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3.xml" ContentType="application/vnd.openxmlformats-officedocument.themeOverride+xml"/>
  <Override PartName="/ppt/tags/tag5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524" r:id="rId3"/>
    <p:sldId id="493" r:id="rId4"/>
    <p:sldId id="258" r:id="rId5"/>
    <p:sldId id="517" r:id="rId6"/>
    <p:sldId id="527" r:id="rId7"/>
    <p:sldId id="270" r:id="rId8"/>
    <p:sldId id="461" r:id="rId9"/>
    <p:sldId id="482" r:id="rId10"/>
    <p:sldId id="523" r:id="rId11"/>
    <p:sldId id="503" r:id="rId12"/>
    <p:sldId id="516" r:id="rId13"/>
    <p:sldId id="528" r:id="rId14"/>
    <p:sldId id="327" r:id="rId15"/>
    <p:sldId id="506" r:id="rId16"/>
    <p:sldId id="492" r:id="rId17"/>
    <p:sldId id="507" r:id="rId18"/>
    <p:sldId id="489" r:id="rId19"/>
    <p:sldId id="504" r:id="rId20"/>
    <p:sldId id="500" r:id="rId21"/>
    <p:sldId id="520" r:id="rId22"/>
    <p:sldId id="518" r:id="rId23"/>
    <p:sldId id="519" r:id="rId24"/>
    <p:sldId id="508" r:id="rId25"/>
    <p:sldId id="522" r:id="rId26"/>
    <p:sldId id="26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>
          <p15:clr>
            <a:srgbClr val="A4A3A4"/>
          </p15:clr>
        </p15:guide>
        <p15:guide id="2" pos="388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B13B"/>
    <a:srgbClr val="E2BD7A"/>
    <a:srgbClr val="B7811E"/>
    <a:srgbClr val="DC9E31"/>
    <a:srgbClr val="E1BD7A"/>
    <a:srgbClr val="E1BE7A"/>
    <a:srgbClr val="0086B9"/>
    <a:srgbClr val="DD9E30"/>
    <a:srgbClr val="F4E6CA"/>
    <a:srgbClr val="8F6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6" autoAdjust="0"/>
    <p:restoredTop sz="95261" autoAdjust="0"/>
  </p:normalViewPr>
  <p:slideViewPr>
    <p:cSldViewPr snapToGrid="0">
      <p:cViewPr varScale="1">
        <p:scale>
          <a:sx n="116" d="100"/>
          <a:sy n="116" d="100"/>
        </p:scale>
        <p:origin x="272" y="184"/>
      </p:cViewPr>
      <p:guideLst>
        <p:guide orient="horz" pos="459"/>
        <p:guide pos="388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99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2021/11/11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2021/11/11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dirty="0">
              <a:solidFill>
                <a:srgbClr val="F3B13B"/>
              </a:solidFill>
              <a:latin typeface="Arial" panose="020B060402020209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sz="1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  <a:p>
            <a:r>
              <a:rPr kumimoji="1" lang="zh-CN" altLang="en-US" dirty="0"/>
              <a:t>行政刑事删数据（没关注点、学习型、</a:t>
            </a:r>
            <a:r>
              <a:rPr kumimoji="1" lang="en-US" altLang="zh-CN" dirty="0"/>
              <a:t>XX</a:t>
            </a:r>
            <a:r>
              <a:rPr kumimoji="1" lang="zh-CN" altLang="en-US" dirty="0"/>
              <a:t>法）</a:t>
            </a:r>
            <a:endParaRPr kumimoji="1" lang="en-US" altLang="zh-CN" dirty="0"/>
          </a:p>
          <a:p>
            <a:r>
              <a:rPr kumimoji="1" lang="zh-CN" altLang="en-US" dirty="0"/>
              <a:t>现实中案件类型占比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  <a:p>
            <a:r>
              <a:rPr kumimoji="1" lang="zh-CN" altLang="en-US" dirty="0"/>
              <a:t>行政刑事删数据（没关注点、学习型、</a:t>
            </a:r>
            <a:r>
              <a:rPr kumimoji="1" lang="en-US" altLang="zh-CN" dirty="0"/>
              <a:t>XX</a:t>
            </a:r>
            <a:r>
              <a:rPr kumimoji="1" lang="zh-CN" altLang="en-US" dirty="0"/>
              <a:t>法）</a:t>
            </a:r>
            <a:endParaRPr kumimoji="1" lang="en-US" altLang="zh-CN" dirty="0"/>
          </a:p>
          <a:p>
            <a:r>
              <a:rPr kumimoji="1" lang="zh-CN" altLang="en-US" dirty="0"/>
              <a:t>现实中案件类型占比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ṡ1îde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899679" y="6012617"/>
            <a:ext cx="3713319" cy="296271"/>
          </a:xfrm>
        </p:spPr>
        <p:txBody>
          <a:bodyPr vert="horz" anchor="ctr">
            <a:noAutofit/>
          </a:bodyPr>
          <a:lstStyle>
            <a:lvl1pPr marL="0" indent="0" algn="r">
              <a:buNone/>
              <a:defRPr sz="1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9801" name="副标题 9800"/>
          <p:cNvSpPr>
            <a:spLocks noGrp="1"/>
          </p:cNvSpPr>
          <p:nvPr userDrawn="1">
            <p:ph type="subTitle" idx="1"/>
          </p:nvPr>
        </p:nvSpPr>
        <p:spPr>
          <a:xfrm>
            <a:off x="4292322" y="6012617"/>
            <a:ext cx="3607357" cy="296271"/>
          </a:xfrm>
          <a:prstGeom prst="rect">
            <a:avLst/>
          </a:prstGeom>
          <a:noFill/>
        </p:spPr>
        <p:txBody>
          <a:bodyPr tIns="0" bIns="0" anchor="t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802" name="标题 9801"/>
          <p:cNvSpPr>
            <a:spLocks noGrp="1"/>
          </p:cNvSpPr>
          <p:nvPr userDrawn="1">
            <p:ph type="ctrTitle"/>
          </p:nvPr>
        </p:nvSpPr>
        <p:spPr>
          <a:xfrm>
            <a:off x="5282825" y="3009900"/>
            <a:ext cx="4827813" cy="172416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9003" y="6012617"/>
            <a:ext cx="3713319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sḷíḍe"/>
          <p:cNvSpPr/>
          <p:nvPr userDrawn="1"/>
        </p:nvSpPr>
        <p:spPr>
          <a:xfrm>
            <a:off x="0" y="1743472"/>
            <a:ext cx="6096000" cy="3993356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文本占位符 20"/>
          <p:cNvSpPr>
            <a:spLocks noGrp="1"/>
          </p:cNvSpPr>
          <p:nvPr userDrawn="1">
            <p:ph type="body" idx="1"/>
          </p:nvPr>
        </p:nvSpPr>
        <p:spPr>
          <a:xfrm>
            <a:off x="5192900" y="3644901"/>
            <a:ext cx="5411599" cy="516164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192900" y="2470150"/>
            <a:ext cx="5411599" cy="11557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ŝļidé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标题 12"/>
          <p:cNvSpPr>
            <a:spLocks noGrp="1"/>
          </p:cNvSpPr>
          <p:nvPr>
            <p:ph type="ctrTitle" hasCustomPrompt="1"/>
          </p:nvPr>
        </p:nvSpPr>
        <p:spPr>
          <a:xfrm>
            <a:off x="4470400" y="1475264"/>
            <a:ext cx="7151688" cy="3227364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9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707188" y="5944192"/>
            <a:ext cx="4914900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lang="zh-CN" altLang="en-US" sz="14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ts val="0"/>
              </a:spcAft>
              <a:buClrTx/>
              <a:buSzTx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581025" y="5944192"/>
            <a:ext cx="4914900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7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tif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tags" Target="../tags/tag5.xml"/><Relationship Id="rId7" Type="http://schemas.openxmlformats.org/officeDocument/2006/relationships/image" Target="../media/image37.emf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3.x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7.xml"/><Relationship Id="rId10" Type="http://schemas.openxmlformats.org/officeDocument/2006/relationships/image" Target="../media/image39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1í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îṣḷídè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百度营销中心  </a:t>
            </a:r>
            <a:r>
              <a:rPr lang="en-US" altLang="zh-CN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2020.12</a:t>
            </a:r>
            <a:r>
              <a:rPr lang="zh-CN" altLang="en-US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 </a:t>
            </a:r>
            <a:endParaRPr lang="en-US" altLang="zh-CN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4" name="ïṩļíḍé"/>
          <p:cNvSpPr>
            <a:spLocks noGrp="1"/>
          </p:cNvSpPr>
          <p:nvPr>
            <p:ph type="ctrTitle"/>
          </p:nvPr>
        </p:nvSpPr>
        <p:spPr>
          <a:xfrm>
            <a:off x="1613852" y="3352971"/>
            <a:ext cx="6872122" cy="1305060"/>
          </a:xfrm>
        </p:spPr>
        <p:txBody>
          <a:bodyPr>
            <a:norm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000" b="0" dirty="0">
                <a:solidFill>
                  <a:schemeClr val="bg1">
                    <a:alpha val="80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2020</a:t>
            </a:r>
            <a:r>
              <a:rPr lang="zh-CN" altLang="en-US" sz="2000" b="0" dirty="0">
                <a:solidFill>
                  <a:schemeClr val="bg1">
                    <a:alpha val="80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百度法律服务行业洞察</a:t>
            </a:r>
            <a:endParaRPr lang="zh-CN" altLang="en-US" sz="2000" b="0" dirty="0">
              <a:solidFill>
                <a:schemeClr val="bg1">
                  <a:alpha val="50000"/>
                </a:schemeClr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24" name="işļiḋè"/>
          <p:cNvSpPr txBox="1"/>
          <p:nvPr/>
        </p:nvSpPr>
        <p:spPr>
          <a:xfrm>
            <a:off x="1480953" y="2335738"/>
            <a:ext cx="7338582" cy="1107996"/>
          </a:xfrm>
          <a:prstGeom prst="rect">
            <a:avLst/>
          </a:prstGeom>
          <a:noFill/>
        </p:spPr>
        <p:txBody>
          <a:bodyPr vert="horz" wrap="square" anchor="ctr" anchorCtr="0">
            <a:spAutoFit/>
          </a:bodyPr>
          <a:lstStyle/>
          <a:p>
            <a:r>
              <a:rPr lang="zh-CN" altLang="en-US" sz="6600" b="1" dirty="0">
                <a:gradFill flip="none" rotWithShape="1">
                  <a:gsLst>
                    <a:gs pos="4700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  <a:tileRect/>
                </a:gra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社会百象 百度有法</a:t>
            </a:r>
            <a:endParaRPr lang="en-US" altLang="zh-CN" sz="6600" b="1" dirty="0">
              <a:gradFill flip="none" rotWithShape="1">
                <a:gsLst>
                  <a:gs pos="47000">
                    <a:schemeClr val="accent1"/>
                  </a:gs>
                  <a:gs pos="100000">
                    <a:schemeClr val="tx1"/>
                  </a:gs>
                </a:gsLst>
                <a:lin ang="2700000" scaled="1"/>
                <a:tileRect/>
              </a:gra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61" y="380212"/>
            <a:ext cx="1696298" cy="53433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512618" y="71717"/>
            <a:ext cx="11679382" cy="985372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solidFill>
                  <a:srgbClr val="F3B13B"/>
                </a:solidFill>
                <a:latin typeface="Arial" panose="020B0604020202090204" pitchFamily="34" charset="0"/>
              </a:rPr>
              <a:t>即将实施的</a:t>
            </a:r>
            <a:r>
              <a:rPr lang="en-US" altLang="zh-CN" sz="3200" dirty="0">
                <a:solidFill>
                  <a:srgbClr val="F3B13B"/>
                </a:solidFill>
                <a:latin typeface="Arial" panose="020B0604020202090204" pitchFamily="34" charset="0"/>
              </a:rPr>
              <a:t>《</a:t>
            </a:r>
            <a:r>
              <a:rPr lang="zh-CN" altLang="en-US" sz="3200" dirty="0">
                <a:solidFill>
                  <a:srgbClr val="F3B13B"/>
                </a:solidFill>
                <a:latin typeface="Arial" panose="020B0604020202090204" pitchFamily="34" charset="0"/>
              </a:rPr>
              <a:t>民法典</a:t>
            </a:r>
            <a:r>
              <a:rPr lang="en-US" altLang="zh-CN" sz="3200" dirty="0">
                <a:solidFill>
                  <a:srgbClr val="F3B13B"/>
                </a:solidFill>
                <a:latin typeface="Arial" panose="020B0604020202090204" pitchFamily="34" charset="0"/>
              </a:rPr>
              <a:t>》</a:t>
            </a:r>
            <a:r>
              <a:rPr lang="zh-CN" altLang="en-US" sz="3200" dirty="0">
                <a:solidFill>
                  <a:srgbClr val="F3B13B"/>
                </a:solidFill>
                <a:latin typeface="Arial" panose="020B0604020202090204" pitchFamily="34" charset="0"/>
              </a:rPr>
              <a:t>引起网民广泛关注</a:t>
            </a:r>
            <a:r>
              <a:rPr lang="en-US" altLang="zh-CN" sz="3200" dirty="0">
                <a:solidFill>
                  <a:srgbClr val="F3B13B"/>
                </a:solidFill>
                <a:latin typeface="Arial" panose="020B0604020202090204" pitchFamily="34" charset="0"/>
              </a:rPr>
              <a:t>……</a:t>
            </a:r>
          </a:p>
        </p:txBody>
      </p:sp>
      <p:sp>
        <p:nvSpPr>
          <p:cNvPr id="5" name="矩形 4"/>
          <p:cNvSpPr/>
          <p:nvPr/>
        </p:nvSpPr>
        <p:spPr>
          <a:xfrm>
            <a:off x="2866436" y="2534854"/>
            <a:ext cx="361504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rgbClr val="F3B13B"/>
                </a:solidFill>
                <a:latin typeface="Arial" panose="020B0604020202090204" pitchFamily="34" charset="0"/>
              </a:rPr>
              <a:t>2020</a:t>
            </a:r>
            <a:r>
              <a:rPr lang="zh-CN" altLang="en-US" sz="1000" dirty="0">
                <a:solidFill>
                  <a:srgbClr val="F3B13B"/>
                </a:solidFill>
                <a:latin typeface="Arial" panose="020B0604020202090204" pitchFamily="34" charset="0"/>
              </a:rPr>
              <a:t>年</a:t>
            </a:r>
            <a:r>
              <a:rPr lang="en-US" altLang="zh-CN" sz="1000" dirty="0">
                <a:solidFill>
                  <a:srgbClr val="F3B13B"/>
                </a:solidFill>
                <a:latin typeface="Arial" panose="020B0604020202090204" pitchFamily="34" charset="0"/>
              </a:rPr>
              <a:t>5</a:t>
            </a:r>
            <a:r>
              <a:rPr lang="zh-CN" altLang="en-US" sz="1000" dirty="0">
                <a:solidFill>
                  <a:srgbClr val="F3B13B"/>
                </a:solidFill>
                <a:latin typeface="Arial" panose="020B0604020202090204" pitchFamily="34" charset="0"/>
              </a:rPr>
              <a:t>月第十三届全国人大通过</a:t>
            </a:r>
            <a:r>
              <a:rPr lang="en-US" altLang="zh-CN" sz="1000" dirty="0">
                <a:solidFill>
                  <a:srgbClr val="F3B13B"/>
                </a:solidFill>
                <a:latin typeface="Arial" panose="020B0604020202090204" pitchFamily="34" charset="0"/>
              </a:rPr>
              <a:t>《</a:t>
            </a:r>
            <a:r>
              <a:rPr lang="zh-CN" altLang="en-US" sz="1000" dirty="0">
                <a:solidFill>
                  <a:srgbClr val="F3B13B"/>
                </a:solidFill>
                <a:latin typeface="Arial" panose="020B0604020202090204" pitchFamily="34" charset="0"/>
              </a:rPr>
              <a:t>中华人民共和国民法典</a:t>
            </a:r>
            <a:r>
              <a:rPr lang="en-US" altLang="zh-CN" sz="1000" dirty="0">
                <a:solidFill>
                  <a:srgbClr val="F3B13B"/>
                </a:solidFill>
                <a:latin typeface="Arial" panose="020B0604020202090204" pitchFamily="34" charset="0"/>
              </a:rPr>
              <a:t>》</a:t>
            </a:r>
            <a:endParaRPr lang="zh-CN" altLang="en-US" sz="1000" dirty="0">
              <a:solidFill>
                <a:srgbClr val="F3B13B"/>
              </a:solidFill>
            </a:endParaRPr>
          </a:p>
        </p:txBody>
      </p:sp>
      <p:sp>
        <p:nvSpPr>
          <p:cNvPr id="8" name="页脚占位符 2"/>
          <p:cNvSpPr txBox="1"/>
          <p:nvPr/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>
                <a:solidFill>
                  <a:srgbClr val="F3B13B"/>
                </a:solidFill>
              </a:rPr>
              <a:t>数据来源：百度搜索大数据，</a:t>
            </a:r>
            <a:r>
              <a:rPr lang="en-US" altLang="zh-CN" sz="1000" dirty="0">
                <a:solidFill>
                  <a:srgbClr val="F3B13B"/>
                </a:solidFill>
              </a:rPr>
              <a:t>2020.01-2020.11</a:t>
            </a:r>
            <a:endParaRPr lang="zh-CN" altLang="en-US" sz="1000" dirty="0">
              <a:solidFill>
                <a:srgbClr val="F3B13B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53" y="2216722"/>
            <a:ext cx="5313825" cy="372687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853366" y="2727240"/>
            <a:ext cx="1205636" cy="352227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004988" y="4392066"/>
            <a:ext cx="1205636" cy="352227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004988" y="4804255"/>
            <a:ext cx="1205636" cy="352227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392591" y="3904044"/>
            <a:ext cx="1205636" cy="352227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130834" y="5066675"/>
            <a:ext cx="841966" cy="325828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DB128EF-5E98-E443-8C2F-6D422A945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154" y="2495417"/>
            <a:ext cx="5905500" cy="330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我国法治化进程迈入新阶段，百度在法治化进程中扮演什么角色？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数据来源：百度大数据，</a:t>
            </a:r>
            <a:r>
              <a:rPr lang="en-US" altLang="zh-CN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2020</a:t>
            </a:r>
            <a:endParaRPr lang="zh-CN" altLang="en-US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3</a:t>
            </a:fld>
            <a:endParaRPr lang="zh-CN" altLang="en-US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9924" y="122441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民法典的颁布，标志着我国全面依法治国进程进入了新的阶段；</a:t>
            </a:r>
            <a:endParaRPr lang="en-US" altLang="zh-CN" sz="1200" dirty="0">
              <a:solidFill>
                <a:srgbClr val="333333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百度成立</a:t>
            </a:r>
            <a:r>
              <a:rPr lang="en-US" altLang="zh-CN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20</a:t>
            </a:r>
            <a:r>
              <a:rPr lang="zh-CN" altLang="en-US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年来，点滴记录与见证了人民依法行事的进程，持续满足人民的知法、懂法、用法需求。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8426864" y="2956044"/>
            <a:ext cx="1638679" cy="1591208"/>
            <a:chOff x="6535695" y="4724004"/>
            <a:chExt cx="1357020" cy="1247406"/>
          </a:xfrm>
        </p:grpSpPr>
        <p:sp>
          <p:nvSpPr>
            <p:cNvPr id="14" name="椭圆 13"/>
            <p:cNvSpPr/>
            <p:nvPr/>
          </p:nvSpPr>
          <p:spPr>
            <a:xfrm>
              <a:off x="6535695" y="4724004"/>
              <a:ext cx="1357020" cy="1247406"/>
            </a:xfrm>
            <a:prstGeom prst="ellipse">
              <a:avLst/>
            </a:prstGeom>
            <a:solidFill>
              <a:srgbClr val="E2BD7A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简体" panose="02000000000000000000" pitchFamily="2" charset="-122"/>
                <a:ea typeface="方正兰亭纤黑简体" panose="02000000000000000000" pitchFamily="2" charset="-122"/>
              </a:endParaRPr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6877863" y="5023102"/>
              <a:ext cx="672684" cy="649209"/>
            </a:xfrm>
            <a:custGeom>
              <a:avLst/>
              <a:gdLst>
                <a:gd name="T0" fmla="*/ 1055321 w 1514475"/>
                <a:gd name="T1" fmla="*/ 609847 h 1479550"/>
                <a:gd name="T2" fmla="*/ 1159307 w 1514475"/>
                <a:gd name="T3" fmla="*/ 661674 h 1479550"/>
                <a:gd name="T4" fmla="*/ 1238964 w 1514475"/>
                <a:gd name="T5" fmla="*/ 743069 h 1479550"/>
                <a:gd name="T6" fmla="*/ 1286957 w 1514475"/>
                <a:gd name="T7" fmla="*/ 847055 h 1479550"/>
                <a:gd name="T8" fmla="*/ 1295956 w 1514475"/>
                <a:gd name="T9" fmla="*/ 965327 h 1479550"/>
                <a:gd name="T10" fmla="*/ 1263961 w 1514475"/>
                <a:gd name="T11" fmla="*/ 1076622 h 1479550"/>
                <a:gd name="T12" fmla="*/ 1196635 w 1514475"/>
                <a:gd name="T13" fmla="*/ 1168979 h 1479550"/>
                <a:gd name="T14" fmla="*/ 1101981 w 1514475"/>
                <a:gd name="T15" fmla="*/ 1234096 h 1479550"/>
                <a:gd name="T16" fmla="*/ 987663 w 1514475"/>
                <a:gd name="T17" fmla="*/ 1265657 h 1479550"/>
                <a:gd name="T18" fmla="*/ 866011 w 1514475"/>
                <a:gd name="T19" fmla="*/ 1256687 h 1479550"/>
                <a:gd name="T20" fmla="*/ 759358 w 1514475"/>
                <a:gd name="T21" fmla="*/ 1209844 h 1479550"/>
                <a:gd name="T22" fmla="*/ 676035 w 1514475"/>
                <a:gd name="T23" fmla="*/ 1132435 h 1479550"/>
                <a:gd name="T24" fmla="*/ 622709 w 1514475"/>
                <a:gd name="T25" fmla="*/ 1031107 h 1479550"/>
                <a:gd name="T26" fmla="*/ 607377 w 1514475"/>
                <a:gd name="T27" fmla="*/ 913500 h 1479550"/>
                <a:gd name="T28" fmla="*/ 634374 w 1514475"/>
                <a:gd name="T29" fmla="*/ 800212 h 1479550"/>
                <a:gd name="T30" fmla="*/ 697033 w 1514475"/>
                <a:gd name="T31" fmla="*/ 704864 h 1479550"/>
                <a:gd name="T32" fmla="*/ 788021 w 1514475"/>
                <a:gd name="T33" fmla="*/ 635429 h 1479550"/>
                <a:gd name="T34" fmla="*/ 899674 w 1514475"/>
                <a:gd name="T35" fmla="*/ 598551 h 1479550"/>
                <a:gd name="T36" fmla="*/ 896099 w 1514475"/>
                <a:gd name="T37" fmla="*/ 393796 h 1479550"/>
                <a:gd name="T38" fmla="*/ 801265 w 1514475"/>
                <a:gd name="T39" fmla="*/ 411422 h 1479550"/>
                <a:gd name="T40" fmla="*/ 713086 w 1514475"/>
                <a:gd name="T41" fmla="*/ 444017 h 1479550"/>
                <a:gd name="T42" fmla="*/ 632560 w 1514475"/>
                <a:gd name="T43" fmla="*/ 490581 h 1479550"/>
                <a:gd name="T44" fmla="*/ 562016 w 1514475"/>
                <a:gd name="T45" fmla="*/ 549118 h 1479550"/>
                <a:gd name="T46" fmla="*/ 502454 w 1514475"/>
                <a:gd name="T47" fmla="*/ 617966 h 1479550"/>
                <a:gd name="T48" fmla="*/ 454870 w 1514475"/>
                <a:gd name="T49" fmla="*/ 696460 h 1479550"/>
                <a:gd name="T50" fmla="*/ 421263 w 1514475"/>
                <a:gd name="T51" fmla="*/ 782602 h 1479550"/>
                <a:gd name="T52" fmla="*/ 403294 w 1514475"/>
                <a:gd name="T53" fmla="*/ 875064 h 1479550"/>
                <a:gd name="T54" fmla="*/ 401964 w 1514475"/>
                <a:gd name="T55" fmla="*/ 971518 h 1479550"/>
                <a:gd name="T56" fmla="*/ 417603 w 1514475"/>
                <a:gd name="T57" fmla="*/ 1064645 h 1479550"/>
                <a:gd name="T58" fmla="*/ 449214 w 1514475"/>
                <a:gd name="T59" fmla="*/ 1152117 h 1479550"/>
                <a:gd name="T60" fmla="*/ 494468 w 1514475"/>
                <a:gd name="T61" fmla="*/ 1231609 h 1479550"/>
                <a:gd name="T62" fmla="*/ 552699 w 1514475"/>
                <a:gd name="T63" fmla="*/ 1302120 h 1479550"/>
                <a:gd name="T64" fmla="*/ 622245 w 1514475"/>
                <a:gd name="T65" fmla="*/ 1362319 h 1479550"/>
                <a:gd name="T66" fmla="*/ 700774 w 1514475"/>
                <a:gd name="T67" fmla="*/ 1410213 h 1479550"/>
                <a:gd name="T68" fmla="*/ 788288 w 1514475"/>
                <a:gd name="T69" fmla="*/ 1444803 h 1479550"/>
                <a:gd name="T70" fmla="*/ 882123 w 1514475"/>
                <a:gd name="T71" fmla="*/ 1465092 h 1479550"/>
                <a:gd name="T72" fmla="*/ 980951 w 1514475"/>
                <a:gd name="T73" fmla="*/ 1468750 h 1479550"/>
                <a:gd name="T74" fmla="*/ 1076782 w 1514475"/>
                <a:gd name="T75" fmla="*/ 1455447 h 1479550"/>
                <a:gd name="T76" fmla="*/ 1167291 w 1514475"/>
                <a:gd name="T77" fmla="*/ 1426843 h 1479550"/>
                <a:gd name="T78" fmla="*/ 1250146 w 1514475"/>
                <a:gd name="T79" fmla="*/ 1384604 h 1479550"/>
                <a:gd name="T80" fmla="*/ 1323351 w 1514475"/>
                <a:gd name="T81" fmla="*/ 1329059 h 1479550"/>
                <a:gd name="T82" fmla="*/ 1386574 w 1514475"/>
                <a:gd name="T83" fmla="*/ 1263205 h 1479550"/>
                <a:gd name="T84" fmla="*/ 1437818 w 1514475"/>
                <a:gd name="T85" fmla="*/ 1187041 h 1479550"/>
                <a:gd name="T86" fmla="*/ 1475419 w 1514475"/>
                <a:gd name="T87" fmla="*/ 1102893 h 1479550"/>
                <a:gd name="T88" fmla="*/ 1498045 w 1514475"/>
                <a:gd name="T89" fmla="*/ 1012094 h 1479550"/>
                <a:gd name="T90" fmla="*/ 1504367 w 1514475"/>
                <a:gd name="T91" fmla="*/ 916307 h 1479550"/>
                <a:gd name="T92" fmla="*/ 1493054 w 1514475"/>
                <a:gd name="T93" fmla="*/ 821515 h 1479550"/>
                <a:gd name="T94" fmla="*/ 1466102 w 1514475"/>
                <a:gd name="T95" fmla="*/ 732713 h 1479550"/>
                <a:gd name="T96" fmla="*/ 1424508 w 1514475"/>
                <a:gd name="T97" fmla="*/ 650561 h 1479550"/>
                <a:gd name="T98" fmla="*/ 1369937 w 1514475"/>
                <a:gd name="T99" fmla="*/ 577389 h 1479550"/>
                <a:gd name="T100" fmla="*/ 1303719 w 1514475"/>
                <a:gd name="T101" fmla="*/ 514195 h 1479550"/>
                <a:gd name="T102" fmla="*/ 1227186 w 1514475"/>
                <a:gd name="T103" fmla="*/ 462310 h 1479550"/>
                <a:gd name="T104" fmla="*/ 1142003 w 1514475"/>
                <a:gd name="T105" fmla="*/ 423730 h 1479550"/>
                <a:gd name="T106" fmla="*/ 1050162 w 1514475"/>
                <a:gd name="T107" fmla="*/ 399782 h 1479550"/>
                <a:gd name="T108" fmla="*/ 952333 w 1514475"/>
                <a:gd name="T109" fmla="*/ 391135 h 1479550"/>
                <a:gd name="T110" fmla="*/ 1631146 w 1514475"/>
                <a:gd name="T111" fmla="*/ 1190366 h 1479550"/>
                <a:gd name="T112" fmla="*/ 0 w 1514475"/>
                <a:gd name="T113" fmla="*/ 937592 h 147955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14475" h="1479550">
                  <a:moveTo>
                    <a:pt x="757105" y="473075"/>
                  </a:moveTo>
                  <a:lnTo>
                    <a:pt x="771148" y="473604"/>
                  </a:lnTo>
                  <a:lnTo>
                    <a:pt x="785192" y="474396"/>
                  </a:lnTo>
                  <a:lnTo>
                    <a:pt x="798970" y="475981"/>
                  </a:lnTo>
                  <a:lnTo>
                    <a:pt x="812483" y="478359"/>
                  </a:lnTo>
                  <a:lnTo>
                    <a:pt x="825996" y="481529"/>
                  </a:lnTo>
                  <a:lnTo>
                    <a:pt x="838980" y="484964"/>
                  </a:lnTo>
                  <a:lnTo>
                    <a:pt x="851698" y="489191"/>
                  </a:lnTo>
                  <a:lnTo>
                    <a:pt x="864152" y="493946"/>
                  </a:lnTo>
                  <a:lnTo>
                    <a:pt x="876075" y="499494"/>
                  </a:lnTo>
                  <a:lnTo>
                    <a:pt x="887999" y="505307"/>
                  </a:lnTo>
                  <a:lnTo>
                    <a:pt x="899392" y="511647"/>
                  </a:lnTo>
                  <a:lnTo>
                    <a:pt x="910786" y="518780"/>
                  </a:lnTo>
                  <a:lnTo>
                    <a:pt x="921649" y="526178"/>
                  </a:lnTo>
                  <a:lnTo>
                    <a:pt x="931718" y="534103"/>
                  </a:lnTo>
                  <a:lnTo>
                    <a:pt x="941787" y="542558"/>
                  </a:lnTo>
                  <a:lnTo>
                    <a:pt x="951325" y="551276"/>
                  </a:lnTo>
                  <a:lnTo>
                    <a:pt x="960334" y="560523"/>
                  </a:lnTo>
                  <a:lnTo>
                    <a:pt x="969078" y="570298"/>
                  </a:lnTo>
                  <a:lnTo>
                    <a:pt x="977027" y="580337"/>
                  </a:lnTo>
                  <a:lnTo>
                    <a:pt x="984976" y="590905"/>
                  </a:lnTo>
                  <a:lnTo>
                    <a:pt x="992130" y="601736"/>
                  </a:lnTo>
                  <a:lnTo>
                    <a:pt x="998489" y="612832"/>
                  </a:lnTo>
                  <a:lnTo>
                    <a:pt x="1004849" y="624193"/>
                  </a:lnTo>
                  <a:lnTo>
                    <a:pt x="1010148" y="636346"/>
                  </a:lnTo>
                  <a:lnTo>
                    <a:pt x="1014917" y="648498"/>
                  </a:lnTo>
                  <a:lnTo>
                    <a:pt x="1019422" y="660915"/>
                  </a:lnTo>
                  <a:lnTo>
                    <a:pt x="1023131" y="673597"/>
                  </a:lnTo>
                  <a:lnTo>
                    <a:pt x="1026311" y="686542"/>
                  </a:lnTo>
                  <a:lnTo>
                    <a:pt x="1028431" y="699487"/>
                  </a:lnTo>
                  <a:lnTo>
                    <a:pt x="1030285" y="713225"/>
                  </a:lnTo>
                  <a:lnTo>
                    <a:pt x="1031610" y="726435"/>
                  </a:lnTo>
                  <a:lnTo>
                    <a:pt x="1031875" y="740437"/>
                  </a:lnTo>
                  <a:lnTo>
                    <a:pt x="1031610" y="754175"/>
                  </a:lnTo>
                  <a:lnTo>
                    <a:pt x="1030285" y="767649"/>
                  </a:lnTo>
                  <a:lnTo>
                    <a:pt x="1028431" y="781123"/>
                  </a:lnTo>
                  <a:lnTo>
                    <a:pt x="1026311" y="794332"/>
                  </a:lnTo>
                  <a:lnTo>
                    <a:pt x="1023131" y="807278"/>
                  </a:lnTo>
                  <a:lnTo>
                    <a:pt x="1019422" y="819959"/>
                  </a:lnTo>
                  <a:lnTo>
                    <a:pt x="1014917" y="832376"/>
                  </a:lnTo>
                  <a:lnTo>
                    <a:pt x="1010148" y="844529"/>
                  </a:lnTo>
                  <a:lnTo>
                    <a:pt x="1004849" y="856153"/>
                  </a:lnTo>
                  <a:lnTo>
                    <a:pt x="998489" y="868042"/>
                  </a:lnTo>
                  <a:lnTo>
                    <a:pt x="992130" y="879138"/>
                  </a:lnTo>
                  <a:lnTo>
                    <a:pt x="984976" y="889970"/>
                  </a:lnTo>
                  <a:lnTo>
                    <a:pt x="977027" y="900537"/>
                  </a:lnTo>
                  <a:lnTo>
                    <a:pt x="969078" y="910577"/>
                  </a:lnTo>
                  <a:lnTo>
                    <a:pt x="960334" y="920352"/>
                  </a:lnTo>
                  <a:lnTo>
                    <a:pt x="951325" y="929598"/>
                  </a:lnTo>
                  <a:lnTo>
                    <a:pt x="941787" y="938317"/>
                  </a:lnTo>
                  <a:lnTo>
                    <a:pt x="931718" y="946771"/>
                  </a:lnTo>
                  <a:lnTo>
                    <a:pt x="921649" y="954697"/>
                  </a:lnTo>
                  <a:lnTo>
                    <a:pt x="910786" y="962094"/>
                  </a:lnTo>
                  <a:lnTo>
                    <a:pt x="899392" y="969227"/>
                  </a:lnTo>
                  <a:lnTo>
                    <a:pt x="887999" y="975568"/>
                  </a:lnTo>
                  <a:lnTo>
                    <a:pt x="876075" y="981380"/>
                  </a:lnTo>
                  <a:lnTo>
                    <a:pt x="864152" y="986928"/>
                  </a:lnTo>
                  <a:lnTo>
                    <a:pt x="851698" y="991683"/>
                  </a:lnTo>
                  <a:lnTo>
                    <a:pt x="838980" y="995910"/>
                  </a:lnTo>
                  <a:lnTo>
                    <a:pt x="825996" y="999345"/>
                  </a:lnTo>
                  <a:lnTo>
                    <a:pt x="812483" y="1002515"/>
                  </a:lnTo>
                  <a:lnTo>
                    <a:pt x="798970" y="1004893"/>
                  </a:lnTo>
                  <a:lnTo>
                    <a:pt x="785192" y="1006478"/>
                  </a:lnTo>
                  <a:lnTo>
                    <a:pt x="771148" y="1007271"/>
                  </a:lnTo>
                  <a:lnTo>
                    <a:pt x="757105" y="1008063"/>
                  </a:lnTo>
                  <a:lnTo>
                    <a:pt x="743062" y="1007271"/>
                  </a:lnTo>
                  <a:lnTo>
                    <a:pt x="729019" y="1006478"/>
                  </a:lnTo>
                  <a:lnTo>
                    <a:pt x="715241" y="1004893"/>
                  </a:lnTo>
                  <a:lnTo>
                    <a:pt x="701992" y="1002515"/>
                  </a:lnTo>
                  <a:lnTo>
                    <a:pt x="688479" y="999345"/>
                  </a:lnTo>
                  <a:lnTo>
                    <a:pt x="675496" y="995910"/>
                  </a:lnTo>
                  <a:lnTo>
                    <a:pt x="662777" y="991683"/>
                  </a:lnTo>
                  <a:lnTo>
                    <a:pt x="650324" y="986928"/>
                  </a:lnTo>
                  <a:lnTo>
                    <a:pt x="638400" y="981380"/>
                  </a:lnTo>
                  <a:lnTo>
                    <a:pt x="626477" y="975568"/>
                  </a:lnTo>
                  <a:lnTo>
                    <a:pt x="615083" y="969227"/>
                  </a:lnTo>
                  <a:lnTo>
                    <a:pt x="603690" y="962094"/>
                  </a:lnTo>
                  <a:lnTo>
                    <a:pt x="592826" y="954697"/>
                  </a:lnTo>
                  <a:lnTo>
                    <a:pt x="582757" y="946771"/>
                  </a:lnTo>
                  <a:lnTo>
                    <a:pt x="572689" y="938317"/>
                  </a:lnTo>
                  <a:lnTo>
                    <a:pt x="563150" y="929598"/>
                  </a:lnTo>
                  <a:lnTo>
                    <a:pt x="554141" y="920352"/>
                  </a:lnTo>
                  <a:lnTo>
                    <a:pt x="545397" y="910577"/>
                  </a:lnTo>
                  <a:lnTo>
                    <a:pt x="537448" y="900537"/>
                  </a:lnTo>
                  <a:lnTo>
                    <a:pt x="529499" y="889970"/>
                  </a:lnTo>
                  <a:lnTo>
                    <a:pt x="522345" y="879138"/>
                  </a:lnTo>
                  <a:lnTo>
                    <a:pt x="515986" y="868042"/>
                  </a:lnTo>
                  <a:lnTo>
                    <a:pt x="509627" y="856153"/>
                  </a:lnTo>
                  <a:lnTo>
                    <a:pt x="504327" y="844529"/>
                  </a:lnTo>
                  <a:lnTo>
                    <a:pt x="499558" y="832376"/>
                  </a:lnTo>
                  <a:lnTo>
                    <a:pt x="495054" y="819959"/>
                  </a:lnTo>
                  <a:lnTo>
                    <a:pt x="491344" y="807278"/>
                  </a:lnTo>
                  <a:lnTo>
                    <a:pt x="488165" y="794332"/>
                  </a:lnTo>
                  <a:lnTo>
                    <a:pt x="485780" y="781123"/>
                  </a:lnTo>
                  <a:lnTo>
                    <a:pt x="484190" y="767649"/>
                  </a:lnTo>
                  <a:lnTo>
                    <a:pt x="482865" y="754175"/>
                  </a:lnTo>
                  <a:lnTo>
                    <a:pt x="482600" y="740437"/>
                  </a:lnTo>
                  <a:lnTo>
                    <a:pt x="482865" y="726435"/>
                  </a:lnTo>
                  <a:lnTo>
                    <a:pt x="484190" y="713225"/>
                  </a:lnTo>
                  <a:lnTo>
                    <a:pt x="485780" y="699487"/>
                  </a:lnTo>
                  <a:lnTo>
                    <a:pt x="488165" y="686542"/>
                  </a:lnTo>
                  <a:lnTo>
                    <a:pt x="491344" y="673597"/>
                  </a:lnTo>
                  <a:lnTo>
                    <a:pt x="495054" y="660915"/>
                  </a:lnTo>
                  <a:lnTo>
                    <a:pt x="499558" y="648498"/>
                  </a:lnTo>
                  <a:lnTo>
                    <a:pt x="504327" y="636346"/>
                  </a:lnTo>
                  <a:lnTo>
                    <a:pt x="509627" y="624193"/>
                  </a:lnTo>
                  <a:lnTo>
                    <a:pt x="515986" y="612832"/>
                  </a:lnTo>
                  <a:lnTo>
                    <a:pt x="522345" y="601736"/>
                  </a:lnTo>
                  <a:lnTo>
                    <a:pt x="529499" y="590905"/>
                  </a:lnTo>
                  <a:lnTo>
                    <a:pt x="537448" y="580337"/>
                  </a:lnTo>
                  <a:lnTo>
                    <a:pt x="545397" y="570298"/>
                  </a:lnTo>
                  <a:lnTo>
                    <a:pt x="554141" y="560523"/>
                  </a:lnTo>
                  <a:lnTo>
                    <a:pt x="563150" y="551276"/>
                  </a:lnTo>
                  <a:lnTo>
                    <a:pt x="572689" y="542558"/>
                  </a:lnTo>
                  <a:lnTo>
                    <a:pt x="582757" y="534103"/>
                  </a:lnTo>
                  <a:lnTo>
                    <a:pt x="592826" y="526178"/>
                  </a:lnTo>
                  <a:lnTo>
                    <a:pt x="603690" y="518780"/>
                  </a:lnTo>
                  <a:lnTo>
                    <a:pt x="615083" y="511647"/>
                  </a:lnTo>
                  <a:lnTo>
                    <a:pt x="626477" y="505307"/>
                  </a:lnTo>
                  <a:lnTo>
                    <a:pt x="638400" y="499494"/>
                  </a:lnTo>
                  <a:lnTo>
                    <a:pt x="650324" y="493946"/>
                  </a:lnTo>
                  <a:lnTo>
                    <a:pt x="662777" y="489191"/>
                  </a:lnTo>
                  <a:lnTo>
                    <a:pt x="675496" y="484964"/>
                  </a:lnTo>
                  <a:lnTo>
                    <a:pt x="688479" y="481529"/>
                  </a:lnTo>
                  <a:lnTo>
                    <a:pt x="701992" y="478359"/>
                  </a:lnTo>
                  <a:lnTo>
                    <a:pt x="715241" y="475981"/>
                  </a:lnTo>
                  <a:lnTo>
                    <a:pt x="729019" y="474396"/>
                  </a:lnTo>
                  <a:lnTo>
                    <a:pt x="743062" y="473604"/>
                  </a:lnTo>
                  <a:lnTo>
                    <a:pt x="757105" y="473075"/>
                  </a:lnTo>
                  <a:close/>
                  <a:moveTo>
                    <a:pt x="745730" y="311039"/>
                  </a:moveTo>
                  <a:lnTo>
                    <a:pt x="734620" y="311568"/>
                  </a:lnTo>
                  <a:lnTo>
                    <a:pt x="723509" y="312097"/>
                  </a:lnTo>
                  <a:lnTo>
                    <a:pt x="712399" y="313155"/>
                  </a:lnTo>
                  <a:lnTo>
                    <a:pt x="701288" y="314477"/>
                  </a:lnTo>
                  <a:lnTo>
                    <a:pt x="690178" y="316064"/>
                  </a:lnTo>
                  <a:lnTo>
                    <a:pt x="679332" y="317915"/>
                  </a:lnTo>
                  <a:lnTo>
                    <a:pt x="668750" y="319767"/>
                  </a:lnTo>
                  <a:lnTo>
                    <a:pt x="657904" y="321883"/>
                  </a:lnTo>
                  <a:lnTo>
                    <a:pt x="647587" y="324263"/>
                  </a:lnTo>
                  <a:lnTo>
                    <a:pt x="637006" y="327172"/>
                  </a:lnTo>
                  <a:lnTo>
                    <a:pt x="626689" y="330082"/>
                  </a:lnTo>
                  <a:lnTo>
                    <a:pt x="616372" y="333520"/>
                  </a:lnTo>
                  <a:lnTo>
                    <a:pt x="606319" y="336959"/>
                  </a:lnTo>
                  <a:lnTo>
                    <a:pt x="596267" y="340661"/>
                  </a:lnTo>
                  <a:lnTo>
                    <a:pt x="586479" y="344893"/>
                  </a:lnTo>
                  <a:lnTo>
                    <a:pt x="576427" y="348861"/>
                  </a:lnTo>
                  <a:lnTo>
                    <a:pt x="566903" y="353092"/>
                  </a:lnTo>
                  <a:lnTo>
                    <a:pt x="557115" y="357853"/>
                  </a:lnTo>
                  <a:lnTo>
                    <a:pt x="547857" y="362878"/>
                  </a:lnTo>
                  <a:lnTo>
                    <a:pt x="538598" y="367639"/>
                  </a:lnTo>
                  <a:lnTo>
                    <a:pt x="529604" y="372929"/>
                  </a:lnTo>
                  <a:lnTo>
                    <a:pt x="520609" y="378483"/>
                  </a:lnTo>
                  <a:lnTo>
                    <a:pt x="511615" y="384038"/>
                  </a:lnTo>
                  <a:lnTo>
                    <a:pt x="502885" y="390121"/>
                  </a:lnTo>
                  <a:lnTo>
                    <a:pt x="494685" y="396204"/>
                  </a:lnTo>
                  <a:lnTo>
                    <a:pt x="486219" y="402552"/>
                  </a:lnTo>
                  <a:lnTo>
                    <a:pt x="478018" y="408899"/>
                  </a:lnTo>
                  <a:lnTo>
                    <a:pt x="470082" y="415512"/>
                  </a:lnTo>
                  <a:lnTo>
                    <a:pt x="462146" y="422388"/>
                  </a:lnTo>
                  <a:lnTo>
                    <a:pt x="454210" y="429530"/>
                  </a:lnTo>
                  <a:lnTo>
                    <a:pt x="446803" y="436671"/>
                  </a:lnTo>
                  <a:lnTo>
                    <a:pt x="439396" y="444076"/>
                  </a:lnTo>
                  <a:lnTo>
                    <a:pt x="432253" y="451482"/>
                  </a:lnTo>
                  <a:lnTo>
                    <a:pt x="425375" y="459152"/>
                  </a:lnTo>
                  <a:lnTo>
                    <a:pt x="418497" y="466822"/>
                  </a:lnTo>
                  <a:lnTo>
                    <a:pt x="411884" y="475022"/>
                  </a:lnTo>
                  <a:lnTo>
                    <a:pt x="405535" y="482957"/>
                  </a:lnTo>
                  <a:lnTo>
                    <a:pt x="399451" y="491420"/>
                  </a:lnTo>
                  <a:lnTo>
                    <a:pt x="393102" y="500148"/>
                  </a:lnTo>
                  <a:lnTo>
                    <a:pt x="387282" y="508612"/>
                  </a:lnTo>
                  <a:lnTo>
                    <a:pt x="381727" y="517340"/>
                  </a:lnTo>
                  <a:lnTo>
                    <a:pt x="376436" y="526068"/>
                  </a:lnTo>
                  <a:lnTo>
                    <a:pt x="371145" y="535325"/>
                  </a:lnTo>
                  <a:lnTo>
                    <a:pt x="366119" y="544318"/>
                  </a:lnTo>
                  <a:lnTo>
                    <a:pt x="361622" y="553840"/>
                  </a:lnTo>
                  <a:lnTo>
                    <a:pt x="357125" y="563361"/>
                  </a:lnTo>
                  <a:lnTo>
                    <a:pt x="352892" y="572883"/>
                  </a:lnTo>
                  <a:lnTo>
                    <a:pt x="348924" y="582669"/>
                  </a:lnTo>
                  <a:lnTo>
                    <a:pt x="344692" y="592190"/>
                  </a:lnTo>
                  <a:lnTo>
                    <a:pt x="341517" y="602241"/>
                  </a:lnTo>
                  <a:lnTo>
                    <a:pt x="338078" y="612292"/>
                  </a:lnTo>
                  <a:lnTo>
                    <a:pt x="334904" y="622342"/>
                  </a:lnTo>
                  <a:lnTo>
                    <a:pt x="331994" y="632393"/>
                  </a:lnTo>
                  <a:lnTo>
                    <a:pt x="329613" y="642708"/>
                  </a:lnTo>
                  <a:lnTo>
                    <a:pt x="327232" y="653287"/>
                  </a:lnTo>
                  <a:lnTo>
                    <a:pt x="325380" y="663867"/>
                  </a:lnTo>
                  <a:lnTo>
                    <a:pt x="323529" y="674446"/>
                  </a:lnTo>
                  <a:lnTo>
                    <a:pt x="321941" y="685290"/>
                  </a:lnTo>
                  <a:lnTo>
                    <a:pt x="320619" y="695870"/>
                  </a:lnTo>
                  <a:lnTo>
                    <a:pt x="319561" y="706714"/>
                  </a:lnTo>
                  <a:lnTo>
                    <a:pt x="318767" y="717823"/>
                  </a:lnTo>
                  <a:lnTo>
                    <a:pt x="318502" y="728667"/>
                  </a:lnTo>
                  <a:lnTo>
                    <a:pt x="318502" y="739775"/>
                  </a:lnTo>
                  <a:lnTo>
                    <a:pt x="318502" y="750619"/>
                  </a:lnTo>
                  <a:lnTo>
                    <a:pt x="318767" y="761728"/>
                  </a:lnTo>
                  <a:lnTo>
                    <a:pt x="319561" y="772572"/>
                  </a:lnTo>
                  <a:lnTo>
                    <a:pt x="320619" y="783416"/>
                  </a:lnTo>
                  <a:lnTo>
                    <a:pt x="321941" y="794260"/>
                  </a:lnTo>
                  <a:lnTo>
                    <a:pt x="323529" y="804839"/>
                  </a:lnTo>
                  <a:lnTo>
                    <a:pt x="325380" y="815683"/>
                  </a:lnTo>
                  <a:lnTo>
                    <a:pt x="327232" y="825999"/>
                  </a:lnTo>
                  <a:lnTo>
                    <a:pt x="329613" y="836578"/>
                  </a:lnTo>
                  <a:lnTo>
                    <a:pt x="331994" y="846629"/>
                  </a:lnTo>
                  <a:lnTo>
                    <a:pt x="334904" y="856944"/>
                  </a:lnTo>
                  <a:lnTo>
                    <a:pt x="338078" y="867259"/>
                  </a:lnTo>
                  <a:lnTo>
                    <a:pt x="341517" y="877045"/>
                  </a:lnTo>
                  <a:lnTo>
                    <a:pt x="344692" y="887095"/>
                  </a:lnTo>
                  <a:lnTo>
                    <a:pt x="348924" y="896882"/>
                  </a:lnTo>
                  <a:lnTo>
                    <a:pt x="352892" y="906668"/>
                  </a:lnTo>
                  <a:lnTo>
                    <a:pt x="357125" y="916189"/>
                  </a:lnTo>
                  <a:lnTo>
                    <a:pt x="361622" y="925446"/>
                  </a:lnTo>
                  <a:lnTo>
                    <a:pt x="366119" y="934703"/>
                  </a:lnTo>
                  <a:lnTo>
                    <a:pt x="371145" y="943961"/>
                  </a:lnTo>
                  <a:lnTo>
                    <a:pt x="376436" y="952953"/>
                  </a:lnTo>
                  <a:lnTo>
                    <a:pt x="381727" y="961946"/>
                  </a:lnTo>
                  <a:lnTo>
                    <a:pt x="387282" y="970674"/>
                  </a:lnTo>
                  <a:lnTo>
                    <a:pt x="393102" y="979402"/>
                  </a:lnTo>
                  <a:lnTo>
                    <a:pt x="399451" y="987866"/>
                  </a:lnTo>
                  <a:lnTo>
                    <a:pt x="405535" y="996065"/>
                  </a:lnTo>
                  <a:lnTo>
                    <a:pt x="411884" y="1004528"/>
                  </a:lnTo>
                  <a:lnTo>
                    <a:pt x="418497" y="1012199"/>
                  </a:lnTo>
                  <a:lnTo>
                    <a:pt x="425375" y="1020398"/>
                  </a:lnTo>
                  <a:lnTo>
                    <a:pt x="432253" y="1028068"/>
                  </a:lnTo>
                  <a:lnTo>
                    <a:pt x="439396" y="1035474"/>
                  </a:lnTo>
                  <a:lnTo>
                    <a:pt x="446803" y="1042879"/>
                  </a:lnTo>
                  <a:lnTo>
                    <a:pt x="454210" y="1050020"/>
                  </a:lnTo>
                  <a:lnTo>
                    <a:pt x="462146" y="1056897"/>
                  </a:lnTo>
                  <a:lnTo>
                    <a:pt x="470082" y="1063774"/>
                  </a:lnTo>
                  <a:lnTo>
                    <a:pt x="478018" y="1070651"/>
                  </a:lnTo>
                  <a:lnTo>
                    <a:pt x="486219" y="1076998"/>
                  </a:lnTo>
                  <a:lnTo>
                    <a:pt x="494685" y="1083346"/>
                  </a:lnTo>
                  <a:lnTo>
                    <a:pt x="502885" y="1089429"/>
                  </a:lnTo>
                  <a:lnTo>
                    <a:pt x="511615" y="1094984"/>
                  </a:lnTo>
                  <a:lnTo>
                    <a:pt x="520609" y="1101067"/>
                  </a:lnTo>
                  <a:lnTo>
                    <a:pt x="529604" y="1106357"/>
                  </a:lnTo>
                  <a:lnTo>
                    <a:pt x="538598" y="1111382"/>
                  </a:lnTo>
                  <a:lnTo>
                    <a:pt x="547857" y="1116672"/>
                  </a:lnTo>
                  <a:lnTo>
                    <a:pt x="557115" y="1121432"/>
                  </a:lnTo>
                  <a:lnTo>
                    <a:pt x="566903" y="1126193"/>
                  </a:lnTo>
                  <a:lnTo>
                    <a:pt x="576427" y="1130690"/>
                  </a:lnTo>
                  <a:lnTo>
                    <a:pt x="586479" y="1134657"/>
                  </a:lnTo>
                  <a:lnTo>
                    <a:pt x="596267" y="1138889"/>
                  </a:lnTo>
                  <a:lnTo>
                    <a:pt x="606319" y="1142592"/>
                  </a:lnTo>
                  <a:lnTo>
                    <a:pt x="616372" y="1146030"/>
                  </a:lnTo>
                  <a:lnTo>
                    <a:pt x="626689" y="1148939"/>
                  </a:lnTo>
                  <a:lnTo>
                    <a:pt x="637006" y="1152113"/>
                  </a:lnTo>
                  <a:lnTo>
                    <a:pt x="647587" y="1155023"/>
                  </a:lnTo>
                  <a:lnTo>
                    <a:pt x="657904" y="1157403"/>
                  </a:lnTo>
                  <a:lnTo>
                    <a:pt x="668750" y="1159783"/>
                  </a:lnTo>
                  <a:lnTo>
                    <a:pt x="679332" y="1161635"/>
                  </a:lnTo>
                  <a:lnTo>
                    <a:pt x="690178" y="1163486"/>
                  </a:lnTo>
                  <a:lnTo>
                    <a:pt x="701288" y="1165073"/>
                  </a:lnTo>
                  <a:lnTo>
                    <a:pt x="712399" y="1166396"/>
                  </a:lnTo>
                  <a:lnTo>
                    <a:pt x="723509" y="1167189"/>
                  </a:lnTo>
                  <a:lnTo>
                    <a:pt x="734620" y="1167982"/>
                  </a:lnTo>
                  <a:lnTo>
                    <a:pt x="745730" y="1168247"/>
                  </a:lnTo>
                  <a:lnTo>
                    <a:pt x="757105" y="1168511"/>
                  </a:lnTo>
                  <a:lnTo>
                    <a:pt x="768481" y="1168247"/>
                  </a:lnTo>
                  <a:lnTo>
                    <a:pt x="779856" y="1167982"/>
                  </a:lnTo>
                  <a:lnTo>
                    <a:pt x="790966" y="1167189"/>
                  </a:lnTo>
                  <a:lnTo>
                    <a:pt x="802077" y="1166396"/>
                  </a:lnTo>
                  <a:lnTo>
                    <a:pt x="813187" y="1165073"/>
                  </a:lnTo>
                  <a:lnTo>
                    <a:pt x="824033" y="1163486"/>
                  </a:lnTo>
                  <a:lnTo>
                    <a:pt x="834879" y="1161635"/>
                  </a:lnTo>
                  <a:lnTo>
                    <a:pt x="845725" y="1159783"/>
                  </a:lnTo>
                  <a:lnTo>
                    <a:pt x="856042" y="1157403"/>
                  </a:lnTo>
                  <a:lnTo>
                    <a:pt x="866624" y="1155023"/>
                  </a:lnTo>
                  <a:lnTo>
                    <a:pt x="877205" y="1152113"/>
                  </a:lnTo>
                  <a:lnTo>
                    <a:pt x="887787" y="1148939"/>
                  </a:lnTo>
                  <a:lnTo>
                    <a:pt x="898104" y="1146030"/>
                  </a:lnTo>
                  <a:lnTo>
                    <a:pt x="907892" y="1142592"/>
                  </a:lnTo>
                  <a:lnTo>
                    <a:pt x="918209" y="1138889"/>
                  </a:lnTo>
                  <a:lnTo>
                    <a:pt x="927996" y="1134657"/>
                  </a:lnTo>
                  <a:lnTo>
                    <a:pt x="937784" y="1130690"/>
                  </a:lnTo>
                  <a:lnTo>
                    <a:pt x="947308" y="1126193"/>
                  </a:lnTo>
                  <a:lnTo>
                    <a:pt x="956831" y="1121432"/>
                  </a:lnTo>
                  <a:lnTo>
                    <a:pt x="966354" y="1116672"/>
                  </a:lnTo>
                  <a:lnTo>
                    <a:pt x="975613" y="1111382"/>
                  </a:lnTo>
                  <a:lnTo>
                    <a:pt x="984872" y="1106357"/>
                  </a:lnTo>
                  <a:lnTo>
                    <a:pt x="993866" y="1101067"/>
                  </a:lnTo>
                  <a:lnTo>
                    <a:pt x="1002596" y="1094984"/>
                  </a:lnTo>
                  <a:lnTo>
                    <a:pt x="1011326" y="1089429"/>
                  </a:lnTo>
                  <a:lnTo>
                    <a:pt x="1019791" y="1083346"/>
                  </a:lnTo>
                  <a:lnTo>
                    <a:pt x="1028256" y="1076998"/>
                  </a:lnTo>
                  <a:lnTo>
                    <a:pt x="1036457" y="1070651"/>
                  </a:lnTo>
                  <a:lnTo>
                    <a:pt x="1044393" y="1063774"/>
                  </a:lnTo>
                  <a:lnTo>
                    <a:pt x="1052064" y="1056897"/>
                  </a:lnTo>
                  <a:lnTo>
                    <a:pt x="1060000" y="1050020"/>
                  </a:lnTo>
                  <a:lnTo>
                    <a:pt x="1067672" y="1042879"/>
                  </a:lnTo>
                  <a:lnTo>
                    <a:pt x="1074814" y="1035474"/>
                  </a:lnTo>
                  <a:lnTo>
                    <a:pt x="1081957" y="1028068"/>
                  </a:lnTo>
                  <a:lnTo>
                    <a:pt x="1089100" y="1020398"/>
                  </a:lnTo>
                  <a:lnTo>
                    <a:pt x="1095977" y="1012199"/>
                  </a:lnTo>
                  <a:lnTo>
                    <a:pt x="1102326" y="1004528"/>
                  </a:lnTo>
                  <a:lnTo>
                    <a:pt x="1108940" y="996065"/>
                  </a:lnTo>
                  <a:lnTo>
                    <a:pt x="1115024" y="987866"/>
                  </a:lnTo>
                  <a:lnTo>
                    <a:pt x="1121108" y="979402"/>
                  </a:lnTo>
                  <a:lnTo>
                    <a:pt x="1126928" y="970674"/>
                  </a:lnTo>
                  <a:lnTo>
                    <a:pt x="1132484" y="961946"/>
                  </a:lnTo>
                  <a:lnTo>
                    <a:pt x="1138039" y="952953"/>
                  </a:lnTo>
                  <a:lnTo>
                    <a:pt x="1143065" y="943961"/>
                  </a:lnTo>
                  <a:lnTo>
                    <a:pt x="1148091" y="934703"/>
                  </a:lnTo>
                  <a:lnTo>
                    <a:pt x="1152588" y="925446"/>
                  </a:lnTo>
                  <a:lnTo>
                    <a:pt x="1157350" y="916189"/>
                  </a:lnTo>
                  <a:lnTo>
                    <a:pt x="1161583" y="906668"/>
                  </a:lnTo>
                  <a:lnTo>
                    <a:pt x="1165551" y="896882"/>
                  </a:lnTo>
                  <a:lnTo>
                    <a:pt x="1169254" y="887095"/>
                  </a:lnTo>
                  <a:lnTo>
                    <a:pt x="1172958" y="877045"/>
                  </a:lnTo>
                  <a:lnTo>
                    <a:pt x="1176132" y="867259"/>
                  </a:lnTo>
                  <a:lnTo>
                    <a:pt x="1179307" y="856944"/>
                  </a:lnTo>
                  <a:lnTo>
                    <a:pt x="1181952" y="846629"/>
                  </a:lnTo>
                  <a:lnTo>
                    <a:pt x="1184862" y="836578"/>
                  </a:lnTo>
                  <a:lnTo>
                    <a:pt x="1186978" y="825999"/>
                  </a:lnTo>
                  <a:lnTo>
                    <a:pt x="1189095" y="815683"/>
                  </a:lnTo>
                  <a:lnTo>
                    <a:pt x="1190946" y="804839"/>
                  </a:lnTo>
                  <a:lnTo>
                    <a:pt x="1192534" y="794260"/>
                  </a:lnTo>
                  <a:lnTo>
                    <a:pt x="1193856" y="783416"/>
                  </a:lnTo>
                  <a:lnTo>
                    <a:pt x="1194914" y="772572"/>
                  </a:lnTo>
                  <a:lnTo>
                    <a:pt x="1195443" y="761728"/>
                  </a:lnTo>
                  <a:lnTo>
                    <a:pt x="1195972" y="750619"/>
                  </a:lnTo>
                  <a:lnTo>
                    <a:pt x="1195972" y="739775"/>
                  </a:lnTo>
                  <a:lnTo>
                    <a:pt x="1195972" y="728667"/>
                  </a:lnTo>
                  <a:lnTo>
                    <a:pt x="1195443" y="717823"/>
                  </a:lnTo>
                  <a:lnTo>
                    <a:pt x="1194914" y="706714"/>
                  </a:lnTo>
                  <a:lnTo>
                    <a:pt x="1193856" y="695870"/>
                  </a:lnTo>
                  <a:lnTo>
                    <a:pt x="1192534" y="685290"/>
                  </a:lnTo>
                  <a:lnTo>
                    <a:pt x="1190946" y="674446"/>
                  </a:lnTo>
                  <a:lnTo>
                    <a:pt x="1189095" y="663867"/>
                  </a:lnTo>
                  <a:lnTo>
                    <a:pt x="1186978" y="653287"/>
                  </a:lnTo>
                  <a:lnTo>
                    <a:pt x="1184862" y="642708"/>
                  </a:lnTo>
                  <a:lnTo>
                    <a:pt x="1181952" y="632393"/>
                  </a:lnTo>
                  <a:lnTo>
                    <a:pt x="1179307" y="622342"/>
                  </a:lnTo>
                  <a:lnTo>
                    <a:pt x="1176132" y="612292"/>
                  </a:lnTo>
                  <a:lnTo>
                    <a:pt x="1172958" y="602241"/>
                  </a:lnTo>
                  <a:lnTo>
                    <a:pt x="1169254" y="592190"/>
                  </a:lnTo>
                  <a:lnTo>
                    <a:pt x="1165551" y="582669"/>
                  </a:lnTo>
                  <a:lnTo>
                    <a:pt x="1161583" y="572883"/>
                  </a:lnTo>
                  <a:lnTo>
                    <a:pt x="1157350" y="563361"/>
                  </a:lnTo>
                  <a:lnTo>
                    <a:pt x="1152588" y="553840"/>
                  </a:lnTo>
                  <a:lnTo>
                    <a:pt x="1148091" y="544318"/>
                  </a:lnTo>
                  <a:lnTo>
                    <a:pt x="1143065" y="535325"/>
                  </a:lnTo>
                  <a:lnTo>
                    <a:pt x="1138039" y="526068"/>
                  </a:lnTo>
                  <a:lnTo>
                    <a:pt x="1132484" y="517340"/>
                  </a:lnTo>
                  <a:lnTo>
                    <a:pt x="1126928" y="508612"/>
                  </a:lnTo>
                  <a:lnTo>
                    <a:pt x="1121108" y="500148"/>
                  </a:lnTo>
                  <a:lnTo>
                    <a:pt x="1115024" y="491420"/>
                  </a:lnTo>
                  <a:lnTo>
                    <a:pt x="1108940" y="482957"/>
                  </a:lnTo>
                  <a:lnTo>
                    <a:pt x="1102326" y="475022"/>
                  </a:lnTo>
                  <a:lnTo>
                    <a:pt x="1095977" y="466822"/>
                  </a:lnTo>
                  <a:lnTo>
                    <a:pt x="1089100" y="459152"/>
                  </a:lnTo>
                  <a:lnTo>
                    <a:pt x="1081957" y="451482"/>
                  </a:lnTo>
                  <a:lnTo>
                    <a:pt x="1074814" y="444076"/>
                  </a:lnTo>
                  <a:lnTo>
                    <a:pt x="1067672" y="436671"/>
                  </a:lnTo>
                  <a:lnTo>
                    <a:pt x="1060000" y="429530"/>
                  </a:lnTo>
                  <a:lnTo>
                    <a:pt x="1052064" y="422388"/>
                  </a:lnTo>
                  <a:lnTo>
                    <a:pt x="1044393" y="415512"/>
                  </a:lnTo>
                  <a:lnTo>
                    <a:pt x="1036457" y="408899"/>
                  </a:lnTo>
                  <a:lnTo>
                    <a:pt x="1028256" y="402552"/>
                  </a:lnTo>
                  <a:lnTo>
                    <a:pt x="1019791" y="396204"/>
                  </a:lnTo>
                  <a:lnTo>
                    <a:pt x="1011326" y="390121"/>
                  </a:lnTo>
                  <a:lnTo>
                    <a:pt x="1002596" y="384038"/>
                  </a:lnTo>
                  <a:lnTo>
                    <a:pt x="993866" y="378483"/>
                  </a:lnTo>
                  <a:lnTo>
                    <a:pt x="984872" y="372929"/>
                  </a:lnTo>
                  <a:lnTo>
                    <a:pt x="975613" y="367639"/>
                  </a:lnTo>
                  <a:lnTo>
                    <a:pt x="966354" y="362878"/>
                  </a:lnTo>
                  <a:lnTo>
                    <a:pt x="956831" y="357853"/>
                  </a:lnTo>
                  <a:lnTo>
                    <a:pt x="947308" y="353092"/>
                  </a:lnTo>
                  <a:lnTo>
                    <a:pt x="937784" y="348861"/>
                  </a:lnTo>
                  <a:lnTo>
                    <a:pt x="927996" y="344893"/>
                  </a:lnTo>
                  <a:lnTo>
                    <a:pt x="918209" y="340661"/>
                  </a:lnTo>
                  <a:lnTo>
                    <a:pt x="907892" y="336959"/>
                  </a:lnTo>
                  <a:lnTo>
                    <a:pt x="898104" y="333520"/>
                  </a:lnTo>
                  <a:lnTo>
                    <a:pt x="887787" y="330082"/>
                  </a:lnTo>
                  <a:lnTo>
                    <a:pt x="877205" y="327172"/>
                  </a:lnTo>
                  <a:lnTo>
                    <a:pt x="866624" y="324263"/>
                  </a:lnTo>
                  <a:lnTo>
                    <a:pt x="856042" y="321883"/>
                  </a:lnTo>
                  <a:lnTo>
                    <a:pt x="845725" y="319767"/>
                  </a:lnTo>
                  <a:lnTo>
                    <a:pt x="834879" y="317915"/>
                  </a:lnTo>
                  <a:lnTo>
                    <a:pt x="824033" y="316064"/>
                  </a:lnTo>
                  <a:lnTo>
                    <a:pt x="813187" y="314477"/>
                  </a:lnTo>
                  <a:lnTo>
                    <a:pt x="802077" y="313155"/>
                  </a:lnTo>
                  <a:lnTo>
                    <a:pt x="790966" y="312097"/>
                  </a:lnTo>
                  <a:lnTo>
                    <a:pt x="779856" y="311568"/>
                  </a:lnTo>
                  <a:lnTo>
                    <a:pt x="768481" y="311039"/>
                  </a:lnTo>
                  <a:lnTo>
                    <a:pt x="757105" y="311039"/>
                  </a:lnTo>
                  <a:lnTo>
                    <a:pt x="745730" y="311039"/>
                  </a:lnTo>
                  <a:close/>
                  <a:moveTo>
                    <a:pt x="751286" y="0"/>
                  </a:moveTo>
                  <a:lnTo>
                    <a:pt x="969000" y="212384"/>
                  </a:lnTo>
                  <a:lnTo>
                    <a:pt x="1288825" y="212384"/>
                  </a:lnTo>
                  <a:lnTo>
                    <a:pt x="1288825" y="513373"/>
                  </a:lnTo>
                  <a:lnTo>
                    <a:pt x="1514475" y="734221"/>
                  </a:lnTo>
                  <a:lnTo>
                    <a:pt x="1296761" y="946605"/>
                  </a:lnTo>
                  <a:lnTo>
                    <a:pt x="1296761" y="1258702"/>
                  </a:lnTo>
                  <a:lnTo>
                    <a:pt x="989105" y="1258702"/>
                  </a:lnTo>
                  <a:lnTo>
                    <a:pt x="763190" y="1479550"/>
                  </a:lnTo>
                  <a:lnTo>
                    <a:pt x="545476" y="1267166"/>
                  </a:lnTo>
                  <a:lnTo>
                    <a:pt x="225650" y="1267166"/>
                  </a:lnTo>
                  <a:lnTo>
                    <a:pt x="225650" y="966442"/>
                  </a:lnTo>
                  <a:lnTo>
                    <a:pt x="0" y="745594"/>
                  </a:lnTo>
                  <a:lnTo>
                    <a:pt x="217714" y="532945"/>
                  </a:lnTo>
                  <a:lnTo>
                    <a:pt x="217714" y="220848"/>
                  </a:lnTo>
                  <a:lnTo>
                    <a:pt x="525371" y="220848"/>
                  </a:lnTo>
                  <a:lnTo>
                    <a:pt x="7512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458167" y="3429832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rgbClr val="DD9E3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130%+</a:t>
            </a:r>
            <a:endParaRPr lang="zh-CN" altLang="en-US" sz="3200" dirty="0">
              <a:solidFill>
                <a:srgbClr val="DD9E30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525493" y="2220261"/>
            <a:ext cx="1441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rgbClr val="DD9E3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用法</a:t>
            </a:r>
            <a:endParaRPr lang="en-US" altLang="zh-CN" dirty="0">
              <a:solidFill>
                <a:srgbClr val="DD9E30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  <a:p>
            <a:pPr algn="ctr"/>
            <a:r>
              <a:rPr lang="zh-CN" altLang="en-US" sz="1400" dirty="0">
                <a:solidFill>
                  <a:srgbClr val="DD9E3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（行为有依据）</a:t>
            </a:r>
          </a:p>
        </p:txBody>
      </p:sp>
      <p:sp>
        <p:nvSpPr>
          <p:cNvPr id="31" name="矩形 30"/>
          <p:cNvSpPr/>
          <p:nvPr/>
        </p:nvSpPr>
        <p:spPr>
          <a:xfrm>
            <a:off x="8087878" y="4611048"/>
            <a:ext cx="2316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律师</a:t>
            </a:r>
            <a:r>
              <a:rPr lang="en-US" altLang="zh-CN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/</a:t>
            </a:r>
            <a:r>
              <a:rPr lang="zh-CN" altLang="en-US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律所</a:t>
            </a:r>
            <a:r>
              <a:rPr lang="en-US" altLang="zh-CN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/</a:t>
            </a:r>
            <a:r>
              <a:rPr lang="zh-CN" altLang="en-US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平台搜索量半年增长</a:t>
            </a:r>
            <a:endParaRPr lang="zh-CN" altLang="en-US" sz="12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13388" y="2944142"/>
            <a:ext cx="1638679" cy="1574396"/>
            <a:chOff x="4131615" y="2748223"/>
            <a:chExt cx="1357020" cy="1247406"/>
          </a:xfrm>
        </p:grpSpPr>
        <p:sp>
          <p:nvSpPr>
            <p:cNvPr id="11" name="椭圆 10"/>
            <p:cNvSpPr/>
            <p:nvPr/>
          </p:nvSpPr>
          <p:spPr>
            <a:xfrm>
              <a:off x="4131615" y="2748223"/>
              <a:ext cx="1357020" cy="1247406"/>
            </a:xfrm>
            <a:prstGeom prst="ellipse">
              <a:avLst/>
            </a:prstGeom>
            <a:solidFill>
              <a:srgbClr val="E2BD7A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简体" panose="02000000000000000000" pitchFamily="2" charset="-122"/>
                <a:ea typeface="方正兰亭纤黑简体" panose="02000000000000000000" pitchFamily="2" charset="-122"/>
              </a:endParaRPr>
            </a:p>
          </p:txBody>
        </p:sp>
        <p:sp>
          <p:nvSpPr>
            <p:cNvPr id="12" name="KSO_Shape"/>
            <p:cNvSpPr/>
            <p:nvPr/>
          </p:nvSpPr>
          <p:spPr>
            <a:xfrm>
              <a:off x="4563870" y="3037131"/>
              <a:ext cx="492510" cy="719644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576175" y="3422633"/>
            <a:ext cx="1675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rgbClr val="DD9E3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105%+</a:t>
            </a:r>
          </a:p>
        </p:txBody>
      </p:sp>
      <p:sp>
        <p:nvSpPr>
          <p:cNvPr id="27" name="矩形 26"/>
          <p:cNvSpPr/>
          <p:nvPr/>
        </p:nvSpPr>
        <p:spPr>
          <a:xfrm>
            <a:off x="1740115" y="2239945"/>
            <a:ext cx="1441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rgbClr val="DD9E3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知法</a:t>
            </a:r>
            <a:endParaRPr lang="en-US" altLang="zh-CN" dirty="0">
              <a:solidFill>
                <a:srgbClr val="DD9E30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  <a:p>
            <a:pPr algn="ctr"/>
            <a:r>
              <a:rPr lang="zh-CN" altLang="en-US" sz="1400" dirty="0">
                <a:solidFill>
                  <a:srgbClr val="DD9E3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（学习有热情）</a:t>
            </a:r>
          </a:p>
        </p:txBody>
      </p:sp>
      <p:sp>
        <p:nvSpPr>
          <p:cNvPr id="30" name="矩形 29"/>
          <p:cNvSpPr/>
          <p:nvPr/>
        </p:nvSpPr>
        <p:spPr>
          <a:xfrm>
            <a:off x="1647918" y="4599146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法律内容浏览量增长</a:t>
            </a:r>
            <a:endParaRPr lang="zh-CN" altLang="en-US" sz="12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039905" y="2944143"/>
            <a:ext cx="1638679" cy="1574396"/>
            <a:chOff x="1243066" y="2734368"/>
            <a:chExt cx="1357020" cy="1247406"/>
          </a:xfrm>
        </p:grpSpPr>
        <p:sp>
          <p:nvSpPr>
            <p:cNvPr id="5" name="椭圆 4"/>
            <p:cNvSpPr/>
            <p:nvPr/>
          </p:nvSpPr>
          <p:spPr>
            <a:xfrm>
              <a:off x="1243066" y="2734368"/>
              <a:ext cx="1357020" cy="1247406"/>
            </a:xfrm>
            <a:prstGeom prst="ellipse">
              <a:avLst/>
            </a:prstGeom>
            <a:solidFill>
              <a:srgbClr val="E2BD7A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简体" panose="02000000000000000000" pitchFamily="2" charset="-122"/>
                <a:ea typeface="方正兰亭纤黑简体" panose="02000000000000000000" pitchFamily="2" charset="-122"/>
              </a:endParaRPr>
            </a:p>
          </p:txBody>
        </p:sp>
        <p:sp>
          <p:nvSpPr>
            <p:cNvPr id="6" name="KSO_Shape"/>
            <p:cNvSpPr/>
            <p:nvPr/>
          </p:nvSpPr>
          <p:spPr>
            <a:xfrm>
              <a:off x="1586562" y="3006765"/>
              <a:ext cx="670027" cy="702611"/>
            </a:xfrm>
            <a:custGeom>
              <a:avLst/>
              <a:gdLst>
                <a:gd name="connsiteX0" fmla="*/ 1638300 w 4396363"/>
                <a:gd name="connsiteY0" fmla="*/ 558403 h 5128349"/>
                <a:gd name="connsiteX1" fmla="*/ 558403 w 4396363"/>
                <a:gd name="connsiteY1" fmla="*/ 1638300 h 5128349"/>
                <a:gd name="connsiteX2" fmla="*/ 1638300 w 4396363"/>
                <a:gd name="connsiteY2" fmla="*/ 2718197 h 5128349"/>
                <a:gd name="connsiteX3" fmla="*/ 2718197 w 4396363"/>
                <a:gd name="connsiteY3" fmla="*/ 1638300 h 5128349"/>
                <a:gd name="connsiteX4" fmla="*/ 1638300 w 4396363"/>
                <a:gd name="connsiteY4" fmla="*/ 558403 h 5128349"/>
                <a:gd name="connsiteX5" fmla="*/ 1638300 w 4396363"/>
                <a:gd name="connsiteY5" fmla="*/ 0 h 5128349"/>
                <a:gd name="connsiteX6" fmla="*/ 3276600 w 4396363"/>
                <a:gd name="connsiteY6" fmla="*/ 1638300 h 5128349"/>
                <a:gd name="connsiteX7" fmla="*/ 2902492 w 4396363"/>
                <a:gd name="connsiteY7" fmla="*/ 2680411 h 5128349"/>
                <a:gd name="connsiteX8" fmla="*/ 2816386 w 4396363"/>
                <a:gd name="connsiteY8" fmla="*/ 2775151 h 5128349"/>
                <a:gd name="connsiteX9" fmla="*/ 2928393 w 4396363"/>
                <a:gd name="connsiteY9" fmla="*/ 2923790 h 5128349"/>
                <a:gd name="connsiteX10" fmla="*/ 2942554 w 4396363"/>
                <a:gd name="connsiteY10" fmla="*/ 2913119 h 5128349"/>
                <a:gd name="connsiteX11" fmla="*/ 3136485 w 4396363"/>
                <a:gd name="connsiteY11" fmla="*/ 2942400 h 5128349"/>
                <a:gd name="connsiteX12" fmla="*/ 4367683 w 4396363"/>
                <a:gd name="connsiteY12" fmla="*/ 4576254 h 5128349"/>
                <a:gd name="connsiteX13" fmla="*/ 4342375 w 4396363"/>
                <a:gd name="connsiteY13" fmla="*/ 4770744 h 5128349"/>
                <a:gd name="connsiteX14" fmla="*/ 3903910 w 4396363"/>
                <a:gd name="connsiteY14" fmla="*/ 5101151 h 5128349"/>
                <a:gd name="connsiteX15" fmla="*/ 3709978 w 4396363"/>
                <a:gd name="connsiteY15" fmla="*/ 5071870 h 5128349"/>
                <a:gd name="connsiteX16" fmla="*/ 2478781 w 4396363"/>
                <a:gd name="connsiteY16" fmla="*/ 3438015 h 5128349"/>
                <a:gd name="connsiteX17" fmla="*/ 2504089 w 4396363"/>
                <a:gd name="connsiteY17" fmla="*/ 3243526 h 5128349"/>
                <a:gd name="connsiteX18" fmla="*/ 2518249 w 4396363"/>
                <a:gd name="connsiteY18" fmla="*/ 3232855 h 5128349"/>
                <a:gd name="connsiteX19" fmla="*/ 2406738 w 4396363"/>
                <a:gd name="connsiteY19" fmla="*/ 3084875 h 5128349"/>
                <a:gd name="connsiteX20" fmla="*/ 2276001 w 4396363"/>
                <a:gd name="connsiteY20" fmla="*/ 3147854 h 5128349"/>
                <a:gd name="connsiteX21" fmla="*/ 1638300 w 4396363"/>
                <a:gd name="connsiteY21" fmla="*/ 3276600 h 5128349"/>
                <a:gd name="connsiteX22" fmla="*/ 0 w 4396363"/>
                <a:gd name="connsiteY22" fmla="*/ 1638300 h 5128349"/>
                <a:gd name="connsiteX23" fmla="*/ 1638300 w 4396363"/>
                <a:gd name="connsiteY23" fmla="*/ 0 h 5128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96363" h="5128349">
                  <a:moveTo>
                    <a:pt x="1638300" y="558403"/>
                  </a:moveTo>
                  <a:cubicBezTo>
                    <a:pt x="1041889" y="558403"/>
                    <a:pt x="558403" y="1041889"/>
                    <a:pt x="558403" y="1638300"/>
                  </a:cubicBezTo>
                  <a:cubicBezTo>
                    <a:pt x="558403" y="2234711"/>
                    <a:pt x="1041889" y="2718197"/>
                    <a:pt x="1638300" y="2718197"/>
                  </a:cubicBezTo>
                  <a:cubicBezTo>
                    <a:pt x="2234711" y="2718197"/>
                    <a:pt x="2718197" y="2234711"/>
                    <a:pt x="2718197" y="1638300"/>
                  </a:cubicBezTo>
                  <a:cubicBezTo>
                    <a:pt x="2718197" y="1041889"/>
                    <a:pt x="2234711" y="558403"/>
                    <a:pt x="1638300" y="558403"/>
                  </a:cubicBezTo>
                  <a:close/>
                  <a:moveTo>
                    <a:pt x="1638300" y="0"/>
                  </a:moveTo>
                  <a:cubicBezTo>
                    <a:pt x="2543108" y="0"/>
                    <a:pt x="3276600" y="733492"/>
                    <a:pt x="3276600" y="1638300"/>
                  </a:cubicBezTo>
                  <a:cubicBezTo>
                    <a:pt x="3276600" y="2034154"/>
                    <a:pt x="3136205" y="2397216"/>
                    <a:pt x="2902492" y="2680411"/>
                  </a:cubicBezTo>
                  <a:lnTo>
                    <a:pt x="2816386" y="2775151"/>
                  </a:lnTo>
                  <a:lnTo>
                    <a:pt x="2928393" y="2923790"/>
                  </a:lnTo>
                  <a:lnTo>
                    <a:pt x="2942554" y="2913119"/>
                  </a:lnTo>
                  <a:cubicBezTo>
                    <a:pt x="3003095" y="2867498"/>
                    <a:pt x="3089921" y="2880607"/>
                    <a:pt x="3136485" y="2942400"/>
                  </a:cubicBezTo>
                  <a:lnTo>
                    <a:pt x="4367683" y="4576254"/>
                  </a:lnTo>
                  <a:cubicBezTo>
                    <a:pt x="4414247" y="4638047"/>
                    <a:pt x="4402916" y="4725123"/>
                    <a:pt x="4342375" y="4770744"/>
                  </a:cubicBezTo>
                  <a:lnTo>
                    <a:pt x="3903910" y="5101151"/>
                  </a:lnTo>
                  <a:cubicBezTo>
                    <a:pt x="3843369" y="5146772"/>
                    <a:pt x="3756543" y="5133662"/>
                    <a:pt x="3709978" y="5071870"/>
                  </a:cubicBezTo>
                  <a:lnTo>
                    <a:pt x="2478781" y="3438015"/>
                  </a:lnTo>
                  <a:cubicBezTo>
                    <a:pt x="2432217" y="3376223"/>
                    <a:pt x="2443548" y="3289147"/>
                    <a:pt x="2504089" y="3243526"/>
                  </a:cubicBezTo>
                  <a:lnTo>
                    <a:pt x="2518249" y="3232855"/>
                  </a:lnTo>
                  <a:lnTo>
                    <a:pt x="2406738" y="3084875"/>
                  </a:lnTo>
                  <a:lnTo>
                    <a:pt x="2276001" y="3147854"/>
                  </a:lnTo>
                  <a:cubicBezTo>
                    <a:pt x="2079997" y="3230757"/>
                    <a:pt x="1864502" y="3276600"/>
                    <a:pt x="1638300" y="3276600"/>
                  </a:cubicBezTo>
                  <a:cubicBezTo>
                    <a:pt x="733492" y="3276600"/>
                    <a:pt x="0" y="2543108"/>
                    <a:pt x="0" y="1638300"/>
                  </a:cubicBezTo>
                  <a:cubicBezTo>
                    <a:pt x="0" y="733492"/>
                    <a:pt x="733492" y="0"/>
                    <a:pt x="16383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5065479" y="3424433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rgbClr val="DD9E3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150%+</a:t>
            </a:r>
            <a:endParaRPr lang="zh-CN" altLang="en-US" sz="3200" dirty="0">
              <a:solidFill>
                <a:srgbClr val="DD9E30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132804" y="2220261"/>
            <a:ext cx="1441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rgbClr val="DD9E3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懂法</a:t>
            </a:r>
            <a:endParaRPr lang="en-US" altLang="zh-CN" dirty="0">
              <a:solidFill>
                <a:srgbClr val="DD9E30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  <a:p>
            <a:pPr algn="ctr"/>
            <a:r>
              <a:rPr lang="zh-CN" altLang="en-US" sz="1400" dirty="0">
                <a:solidFill>
                  <a:srgbClr val="DD9E3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（人民有需求）</a:t>
            </a:r>
          </a:p>
        </p:txBody>
      </p:sp>
      <p:sp>
        <p:nvSpPr>
          <p:cNvPr id="29" name="矩形 28"/>
          <p:cNvSpPr/>
          <p:nvPr/>
        </p:nvSpPr>
        <p:spPr>
          <a:xfrm>
            <a:off x="4843589" y="4599146"/>
            <a:ext cx="2031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rgbClr val="333333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法律服务相关搜索半年增长</a:t>
            </a:r>
            <a:endParaRPr lang="zh-CN" altLang="en-US" sz="12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34" name="燕尾形 33"/>
          <p:cNvSpPr/>
          <p:nvPr/>
        </p:nvSpPr>
        <p:spPr>
          <a:xfrm rot="10800000">
            <a:off x="3692508" y="3437429"/>
            <a:ext cx="304800" cy="584775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35" name="燕尾形 34"/>
          <p:cNvSpPr/>
          <p:nvPr/>
        </p:nvSpPr>
        <p:spPr>
          <a:xfrm>
            <a:off x="4223166" y="3430187"/>
            <a:ext cx="304800" cy="584775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37" name="燕尾形 36"/>
          <p:cNvSpPr/>
          <p:nvPr/>
        </p:nvSpPr>
        <p:spPr>
          <a:xfrm rot="10800000">
            <a:off x="7067801" y="3446173"/>
            <a:ext cx="304800" cy="584775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7598459" y="3438931"/>
            <a:ext cx="304800" cy="584775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ľï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íṡliḋe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1400" dirty="0">
                <a:latin typeface="方正兰亭纤黑简体" panose="02000000000000000000" pitchFamily="2" charset="-122"/>
                <a:ea typeface="方正兰亭纤黑简体" panose="02000000000000000000" pitchFamily="2" charset="-122"/>
                <a:sym typeface="+mn-lt"/>
              </a:rPr>
              <a:t>知识类强互动内容备受青睐</a:t>
            </a:r>
            <a:endParaRPr lang="zh-CN" altLang="en-US" sz="14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4" name="îşļîḍé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方正正中黑简体" panose="02000000000000000000" pitchFamily="2" charset="-122"/>
                <a:ea typeface="方正正中黑简体" panose="02000000000000000000" pitchFamily="2" charset="-122"/>
                <a:sym typeface="+mn-lt"/>
              </a:rPr>
              <a:t>知法（学习有热情）</a:t>
            </a:r>
            <a:endParaRPr lang="zh-CN" altLang="en-US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9" name="îsļíḋè"/>
          <p:cNvSpPr txBox="1"/>
          <p:nvPr/>
        </p:nvSpPr>
        <p:spPr>
          <a:xfrm>
            <a:off x="3689161" y="3271156"/>
            <a:ext cx="792714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gradFill>
                  <a:gsLst>
                    <a:gs pos="4700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latin typeface="Impact" panose="020B0806030902050204" pitchFamily="34" charset="0"/>
                <a:cs typeface="Arial" panose="020B0604020202090204" pitchFamily="34" charset="0"/>
              </a:rPr>
              <a:t>01</a:t>
            </a:r>
            <a:endParaRPr lang="zh-CN" altLang="en-US" spc="100" dirty="0">
              <a:gradFill>
                <a:gsLst>
                  <a:gs pos="4700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latin typeface="Impact" panose="020B0806030902050204" pitchFamily="34" charset="0"/>
              <a:cs typeface="Arial" panose="020B0604020202090204" pitchFamily="34" charset="0"/>
            </a:endParaRPr>
          </a:p>
        </p:txBody>
      </p:sp>
      <p:sp>
        <p:nvSpPr>
          <p:cNvPr id="2" name="îšļiḍè"/>
          <p:cNvSpPr txBox="1"/>
          <p:nvPr/>
        </p:nvSpPr>
        <p:spPr>
          <a:xfrm>
            <a:off x="579002" y="512095"/>
            <a:ext cx="1141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Logo Here</a:t>
            </a:r>
            <a:endParaRPr lang="zh-CN" altLang="en-US" sz="1600" dirty="0"/>
          </a:p>
        </p:txBody>
      </p:sp>
      <p:sp>
        <p:nvSpPr>
          <p:cNvPr id="5" name="ïṡḷiḋè"/>
          <p:cNvSpPr/>
          <p:nvPr/>
        </p:nvSpPr>
        <p:spPr>
          <a:xfrm>
            <a:off x="11076375" y="529393"/>
            <a:ext cx="444113" cy="4441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01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61" y="380212"/>
            <a:ext cx="1696298" cy="53433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0DD02A2-04C6-4B4C-911E-86C59673D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036" y="2242509"/>
            <a:ext cx="5080000" cy="3238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法律类内容快速增长，向越来越多的用户普及法律知识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数据来源：百度内容大数据，</a:t>
            </a:r>
            <a:r>
              <a:rPr lang="en-US" altLang="zh-CN" dirty="0"/>
              <a:t>2020.06-2020.11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69924" y="122441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法律服务行业图文内容量半年增长</a:t>
            </a:r>
            <a:r>
              <a:rPr lang="en-US" altLang="zh-CN" sz="1200" dirty="0">
                <a:solidFill>
                  <a:srgbClr val="333333"/>
                </a:solidFill>
                <a:latin typeface="Arial" panose="020B0604020202090204" pitchFamily="34" charset="0"/>
              </a:rPr>
              <a:t>95%+</a:t>
            </a: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，小视频内容半年增长最高达</a:t>
            </a:r>
            <a:r>
              <a:rPr lang="en-US" altLang="zh-CN" sz="1200" dirty="0">
                <a:solidFill>
                  <a:srgbClr val="333333"/>
                </a:solidFill>
                <a:latin typeface="Arial" panose="020B0604020202090204" pitchFamily="34" charset="0"/>
              </a:rPr>
              <a:t>110%+</a:t>
            </a: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；</a:t>
            </a:r>
            <a:endParaRPr lang="en-US" altLang="zh-CN" sz="1200" dirty="0">
              <a:solidFill>
                <a:srgbClr val="333333"/>
              </a:solidFill>
              <a:latin typeface="Arial" panose="020B060402020209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法律服务行业直播场次持续快速增长，增长</a:t>
            </a:r>
            <a:r>
              <a:rPr lang="en-US" altLang="zh-CN" sz="1200" dirty="0">
                <a:solidFill>
                  <a:srgbClr val="333333"/>
                </a:solidFill>
                <a:latin typeface="Arial" panose="020B0604020202090204" pitchFamily="34" charset="0"/>
              </a:rPr>
              <a:t>26</a:t>
            </a: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倍。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364972" y="2484711"/>
            <a:ext cx="8833885" cy="2603357"/>
            <a:chOff x="1788845" y="2496229"/>
            <a:chExt cx="8833885" cy="2603357"/>
          </a:xfrm>
        </p:grpSpPr>
        <p:cxnSp>
          <p:nvCxnSpPr>
            <p:cNvPr id="16" name="直线箭头连接符 15"/>
            <p:cNvCxnSpPr/>
            <p:nvPr/>
          </p:nvCxnSpPr>
          <p:spPr>
            <a:xfrm flipV="1">
              <a:off x="6791089" y="2496229"/>
              <a:ext cx="3831641" cy="2236843"/>
            </a:xfrm>
            <a:prstGeom prst="straightConnector1">
              <a:avLst/>
            </a:prstGeom>
            <a:solidFill>
              <a:schemeClr val="bg1"/>
            </a:solidFill>
            <a:ln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stationery-stacked-papers_29343"/>
            <p:cNvSpPr/>
            <p:nvPr/>
          </p:nvSpPr>
          <p:spPr>
            <a:xfrm>
              <a:off x="1788845" y="2632259"/>
              <a:ext cx="1326163" cy="881082"/>
            </a:xfrm>
            <a:custGeom>
              <a:avLst/>
              <a:gdLst>
                <a:gd name="connsiteX0" fmla="*/ 0 w 604107"/>
                <a:gd name="connsiteY0" fmla="*/ 379555 h 401360"/>
                <a:gd name="connsiteX1" fmla="*/ 375408 w 604107"/>
                <a:gd name="connsiteY1" fmla="*/ 379555 h 401360"/>
                <a:gd name="connsiteX2" fmla="*/ 375408 w 604107"/>
                <a:gd name="connsiteY2" fmla="*/ 401360 h 401360"/>
                <a:gd name="connsiteX3" fmla="*/ 0 w 604107"/>
                <a:gd name="connsiteY3" fmla="*/ 401360 h 401360"/>
                <a:gd name="connsiteX4" fmla="*/ 593808 w 604107"/>
                <a:gd name="connsiteY4" fmla="*/ 283516 h 401360"/>
                <a:gd name="connsiteX5" fmla="*/ 593808 w 604107"/>
                <a:gd name="connsiteY5" fmla="*/ 305281 h 401360"/>
                <a:gd name="connsiteX6" fmla="*/ 380983 w 604107"/>
                <a:gd name="connsiteY6" fmla="*/ 401360 h 401360"/>
                <a:gd name="connsiteX7" fmla="*/ 380983 w 604107"/>
                <a:gd name="connsiteY7" fmla="*/ 379596 h 401360"/>
                <a:gd name="connsiteX8" fmla="*/ 538457 w 604107"/>
                <a:gd name="connsiteY8" fmla="*/ 275965 h 401360"/>
                <a:gd name="connsiteX9" fmla="*/ 593808 w 604107"/>
                <a:gd name="connsiteY9" fmla="*/ 275965 h 401360"/>
                <a:gd name="connsiteX10" fmla="*/ 375988 w 604107"/>
                <a:gd name="connsiteY10" fmla="*/ 371722 h 401360"/>
                <a:gd name="connsiteX11" fmla="*/ 0 w 604107"/>
                <a:gd name="connsiteY11" fmla="*/ 371722 h 401360"/>
                <a:gd name="connsiteX12" fmla="*/ 141676 w 604107"/>
                <a:gd name="connsiteY12" fmla="*/ 314755 h 401360"/>
                <a:gd name="connsiteX13" fmla="*/ 372833 w 604107"/>
                <a:gd name="connsiteY13" fmla="*/ 351540 h 401360"/>
                <a:gd name="connsiteX14" fmla="*/ 379716 w 604107"/>
                <a:gd name="connsiteY14" fmla="*/ 351540 h 401360"/>
                <a:gd name="connsiteX15" fmla="*/ 153160 w 604107"/>
                <a:gd name="connsiteY15" fmla="*/ 175127 h 401360"/>
                <a:gd name="connsiteX16" fmla="*/ 375148 w 604107"/>
                <a:gd name="connsiteY16" fmla="*/ 311733 h 401360"/>
                <a:gd name="connsiteX17" fmla="*/ 378016 w 604107"/>
                <a:gd name="connsiteY17" fmla="*/ 312019 h 401360"/>
                <a:gd name="connsiteX18" fmla="*/ 557557 w 604107"/>
                <a:gd name="connsiteY18" fmla="*/ 230256 h 401360"/>
                <a:gd name="connsiteX19" fmla="*/ 587528 w 604107"/>
                <a:gd name="connsiteY19" fmla="*/ 230829 h 401360"/>
                <a:gd name="connsiteX20" fmla="*/ 377442 w 604107"/>
                <a:gd name="connsiteY20" fmla="*/ 330921 h 401360"/>
                <a:gd name="connsiteX21" fmla="*/ 40445 w 604107"/>
                <a:gd name="connsiteY21" fmla="*/ 245435 h 401360"/>
                <a:gd name="connsiteX22" fmla="*/ 42166 w 604107"/>
                <a:gd name="connsiteY22" fmla="*/ 225245 h 401360"/>
                <a:gd name="connsiteX23" fmla="*/ 310750 w 604107"/>
                <a:gd name="connsiteY23" fmla="*/ 20564 h 401360"/>
                <a:gd name="connsiteX24" fmla="*/ 308025 w 604107"/>
                <a:gd name="connsiteY24" fmla="*/ 20850 h 401360"/>
                <a:gd name="connsiteX25" fmla="*/ 130338 w 604107"/>
                <a:gd name="connsiteY25" fmla="*/ 63649 h 401360"/>
                <a:gd name="connsiteX26" fmla="*/ 125749 w 604107"/>
                <a:gd name="connsiteY26" fmla="*/ 66941 h 401360"/>
                <a:gd name="connsiteX27" fmla="*/ 126179 w 604107"/>
                <a:gd name="connsiteY27" fmla="*/ 71951 h 401360"/>
                <a:gd name="connsiteX28" fmla="*/ 379444 w 604107"/>
                <a:gd name="connsiteY28" fmla="*/ 272920 h 401360"/>
                <a:gd name="connsiteX29" fmla="*/ 555553 w 604107"/>
                <a:gd name="connsiteY29" fmla="*/ 192618 h 401360"/>
                <a:gd name="connsiteX30" fmla="*/ 324948 w 604107"/>
                <a:gd name="connsiteY30" fmla="*/ 29438 h 401360"/>
                <a:gd name="connsiteX31" fmla="*/ 310750 w 604107"/>
                <a:gd name="connsiteY31" fmla="*/ 20564 h 401360"/>
                <a:gd name="connsiteX32" fmla="*/ 303149 w 604107"/>
                <a:gd name="connsiteY32" fmla="*/ 810 h 401360"/>
                <a:gd name="connsiteX33" fmla="*/ 343448 w 604107"/>
                <a:gd name="connsiteY33" fmla="*/ 20134 h 401360"/>
                <a:gd name="connsiteX34" fmla="*/ 593844 w 604107"/>
                <a:gd name="connsiteY34" fmla="*/ 176300 h 401360"/>
                <a:gd name="connsiteX35" fmla="*/ 603883 w 604107"/>
                <a:gd name="connsiteY35" fmla="*/ 184459 h 401360"/>
                <a:gd name="connsiteX36" fmla="*/ 598003 w 604107"/>
                <a:gd name="connsiteY36" fmla="*/ 196054 h 401360"/>
                <a:gd name="connsiteX37" fmla="*/ 385324 w 604107"/>
                <a:gd name="connsiteY37" fmla="*/ 292816 h 401360"/>
                <a:gd name="connsiteX38" fmla="*/ 381021 w 604107"/>
                <a:gd name="connsiteY38" fmla="*/ 293818 h 401360"/>
                <a:gd name="connsiteX39" fmla="*/ 379731 w 604107"/>
                <a:gd name="connsiteY39" fmla="*/ 293675 h 401360"/>
                <a:gd name="connsiteX40" fmla="*/ 108109 w 604107"/>
                <a:gd name="connsiteY40" fmla="*/ 81684 h 401360"/>
                <a:gd name="connsiteX41" fmla="*/ 106818 w 604107"/>
                <a:gd name="connsiteY41" fmla="*/ 58496 h 401360"/>
                <a:gd name="connsiteX42" fmla="*/ 125605 w 604107"/>
                <a:gd name="connsiteY42" fmla="*/ 43609 h 401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4107" h="401360">
                  <a:moveTo>
                    <a:pt x="0" y="379555"/>
                  </a:moveTo>
                  <a:lnTo>
                    <a:pt x="375408" y="379555"/>
                  </a:lnTo>
                  <a:lnTo>
                    <a:pt x="375408" y="401360"/>
                  </a:lnTo>
                  <a:lnTo>
                    <a:pt x="0" y="401360"/>
                  </a:lnTo>
                  <a:close/>
                  <a:moveTo>
                    <a:pt x="593808" y="283516"/>
                  </a:moveTo>
                  <a:lnTo>
                    <a:pt x="593808" y="305281"/>
                  </a:lnTo>
                  <a:lnTo>
                    <a:pt x="380983" y="401360"/>
                  </a:lnTo>
                  <a:lnTo>
                    <a:pt x="380983" y="379596"/>
                  </a:lnTo>
                  <a:close/>
                  <a:moveTo>
                    <a:pt x="538457" y="275965"/>
                  </a:moveTo>
                  <a:lnTo>
                    <a:pt x="593808" y="275965"/>
                  </a:lnTo>
                  <a:lnTo>
                    <a:pt x="375988" y="371722"/>
                  </a:lnTo>
                  <a:lnTo>
                    <a:pt x="0" y="371722"/>
                  </a:lnTo>
                  <a:lnTo>
                    <a:pt x="141676" y="314755"/>
                  </a:lnTo>
                  <a:cubicBezTo>
                    <a:pt x="199466" y="334650"/>
                    <a:pt x="276757" y="351540"/>
                    <a:pt x="372833" y="351540"/>
                  </a:cubicBezTo>
                  <a:lnTo>
                    <a:pt x="379716" y="351540"/>
                  </a:lnTo>
                  <a:close/>
                  <a:moveTo>
                    <a:pt x="153160" y="175127"/>
                  </a:moveTo>
                  <a:cubicBezTo>
                    <a:pt x="199192" y="232977"/>
                    <a:pt x="272471" y="298416"/>
                    <a:pt x="375148" y="311733"/>
                  </a:cubicBezTo>
                  <a:lnTo>
                    <a:pt x="378016" y="312019"/>
                  </a:lnTo>
                  <a:lnTo>
                    <a:pt x="557557" y="230256"/>
                  </a:lnTo>
                  <a:cubicBezTo>
                    <a:pt x="576199" y="230829"/>
                    <a:pt x="587528" y="230829"/>
                    <a:pt x="587528" y="230829"/>
                  </a:cubicBezTo>
                  <a:lnTo>
                    <a:pt x="377442" y="330921"/>
                  </a:lnTo>
                  <a:cubicBezTo>
                    <a:pt x="197041" y="331923"/>
                    <a:pt x="81745" y="271353"/>
                    <a:pt x="40445" y="245435"/>
                  </a:cubicBezTo>
                  <a:cubicBezTo>
                    <a:pt x="30837" y="239277"/>
                    <a:pt x="31841" y="229970"/>
                    <a:pt x="42166" y="225245"/>
                  </a:cubicBezTo>
                  <a:close/>
                  <a:moveTo>
                    <a:pt x="310750" y="20564"/>
                  </a:moveTo>
                  <a:cubicBezTo>
                    <a:pt x="309746" y="20564"/>
                    <a:pt x="308885" y="20707"/>
                    <a:pt x="308025" y="20850"/>
                  </a:cubicBezTo>
                  <a:lnTo>
                    <a:pt x="130338" y="63649"/>
                  </a:lnTo>
                  <a:cubicBezTo>
                    <a:pt x="128043" y="64078"/>
                    <a:pt x="126322" y="65366"/>
                    <a:pt x="125749" y="66941"/>
                  </a:cubicBezTo>
                  <a:cubicBezTo>
                    <a:pt x="124888" y="68659"/>
                    <a:pt x="125605" y="70663"/>
                    <a:pt x="126179" y="71951"/>
                  </a:cubicBezTo>
                  <a:cubicBezTo>
                    <a:pt x="155435" y="125915"/>
                    <a:pt x="238184" y="253023"/>
                    <a:pt x="379444" y="272920"/>
                  </a:cubicBezTo>
                  <a:lnTo>
                    <a:pt x="555553" y="192618"/>
                  </a:lnTo>
                  <a:cubicBezTo>
                    <a:pt x="496755" y="182455"/>
                    <a:pt x="384177" y="147529"/>
                    <a:pt x="324948" y="29438"/>
                  </a:cubicBezTo>
                  <a:cubicBezTo>
                    <a:pt x="322366" y="24285"/>
                    <a:pt x="316486" y="20564"/>
                    <a:pt x="310750" y="20564"/>
                  </a:cubicBezTo>
                  <a:close/>
                  <a:moveTo>
                    <a:pt x="303149" y="810"/>
                  </a:moveTo>
                  <a:cubicBezTo>
                    <a:pt x="318494" y="-2768"/>
                    <a:pt x="336277" y="5820"/>
                    <a:pt x="343448" y="20134"/>
                  </a:cubicBezTo>
                  <a:cubicBezTo>
                    <a:pt x="419886" y="172578"/>
                    <a:pt x="592123" y="176300"/>
                    <a:pt x="593844" y="176300"/>
                  </a:cubicBezTo>
                  <a:cubicBezTo>
                    <a:pt x="598720" y="176300"/>
                    <a:pt x="602879" y="179736"/>
                    <a:pt x="603883" y="184459"/>
                  </a:cubicBezTo>
                  <a:cubicBezTo>
                    <a:pt x="604887" y="189183"/>
                    <a:pt x="602449" y="194050"/>
                    <a:pt x="598003" y="196054"/>
                  </a:cubicBezTo>
                  <a:lnTo>
                    <a:pt x="385324" y="292816"/>
                  </a:lnTo>
                  <a:cubicBezTo>
                    <a:pt x="384033" y="293389"/>
                    <a:pt x="382456" y="293818"/>
                    <a:pt x="381021" y="293818"/>
                  </a:cubicBezTo>
                  <a:cubicBezTo>
                    <a:pt x="380591" y="293818"/>
                    <a:pt x="380161" y="293675"/>
                    <a:pt x="379731" y="293675"/>
                  </a:cubicBezTo>
                  <a:cubicBezTo>
                    <a:pt x="227141" y="273922"/>
                    <a:pt x="138943" y="138797"/>
                    <a:pt x="108109" y="81684"/>
                  </a:cubicBezTo>
                  <a:cubicBezTo>
                    <a:pt x="104094" y="74241"/>
                    <a:pt x="103520" y="65796"/>
                    <a:pt x="106818" y="58496"/>
                  </a:cubicBezTo>
                  <a:cubicBezTo>
                    <a:pt x="110117" y="51052"/>
                    <a:pt x="117001" y="45613"/>
                    <a:pt x="125605" y="436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50911" y="2753747"/>
              <a:ext cx="15696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solidFill>
                    <a:schemeClr val="accent1"/>
                  </a:solidFill>
                </a:rPr>
                <a:t>95%+</a:t>
              </a:r>
            </a:p>
            <a:p>
              <a:r>
                <a:rPr kumimoji="1" lang="zh-CN" altLang="en-US" sz="1200" dirty="0"/>
                <a:t>图文消费量半年增长</a:t>
              </a:r>
              <a:endParaRPr kumimoji="1" lang="en-US" altLang="zh-CN" sz="1200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642766" y="4293803"/>
              <a:ext cx="17620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solidFill>
                    <a:schemeClr val="accent1"/>
                  </a:solidFill>
                </a:rPr>
                <a:t>110%+</a:t>
              </a:r>
            </a:p>
            <a:p>
              <a:r>
                <a:rPr kumimoji="1" lang="zh-CN" altLang="en-US" sz="1200" dirty="0"/>
                <a:t>小视频消费量半年增长</a:t>
              </a: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4"/>
            <a:srcRect b="48138"/>
            <a:stretch>
              <a:fillRect/>
            </a:stretch>
          </p:blipFill>
          <p:spPr>
            <a:xfrm>
              <a:off x="1821406" y="4195906"/>
              <a:ext cx="1262660" cy="903680"/>
            </a:xfrm>
            <a:prstGeom prst="rect">
              <a:avLst/>
            </a:prstGeom>
          </p:spPr>
        </p:pic>
      </p:grpSp>
      <p:sp>
        <p:nvSpPr>
          <p:cNvPr id="23" name="文本框 22"/>
          <p:cNvSpPr txBox="1"/>
          <p:nvPr/>
        </p:nvSpPr>
        <p:spPr>
          <a:xfrm>
            <a:off x="7431709" y="2742229"/>
            <a:ext cx="1415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chemeClr val="accent1"/>
                </a:solidFill>
              </a:rPr>
              <a:t>26</a:t>
            </a:r>
            <a:r>
              <a:rPr kumimoji="1" lang="zh-CN" altLang="en-US" sz="2800" b="1" dirty="0">
                <a:solidFill>
                  <a:schemeClr val="accent1"/>
                </a:solidFill>
              </a:rPr>
              <a:t>倍</a:t>
            </a:r>
            <a:endParaRPr kumimoji="1" lang="en-US" altLang="zh-CN" sz="2800" b="1" dirty="0">
              <a:solidFill>
                <a:schemeClr val="accent1"/>
              </a:solidFill>
            </a:endParaRPr>
          </a:p>
          <a:p>
            <a:r>
              <a:rPr kumimoji="1" lang="zh-CN" altLang="en-US" sz="1200" dirty="0"/>
              <a:t>直播场次半年增长</a:t>
            </a:r>
            <a:endParaRPr kumimoji="1" lang="en-US" altLang="zh-CN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4" y="1"/>
            <a:ext cx="11263738" cy="1028699"/>
          </a:xfrm>
        </p:spPr>
        <p:txBody>
          <a:bodyPr/>
          <a:lstStyle/>
          <a:p>
            <a:r>
              <a:rPr kumimoji="1" lang="zh-CN" altLang="en-US" dirty="0"/>
              <a:t>用户对刑事、行政等关注热点较集中，对劳动案件关注角度更全面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69924" y="125212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刑事案件相关内容最能引起用户关注，在选取的六种案件类型中阅读占比最高；</a:t>
            </a:r>
            <a:endParaRPr lang="en-US" altLang="zh-CN" sz="1200" dirty="0">
              <a:solidFill>
                <a:srgbClr val="333333"/>
              </a:solidFill>
              <a:latin typeface="Arial" panose="020B060402020209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在可以识别主题的内容中，用户对刑事案件中的强奸猥亵，行政案件中的冤假错案，交通事故中的躲避执法兴趣高。</a:t>
            </a:r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79496" y="6179647"/>
            <a:ext cx="4140201" cy="206381"/>
          </a:xfrm>
        </p:spPr>
        <p:txBody>
          <a:bodyPr/>
          <a:lstStyle/>
          <a:p>
            <a:r>
              <a:rPr lang="zh-CN" altLang="en-US" dirty="0"/>
              <a:t>数据来源：百度内容大数据，</a:t>
            </a:r>
            <a:r>
              <a:rPr lang="en-US" altLang="zh-CN" dirty="0"/>
              <a:t>2020.10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800D09F-5854-7C43-A366-45531F58C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54" y="2284734"/>
            <a:ext cx="11493500" cy="3340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1ï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S1ïď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用户知法不只满足于被动接受，更愿意参与多种形式的互动</a:t>
            </a:r>
          </a:p>
        </p:txBody>
      </p:sp>
      <p:sp>
        <p:nvSpPr>
          <p:cNvPr id="4" name="îṥľíḓe"/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t>7</a:t>
            </a:fld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7070046" y="2173947"/>
            <a:ext cx="455037" cy="444220"/>
            <a:chOff x="1657621" y="3283091"/>
            <a:chExt cx="455037" cy="444220"/>
          </a:xfrm>
          <a:solidFill>
            <a:schemeClr val="accent3"/>
          </a:solidFill>
        </p:grpSpPr>
        <p:sp>
          <p:nvSpPr>
            <p:cNvPr id="20" name="椭圆 19"/>
            <p:cNvSpPr/>
            <p:nvPr/>
          </p:nvSpPr>
          <p:spPr>
            <a:xfrm>
              <a:off x="1657621" y="3283091"/>
              <a:ext cx="455037" cy="444220"/>
            </a:xfrm>
            <a:prstGeom prst="ellipse">
              <a:avLst/>
            </a:prstGeom>
            <a:grpFill/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任意多边形 19"/>
            <p:cNvSpPr/>
            <p:nvPr/>
          </p:nvSpPr>
          <p:spPr bwMode="auto">
            <a:xfrm>
              <a:off x="1779856" y="3435118"/>
              <a:ext cx="210566" cy="163687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717141" y="2134447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4"/>
                </a:solidFill>
              </a:rPr>
              <a:t>319%</a:t>
            </a:r>
          </a:p>
          <a:p>
            <a:r>
              <a:rPr kumimoji="1" lang="zh-CN" altLang="en-US" sz="1000" dirty="0">
                <a:solidFill>
                  <a:schemeClr val="accent4"/>
                </a:solidFill>
              </a:rPr>
              <a:t>场均评论人数高于平均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7070046" y="2942776"/>
            <a:ext cx="455037" cy="444220"/>
            <a:chOff x="1657621" y="3283091"/>
            <a:chExt cx="455037" cy="444220"/>
          </a:xfrm>
          <a:solidFill>
            <a:schemeClr val="accent3"/>
          </a:solidFill>
        </p:grpSpPr>
        <p:sp>
          <p:nvSpPr>
            <p:cNvPr id="23" name="椭圆 22"/>
            <p:cNvSpPr/>
            <p:nvPr/>
          </p:nvSpPr>
          <p:spPr>
            <a:xfrm>
              <a:off x="1657621" y="3283091"/>
              <a:ext cx="455037" cy="444220"/>
            </a:xfrm>
            <a:prstGeom prst="ellipse">
              <a:avLst/>
            </a:prstGeom>
            <a:grpFill/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任意多边形 19"/>
            <p:cNvSpPr/>
            <p:nvPr/>
          </p:nvSpPr>
          <p:spPr bwMode="auto">
            <a:xfrm>
              <a:off x="1779856" y="3435118"/>
              <a:ext cx="210566" cy="163687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7717141" y="2903276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4"/>
                </a:solidFill>
              </a:rPr>
              <a:t>195%</a:t>
            </a:r>
          </a:p>
          <a:p>
            <a:r>
              <a:rPr kumimoji="1" lang="zh-CN" altLang="en-US" sz="1000" dirty="0">
                <a:solidFill>
                  <a:schemeClr val="accent4"/>
                </a:solidFill>
              </a:rPr>
              <a:t>场均点赞人数高于平均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7070046" y="3711605"/>
            <a:ext cx="455037" cy="444220"/>
            <a:chOff x="1657621" y="3283091"/>
            <a:chExt cx="455037" cy="444220"/>
          </a:xfrm>
          <a:solidFill>
            <a:schemeClr val="accent3"/>
          </a:solidFill>
        </p:grpSpPr>
        <p:sp>
          <p:nvSpPr>
            <p:cNvPr id="27" name="椭圆 26"/>
            <p:cNvSpPr/>
            <p:nvPr/>
          </p:nvSpPr>
          <p:spPr>
            <a:xfrm>
              <a:off x="1657621" y="3283091"/>
              <a:ext cx="455037" cy="444220"/>
            </a:xfrm>
            <a:prstGeom prst="ellipse">
              <a:avLst/>
            </a:prstGeom>
            <a:grpFill/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任意多边形 19"/>
            <p:cNvSpPr/>
            <p:nvPr/>
          </p:nvSpPr>
          <p:spPr bwMode="auto">
            <a:xfrm>
              <a:off x="1779856" y="3435118"/>
              <a:ext cx="210566" cy="163687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7717141" y="3672105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4"/>
                </a:solidFill>
              </a:rPr>
              <a:t>257%</a:t>
            </a:r>
          </a:p>
          <a:p>
            <a:r>
              <a:rPr kumimoji="1" lang="zh-CN" altLang="en-US" sz="1000" dirty="0">
                <a:solidFill>
                  <a:schemeClr val="accent4"/>
                </a:solidFill>
              </a:rPr>
              <a:t>场均分享人数高于平均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7070046" y="4480434"/>
            <a:ext cx="455037" cy="444220"/>
            <a:chOff x="1657621" y="3283091"/>
            <a:chExt cx="455037" cy="444220"/>
          </a:xfrm>
          <a:solidFill>
            <a:schemeClr val="accent3"/>
          </a:solidFill>
        </p:grpSpPr>
        <p:sp>
          <p:nvSpPr>
            <p:cNvPr id="31" name="椭圆 30"/>
            <p:cNvSpPr/>
            <p:nvPr/>
          </p:nvSpPr>
          <p:spPr>
            <a:xfrm>
              <a:off x="1657621" y="3283091"/>
              <a:ext cx="455037" cy="444220"/>
            </a:xfrm>
            <a:prstGeom prst="ellipse">
              <a:avLst/>
            </a:prstGeom>
            <a:grpFill/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任意多边形 19"/>
            <p:cNvSpPr/>
            <p:nvPr/>
          </p:nvSpPr>
          <p:spPr bwMode="auto">
            <a:xfrm>
              <a:off x="1779856" y="3435118"/>
              <a:ext cx="210566" cy="163687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717141" y="4440934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4"/>
                </a:solidFill>
              </a:rPr>
              <a:t>266%</a:t>
            </a:r>
          </a:p>
          <a:p>
            <a:r>
              <a:rPr kumimoji="1" lang="zh-CN" altLang="en-US" sz="1000" dirty="0">
                <a:solidFill>
                  <a:schemeClr val="accent4"/>
                </a:solidFill>
              </a:rPr>
              <a:t>场均提问人数高于平均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9560869" y="2165284"/>
            <a:ext cx="455037" cy="444220"/>
            <a:chOff x="1657621" y="3283091"/>
            <a:chExt cx="455037" cy="444220"/>
          </a:xfrm>
          <a:solidFill>
            <a:schemeClr val="accent3"/>
          </a:solidFill>
        </p:grpSpPr>
        <p:sp>
          <p:nvSpPr>
            <p:cNvPr id="35" name="椭圆 34"/>
            <p:cNvSpPr/>
            <p:nvPr/>
          </p:nvSpPr>
          <p:spPr>
            <a:xfrm>
              <a:off x="1657621" y="3283091"/>
              <a:ext cx="455037" cy="444220"/>
            </a:xfrm>
            <a:prstGeom prst="ellipse">
              <a:avLst/>
            </a:prstGeom>
            <a:grpFill/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任意多边形 19"/>
            <p:cNvSpPr/>
            <p:nvPr/>
          </p:nvSpPr>
          <p:spPr bwMode="auto">
            <a:xfrm>
              <a:off x="1779856" y="3435118"/>
              <a:ext cx="210566" cy="163687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0207964" y="2125784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4"/>
                </a:solidFill>
              </a:rPr>
              <a:t>37%</a:t>
            </a:r>
          </a:p>
          <a:p>
            <a:r>
              <a:rPr kumimoji="1" lang="zh-CN" altLang="en-US" sz="1000" dirty="0">
                <a:solidFill>
                  <a:schemeClr val="accent4"/>
                </a:solidFill>
              </a:rPr>
              <a:t>场均送礼人数高于平均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9560869" y="2934113"/>
            <a:ext cx="455037" cy="444220"/>
            <a:chOff x="1657621" y="3283091"/>
            <a:chExt cx="455037" cy="444220"/>
          </a:xfrm>
          <a:solidFill>
            <a:schemeClr val="accent3"/>
          </a:solidFill>
        </p:grpSpPr>
        <p:sp>
          <p:nvSpPr>
            <p:cNvPr id="39" name="椭圆 38"/>
            <p:cNvSpPr/>
            <p:nvPr/>
          </p:nvSpPr>
          <p:spPr>
            <a:xfrm>
              <a:off x="1657621" y="3283091"/>
              <a:ext cx="455037" cy="444220"/>
            </a:xfrm>
            <a:prstGeom prst="ellipse">
              <a:avLst/>
            </a:prstGeom>
            <a:grpFill/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任意多边形 19"/>
            <p:cNvSpPr/>
            <p:nvPr/>
          </p:nvSpPr>
          <p:spPr bwMode="auto">
            <a:xfrm>
              <a:off x="1779856" y="3435118"/>
              <a:ext cx="210566" cy="163687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0207964" y="2894613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4"/>
                </a:solidFill>
              </a:rPr>
              <a:t>21%</a:t>
            </a:r>
          </a:p>
          <a:p>
            <a:r>
              <a:rPr kumimoji="1" lang="zh-CN" altLang="en-US" sz="1000" dirty="0">
                <a:solidFill>
                  <a:schemeClr val="accent4"/>
                </a:solidFill>
              </a:rPr>
              <a:t>场均连麦人数高于平均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9560869" y="3702942"/>
            <a:ext cx="455037" cy="444220"/>
            <a:chOff x="1657621" y="3283091"/>
            <a:chExt cx="455037" cy="444220"/>
          </a:xfrm>
          <a:solidFill>
            <a:schemeClr val="accent3"/>
          </a:solidFill>
        </p:grpSpPr>
        <p:sp>
          <p:nvSpPr>
            <p:cNvPr id="43" name="椭圆 42"/>
            <p:cNvSpPr/>
            <p:nvPr/>
          </p:nvSpPr>
          <p:spPr>
            <a:xfrm>
              <a:off x="1657621" y="3283091"/>
              <a:ext cx="455037" cy="444220"/>
            </a:xfrm>
            <a:prstGeom prst="ellipse">
              <a:avLst/>
            </a:prstGeom>
            <a:grpFill/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任意多边形 19"/>
            <p:cNvSpPr/>
            <p:nvPr/>
          </p:nvSpPr>
          <p:spPr bwMode="auto">
            <a:xfrm>
              <a:off x="1779856" y="3435118"/>
              <a:ext cx="210566" cy="163687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0207964" y="3663442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4"/>
                </a:solidFill>
              </a:rPr>
              <a:t>108%</a:t>
            </a:r>
          </a:p>
          <a:p>
            <a:r>
              <a:rPr kumimoji="1" lang="zh-CN" altLang="en-US" sz="1000" dirty="0">
                <a:solidFill>
                  <a:schemeClr val="accent4"/>
                </a:solidFill>
              </a:rPr>
              <a:t>场均吸粉人数高于平均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247144" y="1509427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 b="1">
                <a:solidFill>
                  <a:srgbClr val="B7811E"/>
                </a:solidFill>
              </a:defRPr>
            </a:lvl1pPr>
          </a:lstStyle>
          <a:p>
            <a:r>
              <a:rPr lang="zh-CN" altLang="en-US" dirty="0"/>
              <a:t>法律服务行业直播参与度更高</a:t>
            </a:r>
          </a:p>
        </p:txBody>
      </p:sp>
      <p:sp>
        <p:nvSpPr>
          <p:cNvPr id="5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/>
          <a:p>
            <a:r>
              <a:rPr lang="zh-CN" altLang="en-US" dirty="0"/>
              <a:t>数据来源：百度直播数据，</a:t>
            </a:r>
            <a:r>
              <a:rPr lang="en-US" altLang="zh-CN" dirty="0"/>
              <a:t>2020.07-2020.10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2498160" y="1509427"/>
            <a:ext cx="2339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b="1" dirty="0">
                <a:solidFill>
                  <a:srgbClr val="B7811E"/>
                </a:solidFill>
              </a:rPr>
              <a:t>法律服务行业直播表现优于大盘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5DC52B8-09D1-F147-B853-AB443B30E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521" y="1742965"/>
            <a:ext cx="6388100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婚姻家庭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社会时事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培训讲法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百业知法更能引起用户互动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97" y="1373517"/>
            <a:ext cx="2247186" cy="458899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143549" y="1233533"/>
            <a:ext cx="1665841" cy="1759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050" dirty="0"/>
              <a:t>婚姻家庭法律直播话题：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全职太太</a:t>
            </a:r>
            <a:r>
              <a:rPr kumimoji="1" lang="en-US" altLang="zh-CN" sz="1050" dirty="0"/>
              <a:t>&amp;</a:t>
            </a:r>
            <a:r>
              <a:rPr kumimoji="1" lang="zh-CN" altLang="en-US" sz="1050" dirty="0"/>
              <a:t>女性独立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疫情对婚姻的影响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离婚孩子抚养权归谁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婚后协议</a:t>
            </a:r>
            <a:r>
              <a:rPr kumimoji="1" lang="en-US" altLang="zh-CN" sz="1050" dirty="0"/>
              <a:t>&amp;</a:t>
            </a:r>
            <a:r>
              <a:rPr kumimoji="1" lang="zh-CN" altLang="en-US" sz="1050" dirty="0"/>
              <a:t>婚内财产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出轨家暴疑难杂症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endParaRPr kumimoji="1" lang="zh-CN" altLang="en-US" sz="1050" dirty="0"/>
          </a:p>
        </p:txBody>
      </p:sp>
      <p:sp>
        <p:nvSpPr>
          <p:cNvPr id="14" name="文本框 13"/>
          <p:cNvSpPr txBox="1"/>
          <p:nvPr/>
        </p:nvSpPr>
        <p:spPr>
          <a:xfrm>
            <a:off x="9797063" y="2793441"/>
            <a:ext cx="2010487" cy="1517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050" dirty="0"/>
              <a:t>社会时事法律直播话题：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张玉环冤案申诉赔偿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老人梦碎短视频假明星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玛莎拉蒂女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乳山投毒案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老汉遭保镖伏击正当防卫成功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310466" y="4405806"/>
            <a:ext cx="1665841" cy="1517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050" dirty="0"/>
              <a:t>培训讲法法律直播话题：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法律人职业规划培训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法考陪伴解答自习室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律师讲解</a:t>
            </a:r>
            <a:r>
              <a:rPr kumimoji="1" lang="en-US" altLang="zh-CN" sz="1050" dirty="0"/>
              <a:t>《</a:t>
            </a:r>
            <a:r>
              <a:rPr kumimoji="1" lang="zh-CN" altLang="en-US" sz="1050" dirty="0"/>
              <a:t>民法典</a:t>
            </a:r>
            <a:r>
              <a:rPr kumimoji="1" lang="en-US" altLang="zh-CN" sz="1050" dirty="0"/>
              <a:t>》</a:t>
            </a:r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司法实践中的法律思索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法律培训课堂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42027" y="4158671"/>
            <a:ext cx="2401201" cy="1759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050" dirty="0"/>
              <a:t>百业知法法律直播话题：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工伤</a:t>
            </a:r>
            <a:r>
              <a:rPr kumimoji="1" lang="en-US" altLang="zh-CN" sz="1050" dirty="0"/>
              <a:t>/</a:t>
            </a:r>
            <a:r>
              <a:rPr kumimoji="1" lang="zh-CN" altLang="en-US" sz="1050" dirty="0"/>
              <a:t>加班</a:t>
            </a:r>
            <a:r>
              <a:rPr kumimoji="1" lang="en-US" altLang="zh-CN" sz="1050" dirty="0"/>
              <a:t>/</a:t>
            </a:r>
            <a:r>
              <a:rPr kumimoji="1" lang="zh-CN" altLang="en-US" sz="1050" dirty="0"/>
              <a:t>扣工资之打工人维权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代孕</a:t>
            </a:r>
            <a:r>
              <a:rPr kumimoji="1" lang="en-US" altLang="zh-CN" sz="1050" dirty="0"/>
              <a:t>#</a:t>
            </a:r>
            <a:r>
              <a:rPr kumimoji="1" lang="zh-CN" altLang="en-US" sz="1050" dirty="0"/>
              <a:t>造假交易</a:t>
            </a:r>
            <a:r>
              <a:rPr kumimoji="1" lang="en-US" altLang="zh-CN" sz="1050" dirty="0"/>
              <a:t>#</a:t>
            </a:r>
            <a:r>
              <a:rPr kumimoji="1" lang="zh-CN" altLang="en-US" sz="1050" dirty="0"/>
              <a:t>小产权房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合同中的避坑指南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小区强制人脸识别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办卡一时爽跑路怎么办？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endParaRPr kumimoji="1" lang="en-US" altLang="zh-CN" sz="1050" dirty="0"/>
          </a:p>
        </p:txBody>
      </p:sp>
      <p:sp>
        <p:nvSpPr>
          <p:cNvPr id="17" name="文本框 16"/>
          <p:cNvSpPr txBox="1"/>
          <p:nvPr/>
        </p:nvSpPr>
        <p:spPr>
          <a:xfrm>
            <a:off x="3892261" y="1783758"/>
            <a:ext cx="1741182" cy="1517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050" dirty="0"/>
              <a:t>法制宣传法律直播话题：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扫黑除恶战果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因地制宜司法实践经验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各大行业法规峰会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法制微电影展播</a:t>
            </a:r>
            <a:endParaRPr kumimoji="1" lang="en-US" altLang="zh-CN" sz="1050" dirty="0"/>
          </a:p>
          <a:p>
            <a:pPr>
              <a:lnSpc>
                <a:spcPct val="150000"/>
              </a:lnSpc>
            </a:pPr>
            <a:r>
              <a:rPr kumimoji="1" lang="en-US" altLang="zh-CN" sz="1050" dirty="0"/>
              <a:t>#</a:t>
            </a:r>
            <a:r>
              <a:rPr kumimoji="1" lang="zh-CN" altLang="en-US" sz="1050" dirty="0"/>
              <a:t>致敬最美一线法制工作者</a:t>
            </a:r>
            <a:endParaRPr kumimoji="1" lang="en-US" altLang="zh-CN" sz="1050" dirty="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33" y="1451584"/>
            <a:ext cx="2907904" cy="4473698"/>
          </a:xfrm>
          <a:prstGeom prst="rect">
            <a:avLst/>
          </a:prstGeom>
        </p:spPr>
      </p:pic>
      <p:grpSp>
        <p:nvGrpSpPr>
          <p:cNvPr id="30" name="组合 29"/>
          <p:cNvGrpSpPr>
            <a:grpSpLocks noChangeAspect="1"/>
          </p:cNvGrpSpPr>
          <p:nvPr/>
        </p:nvGrpSpPr>
        <p:grpSpPr>
          <a:xfrm>
            <a:off x="5968744" y="1575223"/>
            <a:ext cx="3194798" cy="3787648"/>
            <a:chOff x="4498602" y="1049593"/>
            <a:chExt cx="3194798" cy="3787648"/>
          </a:xfrm>
        </p:grpSpPr>
        <p:sp>
          <p:nvSpPr>
            <p:cNvPr id="33" name="圆角矩形 32"/>
            <p:cNvSpPr/>
            <p:nvPr/>
          </p:nvSpPr>
          <p:spPr>
            <a:xfrm>
              <a:off x="4498602" y="1667744"/>
              <a:ext cx="3194798" cy="316949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19050" cap="rnd">
              <a:noFill/>
              <a:prstDash val="solid"/>
              <a:round/>
            </a:ln>
            <a:effectLst>
              <a:outerShdw sx="1000" sy="1000" algn="ctr" rotWithShape="0">
                <a:schemeClr val="bg1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4790163" y="1972683"/>
              <a:ext cx="2606532" cy="25858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 cap="rnd">
              <a:noFill/>
              <a:prstDash val="solid"/>
              <a:round/>
            </a:ln>
            <a:effectLst>
              <a:outerShdw blurRad="254000" dist="152400" dir="3900000" algn="ctr" rotWithShape="0">
                <a:schemeClr val="bg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6136468" y="1049593"/>
              <a:ext cx="1318712" cy="1318703"/>
            </a:xfrm>
            <a:prstGeom prst="ellipse">
              <a:avLst/>
            </a:prstGeom>
            <a:solidFill>
              <a:schemeClr val="accent3">
                <a:lumMod val="90000"/>
              </a:schemeClr>
            </a:solidFill>
            <a:ln w="152400" cap="rnd">
              <a:noFill/>
              <a:prstDash val="solid"/>
              <a:round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r>
                <a:rPr lang="zh-CN" altLang="en-US" sz="2000" b="1" dirty="0">
                  <a:solidFill>
                    <a:schemeClr val="bg1"/>
                  </a:solidFill>
                </a:rPr>
                <a:t>婚姻家庭</a:t>
              </a:r>
            </a:p>
          </p:txBody>
        </p:sp>
        <p:sp>
          <p:nvSpPr>
            <p:cNvPr id="40" name="椭圆 39"/>
            <p:cNvSpPr/>
            <p:nvPr/>
          </p:nvSpPr>
          <p:spPr>
            <a:xfrm>
              <a:off x="4896531" y="1700919"/>
              <a:ext cx="377990" cy="377987"/>
            </a:xfrm>
            <a:prstGeom prst="ellipse">
              <a:avLst/>
            </a:prstGeom>
            <a:solidFill>
              <a:schemeClr val="accent5"/>
            </a:solidFill>
            <a:ln w="152400" cap="rnd">
              <a:noFill/>
              <a:prstDash val="solid"/>
              <a:round/>
            </a:ln>
            <a:effectLst>
              <a:outerShdw blurRad="254000" dist="127000" algn="ctr" rotWithShape="0">
                <a:schemeClr val="accent5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366673" y="2866632"/>
            <a:ext cx="2321118" cy="1869989"/>
            <a:chOff x="5219093" y="2591425"/>
            <a:chExt cx="2321118" cy="1869989"/>
          </a:xfrm>
        </p:grpSpPr>
        <p:sp>
          <p:nvSpPr>
            <p:cNvPr id="18" name="文本框 17"/>
            <p:cNvSpPr txBox="1"/>
            <p:nvPr/>
          </p:nvSpPr>
          <p:spPr>
            <a:xfrm>
              <a:off x="5637244" y="2591425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dirty="0">
                  <a:solidFill>
                    <a:schemeClr val="accent3">
                      <a:lumMod val="75000"/>
                    </a:schemeClr>
                  </a:solidFill>
                </a:rPr>
                <a:t>法院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909297" y="316559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dirty="0">
                  <a:solidFill>
                    <a:schemeClr val="accent3">
                      <a:lumMod val="75000"/>
                    </a:schemeClr>
                  </a:solidFill>
                </a:rPr>
                <a:t>开放大学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19093" y="314347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dirty="0">
                  <a:solidFill>
                    <a:schemeClr val="accent3">
                      <a:lumMod val="75000"/>
                    </a:schemeClr>
                  </a:solidFill>
                </a:rPr>
                <a:t>律师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232463" y="381674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dirty="0">
                  <a:solidFill>
                    <a:schemeClr val="accent3">
                      <a:lumMod val="75000"/>
                    </a:schemeClr>
                  </a:solidFill>
                </a:rPr>
                <a:t>教育机构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951807" y="412286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dirty="0">
                  <a:solidFill>
                    <a:schemeClr val="accent3">
                      <a:lumMod val="75000"/>
                    </a:schemeClr>
                  </a:solidFill>
                </a:rPr>
                <a:t>法律媒体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945176" y="3335967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dirty="0">
                  <a:solidFill>
                    <a:schemeClr val="accent3">
                      <a:lumMod val="75000"/>
                    </a:schemeClr>
                  </a:solidFill>
                </a:rPr>
                <a:t>交警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542258" y="370323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dirty="0">
                  <a:solidFill>
                    <a:schemeClr val="accent3">
                      <a:lumMod val="75000"/>
                    </a:schemeClr>
                  </a:solidFill>
                </a:rPr>
                <a:t>公安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305321" y="3480112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dirty="0">
                  <a:solidFill>
                    <a:schemeClr val="accent3">
                      <a:lumMod val="75000"/>
                    </a:schemeClr>
                  </a:solidFill>
                </a:rPr>
                <a:t>法律服务公司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960410" y="281455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dirty="0">
                  <a:solidFill>
                    <a:schemeClr val="accent3">
                      <a:lumMod val="75000"/>
                    </a:schemeClr>
                  </a:solidFill>
                </a:rPr>
                <a:t>法律行业协会</a:t>
              </a:r>
            </a:p>
          </p:txBody>
        </p:sp>
      </p:grpSp>
      <p:sp>
        <p:nvSpPr>
          <p:cNvPr id="50" name="椭圆 49"/>
          <p:cNvSpPr/>
          <p:nvPr/>
        </p:nvSpPr>
        <p:spPr>
          <a:xfrm>
            <a:off x="8608346" y="2939921"/>
            <a:ext cx="1152040" cy="1152032"/>
          </a:xfrm>
          <a:prstGeom prst="ellipse">
            <a:avLst/>
          </a:prstGeom>
          <a:solidFill>
            <a:schemeClr val="accent3">
              <a:lumMod val="90000"/>
            </a:schemeClr>
          </a:solidFill>
          <a:ln w="152400" cap="rnd">
            <a:noFill/>
            <a:prstDash val="solid"/>
            <a:round/>
          </a:ln>
          <a:effectLst>
            <a:outerShdw blurRad="254000" dist="127000" algn="ctr" rotWithShape="0">
              <a:schemeClr val="accent3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3765"/>
            <a:r>
              <a:rPr lang="zh-CN" altLang="en-US" sz="2000" b="1" dirty="0">
                <a:solidFill>
                  <a:schemeClr val="bg1"/>
                </a:solidFill>
              </a:rPr>
              <a:t>社会时事</a:t>
            </a:r>
          </a:p>
        </p:txBody>
      </p:sp>
      <p:sp>
        <p:nvSpPr>
          <p:cNvPr id="51" name="椭圆 50"/>
          <p:cNvSpPr/>
          <p:nvPr/>
        </p:nvSpPr>
        <p:spPr>
          <a:xfrm>
            <a:off x="8159855" y="4422410"/>
            <a:ext cx="886610" cy="886604"/>
          </a:xfrm>
          <a:prstGeom prst="ellipse">
            <a:avLst/>
          </a:prstGeom>
          <a:solidFill>
            <a:schemeClr val="accent3">
              <a:lumMod val="90000"/>
            </a:schemeClr>
          </a:solidFill>
          <a:ln w="152400" cap="rnd">
            <a:noFill/>
            <a:prstDash val="solid"/>
            <a:round/>
          </a:ln>
          <a:effectLst>
            <a:outerShdw blurRad="254000" dist="127000" algn="ctr" rotWithShape="0">
              <a:schemeClr val="accent3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3765">
              <a:lnSpc>
                <a:spcPct val="11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培训讲法</a:t>
            </a:r>
          </a:p>
        </p:txBody>
      </p:sp>
      <p:sp>
        <p:nvSpPr>
          <p:cNvPr id="52" name="椭圆 51"/>
          <p:cNvSpPr/>
          <p:nvPr/>
        </p:nvSpPr>
        <p:spPr>
          <a:xfrm>
            <a:off x="6252110" y="4534232"/>
            <a:ext cx="732698" cy="732693"/>
          </a:xfrm>
          <a:prstGeom prst="ellipse">
            <a:avLst/>
          </a:prstGeom>
          <a:solidFill>
            <a:schemeClr val="accent3">
              <a:lumMod val="90000"/>
            </a:schemeClr>
          </a:solidFill>
          <a:ln w="152400" cap="rnd">
            <a:noFill/>
            <a:prstDash val="solid"/>
            <a:round/>
          </a:ln>
          <a:effectLst>
            <a:outerShdw blurRad="254000" dist="127000" algn="ctr" rotWithShape="0">
              <a:schemeClr val="accent3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3765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百业知法</a:t>
            </a:r>
          </a:p>
        </p:txBody>
      </p:sp>
      <p:sp>
        <p:nvSpPr>
          <p:cNvPr id="53" name="椭圆 52"/>
          <p:cNvSpPr/>
          <p:nvPr/>
        </p:nvSpPr>
        <p:spPr>
          <a:xfrm>
            <a:off x="5677151" y="2964195"/>
            <a:ext cx="674577" cy="674572"/>
          </a:xfrm>
          <a:prstGeom prst="ellipse">
            <a:avLst/>
          </a:prstGeom>
          <a:solidFill>
            <a:schemeClr val="accent3">
              <a:lumMod val="90000"/>
            </a:schemeClr>
          </a:solidFill>
          <a:ln w="152400" cap="rnd">
            <a:noFill/>
            <a:prstDash val="solid"/>
            <a:round/>
          </a:ln>
          <a:effectLst>
            <a:outerShdw blurRad="254000" dist="127000" algn="ctr" rotWithShape="0">
              <a:schemeClr val="accent3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3765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法制宣传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473219" y="1233533"/>
            <a:ext cx="1884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b="1" dirty="0"/>
              <a:t>场均互动率</a:t>
            </a:r>
            <a:r>
              <a:rPr kumimoji="1" lang="en-US" altLang="zh-CN" sz="1200" b="1" dirty="0"/>
              <a:t>TOP</a:t>
            </a:r>
            <a:r>
              <a:rPr kumimoji="1" lang="zh-CN" altLang="en-US" sz="1200" b="1" dirty="0"/>
              <a:t>类型直播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643677" y="114929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b="1" dirty="0"/>
              <a:t>直播关键词</a:t>
            </a:r>
          </a:p>
        </p:txBody>
      </p:sp>
      <p:sp>
        <p:nvSpPr>
          <p:cNvPr id="37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35222" y="6256079"/>
            <a:ext cx="4140201" cy="206381"/>
          </a:xfrm>
        </p:spPr>
        <p:txBody>
          <a:bodyPr/>
          <a:lstStyle/>
          <a:p>
            <a:r>
              <a:rPr lang="zh-CN" altLang="en-US" dirty="0"/>
              <a:t>数据来源：百度直播数据，</a:t>
            </a:r>
            <a:r>
              <a:rPr lang="en-US" altLang="zh-CN" dirty="0"/>
              <a:t>2020.07-2020.10</a:t>
            </a:r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聚焦用户高关注内容，帮助律所打造热文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数据来源：百度企业百家号运营数据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9</a:t>
            </a:fld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953540" y="1600203"/>
            <a:ext cx="10283329" cy="4354512"/>
            <a:chOff x="976186" y="3084265"/>
            <a:chExt cx="22814687" cy="9660963"/>
          </a:xfrm>
        </p:grpSpPr>
        <p:sp>
          <p:nvSpPr>
            <p:cNvPr id="6" name="矩形 5"/>
            <p:cNvSpPr/>
            <p:nvPr/>
          </p:nvSpPr>
          <p:spPr>
            <a:xfrm>
              <a:off x="15074894" y="3084265"/>
              <a:ext cx="8715979" cy="961501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3200" b="0" i="0" u="none" strike="noStrike" cap="none" spc="0" normalizeH="0" baseline="0">
                <a:ln>
                  <a:noFill/>
                </a:ln>
                <a:solidFill>
                  <a:srgbClr val="002A7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5339073" y="3761906"/>
              <a:ext cx="8185226" cy="8396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lvl="0" indent="-457200" defTabSz="825500" hangingPunct="0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1600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分秒律所结合自身业务与用户偏好，输出优质</a:t>
              </a:r>
              <a:r>
                <a:rPr lang="zh-CN" altLang="en-US" sz="1600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婚姻家庭</a:t>
              </a:r>
              <a:r>
                <a:rPr lang="zh-CN" altLang="en-US" sz="1600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类法律内容，</a:t>
              </a:r>
              <a:r>
                <a:rPr lang="zh-CN" altLang="en-US" sz="1600" dirty="0">
                  <a:cs typeface="Helvetica Neue" panose="02000503000000020004"/>
                  <a:sym typeface="Yuanti SC Regular"/>
                </a:rPr>
                <a:t>爆款图文喜提多篇</a:t>
              </a:r>
              <a:r>
                <a:rPr lang="en-US" altLang="zh-CN" sz="1600" dirty="0">
                  <a:cs typeface="Helvetica Neue" panose="02000503000000020004"/>
                  <a:sym typeface="Yuanti SC Regular"/>
                </a:rPr>
                <a:t>10</a:t>
              </a:r>
              <a:r>
                <a:rPr lang="zh-CN" altLang="en-US" sz="1600" dirty="0">
                  <a:cs typeface="Helvetica Neue" panose="02000503000000020004"/>
                  <a:sym typeface="Yuanti SC Regular"/>
                </a:rPr>
                <a:t>万</a:t>
              </a:r>
              <a:r>
                <a:rPr lang="en-US" altLang="zh-CN" sz="1600" dirty="0">
                  <a:cs typeface="Helvetica Neue" panose="02000503000000020004"/>
                  <a:sym typeface="Yuanti SC Regular"/>
                </a:rPr>
                <a:t>+</a:t>
              </a:r>
              <a:endParaRPr lang="en-US" altLang="zh-CN" sz="16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Helvetica Neue" panose="02000503000000020004"/>
                <a:sym typeface="Helvetica Neue" panose="02000503000000020004"/>
              </a:endParaRPr>
            </a:p>
            <a:p>
              <a:pPr marL="457200" marR="0" lvl="0" indent="-45720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图文挂载小程序分发，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小程序两个月新增用户数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2000+</a:t>
              </a:r>
            </a:p>
            <a:p>
              <a:pPr marL="457200" marR="0" lvl="0" indent="-45720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搜索品牌词</a:t>
              </a:r>
              <a:r>
                <a:rPr lang="en-US" altLang="zh-CN" sz="1600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SUG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直达，缩短用户触达路径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Helvetica Neue" panose="02000503000000020004"/>
                <a:sym typeface="Helvetica Neue" panose="02000503000000020004"/>
              </a:endParaRPr>
            </a:p>
            <a:p>
              <a:pPr marL="457200" marR="0" lvl="0" indent="-457200" algn="l" defTabSz="8255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通过企业百家号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+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专业内容运营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+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" panose="02000503000000020004"/>
                  <a:sym typeface="Helvetica Neue" panose="02000503000000020004"/>
                </a:rPr>
                <a:t>小程序服务模式，精准触达目标用户，蓄水转化。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25092" y="4099153"/>
              <a:ext cx="4250797" cy="860012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49993" y="4145106"/>
              <a:ext cx="4250797" cy="8600122"/>
            </a:xfrm>
            <a:prstGeom prst="rect">
              <a:avLst/>
            </a:prstGeom>
          </p:spPr>
        </p:pic>
        <p:sp>
          <p:nvSpPr>
            <p:cNvPr id="10" name="圆角矩形 9"/>
            <p:cNvSpPr/>
            <p:nvPr/>
          </p:nvSpPr>
          <p:spPr>
            <a:xfrm>
              <a:off x="6082603" y="3126312"/>
              <a:ext cx="3721462" cy="5288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 Neue Medium"/>
                  <a:ea typeface="+mn-ea"/>
                  <a:cs typeface="Helvetica Neue Medium"/>
                  <a:sym typeface="Helvetica Neue Medium"/>
                </a:rPr>
                <a:t>阅读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10w+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 Neue Medium"/>
                  <a:cs typeface="Helvetica Neue Medium"/>
                  <a:sym typeface="Helvetica Neue Medium"/>
                </a:rPr>
                <a:t>爆款图文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9632" y="4477384"/>
              <a:ext cx="3639962" cy="7877793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10759632" y="8057328"/>
              <a:ext cx="3719620" cy="2841328"/>
            </a:xfrm>
            <a:prstGeom prst="rect">
              <a:avLst/>
            </a:prstGeom>
            <a:noFill/>
            <a:ln w="28575" cap="flat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Helvetica Neue Medium"/>
                <a:sym typeface="Helvetica Neue Medium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10449993" y="3126313"/>
              <a:ext cx="4250797" cy="52883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 Neue Medium"/>
                  <a:cs typeface="Helvetica Neue Medium"/>
                  <a:sym typeface="Helvetica Neue Medium"/>
                </a:rPr>
                <a:t>图文挂载小程序促转化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186" y="4020231"/>
              <a:ext cx="4250797" cy="8600122"/>
            </a:xfrm>
            <a:prstGeom prst="rect">
              <a:avLst/>
            </a:prstGeom>
          </p:spPr>
        </p:pic>
        <p:sp>
          <p:nvSpPr>
            <p:cNvPr id="15" name="圆角矩形 14"/>
            <p:cNvSpPr/>
            <p:nvPr/>
          </p:nvSpPr>
          <p:spPr>
            <a:xfrm>
              <a:off x="1317976" y="3092262"/>
              <a:ext cx="3663827" cy="52883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 Medium"/>
                  <a:sym typeface="Helvetica Neue Medium"/>
                </a:rPr>
                <a:t>品牌词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 Medium"/>
                  <a:sym typeface="Helvetica Neue Medium"/>
                </a:rPr>
                <a:t>SUG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Helvetica Neue Medium"/>
                  <a:sym typeface="Helvetica Neue Medium"/>
                </a:rPr>
                <a:t>直达</a:t>
              </a: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720"/>
            <a:stretch>
              <a:fillRect/>
            </a:stretch>
          </p:blipFill>
          <p:spPr>
            <a:xfrm>
              <a:off x="1317977" y="8154985"/>
              <a:ext cx="3663827" cy="414554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6641"/>
            <a:stretch>
              <a:fillRect/>
            </a:stretch>
          </p:blipFill>
          <p:spPr>
            <a:xfrm>
              <a:off x="1127485" y="4502098"/>
              <a:ext cx="3995924" cy="2020119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265637" y="5515808"/>
              <a:ext cx="3719620" cy="613140"/>
            </a:xfrm>
            <a:prstGeom prst="rect">
              <a:avLst/>
            </a:prstGeom>
            <a:noFill/>
            <a:ln w="28575" cap="flat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Helvetica Neue Medium"/>
                <a:sym typeface="Helvetica Neue Medium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2032" y="4384690"/>
              <a:ext cx="3657542" cy="7915840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6069954" y="5512157"/>
              <a:ext cx="3914308" cy="1010060"/>
            </a:xfrm>
            <a:prstGeom prst="rect">
              <a:avLst/>
            </a:prstGeom>
            <a:noFill/>
            <a:ln w="28575" cap="flat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Helvetica Neue Medium"/>
                <a:sym typeface="Helvetica Neue Medium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66501" y="10717622"/>
              <a:ext cx="3914308" cy="1010060"/>
            </a:xfrm>
            <a:prstGeom prst="rect">
              <a:avLst/>
            </a:prstGeom>
            <a:noFill/>
            <a:ln w="28575" cap="flat">
              <a:solidFill>
                <a:srgbClr val="C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Helvetica Neue Medium"/>
                <a:sym typeface="Helvetica Neue Medium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03" y="1924628"/>
            <a:ext cx="2670970" cy="4109184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580" y="1924628"/>
            <a:ext cx="2670970" cy="4109184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053" y="1905659"/>
            <a:ext cx="2670970" cy="410918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433352" y="2788694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kern="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 panose="02000503000000020004"/>
                <a:sym typeface="Helvetica Neue" panose="02000503000000020004"/>
              </a:rPr>
              <a:t>离婚抚养权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75760" y="5103621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kern="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 panose="02000503000000020004"/>
                <a:sym typeface="Helvetica Neue" panose="02000503000000020004"/>
              </a:rPr>
              <a:t>婚内出轨损失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借势社会时事热点，帮助律所撬动百万播放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数据来源：百度企业百家号运营数据，</a:t>
            </a:r>
            <a:r>
              <a:rPr lang="en-US" altLang="zh-CN" dirty="0"/>
              <a:t>2020.08-2020.10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112" y="1486312"/>
            <a:ext cx="2103722" cy="425620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43" y="1486312"/>
            <a:ext cx="2103722" cy="425620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491811" y="1546716"/>
            <a:ext cx="5531790" cy="1352080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>
              <a:ln>
                <a:noFill/>
              </a:ln>
              <a:solidFill>
                <a:srgbClr val="002A7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65880" y="1451948"/>
            <a:ext cx="5357721" cy="1395254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571500" marR="0" indent="-571500" algn="l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1400" b="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小视频结合网络</a:t>
            </a:r>
            <a:r>
              <a:rPr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热点事件</a:t>
            </a:r>
            <a:r>
              <a:rPr lang="zh-CN" altLang="en-US" sz="1400" b="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进行事件陈述、案例总结、分析等方式，预留与用户互动的话题</a:t>
            </a:r>
            <a:endParaRPr lang="en-US" altLang="zh-CN" sz="1400" b="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71500" marR="0" indent="-571500" algn="l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1400" b="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通过私信</a:t>
            </a:r>
            <a:r>
              <a:rPr lang="en-US" altLang="zh-CN" sz="1400" b="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 panose="02000503000000020004"/>
              </a:rPr>
              <a:t>视频挂载表单，</a:t>
            </a:r>
            <a:r>
              <a:rPr lang="zh-CN" altLang="en-US" sz="1400" b="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平均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每天带来多条</a:t>
            </a:r>
            <a:r>
              <a:rPr kumimoji="0" lang="zh-CN" altLang="en-US" sz="1400" i="0" u="none" strike="noStrike" cap="none" spc="0" normalizeH="0" baseline="0" dirty="0">
                <a:ln>
                  <a:noFill/>
                </a:ln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 panose="02000503000000020004"/>
              </a:rPr>
              <a:t>线索</a:t>
            </a:r>
            <a:endParaRPr kumimoji="0" lang="en-US" altLang="zh-CN" sz="1400" i="0" u="none" strike="noStrike" cap="none" spc="0" normalizeH="0" baseline="0" dirty="0">
              <a:ln>
                <a:noFill/>
              </a:ln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 panose="02000503000000020004"/>
            </a:endParaRPr>
          </a:p>
          <a:p>
            <a:pPr marL="571500" marR="0" indent="-571500" algn="l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 panose="02000503000000020004"/>
              </a:rPr>
              <a:t>热门视频加速用户沉淀，</a:t>
            </a:r>
            <a:r>
              <a:rPr kumimoji="0" lang="en-US" altLang="zh-CN" sz="1400" i="0" u="none" strike="noStrike" cap="none" spc="0" normalizeH="0" baseline="0" dirty="0">
                <a:ln>
                  <a:noFill/>
                </a:ln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 panose="02000503000000020004"/>
              </a:rPr>
              <a:t>2</a:t>
            </a:r>
            <a:r>
              <a:rPr kumimoji="0" lang="zh-CN" altLang="en-US" sz="1400" i="0" u="none" strike="noStrike" cap="none" spc="0" normalizeH="0" baseline="0" dirty="0">
                <a:ln>
                  <a:noFill/>
                </a:ln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 panose="02000503000000020004"/>
              </a:rPr>
              <a:t>个月粉丝增长近</a:t>
            </a:r>
            <a:r>
              <a:rPr kumimoji="0" lang="en-US" altLang="zh-CN" sz="1400" i="0" u="none" strike="noStrike" cap="none" spc="0" normalizeH="0" baseline="0" dirty="0">
                <a:ln>
                  <a:noFill/>
                </a:ln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 panose="02000503000000020004"/>
              </a:rPr>
              <a:t>60%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08" y="1585998"/>
            <a:ext cx="1870391" cy="40568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810" y="1534989"/>
            <a:ext cx="1888361" cy="409580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51" y="1377564"/>
            <a:ext cx="2907904" cy="447369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024" y="1377564"/>
            <a:ext cx="2907904" cy="44736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F174F60-5257-484B-AE2A-87088955DB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7017" y="2993564"/>
            <a:ext cx="5588000" cy="2921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ľï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íṡliḋe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1400" dirty="0">
                <a:latin typeface="方正兰亭纤黑简体" panose="02000000000000000000" pitchFamily="2" charset="-122"/>
                <a:ea typeface="方正兰亭纤黑简体" panose="02000000000000000000" pitchFamily="2" charset="-122"/>
                <a:sym typeface="+mn-lt"/>
              </a:rPr>
              <a:t>法律服务行业需求趋势</a:t>
            </a:r>
            <a:endParaRPr lang="zh-CN" altLang="en-US" sz="1400" dirty="0">
              <a:solidFill>
                <a:schemeClr val="bg1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4" name="îşļîḍé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方正正中黑简体" panose="02000000000000000000" pitchFamily="2" charset="-122"/>
                <a:ea typeface="方正正中黑简体" panose="02000000000000000000" pitchFamily="2" charset="-122"/>
                <a:sym typeface="+mn-lt"/>
              </a:rPr>
              <a:t>懂法（人民有需求）</a:t>
            </a:r>
            <a:endParaRPr lang="zh-CN" altLang="en-US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9" name="îsļíḋè"/>
          <p:cNvSpPr txBox="1"/>
          <p:nvPr/>
        </p:nvSpPr>
        <p:spPr>
          <a:xfrm>
            <a:off x="3689161" y="3271156"/>
            <a:ext cx="792714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gradFill>
                  <a:gsLst>
                    <a:gs pos="4700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latin typeface="Impact" panose="020B0806030902050204" pitchFamily="34" charset="0"/>
                <a:cs typeface="Arial" panose="020B0604020202090204" pitchFamily="34" charset="0"/>
              </a:rPr>
              <a:t>02</a:t>
            </a:r>
            <a:endParaRPr lang="zh-CN" altLang="en-US" spc="100" dirty="0">
              <a:gradFill>
                <a:gsLst>
                  <a:gs pos="4700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latin typeface="Impact" panose="020B0806030902050204" pitchFamily="34" charset="0"/>
              <a:cs typeface="Arial" panose="020B0604020202090204" pitchFamily="34" charset="0"/>
            </a:endParaRPr>
          </a:p>
        </p:txBody>
      </p:sp>
      <p:sp>
        <p:nvSpPr>
          <p:cNvPr id="2" name="îšļiḍè"/>
          <p:cNvSpPr txBox="1"/>
          <p:nvPr/>
        </p:nvSpPr>
        <p:spPr>
          <a:xfrm>
            <a:off x="579002" y="512095"/>
            <a:ext cx="1141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Logo Here</a:t>
            </a:r>
            <a:endParaRPr lang="zh-CN" altLang="en-US" sz="1600" dirty="0"/>
          </a:p>
        </p:txBody>
      </p:sp>
      <p:sp>
        <p:nvSpPr>
          <p:cNvPr id="5" name="ïṡḷiḋè"/>
          <p:cNvSpPr/>
          <p:nvPr/>
        </p:nvSpPr>
        <p:spPr>
          <a:xfrm>
            <a:off x="11076375" y="529393"/>
            <a:ext cx="444113" cy="4441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02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61" y="380212"/>
            <a:ext cx="1696298" cy="53433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4" y="1"/>
            <a:ext cx="11217276" cy="1028699"/>
          </a:xfrm>
        </p:spPr>
        <p:txBody>
          <a:bodyPr/>
          <a:lstStyle/>
          <a:p>
            <a:r>
              <a:rPr kumimoji="1" lang="zh-CN" altLang="en-US" dirty="0"/>
              <a:t>用户法律需求持续增长，工作日需求更高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数据来源：百度搜索大数据，</a:t>
            </a:r>
            <a:r>
              <a:rPr lang="en-US" altLang="zh-CN" dirty="0"/>
              <a:t>2020.01-2020.10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669924" y="122441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/>
              <a:t>今年以来，法律相关需求检索量在手机端和</a:t>
            </a:r>
            <a:r>
              <a:rPr lang="en-US" altLang="zh-CN" sz="1200" dirty="0"/>
              <a:t>PC</a:t>
            </a:r>
            <a:r>
              <a:rPr lang="zh-CN" altLang="en-US" sz="1200" dirty="0"/>
              <a:t>端均实现大幅增长；</a:t>
            </a:r>
            <a:endParaRPr lang="en-US" altLang="zh-CN" sz="12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用户更愿意通过手机端检索法律信息，手机端占比约</a:t>
            </a:r>
            <a:r>
              <a:rPr lang="en-US" altLang="zh-CN" sz="1200" dirty="0">
                <a:solidFill>
                  <a:srgbClr val="333333"/>
                </a:solidFill>
                <a:latin typeface="Arial" panose="020B0604020202090204" pitchFamily="34" charset="0"/>
              </a:rPr>
              <a:t>75%</a:t>
            </a: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7B79BA3-0A3C-1D49-AF3B-A1AF3430B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45" y="2135725"/>
            <a:ext cx="11633200" cy="3441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3" y="430082"/>
            <a:ext cx="10954041" cy="601066"/>
          </a:xfrm>
        </p:spPr>
        <p:txBody>
          <a:bodyPr>
            <a:noAutofit/>
          </a:bodyPr>
          <a:lstStyle/>
          <a:p>
            <a:r>
              <a:rPr kumimoji="1" lang="zh-CN" altLang="en-US" dirty="0"/>
              <a:t>民事法律需求最大，其中拆迁安置、交通事故和劳动纠纷需求较高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数据来源：百度搜索大数据，</a:t>
            </a:r>
            <a:r>
              <a:rPr lang="en-US" altLang="zh-CN" dirty="0"/>
              <a:t>2020.10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69924" y="122441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/>
              <a:t>三大案件类型中，民事类法律需求占比</a:t>
            </a:r>
            <a:r>
              <a:rPr lang="en-US" altLang="zh-CN" sz="1200" dirty="0"/>
              <a:t>60%</a:t>
            </a:r>
            <a:r>
              <a:rPr lang="zh-CN" altLang="en-US" sz="1200" dirty="0"/>
              <a:t>左右；</a:t>
            </a:r>
            <a:endParaRPr lang="en-US" altLang="zh-CN" sz="1200" dirty="0">
              <a:solidFill>
                <a:srgbClr val="333333"/>
              </a:solidFill>
              <a:latin typeface="Arial" panose="020B060402020209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在民事案件中，拆迁安置、交通事故、劳动纠纷和婚姻家庭在民事类法律中占比最高。</a:t>
            </a:r>
          </a:p>
        </p:txBody>
      </p:sp>
      <p:sp>
        <p:nvSpPr>
          <p:cNvPr id="23" name="矩形 22"/>
          <p:cNvSpPr/>
          <p:nvPr/>
        </p:nvSpPr>
        <p:spPr>
          <a:xfrm>
            <a:off x="6534811" y="5698881"/>
            <a:ext cx="1686692" cy="553998"/>
          </a:xfrm>
          <a:prstGeom prst="rect">
            <a:avLst/>
          </a:prstGeom>
          <a:ln w="6350"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90204" pitchFamily="34" charset="0"/>
              <a:buChar char="•"/>
            </a:pPr>
            <a:r>
              <a:rPr kumimoji="1" lang="zh-CN" altLang="en-US" sz="1000" dirty="0"/>
              <a:t>肖像权</a:t>
            </a:r>
            <a:endParaRPr kumimoji="1" lang="en-US" altLang="zh-CN" sz="1000" dirty="0"/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zh-CN" altLang="en-US" sz="1000" dirty="0"/>
              <a:t>人身损害赔偿司法解释</a:t>
            </a:r>
            <a:endParaRPr lang="en-US" altLang="zh-CN" sz="1000" dirty="0"/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zh-CN" altLang="en-US" sz="1000" dirty="0"/>
              <a:t>隐私权</a:t>
            </a:r>
          </a:p>
        </p:txBody>
      </p:sp>
      <p:sp>
        <p:nvSpPr>
          <p:cNvPr id="26" name="矩形 25"/>
          <p:cNvSpPr/>
          <p:nvPr/>
        </p:nvSpPr>
        <p:spPr>
          <a:xfrm>
            <a:off x="8470890" y="5680096"/>
            <a:ext cx="1698352" cy="553998"/>
          </a:xfrm>
          <a:prstGeom prst="rect">
            <a:avLst/>
          </a:prstGeom>
          <a:ln w="6350"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90204" pitchFamily="34" charset="0"/>
              <a:buChar char="•"/>
            </a:pPr>
            <a:r>
              <a:rPr kumimoji="1" lang="zh-CN" altLang="en-US" sz="1000" dirty="0"/>
              <a:t>合同纠纷最有效的处理</a:t>
            </a:r>
            <a:endParaRPr kumimoji="1" lang="en-US" altLang="zh-CN" sz="1000" dirty="0"/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kumimoji="1" lang="zh-CN" altLang="en-US" sz="1000" dirty="0"/>
              <a:t>欠债不还钱金额达到多少可以起诉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4D796A7-DB95-2342-ADC2-4BE889A8A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95" y="2257181"/>
            <a:ext cx="11531600" cy="34417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852F94EB-3F47-7B47-8AD2-F695CF29C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95" y="2376145"/>
            <a:ext cx="11531600" cy="32512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3" y="430082"/>
            <a:ext cx="10593821" cy="601066"/>
          </a:xfrm>
        </p:spPr>
        <p:txBody>
          <a:bodyPr>
            <a:noAutofit/>
          </a:bodyPr>
          <a:lstStyle/>
          <a:p>
            <a:r>
              <a:rPr kumimoji="1" lang="zh-CN" altLang="en-US" dirty="0"/>
              <a:t>在刑事案件中，对维护财产权和人身权的法律需求最高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/>
          <a:p>
            <a:r>
              <a:rPr lang="zh-CN" altLang="en-US" dirty="0"/>
              <a:t>数据来源：百度搜索大数据，</a:t>
            </a:r>
            <a:r>
              <a:rPr lang="en-US" altLang="zh-CN" dirty="0"/>
              <a:t>2020.10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t>14</a:t>
            </a:fld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69924" y="122441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/>
              <a:t>三大案件类型中，刑事类法律需求约占三成；</a:t>
            </a:r>
            <a:endParaRPr lang="en-US" altLang="zh-CN" sz="12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刑事案件中，</a:t>
            </a:r>
            <a:r>
              <a:rPr kumimoji="1" lang="zh-CN" altLang="en-US" sz="1200" dirty="0"/>
              <a:t>对维护居民财产权和人身权的法律需求较高，且需求增幅较大</a:t>
            </a: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851156" y="5264539"/>
            <a:ext cx="7622612" cy="553998"/>
            <a:chOff x="3851156" y="5486219"/>
            <a:chExt cx="7622612" cy="553998"/>
          </a:xfrm>
        </p:grpSpPr>
        <p:sp>
          <p:nvSpPr>
            <p:cNvPr id="29" name="文本框 28"/>
            <p:cNvSpPr txBox="1"/>
            <p:nvPr/>
          </p:nvSpPr>
          <p:spPr>
            <a:xfrm>
              <a:off x="3851156" y="5486219"/>
              <a:ext cx="95410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诈骗罪</a:t>
              </a:r>
              <a:endParaRPr kumimoji="1" lang="en-US" altLang="zh-CN" sz="1000" dirty="0">
                <a:solidFill>
                  <a:srgbClr val="DC9E31"/>
                </a:solidFill>
              </a:endParaRPr>
            </a:p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（网络诈骗）</a:t>
              </a:r>
              <a:endParaRPr kumimoji="1" lang="en-US" altLang="zh-CN" sz="1000" dirty="0">
                <a:solidFill>
                  <a:srgbClr val="DC9E31"/>
                </a:solidFill>
              </a:endParaRPr>
            </a:p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（电信诈骗）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116813" y="5486219"/>
              <a:ext cx="82586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强奸罪</a:t>
              </a:r>
              <a:endParaRPr kumimoji="1" lang="en-US" altLang="zh-CN" sz="1000" dirty="0">
                <a:solidFill>
                  <a:srgbClr val="DC9E31"/>
                </a:solidFill>
              </a:endParaRPr>
            </a:p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故意伤害罪</a:t>
              </a:r>
              <a:endParaRPr kumimoji="1" lang="en-US" altLang="zh-CN" sz="1000" dirty="0">
                <a:solidFill>
                  <a:srgbClr val="DC9E31"/>
                </a:solidFill>
              </a:endParaRPr>
            </a:p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故意杀人罪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176233" y="565015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交通肇事罪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403032" y="5555402"/>
              <a:ext cx="569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受贿罪</a:t>
              </a:r>
              <a:endParaRPr kumimoji="1" lang="en-US" altLang="zh-CN" sz="1000" dirty="0">
                <a:solidFill>
                  <a:srgbClr val="DC9E31"/>
                </a:solidFill>
              </a:endParaRPr>
            </a:p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行贿罪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453543" y="5555402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毒品犯罪</a:t>
              </a:r>
              <a:endParaRPr kumimoji="1" lang="en-US" altLang="zh-CN" sz="1000" dirty="0">
                <a:solidFill>
                  <a:srgbClr val="DC9E31"/>
                </a:solidFill>
              </a:endParaRPr>
            </a:p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卖淫犯罪</a:t>
              </a:r>
              <a:endParaRPr kumimoji="1" lang="en-US" altLang="zh-CN" sz="1000" dirty="0">
                <a:solidFill>
                  <a:srgbClr val="DC9E31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510485" y="5555402"/>
              <a:ext cx="8258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玩忽职守罪</a:t>
              </a:r>
              <a:endParaRPr kumimoji="1" lang="en-US" altLang="zh-CN" sz="1000" dirty="0">
                <a:solidFill>
                  <a:srgbClr val="DC9E31"/>
                </a:solidFill>
              </a:endParaRPr>
            </a:p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滥用职权罪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647901" y="5555402"/>
              <a:ext cx="8258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经济犯罪</a:t>
              </a:r>
              <a:endParaRPr kumimoji="1" lang="en-US" altLang="zh-CN" sz="1000" dirty="0">
                <a:solidFill>
                  <a:srgbClr val="DC9E31"/>
                </a:solidFill>
              </a:endParaRPr>
            </a:p>
            <a:p>
              <a:pPr algn="ctr"/>
              <a:r>
                <a:rPr kumimoji="1" lang="zh-CN" altLang="en-US" sz="1000" dirty="0">
                  <a:solidFill>
                    <a:srgbClr val="DC9E31"/>
                  </a:solidFill>
                </a:rPr>
                <a:t>金融诈骗罪</a:t>
              </a:r>
              <a:endParaRPr kumimoji="1" lang="en-US" altLang="zh-CN" sz="1000" dirty="0">
                <a:solidFill>
                  <a:srgbClr val="DC9E31"/>
                </a:solidFill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高线城市更需要工作之法，低线城市更需要生活之法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数据来源：百度搜索大数据，</a:t>
            </a:r>
            <a:r>
              <a:rPr lang="en-US" altLang="zh-CN" dirty="0"/>
              <a:t>2020.10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69924" y="122441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/>
              <a:t>一二线城市对行政和劳动等与工作相关度高的法律需求较高；</a:t>
            </a:r>
            <a:endParaRPr lang="en-US" altLang="zh-CN" sz="12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三线及以下城市对拆迁安置、交通事故和婚姻家庭等与生活相关度高的法律需求较高。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598DC89-4D1E-8544-9077-2EA645E5C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05" y="2376145"/>
            <a:ext cx="10668000" cy="3251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Freeform 35"/>
          <p:cNvSpPr/>
          <p:nvPr/>
        </p:nvSpPr>
        <p:spPr bwMode="auto">
          <a:xfrm>
            <a:off x="7440718" y="5349852"/>
            <a:ext cx="198438" cy="481013"/>
          </a:xfrm>
          <a:custGeom>
            <a:avLst/>
            <a:gdLst>
              <a:gd name="T0" fmla="*/ 40 w 53"/>
              <a:gd name="T1" fmla="*/ 0 h 128"/>
              <a:gd name="T2" fmla="*/ 12 w 53"/>
              <a:gd name="T3" fmla="*/ 35 h 128"/>
              <a:gd name="T4" fmla="*/ 0 w 53"/>
              <a:gd name="T5" fmla="*/ 54 h 128"/>
              <a:gd name="T6" fmla="*/ 3 w 53"/>
              <a:gd name="T7" fmla="*/ 76 h 128"/>
              <a:gd name="T8" fmla="*/ 3 w 53"/>
              <a:gd name="T9" fmla="*/ 77 h 128"/>
              <a:gd name="T10" fmla="*/ 3 w 53"/>
              <a:gd name="T11" fmla="*/ 77 h 128"/>
              <a:gd name="T12" fmla="*/ 1 w 53"/>
              <a:gd name="T13" fmla="*/ 92 h 128"/>
              <a:gd name="T14" fmla="*/ 2 w 53"/>
              <a:gd name="T15" fmla="*/ 101 h 128"/>
              <a:gd name="T16" fmla="*/ 18 w 53"/>
              <a:gd name="T17" fmla="*/ 112 h 128"/>
              <a:gd name="T18" fmla="*/ 18 w 53"/>
              <a:gd name="T19" fmla="*/ 112 h 128"/>
              <a:gd name="T20" fmla="*/ 19 w 53"/>
              <a:gd name="T21" fmla="*/ 112 h 128"/>
              <a:gd name="T22" fmla="*/ 19 w 53"/>
              <a:gd name="T23" fmla="*/ 113 h 128"/>
              <a:gd name="T24" fmla="*/ 19 w 53"/>
              <a:gd name="T25" fmla="*/ 113 h 128"/>
              <a:gd name="T26" fmla="*/ 25 w 53"/>
              <a:gd name="T27" fmla="*/ 124 h 128"/>
              <a:gd name="T28" fmla="*/ 31 w 53"/>
              <a:gd name="T29" fmla="*/ 128 h 128"/>
              <a:gd name="T30" fmla="*/ 33 w 53"/>
              <a:gd name="T31" fmla="*/ 102 h 128"/>
              <a:gd name="T32" fmla="*/ 33 w 53"/>
              <a:gd name="T33" fmla="*/ 101 h 128"/>
              <a:gd name="T34" fmla="*/ 45 w 53"/>
              <a:gd name="T35" fmla="*/ 73 h 128"/>
              <a:gd name="T36" fmla="*/ 49 w 53"/>
              <a:gd name="T37" fmla="*/ 40 h 128"/>
              <a:gd name="T38" fmla="*/ 49 w 53"/>
              <a:gd name="T39" fmla="*/ 39 h 128"/>
              <a:gd name="T40" fmla="*/ 49 w 53"/>
              <a:gd name="T41" fmla="*/ 39 h 128"/>
              <a:gd name="T42" fmla="*/ 53 w 53"/>
              <a:gd name="T43" fmla="*/ 30 h 128"/>
              <a:gd name="T44" fmla="*/ 50 w 53"/>
              <a:gd name="T45" fmla="*/ 22 h 128"/>
              <a:gd name="T46" fmla="*/ 50 w 53"/>
              <a:gd name="T47" fmla="*/ 22 h 128"/>
              <a:gd name="T48" fmla="*/ 49 w 53"/>
              <a:gd name="T49" fmla="*/ 22 h 128"/>
              <a:gd name="T50" fmla="*/ 49 w 53"/>
              <a:gd name="T51" fmla="*/ 12 h 128"/>
              <a:gd name="T52" fmla="*/ 49 w 53"/>
              <a:gd name="T53" fmla="*/ 11 h 128"/>
              <a:gd name="T54" fmla="*/ 49 w 53"/>
              <a:gd name="T55" fmla="*/ 11 h 128"/>
              <a:gd name="T56" fmla="*/ 51 w 53"/>
              <a:gd name="T57" fmla="*/ 8 h 128"/>
              <a:gd name="T58" fmla="*/ 53 w 53"/>
              <a:gd name="T59" fmla="*/ 6 h 128"/>
              <a:gd name="T60" fmla="*/ 40 w 53"/>
              <a:gd name="T61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北上广深、苏锡常宁经济发达区，对劳动相关法律需求明显更高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数据来源：百度搜索大数据，</a:t>
            </a:r>
            <a:r>
              <a:rPr lang="en-US" altLang="zh-CN" dirty="0"/>
              <a:t>2020.10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16</a:t>
            </a:fld>
            <a:endParaRPr lang="zh-CN" altLang="en-US"/>
          </a:p>
        </p:txBody>
      </p:sp>
      <p:graphicFrame>
        <p:nvGraphicFramePr>
          <p:cNvPr id="49" name="表格 48"/>
          <p:cNvGraphicFramePr>
            <a:graphicFrameLocks noGrp="1"/>
          </p:cNvGraphicFramePr>
          <p:nvPr/>
        </p:nvGraphicFramePr>
        <p:xfrm>
          <a:off x="1432256" y="4955971"/>
          <a:ext cx="838142" cy="11477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3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1299"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8659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811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行政诉讼</a:t>
                      </a:r>
                    </a:p>
                  </a:txBody>
                  <a:tcPr marL="9525" marR="9525" marT="865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299"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8659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9E31">
                        <a:alpha val="8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拆迁安置</a:t>
                      </a:r>
                    </a:p>
                  </a:txBody>
                  <a:tcPr marL="9525" marR="9525" marT="865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299"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8659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smCheck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刑事案件</a:t>
                      </a:r>
                    </a:p>
                  </a:txBody>
                  <a:tcPr marL="9525" marR="9525" marT="865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299"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8659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交通事故</a:t>
                      </a:r>
                    </a:p>
                  </a:txBody>
                  <a:tcPr marL="9525" marR="9525" marT="865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299"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8659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劳动纠纷</a:t>
                      </a:r>
                    </a:p>
                  </a:txBody>
                  <a:tcPr marL="9525" marR="9525" marT="865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299"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8659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婚姻家庭</a:t>
                      </a:r>
                    </a:p>
                  </a:txBody>
                  <a:tcPr marL="9525" marR="9525" marT="865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Freeform 5"/>
          <p:cNvSpPr/>
          <p:nvPr/>
        </p:nvSpPr>
        <p:spPr bwMode="auto">
          <a:xfrm>
            <a:off x="4223784" y="1278095"/>
            <a:ext cx="3038450" cy="2421401"/>
          </a:xfrm>
          <a:custGeom>
            <a:avLst/>
            <a:gdLst>
              <a:gd name="T0" fmla="*/ 673 w 714"/>
              <a:gd name="T1" fmla="*/ 51 h 609"/>
              <a:gd name="T2" fmla="*/ 632 w 714"/>
              <a:gd name="T3" fmla="*/ 59 h 609"/>
              <a:gd name="T4" fmla="*/ 609 w 714"/>
              <a:gd name="T5" fmla="*/ 28 h 609"/>
              <a:gd name="T6" fmla="*/ 584 w 714"/>
              <a:gd name="T7" fmla="*/ 30 h 609"/>
              <a:gd name="T8" fmla="*/ 564 w 714"/>
              <a:gd name="T9" fmla="*/ 11 h 609"/>
              <a:gd name="T10" fmla="*/ 570 w 714"/>
              <a:gd name="T11" fmla="*/ 22 h 609"/>
              <a:gd name="T12" fmla="*/ 575 w 714"/>
              <a:gd name="T13" fmla="*/ 42 h 609"/>
              <a:gd name="T14" fmla="*/ 553 w 714"/>
              <a:gd name="T15" fmla="*/ 122 h 609"/>
              <a:gd name="T16" fmla="*/ 491 w 714"/>
              <a:gd name="T17" fmla="*/ 157 h 609"/>
              <a:gd name="T18" fmla="*/ 522 w 714"/>
              <a:gd name="T19" fmla="*/ 214 h 609"/>
              <a:gd name="T20" fmla="*/ 568 w 714"/>
              <a:gd name="T21" fmla="*/ 214 h 609"/>
              <a:gd name="T22" fmla="*/ 509 w 714"/>
              <a:gd name="T23" fmla="*/ 270 h 609"/>
              <a:gd name="T24" fmla="*/ 455 w 714"/>
              <a:gd name="T25" fmla="*/ 332 h 609"/>
              <a:gd name="T26" fmla="*/ 393 w 714"/>
              <a:gd name="T27" fmla="*/ 364 h 609"/>
              <a:gd name="T28" fmla="*/ 353 w 714"/>
              <a:gd name="T29" fmla="*/ 422 h 609"/>
              <a:gd name="T30" fmla="*/ 215 w 714"/>
              <a:gd name="T31" fmla="*/ 465 h 609"/>
              <a:gd name="T32" fmla="*/ 101 w 714"/>
              <a:gd name="T33" fmla="*/ 427 h 609"/>
              <a:gd name="T34" fmla="*/ 1 w 714"/>
              <a:gd name="T35" fmla="*/ 422 h 609"/>
              <a:gd name="T36" fmla="*/ 12 w 714"/>
              <a:gd name="T37" fmla="*/ 454 h 609"/>
              <a:gd name="T38" fmla="*/ 23 w 714"/>
              <a:gd name="T39" fmla="*/ 494 h 609"/>
              <a:gd name="T40" fmla="*/ 69 w 714"/>
              <a:gd name="T41" fmla="*/ 483 h 609"/>
              <a:gd name="T42" fmla="*/ 69 w 714"/>
              <a:gd name="T43" fmla="*/ 522 h 609"/>
              <a:gd name="T44" fmla="*/ 95 w 714"/>
              <a:gd name="T45" fmla="*/ 541 h 609"/>
              <a:gd name="T46" fmla="*/ 109 w 714"/>
              <a:gd name="T47" fmla="*/ 559 h 609"/>
              <a:gd name="T48" fmla="*/ 121 w 714"/>
              <a:gd name="T49" fmla="*/ 556 h 609"/>
              <a:gd name="T50" fmla="*/ 180 w 714"/>
              <a:gd name="T51" fmla="*/ 535 h 609"/>
              <a:gd name="T52" fmla="*/ 191 w 714"/>
              <a:gd name="T53" fmla="*/ 562 h 609"/>
              <a:gd name="T54" fmla="*/ 167 w 714"/>
              <a:gd name="T55" fmla="*/ 581 h 609"/>
              <a:gd name="T56" fmla="*/ 209 w 714"/>
              <a:gd name="T57" fmla="*/ 605 h 609"/>
              <a:gd name="T58" fmla="*/ 237 w 714"/>
              <a:gd name="T59" fmla="*/ 553 h 609"/>
              <a:gd name="T60" fmla="*/ 261 w 714"/>
              <a:gd name="T61" fmla="*/ 546 h 609"/>
              <a:gd name="T62" fmla="*/ 270 w 714"/>
              <a:gd name="T63" fmla="*/ 590 h 609"/>
              <a:gd name="T64" fmla="*/ 307 w 714"/>
              <a:gd name="T65" fmla="*/ 608 h 609"/>
              <a:gd name="T66" fmla="*/ 333 w 714"/>
              <a:gd name="T67" fmla="*/ 564 h 609"/>
              <a:gd name="T68" fmla="*/ 367 w 714"/>
              <a:gd name="T69" fmla="*/ 538 h 609"/>
              <a:gd name="T70" fmla="*/ 377 w 714"/>
              <a:gd name="T71" fmla="*/ 533 h 609"/>
              <a:gd name="T72" fmla="*/ 403 w 714"/>
              <a:gd name="T73" fmla="*/ 526 h 609"/>
              <a:gd name="T74" fmla="*/ 425 w 714"/>
              <a:gd name="T75" fmla="*/ 503 h 609"/>
              <a:gd name="T76" fmla="*/ 457 w 714"/>
              <a:gd name="T77" fmla="*/ 492 h 609"/>
              <a:gd name="T78" fmla="*/ 456 w 714"/>
              <a:gd name="T79" fmla="*/ 462 h 609"/>
              <a:gd name="T80" fmla="*/ 479 w 714"/>
              <a:gd name="T81" fmla="*/ 420 h 609"/>
              <a:gd name="T82" fmla="*/ 494 w 714"/>
              <a:gd name="T83" fmla="*/ 448 h 609"/>
              <a:gd name="T84" fmla="*/ 506 w 714"/>
              <a:gd name="T85" fmla="*/ 432 h 609"/>
              <a:gd name="T86" fmla="*/ 537 w 714"/>
              <a:gd name="T87" fmla="*/ 403 h 609"/>
              <a:gd name="T88" fmla="*/ 562 w 714"/>
              <a:gd name="T89" fmla="*/ 398 h 609"/>
              <a:gd name="T90" fmla="*/ 572 w 714"/>
              <a:gd name="T91" fmla="*/ 417 h 609"/>
              <a:gd name="T92" fmla="*/ 601 w 714"/>
              <a:gd name="T93" fmla="*/ 444 h 609"/>
              <a:gd name="T94" fmla="*/ 613 w 714"/>
              <a:gd name="T95" fmla="*/ 436 h 609"/>
              <a:gd name="T96" fmla="*/ 633 w 714"/>
              <a:gd name="T97" fmla="*/ 416 h 609"/>
              <a:gd name="T98" fmla="*/ 677 w 714"/>
              <a:gd name="T99" fmla="*/ 385 h 609"/>
              <a:gd name="T100" fmla="*/ 712 w 714"/>
              <a:gd name="T101" fmla="*/ 354 h 609"/>
              <a:gd name="T102" fmla="*/ 699 w 714"/>
              <a:gd name="T103" fmla="*/ 324 h 609"/>
              <a:gd name="T104" fmla="*/ 674 w 714"/>
              <a:gd name="T105" fmla="*/ 322 h 609"/>
              <a:gd name="T106" fmla="*/ 657 w 714"/>
              <a:gd name="T107" fmla="*/ 295 h 609"/>
              <a:gd name="T108" fmla="*/ 637 w 714"/>
              <a:gd name="T109" fmla="*/ 263 h 609"/>
              <a:gd name="T110" fmla="*/ 652 w 714"/>
              <a:gd name="T111" fmla="*/ 254 h 609"/>
              <a:gd name="T112" fmla="*/ 662 w 714"/>
              <a:gd name="T113" fmla="*/ 226 h 609"/>
              <a:gd name="T114" fmla="*/ 657 w 714"/>
              <a:gd name="T115" fmla="*/ 190 h 609"/>
              <a:gd name="T116" fmla="*/ 672 w 714"/>
              <a:gd name="T117" fmla="*/ 168 h 609"/>
              <a:gd name="T118" fmla="*/ 691 w 714"/>
              <a:gd name="T119" fmla="*/ 163 h 609"/>
              <a:gd name="T120" fmla="*/ 699 w 714"/>
              <a:gd name="T121" fmla="*/ 125 h 609"/>
              <a:gd name="T122" fmla="*/ 701 w 714"/>
              <a:gd name="T123" fmla="*/ 84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89000"/>
            </a:scheme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3639468" y="2901781"/>
            <a:ext cx="1941732" cy="1534170"/>
          </a:xfrm>
          <a:custGeom>
            <a:avLst/>
            <a:gdLst>
              <a:gd name="T0" fmla="*/ 268 w 456"/>
              <a:gd name="T1" fmla="*/ 154 h 386"/>
              <a:gd name="T2" fmla="*/ 258 w 456"/>
              <a:gd name="T3" fmla="*/ 160 h 386"/>
              <a:gd name="T4" fmla="*/ 222 w 456"/>
              <a:gd name="T5" fmla="*/ 128 h 386"/>
              <a:gd name="T6" fmla="*/ 196 w 456"/>
              <a:gd name="T7" fmla="*/ 107 h 386"/>
              <a:gd name="T8" fmla="*/ 199 w 456"/>
              <a:gd name="T9" fmla="*/ 78 h 386"/>
              <a:gd name="T10" fmla="*/ 170 w 456"/>
              <a:gd name="T11" fmla="*/ 86 h 386"/>
              <a:gd name="T12" fmla="*/ 148 w 456"/>
              <a:gd name="T13" fmla="*/ 58 h 386"/>
              <a:gd name="T14" fmla="*/ 138 w 456"/>
              <a:gd name="T15" fmla="*/ 24 h 386"/>
              <a:gd name="T16" fmla="*/ 128 w 456"/>
              <a:gd name="T17" fmla="*/ 7 h 386"/>
              <a:gd name="T18" fmla="*/ 105 w 456"/>
              <a:gd name="T19" fmla="*/ 15 h 386"/>
              <a:gd name="T20" fmla="*/ 89 w 456"/>
              <a:gd name="T21" fmla="*/ 32 h 386"/>
              <a:gd name="T22" fmla="*/ 49 w 456"/>
              <a:gd name="T23" fmla="*/ 44 h 386"/>
              <a:gd name="T24" fmla="*/ 25 w 456"/>
              <a:gd name="T25" fmla="*/ 73 h 386"/>
              <a:gd name="T26" fmla="*/ 2 w 456"/>
              <a:gd name="T27" fmla="*/ 92 h 386"/>
              <a:gd name="T28" fmla="*/ 33 w 456"/>
              <a:gd name="T29" fmla="*/ 119 h 386"/>
              <a:gd name="T30" fmla="*/ 56 w 456"/>
              <a:gd name="T31" fmla="*/ 127 h 386"/>
              <a:gd name="T32" fmla="*/ 112 w 456"/>
              <a:gd name="T33" fmla="*/ 150 h 386"/>
              <a:gd name="T34" fmla="*/ 152 w 456"/>
              <a:gd name="T35" fmla="*/ 142 h 386"/>
              <a:gd name="T36" fmla="*/ 186 w 456"/>
              <a:gd name="T37" fmla="*/ 156 h 386"/>
              <a:gd name="T38" fmla="*/ 216 w 456"/>
              <a:gd name="T39" fmla="*/ 168 h 386"/>
              <a:gd name="T40" fmla="*/ 262 w 456"/>
              <a:gd name="T41" fmla="*/ 203 h 386"/>
              <a:gd name="T42" fmla="*/ 274 w 456"/>
              <a:gd name="T43" fmla="*/ 220 h 386"/>
              <a:gd name="T44" fmla="*/ 271 w 456"/>
              <a:gd name="T45" fmla="*/ 288 h 386"/>
              <a:gd name="T46" fmla="*/ 252 w 456"/>
              <a:gd name="T47" fmla="*/ 322 h 386"/>
              <a:gd name="T48" fmla="*/ 224 w 456"/>
              <a:gd name="T49" fmla="*/ 333 h 386"/>
              <a:gd name="T50" fmla="*/ 250 w 456"/>
              <a:gd name="T51" fmla="*/ 352 h 386"/>
              <a:gd name="T52" fmla="*/ 262 w 456"/>
              <a:gd name="T53" fmla="*/ 348 h 386"/>
              <a:gd name="T54" fmla="*/ 263 w 456"/>
              <a:gd name="T55" fmla="*/ 335 h 386"/>
              <a:gd name="T56" fmla="*/ 276 w 456"/>
              <a:gd name="T57" fmla="*/ 322 h 386"/>
              <a:gd name="T58" fmla="*/ 288 w 456"/>
              <a:gd name="T59" fmla="*/ 332 h 386"/>
              <a:gd name="T60" fmla="*/ 322 w 456"/>
              <a:gd name="T61" fmla="*/ 346 h 386"/>
              <a:gd name="T62" fmla="*/ 334 w 456"/>
              <a:gd name="T63" fmla="*/ 366 h 386"/>
              <a:gd name="T64" fmla="*/ 364 w 456"/>
              <a:gd name="T65" fmla="*/ 375 h 386"/>
              <a:gd name="T66" fmla="*/ 364 w 456"/>
              <a:gd name="T67" fmla="*/ 357 h 386"/>
              <a:gd name="T68" fmla="*/ 368 w 456"/>
              <a:gd name="T69" fmla="*/ 350 h 386"/>
              <a:gd name="T70" fmla="*/ 383 w 456"/>
              <a:gd name="T71" fmla="*/ 324 h 386"/>
              <a:gd name="T72" fmla="*/ 385 w 456"/>
              <a:gd name="T73" fmla="*/ 307 h 386"/>
              <a:gd name="T74" fmla="*/ 400 w 456"/>
              <a:gd name="T75" fmla="*/ 290 h 386"/>
              <a:gd name="T76" fmla="*/ 423 w 456"/>
              <a:gd name="T77" fmla="*/ 286 h 386"/>
              <a:gd name="T78" fmla="*/ 446 w 456"/>
              <a:gd name="T79" fmla="*/ 278 h 386"/>
              <a:gd name="T80" fmla="*/ 453 w 456"/>
              <a:gd name="T81" fmla="*/ 244 h 386"/>
              <a:gd name="T82" fmla="*/ 412 w 456"/>
              <a:gd name="T83" fmla="*/ 218 h 386"/>
              <a:gd name="T84" fmla="*/ 396 w 456"/>
              <a:gd name="T85" fmla="*/ 246 h 386"/>
              <a:gd name="T86" fmla="*/ 408 w 456"/>
              <a:gd name="T87" fmla="*/ 255 h 386"/>
              <a:gd name="T88" fmla="*/ 406 w 456"/>
              <a:gd name="T89" fmla="*/ 270 h 386"/>
              <a:gd name="T90" fmla="*/ 389 w 456"/>
              <a:gd name="T91" fmla="*/ 275 h 386"/>
              <a:gd name="T92" fmla="*/ 374 w 456"/>
              <a:gd name="T93" fmla="*/ 284 h 386"/>
              <a:gd name="T94" fmla="*/ 363 w 456"/>
              <a:gd name="T95" fmla="*/ 273 h 386"/>
              <a:gd name="T96" fmla="*/ 356 w 456"/>
              <a:gd name="T97" fmla="*/ 256 h 386"/>
              <a:gd name="T98" fmla="*/ 350 w 456"/>
              <a:gd name="T99" fmla="*/ 238 h 386"/>
              <a:gd name="T100" fmla="*/ 326 w 456"/>
              <a:gd name="T101" fmla="*/ 208 h 386"/>
              <a:gd name="T102" fmla="*/ 299 w 456"/>
              <a:gd name="T103" fmla="*/ 188 h 386"/>
              <a:gd name="T104" fmla="*/ 300 w 456"/>
              <a:gd name="T105" fmla="*/ 168 h 386"/>
              <a:gd name="T106" fmla="*/ 325 w 456"/>
              <a:gd name="T107" fmla="*/ 142 h 386"/>
              <a:gd name="T108" fmla="*/ 296 w 456"/>
              <a:gd name="T109" fmla="*/ 143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rgbClr val="B7811E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7"/>
          <p:cNvSpPr/>
          <p:nvPr/>
        </p:nvSpPr>
        <p:spPr bwMode="auto">
          <a:xfrm>
            <a:off x="5018456" y="3434456"/>
            <a:ext cx="391942" cy="604930"/>
          </a:xfrm>
          <a:custGeom>
            <a:avLst/>
            <a:gdLst>
              <a:gd name="T0" fmla="*/ 46 w 92"/>
              <a:gd name="T1" fmla="*/ 29 h 152"/>
              <a:gd name="T2" fmla="*/ 46 w 92"/>
              <a:gd name="T3" fmla="*/ 43 h 152"/>
              <a:gd name="T4" fmla="*/ 42 w 92"/>
              <a:gd name="T5" fmla="*/ 54 h 152"/>
              <a:gd name="T6" fmla="*/ 38 w 92"/>
              <a:gd name="T7" fmla="*/ 62 h 152"/>
              <a:gd name="T8" fmla="*/ 37 w 92"/>
              <a:gd name="T9" fmla="*/ 61 h 152"/>
              <a:gd name="T10" fmla="*/ 22 w 92"/>
              <a:gd name="T11" fmla="*/ 65 h 152"/>
              <a:gd name="T12" fmla="*/ 6 w 92"/>
              <a:gd name="T13" fmla="*/ 67 h 152"/>
              <a:gd name="T14" fmla="*/ 4 w 92"/>
              <a:gd name="T15" fmla="*/ 70 h 152"/>
              <a:gd name="T16" fmla="*/ 19 w 92"/>
              <a:gd name="T17" fmla="*/ 72 h 152"/>
              <a:gd name="T18" fmla="*/ 20 w 92"/>
              <a:gd name="T19" fmla="*/ 72 h 152"/>
              <a:gd name="T20" fmla="*/ 24 w 92"/>
              <a:gd name="T21" fmla="*/ 81 h 152"/>
              <a:gd name="T22" fmla="*/ 30 w 92"/>
              <a:gd name="T23" fmla="*/ 92 h 152"/>
              <a:gd name="T24" fmla="*/ 35 w 92"/>
              <a:gd name="T25" fmla="*/ 108 h 152"/>
              <a:gd name="T26" fmla="*/ 36 w 92"/>
              <a:gd name="T27" fmla="*/ 108 h 152"/>
              <a:gd name="T28" fmla="*/ 38 w 92"/>
              <a:gd name="T29" fmla="*/ 116 h 152"/>
              <a:gd name="T30" fmla="*/ 36 w 92"/>
              <a:gd name="T31" fmla="*/ 124 h 152"/>
              <a:gd name="T32" fmla="*/ 36 w 92"/>
              <a:gd name="T33" fmla="*/ 132 h 152"/>
              <a:gd name="T34" fmla="*/ 50 w 92"/>
              <a:gd name="T35" fmla="*/ 140 h 152"/>
              <a:gd name="T36" fmla="*/ 58 w 92"/>
              <a:gd name="T37" fmla="*/ 151 h 152"/>
              <a:gd name="T38" fmla="*/ 62 w 92"/>
              <a:gd name="T39" fmla="*/ 152 h 152"/>
              <a:gd name="T40" fmla="*/ 61 w 92"/>
              <a:gd name="T41" fmla="*/ 139 h 152"/>
              <a:gd name="T42" fmla="*/ 70 w 92"/>
              <a:gd name="T43" fmla="*/ 134 h 152"/>
              <a:gd name="T44" fmla="*/ 71 w 92"/>
              <a:gd name="T45" fmla="*/ 134 h 152"/>
              <a:gd name="T46" fmla="*/ 72 w 92"/>
              <a:gd name="T47" fmla="*/ 134 h 152"/>
              <a:gd name="T48" fmla="*/ 78 w 92"/>
              <a:gd name="T49" fmla="*/ 133 h 152"/>
              <a:gd name="T50" fmla="*/ 79 w 92"/>
              <a:gd name="T51" fmla="*/ 122 h 152"/>
              <a:gd name="T52" fmla="*/ 74 w 92"/>
              <a:gd name="T53" fmla="*/ 116 h 152"/>
              <a:gd name="T54" fmla="*/ 69 w 92"/>
              <a:gd name="T55" fmla="*/ 116 h 152"/>
              <a:gd name="T56" fmla="*/ 66 w 92"/>
              <a:gd name="T57" fmla="*/ 105 h 152"/>
              <a:gd name="T58" fmla="*/ 68 w 92"/>
              <a:gd name="T59" fmla="*/ 84 h 152"/>
              <a:gd name="T60" fmla="*/ 82 w 92"/>
              <a:gd name="T61" fmla="*/ 80 h 152"/>
              <a:gd name="T62" fmla="*/ 92 w 92"/>
              <a:gd name="T63" fmla="*/ 54 h 152"/>
              <a:gd name="T64" fmla="*/ 84 w 92"/>
              <a:gd name="T65" fmla="*/ 48 h 152"/>
              <a:gd name="T66" fmla="*/ 83 w 92"/>
              <a:gd name="T67" fmla="*/ 48 h 152"/>
              <a:gd name="T68" fmla="*/ 76 w 92"/>
              <a:gd name="T69" fmla="*/ 48 h 152"/>
              <a:gd name="T70" fmla="*/ 72 w 92"/>
              <a:gd name="T71" fmla="*/ 42 h 152"/>
              <a:gd name="T72" fmla="*/ 71 w 92"/>
              <a:gd name="T73" fmla="*/ 42 h 152"/>
              <a:gd name="T74" fmla="*/ 73 w 92"/>
              <a:gd name="T75" fmla="*/ 26 h 152"/>
              <a:gd name="T76" fmla="*/ 76 w 92"/>
              <a:gd name="T77" fmla="*/ 18 h 152"/>
              <a:gd name="T78" fmla="*/ 78 w 92"/>
              <a:gd name="T79" fmla="*/ 10 h 152"/>
              <a:gd name="T80" fmla="*/ 64 w 92"/>
              <a:gd name="T81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rgbClr val="B7811E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1311187" y="1843154"/>
            <a:ext cx="2775957" cy="1960982"/>
          </a:xfrm>
          <a:custGeom>
            <a:avLst/>
            <a:gdLst>
              <a:gd name="T0" fmla="*/ 639 w 652"/>
              <a:gd name="T1" fmla="*/ 228 h 493"/>
              <a:gd name="T2" fmla="*/ 612 w 652"/>
              <a:gd name="T3" fmla="*/ 204 h 493"/>
              <a:gd name="T4" fmla="*/ 596 w 652"/>
              <a:gd name="T5" fmla="*/ 184 h 493"/>
              <a:gd name="T6" fmla="*/ 520 w 652"/>
              <a:gd name="T7" fmla="*/ 166 h 493"/>
              <a:gd name="T8" fmla="*/ 524 w 652"/>
              <a:gd name="T9" fmla="*/ 90 h 493"/>
              <a:gd name="T10" fmla="*/ 470 w 652"/>
              <a:gd name="T11" fmla="*/ 25 h 493"/>
              <a:gd name="T12" fmla="*/ 443 w 652"/>
              <a:gd name="T13" fmla="*/ 7 h 493"/>
              <a:gd name="T14" fmla="*/ 401 w 652"/>
              <a:gd name="T15" fmla="*/ 61 h 493"/>
              <a:gd name="T16" fmla="*/ 309 w 652"/>
              <a:gd name="T17" fmla="*/ 112 h 493"/>
              <a:gd name="T18" fmla="*/ 291 w 652"/>
              <a:gd name="T19" fmla="*/ 115 h 493"/>
              <a:gd name="T20" fmla="*/ 237 w 652"/>
              <a:gd name="T21" fmla="*/ 110 h 493"/>
              <a:gd name="T22" fmla="*/ 245 w 652"/>
              <a:gd name="T23" fmla="*/ 168 h 493"/>
              <a:gd name="T24" fmla="*/ 234 w 652"/>
              <a:gd name="T25" fmla="*/ 198 h 493"/>
              <a:gd name="T26" fmla="*/ 226 w 652"/>
              <a:gd name="T27" fmla="*/ 196 h 493"/>
              <a:gd name="T28" fmla="*/ 202 w 652"/>
              <a:gd name="T29" fmla="*/ 224 h 493"/>
              <a:gd name="T30" fmla="*/ 165 w 652"/>
              <a:gd name="T31" fmla="*/ 234 h 493"/>
              <a:gd name="T32" fmla="*/ 92 w 652"/>
              <a:gd name="T33" fmla="*/ 253 h 493"/>
              <a:gd name="T34" fmla="*/ 53 w 652"/>
              <a:gd name="T35" fmla="*/ 247 h 493"/>
              <a:gd name="T36" fmla="*/ 33 w 652"/>
              <a:gd name="T37" fmla="*/ 240 h 493"/>
              <a:gd name="T38" fmla="*/ 5 w 652"/>
              <a:gd name="T39" fmla="*/ 284 h 493"/>
              <a:gd name="T40" fmla="*/ 27 w 652"/>
              <a:gd name="T41" fmla="*/ 303 h 493"/>
              <a:gd name="T42" fmla="*/ 21 w 652"/>
              <a:gd name="T43" fmla="*/ 356 h 493"/>
              <a:gd name="T44" fmla="*/ 21 w 652"/>
              <a:gd name="T45" fmla="*/ 367 h 493"/>
              <a:gd name="T46" fmla="*/ 60 w 652"/>
              <a:gd name="T47" fmla="*/ 417 h 493"/>
              <a:gd name="T48" fmla="*/ 85 w 652"/>
              <a:gd name="T49" fmla="*/ 443 h 493"/>
              <a:gd name="T50" fmla="*/ 105 w 652"/>
              <a:gd name="T51" fmla="*/ 490 h 493"/>
              <a:gd name="T52" fmla="*/ 130 w 652"/>
              <a:gd name="T53" fmla="*/ 493 h 493"/>
              <a:gd name="T54" fmla="*/ 145 w 652"/>
              <a:gd name="T55" fmla="*/ 466 h 493"/>
              <a:gd name="T56" fmla="*/ 165 w 652"/>
              <a:gd name="T57" fmla="*/ 468 h 493"/>
              <a:gd name="T58" fmla="*/ 230 w 652"/>
              <a:gd name="T59" fmla="*/ 465 h 493"/>
              <a:gd name="T60" fmla="*/ 251 w 652"/>
              <a:gd name="T61" fmla="*/ 480 h 493"/>
              <a:gd name="T62" fmla="*/ 285 w 652"/>
              <a:gd name="T63" fmla="*/ 480 h 493"/>
              <a:gd name="T64" fmla="*/ 360 w 652"/>
              <a:gd name="T65" fmla="*/ 470 h 493"/>
              <a:gd name="T66" fmla="*/ 413 w 652"/>
              <a:gd name="T67" fmla="*/ 472 h 493"/>
              <a:gd name="T68" fmla="*/ 446 w 652"/>
              <a:gd name="T69" fmla="*/ 484 h 493"/>
              <a:gd name="T70" fmla="*/ 473 w 652"/>
              <a:gd name="T71" fmla="*/ 491 h 493"/>
              <a:gd name="T72" fmla="*/ 469 w 652"/>
              <a:gd name="T73" fmla="*/ 470 h 493"/>
              <a:gd name="T74" fmla="*/ 477 w 652"/>
              <a:gd name="T75" fmla="*/ 460 h 493"/>
              <a:gd name="T76" fmla="*/ 479 w 652"/>
              <a:gd name="T77" fmla="*/ 446 h 493"/>
              <a:gd name="T78" fmla="*/ 461 w 652"/>
              <a:gd name="T79" fmla="*/ 428 h 493"/>
              <a:gd name="T80" fmla="*/ 462 w 652"/>
              <a:gd name="T81" fmla="*/ 414 h 493"/>
              <a:gd name="T82" fmla="*/ 494 w 652"/>
              <a:gd name="T83" fmla="*/ 396 h 493"/>
              <a:gd name="T84" fmla="*/ 527 w 652"/>
              <a:gd name="T85" fmla="*/ 390 h 493"/>
              <a:gd name="T86" fmla="*/ 544 w 652"/>
              <a:gd name="T87" fmla="*/ 375 h 493"/>
              <a:gd name="T88" fmla="*/ 545 w 652"/>
              <a:gd name="T89" fmla="*/ 367 h 493"/>
              <a:gd name="T90" fmla="*/ 547 w 652"/>
              <a:gd name="T91" fmla="*/ 343 h 493"/>
              <a:gd name="T92" fmla="*/ 585 w 652"/>
              <a:gd name="T93" fmla="*/ 314 h 493"/>
              <a:gd name="T94" fmla="*/ 603 w 652"/>
              <a:gd name="T95" fmla="*/ 302 h 493"/>
              <a:gd name="T96" fmla="*/ 635 w 652"/>
              <a:gd name="T97" fmla="*/ 294 h 493"/>
              <a:gd name="T98" fmla="*/ 648 w 652"/>
              <a:gd name="T99" fmla="*/ 281 h 493"/>
              <a:gd name="T100" fmla="*/ 651 w 652"/>
              <a:gd name="T101" fmla="*/ 266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rgbClr val="DC9E3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9"/>
          <p:cNvSpPr/>
          <p:nvPr/>
        </p:nvSpPr>
        <p:spPr bwMode="auto">
          <a:xfrm>
            <a:off x="3112682" y="3382365"/>
            <a:ext cx="1727782" cy="1157770"/>
          </a:xfrm>
          <a:custGeom>
            <a:avLst/>
            <a:gdLst>
              <a:gd name="T0" fmla="*/ 241 w 406"/>
              <a:gd name="T1" fmla="*/ 29 h 291"/>
              <a:gd name="T2" fmla="*/ 228 w 406"/>
              <a:gd name="T3" fmla="*/ 42 h 291"/>
              <a:gd name="T4" fmla="*/ 190 w 406"/>
              <a:gd name="T5" fmla="*/ 14 h 291"/>
              <a:gd name="T6" fmla="*/ 178 w 406"/>
              <a:gd name="T7" fmla="*/ 9 h 291"/>
              <a:gd name="T8" fmla="*/ 144 w 406"/>
              <a:gd name="T9" fmla="*/ 2 h 291"/>
              <a:gd name="T10" fmla="*/ 114 w 406"/>
              <a:gd name="T11" fmla="*/ 5 h 291"/>
              <a:gd name="T12" fmla="*/ 98 w 406"/>
              <a:gd name="T13" fmla="*/ 10 h 291"/>
              <a:gd name="T14" fmla="*/ 72 w 406"/>
              <a:gd name="T15" fmla="*/ 13 h 291"/>
              <a:gd name="T16" fmla="*/ 41 w 406"/>
              <a:gd name="T17" fmla="*/ 20 h 291"/>
              <a:gd name="T18" fmla="*/ 49 w 406"/>
              <a:gd name="T19" fmla="*/ 45 h 291"/>
              <a:gd name="T20" fmla="*/ 62 w 406"/>
              <a:gd name="T21" fmla="*/ 65 h 291"/>
              <a:gd name="T22" fmla="*/ 52 w 406"/>
              <a:gd name="T23" fmla="*/ 89 h 291"/>
              <a:gd name="T24" fmla="*/ 56 w 406"/>
              <a:gd name="T25" fmla="*/ 102 h 291"/>
              <a:gd name="T26" fmla="*/ 30 w 406"/>
              <a:gd name="T27" fmla="*/ 105 h 291"/>
              <a:gd name="T28" fmla="*/ 10 w 406"/>
              <a:gd name="T29" fmla="*/ 121 h 291"/>
              <a:gd name="T30" fmla="*/ 2 w 406"/>
              <a:gd name="T31" fmla="*/ 136 h 291"/>
              <a:gd name="T32" fmla="*/ 5 w 406"/>
              <a:gd name="T33" fmla="*/ 169 h 291"/>
              <a:gd name="T34" fmla="*/ 8 w 406"/>
              <a:gd name="T35" fmla="*/ 197 h 291"/>
              <a:gd name="T36" fmla="*/ 38 w 406"/>
              <a:gd name="T37" fmla="*/ 209 h 291"/>
              <a:gd name="T38" fmla="*/ 50 w 406"/>
              <a:gd name="T39" fmla="*/ 217 h 291"/>
              <a:gd name="T40" fmla="*/ 63 w 406"/>
              <a:gd name="T41" fmla="*/ 229 h 291"/>
              <a:gd name="T42" fmla="*/ 93 w 406"/>
              <a:gd name="T43" fmla="*/ 241 h 291"/>
              <a:gd name="T44" fmla="*/ 136 w 406"/>
              <a:gd name="T45" fmla="*/ 250 h 291"/>
              <a:gd name="T46" fmla="*/ 158 w 406"/>
              <a:gd name="T47" fmla="*/ 256 h 291"/>
              <a:gd name="T48" fmla="*/ 170 w 406"/>
              <a:gd name="T49" fmla="*/ 268 h 291"/>
              <a:gd name="T50" fmla="*/ 174 w 406"/>
              <a:gd name="T51" fmla="*/ 277 h 291"/>
              <a:gd name="T52" fmla="*/ 183 w 406"/>
              <a:gd name="T53" fmla="*/ 289 h 291"/>
              <a:gd name="T54" fmla="*/ 195 w 406"/>
              <a:gd name="T55" fmla="*/ 284 h 291"/>
              <a:gd name="T56" fmla="*/ 210 w 406"/>
              <a:gd name="T57" fmla="*/ 279 h 291"/>
              <a:gd name="T58" fmla="*/ 222 w 406"/>
              <a:gd name="T59" fmla="*/ 276 h 291"/>
              <a:gd name="T60" fmla="*/ 226 w 406"/>
              <a:gd name="T61" fmla="*/ 261 h 291"/>
              <a:gd name="T62" fmla="*/ 242 w 406"/>
              <a:gd name="T63" fmla="*/ 235 h 291"/>
              <a:gd name="T64" fmla="*/ 239 w 406"/>
              <a:gd name="T65" fmla="*/ 210 h 291"/>
              <a:gd name="T66" fmla="*/ 246 w 406"/>
              <a:gd name="T67" fmla="*/ 203 h 291"/>
              <a:gd name="T68" fmla="*/ 278 w 406"/>
              <a:gd name="T69" fmla="*/ 213 h 291"/>
              <a:gd name="T70" fmla="*/ 284 w 406"/>
              <a:gd name="T71" fmla="*/ 231 h 291"/>
              <a:gd name="T72" fmla="*/ 299 w 406"/>
              <a:gd name="T73" fmla="*/ 249 h 291"/>
              <a:gd name="T74" fmla="*/ 325 w 406"/>
              <a:gd name="T75" fmla="*/ 259 h 291"/>
              <a:gd name="T76" fmla="*/ 332 w 406"/>
              <a:gd name="T77" fmla="*/ 261 h 291"/>
              <a:gd name="T78" fmla="*/ 350 w 406"/>
              <a:gd name="T79" fmla="*/ 254 h 291"/>
              <a:gd name="T80" fmla="*/ 361 w 406"/>
              <a:gd name="T81" fmla="*/ 236 h 291"/>
              <a:gd name="T82" fmla="*/ 346 w 406"/>
              <a:gd name="T83" fmla="*/ 229 h 291"/>
              <a:gd name="T84" fmla="*/ 367 w 406"/>
              <a:gd name="T85" fmla="*/ 203 h 291"/>
              <a:gd name="T86" fmla="*/ 376 w 406"/>
              <a:gd name="T87" fmla="*/ 175 h 291"/>
              <a:gd name="T88" fmla="*/ 402 w 406"/>
              <a:gd name="T89" fmla="*/ 145 h 291"/>
              <a:gd name="T90" fmla="*/ 400 w 406"/>
              <a:gd name="T91" fmla="*/ 127 h 291"/>
              <a:gd name="T92" fmla="*/ 382 w 406"/>
              <a:gd name="T93" fmla="*/ 84 h 291"/>
              <a:gd name="T94" fmla="*/ 368 w 406"/>
              <a:gd name="T95" fmla="*/ 79 h 291"/>
              <a:gd name="T96" fmla="*/ 336 w 406"/>
              <a:gd name="T97" fmla="*/ 50 h 291"/>
              <a:gd name="T98" fmla="*/ 328 w 406"/>
              <a:gd name="T99" fmla="*/ 53 h 291"/>
              <a:gd name="T100" fmla="*/ 308 w 406"/>
              <a:gd name="T101" fmla="*/ 39 h 291"/>
              <a:gd name="T102" fmla="*/ 281 w 406"/>
              <a:gd name="T103" fmla="*/ 25 h 291"/>
              <a:gd name="T104" fmla="*/ 272 w 406"/>
              <a:gd name="T105" fmla="*/ 27 h 291"/>
              <a:gd name="T106" fmla="*/ 242 w 406"/>
              <a:gd name="T107" fmla="*/ 15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0"/>
          <p:cNvSpPr/>
          <p:nvPr/>
        </p:nvSpPr>
        <p:spPr bwMode="auto">
          <a:xfrm>
            <a:off x="4103326" y="4193980"/>
            <a:ext cx="1494055" cy="1224984"/>
          </a:xfrm>
          <a:custGeom>
            <a:avLst/>
            <a:gdLst>
              <a:gd name="T0" fmla="*/ 10 w 351"/>
              <a:gd name="T1" fmla="*/ 14 h 308"/>
              <a:gd name="T2" fmla="*/ 9 w 351"/>
              <a:gd name="T3" fmla="*/ 35 h 308"/>
              <a:gd name="T4" fmla="*/ 5 w 351"/>
              <a:gd name="T5" fmla="*/ 57 h 308"/>
              <a:gd name="T6" fmla="*/ 19 w 351"/>
              <a:gd name="T7" fmla="*/ 69 h 308"/>
              <a:gd name="T8" fmla="*/ 35 w 351"/>
              <a:gd name="T9" fmla="*/ 97 h 308"/>
              <a:gd name="T10" fmla="*/ 37 w 351"/>
              <a:gd name="T11" fmla="*/ 122 h 308"/>
              <a:gd name="T12" fmla="*/ 45 w 351"/>
              <a:gd name="T13" fmla="*/ 143 h 308"/>
              <a:gd name="T14" fmla="*/ 50 w 351"/>
              <a:gd name="T15" fmla="*/ 175 h 308"/>
              <a:gd name="T16" fmla="*/ 47 w 351"/>
              <a:gd name="T17" fmla="*/ 218 h 308"/>
              <a:gd name="T18" fmla="*/ 55 w 351"/>
              <a:gd name="T19" fmla="*/ 231 h 308"/>
              <a:gd name="T20" fmla="*/ 62 w 351"/>
              <a:gd name="T21" fmla="*/ 213 h 308"/>
              <a:gd name="T22" fmla="*/ 78 w 351"/>
              <a:gd name="T23" fmla="*/ 220 h 308"/>
              <a:gd name="T24" fmla="*/ 85 w 351"/>
              <a:gd name="T25" fmla="*/ 237 h 308"/>
              <a:gd name="T26" fmla="*/ 102 w 351"/>
              <a:gd name="T27" fmla="*/ 239 h 308"/>
              <a:gd name="T28" fmla="*/ 119 w 351"/>
              <a:gd name="T29" fmla="*/ 279 h 308"/>
              <a:gd name="T30" fmla="*/ 123 w 351"/>
              <a:gd name="T31" fmla="*/ 299 h 308"/>
              <a:gd name="T32" fmla="*/ 131 w 351"/>
              <a:gd name="T33" fmla="*/ 308 h 308"/>
              <a:gd name="T34" fmla="*/ 153 w 351"/>
              <a:gd name="T35" fmla="*/ 293 h 308"/>
              <a:gd name="T36" fmla="*/ 164 w 351"/>
              <a:gd name="T37" fmla="*/ 268 h 308"/>
              <a:gd name="T38" fmla="*/ 173 w 351"/>
              <a:gd name="T39" fmla="*/ 255 h 308"/>
              <a:gd name="T40" fmla="*/ 187 w 351"/>
              <a:gd name="T41" fmla="*/ 235 h 308"/>
              <a:gd name="T42" fmla="*/ 195 w 351"/>
              <a:gd name="T43" fmla="*/ 218 h 308"/>
              <a:gd name="T44" fmla="*/ 221 w 351"/>
              <a:gd name="T45" fmla="*/ 225 h 308"/>
              <a:gd name="T46" fmla="*/ 229 w 351"/>
              <a:gd name="T47" fmla="*/ 236 h 308"/>
              <a:gd name="T48" fmla="*/ 240 w 351"/>
              <a:gd name="T49" fmla="*/ 233 h 308"/>
              <a:gd name="T50" fmla="*/ 255 w 351"/>
              <a:gd name="T51" fmla="*/ 249 h 308"/>
              <a:gd name="T52" fmla="*/ 275 w 351"/>
              <a:gd name="T53" fmla="*/ 233 h 308"/>
              <a:gd name="T54" fmla="*/ 264 w 351"/>
              <a:gd name="T55" fmla="*/ 229 h 308"/>
              <a:gd name="T56" fmla="*/ 259 w 351"/>
              <a:gd name="T57" fmla="*/ 210 h 308"/>
              <a:gd name="T58" fmla="*/ 275 w 351"/>
              <a:gd name="T59" fmla="*/ 209 h 308"/>
              <a:gd name="T60" fmla="*/ 259 w 351"/>
              <a:gd name="T61" fmla="*/ 187 h 308"/>
              <a:gd name="T62" fmla="*/ 255 w 351"/>
              <a:gd name="T63" fmla="*/ 163 h 308"/>
              <a:gd name="T64" fmla="*/ 303 w 351"/>
              <a:gd name="T65" fmla="*/ 143 h 308"/>
              <a:gd name="T66" fmla="*/ 327 w 351"/>
              <a:gd name="T67" fmla="*/ 121 h 308"/>
              <a:gd name="T68" fmla="*/ 333 w 351"/>
              <a:gd name="T69" fmla="*/ 111 h 308"/>
              <a:gd name="T70" fmla="*/ 343 w 351"/>
              <a:gd name="T71" fmla="*/ 85 h 308"/>
              <a:gd name="T72" fmla="*/ 325 w 351"/>
              <a:gd name="T73" fmla="*/ 78 h 308"/>
              <a:gd name="T74" fmla="*/ 315 w 351"/>
              <a:gd name="T75" fmla="*/ 68 h 308"/>
              <a:gd name="T76" fmla="*/ 304 w 351"/>
              <a:gd name="T77" fmla="*/ 73 h 308"/>
              <a:gd name="T78" fmla="*/ 298 w 351"/>
              <a:gd name="T79" fmla="*/ 63 h 308"/>
              <a:gd name="T80" fmla="*/ 287 w 351"/>
              <a:gd name="T81" fmla="*/ 62 h 308"/>
              <a:gd name="T82" fmla="*/ 263 w 351"/>
              <a:gd name="T83" fmla="*/ 58 h 308"/>
              <a:gd name="T84" fmla="*/ 253 w 351"/>
              <a:gd name="T85" fmla="*/ 59 h 308"/>
              <a:gd name="T86" fmla="*/ 219 w 351"/>
              <a:gd name="T87" fmla="*/ 55 h 308"/>
              <a:gd name="T88" fmla="*/ 217 w 351"/>
              <a:gd name="T89" fmla="*/ 39 h 308"/>
              <a:gd name="T90" fmla="*/ 180 w 351"/>
              <a:gd name="T91" fmla="*/ 16 h 308"/>
              <a:gd name="T92" fmla="*/ 163 w 351"/>
              <a:gd name="T93" fmla="*/ 5 h 308"/>
              <a:gd name="T94" fmla="*/ 160 w 351"/>
              <a:gd name="T95" fmla="*/ 31 h 308"/>
              <a:gd name="T96" fmla="*/ 140 w 351"/>
              <a:gd name="T97" fmla="*/ 33 h 308"/>
              <a:gd name="T98" fmla="*/ 131 w 351"/>
              <a:gd name="T99" fmla="*/ 41 h 308"/>
              <a:gd name="T100" fmla="*/ 122 w 351"/>
              <a:gd name="T101" fmla="*/ 55 h 308"/>
              <a:gd name="T102" fmla="*/ 95 w 351"/>
              <a:gd name="T103" fmla="*/ 67 h 308"/>
              <a:gd name="T104" fmla="*/ 77 w 351"/>
              <a:gd name="T105" fmla="*/ 50 h 308"/>
              <a:gd name="T106" fmla="*/ 63 w 351"/>
              <a:gd name="T107" fmla="*/ 47 h 308"/>
              <a:gd name="T108" fmla="*/ 49 w 351"/>
              <a:gd name="T109" fmla="*/ 31 h 308"/>
              <a:gd name="T110" fmla="*/ 34 w 351"/>
              <a:gd name="T111" fmla="*/ 7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DD9E30">
              <a:alpha val="84000"/>
            </a:srgb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1"/>
          <p:cNvSpPr/>
          <p:nvPr/>
        </p:nvSpPr>
        <p:spPr bwMode="auto">
          <a:xfrm>
            <a:off x="1618628" y="3696593"/>
            <a:ext cx="2677073" cy="1519047"/>
          </a:xfrm>
          <a:custGeom>
            <a:avLst/>
            <a:gdLst>
              <a:gd name="T0" fmla="*/ 67 w 629"/>
              <a:gd name="T1" fmla="*/ 18 h 382"/>
              <a:gd name="T2" fmla="*/ 34 w 629"/>
              <a:gd name="T3" fmla="*/ 29 h 382"/>
              <a:gd name="T4" fmla="*/ 21 w 629"/>
              <a:gd name="T5" fmla="*/ 54 h 382"/>
              <a:gd name="T6" fmla="*/ 10 w 629"/>
              <a:gd name="T7" fmla="*/ 105 h 382"/>
              <a:gd name="T8" fmla="*/ 9 w 629"/>
              <a:gd name="T9" fmla="*/ 119 h 382"/>
              <a:gd name="T10" fmla="*/ 31 w 629"/>
              <a:gd name="T11" fmla="*/ 166 h 382"/>
              <a:gd name="T12" fmla="*/ 65 w 629"/>
              <a:gd name="T13" fmla="*/ 204 h 382"/>
              <a:gd name="T14" fmla="*/ 92 w 629"/>
              <a:gd name="T15" fmla="*/ 196 h 382"/>
              <a:gd name="T16" fmla="*/ 118 w 629"/>
              <a:gd name="T17" fmla="*/ 230 h 382"/>
              <a:gd name="T18" fmla="*/ 145 w 629"/>
              <a:gd name="T19" fmla="*/ 250 h 382"/>
              <a:gd name="T20" fmla="*/ 157 w 629"/>
              <a:gd name="T21" fmla="*/ 271 h 382"/>
              <a:gd name="T22" fmla="*/ 189 w 629"/>
              <a:gd name="T23" fmla="*/ 293 h 382"/>
              <a:gd name="T24" fmla="*/ 204 w 629"/>
              <a:gd name="T25" fmla="*/ 302 h 382"/>
              <a:gd name="T26" fmla="*/ 236 w 629"/>
              <a:gd name="T27" fmla="*/ 314 h 382"/>
              <a:gd name="T28" fmla="*/ 299 w 629"/>
              <a:gd name="T29" fmla="*/ 324 h 382"/>
              <a:gd name="T30" fmla="*/ 297 w 629"/>
              <a:gd name="T31" fmla="*/ 350 h 382"/>
              <a:gd name="T32" fmla="*/ 387 w 629"/>
              <a:gd name="T33" fmla="*/ 339 h 382"/>
              <a:gd name="T34" fmla="*/ 397 w 629"/>
              <a:gd name="T35" fmla="*/ 369 h 382"/>
              <a:gd name="T36" fmla="*/ 479 w 629"/>
              <a:gd name="T37" fmla="*/ 357 h 382"/>
              <a:gd name="T38" fmla="*/ 513 w 629"/>
              <a:gd name="T39" fmla="*/ 340 h 382"/>
              <a:gd name="T40" fmla="*/ 569 w 629"/>
              <a:gd name="T41" fmla="*/ 360 h 382"/>
              <a:gd name="T42" fmla="*/ 570 w 629"/>
              <a:gd name="T43" fmla="*/ 358 h 382"/>
              <a:gd name="T44" fmla="*/ 597 w 629"/>
              <a:gd name="T45" fmla="*/ 348 h 382"/>
              <a:gd name="T46" fmla="*/ 608 w 629"/>
              <a:gd name="T47" fmla="*/ 332 h 382"/>
              <a:gd name="T48" fmla="*/ 624 w 629"/>
              <a:gd name="T49" fmla="*/ 281 h 382"/>
              <a:gd name="T50" fmla="*/ 617 w 629"/>
              <a:gd name="T51" fmla="*/ 248 h 382"/>
              <a:gd name="T52" fmla="*/ 601 w 629"/>
              <a:gd name="T53" fmla="*/ 207 h 382"/>
              <a:gd name="T54" fmla="*/ 593 w 629"/>
              <a:gd name="T55" fmla="*/ 192 h 382"/>
              <a:gd name="T56" fmla="*/ 583 w 629"/>
              <a:gd name="T57" fmla="*/ 197 h 382"/>
              <a:gd name="T58" fmla="*/ 558 w 629"/>
              <a:gd name="T59" fmla="*/ 203 h 382"/>
              <a:gd name="T60" fmla="*/ 532 w 629"/>
              <a:gd name="T61" fmla="*/ 214 h 382"/>
              <a:gd name="T62" fmla="*/ 513 w 629"/>
              <a:gd name="T63" fmla="*/ 190 h 382"/>
              <a:gd name="T64" fmla="*/ 496 w 629"/>
              <a:gd name="T65" fmla="*/ 172 h 382"/>
              <a:gd name="T66" fmla="*/ 443 w 629"/>
              <a:gd name="T67" fmla="*/ 166 h 382"/>
              <a:gd name="T68" fmla="*/ 403 w 629"/>
              <a:gd name="T69" fmla="*/ 150 h 382"/>
              <a:gd name="T70" fmla="*/ 389 w 629"/>
              <a:gd name="T71" fmla="*/ 134 h 382"/>
              <a:gd name="T72" fmla="*/ 369 w 629"/>
              <a:gd name="T73" fmla="*/ 136 h 382"/>
              <a:gd name="T74" fmla="*/ 347 w 629"/>
              <a:gd name="T75" fmla="*/ 98 h 382"/>
              <a:gd name="T76" fmla="*/ 356 w 629"/>
              <a:gd name="T77" fmla="*/ 74 h 382"/>
              <a:gd name="T78" fmla="*/ 357 w 629"/>
              <a:gd name="T79" fmla="*/ 40 h 382"/>
              <a:gd name="T80" fmla="*/ 357 w 629"/>
              <a:gd name="T81" fmla="*/ 22 h 382"/>
              <a:gd name="T82" fmla="*/ 355 w 629"/>
              <a:gd name="T83" fmla="*/ 20 h 382"/>
              <a:gd name="T84" fmla="*/ 347 w 629"/>
              <a:gd name="T85" fmla="*/ 15 h 382"/>
              <a:gd name="T86" fmla="*/ 305 w 629"/>
              <a:gd name="T87" fmla="*/ 2 h 382"/>
              <a:gd name="T88" fmla="*/ 260 w 629"/>
              <a:gd name="T89" fmla="*/ 12 h 382"/>
              <a:gd name="T90" fmla="*/ 221 w 629"/>
              <a:gd name="T91" fmla="*/ 18 h 382"/>
              <a:gd name="T92" fmla="*/ 206 w 629"/>
              <a:gd name="T93" fmla="*/ 20 h 382"/>
              <a:gd name="T94" fmla="*/ 171 w 629"/>
              <a:gd name="T95" fmla="*/ 18 h 382"/>
              <a:gd name="T96" fmla="*/ 152 w 629"/>
              <a:gd name="T97" fmla="*/ 0 h 382"/>
              <a:gd name="T98" fmla="*/ 135 w 629"/>
              <a:gd name="T99" fmla="*/ 10 h 382"/>
              <a:gd name="T100" fmla="*/ 92 w 629"/>
              <a:gd name="T101" fmla="*/ 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rgbClr val="B7811E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2"/>
          <p:cNvSpPr/>
          <p:nvPr/>
        </p:nvSpPr>
        <p:spPr bwMode="auto">
          <a:xfrm>
            <a:off x="4056580" y="4947239"/>
            <a:ext cx="1209987" cy="1176253"/>
          </a:xfrm>
          <a:custGeom>
            <a:avLst/>
            <a:gdLst>
              <a:gd name="T0" fmla="*/ 10 w 284"/>
              <a:gd name="T1" fmla="*/ 182 h 296"/>
              <a:gd name="T2" fmla="*/ 41 w 284"/>
              <a:gd name="T3" fmla="*/ 181 h 296"/>
              <a:gd name="T4" fmla="*/ 42 w 284"/>
              <a:gd name="T5" fmla="*/ 195 h 296"/>
              <a:gd name="T6" fmla="*/ 68 w 284"/>
              <a:gd name="T7" fmla="*/ 221 h 296"/>
              <a:gd name="T8" fmla="*/ 72 w 284"/>
              <a:gd name="T9" fmla="*/ 260 h 296"/>
              <a:gd name="T10" fmla="*/ 110 w 284"/>
              <a:gd name="T11" fmla="*/ 270 h 296"/>
              <a:gd name="T12" fmla="*/ 118 w 284"/>
              <a:gd name="T13" fmla="*/ 282 h 296"/>
              <a:gd name="T14" fmla="*/ 136 w 284"/>
              <a:gd name="T15" fmla="*/ 296 h 296"/>
              <a:gd name="T16" fmla="*/ 136 w 284"/>
              <a:gd name="T17" fmla="*/ 284 h 296"/>
              <a:gd name="T18" fmla="*/ 135 w 284"/>
              <a:gd name="T19" fmla="*/ 244 h 296"/>
              <a:gd name="T20" fmla="*/ 162 w 284"/>
              <a:gd name="T21" fmla="*/ 236 h 296"/>
              <a:gd name="T22" fmla="*/ 190 w 284"/>
              <a:gd name="T23" fmla="*/ 236 h 296"/>
              <a:gd name="T24" fmla="*/ 220 w 284"/>
              <a:gd name="T25" fmla="*/ 233 h 296"/>
              <a:gd name="T26" fmla="*/ 256 w 284"/>
              <a:gd name="T27" fmla="*/ 211 h 296"/>
              <a:gd name="T28" fmla="*/ 265 w 284"/>
              <a:gd name="T29" fmla="*/ 214 h 296"/>
              <a:gd name="T30" fmla="*/ 270 w 284"/>
              <a:gd name="T31" fmla="*/ 216 h 296"/>
              <a:gd name="T32" fmla="*/ 284 w 284"/>
              <a:gd name="T33" fmla="*/ 205 h 296"/>
              <a:gd name="T34" fmla="*/ 274 w 284"/>
              <a:gd name="T35" fmla="*/ 194 h 296"/>
              <a:gd name="T36" fmla="*/ 252 w 284"/>
              <a:gd name="T37" fmla="*/ 180 h 296"/>
              <a:gd name="T38" fmla="*/ 236 w 284"/>
              <a:gd name="T39" fmla="*/ 182 h 296"/>
              <a:gd name="T40" fmla="*/ 230 w 284"/>
              <a:gd name="T41" fmla="*/ 170 h 296"/>
              <a:gd name="T42" fmla="*/ 234 w 284"/>
              <a:gd name="T43" fmla="*/ 155 h 296"/>
              <a:gd name="T44" fmla="*/ 226 w 284"/>
              <a:gd name="T45" fmla="*/ 136 h 296"/>
              <a:gd name="T46" fmla="*/ 232 w 284"/>
              <a:gd name="T47" fmla="*/ 106 h 296"/>
              <a:gd name="T48" fmla="*/ 216 w 284"/>
              <a:gd name="T49" fmla="*/ 102 h 296"/>
              <a:gd name="T50" fmla="*/ 200 w 284"/>
              <a:gd name="T51" fmla="*/ 84 h 296"/>
              <a:gd name="T52" fmla="*/ 198 w 284"/>
              <a:gd name="T53" fmla="*/ 74 h 296"/>
              <a:gd name="T54" fmla="*/ 206 w 284"/>
              <a:gd name="T55" fmla="*/ 66 h 296"/>
              <a:gd name="T56" fmla="*/ 236 w 284"/>
              <a:gd name="T57" fmla="*/ 63 h 296"/>
              <a:gd name="T58" fmla="*/ 243 w 284"/>
              <a:gd name="T59" fmla="*/ 66 h 296"/>
              <a:gd name="T60" fmla="*/ 256 w 284"/>
              <a:gd name="T61" fmla="*/ 54 h 296"/>
              <a:gd name="T62" fmla="*/ 235 w 284"/>
              <a:gd name="T63" fmla="*/ 52 h 296"/>
              <a:gd name="T64" fmla="*/ 227 w 284"/>
              <a:gd name="T65" fmla="*/ 44 h 296"/>
              <a:gd name="T66" fmla="*/ 222 w 284"/>
              <a:gd name="T67" fmla="*/ 22 h 296"/>
              <a:gd name="T68" fmla="*/ 198 w 284"/>
              <a:gd name="T69" fmla="*/ 34 h 296"/>
              <a:gd name="T70" fmla="*/ 201 w 284"/>
              <a:gd name="T71" fmla="*/ 50 h 296"/>
              <a:gd name="T72" fmla="*/ 193 w 284"/>
              <a:gd name="T73" fmla="*/ 62 h 296"/>
              <a:gd name="T74" fmla="*/ 183 w 284"/>
              <a:gd name="T75" fmla="*/ 85 h 296"/>
              <a:gd name="T76" fmla="*/ 183 w 284"/>
              <a:gd name="T77" fmla="*/ 98 h 296"/>
              <a:gd name="T78" fmla="*/ 178 w 284"/>
              <a:gd name="T79" fmla="*/ 104 h 296"/>
              <a:gd name="T80" fmla="*/ 173 w 284"/>
              <a:gd name="T81" fmla="*/ 107 h 296"/>
              <a:gd name="T82" fmla="*/ 154 w 284"/>
              <a:gd name="T83" fmla="*/ 112 h 296"/>
              <a:gd name="T84" fmla="*/ 138 w 284"/>
              <a:gd name="T85" fmla="*/ 110 h 296"/>
              <a:gd name="T86" fmla="*/ 129 w 284"/>
              <a:gd name="T87" fmla="*/ 106 h 296"/>
              <a:gd name="T88" fmla="*/ 122 w 284"/>
              <a:gd name="T89" fmla="*/ 84 h 296"/>
              <a:gd name="T90" fmla="*/ 113 w 284"/>
              <a:gd name="T91" fmla="*/ 64 h 296"/>
              <a:gd name="T92" fmla="*/ 110 w 284"/>
              <a:gd name="T93" fmla="*/ 57 h 296"/>
              <a:gd name="T94" fmla="*/ 100 w 284"/>
              <a:gd name="T95" fmla="*/ 52 h 296"/>
              <a:gd name="T96" fmla="*/ 86 w 284"/>
              <a:gd name="T97" fmla="*/ 44 h 296"/>
              <a:gd name="T98" fmla="*/ 86 w 284"/>
              <a:gd name="T99" fmla="*/ 35 h 296"/>
              <a:gd name="T100" fmla="*/ 77 w 284"/>
              <a:gd name="T101" fmla="*/ 29 h 296"/>
              <a:gd name="T102" fmla="*/ 61 w 284"/>
              <a:gd name="T103" fmla="*/ 42 h 296"/>
              <a:gd name="T104" fmla="*/ 50 w 284"/>
              <a:gd name="T105" fmla="*/ 21 h 296"/>
              <a:gd name="T106" fmla="*/ 40 w 284"/>
              <a:gd name="T107" fmla="*/ 10 h 296"/>
              <a:gd name="T108" fmla="*/ 28 w 284"/>
              <a:gd name="T109" fmla="*/ 33 h 296"/>
              <a:gd name="T110" fmla="*/ 28 w 284"/>
              <a:gd name="T111" fmla="*/ 54 h 296"/>
              <a:gd name="T112" fmla="*/ 46 w 284"/>
              <a:gd name="T113" fmla="*/ 70 h 296"/>
              <a:gd name="T114" fmla="*/ 31 w 284"/>
              <a:gd name="T115" fmla="*/ 128 h 296"/>
              <a:gd name="T116" fmla="*/ 2 w 284"/>
              <a:gd name="T117" fmla="*/ 174 h 296"/>
              <a:gd name="T118" fmla="*/ 2 w 284"/>
              <a:gd name="T119" fmla="*/ 182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rgbClr val="B7811E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3"/>
          <p:cNvSpPr/>
          <p:nvPr/>
        </p:nvSpPr>
        <p:spPr bwMode="auto">
          <a:xfrm>
            <a:off x="4924965" y="4945101"/>
            <a:ext cx="818045" cy="660383"/>
          </a:xfrm>
          <a:custGeom>
            <a:avLst/>
            <a:gdLst>
              <a:gd name="T0" fmla="*/ 142 w 192"/>
              <a:gd name="T1" fmla="*/ 7 h 166"/>
              <a:gd name="T2" fmla="*/ 131 w 192"/>
              <a:gd name="T3" fmla="*/ 10 h 166"/>
              <a:gd name="T4" fmla="*/ 129 w 192"/>
              <a:gd name="T5" fmla="*/ 0 h 166"/>
              <a:gd name="T6" fmla="*/ 125 w 192"/>
              <a:gd name="T7" fmla="*/ 10 h 166"/>
              <a:gd name="T8" fmla="*/ 119 w 192"/>
              <a:gd name="T9" fmla="*/ 18 h 166"/>
              <a:gd name="T10" fmla="*/ 108 w 192"/>
              <a:gd name="T11" fmla="*/ 17 h 166"/>
              <a:gd name="T12" fmla="*/ 106 w 192"/>
              <a:gd name="T13" fmla="*/ 25 h 166"/>
              <a:gd name="T14" fmla="*/ 94 w 192"/>
              <a:gd name="T15" fmla="*/ 28 h 166"/>
              <a:gd name="T16" fmla="*/ 90 w 192"/>
              <a:gd name="T17" fmla="*/ 30 h 166"/>
              <a:gd name="T18" fmla="*/ 80 w 192"/>
              <a:gd name="T19" fmla="*/ 26 h 166"/>
              <a:gd name="T20" fmla="*/ 73 w 192"/>
              <a:gd name="T21" fmla="*/ 24 h 166"/>
              <a:gd name="T22" fmla="*/ 84 w 192"/>
              <a:gd name="T23" fmla="*/ 40 h 166"/>
              <a:gd name="T24" fmla="*/ 90 w 192"/>
              <a:gd name="T25" fmla="*/ 46 h 166"/>
              <a:gd name="T26" fmla="*/ 88 w 192"/>
              <a:gd name="T27" fmla="*/ 55 h 166"/>
              <a:gd name="T28" fmla="*/ 69 w 192"/>
              <a:gd name="T29" fmla="*/ 64 h 166"/>
              <a:gd name="T30" fmla="*/ 62 w 192"/>
              <a:gd name="T31" fmla="*/ 65 h 166"/>
              <a:gd name="T32" fmla="*/ 55 w 192"/>
              <a:gd name="T33" fmla="*/ 63 h 166"/>
              <a:gd name="T34" fmla="*/ 47 w 192"/>
              <a:gd name="T35" fmla="*/ 71 h 166"/>
              <a:gd name="T36" fmla="*/ 39 w 192"/>
              <a:gd name="T37" fmla="*/ 74 h 166"/>
              <a:gd name="T38" fmla="*/ 8 w 192"/>
              <a:gd name="T39" fmla="*/ 74 h 166"/>
              <a:gd name="T40" fmla="*/ 4 w 192"/>
              <a:gd name="T41" fmla="*/ 96 h 166"/>
              <a:gd name="T42" fmla="*/ 11 w 192"/>
              <a:gd name="T43" fmla="*/ 100 h 166"/>
              <a:gd name="T44" fmla="*/ 15 w 192"/>
              <a:gd name="T45" fmla="*/ 95 h 166"/>
              <a:gd name="T46" fmla="*/ 28 w 192"/>
              <a:gd name="T47" fmla="*/ 96 h 166"/>
              <a:gd name="T48" fmla="*/ 31 w 192"/>
              <a:gd name="T49" fmla="*/ 118 h 166"/>
              <a:gd name="T50" fmla="*/ 26 w 192"/>
              <a:gd name="T51" fmla="*/ 130 h 166"/>
              <a:gd name="T52" fmla="*/ 38 w 192"/>
              <a:gd name="T53" fmla="*/ 148 h 166"/>
              <a:gd name="T54" fmla="*/ 33 w 192"/>
              <a:gd name="T55" fmla="*/ 166 h 166"/>
              <a:gd name="T56" fmla="*/ 46 w 192"/>
              <a:gd name="T57" fmla="*/ 159 h 166"/>
              <a:gd name="T58" fmla="*/ 55 w 192"/>
              <a:gd name="T59" fmla="*/ 160 h 166"/>
              <a:gd name="T60" fmla="*/ 84 w 192"/>
              <a:gd name="T61" fmla="*/ 160 h 166"/>
              <a:gd name="T62" fmla="*/ 98 w 192"/>
              <a:gd name="T63" fmla="*/ 150 h 166"/>
              <a:gd name="T64" fmla="*/ 114 w 192"/>
              <a:gd name="T65" fmla="*/ 137 h 166"/>
              <a:gd name="T66" fmla="*/ 124 w 192"/>
              <a:gd name="T67" fmla="*/ 141 h 166"/>
              <a:gd name="T68" fmla="*/ 137 w 192"/>
              <a:gd name="T69" fmla="*/ 146 h 166"/>
              <a:gd name="T70" fmla="*/ 146 w 192"/>
              <a:gd name="T71" fmla="*/ 149 h 166"/>
              <a:gd name="T72" fmla="*/ 148 w 192"/>
              <a:gd name="T73" fmla="*/ 144 h 166"/>
              <a:gd name="T74" fmla="*/ 151 w 192"/>
              <a:gd name="T75" fmla="*/ 142 h 166"/>
              <a:gd name="T76" fmla="*/ 157 w 192"/>
              <a:gd name="T77" fmla="*/ 138 h 166"/>
              <a:gd name="T78" fmla="*/ 173 w 192"/>
              <a:gd name="T79" fmla="*/ 126 h 166"/>
              <a:gd name="T80" fmla="*/ 176 w 192"/>
              <a:gd name="T81" fmla="*/ 124 h 166"/>
              <a:gd name="T82" fmla="*/ 183 w 192"/>
              <a:gd name="T83" fmla="*/ 122 h 166"/>
              <a:gd name="T84" fmla="*/ 190 w 192"/>
              <a:gd name="T85" fmla="*/ 118 h 166"/>
              <a:gd name="T86" fmla="*/ 186 w 192"/>
              <a:gd name="T87" fmla="*/ 103 h 166"/>
              <a:gd name="T88" fmla="*/ 188 w 192"/>
              <a:gd name="T89" fmla="*/ 94 h 166"/>
              <a:gd name="T90" fmla="*/ 174 w 192"/>
              <a:gd name="T91" fmla="*/ 83 h 166"/>
              <a:gd name="T92" fmla="*/ 186 w 192"/>
              <a:gd name="T93" fmla="*/ 34 h 166"/>
              <a:gd name="T94" fmla="*/ 178 w 192"/>
              <a:gd name="T95" fmla="*/ 38 h 166"/>
              <a:gd name="T96" fmla="*/ 168 w 192"/>
              <a:gd name="T97" fmla="*/ 38 h 166"/>
              <a:gd name="T98" fmla="*/ 167 w 192"/>
              <a:gd name="T99" fmla="*/ 34 h 166"/>
              <a:gd name="T100" fmla="*/ 166 w 192"/>
              <a:gd name="T101" fmla="*/ 32 h 166"/>
              <a:gd name="T102" fmla="*/ 156 w 192"/>
              <a:gd name="T103" fmla="*/ 2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rgbClr val="DD9E30">
              <a:alpha val="83000"/>
            </a:srgb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4"/>
          <p:cNvSpPr/>
          <p:nvPr/>
        </p:nvSpPr>
        <p:spPr bwMode="auto">
          <a:xfrm>
            <a:off x="5058010" y="5337083"/>
            <a:ext cx="1067952" cy="759523"/>
          </a:xfrm>
          <a:custGeom>
            <a:avLst/>
            <a:gdLst>
              <a:gd name="T0" fmla="*/ 202 w 251"/>
              <a:gd name="T1" fmla="*/ 6 h 191"/>
              <a:gd name="T2" fmla="*/ 188 w 251"/>
              <a:gd name="T3" fmla="*/ 18 h 191"/>
              <a:gd name="T4" fmla="*/ 172 w 251"/>
              <a:gd name="T5" fmla="*/ 22 h 191"/>
              <a:gd name="T6" fmla="*/ 161 w 251"/>
              <a:gd name="T7" fmla="*/ 21 h 191"/>
              <a:gd name="T8" fmla="*/ 161 w 251"/>
              <a:gd name="T9" fmla="*/ 21 h 191"/>
              <a:gd name="T10" fmla="*/ 147 w 251"/>
              <a:gd name="T11" fmla="*/ 26 h 191"/>
              <a:gd name="T12" fmla="*/ 137 w 251"/>
              <a:gd name="T13" fmla="*/ 32 h 191"/>
              <a:gd name="T14" fmla="*/ 127 w 251"/>
              <a:gd name="T15" fmla="*/ 40 h 191"/>
              <a:gd name="T16" fmla="*/ 120 w 251"/>
              <a:gd name="T17" fmla="*/ 47 h 191"/>
              <a:gd name="T18" fmla="*/ 118 w 251"/>
              <a:gd name="T19" fmla="*/ 51 h 191"/>
              <a:gd name="T20" fmla="*/ 103 w 251"/>
              <a:gd name="T21" fmla="*/ 48 h 191"/>
              <a:gd name="T22" fmla="*/ 85 w 251"/>
              <a:gd name="T23" fmla="*/ 40 h 191"/>
              <a:gd name="T24" fmla="*/ 80 w 251"/>
              <a:gd name="T25" fmla="*/ 46 h 191"/>
              <a:gd name="T26" fmla="*/ 74 w 251"/>
              <a:gd name="T27" fmla="*/ 51 h 191"/>
              <a:gd name="T28" fmla="*/ 63 w 251"/>
              <a:gd name="T29" fmla="*/ 58 h 191"/>
              <a:gd name="T30" fmla="*/ 51 w 251"/>
              <a:gd name="T31" fmla="*/ 67 h 191"/>
              <a:gd name="T32" fmla="*/ 23 w 251"/>
              <a:gd name="T33" fmla="*/ 62 h 191"/>
              <a:gd name="T34" fmla="*/ 9 w 251"/>
              <a:gd name="T35" fmla="*/ 65 h 191"/>
              <a:gd name="T36" fmla="*/ 1 w 251"/>
              <a:gd name="T37" fmla="*/ 69 h 191"/>
              <a:gd name="T38" fmla="*/ 2 w 251"/>
              <a:gd name="T39" fmla="*/ 79 h 191"/>
              <a:gd name="T40" fmla="*/ 21 w 251"/>
              <a:gd name="T41" fmla="*/ 79 h 191"/>
              <a:gd name="T42" fmla="*/ 23 w 251"/>
              <a:gd name="T43" fmla="*/ 94 h 191"/>
              <a:gd name="T44" fmla="*/ 38 w 251"/>
              <a:gd name="T45" fmla="*/ 92 h 191"/>
              <a:gd name="T46" fmla="*/ 50 w 251"/>
              <a:gd name="T47" fmla="*/ 89 h 191"/>
              <a:gd name="T48" fmla="*/ 53 w 251"/>
              <a:gd name="T49" fmla="*/ 108 h 191"/>
              <a:gd name="T50" fmla="*/ 46 w 251"/>
              <a:gd name="T51" fmla="*/ 116 h 191"/>
              <a:gd name="T52" fmla="*/ 35 w 251"/>
              <a:gd name="T53" fmla="*/ 124 h 191"/>
              <a:gd name="T54" fmla="*/ 53 w 251"/>
              <a:gd name="T55" fmla="*/ 128 h 191"/>
              <a:gd name="T56" fmla="*/ 61 w 251"/>
              <a:gd name="T57" fmla="*/ 133 h 191"/>
              <a:gd name="T58" fmla="*/ 77 w 251"/>
              <a:gd name="T59" fmla="*/ 142 h 191"/>
              <a:gd name="T60" fmla="*/ 70 w 251"/>
              <a:gd name="T61" fmla="*/ 150 h 191"/>
              <a:gd name="T62" fmla="*/ 97 w 251"/>
              <a:gd name="T63" fmla="*/ 178 h 191"/>
              <a:gd name="T64" fmla="*/ 107 w 251"/>
              <a:gd name="T65" fmla="*/ 174 h 191"/>
              <a:gd name="T66" fmla="*/ 123 w 251"/>
              <a:gd name="T67" fmla="*/ 184 h 191"/>
              <a:gd name="T68" fmla="*/ 127 w 251"/>
              <a:gd name="T69" fmla="*/ 179 h 191"/>
              <a:gd name="T70" fmla="*/ 135 w 251"/>
              <a:gd name="T71" fmla="*/ 180 h 191"/>
              <a:gd name="T72" fmla="*/ 155 w 251"/>
              <a:gd name="T73" fmla="*/ 185 h 191"/>
              <a:gd name="T74" fmla="*/ 157 w 251"/>
              <a:gd name="T75" fmla="*/ 186 h 191"/>
              <a:gd name="T76" fmla="*/ 173 w 251"/>
              <a:gd name="T77" fmla="*/ 173 h 191"/>
              <a:gd name="T78" fmla="*/ 179 w 251"/>
              <a:gd name="T79" fmla="*/ 178 h 191"/>
              <a:gd name="T80" fmla="*/ 183 w 251"/>
              <a:gd name="T81" fmla="*/ 170 h 191"/>
              <a:gd name="T82" fmla="*/ 198 w 251"/>
              <a:gd name="T83" fmla="*/ 152 h 191"/>
              <a:gd name="T84" fmla="*/ 207 w 251"/>
              <a:gd name="T85" fmla="*/ 154 h 191"/>
              <a:gd name="T86" fmla="*/ 205 w 251"/>
              <a:gd name="T87" fmla="*/ 143 h 191"/>
              <a:gd name="T88" fmla="*/ 207 w 251"/>
              <a:gd name="T89" fmla="*/ 137 h 191"/>
              <a:gd name="T90" fmla="*/ 229 w 251"/>
              <a:gd name="T91" fmla="*/ 126 h 191"/>
              <a:gd name="T92" fmla="*/ 228 w 251"/>
              <a:gd name="T93" fmla="*/ 114 h 191"/>
              <a:gd name="T94" fmla="*/ 233 w 251"/>
              <a:gd name="T95" fmla="*/ 105 h 191"/>
              <a:gd name="T96" fmla="*/ 239 w 251"/>
              <a:gd name="T97" fmla="*/ 90 h 191"/>
              <a:gd name="T98" fmla="*/ 248 w 251"/>
              <a:gd name="T99" fmla="*/ 78 h 191"/>
              <a:gd name="T100" fmla="*/ 248 w 251"/>
              <a:gd name="T101" fmla="*/ 67 h 191"/>
              <a:gd name="T102" fmla="*/ 248 w 251"/>
              <a:gd name="T103" fmla="*/ 60 h 191"/>
              <a:gd name="T104" fmla="*/ 227 w 251"/>
              <a:gd name="T105" fmla="*/ 61 h 191"/>
              <a:gd name="T106" fmla="*/ 221 w 251"/>
              <a:gd name="T107" fmla="*/ 51 h 191"/>
              <a:gd name="T108" fmla="*/ 211 w 251"/>
              <a:gd name="T109" fmla="*/ 50 h 191"/>
              <a:gd name="T110" fmla="*/ 222 w 251"/>
              <a:gd name="T111" fmla="*/ 29 h 191"/>
              <a:gd name="T112" fmla="*/ 221 w 251"/>
              <a:gd name="T113" fmla="*/ 14 h 191"/>
              <a:gd name="T114" fmla="*/ 217 w 251"/>
              <a:gd name="T115" fmla="*/ 0 h 191"/>
              <a:gd name="T116" fmla="*/ 208 w 251"/>
              <a:gd name="T117" fmla="*/ 4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rgbClr val="DD9E30">
              <a:alpha val="84000"/>
            </a:srgb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5"/>
          <p:cNvSpPr/>
          <p:nvPr/>
        </p:nvSpPr>
        <p:spPr bwMode="auto">
          <a:xfrm>
            <a:off x="5205438" y="4516609"/>
            <a:ext cx="605893" cy="571323"/>
          </a:xfrm>
          <a:custGeom>
            <a:avLst/>
            <a:gdLst>
              <a:gd name="T0" fmla="*/ 134 w 142"/>
              <a:gd name="T1" fmla="*/ 16 h 144"/>
              <a:gd name="T2" fmla="*/ 129 w 142"/>
              <a:gd name="T3" fmla="*/ 14 h 144"/>
              <a:gd name="T4" fmla="*/ 125 w 142"/>
              <a:gd name="T5" fmla="*/ 12 h 144"/>
              <a:gd name="T6" fmla="*/ 117 w 142"/>
              <a:gd name="T7" fmla="*/ 14 h 144"/>
              <a:gd name="T8" fmla="*/ 111 w 142"/>
              <a:gd name="T9" fmla="*/ 11 h 144"/>
              <a:gd name="T10" fmla="*/ 110 w 142"/>
              <a:gd name="T11" fmla="*/ 10 h 144"/>
              <a:gd name="T12" fmla="*/ 102 w 142"/>
              <a:gd name="T13" fmla="*/ 2 h 144"/>
              <a:gd name="T14" fmla="*/ 88 w 142"/>
              <a:gd name="T15" fmla="*/ 8 h 144"/>
              <a:gd name="T16" fmla="*/ 86 w 142"/>
              <a:gd name="T17" fmla="*/ 20 h 144"/>
              <a:gd name="T18" fmla="*/ 81 w 142"/>
              <a:gd name="T19" fmla="*/ 30 h 144"/>
              <a:gd name="T20" fmla="*/ 72 w 142"/>
              <a:gd name="T21" fmla="*/ 43 h 144"/>
              <a:gd name="T22" fmla="*/ 58 w 142"/>
              <a:gd name="T23" fmla="*/ 59 h 144"/>
              <a:gd name="T24" fmla="*/ 44 w 142"/>
              <a:gd name="T25" fmla="*/ 72 h 144"/>
              <a:gd name="T26" fmla="*/ 36 w 142"/>
              <a:gd name="T27" fmla="*/ 82 h 144"/>
              <a:gd name="T28" fmla="*/ 0 w 142"/>
              <a:gd name="T29" fmla="*/ 84 h 144"/>
              <a:gd name="T30" fmla="*/ 10 w 142"/>
              <a:gd name="T31" fmla="*/ 113 h 144"/>
              <a:gd name="T32" fmla="*/ 16 w 142"/>
              <a:gd name="T33" fmla="*/ 117 h 144"/>
              <a:gd name="T34" fmla="*/ 21 w 142"/>
              <a:gd name="T35" fmla="*/ 131 h 144"/>
              <a:gd name="T36" fmla="*/ 22 w 142"/>
              <a:gd name="T37" fmla="*/ 134 h 144"/>
              <a:gd name="T38" fmla="*/ 31 w 142"/>
              <a:gd name="T39" fmla="*/ 131 h 144"/>
              <a:gd name="T40" fmla="*/ 35 w 142"/>
              <a:gd name="T41" fmla="*/ 133 h 144"/>
              <a:gd name="T42" fmla="*/ 38 w 142"/>
              <a:gd name="T43" fmla="*/ 123 h 144"/>
              <a:gd name="T44" fmla="*/ 55 w 142"/>
              <a:gd name="T45" fmla="*/ 116 h 144"/>
              <a:gd name="T46" fmla="*/ 56 w 142"/>
              <a:gd name="T47" fmla="*/ 106 h 144"/>
              <a:gd name="T48" fmla="*/ 60 w 142"/>
              <a:gd name="T49" fmla="*/ 103 h 144"/>
              <a:gd name="T50" fmla="*/ 61 w 142"/>
              <a:gd name="T51" fmla="*/ 103 h 144"/>
              <a:gd name="T52" fmla="*/ 68 w 142"/>
              <a:gd name="T53" fmla="*/ 110 h 144"/>
              <a:gd name="T54" fmla="*/ 70 w 142"/>
              <a:gd name="T55" fmla="*/ 116 h 144"/>
              <a:gd name="T56" fmla="*/ 76 w 142"/>
              <a:gd name="T57" fmla="*/ 108 h 144"/>
              <a:gd name="T58" fmla="*/ 81 w 142"/>
              <a:gd name="T59" fmla="*/ 106 h 144"/>
              <a:gd name="T60" fmla="*/ 87 w 142"/>
              <a:gd name="T61" fmla="*/ 107 h 144"/>
              <a:gd name="T62" fmla="*/ 90 w 142"/>
              <a:gd name="T63" fmla="*/ 118 h 144"/>
              <a:gd name="T64" fmla="*/ 94 w 142"/>
              <a:gd name="T65" fmla="*/ 127 h 144"/>
              <a:gd name="T66" fmla="*/ 97 w 142"/>
              <a:gd name="T67" fmla="*/ 135 h 144"/>
              <a:gd name="T68" fmla="*/ 104 w 142"/>
              <a:gd name="T69" fmla="*/ 135 h 144"/>
              <a:gd name="T70" fmla="*/ 104 w 142"/>
              <a:gd name="T71" fmla="*/ 136 h 144"/>
              <a:gd name="T72" fmla="*/ 108 w 142"/>
              <a:gd name="T73" fmla="*/ 144 h 144"/>
              <a:gd name="T74" fmla="*/ 110 w 142"/>
              <a:gd name="T75" fmla="*/ 138 h 144"/>
              <a:gd name="T76" fmla="*/ 112 w 142"/>
              <a:gd name="T77" fmla="*/ 137 h 144"/>
              <a:gd name="T78" fmla="*/ 115 w 142"/>
              <a:gd name="T79" fmla="*/ 135 h 144"/>
              <a:gd name="T80" fmla="*/ 118 w 142"/>
              <a:gd name="T81" fmla="*/ 132 h 144"/>
              <a:gd name="T82" fmla="*/ 94 w 142"/>
              <a:gd name="T83" fmla="*/ 84 h 144"/>
              <a:gd name="T84" fmla="*/ 88 w 142"/>
              <a:gd name="T85" fmla="*/ 64 h 144"/>
              <a:gd name="T86" fmla="*/ 87 w 142"/>
              <a:gd name="T87" fmla="*/ 64 h 144"/>
              <a:gd name="T88" fmla="*/ 91 w 142"/>
              <a:gd name="T89" fmla="*/ 52 h 144"/>
              <a:gd name="T90" fmla="*/ 130 w 142"/>
              <a:gd name="T91" fmla="*/ 44 h 144"/>
              <a:gd name="T92" fmla="*/ 140 w 142"/>
              <a:gd name="T93" fmla="*/ 38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6"/>
          <p:cNvSpPr/>
          <p:nvPr/>
        </p:nvSpPr>
        <p:spPr bwMode="auto">
          <a:xfrm>
            <a:off x="5205438" y="3402529"/>
            <a:ext cx="690393" cy="1149367"/>
          </a:xfrm>
          <a:custGeom>
            <a:avLst/>
            <a:gdLst>
              <a:gd name="T0" fmla="*/ 48 w 162"/>
              <a:gd name="T1" fmla="*/ 90 h 289"/>
              <a:gd name="T2" fmla="*/ 61 w 162"/>
              <a:gd name="T3" fmla="*/ 100 h 289"/>
              <a:gd name="T4" fmla="*/ 70 w 162"/>
              <a:gd name="T5" fmla="*/ 108 h 289"/>
              <a:gd name="T6" fmla="*/ 88 w 162"/>
              <a:gd name="T7" fmla="*/ 114 h 289"/>
              <a:gd name="T8" fmla="*/ 88 w 162"/>
              <a:gd name="T9" fmla="*/ 115 h 289"/>
              <a:gd name="T10" fmla="*/ 93 w 162"/>
              <a:gd name="T11" fmla="*/ 123 h 289"/>
              <a:gd name="T12" fmla="*/ 89 w 162"/>
              <a:gd name="T13" fmla="*/ 136 h 289"/>
              <a:gd name="T14" fmla="*/ 88 w 162"/>
              <a:gd name="T15" fmla="*/ 144 h 289"/>
              <a:gd name="T16" fmla="*/ 84 w 162"/>
              <a:gd name="T17" fmla="*/ 158 h 289"/>
              <a:gd name="T18" fmla="*/ 70 w 162"/>
              <a:gd name="T19" fmla="*/ 156 h 289"/>
              <a:gd name="T20" fmla="*/ 56 w 162"/>
              <a:gd name="T21" fmla="*/ 166 h 289"/>
              <a:gd name="T22" fmla="*/ 58 w 162"/>
              <a:gd name="T23" fmla="*/ 177 h 289"/>
              <a:gd name="T24" fmla="*/ 44 w 162"/>
              <a:gd name="T25" fmla="*/ 174 h 289"/>
              <a:gd name="T26" fmla="*/ 32 w 162"/>
              <a:gd name="T27" fmla="*/ 169 h 289"/>
              <a:gd name="T28" fmla="*/ 20 w 162"/>
              <a:gd name="T29" fmla="*/ 196 h 289"/>
              <a:gd name="T30" fmla="*/ 24 w 162"/>
              <a:gd name="T31" fmla="*/ 204 h 289"/>
              <a:gd name="T32" fmla="*/ 26 w 162"/>
              <a:gd name="T33" fmla="*/ 211 h 289"/>
              <a:gd name="T34" fmla="*/ 27 w 162"/>
              <a:gd name="T35" fmla="*/ 222 h 289"/>
              <a:gd name="T36" fmla="*/ 3 w 162"/>
              <a:gd name="T37" fmla="*/ 227 h 289"/>
              <a:gd name="T38" fmla="*/ 3 w 162"/>
              <a:gd name="T39" fmla="*/ 243 h 289"/>
              <a:gd name="T40" fmla="*/ 6 w 162"/>
              <a:gd name="T41" fmla="*/ 254 h 289"/>
              <a:gd name="T42" fmla="*/ 33 w 162"/>
              <a:gd name="T43" fmla="*/ 252 h 289"/>
              <a:gd name="T44" fmla="*/ 43 w 162"/>
              <a:gd name="T45" fmla="*/ 260 h 289"/>
              <a:gd name="T46" fmla="*/ 51 w 162"/>
              <a:gd name="T47" fmla="*/ 266 h 289"/>
              <a:gd name="T48" fmla="*/ 58 w 162"/>
              <a:gd name="T49" fmla="*/ 260 h 289"/>
              <a:gd name="T50" fmla="*/ 76 w 162"/>
              <a:gd name="T51" fmla="*/ 273 h 289"/>
              <a:gd name="T52" fmla="*/ 98 w 162"/>
              <a:gd name="T53" fmla="*/ 274 h 289"/>
              <a:gd name="T54" fmla="*/ 104 w 162"/>
              <a:gd name="T55" fmla="*/ 278 h 289"/>
              <a:gd name="T56" fmla="*/ 104 w 162"/>
              <a:gd name="T57" fmla="*/ 279 h 289"/>
              <a:gd name="T58" fmla="*/ 113 w 162"/>
              <a:gd name="T59" fmla="*/ 287 h 289"/>
              <a:gd name="T60" fmla="*/ 124 w 162"/>
              <a:gd name="T61" fmla="*/ 280 h 289"/>
              <a:gd name="T62" fmla="*/ 120 w 162"/>
              <a:gd name="T63" fmla="*/ 274 h 289"/>
              <a:gd name="T64" fmla="*/ 124 w 162"/>
              <a:gd name="T65" fmla="*/ 257 h 289"/>
              <a:gd name="T66" fmla="*/ 134 w 162"/>
              <a:gd name="T67" fmla="*/ 256 h 289"/>
              <a:gd name="T68" fmla="*/ 121 w 162"/>
              <a:gd name="T69" fmla="*/ 242 h 289"/>
              <a:gd name="T70" fmla="*/ 117 w 162"/>
              <a:gd name="T71" fmla="*/ 237 h 289"/>
              <a:gd name="T72" fmla="*/ 122 w 162"/>
              <a:gd name="T73" fmla="*/ 231 h 289"/>
              <a:gd name="T74" fmla="*/ 151 w 162"/>
              <a:gd name="T75" fmla="*/ 233 h 289"/>
              <a:gd name="T76" fmla="*/ 162 w 162"/>
              <a:gd name="T77" fmla="*/ 231 h 289"/>
              <a:gd name="T78" fmla="*/ 145 w 162"/>
              <a:gd name="T79" fmla="*/ 187 h 289"/>
              <a:gd name="T80" fmla="*/ 137 w 162"/>
              <a:gd name="T81" fmla="*/ 184 h 289"/>
              <a:gd name="T82" fmla="*/ 136 w 162"/>
              <a:gd name="T83" fmla="*/ 172 h 289"/>
              <a:gd name="T84" fmla="*/ 138 w 162"/>
              <a:gd name="T85" fmla="*/ 95 h 289"/>
              <a:gd name="T86" fmla="*/ 140 w 162"/>
              <a:gd name="T87" fmla="*/ 80 h 289"/>
              <a:gd name="T88" fmla="*/ 148 w 162"/>
              <a:gd name="T89" fmla="*/ 68 h 289"/>
              <a:gd name="T90" fmla="*/ 139 w 162"/>
              <a:gd name="T91" fmla="*/ 55 h 289"/>
              <a:gd name="T92" fmla="*/ 138 w 162"/>
              <a:gd name="T93" fmla="*/ 44 h 289"/>
              <a:gd name="T94" fmla="*/ 138 w 162"/>
              <a:gd name="T95" fmla="*/ 43 h 289"/>
              <a:gd name="T96" fmla="*/ 146 w 162"/>
              <a:gd name="T97" fmla="*/ 18 h 289"/>
              <a:gd name="T98" fmla="*/ 150 w 162"/>
              <a:gd name="T99" fmla="*/ 10 h 289"/>
              <a:gd name="T100" fmla="*/ 156 w 162"/>
              <a:gd name="T101" fmla="*/ 6 h 289"/>
              <a:gd name="T102" fmla="*/ 148 w 162"/>
              <a:gd name="T103" fmla="*/ 0 h 289"/>
              <a:gd name="T104" fmla="*/ 134 w 162"/>
              <a:gd name="T105" fmla="*/ 5 h 289"/>
              <a:gd name="T106" fmla="*/ 122 w 162"/>
              <a:gd name="T107" fmla="*/ 16 h 289"/>
              <a:gd name="T108" fmla="*/ 105 w 162"/>
              <a:gd name="T109" fmla="*/ 28 h 289"/>
              <a:gd name="T110" fmla="*/ 98 w 162"/>
              <a:gd name="T111" fmla="*/ 35 h 289"/>
              <a:gd name="T112" fmla="*/ 93 w 162"/>
              <a:gd name="T113" fmla="*/ 59 h 289"/>
              <a:gd name="T114" fmla="*/ 92 w 162"/>
              <a:gd name="T115" fmla="*/ 66 h 289"/>
              <a:gd name="T116" fmla="*/ 87 w 162"/>
              <a:gd name="T117" fmla="*/ 72 h 289"/>
              <a:gd name="T118" fmla="*/ 86 w 162"/>
              <a:gd name="T119" fmla="*/ 73 h 289"/>
              <a:gd name="T120" fmla="*/ 76 w 162"/>
              <a:gd name="T121" fmla="*/ 74 h 289"/>
              <a:gd name="T122" fmla="*/ 76 w 162"/>
              <a:gd name="T123" fmla="*/ 74 h 289"/>
              <a:gd name="T124" fmla="*/ 54 w 162"/>
              <a:gd name="T125" fmla="*/ 66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7"/>
          <p:cNvSpPr/>
          <p:nvPr/>
        </p:nvSpPr>
        <p:spPr bwMode="auto">
          <a:xfrm>
            <a:off x="5802340" y="3187443"/>
            <a:ext cx="460262" cy="942683"/>
          </a:xfrm>
          <a:custGeom>
            <a:avLst/>
            <a:gdLst>
              <a:gd name="T0" fmla="*/ 100 w 108"/>
              <a:gd name="T1" fmla="*/ 4 h 237"/>
              <a:gd name="T2" fmla="*/ 94 w 108"/>
              <a:gd name="T3" fmla="*/ 6 h 237"/>
              <a:gd name="T4" fmla="*/ 88 w 108"/>
              <a:gd name="T5" fmla="*/ 12 h 237"/>
              <a:gd name="T6" fmla="*/ 87 w 108"/>
              <a:gd name="T7" fmla="*/ 12 h 237"/>
              <a:gd name="T8" fmla="*/ 68 w 108"/>
              <a:gd name="T9" fmla="*/ 14 h 237"/>
              <a:gd name="T10" fmla="*/ 61 w 108"/>
              <a:gd name="T11" fmla="*/ 20 h 237"/>
              <a:gd name="T12" fmla="*/ 56 w 108"/>
              <a:gd name="T13" fmla="*/ 24 h 237"/>
              <a:gd name="T14" fmla="*/ 46 w 108"/>
              <a:gd name="T15" fmla="*/ 24 h 237"/>
              <a:gd name="T16" fmla="*/ 42 w 108"/>
              <a:gd name="T17" fmla="*/ 38 h 237"/>
              <a:gd name="T18" fmla="*/ 41 w 108"/>
              <a:gd name="T19" fmla="*/ 38 h 237"/>
              <a:gd name="T20" fmla="*/ 33 w 108"/>
              <a:gd name="T21" fmla="*/ 46 h 237"/>
              <a:gd name="T22" fmla="*/ 21 w 108"/>
              <a:gd name="T23" fmla="*/ 60 h 237"/>
              <a:gd name="T24" fmla="*/ 14 w 108"/>
              <a:gd name="T25" fmla="*/ 68 h 237"/>
              <a:gd name="T26" fmla="*/ 13 w 108"/>
              <a:gd name="T27" fmla="*/ 77 h 237"/>
              <a:gd name="T28" fmla="*/ 13 w 108"/>
              <a:gd name="T29" fmla="*/ 85 h 237"/>
              <a:gd name="T30" fmla="*/ 8 w 108"/>
              <a:gd name="T31" fmla="*/ 92 h 237"/>
              <a:gd name="T32" fmla="*/ 8 w 108"/>
              <a:gd name="T33" fmla="*/ 112 h 237"/>
              <a:gd name="T34" fmla="*/ 12 w 108"/>
              <a:gd name="T35" fmla="*/ 122 h 237"/>
              <a:gd name="T36" fmla="*/ 11 w 108"/>
              <a:gd name="T37" fmla="*/ 132 h 237"/>
              <a:gd name="T38" fmla="*/ 3 w 108"/>
              <a:gd name="T39" fmla="*/ 162 h 237"/>
              <a:gd name="T40" fmla="*/ 9 w 108"/>
              <a:gd name="T41" fmla="*/ 186 h 237"/>
              <a:gd name="T42" fmla="*/ 7 w 108"/>
              <a:gd name="T43" fmla="*/ 237 h 237"/>
              <a:gd name="T44" fmla="*/ 17 w 108"/>
              <a:gd name="T45" fmla="*/ 228 h 237"/>
              <a:gd name="T46" fmla="*/ 56 w 108"/>
              <a:gd name="T47" fmla="*/ 208 h 237"/>
              <a:gd name="T48" fmla="*/ 75 w 108"/>
              <a:gd name="T49" fmla="*/ 210 h 237"/>
              <a:gd name="T50" fmla="*/ 91 w 108"/>
              <a:gd name="T51" fmla="*/ 196 h 237"/>
              <a:gd name="T52" fmla="*/ 95 w 108"/>
              <a:gd name="T53" fmla="*/ 186 h 237"/>
              <a:gd name="T54" fmla="*/ 95 w 108"/>
              <a:gd name="T55" fmla="*/ 184 h 237"/>
              <a:gd name="T56" fmla="*/ 97 w 108"/>
              <a:gd name="T57" fmla="*/ 170 h 237"/>
              <a:gd name="T58" fmla="*/ 98 w 108"/>
              <a:gd name="T59" fmla="*/ 162 h 237"/>
              <a:gd name="T60" fmla="*/ 95 w 108"/>
              <a:gd name="T61" fmla="*/ 140 h 237"/>
              <a:gd name="T62" fmla="*/ 96 w 108"/>
              <a:gd name="T63" fmla="*/ 134 h 237"/>
              <a:gd name="T64" fmla="*/ 108 w 108"/>
              <a:gd name="T65" fmla="*/ 108 h 237"/>
              <a:gd name="T66" fmla="*/ 91 w 108"/>
              <a:gd name="T67" fmla="*/ 92 h 237"/>
              <a:gd name="T68" fmla="*/ 88 w 108"/>
              <a:gd name="T69" fmla="*/ 85 h 237"/>
              <a:gd name="T70" fmla="*/ 90 w 108"/>
              <a:gd name="T71" fmla="*/ 73 h 237"/>
              <a:gd name="T72" fmla="*/ 92 w 108"/>
              <a:gd name="T73" fmla="*/ 65 h 237"/>
              <a:gd name="T74" fmla="*/ 104 w 108"/>
              <a:gd name="T75" fmla="*/ 56 h 237"/>
              <a:gd name="T76" fmla="*/ 107 w 108"/>
              <a:gd name="T77" fmla="*/ 33 h 237"/>
              <a:gd name="T78" fmla="*/ 100 w 108"/>
              <a:gd name="T79" fmla="*/ 32 h 237"/>
              <a:gd name="T80" fmla="*/ 91 w 108"/>
              <a:gd name="T81" fmla="*/ 26 h 237"/>
              <a:gd name="T82" fmla="*/ 90 w 108"/>
              <a:gd name="T83" fmla="*/ 16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pattFill prst="smCheck">
            <a:fgClr>
              <a:srgbClr val="EED7AF"/>
            </a:fgClr>
            <a:bgClr>
              <a:schemeClr val="bg1"/>
            </a:bgClr>
          </a:patt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8"/>
          <p:cNvSpPr/>
          <p:nvPr/>
        </p:nvSpPr>
        <p:spPr bwMode="auto">
          <a:xfrm>
            <a:off x="5683679" y="4793868"/>
            <a:ext cx="735342" cy="796491"/>
          </a:xfrm>
          <a:custGeom>
            <a:avLst/>
            <a:gdLst>
              <a:gd name="T0" fmla="*/ 150 w 173"/>
              <a:gd name="T1" fmla="*/ 34 h 200"/>
              <a:gd name="T2" fmla="*/ 146 w 173"/>
              <a:gd name="T3" fmla="*/ 26 h 200"/>
              <a:gd name="T4" fmla="*/ 143 w 173"/>
              <a:gd name="T5" fmla="*/ 12 h 200"/>
              <a:gd name="T6" fmla="*/ 136 w 173"/>
              <a:gd name="T7" fmla="*/ 17 h 200"/>
              <a:gd name="T8" fmla="*/ 125 w 173"/>
              <a:gd name="T9" fmla="*/ 15 h 200"/>
              <a:gd name="T10" fmla="*/ 125 w 173"/>
              <a:gd name="T11" fmla="*/ 7 h 200"/>
              <a:gd name="T12" fmla="*/ 122 w 173"/>
              <a:gd name="T13" fmla="*/ 10 h 200"/>
              <a:gd name="T14" fmla="*/ 109 w 173"/>
              <a:gd name="T15" fmla="*/ 22 h 200"/>
              <a:gd name="T16" fmla="*/ 107 w 173"/>
              <a:gd name="T17" fmla="*/ 22 h 200"/>
              <a:gd name="T18" fmla="*/ 99 w 173"/>
              <a:gd name="T19" fmla="*/ 16 h 200"/>
              <a:gd name="T20" fmla="*/ 92 w 173"/>
              <a:gd name="T21" fmla="*/ 13 h 200"/>
              <a:gd name="T22" fmla="*/ 75 w 173"/>
              <a:gd name="T23" fmla="*/ 8 h 200"/>
              <a:gd name="T24" fmla="*/ 66 w 173"/>
              <a:gd name="T25" fmla="*/ 4 h 200"/>
              <a:gd name="T26" fmla="*/ 47 w 173"/>
              <a:gd name="T27" fmla="*/ 0 h 200"/>
              <a:gd name="T28" fmla="*/ 40 w 173"/>
              <a:gd name="T29" fmla="*/ 16 h 200"/>
              <a:gd name="T30" fmla="*/ 34 w 173"/>
              <a:gd name="T31" fmla="*/ 16 h 200"/>
              <a:gd name="T32" fmla="*/ 14 w 173"/>
              <a:gd name="T33" fmla="*/ 26 h 200"/>
              <a:gd name="T34" fmla="*/ 13 w 173"/>
              <a:gd name="T35" fmla="*/ 72 h 200"/>
              <a:gd name="T36" fmla="*/ 9 w 173"/>
              <a:gd name="T37" fmla="*/ 83 h 200"/>
              <a:gd name="T38" fmla="*/ 1 w 173"/>
              <a:gd name="T39" fmla="*/ 109 h 200"/>
              <a:gd name="T40" fmla="*/ 7 w 173"/>
              <a:gd name="T41" fmla="*/ 111 h 200"/>
              <a:gd name="T42" fmla="*/ 17 w 173"/>
              <a:gd name="T43" fmla="*/ 126 h 200"/>
              <a:gd name="T44" fmla="*/ 14 w 173"/>
              <a:gd name="T45" fmla="*/ 132 h 200"/>
              <a:gd name="T46" fmla="*/ 24 w 173"/>
              <a:gd name="T47" fmla="*/ 158 h 200"/>
              <a:gd name="T48" fmla="*/ 38 w 173"/>
              <a:gd name="T49" fmla="*/ 151 h 200"/>
              <a:gd name="T50" fmla="*/ 46 w 173"/>
              <a:gd name="T51" fmla="*/ 151 h 200"/>
              <a:gd name="T52" fmla="*/ 52 w 173"/>
              <a:gd name="T53" fmla="*/ 140 h 200"/>
              <a:gd name="T54" fmla="*/ 68 w 173"/>
              <a:gd name="T55" fmla="*/ 135 h 200"/>
              <a:gd name="T56" fmla="*/ 77 w 173"/>
              <a:gd name="T57" fmla="*/ 151 h 200"/>
              <a:gd name="T58" fmla="*/ 81 w 173"/>
              <a:gd name="T59" fmla="*/ 165 h 200"/>
              <a:gd name="T60" fmla="*/ 71 w 173"/>
              <a:gd name="T61" fmla="*/ 185 h 200"/>
              <a:gd name="T62" fmla="*/ 84 w 173"/>
              <a:gd name="T63" fmla="*/ 187 h 200"/>
              <a:gd name="T64" fmla="*/ 89 w 173"/>
              <a:gd name="T65" fmla="*/ 199 h 200"/>
              <a:gd name="T66" fmla="*/ 102 w 173"/>
              <a:gd name="T67" fmla="*/ 196 h 200"/>
              <a:gd name="T68" fmla="*/ 108 w 173"/>
              <a:gd name="T69" fmla="*/ 178 h 200"/>
              <a:gd name="T70" fmla="*/ 135 w 173"/>
              <a:gd name="T71" fmla="*/ 189 h 200"/>
              <a:gd name="T72" fmla="*/ 128 w 173"/>
              <a:gd name="T73" fmla="*/ 172 h 200"/>
              <a:gd name="T74" fmla="*/ 128 w 173"/>
              <a:gd name="T75" fmla="*/ 170 h 200"/>
              <a:gd name="T76" fmla="*/ 166 w 173"/>
              <a:gd name="T77" fmla="*/ 166 h 200"/>
              <a:gd name="T78" fmla="*/ 167 w 173"/>
              <a:gd name="T79" fmla="*/ 165 h 200"/>
              <a:gd name="T80" fmla="*/ 167 w 173"/>
              <a:gd name="T81" fmla="*/ 163 h 200"/>
              <a:gd name="T82" fmla="*/ 166 w 173"/>
              <a:gd name="T83" fmla="*/ 142 h 200"/>
              <a:gd name="T84" fmla="*/ 170 w 173"/>
              <a:gd name="T85" fmla="*/ 134 h 200"/>
              <a:gd name="T86" fmla="*/ 163 w 173"/>
              <a:gd name="T87" fmla="*/ 126 h 200"/>
              <a:gd name="T88" fmla="*/ 158 w 173"/>
              <a:gd name="T89" fmla="*/ 98 h 200"/>
              <a:gd name="T90" fmla="*/ 151 w 173"/>
              <a:gd name="T91" fmla="*/ 102 h 200"/>
              <a:gd name="T92" fmla="*/ 150 w 173"/>
              <a:gd name="T93" fmla="*/ 84 h 200"/>
              <a:gd name="T94" fmla="*/ 163 w 173"/>
              <a:gd name="T95" fmla="*/ 50 h 200"/>
              <a:gd name="T96" fmla="*/ 150 w 173"/>
              <a:gd name="T97" fmla="*/ 3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rgbClr val="DD9E30">
              <a:alpha val="84000"/>
            </a:srgb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19"/>
          <p:cNvSpPr/>
          <p:nvPr/>
        </p:nvSpPr>
        <p:spPr bwMode="auto">
          <a:xfrm>
            <a:off x="5597380" y="4336810"/>
            <a:ext cx="1039186" cy="608291"/>
          </a:xfrm>
          <a:custGeom>
            <a:avLst/>
            <a:gdLst>
              <a:gd name="T0" fmla="*/ 32 w 244"/>
              <a:gd name="T1" fmla="*/ 5 h 153"/>
              <a:gd name="T2" fmla="*/ 43 w 244"/>
              <a:gd name="T3" fmla="*/ 12 h 153"/>
              <a:gd name="T4" fmla="*/ 49 w 244"/>
              <a:gd name="T5" fmla="*/ 20 h 153"/>
              <a:gd name="T6" fmla="*/ 44 w 244"/>
              <a:gd name="T7" fmla="*/ 26 h 153"/>
              <a:gd name="T8" fmla="*/ 30 w 244"/>
              <a:gd name="T9" fmla="*/ 29 h 153"/>
              <a:gd name="T10" fmla="*/ 32 w 244"/>
              <a:gd name="T11" fmla="*/ 37 h 153"/>
              <a:gd name="T12" fmla="*/ 36 w 244"/>
              <a:gd name="T13" fmla="*/ 54 h 153"/>
              <a:gd name="T14" fmla="*/ 45 w 244"/>
              <a:gd name="T15" fmla="*/ 57 h 153"/>
              <a:gd name="T16" fmla="*/ 46 w 244"/>
              <a:gd name="T17" fmla="*/ 58 h 153"/>
              <a:gd name="T18" fmla="*/ 51 w 244"/>
              <a:gd name="T19" fmla="*/ 65 h 153"/>
              <a:gd name="T20" fmla="*/ 54 w 244"/>
              <a:gd name="T21" fmla="*/ 73 h 153"/>
              <a:gd name="T22" fmla="*/ 40 w 244"/>
              <a:gd name="T23" fmla="*/ 92 h 153"/>
              <a:gd name="T24" fmla="*/ 2 w 244"/>
              <a:gd name="T25" fmla="*/ 102 h 153"/>
              <a:gd name="T26" fmla="*/ 4 w 244"/>
              <a:gd name="T27" fmla="*/ 116 h 153"/>
              <a:gd name="T28" fmla="*/ 19 w 244"/>
              <a:gd name="T29" fmla="*/ 143 h 153"/>
              <a:gd name="T30" fmla="*/ 20 w 244"/>
              <a:gd name="T31" fmla="*/ 143 h 153"/>
              <a:gd name="T32" fmla="*/ 26 w 244"/>
              <a:gd name="T33" fmla="*/ 151 h 153"/>
              <a:gd name="T34" fmla="*/ 30 w 244"/>
              <a:gd name="T35" fmla="*/ 138 h 153"/>
              <a:gd name="T36" fmla="*/ 39 w 244"/>
              <a:gd name="T37" fmla="*/ 127 h 153"/>
              <a:gd name="T38" fmla="*/ 56 w 244"/>
              <a:gd name="T39" fmla="*/ 127 h 153"/>
              <a:gd name="T40" fmla="*/ 63 w 244"/>
              <a:gd name="T41" fmla="*/ 111 h 153"/>
              <a:gd name="T42" fmla="*/ 80 w 244"/>
              <a:gd name="T43" fmla="*/ 111 h 153"/>
              <a:gd name="T44" fmla="*/ 109 w 244"/>
              <a:gd name="T45" fmla="*/ 121 h 153"/>
              <a:gd name="T46" fmla="*/ 110 w 244"/>
              <a:gd name="T47" fmla="*/ 121 h 153"/>
              <a:gd name="T48" fmla="*/ 121 w 244"/>
              <a:gd name="T49" fmla="*/ 127 h 153"/>
              <a:gd name="T50" fmla="*/ 121 w 244"/>
              <a:gd name="T51" fmla="*/ 127 h 153"/>
              <a:gd name="T52" fmla="*/ 132 w 244"/>
              <a:gd name="T53" fmla="*/ 128 h 153"/>
              <a:gd name="T54" fmla="*/ 142 w 244"/>
              <a:gd name="T55" fmla="*/ 115 h 153"/>
              <a:gd name="T56" fmla="*/ 148 w 244"/>
              <a:gd name="T57" fmla="*/ 120 h 153"/>
              <a:gd name="T58" fmla="*/ 149 w 244"/>
              <a:gd name="T59" fmla="*/ 129 h 153"/>
              <a:gd name="T60" fmla="*/ 159 w 244"/>
              <a:gd name="T61" fmla="*/ 123 h 153"/>
              <a:gd name="T62" fmla="*/ 165 w 244"/>
              <a:gd name="T63" fmla="*/ 123 h 153"/>
              <a:gd name="T64" fmla="*/ 170 w 244"/>
              <a:gd name="T65" fmla="*/ 141 h 153"/>
              <a:gd name="T66" fmla="*/ 194 w 244"/>
              <a:gd name="T67" fmla="*/ 130 h 153"/>
              <a:gd name="T68" fmla="*/ 215 w 244"/>
              <a:gd name="T69" fmla="*/ 121 h 153"/>
              <a:gd name="T70" fmla="*/ 237 w 244"/>
              <a:gd name="T71" fmla="*/ 114 h 153"/>
              <a:gd name="T72" fmla="*/ 242 w 244"/>
              <a:gd name="T73" fmla="*/ 111 h 153"/>
              <a:gd name="T74" fmla="*/ 230 w 244"/>
              <a:gd name="T75" fmla="*/ 77 h 153"/>
              <a:gd name="T76" fmla="*/ 236 w 244"/>
              <a:gd name="T77" fmla="*/ 67 h 153"/>
              <a:gd name="T78" fmla="*/ 222 w 244"/>
              <a:gd name="T79" fmla="*/ 63 h 153"/>
              <a:gd name="T80" fmla="*/ 215 w 244"/>
              <a:gd name="T81" fmla="*/ 55 h 153"/>
              <a:gd name="T82" fmla="*/ 214 w 244"/>
              <a:gd name="T83" fmla="*/ 54 h 153"/>
              <a:gd name="T84" fmla="*/ 186 w 244"/>
              <a:gd name="T85" fmla="*/ 47 h 153"/>
              <a:gd name="T86" fmla="*/ 162 w 244"/>
              <a:gd name="T87" fmla="*/ 47 h 153"/>
              <a:gd name="T88" fmla="*/ 108 w 244"/>
              <a:gd name="T89" fmla="*/ 25 h 153"/>
              <a:gd name="T90" fmla="*/ 72 w 244"/>
              <a:gd name="T91" fmla="*/ 0 h 153"/>
              <a:gd name="T92" fmla="*/ 37 w 244"/>
              <a:gd name="T93" fmla="*/ 3 h 153"/>
              <a:gd name="T94" fmla="*/ 31 w 244"/>
              <a:gd name="T95" fmla="*/ 1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88000"/>
            </a:scheme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20"/>
          <p:cNvSpPr/>
          <p:nvPr/>
        </p:nvSpPr>
        <p:spPr bwMode="auto">
          <a:xfrm>
            <a:off x="5811820" y="5439585"/>
            <a:ext cx="1080538" cy="799852"/>
          </a:xfrm>
          <a:custGeom>
            <a:avLst/>
            <a:gdLst>
              <a:gd name="T0" fmla="*/ 244 w 254"/>
              <a:gd name="T1" fmla="*/ 64 h 201"/>
              <a:gd name="T2" fmla="*/ 254 w 254"/>
              <a:gd name="T3" fmla="*/ 63 h 201"/>
              <a:gd name="T4" fmla="*/ 236 w 254"/>
              <a:gd name="T5" fmla="*/ 44 h 201"/>
              <a:gd name="T6" fmla="*/ 223 w 254"/>
              <a:gd name="T7" fmla="*/ 22 h 201"/>
              <a:gd name="T8" fmla="*/ 202 w 254"/>
              <a:gd name="T9" fmla="*/ 27 h 201"/>
              <a:gd name="T10" fmla="*/ 200 w 254"/>
              <a:gd name="T11" fmla="*/ 29 h 201"/>
              <a:gd name="T12" fmla="*/ 182 w 254"/>
              <a:gd name="T13" fmla="*/ 25 h 201"/>
              <a:gd name="T14" fmla="*/ 150 w 254"/>
              <a:gd name="T15" fmla="*/ 40 h 201"/>
              <a:gd name="T16" fmla="*/ 150 w 254"/>
              <a:gd name="T17" fmla="*/ 19 h 201"/>
              <a:gd name="T18" fmla="*/ 149 w 254"/>
              <a:gd name="T19" fmla="*/ 10 h 201"/>
              <a:gd name="T20" fmla="*/ 138 w 254"/>
              <a:gd name="T21" fmla="*/ 10 h 201"/>
              <a:gd name="T22" fmla="*/ 126 w 254"/>
              <a:gd name="T23" fmla="*/ 9 h 201"/>
              <a:gd name="T24" fmla="*/ 110 w 254"/>
              <a:gd name="T25" fmla="*/ 1 h 201"/>
              <a:gd name="T26" fmla="*/ 105 w 254"/>
              <a:gd name="T27" fmla="*/ 24 h 201"/>
              <a:gd name="T28" fmla="*/ 82 w 254"/>
              <a:gd name="T29" fmla="*/ 18 h 201"/>
              <a:gd name="T30" fmla="*/ 78 w 254"/>
              <a:gd name="T31" fmla="*/ 16 h 201"/>
              <a:gd name="T32" fmla="*/ 72 w 254"/>
              <a:gd name="T33" fmla="*/ 33 h 201"/>
              <a:gd name="T34" fmla="*/ 75 w 254"/>
              <a:gd name="T35" fmla="*/ 47 h 201"/>
              <a:gd name="T36" fmla="*/ 68 w 254"/>
              <a:gd name="T37" fmla="*/ 61 h 201"/>
              <a:gd name="T38" fmla="*/ 52 w 254"/>
              <a:gd name="T39" fmla="*/ 102 h 201"/>
              <a:gd name="T40" fmla="*/ 29 w 254"/>
              <a:gd name="T41" fmla="*/ 117 h 201"/>
              <a:gd name="T42" fmla="*/ 32 w 254"/>
              <a:gd name="T43" fmla="*/ 124 h 201"/>
              <a:gd name="T44" fmla="*/ 19 w 254"/>
              <a:gd name="T45" fmla="*/ 142 h 201"/>
              <a:gd name="T46" fmla="*/ 5 w 254"/>
              <a:gd name="T47" fmla="*/ 146 h 201"/>
              <a:gd name="T48" fmla="*/ 2 w 254"/>
              <a:gd name="T49" fmla="*/ 184 h 201"/>
              <a:gd name="T50" fmla="*/ 8 w 254"/>
              <a:gd name="T51" fmla="*/ 196 h 201"/>
              <a:gd name="T52" fmla="*/ 21 w 254"/>
              <a:gd name="T53" fmla="*/ 200 h 201"/>
              <a:gd name="T54" fmla="*/ 22 w 254"/>
              <a:gd name="T55" fmla="*/ 199 h 201"/>
              <a:gd name="T56" fmla="*/ 18 w 254"/>
              <a:gd name="T57" fmla="*/ 186 h 201"/>
              <a:gd name="T58" fmla="*/ 12 w 254"/>
              <a:gd name="T59" fmla="*/ 182 h 201"/>
              <a:gd name="T60" fmla="*/ 18 w 254"/>
              <a:gd name="T61" fmla="*/ 173 h 201"/>
              <a:gd name="T62" fmla="*/ 32 w 254"/>
              <a:gd name="T63" fmla="*/ 162 h 201"/>
              <a:gd name="T64" fmla="*/ 64 w 254"/>
              <a:gd name="T65" fmla="*/ 141 h 201"/>
              <a:gd name="T66" fmla="*/ 70 w 254"/>
              <a:gd name="T67" fmla="*/ 145 h 201"/>
              <a:gd name="T68" fmla="*/ 75 w 254"/>
              <a:gd name="T69" fmla="*/ 141 h 201"/>
              <a:gd name="T70" fmla="*/ 96 w 254"/>
              <a:gd name="T71" fmla="*/ 137 h 201"/>
              <a:gd name="T72" fmla="*/ 98 w 254"/>
              <a:gd name="T73" fmla="*/ 136 h 201"/>
              <a:gd name="T74" fmla="*/ 119 w 254"/>
              <a:gd name="T75" fmla="*/ 128 h 201"/>
              <a:gd name="T76" fmla="*/ 124 w 254"/>
              <a:gd name="T77" fmla="*/ 96 h 201"/>
              <a:gd name="T78" fmla="*/ 130 w 254"/>
              <a:gd name="T79" fmla="*/ 94 h 201"/>
              <a:gd name="T80" fmla="*/ 132 w 254"/>
              <a:gd name="T81" fmla="*/ 95 h 201"/>
              <a:gd name="T82" fmla="*/ 159 w 254"/>
              <a:gd name="T83" fmla="*/ 112 h 201"/>
              <a:gd name="T84" fmla="*/ 156 w 254"/>
              <a:gd name="T85" fmla="*/ 103 h 201"/>
              <a:gd name="T86" fmla="*/ 166 w 254"/>
              <a:gd name="T87" fmla="*/ 99 h 201"/>
              <a:gd name="T88" fmla="*/ 173 w 254"/>
              <a:gd name="T89" fmla="*/ 95 h 201"/>
              <a:gd name="T90" fmla="*/ 193 w 254"/>
              <a:gd name="T91" fmla="*/ 101 h 201"/>
              <a:gd name="T92" fmla="*/ 206 w 254"/>
              <a:gd name="T93" fmla="*/ 92 h 201"/>
              <a:gd name="T94" fmla="*/ 207 w 254"/>
              <a:gd name="T95" fmla="*/ 94 h 201"/>
              <a:gd name="T96" fmla="*/ 238 w 254"/>
              <a:gd name="T97" fmla="*/ 69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chemeClr val="tx2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21"/>
          <p:cNvSpPr/>
          <p:nvPr/>
        </p:nvSpPr>
        <p:spPr bwMode="auto">
          <a:xfrm>
            <a:off x="6338114" y="4761942"/>
            <a:ext cx="647244" cy="823377"/>
          </a:xfrm>
          <a:custGeom>
            <a:avLst/>
            <a:gdLst>
              <a:gd name="T0" fmla="*/ 119 w 152"/>
              <a:gd name="T1" fmla="*/ 8 h 207"/>
              <a:gd name="T2" fmla="*/ 106 w 152"/>
              <a:gd name="T3" fmla="*/ 3 h 207"/>
              <a:gd name="T4" fmla="*/ 88 w 152"/>
              <a:gd name="T5" fmla="*/ 16 h 207"/>
              <a:gd name="T6" fmla="*/ 76 w 152"/>
              <a:gd name="T7" fmla="*/ 11 h 207"/>
              <a:gd name="T8" fmla="*/ 76 w 152"/>
              <a:gd name="T9" fmla="*/ 12 h 207"/>
              <a:gd name="T10" fmla="*/ 54 w 152"/>
              <a:gd name="T11" fmla="*/ 17 h 207"/>
              <a:gd name="T12" fmla="*/ 42 w 152"/>
              <a:gd name="T13" fmla="*/ 18 h 207"/>
              <a:gd name="T14" fmla="*/ 34 w 152"/>
              <a:gd name="T15" fmla="*/ 27 h 207"/>
              <a:gd name="T16" fmla="*/ 20 w 152"/>
              <a:gd name="T17" fmla="*/ 28 h 207"/>
              <a:gd name="T18" fmla="*/ 10 w 152"/>
              <a:gd name="T19" fmla="*/ 44 h 207"/>
              <a:gd name="T20" fmla="*/ 11 w 152"/>
              <a:gd name="T21" fmla="*/ 46 h 207"/>
              <a:gd name="T22" fmla="*/ 17 w 152"/>
              <a:gd name="T23" fmla="*/ 69 h 207"/>
              <a:gd name="T24" fmla="*/ 17 w 152"/>
              <a:gd name="T25" fmla="*/ 72 h 207"/>
              <a:gd name="T26" fmla="*/ 16 w 152"/>
              <a:gd name="T27" fmla="*/ 72 h 207"/>
              <a:gd name="T28" fmla="*/ 0 w 152"/>
              <a:gd name="T29" fmla="*/ 94 h 207"/>
              <a:gd name="T30" fmla="*/ 6 w 152"/>
              <a:gd name="T31" fmla="*/ 98 h 207"/>
              <a:gd name="T32" fmla="*/ 12 w 152"/>
              <a:gd name="T33" fmla="*/ 131 h 207"/>
              <a:gd name="T34" fmla="*/ 20 w 152"/>
              <a:gd name="T35" fmla="*/ 143 h 207"/>
              <a:gd name="T36" fmla="*/ 21 w 152"/>
              <a:gd name="T37" fmla="*/ 152 h 207"/>
              <a:gd name="T38" fmla="*/ 22 w 152"/>
              <a:gd name="T39" fmla="*/ 181 h 207"/>
              <a:gd name="T40" fmla="*/ 26 w 152"/>
              <a:gd name="T41" fmla="*/ 181 h 207"/>
              <a:gd name="T42" fmla="*/ 43 w 152"/>
              <a:gd name="T43" fmla="*/ 181 h 207"/>
              <a:gd name="T44" fmla="*/ 28 w 152"/>
              <a:gd name="T45" fmla="*/ 203 h 207"/>
              <a:gd name="T46" fmla="*/ 40 w 152"/>
              <a:gd name="T47" fmla="*/ 203 h 207"/>
              <a:gd name="T48" fmla="*/ 75 w 152"/>
              <a:gd name="T49" fmla="*/ 201 h 207"/>
              <a:gd name="T50" fmla="*/ 77 w 152"/>
              <a:gd name="T51" fmla="*/ 195 h 207"/>
              <a:gd name="T52" fmla="*/ 77 w 152"/>
              <a:gd name="T53" fmla="*/ 190 h 207"/>
              <a:gd name="T54" fmla="*/ 75 w 152"/>
              <a:gd name="T55" fmla="*/ 179 h 207"/>
              <a:gd name="T56" fmla="*/ 83 w 152"/>
              <a:gd name="T57" fmla="*/ 173 h 207"/>
              <a:gd name="T58" fmla="*/ 81 w 152"/>
              <a:gd name="T59" fmla="*/ 168 h 207"/>
              <a:gd name="T60" fmla="*/ 81 w 152"/>
              <a:gd name="T61" fmla="*/ 167 h 207"/>
              <a:gd name="T62" fmla="*/ 85 w 152"/>
              <a:gd name="T63" fmla="*/ 154 h 207"/>
              <a:gd name="T64" fmla="*/ 89 w 152"/>
              <a:gd name="T65" fmla="*/ 149 h 207"/>
              <a:gd name="T66" fmla="*/ 93 w 152"/>
              <a:gd name="T67" fmla="*/ 146 h 207"/>
              <a:gd name="T68" fmla="*/ 100 w 152"/>
              <a:gd name="T69" fmla="*/ 130 h 207"/>
              <a:gd name="T70" fmla="*/ 103 w 152"/>
              <a:gd name="T71" fmla="*/ 128 h 207"/>
              <a:gd name="T72" fmla="*/ 99 w 152"/>
              <a:gd name="T73" fmla="*/ 111 h 207"/>
              <a:gd name="T74" fmla="*/ 112 w 152"/>
              <a:gd name="T75" fmla="*/ 100 h 207"/>
              <a:gd name="T76" fmla="*/ 110 w 152"/>
              <a:gd name="T77" fmla="*/ 85 h 207"/>
              <a:gd name="T78" fmla="*/ 125 w 152"/>
              <a:gd name="T79" fmla="*/ 68 h 207"/>
              <a:gd name="T80" fmla="*/ 131 w 152"/>
              <a:gd name="T81" fmla="*/ 70 h 207"/>
              <a:gd name="T82" fmla="*/ 142 w 152"/>
              <a:gd name="T83" fmla="*/ 64 h 207"/>
              <a:gd name="T84" fmla="*/ 142 w 152"/>
              <a:gd name="T85" fmla="*/ 64 h 207"/>
              <a:gd name="T86" fmla="*/ 148 w 152"/>
              <a:gd name="T87" fmla="*/ 60 h 207"/>
              <a:gd name="T88" fmla="*/ 148 w 152"/>
              <a:gd name="T89" fmla="*/ 53 h 207"/>
              <a:gd name="T90" fmla="*/ 150 w 152"/>
              <a:gd name="T91" fmla="*/ 51 h 207"/>
              <a:gd name="T92" fmla="*/ 152 w 152"/>
              <a:gd name="T93" fmla="*/ 48 h 207"/>
              <a:gd name="T94" fmla="*/ 138 w 152"/>
              <a:gd name="T95" fmla="*/ 26 h 207"/>
              <a:gd name="T96" fmla="*/ 132 w 152"/>
              <a:gd name="T97" fmla="*/ 1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2"/>
          <p:cNvSpPr/>
          <p:nvPr/>
        </p:nvSpPr>
        <p:spPr bwMode="auto">
          <a:xfrm>
            <a:off x="6674322" y="4977028"/>
            <a:ext cx="600498" cy="688948"/>
          </a:xfrm>
          <a:custGeom>
            <a:avLst/>
            <a:gdLst>
              <a:gd name="T0" fmla="*/ 73 w 141"/>
              <a:gd name="T1" fmla="*/ 8 h 173"/>
              <a:gd name="T2" fmla="*/ 60 w 141"/>
              <a:gd name="T3" fmla="*/ 20 h 173"/>
              <a:gd name="T4" fmla="*/ 59 w 141"/>
              <a:gd name="T5" fmla="*/ 21 h 173"/>
              <a:gd name="T6" fmla="*/ 51 w 141"/>
              <a:gd name="T7" fmla="*/ 21 h 173"/>
              <a:gd name="T8" fmla="*/ 35 w 141"/>
              <a:gd name="T9" fmla="*/ 31 h 173"/>
              <a:gd name="T10" fmla="*/ 40 w 141"/>
              <a:gd name="T11" fmla="*/ 34 h 173"/>
              <a:gd name="T12" fmla="*/ 37 w 141"/>
              <a:gd name="T13" fmla="*/ 47 h 173"/>
              <a:gd name="T14" fmla="*/ 23 w 141"/>
              <a:gd name="T15" fmla="*/ 59 h 173"/>
              <a:gd name="T16" fmla="*/ 24 w 141"/>
              <a:gd name="T17" fmla="*/ 68 h 173"/>
              <a:gd name="T18" fmla="*/ 27 w 141"/>
              <a:gd name="T19" fmla="*/ 77 h 173"/>
              <a:gd name="T20" fmla="*/ 18 w 141"/>
              <a:gd name="T21" fmla="*/ 93 h 173"/>
              <a:gd name="T22" fmla="*/ 18 w 141"/>
              <a:gd name="T23" fmla="*/ 94 h 173"/>
              <a:gd name="T24" fmla="*/ 12 w 141"/>
              <a:gd name="T25" fmla="*/ 101 h 173"/>
              <a:gd name="T26" fmla="*/ 7 w 141"/>
              <a:gd name="T27" fmla="*/ 106 h 173"/>
              <a:gd name="T28" fmla="*/ 7 w 141"/>
              <a:gd name="T29" fmla="*/ 122 h 173"/>
              <a:gd name="T30" fmla="*/ 2 w 141"/>
              <a:gd name="T31" fmla="*/ 126 h 173"/>
              <a:gd name="T32" fmla="*/ 0 w 141"/>
              <a:gd name="T33" fmla="*/ 128 h 173"/>
              <a:gd name="T34" fmla="*/ 3 w 141"/>
              <a:gd name="T35" fmla="*/ 137 h 173"/>
              <a:gd name="T36" fmla="*/ 26 w 141"/>
              <a:gd name="T37" fmla="*/ 137 h 173"/>
              <a:gd name="T38" fmla="*/ 35 w 141"/>
              <a:gd name="T39" fmla="*/ 146 h 173"/>
              <a:gd name="T40" fmla="*/ 35 w 141"/>
              <a:gd name="T41" fmla="*/ 147 h 173"/>
              <a:gd name="T42" fmla="*/ 51 w 141"/>
              <a:gd name="T43" fmla="*/ 172 h 173"/>
              <a:gd name="T44" fmla="*/ 56 w 141"/>
              <a:gd name="T45" fmla="*/ 161 h 173"/>
              <a:gd name="T46" fmla="*/ 68 w 141"/>
              <a:gd name="T47" fmla="*/ 169 h 173"/>
              <a:gd name="T48" fmla="*/ 76 w 141"/>
              <a:gd name="T49" fmla="*/ 146 h 173"/>
              <a:gd name="T50" fmla="*/ 78 w 141"/>
              <a:gd name="T51" fmla="*/ 146 h 173"/>
              <a:gd name="T52" fmla="*/ 85 w 141"/>
              <a:gd name="T53" fmla="*/ 141 h 173"/>
              <a:gd name="T54" fmla="*/ 85 w 141"/>
              <a:gd name="T55" fmla="*/ 139 h 173"/>
              <a:gd name="T56" fmla="*/ 97 w 141"/>
              <a:gd name="T57" fmla="*/ 139 h 173"/>
              <a:gd name="T58" fmla="*/ 103 w 141"/>
              <a:gd name="T59" fmla="*/ 112 h 173"/>
              <a:gd name="T60" fmla="*/ 114 w 141"/>
              <a:gd name="T61" fmla="*/ 110 h 173"/>
              <a:gd name="T62" fmla="*/ 109 w 141"/>
              <a:gd name="T63" fmla="*/ 105 h 173"/>
              <a:gd name="T64" fmla="*/ 117 w 141"/>
              <a:gd name="T65" fmla="*/ 98 h 173"/>
              <a:gd name="T66" fmla="*/ 123 w 141"/>
              <a:gd name="T67" fmla="*/ 100 h 173"/>
              <a:gd name="T68" fmla="*/ 119 w 141"/>
              <a:gd name="T69" fmla="*/ 92 h 173"/>
              <a:gd name="T70" fmla="*/ 123 w 141"/>
              <a:gd name="T71" fmla="*/ 90 h 173"/>
              <a:gd name="T72" fmla="*/ 118 w 141"/>
              <a:gd name="T73" fmla="*/ 79 h 173"/>
              <a:gd name="T74" fmla="*/ 119 w 141"/>
              <a:gd name="T75" fmla="*/ 78 h 173"/>
              <a:gd name="T76" fmla="*/ 131 w 141"/>
              <a:gd name="T77" fmla="*/ 68 h 173"/>
              <a:gd name="T78" fmla="*/ 121 w 141"/>
              <a:gd name="T79" fmla="*/ 55 h 173"/>
              <a:gd name="T80" fmla="*/ 133 w 141"/>
              <a:gd name="T81" fmla="*/ 50 h 173"/>
              <a:gd name="T82" fmla="*/ 139 w 141"/>
              <a:gd name="T83" fmla="*/ 43 h 173"/>
              <a:gd name="T84" fmla="*/ 135 w 141"/>
              <a:gd name="T85" fmla="*/ 34 h 173"/>
              <a:gd name="T86" fmla="*/ 135 w 141"/>
              <a:gd name="T87" fmla="*/ 33 h 173"/>
              <a:gd name="T88" fmla="*/ 135 w 141"/>
              <a:gd name="T89" fmla="*/ 30 h 173"/>
              <a:gd name="T90" fmla="*/ 133 w 141"/>
              <a:gd name="T91" fmla="*/ 30 h 173"/>
              <a:gd name="T92" fmla="*/ 117 w 141"/>
              <a:gd name="T93" fmla="*/ 28 h 173"/>
              <a:gd name="T94" fmla="*/ 117 w 141"/>
              <a:gd name="T95" fmla="*/ 28 h 173"/>
              <a:gd name="T96" fmla="*/ 113 w 141"/>
              <a:gd name="T97" fmla="*/ 23 h 173"/>
              <a:gd name="T98" fmla="*/ 93 w 141"/>
              <a:gd name="T99" fmla="*/ 31 h 173"/>
              <a:gd name="T100" fmla="*/ 85 w 141"/>
              <a:gd name="T101" fmla="*/ 16 h 173"/>
              <a:gd name="T102" fmla="*/ 73 w 141"/>
              <a:gd name="T103" fmla="*/ 1 h 173"/>
              <a:gd name="T104" fmla="*/ 73 w 141"/>
              <a:gd name="T105" fmla="*/ 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rgbClr val="DD9E30">
              <a:alpha val="85000"/>
            </a:srgb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3"/>
          <p:cNvSpPr/>
          <p:nvPr/>
        </p:nvSpPr>
        <p:spPr bwMode="auto">
          <a:xfrm>
            <a:off x="6922922" y="4548535"/>
            <a:ext cx="519594" cy="556200"/>
          </a:xfrm>
          <a:custGeom>
            <a:avLst/>
            <a:gdLst>
              <a:gd name="T0" fmla="*/ 64 w 122"/>
              <a:gd name="T1" fmla="*/ 6 h 140"/>
              <a:gd name="T2" fmla="*/ 43 w 122"/>
              <a:gd name="T3" fmla="*/ 2 h 140"/>
              <a:gd name="T4" fmla="*/ 38 w 122"/>
              <a:gd name="T5" fmla="*/ 26 h 140"/>
              <a:gd name="T6" fmla="*/ 28 w 122"/>
              <a:gd name="T7" fmla="*/ 32 h 140"/>
              <a:gd name="T8" fmla="*/ 23 w 122"/>
              <a:gd name="T9" fmla="*/ 41 h 140"/>
              <a:gd name="T10" fmla="*/ 17 w 122"/>
              <a:gd name="T11" fmla="*/ 53 h 140"/>
              <a:gd name="T12" fmla="*/ 6 w 122"/>
              <a:gd name="T13" fmla="*/ 68 h 140"/>
              <a:gd name="T14" fmla="*/ 1 w 122"/>
              <a:gd name="T15" fmla="*/ 78 h 140"/>
              <a:gd name="T16" fmla="*/ 11 w 122"/>
              <a:gd name="T17" fmla="*/ 93 h 140"/>
              <a:gd name="T18" fmla="*/ 16 w 122"/>
              <a:gd name="T19" fmla="*/ 101 h 140"/>
              <a:gd name="T20" fmla="*/ 16 w 122"/>
              <a:gd name="T21" fmla="*/ 102 h 140"/>
              <a:gd name="T22" fmla="*/ 16 w 122"/>
              <a:gd name="T23" fmla="*/ 104 h 140"/>
              <a:gd name="T24" fmla="*/ 15 w 122"/>
              <a:gd name="T25" fmla="*/ 105 h 140"/>
              <a:gd name="T26" fmla="*/ 27 w 122"/>
              <a:gd name="T27" fmla="*/ 123 h 140"/>
              <a:gd name="T28" fmla="*/ 33 w 122"/>
              <a:gd name="T29" fmla="*/ 135 h 140"/>
              <a:gd name="T30" fmla="*/ 46 w 122"/>
              <a:gd name="T31" fmla="*/ 130 h 140"/>
              <a:gd name="T32" fmla="*/ 46 w 122"/>
              <a:gd name="T33" fmla="*/ 129 h 140"/>
              <a:gd name="T34" fmla="*/ 53 w 122"/>
              <a:gd name="T35" fmla="*/ 125 h 140"/>
              <a:gd name="T36" fmla="*/ 66 w 122"/>
              <a:gd name="T37" fmla="*/ 136 h 140"/>
              <a:gd name="T38" fmla="*/ 68 w 122"/>
              <a:gd name="T39" fmla="*/ 136 h 140"/>
              <a:gd name="T40" fmla="*/ 74 w 122"/>
              <a:gd name="T41" fmla="*/ 134 h 140"/>
              <a:gd name="T42" fmla="*/ 76 w 122"/>
              <a:gd name="T43" fmla="*/ 134 h 140"/>
              <a:gd name="T44" fmla="*/ 84 w 122"/>
              <a:gd name="T45" fmla="*/ 140 h 140"/>
              <a:gd name="T46" fmla="*/ 85 w 122"/>
              <a:gd name="T47" fmla="*/ 124 h 140"/>
              <a:gd name="T48" fmla="*/ 86 w 122"/>
              <a:gd name="T49" fmla="*/ 123 h 140"/>
              <a:gd name="T50" fmla="*/ 89 w 122"/>
              <a:gd name="T51" fmla="*/ 113 h 140"/>
              <a:gd name="T52" fmla="*/ 88 w 122"/>
              <a:gd name="T53" fmla="*/ 111 h 140"/>
              <a:gd name="T54" fmla="*/ 90 w 122"/>
              <a:gd name="T55" fmla="*/ 110 h 140"/>
              <a:gd name="T56" fmla="*/ 101 w 122"/>
              <a:gd name="T57" fmla="*/ 94 h 140"/>
              <a:gd name="T58" fmla="*/ 103 w 122"/>
              <a:gd name="T59" fmla="*/ 94 h 140"/>
              <a:gd name="T60" fmla="*/ 103 w 122"/>
              <a:gd name="T61" fmla="*/ 102 h 140"/>
              <a:gd name="T62" fmla="*/ 115 w 122"/>
              <a:gd name="T63" fmla="*/ 92 h 140"/>
              <a:gd name="T64" fmla="*/ 112 w 122"/>
              <a:gd name="T65" fmla="*/ 86 h 140"/>
              <a:gd name="T66" fmla="*/ 115 w 122"/>
              <a:gd name="T67" fmla="*/ 68 h 140"/>
              <a:gd name="T68" fmla="*/ 109 w 122"/>
              <a:gd name="T69" fmla="*/ 68 h 140"/>
              <a:gd name="T70" fmla="*/ 108 w 122"/>
              <a:gd name="T71" fmla="*/ 67 h 140"/>
              <a:gd name="T72" fmla="*/ 106 w 122"/>
              <a:gd name="T73" fmla="*/ 58 h 140"/>
              <a:gd name="T74" fmla="*/ 122 w 122"/>
              <a:gd name="T75" fmla="*/ 58 h 140"/>
              <a:gd name="T76" fmla="*/ 109 w 122"/>
              <a:gd name="T77" fmla="*/ 43 h 140"/>
              <a:gd name="T78" fmla="*/ 117 w 122"/>
              <a:gd name="T79" fmla="*/ 33 h 140"/>
              <a:gd name="T80" fmla="*/ 111 w 122"/>
              <a:gd name="T81" fmla="*/ 34 h 140"/>
              <a:gd name="T82" fmla="*/ 111 w 122"/>
              <a:gd name="T83" fmla="*/ 33 h 140"/>
              <a:gd name="T84" fmla="*/ 103 w 122"/>
              <a:gd name="T85" fmla="*/ 24 h 140"/>
              <a:gd name="T86" fmla="*/ 81 w 122"/>
              <a:gd name="T87" fmla="*/ 32 h 140"/>
              <a:gd name="T88" fmla="*/ 79 w 122"/>
              <a:gd name="T89" fmla="*/ 32 h 140"/>
              <a:gd name="T90" fmla="*/ 78 w 122"/>
              <a:gd name="T91" fmla="*/ 18 h 140"/>
              <a:gd name="T92" fmla="*/ 82 w 122"/>
              <a:gd name="T9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B7811E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4"/>
          <p:cNvSpPr/>
          <p:nvPr/>
        </p:nvSpPr>
        <p:spPr bwMode="auto">
          <a:xfrm>
            <a:off x="6424904" y="4066272"/>
            <a:ext cx="650840" cy="744401"/>
          </a:xfrm>
          <a:custGeom>
            <a:avLst/>
            <a:gdLst>
              <a:gd name="T0" fmla="*/ 96 w 153"/>
              <a:gd name="T1" fmla="*/ 53 h 187"/>
              <a:gd name="T2" fmla="*/ 85 w 153"/>
              <a:gd name="T3" fmla="*/ 28 h 187"/>
              <a:gd name="T4" fmla="*/ 55 w 153"/>
              <a:gd name="T5" fmla="*/ 17 h 187"/>
              <a:gd name="T6" fmla="*/ 37 w 153"/>
              <a:gd name="T7" fmla="*/ 0 h 187"/>
              <a:gd name="T8" fmla="*/ 48 w 153"/>
              <a:gd name="T9" fmla="*/ 17 h 187"/>
              <a:gd name="T10" fmla="*/ 49 w 153"/>
              <a:gd name="T11" fmla="*/ 19 h 187"/>
              <a:gd name="T12" fmla="*/ 36 w 153"/>
              <a:gd name="T13" fmla="*/ 36 h 187"/>
              <a:gd name="T14" fmla="*/ 19 w 153"/>
              <a:gd name="T15" fmla="*/ 23 h 187"/>
              <a:gd name="T16" fmla="*/ 23 w 153"/>
              <a:gd name="T17" fmla="*/ 35 h 187"/>
              <a:gd name="T18" fmla="*/ 23 w 153"/>
              <a:gd name="T19" fmla="*/ 36 h 187"/>
              <a:gd name="T20" fmla="*/ 22 w 153"/>
              <a:gd name="T21" fmla="*/ 41 h 187"/>
              <a:gd name="T22" fmla="*/ 14 w 153"/>
              <a:gd name="T23" fmla="*/ 44 h 187"/>
              <a:gd name="T24" fmla="*/ 11 w 153"/>
              <a:gd name="T25" fmla="*/ 51 h 187"/>
              <a:gd name="T26" fmla="*/ 8 w 153"/>
              <a:gd name="T27" fmla="*/ 63 h 187"/>
              <a:gd name="T28" fmla="*/ 8 w 153"/>
              <a:gd name="T29" fmla="*/ 63 h 187"/>
              <a:gd name="T30" fmla="*/ 4 w 153"/>
              <a:gd name="T31" fmla="*/ 65 h 187"/>
              <a:gd name="T32" fmla="*/ 14 w 153"/>
              <a:gd name="T33" fmla="*/ 81 h 187"/>
              <a:gd name="T34" fmla="*/ 18 w 153"/>
              <a:gd name="T35" fmla="*/ 81 h 187"/>
              <a:gd name="T36" fmla="*/ 35 w 153"/>
              <a:gd name="T37" fmla="*/ 89 h 187"/>
              <a:gd name="T38" fmla="*/ 35 w 153"/>
              <a:gd name="T39" fmla="*/ 89 h 187"/>
              <a:gd name="T40" fmla="*/ 34 w 153"/>
              <a:gd name="T41" fmla="*/ 100 h 187"/>
              <a:gd name="T42" fmla="*/ 30 w 153"/>
              <a:gd name="T43" fmla="*/ 109 h 187"/>
              <a:gd name="T44" fmla="*/ 25 w 153"/>
              <a:gd name="T45" fmla="*/ 115 h 187"/>
              <a:gd name="T46" fmla="*/ 25 w 153"/>
              <a:gd name="T47" fmla="*/ 115 h 187"/>
              <a:gd name="T48" fmla="*/ 26 w 153"/>
              <a:gd name="T49" fmla="*/ 127 h 187"/>
              <a:gd name="T50" fmla="*/ 38 w 153"/>
              <a:gd name="T51" fmla="*/ 129 h 187"/>
              <a:gd name="T52" fmla="*/ 43 w 153"/>
              <a:gd name="T53" fmla="*/ 134 h 187"/>
              <a:gd name="T54" fmla="*/ 51 w 153"/>
              <a:gd name="T55" fmla="*/ 176 h 187"/>
              <a:gd name="T56" fmla="*/ 49 w 153"/>
              <a:gd name="T57" fmla="*/ 179 h 187"/>
              <a:gd name="T58" fmla="*/ 50 w 153"/>
              <a:gd name="T59" fmla="*/ 182 h 187"/>
              <a:gd name="T60" fmla="*/ 73 w 153"/>
              <a:gd name="T61" fmla="*/ 173 h 187"/>
              <a:gd name="T62" fmla="*/ 78 w 153"/>
              <a:gd name="T63" fmla="*/ 175 h 187"/>
              <a:gd name="T64" fmla="*/ 79 w 153"/>
              <a:gd name="T65" fmla="*/ 175 h 187"/>
              <a:gd name="T66" fmla="*/ 87 w 153"/>
              <a:gd name="T67" fmla="*/ 170 h 187"/>
              <a:gd name="T68" fmla="*/ 110 w 153"/>
              <a:gd name="T69" fmla="*/ 180 h 187"/>
              <a:gd name="T70" fmla="*/ 116 w 153"/>
              <a:gd name="T71" fmla="*/ 184 h 187"/>
              <a:gd name="T72" fmla="*/ 134 w 153"/>
              <a:gd name="T73" fmla="*/ 163 h 187"/>
              <a:gd name="T74" fmla="*/ 130 w 153"/>
              <a:gd name="T75" fmla="*/ 148 h 187"/>
              <a:gd name="T76" fmla="*/ 144 w 153"/>
              <a:gd name="T77" fmla="*/ 149 h 187"/>
              <a:gd name="T78" fmla="*/ 144 w 153"/>
              <a:gd name="T79" fmla="*/ 135 h 187"/>
              <a:gd name="T80" fmla="*/ 153 w 153"/>
              <a:gd name="T81" fmla="*/ 123 h 187"/>
              <a:gd name="T82" fmla="*/ 142 w 153"/>
              <a:gd name="T83" fmla="*/ 111 h 187"/>
              <a:gd name="T84" fmla="*/ 136 w 153"/>
              <a:gd name="T85" fmla="*/ 116 h 187"/>
              <a:gd name="T86" fmla="*/ 135 w 153"/>
              <a:gd name="T87" fmla="*/ 115 h 187"/>
              <a:gd name="T88" fmla="*/ 126 w 153"/>
              <a:gd name="T89" fmla="*/ 107 h 187"/>
              <a:gd name="T90" fmla="*/ 113 w 153"/>
              <a:gd name="T91" fmla="*/ 99 h 187"/>
              <a:gd name="T92" fmla="*/ 110 w 153"/>
              <a:gd name="T93" fmla="*/ 85 h 187"/>
              <a:gd name="T94" fmla="*/ 117 w 153"/>
              <a:gd name="T95" fmla="*/ 64 h 187"/>
              <a:gd name="T96" fmla="*/ 129 w 153"/>
              <a:gd name="T97" fmla="*/ 65 h 187"/>
              <a:gd name="T98" fmla="*/ 130 w 153"/>
              <a:gd name="T99" fmla="*/ 52 h 187"/>
              <a:gd name="T100" fmla="*/ 97 w 153"/>
              <a:gd name="T101" fmla="*/ 54 h 187"/>
              <a:gd name="T102" fmla="*/ 96 w 153"/>
              <a:gd name="T103" fmla="*/ 53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rgbClr val="DD9E30">
              <a:alpha val="84000"/>
            </a:srgb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5"/>
          <p:cNvSpPr/>
          <p:nvPr/>
        </p:nvSpPr>
        <p:spPr bwMode="auto">
          <a:xfrm>
            <a:off x="6564650" y="3207607"/>
            <a:ext cx="174397" cy="230210"/>
          </a:xfrm>
          <a:custGeom>
            <a:avLst/>
            <a:gdLst>
              <a:gd name="T0" fmla="*/ 24 w 41"/>
              <a:gd name="T1" fmla="*/ 1 h 58"/>
              <a:gd name="T2" fmla="*/ 23 w 41"/>
              <a:gd name="T3" fmla="*/ 0 h 58"/>
              <a:gd name="T4" fmla="*/ 17 w 41"/>
              <a:gd name="T5" fmla="*/ 7 h 58"/>
              <a:gd name="T6" fmla="*/ 15 w 41"/>
              <a:gd name="T7" fmla="*/ 6 h 58"/>
              <a:gd name="T8" fmla="*/ 15 w 41"/>
              <a:gd name="T9" fmla="*/ 6 h 58"/>
              <a:gd name="T10" fmla="*/ 15 w 41"/>
              <a:gd name="T11" fmla="*/ 7 h 58"/>
              <a:gd name="T12" fmla="*/ 12 w 41"/>
              <a:gd name="T13" fmla="*/ 10 h 58"/>
              <a:gd name="T14" fmla="*/ 10 w 41"/>
              <a:gd name="T15" fmla="*/ 11 h 58"/>
              <a:gd name="T16" fmla="*/ 6 w 41"/>
              <a:gd name="T17" fmla="*/ 13 h 58"/>
              <a:gd name="T18" fmla="*/ 5 w 41"/>
              <a:gd name="T19" fmla="*/ 16 h 58"/>
              <a:gd name="T20" fmla="*/ 3 w 41"/>
              <a:gd name="T21" fmla="*/ 25 h 58"/>
              <a:gd name="T22" fmla="*/ 1 w 41"/>
              <a:gd name="T23" fmla="*/ 30 h 58"/>
              <a:gd name="T24" fmla="*/ 1 w 41"/>
              <a:gd name="T25" fmla="*/ 39 h 58"/>
              <a:gd name="T26" fmla="*/ 3 w 41"/>
              <a:gd name="T27" fmla="*/ 51 h 58"/>
              <a:gd name="T28" fmla="*/ 10 w 41"/>
              <a:gd name="T29" fmla="*/ 56 h 58"/>
              <a:gd name="T30" fmla="*/ 19 w 41"/>
              <a:gd name="T31" fmla="*/ 58 h 58"/>
              <a:gd name="T32" fmla="*/ 28 w 41"/>
              <a:gd name="T33" fmla="*/ 55 h 58"/>
              <a:gd name="T34" fmla="*/ 26 w 41"/>
              <a:gd name="T35" fmla="*/ 50 h 58"/>
              <a:gd name="T36" fmla="*/ 26 w 41"/>
              <a:gd name="T37" fmla="*/ 49 h 58"/>
              <a:gd name="T38" fmla="*/ 26 w 41"/>
              <a:gd name="T39" fmla="*/ 49 h 58"/>
              <a:gd name="T40" fmla="*/ 27 w 41"/>
              <a:gd name="T41" fmla="*/ 45 h 58"/>
              <a:gd name="T42" fmla="*/ 27 w 41"/>
              <a:gd name="T43" fmla="*/ 45 h 58"/>
              <a:gd name="T44" fmla="*/ 31 w 41"/>
              <a:gd name="T45" fmla="*/ 37 h 58"/>
              <a:gd name="T46" fmla="*/ 39 w 41"/>
              <a:gd name="T47" fmla="*/ 37 h 58"/>
              <a:gd name="T48" fmla="*/ 41 w 41"/>
              <a:gd name="T49" fmla="*/ 37 h 58"/>
              <a:gd name="T50" fmla="*/ 33 w 41"/>
              <a:gd name="T51" fmla="*/ 24 h 58"/>
              <a:gd name="T52" fmla="*/ 30 w 41"/>
              <a:gd name="T53" fmla="*/ 20 h 58"/>
              <a:gd name="T54" fmla="*/ 27 w 41"/>
              <a:gd name="T55" fmla="*/ 9 h 58"/>
              <a:gd name="T56" fmla="*/ 24 w 41"/>
              <a:gd name="T57" fmla="*/ 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chemeClr val="tx2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6"/>
          <p:cNvSpPr/>
          <p:nvPr/>
        </p:nvSpPr>
        <p:spPr bwMode="auto">
          <a:xfrm>
            <a:off x="6397446" y="3103425"/>
            <a:ext cx="226535" cy="226849"/>
          </a:xfrm>
          <a:custGeom>
            <a:avLst/>
            <a:gdLst>
              <a:gd name="T0" fmla="*/ 26 w 53"/>
              <a:gd name="T1" fmla="*/ 12 h 57"/>
              <a:gd name="T2" fmla="*/ 26 w 53"/>
              <a:gd name="T3" fmla="*/ 13 h 57"/>
              <a:gd name="T4" fmla="*/ 24 w 53"/>
              <a:gd name="T5" fmla="*/ 13 h 57"/>
              <a:gd name="T6" fmla="*/ 19 w 53"/>
              <a:gd name="T7" fmla="*/ 12 h 57"/>
              <a:gd name="T8" fmla="*/ 19 w 53"/>
              <a:gd name="T9" fmla="*/ 14 h 57"/>
              <a:gd name="T10" fmla="*/ 19 w 53"/>
              <a:gd name="T11" fmla="*/ 15 h 57"/>
              <a:gd name="T12" fmla="*/ 18 w 53"/>
              <a:gd name="T13" fmla="*/ 15 h 57"/>
              <a:gd name="T14" fmla="*/ 9 w 53"/>
              <a:gd name="T15" fmla="*/ 19 h 57"/>
              <a:gd name="T16" fmla="*/ 9 w 53"/>
              <a:gd name="T17" fmla="*/ 20 h 57"/>
              <a:gd name="T18" fmla="*/ 12 w 53"/>
              <a:gd name="T19" fmla="*/ 28 h 57"/>
              <a:gd name="T20" fmla="*/ 12 w 53"/>
              <a:gd name="T21" fmla="*/ 29 h 57"/>
              <a:gd name="T22" fmla="*/ 12 w 53"/>
              <a:gd name="T23" fmla="*/ 30 h 57"/>
              <a:gd name="T24" fmla="*/ 2 w 53"/>
              <a:gd name="T25" fmla="*/ 41 h 57"/>
              <a:gd name="T26" fmla="*/ 0 w 53"/>
              <a:gd name="T27" fmla="*/ 45 h 57"/>
              <a:gd name="T28" fmla="*/ 2 w 53"/>
              <a:gd name="T29" fmla="*/ 48 h 57"/>
              <a:gd name="T30" fmla="*/ 7 w 53"/>
              <a:gd name="T31" fmla="*/ 50 h 57"/>
              <a:gd name="T32" fmla="*/ 10 w 53"/>
              <a:gd name="T33" fmla="*/ 50 h 57"/>
              <a:gd name="T34" fmla="*/ 20 w 53"/>
              <a:gd name="T35" fmla="*/ 53 h 57"/>
              <a:gd name="T36" fmla="*/ 24 w 53"/>
              <a:gd name="T37" fmla="*/ 55 h 57"/>
              <a:gd name="T38" fmla="*/ 31 w 53"/>
              <a:gd name="T39" fmla="*/ 57 h 57"/>
              <a:gd name="T40" fmla="*/ 36 w 53"/>
              <a:gd name="T41" fmla="*/ 53 h 57"/>
              <a:gd name="T42" fmla="*/ 39 w 53"/>
              <a:gd name="T43" fmla="*/ 49 h 57"/>
              <a:gd name="T44" fmla="*/ 42 w 53"/>
              <a:gd name="T45" fmla="*/ 42 h 57"/>
              <a:gd name="T46" fmla="*/ 40 w 53"/>
              <a:gd name="T47" fmla="*/ 33 h 57"/>
              <a:gd name="T48" fmla="*/ 43 w 53"/>
              <a:gd name="T49" fmla="*/ 34 h 57"/>
              <a:gd name="T50" fmla="*/ 48 w 53"/>
              <a:gd name="T51" fmla="*/ 34 h 57"/>
              <a:gd name="T52" fmla="*/ 50 w 53"/>
              <a:gd name="T53" fmla="*/ 33 h 57"/>
              <a:gd name="T54" fmla="*/ 51 w 53"/>
              <a:gd name="T55" fmla="*/ 31 h 57"/>
              <a:gd name="T56" fmla="*/ 47 w 53"/>
              <a:gd name="T57" fmla="*/ 19 h 57"/>
              <a:gd name="T58" fmla="*/ 48 w 53"/>
              <a:gd name="T59" fmla="*/ 15 h 57"/>
              <a:gd name="T60" fmla="*/ 53 w 53"/>
              <a:gd name="T61" fmla="*/ 11 h 57"/>
              <a:gd name="T62" fmla="*/ 53 w 53"/>
              <a:gd name="T63" fmla="*/ 11 h 57"/>
              <a:gd name="T64" fmla="*/ 52 w 53"/>
              <a:gd name="T65" fmla="*/ 9 h 57"/>
              <a:gd name="T66" fmla="*/ 43 w 53"/>
              <a:gd name="T67" fmla="*/ 9 h 57"/>
              <a:gd name="T68" fmla="*/ 43 w 53"/>
              <a:gd name="T69" fmla="*/ 9 h 57"/>
              <a:gd name="T70" fmla="*/ 34 w 53"/>
              <a:gd name="T71" fmla="*/ 3 h 57"/>
              <a:gd name="T72" fmla="*/ 24 w 53"/>
              <a:gd name="T73" fmla="*/ 1 h 57"/>
              <a:gd name="T74" fmla="*/ 22 w 53"/>
              <a:gd name="T75" fmla="*/ 1 h 57"/>
              <a:gd name="T76" fmla="*/ 25 w 53"/>
              <a:gd name="T77" fmla="*/ 5 h 57"/>
              <a:gd name="T78" fmla="*/ 26 w 53"/>
              <a:gd name="T79" fmla="*/ 12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chemeClr val="tx2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7"/>
          <p:cNvSpPr/>
          <p:nvPr/>
        </p:nvSpPr>
        <p:spPr bwMode="auto">
          <a:xfrm>
            <a:off x="6764706" y="2654769"/>
            <a:ext cx="800066" cy="712473"/>
          </a:xfrm>
          <a:custGeom>
            <a:avLst/>
            <a:gdLst>
              <a:gd name="T0" fmla="*/ 80 w 188"/>
              <a:gd name="T1" fmla="*/ 37 h 179"/>
              <a:gd name="T2" fmla="*/ 70 w 188"/>
              <a:gd name="T3" fmla="*/ 40 h 179"/>
              <a:gd name="T4" fmla="*/ 58 w 188"/>
              <a:gd name="T5" fmla="*/ 46 h 179"/>
              <a:gd name="T6" fmla="*/ 46 w 188"/>
              <a:gd name="T7" fmla="*/ 56 h 179"/>
              <a:gd name="T8" fmla="*/ 45 w 188"/>
              <a:gd name="T9" fmla="*/ 58 h 179"/>
              <a:gd name="T10" fmla="*/ 34 w 188"/>
              <a:gd name="T11" fmla="*/ 70 h 179"/>
              <a:gd name="T12" fmla="*/ 21 w 188"/>
              <a:gd name="T13" fmla="*/ 69 h 179"/>
              <a:gd name="T14" fmla="*/ 15 w 188"/>
              <a:gd name="T15" fmla="*/ 63 h 179"/>
              <a:gd name="T16" fmla="*/ 17 w 188"/>
              <a:gd name="T17" fmla="*/ 86 h 179"/>
              <a:gd name="T18" fmla="*/ 2 w 188"/>
              <a:gd name="T19" fmla="*/ 110 h 179"/>
              <a:gd name="T20" fmla="*/ 0 w 188"/>
              <a:gd name="T21" fmla="*/ 113 h 179"/>
              <a:gd name="T22" fmla="*/ 16 w 188"/>
              <a:gd name="T23" fmla="*/ 119 h 179"/>
              <a:gd name="T24" fmla="*/ 17 w 188"/>
              <a:gd name="T25" fmla="*/ 120 h 179"/>
              <a:gd name="T26" fmla="*/ 23 w 188"/>
              <a:gd name="T27" fmla="*/ 124 h 179"/>
              <a:gd name="T28" fmla="*/ 24 w 188"/>
              <a:gd name="T29" fmla="*/ 124 h 179"/>
              <a:gd name="T30" fmla="*/ 39 w 188"/>
              <a:gd name="T31" fmla="*/ 136 h 179"/>
              <a:gd name="T32" fmla="*/ 56 w 188"/>
              <a:gd name="T33" fmla="*/ 112 h 179"/>
              <a:gd name="T34" fmla="*/ 61 w 188"/>
              <a:gd name="T35" fmla="*/ 106 h 179"/>
              <a:gd name="T36" fmla="*/ 74 w 188"/>
              <a:gd name="T37" fmla="*/ 101 h 179"/>
              <a:gd name="T38" fmla="*/ 87 w 188"/>
              <a:gd name="T39" fmla="*/ 99 h 179"/>
              <a:gd name="T40" fmla="*/ 94 w 188"/>
              <a:gd name="T41" fmla="*/ 110 h 179"/>
              <a:gd name="T42" fmla="*/ 95 w 188"/>
              <a:gd name="T43" fmla="*/ 119 h 179"/>
              <a:gd name="T44" fmla="*/ 92 w 188"/>
              <a:gd name="T45" fmla="*/ 134 h 179"/>
              <a:gd name="T46" fmla="*/ 92 w 188"/>
              <a:gd name="T47" fmla="*/ 135 h 179"/>
              <a:gd name="T48" fmla="*/ 85 w 188"/>
              <a:gd name="T49" fmla="*/ 156 h 179"/>
              <a:gd name="T50" fmla="*/ 92 w 188"/>
              <a:gd name="T51" fmla="*/ 152 h 179"/>
              <a:gd name="T52" fmla="*/ 97 w 188"/>
              <a:gd name="T53" fmla="*/ 154 h 179"/>
              <a:gd name="T54" fmla="*/ 96 w 188"/>
              <a:gd name="T55" fmla="*/ 160 h 179"/>
              <a:gd name="T56" fmla="*/ 92 w 188"/>
              <a:gd name="T57" fmla="*/ 167 h 179"/>
              <a:gd name="T58" fmla="*/ 89 w 188"/>
              <a:gd name="T59" fmla="*/ 172 h 179"/>
              <a:gd name="T60" fmla="*/ 84 w 188"/>
              <a:gd name="T61" fmla="*/ 173 h 179"/>
              <a:gd name="T62" fmla="*/ 79 w 188"/>
              <a:gd name="T63" fmla="*/ 179 h 179"/>
              <a:gd name="T64" fmla="*/ 99 w 188"/>
              <a:gd name="T65" fmla="*/ 164 h 179"/>
              <a:gd name="T66" fmla="*/ 130 w 188"/>
              <a:gd name="T67" fmla="*/ 133 h 179"/>
              <a:gd name="T68" fmla="*/ 136 w 188"/>
              <a:gd name="T69" fmla="*/ 130 h 179"/>
              <a:gd name="T70" fmla="*/ 152 w 188"/>
              <a:gd name="T71" fmla="*/ 126 h 179"/>
              <a:gd name="T72" fmla="*/ 163 w 188"/>
              <a:gd name="T73" fmla="*/ 104 h 179"/>
              <a:gd name="T74" fmla="*/ 188 w 188"/>
              <a:gd name="T75" fmla="*/ 78 h 179"/>
              <a:gd name="T76" fmla="*/ 182 w 188"/>
              <a:gd name="T77" fmla="*/ 60 h 179"/>
              <a:gd name="T78" fmla="*/ 173 w 188"/>
              <a:gd name="T79" fmla="*/ 58 h 179"/>
              <a:gd name="T80" fmla="*/ 171 w 188"/>
              <a:gd name="T81" fmla="*/ 54 h 179"/>
              <a:gd name="T82" fmla="*/ 158 w 188"/>
              <a:gd name="T83" fmla="*/ 22 h 179"/>
              <a:gd name="T84" fmla="*/ 154 w 188"/>
              <a:gd name="T85" fmla="*/ 6 h 179"/>
              <a:gd name="T86" fmla="*/ 147 w 188"/>
              <a:gd name="T87" fmla="*/ 12 h 179"/>
              <a:gd name="T88" fmla="*/ 134 w 188"/>
              <a:gd name="T89" fmla="*/ 5 h 179"/>
              <a:gd name="T90" fmla="*/ 124 w 188"/>
              <a:gd name="T91" fmla="*/ 6 h 179"/>
              <a:gd name="T92" fmla="*/ 114 w 188"/>
              <a:gd name="T93" fmla="*/ 2 h 179"/>
              <a:gd name="T94" fmla="*/ 114 w 188"/>
              <a:gd name="T95" fmla="*/ 15 h 179"/>
              <a:gd name="T96" fmla="*/ 113 w 188"/>
              <a:gd name="T97" fmla="*/ 16 h 179"/>
              <a:gd name="T98" fmla="*/ 104 w 188"/>
              <a:gd name="T99" fmla="*/ 2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8"/>
          <p:cNvSpPr/>
          <p:nvPr/>
        </p:nvSpPr>
        <p:spPr bwMode="auto">
          <a:xfrm>
            <a:off x="6944496" y="2224596"/>
            <a:ext cx="1139868" cy="724236"/>
          </a:xfrm>
          <a:custGeom>
            <a:avLst/>
            <a:gdLst>
              <a:gd name="T0" fmla="*/ 47 w 268"/>
              <a:gd name="T1" fmla="*/ 3 h 182"/>
              <a:gd name="T2" fmla="*/ 36 w 268"/>
              <a:gd name="T3" fmla="*/ 6 h 182"/>
              <a:gd name="T4" fmla="*/ 34 w 268"/>
              <a:gd name="T5" fmla="*/ 10 h 182"/>
              <a:gd name="T6" fmla="*/ 29 w 268"/>
              <a:gd name="T7" fmla="*/ 18 h 182"/>
              <a:gd name="T8" fmla="*/ 21 w 268"/>
              <a:gd name="T9" fmla="*/ 24 h 182"/>
              <a:gd name="T10" fmla="*/ 11 w 268"/>
              <a:gd name="T11" fmla="*/ 17 h 182"/>
              <a:gd name="T12" fmla="*/ 0 w 268"/>
              <a:gd name="T13" fmla="*/ 20 h 182"/>
              <a:gd name="T14" fmla="*/ 16 w 268"/>
              <a:gd name="T15" fmla="*/ 30 h 182"/>
              <a:gd name="T16" fmla="*/ 17 w 268"/>
              <a:gd name="T17" fmla="*/ 32 h 182"/>
              <a:gd name="T18" fmla="*/ 18 w 268"/>
              <a:gd name="T19" fmla="*/ 52 h 182"/>
              <a:gd name="T20" fmla="*/ 30 w 268"/>
              <a:gd name="T21" fmla="*/ 76 h 182"/>
              <a:gd name="T22" fmla="*/ 38 w 268"/>
              <a:gd name="T23" fmla="*/ 68 h 182"/>
              <a:gd name="T24" fmla="*/ 49 w 268"/>
              <a:gd name="T25" fmla="*/ 66 h 182"/>
              <a:gd name="T26" fmla="*/ 49 w 268"/>
              <a:gd name="T27" fmla="*/ 66 h 182"/>
              <a:gd name="T28" fmla="*/ 60 w 268"/>
              <a:gd name="T29" fmla="*/ 78 h 182"/>
              <a:gd name="T30" fmla="*/ 63 w 268"/>
              <a:gd name="T31" fmla="*/ 88 h 182"/>
              <a:gd name="T32" fmla="*/ 62 w 268"/>
              <a:gd name="T33" fmla="*/ 98 h 182"/>
              <a:gd name="T34" fmla="*/ 69 w 268"/>
              <a:gd name="T35" fmla="*/ 107 h 182"/>
              <a:gd name="T36" fmla="*/ 79 w 268"/>
              <a:gd name="T37" fmla="*/ 104 h 182"/>
              <a:gd name="T38" fmla="*/ 84 w 268"/>
              <a:gd name="T39" fmla="*/ 109 h 182"/>
              <a:gd name="T40" fmla="*/ 96 w 268"/>
              <a:gd name="T41" fmla="*/ 114 h 182"/>
              <a:gd name="T42" fmla="*/ 105 w 268"/>
              <a:gd name="T43" fmla="*/ 111 h 182"/>
              <a:gd name="T44" fmla="*/ 110 w 268"/>
              <a:gd name="T45" fmla="*/ 106 h 182"/>
              <a:gd name="T46" fmla="*/ 116 w 268"/>
              <a:gd name="T47" fmla="*/ 121 h 182"/>
              <a:gd name="T48" fmla="*/ 131 w 268"/>
              <a:gd name="T49" fmla="*/ 137 h 182"/>
              <a:gd name="T50" fmla="*/ 134 w 268"/>
              <a:gd name="T51" fmla="*/ 162 h 182"/>
              <a:gd name="T52" fmla="*/ 144 w 268"/>
              <a:gd name="T53" fmla="*/ 166 h 182"/>
              <a:gd name="T54" fmla="*/ 150 w 268"/>
              <a:gd name="T55" fmla="*/ 182 h 182"/>
              <a:gd name="T56" fmla="*/ 186 w 268"/>
              <a:gd name="T57" fmla="*/ 152 h 182"/>
              <a:gd name="T58" fmla="*/ 200 w 268"/>
              <a:gd name="T59" fmla="*/ 136 h 182"/>
              <a:gd name="T60" fmla="*/ 226 w 268"/>
              <a:gd name="T61" fmla="*/ 114 h 182"/>
              <a:gd name="T62" fmla="*/ 236 w 268"/>
              <a:gd name="T63" fmla="*/ 106 h 182"/>
              <a:gd name="T64" fmla="*/ 238 w 268"/>
              <a:gd name="T65" fmla="*/ 85 h 182"/>
              <a:gd name="T66" fmla="*/ 247 w 268"/>
              <a:gd name="T67" fmla="*/ 84 h 182"/>
              <a:gd name="T68" fmla="*/ 262 w 268"/>
              <a:gd name="T69" fmla="*/ 99 h 182"/>
              <a:gd name="T70" fmla="*/ 259 w 268"/>
              <a:gd name="T71" fmla="*/ 88 h 182"/>
              <a:gd name="T72" fmla="*/ 268 w 268"/>
              <a:gd name="T73" fmla="*/ 79 h 182"/>
              <a:gd name="T74" fmla="*/ 263 w 268"/>
              <a:gd name="T75" fmla="*/ 63 h 182"/>
              <a:gd name="T76" fmla="*/ 246 w 268"/>
              <a:gd name="T77" fmla="*/ 55 h 182"/>
              <a:gd name="T78" fmla="*/ 240 w 268"/>
              <a:gd name="T79" fmla="*/ 54 h 182"/>
              <a:gd name="T80" fmla="*/ 234 w 268"/>
              <a:gd name="T81" fmla="*/ 55 h 182"/>
              <a:gd name="T82" fmla="*/ 223 w 268"/>
              <a:gd name="T83" fmla="*/ 55 h 182"/>
              <a:gd name="T84" fmla="*/ 222 w 268"/>
              <a:gd name="T85" fmla="*/ 69 h 182"/>
              <a:gd name="T86" fmla="*/ 208 w 268"/>
              <a:gd name="T87" fmla="*/ 72 h 182"/>
              <a:gd name="T88" fmla="*/ 188 w 268"/>
              <a:gd name="T89" fmla="*/ 54 h 182"/>
              <a:gd name="T90" fmla="*/ 183 w 268"/>
              <a:gd name="T91" fmla="*/ 44 h 182"/>
              <a:gd name="T92" fmla="*/ 184 w 268"/>
              <a:gd name="T93" fmla="*/ 50 h 182"/>
              <a:gd name="T94" fmla="*/ 179 w 268"/>
              <a:gd name="T95" fmla="*/ 60 h 182"/>
              <a:gd name="T96" fmla="*/ 168 w 268"/>
              <a:gd name="T97" fmla="*/ 57 h 182"/>
              <a:gd name="T98" fmla="*/ 166 w 268"/>
              <a:gd name="T99" fmla="*/ 47 h 182"/>
              <a:gd name="T100" fmla="*/ 156 w 268"/>
              <a:gd name="T101" fmla="*/ 43 h 182"/>
              <a:gd name="T102" fmla="*/ 144 w 268"/>
              <a:gd name="T103" fmla="*/ 35 h 182"/>
              <a:gd name="T104" fmla="*/ 128 w 268"/>
              <a:gd name="T105" fmla="*/ 29 h 182"/>
              <a:gd name="T106" fmla="*/ 117 w 268"/>
              <a:gd name="T107" fmla="*/ 34 h 182"/>
              <a:gd name="T108" fmla="*/ 112 w 268"/>
              <a:gd name="T109" fmla="*/ 24 h 182"/>
              <a:gd name="T110" fmla="*/ 98 w 268"/>
              <a:gd name="T111" fmla="*/ 24 h 182"/>
              <a:gd name="T112" fmla="*/ 82 w 268"/>
              <a:gd name="T113" fmla="*/ 27 h 182"/>
              <a:gd name="T114" fmla="*/ 67 w 268"/>
              <a:gd name="T115" fmla="*/ 26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88000"/>
            </a:scheme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9"/>
          <p:cNvSpPr/>
          <p:nvPr/>
        </p:nvSpPr>
        <p:spPr bwMode="auto">
          <a:xfrm>
            <a:off x="6717472" y="1194534"/>
            <a:ext cx="1531810" cy="1305641"/>
          </a:xfrm>
          <a:custGeom>
            <a:avLst/>
            <a:gdLst>
              <a:gd name="T0" fmla="*/ 353 w 360"/>
              <a:gd name="T1" fmla="*/ 153 h 328"/>
              <a:gd name="T2" fmla="*/ 346 w 360"/>
              <a:gd name="T3" fmla="*/ 119 h 328"/>
              <a:gd name="T4" fmla="*/ 314 w 360"/>
              <a:gd name="T5" fmla="*/ 153 h 328"/>
              <a:gd name="T6" fmla="*/ 309 w 360"/>
              <a:gd name="T7" fmla="*/ 162 h 328"/>
              <a:gd name="T8" fmla="*/ 268 w 360"/>
              <a:gd name="T9" fmla="*/ 169 h 328"/>
              <a:gd name="T10" fmla="*/ 259 w 360"/>
              <a:gd name="T11" fmla="*/ 153 h 328"/>
              <a:gd name="T12" fmla="*/ 248 w 360"/>
              <a:gd name="T13" fmla="*/ 142 h 328"/>
              <a:gd name="T14" fmla="*/ 235 w 360"/>
              <a:gd name="T15" fmla="*/ 131 h 328"/>
              <a:gd name="T16" fmla="*/ 168 w 360"/>
              <a:gd name="T17" fmla="*/ 119 h 328"/>
              <a:gd name="T18" fmla="*/ 129 w 360"/>
              <a:gd name="T19" fmla="*/ 57 h 328"/>
              <a:gd name="T20" fmla="*/ 54 w 360"/>
              <a:gd name="T21" fmla="*/ 8 h 328"/>
              <a:gd name="T22" fmla="*/ 4 w 360"/>
              <a:gd name="T23" fmla="*/ 14 h 328"/>
              <a:gd name="T24" fmla="*/ 4 w 360"/>
              <a:gd name="T25" fmla="*/ 21 h 328"/>
              <a:gd name="T26" fmla="*/ 1 w 360"/>
              <a:gd name="T27" fmla="*/ 28 h 328"/>
              <a:gd name="T28" fmla="*/ 5 w 360"/>
              <a:gd name="T29" fmla="*/ 45 h 328"/>
              <a:gd name="T30" fmla="*/ 21 w 360"/>
              <a:gd name="T31" fmla="*/ 37 h 328"/>
              <a:gd name="T32" fmla="*/ 37 w 360"/>
              <a:gd name="T33" fmla="*/ 49 h 328"/>
              <a:gd name="T34" fmla="*/ 60 w 360"/>
              <a:gd name="T35" fmla="*/ 77 h 328"/>
              <a:gd name="T36" fmla="*/ 74 w 360"/>
              <a:gd name="T37" fmla="*/ 66 h 328"/>
              <a:gd name="T38" fmla="*/ 97 w 360"/>
              <a:gd name="T39" fmla="*/ 52 h 328"/>
              <a:gd name="T40" fmla="*/ 115 w 360"/>
              <a:gd name="T41" fmla="*/ 71 h 328"/>
              <a:gd name="T42" fmla="*/ 119 w 360"/>
              <a:gd name="T43" fmla="*/ 100 h 328"/>
              <a:gd name="T44" fmla="*/ 121 w 360"/>
              <a:gd name="T45" fmla="*/ 131 h 328"/>
              <a:gd name="T46" fmla="*/ 116 w 360"/>
              <a:gd name="T47" fmla="*/ 144 h 328"/>
              <a:gd name="T48" fmla="*/ 112 w 360"/>
              <a:gd name="T49" fmla="*/ 149 h 328"/>
              <a:gd name="T50" fmla="*/ 114 w 360"/>
              <a:gd name="T51" fmla="*/ 168 h 328"/>
              <a:gd name="T52" fmla="*/ 109 w 360"/>
              <a:gd name="T53" fmla="*/ 184 h 328"/>
              <a:gd name="T54" fmla="*/ 95 w 360"/>
              <a:gd name="T55" fmla="*/ 181 h 328"/>
              <a:gd name="T56" fmla="*/ 84 w 360"/>
              <a:gd name="T57" fmla="*/ 204 h 328"/>
              <a:gd name="T58" fmla="*/ 68 w 360"/>
              <a:gd name="T59" fmla="*/ 219 h 328"/>
              <a:gd name="T60" fmla="*/ 80 w 360"/>
              <a:gd name="T61" fmla="*/ 236 h 328"/>
              <a:gd name="T62" fmla="*/ 90 w 360"/>
              <a:gd name="T63" fmla="*/ 249 h 328"/>
              <a:gd name="T64" fmla="*/ 109 w 360"/>
              <a:gd name="T65" fmla="*/ 253 h 328"/>
              <a:gd name="T66" fmla="*/ 118 w 360"/>
              <a:gd name="T67" fmla="*/ 272 h 328"/>
              <a:gd name="T68" fmla="*/ 133 w 360"/>
              <a:gd name="T69" fmla="*/ 284 h 328"/>
              <a:gd name="T70" fmla="*/ 154 w 360"/>
              <a:gd name="T71" fmla="*/ 278 h 328"/>
              <a:gd name="T72" fmla="*/ 167 w 360"/>
              <a:gd name="T73" fmla="*/ 275 h 328"/>
              <a:gd name="T74" fmla="*/ 177 w 360"/>
              <a:gd name="T75" fmla="*/ 289 h 328"/>
              <a:gd name="T76" fmla="*/ 180 w 360"/>
              <a:gd name="T77" fmla="*/ 289 h 328"/>
              <a:gd name="T78" fmla="*/ 200 w 360"/>
              <a:gd name="T79" fmla="*/ 283 h 328"/>
              <a:gd name="T80" fmla="*/ 206 w 360"/>
              <a:gd name="T81" fmla="*/ 292 h 328"/>
              <a:gd name="T82" fmla="*/ 211 w 360"/>
              <a:gd name="T83" fmla="*/ 297 h 328"/>
              <a:gd name="T84" fmla="*/ 229 w 360"/>
              <a:gd name="T85" fmla="*/ 308 h 328"/>
              <a:gd name="T86" fmla="*/ 235 w 360"/>
              <a:gd name="T87" fmla="*/ 303 h 328"/>
              <a:gd name="T88" fmla="*/ 243 w 360"/>
              <a:gd name="T89" fmla="*/ 297 h 328"/>
              <a:gd name="T90" fmla="*/ 255 w 360"/>
              <a:gd name="T91" fmla="*/ 315 h 328"/>
              <a:gd name="T92" fmla="*/ 269 w 360"/>
              <a:gd name="T93" fmla="*/ 328 h 328"/>
              <a:gd name="T94" fmla="*/ 278 w 360"/>
              <a:gd name="T95" fmla="*/ 311 h 328"/>
              <a:gd name="T96" fmla="*/ 296 w 360"/>
              <a:gd name="T97" fmla="*/ 301 h 328"/>
              <a:gd name="T98" fmla="*/ 306 w 360"/>
              <a:gd name="T99" fmla="*/ 305 h 328"/>
              <a:gd name="T100" fmla="*/ 315 w 360"/>
              <a:gd name="T101" fmla="*/ 315 h 328"/>
              <a:gd name="T102" fmla="*/ 318 w 360"/>
              <a:gd name="T103" fmla="*/ 288 h 328"/>
              <a:gd name="T104" fmla="*/ 325 w 360"/>
              <a:gd name="T105" fmla="*/ 243 h 328"/>
              <a:gd name="T106" fmla="*/ 336 w 360"/>
              <a:gd name="T107" fmla="*/ 245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rgbClr val="B7811E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30"/>
          <p:cNvSpPr/>
          <p:nvPr/>
        </p:nvSpPr>
        <p:spPr bwMode="auto">
          <a:xfrm>
            <a:off x="6415425" y="3530236"/>
            <a:ext cx="922323" cy="541076"/>
          </a:xfrm>
          <a:custGeom>
            <a:avLst/>
            <a:gdLst>
              <a:gd name="T0" fmla="*/ 198 w 217"/>
              <a:gd name="T1" fmla="*/ 4 h 136"/>
              <a:gd name="T2" fmla="*/ 179 w 217"/>
              <a:gd name="T3" fmla="*/ 6 h 136"/>
              <a:gd name="T4" fmla="*/ 135 w 217"/>
              <a:gd name="T5" fmla="*/ 21 h 136"/>
              <a:gd name="T6" fmla="*/ 136 w 217"/>
              <a:gd name="T7" fmla="*/ 30 h 136"/>
              <a:gd name="T8" fmla="*/ 106 w 217"/>
              <a:gd name="T9" fmla="*/ 26 h 136"/>
              <a:gd name="T10" fmla="*/ 84 w 217"/>
              <a:gd name="T11" fmla="*/ 0 h 136"/>
              <a:gd name="T12" fmla="*/ 75 w 217"/>
              <a:gd name="T13" fmla="*/ 10 h 136"/>
              <a:gd name="T14" fmla="*/ 64 w 217"/>
              <a:gd name="T15" fmla="*/ 4 h 136"/>
              <a:gd name="T16" fmla="*/ 59 w 217"/>
              <a:gd name="T17" fmla="*/ 10 h 136"/>
              <a:gd name="T18" fmla="*/ 51 w 217"/>
              <a:gd name="T19" fmla="*/ 12 h 136"/>
              <a:gd name="T20" fmla="*/ 6 w 217"/>
              <a:gd name="T21" fmla="*/ 64 h 136"/>
              <a:gd name="T22" fmla="*/ 11 w 217"/>
              <a:gd name="T23" fmla="*/ 76 h 136"/>
              <a:gd name="T24" fmla="*/ 10 w 217"/>
              <a:gd name="T25" fmla="*/ 76 h 136"/>
              <a:gd name="T26" fmla="*/ 17 w 217"/>
              <a:gd name="T27" fmla="*/ 103 h 136"/>
              <a:gd name="T28" fmla="*/ 0 w 217"/>
              <a:gd name="T29" fmla="*/ 114 h 136"/>
              <a:gd name="T30" fmla="*/ 8 w 217"/>
              <a:gd name="T31" fmla="*/ 122 h 136"/>
              <a:gd name="T32" fmla="*/ 9 w 217"/>
              <a:gd name="T33" fmla="*/ 124 h 136"/>
              <a:gd name="T34" fmla="*/ 32 w 217"/>
              <a:gd name="T35" fmla="*/ 136 h 136"/>
              <a:gd name="T36" fmla="*/ 42 w 217"/>
              <a:gd name="T37" fmla="*/ 126 h 136"/>
              <a:gd name="T38" fmla="*/ 57 w 217"/>
              <a:gd name="T39" fmla="*/ 119 h 136"/>
              <a:gd name="T40" fmla="*/ 59 w 217"/>
              <a:gd name="T41" fmla="*/ 121 h 136"/>
              <a:gd name="T42" fmla="*/ 59 w 217"/>
              <a:gd name="T43" fmla="*/ 122 h 136"/>
              <a:gd name="T44" fmla="*/ 74 w 217"/>
              <a:gd name="T45" fmla="*/ 132 h 136"/>
              <a:gd name="T46" fmla="*/ 92 w 217"/>
              <a:gd name="T47" fmla="*/ 126 h 136"/>
              <a:gd name="T48" fmla="*/ 106 w 217"/>
              <a:gd name="T49" fmla="*/ 125 h 136"/>
              <a:gd name="T50" fmla="*/ 108 w 217"/>
              <a:gd name="T51" fmla="*/ 124 h 136"/>
              <a:gd name="T52" fmla="*/ 119 w 217"/>
              <a:gd name="T53" fmla="*/ 110 h 136"/>
              <a:gd name="T54" fmla="*/ 125 w 217"/>
              <a:gd name="T55" fmla="*/ 106 h 136"/>
              <a:gd name="T56" fmla="*/ 126 w 217"/>
              <a:gd name="T57" fmla="*/ 107 h 136"/>
              <a:gd name="T58" fmla="*/ 129 w 217"/>
              <a:gd name="T59" fmla="*/ 108 h 136"/>
              <a:gd name="T60" fmla="*/ 134 w 217"/>
              <a:gd name="T61" fmla="*/ 88 h 136"/>
              <a:gd name="T62" fmla="*/ 140 w 217"/>
              <a:gd name="T63" fmla="*/ 86 h 136"/>
              <a:gd name="T64" fmla="*/ 148 w 217"/>
              <a:gd name="T65" fmla="*/ 69 h 136"/>
              <a:gd name="T66" fmla="*/ 151 w 217"/>
              <a:gd name="T67" fmla="*/ 60 h 136"/>
              <a:gd name="T68" fmla="*/ 161 w 217"/>
              <a:gd name="T69" fmla="*/ 56 h 136"/>
              <a:gd name="T70" fmla="*/ 161 w 217"/>
              <a:gd name="T71" fmla="*/ 54 h 136"/>
              <a:gd name="T72" fmla="*/ 169 w 217"/>
              <a:gd name="T73" fmla="*/ 48 h 136"/>
              <a:gd name="T74" fmla="*/ 164 w 217"/>
              <a:gd name="T75" fmla="*/ 47 h 136"/>
              <a:gd name="T76" fmla="*/ 164 w 217"/>
              <a:gd name="T77" fmla="*/ 44 h 136"/>
              <a:gd name="T78" fmla="*/ 166 w 217"/>
              <a:gd name="T79" fmla="*/ 43 h 136"/>
              <a:gd name="T80" fmla="*/ 176 w 217"/>
              <a:gd name="T81" fmla="*/ 38 h 136"/>
              <a:gd name="T82" fmla="*/ 202 w 217"/>
              <a:gd name="T83" fmla="*/ 20 h 136"/>
              <a:gd name="T84" fmla="*/ 214 w 217"/>
              <a:gd name="T85" fmla="*/ 24 h 136"/>
              <a:gd name="T86" fmla="*/ 212 w 217"/>
              <a:gd name="T87" fmla="*/ 14 h 136"/>
              <a:gd name="T88" fmla="*/ 212 w 217"/>
              <a:gd name="T89" fmla="*/ 14 h 136"/>
              <a:gd name="T90" fmla="*/ 216 w 217"/>
              <a:gd name="T91" fmla="*/ 6 h 136"/>
              <a:gd name="T92" fmla="*/ 213 w 217"/>
              <a:gd name="T93" fmla="*/ 7 h 136"/>
              <a:gd name="T94" fmla="*/ 204 w 217"/>
              <a:gd name="T95" fmla="*/ 8 h 136"/>
              <a:gd name="T96" fmla="*/ 202 w 217"/>
              <a:gd name="T97" fmla="*/ 8 h 136"/>
              <a:gd name="T98" fmla="*/ 202 w 217"/>
              <a:gd name="T99" fmla="*/ 6 h 136"/>
              <a:gd name="T100" fmla="*/ 198 w 217"/>
              <a:gd name="T101" fmla="*/ 4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88000"/>
            </a:scheme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1"/>
          <p:cNvSpPr/>
          <p:nvPr/>
        </p:nvSpPr>
        <p:spPr bwMode="auto">
          <a:xfrm>
            <a:off x="7262725" y="4424189"/>
            <a:ext cx="145630" cy="124347"/>
          </a:xfrm>
          <a:custGeom>
            <a:avLst/>
            <a:gdLst>
              <a:gd name="T0" fmla="*/ 31 w 34"/>
              <a:gd name="T1" fmla="*/ 17 h 31"/>
              <a:gd name="T2" fmla="*/ 34 w 34"/>
              <a:gd name="T3" fmla="*/ 13 h 31"/>
              <a:gd name="T4" fmla="*/ 34 w 34"/>
              <a:gd name="T5" fmla="*/ 13 h 31"/>
              <a:gd name="T6" fmla="*/ 34 w 34"/>
              <a:gd name="T7" fmla="*/ 13 h 31"/>
              <a:gd name="T8" fmla="*/ 34 w 34"/>
              <a:gd name="T9" fmla="*/ 13 h 31"/>
              <a:gd name="T10" fmla="*/ 24 w 34"/>
              <a:gd name="T11" fmla="*/ 5 h 31"/>
              <a:gd name="T12" fmla="*/ 11 w 34"/>
              <a:gd name="T13" fmla="*/ 1 h 31"/>
              <a:gd name="T14" fmla="*/ 7 w 34"/>
              <a:gd name="T15" fmla="*/ 2 h 31"/>
              <a:gd name="T16" fmla="*/ 7 w 34"/>
              <a:gd name="T17" fmla="*/ 11 h 31"/>
              <a:gd name="T18" fmla="*/ 2 w 34"/>
              <a:gd name="T19" fmla="*/ 19 h 31"/>
              <a:gd name="T20" fmla="*/ 0 w 34"/>
              <a:gd name="T21" fmla="*/ 21 h 31"/>
              <a:gd name="T22" fmla="*/ 4 w 34"/>
              <a:gd name="T23" fmla="*/ 25 h 31"/>
              <a:gd name="T24" fmla="*/ 5 w 34"/>
              <a:gd name="T25" fmla="*/ 25 h 31"/>
              <a:gd name="T26" fmla="*/ 6 w 34"/>
              <a:gd name="T27" fmla="*/ 29 h 31"/>
              <a:gd name="T28" fmla="*/ 11 w 34"/>
              <a:gd name="T29" fmla="*/ 31 h 31"/>
              <a:gd name="T30" fmla="*/ 17 w 34"/>
              <a:gd name="T31" fmla="*/ 28 h 31"/>
              <a:gd name="T32" fmla="*/ 26 w 34"/>
              <a:gd name="T33" fmla="*/ 30 h 31"/>
              <a:gd name="T34" fmla="*/ 26 w 34"/>
              <a:gd name="T35" fmla="*/ 27 h 31"/>
              <a:gd name="T36" fmla="*/ 31 w 34"/>
              <a:gd name="T37" fmla="*/ 17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chemeClr val="tx2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2"/>
          <p:cNvSpPr/>
          <p:nvPr/>
        </p:nvSpPr>
        <p:spPr bwMode="auto">
          <a:xfrm>
            <a:off x="6571024" y="3970491"/>
            <a:ext cx="803662" cy="581405"/>
          </a:xfrm>
          <a:custGeom>
            <a:avLst/>
            <a:gdLst>
              <a:gd name="T0" fmla="*/ 120 w 189"/>
              <a:gd name="T1" fmla="*/ 23 h 146"/>
              <a:gd name="T2" fmla="*/ 85 w 189"/>
              <a:gd name="T3" fmla="*/ 9 h 146"/>
              <a:gd name="T4" fmla="*/ 85 w 189"/>
              <a:gd name="T5" fmla="*/ 1 h 146"/>
              <a:gd name="T6" fmla="*/ 82 w 189"/>
              <a:gd name="T7" fmla="*/ 0 h 146"/>
              <a:gd name="T8" fmla="*/ 66 w 189"/>
              <a:gd name="T9" fmla="*/ 16 h 146"/>
              <a:gd name="T10" fmla="*/ 58 w 189"/>
              <a:gd name="T11" fmla="*/ 24 h 146"/>
              <a:gd name="T12" fmla="*/ 48 w 189"/>
              <a:gd name="T13" fmla="*/ 19 h 146"/>
              <a:gd name="T14" fmla="*/ 31 w 189"/>
              <a:gd name="T15" fmla="*/ 25 h 146"/>
              <a:gd name="T16" fmla="*/ 10 w 189"/>
              <a:gd name="T17" fmla="*/ 11 h 146"/>
              <a:gd name="T18" fmla="*/ 2 w 189"/>
              <a:gd name="T19" fmla="*/ 17 h 146"/>
              <a:gd name="T20" fmla="*/ 2 w 189"/>
              <a:gd name="T21" fmla="*/ 18 h 146"/>
              <a:gd name="T22" fmla="*/ 0 w 189"/>
              <a:gd name="T23" fmla="*/ 20 h 146"/>
              <a:gd name="T24" fmla="*/ 4 w 189"/>
              <a:gd name="T25" fmla="*/ 21 h 146"/>
              <a:gd name="T26" fmla="*/ 5 w 189"/>
              <a:gd name="T27" fmla="*/ 21 h 146"/>
              <a:gd name="T28" fmla="*/ 34 w 189"/>
              <a:gd name="T29" fmla="*/ 43 h 146"/>
              <a:gd name="T30" fmla="*/ 62 w 189"/>
              <a:gd name="T31" fmla="*/ 75 h 146"/>
              <a:gd name="T32" fmla="*/ 90 w 189"/>
              <a:gd name="T33" fmla="*/ 72 h 146"/>
              <a:gd name="T34" fmla="*/ 91 w 189"/>
              <a:gd name="T35" fmla="*/ 71 h 146"/>
              <a:gd name="T36" fmla="*/ 99 w 189"/>
              <a:gd name="T37" fmla="*/ 73 h 146"/>
              <a:gd name="T38" fmla="*/ 100 w 189"/>
              <a:gd name="T39" fmla="*/ 75 h 146"/>
              <a:gd name="T40" fmla="*/ 93 w 189"/>
              <a:gd name="T41" fmla="*/ 93 h 146"/>
              <a:gd name="T42" fmla="*/ 84 w 189"/>
              <a:gd name="T43" fmla="*/ 93 h 146"/>
              <a:gd name="T44" fmla="*/ 74 w 189"/>
              <a:gd name="T45" fmla="*/ 117 h 146"/>
              <a:gd name="T46" fmla="*/ 89 w 189"/>
              <a:gd name="T47" fmla="*/ 127 h 146"/>
              <a:gd name="T48" fmla="*/ 93 w 189"/>
              <a:gd name="T49" fmla="*/ 133 h 146"/>
              <a:gd name="T50" fmla="*/ 100 w 189"/>
              <a:gd name="T51" fmla="*/ 133 h 146"/>
              <a:gd name="T52" fmla="*/ 115 w 189"/>
              <a:gd name="T53" fmla="*/ 139 h 146"/>
              <a:gd name="T54" fmla="*/ 118 w 189"/>
              <a:gd name="T55" fmla="*/ 143 h 146"/>
              <a:gd name="T56" fmla="*/ 132 w 189"/>
              <a:gd name="T57" fmla="*/ 144 h 146"/>
              <a:gd name="T58" fmla="*/ 152 w 189"/>
              <a:gd name="T59" fmla="*/ 143 h 146"/>
              <a:gd name="T60" fmla="*/ 159 w 189"/>
              <a:gd name="T61" fmla="*/ 139 h 146"/>
              <a:gd name="T62" fmla="*/ 158 w 189"/>
              <a:gd name="T63" fmla="*/ 131 h 146"/>
              <a:gd name="T64" fmla="*/ 162 w 189"/>
              <a:gd name="T65" fmla="*/ 119 h 146"/>
              <a:gd name="T66" fmla="*/ 170 w 189"/>
              <a:gd name="T67" fmla="*/ 111 h 146"/>
              <a:gd name="T68" fmla="*/ 186 w 189"/>
              <a:gd name="T69" fmla="*/ 111 h 146"/>
              <a:gd name="T70" fmla="*/ 181 w 189"/>
              <a:gd name="T71" fmla="*/ 98 h 146"/>
              <a:gd name="T72" fmla="*/ 174 w 189"/>
              <a:gd name="T73" fmla="*/ 97 h 146"/>
              <a:gd name="T74" fmla="*/ 174 w 189"/>
              <a:gd name="T75" fmla="*/ 97 h 146"/>
              <a:gd name="T76" fmla="*/ 156 w 189"/>
              <a:gd name="T77" fmla="*/ 86 h 146"/>
              <a:gd name="T78" fmla="*/ 147 w 189"/>
              <a:gd name="T79" fmla="*/ 83 h 146"/>
              <a:gd name="T80" fmla="*/ 132 w 189"/>
              <a:gd name="T81" fmla="*/ 4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chemeClr val="tx2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3"/>
          <p:cNvSpPr/>
          <p:nvPr/>
        </p:nvSpPr>
        <p:spPr bwMode="auto">
          <a:xfrm>
            <a:off x="6181698" y="2861453"/>
            <a:ext cx="747926" cy="998135"/>
          </a:xfrm>
          <a:custGeom>
            <a:avLst/>
            <a:gdLst>
              <a:gd name="T0" fmla="*/ 158 w 176"/>
              <a:gd name="T1" fmla="*/ 74 h 251"/>
              <a:gd name="T2" fmla="*/ 140 w 176"/>
              <a:gd name="T3" fmla="*/ 69 h 251"/>
              <a:gd name="T4" fmla="*/ 139 w 176"/>
              <a:gd name="T5" fmla="*/ 52 h 251"/>
              <a:gd name="T6" fmla="*/ 134 w 176"/>
              <a:gd name="T7" fmla="*/ 46 h 251"/>
              <a:gd name="T8" fmla="*/ 117 w 176"/>
              <a:gd name="T9" fmla="*/ 38 h 251"/>
              <a:gd name="T10" fmla="*/ 117 w 176"/>
              <a:gd name="T11" fmla="*/ 24 h 251"/>
              <a:gd name="T12" fmla="*/ 113 w 176"/>
              <a:gd name="T13" fmla="*/ 20 h 251"/>
              <a:gd name="T14" fmla="*/ 105 w 176"/>
              <a:gd name="T15" fmla="*/ 15 h 251"/>
              <a:gd name="T16" fmla="*/ 100 w 176"/>
              <a:gd name="T17" fmla="*/ 0 h 251"/>
              <a:gd name="T18" fmla="*/ 89 w 176"/>
              <a:gd name="T19" fmla="*/ 8 h 251"/>
              <a:gd name="T20" fmla="*/ 78 w 176"/>
              <a:gd name="T21" fmla="*/ 24 h 251"/>
              <a:gd name="T22" fmla="*/ 71 w 176"/>
              <a:gd name="T23" fmla="*/ 33 h 251"/>
              <a:gd name="T24" fmla="*/ 59 w 176"/>
              <a:gd name="T25" fmla="*/ 39 h 251"/>
              <a:gd name="T26" fmla="*/ 45 w 176"/>
              <a:gd name="T27" fmla="*/ 39 h 251"/>
              <a:gd name="T28" fmla="*/ 32 w 176"/>
              <a:gd name="T29" fmla="*/ 50 h 251"/>
              <a:gd name="T30" fmla="*/ 24 w 176"/>
              <a:gd name="T31" fmla="*/ 45 h 251"/>
              <a:gd name="T32" fmla="*/ 17 w 176"/>
              <a:gd name="T33" fmla="*/ 32 h 251"/>
              <a:gd name="T34" fmla="*/ 8 w 176"/>
              <a:gd name="T35" fmla="*/ 48 h 251"/>
              <a:gd name="T36" fmla="*/ 7 w 176"/>
              <a:gd name="T37" fmla="*/ 48 h 251"/>
              <a:gd name="T38" fmla="*/ 15 w 176"/>
              <a:gd name="T39" fmla="*/ 84 h 251"/>
              <a:gd name="T40" fmla="*/ 18 w 176"/>
              <a:gd name="T41" fmla="*/ 94 h 251"/>
              <a:gd name="T42" fmla="*/ 6 w 176"/>
              <a:gd name="T43" fmla="*/ 100 h 251"/>
              <a:gd name="T44" fmla="*/ 24 w 176"/>
              <a:gd name="T45" fmla="*/ 120 h 251"/>
              <a:gd name="T46" fmla="*/ 24 w 176"/>
              <a:gd name="T47" fmla="*/ 120 h 251"/>
              <a:gd name="T48" fmla="*/ 19 w 176"/>
              <a:gd name="T49" fmla="*/ 140 h 251"/>
              <a:gd name="T50" fmla="*/ 8 w 176"/>
              <a:gd name="T51" fmla="*/ 147 h 251"/>
              <a:gd name="T52" fmla="*/ 18 w 176"/>
              <a:gd name="T53" fmla="*/ 179 h 251"/>
              <a:gd name="T54" fmla="*/ 24 w 176"/>
              <a:gd name="T55" fmla="*/ 189 h 251"/>
              <a:gd name="T56" fmla="*/ 16 w 176"/>
              <a:gd name="T57" fmla="*/ 208 h 251"/>
              <a:gd name="T58" fmla="*/ 10 w 176"/>
              <a:gd name="T59" fmla="*/ 225 h 251"/>
              <a:gd name="T60" fmla="*/ 11 w 176"/>
              <a:gd name="T61" fmla="*/ 238 h 251"/>
              <a:gd name="T62" fmla="*/ 13 w 176"/>
              <a:gd name="T63" fmla="*/ 241 h 251"/>
              <a:gd name="T64" fmla="*/ 14 w 176"/>
              <a:gd name="T65" fmla="*/ 244 h 251"/>
              <a:gd name="T66" fmla="*/ 14 w 176"/>
              <a:gd name="T67" fmla="*/ 244 h 251"/>
              <a:gd name="T68" fmla="*/ 47 w 176"/>
              <a:gd name="T69" fmla="*/ 248 h 251"/>
              <a:gd name="T70" fmla="*/ 56 w 176"/>
              <a:gd name="T71" fmla="*/ 232 h 251"/>
              <a:gd name="T72" fmla="*/ 104 w 176"/>
              <a:gd name="T73" fmla="*/ 176 h 251"/>
              <a:gd name="T74" fmla="*/ 125 w 176"/>
              <a:gd name="T75" fmla="*/ 164 h 251"/>
              <a:gd name="T76" fmla="*/ 117 w 176"/>
              <a:gd name="T77" fmla="*/ 156 h 251"/>
              <a:gd name="T78" fmla="*/ 115 w 176"/>
              <a:gd name="T79" fmla="*/ 147 h 251"/>
              <a:gd name="T80" fmla="*/ 87 w 176"/>
              <a:gd name="T81" fmla="*/ 119 h 251"/>
              <a:gd name="T82" fmla="*/ 61 w 176"/>
              <a:gd name="T83" fmla="*/ 114 h 251"/>
              <a:gd name="T84" fmla="*/ 51 w 176"/>
              <a:gd name="T85" fmla="*/ 100 h 251"/>
              <a:gd name="T86" fmla="*/ 67 w 176"/>
              <a:gd name="T87" fmla="*/ 74 h 251"/>
              <a:gd name="T88" fmla="*/ 71 w 176"/>
              <a:gd name="T89" fmla="*/ 61 h 251"/>
              <a:gd name="T90" fmla="*/ 104 w 176"/>
              <a:gd name="T91" fmla="*/ 67 h 251"/>
              <a:gd name="T92" fmla="*/ 101 w 176"/>
              <a:gd name="T93" fmla="*/ 80 h 251"/>
              <a:gd name="T94" fmla="*/ 120 w 176"/>
              <a:gd name="T95" fmla="*/ 95 h 251"/>
              <a:gd name="T96" fmla="*/ 150 w 176"/>
              <a:gd name="T97" fmla="*/ 122 h 251"/>
              <a:gd name="T98" fmla="*/ 166 w 176"/>
              <a:gd name="T99" fmla="*/ 102 h 251"/>
              <a:gd name="T100" fmla="*/ 168 w 176"/>
              <a:gd name="T101" fmla="*/ 92 h 251"/>
              <a:gd name="T102" fmla="*/ 175 w 176"/>
              <a:gd name="T103" fmla="*/ 87 h 251"/>
              <a:gd name="T104" fmla="*/ 163 w 176"/>
              <a:gd name="T105" fmla="*/ 78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4"/>
          <p:cNvSpPr/>
          <p:nvPr/>
        </p:nvSpPr>
        <p:spPr bwMode="auto">
          <a:xfrm>
            <a:off x="5820810" y="3819259"/>
            <a:ext cx="791076" cy="729277"/>
          </a:xfrm>
          <a:custGeom>
            <a:avLst/>
            <a:gdLst>
              <a:gd name="T0" fmla="*/ 41 w 186"/>
              <a:gd name="T1" fmla="*/ 60 h 183"/>
              <a:gd name="T2" fmla="*/ 2 w 186"/>
              <a:gd name="T3" fmla="*/ 81 h 183"/>
              <a:gd name="T4" fmla="*/ 15 w 186"/>
              <a:gd name="T5" fmla="*/ 111 h 183"/>
              <a:gd name="T6" fmla="*/ 16 w 186"/>
              <a:gd name="T7" fmla="*/ 111 h 183"/>
              <a:gd name="T8" fmla="*/ 34 w 186"/>
              <a:gd name="T9" fmla="*/ 143 h 183"/>
              <a:gd name="T10" fmla="*/ 44 w 186"/>
              <a:gd name="T11" fmla="*/ 145 h 183"/>
              <a:gd name="T12" fmla="*/ 53 w 186"/>
              <a:gd name="T13" fmla="*/ 150 h 183"/>
              <a:gd name="T14" fmla="*/ 106 w 186"/>
              <a:gd name="T15" fmla="*/ 155 h 183"/>
              <a:gd name="T16" fmla="*/ 109 w 186"/>
              <a:gd name="T17" fmla="*/ 173 h 183"/>
              <a:gd name="T18" fmla="*/ 130 w 186"/>
              <a:gd name="T19" fmla="*/ 171 h 183"/>
              <a:gd name="T20" fmla="*/ 142 w 186"/>
              <a:gd name="T21" fmla="*/ 183 h 183"/>
              <a:gd name="T22" fmla="*/ 151 w 186"/>
              <a:gd name="T23" fmla="*/ 174 h 183"/>
              <a:gd name="T24" fmla="*/ 163 w 186"/>
              <a:gd name="T25" fmla="*/ 175 h 183"/>
              <a:gd name="T26" fmla="*/ 174 w 186"/>
              <a:gd name="T27" fmla="*/ 165 h 183"/>
              <a:gd name="T28" fmla="*/ 172 w 186"/>
              <a:gd name="T29" fmla="*/ 163 h 183"/>
              <a:gd name="T30" fmla="*/ 173 w 186"/>
              <a:gd name="T31" fmla="*/ 153 h 183"/>
              <a:gd name="T32" fmla="*/ 152 w 186"/>
              <a:gd name="T33" fmla="*/ 147 h 183"/>
              <a:gd name="T34" fmla="*/ 142 w 186"/>
              <a:gd name="T35" fmla="*/ 131 h 183"/>
              <a:gd name="T36" fmla="*/ 138 w 186"/>
              <a:gd name="T37" fmla="*/ 118 h 183"/>
              <a:gd name="T38" fmla="*/ 149 w 186"/>
              <a:gd name="T39" fmla="*/ 113 h 183"/>
              <a:gd name="T40" fmla="*/ 156 w 186"/>
              <a:gd name="T41" fmla="*/ 102 h 183"/>
              <a:gd name="T42" fmla="*/ 160 w 186"/>
              <a:gd name="T43" fmla="*/ 98 h 183"/>
              <a:gd name="T44" fmla="*/ 160 w 186"/>
              <a:gd name="T45" fmla="*/ 81 h 183"/>
              <a:gd name="T46" fmla="*/ 170 w 186"/>
              <a:gd name="T47" fmla="*/ 83 h 183"/>
              <a:gd name="T48" fmla="*/ 171 w 186"/>
              <a:gd name="T49" fmla="*/ 84 h 183"/>
              <a:gd name="T50" fmla="*/ 186 w 186"/>
              <a:gd name="T51" fmla="*/ 81 h 183"/>
              <a:gd name="T52" fmla="*/ 169 w 186"/>
              <a:gd name="T53" fmla="*/ 68 h 183"/>
              <a:gd name="T54" fmla="*/ 152 w 186"/>
              <a:gd name="T55" fmla="*/ 63 h 183"/>
              <a:gd name="T56" fmla="*/ 152 w 186"/>
              <a:gd name="T57" fmla="*/ 63 h 183"/>
              <a:gd name="T58" fmla="*/ 131 w 186"/>
              <a:gd name="T59" fmla="*/ 48 h 183"/>
              <a:gd name="T60" fmla="*/ 148 w 186"/>
              <a:gd name="T61" fmla="*/ 29 h 183"/>
              <a:gd name="T62" fmla="*/ 142 w 186"/>
              <a:gd name="T63" fmla="*/ 9 h 183"/>
              <a:gd name="T64" fmla="*/ 114 w 186"/>
              <a:gd name="T65" fmla="*/ 14 h 183"/>
              <a:gd name="T66" fmla="*/ 101 w 186"/>
              <a:gd name="T67" fmla="*/ 7 h 183"/>
              <a:gd name="T68" fmla="*/ 96 w 186"/>
              <a:gd name="T69" fmla="*/ 5 h 183"/>
              <a:gd name="T70" fmla="*/ 95 w 186"/>
              <a:gd name="T71" fmla="*/ 3 h 183"/>
              <a:gd name="T72" fmla="*/ 95 w 186"/>
              <a:gd name="T73" fmla="*/ 3 h 183"/>
              <a:gd name="T74" fmla="*/ 94 w 186"/>
              <a:gd name="T75" fmla="*/ 1 h 183"/>
              <a:gd name="T76" fmla="*/ 94 w 186"/>
              <a:gd name="T77" fmla="*/ 0 h 183"/>
              <a:gd name="T78" fmla="*/ 93 w 186"/>
              <a:gd name="T79" fmla="*/ 11 h 183"/>
              <a:gd name="T80" fmla="*/ 92 w 186"/>
              <a:gd name="T81" fmla="*/ 18 h 183"/>
              <a:gd name="T82" fmla="*/ 93 w 186"/>
              <a:gd name="T83" fmla="*/ 34 h 183"/>
              <a:gd name="T84" fmla="*/ 92 w 186"/>
              <a:gd name="T85" fmla="*/ 35 h 183"/>
              <a:gd name="T86" fmla="*/ 87 w 186"/>
              <a:gd name="T87" fmla="*/ 48 h 183"/>
              <a:gd name="T88" fmla="*/ 67 w 186"/>
              <a:gd name="T89" fmla="*/ 55 h 183"/>
              <a:gd name="T90" fmla="*/ 42 w 186"/>
              <a:gd name="T91" fmla="*/ 6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rgbClr val="DD9E30">
              <a:alpha val="85000"/>
            </a:srgb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5"/>
          <p:cNvSpPr/>
          <p:nvPr/>
        </p:nvSpPr>
        <p:spPr bwMode="auto">
          <a:xfrm>
            <a:off x="7321566" y="5375273"/>
            <a:ext cx="224738" cy="509150"/>
          </a:xfrm>
          <a:custGeom>
            <a:avLst/>
            <a:gdLst>
              <a:gd name="T0" fmla="*/ 40 w 53"/>
              <a:gd name="T1" fmla="*/ 0 h 128"/>
              <a:gd name="T2" fmla="*/ 12 w 53"/>
              <a:gd name="T3" fmla="*/ 35 h 128"/>
              <a:gd name="T4" fmla="*/ 0 w 53"/>
              <a:gd name="T5" fmla="*/ 54 h 128"/>
              <a:gd name="T6" fmla="*/ 3 w 53"/>
              <a:gd name="T7" fmla="*/ 76 h 128"/>
              <a:gd name="T8" fmla="*/ 3 w 53"/>
              <a:gd name="T9" fmla="*/ 77 h 128"/>
              <a:gd name="T10" fmla="*/ 3 w 53"/>
              <a:gd name="T11" fmla="*/ 77 h 128"/>
              <a:gd name="T12" fmla="*/ 1 w 53"/>
              <a:gd name="T13" fmla="*/ 92 h 128"/>
              <a:gd name="T14" fmla="*/ 2 w 53"/>
              <a:gd name="T15" fmla="*/ 101 h 128"/>
              <a:gd name="T16" fmla="*/ 18 w 53"/>
              <a:gd name="T17" fmla="*/ 112 h 128"/>
              <a:gd name="T18" fmla="*/ 18 w 53"/>
              <a:gd name="T19" fmla="*/ 112 h 128"/>
              <a:gd name="T20" fmla="*/ 19 w 53"/>
              <a:gd name="T21" fmla="*/ 112 h 128"/>
              <a:gd name="T22" fmla="*/ 19 w 53"/>
              <a:gd name="T23" fmla="*/ 113 h 128"/>
              <a:gd name="T24" fmla="*/ 19 w 53"/>
              <a:gd name="T25" fmla="*/ 113 h 128"/>
              <a:gd name="T26" fmla="*/ 25 w 53"/>
              <a:gd name="T27" fmla="*/ 124 h 128"/>
              <a:gd name="T28" fmla="*/ 31 w 53"/>
              <a:gd name="T29" fmla="*/ 128 h 128"/>
              <a:gd name="T30" fmla="*/ 33 w 53"/>
              <a:gd name="T31" fmla="*/ 102 h 128"/>
              <a:gd name="T32" fmla="*/ 33 w 53"/>
              <a:gd name="T33" fmla="*/ 101 h 128"/>
              <a:gd name="T34" fmla="*/ 45 w 53"/>
              <a:gd name="T35" fmla="*/ 73 h 128"/>
              <a:gd name="T36" fmla="*/ 49 w 53"/>
              <a:gd name="T37" fmla="*/ 40 h 128"/>
              <a:gd name="T38" fmla="*/ 49 w 53"/>
              <a:gd name="T39" fmla="*/ 39 h 128"/>
              <a:gd name="T40" fmla="*/ 49 w 53"/>
              <a:gd name="T41" fmla="*/ 39 h 128"/>
              <a:gd name="T42" fmla="*/ 53 w 53"/>
              <a:gd name="T43" fmla="*/ 30 h 128"/>
              <a:gd name="T44" fmla="*/ 50 w 53"/>
              <a:gd name="T45" fmla="*/ 22 h 128"/>
              <a:gd name="T46" fmla="*/ 50 w 53"/>
              <a:gd name="T47" fmla="*/ 22 h 128"/>
              <a:gd name="T48" fmla="*/ 49 w 53"/>
              <a:gd name="T49" fmla="*/ 22 h 128"/>
              <a:gd name="T50" fmla="*/ 49 w 53"/>
              <a:gd name="T51" fmla="*/ 12 h 128"/>
              <a:gd name="T52" fmla="*/ 49 w 53"/>
              <a:gd name="T53" fmla="*/ 11 h 128"/>
              <a:gd name="T54" fmla="*/ 49 w 53"/>
              <a:gd name="T55" fmla="*/ 11 h 128"/>
              <a:gd name="T56" fmla="*/ 51 w 53"/>
              <a:gd name="T57" fmla="*/ 8 h 128"/>
              <a:gd name="T58" fmla="*/ 53 w 53"/>
              <a:gd name="T59" fmla="*/ 6 h 128"/>
              <a:gd name="T60" fmla="*/ 40 w 53"/>
              <a:gd name="T61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6"/>
          <p:cNvSpPr/>
          <p:nvPr/>
        </p:nvSpPr>
        <p:spPr bwMode="auto">
          <a:xfrm>
            <a:off x="5656711" y="6277628"/>
            <a:ext cx="350591" cy="278940"/>
          </a:xfrm>
          <a:custGeom>
            <a:avLst/>
            <a:gdLst>
              <a:gd name="T0" fmla="*/ 37 w 82"/>
              <a:gd name="T1" fmla="*/ 7 h 70"/>
              <a:gd name="T2" fmla="*/ 36 w 82"/>
              <a:gd name="T3" fmla="*/ 9 h 70"/>
              <a:gd name="T4" fmla="*/ 36 w 82"/>
              <a:gd name="T5" fmla="*/ 9 h 70"/>
              <a:gd name="T6" fmla="*/ 35 w 82"/>
              <a:gd name="T7" fmla="*/ 10 h 70"/>
              <a:gd name="T8" fmla="*/ 19 w 82"/>
              <a:gd name="T9" fmla="*/ 14 h 70"/>
              <a:gd name="T10" fmla="*/ 20 w 82"/>
              <a:gd name="T11" fmla="*/ 16 h 70"/>
              <a:gd name="T12" fmla="*/ 25 w 82"/>
              <a:gd name="T13" fmla="*/ 22 h 70"/>
              <a:gd name="T14" fmla="*/ 23 w 82"/>
              <a:gd name="T15" fmla="*/ 23 h 70"/>
              <a:gd name="T16" fmla="*/ 16 w 82"/>
              <a:gd name="T17" fmla="*/ 27 h 70"/>
              <a:gd name="T18" fmla="*/ 4 w 82"/>
              <a:gd name="T19" fmla="*/ 36 h 70"/>
              <a:gd name="T20" fmla="*/ 6 w 82"/>
              <a:gd name="T21" fmla="*/ 63 h 70"/>
              <a:gd name="T22" fmla="*/ 18 w 82"/>
              <a:gd name="T23" fmla="*/ 64 h 70"/>
              <a:gd name="T24" fmla="*/ 19 w 82"/>
              <a:gd name="T25" fmla="*/ 64 h 70"/>
              <a:gd name="T26" fmla="*/ 19 w 82"/>
              <a:gd name="T27" fmla="*/ 64 h 70"/>
              <a:gd name="T28" fmla="*/ 31 w 82"/>
              <a:gd name="T29" fmla="*/ 70 h 70"/>
              <a:gd name="T30" fmla="*/ 44 w 82"/>
              <a:gd name="T31" fmla="*/ 68 h 70"/>
              <a:gd name="T32" fmla="*/ 62 w 82"/>
              <a:gd name="T33" fmla="*/ 53 h 70"/>
              <a:gd name="T34" fmla="*/ 63 w 82"/>
              <a:gd name="T35" fmla="*/ 53 h 70"/>
              <a:gd name="T36" fmla="*/ 64 w 82"/>
              <a:gd name="T37" fmla="*/ 52 h 70"/>
              <a:gd name="T38" fmla="*/ 69 w 82"/>
              <a:gd name="T39" fmla="*/ 50 h 70"/>
              <a:gd name="T40" fmla="*/ 68 w 82"/>
              <a:gd name="T41" fmla="*/ 33 h 70"/>
              <a:gd name="T42" fmla="*/ 68 w 82"/>
              <a:gd name="T43" fmla="*/ 33 h 70"/>
              <a:gd name="T44" fmla="*/ 75 w 82"/>
              <a:gd name="T45" fmla="*/ 22 h 70"/>
              <a:gd name="T46" fmla="*/ 75 w 82"/>
              <a:gd name="T47" fmla="*/ 22 h 70"/>
              <a:gd name="T48" fmla="*/ 75 w 82"/>
              <a:gd name="T49" fmla="*/ 22 h 70"/>
              <a:gd name="T50" fmla="*/ 81 w 82"/>
              <a:gd name="T51" fmla="*/ 17 h 70"/>
              <a:gd name="T52" fmla="*/ 79 w 82"/>
              <a:gd name="T53" fmla="*/ 5 h 70"/>
              <a:gd name="T54" fmla="*/ 74 w 82"/>
              <a:gd name="T55" fmla="*/ 0 h 70"/>
              <a:gd name="T56" fmla="*/ 74 w 82"/>
              <a:gd name="T57" fmla="*/ 6 h 70"/>
              <a:gd name="T58" fmla="*/ 64 w 82"/>
              <a:gd name="T59" fmla="*/ 4 h 70"/>
              <a:gd name="T60" fmla="*/ 59 w 82"/>
              <a:gd name="T61" fmla="*/ 7 h 70"/>
              <a:gd name="T62" fmla="*/ 58 w 82"/>
              <a:gd name="T63" fmla="*/ 7 h 70"/>
              <a:gd name="T64" fmla="*/ 58 w 82"/>
              <a:gd name="T65" fmla="*/ 7 h 70"/>
              <a:gd name="T66" fmla="*/ 37 w 82"/>
              <a:gd name="T67" fmla="*/ 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rgbClr val="DD9E30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9"/>
          <p:cNvSpPr/>
          <p:nvPr/>
        </p:nvSpPr>
        <p:spPr bwMode="auto">
          <a:xfrm>
            <a:off x="3109426" y="3379321"/>
            <a:ext cx="1727782" cy="1157770"/>
          </a:xfrm>
          <a:custGeom>
            <a:avLst/>
            <a:gdLst>
              <a:gd name="T0" fmla="*/ 241 w 406"/>
              <a:gd name="T1" fmla="*/ 29 h 291"/>
              <a:gd name="T2" fmla="*/ 228 w 406"/>
              <a:gd name="T3" fmla="*/ 42 h 291"/>
              <a:gd name="T4" fmla="*/ 190 w 406"/>
              <a:gd name="T5" fmla="*/ 14 h 291"/>
              <a:gd name="T6" fmla="*/ 178 w 406"/>
              <a:gd name="T7" fmla="*/ 9 h 291"/>
              <a:gd name="T8" fmla="*/ 144 w 406"/>
              <a:gd name="T9" fmla="*/ 2 h 291"/>
              <a:gd name="T10" fmla="*/ 114 w 406"/>
              <a:gd name="T11" fmla="*/ 5 h 291"/>
              <a:gd name="T12" fmla="*/ 98 w 406"/>
              <a:gd name="T13" fmla="*/ 10 h 291"/>
              <a:gd name="T14" fmla="*/ 72 w 406"/>
              <a:gd name="T15" fmla="*/ 13 h 291"/>
              <a:gd name="T16" fmla="*/ 41 w 406"/>
              <a:gd name="T17" fmla="*/ 20 h 291"/>
              <a:gd name="T18" fmla="*/ 49 w 406"/>
              <a:gd name="T19" fmla="*/ 45 h 291"/>
              <a:gd name="T20" fmla="*/ 62 w 406"/>
              <a:gd name="T21" fmla="*/ 65 h 291"/>
              <a:gd name="T22" fmla="*/ 52 w 406"/>
              <a:gd name="T23" fmla="*/ 89 h 291"/>
              <a:gd name="T24" fmla="*/ 56 w 406"/>
              <a:gd name="T25" fmla="*/ 102 h 291"/>
              <a:gd name="T26" fmla="*/ 30 w 406"/>
              <a:gd name="T27" fmla="*/ 105 h 291"/>
              <a:gd name="T28" fmla="*/ 10 w 406"/>
              <a:gd name="T29" fmla="*/ 121 h 291"/>
              <a:gd name="T30" fmla="*/ 2 w 406"/>
              <a:gd name="T31" fmla="*/ 136 h 291"/>
              <a:gd name="T32" fmla="*/ 5 w 406"/>
              <a:gd name="T33" fmla="*/ 169 h 291"/>
              <a:gd name="T34" fmla="*/ 8 w 406"/>
              <a:gd name="T35" fmla="*/ 197 h 291"/>
              <a:gd name="T36" fmla="*/ 38 w 406"/>
              <a:gd name="T37" fmla="*/ 209 h 291"/>
              <a:gd name="T38" fmla="*/ 50 w 406"/>
              <a:gd name="T39" fmla="*/ 217 h 291"/>
              <a:gd name="T40" fmla="*/ 63 w 406"/>
              <a:gd name="T41" fmla="*/ 229 h 291"/>
              <a:gd name="T42" fmla="*/ 93 w 406"/>
              <a:gd name="T43" fmla="*/ 241 h 291"/>
              <a:gd name="T44" fmla="*/ 136 w 406"/>
              <a:gd name="T45" fmla="*/ 250 h 291"/>
              <a:gd name="T46" fmla="*/ 158 w 406"/>
              <a:gd name="T47" fmla="*/ 256 h 291"/>
              <a:gd name="T48" fmla="*/ 170 w 406"/>
              <a:gd name="T49" fmla="*/ 268 h 291"/>
              <a:gd name="T50" fmla="*/ 174 w 406"/>
              <a:gd name="T51" fmla="*/ 277 h 291"/>
              <a:gd name="T52" fmla="*/ 183 w 406"/>
              <a:gd name="T53" fmla="*/ 289 h 291"/>
              <a:gd name="T54" fmla="*/ 195 w 406"/>
              <a:gd name="T55" fmla="*/ 284 h 291"/>
              <a:gd name="T56" fmla="*/ 210 w 406"/>
              <a:gd name="T57" fmla="*/ 279 h 291"/>
              <a:gd name="T58" fmla="*/ 222 w 406"/>
              <a:gd name="T59" fmla="*/ 276 h 291"/>
              <a:gd name="T60" fmla="*/ 226 w 406"/>
              <a:gd name="T61" fmla="*/ 261 h 291"/>
              <a:gd name="T62" fmla="*/ 242 w 406"/>
              <a:gd name="T63" fmla="*/ 235 h 291"/>
              <a:gd name="T64" fmla="*/ 239 w 406"/>
              <a:gd name="T65" fmla="*/ 210 h 291"/>
              <a:gd name="T66" fmla="*/ 246 w 406"/>
              <a:gd name="T67" fmla="*/ 203 h 291"/>
              <a:gd name="T68" fmla="*/ 278 w 406"/>
              <a:gd name="T69" fmla="*/ 213 h 291"/>
              <a:gd name="T70" fmla="*/ 284 w 406"/>
              <a:gd name="T71" fmla="*/ 231 h 291"/>
              <a:gd name="T72" fmla="*/ 299 w 406"/>
              <a:gd name="T73" fmla="*/ 249 h 291"/>
              <a:gd name="T74" fmla="*/ 325 w 406"/>
              <a:gd name="T75" fmla="*/ 259 h 291"/>
              <a:gd name="T76" fmla="*/ 332 w 406"/>
              <a:gd name="T77" fmla="*/ 261 h 291"/>
              <a:gd name="T78" fmla="*/ 350 w 406"/>
              <a:gd name="T79" fmla="*/ 254 h 291"/>
              <a:gd name="T80" fmla="*/ 361 w 406"/>
              <a:gd name="T81" fmla="*/ 236 h 291"/>
              <a:gd name="T82" fmla="*/ 346 w 406"/>
              <a:gd name="T83" fmla="*/ 229 h 291"/>
              <a:gd name="T84" fmla="*/ 367 w 406"/>
              <a:gd name="T85" fmla="*/ 203 h 291"/>
              <a:gd name="T86" fmla="*/ 376 w 406"/>
              <a:gd name="T87" fmla="*/ 175 h 291"/>
              <a:gd name="T88" fmla="*/ 402 w 406"/>
              <a:gd name="T89" fmla="*/ 145 h 291"/>
              <a:gd name="T90" fmla="*/ 400 w 406"/>
              <a:gd name="T91" fmla="*/ 127 h 291"/>
              <a:gd name="T92" fmla="*/ 382 w 406"/>
              <a:gd name="T93" fmla="*/ 84 h 291"/>
              <a:gd name="T94" fmla="*/ 368 w 406"/>
              <a:gd name="T95" fmla="*/ 79 h 291"/>
              <a:gd name="T96" fmla="*/ 336 w 406"/>
              <a:gd name="T97" fmla="*/ 50 h 291"/>
              <a:gd name="T98" fmla="*/ 328 w 406"/>
              <a:gd name="T99" fmla="*/ 53 h 291"/>
              <a:gd name="T100" fmla="*/ 308 w 406"/>
              <a:gd name="T101" fmla="*/ 39 h 291"/>
              <a:gd name="T102" fmla="*/ 281 w 406"/>
              <a:gd name="T103" fmla="*/ 25 h 291"/>
              <a:gd name="T104" fmla="*/ 272 w 406"/>
              <a:gd name="T105" fmla="*/ 27 h 291"/>
              <a:gd name="T106" fmla="*/ 242 w 406"/>
              <a:gd name="T107" fmla="*/ 15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13"/>
          <p:cNvSpPr/>
          <p:nvPr/>
        </p:nvSpPr>
        <p:spPr bwMode="auto">
          <a:xfrm>
            <a:off x="4921709" y="4942058"/>
            <a:ext cx="818045" cy="660383"/>
          </a:xfrm>
          <a:custGeom>
            <a:avLst/>
            <a:gdLst>
              <a:gd name="T0" fmla="*/ 142 w 192"/>
              <a:gd name="T1" fmla="*/ 7 h 166"/>
              <a:gd name="T2" fmla="*/ 131 w 192"/>
              <a:gd name="T3" fmla="*/ 10 h 166"/>
              <a:gd name="T4" fmla="*/ 129 w 192"/>
              <a:gd name="T5" fmla="*/ 0 h 166"/>
              <a:gd name="T6" fmla="*/ 125 w 192"/>
              <a:gd name="T7" fmla="*/ 10 h 166"/>
              <a:gd name="T8" fmla="*/ 119 w 192"/>
              <a:gd name="T9" fmla="*/ 18 h 166"/>
              <a:gd name="T10" fmla="*/ 108 w 192"/>
              <a:gd name="T11" fmla="*/ 17 h 166"/>
              <a:gd name="T12" fmla="*/ 106 w 192"/>
              <a:gd name="T13" fmla="*/ 25 h 166"/>
              <a:gd name="T14" fmla="*/ 94 w 192"/>
              <a:gd name="T15" fmla="*/ 28 h 166"/>
              <a:gd name="T16" fmla="*/ 90 w 192"/>
              <a:gd name="T17" fmla="*/ 30 h 166"/>
              <a:gd name="T18" fmla="*/ 80 w 192"/>
              <a:gd name="T19" fmla="*/ 26 h 166"/>
              <a:gd name="T20" fmla="*/ 73 w 192"/>
              <a:gd name="T21" fmla="*/ 24 h 166"/>
              <a:gd name="T22" fmla="*/ 84 w 192"/>
              <a:gd name="T23" fmla="*/ 40 h 166"/>
              <a:gd name="T24" fmla="*/ 90 w 192"/>
              <a:gd name="T25" fmla="*/ 46 h 166"/>
              <a:gd name="T26" fmla="*/ 88 w 192"/>
              <a:gd name="T27" fmla="*/ 55 h 166"/>
              <a:gd name="T28" fmla="*/ 69 w 192"/>
              <a:gd name="T29" fmla="*/ 64 h 166"/>
              <a:gd name="T30" fmla="*/ 62 w 192"/>
              <a:gd name="T31" fmla="*/ 65 h 166"/>
              <a:gd name="T32" fmla="*/ 55 w 192"/>
              <a:gd name="T33" fmla="*/ 63 h 166"/>
              <a:gd name="T34" fmla="*/ 47 w 192"/>
              <a:gd name="T35" fmla="*/ 71 h 166"/>
              <a:gd name="T36" fmla="*/ 39 w 192"/>
              <a:gd name="T37" fmla="*/ 74 h 166"/>
              <a:gd name="T38" fmla="*/ 8 w 192"/>
              <a:gd name="T39" fmla="*/ 74 h 166"/>
              <a:gd name="T40" fmla="*/ 4 w 192"/>
              <a:gd name="T41" fmla="*/ 96 h 166"/>
              <a:gd name="T42" fmla="*/ 11 w 192"/>
              <a:gd name="T43" fmla="*/ 100 h 166"/>
              <a:gd name="T44" fmla="*/ 15 w 192"/>
              <a:gd name="T45" fmla="*/ 95 h 166"/>
              <a:gd name="T46" fmla="*/ 28 w 192"/>
              <a:gd name="T47" fmla="*/ 96 h 166"/>
              <a:gd name="T48" fmla="*/ 31 w 192"/>
              <a:gd name="T49" fmla="*/ 118 h 166"/>
              <a:gd name="T50" fmla="*/ 26 w 192"/>
              <a:gd name="T51" fmla="*/ 130 h 166"/>
              <a:gd name="T52" fmla="*/ 38 w 192"/>
              <a:gd name="T53" fmla="*/ 148 h 166"/>
              <a:gd name="T54" fmla="*/ 33 w 192"/>
              <a:gd name="T55" fmla="*/ 166 h 166"/>
              <a:gd name="T56" fmla="*/ 46 w 192"/>
              <a:gd name="T57" fmla="*/ 159 h 166"/>
              <a:gd name="T58" fmla="*/ 55 w 192"/>
              <a:gd name="T59" fmla="*/ 160 h 166"/>
              <a:gd name="T60" fmla="*/ 84 w 192"/>
              <a:gd name="T61" fmla="*/ 160 h 166"/>
              <a:gd name="T62" fmla="*/ 98 w 192"/>
              <a:gd name="T63" fmla="*/ 150 h 166"/>
              <a:gd name="T64" fmla="*/ 114 w 192"/>
              <a:gd name="T65" fmla="*/ 137 h 166"/>
              <a:gd name="T66" fmla="*/ 124 w 192"/>
              <a:gd name="T67" fmla="*/ 141 h 166"/>
              <a:gd name="T68" fmla="*/ 137 w 192"/>
              <a:gd name="T69" fmla="*/ 146 h 166"/>
              <a:gd name="T70" fmla="*/ 146 w 192"/>
              <a:gd name="T71" fmla="*/ 149 h 166"/>
              <a:gd name="T72" fmla="*/ 148 w 192"/>
              <a:gd name="T73" fmla="*/ 144 h 166"/>
              <a:gd name="T74" fmla="*/ 151 w 192"/>
              <a:gd name="T75" fmla="*/ 142 h 166"/>
              <a:gd name="T76" fmla="*/ 157 w 192"/>
              <a:gd name="T77" fmla="*/ 138 h 166"/>
              <a:gd name="T78" fmla="*/ 173 w 192"/>
              <a:gd name="T79" fmla="*/ 126 h 166"/>
              <a:gd name="T80" fmla="*/ 176 w 192"/>
              <a:gd name="T81" fmla="*/ 124 h 166"/>
              <a:gd name="T82" fmla="*/ 183 w 192"/>
              <a:gd name="T83" fmla="*/ 122 h 166"/>
              <a:gd name="T84" fmla="*/ 190 w 192"/>
              <a:gd name="T85" fmla="*/ 118 h 166"/>
              <a:gd name="T86" fmla="*/ 186 w 192"/>
              <a:gd name="T87" fmla="*/ 103 h 166"/>
              <a:gd name="T88" fmla="*/ 188 w 192"/>
              <a:gd name="T89" fmla="*/ 94 h 166"/>
              <a:gd name="T90" fmla="*/ 174 w 192"/>
              <a:gd name="T91" fmla="*/ 83 h 166"/>
              <a:gd name="T92" fmla="*/ 186 w 192"/>
              <a:gd name="T93" fmla="*/ 34 h 166"/>
              <a:gd name="T94" fmla="*/ 178 w 192"/>
              <a:gd name="T95" fmla="*/ 38 h 166"/>
              <a:gd name="T96" fmla="*/ 168 w 192"/>
              <a:gd name="T97" fmla="*/ 38 h 166"/>
              <a:gd name="T98" fmla="*/ 167 w 192"/>
              <a:gd name="T99" fmla="*/ 34 h 166"/>
              <a:gd name="T100" fmla="*/ 166 w 192"/>
              <a:gd name="T101" fmla="*/ 32 h 166"/>
              <a:gd name="T102" fmla="*/ 156 w 192"/>
              <a:gd name="T103" fmla="*/ 2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16"/>
          <p:cNvSpPr/>
          <p:nvPr/>
        </p:nvSpPr>
        <p:spPr bwMode="auto">
          <a:xfrm>
            <a:off x="5202182" y="3399486"/>
            <a:ext cx="690393" cy="1149367"/>
          </a:xfrm>
          <a:custGeom>
            <a:avLst/>
            <a:gdLst>
              <a:gd name="T0" fmla="*/ 48 w 162"/>
              <a:gd name="T1" fmla="*/ 90 h 289"/>
              <a:gd name="T2" fmla="*/ 61 w 162"/>
              <a:gd name="T3" fmla="*/ 100 h 289"/>
              <a:gd name="T4" fmla="*/ 70 w 162"/>
              <a:gd name="T5" fmla="*/ 108 h 289"/>
              <a:gd name="T6" fmla="*/ 88 w 162"/>
              <a:gd name="T7" fmla="*/ 114 h 289"/>
              <a:gd name="T8" fmla="*/ 88 w 162"/>
              <a:gd name="T9" fmla="*/ 115 h 289"/>
              <a:gd name="T10" fmla="*/ 93 w 162"/>
              <a:gd name="T11" fmla="*/ 123 h 289"/>
              <a:gd name="T12" fmla="*/ 89 w 162"/>
              <a:gd name="T13" fmla="*/ 136 h 289"/>
              <a:gd name="T14" fmla="*/ 88 w 162"/>
              <a:gd name="T15" fmla="*/ 144 h 289"/>
              <a:gd name="T16" fmla="*/ 84 w 162"/>
              <a:gd name="T17" fmla="*/ 158 h 289"/>
              <a:gd name="T18" fmla="*/ 70 w 162"/>
              <a:gd name="T19" fmla="*/ 156 h 289"/>
              <a:gd name="T20" fmla="*/ 56 w 162"/>
              <a:gd name="T21" fmla="*/ 166 h 289"/>
              <a:gd name="T22" fmla="*/ 58 w 162"/>
              <a:gd name="T23" fmla="*/ 177 h 289"/>
              <a:gd name="T24" fmla="*/ 44 w 162"/>
              <a:gd name="T25" fmla="*/ 174 h 289"/>
              <a:gd name="T26" fmla="*/ 32 w 162"/>
              <a:gd name="T27" fmla="*/ 169 h 289"/>
              <a:gd name="T28" fmla="*/ 20 w 162"/>
              <a:gd name="T29" fmla="*/ 196 h 289"/>
              <a:gd name="T30" fmla="*/ 24 w 162"/>
              <a:gd name="T31" fmla="*/ 204 h 289"/>
              <a:gd name="T32" fmla="*/ 26 w 162"/>
              <a:gd name="T33" fmla="*/ 211 h 289"/>
              <a:gd name="T34" fmla="*/ 27 w 162"/>
              <a:gd name="T35" fmla="*/ 222 h 289"/>
              <a:gd name="T36" fmla="*/ 3 w 162"/>
              <a:gd name="T37" fmla="*/ 227 h 289"/>
              <a:gd name="T38" fmla="*/ 3 w 162"/>
              <a:gd name="T39" fmla="*/ 243 h 289"/>
              <a:gd name="T40" fmla="*/ 6 w 162"/>
              <a:gd name="T41" fmla="*/ 254 h 289"/>
              <a:gd name="T42" fmla="*/ 33 w 162"/>
              <a:gd name="T43" fmla="*/ 252 h 289"/>
              <a:gd name="T44" fmla="*/ 43 w 162"/>
              <a:gd name="T45" fmla="*/ 260 h 289"/>
              <a:gd name="T46" fmla="*/ 51 w 162"/>
              <a:gd name="T47" fmla="*/ 266 h 289"/>
              <a:gd name="T48" fmla="*/ 58 w 162"/>
              <a:gd name="T49" fmla="*/ 260 h 289"/>
              <a:gd name="T50" fmla="*/ 76 w 162"/>
              <a:gd name="T51" fmla="*/ 273 h 289"/>
              <a:gd name="T52" fmla="*/ 98 w 162"/>
              <a:gd name="T53" fmla="*/ 274 h 289"/>
              <a:gd name="T54" fmla="*/ 104 w 162"/>
              <a:gd name="T55" fmla="*/ 278 h 289"/>
              <a:gd name="T56" fmla="*/ 104 w 162"/>
              <a:gd name="T57" fmla="*/ 279 h 289"/>
              <a:gd name="T58" fmla="*/ 113 w 162"/>
              <a:gd name="T59" fmla="*/ 287 h 289"/>
              <a:gd name="T60" fmla="*/ 124 w 162"/>
              <a:gd name="T61" fmla="*/ 280 h 289"/>
              <a:gd name="T62" fmla="*/ 120 w 162"/>
              <a:gd name="T63" fmla="*/ 274 h 289"/>
              <a:gd name="T64" fmla="*/ 124 w 162"/>
              <a:gd name="T65" fmla="*/ 257 h 289"/>
              <a:gd name="T66" fmla="*/ 134 w 162"/>
              <a:gd name="T67" fmla="*/ 256 h 289"/>
              <a:gd name="T68" fmla="*/ 121 w 162"/>
              <a:gd name="T69" fmla="*/ 242 h 289"/>
              <a:gd name="T70" fmla="*/ 117 w 162"/>
              <a:gd name="T71" fmla="*/ 237 h 289"/>
              <a:gd name="T72" fmla="*/ 122 w 162"/>
              <a:gd name="T73" fmla="*/ 231 h 289"/>
              <a:gd name="T74" fmla="*/ 151 w 162"/>
              <a:gd name="T75" fmla="*/ 233 h 289"/>
              <a:gd name="T76" fmla="*/ 162 w 162"/>
              <a:gd name="T77" fmla="*/ 231 h 289"/>
              <a:gd name="T78" fmla="*/ 145 w 162"/>
              <a:gd name="T79" fmla="*/ 187 h 289"/>
              <a:gd name="T80" fmla="*/ 137 w 162"/>
              <a:gd name="T81" fmla="*/ 184 h 289"/>
              <a:gd name="T82" fmla="*/ 136 w 162"/>
              <a:gd name="T83" fmla="*/ 172 h 289"/>
              <a:gd name="T84" fmla="*/ 138 w 162"/>
              <a:gd name="T85" fmla="*/ 95 h 289"/>
              <a:gd name="T86" fmla="*/ 140 w 162"/>
              <a:gd name="T87" fmla="*/ 80 h 289"/>
              <a:gd name="T88" fmla="*/ 148 w 162"/>
              <a:gd name="T89" fmla="*/ 68 h 289"/>
              <a:gd name="T90" fmla="*/ 139 w 162"/>
              <a:gd name="T91" fmla="*/ 55 h 289"/>
              <a:gd name="T92" fmla="*/ 138 w 162"/>
              <a:gd name="T93" fmla="*/ 44 h 289"/>
              <a:gd name="T94" fmla="*/ 138 w 162"/>
              <a:gd name="T95" fmla="*/ 43 h 289"/>
              <a:gd name="T96" fmla="*/ 146 w 162"/>
              <a:gd name="T97" fmla="*/ 18 h 289"/>
              <a:gd name="T98" fmla="*/ 150 w 162"/>
              <a:gd name="T99" fmla="*/ 10 h 289"/>
              <a:gd name="T100" fmla="*/ 156 w 162"/>
              <a:gd name="T101" fmla="*/ 6 h 289"/>
              <a:gd name="T102" fmla="*/ 148 w 162"/>
              <a:gd name="T103" fmla="*/ 0 h 289"/>
              <a:gd name="T104" fmla="*/ 134 w 162"/>
              <a:gd name="T105" fmla="*/ 5 h 289"/>
              <a:gd name="T106" fmla="*/ 122 w 162"/>
              <a:gd name="T107" fmla="*/ 16 h 289"/>
              <a:gd name="T108" fmla="*/ 105 w 162"/>
              <a:gd name="T109" fmla="*/ 28 h 289"/>
              <a:gd name="T110" fmla="*/ 98 w 162"/>
              <a:gd name="T111" fmla="*/ 35 h 289"/>
              <a:gd name="T112" fmla="*/ 93 w 162"/>
              <a:gd name="T113" fmla="*/ 59 h 289"/>
              <a:gd name="T114" fmla="*/ 92 w 162"/>
              <a:gd name="T115" fmla="*/ 66 h 289"/>
              <a:gd name="T116" fmla="*/ 87 w 162"/>
              <a:gd name="T117" fmla="*/ 72 h 289"/>
              <a:gd name="T118" fmla="*/ 86 w 162"/>
              <a:gd name="T119" fmla="*/ 73 h 289"/>
              <a:gd name="T120" fmla="*/ 76 w 162"/>
              <a:gd name="T121" fmla="*/ 74 h 289"/>
              <a:gd name="T122" fmla="*/ 76 w 162"/>
              <a:gd name="T123" fmla="*/ 74 h 289"/>
              <a:gd name="T124" fmla="*/ 54 w 162"/>
              <a:gd name="T125" fmla="*/ 66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DD9E30">
              <a:alpha val="84000"/>
            </a:srgb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21"/>
          <p:cNvSpPr/>
          <p:nvPr/>
        </p:nvSpPr>
        <p:spPr bwMode="auto">
          <a:xfrm>
            <a:off x="6334858" y="4758899"/>
            <a:ext cx="647244" cy="823377"/>
          </a:xfrm>
          <a:custGeom>
            <a:avLst/>
            <a:gdLst>
              <a:gd name="T0" fmla="*/ 119 w 152"/>
              <a:gd name="T1" fmla="*/ 8 h 207"/>
              <a:gd name="T2" fmla="*/ 106 w 152"/>
              <a:gd name="T3" fmla="*/ 3 h 207"/>
              <a:gd name="T4" fmla="*/ 88 w 152"/>
              <a:gd name="T5" fmla="*/ 16 h 207"/>
              <a:gd name="T6" fmla="*/ 76 w 152"/>
              <a:gd name="T7" fmla="*/ 11 h 207"/>
              <a:gd name="T8" fmla="*/ 76 w 152"/>
              <a:gd name="T9" fmla="*/ 12 h 207"/>
              <a:gd name="T10" fmla="*/ 54 w 152"/>
              <a:gd name="T11" fmla="*/ 17 h 207"/>
              <a:gd name="T12" fmla="*/ 42 w 152"/>
              <a:gd name="T13" fmla="*/ 18 h 207"/>
              <a:gd name="T14" fmla="*/ 34 w 152"/>
              <a:gd name="T15" fmla="*/ 27 h 207"/>
              <a:gd name="T16" fmla="*/ 20 w 152"/>
              <a:gd name="T17" fmla="*/ 28 h 207"/>
              <a:gd name="T18" fmla="*/ 10 w 152"/>
              <a:gd name="T19" fmla="*/ 44 h 207"/>
              <a:gd name="T20" fmla="*/ 11 w 152"/>
              <a:gd name="T21" fmla="*/ 46 h 207"/>
              <a:gd name="T22" fmla="*/ 17 w 152"/>
              <a:gd name="T23" fmla="*/ 69 h 207"/>
              <a:gd name="T24" fmla="*/ 17 w 152"/>
              <a:gd name="T25" fmla="*/ 72 h 207"/>
              <a:gd name="T26" fmla="*/ 16 w 152"/>
              <a:gd name="T27" fmla="*/ 72 h 207"/>
              <a:gd name="T28" fmla="*/ 0 w 152"/>
              <a:gd name="T29" fmla="*/ 94 h 207"/>
              <a:gd name="T30" fmla="*/ 6 w 152"/>
              <a:gd name="T31" fmla="*/ 98 h 207"/>
              <a:gd name="T32" fmla="*/ 12 w 152"/>
              <a:gd name="T33" fmla="*/ 131 h 207"/>
              <a:gd name="T34" fmla="*/ 20 w 152"/>
              <a:gd name="T35" fmla="*/ 143 h 207"/>
              <a:gd name="T36" fmla="*/ 21 w 152"/>
              <a:gd name="T37" fmla="*/ 152 h 207"/>
              <a:gd name="T38" fmla="*/ 22 w 152"/>
              <a:gd name="T39" fmla="*/ 181 h 207"/>
              <a:gd name="T40" fmla="*/ 26 w 152"/>
              <a:gd name="T41" fmla="*/ 181 h 207"/>
              <a:gd name="T42" fmla="*/ 43 w 152"/>
              <a:gd name="T43" fmla="*/ 181 h 207"/>
              <a:gd name="T44" fmla="*/ 28 w 152"/>
              <a:gd name="T45" fmla="*/ 203 h 207"/>
              <a:gd name="T46" fmla="*/ 40 w 152"/>
              <a:gd name="T47" fmla="*/ 203 h 207"/>
              <a:gd name="T48" fmla="*/ 75 w 152"/>
              <a:gd name="T49" fmla="*/ 201 h 207"/>
              <a:gd name="T50" fmla="*/ 77 w 152"/>
              <a:gd name="T51" fmla="*/ 195 h 207"/>
              <a:gd name="T52" fmla="*/ 77 w 152"/>
              <a:gd name="T53" fmla="*/ 190 h 207"/>
              <a:gd name="T54" fmla="*/ 75 w 152"/>
              <a:gd name="T55" fmla="*/ 179 h 207"/>
              <a:gd name="T56" fmla="*/ 83 w 152"/>
              <a:gd name="T57" fmla="*/ 173 h 207"/>
              <a:gd name="T58" fmla="*/ 81 w 152"/>
              <a:gd name="T59" fmla="*/ 168 h 207"/>
              <a:gd name="T60" fmla="*/ 81 w 152"/>
              <a:gd name="T61" fmla="*/ 167 h 207"/>
              <a:gd name="T62" fmla="*/ 85 w 152"/>
              <a:gd name="T63" fmla="*/ 154 h 207"/>
              <a:gd name="T64" fmla="*/ 89 w 152"/>
              <a:gd name="T65" fmla="*/ 149 h 207"/>
              <a:gd name="T66" fmla="*/ 93 w 152"/>
              <a:gd name="T67" fmla="*/ 146 h 207"/>
              <a:gd name="T68" fmla="*/ 100 w 152"/>
              <a:gd name="T69" fmla="*/ 130 h 207"/>
              <a:gd name="T70" fmla="*/ 103 w 152"/>
              <a:gd name="T71" fmla="*/ 128 h 207"/>
              <a:gd name="T72" fmla="*/ 99 w 152"/>
              <a:gd name="T73" fmla="*/ 111 h 207"/>
              <a:gd name="T74" fmla="*/ 112 w 152"/>
              <a:gd name="T75" fmla="*/ 100 h 207"/>
              <a:gd name="T76" fmla="*/ 110 w 152"/>
              <a:gd name="T77" fmla="*/ 85 h 207"/>
              <a:gd name="T78" fmla="*/ 125 w 152"/>
              <a:gd name="T79" fmla="*/ 68 h 207"/>
              <a:gd name="T80" fmla="*/ 131 w 152"/>
              <a:gd name="T81" fmla="*/ 70 h 207"/>
              <a:gd name="T82" fmla="*/ 142 w 152"/>
              <a:gd name="T83" fmla="*/ 64 h 207"/>
              <a:gd name="T84" fmla="*/ 142 w 152"/>
              <a:gd name="T85" fmla="*/ 64 h 207"/>
              <a:gd name="T86" fmla="*/ 148 w 152"/>
              <a:gd name="T87" fmla="*/ 60 h 207"/>
              <a:gd name="T88" fmla="*/ 148 w 152"/>
              <a:gd name="T89" fmla="*/ 53 h 207"/>
              <a:gd name="T90" fmla="*/ 150 w 152"/>
              <a:gd name="T91" fmla="*/ 51 h 207"/>
              <a:gd name="T92" fmla="*/ 152 w 152"/>
              <a:gd name="T93" fmla="*/ 48 h 207"/>
              <a:gd name="T94" fmla="*/ 138 w 152"/>
              <a:gd name="T95" fmla="*/ 26 h 207"/>
              <a:gd name="T96" fmla="*/ 132 w 152"/>
              <a:gd name="T97" fmla="*/ 1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rgbClr val="DD9E30">
              <a:alpha val="86000"/>
            </a:srgb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29"/>
          <p:cNvSpPr/>
          <p:nvPr/>
        </p:nvSpPr>
        <p:spPr bwMode="auto">
          <a:xfrm>
            <a:off x="6714216" y="1191491"/>
            <a:ext cx="1531810" cy="1305641"/>
          </a:xfrm>
          <a:custGeom>
            <a:avLst/>
            <a:gdLst>
              <a:gd name="T0" fmla="*/ 353 w 360"/>
              <a:gd name="T1" fmla="*/ 153 h 328"/>
              <a:gd name="T2" fmla="*/ 346 w 360"/>
              <a:gd name="T3" fmla="*/ 119 h 328"/>
              <a:gd name="T4" fmla="*/ 314 w 360"/>
              <a:gd name="T5" fmla="*/ 153 h 328"/>
              <a:gd name="T6" fmla="*/ 309 w 360"/>
              <a:gd name="T7" fmla="*/ 162 h 328"/>
              <a:gd name="T8" fmla="*/ 268 w 360"/>
              <a:gd name="T9" fmla="*/ 169 h 328"/>
              <a:gd name="T10" fmla="*/ 259 w 360"/>
              <a:gd name="T11" fmla="*/ 153 h 328"/>
              <a:gd name="T12" fmla="*/ 248 w 360"/>
              <a:gd name="T13" fmla="*/ 142 h 328"/>
              <a:gd name="T14" fmla="*/ 235 w 360"/>
              <a:gd name="T15" fmla="*/ 131 h 328"/>
              <a:gd name="T16" fmla="*/ 168 w 360"/>
              <a:gd name="T17" fmla="*/ 119 h 328"/>
              <a:gd name="T18" fmla="*/ 129 w 360"/>
              <a:gd name="T19" fmla="*/ 57 h 328"/>
              <a:gd name="T20" fmla="*/ 54 w 360"/>
              <a:gd name="T21" fmla="*/ 8 h 328"/>
              <a:gd name="T22" fmla="*/ 4 w 360"/>
              <a:gd name="T23" fmla="*/ 14 h 328"/>
              <a:gd name="T24" fmla="*/ 4 w 360"/>
              <a:gd name="T25" fmla="*/ 21 h 328"/>
              <a:gd name="T26" fmla="*/ 1 w 360"/>
              <a:gd name="T27" fmla="*/ 28 h 328"/>
              <a:gd name="T28" fmla="*/ 5 w 360"/>
              <a:gd name="T29" fmla="*/ 45 h 328"/>
              <a:gd name="T30" fmla="*/ 21 w 360"/>
              <a:gd name="T31" fmla="*/ 37 h 328"/>
              <a:gd name="T32" fmla="*/ 37 w 360"/>
              <a:gd name="T33" fmla="*/ 49 h 328"/>
              <a:gd name="T34" fmla="*/ 60 w 360"/>
              <a:gd name="T35" fmla="*/ 77 h 328"/>
              <a:gd name="T36" fmla="*/ 74 w 360"/>
              <a:gd name="T37" fmla="*/ 66 h 328"/>
              <a:gd name="T38" fmla="*/ 97 w 360"/>
              <a:gd name="T39" fmla="*/ 52 h 328"/>
              <a:gd name="T40" fmla="*/ 115 w 360"/>
              <a:gd name="T41" fmla="*/ 71 h 328"/>
              <a:gd name="T42" fmla="*/ 119 w 360"/>
              <a:gd name="T43" fmla="*/ 100 h 328"/>
              <a:gd name="T44" fmla="*/ 121 w 360"/>
              <a:gd name="T45" fmla="*/ 131 h 328"/>
              <a:gd name="T46" fmla="*/ 116 w 360"/>
              <a:gd name="T47" fmla="*/ 144 h 328"/>
              <a:gd name="T48" fmla="*/ 112 w 360"/>
              <a:gd name="T49" fmla="*/ 149 h 328"/>
              <a:gd name="T50" fmla="*/ 114 w 360"/>
              <a:gd name="T51" fmla="*/ 168 h 328"/>
              <a:gd name="T52" fmla="*/ 109 w 360"/>
              <a:gd name="T53" fmla="*/ 184 h 328"/>
              <a:gd name="T54" fmla="*/ 95 w 360"/>
              <a:gd name="T55" fmla="*/ 181 h 328"/>
              <a:gd name="T56" fmla="*/ 84 w 360"/>
              <a:gd name="T57" fmla="*/ 204 h 328"/>
              <a:gd name="T58" fmla="*/ 68 w 360"/>
              <a:gd name="T59" fmla="*/ 219 h 328"/>
              <a:gd name="T60" fmla="*/ 80 w 360"/>
              <a:gd name="T61" fmla="*/ 236 h 328"/>
              <a:gd name="T62" fmla="*/ 90 w 360"/>
              <a:gd name="T63" fmla="*/ 249 h 328"/>
              <a:gd name="T64" fmla="*/ 109 w 360"/>
              <a:gd name="T65" fmla="*/ 253 h 328"/>
              <a:gd name="T66" fmla="*/ 118 w 360"/>
              <a:gd name="T67" fmla="*/ 272 h 328"/>
              <a:gd name="T68" fmla="*/ 133 w 360"/>
              <a:gd name="T69" fmla="*/ 284 h 328"/>
              <a:gd name="T70" fmla="*/ 154 w 360"/>
              <a:gd name="T71" fmla="*/ 278 h 328"/>
              <a:gd name="T72" fmla="*/ 167 w 360"/>
              <a:gd name="T73" fmla="*/ 275 h 328"/>
              <a:gd name="T74" fmla="*/ 177 w 360"/>
              <a:gd name="T75" fmla="*/ 289 h 328"/>
              <a:gd name="T76" fmla="*/ 180 w 360"/>
              <a:gd name="T77" fmla="*/ 289 h 328"/>
              <a:gd name="T78" fmla="*/ 200 w 360"/>
              <a:gd name="T79" fmla="*/ 283 h 328"/>
              <a:gd name="T80" fmla="*/ 206 w 360"/>
              <a:gd name="T81" fmla="*/ 292 h 328"/>
              <a:gd name="T82" fmla="*/ 211 w 360"/>
              <a:gd name="T83" fmla="*/ 297 h 328"/>
              <a:gd name="T84" fmla="*/ 229 w 360"/>
              <a:gd name="T85" fmla="*/ 308 h 328"/>
              <a:gd name="T86" fmla="*/ 235 w 360"/>
              <a:gd name="T87" fmla="*/ 303 h 328"/>
              <a:gd name="T88" fmla="*/ 243 w 360"/>
              <a:gd name="T89" fmla="*/ 297 h 328"/>
              <a:gd name="T90" fmla="*/ 255 w 360"/>
              <a:gd name="T91" fmla="*/ 315 h 328"/>
              <a:gd name="T92" fmla="*/ 269 w 360"/>
              <a:gd name="T93" fmla="*/ 328 h 328"/>
              <a:gd name="T94" fmla="*/ 278 w 360"/>
              <a:gd name="T95" fmla="*/ 311 h 328"/>
              <a:gd name="T96" fmla="*/ 296 w 360"/>
              <a:gd name="T97" fmla="*/ 301 h 328"/>
              <a:gd name="T98" fmla="*/ 306 w 360"/>
              <a:gd name="T99" fmla="*/ 305 h 328"/>
              <a:gd name="T100" fmla="*/ 315 w 360"/>
              <a:gd name="T101" fmla="*/ 315 h 328"/>
              <a:gd name="T102" fmla="*/ 318 w 360"/>
              <a:gd name="T103" fmla="*/ 288 h 328"/>
              <a:gd name="T104" fmla="*/ 325 w 360"/>
              <a:gd name="T105" fmla="*/ 243 h 328"/>
              <a:gd name="T106" fmla="*/ 336 w 360"/>
              <a:gd name="T107" fmla="*/ 245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33"/>
          <p:cNvSpPr/>
          <p:nvPr/>
        </p:nvSpPr>
        <p:spPr bwMode="auto">
          <a:xfrm>
            <a:off x="6178442" y="2858409"/>
            <a:ext cx="747926" cy="998135"/>
          </a:xfrm>
          <a:custGeom>
            <a:avLst/>
            <a:gdLst>
              <a:gd name="T0" fmla="*/ 158 w 176"/>
              <a:gd name="T1" fmla="*/ 74 h 251"/>
              <a:gd name="T2" fmla="*/ 140 w 176"/>
              <a:gd name="T3" fmla="*/ 69 h 251"/>
              <a:gd name="T4" fmla="*/ 139 w 176"/>
              <a:gd name="T5" fmla="*/ 52 h 251"/>
              <a:gd name="T6" fmla="*/ 134 w 176"/>
              <a:gd name="T7" fmla="*/ 46 h 251"/>
              <a:gd name="T8" fmla="*/ 117 w 176"/>
              <a:gd name="T9" fmla="*/ 38 h 251"/>
              <a:gd name="T10" fmla="*/ 117 w 176"/>
              <a:gd name="T11" fmla="*/ 24 h 251"/>
              <a:gd name="T12" fmla="*/ 113 w 176"/>
              <a:gd name="T13" fmla="*/ 20 h 251"/>
              <a:gd name="T14" fmla="*/ 105 w 176"/>
              <a:gd name="T15" fmla="*/ 15 h 251"/>
              <a:gd name="T16" fmla="*/ 100 w 176"/>
              <a:gd name="T17" fmla="*/ 0 h 251"/>
              <a:gd name="T18" fmla="*/ 89 w 176"/>
              <a:gd name="T19" fmla="*/ 8 h 251"/>
              <a:gd name="T20" fmla="*/ 78 w 176"/>
              <a:gd name="T21" fmla="*/ 24 h 251"/>
              <a:gd name="T22" fmla="*/ 71 w 176"/>
              <a:gd name="T23" fmla="*/ 33 h 251"/>
              <a:gd name="T24" fmla="*/ 59 w 176"/>
              <a:gd name="T25" fmla="*/ 39 h 251"/>
              <a:gd name="T26" fmla="*/ 45 w 176"/>
              <a:gd name="T27" fmla="*/ 39 h 251"/>
              <a:gd name="T28" fmla="*/ 32 w 176"/>
              <a:gd name="T29" fmla="*/ 50 h 251"/>
              <a:gd name="T30" fmla="*/ 24 w 176"/>
              <a:gd name="T31" fmla="*/ 45 h 251"/>
              <a:gd name="T32" fmla="*/ 17 w 176"/>
              <a:gd name="T33" fmla="*/ 32 h 251"/>
              <a:gd name="T34" fmla="*/ 8 w 176"/>
              <a:gd name="T35" fmla="*/ 48 h 251"/>
              <a:gd name="T36" fmla="*/ 7 w 176"/>
              <a:gd name="T37" fmla="*/ 48 h 251"/>
              <a:gd name="T38" fmla="*/ 15 w 176"/>
              <a:gd name="T39" fmla="*/ 84 h 251"/>
              <a:gd name="T40" fmla="*/ 18 w 176"/>
              <a:gd name="T41" fmla="*/ 94 h 251"/>
              <a:gd name="T42" fmla="*/ 6 w 176"/>
              <a:gd name="T43" fmla="*/ 100 h 251"/>
              <a:gd name="T44" fmla="*/ 24 w 176"/>
              <a:gd name="T45" fmla="*/ 120 h 251"/>
              <a:gd name="T46" fmla="*/ 24 w 176"/>
              <a:gd name="T47" fmla="*/ 120 h 251"/>
              <a:gd name="T48" fmla="*/ 19 w 176"/>
              <a:gd name="T49" fmla="*/ 140 h 251"/>
              <a:gd name="T50" fmla="*/ 8 w 176"/>
              <a:gd name="T51" fmla="*/ 147 h 251"/>
              <a:gd name="T52" fmla="*/ 18 w 176"/>
              <a:gd name="T53" fmla="*/ 179 h 251"/>
              <a:gd name="T54" fmla="*/ 24 w 176"/>
              <a:gd name="T55" fmla="*/ 189 h 251"/>
              <a:gd name="T56" fmla="*/ 16 w 176"/>
              <a:gd name="T57" fmla="*/ 208 h 251"/>
              <a:gd name="T58" fmla="*/ 10 w 176"/>
              <a:gd name="T59" fmla="*/ 225 h 251"/>
              <a:gd name="T60" fmla="*/ 11 w 176"/>
              <a:gd name="T61" fmla="*/ 238 h 251"/>
              <a:gd name="T62" fmla="*/ 13 w 176"/>
              <a:gd name="T63" fmla="*/ 241 h 251"/>
              <a:gd name="T64" fmla="*/ 14 w 176"/>
              <a:gd name="T65" fmla="*/ 244 h 251"/>
              <a:gd name="T66" fmla="*/ 14 w 176"/>
              <a:gd name="T67" fmla="*/ 244 h 251"/>
              <a:gd name="T68" fmla="*/ 47 w 176"/>
              <a:gd name="T69" fmla="*/ 248 h 251"/>
              <a:gd name="T70" fmla="*/ 56 w 176"/>
              <a:gd name="T71" fmla="*/ 232 h 251"/>
              <a:gd name="T72" fmla="*/ 104 w 176"/>
              <a:gd name="T73" fmla="*/ 176 h 251"/>
              <a:gd name="T74" fmla="*/ 125 w 176"/>
              <a:gd name="T75" fmla="*/ 164 h 251"/>
              <a:gd name="T76" fmla="*/ 117 w 176"/>
              <a:gd name="T77" fmla="*/ 156 h 251"/>
              <a:gd name="T78" fmla="*/ 115 w 176"/>
              <a:gd name="T79" fmla="*/ 147 h 251"/>
              <a:gd name="T80" fmla="*/ 87 w 176"/>
              <a:gd name="T81" fmla="*/ 119 h 251"/>
              <a:gd name="T82" fmla="*/ 61 w 176"/>
              <a:gd name="T83" fmla="*/ 114 h 251"/>
              <a:gd name="T84" fmla="*/ 51 w 176"/>
              <a:gd name="T85" fmla="*/ 100 h 251"/>
              <a:gd name="T86" fmla="*/ 67 w 176"/>
              <a:gd name="T87" fmla="*/ 74 h 251"/>
              <a:gd name="T88" fmla="*/ 71 w 176"/>
              <a:gd name="T89" fmla="*/ 61 h 251"/>
              <a:gd name="T90" fmla="*/ 104 w 176"/>
              <a:gd name="T91" fmla="*/ 67 h 251"/>
              <a:gd name="T92" fmla="*/ 101 w 176"/>
              <a:gd name="T93" fmla="*/ 80 h 251"/>
              <a:gd name="T94" fmla="*/ 120 w 176"/>
              <a:gd name="T95" fmla="*/ 95 h 251"/>
              <a:gd name="T96" fmla="*/ 150 w 176"/>
              <a:gd name="T97" fmla="*/ 122 h 251"/>
              <a:gd name="T98" fmla="*/ 166 w 176"/>
              <a:gd name="T99" fmla="*/ 102 h 251"/>
              <a:gd name="T100" fmla="*/ 168 w 176"/>
              <a:gd name="T101" fmla="*/ 92 h 251"/>
              <a:gd name="T102" fmla="*/ 175 w 176"/>
              <a:gd name="T103" fmla="*/ 87 h 251"/>
              <a:gd name="T104" fmla="*/ 163 w 176"/>
              <a:gd name="T105" fmla="*/ 78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90000"/>
            </a:schemeClr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5801815" y="3479612"/>
            <a:ext cx="671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太原</a:t>
            </a:r>
            <a:r>
              <a:rPr kumimoji="1" lang="en-US" altLang="zh-CN" sz="900" dirty="0"/>
              <a:t>[138]</a:t>
            </a:r>
          </a:p>
          <a:p>
            <a:r>
              <a:rPr kumimoji="1" lang="zh-CN" altLang="en-US" sz="900" dirty="0"/>
              <a:t>长治</a:t>
            </a:r>
            <a:r>
              <a:rPr kumimoji="1" lang="en-US" altLang="zh-CN" sz="900" dirty="0"/>
              <a:t>[124]</a:t>
            </a:r>
            <a:endParaRPr lang="zh-CN" altLang="en-US" sz="900" dirty="0"/>
          </a:p>
        </p:txBody>
      </p:sp>
      <p:sp>
        <p:nvSpPr>
          <p:cNvPr id="51" name="矩形 50"/>
          <p:cNvSpPr/>
          <p:nvPr/>
        </p:nvSpPr>
        <p:spPr>
          <a:xfrm>
            <a:off x="7354274" y="1863768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大庆</a:t>
            </a:r>
            <a:r>
              <a:rPr kumimoji="1" lang="en-US" altLang="zh-CN" sz="900" dirty="0"/>
              <a:t>[123]</a:t>
            </a:r>
          </a:p>
          <a:p>
            <a:r>
              <a:rPr kumimoji="1" lang="zh-CN" altLang="en-US" sz="900" dirty="0"/>
              <a:t>哈尔滨</a:t>
            </a:r>
            <a:r>
              <a:rPr kumimoji="1" lang="en-US" altLang="zh-CN" sz="900" dirty="0"/>
              <a:t>[113]</a:t>
            </a:r>
            <a:endParaRPr lang="zh-CN" altLang="en-US" sz="900" dirty="0"/>
          </a:p>
        </p:txBody>
      </p:sp>
      <p:sp>
        <p:nvSpPr>
          <p:cNvPr id="52" name="矩形 51"/>
          <p:cNvSpPr/>
          <p:nvPr/>
        </p:nvSpPr>
        <p:spPr>
          <a:xfrm>
            <a:off x="7354274" y="4634822"/>
            <a:ext cx="671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杭州</a:t>
            </a:r>
            <a:r>
              <a:rPr kumimoji="1" lang="en-US" altLang="zh-CN" sz="900" dirty="0"/>
              <a:t>[116]</a:t>
            </a:r>
          </a:p>
          <a:p>
            <a:r>
              <a:rPr kumimoji="1" lang="zh-CN" altLang="en-US" sz="900" dirty="0"/>
              <a:t>绍兴</a:t>
            </a:r>
            <a:r>
              <a:rPr kumimoji="1" lang="en-US" altLang="zh-CN" sz="900" dirty="0"/>
              <a:t>[106]</a:t>
            </a:r>
            <a:endParaRPr lang="zh-CN" altLang="en-US" sz="900" dirty="0"/>
          </a:p>
        </p:txBody>
      </p:sp>
      <p:sp>
        <p:nvSpPr>
          <p:cNvPr id="53" name="矩形 52"/>
          <p:cNvSpPr/>
          <p:nvPr/>
        </p:nvSpPr>
        <p:spPr>
          <a:xfrm>
            <a:off x="4247102" y="5408374"/>
            <a:ext cx="67198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昆明</a:t>
            </a:r>
            <a:r>
              <a:rPr kumimoji="1" lang="en-US" altLang="zh-CN" sz="900" dirty="0"/>
              <a:t>[185]</a:t>
            </a:r>
          </a:p>
          <a:p>
            <a:r>
              <a:rPr kumimoji="1" lang="zh-CN" altLang="en-US" sz="900" dirty="0"/>
              <a:t>红河</a:t>
            </a:r>
            <a:r>
              <a:rPr kumimoji="1" lang="en-US" altLang="zh-CN" sz="900" dirty="0"/>
              <a:t>[117]</a:t>
            </a:r>
          </a:p>
          <a:p>
            <a:r>
              <a:rPr kumimoji="1" lang="zh-CN" altLang="en-US" sz="900" dirty="0"/>
              <a:t>大理</a:t>
            </a:r>
            <a:r>
              <a:rPr kumimoji="1" lang="en-US" altLang="zh-CN" sz="900" dirty="0"/>
              <a:t>[110]</a:t>
            </a:r>
            <a:endParaRPr lang="zh-CN" altLang="en-US" sz="900" dirty="0"/>
          </a:p>
        </p:txBody>
      </p:sp>
      <p:sp>
        <p:nvSpPr>
          <p:cNvPr id="54" name="矩形 53"/>
          <p:cNvSpPr/>
          <p:nvPr/>
        </p:nvSpPr>
        <p:spPr>
          <a:xfrm>
            <a:off x="2270398" y="4120669"/>
            <a:ext cx="67198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拉萨</a:t>
            </a:r>
            <a:r>
              <a:rPr kumimoji="1" lang="en-US" altLang="zh-CN" sz="900" dirty="0"/>
              <a:t>[121]</a:t>
            </a:r>
            <a:endParaRPr lang="zh-CN" altLang="en-US" sz="900" dirty="0"/>
          </a:p>
        </p:txBody>
      </p:sp>
      <p:sp>
        <p:nvSpPr>
          <p:cNvPr id="55" name="矩形 54"/>
          <p:cNvSpPr/>
          <p:nvPr/>
        </p:nvSpPr>
        <p:spPr>
          <a:xfrm>
            <a:off x="3683452" y="3122526"/>
            <a:ext cx="67198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兰州</a:t>
            </a:r>
            <a:r>
              <a:rPr kumimoji="1" lang="en-US" altLang="zh-CN" sz="900" dirty="0"/>
              <a:t>[142]</a:t>
            </a:r>
            <a:endParaRPr lang="zh-CN" altLang="en-US" sz="900" dirty="0"/>
          </a:p>
        </p:txBody>
      </p:sp>
      <p:sp>
        <p:nvSpPr>
          <p:cNvPr id="56" name="矩形 55"/>
          <p:cNvSpPr/>
          <p:nvPr/>
        </p:nvSpPr>
        <p:spPr>
          <a:xfrm>
            <a:off x="5111726" y="3517658"/>
            <a:ext cx="67198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银川</a:t>
            </a:r>
            <a:r>
              <a:rPr kumimoji="1" lang="en-US" altLang="zh-CN" sz="900" dirty="0"/>
              <a:t>[139]</a:t>
            </a:r>
            <a:endParaRPr lang="zh-CN" altLang="en-US" sz="900" dirty="0"/>
          </a:p>
        </p:txBody>
      </p:sp>
      <p:sp>
        <p:nvSpPr>
          <p:cNvPr id="57" name="矩形 56"/>
          <p:cNvSpPr/>
          <p:nvPr/>
        </p:nvSpPr>
        <p:spPr>
          <a:xfrm>
            <a:off x="7589852" y="2883314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b="1" dirty="0"/>
              <a:t>北京</a:t>
            </a:r>
            <a:r>
              <a:rPr kumimoji="1" lang="en-US" altLang="zh-CN" sz="900" b="1" dirty="0"/>
              <a:t>[144]</a:t>
            </a:r>
          </a:p>
          <a:p>
            <a:r>
              <a:rPr kumimoji="1" lang="zh-CN" altLang="en-US" sz="900" b="1" dirty="0"/>
              <a:t>天津</a:t>
            </a:r>
            <a:r>
              <a:rPr kumimoji="1" lang="en-US" altLang="zh-CN" sz="900" b="1" dirty="0"/>
              <a:t>[187]</a:t>
            </a:r>
            <a:endParaRPr lang="zh-CN" altLang="en-US" sz="900" b="1" dirty="0"/>
          </a:p>
        </p:txBody>
      </p:sp>
      <p:cxnSp>
        <p:nvCxnSpPr>
          <p:cNvPr id="59" name="肘形连接符 58"/>
          <p:cNvCxnSpPr>
            <a:stCxn id="26" idx="26"/>
            <a:endCxn id="57" idx="1"/>
          </p:cNvCxnSpPr>
          <p:nvPr/>
        </p:nvCxnSpPr>
        <p:spPr>
          <a:xfrm flipV="1">
            <a:off x="6692258" y="3067980"/>
            <a:ext cx="897594" cy="219010"/>
          </a:xfrm>
          <a:prstGeom prst="bentConnector3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/>
          <p:cNvSpPr/>
          <p:nvPr/>
        </p:nvSpPr>
        <p:spPr>
          <a:xfrm>
            <a:off x="6271328" y="5867596"/>
            <a:ext cx="68480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b="1" dirty="0"/>
              <a:t>深圳</a:t>
            </a:r>
            <a:r>
              <a:rPr kumimoji="1" lang="en-US" altLang="zh-CN" sz="900" b="1" dirty="0"/>
              <a:t>[140]</a:t>
            </a:r>
          </a:p>
          <a:p>
            <a:r>
              <a:rPr kumimoji="1" lang="zh-CN" altLang="en-US" sz="900" b="1" dirty="0"/>
              <a:t>东莞</a:t>
            </a:r>
            <a:r>
              <a:rPr kumimoji="1" lang="en-US" altLang="zh-CN" sz="900" b="1" dirty="0"/>
              <a:t>[130]</a:t>
            </a:r>
          </a:p>
          <a:p>
            <a:r>
              <a:rPr kumimoji="1" lang="zh-CN" altLang="en-US" sz="900" b="1" dirty="0"/>
              <a:t>广州</a:t>
            </a:r>
            <a:r>
              <a:rPr kumimoji="1" lang="en-US" altLang="zh-CN" sz="900" b="1" dirty="0"/>
              <a:t>[122]</a:t>
            </a:r>
            <a:endParaRPr kumimoji="1" lang="zh-CN" altLang="en-US" sz="900" b="1" dirty="0"/>
          </a:p>
        </p:txBody>
      </p:sp>
      <p:sp>
        <p:nvSpPr>
          <p:cNvPr id="66" name="矩形 65"/>
          <p:cNvSpPr/>
          <p:nvPr/>
        </p:nvSpPr>
        <p:spPr>
          <a:xfrm flipH="1">
            <a:off x="7342068" y="4451391"/>
            <a:ext cx="71936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900" b="1" dirty="0"/>
              <a:t>上海</a:t>
            </a:r>
            <a:r>
              <a:rPr kumimoji="1" lang="en-US" altLang="zh-CN" sz="900" b="1" dirty="0"/>
              <a:t>[129]</a:t>
            </a:r>
            <a:endParaRPr kumimoji="1" lang="zh-CN" altLang="en-US" sz="900" b="1" dirty="0"/>
          </a:p>
        </p:txBody>
      </p:sp>
      <p:sp>
        <p:nvSpPr>
          <p:cNvPr id="67" name="矩形 66"/>
          <p:cNvSpPr/>
          <p:nvPr/>
        </p:nvSpPr>
        <p:spPr>
          <a:xfrm>
            <a:off x="2270398" y="2901781"/>
            <a:ext cx="90281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乌鲁木齐</a:t>
            </a:r>
            <a:r>
              <a:rPr kumimoji="1" lang="en-US" altLang="zh-CN" sz="900" dirty="0"/>
              <a:t>[119]</a:t>
            </a:r>
            <a:endParaRPr lang="zh-CN" altLang="en-US" sz="900" dirty="0"/>
          </a:p>
        </p:txBody>
      </p:sp>
      <p:sp>
        <p:nvSpPr>
          <p:cNvPr id="68" name="矩形 67"/>
          <p:cNvSpPr/>
          <p:nvPr/>
        </p:nvSpPr>
        <p:spPr>
          <a:xfrm>
            <a:off x="7573947" y="3302192"/>
            <a:ext cx="78739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张家口</a:t>
            </a:r>
            <a:r>
              <a:rPr kumimoji="1" lang="en-US" altLang="zh-CN" sz="900" dirty="0"/>
              <a:t>[232]</a:t>
            </a:r>
          </a:p>
          <a:p>
            <a:r>
              <a:rPr kumimoji="1" lang="zh-CN" altLang="en-US" sz="900" dirty="0"/>
              <a:t>衡水</a:t>
            </a:r>
            <a:r>
              <a:rPr kumimoji="1" lang="en-US" altLang="zh-CN" sz="900" dirty="0"/>
              <a:t>[197]</a:t>
            </a:r>
          </a:p>
          <a:p>
            <a:r>
              <a:rPr kumimoji="1" lang="zh-CN" altLang="en-US" sz="900" dirty="0"/>
              <a:t>秦皇岛</a:t>
            </a:r>
            <a:r>
              <a:rPr kumimoji="1" lang="en-US" altLang="zh-CN" sz="900" dirty="0"/>
              <a:t>[162]</a:t>
            </a:r>
            <a:endParaRPr lang="zh-CN" altLang="en-US" sz="900" dirty="0"/>
          </a:p>
        </p:txBody>
      </p:sp>
      <p:cxnSp>
        <p:nvCxnSpPr>
          <p:cNvPr id="69" name="肘形连接符 68"/>
          <p:cNvCxnSpPr>
            <a:endCxn id="68" idx="1"/>
          </p:cNvCxnSpPr>
          <p:nvPr/>
        </p:nvCxnSpPr>
        <p:spPr>
          <a:xfrm>
            <a:off x="6445488" y="3424025"/>
            <a:ext cx="1128459" cy="132084"/>
          </a:xfrm>
          <a:prstGeom prst="bentConnector3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/>
          <p:cNvSpPr/>
          <p:nvPr/>
        </p:nvSpPr>
        <p:spPr>
          <a:xfrm>
            <a:off x="7590929" y="2481282"/>
            <a:ext cx="671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吉林</a:t>
            </a:r>
            <a:r>
              <a:rPr kumimoji="1" lang="en-US" altLang="zh-CN" sz="900" dirty="0"/>
              <a:t>[153]</a:t>
            </a:r>
          </a:p>
          <a:p>
            <a:r>
              <a:rPr kumimoji="1" lang="zh-CN" altLang="en-US" sz="900" dirty="0"/>
              <a:t>延边</a:t>
            </a:r>
            <a:r>
              <a:rPr kumimoji="1" lang="en-US" altLang="zh-CN" sz="900" dirty="0"/>
              <a:t>[113]</a:t>
            </a:r>
            <a:endParaRPr lang="zh-CN" altLang="en-US" sz="900" dirty="0"/>
          </a:p>
        </p:txBody>
      </p:sp>
      <p:sp>
        <p:nvSpPr>
          <p:cNvPr id="75" name="矩形 74"/>
          <p:cNvSpPr/>
          <p:nvPr/>
        </p:nvSpPr>
        <p:spPr>
          <a:xfrm>
            <a:off x="4385968" y="2687794"/>
            <a:ext cx="90281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包头</a:t>
            </a:r>
            <a:r>
              <a:rPr kumimoji="1" lang="en-US" altLang="zh-CN" sz="900" dirty="0"/>
              <a:t>[153]</a:t>
            </a:r>
          </a:p>
          <a:p>
            <a:r>
              <a:rPr kumimoji="1" lang="zh-CN" altLang="en-US" sz="900" dirty="0"/>
              <a:t>鄂尔多斯</a:t>
            </a:r>
            <a:r>
              <a:rPr kumimoji="1" lang="en-US" altLang="zh-CN" sz="900" dirty="0"/>
              <a:t>[164]</a:t>
            </a:r>
          </a:p>
          <a:p>
            <a:r>
              <a:rPr kumimoji="1" lang="zh-CN" altLang="en-US" sz="900" dirty="0"/>
              <a:t>呼和浩特</a:t>
            </a:r>
            <a:r>
              <a:rPr kumimoji="1" lang="en-US" altLang="zh-CN" sz="900" dirty="0"/>
              <a:t>[129]</a:t>
            </a:r>
            <a:endParaRPr lang="zh-CN" altLang="en-US" sz="900" dirty="0"/>
          </a:p>
        </p:txBody>
      </p:sp>
      <p:sp>
        <p:nvSpPr>
          <p:cNvPr id="76" name="矩形 75"/>
          <p:cNvSpPr/>
          <p:nvPr/>
        </p:nvSpPr>
        <p:spPr>
          <a:xfrm>
            <a:off x="6841119" y="3570195"/>
            <a:ext cx="67198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东营</a:t>
            </a:r>
            <a:r>
              <a:rPr kumimoji="1" lang="en-US" altLang="zh-CN" sz="900" dirty="0"/>
              <a:t>[180]</a:t>
            </a:r>
          </a:p>
          <a:p>
            <a:r>
              <a:rPr kumimoji="1" lang="zh-CN" altLang="en-US" sz="900" dirty="0"/>
              <a:t>菏泽</a:t>
            </a:r>
            <a:r>
              <a:rPr kumimoji="1" lang="en-US" altLang="zh-CN" sz="900" dirty="0"/>
              <a:t>[173]</a:t>
            </a:r>
          </a:p>
          <a:p>
            <a:r>
              <a:rPr kumimoji="1" lang="zh-CN" altLang="en-US" sz="900" dirty="0"/>
              <a:t>济宁</a:t>
            </a:r>
            <a:r>
              <a:rPr kumimoji="1" lang="en-US" altLang="zh-CN" sz="900" dirty="0"/>
              <a:t>[171]</a:t>
            </a:r>
            <a:endParaRPr lang="zh-CN" altLang="en-US" sz="900" dirty="0"/>
          </a:p>
        </p:txBody>
      </p:sp>
      <p:sp>
        <p:nvSpPr>
          <p:cNvPr id="78" name="矩形 77"/>
          <p:cNvSpPr/>
          <p:nvPr/>
        </p:nvSpPr>
        <p:spPr>
          <a:xfrm>
            <a:off x="5785304" y="4385972"/>
            <a:ext cx="67198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襄阳</a:t>
            </a:r>
            <a:r>
              <a:rPr kumimoji="1" lang="en-US" altLang="zh-CN" sz="900" dirty="0"/>
              <a:t>[174]</a:t>
            </a:r>
          </a:p>
          <a:p>
            <a:r>
              <a:rPr kumimoji="1" lang="zh-CN" altLang="en-US" sz="900" dirty="0"/>
              <a:t>黄石</a:t>
            </a:r>
            <a:r>
              <a:rPr kumimoji="1" lang="en-US" altLang="zh-CN" sz="900" dirty="0"/>
              <a:t>[164]</a:t>
            </a:r>
          </a:p>
          <a:p>
            <a:r>
              <a:rPr kumimoji="1" lang="zh-CN" altLang="en-US" sz="900" dirty="0"/>
              <a:t>十堰</a:t>
            </a:r>
            <a:r>
              <a:rPr kumimoji="1" lang="en-US" altLang="zh-CN" sz="900" dirty="0"/>
              <a:t>[162]</a:t>
            </a:r>
            <a:endParaRPr lang="zh-CN" altLang="en-US" sz="900" dirty="0"/>
          </a:p>
        </p:txBody>
      </p:sp>
      <p:sp>
        <p:nvSpPr>
          <p:cNvPr id="79" name="矩形 78"/>
          <p:cNvSpPr/>
          <p:nvPr/>
        </p:nvSpPr>
        <p:spPr>
          <a:xfrm>
            <a:off x="5736452" y="6364283"/>
            <a:ext cx="67198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/>
              <a:t>三亚</a:t>
            </a:r>
            <a:r>
              <a:rPr lang="en-US" altLang="zh-CN" sz="900" dirty="0"/>
              <a:t>[151]</a:t>
            </a:r>
            <a:endParaRPr lang="zh-CN" altLang="en-US" sz="900" dirty="0"/>
          </a:p>
        </p:txBody>
      </p:sp>
      <p:sp>
        <p:nvSpPr>
          <p:cNvPr id="80" name="矩形 79"/>
          <p:cNvSpPr/>
          <p:nvPr/>
        </p:nvSpPr>
        <p:spPr>
          <a:xfrm>
            <a:off x="5778214" y="4880044"/>
            <a:ext cx="67198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邵阳</a:t>
            </a:r>
            <a:r>
              <a:rPr kumimoji="1" lang="en-US" altLang="zh-CN" sz="900" dirty="0"/>
              <a:t>[177]</a:t>
            </a:r>
          </a:p>
          <a:p>
            <a:r>
              <a:rPr kumimoji="1" lang="zh-CN" altLang="en-US" sz="900" dirty="0"/>
              <a:t>永州</a:t>
            </a:r>
            <a:r>
              <a:rPr kumimoji="1" lang="en-US" altLang="zh-CN" sz="900" dirty="0"/>
              <a:t>[152]</a:t>
            </a:r>
          </a:p>
          <a:p>
            <a:r>
              <a:rPr kumimoji="1" lang="zh-CN" altLang="en-US" sz="900" dirty="0"/>
              <a:t>益阳</a:t>
            </a:r>
            <a:r>
              <a:rPr kumimoji="1" lang="en-US" altLang="zh-CN" sz="900" dirty="0"/>
              <a:t>[146]</a:t>
            </a:r>
            <a:endParaRPr lang="zh-CN" altLang="en-US" sz="900" dirty="0"/>
          </a:p>
        </p:txBody>
      </p:sp>
      <p:sp>
        <p:nvSpPr>
          <p:cNvPr id="81" name="矩形 80"/>
          <p:cNvSpPr/>
          <p:nvPr/>
        </p:nvSpPr>
        <p:spPr>
          <a:xfrm flipH="1">
            <a:off x="7352207" y="3861909"/>
            <a:ext cx="7193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900" b="1" dirty="0"/>
              <a:t>苏州</a:t>
            </a:r>
            <a:r>
              <a:rPr kumimoji="1" lang="en-US" altLang="zh-CN" sz="900" b="1" dirty="0"/>
              <a:t>[134]</a:t>
            </a:r>
          </a:p>
          <a:p>
            <a:r>
              <a:rPr kumimoji="1" lang="zh-CN" altLang="en-US" sz="900" b="1" dirty="0"/>
              <a:t>常州</a:t>
            </a:r>
            <a:r>
              <a:rPr kumimoji="1" lang="en-US" altLang="zh-CN" sz="900" b="1" dirty="0"/>
              <a:t>[112]</a:t>
            </a:r>
          </a:p>
          <a:p>
            <a:r>
              <a:rPr kumimoji="1" lang="zh-CN" altLang="en-US" sz="900" b="1" dirty="0"/>
              <a:t>无锡</a:t>
            </a:r>
            <a:r>
              <a:rPr kumimoji="1" lang="en-US" altLang="zh-CN" sz="900" b="1" dirty="0"/>
              <a:t>[109]</a:t>
            </a:r>
          </a:p>
          <a:p>
            <a:r>
              <a:rPr kumimoji="1" lang="zh-CN" altLang="en-US" sz="900" b="1" dirty="0"/>
              <a:t>南京</a:t>
            </a:r>
            <a:r>
              <a:rPr kumimoji="1" lang="en-US" altLang="zh-CN" sz="900" b="1" dirty="0"/>
              <a:t>[110]</a:t>
            </a:r>
            <a:endParaRPr kumimoji="1" lang="zh-CN" altLang="en-US" sz="900" b="1" dirty="0"/>
          </a:p>
        </p:txBody>
      </p:sp>
      <p:sp>
        <p:nvSpPr>
          <p:cNvPr id="82" name="矩形 81"/>
          <p:cNvSpPr/>
          <p:nvPr/>
        </p:nvSpPr>
        <p:spPr>
          <a:xfrm>
            <a:off x="7009717" y="5382327"/>
            <a:ext cx="671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莆田</a:t>
            </a:r>
            <a:r>
              <a:rPr kumimoji="1" lang="en-US" altLang="zh-CN" sz="900" dirty="0"/>
              <a:t>[189]</a:t>
            </a:r>
          </a:p>
          <a:p>
            <a:r>
              <a:rPr kumimoji="1" lang="zh-CN" altLang="en-US" sz="900" dirty="0"/>
              <a:t>龙岩</a:t>
            </a:r>
            <a:r>
              <a:rPr kumimoji="1" lang="en-US" altLang="zh-CN" sz="900" dirty="0"/>
              <a:t>[142]</a:t>
            </a:r>
            <a:endParaRPr lang="zh-CN" altLang="en-US" sz="900" dirty="0"/>
          </a:p>
        </p:txBody>
      </p:sp>
      <p:sp>
        <p:nvSpPr>
          <p:cNvPr id="83" name="矩形 82"/>
          <p:cNvSpPr/>
          <p:nvPr/>
        </p:nvSpPr>
        <p:spPr>
          <a:xfrm>
            <a:off x="7340525" y="4997634"/>
            <a:ext cx="671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赣州</a:t>
            </a:r>
            <a:r>
              <a:rPr kumimoji="1" lang="en-US" altLang="zh-CN" sz="900" dirty="0"/>
              <a:t>[146]</a:t>
            </a:r>
          </a:p>
          <a:p>
            <a:r>
              <a:rPr kumimoji="1" lang="zh-CN" altLang="en-US" sz="900" dirty="0"/>
              <a:t>上饶</a:t>
            </a:r>
            <a:r>
              <a:rPr kumimoji="1" lang="en-US" altLang="zh-CN" sz="900" dirty="0"/>
              <a:t>[140]</a:t>
            </a:r>
            <a:endParaRPr lang="zh-CN" altLang="en-US" sz="900" dirty="0"/>
          </a:p>
        </p:txBody>
      </p:sp>
      <p:cxnSp>
        <p:nvCxnSpPr>
          <p:cNvPr id="84" name="肘形连接符 83"/>
          <p:cNvCxnSpPr>
            <a:endCxn id="83" idx="1"/>
          </p:cNvCxnSpPr>
          <p:nvPr/>
        </p:nvCxnSpPr>
        <p:spPr>
          <a:xfrm>
            <a:off x="6665181" y="5085452"/>
            <a:ext cx="675344" cy="96848"/>
          </a:xfrm>
          <a:prstGeom prst="bentConnector3">
            <a:avLst>
              <a:gd name="adj1" fmla="val 50000"/>
            </a:avLst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88"/>
          <p:cNvSpPr/>
          <p:nvPr/>
        </p:nvSpPr>
        <p:spPr>
          <a:xfrm>
            <a:off x="5317187" y="5567153"/>
            <a:ext cx="671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玉林</a:t>
            </a:r>
            <a:r>
              <a:rPr kumimoji="1" lang="en-US" altLang="zh-CN" sz="900" dirty="0"/>
              <a:t>[329]</a:t>
            </a:r>
          </a:p>
          <a:p>
            <a:r>
              <a:rPr kumimoji="1" lang="zh-CN" altLang="en-US" sz="900" dirty="0"/>
              <a:t>南宁</a:t>
            </a:r>
            <a:r>
              <a:rPr kumimoji="1" lang="en-US" altLang="zh-CN" sz="900" dirty="0"/>
              <a:t>[180]</a:t>
            </a:r>
            <a:endParaRPr lang="zh-CN" altLang="en-US" sz="900" dirty="0"/>
          </a:p>
        </p:txBody>
      </p:sp>
      <p:sp>
        <p:nvSpPr>
          <p:cNvPr id="90" name="矩形 89"/>
          <p:cNvSpPr/>
          <p:nvPr/>
        </p:nvSpPr>
        <p:spPr>
          <a:xfrm>
            <a:off x="4936735" y="5160629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黔东南</a:t>
            </a:r>
            <a:r>
              <a:rPr kumimoji="1" lang="en-US" altLang="zh-CN" sz="900" dirty="0"/>
              <a:t>[134]</a:t>
            </a:r>
          </a:p>
          <a:p>
            <a:r>
              <a:rPr kumimoji="1" lang="zh-CN" altLang="en-US" sz="900" dirty="0"/>
              <a:t>黔南</a:t>
            </a:r>
            <a:r>
              <a:rPr kumimoji="1" lang="en-US" altLang="zh-CN" sz="900" dirty="0"/>
              <a:t>[131]</a:t>
            </a:r>
            <a:endParaRPr lang="zh-CN" altLang="en-US" sz="900" dirty="0"/>
          </a:p>
        </p:txBody>
      </p:sp>
      <p:sp>
        <p:nvSpPr>
          <p:cNvPr id="91" name="矩形 90"/>
          <p:cNvSpPr/>
          <p:nvPr/>
        </p:nvSpPr>
        <p:spPr>
          <a:xfrm>
            <a:off x="4427300" y="4413967"/>
            <a:ext cx="67198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达州</a:t>
            </a:r>
            <a:r>
              <a:rPr kumimoji="1" lang="en-US" altLang="zh-CN" sz="900" dirty="0"/>
              <a:t>[149]</a:t>
            </a:r>
          </a:p>
          <a:p>
            <a:r>
              <a:rPr kumimoji="1" lang="zh-CN" altLang="en-US" sz="900" dirty="0"/>
              <a:t>德阳</a:t>
            </a:r>
            <a:r>
              <a:rPr kumimoji="1" lang="en-US" altLang="zh-CN" sz="900" dirty="0"/>
              <a:t>[136]</a:t>
            </a:r>
          </a:p>
          <a:p>
            <a:r>
              <a:rPr kumimoji="1" lang="zh-CN" altLang="en-US" sz="900" dirty="0"/>
              <a:t>眉山</a:t>
            </a:r>
            <a:r>
              <a:rPr kumimoji="1" lang="en-US" altLang="zh-CN" sz="900" dirty="0"/>
              <a:t>[133]</a:t>
            </a:r>
            <a:endParaRPr lang="zh-CN" altLang="en-US" sz="900" dirty="0"/>
          </a:p>
        </p:txBody>
      </p:sp>
      <p:sp>
        <p:nvSpPr>
          <p:cNvPr id="92" name="矩形 91"/>
          <p:cNvSpPr/>
          <p:nvPr/>
        </p:nvSpPr>
        <p:spPr>
          <a:xfrm>
            <a:off x="3947403" y="3819259"/>
            <a:ext cx="67198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/>
              <a:t>西宁</a:t>
            </a:r>
            <a:r>
              <a:rPr lang="en-US" altLang="zh-CN" sz="900" dirty="0"/>
              <a:t>[123]</a:t>
            </a:r>
            <a:endParaRPr lang="zh-CN" altLang="en-US" sz="900" dirty="0"/>
          </a:p>
        </p:txBody>
      </p:sp>
      <p:sp>
        <p:nvSpPr>
          <p:cNvPr id="93" name="矩形 92"/>
          <p:cNvSpPr/>
          <p:nvPr/>
        </p:nvSpPr>
        <p:spPr>
          <a:xfrm>
            <a:off x="6524628" y="4361658"/>
            <a:ext cx="671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宿州</a:t>
            </a:r>
            <a:r>
              <a:rPr kumimoji="1" lang="en-US" altLang="zh-CN" sz="900" dirty="0"/>
              <a:t>[166]</a:t>
            </a:r>
          </a:p>
          <a:p>
            <a:r>
              <a:rPr kumimoji="1" lang="zh-CN" altLang="en-US" sz="900" dirty="0"/>
              <a:t>亳州</a:t>
            </a:r>
            <a:r>
              <a:rPr kumimoji="1" lang="en-US" altLang="zh-CN" sz="900" dirty="0"/>
              <a:t>[154]</a:t>
            </a:r>
            <a:endParaRPr lang="zh-CN" altLang="en-US" sz="900" dirty="0"/>
          </a:p>
        </p:txBody>
      </p:sp>
      <p:sp>
        <p:nvSpPr>
          <p:cNvPr id="94" name="矩形 93"/>
          <p:cNvSpPr/>
          <p:nvPr/>
        </p:nvSpPr>
        <p:spPr>
          <a:xfrm>
            <a:off x="5834476" y="4002555"/>
            <a:ext cx="671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商丘</a:t>
            </a:r>
            <a:r>
              <a:rPr kumimoji="1" lang="en-US" altLang="zh-CN" sz="900" dirty="0"/>
              <a:t>[196]</a:t>
            </a:r>
          </a:p>
          <a:p>
            <a:r>
              <a:rPr kumimoji="1" lang="zh-CN" altLang="en-US" sz="900" dirty="0"/>
              <a:t>开封</a:t>
            </a:r>
            <a:r>
              <a:rPr kumimoji="1" lang="en-US" altLang="zh-CN" sz="900" dirty="0"/>
              <a:t>[175]</a:t>
            </a:r>
            <a:endParaRPr lang="zh-CN" altLang="en-US" sz="900" dirty="0"/>
          </a:p>
        </p:txBody>
      </p:sp>
      <p:sp>
        <p:nvSpPr>
          <p:cNvPr id="95" name="矩形 94"/>
          <p:cNvSpPr/>
          <p:nvPr/>
        </p:nvSpPr>
        <p:spPr>
          <a:xfrm>
            <a:off x="5185041" y="2247842"/>
            <a:ext cx="67198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渭南</a:t>
            </a:r>
            <a:r>
              <a:rPr kumimoji="1" lang="en-US" altLang="zh-CN" sz="900" dirty="0"/>
              <a:t>[135]</a:t>
            </a:r>
          </a:p>
          <a:p>
            <a:r>
              <a:rPr kumimoji="1" lang="zh-CN" altLang="en-US" sz="900" dirty="0"/>
              <a:t>西安</a:t>
            </a:r>
            <a:r>
              <a:rPr kumimoji="1" lang="en-US" altLang="zh-CN" sz="900" dirty="0"/>
              <a:t>[129]</a:t>
            </a:r>
          </a:p>
          <a:p>
            <a:r>
              <a:rPr kumimoji="1" lang="zh-CN" altLang="en-US" sz="900" dirty="0"/>
              <a:t>咸阳</a:t>
            </a:r>
            <a:r>
              <a:rPr kumimoji="1" lang="en-US" altLang="zh-CN" sz="900" dirty="0"/>
              <a:t>[130]</a:t>
            </a:r>
            <a:endParaRPr lang="zh-CN" altLang="en-US" sz="900" dirty="0"/>
          </a:p>
        </p:txBody>
      </p:sp>
      <p:cxnSp>
        <p:nvCxnSpPr>
          <p:cNvPr id="96" name="肘形连接符 95"/>
          <p:cNvCxnSpPr>
            <a:stCxn id="95" idx="2"/>
          </p:cNvCxnSpPr>
          <p:nvPr/>
        </p:nvCxnSpPr>
        <p:spPr>
          <a:xfrm rot="16200000" flipH="1">
            <a:off x="4868303" y="3408400"/>
            <a:ext cx="1408332" cy="102877"/>
          </a:xfrm>
          <a:prstGeom prst="bentConnector3">
            <a:avLst>
              <a:gd name="adj1" fmla="val 45082"/>
            </a:avLst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5105415" y="4764985"/>
            <a:ext cx="67198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重庆</a:t>
            </a:r>
            <a:r>
              <a:rPr kumimoji="1" lang="en-US" altLang="zh-CN" sz="900" dirty="0"/>
              <a:t>[113]</a:t>
            </a:r>
            <a:endParaRPr lang="zh-CN" altLang="en-US" sz="900" dirty="0"/>
          </a:p>
        </p:txBody>
      </p:sp>
      <p:sp>
        <p:nvSpPr>
          <p:cNvPr id="103" name="矩形 102"/>
          <p:cNvSpPr/>
          <p:nvPr/>
        </p:nvSpPr>
        <p:spPr>
          <a:xfrm>
            <a:off x="6936996" y="2609471"/>
            <a:ext cx="67198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00" dirty="0"/>
              <a:t>丹东</a:t>
            </a:r>
            <a:r>
              <a:rPr kumimoji="1" lang="en-US" altLang="zh-CN" sz="900" dirty="0"/>
              <a:t>[140]</a:t>
            </a:r>
          </a:p>
          <a:p>
            <a:r>
              <a:rPr kumimoji="1" lang="zh-CN" altLang="en-US" sz="900" dirty="0"/>
              <a:t>盘锦</a:t>
            </a:r>
            <a:r>
              <a:rPr kumimoji="1" lang="en-US" altLang="zh-CN" sz="900" dirty="0"/>
              <a:t>[138]</a:t>
            </a:r>
          </a:p>
          <a:p>
            <a:r>
              <a:rPr kumimoji="1" lang="zh-CN" altLang="en-US" sz="900" dirty="0"/>
              <a:t>营口</a:t>
            </a:r>
            <a:r>
              <a:rPr kumimoji="1" lang="en-US" altLang="zh-CN" sz="900" dirty="0"/>
              <a:t>[138]</a:t>
            </a:r>
            <a:endParaRPr lang="zh-CN" altLang="en-US" sz="900" dirty="0"/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716" y="5799151"/>
            <a:ext cx="566224" cy="75741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A6780D9-C220-9640-BFAE-A0B19815F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888" y="2105947"/>
            <a:ext cx="2578100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男女有别，年龄更有别；法律需求相伴人生各个阶段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/>
          <a:p>
            <a:r>
              <a:rPr lang="zh-CN" altLang="en-US" dirty="0"/>
              <a:t>数据来源：百度搜索大数据，</a:t>
            </a:r>
            <a:r>
              <a:rPr lang="en-US" altLang="zh-CN" dirty="0"/>
              <a:t>2020.10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69924" y="122441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/>
              <a:t>拆迁安置和交通事故法律需求，主要以男性为主；婚姻家庭法律需求，女性占比较高；</a:t>
            </a:r>
            <a:endParaRPr lang="en-US" altLang="zh-CN" sz="12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年轻阶段，初入职场需要劳动之法维护；婚姻初期（七年之痒），婚姻家庭之法来调节；人到中年，拆迁安置之法保障。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DF8806B-20BA-384A-9DE3-9BFE025CC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7" y="2552668"/>
            <a:ext cx="10858500" cy="3149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用户懂法以解决实际问题为主要目的，不同案件各有侧重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69924" y="122441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民事案件中拆迁安置和交通事故最关注补偿赔偿，劳动纠纷主要目的在于解决方式，婚姻家庭案件则更关注法规规定；</a:t>
            </a:r>
            <a:endParaRPr lang="en-US" altLang="zh-CN" sz="1200" dirty="0">
              <a:solidFill>
                <a:srgbClr val="333333"/>
              </a:solidFill>
              <a:latin typeface="Arial" panose="020B060402020209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刑事案件最关注立案标准，行政案件则最关注行政复议。</a:t>
            </a:r>
            <a:endParaRPr lang="en-US" altLang="zh-CN" sz="1200" dirty="0">
              <a:solidFill>
                <a:srgbClr val="333333"/>
              </a:solidFill>
              <a:latin typeface="Arial" panose="020B0604020202090204" pitchFamily="34" charset="0"/>
            </a:endParaRPr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/>
          <a:p>
            <a:r>
              <a:rPr lang="zh-CN" altLang="en-US" dirty="0"/>
              <a:t>数据来源：百度搜索大数据，</a:t>
            </a:r>
            <a:r>
              <a:rPr lang="en-US" altLang="zh-CN" dirty="0"/>
              <a:t>2020.10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CF5F7AF-37FF-7A42-9E5F-324ACF9BE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24" y="2325345"/>
            <a:ext cx="1068070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ľï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íṡliḋe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1400" dirty="0">
                <a:latin typeface="方正兰亭纤黑简体" panose="02000000000000000000" pitchFamily="2" charset="-122"/>
                <a:ea typeface="方正兰亭纤黑简体" panose="02000000000000000000" pitchFamily="2" charset="-122"/>
                <a:sym typeface="+mn-lt"/>
              </a:rPr>
              <a:t>洞察用户行为特征</a:t>
            </a:r>
            <a:endParaRPr lang="zh-CN" altLang="en-US" sz="1400" dirty="0">
              <a:solidFill>
                <a:schemeClr val="bg1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4" name="îşļîḍé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方正正中黑简体" panose="02000000000000000000" pitchFamily="2" charset="-122"/>
                <a:ea typeface="方正正中黑简体" panose="02000000000000000000" pitchFamily="2" charset="-122"/>
                <a:sym typeface="+mn-lt"/>
              </a:rPr>
              <a:t>用法（行为有依据）</a:t>
            </a:r>
            <a:endParaRPr lang="zh-CN" altLang="en-US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9" name="îsļíḋè"/>
          <p:cNvSpPr txBox="1"/>
          <p:nvPr/>
        </p:nvSpPr>
        <p:spPr>
          <a:xfrm>
            <a:off x="3689161" y="3271156"/>
            <a:ext cx="792714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gradFill>
                  <a:gsLst>
                    <a:gs pos="4700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latin typeface="Impact" panose="020B0806030902050204" pitchFamily="34" charset="0"/>
                <a:cs typeface="Arial" panose="020B0604020202090204" pitchFamily="34" charset="0"/>
              </a:rPr>
              <a:t>03</a:t>
            </a:r>
            <a:endParaRPr lang="zh-CN" altLang="en-US" spc="100" dirty="0">
              <a:gradFill>
                <a:gsLst>
                  <a:gs pos="4700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latin typeface="Impact" panose="020B0806030902050204" pitchFamily="34" charset="0"/>
              <a:cs typeface="Arial" panose="020B0604020202090204" pitchFamily="34" charset="0"/>
            </a:endParaRPr>
          </a:p>
        </p:txBody>
      </p:sp>
      <p:sp>
        <p:nvSpPr>
          <p:cNvPr id="2" name="îšļiḍè"/>
          <p:cNvSpPr txBox="1"/>
          <p:nvPr/>
        </p:nvSpPr>
        <p:spPr>
          <a:xfrm>
            <a:off x="579002" y="512095"/>
            <a:ext cx="1141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Logo Here</a:t>
            </a:r>
            <a:endParaRPr lang="zh-CN" altLang="en-US" sz="1600" dirty="0"/>
          </a:p>
        </p:txBody>
      </p:sp>
      <p:sp>
        <p:nvSpPr>
          <p:cNvPr id="5" name="ïṡḷiḋè"/>
          <p:cNvSpPr/>
          <p:nvPr/>
        </p:nvSpPr>
        <p:spPr>
          <a:xfrm>
            <a:off x="11076375" y="529393"/>
            <a:ext cx="444113" cy="4441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03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61" y="380212"/>
            <a:ext cx="1696298" cy="53433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459F433-EDEA-BF43-BCBB-E221809C3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669" y="2363627"/>
            <a:ext cx="2908300" cy="24638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好的律师胜过一切；平台更受年轻人青睐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/>
          <a:p>
            <a:r>
              <a:rPr lang="zh-CN" altLang="en-US" dirty="0"/>
              <a:t>数据来源：百度大数据，</a:t>
            </a:r>
            <a:r>
              <a:rPr lang="en-US" altLang="zh-CN" dirty="0"/>
              <a:t>2020.10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164480" y="276444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400" b="1" dirty="0">
                <a:solidFill>
                  <a:schemeClr val="accent4">
                    <a:lumMod val="50000"/>
                  </a:schemeClr>
                </a:solidFill>
              </a:rPr>
              <a:t>找平台</a:t>
            </a:r>
            <a:endParaRPr lang="zh-CN" altLang="en-US" sz="1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64480" y="40430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400" b="1" dirty="0">
                <a:solidFill>
                  <a:schemeClr val="accent4">
                    <a:lumMod val="50000"/>
                  </a:schemeClr>
                </a:solidFill>
              </a:rPr>
              <a:t>找律所</a:t>
            </a:r>
            <a:endParaRPr lang="zh-CN" altLang="en-US" sz="1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336475" y="349859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400" b="1" dirty="0">
                <a:solidFill>
                  <a:schemeClr val="accent4">
                    <a:lumMod val="50000"/>
                  </a:schemeClr>
                </a:solidFill>
              </a:rPr>
              <a:t>找律师</a:t>
            </a:r>
            <a:endParaRPr lang="zh-CN" altLang="en-US" sz="1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89355" y="34499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solidFill>
                  <a:srgbClr val="DD9E30"/>
                </a:solidFill>
              </a:rPr>
              <a:t>用法途径</a:t>
            </a:r>
            <a:endParaRPr lang="zh-CN" altLang="en-US" dirty="0">
              <a:solidFill>
                <a:srgbClr val="DD9E30"/>
              </a:solidFill>
            </a:endParaRPr>
          </a:p>
        </p:txBody>
      </p:sp>
      <p:sp>
        <p:nvSpPr>
          <p:cNvPr id="31" name="燕尾形 30"/>
          <p:cNvSpPr/>
          <p:nvPr/>
        </p:nvSpPr>
        <p:spPr>
          <a:xfrm rot="1534956">
            <a:off x="6998485" y="4272374"/>
            <a:ext cx="315657" cy="415636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2" name="燕尾形 31"/>
          <p:cNvSpPr/>
          <p:nvPr/>
        </p:nvSpPr>
        <p:spPr>
          <a:xfrm rot="20568841">
            <a:off x="7018393" y="2556631"/>
            <a:ext cx="315657" cy="415636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3" name="燕尾形 32"/>
          <p:cNvSpPr/>
          <p:nvPr/>
        </p:nvSpPr>
        <p:spPr>
          <a:xfrm rot="10800000">
            <a:off x="3984388" y="3429600"/>
            <a:ext cx="315657" cy="415636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69924" y="122441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找平台、找律师、找律所构成用户用法三大途径，其中找律师远高于找平台和找律所；</a:t>
            </a:r>
            <a:endParaRPr lang="en-US" altLang="zh-CN" sz="1200" dirty="0">
              <a:solidFill>
                <a:srgbClr val="333333"/>
              </a:solidFill>
              <a:latin typeface="Arial" panose="020B060402020209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年轻人更倾向通过线上平台方式解决法律问题。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ED98D21-8077-4D4C-9EB1-C34D6A87C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64" y="2358574"/>
            <a:ext cx="3276600" cy="28956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D0CD6C4-813D-2142-B60E-347AADDE5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976" y="1269164"/>
            <a:ext cx="3263900" cy="26543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00D70C2-3582-FD42-9C41-B03102D98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976" y="3500492"/>
            <a:ext cx="3263900" cy="27051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联系商家，一线城市爱「动手」，他线城市爱「动口」；</a:t>
            </a:r>
            <a:br>
              <a:rPr kumimoji="1" lang="en-US" altLang="zh-CN" dirty="0"/>
            </a:br>
            <a:r>
              <a:rPr kumimoji="1" lang="zh-CN" altLang="en-US" dirty="0"/>
              <a:t>来自搜索的转化更聚集于日中，来自信息流的转化全天候热潮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831289" y="6186675"/>
            <a:ext cx="4140201" cy="206381"/>
          </a:xfrm>
        </p:spPr>
        <p:txBody>
          <a:bodyPr/>
          <a:lstStyle/>
          <a:p>
            <a:r>
              <a:rPr lang="zh-CN" altLang="en-US" dirty="0"/>
              <a:t>数据来源：百度基木鱼转化日志数据，</a:t>
            </a:r>
            <a:r>
              <a:rPr lang="en-US" altLang="zh-CN" dirty="0"/>
              <a:t>2020.11.17-11.30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434012" y="1535977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基木鱼转化类型时间分布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824894" y="2679549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100" dirty="0">
                <a:solidFill>
                  <a:schemeClr val="bg1">
                    <a:lumMod val="50000"/>
                  </a:schemeClr>
                </a:solidFill>
              </a:rPr>
              <a:t>信息流来源转化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824894" y="4554451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100" dirty="0">
                <a:solidFill>
                  <a:schemeClr val="bg1">
                    <a:lumMod val="50000"/>
                  </a:schemeClr>
                </a:solidFill>
              </a:rPr>
              <a:t>搜索来源转化</a:t>
            </a:r>
          </a:p>
        </p:txBody>
      </p:sp>
      <p:cxnSp>
        <p:nvCxnSpPr>
          <p:cNvPr id="27" name="直线箭头连接符 26"/>
          <p:cNvCxnSpPr/>
          <p:nvPr/>
        </p:nvCxnSpPr>
        <p:spPr>
          <a:xfrm flipV="1">
            <a:off x="5824894" y="2358175"/>
            <a:ext cx="0" cy="142695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/>
          <p:cNvCxnSpPr/>
          <p:nvPr/>
        </p:nvCxnSpPr>
        <p:spPr>
          <a:xfrm>
            <a:off x="5824894" y="3785129"/>
            <a:ext cx="0" cy="153363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/>
          <p:nvPr/>
        </p:nvCxnSpPr>
        <p:spPr>
          <a:xfrm>
            <a:off x="5824893" y="3825112"/>
            <a:ext cx="54222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1687226" y="1538080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基木鱼转化类型空间分布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23290" y="2096565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100" dirty="0">
                <a:solidFill>
                  <a:srgbClr val="8F661F"/>
                </a:solidFill>
              </a:rPr>
              <a:t>点击电话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2591435" y="2103429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100" dirty="0">
                <a:solidFill>
                  <a:schemeClr val="accent2">
                    <a:lumMod val="75000"/>
                  </a:schemeClr>
                </a:solidFill>
              </a:rPr>
              <a:t>点击咨询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585178" y="2096565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100" dirty="0">
                <a:solidFill>
                  <a:schemeClr val="accent1"/>
                </a:solidFill>
              </a:rPr>
              <a:t>点击表单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338701" y="2109708"/>
            <a:ext cx="2250072" cy="234775"/>
            <a:chOff x="772091" y="2107161"/>
            <a:chExt cx="2250072" cy="234775"/>
          </a:xfrm>
        </p:grpSpPr>
        <p:sp>
          <p:nvSpPr>
            <p:cNvPr id="34" name="iconfont-11432-4397460"/>
            <p:cNvSpPr>
              <a:spLocks noChangeAspect="1"/>
            </p:cNvSpPr>
            <p:nvPr/>
          </p:nvSpPr>
          <p:spPr>
            <a:xfrm>
              <a:off x="772091" y="2121438"/>
              <a:ext cx="220459" cy="220498"/>
            </a:xfrm>
            <a:custGeom>
              <a:avLst/>
              <a:gdLst>
                <a:gd name="T0" fmla="*/ 9361 w 11996"/>
                <a:gd name="T1" fmla="*/ 7593 h 11998"/>
                <a:gd name="T2" fmla="*/ 8850 w 11996"/>
                <a:gd name="T3" fmla="*/ 7632 h 11998"/>
                <a:gd name="T4" fmla="*/ 7945 w 11996"/>
                <a:gd name="T5" fmla="*/ 8497 h 11998"/>
                <a:gd name="T6" fmla="*/ 7473 w 11996"/>
                <a:gd name="T7" fmla="*/ 8576 h 11998"/>
                <a:gd name="T8" fmla="*/ 5153 w 11996"/>
                <a:gd name="T9" fmla="*/ 6845 h 11998"/>
                <a:gd name="T10" fmla="*/ 3422 w 11996"/>
                <a:gd name="T11" fmla="*/ 4524 h 11998"/>
                <a:gd name="T12" fmla="*/ 3500 w 11996"/>
                <a:gd name="T13" fmla="*/ 4052 h 11998"/>
                <a:gd name="T14" fmla="*/ 4405 w 11996"/>
                <a:gd name="T15" fmla="*/ 3148 h 11998"/>
                <a:gd name="T16" fmla="*/ 4445 w 11996"/>
                <a:gd name="T17" fmla="*/ 2636 h 11998"/>
                <a:gd name="T18" fmla="*/ 3186 w 11996"/>
                <a:gd name="T19" fmla="*/ 1102 h 11998"/>
                <a:gd name="T20" fmla="*/ 3146 w 11996"/>
                <a:gd name="T21" fmla="*/ 1063 h 11998"/>
                <a:gd name="T22" fmla="*/ 2596 w 11996"/>
                <a:gd name="T23" fmla="*/ 1063 h 11998"/>
                <a:gd name="T24" fmla="*/ 1533 w 11996"/>
                <a:gd name="T25" fmla="*/ 2125 h 11998"/>
                <a:gd name="T26" fmla="*/ 4601 w 11996"/>
                <a:gd name="T27" fmla="*/ 7396 h 11998"/>
                <a:gd name="T28" fmla="*/ 9873 w 11996"/>
                <a:gd name="T29" fmla="*/ 10464 h 11998"/>
                <a:gd name="T30" fmla="*/ 10974 w 11996"/>
                <a:gd name="T31" fmla="*/ 9363 h 11998"/>
                <a:gd name="T32" fmla="*/ 10895 w 11996"/>
                <a:gd name="T33" fmla="*/ 8812 h 11998"/>
                <a:gd name="T34" fmla="*/ 9361 w 11996"/>
                <a:gd name="T35" fmla="*/ 7593 h 11998"/>
                <a:gd name="T36" fmla="*/ 8299 w 11996"/>
                <a:gd name="T37" fmla="*/ 7042 h 11998"/>
                <a:gd name="T38" fmla="*/ 9872 w 11996"/>
                <a:gd name="T39" fmla="*/ 6963 h 11998"/>
                <a:gd name="T40" fmla="*/ 11406 w 11996"/>
                <a:gd name="T41" fmla="*/ 8183 h 11998"/>
                <a:gd name="T42" fmla="*/ 11603 w 11996"/>
                <a:gd name="T43" fmla="*/ 9834 h 11998"/>
                <a:gd name="T44" fmla="*/ 11524 w 11996"/>
                <a:gd name="T45" fmla="*/ 9913 h 11998"/>
                <a:gd name="T46" fmla="*/ 10462 w 11996"/>
                <a:gd name="T47" fmla="*/ 10976 h 11998"/>
                <a:gd name="T48" fmla="*/ 4050 w 11996"/>
                <a:gd name="T49" fmla="*/ 7908 h 11998"/>
                <a:gd name="T50" fmla="*/ 983 w 11996"/>
                <a:gd name="T51" fmla="*/ 1535 h 11998"/>
                <a:gd name="T52" fmla="*/ 2045 w 11996"/>
                <a:gd name="T53" fmla="*/ 472 h 11998"/>
                <a:gd name="T54" fmla="*/ 3697 w 11996"/>
                <a:gd name="T55" fmla="*/ 472 h 11998"/>
                <a:gd name="T56" fmla="*/ 3776 w 11996"/>
                <a:gd name="T57" fmla="*/ 551 h 11998"/>
                <a:gd name="T58" fmla="*/ 4995 w 11996"/>
                <a:gd name="T59" fmla="*/ 2086 h 11998"/>
                <a:gd name="T60" fmla="*/ 4916 w 11996"/>
                <a:gd name="T61" fmla="*/ 3659 h 11998"/>
                <a:gd name="T62" fmla="*/ 4248 w 11996"/>
                <a:gd name="T63" fmla="*/ 4328 h 11998"/>
                <a:gd name="T64" fmla="*/ 5703 w 11996"/>
                <a:gd name="T65" fmla="*/ 6215 h 11998"/>
                <a:gd name="T66" fmla="*/ 7591 w 11996"/>
                <a:gd name="T67" fmla="*/ 7671 h 11998"/>
                <a:gd name="T68" fmla="*/ 8299 w 11996"/>
                <a:gd name="T69" fmla="*/ 7042 h 11998"/>
                <a:gd name="T70" fmla="*/ 6923 w 11996"/>
                <a:gd name="T71" fmla="*/ 1732 h 11998"/>
                <a:gd name="T72" fmla="*/ 6529 w 11996"/>
                <a:gd name="T73" fmla="*/ 1338 h 11998"/>
                <a:gd name="T74" fmla="*/ 6923 w 11996"/>
                <a:gd name="T75" fmla="*/ 945 h 11998"/>
                <a:gd name="T76" fmla="*/ 10856 w 11996"/>
                <a:gd name="T77" fmla="*/ 4878 h 11998"/>
                <a:gd name="T78" fmla="*/ 10463 w 11996"/>
                <a:gd name="T79" fmla="*/ 5272 h 11998"/>
                <a:gd name="T80" fmla="*/ 10069 w 11996"/>
                <a:gd name="T81" fmla="*/ 4878 h 11998"/>
                <a:gd name="T82" fmla="*/ 6923 w 11996"/>
                <a:gd name="T83" fmla="*/ 1732 h 11998"/>
                <a:gd name="T84" fmla="*/ 6923 w 11996"/>
                <a:gd name="T85" fmla="*/ 3305 h 11998"/>
                <a:gd name="T86" fmla="*/ 6529 w 11996"/>
                <a:gd name="T87" fmla="*/ 2911 h 11998"/>
                <a:gd name="T88" fmla="*/ 6923 w 11996"/>
                <a:gd name="T89" fmla="*/ 2518 h 11998"/>
                <a:gd name="T90" fmla="*/ 9283 w 11996"/>
                <a:gd name="T91" fmla="*/ 4878 h 11998"/>
                <a:gd name="T92" fmla="*/ 8889 w 11996"/>
                <a:gd name="T93" fmla="*/ 5272 h 11998"/>
                <a:gd name="T94" fmla="*/ 8496 w 11996"/>
                <a:gd name="T95" fmla="*/ 4878 h 11998"/>
                <a:gd name="T96" fmla="*/ 6923 w 11996"/>
                <a:gd name="T97" fmla="*/ 3305 h 11998"/>
                <a:gd name="T98" fmla="*/ 6923 w 11996"/>
                <a:gd name="T99" fmla="*/ 3305 h 11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96" h="11998">
                  <a:moveTo>
                    <a:pt x="9361" y="7593"/>
                  </a:moveTo>
                  <a:cubicBezTo>
                    <a:pt x="9204" y="7474"/>
                    <a:pt x="8968" y="7474"/>
                    <a:pt x="8850" y="7632"/>
                  </a:cubicBezTo>
                  <a:lnTo>
                    <a:pt x="7945" y="8497"/>
                  </a:lnTo>
                  <a:cubicBezTo>
                    <a:pt x="7827" y="8615"/>
                    <a:pt x="7630" y="8655"/>
                    <a:pt x="7473" y="8576"/>
                  </a:cubicBezTo>
                  <a:cubicBezTo>
                    <a:pt x="6621" y="8112"/>
                    <a:pt x="5840" y="7529"/>
                    <a:pt x="5153" y="6845"/>
                  </a:cubicBezTo>
                  <a:cubicBezTo>
                    <a:pt x="4468" y="6158"/>
                    <a:pt x="3885" y="5376"/>
                    <a:pt x="3422" y="4524"/>
                  </a:cubicBezTo>
                  <a:cubicBezTo>
                    <a:pt x="3343" y="4367"/>
                    <a:pt x="3382" y="4170"/>
                    <a:pt x="3500" y="4052"/>
                  </a:cubicBezTo>
                  <a:lnTo>
                    <a:pt x="4405" y="3148"/>
                  </a:lnTo>
                  <a:cubicBezTo>
                    <a:pt x="4562" y="2990"/>
                    <a:pt x="4562" y="2794"/>
                    <a:pt x="4445" y="2636"/>
                  </a:cubicBezTo>
                  <a:lnTo>
                    <a:pt x="3186" y="1102"/>
                  </a:lnTo>
                  <a:cubicBezTo>
                    <a:pt x="3186" y="1080"/>
                    <a:pt x="3168" y="1062"/>
                    <a:pt x="3146" y="1063"/>
                  </a:cubicBezTo>
                  <a:cubicBezTo>
                    <a:pt x="2989" y="905"/>
                    <a:pt x="2753" y="905"/>
                    <a:pt x="2596" y="1063"/>
                  </a:cubicBezTo>
                  <a:lnTo>
                    <a:pt x="1533" y="2125"/>
                  </a:lnTo>
                  <a:cubicBezTo>
                    <a:pt x="1022" y="2637"/>
                    <a:pt x="2320" y="5075"/>
                    <a:pt x="4601" y="7396"/>
                  </a:cubicBezTo>
                  <a:cubicBezTo>
                    <a:pt x="6883" y="9717"/>
                    <a:pt x="9361" y="10975"/>
                    <a:pt x="9873" y="10464"/>
                  </a:cubicBezTo>
                  <a:lnTo>
                    <a:pt x="10974" y="9363"/>
                  </a:lnTo>
                  <a:cubicBezTo>
                    <a:pt x="11092" y="9205"/>
                    <a:pt x="11092" y="8930"/>
                    <a:pt x="10895" y="8812"/>
                  </a:cubicBezTo>
                  <a:lnTo>
                    <a:pt x="9361" y="7593"/>
                  </a:lnTo>
                  <a:close/>
                  <a:moveTo>
                    <a:pt x="8299" y="7042"/>
                  </a:moveTo>
                  <a:cubicBezTo>
                    <a:pt x="8731" y="6609"/>
                    <a:pt x="9400" y="6570"/>
                    <a:pt x="9872" y="6963"/>
                  </a:cubicBezTo>
                  <a:lnTo>
                    <a:pt x="11406" y="8183"/>
                  </a:lnTo>
                  <a:cubicBezTo>
                    <a:pt x="11918" y="8576"/>
                    <a:pt x="11996" y="9323"/>
                    <a:pt x="11603" y="9834"/>
                  </a:cubicBezTo>
                  <a:cubicBezTo>
                    <a:pt x="11564" y="9874"/>
                    <a:pt x="11564" y="9913"/>
                    <a:pt x="11524" y="9913"/>
                  </a:cubicBezTo>
                  <a:lnTo>
                    <a:pt x="10462" y="10976"/>
                  </a:lnTo>
                  <a:cubicBezTo>
                    <a:pt x="9439" y="11998"/>
                    <a:pt x="6686" y="10543"/>
                    <a:pt x="4050" y="7908"/>
                  </a:cubicBezTo>
                  <a:cubicBezTo>
                    <a:pt x="1415" y="5272"/>
                    <a:pt x="0" y="2558"/>
                    <a:pt x="983" y="1535"/>
                  </a:cubicBezTo>
                  <a:lnTo>
                    <a:pt x="2045" y="472"/>
                  </a:lnTo>
                  <a:cubicBezTo>
                    <a:pt x="2517" y="0"/>
                    <a:pt x="3264" y="0"/>
                    <a:pt x="3697" y="472"/>
                  </a:cubicBezTo>
                  <a:lnTo>
                    <a:pt x="3776" y="551"/>
                  </a:lnTo>
                  <a:lnTo>
                    <a:pt x="4995" y="2086"/>
                  </a:lnTo>
                  <a:cubicBezTo>
                    <a:pt x="5388" y="2558"/>
                    <a:pt x="5349" y="3226"/>
                    <a:pt x="4916" y="3659"/>
                  </a:cubicBezTo>
                  <a:lnTo>
                    <a:pt x="4248" y="4328"/>
                  </a:lnTo>
                  <a:cubicBezTo>
                    <a:pt x="4680" y="5036"/>
                    <a:pt x="5152" y="5665"/>
                    <a:pt x="5703" y="6215"/>
                  </a:cubicBezTo>
                  <a:cubicBezTo>
                    <a:pt x="6254" y="6765"/>
                    <a:pt x="6883" y="7238"/>
                    <a:pt x="7591" y="7671"/>
                  </a:cubicBezTo>
                  <a:lnTo>
                    <a:pt x="8299" y="7042"/>
                  </a:lnTo>
                  <a:close/>
                  <a:moveTo>
                    <a:pt x="6923" y="1732"/>
                  </a:moveTo>
                  <a:cubicBezTo>
                    <a:pt x="6687" y="1732"/>
                    <a:pt x="6529" y="1574"/>
                    <a:pt x="6529" y="1338"/>
                  </a:cubicBezTo>
                  <a:cubicBezTo>
                    <a:pt x="6529" y="1102"/>
                    <a:pt x="6687" y="945"/>
                    <a:pt x="6923" y="945"/>
                  </a:cubicBezTo>
                  <a:cubicBezTo>
                    <a:pt x="9086" y="945"/>
                    <a:pt x="10856" y="2715"/>
                    <a:pt x="10856" y="4878"/>
                  </a:cubicBezTo>
                  <a:cubicBezTo>
                    <a:pt x="10856" y="5114"/>
                    <a:pt x="10699" y="5272"/>
                    <a:pt x="10463" y="5272"/>
                  </a:cubicBezTo>
                  <a:cubicBezTo>
                    <a:pt x="10227" y="5272"/>
                    <a:pt x="10069" y="5114"/>
                    <a:pt x="10069" y="4878"/>
                  </a:cubicBezTo>
                  <a:cubicBezTo>
                    <a:pt x="10069" y="3148"/>
                    <a:pt x="8653" y="1732"/>
                    <a:pt x="6923" y="1732"/>
                  </a:cubicBezTo>
                  <a:close/>
                  <a:moveTo>
                    <a:pt x="6923" y="3305"/>
                  </a:moveTo>
                  <a:cubicBezTo>
                    <a:pt x="6687" y="3305"/>
                    <a:pt x="6529" y="3148"/>
                    <a:pt x="6529" y="2911"/>
                  </a:cubicBezTo>
                  <a:cubicBezTo>
                    <a:pt x="6529" y="2675"/>
                    <a:pt x="6687" y="2518"/>
                    <a:pt x="6923" y="2518"/>
                  </a:cubicBezTo>
                  <a:cubicBezTo>
                    <a:pt x="8221" y="2518"/>
                    <a:pt x="9283" y="3581"/>
                    <a:pt x="9283" y="4878"/>
                  </a:cubicBezTo>
                  <a:cubicBezTo>
                    <a:pt x="9283" y="5114"/>
                    <a:pt x="9125" y="5272"/>
                    <a:pt x="8889" y="5272"/>
                  </a:cubicBezTo>
                  <a:cubicBezTo>
                    <a:pt x="8653" y="5272"/>
                    <a:pt x="8496" y="5114"/>
                    <a:pt x="8496" y="4878"/>
                  </a:cubicBezTo>
                  <a:cubicBezTo>
                    <a:pt x="8496" y="4013"/>
                    <a:pt x="7788" y="3305"/>
                    <a:pt x="6923" y="3305"/>
                  </a:cubicBezTo>
                  <a:close/>
                  <a:moveTo>
                    <a:pt x="6923" y="3305"/>
                  </a:move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727836" y="2121438"/>
              <a:ext cx="319413" cy="211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squared-speech-balloon-with-three-dots_14836"/>
            <p:cNvSpPr>
              <a:spLocks noChangeAspect="1"/>
            </p:cNvSpPr>
            <p:nvPr/>
          </p:nvSpPr>
          <p:spPr>
            <a:xfrm>
              <a:off x="1781627" y="2135747"/>
              <a:ext cx="219662" cy="195076"/>
            </a:xfrm>
            <a:custGeom>
              <a:avLst/>
              <a:gdLst>
                <a:gd name="T0" fmla="*/ 385 w 415"/>
                <a:gd name="T1" fmla="*/ 0 h 369"/>
                <a:gd name="T2" fmla="*/ 30 w 415"/>
                <a:gd name="T3" fmla="*/ 0 h 369"/>
                <a:gd name="T4" fmla="*/ 0 w 415"/>
                <a:gd name="T5" fmla="*/ 30 h 369"/>
                <a:gd name="T6" fmla="*/ 0 w 415"/>
                <a:gd name="T7" fmla="*/ 279 h 369"/>
                <a:gd name="T8" fmla="*/ 30 w 415"/>
                <a:gd name="T9" fmla="*/ 309 h 369"/>
                <a:gd name="T10" fmla="*/ 128 w 415"/>
                <a:gd name="T11" fmla="*/ 309 h 369"/>
                <a:gd name="T12" fmla="*/ 120 w 415"/>
                <a:gd name="T13" fmla="*/ 341 h 369"/>
                <a:gd name="T14" fmla="*/ 123 w 415"/>
                <a:gd name="T15" fmla="*/ 362 h 369"/>
                <a:gd name="T16" fmla="*/ 140 w 415"/>
                <a:gd name="T17" fmla="*/ 369 h 369"/>
                <a:gd name="T18" fmla="*/ 155 w 415"/>
                <a:gd name="T19" fmla="*/ 367 h 369"/>
                <a:gd name="T20" fmla="*/ 397 w 415"/>
                <a:gd name="T21" fmla="*/ 307 h 369"/>
                <a:gd name="T22" fmla="*/ 398 w 415"/>
                <a:gd name="T23" fmla="*/ 306 h 369"/>
                <a:gd name="T24" fmla="*/ 415 w 415"/>
                <a:gd name="T25" fmla="*/ 279 h 369"/>
                <a:gd name="T26" fmla="*/ 415 w 415"/>
                <a:gd name="T27" fmla="*/ 30 h 369"/>
                <a:gd name="T28" fmla="*/ 385 w 415"/>
                <a:gd name="T29" fmla="*/ 0 h 369"/>
                <a:gd name="T30" fmla="*/ 388 w 415"/>
                <a:gd name="T31" fmla="*/ 279 h 369"/>
                <a:gd name="T32" fmla="*/ 387 w 415"/>
                <a:gd name="T33" fmla="*/ 282 h 369"/>
                <a:gd name="T34" fmla="*/ 148 w 415"/>
                <a:gd name="T35" fmla="*/ 341 h 369"/>
                <a:gd name="T36" fmla="*/ 148 w 415"/>
                <a:gd name="T37" fmla="*/ 341 h 369"/>
                <a:gd name="T38" fmla="*/ 163 w 415"/>
                <a:gd name="T39" fmla="*/ 282 h 369"/>
                <a:gd name="T40" fmla="*/ 30 w 415"/>
                <a:gd name="T41" fmla="*/ 282 h 369"/>
                <a:gd name="T42" fmla="*/ 27 w 415"/>
                <a:gd name="T43" fmla="*/ 279 h 369"/>
                <a:gd name="T44" fmla="*/ 27 w 415"/>
                <a:gd name="T45" fmla="*/ 30 h 369"/>
                <a:gd name="T46" fmla="*/ 30 w 415"/>
                <a:gd name="T47" fmla="*/ 27 h 369"/>
                <a:gd name="T48" fmla="*/ 385 w 415"/>
                <a:gd name="T49" fmla="*/ 27 h 369"/>
                <a:gd name="T50" fmla="*/ 388 w 415"/>
                <a:gd name="T51" fmla="*/ 30 h 369"/>
                <a:gd name="T52" fmla="*/ 388 w 415"/>
                <a:gd name="T53" fmla="*/ 279 h 369"/>
                <a:gd name="T54" fmla="*/ 340 w 415"/>
                <a:gd name="T55" fmla="*/ 152 h 369"/>
                <a:gd name="T56" fmla="*/ 308 w 415"/>
                <a:gd name="T57" fmla="*/ 184 h 369"/>
                <a:gd name="T58" fmla="*/ 276 w 415"/>
                <a:gd name="T59" fmla="*/ 152 h 369"/>
                <a:gd name="T60" fmla="*/ 308 w 415"/>
                <a:gd name="T61" fmla="*/ 120 h 369"/>
                <a:gd name="T62" fmla="*/ 340 w 415"/>
                <a:gd name="T63" fmla="*/ 152 h 369"/>
                <a:gd name="T64" fmla="*/ 139 w 415"/>
                <a:gd name="T65" fmla="*/ 152 h 369"/>
                <a:gd name="T66" fmla="*/ 107 w 415"/>
                <a:gd name="T67" fmla="*/ 184 h 369"/>
                <a:gd name="T68" fmla="*/ 75 w 415"/>
                <a:gd name="T69" fmla="*/ 152 h 369"/>
                <a:gd name="T70" fmla="*/ 107 w 415"/>
                <a:gd name="T71" fmla="*/ 120 h 369"/>
                <a:gd name="T72" fmla="*/ 139 w 415"/>
                <a:gd name="T73" fmla="*/ 152 h 369"/>
                <a:gd name="T74" fmla="*/ 239 w 415"/>
                <a:gd name="T75" fmla="*/ 152 h 369"/>
                <a:gd name="T76" fmla="*/ 207 w 415"/>
                <a:gd name="T77" fmla="*/ 184 h 369"/>
                <a:gd name="T78" fmla="*/ 175 w 415"/>
                <a:gd name="T79" fmla="*/ 152 h 369"/>
                <a:gd name="T80" fmla="*/ 207 w 415"/>
                <a:gd name="T81" fmla="*/ 120 h 369"/>
                <a:gd name="T82" fmla="*/ 239 w 415"/>
                <a:gd name="T83" fmla="*/ 15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5" h="369">
                  <a:moveTo>
                    <a:pt x="385" y="0"/>
                  </a:moveTo>
                  <a:lnTo>
                    <a:pt x="30" y="0"/>
                  </a:lnTo>
                  <a:cubicBezTo>
                    <a:pt x="13" y="0"/>
                    <a:pt x="0" y="13"/>
                    <a:pt x="0" y="30"/>
                  </a:cubicBezTo>
                  <a:lnTo>
                    <a:pt x="0" y="279"/>
                  </a:lnTo>
                  <a:cubicBezTo>
                    <a:pt x="0" y="295"/>
                    <a:pt x="13" y="309"/>
                    <a:pt x="30" y="309"/>
                  </a:cubicBezTo>
                  <a:lnTo>
                    <a:pt x="128" y="309"/>
                  </a:lnTo>
                  <a:lnTo>
                    <a:pt x="120" y="341"/>
                  </a:lnTo>
                  <a:cubicBezTo>
                    <a:pt x="119" y="345"/>
                    <a:pt x="117" y="354"/>
                    <a:pt x="123" y="362"/>
                  </a:cubicBezTo>
                  <a:cubicBezTo>
                    <a:pt x="126" y="365"/>
                    <a:pt x="131" y="369"/>
                    <a:pt x="140" y="369"/>
                  </a:cubicBezTo>
                  <a:cubicBezTo>
                    <a:pt x="144" y="369"/>
                    <a:pt x="148" y="368"/>
                    <a:pt x="155" y="367"/>
                  </a:cubicBezTo>
                  <a:lnTo>
                    <a:pt x="397" y="307"/>
                  </a:lnTo>
                  <a:lnTo>
                    <a:pt x="398" y="306"/>
                  </a:lnTo>
                  <a:cubicBezTo>
                    <a:pt x="408" y="301"/>
                    <a:pt x="415" y="291"/>
                    <a:pt x="415" y="279"/>
                  </a:cubicBezTo>
                  <a:lnTo>
                    <a:pt x="415" y="30"/>
                  </a:lnTo>
                  <a:cubicBezTo>
                    <a:pt x="415" y="13"/>
                    <a:pt x="401" y="0"/>
                    <a:pt x="385" y="0"/>
                  </a:cubicBezTo>
                  <a:close/>
                  <a:moveTo>
                    <a:pt x="388" y="279"/>
                  </a:moveTo>
                  <a:cubicBezTo>
                    <a:pt x="388" y="280"/>
                    <a:pt x="387" y="281"/>
                    <a:pt x="387" y="282"/>
                  </a:cubicBezTo>
                  <a:lnTo>
                    <a:pt x="148" y="341"/>
                  </a:lnTo>
                  <a:cubicBezTo>
                    <a:pt x="148" y="341"/>
                    <a:pt x="148" y="341"/>
                    <a:pt x="148" y="341"/>
                  </a:cubicBezTo>
                  <a:lnTo>
                    <a:pt x="163" y="282"/>
                  </a:lnTo>
                  <a:lnTo>
                    <a:pt x="30" y="282"/>
                  </a:lnTo>
                  <a:cubicBezTo>
                    <a:pt x="28" y="282"/>
                    <a:pt x="27" y="281"/>
                    <a:pt x="27" y="279"/>
                  </a:cubicBezTo>
                  <a:lnTo>
                    <a:pt x="27" y="30"/>
                  </a:lnTo>
                  <a:cubicBezTo>
                    <a:pt x="27" y="28"/>
                    <a:pt x="28" y="27"/>
                    <a:pt x="30" y="27"/>
                  </a:cubicBezTo>
                  <a:lnTo>
                    <a:pt x="385" y="27"/>
                  </a:lnTo>
                  <a:cubicBezTo>
                    <a:pt x="387" y="27"/>
                    <a:pt x="388" y="28"/>
                    <a:pt x="388" y="30"/>
                  </a:cubicBezTo>
                  <a:lnTo>
                    <a:pt x="388" y="279"/>
                  </a:lnTo>
                  <a:close/>
                  <a:moveTo>
                    <a:pt x="340" y="152"/>
                  </a:moveTo>
                  <a:cubicBezTo>
                    <a:pt x="340" y="170"/>
                    <a:pt x="325" y="184"/>
                    <a:pt x="308" y="184"/>
                  </a:cubicBezTo>
                  <a:cubicBezTo>
                    <a:pt x="290" y="184"/>
                    <a:pt x="276" y="170"/>
                    <a:pt x="276" y="152"/>
                  </a:cubicBezTo>
                  <a:cubicBezTo>
                    <a:pt x="276" y="135"/>
                    <a:pt x="290" y="120"/>
                    <a:pt x="308" y="120"/>
                  </a:cubicBezTo>
                  <a:cubicBezTo>
                    <a:pt x="325" y="120"/>
                    <a:pt x="340" y="135"/>
                    <a:pt x="340" y="152"/>
                  </a:cubicBezTo>
                  <a:close/>
                  <a:moveTo>
                    <a:pt x="139" y="152"/>
                  </a:moveTo>
                  <a:cubicBezTo>
                    <a:pt x="139" y="170"/>
                    <a:pt x="124" y="184"/>
                    <a:pt x="107" y="184"/>
                  </a:cubicBezTo>
                  <a:cubicBezTo>
                    <a:pt x="89" y="184"/>
                    <a:pt x="75" y="170"/>
                    <a:pt x="75" y="152"/>
                  </a:cubicBezTo>
                  <a:cubicBezTo>
                    <a:pt x="75" y="135"/>
                    <a:pt x="89" y="120"/>
                    <a:pt x="107" y="120"/>
                  </a:cubicBezTo>
                  <a:cubicBezTo>
                    <a:pt x="124" y="120"/>
                    <a:pt x="139" y="135"/>
                    <a:pt x="139" y="152"/>
                  </a:cubicBezTo>
                  <a:close/>
                  <a:moveTo>
                    <a:pt x="239" y="152"/>
                  </a:moveTo>
                  <a:cubicBezTo>
                    <a:pt x="239" y="170"/>
                    <a:pt x="225" y="184"/>
                    <a:pt x="207" y="184"/>
                  </a:cubicBezTo>
                  <a:cubicBezTo>
                    <a:pt x="190" y="184"/>
                    <a:pt x="175" y="170"/>
                    <a:pt x="175" y="152"/>
                  </a:cubicBezTo>
                  <a:cubicBezTo>
                    <a:pt x="175" y="135"/>
                    <a:pt x="190" y="120"/>
                    <a:pt x="207" y="120"/>
                  </a:cubicBezTo>
                  <a:cubicBezTo>
                    <a:pt x="225" y="120"/>
                    <a:pt x="239" y="135"/>
                    <a:pt x="239" y="15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iconfont-1179-866488"/>
            <p:cNvSpPr>
              <a:spLocks noChangeAspect="1"/>
            </p:cNvSpPr>
            <p:nvPr/>
          </p:nvSpPr>
          <p:spPr>
            <a:xfrm>
              <a:off x="2848741" y="2107161"/>
              <a:ext cx="173422" cy="223663"/>
            </a:xfrm>
            <a:custGeom>
              <a:avLst/>
              <a:gdLst>
                <a:gd name="T0" fmla="*/ 5714 w 8434"/>
                <a:gd name="T1" fmla="*/ 1554 h 10878"/>
                <a:gd name="T2" fmla="*/ 4217 w 8434"/>
                <a:gd name="T3" fmla="*/ 0 h 10878"/>
                <a:gd name="T4" fmla="*/ 2720 w 8434"/>
                <a:gd name="T5" fmla="*/ 1554 h 10878"/>
                <a:gd name="T6" fmla="*/ 1972 w 8434"/>
                <a:gd name="T7" fmla="*/ 1554 h 10878"/>
                <a:gd name="T8" fmla="*/ 1972 w 8434"/>
                <a:gd name="T9" fmla="*/ 2331 h 10878"/>
                <a:gd name="T10" fmla="*/ 6462 w 8434"/>
                <a:gd name="T11" fmla="*/ 2331 h 10878"/>
                <a:gd name="T12" fmla="*/ 6462 w 8434"/>
                <a:gd name="T13" fmla="*/ 1554 h 10878"/>
                <a:gd name="T14" fmla="*/ 5714 w 8434"/>
                <a:gd name="T15" fmla="*/ 1554 h 10878"/>
                <a:gd name="T16" fmla="*/ 3468 w 8434"/>
                <a:gd name="T17" fmla="*/ 1554 h 10878"/>
                <a:gd name="T18" fmla="*/ 4217 w 8434"/>
                <a:gd name="T19" fmla="*/ 777 h 10878"/>
                <a:gd name="T20" fmla="*/ 4965 w 8434"/>
                <a:gd name="T21" fmla="*/ 1554 h 10878"/>
                <a:gd name="T22" fmla="*/ 3468 w 8434"/>
                <a:gd name="T23" fmla="*/ 1554 h 10878"/>
                <a:gd name="T24" fmla="*/ 3468 w 8434"/>
                <a:gd name="T25" fmla="*/ 1554 h 10878"/>
                <a:gd name="T26" fmla="*/ 7630 w 8434"/>
                <a:gd name="T27" fmla="*/ 1554 h 10878"/>
                <a:gd name="T28" fmla="*/ 7028 w 8434"/>
                <a:gd name="T29" fmla="*/ 1554 h 10878"/>
                <a:gd name="T30" fmla="*/ 7028 w 8434"/>
                <a:gd name="T31" fmla="*/ 2331 h 10878"/>
                <a:gd name="T32" fmla="*/ 7329 w 8434"/>
                <a:gd name="T33" fmla="*/ 2331 h 10878"/>
                <a:gd name="T34" fmla="*/ 7730 w 8434"/>
                <a:gd name="T35" fmla="*/ 2775 h 10878"/>
                <a:gd name="T36" fmla="*/ 7730 w 8434"/>
                <a:gd name="T37" fmla="*/ 9658 h 10878"/>
                <a:gd name="T38" fmla="*/ 7329 w 8434"/>
                <a:gd name="T39" fmla="*/ 10101 h 10878"/>
                <a:gd name="T40" fmla="*/ 1105 w 8434"/>
                <a:gd name="T41" fmla="*/ 10101 h 10878"/>
                <a:gd name="T42" fmla="*/ 703 w 8434"/>
                <a:gd name="T43" fmla="*/ 9658 h 10878"/>
                <a:gd name="T44" fmla="*/ 703 w 8434"/>
                <a:gd name="T45" fmla="*/ 2775 h 10878"/>
                <a:gd name="T46" fmla="*/ 1105 w 8434"/>
                <a:gd name="T47" fmla="*/ 2331 h 10878"/>
                <a:gd name="T48" fmla="*/ 1406 w 8434"/>
                <a:gd name="T49" fmla="*/ 2331 h 10878"/>
                <a:gd name="T50" fmla="*/ 1406 w 8434"/>
                <a:gd name="T51" fmla="*/ 1554 h 10878"/>
                <a:gd name="T52" fmla="*/ 803 w 8434"/>
                <a:gd name="T53" fmla="*/ 1554 h 10878"/>
                <a:gd name="T54" fmla="*/ 0 w 8434"/>
                <a:gd name="T55" fmla="*/ 2442 h 10878"/>
                <a:gd name="T56" fmla="*/ 0 w 8434"/>
                <a:gd name="T57" fmla="*/ 9991 h 10878"/>
                <a:gd name="T58" fmla="*/ 803 w 8434"/>
                <a:gd name="T59" fmla="*/ 10878 h 10878"/>
                <a:gd name="T60" fmla="*/ 7630 w 8434"/>
                <a:gd name="T61" fmla="*/ 10878 h 10878"/>
                <a:gd name="T62" fmla="*/ 8434 w 8434"/>
                <a:gd name="T63" fmla="*/ 9990 h 10878"/>
                <a:gd name="T64" fmla="*/ 8434 w 8434"/>
                <a:gd name="T65" fmla="*/ 2442 h 10878"/>
                <a:gd name="T66" fmla="*/ 7630 w 8434"/>
                <a:gd name="T67" fmla="*/ 1554 h 10878"/>
                <a:gd name="T68" fmla="*/ 7630 w 8434"/>
                <a:gd name="T69" fmla="*/ 1554 h 10878"/>
                <a:gd name="T70" fmla="*/ 1972 w 8434"/>
                <a:gd name="T71" fmla="*/ 8547 h 10878"/>
                <a:gd name="T72" fmla="*/ 6462 w 8434"/>
                <a:gd name="T73" fmla="*/ 8547 h 10878"/>
                <a:gd name="T74" fmla="*/ 6836 w 8434"/>
                <a:gd name="T75" fmla="*/ 8158 h 10878"/>
                <a:gd name="T76" fmla="*/ 6462 w 8434"/>
                <a:gd name="T77" fmla="*/ 7770 h 10878"/>
                <a:gd name="T78" fmla="*/ 1972 w 8434"/>
                <a:gd name="T79" fmla="*/ 7770 h 10878"/>
                <a:gd name="T80" fmla="*/ 1598 w 8434"/>
                <a:gd name="T81" fmla="*/ 8158 h 10878"/>
                <a:gd name="T82" fmla="*/ 1972 w 8434"/>
                <a:gd name="T83" fmla="*/ 8547 h 10878"/>
                <a:gd name="T84" fmla="*/ 1972 w 8434"/>
                <a:gd name="T85" fmla="*/ 8547 h 10878"/>
                <a:gd name="T86" fmla="*/ 1972 w 8434"/>
                <a:gd name="T87" fmla="*/ 6604 h 10878"/>
                <a:gd name="T88" fmla="*/ 6462 w 8434"/>
                <a:gd name="T89" fmla="*/ 6604 h 10878"/>
                <a:gd name="T90" fmla="*/ 6836 w 8434"/>
                <a:gd name="T91" fmla="*/ 6216 h 10878"/>
                <a:gd name="T92" fmla="*/ 6462 w 8434"/>
                <a:gd name="T93" fmla="*/ 5828 h 10878"/>
                <a:gd name="T94" fmla="*/ 1972 w 8434"/>
                <a:gd name="T95" fmla="*/ 5828 h 10878"/>
                <a:gd name="T96" fmla="*/ 1598 w 8434"/>
                <a:gd name="T97" fmla="*/ 6216 h 10878"/>
                <a:gd name="T98" fmla="*/ 1972 w 8434"/>
                <a:gd name="T99" fmla="*/ 6604 h 10878"/>
                <a:gd name="T100" fmla="*/ 1972 w 8434"/>
                <a:gd name="T101" fmla="*/ 6604 h 10878"/>
                <a:gd name="T102" fmla="*/ 1972 w 8434"/>
                <a:gd name="T103" fmla="*/ 4662 h 10878"/>
                <a:gd name="T104" fmla="*/ 6462 w 8434"/>
                <a:gd name="T105" fmla="*/ 4662 h 10878"/>
                <a:gd name="T106" fmla="*/ 6836 w 8434"/>
                <a:gd name="T107" fmla="*/ 4274 h 10878"/>
                <a:gd name="T108" fmla="*/ 6462 w 8434"/>
                <a:gd name="T109" fmla="*/ 3886 h 10878"/>
                <a:gd name="T110" fmla="*/ 1972 w 8434"/>
                <a:gd name="T111" fmla="*/ 3886 h 10878"/>
                <a:gd name="T112" fmla="*/ 1598 w 8434"/>
                <a:gd name="T113" fmla="*/ 4274 h 10878"/>
                <a:gd name="T114" fmla="*/ 1972 w 8434"/>
                <a:gd name="T115" fmla="*/ 4662 h 10878"/>
                <a:gd name="T116" fmla="*/ 1972 w 8434"/>
                <a:gd name="T117" fmla="*/ 4662 h 10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434" h="10878">
                  <a:moveTo>
                    <a:pt x="5714" y="1554"/>
                  </a:moveTo>
                  <a:cubicBezTo>
                    <a:pt x="5714" y="696"/>
                    <a:pt x="5044" y="0"/>
                    <a:pt x="4217" y="0"/>
                  </a:cubicBezTo>
                  <a:cubicBezTo>
                    <a:pt x="3390" y="0"/>
                    <a:pt x="2720" y="696"/>
                    <a:pt x="2720" y="1554"/>
                  </a:cubicBezTo>
                  <a:lnTo>
                    <a:pt x="1972" y="1554"/>
                  </a:lnTo>
                  <a:lnTo>
                    <a:pt x="1972" y="2331"/>
                  </a:lnTo>
                  <a:lnTo>
                    <a:pt x="6462" y="2331"/>
                  </a:lnTo>
                  <a:lnTo>
                    <a:pt x="6462" y="1554"/>
                  </a:lnTo>
                  <a:lnTo>
                    <a:pt x="5714" y="1554"/>
                  </a:lnTo>
                  <a:close/>
                  <a:moveTo>
                    <a:pt x="3468" y="1554"/>
                  </a:moveTo>
                  <a:cubicBezTo>
                    <a:pt x="3468" y="1125"/>
                    <a:pt x="3803" y="777"/>
                    <a:pt x="4217" y="777"/>
                  </a:cubicBezTo>
                  <a:cubicBezTo>
                    <a:pt x="4630" y="777"/>
                    <a:pt x="4965" y="1125"/>
                    <a:pt x="4965" y="1554"/>
                  </a:cubicBezTo>
                  <a:lnTo>
                    <a:pt x="3468" y="1554"/>
                  </a:lnTo>
                  <a:close/>
                  <a:moveTo>
                    <a:pt x="3468" y="1554"/>
                  </a:moveTo>
                  <a:close/>
                  <a:moveTo>
                    <a:pt x="7630" y="1554"/>
                  </a:moveTo>
                  <a:lnTo>
                    <a:pt x="7028" y="1554"/>
                  </a:lnTo>
                  <a:lnTo>
                    <a:pt x="7028" y="2331"/>
                  </a:lnTo>
                  <a:lnTo>
                    <a:pt x="7329" y="2331"/>
                  </a:lnTo>
                  <a:cubicBezTo>
                    <a:pt x="7551" y="2331"/>
                    <a:pt x="7730" y="2530"/>
                    <a:pt x="7730" y="2775"/>
                  </a:cubicBezTo>
                  <a:lnTo>
                    <a:pt x="7730" y="9658"/>
                  </a:lnTo>
                  <a:cubicBezTo>
                    <a:pt x="7730" y="9902"/>
                    <a:pt x="7551" y="10101"/>
                    <a:pt x="7329" y="10101"/>
                  </a:cubicBezTo>
                  <a:lnTo>
                    <a:pt x="1105" y="10101"/>
                  </a:lnTo>
                  <a:cubicBezTo>
                    <a:pt x="883" y="10101"/>
                    <a:pt x="703" y="9902"/>
                    <a:pt x="703" y="9658"/>
                  </a:cubicBezTo>
                  <a:lnTo>
                    <a:pt x="703" y="2775"/>
                  </a:lnTo>
                  <a:cubicBezTo>
                    <a:pt x="703" y="2530"/>
                    <a:pt x="882" y="2331"/>
                    <a:pt x="1105" y="2331"/>
                  </a:cubicBezTo>
                  <a:lnTo>
                    <a:pt x="1406" y="2331"/>
                  </a:lnTo>
                  <a:lnTo>
                    <a:pt x="1406" y="1554"/>
                  </a:lnTo>
                  <a:lnTo>
                    <a:pt x="803" y="1554"/>
                  </a:lnTo>
                  <a:cubicBezTo>
                    <a:pt x="360" y="1554"/>
                    <a:pt x="0" y="1952"/>
                    <a:pt x="0" y="2442"/>
                  </a:cubicBezTo>
                  <a:lnTo>
                    <a:pt x="0" y="9991"/>
                  </a:lnTo>
                  <a:cubicBezTo>
                    <a:pt x="0" y="10480"/>
                    <a:pt x="360" y="10878"/>
                    <a:pt x="803" y="10878"/>
                  </a:cubicBezTo>
                  <a:lnTo>
                    <a:pt x="7630" y="10878"/>
                  </a:lnTo>
                  <a:cubicBezTo>
                    <a:pt x="8074" y="10878"/>
                    <a:pt x="8434" y="10480"/>
                    <a:pt x="8434" y="9990"/>
                  </a:cubicBezTo>
                  <a:lnTo>
                    <a:pt x="8434" y="2442"/>
                  </a:lnTo>
                  <a:cubicBezTo>
                    <a:pt x="8434" y="1952"/>
                    <a:pt x="8074" y="1554"/>
                    <a:pt x="7630" y="1554"/>
                  </a:cubicBezTo>
                  <a:close/>
                  <a:moveTo>
                    <a:pt x="7630" y="1554"/>
                  </a:moveTo>
                  <a:close/>
                  <a:moveTo>
                    <a:pt x="1972" y="8547"/>
                  </a:moveTo>
                  <a:lnTo>
                    <a:pt x="6462" y="8547"/>
                  </a:lnTo>
                  <a:cubicBezTo>
                    <a:pt x="6669" y="8547"/>
                    <a:pt x="6836" y="8373"/>
                    <a:pt x="6836" y="8158"/>
                  </a:cubicBezTo>
                  <a:cubicBezTo>
                    <a:pt x="6836" y="7944"/>
                    <a:pt x="6669" y="7770"/>
                    <a:pt x="6462" y="7770"/>
                  </a:cubicBezTo>
                  <a:lnTo>
                    <a:pt x="1972" y="7770"/>
                  </a:lnTo>
                  <a:cubicBezTo>
                    <a:pt x="1765" y="7770"/>
                    <a:pt x="1598" y="7944"/>
                    <a:pt x="1598" y="8158"/>
                  </a:cubicBezTo>
                  <a:cubicBezTo>
                    <a:pt x="1598" y="8373"/>
                    <a:pt x="1765" y="8547"/>
                    <a:pt x="1972" y="8547"/>
                  </a:cubicBezTo>
                  <a:close/>
                  <a:moveTo>
                    <a:pt x="1972" y="8547"/>
                  </a:moveTo>
                  <a:close/>
                  <a:moveTo>
                    <a:pt x="1972" y="6604"/>
                  </a:moveTo>
                  <a:lnTo>
                    <a:pt x="6462" y="6604"/>
                  </a:lnTo>
                  <a:cubicBezTo>
                    <a:pt x="6669" y="6604"/>
                    <a:pt x="6836" y="6430"/>
                    <a:pt x="6836" y="6216"/>
                  </a:cubicBezTo>
                  <a:cubicBezTo>
                    <a:pt x="6836" y="6002"/>
                    <a:pt x="6669" y="5828"/>
                    <a:pt x="6462" y="5828"/>
                  </a:cubicBezTo>
                  <a:lnTo>
                    <a:pt x="1972" y="5828"/>
                  </a:lnTo>
                  <a:cubicBezTo>
                    <a:pt x="1765" y="5828"/>
                    <a:pt x="1598" y="6002"/>
                    <a:pt x="1598" y="6216"/>
                  </a:cubicBezTo>
                  <a:cubicBezTo>
                    <a:pt x="1597" y="6431"/>
                    <a:pt x="1765" y="6604"/>
                    <a:pt x="1972" y="6604"/>
                  </a:cubicBezTo>
                  <a:close/>
                  <a:moveTo>
                    <a:pt x="1972" y="6604"/>
                  </a:moveTo>
                  <a:close/>
                  <a:moveTo>
                    <a:pt x="1972" y="4662"/>
                  </a:moveTo>
                  <a:lnTo>
                    <a:pt x="6462" y="4662"/>
                  </a:lnTo>
                  <a:cubicBezTo>
                    <a:pt x="6669" y="4662"/>
                    <a:pt x="6836" y="4488"/>
                    <a:pt x="6836" y="4274"/>
                  </a:cubicBezTo>
                  <a:cubicBezTo>
                    <a:pt x="6836" y="4060"/>
                    <a:pt x="6669" y="3886"/>
                    <a:pt x="6462" y="3886"/>
                  </a:cubicBezTo>
                  <a:lnTo>
                    <a:pt x="1972" y="3886"/>
                  </a:lnTo>
                  <a:cubicBezTo>
                    <a:pt x="1765" y="3886"/>
                    <a:pt x="1598" y="4060"/>
                    <a:pt x="1598" y="4274"/>
                  </a:cubicBezTo>
                  <a:cubicBezTo>
                    <a:pt x="1597" y="4489"/>
                    <a:pt x="1765" y="4662"/>
                    <a:pt x="1972" y="4662"/>
                  </a:cubicBezTo>
                  <a:close/>
                  <a:moveTo>
                    <a:pt x="1972" y="4662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9C852378-71BB-F34E-9954-C018FF36B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2" y="2096565"/>
            <a:ext cx="4114800" cy="37719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748AA90-43E3-F74C-9F45-2DD2B79F5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272" y="2037573"/>
            <a:ext cx="5626100" cy="39497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组合 128"/>
          <p:cNvGrpSpPr/>
          <p:nvPr/>
        </p:nvGrpSpPr>
        <p:grpSpPr>
          <a:xfrm>
            <a:off x="1630840" y="1712863"/>
            <a:ext cx="9788587" cy="4022344"/>
            <a:chOff x="1630840" y="1881186"/>
            <a:chExt cx="9788587" cy="4022344"/>
          </a:xfrm>
        </p:grpSpPr>
        <p:cxnSp>
          <p:nvCxnSpPr>
            <p:cNvPr id="102" name="直线连接符 101"/>
            <p:cNvCxnSpPr/>
            <p:nvPr/>
          </p:nvCxnSpPr>
          <p:spPr>
            <a:xfrm>
              <a:off x="4475158" y="1891367"/>
              <a:ext cx="0" cy="4012163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线连接符 102"/>
            <p:cNvCxnSpPr/>
            <p:nvPr/>
          </p:nvCxnSpPr>
          <p:spPr>
            <a:xfrm>
              <a:off x="5887084" y="1881188"/>
              <a:ext cx="0" cy="4012163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线连接符 103"/>
            <p:cNvCxnSpPr/>
            <p:nvPr/>
          </p:nvCxnSpPr>
          <p:spPr>
            <a:xfrm>
              <a:off x="7274416" y="1881660"/>
              <a:ext cx="0" cy="4012163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线连接符 104"/>
            <p:cNvCxnSpPr/>
            <p:nvPr/>
          </p:nvCxnSpPr>
          <p:spPr>
            <a:xfrm>
              <a:off x="8651462" y="1881187"/>
              <a:ext cx="0" cy="4012163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连接符 105"/>
            <p:cNvCxnSpPr/>
            <p:nvPr/>
          </p:nvCxnSpPr>
          <p:spPr>
            <a:xfrm>
              <a:off x="10036335" y="1881186"/>
              <a:ext cx="0" cy="4012163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连接符 106"/>
            <p:cNvCxnSpPr/>
            <p:nvPr/>
          </p:nvCxnSpPr>
          <p:spPr>
            <a:xfrm>
              <a:off x="11419427" y="1883365"/>
              <a:ext cx="0" cy="4012163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线连接符 109"/>
            <p:cNvCxnSpPr/>
            <p:nvPr/>
          </p:nvCxnSpPr>
          <p:spPr>
            <a:xfrm>
              <a:off x="1630840" y="1881186"/>
              <a:ext cx="0" cy="4012163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线连接符 110"/>
            <p:cNvCxnSpPr/>
            <p:nvPr/>
          </p:nvCxnSpPr>
          <p:spPr>
            <a:xfrm>
              <a:off x="3013932" y="1883365"/>
              <a:ext cx="0" cy="4012163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69924" y="15715"/>
            <a:ext cx="10850563" cy="1028699"/>
          </a:xfrm>
        </p:spPr>
        <p:txBody>
          <a:bodyPr/>
          <a:lstStyle/>
          <a:p>
            <a:r>
              <a:rPr kumimoji="1" lang="zh-CN" altLang="en-US" dirty="0"/>
              <a:t>民事纠纷决策更快，行政与刑事案件决策期更长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10581172" cy="183197"/>
          </a:xfrm>
        </p:spPr>
        <p:txBody>
          <a:bodyPr/>
          <a:lstStyle/>
          <a:p>
            <a:r>
              <a:rPr lang="zh-CN" altLang="en-US" dirty="0"/>
              <a:t>数据来源：百度大数据，</a:t>
            </a:r>
            <a:r>
              <a:rPr lang="en-US" altLang="zh-CN" dirty="0"/>
              <a:t>2020.11.17-2020.11.30</a:t>
            </a:r>
            <a:r>
              <a:rPr lang="zh-CN" altLang="en-US" dirty="0"/>
              <a:t>搜索相关案件类型，且</a:t>
            </a:r>
            <a:r>
              <a:rPr lang="en-US" altLang="zh-CN" dirty="0"/>
              <a:t>11.30</a:t>
            </a:r>
            <a:r>
              <a:rPr lang="zh-CN" altLang="en-US" dirty="0"/>
              <a:t>产生基木鱼转化人群。决策周期长度表示基木鱼转化日至前</a:t>
            </a:r>
            <a:r>
              <a:rPr lang="en-US" altLang="zh-CN" dirty="0"/>
              <a:t>14</a:t>
            </a:r>
            <a:r>
              <a:rPr lang="zh-CN" altLang="en-US" dirty="0"/>
              <a:t>天内首次搜索日期间天数</a:t>
            </a:r>
            <a:r>
              <a:rPr lang="en-US" altLang="zh-CN" dirty="0"/>
              <a:t>,</a:t>
            </a:r>
            <a:r>
              <a:rPr lang="zh-CN" altLang="en-US" dirty="0"/>
              <a:t>包含非每日连续周期。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22</a:t>
            </a:fld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622565" y="471569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/>
              <a:t>婚姻家庭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622565" y="324263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/>
              <a:t>拆迁安置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622565" y="54522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/>
              <a:t>交通纠纷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622565" y="250609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/>
              <a:t>刑事案件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618557" y="176956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/>
              <a:t>行政案件</a:t>
            </a:r>
          </a:p>
        </p:txBody>
      </p:sp>
      <p:grpSp>
        <p:nvGrpSpPr>
          <p:cNvPr id="81" name="组合 80"/>
          <p:cNvGrpSpPr>
            <a:grpSpLocks noChangeAspect="1"/>
          </p:cNvGrpSpPr>
          <p:nvPr/>
        </p:nvGrpSpPr>
        <p:grpSpPr>
          <a:xfrm>
            <a:off x="1631878" y="1650018"/>
            <a:ext cx="9780570" cy="444220"/>
            <a:chOff x="549011" y="3434582"/>
            <a:chExt cx="9780570" cy="444220"/>
          </a:xfrm>
        </p:grpSpPr>
        <p:sp>
          <p:nvSpPr>
            <p:cNvPr id="82" name="圆角矩形 81"/>
            <p:cNvSpPr/>
            <p:nvPr/>
          </p:nvSpPr>
          <p:spPr>
            <a:xfrm>
              <a:off x="1709122" y="3615872"/>
              <a:ext cx="8620459" cy="9159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549011" y="3615872"/>
              <a:ext cx="7637022" cy="90000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/>
                </a:gs>
                <a:gs pos="0">
                  <a:srgbClr val="DC9E31"/>
                </a:gs>
              </a:gsLst>
              <a:lin ang="10200000" scaled="0"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8037411" y="3434582"/>
              <a:ext cx="444222" cy="444220"/>
              <a:chOff x="2516339" y="3792212"/>
              <a:chExt cx="444222" cy="444220"/>
            </a:xfrm>
          </p:grpSpPr>
          <p:sp>
            <p:nvSpPr>
              <p:cNvPr id="93" name="任意多边形 8"/>
              <p:cNvSpPr/>
              <p:nvPr/>
            </p:nvSpPr>
            <p:spPr bwMode="auto">
              <a:xfrm>
                <a:off x="2664960" y="3892303"/>
                <a:ext cx="168853" cy="205561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2516339" y="3792212"/>
                <a:ext cx="444222" cy="444220"/>
              </a:xfrm>
              <a:prstGeom prst="ellipse">
                <a:avLst/>
              </a:prstGeom>
              <a:solidFill>
                <a:srgbClr val="DC9E3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2" name="组合 111"/>
          <p:cNvGrpSpPr>
            <a:grpSpLocks noChangeAspect="1"/>
          </p:cNvGrpSpPr>
          <p:nvPr/>
        </p:nvGrpSpPr>
        <p:grpSpPr>
          <a:xfrm>
            <a:off x="1636798" y="3855549"/>
            <a:ext cx="9782629" cy="444220"/>
            <a:chOff x="546952" y="3434582"/>
            <a:chExt cx="9782629" cy="444220"/>
          </a:xfrm>
        </p:grpSpPr>
        <p:sp>
          <p:nvSpPr>
            <p:cNvPr id="113" name="圆角矩形 112"/>
            <p:cNvSpPr/>
            <p:nvPr/>
          </p:nvSpPr>
          <p:spPr>
            <a:xfrm>
              <a:off x="1709122" y="3615872"/>
              <a:ext cx="8620459" cy="8846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4" name="圆角矩形 113"/>
            <p:cNvSpPr/>
            <p:nvPr/>
          </p:nvSpPr>
          <p:spPr>
            <a:xfrm>
              <a:off x="546952" y="3615872"/>
              <a:ext cx="5989858" cy="8846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/>
                </a:gs>
                <a:gs pos="0">
                  <a:srgbClr val="DC9E31"/>
                </a:gs>
              </a:gsLst>
              <a:lin ang="10200000" scaled="0"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15" name="组合 114"/>
            <p:cNvGrpSpPr/>
            <p:nvPr/>
          </p:nvGrpSpPr>
          <p:grpSpPr>
            <a:xfrm>
              <a:off x="6386985" y="3434582"/>
              <a:ext cx="444222" cy="444220"/>
              <a:chOff x="865913" y="3792212"/>
              <a:chExt cx="444222" cy="444220"/>
            </a:xfrm>
          </p:grpSpPr>
          <p:sp>
            <p:nvSpPr>
              <p:cNvPr id="124" name="任意多边形 8"/>
              <p:cNvSpPr/>
              <p:nvPr/>
            </p:nvSpPr>
            <p:spPr bwMode="auto">
              <a:xfrm>
                <a:off x="1021951" y="3892303"/>
                <a:ext cx="168853" cy="205561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865913" y="3792212"/>
                <a:ext cx="444222" cy="444220"/>
              </a:xfrm>
              <a:prstGeom prst="ellipse">
                <a:avLst/>
              </a:prstGeom>
              <a:solidFill>
                <a:srgbClr val="DC9E3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7" name="文本框 126"/>
          <p:cNvSpPr txBox="1"/>
          <p:nvPr/>
        </p:nvSpPr>
        <p:spPr>
          <a:xfrm>
            <a:off x="6991603" y="3841614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/>
              <a:t>4.3</a:t>
            </a:r>
            <a:r>
              <a:rPr kumimoji="1" lang="zh-CN" altLang="en-US" sz="1200" dirty="0"/>
              <a:t>天</a:t>
            </a:r>
          </a:p>
        </p:txBody>
      </p:sp>
      <p:sp>
        <p:nvSpPr>
          <p:cNvPr id="128" name="文本框 127"/>
          <p:cNvSpPr txBox="1"/>
          <p:nvPr/>
        </p:nvSpPr>
        <p:spPr>
          <a:xfrm>
            <a:off x="622565" y="397916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/>
              <a:t>劳动纠纷</a:t>
            </a:r>
          </a:p>
        </p:txBody>
      </p: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1636798" y="4590726"/>
            <a:ext cx="9782629" cy="444220"/>
            <a:chOff x="546952" y="3434582"/>
            <a:chExt cx="9782629" cy="444220"/>
          </a:xfrm>
        </p:grpSpPr>
        <p:sp>
          <p:nvSpPr>
            <p:cNvPr id="9" name="圆角矩形 8"/>
            <p:cNvSpPr/>
            <p:nvPr/>
          </p:nvSpPr>
          <p:spPr>
            <a:xfrm>
              <a:off x="1709122" y="3615872"/>
              <a:ext cx="8620459" cy="9159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546952" y="3615872"/>
              <a:ext cx="5989858" cy="8846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/>
                </a:gs>
                <a:gs pos="0">
                  <a:srgbClr val="DC9E31"/>
                </a:gs>
              </a:gsLst>
              <a:lin ang="10200000" scaled="0"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386985" y="3434582"/>
              <a:ext cx="444222" cy="444220"/>
              <a:chOff x="865913" y="3792212"/>
              <a:chExt cx="444222" cy="444220"/>
            </a:xfrm>
          </p:grpSpPr>
          <p:sp>
            <p:nvSpPr>
              <p:cNvPr id="23" name="任意多边形 8"/>
              <p:cNvSpPr/>
              <p:nvPr/>
            </p:nvSpPr>
            <p:spPr bwMode="auto">
              <a:xfrm>
                <a:off x="1021951" y="3892303"/>
                <a:ext cx="168853" cy="205561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865913" y="3792212"/>
                <a:ext cx="444222" cy="444220"/>
              </a:xfrm>
              <a:prstGeom prst="ellipse">
                <a:avLst/>
              </a:prstGeom>
              <a:solidFill>
                <a:srgbClr val="DC9E3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8" name="组合 27"/>
          <p:cNvGrpSpPr>
            <a:grpSpLocks noChangeAspect="1"/>
          </p:cNvGrpSpPr>
          <p:nvPr/>
        </p:nvGrpSpPr>
        <p:grpSpPr>
          <a:xfrm>
            <a:off x="1636798" y="3120372"/>
            <a:ext cx="9782629" cy="444220"/>
            <a:chOff x="546952" y="3434582"/>
            <a:chExt cx="9782629" cy="444220"/>
          </a:xfrm>
        </p:grpSpPr>
        <p:sp>
          <p:nvSpPr>
            <p:cNvPr id="29" name="圆角矩形 28"/>
            <p:cNvSpPr/>
            <p:nvPr/>
          </p:nvSpPr>
          <p:spPr>
            <a:xfrm>
              <a:off x="1709122" y="3615872"/>
              <a:ext cx="8620459" cy="9159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546952" y="3615870"/>
              <a:ext cx="4735989" cy="90000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/>
                </a:gs>
                <a:gs pos="0">
                  <a:srgbClr val="DC9E31"/>
                </a:gs>
              </a:gsLst>
              <a:lin ang="10200000" scaled="0"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5149209" y="3434582"/>
              <a:ext cx="444222" cy="444220"/>
              <a:chOff x="-371863" y="3792212"/>
              <a:chExt cx="444222" cy="444220"/>
            </a:xfrm>
          </p:grpSpPr>
          <p:sp>
            <p:nvSpPr>
              <p:cNvPr id="40" name="任意多边形 8"/>
              <p:cNvSpPr/>
              <p:nvPr/>
            </p:nvSpPr>
            <p:spPr bwMode="auto">
              <a:xfrm>
                <a:off x="-238131" y="3892303"/>
                <a:ext cx="168853" cy="205561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-371863" y="3792212"/>
                <a:ext cx="444222" cy="444220"/>
              </a:xfrm>
              <a:prstGeom prst="ellipse">
                <a:avLst/>
              </a:prstGeom>
              <a:solidFill>
                <a:srgbClr val="DC9E3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6" name="组合 45"/>
          <p:cNvGrpSpPr>
            <a:grpSpLocks noChangeAspect="1"/>
          </p:cNvGrpSpPr>
          <p:nvPr/>
        </p:nvGrpSpPr>
        <p:grpSpPr>
          <a:xfrm>
            <a:off x="1630491" y="5325905"/>
            <a:ext cx="9788936" cy="444220"/>
            <a:chOff x="540135" y="3434582"/>
            <a:chExt cx="9788936" cy="444220"/>
          </a:xfrm>
        </p:grpSpPr>
        <p:sp>
          <p:nvSpPr>
            <p:cNvPr id="47" name="圆角矩形 46"/>
            <p:cNvSpPr/>
            <p:nvPr/>
          </p:nvSpPr>
          <p:spPr>
            <a:xfrm>
              <a:off x="1709122" y="3615872"/>
              <a:ext cx="8619949" cy="9159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540135" y="3615871"/>
              <a:ext cx="6638487" cy="90000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/>
                </a:gs>
                <a:gs pos="0">
                  <a:srgbClr val="DC9E31"/>
                </a:gs>
              </a:gsLst>
              <a:lin ang="10200000" scaled="0"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6959721" y="3434582"/>
              <a:ext cx="444222" cy="444220"/>
              <a:chOff x="1438649" y="3792212"/>
              <a:chExt cx="444222" cy="444220"/>
            </a:xfrm>
          </p:grpSpPr>
          <p:sp>
            <p:nvSpPr>
              <p:cNvPr id="58" name="任意多边形 8"/>
              <p:cNvSpPr/>
              <p:nvPr/>
            </p:nvSpPr>
            <p:spPr bwMode="auto">
              <a:xfrm>
                <a:off x="1590670" y="3892303"/>
                <a:ext cx="168853" cy="205561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438649" y="3792212"/>
                <a:ext cx="444222" cy="444220"/>
              </a:xfrm>
              <a:prstGeom prst="ellipse">
                <a:avLst/>
              </a:prstGeom>
              <a:solidFill>
                <a:srgbClr val="DC9E3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3" name="组合 62"/>
          <p:cNvGrpSpPr>
            <a:grpSpLocks noChangeAspect="1"/>
          </p:cNvGrpSpPr>
          <p:nvPr/>
        </p:nvGrpSpPr>
        <p:grpSpPr>
          <a:xfrm>
            <a:off x="1637058" y="2385195"/>
            <a:ext cx="9782628" cy="444220"/>
            <a:chOff x="546953" y="3434582"/>
            <a:chExt cx="9782628" cy="444220"/>
          </a:xfrm>
        </p:grpSpPr>
        <p:sp>
          <p:nvSpPr>
            <p:cNvPr id="64" name="圆角矩形 63"/>
            <p:cNvSpPr/>
            <p:nvPr/>
          </p:nvSpPr>
          <p:spPr>
            <a:xfrm>
              <a:off x="1709122" y="3615872"/>
              <a:ext cx="8620459" cy="9159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546953" y="3615872"/>
              <a:ext cx="6967560" cy="90000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/>
                </a:gs>
                <a:gs pos="0">
                  <a:srgbClr val="DC9E31"/>
                </a:gs>
              </a:gsLst>
              <a:lin ang="10200000" scaled="0"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7351605" y="3434582"/>
              <a:ext cx="444222" cy="444220"/>
              <a:chOff x="1830533" y="3792212"/>
              <a:chExt cx="444222" cy="444220"/>
            </a:xfrm>
          </p:grpSpPr>
          <p:sp>
            <p:nvSpPr>
              <p:cNvPr id="75" name="任意多边形 8"/>
              <p:cNvSpPr/>
              <p:nvPr/>
            </p:nvSpPr>
            <p:spPr bwMode="auto">
              <a:xfrm>
                <a:off x="1993441" y="3892303"/>
                <a:ext cx="168853" cy="205561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1830533" y="3792212"/>
                <a:ext cx="444222" cy="444220"/>
              </a:xfrm>
              <a:prstGeom prst="ellipse">
                <a:avLst/>
              </a:prstGeom>
              <a:solidFill>
                <a:srgbClr val="DC9E3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6994299" y="4521466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/>
              <a:t>4.3</a:t>
            </a:r>
            <a:r>
              <a:rPr kumimoji="1" lang="zh-CN" altLang="en-US" sz="1200" dirty="0"/>
              <a:t>天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5736841" y="3091754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/>
              <a:t>3.4</a:t>
            </a:r>
            <a:r>
              <a:rPr kumimoji="1" lang="zh-CN" altLang="en-US" sz="1200" dirty="0"/>
              <a:t>天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7565503" y="5272339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/>
              <a:t>4.7</a:t>
            </a:r>
            <a:r>
              <a:rPr kumimoji="1" lang="zh-CN" altLang="en-US" sz="1200" dirty="0"/>
              <a:t>天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8072765" y="2409277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/>
              <a:t>5</a:t>
            </a:r>
            <a:r>
              <a:rPr kumimoji="1" lang="zh-CN" altLang="en-US" sz="1200" dirty="0"/>
              <a:t>天</a:t>
            </a:r>
          </a:p>
        </p:txBody>
      </p:sp>
      <p:sp>
        <p:nvSpPr>
          <p:cNvPr id="97" name="文本框 96"/>
          <p:cNvSpPr txBox="1"/>
          <p:nvPr/>
        </p:nvSpPr>
        <p:spPr>
          <a:xfrm>
            <a:off x="8623739" y="1613313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/>
              <a:t>5.5</a:t>
            </a:r>
            <a:r>
              <a:rPr kumimoji="1" lang="zh-CN" altLang="en-US" sz="1200" dirty="0"/>
              <a:t>天</a:t>
            </a:r>
          </a:p>
        </p:txBody>
      </p:sp>
      <p:sp>
        <p:nvSpPr>
          <p:cNvPr id="130" name="文本框 129"/>
          <p:cNvSpPr txBox="1"/>
          <p:nvPr/>
        </p:nvSpPr>
        <p:spPr>
          <a:xfrm>
            <a:off x="4598320" y="1293419"/>
            <a:ext cx="25795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/>
              <a:t>不同法律领域 找律师</a:t>
            </a:r>
            <a:r>
              <a:rPr kumimoji="1" lang="en-US" altLang="zh-CN" sz="1200" dirty="0"/>
              <a:t>/</a:t>
            </a:r>
            <a:r>
              <a:rPr kumimoji="1" lang="zh-CN" altLang="en-US" sz="1200" dirty="0"/>
              <a:t>律所决策周期</a:t>
            </a:r>
          </a:p>
        </p:txBody>
      </p:sp>
      <p:sp>
        <p:nvSpPr>
          <p:cNvPr id="90" name="iconfont-1179-866488"/>
          <p:cNvSpPr>
            <a:spLocks noChangeAspect="1"/>
          </p:cNvSpPr>
          <p:nvPr/>
        </p:nvSpPr>
        <p:spPr>
          <a:xfrm>
            <a:off x="8555292" y="2461071"/>
            <a:ext cx="214626" cy="276804"/>
          </a:xfrm>
          <a:custGeom>
            <a:avLst/>
            <a:gdLst>
              <a:gd name="T0" fmla="*/ 5714 w 8434"/>
              <a:gd name="T1" fmla="*/ 1554 h 10878"/>
              <a:gd name="T2" fmla="*/ 4217 w 8434"/>
              <a:gd name="T3" fmla="*/ 0 h 10878"/>
              <a:gd name="T4" fmla="*/ 2720 w 8434"/>
              <a:gd name="T5" fmla="*/ 1554 h 10878"/>
              <a:gd name="T6" fmla="*/ 1972 w 8434"/>
              <a:gd name="T7" fmla="*/ 1554 h 10878"/>
              <a:gd name="T8" fmla="*/ 1972 w 8434"/>
              <a:gd name="T9" fmla="*/ 2331 h 10878"/>
              <a:gd name="T10" fmla="*/ 6462 w 8434"/>
              <a:gd name="T11" fmla="*/ 2331 h 10878"/>
              <a:gd name="T12" fmla="*/ 6462 w 8434"/>
              <a:gd name="T13" fmla="*/ 1554 h 10878"/>
              <a:gd name="T14" fmla="*/ 5714 w 8434"/>
              <a:gd name="T15" fmla="*/ 1554 h 10878"/>
              <a:gd name="T16" fmla="*/ 3468 w 8434"/>
              <a:gd name="T17" fmla="*/ 1554 h 10878"/>
              <a:gd name="T18" fmla="*/ 4217 w 8434"/>
              <a:gd name="T19" fmla="*/ 777 h 10878"/>
              <a:gd name="T20" fmla="*/ 4965 w 8434"/>
              <a:gd name="T21" fmla="*/ 1554 h 10878"/>
              <a:gd name="T22" fmla="*/ 3468 w 8434"/>
              <a:gd name="T23" fmla="*/ 1554 h 10878"/>
              <a:gd name="T24" fmla="*/ 3468 w 8434"/>
              <a:gd name="T25" fmla="*/ 1554 h 10878"/>
              <a:gd name="T26" fmla="*/ 7630 w 8434"/>
              <a:gd name="T27" fmla="*/ 1554 h 10878"/>
              <a:gd name="T28" fmla="*/ 7028 w 8434"/>
              <a:gd name="T29" fmla="*/ 1554 h 10878"/>
              <a:gd name="T30" fmla="*/ 7028 w 8434"/>
              <a:gd name="T31" fmla="*/ 2331 h 10878"/>
              <a:gd name="T32" fmla="*/ 7329 w 8434"/>
              <a:gd name="T33" fmla="*/ 2331 h 10878"/>
              <a:gd name="T34" fmla="*/ 7730 w 8434"/>
              <a:gd name="T35" fmla="*/ 2775 h 10878"/>
              <a:gd name="T36" fmla="*/ 7730 w 8434"/>
              <a:gd name="T37" fmla="*/ 9658 h 10878"/>
              <a:gd name="T38" fmla="*/ 7329 w 8434"/>
              <a:gd name="T39" fmla="*/ 10101 h 10878"/>
              <a:gd name="T40" fmla="*/ 1105 w 8434"/>
              <a:gd name="T41" fmla="*/ 10101 h 10878"/>
              <a:gd name="T42" fmla="*/ 703 w 8434"/>
              <a:gd name="T43" fmla="*/ 9658 h 10878"/>
              <a:gd name="T44" fmla="*/ 703 w 8434"/>
              <a:gd name="T45" fmla="*/ 2775 h 10878"/>
              <a:gd name="T46" fmla="*/ 1105 w 8434"/>
              <a:gd name="T47" fmla="*/ 2331 h 10878"/>
              <a:gd name="T48" fmla="*/ 1406 w 8434"/>
              <a:gd name="T49" fmla="*/ 2331 h 10878"/>
              <a:gd name="T50" fmla="*/ 1406 w 8434"/>
              <a:gd name="T51" fmla="*/ 1554 h 10878"/>
              <a:gd name="T52" fmla="*/ 803 w 8434"/>
              <a:gd name="T53" fmla="*/ 1554 h 10878"/>
              <a:gd name="T54" fmla="*/ 0 w 8434"/>
              <a:gd name="T55" fmla="*/ 2442 h 10878"/>
              <a:gd name="T56" fmla="*/ 0 w 8434"/>
              <a:gd name="T57" fmla="*/ 9991 h 10878"/>
              <a:gd name="T58" fmla="*/ 803 w 8434"/>
              <a:gd name="T59" fmla="*/ 10878 h 10878"/>
              <a:gd name="T60" fmla="*/ 7630 w 8434"/>
              <a:gd name="T61" fmla="*/ 10878 h 10878"/>
              <a:gd name="T62" fmla="*/ 8434 w 8434"/>
              <a:gd name="T63" fmla="*/ 9990 h 10878"/>
              <a:gd name="T64" fmla="*/ 8434 w 8434"/>
              <a:gd name="T65" fmla="*/ 2442 h 10878"/>
              <a:gd name="T66" fmla="*/ 7630 w 8434"/>
              <a:gd name="T67" fmla="*/ 1554 h 10878"/>
              <a:gd name="T68" fmla="*/ 7630 w 8434"/>
              <a:gd name="T69" fmla="*/ 1554 h 10878"/>
              <a:gd name="T70" fmla="*/ 1972 w 8434"/>
              <a:gd name="T71" fmla="*/ 8547 h 10878"/>
              <a:gd name="T72" fmla="*/ 6462 w 8434"/>
              <a:gd name="T73" fmla="*/ 8547 h 10878"/>
              <a:gd name="T74" fmla="*/ 6836 w 8434"/>
              <a:gd name="T75" fmla="*/ 8158 h 10878"/>
              <a:gd name="T76" fmla="*/ 6462 w 8434"/>
              <a:gd name="T77" fmla="*/ 7770 h 10878"/>
              <a:gd name="T78" fmla="*/ 1972 w 8434"/>
              <a:gd name="T79" fmla="*/ 7770 h 10878"/>
              <a:gd name="T80" fmla="*/ 1598 w 8434"/>
              <a:gd name="T81" fmla="*/ 8158 h 10878"/>
              <a:gd name="T82" fmla="*/ 1972 w 8434"/>
              <a:gd name="T83" fmla="*/ 8547 h 10878"/>
              <a:gd name="T84" fmla="*/ 1972 w 8434"/>
              <a:gd name="T85" fmla="*/ 8547 h 10878"/>
              <a:gd name="T86" fmla="*/ 1972 w 8434"/>
              <a:gd name="T87" fmla="*/ 6604 h 10878"/>
              <a:gd name="T88" fmla="*/ 6462 w 8434"/>
              <a:gd name="T89" fmla="*/ 6604 h 10878"/>
              <a:gd name="T90" fmla="*/ 6836 w 8434"/>
              <a:gd name="T91" fmla="*/ 6216 h 10878"/>
              <a:gd name="T92" fmla="*/ 6462 w 8434"/>
              <a:gd name="T93" fmla="*/ 5828 h 10878"/>
              <a:gd name="T94" fmla="*/ 1972 w 8434"/>
              <a:gd name="T95" fmla="*/ 5828 h 10878"/>
              <a:gd name="T96" fmla="*/ 1598 w 8434"/>
              <a:gd name="T97" fmla="*/ 6216 h 10878"/>
              <a:gd name="T98" fmla="*/ 1972 w 8434"/>
              <a:gd name="T99" fmla="*/ 6604 h 10878"/>
              <a:gd name="T100" fmla="*/ 1972 w 8434"/>
              <a:gd name="T101" fmla="*/ 6604 h 10878"/>
              <a:gd name="T102" fmla="*/ 1972 w 8434"/>
              <a:gd name="T103" fmla="*/ 4662 h 10878"/>
              <a:gd name="T104" fmla="*/ 6462 w 8434"/>
              <a:gd name="T105" fmla="*/ 4662 h 10878"/>
              <a:gd name="T106" fmla="*/ 6836 w 8434"/>
              <a:gd name="T107" fmla="*/ 4274 h 10878"/>
              <a:gd name="T108" fmla="*/ 6462 w 8434"/>
              <a:gd name="T109" fmla="*/ 3886 h 10878"/>
              <a:gd name="T110" fmla="*/ 1972 w 8434"/>
              <a:gd name="T111" fmla="*/ 3886 h 10878"/>
              <a:gd name="T112" fmla="*/ 1598 w 8434"/>
              <a:gd name="T113" fmla="*/ 4274 h 10878"/>
              <a:gd name="T114" fmla="*/ 1972 w 8434"/>
              <a:gd name="T115" fmla="*/ 4662 h 10878"/>
              <a:gd name="T116" fmla="*/ 1972 w 8434"/>
              <a:gd name="T117" fmla="*/ 4662 h 10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434" h="10878">
                <a:moveTo>
                  <a:pt x="5714" y="1554"/>
                </a:moveTo>
                <a:cubicBezTo>
                  <a:pt x="5714" y="696"/>
                  <a:pt x="5044" y="0"/>
                  <a:pt x="4217" y="0"/>
                </a:cubicBezTo>
                <a:cubicBezTo>
                  <a:pt x="3390" y="0"/>
                  <a:pt x="2720" y="696"/>
                  <a:pt x="2720" y="1554"/>
                </a:cubicBezTo>
                <a:lnTo>
                  <a:pt x="1972" y="1554"/>
                </a:lnTo>
                <a:lnTo>
                  <a:pt x="1972" y="2331"/>
                </a:lnTo>
                <a:lnTo>
                  <a:pt x="6462" y="2331"/>
                </a:lnTo>
                <a:lnTo>
                  <a:pt x="6462" y="1554"/>
                </a:lnTo>
                <a:lnTo>
                  <a:pt x="5714" y="1554"/>
                </a:lnTo>
                <a:close/>
                <a:moveTo>
                  <a:pt x="3468" y="1554"/>
                </a:moveTo>
                <a:cubicBezTo>
                  <a:pt x="3468" y="1125"/>
                  <a:pt x="3803" y="777"/>
                  <a:pt x="4217" y="777"/>
                </a:cubicBezTo>
                <a:cubicBezTo>
                  <a:pt x="4630" y="777"/>
                  <a:pt x="4965" y="1125"/>
                  <a:pt x="4965" y="1554"/>
                </a:cubicBezTo>
                <a:lnTo>
                  <a:pt x="3468" y="1554"/>
                </a:lnTo>
                <a:close/>
                <a:moveTo>
                  <a:pt x="3468" y="1554"/>
                </a:moveTo>
                <a:close/>
                <a:moveTo>
                  <a:pt x="7630" y="1554"/>
                </a:moveTo>
                <a:lnTo>
                  <a:pt x="7028" y="1554"/>
                </a:lnTo>
                <a:lnTo>
                  <a:pt x="7028" y="2331"/>
                </a:lnTo>
                <a:lnTo>
                  <a:pt x="7329" y="2331"/>
                </a:lnTo>
                <a:cubicBezTo>
                  <a:pt x="7551" y="2331"/>
                  <a:pt x="7730" y="2530"/>
                  <a:pt x="7730" y="2775"/>
                </a:cubicBezTo>
                <a:lnTo>
                  <a:pt x="7730" y="9658"/>
                </a:lnTo>
                <a:cubicBezTo>
                  <a:pt x="7730" y="9902"/>
                  <a:pt x="7551" y="10101"/>
                  <a:pt x="7329" y="10101"/>
                </a:cubicBezTo>
                <a:lnTo>
                  <a:pt x="1105" y="10101"/>
                </a:lnTo>
                <a:cubicBezTo>
                  <a:pt x="883" y="10101"/>
                  <a:pt x="703" y="9902"/>
                  <a:pt x="703" y="9658"/>
                </a:cubicBezTo>
                <a:lnTo>
                  <a:pt x="703" y="2775"/>
                </a:lnTo>
                <a:cubicBezTo>
                  <a:pt x="703" y="2530"/>
                  <a:pt x="882" y="2331"/>
                  <a:pt x="1105" y="2331"/>
                </a:cubicBezTo>
                <a:lnTo>
                  <a:pt x="1406" y="2331"/>
                </a:lnTo>
                <a:lnTo>
                  <a:pt x="1406" y="1554"/>
                </a:lnTo>
                <a:lnTo>
                  <a:pt x="803" y="1554"/>
                </a:lnTo>
                <a:cubicBezTo>
                  <a:pt x="360" y="1554"/>
                  <a:pt x="0" y="1952"/>
                  <a:pt x="0" y="2442"/>
                </a:cubicBezTo>
                <a:lnTo>
                  <a:pt x="0" y="9991"/>
                </a:lnTo>
                <a:cubicBezTo>
                  <a:pt x="0" y="10480"/>
                  <a:pt x="360" y="10878"/>
                  <a:pt x="803" y="10878"/>
                </a:cubicBezTo>
                <a:lnTo>
                  <a:pt x="7630" y="10878"/>
                </a:lnTo>
                <a:cubicBezTo>
                  <a:pt x="8074" y="10878"/>
                  <a:pt x="8434" y="10480"/>
                  <a:pt x="8434" y="9990"/>
                </a:cubicBezTo>
                <a:lnTo>
                  <a:pt x="8434" y="2442"/>
                </a:lnTo>
                <a:cubicBezTo>
                  <a:pt x="8434" y="1952"/>
                  <a:pt x="8074" y="1554"/>
                  <a:pt x="7630" y="1554"/>
                </a:cubicBezTo>
                <a:close/>
                <a:moveTo>
                  <a:pt x="7630" y="1554"/>
                </a:moveTo>
                <a:close/>
                <a:moveTo>
                  <a:pt x="1972" y="8547"/>
                </a:moveTo>
                <a:lnTo>
                  <a:pt x="6462" y="8547"/>
                </a:lnTo>
                <a:cubicBezTo>
                  <a:pt x="6669" y="8547"/>
                  <a:pt x="6836" y="8373"/>
                  <a:pt x="6836" y="8158"/>
                </a:cubicBezTo>
                <a:cubicBezTo>
                  <a:pt x="6836" y="7944"/>
                  <a:pt x="6669" y="7770"/>
                  <a:pt x="6462" y="7770"/>
                </a:cubicBezTo>
                <a:lnTo>
                  <a:pt x="1972" y="7770"/>
                </a:lnTo>
                <a:cubicBezTo>
                  <a:pt x="1765" y="7770"/>
                  <a:pt x="1598" y="7944"/>
                  <a:pt x="1598" y="8158"/>
                </a:cubicBezTo>
                <a:cubicBezTo>
                  <a:pt x="1598" y="8373"/>
                  <a:pt x="1765" y="8547"/>
                  <a:pt x="1972" y="8547"/>
                </a:cubicBezTo>
                <a:close/>
                <a:moveTo>
                  <a:pt x="1972" y="8547"/>
                </a:moveTo>
                <a:close/>
                <a:moveTo>
                  <a:pt x="1972" y="6604"/>
                </a:moveTo>
                <a:lnTo>
                  <a:pt x="6462" y="6604"/>
                </a:lnTo>
                <a:cubicBezTo>
                  <a:pt x="6669" y="6604"/>
                  <a:pt x="6836" y="6430"/>
                  <a:pt x="6836" y="6216"/>
                </a:cubicBezTo>
                <a:cubicBezTo>
                  <a:pt x="6836" y="6002"/>
                  <a:pt x="6669" y="5828"/>
                  <a:pt x="6462" y="5828"/>
                </a:cubicBezTo>
                <a:lnTo>
                  <a:pt x="1972" y="5828"/>
                </a:lnTo>
                <a:cubicBezTo>
                  <a:pt x="1765" y="5828"/>
                  <a:pt x="1598" y="6002"/>
                  <a:pt x="1598" y="6216"/>
                </a:cubicBezTo>
                <a:cubicBezTo>
                  <a:pt x="1597" y="6431"/>
                  <a:pt x="1765" y="6604"/>
                  <a:pt x="1972" y="6604"/>
                </a:cubicBezTo>
                <a:close/>
                <a:moveTo>
                  <a:pt x="1972" y="6604"/>
                </a:moveTo>
                <a:close/>
                <a:moveTo>
                  <a:pt x="1972" y="4662"/>
                </a:moveTo>
                <a:lnTo>
                  <a:pt x="6462" y="4662"/>
                </a:lnTo>
                <a:cubicBezTo>
                  <a:pt x="6669" y="4662"/>
                  <a:pt x="6836" y="4488"/>
                  <a:pt x="6836" y="4274"/>
                </a:cubicBezTo>
                <a:cubicBezTo>
                  <a:pt x="6836" y="4060"/>
                  <a:pt x="6669" y="3886"/>
                  <a:pt x="6462" y="3886"/>
                </a:cubicBezTo>
                <a:lnTo>
                  <a:pt x="1972" y="3886"/>
                </a:lnTo>
                <a:cubicBezTo>
                  <a:pt x="1765" y="3886"/>
                  <a:pt x="1598" y="4060"/>
                  <a:pt x="1598" y="4274"/>
                </a:cubicBezTo>
                <a:cubicBezTo>
                  <a:pt x="1597" y="4489"/>
                  <a:pt x="1765" y="4662"/>
                  <a:pt x="1972" y="4662"/>
                </a:cubicBezTo>
                <a:close/>
                <a:moveTo>
                  <a:pt x="1972" y="4662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iconfont-1179-866488"/>
          <p:cNvSpPr>
            <a:spLocks noChangeAspect="1"/>
          </p:cNvSpPr>
          <p:nvPr/>
        </p:nvSpPr>
        <p:spPr>
          <a:xfrm>
            <a:off x="9232206" y="1728137"/>
            <a:ext cx="214626" cy="276804"/>
          </a:xfrm>
          <a:custGeom>
            <a:avLst/>
            <a:gdLst>
              <a:gd name="T0" fmla="*/ 5714 w 8434"/>
              <a:gd name="T1" fmla="*/ 1554 h 10878"/>
              <a:gd name="T2" fmla="*/ 4217 w 8434"/>
              <a:gd name="T3" fmla="*/ 0 h 10878"/>
              <a:gd name="T4" fmla="*/ 2720 w 8434"/>
              <a:gd name="T5" fmla="*/ 1554 h 10878"/>
              <a:gd name="T6" fmla="*/ 1972 w 8434"/>
              <a:gd name="T7" fmla="*/ 1554 h 10878"/>
              <a:gd name="T8" fmla="*/ 1972 w 8434"/>
              <a:gd name="T9" fmla="*/ 2331 h 10878"/>
              <a:gd name="T10" fmla="*/ 6462 w 8434"/>
              <a:gd name="T11" fmla="*/ 2331 h 10878"/>
              <a:gd name="T12" fmla="*/ 6462 w 8434"/>
              <a:gd name="T13" fmla="*/ 1554 h 10878"/>
              <a:gd name="T14" fmla="*/ 5714 w 8434"/>
              <a:gd name="T15" fmla="*/ 1554 h 10878"/>
              <a:gd name="T16" fmla="*/ 3468 w 8434"/>
              <a:gd name="T17" fmla="*/ 1554 h 10878"/>
              <a:gd name="T18" fmla="*/ 4217 w 8434"/>
              <a:gd name="T19" fmla="*/ 777 h 10878"/>
              <a:gd name="T20" fmla="*/ 4965 w 8434"/>
              <a:gd name="T21" fmla="*/ 1554 h 10878"/>
              <a:gd name="T22" fmla="*/ 3468 w 8434"/>
              <a:gd name="T23" fmla="*/ 1554 h 10878"/>
              <a:gd name="T24" fmla="*/ 3468 w 8434"/>
              <a:gd name="T25" fmla="*/ 1554 h 10878"/>
              <a:gd name="T26" fmla="*/ 7630 w 8434"/>
              <a:gd name="T27" fmla="*/ 1554 h 10878"/>
              <a:gd name="T28" fmla="*/ 7028 w 8434"/>
              <a:gd name="T29" fmla="*/ 1554 h 10878"/>
              <a:gd name="T30" fmla="*/ 7028 w 8434"/>
              <a:gd name="T31" fmla="*/ 2331 h 10878"/>
              <a:gd name="T32" fmla="*/ 7329 w 8434"/>
              <a:gd name="T33" fmla="*/ 2331 h 10878"/>
              <a:gd name="T34" fmla="*/ 7730 w 8434"/>
              <a:gd name="T35" fmla="*/ 2775 h 10878"/>
              <a:gd name="T36" fmla="*/ 7730 w 8434"/>
              <a:gd name="T37" fmla="*/ 9658 h 10878"/>
              <a:gd name="T38" fmla="*/ 7329 w 8434"/>
              <a:gd name="T39" fmla="*/ 10101 h 10878"/>
              <a:gd name="T40" fmla="*/ 1105 w 8434"/>
              <a:gd name="T41" fmla="*/ 10101 h 10878"/>
              <a:gd name="T42" fmla="*/ 703 w 8434"/>
              <a:gd name="T43" fmla="*/ 9658 h 10878"/>
              <a:gd name="T44" fmla="*/ 703 w 8434"/>
              <a:gd name="T45" fmla="*/ 2775 h 10878"/>
              <a:gd name="T46" fmla="*/ 1105 w 8434"/>
              <a:gd name="T47" fmla="*/ 2331 h 10878"/>
              <a:gd name="T48" fmla="*/ 1406 w 8434"/>
              <a:gd name="T49" fmla="*/ 2331 h 10878"/>
              <a:gd name="T50" fmla="*/ 1406 w 8434"/>
              <a:gd name="T51" fmla="*/ 1554 h 10878"/>
              <a:gd name="T52" fmla="*/ 803 w 8434"/>
              <a:gd name="T53" fmla="*/ 1554 h 10878"/>
              <a:gd name="T54" fmla="*/ 0 w 8434"/>
              <a:gd name="T55" fmla="*/ 2442 h 10878"/>
              <a:gd name="T56" fmla="*/ 0 w 8434"/>
              <a:gd name="T57" fmla="*/ 9991 h 10878"/>
              <a:gd name="T58" fmla="*/ 803 w 8434"/>
              <a:gd name="T59" fmla="*/ 10878 h 10878"/>
              <a:gd name="T60" fmla="*/ 7630 w 8434"/>
              <a:gd name="T61" fmla="*/ 10878 h 10878"/>
              <a:gd name="T62" fmla="*/ 8434 w 8434"/>
              <a:gd name="T63" fmla="*/ 9990 h 10878"/>
              <a:gd name="T64" fmla="*/ 8434 w 8434"/>
              <a:gd name="T65" fmla="*/ 2442 h 10878"/>
              <a:gd name="T66" fmla="*/ 7630 w 8434"/>
              <a:gd name="T67" fmla="*/ 1554 h 10878"/>
              <a:gd name="T68" fmla="*/ 7630 w 8434"/>
              <a:gd name="T69" fmla="*/ 1554 h 10878"/>
              <a:gd name="T70" fmla="*/ 1972 w 8434"/>
              <a:gd name="T71" fmla="*/ 8547 h 10878"/>
              <a:gd name="T72" fmla="*/ 6462 w 8434"/>
              <a:gd name="T73" fmla="*/ 8547 h 10878"/>
              <a:gd name="T74" fmla="*/ 6836 w 8434"/>
              <a:gd name="T75" fmla="*/ 8158 h 10878"/>
              <a:gd name="T76" fmla="*/ 6462 w 8434"/>
              <a:gd name="T77" fmla="*/ 7770 h 10878"/>
              <a:gd name="T78" fmla="*/ 1972 w 8434"/>
              <a:gd name="T79" fmla="*/ 7770 h 10878"/>
              <a:gd name="T80" fmla="*/ 1598 w 8434"/>
              <a:gd name="T81" fmla="*/ 8158 h 10878"/>
              <a:gd name="T82" fmla="*/ 1972 w 8434"/>
              <a:gd name="T83" fmla="*/ 8547 h 10878"/>
              <a:gd name="T84" fmla="*/ 1972 w 8434"/>
              <a:gd name="T85" fmla="*/ 8547 h 10878"/>
              <a:gd name="T86" fmla="*/ 1972 w 8434"/>
              <a:gd name="T87" fmla="*/ 6604 h 10878"/>
              <a:gd name="T88" fmla="*/ 6462 w 8434"/>
              <a:gd name="T89" fmla="*/ 6604 h 10878"/>
              <a:gd name="T90" fmla="*/ 6836 w 8434"/>
              <a:gd name="T91" fmla="*/ 6216 h 10878"/>
              <a:gd name="T92" fmla="*/ 6462 w 8434"/>
              <a:gd name="T93" fmla="*/ 5828 h 10878"/>
              <a:gd name="T94" fmla="*/ 1972 w 8434"/>
              <a:gd name="T95" fmla="*/ 5828 h 10878"/>
              <a:gd name="T96" fmla="*/ 1598 w 8434"/>
              <a:gd name="T97" fmla="*/ 6216 h 10878"/>
              <a:gd name="T98" fmla="*/ 1972 w 8434"/>
              <a:gd name="T99" fmla="*/ 6604 h 10878"/>
              <a:gd name="T100" fmla="*/ 1972 w 8434"/>
              <a:gd name="T101" fmla="*/ 6604 h 10878"/>
              <a:gd name="T102" fmla="*/ 1972 w 8434"/>
              <a:gd name="T103" fmla="*/ 4662 h 10878"/>
              <a:gd name="T104" fmla="*/ 6462 w 8434"/>
              <a:gd name="T105" fmla="*/ 4662 h 10878"/>
              <a:gd name="T106" fmla="*/ 6836 w 8434"/>
              <a:gd name="T107" fmla="*/ 4274 h 10878"/>
              <a:gd name="T108" fmla="*/ 6462 w 8434"/>
              <a:gd name="T109" fmla="*/ 3886 h 10878"/>
              <a:gd name="T110" fmla="*/ 1972 w 8434"/>
              <a:gd name="T111" fmla="*/ 3886 h 10878"/>
              <a:gd name="T112" fmla="*/ 1598 w 8434"/>
              <a:gd name="T113" fmla="*/ 4274 h 10878"/>
              <a:gd name="T114" fmla="*/ 1972 w 8434"/>
              <a:gd name="T115" fmla="*/ 4662 h 10878"/>
              <a:gd name="T116" fmla="*/ 1972 w 8434"/>
              <a:gd name="T117" fmla="*/ 4662 h 10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434" h="10878">
                <a:moveTo>
                  <a:pt x="5714" y="1554"/>
                </a:moveTo>
                <a:cubicBezTo>
                  <a:pt x="5714" y="696"/>
                  <a:pt x="5044" y="0"/>
                  <a:pt x="4217" y="0"/>
                </a:cubicBezTo>
                <a:cubicBezTo>
                  <a:pt x="3390" y="0"/>
                  <a:pt x="2720" y="696"/>
                  <a:pt x="2720" y="1554"/>
                </a:cubicBezTo>
                <a:lnTo>
                  <a:pt x="1972" y="1554"/>
                </a:lnTo>
                <a:lnTo>
                  <a:pt x="1972" y="2331"/>
                </a:lnTo>
                <a:lnTo>
                  <a:pt x="6462" y="2331"/>
                </a:lnTo>
                <a:lnTo>
                  <a:pt x="6462" y="1554"/>
                </a:lnTo>
                <a:lnTo>
                  <a:pt x="5714" y="1554"/>
                </a:lnTo>
                <a:close/>
                <a:moveTo>
                  <a:pt x="3468" y="1554"/>
                </a:moveTo>
                <a:cubicBezTo>
                  <a:pt x="3468" y="1125"/>
                  <a:pt x="3803" y="777"/>
                  <a:pt x="4217" y="777"/>
                </a:cubicBezTo>
                <a:cubicBezTo>
                  <a:pt x="4630" y="777"/>
                  <a:pt x="4965" y="1125"/>
                  <a:pt x="4965" y="1554"/>
                </a:cubicBezTo>
                <a:lnTo>
                  <a:pt x="3468" y="1554"/>
                </a:lnTo>
                <a:close/>
                <a:moveTo>
                  <a:pt x="3468" y="1554"/>
                </a:moveTo>
                <a:close/>
                <a:moveTo>
                  <a:pt x="7630" y="1554"/>
                </a:moveTo>
                <a:lnTo>
                  <a:pt x="7028" y="1554"/>
                </a:lnTo>
                <a:lnTo>
                  <a:pt x="7028" y="2331"/>
                </a:lnTo>
                <a:lnTo>
                  <a:pt x="7329" y="2331"/>
                </a:lnTo>
                <a:cubicBezTo>
                  <a:pt x="7551" y="2331"/>
                  <a:pt x="7730" y="2530"/>
                  <a:pt x="7730" y="2775"/>
                </a:cubicBezTo>
                <a:lnTo>
                  <a:pt x="7730" y="9658"/>
                </a:lnTo>
                <a:cubicBezTo>
                  <a:pt x="7730" y="9902"/>
                  <a:pt x="7551" y="10101"/>
                  <a:pt x="7329" y="10101"/>
                </a:cubicBezTo>
                <a:lnTo>
                  <a:pt x="1105" y="10101"/>
                </a:lnTo>
                <a:cubicBezTo>
                  <a:pt x="883" y="10101"/>
                  <a:pt x="703" y="9902"/>
                  <a:pt x="703" y="9658"/>
                </a:cubicBezTo>
                <a:lnTo>
                  <a:pt x="703" y="2775"/>
                </a:lnTo>
                <a:cubicBezTo>
                  <a:pt x="703" y="2530"/>
                  <a:pt x="882" y="2331"/>
                  <a:pt x="1105" y="2331"/>
                </a:cubicBezTo>
                <a:lnTo>
                  <a:pt x="1406" y="2331"/>
                </a:lnTo>
                <a:lnTo>
                  <a:pt x="1406" y="1554"/>
                </a:lnTo>
                <a:lnTo>
                  <a:pt x="803" y="1554"/>
                </a:lnTo>
                <a:cubicBezTo>
                  <a:pt x="360" y="1554"/>
                  <a:pt x="0" y="1952"/>
                  <a:pt x="0" y="2442"/>
                </a:cubicBezTo>
                <a:lnTo>
                  <a:pt x="0" y="9991"/>
                </a:lnTo>
                <a:cubicBezTo>
                  <a:pt x="0" y="10480"/>
                  <a:pt x="360" y="10878"/>
                  <a:pt x="803" y="10878"/>
                </a:cubicBezTo>
                <a:lnTo>
                  <a:pt x="7630" y="10878"/>
                </a:lnTo>
                <a:cubicBezTo>
                  <a:pt x="8074" y="10878"/>
                  <a:pt x="8434" y="10480"/>
                  <a:pt x="8434" y="9990"/>
                </a:cubicBezTo>
                <a:lnTo>
                  <a:pt x="8434" y="2442"/>
                </a:lnTo>
                <a:cubicBezTo>
                  <a:pt x="8434" y="1952"/>
                  <a:pt x="8074" y="1554"/>
                  <a:pt x="7630" y="1554"/>
                </a:cubicBezTo>
                <a:close/>
                <a:moveTo>
                  <a:pt x="7630" y="1554"/>
                </a:moveTo>
                <a:close/>
                <a:moveTo>
                  <a:pt x="1972" y="8547"/>
                </a:moveTo>
                <a:lnTo>
                  <a:pt x="6462" y="8547"/>
                </a:lnTo>
                <a:cubicBezTo>
                  <a:pt x="6669" y="8547"/>
                  <a:pt x="6836" y="8373"/>
                  <a:pt x="6836" y="8158"/>
                </a:cubicBezTo>
                <a:cubicBezTo>
                  <a:pt x="6836" y="7944"/>
                  <a:pt x="6669" y="7770"/>
                  <a:pt x="6462" y="7770"/>
                </a:cubicBezTo>
                <a:lnTo>
                  <a:pt x="1972" y="7770"/>
                </a:lnTo>
                <a:cubicBezTo>
                  <a:pt x="1765" y="7770"/>
                  <a:pt x="1598" y="7944"/>
                  <a:pt x="1598" y="8158"/>
                </a:cubicBezTo>
                <a:cubicBezTo>
                  <a:pt x="1598" y="8373"/>
                  <a:pt x="1765" y="8547"/>
                  <a:pt x="1972" y="8547"/>
                </a:cubicBezTo>
                <a:close/>
                <a:moveTo>
                  <a:pt x="1972" y="8547"/>
                </a:moveTo>
                <a:close/>
                <a:moveTo>
                  <a:pt x="1972" y="6604"/>
                </a:moveTo>
                <a:lnTo>
                  <a:pt x="6462" y="6604"/>
                </a:lnTo>
                <a:cubicBezTo>
                  <a:pt x="6669" y="6604"/>
                  <a:pt x="6836" y="6430"/>
                  <a:pt x="6836" y="6216"/>
                </a:cubicBezTo>
                <a:cubicBezTo>
                  <a:pt x="6836" y="6002"/>
                  <a:pt x="6669" y="5828"/>
                  <a:pt x="6462" y="5828"/>
                </a:cubicBezTo>
                <a:lnTo>
                  <a:pt x="1972" y="5828"/>
                </a:lnTo>
                <a:cubicBezTo>
                  <a:pt x="1765" y="5828"/>
                  <a:pt x="1598" y="6002"/>
                  <a:pt x="1598" y="6216"/>
                </a:cubicBezTo>
                <a:cubicBezTo>
                  <a:pt x="1597" y="6431"/>
                  <a:pt x="1765" y="6604"/>
                  <a:pt x="1972" y="6604"/>
                </a:cubicBezTo>
                <a:close/>
                <a:moveTo>
                  <a:pt x="1972" y="6604"/>
                </a:moveTo>
                <a:close/>
                <a:moveTo>
                  <a:pt x="1972" y="4662"/>
                </a:moveTo>
                <a:lnTo>
                  <a:pt x="6462" y="4662"/>
                </a:lnTo>
                <a:cubicBezTo>
                  <a:pt x="6669" y="4662"/>
                  <a:pt x="6836" y="4488"/>
                  <a:pt x="6836" y="4274"/>
                </a:cubicBezTo>
                <a:cubicBezTo>
                  <a:pt x="6836" y="4060"/>
                  <a:pt x="6669" y="3886"/>
                  <a:pt x="6462" y="3886"/>
                </a:cubicBezTo>
                <a:lnTo>
                  <a:pt x="1972" y="3886"/>
                </a:lnTo>
                <a:cubicBezTo>
                  <a:pt x="1765" y="3886"/>
                  <a:pt x="1598" y="4060"/>
                  <a:pt x="1598" y="4274"/>
                </a:cubicBezTo>
                <a:cubicBezTo>
                  <a:pt x="1597" y="4489"/>
                  <a:pt x="1765" y="4662"/>
                  <a:pt x="1972" y="4662"/>
                </a:cubicBezTo>
                <a:close/>
                <a:moveTo>
                  <a:pt x="1972" y="4662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iconfont-1179-866488"/>
          <p:cNvSpPr>
            <a:spLocks noChangeAspect="1"/>
          </p:cNvSpPr>
          <p:nvPr/>
        </p:nvSpPr>
        <p:spPr>
          <a:xfrm>
            <a:off x="6351400" y="3196372"/>
            <a:ext cx="214626" cy="276804"/>
          </a:xfrm>
          <a:custGeom>
            <a:avLst/>
            <a:gdLst>
              <a:gd name="T0" fmla="*/ 5714 w 8434"/>
              <a:gd name="T1" fmla="*/ 1554 h 10878"/>
              <a:gd name="T2" fmla="*/ 4217 w 8434"/>
              <a:gd name="T3" fmla="*/ 0 h 10878"/>
              <a:gd name="T4" fmla="*/ 2720 w 8434"/>
              <a:gd name="T5" fmla="*/ 1554 h 10878"/>
              <a:gd name="T6" fmla="*/ 1972 w 8434"/>
              <a:gd name="T7" fmla="*/ 1554 h 10878"/>
              <a:gd name="T8" fmla="*/ 1972 w 8434"/>
              <a:gd name="T9" fmla="*/ 2331 h 10878"/>
              <a:gd name="T10" fmla="*/ 6462 w 8434"/>
              <a:gd name="T11" fmla="*/ 2331 h 10878"/>
              <a:gd name="T12" fmla="*/ 6462 w 8434"/>
              <a:gd name="T13" fmla="*/ 1554 h 10878"/>
              <a:gd name="T14" fmla="*/ 5714 w 8434"/>
              <a:gd name="T15" fmla="*/ 1554 h 10878"/>
              <a:gd name="T16" fmla="*/ 3468 w 8434"/>
              <a:gd name="T17" fmla="*/ 1554 h 10878"/>
              <a:gd name="T18" fmla="*/ 4217 w 8434"/>
              <a:gd name="T19" fmla="*/ 777 h 10878"/>
              <a:gd name="T20" fmla="*/ 4965 w 8434"/>
              <a:gd name="T21" fmla="*/ 1554 h 10878"/>
              <a:gd name="T22" fmla="*/ 3468 w 8434"/>
              <a:gd name="T23" fmla="*/ 1554 h 10878"/>
              <a:gd name="T24" fmla="*/ 3468 w 8434"/>
              <a:gd name="T25" fmla="*/ 1554 h 10878"/>
              <a:gd name="T26" fmla="*/ 7630 w 8434"/>
              <a:gd name="T27" fmla="*/ 1554 h 10878"/>
              <a:gd name="T28" fmla="*/ 7028 w 8434"/>
              <a:gd name="T29" fmla="*/ 1554 h 10878"/>
              <a:gd name="T30" fmla="*/ 7028 w 8434"/>
              <a:gd name="T31" fmla="*/ 2331 h 10878"/>
              <a:gd name="T32" fmla="*/ 7329 w 8434"/>
              <a:gd name="T33" fmla="*/ 2331 h 10878"/>
              <a:gd name="T34" fmla="*/ 7730 w 8434"/>
              <a:gd name="T35" fmla="*/ 2775 h 10878"/>
              <a:gd name="T36" fmla="*/ 7730 w 8434"/>
              <a:gd name="T37" fmla="*/ 9658 h 10878"/>
              <a:gd name="T38" fmla="*/ 7329 w 8434"/>
              <a:gd name="T39" fmla="*/ 10101 h 10878"/>
              <a:gd name="T40" fmla="*/ 1105 w 8434"/>
              <a:gd name="T41" fmla="*/ 10101 h 10878"/>
              <a:gd name="T42" fmla="*/ 703 w 8434"/>
              <a:gd name="T43" fmla="*/ 9658 h 10878"/>
              <a:gd name="T44" fmla="*/ 703 w 8434"/>
              <a:gd name="T45" fmla="*/ 2775 h 10878"/>
              <a:gd name="T46" fmla="*/ 1105 w 8434"/>
              <a:gd name="T47" fmla="*/ 2331 h 10878"/>
              <a:gd name="T48" fmla="*/ 1406 w 8434"/>
              <a:gd name="T49" fmla="*/ 2331 h 10878"/>
              <a:gd name="T50" fmla="*/ 1406 w 8434"/>
              <a:gd name="T51" fmla="*/ 1554 h 10878"/>
              <a:gd name="T52" fmla="*/ 803 w 8434"/>
              <a:gd name="T53" fmla="*/ 1554 h 10878"/>
              <a:gd name="T54" fmla="*/ 0 w 8434"/>
              <a:gd name="T55" fmla="*/ 2442 h 10878"/>
              <a:gd name="T56" fmla="*/ 0 w 8434"/>
              <a:gd name="T57" fmla="*/ 9991 h 10878"/>
              <a:gd name="T58" fmla="*/ 803 w 8434"/>
              <a:gd name="T59" fmla="*/ 10878 h 10878"/>
              <a:gd name="T60" fmla="*/ 7630 w 8434"/>
              <a:gd name="T61" fmla="*/ 10878 h 10878"/>
              <a:gd name="T62" fmla="*/ 8434 w 8434"/>
              <a:gd name="T63" fmla="*/ 9990 h 10878"/>
              <a:gd name="T64" fmla="*/ 8434 w 8434"/>
              <a:gd name="T65" fmla="*/ 2442 h 10878"/>
              <a:gd name="T66" fmla="*/ 7630 w 8434"/>
              <a:gd name="T67" fmla="*/ 1554 h 10878"/>
              <a:gd name="T68" fmla="*/ 7630 w 8434"/>
              <a:gd name="T69" fmla="*/ 1554 h 10878"/>
              <a:gd name="T70" fmla="*/ 1972 w 8434"/>
              <a:gd name="T71" fmla="*/ 8547 h 10878"/>
              <a:gd name="T72" fmla="*/ 6462 w 8434"/>
              <a:gd name="T73" fmla="*/ 8547 h 10878"/>
              <a:gd name="T74" fmla="*/ 6836 w 8434"/>
              <a:gd name="T75" fmla="*/ 8158 h 10878"/>
              <a:gd name="T76" fmla="*/ 6462 w 8434"/>
              <a:gd name="T77" fmla="*/ 7770 h 10878"/>
              <a:gd name="T78" fmla="*/ 1972 w 8434"/>
              <a:gd name="T79" fmla="*/ 7770 h 10878"/>
              <a:gd name="T80" fmla="*/ 1598 w 8434"/>
              <a:gd name="T81" fmla="*/ 8158 h 10878"/>
              <a:gd name="T82" fmla="*/ 1972 w 8434"/>
              <a:gd name="T83" fmla="*/ 8547 h 10878"/>
              <a:gd name="T84" fmla="*/ 1972 w 8434"/>
              <a:gd name="T85" fmla="*/ 8547 h 10878"/>
              <a:gd name="T86" fmla="*/ 1972 w 8434"/>
              <a:gd name="T87" fmla="*/ 6604 h 10878"/>
              <a:gd name="T88" fmla="*/ 6462 w 8434"/>
              <a:gd name="T89" fmla="*/ 6604 h 10878"/>
              <a:gd name="T90" fmla="*/ 6836 w 8434"/>
              <a:gd name="T91" fmla="*/ 6216 h 10878"/>
              <a:gd name="T92" fmla="*/ 6462 w 8434"/>
              <a:gd name="T93" fmla="*/ 5828 h 10878"/>
              <a:gd name="T94" fmla="*/ 1972 w 8434"/>
              <a:gd name="T95" fmla="*/ 5828 h 10878"/>
              <a:gd name="T96" fmla="*/ 1598 w 8434"/>
              <a:gd name="T97" fmla="*/ 6216 h 10878"/>
              <a:gd name="T98" fmla="*/ 1972 w 8434"/>
              <a:gd name="T99" fmla="*/ 6604 h 10878"/>
              <a:gd name="T100" fmla="*/ 1972 w 8434"/>
              <a:gd name="T101" fmla="*/ 6604 h 10878"/>
              <a:gd name="T102" fmla="*/ 1972 w 8434"/>
              <a:gd name="T103" fmla="*/ 4662 h 10878"/>
              <a:gd name="T104" fmla="*/ 6462 w 8434"/>
              <a:gd name="T105" fmla="*/ 4662 h 10878"/>
              <a:gd name="T106" fmla="*/ 6836 w 8434"/>
              <a:gd name="T107" fmla="*/ 4274 h 10878"/>
              <a:gd name="T108" fmla="*/ 6462 w 8434"/>
              <a:gd name="T109" fmla="*/ 3886 h 10878"/>
              <a:gd name="T110" fmla="*/ 1972 w 8434"/>
              <a:gd name="T111" fmla="*/ 3886 h 10878"/>
              <a:gd name="T112" fmla="*/ 1598 w 8434"/>
              <a:gd name="T113" fmla="*/ 4274 h 10878"/>
              <a:gd name="T114" fmla="*/ 1972 w 8434"/>
              <a:gd name="T115" fmla="*/ 4662 h 10878"/>
              <a:gd name="T116" fmla="*/ 1972 w 8434"/>
              <a:gd name="T117" fmla="*/ 4662 h 10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434" h="10878">
                <a:moveTo>
                  <a:pt x="5714" y="1554"/>
                </a:moveTo>
                <a:cubicBezTo>
                  <a:pt x="5714" y="696"/>
                  <a:pt x="5044" y="0"/>
                  <a:pt x="4217" y="0"/>
                </a:cubicBezTo>
                <a:cubicBezTo>
                  <a:pt x="3390" y="0"/>
                  <a:pt x="2720" y="696"/>
                  <a:pt x="2720" y="1554"/>
                </a:cubicBezTo>
                <a:lnTo>
                  <a:pt x="1972" y="1554"/>
                </a:lnTo>
                <a:lnTo>
                  <a:pt x="1972" y="2331"/>
                </a:lnTo>
                <a:lnTo>
                  <a:pt x="6462" y="2331"/>
                </a:lnTo>
                <a:lnTo>
                  <a:pt x="6462" y="1554"/>
                </a:lnTo>
                <a:lnTo>
                  <a:pt x="5714" y="1554"/>
                </a:lnTo>
                <a:close/>
                <a:moveTo>
                  <a:pt x="3468" y="1554"/>
                </a:moveTo>
                <a:cubicBezTo>
                  <a:pt x="3468" y="1125"/>
                  <a:pt x="3803" y="777"/>
                  <a:pt x="4217" y="777"/>
                </a:cubicBezTo>
                <a:cubicBezTo>
                  <a:pt x="4630" y="777"/>
                  <a:pt x="4965" y="1125"/>
                  <a:pt x="4965" y="1554"/>
                </a:cubicBezTo>
                <a:lnTo>
                  <a:pt x="3468" y="1554"/>
                </a:lnTo>
                <a:close/>
                <a:moveTo>
                  <a:pt x="3468" y="1554"/>
                </a:moveTo>
                <a:close/>
                <a:moveTo>
                  <a:pt x="7630" y="1554"/>
                </a:moveTo>
                <a:lnTo>
                  <a:pt x="7028" y="1554"/>
                </a:lnTo>
                <a:lnTo>
                  <a:pt x="7028" y="2331"/>
                </a:lnTo>
                <a:lnTo>
                  <a:pt x="7329" y="2331"/>
                </a:lnTo>
                <a:cubicBezTo>
                  <a:pt x="7551" y="2331"/>
                  <a:pt x="7730" y="2530"/>
                  <a:pt x="7730" y="2775"/>
                </a:cubicBezTo>
                <a:lnTo>
                  <a:pt x="7730" y="9658"/>
                </a:lnTo>
                <a:cubicBezTo>
                  <a:pt x="7730" y="9902"/>
                  <a:pt x="7551" y="10101"/>
                  <a:pt x="7329" y="10101"/>
                </a:cubicBezTo>
                <a:lnTo>
                  <a:pt x="1105" y="10101"/>
                </a:lnTo>
                <a:cubicBezTo>
                  <a:pt x="883" y="10101"/>
                  <a:pt x="703" y="9902"/>
                  <a:pt x="703" y="9658"/>
                </a:cubicBezTo>
                <a:lnTo>
                  <a:pt x="703" y="2775"/>
                </a:lnTo>
                <a:cubicBezTo>
                  <a:pt x="703" y="2530"/>
                  <a:pt x="882" y="2331"/>
                  <a:pt x="1105" y="2331"/>
                </a:cubicBezTo>
                <a:lnTo>
                  <a:pt x="1406" y="2331"/>
                </a:lnTo>
                <a:lnTo>
                  <a:pt x="1406" y="1554"/>
                </a:lnTo>
                <a:lnTo>
                  <a:pt x="803" y="1554"/>
                </a:lnTo>
                <a:cubicBezTo>
                  <a:pt x="360" y="1554"/>
                  <a:pt x="0" y="1952"/>
                  <a:pt x="0" y="2442"/>
                </a:cubicBezTo>
                <a:lnTo>
                  <a:pt x="0" y="9991"/>
                </a:lnTo>
                <a:cubicBezTo>
                  <a:pt x="0" y="10480"/>
                  <a:pt x="360" y="10878"/>
                  <a:pt x="803" y="10878"/>
                </a:cubicBezTo>
                <a:lnTo>
                  <a:pt x="7630" y="10878"/>
                </a:lnTo>
                <a:cubicBezTo>
                  <a:pt x="8074" y="10878"/>
                  <a:pt x="8434" y="10480"/>
                  <a:pt x="8434" y="9990"/>
                </a:cubicBezTo>
                <a:lnTo>
                  <a:pt x="8434" y="2442"/>
                </a:lnTo>
                <a:cubicBezTo>
                  <a:pt x="8434" y="1952"/>
                  <a:pt x="8074" y="1554"/>
                  <a:pt x="7630" y="1554"/>
                </a:cubicBezTo>
                <a:close/>
                <a:moveTo>
                  <a:pt x="7630" y="1554"/>
                </a:moveTo>
                <a:close/>
                <a:moveTo>
                  <a:pt x="1972" y="8547"/>
                </a:moveTo>
                <a:lnTo>
                  <a:pt x="6462" y="8547"/>
                </a:lnTo>
                <a:cubicBezTo>
                  <a:pt x="6669" y="8547"/>
                  <a:pt x="6836" y="8373"/>
                  <a:pt x="6836" y="8158"/>
                </a:cubicBezTo>
                <a:cubicBezTo>
                  <a:pt x="6836" y="7944"/>
                  <a:pt x="6669" y="7770"/>
                  <a:pt x="6462" y="7770"/>
                </a:cubicBezTo>
                <a:lnTo>
                  <a:pt x="1972" y="7770"/>
                </a:lnTo>
                <a:cubicBezTo>
                  <a:pt x="1765" y="7770"/>
                  <a:pt x="1598" y="7944"/>
                  <a:pt x="1598" y="8158"/>
                </a:cubicBezTo>
                <a:cubicBezTo>
                  <a:pt x="1598" y="8373"/>
                  <a:pt x="1765" y="8547"/>
                  <a:pt x="1972" y="8547"/>
                </a:cubicBezTo>
                <a:close/>
                <a:moveTo>
                  <a:pt x="1972" y="8547"/>
                </a:moveTo>
                <a:close/>
                <a:moveTo>
                  <a:pt x="1972" y="6604"/>
                </a:moveTo>
                <a:lnTo>
                  <a:pt x="6462" y="6604"/>
                </a:lnTo>
                <a:cubicBezTo>
                  <a:pt x="6669" y="6604"/>
                  <a:pt x="6836" y="6430"/>
                  <a:pt x="6836" y="6216"/>
                </a:cubicBezTo>
                <a:cubicBezTo>
                  <a:pt x="6836" y="6002"/>
                  <a:pt x="6669" y="5828"/>
                  <a:pt x="6462" y="5828"/>
                </a:cubicBezTo>
                <a:lnTo>
                  <a:pt x="1972" y="5828"/>
                </a:lnTo>
                <a:cubicBezTo>
                  <a:pt x="1765" y="5828"/>
                  <a:pt x="1598" y="6002"/>
                  <a:pt x="1598" y="6216"/>
                </a:cubicBezTo>
                <a:cubicBezTo>
                  <a:pt x="1597" y="6431"/>
                  <a:pt x="1765" y="6604"/>
                  <a:pt x="1972" y="6604"/>
                </a:cubicBezTo>
                <a:close/>
                <a:moveTo>
                  <a:pt x="1972" y="6604"/>
                </a:moveTo>
                <a:close/>
                <a:moveTo>
                  <a:pt x="1972" y="4662"/>
                </a:moveTo>
                <a:lnTo>
                  <a:pt x="6462" y="4662"/>
                </a:lnTo>
                <a:cubicBezTo>
                  <a:pt x="6669" y="4662"/>
                  <a:pt x="6836" y="4488"/>
                  <a:pt x="6836" y="4274"/>
                </a:cubicBezTo>
                <a:cubicBezTo>
                  <a:pt x="6836" y="4060"/>
                  <a:pt x="6669" y="3886"/>
                  <a:pt x="6462" y="3886"/>
                </a:cubicBezTo>
                <a:lnTo>
                  <a:pt x="1972" y="3886"/>
                </a:lnTo>
                <a:cubicBezTo>
                  <a:pt x="1765" y="3886"/>
                  <a:pt x="1598" y="4060"/>
                  <a:pt x="1598" y="4274"/>
                </a:cubicBezTo>
                <a:cubicBezTo>
                  <a:pt x="1597" y="4489"/>
                  <a:pt x="1765" y="4662"/>
                  <a:pt x="1972" y="4662"/>
                </a:cubicBezTo>
                <a:close/>
                <a:moveTo>
                  <a:pt x="1972" y="4662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confont-1179-866488"/>
          <p:cNvSpPr>
            <a:spLocks noChangeAspect="1"/>
          </p:cNvSpPr>
          <p:nvPr/>
        </p:nvSpPr>
        <p:spPr>
          <a:xfrm>
            <a:off x="7586622" y="3935142"/>
            <a:ext cx="214626" cy="276804"/>
          </a:xfrm>
          <a:custGeom>
            <a:avLst/>
            <a:gdLst>
              <a:gd name="T0" fmla="*/ 5714 w 8434"/>
              <a:gd name="T1" fmla="*/ 1554 h 10878"/>
              <a:gd name="T2" fmla="*/ 4217 w 8434"/>
              <a:gd name="T3" fmla="*/ 0 h 10878"/>
              <a:gd name="T4" fmla="*/ 2720 w 8434"/>
              <a:gd name="T5" fmla="*/ 1554 h 10878"/>
              <a:gd name="T6" fmla="*/ 1972 w 8434"/>
              <a:gd name="T7" fmla="*/ 1554 h 10878"/>
              <a:gd name="T8" fmla="*/ 1972 w 8434"/>
              <a:gd name="T9" fmla="*/ 2331 h 10878"/>
              <a:gd name="T10" fmla="*/ 6462 w 8434"/>
              <a:gd name="T11" fmla="*/ 2331 h 10878"/>
              <a:gd name="T12" fmla="*/ 6462 w 8434"/>
              <a:gd name="T13" fmla="*/ 1554 h 10878"/>
              <a:gd name="T14" fmla="*/ 5714 w 8434"/>
              <a:gd name="T15" fmla="*/ 1554 h 10878"/>
              <a:gd name="T16" fmla="*/ 3468 w 8434"/>
              <a:gd name="T17" fmla="*/ 1554 h 10878"/>
              <a:gd name="T18" fmla="*/ 4217 w 8434"/>
              <a:gd name="T19" fmla="*/ 777 h 10878"/>
              <a:gd name="T20" fmla="*/ 4965 w 8434"/>
              <a:gd name="T21" fmla="*/ 1554 h 10878"/>
              <a:gd name="T22" fmla="*/ 3468 w 8434"/>
              <a:gd name="T23" fmla="*/ 1554 h 10878"/>
              <a:gd name="T24" fmla="*/ 3468 w 8434"/>
              <a:gd name="T25" fmla="*/ 1554 h 10878"/>
              <a:gd name="T26" fmla="*/ 7630 w 8434"/>
              <a:gd name="T27" fmla="*/ 1554 h 10878"/>
              <a:gd name="T28" fmla="*/ 7028 w 8434"/>
              <a:gd name="T29" fmla="*/ 1554 h 10878"/>
              <a:gd name="T30" fmla="*/ 7028 w 8434"/>
              <a:gd name="T31" fmla="*/ 2331 h 10878"/>
              <a:gd name="T32" fmla="*/ 7329 w 8434"/>
              <a:gd name="T33" fmla="*/ 2331 h 10878"/>
              <a:gd name="T34" fmla="*/ 7730 w 8434"/>
              <a:gd name="T35" fmla="*/ 2775 h 10878"/>
              <a:gd name="T36" fmla="*/ 7730 w 8434"/>
              <a:gd name="T37" fmla="*/ 9658 h 10878"/>
              <a:gd name="T38" fmla="*/ 7329 w 8434"/>
              <a:gd name="T39" fmla="*/ 10101 h 10878"/>
              <a:gd name="T40" fmla="*/ 1105 w 8434"/>
              <a:gd name="T41" fmla="*/ 10101 h 10878"/>
              <a:gd name="T42" fmla="*/ 703 w 8434"/>
              <a:gd name="T43" fmla="*/ 9658 h 10878"/>
              <a:gd name="T44" fmla="*/ 703 w 8434"/>
              <a:gd name="T45" fmla="*/ 2775 h 10878"/>
              <a:gd name="T46" fmla="*/ 1105 w 8434"/>
              <a:gd name="T47" fmla="*/ 2331 h 10878"/>
              <a:gd name="T48" fmla="*/ 1406 w 8434"/>
              <a:gd name="T49" fmla="*/ 2331 h 10878"/>
              <a:gd name="T50" fmla="*/ 1406 w 8434"/>
              <a:gd name="T51" fmla="*/ 1554 h 10878"/>
              <a:gd name="T52" fmla="*/ 803 w 8434"/>
              <a:gd name="T53" fmla="*/ 1554 h 10878"/>
              <a:gd name="T54" fmla="*/ 0 w 8434"/>
              <a:gd name="T55" fmla="*/ 2442 h 10878"/>
              <a:gd name="T56" fmla="*/ 0 w 8434"/>
              <a:gd name="T57" fmla="*/ 9991 h 10878"/>
              <a:gd name="T58" fmla="*/ 803 w 8434"/>
              <a:gd name="T59" fmla="*/ 10878 h 10878"/>
              <a:gd name="T60" fmla="*/ 7630 w 8434"/>
              <a:gd name="T61" fmla="*/ 10878 h 10878"/>
              <a:gd name="T62" fmla="*/ 8434 w 8434"/>
              <a:gd name="T63" fmla="*/ 9990 h 10878"/>
              <a:gd name="T64" fmla="*/ 8434 w 8434"/>
              <a:gd name="T65" fmla="*/ 2442 h 10878"/>
              <a:gd name="T66" fmla="*/ 7630 w 8434"/>
              <a:gd name="T67" fmla="*/ 1554 h 10878"/>
              <a:gd name="T68" fmla="*/ 7630 w 8434"/>
              <a:gd name="T69" fmla="*/ 1554 h 10878"/>
              <a:gd name="T70" fmla="*/ 1972 w 8434"/>
              <a:gd name="T71" fmla="*/ 8547 h 10878"/>
              <a:gd name="T72" fmla="*/ 6462 w 8434"/>
              <a:gd name="T73" fmla="*/ 8547 h 10878"/>
              <a:gd name="T74" fmla="*/ 6836 w 8434"/>
              <a:gd name="T75" fmla="*/ 8158 h 10878"/>
              <a:gd name="T76" fmla="*/ 6462 w 8434"/>
              <a:gd name="T77" fmla="*/ 7770 h 10878"/>
              <a:gd name="T78" fmla="*/ 1972 w 8434"/>
              <a:gd name="T79" fmla="*/ 7770 h 10878"/>
              <a:gd name="T80" fmla="*/ 1598 w 8434"/>
              <a:gd name="T81" fmla="*/ 8158 h 10878"/>
              <a:gd name="T82" fmla="*/ 1972 w 8434"/>
              <a:gd name="T83" fmla="*/ 8547 h 10878"/>
              <a:gd name="T84" fmla="*/ 1972 w 8434"/>
              <a:gd name="T85" fmla="*/ 8547 h 10878"/>
              <a:gd name="T86" fmla="*/ 1972 w 8434"/>
              <a:gd name="T87" fmla="*/ 6604 h 10878"/>
              <a:gd name="T88" fmla="*/ 6462 w 8434"/>
              <a:gd name="T89" fmla="*/ 6604 h 10878"/>
              <a:gd name="T90" fmla="*/ 6836 w 8434"/>
              <a:gd name="T91" fmla="*/ 6216 h 10878"/>
              <a:gd name="T92" fmla="*/ 6462 w 8434"/>
              <a:gd name="T93" fmla="*/ 5828 h 10878"/>
              <a:gd name="T94" fmla="*/ 1972 w 8434"/>
              <a:gd name="T95" fmla="*/ 5828 h 10878"/>
              <a:gd name="T96" fmla="*/ 1598 w 8434"/>
              <a:gd name="T97" fmla="*/ 6216 h 10878"/>
              <a:gd name="T98" fmla="*/ 1972 w 8434"/>
              <a:gd name="T99" fmla="*/ 6604 h 10878"/>
              <a:gd name="T100" fmla="*/ 1972 w 8434"/>
              <a:gd name="T101" fmla="*/ 6604 h 10878"/>
              <a:gd name="T102" fmla="*/ 1972 w 8434"/>
              <a:gd name="T103" fmla="*/ 4662 h 10878"/>
              <a:gd name="T104" fmla="*/ 6462 w 8434"/>
              <a:gd name="T105" fmla="*/ 4662 h 10878"/>
              <a:gd name="T106" fmla="*/ 6836 w 8434"/>
              <a:gd name="T107" fmla="*/ 4274 h 10878"/>
              <a:gd name="T108" fmla="*/ 6462 w 8434"/>
              <a:gd name="T109" fmla="*/ 3886 h 10878"/>
              <a:gd name="T110" fmla="*/ 1972 w 8434"/>
              <a:gd name="T111" fmla="*/ 3886 h 10878"/>
              <a:gd name="T112" fmla="*/ 1598 w 8434"/>
              <a:gd name="T113" fmla="*/ 4274 h 10878"/>
              <a:gd name="T114" fmla="*/ 1972 w 8434"/>
              <a:gd name="T115" fmla="*/ 4662 h 10878"/>
              <a:gd name="T116" fmla="*/ 1972 w 8434"/>
              <a:gd name="T117" fmla="*/ 4662 h 10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434" h="10878">
                <a:moveTo>
                  <a:pt x="5714" y="1554"/>
                </a:moveTo>
                <a:cubicBezTo>
                  <a:pt x="5714" y="696"/>
                  <a:pt x="5044" y="0"/>
                  <a:pt x="4217" y="0"/>
                </a:cubicBezTo>
                <a:cubicBezTo>
                  <a:pt x="3390" y="0"/>
                  <a:pt x="2720" y="696"/>
                  <a:pt x="2720" y="1554"/>
                </a:cubicBezTo>
                <a:lnTo>
                  <a:pt x="1972" y="1554"/>
                </a:lnTo>
                <a:lnTo>
                  <a:pt x="1972" y="2331"/>
                </a:lnTo>
                <a:lnTo>
                  <a:pt x="6462" y="2331"/>
                </a:lnTo>
                <a:lnTo>
                  <a:pt x="6462" y="1554"/>
                </a:lnTo>
                <a:lnTo>
                  <a:pt x="5714" y="1554"/>
                </a:lnTo>
                <a:close/>
                <a:moveTo>
                  <a:pt x="3468" y="1554"/>
                </a:moveTo>
                <a:cubicBezTo>
                  <a:pt x="3468" y="1125"/>
                  <a:pt x="3803" y="777"/>
                  <a:pt x="4217" y="777"/>
                </a:cubicBezTo>
                <a:cubicBezTo>
                  <a:pt x="4630" y="777"/>
                  <a:pt x="4965" y="1125"/>
                  <a:pt x="4965" y="1554"/>
                </a:cubicBezTo>
                <a:lnTo>
                  <a:pt x="3468" y="1554"/>
                </a:lnTo>
                <a:close/>
                <a:moveTo>
                  <a:pt x="3468" y="1554"/>
                </a:moveTo>
                <a:close/>
                <a:moveTo>
                  <a:pt x="7630" y="1554"/>
                </a:moveTo>
                <a:lnTo>
                  <a:pt x="7028" y="1554"/>
                </a:lnTo>
                <a:lnTo>
                  <a:pt x="7028" y="2331"/>
                </a:lnTo>
                <a:lnTo>
                  <a:pt x="7329" y="2331"/>
                </a:lnTo>
                <a:cubicBezTo>
                  <a:pt x="7551" y="2331"/>
                  <a:pt x="7730" y="2530"/>
                  <a:pt x="7730" y="2775"/>
                </a:cubicBezTo>
                <a:lnTo>
                  <a:pt x="7730" y="9658"/>
                </a:lnTo>
                <a:cubicBezTo>
                  <a:pt x="7730" y="9902"/>
                  <a:pt x="7551" y="10101"/>
                  <a:pt x="7329" y="10101"/>
                </a:cubicBezTo>
                <a:lnTo>
                  <a:pt x="1105" y="10101"/>
                </a:lnTo>
                <a:cubicBezTo>
                  <a:pt x="883" y="10101"/>
                  <a:pt x="703" y="9902"/>
                  <a:pt x="703" y="9658"/>
                </a:cubicBezTo>
                <a:lnTo>
                  <a:pt x="703" y="2775"/>
                </a:lnTo>
                <a:cubicBezTo>
                  <a:pt x="703" y="2530"/>
                  <a:pt x="882" y="2331"/>
                  <a:pt x="1105" y="2331"/>
                </a:cubicBezTo>
                <a:lnTo>
                  <a:pt x="1406" y="2331"/>
                </a:lnTo>
                <a:lnTo>
                  <a:pt x="1406" y="1554"/>
                </a:lnTo>
                <a:lnTo>
                  <a:pt x="803" y="1554"/>
                </a:lnTo>
                <a:cubicBezTo>
                  <a:pt x="360" y="1554"/>
                  <a:pt x="0" y="1952"/>
                  <a:pt x="0" y="2442"/>
                </a:cubicBezTo>
                <a:lnTo>
                  <a:pt x="0" y="9991"/>
                </a:lnTo>
                <a:cubicBezTo>
                  <a:pt x="0" y="10480"/>
                  <a:pt x="360" y="10878"/>
                  <a:pt x="803" y="10878"/>
                </a:cubicBezTo>
                <a:lnTo>
                  <a:pt x="7630" y="10878"/>
                </a:lnTo>
                <a:cubicBezTo>
                  <a:pt x="8074" y="10878"/>
                  <a:pt x="8434" y="10480"/>
                  <a:pt x="8434" y="9990"/>
                </a:cubicBezTo>
                <a:lnTo>
                  <a:pt x="8434" y="2442"/>
                </a:lnTo>
                <a:cubicBezTo>
                  <a:pt x="8434" y="1952"/>
                  <a:pt x="8074" y="1554"/>
                  <a:pt x="7630" y="1554"/>
                </a:cubicBezTo>
                <a:close/>
                <a:moveTo>
                  <a:pt x="7630" y="1554"/>
                </a:moveTo>
                <a:close/>
                <a:moveTo>
                  <a:pt x="1972" y="8547"/>
                </a:moveTo>
                <a:lnTo>
                  <a:pt x="6462" y="8547"/>
                </a:lnTo>
                <a:cubicBezTo>
                  <a:pt x="6669" y="8547"/>
                  <a:pt x="6836" y="8373"/>
                  <a:pt x="6836" y="8158"/>
                </a:cubicBezTo>
                <a:cubicBezTo>
                  <a:pt x="6836" y="7944"/>
                  <a:pt x="6669" y="7770"/>
                  <a:pt x="6462" y="7770"/>
                </a:cubicBezTo>
                <a:lnTo>
                  <a:pt x="1972" y="7770"/>
                </a:lnTo>
                <a:cubicBezTo>
                  <a:pt x="1765" y="7770"/>
                  <a:pt x="1598" y="7944"/>
                  <a:pt x="1598" y="8158"/>
                </a:cubicBezTo>
                <a:cubicBezTo>
                  <a:pt x="1598" y="8373"/>
                  <a:pt x="1765" y="8547"/>
                  <a:pt x="1972" y="8547"/>
                </a:cubicBezTo>
                <a:close/>
                <a:moveTo>
                  <a:pt x="1972" y="8547"/>
                </a:moveTo>
                <a:close/>
                <a:moveTo>
                  <a:pt x="1972" y="6604"/>
                </a:moveTo>
                <a:lnTo>
                  <a:pt x="6462" y="6604"/>
                </a:lnTo>
                <a:cubicBezTo>
                  <a:pt x="6669" y="6604"/>
                  <a:pt x="6836" y="6430"/>
                  <a:pt x="6836" y="6216"/>
                </a:cubicBezTo>
                <a:cubicBezTo>
                  <a:pt x="6836" y="6002"/>
                  <a:pt x="6669" y="5828"/>
                  <a:pt x="6462" y="5828"/>
                </a:cubicBezTo>
                <a:lnTo>
                  <a:pt x="1972" y="5828"/>
                </a:lnTo>
                <a:cubicBezTo>
                  <a:pt x="1765" y="5828"/>
                  <a:pt x="1598" y="6002"/>
                  <a:pt x="1598" y="6216"/>
                </a:cubicBezTo>
                <a:cubicBezTo>
                  <a:pt x="1597" y="6431"/>
                  <a:pt x="1765" y="6604"/>
                  <a:pt x="1972" y="6604"/>
                </a:cubicBezTo>
                <a:close/>
                <a:moveTo>
                  <a:pt x="1972" y="6604"/>
                </a:moveTo>
                <a:close/>
                <a:moveTo>
                  <a:pt x="1972" y="4662"/>
                </a:moveTo>
                <a:lnTo>
                  <a:pt x="6462" y="4662"/>
                </a:lnTo>
                <a:cubicBezTo>
                  <a:pt x="6669" y="4662"/>
                  <a:pt x="6836" y="4488"/>
                  <a:pt x="6836" y="4274"/>
                </a:cubicBezTo>
                <a:cubicBezTo>
                  <a:pt x="6836" y="4060"/>
                  <a:pt x="6669" y="3886"/>
                  <a:pt x="6462" y="3886"/>
                </a:cubicBezTo>
                <a:lnTo>
                  <a:pt x="1972" y="3886"/>
                </a:lnTo>
                <a:cubicBezTo>
                  <a:pt x="1765" y="3886"/>
                  <a:pt x="1598" y="4060"/>
                  <a:pt x="1598" y="4274"/>
                </a:cubicBezTo>
                <a:cubicBezTo>
                  <a:pt x="1597" y="4489"/>
                  <a:pt x="1765" y="4662"/>
                  <a:pt x="1972" y="4662"/>
                </a:cubicBezTo>
                <a:close/>
                <a:moveTo>
                  <a:pt x="1972" y="4662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confont-1179-866488"/>
          <p:cNvSpPr>
            <a:spLocks noChangeAspect="1"/>
          </p:cNvSpPr>
          <p:nvPr/>
        </p:nvSpPr>
        <p:spPr>
          <a:xfrm>
            <a:off x="7591424" y="4673548"/>
            <a:ext cx="214626" cy="276804"/>
          </a:xfrm>
          <a:custGeom>
            <a:avLst/>
            <a:gdLst>
              <a:gd name="T0" fmla="*/ 5714 w 8434"/>
              <a:gd name="T1" fmla="*/ 1554 h 10878"/>
              <a:gd name="T2" fmla="*/ 4217 w 8434"/>
              <a:gd name="T3" fmla="*/ 0 h 10878"/>
              <a:gd name="T4" fmla="*/ 2720 w 8434"/>
              <a:gd name="T5" fmla="*/ 1554 h 10878"/>
              <a:gd name="T6" fmla="*/ 1972 w 8434"/>
              <a:gd name="T7" fmla="*/ 1554 h 10878"/>
              <a:gd name="T8" fmla="*/ 1972 w 8434"/>
              <a:gd name="T9" fmla="*/ 2331 h 10878"/>
              <a:gd name="T10" fmla="*/ 6462 w 8434"/>
              <a:gd name="T11" fmla="*/ 2331 h 10878"/>
              <a:gd name="T12" fmla="*/ 6462 w 8434"/>
              <a:gd name="T13" fmla="*/ 1554 h 10878"/>
              <a:gd name="T14" fmla="*/ 5714 w 8434"/>
              <a:gd name="T15" fmla="*/ 1554 h 10878"/>
              <a:gd name="T16" fmla="*/ 3468 w 8434"/>
              <a:gd name="T17" fmla="*/ 1554 h 10878"/>
              <a:gd name="T18" fmla="*/ 4217 w 8434"/>
              <a:gd name="T19" fmla="*/ 777 h 10878"/>
              <a:gd name="T20" fmla="*/ 4965 w 8434"/>
              <a:gd name="T21" fmla="*/ 1554 h 10878"/>
              <a:gd name="T22" fmla="*/ 3468 w 8434"/>
              <a:gd name="T23" fmla="*/ 1554 h 10878"/>
              <a:gd name="T24" fmla="*/ 3468 w 8434"/>
              <a:gd name="T25" fmla="*/ 1554 h 10878"/>
              <a:gd name="T26" fmla="*/ 7630 w 8434"/>
              <a:gd name="T27" fmla="*/ 1554 h 10878"/>
              <a:gd name="T28" fmla="*/ 7028 w 8434"/>
              <a:gd name="T29" fmla="*/ 1554 h 10878"/>
              <a:gd name="T30" fmla="*/ 7028 w 8434"/>
              <a:gd name="T31" fmla="*/ 2331 h 10878"/>
              <a:gd name="T32" fmla="*/ 7329 w 8434"/>
              <a:gd name="T33" fmla="*/ 2331 h 10878"/>
              <a:gd name="T34" fmla="*/ 7730 w 8434"/>
              <a:gd name="T35" fmla="*/ 2775 h 10878"/>
              <a:gd name="T36" fmla="*/ 7730 w 8434"/>
              <a:gd name="T37" fmla="*/ 9658 h 10878"/>
              <a:gd name="T38" fmla="*/ 7329 w 8434"/>
              <a:gd name="T39" fmla="*/ 10101 h 10878"/>
              <a:gd name="T40" fmla="*/ 1105 w 8434"/>
              <a:gd name="T41" fmla="*/ 10101 h 10878"/>
              <a:gd name="T42" fmla="*/ 703 w 8434"/>
              <a:gd name="T43" fmla="*/ 9658 h 10878"/>
              <a:gd name="T44" fmla="*/ 703 w 8434"/>
              <a:gd name="T45" fmla="*/ 2775 h 10878"/>
              <a:gd name="T46" fmla="*/ 1105 w 8434"/>
              <a:gd name="T47" fmla="*/ 2331 h 10878"/>
              <a:gd name="T48" fmla="*/ 1406 w 8434"/>
              <a:gd name="T49" fmla="*/ 2331 h 10878"/>
              <a:gd name="T50" fmla="*/ 1406 w 8434"/>
              <a:gd name="T51" fmla="*/ 1554 h 10878"/>
              <a:gd name="T52" fmla="*/ 803 w 8434"/>
              <a:gd name="T53" fmla="*/ 1554 h 10878"/>
              <a:gd name="T54" fmla="*/ 0 w 8434"/>
              <a:gd name="T55" fmla="*/ 2442 h 10878"/>
              <a:gd name="T56" fmla="*/ 0 w 8434"/>
              <a:gd name="T57" fmla="*/ 9991 h 10878"/>
              <a:gd name="T58" fmla="*/ 803 w 8434"/>
              <a:gd name="T59" fmla="*/ 10878 h 10878"/>
              <a:gd name="T60" fmla="*/ 7630 w 8434"/>
              <a:gd name="T61" fmla="*/ 10878 h 10878"/>
              <a:gd name="T62" fmla="*/ 8434 w 8434"/>
              <a:gd name="T63" fmla="*/ 9990 h 10878"/>
              <a:gd name="T64" fmla="*/ 8434 w 8434"/>
              <a:gd name="T65" fmla="*/ 2442 h 10878"/>
              <a:gd name="T66" fmla="*/ 7630 w 8434"/>
              <a:gd name="T67" fmla="*/ 1554 h 10878"/>
              <a:gd name="T68" fmla="*/ 7630 w 8434"/>
              <a:gd name="T69" fmla="*/ 1554 h 10878"/>
              <a:gd name="T70" fmla="*/ 1972 w 8434"/>
              <a:gd name="T71" fmla="*/ 8547 h 10878"/>
              <a:gd name="T72" fmla="*/ 6462 w 8434"/>
              <a:gd name="T73" fmla="*/ 8547 h 10878"/>
              <a:gd name="T74" fmla="*/ 6836 w 8434"/>
              <a:gd name="T75" fmla="*/ 8158 h 10878"/>
              <a:gd name="T76" fmla="*/ 6462 w 8434"/>
              <a:gd name="T77" fmla="*/ 7770 h 10878"/>
              <a:gd name="T78" fmla="*/ 1972 w 8434"/>
              <a:gd name="T79" fmla="*/ 7770 h 10878"/>
              <a:gd name="T80" fmla="*/ 1598 w 8434"/>
              <a:gd name="T81" fmla="*/ 8158 h 10878"/>
              <a:gd name="T82" fmla="*/ 1972 w 8434"/>
              <a:gd name="T83" fmla="*/ 8547 h 10878"/>
              <a:gd name="T84" fmla="*/ 1972 w 8434"/>
              <a:gd name="T85" fmla="*/ 8547 h 10878"/>
              <a:gd name="T86" fmla="*/ 1972 w 8434"/>
              <a:gd name="T87" fmla="*/ 6604 h 10878"/>
              <a:gd name="T88" fmla="*/ 6462 w 8434"/>
              <a:gd name="T89" fmla="*/ 6604 h 10878"/>
              <a:gd name="T90" fmla="*/ 6836 w 8434"/>
              <a:gd name="T91" fmla="*/ 6216 h 10878"/>
              <a:gd name="T92" fmla="*/ 6462 w 8434"/>
              <a:gd name="T93" fmla="*/ 5828 h 10878"/>
              <a:gd name="T94" fmla="*/ 1972 w 8434"/>
              <a:gd name="T95" fmla="*/ 5828 h 10878"/>
              <a:gd name="T96" fmla="*/ 1598 w 8434"/>
              <a:gd name="T97" fmla="*/ 6216 h 10878"/>
              <a:gd name="T98" fmla="*/ 1972 w 8434"/>
              <a:gd name="T99" fmla="*/ 6604 h 10878"/>
              <a:gd name="T100" fmla="*/ 1972 w 8434"/>
              <a:gd name="T101" fmla="*/ 6604 h 10878"/>
              <a:gd name="T102" fmla="*/ 1972 w 8434"/>
              <a:gd name="T103" fmla="*/ 4662 h 10878"/>
              <a:gd name="T104" fmla="*/ 6462 w 8434"/>
              <a:gd name="T105" fmla="*/ 4662 h 10878"/>
              <a:gd name="T106" fmla="*/ 6836 w 8434"/>
              <a:gd name="T107" fmla="*/ 4274 h 10878"/>
              <a:gd name="T108" fmla="*/ 6462 w 8434"/>
              <a:gd name="T109" fmla="*/ 3886 h 10878"/>
              <a:gd name="T110" fmla="*/ 1972 w 8434"/>
              <a:gd name="T111" fmla="*/ 3886 h 10878"/>
              <a:gd name="T112" fmla="*/ 1598 w 8434"/>
              <a:gd name="T113" fmla="*/ 4274 h 10878"/>
              <a:gd name="T114" fmla="*/ 1972 w 8434"/>
              <a:gd name="T115" fmla="*/ 4662 h 10878"/>
              <a:gd name="T116" fmla="*/ 1972 w 8434"/>
              <a:gd name="T117" fmla="*/ 4662 h 10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434" h="10878">
                <a:moveTo>
                  <a:pt x="5714" y="1554"/>
                </a:moveTo>
                <a:cubicBezTo>
                  <a:pt x="5714" y="696"/>
                  <a:pt x="5044" y="0"/>
                  <a:pt x="4217" y="0"/>
                </a:cubicBezTo>
                <a:cubicBezTo>
                  <a:pt x="3390" y="0"/>
                  <a:pt x="2720" y="696"/>
                  <a:pt x="2720" y="1554"/>
                </a:cubicBezTo>
                <a:lnTo>
                  <a:pt x="1972" y="1554"/>
                </a:lnTo>
                <a:lnTo>
                  <a:pt x="1972" y="2331"/>
                </a:lnTo>
                <a:lnTo>
                  <a:pt x="6462" y="2331"/>
                </a:lnTo>
                <a:lnTo>
                  <a:pt x="6462" y="1554"/>
                </a:lnTo>
                <a:lnTo>
                  <a:pt x="5714" y="1554"/>
                </a:lnTo>
                <a:close/>
                <a:moveTo>
                  <a:pt x="3468" y="1554"/>
                </a:moveTo>
                <a:cubicBezTo>
                  <a:pt x="3468" y="1125"/>
                  <a:pt x="3803" y="777"/>
                  <a:pt x="4217" y="777"/>
                </a:cubicBezTo>
                <a:cubicBezTo>
                  <a:pt x="4630" y="777"/>
                  <a:pt x="4965" y="1125"/>
                  <a:pt x="4965" y="1554"/>
                </a:cubicBezTo>
                <a:lnTo>
                  <a:pt x="3468" y="1554"/>
                </a:lnTo>
                <a:close/>
                <a:moveTo>
                  <a:pt x="3468" y="1554"/>
                </a:moveTo>
                <a:close/>
                <a:moveTo>
                  <a:pt x="7630" y="1554"/>
                </a:moveTo>
                <a:lnTo>
                  <a:pt x="7028" y="1554"/>
                </a:lnTo>
                <a:lnTo>
                  <a:pt x="7028" y="2331"/>
                </a:lnTo>
                <a:lnTo>
                  <a:pt x="7329" y="2331"/>
                </a:lnTo>
                <a:cubicBezTo>
                  <a:pt x="7551" y="2331"/>
                  <a:pt x="7730" y="2530"/>
                  <a:pt x="7730" y="2775"/>
                </a:cubicBezTo>
                <a:lnTo>
                  <a:pt x="7730" y="9658"/>
                </a:lnTo>
                <a:cubicBezTo>
                  <a:pt x="7730" y="9902"/>
                  <a:pt x="7551" y="10101"/>
                  <a:pt x="7329" y="10101"/>
                </a:cubicBezTo>
                <a:lnTo>
                  <a:pt x="1105" y="10101"/>
                </a:lnTo>
                <a:cubicBezTo>
                  <a:pt x="883" y="10101"/>
                  <a:pt x="703" y="9902"/>
                  <a:pt x="703" y="9658"/>
                </a:cubicBezTo>
                <a:lnTo>
                  <a:pt x="703" y="2775"/>
                </a:lnTo>
                <a:cubicBezTo>
                  <a:pt x="703" y="2530"/>
                  <a:pt x="882" y="2331"/>
                  <a:pt x="1105" y="2331"/>
                </a:cubicBezTo>
                <a:lnTo>
                  <a:pt x="1406" y="2331"/>
                </a:lnTo>
                <a:lnTo>
                  <a:pt x="1406" y="1554"/>
                </a:lnTo>
                <a:lnTo>
                  <a:pt x="803" y="1554"/>
                </a:lnTo>
                <a:cubicBezTo>
                  <a:pt x="360" y="1554"/>
                  <a:pt x="0" y="1952"/>
                  <a:pt x="0" y="2442"/>
                </a:cubicBezTo>
                <a:lnTo>
                  <a:pt x="0" y="9991"/>
                </a:lnTo>
                <a:cubicBezTo>
                  <a:pt x="0" y="10480"/>
                  <a:pt x="360" y="10878"/>
                  <a:pt x="803" y="10878"/>
                </a:cubicBezTo>
                <a:lnTo>
                  <a:pt x="7630" y="10878"/>
                </a:lnTo>
                <a:cubicBezTo>
                  <a:pt x="8074" y="10878"/>
                  <a:pt x="8434" y="10480"/>
                  <a:pt x="8434" y="9990"/>
                </a:cubicBezTo>
                <a:lnTo>
                  <a:pt x="8434" y="2442"/>
                </a:lnTo>
                <a:cubicBezTo>
                  <a:pt x="8434" y="1952"/>
                  <a:pt x="8074" y="1554"/>
                  <a:pt x="7630" y="1554"/>
                </a:cubicBezTo>
                <a:close/>
                <a:moveTo>
                  <a:pt x="7630" y="1554"/>
                </a:moveTo>
                <a:close/>
                <a:moveTo>
                  <a:pt x="1972" y="8547"/>
                </a:moveTo>
                <a:lnTo>
                  <a:pt x="6462" y="8547"/>
                </a:lnTo>
                <a:cubicBezTo>
                  <a:pt x="6669" y="8547"/>
                  <a:pt x="6836" y="8373"/>
                  <a:pt x="6836" y="8158"/>
                </a:cubicBezTo>
                <a:cubicBezTo>
                  <a:pt x="6836" y="7944"/>
                  <a:pt x="6669" y="7770"/>
                  <a:pt x="6462" y="7770"/>
                </a:cubicBezTo>
                <a:lnTo>
                  <a:pt x="1972" y="7770"/>
                </a:lnTo>
                <a:cubicBezTo>
                  <a:pt x="1765" y="7770"/>
                  <a:pt x="1598" y="7944"/>
                  <a:pt x="1598" y="8158"/>
                </a:cubicBezTo>
                <a:cubicBezTo>
                  <a:pt x="1598" y="8373"/>
                  <a:pt x="1765" y="8547"/>
                  <a:pt x="1972" y="8547"/>
                </a:cubicBezTo>
                <a:close/>
                <a:moveTo>
                  <a:pt x="1972" y="8547"/>
                </a:moveTo>
                <a:close/>
                <a:moveTo>
                  <a:pt x="1972" y="6604"/>
                </a:moveTo>
                <a:lnTo>
                  <a:pt x="6462" y="6604"/>
                </a:lnTo>
                <a:cubicBezTo>
                  <a:pt x="6669" y="6604"/>
                  <a:pt x="6836" y="6430"/>
                  <a:pt x="6836" y="6216"/>
                </a:cubicBezTo>
                <a:cubicBezTo>
                  <a:pt x="6836" y="6002"/>
                  <a:pt x="6669" y="5828"/>
                  <a:pt x="6462" y="5828"/>
                </a:cubicBezTo>
                <a:lnTo>
                  <a:pt x="1972" y="5828"/>
                </a:lnTo>
                <a:cubicBezTo>
                  <a:pt x="1765" y="5828"/>
                  <a:pt x="1598" y="6002"/>
                  <a:pt x="1598" y="6216"/>
                </a:cubicBezTo>
                <a:cubicBezTo>
                  <a:pt x="1597" y="6431"/>
                  <a:pt x="1765" y="6604"/>
                  <a:pt x="1972" y="6604"/>
                </a:cubicBezTo>
                <a:close/>
                <a:moveTo>
                  <a:pt x="1972" y="6604"/>
                </a:moveTo>
                <a:close/>
                <a:moveTo>
                  <a:pt x="1972" y="4662"/>
                </a:moveTo>
                <a:lnTo>
                  <a:pt x="6462" y="4662"/>
                </a:lnTo>
                <a:cubicBezTo>
                  <a:pt x="6669" y="4662"/>
                  <a:pt x="6836" y="4488"/>
                  <a:pt x="6836" y="4274"/>
                </a:cubicBezTo>
                <a:cubicBezTo>
                  <a:pt x="6836" y="4060"/>
                  <a:pt x="6669" y="3886"/>
                  <a:pt x="6462" y="3886"/>
                </a:cubicBezTo>
                <a:lnTo>
                  <a:pt x="1972" y="3886"/>
                </a:lnTo>
                <a:cubicBezTo>
                  <a:pt x="1765" y="3886"/>
                  <a:pt x="1598" y="4060"/>
                  <a:pt x="1598" y="4274"/>
                </a:cubicBezTo>
                <a:cubicBezTo>
                  <a:pt x="1597" y="4489"/>
                  <a:pt x="1765" y="4662"/>
                  <a:pt x="1972" y="4662"/>
                </a:cubicBezTo>
                <a:close/>
                <a:moveTo>
                  <a:pt x="1972" y="4662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iconfont-1179-866488"/>
          <p:cNvSpPr>
            <a:spLocks noChangeAspect="1"/>
          </p:cNvSpPr>
          <p:nvPr/>
        </p:nvSpPr>
        <p:spPr>
          <a:xfrm>
            <a:off x="8162422" y="5396676"/>
            <a:ext cx="214626" cy="276804"/>
          </a:xfrm>
          <a:custGeom>
            <a:avLst/>
            <a:gdLst>
              <a:gd name="T0" fmla="*/ 5714 w 8434"/>
              <a:gd name="T1" fmla="*/ 1554 h 10878"/>
              <a:gd name="T2" fmla="*/ 4217 w 8434"/>
              <a:gd name="T3" fmla="*/ 0 h 10878"/>
              <a:gd name="T4" fmla="*/ 2720 w 8434"/>
              <a:gd name="T5" fmla="*/ 1554 h 10878"/>
              <a:gd name="T6" fmla="*/ 1972 w 8434"/>
              <a:gd name="T7" fmla="*/ 1554 h 10878"/>
              <a:gd name="T8" fmla="*/ 1972 w 8434"/>
              <a:gd name="T9" fmla="*/ 2331 h 10878"/>
              <a:gd name="T10" fmla="*/ 6462 w 8434"/>
              <a:gd name="T11" fmla="*/ 2331 h 10878"/>
              <a:gd name="T12" fmla="*/ 6462 w 8434"/>
              <a:gd name="T13" fmla="*/ 1554 h 10878"/>
              <a:gd name="T14" fmla="*/ 5714 w 8434"/>
              <a:gd name="T15" fmla="*/ 1554 h 10878"/>
              <a:gd name="T16" fmla="*/ 3468 w 8434"/>
              <a:gd name="T17" fmla="*/ 1554 h 10878"/>
              <a:gd name="T18" fmla="*/ 4217 w 8434"/>
              <a:gd name="T19" fmla="*/ 777 h 10878"/>
              <a:gd name="T20" fmla="*/ 4965 w 8434"/>
              <a:gd name="T21" fmla="*/ 1554 h 10878"/>
              <a:gd name="T22" fmla="*/ 3468 w 8434"/>
              <a:gd name="T23" fmla="*/ 1554 h 10878"/>
              <a:gd name="T24" fmla="*/ 3468 w 8434"/>
              <a:gd name="T25" fmla="*/ 1554 h 10878"/>
              <a:gd name="T26" fmla="*/ 7630 w 8434"/>
              <a:gd name="T27" fmla="*/ 1554 h 10878"/>
              <a:gd name="T28" fmla="*/ 7028 w 8434"/>
              <a:gd name="T29" fmla="*/ 1554 h 10878"/>
              <a:gd name="T30" fmla="*/ 7028 w 8434"/>
              <a:gd name="T31" fmla="*/ 2331 h 10878"/>
              <a:gd name="T32" fmla="*/ 7329 w 8434"/>
              <a:gd name="T33" fmla="*/ 2331 h 10878"/>
              <a:gd name="T34" fmla="*/ 7730 w 8434"/>
              <a:gd name="T35" fmla="*/ 2775 h 10878"/>
              <a:gd name="T36" fmla="*/ 7730 w 8434"/>
              <a:gd name="T37" fmla="*/ 9658 h 10878"/>
              <a:gd name="T38" fmla="*/ 7329 w 8434"/>
              <a:gd name="T39" fmla="*/ 10101 h 10878"/>
              <a:gd name="T40" fmla="*/ 1105 w 8434"/>
              <a:gd name="T41" fmla="*/ 10101 h 10878"/>
              <a:gd name="T42" fmla="*/ 703 w 8434"/>
              <a:gd name="T43" fmla="*/ 9658 h 10878"/>
              <a:gd name="T44" fmla="*/ 703 w 8434"/>
              <a:gd name="T45" fmla="*/ 2775 h 10878"/>
              <a:gd name="T46" fmla="*/ 1105 w 8434"/>
              <a:gd name="T47" fmla="*/ 2331 h 10878"/>
              <a:gd name="T48" fmla="*/ 1406 w 8434"/>
              <a:gd name="T49" fmla="*/ 2331 h 10878"/>
              <a:gd name="T50" fmla="*/ 1406 w 8434"/>
              <a:gd name="T51" fmla="*/ 1554 h 10878"/>
              <a:gd name="T52" fmla="*/ 803 w 8434"/>
              <a:gd name="T53" fmla="*/ 1554 h 10878"/>
              <a:gd name="T54" fmla="*/ 0 w 8434"/>
              <a:gd name="T55" fmla="*/ 2442 h 10878"/>
              <a:gd name="T56" fmla="*/ 0 w 8434"/>
              <a:gd name="T57" fmla="*/ 9991 h 10878"/>
              <a:gd name="T58" fmla="*/ 803 w 8434"/>
              <a:gd name="T59" fmla="*/ 10878 h 10878"/>
              <a:gd name="T60" fmla="*/ 7630 w 8434"/>
              <a:gd name="T61" fmla="*/ 10878 h 10878"/>
              <a:gd name="T62" fmla="*/ 8434 w 8434"/>
              <a:gd name="T63" fmla="*/ 9990 h 10878"/>
              <a:gd name="T64" fmla="*/ 8434 w 8434"/>
              <a:gd name="T65" fmla="*/ 2442 h 10878"/>
              <a:gd name="T66" fmla="*/ 7630 w 8434"/>
              <a:gd name="T67" fmla="*/ 1554 h 10878"/>
              <a:gd name="T68" fmla="*/ 7630 w 8434"/>
              <a:gd name="T69" fmla="*/ 1554 h 10878"/>
              <a:gd name="T70" fmla="*/ 1972 w 8434"/>
              <a:gd name="T71" fmla="*/ 8547 h 10878"/>
              <a:gd name="T72" fmla="*/ 6462 w 8434"/>
              <a:gd name="T73" fmla="*/ 8547 h 10878"/>
              <a:gd name="T74" fmla="*/ 6836 w 8434"/>
              <a:gd name="T75" fmla="*/ 8158 h 10878"/>
              <a:gd name="T76" fmla="*/ 6462 w 8434"/>
              <a:gd name="T77" fmla="*/ 7770 h 10878"/>
              <a:gd name="T78" fmla="*/ 1972 w 8434"/>
              <a:gd name="T79" fmla="*/ 7770 h 10878"/>
              <a:gd name="T80" fmla="*/ 1598 w 8434"/>
              <a:gd name="T81" fmla="*/ 8158 h 10878"/>
              <a:gd name="T82" fmla="*/ 1972 w 8434"/>
              <a:gd name="T83" fmla="*/ 8547 h 10878"/>
              <a:gd name="T84" fmla="*/ 1972 w 8434"/>
              <a:gd name="T85" fmla="*/ 8547 h 10878"/>
              <a:gd name="T86" fmla="*/ 1972 w 8434"/>
              <a:gd name="T87" fmla="*/ 6604 h 10878"/>
              <a:gd name="T88" fmla="*/ 6462 w 8434"/>
              <a:gd name="T89" fmla="*/ 6604 h 10878"/>
              <a:gd name="T90" fmla="*/ 6836 w 8434"/>
              <a:gd name="T91" fmla="*/ 6216 h 10878"/>
              <a:gd name="T92" fmla="*/ 6462 w 8434"/>
              <a:gd name="T93" fmla="*/ 5828 h 10878"/>
              <a:gd name="T94" fmla="*/ 1972 w 8434"/>
              <a:gd name="T95" fmla="*/ 5828 h 10878"/>
              <a:gd name="T96" fmla="*/ 1598 w 8434"/>
              <a:gd name="T97" fmla="*/ 6216 h 10878"/>
              <a:gd name="T98" fmla="*/ 1972 w 8434"/>
              <a:gd name="T99" fmla="*/ 6604 h 10878"/>
              <a:gd name="T100" fmla="*/ 1972 w 8434"/>
              <a:gd name="T101" fmla="*/ 6604 h 10878"/>
              <a:gd name="T102" fmla="*/ 1972 w 8434"/>
              <a:gd name="T103" fmla="*/ 4662 h 10878"/>
              <a:gd name="T104" fmla="*/ 6462 w 8434"/>
              <a:gd name="T105" fmla="*/ 4662 h 10878"/>
              <a:gd name="T106" fmla="*/ 6836 w 8434"/>
              <a:gd name="T107" fmla="*/ 4274 h 10878"/>
              <a:gd name="T108" fmla="*/ 6462 w 8434"/>
              <a:gd name="T109" fmla="*/ 3886 h 10878"/>
              <a:gd name="T110" fmla="*/ 1972 w 8434"/>
              <a:gd name="T111" fmla="*/ 3886 h 10878"/>
              <a:gd name="T112" fmla="*/ 1598 w 8434"/>
              <a:gd name="T113" fmla="*/ 4274 h 10878"/>
              <a:gd name="T114" fmla="*/ 1972 w 8434"/>
              <a:gd name="T115" fmla="*/ 4662 h 10878"/>
              <a:gd name="T116" fmla="*/ 1972 w 8434"/>
              <a:gd name="T117" fmla="*/ 4662 h 10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434" h="10878">
                <a:moveTo>
                  <a:pt x="5714" y="1554"/>
                </a:moveTo>
                <a:cubicBezTo>
                  <a:pt x="5714" y="696"/>
                  <a:pt x="5044" y="0"/>
                  <a:pt x="4217" y="0"/>
                </a:cubicBezTo>
                <a:cubicBezTo>
                  <a:pt x="3390" y="0"/>
                  <a:pt x="2720" y="696"/>
                  <a:pt x="2720" y="1554"/>
                </a:cubicBezTo>
                <a:lnTo>
                  <a:pt x="1972" y="1554"/>
                </a:lnTo>
                <a:lnTo>
                  <a:pt x="1972" y="2331"/>
                </a:lnTo>
                <a:lnTo>
                  <a:pt x="6462" y="2331"/>
                </a:lnTo>
                <a:lnTo>
                  <a:pt x="6462" y="1554"/>
                </a:lnTo>
                <a:lnTo>
                  <a:pt x="5714" y="1554"/>
                </a:lnTo>
                <a:close/>
                <a:moveTo>
                  <a:pt x="3468" y="1554"/>
                </a:moveTo>
                <a:cubicBezTo>
                  <a:pt x="3468" y="1125"/>
                  <a:pt x="3803" y="777"/>
                  <a:pt x="4217" y="777"/>
                </a:cubicBezTo>
                <a:cubicBezTo>
                  <a:pt x="4630" y="777"/>
                  <a:pt x="4965" y="1125"/>
                  <a:pt x="4965" y="1554"/>
                </a:cubicBezTo>
                <a:lnTo>
                  <a:pt x="3468" y="1554"/>
                </a:lnTo>
                <a:close/>
                <a:moveTo>
                  <a:pt x="3468" y="1554"/>
                </a:moveTo>
                <a:close/>
                <a:moveTo>
                  <a:pt x="7630" y="1554"/>
                </a:moveTo>
                <a:lnTo>
                  <a:pt x="7028" y="1554"/>
                </a:lnTo>
                <a:lnTo>
                  <a:pt x="7028" y="2331"/>
                </a:lnTo>
                <a:lnTo>
                  <a:pt x="7329" y="2331"/>
                </a:lnTo>
                <a:cubicBezTo>
                  <a:pt x="7551" y="2331"/>
                  <a:pt x="7730" y="2530"/>
                  <a:pt x="7730" y="2775"/>
                </a:cubicBezTo>
                <a:lnTo>
                  <a:pt x="7730" y="9658"/>
                </a:lnTo>
                <a:cubicBezTo>
                  <a:pt x="7730" y="9902"/>
                  <a:pt x="7551" y="10101"/>
                  <a:pt x="7329" y="10101"/>
                </a:cubicBezTo>
                <a:lnTo>
                  <a:pt x="1105" y="10101"/>
                </a:lnTo>
                <a:cubicBezTo>
                  <a:pt x="883" y="10101"/>
                  <a:pt x="703" y="9902"/>
                  <a:pt x="703" y="9658"/>
                </a:cubicBezTo>
                <a:lnTo>
                  <a:pt x="703" y="2775"/>
                </a:lnTo>
                <a:cubicBezTo>
                  <a:pt x="703" y="2530"/>
                  <a:pt x="882" y="2331"/>
                  <a:pt x="1105" y="2331"/>
                </a:cubicBezTo>
                <a:lnTo>
                  <a:pt x="1406" y="2331"/>
                </a:lnTo>
                <a:lnTo>
                  <a:pt x="1406" y="1554"/>
                </a:lnTo>
                <a:lnTo>
                  <a:pt x="803" y="1554"/>
                </a:lnTo>
                <a:cubicBezTo>
                  <a:pt x="360" y="1554"/>
                  <a:pt x="0" y="1952"/>
                  <a:pt x="0" y="2442"/>
                </a:cubicBezTo>
                <a:lnTo>
                  <a:pt x="0" y="9991"/>
                </a:lnTo>
                <a:cubicBezTo>
                  <a:pt x="0" y="10480"/>
                  <a:pt x="360" y="10878"/>
                  <a:pt x="803" y="10878"/>
                </a:cubicBezTo>
                <a:lnTo>
                  <a:pt x="7630" y="10878"/>
                </a:lnTo>
                <a:cubicBezTo>
                  <a:pt x="8074" y="10878"/>
                  <a:pt x="8434" y="10480"/>
                  <a:pt x="8434" y="9990"/>
                </a:cubicBezTo>
                <a:lnTo>
                  <a:pt x="8434" y="2442"/>
                </a:lnTo>
                <a:cubicBezTo>
                  <a:pt x="8434" y="1952"/>
                  <a:pt x="8074" y="1554"/>
                  <a:pt x="7630" y="1554"/>
                </a:cubicBezTo>
                <a:close/>
                <a:moveTo>
                  <a:pt x="7630" y="1554"/>
                </a:moveTo>
                <a:close/>
                <a:moveTo>
                  <a:pt x="1972" y="8547"/>
                </a:moveTo>
                <a:lnTo>
                  <a:pt x="6462" y="8547"/>
                </a:lnTo>
                <a:cubicBezTo>
                  <a:pt x="6669" y="8547"/>
                  <a:pt x="6836" y="8373"/>
                  <a:pt x="6836" y="8158"/>
                </a:cubicBezTo>
                <a:cubicBezTo>
                  <a:pt x="6836" y="7944"/>
                  <a:pt x="6669" y="7770"/>
                  <a:pt x="6462" y="7770"/>
                </a:cubicBezTo>
                <a:lnTo>
                  <a:pt x="1972" y="7770"/>
                </a:lnTo>
                <a:cubicBezTo>
                  <a:pt x="1765" y="7770"/>
                  <a:pt x="1598" y="7944"/>
                  <a:pt x="1598" y="8158"/>
                </a:cubicBezTo>
                <a:cubicBezTo>
                  <a:pt x="1598" y="8373"/>
                  <a:pt x="1765" y="8547"/>
                  <a:pt x="1972" y="8547"/>
                </a:cubicBezTo>
                <a:close/>
                <a:moveTo>
                  <a:pt x="1972" y="8547"/>
                </a:moveTo>
                <a:close/>
                <a:moveTo>
                  <a:pt x="1972" y="6604"/>
                </a:moveTo>
                <a:lnTo>
                  <a:pt x="6462" y="6604"/>
                </a:lnTo>
                <a:cubicBezTo>
                  <a:pt x="6669" y="6604"/>
                  <a:pt x="6836" y="6430"/>
                  <a:pt x="6836" y="6216"/>
                </a:cubicBezTo>
                <a:cubicBezTo>
                  <a:pt x="6836" y="6002"/>
                  <a:pt x="6669" y="5828"/>
                  <a:pt x="6462" y="5828"/>
                </a:cubicBezTo>
                <a:lnTo>
                  <a:pt x="1972" y="5828"/>
                </a:lnTo>
                <a:cubicBezTo>
                  <a:pt x="1765" y="5828"/>
                  <a:pt x="1598" y="6002"/>
                  <a:pt x="1598" y="6216"/>
                </a:cubicBezTo>
                <a:cubicBezTo>
                  <a:pt x="1597" y="6431"/>
                  <a:pt x="1765" y="6604"/>
                  <a:pt x="1972" y="6604"/>
                </a:cubicBezTo>
                <a:close/>
                <a:moveTo>
                  <a:pt x="1972" y="6604"/>
                </a:moveTo>
                <a:close/>
                <a:moveTo>
                  <a:pt x="1972" y="4662"/>
                </a:moveTo>
                <a:lnTo>
                  <a:pt x="6462" y="4662"/>
                </a:lnTo>
                <a:cubicBezTo>
                  <a:pt x="6669" y="4662"/>
                  <a:pt x="6836" y="4488"/>
                  <a:pt x="6836" y="4274"/>
                </a:cubicBezTo>
                <a:cubicBezTo>
                  <a:pt x="6836" y="4060"/>
                  <a:pt x="6669" y="3886"/>
                  <a:pt x="6462" y="3886"/>
                </a:cubicBezTo>
                <a:lnTo>
                  <a:pt x="1972" y="3886"/>
                </a:lnTo>
                <a:cubicBezTo>
                  <a:pt x="1765" y="3886"/>
                  <a:pt x="1598" y="4060"/>
                  <a:pt x="1598" y="4274"/>
                </a:cubicBezTo>
                <a:cubicBezTo>
                  <a:pt x="1597" y="4489"/>
                  <a:pt x="1765" y="4662"/>
                  <a:pt x="1972" y="4662"/>
                </a:cubicBezTo>
                <a:close/>
                <a:moveTo>
                  <a:pt x="1972" y="4662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重视每一次用户信任，品牌私域建设创造「一见钟情」的机会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56477" y="6159781"/>
            <a:ext cx="7758550" cy="229610"/>
          </a:xfrm>
        </p:spPr>
        <p:txBody>
          <a:bodyPr/>
          <a:lstStyle/>
          <a:p>
            <a:r>
              <a:rPr lang="zh-CN" altLang="en-US" dirty="0"/>
              <a:t>数据来源：百度大数据，</a:t>
            </a:r>
            <a:r>
              <a:rPr lang="en-US" altLang="zh-CN" dirty="0"/>
              <a:t>2020.11.17-2020.11.30</a:t>
            </a:r>
            <a:r>
              <a:rPr lang="zh-CN" altLang="en-US" dirty="0"/>
              <a:t>期间搜索过律师律所相关信息，并产生基木鱼转化行为的人群，样本量</a:t>
            </a:r>
            <a:r>
              <a:rPr lang="en-US" altLang="zh-CN" dirty="0"/>
              <a:t>4600+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23</a:t>
            </a:fld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94875" y="1584581"/>
            <a:ext cx="10756873" cy="4084796"/>
            <a:chOff x="694875" y="1530226"/>
            <a:chExt cx="10756873" cy="4084796"/>
          </a:xfrm>
        </p:grpSpPr>
        <p:sp>
          <p:nvSpPr>
            <p:cNvPr id="81" name="圆角矩形 80"/>
            <p:cNvSpPr/>
            <p:nvPr/>
          </p:nvSpPr>
          <p:spPr>
            <a:xfrm>
              <a:off x="739358" y="5130584"/>
              <a:ext cx="10712390" cy="4844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7" name="圆角矩形 76"/>
            <p:cNvSpPr/>
            <p:nvPr/>
          </p:nvSpPr>
          <p:spPr>
            <a:xfrm>
              <a:off x="2182557" y="4368038"/>
              <a:ext cx="1832667" cy="484438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" name="male-user-manager_70850"/>
            <p:cNvSpPr>
              <a:spLocks noChangeAspect="1"/>
            </p:cNvSpPr>
            <p:nvPr/>
          </p:nvSpPr>
          <p:spPr>
            <a:xfrm>
              <a:off x="1529114" y="3304640"/>
              <a:ext cx="360714" cy="436349"/>
            </a:xfrm>
            <a:custGeom>
              <a:avLst/>
              <a:gdLst>
                <a:gd name="T0" fmla="*/ 3226 w 4805"/>
                <a:gd name="T1" fmla="*/ 2963 h 5821"/>
                <a:gd name="T2" fmla="*/ 3265 w 4805"/>
                <a:gd name="T3" fmla="*/ 2628 h 5821"/>
                <a:gd name="T4" fmla="*/ 3556 w 4805"/>
                <a:gd name="T5" fmla="*/ 2031 h 5821"/>
                <a:gd name="T6" fmla="*/ 3671 w 4805"/>
                <a:gd name="T7" fmla="*/ 1553 h 5821"/>
                <a:gd name="T8" fmla="*/ 3611 w 4805"/>
                <a:gd name="T9" fmla="*/ 1040 h 5821"/>
                <a:gd name="T10" fmla="*/ 2234 w 4805"/>
                <a:gd name="T11" fmla="*/ 0 h 5821"/>
                <a:gd name="T12" fmla="*/ 1194 w 4805"/>
                <a:gd name="T13" fmla="*/ 1367 h 5821"/>
                <a:gd name="T14" fmla="*/ 1134 w 4805"/>
                <a:gd name="T15" fmla="*/ 1785 h 5821"/>
                <a:gd name="T16" fmla="*/ 1316 w 4805"/>
                <a:gd name="T17" fmla="*/ 2208 h 5821"/>
                <a:gd name="T18" fmla="*/ 1692 w 4805"/>
                <a:gd name="T19" fmla="*/ 2822 h 5821"/>
                <a:gd name="T20" fmla="*/ 837 w 4805"/>
                <a:gd name="T21" fmla="*/ 3187 h 5821"/>
                <a:gd name="T22" fmla="*/ 2 w 4805"/>
                <a:gd name="T23" fmla="*/ 5593 h 5821"/>
                <a:gd name="T24" fmla="*/ 197 w 4805"/>
                <a:gd name="T25" fmla="*/ 5821 h 5821"/>
                <a:gd name="T26" fmla="*/ 4805 w 4805"/>
                <a:gd name="T27" fmla="*/ 5624 h 5821"/>
                <a:gd name="T28" fmla="*/ 2223 w 4805"/>
                <a:gd name="T29" fmla="*/ 3365 h 5821"/>
                <a:gd name="T30" fmla="*/ 2203 w 4805"/>
                <a:gd name="T31" fmla="*/ 3771 h 5821"/>
                <a:gd name="T32" fmla="*/ 2137 w 4805"/>
                <a:gd name="T33" fmla="*/ 3831 h 5821"/>
                <a:gd name="T34" fmla="*/ 1896 w 4805"/>
                <a:gd name="T35" fmla="*/ 3556 h 5821"/>
                <a:gd name="T36" fmla="*/ 1883 w 4805"/>
                <a:gd name="T37" fmla="*/ 3118 h 5821"/>
                <a:gd name="T38" fmla="*/ 1981 w 4805"/>
                <a:gd name="T39" fmla="*/ 3059 h 5821"/>
                <a:gd name="T40" fmla="*/ 2197 w 4805"/>
                <a:gd name="T41" fmla="*/ 3182 h 5821"/>
                <a:gd name="T42" fmla="*/ 2223 w 4805"/>
                <a:gd name="T43" fmla="*/ 3365 h 5821"/>
                <a:gd name="T44" fmla="*/ 2582 w 4805"/>
                <a:gd name="T45" fmla="*/ 3365 h 5821"/>
                <a:gd name="T46" fmla="*/ 2607 w 4805"/>
                <a:gd name="T47" fmla="*/ 3182 h 5821"/>
                <a:gd name="T48" fmla="*/ 2824 w 4805"/>
                <a:gd name="T49" fmla="*/ 3059 h 5821"/>
                <a:gd name="T50" fmla="*/ 2922 w 4805"/>
                <a:gd name="T51" fmla="*/ 3118 h 5821"/>
                <a:gd name="T52" fmla="*/ 2909 w 4805"/>
                <a:gd name="T53" fmla="*/ 3556 h 5821"/>
                <a:gd name="T54" fmla="*/ 2668 w 4805"/>
                <a:gd name="T55" fmla="*/ 3831 h 5821"/>
                <a:gd name="T56" fmla="*/ 2602 w 4805"/>
                <a:gd name="T57" fmla="*/ 3771 h 5821"/>
                <a:gd name="T58" fmla="*/ 1589 w 4805"/>
                <a:gd name="T59" fmla="*/ 1869 h 5821"/>
                <a:gd name="T60" fmla="*/ 1521 w 4805"/>
                <a:gd name="T61" fmla="*/ 1799 h 5821"/>
                <a:gd name="T62" fmla="*/ 1491 w 4805"/>
                <a:gd name="T63" fmla="*/ 1634 h 5821"/>
                <a:gd name="T64" fmla="*/ 1584 w 4805"/>
                <a:gd name="T65" fmla="*/ 1567 h 5821"/>
                <a:gd name="T66" fmla="*/ 1621 w 4805"/>
                <a:gd name="T67" fmla="*/ 1388 h 5821"/>
                <a:gd name="T68" fmla="*/ 2455 w 4805"/>
                <a:gd name="T69" fmla="*/ 1414 h 5821"/>
                <a:gd name="T70" fmla="*/ 3126 w 4805"/>
                <a:gd name="T71" fmla="*/ 1540 h 5821"/>
                <a:gd name="T72" fmla="*/ 3211 w 4805"/>
                <a:gd name="T73" fmla="*/ 1567 h 5821"/>
                <a:gd name="T74" fmla="*/ 3314 w 4805"/>
                <a:gd name="T75" fmla="*/ 1634 h 5821"/>
                <a:gd name="T76" fmla="*/ 3284 w 4805"/>
                <a:gd name="T77" fmla="*/ 1799 h 5821"/>
                <a:gd name="T78" fmla="*/ 3216 w 4805"/>
                <a:gd name="T79" fmla="*/ 1869 h 5821"/>
                <a:gd name="T80" fmla="*/ 2582 w 4805"/>
                <a:gd name="T81" fmla="*/ 2763 h 5821"/>
                <a:gd name="T82" fmla="*/ 1828 w 4805"/>
                <a:gd name="T83" fmla="*/ 2421 h 5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05" h="5821">
                  <a:moveTo>
                    <a:pt x="3967" y="3187"/>
                  </a:moveTo>
                  <a:lnTo>
                    <a:pt x="3226" y="2963"/>
                  </a:lnTo>
                  <a:cubicBezTo>
                    <a:pt x="3208" y="2908"/>
                    <a:pt x="3168" y="2861"/>
                    <a:pt x="3113" y="2822"/>
                  </a:cubicBezTo>
                  <a:cubicBezTo>
                    <a:pt x="3174" y="2754"/>
                    <a:pt x="3225" y="2685"/>
                    <a:pt x="3265" y="2628"/>
                  </a:cubicBezTo>
                  <a:cubicBezTo>
                    <a:pt x="3358" y="2493"/>
                    <a:pt x="3435" y="2348"/>
                    <a:pt x="3489" y="2208"/>
                  </a:cubicBezTo>
                  <a:cubicBezTo>
                    <a:pt x="3515" y="2149"/>
                    <a:pt x="3538" y="2089"/>
                    <a:pt x="3556" y="2031"/>
                  </a:cubicBezTo>
                  <a:cubicBezTo>
                    <a:pt x="3628" y="1970"/>
                    <a:pt x="3671" y="1880"/>
                    <a:pt x="3671" y="1785"/>
                  </a:cubicBezTo>
                  <a:lnTo>
                    <a:pt x="3671" y="1553"/>
                  </a:lnTo>
                  <a:cubicBezTo>
                    <a:pt x="3671" y="1486"/>
                    <a:pt x="3650" y="1421"/>
                    <a:pt x="3611" y="1367"/>
                  </a:cubicBezTo>
                  <a:lnTo>
                    <a:pt x="3611" y="1040"/>
                  </a:lnTo>
                  <a:cubicBezTo>
                    <a:pt x="3611" y="467"/>
                    <a:pt x="3144" y="0"/>
                    <a:pt x="2571" y="0"/>
                  </a:cubicBezTo>
                  <a:lnTo>
                    <a:pt x="2234" y="0"/>
                  </a:lnTo>
                  <a:cubicBezTo>
                    <a:pt x="1660" y="0"/>
                    <a:pt x="1194" y="467"/>
                    <a:pt x="1194" y="1040"/>
                  </a:cubicBezTo>
                  <a:lnTo>
                    <a:pt x="1194" y="1367"/>
                  </a:lnTo>
                  <a:cubicBezTo>
                    <a:pt x="1155" y="1421"/>
                    <a:pt x="1134" y="1486"/>
                    <a:pt x="1134" y="1553"/>
                  </a:cubicBezTo>
                  <a:lnTo>
                    <a:pt x="1134" y="1785"/>
                  </a:lnTo>
                  <a:cubicBezTo>
                    <a:pt x="1134" y="1880"/>
                    <a:pt x="1177" y="1970"/>
                    <a:pt x="1249" y="2031"/>
                  </a:cubicBezTo>
                  <a:cubicBezTo>
                    <a:pt x="1267" y="2089"/>
                    <a:pt x="1290" y="2149"/>
                    <a:pt x="1316" y="2208"/>
                  </a:cubicBezTo>
                  <a:cubicBezTo>
                    <a:pt x="1370" y="2348"/>
                    <a:pt x="1447" y="2493"/>
                    <a:pt x="1540" y="2628"/>
                  </a:cubicBezTo>
                  <a:cubicBezTo>
                    <a:pt x="1579" y="2685"/>
                    <a:pt x="1631" y="2754"/>
                    <a:pt x="1692" y="2822"/>
                  </a:cubicBezTo>
                  <a:cubicBezTo>
                    <a:pt x="1637" y="2861"/>
                    <a:pt x="1597" y="2908"/>
                    <a:pt x="1579" y="2963"/>
                  </a:cubicBezTo>
                  <a:lnTo>
                    <a:pt x="837" y="3187"/>
                  </a:lnTo>
                  <a:cubicBezTo>
                    <a:pt x="315" y="3337"/>
                    <a:pt x="2" y="5593"/>
                    <a:pt x="2" y="5593"/>
                  </a:cubicBezTo>
                  <a:lnTo>
                    <a:pt x="2" y="5593"/>
                  </a:lnTo>
                  <a:cubicBezTo>
                    <a:pt x="1" y="5603"/>
                    <a:pt x="0" y="5613"/>
                    <a:pt x="0" y="5624"/>
                  </a:cubicBezTo>
                  <a:cubicBezTo>
                    <a:pt x="0" y="5733"/>
                    <a:pt x="88" y="5821"/>
                    <a:pt x="197" y="5821"/>
                  </a:cubicBezTo>
                  <a:lnTo>
                    <a:pt x="4608" y="5821"/>
                  </a:lnTo>
                  <a:cubicBezTo>
                    <a:pt x="4717" y="5821"/>
                    <a:pt x="4805" y="5733"/>
                    <a:pt x="4805" y="5624"/>
                  </a:cubicBezTo>
                  <a:cubicBezTo>
                    <a:pt x="4805" y="5530"/>
                    <a:pt x="4490" y="3337"/>
                    <a:pt x="3967" y="3187"/>
                  </a:cubicBezTo>
                  <a:close/>
                  <a:moveTo>
                    <a:pt x="2223" y="3365"/>
                  </a:moveTo>
                  <a:cubicBezTo>
                    <a:pt x="2235" y="3379"/>
                    <a:pt x="2241" y="3398"/>
                    <a:pt x="2239" y="3417"/>
                  </a:cubicBezTo>
                  <a:lnTo>
                    <a:pt x="2203" y="3771"/>
                  </a:lnTo>
                  <a:cubicBezTo>
                    <a:pt x="2200" y="3799"/>
                    <a:pt x="2181" y="3821"/>
                    <a:pt x="2154" y="3829"/>
                  </a:cubicBezTo>
                  <a:cubicBezTo>
                    <a:pt x="2148" y="3830"/>
                    <a:pt x="2142" y="3831"/>
                    <a:pt x="2137" y="3831"/>
                  </a:cubicBezTo>
                  <a:cubicBezTo>
                    <a:pt x="2116" y="3831"/>
                    <a:pt x="2096" y="3822"/>
                    <a:pt x="2083" y="3805"/>
                  </a:cubicBezTo>
                  <a:lnTo>
                    <a:pt x="1896" y="3556"/>
                  </a:lnTo>
                  <a:cubicBezTo>
                    <a:pt x="1887" y="3545"/>
                    <a:pt x="1882" y="3530"/>
                    <a:pt x="1883" y="3516"/>
                  </a:cubicBezTo>
                  <a:lnTo>
                    <a:pt x="1883" y="3118"/>
                  </a:lnTo>
                  <a:cubicBezTo>
                    <a:pt x="1883" y="3094"/>
                    <a:pt x="1895" y="3073"/>
                    <a:pt x="1915" y="3060"/>
                  </a:cubicBezTo>
                  <a:cubicBezTo>
                    <a:pt x="1935" y="3048"/>
                    <a:pt x="1960" y="3048"/>
                    <a:pt x="1981" y="3059"/>
                  </a:cubicBezTo>
                  <a:cubicBezTo>
                    <a:pt x="2035" y="3087"/>
                    <a:pt x="2090" y="3107"/>
                    <a:pt x="2142" y="3116"/>
                  </a:cubicBezTo>
                  <a:cubicBezTo>
                    <a:pt x="2174" y="3122"/>
                    <a:pt x="2197" y="3150"/>
                    <a:pt x="2197" y="3182"/>
                  </a:cubicBezTo>
                  <a:lnTo>
                    <a:pt x="2197" y="3348"/>
                  </a:lnTo>
                  <a:cubicBezTo>
                    <a:pt x="2207" y="3352"/>
                    <a:pt x="2216" y="3358"/>
                    <a:pt x="2223" y="3365"/>
                  </a:cubicBezTo>
                  <a:close/>
                  <a:moveTo>
                    <a:pt x="2565" y="3417"/>
                  </a:moveTo>
                  <a:cubicBezTo>
                    <a:pt x="2563" y="3398"/>
                    <a:pt x="2570" y="3379"/>
                    <a:pt x="2582" y="3365"/>
                  </a:cubicBezTo>
                  <a:cubicBezTo>
                    <a:pt x="2589" y="3358"/>
                    <a:pt x="2598" y="3352"/>
                    <a:pt x="2607" y="3348"/>
                  </a:cubicBezTo>
                  <a:lnTo>
                    <a:pt x="2607" y="3182"/>
                  </a:lnTo>
                  <a:cubicBezTo>
                    <a:pt x="2607" y="3150"/>
                    <a:pt x="2631" y="3122"/>
                    <a:pt x="2662" y="3116"/>
                  </a:cubicBezTo>
                  <a:cubicBezTo>
                    <a:pt x="2715" y="3107"/>
                    <a:pt x="2770" y="3087"/>
                    <a:pt x="2824" y="3059"/>
                  </a:cubicBezTo>
                  <a:cubicBezTo>
                    <a:pt x="2845" y="3048"/>
                    <a:pt x="2870" y="3048"/>
                    <a:pt x="2890" y="3061"/>
                  </a:cubicBezTo>
                  <a:cubicBezTo>
                    <a:pt x="2910" y="3073"/>
                    <a:pt x="2922" y="3094"/>
                    <a:pt x="2922" y="3118"/>
                  </a:cubicBezTo>
                  <a:lnTo>
                    <a:pt x="2922" y="3516"/>
                  </a:lnTo>
                  <a:cubicBezTo>
                    <a:pt x="2922" y="3530"/>
                    <a:pt x="2917" y="3545"/>
                    <a:pt x="2909" y="3556"/>
                  </a:cubicBezTo>
                  <a:lnTo>
                    <a:pt x="2721" y="3804"/>
                  </a:lnTo>
                  <a:cubicBezTo>
                    <a:pt x="2709" y="3821"/>
                    <a:pt x="2689" y="3831"/>
                    <a:pt x="2668" y="3831"/>
                  </a:cubicBezTo>
                  <a:cubicBezTo>
                    <a:pt x="2662" y="3831"/>
                    <a:pt x="2656" y="3830"/>
                    <a:pt x="2650" y="3829"/>
                  </a:cubicBezTo>
                  <a:cubicBezTo>
                    <a:pt x="2624" y="3821"/>
                    <a:pt x="2605" y="3798"/>
                    <a:pt x="2602" y="3771"/>
                  </a:cubicBezTo>
                  <a:lnTo>
                    <a:pt x="2565" y="3417"/>
                  </a:lnTo>
                  <a:close/>
                  <a:moveTo>
                    <a:pt x="1589" y="1869"/>
                  </a:moveTo>
                  <a:lnTo>
                    <a:pt x="1586" y="1841"/>
                  </a:lnTo>
                  <a:lnTo>
                    <a:pt x="1521" y="1799"/>
                  </a:lnTo>
                  <a:cubicBezTo>
                    <a:pt x="1502" y="1787"/>
                    <a:pt x="1491" y="1766"/>
                    <a:pt x="1491" y="1743"/>
                  </a:cubicBezTo>
                  <a:lnTo>
                    <a:pt x="1491" y="1634"/>
                  </a:lnTo>
                  <a:cubicBezTo>
                    <a:pt x="1491" y="1597"/>
                    <a:pt x="1520" y="1567"/>
                    <a:pt x="1557" y="1567"/>
                  </a:cubicBezTo>
                  <a:lnTo>
                    <a:pt x="1584" y="1567"/>
                  </a:lnTo>
                  <a:lnTo>
                    <a:pt x="1584" y="1448"/>
                  </a:lnTo>
                  <a:cubicBezTo>
                    <a:pt x="1584" y="1423"/>
                    <a:pt x="1599" y="1400"/>
                    <a:pt x="1621" y="1388"/>
                  </a:cubicBezTo>
                  <a:cubicBezTo>
                    <a:pt x="1713" y="1343"/>
                    <a:pt x="1895" y="1266"/>
                    <a:pt x="2084" y="1266"/>
                  </a:cubicBezTo>
                  <a:cubicBezTo>
                    <a:pt x="2234" y="1266"/>
                    <a:pt x="2359" y="1316"/>
                    <a:pt x="2455" y="1414"/>
                  </a:cubicBezTo>
                  <a:cubicBezTo>
                    <a:pt x="2574" y="1538"/>
                    <a:pt x="2711" y="1600"/>
                    <a:pt x="2863" y="1600"/>
                  </a:cubicBezTo>
                  <a:cubicBezTo>
                    <a:pt x="2949" y="1600"/>
                    <a:pt x="3037" y="1580"/>
                    <a:pt x="3126" y="1540"/>
                  </a:cubicBezTo>
                  <a:cubicBezTo>
                    <a:pt x="3147" y="1530"/>
                    <a:pt x="3171" y="1532"/>
                    <a:pt x="3190" y="1545"/>
                  </a:cubicBezTo>
                  <a:cubicBezTo>
                    <a:pt x="3199" y="1550"/>
                    <a:pt x="3206" y="1558"/>
                    <a:pt x="3211" y="1567"/>
                  </a:cubicBezTo>
                  <a:lnTo>
                    <a:pt x="3248" y="1567"/>
                  </a:lnTo>
                  <a:cubicBezTo>
                    <a:pt x="3284" y="1567"/>
                    <a:pt x="3314" y="1597"/>
                    <a:pt x="3314" y="1634"/>
                  </a:cubicBezTo>
                  <a:lnTo>
                    <a:pt x="3314" y="1743"/>
                  </a:lnTo>
                  <a:cubicBezTo>
                    <a:pt x="3314" y="1766"/>
                    <a:pt x="3303" y="1787"/>
                    <a:pt x="3284" y="1799"/>
                  </a:cubicBezTo>
                  <a:lnTo>
                    <a:pt x="3219" y="1841"/>
                  </a:lnTo>
                  <a:lnTo>
                    <a:pt x="3216" y="1869"/>
                  </a:lnTo>
                  <a:cubicBezTo>
                    <a:pt x="3195" y="2028"/>
                    <a:pt x="3105" y="2235"/>
                    <a:pt x="2976" y="2421"/>
                  </a:cubicBezTo>
                  <a:cubicBezTo>
                    <a:pt x="2813" y="2658"/>
                    <a:pt x="2661" y="2763"/>
                    <a:pt x="2582" y="2763"/>
                  </a:cubicBezTo>
                  <a:lnTo>
                    <a:pt x="2223" y="2763"/>
                  </a:lnTo>
                  <a:cubicBezTo>
                    <a:pt x="2144" y="2763"/>
                    <a:pt x="1991" y="2658"/>
                    <a:pt x="1828" y="2421"/>
                  </a:cubicBezTo>
                  <a:cubicBezTo>
                    <a:pt x="1700" y="2235"/>
                    <a:pt x="1610" y="2028"/>
                    <a:pt x="1589" y="18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male-user-manager_70850"/>
            <p:cNvSpPr>
              <a:spLocks noChangeAspect="1"/>
            </p:cNvSpPr>
            <p:nvPr/>
          </p:nvSpPr>
          <p:spPr>
            <a:xfrm>
              <a:off x="2182557" y="3304639"/>
              <a:ext cx="360714" cy="436349"/>
            </a:xfrm>
            <a:custGeom>
              <a:avLst/>
              <a:gdLst>
                <a:gd name="T0" fmla="*/ 3226 w 4805"/>
                <a:gd name="T1" fmla="*/ 2963 h 5821"/>
                <a:gd name="T2" fmla="*/ 3265 w 4805"/>
                <a:gd name="T3" fmla="*/ 2628 h 5821"/>
                <a:gd name="T4" fmla="*/ 3556 w 4805"/>
                <a:gd name="T5" fmla="*/ 2031 h 5821"/>
                <a:gd name="T6" fmla="*/ 3671 w 4805"/>
                <a:gd name="T7" fmla="*/ 1553 h 5821"/>
                <a:gd name="T8" fmla="*/ 3611 w 4805"/>
                <a:gd name="T9" fmla="*/ 1040 h 5821"/>
                <a:gd name="T10" fmla="*/ 2234 w 4805"/>
                <a:gd name="T11" fmla="*/ 0 h 5821"/>
                <a:gd name="T12" fmla="*/ 1194 w 4805"/>
                <a:gd name="T13" fmla="*/ 1367 h 5821"/>
                <a:gd name="T14" fmla="*/ 1134 w 4805"/>
                <a:gd name="T15" fmla="*/ 1785 h 5821"/>
                <a:gd name="T16" fmla="*/ 1316 w 4805"/>
                <a:gd name="T17" fmla="*/ 2208 h 5821"/>
                <a:gd name="T18" fmla="*/ 1692 w 4805"/>
                <a:gd name="T19" fmla="*/ 2822 h 5821"/>
                <a:gd name="T20" fmla="*/ 837 w 4805"/>
                <a:gd name="T21" fmla="*/ 3187 h 5821"/>
                <a:gd name="T22" fmla="*/ 2 w 4805"/>
                <a:gd name="T23" fmla="*/ 5593 h 5821"/>
                <a:gd name="T24" fmla="*/ 197 w 4805"/>
                <a:gd name="T25" fmla="*/ 5821 h 5821"/>
                <a:gd name="T26" fmla="*/ 4805 w 4805"/>
                <a:gd name="T27" fmla="*/ 5624 h 5821"/>
                <a:gd name="T28" fmla="*/ 2223 w 4805"/>
                <a:gd name="T29" fmla="*/ 3365 h 5821"/>
                <a:gd name="T30" fmla="*/ 2203 w 4805"/>
                <a:gd name="T31" fmla="*/ 3771 h 5821"/>
                <a:gd name="T32" fmla="*/ 2137 w 4805"/>
                <a:gd name="T33" fmla="*/ 3831 h 5821"/>
                <a:gd name="T34" fmla="*/ 1896 w 4805"/>
                <a:gd name="T35" fmla="*/ 3556 h 5821"/>
                <a:gd name="T36" fmla="*/ 1883 w 4805"/>
                <a:gd name="T37" fmla="*/ 3118 h 5821"/>
                <a:gd name="T38" fmla="*/ 1981 w 4805"/>
                <a:gd name="T39" fmla="*/ 3059 h 5821"/>
                <a:gd name="T40" fmla="*/ 2197 w 4805"/>
                <a:gd name="T41" fmla="*/ 3182 h 5821"/>
                <a:gd name="T42" fmla="*/ 2223 w 4805"/>
                <a:gd name="T43" fmla="*/ 3365 h 5821"/>
                <a:gd name="T44" fmla="*/ 2582 w 4805"/>
                <a:gd name="T45" fmla="*/ 3365 h 5821"/>
                <a:gd name="T46" fmla="*/ 2607 w 4805"/>
                <a:gd name="T47" fmla="*/ 3182 h 5821"/>
                <a:gd name="T48" fmla="*/ 2824 w 4805"/>
                <a:gd name="T49" fmla="*/ 3059 h 5821"/>
                <a:gd name="T50" fmla="*/ 2922 w 4805"/>
                <a:gd name="T51" fmla="*/ 3118 h 5821"/>
                <a:gd name="T52" fmla="*/ 2909 w 4805"/>
                <a:gd name="T53" fmla="*/ 3556 h 5821"/>
                <a:gd name="T54" fmla="*/ 2668 w 4805"/>
                <a:gd name="T55" fmla="*/ 3831 h 5821"/>
                <a:gd name="T56" fmla="*/ 2602 w 4805"/>
                <a:gd name="T57" fmla="*/ 3771 h 5821"/>
                <a:gd name="T58" fmla="*/ 1589 w 4805"/>
                <a:gd name="T59" fmla="*/ 1869 h 5821"/>
                <a:gd name="T60" fmla="*/ 1521 w 4805"/>
                <a:gd name="T61" fmla="*/ 1799 h 5821"/>
                <a:gd name="T62" fmla="*/ 1491 w 4805"/>
                <a:gd name="T63" fmla="*/ 1634 h 5821"/>
                <a:gd name="T64" fmla="*/ 1584 w 4805"/>
                <a:gd name="T65" fmla="*/ 1567 h 5821"/>
                <a:gd name="T66" fmla="*/ 1621 w 4805"/>
                <a:gd name="T67" fmla="*/ 1388 h 5821"/>
                <a:gd name="T68" fmla="*/ 2455 w 4805"/>
                <a:gd name="T69" fmla="*/ 1414 h 5821"/>
                <a:gd name="T70" fmla="*/ 3126 w 4805"/>
                <a:gd name="T71" fmla="*/ 1540 h 5821"/>
                <a:gd name="T72" fmla="*/ 3211 w 4805"/>
                <a:gd name="T73" fmla="*/ 1567 h 5821"/>
                <a:gd name="T74" fmla="*/ 3314 w 4805"/>
                <a:gd name="T75" fmla="*/ 1634 h 5821"/>
                <a:gd name="T76" fmla="*/ 3284 w 4805"/>
                <a:gd name="T77" fmla="*/ 1799 h 5821"/>
                <a:gd name="T78" fmla="*/ 3216 w 4805"/>
                <a:gd name="T79" fmla="*/ 1869 h 5821"/>
                <a:gd name="T80" fmla="*/ 2582 w 4805"/>
                <a:gd name="T81" fmla="*/ 2763 h 5821"/>
                <a:gd name="T82" fmla="*/ 1828 w 4805"/>
                <a:gd name="T83" fmla="*/ 2421 h 5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05" h="5821">
                  <a:moveTo>
                    <a:pt x="3967" y="3187"/>
                  </a:moveTo>
                  <a:lnTo>
                    <a:pt x="3226" y="2963"/>
                  </a:lnTo>
                  <a:cubicBezTo>
                    <a:pt x="3208" y="2908"/>
                    <a:pt x="3168" y="2861"/>
                    <a:pt x="3113" y="2822"/>
                  </a:cubicBezTo>
                  <a:cubicBezTo>
                    <a:pt x="3174" y="2754"/>
                    <a:pt x="3225" y="2685"/>
                    <a:pt x="3265" y="2628"/>
                  </a:cubicBezTo>
                  <a:cubicBezTo>
                    <a:pt x="3358" y="2493"/>
                    <a:pt x="3435" y="2348"/>
                    <a:pt x="3489" y="2208"/>
                  </a:cubicBezTo>
                  <a:cubicBezTo>
                    <a:pt x="3515" y="2149"/>
                    <a:pt x="3538" y="2089"/>
                    <a:pt x="3556" y="2031"/>
                  </a:cubicBezTo>
                  <a:cubicBezTo>
                    <a:pt x="3628" y="1970"/>
                    <a:pt x="3671" y="1880"/>
                    <a:pt x="3671" y="1785"/>
                  </a:cubicBezTo>
                  <a:lnTo>
                    <a:pt x="3671" y="1553"/>
                  </a:lnTo>
                  <a:cubicBezTo>
                    <a:pt x="3671" y="1486"/>
                    <a:pt x="3650" y="1421"/>
                    <a:pt x="3611" y="1367"/>
                  </a:cubicBezTo>
                  <a:lnTo>
                    <a:pt x="3611" y="1040"/>
                  </a:lnTo>
                  <a:cubicBezTo>
                    <a:pt x="3611" y="467"/>
                    <a:pt x="3144" y="0"/>
                    <a:pt x="2571" y="0"/>
                  </a:cubicBezTo>
                  <a:lnTo>
                    <a:pt x="2234" y="0"/>
                  </a:lnTo>
                  <a:cubicBezTo>
                    <a:pt x="1660" y="0"/>
                    <a:pt x="1194" y="467"/>
                    <a:pt x="1194" y="1040"/>
                  </a:cubicBezTo>
                  <a:lnTo>
                    <a:pt x="1194" y="1367"/>
                  </a:lnTo>
                  <a:cubicBezTo>
                    <a:pt x="1155" y="1421"/>
                    <a:pt x="1134" y="1486"/>
                    <a:pt x="1134" y="1553"/>
                  </a:cubicBezTo>
                  <a:lnTo>
                    <a:pt x="1134" y="1785"/>
                  </a:lnTo>
                  <a:cubicBezTo>
                    <a:pt x="1134" y="1880"/>
                    <a:pt x="1177" y="1970"/>
                    <a:pt x="1249" y="2031"/>
                  </a:cubicBezTo>
                  <a:cubicBezTo>
                    <a:pt x="1267" y="2089"/>
                    <a:pt x="1290" y="2149"/>
                    <a:pt x="1316" y="2208"/>
                  </a:cubicBezTo>
                  <a:cubicBezTo>
                    <a:pt x="1370" y="2348"/>
                    <a:pt x="1447" y="2493"/>
                    <a:pt x="1540" y="2628"/>
                  </a:cubicBezTo>
                  <a:cubicBezTo>
                    <a:pt x="1579" y="2685"/>
                    <a:pt x="1631" y="2754"/>
                    <a:pt x="1692" y="2822"/>
                  </a:cubicBezTo>
                  <a:cubicBezTo>
                    <a:pt x="1637" y="2861"/>
                    <a:pt x="1597" y="2908"/>
                    <a:pt x="1579" y="2963"/>
                  </a:cubicBezTo>
                  <a:lnTo>
                    <a:pt x="837" y="3187"/>
                  </a:lnTo>
                  <a:cubicBezTo>
                    <a:pt x="315" y="3337"/>
                    <a:pt x="2" y="5593"/>
                    <a:pt x="2" y="5593"/>
                  </a:cubicBezTo>
                  <a:lnTo>
                    <a:pt x="2" y="5593"/>
                  </a:lnTo>
                  <a:cubicBezTo>
                    <a:pt x="1" y="5603"/>
                    <a:pt x="0" y="5613"/>
                    <a:pt x="0" y="5624"/>
                  </a:cubicBezTo>
                  <a:cubicBezTo>
                    <a:pt x="0" y="5733"/>
                    <a:pt x="88" y="5821"/>
                    <a:pt x="197" y="5821"/>
                  </a:cubicBezTo>
                  <a:lnTo>
                    <a:pt x="4608" y="5821"/>
                  </a:lnTo>
                  <a:cubicBezTo>
                    <a:pt x="4717" y="5821"/>
                    <a:pt x="4805" y="5733"/>
                    <a:pt x="4805" y="5624"/>
                  </a:cubicBezTo>
                  <a:cubicBezTo>
                    <a:pt x="4805" y="5530"/>
                    <a:pt x="4490" y="3337"/>
                    <a:pt x="3967" y="3187"/>
                  </a:cubicBezTo>
                  <a:close/>
                  <a:moveTo>
                    <a:pt x="2223" y="3365"/>
                  </a:moveTo>
                  <a:cubicBezTo>
                    <a:pt x="2235" y="3379"/>
                    <a:pt x="2241" y="3398"/>
                    <a:pt x="2239" y="3417"/>
                  </a:cubicBezTo>
                  <a:lnTo>
                    <a:pt x="2203" y="3771"/>
                  </a:lnTo>
                  <a:cubicBezTo>
                    <a:pt x="2200" y="3799"/>
                    <a:pt x="2181" y="3821"/>
                    <a:pt x="2154" y="3829"/>
                  </a:cubicBezTo>
                  <a:cubicBezTo>
                    <a:pt x="2148" y="3830"/>
                    <a:pt x="2142" y="3831"/>
                    <a:pt x="2137" y="3831"/>
                  </a:cubicBezTo>
                  <a:cubicBezTo>
                    <a:pt x="2116" y="3831"/>
                    <a:pt x="2096" y="3822"/>
                    <a:pt x="2083" y="3805"/>
                  </a:cubicBezTo>
                  <a:lnTo>
                    <a:pt x="1896" y="3556"/>
                  </a:lnTo>
                  <a:cubicBezTo>
                    <a:pt x="1887" y="3545"/>
                    <a:pt x="1882" y="3530"/>
                    <a:pt x="1883" y="3516"/>
                  </a:cubicBezTo>
                  <a:lnTo>
                    <a:pt x="1883" y="3118"/>
                  </a:lnTo>
                  <a:cubicBezTo>
                    <a:pt x="1883" y="3094"/>
                    <a:pt x="1895" y="3073"/>
                    <a:pt x="1915" y="3060"/>
                  </a:cubicBezTo>
                  <a:cubicBezTo>
                    <a:pt x="1935" y="3048"/>
                    <a:pt x="1960" y="3048"/>
                    <a:pt x="1981" y="3059"/>
                  </a:cubicBezTo>
                  <a:cubicBezTo>
                    <a:pt x="2035" y="3087"/>
                    <a:pt x="2090" y="3107"/>
                    <a:pt x="2142" y="3116"/>
                  </a:cubicBezTo>
                  <a:cubicBezTo>
                    <a:pt x="2174" y="3122"/>
                    <a:pt x="2197" y="3150"/>
                    <a:pt x="2197" y="3182"/>
                  </a:cubicBezTo>
                  <a:lnTo>
                    <a:pt x="2197" y="3348"/>
                  </a:lnTo>
                  <a:cubicBezTo>
                    <a:pt x="2207" y="3352"/>
                    <a:pt x="2216" y="3358"/>
                    <a:pt x="2223" y="3365"/>
                  </a:cubicBezTo>
                  <a:close/>
                  <a:moveTo>
                    <a:pt x="2565" y="3417"/>
                  </a:moveTo>
                  <a:cubicBezTo>
                    <a:pt x="2563" y="3398"/>
                    <a:pt x="2570" y="3379"/>
                    <a:pt x="2582" y="3365"/>
                  </a:cubicBezTo>
                  <a:cubicBezTo>
                    <a:pt x="2589" y="3358"/>
                    <a:pt x="2598" y="3352"/>
                    <a:pt x="2607" y="3348"/>
                  </a:cubicBezTo>
                  <a:lnTo>
                    <a:pt x="2607" y="3182"/>
                  </a:lnTo>
                  <a:cubicBezTo>
                    <a:pt x="2607" y="3150"/>
                    <a:pt x="2631" y="3122"/>
                    <a:pt x="2662" y="3116"/>
                  </a:cubicBezTo>
                  <a:cubicBezTo>
                    <a:pt x="2715" y="3107"/>
                    <a:pt x="2770" y="3087"/>
                    <a:pt x="2824" y="3059"/>
                  </a:cubicBezTo>
                  <a:cubicBezTo>
                    <a:pt x="2845" y="3048"/>
                    <a:pt x="2870" y="3048"/>
                    <a:pt x="2890" y="3061"/>
                  </a:cubicBezTo>
                  <a:cubicBezTo>
                    <a:pt x="2910" y="3073"/>
                    <a:pt x="2922" y="3094"/>
                    <a:pt x="2922" y="3118"/>
                  </a:cubicBezTo>
                  <a:lnTo>
                    <a:pt x="2922" y="3516"/>
                  </a:lnTo>
                  <a:cubicBezTo>
                    <a:pt x="2922" y="3530"/>
                    <a:pt x="2917" y="3545"/>
                    <a:pt x="2909" y="3556"/>
                  </a:cubicBezTo>
                  <a:lnTo>
                    <a:pt x="2721" y="3804"/>
                  </a:lnTo>
                  <a:cubicBezTo>
                    <a:pt x="2709" y="3821"/>
                    <a:pt x="2689" y="3831"/>
                    <a:pt x="2668" y="3831"/>
                  </a:cubicBezTo>
                  <a:cubicBezTo>
                    <a:pt x="2662" y="3831"/>
                    <a:pt x="2656" y="3830"/>
                    <a:pt x="2650" y="3829"/>
                  </a:cubicBezTo>
                  <a:cubicBezTo>
                    <a:pt x="2624" y="3821"/>
                    <a:pt x="2605" y="3798"/>
                    <a:pt x="2602" y="3771"/>
                  </a:cubicBezTo>
                  <a:lnTo>
                    <a:pt x="2565" y="3417"/>
                  </a:lnTo>
                  <a:close/>
                  <a:moveTo>
                    <a:pt x="1589" y="1869"/>
                  </a:moveTo>
                  <a:lnTo>
                    <a:pt x="1586" y="1841"/>
                  </a:lnTo>
                  <a:lnTo>
                    <a:pt x="1521" y="1799"/>
                  </a:lnTo>
                  <a:cubicBezTo>
                    <a:pt x="1502" y="1787"/>
                    <a:pt x="1491" y="1766"/>
                    <a:pt x="1491" y="1743"/>
                  </a:cubicBezTo>
                  <a:lnTo>
                    <a:pt x="1491" y="1634"/>
                  </a:lnTo>
                  <a:cubicBezTo>
                    <a:pt x="1491" y="1597"/>
                    <a:pt x="1520" y="1567"/>
                    <a:pt x="1557" y="1567"/>
                  </a:cubicBezTo>
                  <a:lnTo>
                    <a:pt x="1584" y="1567"/>
                  </a:lnTo>
                  <a:lnTo>
                    <a:pt x="1584" y="1448"/>
                  </a:lnTo>
                  <a:cubicBezTo>
                    <a:pt x="1584" y="1423"/>
                    <a:pt x="1599" y="1400"/>
                    <a:pt x="1621" y="1388"/>
                  </a:cubicBezTo>
                  <a:cubicBezTo>
                    <a:pt x="1713" y="1343"/>
                    <a:pt x="1895" y="1266"/>
                    <a:pt x="2084" y="1266"/>
                  </a:cubicBezTo>
                  <a:cubicBezTo>
                    <a:pt x="2234" y="1266"/>
                    <a:pt x="2359" y="1316"/>
                    <a:pt x="2455" y="1414"/>
                  </a:cubicBezTo>
                  <a:cubicBezTo>
                    <a:pt x="2574" y="1538"/>
                    <a:pt x="2711" y="1600"/>
                    <a:pt x="2863" y="1600"/>
                  </a:cubicBezTo>
                  <a:cubicBezTo>
                    <a:pt x="2949" y="1600"/>
                    <a:pt x="3037" y="1580"/>
                    <a:pt x="3126" y="1540"/>
                  </a:cubicBezTo>
                  <a:cubicBezTo>
                    <a:pt x="3147" y="1530"/>
                    <a:pt x="3171" y="1532"/>
                    <a:pt x="3190" y="1545"/>
                  </a:cubicBezTo>
                  <a:cubicBezTo>
                    <a:pt x="3199" y="1550"/>
                    <a:pt x="3206" y="1558"/>
                    <a:pt x="3211" y="1567"/>
                  </a:cubicBezTo>
                  <a:lnTo>
                    <a:pt x="3248" y="1567"/>
                  </a:lnTo>
                  <a:cubicBezTo>
                    <a:pt x="3284" y="1567"/>
                    <a:pt x="3314" y="1597"/>
                    <a:pt x="3314" y="1634"/>
                  </a:cubicBezTo>
                  <a:lnTo>
                    <a:pt x="3314" y="1743"/>
                  </a:lnTo>
                  <a:cubicBezTo>
                    <a:pt x="3314" y="1766"/>
                    <a:pt x="3303" y="1787"/>
                    <a:pt x="3284" y="1799"/>
                  </a:cubicBezTo>
                  <a:lnTo>
                    <a:pt x="3219" y="1841"/>
                  </a:lnTo>
                  <a:lnTo>
                    <a:pt x="3216" y="1869"/>
                  </a:lnTo>
                  <a:cubicBezTo>
                    <a:pt x="3195" y="2028"/>
                    <a:pt x="3105" y="2235"/>
                    <a:pt x="2976" y="2421"/>
                  </a:cubicBezTo>
                  <a:cubicBezTo>
                    <a:pt x="2813" y="2658"/>
                    <a:pt x="2661" y="2763"/>
                    <a:pt x="2582" y="2763"/>
                  </a:cubicBezTo>
                  <a:lnTo>
                    <a:pt x="2223" y="2763"/>
                  </a:lnTo>
                  <a:cubicBezTo>
                    <a:pt x="2144" y="2763"/>
                    <a:pt x="1991" y="2658"/>
                    <a:pt x="1828" y="2421"/>
                  </a:cubicBezTo>
                  <a:cubicBezTo>
                    <a:pt x="1700" y="2235"/>
                    <a:pt x="1610" y="2028"/>
                    <a:pt x="1589" y="186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male-user-manager_70850"/>
            <p:cNvSpPr>
              <a:spLocks noChangeAspect="1"/>
            </p:cNvSpPr>
            <p:nvPr/>
          </p:nvSpPr>
          <p:spPr>
            <a:xfrm>
              <a:off x="2510494" y="3304638"/>
              <a:ext cx="360714" cy="436349"/>
            </a:xfrm>
            <a:custGeom>
              <a:avLst/>
              <a:gdLst>
                <a:gd name="T0" fmla="*/ 3226 w 4805"/>
                <a:gd name="T1" fmla="*/ 2963 h 5821"/>
                <a:gd name="T2" fmla="*/ 3265 w 4805"/>
                <a:gd name="T3" fmla="*/ 2628 h 5821"/>
                <a:gd name="T4" fmla="*/ 3556 w 4805"/>
                <a:gd name="T5" fmla="*/ 2031 h 5821"/>
                <a:gd name="T6" fmla="*/ 3671 w 4805"/>
                <a:gd name="T7" fmla="*/ 1553 h 5821"/>
                <a:gd name="T8" fmla="*/ 3611 w 4805"/>
                <a:gd name="T9" fmla="*/ 1040 h 5821"/>
                <a:gd name="T10" fmla="*/ 2234 w 4805"/>
                <a:gd name="T11" fmla="*/ 0 h 5821"/>
                <a:gd name="T12" fmla="*/ 1194 w 4805"/>
                <a:gd name="T13" fmla="*/ 1367 h 5821"/>
                <a:gd name="T14" fmla="*/ 1134 w 4805"/>
                <a:gd name="T15" fmla="*/ 1785 h 5821"/>
                <a:gd name="T16" fmla="*/ 1316 w 4805"/>
                <a:gd name="T17" fmla="*/ 2208 h 5821"/>
                <a:gd name="T18" fmla="*/ 1692 w 4805"/>
                <a:gd name="T19" fmla="*/ 2822 h 5821"/>
                <a:gd name="T20" fmla="*/ 837 w 4805"/>
                <a:gd name="T21" fmla="*/ 3187 h 5821"/>
                <a:gd name="T22" fmla="*/ 2 w 4805"/>
                <a:gd name="T23" fmla="*/ 5593 h 5821"/>
                <a:gd name="T24" fmla="*/ 197 w 4805"/>
                <a:gd name="T25" fmla="*/ 5821 h 5821"/>
                <a:gd name="T26" fmla="*/ 4805 w 4805"/>
                <a:gd name="T27" fmla="*/ 5624 h 5821"/>
                <a:gd name="T28" fmla="*/ 2223 w 4805"/>
                <a:gd name="T29" fmla="*/ 3365 h 5821"/>
                <a:gd name="T30" fmla="*/ 2203 w 4805"/>
                <a:gd name="T31" fmla="*/ 3771 h 5821"/>
                <a:gd name="T32" fmla="*/ 2137 w 4805"/>
                <a:gd name="T33" fmla="*/ 3831 h 5821"/>
                <a:gd name="T34" fmla="*/ 1896 w 4805"/>
                <a:gd name="T35" fmla="*/ 3556 h 5821"/>
                <a:gd name="T36" fmla="*/ 1883 w 4805"/>
                <a:gd name="T37" fmla="*/ 3118 h 5821"/>
                <a:gd name="T38" fmla="*/ 1981 w 4805"/>
                <a:gd name="T39" fmla="*/ 3059 h 5821"/>
                <a:gd name="T40" fmla="*/ 2197 w 4805"/>
                <a:gd name="T41" fmla="*/ 3182 h 5821"/>
                <a:gd name="T42" fmla="*/ 2223 w 4805"/>
                <a:gd name="T43" fmla="*/ 3365 h 5821"/>
                <a:gd name="T44" fmla="*/ 2582 w 4805"/>
                <a:gd name="T45" fmla="*/ 3365 h 5821"/>
                <a:gd name="T46" fmla="*/ 2607 w 4805"/>
                <a:gd name="T47" fmla="*/ 3182 h 5821"/>
                <a:gd name="T48" fmla="*/ 2824 w 4805"/>
                <a:gd name="T49" fmla="*/ 3059 h 5821"/>
                <a:gd name="T50" fmla="*/ 2922 w 4805"/>
                <a:gd name="T51" fmla="*/ 3118 h 5821"/>
                <a:gd name="T52" fmla="*/ 2909 w 4805"/>
                <a:gd name="T53" fmla="*/ 3556 h 5821"/>
                <a:gd name="T54" fmla="*/ 2668 w 4805"/>
                <a:gd name="T55" fmla="*/ 3831 h 5821"/>
                <a:gd name="T56" fmla="*/ 2602 w 4805"/>
                <a:gd name="T57" fmla="*/ 3771 h 5821"/>
                <a:gd name="T58" fmla="*/ 1589 w 4805"/>
                <a:gd name="T59" fmla="*/ 1869 h 5821"/>
                <a:gd name="T60" fmla="*/ 1521 w 4805"/>
                <a:gd name="T61" fmla="*/ 1799 h 5821"/>
                <a:gd name="T62" fmla="*/ 1491 w 4805"/>
                <a:gd name="T63" fmla="*/ 1634 h 5821"/>
                <a:gd name="T64" fmla="*/ 1584 w 4805"/>
                <a:gd name="T65" fmla="*/ 1567 h 5821"/>
                <a:gd name="T66" fmla="*/ 1621 w 4805"/>
                <a:gd name="T67" fmla="*/ 1388 h 5821"/>
                <a:gd name="T68" fmla="*/ 2455 w 4805"/>
                <a:gd name="T69" fmla="*/ 1414 h 5821"/>
                <a:gd name="T70" fmla="*/ 3126 w 4805"/>
                <a:gd name="T71" fmla="*/ 1540 h 5821"/>
                <a:gd name="T72" fmla="*/ 3211 w 4805"/>
                <a:gd name="T73" fmla="*/ 1567 h 5821"/>
                <a:gd name="T74" fmla="*/ 3314 w 4805"/>
                <a:gd name="T75" fmla="*/ 1634 h 5821"/>
                <a:gd name="T76" fmla="*/ 3284 w 4805"/>
                <a:gd name="T77" fmla="*/ 1799 h 5821"/>
                <a:gd name="T78" fmla="*/ 3216 w 4805"/>
                <a:gd name="T79" fmla="*/ 1869 h 5821"/>
                <a:gd name="T80" fmla="*/ 2582 w 4805"/>
                <a:gd name="T81" fmla="*/ 2763 h 5821"/>
                <a:gd name="T82" fmla="*/ 1828 w 4805"/>
                <a:gd name="T83" fmla="*/ 2421 h 5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05" h="5821">
                  <a:moveTo>
                    <a:pt x="3967" y="3187"/>
                  </a:moveTo>
                  <a:lnTo>
                    <a:pt x="3226" y="2963"/>
                  </a:lnTo>
                  <a:cubicBezTo>
                    <a:pt x="3208" y="2908"/>
                    <a:pt x="3168" y="2861"/>
                    <a:pt x="3113" y="2822"/>
                  </a:cubicBezTo>
                  <a:cubicBezTo>
                    <a:pt x="3174" y="2754"/>
                    <a:pt x="3225" y="2685"/>
                    <a:pt x="3265" y="2628"/>
                  </a:cubicBezTo>
                  <a:cubicBezTo>
                    <a:pt x="3358" y="2493"/>
                    <a:pt x="3435" y="2348"/>
                    <a:pt x="3489" y="2208"/>
                  </a:cubicBezTo>
                  <a:cubicBezTo>
                    <a:pt x="3515" y="2149"/>
                    <a:pt x="3538" y="2089"/>
                    <a:pt x="3556" y="2031"/>
                  </a:cubicBezTo>
                  <a:cubicBezTo>
                    <a:pt x="3628" y="1970"/>
                    <a:pt x="3671" y="1880"/>
                    <a:pt x="3671" y="1785"/>
                  </a:cubicBezTo>
                  <a:lnTo>
                    <a:pt x="3671" y="1553"/>
                  </a:lnTo>
                  <a:cubicBezTo>
                    <a:pt x="3671" y="1486"/>
                    <a:pt x="3650" y="1421"/>
                    <a:pt x="3611" y="1367"/>
                  </a:cubicBezTo>
                  <a:lnTo>
                    <a:pt x="3611" y="1040"/>
                  </a:lnTo>
                  <a:cubicBezTo>
                    <a:pt x="3611" y="467"/>
                    <a:pt x="3144" y="0"/>
                    <a:pt x="2571" y="0"/>
                  </a:cubicBezTo>
                  <a:lnTo>
                    <a:pt x="2234" y="0"/>
                  </a:lnTo>
                  <a:cubicBezTo>
                    <a:pt x="1660" y="0"/>
                    <a:pt x="1194" y="467"/>
                    <a:pt x="1194" y="1040"/>
                  </a:cubicBezTo>
                  <a:lnTo>
                    <a:pt x="1194" y="1367"/>
                  </a:lnTo>
                  <a:cubicBezTo>
                    <a:pt x="1155" y="1421"/>
                    <a:pt x="1134" y="1486"/>
                    <a:pt x="1134" y="1553"/>
                  </a:cubicBezTo>
                  <a:lnTo>
                    <a:pt x="1134" y="1785"/>
                  </a:lnTo>
                  <a:cubicBezTo>
                    <a:pt x="1134" y="1880"/>
                    <a:pt x="1177" y="1970"/>
                    <a:pt x="1249" y="2031"/>
                  </a:cubicBezTo>
                  <a:cubicBezTo>
                    <a:pt x="1267" y="2089"/>
                    <a:pt x="1290" y="2149"/>
                    <a:pt x="1316" y="2208"/>
                  </a:cubicBezTo>
                  <a:cubicBezTo>
                    <a:pt x="1370" y="2348"/>
                    <a:pt x="1447" y="2493"/>
                    <a:pt x="1540" y="2628"/>
                  </a:cubicBezTo>
                  <a:cubicBezTo>
                    <a:pt x="1579" y="2685"/>
                    <a:pt x="1631" y="2754"/>
                    <a:pt x="1692" y="2822"/>
                  </a:cubicBezTo>
                  <a:cubicBezTo>
                    <a:pt x="1637" y="2861"/>
                    <a:pt x="1597" y="2908"/>
                    <a:pt x="1579" y="2963"/>
                  </a:cubicBezTo>
                  <a:lnTo>
                    <a:pt x="837" y="3187"/>
                  </a:lnTo>
                  <a:cubicBezTo>
                    <a:pt x="315" y="3337"/>
                    <a:pt x="2" y="5593"/>
                    <a:pt x="2" y="5593"/>
                  </a:cubicBezTo>
                  <a:lnTo>
                    <a:pt x="2" y="5593"/>
                  </a:lnTo>
                  <a:cubicBezTo>
                    <a:pt x="1" y="5603"/>
                    <a:pt x="0" y="5613"/>
                    <a:pt x="0" y="5624"/>
                  </a:cubicBezTo>
                  <a:cubicBezTo>
                    <a:pt x="0" y="5733"/>
                    <a:pt x="88" y="5821"/>
                    <a:pt x="197" y="5821"/>
                  </a:cubicBezTo>
                  <a:lnTo>
                    <a:pt x="4608" y="5821"/>
                  </a:lnTo>
                  <a:cubicBezTo>
                    <a:pt x="4717" y="5821"/>
                    <a:pt x="4805" y="5733"/>
                    <a:pt x="4805" y="5624"/>
                  </a:cubicBezTo>
                  <a:cubicBezTo>
                    <a:pt x="4805" y="5530"/>
                    <a:pt x="4490" y="3337"/>
                    <a:pt x="3967" y="3187"/>
                  </a:cubicBezTo>
                  <a:close/>
                  <a:moveTo>
                    <a:pt x="2223" y="3365"/>
                  </a:moveTo>
                  <a:cubicBezTo>
                    <a:pt x="2235" y="3379"/>
                    <a:pt x="2241" y="3398"/>
                    <a:pt x="2239" y="3417"/>
                  </a:cubicBezTo>
                  <a:lnTo>
                    <a:pt x="2203" y="3771"/>
                  </a:lnTo>
                  <a:cubicBezTo>
                    <a:pt x="2200" y="3799"/>
                    <a:pt x="2181" y="3821"/>
                    <a:pt x="2154" y="3829"/>
                  </a:cubicBezTo>
                  <a:cubicBezTo>
                    <a:pt x="2148" y="3830"/>
                    <a:pt x="2142" y="3831"/>
                    <a:pt x="2137" y="3831"/>
                  </a:cubicBezTo>
                  <a:cubicBezTo>
                    <a:pt x="2116" y="3831"/>
                    <a:pt x="2096" y="3822"/>
                    <a:pt x="2083" y="3805"/>
                  </a:cubicBezTo>
                  <a:lnTo>
                    <a:pt x="1896" y="3556"/>
                  </a:lnTo>
                  <a:cubicBezTo>
                    <a:pt x="1887" y="3545"/>
                    <a:pt x="1882" y="3530"/>
                    <a:pt x="1883" y="3516"/>
                  </a:cubicBezTo>
                  <a:lnTo>
                    <a:pt x="1883" y="3118"/>
                  </a:lnTo>
                  <a:cubicBezTo>
                    <a:pt x="1883" y="3094"/>
                    <a:pt x="1895" y="3073"/>
                    <a:pt x="1915" y="3060"/>
                  </a:cubicBezTo>
                  <a:cubicBezTo>
                    <a:pt x="1935" y="3048"/>
                    <a:pt x="1960" y="3048"/>
                    <a:pt x="1981" y="3059"/>
                  </a:cubicBezTo>
                  <a:cubicBezTo>
                    <a:pt x="2035" y="3087"/>
                    <a:pt x="2090" y="3107"/>
                    <a:pt x="2142" y="3116"/>
                  </a:cubicBezTo>
                  <a:cubicBezTo>
                    <a:pt x="2174" y="3122"/>
                    <a:pt x="2197" y="3150"/>
                    <a:pt x="2197" y="3182"/>
                  </a:cubicBezTo>
                  <a:lnTo>
                    <a:pt x="2197" y="3348"/>
                  </a:lnTo>
                  <a:cubicBezTo>
                    <a:pt x="2207" y="3352"/>
                    <a:pt x="2216" y="3358"/>
                    <a:pt x="2223" y="3365"/>
                  </a:cubicBezTo>
                  <a:close/>
                  <a:moveTo>
                    <a:pt x="2565" y="3417"/>
                  </a:moveTo>
                  <a:cubicBezTo>
                    <a:pt x="2563" y="3398"/>
                    <a:pt x="2570" y="3379"/>
                    <a:pt x="2582" y="3365"/>
                  </a:cubicBezTo>
                  <a:cubicBezTo>
                    <a:pt x="2589" y="3358"/>
                    <a:pt x="2598" y="3352"/>
                    <a:pt x="2607" y="3348"/>
                  </a:cubicBezTo>
                  <a:lnTo>
                    <a:pt x="2607" y="3182"/>
                  </a:lnTo>
                  <a:cubicBezTo>
                    <a:pt x="2607" y="3150"/>
                    <a:pt x="2631" y="3122"/>
                    <a:pt x="2662" y="3116"/>
                  </a:cubicBezTo>
                  <a:cubicBezTo>
                    <a:pt x="2715" y="3107"/>
                    <a:pt x="2770" y="3087"/>
                    <a:pt x="2824" y="3059"/>
                  </a:cubicBezTo>
                  <a:cubicBezTo>
                    <a:pt x="2845" y="3048"/>
                    <a:pt x="2870" y="3048"/>
                    <a:pt x="2890" y="3061"/>
                  </a:cubicBezTo>
                  <a:cubicBezTo>
                    <a:pt x="2910" y="3073"/>
                    <a:pt x="2922" y="3094"/>
                    <a:pt x="2922" y="3118"/>
                  </a:cubicBezTo>
                  <a:lnTo>
                    <a:pt x="2922" y="3516"/>
                  </a:lnTo>
                  <a:cubicBezTo>
                    <a:pt x="2922" y="3530"/>
                    <a:pt x="2917" y="3545"/>
                    <a:pt x="2909" y="3556"/>
                  </a:cubicBezTo>
                  <a:lnTo>
                    <a:pt x="2721" y="3804"/>
                  </a:lnTo>
                  <a:cubicBezTo>
                    <a:pt x="2709" y="3821"/>
                    <a:pt x="2689" y="3831"/>
                    <a:pt x="2668" y="3831"/>
                  </a:cubicBezTo>
                  <a:cubicBezTo>
                    <a:pt x="2662" y="3831"/>
                    <a:pt x="2656" y="3830"/>
                    <a:pt x="2650" y="3829"/>
                  </a:cubicBezTo>
                  <a:cubicBezTo>
                    <a:pt x="2624" y="3821"/>
                    <a:pt x="2605" y="3798"/>
                    <a:pt x="2602" y="3771"/>
                  </a:cubicBezTo>
                  <a:lnTo>
                    <a:pt x="2565" y="3417"/>
                  </a:lnTo>
                  <a:close/>
                  <a:moveTo>
                    <a:pt x="1589" y="1869"/>
                  </a:moveTo>
                  <a:lnTo>
                    <a:pt x="1586" y="1841"/>
                  </a:lnTo>
                  <a:lnTo>
                    <a:pt x="1521" y="1799"/>
                  </a:lnTo>
                  <a:cubicBezTo>
                    <a:pt x="1502" y="1787"/>
                    <a:pt x="1491" y="1766"/>
                    <a:pt x="1491" y="1743"/>
                  </a:cubicBezTo>
                  <a:lnTo>
                    <a:pt x="1491" y="1634"/>
                  </a:lnTo>
                  <a:cubicBezTo>
                    <a:pt x="1491" y="1597"/>
                    <a:pt x="1520" y="1567"/>
                    <a:pt x="1557" y="1567"/>
                  </a:cubicBezTo>
                  <a:lnTo>
                    <a:pt x="1584" y="1567"/>
                  </a:lnTo>
                  <a:lnTo>
                    <a:pt x="1584" y="1448"/>
                  </a:lnTo>
                  <a:cubicBezTo>
                    <a:pt x="1584" y="1423"/>
                    <a:pt x="1599" y="1400"/>
                    <a:pt x="1621" y="1388"/>
                  </a:cubicBezTo>
                  <a:cubicBezTo>
                    <a:pt x="1713" y="1343"/>
                    <a:pt x="1895" y="1266"/>
                    <a:pt x="2084" y="1266"/>
                  </a:cubicBezTo>
                  <a:cubicBezTo>
                    <a:pt x="2234" y="1266"/>
                    <a:pt x="2359" y="1316"/>
                    <a:pt x="2455" y="1414"/>
                  </a:cubicBezTo>
                  <a:cubicBezTo>
                    <a:pt x="2574" y="1538"/>
                    <a:pt x="2711" y="1600"/>
                    <a:pt x="2863" y="1600"/>
                  </a:cubicBezTo>
                  <a:cubicBezTo>
                    <a:pt x="2949" y="1600"/>
                    <a:pt x="3037" y="1580"/>
                    <a:pt x="3126" y="1540"/>
                  </a:cubicBezTo>
                  <a:cubicBezTo>
                    <a:pt x="3147" y="1530"/>
                    <a:pt x="3171" y="1532"/>
                    <a:pt x="3190" y="1545"/>
                  </a:cubicBezTo>
                  <a:cubicBezTo>
                    <a:pt x="3199" y="1550"/>
                    <a:pt x="3206" y="1558"/>
                    <a:pt x="3211" y="1567"/>
                  </a:cubicBezTo>
                  <a:lnTo>
                    <a:pt x="3248" y="1567"/>
                  </a:lnTo>
                  <a:cubicBezTo>
                    <a:pt x="3284" y="1567"/>
                    <a:pt x="3314" y="1597"/>
                    <a:pt x="3314" y="1634"/>
                  </a:cubicBezTo>
                  <a:lnTo>
                    <a:pt x="3314" y="1743"/>
                  </a:lnTo>
                  <a:cubicBezTo>
                    <a:pt x="3314" y="1766"/>
                    <a:pt x="3303" y="1787"/>
                    <a:pt x="3284" y="1799"/>
                  </a:cubicBezTo>
                  <a:lnTo>
                    <a:pt x="3219" y="1841"/>
                  </a:lnTo>
                  <a:lnTo>
                    <a:pt x="3216" y="1869"/>
                  </a:lnTo>
                  <a:cubicBezTo>
                    <a:pt x="3195" y="2028"/>
                    <a:pt x="3105" y="2235"/>
                    <a:pt x="2976" y="2421"/>
                  </a:cubicBezTo>
                  <a:cubicBezTo>
                    <a:pt x="2813" y="2658"/>
                    <a:pt x="2661" y="2763"/>
                    <a:pt x="2582" y="2763"/>
                  </a:cubicBezTo>
                  <a:lnTo>
                    <a:pt x="2223" y="2763"/>
                  </a:lnTo>
                  <a:cubicBezTo>
                    <a:pt x="2144" y="2763"/>
                    <a:pt x="1991" y="2658"/>
                    <a:pt x="1828" y="2421"/>
                  </a:cubicBezTo>
                  <a:cubicBezTo>
                    <a:pt x="1700" y="2235"/>
                    <a:pt x="1610" y="2028"/>
                    <a:pt x="1589" y="186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male-user-manager_70850"/>
            <p:cNvSpPr>
              <a:spLocks noChangeAspect="1"/>
            </p:cNvSpPr>
            <p:nvPr/>
          </p:nvSpPr>
          <p:spPr>
            <a:xfrm>
              <a:off x="3101054" y="3320134"/>
              <a:ext cx="360714" cy="436349"/>
            </a:xfrm>
            <a:custGeom>
              <a:avLst/>
              <a:gdLst>
                <a:gd name="T0" fmla="*/ 3226 w 4805"/>
                <a:gd name="T1" fmla="*/ 2963 h 5821"/>
                <a:gd name="T2" fmla="*/ 3265 w 4805"/>
                <a:gd name="T3" fmla="*/ 2628 h 5821"/>
                <a:gd name="T4" fmla="*/ 3556 w 4805"/>
                <a:gd name="T5" fmla="*/ 2031 h 5821"/>
                <a:gd name="T6" fmla="*/ 3671 w 4805"/>
                <a:gd name="T7" fmla="*/ 1553 h 5821"/>
                <a:gd name="T8" fmla="*/ 3611 w 4805"/>
                <a:gd name="T9" fmla="*/ 1040 h 5821"/>
                <a:gd name="T10" fmla="*/ 2234 w 4805"/>
                <a:gd name="T11" fmla="*/ 0 h 5821"/>
                <a:gd name="T12" fmla="*/ 1194 w 4805"/>
                <a:gd name="T13" fmla="*/ 1367 h 5821"/>
                <a:gd name="T14" fmla="*/ 1134 w 4805"/>
                <a:gd name="T15" fmla="*/ 1785 h 5821"/>
                <a:gd name="T16" fmla="*/ 1316 w 4805"/>
                <a:gd name="T17" fmla="*/ 2208 h 5821"/>
                <a:gd name="T18" fmla="*/ 1692 w 4805"/>
                <a:gd name="T19" fmla="*/ 2822 h 5821"/>
                <a:gd name="T20" fmla="*/ 837 w 4805"/>
                <a:gd name="T21" fmla="*/ 3187 h 5821"/>
                <a:gd name="T22" fmla="*/ 2 w 4805"/>
                <a:gd name="T23" fmla="*/ 5593 h 5821"/>
                <a:gd name="T24" fmla="*/ 197 w 4805"/>
                <a:gd name="T25" fmla="*/ 5821 h 5821"/>
                <a:gd name="T26" fmla="*/ 4805 w 4805"/>
                <a:gd name="T27" fmla="*/ 5624 h 5821"/>
                <a:gd name="T28" fmla="*/ 2223 w 4805"/>
                <a:gd name="T29" fmla="*/ 3365 h 5821"/>
                <a:gd name="T30" fmla="*/ 2203 w 4805"/>
                <a:gd name="T31" fmla="*/ 3771 h 5821"/>
                <a:gd name="T32" fmla="*/ 2137 w 4805"/>
                <a:gd name="T33" fmla="*/ 3831 h 5821"/>
                <a:gd name="T34" fmla="*/ 1896 w 4805"/>
                <a:gd name="T35" fmla="*/ 3556 h 5821"/>
                <a:gd name="T36" fmla="*/ 1883 w 4805"/>
                <a:gd name="T37" fmla="*/ 3118 h 5821"/>
                <a:gd name="T38" fmla="*/ 1981 w 4805"/>
                <a:gd name="T39" fmla="*/ 3059 h 5821"/>
                <a:gd name="T40" fmla="*/ 2197 w 4805"/>
                <a:gd name="T41" fmla="*/ 3182 h 5821"/>
                <a:gd name="T42" fmla="*/ 2223 w 4805"/>
                <a:gd name="T43" fmla="*/ 3365 h 5821"/>
                <a:gd name="T44" fmla="*/ 2582 w 4805"/>
                <a:gd name="T45" fmla="*/ 3365 h 5821"/>
                <a:gd name="T46" fmla="*/ 2607 w 4805"/>
                <a:gd name="T47" fmla="*/ 3182 h 5821"/>
                <a:gd name="T48" fmla="*/ 2824 w 4805"/>
                <a:gd name="T49" fmla="*/ 3059 h 5821"/>
                <a:gd name="T50" fmla="*/ 2922 w 4805"/>
                <a:gd name="T51" fmla="*/ 3118 h 5821"/>
                <a:gd name="T52" fmla="*/ 2909 w 4805"/>
                <a:gd name="T53" fmla="*/ 3556 h 5821"/>
                <a:gd name="T54" fmla="*/ 2668 w 4805"/>
                <a:gd name="T55" fmla="*/ 3831 h 5821"/>
                <a:gd name="T56" fmla="*/ 2602 w 4805"/>
                <a:gd name="T57" fmla="*/ 3771 h 5821"/>
                <a:gd name="T58" fmla="*/ 1589 w 4805"/>
                <a:gd name="T59" fmla="*/ 1869 h 5821"/>
                <a:gd name="T60" fmla="*/ 1521 w 4805"/>
                <a:gd name="T61" fmla="*/ 1799 h 5821"/>
                <a:gd name="T62" fmla="*/ 1491 w 4805"/>
                <a:gd name="T63" fmla="*/ 1634 h 5821"/>
                <a:gd name="T64" fmla="*/ 1584 w 4805"/>
                <a:gd name="T65" fmla="*/ 1567 h 5821"/>
                <a:gd name="T66" fmla="*/ 1621 w 4805"/>
                <a:gd name="T67" fmla="*/ 1388 h 5821"/>
                <a:gd name="T68" fmla="*/ 2455 w 4805"/>
                <a:gd name="T69" fmla="*/ 1414 h 5821"/>
                <a:gd name="T70" fmla="*/ 3126 w 4805"/>
                <a:gd name="T71" fmla="*/ 1540 h 5821"/>
                <a:gd name="T72" fmla="*/ 3211 w 4805"/>
                <a:gd name="T73" fmla="*/ 1567 h 5821"/>
                <a:gd name="T74" fmla="*/ 3314 w 4805"/>
                <a:gd name="T75" fmla="*/ 1634 h 5821"/>
                <a:gd name="T76" fmla="*/ 3284 w 4805"/>
                <a:gd name="T77" fmla="*/ 1799 h 5821"/>
                <a:gd name="T78" fmla="*/ 3216 w 4805"/>
                <a:gd name="T79" fmla="*/ 1869 h 5821"/>
                <a:gd name="T80" fmla="*/ 2582 w 4805"/>
                <a:gd name="T81" fmla="*/ 2763 h 5821"/>
                <a:gd name="T82" fmla="*/ 1828 w 4805"/>
                <a:gd name="T83" fmla="*/ 2421 h 5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05" h="5821">
                  <a:moveTo>
                    <a:pt x="3967" y="3187"/>
                  </a:moveTo>
                  <a:lnTo>
                    <a:pt x="3226" y="2963"/>
                  </a:lnTo>
                  <a:cubicBezTo>
                    <a:pt x="3208" y="2908"/>
                    <a:pt x="3168" y="2861"/>
                    <a:pt x="3113" y="2822"/>
                  </a:cubicBezTo>
                  <a:cubicBezTo>
                    <a:pt x="3174" y="2754"/>
                    <a:pt x="3225" y="2685"/>
                    <a:pt x="3265" y="2628"/>
                  </a:cubicBezTo>
                  <a:cubicBezTo>
                    <a:pt x="3358" y="2493"/>
                    <a:pt x="3435" y="2348"/>
                    <a:pt x="3489" y="2208"/>
                  </a:cubicBezTo>
                  <a:cubicBezTo>
                    <a:pt x="3515" y="2149"/>
                    <a:pt x="3538" y="2089"/>
                    <a:pt x="3556" y="2031"/>
                  </a:cubicBezTo>
                  <a:cubicBezTo>
                    <a:pt x="3628" y="1970"/>
                    <a:pt x="3671" y="1880"/>
                    <a:pt x="3671" y="1785"/>
                  </a:cubicBezTo>
                  <a:lnTo>
                    <a:pt x="3671" y="1553"/>
                  </a:lnTo>
                  <a:cubicBezTo>
                    <a:pt x="3671" y="1486"/>
                    <a:pt x="3650" y="1421"/>
                    <a:pt x="3611" y="1367"/>
                  </a:cubicBezTo>
                  <a:lnTo>
                    <a:pt x="3611" y="1040"/>
                  </a:lnTo>
                  <a:cubicBezTo>
                    <a:pt x="3611" y="467"/>
                    <a:pt x="3144" y="0"/>
                    <a:pt x="2571" y="0"/>
                  </a:cubicBezTo>
                  <a:lnTo>
                    <a:pt x="2234" y="0"/>
                  </a:lnTo>
                  <a:cubicBezTo>
                    <a:pt x="1660" y="0"/>
                    <a:pt x="1194" y="467"/>
                    <a:pt x="1194" y="1040"/>
                  </a:cubicBezTo>
                  <a:lnTo>
                    <a:pt x="1194" y="1367"/>
                  </a:lnTo>
                  <a:cubicBezTo>
                    <a:pt x="1155" y="1421"/>
                    <a:pt x="1134" y="1486"/>
                    <a:pt x="1134" y="1553"/>
                  </a:cubicBezTo>
                  <a:lnTo>
                    <a:pt x="1134" y="1785"/>
                  </a:lnTo>
                  <a:cubicBezTo>
                    <a:pt x="1134" y="1880"/>
                    <a:pt x="1177" y="1970"/>
                    <a:pt x="1249" y="2031"/>
                  </a:cubicBezTo>
                  <a:cubicBezTo>
                    <a:pt x="1267" y="2089"/>
                    <a:pt x="1290" y="2149"/>
                    <a:pt x="1316" y="2208"/>
                  </a:cubicBezTo>
                  <a:cubicBezTo>
                    <a:pt x="1370" y="2348"/>
                    <a:pt x="1447" y="2493"/>
                    <a:pt x="1540" y="2628"/>
                  </a:cubicBezTo>
                  <a:cubicBezTo>
                    <a:pt x="1579" y="2685"/>
                    <a:pt x="1631" y="2754"/>
                    <a:pt x="1692" y="2822"/>
                  </a:cubicBezTo>
                  <a:cubicBezTo>
                    <a:pt x="1637" y="2861"/>
                    <a:pt x="1597" y="2908"/>
                    <a:pt x="1579" y="2963"/>
                  </a:cubicBezTo>
                  <a:lnTo>
                    <a:pt x="837" y="3187"/>
                  </a:lnTo>
                  <a:cubicBezTo>
                    <a:pt x="315" y="3337"/>
                    <a:pt x="2" y="5593"/>
                    <a:pt x="2" y="5593"/>
                  </a:cubicBezTo>
                  <a:lnTo>
                    <a:pt x="2" y="5593"/>
                  </a:lnTo>
                  <a:cubicBezTo>
                    <a:pt x="1" y="5603"/>
                    <a:pt x="0" y="5613"/>
                    <a:pt x="0" y="5624"/>
                  </a:cubicBezTo>
                  <a:cubicBezTo>
                    <a:pt x="0" y="5733"/>
                    <a:pt x="88" y="5821"/>
                    <a:pt x="197" y="5821"/>
                  </a:cubicBezTo>
                  <a:lnTo>
                    <a:pt x="4608" y="5821"/>
                  </a:lnTo>
                  <a:cubicBezTo>
                    <a:pt x="4717" y="5821"/>
                    <a:pt x="4805" y="5733"/>
                    <a:pt x="4805" y="5624"/>
                  </a:cubicBezTo>
                  <a:cubicBezTo>
                    <a:pt x="4805" y="5530"/>
                    <a:pt x="4490" y="3337"/>
                    <a:pt x="3967" y="3187"/>
                  </a:cubicBezTo>
                  <a:close/>
                  <a:moveTo>
                    <a:pt x="2223" y="3365"/>
                  </a:moveTo>
                  <a:cubicBezTo>
                    <a:pt x="2235" y="3379"/>
                    <a:pt x="2241" y="3398"/>
                    <a:pt x="2239" y="3417"/>
                  </a:cubicBezTo>
                  <a:lnTo>
                    <a:pt x="2203" y="3771"/>
                  </a:lnTo>
                  <a:cubicBezTo>
                    <a:pt x="2200" y="3799"/>
                    <a:pt x="2181" y="3821"/>
                    <a:pt x="2154" y="3829"/>
                  </a:cubicBezTo>
                  <a:cubicBezTo>
                    <a:pt x="2148" y="3830"/>
                    <a:pt x="2142" y="3831"/>
                    <a:pt x="2137" y="3831"/>
                  </a:cubicBezTo>
                  <a:cubicBezTo>
                    <a:pt x="2116" y="3831"/>
                    <a:pt x="2096" y="3822"/>
                    <a:pt x="2083" y="3805"/>
                  </a:cubicBezTo>
                  <a:lnTo>
                    <a:pt x="1896" y="3556"/>
                  </a:lnTo>
                  <a:cubicBezTo>
                    <a:pt x="1887" y="3545"/>
                    <a:pt x="1882" y="3530"/>
                    <a:pt x="1883" y="3516"/>
                  </a:cubicBezTo>
                  <a:lnTo>
                    <a:pt x="1883" y="3118"/>
                  </a:lnTo>
                  <a:cubicBezTo>
                    <a:pt x="1883" y="3094"/>
                    <a:pt x="1895" y="3073"/>
                    <a:pt x="1915" y="3060"/>
                  </a:cubicBezTo>
                  <a:cubicBezTo>
                    <a:pt x="1935" y="3048"/>
                    <a:pt x="1960" y="3048"/>
                    <a:pt x="1981" y="3059"/>
                  </a:cubicBezTo>
                  <a:cubicBezTo>
                    <a:pt x="2035" y="3087"/>
                    <a:pt x="2090" y="3107"/>
                    <a:pt x="2142" y="3116"/>
                  </a:cubicBezTo>
                  <a:cubicBezTo>
                    <a:pt x="2174" y="3122"/>
                    <a:pt x="2197" y="3150"/>
                    <a:pt x="2197" y="3182"/>
                  </a:cubicBezTo>
                  <a:lnTo>
                    <a:pt x="2197" y="3348"/>
                  </a:lnTo>
                  <a:cubicBezTo>
                    <a:pt x="2207" y="3352"/>
                    <a:pt x="2216" y="3358"/>
                    <a:pt x="2223" y="3365"/>
                  </a:cubicBezTo>
                  <a:close/>
                  <a:moveTo>
                    <a:pt x="2565" y="3417"/>
                  </a:moveTo>
                  <a:cubicBezTo>
                    <a:pt x="2563" y="3398"/>
                    <a:pt x="2570" y="3379"/>
                    <a:pt x="2582" y="3365"/>
                  </a:cubicBezTo>
                  <a:cubicBezTo>
                    <a:pt x="2589" y="3358"/>
                    <a:pt x="2598" y="3352"/>
                    <a:pt x="2607" y="3348"/>
                  </a:cubicBezTo>
                  <a:lnTo>
                    <a:pt x="2607" y="3182"/>
                  </a:lnTo>
                  <a:cubicBezTo>
                    <a:pt x="2607" y="3150"/>
                    <a:pt x="2631" y="3122"/>
                    <a:pt x="2662" y="3116"/>
                  </a:cubicBezTo>
                  <a:cubicBezTo>
                    <a:pt x="2715" y="3107"/>
                    <a:pt x="2770" y="3087"/>
                    <a:pt x="2824" y="3059"/>
                  </a:cubicBezTo>
                  <a:cubicBezTo>
                    <a:pt x="2845" y="3048"/>
                    <a:pt x="2870" y="3048"/>
                    <a:pt x="2890" y="3061"/>
                  </a:cubicBezTo>
                  <a:cubicBezTo>
                    <a:pt x="2910" y="3073"/>
                    <a:pt x="2922" y="3094"/>
                    <a:pt x="2922" y="3118"/>
                  </a:cubicBezTo>
                  <a:lnTo>
                    <a:pt x="2922" y="3516"/>
                  </a:lnTo>
                  <a:cubicBezTo>
                    <a:pt x="2922" y="3530"/>
                    <a:pt x="2917" y="3545"/>
                    <a:pt x="2909" y="3556"/>
                  </a:cubicBezTo>
                  <a:lnTo>
                    <a:pt x="2721" y="3804"/>
                  </a:lnTo>
                  <a:cubicBezTo>
                    <a:pt x="2709" y="3821"/>
                    <a:pt x="2689" y="3831"/>
                    <a:pt x="2668" y="3831"/>
                  </a:cubicBezTo>
                  <a:cubicBezTo>
                    <a:pt x="2662" y="3831"/>
                    <a:pt x="2656" y="3830"/>
                    <a:pt x="2650" y="3829"/>
                  </a:cubicBezTo>
                  <a:cubicBezTo>
                    <a:pt x="2624" y="3821"/>
                    <a:pt x="2605" y="3798"/>
                    <a:pt x="2602" y="3771"/>
                  </a:cubicBezTo>
                  <a:lnTo>
                    <a:pt x="2565" y="3417"/>
                  </a:lnTo>
                  <a:close/>
                  <a:moveTo>
                    <a:pt x="1589" y="1869"/>
                  </a:moveTo>
                  <a:lnTo>
                    <a:pt x="1586" y="1841"/>
                  </a:lnTo>
                  <a:lnTo>
                    <a:pt x="1521" y="1799"/>
                  </a:lnTo>
                  <a:cubicBezTo>
                    <a:pt x="1502" y="1787"/>
                    <a:pt x="1491" y="1766"/>
                    <a:pt x="1491" y="1743"/>
                  </a:cubicBezTo>
                  <a:lnTo>
                    <a:pt x="1491" y="1634"/>
                  </a:lnTo>
                  <a:cubicBezTo>
                    <a:pt x="1491" y="1597"/>
                    <a:pt x="1520" y="1567"/>
                    <a:pt x="1557" y="1567"/>
                  </a:cubicBezTo>
                  <a:lnTo>
                    <a:pt x="1584" y="1567"/>
                  </a:lnTo>
                  <a:lnTo>
                    <a:pt x="1584" y="1448"/>
                  </a:lnTo>
                  <a:cubicBezTo>
                    <a:pt x="1584" y="1423"/>
                    <a:pt x="1599" y="1400"/>
                    <a:pt x="1621" y="1388"/>
                  </a:cubicBezTo>
                  <a:cubicBezTo>
                    <a:pt x="1713" y="1343"/>
                    <a:pt x="1895" y="1266"/>
                    <a:pt x="2084" y="1266"/>
                  </a:cubicBezTo>
                  <a:cubicBezTo>
                    <a:pt x="2234" y="1266"/>
                    <a:pt x="2359" y="1316"/>
                    <a:pt x="2455" y="1414"/>
                  </a:cubicBezTo>
                  <a:cubicBezTo>
                    <a:pt x="2574" y="1538"/>
                    <a:pt x="2711" y="1600"/>
                    <a:pt x="2863" y="1600"/>
                  </a:cubicBezTo>
                  <a:cubicBezTo>
                    <a:pt x="2949" y="1600"/>
                    <a:pt x="3037" y="1580"/>
                    <a:pt x="3126" y="1540"/>
                  </a:cubicBezTo>
                  <a:cubicBezTo>
                    <a:pt x="3147" y="1530"/>
                    <a:pt x="3171" y="1532"/>
                    <a:pt x="3190" y="1545"/>
                  </a:cubicBezTo>
                  <a:cubicBezTo>
                    <a:pt x="3199" y="1550"/>
                    <a:pt x="3206" y="1558"/>
                    <a:pt x="3211" y="1567"/>
                  </a:cubicBezTo>
                  <a:lnTo>
                    <a:pt x="3248" y="1567"/>
                  </a:lnTo>
                  <a:cubicBezTo>
                    <a:pt x="3284" y="1567"/>
                    <a:pt x="3314" y="1597"/>
                    <a:pt x="3314" y="1634"/>
                  </a:cubicBezTo>
                  <a:lnTo>
                    <a:pt x="3314" y="1743"/>
                  </a:lnTo>
                  <a:cubicBezTo>
                    <a:pt x="3314" y="1766"/>
                    <a:pt x="3303" y="1787"/>
                    <a:pt x="3284" y="1799"/>
                  </a:cubicBezTo>
                  <a:lnTo>
                    <a:pt x="3219" y="1841"/>
                  </a:lnTo>
                  <a:lnTo>
                    <a:pt x="3216" y="1869"/>
                  </a:lnTo>
                  <a:cubicBezTo>
                    <a:pt x="3195" y="2028"/>
                    <a:pt x="3105" y="2235"/>
                    <a:pt x="2976" y="2421"/>
                  </a:cubicBezTo>
                  <a:cubicBezTo>
                    <a:pt x="2813" y="2658"/>
                    <a:pt x="2661" y="2763"/>
                    <a:pt x="2582" y="2763"/>
                  </a:cubicBezTo>
                  <a:lnTo>
                    <a:pt x="2223" y="2763"/>
                  </a:lnTo>
                  <a:cubicBezTo>
                    <a:pt x="2144" y="2763"/>
                    <a:pt x="1991" y="2658"/>
                    <a:pt x="1828" y="2421"/>
                  </a:cubicBezTo>
                  <a:cubicBezTo>
                    <a:pt x="1700" y="2235"/>
                    <a:pt x="1610" y="2028"/>
                    <a:pt x="1589" y="186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male-user-manager_70850"/>
            <p:cNvSpPr>
              <a:spLocks noChangeAspect="1"/>
            </p:cNvSpPr>
            <p:nvPr/>
          </p:nvSpPr>
          <p:spPr>
            <a:xfrm>
              <a:off x="3377782" y="3320885"/>
              <a:ext cx="360714" cy="436349"/>
            </a:xfrm>
            <a:custGeom>
              <a:avLst/>
              <a:gdLst>
                <a:gd name="T0" fmla="*/ 3226 w 4805"/>
                <a:gd name="T1" fmla="*/ 2963 h 5821"/>
                <a:gd name="T2" fmla="*/ 3265 w 4805"/>
                <a:gd name="T3" fmla="*/ 2628 h 5821"/>
                <a:gd name="T4" fmla="*/ 3556 w 4805"/>
                <a:gd name="T5" fmla="*/ 2031 h 5821"/>
                <a:gd name="T6" fmla="*/ 3671 w 4805"/>
                <a:gd name="T7" fmla="*/ 1553 h 5821"/>
                <a:gd name="T8" fmla="*/ 3611 w 4805"/>
                <a:gd name="T9" fmla="*/ 1040 h 5821"/>
                <a:gd name="T10" fmla="*/ 2234 w 4805"/>
                <a:gd name="T11" fmla="*/ 0 h 5821"/>
                <a:gd name="T12" fmla="*/ 1194 w 4805"/>
                <a:gd name="T13" fmla="*/ 1367 h 5821"/>
                <a:gd name="T14" fmla="*/ 1134 w 4805"/>
                <a:gd name="T15" fmla="*/ 1785 h 5821"/>
                <a:gd name="T16" fmla="*/ 1316 w 4805"/>
                <a:gd name="T17" fmla="*/ 2208 h 5821"/>
                <a:gd name="T18" fmla="*/ 1692 w 4805"/>
                <a:gd name="T19" fmla="*/ 2822 h 5821"/>
                <a:gd name="T20" fmla="*/ 837 w 4805"/>
                <a:gd name="T21" fmla="*/ 3187 h 5821"/>
                <a:gd name="T22" fmla="*/ 2 w 4805"/>
                <a:gd name="T23" fmla="*/ 5593 h 5821"/>
                <a:gd name="T24" fmla="*/ 197 w 4805"/>
                <a:gd name="T25" fmla="*/ 5821 h 5821"/>
                <a:gd name="T26" fmla="*/ 4805 w 4805"/>
                <a:gd name="T27" fmla="*/ 5624 h 5821"/>
                <a:gd name="T28" fmla="*/ 2223 w 4805"/>
                <a:gd name="T29" fmla="*/ 3365 h 5821"/>
                <a:gd name="T30" fmla="*/ 2203 w 4805"/>
                <a:gd name="T31" fmla="*/ 3771 h 5821"/>
                <a:gd name="T32" fmla="*/ 2137 w 4805"/>
                <a:gd name="T33" fmla="*/ 3831 h 5821"/>
                <a:gd name="T34" fmla="*/ 1896 w 4805"/>
                <a:gd name="T35" fmla="*/ 3556 h 5821"/>
                <a:gd name="T36" fmla="*/ 1883 w 4805"/>
                <a:gd name="T37" fmla="*/ 3118 h 5821"/>
                <a:gd name="T38" fmla="*/ 1981 w 4805"/>
                <a:gd name="T39" fmla="*/ 3059 h 5821"/>
                <a:gd name="T40" fmla="*/ 2197 w 4805"/>
                <a:gd name="T41" fmla="*/ 3182 h 5821"/>
                <a:gd name="T42" fmla="*/ 2223 w 4805"/>
                <a:gd name="T43" fmla="*/ 3365 h 5821"/>
                <a:gd name="T44" fmla="*/ 2582 w 4805"/>
                <a:gd name="T45" fmla="*/ 3365 h 5821"/>
                <a:gd name="T46" fmla="*/ 2607 w 4805"/>
                <a:gd name="T47" fmla="*/ 3182 h 5821"/>
                <a:gd name="T48" fmla="*/ 2824 w 4805"/>
                <a:gd name="T49" fmla="*/ 3059 h 5821"/>
                <a:gd name="T50" fmla="*/ 2922 w 4805"/>
                <a:gd name="T51" fmla="*/ 3118 h 5821"/>
                <a:gd name="T52" fmla="*/ 2909 w 4805"/>
                <a:gd name="T53" fmla="*/ 3556 h 5821"/>
                <a:gd name="T54" fmla="*/ 2668 w 4805"/>
                <a:gd name="T55" fmla="*/ 3831 h 5821"/>
                <a:gd name="T56" fmla="*/ 2602 w 4805"/>
                <a:gd name="T57" fmla="*/ 3771 h 5821"/>
                <a:gd name="T58" fmla="*/ 1589 w 4805"/>
                <a:gd name="T59" fmla="*/ 1869 h 5821"/>
                <a:gd name="T60" fmla="*/ 1521 w 4805"/>
                <a:gd name="T61" fmla="*/ 1799 h 5821"/>
                <a:gd name="T62" fmla="*/ 1491 w 4805"/>
                <a:gd name="T63" fmla="*/ 1634 h 5821"/>
                <a:gd name="T64" fmla="*/ 1584 w 4805"/>
                <a:gd name="T65" fmla="*/ 1567 h 5821"/>
                <a:gd name="T66" fmla="*/ 1621 w 4805"/>
                <a:gd name="T67" fmla="*/ 1388 h 5821"/>
                <a:gd name="T68" fmla="*/ 2455 w 4805"/>
                <a:gd name="T69" fmla="*/ 1414 h 5821"/>
                <a:gd name="T70" fmla="*/ 3126 w 4805"/>
                <a:gd name="T71" fmla="*/ 1540 h 5821"/>
                <a:gd name="T72" fmla="*/ 3211 w 4805"/>
                <a:gd name="T73" fmla="*/ 1567 h 5821"/>
                <a:gd name="T74" fmla="*/ 3314 w 4805"/>
                <a:gd name="T75" fmla="*/ 1634 h 5821"/>
                <a:gd name="T76" fmla="*/ 3284 w 4805"/>
                <a:gd name="T77" fmla="*/ 1799 h 5821"/>
                <a:gd name="T78" fmla="*/ 3216 w 4805"/>
                <a:gd name="T79" fmla="*/ 1869 h 5821"/>
                <a:gd name="T80" fmla="*/ 2582 w 4805"/>
                <a:gd name="T81" fmla="*/ 2763 h 5821"/>
                <a:gd name="T82" fmla="*/ 1828 w 4805"/>
                <a:gd name="T83" fmla="*/ 2421 h 5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05" h="5821">
                  <a:moveTo>
                    <a:pt x="3967" y="3187"/>
                  </a:moveTo>
                  <a:lnTo>
                    <a:pt x="3226" y="2963"/>
                  </a:lnTo>
                  <a:cubicBezTo>
                    <a:pt x="3208" y="2908"/>
                    <a:pt x="3168" y="2861"/>
                    <a:pt x="3113" y="2822"/>
                  </a:cubicBezTo>
                  <a:cubicBezTo>
                    <a:pt x="3174" y="2754"/>
                    <a:pt x="3225" y="2685"/>
                    <a:pt x="3265" y="2628"/>
                  </a:cubicBezTo>
                  <a:cubicBezTo>
                    <a:pt x="3358" y="2493"/>
                    <a:pt x="3435" y="2348"/>
                    <a:pt x="3489" y="2208"/>
                  </a:cubicBezTo>
                  <a:cubicBezTo>
                    <a:pt x="3515" y="2149"/>
                    <a:pt x="3538" y="2089"/>
                    <a:pt x="3556" y="2031"/>
                  </a:cubicBezTo>
                  <a:cubicBezTo>
                    <a:pt x="3628" y="1970"/>
                    <a:pt x="3671" y="1880"/>
                    <a:pt x="3671" y="1785"/>
                  </a:cubicBezTo>
                  <a:lnTo>
                    <a:pt x="3671" y="1553"/>
                  </a:lnTo>
                  <a:cubicBezTo>
                    <a:pt x="3671" y="1486"/>
                    <a:pt x="3650" y="1421"/>
                    <a:pt x="3611" y="1367"/>
                  </a:cubicBezTo>
                  <a:lnTo>
                    <a:pt x="3611" y="1040"/>
                  </a:lnTo>
                  <a:cubicBezTo>
                    <a:pt x="3611" y="467"/>
                    <a:pt x="3144" y="0"/>
                    <a:pt x="2571" y="0"/>
                  </a:cubicBezTo>
                  <a:lnTo>
                    <a:pt x="2234" y="0"/>
                  </a:lnTo>
                  <a:cubicBezTo>
                    <a:pt x="1660" y="0"/>
                    <a:pt x="1194" y="467"/>
                    <a:pt x="1194" y="1040"/>
                  </a:cubicBezTo>
                  <a:lnTo>
                    <a:pt x="1194" y="1367"/>
                  </a:lnTo>
                  <a:cubicBezTo>
                    <a:pt x="1155" y="1421"/>
                    <a:pt x="1134" y="1486"/>
                    <a:pt x="1134" y="1553"/>
                  </a:cubicBezTo>
                  <a:lnTo>
                    <a:pt x="1134" y="1785"/>
                  </a:lnTo>
                  <a:cubicBezTo>
                    <a:pt x="1134" y="1880"/>
                    <a:pt x="1177" y="1970"/>
                    <a:pt x="1249" y="2031"/>
                  </a:cubicBezTo>
                  <a:cubicBezTo>
                    <a:pt x="1267" y="2089"/>
                    <a:pt x="1290" y="2149"/>
                    <a:pt x="1316" y="2208"/>
                  </a:cubicBezTo>
                  <a:cubicBezTo>
                    <a:pt x="1370" y="2348"/>
                    <a:pt x="1447" y="2493"/>
                    <a:pt x="1540" y="2628"/>
                  </a:cubicBezTo>
                  <a:cubicBezTo>
                    <a:pt x="1579" y="2685"/>
                    <a:pt x="1631" y="2754"/>
                    <a:pt x="1692" y="2822"/>
                  </a:cubicBezTo>
                  <a:cubicBezTo>
                    <a:pt x="1637" y="2861"/>
                    <a:pt x="1597" y="2908"/>
                    <a:pt x="1579" y="2963"/>
                  </a:cubicBezTo>
                  <a:lnTo>
                    <a:pt x="837" y="3187"/>
                  </a:lnTo>
                  <a:cubicBezTo>
                    <a:pt x="315" y="3337"/>
                    <a:pt x="2" y="5593"/>
                    <a:pt x="2" y="5593"/>
                  </a:cubicBezTo>
                  <a:lnTo>
                    <a:pt x="2" y="5593"/>
                  </a:lnTo>
                  <a:cubicBezTo>
                    <a:pt x="1" y="5603"/>
                    <a:pt x="0" y="5613"/>
                    <a:pt x="0" y="5624"/>
                  </a:cubicBezTo>
                  <a:cubicBezTo>
                    <a:pt x="0" y="5733"/>
                    <a:pt x="88" y="5821"/>
                    <a:pt x="197" y="5821"/>
                  </a:cubicBezTo>
                  <a:lnTo>
                    <a:pt x="4608" y="5821"/>
                  </a:lnTo>
                  <a:cubicBezTo>
                    <a:pt x="4717" y="5821"/>
                    <a:pt x="4805" y="5733"/>
                    <a:pt x="4805" y="5624"/>
                  </a:cubicBezTo>
                  <a:cubicBezTo>
                    <a:pt x="4805" y="5530"/>
                    <a:pt x="4490" y="3337"/>
                    <a:pt x="3967" y="3187"/>
                  </a:cubicBezTo>
                  <a:close/>
                  <a:moveTo>
                    <a:pt x="2223" y="3365"/>
                  </a:moveTo>
                  <a:cubicBezTo>
                    <a:pt x="2235" y="3379"/>
                    <a:pt x="2241" y="3398"/>
                    <a:pt x="2239" y="3417"/>
                  </a:cubicBezTo>
                  <a:lnTo>
                    <a:pt x="2203" y="3771"/>
                  </a:lnTo>
                  <a:cubicBezTo>
                    <a:pt x="2200" y="3799"/>
                    <a:pt x="2181" y="3821"/>
                    <a:pt x="2154" y="3829"/>
                  </a:cubicBezTo>
                  <a:cubicBezTo>
                    <a:pt x="2148" y="3830"/>
                    <a:pt x="2142" y="3831"/>
                    <a:pt x="2137" y="3831"/>
                  </a:cubicBezTo>
                  <a:cubicBezTo>
                    <a:pt x="2116" y="3831"/>
                    <a:pt x="2096" y="3822"/>
                    <a:pt x="2083" y="3805"/>
                  </a:cubicBezTo>
                  <a:lnTo>
                    <a:pt x="1896" y="3556"/>
                  </a:lnTo>
                  <a:cubicBezTo>
                    <a:pt x="1887" y="3545"/>
                    <a:pt x="1882" y="3530"/>
                    <a:pt x="1883" y="3516"/>
                  </a:cubicBezTo>
                  <a:lnTo>
                    <a:pt x="1883" y="3118"/>
                  </a:lnTo>
                  <a:cubicBezTo>
                    <a:pt x="1883" y="3094"/>
                    <a:pt x="1895" y="3073"/>
                    <a:pt x="1915" y="3060"/>
                  </a:cubicBezTo>
                  <a:cubicBezTo>
                    <a:pt x="1935" y="3048"/>
                    <a:pt x="1960" y="3048"/>
                    <a:pt x="1981" y="3059"/>
                  </a:cubicBezTo>
                  <a:cubicBezTo>
                    <a:pt x="2035" y="3087"/>
                    <a:pt x="2090" y="3107"/>
                    <a:pt x="2142" y="3116"/>
                  </a:cubicBezTo>
                  <a:cubicBezTo>
                    <a:pt x="2174" y="3122"/>
                    <a:pt x="2197" y="3150"/>
                    <a:pt x="2197" y="3182"/>
                  </a:cubicBezTo>
                  <a:lnTo>
                    <a:pt x="2197" y="3348"/>
                  </a:lnTo>
                  <a:cubicBezTo>
                    <a:pt x="2207" y="3352"/>
                    <a:pt x="2216" y="3358"/>
                    <a:pt x="2223" y="3365"/>
                  </a:cubicBezTo>
                  <a:close/>
                  <a:moveTo>
                    <a:pt x="2565" y="3417"/>
                  </a:moveTo>
                  <a:cubicBezTo>
                    <a:pt x="2563" y="3398"/>
                    <a:pt x="2570" y="3379"/>
                    <a:pt x="2582" y="3365"/>
                  </a:cubicBezTo>
                  <a:cubicBezTo>
                    <a:pt x="2589" y="3358"/>
                    <a:pt x="2598" y="3352"/>
                    <a:pt x="2607" y="3348"/>
                  </a:cubicBezTo>
                  <a:lnTo>
                    <a:pt x="2607" y="3182"/>
                  </a:lnTo>
                  <a:cubicBezTo>
                    <a:pt x="2607" y="3150"/>
                    <a:pt x="2631" y="3122"/>
                    <a:pt x="2662" y="3116"/>
                  </a:cubicBezTo>
                  <a:cubicBezTo>
                    <a:pt x="2715" y="3107"/>
                    <a:pt x="2770" y="3087"/>
                    <a:pt x="2824" y="3059"/>
                  </a:cubicBezTo>
                  <a:cubicBezTo>
                    <a:pt x="2845" y="3048"/>
                    <a:pt x="2870" y="3048"/>
                    <a:pt x="2890" y="3061"/>
                  </a:cubicBezTo>
                  <a:cubicBezTo>
                    <a:pt x="2910" y="3073"/>
                    <a:pt x="2922" y="3094"/>
                    <a:pt x="2922" y="3118"/>
                  </a:cubicBezTo>
                  <a:lnTo>
                    <a:pt x="2922" y="3516"/>
                  </a:lnTo>
                  <a:cubicBezTo>
                    <a:pt x="2922" y="3530"/>
                    <a:pt x="2917" y="3545"/>
                    <a:pt x="2909" y="3556"/>
                  </a:cubicBezTo>
                  <a:lnTo>
                    <a:pt x="2721" y="3804"/>
                  </a:lnTo>
                  <a:cubicBezTo>
                    <a:pt x="2709" y="3821"/>
                    <a:pt x="2689" y="3831"/>
                    <a:pt x="2668" y="3831"/>
                  </a:cubicBezTo>
                  <a:cubicBezTo>
                    <a:pt x="2662" y="3831"/>
                    <a:pt x="2656" y="3830"/>
                    <a:pt x="2650" y="3829"/>
                  </a:cubicBezTo>
                  <a:cubicBezTo>
                    <a:pt x="2624" y="3821"/>
                    <a:pt x="2605" y="3798"/>
                    <a:pt x="2602" y="3771"/>
                  </a:cubicBezTo>
                  <a:lnTo>
                    <a:pt x="2565" y="3417"/>
                  </a:lnTo>
                  <a:close/>
                  <a:moveTo>
                    <a:pt x="1589" y="1869"/>
                  </a:moveTo>
                  <a:lnTo>
                    <a:pt x="1586" y="1841"/>
                  </a:lnTo>
                  <a:lnTo>
                    <a:pt x="1521" y="1799"/>
                  </a:lnTo>
                  <a:cubicBezTo>
                    <a:pt x="1502" y="1787"/>
                    <a:pt x="1491" y="1766"/>
                    <a:pt x="1491" y="1743"/>
                  </a:cubicBezTo>
                  <a:lnTo>
                    <a:pt x="1491" y="1634"/>
                  </a:lnTo>
                  <a:cubicBezTo>
                    <a:pt x="1491" y="1597"/>
                    <a:pt x="1520" y="1567"/>
                    <a:pt x="1557" y="1567"/>
                  </a:cubicBezTo>
                  <a:lnTo>
                    <a:pt x="1584" y="1567"/>
                  </a:lnTo>
                  <a:lnTo>
                    <a:pt x="1584" y="1448"/>
                  </a:lnTo>
                  <a:cubicBezTo>
                    <a:pt x="1584" y="1423"/>
                    <a:pt x="1599" y="1400"/>
                    <a:pt x="1621" y="1388"/>
                  </a:cubicBezTo>
                  <a:cubicBezTo>
                    <a:pt x="1713" y="1343"/>
                    <a:pt x="1895" y="1266"/>
                    <a:pt x="2084" y="1266"/>
                  </a:cubicBezTo>
                  <a:cubicBezTo>
                    <a:pt x="2234" y="1266"/>
                    <a:pt x="2359" y="1316"/>
                    <a:pt x="2455" y="1414"/>
                  </a:cubicBezTo>
                  <a:cubicBezTo>
                    <a:pt x="2574" y="1538"/>
                    <a:pt x="2711" y="1600"/>
                    <a:pt x="2863" y="1600"/>
                  </a:cubicBezTo>
                  <a:cubicBezTo>
                    <a:pt x="2949" y="1600"/>
                    <a:pt x="3037" y="1580"/>
                    <a:pt x="3126" y="1540"/>
                  </a:cubicBezTo>
                  <a:cubicBezTo>
                    <a:pt x="3147" y="1530"/>
                    <a:pt x="3171" y="1532"/>
                    <a:pt x="3190" y="1545"/>
                  </a:cubicBezTo>
                  <a:cubicBezTo>
                    <a:pt x="3199" y="1550"/>
                    <a:pt x="3206" y="1558"/>
                    <a:pt x="3211" y="1567"/>
                  </a:cubicBezTo>
                  <a:lnTo>
                    <a:pt x="3248" y="1567"/>
                  </a:lnTo>
                  <a:cubicBezTo>
                    <a:pt x="3284" y="1567"/>
                    <a:pt x="3314" y="1597"/>
                    <a:pt x="3314" y="1634"/>
                  </a:cubicBezTo>
                  <a:lnTo>
                    <a:pt x="3314" y="1743"/>
                  </a:lnTo>
                  <a:cubicBezTo>
                    <a:pt x="3314" y="1766"/>
                    <a:pt x="3303" y="1787"/>
                    <a:pt x="3284" y="1799"/>
                  </a:cubicBezTo>
                  <a:lnTo>
                    <a:pt x="3219" y="1841"/>
                  </a:lnTo>
                  <a:lnTo>
                    <a:pt x="3216" y="1869"/>
                  </a:lnTo>
                  <a:cubicBezTo>
                    <a:pt x="3195" y="2028"/>
                    <a:pt x="3105" y="2235"/>
                    <a:pt x="2976" y="2421"/>
                  </a:cubicBezTo>
                  <a:cubicBezTo>
                    <a:pt x="2813" y="2658"/>
                    <a:pt x="2661" y="2763"/>
                    <a:pt x="2582" y="2763"/>
                  </a:cubicBezTo>
                  <a:lnTo>
                    <a:pt x="2223" y="2763"/>
                  </a:lnTo>
                  <a:cubicBezTo>
                    <a:pt x="2144" y="2763"/>
                    <a:pt x="1991" y="2658"/>
                    <a:pt x="1828" y="2421"/>
                  </a:cubicBezTo>
                  <a:cubicBezTo>
                    <a:pt x="1700" y="2235"/>
                    <a:pt x="1610" y="2028"/>
                    <a:pt x="1589" y="186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male-user-manager_70850"/>
            <p:cNvSpPr>
              <a:spLocks noChangeAspect="1"/>
            </p:cNvSpPr>
            <p:nvPr/>
          </p:nvSpPr>
          <p:spPr>
            <a:xfrm>
              <a:off x="3654510" y="3320133"/>
              <a:ext cx="360714" cy="436349"/>
            </a:xfrm>
            <a:custGeom>
              <a:avLst/>
              <a:gdLst>
                <a:gd name="T0" fmla="*/ 3226 w 4805"/>
                <a:gd name="T1" fmla="*/ 2963 h 5821"/>
                <a:gd name="T2" fmla="*/ 3265 w 4805"/>
                <a:gd name="T3" fmla="*/ 2628 h 5821"/>
                <a:gd name="T4" fmla="*/ 3556 w 4805"/>
                <a:gd name="T5" fmla="*/ 2031 h 5821"/>
                <a:gd name="T6" fmla="*/ 3671 w 4805"/>
                <a:gd name="T7" fmla="*/ 1553 h 5821"/>
                <a:gd name="T8" fmla="*/ 3611 w 4805"/>
                <a:gd name="T9" fmla="*/ 1040 h 5821"/>
                <a:gd name="T10" fmla="*/ 2234 w 4805"/>
                <a:gd name="T11" fmla="*/ 0 h 5821"/>
                <a:gd name="T12" fmla="*/ 1194 w 4805"/>
                <a:gd name="T13" fmla="*/ 1367 h 5821"/>
                <a:gd name="T14" fmla="*/ 1134 w 4805"/>
                <a:gd name="T15" fmla="*/ 1785 h 5821"/>
                <a:gd name="T16" fmla="*/ 1316 w 4805"/>
                <a:gd name="T17" fmla="*/ 2208 h 5821"/>
                <a:gd name="T18" fmla="*/ 1692 w 4805"/>
                <a:gd name="T19" fmla="*/ 2822 h 5821"/>
                <a:gd name="T20" fmla="*/ 837 w 4805"/>
                <a:gd name="T21" fmla="*/ 3187 h 5821"/>
                <a:gd name="T22" fmla="*/ 2 w 4805"/>
                <a:gd name="T23" fmla="*/ 5593 h 5821"/>
                <a:gd name="T24" fmla="*/ 197 w 4805"/>
                <a:gd name="T25" fmla="*/ 5821 h 5821"/>
                <a:gd name="T26" fmla="*/ 4805 w 4805"/>
                <a:gd name="T27" fmla="*/ 5624 h 5821"/>
                <a:gd name="T28" fmla="*/ 2223 w 4805"/>
                <a:gd name="T29" fmla="*/ 3365 h 5821"/>
                <a:gd name="T30" fmla="*/ 2203 w 4805"/>
                <a:gd name="T31" fmla="*/ 3771 h 5821"/>
                <a:gd name="T32" fmla="*/ 2137 w 4805"/>
                <a:gd name="T33" fmla="*/ 3831 h 5821"/>
                <a:gd name="T34" fmla="*/ 1896 w 4805"/>
                <a:gd name="T35" fmla="*/ 3556 h 5821"/>
                <a:gd name="T36" fmla="*/ 1883 w 4805"/>
                <a:gd name="T37" fmla="*/ 3118 h 5821"/>
                <a:gd name="T38" fmla="*/ 1981 w 4805"/>
                <a:gd name="T39" fmla="*/ 3059 h 5821"/>
                <a:gd name="T40" fmla="*/ 2197 w 4805"/>
                <a:gd name="T41" fmla="*/ 3182 h 5821"/>
                <a:gd name="T42" fmla="*/ 2223 w 4805"/>
                <a:gd name="T43" fmla="*/ 3365 h 5821"/>
                <a:gd name="T44" fmla="*/ 2582 w 4805"/>
                <a:gd name="T45" fmla="*/ 3365 h 5821"/>
                <a:gd name="T46" fmla="*/ 2607 w 4805"/>
                <a:gd name="T47" fmla="*/ 3182 h 5821"/>
                <a:gd name="T48" fmla="*/ 2824 w 4805"/>
                <a:gd name="T49" fmla="*/ 3059 h 5821"/>
                <a:gd name="T50" fmla="*/ 2922 w 4805"/>
                <a:gd name="T51" fmla="*/ 3118 h 5821"/>
                <a:gd name="T52" fmla="*/ 2909 w 4805"/>
                <a:gd name="T53" fmla="*/ 3556 h 5821"/>
                <a:gd name="T54" fmla="*/ 2668 w 4805"/>
                <a:gd name="T55" fmla="*/ 3831 h 5821"/>
                <a:gd name="T56" fmla="*/ 2602 w 4805"/>
                <a:gd name="T57" fmla="*/ 3771 h 5821"/>
                <a:gd name="T58" fmla="*/ 1589 w 4805"/>
                <a:gd name="T59" fmla="*/ 1869 h 5821"/>
                <a:gd name="T60" fmla="*/ 1521 w 4805"/>
                <a:gd name="T61" fmla="*/ 1799 h 5821"/>
                <a:gd name="T62" fmla="*/ 1491 w 4805"/>
                <a:gd name="T63" fmla="*/ 1634 h 5821"/>
                <a:gd name="T64" fmla="*/ 1584 w 4805"/>
                <a:gd name="T65" fmla="*/ 1567 h 5821"/>
                <a:gd name="T66" fmla="*/ 1621 w 4805"/>
                <a:gd name="T67" fmla="*/ 1388 h 5821"/>
                <a:gd name="T68" fmla="*/ 2455 w 4805"/>
                <a:gd name="T69" fmla="*/ 1414 h 5821"/>
                <a:gd name="T70" fmla="*/ 3126 w 4805"/>
                <a:gd name="T71" fmla="*/ 1540 h 5821"/>
                <a:gd name="T72" fmla="*/ 3211 w 4805"/>
                <a:gd name="T73" fmla="*/ 1567 h 5821"/>
                <a:gd name="T74" fmla="*/ 3314 w 4805"/>
                <a:gd name="T75" fmla="*/ 1634 h 5821"/>
                <a:gd name="T76" fmla="*/ 3284 w 4805"/>
                <a:gd name="T77" fmla="*/ 1799 h 5821"/>
                <a:gd name="T78" fmla="*/ 3216 w 4805"/>
                <a:gd name="T79" fmla="*/ 1869 h 5821"/>
                <a:gd name="T80" fmla="*/ 2582 w 4805"/>
                <a:gd name="T81" fmla="*/ 2763 h 5821"/>
                <a:gd name="T82" fmla="*/ 1828 w 4805"/>
                <a:gd name="T83" fmla="*/ 2421 h 5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05" h="5821">
                  <a:moveTo>
                    <a:pt x="3967" y="3187"/>
                  </a:moveTo>
                  <a:lnTo>
                    <a:pt x="3226" y="2963"/>
                  </a:lnTo>
                  <a:cubicBezTo>
                    <a:pt x="3208" y="2908"/>
                    <a:pt x="3168" y="2861"/>
                    <a:pt x="3113" y="2822"/>
                  </a:cubicBezTo>
                  <a:cubicBezTo>
                    <a:pt x="3174" y="2754"/>
                    <a:pt x="3225" y="2685"/>
                    <a:pt x="3265" y="2628"/>
                  </a:cubicBezTo>
                  <a:cubicBezTo>
                    <a:pt x="3358" y="2493"/>
                    <a:pt x="3435" y="2348"/>
                    <a:pt x="3489" y="2208"/>
                  </a:cubicBezTo>
                  <a:cubicBezTo>
                    <a:pt x="3515" y="2149"/>
                    <a:pt x="3538" y="2089"/>
                    <a:pt x="3556" y="2031"/>
                  </a:cubicBezTo>
                  <a:cubicBezTo>
                    <a:pt x="3628" y="1970"/>
                    <a:pt x="3671" y="1880"/>
                    <a:pt x="3671" y="1785"/>
                  </a:cubicBezTo>
                  <a:lnTo>
                    <a:pt x="3671" y="1553"/>
                  </a:lnTo>
                  <a:cubicBezTo>
                    <a:pt x="3671" y="1486"/>
                    <a:pt x="3650" y="1421"/>
                    <a:pt x="3611" y="1367"/>
                  </a:cubicBezTo>
                  <a:lnTo>
                    <a:pt x="3611" y="1040"/>
                  </a:lnTo>
                  <a:cubicBezTo>
                    <a:pt x="3611" y="467"/>
                    <a:pt x="3144" y="0"/>
                    <a:pt x="2571" y="0"/>
                  </a:cubicBezTo>
                  <a:lnTo>
                    <a:pt x="2234" y="0"/>
                  </a:lnTo>
                  <a:cubicBezTo>
                    <a:pt x="1660" y="0"/>
                    <a:pt x="1194" y="467"/>
                    <a:pt x="1194" y="1040"/>
                  </a:cubicBezTo>
                  <a:lnTo>
                    <a:pt x="1194" y="1367"/>
                  </a:lnTo>
                  <a:cubicBezTo>
                    <a:pt x="1155" y="1421"/>
                    <a:pt x="1134" y="1486"/>
                    <a:pt x="1134" y="1553"/>
                  </a:cubicBezTo>
                  <a:lnTo>
                    <a:pt x="1134" y="1785"/>
                  </a:lnTo>
                  <a:cubicBezTo>
                    <a:pt x="1134" y="1880"/>
                    <a:pt x="1177" y="1970"/>
                    <a:pt x="1249" y="2031"/>
                  </a:cubicBezTo>
                  <a:cubicBezTo>
                    <a:pt x="1267" y="2089"/>
                    <a:pt x="1290" y="2149"/>
                    <a:pt x="1316" y="2208"/>
                  </a:cubicBezTo>
                  <a:cubicBezTo>
                    <a:pt x="1370" y="2348"/>
                    <a:pt x="1447" y="2493"/>
                    <a:pt x="1540" y="2628"/>
                  </a:cubicBezTo>
                  <a:cubicBezTo>
                    <a:pt x="1579" y="2685"/>
                    <a:pt x="1631" y="2754"/>
                    <a:pt x="1692" y="2822"/>
                  </a:cubicBezTo>
                  <a:cubicBezTo>
                    <a:pt x="1637" y="2861"/>
                    <a:pt x="1597" y="2908"/>
                    <a:pt x="1579" y="2963"/>
                  </a:cubicBezTo>
                  <a:lnTo>
                    <a:pt x="837" y="3187"/>
                  </a:lnTo>
                  <a:cubicBezTo>
                    <a:pt x="315" y="3337"/>
                    <a:pt x="2" y="5593"/>
                    <a:pt x="2" y="5593"/>
                  </a:cubicBezTo>
                  <a:lnTo>
                    <a:pt x="2" y="5593"/>
                  </a:lnTo>
                  <a:cubicBezTo>
                    <a:pt x="1" y="5603"/>
                    <a:pt x="0" y="5613"/>
                    <a:pt x="0" y="5624"/>
                  </a:cubicBezTo>
                  <a:cubicBezTo>
                    <a:pt x="0" y="5733"/>
                    <a:pt x="88" y="5821"/>
                    <a:pt x="197" y="5821"/>
                  </a:cubicBezTo>
                  <a:lnTo>
                    <a:pt x="4608" y="5821"/>
                  </a:lnTo>
                  <a:cubicBezTo>
                    <a:pt x="4717" y="5821"/>
                    <a:pt x="4805" y="5733"/>
                    <a:pt x="4805" y="5624"/>
                  </a:cubicBezTo>
                  <a:cubicBezTo>
                    <a:pt x="4805" y="5530"/>
                    <a:pt x="4490" y="3337"/>
                    <a:pt x="3967" y="3187"/>
                  </a:cubicBezTo>
                  <a:close/>
                  <a:moveTo>
                    <a:pt x="2223" y="3365"/>
                  </a:moveTo>
                  <a:cubicBezTo>
                    <a:pt x="2235" y="3379"/>
                    <a:pt x="2241" y="3398"/>
                    <a:pt x="2239" y="3417"/>
                  </a:cubicBezTo>
                  <a:lnTo>
                    <a:pt x="2203" y="3771"/>
                  </a:lnTo>
                  <a:cubicBezTo>
                    <a:pt x="2200" y="3799"/>
                    <a:pt x="2181" y="3821"/>
                    <a:pt x="2154" y="3829"/>
                  </a:cubicBezTo>
                  <a:cubicBezTo>
                    <a:pt x="2148" y="3830"/>
                    <a:pt x="2142" y="3831"/>
                    <a:pt x="2137" y="3831"/>
                  </a:cubicBezTo>
                  <a:cubicBezTo>
                    <a:pt x="2116" y="3831"/>
                    <a:pt x="2096" y="3822"/>
                    <a:pt x="2083" y="3805"/>
                  </a:cubicBezTo>
                  <a:lnTo>
                    <a:pt x="1896" y="3556"/>
                  </a:lnTo>
                  <a:cubicBezTo>
                    <a:pt x="1887" y="3545"/>
                    <a:pt x="1882" y="3530"/>
                    <a:pt x="1883" y="3516"/>
                  </a:cubicBezTo>
                  <a:lnTo>
                    <a:pt x="1883" y="3118"/>
                  </a:lnTo>
                  <a:cubicBezTo>
                    <a:pt x="1883" y="3094"/>
                    <a:pt x="1895" y="3073"/>
                    <a:pt x="1915" y="3060"/>
                  </a:cubicBezTo>
                  <a:cubicBezTo>
                    <a:pt x="1935" y="3048"/>
                    <a:pt x="1960" y="3048"/>
                    <a:pt x="1981" y="3059"/>
                  </a:cubicBezTo>
                  <a:cubicBezTo>
                    <a:pt x="2035" y="3087"/>
                    <a:pt x="2090" y="3107"/>
                    <a:pt x="2142" y="3116"/>
                  </a:cubicBezTo>
                  <a:cubicBezTo>
                    <a:pt x="2174" y="3122"/>
                    <a:pt x="2197" y="3150"/>
                    <a:pt x="2197" y="3182"/>
                  </a:cubicBezTo>
                  <a:lnTo>
                    <a:pt x="2197" y="3348"/>
                  </a:lnTo>
                  <a:cubicBezTo>
                    <a:pt x="2207" y="3352"/>
                    <a:pt x="2216" y="3358"/>
                    <a:pt x="2223" y="3365"/>
                  </a:cubicBezTo>
                  <a:close/>
                  <a:moveTo>
                    <a:pt x="2565" y="3417"/>
                  </a:moveTo>
                  <a:cubicBezTo>
                    <a:pt x="2563" y="3398"/>
                    <a:pt x="2570" y="3379"/>
                    <a:pt x="2582" y="3365"/>
                  </a:cubicBezTo>
                  <a:cubicBezTo>
                    <a:pt x="2589" y="3358"/>
                    <a:pt x="2598" y="3352"/>
                    <a:pt x="2607" y="3348"/>
                  </a:cubicBezTo>
                  <a:lnTo>
                    <a:pt x="2607" y="3182"/>
                  </a:lnTo>
                  <a:cubicBezTo>
                    <a:pt x="2607" y="3150"/>
                    <a:pt x="2631" y="3122"/>
                    <a:pt x="2662" y="3116"/>
                  </a:cubicBezTo>
                  <a:cubicBezTo>
                    <a:pt x="2715" y="3107"/>
                    <a:pt x="2770" y="3087"/>
                    <a:pt x="2824" y="3059"/>
                  </a:cubicBezTo>
                  <a:cubicBezTo>
                    <a:pt x="2845" y="3048"/>
                    <a:pt x="2870" y="3048"/>
                    <a:pt x="2890" y="3061"/>
                  </a:cubicBezTo>
                  <a:cubicBezTo>
                    <a:pt x="2910" y="3073"/>
                    <a:pt x="2922" y="3094"/>
                    <a:pt x="2922" y="3118"/>
                  </a:cubicBezTo>
                  <a:lnTo>
                    <a:pt x="2922" y="3516"/>
                  </a:lnTo>
                  <a:cubicBezTo>
                    <a:pt x="2922" y="3530"/>
                    <a:pt x="2917" y="3545"/>
                    <a:pt x="2909" y="3556"/>
                  </a:cubicBezTo>
                  <a:lnTo>
                    <a:pt x="2721" y="3804"/>
                  </a:lnTo>
                  <a:cubicBezTo>
                    <a:pt x="2709" y="3821"/>
                    <a:pt x="2689" y="3831"/>
                    <a:pt x="2668" y="3831"/>
                  </a:cubicBezTo>
                  <a:cubicBezTo>
                    <a:pt x="2662" y="3831"/>
                    <a:pt x="2656" y="3830"/>
                    <a:pt x="2650" y="3829"/>
                  </a:cubicBezTo>
                  <a:cubicBezTo>
                    <a:pt x="2624" y="3821"/>
                    <a:pt x="2605" y="3798"/>
                    <a:pt x="2602" y="3771"/>
                  </a:cubicBezTo>
                  <a:lnTo>
                    <a:pt x="2565" y="3417"/>
                  </a:lnTo>
                  <a:close/>
                  <a:moveTo>
                    <a:pt x="1589" y="1869"/>
                  </a:moveTo>
                  <a:lnTo>
                    <a:pt x="1586" y="1841"/>
                  </a:lnTo>
                  <a:lnTo>
                    <a:pt x="1521" y="1799"/>
                  </a:lnTo>
                  <a:cubicBezTo>
                    <a:pt x="1502" y="1787"/>
                    <a:pt x="1491" y="1766"/>
                    <a:pt x="1491" y="1743"/>
                  </a:cubicBezTo>
                  <a:lnTo>
                    <a:pt x="1491" y="1634"/>
                  </a:lnTo>
                  <a:cubicBezTo>
                    <a:pt x="1491" y="1597"/>
                    <a:pt x="1520" y="1567"/>
                    <a:pt x="1557" y="1567"/>
                  </a:cubicBezTo>
                  <a:lnTo>
                    <a:pt x="1584" y="1567"/>
                  </a:lnTo>
                  <a:lnTo>
                    <a:pt x="1584" y="1448"/>
                  </a:lnTo>
                  <a:cubicBezTo>
                    <a:pt x="1584" y="1423"/>
                    <a:pt x="1599" y="1400"/>
                    <a:pt x="1621" y="1388"/>
                  </a:cubicBezTo>
                  <a:cubicBezTo>
                    <a:pt x="1713" y="1343"/>
                    <a:pt x="1895" y="1266"/>
                    <a:pt x="2084" y="1266"/>
                  </a:cubicBezTo>
                  <a:cubicBezTo>
                    <a:pt x="2234" y="1266"/>
                    <a:pt x="2359" y="1316"/>
                    <a:pt x="2455" y="1414"/>
                  </a:cubicBezTo>
                  <a:cubicBezTo>
                    <a:pt x="2574" y="1538"/>
                    <a:pt x="2711" y="1600"/>
                    <a:pt x="2863" y="1600"/>
                  </a:cubicBezTo>
                  <a:cubicBezTo>
                    <a:pt x="2949" y="1600"/>
                    <a:pt x="3037" y="1580"/>
                    <a:pt x="3126" y="1540"/>
                  </a:cubicBezTo>
                  <a:cubicBezTo>
                    <a:pt x="3147" y="1530"/>
                    <a:pt x="3171" y="1532"/>
                    <a:pt x="3190" y="1545"/>
                  </a:cubicBezTo>
                  <a:cubicBezTo>
                    <a:pt x="3199" y="1550"/>
                    <a:pt x="3206" y="1558"/>
                    <a:pt x="3211" y="1567"/>
                  </a:cubicBezTo>
                  <a:lnTo>
                    <a:pt x="3248" y="1567"/>
                  </a:lnTo>
                  <a:cubicBezTo>
                    <a:pt x="3284" y="1567"/>
                    <a:pt x="3314" y="1597"/>
                    <a:pt x="3314" y="1634"/>
                  </a:cubicBezTo>
                  <a:lnTo>
                    <a:pt x="3314" y="1743"/>
                  </a:lnTo>
                  <a:cubicBezTo>
                    <a:pt x="3314" y="1766"/>
                    <a:pt x="3303" y="1787"/>
                    <a:pt x="3284" y="1799"/>
                  </a:cubicBezTo>
                  <a:lnTo>
                    <a:pt x="3219" y="1841"/>
                  </a:lnTo>
                  <a:lnTo>
                    <a:pt x="3216" y="1869"/>
                  </a:lnTo>
                  <a:cubicBezTo>
                    <a:pt x="3195" y="2028"/>
                    <a:pt x="3105" y="2235"/>
                    <a:pt x="2976" y="2421"/>
                  </a:cubicBezTo>
                  <a:cubicBezTo>
                    <a:pt x="2813" y="2658"/>
                    <a:pt x="2661" y="2763"/>
                    <a:pt x="2582" y="2763"/>
                  </a:cubicBezTo>
                  <a:lnTo>
                    <a:pt x="2223" y="2763"/>
                  </a:lnTo>
                  <a:cubicBezTo>
                    <a:pt x="2144" y="2763"/>
                    <a:pt x="1991" y="2658"/>
                    <a:pt x="1828" y="2421"/>
                  </a:cubicBezTo>
                  <a:cubicBezTo>
                    <a:pt x="1700" y="2235"/>
                    <a:pt x="1610" y="2028"/>
                    <a:pt x="1589" y="186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aq_88274"/>
            <p:cNvSpPr>
              <a:spLocks noChangeAspect="1"/>
            </p:cNvSpPr>
            <p:nvPr/>
          </p:nvSpPr>
          <p:spPr>
            <a:xfrm>
              <a:off x="894278" y="3286772"/>
              <a:ext cx="270461" cy="434611"/>
            </a:xfrm>
            <a:custGeom>
              <a:avLst/>
              <a:gdLst>
                <a:gd name="connsiteX0" fmla="*/ 145682 w 373220"/>
                <a:gd name="connsiteY0" fmla="*/ 553092 h 599736"/>
                <a:gd name="connsiteX1" fmla="*/ 169145 w 373220"/>
                <a:gd name="connsiteY1" fmla="*/ 576414 h 599736"/>
                <a:gd name="connsiteX2" fmla="*/ 145682 w 373220"/>
                <a:gd name="connsiteY2" fmla="*/ 599736 h 599736"/>
                <a:gd name="connsiteX3" fmla="*/ 122219 w 373220"/>
                <a:gd name="connsiteY3" fmla="*/ 576414 h 599736"/>
                <a:gd name="connsiteX4" fmla="*/ 145682 w 373220"/>
                <a:gd name="connsiteY4" fmla="*/ 553092 h 599736"/>
                <a:gd name="connsiteX5" fmla="*/ 186499 w 373220"/>
                <a:gd name="connsiteY5" fmla="*/ 0 h 599736"/>
                <a:gd name="connsiteX6" fmla="*/ 373220 w 373220"/>
                <a:gd name="connsiteY6" fmla="*/ 186439 h 599736"/>
                <a:gd name="connsiteX7" fmla="*/ 186499 w 373220"/>
                <a:gd name="connsiteY7" fmla="*/ 372878 h 599736"/>
                <a:gd name="connsiteX8" fmla="*/ 168027 w 373220"/>
                <a:gd name="connsiteY8" fmla="*/ 391545 h 599736"/>
                <a:gd name="connsiteX9" fmla="*/ 168027 w 373220"/>
                <a:gd name="connsiteY9" fmla="*/ 483098 h 599736"/>
                <a:gd name="connsiteX10" fmla="*/ 145772 w 373220"/>
                <a:gd name="connsiteY10" fmla="*/ 505319 h 599736"/>
                <a:gd name="connsiteX11" fmla="*/ 123516 w 373220"/>
                <a:gd name="connsiteY11" fmla="*/ 483098 h 599736"/>
                <a:gd name="connsiteX12" fmla="*/ 123516 w 373220"/>
                <a:gd name="connsiteY12" fmla="*/ 391545 h 599736"/>
                <a:gd name="connsiteX13" fmla="*/ 123516 w 373220"/>
                <a:gd name="connsiteY13" fmla="*/ 389322 h 599736"/>
                <a:gd name="connsiteX14" fmla="*/ 184273 w 373220"/>
                <a:gd name="connsiteY14" fmla="*/ 328435 h 599736"/>
                <a:gd name="connsiteX15" fmla="*/ 186499 w 373220"/>
                <a:gd name="connsiteY15" fmla="*/ 328435 h 599736"/>
                <a:gd name="connsiteX16" fmla="*/ 328710 w 373220"/>
                <a:gd name="connsiteY16" fmla="*/ 186439 h 599736"/>
                <a:gd name="connsiteX17" fmla="*/ 186499 w 373220"/>
                <a:gd name="connsiteY17" fmla="*/ 44443 h 599736"/>
                <a:gd name="connsiteX18" fmla="*/ 44510 w 373220"/>
                <a:gd name="connsiteY18" fmla="*/ 186439 h 599736"/>
                <a:gd name="connsiteX19" fmla="*/ 22255 w 373220"/>
                <a:gd name="connsiteY19" fmla="*/ 208661 h 599736"/>
                <a:gd name="connsiteX20" fmla="*/ 0 w 373220"/>
                <a:gd name="connsiteY20" fmla="*/ 186439 h 599736"/>
                <a:gd name="connsiteX21" fmla="*/ 186499 w 373220"/>
                <a:gd name="connsiteY21" fmla="*/ 0 h 59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3220" h="599736">
                  <a:moveTo>
                    <a:pt x="145682" y="553092"/>
                  </a:moveTo>
                  <a:cubicBezTo>
                    <a:pt x="158640" y="553092"/>
                    <a:pt x="169145" y="563534"/>
                    <a:pt x="169145" y="576414"/>
                  </a:cubicBezTo>
                  <a:cubicBezTo>
                    <a:pt x="169145" y="589294"/>
                    <a:pt x="158640" y="599736"/>
                    <a:pt x="145682" y="599736"/>
                  </a:cubicBezTo>
                  <a:cubicBezTo>
                    <a:pt x="132724" y="599736"/>
                    <a:pt x="122219" y="589294"/>
                    <a:pt x="122219" y="576414"/>
                  </a:cubicBezTo>
                  <a:cubicBezTo>
                    <a:pt x="122219" y="563534"/>
                    <a:pt x="132724" y="553092"/>
                    <a:pt x="145682" y="553092"/>
                  </a:cubicBezTo>
                  <a:close/>
                  <a:moveTo>
                    <a:pt x="186499" y="0"/>
                  </a:moveTo>
                  <a:cubicBezTo>
                    <a:pt x="289540" y="0"/>
                    <a:pt x="373220" y="83553"/>
                    <a:pt x="373220" y="186439"/>
                  </a:cubicBezTo>
                  <a:cubicBezTo>
                    <a:pt x="373220" y="289325"/>
                    <a:pt x="289540" y="372878"/>
                    <a:pt x="186499" y="372878"/>
                  </a:cubicBezTo>
                  <a:cubicBezTo>
                    <a:pt x="176261" y="372878"/>
                    <a:pt x="168027" y="381323"/>
                    <a:pt x="168027" y="391545"/>
                  </a:cubicBezTo>
                  <a:lnTo>
                    <a:pt x="168027" y="483098"/>
                  </a:lnTo>
                  <a:cubicBezTo>
                    <a:pt x="168027" y="495319"/>
                    <a:pt x="158012" y="505319"/>
                    <a:pt x="145772" y="505319"/>
                  </a:cubicBezTo>
                  <a:cubicBezTo>
                    <a:pt x="133309" y="505319"/>
                    <a:pt x="123516" y="495319"/>
                    <a:pt x="123516" y="483098"/>
                  </a:cubicBezTo>
                  <a:lnTo>
                    <a:pt x="123516" y="391545"/>
                  </a:lnTo>
                  <a:cubicBezTo>
                    <a:pt x="123516" y="390656"/>
                    <a:pt x="123516" y="389989"/>
                    <a:pt x="123516" y="389322"/>
                  </a:cubicBezTo>
                  <a:cubicBezTo>
                    <a:pt x="124629" y="356212"/>
                    <a:pt x="151335" y="329769"/>
                    <a:pt x="184273" y="328435"/>
                  </a:cubicBezTo>
                  <a:cubicBezTo>
                    <a:pt x="185163" y="328435"/>
                    <a:pt x="185831" y="328435"/>
                    <a:pt x="186499" y="328435"/>
                  </a:cubicBezTo>
                  <a:cubicBezTo>
                    <a:pt x="265060" y="328435"/>
                    <a:pt x="328710" y="264659"/>
                    <a:pt x="328710" y="186439"/>
                  </a:cubicBezTo>
                  <a:cubicBezTo>
                    <a:pt x="328710" y="108219"/>
                    <a:pt x="265060" y="44443"/>
                    <a:pt x="186499" y="44443"/>
                  </a:cubicBezTo>
                  <a:cubicBezTo>
                    <a:pt x="108160" y="44443"/>
                    <a:pt x="44510" y="108219"/>
                    <a:pt x="44510" y="186439"/>
                  </a:cubicBezTo>
                  <a:cubicBezTo>
                    <a:pt x="44510" y="198661"/>
                    <a:pt x="34496" y="208661"/>
                    <a:pt x="22255" y="208661"/>
                  </a:cubicBezTo>
                  <a:cubicBezTo>
                    <a:pt x="9792" y="208661"/>
                    <a:pt x="0" y="198661"/>
                    <a:pt x="0" y="186439"/>
                  </a:cubicBezTo>
                  <a:cubicBezTo>
                    <a:pt x="0" y="83553"/>
                    <a:pt x="83680" y="0"/>
                    <a:pt x="1864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39358" y="3776401"/>
              <a:ext cx="58862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000" dirty="0"/>
                <a:t>找律师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83364" y="2529787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accent1">
                      <a:lumMod val="75000"/>
                    </a:schemeClr>
                  </a:solidFill>
                </a:rPr>
                <a:t>92%</a:t>
              </a:r>
              <a:endParaRPr kumimoji="1" lang="zh-CN" altLang="en-US" sz="1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64015" y="3725691"/>
              <a:ext cx="1319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000" dirty="0"/>
                <a:t>提及</a:t>
              </a:r>
              <a:r>
                <a:rPr kumimoji="1" lang="en-US" altLang="zh-CN" sz="1000" dirty="0"/>
                <a:t>1</a:t>
              </a:r>
              <a:r>
                <a:rPr kumimoji="1" lang="zh-CN" altLang="en-US" sz="1000" dirty="0"/>
                <a:t>位</a:t>
              </a:r>
              <a:endParaRPr kumimoji="1" lang="en-US" altLang="zh-CN" sz="1000" dirty="0"/>
            </a:p>
            <a:p>
              <a:pPr algn="ctr"/>
              <a:r>
                <a:rPr kumimoji="1" lang="zh-CN" altLang="en-US" sz="1000" dirty="0"/>
                <a:t>律师姓名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124738" y="2538268"/>
              <a:ext cx="4443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accent1">
                      <a:lumMod val="75000"/>
                    </a:schemeClr>
                  </a:solidFill>
                </a:rPr>
                <a:t>8%</a:t>
              </a:r>
              <a:endParaRPr kumimoji="1" lang="zh-CN" altLang="en-US" sz="1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173581" y="3737352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/>
                <a:t>提及</a:t>
              </a:r>
              <a:r>
                <a:rPr kumimoji="1" lang="en-US" altLang="zh-CN" sz="1000" dirty="0"/>
                <a:t>2</a:t>
              </a:r>
              <a:r>
                <a:rPr kumimoji="1" lang="zh-CN" altLang="en-US" sz="1000" dirty="0"/>
                <a:t>位</a:t>
              </a:r>
              <a:endParaRPr kumimoji="1" lang="en-US" altLang="zh-CN" sz="1000" dirty="0"/>
            </a:p>
            <a:p>
              <a:pPr algn="ctr"/>
              <a:r>
                <a:rPr kumimoji="1" lang="zh-CN" altLang="en-US" sz="1000" dirty="0"/>
                <a:t>律师姓名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200509" y="3750740"/>
              <a:ext cx="7152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/>
                <a:t>提及</a:t>
              </a:r>
              <a:r>
                <a:rPr kumimoji="1" lang="en-US" altLang="zh-CN" sz="1000" dirty="0"/>
                <a:t>3+</a:t>
              </a:r>
              <a:r>
                <a:rPr kumimoji="1" lang="zh-CN" altLang="en-US" sz="1000" dirty="0"/>
                <a:t>位</a:t>
              </a:r>
              <a:endParaRPr kumimoji="1" lang="en-US" altLang="zh-CN" sz="1000" dirty="0"/>
            </a:p>
            <a:p>
              <a:pPr algn="ctr"/>
              <a:r>
                <a:rPr kumimoji="1" lang="zh-CN" altLang="en-US" sz="1000" dirty="0"/>
                <a:t>律师姓名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507172" y="4096824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76%</a:t>
              </a:r>
              <a:endParaRPr kumimoji="1" lang="zh-CN" altLang="en-US" sz="1050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294607" y="4104518"/>
              <a:ext cx="45557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16%</a:t>
              </a:r>
              <a:endParaRPr kumimoji="1" lang="zh-CN" altLang="en-US" sz="1050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395332" y="4120016"/>
              <a:ext cx="38023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8%</a:t>
              </a:r>
              <a:endParaRPr kumimoji="1" lang="zh-CN" altLang="en-US" sz="1050" dirty="0"/>
            </a:p>
          </p:txBody>
        </p:sp>
        <p:cxnSp>
          <p:nvCxnSpPr>
            <p:cNvPr id="36" name="直线连接符 35"/>
            <p:cNvCxnSpPr/>
            <p:nvPr/>
          </p:nvCxnSpPr>
          <p:spPr>
            <a:xfrm>
              <a:off x="996014" y="2922269"/>
              <a:ext cx="0" cy="2309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2374651" y="43920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solidFill>
                    <a:schemeClr val="bg1"/>
                  </a:solidFill>
                </a:rPr>
                <a:t>搜索过律师姓名后</a:t>
              </a:r>
              <a:endParaRPr kumimoji="1" lang="en-US" altLang="zh-CN" sz="1200" dirty="0">
                <a:solidFill>
                  <a:schemeClr val="bg1"/>
                </a:solidFill>
              </a:endParaRPr>
            </a:p>
            <a:p>
              <a:r>
                <a:rPr kumimoji="1" lang="zh-CN" altLang="en-US" sz="1200" dirty="0">
                  <a:solidFill>
                    <a:schemeClr val="bg1"/>
                  </a:solidFill>
                </a:rPr>
                <a:t>转而搜索其他律师</a:t>
              </a:r>
              <a:endParaRPr kumimoji="1"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383938" y="5223531"/>
              <a:ext cx="81339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>
                  <a:solidFill>
                    <a:schemeClr val="bg1"/>
                  </a:solidFill>
                </a:rPr>
                <a:t>建设</a:t>
              </a:r>
              <a:r>
                <a:rPr kumimoji="1" lang="zh-CN" altLang="en-US" sz="1400" b="1" dirty="0">
                  <a:solidFill>
                    <a:schemeClr val="bg1"/>
                  </a:solidFill>
                </a:rPr>
                <a:t>私域阵地</a:t>
              </a:r>
              <a:r>
                <a:rPr kumimoji="1" lang="zh-CN" altLang="en-US" sz="1400" dirty="0">
                  <a:solidFill>
                    <a:schemeClr val="bg1"/>
                  </a:solidFill>
                </a:rPr>
                <a:t>，增强律师个人</a:t>
              </a:r>
              <a:r>
                <a:rPr kumimoji="1" lang="en-US" altLang="zh-CN" sz="1400" dirty="0">
                  <a:solidFill>
                    <a:schemeClr val="bg1"/>
                  </a:solidFill>
                </a:rPr>
                <a:t>/</a:t>
              </a:r>
              <a:r>
                <a:rPr kumimoji="1" lang="zh-CN" altLang="en-US" sz="1400" dirty="0">
                  <a:solidFill>
                    <a:schemeClr val="bg1"/>
                  </a:solidFill>
                </a:rPr>
                <a:t>律所</a:t>
              </a:r>
              <a:r>
                <a:rPr kumimoji="1" lang="en-US" altLang="zh-CN" sz="1400" dirty="0">
                  <a:solidFill>
                    <a:schemeClr val="bg1"/>
                  </a:solidFill>
                </a:rPr>
                <a:t>/</a:t>
              </a:r>
              <a:r>
                <a:rPr kumimoji="1" lang="zh-CN" altLang="en-US" sz="1400" dirty="0">
                  <a:solidFill>
                    <a:schemeClr val="bg1"/>
                  </a:solidFill>
                </a:rPr>
                <a:t>平台</a:t>
              </a:r>
              <a:r>
                <a:rPr kumimoji="1" lang="zh-CN" altLang="en-US" sz="1400" b="1" dirty="0">
                  <a:solidFill>
                    <a:schemeClr val="bg1"/>
                  </a:solidFill>
                </a:rPr>
                <a:t>品牌建设</a:t>
              </a:r>
              <a:r>
                <a:rPr kumimoji="1" lang="zh-CN" altLang="en-US" sz="1400" dirty="0">
                  <a:solidFill>
                    <a:schemeClr val="bg1"/>
                  </a:solidFill>
                </a:rPr>
                <a:t>，及时与用户建立密切互动，把握</a:t>
              </a:r>
              <a:r>
                <a:rPr kumimoji="1" lang="zh-CN" altLang="en-US" sz="1400" b="1" dirty="0">
                  <a:solidFill>
                    <a:schemeClr val="bg1"/>
                  </a:solidFill>
                </a:rPr>
                <a:t>每一次用户信任</a:t>
              </a:r>
            </a:p>
          </p:txBody>
        </p:sp>
        <p:sp>
          <p:nvSpPr>
            <p:cNvPr id="80" name="圆角矩形 79"/>
            <p:cNvSpPr/>
            <p:nvPr/>
          </p:nvSpPr>
          <p:spPr>
            <a:xfrm>
              <a:off x="9487933" y="4381805"/>
              <a:ext cx="1894606" cy="484438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9726947" y="4389499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solidFill>
                    <a:schemeClr val="bg1"/>
                  </a:solidFill>
                </a:rPr>
                <a:t>搜索过律所名称后</a:t>
              </a:r>
              <a:endParaRPr kumimoji="1" lang="en-US" altLang="zh-CN" sz="1200" dirty="0">
                <a:solidFill>
                  <a:schemeClr val="bg1"/>
                </a:solidFill>
              </a:endParaRPr>
            </a:p>
            <a:p>
              <a:r>
                <a:rPr kumimoji="1" lang="zh-CN" altLang="en-US" sz="1200" dirty="0">
                  <a:solidFill>
                    <a:schemeClr val="bg1"/>
                  </a:solidFill>
                </a:rPr>
                <a:t>转而搜索其他律所</a:t>
              </a:r>
              <a:endParaRPr kumimoji="1"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82" name="big-building_81718"/>
            <p:cNvSpPr>
              <a:spLocks noChangeAspect="1"/>
            </p:cNvSpPr>
            <p:nvPr/>
          </p:nvSpPr>
          <p:spPr>
            <a:xfrm>
              <a:off x="8826892" y="3336495"/>
              <a:ext cx="374806" cy="414820"/>
            </a:xfrm>
            <a:custGeom>
              <a:avLst/>
              <a:gdLst>
                <a:gd name="connsiteX0" fmla="*/ 368836 w 545964"/>
                <a:gd name="connsiteY0" fmla="*/ 417664 h 604251"/>
                <a:gd name="connsiteX1" fmla="*/ 359182 w 545964"/>
                <a:gd name="connsiteY1" fmla="*/ 427303 h 604251"/>
                <a:gd name="connsiteX2" fmla="*/ 359182 w 545964"/>
                <a:gd name="connsiteY2" fmla="*/ 477073 h 604251"/>
                <a:gd name="connsiteX3" fmla="*/ 368836 w 545964"/>
                <a:gd name="connsiteY3" fmla="*/ 486712 h 604251"/>
                <a:gd name="connsiteX4" fmla="*/ 418684 w 545964"/>
                <a:gd name="connsiteY4" fmla="*/ 486712 h 604251"/>
                <a:gd name="connsiteX5" fmla="*/ 428338 w 545964"/>
                <a:gd name="connsiteY5" fmla="*/ 477073 h 604251"/>
                <a:gd name="connsiteX6" fmla="*/ 428338 w 545964"/>
                <a:gd name="connsiteY6" fmla="*/ 427303 h 604251"/>
                <a:gd name="connsiteX7" fmla="*/ 418684 w 545964"/>
                <a:gd name="connsiteY7" fmla="*/ 417664 h 604251"/>
                <a:gd name="connsiteX8" fmla="*/ 248058 w 545964"/>
                <a:gd name="connsiteY8" fmla="*/ 417664 h 604251"/>
                <a:gd name="connsiteX9" fmla="*/ 238404 w 545964"/>
                <a:gd name="connsiteY9" fmla="*/ 427303 h 604251"/>
                <a:gd name="connsiteX10" fmla="*/ 238404 w 545964"/>
                <a:gd name="connsiteY10" fmla="*/ 477073 h 604251"/>
                <a:gd name="connsiteX11" fmla="*/ 248058 w 545964"/>
                <a:gd name="connsiteY11" fmla="*/ 486712 h 604251"/>
                <a:gd name="connsiteX12" fmla="*/ 297906 w 545964"/>
                <a:gd name="connsiteY12" fmla="*/ 486712 h 604251"/>
                <a:gd name="connsiteX13" fmla="*/ 307560 w 545964"/>
                <a:gd name="connsiteY13" fmla="*/ 477073 h 604251"/>
                <a:gd name="connsiteX14" fmla="*/ 307560 w 545964"/>
                <a:gd name="connsiteY14" fmla="*/ 427303 h 604251"/>
                <a:gd name="connsiteX15" fmla="*/ 297906 w 545964"/>
                <a:gd name="connsiteY15" fmla="*/ 417664 h 604251"/>
                <a:gd name="connsiteX16" fmla="*/ 127280 w 545964"/>
                <a:gd name="connsiteY16" fmla="*/ 417664 h 604251"/>
                <a:gd name="connsiteX17" fmla="*/ 117626 w 545964"/>
                <a:gd name="connsiteY17" fmla="*/ 427303 h 604251"/>
                <a:gd name="connsiteX18" fmla="*/ 117626 w 545964"/>
                <a:gd name="connsiteY18" fmla="*/ 477073 h 604251"/>
                <a:gd name="connsiteX19" fmla="*/ 127280 w 545964"/>
                <a:gd name="connsiteY19" fmla="*/ 486712 h 604251"/>
                <a:gd name="connsiteX20" fmla="*/ 177128 w 545964"/>
                <a:gd name="connsiteY20" fmla="*/ 486712 h 604251"/>
                <a:gd name="connsiteX21" fmla="*/ 186782 w 545964"/>
                <a:gd name="connsiteY21" fmla="*/ 477073 h 604251"/>
                <a:gd name="connsiteX22" fmla="*/ 186782 w 545964"/>
                <a:gd name="connsiteY22" fmla="*/ 427303 h 604251"/>
                <a:gd name="connsiteX23" fmla="*/ 177128 w 545964"/>
                <a:gd name="connsiteY23" fmla="*/ 417664 h 604251"/>
                <a:gd name="connsiteX24" fmla="*/ 368836 w 545964"/>
                <a:gd name="connsiteY24" fmla="*/ 317141 h 604251"/>
                <a:gd name="connsiteX25" fmla="*/ 359182 w 545964"/>
                <a:gd name="connsiteY25" fmla="*/ 326879 h 604251"/>
                <a:gd name="connsiteX26" fmla="*/ 359182 w 545964"/>
                <a:gd name="connsiteY26" fmla="*/ 376649 h 604251"/>
                <a:gd name="connsiteX27" fmla="*/ 368836 w 545964"/>
                <a:gd name="connsiteY27" fmla="*/ 386288 h 604251"/>
                <a:gd name="connsiteX28" fmla="*/ 418684 w 545964"/>
                <a:gd name="connsiteY28" fmla="*/ 386288 h 604251"/>
                <a:gd name="connsiteX29" fmla="*/ 428338 w 545964"/>
                <a:gd name="connsiteY29" fmla="*/ 376649 h 604251"/>
                <a:gd name="connsiteX30" fmla="*/ 428338 w 545964"/>
                <a:gd name="connsiteY30" fmla="*/ 326879 h 604251"/>
                <a:gd name="connsiteX31" fmla="*/ 418684 w 545964"/>
                <a:gd name="connsiteY31" fmla="*/ 317141 h 604251"/>
                <a:gd name="connsiteX32" fmla="*/ 248058 w 545964"/>
                <a:gd name="connsiteY32" fmla="*/ 317141 h 604251"/>
                <a:gd name="connsiteX33" fmla="*/ 238404 w 545964"/>
                <a:gd name="connsiteY33" fmla="*/ 326879 h 604251"/>
                <a:gd name="connsiteX34" fmla="*/ 238404 w 545964"/>
                <a:gd name="connsiteY34" fmla="*/ 376649 h 604251"/>
                <a:gd name="connsiteX35" fmla="*/ 248058 w 545964"/>
                <a:gd name="connsiteY35" fmla="*/ 386288 h 604251"/>
                <a:gd name="connsiteX36" fmla="*/ 297906 w 545964"/>
                <a:gd name="connsiteY36" fmla="*/ 386288 h 604251"/>
                <a:gd name="connsiteX37" fmla="*/ 307560 w 545964"/>
                <a:gd name="connsiteY37" fmla="*/ 376649 h 604251"/>
                <a:gd name="connsiteX38" fmla="*/ 307560 w 545964"/>
                <a:gd name="connsiteY38" fmla="*/ 326879 h 604251"/>
                <a:gd name="connsiteX39" fmla="*/ 297906 w 545964"/>
                <a:gd name="connsiteY39" fmla="*/ 317141 h 604251"/>
                <a:gd name="connsiteX40" fmla="*/ 127280 w 545964"/>
                <a:gd name="connsiteY40" fmla="*/ 317141 h 604251"/>
                <a:gd name="connsiteX41" fmla="*/ 117626 w 545964"/>
                <a:gd name="connsiteY41" fmla="*/ 326879 h 604251"/>
                <a:gd name="connsiteX42" fmla="*/ 117626 w 545964"/>
                <a:gd name="connsiteY42" fmla="*/ 376649 h 604251"/>
                <a:gd name="connsiteX43" fmla="*/ 127280 w 545964"/>
                <a:gd name="connsiteY43" fmla="*/ 386288 h 604251"/>
                <a:gd name="connsiteX44" fmla="*/ 177128 w 545964"/>
                <a:gd name="connsiteY44" fmla="*/ 386288 h 604251"/>
                <a:gd name="connsiteX45" fmla="*/ 186782 w 545964"/>
                <a:gd name="connsiteY45" fmla="*/ 376649 h 604251"/>
                <a:gd name="connsiteX46" fmla="*/ 186782 w 545964"/>
                <a:gd name="connsiteY46" fmla="*/ 326879 h 604251"/>
                <a:gd name="connsiteX47" fmla="*/ 177128 w 545964"/>
                <a:gd name="connsiteY47" fmla="*/ 317141 h 604251"/>
                <a:gd name="connsiteX48" fmla="*/ 368836 w 545964"/>
                <a:gd name="connsiteY48" fmla="*/ 216717 h 604251"/>
                <a:gd name="connsiteX49" fmla="*/ 359182 w 545964"/>
                <a:gd name="connsiteY49" fmla="*/ 226356 h 604251"/>
                <a:gd name="connsiteX50" fmla="*/ 359182 w 545964"/>
                <a:gd name="connsiteY50" fmla="*/ 276126 h 604251"/>
                <a:gd name="connsiteX51" fmla="*/ 368836 w 545964"/>
                <a:gd name="connsiteY51" fmla="*/ 285765 h 604251"/>
                <a:gd name="connsiteX52" fmla="*/ 418684 w 545964"/>
                <a:gd name="connsiteY52" fmla="*/ 285765 h 604251"/>
                <a:gd name="connsiteX53" fmla="*/ 428338 w 545964"/>
                <a:gd name="connsiteY53" fmla="*/ 276126 h 604251"/>
                <a:gd name="connsiteX54" fmla="*/ 428338 w 545964"/>
                <a:gd name="connsiteY54" fmla="*/ 226356 h 604251"/>
                <a:gd name="connsiteX55" fmla="*/ 418684 w 545964"/>
                <a:gd name="connsiteY55" fmla="*/ 216717 h 604251"/>
                <a:gd name="connsiteX56" fmla="*/ 248058 w 545964"/>
                <a:gd name="connsiteY56" fmla="*/ 216717 h 604251"/>
                <a:gd name="connsiteX57" fmla="*/ 238404 w 545964"/>
                <a:gd name="connsiteY57" fmla="*/ 226356 h 604251"/>
                <a:gd name="connsiteX58" fmla="*/ 238404 w 545964"/>
                <a:gd name="connsiteY58" fmla="*/ 276126 h 604251"/>
                <a:gd name="connsiteX59" fmla="*/ 248058 w 545964"/>
                <a:gd name="connsiteY59" fmla="*/ 285765 h 604251"/>
                <a:gd name="connsiteX60" fmla="*/ 297906 w 545964"/>
                <a:gd name="connsiteY60" fmla="*/ 285765 h 604251"/>
                <a:gd name="connsiteX61" fmla="*/ 307560 w 545964"/>
                <a:gd name="connsiteY61" fmla="*/ 276126 h 604251"/>
                <a:gd name="connsiteX62" fmla="*/ 307560 w 545964"/>
                <a:gd name="connsiteY62" fmla="*/ 226356 h 604251"/>
                <a:gd name="connsiteX63" fmla="*/ 297906 w 545964"/>
                <a:gd name="connsiteY63" fmla="*/ 216717 h 604251"/>
                <a:gd name="connsiteX64" fmla="*/ 127280 w 545964"/>
                <a:gd name="connsiteY64" fmla="*/ 216717 h 604251"/>
                <a:gd name="connsiteX65" fmla="*/ 117626 w 545964"/>
                <a:gd name="connsiteY65" fmla="*/ 226356 h 604251"/>
                <a:gd name="connsiteX66" fmla="*/ 117626 w 545964"/>
                <a:gd name="connsiteY66" fmla="*/ 276126 h 604251"/>
                <a:gd name="connsiteX67" fmla="*/ 127280 w 545964"/>
                <a:gd name="connsiteY67" fmla="*/ 285765 h 604251"/>
                <a:gd name="connsiteX68" fmla="*/ 177128 w 545964"/>
                <a:gd name="connsiteY68" fmla="*/ 285765 h 604251"/>
                <a:gd name="connsiteX69" fmla="*/ 186782 w 545964"/>
                <a:gd name="connsiteY69" fmla="*/ 276126 h 604251"/>
                <a:gd name="connsiteX70" fmla="*/ 186782 w 545964"/>
                <a:gd name="connsiteY70" fmla="*/ 226356 h 604251"/>
                <a:gd name="connsiteX71" fmla="*/ 177128 w 545964"/>
                <a:gd name="connsiteY71" fmla="*/ 216717 h 604251"/>
                <a:gd name="connsiteX72" fmla="*/ 368836 w 545964"/>
                <a:gd name="connsiteY72" fmla="*/ 116194 h 604251"/>
                <a:gd name="connsiteX73" fmla="*/ 359182 w 545964"/>
                <a:gd name="connsiteY73" fmla="*/ 125833 h 604251"/>
                <a:gd name="connsiteX74" fmla="*/ 359182 w 545964"/>
                <a:gd name="connsiteY74" fmla="*/ 175603 h 604251"/>
                <a:gd name="connsiteX75" fmla="*/ 368836 w 545964"/>
                <a:gd name="connsiteY75" fmla="*/ 185340 h 604251"/>
                <a:gd name="connsiteX76" fmla="*/ 418684 w 545964"/>
                <a:gd name="connsiteY76" fmla="*/ 185340 h 604251"/>
                <a:gd name="connsiteX77" fmla="*/ 428338 w 545964"/>
                <a:gd name="connsiteY77" fmla="*/ 175603 h 604251"/>
                <a:gd name="connsiteX78" fmla="*/ 428338 w 545964"/>
                <a:gd name="connsiteY78" fmla="*/ 125833 h 604251"/>
                <a:gd name="connsiteX79" fmla="*/ 418684 w 545964"/>
                <a:gd name="connsiteY79" fmla="*/ 116194 h 604251"/>
                <a:gd name="connsiteX80" fmla="*/ 248058 w 545964"/>
                <a:gd name="connsiteY80" fmla="*/ 116194 h 604251"/>
                <a:gd name="connsiteX81" fmla="*/ 238404 w 545964"/>
                <a:gd name="connsiteY81" fmla="*/ 125833 h 604251"/>
                <a:gd name="connsiteX82" fmla="*/ 238404 w 545964"/>
                <a:gd name="connsiteY82" fmla="*/ 175603 h 604251"/>
                <a:gd name="connsiteX83" fmla="*/ 248058 w 545964"/>
                <a:gd name="connsiteY83" fmla="*/ 185340 h 604251"/>
                <a:gd name="connsiteX84" fmla="*/ 297906 w 545964"/>
                <a:gd name="connsiteY84" fmla="*/ 185340 h 604251"/>
                <a:gd name="connsiteX85" fmla="*/ 307560 w 545964"/>
                <a:gd name="connsiteY85" fmla="*/ 175603 h 604251"/>
                <a:gd name="connsiteX86" fmla="*/ 307560 w 545964"/>
                <a:gd name="connsiteY86" fmla="*/ 125833 h 604251"/>
                <a:gd name="connsiteX87" fmla="*/ 297906 w 545964"/>
                <a:gd name="connsiteY87" fmla="*/ 116194 h 604251"/>
                <a:gd name="connsiteX88" fmla="*/ 127280 w 545964"/>
                <a:gd name="connsiteY88" fmla="*/ 116194 h 604251"/>
                <a:gd name="connsiteX89" fmla="*/ 117626 w 545964"/>
                <a:gd name="connsiteY89" fmla="*/ 125833 h 604251"/>
                <a:gd name="connsiteX90" fmla="*/ 117626 w 545964"/>
                <a:gd name="connsiteY90" fmla="*/ 175603 h 604251"/>
                <a:gd name="connsiteX91" fmla="*/ 127280 w 545964"/>
                <a:gd name="connsiteY91" fmla="*/ 185340 h 604251"/>
                <a:gd name="connsiteX92" fmla="*/ 177128 w 545964"/>
                <a:gd name="connsiteY92" fmla="*/ 185340 h 604251"/>
                <a:gd name="connsiteX93" fmla="*/ 186782 w 545964"/>
                <a:gd name="connsiteY93" fmla="*/ 175603 h 604251"/>
                <a:gd name="connsiteX94" fmla="*/ 186782 w 545964"/>
                <a:gd name="connsiteY94" fmla="*/ 125833 h 604251"/>
                <a:gd name="connsiteX95" fmla="*/ 177128 w 545964"/>
                <a:gd name="connsiteY95" fmla="*/ 116194 h 604251"/>
                <a:gd name="connsiteX96" fmla="*/ 93490 w 545964"/>
                <a:gd name="connsiteY96" fmla="*/ 81080 h 604251"/>
                <a:gd name="connsiteX97" fmla="*/ 452474 w 545964"/>
                <a:gd name="connsiteY97" fmla="*/ 81080 h 604251"/>
                <a:gd name="connsiteX98" fmla="*/ 474935 w 545964"/>
                <a:gd name="connsiteY98" fmla="*/ 103407 h 604251"/>
                <a:gd name="connsiteX99" fmla="*/ 474935 w 545964"/>
                <a:gd name="connsiteY99" fmla="*/ 559596 h 604251"/>
                <a:gd name="connsiteX100" fmla="*/ 523601 w 545964"/>
                <a:gd name="connsiteY100" fmla="*/ 559596 h 604251"/>
                <a:gd name="connsiteX101" fmla="*/ 545964 w 545964"/>
                <a:gd name="connsiteY101" fmla="*/ 582022 h 604251"/>
                <a:gd name="connsiteX102" fmla="*/ 545964 w 545964"/>
                <a:gd name="connsiteY102" fmla="*/ 604251 h 604251"/>
                <a:gd name="connsiteX103" fmla="*/ 357901 w 545964"/>
                <a:gd name="connsiteY103" fmla="*/ 604251 h 604251"/>
                <a:gd name="connsiteX104" fmla="*/ 357901 w 545964"/>
                <a:gd name="connsiteY104" fmla="*/ 512777 h 604251"/>
                <a:gd name="connsiteX105" fmla="*/ 348247 w 545964"/>
                <a:gd name="connsiteY105" fmla="*/ 503040 h 604251"/>
                <a:gd name="connsiteX106" fmla="*/ 298399 w 545964"/>
                <a:gd name="connsiteY106" fmla="*/ 503040 h 604251"/>
                <a:gd name="connsiteX107" fmla="*/ 288744 w 545964"/>
                <a:gd name="connsiteY107" fmla="*/ 512777 h 604251"/>
                <a:gd name="connsiteX108" fmla="*/ 288744 w 545964"/>
                <a:gd name="connsiteY108" fmla="*/ 604251 h 604251"/>
                <a:gd name="connsiteX109" fmla="*/ 257318 w 545964"/>
                <a:gd name="connsiteY109" fmla="*/ 604251 h 604251"/>
                <a:gd name="connsiteX110" fmla="*/ 257318 w 545964"/>
                <a:gd name="connsiteY110" fmla="*/ 512777 h 604251"/>
                <a:gd name="connsiteX111" fmla="*/ 247565 w 545964"/>
                <a:gd name="connsiteY111" fmla="*/ 503040 h 604251"/>
                <a:gd name="connsiteX112" fmla="*/ 197717 w 545964"/>
                <a:gd name="connsiteY112" fmla="*/ 503040 h 604251"/>
                <a:gd name="connsiteX113" fmla="*/ 188063 w 545964"/>
                <a:gd name="connsiteY113" fmla="*/ 512777 h 604251"/>
                <a:gd name="connsiteX114" fmla="*/ 188063 w 545964"/>
                <a:gd name="connsiteY114" fmla="*/ 604251 h 604251"/>
                <a:gd name="connsiteX115" fmla="*/ 0 w 545964"/>
                <a:gd name="connsiteY115" fmla="*/ 604251 h 604251"/>
                <a:gd name="connsiteX116" fmla="*/ 0 w 545964"/>
                <a:gd name="connsiteY116" fmla="*/ 582022 h 604251"/>
                <a:gd name="connsiteX117" fmla="*/ 22461 w 545964"/>
                <a:gd name="connsiteY117" fmla="*/ 559596 h 604251"/>
                <a:gd name="connsiteX118" fmla="*/ 71127 w 545964"/>
                <a:gd name="connsiteY118" fmla="*/ 559596 h 604251"/>
                <a:gd name="connsiteX119" fmla="*/ 71127 w 545964"/>
                <a:gd name="connsiteY119" fmla="*/ 103407 h 604251"/>
                <a:gd name="connsiteX120" fmla="*/ 93490 w 545964"/>
                <a:gd name="connsiteY120" fmla="*/ 81080 h 604251"/>
                <a:gd name="connsiteX121" fmla="*/ 150719 w 545964"/>
                <a:gd name="connsiteY121" fmla="*/ 0 h 604251"/>
                <a:gd name="connsiteX122" fmla="*/ 395216 w 545964"/>
                <a:gd name="connsiteY122" fmla="*/ 0 h 604251"/>
                <a:gd name="connsiteX123" fmla="*/ 417676 w 545964"/>
                <a:gd name="connsiteY123" fmla="*/ 22430 h 604251"/>
                <a:gd name="connsiteX124" fmla="*/ 417676 w 545964"/>
                <a:gd name="connsiteY124" fmla="*/ 53418 h 604251"/>
                <a:gd name="connsiteX125" fmla="*/ 128358 w 545964"/>
                <a:gd name="connsiteY125" fmla="*/ 53418 h 604251"/>
                <a:gd name="connsiteX126" fmla="*/ 128358 w 545964"/>
                <a:gd name="connsiteY126" fmla="*/ 22430 h 604251"/>
                <a:gd name="connsiteX127" fmla="*/ 150719 w 545964"/>
                <a:gd name="connsiteY127" fmla="*/ 0 h 60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545964" h="604251">
                  <a:moveTo>
                    <a:pt x="368836" y="417664"/>
                  </a:moveTo>
                  <a:cubicBezTo>
                    <a:pt x="363516" y="417664"/>
                    <a:pt x="359182" y="421992"/>
                    <a:pt x="359182" y="427303"/>
                  </a:cubicBezTo>
                  <a:lnTo>
                    <a:pt x="359182" y="477073"/>
                  </a:lnTo>
                  <a:cubicBezTo>
                    <a:pt x="359182" y="482483"/>
                    <a:pt x="363516" y="486712"/>
                    <a:pt x="368836" y="486712"/>
                  </a:cubicBezTo>
                  <a:lnTo>
                    <a:pt x="418684" y="486712"/>
                  </a:lnTo>
                  <a:cubicBezTo>
                    <a:pt x="424102" y="486712"/>
                    <a:pt x="428338" y="482483"/>
                    <a:pt x="428338" y="477073"/>
                  </a:cubicBezTo>
                  <a:lnTo>
                    <a:pt x="428338" y="427303"/>
                  </a:lnTo>
                  <a:cubicBezTo>
                    <a:pt x="428338" y="421992"/>
                    <a:pt x="424102" y="417664"/>
                    <a:pt x="418684" y="417664"/>
                  </a:cubicBezTo>
                  <a:close/>
                  <a:moveTo>
                    <a:pt x="248058" y="417664"/>
                  </a:moveTo>
                  <a:cubicBezTo>
                    <a:pt x="242738" y="417664"/>
                    <a:pt x="238404" y="421992"/>
                    <a:pt x="238404" y="427303"/>
                  </a:cubicBezTo>
                  <a:lnTo>
                    <a:pt x="238404" y="477073"/>
                  </a:lnTo>
                  <a:cubicBezTo>
                    <a:pt x="238404" y="482483"/>
                    <a:pt x="242738" y="486712"/>
                    <a:pt x="248058" y="486712"/>
                  </a:cubicBezTo>
                  <a:lnTo>
                    <a:pt x="297906" y="486712"/>
                  </a:lnTo>
                  <a:cubicBezTo>
                    <a:pt x="303324" y="486712"/>
                    <a:pt x="307560" y="482483"/>
                    <a:pt x="307560" y="477073"/>
                  </a:cubicBezTo>
                  <a:lnTo>
                    <a:pt x="307560" y="427303"/>
                  </a:lnTo>
                  <a:cubicBezTo>
                    <a:pt x="307560" y="421992"/>
                    <a:pt x="303324" y="417664"/>
                    <a:pt x="297906" y="417664"/>
                  </a:cubicBezTo>
                  <a:close/>
                  <a:moveTo>
                    <a:pt x="127280" y="417664"/>
                  </a:moveTo>
                  <a:cubicBezTo>
                    <a:pt x="121960" y="417664"/>
                    <a:pt x="117626" y="421992"/>
                    <a:pt x="117626" y="427303"/>
                  </a:cubicBezTo>
                  <a:lnTo>
                    <a:pt x="117626" y="477073"/>
                  </a:lnTo>
                  <a:cubicBezTo>
                    <a:pt x="117626" y="482483"/>
                    <a:pt x="121960" y="486712"/>
                    <a:pt x="127280" y="486712"/>
                  </a:cubicBezTo>
                  <a:lnTo>
                    <a:pt x="177128" y="486712"/>
                  </a:lnTo>
                  <a:cubicBezTo>
                    <a:pt x="182546" y="486712"/>
                    <a:pt x="186782" y="482483"/>
                    <a:pt x="186782" y="477073"/>
                  </a:cubicBezTo>
                  <a:lnTo>
                    <a:pt x="186782" y="427303"/>
                  </a:lnTo>
                  <a:cubicBezTo>
                    <a:pt x="186782" y="421992"/>
                    <a:pt x="182546" y="417664"/>
                    <a:pt x="177128" y="417664"/>
                  </a:cubicBezTo>
                  <a:close/>
                  <a:moveTo>
                    <a:pt x="368836" y="317141"/>
                  </a:moveTo>
                  <a:cubicBezTo>
                    <a:pt x="363516" y="317141"/>
                    <a:pt x="359182" y="321469"/>
                    <a:pt x="359182" y="326879"/>
                  </a:cubicBezTo>
                  <a:lnTo>
                    <a:pt x="359182" y="376649"/>
                  </a:lnTo>
                  <a:cubicBezTo>
                    <a:pt x="359182" y="381960"/>
                    <a:pt x="363516" y="386288"/>
                    <a:pt x="368836" y="386288"/>
                  </a:cubicBezTo>
                  <a:lnTo>
                    <a:pt x="418684" y="386288"/>
                  </a:lnTo>
                  <a:cubicBezTo>
                    <a:pt x="424102" y="386288"/>
                    <a:pt x="428338" y="381960"/>
                    <a:pt x="428338" y="376649"/>
                  </a:cubicBezTo>
                  <a:lnTo>
                    <a:pt x="428338" y="326879"/>
                  </a:lnTo>
                  <a:cubicBezTo>
                    <a:pt x="428338" y="321469"/>
                    <a:pt x="424102" y="317141"/>
                    <a:pt x="418684" y="317141"/>
                  </a:cubicBezTo>
                  <a:close/>
                  <a:moveTo>
                    <a:pt x="248058" y="317141"/>
                  </a:moveTo>
                  <a:cubicBezTo>
                    <a:pt x="242738" y="317141"/>
                    <a:pt x="238404" y="321469"/>
                    <a:pt x="238404" y="326879"/>
                  </a:cubicBezTo>
                  <a:lnTo>
                    <a:pt x="238404" y="376649"/>
                  </a:lnTo>
                  <a:cubicBezTo>
                    <a:pt x="238404" y="381960"/>
                    <a:pt x="242738" y="386288"/>
                    <a:pt x="248058" y="386288"/>
                  </a:cubicBezTo>
                  <a:lnTo>
                    <a:pt x="297906" y="386288"/>
                  </a:lnTo>
                  <a:cubicBezTo>
                    <a:pt x="303324" y="386288"/>
                    <a:pt x="307560" y="381960"/>
                    <a:pt x="307560" y="376649"/>
                  </a:cubicBezTo>
                  <a:lnTo>
                    <a:pt x="307560" y="326879"/>
                  </a:lnTo>
                  <a:cubicBezTo>
                    <a:pt x="307560" y="321469"/>
                    <a:pt x="303324" y="317141"/>
                    <a:pt x="297906" y="317141"/>
                  </a:cubicBezTo>
                  <a:close/>
                  <a:moveTo>
                    <a:pt x="127280" y="317141"/>
                  </a:moveTo>
                  <a:cubicBezTo>
                    <a:pt x="121960" y="317141"/>
                    <a:pt x="117626" y="321469"/>
                    <a:pt x="117626" y="326879"/>
                  </a:cubicBezTo>
                  <a:lnTo>
                    <a:pt x="117626" y="376649"/>
                  </a:lnTo>
                  <a:cubicBezTo>
                    <a:pt x="117626" y="381960"/>
                    <a:pt x="121960" y="386288"/>
                    <a:pt x="127280" y="386288"/>
                  </a:cubicBezTo>
                  <a:lnTo>
                    <a:pt x="177128" y="386288"/>
                  </a:lnTo>
                  <a:cubicBezTo>
                    <a:pt x="182546" y="386288"/>
                    <a:pt x="186782" y="381960"/>
                    <a:pt x="186782" y="376649"/>
                  </a:cubicBezTo>
                  <a:lnTo>
                    <a:pt x="186782" y="326879"/>
                  </a:lnTo>
                  <a:cubicBezTo>
                    <a:pt x="186782" y="321469"/>
                    <a:pt x="182546" y="317141"/>
                    <a:pt x="177128" y="317141"/>
                  </a:cubicBezTo>
                  <a:close/>
                  <a:moveTo>
                    <a:pt x="368836" y="216717"/>
                  </a:moveTo>
                  <a:cubicBezTo>
                    <a:pt x="363516" y="216717"/>
                    <a:pt x="359182" y="221045"/>
                    <a:pt x="359182" y="226356"/>
                  </a:cubicBezTo>
                  <a:lnTo>
                    <a:pt x="359182" y="276126"/>
                  </a:lnTo>
                  <a:cubicBezTo>
                    <a:pt x="359182" y="281437"/>
                    <a:pt x="363516" y="285765"/>
                    <a:pt x="368836" y="285765"/>
                  </a:cubicBezTo>
                  <a:lnTo>
                    <a:pt x="418684" y="285765"/>
                  </a:lnTo>
                  <a:cubicBezTo>
                    <a:pt x="424102" y="285765"/>
                    <a:pt x="428338" y="281437"/>
                    <a:pt x="428338" y="276126"/>
                  </a:cubicBezTo>
                  <a:lnTo>
                    <a:pt x="428338" y="226356"/>
                  </a:lnTo>
                  <a:cubicBezTo>
                    <a:pt x="428338" y="221045"/>
                    <a:pt x="424102" y="216717"/>
                    <a:pt x="418684" y="216717"/>
                  </a:cubicBezTo>
                  <a:close/>
                  <a:moveTo>
                    <a:pt x="248058" y="216717"/>
                  </a:moveTo>
                  <a:cubicBezTo>
                    <a:pt x="242738" y="216717"/>
                    <a:pt x="238404" y="221045"/>
                    <a:pt x="238404" y="226356"/>
                  </a:cubicBezTo>
                  <a:lnTo>
                    <a:pt x="238404" y="276126"/>
                  </a:lnTo>
                  <a:cubicBezTo>
                    <a:pt x="238404" y="281437"/>
                    <a:pt x="242738" y="285765"/>
                    <a:pt x="248058" y="285765"/>
                  </a:cubicBezTo>
                  <a:lnTo>
                    <a:pt x="297906" y="285765"/>
                  </a:lnTo>
                  <a:cubicBezTo>
                    <a:pt x="303324" y="285765"/>
                    <a:pt x="307560" y="281437"/>
                    <a:pt x="307560" y="276126"/>
                  </a:cubicBezTo>
                  <a:lnTo>
                    <a:pt x="307560" y="226356"/>
                  </a:lnTo>
                  <a:cubicBezTo>
                    <a:pt x="307560" y="221045"/>
                    <a:pt x="303324" y="216717"/>
                    <a:pt x="297906" y="216717"/>
                  </a:cubicBezTo>
                  <a:close/>
                  <a:moveTo>
                    <a:pt x="127280" y="216717"/>
                  </a:moveTo>
                  <a:cubicBezTo>
                    <a:pt x="121960" y="216717"/>
                    <a:pt x="117626" y="221045"/>
                    <a:pt x="117626" y="226356"/>
                  </a:cubicBezTo>
                  <a:lnTo>
                    <a:pt x="117626" y="276126"/>
                  </a:lnTo>
                  <a:cubicBezTo>
                    <a:pt x="117626" y="281437"/>
                    <a:pt x="121960" y="285765"/>
                    <a:pt x="127280" y="285765"/>
                  </a:cubicBezTo>
                  <a:lnTo>
                    <a:pt x="177128" y="285765"/>
                  </a:lnTo>
                  <a:cubicBezTo>
                    <a:pt x="182546" y="285765"/>
                    <a:pt x="186782" y="281437"/>
                    <a:pt x="186782" y="276126"/>
                  </a:cubicBezTo>
                  <a:lnTo>
                    <a:pt x="186782" y="226356"/>
                  </a:lnTo>
                  <a:cubicBezTo>
                    <a:pt x="186782" y="221045"/>
                    <a:pt x="182546" y="216717"/>
                    <a:pt x="177128" y="216717"/>
                  </a:cubicBezTo>
                  <a:close/>
                  <a:moveTo>
                    <a:pt x="368836" y="116194"/>
                  </a:moveTo>
                  <a:cubicBezTo>
                    <a:pt x="363516" y="116194"/>
                    <a:pt x="359182" y="120522"/>
                    <a:pt x="359182" y="125833"/>
                  </a:cubicBezTo>
                  <a:lnTo>
                    <a:pt x="359182" y="175603"/>
                  </a:lnTo>
                  <a:cubicBezTo>
                    <a:pt x="359182" y="181013"/>
                    <a:pt x="363516" y="185340"/>
                    <a:pt x="368836" y="185340"/>
                  </a:cubicBezTo>
                  <a:lnTo>
                    <a:pt x="418684" y="185340"/>
                  </a:lnTo>
                  <a:cubicBezTo>
                    <a:pt x="424102" y="185340"/>
                    <a:pt x="428338" y="181013"/>
                    <a:pt x="428338" y="175603"/>
                  </a:cubicBezTo>
                  <a:lnTo>
                    <a:pt x="428338" y="125833"/>
                  </a:lnTo>
                  <a:cubicBezTo>
                    <a:pt x="428338" y="120522"/>
                    <a:pt x="424102" y="116194"/>
                    <a:pt x="418684" y="116194"/>
                  </a:cubicBezTo>
                  <a:close/>
                  <a:moveTo>
                    <a:pt x="248058" y="116194"/>
                  </a:moveTo>
                  <a:cubicBezTo>
                    <a:pt x="242738" y="116194"/>
                    <a:pt x="238404" y="120522"/>
                    <a:pt x="238404" y="125833"/>
                  </a:cubicBezTo>
                  <a:lnTo>
                    <a:pt x="238404" y="175603"/>
                  </a:lnTo>
                  <a:cubicBezTo>
                    <a:pt x="238404" y="181013"/>
                    <a:pt x="242738" y="185340"/>
                    <a:pt x="248058" y="185340"/>
                  </a:cubicBezTo>
                  <a:lnTo>
                    <a:pt x="297906" y="185340"/>
                  </a:lnTo>
                  <a:cubicBezTo>
                    <a:pt x="303324" y="185340"/>
                    <a:pt x="307560" y="181013"/>
                    <a:pt x="307560" y="175603"/>
                  </a:cubicBezTo>
                  <a:lnTo>
                    <a:pt x="307560" y="125833"/>
                  </a:lnTo>
                  <a:cubicBezTo>
                    <a:pt x="307560" y="120522"/>
                    <a:pt x="303324" y="116194"/>
                    <a:pt x="297906" y="116194"/>
                  </a:cubicBezTo>
                  <a:close/>
                  <a:moveTo>
                    <a:pt x="127280" y="116194"/>
                  </a:moveTo>
                  <a:cubicBezTo>
                    <a:pt x="121960" y="116194"/>
                    <a:pt x="117626" y="120522"/>
                    <a:pt x="117626" y="125833"/>
                  </a:cubicBezTo>
                  <a:lnTo>
                    <a:pt x="117626" y="175603"/>
                  </a:lnTo>
                  <a:cubicBezTo>
                    <a:pt x="117626" y="181013"/>
                    <a:pt x="121960" y="185340"/>
                    <a:pt x="127280" y="185340"/>
                  </a:cubicBezTo>
                  <a:lnTo>
                    <a:pt x="177128" y="185340"/>
                  </a:lnTo>
                  <a:cubicBezTo>
                    <a:pt x="182546" y="185340"/>
                    <a:pt x="186782" y="181013"/>
                    <a:pt x="186782" y="175603"/>
                  </a:cubicBezTo>
                  <a:lnTo>
                    <a:pt x="186782" y="125833"/>
                  </a:lnTo>
                  <a:cubicBezTo>
                    <a:pt x="186782" y="120522"/>
                    <a:pt x="182546" y="116194"/>
                    <a:pt x="177128" y="116194"/>
                  </a:cubicBezTo>
                  <a:close/>
                  <a:moveTo>
                    <a:pt x="93490" y="81080"/>
                  </a:moveTo>
                  <a:lnTo>
                    <a:pt x="452474" y="81080"/>
                  </a:lnTo>
                  <a:cubicBezTo>
                    <a:pt x="464887" y="81080"/>
                    <a:pt x="474935" y="91014"/>
                    <a:pt x="474935" y="103407"/>
                  </a:cubicBezTo>
                  <a:lnTo>
                    <a:pt x="474935" y="559596"/>
                  </a:lnTo>
                  <a:lnTo>
                    <a:pt x="523601" y="559596"/>
                  </a:lnTo>
                  <a:cubicBezTo>
                    <a:pt x="536014" y="559596"/>
                    <a:pt x="545964" y="569629"/>
                    <a:pt x="545964" y="582022"/>
                  </a:cubicBezTo>
                  <a:lnTo>
                    <a:pt x="545964" y="604251"/>
                  </a:lnTo>
                  <a:lnTo>
                    <a:pt x="357901" y="604251"/>
                  </a:lnTo>
                  <a:lnTo>
                    <a:pt x="357901" y="512777"/>
                  </a:lnTo>
                  <a:cubicBezTo>
                    <a:pt x="357901" y="507367"/>
                    <a:pt x="353566" y="503040"/>
                    <a:pt x="348247" y="503040"/>
                  </a:cubicBezTo>
                  <a:lnTo>
                    <a:pt x="298399" y="503040"/>
                  </a:lnTo>
                  <a:cubicBezTo>
                    <a:pt x="293079" y="503040"/>
                    <a:pt x="288744" y="507367"/>
                    <a:pt x="288744" y="512777"/>
                  </a:cubicBezTo>
                  <a:lnTo>
                    <a:pt x="288744" y="604251"/>
                  </a:lnTo>
                  <a:lnTo>
                    <a:pt x="257318" y="604251"/>
                  </a:lnTo>
                  <a:lnTo>
                    <a:pt x="257318" y="512777"/>
                  </a:lnTo>
                  <a:cubicBezTo>
                    <a:pt x="257318" y="507367"/>
                    <a:pt x="252984" y="503040"/>
                    <a:pt x="247565" y="503040"/>
                  </a:cubicBezTo>
                  <a:lnTo>
                    <a:pt x="197717" y="503040"/>
                  </a:lnTo>
                  <a:cubicBezTo>
                    <a:pt x="192398" y="503040"/>
                    <a:pt x="188063" y="507367"/>
                    <a:pt x="188063" y="512777"/>
                  </a:cubicBezTo>
                  <a:lnTo>
                    <a:pt x="188063" y="604251"/>
                  </a:lnTo>
                  <a:lnTo>
                    <a:pt x="0" y="604251"/>
                  </a:lnTo>
                  <a:lnTo>
                    <a:pt x="0" y="582022"/>
                  </a:lnTo>
                  <a:cubicBezTo>
                    <a:pt x="0" y="569629"/>
                    <a:pt x="10048" y="559596"/>
                    <a:pt x="22461" y="559596"/>
                  </a:cubicBezTo>
                  <a:lnTo>
                    <a:pt x="71127" y="559596"/>
                  </a:lnTo>
                  <a:lnTo>
                    <a:pt x="71127" y="103407"/>
                  </a:lnTo>
                  <a:cubicBezTo>
                    <a:pt x="71127" y="91014"/>
                    <a:pt x="81175" y="81080"/>
                    <a:pt x="93490" y="81080"/>
                  </a:cubicBezTo>
                  <a:close/>
                  <a:moveTo>
                    <a:pt x="150719" y="0"/>
                  </a:moveTo>
                  <a:lnTo>
                    <a:pt x="395216" y="0"/>
                  </a:lnTo>
                  <a:cubicBezTo>
                    <a:pt x="407628" y="0"/>
                    <a:pt x="417676" y="10034"/>
                    <a:pt x="417676" y="22430"/>
                  </a:cubicBezTo>
                  <a:lnTo>
                    <a:pt x="417676" y="53418"/>
                  </a:lnTo>
                  <a:lnTo>
                    <a:pt x="128358" y="53418"/>
                  </a:lnTo>
                  <a:lnTo>
                    <a:pt x="128358" y="22430"/>
                  </a:lnTo>
                  <a:cubicBezTo>
                    <a:pt x="128358" y="10034"/>
                    <a:pt x="138406" y="0"/>
                    <a:pt x="1507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big-building_81718"/>
            <p:cNvSpPr>
              <a:spLocks noChangeAspect="1"/>
            </p:cNvSpPr>
            <p:nvPr/>
          </p:nvSpPr>
          <p:spPr>
            <a:xfrm>
              <a:off x="9490647" y="3325769"/>
              <a:ext cx="374806" cy="414820"/>
            </a:xfrm>
            <a:custGeom>
              <a:avLst/>
              <a:gdLst>
                <a:gd name="connsiteX0" fmla="*/ 368836 w 545964"/>
                <a:gd name="connsiteY0" fmla="*/ 417664 h 604251"/>
                <a:gd name="connsiteX1" fmla="*/ 359182 w 545964"/>
                <a:gd name="connsiteY1" fmla="*/ 427303 h 604251"/>
                <a:gd name="connsiteX2" fmla="*/ 359182 w 545964"/>
                <a:gd name="connsiteY2" fmla="*/ 477073 h 604251"/>
                <a:gd name="connsiteX3" fmla="*/ 368836 w 545964"/>
                <a:gd name="connsiteY3" fmla="*/ 486712 h 604251"/>
                <a:gd name="connsiteX4" fmla="*/ 418684 w 545964"/>
                <a:gd name="connsiteY4" fmla="*/ 486712 h 604251"/>
                <a:gd name="connsiteX5" fmla="*/ 428338 w 545964"/>
                <a:gd name="connsiteY5" fmla="*/ 477073 h 604251"/>
                <a:gd name="connsiteX6" fmla="*/ 428338 w 545964"/>
                <a:gd name="connsiteY6" fmla="*/ 427303 h 604251"/>
                <a:gd name="connsiteX7" fmla="*/ 418684 w 545964"/>
                <a:gd name="connsiteY7" fmla="*/ 417664 h 604251"/>
                <a:gd name="connsiteX8" fmla="*/ 248058 w 545964"/>
                <a:gd name="connsiteY8" fmla="*/ 417664 h 604251"/>
                <a:gd name="connsiteX9" fmla="*/ 238404 w 545964"/>
                <a:gd name="connsiteY9" fmla="*/ 427303 h 604251"/>
                <a:gd name="connsiteX10" fmla="*/ 238404 w 545964"/>
                <a:gd name="connsiteY10" fmla="*/ 477073 h 604251"/>
                <a:gd name="connsiteX11" fmla="*/ 248058 w 545964"/>
                <a:gd name="connsiteY11" fmla="*/ 486712 h 604251"/>
                <a:gd name="connsiteX12" fmla="*/ 297906 w 545964"/>
                <a:gd name="connsiteY12" fmla="*/ 486712 h 604251"/>
                <a:gd name="connsiteX13" fmla="*/ 307560 w 545964"/>
                <a:gd name="connsiteY13" fmla="*/ 477073 h 604251"/>
                <a:gd name="connsiteX14" fmla="*/ 307560 w 545964"/>
                <a:gd name="connsiteY14" fmla="*/ 427303 h 604251"/>
                <a:gd name="connsiteX15" fmla="*/ 297906 w 545964"/>
                <a:gd name="connsiteY15" fmla="*/ 417664 h 604251"/>
                <a:gd name="connsiteX16" fmla="*/ 127280 w 545964"/>
                <a:gd name="connsiteY16" fmla="*/ 417664 h 604251"/>
                <a:gd name="connsiteX17" fmla="*/ 117626 w 545964"/>
                <a:gd name="connsiteY17" fmla="*/ 427303 h 604251"/>
                <a:gd name="connsiteX18" fmla="*/ 117626 w 545964"/>
                <a:gd name="connsiteY18" fmla="*/ 477073 h 604251"/>
                <a:gd name="connsiteX19" fmla="*/ 127280 w 545964"/>
                <a:gd name="connsiteY19" fmla="*/ 486712 h 604251"/>
                <a:gd name="connsiteX20" fmla="*/ 177128 w 545964"/>
                <a:gd name="connsiteY20" fmla="*/ 486712 h 604251"/>
                <a:gd name="connsiteX21" fmla="*/ 186782 w 545964"/>
                <a:gd name="connsiteY21" fmla="*/ 477073 h 604251"/>
                <a:gd name="connsiteX22" fmla="*/ 186782 w 545964"/>
                <a:gd name="connsiteY22" fmla="*/ 427303 h 604251"/>
                <a:gd name="connsiteX23" fmla="*/ 177128 w 545964"/>
                <a:gd name="connsiteY23" fmla="*/ 417664 h 604251"/>
                <a:gd name="connsiteX24" fmla="*/ 368836 w 545964"/>
                <a:gd name="connsiteY24" fmla="*/ 317141 h 604251"/>
                <a:gd name="connsiteX25" fmla="*/ 359182 w 545964"/>
                <a:gd name="connsiteY25" fmla="*/ 326879 h 604251"/>
                <a:gd name="connsiteX26" fmla="*/ 359182 w 545964"/>
                <a:gd name="connsiteY26" fmla="*/ 376649 h 604251"/>
                <a:gd name="connsiteX27" fmla="*/ 368836 w 545964"/>
                <a:gd name="connsiteY27" fmla="*/ 386288 h 604251"/>
                <a:gd name="connsiteX28" fmla="*/ 418684 w 545964"/>
                <a:gd name="connsiteY28" fmla="*/ 386288 h 604251"/>
                <a:gd name="connsiteX29" fmla="*/ 428338 w 545964"/>
                <a:gd name="connsiteY29" fmla="*/ 376649 h 604251"/>
                <a:gd name="connsiteX30" fmla="*/ 428338 w 545964"/>
                <a:gd name="connsiteY30" fmla="*/ 326879 h 604251"/>
                <a:gd name="connsiteX31" fmla="*/ 418684 w 545964"/>
                <a:gd name="connsiteY31" fmla="*/ 317141 h 604251"/>
                <a:gd name="connsiteX32" fmla="*/ 248058 w 545964"/>
                <a:gd name="connsiteY32" fmla="*/ 317141 h 604251"/>
                <a:gd name="connsiteX33" fmla="*/ 238404 w 545964"/>
                <a:gd name="connsiteY33" fmla="*/ 326879 h 604251"/>
                <a:gd name="connsiteX34" fmla="*/ 238404 w 545964"/>
                <a:gd name="connsiteY34" fmla="*/ 376649 h 604251"/>
                <a:gd name="connsiteX35" fmla="*/ 248058 w 545964"/>
                <a:gd name="connsiteY35" fmla="*/ 386288 h 604251"/>
                <a:gd name="connsiteX36" fmla="*/ 297906 w 545964"/>
                <a:gd name="connsiteY36" fmla="*/ 386288 h 604251"/>
                <a:gd name="connsiteX37" fmla="*/ 307560 w 545964"/>
                <a:gd name="connsiteY37" fmla="*/ 376649 h 604251"/>
                <a:gd name="connsiteX38" fmla="*/ 307560 w 545964"/>
                <a:gd name="connsiteY38" fmla="*/ 326879 h 604251"/>
                <a:gd name="connsiteX39" fmla="*/ 297906 w 545964"/>
                <a:gd name="connsiteY39" fmla="*/ 317141 h 604251"/>
                <a:gd name="connsiteX40" fmla="*/ 127280 w 545964"/>
                <a:gd name="connsiteY40" fmla="*/ 317141 h 604251"/>
                <a:gd name="connsiteX41" fmla="*/ 117626 w 545964"/>
                <a:gd name="connsiteY41" fmla="*/ 326879 h 604251"/>
                <a:gd name="connsiteX42" fmla="*/ 117626 w 545964"/>
                <a:gd name="connsiteY42" fmla="*/ 376649 h 604251"/>
                <a:gd name="connsiteX43" fmla="*/ 127280 w 545964"/>
                <a:gd name="connsiteY43" fmla="*/ 386288 h 604251"/>
                <a:gd name="connsiteX44" fmla="*/ 177128 w 545964"/>
                <a:gd name="connsiteY44" fmla="*/ 386288 h 604251"/>
                <a:gd name="connsiteX45" fmla="*/ 186782 w 545964"/>
                <a:gd name="connsiteY45" fmla="*/ 376649 h 604251"/>
                <a:gd name="connsiteX46" fmla="*/ 186782 w 545964"/>
                <a:gd name="connsiteY46" fmla="*/ 326879 h 604251"/>
                <a:gd name="connsiteX47" fmla="*/ 177128 w 545964"/>
                <a:gd name="connsiteY47" fmla="*/ 317141 h 604251"/>
                <a:gd name="connsiteX48" fmla="*/ 368836 w 545964"/>
                <a:gd name="connsiteY48" fmla="*/ 216717 h 604251"/>
                <a:gd name="connsiteX49" fmla="*/ 359182 w 545964"/>
                <a:gd name="connsiteY49" fmla="*/ 226356 h 604251"/>
                <a:gd name="connsiteX50" fmla="*/ 359182 w 545964"/>
                <a:gd name="connsiteY50" fmla="*/ 276126 h 604251"/>
                <a:gd name="connsiteX51" fmla="*/ 368836 w 545964"/>
                <a:gd name="connsiteY51" fmla="*/ 285765 h 604251"/>
                <a:gd name="connsiteX52" fmla="*/ 418684 w 545964"/>
                <a:gd name="connsiteY52" fmla="*/ 285765 h 604251"/>
                <a:gd name="connsiteX53" fmla="*/ 428338 w 545964"/>
                <a:gd name="connsiteY53" fmla="*/ 276126 h 604251"/>
                <a:gd name="connsiteX54" fmla="*/ 428338 w 545964"/>
                <a:gd name="connsiteY54" fmla="*/ 226356 h 604251"/>
                <a:gd name="connsiteX55" fmla="*/ 418684 w 545964"/>
                <a:gd name="connsiteY55" fmla="*/ 216717 h 604251"/>
                <a:gd name="connsiteX56" fmla="*/ 248058 w 545964"/>
                <a:gd name="connsiteY56" fmla="*/ 216717 h 604251"/>
                <a:gd name="connsiteX57" fmla="*/ 238404 w 545964"/>
                <a:gd name="connsiteY57" fmla="*/ 226356 h 604251"/>
                <a:gd name="connsiteX58" fmla="*/ 238404 w 545964"/>
                <a:gd name="connsiteY58" fmla="*/ 276126 h 604251"/>
                <a:gd name="connsiteX59" fmla="*/ 248058 w 545964"/>
                <a:gd name="connsiteY59" fmla="*/ 285765 h 604251"/>
                <a:gd name="connsiteX60" fmla="*/ 297906 w 545964"/>
                <a:gd name="connsiteY60" fmla="*/ 285765 h 604251"/>
                <a:gd name="connsiteX61" fmla="*/ 307560 w 545964"/>
                <a:gd name="connsiteY61" fmla="*/ 276126 h 604251"/>
                <a:gd name="connsiteX62" fmla="*/ 307560 w 545964"/>
                <a:gd name="connsiteY62" fmla="*/ 226356 h 604251"/>
                <a:gd name="connsiteX63" fmla="*/ 297906 w 545964"/>
                <a:gd name="connsiteY63" fmla="*/ 216717 h 604251"/>
                <a:gd name="connsiteX64" fmla="*/ 127280 w 545964"/>
                <a:gd name="connsiteY64" fmla="*/ 216717 h 604251"/>
                <a:gd name="connsiteX65" fmla="*/ 117626 w 545964"/>
                <a:gd name="connsiteY65" fmla="*/ 226356 h 604251"/>
                <a:gd name="connsiteX66" fmla="*/ 117626 w 545964"/>
                <a:gd name="connsiteY66" fmla="*/ 276126 h 604251"/>
                <a:gd name="connsiteX67" fmla="*/ 127280 w 545964"/>
                <a:gd name="connsiteY67" fmla="*/ 285765 h 604251"/>
                <a:gd name="connsiteX68" fmla="*/ 177128 w 545964"/>
                <a:gd name="connsiteY68" fmla="*/ 285765 h 604251"/>
                <a:gd name="connsiteX69" fmla="*/ 186782 w 545964"/>
                <a:gd name="connsiteY69" fmla="*/ 276126 h 604251"/>
                <a:gd name="connsiteX70" fmla="*/ 186782 w 545964"/>
                <a:gd name="connsiteY70" fmla="*/ 226356 h 604251"/>
                <a:gd name="connsiteX71" fmla="*/ 177128 w 545964"/>
                <a:gd name="connsiteY71" fmla="*/ 216717 h 604251"/>
                <a:gd name="connsiteX72" fmla="*/ 368836 w 545964"/>
                <a:gd name="connsiteY72" fmla="*/ 116194 h 604251"/>
                <a:gd name="connsiteX73" fmla="*/ 359182 w 545964"/>
                <a:gd name="connsiteY73" fmla="*/ 125833 h 604251"/>
                <a:gd name="connsiteX74" fmla="*/ 359182 w 545964"/>
                <a:gd name="connsiteY74" fmla="*/ 175603 h 604251"/>
                <a:gd name="connsiteX75" fmla="*/ 368836 w 545964"/>
                <a:gd name="connsiteY75" fmla="*/ 185340 h 604251"/>
                <a:gd name="connsiteX76" fmla="*/ 418684 w 545964"/>
                <a:gd name="connsiteY76" fmla="*/ 185340 h 604251"/>
                <a:gd name="connsiteX77" fmla="*/ 428338 w 545964"/>
                <a:gd name="connsiteY77" fmla="*/ 175603 h 604251"/>
                <a:gd name="connsiteX78" fmla="*/ 428338 w 545964"/>
                <a:gd name="connsiteY78" fmla="*/ 125833 h 604251"/>
                <a:gd name="connsiteX79" fmla="*/ 418684 w 545964"/>
                <a:gd name="connsiteY79" fmla="*/ 116194 h 604251"/>
                <a:gd name="connsiteX80" fmla="*/ 248058 w 545964"/>
                <a:gd name="connsiteY80" fmla="*/ 116194 h 604251"/>
                <a:gd name="connsiteX81" fmla="*/ 238404 w 545964"/>
                <a:gd name="connsiteY81" fmla="*/ 125833 h 604251"/>
                <a:gd name="connsiteX82" fmla="*/ 238404 w 545964"/>
                <a:gd name="connsiteY82" fmla="*/ 175603 h 604251"/>
                <a:gd name="connsiteX83" fmla="*/ 248058 w 545964"/>
                <a:gd name="connsiteY83" fmla="*/ 185340 h 604251"/>
                <a:gd name="connsiteX84" fmla="*/ 297906 w 545964"/>
                <a:gd name="connsiteY84" fmla="*/ 185340 h 604251"/>
                <a:gd name="connsiteX85" fmla="*/ 307560 w 545964"/>
                <a:gd name="connsiteY85" fmla="*/ 175603 h 604251"/>
                <a:gd name="connsiteX86" fmla="*/ 307560 w 545964"/>
                <a:gd name="connsiteY86" fmla="*/ 125833 h 604251"/>
                <a:gd name="connsiteX87" fmla="*/ 297906 w 545964"/>
                <a:gd name="connsiteY87" fmla="*/ 116194 h 604251"/>
                <a:gd name="connsiteX88" fmla="*/ 127280 w 545964"/>
                <a:gd name="connsiteY88" fmla="*/ 116194 h 604251"/>
                <a:gd name="connsiteX89" fmla="*/ 117626 w 545964"/>
                <a:gd name="connsiteY89" fmla="*/ 125833 h 604251"/>
                <a:gd name="connsiteX90" fmla="*/ 117626 w 545964"/>
                <a:gd name="connsiteY90" fmla="*/ 175603 h 604251"/>
                <a:gd name="connsiteX91" fmla="*/ 127280 w 545964"/>
                <a:gd name="connsiteY91" fmla="*/ 185340 h 604251"/>
                <a:gd name="connsiteX92" fmla="*/ 177128 w 545964"/>
                <a:gd name="connsiteY92" fmla="*/ 185340 h 604251"/>
                <a:gd name="connsiteX93" fmla="*/ 186782 w 545964"/>
                <a:gd name="connsiteY93" fmla="*/ 175603 h 604251"/>
                <a:gd name="connsiteX94" fmla="*/ 186782 w 545964"/>
                <a:gd name="connsiteY94" fmla="*/ 125833 h 604251"/>
                <a:gd name="connsiteX95" fmla="*/ 177128 w 545964"/>
                <a:gd name="connsiteY95" fmla="*/ 116194 h 604251"/>
                <a:gd name="connsiteX96" fmla="*/ 93490 w 545964"/>
                <a:gd name="connsiteY96" fmla="*/ 81080 h 604251"/>
                <a:gd name="connsiteX97" fmla="*/ 452474 w 545964"/>
                <a:gd name="connsiteY97" fmla="*/ 81080 h 604251"/>
                <a:gd name="connsiteX98" fmla="*/ 474935 w 545964"/>
                <a:gd name="connsiteY98" fmla="*/ 103407 h 604251"/>
                <a:gd name="connsiteX99" fmla="*/ 474935 w 545964"/>
                <a:gd name="connsiteY99" fmla="*/ 559596 h 604251"/>
                <a:gd name="connsiteX100" fmla="*/ 523601 w 545964"/>
                <a:gd name="connsiteY100" fmla="*/ 559596 h 604251"/>
                <a:gd name="connsiteX101" fmla="*/ 545964 w 545964"/>
                <a:gd name="connsiteY101" fmla="*/ 582022 h 604251"/>
                <a:gd name="connsiteX102" fmla="*/ 545964 w 545964"/>
                <a:gd name="connsiteY102" fmla="*/ 604251 h 604251"/>
                <a:gd name="connsiteX103" fmla="*/ 357901 w 545964"/>
                <a:gd name="connsiteY103" fmla="*/ 604251 h 604251"/>
                <a:gd name="connsiteX104" fmla="*/ 357901 w 545964"/>
                <a:gd name="connsiteY104" fmla="*/ 512777 h 604251"/>
                <a:gd name="connsiteX105" fmla="*/ 348247 w 545964"/>
                <a:gd name="connsiteY105" fmla="*/ 503040 h 604251"/>
                <a:gd name="connsiteX106" fmla="*/ 298399 w 545964"/>
                <a:gd name="connsiteY106" fmla="*/ 503040 h 604251"/>
                <a:gd name="connsiteX107" fmla="*/ 288744 w 545964"/>
                <a:gd name="connsiteY107" fmla="*/ 512777 h 604251"/>
                <a:gd name="connsiteX108" fmla="*/ 288744 w 545964"/>
                <a:gd name="connsiteY108" fmla="*/ 604251 h 604251"/>
                <a:gd name="connsiteX109" fmla="*/ 257318 w 545964"/>
                <a:gd name="connsiteY109" fmla="*/ 604251 h 604251"/>
                <a:gd name="connsiteX110" fmla="*/ 257318 w 545964"/>
                <a:gd name="connsiteY110" fmla="*/ 512777 h 604251"/>
                <a:gd name="connsiteX111" fmla="*/ 247565 w 545964"/>
                <a:gd name="connsiteY111" fmla="*/ 503040 h 604251"/>
                <a:gd name="connsiteX112" fmla="*/ 197717 w 545964"/>
                <a:gd name="connsiteY112" fmla="*/ 503040 h 604251"/>
                <a:gd name="connsiteX113" fmla="*/ 188063 w 545964"/>
                <a:gd name="connsiteY113" fmla="*/ 512777 h 604251"/>
                <a:gd name="connsiteX114" fmla="*/ 188063 w 545964"/>
                <a:gd name="connsiteY114" fmla="*/ 604251 h 604251"/>
                <a:gd name="connsiteX115" fmla="*/ 0 w 545964"/>
                <a:gd name="connsiteY115" fmla="*/ 604251 h 604251"/>
                <a:gd name="connsiteX116" fmla="*/ 0 w 545964"/>
                <a:gd name="connsiteY116" fmla="*/ 582022 h 604251"/>
                <a:gd name="connsiteX117" fmla="*/ 22461 w 545964"/>
                <a:gd name="connsiteY117" fmla="*/ 559596 h 604251"/>
                <a:gd name="connsiteX118" fmla="*/ 71127 w 545964"/>
                <a:gd name="connsiteY118" fmla="*/ 559596 h 604251"/>
                <a:gd name="connsiteX119" fmla="*/ 71127 w 545964"/>
                <a:gd name="connsiteY119" fmla="*/ 103407 h 604251"/>
                <a:gd name="connsiteX120" fmla="*/ 93490 w 545964"/>
                <a:gd name="connsiteY120" fmla="*/ 81080 h 604251"/>
                <a:gd name="connsiteX121" fmla="*/ 150719 w 545964"/>
                <a:gd name="connsiteY121" fmla="*/ 0 h 604251"/>
                <a:gd name="connsiteX122" fmla="*/ 395216 w 545964"/>
                <a:gd name="connsiteY122" fmla="*/ 0 h 604251"/>
                <a:gd name="connsiteX123" fmla="*/ 417676 w 545964"/>
                <a:gd name="connsiteY123" fmla="*/ 22430 h 604251"/>
                <a:gd name="connsiteX124" fmla="*/ 417676 w 545964"/>
                <a:gd name="connsiteY124" fmla="*/ 53418 h 604251"/>
                <a:gd name="connsiteX125" fmla="*/ 128358 w 545964"/>
                <a:gd name="connsiteY125" fmla="*/ 53418 h 604251"/>
                <a:gd name="connsiteX126" fmla="*/ 128358 w 545964"/>
                <a:gd name="connsiteY126" fmla="*/ 22430 h 604251"/>
                <a:gd name="connsiteX127" fmla="*/ 150719 w 545964"/>
                <a:gd name="connsiteY127" fmla="*/ 0 h 60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545964" h="604251">
                  <a:moveTo>
                    <a:pt x="368836" y="417664"/>
                  </a:moveTo>
                  <a:cubicBezTo>
                    <a:pt x="363516" y="417664"/>
                    <a:pt x="359182" y="421992"/>
                    <a:pt x="359182" y="427303"/>
                  </a:cubicBezTo>
                  <a:lnTo>
                    <a:pt x="359182" y="477073"/>
                  </a:lnTo>
                  <a:cubicBezTo>
                    <a:pt x="359182" y="482483"/>
                    <a:pt x="363516" y="486712"/>
                    <a:pt x="368836" y="486712"/>
                  </a:cubicBezTo>
                  <a:lnTo>
                    <a:pt x="418684" y="486712"/>
                  </a:lnTo>
                  <a:cubicBezTo>
                    <a:pt x="424102" y="486712"/>
                    <a:pt x="428338" y="482483"/>
                    <a:pt x="428338" y="477073"/>
                  </a:cubicBezTo>
                  <a:lnTo>
                    <a:pt x="428338" y="427303"/>
                  </a:lnTo>
                  <a:cubicBezTo>
                    <a:pt x="428338" y="421992"/>
                    <a:pt x="424102" y="417664"/>
                    <a:pt x="418684" y="417664"/>
                  </a:cubicBezTo>
                  <a:close/>
                  <a:moveTo>
                    <a:pt x="248058" y="417664"/>
                  </a:moveTo>
                  <a:cubicBezTo>
                    <a:pt x="242738" y="417664"/>
                    <a:pt x="238404" y="421992"/>
                    <a:pt x="238404" y="427303"/>
                  </a:cubicBezTo>
                  <a:lnTo>
                    <a:pt x="238404" y="477073"/>
                  </a:lnTo>
                  <a:cubicBezTo>
                    <a:pt x="238404" y="482483"/>
                    <a:pt x="242738" y="486712"/>
                    <a:pt x="248058" y="486712"/>
                  </a:cubicBezTo>
                  <a:lnTo>
                    <a:pt x="297906" y="486712"/>
                  </a:lnTo>
                  <a:cubicBezTo>
                    <a:pt x="303324" y="486712"/>
                    <a:pt x="307560" y="482483"/>
                    <a:pt x="307560" y="477073"/>
                  </a:cubicBezTo>
                  <a:lnTo>
                    <a:pt x="307560" y="427303"/>
                  </a:lnTo>
                  <a:cubicBezTo>
                    <a:pt x="307560" y="421992"/>
                    <a:pt x="303324" y="417664"/>
                    <a:pt x="297906" y="417664"/>
                  </a:cubicBezTo>
                  <a:close/>
                  <a:moveTo>
                    <a:pt x="127280" y="417664"/>
                  </a:moveTo>
                  <a:cubicBezTo>
                    <a:pt x="121960" y="417664"/>
                    <a:pt x="117626" y="421992"/>
                    <a:pt x="117626" y="427303"/>
                  </a:cubicBezTo>
                  <a:lnTo>
                    <a:pt x="117626" y="477073"/>
                  </a:lnTo>
                  <a:cubicBezTo>
                    <a:pt x="117626" y="482483"/>
                    <a:pt x="121960" y="486712"/>
                    <a:pt x="127280" y="486712"/>
                  </a:cubicBezTo>
                  <a:lnTo>
                    <a:pt x="177128" y="486712"/>
                  </a:lnTo>
                  <a:cubicBezTo>
                    <a:pt x="182546" y="486712"/>
                    <a:pt x="186782" y="482483"/>
                    <a:pt x="186782" y="477073"/>
                  </a:cubicBezTo>
                  <a:lnTo>
                    <a:pt x="186782" y="427303"/>
                  </a:lnTo>
                  <a:cubicBezTo>
                    <a:pt x="186782" y="421992"/>
                    <a:pt x="182546" y="417664"/>
                    <a:pt x="177128" y="417664"/>
                  </a:cubicBezTo>
                  <a:close/>
                  <a:moveTo>
                    <a:pt x="368836" y="317141"/>
                  </a:moveTo>
                  <a:cubicBezTo>
                    <a:pt x="363516" y="317141"/>
                    <a:pt x="359182" y="321469"/>
                    <a:pt x="359182" y="326879"/>
                  </a:cubicBezTo>
                  <a:lnTo>
                    <a:pt x="359182" y="376649"/>
                  </a:lnTo>
                  <a:cubicBezTo>
                    <a:pt x="359182" y="381960"/>
                    <a:pt x="363516" y="386288"/>
                    <a:pt x="368836" y="386288"/>
                  </a:cubicBezTo>
                  <a:lnTo>
                    <a:pt x="418684" y="386288"/>
                  </a:lnTo>
                  <a:cubicBezTo>
                    <a:pt x="424102" y="386288"/>
                    <a:pt x="428338" y="381960"/>
                    <a:pt x="428338" y="376649"/>
                  </a:cubicBezTo>
                  <a:lnTo>
                    <a:pt x="428338" y="326879"/>
                  </a:lnTo>
                  <a:cubicBezTo>
                    <a:pt x="428338" y="321469"/>
                    <a:pt x="424102" y="317141"/>
                    <a:pt x="418684" y="317141"/>
                  </a:cubicBezTo>
                  <a:close/>
                  <a:moveTo>
                    <a:pt x="248058" y="317141"/>
                  </a:moveTo>
                  <a:cubicBezTo>
                    <a:pt x="242738" y="317141"/>
                    <a:pt x="238404" y="321469"/>
                    <a:pt x="238404" y="326879"/>
                  </a:cubicBezTo>
                  <a:lnTo>
                    <a:pt x="238404" y="376649"/>
                  </a:lnTo>
                  <a:cubicBezTo>
                    <a:pt x="238404" y="381960"/>
                    <a:pt x="242738" y="386288"/>
                    <a:pt x="248058" y="386288"/>
                  </a:cubicBezTo>
                  <a:lnTo>
                    <a:pt x="297906" y="386288"/>
                  </a:lnTo>
                  <a:cubicBezTo>
                    <a:pt x="303324" y="386288"/>
                    <a:pt x="307560" y="381960"/>
                    <a:pt x="307560" y="376649"/>
                  </a:cubicBezTo>
                  <a:lnTo>
                    <a:pt x="307560" y="326879"/>
                  </a:lnTo>
                  <a:cubicBezTo>
                    <a:pt x="307560" y="321469"/>
                    <a:pt x="303324" y="317141"/>
                    <a:pt x="297906" y="317141"/>
                  </a:cubicBezTo>
                  <a:close/>
                  <a:moveTo>
                    <a:pt x="127280" y="317141"/>
                  </a:moveTo>
                  <a:cubicBezTo>
                    <a:pt x="121960" y="317141"/>
                    <a:pt x="117626" y="321469"/>
                    <a:pt x="117626" y="326879"/>
                  </a:cubicBezTo>
                  <a:lnTo>
                    <a:pt x="117626" y="376649"/>
                  </a:lnTo>
                  <a:cubicBezTo>
                    <a:pt x="117626" y="381960"/>
                    <a:pt x="121960" y="386288"/>
                    <a:pt x="127280" y="386288"/>
                  </a:cubicBezTo>
                  <a:lnTo>
                    <a:pt x="177128" y="386288"/>
                  </a:lnTo>
                  <a:cubicBezTo>
                    <a:pt x="182546" y="386288"/>
                    <a:pt x="186782" y="381960"/>
                    <a:pt x="186782" y="376649"/>
                  </a:cubicBezTo>
                  <a:lnTo>
                    <a:pt x="186782" y="326879"/>
                  </a:lnTo>
                  <a:cubicBezTo>
                    <a:pt x="186782" y="321469"/>
                    <a:pt x="182546" y="317141"/>
                    <a:pt x="177128" y="317141"/>
                  </a:cubicBezTo>
                  <a:close/>
                  <a:moveTo>
                    <a:pt x="368836" y="216717"/>
                  </a:moveTo>
                  <a:cubicBezTo>
                    <a:pt x="363516" y="216717"/>
                    <a:pt x="359182" y="221045"/>
                    <a:pt x="359182" y="226356"/>
                  </a:cubicBezTo>
                  <a:lnTo>
                    <a:pt x="359182" y="276126"/>
                  </a:lnTo>
                  <a:cubicBezTo>
                    <a:pt x="359182" y="281437"/>
                    <a:pt x="363516" y="285765"/>
                    <a:pt x="368836" y="285765"/>
                  </a:cubicBezTo>
                  <a:lnTo>
                    <a:pt x="418684" y="285765"/>
                  </a:lnTo>
                  <a:cubicBezTo>
                    <a:pt x="424102" y="285765"/>
                    <a:pt x="428338" y="281437"/>
                    <a:pt x="428338" y="276126"/>
                  </a:cubicBezTo>
                  <a:lnTo>
                    <a:pt x="428338" y="226356"/>
                  </a:lnTo>
                  <a:cubicBezTo>
                    <a:pt x="428338" y="221045"/>
                    <a:pt x="424102" y="216717"/>
                    <a:pt x="418684" y="216717"/>
                  </a:cubicBezTo>
                  <a:close/>
                  <a:moveTo>
                    <a:pt x="248058" y="216717"/>
                  </a:moveTo>
                  <a:cubicBezTo>
                    <a:pt x="242738" y="216717"/>
                    <a:pt x="238404" y="221045"/>
                    <a:pt x="238404" y="226356"/>
                  </a:cubicBezTo>
                  <a:lnTo>
                    <a:pt x="238404" y="276126"/>
                  </a:lnTo>
                  <a:cubicBezTo>
                    <a:pt x="238404" y="281437"/>
                    <a:pt x="242738" y="285765"/>
                    <a:pt x="248058" y="285765"/>
                  </a:cubicBezTo>
                  <a:lnTo>
                    <a:pt x="297906" y="285765"/>
                  </a:lnTo>
                  <a:cubicBezTo>
                    <a:pt x="303324" y="285765"/>
                    <a:pt x="307560" y="281437"/>
                    <a:pt x="307560" y="276126"/>
                  </a:cubicBezTo>
                  <a:lnTo>
                    <a:pt x="307560" y="226356"/>
                  </a:lnTo>
                  <a:cubicBezTo>
                    <a:pt x="307560" y="221045"/>
                    <a:pt x="303324" y="216717"/>
                    <a:pt x="297906" y="216717"/>
                  </a:cubicBezTo>
                  <a:close/>
                  <a:moveTo>
                    <a:pt x="127280" y="216717"/>
                  </a:moveTo>
                  <a:cubicBezTo>
                    <a:pt x="121960" y="216717"/>
                    <a:pt x="117626" y="221045"/>
                    <a:pt x="117626" y="226356"/>
                  </a:cubicBezTo>
                  <a:lnTo>
                    <a:pt x="117626" y="276126"/>
                  </a:lnTo>
                  <a:cubicBezTo>
                    <a:pt x="117626" y="281437"/>
                    <a:pt x="121960" y="285765"/>
                    <a:pt x="127280" y="285765"/>
                  </a:cubicBezTo>
                  <a:lnTo>
                    <a:pt x="177128" y="285765"/>
                  </a:lnTo>
                  <a:cubicBezTo>
                    <a:pt x="182546" y="285765"/>
                    <a:pt x="186782" y="281437"/>
                    <a:pt x="186782" y="276126"/>
                  </a:cubicBezTo>
                  <a:lnTo>
                    <a:pt x="186782" y="226356"/>
                  </a:lnTo>
                  <a:cubicBezTo>
                    <a:pt x="186782" y="221045"/>
                    <a:pt x="182546" y="216717"/>
                    <a:pt x="177128" y="216717"/>
                  </a:cubicBezTo>
                  <a:close/>
                  <a:moveTo>
                    <a:pt x="368836" y="116194"/>
                  </a:moveTo>
                  <a:cubicBezTo>
                    <a:pt x="363516" y="116194"/>
                    <a:pt x="359182" y="120522"/>
                    <a:pt x="359182" y="125833"/>
                  </a:cubicBezTo>
                  <a:lnTo>
                    <a:pt x="359182" y="175603"/>
                  </a:lnTo>
                  <a:cubicBezTo>
                    <a:pt x="359182" y="181013"/>
                    <a:pt x="363516" y="185340"/>
                    <a:pt x="368836" y="185340"/>
                  </a:cubicBezTo>
                  <a:lnTo>
                    <a:pt x="418684" y="185340"/>
                  </a:lnTo>
                  <a:cubicBezTo>
                    <a:pt x="424102" y="185340"/>
                    <a:pt x="428338" y="181013"/>
                    <a:pt x="428338" y="175603"/>
                  </a:cubicBezTo>
                  <a:lnTo>
                    <a:pt x="428338" y="125833"/>
                  </a:lnTo>
                  <a:cubicBezTo>
                    <a:pt x="428338" y="120522"/>
                    <a:pt x="424102" y="116194"/>
                    <a:pt x="418684" y="116194"/>
                  </a:cubicBezTo>
                  <a:close/>
                  <a:moveTo>
                    <a:pt x="248058" y="116194"/>
                  </a:moveTo>
                  <a:cubicBezTo>
                    <a:pt x="242738" y="116194"/>
                    <a:pt x="238404" y="120522"/>
                    <a:pt x="238404" y="125833"/>
                  </a:cubicBezTo>
                  <a:lnTo>
                    <a:pt x="238404" y="175603"/>
                  </a:lnTo>
                  <a:cubicBezTo>
                    <a:pt x="238404" y="181013"/>
                    <a:pt x="242738" y="185340"/>
                    <a:pt x="248058" y="185340"/>
                  </a:cubicBezTo>
                  <a:lnTo>
                    <a:pt x="297906" y="185340"/>
                  </a:lnTo>
                  <a:cubicBezTo>
                    <a:pt x="303324" y="185340"/>
                    <a:pt x="307560" y="181013"/>
                    <a:pt x="307560" y="175603"/>
                  </a:cubicBezTo>
                  <a:lnTo>
                    <a:pt x="307560" y="125833"/>
                  </a:lnTo>
                  <a:cubicBezTo>
                    <a:pt x="307560" y="120522"/>
                    <a:pt x="303324" y="116194"/>
                    <a:pt x="297906" y="116194"/>
                  </a:cubicBezTo>
                  <a:close/>
                  <a:moveTo>
                    <a:pt x="127280" y="116194"/>
                  </a:moveTo>
                  <a:cubicBezTo>
                    <a:pt x="121960" y="116194"/>
                    <a:pt x="117626" y="120522"/>
                    <a:pt x="117626" y="125833"/>
                  </a:cubicBezTo>
                  <a:lnTo>
                    <a:pt x="117626" y="175603"/>
                  </a:lnTo>
                  <a:cubicBezTo>
                    <a:pt x="117626" y="181013"/>
                    <a:pt x="121960" y="185340"/>
                    <a:pt x="127280" y="185340"/>
                  </a:cubicBezTo>
                  <a:lnTo>
                    <a:pt x="177128" y="185340"/>
                  </a:lnTo>
                  <a:cubicBezTo>
                    <a:pt x="182546" y="185340"/>
                    <a:pt x="186782" y="181013"/>
                    <a:pt x="186782" y="175603"/>
                  </a:cubicBezTo>
                  <a:lnTo>
                    <a:pt x="186782" y="125833"/>
                  </a:lnTo>
                  <a:cubicBezTo>
                    <a:pt x="186782" y="120522"/>
                    <a:pt x="182546" y="116194"/>
                    <a:pt x="177128" y="116194"/>
                  </a:cubicBezTo>
                  <a:close/>
                  <a:moveTo>
                    <a:pt x="93490" y="81080"/>
                  </a:moveTo>
                  <a:lnTo>
                    <a:pt x="452474" y="81080"/>
                  </a:lnTo>
                  <a:cubicBezTo>
                    <a:pt x="464887" y="81080"/>
                    <a:pt x="474935" y="91014"/>
                    <a:pt x="474935" y="103407"/>
                  </a:cubicBezTo>
                  <a:lnTo>
                    <a:pt x="474935" y="559596"/>
                  </a:lnTo>
                  <a:lnTo>
                    <a:pt x="523601" y="559596"/>
                  </a:lnTo>
                  <a:cubicBezTo>
                    <a:pt x="536014" y="559596"/>
                    <a:pt x="545964" y="569629"/>
                    <a:pt x="545964" y="582022"/>
                  </a:cubicBezTo>
                  <a:lnTo>
                    <a:pt x="545964" y="604251"/>
                  </a:lnTo>
                  <a:lnTo>
                    <a:pt x="357901" y="604251"/>
                  </a:lnTo>
                  <a:lnTo>
                    <a:pt x="357901" y="512777"/>
                  </a:lnTo>
                  <a:cubicBezTo>
                    <a:pt x="357901" y="507367"/>
                    <a:pt x="353566" y="503040"/>
                    <a:pt x="348247" y="503040"/>
                  </a:cubicBezTo>
                  <a:lnTo>
                    <a:pt x="298399" y="503040"/>
                  </a:lnTo>
                  <a:cubicBezTo>
                    <a:pt x="293079" y="503040"/>
                    <a:pt x="288744" y="507367"/>
                    <a:pt x="288744" y="512777"/>
                  </a:cubicBezTo>
                  <a:lnTo>
                    <a:pt x="288744" y="604251"/>
                  </a:lnTo>
                  <a:lnTo>
                    <a:pt x="257318" y="604251"/>
                  </a:lnTo>
                  <a:lnTo>
                    <a:pt x="257318" y="512777"/>
                  </a:lnTo>
                  <a:cubicBezTo>
                    <a:pt x="257318" y="507367"/>
                    <a:pt x="252984" y="503040"/>
                    <a:pt x="247565" y="503040"/>
                  </a:cubicBezTo>
                  <a:lnTo>
                    <a:pt x="197717" y="503040"/>
                  </a:lnTo>
                  <a:cubicBezTo>
                    <a:pt x="192398" y="503040"/>
                    <a:pt x="188063" y="507367"/>
                    <a:pt x="188063" y="512777"/>
                  </a:cubicBezTo>
                  <a:lnTo>
                    <a:pt x="188063" y="604251"/>
                  </a:lnTo>
                  <a:lnTo>
                    <a:pt x="0" y="604251"/>
                  </a:lnTo>
                  <a:lnTo>
                    <a:pt x="0" y="582022"/>
                  </a:lnTo>
                  <a:cubicBezTo>
                    <a:pt x="0" y="569629"/>
                    <a:pt x="10048" y="559596"/>
                    <a:pt x="22461" y="559596"/>
                  </a:cubicBezTo>
                  <a:lnTo>
                    <a:pt x="71127" y="559596"/>
                  </a:lnTo>
                  <a:lnTo>
                    <a:pt x="71127" y="103407"/>
                  </a:lnTo>
                  <a:cubicBezTo>
                    <a:pt x="71127" y="91014"/>
                    <a:pt x="81175" y="81080"/>
                    <a:pt x="93490" y="81080"/>
                  </a:cubicBezTo>
                  <a:close/>
                  <a:moveTo>
                    <a:pt x="150719" y="0"/>
                  </a:moveTo>
                  <a:lnTo>
                    <a:pt x="395216" y="0"/>
                  </a:lnTo>
                  <a:cubicBezTo>
                    <a:pt x="407628" y="0"/>
                    <a:pt x="417676" y="10034"/>
                    <a:pt x="417676" y="22430"/>
                  </a:cubicBezTo>
                  <a:lnTo>
                    <a:pt x="417676" y="53418"/>
                  </a:lnTo>
                  <a:lnTo>
                    <a:pt x="128358" y="53418"/>
                  </a:lnTo>
                  <a:lnTo>
                    <a:pt x="128358" y="22430"/>
                  </a:lnTo>
                  <a:cubicBezTo>
                    <a:pt x="128358" y="10034"/>
                    <a:pt x="138406" y="0"/>
                    <a:pt x="1507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big-building_81718"/>
            <p:cNvSpPr>
              <a:spLocks noChangeAspect="1"/>
            </p:cNvSpPr>
            <p:nvPr/>
          </p:nvSpPr>
          <p:spPr>
            <a:xfrm>
              <a:off x="9863176" y="3325770"/>
              <a:ext cx="374806" cy="414820"/>
            </a:xfrm>
            <a:custGeom>
              <a:avLst/>
              <a:gdLst>
                <a:gd name="connsiteX0" fmla="*/ 368836 w 545964"/>
                <a:gd name="connsiteY0" fmla="*/ 417664 h 604251"/>
                <a:gd name="connsiteX1" fmla="*/ 359182 w 545964"/>
                <a:gd name="connsiteY1" fmla="*/ 427303 h 604251"/>
                <a:gd name="connsiteX2" fmla="*/ 359182 w 545964"/>
                <a:gd name="connsiteY2" fmla="*/ 477073 h 604251"/>
                <a:gd name="connsiteX3" fmla="*/ 368836 w 545964"/>
                <a:gd name="connsiteY3" fmla="*/ 486712 h 604251"/>
                <a:gd name="connsiteX4" fmla="*/ 418684 w 545964"/>
                <a:gd name="connsiteY4" fmla="*/ 486712 h 604251"/>
                <a:gd name="connsiteX5" fmla="*/ 428338 w 545964"/>
                <a:gd name="connsiteY5" fmla="*/ 477073 h 604251"/>
                <a:gd name="connsiteX6" fmla="*/ 428338 w 545964"/>
                <a:gd name="connsiteY6" fmla="*/ 427303 h 604251"/>
                <a:gd name="connsiteX7" fmla="*/ 418684 w 545964"/>
                <a:gd name="connsiteY7" fmla="*/ 417664 h 604251"/>
                <a:gd name="connsiteX8" fmla="*/ 248058 w 545964"/>
                <a:gd name="connsiteY8" fmla="*/ 417664 h 604251"/>
                <a:gd name="connsiteX9" fmla="*/ 238404 w 545964"/>
                <a:gd name="connsiteY9" fmla="*/ 427303 h 604251"/>
                <a:gd name="connsiteX10" fmla="*/ 238404 w 545964"/>
                <a:gd name="connsiteY10" fmla="*/ 477073 h 604251"/>
                <a:gd name="connsiteX11" fmla="*/ 248058 w 545964"/>
                <a:gd name="connsiteY11" fmla="*/ 486712 h 604251"/>
                <a:gd name="connsiteX12" fmla="*/ 297906 w 545964"/>
                <a:gd name="connsiteY12" fmla="*/ 486712 h 604251"/>
                <a:gd name="connsiteX13" fmla="*/ 307560 w 545964"/>
                <a:gd name="connsiteY13" fmla="*/ 477073 h 604251"/>
                <a:gd name="connsiteX14" fmla="*/ 307560 w 545964"/>
                <a:gd name="connsiteY14" fmla="*/ 427303 h 604251"/>
                <a:gd name="connsiteX15" fmla="*/ 297906 w 545964"/>
                <a:gd name="connsiteY15" fmla="*/ 417664 h 604251"/>
                <a:gd name="connsiteX16" fmla="*/ 127280 w 545964"/>
                <a:gd name="connsiteY16" fmla="*/ 417664 h 604251"/>
                <a:gd name="connsiteX17" fmla="*/ 117626 w 545964"/>
                <a:gd name="connsiteY17" fmla="*/ 427303 h 604251"/>
                <a:gd name="connsiteX18" fmla="*/ 117626 w 545964"/>
                <a:gd name="connsiteY18" fmla="*/ 477073 h 604251"/>
                <a:gd name="connsiteX19" fmla="*/ 127280 w 545964"/>
                <a:gd name="connsiteY19" fmla="*/ 486712 h 604251"/>
                <a:gd name="connsiteX20" fmla="*/ 177128 w 545964"/>
                <a:gd name="connsiteY20" fmla="*/ 486712 h 604251"/>
                <a:gd name="connsiteX21" fmla="*/ 186782 w 545964"/>
                <a:gd name="connsiteY21" fmla="*/ 477073 h 604251"/>
                <a:gd name="connsiteX22" fmla="*/ 186782 w 545964"/>
                <a:gd name="connsiteY22" fmla="*/ 427303 h 604251"/>
                <a:gd name="connsiteX23" fmla="*/ 177128 w 545964"/>
                <a:gd name="connsiteY23" fmla="*/ 417664 h 604251"/>
                <a:gd name="connsiteX24" fmla="*/ 368836 w 545964"/>
                <a:gd name="connsiteY24" fmla="*/ 317141 h 604251"/>
                <a:gd name="connsiteX25" fmla="*/ 359182 w 545964"/>
                <a:gd name="connsiteY25" fmla="*/ 326879 h 604251"/>
                <a:gd name="connsiteX26" fmla="*/ 359182 w 545964"/>
                <a:gd name="connsiteY26" fmla="*/ 376649 h 604251"/>
                <a:gd name="connsiteX27" fmla="*/ 368836 w 545964"/>
                <a:gd name="connsiteY27" fmla="*/ 386288 h 604251"/>
                <a:gd name="connsiteX28" fmla="*/ 418684 w 545964"/>
                <a:gd name="connsiteY28" fmla="*/ 386288 h 604251"/>
                <a:gd name="connsiteX29" fmla="*/ 428338 w 545964"/>
                <a:gd name="connsiteY29" fmla="*/ 376649 h 604251"/>
                <a:gd name="connsiteX30" fmla="*/ 428338 w 545964"/>
                <a:gd name="connsiteY30" fmla="*/ 326879 h 604251"/>
                <a:gd name="connsiteX31" fmla="*/ 418684 w 545964"/>
                <a:gd name="connsiteY31" fmla="*/ 317141 h 604251"/>
                <a:gd name="connsiteX32" fmla="*/ 248058 w 545964"/>
                <a:gd name="connsiteY32" fmla="*/ 317141 h 604251"/>
                <a:gd name="connsiteX33" fmla="*/ 238404 w 545964"/>
                <a:gd name="connsiteY33" fmla="*/ 326879 h 604251"/>
                <a:gd name="connsiteX34" fmla="*/ 238404 w 545964"/>
                <a:gd name="connsiteY34" fmla="*/ 376649 h 604251"/>
                <a:gd name="connsiteX35" fmla="*/ 248058 w 545964"/>
                <a:gd name="connsiteY35" fmla="*/ 386288 h 604251"/>
                <a:gd name="connsiteX36" fmla="*/ 297906 w 545964"/>
                <a:gd name="connsiteY36" fmla="*/ 386288 h 604251"/>
                <a:gd name="connsiteX37" fmla="*/ 307560 w 545964"/>
                <a:gd name="connsiteY37" fmla="*/ 376649 h 604251"/>
                <a:gd name="connsiteX38" fmla="*/ 307560 w 545964"/>
                <a:gd name="connsiteY38" fmla="*/ 326879 h 604251"/>
                <a:gd name="connsiteX39" fmla="*/ 297906 w 545964"/>
                <a:gd name="connsiteY39" fmla="*/ 317141 h 604251"/>
                <a:gd name="connsiteX40" fmla="*/ 127280 w 545964"/>
                <a:gd name="connsiteY40" fmla="*/ 317141 h 604251"/>
                <a:gd name="connsiteX41" fmla="*/ 117626 w 545964"/>
                <a:gd name="connsiteY41" fmla="*/ 326879 h 604251"/>
                <a:gd name="connsiteX42" fmla="*/ 117626 w 545964"/>
                <a:gd name="connsiteY42" fmla="*/ 376649 h 604251"/>
                <a:gd name="connsiteX43" fmla="*/ 127280 w 545964"/>
                <a:gd name="connsiteY43" fmla="*/ 386288 h 604251"/>
                <a:gd name="connsiteX44" fmla="*/ 177128 w 545964"/>
                <a:gd name="connsiteY44" fmla="*/ 386288 h 604251"/>
                <a:gd name="connsiteX45" fmla="*/ 186782 w 545964"/>
                <a:gd name="connsiteY45" fmla="*/ 376649 h 604251"/>
                <a:gd name="connsiteX46" fmla="*/ 186782 w 545964"/>
                <a:gd name="connsiteY46" fmla="*/ 326879 h 604251"/>
                <a:gd name="connsiteX47" fmla="*/ 177128 w 545964"/>
                <a:gd name="connsiteY47" fmla="*/ 317141 h 604251"/>
                <a:gd name="connsiteX48" fmla="*/ 368836 w 545964"/>
                <a:gd name="connsiteY48" fmla="*/ 216717 h 604251"/>
                <a:gd name="connsiteX49" fmla="*/ 359182 w 545964"/>
                <a:gd name="connsiteY49" fmla="*/ 226356 h 604251"/>
                <a:gd name="connsiteX50" fmla="*/ 359182 w 545964"/>
                <a:gd name="connsiteY50" fmla="*/ 276126 h 604251"/>
                <a:gd name="connsiteX51" fmla="*/ 368836 w 545964"/>
                <a:gd name="connsiteY51" fmla="*/ 285765 h 604251"/>
                <a:gd name="connsiteX52" fmla="*/ 418684 w 545964"/>
                <a:gd name="connsiteY52" fmla="*/ 285765 h 604251"/>
                <a:gd name="connsiteX53" fmla="*/ 428338 w 545964"/>
                <a:gd name="connsiteY53" fmla="*/ 276126 h 604251"/>
                <a:gd name="connsiteX54" fmla="*/ 428338 w 545964"/>
                <a:gd name="connsiteY54" fmla="*/ 226356 h 604251"/>
                <a:gd name="connsiteX55" fmla="*/ 418684 w 545964"/>
                <a:gd name="connsiteY55" fmla="*/ 216717 h 604251"/>
                <a:gd name="connsiteX56" fmla="*/ 248058 w 545964"/>
                <a:gd name="connsiteY56" fmla="*/ 216717 h 604251"/>
                <a:gd name="connsiteX57" fmla="*/ 238404 w 545964"/>
                <a:gd name="connsiteY57" fmla="*/ 226356 h 604251"/>
                <a:gd name="connsiteX58" fmla="*/ 238404 w 545964"/>
                <a:gd name="connsiteY58" fmla="*/ 276126 h 604251"/>
                <a:gd name="connsiteX59" fmla="*/ 248058 w 545964"/>
                <a:gd name="connsiteY59" fmla="*/ 285765 h 604251"/>
                <a:gd name="connsiteX60" fmla="*/ 297906 w 545964"/>
                <a:gd name="connsiteY60" fmla="*/ 285765 h 604251"/>
                <a:gd name="connsiteX61" fmla="*/ 307560 w 545964"/>
                <a:gd name="connsiteY61" fmla="*/ 276126 h 604251"/>
                <a:gd name="connsiteX62" fmla="*/ 307560 w 545964"/>
                <a:gd name="connsiteY62" fmla="*/ 226356 h 604251"/>
                <a:gd name="connsiteX63" fmla="*/ 297906 w 545964"/>
                <a:gd name="connsiteY63" fmla="*/ 216717 h 604251"/>
                <a:gd name="connsiteX64" fmla="*/ 127280 w 545964"/>
                <a:gd name="connsiteY64" fmla="*/ 216717 h 604251"/>
                <a:gd name="connsiteX65" fmla="*/ 117626 w 545964"/>
                <a:gd name="connsiteY65" fmla="*/ 226356 h 604251"/>
                <a:gd name="connsiteX66" fmla="*/ 117626 w 545964"/>
                <a:gd name="connsiteY66" fmla="*/ 276126 h 604251"/>
                <a:gd name="connsiteX67" fmla="*/ 127280 w 545964"/>
                <a:gd name="connsiteY67" fmla="*/ 285765 h 604251"/>
                <a:gd name="connsiteX68" fmla="*/ 177128 w 545964"/>
                <a:gd name="connsiteY68" fmla="*/ 285765 h 604251"/>
                <a:gd name="connsiteX69" fmla="*/ 186782 w 545964"/>
                <a:gd name="connsiteY69" fmla="*/ 276126 h 604251"/>
                <a:gd name="connsiteX70" fmla="*/ 186782 w 545964"/>
                <a:gd name="connsiteY70" fmla="*/ 226356 h 604251"/>
                <a:gd name="connsiteX71" fmla="*/ 177128 w 545964"/>
                <a:gd name="connsiteY71" fmla="*/ 216717 h 604251"/>
                <a:gd name="connsiteX72" fmla="*/ 368836 w 545964"/>
                <a:gd name="connsiteY72" fmla="*/ 116194 h 604251"/>
                <a:gd name="connsiteX73" fmla="*/ 359182 w 545964"/>
                <a:gd name="connsiteY73" fmla="*/ 125833 h 604251"/>
                <a:gd name="connsiteX74" fmla="*/ 359182 w 545964"/>
                <a:gd name="connsiteY74" fmla="*/ 175603 h 604251"/>
                <a:gd name="connsiteX75" fmla="*/ 368836 w 545964"/>
                <a:gd name="connsiteY75" fmla="*/ 185340 h 604251"/>
                <a:gd name="connsiteX76" fmla="*/ 418684 w 545964"/>
                <a:gd name="connsiteY76" fmla="*/ 185340 h 604251"/>
                <a:gd name="connsiteX77" fmla="*/ 428338 w 545964"/>
                <a:gd name="connsiteY77" fmla="*/ 175603 h 604251"/>
                <a:gd name="connsiteX78" fmla="*/ 428338 w 545964"/>
                <a:gd name="connsiteY78" fmla="*/ 125833 h 604251"/>
                <a:gd name="connsiteX79" fmla="*/ 418684 w 545964"/>
                <a:gd name="connsiteY79" fmla="*/ 116194 h 604251"/>
                <a:gd name="connsiteX80" fmla="*/ 248058 w 545964"/>
                <a:gd name="connsiteY80" fmla="*/ 116194 h 604251"/>
                <a:gd name="connsiteX81" fmla="*/ 238404 w 545964"/>
                <a:gd name="connsiteY81" fmla="*/ 125833 h 604251"/>
                <a:gd name="connsiteX82" fmla="*/ 238404 w 545964"/>
                <a:gd name="connsiteY82" fmla="*/ 175603 h 604251"/>
                <a:gd name="connsiteX83" fmla="*/ 248058 w 545964"/>
                <a:gd name="connsiteY83" fmla="*/ 185340 h 604251"/>
                <a:gd name="connsiteX84" fmla="*/ 297906 w 545964"/>
                <a:gd name="connsiteY84" fmla="*/ 185340 h 604251"/>
                <a:gd name="connsiteX85" fmla="*/ 307560 w 545964"/>
                <a:gd name="connsiteY85" fmla="*/ 175603 h 604251"/>
                <a:gd name="connsiteX86" fmla="*/ 307560 w 545964"/>
                <a:gd name="connsiteY86" fmla="*/ 125833 h 604251"/>
                <a:gd name="connsiteX87" fmla="*/ 297906 w 545964"/>
                <a:gd name="connsiteY87" fmla="*/ 116194 h 604251"/>
                <a:gd name="connsiteX88" fmla="*/ 127280 w 545964"/>
                <a:gd name="connsiteY88" fmla="*/ 116194 h 604251"/>
                <a:gd name="connsiteX89" fmla="*/ 117626 w 545964"/>
                <a:gd name="connsiteY89" fmla="*/ 125833 h 604251"/>
                <a:gd name="connsiteX90" fmla="*/ 117626 w 545964"/>
                <a:gd name="connsiteY90" fmla="*/ 175603 h 604251"/>
                <a:gd name="connsiteX91" fmla="*/ 127280 w 545964"/>
                <a:gd name="connsiteY91" fmla="*/ 185340 h 604251"/>
                <a:gd name="connsiteX92" fmla="*/ 177128 w 545964"/>
                <a:gd name="connsiteY92" fmla="*/ 185340 h 604251"/>
                <a:gd name="connsiteX93" fmla="*/ 186782 w 545964"/>
                <a:gd name="connsiteY93" fmla="*/ 175603 h 604251"/>
                <a:gd name="connsiteX94" fmla="*/ 186782 w 545964"/>
                <a:gd name="connsiteY94" fmla="*/ 125833 h 604251"/>
                <a:gd name="connsiteX95" fmla="*/ 177128 w 545964"/>
                <a:gd name="connsiteY95" fmla="*/ 116194 h 604251"/>
                <a:gd name="connsiteX96" fmla="*/ 93490 w 545964"/>
                <a:gd name="connsiteY96" fmla="*/ 81080 h 604251"/>
                <a:gd name="connsiteX97" fmla="*/ 452474 w 545964"/>
                <a:gd name="connsiteY97" fmla="*/ 81080 h 604251"/>
                <a:gd name="connsiteX98" fmla="*/ 474935 w 545964"/>
                <a:gd name="connsiteY98" fmla="*/ 103407 h 604251"/>
                <a:gd name="connsiteX99" fmla="*/ 474935 w 545964"/>
                <a:gd name="connsiteY99" fmla="*/ 559596 h 604251"/>
                <a:gd name="connsiteX100" fmla="*/ 523601 w 545964"/>
                <a:gd name="connsiteY100" fmla="*/ 559596 h 604251"/>
                <a:gd name="connsiteX101" fmla="*/ 545964 w 545964"/>
                <a:gd name="connsiteY101" fmla="*/ 582022 h 604251"/>
                <a:gd name="connsiteX102" fmla="*/ 545964 w 545964"/>
                <a:gd name="connsiteY102" fmla="*/ 604251 h 604251"/>
                <a:gd name="connsiteX103" fmla="*/ 357901 w 545964"/>
                <a:gd name="connsiteY103" fmla="*/ 604251 h 604251"/>
                <a:gd name="connsiteX104" fmla="*/ 357901 w 545964"/>
                <a:gd name="connsiteY104" fmla="*/ 512777 h 604251"/>
                <a:gd name="connsiteX105" fmla="*/ 348247 w 545964"/>
                <a:gd name="connsiteY105" fmla="*/ 503040 h 604251"/>
                <a:gd name="connsiteX106" fmla="*/ 298399 w 545964"/>
                <a:gd name="connsiteY106" fmla="*/ 503040 h 604251"/>
                <a:gd name="connsiteX107" fmla="*/ 288744 w 545964"/>
                <a:gd name="connsiteY107" fmla="*/ 512777 h 604251"/>
                <a:gd name="connsiteX108" fmla="*/ 288744 w 545964"/>
                <a:gd name="connsiteY108" fmla="*/ 604251 h 604251"/>
                <a:gd name="connsiteX109" fmla="*/ 257318 w 545964"/>
                <a:gd name="connsiteY109" fmla="*/ 604251 h 604251"/>
                <a:gd name="connsiteX110" fmla="*/ 257318 w 545964"/>
                <a:gd name="connsiteY110" fmla="*/ 512777 h 604251"/>
                <a:gd name="connsiteX111" fmla="*/ 247565 w 545964"/>
                <a:gd name="connsiteY111" fmla="*/ 503040 h 604251"/>
                <a:gd name="connsiteX112" fmla="*/ 197717 w 545964"/>
                <a:gd name="connsiteY112" fmla="*/ 503040 h 604251"/>
                <a:gd name="connsiteX113" fmla="*/ 188063 w 545964"/>
                <a:gd name="connsiteY113" fmla="*/ 512777 h 604251"/>
                <a:gd name="connsiteX114" fmla="*/ 188063 w 545964"/>
                <a:gd name="connsiteY114" fmla="*/ 604251 h 604251"/>
                <a:gd name="connsiteX115" fmla="*/ 0 w 545964"/>
                <a:gd name="connsiteY115" fmla="*/ 604251 h 604251"/>
                <a:gd name="connsiteX116" fmla="*/ 0 w 545964"/>
                <a:gd name="connsiteY116" fmla="*/ 582022 h 604251"/>
                <a:gd name="connsiteX117" fmla="*/ 22461 w 545964"/>
                <a:gd name="connsiteY117" fmla="*/ 559596 h 604251"/>
                <a:gd name="connsiteX118" fmla="*/ 71127 w 545964"/>
                <a:gd name="connsiteY118" fmla="*/ 559596 h 604251"/>
                <a:gd name="connsiteX119" fmla="*/ 71127 w 545964"/>
                <a:gd name="connsiteY119" fmla="*/ 103407 h 604251"/>
                <a:gd name="connsiteX120" fmla="*/ 93490 w 545964"/>
                <a:gd name="connsiteY120" fmla="*/ 81080 h 604251"/>
                <a:gd name="connsiteX121" fmla="*/ 150719 w 545964"/>
                <a:gd name="connsiteY121" fmla="*/ 0 h 604251"/>
                <a:gd name="connsiteX122" fmla="*/ 395216 w 545964"/>
                <a:gd name="connsiteY122" fmla="*/ 0 h 604251"/>
                <a:gd name="connsiteX123" fmla="*/ 417676 w 545964"/>
                <a:gd name="connsiteY123" fmla="*/ 22430 h 604251"/>
                <a:gd name="connsiteX124" fmla="*/ 417676 w 545964"/>
                <a:gd name="connsiteY124" fmla="*/ 53418 h 604251"/>
                <a:gd name="connsiteX125" fmla="*/ 128358 w 545964"/>
                <a:gd name="connsiteY125" fmla="*/ 53418 h 604251"/>
                <a:gd name="connsiteX126" fmla="*/ 128358 w 545964"/>
                <a:gd name="connsiteY126" fmla="*/ 22430 h 604251"/>
                <a:gd name="connsiteX127" fmla="*/ 150719 w 545964"/>
                <a:gd name="connsiteY127" fmla="*/ 0 h 60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545964" h="604251">
                  <a:moveTo>
                    <a:pt x="368836" y="417664"/>
                  </a:moveTo>
                  <a:cubicBezTo>
                    <a:pt x="363516" y="417664"/>
                    <a:pt x="359182" y="421992"/>
                    <a:pt x="359182" y="427303"/>
                  </a:cubicBezTo>
                  <a:lnTo>
                    <a:pt x="359182" y="477073"/>
                  </a:lnTo>
                  <a:cubicBezTo>
                    <a:pt x="359182" y="482483"/>
                    <a:pt x="363516" y="486712"/>
                    <a:pt x="368836" y="486712"/>
                  </a:cubicBezTo>
                  <a:lnTo>
                    <a:pt x="418684" y="486712"/>
                  </a:lnTo>
                  <a:cubicBezTo>
                    <a:pt x="424102" y="486712"/>
                    <a:pt x="428338" y="482483"/>
                    <a:pt x="428338" y="477073"/>
                  </a:cubicBezTo>
                  <a:lnTo>
                    <a:pt x="428338" y="427303"/>
                  </a:lnTo>
                  <a:cubicBezTo>
                    <a:pt x="428338" y="421992"/>
                    <a:pt x="424102" y="417664"/>
                    <a:pt x="418684" y="417664"/>
                  </a:cubicBezTo>
                  <a:close/>
                  <a:moveTo>
                    <a:pt x="248058" y="417664"/>
                  </a:moveTo>
                  <a:cubicBezTo>
                    <a:pt x="242738" y="417664"/>
                    <a:pt x="238404" y="421992"/>
                    <a:pt x="238404" y="427303"/>
                  </a:cubicBezTo>
                  <a:lnTo>
                    <a:pt x="238404" y="477073"/>
                  </a:lnTo>
                  <a:cubicBezTo>
                    <a:pt x="238404" y="482483"/>
                    <a:pt x="242738" y="486712"/>
                    <a:pt x="248058" y="486712"/>
                  </a:cubicBezTo>
                  <a:lnTo>
                    <a:pt x="297906" y="486712"/>
                  </a:lnTo>
                  <a:cubicBezTo>
                    <a:pt x="303324" y="486712"/>
                    <a:pt x="307560" y="482483"/>
                    <a:pt x="307560" y="477073"/>
                  </a:cubicBezTo>
                  <a:lnTo>
                    <a:pt x="307560" y="427303"/>
                  </a:lnTo>
                  <a:cubicBezTo>
                    <a:pt x="307560" y="421992"/>
                    <a:pt x="303324" y="417664"/>
                    <a:pt x="297906" y="417664"/>
                  </a:cubicBezTo>
                  <a:close/>
                  <a:moveTo>
                    <a:pt x="127280" y="417664"/>
                  </a:moveTo>
                  <a:cubicBezTo>
                    <a:pt x="121960" y="417664"/>
                    <a:pt x="117626" y="421992"/>
                    <a:pt x="117626" y="427303"/>
                  </a:cubicBezTo>
                  <a:lnTo>
                    <a:pt x="117626" y="477073"/>
                  </a:lnTo>
                  <a:cubicBezTo>
                    <a:pt x="117626" y="482483"/>
                    <a:pt x="121960" y="486712"/>
                    <a:pt x="127280" y="486712"/>
                  </a:cubicBezTo>
                  <a:lnTo>
                    <a:pt x="177128" y="486712"/>
                  </a:lnTo>
                  <a:cubicBezTo>
                    <a:pt x="182546" y="486712"/>
                    <a:pt x="186782" y="482483"/>
                    <a:pt x="186782" y="477073"/>
                  </a:cubicBezTo>
                  <a:lnTo>
                    <a:pt x="186782" y="427303"/>
                  </a:lnTo>
                  <a:cubicBezTo>
                    <a:pt x="186782" y="421992"/>
                    <a:pt x="182546" y="417664"/>
                    <a:pt x="177128" y="417664"/>
                  </a:cubicBezTo>
                  <a:close/>
                  <a:moveTo>
                    <a:pt x="368836" y="317141"/>
                  </a:moveTo>
                  <a:cubicBezTo>
                    <a:pt x="363516" y="317141"/>
                    <a:pt x="359182" y="321469"/>
                    <a:pt x="359182" y="326879"/>
                  </a:cubicBezTo>
                  <a:lnTo>
                    <a:pt x="359182" y="376649"/>
                  </a:lnTo>
                  <a:cubicBezTo>
                    <a:pt x="359182" y="381960"/>
                    <a:pt x="363516" y="386288"/>
                    <a:pt x="368836" y="386288"/>
                  </a:cubicBezTo>
                  <a:lnTo>
                    <a:pt x="418684" y="386288"/>
                  </a:lnTo>
                  <a:cubicBezTo>
                    <a:pt x="424102" y="386288"/>
                    <a:pt x="428338" y="381960"/>
                    <a:pt x="428338" y="376649"/>
                  </a:cubicBezTo>
                  <a:lnTo>
                    <a:pt x="428338" y="326879"/>
                  </a:lnTo>
                  <a:cubicBezTo>
                    <a:pt x="428338" y="321469"/>
                    <a:pt x="424102" y="317141"/>
                    <a:pt x="418684" y="317141"/>
                  </a:cubicBezTo>
                  <a:close/>
                  <a:moveTo>
                    <a:pt x="248058" y="317141"/>
                  </a:moveTo>
                  <a:cubicBezTo>
                    <a:pt x="242738" y="317141"/>
                    <a:pt x="238404" y="321469"/>
                    <a:pt x="238404" y="326879"/>
                  </a:cubicBezTo>
                  <a:lnTo>
                    <a:pt x="238404" y="376649"/>
                  </a:lnTo>
                  <a:cubicBezTo>
                    <a:pt x="238404" y="381960"/>
                    <a:pt x="242738" y="386288"/>
                    <a:pt x="248058" y="386288"/>
                  </a:cubicBezTo>
                  <a:lnTo>
                    <a:pt x="297906" y="386288"/>
                  </a:lnTo>
                  <a:cubicBezTo>
                    <a:pt x="303324" y="386288"/>
                    <a:pt x="307560" y="381960"/>
                    <a:pt x="307560" y="376649"/>
                  </a:cubicBezTo>
                  <a:lnTo>
                    <a:pt x="307560" y="326879"/>
                  </a:lnTo>
                  <a:cubicBezTo>
                    <a:pt x="307560" y="321469"/>
                    <a:pt x="303324" y="317141"/>
                    <a:pt x="297906" y="317141"/>
                  </a:cubicBezTo>
                  <a:close/>
                  <a:moveTo>
                    <a:pt x="127280" y="317141"/>
                  </a:moveTo>
                  <a:cubicBezTo>
                    <a:pt x="121960" y="317141"/>
                    <a:pt x="117626" y="321469"/>
                    <a:pt x="117626" y="326879"/>
                  </a:cubicBezTo>
                  <a:lnTo>
                    <a:pt x="117626" y="376649"/>
                  </a:lnTo>
                  <a:cubicBezTo>
                    <a:pt x="117626" y="381960"/>
                    <a:pt x="121960" y="386288"/>
                    <a:pt x="127280" y="386288"/>
                  </a:cubicBezTo>
                  <a:lnTo>
                    <a:pt x="177128" y="386288"/>
                  </a:lnTo>
                  <a:cubicBezTo>
                    <a:pt x="182546" y="386288"/>
                    <a:pt x="186782" y="381960"/>
                    <a:pt x="186782" y="376649"/>
                  </a:cubicBezTo>
                  <a:lnTo>
                    <a:pt x="186782" y="326879"/>
                  </a:lnTo>
                  <a:cubicBezTo>
                    <a:pt x="186782" y="321469"/>
                    <a:pt x="182546" y="317141"/>
                    <a:pt x="177128" y="317141"/>
                  </a:cubicBezTo>
                  <a:close/>
                  <a:moveTo>
                    <a:pt x="368836" y="216717"/>
                  </a:moveTo>
                  <a:cubicBezTo>
                    <a:pt x="363516" y="216717"/>
                    <a:pt x="359182" y="221045"/>
                    <a:pt x="359182" y="226356"/>
                  </a:cubicBezTo>
                  <a:lnTo>
                    <a:pt x="359182" y="276126"/>
                  </a:lnTo>
                  <a:cubicBezTo>
                    <a:pt x="359182" y="281437"/>
                    <a:pt x="363516" y="285765"/>
                    <a:pt x="368836" y="285765"/>
                  </a:cubicBezTo>
                  <a:lnTo>
                    <a:pt x="418684" y="285765"/>
                  </a:lnTo>
                  <a:cubicBezTo>
                    <a:pt x="424102" y="285765"/>
                    <a:pt x="428338" y="281437"/>
                    <a:pt x="428338" y="276126"/>
                  </a:cubicBezTo>
                  <a:lnTo>
                    <a:pt x="428338" y="226356"/>
                  </a:lnTo>
                  <a:cubicBezTo>
                    <a:pt x="428338" y="221045"/>
                    <a:pt x="424102" y="216717"/>
                    <a:pt x="418684" y="216717"/>
                  </a:cubicBezTo>
                  <a:close/>
                  <a:moveTo>
                    <a:pt x="248058" y="216717"/>
                  </a:moveTo>
                  <a:cubicBezTo>
                    <a:pt x="242738" y="216717"/>
                    <a:pt x="238404" y="221045"/>
                    <a:pt x="238404" y="226356"/>
                  </a:cubicBezTo>
                  <a:lnTo>
                    <a:pt x="238404" y="276126"/>
                  </a:lnTo>
                  <a:cubicBezTo>
                    <a:pt x="238404" y="281437"/>
                    <a:pt x="242738" y="285765"/>
                    <a:pt x="248058" y="285765"/>
                  </a:cubicBezTo>
                  <a:lnTo>
                    <a:pt x="297906" y="285765"/>
                  </a:lnTo>
                  <a:cubicBezTo>
                    <a:pt x="303324" y="285765"/>
                    <a:pt x="307560" y="281437"/>
                    <a:pt x="307560" y="276126"/>
                  </a:cubicBezTo>
                  <a:lnTo>
                    <a:pt x="307560" y="226356"/>
                  </a:lnTo>
                  <a:cubicBezTo>
                    <a:pt x="307560" y="221045"/>
                    <a:pt x="303324" y="216717"/>
                    <a:pt x="297906" y="216717"/>
                  </a:cubicBezTo>
                  <a:close/>
                  <a:moveTo>
                    <a:pt x="127280" y="216717"/>
                  </a:moveTo>
                  <a:cubicBezTo>
                    <a:pt x="121960" y="216717"/>
                    <a:pt x="117626" y="221045"/>
                    <a:pt x="117626" y="226356"/>
                  </a:cubicBezTo>
                  <a:lnTo>
                    <a:pt x="117626" y="276126"/>
                  </a:lnTo>
                  <a:cubicBezTo>
                    <a:pt x="117626" y="281437"/>
                    <a:pt x="121960" y="285765"/>
                    <a:pt x="127280" y="285765"/>
                  </a:cubicBezTo>
                  <a:lnTo>
                    <a:pt x="177128" y="285765"/>
                  </a:lnTo>
                  <a:cubicBezTo>
                    <a:pt x="182546" y="285765"/>
                    <a:pt x="186782" y="281437"/>
                    <a:pt x="186782" y="276126"/>
                  </a:cubicBezTo>
                  <a:lnTo>
                    <a:pt x="186782" y="226356"/>
                  </a:lnTo>
                  <a:cubicBezTo>
                    <a:pt x="186782" y="221045"/>
                    <a:pt x="182546" y="216717"/>
                    <a:pt x="177128" y="216717"/>
                  </a:cubicBezTo>
                  <a:close/>
                  <a:moveTo>
                    <a:pt x="368836" y="116194"/>
                  </a:moveTo>
                  <a:cubicBezTo>
                    <a:pt x="363516" y="116194"/>
                    <a:pt x="359182" y="120522"/>
                    <a:pt x="359182" y="125833"/>
                  </a:cubicBezTo>
                  <a:lnTo>
                    <a:pt x="359182" y="175603"/>
                  </a:lnTo>
                  <a:cubicBezTo>
                    <a:pt x="359182" y="181013"/>
                    <a:pt x="363516" y="185340"/>
                    <a:pt x="368836" y="185340"/>
                  </a:cubicBezTo>
                  <a:lnTo>
                    <a:pt x="418684" y="185340"/>
                  </a:lnTo>
                  <a:cubicBezTo>
                    <a:pt x="424102" y="185340"/>
                    <a:pt x="428338" y="181013"/>
                    <a:pt x="428338" y="175603"/>
                  </a:cubicBezTo>
                  <a:lnTo>
                    <a:pt x="428338" y="125833"/>
                  </a:lnTo>
                  <a:cubicBezTo>
                    <a:pt x="428338" y="120522"/>
                    <a:pt x="424102" y="116194"/>
                    <a:pt x="418684" y="116194"/>
                  </a:cubicBezTo>
                  <a:close/>
                  <a:moveTo>
                    <a:pt x="248058" y="116194"/>
                  </a:moveTo>
                  <a:cubicBezTo>
                    <a:pt x="242738" y="116194"/>
                    <a:pt x="238404" y="120522"/>
                    <a:pt x="238404" y="125833"/>
                  </a:cubicBezTo>
                  <a:lnTo>
                    <a:pt x="238404" y="175603"/>
                  </a:lnTo>
                  <a:cubicBezTo>
                    <a:pt x="238404" y="181013"/>
                    <a:pt x="242738" y="185340"/>
                    <a:pt x="248058" y="185340"/>
                  </a:cubicBezTo>
                  <a:lnTo>
                    <a:pt x="297906" y="185340"/>
                  </a:lnTo>
                  <a:cubicBezTo>
                    <a:pt x="303324" y="185340"/>
                    <a:pt x="307560" y="181013"/>
                    <a:pt x="307560" y="175603"/>
                  </a:cubicBezTo>
                  <a:lnTo>
                    <a:pt x="307560" y="125833"/>
                  </a:lnTo>
                  <a:cubicBezTo>
                    <a:pt x="307560" y="120522"/>
                    <a:pt x="303324" y="116194"/>
                    <a:pt x="297906" y="116194"/>
                  </a:cubicBezTo>
                  <a:close/>
                  <a:moveTo>
                    <a:pt x="127280" y="116194"/>
                  </a:moveTo>
                  <a:cubicBezTo>
                    <a:pt x="121960" y="116194"/>
                    <a:pt x="117626" y="120522"/>
                    <a:pt x="117626" y="125833"/>
                  </a:cubicBezTo>
                  <a:lnTo>
                    <a:pt x="117626" y="175603"/>
                  </a:lnTo>
                  <a:cubicBezTo>
                    <a:pt x="117626" y="181013"/>
                    <a:pt x="121960" y="185340"/>
                    <a:pt x="127280" y="185340"/>
                  </a:cubicBezTo>
                  <a:lnTo>
                    <a:pt x="177128" y="185340"/>
                  </a:lnTo>
                  <a:cubicBezTo>
                    <a:pt x="182546" y="185340"/>
                    <a:pt x="186782" y="181013"/>
                    <a:pt x="186782" y="175603"/>
                  </a:cubicBezTo>
                  <a:lnTo>
                    <a:pt x="186782" y="125833"/>
                  </a:lnTo>
                  <a:cubicBezTo>
                    <a:pt x="186782" y="120522"/>
                    <a:pt x="182546" y="116194"/>
                    <a:pt x="177128" y="116194"/>
                  </a:cubicBezTo>
                  <a:close/>
                  <a:moveTo>
                    <a:pt x="93490" y="81080"/>
                  </a:moveTo>
                  <a:lnTo>
                    <a:pt x="452474" y="81080"/>
                  </a:lnTo>
                  <a:cubicBezTo>
                    <a:pt x="464887" y="81080"/>
                    <a:pt x="474935" y="91014"/>
                    <a:pt x="474935" y="103407"/>
                  </a:cubicBezTo>
                  <a:lnTo>
                    <a:pt x="474935" y="559596"/>
                  </a:lnTo>
                  <a:lnTo>
                    <a:pt x="523601" y="559596"/>
                  </a:lnTo>
                  <a:cubicBezTo>
                    <a:pt x="536014" y="559596"/>
                    <a:pt x="545964" y="569629"/>
                    <a:pt x="545964" y="582022"/>
                  </a:cubicBezTo>
                  <a:lnTo>
                    <a:pt x="545964" y="604251"/>
                  </a:lnTo>
                  <a:lnTo>
                    <a:pt x="357901" y="604251"/>
                  </a:lnTo>
                  <a:lnTo>
                    <a:pt x="357901" y="512777"/>
                  </a:lnTo>
                  <a:cubicBezTo>
                    <a:pt x="357901" y="507367"/>
                    <a:pt x="353566" y="503040"/>
                    <a:pt x="348247" y="503040"/>
                  </a:cubicBezTo>
                  <a:lnTo>
                    <a:pt x="298399" y="503040"/>
                  </a:lnTo>
                  <a:cubicBezTo>
                    <a:pt x="293079" y="503040"/>
                    <a:pt x="288744" y="507367"/>
                    <a:pt x="288744" y="512777"/>
                  </a:cubicBezTo>
                  <a:lnTo>
                    <a:pt x="288744" y="604251"/>
                  </a:lnTo>
                  <a:lnTo>
                    <a:pt x="257318" y="604251"/>
                  </a:lnTo>
                  <a:lnTo>
                    <a:pt x="257318" y="512777"/>
                  </a:lnTo>
                  <a:cubicBezTo>
                    <a:pt x="257318" y="507367"/>
                    <a:pt x="252984" y="503040"/>
                    <a:pt x="247565" y="503040"/>
                  </a:cubicBezTo>
                  <a:lnTo>
                    <a:pt x="197717" y="503040"/>
                  </a:lnTo>
                  <a:cubicBezTo>
                    <a:pt x="192398" y="503040"/>
                    <a:pt x="188063" y="507367"/>
                    <a:pt x="188063" y="512777"/>
                  </a:cubicBezTo>
                  <a:lnTo>
                    <a:pt x="188063" y="604251"/>
                  </a:lnTo>
                  <a:lnTo>
                    <a:pt x="0" y="604251"/>
                  </a:lnTo>
                  <a:lnTo>
                    <a:pt x="0" y="582022"/>
                  </a:lnTo>
                  <a:cubicBezTo>
                    <a:pt x="0" y="569629"/>
                    <a:pt x="10048" y="559596"/>
                    <a:pt x="22461" y="559596"/>
                  </a:cubicBezTo>
                  <a:lnTo>
                    <a:pt x="71127" y="559596"/>
                  </a:lnTo>
                  <a:lnTo>
                    <a:pt x="71127" y="103407"/>
                  </a:lnTo>
                  <a:cubicBezTo>
                    <a:pt x="71127" y="91014"/>
                    <a:pt x="81175" y="81080"/>
                    <a:pt x="93490" y="81080"/>
                  </a:cubicBezTo>
                  <a:close/>
                  <a:moveTo>
                    <a:pt x="150719" y="0"/>
                  </a:moveTo>
                  <a:lnTo>
                    <a:pt x="395216" y="0"/>
                  </a:lnTo>
                  <a:cubicBezTo>
                    <a:pt x="407628" y="0"/>
                    <a:pt x="417676" y="10034"/>
                    <a:pt x="417676" y="22430"/>
                  </a:cubicBezTo>
                  <a:lnTo>
                    <a:pt x="417676" y="53418"/>
                  </a:lnTo>
                  <a:lnTo>
                    <a:pt x="128358" y="53418"/>
                  </a:lnTo>
                  <a:lnTo>
                    <a:pt x="128358" y="22430"/>
                  </a:lnTo>
                  <a:cubicBezTo>
                    <a:pt x="128358" y="10034"/>
                    <a:pt x="138406" y="0"/>
                    <a:pt x="1507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big-building_81718"/>
            <p:cNvSpPr>
              <a:spLocks noChangeAspect="1"/>
            </p:cNvSpPr>
            <p:nvPr/>
          </p:nvSpPr>
          <p:spPr>
            <a:xfrm>
              <a:off x="10719136" y="3327842"/>
              <a:ext cx="374806" cy="414820"/>
            </a:xfrm>
            <a:custGeom>
              <a:avLst/>
              <a:gdLst>
                <a:gd name="connsiteX0" fmla="*/ 368836 w 545964"/>
                <a:gd name="connsiteY0" fmla="*/ 417664 h 604251"/>
                <a:gd name="connsiteX1" fmla="*/ 359182 w 545964"/>
                <a:gd name="connsiteY1" fmla="*/ 427303 h 604251"/>
                <a:gd name="connsiteX2" fmla="*/ 359182 w 545964"/>
                <a:gd name="connsiteY2" fmla="*/ 477073 h 604251"/>
                <a:gd name="connsiteX3" fmla="*/ 368836 w 545964"/>
                <a:gd name="connsiteY3" fmla="*/ 486712 h 604251"/>
                <a:gd name="connsiteX4" fmla="*/ 418684 w 545964"/>
                <a:gd name="connsiteY4" fmla="*/ 486712 h 604251"/>
                <a:gd name="connsiteX5" fmla="*/ 428338 w 545964"/>
                <a:gd name="connsiteY5" fmla="*/ 477073 h 604251"/>
                <a:gd name="connsiteX6" fmla="*/ 428338 w 545964"/>
                <a:gd name="connsiteY6" fmla="*/ 427303 h 604251"/>
                <a:gd name="connsiteX7" fmla="*/ 418684 w 545964"/>
                <a:gd name="connsiteY7" fmla="*/ 417664 h 604251"/>
                <a:gd name="connsiteX8" fmla="*/ 248058 w 545964"/>
                <a:gd name="connsiteY8" fmla="*/ 417664 h 604251"/>
                <a:gd name="connsiteX9" fmla="*/ 238404 w 545964"/>
                <a:gd name="connsiteY9" fmla="*/ 427303 h 604251"/>
                <a:gd name="connsiteX10" fmla="*/ 238404 w 545964"/>
                <a:gd name="connsiteY10" fmla="*/ 477073 h 604251"/>
                <a:gd name="connsiteX11" fmla="*/ 248058 w 545964"/>
                <a:gd name="connsiteY11" fmla="*/ 486712 h 604251"/>
                <a:gd name="connsiteX12" fmla="*/ 297906 w 545964"/>
                <a:gd name="connsiteY12" fmla="*/ 486712 h 604251"/>
                <a:gd name="connsiteX13" fmla="*/ 307560 w 545964"/>
                <a:gd name="connsiteY13" fmla="*/ 477073 h 604251"/>
                <a:gd name="connsiteX14" fmla="*/ 307560 w 545964"/>
                <a:gd name="connsiteY14" fmla="*/ 427303 h 604251"/>
                <a:gd name="connsiteX15" fmla="*/ 297906 w 545964"/>
                <a:gd name="connsiteY15" fmla="*/ 417664 h 604251"/>
                <a:gd name="connsiteX16" fmla="*/ 127280 w 545964"/>
                <a:gd name="connsiteY16" fmla="*/ 417664 h 604251"/>
                <a:gd name="connsiteX17" fmla="*/ 117626 w 545964"/>
                <a:gd name="connsiteY17" fmla="*/ 427303 h 604251"/>
                <a:gd name="connsiteX18" fmla="*/ 117626 w 545964"/>
                <a:gd name="connsiteY18" fmla="*/ 477073 h 604251"/>
                <a:gd name="connsiteX19" fmla="*/ 127280 w 545964"/>
                <a:gd name="connsiteY19" fmla="*/ 486712 h 604251"/>
                <a:gd name="connsiteX20" fmla="*/ 177128 w 545964"/>
                <a:gd name="connsiteY20" fmla="*/ 486712 h 604251"/>
                <a:gd name="connsiteX21" fmla="*/ 186782 w 545964"/>
                <a:gd name="connsiteY21" fmla="*/ 477073 h 604251"/>
                <a:gd name="connsiteX22" fmla="*/ 186782 w 545964"/>
                <a:gd name="connsiteY22" fmla="*/ 427303 h 604251"/>
                <a:gd name="connsiteX23" fmla="*/ 177128 w 545964"/>
                <a:gd name="connsiteY23" fmla="*/ 417664 h 604251"/>
                <a:gd name="connsiteX24" fmla="*/ 368836 w 545964"/>
                <a:gd name="connsiteY24" fmla="*/ 317141 h 604251"/>
                <a:gd name="connsiteX25" fmla="*/ 359182 w 545964"/>
                <a:gd name="connsiteY25" fmla="*/ 326879 h 604251"/>
                <a:gd name="connsiteX26" fmla="*/ 359182 w 545964"/>
                <a:gd name="connsiteY26" fmla="*/ 376649 h 604251"/>
                <a:gd name="connsiteX27" fmla="*/ 368836 w 545964"/>
                <a:gd name="connsiteY27" fmla="*/ 386288 h 604251"/>
                <a:gd name="connsiteX28" fmla="*/ 418684 w 545964"/>
                <a:gd name="connsiteY28" fmla="*/ 386288 h 604251"/>
                <a:gd name="connsiteX29" fmla="*/ 428338 w 545964"/>
                <a:gd name="connsiteY29" fmla="*/ 376649 h 604251"/>
                <a:gd name="connsiteX30" fmla="*/ 428338 w 545964"/>
                <a:gd name="connsiteY30" fmla="*/ 326879 h 604251"/>
                <a:gd name="connsiteX31" fmla="*/ 418684 w 545964"/>
                <a:gd name="connsiteY31" fmla="*/ 317141 h 604251"/>
                <a:gd name="connsiteX32" fmla="*/ 248058 w 545964"/>
                <a:gd name="connsiteY32" fmla="*/ 317141 h 604251"/>
                <a:gd name="connsiteX33" fmla="*/ 238404 w 545964"/>
                <a:gd name="connsiteY33" fmla="*/ 326879 h 604251"/>
                <a:gd name="connsiteX34" fmla="*/ 238404 w 545964"/>
                <a:gd name="connsiteY34" fmla="*/ 376649 h 604251"/>
                <a:gd name="connsiteX35" fmla="*/ 248058 w 545964"/>
                <a:gd name="connsiteY35" fmla="*/ 386288 h 604251"/>
                <a:gd name="connsiteX36" fmla="*/ 297906 w 545964"/>
                <a:gd name="connsiteY36" fmla="*/ 386288 h 604251"/>
                <a:gd name="connsiteX37" fmla="*/ 307560 w 545964"/>
                <a:gd name="connsiteY37" fmla="*/ 376649 h 604251"/>
                <a:gd name="connsiteX38" fmla="*/ 307560 w 545964"/>
                <a:gd name="connsiteY38" fmla="*/ 326879 h 604251"/>
                <a:gd name="connsiteX39" fmla="*/ 297906 w 545964"/>
                <a:gd name="connsiteY39" fmla="*/ 317141 h 604251"/>
                <a:gd name="connsiteX40" fmla="*/ 127280 w 545964"/>
                <a:gd name="connsiteY40" fmla="*/ 317141 h 604251"/>
                <a:gd name="connsiteX41" fmla="*/ 117626 w 545964"/>
                <a:gd name="connsiteY41" fmla="*/ 326879 h 604251"/>
                <a:gd name="connsiteX42" fmla="*/ 117626 w 545964"/>
                <a:gd name="connsiteY42" fmla="*/ 376649 h 604251"/>
                <a:gd name="connsiteX43" fmla="*/ 127280 w 545964"/>
                <a:gd name="connsiteY43" fmla="*/ 386288 h 604251"/>
                <a:gd name="connsiteX44" fmla="*/ 177128 w 545964"/>
                <a:gd name="connsiteY44" fmla="*/ 386288 h 604251"/>
                <a:gd name="connsiteX45" fmla="*/ 186782 w 545964"/>
                <a:gd name="connsiteY45" fmla="*/ 376649 h 604251"/>
                <a:gd name="connsiteX46" fmla="*/ 186782 w 545964"/>
                <a:gd name="connsiteY46" fmla="*/ 326879 h 604251"/>
                <a:gd name="connsiteX47" fmla="*/ 177128 w 545964"/>
                <a:gd name="connsiteY47" fmla="*/ 317141 h 604251"/>
                <a:gd name="connsiteX48" fmla="*/ 368836 w 545964"/>
                <a:gd name="connsiteY48" fmla="*/ 216717 h 604251"/>
                <a:gd name="connsiteX49" fmla="*/ 359182 w 545964"/>
                <a:gd name="connsiteY49" fmla="*/ 226356 h 604251"/>
                <a:gd name="connsiteX50" fmla="*/ 359182 w 545964"/>
                <a:gd name="connsiteY50" fmla="*/ 276126 h 604251"/>
                <a:gd name="connsiteX51" fmla="*/ 368836 w 545964"/>
                <a:gd name="connsiteY51" fmla="*/ 285765 h 604251"/>
                <a:gd name="connsiteX52" fmla="*/ 418684 w 545964"/>
                <a:gd name="connsiteY52" fmla="*/ 285765 h 604251"/>
                <a:gd name="connsiteX53" fmla="*/ 428338 w 545964"/>
                <a:gd name="connsiteY53" fmla="*/ 276126 h 604251"/>
                <a:gd name="connsiteX54" fmla="*/ 428338 w 545964"/>
                <a:gd name="connsiteY54" fmla="*/ 226356 h 604251"/>
                <a:gd name="connsiteX55" fmla="*/ 418684 w 545964"/>
                <a:gd name="connsiteY55" fmla="*/ 216717 h 604251"/>
                <a:gd name="connsiteX56" fmla="*/ 248058 w 545964"/>
                <a:gd name="connsiteY56" fmla="*/ 216717 h 604251"/>
                <a:gd name="connsiteX57" fmla="*/ 238404 w 545964"/>
                <a:gd name="connsiteY57" fmla="*/ 226356 h 604251"/>
                <a:gd name="connsiteX58" fmla="*/ 238404 w 545964"/>
                <a:gd name="connsiteY58" fmla="*/ 276126 h 604251"/>
                <a:gd name="connsiteX59" fmla="*/ 248058 w 545964"/>
                <a:gd name="connsiteY59" fmla="*/ 285765 h 604251"/>
                <a:gd name="connsiteX60" fmla="*/ 297906 w 545964"/>
                <a:gd name="connsiteY60" fmla="*/ 285765 h 604251"/>
                <a:gd name="connsiteX61" fmla="*/ 307560 w 545964"/>
                <a:gd name="connsiteY61" fmla="*/ 276126 h 604251"/>
                <a:gd name="connsiteX62" fmla="*/ 307560 w 545964"/>
                <a:gd name="connsiteY62" fmla="*/ 226356 h 604251"/>
                <a:gd name="connsiteX63" fmla="*/ 297906 w 545964"/>
                <a:gd name="connsiteY63" fmla="*/ 216717 h 604251"/>
                <a:gd name="connsiteX64" fmla="*/ 127280 w 545964"/>
                <a:gd name="connsiteY64" fmla="*/ 216717 h 604251"/>
                <a:gd name="connsiteX65" fmla="*/ 117626 w 545964"/>
                <a:gd name="connsiteY65" fmla="*/ 226356 h 604251"/>
                <a:gd name="connsiteX66" fmla="*/ 117626 w 545964"/>
                <a:gd name="connsiteY66" fmla="*/ 276126 h 604251"/>
                <a:gd name="connsiteX67" fmla="*/ 127280 w 545964"/>
                <a:gd name="connsiteY67" fmla="*/ 285765 h 604251"/>
                <a:gd name="connsiteX68" fmla="*/ 177128 w 545964"/>
                <a:gd name="connsiteY68" fmla="*/ 285765 h 604251"/>
                <a:gd name="connsiteX69" fmla="*/ 186782 w 545964"/>
                <a:gd name="connsiteY69" fmla="*/ 276126 h 604251"/>
                <a:gd name="connsiteX70" fmla="*/ 186782 w 545964"/>
                <a:gd name="connsiteY70" fmla="*/ 226356 h 604251"/>
                <a:gd name="connsiteX71" fmla="*/ 177128 w 545964"/>
                <a:gd name="connsiteY71" fmla="*/ 216717 h 604251"/>
                <a:gd name="connsiteX72" fmla="*/ 368836 w 545964"/>
                <a:gd name="connsiteY72" fmla="*/ 116194 h 604251"/>
                <a:gd name="connsiteX73" fmla="*/ 359182 w 545964"/>
                <a:gd name="connsiteY73" fmla="*/ 125833 h 604251"/>
                <a:gd name="connsiteX74" fmla="*/ 359182 w 545964"/>
                <a:gd name="connsiteY74" fmla="*/ 175603 h 604251"/>
                <a:gd name="connsiteX75" fmla="*/ 368836 w 545964"/>
                <a:gd name="connsiteY75" fmla="*/ 185340 h 604251"/>
                <a:gd name="connsiteX76" fmla="*/ 418684 w 545964"/>
                <a:gd name="connsiteY76" fmla="*/ 185340 h 604251"/>
                <a:gd name="connsiteX77" fmla="*/ 428338 w 545964"/>
                <a:gd name="connsiteY77" fmla="*/ 175603 h 604251"/>
                <a:gd name="connsiteX78" fmla="*/ 428338 w 545964"/>
                <a:gd name="connsiteY78" fmla="*/ 125833 h 604251"/>
                <a:gd name="connsiteX79" fmla="*/ 418684 w 545964"/>
                <a:gd name="connsiteY79" fmla="*/ 116194 h 604251"/>
                <a:gd name="connsiteX80" fmla="*/ 248058 w 545964"/>
                <a:gd name="connsiteY80" fmla="*/ 116194 h 604251"/>
                <a:gd name="connsiteX81" fmla="*/ 238404 w 545964"/>
                <a:gd name="connsiteY81" fmla="*/ 125833 h 604251"/>
                <a:gd name="connsiteX82" fmla="*/ 238404 w 545964"/>
                <a:gd name="connsiteY82" fmla="*/ 175603 h 604251"/>
                <a:gd name="connsiteX83" fmla="*/ 248058 w 545964"/>
                <a:gd name="connsiteY83" fmla="*/ 185340 h 604251"/>
                <a:gd name="connsiteX84" fmla="*/ 297906 w 545964"/>
                <a:gd name="connsiteY84" fmla="*/ 185340 h 604251"/>
                <a:gd name="connsiteX85" fmla="*/ 307560 w 545964"/>
                <a:gd name="connsiteY85" fmla="*/ 175603 h 604251"/>
                <a:gd name="connsiteX86" fmla="*/ 307560 w 545964"/>
                <a:gd name="connsiteY86" fmla="*/ 125833 h 604251"/>
                <a:gd name="connsiteX87" fmla="*/ 297906 w 545964"/>
                <a:gd name="connsiteY87" fmla="*/ 116194 h 604251"/>
                <a:gd name="connsiteX88" fmla="*/ 127280 w 545964"/>
                <a:gd name="connsiteY88" fmla="*/ 116194 h 604251"/>
                <a:gd name="connsiteX89" fmla="*/ 117626 w 545964"/>
                <a:gd name="connsiteY89" fmla="*/ 125833 h 604251"/>
                <a:gd name="connsiteX90" fmla="*/ 117626 w 545964"/>
                <a:gd name="connsiteY90" fmla="*/ 175603 h 604251"/>
                <a:gd name="connsiteX91" fmla="*/ 127280 w 545964"/>
                <a:gd name="connsiteY91" fmla="*/ 185340 h 604251"/>
                <a:gd name="connsiteX92" fmla="*/ 177128 w 545964"/>
                <a:gd name="connsiteY92" fmla="*/ 185340 h 604251"/>
                <a:gd name="connsiteX93" fmla="*/ 186782 w 545964"/>
                <a:gd name="connsiteY93" fmla="*/ 175603 h 604251"/>
                <a:gd name="connsiteX94" fmla="*/ 186782 w 545964"/>
                <a:gd name="connsiteY94" fmla="*/ 125833 h 604251"/>
                <a:gd name="connsiteX95" fmla="*/ 177128 w 545964"/>
                <a:gd name="connsiteY95" fmla="*/ 116194 h 604251"/>
                <a:gd name="connsiteX96" fmla="*/ 93490 w 545964"/>
                <a:gd name="connsiteY96" fmla="*/ 81080 h 604251"/>
                <a:gd name="connsiteX97" fmla="*/ 452474 w 545964"/>
                <a:gd name="connsiteY97" fmla="*/ 81080 h 604251"/>
                <a:gd name="connsiteX98" fmla="*/ 474935 w 545964"/>
                <a:gd name="connsiteY98" fmla="*/ 103407 h 604251"/>
                <a:gd name="connsiteX99" fmla="*/ 474935 w 545964"/>
                <a:gd name="connsiteY99" fmla="*/ 559596 h 604251"/>
                <a:gd name="connsiteX100" fmla="*/ 523601 w 545964"/>
                <a:gd name="connsiteY100" fmla="*/ 559596 h 604251"/>
                <a:gd name="connsiteX101" fmla="*/ 545964 w 545964"/>
                <a:gd name="connsiteY101" fmla="*/ 582022 h 604251"/>
                <a:gd name="connsiteX102" fmla="*/ 545964 w 545964"/>
                <a:gd name="connsiteY102" fmla="*/ 604251 h 604251"/>
                <a:gd name="connsiteX103" fmla="*/ 357901 w 545964"/>
                <a:gd name="connsiteY103" fmla="*/ 604251 h 604251"/>
                <a:gd name="connsiteX104" fmla="*/ 357901 w 545964"/>
                <a:gd name="connsiteY104" fmla="*/ 512777 h 604251"/>
                <a:gd name="connsiteX105" fmla="*/ 348247 w 545964"/>
                <a:gd name="connsiteY105" fmla="*/ 503040 h 604251"/>
                <a:gd name="connsiteX106" fmla="*/ 298399 w 545964"/>
                <a:gd name="connsiteY106" fmla="*/ 503040 h 604251"/>
                <a:gd name="connsiteX107" fmla="*/ 288744 w 545964"/>
                <a:gd name="connsiteY107" fmla="*/ 512777 h 604251"/>
                <a:gd name="connsiteX108" fmla="*/ 288744 w 545964"/>
                <a:gd name="connsiteY108" fmla="*/ 604251 h 604251"/>
                <a:gd name="connsiteX109" fmla="*/ 257318 w 545964"/>
                <a:gd name="connsiteY109" fmla="*/ 604251 h 604251"/>
                <a:gd name="connsiteX110" fmla="*/ 257318 w 545964"/>
                <a:gd name="connsiteY110" fmla="*/ 512777 h 604251"/>
                <a:gd name="connsiteX111" fmla="*/ 247565 w 545964"/>
                <a:gd name="connsiteY111" fmla="*/ 503040 h 604251"/>
                <a:gd name="connsiteX112" fmla="*/ 197717 w 545964"/>
                <a:gd name="connsiteY112" fmla="*/ 503040 h 604251"/>
                <a:gd name="connsiteX113" fmla="*/ 188063 w 545964"/>
                <a:gd name="connsiteY113" fmla="*/ 512777 h 604251"/>
                <a:gd name="connsiteX114" fmla="*/ 188063 w 545964"/>
                <a:gd name="connsiteY114" fmla="*/ 604251 h 604251"/>
                <a:gd name="connsiteX115" fmla="*/ 0 w 545964"/>
                <a:gd name="connsiteY115" fmla="*/ 604251 h 604251"/>
                <a:gd name="connsiteX116" fmla="*/ 0 w 545964"/>
                <a:gd name="connsiteY116" fmla="*/ 582022 h 604251"/>
                <a:gd name="connsiteX117" fmla="*/ 22461 w 545964"/>
                <a:gd name="connsiteY117" fmla="*/ 559596 h 604251"/>
                <a:gd name="connsiteX118" fmla="*/ 71127 w 545964"/>
                <a:gd name="connsiteY118" fmla="*/ 559596 h 604251"/>
                <a:gd name="connsiteX119" fmla="*/ 71127 w 545964"/>
                <a:gd name="connsiteY119" fmla="*/ 103407 h 604251"/>
                <a:gd name="connsiteX120" fmla="*/ 93490 w 545964"/>
                <a:gd name="connsiteY120" fmla="*/ 81080 h 604251"/>
                <a:gd name="connsiteX121" fmla="*/ 150719 w 545964"/>
                <a:gd name="connsiteY121" fmla="*/ 0 h 604251"/>
                <a:gd name="connsiteX122" fmla="*/ 395216 w 545964"/>
                <a:gd name="connsiteY122" fmla="*/ 0 h 604251"/>
                <a:gd name="connsiteX123" fmla="*/ 417676 w 545964"/>
                <a:gd name="connsiteY123" fmla="*/ 22430 h 604251"/>
                <a:gd name="connsiteX124" fmla="*/ 417676 w 545964"/>
                <a:gd name="connsiteY124" fmla="*/ 53418 h 604251"/>
                <a:gd name="connsiteX125" fmla="*/ 128358 w 545964"/>
                <a:gd name="connsiteY125" fmla="*/ 53418 h 604251"/>
                <a:gd name="connsiteX126" fmla="*/ 128358 w 545964"/>
                <a:gd name="connsiteY126" fmla="*/ 22430 h 604251"/>
                <a:gd name="connsiteX127" fmla="*/ 150719 w 545964"/>
                <a:gd name="connsiteY127" fmla="*/ 0 h 60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545964" h="604251">
                  <a:moveTo>
                    <a:pt x="368836" y="417664"/>
                  </a:moveTo>
                  <a:cubicBezTo>
                    <a:pt x="363516" y="417664"/>
                    <a:pt x="359182" y="421992"/>
                    <a:pt x="359182" y="427303"/>
                  </a:cubicBezTo>
                  <a:lnTo>
                    <a:pt x="359182" y="477073"/>
                  </a:lnTo>
                  <a:cubicBezTo>
                    <a:pt x="359182" y="482483"/>
                    <a:pt x="363516" y="486712"/>
                    <a:pt x="368836" y="486712"/>
                  </a:cubicBezTo>
                  <a:lnTo>
                    <a:pt x="418684" y="486712"/>
                  </a:lnTo>
                  <a:cubicBezTo>
                    <a:pt x="424102" y="486712"/>
                    <a:pt x="428338" y="482483"/>
                    <a:pt x="428338" y="477073"/>
                  </a:cubicBezTo>
                  <a:lnTo>
                    <a:pt x="428338" y="427303"/>
                  </a:lnTo>
                  <a:cubicBezTo>
                    <a:pt x="428338" y="421992"/>
                    <a:pt x="424102" y="417664"/>
                    <a:pt x="418684" y="417664"/>
                  </a:cubicBezTo>
                  <a:close/>
                  <a:moveTo>
                    <a:pt x="248058" y="417664"/>
                  </a:moveTo>
                  <a:cubicBezTo>
                    <a:pt x="242738" y="417664"/>
                    <a:pt x="238404" y="421992"/>
                    <a:pt x="238404" y="427303"/>
                  </a:cubicBezTo>
                  <a:lnTo>
                    <a:pt x="238404" y="477073"/>
                  </a:lnTo>
                  <a:cubicBezTo>
                    <a:pt x="238404" y="482483"/>
                    <a:pt x="242738" y="486712"/>
                    <a:pt x="248058" y="486712"/>
                  </a:cubicBezTo>
                  <a:lnTo>
                    <a:pt x="297906" y="486712"/>
                  </a:lnTo>
                  <a:cubicBezTo>
                    <a:pt x="303324" y="486712"/>
                    <a:pt x="307560" y="482483"/>
                    <a:pt x="307560" y="477073"/>
                  </a:cubicBezTo>
                  <a:lnTo>
                    <a:pt x="307560" y="427303"/>
                  </a:lnTo>
                  <a:cubicBezTo>
                    <a:pt x="307560" y="421992"/>
                    <a:pt x="303324" y="417664"/>
                    <a:pt x="297906" y="417664"/>
                  </a:cubicBezTo>
                  <a:close/>
                  <a:moveTo>
                    <a:pt x="127280" y="417664"/>
                  </a:moveTo>
                  <a:cubicBezTo>
                    <a:pt x="121960" y="417664"/>
                    <a:pt x="117626" y="421992"/>
                    <a:pt x="117626" y="427303"/>
                  </a:cubicBezTo>
                  <a:lnTo>
                    <a:pt x="117626" y="477073"/>
                  </a:lnTo>
                  <a:cubicBezTo>
                    <a:pt x="117626" y="482483"/>
                    <a:pt x="121960" y="486712"/>
                    <a:pt x="127280" y="486712"/>
                  </a:cubicBezTo>
                  <a:lnTo>
                    <a:pt x="177128" y="486712"/>
                  </a:lnTo>
                  <a:cubicBezTo>
                    <a:pt x="182546" y="486712"/>
                    <a:pt x="186782" y="482483"/>
                    <a:pt x="186782" y="477073"/>
                  </a:cubicBezTo>
                  <a:lnTo>
                    <a:pt x="186782" y="427303"/>
                  </a:lnTo>
                  <a:cubicBezTo>
                    <a:pt x="186782" y="421992"/>
                    <a:pt x="182546" y="417664"/>
                    <a:pt x="177128" y="417664"/>
                  </a:cubicBezTo>
                  <a:close/>
                  <a:moveTo>
                    <a:pt x="368836" y="317141"/>
                  </a:moveTo>
                  <a:cubicBezTo>
                    <a:pt x="363516" y="317141"/>
                    <a:pt x="359182" y="321469"/>
                    <a:pt x="359182" y="326879"/>
                  </a:cubicBezTo>
                  <a:lnTo>
                    <a:pt x="359182" y="376649"/>
                  </a:lnTo>
                  <a:cubicBezTo>
                    <a:pt x="359182" y="381960"/>
                    <a:pt x="363516" y="386288"/>
                    <a:pt x="368836" y="386288"/>
                  </a:cubicBezTo>
                  <a:lnTo>
                    <a:pt x="418684" y="386288"/>
                  </a:lnTo>
                  <a:cubicBezTo>
                    <a:pt x="424102" y="386288"/>
                    <a:pt x="428338" y="381960"/>
                    <a:pt x="428338" y="376649"/>
                  </a:cubicBezTo>
                  <a:lnTo>
                    <a:pt x="428338" y="326879"/>
                  </a:lnTo>
                  <a:cubicBezTo>
                    <a:pt x="428338" y="321469"/>
                    <a:pt x="424102" y="317141"/>
                    <a:pt x="418684" y="317141"/>
                  </a:cubicBezTo>
                  <a:close/>
                  <a:moveTo>
                    <a:pt x="248058" y="317141"/>
                  </a:moveTo>
                  <a:cubicBezTo>
                    <a:pt x="242738" y="317141"/>
                    <a:pt x="238404" y="321469"/>
                    <a:pt x="238404" y="326879"/>
                  </a:cubicBezTo>
                  <a:lnTo>
                    <a:pt x="238404" y="376649"/>
                  </a:lnTo>
                  <a:cubicBezTo>
                    <a:pt x="238404" y="381960"/>
                    <a:pt x="242738" y="386288"/>
                    <a:pt x="248058" y="386288"/>
                  </a:cubicBezTo>
                  <a:lnTo>
                    <a:pt x="297906" y="386288"/>
                  </a:lnTo>
                  <a:cubicBezTo>
                    <a:pt x="303324" y="386288"/>
                    <a:pt x="307560" y="381960"/>
                    <a:pt x="307560" y="376649"/>
                  </a:cubicBezTo>
                  <a:lnTo>
                    <a:pt x="307560" y="326879"/>
                  </a:lnTo>
                  <a:cubicBezTo>
                    <a:pt x="307560" y="321469"/>
                    <a:pt x="303324" y="317141"/>
                    <a:pt x="297906" y="317141"/>
                  </a:cubicBezTo>
                  <a:close/>
                  <a:moveTo>
                    <a:pt x="127280" y="317141"/>
                  </a:moveTo>
                  <a:cubicBezTo>
                    <a:pt x="121960" y="317141"/>
                    <a:pt x="117626" y="321469"/>
                    <a:pt x="117626" y="326879"/>
                  </a:cubicBezTo>
                  <a:lnTo>
                    <a:pt x="117626" y="376649"/>
                  </a:lnTo>
                  <a:cubicBezTo>
                    <a:pt x="117626" y="381960"/>
                    <a:pt x="121960" y="386288"/>
                    <a:pt x="127280" y="386288"/>
                  </a:cubicBezTo>
                  <a:lnTo>
                    <a:pt x="177128" y="386288"/>
                  </a:lnTo>
                  <a:cubicBezTo>
                    <a:pt x="182546" y="386288"/>
                    <a:pt x="186782" y="381960"/>
                    <a:pt x="186782" y="376649"/>
                  </a:cubicBezTo>
                  <a:lnTo>
                    <a:pt x="186782" y="326879"/>
                  </a:lnTo>
                  <a:cubicBezTo>
                    <a:pt x="186782" y="321469"/>
                    <a:pt x="182546" y="317141"/>
                    <a:pt x="177128" y="317141"/>
                  </a:cubicBezTo>
                  <a:close/>
                  <a:moveTo>
                    <a:pt x="368836" y="216717"/>
                  </a:moveTo>
                  <a:cubicBezTo>
                    <a:pt x="363516" y="216717"/>
                    <a:pt x="359182" y="221045"/>
                    <a:pt x="359182" y="226356"/>
                  </a:cubicBezTo>
                  <a:lnTo>
                    <a:pt x="359182" y="276126"/>
                  </a:lnTo>
                  <a:cubicBezTo>
                    <a:pt x="359182" y="281437"/>
                    <a:pt x="363516" y="285765"/>
                    <a:pt x="368836" y="285765"/>
                  </a:cubicBezTo>
                  <a:lnTo>
                    <a:pt x="418684" y="285765"/>
                  </a:lnTo>
                  <a:cubicBezTo>
                    <a:pt x="424102" y="285765"/>
                    <a:pt x="428338" y="281437"/>
                    <a:pt x="428338" y="276126"/>
                  </a:cubicBezTo>
                  <a:lnTo>
                    <a:pt x="428338" y="226356"/>
                  </a:lnTo>
                  <a:cubicBezTo>
                    <a:pt x="428338" y="221045"/>
                    <a:pt x="424102" y="216717"/>
                    <a:pt x="418684" y="216717"/>
                  </a:cubicBezTo>
                  <a:close/>
                  <a:moveTo>
                    <a:pt x="248058" y="216717"/>
                  </a:moveTo>
                  <a:cubicBezTo>
                    <a:pt x="242738" y="216717"/>
                    <a:pt x="238404" y="221045"/>
                    <a:pt x="238404" y="226356"/>
                  </a:cubicBezTo>
                  <a:lnTo>
                    <a:pt x="238404" y="276126"/>
                  </a:lnTo>
                  <a:cubicBezTo>
                    <a:pt x="238404" y="281437"/>
                    <a:pt x="242738" y="285765"/>
                    <a:pt x="248058" y="285765"/>
                  </a:cubicBezTo>
                  <a:lnTo>
                    <a:pt x="297906" y="285765"/>
                  </a:lnTo>
                  <a:cubicBezTo>
                    <a:pt x="303324" y="285765"/>
                    <a:pt x="307560" y="281437"/>
                    <a:pt x="307560" y="276126"/>
                  </a:cubicBezTo>
                  <a:lnTo>
                    <a:pt x="307560" y="226356"/>
                  </a:lnTo>
                  <a:cubicBezTo>
                    <a:pt x="307560" y="221045"/>
                    <a:pt x="303324" y="216717"/>
                    <a:pt x="297906" y="216717"/>
                  </a:cubicBezTo>
                  <a:close/>
                  <a:moveTo>
                    <a:pt x="127280" y="216717"/>
                  </a:moveTo>
                  <a:cubicBezTo>
                    <a:pt x="121960" y="216717"/>
                    <a:pt x="117626" y="221045"/>
                    <a:pt x="117626" y="226356"/>
                  </a:cubicBezTo>
                  <a:lnTo>
                    <a:pt x="117626" y="276126"/>
                  </a:lnTo>
                  <a:cubicBezTo>
                    <a:pt x="117626" y="281437"/>
                    <a:pt x="121960" y="285765"/>
                    <a:pt x="127280" y="285765"/>
                  </a:cubicBezTo>
                  <a:lnTo>
                    <a:pt x="177128" y="285765"/>
                  </a:lnTo>
                  <a:cubicBezTo>
                    <a:pt x="182546" y="285765"/>
                    <a:pt x="186782" y="281437"/>
                    <a:pt x="186782" y="276126"/>
                  </a:cubicBezTo>
                  <a:lnTo>
                    <a:pt x="186782" y="226356"/>
                  </a:lnTo>
                  <a:cubicBezTo>
                    <a:pt x="186782" y="221045"/>
                    <a:pt x="182546" y="216717"/>
                    <a:pt x="177128" y="216717"/>
                  </a:cubicBezTo>
                  <a:close/>
                  <a:moveTo>
                    <a:pt x="368836" y="116194"/>
                  </a:moveTo>
                  <a:cubicBezTo>
                    <a:pt x="363516" y="116194"/>
                    <a:pt x="359182" y="120522"/>
                    <a:pt x="359182" y="125833"/>
                  </a:cubicBezTo>
                  <a:lnTo>
                    <a:pt x="359182" y="175603"/>
                  </a:lnTo>
                  <a:cubicBezTo>
                    <a:pt x="359182" y="181013"/>
                    <a:pt x="363516" y="185340"/>
                    <a:pt x="368836" y="185340"/>
                  </a:cubicBezTo>
                  <a:lnTo>
                    <a:pt x="418684" y="185340"/>
                  </a:lnTo>
                  <a:cubicBezTo>
                    <a:pt x="424102" y="185340"/>
                    <a:pt x="428338" y="181013"/>
                    <a:pt x="428338" y="175603"/>
                  </a:cubicBezTo>
                  <a:lnTo>
                    <a:pt x="428338" y="125833"/>
                  </a:lnTo>
                  <a:cubicBezTo>
                    <a:pt x="428338" y="120522"/>
                    <a:pt x="424102" y="116194"/>
                    <a:pt x="418684" y="116194"/>
                  </a:cubicBezTo>
                  <a:close/>
                  <a:moveTo>
                    <a:pt x="248058" y="116194"/>
                  </a:moveTo>
                  <a:cubicBezTo>
                    <a:pt x="242738" y="116194"/>
                    <a:pt x="238404" y="120522"/>
                    <a:pt x="238404" y="125833"/>
                  </a:cubicBezTo>
                  <a:lnTo>
                    <a:pt x="238404" y="175603"/>
                  </a:lnTo>
                  <a:cubicBezTo>
                    <a:pt x="238404" y="181013"/>
                    <a:pt x="242738" y="185340"/>
                    <a:pt x="248058" y="185340"/>
                  </a:cubicBezTo>
                  <a:lnTo>
                    <a:pt x="297906" y="185340"/>
                  </a:lnTo>
                  <a:cubicBezTo>
                    <a:pt x="303324" y="185340"/>
                    <a:pt x="307560" y="181013"/>
                    <a:pt x="307560" y="175603"/>
                  </a:cubicBezTo>
                  <a:lnTo>
                    <a:pt x="307560" y="125833"/>
                  </a:lnTo>
                  <a:cubicBezTo>
                    <a:pt x="307560" y="120522"/>
                    <a:pt x="303324" y="116194"/>
                    <a:pt x="297906" y="116194"/>
                  </a:cubicBezTo>
                  <a:close/>
                  <a:moveTo>
                    <a:pt x="127280" y="116194"/>
                  </a:moveTo>
                  <a:cubicBezTo>
                    <a:pt x="121960" y="116194"/>
                    <a:pt x="117626" y="120522"/>
                    <a:pt x="117626" y="125833"/>
                  </a:cubicBezTo>
                  <a:lnTo>
                    <a:pt x="117626" y="175603"/>
                  </a:lnTo>
                  <a:cubicBezTo>
                    <a:pt x="117626" y="181013"/>
                    <a:pt x="121960" y="185340"/>
                    <a:pt x="127280" y="185340"/>
                  </a:cubicBezTo>
                  <a:lnTo>
                    <a:pt x="177128" y="185340"/>
                  </a:lnTo>
                  <a:cubicBezTo>
                    <a:pt x="182546" y="185340"/>
                    <a:pt x="186782" y="181013"/>
                    <a:pt x="186782" y="175603"/>
                  </a:cubicBezTo>
                  <a:lnTo>
                    <a:pt x="186782" y="125833"/>
                  </a:lnTo>
                  <a:cubicBezTo>
                    <a:pt x="186782" y="120522"/>
                    <a:pt x="182546" y="116194"/>
                    <a:pt x="177128" y="116194"/>
                  </a:cubicBezTo>
                  <a:close/>
                  <a:moveTo>
                    <a:pt x="93490" y="81080"/>
                  </a:moveTo>
                  <a:lnTo>
                    <a:pt x="452474" y="81080"/>
                  </a:lnTo>
                  <a:cubicBezTo>
                    <a:pt x="464887" y="81080"/>
                    <a:pt x="474935" y="91014"/>
                    <a:pt x="474935" y="103407"/>
                  </a:cubicBezTo>
                  <a:lnTo>
                    <a:pt x="474935" y="559596"/>
                  </a:lnTo>
                  <a:lnTo>
                    <a:pt x="523601" y="559596"/>
                  </a:lnTo>
                  <a:cubicBezTo>
                    <a:pt x="536014" y="559596"/>
                    <a:pt x="545964" y="569629"/>
                    <a:pt x="545964" y="582022"/>
                  </a:cubicBezTo>
                  <a:lnTo>
                    <a:pt x="545964" y="604251"/>
                  </a:lnTo>
                  <a:lnTo>
                    <a:pt x="357901" y="604251"/>
                  </a:lnTo>
                  <a:lnTo>
                    <a:pt x="357901" y="512777"/>
                  </a:lnTo>
                  <a:cubicBezTo>
                    <a:pt x="357901" y="507367"/>
                    <a:pt x="353566" y="503040"/>
                    <a:pt x="348247" y="503040"/>
                  </a:cubicBezTo>
                  <a:lnTo>
                    <a:pt x="298399" y="503040"/>
                  </a:lnTo>
                  <a:cubicBezTo>
                    <a:pt x="293079" y="503040"/>
                    <a:pt x="288744" y="507367"/>
                    <a:pt x="288744" y="512777"/>
                  </a:cubicBezTo>
                  <a:lnTo>
                    <a:pt x="288744" y="604251"/>
                  </a:lnTo>
                  <a:lnTo>
                    <a:pt x="257318" y="604251"/>
                  </a:lnTo>
                  <a:lnTo>
                    <a:pt x="257318" y="512777"/>
                  </a:lnTo>
                  <a:cubicBezTo>
                    <a:pt x="257318" y="507367"/>
                    <a:pt x="252984" y="503040"/>
                    <a:pt x="247565" y="503040"/>
                  </a:cubicBezTo>
                  <a:lnTo>
                    <a:pt x="197717" y="503040"/>
                  </a:lnTo>
                  <a:cubicBezTo>
                    <a:pt x="192398" y="503040"/>
                    <a:pt x="188063" y="507367"/>
                    <a:pt x="188063" y="512777"/>
                  </a:cubicBezTo>
                  <a:lnTo>
                    <a:pt x="188063" y="604251"/>
                  </a:lnTo>
                  <a:lnTo>
                    <a:pt x="0" y="604251"/>
                  </a:lnTo>
                  <a:lnTo>
                    <a:pt x="0" y="582022"/>
                  </a:lnTo>
                  <a:cubicBezTo>
                    <a:pt x="0" y="569629"/>
                    <a:pt x="10048" y="559596"/>
                    <a:pt x="22461" y="559596"/>
                  </a:cubicBezTo>
                  <a:lnTo>
                    <a:pt x="71127" y="559596"/>
                  </a:lnTo>
                  <a:lnTo>
                    <a:pt x="71127" y="103407"/>
                  </a:lnTo>
                  <a:cubicBezTo>
                    <a:pt x="71127" y="91014"/>
                    <a:pt x="81175" y="81080"/>
                    <a:pt x="93490" y="81080"/>
                  </a:cubicBezTo>
                  <a:close/>
                  <a:moveTo>
                    <a:pt x="150719" y="0"/>
                  </a:moveTo>
                  <a:lnTo>
                    <a:pt x="395216" y="0"/>
                  </a:lnTo>
                  <a:cubicBezTo>
                    <a:pt x="407628" y="0"/>
                    <a:pt x="417676" y="10034"/>
                    <a:pt x="417676" y="22430"/>
                  </a:cubicBezTo>
                  <a:lnTo>
                    <a:pt x="417676" y="53418"/>
                  </a:lnTo>
                  <a:lnTo>
                    <a:pt x="128358" y="53418"/>
                  </a:lnTo>
                  <a:lnTo>
                    <a:pt x="128358" y="22430"/>
                  </a:lnTo>
                  <a:cubicBezTo>
                    <a:pt x="128358" y="10034"/>
                    <a:pt x="138406" y="0"/>
                    <a:pt x="1507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big-building_81718"/>
            <p:cNvSpPr>
              <a:spLocks noChangeAspect="1"/>
            </p:cNvSpPr>
            <p:nvPr/>
          </p:nvSpPr>
          <p:spPr>
            <a:xfrm>
              <a:off x="10480634" y="3325660"/>
              <a:ext cx="374806" cy="414820"/>
            </a:xfrm>
            <a:custGeom>
              <a:avLst/>
              <a:gdLst>
                <a:gd name="connsiteX0" fmla="*/ 368836 w 545964"/>
                <a:gd name="connsiteY0" fmla="*/ 417664 h 604251"/>
                <a:gd name="connsiteX1" fmla="*/ 359182 w 545964"/>
                <a:gd name="connsiteY1" fmla="*/ 427303 h 604251"/>
                <a:gd name="connsiteX2" fmla="*/ 359182 w 545964"/>
                <a:gd name="connsiteY2" fmla="*/ 477073 h 604251"/>
                <a:gd name="connsiteX3" fmla="*/ 368836 w 545964"/>
                <a:gd name="connsiteY3" fmla="*/ 486712 h 604251"/>
                <a:gd name="connsiteX4" fmla="*/ 418684 w 545964"/>
                <a:gd name="connsiteY4" fmla="*/ 486712 h 604251"/>
                <a:gd name="connsiteX5" fmla="*/ 428338 w 545964"/>
                <a:gd name="connsiteY5" fmla="*/ 477073 h 604251"/>
                <a:gd name="connsiteX6" fmla="*/ 428338 w 545964"/>
                <a:gd name="connsiteY6" fmla="*/ 427303 h 604251"/>
                <a:gd name="connsiteX7" fmla="*/ 418684 w 545964"/>
                <a:gd name="connsiteY7" fmla="*/ 417664 h 604251"/>
                <a:gd name="connsiteX8" fmla="*/ 248058 w 545964"/>
                <a:gd name="connsiteY8" fmla="*/ 417664 h 604251"/>
                <a:gd name="connsiteX9" fmla="*/ 238404 w 545964"/>
                <a:gd name="connsiteY9" fmla="*/ 427303 h 604251"/>
                <a:gd name="connsiteX10" fmla="*/ 238404 w 545964"/>
                <a:gd name="connsiteY10" fmla="*/ 477073 h 604251"/>
                <a:gd name="connsiteX11" fmla="*/ 248058 w 545964"/>
                <a:gd name="connsiteY11" fmla="*/ 486712 h 604251"/>
                <a:gd name="connsiteX12" fmla="*/ 297906 w 545964"/>
                <a:gd name="connsiteY12" fmla="*/ 486712 h 604251"/>
                <a:gd name="connsiteX13" fmla="*/ 307560 w 545964"/>
                <a:gd name="connsiteY13" fmla="*/ 477073 h 604251"/>
                <a:gd name="connsiteX14" fmla="*/ 307560 w 545964"/>
                <a:gd name="connsiteY14" fmla="*/ 427303 h 604251"/>
                <a:gd name="connsiteX15" fmla="*/ 297906 w 545964"/>
                <a:gd name="connsiteY15" fmla="*/ 417664 h 604251"/>
                <a:gd name="connsiteX16" fmla="*/ 127280 w 545964"/>
                <a:gd name="connsiteY16" fmla="*/ 417664 h 604251"/>
                <a:gd name="connsiteX17" fmla="*/ 117626 w 545964"/>
                <a:gd name="connsiteY17" fmla="*/ 427303 h 604251"/>
                <a:gd name="connsiteX18" fmla="*/ 117626 w 545964"/>
                <a:gd name="connsiteY18" fmla="*/ 477073 h 604251"/>
                <a:gd name="connsiteX19" fmla="*/ 127280 w 545964"/>
                <a:gd name="connsiteY19" fmla="*/ 486712 h 604251"/>
                <a:gd name="connsiteX20" fmla="*/ 177128 w 545964"/>
                <a:gd name="connsiteY20" fmla="*/ 486712 h 604251"/>
                <a:gd name="connsiteX21" fmla="*/ 186782 w 545964"/>
                <a:gd name="connsiteY21" fmla="*/ 477073 h 604251"/>
                <a:gd name="connsiteX22" fmla="*/ 186782 w 545964"/>
                <a:gd name="connsiteY22" fmla="*/ 427303 h 604251"/>
                <a:gd name="connsiteX23" fmla="*/ 177128 w 545964"/>
                <a:gd name="connsiteY23" fmla="*/ 417664 h 604251"/>
                <a:gd name="connsiteX24" fmla="*/ 368836 w 545964"/>
                <a:gd name="connsiteY24" fmla="*/ 317141 h 604251"/>
                <a:gd name="connsiteX25" fmla="*/ 359182 w 545964"/>
                <a:gd name="connsiteY25" fmla="*/ 326879 h 604251"/>
                <a:gd name="connsiteX26" fmla="*/ 359182 w 545964"/>
                <a:gd name="connsiteY26" fmla="*/ 376649 h 604251"/>
                <a:gd name="connsiteX27" fmla="*/ 368836 w 545964"/>
                <a:gd name="connsiteY27" fmla="*/ 386288 h 604251"/>
                <a:gd name="connsiteX28" fmla="*/ 418684 w 545964"/>
                <a:gd name="connsiteY28" fmla="*/ 386288 h 604251"/>
                <a:gd name="connsiteX29" fmla="*/ 428338 w 545964"/>
                <a:gd name="connsiteY29" fmla="*/ 376649 h 604251"/>
                <a:gd name="connsiteX30" fmla="*/ 428338 w 545964"/>
                <a:gd name="connsiteY30" fmla="*/ 326879 h 604251"/>
                <a:gd name="connsiteX31" fmla="*/ 418684 w 545964"/>
                <a:gd name="connsiteY31" fmla="*/ 317141 h 604251"/>
                <a:gd name="connsiteX32" fmla="*/ 248058 w 545964"/>
                <a:gd name="connsiteY32" fmla="*/ 317141 h 604251"/>
                <a:gd name="connsiteX33" fmla="*/ 238404 w 545964"/>
                <a:gd name="connsiteY33" fmla="*/ 326879 h 604251"/>
                <a:gd name="connsiteX34" fmla="*/ 238404 w 545964"/>
                <a:gd name="connsiteY34" fmla="*/ 376649 h 604251"/>
                <a:gd name="connsiteX35" fmla="*/ 248058 w 545964"/>
                <a:gd name="connsiteY35" fmla="*/ 386288 h 604251"/>
                <a:gd name="connsiteX36" fmla="*/ 297906 w 545964"/>
                <a:gd name="connsiteY36" fmla="*/ 386288 h 604251"/>
                <a:gd name="connsiteX37" fmla="*/ 307560 w 545964"/>
                <a:gd name="connsiteY37" fmla="*/ 376649 h 604251"/>
                <a:gd name="connsiteX38" fmla="*/ 307560 w 545964"/>
                <a:gd name="connsiteY38" fmla="*/ 326879 h 604251"/>
                <a:gd name="connsiteX39" fmla="*/ 297906 w 545964"/>
                <a:gd name="connsiteY39" fmla="*/ 317141 h 604251"/>
                <a:gd name="connsiteX40" fmla="*/ 127280 w 545964"/>
                <a:gd name="connsiteY40" fmla="*/ 317141 h 604251"/>
                <a:gd name="connsiteX41" fmla="*/ 117626 w 545964"/>
                <a:gd name="connsiteY41" fmla="*/ 326879 h 604251"/>
                <a:gd name="connsiteX42" fmla="*/ 117626 w 545964"/>
                <a:gd name="connsiteY42" fmla="*/ 376649 h 604251"/>
                <a:gd name="connsiteX43" fmla="*/ 127280 w 545964"/>
                <a:gd name="connsiteY43" fmla="*/ 386288 h 604251"/>
                <a:gd name="connsiteX44" fmla="*/ 177128 w 545964"/>
                <a:gd name="connsiteY44" fmla="*/ 386288 h 604251"/>
                <a:gd name="connsiteX45" fmla="*/ 186782 w 545964"/>
                <a:gd name="connsiteY45" fmla="*/ 376649 h 604251"/>
                <a:gd name="connsiteX46" fmla="*/ 186782 w 545964"/>
                <a:gd name="connsiteY46" fmla="*/ 326879 h 604251"/>
                <a:gd name="connsiteX47" fmla="*/ 177128 w 545964"/>
                <a:gd name="connsiteY47" fmla="*/ 317141 h 604251"/>
                <a:gd name="connsiteX48" fmla="*/ 368836 w 545964"/>
                <a:gd name="connsiteY48" fmla="*/ 216717 h 604251"/>
                <a:gd name="connsiteX49" fmla="*/ 359182 w 545964"/>
                <a:gd name="connsiteY49" fmla="*/ 226356 h 604251"/>
                <a:gd name="connsiteX50" fmla="*/ 359182 w 545964"/>
                <a:gd name="connsiteY50" fmla="*/ 276126 h 604251"/>
                <a:gd name="connsiteX51" fmla="*/ 368836 w 545964"/>
                <a:gd name="connsiteY51" fmla="*/ 285765 h 604251"/>
                <a:gd name="connsiteX52" fmla="*/ 418684 w 545964"/>
                <a:gd name="connsiteY52" fmla="*/ 285765 h 604251"/>
                <a:gd name="connsiteX53" fmla="*/ 428338 w 545964"/>
                <a:gd name="connsiteY53" fmla="*/ 276126 h 604251"/>
                <a:gd name="connsiteX54" fmla="*/ 428338 w 545964"/>
                <a:gd name="connsiteY54" fmla="*/ 226356 h 604251"/>
                <a:gd name="connsiteX55" fmla="*/ 418684 w 545964"/>
                <a:gd name="connsiteY55" fmla="*/ 216717 h 604251"/>
                <a:gd name="connsiteX56" fmla="*/ 248058 w 545964"/>
                <a:gd name="connsiteY56" fmla="*/ 216717 h 604251"/>
                <a:gd name="connsiteX57" fmla="*/ 238404 w 545964"/>
                <a:gd name="connsiteY57" fmla="*/ 226356 h 604251"/>
                <a:gd name="connsiteX58" fmla="*/ 238404 w 545964"/>
                <a:gd name="connsiteY58" fmla="*/ 276126 h 604251"/>
                <a:gd name="connsiteX59" fmla="*/ 248058 w 545964"/>
                <a:gd name="connsiteY59" fmla="*/ 285765 h 604251"/>
                <a:gd name="connsiteX60" fmla="*/ 297906 w 545964"/>
                <a:gd name="connsiteY60" fmla="*/ 285765 h 604251"/>
                <a:gd name="connsiteX61" fmla="*/ 307560 w 545964"/>
                <a:gd name="connsiteY61" fmla="*/ 276126 h 604251"/>
                <a:gd name="connsiteX62" fmla="*/ 307560 w 545964"/>
                <a:gd name="connsiteY62" fmla="*/ 226356 h 604251"/>
                <a:gd name="connsiteX63" fmla="*/ 297906 w 545964"/>
                <a:gd name="connsiteY63" fmla="*/ 216717 h 604251"/>
                <a:gd name="connsiteX64" fmla="*/ 127280 w 545964"/>
                <a:gd name="connsiteY64" fmla="*/ 216717 h 604251"/>
                <a:gd name="connsiteX65" fmla="*/ 117626 w 545964"/>
                <a:gd name="connsiteY65" fmla="*/ 226356 h 604251"/>
                <a:gd name="connsiteX66" fmla="*/ 117626 w 545964"/>
                <a:gd name="connsiteY66" fmla="*/ 276126 h 604251"/>
                <a:gd name="connsiteX67" fmla="*/ 127280 w 545964"/>
                <a:gd name="connsiteY67" fmla="*/ 285765 h 604251"/>
                <a:gd name="connsiteX68" fmla="*/ 177128 w 545964"/>
                <a:gd name="connsiteY68" fmla="*/ 285765 h 604251"/>
                <a:gd name="connsiteX69" fmla="*/ 186782 w 545964"/>
                <a:gd name="connsiteY69" fmla="*/ 276126 h 604251"/>
                <a:gd name="connsiteX70" fmla="*/ 186782 w 545964"/>
                <a:gd name="connsiteY70" fmla="*/ 226356 h 604251"/>
                <a:gd name="connsiteX71" fmla="*/ 177128 w 545964"/>
                <a:gd name="connsiteY71" fmla="*/ 216717 h 604251"/>
                <a:gd name="connsiteX72" fmla="*/ 368836 w 545964"/>
                <a:gd name="connsiteY72" fmla="*/ 116194 h 604251"/>
                <a:gd name="connsiteX73" fmla="*/ 359182 w 545964"/>
                <a:gd name="connsiteY73" fmla="*/ 125833 h 604251"/>
                <a:gd name="connsiteX74" fmla="*/ 359182 w 545964"/>
                <a:gd name="connsiteY74" fmla="*/ 175603 h 604251"/>
                <a:gd name="connsiteX75" fmla="*/ 368836 w 545964"/>
                <a:gd name="connsiteY75" fmla="*/ 185340 h 604251"/>
                <a:gd name="connsiteX76" fmla="*/ 418684 w 545964"/>
                <a:gd name="connsiteY76" fmla="*/ 185340 h 604251"/>
                <a:gd name="connsiteX77" fmla="*/ 428338 w 545964"/>
                <a:gd name="connsiteY77" fmla="*/ 175603 h 604251"/>
                <a:gd name="connsiteX78" fmla="*/ 428338 w 545964"/>
                <a:gd name="connsiteY78" fmla="*/ 125833 h 604251"/>
                <a:gd name="connsiteX79" fmla="*/ 418684 w 545964"/>
                <a:gd name="connsiteY79" fmla="*/ 116194 h 604251"/>
                <a:gd name="connsiteX80" fmla="*/ 248058 w 545964"/>
                <a:gd name="connsiteY80" fmla="*/ 116194 h 604251"/>
                <a:gd name="connsiteX81" fmla="*/ 238404 w 545964"/>
                <a:gd name="connsiteY81" fmla="*/ 125833 h 604251"/>
                <a:gd name="connsiteX82" fmla="*/ 238404 w 545964"/>
                <a:gd name="connsiteY82" fmla="*/ 175603 h 604251"/>
                <a:gd name="connsiteX83" fmla="*/ 248058 w 545964"/>
                <a:gd name="connsiteY83" fmla="*/ 185340 h 604251"/>
                <a:gd name="connsiteX84" fmla="*/ 297906 w 545964"/>
                <a:gd name="connsiteY84" fmla="*/ 185340 h 604251"/>
                <a:gd name="connsiteX85" fmla="*/ 307560 w 545964"/>
                <a:gd name="connsiteY85" fmla="*/ 175603 h 604251"/>
                <a:gd name="connsiteX86" fmla="*/ 307560 w 545964"/>
                <a:gd name="connsiteY86" fmla="*/ 125833 h 604251"/>
                <a:gd name="connsiteX87" fmla="*/ 297906 w 545964"/>
                <a:gd name="connsiteY87" fmla="*/ 116194 h 604251"/>
                <a:gd name="connsiteX88" fmla="*/ 127280 w 545964"/>
                <a:gd name="connsiteY88" fmla="*/ 116194 h 604251"/>
                <a:gd name="connsiteX89" fmla="*/ 117626 w 545964"/>
                <a:gd name="connsiteY89" fmla="*/ 125833 h 604251"/>
                <a:gd name="connsiteX90" fmla="*/ 117626 w 545964"/>
                <a:gd name="connsiteY90" fmla="*/ 175603 h 604251"/>
                <a:gd name="connsiteX91" fmla="*/ 127280 w 545964"/>
                <a:gd name="connsiteY91" fmla="*/ 185340 h 604251"/>
                <a:gd name="connsiteX92" fmla="*/ 177128 w 545964"/>
                <a:gd name="connsiteY92" fmla="*/ 185340 h 604251"/>
                <a:gd name="connsiteX93" fmla="*/ 186782 w 545964"/>
                <a:gd name="connsiteY93" fmla="*/ 175603 h 604251"/>
                <a:gd name="connsiteX94" fmla="*/ 186782 w 545964"/>
                <a:gd name="connsiteY94" fmla="*/ 125833 h 604251"/>
                <a:gd name="connsiteX95" fmla="*/ 177128 w 545964"/>
                <a:gd name="connsiteY95" fmla="*/ 116194 h 604251"/>
                <a:gd name="connsiteX96" fmla="*/ 93490 w 545964"/>
                <a:gd name="connsiteY96" fmla="*/ 81080 h 604251"/>
                <a:gd name="connsiteX97" fmla="*/ 452474 w 545964"/>
                <a:gd name="connsiteY97" fmla="*/ 81080 h 604251"/>
                <a:gd name="connsiteX98" fmla="*/ 474935 w 545964"/>
                <a:gd name="connsiteY98" fmla="*/ 103407 h 604251"/>
                <a:gd name="connsiteX99" fmla="*/ 474935 w 545964"/>
                <a:gd name="connsiteY99" fmla="*/ 559596 h 604251"/>
                <a:gd name="connsiteX100" fmla="*/ 523601 w 545964"/>
                <a:gd name="connsiteY100" fmla="*/ 559596 h 604251"/>
                <a:gd name="connsiteX101" fmla="*/ 545964 w 545964"/>
                <a:gd name="connsiteY101" fmla="*/ 582022 h 604251"/>
                <a:gd name="connsiteX102" fmla="*/ 545964 w 545964"/>
                <a:gd name="connsiteY102" fmla="*/ 604251 h 604251"/>
                <a:gd name="connsiteX103" fmla="*/ 357901 w 545964"/>
                <a:gd name="connsiteY103" fmla="*/ 604251 h 604251"/>
                <a:gd name="connsiteX104" fmla="*/ 357901 w 545964"/>
                <a:gd name="connsiteY104" fmla="*/ 512777 h 604251"/>
                <a:gd name="connsiteX105" fmla="*/ 348247 w 545964"/>
                <a:gd name="connsiteY105" fmla="*/ 503040 h 604251"/>
                <a:gd name="connsiteX106" fmla="*/ 298399 w 545964"/>
                <a:gd name="connsiteY106" fmla="*/ 503040 h 604251"/>
                <a:gd name="connsiteX107" fmla="*/ 288744 w 545964"/>
                <a:gd name="connsiteY107" fmla="*/ 512777 h 604251"/>
                <a:gd name="connsiteX108" fmla="*/ 288744 w 545964"/>
                <a:gd name="connsiteY108" fmla="*/ 604251 h 604251"/>
                <a:gd name="connsiteX109" fmla="*/ 257318 w 545964"/>
                <a:gd name="connsiteY109" fmla="*/ 604251 h 604251"/>
                <a:gd name="connsiteX110" fmla="*/ 257318 w 545964"/>
                <a:gd name="connsiteY110" fmla="*/ 512777 h 604251"/>
                <a:gd name="connsiteX111" fmla="*/ 247565 w 545964"/>
                <a:gd name="connsiteY111" fmla="*/ 503040 h 604251"/>
                <a:gd name="connsiteX112" fmla="*/ 197717 w 545964"/>
                <a:gd name="connsiteY112" fmla="*/ 503040 h 604251"/>
                <a:gd name="connsiteX113" fmla="*/ 188063 w 545964"/>
                <a:gd name="connsiteY113" fmla="*/ 512777 h 604251"/>
                <a:gd name="connsiteX114" fmla="*/ 188063 w 545964"/>
                <a:gd name="connsiteY114" fmla="*/ 604251 h 604251"/>
                <a:gd name="connsiteX115" fmla="*/ 0 w 545964"/>
                <a:gd name="connsiteY115" fmla="*/ 604251 h 604251"/>
                <a:gd name="connsiteX116" fmla="*/ 0 w 545964"/>
                <a:gd name="connsiteY116" fmla="*/ 582022 h 604251"/>
                <a:gd name="connsiteX117" fmla="*/ 22461 w 545964"/>
                <a:gd name="connsiteY117" fmla="*/ 559596 h 604251"/>
                <a:gd name="connsiteX118" fmla="*/ 71127 w 545964"/>
                <a:gd name="connsiteY118" fmla="*/ 559596 h 604251"/>
                <a:gd name="connsiteX119" fmla="*/ 71127 w 545964"/>
                <a:gd name="connsiteY119" fmla="*/ 103407 h 604251"/>
                <a:gd name="connsiteX120" fmla="*/ 93490 w 545964"/>
                <a:gd name="connsiteY120" fmla="*/ 81080 h 604251"/>
                <a:gd name="connsiteX121" fmla="*/ 150719 w 545964"/>
                <a:gd name="connsiteY121" fmla="*/ 0 h 604251"/>
                <a:gd name="connsiteX122" fmla="*/ 395216 w 545964"/>
                <a:gd name="connsiteY122" fmla="*/ 0 h 604251"/>
                <a:gd name="connsiteX123" fmla="*/ 417676 w 545964"/>
                <a:gd name="connsiteY123" fmla="*/ 22430 h 604251"/>
                <a:gd name="connsiteX124" fmla="*/ 417676 w 545964"/>
                <a:gd name="connsiteY124" fmla="*/ 53418 h 604251"/>
                <a:gd name="connsiteX125" fmla="*/ 128358 w 545964"/>
                <a:gd name="connsiteY125" fmla="*/ 53418 h 604251"/>
                <a:gd name="connsiteX126" fmla="*/ 128358 w 545964"/>
                <a:gd name="connsiteY126" fmla="*/ 22430 h 604251"/>
                <a:gd name="connsiteX127" fmla="*/ 150719 w 545964"/>
                <a:gd name="connsiteY127" fmla="*/ 0 h 60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545964" h="604251">
                  <a:moveTo>
                    <a:pt x="368836" y="417664"/>
                  </a:moveTo>
                  <a:cubicBezTo>
                    <a:pt x="363516" y="417664"/>
                    <a:pt x="359182" y="421992"/>
                    <a:pt x="359182" y="427303"/>
                  </a:cubicBezTo>
                  <a:lnTo>
                    <a:pt x="359182" y="477073"/>
                  </a:lnTo>
                  <a:cubicBezTo>
                    <a:pt x="359182" y="482483"/>
                    <a:pt x="363516" y="486712"/>
                    <a:pt x="368836" y="486712"/>
                  </a:cubicBezTo>
                  <a:lnTo>
                    <a:pt x="418684" y="486712"/>
                  </a:lnTo>
                  <a:cubicBezTo>
                    <a:pt x="424102" y="486712"/>
                    <a:pt x="428338" y="482483"/>
                    <a:pt x="428338" y="477073"/>
                  </a:cubicBezTo>
                  <a:lnTo>
                    <a:pt x="428338" y="427303"/>
                  </a:lnTo>
                  <a:cubicBezTo>
                    <a:pt x="428338" y="421992"/>
                    <a:pt x="424102" y="417664"/>
                    <a:pt x="418684" y="417664"/>
                  </a:cubicBezTo>
                  <a:close/>
                  <a:moveTo>
                    <a:pt x="248058" y="417664"/>
                  </a:moveTo>
                  <a:cubicBezTo>
                    <a:pt x="242738" y="417664"/>
                    <a:pt x="238404" y="421992"/>
                    <a:pt x="238404" y="427303"/>
                  </a:cubicBezTo>
                  <a:lnTo>
                    <a:pt x="238404" y="477073"/>
                  </a:lnTo>
                  <a:cubicBezTo>
                    <a:pt x="238404" y="482483"/>
                    <a:pt x="242738" y="486712"/>
                    <a:pt x="248058" y="486712"/>
                  </a:cubicBezTo>
                  <a:lnTo>
                    <a:pt x="297906" y="486712"/>
                  </a:lnTo>
                  <a:cubicBezTo>
                    <a:pt x="303324" y="486712"/>
                    <a:pt x="307560" y="482483"/>
                    <a:pt x="307560" y="477073"/>
                  </a:cubicBezTo>
                  <a:lnTo>
                    <a:pt x="307560" y="427303"/>
                  </a:lnTo>
                  <a:cubicBezTo>
                    <a:pt x="307560" y="421992"/>
                    <a:pt x="303324" y="417664"/>
                    <a:pt x="297906" y="417664"/>
                  </a:cubicBezTo>
                  <a:close/>
                  <a:moveTo>
                    <a:pt x="127280" y="417664"/>
                  </a:moveTo>
                  <a:cubicBezTo>
                    <a:pt x="121960" y="417664"/>
                    <a:pt x="117626" y="421992"/>
                    <a:pt x="117626" y="427303"/>
                  </a:cubicBezTo>
                  <a:lnTo>
                    <a:pt x="117626" y="477073"/>
                  </a:lnTo>
                  <a:cubicBezTo>
                    <a:pt x="117626" y="482483"/>
                    <a:pt x="121960" y="486712"/>
                    <a:pt x="127280" y="486712"/>
                  </a:cubicBezTo>
                  <a:lnTo>
                    <a:pt x="177128" y="486712"/>
                  </a:lnTo>
                  <a:cubicBezTo>
                    <a:pt x="182546" y="486712"/>
                    <a:pt x="186782" y="482483"/>
                    <a:pt x="186782" y="477073"/>
                  </a:cubicBezTo>
                  <a:lnTo>
                    <a:pt x="186782" y="427303"/>
                  </a:lnTo>
                  <a:cubicBezTo>
                    <a:pt x="186782" y="421992"/>
                    <a:pt x="182546" y="417664"/>
                    <a:pt x="177128" y="417664"/>
                  </a:cubicBezTo>
                  <a:close/>
                  <a:moveTo>
                    <a:pt x="368836" y="317141"/>
                  </a:moveTo>
                  <a:cubicBezTo>
                    <a:pt x="363516" y="317141"/>
                    <a:pt x="359182" y="321469"/>
                    <a:pt x="359182" y="326879"/>
                  </a:cubicBezTo>
                  <a:lnTo>
                    <a:pt x="359182" y="376649"/>
                  </a:lnTo>
                  <a:cubicBezTo>
                    <a:pt x="359182" y="381960"/>
                    <a:pt x="363516" y="386288"/>
                    <a:pt x="368836" y="386288"/>
                  </a:cubicBezTo>
                  <a:lnTo>
                    <a:pt x="418684" y="386288"/>
                  </a:lnTo>
                  <a:cubicBezTo>
                    <a:pt x="424102" y="386288"/>
                    <a:pt x="428338" y="381960"/>
                    <a:pt x="428338" y="376649"/>
                  </a:cubicBezTo>
                  <a:lnTo>
                    <a:pt x="428338" y="326879"/>
                  </a:lnTo>
                  <a:cubicBezTo>
                    <a:pt x="428338" y="321469"/>
                    <a:pt x="424102" y="317141"/>
                    <a:pt x="418684" y="317141"/>
                  </a:cubicBezTo>
                  <a:close/>
                  <a:moveTo>
                    <a:pt x="248058" y="317141"/>
                  </a:moveTo>
                  <a:cubicBezTo>
                    <a:pt x="242738" y="317141"/>
                    <a:pt x="238404" y="321469"/>
                    <a:pt x="238404" y="326879"/>
                  </a:cubicBezTo>
                  <a:lnTo>
                    <a:pt x="238404" y="376649"/>
                  </a:lnTo>
                  <a:cubicBezTo>
                    <a:pt x="238404" y="381960"/>
                    <a:pt x="242738" y="386288"/>
                    <a:pt x="248058" y="386288"/>
                  </a:cubicBezTo>
                  <a:lnTo>
                    <a:pt x="297906" y="386288"/>
                  </a:lnTo>
                  <a:cubicBezTo>
                    <a:pt x="303324" y="386288"/>
                    <a:pt x="307560" y="381960"/>
                    <a:pt x="307560" y="376649"/>
                  </a:cubicBezTo>
                  <a:lnTo>
                    <a:pt x="307560" y="326879"/>
                  </a:lnTo>
                  <a:cubicBezTo>
                    <a:pt x="307560" y="321469"/>
                    <a:pt x="303324" y="317141"/>
                    <a:pt x="297906" y="317141"/>
                  </a:cubicBezTo>
                  <a:close/>
                  <a:moveTo>
                    <a:pt x="127280" y="317141"/>
                  </a:moveTo>
                  <a:cubicBezTo>
                    <a:pt x="121960" y="317141"/>
                    <a:pt x="117626" y="321469"/>
                    <a:pt x="117626" y="326879"/>
                  </a:cubicBezTo>
                  <a:lnTo>
                    <a:pt x="117626" y="376649"/>
                  </a:lnTo>
                  <a:cubicBezTo>
                    <a:pt x="117626" y="381960"/>
                    <a:pt x="121960" y="386288"/>
                    <a:pt x="127280" y="386288"/>
                  </a:cubicBezTo>
                  <a:lnTo>
                    <a:pt x="177128" y="386288"/>
                  </a:lnTo>
                  <a:cubicBezTo>
                    <a:pt x="182546" y="386288"/>
                    <a:pt x="186782" y="381960"/>
                    <a:pt x="186782" y="376649"/>
                  </a:cubicBezTo>
                  <a:lnTo>
                    <a:pt x="186782" y="326879"/>
                  </a:lnTo>
                  <a:cubicBezTo>
                    <a:pt x="186782" y="321469"/>
                    <a:pt x="182546" y="317141"/>
                    <a:pt x="177128" y="317141"/>
                  </a:cubicBezTo>
                  <a:close/>
                  <a:moveTo>
                    <a:pt x="368836" y="216717"/>
                  </a:moveTo>
                  <a:cubicBezTo>
                    <a:pt x="363516" y="216717"/>
                    <a:pt x="359182" y="221045"/>
                    <a:pt x="359182" y="226356"/>
                  </a:cubicBezTo>
                  <a:lnTo>
                    <a:pt x="359182" y="276126"/>
                  </a:lnTo>
                  <a:cubicBezTo>
                    <a:pt x="359182" y="281437"/>
                    <a:pt x="363516" y="285765"/>
                    <a:pt x="368836" y="285765"/>
                  </a:cubicBezTo>
                  <a:lnTo>
                    <a:pt x="418684" y="285765"/>
                  </a:lnTo>
                  <a:cubicBezTo>
                    <a:pt x="424102" y="285765"/>
                    <a:pt x="428338" y="281437"/>
                    <a:pt x="428338" y="276126"/>
                  </a:cubicBezTo>
                  <a:lnTo>
                    <a:pt x="428338" y="226356"/>
                  </a:lnTo>
                  <a:cubicBezTo>
                    <a:pt x="428338" y="221045"/>
                    <a:pt x="424102" y="216717"/>
                    <a:pt x="418684" y="216717"/>
                  </a:cubicBezTo>
                  <a:close/>
                  <a:moveTo>
                    <a:pt x="248058" y="216717"/>
                  </a:moveTo>
                  <a:cubicBezTo>
                    <a:pt x="242738" y="216717"/>
                    <a:pt x="238404" y="221045"/>
                    <a:pt x="238404" y="226356"/>
                  </a:cubicBezTo>
                  <a:lnTo>
                    <a:pt x="238404" y="276126"/>
                  </a:lnTo>
                  <a:cubicBezTo>
                    <a:pt x="238404" y="281437"/>
                    <a:pt x="242738" y="285765"/>
                    <a:pt x="248058" y="285765"/>
                  </a:cubicBezTo>
                  <a:lnTo>
                    <a:pt x="297906" y="285765"/>
                  </a:lnTo>
                  <a:cubicBezTo>
                    <a:pt x="303324" y="285765"/>
                    <a:pt x="307560" y="281437"/>
                    <a:pt x="307560" y="276126"/>
                  </a:cubicBezTo>
                  <a:lnTo>
                    <a:pt x="307560" y="226356"/>
                  </a:lnTo>
                  <a:cubicBezTo>
                    <a:pt x="307560" y="221045"/>
                    <a:pt x="303324" y="216717"/>
                    <a:pt x="297906" y="216717"/>
                  </a:cubicBezTo>
                  <a:close/>
                  <a:moveTo>
                    <a:pt x="127280" y="216717"/>
                  </a:moveTo>
                  <a:cubicBezTo>
                    <a:pt x="121960" y="216717"/>
                    <a:pt x="117626" y="221045"/>
                    <a:pt x="117626" y="226356"/>
                  </a:cubicBezTo>
                  <a:lnTo>
                    <a:pt x="117626" y="276126"/>
                  </a:lnTo>
                  <a:cubicBezTo>
                    <a:pt x="117626" y="281437"/>
                    <a:pt x="121960" y="285765"/>
                    <a:pt x="127280" y="285765"/>
                  </a:cubicBezTo>
                  <a:lnTo>
                    <a:pt x="177128" y="285765"/>
                  </a:lnTo>
                  <a:cubicBezTo>
                    <a:pt x="182546" y="285765"/>
                    <a:pt x="186782" y="281437"/>
                    <a:pt x="186782" y="276126"/>
                  </a:cubicBezTo>
                  <a:lnTo>
                    <a:pt x="186782" y="226356"/>
                  </a:lnTo>
                  <a:cubicBezTo>
                    <a:pt x="186782" y="221045"/>
                    <a:pt x="182546" y="216717"/>
                    <a:pt x="177128" y="216717"/>
                  </a:cubicBezTo>
                  <a:close/>
                  <a:moveTo>
                    <a:pt x="368836" y="116194"/>
                  </a:moveTo>
                  <a:cubicBezTo>
                    <a:pt x="363516" y="116194"/>
                    <a:pt x="359182" y="120522"/>
                    <a:pt x="359182" y="125833"/>
                  </a:cubicBezTo>
                  <a:lnTo>
                    <a:pt x="359182" y="175603"/>
                  </a:lnTo>
                  <a:cubicBezTo>
                    <a:pt x="359182" y="181013"/>
                    <a:pt x="363516" y="185340"/>
                    <a:pt x="368836" y="185340"/>
                  </a:cubicBezTo>
                  <a:lnTo>
                    <a:pt x="418684" y="185340"/>
                  </a:lnTo>
                  <a:cubicBezTo>
                    <a:pt x="424102" y="185340"/>
                    <a:pt x="428338" y="181013"/>
                    <a:pt x="428338" y="175603"/>
                  </a:cubicBezTo>
                  <a:lnTo>
                    <a:pt x="428338" y="125833"/>
                  </a:lnTo>
                  <a:cubicBezTo>
                    <a:pt x="428338" y="120522"/>
                    <a:pt x="424102" y="116194"/>
                    <a:pt x="418684" y="116194"/>
                  </a:cubicBezTo>
                  <a:close/>
                  <a:moveTo>
                    <a:pt x="248058" y="116194"/>
                  </a:moveTo>
                  <a:cubicBezTo>
                    <a:pt x="242738" y="116194"/>
                    <a:pt x="238404" y="120522"/>
                    <a:pt x="238404" y="125833"/>
                  </a:cubicBezTo>
                  <a:lnTo>
                    <a:pt x="238404" y="175603"/>
                  </a:lnTo>
                  <a:cubicBezTo>
                    <a:pt x="238404" y="181013"/>
                    <a:pt x="242738" y="185340"/>
                    <a:pt x="248058" y="185340"/>
                  </a:cubicBezTo>
                  <a:lnTo>
                    <a:pt x="297906" y="185340"/>
                  </a:lnTo>
                  <a:cubicBezTo>
                    <a:pt x="303324" y="185340"/>
                    <a:pt x="307560" y="181013"/>
                    <a:pt x="307560" y="175603"/>
                  </a:cubicBezTo>
                  <a:lnTo>
                    <a:pt x="307560" y="125833"/>
                  </a:lnTo>
                  <a:cubicBezTo>
                    <a:pt x="307560" y="120522"/>
                    <a:pt x="303324" y="116194"/>
                    <a:pt x="297906" y="116194"/>
                  </a:cubicBezTo>
                  <a:close/>
                  <a:moveTo>
                    <a:pt x="127280" y="116194"/>
                  </a:moveTo>
                  <a:cubicBezTo>
                    <a:pt x="121960" y="116194"/>
                    <a:pt x="117626" y="120522"/>
                    <a:pt x="117626" y="125833"/>
                  </a:cubicBezTo>
                  <a:lnTo>
                    <a:pt x="117626" y="175603"/>
                  </a:lnTo>
                  <a:cubicBezTo>
                    <a:pt x="117626" y="181013"/>
                    <a:pt x="121960" y="185340"/>
                    <a:pt x="127280" y="185340"/>
                  </a:cubicBezTo>
                  <a:lnTo>
                    <a:pt x="177128" y="185340"/>
                  </a:lnTo>
                  <a:cubicBezTo>
                    <a:pt x="182546" y="185340"/>
                    <a:pt x="186782" y="181013"/>
                    <a:pt x="186782" y="175603"/>
                  </a:cubicBezTo>
                  <a:lnTo>
                    <a:pt x="186782" y="125833"/>
                  </a:lnTo>
                  <a:cubicBezTo>
                    <a:pt x="186782" y="120522"/>
                    <a:pt x="182546" y="116194"/>
                    <a:pt x="177128" y="116194"/>
                  </a:cubicBezTo>
                  <a:close/>
                  <a:moveTo>
                    <a:pt x="93490" y="81080"/>
                  </a:moveTo>
                  <a:lnTo>
                    <a:pt x="452474" y="81080"/>
                  </a:lnTo>
                  <a:cubicBezTo>
                    <a:pt x="464887" y="81080"/>
                    <a:pt x="474935" y="91014"/>
                    <a:pt x="474935" y="103407"/>
                  </a:cubicBezTo>
                  <a:lnTo>
                    <a:pt x="474935" y="559596"/>
                  </a:lnTo>
                  <a:lnTo>
                    <a:pt x="523601" y="559596"/>
                  </a:lnTo>
                  <a:cubicBezTo>
                    <a:pt x="536014" y="559596"/>
                    <a:pt x="545964" y="569629"/>
                    <a:pt x="545964" y="582022"/>
                  </a:cubicBezTo>
                  <a:lnTo>
                    <a:pt x="545964" y="604251"/>
                  </a:lnTo>
                  <a:lnTo>
                    <a:pt x="357901" y="604251"/>
                  </a:lnTo>
                  <a:lnTo>
                    <a:pt x="357901" y="512777"/>
                  </a:lnTo>
                  <a:cubicBezTo>
                    <a:pt x="357901" y="507367"/>
                    <a:pt x="353566" y="503040"/>
                    <a:pt x="348247" y="503040"/>
                  </a:cubicBezTo>
                  <a:lnTo>
                    <a:pt x="298399" y="503040"/>
                  </a:lnTo>
                  <a:cubicBezTo>
                    <a:pt x="293079" y="503040"/>
                    <a:pt x="288744" y="507367"/>
                    <a:pt x="288744" y="512777"/>
                  </a:cubicBezTo>
                  <a:lnTo>
                    <a:pt x="288744" y="604251"/>
                  </a:lnTo>
                  <a:lnTo>
                    <a:pt x="257318" y="604251"/>
                  </a:lnTo>
                  <a:lnTo>
                    <a:pt x="257318" y="512777"/>
                  </a:lnTo>
                  <a:cubicBezTo>
                    <a:pt x="257318" y="507367"/>
                    <a:pt x="252984" y="503040"/>
                    <a:pt x="247565" y="503040"/>
                  </a:cubicBezTo>
                  <a:lnTo>
                    <a:pt x="197717" y="503040"/>
                  </a:lnTo>
                  <a:cubicBezTo>
                    <a:pt x="192398" y="503040"/>
                    <a:pt x="188063" y="507367"/>
                    <a:pt x="188063" y="512777"/>
                  </a:cubicBezTo>
                  <a:lnTo>
                    <a:pt x="188063" y="604251"/>
                  </a:lnTo>
                  <a:lnTo>
                    <a:pt x="0" y="604251"/>
                  </a:lnTo>
                  <a:lnTo>
                    <a:pt x="0" y="582022"/>
                  </a:lnTo>
                  <a:cubicBezTo>
                    <a:pt x="0" y="569629"/>
                    <a:pt x="10048" y="559596"/>
                    <a:pt x="22461" y="559596"/>
                  </a:cubicBezTo>
                  <a:lnTo>
                    <a:pt x="71127" y="559596"/>
                  </a:lnTo>
                  <a:lnTo>
                    <a:pt x="71127" y="103407"/>
                  </a:lnTo>
                  <a:cubicBezTo>
                    <a:pt x="71127" y="91014"/>
                    <a:pt x="81175" y="81080"/>
                    <a:pt x="93490" y="81080"/>
                  </a:cubicBezTo>
                  <a:close/>
                  <a:moveTo>
                    <a:pt x="150719" y="0"/>
                  </a:moveTo>
                  <a:lnTo>
                    <a:pt x="395216" y="0"/>
                  </a:lnTo>
                  <a:cubicBezTo>
                    <a:pt x="407628" y="0"/>
                    <a:pt x="417676" y="10034"/>
                    <a:pt x="417676" y="22430"/>
                  </a:cubicBezTo>
                  <a:lnTo>
                    <a:pt x="417676" y="53418"/>
                  </a:lnTo>
                  <a:lnTo>
                    <a:pt x="128358" y="53418"/>
                  </a:lnTo>
                  <a:lnTo>
                    <a:pt x="128358" y="22430"/>
                  </a:lnTo>
                  <a:cubicBezTo>
                    <a:pt x="128358" y="10034"/>
                    <a:pt x="138406" y="0"/>
                    <a:pt x="1507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big-building_81718"/>
            <p:cNvSpPr>
              <a:spLocks noChangeAspect="1"/>
            </p:cNvSpPr>
            <p:nvPr/>
          </p:nvSpPr>
          <p:spPr>
            <a:xfrm>
              <a:off x="10954766" y="3325658"/>
              <a:ext cx="374806" cy="414820"/>
            </a:xfrm>
            <a:custGeom>
              <a:avLst/>
              <a:gdLst>
                <a:gd name="connsiteX0" fmla="*/ 368836 w 545964"/>
                <a:gd name="connsiteY0" fmla="*/ 417664 h 604251"/>
                <a:gd name="connsiteX1" fmla="*/ 359182 w 545964"/>
                <a:gd name="connsiteY1" fmla="*/ 427303 h 604251"/>
                <a:gd name="connsiteX2" fmla="*/ 359182 w 545964"/>
                <a:gd name="connsiteY2" fmla="*/ 477073 h 604251"/>
                <a:gd name="connsiteX3" fmla="*/ 368836 w 545964"/>
                <a:gd name="connsiteY3" fmla="*/ 486712 h 604251"/>
                <a:gd name="connsiteX4" fmla="*/ 418684 w 545964"/>
                <a:gd name="connsiteY4" fmla="*/ 486712 h 604251"/>
                <a:gd name="connsiteX5" fmla="*/ 428338 w 545964"/>
                <a:gd name="connsiteY5" fmla="*/ 477073 h 604251"/>
                <a:gd name="connsiteX6" fmla="*/ 428338 w 545964"/>
                <a:gd name="connsiteY6" fmla="*/ 427303 h 604251"/>
                <a:gd name="connsiteX7" fmla="*/ 418684 w 545964"/>
                <a:gd name="connsiteY7" fmla="*/ 417664 h 604251"/>
                <a:gd name="connsiteX8" fmla="*/ 248058 w 545964"/>
                <a:gd name="connsiteY8" fmla="*/ 417664 h 604251"/>
                <a:gd name="connsiteX9" fmla="*/ 238404 w 545964"/>
                <a:gd name="connsiteY9" fmla="*/ 427303 h 604251"/>
                <a:gd name="connsiteX10" fmla="*/ 238404 w 545964"/>
                <a:gd name="connsiteY10" fmla="*/ 477073 h 604251"/>
                <a:gd name="connsiteX11" fmla="*/ 248058 w 545964"/>
                <a:gd name="connsiteY11" fmla="*/ 486712 h 604251"/>
                <a:gd name="connsiteX12" fmla="*/ 297906 w 545964"/>
                <a:gd name="connsiteY12" fmla="*/ 486712 h 604251"/>
                <a:gd name="connsiteX13" fmla="*/ 307560 w 545964"/>
                <a:gd name="connsiteY13" fmla="*/ 477073 h 604251"/>
                <a:gd name="connsiteX14" fmla="*/ 307560 w 545964"/>
                <a:gd name="connsiteY14" fmla="*/ 427303 h 604251"/>
                <a:gd name="connsiteX15" fmla="*/ 297906 w 545964"/>
                <a:gd name="connsiteY15" fmla="*/ 417664 h 604251"/>
                <a:gd name="connsiteX16" fmla="*/ 127280 w 545964"/>
                <a:gd name="connsiteY16" fmla="*/ 417664 h 604251"/>
                <a:gd name="connsiteX17" fmla="*/ 117626 w 545964"/>
                <a:gd name="connsiteY17" fmla="*/ 427303 h 604251"/>
                <a:gd name="connsiteX18" fmla="*/ 117626 w 545964"/>
                <a:gd name="connsiteY18" fmla="*/ 477073 h 604251"/>
                <a:gd name="connsiteX19" fmla="*/ 127280 w 545964"/>
                <a:gd name="connsiteY19" fmla="*/ 486712 h 604251"/>
                <a:gd name="connsiteX20" fmla="*/ 177128 w 545964"/>
                <a:gd name="connsiteY20" fmla="*/ 486712 h 604251"/>
                <a:gd name="connsiteX21" fmla="*/ 186782 w 545964"/>
                <a:gd name="connsiteY21" fmla="*/ 477073 h 604251"/>
                <a:gd name="connsiteX22" fmla="*/ 186782 w 545964"/>
                <a:gd name="connsiteY22" fmla="*/ 427303 h 604251"/>
                <a:gd name="connsiteX23" fmla="*/ 177128 w 545964"/>
                <a:gd name="connsiteY23" fmla="*/ 417664 h 604251"/>
                <a:gd name="connsiteX24" fmla="*/ 368836 w 545964"/>
                <a:gd name="connsiteY24" fmla="*/ 317141 h 604251"/>
                <a:gd name="connsiteX25" fmla="*/ 359182 w 545964"/>
                <a:gd name="connsiteY25" fmla="*/ 326879 h 604251"/>
                <a:gd name="connsiteX26" fmla="*/ 359182 w 545964"/>
                <a:gd name="connsiteY26" fmla="*/ 376649 h 604251"/>
                <a:gd name="connsiteX27" fmla="*/ 368836 w 545964"/>
                <a:gd name="connsiteY27" fmla="*/ 386288 h 604251"/>
                <a:gd name="connsiteX28" fmla="*/ 418684 w 545964"/>
                <a:gd name="connsiteY28" fmla="*/ 386288 h 604251"/>
                <a:gd name="connsiteX29" fmla="*/ 428338 w 545964"/>
                <a:gd name="connsiteY29" fmla="*/ 376649 h 604251"/>
                <a:gd name="connsiteX30" fmla="*/ 428338 w 545964"/>
                <a:gd name="connsiteY30" fmla="*/ 326879 h 604251"/>
                <a:gd name="connsiteX31" fmla="*/ 418684 w 545964"/>
                <a:gd name="connsiteY31" fmla="*/ 317141 h 604251"/>
                <a:gd name="connsiteX32" fmla="*/ 248058 w 545964"/>
                <a:gd name="connsiteY32" fmla="*/ 317141 h 604251"/>
                <a:gd name="connsiteX33" fmla="*/ 238404 w 545964"/>
                <a:gd name="connsiteY33" fmla="*/ 326879 h 604251"/>
                <a:gd name="connsiteX34" fmla="*/ 238404 w 545964"/>
                <a:gd name="connsiteY34" fmla="*/ 376649 h 604251"/>
                <a:gd name="connsiteX35" fmla="*/ 248058 w 545964"/>
                <a:gd name="connsiteY35" fmla="*/ 386288 h 604251"/>
                <a:gd name="connsiteX36" fmla="*/ 297906 w 545964"/>
                <a:gd name="connsiteY36" fmla="*/ 386288 h 604251"/>
                <a:gd name="connsiteX37" fmla="*/ 307560 w 545964"/>
                <a:gd name="connsiteY37" fmla="*/ 376649 h 604251"/>
                <a:gd name="connsiteX38" fmla="*/ 307560 w 545964"/>
                <a:gd name="connsiteY38" fmla="*/ 326879 h 604251"/>
                <a:gd name="connsiteX39" fmla="*/ 297906 w 545964"/>
                <a:gd name="connsiteY39" fmla="*/ 317141 h 604251"/>
                <a:gd name="connsiteX40" fmla="*/ 127280 w 545964"/>
                <a:gd name="connsiteY40" fmla="*/ 317141 h 604251"/>
                <a:gd name="connsiteX41" fmla="*/ 117626 w 545964"/>
                <a:gd name="connsiteY41" fmla="*/ 326879 h 604251"/>
                <a:gd name="connsiteX42" fmla="*/ 117626 w 545964"/>
                <a:gd name="connsiteY42" fmla="*/ 376649 h 604251"/>
                <a:gd name="connsiteX43" fmla="*/ 127280 w 545964"/>
                <a:gd name="connsiteY43" fmla="*/ 386288 h 604251"/>
                <a:gd name="connsiteX44" fmla="*/ 177128 w 545964"/>
                <a:gd name="connsiteY44" fmla="*/ 386288 h 604251"/>
                <a:gd name="connsiteX45" fmla="*/ 186782 w 545964"/>
                <a:gd name="connsiteY45" fmla="*/ 376649 h 604251"/>
                <a:gd name="connsiteX46" fmla="*/ 186782 w 545964"/>
                <a:gd name="connsiteY46" fmla="*/ 326879 h 604251"/>
                <a:gd name="connsiteX47" fmla="*/ 177128 w 545964"/>
                <a:gd name="connsiteY47" fmla="*/ 317141 h 604251"/>
                <a:gd name="connsiteX48" fmla="*/ 368836 w 545964"/>
                <a:gd name="connsiteY48" fmla="*/ 216717 h 604251"/>
                <a:gd name="connsiteX49" fmla="*/ 359182 w 545964"/>
                <a:gd name="connsiteY49" fmla="*/ 226356 h 604251"/>
                <a:gd name="connsiteX50" fmla="*/ 359182 w 545964"/>
                <a:gd name="connsiteY50" fmla="*/ 276126 h 604251"/>
                <a:gd name="connsiteX51" fmla="*/ 368836 w 545964"/>
                <a:gd name="connsiteY51" fmla="*/ 285765 h 604251"/>
                <a:gd name="connsiteX52" fmla="*/ 418684 w 545964"/>
                <a:gd name="connsiteY52" fmla="*/ 285765 h 604251"/>
                <a:gd name="connsiteX53" fmla="*/ 428338 w 545964"/>
                <a:gd name="connsiteY53" fmla="*/ 276126 h 604251"/>
                <a:gd name="connsiteX54" fmla="*/ 428338 w 545964"/>
                <a:gd name="connsiteY54" fmla="*/ 226356 h 604251"/>
                <a:gd name="connsiteX55" fmla="*/ 418684 w 545964"/>
                <a:gd name="connsiteY55" fmla="*/ 216717 h 604251"/>
                <a:gd name="connsiteX56" fmla="*/ 248058 w 545964"/>
                <a:gd name="connsiteY56" fmla="*/ 216717 h 604251"/>
                <a:gd name="connsiteX57" fmla="*/ 238404 w 545964"/>
                <a:gd name="connsiteY57" fmla="*/ 226356 h 604251"/>
                <a:gd name="connsiteX58" fmla="*/ 238404 w 545964"/>
                <a:gd name="connsiteY58" fmla="*/ 276126 h 604251"/>
                <a:gd name="connsiteX59" fmla="*/ 248058 w 545964"/>
                <a:gd name="connsiteY59" fmla="*/ 285765 h 604251"/>
                <a:gd name="connsiteX60" fmla="*/ 297906 w 545964"/>
                <a:gd name="connsiteY60" fmla="*/ 285765 h 604251"/>
                <a:gd name="connsiteX61" fmla="*/ 307560 w 545964"/>
                <a:gd name="connsiteY61" fmla="*/ 276126 h 604251"/>
                <a:gd name="connsiteX62" fmla="*/ 307560 w 545964"/>
                <a:gd name="connsiteY62" fmla="*/ 226356 h 604251"/>
                <a:gd name="connsiteX63" fmla="*/ 297906 w 545964"/>
                <a:gd name="connsiteY63" fmla="*/ 216717 h 604251"/>
                <a:gd name="connsiteX64" fmla="*/ 127280 w 545964"/>
                <a:gd name="connsiteY64" fmla="*/ 216717 h 604251"/>
                <a:gd name="connsiteX65" fmla="*/ 117626 w 545964"/>
                <a:gd name="connsiteY65" fmla="*/ 226356 h 604251"/>
                <a:gd name="connsiteX66" fmla="*/ 117626 w 545964"/>
                <a:gd name="connsiteY66" fmla="*/ 276126 h 604251"/>
                <a:gd name="connsiteX67" fmla="*/ 127280 w 545964"/>
                <a:gd name="connsiteY67" fmla="*/ 285765 h 604251"/>
                <a:gd name="connsiteX68" fmla="*/ 177128 w 545964"/>
                <a:gd name="connsiteY68" fmla="*/ 285765 h 604251"/>
                <a:gd name="connsiteX69" fmla="*/ 186782 w 545964"/>
                <a:gd name="connsiteY69" fmla="*/ 276126 h 604251"/>
                <a:gd name="connsiteX70" fmla="*/ 186782 w 545964"/>
                <a:gd name="connsiteY70" fmla="*/ 226356 h 604251"/>
                <a:gd name="connsiteX71" fmla="*/ 177128 w 545964"/>
                <a:gd name="connsiteY71" fmla="*/ 216717 h 604251"/>
                <a:gd name="connsiteX72" fmla="*/ 368836 w 545964"/>
                <a:gd name="connsiteY72" fmla="*/ 116194 h 604251"/>
                <a:gd name="connsiteX73" fmla="*/ 359182 w 545964"/>
                <a:gd name="connsiteY73" fmla="*/ 125833 h 604251"/>
                <a:gd name="connsiteX74" fmla="*/ 359182 w 545964"/>
                <a:gd name="connsiteY74" fmla="*/ 175603 h 604251"/>
                <a:gd name="connsiteX75" fmla="*/ 368836 w 545964"/>
                <a:gd name="connsiteY75" fmla="*/ 185340 h 604251"/>
                <a:gd name="connsiteX76" fmla="*/ 418684 w 545964"/>
                <a:gd name="connsiteY76" fmla="*/ 185340 h 604251"/>
                <a:gd name="connsiteX77" fmla="*/ 428338 w 545964"/>
                <a:gd name="connsiteY77" fmla="*/ 175603 h 604251"/>
                <a:gd name="connsiteX78" fmla="*/ 428338 w 545964"/>
                <a:gd name="connsiteY78" fmla="*/ 125833 h 604251"/>
                <a:gd name="connsiteX79" fmla="*/ 418684 w 545964"/>
                <a:gd name="connsiteY79" fmla="*/ 116194 h 604251"/>
                <a:gd name="connsiteX80" fmla="*/ 248058 w 545964"/>
                <a:gd name="connsiteY80" fmla="*/ 116194 h 604251"/>
                <a:gd name="connsiteX81" fmla="*/ 238404 w 545964"/>
                <a:gd name="connsiteY81" fmla="*/ 125833 h 604251"/>
                <a:gd name="connsiteX82" fmla="*/ 238404 w 545964"/>
                <a:gd name="connsiteY82" fmla="*/ 175603 h 604251"/>
                <a:gd name="connsiteX83" fmla="*/ 248058 w 545964"/>
                <a:gd name="connsiteY83" fmla="*/ 185340 h 604251"/>
                <a:gd name="connsiteX84" fmla="*/ 297906 w 545964"/>
                <a:gd name="connsiteY84" fmla="*/ 185340 h 604251"/>
                <a:gd name="connsiteX85" fmla="*/ 307560 w 545964"/>
                <a:gd name="connsiteY85" fmla="*/ 175603 h 604251"/>
                <a:gd name="connsiteX86" fmla="*/ 307560 w 545964"/>
                <a:gd name="connsiteY86" fmla="*/ 125833 h 604251"/>
                <a:gd name="connsiteX87" fmla="*/ 297906 w 545964"/>
                <a:gd name="connsiteY87" fmla="*/ 116194 h 604251"/>
                <a:gd name="connsiteX88" fmla="*/ 127280 w 545964"/>
                <a:gd name="connsiteY88" fmla="*/ 116194 h 604251"/>
                <a:gd name="connsiteX89" fmla="*/ 117626 w 545964"/>
                <a:gd name="connsiteY89" fmla="*/ 125833 h 604251"/>
                <a:gd name="connsiteX90" fmla="*/ 117626 w 545964"/>
                <a:gd name="connsiteY90" fmla="*/ 175603 h 604251"/>
                <a:gd name="connsiteX91" fmla="*/ 127280 w 545964"/>
                <a:gd name="connsiteY91" fmla="*/ 185340 h 604251"/>
                <a:gd name="connsiteX92" fmla="*/ 177128 w 545964"/>
                <a:gd name="connsiteY92" fmla="*/ 185340 h 604251"/>
                <a:gd name="connsiteX93" fmla="*/ 186782 w 545964"/>
                <a:gd name="connsiteY93" fmla="*/ 175603 h 604251"/>
                <a:gd name="connsiteX94" fmla="*/ 186782 w 545964"/>
                <a:gd name="connsiteY94" fmla="*/ 125833 h 604251"/>
                <a:gd name="connsiteX95" fmla="*/ 177128 w 545964"/>
                <a:gd name="connsiteY95" fmla="*/ 116194 h 604251"/>
                <a:gd name="connsiteX96" fmla="*/ 93490 w 545964"/>
                <a:gd name="connsiteY96" fmla="*/ 81080 h 604251"/>
                <a:gd name="connsiteX97" fmla="*/ 452474 w 545964"/>
                <a:gd name="connsiteY97" fmla="*/ 81080 h 604251"/>
                <a:gd name="connsiteX98" fmla="*/ 474935 w 545964"/>
                <a:gd name="connsiteY98" fmla="*/ 103407 h 604251"/>
                <a:gd name="connsiteX99" fmla="*/ 474935 w 545964"/>
                <a:gd name="connsiteY99" fmla="*/ 559596 h 604251"/>
                <a:gd name="connsiteX100" fmla="*/ 523601 w 545964"/>
                <a:gd name="connsiteY100" fmla="*/ 559596 h 604251"/>
                <a:gd name="connsiteX101" fmla="*/ 545964 w 545964"/>
                <a:gd name="connsiteY101" fmla="*/ 582022 h 604251"/>
                <a:gd name="connsiteX102" fmla="*/ 545964 w 545964"/>
                <a:gd name="connsiteY102" fmla="*/ 604251 h 604251"/>
                <a:gd name="connsiteX103" fmla="*/ 357901 w 545964"/>
                <a:gd name="connsiteY103" fmla="*/ 604251 h 604251"/>
                <a:gd name="connsiteX104" fmla="*/ 357901 w 545964"/>
                <a:gd name="connsiteY104" fmla="*/ 512777 h 604251"/>
                <a:gd name="connsiteX105" fmla="*/ 348247 w 545964"/>
                <a:gd name="connsiteY105" fmla="*/ 503040 h 604251"/>
                <a:gd name="connsiteX106" fmla="*/ 298399 w 545964"/>
                <a:gd name="connsiteY106" fmla="*/ 503040 h 604251"/>
                <a:gd name="connsiteX107" fmla="*/ 288744 w 545964"/>
                <a:gd name="connsiteY107" fmla="*/ 512777 h 604251"/>
                <a:gd name="connsiteX108" fmla="*/ 288744 w 545964"/>
                <a:gd name="connsiteY108" fmla="*/ 604251 h 604251"/>
                <a:gd name="connsiteX109" fmla="*/ 257318 w 545964"/>
                <a:gd name="connsiteY109" fmla="*/ 604251 h 604251"/>
                <a:gd name="connsiteX110" fmla="*/ 257318 w 545964"/>
                <a:gd name="connsiteY110" fmla="*/ 512777 h 604251"/>
                <a:gd name="connsiteX111" fmla="*/ 247565 w 545964"/>
                <a:gd name="connsiteY111" fmla="*/ 503040 h 604251"/>
                <a:gd name="connsiteX112" fmla="*/ 197717 w 545964"/>
                <a:gd name="connsiteY112" fmla="*/ 503040 h 604251"/>
                <a:gd name="connsiteX113" fmla="*/ 188063 w 545964"/>
                <a:gd name="connsiteY113" fmla="*/ 512777 h 604251"/>
                <a:gd name="connsiteX114" fmla="*/ 188063 w 545964"/>
                <a:gd name="connsiteY114" fmla="*/ 604251 h 604251"/>
                <a:gd name="connsiteX115" fmla="*/ 0 w 545964"/>
                <a:gd name="connsiteY115" fmla="*/ 604251 h 604251"/>
                <a:gd name="connsiteX116" fmla="*/ 0 w 545964"/>
                <a:gd name="connsiteY116" fmla="*/ 582022 h 604251"/>
                <a:gd name="connsiteX117" fmla="*/ 22461 w 545964"/>
                <a:gd name="connsiteY117" fmla="*/ 559596 h 604251"/>
                <a:gd name="connsiteX118" fmla="*/ 71127 w 545964"/>
                <a:gd name="connsiteY118" fmla="*/ 559596 h 604251"/>
                <a:gd name="connsiteX119" fmla="*/ 71127 w 545964"/>
                <a:gd name="connsiteY119" fmla="*/ 103407 h 604251"/>
                <a:gd name="connsiteX120" fmla="*/ 93490 w 545964"/>
                <a:gd name="connsiteY120" fmla="*/ 81080 h 604251"/>
                <a:gd name="connsiteX121" fmla="*/ 150719 w 545964"/>
                <a:gd name="connsiteY121" fmla="*/ 0 h 604251"/>
                <a:gd name="connsiteX122" fmla="*/ 395216 w 545964"/>
                <a:gd name="connsiteY122" fmla="*/ 0 h 604251"/>
                <a:gd name="connsiteX123" fmla="*/ 417676 w 545964"/>
                <a:gd name="connsiteY123" fmla="*/ 22430 h 604251"/>
                <a:gd name="connsiteX124" fmla="*/ 417676 w 545964"/>
                <a:gd name="connsiteY124" fmla="*/ 53418 h 604251"/>
                <a:gd name="connsiteX125" fmla="*/ 128358 w 545964"/>
                <a:gd name="connsiteY125" fmla="*/ 53418 h 604251"/>
                <a:gd name="connsiteX126" fmla="*/ 128358 w 545964"/>
                <a:gd name="connsiteY126" fmla="*/ 22430 h 604251"/>
                <a:gd name="connsiteX127" fmla="*/ 150719 w 545964"/>
                <a:gd name="connsiteY127" fmla="*/ 0 h 60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545964" h="604251">
                  <a:moveTo>
                    <a:pt x="368836" y="417664"/>
                  </a:moveTo>
                  <a:cubicBezTo>
                    <a:pt x="363516" y="417664"/>
                    <a:pt x="359182" y="421992"/>
                    <a:pt x="359182" y="427303"/>
                  </a:cubicBezTo>
                  <a:lnTo>
                    <a:pt x="359182" y="477073"/>
                  </a:lnTo>
                  <a:cubicBezTo>
                    <a:pt x="359182" y="482483"/>
                    <a:pt x="363516" y="486712"/>
                    <a:pt x="368836" y="486712"/>
                  </a:cubicBezTo>
                  <a:lnTo>
                    <a:pt x="418684" y="486712"/>
                  </a:lnTo>
                  <a:cubicBezTo>
                    <a:pt x="424102" y="486712"/>
                    <a:pt x="428338" y="482483"/>
                    <a:pt x="428338" y="477073"/>
                  </a:cubicBezTo>
                  <a:lnTo>
                    <a:pt x="428338" y="427303"/>
                  </a:lnTo>
                  <a:cubicBezTo>
                    <a:pt x="428338" y="421992"/>
                    <a:pt x="424102" y="417664"/>
                    <a:pt x="418684" y="417664"/>
                  </a:cubicBezTo>
                  <a:close/>
                  <a:moveTo>
                    <a:pt x="248058" y="417664"/>
                  </a:moveTo>
                  <a:cubicBezTo>
                    <a:pt x="242738" y="417664"/>
                    <a:pt x="238404" y="421992"/>
                    <a:pt x="238404" y="427303"/>
                  </a:cubicBezTo>
                  <a:lnTo>
                    <a:pt x="238404" y="477073"/>
                  </a:lnTo>
                  <a:cubicBezTo>
                    <a:pt x="238404" y="482483"/>
                    <a:pt x="242738" y="486712"/>
                    <a:pt x="248058" y="486712"/>
                  </a:cubicBezTo>
                  <a:lnTo>
                    <a:pt x="297906" y="486712"/>
                  </a:lnTo>
                  <a:cubicBezTo>
                    <a:pt x="303324" y="486712"/>
                    <a:pt x="307560" y="482483"/>
                    <a:pt x="307560" y="477073"/>
                  </a:cubicBezTo>
                  <a:lnTo>
                    <a:pt x="307560" y="427303"/>
                  </a:lnTo>
                  <a:cubicBezTo>
                    <a:pt x="307560" y="421992"/>
                    <a:pt x="303324" y="417664"/>
                    <a:pt x="297906" y="417664"/>
                  </a:cubicBezTo>
                  <a:close/>
                  <a:moveTo>
                    <a:pt x="127280" y="417664"/>
                  </a:moveTo>
                  <a:cubicBezTo>
                    <a:pt x="121960" y="417664"/>
                    <a:pt x="117626" y="421992"/>
                    <a:pt x="117626" y="427303"/>
                  </a:cubicBezTo>
                  <a:lnTo>
                    <a:pt x="117626" y="477073"/>
                  </a:lnTo>
                  <a:cubicBezTo>
                    <a:pt x="117626" y="482483"/>
                    <a:pt x="121960" y="486712"/>
                    <a:pt x="127280" y="486712"/>
                  </a:cubicBezTo>
                  <a:lnTo>
                    <a:pt x="177128" y="486712"/>
                  </a:lnTo>
                  <a:cubicBezTo>
                    <a:pt x="182546" y="486712"/>
                    <a:pt x="186782" y="482483"/>
                    <a:pt x="186782" y="477073"/>
                  </a:cubicBezTo>
                  <a:lnTo>
                    <a:pt x="186782" y="427303"/>
                  </a:lnTo>
                  <a:cubicBezTo>
                    <a:pt x="186782" y="421992"/>
                    <a:pt x="182546" y="417664"/>
                    <a:pt x="177128" y="417664"/>
                  </a:cubicBezTo>
                  <a:close/>
                  <a:moveTo>
                    <a:pt x="368836" y="317141"/>
                  </a:moveTo>
                  <a:cubicBezTo>
                    <a:pt x="363516" y="317141"/>
                    <a:pt x="359182" y="321469"/>
                    <a:pt x="359182" y="326879"/>
                  </a:cubicBezTo>
                  <a:lnTo>
                    <a:pt x="359182" y="376649"/>
                  </a:lnTo>
                  <a:cubicBezTo>
                    <a:pt x="359182" y="381960"/>
                    <a:pt x="363516" y="386288"/>
                    <a:pt x="368836" y="386288"/>
                  </a:cubicBezTo>
                  <a:lnTo>
                    <a:pt x="418684" y="386288"/>
                  </a:lnTo>
                  <a:cubicBezTo>
                    <a:pt x="424102" y="386288"/>
                    <a:pt x="428338" y="381960"/>
                    <a:pt x="428338" y="376649"/>
                  </a:cubicBezTo>
                  <a:lnTo>
                    <a:pt x="428338" y="326879"/>
                  </a:lnTo>
                  <a:cubicBezTo>
                    <a:pt x="428338" y="321469"/>
                    <a:pt x="424102" y="317141"/>
                    <a:pt x="418684" y="317141"/>
                  </a:cubicBezTo>
                  <a:close/>
                  <a:moveTo>
                    <a:pt x="248058" y="317141"/>
                  </a:moveTo>
                  <a:cubicBezTo>
                    <a:pt x="242738" y="317141"/>
                    <a:pt x="238404" y="321469"/>
                    <a:pt x="238404" y="326879"/>
                  </a:cubicBezTo>
                  <a:lnTo>
                    <a:pt x="238404" y="376649"/>
                  </a:lnTo>
                  <a:cubicBezTo>
                    <a:pt x="238404" y="381960"/>
                    <a:pt x="242738" y="386288"/>
                    <a:pt x="248058" y="386288"/>
                  </a:cubicBezTo>
                  <a:lnTo>
                    <a:pt x="297906" y="386288"/>
                  </a:lnTo>
                  <a:cubicBezTo>
                    <a:pt x="303324" y="386288"/>
                    <a:pt x="307560" y="381960"/>
                    <a:pt x="307560" y="376649"/>
                  </a:cubicBezTo>
                  <a:lnTo>
                    <a:pt x="307560" y="326879"/>
                  </a:lnTo>
                  <a:cubicBezTo>
                    <a:pt x="307560" y="321469"/>
                    <a:pt x="303324" y="317141"/>
                    <a:pt x="297906" y="317141"/>
                  </a:cubicBezTo>
                  <a:close/>
                  <a:moveTo>
                    <a:pt x="127280" y="317141"/>
                  </a:moveTo>
                  <a:cubicBezTo>
                    <a:pt x="121960" y="317141"/>
                    <a:pt x="117626" y="321469"/>
                    <a:pt x="117626" y="326879"/>
                  </a:cubicBezTo>
                  <a:lnTo>
                    <a:pt x="117626" y="376649"/>
                  </a:lnTo>
                  <a:cubicBezTo>
                    <a:pt x="117626" y="381960"/>
                    <a:pt x="121960" y="386288"/>
                    <a:pt x="127280" y="386288"/>
                  </a:cubicBezTo>
                  <a:lnTo>
                    <a:pt x="177128" y="386288"/>
                  </a:lnTo>
                  <a:cubicBezTo>
                    <a:pt x="182546" y="386288"/>
                    <a:pt x="186782" y="381960"/>
                    <a:pt x="186782" y="376649"/>
                  </a:cubicBezTo>
                  <a:lnTo>
                    <a:pt x="186782" y="326879"/>
                  </a:lnTo>
                  <a:cubicBezTo>
                    <a:pt x="186782" y="321469"/>
                    <a:pt x="182546" y="317141"/>
                    <a:pt x="177128" y="317141"/>
                  </a:cubicBezTo>
                  <a:close/>
                  <a:moveTo>
                    <a:pt x="368836" y="216717"/>
                  </a:moveTo>
                  <a:cubicBezTo>
                    <a:pt x="363516" y="216717"/>
                    <a:pt x="359182" y="221045"/>
                    <a:pt x="359182" y="226356"/>
                  </a:cubicBezTo>
                  <a:lnTo>
                    <a:pt x="359182" y="276126"/>
                  </a:lnTo>
                  <a:cubicBezTo>
                    <a:pt x="359182" y="281437"/>
                    <a:pt x="363516" y="285765"/>
                    <a:pt x="368836" y="285765"/>
                  </a:cubicBezTo>
                  <a:lnTo>
                    <a:pt x="418684" y="285765"/>
                  </a:lnTo>
                  <a:cubicBezTo>
                    <a:pt x="424102" y="285765"/>
                    <a:pt x="428338" y="281437"/>
                    <a:pt x="428338" y="276126"/>
                  </a:cubicBezTo>
                  <a:lnTo>
                    <a:pt x="428338" y="226356"/>
                  </a:lnTo>
                  <a:cubicBezTo>
                    <a:pt x="428338" y="221045"/>
                    <a:pt x="424102" y="216717"/>
                    <a:pt x="418684" y="216717"/>
                  </a:cubicBezTo>
                  <a:close/>
                  <a:moveTo>
                    <a:pt x="248058" y="216717"/>
                  </a:moveTo>
                  <a:cubicBezTo>
                    <a:pt x="242738" y="216717"/>
                    <a:pt x="238404" y="221045"/>
                    <a:pt x="238404" y="226356"/>
                  </a:cubicBezTo>
                  <a:lnTo>
                    <a:pt x="238404" y="276126"/>
                  </a:lnTo>
                  <a:cubicBezTo>
                    <a:pt x="238404" y="281437"/>
                    <a:pt x="242738" y="285765"/>
                    <a:pt x="248058" y="285765"/>
                  </a:cubicBezTo>
                  <a:lnTo>
                    <a:pt x="297906" y="285765"/>
                  </a:lnTo>
                  <a:cubicBezTo>
                    <a:pt x="303324" y="285765"/>
                    <a:pt x="307560" y="281437"/>
                    <a:pt x="307560" y="276126"/>
                  </a:cubicBezTo>
                  <a:lnTo>
                    <a:pt x="307560" y="226356"/>
                  </a:lnTo>
                  <a:cubicBezTo>
                    <a:pt x="307560" y="221045"/>
                    <a:pt x="303324" y="216717"/>
                    <a:pt x="297906" y="216717"/>
                  </a:cubicBezTo>
                  <a:close/>
                  <a:moveTo>
                    <a:pt x="127280" y="216717"/>
                  </a:moveTo>
                  <a:cubicBezTo>
                    <a:pt x="121960" y="216717"/>
                    <a:pt x="117626" y="221045"/>
                    <a:pt x="117626" y="226356"/>
                  </a:cubicBezTo>
                  <a:lnTo>
                    <a:pt x="117626" y="276126"/>
                  </a:lnTo>
                  <a:cubicBezTo>
                    <a:pt x="117626" y="281437"/>
                    <a:pt x="121960" y="285765"/>
                    <a:pt x="127280" y="285765"/>
                  </a:cubicBezTo>
                  <a:lnTo>
                    <a:pt x="177128" y="285765"/>
                  </a:lnTo>
                  <a:cubicBezTo>
                    <a:pt x="182546" y="285765"/>
                    <a:pt x="186782" y="281437"/>
                    <a:pt x="186782" y="276126"/>
                  </a:cubicBezTo>
                  <a:lnTo>
                    <a:pt x="186782" y="226356"/>
                  </a:lnTo>
                  <a:cubicBezTo>
                    <a:pt x="186782" y="221045"/>
                    <a:pt x="182546" y="216717"/>
                    <a:pt x="177128" y="216717"/>
                  </a:cubicBezTo>
                  <a:close/>
                  <a:moveTo>
                    <a:pt x="368836" y="116194"/>
                  </a:moveTo>
                  <a:cubicBezTo>
                    <a:pt x="363516" y="116194"/>
                    <a:pt x="359182" y="120522"/>
                    <a:pt x="359182" y="125833"/>
                  </a:cubicBezTo>
                  <a:lnTo>
                    <a:pt x="359182" y="175603"/>
                  </a:lnTo>
                  <a:cubicBezTo>
                    <a:pt x="359182" y="181013"/>
                    <a:pt x="363516" y="185340"/>
                    <a:pt x="368836" y="185340"/>
                  </a:cubicBezTo>
                  <a:lnTo>
                    <a:pt x="418684" y="185340"/>
                  </a:lnTo>
                  <a:cubicBezTo>
                    <a:pt x="424102" y="185340"/>
                    <a:pt x="428338" y="181013"/>
                    <a:pt x="428338" y="175603"/>
                  </a:cubicBezTo>
                  <a:lnTo>
                    <a:pt x="428338" y="125833"/>
                  </a:lnTo>
                  <a:cubicBezTo>
                    <a:pt x="428338" y="120522"/>
                    <a:pt x="424102" y="116194"/>
                    <a:pt x="418684" y="116194"/>
                  </a:cubicBezTo>
                  <a:close/>
                  <a:moveTo>
                    <a:pt x="248058" y="116194"/>
                  </a:moveTo>
                  <a:cubicBezTo>
                    <a:pt x="242738" y="116194"/>
                    <a:pt x="238404" y="120522"/>
                    <a:pt x="238404" y="125833"/>
                  </a:cubicBezTo>
                  <a:lnTo>
                    <a:pt x="238404" y="175603"/>
                  </a:lnTo>
                  <a:cubicBezTo>
                    <a:pt x="238404" y="181013"/>
                    <a:pt x="242738" y="185340"/>
                    <a:pt x="248058" y="185340"/>
                  </a:cubicBezTo>
                  <a:lnTo>
                    <a:pt x="297906" y="185340"/>
                  </a:lnTo>
                  <a:cubicBezTo>
                    <a:pt x="303324" y="185340"/>
                    <a:pt x="307560" y="181013"/>
                    <a:pt x="307560" y="175603"/>
                  </a:cubicBezTo>
                  <a:lnTo>
                    <a:pt x="307560" y="125833"/>
                  </a:lnTo>
                  <a:cubicBezTo>
                    <a:pt x="307560" y="120522"/>
                    <a:pt x="303324" y="116194"/>
                    <a:pt x="297906" y="116194"/>
                  </a:cubicBezTo>
                  <a:close/>
                  <a:moveTo>
                    <a:pt x="127280" y="116194"/>
                  </a:moveTo>
                  <a:cubicBezTo>
                    <a:pt x="121960" y="116194"/>
                    <a:pt x="117626" y="120522"/>
                    <a:pt x="117626" y="125833"/>
                  </a:cubicBezTo>
                  <a:lnTo>
                    <a:pt x="117626" y="175603"/>
                  </a:lnTo>
                  <a:cubicBezTo>
                    <a:pt x="117626" y="181013"/>
                    <a:pt x="121960" y="185340"/>
                    <a:pt x="127280" y="185340"/>
                  </a:cubicBezTo>
                  <a:lnTo>
                    <a:pt x="177128" y="185340"/>
                  </a:lnTo>
                  <a:cubicBezTo>
                    <a:pt x="182546" y="185340"/>
                    <a:pt x="186782" y="181013"/>
                    <a:pt x="186782" y="175603"/>
                  </a:cubicBezTo>
                  <a:lnTo>
                    <a:pt x="186782" y="125833"/>
                  </a:lnTo>
                  <a:cubicBezTo>
                    <a:pt x="186782" y="120522"/>
                    <a:pt x="182546" y="116194"/>
                    <a:pt x="177128" y="116194"/>
                  </a:cubicBezTo>
                  <a:close/>
                  <a:moveTo>
                    <a:pt x="93490" y="81080"/>
                  </a:moveTo>
                  <a:lnTo>
                    <a:pt x="452474" y="81080"/>
                  </a:lnTo>
                  <a:cubicBezTo>
                    <a:pt x="464887" y="81080"/>
                    <a:pt x="474935" y="91014"/>
                    <a:pt x="474935" y="103407"/>
                  </a:cubicBezTo>
                  <a:lnTo>
                    <a:pt x="474935" y="559596"/>
                  </a:lnTo>
                  <a:lnTo>
                    <a:pt x="523601" y="559596"/>
                  </a:lnTo>
                  <a:cubicBezTo>
                    <a:pt x="536014" y="559596"/>
                    <a:pt x="545964" y="569629"/>
                    <a:pt x="545964" y="582022"/>
                  </a:cubicBezTo>
                  <a:lnTo>
                    <a:pt x="545964" y="604251"/>
                  </a:lnTo>
                  <a:lnTo>
                    <a:pt x="357901" y="604251"/>
                  </a:lnTo>
                  <a:lnTo>
                    <a:pt x="357901" y="512777"/>
                  </a:lnTo>
                  <a:cubicBezTo>
                    <a:pt x="357901" y="507367"/>
                    <a:pt x="353566" y="503040"/>
                    <a:pt x="348247" y="503040"/>
                  </a:cubicBezTo>
                  <a:lnTo>
                    <a:pt x="298399" y="503040"/>
                  </a:lnTo>
                  <a:cubicBezTo>
                    <a:pt x="293079" y="503040"/>
                    <a:pt x="288744" y="507367"/>
                    <a:pt x="288744" y="512777"/>
                  </a:cubicBezTo>
                  <a:lnTo>
                    <a:pt x="288744" y="604251"/>
                  </a:lnTo>
                  <a:lnTo>
                    <a:pt x="257318" y="604251"/>
                  </a:lnTo>
                  <a:lnTo>
                    <a:pt x="257318" y="512777"/>
                  </a:lnTo>
                  <a:cubicBezTo>
                    <a:pt x="257318" y="507367"/>
                    <a:pt x="252984" y="503040"/>
                    <a:pt x="247565" y="503040"/>
                  </a:cubicBezTo>
                  <a:lnTo>
                    <a:pt x="197717" y="503040"/>
                  </a:lnTo>
                  <a:cubicBezTo>
                    <a:pt x="192398" y="503040"/>
                    <a:pt x="188063" y="507367"/>
                    <a:pt x="188063" y="512777"/>
                  </a:cubicBezTo>
                  <a:lnTo>
                    <a:pt x="188063" y="604251"/>
                  </a:lnTo>
                  <a:lnTo>
                    <a:pt x="0" y="604251"/>
                  </a:lnTo>
                  <a:lnTo>
                    <a:pt x="0" y="582022"/>
                  </a:lnTo>
                  <a:cubicBezTo>
                    <a:pt x="0" y="569629"/>
                    <a:pt x="10048" y="559596"/>
                    <a:pt x="22461" y="559596"/>
                  </a:cubicBezTo>
                  <a:lnTo>
                    <a:pt x="71127" y="559596"/>
                  </a:lnTo>
                  <a:lnTo>
                    <a:pt x="71127" y="103407"/>
                  </a:lnTo>
                  <a:cubicBezTo>
                    <a:pt x="71127" y="91014"/>
                    <a:pt x="81175" y="81080"/>
                    <a:pt x="93490" y="81080"/>
                  </a:cubicBezTo>
                  <a:close/>
                  <a:moveTo>
                    <a:pt x="150719" y="0"/>
                  </a:moveTo>
                  <a:lnTo>
                    <a:pt x="395216" y="0"/>
                  </a:lnTo>
                  <a:cubicBezTo>
                    <a:pt x="407628" y="0"/>
                    <a:pt x="417676" y="10034"/>
                    <a:pt x="417676" y="22430"/>
                  </a:cubicBezTo>
                  <a:lnTo>
                    <a:pt x="417676" y="53418"/>
                  </a:lnTo>
                  <a:lnTo>
                    <a:pt x="128358" y="53418"/>
                  </a:lnTo>
                  <a:lnTo>
                    <a:pt x="128358" y="22430"/>
                  </a:lnTo>
                  <a:cubicBezTo>
                    <a:pt x="128358" y="10034"/>
                    <a:pt x="138406" y="0"/>
                    <a:pt x="1507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aq_88274"/>
            <p:cNvSpPr>
              <a:spLocks noChangeAspect="1"/>
            </p:cNvSpPr>
            <p:nvPr/>
          </p:nvSpPr>
          <p:spPr>
            <a:xfrm>
              <a:off x="8193877" y="3316268"/>
              <a:ext cx="270461" cy="434611"/>
            </a:xfrm>
            <a:custGeom>
              <a:avLst/>
              <a:gdLst>
                <a:gd name="connsiteX0" fmla="*/ 145682 w 373220"/>
                <a:gd name="connsiteY0" fmla="*/ 553092 h 599736"/>
                <a:gd name="connsiteX1" fmla="*/ 169145 w 373220"/>
                <a:gd name="connsiteY1" fmla="*/ 576414 h 599736"/>
                <a:gd name="connsiteX2" fmla="*/ 145682 w 373220"/>
                <a:gd name="connsiteY2" fmla="*/ 599736 h 599736"/>
                <a:gd name="connsiteX3" fmla="*/ 122219 w 373220"/>
                <a:gd name="connsiteY3" fmla="*/ 576414 h 599736"/>
                <a:gd name="connsiteX4" fmla="*/ 145682 w 373220"/>
                <a:gd name="connsiteY4" fmla="*/ 553092 h 599736"/>
                <a:gd name="connsiteX5" fmla="*/ 186499 w 373220"/>
                <a:gd name="connsiteY5" fmla="*/ 0 h 599736"/>
                <a:gd name="connsiteX6" fmla="*/ 373220 w 373220"/>
                <a:gd name="connsiteY6" fmla="*/ 186439 h 599736"/>
                <a:gd name="connsiteX7" fmla="*/ 186499 w 373220"/>
                <a:gd name="connsiteY7" fmla="*/ 372878 h 599736"/>
                <a:gd name="connsiteX8" fmla="*/ 168027 w 373220"/>
                <a:gd name="connsiteY8" fmla="*/ 391545 h 599736"/>
                <a:gd name="connsiteX9" fmla="*/ 168027 w 373220"/>
                <a:gd name="connsiteY9" fmla="*/ 483098 h 599736"/>
                <a:gd name="connsiteX10" fmla="*/ 145772 w 373220"/>
                <a:gd name="connsiteY10" fmla="*/ 505319 h 599736"/>
                <a:gd name="connsiteX11" fmla="*/ 123516 w 373220"/>
                <a:gd name="connsiteY11" fmla="*/ 483098 h 599736"/>
                <a:gd name="connsiteX12" fmla="*/ 123516 w 373220"/>
                <a:gd name="connsiteY12" fmla="*/ 391545 h 599736"/>
                <a:gd name="connsiteX13" fmla="*/ 123516 w 373220"/>
                <a:gd name="connsiteY13" fmla="*/ 389322 h 599736"/>
                <a:gd name="connsiteX14" fmla="*/ 184273 w 373220"/>
                <a:gd name="connsiteY14" fmla="*/ 328435 h 599736"/>
                <a:gd name="connsiteX15" fmla="*/ 186499 w 373220"/>
                <a:gd name="connsiteY15" fmla="*/ 328435 h 599736"/>
                <a:gd name="connsiteX16" fmla="*/ 328710 w 373220"/>
                <a:gd name="connsiteY16" fmla="*/ 186439 h 599736"/>
                <a:gd name="connsiteX17" fmla="*/ 186499 w 373220"/>
                <a:gd name="connsiteY17" fmla="*/ 44443 h 599736"/>
                <a:gd name="connsiteX18" fmla="*/ 44510 w 373220"/>
                <a:gd name="connsiteY18" fmla="*/ 186439 h 599736"/>
                <a:gd name="connsiteX19" fmla="*/ 22255 w 373220"/>
                <a:gd name="connsiteY19" fmla="*/ 208661 h 599736"/>
                <a:gd name="connsiteX20" fmla="*/ 0 w 373220"/>
                <a:gd name="connsiteY20" fmla="*/ 186439 h 599736"/>
                <a:gd name="connsiteX21" fmla="*/ 186499 w 373220"/>
                <a:gd name="connsiteY21" fmla="*/ 0 h 59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3220" h="599736">
                  <a:moveTo>
                    <a:pt x="145682" y="553092"/>
                  </a:moveTo>
                  <a:cubicBezTo>
                    <a:pt x="158640" y="553092"/>
                    <a:pt x="169145" y="563534"/>
                    <a:pt x="169145" y="576414"/>
                  </a:cubicBezTo>
                  <a:cubicBezTo>
                    <a:pt x="169145" y="589294"/>
                    <a:pt x="158640" y="599736"/>
                    <a:pt x="145682" y="599736"/>
                  </a:cubicBezTo>
                  <a:cubicBezTo>
                    <a:pt x="132724" y="599736"/>
                    <a:pt x="122219" y="589294"/>
                    <a:pt x="122219" y="576414"/>
                  </a:cubicBezTo>
                  <a:cubicBezTo>
                    <a:pt x="122219" y="563534"/>
                    <a:pt x="132724" y="553092"/>
                    <a:pt x="145682" y="553092"/>
                  </a:cubicBezTo>
                  <a:close/>
                  <a:moveTo>
                    <a:pt x="186499" y="0"/>
                  </a:moveTo>
                  <a:cubicBezTo>
                    <a:pt x="289540" y="0"/>
                    <a:pt x="373220" y="83553"/>
                    <a:pt x="373220" y="186439"/>
                  </a:cubicBezTo>
                  <a:cubicBezTo>
                    <a:pt x="373220" y="289325"/>
                    <a:pt x="289540" y="372878"/>
                    <a:pt x="186499" y="372878"/>
                  </a:cubicBezTo>
                  <a:cubicBezTo>
                    <a:pt x="176261" y="372878"/>
                    <a:pt x="168027" y="381323"/>
                    <a:pt x="168027" y="391545"/>
                  </a:cubicBezTo>
                  <a:lnTo>
                    <a:pt x="168027" y="483098"/>
                  </a:lnTo>
                  <a:cubicBezTo>
                    <a:pt x="168027" y="495319"/>
                    <a:pt x="158012" y="505319"/>
                    <a:pt x="145772" y="505319"/>
                  </a:cubicBezTo>
                  <a:cubicBezTo>
                    <a:pt x="133309" y="505319"/>
                    <a:pt x="123516" y="495319"/>
                    <a:pt x="123516" y="483098"/>
                  </a:cubicBezTo>
                  <a:lnTo>
                    <a:pt x="123516" y="391545"/>
                  </a:lnTo>
                  <a:cubicBezTo>
                    <a:pt x="123516" y="390656"/>
                    <a:pt x="123516" y="389989"/>
                    <a:pt x="123516" y="389322"/>
                  </a:cubicBezTo>
                  <a:cubicBezTo>
                    <a:pt x="124629" y="356212"/>
                    <a:pt x="151335" y="329769"/>
                    <a:pt x="184273" y="328435"/>
                  </a:cubicBezTo>
                  <a:cubicBezTo>
                    <a:pt x="185163" y="328435"/>
                    <a:pt x="185831" y="328435"/>
                    <a:pt x="186499" y="328435"/>
                  </a:cubicBezTo>
                  <a:cubicBezTo>
                    <a:pt x="265060" y="328435"/>
                    <a:pt x="328710" y="264659"/>
                    <a:pt x="328710" y="186439"/>
                  </a:cubicBezTo>
                  <a:cubicBezTo>
                    <a:pt x="328710" y="108219"/>
                    <a:pt x="265060" y="44443"/>
                    <a:pt x="186499" y="44443"/>
                  </a:cubicBezTo>
                  <a:cubicBezTo>
                    <a:pt x="108160" y="44443"/>
                    <a:pt x="44510" y="108219"/>
                    <a:pt x="44510" y="186439"/>
                  </a:cubicBezTo>
                  <a:cubicBezTo>
                    <a:pt x="44510" y="198661"/>
                    <a:pt x="34496" y="208661"/>
                    <a:pt x="22255" y="208661"/>
                  </a:cubicBezTo>
                  <a:cubicBezTo>
                    <a:pt x="9792" y="208661"/>
                    <a:pt x="0" y="198661"/>
                    <a:pt x="0" y="186439"/>
                  </a:cubicBezTo>
                  <a:cubicBezTo>
                    <a:pt x="0" y="83553"/>
                    <a:pt x="83680" y="0"/>
                    <a:pt x="1864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8038957" y="380589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000" dirty="0"/>
                <a:t>找律所</a:t>
              </a:r>
            </a:p>
          </p:txBody>
        </p:sp>
        <p:sp>
          <p:nvSpPr>
            <p:cNvPr id="142" name="文本框 141"/>
            <p:cNvSpPr txBox="1"/>
            <p:nvPr/>
          </p:nvSpPr>
          <p:spPr>
            <a:xfrm>
              <a:off x="8112461" y="2559283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accent1">
                      <a:lumMod val="75000"/>
                    </a:schemeClr>
                  </a:solidFill>
                </a:rPr>
                <a:t>53%</a:t>
              </a:r>
              <a:endParaRPr kumimoji="1" lang="zh-CN" altLang="en-US" sz="1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43" name="文本框 142"/>
            <p:cNvSpPr txBox="1"/>
            <p:nvPr/>
          </p:nvSpPr>
          <p:spPr>
            <a:xfrm>
              <a:off x="8378363" y="3725691"/>
              <a:ext cx="1319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000" dirty="0"/>
                <a:t>提及</a:t>
              </a:r>
              <a:r>
                <a:rPr kumimoji="1" lang="en-US" altLang="zh-CN" sz="1000" dirty="0"/>
                <a:t>1</a:t>
              </a:r>
              <a:r>
                <a:rPr kumimoji="1" lang="zh-CN" altLang="en-US" sz="1000" dirty="0"/>
                <a:t>家</a:t>
              </a:r>
              <a:endParaRPr kumimoji="1" lang="en-US" altLang="zh-CN" sz="1000" dirty="0"/>
            </a:p>
            <a:p>
              <a:pPr algn="ctr"/>
              <a:r>
                <a:rPr kumimoji="1" lang="zh-CN" altLang="en-US" sz="1000" dirty="0"/>
                <a:t>律所名称</a:t>
              </a:r>
              <a:endParaRPr kumimoji="1" lang="en-US" altLang="zh-CN" sz="1000" dirty="0"/>
            </a:p>
          </p:txBody>
        </p:sp>
        <p:sp>
          <p:nvSpPr>
            <p:cNvPr id="144" name="文本框 143"/>
            <p:cNvSpPr txBox="1"/>
            <p:nvPr/>
          </p:nvSpPr>
          <p:spPr>
            <a:xfrm>
              <a:off x="10428082" y="2560995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accent1">
                      <a:lumMod val="75000"/>
                    </a:schemeClr>
                  </a:solidFill>
                </a:rPr>
                <a:t>47%</a:t>
              </a:r>
              <a:endParaRPr kumimoji="1" lang="zh-CN" altLang="en-US" sz="1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9487933" y="3737352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/>
                <a:t>提及</a:t>
              </a:r>
              <a:r>
                <a:rPr kumimoji="1" lang="en-US" altLang="zh-CN" sz="1000" dirty="0"/>
                <a:t>2</a:t>
              </a:r>
              <a:r>
                <a:rPr kumimoji="1" lang="zh-CN" altLang="en-US" sz="1000" dirty="0"/>
                <a:t>家</a:t>
              </a:r>
              <a:endParaRPr kumimoji="1" lang="en-US" altLang="zh-CN" sz="1000" dirty="0"/>
            </a:p>
            <a:p>
              <a:pPr algn="ctr"/>
              <a:r>
                <a:rPr kumimoji="1" lang="zh-CN" altLang="en-US" sz="1000" dirty="0"/>
                <a:t>律所名称</a:t>
              </a:r>
              <a:endParaRPr kumimoji="1" lang="en-US" altLang="zh-CN" sz="1000" dirty="0"/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10514859" y="3735992"/>
              <a:ext cx="7152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/>
                <a:t>提及</a:t>
              </a:r>
              <a:r>
                <a:rPr kumimoji="1" lang="en-US" altLang="zh-CN" sz="1000" dirty="0"/>
                <a:t>3+</a:t>
              </a:r>
              <a:r>
                <a:rPr kumimoji="1" lang="zh-CN" altLang="en-US" sz="1000" dirty="0"/>
                <a:t>家</a:t>
              </a:r>
              <a:endParaRPr kumimoji="1" lang="en-US" altLang="zh-CN" sz="1000" dirty="0"/>
            </a:p>
            <a:p>
              <a:pPr algn="ctr"/>
              <a:r>
                <a:rPr kumimoji="1" lang="zh-CN" altLang="en-US" sz="1000" dirty="0"/>
                <a:t>律所名称</a:t>
              </a:r>
              <a:endParaRPr kumimoji="1" lang="en-US" altLang="zh-CN" sz="1000" dirty="0"/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8821520" y="4096824"/>
              <a:ext cx="45557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69%</a:t>
              </a:r>
              <a:endParaRPr kumimoji="1" lang="zh-CN" altLang="en-US" sz="1050" dirty="0"/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9608955" y="4104518"/>
              <a:ext cx="45557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19%</a:t>
              </a:r>
              <a:endParaRPr kumimoji="1" lang="zh-CN" altLang="en-US" sz="1050" dirty="0"/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0709680" y="4120016"/>
              <a:ext cx="45557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12%</a:t>
              </a:r>
              <a:endParaRPr kumimoji="1" lang="zh-CN" altLang="en-US" sz="1050" dirty="0"/>
            </a:p>
          </p:txBody>
        </p:sp>
        <p:cxnSp>
          <p:nvCxnSpPr>
            <p:cNvPr id="150" name="直线连接符 149"/>
            <p:cNvCxnSpPr/>
            <p:nvPr/>
          </p:nvCxnSpPr>
          <p:spPr>
            <a:xfrm>
              <a:off x="8325107" y="2951765"/>
              <a:ext cx="0" cy="2309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faq_88274"/>
            <p:cNvSpPr>
              <a:spLocks noChangeAspect="1"/>
            </p:cNvSpPr>
            <p:nvPr/>
          </p:nvSpPr>
          <p:spPr>
            <a:xfrm>
              <a:off x="4516798" y="3320784"/>
              <a:ext cx="270461" cy="434611"/>
            </a:xfrm>
            <a:custGeom>
              <a:avLst/>
              <a:gdLst>
                <a:gd name="connsiteX0" fmla="*/ 145682 w 373220"/>
                <a:gd name="connsiteY0" fmla="*/ 553092 h 599736"/>
                <a:gd name="connsiteX1" fmla="*/ 169145 w 373220"/>
                <a:gd name="connsiteY1" fmla="*/ 576414 h 599736"/>
                <a:gd name="connsiteX2" fmla="*/ 145682 w 373220"/>
                <a:gd name="connsiteY2" fmla="*/ 599736 h 599736"/>
                <a:gd name="connsiteX3" fmla="*/ 122219 w 373220"/>
                <a:gd name="connsiteY3" fmla="*/ 576414 h 599736"/>
                <a:gd name="connsiteX4" fmla="*/ 145682 w 373220"/>
                <a:gd name="connsiteY4" fmla="*/ 553092 h 599736"/>
                <a:gd name="connsiteX5" fmla="*/ 186499 w 373220"/>
                <a:gd name="connsiteY5" fmla="*/ 0 h 599736"/>
                <a:gd name="connsiteX6" fmla="*/ 373220 w 373220"/>
                <a:gd name="connsiteY6" fmla="*/ 186439 h 599736"/>
                <a:gd name="connsiteX7" fmla="*/ 186499 w 373220"/>
                <a:gd name="connsiteY7" fmla="*/ 372878 h 599736"/>
                <a:gd name="connsiteX8" fmla="*/ 168027 w 373220"/>
                <a:gd name="connsiteY8" fmla="*/ 391545 h 599736"/>
                <a:gd name="connsiteX9" fmla="*/ 168027 w 373220"/>
                <a:gd name="connsiteY9" fmla="*/ 483098 h 599736"/>
                <a:gd name="connsiteX10" fmla="*/ 145772 w 373220"/>
                <a:gd name="connsiteY10" fmla="*/ 505319 h 599736"/>
                <a:gd name="connsiteX11" fmla="*/ 123516 w 373220"/>
                <a:gd name="connsiteY11" fmla="*/ 483098 h 599736"/>
                <a:gd name="connsiteX12" fmla="*/ 123516 w 373220"/>
                <a:gd name="connsiteY12" fmla="*/ 391545 h 599736"/>
                <a:gd name="connsiteX13" fmla="*/ 123516 w 373220"/>
                <a:gd name="connsiteY13" fmla="*/ 389322 h 599736"/>
                <a:gd name="connsiteX14" fmla="*/ 184273 w 373220"/>
                <a:gd name="connsiteY14" fmla="*/ 328435 h 599736"/>
                <a:gd name="connsiteX15" fmla="*/ 186499 w 373220"/>
                <a:gd name="connsiteY15" fmla="*/ 328435 h 599736"/>
                <a:gd name="connsiteX16" fmla="*/ 328710 w 373220"/>
                <a:gd name="connsiteY16" fmla="*/ 186439 h 599736"/>
                <a:gd name="connsiteX17" fmla="*/ 186499 w 373220"/>
                <a:gd name="connsiteY17" fmla="*/ 44443 h 599736"/>
                <a:gd name="connsiteX18" fmla="*/ 44510 w 373220"/>
                <a:gd name="connsiteY18" fmla="*/ 186439 h 599736"/>
                <a:gd name="connsiteX19" fmla="*/ 22255 w 373220"/>
                <a:gd name="connsiteY19" fmla="*/ 208661 h 599736"/>
                <a:gd name="connsiteX20" fmla="*/ 0 w 373220"/>
                <a:gd name="connsiteY20" fmla="*/ 186439 h 599736"/>
                <a:gd name="connsiteX21" fmla="*/ 186499 w 373220"/>
                <a:gd name="connsiteY21" fmla="*/ 0 h 59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3220" h="599736">
                  <a:moveTo>
                    <a:pt x="145682" y="553092"/>
                  </a:moveTo>
                  <a:cubicBezTo>
                    <a:pt x="158640" y="553092"/>
                    <a:pt x="169145" y="563534"/>
                    <a:pt x="169145" y="576414"/>
                  </a:cubicBezTo>
                  <a:cubicBezTo>
                    <a:pt x="169145" y="589294"/>
                    <a:pt x="158640" y="599736"/>
                    <a:pt x="145682" y="599736"/>
                  </a:cubicBezTo>
                  <a:cubicBezTo>
                    <a:pt x="132724" y="599736"/>
                    <a:pt x="122219" y="589294"/>
                    <a:pt x="122219" y="576414"/>
                  </a:cubicBezTo>
                  <a:cubicBezTo>
                    <a:pt x="122219" y="563534"/>
                    <a:pt x="132724" y="553092"/>
                    <a:pt x="145682" y="553092"/>
                  </a:cubicBezTo>
                  <a:close/>
                  <a:moveTo>
                    <a:pt x="186499" y="0"/>
                  </a:moveTo>
                  <a:cubicBezTo>
                    <a:pt x="289540" y="0"/>
                    <a:pt x="373220" y="83553"/>
                    <a:pt x="373220" y="186439"/>
                  </a:cubicBezTo>
                  <a:cubicBezTo>
                    <a:pt x="373220" y="289325"/>
                    <a:pt x="289540" y="372878"/>
                    <a:pt x="186499" y="372878"/>
                  </a:cubicBezTo>
                  <a:cubicBezTo>
                    <a:pt x="176261" y="372878"/>
                    <a:pt x="168027" y="381323"/>
                    <a:pt x="168027" y="391545"/>
                  </a:cubicBezTo>
                  <a:lnTo>
                    <a:pt x="168027" y="483098"/>
                  </a:lnTo>
                  <a:cubicBezTo>
                    <a:pt x="168027" y="495319"/>
                    <a:pt x="158012" y="505319"/>
                    <a:pt x="145772" y="505319"/>
                  </a:cubicBezTo>
                  <a:cubicBezTo>
                    <a:pt x="133309" y="505319"/>
                    <a:pt x="123516" y="495319"/>
                    <a:pt x="123516" y="483098"/>
                  </a:cubicBezTo>
                  <a:lnTo>
                    <a:pt x="123516" y="391545"/>
                  </a:lnTo>
                  <a:cubicBezTo>
                    <a:pt x="123516" y="390656"/>
                    <a:pt x="123516" y="389989"/>
                    <a:pt x="123516" y="389322"/>
                  </a:cubicBezTo>
                  <a:cubicBezTo>
                    <a:pt x="124629" y="356212"/>
                    <a:pt x="151335" y="329769"/>
                    <a:pt x="184273" y="328435"/>
                  </a:cubicBezTo>
                  <a:cubicBezTo>
                    <a:pt x="185163" y="328435"/>
                    <a:pt x="185831" y="328435"/>
                    <a:pt x="186499" y="328435"/>
                  </a:cubicBezTo>
                  <a:cubicBezTo>
                    <a:pt x="265060" y="328435"/>
                    <a:pt x="328710" y="264659"/>
                    <a:pt x="328710" y="186439"/>
                  </a:cubicBezTo>
                  <a:cubicBezTo>
                    <a:pt x="328710" y="108219"/>
                    <a:pt x="265060" y="44443"/>
                    <a:pt x="186499" y="44443"/>
                  </a:cubicBezTo>
                  <a:cubicBezTo>
                    <a:pt x="108160" y="44443"/>
                    <a:pt x="44510" y="108219"/>
                    <a:pt x="44510" y="186439"/>
                  </a:cubicBezTo>
                  <a:cubicBezTo>
                    <a:pt x="44510" y="198661"/>
                    <a:pt x="34496" y="208661"/>
                    <a:pt x="22255" y="208661"/>
                  </a:cubicBezTo>
                  <a:cubicBezTo>
                    <a:pt x="9792" y="208661"/>
                    <a:pt x="0" y="198661"/>
                    <a:pt x="0" y="186439"/>
                  </a:cubicBezTo>
                  <a:cubicBezTo>
                    <a:pt x="0" y="83553"/>
                    <a:pt x="83680" y="0"/>
                    <a:pt x="1864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4342828" y="381041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000" dirty="0"/>
                <a:t>找平台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4391018" y="2578659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accent1">
                      <a:lumMod val="75000"/>
                    </a:schemeClr>
                  </a:solidFill>
                </a:rPr>
                <a:t>80%</a:t>
              </a:r>
              <a:endParaRPr kumimoji="1" lang="zh-CN" altLang="en-US" sz="1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63" name="文本框 162"/>
            <p:cNvSpPr txBox="1"/>
            <p:nvPr/>
          </p:nvSpPr>
          <p:spPr>
            <a:xfrm>
              <a:off x="4711732" y="3730207"/>
              <a:ext cx="1319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000" dirty="0"/>
                <a:t>提及</a:t>
              </a:r>
              <a:r>
                <a:rPr kumimoji="1" lang="en-US" altLang="zh-CN" sz="1000" dirty="0"/>
                <a:t>1</a:t>
              </a:r>
              <a:r>
                <a:rPr kumimoji="1" lang="zh-CN" altLang="en-US" sz="1000" dirty="0"/>
                <a:t>家</a:t>
              </a:r>
              <a:endParaRPr kumimoji="1" lang="en-US" altLang="zh-CN" sz="1000" dirty="0"/>
            </a:p>
            <a:p>
              <a:pPr algn="ctr"/>
              <a:r>
                <a:rPr kumimoji="1" lang="zh-CN" altLang="en-US" sz="1000" dirty="0"/>
                <a:t>法律平台</a:t>
              </a:r>
              <a:endParaRPr kumimoji="1" lang="en-US" altLang="zh-CN" sz="1000" dirty="0"/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6809728" y="2564591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accent1">
                      <a:lumMod val="75000"/>
                    </a:schemeClr>
                  </a:solidFill>
                </a:rPr>
                <a:t>20%</a:t>
              </a:r>
              <a:endParaRPr kumimoji="1" lang="zh-CN" altLang="en-US" sz="1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5821300" y="3741868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/>
                <a:t>提及</a:t>
              </a:r>
              <a:r>
                <a:rPr kumimoji="1" lang="en-US" altLang="zh-CN" sz="1000" dirty="0"/>
                <a:t>2</a:t>
              </a:r>
              <a:r>
                <a:rPr kumimoji="1" lang="zh-CN" altLang="en-US" sz="1000" dirty="0"/>
                <a:t>家</a:t>
              </a:r>
              <a:endParaRPr kumimoji="1" lang="en-US" altLang="zh-CN" sz="1000" dirty="0"/>
            </a:p>
            <a:p>
              <a:pPr algn="ctr"/>
              <a:r>
                <a:rPr kumimoji="1" lang="zh-CN" altLang="en-US" sz="1000" dirty="0"/>
                <a:t>法律平台</a:t>
              </a:r>
              <a:endParaRPr kumimoji="1" lang="en-US" altLang="zh-CN" sz="1000" dirty="0"/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6848227" y="3740508"/>
              <a:ext cx="7152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000" dirty="0"/>
                <a:t>提及</a:t>
              </a:r>
              <a:r>
                <a:rPr kumimoji="1" lang="en-US" altLang="zh-CN" sz="1000" dirty="0"/>
                <a:t>3+</a:t>
              </a:r>
              <a:r>
                <a:rPr kumimoji="1" lang="zh-CN" altLang="en-US" sz="1000" dirty="0"/>
                <a:t>家</a:t>
              </a:r>
              <a:endParaRPr kumimoji="1" lang="en-US" altLang="zh-CN" sz="1000" dirty="0"/>
            </a:p>
            <a:p>
              <a:pPr algn="ctr"/>
              <a:r>
                <a:rPr kumimoji="1" lang="zh-CN" altLang="en-US" sz="1000" dirty="0"/>
                <a:t>法律平台</a:t>
              </a:r>
              <a:endParaRPr kumimoji="1" lang="en-US" altLang="zh-CN" sz="1000" dirty="0"/>
            </a:p>
          </p:txBody>
        </p:sp>
        <p:sp>
          <p:nvSpPr>
            <p:cNvPr id="167" name="文本框 166"/>
            <p:cNvSpPr txBox="1"/>
            <p:nvPr/>
          </p:nvSpPr>
          <p:spPr>
            <a:xfrm>
              <a:off x="5154889" y="4101340"/>
              <a:ext cx="45557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80%</a:t>
              </a:r>
              <a:endParaRPr kumimoji="1" lang="zh-CN" altLang="en-US" sz="1050" dirty="0"/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5942324" y="4109034"/>
              <a:ext cx="38023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9%</a:t>
              </a:r>
              <a:endParaRPr kumimoji="1" lang="zh-CN" altLang="en-US" sz="1050" dirty="0"/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7043049" y="4124532"/>
              <a:ext cx="38023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1%</a:t>
              </a:r>
              <a:endParaRPr kumimoji="1" lang="zh-CN" altLang="en-US" sz="1050" dirty="0"/>
            </a:p>
          </p:txBody>
        </p:sp>
        <p:cxnSp>
          <p:nvCxnSpPr>
            <p:cNvPr id="170" name="直线连接符 169"/>
            <p:cNvCxnSpPr/>
            <p:nvPr/>
          </p:nvCxnSpPr>
          <p:spPr>
            <a:xfrm>
              <a:off x="4628979" y="2956281"/>
              <a:ext cx="0" cy="2309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圆角矩形 195"/>
            <p:cNvSpPr/>
            <p:nvPr/>
          </p:nvSpPr>
          <p:spPr>
            <a:xfrm>
              <a:off x="5791897" y="4374353"/>
              <a:ext cx="1905516" cy="484438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7" name="文本框 196"/>
            <p:cNvSpPr txBox="1"/>
            <p:nvPr/>
          </p:nvSpPr>
          <p:spPr>
            <a:xfrm>
              <a:off x="5883017" y="4393191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solidFill>
                    <a:schemeClr val="bg1"/>
                  </a:solidFill>
                </a:rPr>
                <a:t>搜索过法律平台名称后</a:t>
              </a:r>
              <a:endParaRPr kumimoji="1" lang="en-US" altLang="zh-CN" sz="1200" dirty="0">
                <a:solidFill>
                  <a:schemeClr val="bg1"/>
                </a:solidFill>
              </a:endParaRPr>
            </a:p>
            <a:p>
              <a:r>
                <a:rPr kumimoji="1" lang="zh-CN" altLang="en-US" sz="1200" dirty="0">
                  <a:solidFill>
                    <a:schemeClr val="bg1"/>
                  </a:solidFill>
                </a:rPr>
                <a:t>转而搜索其他平台名称</a:t>
              </a:r>
              <a:endParaRPr kumimoji="1"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198" name="window-with-side-bar-selection_32762"/>
            <p:cNvSpPr>
              <a:spLocks noChangeAspect="1"/>
            </p:cNvSpPr>
            <p:nvPr/>
          </p:nvSpPr>
          <p:spPr>
            <a:xfrm>
              <a:off x="5163602" y="3348080"/>
              <a:ext cx="413947" cy="412934"/>
            </a:xfrm>
            <a:custGeom>
              <a:avLst/>
              <a:gdLst>
                <a:gd name="T0" fmla="*/ 5752 w 6241"/>
                <a:gd name="T1" fmla="*/ 0 h 6235"/>
                <a:gd name="T2" fmla="*/ 489 w 6241"/>
                <a:gd name="T3" fmla="*/ 0 h 6235"/>
                <a:gd name="T4" fmla="*/ 0 w 6241"/>
                <a:gd name="T5" fmla="*/ 489 h 6235"/>
                <a:gd name="T6" fmla="*/ 0 w 6241"/>
                <a:gd name="T7" fmla="*/ 5746 h 6235"/>
                <a:gd name="T8" fmla="*/ 489 w 6241"/>
                <a:gd name="T9" fmla="*/ 6235 h 6235"/>
                <a:gd name="T10" fmla="*/ 5752 w 6241"/>
                <a:gd name="T11" fmla="*/ 6235 h 6235"/>
                <a:gd name="T12" fmla="*/ 6241 w 6241"/>
                <a:gd name="T13" fmla="*/ 5746 h 6235"/>
                <a:gd name="T14" fmla="*/ 6241 w 6241"/>
                <a:gd name="T15" fmla="*/ 489 h 6235"/>
                <a:gd name="T16" fmla="*/ 5752 w 6241"/>
                <a:gd name="T17" fmla="*/ 0 h 6235"/>
                <a:gd name="T18" fmla="*/ 5420 w 6241"/>
                <a:gd name="T19" fmla="*/ 557 h 6235"/>
                <a:gd name="T20" fmla="*/ 5630 w 6241"/>
                <a:gd name="T21" fmla="*/ 766 h 6235"/>
                <a:gd name="T22" fmla="*/ 5420 w 6241"/>
                <a:gd name="T23" fmla="*/ 976 h 6235"/>
                <a:gd name="T24" fmla="*/ 5211 w 6241"/>
                <a:gd name="T25" fmla="*/ 766 h 6235"/>
                <a:gd name="T26" fmla="*/ 5420 w 6241"/>
                <a:gd name="T27" fmla="*/ 557 h 6235"/>
                <a:gd name="T28" fmla="*/ 4669 w 6241"/>
                <a:gd name="T29" fmla="*/ 557 h 6235"/>
                <a:gd name="T30" fmla="*/ 4879 w 6241"/>
                <a:gd name="T31" fmla="*/ 766 h 6235"/>
                <a:gd name="T32" fmla="*/ 4669 w 6241"/>
                <a:gd name="T33" fmla="*/ 976 h 6235"/>
                <a:gd name="T34" fmla="*/ 4460 w 6241"/>
                <a:gd name="T35" fmla="*/ 766 h 6235"/>
                <a:gd name="T36" fmla="*/ 4669 w 6241"/>
                <a:gd name="T37" fmla="*/ 557 h 6235"/>
                <a:gd name="T38" fmla="*/ 3497 w 6241"/>
                <a:gd name="T39" fmla="*/ 5676 h 6235"/>
                <a:gd name="T40" fmla="*/ 559 w 6241"/>
                <a:gd name="T41" fmla="*/ 5676 h 6235"/>
                <a:gd name="T42" fmla="*/ 559 w 6241"/>
                <a:gd name="T43" fmla="*/ 1496 h 6235"/>
                <a:gd name="T44" fmla="*/ 3497 w 6241"/>
                <a:gd name="T45" fmla="*/ 1496 h 6235"/>
                <a:gd name="T46" fmla="*/ 3497 w 6241"/>
                <a:gd name="T47" fmla="*/ 5676 h 6235"/>
                <a:gd name="T48" fmla="*/ 5682 w 6241"/>
                <a:gd name="T49" fmla="*/ 5676 h 6235"/>
                <a:gd name="T50" fmla="*/ 3712 w 6241"/>
                <a:gd name="T51" fmla="*/ 5676 h 6235"/>
                <a:gd name="T52" fmla="*/ 3712 w 6241"/>
                <a:gd name="T53" fmla="*/ 1496 h 6235"/>
                <a:gd name="T54" fmla="*/ 5682 w 6241"/>
                <a:gd name="T55" fmla="*/ 1496 h 6235"/>
                <a:gd name="T56" fmla="*/ 5682 w 6241"/>
                <a:gd name="T57" fmla="*/ 5676 h 6235"/>
                <a:gd name="T58" fmla="*/ 5461 w 6241"/>
                <a:gd name="T59" fmla="*/ 2714 h 6235"/>
                <a:gd name="T60" fmla="*/ 3968 w 6241"/>
                <a:gd name="T61" fmla="*/ 2714 h 6235"/>
                <a:gd name="T62" fmla="*/ 3968 w 6241"/>
                <a:gd name="T63" fmla="*/ 1786 h 6235"/>
                <a:gd name="T64" fmla="*/ 5461 w 6241"/>
                <a:gd name="T65" fmla="*/ 1786 h 6235"/>
                <a:gd name="T66" fmla="*/ 5461 w 6241"/>
                <a:gd name="T67" fmla="*/ 2714 h 6235"/>
                <a:gd name="T68" fmla="*/ 5461 w 6241"/>
                <a:gd name="T69" fmla="*/ 4005 h 6235"/>
                <a:gd name="T70" fmla="*/ 3968 w 6241"/>
                <a:gd name="T71" fmla="*/ 4005 h 6235"/>
                <a:gd name="T72" fmla="*/ 3968 w 6241"/>
                <a:gd name="T73" fmla="*/ 3077 h 6235"/>
                <a:gd name="T74" fmla="*/ 5461 w 6241"/>
                <a:gd name="T75" fmla="*/ 3077 h 6235"/>
                <a:gd name="T76" fmla="*/ 5461 w 6241"/>
                <a:gd name="T77" fmla="*/ 4005 h 6235"/>
                <a:gd name="T78" fmla="*/ 5461 w 6241"/>
                <a:gd name="T79" fmla="*/ 5316 h 6235"/>
                <a:gd name="T80" fmla="*/ 3968 w 6241"/>
                <a:gd name="T81" fmla="*/ 5316 h 6235"/>
                <a:gd name="T82" fmla="*/ 3968 w 6241"/>
                <a:gd name="T83" fmla="*/ 4388 h 6235"/>
                <a:gd name="T84" fmla="*/ 5461 w 6241"/>
                <a:gd name="T85" fmla="*/ 4388 h 6235"/>
                <a:gd name="T86" fmla="*/ 5461 w 6241"/>
                <a:gd name="T87" fmla="*/ 5316 h 6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1" h="6235">
                  <a:moveTo>
                    <a:pt x="5752" y="0"/>
                  </a:moveTo>
                  <a:lnTo>
                    <a:pt x="489" y="0"/>
                  </a:lnTo>
                  <a:cubicBezTo>
                    <a:pt x="219" y="0"/>
                    <a:pt x="0" y="219"/>
                    <a:pt x="0" y="489"/>
                  </a:cubicBezTo>
                  <a:lnTo>
                    <a:pt x="0" y="5746"/>
                  </a:lnTo>
                  <a:cubicBezTo>
                    <a:pt x="0" y="6015"/>
                    <a:pt x="219" y="6235"/>
                    <a:pt x="489" y="6235"/>
                  </a:cubicBezTo>
                  <a:lnTo>
                    <a:pt x="5752" y="6235"/>
                  </a:lnTo>
                  <a:cubicBezTo>
                    <a:pt x="6021" y="6235"/>
                    <a:pt x="6241" y="6015"/>
                    <a:pt x="6241" y="5746"/>
                  </a:cubicBezTo>
                  <a:lnTo>
                    <a:pt x="6241" y="489"/>
                  </a:lnTo>
                  <a:cubicBezTo>
                    <a:pt x="6241" y="219"/>
                    <a:pt x="6021" y="0"/>
                    <a:pt x="5752" y="0"/>
                  </a:cubicBezTo>
                  <a:close/>
                  <a:moveTo>
                    <a:pt x="5420" y="557"/>
                  </a:moveTo>
                  <a:cubicBezTo>
                    <a:pt x="5536" y="557"/>
                    <a:pt x="5630" y="650"/>
                    <a:pt x="5630" y="766"/>
                  </a:cubicBezTo>
                  <a:cubicBezTo>
                    <a:pt x="5630" y="882"/>
                    <a:pt x="5536" y="976"/>
                    <a:pt x="5420" y="976"/>
                  </a:cubicBezTo>
                  <a:cubicBezTo>
                    <a:pt x="5304" y="976"/>
                    <a:pt x="5211" y="882"/>
                    <a:pt x="5211" y="766"/>
                  </a:cubicBezTo>
                  <a:cubicBezTo>
                    <a:pt x="5211" y="650"/>
                    <a:pt x="5304" y="557"/>
                    <a:pt x="5420" y="557"/>
                  </a:cubicBezTo>
                  <a:close/>
                  <a:moveTo>
                    <a:pt x="4669" y="557"/>
                  </a:moveTo>
                  <a:cubicBezTo>
                    <a:pt x="4785" y="557"/>
                    <a:pt x="4879" y="650"/>
                    <a:pt x="4879" y="766"/>
                  </a:cubicBezTo>
                  <a:cubicBezTo>
                    <a:pt x="4879" y="882"/>
                    <a:pt x="4785" y="976"/>
                    <a:pt x="4669" y="976"/>
                  </a:cubicBezTo>
                  <a:cubicBezTo>
                    <a:pt x="4553" y="976"/>
                    <a:pt x="4460" y="882"/>
                    <a:pt x="4460" y="766"/>
                  </a:cubicBezTo>
                  <a:cubicBezTo>
                    <a:pt x="4460" y="650"/>
                    <a:pt x="4553" y="557"/>
                    <a:pt x="4669" y="557"/>
                  </a:cubicBezTo>
                  <a:close/>
                  <a:moveTo>
                    <a:pt x="3497" y="5676"/>
                  </a:moveTo>
                  <a:lnTo>
                    <a:pt x="559" y="5676"/>
                  </a:lnTo>
                  <a:lnTo>
                    <a:pt x="559" y="1496"/>
                  </a:lnTo>
                  <a:lnTo>
                    <a:pt x="3497" y="1496"/>
                  </a:lnTo>
                  <a:lnTo>
                    <a:pt x="3497" y="5676"/>
                  </a:lnTo>
                  <a:close/>
                  <a:moveTo>
                    <a:pt x="5682" y="5676"/>
                  </a:moveTo>
                  <a:lnTo>
                    <a:pt x="3712" y="5676"/>
                  </a:lnTo>
                  <a:lnTo>
                    <a:pt x="3712" y="1496"/>
                  </a:lnTo>
                  <a:lnTo>
                    <a:pt x="5682" y="1496"/>
                  </a:lnTo>
                  <a:lnTo>
                    <a:pt x="5682" y="5676"/>
                  </a:lnTo>
                  <a:close/>
                  <a:moveTo>
                    <a:pt x="5461" y="2714"/>
                  </a:moveTo>
                  <a:lnTo>
                    <a:pt x="3968" y="2714"/>
                  </a:lnTo>
                  <a:lnTo>
                    <a:pt x="3968" y="1786"/>
                  </a:lnTo>
                  <a:lnTo>
                    <a:pt x="5461" y="1786"/>
                  </a:lnTo>
                  <a:lnTo>
                    <a:pt x="5461" y="2714"/>
                  </a:lnTo>
                  <a:close/>
                  <a:moveTo>
                    <a:pt x="5461" y="4005"/>
                  </a:moveTo>
                  <a:lnTo>
                    <a:pt x="3968" y="4005"/>
                  </a:lnTo>
                  <a:lnTo>
                    <a:pt x="3968" y="3077"/>
                  </a:lnTo>
                  <a:lnTo>
                    <a:pt x="5461" y="3077"/>
                  </a:lnTo>
                  <a:lnTo>
                    <a:pt x="5461" y="4005"/>
                  </a:lnTo>
                  <a:close/>
                  <a:moveTo>
                    <a:pt x="5461" y="5316"/>
                  </a:moveTo>
                  <a:lnTo>
                    <a:pt x="3968" y="5316"/>
                  </a:lnTo>
                  <a:lnTo>
                    <a:pt x="3968" y="4388"/>
                  </a:lnTo>
                  <a:lnTo>
                    <a:pt x="5461" y="4388"/>
                  </a:lnTo>
                  <a:lnTo>
                    <a:pt x="5461" y="53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window-with-side-bar-selection_32762"/>
            <p:cNvSpPr>
              <a:spLocks noChangeAspect="1"/>
            </p:cNvSpPr>
            <p:nvPr/>
          </p:nvSpPr>
          <p:spPr>
            <a:xfrm>
              <a:off x="5791897" y="3361761"/>
              <a:ext cx="413947" cy="412934"/>
            </a:xfrm>
            <a:custGeom>
              <a:avLst/>
              <a:gdLst>
                <a:gd name="T0" fmla="*/ 5752 w 6241"/>
                <a:gd name="T1" fmla="*/ 0 h 6235"/>
                <a:gd name="T2" fmla="*/ 489 w 6241"/>
                <a:gd name="T3" fmla="*/ 0 h 6235"/>
                <a:gd name="T4" fmla="*/ 0 w 6241"/>
                <a:gd name="T5" fmla="*/ 489 h 6235"/>
                <a:gd name="T6" fmla="*/ 0 w 6241"/>
                <a:gd name="T7" fmla="*/ 5746 h 6235"/>
                <a:gd name="T8" fmla="*/ 489 w 6241"/>
                <a:gd name="T9" fmla="*/ 6235 h 6235"/>
                <a:gd name="T10" fmla="*/ 5752 w 6241"/>
                <a:gd name="T11" fmla="*/ 6235 h 6235"/>
                <a:gd name="T12" fmla="*/ 6241 w 6241"/>
                <a:gd name="T13" fmla="*/ 5746 h 6235"/>
                <a:gd name="T14" fmla="*/ 6241 w 6241"/>
                <a:gd name="T15" fmla="*/ 489 h 6235"/>
                <a:gd name="T16" fmla="*/ 5752 w 6241"/>
                <a:gd name="T17" fmla="*/ 0 h 6235"/>
                <a:gd name="T18" fmla="*/ 5420 w 6241"/>
                <a:gd name="T19" fmla="*/ 557 h 6235"/>
                <a:gd name="T20" fmla="*/ 5630 w 6241"/>
                <a:gd name="T21" fmla="*/ 766 h 6235"/>
                <a:gd name="T22" fmla="*/ 5420 w 6241"/>
                <a:gd name="T23" fmla="*/ 976 h 6235"/>
                <a:gd name="T24" fmla="*/ 5211 w 6241"/>
                <a:gd name="T25" fmla="*/ 766 h 6235"/>
                <a:gd name="T26" fmla="*/ 5420 w 6241"/>
                <a:gd name="T27" fmla="*/ 557 h 6235"/>
                <a:gd name="T28" fmla="*/ 4669 w 6241"/>
                <a:gd name="T29" fmla="*/ 557 h 6235"/>
                <a:gd name="T30" fmla="*/ 4879 w 6241"/>
                <a:gd name="T31" fmla="*/ 766 h 6235"/>
                <a:gd name="T32" fmla="*/ 4669 w 6241"/>
                <a:gd name="T33" fmla="*/ 976 h 6235"/>
                <a:gd name="T34" fmla="*/ 4460 w 6241"/>
                <a:gd name="T35" fmla="*/ 766 h 6235"/>
                <a:gd name="T36" fmla="*/ 4669 w 6241"/>
                <a:gd name="T37" fmla="*/ 557 h 6235"/>
                <a:gd name="T38" fmla="*/ 3497 w 6241"/>
                <a:gd name="T39" fmla="*/ 5676 h 6235"/>
                <a:gd name="T40" fmla="*/ 559 w 6241"/>
                <a:gd name="T41" fmla="*/ 5676 h 6235"/>
                <a:gd name="T42" fmla="*/ 559 w 6241"/>
                <a:gd name="T43" fmla="*/ 1496 h 6235"/>
                <a:gd name="T44" fmla="*/ 3497 w 6241"/>
                <a:gd name="T45" fmla="*/ 1496 h 6235"/>
                <a:gd name="T46" fmla="*/ 3497 w 6241"/>
                <a:gd name="T47" fmla="*/ 5676 h 6235"/>
                <a:gd name="T48" fmla="*/ 5682 w 6241"/>
                <a:gd name="T49" fmla="*/ 5676 h 6235"/>
                <a:gd name="T50" fmla="*/ 3712 w 6241"/>
                <a:gd name="T51" fmla="*/ 5676 h 6235"/>
                <a:gd name="T52" fmla="*/ 3712 w 6241"/>
                <a:gd name="T53" fmla="*/ 1496 h 6235"/>
                <a:gd name="T54" fmla="*/ 5682 w 6241"/>
                <a:gd name="T55" fmla="*/ 1496 h 6235"/>
                <a:gd name="T56" fmla="*/ 5682 w 6241"/>
                <a:gd name="T57" fmla="*/ 5676 h 6235"/>
                <a:gd name="T58" fmla="*/ 5461 w 6241"/>
                <a:gd name="T59" fmla="*/ 2714 h 6235"/>
                <a:gd name="T60" fmla="*/ 3968 w 6241"/>
                <a:gd name="T61" fmla="*/ 2714 h 6235"/>
                <a:gd name="T62" fmla="*/ 3968 w 6241"/>
                <a:gd name="T63" fmla="*/ 1786 h 6235"/>
                <a:gd name="T64" fmla="*/ 5461 w 6241"/>
                <a:gd name="T65" fmla="*/ 1786 h 6235"/>
                <a:gd name="T66" fmla="*/ 5461 w 6241"/>
                <a:gd name="T67" fmla="*/ 2714 h 6235"/>
                <a:gd name="T68" fmla="*/ 5461 w 6241"/>
                <a:gd name="T69" fmla="*/ 4005 h 6235"/>
                <a:gd name="T70" fmla="*/ 3968 w 6241"/>
                <a:gd name="T71" fmla="*/ 4005 h 6235"/>
                <a:gd name="T72" fmla="*/ 3968 w 6241"/>
                <a:gd name="T73" fmla="*/ 3077 h 6235"/>
                <a:gd name="T74" fmla="*/ 5461 w 6241"/>
                <a:gd name="T75" fmla="*/ 3077 h 6235"/>
                <a:gd name="T76" fmla="*/ 5461 w 6241"/>
                <a:gd name="T77" fmla="*/ 4005 h 6235"/>
                <a:gd name="T78" fmla="*/ 5461 w 6241"/>
                <a:gd name="T79" fmla="*/ 5316 h 6235"/>
                <a:gd name="T80" fmla="*/ 3968 w 6241"/>
                <a:gd name="T81" fmla="*/ 5316 h 6235"/>
                <a:gd name="T82" fmla="*/ 3968 w 6241"/>
                <a:gd name="T83" fmla="*/ 4388 h 6235"/>
                <a:gd name="T84" fmla="*/ 5461 w 6241"/>
                <a:gd name="T85" fmla="*/ 4388 h 6235"/>
                <a:gd name="T86" fmla="*/ 5461 w 6241"/>
                <a:gd name="T87" fmla="*/ 5316 h 6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1" h="6235">
                  <a:moveTo>
                    <a:pt x="5752" y="0"/>
                  </a:moveTo>
                  <a:lnTo>
                    <a:pt x="489" y="0"/>
                  </a:lnTo>
                  <a:cubicBezTo>
                    <a:pt x="219" y="0"/>
                    <a:pt x="0" y="219"/>
                    <a:pt x="0" y="489"/>
                  </a:cubicBezTo>
                  <a:lnTo>
                    <a:pt x="0" y="5746"/>
                  </a:lnTo>
                  <a:cubicBezTo>
                    <a:pt x="0" y="6015"/>
                    <a:pt x="219" y="6235"/>
                    <a:pt x="489" y="6235"/>
                  </a:cubicBezTo>
                  <a:lnTo>
                    <a:pt x="5752" y="6235"/>
                  </a:lnTo>
                  <a:cubicBezTo>
                    <a:pt x="6021" y="6235"/>
                    <a:pt x="6241" y="6015"/>
                    <a:pt x="6241" y="5746"/>
                  </a:cubicBezTo>
                  <a:lnTo>
                    <a:pt x="6241" y="489"/>
                  </a:lnTo>
                  <a:cubicBezTo>
                    <a:pt x="6241" y="219"/>
                    <a:pt x="6021" y="0"/>
                    <a:pt x="5752" y="0"/>
                  </a:cubicBezTo>
                  <a:close/>
                  <a:moveTo>
                    <a:pt x="5420" y="557"/>
                  </a:moveTo>
                  <a:cubicBezTo>
                    <a:pt x="5536" y="557"/>
                    <a:pt x="5630" y="650"/>
                    <a:pt x="5630" y="766"/>
                  </a:cubicBezTo>
                  <a:cubicBezTo>
                    <a:pt x="5630" y="882"/>
                    <a:pt x="5536" y="976"/>
                    <a:pt x="5420" y="976"/>
                  </a:cubicBezTo>
                  <a:cubicBezTo>
                    <a:pt x="5304" y="976"/>
                    <a:pt x="5211" y="882"/>
                    <a:pt x="5211" y="766"/>
                  </a:cubicBezTo>
                  <a:cubicBezTo>
                    <a:pt x="5211" y="650"/>
                    <a:pt x="5304" y="557"/>
                    <a:pt x="5420" y="557"/>
                  </a:cubicBezTo>
                  <a:close/>
                  <a:moveTo>
                    <a:pt x="4669" y="557"/>
                  </a:moveTo>
                  <a:cubicBezTo>
                    <a:pt x="4785" y="557"/>
                    <a:pt x="4879" y="650"/>
                    <a:pt x="4879" y="766"/>
                  </a:cubicBezTo>
                  <a:cubicBezTo>
                    <a:pt x="4879" y="882"/>
                    <a:pt x="4785" y="976"/>
                    <a:pt x="4669" y="976"/>
                  </a:cubicBezTo>
                  <a:cubicBezTo>
                    <a:pt x="4553" y="976"/>
                    <a:pt x="4460" y="882"/>
                    <a:pt x="4460" y="766"/>
                  </a:cubicBezTo>
                  <a:cubicBezTo>
                    <a:pt x="4460" y="650"/>
                    <a:pt x="4553" y="557"/>
                    <a:pt x="4669" y="557"/>
                  </a:cubicBezTo>
                  <a:close/>
                  <a:moveTo>
                    <a:pt x="3497" y="5676"/>
                  </a:moveTo>
                  <a:lnTo>
                    <a:pt x="559" y="5676"/>
                  </a:lnTo>
                  <a:lnTo>
                    <a:pt x="559" y="1496"/>
                  </a:lnTo>
                  <a:lnTo>
                    <a:pt x="3497" y="1496"/>
                  </a:lnTo>
                  <a:lnTo>
                    <a:pt x="3497" y="5676"/>
                  </a:lnTo>
                  <a:close/>
                  <a:moveTo>
                    <a:pt x="5682" y="5676"/>
                  </a:moveTo>
                  <a:lnTo>
                    <a:pt x="3712" y="5676"/>
                  </a:lnTo>
                  <a:lnTo>
                    <a:pt x="3712" y="1496"/>
                  </a:lnTo>
                  <a:lnTo>
                    <a:pt x="5682" y="1496"/>
                  </a:lnTo>
                  <a:lnTo>
                    <a:pt x="5682" y="5676"/>
                  </a:lnTo>
                  <a:close/>
                  <a:moveTo>
                    <a:pt x="5461" y="2714"/>
                  </a:moveTo>
                  <a:lnTo>
                    <a:pt x="3968" y="2714"/>
                  </a:lnTo>
                  <a:lnTo>
                    <a:pt x="3968" y="1786"/>
                  </a:lnTo>
                  <a:lnTo>
                    <a:pt x="5461" y="1786"/>
                  </a:lnTo>
                  <a:lnTo>
                    <a:pt x="5461" y="2714"/>
                  </a:lnTo>
                  <a:close/>
                  <a:moveTo>
                    <a:pt x="5461" y="4005"/>
                  </a:moveTo>
                  <a:lnTo>
                    <a:pt x="3968" y="4005"/>
                  </a:lnTo>
                  <a:lnTo>
                    <a:pt x="3968" y="3077"/>
                  </a:lnTo>
                  <a:lnTo>
                    <a:pt x="5461" y="3077"/>
                  </a:lnTo>
                  <a:lnTo>
                    <a:pt x="5461" y="4005"/>
                  </a:lnTo>
                  <a:close/>
                  <a:moveTo>
                    <a:pt x="5461" y="5316"/>
                  </a:moveTo>
                  <a:lnTo>
                    <a:pt x="3968" y="5316"/>
                  </a:lnTo>
                  <a:lnTo>
                    <a:pt x="3968" y="4388"/>
                  </a:lnTo>
                  <a:lnTo>
                    <a:pt x="5461" y="4388"/>
                  </a:lnTo>
                  <a:lnTo>
                    <a:pt x="5461" y="531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window-with-side-bar-selection_32762"/>
            <p:cNvSpPr>
              <a:spLocks noChangeAspect="1"/>
            </p:cNvSpPr>
            <p:nvPr/>
          </p:nvSpPr>
          <p:spPr>
            <a:xfrm>
              <a:off x="6163521" y="3350845"/>
              <a:ext cx="413947" cy="412934"/>
            </a:xfrm>
            <a:custGeom>
              <a:avLst/>
              <a:gdLst>
                <a:gd name="T0" fmla="*/ 5752 w 6241"/>
                <a:gd name="T1" fmla="*/ 0 h 6235"/>
                <a:gd name="T2" fmla="*/ 489 w 6241"/>
                <a:gd name="T3" fmla="*/ 0 h 6235"/>
                <a:gd name="T4" fmla="*/ 0 w 6241"/>
                <a:gd name="T5" fmla="*/ 489 h 6235"/>
                <a:gd name="T6" fmla="*/ 0 w 6241"/>
                <a:gd name="T7" fmla="*/ 5746 h 6235"/>
                <a:gd name="T8" fmla="*/ 489 w 6241"/>
                <a:gd name="T9" fmla="*/ 6235 h 6235"/>
                <a:gd name="T10" fmla="*/ 5752 w 6241"/>
                <a:gd name="T11" fmla="*/ 6235 h 6235"/>
                <a:gd name="T12" fmla="*/ 6241 w 6241"/>
                <a:gd name="T13" fmla="*/ 5746 h 6235"/>
                <a:gd name="T14" fmla="*/ 6241 w 6241"/>
                <a:gd name="T15" fmla="*/ 489 h 6235"/>
                <a:gd name="T16" fmla="*/ 5752 w 6241"/>
                <a:gd name="T17" fmla="*/ 0 h 6235"/>
                <a:gd name="T18" fmla="*/ 5420 w 6241"/>
                <a:gd name="T19" fmla="*/ 557 h 6235"/>
                <a:gd name="T20" fmla="*/ 5630 w 6241"/>
                <a:gd name="T21" fmla="*/ 766 h 6235"/>
                <a:gd name="T22" fmla="*/ 5420 w 6241"/>
                <a:gd name="T23" fmla="*/ 976 h 6235"/>
                <a:gd name="T24" fmla="*/ 5211 w 6241"/>
                <a:gd name="T25" fmla="*/ 766 h 6235"/>
                <a:gd name="T26" fmla="*/ 5420 w 6241"/>
                <a:gd name="T27" fmla="*/ 557 h 6235"/>
                <a:gd name="T28" fmla="*/ 4669 w 6241"/>
                <a:gd name="T29" fmla="*/ 557 h 6235"/>
                <a:gd name="T30" fmla="*/ 4879 w 6241"/>
                <a:gd name="T31" fmla="*/ 766 h 6235"/>
                <a:gd name="T32" fmla="*/ 4669 w 6241"/>
                <a:gd name="T33" fmla="*/ 976 h 6235"/>
                <a:gd name="T34" fmla="*/ 4460 w 6241"/>
                <a:gd name="T35" fmla="*/ 766 h 6235"/>
                <a:gd name="T36" fmla="*/ 4669 w 6241"/>
                <a:gd name="T37" fmla="*/ 557 h 6235"/>
                <a:gd name="T38" fmla="*/ 3497 w 6241"/>
                <a:gd name="T39" fmla="*/ 5676 h 6235"/>
                <a:gd name="T40" fmla="*/ 559 w 6241"/>
                <a:gd name="T41" fmla="*/ 5676 h 6235"/>
                <a:gd name="T42" fmla="*/ 559 w 6241"/>
                <a:gd name="T43" fmla="*/ 1496 h 6235"/>
                <a:gd name="T44" fmla="*/ 3497 w 6241"/>
                <a:gd name="T45" fmla="*/ 1496 h 6235"/>
                <a:gd name="T46" fmla="*/ 3497 w 6241"/>
                <a:gd name="T47" fmla="*/ 5676 h 6235"/>
                <a:gd name="T48" fmla="*/ 5682 w 6241"/>
                <a:gd name="T49" fmla="*/ 5676 h 6235"/>
                <a:gd name="T50" fmla="*/ 3712 w 6241"/>
                <a:gd name="T51" fmla="*/ 5676 h 6235"/>
                <a:gd name="T52" fmla="*/ 3712 w 6241"/>
                <a:gd name="T53" fmla="*/ 1496 h 6235"/>
                <a:gd name="T54" fmla="*/ 5682 w 6241"/>
                <a:gd name="T55" fmla="*/ 1496 h 6235"/>
                <a:gd name="T56" fmla="*/ 5682 w 6241"/>
                <a:gd name="T57" fmla="*/ 5676 h 6235"/>
                <a:gd name="T58" fmla="*/ 5461 w 6241"/>
                <a:gd name="T59" fmla="*/ 2714 h 6235"/>
                <a:gd name="T60" fmla="*/ 3968 w 6241"/>
                <a:gd name="T61" fmla="*/ 2714 h 6235"/>
                <a:gd name="T62" fmla="*/ 3968 w 6241"/>
                <a:gd name="T63" fmla="*/ 1786 h 6235"/>
                <a:gd name="T64" fmla="*/ 5461 w 6241"/>
                <a:gd name="T65" fmla="*/ 1786 h 6235"/>
                <a:gd name="T66" fmla="*/ 5461 w 6241"/>
                <a:gd name="T67" fmla="*/ 2714 h 6235"/>
                <a:gd name="T68" fmla="*/ 5461 w 6241"/>
                <a:gd name="T69" fmla="*/ 4005 h 6235"/>
                <a:gd name="T70" fmla="*/ 3968 w 6241"/>
                <a:gd name="T71" fmla="*/ 4005 h 6235"/>
                <a:gd name="T72" fmla="*/ 3968 w 6241"/>
                <a:gd name="T73" fmla="*/ 3077 h 6235"/>
                <a:gd name="T74" fmla="*/ 5461 w 6241"/>
                <a:gd name="T75" fmla="*/ 3077 h 6235"/>
                <a:gd name="T76" fmla="*/ 5461 w 6241"/>
                <a:gd name="T77" fmla="*/ 4005 h 6235"/>
                <a:gd name="T78" fmla="*/ 5461 w 6241"/>
                <a:gd name="T79" fmla="*/ 5316 h 6235"/>
                <a:gd name="T80" fmla="*/ 3968 w 6241"/>
                <a:gd name="T81" fmla="*/ 5316 h 6235"/>
                <a:gd name="T82" fmla="*/ 3968 w 6241"/>
                <a:gd name="T83" fmla="*/ 4388 h 6235"/>
                <a:gd name="T84" fmla="*/ 5461 w 6241"/>
                <a:gd name="T85" fmla="*/ 4388 h 6235"/>
                <a:gd name="T86" fmla="*/ 5461 w 6241"/>
                <a:gd name="T87" fmla="*/ 5316 h 6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1" h="6235">
                  <a:moveTo>
                    <a:pt x="5752" y="0"/>
                  </a:moveTo>
                  <a:lnTo>
                    <a:pt x="489" y="0"/>
                  </a:lnTo>
                  <a:cubicBezTo>
                    <a:pt x="219" y="0"/>
                    <a:pt x="0" y="219"/>
                    <a:pt x="0" y="489"/>
                  </a:cubicBezTo>
                  <a:lnTo>
                    <a:pt x="0" y="5746"/>
                  </a:lnTo>
                  <a:cubicBezTo>
                    <a:pt x="0" y="6015"/>
                    <a:pt x="219" y="6235"/>
                    <a:pt x="489" y="6235"/>
                  </a:cubicBezTo>
                  <a:lnTo>
                    <a:pt x="5752" y="6235"/>
                  </a:lnTo>
                  <a:cubicBezTo>
                    <a:pt x="6021" y="6235"/>
                    <a:pt x="6241" y="6015"/>
                    <a:pt x="6241" y="5746"/>
                  </a:cubicBezTo>
                  <a:lnTo>
                    <a:pt x="6241" y="489"/>
                  </a:lnTo>
                  <a:cubicBezTo>
                    <a:pt x="6241" y="219"/>
                    <a:pt x="6021" y="0"/>
                    <a:pt x="5752" y="0"/>
                  </a:cubicBezTo>
                  <a:close/>
                  <a:moveTo>
                    <a:pt x="5420" y="557"/>
                  </a:moveTo>
                  <a:cubicBezTo>
                    <a:pt x="5536" y="557"/>
                    <a:pt x="5630" y="650"/>
                    <a:pt x="5630" y="766"/>
                  </a:cubicBezTo>
                  <a:cubicBezTo>
                    <a:pt x="5630" y="882"/>
                    <a:pt x="5536" y="976"/>
                    <a:pt x="5420" y="976"/>
                  </a:cubicBezTo>
                  <a:cubicBezTo>
                    <a:pt x="5304" y="976"/>
                    <a:pt x="5211" y="882"/>
                    <a:pt x="5211" y="766"/>
                  </a:cubicBezTo>
                  <a:cubicBezTo>
                    <a:pt x="5211" y="650"/>
                    <a:pt x="5304" y="557"/>
                    <a:pt x="5420" y="557"/>
                  </a:cubicBezTo>
                  <a:close/>
                  <a:moveTo>
                    <a:pt x="4669" y="557"/>
                  </a:moveTo>
                  <a:cubicBezTo>
                    <a:pt x="4785" y="557"/>
                    <a:pt x="4879" y="650"/>
                    <a:pt x="4879" y="766"/>
                  </a:cubicBezTo>
                  <a:cubicBezTo>
                    <a:pt x="4879" y="882"/>
                    <a:pt x="4785" y="976"/>
                    <a:pt x="4669" y="976"/>
                  </a:cubicBezTo>
                  <a:cubicBezTo>
                    <a:pt x="4553" y="976"/>
                    <a:pt x="4460" y="882"/>
                    <a:pt x="4460" y="766"/>
                  </a:cubicBezTo>
                  <a:cubicBezTo>
                    <a:pt x="4460" y="650"/>
                    <a:pt x="4553" y="557"/>
                    <a:pt x="4669" y="557"/>
                  </a:cubicBezTo>
                  <a:close/>
                  <a:moveTo>
                    <a:pt x="3497" y="5676"/>
                  </a:moveTo>
                  <a:lnTo>
                    <a:pt x="559" y="5676"/>
                  </a:lnTo>
                  <a:lnTo>
                    <a:pt x="559" y="1496"/>
                  </a:lnTo>
                  <a:lnTo>
                    <a:pt x="3497" y="1496"/>
                  </a:lnTo>
                  <a:lnTo>
                    <a:pt x="3497" y="5676"/>
                  </a:lnTo>
                  <a:close/>
                  <a:moveTo>
                    <a:pt x="5682" y="5676"/>
                  </a:moveTo>
                  <a:lnTo>
                    <a:pt x="3712" y="5676"/>
                  </a:lnTo>
                  <a:lnTo>
                    <a:pt x="3712" y="1496"/>
                  </a:lnTo>
                  <a:lnTo>
                    <a:pt x="5682" y="1496"/>
                  </a:lnTo>
                  <a:lnTo>
                    <a:pt x="5682" y="5676"/>
                  </a:lnTo>
                  <a:close/>
                  <a:moveTo>
                    <a:pt x="5461" y="2714"/>
                  </a:moveTo>
                  <a:lnTo>
                    <a:pt x="3968" y="2714"/>
                  </a:lnTo>
                  <a:lnTo>
                    <a:pt x="3968" y="1786"/>
                  </a:lnTo>
                  <a:lnTo>
                    <a:pt x="5461" y="1786"/>
                  </a:lnTo>
                  <a:lnTo>
                    <a:pt x="5461" y="2714"/>
                  </a:lnTo>
                  <a:close/>
                  <a:moveTo>
                    <a:pt x="5461" y="4005"/>
                  </a:moveTo>
                  <a:lnTo>
                    <a:pt x="3968" y="4005"/>
                  </a:lnTo>
                  <a:lnTo>
                    <a:pt x="3968" y="3077"/>
                  </a:lnTo>
                  <a:lnTo>
                    <a:pt x="5461" y="3077"/>
                  </a:lnTo>
                  <a:lnTo>
                    <a:pt x="5461" y="4005"/>
                  </a:lnTo>
                  <a:close/>
                  <a:moveTo>
                    <a:pt x="5461" y="5316"/>
                  </a:moveTo>
                  <a:lnTo>
                    <a:pt x="3968" y="5316"/>
                  </a:lnTo>
                  <a:lnTo>
                    <a:pt x="3968" y="4388"/>
                  </a:lnTo>
                  <a:lnTo>
                    <a:pt x="5461" y="4388"/>
                  </a:lnTo>
                  <a:lnTo>
                    <a:pt x="5461" y="531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window-with-side-bar-selection_32762"/>
            <p:cNvSpPr>
              <a:spLocks noChangeAspect="1"/>
            </p:cNvSpPr>
            <p:nvPr/>
          </p:nvSpPr>
          <p:spPr>
            <a:xfrm>
              <a:off x="7204226" y="3352602"/>
              <a:ext cx="413947" cy="412934"/>
            </a:xfrm>
            <a:custGeom>
              <a:avLst/>
              <a:gdLst>
                <a:gd name="T0" fmla="*/ 5752 w 6241"/>
                <a:gd name="T1" fmla="*/ 0 h 6235"/>
                <a:gd name="T2" fmla="*/ 489 w 6241"/>
                <a:gd name="T3" fmla="*/ 0 h 6235"/>
                <a:gd name="T4" fmla="*/ 0 w 6241"/>
                <a:gd name="T5" fmla="*/ 489 h 6235"/>
                <a:gd name="T6" fmla="*/ 0 w 6241"/>
                <a:gd name="T7" fmla="*/ 5746 h 6235"/>
                <a:gd name="T8" fmla="*/ 489 w 6241"/>
                <a:gd name="T9" fmla="*/ 6235 h 6235"/>
                <a:gd name="T10" fmla="*/ 5752 w 6241"/>
                <a:gd name="T11" fmla="*/ 6235 h 6235"/>
                <a:gd name="T12" fmla="*/ 6241 w 6241"/>
                <a:gd name="T13" fmla="*/ 5746 h 6235"/>
                <a:gd name="T14" fmla="*/ 6241 w 6241"/>
                <a:gd name="T15" fmla="*/ 489 h 6235"/>
                <a:gd name="T16" fmla="*/ 5752 w 6241"/>
                <a:gd name="T17" fmla="*/ 0 h 6235"/>
                <a:gd name="T18" fmla="*/ 5420 w 6241"/>
                <a:gd name="T19" fmla="*/ 557 h 6235"/>
                <a:gd name="T20" fmla="*/ 5630 w 6241"/>
                <a:gd name="T21" fmla="*/ 766 h 6235"/>
                <a:gd name="T22" fmla="*/ 5420 w 6241"/>
                <a:gd name="T23" fmla="*/ 976 h 6235"/>
                <a:gd name="T24" fmla="*/ 5211 w 6241"/>
                <a:gd name="T25" fmla="*/ 766 h 6235"/>
                <a:gd name="T26" fmla="*/ 5420 w 6241"/>
                <a:gd name="T27" fmla="*/ 557 h 6235"/>
                <a:gd name="T28" fmla="*/ 4669 w 6241"/>
                <a:gd name="T29" fmla="*/ 557 h 6235"/>
                <a:gd name="T30" fmla="*/ 4879 w 6241"/>
                <a:gd name="T31" fmla="*/ 766 h 6235"/>
                <a:gd name="T32" fmla="*/ 4669 w 6241"/>
                <a:gd name="T33" fmla="*/ 976 h 6235"/>
                <a:gd name="T34" fmla="*/ 4460 w 6241"/>
                <a:gd name="T35" fmla="*/ 766 h 6235"/>
                <a:gd name="T36" fmla="*/ 4669 w 6241"/>
                <a:gd name="T37" fmla="*/ 557 h 6235"/>
                <a:gd name="T38" fmla="*/ 3497 w 6241"/>
                <a:gd name="T39" fmla="*/ 5676 h 6235"/>
                <a:gd name="T40" fmla="*/ 559 w 6241"/>
                <a:gd name="T41" fmla="*/ 5676 h 6235"/>
                <a:gd name="T42" fmla="*/ 559 w 6241"/>
                <a:gd name="T43" fmla="*/ 1496 h 6235"/>
                <a:gd name="T44" fmla="*/ 3497 w 6241"/>
                <a:gd name="T45" fmla="*/ 1496 h 6235"/>
                <a:gd name="T46" fmla="*/ 3497 w 6241"/>
                <a:gd name="T47" fmla="*/ 5676 h 6235"/>
                <a:gd name="T48" fmla="*/ 5682 w 6241"/>
                <a:gd name="T49" fmla="*/ 5676 h 6235"/>
                <a:gd name="T50" fmla="*/ 3712 w 6241"/>
                <a:gd name="T51" fmla="*/ 5676 h 6235"/>
                <a:gd name="T52" fmla="*/ 3712 w 6241"/>
                <a:gd name="T53" fmla="*/ 1496 h 6235"/>
                <a:gd name="T54" fmla="*/ 5682 w 6241"/>
                <a:gd name="T55" fmla="*/ 1496 h 6235"/>
                <a:gd name="T56" fmla="*/ 5682 w 6241"/>
                <a:gd name="T57" fmla="*/ 5676 h 6235"/>
                <a:gd name="T58" fmla="*/ 5461 w 6241"/>
                <a:gd name="T59" fmla="*/ 2714 h 6235"/>
                <a:gd name="T60" fmla="*/ 3968 w 6241"/>
                <a:gd name="T61" fmla="*/ 2714 h 6235"/>
                <a:gd name="T62" fmla="*/ 3968 w 6241"/>
                <a:gd name="T63" fmla="*/ 1786 h 6235"/>
                <a:gd name="T64" fmla="*/ 5461 w 6241"/>
                <a:gd name="T65" fmla="*/ 1786 h 6235"/>
                <a:gd name="T66" fmla="*/ 5461 w 6241"/>
                <a:gd name="T67" fmla="*/ 2714 h 6235"/>
                <a:gd name="T68" fmla="*/ 5461 w 6241"/>
                <a:gd name="T69" fmla="*/ 4005 h 6235"/>
                <a:gd name="T70" fmla="*/ 3968 w 6241"/>
                <a:gd name="T71" fmla="*/ 4005 h 6235"/>
                <a:gd name="T72" fmla="*/ 3968 w 6241"/>
                <a:gd name="T73" fmla="*/ 3077 h 6235"/>
                <a:gd name="T74" fmla="*/ 5461 w 6241"/>
                <a:gd name="T75" fmla="*/ 3077 h 6235"/>
                <a:gd name="T76" fmla="*/ 5461 w 6241"/>
                <a:gd name="T77" fmla="*/ 4005 h 6235"/>
                <a:gd name="T78" fmla="*/ 5461 w 6241"/>
                <a:gd name="T79" fmla="*/ 5316 h 6235"/>
                <a:gd name="T80" fmla="*/ 3968 w 6241"/>
                <a:gd name="T81" fmla="*/ 5316 h 6235"/>
                <a:gd name="T82" fmla="*/ 3968 w 6241"/>
                <a:gd name="T83" fmla="*/ 4388 h 6235"/>
                <a:gd name="T84" fmla="*/ 5461 w 6241"/>
                <a:gd name="T85" fmla="*/ 4388 h 6235"/>
                <a:gd name="T86" fmla="*/ 5461 w 6241"/>
                <a:gd name="T87" fmla="*/ 5316 h 6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1" h="6235">
                  <a:moveTo>
                    <a:pt x="5752" y="0"/>
                  </a:moveTo>
                  <a:lnTo>
                    <a:pt x="489" y="0"/>
                  </a:lnTo>
                  <a:cubicBezTo>
                    <a:pt x="219" y="0"/>
                    <a:pt x="0" y="219"/>
                    <a:pt x="0" y="489"/>
                  </a:cubicBezTo>
                  <a:lnTo>
                    <a:pt x="0" y="5746"/>
                  </a:lnTo>
                  <a:cubicBezTo>
                    <a:pt x="0" y="6015"/>
                    <a:pt x="219" y="6235"/>
                    <a:pt x="489" y="6235"/>
                  </a:cubicBezTo>
                  <a:lnTo>
                    <a:pt x="5752" y="6235"/>
                  </a:lnTo>
                  <a:cubicBezTo>
                    <a:pt x="6021" y="6235"/>
                    <a:pt x="6241" y="6015"/>
                    <a:pt x="6241" y="5746"/>
                  </a:cubicBezTo>
                  <a:lnTo>
                    <a:pt x="6241" y="489"/>
                  </a:lnTo>
                  <a:cubicBezTo>
                    <a:pt x="6241" y="219"/>
                    <a:pt x="6021" y="0"/>
                    <a:pt x="5752" y="0"/>
                  </a:cubicBezTo>
                  <a:close/>
                  <a:moveTo>
                    <a:pt x="5420" y="557"/>
                  </a:moveTo>
                  <a:cubicBezTo>
                    <a:pt x="5536" y="557"/>
                    <a:pt x="5630" y="650"/>
                    <a:pt x="5630" y="766"/>
                  </a:cubicBezTo>
                  <a:cubicBezTo>
                    <a:pt x="5630" y="882"/>
                    <a:pt x="5536" y="976"/>
                    <a:pt x="5420" y="976"/>
                  </a:cubicBezTo>
                  <a:cubicBezTo>
                    <a:pt x="5304" y="976"/>
                    <a:pt x="5211" y="882"/>
                    <a:pt x="5211" y="766"/>
                  </a:cubicBezTo>
                  <a:cubicBezTo>
                    <a:pt x="5211" y="650"/>
                    <a:pt x="5304" y="557"/>
                    <a:pt x="5420" y="557"/>
                  </a:cubicBezTo>
                  <a:close/>
                  <a:moveTo>
                    <a:pt x="4669" y="557"/>
                  </a:moveTo>
                  <a:cubicBezTo>
                    <a:pt x="4785" y="557"/>
                    <a:pt x="4879" y="650"/>
                    <a:pt x="4879" y="766"/>
                  </a:cubicBezTo>
                  <a:cubicBezTo>
                    <a:pt x="4879" y="882"/>
                    <a:pt x="4785" y="976"/>
                    <a:pt x="4669" y="976"/>
                  </a:cubicBezTo>
                  <a:cubicBezTo>
                    <a:pt x="4553" y="976"/>
                    <a:pt x="4460" y="882"/>
                    <a:pt x="4460" y="766"/>
                  </a:cubicBezTo>
                  <a:cubicBezTo>
                    <a:pt x="4460" y="650"/>
                    <a:pt x="4553" y="557"/>
                    <a:pt x="4669" y="557"/>
                  </a:cubicBezTo>
                  <a:close/>
                  <a:moveTo>
                    <a:pt x="3497" y="5676"/>
                  </a:moveTo>
                  <a:lnTo>
                    <a:pt x="559" y="5676"/>
                  </a:lnTo>
                  <a:lnTo>
                    <a:pt x="559" y="1496"/>
                  </a:lnTo>
                  <a:lnTo>
                    <a:pt x="3497" y="1496"/>
                  </a:lnTo>
                  <a:lnTo>
                    <a:pt x="3497" y="5676"/>
                  </a:lnTo>
                  <a:close/>
                  <a:moveTo>
                    <a:pt x="5682" y="5676"/>
                  </a:moveTo>
                  <a:lnTo>
                    <a:pt x="3712" y="5676"/>
                  </a:lnTo>
                  <a:lnTo>
                    <a:pt x="3712" y="1496"/>
                  </a:lnTo>
                  <a:lnTo>
                    <a:pt x="5682" y="1496"/>
                  </a:lnTo>
                  <a:lnTo>
                    <a:pt x="5682" y="5676"/>
                  </a:lnTo>
                  <a:close/>
                  <a:moveTo>
                    <a:pt x="5461" y="2714"/>
                  </a:moveTo>
                  <a:lnTo>
                    <a:pt x="3968" y="2714"/>
                  </a:lnTo>
                  <a:lnTo>
                    <a:pt x="3968" y="1786"/>
                  </a:lnTo>
                  <a:lnTo>
                    <a:pt x="5461" y="1786"/>
                  </a:lnTo>
                  <a:lnTo>
                    <a:pt x="5461" y="2714"/>
                  </a:lnTo>
                  <a:close/>
                  <a:moveTo>
                    <a:pt x="5461" y="4005"/>
                  </a:moveTo>
                  <a:lnTo>
                    <a:pt x="3968" y="4005"/>
                  </a:lnTo>
                  <a:lnTo>
                    <a:pt x="3968" y="3077"/>
                  </a:lnTo>
                  <a:lnTo>
                    <a:pt x="5461" y="3077"/>
                  </a:lnTo>
                  <a:lnTo>
                    <a:pt x="5461" y="4005"/>
                  </a:lnTo>
                  <a:close/>
                  <a:moveTo>
                    <a:pt x="5461" y="5316"/>
                  </a:moveTo>
                  <a:lnTo>
                    <a:pt x="3968" y="5316"/>
                  </a:lnTo>
                  <a:lnTo>
                    <a:pt x="3968" y="4388"/>
                  </a:lnTo>
                  <a:lnTo>
                    <a:pt x="5461" y="4388"/>
                  </a:lnTo>
                  <a:lnTo>
                    <a:pt x="5461" y="531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window-with-side-bar-selection_32762"/>
            <p:cNvSpPr>
              <a:spLocks noChangeAspect="1"/>
            </p:cNvSpPr>
            <p:nvPr/>
          </p:nvSpPr>
          <p:spPr>
            <a:xfrm>
              <a:off x="6799702" y="3354629"/>
              <a:ext cx="413947" cy="412934"/>
            </a:xfrm>
            <a:custGeom>
              <a:avLst/>
              <a:gdLst>
                <a:gd name="T0" fmla="*/ 5752 w 6241"/>
                <a:gd name="T1" fmla="*/ 0 h 6235"/>
                <a:gd name="T2" fmla="*/ 489 w 6241"/>
                <a:gd name="T3" fmla="*/ 0 h 6235"/>
                <a:gd name="T4" fmla="*/ 0 w 6241"/>
                <a:gd name="T5" fmla="*/ 489 h 6235"/>
                <a:gd name="T6" fmla="*/ 0 w 6241"/>
                <a:gd name="T7" fmla="*/ 5746 h 6235"/>
                <a:gd name="T8" fmla="*/ 489 w 6241"/>
                <a:gd name="T9" fmla="*/ 6235 h 6235"/>
                <a:gd name="T10" fmla="*/ 5752 w 6241"/>
                <a:gd name="T11" fmla="*/ 6235 h 6235"/>
                <a:gd name="T12" fmla="*/ 6241 w 6241"/>
                <a:gd name="T13" fmla="*/ 5746 h 6235"/>
                <a:gd name="T14" fmla="*/ 6241 w 6241"/>
                <a:gd name="T15" fmla="*/ 489 h 6235"/>
                <a:gd name="T16" fmla="*/ 5752 w 6241"/>
                <a:gd name="T17" fmla="*/ 0 h 6235"/>
                <a:gd name="T18" fmla="*/ 5420 w 6241"/>
                <a:gd name="T19" fmla="*/ 557 h 6235"/>
                <a:gd name="T20" fmla="*/ 5630 w 6241"/>
                <a:gd name="T21" fmla="*/ 766 h 6235"/>
                <a:gd name="T22" fmla="*/ 5420 w 6241"/>
                <a:gd name="T23" fmla="*/ 976 h 6235"/>
                <a:gd name="T24" fmla="*/ 5211 w 6241"/>
                <a:gd name="T25" fmla="*/ 766 h 6235"/>
                <a:gd name="T26" fmla="*/ 5420 w 6241"/>
                <a:gd name="T27" fmla="*/ 557 h 6235"/>
                <a:gd name="T28" fmla="*/ 4669 w 6241"/>
                <a:gd name="T29" fmla="*/ 557 h 6235"/>
                <a:gd name="T30" fmla="*/ 4879 w 6241"/>
                <a:gd name="T31" fmla="*/ 766 h 6235"/>
                <a:gd name="T32" fmla="*/ 4669 w 6241"/>
                <a:gd name="T33" fmla="*/ 976 h 6235"/>
                <a:gd name="T34" fmla="*/ 4460 w 6241"/>
                <a:gd name="T35" fmla="*/ 766 h 6235"/>
                <a:gd name="T36" fmla="*/ 4669 w 6241"/>
                <a:gd name="T37" fmla="*/ 557 h 6235"/>
                <a:gd name="T38" fmla="*/ 3497 w 6241"/>
                <a:gd name="T39" fmla="*/ 5676 h 6235"/>
                <a:gd name="T40" fmla="*/ 559 w 6241"/>
                <a:gd name="T41" fmla="*/ 5676 h 6235"/>
                <a:gd name="T42" fmla="*/ 559 w 6241"/>
                <a:gd name="T43" fmla="*/ 1496 h 6235"/>
                <a:gd name="T44" fmla="*/ 3497 w 6241"/>
                <a:gd name="T45" fmla="*/ 1496 h 6235"/>
                <a:gd name="T46" fmla="*/ 3497 w 6241"/>
                <a:gd name="T47" fmla="*/ 5676 h 6235"/>
                <a:gd name="T48" fmla="*/ 5682 w 6241"/>
                <a:gd name="T49" fmla="*/ 5676 h 6235"/>
                <a:gd name="T50" fmla="*/ 3712 w 6241"/>
                <a:gd name="T51" fmla="*/ 5676 h 6235"/>
                <a:gd name="T52" fmla="*/ 3712 w 6241"/>
                <a:gd name="T53" fmla="*/ 1496 h 6235"/>
                <a:gd name="T54" fmla="*/ 5682 w 6241"/>
                <a:gd name="T55" fmla="*/ 1496 h 6235"/>
                <a:gd name="T56" fmla="*/ 5682 w 6241"/>
                <a:gd name="T57" fmla="*/ 5676 h 6235"/>
                <a:gd name="T58" fmla="*/ 5461 w 6241"/>
                <a:gd name="T59" fmla="*/ 2714 h 6235"/>
                <a:gd name="T60" fmla="*/ 3968 w 6241"/>
                <a:gd name="T61" fmla="*/ 2714 h 6235"/>
                <a:gd name="T62" fmla="*/ 3968 w 6241"/>
                <a:gd name="T63" fmla="*/ 1786 h 6235"/>
                <a:gd name="T64" fmla="*/ 5461 w 6241"/>
                <a:gd name="T65" fmla="*/ 1786 h 6235"/>
                <a:gd name="T66" fmla="*/ 5461 w 6241"/>
                <a:gd name="T67" fmla="*/ 2714 h 6235"/>
                <a:gd name="T68" fmla="*/ 5461 w 6241"/>
                <a:gd name="T69" fmla="*/ 4005 h 6235"/>
                <a:gd name="T70" fmla="*/ 3968 w 6241"/>
                <a:gd name="T71" fmla="*/ 4005 h 6235"/>
                <a:gd name="T72" fmla="*/ 3968 w 6241"/>
                <a:gd name="T73" fmla="*/ 3077 h 6235"/>
                <a:gd name="T74" fmla="*/ 5461 w 6241"/>
                <a:gd name="T75" fmla="*/ 3077 h 6235"/>
                <a:gd name="T76" fmla="*/ 5461 w 6241"/>
                <a:gd name="T77" fmla="*/ 4005 h 6235"/>
                <a:gd name="T78" fmla="*/ 5461 w 6241"/>
                <a:gd name="T79" fmla="*/ 5316 h 6235"/>
                <a:gd name="T80" fmla="*/ 3968 w 6241"/>
                <a:gd name="T81" fmla="*/ 5316 h 6235"/>
                <a:gd name="T82" fmla="*/ 3968 w 6241"/>
                <a:gd name="T83" fmla="*/ 4388 h 6235"/>
                <a:gd name="T84" fmla="*/ 5461 w 6241"/>
                <a:gd name="T85" fmla="*/ 4388 h 6235"/>
                <a:gd name="T86" fmla="*/ 5461 w 6241"/>
                <a:gd name="T87" fmla="*/ 5316 h 6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1" h="6235">
                  <a:moveTo>
                    <a:pt x="5752" y="0"/>
                  </a:moveTo>
                  <a:lnTo>
                    <a:pt x="489" y="0"/>
                  </a:lnTo>
                  <a:cubicBezTo>
                    <a:pt x="219" y="0"/>
                    <a:pt x="0" y="219"/>
                    <a:pt x="0" y="489"/>
                  </a:cubicBezTo>
                  <a:lnTo>
                    <a:pt x="0" y="5746"/>
                  </a:lnTo>
                  <a:cubicBezTo>
                    <a:pt x="0" y="6015"/>
                    <a:pt x="219" y="6235"/>
                    <a:pt x="489" y="6235"/>
                  </a:cubicBezTo>
                  <a:lnTo>
                    <a:pt x="5752" y="6235"/>
                  </a:lnTo>
                  <a:cubicBezTo>
                    <a:pt x="6021" y="6235"/>
                    <a:pt x="6241" y="6015"/>
                    <a:pt x="6241" y="5746"/>
                  </a:cubicBezTo>
                  <a:lnTo>
                    <a:pt x="6241" y="489"/>
                  </a:lnTo>
                  <a:cubicBezTo>
                    <a:pt x="6241" y="219"/>
                    <a:pt x="6021" y="0"/>
                    <a:pt x="5752" y="0"/>
                  </a:cubicBezTo>
                  <a:close/>
                  <a:moveTo>
                    <a:pt x="5420" y="557"/>
                  </a:moveTo>
                  <a:cubicBezTo>
                    <a:pt x="5536" y="557"/>
                    <a:pt x="5630" y="650"/>
                    <a:pt x="5630" y="766"/>
                  </a:cubicBezTo>
                  <a:cubicBezTo>
                    <a:pt x="5630" y="882"/>
                    <a:pt x="5536" y="976"/>
                    <a:pt x="5420" y="976"/>
                  </a:cubicBezTo>
                  <a:cubicBezTo>
                    <a:pt x="5304" y="976"/>
                    <a:pt x="5211" y="882"/>
                    <a:pt x="5211" y="766"/>
                  </a:cubicBezTo>
                  <a:cubicBezTo>
                    <a:pt x="5211" y="650"/>
                    <a:pt x="5304" y="557"/>
                    <a:pt x="5420" y="557"/>
                  </a:cubicBezTo>
                  <a:close/>
                  <a:moveTo>
                    <a:pt x="4669" y="557"/>
                  </a:moveTo>
                  <a:cubicBezTo>
                    <a:pt x="4785" y="557"/>
                    <a:pt x="4879" y="650"/>
                    <a:pt x="4879" y="766"/>
                  </a:cubicBezTo>
                  <a:cubicBezTo>
                    <a:pt x="4879" y="882"/>
                    <a:pt x="4785" y="976"/>
                    <a:pt x="4669" y="976"/>
                  </a:cubicBezTo>
                  <a:cubicBezTo>
                    <a:pt x="4553" y="976"/>
                    <a:pt x="4460" y="882"/>
                    <a:pt x="4460" y="766"/>
                  </a:cubicBezTo>
                  <a:cubicBezTo>
                    <a:pt x="4460" y="650"/>
                    <a:pt x="4553" y="557"/>
                    <a:pt x="4669" y="557"/>
                  </a:cubicBezTo>
                  <a:close/>
                  <a:moveTo>
                    <a:pt x="3497" y="5676"/>
                  </a:moveTo>
                  <a:lnTo>
                    <a:pt x="559" y="5676"/>
                  </a:lnTo>
                  <a:lnTo>
                    <a:pt x="559" y="1496"/>
                  </a:lnTo>
                  <a:lnTo>
                    <a:pt x="3497" y="1496"/>
                  </a:lnTo>
                  <a:lnTo>
                    <a:pt x="3497" y="5676"/>
                  </a:lnTo>
                  <a:close/>
                  <a:moveTo>
                    <a:pt x="5682" y="5676"/>
                  </a:moveTo>
                  <a:lnTo>
                    <a:pt x="3712" y="5676"/>
                  </a:lnTo>
                  <a:lnTo>
                    <a:pt x="3712" y="1496"/>
                  </a:lnTo>
                  <a:lnTo>
                    <a:pt x="5682" y="1496"/>
                  </a:lnTo>
                  <a:lnTo>
                    <a:pt x="5682" y="5676"/>
                  </a:lnTo>
                  <a:close/>
                  <a:moveTo>
                    <a:pt x="5461" y="2714"/>
                  </a:moveTo>
                  <a:lnTo>
                    <a:pt x="3968" y="2714"/>
                  </a:lnTo>
                  <a:lnTo>
                    <a:pt x="3968" y="1786"/>
                  </a:lnTo>
                  <a:lnTo>
                    <a:pt x="5461" y="1786"/>
                  </a:lnTo>
                  <a:lnTo>
                    <a:pt x="5461" y="2714"/>
                  </a:lnTo>
                  <a:close/>
                  <a:moveTo>
                    <a:pt x="5461" y="4005"/>
                  </a:moveTo>
                  <a:lnTo>
                    <a:pt x="3968" y="4005"/>
                  </a:lnTo>
                  <a:lnTo>
                    <a:pt x="3968" y="3077"/>
                  </a:lnTo>
                  <a:lnTo>
                    <a:pt x="5461" y="3077"/>
                  </a:lnTo>
                  <a:lnTo>
                    <a:pt x="5461" y="4005"/>
                  </a:lnTo>
                  <a:close/>
                  <a:moveTo>
                    <a:pt x="5461" y="5316"/>
                  </a:moveTo>
                  <a:lnTo>
                    <a:pt x="3968" y="5316"/>
                  </a:lnTo>
                  <a:lnTo>
                    <a:pt x="3968" y="4388"/>
                  </a:lnTo>
                  <a:lnTo>
                    <a:pt x="5461" y="4388"/>
                  </a:lnTo>
                  <a:lnTo>
                    <a:pt x="5461" y="531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window-with-side-bar-selection_32762"/>
            <p:cNvSpPr>
              <a:spLocks noChangeAspect="1"/>
            </p:cNvSpPr>
            <p:nvPr/>
          </p:nvSpPr>
          <p:spPr>
            <a:xfrm>
              <a:off x="6991549" y="3358038"/>
              <a:ext cx="413947" cy="412934"/>
            </a:xfrm>
            <a:custGeom>
              <a:avLst/>
              <a:gdLst>
                <a:gd name="T0" fmla="*/ 5752 w 6241"/>
                <a:gd name="T1" fmla="*/ 0 h 6235"/>
                <a:gd name="T2" fmla="*/ 489 w 6241"/>
                <a:gd name="T3" fmla="*/ 0 h 6235"/>
                <a:gd name="T4" fmla="*/ 0 w 6241"/>
                <a:gd name="T5" fmla="*/ 489 h 6235"/>
                <a:gd name="T6" fmla="*/ 0 w 6241"/>
                <a:gd name="T7" fmla="*/ 5746 h 6235"/>
                <a:gd name="T8" fmla="*/ 489 w 6241"/>
                <a:gd name="T9" fmla="*/ 6235 h 6235"/>
                <a:gd name="T10" fmla="*/ 5752 w 6241"/>
                <a:gd name="T11" fmla="*/ 6235 h 6235"/>
                <a:gd name="T12" fmla="*/ 6241 w 6241"/>
                <a:gd name="T13" fmla="*/ 5746 h 6235"/>
                <a:gd name="T14" fmla="*/ 6241 w 6241"/>
                <a:gd name="T15" fmla="*/ 489 h 6235"/>
                <a:gd name="T16" fmla="*/ 5752 w 6241"/>
                <a:gd name="T17" fmla="*/ 0 h 6235"/>
                <a:gd name="T18" fmla="*/ 5420 w 6241"/>
                <a:gd name="T19" fmla="*/ 557 h 6235"/>
                <a:gd name="T20" fmla="*/ 5630 w 6241"/>
                <a:gd name="T21" fmla="*/ 766 h 6235"/>
                <a:gd name="T22" fmla="*/ 5420 w 6241"/>
                <a:gd name="T23" fmla="*/ 976 h 6235"/>
                <a:gd name="T24" fmla="*/ 5211 w 6241"/>
                <a:gd name="T25" fmla="*/ 766 h 6235"/>
                <a:gd name="T26" fmla="*/ 5420 w 6241"/>
                <a:gd name="T27" fmla="*/ 557 h 6235"/>
                <a:gd name="T28" fmla="*/ 4669 w 6241"/>
                <a:gd name="T29" fmla="*/ 557 h 6235"/>
                <a:gd name="T30" fmla="*/ 4879 w 6241"/>
                <a:gd name="T31" fmla="*/ 766 h 6235"/>
                <a:gd name="T32" fmla="*/ 4669 w 6241"/>
                <a:gd name="T33" fmla="*/ 976 h 6235"/>
                <a:gd name="T34" fmla="*/ 4460 w 6241"/>
                <a:gd name="T35" fmla="*/ 766 h 6235"/>
                <a:gd name="T36" fmla="*/ 4669 w 6241"/>
                <a:gd name="T37" fmla="*/ 557 h 6235"/>
                <a:gd name="T38" fmla="*/ 3497 w 6241"/>
                <a:gd name="T39" fmla="*/ 5676 h 6235"/>
                <a:gd name="T40" fmla="*/ 559 w 6241"/>
                <a:gd name="T41" fmla="*/ 5676 h 6235"/>
                <a:gd name="T42" fmla="*/ 559 w 6241"/>
                <a:gd name="T43" fmla="*/ 1496 h 6235"/>
                <a:gd name="T44" fmla="*/ 3497 w 6241"/>
                <a:gd name="T45" fmla="*/ 1496 h 6235"/>
                <a:gd name="T46" fmla="*/ 3497 w 6241"/>
                <a:gd name="T47" fmla="*/ 5676 h 6235"/>
                <a:gd name="T48" fmla="*/ 5682 w 6241"/>
                <a:gd name="T49" fmla="*/ 5676 h 6235"/>
                <a:gd name="T50" fmla="*/ 3712 w 6241"/>
                <a:gd name="T51" fmla="*/ 5676 h 6235"/>
                <a:gd name="T52" fmla="*/ 3712 w 6241"/>
                <a:gd name="T53" fmla="*/ 1496 h 6235"/>
                <a:gd name="T54" fmla="*/ 5682 w 6241"/>
                <a:gd name="T55" fmla="*/ 1496 h 6235"/>
                <a:gd name="T56" fmla="*/ 5682 w 6241"/>
                <a:gd name="T57" fmla="*/ 5676 h 6235"/>
                <a:gd name="T58" fmla="*/ 5461 w 6241"/>
                <a:gd name="T59" fmla="*/ 2714 h 6235"/>
                <a:gd name="T60" fmla="*/ 3968 w 6241"/>
                <a:gd name="T61" fmla="*/ 2714 h 6235"/>
                <a:gd name="T62" fmla="*/ 3968 w 6241"/>
                <a:gd name="T63" fmla="*/ 1786 h 6235"/>
                <a:gd name="T64" fmla="*/ 5461 w 6241"/>
                <a:gd name="T65" fmla="*/ 1786 h 6235"/>
                <a:gd name="T66" fmla="*/ 5461 w 6241"/>
                <a:gd name="T67" fmla="*/ 2714 h 6235"/>
                <a:gd name="T68" fmla="*/ 5461 w 6241"/>
                <a:gd name="T69" fmla="*/ 4005 h 6235"/>
                <a:gd name="T70" fmla="*/ 3968 w 6241"/>
                <a:gd name="T71" fmla="*/ 4005 h 6235"/>
                <a:gd name="T72" fmla="*/ 3968 w 6241"/>
                <a:gd name="T73" fmla="*/ 3077 h 6235"/>
                <a:gd name="T74" fmla="*/ 5461 w 6241"/>
                <a:gd name="T75" fmla="*/ 3077 h 6235"/>
                <a:gd name="T76" fmla="*/ 5461 w 6241"/>
                <a:gd name="T77" fmla="*/ 4005 h 6235"/>
                <a:gd name="T78" fmla="*/ 5461 w 6241"/>
                <a:gd name="T79" fmla="*/ 5316 h 6235"/>
                <a:gd name="T80" fmla="*/ 3968 w 6241"/>
                <a:gd name="T81" fmla="*/ 5316 h 6235"/>
                <a:gd name="T82" fmla="*/ 3968 w 6241"/>
                <a:gd name="T83" fmla="*/ 4388 h 6235"/>
                <a:gd name="T84" fmla="*/ 5461 w 6241"/>
                <a:gd name="T85" fmla="*/ 4388 h 6235"/>
                <a:gd name="T86" fmla="*/ 5461 w 6241"/>
                <a:gd name="T87" fmla="*/ 5316 h 6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1" h="6235">
                  <a:moveTo>
                    <a:pt x="5752" y="0"/>
                  </a:moveTo>
                  <a:lnTo>
                    <a:pt x="489" y="0"/>
                  </a:lnTo>
                  <a:cubicBezTo>
                    <a:pt x="219" y="0"/>
                    <a:pt x="0" y="219"/>
                    <a:pt x="0" y="489"/>
                  </a:cubicBezTo>
                  <a:lnTo>
                    <a:pt x="0" y="5746"/>
                  </a:lnTo>
                  <a:cubicBezTo>
                    <a:pt x="0" y="6015"/>
                    <a:pt x="219" y="6235"/>
                    <a:pt x="489" y="6235"/>
                  </a:cubicBezTo>
                  <a:lnTo>
                    <a:pt x="5752" y="6235"/>
                  </a:lnTo>
                  <a:cubicBezTo>
                    <a:pt x="6021" y="6235"/>
                    <a:pt x="6241" y="6015"/>
                    <a:pt x="6241" y="5746"/>
                  </a:cubicBezTo>
                  <a:lnTo>
                    <a:pt x="6241" y="489"/>
                  </a:lnTo>
                  <a:cubicBezTo>
                    <a:pt x="6241" y="219"/>
                    <a:pt x="6021" y="0"/>
                    <a:pt x="5752" y="0"/>
                  </a:cubicBezTo>
                  <a:close/>
                  <a:moveTo>
                    <a:pt x="5420" y="557"/>
                  </a:moveTo>
                  <a:cubicBezTo>
                    <a:pt x="5536" y="557"/>
                    <a:pt x="5630" y="650"/>
                    <a:pt x="5630" y="766"/>
                  </a:cubicBezTo>
                  <a:cubicBezTo>
                    <a:pt x="5630" y="882"/>
                    <a:pt x="5536" y="976"/>
                    <a:pt x="5420" y="976"/>
                  </a:cubicBezTo>
                  <a:cubicBezTo>
                    <a:pt x="5304" y="976"/>
                    <a:pt x="5211" y="882"/>
                    <a:pt x="5211" y="766"/>
                  </a:cubicBezTo>
                  <a:cubicBezTo>
                    <a:pt x="5211" y="650"/>
                    <a:pt x="5304" y="557"/>
                    <a:pt x="5420" y="557"/>
                  </a:cubicBezTo>
                  <a:close/>
                  <a:moveTo>
                    <a:pt x="4669" y="557"/>
                  </a:moveTo>
                  <a:cubicBezTo>
                    <a:pt x="4785" y="557"/>
                    <a:pt x="4879" y="650"/>
                    <a:pt x="4879" y="766"/>
                  </a:cubicBezTo>
                  <a:cubicBezTo>
                    <a:pt x="4879" y="882"/>
                    <a:pt x="4785" y="976"/>
                    <a:pt x="4669" y="976"/>
                  </a:cubicBezTo>
                  <a:cubicBezTo>
                    <a:pt x="4553" y="976"/>
                    <a:pt x="4460" y="882"/>
                    <a:pt x="4460" y="766"/>
                  </a:cubicBezTo>
                  <a:cubicBezTo>
                    <a:pt x="4460" y="650"/>
                    <a:pt x="4553" y="557"/>
                    <a:pt x="4669" y="557"/>
                  </a:cubicBezTo>
                  <a:close/>
                  <a:moveTo>
                    <a:pt x="3497" y="5676"/>
                  </a:moveTo>
                  <a:lnTo>
                    <a:pt x="559" y="5676"/>
                  </a:lnTo>
                  <a:lnTo>
                    <a:pt x="559" y="1496"/>
                  </a:lnTo>
                  <a:lnTo>
                    <a:pt x="3497" y="1496"/>
                  </a:lnTo>
                  <a:lnTo>
                    <a:pt x="3497" y="5676"/>
                  </a:lnTo>
                  <a:close/>
                  <a:moveTo>
                    <a:pt x="5682" y="5676"/>
                  </a:moveTo>
                  <a:lnTo>
                    <a:pt x="3712" y="5676"/>
                  </a:lnTo>
                  <a:lnTo>
                    <a:pt x="3712" y="1496"/>
                  </a:lnTo>
                  <a:lnTo>
                    <a:pt x="5682" y="1496"/>
                  </a:lnTo>
                  <a:lnTo>
                    <a:pt x="5682" y="5676"/>
                  </a:lnTo>
                  <a:close/>
                  <a:moveTo>
                    <a:pt x="5461" y="2714"/>
                  </a:moveTo>
                  <a:lnTo>
                    <a:pt x="3968" y="2714"/>
                  </a:lnTo>
                  <a:lnTo>
                    <a:pt x="3968" y="1786"/>
                  </a:lnTo>
                  <a:lnTo>
                    <a:pt x="5461" y="1786"/>
                  </a:lnTo>
                  <a:lnTo>
                    <a:pt x="5461" y="2714"/>
                  </a:lnTo>
                  <a:close/>
                  <a:moveTo>
                    <a:pt x="5461" y="4005"/>
                  </a:moveTo>
                  <a:lnTo>
                    <a:pt x="3968" y="4005"/>
                  </a:lnTo>
                  <a:lnTo>
                    <a:pt x="3968" y="3077"/>
                  </a:lnTo>
                  <a:lnTo>
                    <a:pt x="5461" y="3077"/>
                  </a:lnTo>
                  <a:lnTo>
                    <a:pt x="5461" y="4005"/>
                  </a:lnTo>
                  <a:close/>
                  <a:moveTo>
                    <a:pt x="5461" y="5316"/>
                  </a:moveTo>
                  <a:lnTo>
                    <a:pt x="3968" y="5316"/>
                  </a:lnTo>
                  <a:lnTo>
                    <a:pt x="3968" y="4388"/>
                  </a:lnTo>
                  <a:lnTo>
                    <a:pt x="5461" y="4388"/>
                  </a:lnTo>
                  <a:lnTo>
                    <a:pt x="5461" y="531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714668" y="1530226"/>
              <a:ext cx="3296491" cy="41566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/>
                <a:t>找律师</a:t>
              </a:r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694875" y="2202268"/>
              <a:ext cx="1227170" cy="31851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sz="1100" dirty="0"/>
                <a:t>未提及律师名称</a:t>
              </a:r>
            </a:p>
          </p:txBody>
        </p:sp>
        <p:sp>
          <p:nvSpPr>
            <p:cNvPr id="96" name="圆角矩形 95"/>
            <p:cNvSpPr/>
            <p:nvPr/>
          </p:nvSpPr>
          <p:spPr>
            <a:xfrm>
              <a:off x="2764197" y="2213312"/>
              <a:ext cx="1227170" cy="31851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sz="1100" dirty="0"/>
                <a:t>提及律师名称</a:t>
              </a:r>
            </a:p>
          </p:txBody>
        </p:sp>
        <p:sp>
          <p:nvSpPr>
            <p:cNvPr id="33" name="右大括号 32"/>
            <p:cNvSpPr/>
            <p:nvPr/>
          </p:nvSpPr>
          <p:spPr>
            <a:xfrm rot="16200000">
              <a:off x="2542555" y="1979074"/>
              <a:ext cx="368291" cy="2087440"/>
            </a:xfrm>
            <a:prstGeom prst="rightBrace">
              <a:avLst>
                <a:gd name="adj1" fmla="val 22812"/>
                <a:gd name="adj2" fmla="val 78979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4398813" y="1536829"/>
              <a:ext cx="3219360" cy="41566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/>
                <a:t>找平台</a:t>
              </a:r>
            </a:p>
          </p:txBody>
        </p:sp>
        <p:sp>
          <p:nvSpPr>
            <p:cNvPr id="102" name="圆角矩形 101"/>
            <p:cNvSpPr/>
            <p:nvPr/>
          </p:nvSpPr>
          <p:spPr>
            <a:xfrm>
              <a:off x="4404792" y="2213749"/>
              <a:ext cx="1227170" cy="31851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sz="1100" dirty="0"/>
                <a:t>未提及平台名称</a:t>
              </a:r>
            </a:p>
          </p:txBody>
        </p:sp>
        <p:sp>
          <p:nvSpPr>
            <p:cNvPr id="103" name="圆角矩形 102"/>
            <p:cNvSpPr/>
            <p:nvPr/>
          </p:nvSpPr>
          <p:spPr>
            <a:xfrm>
              <a:off x="6417842" y="2210725"/>
              <a:ext cx="1227170" cy="31851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sz="1100" dirty="0"/>
                <a:t>提及平台名称</a:t>
              </a:r>
            </a:p>
          </p:txBody>
        </p:sp>
        <p:sp>
          <p:nvSpPr>
            <p:cNvPr id="104" name="右大括号 103"/>
            <p:cNvSpPr/>
            <p:nvPr/>
          </p:nvSpPr>
          <p:spPr>
            <a:xfrm rot="16200000">
              <a:off x="6241322" y="1962410"/>
              <a:ext cx="368291" cy="2087440"/>
            </a:xfrm>
            <a:prstGeom prst="rightBrace">
              <a:avLst>
                <a:gd name="adj1" fmla="val 22812"/>
                <a:gd name="adj2" fmla="val 78979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5" name="圆角矩形 104"/>
            <p:cNvSpPr/>
            <p:nvPr/>
          </p:nvSpPr>
          <p:spPr>
            <a:xfrm>
              <a:off x="8110414" y="1535536"/>
              <a:ext cx="3183950" cy="41566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/>
                <a:t>找律所</a:t>
              </a:r>
            </a:p>
          </p:txBody>
        </p:sp>
        <p:sp>
          <p:nvSpPr>
            <p:cNvPr id="106" name="圆角矩形 105"/>
            <p:cNvSpPr/>
            <p:nvPr/>
          </p:nvSpPr>
          <p:spPr>
            <a:xfrm>
              <a:off x="8110414" y="2211973"/>
              <a:ext cx="1227170" cy="31851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sz="1100" dirty="0"/>
                <a:t>未提及律所名称</a:t>
              </a:r>
            </a:p>
          </p:txBody>
        </p:sp>
        <p:sp>
          <p:nvSpPr>
            <p:cNvPr id="107" name="圆角矩形 106"/>
            <p:cNvSpPr/>
            <p:nvPr/>
          </p:nvSpPr>
          <p:spPr>
            <a:xfrm>
              <a:off x="10067194" y="2208949"/>
              <a:ext cx="1227170" cy="31851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sz="1100" dirty="0"/>
                <a:t>提及律所名称</a:t>
              </a:r>
            </a:p>
          </p:txBody>
        </p:sp>
        <p:sp>
          <p:nvSpPr>
            <p:cNvPr id="108" name="右大括号 107"/>
            <p:cNvSpPr/>
            <p:nvPr/>
          </p:nvSpPr>
          <p:spPr>
            <a:xfrm rot="16200000">
              <a:off x="9869238" y="1975248"/>
              <a:ext cx="368291" cy="2087440"/>
            </a:xfrm>
            <a:prstGeom prst="rightBrace">
              <a:avLst>
                <a:gd name="adj1" fmla="val 22812"/>
                <a:gd name="adj2" fmla="val 78979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三角形 34"/>
            <p:cNvSpPr/>
            <p:nvPr/>
          </p:nvSpPr>
          <p:spPr>
            <a:xfrm rot="10800000">
              <a:off x="2961866" y="4891246"/>
              <a:ext cx="222495" cy="191806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3" name="三角形 112"/>
            <p:cNvSpPr/>
            <p:nvPr/>
          </p:nvSpPr>
          <p:spPr>
            <a:xfrm rot="10800000">
              <a:off x="6633407" y="4896174"/>
              <a:ext cx="222495" cy="191806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4" name="三角形 113"/>
            <p:cNvSpPr/>
            <p:nvPr/>
          </p:nvSpPr>
          <p:spPr>
            <a:xfrm rot="10800000">
              <a:off x="10323585" y="4900574"/>
              <a:ext cx="222495" cy="191806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37" name="三角形 36"/>
            <p:cNvSpPr/>
            <p:nvPr/>
          </p:nvSpPr>
          <p:spPr>
            <a:xfrm rot="10800000">
              <a:off x="1196883" y="1997432"/>
              <a:ext cx="223153" cy="192373"/>
            </a:xfrm>
            <a:prstGeom prst="triangle">
              <a:avLst/>
            </a:prstGeom>
            <a:solidFill>
              <a:srgbClr val="E2B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三角形 115"/>
            <p:cNvSpPr/>
            <p:nvPr/>
          </p:nvSpPr>
          <p:spPr>
            <a:xfrm rot="10800000">
              <a:off x="3266205" y="1988799"/>
              <a:ext cx="223153" cy="192373"/>
            </a:xfrm>
            <a:prstGeom prst="triangle">
              <a:avLst/>
            </a:prstGeom>
            <a:solidFill>
              <a:srgbClr val="E2B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7" name="三角形 116"/>
            <p:cNvSpPr/>
            <p:nvPr/>
          </p:nvSpPr>
          <p:spPr>
            <a:xfrm rot="10800000">
              <a:off x="4846616" y="2003131"/>
              <a:ext cx="223153" cy="192373"/>
            </a:xfrm>
            <a:prstGeom prst="triangle">
              <a:avLst/>
            </a:prstGeom>
            <a:solidFill>
              <a:srgbClr val="E2B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8" name="三角形 117"/>
            <p:cNvSpPr/>
            <p:nvPr/>
          </p:nvSpPr>
          <p:spPr>
            <a:xfrm rot="10800000">
              <a:off x="6915938" y="1994498"/>
              <a:ext cx="223153" cy="192373"/>
            </a:xfrm>
            <a:prstGeom prst="triangle">
              <a:avLst/>
            </a:prstGeom>
            <a:solidFill>
              <a:srgbClr val="E2B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9" name="三角形 118"/>
            <p:cNvSpPr/>
            <p:nvPr/>
          </p:nvSpPr>
          <p:spPr>
            <a:xfrm rot="10800000">
              <a:off x="8602832" y="1993002"/>
              <a:ext cx="223153" cy="192373"/>
            </a:xfrm>
            <a:prstGeom prst="triangle">
              <a:avLst/>
            </a:prstGeom>
            <a:solidFill>
              <a:srgbClr val="E2B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0" name="三角形 119"/>
            <p:cNvSpPr/>
            <p:nvPr/>
          </p:nvSpPr>
          <p:spPr>
            <a:xfrm rot="10800000">
              <a:off x="10598413" y="1999117"/>
              <a:ext cx="223153" cy="192373"/>
            </a:xfrm>
            <a:prstGeom prst="triangle">
              <a:avLst/>
            </a:prstGeom>
            <a:solidFill>
              <a:srgbClr val="E2B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平台应注重价格透明、案例丰富；律师律所聚焦知名度打造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96818" y="6227016"/>
            <a:ext cx="4140201" cy="206381"/>
          </a:xfrm>
        </p:spPr>
        <p:txBody>
          <a:bodyPr/>
          <a:lstStyle/>
          <a:p>
            <a:r>
              <a:rPr lang="zh-CN" altLang="en-US" dirty="0"/>
              <a:t>数据来源：百度大数据，</a:t>
            </a:r>
            <a:r>
              <a:rPr lang="en-US" altLang="zh-CN" dirty="0"/>
              <a:t>2020.11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24</a:t>
            </a:fld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8285016" y="2193539"/>
            <a:ext cx="3240034" cy="3612248"/>
            <a:chOff x="8257306" y="2193539"/>
            <a:chExt cx="3240034" cy="3612248"/>
          </a:xfrm>
        </p:grpSpPr>
        <p:sp>
          <p:nvSpPr>
            <p:cNvPr id="7" name="椭圆 6"/>
            <p:cNvSpPr/>
            <p:nvPr/>
          </p:nvSpPr>
          <p:spPr>
            <a:xfrm>
              <a:off x="8257306" y="2582707"/>
              <a:ext cx="3240034" cy="3223080"/>
            </a:xfrm>
            <a:prstGeom prst="ellipse">
              <a:avLst/>
            </a:prstGeom>
            <a:solidFill>
              <a:srgbClr val="E2BD7A">
                <a:alpha val="1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9579805" y="2193539"/>
              <a:ext cx="5950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600" b="1" dirty="0">
                  <a:solidFill>
                    <a:srgbClr val="DD9E30"/>
                  </a:solidFill>
                </a:rPr>
                <a:t>律所</a:t>
              </a:r>
              <a:endParaRPr lang="zh-CN" altLang="en-US" sz="1600" b="1" dirty="0">
                <a:solidFill>
                  <a:srgbClr val="DD9E30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02898" y="2193539"/>
            <a:ext cx="3240034" cy="3612248"/>
            <a:chOff x="665016" y="2193539"/>
            <a:chExt cx="3240034" cy="3612248"/>
          </a:xfrm>
        </p:grpSpPr>
        <p:sp>
          <p:nvSpPr>
            <p:cNvPr id="5" name="椭圆 4"/>
            <p:cNvSpPr/>
            <p:nvPr/>
          </p:nvSpPr>
          <p:spPr>
            <a:xfrm>
              <a:off x="665016" y="2582707"/>
              <a:ext cx="3240034" cy="3223080"/>
            </a:xfrm>
            <a:prstGeom prst="ellipse">
              <a:avLst/>
            </a:prstGeom>
            <a:solidFill>
              <a:srgbClr val="E2BD7A">
                <a:alpha val="1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987515" y="2193539"/>
              <a:ext cx="5950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DD9E30"/>
                  </a:solidFill>
                </a:rPr>
                <a:t>平台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20780" y="2193539"/>
            <a:ext cx="3240034" cy="3612248"/>
            <a:chOff x="4461161" y="2193539"/>
            <a:chExt cx="3240034" cy="3612248"/>
          </a:xfrm>
        </p:grpSpPr>
        <p:sp>
          <p:nvSpPr>
            <p:cNvPr id="6" name="椭圆 5"/>
            <p:cNvSpPr/>
            <p:nvPr/>
          </p:nvSpPr>
          <p:spPr>
            <a:xfrm>
              <a:off x="4461161" y="2582707"/>
              <a:ext cx="3240034" cy="3223080"/>
            </a:xfrm>
            <a:prstGeom prst="ellipse">
              <a:avLst/>
            </a:prstGeom>
            <a:solidFill>
              <a:srgbClr val="E2BD7A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783660" y="2193539"/>
              <a:ext cx="5950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600" b="1" dirty="0">
                  <a:solidFill>
                    <a:srgbClr val="DD9E30"/>
                  </a:solidFill>
                </a:rPr>
                <a:t>律师</a:t>
              </a:r>
              <a:endParaRPr lang="zh-CN" altLang="en-US" sz="1600" b="1" dirty="0">
                <a:solidFill>
                  <a:srgbClr val="DD9E30"/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669924" y="1224418"/>
            <a:ext cx="103493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要想做好平台，应该标明服务价格，并不断充实平台案例，供日益增加的年轻用户参考；</a:t>
            </a:r>
            <a:endParaRPr lang="en-US" altLang="zh-CN" sz="1200" dirty="0">
              <a:solidFill>
                <a:srgbClr val="333333"/>
              </a:solidFill>
              <a:latin typeface="Arial" panose="020B060402020209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333333"/>
                </a:solidFill>
                <a:latin typeface="Arial" panose="020B0604020202090204" pitchFamily="34" charset="0"/>
              </a:rPr>
              <a:t>目前律师和律所尚未形成明显的头部效应，仍需持续品牌推广，打造业内品牌知名度。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2892D93-511F-F64D-8DF0-D98B48F65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002" y="3259922"/>
            <a:ext cx="2578100" cy="20828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236CDDA-5331-4042-973C-7560717C9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106" y="3202772"/>
            <a:ext cx="2387600" cy="21971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486F825-0ABE-D14F-ADBA-C569558C3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0917" y="3143780"/>
            <a:ext cx="2933700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百度懂用户之法，更懂营销之法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11517" y="1877403"/>
            <a:ext cx="7099082" cy="1094519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法律类内容快速增长，向越来越多的用户普及法律知识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用户对刑事、行政等关注热点较集中，对劳动案件关注角度更全面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用户知法不只满足于被动接受，更愿意参与多种形式的互动；婚姻家庭和社会时事相关内容更能引起用户互动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11516" y="3318165"/>
            <a:ext cx="7099083" cy="1066800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用户对法律需求持续走高，尤其对拆迁、交通、劳动和婚姻等民事之法需求更高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一二线城市对工作之法需求高，三线及以下城市对生活之法需求更高；用户从初入职场到退休各人生阶段，对法律需求各有侧重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用户懂法以解决实际问题为主要目的，不同案件关注点各有不同</a:t>
            </a:r>
          </a:p>
        </p:txBody>
      </p:sp>
      <p:sp>
        <p:nvSpPr>
          <p:cNvPr id="7" name="矩形 6"/>
          <p:cNvSpPr/>
          <p:nvPr/>
        </p:nvSpPr>
        <p:spPr>
          <a:xfrm>
            <a:off x="1511516" y="4738258"/>
            <a:ext cx="7099083" cy="966859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好的律师胜过一切，律所搜索占比最高，法律平台更受年轻人青睐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电话咨询为主，一线城市爱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『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动手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』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(咨询/表单)，其他线城市爱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『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动口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』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(电话)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用户找律师、律所最为关注知名度，找平台最关注价格和案例</a:t>
            </a:r>
          </a:p>
        </p:txBody>
      </p:sp>
      <p:sp>
        <p:nvSpPr>
          <p:cNvPr id="8" name="椭圆 7"/>
          <p:cNvSpPr/>
          <p:nvPr/>
        </p:nvSpPr>
        <p:spPr>
          <a:xfrm>
            <a:off x="614506" y="1999855"/>
            <a:ext cx="880686" cy="877089"/>
          </a:xfrm>
          <a:prstGeom prst="ellipse">
            <a:avLst/>
          </a:prstGeom>
          <a:solidFill>
            <a:srgbClr val="E2BD7A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3B13B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知</a:t>
            </a:r>
          </a:p>
        </p:txBody>
      </p:sp>
      <p:sp>
        <p:nvSpPr>
          <p:cNvPr id="10" name="椭圆 9"/>
          <p:cNvSpPr/>
          <p:nvPr/>
        </p:nvSpPr>
        <p:spPr>
          <a:xfrm>
            <a:off x="614504" y="4760320"/>
            <a:ext cx="880686" cy="877089"/>
          </a:xfrm>
          <a:prstGeom prst="ellipse">
            <a:avLst/>
          </a:prstGeom>
          <a:solidFill>
            <a:srgbClr val="E2BD7A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3B13B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用</a:t>
            </a:r>
          </a:p>
        </p:txBody>
      </p:sp>
      <p:sp>
        <p:nvSpPr>
          <p:cNvPr id="11" name="椭圆 10"/>
          <p:cNvSpPr/>
          <p:nvPr/>
        </p:nvSpPr>
        <p:spPr>
          <a:xfrm>
            <a:off x="614505" y="3397911"/>
            <a:ext cx="880686" cy="877089"/>
          </a:xfrm>
          <a:prstGeom prst="ellipse">
            <a:avLst/>
          </a:prstGeom>
          <a:solidFill>
            <a:srgbClr val="E2BD7A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3B13B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懂</a:t>
            </a:r>
          </a:p>
        </p:txBody>
      </p:sp>
      <p:sp>
        <p:nvSpPr>
          <p:cNvPr id="15" name="矩形 14"/>
          <p:cNvSpPr/>
          <p:nvPr/>
        </p:nvSpPr>
        <p:spPr>
          <a:xfrm>
            <a:off x="9047015" y="1877403"/>
            <a:ext cx="2418051" cy="1094519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solidFill>
                  <a:srgbClr val="F3B13B"/>
                </a:solidFill>
                <a:latin typeface="+mj-ea"/>
                <a:ea typeface="+mj-ea"/>
              </a:rPr>
              <a:t>生活化</a:t>
            </a:r>
            <a:r>
              <a:rPr kumimoji="1" lang="en-US" altLang="zh-CN" sz="1400" b="1" dirty="0">
                <a:solidFill>
                  <a:srgbClr val="F3B13B"/>
                </a:solidFill>
                <a:latin typeface="+mj-ea"/>
                <a:ea typeface="+mj-ea"/>
              </a:rPr>
              <a:t>/</a:t>
            </a:r>
            <a:r>
              <a:rPr kumimoji="1" lang="zh-CN" altLang="en-US" sz="1400" b="1" dirty="0">
                <a:solidFill>
                  <a:srgbClr val="F3B13B"/>
                </a:solidFill>
                <a:latin typeface="+mj-ea"/>
                <a:ea typeface="+mj-ea"/>
              </a:rPr>
              <a:t>人格化内容</a:t>
            </a:r>
            <a:endParaRPr kumimoji="1" lang="en-US" altLang="zh-CN" sz="1400" b="1" dirty="0">
              <a:solidFill>
                <a:srgbClr val="F3B13B"/>
              </a:solidFill>
              <a:latin typeface="+mj-ea"/>
              <a:ea typeface="+mj-ea"/>
            </a:endParaRPr>
          </a:p>
          <a:p>
            <a:pPr algn="ctr"/>
            <a:r>
              <a:rPr kumimoji="1" lang="zh-CN" altLang="en-US" sz="1400" b="1" dirty="0">
                <a:solidFill>
                  <a:srgbClr val="F3B13B"/>
                </a:solidFill>
                <a:latin typeface="+mj-ea"/>
                <a:ea typeface="+mj-ea"/>
              </a:rPr>
              <a:t>建立品牌认知</a:t>
            </a:r>
            <a:endParaRPr kumimoji="1" lang="en-US" altLang="zh-CN" sz="1400" b="1" dirty="0">
              <a:solidFill>
                <a:srgbClr val="F3B13B"/>
              </a:solidFill>
              <a:latin typeface="+mj-ea"/>
              <a:ea typeface="+mj-ea"/>
            </a:endParaRPr>
          </a:p>
          <a:p>
            <a:pPr algn="just">
              <a:spcBef>
                <a:spcPts val="6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借势热点、聚焦用户高关注内容吸引用户关注；内容与粉丝阵地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IP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化打造品牌认知</a:t>
            </a:r>
          </a:p>
        </p:txBody>
      </p:sp>
      <p:sp>
        <p:nvSpPr>
          <p:cNvPr id="16" name="矩形 15"/>
          <p:cNvSpPr/>
          <p:nvPr/>
        </p:nvSpPr>
        <p:spPr>
          <a:xfrm>
            <a:off x="9047015" y="3321428"/>
            <a:ext cx="2418051" cy="1044181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600"/>
              </a:spcBef>
            </a:pPr>
            <a:r>
              <a:rPr kumimoji="1" lang="zh-CN" altLang="en-US" sz="1400" b="1" dirty="0">
                <a:solidFill>
                  <a:srgbClr val="F3B13B"/>
                </a:solidFill>
                <a:latin typeface="+mj-ea"/>
                <a:ea typeface="+mj-ea"/>
              </a:rPr>
              <a:t>激发用户找律师</a:t>
            </a:r>
            <a:r>
              <a:rPr kumimoji="1" lang="en-US" altLang="zh-CN" sz="1400" b="1" dirty="0">
                <a:solidFill>
                  <a:srgbClr val="F3B13B"/>
                </a:solidFill>
                <a:latin typeface="+mj-ea"/>
                <a:ea typeface="+mj-ea"/>
              </a:rPr>
              <a:t>/</a:t>
            </a:r>
            <a:r>
              <a:rPr kumimoji="1" lang="zh-CN" altLang="en-US" sz="1400" b="1" dirty="0">
                <a:solidFill>
                  <a:srgbClr val="F3B13B"/>
                </a:solidFill>
                <a:latin typeface="+mj-ea"/>
                <a:ea typeface="+mj-ea"/>
              </a:rPr>
              <a:t>律所需求</a:t>
            </a:r>
            <a:endParaRPr kumimoji="1" lang="en-US" altLang="zh-CN" sz="1400" b="1" dirty="0">
              <a:solidFill>
                <a:srgbClr val="F3B13B"/>
              </a:solidFill>
              <a:latin typeface="+mj-ea"/>
              <a:ea typeface="+mj-ea"/>
            </a:endParaRPr>
          </a:p>
          <a:p>
            <a:pPr algn="just">
              <a:spcBef>
                <a:spcPts val="6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针对性专业性解决用户问题，提供咨询服务，将法律知识需求转化为法律服务需求</a:t>
            </a:r>
          </a:p>
        </p:txBody>
      </p:sp>
      <p:sp>
        <p:nvSpPr>
          <p:cNvPr id="17" name="矩形 16"/>
          <p:cNvSpPr/>
          <p:nvPr/>
        </p:nvSpPr>
        <p:spPr>
          <a:xfrm>
            <a:off x="9047014" y="4754348"/>
            <a:ext cx="2418051" cy="950769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600"/>
              </a:spcBef>
            </a:pPr>
            <a:r>
              <a:rPr kumimoji="1" lang="zh-CN" altLang="en-US" sz="1400" b="1" dirty="0">
                <a:solidFill>
                  <a:srgbClr val="F3B13B"/>
                </a:solidFill>
                <a:latin typeface="+mj-ea"/>
                <a:ea typeface="+mj-ea"/>
              </a:rPr>
              <a:t>线索运营，留住客户</a:t>
            </a:r>
            <a:endParaRPr kumimoji="1" lang="en-US" altLang="zh-CN" sz="1400" b="1" dirty="0">
              <a:solidFill>
                <a:srgbClr val="F3B13B"/>
              </a:solidFill>
              <a:latin typeface="+mj-ea"/>
              <a:ea typeface="+mj-ea"/>
            </a:endParaRPr>
          </a:p>
          <a:p>
            <a:pPr algn="just">
              <a:spcBef>
                <a:spcPts val="6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及时问题回复；通过专业知识、案例、口碑、透明价格等促进转化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ḷï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ïṣlíḓé" hidden="1"/>
          <p:cNvGraphicFramePr>
            <a:graphicFrameLocks noChangeAspect="1"/>
          </p:cNvGraphicFramePr>
          <p:nvPr/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2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iṣľiḓè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iŝľîḍe" hidden="1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latin typeface="Arial" panose="020B0604020202090204" pitchFamily="34" charset="0"/>
              <a:ea typeface="微软雅黑" panose="020B0503020204020204" pitchFamily="34" charset="-122"/>
              <a:cs typeface="+mj-cs"/>
              <a:sym typeface="Arial" panose="020B0604020202090204" pitchFamily="34" charset="0"/>
            </a:endParaRPr>
          </a:p>
        </p:txBody>
      </p:sp>
      <p:sp>
        <p:nvSpPr>
          <p:cNvPr id="5" name="íṥḷíḑé"/>
          <p:cNvSpPr>
            <a:spLocks noGrp="1"/>
          </p:cNvSpPr>
          <p:nvPr>
            <p:ph type="ctrTitle"/>
          </p:nvPr>
        </p:nvSpPr>
        <p:spPr>
          <a:xfrm>
            <a:off x="2507129" y="3004725"/>
            <a:ext cx="7151688" cy="758794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</a:rPr>
              <a:t>Thanks</a:t>
            </a:r>
            <a:endParaRPr lang="zh-CN" altLang="en-US" sz="3600" dirty="0"/>
          </a:p>
        </p:txBody>
      </p:sp>
      <p:sp>
        <p:nvSpPr>
          <p:cNvPr id="7" name="ïšľiḋe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zh-CN" altLang="en-US" sz="11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百度营销中心</a:t>
            </a:r>
            <a:r>
              <a:rPr lang="en-US" altLang="zh-CN" sz="11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  2020.12</a:t>
            </a:r>
            <a:endParaRPr lang="en-US" altLang="en-US" sz="11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30" name="iṩlîḓè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z="11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yingxiao.baidu.com/insight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461" y="380212"/>
            <a:ext cx="1696298" cy="534334"/>
          </a:xfrm>
          <a:prstGeom prst="rect">
            <a:avLst/>
          </a:prstGeom>
        </p:spPr>
      </p:pic>
      <p:sp>
        <p:nvSpPr>
          <p:cNvPr id="14" name="ís1îḓê"/>
          <p:cNvSpPr txBox="1"/>
          <p:nvPr/>
        </p:nvSpPr>
        <p:spPr>
          <a:xfrm>
            <a:off x="5896424" y="3202580"/>
            <a:ext cx="1297978" cy="487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37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/>
              <a:t>百度营销中心</a:t>
            </a:r>
            <a:endParaRPr lang="en-US" altLang="zh-CN" sz="1050" b="1"/>
          </a:p>
          <a:p>
            <a:r>
              <a:rPr lang="zh-CN" altLang="en-US" sz="1050" b="1"/>
              <a:t>官方网站</a:t>
            </a:r>
            <a:endParaRPr lang="en-US" altLang="zh-CN" sz="1050" b="1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5823" y="3024286"/>
            <a:ext cx="813014" cy="81301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5212" y="3012869"/>
            <a:ext cx="828199" cy="833001"/>
          </a:xfrm>
          <a:prstGeom prst="rect">
            <a:avLst/>
          </a:prstGeom>
        </p:spPr>
      </p:pic>
      <p:sp>
        <p:nvSpPr>
          <p:cNvPr id="17" name="ís1îḓê"/>
          <p:cNvSpPr txBox="1"/>
          <p:nvPr/>
        </p:nvSpPr>
        <p:spPr>
          <a:xfrm>
            <a:off x="8165362" y="3202580"/>
            <a:ext cx="1297978" cy="487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37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bg1">
                    <a:lumMod val="95000"/>
                  </a:schemeClr>
                </a:solidFill>
              </a:rPr>
              <a:t>百度营销中心</a:t>
            </a:r>
            <a:endParaRPr lang="en-US" altLang="zh-CN" sz="1050" b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zh-CN" altLang="en-US" sz="1050" b="1" dirty="0">
                <a:solidFill>
                  <a:schemeClr val="bg1">
                    <a:lumMod val="95000"/>
                  </a:schemeClr>
                </a:solidFill>
              </a:rPr>
              <a:t>微信公众号</a:t>
            </a:r>
            <a:endParaRPr lang="en-US" altLang="zh-CN" sz="105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heme/theme1.xml><?xml version="1.0" encoding="utf-8"?>
<a:theme xmlns:a="http://schemas.openxmlformats.org/drawingml/2006/main" name="主题5">
  <a:themeElements>
    <a:clrScheme name="自定义 16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2BD7A"/>
      </a:accent1>
      <a:accent2>
        <a:srgbClr val="FFDC9B"/>
      </a:accent2>
      <a:accent3>
        <a:srgbClr val="F3DEB8"/>
      </a:accent3>
      <a:accent4>
        <a:srgbClr val="828282"/>
      </a:accent4>
      <a:accent5>
        <a:srgbClr val="A5A4A5"/>
      </a:accent5>
      <a:accent6>
        <a:srgbClr val="C9C9C9"/>
      </a:accent6>
      <a:hlink>
        <a:srgbClr val="A87742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6">
    <a:dk1>
      <a:srgbClr val="000000"/>
    </a:dk1>
    <a:lt1>
      <a:srgbClr val="FFFFFF"/>
    </a:lt1>
    <a:dk2>
      <a:srgbClr val="778495"/>
    </a:dk2>
    <a:lt2>
      <a:srgbClr val="F0F0F0"/>
    </a:lt2>
    <a:accent1>
      <a:srgbClr val="E2BD7A"/>
    </a:accent1>
    <a:accent2>
      <a:srgbClr val="FFDC9B"/>
    </a:accent2>
    <a:accent3>
      <a:srgbClr val="F3DEB8"/>
    </a:accent3>
    <a:accent4>
      <a:srgbClr val="828282"/>
    </a:accent4>
    <a:accent5>
      <a:srgbClr val="A5A4A5"/>
    </a:accent5>
    <a:accent6>
      <a:srgbClr val="C9C9C9"/>
    </a:accent6>
    <a:hlink>
      <a:srgbClr val="A87742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16">
    <a:dk1>
      <a:srgbClr val="000000"/>
    </a:dk1>
    <a:lt1>
      <a:srgbClr val="FFFFFF"/>
    </a:lt1>
    <a:dk2>
      <a:srgbClr val="778495"/>
    </a:dk2>
    <a:lt2>
      <a:srgbClr val="F0F0F0"/>
    </a:lt2>
    <a:accent1>
      <a:srgbClr val="E2BD7A"/>
    </a:accent1>
    <a:accent2>
      <a:srgbClr val="FFDC9B"/>
    </a:accent2>
    <a:accent3>
      <a:srgbClr val="F3DEB8"/>
    </a:accent3>
    <a:accent4>
      <a:srgbClr val="828282"/>
    </a:accent4>
    <a:accent5>
      <a:srgbClr val="A5A4A5"/>
    </a:accent5>
    <a:accent6>
      <a:srgbClr val="C9C9C9"/>
    </a:accent6>
    <a:hlink>
      <a:srgbClr val="A87742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16">
    <a:dk1>
      <a:srgbClr val="000000"/>
    </a:dk1>
    <a:lt1>
      <a:srgbClr val="FFFFFF"/>
    </a:lt1>
    <a:dk2>
      <a:srgbClr val="778495"/>
    </a:dk2>
    <a:lt2>
      <a:srgbClr val="F0F0F0"/>
    </a:lt2>
    <a:accent1>
      <a:srgbClr val="E2BD7A"/>
    </a:accent1>
    <a:accent2>
      <a:srgbClr val="FFDC9B"/>
    </a:accent2>
    <a:accent3>
      <a:srgbClr val="F3DEB8"/>
    </a:accent3>
    <a:accent4>
      <a:srgbClr val="828282"/>
    </a:accent4>
    <a:accent5>
      <a:srgbClr val="A5A4A5"/>
    </a:accent5>
    <a:accent6>
      <a:srgbClr val="C9C9C9"/>
    </a:accent6>
    <a:hlink>
      <a:srgbClr val="A87742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主题5</Template>
  <TotalTime>24</TotalTime>
  <Words>2601</Words>
  <Application>Microsoft Macintosh PowerPoint</Application>
  <PresentationFormat>宽屏</PresentationFormat>
  <Paragraphs>412</Paragraphs>
  <Slides>26</Slides>
  <Notes>17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3" baseType="lpstr">
      <vt:lpstr>等线</vt:lpstr>
      <vt:lpstr>方正风雅宋简体</vt:lpstr>
      <vt:lpstr>方正兰亭纤黑简体</vt:lpstr>
      <vt:lpstr>方正正中黑简体</vt:lpstr>
      <vt:lpstr>宋体</vt:lpstr>
      <vt:lpstr>微软雅黑</vt:lpstr>
      <vt:lpstr>微软雅黑</vt:lpstr>
      <vt:lpstr>KaiTi</vt:lpstr>
      <vt:lpstr>Yuanti SC Regular</vt:lpstr>
      <vt:lpstr>Arial</vt:lpstr>
      <vt:lpstr>Calibri</vt:lpstr>
      <vt:lpstr>Helvetica Neue</vt:lpstr>
      <vt:lpstr>Helvetica Neue Medium</vt:lpstr>
      <vt:lpstr>Impact</vt:lpstr>
      <vt:lpstr>Wingdings</vt:lpstr>
      <vt:lpstr>主题5</vt:lpstr>
      <vt:lpstr>think-cell Slide</vt:lpstr>
      <vt:lpstr>2020百度法律服务行业洞察</vt:lpstr>
      <vt:lpstr>PowerPoint 演示文稿</vt:lpstr>
      <vt:lpstr>我国法治化进程迈入新阶段，百度在法治化进程中扮演什么角色？</vt:lpstr>
      <vt:lpstr>PowerPoint 演示文稿</vt:lpstr>
      <vt:lpstr>法律类内容快速增长，向越来越多的用户普及法律知识</vt:lpstr>
      <vt:lpstr>用户对刑事、行政等关注热点较集中，对劳动案件关注角度更全面</vt:lpstr>
      <vt:lpstr>用户知法不只满足于被动接受，更愿意参与多种形式的互动</vt:lpstr>
      <vt:lpstr>婚姻家庭&amp;社会时事&amp;培训讲法&amp;百业知法更能引起用户互动</vt:lpstr>
      <vt:lpstr>聚焦用户高关注内容，帮助律所打造热文</vt:lpstr>
      <vt:lpstr>借势社会时事热点，帮助律所撬动百万播放</vt:lpstr>
      <vt:lpstr>PowerPoint 演示文稿</vt:lpstr>
      <vt:lpstr>用户法律需求持续增长，工作日需求更高</vt:lpstr>
      <vt:lpstr>民事法律需求最大，其中拆迁安置、交通事故和劳动纠纷需求较高</vt:lpstr>
      <vt:lpstr>在刑事案件中，对维护财产权和人身权的法律需求最高</vt:lpstr>
      <vt:lpstr>高线城市更需要工作之法，低线城市更需要生活之法</vt:lpstr>
      <vt:lpstr>北上广深、苏锡常宁经济发达区，对劳动相关法律需求明显更高</vt:lpstr>
      <vt:lpstr>男女有别，年龄更有别；法律需求相伴人生各个阶段</vt:lpstr>
      <vt:lpstr>用户懂法以解决实际问题为主要目的，不同案件各有侧重</vt:lpstr>
      <vt:lpstr>PowerPoint 演示文稿</vt:lpstr>
      <vt:lpstr>好的律师胜过一切；平台更受年轻人青睐</vt:lpstr>
      <vt:lpstr>联系商家，一线城市爱「动手」，他线城市爱「动口」； 来自搜索的转化更聚集于日中，来自信息流的转化全天候热潮</vt:lpstr>
      <vt:lpstr>民事纠纷决策更快，行政与刑事案件决策期更长</vt:lpstr>
      <vt:lpstr>重视每一次用户信任，品牌私域建设创造「一见钟情」的机会</vt:lpstr>
      <vt:lpstr>平台应注重价格透明、案例丰富；律师律所聚焦知名度打造</vt:lpstr>
      <vt:lpstr>百度懂用户之法，更懂营销之法</vt:lpstr>
      <vt:lpstr>Thanks</vt:lpstr>
    </vt:vector>
  </TitlesOfParts>
  <Manager>iSlide</Manager>
  <LinksUpToDate>false</LinksUpToDate>
  <SharedDoc>false</SharedDoc>
  <HyperlinkBase>https://www.islide.cc</HyperlinkBase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2020百度 法律服务行业报告</dc:title>
  <dc:creator>Microsoft Office User</dc:creator>
  <cp:lastModifiedBy>Microsoft Office User</cp:lastModifiedBy>
  <cp:revision>980</cp:revision>
  <cp:lastPrinted>2020-12-24T12:11:11Z</cp:lastPrinted>
  <dcterms:created xsi:type="dcterms:W3CDTF">2020-12-24T12:11:11Z</dcterms:created>
  <dcterms:modified xsi:type="dcterms:W3CDTF">2021-11-11T11:11:45Z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KSOProductBuildVer">
    <vt:lpwstr>2052-2.3.0.3701</vt:lpwstr>
  </property>
</Properties>
</file>