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8" r:id="rId9"/>
    <p:sldId id="264" r:id="rId10"/>
    <p:sldId id="267" r:id="rId11"/>
    <p:sldId id="265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4F9B"/>
    <a:srgbClr val="A076C0"/>
    <a:srgbClr val="FF558A"/>
    <a:srgbClr val="734595"/>
    <a:srgbClr val="53326C"/>
    <a:srgbClr val="754698"/>
    <a:srgbClr val="9F74BF"/>
    <a:srgbClr val="338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292BED-AF3D-4B13-BAC3-2FC704CAE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9593C3D-8843-4E2A-8D29-6802EB8FD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CCA7B1-48A8-4400-8132-A6703B90C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3C7923-A1D3-4014-9CFC-B2B79734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D5C7FB-D92D-46C2-A504-AF659C362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88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9A51CA-FAFD-4AC1-8D9A-D010521B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8CC15B-BE5E-4E26-A61C-14F5749AA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A23087-8CBE-40DC-BC7E-92F6C4DE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772B3A-8B73-45E7-A103-B9641559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1829D4-6DAA-4E28-A847-8FF2522C8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53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73A9FE-D698-4EB3-B090-E28857A4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37762C-B48E-4FC0-B7DB-BCA356890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172C3-6E53-4636-B96A-6935CDD0A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5ACDE7-0FED-482D-B5D1-BD82E4C5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A38707-DF71-404A-8069-5C2F1533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04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E39F58-970A-43EE-A1DE-FAF7D89BC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6A5D54-77F8-4E0B-BC90-482F19108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63147EA-FF23-44CE-B52B-860774FD1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E215D7-65EC-4D1D-9C6D-369171EC5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E74BCE-4D0F-46EB-B6A8-8F51BBD6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FA958C-4E37-4305-A8D9-8FB5D827E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88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88BA57-A32E-4417-BDDB-CFB5DDC17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914F21-E27D-4DB6-905E-95588A3EF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F0FDC5-169A-4F30-B621-9E019C39A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C716466-69B9-42FC-BC3E-8B2977653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119A613-531E-4065-9244-FBC5EF051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3E5E6C9-F1D5-47D3-AEFB-AD5F5612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40D9865-8681-4E5B-A7CB-8DC6E8E9B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6DEB81F-3232-473E-89C5-838BB1E9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16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61A8A-21D7-40AF-932D-B5518C4C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2748FC6-0994-4C04-A902-2AC1FF58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33BF4C8-ED99-41DF-86B5-1CB19D722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F5C0D7D-57F5-462B-8402-A19D78C25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84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87E7F8-5C72-4D2B-BD41-D05D42642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30291AF-43F8-4226-9A7B-DA06BFB97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F484B0-A1C9-4AA5-9D89-64DA4348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21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D0D46-1629-4F73-86CB-8ADD13AC5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C1C569-F32F-478E-BBE2-1E031EF5E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E309AB0-2C9B-4F82-AB73-33369FD24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136752B-4220-4E76-909C-358EA6F7A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DE6E8D-E79C-48DB-B715-852328D99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3F1095-C203-4655-AD07-D9E8A665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5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462672-8F18-4AF8-8608-8AF8249FC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8156E78-0840-4B90-93DF-AC2C2CC1A5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0D3A7A-5761-47E7-805F-9DA4B47C7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2CB97C-D1E4-4E8B-AF19-8094224E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044F0B9-C48F-46D6-AB82-D8D7AE51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38CD68-5665-4CA5-A718-449B01D26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84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996069-4B98-403E-B71D-7D668BF18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CDA737-C072-4885-B13E-9F9EFF0F3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4B79AB-72C7-46B9-A5CA-F713F641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243BF6-64F9-491E-B371-1A0A681D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300E42-352F-4884-A918-7A6DCCEA0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71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EF758F0-2487-4B93-87B7-A0B335E65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164690-2E98-4340-884B-44984F4E1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BBE106-02D7-42A7-B279-3E3BF570D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C5E31E-13FF-4080-8E46-23E52CF37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A82609-CC79-494E-8C64-1007D6061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208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9FC3A20-FDA4-4DB0-AD69-89EAE183D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81CFC98-8CD2-411B-B362-756360099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1FE6B6-0746-4F76-9244-AF762104F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E9706-FCD2-46C2-B27D-70A6A95BC3CC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9ABD1B-672B-4967-9E99-5C49FAB74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ABB087-1641-43B6-BA2A-6DD6721DF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DC496-7F4C-4645-A692-1A65135BF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61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ingxiao.baidu.com/new/home/product/details?id=7570&amp;ly=author_essay" TargetMode="External"/><Relationship Id="rId5" Type="http://schemas.openxmlformats.org/officeDocument/2006/relationships/hyperlink" Target="http://yingxiao.baidu.com/new/home/product/details?id=7571&amp;ly=author_essay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5" Type="http://schemas.openxmlformats.org/officeDocument/2006/relationships/slide" Target="slide24.xml"/><Relationship Id="rId4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11.png"/><Relationship Id="rId4" Type="http://schemas.openxmlformats.org/officeDocument/2006/relationships/hyperlink" Target="http://shantou.baidu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slide" Target="slide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5.jpeg"/><Relationship Id="rId7" Type="http://schemas.openxmlformats.org/officeDocument/2006/relationships/image" Target="../media/image2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slide" Target="slide4.xml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11.png"/><Relationship Id="rId4" Type="http://schemas.openxmlformats.org/officeDocument/2006/relationships/hyperlink" Target="http://shantou.baidu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slide" Target="slide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5.jpeg"/><Relationship Id="rId7" Type="http://schemas.openxmlformats.org/officeDocument/2006/relationships/image" Target="../media/image2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slide" Target="slide4.xml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2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2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962F289-065C-4A92-A9E0-06A24E098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19" y="751492"/>
            <a:ext cx="7038162" cy="461879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8783E38-335E-4B7C-9FA3-79505AEC09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2E32E212-72C5-42BC-BC40-185EB96FAC90}"/>
              </a:ext>
            </a:extLst>
          </p:cNvPr>
          <p:cNvSpPr/>
          <p:nvPr/>
        </p:nvSpPr>
        <p:spPr>
          <a:xfrm>
            <a:off x="5441816" y="1419952"/>
            <a:ext cx="7146126" cy="1500847"/>
          </a:xfrm>
          <a:prstGeom prst="roundRect">
            <a:avLst>
              <a:gd name="adj" fmla="val 40867"/>
            </a:avLst>
          </a:prstGeom>
          <a:solidFill>
            <a:schemeClr val="bg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DAC0708-ECAD-4C30-8A14-A2D0ADB07522}"/>
              </a:ext>
            </a:extLst>
          </p:cNvPr>
          <p:cNvSpPr txBox="1"/>
          <p:nvPr/>
        </p:nvSpPr>
        <p:spPr>
          <a:xfrm>
            <a:off x="2774148" y="5446161"/>
            <a:ext cx="2272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700+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连锁品牌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5658461-1A4C-4580-8AED-57B80F0A41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t="32875" r="57785" b="64150"/>
          <a:stretch/>
        </p:blipFill>
        <p:spPr>
          <a:xfrm>
            <a:off x="4545810" y="6077540"/>
            <a:ext cx="3275792" cy="5204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A911886D-9804-40BB-9C5D-9BCC12978648}"/>
              </a:ext>
            </a:extLst>
          </p:cNvPr>
          <p:cNvSpPr txBox="1"/>
          <p:nvPr/>
        </p:nvSpPr>
        <p:spPr>
          <a:xfrm>
            <a:off x="1324372" y="236018"/>
            <a:ext cx="4859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3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教育行业如何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CE59F7BE-595F-44E5-8D8A-D507820BA8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0" r="19604" b="55556"/>
          <a:stretch/>
        </p:blipFill>
        <p:spPr>
          <a:xfrm>
            <a:off x="3489606" y="620480"/>
            <a:ext cx="5212788" cy="2517160"/>
          </a:xfrm>
          <a:prstGeom prst="rect">
            <a:avLst/>
          </a:prstGeom>
        </p:spPr>
      </p:pic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68A2F671-C221-439C-B220-5E2D4C8559F3}"/>
              </a:ext>
            </a:extLst>
          </p:cNvPr>
          <p:cNvSpPr/>
          <p:nvPr/>
        </p:nvSpPr>
        <p:spPr>
          <a:xfrm>
            <a:off x="8384025" y="2574017"/>
            <a:ext cx="1563636" cy="928124"/>
          </a:xfrm>
          <a:custGeom>
            <a:avLst/>
            <a:gdLst/>
            <a:ahLst/>
            <a:cxnLst/>
            <a:rect l="l" t="t" r="r" b="b"/>
            <a:pathLst>
              <a:path w="1563636" h="928124">
                <a:moveTo>
                  <a:pt x="369899" y="416488"/>
                </a:moveTo>
                <a:cubicBezTo>
                  <a:pt x="362968" y="416488"/>
                  <a:pt x="357910" y="419204"/>
                  <a:pt x="354725" y="424637"/>
                </a:cubicBezTo>
                <a:cubicBezTo>
                  <a:pt x="351541" y="430069"/>
                  <a:pt x="349948" y="441028"/>
                  <a:pt x="349948" y="457512"/>
                </a:cubicBezTo>
                <a:cubicBezTo>
                  <a:pt x="349948" y="473997"/>
                  <a:pt x="349574" y="484862"/>
                  <a:pt x="348825" y="490107"/>
                </a:cubicBezTo>
                <a:cubicBezTo>
                  <a:pt x="348075" y="495352"/>
                  <a:pt x="343767" y="498162"/>
                  <a:pt x="335899" y="498537"/>
                </a:cubicBezTo>
                <a:cubicBezTo>
                  <a:pt x="275206" y="503032"/>
                  <a:pt x="241675" y="506779"/>
                  <a:pt x="235306" y="509776"/>
                </a:cubicBezTo>
                <a:cubicBezTo>
                  <a:pt x="228937" y="512773"/>
                  <a:pt x="223972" y="514272"/>
                  <a:pt x="220413" y="514272"/>
                </a:cubicBezTo>
                <a:cubicBezTo>
                  <a:pt x="216854" y="514272"/>
                  <a:pt x="214044" y="513242"/>
                  <a:pt x="211984" y="511181"/>
                </a:cubicBezTo>
                <a:cubicBezTo>
                  <a:pt x="209923" y="509121"/>
                  <a:pt x="207020" y="508090"/>
                  <a:pt x="203273" y="508090"/>
                </a:cubicBezTo>
                <a:cubicBezTo>
                  <a:pt x="199527" y="508090"/>
                  <a:pt x="195593" y="510806"/>
                  <a:pt x="191472" y="516239"/>
                </a:cubicBezTo>
                <a:cubicBezTo>
                  <a:pt x="187350" y="521671"/>
                  <a:pt x="185290" y="530663"/>
                  <a:pt x="185290" y="543214"/>
                </a:cubicBezTo>
                <a:cubicBezTo>
                  <a:pt x="185290" y="555764"/>
                  <a:pt x="187538" y="565318"/>
                  <a:pt x="192034" y="571874"/>
                </a:cubicBezTo>
                <a:cubicBezTo>
                  <a:pt x="196529" y="578431"/>
                  <a:pt x="202898" y="581709"/>
                  <a:pt x="211141" y="581709"/>
                </a:cubicBezTo>
                <a:cubicBezTo>
                  <a:pt x="219383" y="581709"/>
                  <a:pt x="228187" y="580398"/>
                  <a:pt x="237553" y="577775"/>
                </a:cubicBezTo>
                <a:cubicBezTo>
                  <a:pt x="267525" y="569533"/>
                  <a:pt x="290379" y="564194"/>
                  <a:pt x="306114" y="561759"/>
                </a:cubicBezTo>
                <a:cubicBezTo>
                  <a:pt x="321850" y="559324"/>
                  <a:pt x="331216" y="558106"/>
                  <a:pt x="334213" y="558106"/>
                </a:cubicBezTo>
                <a:cubicBezTo>
                  <a:pt x="337210" y="558106"/>
                  <a:pt x="338709" y="559792"/>
                  <a:pt x="338709" y="563164"/>
                </a:cubicBezTo>
                <a:cubicBezTo>
                  <a:pt x="338709" y="572905"/>
                  <a:pt x="333183" y="588640"/>
                  <a:pt x="322131" y="610370"/>
                </a:cubicBezTo>
                <a:cubicBezTo>
                  <a:pt x="311079" y="632099"/>
                  <a:pt x="297217" y="651300"/>
                  <a:pt x="280545" y="667972"/>
                </a:cubicBezTo>
                <a:cubicBezTo>
                  <a:pt x="263873" y="684644"/>
                  <a:pt x="245702" y="697663"/>
                  <a:pt x="226033" y="707029"/>
                </a:cubicBezTo>
                <a:cubicBezTo>
                  <a:pt x="206364" y="716396"/>
                  <a:pt x="190910" y="721079"/>
                  <a:pt x="179670" y="721079"/>
                </a:cubicBezTo>
                <a:cubicBezTo>
                  <a:pt x="168431" y="721079"/>
                  <a:pt x="160188" y="719486"/>
                  <a:pt x="154943" y="716302"/>
                </a:cubicBezTo>
                <a:cubicBezTo>
                  <a:pt x="149698" y="713117"/>
                  <a:pt x="145952" y="711525"/>
                  <a:pt x="143704" y="711525"/>
                </a:cubicBezTo>
                <a:cubicBezTo>
                  <a:pt x="141456" y="711525"/>
                  <a:pt x="140332" y="714897"/>
                  <a:pt x="140332" y="721641"/>
                </a:cubicBezTo>
                <a:cubicBezTo>
                  <a:pt x="140332" y="742621"/>
                  <a:pt x="143142" y="757045"/>
                  <a:pt x="148761" y="764913"/>
                </a:cubicBezTo>
                <a:cubicBezTo>
                  <a:pt x="154381" y="772780"/>
                  <a:pt x="165808" y="776714"/>
                  <a:pt x="183042" y="776714"/>
                </a:cubicBezTo>
                <a:cubicBezTo>
                  <a:pt x="211890" y="776714"/>
                  <a:pt x="244297" y="761635"/>
                  <a:pt x="280264" y="731475"/>
                </a:cubicBezTo>
                <a:cubicBezTo>
                  <a:pt x="316230" y="701316"/>
                  <a:pt x="342455" y="661509"/>
                  <a:pt x="358940" y="612056"/>
                </a:cubicBezTo>
                <a:cubicBezTo>
                  <a:pt x="360064" y="608684"/>
                  <a:pt x="361469" y="606998"/>
                  <a:pt x="363155" y="606998"/>
                </a:cubicBezTo>
                <a:cubicBezTo>
                  <a:pt x="364841" y="606998"/>
                  <a:pt x="366714" y="607653"/>
                  <a:pt x="368775" y="608965"/>
                </a:cubicBezTo>
                <a:cubicBezTo>
                  <a:pt x="370835" y="610276"/>
                  <a:pt x="378703" y="619268"/>
                  <a:pt x="392378" y="635940"/>
                </a:cubicBezTo>
                <a:cubicBezTo>
                  <a:pt x="406052" y="652611"/>
                  <a:pt x="419446" y="671063"/>
                  <a:pt x="432559" y="691294"/>
                </a:cubicBezTo>
                <a:cubicBezTo>
                  <a:pt x="445672" y="711525"/>
                  <a:pt x="456162" y="730164"/>
                  <a:pt x="464029" y="747211"/>
                </a:cubicBezTo>
                <a:cubicBezTo>
                  <a:pt x="471897" y="764257"/>
                  <a:pt x="482481" y="777464"/>
                  <a:pt x="495781" y="786830"/>
                </a:cubicBezTo>
                <a:cubicBezTo>
                  <a:pt x="509081" y="796196"/>
                  <a:pt x="522943" y="800879"/>
                  <a:pt x="537367" y="800879"/>
                </a:cubicBezTo>
                <a:cubicBezTo>
                  <a:pt x="551791" y="800879"/>
                  <a:pt x="565185" y="796571"/>
                  <a:pt x="577548" y="787954"/>
                </a:cubicBezTo>
                <a:cubicBezTo>
                  <a:pt x="589912" y="779337"/>
                  <a:pt x="601807" y="770252"/>
                  <a:pt x="613234" y="760698"/>
                </a:cubicBezTo>
                <a:cubicBezTo>
                  <a:pt x="624661" y="751144"/>
                  <a:pt x="630374" y="744494"/>
                  <a:pt x="630374" y="740748"/>
                </a:cubicBezTo>
                <a:cubicBezTo>
                  <a:pt x="630374" y="737001"/>
                  <a:pt x="626253" y="734847"/>
                  <a:pt x="618011" y="734285"/>
                </a:cubicBezTo>
                <a:cubicBezTo>
                  <a:pt x="609768" y="733723"/>
                  <a:pt x="601151" y="730820"/>
                  <a:pt x="592160" y="725575"/>
                </a:cubicBezTo>
                <a:cubicBezTo>
                  <a:pt x="583168" y="720329"/>
                  <a:pt x="563686" y="712462"/>
                  <a:pt x="533714" y="701972"/>
                </a:cubicBezTo>
                <a:cubicBezTo>
                  <a:pt x="515731" y="695603"/>
                  <a:pt x="495875" y="683145"/>
                  <a:pt x="474145" y="664600"/>
                </a:cubicBezTo>
                <a:cubicBezTo>
                  <a:pt x="452415" y="646055"/>
                  <a:pt x="432559" y="624794"/>
                  <a:pt x="414576" y="600816"/>
                </a:cubicBezTo>
                <a:cubicBezTo>
                  <a:pt x="396592" y="576839"/>
                  <a:pt x="387601" y="562414"/>
                  <a:pt x="387601" y="557544"/>
                </a:cubicBezTo>
                <a:cubicBezTo>
                  <a:pt x="387601" y="556045"/>
                  <a:pt x="388350" y="554828"/>
                  <a:pt x="389849" y="553891"/>
                </a:cubicBezTo>
                <a:cubicBezTo>
                  <a:pt x="391347" y="552955"/>
                  <a:pt x="398372" y="552205"/>
                  <a:pt x="410923" y="551643"/>
                </a:cubicBezTo>
                <a:cubicBezTo>
                  <a:pt x="423474" y="551081"/>
                  <a:pt x="440988" y="550800"/>
                  <a:pt x="463467" y="550800"/>
                </a:cubicBezTo>
                <a:cubicBezTo>
                  <a:pt x="485946" y="550800"/>
                  <a:pt x="504117" y="552112"/>
                  <a:pt x="517979" y="554734"/>
                </a:cubicBezTo>
                <a:cubicBezTo>
                  <a:pt x="524723" y="555858"/>
                  <a:pt x="530342" y="556420"/>
                  <a:pt x="534838" y="556420"/>
                </a:cubicBezTo>
                <a:cubicBezTo>
                  <a:pt x="545329" y="556420"/>
                  <a:pt x="553290" y="552580"/>
                  <a:pt x="558722" y="544900"/>
                </a:cubicBezTo>
                <a:cubicBezTo>
                  <a:pt x="564155" y="537219"/>
                  <a:pt x="566871" y="530382"/>
                  <a:pt x="566871" y="524387"/>
                </a:cubicBezTo>
                <a:cubicBezTo>
                  <a:pt x="566871" y="516520"/>
                  <a:pt x="563686" y="511837"/>
                  <a:pt x="557317" y="510338"/>
                </a:cubicBezTo>
                <a:cubicBezTo>
                  <a:pt x="551697" y="509214"/>
                  <a:pt x="545516" y="506030"/>
                  <a:pt x="538772" y="500785"/>
                </a:cubicBezTo>
                <a:cubicBezTo>
                  <a:pt x="532028" y="495539"/>
                  <a:pt x="508987" y="492917"/>
                  <a:pt x="469649" y="492917"/>
                </a:cubicBezTo>
                <a:cubicBezTo>
                  <a:pt x="455038" y="492917"/>
                  <a:pt x="440801" y="493292"/>
                  <a:pt x="426939" y="494041"/>
                </a:cubicBezTo>
                <a:lnTo>
                  <a:pt x="392659" y="495165"/>
                </a:lnTo>
                <a:cubicBezTo>
                  <a:pt x="387039" y="495165"/>
                  <a:pt x="384229" y="492917"/>
                  <a:pt x="384229" y="488421"/>
                </a:cubicBezTo>
                <a:cubicBezTo>
                  <a:pt x="384229" y="483925"/>
                  <a:pt x="384791" y="475870"/>
                  <a:pt x="385915" y="464256"/>
                </a:cubicBezTo>
                <a:cubicBezTo>
                  <a:pt x="387039" y="452642"/>
                  <a:pt x="387601" y="443557"/>
                  <a:pt x="387601" y="437000"/>
                </a:cubicBezTo>
                <a:cubicBezTo>
                  <a:pt x="387601" y="430444"/>
                  <a:pt x="386383" y="425386"/>
                  <a:pt x="383948" y="421827"/>
                </a:cubicBezTo>
                <a:cubicBezTo>
                  <a:pt x="381513" y="418268"/>
                  <a:pt x="376830" y="416488"/>
                  <a:pt x="369899" y="416488"/>
                </a:cubicBezTo>
                <a:close/>
                <a:moveTo>
                  <a:pt x="379296" y="0"/>
                </a:moveTo>
                <a:lnTo>
                  <a:pt x="1184340" y="0"/>
                </a:lnTo>
                <a:cubicBezTo>
                  <a:pt x="1393819" y="0"/>
                  <a:pt x="1563636" y="169817"/>
                  <a:pt x="1563636" y="379296"/>
                </a:cubicBezTo>
                <a:lnTo>
                  <a:pt x="1563636" y="548828"/>
                </a:lnTo>
                <a:cubicBezTo>
                  <a:pt x="1563636" y="758307"/>
                  <a:pt x="1393819" y="928124"/>
                  <a:pt x="1184340" y="928124"/>
                </a:cubicBezTo>
                <a:lnTo>
                  <a:pt x="379296" y="928124"/>
                </a:lnTo>
                <a:cubicBezTo>
                  <a:pt x="169817" y="928124"/>
                  <a:pt x="0" y="758307"/>
                  <a:pt x="0" y="548828"/>
                </a:cubicBezTo>
                <a:lnTo>
                  <a:pt x="0" y="379296"/>
                </a:lnTo>
                <a:cubicBezTo>
                  <a:pt x="0" y="169817"/>
                  <a:pt x="169817" y="0"/>
                  <a:pt x="3792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3459E66-0350-4919-A6DD-3A5FB6AB35E1}"/>
              </a:ext>
            </a:extLst>
          </p:cNvPr>
          <p:cNvSpPr txBox="1"/>
          <p:nvPr/>
        </p:nvSpPr>
        <p:spPr>
          <a:xfrm>
            <a:off x="8326663" y="2574757"/>
            <a:ext cx="17179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7F4F9B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门店推广</a:t>
            </a:r>
            <a:endParaRPr lang="en-US" altLang="zh-CN" sz="2800" dirty="0">
              <a:solidFill>
                <a:srgbClr val="7F4F9B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2800" dirty="0">
                <a:solidFill>
                  <a:srgbClr val="7F4F9B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    指南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2DF1B10-6186-43EF-9C38-9997A4B30645}"/>
              </a:ext>
            </a:extLst>
          </p:cNvPr>
          <p:cNvSpPr txBox="1"/>
          <p:nvPr/>
        </p:nvSpPr>
        <p:spPr>
          <a:xfrm>
            <a:off x="5189190" y="5446161"/>
            <a:ext cx="2220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6000+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校区入驻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E9DAB91-8651-4C13-91F1-819C347765AC}"/>
              </a:ext>
            </a:extLst>
          </p:cNvPr>
          <p:cNvSpPr txBox="1"/>
          <p:nvPr/>
        </p:nvSpPr>
        <p:spPr>
          <a:xfrm>
            <a:off x="7548301" y="5440582"/>
            <a:ext cx="2220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12w+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试听课领取</a:t>
            </a: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B50FE256-4AB8-4179-8D88-B3B905107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665" y="4449543"/>
            <a:ext cx="796672" cy="796672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A3D708AB-C52D-4E8F-9258-4D397211A9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27" y="4525028"/>
            <a:ext cx="907540" cy="796672"/>
          </a:xfrm>
          <a:prstGeom prst="rect">
            <a:avLst/>
          </a:prstGeom>
        </p:spPr>
      </p:pic>
      <p:pic>
        <p:nvPicPr>
          <p:cNvPr id="1024" name="图片 1023">
            <a:extLst>
              <a:ext uri="{FF2B5EF4-FFF2-40B4-BE49-F238E27FC236}">
                <a16:creationId xmlns:a16="http://schemas.microsoft.com/office/drawing/2014/main" id="{BD257FBD-280B-4D32-97D0-28D3E433A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790" y="4519449"/>
            <a:ext cx="796672" cy="79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99CCFAF-CC09-4220-80C9-0FE864EAEE38}"/>
              </a:ext>
            </a:extLst>
          </p:cNvPr>
          <p:cNvSpPr txBox="1"/>
          <p:nvPr/>
        </p:nvSpPr>
        <p:spPr>
          <a:xfrm>
            <a:off x="313320" y="348743"/>
            <a:ext cx="105402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这个指南面向已经对门店推广有所了解或有所尝试的小伙伴们</a:t>
            </a:r>
            <a:endParaRPr lang="en-US" altLang="zh-CN" sz="36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36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提供效果不好自查的思路</a:t>
            </a:r>
            <a:r>
              <a:rPr lang="en-US" altLang="zh-CN" sz="36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and</a:t>
            </a:r>
            <a:r>
              <a:rPr lang="zh-CN" altLang="en-US" sz="36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效果不错后续优化的方法</a:t>
            </a:r>
            <a:endParaRPr lang="en-US" altLang="zh-CN" sz="36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55D09E9-309F-4701-8B31-425A6F3BCA0F}"/>
              </a:ext>
            </a:extLst>
          </p:cNvPr>
          <p:cNvSpPr txBox="1"/>
          <p:nvPr/>
        </p:nvSpPr>
        <p:spPr>
          <a:xfrm>
            <a:off x="313320" y="2721895"/>
            <a:ext cx="108715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如果你刚接触门店推广，赶快点击下面的链接，先邂逅下这个产品</a:t>
            </a:r>
            <a:r>
              <a:rPr lang="en-US" altLang="zh-CN" sz="24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</a:t>
            </a:r>
          </a:p>
          <a:p>
            <a:endParaRPr lang="en-US" altLang="zh-CN" sz="24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en-US" altLang="zh-CN" sz="24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4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如果想了解产品具体如何操作，白皮书全程为你指路</a:t>
            </a:r>
            <a:endParaRPr lang="en-US" altLang="zh-CN" sz="24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en-US" altLang="zh-CN" sz="24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en-US" altLang="zh-CN" sz="24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4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好啦，你已经初步尝试过这个产品，对各类账户数据也多少有了些感知</a:t>
            </a:r>
            <a:endParaRPr lang="en-US" altLang="zh-CN" sz="2400" spc="-15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400" spc="-15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行百里路半九十，把效果做好的关键十分就在于优化，</a:t>
            </a:r>
            <a:r>
              <a:rPr lang="zh-CN" altLang="en-US" sz="2400" spc="-15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继续往下看吧</a:t>
            </a:r>
            <a:r>
              <a:rPr lang="en-US" altLang="zh-CN" sz="2400" spc="-15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1D7B1B-66AB-404D-A40C-4943132D6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08" y="3542002"/>
            <a:ext cx="791817" cy="791817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0F658CF-072E-4889-85A8-AE8C34B86C6B}"/>
              </a:ext>
            </a:extLst>
          </p:cNvPr>
          <p:cNvCxnSpPr>
            <a:cxnSpLocks/>
          </p:cNvCxnSpPr>
          <p:nvPr/>
        </p:nvCxnSpPr>
        <p:spPr>
          <a:xfrm>
            <a:off x="3074505" y="994074"/>
            <a:ext cx="6997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0C6EA10-E5AD-4E31-BFDC-3E6D8D206F36}"/>
              </a:ext>
            </a:extLst>
          </p:cNvPr>
          <p:cNvCxnSpPr>
            <a:cxnSpLocks/>
          </p:cNvCxnSpPr>
          <p:nvPr/>
        </p:nvCxnSpPr>
        <p:spPr>
          <a:xfrm>
            <a:off x="145774" y="2451651"/>
            <a:ext cx="11887200" cy="0"/>
          </a:xfrm>
          <a:prstGeom prst="line">
            <a:avLst/>
          </a:prstGeom>
          <a:ln>
            <a:solidFill>
              <a:schemeClr val="bg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F177C667-9CEA-4BF5-A20B-5925F07749AA}"/>
              </a:ext>
            </a:extLst>
          </p:cNvPr>
          <p:cNvSpPr txBox="1"/>
          <p:nvPr/>
        </p:nvSpPr>
        <p:spPr>
          <a:xfrm>
            <a:off x="313320" y="4370054"/>
            <a:ext cx="3172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下载链接</a:t>
            </a:r>
            <a:r>
              <a:rPr lang="en-US" altLang="zh-CN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zh-CN" altLang="en-US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门店推广白皮书</a:t>
            </a:r>
            <a:endParaRPr lang="zh-CN" altLang="en-US" dirty="0">
              <a:solidFill>
                <a:srgbClr val="FFFF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CFF3E74-FDBC-4AC0-A92A-4F4A8F9A61BF}"/>
              </a:ext>
            </a:extLst>
          </p:cNvPr>
          <p:cNvSpPr txBox="1"/>
          <p:nvPr/>
        </p:nvSpPr>
        <p:spPr>
          <a:xfrm>
            <a:off x="313320" y="3244333"/>
            <a:ext cx="8706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下载链接</a:t>
            </a:r>
            <a:r>
              <a:rPr lang="en-US" altLang="zh-CN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zh-CN" altLang="en-US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门店推广产品手册</a:t>
            </a:r>
            <a:endParaRPr lang="zh-CN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74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99CCFAF-CC09-4220-80C9-0FE864EAEE38}"/>
              </a:ext>
            </a:extLst>
          </p:cNvPr>
          <p:cNvSpPr txBox="1"/>
          <p:nvPr/>
        </p:nvSpPr>
        <p:spPr>
          <a:xfrm>
            <a:off x="1511378" y="312130"/>
            <a:ext cx="91692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-150" dirty="0">
                <a:solidFill>
                  <a:srgbClr val="7F4F9B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做优化之前，先自查</a:t>
            </a:r>
            <a:r>
              <a:rPr lang="zh-CN" altLang="en-US" sz="4000" spc="-15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五个</a:t>
            </a:r>
            <a:r>
              <a:rPr lang="zh-CN" altLang="en-US" sz="4000" spc="-150" dirty="0">
                <a:solidFill>
                  <a:srgbClr val="7F4F9B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核心投放数据</a:t>
            </a:r>
            <a:endParaRPr lang="en-US" altLang="zh-CN" sz="4000" spc="-150" dirty="0">
              <a:solidFill>
                <a:srgbClr val="7F4F9B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en-US" altLang="zh-CN" spc="-150" dirty="0">
                <a:solidFill>
                  <a:srgbClr val="7F4F9B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Data doesn't lie  </a:t>
            </a:r>
            <a:r>
              <a:rPr lang="zh-CN" altLang="en-US" spc="-150" dirty="0">
                <a:solidFill>
                  <a:srgbClr val="7F4F9B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数据不会说谎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0BA975B-C5DC-4957-8D58-306CDD895716}"/>
              </a:ext>
            </a:extLst>
          </p:cNvPr>
          <p:cNvSpPr/>
          <p:nvPr/>
        </p:nvSpPr>
        <p:spPr>
          <a:xfrm>
            <a:off x="516835" y="1742175"/>
            <a:ext cx="3538330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3.1%</a:t>
            </a:r>
          </a:p>
          <a:p>
            <a:pPr algn="ctr"/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教育行业大盘</a:t>
            </a:r>
            <a:r>
              <a:rPr lang="en-US" altLang="zh-CN" dirty="0"/>
              <a:t>CTR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19C7A62-9A40-4CD9-88AD-8B81CB487F31}"/>
              </a:ext>
            </a:extLst>
          </p:cNvPr>
          <p:cNvSpPr/>
          <p:nvPr/>
        </p:nvSpPr>
        <p:spPr>
          <a:xfrm>
            <a:off x="4479236" y="1742175"/>
            <a:ext cx="3538330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5.3%</a:t>
            </a:r>
          </a:p>
          <a:p>
            <a:pPr algn="ctr"/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教育行业大盘</a:t>
            </a:r>
            <a:r>
              <a:rPr lang="en-US" altLang="zh-CN" dirty="0"/>
              <a:t>CVR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5E0270E-946E-4046-8AA9-3E998F36B8BB}"/>
              </a:ext>
            </a:extLst>
          </p:cNvPr>
          <p:cNvSpPr/>
          <p:nvPr/>
        </p:nvSpPr>
        <p:spPr>
          <a:xfrm>
            <a:off x="516835" y="3824472"/>
            <a:ext cx="3538330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48%</a:t>
            </a:r>
          </a:p>
          <a:p>
            <a:pPr algn="ctr"/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落地页有效点击率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C39608D-5352-4089-AD8D-861B925DAA88}"/>
              </a:ext>
            </a:extLst>
          </p:cNvPr>
          <p:cNvSpPr/>
          <p:nvPr/>
        </p:nvSpPr>
        <p:spPr>
          <a:xfrm>
            <a:off x="4479235" y="3824472"/>
            <a:ext cx="6467061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25%                    62%</a:t>
            </a:r>
          </a:p>
          <a:p>
            <a:pPr algn="ctr"/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主动咨询率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              </a:t>
            </a:r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表单有效率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 </a:t>
            </a:r>
            <a:endParaRPr lang="zh-CN" altLang="en-US" sz="12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7EC42E8-97B1-4D52-93AC-06BC45015559}"/>
              </a:ext>
            </a:extLst>
          </p:cNvPr>
          <p:cNvSpPr txBox="1"/>
          <p:nvPr/>
        </p:nvSpPr>
        <p:spPr>
          <a:xfrm>
            <a:off x="4326835" y="4920141"/>
            <a:ext cx="3538330" cy="274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主动咨询率：用户主动发起对话咨询数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总咨询数</a:t>
            </a:r>
            <a:endParaRPr lang="zh-CN" altLang="en-US" sz="1200" b="1" dirty="0">
              <a:solidFill>
                <a:srgbClr val="7F4F9B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DC84AB8-F1AF-4919-AA2B-C5B9CFFBB12C}"/>
              </a:ext>
            </a:extLst>
          </p:cNvPr>
          <p:cNvSpPr txBox="1"/>
          <p:nvPr/>
        </p:nvSpPr>
        <p:spPr>
          <a:xfrm>
            <a:off x="702365" y="4921944"/>
            <a:ext cx="3253409" cy="281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落地页有效点击率：落地页点击数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落地页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PV</a:t>
            </a:r>
            <a:endParaRPr lang="zh-CN" altLang="en-US" sz="1200" b="1" dirty="0">
              <a:solidFill>
                <a:srgbClr val="7F4F9B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CE47094-29E5-443C-89D4-3CEFFEBEF649}"/>
              </a:ext>
            </a:extLst>
          </p:cNvPr>
          <p:cNvSpPr txBox="1"/>
          <p:nvPr/>
        </p:nvSpPr>
        <p:spPr>
          <a:xfrm>
            <a:off x="1172818" y="3059401"/>
            <a:ext cx="10151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展现→点击→进入落地页→点击转化组件→发生转化→客服转接→加微信</a:t>
            </a:r>
            <a:r>
              <a:rPr lang="en-US" altLang="zh-CN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约到店→试听课→成交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BC5F6C39-9469-4867-AD11-86226FCEFABA}"/>
              </a:ext>
            </a:extLst>
          </p:cNvPr>
          <p:cNvCxnSpPr>
            <a:cxnSpLocks/>
          </p:cNvCxnSpPr>
          <p:nvPr/>
        </p:nvCxnSpPr>
        <p:spPr>
          <a:xfrm flipH="1">
            <a:off x="1811817" y="2758591"/>
            <a:ext cx="232586" cy="452145"/>
          </a:xfrm>
          <a:prstGeom prst="line">
            <a:avLst/>
          </a:prstGeom>
          <a:ln>
            <a:solidFill>
              <a:srgbClr val="7F4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5D8F9E8F-731D-46A2-85CC-F9BA73AFF581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3667541" y="3267335"/>
            <a:ext cx="214630" cy="638768"/>
          </a:xfrm>
          <a:prstGeom prst="line">
            <a:avLst/>
          </a:prstGeom>
          <a:ln>
            <a:solidFill>
              <a:srgbClr val="7F4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91F283E-D69F-40B3-8610-3607729C0EE1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5479915" y="3262466"/>
            <a:ext cx="271528" cy="643637"/>
          </a:xfrm>
          <a:prstGeom prst="line">
            <a:avLst/>
          </a:prstGeom>
          <a:ln>
            <a:solidFill>
              <a:srgbClr val="7F4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C2843056-CE73-4FA3-BA57-0E50008D8563}"/>
              </a:ext>
            </a:extLst>
          </p:cNvPr>
          <p:cNvSpPr/>
          <p:nvPr/>
        </p:nvSpPr>
        <p:spPr>
          <a:xfrm>
            <a:off x="1786423" y="3199617"/>
            <a:ext cx="51902" cy="67718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9F4F650-55A9-4E09-A545-96CE5EBDBF2F}"/>
              </a:ext>
            </a:extLst>
          </p:cNvPr>
          <p:cNvSpPr/>
          <p:nvPr/>
        </p:nvSpPr>
        <p:spPr>
          <a:xfrm>
            <a:off x="3856220" y="3199617"/>
            <a:ext cx="51902" cy="67718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D76AFE91-8187-462D-8E71-4CE5B949B8EE}"/>
              </a:ext>
            </a:extLst>
          </p:cNvPr>
          <p:cNvSpPr/>
          <p:nvPr/>
        </p:nvSpPr>
        <p:spPr>
          <a:xfrm>
            <a:off x="5453964" y="3194748"/>
            <a:ext cx="51902" cy="67718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9F5A79ED-2242-4CE8-BA17-D90CC838BD3A}"/>
              </a:ext>
            </a:extLst>
          </p:cNvPr>
          <p:cNvSpPr txBox="1"/>
          <p:nvPr/>
        </p:nvSpPr>
        <p:spPr>
          <a:xfrm>
            <a:off x="8075939" y="4916532"/>
            <a:ext cx="2628346" cy="274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表单有效率：有效表单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总表单数</a:t>
            </a:r>
            <a:endParaRPr lang="zh-CN" altLang="en-US" sz="1200" b="1" dirty="0">
              <a:solidFill>
                <a:srgbClr val="7F4F9B"/>
              </a:solidFill>
            </a:endParaRPr>
          </a:p>
        </p:txBody>
      </p: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5A5EBF87-39C2-408B-8031-F05F606E95F9}"/>
              </a:ext>
            </a:extLst>
          </p:cNvPr>
          <p:cNvCxnSpPr>
            <a:cxnSpLocks/>
          </p:cNvCxnSpPr>
          <p:nvPr/>
        </p:nvCxnSpPr>
        <p:spPr>
          <a:xfrm flipH="1">
            <a:off x="6648719" y="2954092"/>
            <a:ext cx="1127097" cy="0"/>
          </a:xfrm>
          <a:prstGeom prst="straightConnector1">
            <a:avLst/>
          </a:prstGeom>
          <a:ln w="12700">
            <a:solidFill>
              <a:srgbClr val="7F4F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CC601738-6350-42AF-AA4A-5EB41339ABFA}"/>
              </a:ext>
            </a:extLst>
          </p:cNvPr>
          <p:cNvCxnSpPr>
            <a:cxnSpLocks/>
          </p:cNvCxnSpPr>
          <p:nvPr/>
        </p:nvCxnSpPr>
        <p:spPr>
          <a:xfrm>
            <a:off x="9817100" y="2951624"/>
            <a:ext cx="912453" cy="0"/>
          </a:xfrm>
          <a:prstGeom prst="straightConnector1">
            <a:avLst/>
          </a:prstGeom>
          <a:ln w="12700">
            <a:solidFill>
              <a:srgbClr val="7F4F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3F3A6F20-C098-4F49-AB26-69F976041FD7}"/>
              </a:ext>
            </a:extLst>
          </p:cNvPr>
          <p:cNvSpPr txBox="1"/>
          <p:nvPr/>
        </p:nvSpPr>
        <p:spPr>
          <a:xfrm>
            <a:off x="7729902" y="2834235"/>
            <a:ext cx="22063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门店推广在到店成交上更具优势</a:t>
            </a:r>
            <a:endParaRPr lang="zh-CN" altLang="en-US" sz="1100" dirty="0"/>
          </a:p>
        </p:txBody>
      </p: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A2D82C79-4988-47B7-A2EA-4D126A04E79D}"/>
              </a:ext>
            </a:extLst>
          </p:cNvPr>
          <p:cNvCxnSpPr>
            <a:cxnSpLocks/>
          </p:cNvCxnSpPr>
          <p:nvPr/>
        </p:nvCxnSpPr>
        <p:spPr>
          <a:xfrm>
            <a:off x="6648719" y="2757838"/>
            <a:ext cx="0" cy="314263"/>
          </a:xfrm>
          <a:prstGeom prst="line">
            <a:avLst/>
          </a:prstGeom>
          <a:ln w="19050">
            <a:solidFill>
              <a:srgbClr val="7F4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BC6B1DBC-3BC1-4D67-8990-6B3F29AD8135}"/>
              </a:ext>
            </a:extLst>
          </p:cNvPr>
          <p:cNvCxnSpPr>
            <a:cxnSpLocks/>
          </p:cNvCxnSpPr>
          <p:nvPr/>
        </p:nvCxnSpPr>
        <p:spPr>
          <a:xfrm>
            <a:off x="10745429" y="2834235"/>
            <a:ext cx="0" cy="292346"/>
          </a:xfrm>
          <a:prstGeom prst="line">
            <a:avLst/>
          </a:prstGeom>
          <a:ln w="19050">
            <a:solidFill>
              <a:srgbClr val="7F4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86B7E28E-773D-4103-A8A3-A2755D894A16}"/>
              </a:ext>
            </a:extLst>
          </p:cNvPr>
          <p:cNvSpPr txBox="1"/>
          <p:nvPr/>
        </p:nvSpPr>
        <p:spPr>
          <a:xfrm>
            <a:off x="1752504" y="6191728"/>
            <a:ext cx="7037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spc="-15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哪个数据达不到正常水平，差距有多大，记到本子里再继续往下看</a:t>
            </a:r>
            <a:endParaRPr lang="zh-CN" altLang="en-US" sz="1050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箭头: 下 99">
            <a:extLst>
              <a:ext uri="{FF2B5EF4-FFF2-40B4-BE49-F238E27FC236}">
                <a16:creationId xmlns:a16="http://schemas.microsoft.com/office/drawing/2014/main" id="{ACE4A3EF-0E0E-4C06-B5F3-16D9E235D439}"/>
              </a:ext>
            </a:extLst>
          </p:cNvPr>
          <p:cNvSpPr/>
          <p:nvPr/>
        </p:nvSpPr>
        <p:spPr>
          <a:xfrm>
            <a:off x="4326835" y="5541501"/>
            <a:ext cx="1696278" cy="503743"/>
          </a:xfrm>
          <a:prstGeom prst="down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22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  <a:effectLst/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BF74B25-2ECB-4BA8-ABD6-1255EADFED09}"/>
              </a:ext>
            </a:extLst>
          </p:cNvPr>
          <p:cNvSpPr/>
          <p:nvPr/>
        </p:nvSpPr>
        <p:spPr>
          <a:xfrm>
            <a:off x="1103088" y="1056891"/>
            <a:ext cx="2981739" cy="1241810"/>
          </a:xfrm>
          <a:prstGeom prst="rect">
            <a:avLst/>
          </a:prstGeom>
          <a:solidFill>
            <a:srgbClr val="7F4F9B"/>
          </a:solidFill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82F844-6DA3-441E-8848-984AE3032854}"/>
              </a:ext>
            </a:extLst>
          </p:cNvPr>
          <p:cNvSpPr/>
          <p:nvPr/>
        </p:nvSpPr>
        <p:spPr>
          <a:xfrm>
            <a:off x="1103088" y="644938"/>
            <a:ext cx="2981739" cy="40370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常见问题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9F0D65C-31AF-48D6-B274-C5E67D87803E}"/>
              </a:ext>
            </a:extLst>
          </p:cNvPr>
          <p:cNvSpPr/>
          <p:nvPr/>
        </p:nvSpPr>
        <p:spPr>
          <a:xfrm>
            <a:off x="4084827" y="645445"/>
            <a:ext cx="6665843" cy="403705"/>
          </a:xfrm>
          <a:prstGeom prst="rect">
            <a:avLst/>
          </a:prstGeom>
          <a:solidFill>
            <a:srgbClr val="9F74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原因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3805A78-2691-4617-8F3F-34D54F85884B}"/>
              </a:ext>
            </a:extLst>
          </p:cNvPr>
          <p:cNvSpPr txBox="1"/>
          <p:nvPr/>
        </p:nvSpPr>
        <p:spPr>
          <a:xfrm>
            <a:off x="2207987" y="1449562"/>
            <a:ext cx="9171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没量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2B265C2-EF07-4704-8D98-C621F5AF701F}"/>
              </a:ext>
            </a:extLst>
          </p:cNvPr>
          <p:cNvSpPr/>
          <p:nvPr/>
        </p:nvSpPr>
        <p:spPr>
          <a:xfrm>
            <a:off x="1103088" y="2286000"/>
            <a:ext cx="2981739" cy="1237357"/>
          </a:xfrm>
          <a:prstGeom prst="rect">
            <a:avLst/>
          </a:prstGeom>
          <a:solidFill>
            <a:srgbClr val="7F4F9B"/>
          </a:solidFill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D0E9820-5628-4CC8-90C9-9E115A328FFB}"/>
              </a:ext>
            </a:extLst>
          </p:cNvPr>
          <p:cNvSpPr/>
          <p:nvPr/>
        </p:nvSpPr>
        <p:spPr>
          <a:xfrm>
            <a:off x="1103088" y="3529200"/>
            <a:ext cx="2981739" cy="1237357"/>
          </a:xfrm>
          <a:prstGeom prst="rect">
            <a:avLst/>
          </a:prstGeom>
          <a:solidFill>
            <a:srgbClr val="7F4F9B"/>
          </a:solidFill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02F80EE-30C5-437D-8588-E9C6DD1BA4D7}"/>
              </a:ext>
            </a:extLst>
          </p:cNvPr>
          <p:cNvSpPr/>
          <p:nvPr/>
        </p:nvSpPr>
        <p:spPr>
          <a:xfrm>
            <a:off x="1103088" y="4772952"/>
            <a:ext cx="2981739" cy="1237357"/>
          </a:xfrm>
          <a:prstGeom prst="rect">
            <a:avLst/>
          </a:prstGeom>
          <a:solidFill>
            <a:srgbClr val="7F4F9B"/>
          </a:solidFill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C01B876-2623-4CE4-A83F-EF297E8C7B52}"/>
              </a:ext>
            </a:extLst>
          </p:cNvPr>
          <p:cNvSpPr txBox="1"/>
          <p:nvPr/>
        </p:nvSpPr>
        <p:spPr>
          <a:xfrm>
            <a:off x="1495131" y="2560307"/>
            <a:ext cx="21976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有量，但没转化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等线" panose="020F0502020204030204"/>
                <a:ea typeface="等线" panose="02010600030101010101" pitchFamily="2" charset="-122"/>
              </a:rPr>
              <a:t>转化成本高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8CCAAB0-EF30-4D0A-B91A-DF809D6726FF}"/>
              </a:ext>
            </a:extLst>
          </p:cNvPr>
          <p:cNvSpPr txBox="1"/>
          <p:nvPr/>
        </p:nvSpPr>
        <p:spPr>
          <a:xfrm>
            <a:off x="1495131" y="3910213"/>
            <a:ext cx="21976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量和成本</a:t>
            </a:r>
            <a:r>
              <a:rPr lang="zh-CN" altLang="en-US" sz="2000" b="1" dirty="0">
                <a:solidFill>
                  <a:schemeClr val="bg1"/>
                </a:solidFill>
                <a:latin typeface="等线" panose="020F0502020204030204"/>
                <a:ea typeface="等线" panose="02010600030101010101" pitchFamily="2" charset="-122"/>
              </a:rPr>
              <a:t>波动大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D2885E-4AE1-45E9-8C8D-FCC402F99B92}"/>
              </a:ext>
            </a:extLst>
          </p:cNvPr>
          <p:cNvSpPr txBox="1"/>
          <p:nvPr/>
        </p:nvSpPr>
        <p:spPr>
          <a:xfrm>
            <a:off x="1495131" y="5147063"/>
            <a:ext cx="21976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线索有效率低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7052971-3883-4319-BCB2-A2100151AE3F}"/>
              </a:ext>
            </a:extLst>
          </p:cNvPr>
          <p:cNvSpPr/>
          <p:nvPr/>
        </p:nvSpPr>
        <p:spPr>
          <a:xfrm>
            <a:off x="4084827" y="1056890"/>
            <a:ext cx="6665843" cy="1237357"/>
          </a:xfrm>
          <a:prstGeom prst="rect">
            <a:avLst/>
          </a:prstGeom>
          <a:noFill/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5A58FB5-BF04-47C3-90B0-73B940F0FA02}"/>
              </a:ext>
            </a:extLst>
          </p:cNvPr>
          <p:cNvSpPr/>
          <p:nvPr/>
        </p:nvSpPr>
        <p:spPr>
          <a:xfrm>
            <a:off x="4084827" y="2293659"/>
            <a:ext cx="6665843" cy="1237357"/>
          </a:xfrm>
          <a:prstGeom prst="rect">
            <a:avLst/>
          </a:prstGeom>
          <a:noFill/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76FFEB-9B52-4E66-AF0F-F52FFAA25144}"/>
              </a:ext>
            </a:extLst>
          </p:cNvPr>
          <p:cNvSpPr/>
          <p:nvPr/>
        </p:nvSpPr>
        <p:spPr>
          <a:xfrm>
            <a:off x="4084826" y="3530509"/>
            <a:ext cx="6665843" cy="1237357"/>
          </a:xfrm>
          <a:prstGeom prst="rect">
            <a:avLst/>
          </a:prstGeom>
          <a:noFill/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607424C-C78A-4313-A40F-D10CCFA9D53E}"/>
              </a:ext>
            </a:extLst>
          </p:cNvPr>
          <p:cNvSpPr/>
          <p:nvPr/>
        </p:nvSpPr>
        <p:spPr>
          <a:xfrm>
            <a:off x="4084826" y="4772871"/>
            <a:ext cx="6665843" cy="1237357"/>
          </a:xfrm>
          <a:prstGeom prst="rect">
            <a:avLst/>
          </a:prstGeom>
          <a:noFill/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7F5E283-C77B-4260-B417-BFBBA4F2D084}"/>
              </a:ext>
            </a:extLst>
          </p:cNvPr>
          <p:cNvSpPr txBox="1"/>
          <p:nvPr/>
        </p:nvSpPr>
        <p:spPr>
          <a:xfrm>
            <a:off x="4273670" y="1238502"/>
            <a:ext cx="21700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ctr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不合格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cvr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不合格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、出价过低</a:t>
            </a:r>
            <a:endParaRPr lang="zh-CN" altLang="en-US" dirty="0">
              <a:solidFill>
                <a:srgbClr val="7F4F9B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A340AD5-6022-4F89-8AC5-1C434AA8569B}"/>
              </a:ext>
            </a:extLst>
          </p:cNvPr>
          <p:cNvSpPr txBox="1"/>
          <p:nvPr/>
        </p:nvSpPr>
        <p:spPr>
          <a:xfrm>
            <a:off x="6443714" y="1246926"/>
            <a:ext cx="2842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、地域太狭窄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5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、买词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&amp;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业务没对齐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C88E015-D660-452F-8FB4-220F4F8E2E82}"/>
              </a:ext>
            </a:extLst>
          </p:cNvPr>
          <p:cNvSpPr txBox="1"/>
          <p:nvPr/>
        </p:nvSpPr>
        <p:spPr>
          <a:xfrm>
            <a:off x="4273670" y="2423289"/>
            <a:ext cx="57216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ctr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不合格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cvr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不合格</a:t>
            </a:r>
            <a:endParaRPr lang="en-US" altLang="zh-CN" sz="5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、有效转化率低</a:t>
            </a:r>
            <a:endParaRPr lang="zh-CN" altLang="en-US" dirty="0">
              <a:solidFill>
                <a:srgbClr val="7F4F9B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832785FB-0338-4A38-AE44-C23BC4FE2035}"/>
              </a:ext>
            </a:extLst>
          </p:cNvPr>
          <p:cNvSpPr txBox="1"/>
          <p:nvPr/>
        </p:nvSpPr>
        <p:spPr>
          <a:xfrm>
            <a:off x="6450340" y="2417650"/>
            <a:ext cx="29883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ocpc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设置不合理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5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、数据统计有缺失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6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、买词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&amp;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业务没对齐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2B574538-C3AB-4DC7-A988-AD46EA1E6AB7}"/>
              </a:ext>
            </a:extLst>
          </p:cNvPr>
          <p:cNvSpPr txBox="1"/>
          <p:nvPr/>
        </p:nvSpPr>
        <p:spPr>
          <a:xfrm>
            <a:off x="4299070" y="3687522"/>
            <a:ext cx="2833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账户频繁调整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ocpc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下操作不规范</a:t>
            </a:r>
            <a:endParaRPr lang="zh-CN" altLang="en-US" dirty="0">
              <a:solidFill>
                <a:srgbClr val="7F4F9B"/>
              </a:solidFill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3491654B-599F-45C2-94F3-1C494B5B1D7F}"/>
              </a:ext>
            </a:extLst>
          </p:cNvPr>
          <p:cNvSpPr txBox="1"/>
          <p:nvPr/>
        </p:nvSpPr>
        <p:spPr>
          <a:xfrm>
            <a:off x="4273670" y="4803799"/>
            <a:ext cx="47950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、词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-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创意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-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落地页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咨询页相关性低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、咨询：咨询页设置不合理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、表单：表单项设置不合理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4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、竞品攻击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&amp;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恶意攻击</a:t>
            </a:r>
            <a:endParaRPr lang="zh-CN" altLang="en-US" dirty="0">
              <a:solidFill>
                <a:srgbClr val="7F4F9B"/>
              </a:solidFill>
            </a:endParaRPr>
          </a:p>
        </p:txBody>
      </p:sp>
      <p:sp>
        <p:nvSpPr>
          <p:cNvPr id="72" name="矩形 71">
            <a:hlinkClick r:id="rId3" action="ppaction://hlinksldjump"/>
            <a:extLst>
              <a:ext uri="{FF2B5EF4-FFF2-40B4-BE49-F238E27FC236}">
                <a16:creationId xmlns:a16="http://schemas.microsoft.com/office/drawing/2014/main" id="{293E3903-5932-43E3-8CC9-9DDF94C667DC}"/>
              </a:ext>
            </a:extLst>
          </p:cNvPr>
          <p:cNvSpPr/>
          <p:nvPr/>
        </p:nvSpPr>
        <p:spPr>
          <a:xfrm>
            <a:off x="9216570" y="1274180"/>
            <a:ext cx="1156413" cy="833035"/>
          </a:xfrm>
          <a:prstGeom prst="rect">
            <a:avLst/>
          </a:prstGeom>
          <a:solidFill>
            <a:srgbClr val="73459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一键排查</a:t>
            </a:r>
          </a:p>
        </p:txBody>
      </p:sp>
      <p:sp>
        <p:nvSpPr>
          <p:cNvPr id="80" name="矩形 79">
            <a:hlinkClick r:id="rId4" action="ppaction://hlinksldjump"/>
            <a:extLst>
              <a:ext uri="{FF2B5EF4-FFF2-40B4-BE49-F238E27FC236}">
                <a16:creationId xmlns:a16="http://schemas.microsoft.com/office/drawing/2014/main" id="{F4B34338-D4DD-45CF-94D8-241A5D87830E}"/>
              </a:ext>
            </a:extLst>
          </p:cNvPr>
          <p:cNvSpPr/>
          <p:nvPr/>
        </p:nvSpPr>
        <p:spPr>
          <a:xfrm>
            <a:off x="9230928" y="2540968"/>
            <a:ext cx="1156413" cy="833035"/>
          </a:xfrm>
          <a:prstGeom prst="rect">
            <a:avLst/>
          </a:prstGeom>
          <a:solidFill>
            <a:srgbClr val="73459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一键排查</a:t>
            </a:r>
          </a:p>
        </p:txBody>
      </p:sp>
      <p:sp>
        <p:nvSpPr>
          <p:cNvPr id="86" name="矩形 85">
            <a:hlinkClick r:id="rId5" action="ppaction://hlinksldjump"/>
            <a:extLst>
              <a:ext uri="{FF2B5EF4-FFF2-40B4-BE49-F238E27FC236}">
                <a16:creationId xmlns:a16="http://schemas.microsoft.com/office/drawing/2014/main" id="{38BF76F8-113B-48D8-B7BC-1E78D56DE336}"/>
              </a:ext>
            </a:extLst>
          </p:cNvPr>
          <p:cNvSpPr/>
          <p:nvPr/>
        </p:nvSpPr>
        <p:spPr>
          <a:xfrm>
            <a:off x="9228877" y="3731360"/>
            <a:ext cx="1156413" cy="833035"/>
          </a:xfrm>
          <a:prstGeom prst="rect">
            <a:avLst/>
          </a:prstGeom>
          <a:solidFill>
            <a:srgbClr val="73459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一键排查</a:t>
            </a:r>
          </a:p>
        </p:txBody>
      </p:sp>
      <p:sp>
        <p:nvSpPr>
          <p:cNvPr id="88" name="矩形 87">
            <a:hlinkClick r:id="rId6" action="ppaction://hlinksldjump"/>
            <a:extLst>
              <a:ext uri="{FF2B5EF4-FFF2-40B4-BE49-F238E27FC236}">
                <a16:creationId xmlns:a16="http://schemas.microsoft.com/office/drawing/2014/main" id="{69744FDE-3AF7-42D3-A05D-7333168FB538}"/>
              </a:ext>
            </a:extLst>
          </p:cNvPr>
          <p:cNvSpPr/>
          <p:nvPr/>
        </p:nvSpPr>
        <p:spPr>
          <a:xfrm>
            <a:off x="9228877" y="5018527"/>
            <a:ext cx="1156413" cy="833035"/>
          </a:xfrm>
          <a:prstGeom prst="rect">
            <a:avLst/>
          </a:prstGeom>
          <a:solidFill>
            <a:srgbClr val="73459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一键排查</a:t>
            </a:r>
          </a:p>
        </p:txBody>
      </p:sp>
    </p:spTree>
    <p:extLst>
      <p:ext uri="{BB962C8B-B14F-4D97-AF65-F5344CB8AC3E}">
        <p14:creationId xmlns:p14="http://schemas.microsoft.com/office/powerpoint/2010/main" val="53339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62550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没量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ctr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不合格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EF63B6-5F88-479B-AE17-4CD5FB0B4A43}"/>
              </a:ext>
            </a:extLst>
          </p:cNvPr>
          <p:cNvSpPr/>
          <p:nvPr/>
        </p:nvSpPr>
        <p:spPr>
          <a:xfrm>
            <a:off x="834888" y="1572612"/>
            <a:ext cx="3538330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3.1%</a:t>
            </a:r>
          </a:p>
          <a:p>
            <a:pPr algn="ctr"/>
            <a:r>
              <a:rPr lang="zh-CN" altLang="en-US" dirty="0"/>
              <a:t>门店推广教育行业大盘</a:t>
            </a:r>
            <a:r>
              <a:rPr lang="en-US" altLang="zh-CN" dirty="0"/>
              <a:t>CTR</a:t>
            </a:r>
            <a:endParaRPr lang="zh-CN" altLang="en-US" dirty="0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F900C91C-6A96-41A4-92B7-A33F1509144F}"/>
              </a:ext>
            </a:extLst>
          </p:cNvPr>
          <p:cNvSpPr/>
          <p:nvPr/>
        </p:nvSpPr>
        <p:spPr>
          <a:xfrm>
            <a:off x="4572001" y="1795521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F0F90F-E043-4829-9E07-C71E1A33E86D}"/>
              </a:ext>
            </a:extLst>
          </p:cNvPr>
          <p:cNvSpPr txBox="1"/>
          <p:nvPr/>
        </p:nvSpPr>
        <p:spPr>
          <a:xfrm>
            <a:off x="5221358" y="1895776"/>
            <a:ext cx="4810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是否达到大盘水平？没及格的话需要优化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C2DE832-CB3B-4628-8F96-DB8DAD2696DB}"/>
              </a:ext>
            </a:extLst>
          </p:cNvPr>
          <p:cNvSpPr txBox="1"/>
          <p:nvPr/>
        </p:nvSpPr>
        <p:spPr>
          <a:xfrm>
            <a:off x="967412" y="3244334"/>
            <a:ext cx="3076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①基础创意和常规推广对齐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80DA2E3-033E-4FA2-A6E8-17E3436A9A46}"/>
              </a:ext>
            </a:extLst>
          </p:cNvPr>
          <p:cNvSpPr txBox="1"/>
          <p:nvPr/>
        </p:nvSpPr>
        <p:spPr>
          <a:xfrm>
            <a:off x="4534252" y="3244334"/>
            <a:ext cx="286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②创意组件绑全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/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图片类、视频类、线索类全绑上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89DC88F-80A0-43C7-94C1-BFC3369F3AFB}"/>
              </a:ext>
            </a:extLst>
          </p:cNvPr>
          <p:cNvGrpSpPr/>
          <p:nvPr/>
        </p:nvGrpSpPr>
        <p:grpSpPr>
          <a:xfrm>
            <a:off x="4164976" y="3972592"/>
            <a:ext cx="3608047" cy="2125557"/>
            <a:chOff x="4098200" y="3767132"/>
            <a:chExt cx="4952720" cy="291772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7B4C05EE-2625-4A98-91AF-14ABCA241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8200" y="3767132"/>
              <a:ext cx="4952720" cy="291772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F7CD9840-DE5B-4F44-92DD-F6AC98EDD6B8}"/>
                </a:ext>
              </a:extLst>
            </p:cNvPr>
            <p:cNvSpPr/>
            <p:nvPr/>
          </p:nvSpPr>
          <p:spPr>
            <a:xfrm>
              <a:off x="4098200" y="6162745"/>
              <a:ext cx="769257" cy="327536"/>
            </a:xfrm>
            <a:prstGeom prst="rect">
              <a:avLst/>
            </a:prstGeom>
            <a:noFill/>
            <a:ln w="28575">
              <a:solidFill>
                <a:srgbClr val="7F4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1F87714D-B868-45B9-9BEC-E151E996C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457" y="4264406"/>
              <a:ext cx="821284" cy="2062108"/>
            </a:xfrm>
            <a:prstGeom prst="straightConnector1">
              <a:avLst/>
            </a:prstGeom>
            <a:ln>
              <a:solidFill>
                <a:srgbClr val="7F4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EB61571B-EC44-4431-B157-14E8DDBD03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457" y="4264406"/>
              <a:ext cx="3339401" cy="2062108"/>
            </a:xfrm>
            <a:prstGeom prst="straightConnector1">
              <a:avLst/>
            </a:prstGeom>
            <a:ln>
              <a:solidFill>
                <a:srgbClr val="7F4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E531E660-DC67-4D8B-B2C5-4D4D8E1E18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457" y="4264406"/>
              <a:ext cx="3887595" cy="2062109"/>
            </a:xfrm>
            <a:prstGeom prst="straightConnector1">
              <a:avLst/>
            </a:prstGeom>
            <a:ln>
              <a:solidFill>
                <a:srgbClr val="7F4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6B7D1AD1-406D-477C-A1A4-1162ABD753A5}"/>
              </a:ext>
            </a:extLst>
          </p:cNvPr>
          <p:cNvSpPr txBox="1"/>
          <p:nvPr/>
        </p:nvSpPr>
        <p:spPr>
          <a:xfrm>
            <a:off x="8219108" y="3244334"/>
            <a:ext cx="307671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③闪投高级样式绑全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/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全息、橱窗、图文样式全绑上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/>
            <a:r>
              <a:rPr lang="en-US" altLang="zh-CN" sz="1400" dirty="0">
                <a:hlinkClick r:id="rId4"/>
              </a:rPr>
              <a:t>http://shantou.baidu.com/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8E586624-9966-4D2A-8D68-7E36B5ECDA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1531"/>
          <a:stretch/>
        </p:blipFill>
        <p:spPr>
          <a:xfrm>
            <a:off x="8130208" y="4202480"/>
            <a:ext cx="3477744" cy="15088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327AB3C0-CE8B-4035-AB86-4EA51338D9B1}"/>
              </a:ext>
            </a:extLst>
          </p:cNvPr>
          <p:cNvSpPr txBox="1"/>
          <p:nvPr/>
        </p:nvSpPr>
        <p:spPr>
          <a:xfrm>
            <a:off x="967951" y="4564486"/>
            <a:ext cx="286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基础创意不要漏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algn="ctr"/>
            <a:r>
              <a:rPr lang="zh-CN" altLang="en-US" sz="16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直接用推广助手复制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 27">
            <a:hlinkClick r:id="rId6" action="ppaction://hlinksldjump"/>
            <a:extLst>
              <a:ext uri="{FF2B5EF4-FFF2-40B4-BE49-F238E27FC236}">
                <a16:creationId xmlns:a16="http://schemas.microsoft.com/office/drawing/2014/main" id="{47C415F3-E8E2-4956-942B-0FF0EE01C3D3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0" name="文本框 29">
            <a:hlinkClick r:id="rId6" action="ppaction://hlinksldjump"/>
            <a:extLst>
              <a:ext uri="{FF2B5EF4-FFF2-40B4-BE49-F238E27FC236}">
                <a16:creationId xmlns:a16="http://schemas.microsoft.com/office/drawing/2014/main" id="{B9C5DAD4-E212-454C-B1F5-48D889D7F849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930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62550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没量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cvr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不合格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F900C91C-6A96-41A4-92B7-A33F1509144F}"/>
              </a:ext>
            </a:extLst>
          </p:cNvPr>
          <p:cNvSpPr/>
          <p:nvPr/>
        </p:nvSpPr>
        <p:spPr>
          <a:xfrm>
            <a:off x="4572001" y="1795521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F0F90F-E043-4829-9E07-C71E1A33E86D}"/>
              </a:ext>
            </a:extLst>
          </p:cNvPr>
          <p:cNvSpPr txBox="1"/>
          <p:nvPr/>
        </p:nvSpPr>
        <p:spPr>
          <a:xfrm>
            <a:off x="5221358" y="1895776"/>
            <a:ext cx="4810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是否达到大盘水平？没及格的话需要优化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A96B38F-F16A-46F8-A8B0-F000BEF61C44}"/>
              </a:ext>
            </a:extLst>
          </p:cNvPr>
          <p:cNvSpPr/>
          <p:nvPr/>
        </p:nvSpPr>
        <p:spPr>
          <a:xfrm>
            <a:off x="848140" y="1589778"/>
            <a:ext cx="3538330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5.3%</a:t>
            </a:r>
          </a:p>
          <a:p>
            <a:pPr algn="ctr"/>
            <a:r>
              <a:rPr lang="zh-CN" altLang="en-US" dirty="0"/>
              <a:t>门店推广教育行业大盘</a:t>
            </a:r>
            <a:r>
              <a:rPr lang="en-US" altLang="zh-CN" dirty="0"/>
              <a:t>CVR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718EEA-BEFA-4C5F-B4DF-B716C8A66E9B}"/>
              </a:ext>
            </a:extLst>
          </p:cNvPr>
          <p:cNvSpPr txBox="1"/>
          <p:nvPr/>
        </p:nvSpPr>
        <p:spPr>
          <a:xfrm>
            <a:off x="4097801" y="3046968"/>
            <a:ext cx="4819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cvr</a:t>
            </a:r>
            <a:r>
              <a:rPr lang="zh-CN" altLang="en-US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不合格，基本是因为落地页没做到位</a:t>
            </a:r>
            <a:endParaRPr lang="en-US" altLang="zh-CN" b="1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C5EBAED-F277-46D3-A84E-A9543EE7627F}"/>
              </a:ext>
            </a:extLst>
          </p:cNvPr>
          <p:cNvSpPr txBox="1"/>
          <p:nvPr/>
        </p:nvSpPr>
        <p:spPr>
          <a:xfrm>
            <a:off x="2589538" y="3496180"/>
            <a:ext cx="7836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投放门店推广有两种选择：基木鱼和店铺页，先根据自己的情况选择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——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6CC8C96-6573-4EB3-AA9B-165F3E2CF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786" y="4685072"/>
            <a:ext cx="2377736" cy="14362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BDAF6D8-0E5A-4C4E-BF41-CB2F32E29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715" y="4685072"/>
            <a:ext cx="2478767" cy="14362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8BF2D4A7-2450-40FF-832C-E66888114977}"/>
              </a:ext>
            </a:extLst>
          </p:cNvPr>
          <p:cNvSpPr txBox="1"/>
          <p:nvPr/>
        </p:nvSpPr>
        <p:spPr>
          <a:xfrm>
            <a:off x="3620191" y="4371111"/>
            <a:ext cx="27722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店铺页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适合</a:t>
            </a:r>
            <a:r>
              <a:rPr lang="zh-CN" altLang="en-US" sz="16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设计能力较弱的客户</a:t>
            </a:r>
            <a:endParaRPr lang="en-US" altLang="zh-CN" sz="1600" b="1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一键生成精美站点</a:t>
            </a:r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F49B40-F756-4266-A293-EA2672836299}"/>
              </a:ext>
            </a:extLst>
          </p:cNvPr>
          <p:cNvSpPr txBox="1"/>
          <p:nvPr/>
        </p:nvSpPr>
        <p:spPr>
          <a:xfrm>
            <a:off x="9227476" y="4371111"/>
            <a:ext cx="25116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基木鱼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适合</a:t>
            </a:r>
            <a:r>
              <a:rPr lang="zh-CN" altLang="en-US" sz="16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有设计能力，个性化需求</a:t>
            </a:r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的客户</a:t>
            </a:r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已有效果好的官网或基木鱼的客户建议直接把内容搬过来投门店</a:t>
            </a:r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矩形 8">
            <a:hlinkClick r:id="rId5" action="ppaction://hlinksldjump"/>
            <a:extLst>
              <a:ext uri="{FF2B5EF4-FFF2-40B4-BE49-F238E27FC236}">
                <a16:creationId xmlns:a16="http://schemas.microsoft.com/office/drawing/2014/main" id="{457F5AB0-C5B1-4CFA-B72A-094D7BBB2F49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10" name="文本框 9">
            <a:hlinkClick r:id="rId5" action="ppaction://hlinksldjump"/>
            <a:extLst>
              <a:ext uri="{FF2B5EF4-FFF2-40B4-BE49-F238E27FC236}">
                <a16:creationId xmlns:a16="http://schemas.microsoft.com/office/drawing/2014/main" id="{69D1152E-85E0-4C49-BB20-7FE838688D0A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0622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35BB8FE-AA42-4753-839D-BFD0B508BAF5}"/>
              </a:ext>
            </a:extLst>
          </p:cNvPr>
          <p:cNvSpPr/>
          <p:nvPr/>
        </p:nvSpPr>
        <p:spPr>
          <a:xfrm>
            <a:off x="3538330" y="207392"/>
            <a:ext cx="5115339" cy="788912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3639378" y="329810"/>
            <a:ext cx="5324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如何提升店铺页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cvr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，三个秘诀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63019E0-D831-4FAD-8B91-F82AE9AB2B0B}"/>
              </a:ext>
            </a:extLst>
          </p:cNvPr>
          <p:cNvSpPr txBox="1"/>
          <p:nvPr/>
        </p:nvSpPr>
        <p:spPr>
          <a:xfrm>
            <a:off x="419100" y="1136758"/>
            <a:ext cx="1103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商家相册一定要用设计图</a:t>
            </a:r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，用户最关心什么就放什么，有明星代言尽量放上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CD03ECE8-DC8B-461C-8681-8CB0F70F5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1" y="1866755"/>
            <a:ext cx="2655404" cy="149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77BA0B95-5943-45EF-BAEA-AF62C18904DF}"/>
              </a:ext>
            </a:extLst>
          </p:cNvPr>
          <p:cNvSpPr txBox="1"/>
          <p:nvPr/>
        </p:nvSpPr>
        <p:spPr>
          <a:xfrm>
            <a:off x="3111829" y="1818242"/>
            <a:ext cx="31498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en-US" altLang="zh-CN" sz="3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00B050"/>
                </a:solidFill>
              </a:rPr>
              <a:t>满足学厨最关心三个问题：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1</a:t>
            </a:r>
            <a:r>
              <a:rPr lang="zh-CN" altLang="en-US" sz="1600" dirty="0">
                <a:solidFill>
                  <a:srgbClr val="00B050"/>
                </a:solidFill>
              </a:rPr>
              <a:t>、学完能不能帮就业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2</a:t>
            </a:r>
            <a:r>
              <a:rPr lang="zh-CN" altLang="en-US" sz="1600" dirty="0">
                <a:solidFill>
                  <a:srgbClr val="00B050"/>
                </a:solidFill>
              </a:rPr>
              <a:t>、</a:t>
            </a:r>
            <a:r>
              <a:rPr lang="en-US" altLang="zh-CN" sz="1600" dirty="0">
                <a:solidFill>
                  <a:srgbClr val="00B050"/>
                </a:solidFill>
              </a:rPr>
              <a:t>0</a:t>
            </a:r>
            <a:r>
              <a:rPr lang="zh-CN" altLang="en-US" sz="1600" dirty="0">
                <a:solidFill>
                  <a:srgbClr val="00B050"/>
                </a:solidFill>
              </a:rPr>
              <a:t>基础能不能学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3</a:t>
            </a:r>
            <a:r>
              <a:rPr lang="zh-CN" altLang="en-US" sz="1600" dirty="0">
                <a:solidFill>
                  <a:srgbClr val="00B050"/>
                </a:solidFill>
              </a:rPr>
              <a:t>、价格是否有接受</a:t>
            </a:r>
            <a:r>
              <a:rPr lang="en-US" altLang="zh-CN" sz="1600" dirty="0">
                <a:solidFill>
                  <a:srgbClr val="00B050"/>
                </a:solidFill>
              </a:rPr>
              <a:t>/</a:t>
            </a:r>
            <a:r>
              <a:rPr lang="zh-CN" altLang="en-US" sz="1600" dirty="0">
                <a:solidFill>
                  <a:srgbClr val="00B050"/>
                </a:solidFill>
              </a:rPr>
              <a:t>有没有优惠</a:t>
            </a:r>
            <a:endParaRPr lang="en-US" altLang="zh-CN" sz="1600" dirty="0">
              <a:solidFill>
                <a:srgbClr val="00B05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6534BE-7D8C-4658-A1AE-E2A54C851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44893"/>
            <a:ext cx="2695266" cy="159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B6F5BD4-D963-4968-95C7-7C26C6DE2B47}"/>
              </a:ext>
            </a:extLst>
          </p:cNvPr>
          <p:cNvSpPr txBox="1"/>
          <p:nvPr/>
        </p:nvSpPr>
        <p:spPr>
          <a:xfrm>
            <a:off x="8964778" y="1818242"/>
            <a:ext cx="173950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</a:p>
          <a:p>
            <a:r>
              <a:rPr lang="zh-CN" altLang="en-US" dirty="0">
                <a:solidFill>
                  <a:srgbClr val="C00000"/>
                </a:solidFill>
              </a:rPr>
              <a:t>毫无关键信息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用户一看就走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4790A06-E3A6-4E29-8ABA-188FDC30E6C8}"/>
              </a:ext>
            </a:extLst>
          </p:cNvPr>
          <p:cNvSpPr txBox="1"/>
          <p:nvPr/>
        </p:nvSpPr>
        <p:spPr>
          <a:xfrm>
            <a:off x="372717" y="3572344"/>
            <a:ext cx="65051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 补全模块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7734BB4-22CE-438A-BA9A-66B0AACED8D1}"/>
              </a:ext>
            </a:extLst>
          </p:cNvPr>
          <p:cNvSpPr txBox="1"/>
          <p:nvPr/>
        </p:nvSpPr>
        <p:spPr>
          <a:xfrm>
            <a:off x="372717" y="5278377"/>
            <a:ext cx="2350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 完善细节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3A3DA58-5C08-4C9E-9844-BCC89BBCCFC4}"/>
              </a:ext>
            </a:extLst>
          </p:cNvPr>
          <p:cNvSpPr txBox="1"/>
          <p:nvPr/>
        </p:nvSpPr>
        <p:spPr>
          <a:xfrm>
            <a:off x="180509" y="4126145"/>
            <a:ext cx="5676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、品牌故事：有视频尽量录入视频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、名师风采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、商品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课程：至少传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3-6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个课程，建议用试听课结尾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4ADB4DC-A1F5-4895-BAE7-FCE265B3CF2B}"/>
              </a:ext>
            </a:extLst>
          </p:cNvPr>
          <p:cNvSpPr txBox="1"/>
          <p:nvPr/>
        </p:nvSpPr>
        <p:spPr>
          <a:xfrm>
            <a:off x="5799327" y="4159690"/>
            <a:ext cx="65051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、课程详情页：有详情图的把图都带上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5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、问答：放用户经常问的问题，如“你们有体验课么”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、卡券：内容很重要，如：绘画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体验课一节 </a:t>
            </a:r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领取后到店使用</a:t>
            </a:r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8A7FA96-4E7B-4FEC-BE11-6AB4B2F6B3A9}"/>
              </a:ext>
            </a:extLst>
          </p:cNvPr>
          <p:cNvSpPr txBox="1"/>
          <p:nvPr/>
        </p:nvSpPr>
        <p:spPr>
          <a:xfrm>
            <a:off x="191276" y="5740042"/>
            <a:ext cx="3850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、门店名不要晦涩，最好带上业务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E4922F9-A2A1-4595-93DB-BDA77F8F3609}"/>
              </a:ext>
            </a:extLst>
          </p:cNvPr>
          <p:cNvSpPr txBox="1"/>
          <p:nvPr/>
        </p:nvSpPr>
        <p:spPr>
          <a:xfrm>
            <a:off x="4251447" y="5727119"/>
            <a:ext cx="22038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、启用智能电话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E7F0882-6FC0-4153-8CE8-E0BB27B08142}"/>
              </a:ext>
            </a:extLst>
          </p:cNvPr>
          <p:cNvSpPr txBox="1"/>
          <p:nvPr/>
        </p:nvSpPr>
        <p:spPr>
          <a:xfrm>
            <a:off x="315518" y="6107514"/>
            <a:ext cx="3602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C00000"/>
                </a:solidFill>
                <a:latin typeface="等线" panose="020F0502020204030204"/>
                <a:ea typeface="等线" panose="02010600030101010101" pitchFamily="2" charset="-122"/>
              </a:rPr>
              <a:t>沈阳欧米奇   </a:t>
            </a:r>
            <a:r>
              <a:rPr lang="en-US" altLang="zh-CN" b="1" dirty="0">
                <a:solidFill>
                  <a:srgbClr val="C00000"/>
                </a:solidFill>
                <a:latin typeface="等线" panose="020F0502020204030204"/>
                <a:ea typeface="等线" panose="02010600030101010101" pitchFamily="2" charset="-122"/>
              </a:rPr>
              <a:t>×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00B050"/>
                </a:solidFill>
                <a:latin typeface="等线" panose="020F0502020204030204"/>
                <a:ea typeface="等线" panose="02010600030101010101" pitchFamily="2" charset="-122"/>
              </a:rPr>
              <a:t>沈阳欧米奇西点烘焙培训学校  </a:t>
            </a:r>
            <a:r>
              <a:rPr lang="zh-CN" altLang="en-US" b="1" dirty="0">
                <a:solidFill>
                  <a:srgbClr val="00B050"/>
                </a:solidFill>
                <a:latin typeface="等线" panose="020F0502020204030204"/>
                <a:ea typeface="等线" panose="02010600030101010101" pitchFamily="2" charset="-122"/>
              </a:rPr>
              <a:t>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859F0E1F-6FF9-429C-AC20-777213D7C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447" y="6108379"/>
            <a:ext cx="2203879" cy="559186"/>
          </a:xfrm>
          <a:prstGeom prst="rect">
            <a:avLst/>
          </a:prstGeom>
          <a:effectLst/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37E5735F-6470-43ED-8E96-EB575C38CB53}"/>
              </a:ext>
            </a:extLst>
          </p:cNvPr>
          <p:cNvSpPr txBox="1"/>
          <p:nvPr/>
        </p:nvSpPr>
        <p:spPr>
          <a:xfrm>
            <a:off x="6851938" y="5731362"/>
            <a:ext cx="2464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底部转化名称优化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896F23D9-56B3-4B5C-B625-BA3A64B4A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854" y="6175066"/>
            <a:ext cx="2558254" cy="3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8E8F7AA-0D9C-401E-8D9C-C5DC34DFB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854" y="6175066"/>
            <a:ext cx="2558254" cy="36952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53CB6A4F-C877-44A3-AF16-1D10AF1A77B2}"/>
              </a:ext>
            </a:extLst>
          </p:cNvPr>
          <p:cNvSpPr txBox="1"/>
          <p:nvPr/>
        </p:nvSpPr>
        <p:spPr>
          <a:xfrm>
            <a:off x="9692013" y="5721242"/>
            <a:ext cx="2464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、保证评论数量＞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F344FAB0-7593-401C-A089-0355D2F801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030" y="6133115"/>
            <a:ext cx="2464341" cy="502200"/>
          </a:xfrm>
          <a:prstGeom prst="rect">
            <a:avLst/>
          </a:prstGeom>
          <a:effectLst/>
        </p:spPr>
      </p:pic>
      <p:sp>
        <p:nvSpPr>
          <p:cNvPr id="2" name="矩形 1">
            <a:hlinkClick r:id="rId7" action="ppaction://hlinksldjump"/>
            <a:extLst>
              <a:ext uri="{FF2B5EF4-FFF2-40B4-BE49-F238E27FC236}">
                <a16:creationId xmlns:a16="http://schemas.microsoft.com/office/drawing/2014/main" id="{C1CF7B3C-8FA2-4EA5-8BCD-01C5F68488A0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7" action="ppaction://hlinksldjump"/>
            <a:extLst>
              <a:ext uri="{FF2B5EF4-FFF2-40B4-BE49-F238E27FC236}">
                <a16:creationId xmlns:a16="http://schemas.microsoft.com/office/drawing/2014/main" id="{BF8BC20B-74D8-49B8-9F17-0FABB014E16D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9979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C64EFC00-D60E-4129-A5E0-384FD7851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303864"/>
            <a:ext cx="1208314" cy="1208314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1DF2F9F6-A01F-4AC2-BDF8-07AB54206A03}"/>
              </a:ext>
            </a:extLst>
          </p:cNvPr>
          <p:cNvSpPr txBox="1"/>
          <p:nvPr/>
        </p:nvSpPr>
        <p:spPr>
          <a:xfrm>
            <a:off x="2452827" y="737368"/>
            <a:ext cx="7068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店铺页优秀案例</a:t>
            </a:r>
            <a:r>
              <a:rPr lang="en-US" altLang="zh-CN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某语言培训品牌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4A7DBA-9256-45F1-95B7-2ED5A1C937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9" b="68168"/>
          <a:stretch/>
        </p:blipFill>
        <p:spPr>
          <a:xfrm>
            <a:off x="221773" y="1816042"/>
            <a:ext cx="2231054" cy="446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F1D88F2-9FD1-4A9B-AF99-042661970A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25" b="39892"/>
          <a:stretch/>
        </p:blipFill>
        <p:spPr>
          <a:xfrm>
            <a:off x="2584641" y="1816042"/>
            <a:ext cx="2231054" cy="44686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ACA4506-F0BA-4F30-8351-8DB1466D4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08" b="11309"/>
          <a:stretch/>
        </p:blipFill>
        <p:spPr>
          <a:xfrm>
            <a:off x="4947509" y="1816042"/>
            <a:ext cx="2231054" cy="44686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A3113F6-4B2F-43EB-9CC4-ECC7F51CA3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91" b="2072"/>
          <a:stretch/>
        </p:blipFill>
        <p:spPr>
          <a:xfrm>
            <a:off x="7376305" y="1816042"/>
            <a:ext cx="2231054" cy="144399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7CABC38-2347-4E5D-A848-6FB3B16AB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9437" y="582564"/>
            <a:ext cx="1994580" cy="196377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EA5009B-D360-4359-A5CF-F22254648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438" y="2539931"/>
            <a:ext cx="1994580" cy="289369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4610F03-E59A-4BEB-A4F4-72921EC804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0369"/>
          <a:stretch/>
        </p:blipFill>
        <p:spPr>
          <a:xfrm>
            <a:off x="9813362" y="5433622"/>
            <a:ext cx="1994580" cy="1154928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982DC2DF-D679-44B1-B655-1920A0CA33B7}"/>
              </a:ext>
            </a:extLst>
          </p:cNvPr>
          <p:cNvSpPr txBox="1"/>
          <p:nvPr/>
        </p:nvSpPr>
        <p:spPr>
          <a:xfrm>
            <a:off x="10273660" y="303864"/>
            <a:ext cx="12166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FF558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课程详情页</a:t>
            </a:r>
            <a:endParaRPr lang="zh-CN" altLang="en-US" sz="1050" dirty="0">
              <a:solidFill>
                <a:srgbClr val="FF558A"/>
              </a:solidFill>
            </a:endParaRPr>
          </a:p>
        </p:txBody>
      </p:sp>
      <p:sp>
        <p:nvSpPr>
          <p:cNvPr id="2" name="矩形 1">
            <a:hlinkClick r:id="rId7" action="ppaction://hlinksldjump"/>
            <a:extLst>
              <a:ext uri="{FF2B5EF4-FFF2-40B4-BE49-F238E27FC236}">
                <a16:creationId xmlns:a16="http://schemas.microsoft.com/office/drawing/2014/main" id="{67D7F8A9-285D-4694-BD9C-055FC453E3D0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7" action="ppaction://hlinksldjump"/>
            <a:extLst>
              <a:ext uri="{FF2B5EF4-FFF2-40B4-BE49-F238E27FC236}">
                <a16:creationId xmlns:a16="http://schemas.microsoft.com/office/drawing/2014/main" id="{FACFCB78-D8B4-419A-8075-D754B807EB78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4712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35BB8FE-AA42-4753-839D-BFD0B508BAF5}"/>
              </a:ext>
            </a:extLst>
          </p:cNvPr>
          <p:cNvSpPr/>
          <p:nvPr/>
        </p:nvSpPr>
        <p:spPr>
          <a:xfrm>
            <a:off x="3538330" y="207392"/>
            <a:ext cx="5115339" cy="788912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3639378" y="329810"/>
            <a:ext cx="5324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如何提升基木鱼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cvr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，三个秘诀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63019E0-D831-4FAD-8B91-F82AE9AB2B0B}"/>
              </a:ext>
            </a:extLst>
          </p:cNvPr>
          <p:cNvSpPr txBox="1"/>
          <p:nvPr/>
        </p:nvSpPr>
        <p:spPr>
          <a:xfrm>
            <a:off x="456424" y="1129238"/>
            <a:ext cx="1103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 商家相册会应用于落地页头图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，一定要用设计图</a:t>
            </a:r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，用户最关心什么就放什么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CD03ECE8-DC8B-461C-8681-8CB0F70F5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26" y="1701007"/>
            <a:ext cx="2655404" cy="149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77BA0B95-5943-45EF-BAEA-AF62C18904DF}"/>
              </a:ext>
            </a:extLst>
          </p:cNvPr>
          <p:cNvSpPr txBox="1"/>
          <p:nvPr/>
        </p:nvSpPr>
        <p:spPr>
          <a:xfrm>
            <a:off x="3575654" y="1652494"/>
            <a:ext cx="31498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en-US" altLang="zh-CN" sz="3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00B050"/>
                </a:solidFill>
              </a:rPr>
              <a:t>满足学厨最关心三个问题：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1</a:t>
            </a:r>
            <a:r>
              <a:rPr lang="zh-CN" altLang="en-US" sz="1600" dirty="0">
                <a:solidFill>
                  <a:srgbClr val="00B050"/>
                </a:solidFill>
              </a:rPr>
              <a:t>、学完能不能帮就业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2</a:t>
            </a:r>
            <a:r>
              <a:rPr lang="zh-CN" altLang="en-US" sz="1600" dirty="0">
                <a:solidFill>
                  <a:srgbClr val="00B050"/>
                </a:solidFill>
              </a:rPr>
              <a:t>、</a:t>
            </a:r>
            <a:r>
              <a:rPr lang="en-US" altLang="zh-CN" sz="1600" dirty="0">
                <a:solidFill>
                  <a:srgbClr val="00B050"/>
                </a:solidFill>
              </a:rPr>
              <a:t>0</a:t>
            </a:r>
            <a:r>
              <a:rPr lang="zh-CN" altLang="en-US" sz="1600" dirty="0">
                <a:solidFill>
                  <a:srgbClr val="00B050"/>
                </a:solidFill>
              </a:rPr>
              <a:t>基础能不能学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3</a:t>
            </a:r>
            <a:r>
              <a:rPr lang="zh-CN" altLang="en-US" sz="1600" dirty="0">
                <a:solidFill>
                  <a:srgbClr val="00B050"/>
                </a:solidFill>
              </a:rPr>
              <a:t>、价格是否有接受</a:t>
            </a:r>
            <a:r>
              <a:rPr lang="en-US" altLang="zh-CN" sz="1600" dirty="0">
                <a:solidFill>
                  <a:srgbClr val="00B050"/>
                </a:solidFill>
              </a:rPr>
              <a:t>/</a:t>
            </a:r>
            <a:r>
              <a:rPr lang="zh-CN" altLang="en-US" sz="1600" dirty="0">
                <a:solidFill>
                  <a:srgbClr val="00B050"/>
                </a:solidFill>
              </a:rPr>
              <a:t>有没有优惠</a:t>
            </a:r>
            <a:endParaRPr lang="en-US" altLang="zh-CN" sz="1600" dirty="0">
              <a:solidFill>
                <a:srgbClr val="00B05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6534BE-7D8C-4658-A1AE-E2A54C851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825" y="1679145"/>
            <a:ext cx="2695266" cy="159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B6F5BD4-D963-4968-95C7-7C26C6DE2B47}"/>
              </a:ext>
            </a:extLst>
          </p:cNvPr>
          <p:cNvSpPr txBox="1"/>
          <p:nvPr/>
        </p:nvSpPr>
        <p:spPr>
          <a:xfrm>
            <a:off x="9428603" y="1652494"/>
            <a:ext cx="173950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</a:p>
          <a:p>
            <a:r>
              <a:rPr lang="zh-CN" altLang="en-US" dirty="0">
                <a:solidFill>
                  <a:srgbClr val="C00000"/>
                </a:solidFill>
              </a:rPr>
              <a:t>毫无关键信息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用户一看就走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A5EACFF-8D46-4275-B900-EFEB2D471E1B}"/>
              </a:ext>
            </a:extLst>
          </p:cNvPr>
          <p:cNvSpPr txBox="1"/>
          <p:nvPr/>
        </p:nvSpPr>
        <p:spPr>
          <a:xfrm>
            <a:off x="443171" y="3459327"/>
            <a:ext cx="1103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 落地页十字方针：既要给信息，又能跳转化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37BE85E-19CB-4FF6-BD93-A198A89B86B7}"/>
              </a:ext>
            </a:extLst>
          </p:cNvPr>
          <p:cNvSpPr txBox="1"/>
          <p:nvPr/>
        </p:nvSpPr>
        <p:spPr>
          <a:xfrm>
            <a:off x="766193" y="3904332"/>
            <a:ext cx="10643153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给信息：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用户最关心的点都要覆盖到</a:t>
            </a: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。如毕业后是否能高薪就业，零基础能不能学，学费咨询，优惠活动有啥，品牌优势在哪</a:t>
            </a:r>
            <a:endParaRPr lang="en-US" altLang="zh-CN" sz="1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跳转化：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每个信息点都要潜移默化的引导转化</a:t>
            </a: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。如立刻了解、立刻抢占、立刻查看、立刻领取、立即查询</a:t>
            </a:r>
            <a:endParaRPr lang="en-US" altLang="zh-CN" sz="1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78855C-3850-4A19-AEA3-5D4EE833A1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19" b="40629"/>
          <a:stretch/>
        </p:blipFill>
        <p:spPr>
          <a:xfrm>
            <a:off x="4464218" y="4643094"/>
            <a:ext cx="3277464" cy="8197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69D6128-9B86-4D92-AAEC-F0F83FEE74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11" b="17672"/>
          <a:stretch/>
        </p:blipFill>
        <p:spPr>
          <a:xfrm>
            <a:off x="189465" y="5595122"/>
            <a:ext cx="4860297" cy="4016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C7B939D-5073-4F26-ADE5-3F6DF03F91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7" b="51046"/>
          <a:stretch/>
        </p:blipFill>
        <p:spPr>
          <a:xfrm>
            <a:off x="7956003" y="4638467"/>
            <a:ext cx="2083306" cy="15083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576D428-5217-413F-89F2-00A085EC5F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9" b="75373"/>
          <a:stretch/>
        </p:blipFill>
        <p:spPr>
          <a:xfrm>
            <a:off x="189465" y="4648259"/>
            <a:ext cx="4094676" cy="8234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138E6ED-109D-4F25-9A7C-38A5EF6C8C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0" b="83277"/>
          <a:stretch/>
        </p:blipFill>
        <p:spPr>
          <a:xfrm>
            <a:off x="5174663" y="5515076"/>
            <a:ext cx="2661570" cy="6317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2BCF581-D774-470E-9987-EE85B3794FF2}"/>
              </a:ext>
            </a:extLst>
          </p:cNvPr>
          <p:cNvSpPr txBox="1"/>
          <p:nvPr/>
        </p:nvSpPr>
        <p:spPr>
          <a:xfrm>
            <a:off x="443171" y="6281372"/>
            <a:ext cx="7799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 底部组件样式和文案，这些小细节恰恰是转化的关键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0D338CB-14C7-4A90-BADA-5FF7F73970C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64" b="10279"/>
          <a:stretch/>
        </p:blipFill>
        <p:spPr>
          <a:xfrm>
            <a:off x="8423624" y="6282538"/>
            <a:ext cx="3261306" cy="4913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195FF95-5072-4C6B-B89A-9265D4E4813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850"/>
          <a:stretch/>
        </p:blipFill>
        <p:spPr>
          <a:xfrm>
            <a:off x="10534920" y="4782802"/>
            <a:ext cx="1467616" cy="13743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箭头: 右 18">
            <a:extLst>
              <a:ext uri="{FF2B5EF4-FFF2-40B4-BE49-F238E27FC236}">
                <a16:creationId xmlns:a16="http://schemas.microsoft.com/office/drawing/2014/main" id="{8FBE7256-A505-4219-82D5-0B8D15A2A167}"/>
              </a:ext>
            </a:extLst>
          </p:cNvPr>
          <p:cNvSpPr/>
          <p:nvPr/>
        </p:nvSpPr>
        <p:spPr>
          <a:xfrm rot="16200000">
            <a:off x="11233034" y="6096715"/>
            <a:ext cx="461647" cy="369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3FEBB4D3-534C-4080-9A29-91D2166D0917}"/>
              </a:ext>
            </a:extLst>
          </p:cNvPr>
          <p:cNvSpPr/>
          <p:nvPr/>
        </p:nvSpPr>
        <p:spPr>
          <a:xfrm>
            <a:off x="8051669" y="6334799"/>
            <a:ext cx="461647" cy="369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hlinkClick r:id="rId10" action="ppaction://hlinksldjump"/>
            <a:extLst>
              <a:ext uri="{FF2B5EF4-FFF2-40B4-BE49-F238E27FC236}">
                <a16:creationId xmlns:a16="http://schemas.microsoft.com/office/drawing/2014/main" id="{4CA57074-1108-411F-A1A3-D1EBB9EE89DE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4" name="文本框 3">
            <a:hlinkClick r:id="rId10" action="ppaction://hlinksldjump"/>
            <a:extLst>
              <a:ext uri="{FF2B5EF4-FFF2-40B4-BE49-F238E27FC236}">
                <a16:creationId xmlns:a16="http://schemas.microsoft.com/office/drawing/2014/main" id="{E8AB1732-A1EF-409F-A728-34E49EBCA153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8127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940A21E-00A2-476D-AF17-199223166D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68"/>
          <a:stretch/>
        </p:blipFill>
        <p:spPr>
          <a:xfrm>
            <a:off x="464098" y="1991149"/>
            <a:ext cx="2133873" cy="45629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552A8CC-945B-46E7-8F7B-A971D0460A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39" b="14559"/>
          <a:stretch/>
        </p:blipFill>
        <p:spPr>
          <a:xfrm>
            <a:off x="2699212" y="1991149"/>
            <a:ext cx="2047492" cy="45629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ADC58090-502D-4043-8EB5-480FCD847F57}"/>
              </a:ext>
            </a:extLst>
          </p:cNvPr>
          <p:cNvGrpSpPr/>
          <p:nvPr/>
        </p:nvGrpSpPr>
        <p:grpSpPr>
          <a:xfrm>
            <a:off x="4847946" y="1991149"/>
            <a:ext cx="2047492" cy="4562987"/>
            <a:chOff x="6388852" y="274484"/>
            <a:chExt cx="2796557" cy="623233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32904F4-24E7-4333-BF7A-ADF0638EE2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501"/>
            <a:stretch/>
          </p:blipFill>
          <p:spPr>
            <a:xfrm>
              <a:off x="6388852" y="2270150"/>
              <a:ext cx="2796556" cy="4236667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E1B1CC49-F87F-4ED9-82C0-38C4515210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673" b="-1"/>
            <a:stretch/>
          </p:blipFill>
          <p:spPr>
            <a:xfrm>
              <a:off x="6388852" y="274484"/>
              <a:ext cx="2796557" cy="2043216"/>
            </a:xfrm>
            <a:prstGeom prst="rect">
              <a:avLst/>
            </a:prstGeom>
          </p:spPr>
        </p:pic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13DA9C74-1F2C-4F45-83EE-5AA911B1B3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74" b="-145"/>
          <a:stretch/>
        </p:blipFill>
        <p:spPr>
          <a:xfrm>
            <a:off x="9379612" y="1991149"/>
            <a:ext cx="2281692" cy="37113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C64EFC00-D60E-4129-A5E0-384FD7851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303864"/>
            <a:ext cx="1208314" cy="1208314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1DF2F9F6-A01F-4AC2-BDF8-07AB54206A03}"/>
              </a:ext>
            </a:extLst>
          </p:cNvPr>
          <p:cNvSpPr txBox="1"/>
          <p:nvPr/>
        </p:nvSpPr>
        <p:spPr>
          <a:xfrm>
            <a:off x="2452827" y="737368"/>
            <a:ext cx="7068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基木鱼</a:t>
            </a: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优秀案例</a:t>
            </a:r>
            <a:r>
              <a:rPr lang="en-US" altLang="zh-CN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某餐饮培训机构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99EE137-F437-4276-A1FD-9C18B427E9D4}"/>
              </a:ext>
            </a:extLst>
          </p:cNvPr>
          <p:cNvGrpSpPr/>
          <p:nvPr/>
        </p:nvGrpSpPr>
        <p:grpSpPr>
          <a:xfrm>
            <a:off x="6996679" y="1991150"/>
            <a:ext cx="2281692" cy="4562986"/>
            <a:chOff x="6851536" y="1991150"/>
            <a:chExt cx="2281692" cy="4562986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FD35D0B1-77FE-4E07-A8B3-3D32A31CC9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690" b="36048"/>
            <a:stretch/>
          </p:blipFill>
          <p:spPr>
            <a:xfrm>
              <a:off x="6851536" y="1991150"/>
              <a:ext cx="2281692" cy="413203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68AA3693-129F-466E-9407-B9A6562C0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549" b="31747"/>
            <a:stretch/>
          </p:blipFill>
          <p:spPr>
            <a:xfrm>
              <a:off x="6854114" y="6120632"/>
              <a:ext cx="2279114" cy="43350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矩形 1">
            <a:hlinkClick r:id="rId5" action="ppaction://hlinksldjump"/>
            <a:extLst>
              <a:ext uri="{FF2B5EF4-FFF2-40B4-BE49-F238E27FC236}">
                <a16:creationId xmlns:a16="http://schemas.microsoft.com/office/drawing/2014/main" id="{313559D1-AA45-40A9-8B9C-3194D698E36B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5" action="ppaction://hlinksldjump"/>
            <a:extLst>
              <a:ext uri="{FF2B5EF4-FFF2-40B4-BE49-F238E27FC236}">
                <a16:creationId xmlns:a16="http://schemas.microsoft.com/office/drawing/2014/main" id="{B78B09FB-9A52-41B3-96E2-8772E2BE2545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9605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62550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没量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lang="en-US" altLang="zh-CN" sz="24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：出价过低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C5EBAED-F277-46D3-A84E-A9543EE7627F}"/>
              </a:ext>
            </a:extLst>
          </p:cNvPr>
          <p:cNvSpPr txBox="1"/>
          <p:nvPr/>
        </p:nvSpPr>
        <p:spPr>
          <a:xfrm>
            <a:off x="7812160" y="3277931"/>
            <a:ext cx="1404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使用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ocpc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4611757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出价是否和常规投放对齐？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5811080" y="1843969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506820" y="1944224"/>
            <a:ext cx="329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对齐出价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6CEA749-79F9-4C4E-86A4-AC653D0614D7}"/>
              </a:ext>
            </a:extLst>
          </p:cNvPr>
          <p:cNvSpPr txBox="1"/>
          <p:nvPr/>
        </p:nvSpPr>
        <p:spPr>
          <a:xfrm>
            <a:off x="2372142" y="3277931"/>
            <a:ext cx="3346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未使用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ocpc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6DC5726-0B0C-4997-A5D7-EE2F1AFAC1F1}"/>
              </a:ext>
            </a:extLst>
          </p:cNvPr>
          <p:cNvSpPr txBox="1"/>
          <p:nvPr/>
        </p:nvSpPr>
        <p:spPr>
          <a:xfrm>
            <a:off x="6546262" y="3987038"/>
            <a:ext cx="518191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前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15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天累积模型时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出价高于常规投放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10%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以建立优质冷启动模型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进入二阶后或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15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天后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逐步降价直到和常规投放持平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A3EB48C-6154-4CB3-BEB6-EC120B2D025E}"/>
              </a:ext>
            </a:extLst>
          </p:cNvPr>
          <p:cNvSpPr txBox="1"/>
          <p:nvPr/>
        </p:nvSpPr>
        <p:spPr>
          <a:xfrm>
            <a:off x="1623081" y="3987037"/>
            <a:ext cx="3836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出价和溢价对齐常规投放即可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 1">
            <a:hlinkClick r:id="rId3" action="ppaction://hlinksldjump"/>
            <a:extLst>
              <a:ext uri="{FF2B5EF4-FFF2-40B4-BE49-F238E27FC236}">
                <a16:creationId xmlns:a16="http://schemas.microsoft.com/office/drawing/2014/main" id="{BF85E349-38E4-46FE-ACEF-2E5895048314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3" action="ppaction://hlinksldjump"/>
            <a:extLst>
              <a:ext uri="{FF2B5EF4-FFF2-40B4-BE49-F238E27FC236}">
                <a16:creationId xmlns:a16="http://schemas.microsoft.com/office/drawing/2014/main" id="{D53401C5-B072-4108-A6B8-1318845DCE83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6335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62550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没量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：地域太狭窄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4611757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5811080" y="1843969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506820" y="1944224"/>
            <a:ext cx="329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需判断是否加大投放范围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8F2E7A1-07E5-4FDA-BD26-2ECE78E0FBC1}"/>
              </a:ext>
            </a:extLst>
          </p:cNvPr>
          <p:cNvSpPr txBox="1"/>
          <p:nvPr/>
        </p:nvSpPr>
        <p:spPr>
          <a:xfrm>
            <a:off x="1565411" y="1885622"/>
            <a:ext cx="31772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投放范围是否过小？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6A3AB7A-93AA-43FE-9363-4C458BD0F774}"/>
              </a:ext>
            </a:extLst>
          </p:cNvPr>
          <p:cNvSpPr txBox="1"/>
          <p:nvPr/>
        </p:nvSpPr>
        <p:spPr>
          <a:xfrm>
            <a:off x="1073153" y="3203071"/>
            <a:ext cx="10377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评估投放范围很简单：你们的校区在多少范围以外就招不到学生了，设置这个范围就可以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                                    </a:t>
            </a:r>
            <a:r>
              <a:rPr lang="zh-CN" altLang="en-US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如果一个城市内校区＜</a:t>
            </a:r>
            <a:r>
              <a:rPr lang="en-US" altLang="zh-CN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15</a:t>
            </a:r>
            <a:r>
              <a:rPr lang="zh-CN" altLang="en-US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家，建议投省市维度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，不建议投商圈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B76E50E-0F41-4D3A-A34B-4E76BD019B37}"/>
              </a:ext>
            </a:extLst>
          </p:cNvPr>
          <p:cNvSpPr txBox="1"/>
          <p:nvPr/>
        </p:nvSpPr>
        <p:spPr>
          <a:xfrm>
            <a:off x="1073153" y="4053107"/>
            <a:ext cx="4095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常规推荐各子行业投放范围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——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66C155-B790-4BC0-99CE-D261D153B9D5}"/>
              </a:ext>
            </a:extLst>
          </p:cNvPr>
          <p:cNvSpPr txBox="1"/>
          <p:nvPr/>
        </p:nvSpPr>
        <p:spPr>
          <a:xfrm>
            <a:off x="1073153" y="4392565"/>
            <a:ext cx="4737927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职业培训（包接送）：省市投放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职业培训（不包接送）：省市投放或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25km</a:t>
            </a:r>
          </a:p>
          <a:p>
            <a:pPr>
              <a:lnSpc>
                <a:spcPct val="150000"/>
              </a:lnSpc>
            </a:pP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IT</a:t>
            </a:r>
            <a:r>
              <a: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培训：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省市投放或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25km</a:t>
            </a:r>
          </a:p>
          <a:p>
            <a:pPr>
              <a:lnSpc>
                <a:spcPct val="150000"/>
              </a:lnSpc>
            </a:pPr>
            <a:r>
              <a: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学历教育：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省市投放或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25km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留学：省市投放或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25km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31C2377-2263-4B94-872E-EBF4DDC0B62D}"/>
              </a:ext>
            </a:extLst>
          </p:cNvPr>
          <p:cNvSpPr txBox="1"/>
          <p:nvPr/>
        </p:nvSpPr>
        <p:spPr>
          <a:xfrm>
            <a:off x="6036367" y="4392565"/>
            <a:ext cx="2696775" cy="1712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语言培训：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15km</a:t>
            </a:r>
          </a:p>
          <a:p>
            <a:pPr>
              <a:lnSpc>
                <a:spcPct val="150000"/>
              </a:lnSpc>
            </a:pP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K12</a:t>
            </a:r>
            <a:r>
              <a: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：</a:t>
            </a: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15km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兴趣教育：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10km</a:t>
            </a:r>
          </a:p>
          <a:p>
            <a:pPr>
              <a:lnSpc>
                <a:spcPct val="150000"/>
              </a:lnSpc>
            </a:pPr>
            <a:r>
              <a: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早教：</a:t>
            </a: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10km</a:t>
            </a:r>
          </a:p>
        </p:txBody>
      </p:sp>
      <p:sp>
        <p:nvSpPr>
          <p:cNvPr id="15" name="矩形 14">
            <a:hlinkClick r:id="rId3" action="ppaction://hlinksldjump"/>
            <a:extLst>
              <a:ext uri="{FF2B5EF4-FFF2-40B4-BE49-F238E27FC236}">
                <a16:creationId xmlns:a16="http://schemas.microsoft.com/office/drawing/2014/main" id="{C38CB76A-4288-4BEC-A74C-A98A2D1E1EAA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27" name="文本框 26">
            <a:hlinkClick r:id="rId3" action="ppaction://hlinksldjump"/>
            <a:extLst>
              <a:ext uri="{FF2B5EF4-FFF2-40B4-BE49-F238E27FC236}">
                <a16:creationId xmlns:a16="http://schemas.microsoft.com/office/drawing/2014/main" id="{429498AF-66A9-4F74-B368-30D882C6CA8F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088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62550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没量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：买词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业务没对齐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5698123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买词</a:t>
            </a:r>
            <a:r>
              <a:rPr lang="en-US" altLang="zh-CN" sz="2400" b="1" dirty="0"/>
              <a:t>&amp;</a:t>
            </a:r>
            <a:r>
              <a:rPr lang="zh-CN" altLang="en-US" sz="2400" b="1" dirty="0"/>
              <a:t>业务是否和常规投放对齐？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6679096" y="1812714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7262504" y="1912943"/>
            <a:ext cx="2080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对齐买词和业务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6CEA749-79F9-4C4E-86A4-AC653D0614D7}"/>
              </a:ext>
            </a:extLst>
          </p:cNvPr>
          <p:cNvSpPr txBox="1"/>
          <p:nvPr/>
        </p:nvSpPr>
        <p:spPr>
          <a:xfrm>
            <a:off x="967412" y="3189693"/>
            <a:ext cx="10098158" cy="968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属于常见问题。搭建门店的基础要求：</a:t>
            </a:r>
            <a:r>
              <a:rPr lang="zh-CN" altLang="en-US" sz="20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词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&amp;</a:t>
            </a:r>
            <a:r>
              <a:rPr lang="zh-CN" altLang="en-US" sz="20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业务与常规投放对齐</a:t>
            </a:r>
            <a:endParaRPr lang="en-US" altLang="zh-CN" sz="20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否则基石都没搭起来，怎么能垒砌起效果的金字高塔呢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A56F8E-6D63-45A2-9FC1-EA5BF384C710}"/>
              </a:ext>
            </a:extLst>
          </p:cNvPr>
          <p:cNvSpPr txBox="1"/>
          <p:nvPr/>
        </p:nvSpPr>
        <p:spPr>
          <a:xfrm>
            <a:off x="1046921" y="4685174"/>
            <a:ext cx="100981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p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.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门店推广支持使用百度推广助手，批量复制其他单元的词和创意，无需手工重复操作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" name="矩形 2">
            <a:hlinkClick r:id="rId3" action="ppaction://hlinksldjump"/>
            <a:extLst>
              <a:ext uri="{FF2B5EF4-FFF2-40B4-BE49-F238E27FC236}">
                <a16:creationId xmlns:a16="http://schemas.microsoft.com/office/drawing/2014/main" id="{F01D74D3-07AD-46F1-8754-EEC2BACED95A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6" name="文本框 5">
            <a:hlinkClick r:id="rId3" action="ppaction://hlinksldjump"/>
            <a:extLst>
              <a:ext uri="{FF2B5EF4-FFF2-40B4-BE49-F238E27FC236}">
                <a16:creationId xmlns:a16="http://schemas.microsoft.com/office/drawing/2014/main" id="{A157D964-417D-4689-A17B-E9352A40B111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4142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69" y="173142"/>
            <a:ext cx="105089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没转化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转化成本高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ctr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不合格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EF63B6-5F88-479B-AE17-4CD5FB0B4A43}"/>
              </a:ext>
            </a:extLst>
          </p:cNvPr>
          <p:cNvSpPr/>
          <p:nvPr/>
        </p:nvSpPr>
        <p:spPr>
          <a:xfrm>
            <a:off x="834888" y="1572612"/>
            <a:ext cx="3538330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3.1%</a:t>
            </a:r>
          </a:p>
          <a:p>
            <a:pPr algn="ctr"/>
            <a:r>
              <a:rPr lang="zh-CN" altLang="en-US" dirty="0"/>
              <a:t>门店推广教育行业大盘</a:t>
            </a:r>
            <a:r>
              <a:rPr lang="en-US" altLang="zh-CN" dirty="0"/>
              <a:t>CTR</a:t>
            </a:r>
            <a:endParaRPr lang="zh-CN" altLang="en-US" dirty="0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F900C91C-6A96-41A4-92B7-A33F1509144F}"/>
              </a:ext>
            </a:extLst>
          </p:cNvPr>
          <p:cNvSpPr/>
          <p:nvPr/>
        </p:nvSpPr>
        <p:spPr>
          <a:xfrm>
            <a:off x="4572001" y="1795521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F0F90F-E043-4829-9E07-C71E1A33E86D}"/>
              </a:ext>
            </a:extLst>
          </p:cNvPr>
          <p:cNvSpPr txBox="1"/>
          <p:nvPr/>
        </p:nvSpPr>
        <p:spPr>
          <a:xfrm>
            <a:off x="5221358" y="1895776"/>
            <a:ext cx="4810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是否达到大盘水平？没及格的话需要优化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C2DE832-CB3B-4628-8F96-DB8DAD2696DB}"/>
              </a:ext>
            </a:extLst>
          </p:cNvPr>
          <p:cNvSpPr txBox="1"/>
          <p:nvPr/>
        </p:nvSpPr>
        <p:spPr>
          <a:xfrm>
            <a:off x="967412" y="3244334"/>
            <a:ext cx="3076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①基础创意和常规推广对齐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80DA2E3-033E-4FA2-A6E8-17E3436A9A46}"/>
              </a:ext>
            </a:extLst>
          </p:cNvPr>
          <p:cNvSpPr txBox="1"/>
          <p:nvPr/>
        </p:nvSpPr>
        <p:spPr>
          <a:xfrm>
            <a:off x="4534252" y="3244334"/>
            <a:ext cx="286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②创意组件绑全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/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图片类、视频类、线索类全绑上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89DC88F-80A0-43C7-94C1-BFC3369F3AFB}"/>
              </a:ext>
            </a:extLst>
          </p:cNvPr>
          <p:cNvGrpSpPr/>
          <p:nvPr/>
        </p:nvGrpSpPr>
        <p:grpSpPr>
          <a:xfrm>
            <a:off x="4164976" y="3972592"/>
            <a:ext cx="3608047" cy="2125557"/>
            <a:chOff x="4098200" y="3767132"/>
            <a:chExt cx="4952720" cy="291772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7B4C05EE-2625-4A98-91AF-14ABCA241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8200" y="3767132"/>
              <a:ext cx="4952720" cy="291772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F7CD9840-DE5B-4F44-92DD-F6AC98EDD6B8}"/>
                </a:ext>
              </a:extLst>
            </p:cNvPr>
            <p:cNvSpPr/>
            <p:nvPr/>
          </p:nvSpPr>
          <p:spPr>
            <a:xfrm>
              <a:off x="4098200" y="6162745"/>
              <a:ext cx="769257" cy="327536"/>
            </a:xfrm>
            <a:prstGeom prst="rect">
              <a:avLst/>
            </a:prstGeom>
            <a:noFill/>
            <a:ln w="28575">
              <a:solidFill>
                <a:srgbClr val="7F4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1F87714D-B868-45B9-9BEC-E151E996C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457" y="4264406"/>
              <a:ext cx="821284" cy="2062108"/>
            </a:xfrm>
            <a:prstGeom prst="straightConnector1">
              <a:avLst/>
            </a:prstGeom>
            <a:ln>
              <a:solidFill>
                <a:srgbClr val="7F4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EB61571B-EC44-4431-B157-14E8DDBD03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457" y="4264406"/>
              <a:ext cx="3339401" cy="2062108"/>
            </a:xfrm>
            <a:prstGeom prst="straightConnector1">
              <a:avLst/>
            </a:prstGeom>
            <a:ln>
              <a:solidFill>
                <a:srgbClr val="7F4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E531E660-DC67-4D8B-B2C5-4D4D8E1E18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457" y="4264406"/>
              <a:ext cx="3887595" cy="2062109"/>
            </a:xfrm>
            <a:prstGeom prst="straightConnector1">
              <a:avLst/>
            </a:prstGeom>
            <a:ln>
              <a:solidFill>
                <a:srgbClr val="7F4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6B7D1AD1-406D-477C-A1A4-1162ABD753A5}"/>
              </a:ext>
            </a:extLst>
          </p:cNvPr>
          <p:cNvSpPr txBox="1"/>
          <p:nvPr/>
        </p:nvSpPr>
        <p:spPr>
          <a:xfrm>
            <a:off x="8219108" y="3244334"/>
            <a:ext cx="307671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③闪投高级样式绑全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/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全息、橱窗、图文样式全绑上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/>
            <a:r>
              <a:rPr lang="en-US" altLang="zh-CN" sz="1400" dirty="0">
                <a:hlinkClick r:id="rId4"/>
              </a:rPr>
              <a:t>http://shantou.baidu.com/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8E586624-9966-4D2A-8D68-7E36B5ECDA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1531"/>
          <a:stretch/>
        </p:blipFill>
        <p:spPr>
          <a:xfrm>
            <a:off x="8130208" y="4202480"/>
            <a:ext cx="3477744" cy="15088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327AB3C0-CE8B-4035-AB86-4EA51338D9B1}"/>
              </a:ext>
            </a:extLst>
          </p:cNvPr>
          <p:cNvSpPr txBox="1"/>
          <p:nvPr/>
        </p:nvSpPr>
        <p:spPr>
          <a:xfrm>
            <a:off x="967951" y="4564486"/>
            <a:ext cx="286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基础创意不要漏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algn="ctr"/>
            <a:r>
              <a:rPr lang="zh-CN" altLang="en-US" sz="16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直接用推广助手复制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 1">
            <a:hlinkClick r:id="rId6" action="ppaction://hlinksldjump"/>
            <a:extLst>
              <a:ext uri="{FF2B5EF4-FFF2-40B4-BE49-F238E27FC236}">
                <a16:creationId xmlns:a16="http://schemas.microsoft.com/office/drawing/2014/main" id="{869783DE-2A01-42C7-81DC-114041B84F8E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6" action="ppaction://hlinksldjump"/>
            <a:extLst>
              <a:ext uri="{FF2B5EF4-FFF2-40B4-BE49-F238E27FC236}">
                <a16:creationId xmlns:a16="http://schemas.microsoft.com/office/drawing/2014/main" id="{87A1978E-A6BE-4E7B-B5EE-1FEF277FBBEC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5977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109197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没转化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转化成本高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cvr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不合格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F900C91C-6A96-41A4-92B7-A33F1509144F}"/>
              </a:ext>
            </a:extLst>
          </p:cNvPr>
          <p:cNvSpPr/>
          <p:nvPr/>
        </p:nvSpPr>
        <p:spPr>
          <a:xfrm>
            <a:off x="4572001" y="1795521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F0F90F-E043-4829-9E07-C71E1A33E86D}"/>
              </a:ext>
            </a:extLst>
          </p:cNvPr>
          <p:cNvSpPr txBox="1"/>
          <p:nvPr/>
        </p:nvSpPr>
        <p:spPr>
          <a:xfrm>
            <a:off x="5221358" y="1895776"/>
            <a:ext cx="4810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是否达到大盘水平？没及格的话需要优化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A96B38F-F16A-46F8-A8B0-F000BEF61C44}"/>
              </a:ext>
            </a:extLst>
          </p:cNvPr>
          <p:cNvSpPr/>
          <p:nvPr/>
        </p:nvSpPr>
        <p:spPr>
          <a:xfrm>
            <a:off x="848140" y="1589778"/>
            <a:ext cx="3538330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5.3%</a:t>
            </a:r>
          </a:p>
          <a:p>
            <a:pPr algn="ctr"/>
            <a:r>
              <a:rPr lang="zh-CN" altLang="en-US" dirty="0"/>
              <a:t>门店推广教育行业大盘</a:t>
            </a:r>
            <a:r>
              <a:rPr lang="en-US" altLang="zh-CN" dirty="0"/>
              <a:t>CVR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718EEA-BEFA-4C5F-B4DF-B716C8A66E9B}"/>
              </a:ext>
            </a:extLst>
          </p:cNvPr>
          <p:cNvSpPr txBox="1"/>
          <p:nvPr/>
        </p:nvSpPr>
        <p:spPr>
          <a:xfrm>
            <a:off x="4097800" y="3084668"/>
            <a:ext cx="4819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cvr</a:t>
            </a:r>
            <a:r>
              <a:rPr lang="zh-CN" altLang="en-US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不合格，基本是因为落地页没做到位</a:t>
            </a:r>
            <a:endParaRPr lang="en-US" altLang="zh-CN" b="1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C5EBAED-F277-46D3-A84E-A9543EE7627F}"/>
              </a:ext>
            </a:extLst>
          </p:cNvPr>
          <p:cNvSpPr txBox="1"/>
          <p:nvPr/>
        </p:nvSpPr>
        <p:spPr>
          <a:xfrm>
            <a:off x="2589538" y="3496180"/>
            <a:ext cx="7836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投放门店推广有两种选择：基木鱼和店铺页，先根据自己的情况选择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——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6CC8C96-6573-4EB3-AA9B-165F3E2CF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786" y="4685072"/>
            <a:ext cx="2377736" cy="14362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BDAF6D8-0E5A-4C4E-BF41-CB2F32E29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715" y="4685072"/>
            <a:ext cx="2478767" cy="14362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8BF2D4A7-2450-40FF-832C-E66888114977}"/>
              </a:ext>
            </a:extLst>
          </p:cNvPr>
          <p:cNvSpPr txBox="1"/>
          <p:nvPr/>
        </p:nvSpPr>
        <p:spPr>
          <a:xfrm>
            <a:off x="3620191" y="4371111"/>
            <a:ext cx="27722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店铺页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适合</a:t>
            </a:r>
            <a:r>
              <a:rPr lang="zh-CN" altLang="en-US" sz="16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设计能力较弱的客户</a:t>
            </a:r>
            <a:endParaRPr lang="en-US" altLang="zh-CN" sz="1600" b="1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一键生成精美站点</a:t>
            </a:r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F49B40-F756-4266-A293-EA2672836299}"/>
              </a:ext>
            </a:extLst>
          </p:cNvPr>
          <p:cNvSpPr txBox="1"/>
          <p:nvPr/>
        </p:nvSpPr>
        <p:spPr>
          <a:xfrm>
            <a:off x="9227476" y="4371111"/>
            <a:ext cx="25116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基木鱼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适合</a:t>
            </a:r>
            <a:r>
              <a:rPr lang="zh-CN" altLang="en-US" sz="16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有设计能力，个性化需求</a:t>
            </a:r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的客户</a:t>
            </a:r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16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已有效果好的官网或基木鱼的客户建议直接把内容搬过来投门店</a:t>
            </a:r>
            <a:endParaRPr lang="en-US" altLang="zh-CN" sz="16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矩形 8">
            <a:hlinkClick r:id="rId5" action="ppaction://hlinksldjump"/>
            <a:extLst>
              <a:ext uri="{FF2B5EF4-FFF2-40B4-BE49-F238E27FC236}">
                <a16:creationId xmlns:a16="http://schemas.microsoft.com/office/drawing/2014/main" id="{248E5499-E1A6-4705-8910-C92C80043316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10" name="文本框 9">
            <a:hlinkClick r:id="rId5" action="ppaction://hlinksldjump"/>
            <a:extLst>
              <a:ext uri="{FF2B5EF4-FFF2-40B4-BE49-F238E27FC236}">
                <a16:creationId xmlns:a16="http://schemas.microsoft.com/office/drawing/2014/main" id="{AA3A914F-3F27-4DE1-98FE-B576D26E8FE5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806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35BB8FE-AA42-4753-839D-BFD0B508BAF5}"/>
              </a:ext>
            </a:extLst>
          </p:cNvPr>
          <p:cNvSpPr/>
          <p:nvPr/>
        </p:nvSpPr>
        <p:spPr>
          <a:xfrm>
            <a:off x="3538330" y="207392"/>
            <a:ext cx="5115339" cy="788912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3639378" y="329810"/>
            <a:ext cx="5324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如何提升店铺页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cvr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，三个秘诀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63019E0-D831-4FAD-8B91-F82AE9AB2B0B}"/>
              </a:ext>
            </a:extLst>
          </p:cNvPr>
          <p:cNvSpPr txBox="1"/>
          <p:nvPr/>
        </p:nvSpPr>
        <p:spPr>
          <a:xfrm>
            <a:off x="419100" y="1136758"/>
            <a:ext cx="1103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商家相册一定要用设计图</a:t>
            </a:r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，用户最关心什么就放什么，有明星代言尽量放上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CD03ECE8-DC8B-461C-8681-8CB0F70F5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1" y="1866755"/>
            <a:ext cx="2655404" cy="149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77BA0B95-5943-45EF-BAEA-AF62C18904DF}"/>
              </a:ext>
            </a:extLst>
          </p:cNvPr>
          <p:cNvSpPr txBox="1"/>
          <p:nvPr/>
        </p:nvSpPr>
        <p:spPr>
          <a:xfrm>
            <a:off x="3111829" y="1818242"/>
            <a:ext cx="31498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en-US" altLang="zh-CN" sz="3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00B050"/>
                </a:solidFill>
              </a:rPr>
              <a:t>满足学厨最关心三个问题：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1</a:t>
            </a:r>
            <a:r>
              <a:rPr lang="zh-CN" altLang="en-US" sz="1600" dirty="0">
                <a:solidFill>
                  <a:srgbClr val="00B050"/>
                </a:solidFill>
              </a:rPr>
              <a:t>、学完能不能帮就业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2</a:t>
            </a:r>
            <a:r>
              <a:rPr lang="zh-CN" altLang="en-US" sz="1600" dirty="0">
                <a:solidFill>
                  <a:srgbClr val="00B050"/>
                </a:solidFill>
              </a:rPr>
              <a:t>、</a:t>
            </a:r>
            <a:r>
              <a:rPr lang="en-US" altLang="zh-CN" sz="1600" dirty="0">
                <a:solidFill>
                  <a:srgbClr val="00B050"/>
                </a:solidFill>
              </a:rPr>
              <a:t>0</a:t>
            </a:r>
            <a:r>
              <a:rPr lang="zh-CN" altLang="en-US" sz="1600" dirty="0">
                <a:solidFill>
                  <a:srgbClr val="00B050"/>
                </a:solidFill>
              </a:rPr>
              <a:t>基础能不能学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3</a:t>
            </a:r>
            <a:r>
              <a:rPr lang="zh-CN" altLang="en-US" sz="1600" dirty="0">
                <a:solidFill>
                  <a:srgbClr val="00B050"/>
                </a:solidFill>
              </a:rPr>
              <a:t>、价格是否有接受</a:t>
            </a:r>
            <a:r>
              <a:rPr lang="en-US" altLang="zh-CN" sz="1600" dirty="0">
                <a:solidFill>
                  <a:srgbClr val="00B050"/>
                </a:solidFill>
              </a:rPr>
              <a:t>/</a:t>
            </a:r>
            <a:r>
              <a:rPr lang="zh-CN" altLang="en-US" sz="1600" dirty="0">
                <a:solidFill>
                  <a:srgbClr val="00B050"/>
                </a:solidFill>
              </a:rPr>
              <a:t>有没有优惠</a:t>
            </a:r>
            <a:endParaRPr lang="en-US" altLang="zh-CN" sz="1600" dirty="0">
              <a:solidFill>
                <a:srgbClr val="00B05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6534BE-7D8C-4658-A1AE-E2A54C851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44893"/>
            <a:ext cx="2695266" cy="159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B6F5BD4-D963-4968-95C7-7C26C6DE2B47}"/>
              </a:ext>
            </a:extLst>
          </p:cNvPr>
          <p:cNvSpPr txBox="1"/>
          <p:nvPr/>
        </p:nvSpPr>
        <p:spPr>
          <a:xfrm>
            <a:off x="8964778" y="1818242"/>
            <a:ext cx="173950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</a:p>
          <a:p>
            <a:r>
              <a:rPr lang="zh-CN" altLang="en-US" dirty="0">
                <a:solidFill>
                  <a:srgbClr val="C00000"/>
                </a:solidFill>
              </a:rPr>
              <a:t>毫无关键信息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用户一看就走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4790A06-E3A6-4E29-8ABA-188FDC30E6C8}"/>
              </a:ext>
            </a:extLst>
          </p:cNvPr>
          <p:cNvSpPr txBox="1"/>
          <p:nvPr/>
        </p:nvSpPr>
        <p:spPr>
          <a:xfrm>
            <a:off x="372717" y="3572344"/>
            <a:ext cx="65051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 补全模块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7734BB4-22CE-438A-BA9A-66B0AACED8D1}"/>
              </a:ext>
            </a:extLst>
          </p:cNvPr>
          <p:cNvSpPr txBox="1"/>
          <p:nvPr/>
        </p:nvSpPr>
        <p:spPr>
          <a:xfrm>
            <a:off x="372717" y="5278377"/>
            <a:ext cx="2350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 完善细节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3A3DA58-5C08-4C9E-9844-BCC89BBCCFC4}"/>
              </a:ext>
            </a:extLst>
          </p:cNvPr>
          <p:cNvSpPr txBox="1"/>
          <p:nvPr/>
        </p:nvSpPr>
        <p:spPr>
          <a:xfrm>
            <a:off x="180509" y="4126145"/>
            <a:ext cx="5676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、品牌故事：有视频尽量录入视频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、名师风采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、商品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课程：至少传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3-6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个课程，建议用试听课结尾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4ADB4DC-A1F5-4895-BAE7-FCE265B3CF2B}"/>
              </a:ext>
            </a:extLst>
          </p:cNvPr>
          <p:cNvSpPr txBox="1"/>
          <p:nvPr/>
        </p:nvSpPr>
        <p:spPr>
          <a:xfrm>
            <a:off x="5799327" y="4159690"/>
            <a:ext cx="65051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、课程详情页：有详情图的把图都带上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5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、问答：放用户经常问的问题，如“你们有体验课么”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、卡券：内容很重要，如：绘画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体验课一节 </a:t>
            </a:r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领取后到店使用</a:t>
            </a:r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8A7FA96-4E7B-4FEC-BE11-6AB4B2F6B3A9}"/>
              </a:ext>
            </a:extLst>
          </p:cNvPr>
          <p:cNvSpPr txBox="1"/>
          <p:nvPr/>
        </p:nvSpPr>
        <p:spPr>
          <a:xfrm>
            <a:off x="191276" y="5740042"/>
            <a:ext cx="3850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、门店名不要晦涩，最好带上业务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E4922F9-A2A1-4595-93DB-BDA77F8F3609}"/>
              </a:ext>
            </a:extLst>
          </p:cNvPr>
          <p:cNvSpPr txBox="1"/>
          <p:nvPr/>
        </p:nvSpPr>
        <p:spPr>
          <a:xfrm>
            <a:off x="4251447" y="5727119"/>
            <a:ext cx="22038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、启用智能电话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E7F0882-6FC0-4153-8CE8-E0BB27B08142}"/>
              </a:ext>
            </a:extLst>
          </p:cNvPr>
          <p:cNvSpPr txBox="1"/>
          <p:nvPr/>
        </p:nvSpPr>
        <p:spPr>
          <a:xfrm>
            <a:off x="315518" y="6107514"/>
            <a:ext cx="3602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C00000"/>
                </a:solidFill>
                <a:latin typeface="等线" panose="020F0502020204030204"/>
                <a:ea typeface="等线" panose="02010600030101010101" pitchFamily="2" charset="-122"/>
              </a:rPr>
              <a:t>沈阳欧米奇   </a:t>
            </a:r>
            <a:r>
              <a:rPr lang="en-US" altLang="zh-CN" b="1" dirty="0">
                <a:solidFill>
                  <a:srgbClr val="C00000"/>
                </a:solidFill>
                <a:latin typeface="等线" panose="020F0502020204030204"/>
                <a:ea typeface="等线" panose="02010600030101010101" pitchFamily="2" charset="-122"/>
              </a:rPr>
              <a:t>×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00B050"/>
                </a:solidFill>
                <a:latin typeface="等线" panose="020F0502020204030204"/>
                <a:ea typeface="等线" panose="02010600030101010101" pitchFamily="2" charset="-122"/>
              </a:rPr>
              <a:t>沈阳欧米奇西点烘焙培训学校  </a:t>
            </a:r>
            <a:r>
              <a:rPr lang="zh-CN" altLang="en-US" b="1" dirty="0">
                <a:solidFill>
                  <a:srgbClr val="00B050"/>
                </a:solidFill>
                <a:latin typeface="等线" panose="020F0502020204030204"/>
                <a:ea typeface="等线" panose="02010600030101010101" pitchFamily="2" charset="-122"/>
              </a:rPr>
              <a:t>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859F0E1F-6FF9-429C-AC20-777213D7C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447" y="6108379"/>
            <a:ext cx="2203879" cy="559186"/>
          </a:xfrm>
          <a:prstGeom prst="rect">
            <a:avLst/>
          </a:prstGeom>
          <a:effectLst/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37E5735F-6470-43ED-8E96-EB575C38CB53}"/>
              </a:ext>
            </a:extLst>
          </p:cNvPr>
          <p:cNvSpPr txBox="1"/>
          <p:nvPr/>
        </p:nvSpPr>
        <p:spPr>
          <a:xfrm>
            <a:off x="6851938" y="5731362"/>
            <a:ext cx="2464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底部转化名称优化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896F23D9-56B3-4B5C-B625-BA3A64B4A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854" y="6175066"/>
            <a:ext cx="2558254" cy="3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8E8F7AA-0D9C-401E-8D9C-C5DC34DFB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854" y="6175066"/>
            <a:ext cx="2558254" cy="36952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53CB6A4F-C877-44A3-AF16-1D10AF1A77B2}"/>
              </a:ext>
            </a:extLst>
          </p:cNvPr>
          <p:cNvSpPr txBox="1"/>
          <p:nvPr/>
        </p:nvSpPr>
        <p:spPr>
          <a:xfrm>
            <a:off x="9692013" y="5721242"/>
            <a:ext cx="2464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、保证评论数量＞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F344FAB0-7593-401C-A089-0355D2F801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030" y="6133115"/>
            <a:ext cx="2464341" cy="502200"/>
          </a:xfrm>
          <a:prstGeom prst="rect">
            <a:avLst/>
          </a:prstGeom>
          <a:effectLst/>
        </p:spPr>
      </p:pic>
      <p:sp>
        <p:nvSpPr>
          <p:cNvPr id="2" name="矩形 1">
            <a:hlinkClick r:id="rId7" action="ppaction://hlinksldjump"/>
            <a:extLst>
              <a:ext uri="{FF2B5EF4-FFF2-40B4-BE49-F238E27FC236}">
                <a16:creationId xmlns:a16="http://schemas.microsoft.com/office/drawing/2014/main" id="{58122D12-1EB4-402A-B2A8-DCF7B5D13ADD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7" action="ppaction://hlinksldjump"/>
            <a:extLst>
              <a:ext uri="{FF2B5EF4-FFF2-40B4-BE49-F238E27FC236}">
                <a16:creationId xmlns:a16="http://schemas.microsoft.com/office/drawing/2014/main" id="{61D43FB6-4CD8-4CD8-87A8-72D397AA94A7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6810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C64EFC00-D60E-4129-A5E0-384FD7851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303864"/>
            <a:ext cx="1208314" cy="1208314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1DF2F9F6-A01F-4AC2-BDF8-07AB54206A03}"/>
              </a:ext>
            </a:extLst>
          </p:cNvPr>
          <p:cNvSpPr txBox="1"/>
          <p:nvPr/>
        </p:nvSpPr>
        <p:spPr>
          <a:xfrm>
            <a:off x="2452827" y="737368"/>
            <a:ext cx="7068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店铺页优秀案例</a:t>
            </a:r>
            <a:r>
              <a:rPr lang="en-US" altLang="zh-CN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某语言培训品牌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4A7DBA-9256-45F1-95B7-2ED5A1C937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9" b="68168"/>
          <a:stretch/>
        </p:blipFill>
        <p:spPr>
          <a:xfrm>
            <a:off x="221773" y="1816042"/>
            <a:ext cx="2231054" cy="446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F1D88F2-9FD1-4A9B-AF99-042661970A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25" b="39892"/>
          <a:stretch/>
        </p:blipFill>
        <p:spPr>
          <a:xfrm>
            <a:off x="2584641" y="1816042"/>
            <a:ext cx="2231054" cy="44686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ACA4506-F0BA-4F30-8351-8DB1466D4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08" b="11309"/>
          <a:stretch/>
        </p:blipFill>
        <p:spPr>
          <a:xfrm>
            <a:off x="4947509" y="1816042"/>
            <a:ext cx="2231054" cy="44686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A3113F6-4B2F-43EB-9CC4-ECC7F51CA3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91" b="2072"/>
          <a:stretch/>
        </p:blipFill>
        <p:spPr>
          <a:xfrm>
            <a:off x="7376305" y="1816042"/>
            <a:ext cx="2231054" cy="144399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7CABC38-2347-4E5D-A848-6FB3B16AB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9437" y="582564"/>
            <a:ext cx="1994580" cy="196377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EA5009B-D360-4359-A5CF-F22254648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438" y="2539931"/>
            <a:ext cx="1994580" cy="289369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4610F03-E59A-4BEB-A4F4-72921EC804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0369"/>
          <a:stretch/>
        </p:blipFill>
        <p:spPr>
          <a:xfrm>
            <a:off x="9813362" y="5433622"/>
            <a:ext cx="1994580" cy="1154928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982DC2DF-D679-44B1-B655-1920A0CA33B7}"/>
              </a:ext>
            </a:extLst>
          </p:cNvPr>
          <p:cNvSpPr txBox="1"/>
          <p:nvPr/>
        </p:nvSpPr>
        <p:spPr>
          <a:xfrm>
            <a:off x="10273660" y="303864"/>
            <a:ext cx="12166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FF558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课程详情页</a:t>
            </a:r>
            <a:endParaRPr lang="zh-CN" altLang="en-US" sz="1050" dirty="0">
              <a:solidFill>
                <a:srgbClr val="FF558A"/>
              </a:solidFill>
            </a:endParaRPr>
          </a:p>
        </p:txBody>
      </p:sp>
      <p:sp>
        <p:nvSpPr>
          <p:cNvPr id="2" name="矩形 1">
            <a:hlinkClick r:id="rId7" action="ppaction://hlinksldjump"/>
            <a:extLst>
              <a:ext uri="{FF2B5EF4-FFF2-40B4-BE49-F238E27FC236}">
                <a16:creationId xmlns:a16="http://schemas.microsoft.com/office/drawing/2014/main" id="{DB0D6D15-75D6-4FB3-8653-EC05EEC08D3E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7" action="ppaction://hlinksldjump"/>
            <a:extLst>
              <a:ext uri="{FF2B5EF4-FFF2-40B4-BE49-F238E27FC236}">
                <a16:creationId xmlns:a16="http://schemas.microsoft.com/office/drawing/2014/main" id="{7EB84137-1E59-426E-A849-0C0C93728E3A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8169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35BB8FE-AA42-4753-839D-BFD0B508BAF5}"/>
              </a:ext>
            </a:extLst>
          </p:cNvPr>
          <p:cNvSpPr/>
          <p:nvPr/>
        </p:nvSpPr>
        <p:spPr>
          <a:xfrm>
            <a:off x="3538330" y="207392"/>
            <a:ext cx="5115339" cy="788912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3639378" y="329810"/>
            <a:ext cx="5324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如何提升基木鱼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cvr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，三个秘诀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63019E0-D831-4FAD-8B91-F82AE9AB2B0B}"/>
              </a:ext>
            </a:extLst>
          </p:cNvPr>
          <p:cNvSpPr txBox="1"/>
          <p:nvPr/>
        </p:nvSpPr>
        <p:spPr>
          <a:xfrm>
            <a:off x="456424" y="1129238"/>
            <a:ext cx="1103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 商家相册会应用于落地页头图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，一定要用设计图</a:t>
            </a:r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，用户最关心什么就放什么</a:t>
            </a:r>
            <a:endParaRPr lang="en-US" altLang="zh-CN" sz="2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CD03ECE8-DC8B-461C-8681-8CB0F70F5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26" y="1701007"/>
            <a:ext cx="2655404" cy="149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77BA0B95-5943-45EF-BAEA-AF62C18904DF}"/>
              </a:ext>
            </a:extLst>
          </p:cNvPr>
          <p:cNvSpPr txBox="1"/>
          <p:nvPr/>
        </p:nvSpPr>
        <p:spPr>
          <a:xfrm>
            <a:off x="3575654" y="1652494"/>
            <a:ext cx="31498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en-US" altLang="zh-CN" sz="3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00B050"/>
                </a:solidFill>
              </a:rPr>
              <a:t>满足学厨最关心三个问题：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1</a:t>
            </a:r>
            <a:r>
              <a:rPr lang="zh-CN" altLang="en-US" sz="1600" dirty="0">
                <a:solidFill>
                  <a:srgbClr val="00B050"/>
                </a:solidFill>
              </a:rPr>
              <a:t>、学完能不能帮就业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2</a:t>
            </a:r>
            <a:r>
              <a:rPr lang="zh-CN" altLang="en-US" sz="1600" dirty="0">
                <a:solidFill>
                  <a:srgbClr val="00B050"/>
                </a:solidFill>
              </a:rPr>
              <a:t>、</a:t>
            </a:r>
            <a:r>
              <a:rPr lang="en-US" altLang="zh-CN" sz="1600" dirty="0">
                <a:solidFill>
                  <a:srgbClr val="00B050"/>
                </a:solidFill>
              </a:rPr>
              <a:t>0</a:t>
            </a:r>
            <a:r>
              <a:rPr lang="zh-CN" altLang="en-US" sz="1600" dirty="0">
                <a:solidFill>
                  <a:srgbClr val="00B050"/>
                </a:solidFill>
              </a:rPr>
              <a:t>基础能不能学</a:t>
            </a:r>
            <a:endParaRPr lang="en-US" altLang="zh-CN" sz="1600" dirty="0">
              <a:solidFill>
                <a:srgbClr val="00B050"/>
              </a:solidFill>
            </a:endParaRPr>
          </a:p>
          <a:p>
            <a:r>
              <a:rPr lang="en-US" altLang="zh-CN" sz="1600" dirty="0">
                <a:solidFill>
                  <a:srgbClr val="00B050"/>
                </a:solidFill>
              </a:rPr>
              <a:t>3</a:t>
            </a:r>
            <a:r>
              <a:rPr lang="zh-CN" altLang="en-US" sz="1600" dirty="0">
                <a:solidFill>
                  <a:srgbClr val="00B050"/>
                </a:solidFill>
              </a:rPr>
              <a:t>、价格是否有接受</a:t>
            </a:r>
            <a:r>
              <a:rPr lang="en-US" altLang="zh-CN" sz="1600" dirty="0">
                <a:solidFill>
                  <a:srgbClr val="00B050"/>
                </a:solidFill>
              </a:rPr>
              <a:t>/</a:t>
            </a:r>
            <a:r>
              <a:rPr lang="zh-CN" altLang="en-US" sz="1600" dirty="0">
                <a:solidFill>
                  <a:srgbClr val="00B050"/>
                </a:solidFill>
              </a:rPr>
              <a:t>有没有优惠</a:t>
            </a:r>
            <a:endParaRPr lang="en-US" altLang="zh-CN" sz="1600" dirty="0">
              <a:solidFill>
                <a:srgbClr val="00B05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6534BE-7D8C-4658-A1AE-E2A54C851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825" y="1679145"/>
            <a:ext cx="2695266" cy="159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B6F5BD4-D963-4968-95C7-7C26C6DE2B47}"/>
              </a:ext>
            </a:extLst>
          </p:cNvPr>
          <p:cNvSpPr txBox="1"/>
          <p:nvPr/>
        </p:nvSpPr>
        <p:spPr>
          <a:xfrm>
            <a:off x="9428603" y="1652494"/>
            <a:ext cx="173950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</a:p>
          <a:p>
            <a:r>
              <a:rPr lang="zh-CN" altLang="en-US" dirty="0">
                <a:solidFill>
                  <a:srgbClr val="C00000"/>
                </a:solidFill>
              </a:rPr>
              <a:t>毫无关键信息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用户一看就走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A5EACFF-8D46-4275-B900-EFEB2D471E1B}"/>
              </a:ext>
            </a:extLst>
          </p:cNvPr>
          <p:cNvSpPr txBox="1"/>
          <p:nvPr/>
        </p:nvSpPr>
        <p:spPr>
          <a:xfrm>
            <a:off x="443171" y="3459327"/>
            <a:ext cx="1103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 落地页十字方针：既要给信息，又能跳转化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37BE85E-19CB-4FF6-BD93-A198A89B86B7}"/>
              </a:ext>
            </a:extLst>
          </p:cNvPr>
          <p:cNvSpPr txBox="1"/>
          <p:nvPr/>
        </p:nvSpPr>
        <p:spPr>
          <a:xfrm>
            <a:off x="766193" y="3904332"/>
            <a:ext cx="10643153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给信息：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用户最关心的点都要覆盖到</a:t>
            </a: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。如毕业后是否能高薪就业，零基础能不能学，学费咨询，优惠活动有啥，品牌优势在哪</a:t>
            </a:r>
            <a:endParaRPr lang="en-US" altLang="zh-CN" sz="1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跳转化：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每个信息点都要潜移默化的引导转化</a:t>
            </a:r>
            <a:r>
              <a:rPr lang="zh-CN" altLang="en-US" sz="1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。如立刻了解、立刻抢占、立刻查看、立刻领取、立即查询</a:t>
            </a:r>
            <a:endParaRPr lang="en-US" altLang="zh-CN" sz="1400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78855C-3850-4A19-AEA3-5D4EE833A1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19" b="40629"/>
          <a:stretch/>
        </p:blipFill>
        <p:spPr>
          <a:xfrm>
            <a:off x="4464218" y="4643094"/>
            <a:ext cx="3277464" cy="8197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69D6128-9B86-4D92-AAEC-F0F83FEE74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11" b="17672"/>
          <a:stretch/>
        </p:blipFill>
        <p:spPr>
          <a:xfrm>
            <a:off x="189465" y="5595122"/>
            <a:ext cx="4860297" cy="4016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C7B939D-5073-4F26-ADE5-3F6DF03F91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7" b="51046"/>
          <a:stretch/>
        </p:blipFill>
        <p:spPr>
          <a:xfrm>
            <a:off x="7956003" y="4638467"/>
            <a:ext cx="2083306" cy="15083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576D428-5217-413F-89F2-00A085EC5F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9" b="75373"/>
          <a:stretch/>
        </p:blipFill>
        <p:spPr>
          <a:xfrm>
            <a:off x="189465" y="4648259"/>
            <a:ext cx="4094676" cy="8234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138E6ED-109D-4F25-9A7C-38A5EF6C8C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0" b="83277"/>
          <a:stretch/>
        </p:blipFill>
        <p:spPr>
          <a:xfrm>
            <a:off x="5174663" y="5515076"/>
            <a:ext cx="2661570" cy="6317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2BCF581-D774-470E-9987-EE85B3794FF2}"/>
              </a:ext>
            </a:extLst>
          </p:cNvPr>
          <p:cNvSpPr txBox="1"/>
          <p:nvPr/>
        </p:nvSpPr>
        <p:spPr>
          <a:xfrm>
            <a:off x="443171" y="6281372"/>
            <a:ext cx="7799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 底部组件样式和文案，这些小细节恰恰是转化的关键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0D338CB-14C7-4A90-BADA-5FF7F73970C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64" b="10279"/>
          <a:stretch/>
        </p:blipFill>
        <p:spPr>
          <a:xfrm>
            <a:off x="8423624" y="6282538"/>
            <a:ext cx="3261306" cy="4913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195FF95-5072-4C6B-B89A-9265D4E4813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850"/>
          <a:stretch/>
        </p:blipFill>
        <p:spPr>
          <a:xfrm>
            <a:off x="10534920" y="4782802"/>
            <a:ext cx="1467616" cy="13743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箭头: 右 18">
            <a:extLst>
              <a:ext uri="{FF2B5EF4-FFF2-40B4-BE49-F238E27FC236}">
                <a16:creationId xmlns:a16="http://schemas.microsoft.com/office/drawing/2014/main" id="{8FBE7256-A505-4219-82D5-0B8D15A2A167}"/>
              </a:ext>
            </a:extLst>
          </p:cNvPr>
          <p:cNvSpPr/>
          <p:nvPr/>
        </p:nvSpPr>
        <p:spPr>
          <a:xfrm rot="16200000">
            <a:off x="11233034" y="6096715"/>
            <a:ext cx="461647" cy="369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3FEBB4D3-534C-4080-9A29-91D2166D0917}"/>
              </a:ext>
            </a:extLst>
          </p:cNvPr>
          <p:cNvSpPr/>
          <p:nvPr/>
        </p:nvSpPr>
        <p:spPr>
          <a:xfrm>
            <a:off x="8051669" y="6334799"/>
            <a:ext cx="461647" cy="369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hlinkClick r:id="rId10" action="ppaction://hlinksldjump"/>
            <a:extLst>
              <a:ext uri="{FF2B5EF4-FFF2-40B4-BE49-F238E27FC236}">
                <a16:creationId xmlns:a16="http://schemas.microsoft.com/office/drawing/2014/main" id="{81572028-D17F-42BD-A987-56A199A42B6A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4" name="文本框 3">
            <a:hlinkClick r:id="rId10" action="ppaction://hlinksldjump"/>
            <a:extLst>
              <a:ext uri="{FF2B5EF4-FFF2-40B4-BE49-F238E27FC236}">
                <a16:creationId xmlns:a16="http://schemas.microsoft.com/office/drawing/2014/main" id="{447617F1-E924-4A6A-8271-23D9B58CDC4F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7198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940A21E-00A2-476D-AF17-199223166D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68"/>
          <a:stretch/>
        </p:blipFill>
        <p:spPr>
          <a:xfrm>
            <a:off x="464098" y="1991149"/>
            <a:ext cx="2133873" cy="45629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552A8CC-945B-46E7-8F7B-A971D0460A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39" b="14559"/>
          <a:stretch/>
        </p:blipFill>
        <p:spPr>
          <a:xfrm>
            <a:off x="2699212" y="1991149"/>
            <a:ext cx="2047492" cy="45629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ADC58090-502D-4043-8EB5-480FCD847F57}"/>
              </a:ext>
            </a:extLst>
          </p:cNvPr>
          <p:cNvGrpSpPr/>
          <p:nvPr/>
        </p:nvGrpSpPr>
        <p:grpSpPr>
          <a:xfrm>
            <a:off x="4847946" y="1991149"/>
            <a:ext cx="2047492" cy="4562987"/>
            <a:chOff x="6388852" y="274484"/>
            <a:chExt cx="2796557" cy="623233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32904F4-24E7-4333-BF7A-ADF0638EE2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501"/>
            <a:stretch/>
          </p:blipFill>
          <p:spPr>
            <a:xfrm>
              <a:off x="6388852" y="2270150"/>
              <a:ext cx="2796556" cy="4236667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E1B1CC49-F87F-4ED9-82C0-38C4515210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673" b="-1"/>
            <a:stretch/>
          </p:blipFill>
          <p:spPr>
            <a:xfrm>
              <a:off x="6388852" y="274484"/>
              <a:ext cx="2796557" cy="2043216"/>
            </a:xfrm>
            <a:prstGeom prst="rect">
              <a:avLst/>
            </a:prstGeom>
          </p:spPr>
        </p:pic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13DA9C74-1F2C-4F45-83EE-5AA911B1B3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74" b="-145"/>
          <a:stretch/>
        </p:blipFill>
        <p:spPr>
          <a:xfrm>
            <a:off x="9379612" y="1991149"/>
            <a:ext cx="2281692" cy="37113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C64EFC00-D60E-4129-A5E0-384FD7851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303864"/>
            <a:ext cx="1208314" cy="1208314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1DF2F9F6-A01F-4AC2-BDF8-07AB54206A03}"/>
              </a:ext>
            </a:extLst>
          </p:cNvPr>
          <p:cNvSpPr txBox="1"/>
          <p:nvPr/>
        </p:nvSpPr>
        <p:spPr>
          <a:xfrm>
            <a:off x="2452827" y="737368"/>
            <a:ext cx="7068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基木鱼</a:t>
            </a: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优秀案例</a:t>
            </a:r>
            <a:r>
              <a:rPr lang="en-US" altLang="zh-CN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某餐饮培训机构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99EE137-F437-4276-A1FD-9C18B427E9D4}"/>
              </a:ext>
            </a:extLst>
          </p:cNvPr>
          <p:cNvGrpSpPr/>
          <p:nvPr/>
        </p:nvGrpSpPr>
        <p:grpSpPr>
          <a:xfrm>
            <a:off x="6996679" y="1991150"/>
            <a:ext cx="2281692" cy="4562986"/>
            <a:chOff x="6851536" y="1991150"/>
            <a:chExt cx="2281692" cy="4562986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FD35D0B1-77FE-4E07-A8B3-3D32A31CC9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690" b="36048"/>
            <a:stretch/>
          </p:blipFill>
          <p:spPr>
            <a:xfrm>
              <a:off x="6851536" y="1991150"/>
              <a:ext cx="2281692" cy="413203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68AA3693-129F-466E-9407-B9A6562C0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549" b="31747"/>
            <a:stretch/>
          </p:blipFill>
          <p:spPr>
            <a:xfrm>
              <a:off x="6854114" y="6120632"/>
              <a:ext cx="2279114" cy="43350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矩形 1">
            <a:hlinkClick r:id="rId5" action="ppaction://hlinksldjump"/>
            <a:extLst>
              <a:ext uri="{FF2B5EF4-FFF2-40B4-BE49-F238E27FC236}">
                <a16:creationId xmlns:a16="http://schemas.microsoft.com/office/drawing/2014/main" id="{2626B37C-349A-478B-BFAB-1BC3070C7630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5" action="ppaction://hlinksldjump"/>
            <a:extLst>
              <a:ext uri="{FF2B5EF4-FFF2-40B4-BE49-F238E27FC236}">
                <a16:creationId xmlns:a16="http://schemas.microsoft.com/office/drawing/2014/main" id="{F38A6D4C-CF88-4E78-A17D-8AFF486EC52C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7754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109197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没转化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转化成本高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lang="en-US" altLang="zh-CN" sz="24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：有效转化率低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F900C91C-6A96-41A4-92B7-A33F1509144F}"/>
              </a:ext>
            </a:extLst>
          </p:cNvPr>
          <p:cNvSpPr/>
          <p:nvPr/>
        </p:nvSpPr>
        <p:spPr>
          <a:xfrm>
            <a:off x="7186378" y="1831533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F0F90F-E043-4829-9E07-C71E1A33E86D}"/>
              </a:ext>
            </a:extLst>
          </p:cNvPr>
          <p:cNvSpPr txBox="1"/>
          <p:nvPr/>
        </p:nvSpPr>
        <p:spPr>
          <a:xfrm>
            <a:off x="7762537" y="1619337"/>
            <a:ext cx="2601890" cy="881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是否达到大盘水平？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没及格的话需要优化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782841A-D652-4E27-92A3-67FE24A54D25}"/>
              </a:ext>
            </a:extLst>
          </p:cNvPr>
          <p:cNvSpPr/>
          <p:nvPr/>
        </p:nvSpPr>
        <p:spPr>
          <a:xfrm>
            <a:off x="890400" y="1575701"/>
            <a:ext cx="6102628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25%                    62%</a:t>
            </a:r>
          </a:p>
          <a:p>
            <a:pPr algn="ctr"/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主动咨询率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              </a:t>
            </a:r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表单有效率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 </a:t>
            </a:r>
            <a:endParaRPr lang="zh-CN" altLang="en-US" sz="12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BD4E229-8B75-45B5-AC32-10FAF0CFDCBB}"/>
              </a:ext>
            </a:extLst>
          </p:cNvPr>
          <p:cNvSpPr txBox="1"/>
          <p:nvPr/>
        </p:nvSpPr>
        <p:spPr>
          <a:xfrm>
            <a:off x="660701" y="2608476"/>
            <a:ext cx="3538330" cy="274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主动咨询率：用户主动发起对话咨询数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总咨询数</a:t>
            </a:r>
            <a:endParaRPr lang="zh-CN" altLang="en-US" sz="1200" b="1" dirty="0">
              <a:solidFill>
                <a:srgbClr val="7F4F9B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1A33E0E-6F56-47A2-8637-2B3ABDDF5913}"/>
              </a:ext>
            </a:extLst>
          </p:cNvPr>
          <p:cNvSpPr txBox="1"/>
          <p:nvPr/>
        </p:nvSpPr>
        <p:spPr>
          <a:xfrm>
            <a:off x="4364682" y="2605200"/>
            <a:ext cx="2628346" cy="274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表单有效率：有效表单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总表单数</a:t>
            </a:r>
            <a:endParaRPr lang="zh-CN" altLang="en-US" sz="1200" b="1" dirty="0">
              <a:solidFill>
                <a:srgbClr val="7F4F9B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5DEB2CF-2D74-4379-89B9-8B19063B687A}"/>
              </a:ext>
            </a:extLst>
          </p:cNvPr>
          <p:cNvSpPr txBox="1"/>
          <p:nvPr/>
        </p:nvSpPr>
        <p:spPr>
          <a:xfrm>
            <a:off x="890399" y="2963360"/>
            <a:ext cx="4675509" cy="129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主动咨询率怎么查？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基木鱼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营销通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线索详单，下载咨询报表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看下用户对话数＞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0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的占总咨询数的比例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6B76768-80C8-468D-830F-7D65F5744788}"/>
              </a:ext>
            </a:extLst>
          </p:cNvPr>
          <p:cNvSpPr/>
          <p:nvPr/>
        </p:nvSpPr>
        <p:spPr>
          <a:xfrm>
            <a:off x="7116424" y="6241774"/>
            <a:ext cx="1630007" cy="452141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D28370D-DCD1-471E-B982-A591B0CBCF31}"/>
              </a:ext>
            </a:extLst>
          </p:cNvPr>
          <p:cNvCxnSpPr>
            <a:cxnSpLocks/>
          </p:cNvCxnSpPr>
          <p:nvPr/>
        </p:nvCxnSpPr>
        <p:spPr>
          <a:xfrm>
            <a:off x="7921904" y="2880021"/>
            <a:ext cx="0" cy="3804836"/>
          </a:xfrm>
          <a:prstGeom prst="line">
            <a:avLst/>
          </a:prstGeom>
          <a:ln>
            <a:solidFill>
              <a:srgbClr val="A076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E960B490-5281-4BAF-A37B-8002F0309BBD}"/>
              </a:ext>
            </a:extLst>
          </p:cNvPr>
          <p:cNvSpPr txBox="1"/>
          <p:nvPr/>
        </p:nvSpPr>
        <p:spPr>
          <a:xfrm>
            <a:off x="7174980" y="6192056"/>
            <a:ext cx="649601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咨询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6F39FDF-FF2D-478B-98EC-E19C228E48CE}"/>
              </a:ext>
            </a:extLst>
          </p:cNvPr>
          <p:cNvSpPr txBox="1"/>
          <p:nvPr/>
        </p:nvSpPr>
        <p:spPr>
          <a:xfrm>
            <a:off x="7993158" y="6192056"/>
            <a:ext cx="649601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表单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E76D5A19-E8A9-4B0A-8BB3-B64BF3D59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04" y="5007828"/>
            <a:ext cx="2379350" cy="12966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611F0159-0923-4B9E-A78C-E322E7E41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675" y="2960651"/>
            <a:ext cx="1880229" cy="3197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7" name="箭头: 右 46">
            <a:extLst>
              <a:ext uri="{FF2B5EF4-FFF2-40B4-BE49-F238E27FC236}">
                <a16:creationId xmlns:a16="http://schemas.microsoft.com/office/drawing/2014/main" id="{06A63669-3CA6-4089-82C9-E79F6E301CDE}"/>
              </a:ext>
            </a:extLst>
          </p:cNvPr>
          <p:cNvSpPr/>
          <p:nvPr/>
        </p:nvSpPr>
        <p:spPr>
          <a:xfrm>
            <a:off x="5704190" y="5255846"/>
            <a:ext cx="461647" cy="369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C9F9607-504A-4337-9697-336629EEF2B3}"/>
              </a:ext>
            </a:extLst>
          </p:cNvPr>
          <p:cNvSpPr txBox="1"/>
          <p:nvPr/>
        </p:nvSpPr>
        <p:spPr>
          <a:xfrm>
            <a:off x="908662" y="4484997"/>
            <a:ext cx="3302003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如何提升用户咨询对话意愿？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完善咨询页</a:t>
            </a:r>
            <a:endParaRPr lang="en-US" altLang="zh-CN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在基木鱼</a:t>
            </a:r>
            <a:r>
              <a:rPr lang="en-US" altLang="zh-CN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营销通</a:t>
            </a:r>
            <a:r>
              <a:rPr lang="en-US" altLang="zh-CN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咨询</a:t>
            </a:r>
            <a:endParaRPr lang="en-US" altLang="zh-CN" dirty="0">
              <a:solidFill>
                <a:srgbClr val="7F4F9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开启</a:t>
            </a:r>
            <a:r>
              <a:rPr lang="zh-CN" altLang="en-US" sz="1800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欢迎语和商家卡片</a:t>
            </a:r>
            <a:endParaRPr lang="en-US" altLang="zh-CN" sz="1800" dirty="0">
              <a:solidFill>
                <a:srgbClr val="7F4F9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参考右侧咨询页优秀案例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A797B2F-AC92-4454-80C8-1C0D5E65CE72}"/>
              </a:ext>
            </a:extLst>
          </p:cNvPr>
          <p:cNvSpPr txBox="1"/>
          <p:nvPr/>
        </p:nvSpPr>
        <p:spPr>
          <a:xfrm>
            <a:off x="8373153" y="2989603"/>
            <a:ext cx="3302003" cy="2843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如何提升表单有效率？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、表单</a:t>
            </a: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尽快处理</a:t>
            </a:r>
            <a:endParaRPr lang="en-US" altLang="zh-CN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处理越快，有效率越高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半小时内</a:t>
            </a:r>
            <a:r>
              <a:rPr lang="en-US" altLang="zh-CN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/</a:t>
            </a:r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半小时外有效率几近差一倍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、表单开启智能验证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、文案注意细节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      活用计数项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0C89A1D9-A5DF-4838-9DC5-E4F9D014F3C5}"/>
              </a:ext>
            </a:extLst>
          </p:cNvPr>
          <p:cNvGrpSpPr/>
          <p:nvPr/>
        </p:nvGrpSpPr>
        <p:grpSpPr>
          <a:xfrm>
            <a:off x="10251911" y="5172881"/>
            <a:ext cx="1278700" cy="1404729"/>
            <a:chOff x="5584122" y="1875982"/>
            <a:chExt cx="2412506" cy="265028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FC86A9A1-236F-48A7-9899-598474109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50013" r="1471" b="17883"/>
            <a:stretch/>
          </p:blipFill>
          <p:spPr>
            <a:xfrm>
              <a:off x="5584122" y="1875982"/>
              <a:ext cx="2412505" cy="1702077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0B5F8C52-931F-4B14-A177-572F7726DD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91" b="76557"/>
            <a:stretch/>
          </p:blipFill>
          <p:spPr>
            <a:xfrm>
              <a:off x="5584123" y="3578058"/>
              <a:ext cx="2412505" cy="948208"/>
            </a:xfrm>
            <a:prstGeom prst="rect">
              <a:avLst/>
            </a:prstGeom>
          </p:spPr>
        </p:pic>
      </p:grpSp>
      <p:sp>
        <p:nvSpPr>
          <p:cNvPr id="54" name="矩形 53">
            <a:hlinkClick r:id="rId6" action="ppaction://hlinksldjump"/>
            <a:extLst>
              <a:ext uri="{FF2B5EF4-FFF2-40B4-BE49-F238E27FC236}">
                <a16:creationId xmlns:a16="http://schemas.microsoft.com/office/drawing/2014/main" id="{563EE840-06ED-47C1-B0D8-1D361AD3F4E8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56" name="文本框 55">
            <a:hlinkClick r:id="rId6" action="ppaction://hlinksldjump"/>
            <a:extLst>
              <a:ext uri="{FF2B5EF4-FFF2-40B4-BE49-F238E27FC236}">
                <a16:creationId xmlns:a16="http://schemas.microsoft.com/office/drawing/2014/main" id="{890758D4-7C29-401C-AA7B-92BE72C7A5B8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0813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69" y="173142"/>
            <a:ext cx="11304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没转化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&amp;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转化成本高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ocpc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设置不合理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4320209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ocpc</a:t>
            </a:r>
            <a:r>
              <a:rPr lang="zh-CN" altLang="en-US" sz="2400" b="1" dirty="0"/>
              <a:t>设置的正确嘛？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5499650" y="1823043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083058" y="1923272"/>
            <a:ext cx="2915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自查三个</a:t>
            </a:r>
            <a:r>
              <a:rPr lang="en-US" altLang="zh-CN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ocpc</a:t>
            </a: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设置问题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6CEA749-79F9-4C4E-86A4-AC653D0614D7}"/>
              </a:ext>
            </a:extLst>
          </p:cNvPr>
          <p:cNvSpPr txBox="1"/>
          <p:nvPr/>
        </p:nvSpPr>
        <p:spPr>
          <a:xfrm>
            <a:off x="1027042" y="3383374"/>
            <a:ext cx="10098158" cy="968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数据来源标准：基木鱼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/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度小店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+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咨询工具授权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+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电话数据授权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转化目标标准：表单提交成功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+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一句话咨询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+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电话接通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85EDC25-27C1-4ADD-8101-27C8F5214CD1}"/>
              </a:ext>
            </a:extLst>
          </p:cNvPr>
          <p:cNvSpPr txBox="1"/>
          <p:nvPr/>
        </p:nvSpPr>
        <p:spPr>
          <a:xfrm>
            <a:off x="1046921" y="2914135"/>
            <a:ext cx="10098158" cy="50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、自查数据来源和转化目标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C3DDB1C-FB4D-4599-8027-2382155AC2C5}"/>
              </a:ext>
            </a:extLst>
          </p:cNvPr>
          <p:cNvSpPr txBox="1"/>
          <p:nvPr/>
        </p:nvSpPr>
        <p:spPr>
          <a:xfrm>
            <a:off x="1056861" y="4280491"/>
            <a:ext cx="10098158" cy="50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、自查</a:t>
            </a:r>
            <a:r>
              <a:rPr lang="en-US" altLang="zh-CN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ocpc</a:t>
            </a: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搭建模式和当前状态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C225A8E-4875-4885-ACDF-D21E2D681AAC}"/>
              </a:ext>
            </a:extLst>
          </p:cNvPr>
          <p:cNvSpPr txBox="1"/>
          <p:nvPr/>
        </p:nvSpPr>
        <p:spPr>
          <a:xfrm>
            <a:off x="1027042" y="4744316"/>
            <a:ext cx="10098158" cy="968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ocpc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是否分包太多，导致进不了二阶？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——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把包整合起来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</a:t>
            </a:r>
            <a:r>
              <a:rPr kumimoji="0" lang="en-US" altLang="zh-CN" sz="2000" i="0" u="none" strike="noStrike" kern="1200" cap="none" spc="0" normalizeH="0" baseline="0" noProof="0" dirty="0" err="1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cpc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当前状态是不是学习失败？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——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删包重建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E8C6F5B-6DAD-461E-89EE-548769FA50B2}"/>
              </a:ext>
            </a:extLst>
          </p:cNvPr>
          <p:cNvSpPr txBox="1"/>
          <p:nvPr/>
        </p:nvSpPr>
        <p:spPr>
          <a:xfrm>
            <a:off x="1056861" y="5660099"/>
            <a:ext cx="10098158" cy="50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、自查</a:t>
            </a:r>
            <a:r>
              <a:rPr lang="en-US" altLang="zh-CN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ocpc</a:t>
            </a: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拓量方式</a:t>
            </a:r>
            <a:endParaRPr lang="en-US" altLang="zh-CN" sz="20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483078A-77F1-4DCA-BC60-1B79543A68D5}"/>
              </a:ext>
            </a:extLst>
          </p:cNvPr>
          <p:cNvSpPr txBox="1"/>
          <p:nvPr/>
        </p:nvSpPr>
        <p:spPr>
          <a:xfrm>
            <a:off x="1056861" y="6030085"/>
            <a:ext cx="10098158" cy="50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</a:t>
            </a:r>
            <a:r>
              <a:rPr kumimoji="0" lang="en-US" altLang="zh-CN" sz="2000" i="0" u="none" strike="noStrike" kern="1200" cap="none" spc="0" normalizeH="0" baseline="0" noProof="0" dirty="0" err="1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cpc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初期，建议使用保守拓量或均衡拓量，不推荐开启积极拓量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>
            <a:hlinkClick r:id="rId3" action="ppaction://hlinksldjump"/>
            <a:extLst>
              <a:ext uri="{FF2B5EF4-FFF2-40B4-BE49-F238E27FC236}">
                <a16:creationId xmlns:a16="http://schemas.microsoft.com/office/drawing/2014/main" id="{C2BBCBE4-217F-4B2E-937A-A37D8FB48339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17" name="文本框 16">
            <a:hlinkClick r:id="rId3" action="ppaction://hlinksldjump"/>
            <a:extLst>
              <a:ext uri="{FF2B5EF4-FFF2-40B4-BE49-F238E27FC236}">
                <a16:creationId xmlns:a16="http://schemas.microsoft.com/office/drawing/2014/main" id="{627E9944-2DFE-421E-9F31-B6F18D4FFB77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9634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69" y="173142"/>
            <a:ext cx="11304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没转化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&amp;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转化成本高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lang="en-US" altLang="zh-CN" sz="24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：数据统计有缺失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4320209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转化数据全统计到了么？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5499650" y="1823043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083058" y="1923272"/>
            <a:ext cx="2915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自查统计方法是否正确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838CFF4-6376-4FE2-98C5-76616D1FCD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836"/>
          <a:stretch/>
        </p:blipFill>
        <p:spPr>
          <a:xfrm>
            <a:off x="6802030" y="3059668"/>
            <a:ext cx="4829081" cy="277395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A06BA95-7B71-4D40-8E36-40A36F014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447" y="3059668"/>
            <a:ext cx="1249739" cy="277395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箭头: 右 14">
            <a:extLst>
              <a:ext uri="{FF2B5EF4-FFF2-40B4-BE49-F238E27FC236}">
                <a16:creationId xmlns:a16="http://schemas.microsoft.com/office/drawing/2014/main" id="{9C540F41-5D99-404D-8206-E894CFD5995E}"/>
              </a:ext>
            </a:extLst>
          </p:cNvPr>
          <p:cNvSpPr/>
          <p:nvPr/>
        </p:nvSpPr>
        <p:spPr>
          <a:xfrm>
            <a:off x="6471816" y="4446644"/>
            <a:ext cx="461647" cy="369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A4A2D6A-1781-4B9D-809B-712ED91F3417}"/>
              </a:ext>
            </a:extLst>
          </p:cNvPr>
          <p:cNvSpPr/>
          <p:nvPr/>
        </p:nvSpPr>
        <p:spPr>
          <a:xfrm>
            <a:off x="870394" y="4250259"/>
            <a:ext cx="4320209" cy="212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位置：基木鱼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营销组件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线索详单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分别统计表单、智能电话、卡券、咨询的转化数据，可以在右下角下载详情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下载详情后，通过筛选计划名称，即可找到门店带来的所有线索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B7116A3-405B-4D20-BF86-EEE496088FD6}"/>
              </a:ext>
            </a:extLst>
          </p:cNvPr>
          <p:cNvSpPr txBox="1"/>
          <p:nvPr/>
        </p:nvSpPr>
        <p:spPr>
          <a:xfrm>
            <a:off x="826181" y="3244250"/>
            <a:ext cx="3882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查询转化线索最准确的方式：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3A5CE7D-5694-49B9-8507-70EF4D96F964}"/>
              </a:ext>
            </a:extLst>
          </p:cNvPr>
          <p:cNvSpPr txBox="1"/>
          <p:nvPr/>
        </p:nvSpPr>
        <p:spPr>
          <a:xfrm>
            <a:off x="1553376" y="3760269"/>
            <a:ext cx="2753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 ocpc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 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×     </a:t>
            </a:r>
            <a:r>
              <a:rPr lang="zh-CN" altLang="en-US" dirty="0">
                <a:solidFill>
                  <a:srgbClr val="00B050"/>
                </a:solidFill>
                <a:latin typeface="等线" panose="020F0502020204030204"/>
                <a:ea typeface="等线" panose="02010600030101010101" pitchFamily="2" charset="-122"/>
              </a:rPr>
              <a:t>营销通  </a:t>
            </a:r>
            <a:r>
              <a:rPr lang="zh-CN" altLang="en-US" b="1" dirty="0">
                <a:solidFill>
                  <a:srgbClr val="00B050"/>
                </a:solidFill>
                <a:latin typeface="等线" panose="020F0502020204030204"/>
                <a:ea typeface="等线" panose="02010600030101010101" pitchFamily="2" charset="-122"/>
              </a:rPr>
              <a:t>√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3" name="矩形 32">
            <a:hlinkClick r:id="rId5" action="ppaction://hlinksldjump"/>
            <a:extLst>
              <a:ext uri="{FF2B5EF4-FFF2-40B4-BE49-F238E27FC236}">
                <a16:creationId xmlns:a16="http://schemas.microsoft.com/office/drawing/2014/main" id="{452A7705-BDD7-41D2-B7D4-DC37020510A4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5" name="文本框 34">
            <a:hlinkClick r:id="rId5" action="ppaction://hlinksldjump"/>
            <a:extLst>
              <a:ext uri="{FF2B5EF4-FFF2-40B4-BE49-F238E27FC236}">
                <a16:creationId xmlns:a16="http://schemas.microsoft.com/office/drawing/2014/main" id="{BA6871FA-0CC0-47BB-A01D-E30A936A393A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1982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69" y="173142"/>
            <a:ext cx="111185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没转化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&amp;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转化成本高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lang="en-US" altLang="zh-CN" sz="24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：买词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业务没对齐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5115339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买词</a:t>
            </a:r>
            <a:r>
              <a:rPr lang="en-US" altLang="zh-CN" sz="2400" b="1" dirty="0"/>
              <a:t>&amp;</a:t>
            </a:r>
            <a:r>
              <a:rPr lang="zh-CN" altLang="en-US" sz="2400" b="1" dirty="0"/>
              <a:t>业务是否和常规投放对齐？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6122505" y="1812714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679409" y="1912943"/>
            <a:ext cx="2080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对齐买词和业务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6CEA749-79F9-4C4E-86A4-AC653D0614D7}"/>
              </a:ext>
            </a:extLst>
          </p:cNvPr>
          <p:cNvSpPr txBox="1"/>
          <p:nvPr/>
        </p:nvSpPr>
        <p:spPr>
          <a:xfrm>
            <a:off x="967412" y="3189693"/>
            <a:ext cx="10098158" cy="968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属于常见问题。搭建门店的基础要求：</a:t>
            </a:r>
            <a:r>
              <a:rPr lang="zh-CN" altLang="en-US" sz="20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词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&amp;</a:t>
            </a:r>
            <a:r>
              <a:rPr lang="zh-CN" altLang="en-US" sz="2000" b="1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业务与常规投放对齐</a:t>
            </a:r>
            <a:endParaRPr lang="en-US" altLang="zh-CN" sz="20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否则基石都没搭起来，怎么能垒砌起效果的金字塔呢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A56F8E-6D63-45A2-9FC1-EA5BF384C710}"/>
              </a:ext>
            </a:extLst>
          </p:cNvPr>
          <p:cNvSpPr txBox="1"/>
          <p:nvPr/>
        </p:nvSpPr>
        <p:spPr>
          <a:xfrm>
            <a:off x="1046921" y="4685174"/>
            <a:ext cx="100981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p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.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门店推广支持使用百度推广助手，批量复制其他单元的词和创意，无需手工重复操作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" name="矩形 2">
            <a:hlinkClick r:id="rId3" action="ppaction://hlinksldjump"/>
            <a:extLst>
              <a:ext uri="{FF2B5EF4-FFF2-40B4-BE49-F238E27FC236}">
                <a16:creationId xmlns:a16="http://schemas.microsoft.com/office/drawing/2014/main" id="{5BEDF3E4-6E2B-4652-B6EC-E0B04C96550C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4" name="文本框 3">
            <a:hlinkClick r:id="rId3" action="ppaction://hlinksldjump"/>
            <a:extLst>
              <a:ext uri="{FF2B5EF4-FFF2-40B4-BE49-F238E27FC236}">
                <a16:creationId xmlns:a16="http://schemas.microsoft.com/office/drawing/2014/main" id="{CEE79376-33D5-4B2E-A0CA-D2F11B910DAF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747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69" y="173142"/>
            <a:ext cx="111185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量和成本波动大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：账户调整频繁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5115339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波动前是否有频繁调整账户行为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6122505" y="1812714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679410" y="1912943"/>
            <a:ext cx="1987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自查操作记录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6CEA749-79F9-4C4E-86A4-AC653D0614D7}"/>
              </a:ext>
            </a:extLst>
          </p:cNvPr>
          <p:cNvSpPr txBox="1"/>
          <p:nvPr/>
        </p:nvSpPr>
        <p:spPr>
          <a:xfrm>
            <a:off x="967412" y="3189693"/>
            <a:ext cx="10098158" cy="50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对账户波动造成影响的因素：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A56F8E-6D63-45A2-9FC1-EA5BF384C710}"/>
              </a:ext>
            </a:extLst>
          </p:cNvPr>
          <p:cNvSpPr txBox="1"/>
          <p:nvPr/>
        </p:nvSpPr>
        <p:spPr>
          <a:xfrm>
            <a:off x="980659" y="3859317"/>
            <a:ext cx="100981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1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、调整关键词：如删词、否词（词在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30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天内有消费）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、调整出价：大幅降价（一次降价超过出价的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10%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）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、调整其他定向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：调整地域定向、调整人群定向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4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、调整预算：预算控制、调整投放时间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5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、用户流量影响：重大节日、寒暑假及其他行业波动期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" name="矩形 2">
            <a:hlinkClick r:id="rId3" action="ppaction://hlinksldjump"/>
            <a:extLst>
              <a:ext uri="{FF2B5EF4-FFF2-40B4-BE49-F238E27FC236}">
                <a16:creationId xmlns:a16="http://schemas.microsoft.com/office/drawing/2014/main" id="{9F7F1F7B-7172-4CDC-96E8-CA7EB0A5F800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4" name="文本框 3">
            <a:hlinkClick r:id="rId3" action="ppaction://hlinksldjump"/>
            <a:extLst>
              <a:ext uri="{FF2B5EF4-FFF2-40B4-BE49-F238E27FC236}">
                <a16:creationId xmlns:a16="http://schemas.microsoft.com/office/drawing/2014/main" id="{9B46AF0B-D0AD-463A-A98E-7C0DACC6F15C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050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69" y="173142"/>
            <a:ext cx="111185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量和成本波动大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lang="en-US" altLang="zh-CN" sz="24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ocpc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下操作不规范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5115339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ocpc</a:t>
            </a:r>
            <a:r>
              <a:rPr lang="zh-CN" altLang="en-US" sz="2400" b="1" dirty="0"/>
              <a:t>托管下是否有异常操作行为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6122505" y="1812714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679410" y="1912943"/>
            <a:ext cx="1987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自查操作记录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A56F8E-6D63-45A2-9FC1-EA5BF384C710}"/>
              </a:ext>
            </a:extLst>
          </p:cNvPr>
          <p:cNvSpPr txBox="1"/>
          <p:nvPr/>
        </p:nvSpPr>
        <p:spPr>
          <a:xfrm>
            <a:off x="914399" y="3222684"/>
            <a:ext cx="100981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冷启动阶段（投放前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15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天或累积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30</a:t>
            </a:r>
            <a:r>
              <a:rPr lang="zh-CN" altLang="en-US" sz="2000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个转化前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不要进行以下操作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、调整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ocpc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出价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——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不管是加价还是降价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、修改定向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、添加否词、删词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4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、暂停投放超过半天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19C369-52E8-4B72-B600-1B881D961C24}"/>
              </a:ext>
            </a:extLst>
          </p:cNvPr>
          <p:cNvSpPr txBox="1"/>
          <p:nvPr/>
        </p:nvSpPr>
        <p:spPr>
          <a:xfrm>
            <a:off x="914399" y="5048702"/>
            <a:ext cx="100981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冷启动通过后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尽可能谨慎操作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、大幅降价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——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一次降价动作超过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10%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，每次降价间隔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天以内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、添加否词、删词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——ocpc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托管下尽可能不要添加否词，即使添加也添加精准否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、调整拓量方式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——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拓量方式的修改可能会造成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2-3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天的流量波动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" name="矩形 3">
            <a:hlinkClick r:id="rId3" action="ppaction://hlinksldjump"/>
            <a:extLst>
              <a:ext uri="{FF2B5EF4-FFF2-40B4-BE49-F238E27FC236}">
                <a16:creationId xmlns:a16="http://schemas.microsoft.com/office/drawing/2014/main" id="{61A769E4-2CB4-466E-A148-C509ED5F22A8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6" name="文本框 5">
            <a:hlinkClick r:id="rId3" action="ppaction://hlinksldjump"/>
            <a:extLst>
              <a:ext uri="{FF2B5EF4-FFF2-40B4-BE49-F238E27FC236}">
                <a16:creationId xmlns:a16="http://schemas.microsoft.com/office/drawing/2014/main" id="{0C0D182E-329D-4283-81A9-CBE8BF57EF79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4816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84F45B-72C4-4CD0-8430-A5F32E4280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69" y="173142"/>
            <a:ext cx="111185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线索有效率低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创意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落地页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咨询页相关性低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01C7FD-D1E0-4719-A657-46F0FF55DB8C}"/>
              </a:ext>
            </a:extLst>
          </p:cNvPr>
          <p:cNvSpPr/>
          <p:nvPr/>
        </p:nvSpPr>
        <p:spPr>
          <a:xfrm>
            <a:off x="848139" y="1589778"/>
            <a:ext cx="5115339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广告全链路相关性如何？</a:t>
            </a:r>
            <a:endParaRPr lang="zh-CN" altLang="en-US" sz="1200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29B2E1B5-C802-48F1-B2E5-71F29F0201AD}"/>
              </a:ext>
            </a:extLst>
          </p:cNvPr>
          <p:cNvSpPr/>
          <p:nvPr/>
        </p:nvSpPr>
        <p:spPr>
          <a:xfrm>
            <a:off x="6122505" y="1812714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5FC45-5A65-40CA-BAF9-62AB8EB0E3FF}"/>
              </a:ext>
            </a:extLst>
          </p:cNvPr>
          <p:cNvSpPr txBox="1"/>
          <p:nvPr/>
        </p:nvSpPr>
        <p:spPr>
          <a:xfrm>
            <a:off x="6679410" y="1926195"/>
            <a:ext cx="1987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自查相关性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19C369-52E8-4B72-B600-1B881D961C24}"/>
              </a:ext>
            </a:extLst>
          </p:cNvPr>
          <p:cNvSpPr txBox="1"/>
          <p:nvPr/>
        </p:nvSpPr>
        <p:spPr>
          <a:xfrm>
            <a:off x="967412" y="3216376"/>
            <a:ext cx="10098158" cy="2969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自查相关性的一个技巧，就是把自己当成一个用户，摘几个计划观察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endParaRPr lang="en-US" altLang="zh-CN" sz="2000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query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用户的需求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en-US" altLang="zh-CN" sz="2000" dirty="0" err="1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bidword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相关么？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、</a:t>
            </a:r>
            <a:r>
              <a:rPr kumimoji="0" lang="en-US" altLang="zh-CN" sz="2000" i="0" u="none" strike="noStrike" kern="1200" cap="none" spc="0" normalizeH="0" baseline="0" noProof="0" dirty="0" err="1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bidword</a:t>
            </a: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创意相关么？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、创意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落地页相关么？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4</a:t>
            </a:r>
            <a:r>
              <a:rPr lang="zh-CN" altLang="en-US" sz="20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、落地页里面的转化引导是用户感兴趣的么？</a:t>
            </a:r>
            <a:endParaRPr lang="en-US" altLang="zh-CN" sz="20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5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、用户发生转化后（比如点击咨询）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咨询页的内容是用户想问的么？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矩形 10">
            <a:hlinkClick r:id="rId3" action="ppaction://hlinksldjump"/>
            <a:extLst>
              <a:ext uri="{FF2B5EF4-FFF2-40B4-BE49-F238E27FC236}">
                <a16:creationId xmlns:a16="http://schemas.microsoft.com/office/drawing/2014/main" id="{D5B960F2-D120-4821-AFC5-D7C3CEC2C6C2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13" name="文本框 12">
            <a:hlinkClick r:id="rId3" action="ppaction://hlinksldjump"/>
            <a:extLst>
              <a:ext uri="{FF2B5EF4-FFF2-40B4-BE49-F238E27FC236}">
                <a16:creationId xmlns:a16="http://schemas.microsoft.com/office/drawing/2014/main" id="{BA841635-E88E-455A-9E7F-1A647FFA0573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7913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109197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线索有效率低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lang="en-US" altLang="zh-CN" sz="24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：咨询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表单</a:t>
            </a:r>
            <a:r>
              <a:rPr lang="zh-CN" altLang="en-US" sz="24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设置不合理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F900C91C-6A96-41A4-92B7-A33F1509144F}"/>
              </a:ext>
            </a:extLst>
          </p:cNvPr>
          <p:cNvSpPr/>
          <p:nvPr/>
        </p:nvSpPr>
        <p:spPr>
          <a:xfrm>
            <a:off x="7186378" y="1831533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F0F90F-E043-4829-9E07-C71E1A33E86D}"/>
              </a:ext>
            </a:extLst>
          </p:cNvPr>
          <p:cNvSpPr txBox="1"/>
          <p:nvPr/>
        </p:nvSpPr>
        <p:spPr>
          <a:xfrm>
            <a:off x="7762537" y="1619337"/>
            <a:ext cx="2601890" cy="881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是否达到大盘水平？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没及格的话需要优化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782841A-D652-4E27-92A3-67FE24A54D25}"/>
              </a:ext>
            </a:extLst>
          </p:cNvPr>
          <p:cNvSpPr/>
          <p:nvPr/>
        </p:nvSpPr>
        <p:spPr>
          <a:xfrm>
            <a:off x="890400" y="1575701"/>
            <a:ext cx="6102628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25%                    62%</a:t>
            </a:r>
          </a:p>
          <a:p>
            <a:pPr algn="ctr"/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主动咨询率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              </a:t>
            </a:r>
            <a:r>
              <a:rPr lang="zh-CN" altLang="en-US" dirty="0"/>
              <a:t>门店推广</a:t>
            </a:r>
            <a:r>
              <a:rPr lang="en-US" altLang="zh-CN" dirty="0"/>
              <a:t>-</a:t>
            </a:r>
            <a:r>
              <a:rPr lang="zh-CN" altLang="en-US" dirty="0"/>
              <a:t>表单有效率</a:t>
            </a:r>
            <a:r>
              <a:rPr lang="en-US" altLang="zh-CN" sz="1200" dirty="0"/>
              <a:t>(</a:t>
            </a:r>
            <a:r>
              <a:rPr lang="zh-CN" altLang="en-US" sz="1200" dirty="0"/>
              <a:t>抽样</a:t>
            </a:r>
            <a:r>
              <a:rPr lang="en-US" altLang="zh-CN" sz="1200" dirty="0"/>
              <a:t>) </a:t>
            </a:r>
            <a:endParaRPr lang="zh-CN" altLang="en-US" sz="12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BD4E229-8B75-45B5-AC32-10FAF0CFDCBB}"/>
              </a:ext>
            </a:extLst>
          </p:cNvPr>
          <p:cNvSpPr txBox="1"/>
          <p:nvPr/>
        </p:nvSpPr>
        <p:spPr>
          <a:xfrm>
            <a:off x="660701" y="2608476"/>
            <a:ext cx="3538330" cy="274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主动咨询率：用户主动发起对话咨询数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总咨询数</a:t>
            </a:r>
            <a:endParaRPr lang="zh-CN" altLang="en-US" sz="1200" b="1" dirty="0">
              <a:solidFill>
                <a:srgbClr val="7F4F9B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1A33E0E-6F56-47A2-8637-2B3ABDDF5913}"/>
              </a:ext>
            </a:extLst>
          </p:cNvPr>
          <p:cNvSpPr txBox="1"/>
          <p:nvPr/>
        </p:nvSpPr>
        <p:spPr>
          <a:xfrm>
            <a:off x="4364682" y="2605200"/>
            <a:ext cx="2628346" cy="274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表单有效率：有效表单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总表单数</a:t>
            </a:r>
            <a:endParaRPr lang="zh-CN" altLang="en-US" sz="1200" b="1" dirty="0">
              <a:solidFill>
                <a:srgbClr val="7F4F9B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5DEB2CF-2D74-4379-89B9-8B19063B687A}"/>
              </a:ext>
            </a:extLst>
          </p:cNvPr>
          <p:cNvSpPr txBox="1"/>
          <p:nvPr/>
        </p:nvSpPr>
        <p:spPr>
          <a:xfrm>
            <a:off x="890399" y="2963360"/>
            <a:ext cx="4675509" cy="129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主动咨询率怎么查？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基木鱼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营销通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线索详单，下载咨询报表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看下用户对话数＞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0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的占总咨询数的比例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6B76768-80C8-468D-830F-7D65F5744788}"/>
              </a:ext>
            </a:extLst>
          </p:cNvPr>
          <p:cNvSpPr/>
          <p:nvPr/>
        </p:nvSpPr>
        <p:spPr>
          <a:xfrm>
            <a:off x="7116424" y="6241774"/>
            <a:ext cx="1630007" cy="452141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D28370D-DCD1-471E-B982-A591B0CBCF31}"/>
              </a:ext>
            </a:extLst>
          </p:cNvPr>
          <p:cNvCxnSpPr>
            <a:cxnSpLocks/>
          </p:cNvCxnSpPr>
          <p:nvPr/>
        </p:nvCxnSpPr>
        <p:spPr>
          <a:xfrm>
            <a:off x="7921904" y="2880021"/>
            <a:ext cx="0" cy="3804836"/>
          </a:xfrm>
          <a:prstGeom prst="line">
            <a:avLst/>
          </a:prstGeom>
          <a:ln>
            <a:solidFill>
              <a:srgbClr val="A076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E960B490-5281-4BAF-A37B-8002F0309BBD}"/>
              </a:ext>
            </a:extLst>
          </p:cNvPr>
          <p:cNvSpPr txBox="1"/>
          <p:nvPr/>
        </p:nvSpPr>
        <p:spPr>
          <a:xfrm>
            <a:off x="7174980" y="6192056"/>
            <a:ext cx="649601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咨询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6F39FDF-FF2D-478B-98EC-E19C228E48CE}"/>
              </a:ext>
            </a:extLst>
          </p:cNvPr>
          <p:cNvSpPr txBox="1"/>
          <p:nvPr/>
        </p:nvSpPr>
        <p:spPr>
          <a:xfrm>
            <a:off x="7993158" y="6192056"/>
            <a:ext cx="649601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表单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E76D5A19-E8A9-4B0A-8BB3-B64BF3D59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04" y="5007828"/>
            <a:ext cx="2379350" cy="12966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611F0159-0923-4B9E-A78C-E322E7E41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675" y="2960651"/>
            <a:ext cx="1880229" cy="3197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7" name="箭头: 右 46">
            <a:extLst>
              <a:ext uri="{FF2B5EF4-FFF2-40B4-BE49-F238E27FC236}">
                <a16:creationId xmlns:a16="http://schemas.microsoft.com/office/drawing/2014/main" id="{06A63669-3CA6-4089-82C9-E79F6E301CDE}"/>
              </a:ext>
            </a:extLst>
          </p:cNvPr>
          <p:cNvSpPr/>
          <p:nvPr/>
        </p:nvSpPr>
        <p:spPr>
          <a:xfrm>
            <a:off x="5704190" y="5255846"/>
            <a:ext cx="461647" cy="369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C9F9607-504A-4337-9697-336629EEF2B3}"/>
              </a:ext>
            </a:extLst>
          </p:cNvPr>
          <p:cNvSpPr txBox="1"/>
          <p:nvPr/>
        </p:nvSpPr>
        <p:spPr>
          <a:xfrm>
            <a:off x="908662" y="4484997"/>
            <a:ext cx="3302003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如何提升用户咨询对话意愿？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完善咨询页</a:t>
            </a:r>
            <a:endParaRPr lang="en-US" altLang="zh-CN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在基木鱼</a:t>
            </a:r>
            <a:r>
              <a:rPr lang="en-US" altLang="zh-CN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营销通</a:t>
            </a:r>
            <a:r>
              <a:rPr lang="en-US" altLang="zh-CN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咨询</a:t>
            </a:r>
            <a:endParaRPr lang="en-US" altLang="zh-CN" dirty="0">
              <a:solidFill>
                <a:srgbClr val="7F4F9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开启</a:t>
            </a:r>
            <a:r>
              <a:rPr lang="zh-CN" altLang="en-US" sz="1800" dirty="0">
                <a:solidFill>
                  <a:srgbClr val="7F4F9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欢迎语和商家卡片</a:t>
            </a:r>
            <a:endParaRPr lang="en-US" altLang="zh-CN" sz="1800" dirty="0">
              <a:solidFill>
                <a:srgbClr val="7F4F9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参考右侧咨询页优秀案例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A797B2F-AC92-4454-80C8-1C0D5E65CE72}"/>
              </a:ext>
            </a:extLst>
          </p:cNvPr>
          <p:cNvSpPr txBox="1"/>
          <p:nvPr/>
        </p:nvSpPr>
        <p:spPr>
          <a:xfrm>
            <a:off x="8373153" y="2989603"/>
            <a:ext cx="3302003" cy="2843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如何提升表单有效率？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1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、表单</a:t>
            </a: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尽快处理</a:t>
            </a:r>
            <a:endParaRPr lang="en-US" altLang="zh-CN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处理越快，有效率越高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半小时内</a:t>
            </a:r>
            <a:r>
              <a:rPr lang="en-US" altLang="zh-CN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/</a:t>
            </a:r>
            <a:r>
              <a:rPr lang="zh-CN" altLang="en-US" sz="1400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半小时外有效率几近差一倍</a:t>
            </a:r>
            <a:endParaRPr lang="en-US" altLang="zh-CN" sz="1400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、表单开启智能验证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3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、文案注意细节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      活用计数项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5A9F916-AB60-49E1-ADC0-7D123655AE7B}"/>
              </a:ext>
            </a:extLst>
          </p:cNvPr>
          <p:cNvGrpSpPr/>
          <p:nvPr/>
        </p:nvGrpSpPr>
        <p:grpSpPr>
          <a:xfrm>
            <a:off x="10263943" y="5182055"/>
            <a:ext cx="1278700" cy="1404729"/>
            <a:chOff x="5584122" y="1875982"/>
            <a:chExt cx="2412506" cy="265028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5FD3C47B-F959-48DE-A251-FE17E8310B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50013" r="1471" b="17883"/>
            <a:stretch/>
          </p:blipFill>
          <p:spPr>
            <a:xfrm>
              <a:off x="5584122" y="1875982"/>
              <a:ext cx="2412505" cy="1702077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619835BC-F5AC-4FD7-8023-0FF74E3EEF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91" b="76557"/>
            <a:stretch/>
          </p:blipFill>
          <p:spPr>
            <a:xfrm>
              <a:off x="5584123" y="3578058"/>
              <a:ext cx="2412505" cy="948208"/>
            </a:xfrm>
            <a:prstGeom prst="rect">
              <a:avLst/>
            </a:prstGeom>
          </p:spPr>
        </p:pic>
      </p:grpSp>
      <p:sp>
        <p:nvSpPr>
          <p:cNvPr id="2" name="矩形 1">
            <a:hlinkClick r:id="rId6" action="ppaction://hlinksldjump"/>
            <a:extLst>
              <a:ext uri="{FF2B5EF4-FFF2-40B4-BE49-F238E27FC236}">
                <a16:creationId xmlns:a16="http://schemas.microsoft.com/office/drawing/2014/main" id="{1D8F21FE-DD4C-4D38-A1DB-DBFAFA56E2A3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3" name="文本框 2">
            <a:hlinkClick r:id="rId6" action="ppaction://hlinksldjump"/>
            <a:extLst>
              <a:ext uri="{FF2B5EF4-FFF2-40B4-BE49-F238E27FC236}">
                <a16:creationId xmlns:a16="http://schemas.microsoft.com/office/drawing/2014/main" id="{C8D3CBA3-E732-44ED-BD74-75342E3CADC8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4813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DF2975-8D0E-4B8F-A73C-C35F402BC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BE564-81D3-4D9C-95D5-18BD49FC34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" b="26098"/>
          <a:stretch/>
        </p:blipFill>
        <p:spPr>
          <a:xfrm>
            <a:off x="9216571" y="4885229"/>
            <a:ext cx="2975429" cy="1972771"/>
          </a:xfrm>
          <a:prstGeom prst="rect">
            <a:avLst/>
          </a:prstGeom>
          <a:noFill/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73FAC83-F9BA-4A7A-9E93-0DB65A953A3F}"/>
              </a:ext>
            </a:extLst>
          </p:cNvPr>
          <p:cNvSpPr txBox="1"/>
          <p:nvPr/>
        </p:nvSpPr>
        <p:spPr>
          <a:xfrm>
            <a:off x="424070" y="173142"/>
            <a:ext cx="109197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线索有效率低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：竞品攻击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F4F9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恶意攻击</a:t>
            </a:r>
            <a:endParaRPr lang="zh-CN" altLang="en-US" sz="6000" b="1" dirty="0">
              <a:solidFill>
                <a:srgbClr val="7F4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77BC60-B607-4ADF-AB6B-6821E5B07634}"/>
              </a:ext>
            </a:extLst>
          </p:cNvPr>
          <p:cNvSpPr/>
          <p:nvPr/>
        </p:nvSpPr>
        <p:spPr>
          <a:xfrm>
            <a:off x="649357" y="1361947"/>
            <a:ext cx="11078818" cy="1509016"/>
          </a:xfrm>
          <a:prstGeom prst="rect">
            <a:avLst/>
          </a:prstGeom>
          <a:noFill/>
          <a:ln>
            <a:solidFill>
              <a:srgbClr val="7F4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6935388-1146-4EBC-AD0E-098D7201D6D6}"/>
              </a:ext>
            </a:extLst>
          </p:cNvPr>
          <p:cNvSpPr/>
          <p:nvPr/>
        </p:nvSpPr>
        <p:spPr>
          <a:xfrm>
            <a:off x="318055" y="1361948"/>
            <a:ext cx="331302" cy="1509015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判断问题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012DF8-C7FF-4ED1-BDA3-BD99CEEA02F7}"/>
              </a:ext>
            </a:extLst>
          </p:cNvPr>
          <p:cNvSpPr/>
          <p:nvPr/>
        </p:nvSpPr>
        <p:spPr>
          <a:xfrm>
            <a:off x="318055" y="2870963"/>
            <a:ext cx="331302" cy="3813895"/>
          </a:xfrm>
          <a:prstGeom prst="rect">
            <a:avLst/>
          </a:prstGeom>
          <a:solidFill>
            <a:srgbClr val="A0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解决问题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8C30CD6-5F47-4A27-B15C-FDF1FBDBE9C0}"/>
              </a:ext>
            </a:extLst>
          </p:cNvPr>
          <p:cNvSpPr/>
          <p:nvPr/>
        </p:nvSpPr>
        <p:spPr>
          <a:xfrm>
            <a:off x="649357" y="2870962"/>
            <a:ext cx="11078818" cy="3813895"/>
          </a:xfrm>
          <a:prstGeom prst="rect">
            <a:avLst/>
          </a:prstGeom>
          <a:noFill/>
          <a:ln>
            <a:solidFill>
              <a:srgbClr val="A076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F0CFE92-F6F8-42CE-9DAF-AEED16FBE34A}"/>
              </a:ext>
            </a:extLst>
          </p:cNvPr>
          <p:cNvSpPr/>
          <p:nvPr/>
        </p:nvSpPr>
        <p:spPr>
          <a:xfrm>
            <a:off x="848139" y="1589778"/>
            <a:ext cx="5115339" cy="1015663"/>
          </a:xfrm>
          <a:prstGeom prst="rect">
            <a:avLst/>
          </a:prstGeom>
          <a:solidFill>
            <a:srgbClr val="7F4F9B"/>
          </a:solidFill>
          <a:ln>
            <a:solidFill>
              <a:srgbClr val="9F74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明显的恶意攻击</a:t>
            </a:r>
            <a:endParaRPr lang="en-US" altLang="zh-CN" sz="2400" b="1" dirty="0"/>
          </a:p>
          <a:p>
            <a:pPr algn="ctr"/>
            <a:r>
              <a:rPr lang="zh-CN" altLang="en-US" sz="2400" b="1" dirty="0"/>
              <a:t>比如竞品电话或推销</a:t>
            </a:r>
            <a:endParaRPr lang="zh-CN" altLang="en-US" sz="1200" dirty="0"/>
          </a:p>
        </p:txBody>
      </p:sp>
      <p:sp>
        <p:nvSpPr>
          <p:cNvPr id="3" name="箭头: 右 2">
            <a:extLst>
              <a:ext uri="{FF2B5EF4-FFF2-40B4-BE49-F238E27FC236}">
                <a16:creationId xmlns:a16="http://schemas.microsoft.com/office/drawing/2014/main" id="{33A18ED4-DCDA-4FA7-8BAA-82C3A0BE4BDE}"/>
              </a:ext>
            </a:extLst>
          </p:cNvPr>
          <p:cNvSpPr/>
          <p:nvPr/>
        </p:nvSpPr>
        <p:spPr>
          <a:xfrm>
            <a:off x="6122505" y="1812714"/>
            <a:ext cx="450574" cy="569843"/>
          </a:xfrm>
          <a:prstGeom prst="rightArrow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EBDEE13-75D7-43AA-AE85-7D8C4EF30830}"/>
              </a:ext>
            </a:extLst>
          </p:cNvPr>
          <p:cNvSpPr txBox="1"/>
          <p:nvPr/>
        </p:nvSpPr>
        <p:spPr>
          <a:xfrm>
            <a:off x="6679102" y="1912943"/>
            <a:ext cx="3511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使用屏蔽和验证功能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C2CD8E-E927-498F-86C4-3091A922C14D}"/>
              </a:ext>
            </a:extLst>
          </p:cNvPr>
          <p:cNvSpPr txBox="1"/>
          <p:nvPr/>
        </p:nvSpPr>
        <p:spPr>
          <a:xfrm>
            <a:off x="848139" y="3006246"/>
            <a:ext cx="5499654" cy="129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如何屏蔽？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运用观星盘添加排除人群包（定向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人群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排除人群）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或运用商盾屏蔽异常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IP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（工具中心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商盾）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F7455ED-D67C-407A-9C4A-18C9205BA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410" y="4462255"/>
            <a:ext cx="3672460" cy="20632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4C02DFA-0613-44DF-B196-6BCE95B0F3F1}"/>
              </a:ext>
            </a:extLst>
          </p:cNvPr>
          <p:cNvSpPr txBox="1"/>
          <p:nvPr/>
        </p:nvSpPr>
        <p:spPr>
          <a:xfrm>
            <a:off x="6288157" y="2999904"/>
            <a:ext cx="5499654" cy="129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如何验证？</a:t>
            </a:r>
            <a:endParaRPr lang="en-US" altLang="zh-CN" b="1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表单开启验证（基木鱼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营销通</a:t>
            </a:r>
            <a:r>
              <a:rPr lang="en-US" altLang="zh-CN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表单）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7F4F9B"/>
                </a:solidFill>
                <a:latin typeface="等线" panose="020F0502020204030204"/>
                <a:ea typeface="等线" panose="02010600030101010101" pitchFamily="2" charset="-122"/>
              </a:rPr>
              <a:t>建议使用智能验证</a:t>
            </a:r>
            <a:endParaRPr lang="en-US" altLang="zh-CN" dirty="0">
              <a:solidFill>
                <a:srgbClr val="7F4F9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8B3DD93-6D76-4F7F-AD0E-4BA6A6E61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530" y="4462255"/>
            <a:ext cx="2966081" cy="20858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>
            <a:hlinkClick r:id="rId5" action="ppaction://hlinksldjump"/>
            <a:extLst>
              <a:ext uri="{FF2B5EF4-FFF2-40B4-BE49-F238E27FC236}">
                <a16:creationId xmlns:a16="http://schemas.microsoft.com/office/drawing/2014/main" id="{2DFA165C-4131-49E4-AFEB-0CE32D0EA79F}"/>
              </a:ext>
            </a:extLst>
          </p:cNvPr>
          <p:cNvSpPr/>
          <p:nvPr/>
        </p:nvSpPr>
        <p:spPr>
          <a:xfrm>
            <a:off x="11555896" y="0"/>
            <a:ext cx="636104" cy="312130"/>
          </a:xfrm>
          <a:prstGeom prst="rect">
            <a:avLst/>
          </a:prstGeom>
          <a:solidFill>
            <a:srgbClr val="7F4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/>
              <a:t>→</a:t>
            </a:r>
          </a:p>
        </p:txBody>
      </p:sp>
      <p:sp>
        <p:nvSpPr>
          <p:cNvPr id="18" name="文本框 17">
            <a:hlinkClick r:id="rId5" action="ppaction://hlinksldjump"/>
            <a:extLst>
              <a:ext uri="{FF2B5EF4-FFF2-40B4-BE49-F238E27FC236}">
                <a16:creationId xmlns:a16="http://schemas.microsoft.com/office/drawing/2014/main" id="{4EC36BAE-A0A8-4B37-9832-042E7010C0BD}"/>
              </a:ext>
            </a:extLst>
          </p:cNvPr>
          <p:cNvSpPr txBox="1"/>
          <p:nvPr/>
        </p:nvSpPr>
        <p:spPr>
          <a:xfrm>
            <a:off x="11741426" y="17565"/>
            <a:ext cx="491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返回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705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962F289-065C-4A92-A9E0-06A24E098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19" y="751492"/>
            <a:ext cx="7038162" cy="461879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8783E38-335E-4B7C-9FA3-79505AEC09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DC257D9B-F0F6-4E13-84A2-C9720A69FB09}"/>
              </a:ext>
            </a:extLst>
          </p:cNvPr>
          <p:cNvSpPr/>
          <p:nvPr/>
        </p:nvSpPr>
        <p:spPr>
          <a:xfrm>
            <a:off x="4714629" y="5215149"/>
            <a:ext cx="2837667" cy="5993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spc="600" dirty="0">
                <a:solidFill>
                  <a:srgbClr val="7F4F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kumimoji="0" lang="en-US" altLang="zh-CN" sz="3600" b="0" i="0" u="none" strike="noStrike" kern="1200" cap="none" spc="600" normalizeH="0" baseline="0" noProof="0" dirty="0">
              <a:ln>
                <a:noFill/>
              </a:ln>
              <a:solidFill>
                <a:srgbClr val="7F4F9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1677AD9-18DB-488E-8D57-F1B0381E19D5}"/>
              </a:ext>
            </a:extLst>
          </p:cNvPr>
          <p:cNvSpPr txBox="1"/>
          <p:nvPr/>
        </p:nvSpPr>
        <p:spPr>
          <a:xfrm>
            <a:off x="7552296" y="2667509"/>
            <a:ext cx="3086815" cy="107185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KA&amp;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直销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hi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群：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1817044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渠道同学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hi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群：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1842997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E009736-C326-4BF9-852E-E63F4113E7C9}"/>
              </a:ext>
            </a:extLst>
          </p:cNvPr>
          <p:cNvSpPr/>
          <p:nvPr/>
        </p:nvSpPr>
        <p:spPr>
          <a:xfrm>
            <a:off x="6604088" y="1808000"/>
            <a:ext cx="5037543" cy="2187166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FB6E635-B0F0-4A52-92CF-942A5E22B7E7}"/>
              </a:ext>
            </a:extLst>
          </p:cNvPr>
          <p:cNvSpPr/>
          <p:nvPr/>
        </p:nvSpPr>
        <p:spPr>
          <a:xfrm>
            <a:off x="7473042" y="2088627"/>
            <a:ext cx="3086814" cy="578882"/>
          </a:xfrm>
          <a:prstGeom prst="round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等线" panose="02010600030101010101" pitchFamily="2" charset="-122"/>
              </a:rPr>
              <a:t>问题排查快速响应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CF432B8-6AD0-423E-BDCD-23F8EF0758FF}"/>
              </a:ext>
            </a:extLst>
          </p:cNvPr>
          <p:cNvSpPr txBox="1"/>
          <p:nvPr/>
        </p:nvSpPr>
        <p:spPr>
          <a:xfrm>
            <a:off x="1548447" y="2940243"/>
            <a:ext cx="3659435" cy="56107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产品组邮箱   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MD@baidu.com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F6A1A054-65E6-4152-88DF-BA233DF7D3E4}"/>
              </a:ext>
            </a:extLst>
          </p:cNvPr>
          <p:cNvSpPr/>
          <p:nvPr/>
        </p:nvSpPr>
        <p:spPr>
          <a:xfrm>
            <a:off x="859394" y="1808000"/>
            <a:ext cx="5037543" cy="2187166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E8F10"/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D5080FF-C65E-4303-98E9-B52396BF7150}"/>
              </a:ext>
            </a:extLst>
          </p:cNvPr>
          <p:cNvSpPr/>
          <p:nvPr/>
        </p:nvSpPr>
        <p:spPr>
          <a:xfrm>
            <a:off x="1739104" y="2088627"/>
            <a:ext cx="3086814" cy="578882"/>
          </a:xfrm>
          <a:prstGeom prst="round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等线" panose="02010600030101010101" pitchFamily="2" charset="-122"/>
              </a:rPr>
              <a:t>欢迎提供宝贵建议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0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3155</Words>
  <Application>Microsoft Office PowerPoint</Application>
  <PresentationFormat>宽屏</PresentationFormat>
  <Paragraphs>428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等线</vt:lpstr>
      <vt:lpstr>等线 Light</vt:lpstr>
      <vt:lpstr>华文楷体</vt:lpstr>
      <vt:lpstr>华文隶书</vt:lpstr>
      <vt:lpstr>华文新魏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Chen,Tiancheng(PA)</dc:creator>
  <cp:lastModifiedBy>Chen,Tiancheng(PA)</cp:lastModifiedBy>
  <cp:revision>112</cp:revision>
  <dcterms:created xsi:type="dcterms:W3CDTF">2020-08-13T03:59:16Z</dcterms:created>
  <dcterms:modified xsi:type="dcterms:W3CDTF">2020-08-18T14:39:11Z</dcterms:modified>
</cp:coreProperties>
</file>