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notesSlides/notesSlide12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3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428" r:id="rId2"/>
    <p:sldId id="461" r:id="rId3"/>
    <p:sldId id="429" r:id="rId4"/>
    <p:sldId id="458" r:id="rId5"/>
    <p:sldId id="444" r:id="rId6"/>
    <p:sldId id="446" r:id="rId7"/>
    <p:sldId id="459" r:id="rId8"/>
    <p:sldId id="382" r:id="rId9"/>
    <p:sldId id="425" r:id="rId10"/>
    <p:sldId id="442" r:id="rId11"/>
    <p:sldId id="437" r:id="rId12"/>
    <p:sldId id="402" r:id="rId13"/>
    <p:sldId id="436" r:id="rId14"/>
    <p:sldId id="462" r:id="rId15"/>
    <p:sldId id="438" r:id="rId16"/>
    <p:sldId id="441" r:id="rId17"/>
    <p:sldId id="384" r:id="rId18"/>
    <p:sldId id="469" r:id="rId19"/>
    <p:sldId id="395" r:id="rId20"/>
    <p:sldId id="418" r:id="rId2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F7F7F"/>
    <a:srgbClr val="E8C2C2"/>
    <a:srgbClr val="C8C9CA"/>
    <a:srgbClr val="00487E"/>
    <a:srgbClr val="1D242A"/>
    <a:srgbClr val="C2D8E8"/>
    <a:srgbClr val="FF9999"/>
    <a:srgbClr val="5FC4DB"/>
    <a:srgbClr val="5B9BD5"/>
    <a:srgbClr val="ED7D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浅色样式 1 - 强调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2985" autoAdjust="0"/>
    <p:restoredTop sz="94322" autoAdjust="0"/>
  </p:normalViewPr>
  <p:slideViewPr>
    <p:cSldViewPr snapToGrid="0">
      <p:cViewPr varScale="1">
        <p:scale>
          <a:sx n="73" d="100"/>
          <a:sy n="73" d="100"/>
        </p:scale>
        <p:origin x="702" y="66"/>
      </p:cViewPr>
      <p:guideLst/>
    </p:cSldViewPr>
  </p:slideViewPr>
  <p:notesTextViewPr>
    <p:cViewPr>
      <p:scale>
        <a:sx n="300" d="100"/>
        <a:sy n="3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uanlichun_bj\Desktop\2020-okr-&#20851;&#31435;&#26149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uanlichun_bj\Desktop\OTT&#22330;&#26223;&#25968;&#25454;&#27719;&#24635;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4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智能电视屏幕数排行</a:t>
            </a:r>
            <a:endParaRPr 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pPr>
            <a:r>
              <a:rPr 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（屏幕数</a:t>
            </a:r>
            <a:r>
              <a:rPr 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&gt;100</a:t>
            </a:r>
            <a:r>
              <a:rPr 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万）</a:t>
            </a:r>
          </a:p>
        </c:rich>
      </c:tx>
      <c:layout>
        <c:manualLayout>
          <c:xMode val="edge"/>
          <c:yMode val="edge"/>
          <c:x val="0.12149757430333855"/>
          <c:y val="0.1137056205862435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>
        <c:manualLayout>
          <c:layoutTarget val="inner"/>
          <c:xMode val="edge"/>
          <c:yMode val="edge"/>
          <c:x val="0"/>
          <c:y val="0"/>
          <c:w val="0.97379272049195398"/>
          <c:h val="0.85173765794361633"/>
        </c:manualLayout>
      </c:layout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聚屏OTT智能电视分布!$F$6:$F$23</c:f>
              <c:strCache>
                <c:ptCount val="18"/>
                <c:pt idx="0">
                  <c:v>江苏</c:v>
                </c:pt>
                <c:pt idx="1">
                  <c:v>广东</c:v>
                </c:pt>
                <c:pt idx="2">
                  <c:v>辽宁</c:v>
                </c:pt>
                <c:pt idx="3">
                  <c:v>陕西</c:v>
                </c:pt>
                <c:pt idx="4">
                  <c:v>浙江</c:v>
                </c:pt>
                <c:pt idx="5">
                  <c:v>重庆</c:v>
                </c:pt>
                <c:pt idx="6">
                  <c:v>黑龙江</c:v>
                </c:pt>
                <c:pt idx="7">
                  <c:v>湖南</c:v>
                </c:pt>
                <c:pt idx="8">
                  <c:v>山东</c:v>
                </c:pt>
                <c:pt idx="9">
                  <c:v>河南</c:v>
                </c:pt>
                <c:pt idx="10">
                  <c:v>河北</c:v>
                </c:pt>
                <c:pt idx="11">
                  <c:v>江西</c:v>
                </c:pt>
                <c:pt idx="12">
                  <c:v>湖北</c:v>
                </c:pt>
                <c:pt idx="13">
                  <c:v>四川</c:v>
                </c:pt>
                <c:pt idx="14">
                  <c:v>北京</c:v>
                </c:pt>
                <c:pt idx="15">
                  <c:v>上海</c:v>
                </c:pt>
                <c:pt idx="16">
                  <c:v>深圳</c:v>
                </c:pt>
                <c:pt idx="17">
                  <c:v>广州</c:v>
                </c:pt>
              </c:strCache>
            </c:strRef>
          </c:cat>
          <c:val>
            <c:numRef>
              <c:f>聚屏OTT智能电视分布!$G$6:$G$23</c:f>
              <c:numCache>
                <c:formatCode>General</c:formatCode>
                <c:ptCount val="18"/>
                <c:pt idx="0">
                  <c:v>2573.9</c:v>
                </c:pt>
                <c:pt idx="1">
                  <c:v>1434</c:v>
                </c:pt>
                <c:pt idx="2">
                  <c:v>1185.3699999999999</c:v>
                </c:pt>
                <c:pt idx="3">
                  <c:v>415</c:v>
                </c:pt>
                <c:pt idx="4">
                  <c:v>412</c:v>
                </c:pt>
                <c:pt idx="5">
                  <c:v>320</c:v>
                </c:pt>
                <c:pt idx="6">
                  <c:v>256.93</c:v>
                </c:pt>
                <c:pt idx="7">
                  <c:v>218</c:v>
                </c:pt>
                <c:pt idx="8">
                  <c:v>172</c:v>
                </c:pt>
                <c:pt idx="9">
                  <c:v>162</c:v>
                </c:pt>
                <c:pt idx="10">
                  <c:v>142</c:v>
                </c:pt>
                <c:pt idx="11">
                  <c:v>136</c:v>
                </c:pt>
                <c:pt idx="12">
                  <c:v>126</c:v>
                </c:pt>
                <c:pt idx="13">
                  <c:v>110</c:v>
                </c:pt>
                <c:pt idx="14">
                  <c:v>76</c:v>
                </c:pt>
                <c:pt idx="15">
                  <c:v>62</c:v>
                </c:pt>
                <c:pt idx="16">
                  <c:v>64</c:v>
                </c:pt>
                <c:pt idx="17">
                  <c:v>1370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CE6-401B-AEE7-86FD0E67E541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230264368"/>
        <c:axId val="1230261456"/>
      </c:barChart>
      <c:catAx>
        <c:axId val="1230264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230261456"/>
        <c:crosses val="autoZero"/>
        <c:auto val="1"/>
        <c:lblAlgn val="ctr"/>
        <c:lblOffset val="100"/>
        <c:noMultiLvlLbl val="0"/>
      </c:catAx>
      <c:valAx>
        <c:axId val="123026145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230264368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</a:defRPr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481-4441-B4DD-A4A66706578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481-4441-B4DD-A4A66706578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481-4441-B4DD-A4A66706578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481-4441-B4DD-A4A66706578B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6481-4441-B4DD-A4A66706578B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6481-4441-B4DD-A4A66706578B}"/>
              </c:ext>
            </c:extLst>
          </c:dPt>
          <c:cat>
            <c:strRef>
              <c:f>Sheet1!$A$2:$A$7</c:f>
              <c:strCache>
                <c:ptCount val="6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  <c:pt idx="4">
                  <c:v>第五季度</c:v>
                </c:pt>
                <c:pt idx="5">
                  <c:v>第六季度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5</c:v>
                </c:pt>
                <c:pt idx="1">
                  <c:v>5</c:v>
                </c:pt>
                <c:pt idx="2">
                  <c:v>5</c:v>
                </c:pt>
                <c:pt idx="3">
                  <c:v>5</c:v>
                </c:pt>
                <c:pt idx="4">
                  <c:v>5</c:v>
                </c:pt>
                <c:pt idx="5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6481-4441-B4DD-A4A6670657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336454299406336"/>
          <c:y val="8.5193046100841732E-2"/>
          <c:w val="0.77888771276305457"/>
          <c:h val="0.58788098732703131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公务员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bg1">
                        <a:lumMod val="9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中高端人群占比</c:v>
                </c:pt>
              </c:strCache>
            </c:strRef>
          </c:cat>
          <c:val>
            <c:numRef>
              <c:f>Sheet1!$B$2</c:f>
              <c:numCache>
                <c:formatCode>0.0%</c:formatCode>
                <c:ptCount val="1"/>
                <c:pt idx="0">
                  <c:v>6.0999999999999999E-2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CD-4C9E-A93B-9AE3FFF5F07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企事业/公司中层管理人员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5.2026400262510817E-3"/>
                  <c:y val="-8.519304610084134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289733226693742"/>
                      <c:h val="0.3762976846274179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04CD-4C9E-A93B-9AE3FFF5F0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bg1">
                        <a:lumMod val="9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中高端人群占比</c:v>
                </c:pt>
              </c:strCache>
            </c:strRef>
          </c:cat>
          <c:val>
            <c:numRef>
              <c:f>Sheet1!$C$2</c:f>
              <c:numCache>
                <c:formatCode>0.0%</c:formatCode>
                <c:ptCount val="1"/>
                <c:pt idx="0">
                  <c:v>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4CD-4C9E-A93B-9AE3FFF5F07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企事业/公司高层管理人员</c:v>
                </c:pt>
              </c:strCache>
            </c:strRef>
          </c:tx>
          <c:spPr>
            <a:solidFill>
              <a:schemeClr val="accent6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2.1219637987387536E-2"/>
                  <c:y val="-2.55579138302525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625499200576643"/>
                      <c:h val="0.3762976846274179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04CD-4C9E-A93B-9AE3FFF5F0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bg1">
                        <a:lumMod val="9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中高端人群占比</c:v>
                </c:pt>
              </c:strCache>
            </c:strRef>
          </c:cat>
          <c:val>
            <c:numRef>
              <c:f>Sheet1!$D$2</c:f>
              <c:numCache>
                <c:formatCode>0.0%</c:formatCode>
                <c:ptCount val="1"/>
                <c:pt idx="0">
                  <c:v>5.0999999999999997E-2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4CD-4C9E-A93B-9AE3FFF5F07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专业技术人员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5.5440246759101697E-3"/>
                  <c:y val="-3.943029330557068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396364852605136"/>
                      <c:h val="0.3755309472125103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04CD-4C9E-A93B-9AE3FFF5F0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bg1">
                        <a:lumMod val="9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中高端人群占比</c:v>
                </c:pt>
              </c:strCache>
            </c:strRef>
          </c:cat>
          <c:val>
            <c:numRef>
              <c:f>Sheet1!$E$2</c:f>
              <c:numCache>
                <c:formatCode>0.0%</c:formatCode>
                <c:ptCount val="1"/>
                <c:pt idx="0">
                  <c:v>0.10100000000000001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4CD-4C9E-A93B-9AE3FFF5F0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3"/>
        <c:overlap val="100"/>
        <c:axId val="702841280"/>
        <c:axId val="702841696"/>
      </c:barChart>
      <c:catAx>
        <c:axId val="7028412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702841696"/>
        <c:crosses val="autoZero"/>
        <c:auto val="1"/>
        <c:lblAlgn val="ctr"/>
        <c:lblOffset val="100"/>
        <c:noMultiLvlLbl val="0"/>
      </c:catAx>
      <c:valAx>
        <c:axId val="702841696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702841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6200641216876696"/>
          <c:y val="0.61086701030097978"/>
          <c:w val="0.82896851963220586"/>
          <c:h val="0.1735784835906118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bg1">
              <a:lumMod val="95000"/>
            </a:schemeClr>
          </a:solidFill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170102808806419"/>
          <c:y val="6.286169661784273E-2"/>
          <c:w val="0.75874704546646277"/>
          <c:h val="0.71631105785390981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初中及以下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>
                        <a:lumMod val="9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学历</c:v>
                </c:pt>
              </c:strCache>
            </c:strRef>
          </c:cat>
          <c:val>
            <c:numRef>
              <c:f>Sheet1!$B$2</c:f>
              <c:numCache>
                <c:formatCode>0.0%</c:formatCode>
                <c:ptCount val="1"/>
                <c:pt idx="0">
                  <c:v>8.3000000000000004E-2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98-4B70-B313-BF8E74B4D76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高中/中专/技校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>
                        <a:lumMod val="9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学历</c:v>
                </c:pt>
              </c:strCache>
            </c:strRef>
          </c:cat>
          <c:val>
            <c:numRef>
              <c:f>Sheet1!$C$2</c:f>
              <c:numCache>
                <c:formatCode>0.0%</c:formatCode>
                <c:ptCount val="1"/>
                <c:pt idx="0">
                  <c:v>0.28199999999999997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B98-4B70-B313-BF8E74B4D76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大学专科</c:v>
                </c:pt>
              </c:strCache>
            </c:strRef>
          </c:tx>
          <c:spPr>
            <a:solidFill>
              <a:schemeClr val="accent6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>
                        <a:lumMod val="9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学历</c:v>
                </c:pt>
              </c:strCache>
            </c:strRef>
          </c:cat>
          <c:val>
            <c:numRef>
              <c:f>Sheet1!$D$2</c:f>
              <c:numCache>
                <c:formatCode>0.0%</c:formatCode>
                <c:ptCount val="1"/>
                <c:pt idx="0">
                  <c:v>0.26300000000000001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B98-4B70-B313-BF8E74B4D76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大学本科及硕博士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>
                        <a:lumMod val="9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学历</c:v>
                </c:pt>
              </c:strCache>
            </c:strRef>
          </c:cat>
          <c:val>
            <c:numRef>
              <c:f>Sheet1!$E$2</c:f>
              <c:numCache>
                <c:formatCode>0.0%</c:formatCode>
                <c:ptCount val="1"/>
                <c:pt idx="0">
                  <c:v>0.372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B98-4B70-B313-BF8E74B4D7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86"/>
        <c:overlap val="100"/>
        <c:axId val="824993152"/>
        <c:axId val="824988992"/>
      </c:barChart>
      <c:catAx>
        <c:axId val="8249931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824988992"/>
        <c:crosses val="autoZero"/>
        <c:auto val="1"/>
        <c:lblAlgn val="ctr"/>
        <c:lblOffset val="100"/>
        <c:noMultiLvlLbl val="0"/>
      </c:catAx>
      <c:valAx>
        <c:axId val="824988992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824993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5875666989472201"/>
          <c:y val="0.56970606194644469"/>
          <c:w val="0.69275705354434503"/>
          <c:h val="0.1566410283882762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>
              <a:lumMod val="95000"/>
            </a:schemeClr>
          </a:solidFill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890164333118383"/>
          <c:y val="0.15515173391921736"/>
          <c:w val="0.70011896265154183"/>
          <c:h val="0.72169608876938762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bg1">
                        <a:lumMod val="9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有车家庭</c:v>
                </c:pt>
              </c:strCache>
            </c:strRef>
          </c:cat>
          <c:val>
            <c:numRef>
              <c:f>Sheet1!$B$2</c:f>
              <c:numCache>
                <c:formatCode>0.0%</c:formatCode>
                <c:ptCount val="1"/>
                <c:pt idx="0">
                  <c:v>0.30499999999999999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2F-4F6A-9BB7-9507B4DC97F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2台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bg1">
                        <a:lumMod val="9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有车家庭</c:v>
                </c:pt>
              </c:strCache>
            </c:strRef>
          </c:cat>
          <c:val>
            <c:numRef>
              <c:f>Sheet1!$C$2</c:f>
              <c:numCache>
                <c:formatCode>0.0%</c:formatCode>
                <c:ptCount val="1"/>
                <c:pt idx="0">
                  <c:v>5.5E-2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92F-4F6A-9BB7-9507B4DC97F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3台</c:v>
                </c:pt>
              </c:strCache>
            </c:strRef>
          </c:tx>
          <c:spPr>
            <a:solidFill>
              <a:schemeClr val="accent6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bg1">
                        <a:lumMod val="9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有车家庭</c:v>
                </c:pt>
              </c:strCache>
            </c:strRef>
          </c:cat>
          <c:val>
            <c:numRef>
              <c:f>Sheet1!$D$2</c:f>
              <c:numCache>
                <c:formatCode>0.0%</c:formatCode>
                <c:ptCount val="1"/>
                <c:pt idx="0">
                  <c:v>3.9E-2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92F-4F6A-9BB7-9507B4DC97F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4台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bg1">
                        <a:lumMod val="9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有车家庭</c:v>
                </c:pt>
              </c:strCache>
            </c:strRef>
          </c:cat>
          <c:val>
            <c:numRef>
              <c:f>Sheet1!$E$2</c:f>
              <c:numCache>
                <c:formatCode>0.0%</c:formatCode>
                <c:ptCount val="1"/>
                <c:pt idx="0">
                  <c:v>2.3E-2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92F-4F6A-9BB7-9507B4DC97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1"/>
        <c:overlap val="100"/>
        <c:axId val="825038912"/>
        <c:axId val="825003968"/>
      </c:barChart>
      <c:catAx>
        <c:axId val="8250389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825003968"/>
        <c:crosses val="autoZero"/>
        <c:auto val="1"/>
        <c:lblAlgn val="ctr"/>
        <c:lblOffset val="100"/>
        <c:noMultiLvlLbl val="0"/>
      </c:catAx>
      <c:valAx>
        <c:axId val="825003968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825038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7618933029975924"/>
          <c:y val="0.74307412891911784"/>
          <c:w val="0.24729194758802889"/>
          <c:h val="0.1953007534824760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>
              <a:lumMod val="95000"/>
            </a:schemeClr>
          </a:solidFill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80" b="0" i="0" u="none" strike="noStrike" kern="1200" spc="0" baseline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altLang="en-US" dirty="0"/>
              <a:t>各主要城市屏幕数占比</a:t>
            </a:r>
          </a:p>
        </c:rich>
      </c:tx>
      <c:layout>
        <c:manualLayout>
          <c:xMode val="edge"/>
          <c:yMode val="edge"/>
          <c:x val="6.5823940501820541E-2"/>
          <c:y val="9.784680264385060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80" b="0" i="0" u="none" strike="noStrike" kern="1200" spc="0" baseline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>
        <c:manualLayout>
          <c:layoutTarget val="inner"/>
          <c:xMode val="edge"/>
          <c:yMode val="edge"/>
          <c:x val="2.3470013657005951E-2"/>
          <c:y val="0.2283184886069044"/>
          <c:w val="0.96203072193610206"/>
          <c:h val="0.4272333566259149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聚屏OTT智能电视分布!$V$10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聚屏OTT智能电视分布!$T$11:$T$42</c:f>
              <c:strCache>
                <c:ptCount val="32"/>
                <c:pt idx="0">
                  <c:v>北京</c:v>
                </c:pt>
                <c:pt idx="1">
                  <c:v>上海</c:v>
                </c:pt>
                <c:pt idx="2">
                  <c:v>重庆</c:v>
                </c:pt>
                <c:pt idx="3">
                  <c:v>成都</c:v>
                </c:pt>
                <c:pt idx="4">
                  <c:v>天津</c:v>
                </c:pt>
                <c:pt idx="5">
                  <c:v>杭州</c:v>
                </c:pt>
                <c:pt idx="6">
                  <c:v>哈尔滨</c:v>
                </c:pt>
                <c:pt idx="7">
                  <c:v>武汉</c:v>
                </c:pt>
                <c:pt idx="8">
                  <c:v>郑州</c:v>
                </c:pt>
                <c:pt idx="9">
                  <c:v>南京</c:v>
                </c:pt>
                <c:pt idx="10">
                  <c:v>长春</c:v>
                </c:pt>
                <c:pt idx="11">
                  <c:v>西安</c:v>
                </c:pt>
                <c:pt idx="12">
                  <c:v>石家庄</c:v>
                </c:pt>
                <c:pt idx="13">
                  <c:v>沈阳</c:v>
                </c:pt>
                <c:pt idx="14">
                  <c:v>济南</c:v>
                </c:pt>
                <c:pt idx="15">
                  <c:v>太原</c:v>
                </c:pt>
                <c:pt idx="16">
                  <c:v>深圳</c:v>
                </c:pt>
                <c:pt idx="17">
                  <c:v>广州</c:v>
                </c:pt>
                <c:pt idx="18">
                  <c:v>贵阳</c:v>
                </c:pt>
                <c:pt idx="19">
                  <c:v>昆明</c:v>
                </c:pt>
                <c:pt idx="20">
                  <c:v>福州</c:v>
                </c:pt>
                <c:pt idx="21">
                  <c:v>长沙</c:v>
                </c:pt>
                <c:pt idx="22">
                  <c:v>合肥</c:v>
                </c:pt>
                <c:pt idx="23">
                  <c:v>兰州</c:v>
                </c:pt>
                <c:pt idx="24">
                  <c:v>呼和浩特</c:v>
                </c:pt>
                <c:pt idx="25">
                  <c:v>乌鲁木齐</c:v>
                </c:pt>
                <c:pt idx="26">
                  <c:v>南昌</c:v>
                </c:pt>
                <c:pt idx="27">
                  <c:v>银川</c:v>
                </c:pt>
                <c:pt idx="28">
                  <c:v>西宁</c:v>
                </c:pt>
                <c:pt idx="29">
                  <c:v>南宁</c:v>
                </c:pt>
                <c:pt idx="30">
                  <c:v>海口</c:v>
                </c:pt>
                <c:pt idx="31">
                  <c:v>拉萨</c:v>
                </c:pt>
              </c:strCache>
            </c:strRef>
          </c:cat>
          <c:val>
            <c:numRef>
              <c:f>聚屏OTT智能电视分布!$V$11:$V$42</c:f>
              <c:numCache>
                <c:formatCode>0%</c:formatCode>
                <c:ptCount val="32"/>
                <c:pt idx="0">
                  <c:v>0.1114997813729777</c:v>
                </c:pt>
                <c:pt idx="1">
                  <c:v>7.761259291648448E-2</c:v>
                </c:pt>
                <c:pt idx="2">
                  <c:v>7.160034980323568E-2</c:v>
                </c:pt>
                <c:pt idx="3">
                  <c:v>6.9960647135986001E-2</c:v>
                </c:pt>
                <c:pt idx="4">
                  <c:v>4.4162658504591168E-2</c:v>
                </c:pt>
                <c:pt idx="5">
                  <c:v>4.2632269348491472E-2</c:v>
                </c:pt>
                <c:pt idx="6">
                  <c:v>3.7827940533449934E-2</c:v>
                </c:pt>
                <c:pt idx="7">
                  <c:v>3.738522081329252E-2</c:v>
                </c:pt>
                <c:pt idx="8">
                  <c:v>3.7308701355487535E-2</c:v>
                </c:pt>
                <c:pt idx="9">
                  <c:v>3.6270222999562743E-2</c:v>
                </c:pt>
                <c:pt idx="10">
                  <c:v>3.3898119807608221E-2</c:v>
                </c:pt>
                <c:pt idx="11">
                  <c:v>3.3023611718408397E-2</c:v>
                </c:pt>
                <c:pt idx="12">
                  <c:v>3.2324005247048537E-2</c:v>
                </c:pt>
                <c:pt idx="13">
                  <c:v>3.0487538259728903E-2</c:v>
                </c:pt>
                <c:pt idx="14">
                  <c:v>2.9782466112811542E-2</c:v>
                </c:pt>
                <c:pt idx="15">
                  <c:v>2.4852426759947529E-2</c:v>
                </c:pt>
                <c:pt idx="16">
                  <c:v>2.464473108876257E-2</c:v>
                </c:pt>
                <c:pt idx="17">
                  <c:v>2.3513336248360297E-2</c:v>
                </c:pt>
                <c:pt idx="18">
                  <c:v>2.1277874945343243E-2</c:v>
                </c:pt>
                <c:pt idx="19">
                  <c:v>2.1256012243113249E-2</c:v>
                </c:pt>
                <c:pt idx="20">
                  <c:v>2.0988194140795804E-2</c:v>
                </c:pt>
                <c:pt idx="21">
                  <c:v>2.0299519020550941E-2</c:v>
                </c:pt>
                <c:pt idx="22">
                  <c:v>1.8714473108876258E-2</c:v>
                </c:pt>
                <c:pt idx="23">
                  <c:v>1.6391560996939222E-2</c:v>
                </c:pt>
                <c:pt idx="24">
                  <c:v>1.6030826410144295E-2</c:v>
                </c:pt>
                <c:pt idx="25">
                  <c:v>1.4850240489724531E-2</c:v>
                </c:pt>
                <c:pt idx="26">
                  <c:v>1.2182990817665064E-2</c:v>
                </c:pt>
                <c:pt idx="27">
                  <c:v>1.1844118933100131E-2</c:v>
                </c:pt>
                <c:pt idx="28">
                  <c:v>1.1089855706165282E-2</c:v>
                </c:pt>
                <c:pt idx="29">
                  <c:v>9.3463052033231301E-3</c:v>
                </c:pt>
                <c:pt idx="30">
                  <c:v>5.8701355487538256E-3</c:v>
                </c:pt>
                <c:pt idx="31" formatCode="0.0%">
                  <c:v>1.0712724092697857E-3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C63-41E2-A314-127FA30645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7127871"/>
        <c:axId val="357137439"/>
      </c:barChart>
      <c:catAx>
        <c:axId val="3571278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357137439"/>
        <c:crosses val="autoZero"/>
        <c:auto val="1"/>
        <c:lblAlgn val="ctr"/>
        <c:lblOffset val="100"/>
        <c:noMultiLvlLbl val="0"/>
      </c:catAx>
      <c:valAx>
        <c:axId val="357137439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3571278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bg1"/>
          </a:solidFill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bg1">
                    <a:lumMod val="7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+mn-cs"/>
              </a:defRPr>
            </a:pPr>
            <a:r>
              <a:rPr lang="zh-CN" sz="2000" b="1" dirty="0"/>
              <a:t>受众类型</a:t>
            </a:r>
            <a:r>
              <a:rPr lang="zh-CN" altLang="en-US" sz="2000" b="1" dirty="0"/>
              <a:t>分布</a:t>
            </a:r>
            <a:endParaRPr lang="zh-CN" sz="2000" b="1" dirty="0"/>
          </a:p>
        </c:rich>
      </c:tx>
      <c:layout>
        <c:manualLayout>
          <c:xMode val="edge"/>
          <c:yMode val="edge"/>
          <c:x val="0.37443398080462748"/>
          <c:y val="9.4454691497590296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bg1">
                  <a:lumMod val="75000"/>
                </a:schemeClr>
              </a:solidFill>
              <a:latin typeface="张海山锐线体简" panose="02000000000000000000" pitchFamily="2" charset="-122"/>
              <a:ea typeface="张海山锐线体简" panose="02000000000000000000" pitchFamily="2" charset="-122"/>
              <a:cs typeface="+mn-cs"/>
            </a:defRPr>
          </a:pPr>
          <a:endParaRPr lang="zh-CN"/>
        </a:p>
      </c:txPr>
    </c:title>
    <c:autoTitleDeleted val="0"/>
    <c:plotArea>
      <c:layout>
        <c:manualLayout>
          <c:layoutTarget val="inner"/>
          <c:xMode val="edge"/>
          <c:yMode val="edge"/>
          <c:x val="0.31027146000382416"/>
          <c:y val="0.33623440629896278"/>
          <c:w val="0.32481231677053579"/>
          <c:h val="0.59150977454368836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受众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478-4FF6-BCE4-EEA20DA36FA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478-4FF6-BCE4-EEA20DA36FA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478-4FF6-BCE4-EEA20DA36FA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478-4FF6-BCE4-EEA20DA36FA5}"/>
              </c:ext>
            </c:extLst>
          </c:dPt>
          <c:dPt>
            <c:idx val="4"/>
            <c:bubble3D val="0"/>
            <c:spPr>
              <a:solidFill>
                <a:srgbClr val="00B0F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0478-4FF6-BCE4-EEA20DA36FA5}"/>
              </c:ext>
            </c:extLst>
          </c:dPt>
          <c:dPt>
            <c:idx val="5"/>
            <c:bubble3D val="0"/>
            <c:spPr>
              <a:solidFill>
                <a:schemeClr val="bg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0478-4FF6-BCE4-EEA20DA36FA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张海山锐线体简" panose="02000000000000000000" pitchFamily="2" charset="-122"/>
                    <a:ea typeface="张海山锐线体简" panose="02000000000000000000" pitchFamily="2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Sheet1!$A$2:$A$7</c:f>
              <c:strCache>
                <c:ptCount val="6"/>
                <c:pt idx="0">
                  <c:v>有孩子无老人</c:v>
                </c:pt>
                <c:pt idx="1">
                  <c:v>有孩子有老人</c:v>
                </c:pt>
                <c:pt idx="2">
                  <c:v>空巢中老年人</c:v>
                </c:pt>
                <c:pt idx="3">
                  <c:v>中青年小两口</c:v>
                </c:pt>
                <c:pt idx="4">
                  <c:v>独居中青年</c:v>
                </c:pt>
                <c:pt idx="5">
                  <c:v>无法区分</c:v>
                </c:pt>
              </c:strCache>
            </c:strRef>
          </c:cat>
          <c:val>
            <c:numRef>
              <c:f>Sheet1!$B$2:$B$7</c:f>
              <c:numCache>
                <c:formatCode>0%</c:formatCode>
                <c:ptCount val="6"/>
                <c:pt idx="0">
                  <c:v>0.38</c:v>
                </c:pt>
                <c:pt idx="1">
                  <c:v>0.23</c:v>
                </c:pt>
                <c:pt idx="2">
                  <c:v>0.05</c:v>
                </c:pt>
                <c:pt idx="3">
                  <c:v>0.13</c:v>
                </c:pt>
                <c:pt idx="4">
                  <c:v>0.11</c:v>
                </c:pt>
                <c:pt idx="5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0478-4FF6-BCE4-EEA20DA36F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7742846837915585"/>
          <c:y val="0.15751348644414034"/>
          <c:w val="0.66311430670865001"/>
          <c:h val="9.084607603974534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bg1">
                  <a:lumMod val="75000"/>
                </a:schemeClr>
              </a:solidFill>
              <a:latin typeface="张海山锐线体简" panose="02000000000000000000" pitchFamily="2" charset="-122"/>
              <a:ea typeface="张海山锐线体简" panose="02000000000000000000" pitchFamily="2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>
              <a:lumMod val="75000"/>
            </a:schemeClr>
          </a:solidFill>
          <a:latin typeface="张海山锐线体简" panose="02000000000000000000" pitchFamily="2" charset="-122"/>
          <a:ea typeface="张海山锐线体简" panose="02000000000000000000" pitchFamily="2" charset="-122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0.61544</cdr:x>
      <cdr:y>0.81486</cdr:y>
    </cdr:from>
    <cdr:to>
      <cdr:x>0.86685</cdr:x>
      <cdr:y>0.81805</cdr:y>
    </cdr:to>
    <cdr:cxnSp macro="">
      <cdr:nvCxnSpPr>
        <cdr:cNvPr id="8" name="直接箭头连接符 7">
          <a:extLst xmlns:a="http://schemas.openxmlformats.org/drawingml/2006/main">
            <a:ext uri="{FF2B5EF4-FFF2-40B4-BE49-F238E27FC236}">
              <a16:creationId xmlns:a16="http://schemas.microsoft.com/office/drawing/2014/main" id="{8EA88FB4-D12B-0648-9968-64171CF2BF10}"/>
            </a:ext>
          </a:extLst>
        </cdr:cNvPr>
        <cdr:cNvCxnSpPr/>
      </cdr:nvCxnSpPr>
      <cdr:spPr>
        <a:xfrm xmlns:a="http://schemas.openxmlformats.org/drawingml/2006/main">
          <a:off x="3904680" y="3500204"/>
          <a:ext cx="1595078" cy="13703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E95487"/>
          </a:solidFill>
          <a:prstDash val="dash"/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0.68316</cdr:x>
      <cdr:y>0.48966</cdr:y>
    </cdr:from>
    <cdr:to>
      <cdr:x>0.88621</cdr:x>
      <cdr:y>0.48966</cdr:y>
    </cdr:to>
    <cdr:cxnSp macro="">
      <cdr:nvCxnSpPr>
        <cdr:cNvPr id="9" name="直接箭头连接符 8">
          <a:extLst xmlns:a="http://schemas.openxmlformats.org/drawingml/2006/main">
            <a:ext uri="{FF2B5EF4-FFF2-40B4-BE49-F238E27FC236}">
              <a16:creationId xmlns:a16="http://schemas.microsoft.com/office/drawing/2014/main" id="{7D57F107-3A3F-B346-9B32-59D5D67FEE8F}"/>
            </a:ext>
          </a:extLst>
        </cdr:cNvPr>
        <cdr:cNvCxnSpPr/>
      </cdr:nvCxnSpPr>
      <cdr:spPr>
        <a:xfrm xmlns:a="http://schemas.openxmlformats.org/drawingml/2006/main" flipV="1">
          <a:off x="4334330" y="2103307"/>
          <a:ext cx="1288257" cy="0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E95487"/>
          </a:solidFill>
          <a:prstDash val="dash"/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0.15296</cdr:x>
      <cdr:y>0.15555</cdr:y>
    </cdr:from>
    <cdr:to>
      <cdr:x>0.32186</cdr:x>
      <cdr:y>0.15882</cdr:y>
    </cdr:to>
    <cdr:cxnSp macro="">
      <cdr:nvCxnSpPr>
        <cdr:cNvPr id="11" name="直接箭头连接符 10">
          <a:extLst xmlns:a="http://schemas.openxmlformats.org/drawingml/2006/main">
            <a:ext uri="{FF2B5EF4-FFF2-40B4-BE49-F238E27FC236}">
              <a16:creationId xmlns:a16="http://schemas.microsoft.com/office/drawing/2014/main" id="{E1748B81-2944-3C4D-8650-DBAB127C5300}"/>
            </a:ext>
          </a:extLst>
        </cdr:cNvPr>
        <cdr:cNvCxnSpPr/>
      </cdr:nvCxnSpPr>
      <cdr:spPr>
        <a:xfrm xmlns:a="http://schemas.openxmlformats.org/drawingml/2006/main" flipH="1">
          <a:off x="1139483" y="668159"/>
          <a:ext cx="1258278" cy="14067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E95487"/>
          </a:solidFill>
          <a:prstDash val="dash"/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0.09746</cdr:x>
      <cdr:y>0.49673</cdr:y>
    </cdr:from>
    <cdr:to>
      <cdr:x>0.26637</cdr:x>
      <cdr:y>0.5</cdr:y>
    </cdr:to>
    <cdr:cxnSp macro="">
      <cdr:nvCxnSpPr>
        <cdr:cNvPr id="14" name="直接箭头连接符 13">
          <a:extLst xmlns:a="http://schemas.openxmlformats.org/drawingml/2006/main">
            <a:ext uri="{FF2B5EF4-FFF2-40B4-BE49-F238E27FC236}">
              <a16:creationId xmlns:a16="http://schemas.microsoft.com/office/drawing/2014/main" id="{BAB153DF-B4CB-0040-8BF5-896FBCE9FC59}"/>
            </a:ext>
          </a:extLst>
        </cdr:cNvPr>
        <cdr:cNvCxnSpPr/>
      </cdr:nvCxnSpPr>
      <cdr:spPr>
        <a:xfrm xmlns:a="http://schemas.openxmlformats.org/drawingml/2006/main" flipH="1">
          <a:off x="726049" y="2133665"/>
          <a:ext cx="1258278" cy="14067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E95487"/>
          </a:solidFill>
          <a:prstDash val="dash"/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0.14205</cdr:x>
      <cdr:y>0.82295</cdr:y>
    </cdr:from>
    <cdr:to>
      <cdr:x>0.31095</cdr:x>
      <cdr:y>0.82623</cdr:y>
    </cdr:to>
    <cdr:cxnSp macro="">
      <cdr:nvCxnSpPr>
        <cdr:cNvPr id="15" name="直接箭头连接符 14">
          <a:extLst xmlns:a="http://schemas.openxmlformats.org/drawingml/2006/main">
            <a:ext uri="{FF2B5EF4-FFF2-40B4-BE49-F238E27FC236}">
              <a16:creationId xmlns:a16="http://schemas.microsoft.com/office/drawing/2014/main" id="{CEAD8064-403D-9443-A9E0-4BB98D7DD7FF}"/>
            </a:ext>
          </a:extLst>
        </cdr:cNvPr>
        <cdr:cNvCxnSpPr/>
      </cdr:nvCxnSpPr>
      <cdr:spPr>
        <a:xfrm xmlns:a="http://schemas.openxmlformats.org/drawingml/2006/main" flipH="1">
          <a:off x="1058203" y="3534963"/>
          <a:ext cx="1258278" cy="14067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E95487"/>
          </a:solidFill>
          <a:prstDash val="dash"/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0.66554</cdr:x>
      <cdr:y>0.17108</cdr:y>
    </cdr:from>
    <cdr:to>
      <cdr:x>0.88242</cdr:x>
      <cdr:y>0.17108</cdr:y>
    </cdr:to>
    <cdr:cxnSp macro="">
      <cdr:nvCxnSpPr>
        <cdr:cNvPr id="13" name="直接箭头连接符 12">
          <a:extLst xmlns:a="http://schemas.openxmlformats.org/drawingml/2006/main">
            <a:ext uri="{FF2B5EF4-FFF2-40B4-BE49-F238E27FC236}">
              <a16:creationId xmlns:a16="http://schemas.microsoft.com/office/drawing/2014/main" id="{BEF3D3E5-1205-0140-BF32-6E26FBD871D8}"/>
            </a:ext>
          </a:extLst>
        </cdr:cNvPr>
        <cdr:cNvCxnSpPr/>
      </cdr:nvCxnSpPr>
      <cdr:spPr>
        <a:xfrm xmlns:a="http://schemas.openxmlformats.org/drawingml/2006/main">
          <a:off x="4222532" y="734875"/>
          <a:ext cx="1376002" cy="0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E95487"/>
          </a:solidFill>
          <a:prstDash val="dash"/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0.88569</cdr:x>
      <cdr:y>0.08679</cdr:y>
    </cdr:from>
    <cdr:to>
      <cdr:x>1</cdr:x>
      <cdr:y>0.24028</cdr:y>
    </cdr:to>
    <cdr:sp macro="" textlink="">
      <cdr:nvSpPr>
        <cdr:cNvPr id="12" name="Freeform: Shape 17"/>
        <cdr:cNvSpPr/>
      </cdr:nvSpPr>
      <cdr:spPr bwMode="auto">
        <a:xfrm xmlns:a="http://schemas.openxmlformats.org/drawingml/2006/main">
          <a:off x="5619293" y="372788"/>
          <a:ext cx="725238" cy="659307"/>
        </a:xfrm>
        <a:custGeom xmlns:a="http://schemas.openxmlformats.org/drawingml/2006/main">
          <a:avLst/>
          <a:gdLst>
            <a:gd name="connsiteX0" fmla="*/ 360040 w 792088"/>
            <a:gd name="connsiteY0" fmla="*/ 0 h 720080"/>
            <a:gd name="connsiteX1" fmla="*/ 792088 w 792088"/>
            <a:gd name="connsiteY1" fmla="*/ 0 h 720080"/>
            <a:gd name="connsiteX2" fmla="*/ 792088 w 792088"/>
            <a:gd name="connsiteY2" fmla="*/ 720080 h 720080"/>
            <a:gd name="connsiteX3" fmla="*/ 360040 w 792088"/>
            <a:gd name="connsiteY3" fmla="*/ 720080 h 720080"/>
            <a:gd name="connsiteX4" fmla="*/ 0 w 792088"/>
            <a:gd name="connsiteY4" fmla="*/ 360040 h 720080"/>
            <a:gd name="connsiteX5" fmla="*/ 360040 w 792088"/>
            <a:gd name="connsiteY5" fmla="*/ 0 h 720080"/>
          </a:gdLst>
          <a:ahLst/>
          <a:cxnLst>
            <a:cxn ang="0">
              <a:pos x="connsiteX0" y="connsiteY0"/>
            </a:cxn>
            <a:cxn ang="0">
              <a:pos x="connsiteX1" y="connsiteY1"/>
            </a:cxn>
            <a:cxn ang="0">
              <a:pos x="connsiteX2" y="connsiteY2"/>
            </a:cxn>
            <a:cxn ang="0">
              <a:pos x="connsiteX3" y="connsiteY3"/>
            </a:cxn>
            <a:cxn ang="0">
              <a:pos x="connsiteX4" y="connsiteY4"/>
            </a:cxn>
            <a:cxn ang="0">
              <a:pos x="connsiteX5" y="connsiteY5"/>
            </a:cxn>
          </a:cxnLst>
          <a:rect l="l" t="t" r="r" b="b"/>
          <a:pathLst>
            <a:path w="792088" h="720080">
              <a:moveTo>
                <a:pt x="360040" y="0"/>
              </a:moveTo>
              <a:lnTo>
                <a:pt x="792088" y="0"/>
              </a:lnTo>
              <a:lnTo>
                <a:pt x="792088" y="720080"/>
              </a:lnTo>
              <a:lnTo>
                <a:pt x="360040" y="720080"/>
              </a:lnTo>
              <a:cubicBezTo>
                <a:pt x="161195" y="720080"/>
                <a:pt x="0" y="558885"/>
                <a:pt x="0" y="360040"/>
              </a:cubicBezTo>
              <a:cubicBezTo>
                <a:pt x="0" y="161195"/>
                <a:pt x="161195" y="0"/>
                <a:pt x="360040" y="0"/>
              </a:cubicBezTo>
              <a:close/>
            </a:path>
          </a:pathLst>
        </a:custGeom>
        <a:gradFill xmlns:a="http://schemas.openxmlformats.org/drawingml/2006/main">
          <a:gsLst>
            <a:gs pos="0">
              <a:srgbClr val="5193BF"/>
            </a:gs>
            <a:gs pos="100000">
              <a:srgbClr val="427A9D"/>
            </a:gs>
          </a:gsLst>
          <a:lin ang="5400000" scaled="1"/>
        </a:gra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zh-CN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altLang="zh-CN" dirty="0">
              <a:solidFill>
                <a:schemeClr val="lt1"/>
              </a:solidFill>
            </a:rPr>
            <a:t>04</a:t>
          </a:r>
        </a:p>
      </cdr:txBody>
    </cdr:sp>
  </cdr:relSizeAnchor>
  <cdr:relSizeAnchor xmlns:cdr="http://schemas.openxmlformats.org/drawingml/2006/chartDrawing">
    <cdr:from>
      <cdr:x>0.88569</cdr:x>
      <cdr:y>0.42326</cdr:y>
    </cdr:from>
    <cdr:to>
      <cdr:x>1</cdr:x>
      <cdr:y>0.57674</cdr:y>
    </cdr:to>
    <cdr:sp macro="" textlink="">
      <cdr:nvSpPr>
        <cdr:cNvPr id="16" name="Freeform: Shape 32"/>
        <cdr:cNvSpPr/>
      </cdr:nvSpPr>
      <cdr:spPr bwMode="auto">
        <a:xfrm xmlns:a="http://schemas.openxmlformats.org/drawingml/2006/main">
          <a:off x="5619293" y="1818078"/>
          <a:ext cx="725238" cy="659307"/>
        </a:xfrm>
        <a:custGeom xmlns:a="http://schemas.openxmlformats.org/drawingml/2006/main">
          <a:avLst/>
          <a:gdLst>
            <a:gd name="connsiteX0" fmla="*/ 360040 w 792088"/>
            <a:gd name="connsiteY0" fmla="*/ 0 h 720080"/>
            <a:gd name="connsiteX1" fmla="*/ 792088 w 792088"/>
            <a:gd name="connsiteY1" fmla="*/ 0 h 720080"/>
            <a:gd name="connsiteX2" fmla="*/ 792088 w 792088"/>
            <a:gd name="connsiteY2" fmla="*/ 720080 h 720080"/>
            <a:gd name="connsiteX3" fmla="*/ 360040 w 792088"/>
            <a:gd name="connsiteY3" fmla="*/ 720080 h 720080"/>
            <a:gd name="connsiteX4" fmla="*/ 0 w 792088"/>
            <a:gd name="connsiteY4" fmla="*/ 360040 h 720080"/>
            <a:gd name="connsiteX5" fmla="*/ 360040 w 792088"/>
            <a:gd name="connsiteY5" fmla="*/ 0 h 720080"/>
          </a:gdLst>
          <a:ahLst/>
          <a:cxnLst>
            <a:cxn ang="0">
              <a:pos x="connsiteX0" y="connsiteY0"/>
            </a:cxn>
            <a:cxn ang="0">
              <a:pos x="connsiteX1" y="connsiteY1"/>
            </a:cxn>
            <a:cxn ang="0">
              <a:pos x="connsiteX2" y="connsiteY2"/>
            </a:cxn>
            <a:cxn ang="0">
              <a:pos x="connsiteX3" y="connsiteY3"/>
            </a:cxn>
            <a:cxn ang="0">
              <a:pos x="connsiteX4" y="connsiteY4"/>
            </a:cxn>
            <a:cxn ang="0">
              <a:pos x="connsiteX5" y="connsiteY5"/>
            </a:cxn>
          </a:cxnLst>
          <a:rect l="l" t="t" r="r" b="b"/>
          <a:pathLst>
            <a:path w="792088" h="720080">
              <a:moveTo>
                <a:pt x="360040" y="0"/>
              </a:moveTo>
              <a:lnTo>
                <a:pt x="792088" y="0"/>
              </a:lnTo>
              <a:lnTo>
                <a:pt x="792088" y="720080"/>
              </a:lnTo>
              <a:lnTo>
                <a:pt x="360040" y="720080"/>
              </a:lnTo>
              <a:cubicBezTo>
                <a:pt x="161195" y="720080"/>
                <a:pt x="0" y="558885"/>
                <a:pt x="0" y="360040"/>
              </a:cubicBezTo>
              <a:cubicBezTo>
                <a:pt x="0" y="161195"/>
                <a:pt x="161195" y="0"/>
                <a:pt x="360040" y="0"/>
              </a:cubicBezTo>
              <a:close/>
            </a:path>
          </a:pathLst>
        </a:custGeom>
        <a:gradFill xmlns:a="http://schemas.openxmlformats.org/drawingml/2006/main">
          <a:gsLst>
            <a:gs pos="0">
              <a:srgbClr val="DB84B5"/>
            </a:gs>
            <a:gs pos="100000">
              <a:srgbClr val="E8406E"/>
            </a:gs>
          </a:gsLst>
          <a:lin ang="5400000" scaled="1"/>
        </a:gra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zh-CN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altLang="zh-CN" dirty="0">
              <a:solidFill>
                <a:schemeClr val="lt1"/>
              </a:solidFill>
            </a:rPr>
            <a:t>05</a:t>
          </a:r>
        </a:p>
      </cdr:txBody>
    </cdr:sp>
  </cdr:relSizeAnchor>
  <cdr:relSizeAnchor xmlns:cdr="http://schemas.openxmlformats.org/drawingml/2006/chartDrawing">
    <cdr:from>
      <cdr:x>0.88569</cdr:x>
      <cdr:y>0.75019</cdr:y>
    </cdr:from>
    <cdr:to>
      <cdr:x>1</cdr:x>
      <cdr:y>0.90367</cdr:y>
    </cdr:to>
    <cdr:sp macro="" textlink="">
      <cdr:nvSpPr>
        <cdr:cNvPr id="17" name="Freeform: Shape 41"/>
        <cdr:cNvSpPr/>
      </cdr:nvSpPr>
      <cdr:spPr bwMode="auto">
        <a:xfrm xmlns:a="http://schemas.openxmlformats.org/drawingml/2006/main">
          <a:off x="5619293" y="3222397"/>
          <a:ext cx="725238" cy="659307"/>
        </a:xfrm>
        <a:custGeom xmlns:a="http://schemas.openxmlformats.org/drawingml/2006/main">
          <a:avLst/>
          <a:gdLst>
            <a:gd name="connsiteX0" fmla="*/ 360040 w 792088"/>
            <a:gd name="connsiteY0" fmla="*/ 0 h 720080"/>
            <a:gd name="connsiteX1" fmla="*/ 792088 w 792088"/>
            <a:gd name="connsiteY1" fmla="*/ 0 h 720080"/>
            <a:gd name="connsiteX2" fmla="*/ 792088 w 792088"/>
            <a:gd name="connsiteY2" fmla="*/ 720080 h 720080"/>
            <a:gd name="connsiteX3" fmla="*/ 360040 w 792088"/>
            <a:gd name="connsiteY3" fmla="*/ 720080 h 720080"/>
            <a:gd name="connsiteX4" fmla="*/ 0 w 792088"/>
            <a:gd name="connsiteY4" fmla="*/ 360040 h 720080"/>
            <a:gd name="connsiteX5" fmla="*/ 360040 w 792088"/>
            <a:gd name="connsiteY5" fmla="*/ 0 h 720080"/>
          </a:gdLst>
          <a:ahLst/>
          <a:cxnLst>
            <a:cxn ang="0">
              <a:pos x="connsiteX0" y="connsiteY0"/>
            </a:cxn>
            <a:cxn ang="0">
              <a:pos x="connsiteX1" y="connsiteY1"/>
            </a:cxn>
            <a:cxn ang="0">
              <a:pos x="connsiteX2" y="connsiteY2"/>
            </a:cxn>
            <a:cxn ang="0">
              <a:pos x="connsiteX3" y="connsiteY3"/>
            </a:cxn>
            <a:cxn ang="0">
              <a:pos x="connsiteX4" y="connsiteY4"/>
            </a:cxn>
            <a:cxn ang="0">
              <a:pos x="connsiteX5" y="connsiteY5"/>
            </a:cxn>
          </a:cxnLst>
          <a:rect l="l" t="t" r="r" b="b"/>
          <a:pathLst>
            <a:path w="792088" h="720080">
              <a:moveTo>
                <a:pt x="360040" y="0"/>
              </a:moveTo>
              <a:lnTo>
                <a:pt x="792088" y="0"/>
              </a:lnTo>
              <a:lnTo>
                <a:pt x="792088" y="720080"/>
              </a:lnTo>
              <a:lnTo>
                <a:pt x="360040" y="720080"/>
              </a:lnTo>
              <a:cubicBezTo>
                <a:pt x="161195" y="720080"/>
                <a:pt x="0" y="558885"/>
                <a:pt x="0" y="360040"/>
              </a:cubicBezTo>
              <a:cubicBezTo>
                <a:pt x="0" y="161195"/>
                <a:pt x="161195" y="0"/>
                <a:pt x="360040" y="0"/>
              </a:cubicBezTo>
              <a:close/>
            </a:path>
          </a:pathLst>
        </a:custGeom>
        <a:gradFill xmlns:a="http://schemas.openxmlformats.org/drawingml/2006/main">
          <a:gsLst>
            <a:gs pos="0">
              <a:srgbClr val="60C4DA"/>
            </a:gs>
            <a:gs pos="100000">
              <a:srgbClr val="418E9E"/>
            </a:gs>
          </a:gsLst>
          <a:lin ang="5400000" scaled="1"/>
        </a:gra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zh-CN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altLang="zh-CN" dirty="0">
              <a:solidFill>
                <a:schemeClr val="lt1"/>
              </a:solidFill>
            </a:rPr>
            <a:t>06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FD0C51-AAA6-4A16-A781-9D62E0DD4820}" type="datetimeFigureOut">
              <a:rPr lang="zh-CN" altLang="en-US" smtClean="0"/>
              <a:t>2020/3/23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76323B-DB7C-4FAC-9FBE-402CAB4D9C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2250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76323B-DB7C-4FAC-9FBE-402CAB4D9CE7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87573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76323B-DB7C-4FAC-9FBE-402CAB4D9CE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03053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sz="7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76323B-DB7C-4FAC-9FBE-402CAB4D9CE7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11007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76323B-DB7C-4FAC-9FBE-402CAB4D9CE7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87233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76323B-DB7C-4FAC-9FBE-402CAB4D9CE7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85948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76323B-DB7C-4FAC-9FBE-402CAB4D9CE7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70420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76323B-DB7C-4FAC-9FBE-402CAB4D9CE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59214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76323B-DB7C-4FAC-9FBE-402CAB4D9CE7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70936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76323B-DB7C-4FAC-9FBE-402CAB4D9CE7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44385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sz="12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76323B-DB7C-4FAC-9FBE-402CAB4D9CE7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51306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sz="9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76323B-DB7C-4FAC-9FBE-402CAB4D9CE7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21796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76323B-DB7C-4FAC-9FBE-402CAB4D9CE7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55372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亮屏视频  广告位</a:t>
            </a:r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ID  5857874    1280X720  50M MP4 </a:t>
            </a:r>
          </a:p>
          <a:p>
            <a:r>
              <a:rPr lang="zh-CN" alt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海尔冰箱屏</a:t>
            </a:r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  <a:r>
              <a:rPr lang="zh-CN" alt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全屏图片</a:t>
            </a:r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  <a:r>
              <a:rPr lang="zh-CN" alt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亮屏广告位</a:t>
            </a:r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ID  </a:t>
            </a:r>
            <a:r>
              <a:rPr lang="zh-CN" alt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5569822  1280X800 250K</a:t>
            </a:r>
            <a:endParaRPr lang="zh-CN" alt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海尔冰箱屏</a:t>
            </a:r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  <a:r>
              <a:rPr lang="zh-CN" alt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首页轮播</a:t>
            </a:r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  <a:r>
              <a:rPr lang="zh-CN" alt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海尔</a:t>
            </a:r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864</a:t>
            </a:r>
            <a:r>
              <a:rPr lang="zh-CN" alt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。 </a:t>
            </a:r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864X440</a:t>
            </a:r>
            <a:r>
              <a:rPr lang="zh-CN" alt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。</a:t>
            </a:r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250K</a:t>
            </a:r>
            <a:endParaRPr lang="zh-CN" alt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海尔冰箱屏</a:t>
            </a:r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  <a:r>
              <a:rPr lang="zh-CN" alt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首页轮播</a:t>
            </a:r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  <a:r>
              <a:rPr lang="zh-CN" alt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苏宁</a:t>
            </a:r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930  930X536  250K</a:t>
            </a:r>
            <a:endParaRPr lang="zh-CN" alt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76323B-DB7C-4FAC-9FBE-402CAB4D9CE7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90283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76323B-DB7C-4FAC-9FBE-402CAB4D9CE7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3902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亮屏视频  广告位</a:t>
            </a:r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ID  5857874    1280X720  50M MP4 </a:t>
            </a:r>
          </a:p>
          <a:p>
            <a:r>
              <a:rPr lang="zh-CN" alt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海尔冰箱屏</a:t>
            </a:r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  <a:r>
              <a:rPr lang="zh-CN" alt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全屏图片</a:t>
            </a:r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  <a:r>
              <a:rPr lang="zh-CN" alt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亮屏广告位</a:t>
            </a:r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ID  </a:t>
            </a:r>
            <a:r>
              <a:rPr lang="zh-CN" alt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5569822  1280X800 250K</a:t>
            </a:r>
            <a:endParaRPr lang="zh-CN" alt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海尔冰箱屏</a:t>
            </a:r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  <a:r>
              <a:rPr lang="zh-CN" alt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首页轮播</a:t>
            </a:r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  <a:r>
              <a:rPr lang="zh-CN" alt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海尔</a:t>
            </a:r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864</a:t>
            </a:r>
            <a:r>
              <a:rPr lang="zh-CN" alt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。 </a:t>
            </a:r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864X440</a:t>
            </a:r>
            <a:r>
              <a:rPr lang="zh-CN" alt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。</a:t>
            </a:r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250K</a:t>
            </a:r>
            <a:endParaRPr lang="zh-CN" alt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海尔冰箱屏</a:t>
            </a:r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  <a:r>
              <a:rPr lang="zh-CN" alt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首页轮播</a:t>
            </a:r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  <a:r>
              <a:rPr lang="zh-CN" alt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苏宁</a:t>
            </a:r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930  930X536  250K</a:t>
            </a:r>
            <a:endParaRPr lang="zh-CN" alt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76323B-DB7C-4FAC-9FBE-402CAB4D9CE7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32845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76323B-DB7C-4FAC-9FBE-402CAB4D9CE7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33889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D2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9" name="直角三角形 8"/>
          <p:cNvSpPr/>
          <p:nvPr userDrawn="1"/>
        </p:nvSpPr>
        <p:spPr>
          <a:xfrm>
            <a:off x="-1" y="5551714"/>
            <a:ext cx="4689567" cy="1306286"/>
          </a:xfrm>
          <a:prstGeom prst="rtTriangle">
            <a:avLst/>
          </a:prstGeom>
          <a:solidFill>
            <a:srgbClr val="2030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" name="直角三角形 9"/>
          <p:cNvSpPr/>
          <p:nvPr userDrawn="1"/>
        </p:nvSpPr>
        <p:spPr>
          <a:xfrm flipH="1">
            <a:off x="1658983" y="4567536"/>
            <a:ext cx="10533017" cy="2272937"/>
          </a:xfrm>
          <a:prstGeom prst="rtTriangle">
            <a:avLst/>
          </a:prstGeom>
          <a:solidFill>
            <a:srgbClr val="342B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784819"/>
            <a:ext cx="10515600" cy="730251"/>
          </a:xfrm>
        </p:spPr>
        <p:txBody>
          <a:bodyPr>
            <a:normAutofit/>
          </a:bodyPr>
          <a:lstStyle>
            <a:lvl1pPr algn="ctr">
              <a:defRPr sz="3200" b="1">
                <a:solidFill>
                  <a:schemeClr val="bg1"/>
                </a:solidFill>
                <a:latin typeface="阿里汉仪智能黑体" panose="00020600040101010101" pitchFamily="18" charset="-122"/>
                <a:ea typeface="阿里汉仪智能黑体" panose="00020600040101010101" pitchFamily="18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600200"/>
            <a:ext cx="10515600" cy="4576762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8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2406C989-3467-4339-A29A-95BFF8F6F303}" type="datetimeFigureOut">
              <a:rPr lang="zh-CN" altLang="en-US" smtClean="0"/>
              <a:pPr/>
              <a:t>2020/3/23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8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8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72073889-B700-42B0-83A6-8649439849E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12473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D2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7" name="直角三角形 6"/>
          <p:cNvSpPr/>
          <p:nvPr userDrawn="1"/>
        </p:nvSpPr>
        <p:spPr>
          <a:xfrm>
            <a:off x="-1" y="5551714"/>
            <a:ext cx="4689567" cy="1306286"/>
          </a:xfrm>
          <a:prstGeom prst="rtTriangle">
            <a:avLst/>
          </a:prstGeom>
          <a:solidFill>
            <a:srgbClr val="2030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8" name="直角三角形 7"/>
          <p:cNvSpPr/>
          <p:nvPr userDrawn="1"/>
        </p:nvSpPr>
        <p:spPr>
          <a:xfrm flipH="1">
            <a:off x="1658983" y="4567536"/>
            <a:ext cx="10533017" cy="2272937"/>
          </a:xfrm>
          <a:prstGeom prst="rtTriangle">
            <a:avLst/>
          </a:prstGeom>
          <a:solidFill>
            <a:srgbClr val="342B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853467"/>
            <a:ext cx="10515600" cy="625475"/>
          </a:xfrm>
        </p:spPr>
        <p:txBody>
          <a:bodyPr>
            <a:normAutofit/>
          </a:bodyPr>
          <a:lstStyle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800" b="1" kern="1200" dirty="0">
                <a:solidFill>
                  <a:schemeClr val="bg1"/>
                </a:solidFill>
                <a:latin typeface="阿里汉仪智能黑体" panose="00020600040101010101" pitchFamily="18" charset="-122"/>
                <a:ea typeface="阿里汉仪智能黑体" panose="00020600040101010101" pitchFamily="18" charset="-122"/>
                <a:cs typeface="+mj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6C989-3467-4339-A29A-95BFF8F6F303}" type="datetimeFigureOut">
              <a:rPr lang="zh-CN" altLang="en-US" smtClean="0"/>
              <a:t>2020/3/23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73889-B700-42B0-83A6-8649439849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1792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6C989-3467-4339-A29A-95BFF8F6F303}" type="datetimeFigureOut">
              <a:rPr lang="zh-CN" altLang="en-US" smtClean="0"/>
              <a:t>2020/3/23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73889-B700-42B0-83A6-8649439849EA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D2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6" name="直角三角形 5"/>
          <p:cNvSpPr/>
          <p:nvPr userDrawn="1"/>
        </p:nvSpPr>
        <p:spPr>
          <a:xfrm>
            <a:off x="-1" y="5551714"/>
            <a:ext cx="4689567" cy="1306286"/>
          </a:xfrm>
          <a:prstGeom prst="rtTriangle">
            <a:avLst/>
          </a:prstGeom>
          <a:solidFill>
            <a:srgbClr val="2030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7" name="直角三角形 6"/>
          <p:cNvSpPr/>
          <p:nvPr userDrawn="1"/>
        </p:nvSpPr>
        <p:spPr>
          <a:xfrm flipH="1">
            <a:off x="1658983" y="4567536"/>
            <a:ext cx="10533017" cy="2272937"/>
          </a:xfrm>
          <a:prstGeom prst="rtTriangle">
            <a:avLst/>
          </a:prstGeom>
          <a:solidFill>
            <a:srgbClr val="342B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7087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6C989-3467-4339-A29A-95BFF8F6F303}" type="datetimeFigureOut">
              <a:rPr lang="zh-CN" altLang="en-US" smtClean="0"/>
              <a:t>2020/3/23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73889-B700-42B0-83A6-8649439849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1937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空白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D2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3" name="直角三角形 2"/>
          <p:cNvSpPr/>
          <p:nvPr userDrawn="1"/>
        </p:nvSpPr>
        <p:spPr>
          <a:xfrm>
            <a:off x="-1" y="5551714"/>
            <a:ext cx="4689567" cy="1306286"/>
          </a:xfrm>
          <a:prstGeom prst="rtTriangle">
            <a:avLst/>
          </a:prstGeom>
          <a:solidFill>
            <a:srgbClr val="2030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4" name="直角三角形 3"/>
          <p:cNvSpPr/>
          <p:nvPr userDrawn="1"/>
        </p:nvSpPr>
        <p:spPr>
          <a:xfrm flipH="1">
            <a:off x="1658983" y="4567536"/>
            <a:ext cx="10533017" cy="2272937"/>
          </a:xfrm>
          <a:prstGeom prst="rtTriangle">
            <a:avLst/>
          </a:prstGeom>
          <a:solidFill>
            <a:srgbClr val="342B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19066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16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06C989-3467-4339-A29A-95BFF8F6F303}" type="datetimeFigureOut">
              <a:rPr lang="zh-CN" altLang="en-US" smtClean="0"/>
              <a:t>2020/3/23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073889-B700-42B0-83A6-8649439849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6568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4" r:id="rId2"/>
    <p:sldLayoutId id="2147483655" r:id="rId3"/>
    <p:sldLayoutId id="2147483656" r:id="rId4"/>
    <p:sldLayoutId id="214748365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0.jpe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notesSlide" Target="../notesSlides/notesSlide1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41" y="5198"/>
            <a:ext cx="12173518" cy="6859886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0"/>
            <a:ext cx="12173517" cy="6873930"/>
          </a:xfrm>
          <a:prstGeom prst="rect">
            <a:avLst/>
          </a:prstGeom>
          <a:solidFill>
            <a:srgbClr val="272729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2513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en-US" altLang="zh-CN" sz="2513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513" dirty="0">
                <a:latin typeface="阿里汉仪智能黑体" panose="00020600040101010101" pitchFamily="18" charset="-122"/>
                <a:ea typeface="阿里汉仪智能黑体" panose="00020600040101010101" pitchFamily="18" charset="-122"/>
              </a:rPr>
              <a:t>价值介绍  </a:t>
            </a:r>
            <a:r>
              <a:rPr lang="en-US" altLang="zh-CN" sz="2513" dirty="0">
                <a:latin typeface="阿里汉仪智能黑体" panose="00020600040101010101" pitchFamily="18" charset="-122"/>
                <a:ea typeface="阿里汉仪智能黑体" panose="00020600040101010101" pitchFamily="18" charset="-122"/>
              </a:rPr>
              <a:t>|  </a:t>
            </a:r>
            <a:r>
              <a:rPr lang="zh-CN" altLang="en-US" sz="2513" dirty="0">
                <a:latin typeface="阿里汉仪智能黑体" panose="00020600040101010101" pitchFamily="18" charset="-122"/>
                <a:ea typeface="阿里汉仪智能黑体" panose="00020600040101010101" pitchFamily="18" charset="-122"/>
              </a:rPr>
              <a:t>资源介绍 </a:t>
            </a:r>
            <a:r>
              <a:rPr lang="en-US" altLang="zh-CN" sz="2513" dirty="0">
                <a:latin typeface="阿里汉仪智能黑体" panose="00020600040101010101" pitchFamily="18" charset="-122"/>
                <a:ea typeface="阿里汉仪智能黑体" panose="00020600040101010101" pitchFamily="18" charset="-122"/>
              </a:rPr>
              <a:t>|  </a:t>
            </a:r>
            <a:r>
              <a:rPr lang="zh-CN" altLang="en-US" sz="2513" dirty="0">
                <a:latin typeface="阿里汉仪智能黑体" panose="00020600040101010101" pitchFamily="18" charset="-122"/>
                <a:ea typeface="阿里汉仪智能黑体" panose="00020600040101010101" pitchFamily="18" charset="-122"/>
              </a:rPr>
              <a:t>玩法</a:t>
            </a:r>
            <a:r>
              <a:rPr lang="zh-CN" altLang="en-US" sz="2513" dirty="0" smtClean="0">
                <a:latin typeface="阿里汉仪智能黑体" panose="00020600040101010101" pitchFamily="18" charset="-122"/>
                <a:ea typeface="阿里汉仪智能黑体" panose="00020600040101010101" pitchFamily="18" charset="-122"/>
              </a:rPr>
              <a:t>案例</a:t>
            </a:r>
            <a:endParaRPr lang="zh-CN" altLang="en-US" sz="2513" dirty="0">
              <a:latin typeface="阿里汉仪智能黑体" panose="00020600040101010101" pitchFamily="18" charset="-122"/>
              <a:ea typeface="阿里汉仪智能黑体" panose="00020600040101010101" pitchFamily="18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171954" y="4884174"/>
            <a:ext cx="2003638" cy="338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598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2020</a:t>
            </a:r>
            <a:r>
              <a:rPr lang="zh-CN" altLang="en-US" sz="1598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598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598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</a:p>
        </p:txBody>
      </p:sp>
      <p:cxnSp>
        <p:nvCxnSpPr>
          <p:cNvPr id="14" name="直接连接符 13"/>
          <p:cNvCxnSpPr/>
          <p:nvPr/>
        </p:nvCxnSpPr>
        <p:spPr>
          <a:xfrm flipV="1">
            <a:off x="1744999" y="2117393"/>
            <a:ext cx="8267447" cy="0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2552213" y="1793427"/>
            <a:ext cx="6824692" cy="795243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zh-CN" altLang="en-US" sz="2513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半闭框 14"/>
          <p:cNvSpPr/>
          <p:nvPr/>
        </p:nvSpPr>
        <p:spPr>
          <a:xfrm rot="13520348">
            <a:off x="6016668" y="4563318"/>
            <a:ext cx="251618" cy="251618"/>
          </a:xfrm>
          <a:prstGeom prst="halfFrame">
            <a:avLst>
              <a:gd name="adj1" fmla="val 3786"/>
              <a:gd name="adj2" fmla="val 5129"/>
            </a:avLst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513">
              <a:solidFill>
                <a:schemeClr val="tx1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139705" y="5306133"/>
            <a:ext cx="68136" cy="68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513"/>
          </a:p>
        </p:txBody>
      </p:sp>
      <p:sp>
        <p:nvSpPr>
          <p:cNvPr id="20" name="矩形 19"/>
          <p:cNvSpPr/>
          <p:nvPr/>
        </p:nvSpPr>
        <p:spPr>
          <a:xfrm>
            <a:off x="6141973" y="5608201"/>
            <a:ext cx="68136" cy="68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513"/>
          </a:p>
        </p:txBody>
      </p:sp>
      <p:sp>
        <p:nvSpPr>
          <p:cNvPr id="21" name="矩形 20"/>
          <p:cNvSpPr/>
          <p:nvPr/>
        </p:nvSpPr>
        <p:spPr>
          <a:xfrm>
            <a:off x="6141973" y="5935250"/>
            <a:ext cx="68136" cy="68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513"/>
          </a:p>
        </p:txBody>
      </p:sp>
      <p:sp>
        <p:nvSpPr>
          <p:cNvPr id="22" name="矩形 21"/>
          <p:cNvSpPr/>
          <p:nvPr/>
        </p:nvSpPr>
        <p:spPr>
          <a:xfrm>
            <a:off x="6144243" y="6237318"/>
            <a:ext cx="68136" cy="68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513"/>
          </a:p>
        </p:txBody>
      </p:sp>
      <p:sp>
        <p:nvSpPr>
          <p:cNvPr id="23" name="矩形 22"/>
          <p:cNvSpPr/>
          <p:nvPr/>
        </p:nvSpPr>
        <p:spPr>
          <a:xfrm>
            <a:off x="6144243" y="6618876"/>
            <a:ext cx="68136" cy="68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513"/>
          </a:p>
        </p:txBody>
      </p:sp>
      <p:sp>
        <p:nvSpPr>
          <p:cNvPr id="19" name="矩形 18"/>
          <p:cNvSpPr/>
          <p:nvPr/>
        </p:nvSpPr>
        <p:spPr>
          <a:xfrm>
            <a:off x="1076665" y="1853872"/>
            <a:ext cx="9775788" cy="70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994" b="1" dirty="0">
                <a:solidFill>
                  <a:schemeClr val="bg1"/>
                </a:solidFill>
                <a:latin typeface="阿里汉仪智能黑体" panose="00020600040101010101" pitchFamily="18" charset="-122"/>
                <a:ea typeface="阿里汉仪智能黑体" panose="00020600040101010101" pitchFamily="18" charset="-122"/>
              </a:rPr>
              <a:t>百度聚屏家庭场景运营方案</a:t>
            </a:r>
            <a:endParaRPr lang="en-US" altLang="zh-CN" sz="3994" b="1" dirty="0">
              <a:solidFill>
                <a:schemeClr val="bg1"/>
              </a:solidFill>
              <a:latin typeface="阿里汉仪智能黑体" panose="00020600040101010101" pitchFamily="18" charset="-122"/>
              <a:ea typeface="阿里汉仪智能黑体" panose="00020600040101010101" pitchFamily="18" charset="-122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02411" y="552269"/>
            <a:ext cx="2952621" cy="1144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282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V="1">
            <a:off x="1774028" y="2683450"/>
            <a:ext cx="8267447" cy="0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1306285" y="2801423"/>
            <a:ext cx="97757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6000" b="1" dirty="0">
                <a:solidFill>
                  <a:schemeClr val="bg1"/>
                </a:solidFill>
                <a:latin typeface="阿里汉仪智能黑体" panose="00020600040101010101" pitchFamily="18" charset="-122"/>
                <a:ea typeface="阿里汉仪智能黑体" panose="00020600040101010101" pitchFamily="18" charset="-122"/>
              </a:rPr>
              <a:t>家庭场景价值介绍</a:t>
            </a:r>
            <a:endParaRPr lang="en-US" altLang="zh-CN" sz="6000" b="1" dirty="0">
              <a:solidFill>
                <a:schemeClr val="bg1"/>
              </a:solidFill>
              <a:latin typeface="阿里汉仪智能黑体" panose="00020600040101010101" pitchFamily="18" charset="-122"/>
              <a:ea typeface="阿里汉仪智能黑体" panose="00020600040101010101" pitchFamily="18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306285" y="1915884"/>
            <a:ext cx="9942286" cy="278674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8353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>
            <a:spLocks/>
          </p:cNvSpPr>
          <p:nvPr/>
        </p:nvSpPr>
        <p:spPr>
          <a:xfrm>
            <a:off x="6230976" y="998309"/>
            <a:ext cx="5226208" cy="51226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800" b="1" kern="1200" dirty="0">
                <a:solidFill>
                  <a:schemeClr val="bg1"/>
                </a:solidFill>
                <a:latin typeface="阿里汉仪智能黑体" panose="00020600040101010101" pitchFamily="18" charset="-122"/>
                <a:ea typeface="阿里汉仪智能黑体" panose="00020600040101010101" pitchFamily="18" charset="-122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特殊时期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我们</a:t>
            </a:r>
            <a:r>
              <a:rPr lang="zh-CN" altLang="en-US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才能打好</a:t>
            </a:r>
            <a:endParaRPr lang="en-US" altLang="zh-CN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线下广告</a:t>
            </a:r>
            <a:r>
              <a:rPr lang="zh-CN" altLang="en-US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攻坚战？</a:t>
            </a:r>
            <a:endParaRPr lang="en-US" altLang="zh-CN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哪些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场景与资源</a:t>
            </a:r>
            <a:endParaRPr lang="en-US" altLang="zh-CN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能够帮助品牌客户</a:t>
            </a:r>
            <a:r>
              <a:rPr lang="zh-CN" altLang="en-US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持续发力？</a:t>
            </a:r>
            <a:endParaRPr lang="en-US" altLang="zh-CN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50000"/>
              </a:lnSpc>
            </a:pPr>
            <a:endParaRPr lang="en-US" altLang="zh-CN" sz="1800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60118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815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矩形 107"/>
          <p:cNvSpPr/>
          <p:nvPr/>
        </p:nvSpPr>
        <p:spPr>
          <a:xfrm>
            <a:off x="0" y="4154712"/>
            <a:ext cx="12192000" cy="270328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25363" y="4738499"/>
            <a:ext cx="1193505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3600" b="1" spc="6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</a:t>
            </a:r>
            <a:r>
              <a:rPr lang="zh-CN" altLang="en-US" sz="6000" b="1" spc="6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亿</a:t>
            </a:r>
            <a:r>
              <a:rPr lang="zh-CN" altLang="en-US" sz="3600" b="1" spc="6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民众足不出户</a:t>
            </a:r>
            <a:endParaRPr lang="en-US" altLang="zh-CN" sz="3600" b="1" spc="6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/>
            <a:r>
              <a:rPr lang="zh-CN" altLang="en-US" sz="3600" b="1" spc="6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“在</a:t>
            </a:r>
            <a:r>
              <a:rPr lang="zh-CN" altLang="en-US" sz="6000" b="1" spc="6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</a:t>
            </a:r>
            <a:r>
              <a:rPr lang="zh-CN" altLang="en-US" sz="3600" b="1" spc="6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抗疫”</a:t>
            </a:r>
            <a:endParaRPr lang="en-US" altLang="zh-CN" sz="3600" b="1" spc="6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 hidden="1"/>
          <p:cNvSpPr/>
          <p:nvPr/>
        </p:nvSpPr>
        <p:spPr>
          <a:xfrm>
            <a:off x="0" y="-35596"/>
            <a:ext cx="12293600" cy="685470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85000"/>
                </a:schemeClr>
              </a:solidFill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2105947" y="2063057"/>
            <a:ext cx="264112" cy="264112"/>
            <a:chOff x="6899073" y="1695727"/>
            <a:chExt cx="264112" cy="264112"/>
          </a:xfrm>
        </p:grpSpPr>
        <p:sp>
          <p:nvSpPr>
            <p:cNvPr id="53" name="椭圆 52">
              <a:extLst>
                <a:ext uri="{FF2B5EF4-FFF2-40B4-BE49-F238E27FC236}">
                  <a16:creationId xmlns:a16="http://schemas.microsoft.com/office/drawing/2014/main" id="{785194C6-6B43-4BC9-B9B1-7D50967B5D93}"/>
                </a:ext>
              </a:extLst>
            </p:cNvPr>
            <p:cNvSpPr/>
            <p:nvPr/>
          </p:nvSpPr>
          <p:spPr>
            <a:xfrm>
              <a:off x="6899073" y="1695727"/>
              <a:ext cx="264112" cy="264112"/>
            </a:xfrm>
            <a:prstGeom prst="ellipse">
              <a:avLst/>
            </a:prstGeom>
            <a:solidFill>
              <a:srgbClr val="120F3D"/>
            </a:solidFill>
            <a:ln w="3175" cap="flat">
              <a:solidFill>
                <a:schemeClr val="bg1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6066" tIns="16066" rIns="16066" bIns="16066" numCol="1" spcCol="38100" rtlCol="0" anchor="ctr">
              <a:noAutofit/>
            </a:bodyPr>
            <a:lstStyle/>
            <a:p>
              <a:pPr defTabSz="261049"/>
              <a:endParaRPr lang="zh-CN" altLang="en-US" sz="889" b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Neue Medium"/>
              </a:endParaRPr>
            </a:p>
          </p:txBody>
        </p:sp>
        <p:sp>
          <p:nvSpPr>
            <p:cNvPr id="56" name="Oval 78">
              <a:extLst>
                <a:ext uri="{FF2B5EF4-FFF2-40B4-BE49-F238E27FC236}">
                  <a16:creationId xmlns:a16="http://schemas.microsoft.com/office/drawing/2014/main" id="{78E6E714-901A-4CE3-B16F-A56232B3E725}"/>
                </a:ext>
              </a:extLst>
            </p:cNvPr>
            <p:cNvSpPr/>
            <p:nvPr/>
          </p:nvSpPr>
          <p:spPr>
            <a:xfrm>
              <a:off x="6899073" y="1695913"/>
              <a:ext cx="264112" cy="263740"/>
            </a:xfrm>
            <a:custGeom>
              <a:avLst/>
              <a:gdLst>
                <a:gd name="connsiteX0" fmla="*/ 299759 w 600935"/>
                <a:gd name="connsiteY0" fmla="*/ 131393 h 600088"/>
                <a:gd name="connsiteX1" fmla="*/ 321625 w 600935"/>
                <a:gd name="connsiteY1" fmla="*/ 153235 h 600088"/>
                <a:gd name="connsiteX2" fmla="*/ 321625 w 600935"/>
                <a:gd name="connsiteY2" fmla="*/ 319735 h 600088"/>
                <a:gd name="connsiteX3" fmla="*/ 402280 w 600935"/>
                <a:gd name="connsiteY3" fmla="*/ 365567 h 600088"/>
                <a:gd name="connsiteX4" fmla="*/ 410524 w 600935"/>
                <a:gd name="connsiteY4" fmla="*/ 395286 h 600088"/>
                <a:gd name="connsiteX5" fmla="*/ 391526 w 600935"/>
                <a:gd name="connsiteY5" fmla="*/ 406386 h 600088"/>
                <a:gd name="connsiteX6" fmla="*/ 380772 w 600935"/>
                <a:gd name="connsiteY6" fmla="*/ 403522 h 600088"/>
                <a:gd name="connsiteX7" fmla="*/ 288647 w 600935"/>
                <a:gd name="connsiteY7" fmla="*/ 351602 h 600088"/>
                <a:gd name="connsiteX8" fmla="*/ 287930 w 600935"/>
                <a:gd name="connsiteY8" fmla="*/ 351244 h 600088"/>
                <a:gd name="connsiteX9" fmla="*/ 286137 w 600935"/>
                <a:gd name="connsiteY9" fmla="*/ 349812 h 600088"/>
                <a:gd name="connsiteX10" fmla="*/ 284704 w 600935"/>
                <a:gd name="connsiteY10" fmla="*/ 348738 h 600088"/>
                <a:gd name="connsiteX11" fmla="*/ 283270 w 600935"/>
                <a:gd name="connsiteY11" fmla="*/ 346948 h 600088"/>
                <a:gd name="connsiteX12" fmla="*/ 281836 w 600935"/>
                <a:gd name="connsiteY12" fmla="*/ 345515 h 600088"/>
                <a:gd name="connsiteX13" fmla="*/ 280760 w 600935"/>
                <a:gd name="connsiteY13" fmla="*/ 343725 h 600088"/>
                <a:gd name="connsiteX14" fmla="*/ 279685 w 600935"/>
                <a:gd name="connsiteY14" fmla="*/ 341935 h 600088"/>
                <a:gd name="connsiteX15" fmla="*/ 278968 w 600935"/>
                <a:gd name="connsiteY15" fmla="*/ 339786 h 600088"/>
                <a:gd name="connsiteX16" fmla="*/ 278251 w 600935"/>
                <a:gd name="connsiteY16" fmla="*/ 337996 h 600088"/>
                <a:gd name="connsiteX17" fmla="*/ 277893 w 600935"/>
                <a:gd name="connsiteY17" fmla="*/ 335848 h 600088"/>
                <a:gd name="connsiteX18" fmla="*/ 277534 w 600935"/>
                <a:gd name="connsiteY18" fmla="*/ 333341 h 600088"/>
                <a:gd name="connsiteX19" fmla="*/ 277534 w 600935"/>
                <a:gd name="connsiteY19" fmla="*/ 332625 h 600088"/>
                <a:gd name="connsiteX20" fmla="*/ 277534 w 600935"/>
                <a:gd name="connsiteY20" fmla="*/ 153235 h 600088"/>
                <a:gd name="connsiteX21" fmla="*/ 299759 w 600935"/>
                <a:gd name="connsiteY21" fmla="*/ 131393 h 600088"/>
                <a:gd name="connsiteX22" fmla="*/ 281106 w 600935"/>
                <a:gd name="connsiteY22" fmla="*/ 48695 h 600088"/>
                <a:gd name="connsiteX23" fmla="*/ 48046 w 600935"/>
                <a:gd name="connsiteY23" fmla="*/ 297538 h 600088"/>
                <a:gd name="connsiteX24" fmla="*/ 95734 w 600935"/>
                <a:gd name="connsiteY24" fmla="*/ 297538 h 600088"/>
                <a:gd name="connsiteX25" fmla="*/ 95734 w 600935"/>
                <a:gd name="connsiteY25" fmla="*/ 335849 h 600088"/>
                <a:gd name="connsiteX26" fmla="*/ 50556 w 600935"/>
                <a:gd name="connsiteY26" fmla="*/ 335849 h 600088"/>
                <a:gd name="connsiteX27" fmla="*/ 281106 w 600935"/>
                <a:gd name="connsiteY27" fmla="*/ 551394 h 600088"/>
                <a:gd name="connsiteX28" fmla="*/ 281106 w 600935"/>
                <a:gd name="connsiteY28" fmla="*/ 507712 h 600088"/>
                <a:gd name="connsiteX29" fmla="*/ 319471 w 600935"/>
                <a:gd name="connsiteY29" fmla="*/ 507712 h 600088"/>
                <a:gd name="connsiteX30" fmla="*/ 319471 w 600935"/>
                <a:gd name="connsiteY30" fmla="*/ 551394 h 600088"/>
                <a:gd name="connsiteX31" fmla="*/ 550379 w 600935"/>
                <a:gd name="connsiteY31" fmla="*/ 335849 h 600088"/>
                <a:gd name="connsiteX32" fmla="*/ 507711 w 600935"/>
                <a:gd name="connsiteY32" fmla="*/ 335849 h 600088"/>
                <a:gd name="connsiteX33" fmla="*/ 507711 w 600935"/>
                <a:gd name="connsiteY33" fmla="*/ 297538 h 600088"/>
                <a:gd name="connsiteX34" fmla="*/ 552889 w 600935"/>
                <a:gd name="connsiteY34" fmla="*/ 297538 h 600088"/>
                <a:gd name="connsiteX35" fmla="*/ 319471 w 600935"/>
                <a:gd name="connsiteY35" fmla="*/ 48695 h 600088"/>
                <a:gd name="connsiteX36" fmla="*/ 319471 w 600935"/>
                <a:gd name="connsiteY36" fmla="*/ 92377 h 600088"/>
                <a:gd name="connsiteX37" fmla="*/ 281106 w 600935"/>
                <a:gd name="connsiteY37" fmla="*/ 92377 h 600088"/>
                <a:gd name="connsiteX38" fmla="*/ 300468 w 600935"/>
                <a:gd name="connsiteY38" fmla="*/ 0 h 600088"/>
                <a:gd name="connsiteX39" fmla="*/ 600935 w 600935"/>
                <a:gd name="connsiteY39" fmla="*/ 300044 h 600088"/>
                <a:gd name="connsiteX40" fmla="*/ 300468 w 600935"/>
                <a:gd name="connsiteY40" fmla="*/ 600088 h 600088"/>
                <a:gd name="connsiteX41" fmla="*/ 0 w 600935"/>
                <a:gd name="connsiteY41" fmla="*/ 300044 h 600088"/>
                <a:gd name="connsiteX42" fmla="*/ 300468 w 600935"/>
                <a:gd name="connsiteY42" fmla="*/ 0 h 60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600935" h="600088">
                  <a:moveTo>
                    <a:pt x="299759" y="131393"/>
                  </a:moveTo>
                  <a:cubicBezTo>
                    <a:pt x="311588" y="131393"/>
                    <a:pt x="321625" y="141061"/>
                    <a:pt x="321625" y="153235"/>
                  </a:cubicBezTo>
                  <a:lnTo>
                    <a:pt x="321625" y="319735"/>
                  </a:lnTo>
                  <a:lnTo>
                    <a:pt x="402280" y="365567"/>
                  </a:lnTo>
                  <a:cubicBezTo>
                    <a:pt x="413034" y="371296"/>
                    <a:pt x="416618" y="384902"/>
                    <a:pt x="410524" y="395286"/>
                  </a:cubicBezTo>
                  <a:cubicBezTo>
                    <a:pt x="406581" y="402448"/>
                    <a:pt x="399054" y="406386"/>
                    <a:pt x="391526" y="406386"/>
                  </a:cubicBezTo>
                  <a:cubicBezTo>
                    <a:pt x="387941" y="406386"/>
                    <a:pt x="383998" y="405670"/>
                    <a:pt x="380772" y="403522"/>
                  </a:cubicBezTo>
                  <a:lnTo>
                    <a:pt x="288647" y="351602"/>
                  </a:lnTo>
                  <a:cubicBezTo>
                    <a:pt x="288647" y="351602"/>
                    <a:pt x="288288" y="351602"/>
                    <a:pt x="287930" y="351244"/>
                  </a:cubicBezTo>
                  <a:cubicBezTo>
                    <a:pt x="287571" y="350886"/>
                    <a:pt x="286854" y="350528"/>
                    <a:pt x="286137" y="349812"/>
                  </a:cubicBezTo>
                  <a:cubicBezTo>
                    <a:pt x="285779" y="349454"/>
                    <a:pt x="285062" y="349096"/>
                    <a:pt x="284704" y="348738"/>
                  </a:cubicBezTo>
                  <a:cubicBezTo>
                    <a:pt x="283987" y="348022"/>
                    <a:pt x="283628" y="347664"/>
                    <a:pt x="283270" y="346948"/>
                  </a:cubicBezTo>
                  <a:cubicBezTo>
                    <a:pt x="282553" y="346590"/>
                    <a:pt x="282194" y="345873"/>
                    <a:pt x="281836" y="345515"/>
                  </a:cubicBezTo>
                  <a:cubicBezTo>
                    <a:pt x="281477" y="344799"/>
                    <a:pt x="281119" y="344441"/>
                    <a:pt x="280760" y="343725"/>
                  </a:cubicBezTo>
                  <a:cubicBezTo>
                    <a:pt x="280402" y="343009"/>
                    <a:pt x="280043" y="342293"/>
                    <a:pt x="279685" y="341935"/>
                  </a:cubicBezTo>
                  <a:cubicBezTo>
                    <a:pt x="279327" y="341219"/>
                    <a:pt x="279327" y="340503"/>
                    <a:pt x="278968" y="339786"/>
                  </a:cubicBezTo>
                  <a:cubicBezTo>
                    <a:pt x="278610" y="339070"/>
                    <a:pt x="278610" y="338354"/>
                    <a:pt x="278251" y="337996"/>
                  </a:cubicBezTo>
                  <a:cubicBezTo>
                    <a:pt x="278251" y="337280"/>
                    <a:pt x="277893" y="336564"/>
                    <a:pt x="277893" y="335848"/>
                  </a:cubicBezTo>
                  <a:cubicBezTo>
                    <a:pt x="277893" y="335132"/>
                    <a:pt x="277893" y="334415"/>
                    <a:pt x="277534" y="333341"/>
                  </a:cubicBezTo>
                  <a:cubicBezTo>
                    <a:pt x="277534" y="333341"/>
                    <a:pt x="277534" y="332983"/>
                    <a:pt x="277534" y="332625"/>
                  </a:cubicBezTo>
                  <a:lnTo>
                    <a:pt x="277534" y="153235"/>
                  </a:lnTo>
                  <a:cubicBezTo>
                    <a:pt x="277534" y="141061"/>
                    <a:pt x="287571" y="131393"/>
                    <a:pt x="299759" y="131393"/>
                  </a:cubicBezTo>
                  <a:close/>
                  <a:moveTo>
                    <a:pt x="281106" y="48695"/>
                  </a:moveTo>
                  <a:cubicBezTo>
                    <a:pt x="151668" y="58362"/>
                    <a:pt x="49122" y="166134"/>
                    <a:pt x="48046" y="297538"/>
                  </a:cubicBezTo>
                  <a:lnTo>
                    <a:pt x="95734" y="297538"/>
                  </a:lnTo>
                  <a:lnTo>
                    <a:pt x="95734" y="335849"/>
                  </a:lnTo>
                  <a:lnTo>
                    <a:pt x="50556" y="335849"/>
                  </a:lnTo>
                  <a:cubicBezTo>
                    <a:pt x="67050" y="451856"/>
                    <a:pt x="162783" y="542443"/>
                    <a:pt x="281106" y="551394"/>
                  </a:cubicBezTo>
                  <a:lnTo>
                    <a:pt x="281106" y="507712"/>
                  </a:lnTo>
                  <a:lnTo>
                    <a:pt x="319471" y="507712"/>
                  </a:lnTo>
                  <a:lnTo>
                    <a:pt x="319471" y="551394"/>
                  </a:lnTo>
                  <a:cubicBezTo>
                    <a:pt x="437794" y="542443"/>
                    <a:pt x="533886" y="451856"/>
                    <a:pt x="550379" y="335849"/>
                  </a:cubicBezTo>
                  <a:lnTo>
                    <a:pt x="507711" y="335849"/>
                  </a:lnTo>
                  <a:lnTo>
                    <a:pt x="507711" y="297538"/>
                  </a:lnTo>
                  <a:lnTo>
                    <a:pt x="552889" y="297538"/>
                  </a:lnTo>
                  <a:cubicBezTo>
                    <a:pt x="551813" y="166134"/>
                    <a:pt x="449267" y="58362"/>
                    <a:pt x="319471" y="48695"/>
                  </a:cubicBezTo>
                  <a:lnTo>
                    <a:pt x="319471" y="92377"/>
                  </a:lnTo>
                  <a:lnTo>
                    <a:pt x="281106" y="92377"/>
                  </a:lnTo>
                  <a:close/>
                  <a:moveTo>
                    <a:pt x="300468" y="0"/>
                  </a:moveTo>
                  <a:cubicBezTo>
                    <a:pt x="466119" y="0"/>
                    <a:pt x="600935" y="134626"/>
                    <a:pt x="600935" y="300044"/>
                  </a:cubicBezTo>
                  <a:cubicBezTo>
                    <a:pt x="600935" y="465462"/>
                    <a:pt x="466119" y="600088"/>
                    <a:pt x="300468" y="600088"/>
                  </a:cubicBezTo>
                  <a:cubicBezTo>
                    <a:pt x="134816" y="600088"/>
                    <a:pt x="0" y="465462"/>
                    <a:pt x="0" y="300044"/>
                  </a:cubicBezTo>
                  <a:cubicBezTo>
                    <a:pt x="0" y="134626"/>
                    <a:pt x="134816" y="0"/>
                    <a:pt x="300468" y="0"/>
                  </a:cubicBezTo>
                  <a:close/>
                </a:path>
              </a:pathLst>
            </a:custGeom>
            <a:solidFill>
              <a:schemeClr val="accent5"/>
            </a:solidFill>
            <a:ln w="3175" cap="flat">
              <a:solidFill>
                <a:schemeClr val="bg1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16066" tIns="16066" rIns="16066" bIns="16066" numCol="1" spcCol="3810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 marL="0" marR="0" indent="0" algn="l" defTabSz="934592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4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59998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4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  <a:lvl2pPr marL="0" marR="0" indent="233647" algn="ctr" defTabSz="59998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4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2pPr>
              <a:lvl3pPr marL="0" marR="0" indent="467295" algn="ctr" defTabSz="59998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4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3pPr>
              <a:lvl4pPr marL="0" marR="0" indent="700942" algn="ctr" defTabSz="59998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4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4pPr>
              <a:lvl5pPr marL="0" marR="0" indent="934592" algn="ctr" defTabSz="59998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4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5pPr>
              <a:lvl6pPr marL="0" marR="0" indent="1168238" algn="ctr" defTabSz="59998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4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6pPr>
              <a:lvl7pPr marL="0" marR="0" indent="1401885" algn="ctr" defTabSz="59998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4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7pPr>
              <a:lvl8pPr marL="0" marR="0" indent="1635534" algn="ctr" defTabSz="59998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4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8pPr>
              <a:lvl9pPr marL="0" marR="0" indent="1869182" algn="ctr" defTabSz="59998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4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9pPr>
            </a:lstStyle>
            <a:p>
              <a:pPr defTabSz="261049"/>
              <a:endParaRPr lang="zh-CN" altLang="en-US" sz="889" b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Helvetica Neue Medium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2989550" y="2063057"/>
            <a:ext cx="264112" cy="264112"/>
            <a:chOff x="6899073" y="1695727"/>
            <a:chExt cx="264112" cy="264112"/>
          </a:xfrm>
        </p:grpSpPr>
        <p:sp>
          <p:nvSpPr>
            <p:cNvPr id="68" name="椭圆 67">
              <a:extLst>
                <a:ext uri="{FF2B5EF4-FFF2-40B4-BE49-F238E27FC236}">
                  <a16:creationId xmlns:a16="http://schemas.microsoft.com/office/drawing/2014/main" id="{785194C6-6B43-4BC9-B9B1-7D50967B5D93}"/>
                </a:ext>
              </a:extLst>
            </p:cNvPr>
            <p:cNvSpPr/>
            <p:nvPr/>
          </p:nvSpPr>
          <p:spPr>
            <a:xfrm>
              <a:off x="6899073" y="1695727"/>
              <a:ext cx="264112" cy="264112"/>
            </a:xfrm>
            <a:prstGeom prst="ellipse">
              <a:avLst/>
            </a:prstGeom>
            <a:solidFill>
              <a:srgbClr val="120F3D"/>
            </a:solidFill>
            <a:ln w="3175" cap="flat">
              <a:solidFill>
                <a:schemeClr val="bg1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6066" tIns="16066" rIns="16066" bIns="16066" numCol="1" spcCol="38100" rtlCol="0" anchor="ctr">
              <a:noAutofit/>
            </a:bodyPr>
            <a:lstStyle/>
            <a:p>
              <a:pPr defTabSz="261049"/>
              <a:endParaRPr lang="zh-CN" altLang="en-US" sz="889" b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Neue Medium"/>
              </a:endParaRPr>
            </a:p>
          </p:txBody>
        </p:sp>
        <p:sp>
          <p:nvSpPr>
            <p:cNvPr id="69" name="Oval 78">
              <a:extLst>
                <a:ext uri="{FF2B5EF4-FFF2-40B4-BE49-F238E27FC236}">
                  <a16:creationId xmlns:a16="http://schemas.microsoft.com/office/drawing/2014/main" id="{78E6E714-901A-4CE3-B16F-A56232B3E725}"/>
                </a:ext>
              </a:extLst>
            </p:cNvPr>
            <p:cNvSpPr/>
            <p:nvPr/>
          </p:nvSpPr>
          <p:spPr>
            <a:xfrm>
              <a:off x="6899073" y="1695913"/>
              <a:ext cx="264112" cy="263740"/>
            </a:xfrm>
            <a:custGeom>
              <a:avLst/>
              <a:gdLst>
                <a:gd name="connsiteX0" fmla="*/ 299759 w 600935"/>
                <a:gd name="connsiteY0" fmla="*/ 131393 h 600088"/>
                <a:gd name="connsiteX1" fmla="*/ 321625 w 600935"/>
                <a:gd name="connsiteY1" fmla="*/ 153235 h 600088"/>
                <a:gd name="connsiteX2" fmla="*/ 321625 w 600935"/>
                <a:gd name="connsiteY2" fmla="*/ 319735 h 600088"/>
                <a:gd name="connsiteX3" fmla="*/ 402280 w 600935"/>
                <a:gd name="connsiteY3" fmla="*/ 365567 h 600088"/>
                <a:gd name="connsiteX4" fmla="*/ 410524 w 600935"/>
                <a:gd name="connsiteY4" fmla="*/ 395286 h 600088"/>
                <a:gd name="connsiteX5" fmla="*/ 391526 w 600935"/>
                <a:gd name="connsiteY5" fmla="*/ 406386 h 600088"/>
                <a:gd name="connsiteX6" fmla="*/ 380772 w 600935"/>
                <a:gd name="connsiteY6" fmla="*/ 403522 h 600088"/>
                <a:gd name="connsiteX7" fmla="*/ 288647 w 600935"/>
                <a:gd name="connsiteY7" fmla="*/ 351602 h 600088"/>
                <a:gd name="connsiteX8" fmla="*/ 287930 w 600935"/>
                <a:gd name="connsiteY8" fmla="*/ 351244 h 600088"/>
                <a:gd name="connsiteX9" fmla="*/ 286137 w 600935"/>
                <a:gd name="connsiteY9" fmla="*/ 349812 h 600088"/>
                <a:gd name="connsiteX10" fmla="*/ 284704 w 600935"/>
                <a:gd name="connsiteY10" fmla="*/ 348738 h 600088"/>
                <a:gd name="connsiteX11" fmla="*/ 283270 w 600935"/>
                <a:gd name="connsiteY11" fmla="*/ 346948 h 600088"/>
                <a:gd name="connsiteX12" fmla="*/ 281836 w 600935"/>
                <a:gd name="connsiteY12" fmla="*/ 345515 h 600088"/>
                <a:gd name="connsiteX13" fmla="*/ 280760 w 600935"/>
                <a:gd name="connsiteY13" fmla="*/ 343725 h 600088"/>
                <a:gd name="connsiteX14" fmla="*/ 279685 w 600935"/>
                <a:gd name="connsiteY14" fmla="*/ 341935 h 600088"/>
                <a:gd name="connsiteX15" fmla="*/ 278968 w 600935"/>
                <a:gd name="connsiteY15" fmla="*/ 339786 h 600088"/>
                <a:gd name="connsiteX16" fmla="*/ 278251 w 600935"/>
                <a:gd name="connsiteY16" fmla="*/ 337996 h 600088"/>
                <a:gd name="connsiteX17" fmla="*/ 277893 w 600935"/>
                <a:gd name="connsiteY17" fmla="*/ 335848 h 600088"/>
                <a:gd name="connsiteX18" fmla="*/ 277534 w 600935"/>
                <a:gd name="connsiteY18" fmla="*/ 333341 h 600088"/>
                <a:gd name="connsiteX19" fmla="*/ 277534 w 600935"/>
                <a:gd name="connsiteY19" fmla="*/ 332625 h 600088"/>
                <a:gd name="connsiteX20" fmla="*/ 277534 w 600935"/>
                <a:gd name="connsiteY20" fmla="*/ 153235 h 600088"/>
                <a:gd name="connsiteX21" fmla="*/ 299759 w 600935"/>
                <a:gd name="connsiteY21" fmla="*/ 131393 h 600088"/>
                <a:gd name="connsiteX22" fmla="*/ 281106 w 600935"/>
                <a:gd name="connsiteY22" fmla="*/ 48695 h 600088"/>
                <a:gd name="connsiteX23" fmla="*/ 48046 w 600935"/>
                <a:gd name="connsiteY23" fmla="*/ 297538 h 600088"/>
                <a:gd name="connsiteX24" fmla="*/ 95734 w 600935"/>
                <a:gd name="connsiteY24" fmla="*/ 297538 h 600088"/>
                <a:gd name="connsiteX25" fmla="*/ 95734 w 600935"/>
                <a:gd name="connsiteY25" fmla="*/ 335849 h 600088"/>
                <a:gd name="connsiteX26" fmla="*/ 50556 w 600935"/>
                <a:gd name="connsiteY26" fmla="*/ 335849 h 600088"/>
                <a:gd name="connsiteX27" fmla="*/ 281106 w 600935"/>
                <a:gd name="connsiteY27" fmla="*/ 551394 h 600088"/>
                <a:gd name="connsiteX28" fmla="*/ 281106 w 600935"/>
                <a:gd name="connsiteY28" fmla="*/ 507712 h 600088"/>
                <a:gd name="connsiteX29" fmla="*/ 319471 w 600935"/>
                <a:gd name="connsiteY29" fmla="*/ 507712 h 600088"/>
                <a:gd name="connsiteX30" fmla="*/ 319471 w 600935"/>
                <a:gd name="connsiteY30" fmla="*/ 551394 h 600088"/>
                <a:gd name="connsiteX31" fmla="*/ 550379 w 600935"/>
                <a:gd name="connsiteY31" fmla="*/ 335849 h 600088"/>
                <a:gd name="connsiteX32" fmla="*/ 507711 w 600935"/>
                <a:gd name="connsiteY32" fmla="*/ 335849 h 600088"/>
                <a:gd name="connsiteX33" fmla="*/ 507711 w 600935"/>
                <a:gd name="connsiteY33" fmla="*/ 297538 h 600088"/>
                <a:gd name="connsiteX34" fmla="*/ 552889 w 600935"/>
                <a:gd name="connsiteY34" fmla="*/ 297538 h 600088"/>
                <a:gd name="connsiteX35" fmla="*/ 319471 w 600935"/>
                <a:gd name="connsiteY35" fmla="*/ 48695 h 600088"/>
                <a:gd name="connsiteX36" fmla="*/ 319471 w 600935"/>
                <a:gd name="connsiteY36" fmla="*/ 92377 h 600088"/>
                <a:gd name="connsiteX37" fmla="*/ 281106 w 600935"/>
                <a:gd name="connsiteY37" fmla="*/ 92377 h 600088"/>
                <a:gd name="connsiteX38" fmla="*/ 300468 w 600935"/>
                <a:gd name="connsiteY38" fmla="*/ 0 h 600088"/>
                <a:gd name="connsiteX39" fmla="*/ 600935 w 600935"/>
                <a:gd name="connsiteY39" fmla="*/ 300044 h 600088"/>
                <a:gd name="connsiteX40" fmla="*/ 300468 w 600935"/>
                <a:gd name="connsiteY40" fmla="*/ 600088 h 600088"/>
                <a:gd name="connsiteX41" fmla="*/ 0 w 600935"/>
                <a:gd name="connsiteY41" fmla="*/ 300044 h 600088"/>
                <a:gd name="connsiteX42" fmla="*/ 300468 w 600935"/>
                <a:gd name="connsiteY42" fmla="*/ 0 h 60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600935" h="600088">
                  <a:moveTo>
                    <a:pt x="299759" y="131393"/>
                  </a:moveTo>
                  <a:cubicBezTo>
                    <a:pt x="311588" y="131393"/>
                    <a:pt x="321625" y="141061"/>
                    <a:pt x="321625" y="153235"/>
                  </a:cubicBezTo>
                  <a:lnTo>
                    <a:pt x="321625" y="319735"/>
                  </a:lnTo>
                  <a:lnTo>
                    <a:pt x="402280" y="365567"/>
                  </a:lnTo>
                  <a:cubicBezTo>
                    <a:pt x="413034" y="371296"/>
                    <a:pt x="416618" y="384902"/>
                    <a:pt x="410524" y="395286"/>
                  </a:cubicBezTo>
                  <a:cubicBezTo>
                    <a:pt x="406581" y="402448"/>
                    <a:pt x="399054" y="406386"/>
                    <a:pt x="391526" y="406386"/>
                  </a:cubicBezTo>
                  <a:cubicBezTo>
                    <a:pt x="387941" y="406386"/>
                    <a:pt x="383998" y="405670"/>
                    <a:pt x="380772" y="403522"/>
                  </a:cubicBezTo>
                  <a:lnTo>
                    <a:pt x="288647" y="351602"/>
                  </a:lnTo>
                  <a:cubicBezTo>
                    <a:pt x="288647" y="351602"/>
                    <a:pt x="288288" y="351602"/>
                    <a:pt x="287930" y="351244"/>
                  </a:cubicBezTo>
                  <a:cubicBezTo>
                    <a:pt x="287571" y="350886"/>
                    <a:pt x="286854" y="350528"/>
                    <a:pt x="286137" y="349812"/>
                  </a:cubicBezTo>
                  <a:cubicBezTo>
                    <a:pt x="285779" y="349454"/>
                    <a:pt x="285062" y="349096"/>
                    <a:pt x="284704" y="348738"/>
                  </a:cubicBezTo>
                  <a:cubicBezTo>
                    <a:pt x="283987" y="348022"/>
                    <a:pt x="283628" y="347664"/>
                    <a:pt x="283270" y="346948"/>
                  </a:cubicBezTo>
                  <a:cubicBezTo>
                    <a:pt x="282553" y="346590"/>
                    <a:pt x="282194" y="345873"/>
                    <a:pt x="281836" y="345515"/>
                  </a:cubicBezTo>
                  <a:cubicBezTo>
                    <a:pt x="281477" y="344799"/>
                    <a:pt x="281119" y="344441"/>
                    <a:pt x="280760" y="343725"/>
                  </a:cubicBezTo>
                  <a:cubicBezTo>
                    <a:pt x="280402" y="343009"/>
                    <a:pt x="280043" y="342293"/>
                    <a:pt x="279685" y="341935"/>
                  </a:cubicBezTo>
                  <a:cubicBezTo>
                    <a:pt x="279327" y="341219"/>
                    <a:pt x="279327" y="340503"/>
                    <a:pt x="278968" y="339786"/>
                  </a:cubicBezTo>
                  <a:cubicBezTo>
                    <a:pt x="278610" y="339070"/>
                    <a:pt x="278610" y="338354"/>
                    <a:pt x="278251" y="337996"/>
                  </a:cubicBezTo>
                  <a:cubicBezTo>
                    <a:pt x="278251" y="337280"/>
                    <a:pt x="277893" y="336564"/>
                    <a:pt x="277893" y="335848"/>
                  </a:cubicBezTo>
                  <a:cubicBezTo>
                    <a:pt x="277893" y="335132"/>
                    <a:pt x="277893" y="334415"/>
                    <a:pt x="277534" y="333341"/>
                  </a:cubicBezTo>
                  <a:cubicBezTo>
                    <a:pt x="277534" y="333341"/>
                    <a:pt x="277534" y="332983"/>
                    <a:pt x="277534" y="332625"/>
                  </a:cubicBezTo>
                  <a:lnTo>
                    <a:pt x="277534" y="153235"/>
                  </a:lnTo>
                  <a:cubicBezTo>
                    <a:pt x="277534" y="141061"/>
                    <a:pt x="287571" y="131393"/>
                    <a:pt x="299759" y="131393"/>
                  </a:cubicBezTo>
                  <a:close/>
                  <a:moveTo>
                    <a:pt x="281106" y="48695"/>
                  </a:moveTo>
                  <a:cubicBezTo>
                    <a:pt x="151668" y="58362"/>
                    <a:pt x="49122" y="166134"/>
                    <a:pt x="48046" y="297538"/>
                  </a:cubicBezTo>
                  <a:lnTo>
                    <a:pt x="95734" y="297538"/>
                  </a:lnTo>
                  <a:lnTo>
                    <a:pt x="95734" y="335849"/>
                  </a:lnTo>
                  <a:lnTo>
                    <a:pt x="50556" y="335849"/>
                  </a:lnTo>
                  <a:cubicBezTo>
                    <a:pt x="67050" y="451856"/>
                    <a:pt x="162783" y="542443"/>
                    <a:pt x="281106" y="551394"/>
                  </a:cubicBezTo>
                  <a:lnTo>
                    <a:pt x="281106" y="507712"/>
                  </a:lnTo>
                  <a:lnTo>
                    <a:pt x="319471" y="507712"/>
                  </a:lnTo>
                  <a:lnTo>
                    <a:pt x="319471" y="551394"/>
                  </a:lnTo>
                  <a:cubicBezTo>
                    <a:pt x="437794" y="542443"/>
                    <a:pt x="533886" y="451856"/>
                    <a:pt x="550379" y="335849"/>
                  </a:cubicBezTo>
                  <a:lnTo>
                    <a:pt x="507711" y="335849"/>
                  </a:lnTo>
                  <a:lnTo>
                    <a:pt x="507711" y="297538"/>
                  </a:lnTo>
                  <a:lnTo>
                    <a:pt x="552889" y="297538"/>
                  </a:lnTo>
                  <a:cubicBezTo>
                    <a:pt x="551813" y="166134"/>
                    <a:pt x="449267" y="58362"/>
                    <a:pt x="319471" y="48695"/>
                  </a:cubicBezTo>
                  <a:lnTo>
                    <a:pt x="319471" y="92377"/>
                  </a:lnTo>
                  <a:lnTo>
                    <a:pt x="281106" y="92377"/>
                  </a:lnTo>
                  <a:close/>
                  <a:moveTo>
                    <a:pt x="300468" y="0"/>
                  </a:moveTo>
                  <a:cubicBezTo>
                    <a:pt x="466119" y="0"/>
                    <a:pt x="600935" y="134626"/>
                    <a:pt x="600935" y="300044"/>
                  </a:cubicBezTo>
                  <a:cubicBezTo>
                    <a:pt x="600935" y="465462"/>
                    <a:pt x="466119" y="600088"/>
                    <a:pt x="300468" y="600088"/>
                  </a:cubicBezTo>
                  <a:cubicBezTo>
                    <a:pt x="134816" y="600088"/>
                    <a:pt x="0" y="465462"/>
                    <a:pt x="0" y="300044"/>
                  </a:cubicBezTo>
                  <a:cubicBezTo>
                    <a:pt x="0" y="134626"/>
                    <a:pt x="134816" y="0"/>
                    <a:pt x="300468" y="0"/>
                  </a:cubicBezTo>
                  <a:close/>
                </a:path>
              </a:pathLst>
            </a:custGeom>
            <a:solidFill>
              <a:schemeClr val="accent5"/>
            </a:solidFill>
            <a:ln w="3175" cap="flat">
              <a:solidFill>
                <a:schemeClr val="bg1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16066" tIns="16066" rIns="16066" bIns="16066" numCol="1" spcCol="3810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 marL="0" marR="0" indent="0" algn="l" defTabSz="934592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4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59998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4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  <a:lvl2pPr marL="0" marR="0" indent="233647" algn="ctr" defTabSz="59998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4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2pPr>
              <a:lvl3pPr marL="0" marR="0" indent="467295" algn="ctr" defTabSz="59998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4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3pPr>
              <a:lvl4pPr marL="0" marR="0" indent="700942" algn="ctr" defTabSz="59998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4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4pPr>
              <a:lvl5pPr marL="0" marR="0" indent="934592" algn="ctr" defTabSz="59998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4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5pPr>
              <a:lvl6pPr marL="0" marR="0" indent="1168238" algn="ctr" defTabSz="59998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4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6pPr>
              <a:lvl7pPr marL="0" marR="0" indent="1401885" algn="ctr" defTabSz="59998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4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7pPr>
              <a:lvl8pPr marL="0" marR="0" indent="1635534" algn="ctr" defTabSz="59998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4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8pPr>
              <a:lvl9pPr marL="0" marR="0" indent="1869182" algn="ctr" defTabSz="59998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4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9pPr>
            </a:lstStyle>
            <a:p>
              <a:pPr defTabSz="261049"/>
              <a:endParaRPr lang="zh-CN" altLang="en-US" sz="889" b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Helvetica Neue Medium"/>
              </a:endParaRPr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9936797" y="2071970"/>
            <a:ext cx="264112" cy="264112"/>
            <a:chOff x="6899073" y="1695727"/>
            <a:chExt cx="264112" cy="264112"/>
          </a:xfrm>
        </p:grpSpPr>
        <p:sp>
          <p:nvSpPr>
            <p:cNvPr id="84" name="椭圆 83">
              <a:extLst>
                <a:ext uri="{FF2B5EF4-FFF2-40B4-BE49-F238E27FC236}">
                  <a16:creationId xmlns:a16="http://schemas.microsoft.com/office/drawing/2014/main" id="{785194C6-6B43-4BC9-B9B1-7D50967B5D93}"/>
                </a:ext>
              </a:extLst>
            </p:cNvPr>
            <p:cNvSpPr/>
            <p:nvPr/>
          </p:nvSpPr>
          <p:spPr>
            <a:xfrm>
              <a:off x="6899073" y="1695727"/>
              <a:ext cx="264112" cy="264112"/>
            </a:xfrm>
            <a:prstGeom prst="ellipse">
              <a:avLst/>
            </a:prstGeom>
            <a:solidFill>
              <a:srgbClr val="120F3D"/>
            </a:solidFill>
            <a:ln w="3175" cap="flat">
              <a:solidFill>
                <a:schemeClr val="bg1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6066" tIns="16066" rIns="16066" bIns="16066" numCol="1" spcCol="38100" rtlCol="0" anchor="ctr">
              <a:noAutofit/>
            </a:bodyPr>
            <a:lstStyle/>
            <a:p>
              <a:pPr defTabSz="261049"/>
              <a:endParaRPr lang="zh-CN" altLang="en-US" sz="889" b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Neue Medium"/>
              </a:endParaRPr>
            </a:p>
          </p:txBody>
        </p:sp>
        <p:sp>
          <p:nvSpPr>
            <p:cNvPr id="85" name="Oval 78">
              <a:extLst>
                <a:ext uri="{FF2B5EF4-FFF2-40B4-BE49-F238E27FC236}">
                  <a16:creationId xmlns:a16="http://schemas.microsoft.com/office/drawing/2014/main" id="{78E6E714-901A-4CE3-B16F-A56232B3E725}"/>
                </a:ext>
              </a:extLst>
            </p:cNvPr>
            <p:cNvSpPr/>
            <p:nvPr/>
          </p:nvSpPr>
          <p:spPr>
            <a:xfrm>
              <a:off x="6899073" y="1695913"/>
              <a:ext cx="264112" cy="263740"/>
            </a:xfrm>
            <a:custGeom>
              <a:avLst/>
              <a:gdLst>
                <a:gd name="connsiteX0" fmla="*/ 299759 w 600935"/>
                <a:gd name="connsiteY0" fmla="*/ 131393 h 600088"/>
                <a:gd name="connsiteX1" fmla="*/ 321625 w 600935"/>
                <a:gd name="connsiteY1" fmla="*/ 153235 h 600088"/>
                <a:gd name="connsiteX2" fmla="*/ 321625 w 600935"/>
                <a:gd name="connsiteY2" fmla="*/ 319735 h 600088"/>
                <a:gd name="connsiteX3" fmla="*/ 402280 w 600935"/>
                <a:gd name="connsiteY3" fmla="*/ 365567 h 600088"/>
                <a:gd name="connsiteX4" fmla="*/ 410524 w 600935"/>
                <a:gd name="connsiteY4" fmla="*/ 395286 h 600088"/>
                <a:gd name="connsiteX5" fmla="*/ 391526 w 600935"/>
                <a:gd name="connsiteY5" fmla="*/ 406386 h 600088"/>
                <a:gd name="connsiteX6" fmla="*/ 380772 w 600935"/>
                <a:gd name="connsiteY6" fmla="*/ 403522 h 600088"/>
                <a:gd name="connsiteX7" fmla="*/ 288647 w 600935"/>
                <a:gd name="connsiteY7" fmla="*/ 351602 h 600088"/>
                <a:gd name="connsiteX8" fmla="*/ 287930 w 600935"/>
                <a:gd name="connsiteY8" fmla="*/ 351244 h 600088"/>
                <a:gd name="connsiteX9" fmla="*/ 286137 w 600935"/>
                <a:gd name="connsiteY9" fmla="*/ 349812 h 600088"/>
                <a:gd name="connsiteX10" fmla="*/ 284704 w 600935"/>
                <a:gd name="connsiteY10" fmla="*/ 348738 h 600088"/>
                <a:gd name="connsiteX11" fmla="*/ 283270 w 600935"/>
                <a:gd name="connsiteY11" fmla="*/ 346948 h 600088"/>
                <a:gd name="connsiteX12" fmla="*/ 281836 w 600935"/>
                <a:gd name="connsiteY12" fmla="*/ 345515 h 600088"/>
                <a:gd name="connsiteX13" fmla="*/ 280760 w 600935"/>
                <a:gd name="connsiteY13" fmla="*/ 343725 h 600088"/>
                <a:gd name="connsiteX14" fmla="*/ 279685 w 600935"/>
                <a:gd name="connsiteY14" fmla="*/ 341935 h 600088"/>
                <a:gd name="connsiteX15" fmla="*/ 278968 w 600935"/>
                <a:gd name="connsiteY15" fmla="*/ 339786 h 600088"/>
                <a:gd name="connsiteX16" fmla="*/ 278251 w 600935"/>
                <a:gd name="connsiteY16" fmla="*/ 337996 h 600088"/>
                <a:gd name="connsiteX17" fmla="*/ 277893 w 600935"/>
                <a:gd name="connsiteY17" fmla="*/ 335848 h 600088"/>
                <a:gd name="connsiteX18" fmla="*/ 277534 w 600935"/>
                <a:gd name="connsiteY18" fmla="*/ 333341 h 600088"/>
                <a:gd name="connsiteX19" fmla="*/ 277534 w 600935"/>
                <a:gd name="connsiteY19" fmla="*/ 332625 h 600088"/>
                <a:gd name="connsiteX20" fmla="*/ 277534 w 600935"/>
                <a:gd name="connsiteY20" fmla="*/ 153235 h 600088"/>
                <a:gd name="connsiteX21" fmla="*/ 299759 w 600935"/>
                <a:gd name="connsiteY21" fmla="*/ 131393 h 600088"/>
                <a:gd name="connsiteX22" fmla="*/ 281106 w 600935"/>
                <a:gd name="connsiteY22" fmla="*/ 48695 h 600088"/>
                <a:gd name="connsiteX23" fmla="*/ 48046 w 600935"/>
                <a:gd name="connsiteY23" fmla="*/ 297538 h 600088"/>
                <a:gd name="connsiteX24" fmla="*/ 95734 w 600935"/>
                <a:gd name="connsiteY24" fmla="*/ 297538 h 600088"/>
                <a:gd name="connsiteX25" fmla="*/ 95734 w 600935"/>
                <a:gd name="connsiteY25" fmla="*/ 335849 h 600088"/>
                <a:gd name="connsiteX26" fmla="*/ 50556 w 600935"/>
                <a:gd name="connsiteY26" fmla="*/ 335849 h 600088"/>
                <a:gd name="connsiteX27" fmla="*/ 281106 w 600935"/>
                <a:gd name="connsiteY27" fmla="*/ 551394 h 600088"/>
                <a:gd name="connsiteX28" fmla="*/ 281106 w 600935"/>
                <a:gd name="connsiteY28" fmla="*/ 507712 h 600088"/>
                <a:gd name="connsiteX29" fmla="*/ 319471 w 600935"/>
                <a:gd name="connsiteY29" fmla="*/ 507712 h 600088"/>
                <a:gd name="connsiteX30" fmla="*/ 319471 w 600935"/>
                <a:gd name="connsiteY30" fmla="*/ 551394 h 600088"/>
                <a:gd name="connsiteX31" fmla="*/ 550379 w 600935"/>
                <a:gd name="connsiteY31" fmla="*/ 335849 h 600088"/>
                <a:gd name="connsiteX32" fmla="*/ 507711 w 600935"/>
                <a:gd name="connsiteY32" fmla="*/ 335849 h 600088"/>
                <a:gd name="connsiteX33" fmla="*/ 507711 w 600935"/>
                <a:gd name="connsiteY33" fmla="*/ 297538 h 600088"/>
                <a:gd name="connsiteX34" fmla="*/ 552889 w 600935"/>
                <a:gd name="connsiteY34" fmla="*/ 297538 h 600088"/>
                <a:gd name="connsiteX35" fmla="*/ 319471 w 600935"/>
                <a:gd name="connsiteY35" fmla="*/ 48695 h 600088"/>
                <a:gd name="connsiteX36" fmla="*/ 319471 w 600935"/>
                <a:gd name="connsiteY36" fmla="*/ 92377 h 600088"/>
                <a:gd name="connsiteX37" fmla="*/ 281106 w 600935"/>
                <a:gd name="connsiteY37" fmla="*/ 92377 h 600088"/>
                <a:gd name="connsiteX38" fmla="*/ 300468 w 600935"/>
                <a:gd name="connsiteY38" fmla="*/ 0 h 600088"/>
                <a:gd name="connsiteX39" fmla="*/ 600935 w 600935"/>
                <a:gd name="connsiteY39" fmla="*/ 300044 h 600088"/>
                <a:gd name="connsiteX40" fmla="*/ 300468 w 600935"/>
                <a:gd name="connsiteY40" fmla="*/ 600088 h 600088"/>
                <a:gd name="connsiteX41" fmla="*/ 0 w 600935"/>
                <a:gd name="connsiteY41" fmla="*/ 300044 h 600088"/>
                <a:gd name="connsiteX42" fmla="*/ 300468 w 600935"/>
                <a:gd name="connsiteY42" fmla="*/ 0 h 60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600935" h="600088">
                  <a:moveTo>
                    <a:pt x="299759" y="131393"/>
                  </a:moveTo>
                  <a:cubicBezTo>
                    <a:pt x="311588" y="131393"/>
                    <a:pt x="321625" y="141061"/>
                    <a:pt x="321625" y="153235"/>
                  </a:cubicBezTo>
                  <a:lnTo>
                    <a:pt x="321625" y="319735"/>
                  </a:lnTo>
                  <a:lnTo>
                    <a:pt x="402280" y="365567"/>
                  </a:lnTo>
                  <a:cubicBezTo>
                    <a:pt x="413034" y="371296"/>
                    <a:pt x="416618" y="384902"/>
                    <a:pt x="410524" y="395286"/>
                  </a:cubicBezTo>
                  <a:cubicBezTo>
                    <a:pt x="406581" y="402448"/>
                    <a:pt x="399054" y="406386"/>
                    <a:pt x="391526" y="406386"/>
                  </a:cubicBezTo>
                  <a:cubicBezTo>
                    <a:pt x="387941" y="406386"/>
                    <a:pt x="383998" y="405670"/>
                    <a:pt x="380772" y="403522"/>
                  </a:cubicBezTo>
                  <a:lnTo>
                    <a:pt x="288647" y="351602"/>
                  </a:lnTo>
                  <a:cubicBezTo>
                    <a:pt x="288647" y="351602"/>
                    <a:pt x="288288" y="351602"/>
                    <a:pt x="287930" y="351244"/>
                  </a:cubicBezTo>
                  <a:cubicBezTo>
                    <a:pt x="287571" y="350886"/>
                    <a:pt x="286854" y="350528"/>
                    <a:pt x="286137" y="349812"/>
                  </a:cubicBezTo>
                  <a:cubicBezTo>
                    <a:pt x="285779" y="349454"/>
                    <a:pt x="285062" y="349096"/>
                    <a:pt x="284704" y="348738"/>
                  </a:cubicBezTo>
                  <a:cubicBezTo>
                    <a:pt x="283987" y="348022"/>
                    <a:pt x="283628" y="347664"/>
                    <a:pt x="283270" y="346948"/>
                  </a:cubicBezTo>
                  <a:cubicBezTo>
                    <a:pt x="282553" y="346590"/>
                    <a:pt x="282194" y="345873"/>
                    <a:pt x="281836" y="345515"/>
                  </a:cubicBezTo>
                  <a:cubicBezTo>
                    <a:pt x="281477" y="344799"/>
                    <a:pt x="281119" y="344441"/>
                    <a:pt x="280760" y="343725"/>
                  </a:cubicBezTo>
                  <a:cubicBezTo>
                    <a:pt x="280402" y="343009"/>
                    <a:pt x="280043" y="342293"/>
                    <a:pt x="279685" y="341935"/>
                  </a:cubicBezTo>
                  <a:cubicBezTo>
                    <a:pt x="279327" y="341219"/>
                    <a:pt x="279327" y="340503"/>
                    <a:pt x="278968" y="339786"/>
                  </a:cubicBezTo>
                  <a:cubicBezTo>
                    <a:pt x="278610" y="339070"/>
                    <a:pt x="278610" y="338354"/>
                    <a:pt x="278251" y="337996"/>
                  </a:cubicBezTo>
                  <a:cubicBezTo>
                    <a:pt x="278251" y="337280"/>
                    <a:pt x="277893" y="336564"/>
                    <a:pt x="277893" y="335848"/>
                  </a:cubicBezTo>
                  <a:cubicBezTo>
                    <a:pt x="277893" y="335132"/>
                    <a:pt x="277893" y="334415"/>
                    <a:pt x="277534" y="333341"/>
                  </a:cubicBezTo>
                  <a:cubicBezTo>
                    <a:pt x="277534" y="333341"/>
                    <a:pt x="277534" y="332983"/>
                    <a:pt x="277534" y="332625"/>
                  </a:cubicBezTo>
                  <a:lnTo>
                    <a:pt x="277534" y="153235"/>
                  </a:lnTo>
                  <a:cubicBezTo>
                    <a:pt x="277534" y="141061"/>
                    <a:pt x="287571" y="131393"/>
                    <a:pt x="299759" y="131393"/>
                  </a:cubicBezTo>
                  <a:close/>
                  <a:moveTo>
                    <a:pt x="281106" y="48695"/>
                  </a:moveTo>
                  <a:cubicBezTo>
                    <a:pt x="151668" y="58362"/>
                    <a:pt x="49122" y="166134"/>
                    <a:pt x="48046" y="297538"/>
                  </a:cubicBezTo>
                  <a:lnTo>
                    <a:pt x="95734" y="297538"/>
                  </a:lnTo>
                  <a:lnTo>
                    <a:pt x="95734" y="335849"/>
                  </a:lnTo>
                  <a:lnTo>
                    <a:pt x="50556" y="335849"/>
                  </a:lnTo>
                  <a:cubicBezTo>
                    <a:pt x="67050" y="451856"/>
                    <a:pt x="162783" y="542443"/>
                    <a:pt x="281106" y="551394"/>
                  </a:cubicBezTo>
                  <a:lnTo>
                    <a:pt x="281106" y="507712"/>
                  </a:lnTo>
                  <a:lnTo>
                    <a:pt x="319471" y="507712"/>
                  </a:lnTo>
                  <a:lnTo>
                    <a:pt x="319471" y="551394"/>
                  </a:lnTo>
                  <a:cubicBezTo>
                    <a:pt x="437794" y="542443"/>
                    <a:pt x="533886" y="451856"/>
                    <a:pt x="550379" y="335849"/>
                  </a:cubicBezTo>
                  <a:lnTo>
                    <a:pt x="507711" y="335849"/>
                  </a:lnTo>
                  <a:lnTo>
                    <a:pt x="507711" y="297538"/>
                  </a:lnTo>
                  <a:lnTo>
                    <a:pt x="552889" y="297538"/>
                  </a:lnTo>
                  <a:cubicBezTo>
                    <a:pt x="551813" y="166134"/>
                    <a:pt x="449267" y="58362"/>
                    <a:pt x="319471" y="48695"/>
                  </a:cubicBezTo>
                  <a:lnTo>
                    <a:pt x="319471" y="92377"/>
                  </a:lnTo>
                  <a:lnTo>
                    <a:pt x="281106" y="92377"/>
                  </a:lnTo>
                  <a:close/>
                  <a:moveTo>
                    <a:pt x="300468" y="0"/>
                  </a:moveTo>
                  <a:cubicBezTo>
                    <a:pt x="466119" y="0"/>
                    <a:pt x="600935" y="134626"/>
                    <a:pt x="600935" y="300044"/>
                  </a:cubicBezTo>
                  <a:cubicBezTo>
                    <a:pt x="600935" y="465462"/>
                    <a:pt x="466119" y="600088"/>
                    <a:pt x="300468" y="600088"/>
                  </a:cubicBezTo>
                  <a:cubicBezTo>
                    <a:pt x="134816" y="600088"/>
                    <a:pt x="0" y="465462"/>
                    <a:pt x="0" y="300044"/>
                  </a:cubicBezTo>
                  <a:cubicBezTo>
                    <a:pt x="0" y="134626"/>
                    <a:pt x="134816" y="0"/>
                    <a:pt x="300468" y="0"/>
                  </a:cubicBezTo>
                  <a:close/>
                </a:path>
              </a:pathLst>
            </a:custGeom>
            <a:solidFill>
              <a:schemeClr val="accent5"/>
            </a:solidFill>
            <a:ln w="3175" cap="flat">
              <a:solidFill>
                <a:schemeClr val="bg1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16066" tIns="16066" rIns="16066" bIns="16066" numCol="1" spcCol="3810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 marL="0" marR="0" indent="0" algn="l" defTabSz="934592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4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59998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4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  <a:lvl2pPr marL="0" marR="0" indent="233647" algn="ctr" defTabSz="59998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4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2pPr>
              <a:lvl3pPr marL="0" marR="0" indent="467295" algn="ctr" defTabSz="59998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4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3pPr>
              <a:lvl4pPr marL="0" marR="0" indent="700942" algn="ctr" defTabSz="59998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4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4pPr>
              <a:lvl5pPr marL="0" marR="0" indent="934592" algn="ctr" defTabSz="59998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4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5pPr>
              <a:lvl6pPr marL="0" marR="0" indent="1168238" algn="ctr" defTabSz="59998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4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6pPr>
              <a:lvl7pPr marL="0" marR="0" indent="1401885" algn="ctr" defTabSz="59998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4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7pPr>
              <a:lvl8pPr marL="0" marR="0" indent="1635534" algn="ctr" defTabSz="59998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4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8pPr>
              <a:lvl9pPr marL="0" marR="0" indent="1869182" algn="ctr" defTabSz="59998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4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9pPr>
            </a:lstStyle>
            <a:p>
              <a:pPr defTabSz="261049"/>
              <a:endParaRPr lang="zh-CN" altLang="en-US" sz="889" b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Helvetica Neue Medium"/>
              </a:endParaRPr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3993124" y="2052738"/>
            <a:ext cx="264112" cy="264112"/>
            <a:chOff x="6899073" y="1695727"/>
            <a:chExt cx="264112" cy="264112"/>
          </a:xfrm>
        </p:grpSpPr>
        <p:sp>
          <p:nvSpPr>
            <p:cNvPr id="88" name="椭圆 87">
              <a:extLst>
                <a:ext uri="{FF2B5EF4-FFF2-40B4-BE49-F238E27FC236}">
                  <a16:creationId xmlns:a16="http://schemas.microsoft.com/office/drawing/2014/main" id="{785194C6-6B43-4BC9-B9B1-7D50967B5D93}"/>
                </a:ext>
              </a:extLst>
            </p:cNvPr>
            <p:cNvSpPr/>
            <p:nvPr/>
          </p:nvSpPr>
          <p:spPr>
            <a:xfrm>
              <a:off x="6899073" y="1695727"/>
              <a:ext cx="264112" cy="264112"/>
            </a:xfrm>
            <a:prstGeom prst="ellipse">
              <a:avLst/>
            </a:prstGeom>
            <a:solidFill>
              <a:srgbClr val="120F3D"/>
            </a:solidFill>
            <a:ln w="3175" cap="flat">
              <a:solidFill>
                <a:schemeClr val="bg1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6066" tIns="16066" rIns="16066" bIns="16066" numCol="1" spcCol="38100" rtlCol="0" anchor="ctr">
              <a:noAutofit/>
            </a:bodyPr>
            <a:lstStyle/>
            <a:p>
              <a:pPr defTabSz="261049"/>
              <a:endParaRPr lang="zh-CN" altLang="en-US" sz="889" b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Neue Medium"/>
              </a:endParaRPr>
            </a:p>
          </p:txBody>
        </p:sp>
        <p:sp>
          <p:nvSpPr>
            <p:cNvPr id="89" name="Oval 78">
              <a:extLst>
                <a:ext uri="{FF2B5EF4-FFF2-40B4-BE49-F238E27FC236}">
                  <a16:creationId xmlns:a16="http://schemas.microsoft.com/office/drawing/2014/main" id="{78E6E714-901A-4CE3-B16F-A56232B3E725}"/>
                </a:ext>
              </a:extLst>
            </p:cNvPr>
            <p:cNvSpPr/>
            <p:nvPr/>
          </p:nvSpPr>
          <p:spPr>
            <a:xfrm>
              <a:off x="6899073" y="1695913"/>
              <a:ext cx="264112" cy="263740"/>
            </a:xfrm>
            <a:custGeom>
              <a:avLst/>
              <a:gdLst>
                <a:gd name="connsiteX0" fmla="*/ 299759 w 600935"/>
                <a:gd name="connsiteY0" fmla="*/ 131393 h 600088"/>
                <a:gd name="connsiteX1" fmla="*/ 321625 w 600935"/>
                <a:gd name="connsiteY1" fmla="*/ 153235 h 600088"/>
                <a:gd name="connsiteX2" fmla="*/ 321625 w 600935"/>
                <a:gd name="connsiteY2" fmla="*/ 319735 h 600088"/>
                <a:gd name="connsiteX3" fmla="*/ 402280 w 600935"/>
                <a:gd name="connsiteY3" fmla="*/ 365567 h 600088"/>
                <a:gd name="connsiteX4" fmla="*/ 410524 w 600935"/>
                <a:gd name="connsiteY4" fmla="*/ 395286 h 600088"/>
                <a:gd name="connsiteX5" fmla="*/ 391526 w 600935"/>
                <a:gd name="connsiteY5" fmla="*/ 406386 h 600088"/>
                <a:gd name="connsiteX6" fmla="*/ 380772 w 600935"/>
                <a:gd name="connsiteY6" fmla="*/ 403522 h 600088"/>
                <a:gd name="connsiteX7" fmla="*/ 288647 w 600935"/>
                <a:gd name="connsiteY7" fmla="*/ 351602 h 600088"/>
                <a:gd name="connsiteX8" fmla="*/ 287930 w 600935"/>
                <a:gd name="connsiteY8" fmla="*/ 351244 h 600088"/>
                <a:gd name="connsiteX9" fmla="*/ 286137 w 600935"/>
                <a:gd name="connsiteY9" fmla="*/ 349812 h 600088"/>
                <a:gd name="connsiteX10" fmla="*/ 284704 w 600935"/>
                <a:gd name="connsiteY10" fmla="*/ 348738 h 600088"/>
                <a:gd name="connsiteX11" fmla="*/ 283270 w 600935"/>
                <a:gd name="connsiteY11" fmla="*/ 346948 h 600088"/>
                <a:gd name="connsiteX12" fmla="*/ 281836 w 600935"/>
                <a:gd name="connsiteY12" fmla="*/ 345515 h 600088"/>
                <a:gd name="connsiteX13" fmla="*/ 280760 w 600935"/>
                <a:gd name="connsiteY13" fmla="*/ 343725 h 600088"/>
                <a:gd name="connsiteX14" fmla="*/ 279685 w 600935"/>
                <a:gd name="connsiteY14" fmla="*/ 341935 h 600088"/>
                <a:gd name="connsiteX15" fmla="*/ 278968 w 600935"/>
                <a:gd name="connsiteY15" fmla="*/ 339786 h 600088"/>
                <a:gd name="connsiteX16" fmla="*/ 278251 w 600935"/>
                <a:gd name="connsiteY16" fmla="*/ 337996 h 600088"/>
                <a:gd name="connsiteX17" fmla="*/ 277893 w 600935"/>
                <a:gd name="connsiteY17" fmla="*/ 335848 h 600088"/>
                <a:gd name="connsiteX18" fmla="*/ 277534 w 600935"/>
                <a:gd name="connsiteY18" fmla="*/ 333341 h 600088"/>
                <a:gd name="connsiteX19" fmla="*/ 277534 w 600935"/>
                <a:gd name="connsiteY19" fmla="*/ 332625 h 600088"/>
                <a:gd name="connsiteX20" fmla="*/ 277534 w 600935"/>
                <a:gd name="connsiteY20" fmla="*/ 153235 h 600088"/>
                <a:gd name="connsiteX21" fmla="*/ 299759 w 600935"/>
                <a:gd name="connsiteY21" fmla="*/ 131393 h 600088"/>
                <a:gd name="connsiteX22" fmla="*/ 281106 w 600935"/>
                <a:gd name="connsiteY22" fmla="*/ 48695 h 600088"/>
                <a:gd name="connsiteX23" fmla="*/ 48046 w 600935"/>
                <a:gd name="connsiteY23" fmla="*/ 297538 h 600088"/>
                <a:gd name="connsiteX24" fmla="*/ 95734 w 600935"/>
                <a:gd name="connsiteY24" fmla="*/ 297538 h 600088"/>
                <a:gd name="connsiteX25" fmla="*/ 95734 w 600935"/>
                <a:gd name="connsiteY25" fmla="*/ 335849 h 600088"/>
                <a:gd name="connsiteX26" fmla="*/ 50556 w 600935"/>
                <a:gd name="connsiteY26" fmla="*/ 335849 h 600088"/>
                <a:gd name="connsiteX27" fmla="*/ 281106 w 600935"/>
                <a:gd name="connsiteY27" fmla="*/ 551394 h 600088"/>
                <a:gd name="connsiteX28" fmla="*/ 281106 w 600935"/>
                <a:gd name="connsiteY28" fmla="*/ 507712 h 600088"/>
                <a:gd name="connsiteX29" fmla="*/ 319471 w 600935"/>
                <a:gd name="connsiteY29" fmla="*/ 507712 h 600088"/>
                <a:gd name="connsiteX30" fmla="*/ 319471 w 600935"/>
                <a:gd name="connsiteY30" fmla="*/ 551394 h 600088"/>
                <a:gd name="connsiteX31" fmla="*/ 550379 w 600935"/>
                <a:gd name="connsiteY31" fmla="*/ 335849 h 600088"/>
                <a:gd name="connsiteX32" fmla="*/ 507711 w 600935"/>
                <a:gd name="connsiteY32" fmla="*/ 335849 h 600088"/>
                <a:gd name="connsiteX33" fmla="*/ 507711 w 600935"/>
                <a:gd name="connsiteY33" fmla="*/ 297538 h 600088"/>
                <a:gd name="connsiteX34" fmla="*/ 552889 w 600935"/>
                <a:gd name="connsiteY34" fmla="*/ 297538 h 600088"/>
                <a:gd name="connsiteX35" fmla="*/ 319471 w 600935"/>
                <a:gd name="connsiteY35" fmla="*/ 48695 h 600088"/>
                <a:gd name="connsiteX36" fmla="*/ 319471 w 600935"/>
                <a:gd name="connsiteY36" fmla="*/ 92377 h 600088"/>
                <a:gd name="connsiteX37" fmla="*/ 281106 w 600935"/>
                <a:gd name="connsiteY37" fmla="*/ 92377 h 600088"/>
                <a:gd name="connsiteX38" fmla="*/ 300468 w 600935"/>
                <a:gd name="connsiteY38" fmla="*/ 0 h 600088"/>
                <a:gd name="connsiteX39" fmla="*/ 600935 w 600935"/>
                <a:gd name="connsiteY39" fmla="*/ 300044 h 600088"/>
                <a:gd name="connsiteX40" fmla="*/ 300468 w 600935"/>
                <a:gd name="connsiteY40" fmla="*/ 600088 h 600088"/>
                <a:gd name="connsiteX41" fmla="*/ 0 w 600935"/>
                <a:gd name="connsiteY41" fmla="*/ 300044 h 600088"/>
                <a:gd name="connsiteX42" fmla="*/ 300468 w 600935"/>
                <a:gd name="connsiteY42" fmla="*/ 0 h 60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600935" h="600088">
                  <a:moveTo>
                    <a:pt x="299759" y="131393"/>
                  </a:moveTo>
                  <a:cubicBezTo>
                    <a:pt x="311588" y="131393"/>
                    <a:pt x="321625" y="141061"/>
                    <a:pt x="321625" y="153235"/>
                  </a:cubicBezTo>
                  <a:lnTo>
                    <a:pt x="321625" y="319735"/>
                  </a:lnTo>
                  <a:lnTo>
                    <a:pt x="402280" y="365567"/>
                  </a:lnTo>
                  <a:cubicBezTo>
                    <a:pt x="413034" y="371296"/>
                    <a:pt x="416618" y="384902"/>
                    <a:pt x="410524" y="395286"/>
                  </a:cubicBezTo>
                  <a:cubicBezTo>
                    <a:pt x="406581" y="402448"/>
                    <a:pt x="399054" y="406386"/>
                    <a:pt x="391526" y="406386"/>
                  </a:cubicBezTo>
                  <a:cubicBezTo>
                    <a:pt x="387941" y="406386"/>
                    <a:pt x="383998" y="405670"/>
                    <a:pt x="380772" y="403522"/>
                  </a:cubicBezTo>
                  <a:lnTo>
                    <a:pt x="288647" y="351602"/>
                  </a:lnTo>
                  <a:cubicBezTo>
                    <a:pt x="288647" y="351602"/>
                    <a:pt x="288288" y="351602"/>
                    <a:pt x="287930" y="351244"/>
                  </a:cubicBezTo>
                  <a:cubicBezTo>
                    <a:pt x="287571" y="350886"/>
                    <a:pt x="286854" y="350528"/>
                    <a:pt x="286137" y="349812"/>
                  </a:cubicBezTo>
                  <a:cubicBezTo>
                    <a:pt x="285779" y="349454"/>
                    <a:pt x="285062" y="349096"/>
                    <a:pt x="284704" y="348738"/>
                  </a:cubicBezTo>
                  <a:cubicBezTo>
                    <a:pt x="283987" y="348022"/>
                    <a:pt x="283628" y="347664"/>
                    <a:pt x="283270" y="346948"/>
                  </a:cubicBezTo>
                  <a:cubicBezTo>
                    <a:pt x="282553" y="346590"/>
                    <a:pt x="282194" y="345873"/>
                    <a:pt x="281836" y="345515"/>
                  </a:cubicBezTo>
                  <a:cubicBezTo>
                    <a:pt x="281477" y="344799"/>
                    <a:pt x="281119" y="344441"/>
                    <a:pt x="280760" y="343725"/>
                  </a:cubicBezTo>
                  <a:cubicBezTo>
                    <a:pt x="280402" y="343009"/>
                    <a:pt x="280043" y="342293"/>
                    <a:pt x="279685" y="341935"/>
                  </a:cubicBezTo>
                  <a:cubicBezTo>
                    <a:pt x="279327" y="341219"/>
                    <a:pt x="279327" y="340503"/>
                    <a:pt x="278968" y="339786"/>
                  </a:cubicBezTo>
                  <a:cubicBezTo>
                    <a:pt x="278610" y="339070"/>
                    <a:pt x="278610" y="338354"/>
                    <a:pt x="278251" y="337996"/>
                  </a:cubicBezTo>
                  <a:cubicBezTo>
                    <a:pt x="278251" y="337280"/>
                    <a:pt x="277893" y="336564"/>
                    <a:pt x="277893" y="335848"/>
                  </a:cubicBezTo>
                  <a:cubicBezTo>
                    <a:pt x="277893" y="335132"/>
                    <a:pt x="277893" y="334415"/>
                    <a:pt x="277534" y="333341"/>
                  </a:cubicBezTo>
                  <a:cubicBezTo>
                    <a:pt x="277534" y="333341"/>
                    <a:pt x="277534" y="332983"/>
                    <a:pt x="277534" y="332625"/>
                  </a:cubicBezTo>
                  <a:lnTo>
                    <a:pt x="277534" y="153235"/>
                  </a:lnTo>
                  <a:cubicBezTo>
                    <a:pt x="277534" y="141061"/>
                    <a:pt x="287571" y="131393"/>
                    <a:pt x="299759" y="131393"/>
                  </a:cubicBezTo>
                  <a:close/>
                  <a:moveTo>
                    <a:pt x="281106" y="48695"/>
                  </a:moveTo>
                  <a:cubicBezTo>
                    <a:pt x="151668" y="58362"/>
                    <a:pt x="49122" y="166134"/>
                    <a:pt x="48046" y="297538"/>
                  </a:cubicBezTo>
                  <a:lnTo>
                    <a:pt x="95734" y="297538"/>
                  </a:lnTo>
                  <a:lnTo>
                    <a:pt x="95734" y="335849"/>
                  </a:lnTo>
                  <a:lnTo>
                    <a:pt x="50556" y="335849"/>
                  </a:lnTo>
                  <a:cubicBezTo>
                    <a:pt x="67050" y="451856"/>
                    <a:pt x="162783" y="542443"/>
                    <a:pt x="281106" y="551394"/>
                  </a:cubicBezTo>
                  <a:lnTo>
                    <a:pt x="281106" y="507712"/>
                  </a:lnTo>
                  <a:lnTo>
                    <a:pt x="319471" y="507712"/>
                  </a:lnTo>
                  <a:lnTo>
                    <a:pt x="319471" y="551394"/>
                  </a:lnTo>
                  <a:cubicBezTo>
                    <a:pt x="437794" y="542443"/>
                    <a:pt x="533886" y="451856"/>
                    <a:pt x="550379" y="335849"/>
                  </a:cubicBezTo>
                  <a:lnTo>
                    <a:pt x="507711" y="335849"/>
                  </a:lnTo>
                  <a:lnTo>
                    <a:pt x="507711" y="297538"/>
                  </a:lnTo>
                  <a:lnTo>
                    <a:pt x="552889" y="297538"/>
                  </a:lnTo>
                  <a:cubicBezTo>
                    <a:pt x="551813" y="166134"/>
                    <a:pt x="449267" y="58362"/>
                    <a:pt x="319471" y="48695"/>
                  </a:cubicBezTo>
                  <a:lnTo>
                    <a:pt x="319471" y="92377"/>
                  </a:lnTo>
                  <a:lnTo>
                    <a:pt x="281106" y="92377"/>
                  </a:lnTo>
                  <a:close/>
                  <a:moveTo>
                    <a:pt x="300468" y="0"/>
                  </a:moveTo>
                  <a:cubicBezTo>
                    <a:pt x="466119" y="0"/>
                    <a:pt x="600935" y="134626"/>
                    <a:pt x="600935" y="300044"/>
                  </a:cubicBezTo>
                  <a:cubicBezTo>
                    <a:pt x="600935" y="465462"/>
                    <a:pt x="466119" y="600088"/>
                    <a:pt x="300468" y="600088"/>
                  </a:cubicBezTo>
                  <a:cubicBezTo>
                    <a:pt x="134816" y="600088"/>
                    <a:pt x="0" y="465462"/>
                    <a:pt x="0" y="300044"/>
                  </a:cubicBezTo>
                  <a:cubicBezTo>
                    <a:pt x="0" y="134626"/>
                    <a:pt x="134816" y="0"/>
                    <a:pt x="300468" y="0"/>
                  </a:cubicBezTo>
                  <a:close/>
                </a:path>
              </a:pathLst>
            </a:custGeom>
            <a:solidFill>
              <a:schemeClr val="accent5"/>
            </a:solidFill>
            <a:ln w="3175" cap="flat">
              <a:solidFill>
                <a:schemeClr val="bg1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16066" tIns="16066" rIns="16066" bIns="16066" numCol="1" spcCol="3810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 marL="0" marR="0" indent="0" algn="l" defTabSz="934592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4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59998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4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  <a:lvl2pPr marL="0" marR="0" indent="233647" algn="ctr" defTabSz="59998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4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2pPr>
              <a:lvl3pPr marL="0" marR="0" indent="467295" algn="ctr" defTabSz="59998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4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3pPr>
              <a:lvl4pPr marL="0" marR="0" indent="700942" algn="ctr" defTabSz="59998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4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4pPr>
              <a:lvl5pPr marL="0" marR="0" indent="934592" algn="ctr" defTabSz="59998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4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5pPr>
              <a:lvl6pPr marL="0" marR="0" indent="1168238" algn="ctr" defTabSz="59998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4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6pPr>
              <a:lvl7pPr marL="0" marR="0" indent="1401885" algn="ctr" defTabSz="59998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4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7pPr>
              <a:lvl8pPr marL="0" marR="0" indent="1635534" algn="ctr" defTabSz="59998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4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8pPr>
              <a:lvl9pPr marL="0" marR="0" indent="1869182" algn="ctr" defTabSz="59998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4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9pPr>
            </a:lstStyle>
            <a:p>
              <a:pPr defTabSz="261049"/>
              <a:endParaRPr lang="zh-CN" altLang="en-US" sz="889" b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Helvetica Neue Medium"/>
              </a:endParaRPr>
            </a:p>
          </p:txBody>
        </p:sp>
      </p:grpSp>
      <p:grpSp>
        <p:nvGrpSpPr>
          <p:cNvPr id="93" name="组合 92"/>
          <p:cNvGrpSpPr/>
          <p:nvPr/>
        </p:nvGrpSpPr>
        <p:grpSpPr>
          <a:xfrm>
            <a:off x="7131292" y="2054232"/>
            <a:ext cx="264112" cy="264112"/>
            <a:chOff x="6899073" y="1695727"/>
            <a:chExt cx="264112" cy="264112"/>
          </a:xfrm>
        </p:grpSpPr>
        <p:sp>
          <p:nvSpPr>
            <p:cNvPr id="94" name="椭圆 93">
              <a:extLst>
                <a:ext uri="{FF2B5EF4-FFF2-40B4-BE49-F238E27FC236}">
                  <a16:creationId xmlns:a16="http://schemas.microsoft.com/office/drawing/2014/main" id="{785194C6-6B43-4BC9-B9B1-7D50967B5D93}"/>
                </a:ext>
              </a:extLst>
            </p:cNvPr>
            <p:cNvSpPr/>
            <p:nvPr/>
          </p:nvSpPr>
          <p:spPr>
            <a:xfrm>
              <a:off x="6899073" y="1695727"/>
              <a:ext cx="264112" cy="264112"/>
            </a:xfrm>
            <a:prstGeom prst="ellipse">
              <a:avLst/>
            </a:prstGeom>
            <a:solidFill>
              <a:srgbClr val="120F3D"/>
            </a:solidFill>
            <a:ln w="3175" cap="flat">
              <a:solidFill>
                <a:schemeClr val="bg1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6066" tIns="16066" rIns="16066" bIns="16066" numCol="1" spcCol="38100" rtlCol="0" anchor="ctr">
              <a:noAutofit/>
            </a:bodyPr>
            <a:lstStyle/>
            <a:p>
              <a:pPr defTabSz="261049"/>
              <a:endParaRPr lang="zh-CN" altLang="en-US" sz="889" b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Neue Medium"/>
              </a:endParaRPr>
            </a:p>
          </p:txBody>
        </p:sp>
        <p:sp>
          <p:nvSpPr>
            <p:cNvPr id="95" name="Oval 78">
              <a:extLst>
                <a:ext uri="{FF2B5EF4-FFF2-40B4-BE49-F238E27FC236}">
                  <a16:creationId xmlns:a16="http://schemas.microsoft.com/office/drawing/2014/main" id="{78E6E714-901A-4CE3-B16F-A56232B3E725}"/>
                </a:ext>
              </a:extLst>
            </p:cNvPr>
            <p:cNvSpPr/>
            <p:nvPr/>
          </p:nvSpPr>
          <p:spPr>
            <a:xfrm>
              <a:off x="6899073" y="1695913"/>
              <a:ext cx="264112" cy="263740"/>
            </a:xfrm>
            <a:custGeom>
              <a:avLst/>
              <a:gdLst>
                <a:gd name="connsiteX0" fmla="*/ 299759 w 600935"/>
                <a:gd name="connsiteY0" fmla="*/ 131393 h 600088"/>
                <a:gd name="connsiteX1" fmla="*/ 321625 w 600935"/>
                <a:gd name="connsiteY1" fmla="*/ 153235 h 600088"/>
                <a:gd name="connsiteX2" fmla="*/ 321625 w 600935"/>
                <a:gd name="connsiteY2" fmla="*/ 319735 h 600088"/>
                <a:gd name="connsiteX3" fmla="*/ 402280 w 600935"/>
                <a:gd name="connsiteY3" fmla="*/ 365567 h 600088"/>
                <a:gd name="connsiteX4" fmla="*/ 410524 w 600935"/>
                <a:gd name="connsiteY4" fmla="*/ 395286 h 600088"/>
                <a:gd name="connsiteX5" fmla="*/ 391526 w 600935"/>
                <a:gd name="connsiteY5" fmla="*/ 406386 h 600088"/>
                <a:gd name="connsiteX6" fmla="*/ 380772 w 600935"/>
                <a:gd name="connsiteY6" fmla="*/ 403522 h 600088"/>
                <a:gd name="connsiteX7" fmla="*/ 288647 w 600935"/>
                <a:gd name="connsiteY7" fmla="*/ 351602 h 600088"/>
                <a:gd name="connsiteX8" fmla="*/ 287930 w 600935"/>
                <a:gd name="connsiteY8" fmla="*/ 351244 h 600088"/>
                <a:gd name="connsiteX9" fmla="*/ 286137 w 600935"/>
                <a:gd name="connsiteY9" fmla="*/ 349812 h 600088"/>
                <a:gd name="connsiteX10" fmla="*/ 284704 w 600935"/>
                <a:gd name="connsiteY10" fmla="*/ 348738 h 600088"/>
                <a:gd name="connsiteX11" fmla="*/ 283270 w 600935"/>
                <a:gd name="connsiteY11" fmla="*/ 346948 h 600088"/>
                <a:gd name="connsiteX12" fmla="*/ 281836 w 600935"/>
                <a:gd name="connsiteY12" fmla="*/ 345515 h 600088"/>
                <a:gd name="connsiteX13" fmla="*/ 280760 w 600935"/>
                <a:gd name="connsiteY13" fmla="*/ 343725 h 600088"/>
                <a:gd name="connsiteX14" fmla="*/ 279685 w 600935"/>
                <a:gd name="connsiteY14" fmla="*/ 341935 h 600088"/>
                <a:gd name="connsiteX15" fmla="*/ 278968 w 600935"/>
                <a:gd name="connsiteY15" fmla="*/ 339786 h 600088"/>
                <a:gd name="connsiteX16" fmla="*/ 278251 w 600935"/>
                <a:gd name="connsiteY16" fmla="*/ 337996 h 600088"/>
                <a:gd name="connsiteX17" fmla="*/ 277893 w 600935"/>
                <a:gd name="connsiteY17" fmla="*/ 335848 h 600088"/>
                <a:gd name="connsiteX18" fmla="*/ 277534 w 600935"/>
                <a:gd name="connsiteY18" fmla="*/ 333341 h 600088"/>
                <a:gd name="connsiteX19" fmla="*/ 277534 w 600935"/>
                <a:gd name="connsiteY19" fmla="*/ 332625 h 600088"/>
                <a:gd name="connsiteX20" fmla="*/ 277534 w 600935"/>
                <a:gd name="connsiteY20" fmla="*/ 153235 h 600088"/>
                <a:gd name="connsiteX21" fmla="*/ 299759 w 600935"/>
                <a:gd name="connsiteY21" fmla="*/ 131393 h 600088"/>
                <a:gd name="connsiteX22" fmla="*/ 281106 w 600935"/>
                <a:gd name="connsiteY22" fmla="*/ 48695 h 600088"/>
                <a:gd name="connsiteX23" fmla="*/ 48046 w 600935"/>
                <a:gd name="connsiteY23" fmla="*/ 297538 h 600088"/>
                <a:gd name="connsiteX24" fmla="*/ 95734 w 600935"/>
                <a:gd name="connsiteY24" fmla="*/ 297538 h 600088"/>
                <a:gd name="connsiteX25" fmla="*/ 95734 w 600935"/>
                <a:gd name="connsiteY25" fmla="*/ 335849 h 600088"/>
                <a:gd name="connsiteX26" fmla="*/ 50556 w 600935"/>
                <a:gd name="connsiteY26" fmla="*/ 335849 h 600088"/>
                <a:gd name="connsiteX27" fmla="*/ 281106 w 600935"/>
                <a:gd name="connsiteY27" fmla="*/ 551394 h 600088"/>
                <a:gd name="connsiteX28" fmla="*/ 281106 w 600935"/>
                <a:gd name="connsiteY28" fmla="*/ 507712 h 600088"/>
                <a:gd name="connsiteX29" fmla="*/ 319471 w 600935"/>
                <a:gd name="connsiteY29" fmla="*/ 507712 h 600088"/>
                <a:gd name="connsiteX30" fmla="*/ 319471 w 600935"/>
                <a:gd name="connsiteY30" fmla="*/ 551394 h 600088"/>
                <a:gd name="connsiteX31" fmla="*/ 550379 w 600935"/>
                <a:gd name="connsiteY31" fmla="*/ 335849 h 600088"/>
                <a:gd name="connsiteX32" fmla="*/ 507711 w 600935"/>
                <a:gd name="connsiteY32" fmla="*/ 335849 h 600088"/>
                <a:gd name="connsiteX33" fmla="*/ 507711 w 600935"/>
                <a:gd name="connsiteY33" fmla="*/ 297538 h 600088"/>
                <a:gd name="connsiteX34" fmla="*/ 552889 w 600935"/>
                <a:gd name="connsiteY34" fmla="*/ 297538 h 600088"/>
                <a:gd name="connsiteX35" fmla="*/ 319471 w 600935"/>
                <a:gd name="connsiteY35" fmla="*/ 48695 h 600088"/>
                <a:gd name="connsiteX36" fmla="*/ 319471 w 600935"/>
                <a:gd name="connsiteY36" fmla="*/ 92377 h 600088"/>
                <a:gd name="connsiteX37" fmla="*/ 281106 w 600935"/>
                <a:gd name="connsiteY37" fmla="*/ 92377 h 600088"/>
                <a:gd name="connsiteX38" fmla="*/ 300468 w 600935"/>
                <a:gd name="connsiteY38" fmla="*/ 0 h 600088"/>
                <a:gd name="connsiteX39" fmla="*/ 600935 w 600935"/>
                <a:gd name="connsiteY39" fmla="*/ 300044 h 600088"/>
                <a:gd name="connsiteX40" fmla="*/ 300468 w 600935"/>
                <a:gd name="connsiteY40" fmla="*/ 600088 h 600088"/>
                <a:gd name="connsiteX41" fmla="*/ 0 w 600935"/>
                <a:gd name="connsiteY41" fmla="*/ 300044 h 600088"/>
                <a:gd name="connsiteX42" fmla="*/ 300468 w 600935"/>
                <a:gd name="connsiteY42" fmla="*/ 0 h 60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600935" h="600088">
                  <a:moveTo>
                    <a:pt x="299759" y="131393"/>
                  </a:moveTo>
                  <a:cubicBezTo>
                    <a:pt x="311588" y="131393"/>
                    <a:pt x="321625" y="141061"/>
                    <a:pt x="321625" y="153235"/>
                  </a:cubicBezTo>
                  <a:lnTo>
                    <a:pt x="321625" y="319735"/>
                  </a:lnTo>
                  <a:lnTo>
                    <a:pt x="402280" y="365567"/>
                  </a:lnTo>
                  <a:cubicBezTo>
                    <a:pt x="413034" y="371296"/>
                    <a:pt x="416618" y="384902"/>
                    <a:pt x="410524" y="395286"/>
                  </a:cubicBezTo>
                  <a:cubicBezTo>
                    <a:pt x="406581" y="402448"/>
                    <a:pt x="399054" y="406386"/>
                    <a:pt x="391526" y="406386"/>
                  </a:cubicBezTo>
                  <a:cubicBezTo>
                    <a:pt x="387941" y="406386"/>
                    <a:pt x="383998" y="405670"/>
                    <a:pt x="380772" y="403522"/>
                  </a:cubicBezTo>
                  <a:lnTo>
                    <a:pt x="288647" y="351602"/>
                  </a:lnTo>
                  <a:cubicBezTo>
                    <a:pt x="288647" y="351602"/>
                    <a:pt x="288288" y="351602"/>
                    <a:pt x="287930" y="351244"/>
                  </a:cubicBezTo>
                  <a:cubicBezTo>
                    <a:pt x="287571" y="350886"/>
                    <a:pt x="286854" y="350528"/>
                    <a:pt x="286137" y="349812"/>
                  </a:cubicBezTo>
                  <a:cubicBezTo>
                    <a:pt x="285779" y="349454"/>
                    <a:pt x="285062" y="349096"/>
                    <a:pt x="284704" y="348738"/>
                  </a:cubicBezTo>
                  <a:cubicBezTo>
                    <a:pt x="283987" y="348022"/>
                    <a:pt x="283628" y="347664"/>
                    <a:pt x="283270" y="346948"/>
                  </a:cubicBezTo>
                  <a:cubicBezTo>
                    <a:pt x="282553" y="346590"/>
                    <a:pt x="282194" y="345873"/>
                    <a:pt x="281836" y="345515"/>
                  </a:cubicBezTo>
                  <a:cubicBezTo>
                    <a:pt x="281477" y="344799"/>
                    <a:pt x="281119" y="344441"/>
                    <a:pt x="280760" y="343725"/>
                  </a:cubicBezTo>
                  <a:cubicBezTo>
                    <a:pt x="280402" y="343009"/>
                    <a:pt x="280043" y="342293"/>
                    <a:pt x="279685" y="341935"/>
                  </a:cubicBezTo>
                  <a:cubicBezTo>
                    <a:pt x="279327" y="341219"/>
                    <a:pt x="279327" y="340503"/>
                    <a:pt x="278968" y="339786"/>
                  </a:cubicBezTo>
                  <a:cubicBezTo>
                    <a:pt x="278610" y="339070"/>
                    <a:pt x="278610" y="338354"/>
                    <a:pt x="278251" y="337996"/>
                  </a:cubicBezTo>
                  <a:cubicBezTo>
                    <a:pt x="278251" y="337280"/>
                    <a:pt x="277893" y="336564"/>
                    <a:pt x="277893" y="335848"/>
                  </a:cubicBezTo>
                  <a:cubicBezTo>
                    <a:pt x="277893" y="335132"/>
                    <a:pt x="277893" y="334415"/>
                    <a:pt x="277534" y="333341"/>
                  </a:cubicBezTo>
                  <a:cubicBezTo>
                    <a:pt x="277534" y="333341"/>
                    <a:pt x="277534" y="332983"/>
                    <a:pt x="277534" y="332625"/>
                  </a:cubicBezTo>
                  <a:lnTo>
                    <a:pt x="277534" y="153235"/>
                  </a:lnTo>
                  <a:cubicBezTo>
                    <a:pt x="277534" y="141061"/>
                    <a:pt x="287571" y="131393"/>
                    <a:pt x="299759" y="131393"/>
                  </a:cubicBezTo>
                  <a:close/>
                  <a:moveTo>
                    <a:pt x="281106" y="48695"/>
                  </a:moveTo>
                  <a:cubicBezTo>
                    <a:pt x="151668" y="58362"/>
                    <a:pt x="49122" y="166134"/>
                    <a:pt x="48046" y="297538"/>
                  </a:cubicBezTo>
                  <a:lnTo>
                    <a:pt x="95734" y="297538"/>
                  </a:lnTo>
                  <a:lnTo>
                    <a:pt x="95734" y="335849"/>
                  </a:lnTo>
                  <a:lnTo>
                    <a:pt x="50556" y="335849"/>
                  </a:lnTo>
                  <a:cubicBezTo>
                    <a:pt x="67050" y="451856"/>
                    <a:pt x="162783" y="542443"/>
                    <a:pt x="281106" y="551394"/>
                  </a:cubicBezTo>
                  <a:lnTo>
                    <a:pt x="281106" y="507712"/>
                  </a:lnTo>
                  <a:lnTo>
                    <a:pt x="319471" y="507712"/>
                  </a:lnTo>
                  <a:lnTo>
                    <a:pt x="319471" y="551394"/>
                  </a:lnTo>
                  <a:cubicBezTo>
                    <a:pt x="437794" y="542443"/>
                    <a:pt x="533886" y="451856"/>
                    <a:pt x="550379" y="335849"/>
                  </a:cubicBezTo>
                  <a:lnTo>
                    <a:pt x="507711" y="335849"/>
                  </a:lnTo>
                  <a:lnTo>
                    <a:pt x="507711" y="297538"/>
                  </a:lnTo>
                  <a:lnTo>
                    <a:pt x="552889" y="297538"/>
                  </a:lnTo>
                  <a:cubicBezTo>
                    <a:pt x="551813" y="166134"/>
                    <a:pt x="449267" y="58362"/>
                    <a:pt x="319471" y="48695"/>
                  </a:cubicBezTo>
                  <a:lnTo>
                    <a:pt x="319471" y="92377"/>
                  </a:lnTo>
                  <a:lnTo>
                    <a:pt x="281106" y="92377"/>
                  </a:lnTo>
                  <a:close/>
                  <a:moveTo>
                    <a:pt x="300468" y="0"/>
                  </a:moveTo>
                  <a:cubicBezTo>
                    <a:pt x="466119" y="0"/>
                    <a:pt x="600935" y="134626"/>
                    <a:pt x="600935" y="300044"/>
                  </a:cubicBezTo>
                  <a:cubicBezTo>
                    <a:pt x="600935" y="465462"/>
                    <a:pt x="466119" y="600088"/>
                    <a:pt x="300468" y="600088"/>
                  </a:cubicBezTo>
                  <a:cubicBezTo>
                    <a:pt x="134816" y="600088"/>
                    <a:pt x="0" y="465462"/>
                    <a:pt x="0" y="300044"/>
                  </a:cubicBezTo>
                  <a:cubicBezTo>
                    <a:pt x="0" y="134626"/>
                    <a:pt x="134816" y="0"/>
                    <a:pt x="300468" y="0"/>
                  </a:cubicBezTo>
                  <a:close/>
                </a:path>
              </a:pathLst>
            </a:custGeom>
            <a:solidFill>
              <a:schemeClr val="accent5"/>
            </a:solidFill>
            <a:ln w="3175" cap="flat">
              <a:solidFill>
                <a:schemeClr val="bg1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16066" tIns="16066" rIns="16066" bIns="16066" numCol="1" spcCol="3810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 marL="0" marR="0" indent="0" algn="l" defTabSz="934592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4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59998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4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  <a:lvl2pPr marL="0" marR="0" indent="233647" algn="ctr" defTabSz="59998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4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2pPr>
              <a:lvl3pPr marL="0" marR="0" indent="467295" algn="ctr" defTabSz="59998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4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3pPr>
              <a:lvl4pPr marL="0" marR="0" indent="700942" algn="ctr" defTabSz="59998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4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4pPr>
              <a:lvl5pPr marL="0" marR="0" indent="934592" algn="ctr" defTabSz="59998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4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5pPr>
              <a:lvl6pPr marL="0" marR="0" indent="1168238" algn="ctr" defTabSz="59998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4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6pPr>
              <a:lvl7pPr marL="0" marR="0" indent="1401885" algn="ctr" defTabSz="59998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4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7pPr>
              <a:lvl8pPr marL="0" marR="0" indent="1635534" algn="ctr" defTabSz="59998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4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8pPr>
              <a:lvl9pPr marL="0" marR="0" indent="1869182" algn="ctr" defTabSz="59998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4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9pPr>
            </a:lstStyle>
            <a:p>
              <a:pPr defTabSz="261049"/>
              <a:endParaRPr lang="zh-CN" altLang="en-US" sz="889" b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Helvetica Neue Medium"/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1965332" y="1768030"/>
            <a:ext cx="46839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7:00</a:t>
            </a:r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0" name="文本框 119"/>
          <p:cNvSpPr txBox="1"/>
          <p:nvPr/>
        </p:nvSpPr>
        <p:spPr>
          <a:xfrm>
            <a:off x="2907226" y="1768030"/>
            <a:ext cx="46839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8:00</a:t>
            </a:r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3" name="文本框 122"/>
          <p:cNvSpPr txBox="1"/>
          <p:nvPr/>
        </p:nvSpPr>
        <p:spPr>
          <a:xfrm>
            <a:off x="3830724" y="1757711"/>
            <a:ext cx="55175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12:00</a:t>
            </a:r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5" name="文本框 124"/>
          <p:cNvSpPr txBox="1"/>
          <p:nvPr/>
        </p:nvSpPr>
        <p:spPr>
          <a:xfrm>
            <a:off x="6994669" y="1759205"/>
            <a:ext cx="55175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19:00</a:t>
            </a:r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8" name="文本框 127"/>
          <p:cNvSpPr txBox="1"/>
          <p:nvPr/>
        </p:nvSpPr>
        <p:spPr>
          <a:xfrm>
            <a:off x="9792976" y="1754547"/>
            <a:ext cx="55175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22:00</a:t>
            </a:r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9" name="矩形 148"/>
          <p:cNvSpPr/>
          <p:nvPr/>
        </p:nvSpPr>
        <p:spPr>
          <a:xfrm>
            <a:off x="1965333" y="1407164"/>
            <a:ext cx="3775068" cy="24413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公司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学校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公共场所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公交地铁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…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2" name="矩形 151"/>
          <p:cNvSpPr/>
          <p:nvPr/>
        </p:nvSpPr>
        <p:spPr>
          <a:xfrm>
            <a:off x="5917813" y="1393692"/>
            <a:ext cx="2598286" cy="23985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超市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商场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影院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餐厅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/KTV…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4" name="文本框 173"/>
          <p:cNvSpPr txBox="1"/>
          <p:nvPr/>
        </p:nvSpPr>
        <p:spPr>
          <a:xfrm>
            <a:off x="452403" y="1413964"/>
            <a:ext cx="1264891" cy="523220"/>
          </a:xfrm>
          <a:prstGeom prst="rect">
            <a:avLst/>
          </a:prstGeom>
          <a:solidFill>
            <a:schemeClr val="tx1">
              <a:lumMod val="65000"/>
              <a:lumOff val="35000"/>
              <a:alpha val="63000"/>
            </a:schemeClr>
          </a:solidFill>
          <a:ln>
            <a:solidFill>
              <a:schemeClr val="bg1"/>
            </a:solidFill>
          </a:ln>
          <a:effectLst>
            <a:outerShdw blurRad="38100" dist="19050" dir="5400000" algn="t" rotWithShape="0">
              <a:prstClr val="black">
                <a:alpha val="5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zh-CN" altLang="en-US" sz="1400" b="1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以往受众行为场景</a:t>
            </a:r>
            <a:endParaRPr lang="en-US" altLang="zh-CN" sz="1400" b="1" spc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6" name="文本框 175"/>
          <p:cNvSpPr txBox="1"/>
          <p:nvPr/>
        </p:nvSpPr>
        <p:spPr>
          <a:xfrm>
            <a:off x="1060223" y="3356431"/>
            <a:ext cx="2654738" cy="46166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38100" dist="19050" dir="5400000" algn="t" rotWithShape="0">
              <a:prstClr val="black">
                <a:alpha val="5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spc="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在家待命</a:t>
            </a:r>
            <a:endParaRPr lang="en-US" altLang="zh-CN" sz="2400" b="1" spc="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0" name="文本框 179"/>
          <p:cNvSpPr txBox="1"/>
          <p:nvPr/>
        </p:nvSpPr>
        <p:spPr>
          <a:xfrm>
            <a:off x="8540146" y="3384243"/>
            <a:ext cx="2592247" cy="46166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38100" dist="19050" dir="5400000" algn="t" rotWithShape="0">
              <a:prstClr val="black">
                <a:alpha val="5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spc="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在家娱乐</a:t>
            </a:r>
            <a:endParaRPr lang="en-US" altLang="zh-CN" sz="2400" b="1" spc="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1" name="文本框 180"/>
          <p:cNvSpPr txBox="1"/>
          <p:nvPr/>
        </p:nvSpPr>
        <p:spPr>
          <a:xfrm>
            <a:off x="6130351" y="3356431"/>
            <a:ext cx="2205704" cy="46166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38100" dist="19050" dir="5400000" algn="t" rotWithShape="0">
              <a:prstClr val="black">
                <a:alpha val="5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spc="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在家用餐</a:t>
            </a:r>
            <a:endParaRPr lang="en-US" altLang="zh-CN" sz="2400" b="1" spc="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2" name="文本框 181"/>
          <p:cNvSpPr txBox="1"/>
          <p:nvPr/>
        </p:nvSpPr>
        <p:spPr>
          <a:xfrm>
            <a:off x="3928672" y="3342454"/>
            <a:ext cx="2073379" cy="46166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38100" dist="19050" dir="5400000" algn="t" rotWithShape="0">
              <a:prstClr val="black">
                <a:alpha val="5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spc="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在家工作</a:t>
            </a:r>
            <a:endParaRPr lang="en-US" altLang="zh-CN" sz="2400" b="1" spc="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5" name="矩形 114"/>
          <p:cNvSpPr/>
          <p:nvPr/>
        </p:nvSpPr>
        <p:spPr>
          <a:xfrm>
            <a:off x="8540147" y="1393692"/>
            <a:ext cx="2445354" cy="25761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家庭</a:t>
            </a:r>
          </a:p>
        </p:txBody>
      </p:sp>
      <p:cxnSp>
        <p:nvCxnSpPr>
          <p:cNvPr id="7" name="直接箭头连接符 6"/>
          <p:cNvCxnSpPr/>
          <p:nvPr/>
        </p:nvCxnSpPr>
        <p:spPr>
          <a:xfrm>
            <a:off x="587065" y="2204026"/>
            <a:ext cx="11011653" cy="0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等腰三角形 115"/>
          <p:cNvSpPr/>
          <p:nvPr/>
        </p:nvSpPr>
        <p:spPr>
          <a:xfrm flipH="1" flipV="1">
            <a:off x="907544" y="2870839"/>
            <a:ext cx="10500502" cy="359937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9" name="矩形 128"/>
          <p:cNvSpPr/>
          <p:nvPr/>
        </p:nvSpPr>
        <p:spPr>
          <a:xfrm>
            <a:off x="0" y="3372546"/>
            <a:ext cx="907545" cy="431573"/>
          </a:xfrm>
          <a:prstGeom prst="rect">
            <a:avLst/>
          </a:prstGeom>
          <a:solidFill>
            <a:srgbClr val="CE04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疫间</a:t>
            </a:r>
          </a:p>
        </p:txBody>
      </p:sp>
      <p:sp>
        <p:nvSpPr>
          <p:cNvPr id="74" name="标题 1"/>
          <p:cNvSpPr txBox="1">
            <a:spLocks/>
          </p:cNvSpPr>
          <p:nvPr/>
        </p:nvSpPr>
        <p:spPr>
          <a:xfrm>
            <a:off x="700671" y="359993"/>
            <a:ext cx="10434284" cy="58057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800" b="1" kern="1200" dirty="0">
                <a:solidFill>
                  <a:schemeClr val="bg1"/>
                </a:solidFill>
                <a:latin typeface="阿里汉仪智能黑体" panose="00020600040101010101" pitchFamily="18" charset="-122"/>
                <a:ea typeface="阿里汉仪智能黑体" panose="00020600040101010101" pitchFamily="18" charset="-122"/>
                <a:cs typeface="+mj-cs"/>
              </a:defRPr>
            </a:lvl1pPr>
          </a:lstStyle>
          <a:p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疫情下，受众的行为正在发生变化，数亿人减少外出“在家抗疫”</a:t>
            </a:r>
          </a:p>
        </p:txBody>
      </p:sp>
      <p:grpSp>
        <p:nvGrpSpPr>
          <p:cNvPr id="66" name="组合 65"/>
          <p:cNvGrpSpPr/>
          <p:nvPr/>
        </p:nvGrpSpPr>
        <p:grpSpPr>
          <a:xfrm>
            <a:off x="4933158" y="2052245"/>
            <a:ext cx="264112" cy="264112"/>
            <a:chOff x="6899073" y="1695727"/>
            <a:chExt cx="264112" cy="264112"/>
          </a:xfrm>
        </p:grpSpPr>
        <p:sp>
          <p:nvSpPr>
            <p:cNvPr id="67" name="椭圆 66">
              <a:extLst>
                <a:ext uri="{FF2B5EF4-FFF2-40B4-BE49-F238E27FC236}">
                  <a16:creationId xmlns:a16="http://schemas.microsoft.com/office/drawing/2014/main" id="{785194C6-6B43-4BC9-B9B1-7D50967B5D93}"/>
                </a:ext>
              </a:extLst>
            </p:cNvPr>
            <p:cNvSpPr/>
            <p:nvPr/>
          </p:nvSpPr>
          <p:spPr>
            <a:xfrm>
              <a:off x="6899073" y="1695727"/>
              <a:ext cx="264112" cy="264112"/>
            </a:xfrm>
            <a:prstGeom prst="ellipse">
              <a:avLst/>
            </a:prstGeom>
            <a:solidFill>
              <a:srgbClr val="120F3D"/>
            </a:solidFill>
            <a:ln w="3175" cap="flat">
              <a:solidFill>
                <a:schemeClr val="bg1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6066" tIns="16066" rIns="16066" bIns="16066" numCol="1" spcCol="38100" rtlCol="0" anchor="ctr">
              <a:noAutofit/>
            </a:bodyPr>
            <a:lstStyle/>
            <a:p>
              <a:pPr defTabSz="261049"/>
              <a:endParaRPr lang="zh-CN" altLang="en-US" sz="889" b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Neue Medium"/>
              </a:endParaRPr>
            </a:p>
          </p:txBody>
        </p:sp>
        <p:sp>
          <p:nvSpPr>
            <p:cNvPr id="70" name="Oval 78">
              <a:extLst>
                <a:ext uri="{FF2B5EF4-FFF2-40B4-BE49-F238E27FC236}">
                  <a16:creationId xmlns:a16="http://schemas.microsoft.com/office/drawing/2014/main" id="{78E6E714-901A-4CE3-B16F-A56232B3E725}"/>
                </a:ext>
              </a:extLst>
            </p:cNvPr>
            <p:cNvSpPr/>
            <p:nvPr/>
          </p:nvSpPr>
          <p:spPr>
            <a:xfrm>
              <a:off x="6899073" y="1695913"/>
              <a:ext cx="264112" cy="263740"/>
            </a:xfrm>
            <a:custGeom>
              <a:avLst/>
              <a:gdLst>
                <a:gd name="connsiteX0" fmla="*/ 299759 w 600935"/>
                <a:gd name="connsiteY0" fmla="*/ 131393 h 600088"/>
                <a:gd name="connsiteX1" fmla="*/ 321625 w 600935"/>
                <a:gd name="connsiteY1" fmla="*/ 153235 h 600088"/>
                <a:gd name="connsiteX2" fmla="*/ 321625 w 600935"/>
                <a:gd name="connsiteY2" fmla="*/ 319735 h 600088"/>
                <a:gd name="connsiteX3" fmla="*/ 402280 w 600935"/>
                <a:gd name="connsiteY3" fmla="*/ 365567 h 600088"/>
                <a:gd name="connsiteX4" fmla="*/ 410524 w 600935"/>
                <a:gd name="connsiteY4" fmla="*/ 395286 h 600088"/>
                <a:gd name="connsiteX5" fmla="*/ 391526 w 600935"/>
                <a:gd name="connsiteY5" fmla="*/ 406386 h 600088"/>
                <a:gd name="connsiteX6" fmla="*/ 380772 w 600935"/>
                <a:gd name="connsiteY6" fmla="*/ 403522 h 600088"/>
                <a:gd name="connsiteX7" fmla="*/ 288647 w 600935"/>
                <a:gd name="connsiteY7" fmla="*/ 351602 h 600088"/>
                <a:gd name="connsiteX8" fmla="*/ 287930 w 600935"/>
                <a:gd name="connsiteY8" fmla="*/ 351244 h 600088"/>
                <a:gd name="connsiteX9" fmla="*/ 286137 w 600935"/>
                <a:gd name="connsiteY9" fmla="*/ 349812 h 600088"/>
                <a:gd name="connsiteX10" fmla="*/ 284704 w 600935"/>
                <a:gd name="connsiteY10" fmla="*/ 348738 h 600088"/>
                <a:gd name="connsiteX11" fmla="*/ 283270 w 600935"/>
                <a:gd name="connsiteY11" fmla="*/ 346948 h 600088"/>
                <a:gd name="connsiteX12" fmla="*/ 281836 w 600935"/>
                <a:gd name="connsiteY12" fmla="*/ 345515 h 600088"/>
                <a:gd name="connsiteX13" fmla="*/ 280760 w 600935"/>
                <a:gd name="connsiteY13" fmla="*/ 343725 h 600088"/>
                <a:gd name="connsiteX14" fmla="*/ 279685 w 600935"/>
                <a:gd name="connsiteY14" fmla="*/ 341935 h 600088"/>
                <a:gd name="connsiteX15" fmla="*/ 278968 w 600935"/>
                <a:gd name="connsiteY15" fmla="*/ 339786 h 600088"/>
                <a:gd name="connsiteX16" fmla="*/ 278251 w 600935"/>
                <a:gd name="connsiteY16" fmla="*/ 337996 h 600088"/>
                <a:gd name="connsiteX17" fmla="*/ 277893 w 600935"/>
                <a:gd name="connsiteY17" fmla="*/ 335848 h 600088"/>
                <a:gd name="connsiteX18" fmla="*/ 277534 w 600935"/>
                <a:gd name="connsiteY18" fmla="*/ 333341 h 600088"/>
                <a:gd name="connsiteX19" fmla="*/ 277534 w 600935"/>
                <a:gd name="connsiteY19" fmla="*/ 332625 h 600088"/>
                <a:gd name="connsiteX20" fmla="*/ 277534 w 600935"/>
                <a:gd name="connsiteY20" fmla="*/ 153235 h 600088"/>
                <a:gd name="connsiteX21" fmla="*/ 299759 w 600935"/>
                <a:gd name="connsiteY21" fmla="*/ 131393 h 600088"/>
                <a:gd name="connsiteX22" fmla="*/ 281106 w 600935"/>
                <a:gd name="connsiteY22" fmla="*/ 48695 h 600088"/>
                <a:gd name="connsiteX23" fmla="*/ 48046 w 600935"/>
                <a:gd name="connsiteY23" fmla="*/ 297538 h 600088"/>
                <a:gd name="connsiteX24" fmla="*/ 95734 w 600935"/>
                <a:gd name="connsiteY24" fmla="*/ 297538 h 600088"/>
                <a:gd name="connsiteX25" fmla="*/ 95734 w 600935"/>
                <a:gd name="connsiteY25" fmla="*/ 335849 h 600088"/>
                <a:gd name="connsiteX26" fmla="*/ 50556 w 600935"/>
                <a:gd name="connsiteY26" fmla="*/ 335849 h 600088"/>
                <a:gd name="connsiteX27" fmla="*/ 281106 w 600935"/>
                <a:gd name="connsiteY27" fmla="*/ 551394 h 600088"/>
                <a:gd name="connsiteX28" fmla="*/ 281106 w 600935"/>
                <a:gd name="connsiteY28" fmla="*/ 507712 h 600088"/>
                <a:gd name="connsiteX29" fmla="*/ 319471 w 600935"/>
                <a:gd name="connsiteY29" fmla="*/ 507712 h 600088"/>
                <a:gd name="connsiteX30" fmla="*/ 319471 w 600935"/>
                <a:gd name="connsiteY30" fmla="*/ 551394 h 600088"/>
                <a:gd name="connsiteX31" fmla="*/ 550379 w 600935"/>
                <a:gd name="connsiteY31" fmla="*/ 335849 h 600088"/>
                <a:gd name="connsiteX32" fmla="*/ 507711 w 600935"/>
                <a:gd name="connsiteY32" fmla="*/ 335849 h 600088"/>
                <a:gd name="connsiteX33" fmla="*/ 507711 w 600935"/>
                <a:gd name="connsiteY33" fmla="*/ 297538 h 600088"/>
                <a:gd name="connsiteX34" fmla="*/ 552889 w 600935"/>
                <a:gd name="connsiteY34" fmla="*/ 297538 h 600088"/>
                <a:gd name="connsiteX35" fmla="*/ 319471 w 600935"/>
                <a:gd name="connsiteY35" fmla="*/ 48695 h 600088"/>
                <a:gd name="connsiteX36" fmla="*/ 319471 w 600935"/>
                <a:gd name="connsiteY36" fmla="*/ 92377 h 600088"/>
                <a:gd name="connsiteX37" fmla="*/ 281106 w 600935"/>
                <a:gd name="connsiteY37" fmla="*/ 92377 h 600088"/>
                <a:gd name="connsiteX38" fmla="*/ 300468 w 600935"/>
                <a:gd name="connsiteY38" fmla="*/ 0 h 600088"/>
                <a:gd name="connsiteX39" fmla="*/ 600935 w 600935"/>
                <a:gd name="connsiteY39" fmla="*/ 300044 h 600088"/>
                <a:gd name="connsiteX40" fmla="*/ 300468 w 600935"/>
                <a:gd name="connsiteY40" fmla="*/ 600088 h 600088"/>
                <a:gd name="connsiteX41" fmla="*/ 0 w 600935"/>
                <a:gd name="connsiteY41" fmla="*/ 300044 h 600088"/>
                <a:gd name="connsiteX42" fmla="*/ 300468 w 600935"/>
                <a:gd name="connsiteY42" fmla="*/ 0 h 60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600935" h="600088">
                  <a:moveTo>
                    <a:pt x="299759" y="131393"/>
                  </a:moveTo>
                  <a:cubicBezTo>
                    <a:pt x="311588" y="131393"/>
                    <a:pt x="321625" y="141061"/>
                    <a:pt x="321625" y="153235"/>
                  </a:cubicBezTo>
                  <a:lnTo>
                    <a:pt x="321625" y="319735"/>
                  </a:lnTo>
                  <a:lnTo>
                    <a:pt x="402280" y="365567"/>
                  </a:lnTo>
                  <a:cubicBezTo>
                    <a:pt x="413034" y="371296"/>
                    <a:pt x="416618" y="384902"/>
                    <a:pt x="410524" y="395286"/>
                  </a:cubicBezTo>
                  <a:cubicBezTo>
                    <a:pt x="406581" y="402448"/>
                    <a:pt x="399054" y="406386"/>
                    <a:pt x="391526" y="406386"/>
                  </a:cubicBezTo>
                  <a:cubicBezTo>
                    <a:pt x="387941" y="406386"/>
                    <a:pt x="383998" y="405670"/>
                    <a:pt x="380772" y="403522"/>
                  </a:cubicBezTo>
                  <a:lnTo>
                    <a:pt x="288647" y="351602"/>
                  </a:lnTo>
                  <a:cubicBezTo>
                    <a:pt x="288647" y="351602"/>
                    <a:pt x="288288" y="351602"/>
                    <a:pt x="287930" y="351244"/>
                  </a:cubicBezTo>
                  <a:cubicBezTo>
                    <a:pt x="287571" y="350886"/>
                    <a:pt x="286854" y="350528"/>
                    <a:pt x="286137" y="349812"/>
                  </a:cubicBezTo>
                  <a:cubicBezTo>
                    <a:pt x="285779" y="349454"/>
                    <a:pt x="285062" y="349096"/>
                    <a:pt x="284704" y="348738"/>
                  </a:cubicBezTo>
                  <a:cubicBezTo>
                    <a:pt x="283987" y="348022"/>
                    <a:pt x="283628" y="347664"/>
                    <a:pt x="283270" y="346948"/>
                  </a:cubicBezTo>
                  <a:cubicBezTo>
                    <a:pt x="282553" y="346590"/>
                    <a:pt x="282194" y="345873"/>
                    <a:pt x="281836" y="345515"/>
                  </a:cubicBezTo>
                  <a:cubicBezTo>
                    <a:pt x="281477" y="344799"/>
                    <a:pt x="281119" y="344441"/>
                    <a:pt x="280760" y="343725"/>
                  </a:cubicBezTo>
                  <a:cubicBezTo>
                    <a:pt x="280402" y="343009"/>
                    <a:pt x="280043" y="342293"/>
                    <a:pt x="279685" y="341935"/>
                  </a:cubicBezTo>
                  <a:cubicBezTo>
                    <a:pt x="279327" y="341219"/>
                    <a:pt x="279327" y="340503"/>
                    <a:pt x="278968" y="339786"/>
                  </a:cubicBezTo>
                  <a:cubicBezTo>
                    <a:pt x="278610" y="339070"/>
                    <a:pt x="278610" y="338354"/>
                    <a:pt x="278251" y="337996"/>
                  </a:cubicBezTo>
                  <a:cubicBezTo>
                    <a:pt x="278251" y="337280"/>
                    <a:pt x="277893" y="336564"/>
                    <a:pt x="277893" y="335848"/>
                  </a:cubicBezTo>
                  <a:cubicBezTo>
                    <a:pt x="277893" y="335132"/>
                    <a:pt x="277893" y="334415"/>
                    <a:pt x="277534" y="333341"/>
                  </a:cubicBezTo>
                  <a:cubicBezTo>
                    <a:pt x="277534" y="333341"/>
                    <a:pt x="277534" y="332983"/>
                    <a:pt x="277534" y="332625"/>
                  </a:cubicBezTo>
                  <a:lnTo>
                    <a:pt x="277534" y="153235"/>
                  </a:lnTo>
                  <a:cubicBezTo>
                    <a:pt x="277534" y="141061"/>
                    <a:pt x="287571" y="131393"/>
                    <a:pt x="299759" y="131393"/>
                  </a:cubicBezTo>
                  <a:close/>
                  <a:moveTo>
                    <a:pt x="281106" y="48695"/>
                  </a:moveTo>
                  <a:cubicBezTo>
                    <a:pt x="151668" y="58362"/>
                    <a:pt x="49122" y="166134"/>
                    <a:pt x="48046" y="297538"/>
                  </a:cubicBezTo>
                  <a:lnTo>
                    <a:pt x="95734" y="297538"/>
                  </a:lnTo>
                  <a:lnTo>
                    <a:pt x="95734" y="335849"/>
                  </a:lnTo>
                  <a:lnTo>
                    <a:pt x="50556" y="335849"/>
                  </a:lnTo>
                  <a:cubicBezTo>
                    <a:pt x="67050" y="451856"/>
                    <a:pt x="162783" y="542443"/>
                    <a:pt x="281106" y="551394"/>
                  </a:cubicBezTo>
                  <a:lnTo>
                    <a:pt x="281106" y="507712"/>
                  </a:lnTo>
                  <a:lnTo>
                    <a:pt x="319471" y="507712"/>
                  </a:lnTo>
                  <a:lnTo>
                    <a:pt x="319471" y="551394"/>
                  </a:lnTo>
                  <a:cubicBezTo>
                    <a:pt x="437794" y="542443"/>
                    <a:pt x="533886" y="451856"/>
                    <a:pt x="550379" y="335849"/>
                  </a:cubicBezTo>
                  <a:lnTo>
                    <a:pt x="507711" y="335849"/>
                  </a:lnTo>
                  <a:lnTo>
                    <a:pt x="507711" y="297538"/>
                  </a:lnTo>
                  <a:lnTo>
                    <a:pt x="552889" y="297538"/>
                  </a:lnTo>
                  <a:cubicBezTo>
                    <a:pt x="551813" y="166134"/>
                    <a:pt x="449267" y="58362"/>
                    <a:pt x="319471" y="48695"/>
                  </a:cubicBezTo>
                  <a:lnTo>
                    <a:pt x="319471" y="92377"/>
                  </a:lnTo>
                  <a:lnTo>
                    <a:pt x="281106" y="92377"/>
                  </a:lnTo>
                  <a:close/>
                  <a:moveTo>
                    <a:pt x="300468" y="0"/>
                  </a:moveTo>
                  <a:cubicBezTo>
                    <a:pt x="466119" y="0"/>
                    <a:pt x="600935" y="134626"/>
                    <a:pt x="600935" y="300044"/>
                  </a:cubicBezTo>
                  <a:cubicBezTo>
                    <a:pt x="600935" y="465462"/>
                    <a:pt x="466119" y="600088"/>
                    <a:pt x="300468" y="600088"/>
                  </a:cubicBezTo>
                  <a:cubicBezTo>
                    <a:pt x="134816" y="600088"/>
                    <a:pt x="0" y="465462"/>
                    <a:pt x="0" y="300044"/>
                  </a:cubicBezTo>
                  <a:cubicBezTo>
                    <a:pt x="0" y="134626"/>
                    <a:pt x="134816" y="0"/>
                    <a:pt x="300468" y="0"/>
                  </a:cubicBezTo>
                  <a:close/>
                </a:path>
              </a:pathLst>
            </a:custGeom>
            <a:solidFill>
              <a:schemeClr val="accent5"/>
            </a:solidFill>
            <a:ln w="3175" cap="flat">
              <a:solidFill>
                <a:schemeClr val="bg1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16066" tIns="16066" rIns="16066" bIns="16066" numCol="1" spcCol="3810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 marL="0" marR="0" indent="0" algn="l" defTabSz="934592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4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59998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4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  <a:lvl2pPr marL="0" marR="0" indent="233647" algn="ctr" defTabSz="59998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4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2pPr>
              <a:lvl3pPr marL="0" marR="0" indent="467295" algn="ctr" defTabSz="59998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4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3pPr>
              <a:lvl4pPr marL="0" marR="0" indent="700942" algn="ctr" defTabSz="59998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4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4pPr>
              <a:lvl5pPr marL="0" marR="0" indent="934592" algn="ctr" defTabSz="59998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4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5pPr>
              <a:lvl6pPr marL="0" marR="0" indent="1168238" algn="ctr" defTabSz="59998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4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6pPr>
              <a:lvl7pPr marL="0" marR="0" indent="1401885" algn="ctr" defTabSz="59998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4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7pPr>
              <a:lvl8pPr marL="0" marR="0" indent="1635534" algn="ctr" defTabSz="59998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4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8pPr>
              <a:lvl9pPr marL="0" marR="0" indent="1869182" algn="ctr" defTabSz="59998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4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9pPr>
            </a:lstStyle>
            <a:p>
              <a:pPr defTabSz="261049"/>
              <a:endParaRPr lang="zh-CN" altLang="en-US" sz="889" b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Helvetica Neue Medium"/>
              </a:endParaRPr>
            </a:p>
          </p:txBody>
        </p:sp>
      </p:grpSp>
      <p:sp>
        <p:nvSpPr>
          <p:cNvPr id="71" name="文本框 70"/>
          <p:cNvSpPr txBox="1"/>
          <p:nvPr/>
        </p:nvSpPr>
        <p:spPr>
          <a:xfrm>
            <a:off x="4770758" y="1757218"/>
            <a:ext cx="55175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18:00</a:t>
            </a:r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矩形 90"/>
          <p:cNvSpPr/>
          <p:nvPr/>
        </p:nvSpPr>
        <p:spPr>
          <a:xfrm>
            <a:off x="2989550" y="2465779"/>
            <a:ext cx="7500650" cy="251651"/>
          </a:xfrm>
          <a:prstGeom prst="rect">
            <a:avLst/>
          </a:prstGeom>
          <a:solidFill>
            <a:srgbClr val="0070C0">
              <a:alpha val="2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周末及假日：机场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高铁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商场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影院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餐厅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/KTV/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景区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…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68968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 hidden="1"/>
          <p:cNvSpPr/>
          <p:nvPr/>
        </p:nvSpPr>
        <p:spPr>
          <a:xfrm>
            <a:off x="10335" y="0"/>
            <a:ext cx="6520239" cy="685470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487961" y="0"/>
            <a:ext cx="5704039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  <p:sp>
        <p:nvSpPr>
          <p:cNvPr id="34" name="标题 1"/>
          <p:cNvSpPr txBox="1">
            <a:spLocks/>
          </p:cNvSpPr>
          <p:nvPr/>
        </p:nvSpPr>
        <p:spPr>
          <a:xfrm>
            <a:off x="6863270" y="1211666"/>
            <a:ext cx="5118867" cy="8766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800" b="1" kern="1200" dirty="0">
                <a:solidFill>
                  <a:schemeClr val="bg1"/>
                </a:solidFill>
                <a:latin typeface="阿里汉仪智能黑体" panose="00020600040101010101" pitchFamily="18" charset="-122"/>
                <a:ea typeface="阿里汉仪智能黑体" panose="00020600040101010101" pitchFamily="18" charset="-122"/>
                <a:cs typeface="+mj-cs"/>
              </a:defRPr>
            </a:lvl1pPr>
          </a:lstStyle>
          <a:p>
            <a:r>
              <a:rPr lang="zh-CN" altLang="en-US" sz="3600" dirty="0"/>
              <a:t>集中</a:t>
            </a:r>
            <a:endParaRPr lang="en-US" altLang="zh-CN" sz="3600" dirty="0"/>
          </a:p>
        </p:txBody>
      </p:sp>
      <p:sp>
        <p:nvSpPr>
          <p:cNvPr id="35" name="标题 1"/>
          <p:cNvSpPr txBox="1">
            <a:spLocks/>
          </p:cNvSpPr>
          <p:nvPr/>
        </p:nvSpPr>
        <p:spPr>
          <a:xfrm>
            <a:off x="849243" y="1221524"/>
            <a:ext cx="5118867" cy="8766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800" b="1" kern="1200" dirty="0">
                <a:solidFill>
                  <a:schemeClr val="bg1"/>
                </a:solidFill>
                <a:latin typeface="阿里汉仪智能黑体" panose="00020600040101010101" pitchFamily="18" charset="-122"/>
                <a:ea typeface="阿里汉仪智能黑体" panose="00020600040101010101" pitchFamily="18" charset="-122"/>
                <a:cs typeface="+mj-cs"/>
              </a:defRPr>
            </a:lvl1pPr>
          </a:lstStyle>
          <a:p>
            <a:r>
              <a:rPr lang="zh-CN" altLang="en-US" sz="3600" dirty="0"/>
              <a:t>分散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2162181" y="2255686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多场景和资源才能覆盖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8596285" y="2296909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单场景即可覆盖</a:t>
            </a:r>
          </a:p>
        </p:txBody>
      </p:sp>
      <p:sp>
        <p:nvSpPr>
          <p:cNvPr id="38" name="右箭头 37"/>
          <p:cNvSpPr/>
          <p:nvPr/>
        </p:nvSpPr>
        <p:spPr>
          <a:xfrm>
            <a:off x="5508497" y="1137584"/>
            <a:ext cx="2189696" cy="921399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由多场景</a:t>
            </a:r>
            <a:endParaRPr lang="en-US" altLang="zh-CN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向单一场景转变</a:t>
            </a:r>
          </a:p>
        </p:txBody>
      </p:sp>
      <p:sp>
        <p:nvSpPr>
          <p:cNvPr id="40" name="标题 1"/>
          <p:cNvSpPr>
            <a:spLocks noGrp="1"/>
          </p:cNvSpPr>
          <p:nvPr>
            <p:ph type="title"/>
          </p:nvPr>
        </p:nvSpPr>
        <p:spPr>
          <a:xfrm>
            <a:off x="359553" y="228177"/>
            <a:ext cx="11367591" cy="580571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因动线变化，导致营销方式变化，多场景向单场景转移</a:t>
            </a:r>
          </a:p>
        </p:txBody>
      </p:sp>
      <p:grpSp>
        <p:nvGrpSpPr>
          <p:cNvPr id="41" name="组合 40"/>
          <p:cNvGrpSpPr/>
          <p:nvPr/>
        </p:nvGrpSpPr>
        <p:grpSpPr>
          <a:xfrm>
            <a:off x="3998121" y="3278438"/>
            <a:ext cx="1148919" cy="1101462"/>
            <a:chOff x="8052510" y="3339557"/>
            <a:chExt cx="1148919" cy="1101462"/>
          </a:xfrm>
        </p:grpSpPr>
        <p:sp>
          <p:nvSpPr>
            <p:cNvPr id="58" name="Hexagon 80"/>
            <p:cNvSpPr/>
            <p:nvPr/>
          </p:nvSpPr>
          <p:spPr>
            <a:xfrm rot="5400000">
              <a:off x="8076239" y="3315828"/>
              <a:ext cx="1101462" cy="1148919"/>
            </a:xfrm>
            <a:prstGeom prst="hexagon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en-US">
                <a:solidFill>
                  <a:srgbClr val="FFFFFF"/>
                </a:solidFill>
              </a:endParaRPr>
            </a:p>
          </p:txBody>
        </p:sp>
        <p:grpSp>
          <p:nvGrpSpPr>
            <p:cNvPr id="59" name="Group 215"/>
            <p:cNvGrpSpPr/>
            <p:nvPr/>
          </p:nvGrpSpPr>
          <p:grpSpPr>
            <a:xfrm>
              <a:off x="8452951" y="3502589"/>
              <a:ext cx="421006" cy="347467"/>
              <a:chOff x="6210719" y="5225726"/>
              <a:chExt cx="852018" cy="846431"/>
            </a:xfrm>
            <a:solidFill>
              <a:schemeClr val="bg1"/>
            </a:solidFill>
          </p:grpSpPr>
          <p:sp>
            <p:nvSpPr>
              <p:cNvPr id="61" name="Freeform 653"/>
              <p:cNvSpPr>
                <a:spLocks noChangeArrowheads="1"/>
              </p:cNvSpPr>
              <p:nvPr/>
            </p:nvSpPr>
            <p:spPr bwMode="auto">
              <a:xfrm>
                <a:off x="6210719" y="5225726"/>
                <a:ext cx="468327" cy="846431"/>
              </a:xfrm>
              <a:custGeom>
                <a:avLst/>
                <a:gdLst>
                  <a:gd name="T0" fmla="*/ 732 w 733"/>
                  <a:gd name="T1" fmla="*/ 1323 h 1324"/>
                  <a:gd name="T2" fmla="*/ 0 w 733"/>
                  <a:gd name="T3" fmla="*/ 1323 h 1324"/>
                  <a:gd name="T4" fmla="*/ 0 w 733"/>
                  <a:gd name="T5" fmla="*/ 0 h 1324"/>
                  <a:gd name="T6" fmla="*/ 732 w 733"/>
                  <a:gd name="T7" fmla="*/ 0 h 1324"/>
                  <a:gd name="T8" fmla="*/ 732 w 733"/>
                  <a:gd name="T9" fmla="*/ 1323 h 1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3" h="1324">
                    <a:moveTo>
                      <a:pt x="732" y="1323"/>
                    </a:moveTo>
                    <a:lnTo>
                      <a:pt x="0" y="1323"/>
                    </a:lnTo>
                    <a:lnTo>
                      <a:pt x="0" y="0"/>
                    </a:lnTo>
                    <a:lnTo>
                      <a:pt x="732" y="0"/>
                    </a:lnTo>
                    <a:lnTo>
                      <a:pt x="732" y="1323"/>
                    </a:lnTo>
                  </a:path>
                </a:pathLst>
              </a:custGeom>
              <a:grpFill/>
              <a:ln w="9525" cap="flat">
                <a:solidFill>
                  <a:schemeClr val="bg1"/>
                </a:solidFill>
                <a:bevel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en-US">
                  <a:solidFill>
                    <a:srgbClr val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2" name="Freeform 654"/>
              <p:cNvSpPr>
                <a:spLocks noChangeArrowheads="1"/>
              </p:cNvSpPr>
              <p:nvPr/>
            </p:nvSpPr>
            <p:spPr bwMode="auto">
              <a:xfrm>
                <a:off x="6679047" y="5454261"/>
                <a:ext cx="383690" cy="617895"/>
              </a:xfrm>
              <a:custGeom>
                <a:avLst/>
                <a:gdLst>
                  <a:gd name="T0" fmla="*/ 600 w 601"/>
                  <a:gd name="T1" fmla="*/ 963 h 964"/>
                  <a:gd name="T2" fmla="*/ 0 w 601"/>
                  <a:gd name="T3" fmla="*/ 963 h 964"/>
                  <a:gd name="T4" fmla="*/ 0 w 601"/>
                  <a:gd name="T5" fmla="*/ 0 h 964"/>
                  <a:gd name="T6" fmla="*/ 600 w 601"/>
                  <a:gd name="T7" fmla="*/ 0 h 964"/>
                  <a:gd name="T8" fmla="*/ 600 w 601"/>
                  <a:gd name="T9" fmla="*/ 963 h 9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1" h="964">
                    <a:moveTo>
                      <a:pt x="600" y="963"/>
                    </a:moveTo>
                    <a:lnTo>
                      <a:pt x="0" y="963"/>
                    </a:lnTo>
                    <a:lnTo>
                      <a:pt x="0" y="0"/>
                    </a:lnTo>
                    <a:lnTo>
                      <a:pt x="600" y="0"/>
                    </a:lnTo>
                    <a:lnTo>
                      <a:pt x="600" y="963"/>
                    </a:lnTo>
                  </a:path>
                </a:pathLst>
              </a:custGeom>
              <a:grpFill/>
              <a:ln w="9525" cap="flat">
                <a:solidFill>
                  <a:schemeClr val="bg1"/>
                </a:solidFill>
                <a:bevel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en-US">
                  <a:solidFill>
                    <a:srgbClr val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3" name="Line 655"/>
              <p:cNvSpPr>
                <a:spLocks noChangeShapeType="1"/>
              </p:cNvSpPr>
              <p:nvPr/>
            </p:nvSpPr>
            <p:spPr bwMode="auto">
              <a:xfrm>
                <a:off x="6363067" y="5378083"/>
                <a:ext cx="2821" cy="383715"/>
              </a:xfrm>
              <a:prstGeom prst="line">
                <a:avLst/>
              </a:prstGeom>
              <a:grpFill/>
              <a:ln w="4680" cap="flat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en-US">
                  <a:solidFill>
                    <a:srgbClr val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4" name="Line 656"/>
              <p:cNvSpPr>
                <a:spLocks noChangeShapeType="1"/>
              </p:cNvSpPr>
              <p:nvPr/>
            </p:nvSpPr>
            <p:spPr bwMode="auto">
              <a:xfrm>
                <a:off x="6523877" y="5378083"/>
                <a:ext cx="2822" cy="383715"/>
              </a:xfrm>
              <a:prstGeom prst="line">
                <a:avLst/>
              </a:prstGeom>
              <a:grpFill/>
              <a:ln w="4680" cap="flat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en-US">
                  <a:solidFill>
                    <a:srgbClr val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5" name="Freeform 657"/>
              <p:cNvSpPr>
                <a:spLocks noChangeArrowheads="1"/>
              </p:cNvSpPr>
              <p:nvPr/>
            </p:nvSpPr>
            <p:spPr bwMode="auto">
              <a:xfrm>
                <a:off x="6794717" y="5916976"/>
                <a:ext cx="152348" cy="155180"/>
              </a:xfrm>
              <a:custGeom>
                <a:avLst/>
                <a:gdLst>
                  <a:gd name="T0" fmla="*/ 239 w 240"/>
                  <a:gd name="T1" fmla="*/ 0 h 241"/>
                  <a:gd name="T2" fmla="*/ 0 w 240"/>
                  <a:gd name="T3" fmla="*/ 0 h 241"/>
                  <a:gd name="T4" fmla="*/ 0 w 240"/>
                  <a:gd name="T5" fmla="*/ 240 h 241"/>
                  <a:gd name="T6" fmla="*/ 239 w 240"/>
                  <a:gd name="T7" fmla="*/ 240 h 241"/>
                  <a:gd name="T8" fmla="*/ 239 w 240"/>
                  <a:gd name="T9" fmla="*/ 0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0" h="241">
                    <a:moveTo>
                      <a:pt x="239" y="0"/>
                    </a:moveTo>
                    <a:lnTo>
                      <a:pt x="0" y="0"/>
                    </a:lnTo>
                    <a:lnTo>
                      <a:pt x="0" y="240"/>
                    </a:lnTo>
                    <a:lnTo>
                      <a:pt x="239" y="240"/>
                    </a:lnTo>
                    <a:lnTo>
                      <a:pt x="239" y="0"/>
                    </a:lnTo>
                  </a:path>
                </a:pathLst>
              </a:custGeom>
              <a:grpFill/>
              <a:ln w="9525" cap="flat">
                <a:solidFill>
                  <a:schemeClr val="bg1"/>
                </a:solidFill>
                <a:bevel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en-US">
                  <a:solidFill>
                    <a:srgbClr val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6" name="Freeform 658"/>
              <p:cNvSpPr>
                <a:spLocks noChangeArrowheads="1"/>
              </p:cNvSpPr>
              <p:nvPr/>
            </p:nvSpPr>
            <p:spPr bwMode="auto">
              <a:xfrm>
                <a:off x="6363067" y="5916976"/>
                <a:ext cx="160811" cy="155180"/>
              </a:xfrm>
              <a:custGeom>
                <a:avLst/>
                <a:gdLst>
                  <a:gd name="T0" fmla="*/ 251 w 252"/>
                  <a:gd name="T1" fmla="*/ 0 h 241"/>
                  <a:gd name="T2" fmla="*/ 0 w 252"/>
                  <a:gd name="T3" fmla="*/ 0 h 241"/>
                  <a:gd name="T4" fmla="*/ 0 w 252"/>
                  <a:gd name="T5" fmla="*/ 240 h 241"/>
                  <a:gd name="T6" fmla="*/ 251 w 252"/>
                  <a:gd name="T7" fmla="*/ 240 h 241"/>
                  <a:gd name="T8" fmla="*/ 251 w 252"/>
                  <a:gd name="T9" fmla="*/ 0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2" h="241">
                    <a:moveTo>
                      <a:pt x="251" y="0"/>
                    </a:moveTo>
                    <a:lnTo>
                      <a:pt x="0" y="0"/>
                    </a:lnTo>
                    <a:lnTo>
                      <a:pt x="0" y="240"/>
                    </a:lnTo>
                    <a:lnTo>
                      <a:pt x="251" y="240"/>
                    </a:lnTo>
                    <a:lnTo>
                      <a:pt x="251" y="0"/>
                    </a:lnTo>
                  </a:path>
                </a:pathLst>
              </a:custGeom>
              <a:grpFill/>
              <a:ln w="9525" cap="flat">
                <a:solidFill>
                  <a:schemeClr val="bg1"/>
                </a:solidFill>
                <a:bevel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en-US">
                  <a:solidFill>
                    <a:srgbClr val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7" name="Line 659"/>
              <p:cNvSpPr>
                <a:spLocks noChangeShapeType="1"/>
              </p:cNvSpPr>
              <p:nvPr/>
            </p:nvSpPr>
            <p:spPr bwMode="auto">
              <a:xfrm>
                <a:off x="6794717" y="5764618"/>
                <a:ext cx="152348" cy="2822"/>
              </a:xfrm>
              <a:prstGeom prst="line">
                <a:avLst/>
              </a:prstGeom>
              <a:grpFill/>
              <a:ln w="4680" cap="flat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en-US">
                  <a:solidFill>
                    <a:srgbClr val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8" name="Line 660"/>
              <p:cNvSpPr>
                <a:spLocks noChangeShapeType="1"/>
              </p:cNvSpPr>
              <p:nvPr/>
            </p:nvSpPr>
            <p:spPr bwMode="auto">
              <a:xfrm>
                <a:off x="6794717" y="5609441"/>
                <a:ext cx="152348" cy="2821"/>
              </a:xfrm>
              <a:prstGeom prst="line">
                <a:avLst/>
              </a:prstGeom>
              <a:grpFill/>
              <a:ln w="4680" cap="flat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en-US">
                  <a:solidFill>
                    <a:srgbClr val="000000"/>
                  </a:solidFill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60" name="矩形 59"/>
            <p:cNvSpPr/>
            <p:nvPr/>
          </p:nvSpPr>
          <p:spPr>
            <a:xfrm>
              <a:off x="8151088" y="3858109"/>
              <a:ext cx="99912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4019165" y="4473716"/>
            <a:ext cx="1154187" cy="1131671"/>
            <a:chOff x="7335215" y="4860020"/>
            <a:chExt cx="1154187" cy="1131671"/>
          </a:xfrm>
        </p:grpSpPr>
        <p:sp>
          <p:nvSpPr>
            <p:cNvPr id="55" name="Hexagon 80"/>
            <p:cNvSpPr/>
            <p:nvPr/>
          </p:nvSpPr>
          <p:spPr>
            <a:xfrm rot="5400000">
              <a:off x="7346473" y="4848762"/>
              <a:ext cx="1131671" cy="1154187"/>
            </a:xfrm>
            <a:prstGeom prst="hexagon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en-US">
                <a:solidFill>
                  <a:srgbClr val="FFFFFF"/>
                </a:solidFill>
              </a:endParaRPr>
            </a:p>
          </p:txBody>
        </p:sp>
        <p:pic>
          <p:nvPicPr>
            <p:cNvPr id="56" name="图片 55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84581" y="4957567"/>
              <a:ext cx="689852" cy="582990"/>
            </a:xfrm>
            <a:prstGeom prst="rect">
              <a:avLst/>
            </a:prstGeom>
          </p:spPr>
        </p:pic>
        <p:sp>
          <p:nvSpPr>
            <p:cNvPr id="57" name="矩形 56"/>
            <p:cNvSpPr/>
            <p:nvPr/>
          </p:nvSpPr>
          <p:spPr>
            <a:xfrm>
              <a:off x="7442836" y="5456594"/>
              <a:ext cx="99912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社交</a:t>
              </a: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2796385" y="3923156"/>
            <a:ext cx="1132790" cy="1075353"/>
            <a:chOff x="5762643" y="3334675"/>
            <a:chExt cx="1132790" cy="1075353"/>
          </a:xfrm>
        </p:grpSpPr>
        <p:sp>
          <p:nvSpPr>
            <p:cNvPr id="52" name="Hexagon 80"/>
            <p:cNvSpPr/>
            <p:nvPr/>
          </p:nvSpPr>
          <p:spPr>
            <a:xfrm rot="5400000">
              <a:off x="5791361" y="3305957"/>
              <a:ext cx="1075353" cy="1132790"/>
            </a:xfrm>
            <a:prstGeom prst="hexagon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5827347" y="3890287"/>
              <a:ext cx="99912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家</a:t>
              </a:r>
            </a:p>
          </p:txBody>
        </p:sp>
        <p:sp>
          <p:nvSpPr>
            <p:cNvPr id="54" name="Freeform 105"/>
            <p:cNvSpPr>
              <a:spLocks noChangeArrowheads="1"/>
            </p:cNvSpPr>
            <p:nvPr/>
          </p:nvSpPr>
          <p:spPr bwMode="auto">
            <a:xfrm>
              <a:off x="6075705" y="3500000"/>
              <a:ext cx="482423" cy="380405"/>
            </a:xfrm>
            <a:custGeom>
              <a:avLst/>
              <a:gdLst>
                <a:gd name="T0" fmla="*/ 601 w 602"/>
                <a:gd name="T1" fmla="*/ 304 h 573"/>
                <a:gd name="T2" fmla="*/ 601 w 602"/>
                <a:gd name="T3" fmla="*/ 304 h 573"/>
                <a:gd name="T4" fmla="*/ 573 w 602"/>
                <a:gd name="T5" fmla="*/ 332 h 573"/>
                <a:gd name="T6" fmla="*/ 559 w 602"/>
                <a:gd name="T7" fmla="*/ 325 h 573"/>
                <a:gd name="T8" fmla="*/ 559 w 602"/>
                <a:gd name="T9" fmla="*/ 325 h 573"/>
                <a:gd name="T10" fmla="*/ 304 w 602"/>
                <a:gd name="T11" fmla="*/ 71 h 573"/>
                <a:gd name="T12" fmla="*/ 304 w 602"/>
                <a:gd name="T13" fmla="*/ 71 h 573"/>
                <a:gd name="T14" fmla="*/ 304 w 602"/>
                <a:gd name="T15" fmla="*/ 71 h 573"/>
                <a:gd name="T16" fmla="*/ 304 w 602"/>
                <a:gd name="T17" fmla="*/ 71 h 573"/>
                <a:gd name="T18" fmla="*/ 50 w 602"/>
                <a:gd name="T19" fmla="*/ 325 h 573"/>
                <a:gd name="T20" fmla="*/ 50 w 602"/>
                <a:gd name="T21" fmla="*/ 325 h 573"/>
                <a:gd name="T22" fmla="*/ 29 w 602"/>
                <a:gd name="T23" fmla="*/ 332 h 573"/>
                <a:gd name="T24" fmla="*/ 0 w 602"/>
                <a:gd name="T25" fmla="*/ 304 h 573"/>
                <a:gd name="T26" fmla="*/ 7 w 602"/>
                <a:gd name="T27" fmla="*/ 282 h 573"/>
                <a:gd name="T28" fmla="*/ 283 w 602"/>
                <a:gd name="T29" fmla="*/ 7 h 573"/>
                <a:gd name="T30" fmla="*/ 304 w 602"/>
                <a:gd name="T31" fmla="*/ 0 h 573"/>
                <a:gd name="T32" fmla="*/ 304 w 602"/>
                <a:gd name="T33" fmla="*/ 0 h 573"/>
                <a:gd name="T34" fmla="*/ 304 w 602"/>
                <a:gd name="T35" fmla="*/ 0 h 573"/>
                <a:gd name="T36" fmla="*/ 304 w 602"/>
                <a:gd name="T37" fmla="*/ 0 h 573"/>
                <a:gd name="T38" fmla="*/ 304 w 602"/>
                <a:gd name="T39" fmla="*/ 0 h 573"/>
                <a:gd name="T40" fmla="*/ 304 w 602"/>
                <a:gd name="T41" fmla="*/ 0 h 573"/>
                <a:gd name="T42" fmla="*/ 304 w 602"/>
                <a:gd name="T43" fmla="*/ 0 h 573"/>
                <a:gd name="T44" fmla="*/ 304 w 602"/>
                <a:gd name="T45" fmla="*/ 0 h 573"/>
                <a:gd name="T46" fmla="*/ 325 w 602"/>
                <a:gd name="T47" fmla="*/ 7 h 573"/>
                <a:gd name="T48" fmla="*/ 325 w 602"/>
                <a:gd name="T49" fmla="*/ 7 h 573"/>
                <a:gd name="T50" fmla="*/ 431 w 602"/>
                <a:gd name="T51" fmla="*/ 120 h 573"/>
                <a:gd name="T52" fmla="*/ 431 w 602"/>
                <a:gd name="T53" fmla="*/ 92 h 573"/>
                <a:gd name="T54" fmla="*/ 460 w 602"/>
                <a:gd name="T55" fmla="*/ 63 h 573"/>
                <a:gd name="T56" fmla="*/ 488 w 602"/>
                <a:gd name="T57" fmla="*/ 92 h 573"/>
                <a:gd name="T58" fmla="*/ 488 w 602"/>
                <a:gd name="T59" fmla="*/ 176 h 573"/>
                <a:gd name="T60" fmla="*/ 594 w 602"/>
                <a:gd name="T61" fmla="*/ 282 h 573"/>
                <a:gd name="T62" fmla="*/ 594 w 602"/>
                <a:gd name="T63" fmla="*/ 282 h 573"/>
                <a:gd name="T64" fmla="*/ 601 w 602"/>
                <a:gd name="T65" fmla="*/ 304 h 573"/>
                <a:gd name="T66" fmla="*/ 544 w 602"/>
                <a:gd name="T67" fmla="*/ 346 h 573"/>
                <a:gd name="T68" fmla="*/ 544 w 602"/>
                <a:gd name="T69" fmla="*/ 346 h 573"/>
                <a:gd name="T70" fmla="*/ 544 w 602"/>
                <a:gd name="T71" fmla="*/ 431 h 573"/>
                <a:gd name="T72" fmla="*/ 544 w 602"/>
                <a:gd name="T73" fmla="*/ 473 h 573"/>
                <a:gd name="T74" fmla="*/ 544 w 602"/>
                <a:gd name="T75" fmla="*/ 544 h 573"/>
                <a:gd name="T76" fmla="*/ 516 w 602"/>
                <a:gd name="T77" fmla="*/ 572 h 573"/>
                <a:gd name="T78" fmla="*/ 460 w 602"/>
                <a:gd name="T79" fmla="*/ 572 h 573"/>
                <a:gd name="T80" fmla="*/ 460 w 602"/>
                <a:gd name="T81" fmla="*/ 346 h 573"/>
                <a:gd name="T82" fmla="*/ 347 w 602"/>
                <a:gd name="T83" fmla="*/ 346 h 573"/>
                <a:gd name="T84" fmla="*/ 347 w 602"/>
                <a:gd name="T85" fmla="*/ 572 h 573"/>
                <a:gd name="T86" fmla="*/ 85 w 602"/>
                <a:gd name="T87" fmla="*/ 572 h 573"/>
                <a:gd name="T88" fmla="*/ 57 w 602"/>
                <a:gd name="T89" fmla="*/ 544 h 573"/>
                <a:gd name="T90" fmla="*/ 57 w 602"/>
                <a:gd name="T91" fmla="*/ 473 h 573"/>
                <a:gd name="T92" fmla="*/ 57 w 602"/>
                <a:gd name="T93" fmla="*/ 431 h 573"/>
                <a:gd name="T94" fmla="*/ 57 w 602"/>
                <a:gd name="T95" fmla="*/ 346 h 573"/>
                <a:gd name="T96" fmla="*/ 304 w 602"/>
                <a:gd name="T97" fmla="*/ 106 h 573"/>
                <a:gd name="T98" fmla="*/ 544 w 602"/>
                <a:gd name="T99" fmla="*/ 346 h 573"/>
                <a:gd name="T100" fmla="*/ 255 w 602"/>
                <a:gd name="T101" fmla="*/ 346 h 573"/>
                <a:gd name="T102" fmla="*/ 255 w 602"/>
                <a:gd name="T103" fmla="*/ 346 h 573"/>
                <a:gd name="T104" fmla="*/ 142 w 602"/>
                <a:gd name="T105" fmla="*/ 346 h 573"/>
                <a:gd name="T106" fmla="*/ 142 w 602"/>
                <a:gd name="T107" fmla="*/ 459 h 573"/>
                <a:gd name="T108" fmla="*/ 255 w 602"/>
                <a:gd name="T109" fmla="*/ 459 h 573"/>
                <a:gd name="T110" fmla="*/ 255 w 602"/>
                <a:gd name="T111" fmla="*/ 346 h 5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02" h="573">
                  <a:moveTo>
                    <a:pt x="601" y="304"/>
                  </a:moveTo>
                  <a:lnTo>
                    <a:pt x="601" y="304"/>
                  </a:lnTo>
                  <a:cubicBezTo>
                    <a:pt x="601" y="318"/>
                    <a:pt x="594" y="332"/>
                    <a:pt x="573" y="332"/>
                  </a:cubicBezTo>
                  <a:cubicBezTo>
                    <a:pt x="566" y="332"/>
                    <a:pt x="559" y="325"/>
                    <a:pt x="559" y="325"/>
                  </a:cubicBezTo>
                  <a:lnTo>
                    <a:pt x="559" y="325"/>
                  </a:lnTo>
                  <a:cubicBezTo>
                    <a:pt x="304" y="71"/>
                    <a:pt x="304" y="71"/>
                    <a:pt x="304" y="71"/>
                  </a:cubicBezTo>
                  <a:lnTo>
                    <a:pt x="304" y="71"/>
                  </a:lnTo>
                  <a:lnTo>
                    <a:pt x="304" y="71"/>
                  </a:lnTo>
                  <a:lnTo>
                    <a:pt x="304" y="71"/>
                  </a:lnTo>
                  <a:cubicBezTo>
                    <a:pt x="50" y="325"/>
                    <a:pt x="50" y="325"/>
                    <a:pt x="50" y="325"/>
                  </a:cubicBezTo>
                  <a:lnTo>
                    <a:pt x="50" y="325"/>
                  </a:lnTo>
                  <a:cubicBezTo>
                    <a:pt x="43" y="325"/>
                    <a:pt x="36" y="332"/>
                    <a:pt x="29" y="332"/>
                  </a:cubicBezTo>
                  <a:cubicBezTo>
                    <a:pt x="15" y="332"/>
                    <a:pt x="0" y="318"/>
                    <a:pt x="0" y="304"/>
                  </a:cubicBezTo>
                  <a:cubicBezTo>
                    <a:pt x="0" y="297"/>
                    <a:pt x="0" y="289"/>
                    <a:pt x="7" y="282"/>
                  </a:cubicBezTo>
                  <a:cubicBezTo>
                    <a:pt x="283" y="7"/>
                    <a:pt x="283" y="7"/>
                    <a:pt x="283" y="7"/>
                  </a:cubicBezTo>
                  <a:cubicBezTo>
                    <a:pt x="290" y="0"/>
                    <a:pt x="297" y="0"/>
                    <a:pt x="304" y="0"/>
                  </a:cubicBezTo>
                  <a:lnTo>
                    <a:pt x="304" y="0"/>
                  </a:lnTo>
                  <a:lnTo>
                    <a:pt x="304" y="0"/>
                  </a:lnTo>
                  <a:lnTo>
                    <a:pt x="304" y="0"/>
                  </a:lnTo>
                  <a:lnTo>
                    <a:pt x="304" y="0"/>
                  </a:lnTo>
                  <a:lnTo>
                    <a:pt x="304" y="0"/>
                  </a:lnTo>
                  <a:lnTo>
                    <a:pt x="304" y="0"/>
                  </a:lnTo>
                  <a:lnTo>
                    <a:pt x="304" y="0"/>
                  </a:lnTo>
                  <a:cubicBezTo>
                    <a:pt x="311" y="0"/>
                    <a:pt x="318" y="7"/>
                    <a:pt x="325" y="7"/>
                  </a:cubicBezTo>
                  <a:lnTo>
                    <a:pt x="325" y="7"/>
                  </a:lnTo>
                  <a:cubicBezTo>
                    <a:pt x="431" y="120"/>
                    <a:pt x="431" y="120"/>
                    <a:pt x="431" y="120"/>
                  </a:cubicBezTo>
                  <a:cubicBezTo>
                    <a:pt x="431" y="92"/>
                    <a:pt x="431" y="92"/>
                    <a:pt x="431" y="92"/>
                  </a:cubicBezTo>
                  <a:cubicBezTo>
                    <a:pt x="431" y="78"/>
                    <a:pt x="446" y="63"/>
                    <a:pt x="460" y="63"/>
                  </a:cubicBezTo>
                  <a:cubicBezTo>
                    <a:pt x="481" y="63"/>
                    <a:pt x="488" y="78"/>
                    <a:pt x="488" y="92"/>
                  </a:cubicBezTo>
                  <a:cubicBezTo>
                    <a:pt x="488" y="176"/>
                    <a:pt x="488" y="176"/>
                    <a:pt x="488" y="176"/>
                  </a:cubicBezTo>
                  <a:cubicBezTo>
                    <a:pt x="594" y="282"/>
                    <a:pt x="594" y="282"/>
                    <a:pt x="594" y="282"/>
                  </a:cubicBezTo>
                  <a:lnTo>
                    <a:pt x="594" y="282"/>
                  </a:lnTo>
                  <a:cubicBezTo>
                    <a:pt x="601" y="289"/>
                    <a:pt x="601" y="297"/>
                    <a:pt x="601" y="304"/>
                  </a:cubicBezTo>
                  <a:close/>
                  <a:moveTo>
                    <a:pt x="544" y="346"/>
                  </a:moveTo>
                  <a:lnTo>
                    <a:pt x="544" y="346"/>
                  </a:lnTo>
                  <a:cubicBezTo>
                    <a:pt x="544" y="431"/>
                    <a:pt x="544" y="431"/>
                    <a:pt x="544" y="431"/>
                  </a:cubicBezTo>
                  <a:cubicBezTo>
                    <a:pt x="544" y="473"/>
                    <a:pt x="544" y="473"/>
                    <a:pt x="544" y="473"/>
                  </a:cubicBezTo>
                  <a:cubicBezTo>
                    <a:pt x="544" y="544"/>
                    <a:pt x="544" y="544"/>
                    <a:pt x="544" y="544"/>
                  </a:cubicBezTo>
                  <a:cubicBezTo>
                    <a:pt x="544" y="565"/>
                    <a:pt x="537" y="572"/>
                    <a:pt x="516" y="572"/>
                  </a:cubicBezTo>
                  <a:cubicBezTo>
                    <a:pt x="460" y="572"/>
                    <a:pt x="460" y="572"/>
                    <a:pt x="460" y="572"/>
                  </a:cubicBezTo>
                  <a:cubicBezTo>
                    <a:pt x="460" y="346"/>
                    <a:pt x="460" y="346"/>
                    <a:pt x="460" y="346"/>
                  </a:cubicBezTo>
                  <a:cubicBezTo>
                    <a:pt x="347" y="346"/>
                    <a:pt x="347" y="346"/>
                    <a:pt x="347" y="346"/>
                  </a:cubicBezTo>
                  <a:cubicBezTo>
                    <a:pt x="347" y="572"/>
                    <a:pt x="347" y="572"/>
                    <a:pt x="347" y="572"/>
                  </a:cubicBezTo>
                  <a:cubicBezTo>
                    <a:pt x="85" y="572"/>
                    <a:pt x="85" y="572"/>
                    <a:pt x="85" y="572"/>
                  </a:cubicBezTo>
                  <a:cubicBezTo>
                    <a:pt x="71" y="572"/>
                    <a:pt x="57" y="565"/>
                    <a:pt x="57" y="544"/>
                  </a:cubicBezTo>
                  <a:cubicBezTo>
                    <a:pt x="57" y="473"/>
                    <a:pt x="57" y="473"/>
                    <a:pt x="57" y="473"/>
                  </a:cubicBezTo>
                  <a:cubicBezTo>
                    <a:pt x="57" y="431"/>
                    <a:pt x="57" y="431"/>
                    <a:pt x="57" y="431"/>
                  </a:cubicBezTo>
                  <a:cubicBezTo>
                    <a:pt x="57" y="346"/>
                    <a:pt x="57" y="346"/>
                    <a:pt x="57" y="346"/>
                  </a:cubicBezTo>
                  <a:cubicBezTo>
                    <a:pt x="304" y="106"/>
                    <a:pt x="304" y="106"/>
                    <a:pt x="304" y="106"/>
                  </a:cubicBezTo>
                  <a:lnTo>
                    <a:pt x="544" y="346"/>
                  </a:lnTo>
                  <a:close/>
                  <a:moveTo>
                    <a:pt x="255" y="346"/>
                  </a:moveTo>
                  <a:lnTo>
                    <a:pt x="255" y="346"/>
                  </a:lnTo>
                  <a:cubicBezTo>
                    <a:pt x="142" y="346"/>
                    <a:pt x="142" y="346"/>
                    <a:pt x="142" y="346"/>
                  </a:cubicBezTo>
                  <a:cubicBezTo>
                    <a:pt x="142" y="459"/>
                    <a:pt x="142" y="459"/>
                    <a:pt x="142" y="459"/>
                  </a:cubicBezTo>
                  <a:cubicBezTo>
                    <a:pt x="255" y="459"/>
                    <a:pt x="255" y="459"/>
                    <a:pt x="255" y="459"/>
                  </a:cubicBezTo>
                  <a:lnTo>
                    <a:pt x="255" y="3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en-US" dirty="0">
                <a:solidFill>
                  <a:srgbClr val="000000"/>
                </a:solidFill>
                <a:highlight>
                  <a:srgbClr val="FF0000"/>
                </a:highlight>
                <a:ea typeface="宋体" panose="02010600030101010101" pitchFamily="2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1555999" y="3244186"/>
            <a:ext cx="1139156" cy="1169963"/>
            <a:chOff x="708717" y="3348454"/>
            <a:chExt cx="1139156" cy="1169963"/>
          </a:xfrm>
        </p:grpSpPr>
        <p:sp>
          <p:nvSpPr>
            <p:cNvPr id="49" name="Hexagon 80"/>
            <p:cNvSpPr/>
            <p:nvPr/>
          </p:nvSpPr>
          <p:spPr>
            <a:xfrm rot="5400000">
              <a:off x="693313" y="3363858"/>
              <a:ext cx="1169963" cy="1139156"/>
            </a:xfrm>
            <a:prstGeom prst="hexagon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760744" y="3904922"/>
              <a:ext cx="99912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娱乐</a:t>
              </a:r>
            </a:p>
          </p:txBody>
        </p:sp>
        <p:sp>
          <p:nvSpPr>
            <p:cNvPr id="51" name="Freeform 24"/>
            <p:cNvSpPr>
              <a:spLocks noChangeArrowheads="1"/>
            </p:cNvSpPr>
            <p:nvPr/>
          </p:nvSpPr>
          <p:spPr bwMode="auto">
            <a:xfrm>
              <a:off x="1030413" y="3536666"/>
              <a:ext cx="496217" cy="327539"/>
            </a:xfrm>
            <a:custGeom>
              <a:avLst/>
              <a:gdLst>
                <a:gd name="T0" fmla="*/ 248 w 497"/>
                <a:gd name="T1" fmla="*/ 150 h 399"/>
                <a:gd name="T2" fmla="*/ 248 w 497"/>
                <a:gd name="T3" fmla="*/ 150 h 399"/>
                <a:gd name="T4" fmla="*/ 177 w 497"/>
                <a:gd name="T5" fmla="*/ 221 h 399"/>
                <a:gd name="T6" fmla="*/ 248 w 497"/>
                <a:gd name="T7" fmla="*/ 292 h 399"/>
                <a:gd name="T8" fmla="*/ 319 w 497"/>
                <a:gd name="T9" fmla="*/ 221 h 399"/>
                <a:gd name="T10" fmla="*/ 248 w 497"/>
                <a:gd name="T11" fmla="*/ 150 h 399"/>
                <a:gd name="T12" fmla="*/ 442 w 497"/>
                <a:gd name="T13" fmla="*/ 70 h 399"/>
                <a:gd name="T14" fmla="*/ 442 w 497"/>
                <a:gd name="T15" fmla="*/ 70 h 399"/>
                <a:gd name="T16" fmla="*/ 389 w 497"/>
                <a:gd name="T17" fmla="*/ 70 h 399"/>
                <a:gd name="T18" fmla="*/ 363 w 497"/>
                <a:gd name="T19" fmla="*/ 61 h 399"/>
                <a:gd name="T20" fmla="*/ 354 w 497"/>
                <a:gd name="T21" fmla="*/ 8 h 399"/>
                <a:gd name="T22" fmla="*/ 327 w 497"/>
                <a:gd name="T23" fmla="*/ 0 h 399"/>
                <a:gd name="T24" fmla="*/ 159 w 497"/>
                <a:gd name="T25" fmla="*/ 0 h 399"/>
                <a:gd name="T26" fmla="*/ 142 w 497"/>
                <a:gd name="T27" fmla="*/ 8 h 399"/>
                <a:gd name="T28" fmla="*/ 123 w 497"/>
                <a:gd name="T29" fmla="*/ 61 h 399"/>
                <a:gd name="T30" fmla="*/ 106 w 497"/>
                <a:gd name="T31" fmla="*/ 70 h 399"/>
                <a:gd name="T32" fmla="*/ 53 w 497"/>
                <a:gd name="T33" fmla="*/ 70 h 399"/>
                <a:gd name="T34" fmla="*/ 0 w 497"/>
                <a:gd name="T35" fmla="*/ 123 h 399"/>
                <a:gd name="T36" fmla="*/ 0 w 497"/>
                <a:gd name="T37" fmla="*/ 345 h 399"/>
                <a:gd name="T38" fmla="*/ 53 w 497"/>
                <a:gd name="T39" fmla="*/ 398 h 399"/>
                <a:gd name="T40" fmla="*/ 442 w 497"/>
                <a:gd name="T41" fmla="*/ 398 h 399"/>
                <a:gd name="T42" fmla="*/ 496 w 497"/>
                <a:gd name="T43" fmla="*/ 345 h 399"/>
                <a:gd name="T44" fmla="*/ 496 w 497"/>
                <a:gd name="T45" fmla="*/ 123 h 399"/>
                <a:gd name="T46" fmla="*/ 442 w 497"/>
                <a:gd name="T47" fmla="*/ 70 h 399"/>
                <a:gd name="T48" fmla="*/ 248 w 497"/>
                <a:gd name="T49" fmla="*/ 345 h 399"/>
                <a:gd name="T50" fmla="*/ 248 w 497"/>
                <a:gd name="T51" fmla="*/ 345 h 399"/>
                <a:gd name="T52" fmla="*/ 123 w 497"/>
                <a:gd name="T53" fmla="*/ 221 h 399"/>
                <a:gd name="T54" fmla="*/ 248 w 497"/>
                <a:gd name="T55" fmla="*/ 97 h 399"/>
                <a:gd name="T56" fmla="*/ 372 w 497"/>
                <a:gd name="T57" fmla="*/ 221 h 399"/>
                <a:gd name="T58" fmla="*/ 248 w 497"/>
                <a:gd name="T59" fmla="*/ 345 h 399"/>
                <a:gd name="T60" fmla="*/ 425 w 497"/>
                <a:gd name="T61" fmla="*/ 159 h 399"/>
                <a:gd name="T62" fmla="*/ 425 w 497"/>
                <a:gd name="T63" fmla="*/ 159 h 399"/>
                <a:gd name="T64" fmla="*/ 407 w 497"/>
                <a:gd name="T65" fmla="*/ 141 h 399"/>
                <a:gd name="T66" fmla="*/ 425 w 497"/>
                <a:gd name="T67" fmla="*/ 123 h 399"/>
                <a:gd name="T68" fmla="*/ 442 w 497"/>
                <a:gd name="T69" fmla="*/ 141 h 399"/>
                <a:gd name="T70" fmla="*/ 425 w 497"/>
                <a:gd name="T71" fmla="*/ 159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97" h="399">
                  <a:moveTo>
                    <a:pt x="248" y="150"/>
                  </a:moveTo>
                  <a:lnTo>
                    <a:pt x="248" y="150"/>
                  </a:lnTo>
                  <a:cubicBezTo>
                    <a:pt x="203" y="150"/>
                    <a:pt x="177" y="176"/>
                    <a:pt x="177" y="221"/>
                  </a:cubicBezTo>
                  <a:cubicBezTo>
                    <a:pt x="177" y="266"/>
                    <a:pt x="203" y="292"/>
                    <a:pt x="248" y="292"/>
                  </a:cubicBezTo>
                  <a:cubicBezTo>
                    <a:pt x="292" y="292"/>
                    <a:pt x="319" y="266"/>
                    <a:pt x="319" y="221"/>
                  </a:cubicBezTo>
                  <a:cubicBezTo>
                    <a:pt x="319" y="176"/>
                    <a:pt x="292" y="150"/>
                    <a:pt x="248" y="150"/>
                  </a:cubicBezTo>
                  <a:close/>
                  <a:moveTo>
                    <a:pt x="442" y="70"/>
                  </a:moveTo>
                  <a:lnTo>
                    <a:pt x="442" y="70"/>
                  </a:lnTo>
                  <a:cubicBezTo>
                    <a:pt x="389" y="70"/>
                    <a:pt x="389" y="70"/>
                    <a:pt x="389" y="70"/>
                  </a:cubicBezTo>
                  <a:cubicBezTo>
                    <a:pt x="380" y="70"/>
                    <a:pt x="372" y="70"/>
                    <a:pt x="363" y="61"/>
                  </a:cubicBezTo>
                  <a:cubicBezTo>
                    <a:pt x="354" y="8"/>
                    <a:pt x="354" y="8"/>
                    <a:pt x="354" y="8"/>
                  </a:cubicBezTo>
                  <a:cubicBezTo>
                    <a:pt x="345" y="8"/>
                    <a:pt x="336" y="0"/>
                    <a:pt x="327" y="0"/>
                  </a:cubicBezTo>
                  <a:cubicBezTo>
                    <a:pt x="159" y="0"/>
                    <a:pt x="159" y="0"/>
                    <a:pt x="159" y="0"/>
                  </a:cubicBezTo>
                  <a:cubicBezTo>
                    <a:pt x="159" y="0"/>
                    <a:pt x="150" y="8"/>
                    <a:pt x="142" y="8"/>
                  </a:cubicBezTo>
                  <a:cubicBezTo>
                    <a:pt x="123" y="61"/>
                    <a:pt x="123" y="61"/>
                    <a:pt x="123" y="61"/>
                  </a:cubicBezTo>
                  <a:cubicBezTo>
                    <a:pt x="123" y="70"/>
                    <a:pt x="115" y="70"/>
                    <a:pt x="106" y="70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17" y="70"/>
                    <a:pt x="0" y="97"/>
                    <a:pt x="0" y="123"/>
                  </a:cubicBezTo>
                  <a:cubicBezTo>
                    <a:pt x="0" y="345"/>
                    <a:pt x="0" y="345"/>
                    <a:pt x="0" y="345"/>
                  </a:cubicBezTo>
                  <a:cubicBezTo>
                    <a:pt x="0" y="372"/>
                    <a:pt x="17" y="398"/>
                    <a:pt x="53" y="398"/>
                  </a:cubicBezTo>
                  <a:cubicBezTo>
                    <a:pt x="442" y="398"/>
                    <a:pt x="442" y="398"/>
                    <a:pt x="442" y="398"/>
                  </a:cubicBezTo>
                  <a:cubicBezTo>
                    <a:pt x="470" y="398"/>
                    <a:pt x="496" y="372"/>
                    <a:pt x="496" y="345"/>
                  </a:cubicBezTo>
                  <a:cubicBezTo>
                    <a:pt x="496" y="123"/>
                    <a:pt x="496" y="123"/>
                    <a:pt x="496" y="123"/>
                  </a:cubicBezTo>
                  <a:cubicBezTo>
                    <a:pt x="496" y="97"/>
                    <a:pt x="470" y="70"/>
                    <a:pt x="442" y="70"/>
                  </a:cubicBezTo>
                  <a:close/>
                  <a:moveTo>
                    <a:pt x="248" y="345"/>
                  </a:moveTo>
                  <a:lnTo>
                    <a:pt x="248" y="345"/>
                  </a:lnTo>
                  <a:cubicBezTo>
                    <a:pt x="177" y="345"/>
                    <a:pt x="123" y="292"/>
                    <a:pt x="123" y="221"/>
                  </a:cubicBezTo>
                  <a:cubicBezTo>
                    <a:pt x="123" y="150"/>
                    <a:pt x="177" y="97"/>
                    <a:pt x="248" y="97"/>
                  </a:cubicBezTo>
                  <a:cubicBezTo>
                    <a:pt x="319" y="97"/>
                    <a:pt x="372" y="150"/>
                    <a:pt x="372" y="221"/>
                  </a:cubicBezTo>
                  <a:cubicBezTo>
                    <a:pt x="372" y="292"/>
                    <a:pt x="319" y="345"/>
                    <a:pt x="248" y="345"/>
                  </a:cubicBezTo>
                  <a:close/>
                  <a:moveTo>
                    <a:pt x="425" y="159"/>
                  </a:moveTo>
                  <a:lnTo>
                    <a:pt x="425" y="159"/>
                  </a:lnTo>
                  <a:cubicBezTo>
                    <a:pt x="416" y="159"/>
                    <a:pt x="407" y="150"/>
                    <a:pt x="407" y="141"/>
                  </a:cubicBezTo>
                  <a:cubicBezTo>
                    <a:pt x="407" y="132"/>
                    <a:pt x="416" y="123"/>
                    <a:pt x="425" y="123"/>
                  </a:cubicBezTo>
                  <a:cubicBezTo>
                    <a:pt x="433" y="123"/>
                    <a:pt x="442" y="132"/>
                    <a:pt x="442" y="141"/>
                  </a:cubicBezTo>
                  <a:cubicBezTo>
                    <a:pt x="442" y="150"/>
                    <a:pt x="433" y="159"/>
                    <a:pt x="425" y="15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91424" tIns="45712" rIns="91424" bIns="45712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en-US" dirty="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1582355" y="4560481"/>
            <a:ext cx="1154187" cy="1131671"/>
            <a:chOff x="3577832" y="4629548"/>
            <a:chExt cx="1154187" cy="1131671"/>
          </a:xfrm>
        </p:grpSpPr>
        <p:sp>
          <p:nvSpPr>
            <p:cNvPr id="46" name="Hexagon 80"/>
            <p:cNvSpPr/>
            <p:nvPr/>
          </p:nvSpPr>
          <p:spPr>
            <a:xfrm rot="5400000">
              <a:off x="3589090" y="4618290"/>
              <a:ext cx="1131671" cy="1154187"/>
            </a:xfrm>
            <a:prstGeom prst="hexagon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3657303" y="5184208"/>
              <a:ext cx="99912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出行</a:t>
              </a:r>
            </a:p>
          </p:txBody>
        </p:sp>
        <p:sp>
          <p:nvSpPr>
            <p:cNvPr id="48" name="Freeform 33"/>
            <p:cNvSpPr>
              <a:spLocks noEditPoints="1"/>
            </p:cNvSpPr>
            <p:nvPr/>
          </p:nvSpPr>
          <p:spPr bwMode="auto">
            <a:xfrm>
              <a:off x="3868638" y="4804960"/>
              <a:ext cx="489941" cy="446845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69" name="圆角矩形 68">
            <a:extLst>
              <a:ext uri="{FF2B5EF4-FFF2-40B4-BE49-F238E27FC236}">
                <a16:creationId xmlns:a16="http://schemas.microsoft.com/office/drawing/2014/main" id="{070507FB-7072-5246-84F4-C519F44FD851}"/>
              </a:ext>
            </a:extLst>
          </p:cNvPr>
          <p:cNvSpPr/>
          <p:nvPr/>
        </p:nvSpPr>
        <p:spPr>
          <a:xfrm>
            <a:off x="5298058" y="3940236"/>
            <a:ext cx="896709" cy="206071"/>
          </a:xfrm>
          <a:prstGeom prst="roundRect">
            <a:avLst/>
          </a:prstGeom>
          <a:noFill/>
          <a:ln w="3175" cap="flat">
            <a:solidFill>
              <a:schemeClr val="bg1">
                <a:lumMod val="50000"/>
              </a:schemeClr>
            </a:solidFill>
            <a:prstDash val="solid"/>
            <a:miter lim="400000"/>
          </a:ln>
          <a:effectLst/>
        </p:spPr>
        <p:txBody>
          <a:bodyPr wrap="square" lIns="36192" tIns="36192" rIns="36192" bIns="36192" numCol="1" anchor="ctr">
            <a:noAutofit/>
          </a:bodyPr>
          <a:lstStyle/>
          <a:p>
            <a:pPr algn="ctr" defTabSz="602193" hangingPunct="0"/>
            <a:r>
              <a:rPr lang="zh-CN" altLang="en-US" sz="1200" kern="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rPr>
              <a:t>电梯屏</a:t>
            </a:r>
          </a:p>
        </p:txBody>
      </p:sp>
      <p:sp>
        <p:nvSpPr>
          <p:cNvPr id="70" name="圆角矩形 69">
            <a:extLst>
              <a:ext uri="{FF2B5EF4-FFF2-40B4-BE49-F238E27FC236}">
                <a16:creationId xmlns:a16="http://schemas.microsoft.com/office/drawing/2014/main" id="{AAA02B24-1F64-4C41-8D14-58EF23DE9AA3}"/>
              </a:ext>
            </a:extLst>
          </p:cNvPr>
          <p:cNvSpPr/>
          <p:nvPr/>
        </p:nvSpPr>
        <p:spPr>
          <a:xfrm>
            <a:off x="482518" y="5675975"/>
            <a:ext cx="896709" cy="206071"/>
          </a:xfrm>
          <a:prstGeom prst="roundRect">
            <a:avLst/>
          </a:prstGeom>
          <a:noFill/>
          <a:ln w="3175" cap="flat">
            <a:solidFill>
              <a:schemeClr val="bg1">
                <a:lumMod val="50000"/>
              </a:schemeClr>
            </a:solidFill>
            <a:prstDash val="solid"/>
            <a:miter lim="400000"/>
          </a:ln>
          <a:effectLst/>
        </p:spPr>
        <p:txBody>
          <a:bodyPr wrap="square" lIns="36192" tIns="36192" rIns="36192" bIns="36192" numCol="1" anchor="ctr">
            <a:noAutofit/>
          </a:bodyPr>
          <a:lstStyle/>
          <a:p>
            <a:pPr algn="ctr" defTabSz="602193" hangingPunct="0"/>
            <a:r>
              <a:rPr lang="zh-CN" altLang="en-US" sz="1200" kern="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rPr>
              <a:t>出租车屏</a:t>
            </a:r>
            <a:endParaRPr lang="en-US" altLang="zh-CN" sz="1200" kern="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Helvetica Neue"/>
            </a:endParaRPr>
          </a:p>
        </p:txBody>
      </p:sp>
      <p:sp>
        <p:nvSpPr>
          <p:cNvPr id="71" name="圆角矩形 70">
            <a:extLst>
              <a:ext uri="{FF2B5EF4-FFF2-40B4-BE49-F238E27FC236}">
                <a16:creationId xmlns:a16="http://schemas.microsoft.com/office/drawing/2014/main" id="{ACBD1AA9-C39B-2240-898E-5078F7B3234E}"/>
              </a:ext>
            </a:extLst>
          </p:cNvPr>
          <p:cNvSpPr/>
          <p:nvPr/>
        </p:nvSpPr>
        <p:spPr>
          <a:xfrm>
            <a:off x="482518" y="3506301"/>
            <a:ext cx="896709" cy="206071"/>
          </a:xfrm>
          <a:prstGeom prst="roundRect">
            <a:avLst/>
          </a:prstGeom>
          <a:noFill/>
          <a:ln w="3175" cap="flat">
            <a:solidFill>
              <a:schemeClr val="bg1">
                <a:lumMod val="50000"/>
              </a:schemeClr>
            </a:solidFill>
            <a:prstDash val="solid"/>
            <a:miter lim="400000"/>
          </a:ln>
          <a:effectLst/>
        </p:spPr>
        <p:txBody>
          <a:bodyPr wrap="square" lIns="36192" tIns="36192" rIns="36192" bIns="36192" numCol="1" anchor="ctr">
            <a:noAutofit/>
          </a:bodyPr>
          <a:lstStyle/>
          <a:p>
            <a:pPr algn="ctr" defTabSz="602193" hangingPunct="0"/>
            <a:r>
              <a:rPr lang="en-US" altLang="zh-CN" sz="1200" kern="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rPr>
              <a:t>KTV</a:t>
            </a:r>
            <a:r>
              <a:rPr lang="zh-CN" altLang="en-US" sz="1200" kern="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rPr>
              <a:t>屏</a:t>
            </a:r>
          </a:p>
        </p:txBody>
      </p:sp>
      <p:sp>
        <p:nvSpPr>
          <p:cNvPr id="72" name="圆角矩形 71">
            <a:extLst>
              <a:ext uri="{FF2B5EF4-FFF2-40B4-BE49-F238E27FC236}">
                <a16:creationId xmlns:a16="http://schemas.microsoft.com/office/drawing/2014/main" id="{CD3F175D-4F9F-F240-8389-BBE66B1912AB}"/>
              </a:ext>
            </a:extLst>
          </p:cNvPr>
          <p:cNvSpPr/>
          <p:nvPr/>
        </p:nvSpPr>
        <p:spPr>
          <a:xfrm>
            <a:off x="482518" y="4374171"/>
            <a:ext cx="896709" cy="206071"/>
          </a:xfrm>
          <a:prstGeom prst="roundRect">
            <a:avLst/>
          </a:prstGeom>
          <a:noFill/>
          <a:ln w="3175" cap="flat">
            <a:solidFill>
              <a:schemeClr val="bg1">
                <a:lumMod val="50000"/>
              </a:schemeClr>
            </a:solidFill>
            <a:prstDash val="solid"/>
            <a:miter lim="400000"/>
          </a:ln>
          <a:effectLst/>
        </p:spPr>
        <p:txBody>
          <a:bodyPr wrap="square" lIns="36192" tIns="36192" rIns="36192" bIns="36192" numCol="1" anchor="ctr">
            <a:noAutofit/>
          </a:bodyPr>
          <a:lstStyle/>
          <a:p>
            <a:pPr algn="ctr" defTabSz="602193" hangingPunct="0"/>
            <a:r>
              <a:rPr lang="zh-CN" altLang="en-US" sz="1200" kern="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rPr>
              <a:t>机场屏</a:t>
            </a:r>
          </a:p>
        </p:txBody>
      </p:sp>
      <p:sp>
        <p:nvSpPr>
          <p:cNvPr id="73" name="圆角矩形 72">
            <a:extLst>
              <a:ext uri="{FF2B5EF4-FFF2-40B4-BE49-F238E27FC236}">
                <a16:creationId xmlns:a16="http://schemas.microsoft.com/office/drawing/2014/main" id="{BBDB103A-64B1-4E4B-8643-B97A60A1218D}"/>
              </a:ext>
            </a:extLst>
          </p:cNvPr>
          <p:cNvSpPr/>
          <p:nvPr/>
        </p:nvSpPr>
        <p:spPr>
          <a:xfrm>
            <a:off x="5311760" y="5675975"/>
            <a:ext cx="896709" cy="206071"/>
          </a:xfrm>
          <a:prstGeom prst="roundRect">
            <a:avLst/>
          </a:prstGeom>
          <a:noFill/>
          <a:ln w="3175" cap="flat">
            <a:solidFill>
              <a:schemeClr val="bg1">
                <a:lumMod val="50000"/>
              </a:schemeClr>
            </a:solidFill>
            <a:prstDash val="solid"/>
            <a:miter lim="400000"/>
          </a:ln>
          <a:effectLst/>
        </p:spPr>
        <p:txBody>
          <a:bodyPr wrap="square" lIns="36192" tIns="36192" rIns="36192" bIns="36192" numCol="1" anchor="ctr">
            <a:noAutofit/>
          </a:bodyPr>
          <a:lstStyle/>
          <a:p>
            <a:pPr algn="ctr" defTabSz="602193" hangingPunct="0"/>
            <a:r>
              <a:rPr lang="zh-CN" altLang="en-US" sz="1200" kern="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rPr>
              <a:t>售货机屏</a:t>
            </a:r>
          </a:p>
        </p:txBody>
      </p:sp>
      <p:sp>
        <p:nvSpPr>
          <p:cNvPr id="75" name="圆角矩形 74">
            <a:extLst>
              <a:ext uri="{FF2B5EF4-FFF2-40B4-BE49-F238E27FC236}">
                <a16:creationId xmlns:a16="http://schemas.microsoft.com/office/drawing/2014/main" id="{66BA23BE-A398-4246-A49D-9C8FAB9557DA}"/>
              </a:ext>
            </a:extLst>
          </p:cNvPr>
          <p:cNvSpPr/>
          <p:nvPr/>
        </p:nvSpPr>
        <p:spPr>
          <a:xfrm>
            <a:off x="482518" y="5242041"/>
            <a:ext cx="896709" cy="206071"/>
          </a:xfrm>
          <a:prstGeom prst="roundRect">
            <a:avLst/>
          </a:prstGeom>
          <a:noFill/>
          <a:ln w="3175" cap="flat">
            <a:solidFill>
              <a:schemeClr val="bg1">
                <a:lumMod val="50000"/>
              </a:schemeClr>
            </a:solidFill>
            <a:prstDash val="solid"/>
            <a:miter lim="400000"/>
          </a:ln>
          <a:effectLst/>
        </p:spPr>
        <p:txBody>
          <a:bodyPr wrap="square" lIns="36192" tIns="36192" rIns="36192" bIns="36192" numCol="1" anchor="ctr">
            <a:noAutofit/>
          </a:bodyPr>
          <a:lstStyle/>
          <a:p>
            <a:pPr algn="ctr" defTabSz="602193" hangingPunct="0"/>
            <a:r>
              <a:rPr lang="zh-CN" altLang="en-US" sz="1200" kern="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rPr>
              <a:t>公交屏</a:t>
            </a:r>
          </a:p>
        </p:txBody>
      </p:sp>
      <p:sp>
        <p:nvSpPr>
          <p:cNvPr id="76" name="圆角矩形 75">
            <a:extLst>
              <a:ext uri="{FF2B5EF4-FFF2-40B4-BE49-F238E27FC236}">
                <a16:creationId xmlns:a16="http://schemas.microsoft.com/office/drawing/2014/main" id="{8D501614-5999-E24F-8FC8-3D64152691CE}"/>
              </a:ext>
            </a:extLst>
          </p:cNvPr>
          <p:cNvSpPr/>
          <p:nvPr/>
        </p:nvSpPr>
        <p:spPr>
          <a:xfrm>
            <a:off x="5311760" y="4808106"/>
            <a:ext cx="896709" cy="206071"/>
          </a:xfrm>
          <a:prstGeom prst="roundRect">
            <a:avLst/>
          </a:prstGeom>
          <a:noFill/>
          <a:ln w="3175" cap="flat">
            <a:solidFill>
              <a:schemeClr val="bg1">
                <a:lumMod val="50000"/>
              </a:schemeClr>
            </a:solidFill>
            <a:prstDash val="solid"/>
            <a:miter lim="400000"/>
          </a:ln>
          <a:effectLst/>
        </p:spPr>
        <p:txBody>
          <a:bodyPr wrap="square" lIns="36192" tIns="36192" rIns="36192" bIns="36192" numCol="1" anchor="ctr">
            <a:noAutofit/>
          </a:bodyPr>
          <a:lstStyle/>
          <a:p>
            <a:pPr algn="ctr" defTabSz="602193" hangingPunct="0"/>
            <a:r>
              <a:rPr lang="zh-CN" altLang="en-US" sz="1200" kern="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rPr>
              <a:t>门禁屏</a:t>
            </a:r>
          </a:p>
        </p:txBody>
      </p:sp>
      <p:sp>
        <p:nvSpPr>
          <p:cNvPr id="77" name="圆角矩形 76">
            <a:extLst>
              <a:ext uri="{FF2B5EF4-FFF2-40B4-BE49-F238E27FC236}">
                <a16:creationId xmlns:a16="http://schemas.microsoft.com/office/drawing/2014/main" id="{855BBF3C-C549-FB47-BE03-9740A5BB8909}"/>
              </a:ext>
            </a:extLst>
          </p:cNvPr>
          <p:cNvSpPr/>
          <p:nvPr/>
        </p:nvSpPr>
        <p:spPr>
          <a:xfrm>
            <a:off x="5311760" y="5242041"/>
            <a:ext cx="896709" cy="206071"/>
          </a:xfrm>
          <a:prstGeom prst="roundRect">
            <a:avLst/>
          </a:prstGeom>
          <a:noFill/>
          <a:ln w="3175" cap="flat">
            <a:solidFill>
              <a:schemeClr val="bg1">
                <a:lumMod val="50000"/>
              </a:schemeClr>
            </a:solidFill>
            <a:prstDash val="solid"/>
            <a:miter lim="400000"/>
          </a:ln>
          <a:effectLst/>
        </p:spPr>
        <p:txBody>
          <a:bodyPr wrap="square" lIns="36192" tIns="36192" rIns="36192" bIns="36192" numCol="1" anchor="ctr">
            <a:noAutofit/>
          </a:bodyPr>
          <a:lstStyle/>
          <a:p>
            <a:pPr algn="ctr" defTabSz="602193" hangingPunct="0"/>
            <a:r>
              <a:rPr lang="zh-CN" altLang="en-US" sz="1200" kern="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rPr>
              <a:t>快递柜屏</a:t>
            </a:r>
          </a:p>
        </p:txBody>
      </p:sp>
      <p:sp>
        <p:nvSpPr>
          <p:cNvPr id="78" name="圆角矩形 77">
            <a:extLst>
              <a:ext uri="{FF2B5EF4-FFF2-40B4-BE49-F238E27FC236}">
                <a16:creationId xmlns:a16="http://schemas.microsoft.com/office/drawing/2014/main" id="{BAA29E6F-1C28-BD42-BA54-DAFFD75DFBE9}"/>
              </a:ext>
            </a:extLst>
          </p:cNvPr>
          <p:cNvSpPr/>
          <p:nvPr/>
        </p:nvSpPr>
        <p:spPr>
          <a:xfrm>
            <a:off x="482518" y="4808106"/>
            <a:ext cx="896709" cy="206071"/>
          </a:xfrm>
          <a:prstGeom prst="roundRect">
            <a:avLst/>
          </a:prstGeom>
          <a:noFill/>
          <a:ln w="3175" cap="flat">
            <a:solidFill>
              <a:schemeClr val="bg1">
                <a:lumMod val="50000"/>
              </a:schemeClr>
            </a:solidFill>
            <a:prstDash val="solid"/>
            <a:miter lim="400000"/>
          </a:ln>
          <a:effectLst/>
        </p:spPr>
        <p:txBody>
          <a:bodyPr wrap="square" lIns="36192" tIns="36192" rIns="36192" bIns="36192" numCol="1" anchor="ctr">
            <a:noAutofit/>
          </a:bodyPr>
          <a:lstStyle/>
          <a:p>
            <a:pPr algn="ctr" defTabSz="602193" hangingPunct="0"/>
            <a:r>
              <a:rPr lang="zh-CN" altLang="en-US" sz="1200" kern="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rPr>
              <a:t>高铁屏</a:t>
            </a:r>
          </a:p>
        </p:txBody>
      </p:sp>
      <p:sp>
        <p:nvSpPr>
          <p:cNvPr id="79" name="圆角矩形 78">
            <a:extLst>
              <a:ext uri="{FF2B5EF4-FFF2-40B4-BE49-F238E27FC236}">
                <a16:creationId xmlns:a16="http://schemas.microsoft.com/office/drawing/2014/main" id="{5902C259-939D-0B48-85D2-133AA39A737A}"/>
              </a:ext>
            </a:extLst>
          </p:cNvPr>
          <p:cNvSpPr/>
          <p:nvPr/>
        </p:nvSpPr>
        <p:spPr>
          <a:xfrm>
            <a:off x="482518" y="3940236"/>
            <a:ext cx="896709" cy="206071"/>
          </a:xfrm>
          <a:prstGeom prst="roundRect">
            <a:avLst/>
          </a:prstGeom>
          <a:noFill/>
          <a:ln w="3175" cap="flat">
            <a:solidFill>
              <a:schemeClr val="bg1">
                <a:lumMod val="50000"/>
              </a:schemeClr>
            </a:solidFill>
            <a:prstDash val="solid"/>
            <a:miter lim="400000"/>
          </a:ln>
          <a:effectLst/>
        </p:spPr>
        <p:txBody>
          <a:bodyPr wrap="square" lIns="36192" tIns="36192" rIns="36192" bIns="36192" numCol="1" anchor="ctr">
            <a:noAutofit/>
          </a:bodyPr>
          <a:lstStyle/>
          <a:p>
            <a:pPr algn="ctr" defTabSz="602193" hangingPunct="0"/>
            <a:r>
              <a:rPr lang="zh-CN" altLang="en-US" sz="1200" kern="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rPr>
              <a:t>商场屏</a:t>
            </a:r>
          </a:p>
        </p:txBody>
      </p:sp>
      <p:sp>
        <p:nvSpPr>
          <p:cNvPr id="80" name="圆角矩形 79">
            <a:extLst>
              <a:ext uri="{FF2B5EF4-FFF2-40B4-BE49-F238E27FC236}">
                <a16:creationId xmlns:a16="http://schemas.microsoft.com/office/drawing/2014/main" id="{47DBF668-D847-B649-9F37-152F1E6CC4D7}"/>
              </a:ext>
            </a:extLst>
          </p:cNvPr>
          <p:cNvSpPr/>
          <p:nvPr/>
        </p:nvSpPr>
        <p:spPr>
          <a:xfrm>
            <a:off x="5298058" y="4374171"/>
            <a:ext cx="896709" cy="206071"/>
          </a:xfrm>
          <a:prstGeom prst="roundRect">
            <a:avLst/>
          </a:prstGeom>
          <a:noFill/>
          <a:ln w="3175" cap="flat">
            <a:solidFill>
              <a:schemeClr val="bg1">
                <a:lumMod val="50000"/>
              </a:schemeClr>
            </a:solidFill>
            <a:prstDash val="solid"/>
            <a:miter lim="400000"/>
          </a:ln>
          <a:effectLst/>
        </p:spPr>
        <p:txBody>
          <a:bodyPr wrap="square" lIns="36192" tIns="36192" rIns="36192" bIns="36192" numCol="1" anchor="ctr">
            <a:noAutofit/>
          </a:bodyPr>
          <a:lstStyle/>
          <a:p>
            <a:pPr algn="ctr" defTabSz="602193" hangingPunct="0"/>
            <a:r>
              <a:rPr lang="en-US" altLang="zh-CN" sz="1200" kern="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rPr>
              <a:t>OTT</a:t>
            </a:r>
            <a:r>
              <a:rPr lang="zh-CN" altLang="en-US" sz="1200" kern="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rPr>
              <a:t>屏</a:t>
            </a:r>
            <a:endParaRPr lang="en-US" altLang="zh-CN" sz="1200" kern="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Helvetica Neue"/>
            </a:endParaRPr>
          </a:p>
        </p:txBody>
      </p:sp>
      <p:sp>
        <p:nvSpPr>
          <p:cNvPr id="81" name="圆角矩形 80">
            <a:extLst>
              <a:ext uri="{FF2B5EF4-FFF2-40B4-BE49-F238E27FC236}">
                <a16:creationId xmlns:a16="http://schemas.microsoft.com/office/drawing/2014/main" id="{F3C072F2-6B87-5043-850A-2F07B256EBED}"/>
              </a:ext>
            </a:extLst>
          </p:cNvPr>
          <p:cNvSpPr/>
          <p:nvPr/>
        </p:nvSpPr>
        <p:spPr>
          <a:xfrm>
            <a:off x="482518" y="3072366"/>
            <a:ext cx="896709" cy="206071"/>
          </a:xfrm>
          <a:prstGeom prst="roundRect">
            <a:avLst/>
          </a:prstGeom>
          <a:noFill/>
          <a:ln w="3175" cap="flat">
            <a:solidFill>
              <a:schemeClr val="bg1">
                <a:lumMod val="50000"/>
              </a:schemeClr>
            </a:solidFill>
            <a:prstDash val="solid"/>
            <a:miter lim="400000"/>
          </a:ln>
          <a:effectLst/>
        </p:spPr>
        <p:txBody>
          <a:bodyPr wrap="square" lIns="36192" tIns="36192" rIns="36192" bIns="36192" numCol="1" anchor="ctr">
            <a:noAutofit/>
          </a:bodyPr>
          <a:lstStyle/>
          <a:p>
            <a:pPr algn="ctr" defTabSz="602193" hangingPunct="0"/>
            <a:r>
              <a:rPr lang="zh-CN" altLang="en-US" sz="1200" kern="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rPr>
              <a:t>影院屏</a:t>
            </a:r>
          </a:p>
        </p:txBody>
      </p:sp>
      <p:sp>
        <p:nvSpPr>
          <p:cNvPr id="82" name="圆角矩形 81">
            <a:extLst>
              <a:ext uri="{FF2B5EF4-FFF2-40B4-BE49-F238E27FC236}">
                <a16:creationId xmlns:a16="http://schemas.microsoft.com/office/drawing/2014/main" id="{8E3D4EEC-068D-6A44-9DA6-09624EFE38D4}"/>
              </a:ext>
            </a:extLst>
          </p:cNvPr>
          <p:cNvSpPr/>
          <p:nvPr/>
        </p:nvSpPr>
        <p:spPr>
          <a:xfrm>
            <a:off x="5298058" y="3506301"/>
            <a:ext cx="896709" cy="206071"/>
          </a:xfrm>
          <a:prstGeom prst="roundRect">
            <a:avLst/>
          </a:prstGeom>
          <a:noFill/>
          <a:ln w="3175" cap="flat">
            <a:solidFill>
              <a:schemeClr val="bg1">
                <a:lumMod val="50000"/>
              </a:schemeClr>
            </a:solidFill>
            <a:prstDash val="solid"/>
            <a:miter lim="400000"/>
          </a:ln>
          <a:effectLst/>
        </p:spPr>
        <p:txBody>
          <a:bodyPr wrap="square" lIns="36192" tIns="36192" rIns="36192" bIns="36192" numCol="1" anchor="ctr">
            <a:noAutofit/>
          </a:bodyPr>
          <a:lstStyle/>
          <a:p>
            <a:pPr algn="ctr" defTabSz="602193" hangingPunct="0"/>
            <a:r>
              <a:rPr lang="zh-CN" altLang="en-US" sz="1200" kern="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rPr>
              <a:t>楼宇屏</a:t>
            </a:r>
          </a:p>
        </p:txBody>
      </p:sp>
      <p:sp>
        <p:nvSpPr>
          <p:cNvPr id="83" name="圆角矩形 82">
            <a:extLst>
              <a:ext uri="{FF2B5EF4-FFF2-40B4-BE49-F238E27FC236}">
                <a16:creationId xmlns:a16="http://schemas.microsoft.com/office/drawing/2014/main" id="{855BBF3C-C549-FB47-BE03-9740A5BB8909}"/>
              </a:ext>
            </a:extLst>
          </p:cNvPr>
          <p:cNvSpPr/>
          <p:nvPr/>
        </p:nvSpPr>
        <p:spPr>
          <a:xfrm>
            <a:off x="5287478" y="3072366"/>
            <a:ext cx="896709" cy="206071"/>
          </a:xfrm>
          <a:prstGeom prst="roundRect">
            <a:avLst/>
          </a:prstGeom>
          <a:noFill/>
          <a:ln w="3175" cap="flat">
            <a:solidFill>
              <a:schemeClr val="bg1">
                <a:lumMod val="50000"/>
              </a:schemeClr>
            </a:solidFill>
            <a:prstDash val="solid"/>
            <a:miter lim="400000"/>
          </a:ln>
          <a:effectLst/>
        </p:spPr>
        <p:txBody>
          <a:bodyPr wrap="square" lIns="36192" tIns="36192" rIns="36192" bIns="36192" numCol="1" anchor="ctr">
            <a:noAutofit/>
          </a:bodyPr>
          <a:lstStyle/>
          <a:p>
            <a:pPr algn="ctr" defTabSz="602193" hangingPunct="0"/>
            <a:r>
              <a:rPr lang="zh-CN" altLang="en-US" sz="1200" kern="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rPr>
              <a:t>市区道路屏</a:t>
            </a:r>
          </a:p>
        </p:txBody>
      </p:sp>
      <p:grpSp>
        <p:nvGrpSpPr>
          <p:cNvPr id="84" name="组合 83"/>
          <p:cNvGrpSpPr/>
          <p:nvPr/>
        </p:nvGrpSpPr>
        <p:grpSpPr>
          <a:xfrm>
            <a:off x="8005965" y="3244186"/>
            <a:ext cx="2833476" cy="2689807"/>
            <a:chOff x="5762643" y="3334675"/>
            <a:chExt cx="1132790" cy="1075353"/>
          </a:xfrm>
        </p:grpSpPr>
        <p:sp>
          <p:nvSpPr>
            <p:cNvPr id="85" name="Hexagon 80"/>
            <p:cNvSpPr/>
            <p:nvPr/>
          </p:nvSpPr>
          <p:spPr>
            <a:xfrm rot="5400000">
              <a:off x="5791361" y="3305957"/>
              <a:ext cx="1075353" cy="1132790"/>
            </a:xfrm>
            <a:prstGeom prst="hexagon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86" name="矩形 85"/>
            <p:cNvSpPr/>
            <p:nvPr/>
          </p:nvSpPr>
          <p:spPr>
            <a:xfrm>
              <a:off x="5829477" y="3924065"/>
              <a:ext cx="999121" cy="3691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5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家</a:t>
              </a:r>
            </a:p>
          </p:txBody>
        </p:sp>
        <p:sp>
          <p:nvSpPr>
            <p:cNvPr id="87" name="Freeform 105"/>
            <p:cNvSpPr>
              <a:spLocks noChangeArrowheads="1"/>
            </p:cNvSpPr>
            <p:nvPr/>
          </p:nvSpPr>
          <p:spPr bwMode="auto">
            <a:xfrm>
              <a:off x="6075705" y="3500000"/>
              <a:ext cx="482423" cy="380405"/>
            </a:xfrm>
            <a:custGeom>
              <a:avLst/>
              <a:gdLst>
                <a:gd name="T0" fmla="*/ 601 w 602"/>
                <a:gd name="T1" fmla="*/ 304 h 573"/>
                <a:gd name="T2" fmla="*/ 601 w 602"/>
                <a:gd name="T3" fmla="*/ 304 h 573"/>
                <a:gd name="T4" fmla="*/ 573 w 602"/>
                <a:gd name="T5" fmla="*/ 332 h 573"/>
                <a:gd name="T6" fmla="*/ 559 w 602"/>
                <a:gd name="T7" fmla="*/ 325 h 573"/>
                <a:gd name="T8" fmla="*/ 559 w 602"/>
                <a:gd name="T9" fmla="*/ 325 h 573"/>
                <a:gd name="T10" fmla="*/ 304 w 602"/>
                <a:gd name="T11" fmla="*/ 71 h 573"/>
                <a:gd name="T12" fmla="*/ 304 w 602"/>
                <a:gd name="T13" fmla="*/ 71 h 573"/>
                <a:gd name="T14" fmla="*/ 304 w 602"/>
                <a:gd name="T15" fmla="*/ 71 h 573"/>
                <a:gd name="T16" fmla="*/ 304 w 602"/>
                <a:gd name="T17" fmla="*/ 71 h 573"/>
                <a:gd name="T18" fmla="*/ 50 w 602"/>
                <a:gd name="T19" fmla="*/ 325 h 573"/>
                <a:gd name="T20" fmla="*/ 50 w 602"/>
                <a:gd name="T21" fmla="*/ 325 h 573"/>
                <a:gd name="T22" fmla="*/ 29 w 602"/>
                <a:gd name="T23" fmla="*/ 332 h 573"/>
                <a:gd name="T24" fmla="*/ 0 w 602"/>
                <a:gd name="T25" fmla="*/ 304 h 573"/>
                <a:gd name="T26" fmla="*/ 7 w 602"/>
                <a:gd name="T27" fmla="*/ 282 h 573"/>
                <a:gd name="T28" fmla="*/ 283 w 602"/>
                <a:gd name="T29" fmla="*/ 7 h 573"/>
                <a:gd name="T30" fmla="*/ 304 w 602"/>
                <a:gd name="T31" fmla="*/ 0 h 573"/>
                <a:gd name="T32" fmla="*/ 304 w 602"/>
                <a:gd name="T33" fmla="*/ 0 h 573"/>
                <a:gd name="T34" fmla="*/ 304 w 602"/>
                <a:gd name="T35" fmla="*/ 0 h 573"/>
                <a:gd name="T36" fmla="*/ 304 w 602"/>
                <a:gd name="T37" fmla="*/ 0 h 573"/>
                <a:gd name="T38" fmla="*/ 304 w 602"/>
                <a:gd name="T39" fmla="*/ 0 h 573"/>
                <a:gd name="T40" fmla="*/ 304 w 602"/>
                <a:gd name="T41" fmla="*/ 0 h 573"/>
                <a:gd name="T42" fmla="*/ 304 w 602"/>
                <a:gd name="T43" fmla="*/ 0 h 573"/>
                <a:gd name="T44" fmla="*/ 304 w 602"/>
                <a:gd name="T45" fmla="*/ 0 h 573"/>
                <a:gd name="T46" fmla="*/ 325 w 602"/>
                <a:gd name="T47" fmla="*/ 7 h 573"/>
                <a:gd name="T48" fmla="*/ 325 w 602"/>
                <a:gd name="T49" fmla="*/ 7 h 573"/>
                <a:gd name="T50" fmla="*/ 431 w 602"/>
                <a:gd name="T51" fmla="*/ 120 h 573"/>
                <a:gd name="T52" fmla="*/ 431 w 602"/>
                <a:gd name="T53" fmla="*/ 92 h 573"/>
                <a:gd name="T54" fmla="*/ 460 w 602"/>
                <a:gd name="T55" fmla="*/ 63 h 573"/>
                <a:gd name="T56" fmla="*/ 488 w 602"/>
                <a:gd name="T57" fmla="*/ 92 h 573"/>
                <a:gd name="T58" fmla="*/ 488 w 602"/>
                <a:gd name="T59" fmla="*/ 176 h 573"/>
                <a:gd name="T60" fmla="*/ 594 w 602"/>
                <a:gd name="T61" fmla="*/ 282 h 573"/>
                <a:gd name="T62" fmla="*/ 594 w 602"/>
                <a:gd name="T63" fmla="*/ 282 h 573"/>
                <a:gd name="T64" fmla="*/ 601 w 602"/>
                <a:gd name="T65" fmla="*/ 304 h 573"/>
                <a:gd name="T66" fmla="*/ 544 w 602"/>
                <a:gd name="T67" fmla="*/ 346 h 573"/>
                <a:gd name="T68" fmla="*/ 544 w 602"/>
                <a:gd name="T69" fmla="*/ 346 h 573"/>
                <a:gd name="T70" fmla="*/ 544 w 602"/>
                <a:gd name="T71" fmla="*/ 431 h 573"/>
                <a:gd name="T72" fmla="*/ 544 w 602"/>
                <a:gd name="T73" fmla="*/ 473 h 573"/>
                <a:gd name="T74" fmla="*/ 544 w 602"/>
                <a:gd name="T75" fmla="*/ 544 h 573"/>
                <a:gd name="T76" fmla="*/ 516 w 602"/>
                <a:gd name="T77" fmla="*/ 572 h 573"/>
                <a:gd name="T78" fmla="*/ 460 w 602"/>
                <a:gd name="T79" fmla="*/ 572 h 573"/>
                <a:gd name="T80" fmla="*/ 460 w 602"/>
                <a:gd name="T81" fmla="*/ 346 h 573"/>
                <a:gd name="T82" fmla="*/ 347 w 602"/>
                <a:gd name="T83" fmla="*/ 346 h 573"/>
                <a:gd name="T84" fmla="*/ 347 w 602"/>
                <a:gd name="T85" fmla="*/ 572 h 573"/>
                <a:gd name="T86" fmla="*/ 85 w 602"/>
                <a:gd name="T87" fmla="*/ 572 h 573"/>
                <a:gd name="T88" fmla="*/ 57 w 602"/>
                <a:gd name="T89" fmla="*/ 544 h 573"/>
                <a:gd name="T90" fmla="*/ 57 w 602"/>
                <a:gd name="T91" fmla="*/ 473 h 573"/>
                <a:gd name="T92" fmla="*/ 57 w 602"/>
                <a:gd name="T93" fmla="*/ 431 h 573"/>
                <a:gd name="T94" fmla="*/ 57 w 602"/>
                <a:gd name="T95" fmla="*/ 346 h 573"/>
                <a:gd name="T96" fmla="*/ 304 w 602"/>
                <a:gd name="T97" fmla="*/ 106 h 573"/>
                <a:gd name="T98" fmla="*/ 544 w 602"/>
                <a:gd name="T99" fmla="*/ 346 h 573"/>
                <a:gd name="T100" fmla="*/ 255 w 602"/>
                <a:gd name="T101" fmla="*/ 346 h 573"/>
                <a:gd name="T102" fmla="*/ 255 w 602"/>
                <a:gd name="T103" fmla="*/ 346 h 573"/>
                <a:gd name="T104" fmla="*/ 142 w 602"/>
                <a:gd name="T105" fmla="*/ 346 h 573"/>
                <a:gd name="T106" fmla="*/ 142 w 602"/>
                <a:gd name="T107" fmla="*/ 459 h 573"/>
                <a:gd name="T108" fmla="*/ 255 w 602"/>
                <a:gd name="T109" fmla="*/ 459 h 573"/>
                <a:gd name="T110" fmla="*/ 255 w 602"/>
                <a:gd name="T111" fmla="*/ 346 h 5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02" h="573">
                  <a:moveTo>
                    <a:pt x="601" y="304"/>
                  </a:moveTo>
                  <a:lnTo>
                    <a:pt x="601" y="304"/>
                  </a:lnTo>
                  <a:cubicBezTo>
                    <a:pt x="601" y="318"/>
                    <a:pt x="594" y="332"/>
                    <a:pt x="573" y="332"/>
                  </a:cubicBezTo>
                  <a:cubicBezTo>
                    <a:pt x="566" y="332"/>
                    <a:pt x="559" y="325"/>
                    <a:pt x="559" y="325"/>
                  </a:cubicBezTo>
                  <a:lnTo>
                    <a:pt x="559" y="325"/>
                  </a:lnTo>
                  <a:cubicBezTo>
                    <a:pt x="304" y="71"/>
                    <a:pt x="304" y="71"/>
                    <a:pt x="304" y="71"/>
                  </a:cubicBezTo>
                  <a:lnTo>
                    <a:pt x="304" y="71"/>
                  </a:lnTo>
                  <a:lnTo>
                    <a:pt x="304" y="71"/>
                  </a:lnTo>
                  <a:lnTo>
                    <a:pt x="304" y="71"/>
                  </a:lnTo>
                  <a:cubicBezTo>
                    <a:pt x="50" y="325"/>
                    <a:pt x="50" y="325"/>
                    <a:pt x="50" y="325"/>
                  </a:cubicBezTo>
                  <a:lnTo>
                    <a:pt x="50" y="325"/>
                  </a:lnTo>
                  <a:cubicBezTo>
                    <a:pt x="43" y="325"/>
                    <a:pt x="36" y="332"/>
                    <a:pt x="29" y="332"/>
                  </a:cubicBezTo>
                  <a:cubicBezTo>
                    <a:pt x="15" y="332"/>
                    <a:pt x="0" y="318"/>
                    <a:pt x="0" y="304"/>
                  </a:cubicBezTo>
                  <a:cubicBezTo>
                    <a:pt x="0" y="297"/>
                    <a:pt x="0" y="289"/>
                    <a:pt x="7" y="282"/>
                  </a:cubicBezTo>
                  <a:cubicBezTo>
                    <a:pt x="283" y="7"/>
                    <a:pt x="283" y="7"/>
                    <a:pt x="283" y="7"/>
                  </a:cubicBezTo>
                  <a:cubicBezTo>
                    <a:pt x="290" y="0"/>
                    <a:pt x="297" y="0"/>
                    <a:pt x="304" y="0"/>
                  </a:cubicBezTo>
                  <a:lnTo>
                    <a:pt x="304" y="0"/>
                  </a:lnTo>
                  <a:lnTo>
                    <a:pt x="304" y="0"/>
                  </a:lnTo>
                  <a:lnTo>
                    <a:pt x="304" y="0"/>
                  </a:lnTo>
                  <a:lnTo>
                    <a:pt x="304" y="0"/>
                  </a:lnTo>
                  <a:lnTo>
                    <a:pt x="304" y="0"/>
                  </a:lnTo>
                  <a:lnTo>
                    <a:pt x="304" y="0"/>
                  </a:lnTo>
                  <a:lnTo>
                    <a:pt x="304" y="0"/>
                  </a:lnTo>
                  <a:cubicBezTo>
                    <a:pt x="311" y="0"/>
                    <a:pt x="318" y="7"/>
                    <a:pt x="325" y="7"/>
                  </a:cubicBezTo>
                  <a:lnTo>
                    <a:pt x="325" y="7"/>
                  </a:lnTo>
                  <a:cubicBezTo>
                    <a:pt x="431" y="120"/>
                    <a:pt x="431" y="120"/>
                    <a:pt x="431" y="120"/>
                  </a:cubicBezTo>
                  <a:cubicBezTo>
                    <a:pt x="431" y="92"/>
                    <a:pt x="431" y="92"/>
                    <a:pt x="431" y="92"/>
                  </a:cubicBezTo>
                  <a:cubicBezTo>
                    <a:pt x="431" y="78"/>
                    <a:pt x="446" y="63"/>
                    <a:pt x="460" y="63"/>
                  </a:cubicBezTo>
                  <a:cubicBezTo>
                    <a:pt x="481" y="63"/>
                    <a:pt x="488" y="78"/>
                    <a:pt x="488" y="92"/>
                  </a:cubicBezTo>
                  <a:cubicBezTo>
                    <a:pt x="488" y="176"/>
                    <a:pt x="488" y="176"/>
                    <a:pt x="488" y="176"/>
                  </a:cubicBezTo>
                  <a:cubicBezTo>
                    <a:pt x="594" y="282"/>
                    <a:pt x="594" y="282"/>
                    <a:pt x="594" y="282"/>
                  </a:cubicBezTo>
                  <a:lnTo>
                    <a:pt x="594" y="282"/>
                  </a:lnTo>
                  <a:cubicBezTo>
                    <a:pt x="601" y="289"/>
                    <a:pt x="601" y="297"/>
                    <a:pt x="601" y="304"/>
                  </a:cubicBezTo>
                  <a:close/>
                  <a:moveTo>
                    <a:pt x="544" y="346"/>
                  </a:moveTo>
                  <a:lnTo>
                    <a:pt x="544" y="346"/>
                  </a:lnTo>
                  <a:cubicBezTo>
                    <a:pt x="544" y="431"/>
                    <a:pt x="544" y="431"/>
                    <a:pt x="544" y="431"/>
                  </a:cubicBezTo>
                  <a:cubicBezTo>
                    <a:pt x="544" y="473"/>
                    <a:pt x="544" y="473"/>
                    <a:pt x="544" y="473"/>
                  </a:cubicBezTo>
                  <a:cubicBezTo>
                    <a:pt x="544" y="544"/>
                    <a:pt x="544" y="544"/>
                    <a:pt x="544" y="544"/>
                  </a:cubicBezTo>
                  <a:cubicBezTo>
                    <a:pt x="544" y="565"/>
                    <a:pt x="537" y="572"/>
                    <a:pt x="516" y="572"/>
                  </a:cubicBezTo>
                  <a:cubicBezTo>
                    <a:pt x="460" y="572"/>
                    <a:pt x="460" y="572"/>
                    <a:pt x="460" y="572"/>
                  </a:cubicBezTo>
                  <a:cubicBezTo>
                    <a:pt x="460" y="346"/>
                    <a:pt x="460" y="346"/>
                    <a:pt x="460" y="346"/>
                  </a:cubicBezTo>
                  <a:cubicBezTo>
                    <a:pt x="347" y="346"/>
                    <a:pt x="347" y="346"/>
                    <a:pt x="347" y="346"/>
                  </a:cubicBezTo>
                  <a:cubicBezTo>
                    <a:pt x="347" y="572"/>
                    <a:pt x="347" y="572"/>
                    <a:pt x="347" y="572"/>
                  </a:cubicBezTo>
                  <a:cubicBezTo>
                    <a:pt x="85" y="572"/>
                    <a:pt x="85" y="572"/>
                    <a:pt x="85" y="572"/>
                  </a:cubicBezTo>
                  <a:cubicBezTo>
                    <a:pt x="71" y="572"/>
                    <a:pt x="57" y="565"/>
                    <a:pt x="57" y="544"/>
                  </a:cubicBezTo>
                  <a:cubicBezTo>
                    <a:pt x="57" y="473"/>
                    <a:pt x="57" y="473"/>
                    <a:pt x="57" y="473"/>
                  </a:cubicBezTo>
                  <a:cubicBezTo>
                    <a:pt x="57" y="431"/>
                    <a:pt x="57" y="431"/>
                    <a:pt x="57" y="431"/>
                  </a:cubicBezTo>
                  <a:cubicBezTo>
                    <a:pt x="57" y="346"/>
                    <a:pt x="57" y="346"/>
                    <a:pt x="57" y="346"/>
                  </a:cubicBezTo>
                  <a:cubicBezTo>
                    <a:pt x="304" y="106"/>
                    <a:pt x="304" y="106"/>
                    <a:pt x="304" y="106"/>
                  </a:cubicBezTo>
                  <a:lnTo>
                    <a:pt x="544" y="346"/>
                  </a:lnTo>
                  <a:close/>
                  <a:moveTo>
                    <a:pt x="255" y="346"/>
                  </a:moveTo>
                  <a:lnTo>
                    <a:pt x="255" y="346"/>
                  </a:lnTo>
                  <a:cubicBezTo>
                    <a:pt x="142" y="346"/>
                    <a:pt x="142" y="346"/>
                    <a:pt x="142" y="346"/>
                  </a:cubicBezTo>
                  <a:cubicBezTo>
                    <a:pt x="142" y="459"/>
                    <a:pt x="142" y="459"/>
                    <a:pt x="142" y="459"/>
                  </a:cubicBezTo>
                  <a:cubicBezTo>
                    <a:pt x="255" y="459"/>
                    <a:pt x="255" y="459"/>
                    <a:pt x="255" y="459"/>
                  </a:cubicBezTo>
                  <a:lnTo>
                    <a:pt x="255" y="3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en-US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35881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200026" cy="29373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矩形 67"/>
          <p:cNvSpPr/>
          <p:nvPr/>
        </p:nvSpPr>
        <p:spPr>
          <a:xfrm>
            <a:off x="0" y="2946168"/>
            <a:ext cx="12200026" cy="393030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8C3DEE30-2B49-431B-BCFE-1741E04C52C3}"/>
              </a:ext>
            </a:extLst>
          </p:cNvPr>
          <p:cNvSpPr txBox="1"/>
          <p:nvPr/>
        </p:nvSpPr>
        <p:spPr>
          <a:xfrm>
            <a:off x="4812350" y="2323727"/>
            <a:ext cx="1109664" cy="21711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6066" tIns="16066" rIns="16066" bIns="16066" numCol="1" spcCol="38100" rtlCol="0" anchor="ctr">
            <a:spAutoFit/>
          </a:bodyPr>
          <a:lstStyle/>
          <a:p>
            <a:pPr defTabSz="261049"/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起床及就寝前后</a:t>
            </a:r>
          </a:p>
        </p:txBody>
      </p:sp>
      <p:grpSp>
        <p:nvGrpSpPr>
          <p:cNvPr id="42" name="组合 41"/>
          <p:cNvGrpSpPr/>
          <p:nvPr/>
        </p:nvGrpSpPr>
        <p:grpSpPr>
          <a:xfrm>
            <a:off x="5309573" y="1855211"/>
            <a:ext cx="264112" cy="264112"/>
            <a:chOff x="6899073" y="1695727"/>
            <a:chExt cx="264112" cy="264112"/>
          </a:xfrm>
          <a:solidFill>
            <a:schemeClr val="bg1"/>
          </a:solidFill>
        </p:grpSpPr>
        <p:sp>
          <p:nvSpPr>
            <p:cNvPr id="43" name="椭圆 42">
              <a:extLst>
                <a:ext uri="{FF2B5EF4-FFF2-40B4-BE49-F238E27FC236}">
                  <a16:creationId xmlns:a16="http://schemas.microsoft.com/office/drawing/2014/main" id="{785194C6-6B43-4BC9-B9B1-7D50967B5D93}"/>
                </a:ext>
              </a:extLst>
            </p:cNvPr>
            <p:cNvSpPr/>
            <p:nvPr/>
          </p:nvSpPr>
          <p:spPr>
            <a:xfrm>
              <a:off x="6899073" y="1695727"/>
              <a:ext cx="264112" cy="264112"/>
            </a:xfrm>
            <a:prstGeom prst="ellipse">
              <a:avLst/>
            </a:prstGeom>
            <a:grpFill/>
            <a:ln w="3175" cap="flat">
              <a:solidFill>
                <a:schemeClr val="bg1">
                  <a:lumMod val="50000"/>
                </a:schemeClr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6066" tIns="16066" rIns="16066" bIns="16066" numCol="1" spcCol="38100" rtlCol="0" anchor="ctr">
              <a:noAutofit/>
            </a:bodyPr>
            <a:lstStyle/>
            <a:p>
              <a:pPr defTabSz="261049"/>
              <a:endParaRPr lang="zh-CN" altLang="en-US" sz="1200" b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Neue Medium"/>
              </a:endParaRPr>
            </a:p>
          </p:txBody>
        </p:sp>
        <p:sp>
          <p:nvSpPr>
            <p:cNvPr id="44" name="Oval 78">
              <a:extLst>
                <a:ext uri="{FF2B5EF4-FFF2-40B4-BE49-F238E27FC236}">
                  <a16:creationId xmlns:a16="http://schemas.microsoft.com/office/drawing/2014/main" id="{78E6E714-901A-4CE3-B16F-A56232B3E725}"/>
                </a:ext>
              </a:extLst>
            </p:cNvPr>
            <p:cNvSpPr/>
            <p:nvPr/>
          </p:nvSpPr>
          <p:spPr>
            <a:xfrm>
              <a:off x="6899073" y="1695913"/>
              <a:ext cx="264112" cy="263740"/>
            </a:xfrm>
            <a:custGeom>
              <a:avLst/>
              <a:gdLst>
                <a:gd name="connsiteX0" fmla="*/ 299759 w 600935"/>
                <a:gd name="connsiteY0" fmla="*/ 131393 h 600088"/>
                <a:gd name="connsiteX1" fmla="*/ 321625 w 600935"/>
                <a:gd name="connsiteY1" fmla="*/ 153235 h 600088"/>
                <a:gd name="connsiteX2" fmla="*/ 321625 w 600935"/>
                <a:gd name="connsiteY2" fmla="*/ 319735 h 600088"/>
                <a:gd name="connsiteX3" fmla="*/ 402280 w 600935"/>
                <a:gd name="connsiteY3" fmla="*/ 365567 h 600088"/>
                <a:gd name="connsiteX4" fmla="*/ 410524 w 600935"/>
                <a:gd name="connsiteY4" fmla="*/ 395286 h 600088"/>
                <a:gd name="connsiteX5" fmla="*/ 391526 w 600935"/>
                <a:gd name="connsiteY5" fmla="*/ 406386 h 600088"/>
                <a:gd name="connsiteX6" fmla="*/ 380772 w 600935"/>
                <a:gd name="connsiteY6" fmla="*/ 403522 h 600088"/>
                <a:gd name="connsiteX7" fmla="*/ 288647 w 600935"/>
                <a:gd name="connsiteY7" fmla="*/ 351602 h 600088"/>
                <a:gd name="connsiteX8" fmla="*/ 287930 w 600935"/>
                <a:gd name="connsiteY8" fmla="*/ 351244 h 600088"/>
                <a:gd name="connsiteX9" fmla="*/ 286137 w 600935"/>
                <a:gd name="connsiteY9" fmla="*/ 349812 h 600088"/>
                <a:gd name="connsiteX10" fmla="*/ 284704 w 600935"/>
                <a:gd name="connsiteY10" fmla="*/ 348738 h 600088"/>
                <a:gd name="connsiteX11" fmla="*/ 283270 w 600935"/>
                <a:gd name="connsiteY11" fmla="*/ 346948 h 600088"/>
                <a:gd name="connsiteX12" fmla="*/ 281836 w 600935"/>
                <a:gd name="connsiteY12" fmla="*/ 345515 h 600088"/>
                <a:gd name="connsiteX13" fmla="*/ 280760 w 600935"/>
                <a:gd name="connsiteY13" fmla="*/ 343725 h 600088"/>
                <a:gd name="connsiteX14" fmla="*/ 279685 w 600935"/>
                <a:gd name="connsiteY14" fmla="*/ 341935 h 600088"/>
                <a:gd name="connsiteX15" fmla="*/ 278968 w 600935"/>
                <a:gd name="connsiteY15" fmla="*/ 339786 h 600088"/>
                <a:gd name="connsiteX16" fmla="*/ 278251 w 600935"/>
                <a:gd name="connsiteY16" fmla="*/ 337996 h 600088"/>
                <a:gd name="connsiteX17" fmla="*/ 277893 w 600935"/>
                <a:gd name="connsiteY17" fmla="*/ 335848 h 600088"/>
                <a:gd name="connsiteX18" fmla="*/ 277534 w 600935"/>
                <a:gd name="connsiteY18" fmla="*/ 333341 h 600088"/>
                <a:gd name="connsiteX19" fmla="*/ 277534 w 600935"/>
                <a:gd name="connsiteY19" fmla="*/ 332625 h 600088"/>
                <a:gd name="connsiteX20" fmla="*/ 277534 w 600935"/>
                <a:gd name="connsiteY20" fmla="*/ 153235 h 600088"/>
                <a:gd name="connsiteX21" fmla="*/ 299759 w 600935"/>
                <a:gd name="connsiteY21" fmla="*/ 131393 h 600088"/>
                <a:gd name="connsiteX22" fmla="*/ 281106 w 600935"/>
                <a:gd name="connsiteY22" fmla="*/ 48695 h 600088"/>
                <a:gd name="connsiteX23" fmla="*/ 48046 w 600935"/>
                <a:gd name="connsiteY23" fmla="*/ 297538 h 600088"/>
                <a:gd name="connsiteX24" fmla="*/ 95734 w 600935"/>
                <a:gd name="connsiteY24" fmla="*/ 297538 h 600088"/>
                <a:gd name="connsiteX25" fmla="*/ 95734 w 600935"/>
                <a:gd name="connsiteY25" fmla="*/ 335849 h 600088"/>
                <a:gd name="connsiteX26" fmla="*/ 50556 w 600935"/>
                <a:gd name="connsiteY26" fmla="*/ 335849 h 600088"/>
                <a:gd name="connsiteX27" fmla="*/ 281106 w 600935"/>
                <a:gd name="connsiteY27" fmla="*/ 551394 h 600088"/>
                <a:gd name="connsiteX28" fmla="*/ 281106 w 600935"/>
                <a:gd name="connsiteY28" fmla="*/ 507712 h 600088"/>
                <a:gd name="connsiteX29" fmla="*/ 319471 w 600935"/>
                <a:gd name="connsiteY29" fmla="*/ 507712 h 600088"/>
                <a:gd name="connsiteX30" fmla="*/ 319471 w 600935"/>
                <a:gd name="connsiteY30" fmla="*/ 551394 h 600088"/>
                <a:gd name="connsiteX31" fmla="*/ 550379 w 600935"/>
                <a:gd name="connsiteY31" fmla="*/ 335849 h 600088"/>
                <a:gd name="connsiteX32" fmla="*/ 507711 w 600935"/>
                <a:gd name="connsiteY32" fmla="*/ 335849 h 600088"/>
                <a:gd name="connsiteX33" fmla="*/ 507711 w 600935"/>
                <a:gd name="connsiteY33" fmla="*/ 297538 h 600088"/>
                <a:gd name="connsiteX34" fmla="*/ 552889 w 600935"/>
                <a:gd name="connsiteY34" fmla="*/ 297538 h 600088"/>
                <a:gd name="connsiteX35" fmla="*/ 319471 w 600935"/>
                <a:gd name="connsiteY35" fmla="*/ 48695 h 600088"/>
                <a:gd name="connsiteX36" fmla="*/ 319471 w 600935"/>
                <a:gd name="connsiteY36" fmla="*/ 92377 h 600088"/>
                <a:gd name="connsiteX37" fmla="*/ 281106 w 600935"/>
                <a:gd name="connsiteY37" fmla="*/ 92377 h 600088"/>
                <a:gd name="connsiteX38" fmla="*/ 300468 w 600935"/>
                <a:gd name="connsiteY38" fmla="*/ 0 h 600088"/>
                <a:gd name="connsiteX39" fmla="*/ 600935 w 600935"/>
                <a:gd name="connsiteY39" fmla="*/ 300044 h 600088"/>
                <a:gd name="connsiteX40" fmla="*/ 300468 w 600935"/>
                <a:gd name="connsiteY40" fmla="*/ 600088 h 600088"/>
                <a:gd name="connsiteX41" fmla="*/ 0 w 600935"/>
                <a:gd name="connsiteY41" fmla="*/ 300044 h 600088"/>
                <a:gd name="connsiteX42" fmla="*/ 300468 w 600935"/>
                <a:gd name="connsiteY42" fmla="*/ 0 h 60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600935" h="600088">
                  <a:moveTo>
                    <a:pt x="299759" y="131393"/>
                  </a:moveTo>
                  <a:cubicBezTo>
                    <a:pt x="311588" y="131393"/>
                    <a:pt x="321625" y="141061"/>
                    <a:pt x="321625" y="153235"/>
                  </a:cubicBezTo>
                  <a:lnTo>
                    <a:pt x="321625" y="319735"/>
                  </a:lnTo>
                  <a:lnTo>
                    <a:pt x="402280" y="365567"/>
                  </a:lnTo>
                  <a:cubicBezTo>
                    <a:pt x="413034" y="371296"/>
                    <a:pt x="416618" y="384902"/>
                    <a:pt x="410524" y="395286"/>
                  </a:cubicBezTo>
                  <a:cubicBezTo>
                    <a:pt x="406581" y="402448"/>
                    <a:pt x="399054" y="406386"/>
                    <a:pt x="391526" y="406386"/>
                  </a:cubicBezTo>
                  <a:cubicBezTo>
                    <a:pt x="387941" y="406386"/>
                    <a:pt x="383998" y="405670"/>
                    <a:pt x="380772" y="403522"/>
                  </a:cubicBezTo>
                  <a:lnTo>
                    <a:pt x="288647" y="351602"/>
                  </a:lnTo>
                  <a:cubicBezTo>
                    <a:pt x="288647" y="351602"/>
                    <a:pt x="288288" y="351602"/>
                    <a:pt x="287930" y="351244"/>
                  </a:cubicBezTo>
                  <a:cubicBezTo>
                    <a:pt x="287571" y="350886"/>
                    <a:pt x="286854" y="350528"/>
                    <a:pt x="286137" y="349812"/>
                  </a:cubicBezTo>
                  <a:cubicBezTo>
                    <a:pt x="285779" y="349454"/>
                    <a:pt x="285062" y="349096"/>
                    <a:pt x="284704" y="348738"/>
                  </a:cubicBezTo>
                  <a:cubicBezTo>
                    <a:pt x="283987" y="348022"/>
                    <a:pt x="283628" y="347664"/>
                    <a:pt x="283270" y="346948"/>
                  </a:cubicBezTo>
                  <a:cubicBezTo>
                    <a:pt x="282553" y="346590"/>
                    <a:pt x="282194" y="345873"/>
                    <a:pt x="281836" y="345515"/>
                  </a:cubicBezTo>
                  <a:cubicBezTo>
                    <a:pt x="281477" y="344799"/>
                    <a:pt x="281119" y="344441"/>
                    <a:pt x="280760" y="343725"/>
                  </a:cubicBezTo>
                  <a:cubicBezTo>
                    <a:pt x="280402" y="343009"/>
                    <a:pt x="280043" y="342293"/>
                    <a:pt x="279685" y="341935"/>
                  </a:cubicBezTo>
                  <a:cubicBezTo>
                    <a:pt x="279327" y="341219"/>
                    <a:pt x="279327" y="340503"/>
                    <a:pt x="278968" y="339786"/>
                  </a:cubicBezTo>
                  <a:cubicBezTo>
                    <a:pt x="278610" y="339070"/>
                    <a:pt x="278610" y="338354"/>
                    <a:pt x="278251" y="337996"/>
                  </a:cubicBezTo>
                  <a:cubicBezTo>
                    <a:pt x="278251" y="337280"/>
                    <a:pt x="277893" y="336564"/>
                    <a:pt x="277893" y="335848"/>
                  </a:cubicBezTo>
                  <a:cubicBezTo>
                    <a:pt x="277893" y="335132"/>
                    <a:pt x="277893" y="334415"/>
                    <a:pt x="277534" y="333341"/>
                  </a:cubicBezTo>
                  <a:cubicBezTo>
                    <a:pt x="277534" y="333341"/>
                    <a:pt x="277534" y="332983"/>
                    <a:pt x="277534" y="332625"/>
                  </a:cubicBezTo>
                  <a:lnTo>
                    <a:pt x="277534" y="153235"/>
                  </a:lnTo>
                  <a:cubicBezTo>
                    <a:pt x="277534" y="141061"/>
                    <a:pt x="287571" y="131393"/>
                    <a:pt x="299759" y="131393"/>
                  </a:cubicBezTo>
                  <a:close/>
                  <a:moveTo>
                    <a:pt x="281106" y="48695"/>
                  </a:moveTo>
                  <a:cubicBezTo>
                    <a:pt x="151668" y="58362"/>
                    <a:pt x="49122" y="166134"/>
                    <a:pt x="48046" y="297538"/>
                  </a:cubicBezTo>
                  <a:lnTo>
                    <a:pt x="95734" y="297538"/>
                  </a:lnTo>
                  <a:lnTo>
                    <a:pt x="95734" y="335849"/>
                  </a:lnTo>
                  <a:lnTo>
                    <a:pt x="50556" y="335849"/>
                  </a:lnTo>
                  <a:cubicBezTo>
                    <a:pt x="67050" y="451856"/>
                    <a:pt x="162783" y="542443"/>
                    <a:pt x="281106" y="551394"/>
                  </a:cubicBezTo>
                  <a:lnTo>
                    <a:pt x="281106" y="507712"/>
                  </a:lnTo>
                  <a:lnTo>
                    <a:pt x="319471" y="507712"/>
                  </a:lnTo>
                  <a:lnTo>
                    <a:pt x="319471" y="551394"/>
                  </a:lnTo>
                  <a:cubicBezTo>
                    <a:pt x="437794" y="542443"/>
                    <a:pt x="533886" y="451856"/>
                    <a:pt x="550379" y="335849"/>
                  </a:cubicBezTo>
                  <a:lnTo>
                    <a:pt x="507711" y="335849"/>
                  </a:lnTo>
                  <a:lnTo>
                    <a:pt x="507711" y="297538"/>
                  </a:lnTo>
                  <a:lnTo>
                    <a:pt x="552889" y="297538"/>
                  </a:lnTo>
                  <a:cubicBezTo>
                    <a:pt x="551813" y="166134"/>
                    <a:pt x="449267" y="58362"/>
                    <a:pt x="319471" y="48695"/>
                  </a:cubicBezTo>
                  <a:lnTo>
                    <a:pt x="319471" y="92377"/>
                  </a:lnTo>
                  <a:lnTo>
                    <a:pt x="281106" y="92377"/>
                  </a:lnTo>
                  <a:close/>
                  <a:moveTo>
                    <a:pt x="300468" y="0"/>
                  </a:moveTo>
                  <a:cubicBezTo>
                    <a:pt x="466119" y="0"/>
                    <a:pt x="600935" y="134626"/>
                    <a:pt x="600935" y="300044"/>
                  </a:cubicBezTo>
                  <a:cubicBezTo>
                    <a:pt x="600935" y="465462"/>
                    <a:pt x="466119" y="600088"/>
                    <a:pt x="300468" y="600088"/>
                  </a:cubicBezTo>
                  <a:cubicBezTo>
                    <a:pt x="134816" y="600088"/>
                    <a:pt x="0" y="465462"/>
                    <a:pt x="0" y="300044"/>
                  </a:cubicBezTo>
                  <a:cubicBezTo>
                    <a:pt x="0" y="134626"/>
                    <a:pt x="134816" y="0"/>
                    <a:pt x="300468" y="0"/>
                  </a:cubicBezTo>
                  <a:close/>
                </a:path>
              </a:pathLst>
            </a:custGeom>
            <a:solidFill>
              <a:schemeClr val="bg1"/>
            </a:solidFill>
            <a:ln w="3175" cap="flat">
              <a:solidFill>
                <a:schemeClr val="bg1">
                  <a:lumMod val="50000"/>
                </a:schemeClr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16066" tIns="16066" rIns="16066" bIns="16066" numCol="1" spcCol="3810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 marL="0" marR="0" indent="0" algn="l" defTabSz="934592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4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59998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4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  <a:lvl2pPr marL="0" marR="0" indent="233647" algn="ctr" defTabSz="59998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4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2pPr>
              <a:lvl3pPr marL="0" marR="0" indent="467295" algn="ctr" defTabSz="59998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4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3pPr>
              <a:lvl4pPr marL="0" marR="0" indent="700942" algn="ctr" defTabSz="59998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4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4pPr>
              <a:lvl5pPr marL="0" marR="0" indent="934592" algn="ctr" defTabSz="59998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4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5pPr>
              <a:lvl6pPr marL="0" marR="0" indent="1168238" algn="ctr" defTabSz="59998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4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6pPr>
              <a:lvl7pPr marL="0" marR="0" indent="1401885" algn="ctr" defTabSz="59998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4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7pPr>
              <a:lvl8pPr marL="0" marR="0" indent="1635534" algn="ctr" defTabSz="59998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4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8pPr>
              <a:lvl9pPr marL="0" marR="0" indent="1869182" algn="ctr" defTabSz="59998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4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9pPr>
            </a:lstStyle>
            <a:p>
              <a:pPr defTabSz="261049"/>
              <a:endParaRPr lang="zh-CN" altLang="en-US" sz="1200" b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Helvetica Neue Medium"/>
              </a:endParaRPr>
            </a:p>
          </p:txBody>
        </p:sp>
      </p:grpSp>
      <p:sp>
        <p:nvSpPr>
          <p:cNvPr id="47" name="文本框 46">
            <a:extLst>
              <a:ext uri="{FF2B5EF4-FFF2-40B4-BE49-F238E27FC236}">
                <a16:creationId xmlns:a16="http://schemas.microsoft.com/office/drawing/2014/main" id="{8C3DEE30-2B49-431B-BCFE-1741E04C52C3}"/>
              </a:ext>
            </a:extLst>
          </p:cNvPr>
          <p:cNvSpPr txBox="1"/>
          <p:nvPr/>
        </p:nvSpPr>
        <p:spPr>
          <a:xfrm>
            <a:off x="7744735" y="2342489"/>
            <a:ext cx="647999" cy="21711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6066" tIns="16066" rIns="16066" bIns="16066" numCol="1" spcCol="38100" rtlCol="0" anchor="ctr">
            <a:spAutoFit/>
          </a:bodyPr>
          <a:lstStyle/>
          <a:p>
            <a:pPr defTabSz="261049"/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娱乐休闲</a:t>
            </a: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8C3DEE30-2B49-431B-BCFE-1741E04C52C3}"/>
              </a:ext>
            </a:extLst>
          </p:cNvPr>
          <p:cNvSpPr txBox="1"/>
          <p:nvPr/>
        </p:nvSpPr>
        <p:spPr>
          <a:xfrm>
            <a:off x="10731816" y="2359809"/>
            <a:ext cx="647999" cy="21711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6066" tIns="16066" rIns="16066" bIns="16066" numCol="1" spcCol="38100" rtlCol="0" anchor="ctr">
            <a:spAutoFit/>
          </a:bodyPr>
          <a:lstStyle/>
          <a:p>
            <a:pPr defTabSz="261049"/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午餐晚餐</a:t>
            </a:r>
          </a:p>
        </p:txBody>
      </p:sp>
      <p:cxnSp>
        <p:nvCxnSpPr>
          <p:cNvPr id="56" name="直接连接符 55"/>
          <p:cNvCxnSpPr/>
          <p:nvPr/>
        </p:nvCxnSpPr>
        <p:spPr>
          <a:xfrm>
            <a:off x="5659061" y="2038067"/>
            <a:ext cx="229246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连接符 56"/>
          <p:cNvCxnSpPr/>
          <p:nvPr/>
        </p:nvCxnSpPr>
        <p:spPr>
          <a:xfrm>
            <a:off x="8453445" y="2038067"/>
            <a:ext cx="24357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文本框 58">
            <a:extLst>
              <a:ext uri="{FF2B5EF4-FFF2-40B4-BE49-F238E27FC236}">
                <a16:creationId xmlns:a16="http://schemas.microsoft.com/office/drawing/2014/main" id="{8C3DEE30-2B49-431B-BCFE-1741E04C52C3}"/>
              </a:ext>
            </a:extLst>
          </p:cNvPr>
          <p:cNvSpPr txBox="1"/>
          <p:nvPr/>
        </p:nvSpPr>
        <p:spPr>
          <a:xfrm>
            <a:off x="6407121" y="1691738"/>
            <a:ext cx="647999" cy="21711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6066" tIns="16066" rIns="16066" bIns="16066" numCol="1" spcCol="38100" rtlCol="0" anchor="ctr">
            <a:spAutoFit/>
          </a:bodyPr>
          <a:lstStyle/>
          <a:p>
            <a:pPr defTabSz="261049"/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家庭互动</a:t>
            </a: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8C3DEE30-2B49-431B-BCFE-1741E04C52C3}"/>
              </a:ext>
            </a:extLst>
          </p:cNvPr>
          <p:cNvSpPr txBox="1"/>
          <p:nvPr/>
        </p:nvSpPr>
        <p:spPr>
          <a:xfrm>
            <a:off x="9243916" y="1703555"/>
            <a:ext cx="647999" cy="21711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6066" tIns="16066" rIns="16066" bIns="16066" numCol="1" spcCol="38100" rtlCol="0" anchor="ctr">
            <a:spAutoFit/>
          </a:bodyPr>
          <a:lstStyle/>
          <a:p>
            <a:pPr defTabSz="261049"/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家庭互动</a:t>
            </a:r>
          </a:p>
        </p:txBody>
      </p:sp>
      <p:sp>
        <p:nvSpPr>
          <p:cNvPr id="67" name="标题 1"/>
          <p:cNvSpPr txBox="1">
            <a:spLocks/>
          </p:cNvSpPr>
          <p:nvPr/>
        </p:nvSpPr>
        <p:spPr>
          <a:xfrm>
            <a:off x="-215898" y="1670713"/>
            <a:ext cx="3957971" cy="8766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800" b="1" kern="1200" dirty="0">
                <a:solidFill>
                  <a:schemeClr val="bg1"/>
                </a:solidFill>
                <a:latin typeface="阿里汉仪智能黑体" panose="00020600040101010101" pitchFamily="18" charset="-122"/>
                <a:ea typeface="阿里汉仪智能黑体" panose="00020600040101010101" pitchFamily="18" charset="-122"/>
                <a:cs typeface="+mj-cs"/>
              </a:defRPr>
            </a:lvl1pPr>
          </a:lstStyle>
          <a:p>
            <a:r>
              <a:rPr lang="zh-CN" altLang="en-US" sz="3200" dirty="0">
                <a:solidFill>
                  <a:schemeClr val="bg1">
                    <a:lumMod val="75000"/>
                  </a:schemeClr>
                </a:solidFill>
              </a:rPr>
              <a:t>用户行为</a:t>
            </a:r>
            <a:endParaRPr lang="en-US" altLang="zh-CN" sz="3200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zh-CN" altLang="en-US" sz="3200" dirty="0">
                <a:solidFill>
                  <a:schemeClr val="bg1">
                    <a:lumMod val="75000"/>
                  </a:schemeClr>
                </a:solidFill>
              </a:rPr>
              <a:t>局限在家</a:t>
            </a:r>
          </a:p>
        </p:txBody>
      </p:sp>
      <p:sp>
        <p:nvSpPr>
          <p:cNvPr id="75" name="等腰三角形 74"/>
          <p:cNvSpPr/>
          <p:nvPr/>
        </p:nvSpPr>
        <p:spPr>
          <a:xfrm rot="5400000">
            <a:off x="3811458" y="1912561"/>
            <a:ext cx="520110" cy="345442"/>
          </a:xfrm>
          <a:prstGeom prst="triangl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标题 1"/>
          <p:cNvSpPr>
            <a:spLocks noGrp="1"/>
          </p:cNvSpPr>
          <p:nvPr>
            <p:ph type="title"/>
          </p:nvPr>
        </p:nvSpPr>
        <p:spPr>
          <a:xfrm>
            <a:off x="889661" y="304242"/>
            <a:ext cx="10177305" cy="580571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数十亿人集中在家里，家庭娱乐互动频率、时长</a:t>
            </a:r>
            <a:r>
              <a:rPr lang="zh-CN" altLang="en-US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屡破峰值</a:t>
            </a:r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4" name="组合 63"/>
          <p:cNvGrpSpPr/>
          <p:nvPr/>
        </p:nvGrpSpPr>
        <p:grpSpPr>
          <a:xfrm>
            <a:off x="8108241" y="1834777"/>
            <a:ext cx="264112" cy="264112"/>
            <a:chOff x="6899073" y="1695727"/>
            <a:chExt cx="264112" cy="264112"/>
          </a:xfrm>
          <a:solidFill>
            <a:schemeClr val="bg1"/>
          </a:solidFill>
        </p:grpSpPr>
        <p:sp>
          <p:nvSpPr>
            <p:cNvPr id="65" name="椭圆 64">
              <a:extLst>
                <a:ext uri="{FF2B5EF4-FFF2-40B4-BE49-F238E27FC236}">
                  <a16:creationId xmlns:a16="http://schemas.microsoft.com/office/drawing/2014/main" id="{785194C6-6B43-4BC9-B9B1-7D50967B5D93}"/>
                </a:ext>
              </a:extLst>
            </p:cNvPr>
            <p:cNvSpPr/>
            <p:nvPr/>
          </p:nvSpPr>
          <p:spPr>
            <a:xfrm>
              <a:off x="6899073" y="1695727"/>
              <a:ext cx="264112" cy="264112"/>
            </a:xfrm>
            <a:prstGeom prst="ellipse">
              <a:avLst/>
            </a:prstGeom>
            <a:grpFill/>
            <a:ln w="3175" cap="flat">
              <a:solidFill>
                <a:schemeClr val="bg1">
                  <a:lumMod val="50000"/>
                </a:schemeClr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6066" tIns="16066" rIns="16066" bIns="16066" numCol="1" spcCol="38100" rtlCol="0" anchor="ctr">
              <a:noAutofit/>
            </a:bodyPr>
            <a:lstStyle/>
            <a:p>
              <a:pPr defTabSz="261049"/>
              <a:endParaRPr lang="zh-CN" altLang="en-US" sz="1200" b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Neue Medium"/>
              </a:endParaRPr>
            </a:p>
          </p:txBody>
        </p:sp>
        <p:sp>
          <p:nvSpPr>
            <p:cNvPr id="66" name="Oval 78">
              <a:extLst>
                <a:ext uri="{FF2B5EF4-FFF2-40B4-BE49-F238E27FC236}">
                  <a16:creationId xmlns:a16="http://schemas.microsoft.com/office/drawing/2014/main" id="{78E6E714-901A-4CE3-B16F-A56232B3E725}"/>
                </a:ext>
              </a:extLst>
            </p:cNvPr>
            <p:cNvSpPr/>
            <p:nvPr/>
          </p:nvSpPr>
          <p:spPr>
            <a:xfrm>
              <a:off x="6899073" y="1695913"/>
              <a:ext cx="264112" cy="263740"/>
            </a:xfrm>
            <a:custGeom>
              <a:avLst/>
              <a:gdLst>
                <a:gd name="connsiteX0" fmla="*/ 299759 w 600935"/>
                <a:gd name="connsiteY0" fmla="*/ 131393 h 600088"/>
                <a:gd name="connsiteX1" fmla="*/ 321625 w 600935"/>
                <a:gd name="connsiteY1" fmla="*/ 153235 h 600088"/>
                <a:gd name="connsiteX2" fmla="*/ 321625 w 600935"/>
                <a:gd name="connsiteY2" fmla="*/ 319735 h 600088"/>
                <a:gd name="connsiteX3" fmla="*/ 402280 w 600935"/>
                <a:gd name="connsiteY3" fmla="*/ 365567 h 600088"/>
                <a:gd name="connsiteX4" fmla="*/ 410524 w 600935"/>
                <a:gd name="connsiteY4" fmla="*/ 395286 h 600088"/>
                <a:gd name="connsiteX5" fmla="*/ 391526 w 600935"/>
                <a:gd name="connsiteY5" fmla="*/ 406386 h 600088"/>
                <a:gd name="connsiteX6" fmla="*/ 380772 w 600935"/>
                <a:gd name="connsiteY6" fmla="*/ 403522 h 600088"/>
                <a:gd name="connsiteX7" fmla="*/ 288647 w 600935"/>
                <a:gd name="connsiteY7" fmla="*/ 351602 h 600088"/>
                <a:gd name="connsiteX8" fmla="*/ 287930 w 600935"/>
                <a:gd name="connsiteY8" fmla="*/ 351244 h 600088"/>
                <a:gd name="connsiteX9" fmla="*/ 286137 w 600935"/>
                <a:gd name="connsiteY9" fmla="*/ 349812 h 600088"/>
                <a:gd name="connsiteX10" fmla="*/ 284704 w 600935"/>
                <a:gd name="connsiteY10" fmla="*/ 348738 h 600088"/>
                <a:gd name="connsiteX11" fmla="*/ 283270 w 600935"/>
                <a:gd name="connsiteY11" fmla="*/ 346948 h 600088"/>
                <a:gd name="connsiteX12" fmla="*/ 281836 w 600935"/>
                <a:gd name="connsiteY12" fmla="*/ 345515 h 600088"/>
                <a:gd name="connsiteX13" fmla="*/ 280760 w 600935"/>
                <a:gd name="connsiteY13" fmla="*/ 343725 h 600088"/>
                <a:gd name="connsiteX14" fmla="*/ 279685 w 600935"/>
                <a:gd name="connsiteY14" fmla="*/ 341935 h 600088"/>
                <a:gd name="connsiteX15" fmla="*/ 278968 w 600935"/>
                <a:gd name="connsiteY15" fmla="*/ 339786 h 600088"/>
                <a:gd name="connsiteX16" fmla="*/ 278251 w 600935"/>
                <a:gd name="connsiteY16" fmla="*/ 337996 h 600088"/>
                <a:gd name="connsiteX17" fmla="*/ 277893 w 600935"/>
                <a:gd name="connsiteY17" fmla="*/ 335848 h 600088"/>
                <a:gd name="connsiteX18" fmla="*/ 277534 w 600935"/>
                <a:gd name="connsiteY18" fmla="*/ 333341 h 600088"/>
                <a:gd name="connsiteX19" fmla="*/ 277534 w 600935"/>
                <a:gd name="connsiteY19" fmla="*/ 332625 h 600088"/>
                <a:gd name="connsiteX20" fmla="*/ 277534 w 600935"/>
                <a:gd name="connsiteY20" fmla="*/ 153235 h 600088"/>
                <a:gd name="connsiteX21" fmla="*/ 299759 w 600935"/>
                <a:gd name="connsiteY21" fmla="*/ 131393 h 600088"/>
                <a:gd name="connsiteX22" fmla="*/ 281106 w 600935"/>
                <a:gd name="connsiteY22" fmla="*/ 48695 h 600088"/>
                <a:gd name="connsiteX23" fmla="*/ 48046 w 600935"/>
                <a:gd name="connsiteY23" fmla="*/ 297538 h 600088"/>
                <a:gd name="connsiteX24" fmla="*/ 95734 w 600935"/>
                <a:gd name="connsiteY24" fmla="*/ 297538 h 600088"/>
                <a:gd name="connsiteX25" fmla="*/ 95734 w 600935"/>
                <a:gd name="connsiteY25" fmla="*/ 335849 h 600088"/>
                <a:gd name="connsiteX26" fmla="*/ 50556 w 600935"/>
                <a:gd name="connsiteY26" fmla="*/ 335849 h 600088"/>
                <a:gd name="connsiteX27" fmla="*/ 281106 w 600935"/>
                <a:gd name="connsiteY27" fmla="*/ 551394 h 600088"/>
                <a:gd name="connsiteX28" fmla="*/ 281106 w 600935"/>
                <a:gd name="connsiteY28" fmla="*/ 507712 h 600088"/>
                <a:gd name="connsiteX29" fmla="*/ 319471 w 600935"/>
                <a:gd name="connsiteY29" fmla="*/ 507712 h 600088"/>
                <a:gd name="connsiteX30" fmla="*/ 319471 w 600935"/>
                <a:gd name="connsiteY30" fmla="*/ 551394 h 600088"/>
                <a:gd name="connsiteX31" fmla="*/ 550379 w 600935"/>
                <a:gd name="connsiteY31" fmla="*/ 335849 h 600088"/>
                <a:gd name="connsiteX32" fmla="*/ 507711 w 600935"/>
                <a:gd name="connsiteY32" fmla="*/ 335849 h 600088"/>
                <a:gd name="connsiteX33" fmla="*/ 507711 w 600935"/>
                <a:gd name="connsiteY33" fmla="*/ 297538 h 600088"/>
                <a:gd name="connsiteX34" fmla="*/ 552889 w 600935"/>
                <a:gd name="connsiteY34" fmla="*/ 297538 h 600088"/>
                <a:gd name="connsiteX35" fmla="*/ 319471 w 600935"/>
                <a:gd name="connsiteY35" fmla="*/ 48695 h 600088"/>
                <a:gd name="connsiteX36" fmla="*/ 319471 w 600935"/>
                <a:gd name="connsiteY36" fmla="*/ 92377 h 600088"/>
                <a:gd name="connsiteX37" fmla="*/ 281106 w 600935"/>
                <a:gd name="connsiteY37" fmla="*/ 92377 h 600088"/>
                <a:gd name="connsiteX38" fmla="*/ 300468 w 600935"/>
                <a:gd name="connsiteY38" fmla="*/ 0 h 600088"/>
                <a:gd name="connsiteX39" fmla="*/ 600935 w 600935"/>
                <a:gd name="connsiteY39" fmla="*/ 300044 h 600088"/>
                <a:gd name="connsiteX40" fmla="*/ 300468 w 600935"/>
                <a:gd name="connsiteY40" fmla="*/ 600088 h 600088"/>
                <a:gd name="connsiteX41" fmla="*/ 0 w 600935"/>
                <a:gd name="connsiteY41" fmla="*/ 300044 h 600088"/>
                <a:gd name="connsiteX42" fmla="*/ 300468 w 600935"/>
                <a:gd name="connsiteY42" fmla="*/ 0 h 60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600935" h="600088">
                  <a:moveTo>
                    <a:pt x="299759" y="131393"/>
                  </a:moveTo>
                  <a:cubicBezTo>
                    <a:pt x="311588" y="131393"/>
                    <a:pt x="321625" y="141061"/>
                    <a:pt x="321625" y="153235"/>
                  </a:cubicBezTo>
                  <a:lnTo>
                    <a:pt x="321625" y="319735"/>
                  </a:lnTo>
                  <a:lnTo>
                    <a:pt x="402280" y="365567"/>
                  </a:lnTo>
                  <a:cubicBezTo>
                    <a:pt x="413034" y="371296"/>
                    <a:pt x="416618" y="384902"/>
                    <a:pt x="410524" y="395286"/>
                  </a:cubicBezTo>
                  <a:cubicBezTo>
                    <a:pt x="406581" y="402448"/>
                    <a:pt x="399054" y="406386"/>
                    <a:pt x="391526" y="406386"/>
                  </a:cubicBezTo>
                  <a:cubicBezTo>
                    <a:pt x="387941" y="406386"/>
                    <a:pt x="383998" y="405670"/>
                    <a:pt x="380772" y="403522"/>
                  </a:cubicBezTo>
                  <a:lnTo>
                    <a:pt x="288647" y="351602"/>
                  </a:lnTo>
                  <a:cubicBezTo>
                    <a:pt x="288647" y="351602"/>
                    <a:pt x="288288" y="351602"/>
                    <a:pt x="287930" y="351244"/>
                  </a:cubicBezTo>
                  <a:cubicBezTo>
                    <a:pt x="287571" y="350886"/>
                    <a:pt x="286854" y="350528"/>
                    <a:pt x="286137" y="349812"/>
                  </a:cubicBezTo>
                  <a:cubicBezTo>
                    <a:pt x="285779" y="349454"/>
                    <a:pt x="285062" y="349096"/>
                    <a:pt x="284704" y="348738"/>
                  </a:cubicBezTo>
                  <a:cubicBezTo>
                    <a:pt x="283987" y="348022"/>
                    <a:pt x="283628" y="347664"/>
                    <a:pt x="283270" y="346948"/>
                  </a:cubicBezTo>
                  <a:cubicBezTo>
                    <a:pt x="282553" y="346590"/>
                    <a:pt x="282194" y="345873"/>
                    <a:pt x="281836" y="345515"/>
                  </a:cubicBezTo>
                  <a:cubicBezTo>
                    <a:pt x="281477" y="344799"/>
                    <a:pt x="281119" y="344441"/>
                    <a:pt x="280760" y="343725"/>
                  </a:cubicBezTo>
                  <a:cubicBezTo>
                    <a:pt x="280402" y="343009"/>
                    <a:pt x="280043" y="342293"/>
                    <a:pt x="279685" y="341935"/>
                  </a:cubicBezTo>
                  <a:cubicBezTo>
                    <a:pt x="279327" y="341219"/>
                    <a:pt x="279327" y="340503"/>
                    <a:pt x="278968" y="339786"/>
                  </a:cubicBezTo>
                  <a:cubicBezTo>
                    <a:pt x="278610" y="339070"/>
                    <a:pt x="278610" y="338354"/>
                    <a:pt x="278251" y="337996"/>
                  </a:cubicBezTo>
                  <a:cubicBezTo>
                    <a:pt x="278251" y="337280"/>
                    <a:pt x="277893" y="336564"/>
                    <a:pt x="277893" y="335848"/>
                  </a:cubicBezTo>
                  <a:cubicBezTo>
                    <a:pt x="277893" y="335132"/>
                    <a:pt x="277893" y="334415"/>
                    <a:pt x="277534" y="333341"/>
                  </a:cubicBezTo>
                  <a:cubicBezTo>
                    <a:pt x="277534" y="333341"/>
                    <a:pt x="277534" y="332983"/>
                    <a:pt x="277534" y="332625"/>
                  </a:cubicBezTo>
                  <a:lnTo>
                    <a:pt x="277534" y="153235"/>
                  </a:lnTo>
                  <a:cubicBezTo>
                    <a:pt x="277534" y="141061"/>
                    <a:pt x="287571" y="131393"/>
                    <a:pt x="299759" y="131393"/>
                  </a:cubicBezTo>
                  <a:close/>
                  <a:moveTo>
                    <a:pt x="281106" y="48695"/>
                  </a:moveTo>
                  <a:cubicBezTo>
                    <a:pt x="151668" y="58362"/>
                    <a:pt x="49122" y="166134"/>
                    <a:pt x="48046" y="297538"/>
                  </a:cubicBezTo>
                  <a:lnTo>
                    <a:pt x="95734" y="297538"/>
                  </a:lnTo>
                  <a:lnTo>
                    <a:pt x="95734" y="335849"/>
                  </a:lnTo>
                  <a:lnTo>
                    <a:pt x="50556" y="335849"/>
                  </a:lnTo>
                  <a:cubicBezTo>
                    <a:pt x="67050" y="451856"/>
                    <a:pt x="162783" y="542443"/>
                    <a:pt x="281106" y="551394"/>
                  </a:cubicBezTo>
                  <a:lnTo>
                    <a:pt x="281106" y="507712"/>
                  </a:lnTo>
                  <a:lnTo>
                    <a:pt x="319471" y="507712"/>
                  </a:lnTo>
                  <a:lnTo>
                    <a:pt x="319471" y="551394"/>
                  </a:lnTo>
                  <a:cubicBezTo>
                    <a:pt x="437794" y="542443"/>
                    <a:pt x="533886" y="451856"/>
                    <a:pt x="550379" y="335849"/>
                  </a:cubicBezTo>
                  <a:lnTo>
                    <a:pt x="507711" y="335849"/>
                  </a:lnTo>
                  <a:lnTo>
                    <a:pt x="507711" y="297538"/>
                  </a:lnTo>
                  <a:lnTo>
                    <a:pt x="552889" y="297538"/>
                  </a:lnTo>
                  <a:cubicBezTo>
                    <a:pt x="551813" y="166134"/>
                    <a:pt x="449267" y="58362"/>
                    <a:pt x="319471" y="48695"/>
                  </a:cubicBezTo>
                  <a:lnTo>
                    <a:pt x="319471" y="92377"/>
                  </a:lnTo>
                  <a:lnTo>
                    <a:pt x="281106" y="92377"/>
                  </a:lnTo>
                  <a:close/>
                  <a:moveTo>
                    <a:pt x="300468" y="0"/>
                  </a:moveTo>
                  <a:cubicBezTo>
                    <a:pt x="466119" y="0"/>
                    <a:pt x="600935" y="134626"/>
                    <a:pt x="600935" y="300044"/>
                  </a:cubicBezTo>
                  <a:cubicBezTo>
                    <a:pt x="600935" y="465462"/>
                    <a:pt x="466119" y="600088"/>
                    <a:pt x="300468" y="600088"/>
                  </a:cubicBezTo>
                  <a:cubicBezTo>
                    <a:pt x="134816" y="600088"/>
                    <a:pt x="0" y="465462"/>
                    <a:pt x="0" y="300044"/>
                  </a:cubicBezTo>
                  <a:cubicBezTo>
                    <a:pt x="0" y="134626"/>
                    <a:pt x="134816" y="0"/>
                    <a:pt x="300468" y="0"/>
                  </a:cubicBezTo>
                  <a:close/>
                </a:path>
              </a:pathLst>
            </a:custGeom>
            <a:solidFill>
              <a:schemeClr val="bg1"/>
            </a:solidFill>
            <a:ln w="3175" cap="flat">
              <a:solidFill>
                <a:schemeClr val="bg1">
                  <a:lumMod val="50000"/>
                </a:schemeClr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16066" tIns="16066" rIns="16066" bIns="16066" numCol="1" spcCol="3810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 marL="0" marR="0" indent="0" algn="l" defTabSz="934592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4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59998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4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  <a:lvl2pPr marL="0" marR="0" indent="233647" algn="ctr" defTabSz="59998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4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2pPr>
              <a:lvl3pPr marL="0" marR="0" indent="467295" algn="ctr" defTabSz="59998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4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3pPr>
              <a:lvl4pPr marL="0" marR="0" indent="700942" algn="ctr" defTabSz="59998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4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4pPr>
              <a:lvl5pPr marL="0" marR="0" indent="934592" algn="ctr" defTabSz="59998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4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5pPr>
              <a:lvl6pPr marL="0" marR="0" indent="1168238" algn="ctr" defTabSz="59998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4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6pPr>
              <a:lvl7pPr marL="0" marR="0" indent="1401885" algn="ctr" defTabSz="59998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4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7pPr>
              <a:lvl8pPr marL="0" marR="0" indent="1635534" algn="ctr" defTabSz="59998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4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8pPr>
              <a:lvl9pPr marL="0" marR="0" indent="1869182" algn="ctr" defTabSz="59998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4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9pPr>
            </a:lstStyle>
            <a:p>
              <a:pPr defTabSz="261049"/>
              <a:endParaRPr lang="zh-CN" altLang="en-US" sz="1200" b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Helvetica Neue Medium"/>
              </a:endParaRP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10901071" y="1869649"/>
            <a:ext cx="264112" cy="264112"/>
            <a:chOff x="6899073" y="1695727"/>
            <a:chExt cx="264112" cy="264112"/>
          </a:xfrm>
          <a:solidFill>
            <a:schemeClr val="bg1"/>
          </a:solidFill>
        </p:grpSpPr>
        <p:sp>
          <p:nvSpPr>
            <p:cNvPr id="77" name="椭圆 76">
              <a:extLst>
                <a:ext uri="{FF2B5EF4-FFF2-40B4-BE49-F238E27FC236}">
                  <a16:creationId xmlns:a16="http://schemas.microsoft.com/office/drawing/2014/main" id="{785194C6-6B43-4BC9-B9B1-7D50967B5D93}"/>
                </a:ext>
              </a:extLst>
            </p:cNvPr>
            <p:cNvSpPr/>
            <p:nvPr/>
          </p:nvSpPr>
          <p:spPr>
            <a:xfrm>
              <a:off x="6899073" y="1695727"/>
              <a:ext cx="264112" cy="264112"/>
            </a:xfrm>
            <a:prstGeom prst="ellipse">
              <a:avLst/>
            </a:prstGeom>
            <a:grpFill/>
            <a:ln w="3175" cap="flat">
              <a:solidFill>
                <a:schemeClr val="bg1">
                  <a:lumMod val="50000"/>
                </a:schemeClr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6066" tIns="16066" rIns="16066" bIns="16066" numCol="1" spcCol="38100" rtlCol="0" anchor="ctr">
              <a:noAutofit/>
            </a:bodyPr>
            <a:lstStyle/>
            <a:p>
              <a:pPr defTabSz="261049"/>
              <a:endParaRPr lang="zh-CN" altLang="en-US" sz="1200" b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Neue Medium"/>
              </a:endParaRPr>
            </a:p>
          </p:txBody>
        </p:sp>
        <p:sp>
          <p:nvSpPr>
            <p:cNvPr id="80" name="Oval 78">
              <a:extLst>
                <a:ext uri="{FF2B5EF4-FFF2-40B4-BE49-F238E27FC236}">
                  <a16:creationId xmlns:a16="http://schemas.microsoft.com/office/drawing/2014/main" id="{78E6E714-901A-4CE3-B16F-A56232B3E725}"/>
                </a:ext>
              </a:extLst>
            </p:cNvPr>
            <p:cNvSpPr/>
            <p:nvPr/>
          </p:nvSpPr>
          <p:spPr>
            <a:xfrm>
              <a:off x="6899073" y="1695913"/>
              <a:ext cx="264112" cy="263740"/>
            </a:xfrm>
            <a:custGeom>
              <a:avLst/>
              <a:gdLst>
                <a:gd name="connsiteX0" fmla="*/ 299759 w 600935"/>
                <a:gd name="connsiteY0" fmla="*/ 131393 h 600088"/>
                <a:gd name="connsiteX1" fmla="*/ 321625 w 600935"/>
                <a:gd name="connsiteY1" fmla="*/ 153235 h 600088"/>
                <a:gd name="connsiteX2" fmla="*/ 321625 w 600935"/>
                <a:gd name="connsiteY2" fmla="*/ 319735 h 600088"/>
                <a:gd name="connsiteX3" fmla="*/ 402280 w 600935"/>
                <a:gd name="connsiteY3" fmla="*/ 365567 h 600088"/>
                <a:gd name="connsiteX4" fmla="*/ 410524 w 600935"/>
                <a:gd name="connsiteY4" fmla="*/ 395286 h 600088"/>
                <a:gd name="connsiteX5" fmla="*/ 391526 w 600935"/>
                <a:gd name="connsiteY5" fmla="*/ 406386 h 600088"/>
                <a:gd name="connsiteX6" fmla="*/ 380772 w 600935"/>
                <a:gd name="connsiteY6" fmla="*/ 403522 h 600088"/>
                <a:gd name="connsiteX7" fmla="*/ 288647 w 600935"/>
                <a:gd name="connsiteY7" fmla="*/ 351602 h 600088"/>
                <a:gd name="connsiteX8" fmla="*/ 287930 w 600935"/>
                <a:gd name="connsiteY8" fmla="*/ 351244 h 600088"/>
                <a:gd name="connsiteX9" fmla="*/ 286137 w 600935"/>
                <a:gd name="connsiteY9" fmla="*/ 349812 h 600088"/>
                <a:gd name="connsiteX10" fmla="*/ 284704 w 600935"/>
                <a:gd name="connsiteY10" fmla="*/ 348738 h 600088"/>
                <a:gd name="connsiteX11" fmla="*/ 283270 w 600935"/>
                <a:gd name="connsiteY11" fmla="*/ 346948 h 600088"/>
                <a:gd name="connsiteX12" fmla="*/ 281836 w 600935"/>
                <a:gd name="connsiteY12" fmla="*/ 345515 h 600088"/>
                <a:gd name="connsiteX13" fmla="*/ 280760 w 600935"/>
                <a:gd name="connsiteY13" fmla="*/ 343725 h 600088"/>
                <a:gd name="connsiteX14" fmla="*/ 279685 w 600935"/>
                <a:gd name="connsiteY14" fmla="*/ 341935 h 600088"/>
                <a:gd name="connsiteX15" fmla="*/ 278968 w 600935"/>
                <a:gd name="connsiteY15" fmla="*/ 339786 h 600088"/>
                <a:gd name="connsiteX16" fmla="*/ 278251 w 600935"/>
                <a:gd name="connsiteY16" fmla="*/ 337996 h 600088"/>
                <a:gd name="connsiteX17" fmla="*/ 277893 w 600935"/>
                <a:gd name="connsiteY17" fmla="*/ 335848 h 600088"/>
                <a:gd name="connsiteX18" fmla="*/ 277534 w 600935"/>
                <a:gd name="connsiteY18" fmla="*/ 333341 h 600088"/>
                <a:gd name="connsiteX19" fmla="*/ 277534 w 600935"/>
                <a:gd name="connsiteY19" fmla="*/ 332625 h 600088"/>
                <a:gd name="connsiteX20" fmla="*/ 277534 w 600935"/>
                <a:gd name="connsiteY20" fmla="*/ 153235 h 600088"/>
                <a:gd name="connsiteX21" fmla="*/ 299759 w 600935"/>
                <a:gd name="connsiteY21" fmla="*/ 131393 h 600088"/>
                <a:gd name="connsiteX22" fmla="*/ 281106 w 600935"/>
                <a:gd name="connsiteY22" fmla="*/ 48695 h 600088"/>
                <a:gd name="connsiteX23" fmla="*/ 48046 w 600935"/>
                <a:gd name="connsiteY23" fmla="*/ 297538 h 600088"/>
                <a:gd name="connsiteX24" fmla="*/ 95734 w 600935"/>
                <a:gd name="connsiteY24" fmla="*/ 297538 h 600088"/>
                <a:gd name="connsiteX25" fmla="*/ 95734 w 600935"/>
                <a:gd name="connsiteY25" fmla="*/ 335849 h 600088"/>
                <a:gd name="connsiteX26" fmla="*/ 50556 w 600935"/>
                <a:gd name="connsiteY26" fmla="*/ 335849 h 600088"/>
                <a:gd name="connsiteX27" fmla="*/ 281106 w 600935"/>
                <a:gd name="connsiteY27" fmla="*/ 551394 h 600088"/>
                <a:gd name="connsiteX28" fmla="*/ 281106 w 600935"/>
                <a:gd name="connsiteY28" fmla="*/ 507712 h 600088"/>
                <a:gd name="connsiteX29" fmla="*/ 319471 w 600935"/>
                <a:gd name="connsiteY29" fmla="*/ 507712 h 600088"/>
                <a:gd name="connsiteX30" fmla="*/ 319471 w 600935"/>
                <a:gd name="connsiteY30" fmla="*/ 551394 h 600088"/>
                <a:gd name="connsiteX31" fmla="*/ 550379 w 600935"/>
                <a:gd name="connsiteY31" fmla="*/ 335849 h 600088"/>
                <a:gd name="connsiteX32" fmla="*/ 507711 w 600935"/>
                <a:gd name="connsiteY32" fmla="*/ 335849 h 600088"/>
                <a:gd name="connsiteX33" fmla="*/ 507711 w 600935"/>
                <a:gd name="connsiteY33" fmla="*/ 297538 h 600088"/>
                <a:gd name="connsiteX34" fmla="*/ 552889 w 600935"/>
                <a:gd name="connsiteY34" fmla="*/ 297538 h 600088"/>
                <a:gd name="connsiteX35" fmla="*/ 319471 w 600935"/>
                <a:gd name="connsiteY35" fmla="*/ 48695 h 600088"/>
                <a:gd name="connsiteX36" fmla="*/ 319471 w 600935"/>
                <a:gd name="connsiteY36" fmla="*/ 92377 h 600088"/>
                <a:gd name="connsiteX37" fmla="*/ 281106 w 600935"/>
                <a:gd name="connsiteY37" fmla="*/ 92377 h 600088"/>
                <a:gd name="connsiteX38" fmla="*/ 300468 w 600935"/>
                <a:gd name="connsiteY38" fmla="*/ 0 h 600088"/>
                <a:gd name="connsiteX39" fmla="*/ 600935 w 600935"/>
                <a:gd name="connsiteY39" fmla="*/ 300044 h 600088"/>
                <a:gd name="connsiteX40" fmla="*/ 300468 w 600935"/>
                <a:gd name="connsiteY40" fmla="*/ 600088 h 600088"/>
                <a:gd name="connsiteX41" fmla="*/ 0 w 600935"/>
                <a:gd name="connsiteY41" fmla="*/ 300044 h 600088"/>
                <a:gd name="connsiteX42" fmla="*/ 300468 w 600935"/>
                <a:gd name="connsiteY42" fmla="*/ 0 h 60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600935" h="600088">
                  <a:moveTo>
                    <a:pt x="299759" y="131393"/>
                  </a:moveTo>
                  <a:cubicBezTo>
                    <a:pt x="311588" y="131393"/>
                    <a:pt x="321625" y="141061"/>
                    <a:pt x="321625" y="153235"/>
                  </a:cubicBezTo>
                  <a:lnTo>
                    <a:pt x="321625" y="319735"/>
                  </a:lnTo>
                  <a:lnTo>
                    <a:pt x="402280" y="365567"/>
                  </a:lnTo>
                  <a:cubicBezTo>
                    <a:pt x="413034" y="371296"/>
                    <a:pt x="416618" y="384902"/>
                    <a:pt x="410524" y="395286"/>
                  </a:cubicBezTo>
                  <a:cubicBezTo>
                    <a:pt x="406581" y="402448"/>
                    <a:pt x="399054" y="406386"/>
                    <a:pt x="391526" y="406386"/>
                  </a:cubicBezTo>
                  <a:cubicBezTo>
                    <a:pt x="387941" y="406386"/>
                    <a:pt x="383998" y="405670"/>
                    <a:pt x="380772" y="403522"/>
                  </a:cubicBezTo>
                  <a:lnTo>
                    <a:pt x="288647" y="351602"/>
                  </a:lnTo>
                  <a:cubicBezTo>
                    <a:pt x="288647" y="351602"/>
                    <a:pt x="288288" y="351602"/>
                    <a:pt x="287930" y="351244"/>
                  </a:cubicBezTo>
                  <a:cubicBezTo>
                    <a:pt x="287571" y="350886"/>
                    <a:pt x="286854" y="350528"/>
                    <a:pt x="286137" y="349812"/>
                  </a:cubicBezTo>
                  <a:cubicBezTo>
                    <a:pt x="285779" y="349454"/>
                    <a:pt x="285062" y="349096"/>
                    <a:pt x="284704" y="348738"/>
                  </a:cubicBezTo>
                  <a:cubicBezTo>
                    <a:pt x="283987" y="348022"/>
                    <a:pt x="283628" y="347664"/>
                    <a:pt x="283270" y="346948"/>
                  </a:cubicBezTo>
                  <a:cubicBezTo>
                    <a:pt x="282553" y="346590"/>
                    <a:pt x="282194" y="345873"/>
                    <a:pt x="281836" y="345515"/>
                  </a:cubicBezTo>
                  <a:cubicBezTo>
                    <a:pt x="281477" y="344799"/>
                    <a:pt x="281119" y="344441"/>
                    <a:pt x="280760" y="343725"/>
                  </a:cubicBezTo>
                  <a:cubicBezTo>
                    <a:pt x="280402" y="343009"/>
                    <a:pt x="280043" y="342293"/>
                    <a:pt x="279685" y="341935"/>
                  </a:cubicBezTo>
                  <a:cubicBezTo>
                    <a:pt x="279327" y="341219"/>
                    <a:pt x="279327" y="340503"/>
                    <a:pt x="278968" y="339786"/>
                  </a:cubicBezTo>
                  <a:cubicBezTo>
                    <a:pt x="278610" y="339070"/>
                    <a:pt x="278610" y="338354"/>
                    <a:pt x="278251" y="337996"/>
                  </a:cubicBezTo>
                  <a:cubicBezTo>
                    <a:pt x="278251" y="337280"/>
                    <a:pt x="277893" y="336564"/>
                    <a:pt x="277893" y="335848"/>
                  </a:cubicBezTo>
                  <a:cubicBezTo>
                    <a:pt x="277893" y="335132"/>
                    <a:pt x="277893" y="334415"/>
                    <a:pt x="277534" y="333341"/>
                  </a:cubicBezTo>
                  <a:cubicBezTo>
                    <a:pt x="277534" y="333341"/>
                    <a:pt x="277534" y="332983"/>
                    <a:pt x="277534" y="332625"/>
                  </a:cubicBezTo>
                  <a:lnTo>
                    <a:pt x="277534" y="153235"/>
                  </a:lnTo>
                  <a:cubicBezTo>
                    <a:pt x="277534" y="141061"/>
                    <a:pt x="287571" y="131393"/>
                    <a:pt x="299759" y="131393"/>
                  </a:cubicBezTo>
                  <a:close/>
                  <a:moveTo>
                    <a:pt x="281106" y="48695"/>
                  </a:moveTo>
                  <a:cubicBezTo>
                    <a:pt x="151668" y="58362"/>
                    <a:pt x="49122" y="166134"/>
                    <a:pt x="48046" y="297538"/>
                  </a:cubicBezTo>
                  <a:lnTo>
                    <a:pt x="95734" y="297538"/>
                  </a:lnTo>
                  <a:lnTo>
                    <a:pt x="95734" y="335849"/>
                  </a:lnTo>
                  <a:lnTo>
                    <a:pt x="50556" y="335849"/>
                  </a:lnTo>
                  <a:cubicBezTo>
                    <a:pt x="67050" y="451856"/>
                    <a:pt x="162783" y="542443"/>
                    <a:pt x="281106" y="551394"/>
                  </a:cubicBezTo>
                  <a:lnTo>
                    <a:pt x="281106" y="507712"/>
                  </a:lnTo>
                  <a:lnTo>
                    <a:pt x="319471" y="507712"/>
                  </a:lnTo>
                  <a:lnTo>
                    <a:pt x="319471" y="551394"/>
                  </a:lnTo>
                  <a:cubicBezTo>
                    <a:pt x="437794" y="542443"/>
                    <a:pt x="533886" y="451856"/>
                    <a:pt x="550379" y="335849"/>
                  </a:cubicBezTo>
                  <a:lnTo>
                    <a:pt x="507711" y="335849"/>
                  </a:lnTo>
                  <a:lnTo>
                    <a:pt x="507711" y="297538"/>
                  </a:lnTo>
                  <a:lnTo>
                    <a:pt x="552889" y="297538"/>
                  </a:lnTo>
                  <a:cubicBezTo>
                    <a:pt x="551813" y="166134"/>
                    <a:pt x="449267" y="58362"/>
                    <a:pt x="319471" y="48695"/>
                  </a:cubicBezTo>
                  <a:lnTo>
                    <a:pt x="319471" y="92377"/>
                  </a:lnTo>
                  <a:lnTo>
                    <a:pt x="281106" y="92377"/>
                  </a:lnTo>
                  <a:close/>
                  <a:moveTo>
                    <a:pt x="300468" y="0"/>
                  </a:moveTo>
                  <a:cubicBezTo>
                    <a:pt x="466119" y="0"/>
                    <a:pt x="600935" y="134626"/>
                    <a:pt x="600935" y="300044"/>
                  </a:cubicBezTo>
                  <a:cubicBezTo>
                    <a:pt x="600935" y="465462"/>
                    <a:pt x="466119" y="600088"/>
                    <a:pt x="300468" y="600088"/>
                  </a:cubicBezTo>
                  <a:cubicBezTo>
                    <a:pt x="134816" y="600088"/>
                    <a:pt x="0" y="465462"/>
                    <a:pt x="0" y="300044"/>
                  </a:cubicBezTo>
                  <a:cubicBezTo>
                    <a:pt x="0" y="134626"/>
                    <a:pt x="134816" y="0"/>
                    <a:pt x="300468" y="0"/>
                  </a:cubicBezTo>
                  <a:close/>
                </a:path>
              </a:pathLst>
            </a:custGeom>
            <a:solidFill>
              <a:schemeClr val="bg1"/>
            </a:solidFill>
            <a:ln w="3175" cap="flat">
              <a:solidFill>
                <a:schemeClr val="bg1">
                  <a:lumMod val="50000"/>
                </a:schemeClr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16066" tIns="16066" rIns="16066" bIns="16066" numCol="1" spcCol="3810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 marL="0" marR="0" indent="0" algn="l" defTabSz="934592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4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59998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4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  <a:lvl2pPr marL="0" marR="0" indent="233647" algn="ctr" defTabSz="59998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4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2pPr>
              <a:lvl3pPr marL="0" marR="0" indent="467295" algn="ctr" defTabSz="59998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4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3pPr>
              <a:lvl4pPr marL="0" marR="0" indent="700942" algn="ctr" defTabSz="59998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4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4pPr>
              <a:lvl5pPr marL="0" marR="0" indent="934592" algn="ctr" defTabSz="59998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4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5pPr>
              <a:lvl6pPr marL="0" marR="0" indent="1168238" algn="ctr" defTabSz="59998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4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6pPr>
              <a:lvl7pPr marL="0" marR="0" indent="1401885" algn="ctr" defTabSz="59998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4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7pPr>
              <a:lvl8pPr marL="0" marR="0" indent="1635534" algn="ctr" defTabSz="59998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4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8pPr>
              <a:lvl9pPr marL="0" marR="0" indent="1869182" algn="ctr" defTabSz="59998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4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9pPr>
            </a:lstStyle>
            <a:p>
              <a:pPr defTabSz="261049"/>
              <a:endParaRPr lang="zh-CN" altLang="en-US" sz="1200" b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Helvetica Neue Medium"/>
              </a:endParaRPr>
            </a:p>
          </p:txBody>
        </p:sp>
      </p:grpSp>
      <p:sp>
        <p:nvSpPr>
          <p:cNvPr id="81" name="文本框 80"/>
          <p:cNvSpPr txBox="1"/>
          <p:nvPr/>
        </p:nvSpPr>
        <p:spPr>
          <a:xfrm>
            <a:off x="4505919" y="3498910"/>
            <a:ext cx="33248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54"/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触媒时长增加</a:t>
            </a:r>
            <a:endParaRPr lang="zh-CN" altLang="en-US" sz="105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8108858" y="3520315"/>
            <a:ext cx="38190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54"/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触媒频率增加</a:t>
            </a:r>
            <a:endParaRPr lang="zh-CN" altLang="en-US" sz="105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4980834" y="5683573"/>
            <a:ext cx="506323" cy="8747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矩形 83"/>
          <p:cNvSpPr/>
          <p:nvPr/>
        </p:nvSpPr>
        <p:spPr>
          <a:xfrm>
            <a:off x="6473421" y="4801004"/>
            <a:ext cx="457200" cy="96988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矩形 84"/>
          <p:cNvSpPr/>
          <p:nvPr/>
        </p:nvSpPr>
        <p:spPr>
          <a:xfrm>
            <a:off x="9347768" y="5683573"/>
            <a:ext cx="457200" cy="873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矩形 85"/>
          <p:cNvSpPr/>
          <p:nvPr/>
        </p:nvSpPr>
        <p:spPr>
          <a:xfrm>
            <a:off x="10905413" y="4801004"/>
            <a:ext cx="457200" cy="96988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文本框 86"/>
          <p:cNvSpPr txBox="1"/>
          <p:nvPr/>
        </p:nvSpPr>
        <p:spPr>
          <a:xfrm>
            <a:off x="4943419" y="5988756"/>
            <a:ext cx="543739" cy="30777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以往</a:t>
            </a:r>
          </a:p>
        </p:txBody>
      </p:sp>
      <p:sp>
        <p:nvSpPr>
          <p:cNvPr id="88" name="文本框 87"/>
          <p:cNvSpPr txBox="1"/>
          <p:nvPr/>
        </p:nvSpPr>
        <p:spPr>
          <a:xfrm>
            <a:off x="6436005" y="5988594"/>
            <a:ext cx="543739" cy="30777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疫期</a:t>
            </a:r>
          </a:p>
        </p:txBody>
      </p:sp>
      <p:sp>
        <p:nvSpPr>
          <p:cNvPr id="89" name="文本框 88"/>
          <p:cNvSpPr txBox="1"/>
          <p:nvPr/>
        </p:nvSpPr>
        <p:spPr>
          <a:xfrm>
            <a:off x="9269663" y="5988594"/>
            <a:ext cx="543739" cy="30777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以往</a:t>
            </a:r>
          </a:p>
        </p:txBody>
      </p:sp>
      <p:sp>
        <p:nvSpPr>
          <p:cNvPr id="90" name="文本框 89"/>
          <p:cNvSpPr txBox="1"/>
          <p:nvPr/>
        </p:nvSpPr>
        <p:spPr>
          <a:xfrm>
            <a:off x="10867997" y="5988594"/>
            <a:ext cx="543739" cy="30777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疫期</a:t>
            </a:r>
          </a:p>
        </p:txBody>
      </p:sp>
      <p:sp>
        <p:nvSpPr>
          <p:cNvPr id="91" name="文本框 90"/>
          <p:cNvSpPr txBox="1"/>
          <p:nvPr/>
        </p:nvSpPr>
        <p:spPr>
          <a:xfrm>
            <a:off x="4809325" y="5040777"/>
            <a:ext cx="8002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下班后</a:t>
            </a:r>
          </a:p>
        </p:txBody>
      </p:sp>
      <p:sp>
        <p:nvSpPr>
          <p:cNvPr id="92" name="文本框 91"/>
          <p:cNvSpPr txBox="1"/>
          <p:nvPr/>
        </p:nvSpPr>
        <p:spPr>
          <a:xfrm>
            <a:off x="6301911" y="4407687"/>
            <a:ext cx="8002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全天候</a:t>
            </a:r>
          </a:p>
        </p:txBody>
      </p:sp>
      <p:sp>
        <p:nvSpPr>
          <p:cNvPr id="93" name="文本框 92"/>
          <p:cNvSpPr txBox="1"/>
          <p:nvPr/>
        </p:nvSpPr>
        <p:spPr>
          <a:xfrm>
            <a:off x="8939419" y="5226146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偶尔打开媒体</a:t>
            </a:r>
          </a:p>
        </p:txBody>
      </p:sp>
      <p:sp>
        <p:nvSpPr>
          <p:cNvPr id="94" name="文本框 93"/>
          <p:cNvSpPr txBox="1"/>
          <p:nvPr/>
        </p:nvSpPr>
        <p:spPr>
          <a:xfrm>
            <a:off x="9693904" y="4446211"/>
            <a:ext cx="22365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常开机换台，关注疫情</a:t>
            </a:r>
          </a:p>
        </p:txBody>
      </p:sp>
      <p:sp>
        <p:nvSpPr>
          <p:cNvPr id="95" name="标题 1"/>
          <p:cNvSpPr txBox="1">
            <a:spLocks/>
          </p:cNvSpPr>
          <p:nvPr/>
        </p:nvSpPr>
        <p:spPr>
          <a:xfrm>
            <a:off x="302668" y="4504338"/>
            <a:ext cx="3185343" cy="8766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800" b="1" kern="1200" dirty="0">
                <a:solidFill>
                  <a:schemeClr val="bg1"/>
                </a:solidFill>
                <a:latin typeface="阿里汉仪智能黑体" panose="00020600040101010101" pitchFamily="18" charset="-122"/>
                <a:ea typeface="阿里汉仪智能黑体" panose="00020600040101010101" pitchFamily="18" charset="-122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5400" dirty="0"/>
              <a:t>媒体超长高频使用</a:t>
            </a:r>
          </a:p>
        </p:txBody>
      </p:sp>
      <p:sp>
        <p:nvSpPr>
          <p:cNvPr id="96" name="等腰三角形 95"/>
          <p:cNvSpPr/>
          <p:nvPr/>
        </p:nvSpPr>
        <p:spPr>
          <a:xfrm rot="5400000">
            <a:off x="3890887" y="4890032"/>
            <a:ext cx="520110" cy="345442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7" name="矩形 96"/>
          <p:cNvSpPr/>
          <p:nvPr/>
        </p:nvSpPr>
        <p:spPr>
          <a:xfrm>
            <a:off x="4546816" y="4297994"/>
            <a:ext cx="3310990" cy="2014501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矩形 97"/>
          <p:cNvSpPr/>
          <p:nvPr/>
        </p:nvSpPr>
        <p:spPr>
          <a:xfrm>
            <a:off x="8119936" y="4279100"/>
            <a:ext cx="3806685" cy="2014501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9" name="直接箭头连接符 18"/>
          <p:cNvCxnSpPr/>
          <p:nvPr/>
        </p:nvCxnSpPr>
        <p:spPr>
          <a:xfrm flipV="1">
            <a:off x="10067098" y="5027614"/>
            <a:ext cx="730207" cy="676418"/>
          </a:xfrm>
          <a:prstGeom prst="straightConnector1">
            <a:avLst/>
          </a:prstGeom>
          <a:ln w="381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接箭头连接符 68"/>
          <p:cNvCxnSpPr/>
          <p:nvPr/>
        </p:nvCxnSpPr>
        <p:spPr>
          <a:xfrm flipV="1">
            <a:off x="5540618" y="4930893"/>
            <a:ext cx="730207" cy="676418"/>
          </a:xfrm>
          <a:prstGeom prst="straightConnector1">
            <a:avLst/>
          </a:prstGeom>
          <a:ln w="381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7979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/>
          <p:cNvSpPr/>
          <p:nvPr/>
        </p:nvSpPr>
        <p:spPr>
          <a:xfrm>
            <a:off x="0" y="3288114"/>
            <a:ext cx="12200026" cy="358835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9" name="矩形 28"/>
          <p:cNvSpPr/>
          <p:nvPr/>
        </p:nvSpPr>
        <p:spPr>
          <a:xfrm>
            <a:off x="-8026" y="232"/>
            <a:ext cx="12200026" cy="32664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椭圆 3"/>
          <p:cNvSpPr/>
          <p:nvPr/>
        </p:nvSpPr>
        <p:spPr>
          <a:xfrm>
            <a:off x="28082" y="3509584"/>
            <a:ext cx="3190258" cy="3190258"/>
          </a:xfrm>
          <a:prstGeom prst="ellipse">
            <a:avLst/>
          </a:prstGeom>
          <a:solidFill>
            <a:srgbClr val="E8C2C2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0" name="圆角矩形 79"/>
          <p:cNvSpPr/>
          <p:nvPr/>
        </p:nvSpPr>
        <p:spPr>
          <a:xfrm>
            <a:off x="2012369" y="1411620"/>
            <a:ext cx="6789096" cy="936715"/>
          </a:xfrm>
          <a:prstGeom prst="roundRect">
            <a:avLst/>
          </a:prstGeom>
          <a:solidFill>
            <a:schemeClr val="bg1">
              <a:lumMod val="50000"/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-8026" y="3295915"/>
            <a:ext cx="12209124" cy="881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五边形 63"/>
          <p:cNvSpPr/>
          <p:nvPr/>
        </p:nvSpPr>
        <p:spPr>
          <a:xfrm>
            <a:off x="2548794" y="1967029"/>
            <a:ext cx="2008192" cy="504277"/>
          </a:xfrm>
          <a:prstGeom prst="homePlat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广告影响需求</a:t>
            </a:r>
          </a:p>
        </p:txBody>
      </p:sp>
      <p:sp>
        <p:nvSpPr>
          <p:cNvPr id="66" name="五边形 65"/>
          <p:cNvSpPr/>
          <p:nvPr/>
        </p:nvSpPr>
        <p:spPr>
          <a:xfrm>
            <a:off x="4546741" y="1919826"/>
            <a:ext cx="1462891" cy="504277"/>
          </a:xfrm>
          <a:prstGeom prst="homePlat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品牌了解</a:t>
            </a:r>
          </a:p>
        </p:txBody>
      </p:sp>
      <p:sp>
        <p:nvSpPr>
          <p:cNvPr id="76" name="五边形 75"/>
          <p:cNvSpPr/>
          <p:nvPr/>
        </p:nvSpPr>
        <p:spPr>
          <a:xfrm>
            <a:off x="5999387" y="1922730"/>
            <a:ext cx="1451278" cy="504277"/>
          </a:xfrm>
          <a:prstGeom prst="homePlat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品牌比较</a:t>
            </a:r>
          </a:p>
        </p:txBody>
      </p:sp>
      <p:sp>
        <p:nvSpPr>
          <p:cNvPr id="79" name="矩形 78"/>
          <p:cNvSpPr/>
          <p:nvPr/>
        </p:nvSpPr>
        <p:spPr>
          <a:xfrm>
            <a:off x="9086850" y="1876777"/>
            <a:ext cx="2848924" cy="5042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咨询、消费</a:t>
            </a:r>
          </a:p>
        </p:txBody>
      </p:sp>
      <p:sp>
        <p:nvSpPr>
          <p:cNvPr id="81" name="圆角矩形 80"/>
          <p:cNvSpPr/>
          <p:nvPr/>
        </p:nvSpPr>
        <p:spPr>
          <a:xfrm>
            <a:off x="8877300" y="1416017"/>
            <a:ext cx="3058474" cy="942456"/>
          </a:xfrm>
          <a:prstGeom prst="roundRect">
            <a:avLst/>
          </a:prstGeom>
          <a:noFill/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拔草  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  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购买决策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圆角矩形 81"/>
          <p:cNvSpPr/>
          <p:nvPr/>
        </p:nvSpPr>
        <p:spPr>
          <a:xfrm>
            <a:off x="2107254" y="2609501"/>
            <a:ext cx="6636696" cy="485624"/>
          </a:xfrm>
          <a:prstGeom prst="roundRect">
            <a:avLst/>
          </a:prstGeom>
          <a:solidFill>
            <a:schemeClr val="accent1">
              <a:lumMod val="75000"/>
              <a:alpha val="48000"/>
            </a:schemeClr>
          </a:soli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线下广告触达，影响受众阶段</a:t>
            </a:r>
          </a:p>
        </p:txBody>
      </p:sp>
      <p:sp>
        <p:nvSpPr>
          <p:cNvPr id="83" name="圆角矩形 82"/>
          <p:cNvSpPr/>
          <p:nvPr/>
        </p:nvSpPr>
        <p:spPr>
          <a:xfrm>
            <a:off x="8920563" y="2609501"/>
            <a:ext cx="3181498" cy="450166"/>
          </a:xfrm>
          <a:prstGeom prst="roundRect">
            <a:avLst>
              <a:gd name="adj" fmla="val 0"/>
            </a:avLst>
          </a:prstGeom>
          <a:solidFill>
            <a:schemeClr val="tx1">
              <a:lumMod val="75000"/>
              <a:lumOff val="25000"/>
            </a:schemeClr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线上收口，影响用户决策阶段</a:t>
            </a:r>
          </a:p>
        </p:txBody>
      </p:sp>
      <p:sp>
        <p:nvSpPr>
          <p:cNvPr id="86" name="椭圆 85"/>
          <p:cNvSpPr/>
          <p:nvPr/>
        </p:nvSpPr>
        <p:spPr>
          <a:xfrm>
            <a:off x="2937817" y="3527818"/>
            <a:ext cx="3106854" cy="3098565"/>
          </a:xfrm>
          <a:prstGeom prst="ellipse">
            <a:avLst/>
          </a:prstGeom>
          <a:solidFill>
            <a:schemeClr val="bg1">
              <a:lumMod val="95000"/>
              <a:alpha val="8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54"/>
            <a:endParaRPr lang="zh-CN" altLang="en-US">
              <a:solidFill>
                <a:schemeClr val="tx1"/>
              </a:solidFill>
              <a:latin typeface="Calibri"/>
              <a:ea typeface="宋体"/>
            </a:endParaRPr>
          </a:p>
        </p:txBody>
      </p:sp>
      <p:sp>
        <p:nvSpPr>
          <p:cNvPr id="90" name="文本框 89"/>
          <p:cNvSpPr txBox="1"/>
          <p:nvPr/>
        </p:nvSpPr>
        <p:spPr>
          <a:xfrm>
            <a:off x="1914082" y="6330510"/>
            <a:ext cx="2339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54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疫情期间</a:t>
            </a:r>
            <a:endParaRPr lang="zh-CN" altLang="en-US" sz="7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矩形 90"/>
          <p:cNvSpPr/>
          <p:nvPr/>
        </p:nvSpPr>
        <p:spPr>
          <a:xfrm>
            <a:off x="239244" y="4746189"/>
            <a:ext cx="295465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354"/>
            <a:r>
              <a:rPr lang="zh-CN" altLang="en-US" sz="5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高度集中</a:t>
            </a:r>
          </a:p>
        </p:txBody>
      </p:sp>
      <p:sp>
        <p:nvSpPr>
          <p:cNvPr id="93" name="矩形 92"/>
          <p:cNvSpPr/>
          <p:nvPr/>
        </p:nvSpPr>
        <p:spPr>
          <a:xfrm>
            <a:off x="4168078" y="4410742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354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触媒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4" name="等腰三角形 93"/>
          <p:cNvSpPr/>
          <p:nvPr/>
        </p:nvSpPr>
        <p:spPr>
          <a:xfrm rot="5400000">
            <a:off x="5971241" y="4838819"/>
            <a:ext cx="659106" cy="429736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文本框 94"/>
          <p:cNvSpPr txBox="1"/>
          <p:nvPr/>
        </p:nvSpPr>
        <p:spPr>
          <a:xfrm>
            <a:off x="6528342" y="4552243"/>
            <a:ext cx="57684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54"/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是品牌</a:t>
            </a:r>
            <a:r>
              <a:rPr lang="zh-CN" altLang="en-US" sz="48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种草</a:t>
            </a:r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最佳时机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文本框 86"/>
          <p:cNvSpPr txBox="1"/>
          <p:nvPr/>
        </p:nvSpPr>
        <p:spPr>
          <a:xfrm>
            <a:off x="3572270" y="4746189"/>
            <a:ext cx="21882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54"/>
            <a:r>
              <a:rPr lang="zh-CN" altLang="en-US" sz="4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时间长</a:t>
            </a:r>
            <a:endParaRPr lang="en-US" altLang="zh-CN" sz="4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标题 1"/>
          <p:cNvSpPr>
            <a:spLocks noGrp="1"/>
          </p:cNvSpPr>
          <p:nvPr>
            <p:ph type="title"/>
          </p:nvPr>
        </p:nvSpPr>
        <p:spPr>
          <a:xfrm>
            <a:off x="1290022" y="430962"/>
            <a:ext cx="10177305" cy="580571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受众全部集中在家庭场景下，是品牌最佳种草时机</a:t>
            </a:r>
          </a:p>
        </p:txBody>
      </p:sp>
      <p:sp>
        <p:nvSpPr>
          <p:cNvPr id="3" name="矩形 2"/>
          <p:cNvSpPr/>
          <p:nvPr/>
        </p:nvSpPr>
        <p:spPr>
          <a:xfrm>
            <a:off x="3520052" y="1452408"/>
            <a:ext cx="312136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种草  </a:t>
            </a:r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  </a:t>
            </a: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信息比较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圆角矩形 29">
            <a:extLst>
              <a:ext uri="{FF2B5EF4-FFF2-40B4-BE49-F238E27FC236}">
                <a16:creationId xmlns:a16="http://schemas.microsoft.com/office/drawing/2014/main" id="{2BA6AA7E-8F62-754F-9DEE-C59BEDD1C9C8}"/>
              </a:ext>
            </a:extLst>
          </p:cNvPr>
          <p:cNvSpPr/>
          <p:nvPr/>
        </p:nvSpPr>
        <p:spPr>
          <a:xfrm>
            <a:off x="82953" y="1352246"/>
            <a:ext cx="1824138" cy="1642717"/>
          </a:xfrm>
          <a:prstGeom prst="roundRect">
            <a:avLst/>
          </a:prstGeom>
          <a:noFill/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家中覆盖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全受众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AC3D5AC6-D044-434F-93B9-B4994CAD3CC2}"/>
              </a:ext>
            </a:extLst>
          </p:cNvPr>
          <p:cNvSpPr/>
          <p:nvPr/>
        </p:nvSpPr>
        <p:spPr>
          <a:xfrm>
            <a:off x="1267751" y="4392871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354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受众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74809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家庭场景资源概况  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4932060" y="4770006"/>
            <a:ext cx="3852000" cy="70057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资源类型：亮屏广告、轮播焦点图等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覆盖地域：全国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9937" y="2024793"/>
            <a:ext cx="2645090" cy="1790112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文本框 5"/>
          <p:cNvSpPr txBox="1"/>
          <p:nvPr/>
        </p:nvSpPr>
        <p:spPr>
          <a:xfrm>
            <a:off x="838200" y="4770007"/>
            <a:ext cx="3908537" cy="111120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资源类型：前贴视频、开机视频等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覆盖地域：全国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dirty="0">
              <a:solidFill>
                <a:schemeClr val="bg1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16768" y="1991371"/>
            <a:ext cx="2054834" cy="2072397"/>
          </a:xfrm>
          <a:prstGeom prst="roundRect">
            <a:avLst>
              <a:gd name="adj" fmla="val 2464"/>
            </a:avLst>
          </a:prstGeom>
          <a:solidFill>
            <a:srgbClr val="FFFFFF">
              <a:shade val="85000"/>
            </a:srgbClr>
          </a:solidFill>
          <a:ln w="1905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文本框 7"/>
          <p:cNvSpPr txBox="1"/>
          <p:nvPr/>
        </p:nvSpPr>
        <p:spPr>
          <a:xfrm>
            <a:off x="1949403" y="4311360"/>
            <a:ext cx="12297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智能电视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927321" y="4298782"/>
            <a:ext cx="12297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智能冰箱</a:t>
            </a:r>
          </a:p>
        </p:txBody>
      </p:sp>
      <p:sp>
        <p:nvSpPr>
          <p:cNvPr id="10" name="object 2"/>
          <p:cNvSpPr/>
          <p:nvPr/>
        </p:nvSpPr>
        <p:spPr>
          <a:xfrm>
            <a:off x="9403587" y="1991371"/>
            <a:ext cx="2115508" cy="1992800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文本框 10"/>
          <p:cNvSpPr txBox="1"/>
          <p:nvPr/>
        </p:nvSpPr>
        <p:spPr>
          <a:xfrm>
            <a:off x="9595002" y="4265535"/>
            <a:ext cx="15983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家庭自助终端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8535341" y="4776725"/>
            <a:ext cx="3852000" cy="70057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资源类型：首页卡片广告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覆盖地域：全国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86642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V="1">
            <a:off x="1774028" y="2683450"/>
            <a:ext cx="8267447" cy="0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1306285" y="2801423"/>
            <a:ext cx="97757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6000" b="1" dirty="0">
                <a:solidFill>
                  <a:schemeClr val="bg1"/>
                </a:solidFill>
                <a:latin typeface="阿里汉仪智能黑体" panose="00020600040101010101" pitchFamily="18" charset="-122"/>
                <a:ea typeface="阿里汉仪智能黑体" panose="00020600040101010101" pitchFamily="18" charset="-122"/>
              </a:rPr>
              <a:t>家庭场景资源</a:t>
            </a:r>
            <a:r>
              <a:rPr lang="zh-CN" altLang="en-US" sz="6000" b="1" dirty="0" smtClean="0">
                <a:solidFill>
                  <a:schemeClr val="bg1"/>
                </a:solidFill>
                <a:latin typeface="阿里汉仪智能黑体" panose="00020600040101010101" pitchFamily="18" charset="-122"/>
                <a:ea typeface="阿里汉仪智能黑体" panose="00020600040101010101" pitchFamily="18" charset="-122"/>
              </a:rPr>
              <a:t>概况    </a:t>
            </a:r>
            <a:endParaRPr lang="en-US" altLang="zh-CN" sz="6000" b="1" dirty="0">
              <a:solidFill>
                <a:schemeClr val="bg1"/>
              </a:solidFill>
              <a:latin typeface="阿里汉仪智能黑体" panose="00020600040101010101" pitchFamily="18" charset="-122"/>
              <a:ea typeface="阿里汉仪智能黑体" panose="00020600040101010101" pitchFamily="18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306285" y="1915884"/>
            <a:ext cx="9942286" cy="278674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5827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59190" y="3324242"/>
            <a:ext cx="603949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en-US" altLang="zh-CN" sz="2800" b="1" dirty="0" smtClean="0">
                <a:solidFill>
                  <a:srgbClr val="00B0F0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9067.6</a:t>
            </a:r>
            <a:r>
              <a:rPr lang="en-US" altLang="zh-CN" sz="2800" b="1" dirty="0">
                <a:solidFill>
                  <a:srgbClr val="00B0F0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+ </a:t>
            </a:r>
            <a:r>
              <a:rPr lang="zh-CN" altLang="en-US" sz="2800" b="1" dirty="0">
                <a:solidFill>
                  <a:srgbClr val="00B0F0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万块</a:t>
            </a:r>
            <a:r>
              <a:rPr lang="zh-CN" altLang="en-US" sz="2800" b="1" dirty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屏幕</a:t>
            </a:r>
            <a:endParaRPr lang="en-US" altLang="zh-CN" sz="2800" b="1" dirty="0">
              <a:solidFill>
                <a:schemeClr val="bg1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主要城市屏幕数分布</a:t>
            </a:r>
            <a:r>
              <a:rPr lang="zh-CN" altLang="en-US" sz="2800" b="1" dirty="0">
                <a:solidFill>
                  <a:srgbClr val="00B0F0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占总屏幕数</a:t>
            </a:r>
            <a:r>
              <a:rPr lang="en-US" altLang="zh-CN" sz="2800" b="1" dirty="0">
                <a:solidFill>
                  <a:srgbClr val="00B0F0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64%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2637222" y="2630905"/>
            <a:ext cx="754063" cy="754063"/>
            <a:chOff x="5641975" y="5086350"/>
            <a:chExt cx="754063" cy="754063"/>
          </a:xfrm>
          <a:solidFill>
            <a:srgbClr val="3C96E6"/>
          </a:solidFill>
        </p:grpSpPr>
        <p:sp>
          <p:nvSpPr>
            <p:cNvPr id="11" name="Freeform 93"/>
            <p:cNvSpPr>
              <a:spLocks noEditPoints="1"/>
            </p:cNvSpPr>
            <p:nvPr/>
          </p:nvSpPr>
          <p:spPr bwMode="auto">
            <a:xfrm>
              <a:off x="5641975" y="5086350"/>
              <a:ext cx="754063" cy="754063"/>
            </a:xfrm>
            <a:custGeom>
              <a:avLst/>
              <a:gdLst>
                <a:gd name="T0" fmla="*/ 99 w 198"/>
                <a:gd name="T1" fmla="*/ 0 h 198"/>
                <a:gd name="T2" fmla="*/ 0 w 198"/>
                <a:gd name="T3" fmla="*/ 99 h 198"/>
                <a:gd name="T4" fmla="*/ 99 w 198"/>
                <a:gd name="T5" fmla="*/ 198 h 198"/>
                <a:gd name="T6" fmla="*/ 198 w 198"/>
                <a:gd name="T7" fmla="*/ 99 h 198"/>
                <a:gd name="T8" fmla="*/ 99 w 198"/>
                <a:gd name="T9" fmla="*/ 0 h 198"/>
                <a:gd name="T10" fmla="*/ 99 w 198"/>
                <a:gd name="T11" fmla="*/ 143 h 198"/>
                <a:gd name="T12" fmla="*/ 28 w 198"/>
                <a:gd name="T13" fmla="*/ 100 h 198"/>
                <a:gd name="T14" fmla="*/ 99 w 198"/>
                <a:gd name="T15" fmla="*/ 57 h 198"/>
                <a:gd name="T16" fmla="*/ 170 w 198"/>
                <a:gd name="T17" fmla="*/ 100 h 198"/>
                <a:gd name="T18" fmla="*/ 99 w 198"/>
                <a:gd name="T19" fmla="*/ 143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198">
                  <a:moveTo>
                    <a:pt x="99" y="0"/>
                  </a:moveTo>
                  <a:cubicBezTo>
                    <a:pt x="44" y="0"/>
                    <a:pt x="0" y="44"/>
                    <a:pt x="0" y="99"/>
                  </a:cubicBezTo>
                  <a:cubicBezTo>
                    <a:pt x="0" y="154"/>
                    <a:pt x="44" y="198"/>
                    <a:pt x="99" y="198"/>
                  </a:cubicBezTo>
                  <a:cubicBezTo>
                    <a:pt x="154" y="198"/>
                    <a:pt x="198" y="154"/>
                    <a:pt x="198" y="99"/>
                  </a:cubicBezTo>
                  <a:cubicBezTo>
                    <a:pt x="198" y="44"/>
                    <a:pt x="154" y="0"/>
                    <a:pt x="99" y="0"/>
                  </a:cubicBezTo>
                  <a:close/>
                  <a:moveTo>
                    <a:pt x="99" y="143"/>
                  </a:moveTo>
                  <a:cubicBezTo>
                    <a:pt x="53" y="143"/>
                    <a:pt x="28" y="100"/>
                    <a:pt x="28" y="100"/>
                  </a:cubicBezTo>
                  <a:cubicBezTo>
                    <a:pt x="28" y="100"/>
                    <a:pt x="53" y="57"/>
                    <a:pt x="99" y="57"/>
                  </a:cubicBezTo>
                  <a:cubicBezTo>
                    <a:pt x="145" y="57"/>
                    <a:pt x="170" y="100"/>
                    <a:pt x="170" y="100"/>
                  </a:cubicBezTo>
                  <a:cubicBezTo>
                    <a:pt x="170" y="100"/>
                    <a:pt x="145" y="143"/>
                    <a:pt x="99" y="14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12" name="Freeform 94"/>
            <p:cNvSpPr>
              <a:spLocks noEditPoints="1"/>
            </p:cNvSpPr>
            <p:nvPr/>
          </p:nvSpPr>
          <p:spPr bwMode="auto">
            <a:xfrm>
              <a:off x="5878513" y="5326063"/>
              <a:ext cx="282575" cy="280988"/>
            </a:xfrm>
            <a:custGeom>
              <a:avLst/>
              <a:gdLst>
                <a:gd name="T0" fmla="*/ 37 w 74"/>
                <a:gd name="T1" fmla="*/ 0 h 74"/>
                <a:gd name="T2" fmla="*/ 0 w 74"/>
                <a:gd name="T3" fmla="*/ 37 h 74"/>
                <a:gd name="T4" fmla="*/ 37 w 74"/>
                <a:gd name="T5" fmla="*/ 74 h 74"/>
                <a:gd name="T6" fmla="*/ 74 w 74"/>
                <a:gd name="T7" fmla="*/ 37 h 74"/>
                <a:gd name="T8" fmla="*/ 37 w 74"/>
                <a:gd name="T9" fmla="*/ 0 h 74"/>
                <a:gd name="T10" fmla="*/ 37 w 74"/>
                <a:gd name="T11" fmla="*/ 62 h 74"/>
                <a:gd name="T12" fmla="*/ 12 w 74"/>
                <a:gd name="T13" fmla="*/ 37 h 74"/>
                <a:gd name="T14" fmla="*/ 37 w 74"/>
                <a:gd name="T15" fmla="*/ 12 h 74"/>
                <a:gd name="T16" fmla="*/ 62 w 74"/>
                <a:gd name="T17" fmla="*/ 37 h 74"/>
                <a:gd name="T18" fmla="*/ 37 w 74"/>
                <a:gd name="T19" fmla="*/ 6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4" h="74">
                  <a:moveTo>
                    <a:pt x="37" y="0"/>
                  </a:moveTo>
                  <a:cubicBezTo>
                    <a:pt x="17" y="0"/>
                    <a:pt x="0" y="17"/>
                    <a:pt x="0" y="37"/>
                  </a:cubicBezTo>
                  <a:cubicBezTo>
                    <a:pt x="0" y="57"/>
                    <a:pt x="17" y="74"/>
                    <a:pt x="37" y="74"/>
                  </a:cubicBezTo>
                  <a:cubicBezTo>
                    <a:pt x="57" y="74"/>
                    <a:pt x="74" y="57"/>
                    <a:pt x="74" y="37"/>
                  </a:cubicBezTo>
                  <a:cubicBezTo>
                    <a:pt x="74" y="17"/>
                    <a:pt x="57" y="0"/>
                    <a:pt x="37" y="0"/>
                  </a:cubicBezTo>
                  <a:close/>
                  <a:moveTo>
                    <a:pt x="37" y="62"/>
                  </a:moveTo>
                  <a:cubicBezTo>
                    <a:pt x="23" y="62"/>
                    <a:pt x="12" y="51"/>
                    <a:pt x="12" y="37"/>
                  </a:cubicBezTo>
                  <a:cubicBezTo>
                    <a:pt x="12" y="23"/>
                    <a:pt x="23" y="12"/>
                    <a:pt x="37" y="12"/>
                  </a:cubicBezTo>
                  <a:cubicBezTo>
                    <a:pt x="51" y="12"/>
                    <a:pt x="62" y="23"/>
                    <a:pt x="62" y="37"/>
                  </a:cubicBezTo>
                  <a:cubicBezTo>
                    <a:pt x="62" y="51"/>
                    <a:pt x="51" y="62"/>
                    <a:pt x="37" y="6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13" name="Freeform 95"/>
            <p:cNvSpPr>
              <a:spLocks/>
            </p:cNvSpPr>
            <p:nvPr/>
          </p:nvSpPr>
          <p:spPr bwMode="auto">
            <a:xfrm>
              <a:off x="5951538" y="5397500"/>
              <a:ext cx="136525" cy="138113"/>
            </a:xfrm>
            <a:custGeom>
              <a:avLst/>
              <a:gdLst>
                <a:gd name="T0" fmla="*/ 27 w 36"/>
                <a:gd name="T1" fmla="*/ 19 h 36"/>
                <a:gd name="T2" fmla="*/ 18 w 36"/>
                <a:gd name="T3" fmla="*/ 11 h 36"/>
                <a:gd name="T4" fmla="*/ 26 w 36"/>
                <a:gd name="T5" fmla="*/ 2 h 36"/>
                <a:gd name="T6" fmla="*/ 18 w 36"/>
                <a:gd name="T7" fmla="*/ 0 h 36"/>
                <a:gd name="T8" fmla="*/ 0 w 36"/>
                <a:gd name="T9" fmla="*/ 18 h 36"/>
                <a:gd name="T10" fmla="*/ 18 w 36"/>
                <a:gd name="T11" fmla="*/ 36 h 36"/>
                <a:gd name="T12" fmla="*/ 36 w 36"/>
                <a:gd name="T13" fmla="*/ 18 h 36"/>
                <a:gd name="T14" fmla="*/ 35 w 36"/>
                <a:gd name="T15" fmla="*/ 14 h 36"/>
                <a:gd name="T16" fmla="*/ 27 w 36"/>
                <a:gd name="T17" fmla="*/ 1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36">
                  <a:moveTo>
                    <a:pt x="27" y="19"/>
                  </a:moveTo>
                  <a:cubicBezTo>
                    <a:pt x="22" y="19"/>
                    <a:pt x="18" y="15"/>
                    <a:pt x="18" y="11"/>
                  </a:cubicBezTo>
                  <a:cubicBezTo>
                    <a:pt x="18" y="6"/>
                    <a:pt x="22" y="2"/>
                    <a:pt x="26" y="2"/>
                  </a:cubicBezTo>
                  <a:cubicBezTo>
                    <a:pt x="23" y="1"/>
                    <a:pt x="21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8"/>
                    <a:pt x="8" y="36"/>
                    <a:pt x="18" y="36"/>
                  </a:cubicBezTo>
                  <a:cubicBezTo>
                    <a:pt x="28" y="36"/>
                    <a:pt x="36" y="28"/>
                    <a:pt x="36" y="18"/>
                  </a:cubicBezTo>
                  <a:cubicBezTo>
                    <a:pt x="36" y="17"/>
                    <a:pt x="36" y="15"/>
                    <a:pt x="35" y="14"/>
                  </a:cubicBezTo>
                  <a:cubicBezTo>
                    <a:pt x="34" y="17"/>
                    <a:pt x="31" y="19"/>
                    <a:pt x="27" y="1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</p:grpSp>
      <p:sp>
        <p:nvSpPr>
          <p:cNvPr id="39" name="标题 1"/>
          <p:cNvSpPr>
            <a:spLocks noGrp="1"/>
          </p:cNvSpPr>
          <p:nvPr>
            <p:ph type="title"/>
          </p:nvPr>
        </p:nvSpPr>
        <p:spPr>
          <a:xfrm>
            <a:off x="0" y="704062"/>
            <a:ext cx="12192000" cy="1170636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/>
              <a:t>家庭场景资源覆盖全国</a:t>
            </a:r>
            <a:r>
              <a:rPr lang="en-US" altLang="zh-CN" dirty="0"/>
              <a:t>31</a:t>
            </a:r>
            <a:r>
              <a:rPr lang="zh-CN" altLang="en-US" dirty="0"/>
              <a:t>个省，</a:t>
            </a:r>
            <a:r>
              <a:rPr lang="en-US" altLang="zh-CN" dirty="0"/>
              <a:t>78</a:t>
            </a:r>
            <a:r>
              <a:rPr lang="zh-CN" altLang="en-US" dirty="0"/>
              <a:t>个城市，总</a:t>
            </a:r>
            <a:r>
              <a:rPr lang="en-US" altLang="zh-CN" dirty="0">
                <a:solidFill>
                  <a:srgbClr val="00B0F0"/>
                </a:solidFill>
              </a:rPr>
              <a:t>9000</a:t>
            </a:r>
            <a:r>
              <a:rPr lang="zh-CN" altLang="en-US" dirty="0">
                <a:solidFill>
                  <a:srgbClr val="00B0F0"/>
                </a:solidFill>
              </a:rPr>
              <a:t>万</a:t>
            </a:r>
            <a:r>
              <a:rPr lang="en-US" altLang="zh-CN" dirty="0">
                <a:solidFill>
                  <a:srgbClr val="00B0F0"/>
                </a:solidFill>
              </a:rPr>
              <a:t>+</a:t>
            </a:r>
            <a:r>
              <a:rPr lang="zh-CN" altLang="en-US" dirty="0"/>
              <a:t>屏幕 </a:t>
            </a:r>
            <a:endParaRPr lang="en-US" altLang="zh-CN" dirty="0"/>
          </a:p>
        </p:txBody>
      </p:sp>
      <p:sp>
        <p:nvSpPr>
          <p:cNvPr id="9" name="矩形 8"/>
          <p:cNvSpPr/>
          <p:nvPr/>
        </p:nvSpPr>
        <p:spPr>
          <a:xfrm>
            <a:off x="2184847" y="1748040"/>
            <a:ext cx="89531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江苏、广东、辽宁、浙江、陕西等省份以及北上广深川渝等地市屏幕数占比较高</a:t>
            </a:r>
          </a:p>
        </p:txBody>
      </p:sp>
      <p:sp>
        <p:nvSpPr>
          <p:cNvPr id="7" name="矩形 6"/>
          <p:cNvSpPr/>
          <p:nvPr/>
        </p:nvSpPr>
        <p:spPr>
          <a:xfrm>
            <a:off x="317565" y="4815044"/>
            <a:ext cx="1731099" cy="481581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智能电视</a:t>
            </a:r>
          </a:p>
        </p:txBody>
      </p:sp>
      <p:sp>
        <p:nvSpPr>
          <p:cNvPr id="30" name="矩形 29"/>
          <p:cNvSpPr/>
          <p:nvPr/>
        </p:nvSpPr>
        <p:spPr>
          <a:xfrm>
            <a:off x="2176265" y="4815044"/>
            <a:ext cx="1792471" cy="477919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智能冰箱</a:t>
            </a:r>
          </a:p>
        </p:txBody>
      </p:sp>
      <p:sp>
        <p:nvSpPr>
          <p:cNvPr id="31" name="矩形 30"/>
          <p:cNvSpPr/>
          <p:nvPr/>
        </p:nvSpPr>
        <p:spPr>
          <a:xfrm>
            <a:off x="4096336" y="4815043"/>
            <a:ext cx="1731099" cy="477919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家庭自助终端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A960D6F1-7B6E-0544-B61E-72D1CC09F810}"/>
              </a:ext>
            </a:extLst>
          </p:cNvPr>
          <p:cNvSpPr/>
          <p:nvPr/>
        </p:nvSpPr>
        <p:spPr>
          <a:xfrm>
            <a:off x="159191" y="5540244"/>
            <a:ext cx="24780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屏幕数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8907.67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总库存：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9262.57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PV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B89AE37E-08AE-D34C-8542-732F41850EBD}"/>
              </a:ext>
            </a:extLst>
          </p:cNvPr>
          <p:cNvSpPr/>
          <p:nvPr/>
        </p:nvSpPr>
        <p:spPr>
          <a:xfrm>
            <a:off x="2176265" y="5554533"/>
            <a:ext cx="19268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屏幕数：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59.93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总库存：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2.161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亿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PV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4243F51-911E-344B-A50C-2A4EADBB1DC2}"/>
              </a:ext>
            </a:extLst>
          </p:cNvPr>
          <p:cNvSpPr/>
          <p:nvPr/>
        </p:nvSpPr>
        <p:spPr>
          <a:xfrm>
            <a:off x="4103087" y="5531483"/>
            <a:ext cx="20956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屏幕数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：百万量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级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库存：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400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+PV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B89AE37E-08AE-D34C-8542-732F41850EBD}"/>
              </a:ext>
            </a:extLst>
          </p:cNvPr>
          <p:cNvSpPr/>
          <p:nvPr/>
        </p:nvSpPr>
        <p:spPr>
          <a:xfrm>
            <a:off x="276789" y="6268611"/>
            <a:ext cx="2242835" cy="295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* 主要城市指一线及省会城市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96550" y="2284506"/>
            <a:ext cx="5293787" cy="4280083"/>
          </a:xfrm>
          <a:prstGeom prst="rect">
            <a:avLst/>
          </a:prstGeom>
        </p:spPr>
      </p:pic>
      <p:sp>
        <p:nvSpPr>
          <p:cNvPr id="5" name="椭圆 4"/>
          <p:cNvSpPr/>
          <p:nvPr/>
        </p:nvSpPr>
        <p:spPr>
          <a:xfrm>
            <a:off x="10437272" y="4752330"/>
            <a:ext cx="125426" cy="125426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10637074" y="3644758"/>
            <a:ext cx="125426" cy="125426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10737137" y="4817800"/>
            <a:ext cx="125426" cy="125426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10044987" y="5711128"/>
            <a:ext cx="125426" cy="125426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10037137" y="5814985"/>
            <a:ext cx="125426" cy="125426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10035637" y="3820463"/>
            <a:ext cx="125426" cy="125426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9400637" y="5073052"/>
            <a:ext cx="125426" cy="125426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9932695" y="5238607"/>
            <a:ext cx="125426" cy="125426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11012536" y="3026180"/>
            <a:ext cx="125426" cy="125426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9509070" y="4623664"/>
            <a:ext cx="125426" cy="125426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10590908" y="5048324"/>
            <a:ext cx="125426" cy="125426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10200194" y="6435063"/>
            <a:ext cx="125426" cy="125426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10387559" y="6364907"/>
            <a:ext cx="197989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屏幕数占比较高地区</a:t>
            </a:r>
          </a:p>
        </p:txBody>
      </p:sp>
    </p:spTree>
    <p:extLst>
      <p:ext uri="{BB962C8B-B14F-4D97-AF65-F5344CB8AC3E}">
        <p14:creationId xmlns:p14="http://schemas.microsoft.com/office/powerpoint/2010/main" val="196742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智能电视资源</a:t>
            </a:r>
            <a:r>
              <a:rPr lang="zh-CN" altLang="en-US" dirty="0" smtClean="0"/>
              <a:t>概况   </a:t>
            </a:r>
            <a:endParaRPr lang="zh-CN" alt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31F51C4-218F-4992-80B6-BC34648A3200}"/>
              </a:ext>
            </a:extLst>
          </p:cNvPr>
          <p:cNvSpPr txBox="1">
            <a:spLocks/>
          </p:cNvSpPr>
          <p:nvPr/>
        </p:nvSpPr>
        <p:spPr>
          <a:xfrm>
            <a:off x="-1" y="463404"/>
            <a:ext cx="2369128" cy="503511"/>
          </a:xfrm>
          <a:prstGeom prst="rect">
            <a:avLst/>
          </a:prstGeom>
          <a:gradFill flip="none" rotWithShape="1">
            <a:gsLst>
              <a:gs pos="0">
                <a:srgbClr val="3C96E6">
                  <a:shade val="30000"/>
                  <a:satMod val="115000"/>
                </a:srgbClr>
              </a:gs>
              <a:gs pos="100000">
                <a:srgbClr val="3C96E6">
                  <a:shade val="100000"/>
                  <a:satMod val="115000"/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zh-CN" sz="2000" b="1" dirty="0">
                <a:solidFill>
                  <a:srgbClr val="FFFFF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Part 1 </a:t>
            </a:r>
            <a:r>
              <a:rPr lang="zh-CN" altLang="en-US" sz="2000" b="1" dirty="0">
                <a:solidFill>
                  <a:srgbClr val="FFFFF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智能电视屏</a:t>
            </a:r>
            <a:endParaRPr lang="en-US" sz="2000" b="1" dirty="0">
              <a:solidFill>
                <a:srgbClr val="FFFFFF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324557" y="4304399"/>
            <a:ext cx="6343433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主要分布：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江苏（</a:t>
            </a:r>
            <a:r>
              <a:rPr lang="en-US" altLang="zh-CN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26%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）、广东（</a:t>
            </a:r>
            <a:r>
              <a:rPr lang="en-US" altLang="zh-CN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14%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）、辽宁（</a:t>
            </a:r>
            <a:r>
              <a:rPr lang="en-US" altLang="zh-CN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12%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）、陕西（</a:t>
            </a:r>
            <a:r>
              <a:rPr lang="en-US" altLang="zh-CN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4%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）浙江、重庆、黑龙江、湖南、山东、河南等省份屏幕数占比较高</a:t>
            </a:r>
            <a:endParaRPr lang="en-US" altLang="zh-CN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南京、广州、杭州、沈阳、重庆等城市占比较高</a:t>
            </a:r>
            <a:endParaRPr lang="en-US" altLang="zh-CN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北上广深四地中，广州屏幕数较高</a:t>
            </a:r>
          </a:p>
        </p:txBody>
      </p:sp>
      <p:sp>
        <p:nvSpPr>
          <p:cNvPr id="9" name="TextBox 13">
            <a:extLst>
              <a:ext uri="{FF2B5EF4-FFF2-40B4-BE49-F238E27FC236}">
                <a16:creationId xmlns:a16="http://schemas.microsoft.com/office/drawing/2014/main" id="{8DD419C6-3096-7646-BC1B-92AE06FB9782}"/>
              </a:ext>
            </a:extLst>
          </p:cNvPr>
          <p:cNvSpPr txBox="1"/>
          <p:nvPr/>
        </p:nvSpPr>
        <p:spPr>
          <a:xfrm>
            <a:off x="5860945" y="2543814"/>
            <a:ext cx="32145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7235"/>
            <a:r>
              <a:rPr lang="en-US" altLang="zh-CN" sz="3600" dirty="0">
                <a:solidFill>
                  <a:srgbClr val="00B0F0"/>
                </a:solidFill>
                <a:latin typeface="阿里汉仪智能黑体" panose="00020600040101010101" pitchFamily="18" charset="-122"/>
                <a:ea typeface="阿里汉仪智能黑体" panose="00020600040101010101" pitchFamily="18" charset="-122"/>
                <a:cs typeface="Calibri"/>
                <a:sym typeface="Verdana"/>
              </a:rPr>
              <a:t>9262.57</a:t>
            </a:r>
            <a:r>
              <a:rPr lang="zh-CN" altLang="en-US" sz="3600" dirty="0">
                <a:solidFill>
                  <a:srgbClr val="00B0F0"/>
                </a:solidFill>
                <a:latin typeface="阿里汉仪智能黑体" panose="00020600040101010101" pitchFamily="18" charset="-122"/>
                <a:ea typeface="阿里汉仪智能黑体" panose="00020600040101010101" pitchFamily="18" charset="-122"/>
                <a:cs typeface="Calibri"/>
                <a:sym typeface="Verdana"/>
              </a:rPr>
              <a:t>万</a:t>
            </a:r>
          </a:p>
        </p:txBody>
      </p:sp>
      <p:sp>
        <p:nvSpPr>
          <p:cNvPr id="10" name="TextBox 13">
            <a:extLst>
              <a:ext uri="{FF2B5EF4-FFF2-40B4-BE49-F238E27FC236}">
                <a16:creationId xmlns:a16="http://schemas.microsoft.com/office/drawing/2014/main" id="{8DD419C6-3096-7646-BC1B-92AE06FB9782}"/>
              </a:ext>
            </a:extLst>
          </p:cNvPr>
          <p:cNvSpPr txBox="1"/>
          <p:nvPr/>
        </p:nvSpPr>
        <p:spPr>
          <a:xfrm>
            <a:off x="6295574" y="3294846"/>
            <a:ext cx="24588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7235"/>
            <a:r>
              <a:rPr lang="zh-CN" altLang="en-US" sz="2800" dirty="0" smtClean="0">
                <a:solidFill>
                  <a:schemeClr val="bg1"/>
                </a:solidFill>
                <a:latin typeface="阿里汉仪智能黑体" panose="00020600040101010101" pitchFamily="18" charset="-122"/>
                <a:ea typeface="阿里汉仪智能黑体" panose="00020600040101010101" pitchFamily="18" charset="-122"/>
                <a:cs typeface="Calibri"/>
                <a:sym typeface="Verdana"/>
              </a:rPr>
              <a:t>库存</a:t>
            </a:r>
            <a:endParaRPr lang="zh-CN" altLang="en-US" sz="2800" dirty="0">
              <a:solidFill>
                <a:schemeClr val="bg1"/>
              </a:solidFill>
              <a:latin typeface="阿里汉仪智能黑体" panose="00020600040101010101" pitchFamily="18" charset="-122"/>
              <a:ea typeface="阿里汉仪智能黑体" panose="00020600040101010101" pitchFamily="18" charset="-122"/>
              <a:cs typeface="Calibri"/>
              <a:sym typeface="Verdana"/>
            </a:endParaRPr>
          </a:p>
        </p:txBody>
      </p:sp>
      <p:sp>
        <p:nvSpPr>
          <p:cNvPr id="11" name="TextBox 13">
            <a:extLst>
              <a:ext uri="{FF2B5EF4-FFF2-40B4-BE49-F238E27FC236}">
                <a16:creationId xmlns:a16="http://schemas.microsoft.com/office/drawing/2014/main" id="{8DD419C6-3096-7646-BC1B-92AE06FB9782}"/>
              </a:ext>
            </a:extLst>
          </p:cNvPr>
          <p:cNvSpPr txBox="1"/>
          <p:nvPr/>
        </p:nvSpPr>
        <p:spPr>
          <a:xfrm>
            <a:off x="2876596" y="2510384"/>
            <a:ext cx="35059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7235"/>
            <a:r>
              <a:rPr lang="en-US" altLang="zh-CN" sz="3600" dirty="0" smtClean="0">
                <a:solidFill>
                  <a:srgbClr val="00B0F0"/>
                </a:solidFill>
                <a:latin typeface="阿里汉仪智能黑体" panose="00020600040101010101" pitchFamily="18" charset="-122"/>
                <a:ea typeface="阿里汉仪智能黑体" panose="00020600040101010101" pitchFamily="18" charset="-122"/>
                <a:cs typeface="Calibri"/>
                <a:sym typeface="Verdana"/>
              </a:rPr>
              <a:t>8907.67</a:t>
            </a:r>
            <a:r>
              <a:rPr lang="zh-CN" altLang="en-US" sz="3600" dirty="0">
                <a:solidFill>
                  <a:srgbClr val="00B0F0"/>
                </a:solidFill>
                <a:latin typeface="阿里汉仪智能黑体" panose="00020600040101010101" pitchFamily="18" charset="-122"/>
                <a:ea typeface="阿里汉仪智能黑体" panose="00020600040101010101" pitchFamily="18" charset="-122"/>
                <a:cs typeface="Calibri"/>
                <a:sym typeface="Verdana"/>
              </a:rPr>
              <a:t>万</a:t>
            </a:r>
          </a:p>
        </p:txBody>
      </p:sp>
      <p:sp>
        <p:nvSpPr>
          <p:cNvPr id="12" name="TextBox 13">
            <a:extLst>
              <a:ext uri="{FF2B5EF4-FFF2-40B4-BE49-F238E27FC236}">
                <a16:creationId xmlns:a16="http://schemas.microsoft.com/office/drawing/2014/main" id="{8DD419C6-3096-7646-BC1B-92AE06FB9782}"/>
              </a:ext>
            </a:extLst>
          </p:cNvPr>
          <p:cNvSpPr txBox="1"/>
          <p:nvPr/>
        </p:nvSpPr>
        <p:spPr>
          <a:xfrm>
            <a:off x="3512617" y="3284179"/>
            <a:ext cx="22157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7235"/>
            <a:r>
              <a:rPr lang="zh-CN" altLang="en-US" sz="2800" dirty="0" smtClean="0">
                <a:solidFill>
                  <a:schemeClr val="bg1"/>
                </a:solidFill>
                <a:latin typeface="阿里汉仪智能黑体" panose="00020600040101010101" pitchFamily="18" charset="-122"/>
                <a:ea typeface="阿里汉仪智能黑体" panose="00020600040101010101" pitchFamily="18" charset="-122"/>
                <a:cs typeface="Calibri"/>
                <a:sym typeface="Verdana"/>
              </a:rPr>
              <a:t>屏幕</a:t>
            </a:r>
            <a:r>
              <a:rPr lang="zh-CN" altLang="en-US" sz="2800" dirty="0">
                <a:solidFill>
                  <a:schemeClr val="bg1"/>
                </a:solidFill>
                <a:latin typeface="阿里汉仪智能黑体" panose="00020600040101010101" pitchFamily="18" charset="-122"/>
                <a:ea typeface="阿里汉仪智能黑体" panose="00020600040101010101" pitchFamily="18" charset="-122"/>
                <a:cs typeface="Calibri"/>
                <a:sym typeface="Verdana"/>
              </a:rPr>
              <a:t>数</a:t>
            </a: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8DD419C6-3096-7646-BC1B-92AE06FB9782}"/>
              </a:ext>
            </a:extLst>
          </p:cNvPr>
          <p:cNvSpPr txBox="1"/>
          <p:nvPr/>
        </p:nvSpPr>
        <p:spPr>
          <a:xfrm>
            <a:off x="8471723" y="2563879"/>
            <a:ext cx="35308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7235"/>
            <a:r>
              <a:rPr lang="en-US" altLang="zh-CN" sz="3600" dirty="0">
                <a:solidFill>
                  <a:srgbClr val="00B0F0"/>
                </a:solidFill>
                <a:latin typeface="阿里汉仪智能黑体" panose="00020600040101010101" pitchFamily="18" charset="-122"/>
                <a:ea typeface="阿里汉仪智能黑体" panose="00020600040101010101" pitchFamily="18" charset="-122"/>
                <a:cs typeface="Calibri"/>
                <a:sym typeface="Verdana"/>
              </a:rPr>
              <a:t>CPT(CPM)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DD419C6-3096-7646-BC1B-92AE06FB9782}"/>
              </a:ext>
            </a:extLst>
          </p:cNvPr>
          <p:cNvSpPr txBox="1"/>
          <p:nvPr/>
        </p:nvSpPr>
        <p:spPr>
          <a:xfrm>
            <a:off x="8915487" y="3284179"/>
            <a:ext cx="24588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7235"/>
            <a:r>
              <a:rPr lang="zh-CN" altLang="en-US" sz="2800" dirty="0">
                <a:solidFill>
                  <a:schemeClr val="bg1"/>
                </a:solidFill>
                <a:latin typeface="阿里汉仪智能黑体" panose="00020600040101010101" pitchFamily="18" charset="-122"/>
                <a:ea typeface="阿里汉仪智能黑体" panose="00020600040101010101" pitchFamily="18" charset="-122"/>
                <a:cs typeface="Calibri"/>
                <a:sym typeface="Verdana"/>
              </a:rPr>
              <a:t>售卖方式</a:t>
            </a:r>
          </a:p>
        </p:txBody>
      </p:sp>
      <p:cxnSp>
        <p:nvCxnSpPr>
          <p:cNvPr id="15" name="直接连接符 14"/>
          <p:cNvCxnSpPr/>
          <p:nvPr/>
        </p:nvCxnSpPr>
        <p:spPr>
          <a:xfrm flipV="1">
            <a:off x="8857598" y="2463742"/>
            <a:ext cx="0" cy="1354324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V="1">
            <a:off x="6115072" y="2438634"/>
            <a:ext cx="0" cy="150995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/>
          <p:cNvSpPr/>
          <p:nvPr/>
        </p:nvSpPr>
        <p:spPr>
          <a:xfrm>
            <a:off x="3297836" y="2252737"/>
            <a:ext cx="8340774" cy="170643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7682" y="2295349"/>
            <a:ext cx="2649763" cy="1695849"/>
          </a:xfrm>
          <a:prstGeom prst="rect">
            <a:avLst/>
          </a:prstGeom>
        </p:spPr>
      </p:pic>
      <p:cxnSp>
        <p:nvCxnSpPr>
          <p:cNvPr id="33" name="直接连接符 32"/>
          <p:cNvCxnSpPr/>
          <p:nvPr/>
        </p:nvCxnSpPr>
        <p:spPr>
          <a:xfrm>
            <a:off x="527682" y="4102283"/>
            <a:ext cx="1111092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7" name="图表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5639506"/>
              </p:ext>
            </p:extLst>
          </p:nvPr>
        </p:nvGraphicFramePr>
        <p:xfrm>
          <a:off x="527682" y="4060541"/>
          <a:ext cx="10971075" cy="2480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矩形 4"/>
          <p:cNvSpPr/>
          <p:nvPr/>
        </p:nvSpPr>
        <p:spPr>
          <a:xfrm>
            <a:off x="9327113" y="6541421"/>
            <a:ext cx="286488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屏幕数据来源：智选平台，实际以询量为准</a:t>
            </a:r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17663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4961012" y="1901371"/>
            <a:ext cx="2290880" cy="4049486"/>
          </a:xfrm>
          <a:prstGeom prst="rect">
            <a:avLst/>
          </a:prstGeom>
          <a:solidFill>
            <a:srgbClr val="7F7F7F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9759604" y="1901371"/>
            <a:ext cx="2290880" cy="4049486"/>
          </a:xfrm>
          <a:prstGeom prst="rect">
            <a:avLst/>
          </a:prstGeom>
          <a:solidFill>
            <a:srgbClr val="7F7F7F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7349871" y="1901371"/>
            <a:ext cx="2290880" cy="4049486"/>
          </a:xfrm>
          <a:prstGeom prst="rect">
            <a:avLst/>
          </a:prstGeom>
          <a:solidFill>
            <a:srgbClr val="7F7F7F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123165" y="1901371"/>
            <a:ext cx="2141064" cy="4049486"/>
          </a:xfrm>
          <a:prstGeom prst="rect">
            <a:avLst/>
          </a:prstGeom>
          <a:solidFill>
            <a:srgbClr val="7F7F7F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智能电视广告类型 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4085" y="2800730"/>
            <a:ext cx="1854199" cy="10429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86282" y="2754920"/>
            <a:ext cx="1854199" cy="10429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文本框 6"/>
          <p:cNvSpPr txBox="1"/>
          <p:nvPr/>
        </p:nvSpPr>
        <p:spPr>
          <a:xfrm>
            <a:off x="4821211" y="4207348"/>
            <a:ext cx="24839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YaHei" charset="0"/>
              </a:rPr>
              <a:t>（视频</a:t>
            </a:r>
            <a:r>
              <a:rPr kumimoji="1"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YaHei" charset="0"/>
              </a:rPr>
              <a:t>15s /</a:t>
            </a:r>
            <a:r>
              <a:rPr kumimoji="1"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YaHei" charset="0"/>
              </a:rPr>
              <a:t>图片</a:t>
            </a:r>
            <a:r>
              <a:rPr kumimoji="1"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YaHei" charset="0"/>
              </a:rPr>
              <a:t>15s</a:t>
            </a:r>
            <a:r>
              <a:rPr kumimoji="1"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YaHei" charset="0"/>
              </a:rPr>
              <a:t>）</a:t>
            </a:r>
            <a:endParaRPr kumimoji="1"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icrosoft YaHei" charset="0"/>
            </a:endParaRPr>
          </a:p>
          <a:p>
            <a:pPr algn="ctr"/>
            <a:endParaRPr kumimoji="1"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icrosoft YaHei" charset="0"/>
            </a:endParaRPr>
          </a:p>
          <a:p>
            <a:pPr algn="ctr"/>
            <a:endParaRPr kumimoji="1"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icrosoft YaHei" charset="0"/>
            </a:endParaRPr>
          </a:p>
          <a:p>
            <a:pPr algn="ctr"/>
            <a:r>
              <a:rPr kumimoji="1"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YaHei" charset="0"/>
              </a:rPr>
              <a:t>观看点播节目前播放的广告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32973" y="2827597"/>
            <a:ext cx="1854199" cy="10429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文本框 8"/>
          <p:cNvSpPr txBox="1"/>
          <p:nvPr/>
        </p:nvSpPr>
        <p:spPr>
          <a:xfrm>
            <a:off x="40969" y="4154613"/>
            <a:ext cx="235270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YaHei" charset="0"/>
              </a:rPr>
              <a:t>（视频</a:t>
            </a:r>
            <a:r>
              <a:rPr kumimoji="1"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YaHei" charset="0"/>
              </a:rPr>
              <a:t>15s /</a:t>
            </a:r>
            <a:r>
              <a:rPr kumimoji="1"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YaHei" charset="0"/>
              </a:rPr>
              <a:t>图片</a:t>
            </a:r>
            <a:r>
              <a:rPr kumimoji="1"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YaHei" charset="0"/>
              </a:rPr>
              <a:t>15s</a:t>
            </a:r>
            <a:r>
              <a:rPr kumimoji="1"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YaHei" charset="0"/>
              </a:rPr>
              <a:t>）</a:t>
            </a:r>
          </a:p>
          <a:p>
            <a:pPr algn="ctr">
              <a:lnSpc>
                <a:spcPct val="150000"/>
              </a:lnSpc>
            </a:pPr>
            <a:endParaRPr kumimoji="1"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icrosoft YaHei" charset="0"/>
            </a:endParaRPr>
          </a:p>
          <a:p>
            <a:pPr algn="ctr">
              <a:lnSpc>
                <a:spcPct val="150000"/>
              </a:lnSpc>
            </a:pPr>
            <a:r>
              <a:rPr kumimoji="1"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YaHei" charset="0"/>
              </a:rPr>
              <a:t>电视开机加载主页面前广告</a:t>
            </a:r>
          </a:p>
        </p:txBody>
      </p:sp>
      <p:sp>
        <p:nvSpPr>
          <p:cNvPr id="11" name="AutoShape 4" descr="data:image/png;base64,iVBORw0KGgoAAAANSUhEUgAAA2YAAAJUCAYAAAB+EDXsAAAMFmlDQ1BJQ0MgUHJvZmlsZQAA%0aSImVVwdYU8kWnltSCAktEAEpoXdEepEaOghIBxshCRBKhIQgYi+LCq4FFQtWdFVEwVUpsqi%0aI2FkE7PWhiIqyLq5iQ+VNCuj62vfO982dP2fOOfOfc+dOZgBQtmPn5majKgDkCPKF0UF+zM%0aSkZCbpCUDAeIACZ2DP5ohyfaOiwgGU0f7v8u4mtIZyzUYS61/H/6uocnkiDgBIFMSpXBEnB%0a+LjAOCanFxhPgCEdqg3mp2fK8GDEKsLIUEAiLgEp8uwpgSnyrC11CY2mgWxDwBkKpstTAdA%0aScKbWcBJh3GUJBztBFy+AOJtEHtxMthciO9DbJ2TMwtiZTLE5qnfxUn/W8zUsZhsdvoYluU%0aiFbI/X5SbzZ7zf5bjf0tOtnh0DkPYqBnC4GhJzrBuB7JmhUkwFeJmQWpEJMRqEF/kc6X2En%0aw3QxwcJ7cf4IhYsGaAAeCr5rL9wyDWgZghzorzlWN7tlDqC+3RCH5+SKwcpwpnRcvjowWC7%0aIhweZwVGbyQUbyDJwqIGbVJ4weGQAxXGnq8KCM2QcYTbSvgx0dArARxpygrJkzu+7AogxUx%0aaiMUR0s4G0P8Nk0YGC2zwTRzRKN5YbYctnQuuBYwn/yM2GCZL5bIEyWGj3Lg8vwDZBwwLk8%0aQJ+eGwdXlFy33Lc7NjpLbYzt42UHRsjpjR0QFMaO+3flwgcnqgD3OZIdGyed6l5sfFSvjhq%0aMgHLCAP2ACMWypYBbIBPyOgYYB+Es2EgjYQAjSAQ/YyDWjHgnSEQF8xoAi8AdEPCAa8/OTj%0avJAAdR/GdPKnjYgTTpaIPXIAk8hzsG1cS/cAw+HTx/Y7HFX3G3Uj6k8OisxgOhPDCYGEi3G%0aeHAg62zYhID/b3RhsOfB7CRcBKM5fItHeEroIjwm3CD0EO6AePBEGkVuNZO/RPgDcyaYDHp%0agtEB5dqnfZ4ebQtZOuB/uCflD7jgD1wY2uCPMxBf3hrk5Qe33DMVj3L7V8sf5JKy/z0euV7%0aJUcpKzSB17M6wxqx+jsL6rERf2YT9aYiuwY9gF7Ax2CWvGGgATO401Yu3YSQkeWwlPpCthd%0aLZoKbcsGIc/amNXbddv9/mHudny+SX1EuXzCvMlHwNrVu4cIT89I5/pC3djHjNEwLG1Ztrb%0a2dsBINnbZVvHG4Z0z0YYl7/pFvMAmFQ1MjJy8psufDUAdYsBoAx905n3AkC7CcDFuRyxsEC%0amk2zHgAAoQBl+FVpADxgBc5iPPfwH8QA+IACEgkgQC5LADFjxDJADOc8G88BiUAxKwVqwEW%0awFO8EecAAcBkdBA2gGZ8B5cAV0ghvgHlwXfeAlGATvwDCCICSEhtARLUQfMUGsEHvEFfFCA%0apBwJBpJQlKQdESAiJF5yFKkFClDtiK7kSrkV+QEcga5hHQhd5BHSD/yF/IJxVAqqo7qoqbo%0aBNQV9UXD0Fh0OpqO5qFF6DJ0NboZrUQPofXoGfQKegPtQV+iQxjAFDEGZoDZYK4YC4vEkrE%0a0TIgtwEqwcqwSq8Ga4Hu+hvVgA9hHnIjTcSZuA9dmMB6Hc/A8fAG+Ct+KH8Dr8Tb8Gv4IH8%0aS/EmgEHYIVwZ0QQkgkpBNmE4oJ5YR9hDrCOfjd9BHeEYlEBtGM6AK/yyRiJnEucRVxO7GW2%0aELsIvYSh0gkkhbJiuRJiiSxSfmkYtIW0iHSaVI3qY/0gaxI1ifbkwPJyWQBeQm5nHyQfIrc%0aTX5GHlZQUTBRcFeIVOAqzFFYo7BXoUnhqkKfwjBFlWJG8aTEUjIpiymbKTWUc5T7lDeKioq%0aGim6KUxT5iosUNyseUbyo+EjxI1WNakllUadRxdTV1P3UFuod6hsajWZK86El0/Jpq2lVtL%0aO0h7QPSnQlW6UQJa7SQqUKpXqlbqVXygrKJsq+yjOUi5TLlY8pX1UeUFFQMVVhqbBVFqhUq%0aJxQuaUypEpXnagaqZqjukr1oOol1edqJDVTtQA1rtoytT1qZ9V66RjdiM6ic+hL6Xvp5+h9%0a6kR1M/UQ9Uz1UvXD6h3qgxpqGo4a8RqFGhUaJzV6GBjDlBHCyGasYRxl3GR8Gqc7znccb9z%0aKcTXjuse91xyv6aPJ0yzRrNW8oflJi6kVoJWltU6rQeuBNq5tqT1Fe7b2Du1z2gPj1cd7jO%0aeMLxl/dPxdHVTHUidaZ67OHp12nSFdPd0g3VzdLbpndQf0GHo+epl6G/RO6fXr0/W99Pn6G%0a/RP679gajB9mdnMzcw25qCBjkGwgdhgt0GHwbChmWGc4RLDWsMHRhQjV6M0ow1GrUaDxvrG%0ak43nGVcb3zVRMHE1yTDZZHLB5L2pmWmC6XLTBtPnZppmIWZFZtVm981p5t7meeaV5tctiBa%0auFlkW2y06LVFLJ8sMywrLq1aolbMV32q7VZc1wdrNWmBdaX3Lhmrja1NgU23zyJZhG267xL%0abB9tUE4wnJE9ZNuDDhq52TXbbdXrt7E9Umhk5cMrFp4l/2lvYc+wr76w40h0CHhQ6NDq8dr%0aRx5jjscbzvRnSY7LXdqdfri7OIsdK5x7ncxdklx2eZyy1XdNcp1letFN4Kbn9tCt2a3j+7O%0a7vnuR93/9LDxyPI46PF8ktkk3qS9k3o9DT3Znrs9e7yYXileu7x6vA282d6V3o99jHy4Pvt%0a8nvla+Gb6HvJ95WfnJ/Sr83vPcmfNZ7X4Y/5B/iX+HQFqAXEBWwMeBhoGpgdWBw4GOQXNDW%0aoJJgSHBa8LvhWiG8IJqQoZDHUJnR/aFkYNiwnbGvY43DJcGN40GZ0cOnn95PsRJhGCiIZIE%0aBkSuT7yQZRZVF7Ub1OIU6KmVEx5Gj0xel70hRh6zMyYgzHvYv1i18TeizOPE8e1xivHT4uv%0ain+f4J9QltCTOCFxfuKVJO0kflJjMik5Pnlf8tDUgKkbp/ZNc5pWPO3mdLPphdMvzdCekT3%0aj5EzlmeyZx1IIKQkpB1M+syPZleyh1JDUbamDHBZnE+cl14e7gdvP8+SV8Z6leaaVpT1P90%0axfn96f4Z1RnjHAZ/G38l9nBmfuzHyfFZm1P2skOyG7Noeck5JzQqAmyBK0zdKbVTirK9cqt%0azi3J889b2PeoDBMuE+EiKaLGvPV4TGnXWwu/kn8qMCroKLgw+z42ccKVQsFhe1zLOesnPOs%0aKLDol7n4XM7c1nkG8xbPezTfd/7uBciC1AWtC40WLlvYtyho0YHFlMVZi39fYrekbMnbpQl%0aLm5bpLlu0rPenoJ+qi5WKhcW3lnss37kCX8Ff0bHSYeWWlV9LuCWXS+1Ky0s/r+KsuvzzxJ%0a83/zyyOm11xxrnNTvWEtcK1t5c573uQJlqWVFZ7/rJ6+s3MDeUbHi7cebGS+WO5Ts3UTaJN%0a/VsDt/cuMV4y9otn7dmbL1R4VdRu01n28pt77dzt3fv8NlRs1N3Z+nOT7v4u27vDtpdX2la%0aWb6HuKdgz9O98Xsv/OL6S9U+7X2l+77sF+zvORB9oK3KparqoM7BNdVotbi6/9C0Q52H/Q8%0a31tjU7K5l1JYeAUfER178mvLrzaNhR1uPuR6rOW5yfFsdva6kHqmfUz/YkNHQ05jU2HUi9E%0aRrk0dT3W+2v+1vNmiuOKlxcs0pyqllp0ZOF50easltGTiTfqa3dWbrvbOJZ6+3TWnrOBd27%0auL5wPNnL/heOH3R82LzJfdLJy67Xm644nylvt2pve53p9/rOpw76q+6XG3sdOts6prUdarb%0au/vMNf9r56+HXL9yI+JG1824m7dvTbvVc5t7+/md7Duv7xbcHb636D7hfskDlQflD3UeVv7%0aD4h+1Pc49Jx/5P2p/HPP4Xi+n9+UT0ZPPfcue0p6WP9N/VvXc/nlzf2B/54upL/pe5r4cHi%0aj+Q/WPba/MXx3/0+fP9sHEwb7Xwtcjf616o/Vm/1vHt61DUUMP3+W8G35f8kHrw4GPrh8vf%0aEr49Gx49mfS581fLL40fQ37en8kZ2Qkly1kS48CGGxoWhoAf+2H54QkAOid8PygJLt7SQWR%0a3RelCPwnLLufScUZgBrYSY7crBYAjsBm5gNjw9+So3esD0AdHMaaXERpDvayWFR4gyF8GBl%0a5owsAqQmAL8KRkeHtIyNf9kKydwBoyZPd+SRChOf7XdIY3YzCReAH+Sdbf23WIgAcYAAAAA%0alwSFlzAAAWJQAAFiUBSVIk8AAAQABJREFUeAHsfQl8VEW2/gfpJJ09ISwJYQtbJICAAUTDr%0aoAIiCAMboOoII8BGR+MyIg8hkF56Ax5ypDxL7ggI/h4LIqKGB2NICgCkR0JqywhYc3WSbqT%0aTvifukv37e7bne4sJOgpfuTeW8upul/fW7e+OqdONaioqLgBDowAI8AIMAKMACPACDACjAA%0ajwAgwAnWGQMM6q5krZgQYAUaAEWAEGAFGgBFgBBgBRoARkBBgYsYPAiPACDACjAAjwAgwAo%0awAI8AIMAJ1jAATszr+Abh6RoARYAQYAUaAEWAEGAFGgBFgBJiY8TPACDACjAAjwAgwAowAI%0a8AIMAKMQB0jwMSsjn8Arp4RYAQYAUaAEWAEGAFGgBFgBBgBJmb8DDACjAAjwAgwAowAI8AI%0aMAKMACNQxwgwMavjH4CrZwQYAUaAEWAEGAFGgBFgBBgBRoCJGT8DjAAjwAgwAowAI8AIMAK%0aMACPACNQxAkzM6vgH4OoZAUaAEWAEGAFGgBFgBBgBRoARYGLGzwAjwAgwAowAI8AIMAKMAC%0aPACDACdYwAE7M6/gG4ekaAEWAEGAFGgBFgBBgBRoARYAQMDAEjwAgwAowAI8AIMAKMACPAC%0aDACv0UEiiwVuFJYjuy8cpy9VoZL+eUoNFegoKRCgiM8qCHCjA3RLMIPraP9ERvphyZhfggJ%0arHn9VoOKioobv8Ufge+ZEWAEGAFGgBFgBBgBRoARYAR+WwgI4pN13Ypdp83YfcoMi7VqVCj%0aQ0AC92xnRp60RcY0MaFADMDIxqwEQWQQjwAgwAowAI8AIMAKMACPACNRfBErKbmD7sRJ8da%0aQYZeVVI2Pu7s7frwGGdA5G/9uCEORfdYrGxMwdwhzPCDACjAAjwAgwAowAI8AIMAK3NAIlp%0aTfw2YEi7DheclPuo2/HIIzsFoKgAN8JGhOzm/ITcSWMACPACDACjAAjwAgwAowAI3CzELhB%0aSjFBxjbsNd2sKh3qGdczFIKkNfCBnzExc4CQLxgBRoARYAQYAUaAEWAEGIGaQ6CirBRFlnL%0a4BweBfEjUSigrLsS1/CJUGCPQPCqoVuq4lYTmFVfg9S9zkVskO/Coq7ZHhTTEc0OjEBns3Q%0a/PxKyufimulxFgBBgBRoARYAQYAUbglkWg2FRIa5X0m+8fHIZgf5FWij2fpOFoEdAm+V4Ma%0aFU7pOn8zjR8c64UiOmKJwa1ERV7HTzdB0AeCSNC6C9QVlyE4jL3RKehfwjCvCQgXjeuChn3%0anbVg1Y6CKpSsvSKT+oajR+vASitgd/mVQsQZGAFGgBFgBBgBRoARYAQYAS0Cpdi39VuctGr%0aj7OdaEqZyN4M7pUnFVWzdmIFmffvjjlgtcSvF+ePnkE+0yM8uGuXlFWjUsi2ah9oFRjaLAs%0a5dAnJzYUYbGCl/RZkVpWUWWCyksSsqRklFIFq1agyJL9rkeb4PkS068S5aM9UYOQd34JszR%0aP7chnAMGzcAMY4VuM1dGwkf/2RC+s83Zy2ZL+0XRPHstSA8eEeox2JMzDzCw4mMACPACDAC%0ajAAjwAgwAoyAKwIBwUSXigHtYNpqlWmYloRpSZWrlBLs2foDLhPBu/ztTsSMuxfNFWJjzj6%0aCbzIuuBahmDYhTRBSbCFTvWKYzBZcO02kTATLBWzcdJmOpXDljH4Y0Ox+tHFS3ASIa9fMkj%0ajxx1wiJ/r5iYZ5ImZloO2/6iQIH4v/2lmAjF8sdVK/N5UKwij2Rvt9crhb1/raZ8kbmZyHE%0aWAEGAFGgBFgBBgBRoAR+I0jEIBeI+5HLwcU7GaLDtFuL6w4nJ6Oo4rVXURCFxspk4uoGrEg%0atGwVjUAU4OQ5kdkPgaXXkL7zCGnTXIOVSJktGMRGyEYYA4geGsJBS57chjZ9BmNAfIgt/fy%0aeb/DNSbLBdAqGuO54rH9Le6wlBxs27YHI6ZmE2ovU9Fl9J2Xq/crEsQATiZzpBSZmeqhwHC%0aPACDACjAAjwAgwAowAI+AjAqrZYuXFSnDg3+nYf0XRsMV0xgN3xOgXC4lBv+QuZIJYgaC8L%0aThUUA6/kGgkxIUgszgA4WG0tivCiLzTJ3FRsKPweDx4b0cEBwag/OpJfLE9C+36JaNTlOdh%0av8HfkbW5I1mBAU62ilTMs2T926qpWGG+WJ81Zc73KdoaHmTSNWusSxyd28nXjAAjwAgwAow%0aAI8AIMAKMwC2KgONaMNebUKhO8WVs+/eP+EVRRhmadMRDg9pKDjZcy1AMmUeW0cGf7A1LFe%0aZXWh6ETv0Ho5OmQKGxEJv2kEljQR5KiZT5XziMj747I1kp7v7iEOIf6SGtPdMUcTiVTRXtU%0aQ3dMTM/RwIH52u7iFo/E44+6uOasspuXLS5dbS/i0MQJmaVIcfpjAAjwAgwAowAI8AIMAKM%0agDMCxTn4bMtPKCISJHOYclhcLf9spfxQgos/H0T6/mzbki5jXGeM7d/WySGHrYjtRKVCdq7%0akqpsLa9sWTYmYXUYuPv/wU1tZUqFh8KjOKMstgjHKbqqoySCd5mafwy9lgZJzET/Snl25Lu%0aigayjPv4xfLpShXPLQSGS0PBd1sbJLuMSvzPui2EJMrD+roLVv4tiQIsR/cV7dUF3Zou3xT%0aaIdXOkzMavur8LlGQFGgBFgBBgBRoARYAR+cwiYr2fjmnD2YXX1AmjVcYLhR3qvrBN2Utam%0a+10Y0Klx5bh5OVqvKKO1ZyKvxpGHIaoFhg7tgSbFp/H+F0dgJJPJsaSdczJGlNpwOfMILmd%0aW3hzzlTPYRv/rMojNo8U+ZZWFktIbaEhMLJQcnPjR0Vx2A8UU5+/XgP47EjRnoiVkizixQb%0aT0n861hE6STTJCAhrAIGRbSbZFX7aQpRfEPSwYHW3bhNrLn1pPFMcxAowAI8AIMAKMACPAC%0aDACv00E/FQTvsBmGNy/A4wV5VD1WEERTq4PCaJyv0boM/xOlO6+hnY9OiEm2EvcLMXIKy5F%0aJLnXKLWRLll3VkEqupyL2TiW+QvO57oSxDZdbkOThhX4ec8xqTIzudq3a92c6jcEoWmUcLQ%0avB0tBLvJ1VWF+iG4SbpdjNeOyTt2qnNo47jhe4nHzaEHcLETCesYHEvkNRlykQSJoZtLyHb%0a5gwZeHinCpoILW4TUAQSLlFWUC/RsQuSWiRSAJzZq1/AYshLkgYVI6pTUk9aUgeL1I9kCSH%0aUuyBTErIdmHzlvw1ZFiXMovRzARNi2R08NBbIAt7qVfQpCUzMRMDyWOYwQYAUaAEWAEGAFG%0agBFgBDwgcC07T041BCOmcZSLFqo4v5CIGhEAxbyxuPAqCslRR48eIWQGWIjruUSSxCjfFiq%0aIJNCGzlFhjrKsV5G2Oc2WS5z4BQBXDmzD56pLRzXVEIL2HZui4PgZyQX/ye/+jZMaLVr3JP%0adr2RL6DkSfWDs1yPnpG6RlutpmhrTviZG9mqo1kp3gZXy87kddD5H2TDV3JkjShr0mjwLLi%0aFA90S8MyR0c2W8weafsnxCMpDZGvLs9H7tPm9E03A89WgUiITYAbRqTM5UgQcwaStqy8oob%0aEuHKyi3HyUulOHjOgkuF5XiSZN/tJDuIZA+4LRg9SfY7JPvQhVKJ+AlC5ymIe+kZb0SQ0Lx%0a5yshpjAAjwAgwAowAI8AIMAKMACPgikBFuawfi2gR40ikpKy0cfOXjhtQn8/4EeczXOU4xv%0aih79j70c5Z4UYqHAPRPKuqMStviMimkZB97ZMGKy4OHTu0QfvYCNmJSNeW2PPNLhy9Qq7zl%0aTIh8XegW5SWCDrWXF4u1pTZqQEpAPWDUDFpg7TWTBtRu+efHXAli2qNwuRQmBOO7+1KytQ8%0a4hgS2BCTB0Sia8sSiZRFiD3pdAOZQRobokmYAd2JvI3sHkqaunJJS6abnSJDKP+UgZF4bct%0a15JDmzN8OqbsiEPc0vleoBn23WTmBEWAEGAFGgBFgBBgBRoARYATsCFQg3yQ7x8jPPIZTTe%0aMBhaAIvtasZSMECGWNskeZvZzTmRi0q2RLJIXEoakzKQtshfFjuyGYNnfe9UkahBKrnMiRf%0a4uuePD+9ggmLZyTp3uyw4tAr3uHoWt+Lq7kF6O8YTBatYhyqtzx0s/JDb57r4xOTMOlcke5%0aNXlVQiaEwvTPXSgjLONoW4BBZGJYWRAaqoGk4fIlGMnUUZguVhaE7NFJoUj9dx6RdmKLlQR%0axTyO7hzAxqwQnTmYEGAFGgBFgBBgBRoARYAScELAgP1fdyDkXO75zdERhuHQHHhsxijagLi%0aEy9W+JTKkbOF8//gM+zbhK8mIxdnxPhCmSK8h1YEMH00Z7laqeS9Xr+CEPe77Yi6NkYucxS%0aJo2Occ2clQS0r4XxvXS3y8tc89P8IsVXhkpP1VUmG3WFV108iB2+ZEpo6IxRHmxtLm0buYa%0ajtx+zD0pE/SnlBxw3N6StgpQgarh+n0RlxATgEYhDWCidXrqckRP5cW9VU75PEngNEaAEWA%0aEGAFGgBFgBBgBRuA3h4A/Ipo3RlPiCbbBNJEBy9VcXLOUI9BPZQZ+NicZ6gbOjeLbIYKIWT%0a6ycSS7lNZ10YIxCu5ImS605gKcrYyUiYJExrQKOYu6EZoqtCwPWaplYMEl2TJSTXM6Ci2dH%0aIqQmXnGKbX2L8VSLeFYw21QFFONQ1Xs3ea8KQnCkUhUiAEF5jJ6BirXmol7sz1LN6WFXAkj%0awAgwAowAI8AIMAKMACNwyyNgQKc+dzls8CxuyZ3DDIfb9W+KrnEB2JFVisyfjqP7iC4eN35%0a2KKtclAc0w/33N4GZuJLYc+ziTz9idxaxxPB4PHhvPC7++IPtetSA1jYzS79A533MVLLlh+%0abxrRBNHFFSmBG3OXf0jMahhxVZl2VtlSGkMTq2pvVtqmqtvBDHT15yIIB6ba5uXNZ1K4RTj%0a8qCF1kqE1Ej6cLph9g/zdsg7o2JmbdocT5GgBFgBBgBRoARYAQYAUbAAwJuHWY4lYnv2oaI%0a2XFag3YGGefaIbmV7C7dKZt8SeaIsg5INWik6IaBCI4IoHVncigKktNCohsjgsiX7bppUzQ%0aKVY0llczaAzVY1qgFoHPvLmiuqaJ5+WUHr4yqHqrNHUno1ULW8kmiyCtjFhGzfK3cWjjfRR%0a4UPQYiQsL5x8U8rY7QY4laTSwurcBVUzn8RKO8DBr4vSzB2RgBRoARYAQYAUaAEWAEGAFGo%0aMoINIzqgKQmcvGTOzOQI/sR0ZdXlIWMn0/j559P4JJtXzHt2rIinDkv2yM2auZEwmzmhxUo%0a0/GeWHzpsrI+zCh7c9S0wE4yBV0oQZ5u3ZRkq0NTuBZOd5/yTMyELk3sQbb/rBmFZi0+tdA%0aYL0Tuk9ohtkTwIrOSxYes3gvlnIwAI8AIMAKMACPACDACjAAj4AYBch/YuntnxYQxF2lfZ8%0aI9NyOTx/1HsHv/SVxTlEFWjYlc2eUzOCmRJj80jXSjebNcxqYNW/D+J7txRVNR9i+X5QaGR%0aCLSHSsgZlFhuoSLUt0BiGnkpg43t1oT0UWWCtrouXIzRkGC8opuYNMedeGc59pPXa9AiRsF%0am1iOJ9Kda60oLkZpZqZHwZcLrPhkn0kiis7lPRV09xN4KsNpjAAjwAgwAowAI8AIMAKMACP%0aghEBJicJ6dNQksjv6Epw6vBdrNqTh66xwDElqLEvIPY7Nu7KcpCmXhiC0ad8K7eNbKP/j0b%0aaR4lO/OItI3Rk5Y2Ac2rrbp4xG/JIpIhE4m1f8ilwcp3VuIoTENna7zs3gV4Fr53PkOhCCc%0aKNyehMPV2hTZ2+CIEHBgQ3w3fFifPB9PgShcxc+PWbF2LdKMffzUjivSxNyXvmmFA/+v1Ks%0aP2xnbjdoI7n8559D4e8fhGn9Ol3RBSXl+MeXuSgsuQGbDxjdnK6RvMbMFROOYQQYAUaAEWA%0aEGAFGgBFgBHxAgPY1O3dUcughCsXGqiaF5eTCXRZzatd2nC0qgmqQV2SyolG3O9H99BbsJ2%0a/7RWd+wsdEgh7o1VI2K7SZCEbj7l7dXDaxvn7uZ3y186RNXkLvjrY1Z2rD5U2jyfX92Quyy%0aaJfINRt0grPnoKiL0OH9uT+XgTyVlFGHMgfhTihmEeilAhctrwdgCGuNZooap0y0vr50e7J%0aeSRbXV/mHX2Sq/Llb3ae95JlctYQaYeK0ZFc1vduq6/hO5BN90qZf86pgNCOBWlYkSBqh7J%0avSI5Q9l+swO+6KK0tK0PF8SNkvlkG68H9wPgJOrfRAEWlNxBAZpXCAYgvQdMEX4pxXkaAEW%0aAEGAFGgBFgBBgBRuA3jEDZVWzd8AORGz/ypqc60RB42M39cg7sVswMyXM9kTKZo5EHxPa3o%0aU/3GAm8bvf1R96m7fiFtFn5J/fju9hmGEDONQKatMfgfrEkLkRx/iFjnX/mMNL3kcdEyq+G%0a5t3vQp8WrgTEfG4/3r9IBEIhh4bGjRTNWD527cqWi4e0QoKkaSvEto3f4he7gkhON2XhpLJ%0aRdrsOzaS4iz99g6/ETtcOwQijv0NEjV2cvaaxv/RCagURomhym9+BiJm7YPBrIDkLUY/afM%0aJdB/lcUdI1KeTIo4HBXzJvFEe9EE6OWLq2DMT3J8wQG037EtiU0Re0OC8jwAgwAowAI8AIM%0aAKMACMgEPD3V9yba0iZIQRdk+9GO8VdYnScTL5EdkNIOBK79yIly/0Y0qstwmzj+ggMGNUX%0aNJaHIaYT7lY8HjYMDEPLFjFo2TTMwTFHMBW0kTJyXX/XkGEY0kkxiRQVUYgh00eb9sVGtPz%0aQqYOaLwBNm8h+Ftt376iQtSBEqoo+WQw1qDG6dm6LaOm6GTope66FhLqSwOj28YipJWZxKd%0a97jZloajkxs9hIAyKMqi9J9YZuzrFtEyJvRA59cMgoNcz2m92cZnItjAAjwAgwAowAI8AIM%0aAKMwK8BgQgMHHsvzGTSJzwYNvQPRFiwo4bGv3EH3N8vAohshCahjmkOCPhHYfDYUQ5R7i78%0aGydgVLI/co1N0I5Im15oGNUej01ohcJiu6bJPzgERhtxCkK3e+9FozN5iLG56jeg29Bh6EB%0aF1GwBgQHSefyoUGSZQ0B3IoWIjr0woQWt31J5T0MDacvUUnotql5codiwzYdA+2qjRZSBNu%0a2uvFBDUmo58zdSpkHEVzXEUd3+bMpYVfi4HCPACDACjAAjwAgwAowAI+AbAv6BQSA+5iE0R%0aBPSetV0aNSqLRpVJrRhAMI8kUEyuWwZr6wtU2VRmWCd+2kY2hgtQ9VM4khETN1ETRtdS+cF%0aJd4TM8GnhLYqTNnbzVOThEbLROvBPjhohZZXClPIXNpP21eNl1pXZIgf/Im0+qo1Y42ZiiA%0afGQFGgBFgBBgBRoARYAQYAUbgV4GA2NOsstCQyFMBeWNZssXq4BZflPQn75MivSpBkDyhdf%0aPCw7+DeCZmDnDwBSPACDACjAAjwAgwAowAI8AI1CcEhEMNb13mq+0W68wqDZRFmDtGRJJ2j%0aDJrS1jIpJOcL1YpCDlaWd4KYWLmLVKcjxFgBBgBRoARYAQYAUaAEWAEbjoCYbQ4zldiVkwm%0aipWFclqL1iSkAd57JABBGtNDsYH3f2wsxdHzTjLINvEGucwX4YbVPWszkx9+sduBr6aQXiy%0aJq+yWOJ0RYAQYAUaAEWAEGAFGgBFgBBiB2kGgWYT3NoWCSon9va96uSm1IEONjA0QQRtTRy%0arHqKAGus4/GhiNMAy+jxawNULAwHvc3uzlgnJYyI6xcmNKRxFMzBzx4CtGgBFgBBgBRoARY%0aAQYAUaAEahHCLSOtu0t4FWrxN5k56+XSeSosgKCyDlbPQqnHU66MlkMqcAiXpyP6PQfEXzP%0avW5FX6C6aa9unwMTM58h4wKMACPACDACjAAjwAgwAowAI3CzEIiN9F5jJtokNGbXTRXIybN%0at4ubSVF3i5ZLLNcJy+BAK33sHFXl5rokUI0hdZnaptEG1r3XwGjNdSDmSEWAEGAFGgBFgBB%0agBRoARYATqAwJNwnwjZsKEsIzWj2X8Ykbrxvrathuk0bLSWjBpyZgOg6Lt6WCldWpazZdYX%0a1b051m4cfEMbuReR/jsOS7wiLVwp6+Ukbt8Xw0Z7fvHuQjlCEaAEWAEGAFGgBFgBBgBRoAR%0aYATqGoGQwIbwxv292k7Bs4z+DfDjKTOKLfo2hfff5ofOcQ0xrocfjE6qKsGpftfND4mUPir%0aRTgobGAzw6zcYiGoG/6SeanUOxx3Hi1FSWrUNqhtUVDhbVTrI5gtGgBFgBBgBRoARYAQYAU%0aaAEWAE6hSBDXtN+C6Tdn32MgiPiEXmGxjbMwT3d3PYHdsmQVA2T+u63KXfKC1Fg4AAmxz1R%0aJDAv3x8DUWWG5I5pRrv7dFTW7yVwfkYAUaAEWAEGAFGgBFgBBgBRoARqDUE+rSlHZ99CGKt%0aV1BAA2w9WIycfP21ZpURIXfpeqRMNK2QiFkxkbKGvlsxSnfmpLjz4W45q88IiP0MimnLAws%0a9G2XlZLNKD4yOSavPcrkAI8AIMAKMACPACDACjAAjUNsINBBjV1JFiU2ZAxreQDhxpYAqrK%0aWqSjvjGhmkdVtiDO1tEO000zqx978rwHP3RflkDultHdp8RkMDSVNWlT3MxJq0X40p4w2ix%0aaWkViy3WmGl3eIq6L+IE6GBeID8/Mg7ih/8yDY0gFSPIu5mBfHj5JsFKfP+QbpZbeN6GAFG%0agBFgBBgBRoARYAQYgaogII2xSc0QHUwEjUhJbYe0Q8X4/GCRT9WIVgnTwj7tAvHUgMgqa7O%0a8qVSM+f9n63WcuFyGQFrj5ku4//YQj2aVvsiqs7zlRMCKioqQl5uLYjpaLBaJnKmkTDRMnA%0avCJtJEHpFXlBFlazuYSUN2yXSDSVltA83yGQFGgBFgBBgBRoARYARuKgLSGJv0DpdMpIQoq%0aX0FRP/bgny+P9GqENo4+vuTFry3PU/y1uizEC8LCDf993YJkSzjfKNlgLg3d6aTXlZfd9nE%0ag1BSXIyC/HyUEuHyNYgyoqyQoSVxvsrxlN9EzbpaLJssesrHaYwAI8AIMAKMACPACDACjMC%0atioAwRDOVNcA1GvfWZggiLVTfjlUgZ9SsUCJnP5w04/Uvrrtdc1YTbe/WKhD9EoJRUFJBFn%0areSRT3JO7tliRmQtNVWFAAs5nsA6sZhAwhq6a1Z0JTlkeeYDgwAowAI8AIMAKMACPACDACv%0a3YEhKLDbG1Ay3dqd/w7sltIlaEMMTaUzAz/+7PrSDtURG7tq9ZWYbLoLggy9thdYUhqEyh5%0ahfSGm6n3dMutMbOSSaKpsLDGtVzCRjY0LAwGWoNW3SB+LGG+yBsRVBdJLs8IMAKMACPACDA%0aCjAAjcCshIByENAmrXacgwm2+cJ9flSCIkvAfIpyCNI3wQ3IHI+5obUTjMOFcxL1Ek7kCxy%0a+V4YcTJcgtKke3VgHo1TYYMSTDXXhvez5+PG32uP5uXM9Q0rDJWsBbipipmrLaMj0U5CwsP%0aBx+5CSkOuF6MTv6qA5+XJYRYAQYAUaAEWAEGAFG4NZFQPgBiQn3RldUtXsU/v0Wbr5GBMmD%0a6qoS0aJ1VnI3YbHekDajbhpuQHxjAxqFNURIQEPJ86SFLODyS8qRnWfF2WtW5BfL5okGsjk%0asJS/rwh3/bbH+6E7mix1iAhBM5YQOTpgx/nTWjF1kOunJpDEqpCEWjI62mTzeMsRMkLHaMD%0al0/s0EKRPkrKpeG4W2LLtQ/CQcGAFGgBFgBBgBRoARYAQYgd8eAmIc3ST4hkdNUXVRySOSt%0aOCja9UVI5GiChq/l5OpWxkRNWHx5kwphc7GnzYnE+731SBMFkU5QezEUZC0QGKkN+ifudRO%0a+LRl1LLqceGYaEQG24XeMsRMOOmoiTVlKhCejkajEUHB5PezCqGQHH7Utm1tFZrFRRgBRoA%0aRYAQYAUaAEWAEGIGbhoDRH2gc7Exxarb6fWctWLWjoEaFSi3WNpuIWmUqF5Fd2p9YyShIm9%0ahk2lO5SX3D0aN1oEPb7RTNIbp+XQgTxptFysSdi7qq6gxEbB7NgRFgBBgBRoARYAQYAUaAE%0afgtI2AhRyC1HQSxGdTJdy+NntolyJQwlbT995RZSRNlJDJGzEpoyMS5J1Im2uxMyoSoW4KY%0a3UxSpuBbZSLoy27kal18ZAQYAUaAEWAEGAFGgBFgBH5NCIhlSLm17D5f4PXgHaGSB8RbBTv%0ahrVG0WS/Ue2J2g4w2q7JPmd7N+hIn6hR1+xrYE6OviHF+RoARYAQYAUaAEWAEGIFfIwJF5D%0azjEvleKCq7QdZonnRI1bv73yeH3xLkTJAy0VZ3ofq+4d1JrqH40jL6ResoiLoDAx1tPytrS%0au09cpXVzOmMACPACDACjAAjwAgwAoxA/UKgjPQcueSxXA7uR8ohtCYtqopr0oTR5EQiPOFB%0aJqT/XKJWVq+OwnzRnaZMbWi915iJfcvqKtRl3XV1z1wvI8AIMAKMACPACDACjAAjcDMRMPg%0a1QGRQ9dekCeIjnGrUtyDaVBkpE22u9xqz8jokZnVZd317oLg9jAAjwAgwAowAI8AIMAKMQI%0a0jQJ4yGhlvVHmrKuf2CKca8U2i8fqXudXa58xZblWuxT5lzw2NcnCJ70lOvXeXn5ebS15R9%0aNWeeXn5OH7qFKVXoF18PBpHR9vutappNgF0IvZgiIyK0kZVen4hX7+tlRbkDIwAI8AIMAKM%0aACPACDACjMBvDIEIWjUUZqy+tswZNkEfdhwvwYa9Juekm3I9rmco+nYMkjw0elthvdeYuSN%0al4gZPnTmDMmUN2snTZxyIWVXTtMB5qlubj88ZAUaAEWAEGAFGgBFgBBgBRsA3BIz+DYiU+V%0abG29zCZX2/hCD0jDfiswNFEknztmx18gkyNrJbiLThtK9y6j0x83RDDTRbaTcU6GtCVdM0I%0aviUEWAEGAFGgBFgBBgBRoARYARqAYGGtAOzMGEkG7VakG4XGRTQAON7hWJk9xBsP1aCr44U%0ao6a3t/KnNXJDOgej/21BCCKyWdVwS5sy5hcU4BRpyipIV9m2TWs00pgdVjVNCySbMmrR4HN%0aGgBFgBBgBRoARYAQYAUag+giIMXZ00A0IjdnNDsLEMSvXil2nzdh9ygyLtWrLkAINDdC7nR%0aF92hoR18hQI/Sy3hOzgvx82veg/Gb/ZlJ9fn5+CI+I8KluXmPmE1ycmRFgBBgBRoARYAQYA%0aUbgN4ZAWGADRNSSCaOvUBZZKnClsBzZeeU4e60Ml/LLUWiuQEGJvJ9xeFBDMrdsiGYRfmgd%0a7Y/YSD80CfNDSGDNO7ev98SsqKioTjaYFj9qAO1hFhIS4tPvy8TMJ7g4MyPACDACjAAjwAg%0awAozAbwiBANI0NfVteP2bQafmqV4NQ2cw1N0yuLqsu4ZhZHGMACPACDACjAAjwAgwAoxAnS%0aIgDBfldWV12ox6W3ndsR4vIfH3p23A6yjUZd11dMtcLSPACDACjAAjwAgwAowAI1ArCISTW%0a3yDX62I/lUIrfcas4bkeVGYFN7sIOoUdXNgBBgBRoARYAQYAUaAEWAEGIHqISC8MIYGVE/G%0ar730LcE8jMabvzqwLuqs/GEz498v9UbP23pj2RenK89ezRyWE5swa+KfsPaL3ch3J8uUiVU%0avTces2UtBjm1qNJz94hVMnfYkZr38GYqqI9l6DmtfepJwa455G2sft+o01ZeyhzcSPhPH42%0a+fZPpS7JbNaznzGeZNm455tfCs1StQzJlYJp77iU9i64nqbYqZtWslZo1tTs/+dJyy1v1dn%0av1iKWbRvS3bePjmNCZvHxaNpT5z0HQc1oGyPCcdU6lf6Hnbk8ik/styfh/+Tf1dtfqbm3Nn%0aXMtvCQHpOR6PeS+9gu/Pu/vQ5mHD7GH0zZyOVV/f7O+cGXs2LsdbK1bjVJ53HU3mh3/CrL/%0a/L856mb/mf24ztv3jT/Q9eRJvfVGFb6jVjPyr55CZkY7NK5Zi7U3HvOYRuRkSwwNv+LTZ8s%0a1oU32ro96bMgrAhHfEQCJnFrO7DqlmYRV1iTrrWyg//znmbrggNSsflf905dRxoJJ8fm7X8%0aF3Bhy/MwPajwPbdZ5G0f72u95yiU19h+YaPqJ5kTFxYs4iZc/YjI30nkHg3vOvq3dRvCAeO%0apkmJafPewx8eWoQ4bVb66C1btAyXEKyN1T0vKW6O6f8zD+Qd1SmYcen85eq100misUkrRLv%0aUo2bKw8E1qcig38fUt1iNlI/m01j18lKcNzaCbnFzCczNBmLWsyNRE2tvs75+BaOnpyImto%0aVjO7y5yr6AiMmrsPpPQ1HZG2ctyUZauvysja/hZ0001ZKXjauFZd602rs8/uGIi4n0Lq9Dr%0amIcSU9DBsXdXlytJx+h/hbpHQY+wqZtL+D5e1o51JT5ySt4a+tFBFX26BcXo9nwuZj5QIJD%0aeV8vzDm7sJ3e6e2XkvDEQ13gm89bX2sDyq/sxeajos9sDX+dl8F86YiEM+jdv3bkf/HYY7O%0akShKmr8eaZ5N9r5BL1DkCWV8vxV/fP0yOu6rRlCITogY/jxcn9Xbol8qv7sTi+W/DHFzZC+%0aN73SXFQXhkwRL0inH9thed3UnPMX0L6f+gqS/oCzcdx1dbDtHzfAgtRrvJo1+yBmKtOLFmM%0aVaK8QK6Ys0zPSqReQXfrliL7dlrcRxt8dmfetvyn/16JVb/cI7GGzovrJLLkmdG76dfwID4%0aUFs530+syEpfizRqc0LCTEwVAqwmZNm+42WwlpShpKQYBcV5yL+cg0sXz+PKpYs4eXQPfXv%0alsZi93nVos2M37m5sj+EzRwQMrC1zBMTNlWsP4CZjXUcHBQWhrKwMFbXsOr8hETJRV/0LJn%0ay2eIatWZtfnYJjr+Y6abKigOxcTNq0HeMafY47B9rz2wpqTxIX4utNU3QHR2c/eRXLqcMSY%0adgrryKB+shTXy/Hf72cgWdWv4kBLZVO0181Mw1FkKYfLTebcDX7F5w69BN2bjuPBxbOQ4LP%0afahSgA7Ve1Aj8dDLC5EydgHdzTv46sALmNTN3hjx0Vu9RSZu4n49ByKgOmPloqP/wghJvuf%0aSvqROWXMUU5PcDewNCLDD4yjWmo8fiCyLgb3bkJiAmc+6TfUpIff8fil/DpGsqoSc74/DhK%0aG6z6E7eQ7Pg+kwlj2/FL/QYMnbN7fkSjGGzP8HhndQnwMTNj6VhBTlmXdXr0/xsS/i6/QZP%0at2XKt8+pnS4UzXZ62NE0iTM7b0YS3YD695Pwx/umaIh43nIWJWqELfKRSb0mFl5pkpzqA9t%0aYDXfaZ2Kru7Gstf/Dxaj8hTQwC777VQl40689Zf5iLX1USVA0zGYOIgmbaRQjPCEkVj6eAp%0amf3ABmanjsSwxAzPviVXS5UP51cP4kp5XIBS3Dx6KOPXxccj1670oOrMb2386Df+mPTCoX4%0aIDaakvd517fhcydhOJqW4wDcBMImbayQNz1j5spkmT2goJk18iYuba5184qvbmT6NTS/0+o%0aejUbqXPb4G7Ojf3uonXMlZi5p82AC3D6al2DKbzBRiTuhHjEp1THPOJK7ffI9esKD//HVZm%0aywmj+sY75Cg8ugGbPzjkEKd30WT8bAzQS/AhzqXNhutYO7wv1vkgIya2K+Jua4/OiXciWpq%0aa1f99ADOKiFDCYERIqK0jUmqyosjkveLBYAxFoG41Vlw7fwynj/+Cq0Wl8A8QNoMBaNyqPT%0ap0bIsQ3TI+3Gw1swb7i73CGlRTyq+/eB3/TN4DLDaiCw0NRSFtKn1D7AxXC0GtQxzrW8j64%0alUsSte0KvsQMjWX8ukF6WCiIU954TWXVJcI6mt1H4Cr6Xhxzlo5e+xszHqoLfUph/Ha9MVS%0anbMnLqWP0zxHrROOIG39/+KHrCM4eDCNtGxyW9Q68wY8glceIDmaUHQ1GyYiOa7eL6VIXCt%0aUbI9MBci5modIK2kzXBpshdVqQGRME6gUUa1CkEOTWbAoA4yt+mMCjbHW0cdg+YRVGLV/Mg%0aykgTVG0kfQRi5bYMKsGYgPUyXYj6asdCx/W/4guzRBZCuz2DPX1JluRXbhpfZTxzMqpw7sk%0ax6nj1eLcJSWWhAQEIisb1ZinfLbVCLeUaaHK3/b53wMVu34C5pYdZirU3n6NuHwv2ZidqoY%0aQFVvkF506lusrsJgKaGg8nY6NbtmLum5vJRXqPPcC/H+QOEVmyldwdUs5Oc1gniMnX8vK+F%0asCI1CtN5HPs8kDxGInPR69Glg9zv0fwE+yBiJSQlBNEQwIiLUTu5jBj2NSf076NxfAb5fsZ%0ahmtgUVqcGgY1ZYXelFWd9h9Qal39IRtn0DYaANibfj0UFi4CKCwCsUA17ajCk/JUkz/6unT%0a0K3b7dggEaDYc76FvPnLJZKeJ44kbL86v6c+Wo+5qfQoFmadEhwIC315WbV/ihm3EIsGJNI%0afbO9ZcKX2PY/jcdqep4TKP0553Ti9F9NGC8PzENd+yVDox6YMf1F0WV5DAH0DUlZKD8nwpp%0akytyhCKM+2G2fLaTRJ6RjU+cBu0gw49BW+dsTM3mw03dXpMvhxI/b5JPY0ejqhrypebXH7I%0awvkUnjCRAmesFUVvP95KGtHypVjcHA7k0cqu30yFIsanwYpeqrqab6U0TOh1iUIr4ZtRVaY%0aexrT2M/WSa1aRKMErIUCKIJP2NQI6BkNzaTRhKxY7Dov59A22YtEVpyCD/87I9BIwZ5sG6h%0attJyiree6oOVNEEmvztOE3bmQ3im5widMZ3+fbr2PWZkfv0vpLy8ABlufkeAxjcLXsUzjwy%0aqk/dWjKtDJGKmf08ca0fA+VtvT6mHZ8K8MDQsDKbCwhonZxIpI9n10YQx/+hqjH5OHVQMw9%0aJP56O9MR+f/XGENIBImr4KLz7YHlazIC7haBNvgNk285+MpV+tRE/6UJiJ2BiM/tj/+lBpV%0apjGIjrhHJaNf0zpIFpgyeo/0iwQBWMX/HXlbIyYspQ68FTM+ccQMvXprSl/AasXymZAmkjq%0ahLpiWHJ/9I1z1mWYsH58Epa77UQ0Uo4uxYS+VK/b0BVv701Dd6eR48+rH8IkMYhwCYsxrLv%0a80Zyx6TR+Tx9rOXTGA09NRIL0VljJdJYGvsKslRLLTxChU4iZmlt7DOk8Gdv2TrJFCeKxa8%0algGefEF7F57WQilk4fOMqUt3MhmQGK3zYZy759D0l0D2ouMSvmPhhpHkwJAbYbkCNUAXQ1Y%0aOx0PJpo/9ifCvzeRszU4jV27N0JUaFhCHW+T70KCOPgQL0EbZwV5eq9kMmt4OVyOIsCwVTo%0atsop3hjXG7Nm0WCJiKdjCETpBSLUH4hBjSDdUxCngFZKI6TODoOgUDy0+jhG2wRQA3O3Y8C%0aQSVLMlFW7MKl7I5oEsGWQTgw0w7qsex9pICfM31ZMSxIvmpLJYCPI2lJFmaswYoL8/Gnj9c%0a5XTx+E1XoJSlzM9I/xmcN7SAmmn/BMnwd1P/IrHyPSIcrSwHpn+mRFChB35wSMe6SLfE03W%0aU5nspkz3ctWmZjZMlfjxKD+RDqDXptYmgSa130o0sg0NsYWqTnJvgCMSMG6pQ874Gto1g9z%0a59IgT62DZotLz6QhRXlvEyYvwe/ilHE6DYKbD/gdGlv/ZRNMvziFWExdsR7b+44n/A7hb+s%0aPYcCzGrMs2yQOVSMXsJX/LZz4BzSn26Q+taUraalv9x/XuT96JSW4NCtqxhisnvcRQtu7SX%0a9lDNZRut73MbBlMiZ5ZeJqRsB20lSLydRxUzB10lCXdlQaYc3D2TOXYC0+go/EgJ5CHCl4z%0a57JlPsh6g9DW7VDM5pgAc7hK5WwZFPTc87BXKL2Q1JR+Q9FRbZs67AswV9VG1GORWu2IJYs%0ak1B2DH+bMlfTh2j6Yo049dTPUGIjnVkFxVJ0udRZGqgfUXMpR2sm1ittjZk8Dm2M8rdWLCE%0aRwa9xFwxX+yKliP3QGdtSBpG5ZE0ETcM039B2DyzCmsGnsfm9f2LlpiC88dXf0Y6ylp9YTc%0aRsLj37d2Jwn95SN3N4xUwsoXtZsty9dUTRmXQsHv4YZGpN7dZ7d8wyZt7eVViQpu30oG6e3%0aRGLtjiVVvpPuyXLBaxb+BjWrZiNzV/NRpxWhFPR2rgMaHiDxtf1T+lRG/daXZk3+aepbnOJ%0ad9BALCw8HCaTqcbMGoX5otDG1UdSJhDLO3lQAY4G7zveU2yYr8CSK0cPuG8wWjvNkGl/2Oi%0aoSFKd27UoMS06U8ELikzt4Qo2TOsjzSaK2ImpG3AvybUQ1iZTIawt7oD4zGWK/6kPYvPIix%0aip4QQxicNw5x1d0KlTAtp36oDY5nFoFumeXIS2JEH0Eal+CHfRJgiZYdHt6a8eMXNXowllw%0apog1IzNE9tiEX0ME2jgKwiouTKNmGSe4CjXhjMNQiPpo6NqsbS5DLH2NT/h9AwGElyB2gy2%0ac7FQ+SVamyP4CJFcI3Wyysc645Ol+NuFFkQIxNqxEZgzxT4DWSrdkJ2YWWlAWmth92KMVgh%0avTdRRdPQ9IpYLdERdwMy+dtymrDqAqc9oJwnsRSRCLREzQbqnKKTbnq49CxT4ayMMTdCfrs%0aUgIJBmTAOF+Yg2XTmPF1XTbxEaGEymIoS1+0deLqEZ3OuI8ykqLlDzAqoljRFoQ+fiPXUbo%0apzupJQGYxQsNPhIHkWDD1onIk92iBei6qGInGn8sC9LWNPAn2a8z+y9KAs7/yO++DoGIWV2%0aHUIZvSF33DsIzUjFcVXkIgKW467qM9QfOaUFxvTGODI9cwjnSXMhEbMxWPynibTSzDGUn6E%0aZKymE2tegNU7GP9cswfvH22H6IxpS5lj0t32lO6lXvyDJ2LoB2+LvBorkZ1u0zj/EH7/sOy%0ak1NOvQV/h+10WUuUmv1t3kZeAjxcJl4siqPUOZH0zBY0t2OjQjI+UxPJRij1I1J0UHPpG1f%0aFJSKiYMTLVncjpLmLVFfw1Y7yUYnNRD7uOswfQeyn1IqH8BNk9LdLTYcZKpvcx5ezx6vi3H%0aJFFdbzmtN8v6fKWNpDw34TZ8MbGV9K0d/doOzHeyqtHKlc5NvhEYl/JEYra+/Cw+Pk7joRA%0aTjqvf0CVDMfXHZDTu8Rz++kwy/KxX8XnqWqn/SV0/BSmPJGjGABap7wmkCaR3iZSJMGzGEC%0actlBWXTvyIre+/TmvwHX9DPcJfdHaf0l+3wKyV7yI5xt+lf5PvhZ5lQzTaadbWSdZUNlI2D%0aPNXzSYt5G1EvuVRYLnpCg59sxovzVkq96fZSzHnzT43fQ1tEH0DOHiHgHb87l2JepBLEKhw%0aImclJSXVdggiZmnEmrL6aL6oQh3aVNU2ncXeVfPxdR6tjyg5i83Zco4tKX/EqWg1jzB8SMD%0a4kWppL4/W0/hbF0fb6i/fn4LV090Tm0ULVqL7XHVgk4wla99DFzsHkCouOr8be7Mi0L07mb%0a04paktc9U0UN9DeQ+++ySmiY5PV+NEj65pO54ZOMntALT1Q28gLfklWInMiwddmH4ZaXbx+%0a+e7Yb700RyDfh2NsFIn7RjI3luJCNUb+DpmrvzKwyDGeXDpXpgVZzattf3mDvnIscm6o0pM%0abAJ5vWvukHwzL3xxAGKfyXPTwsrIsFJs5Y4zmNrHTka10uyEWiXd2lRfzr3/pbyX6qolpSe%0afnusMzBo4XlovoqepE+9GxusPYebbbt5NQwL+uvcAZpKdsGwmLNpO/UPuNxg2aobUvGGP9d%0aclmVYb5vqTHd7fm8hJM7mk1dddt5f9ERZNJ62EQxBkkIgZQWCbxBi3HKvGt6C+ngYkZIdWf%0aPz/MHvhWqmUeKfVUHSGnCN8tc9Ra0pbnmStECRThD34vxUrbRpTKcoh/Qg+edeeHhAYhtYB%0ap2h2eR9Cbn8Ao/vYJwKksvyn/iOwOxWz6b+7kLNlMWbaBrTucunHX8rYhI+/P4NAeob0QsG%0a5T23fpdXrV6DxwQibRsk1vwWWsD6Y9Eiy0ztZ2QyP0NqKt4C8Nf+/xa5i3cS4lWpSCIcoZz%0adPkKSUXXIjrJLoLIudFEtZSVv2T3WZxKAUDGoZRW6J5JB7/SQ2v/QwFpEZofiO5ND4JibWq%0aQLNZM3yCYlYTskJj6/Cuy8NdcLOqZzm8tLX5FhJGTtpomVHY+nd8YeJSWgcejumzUrGZBp/%0abF/xAU6NWYDQAmVWc/c55NFY4sxHbyqauxZ4cEBraQLbKiZoBSEiq4VZo4TW3btgIEdRcui%0aM23t1QWs3YyVXaSZsW2G3pnpz13vo5bRE0S+0Cbo/MBuf3d0HU8kSIIOEZKa+jsNPJqOL24%0afBtabqxig8sbpifhPltd+2W+qGBZEKJttf0TGaaa1QqUV5aby8C7FPmXCJX1+1ZPbbyMOnf%0a1ZfPDIXfFs9t+fIJE91jh1AMgYNG2rP4M2ZoTk6DqKMyiyfKJKz2z7wUxe4tk/shPD8bVj5%0aAREmWrMyfUlXm3TJcsF2JZ+c2Tofs21rEpzsqpW87jQN4aqJhTuNE2k01Fk9p2qVSwOinXt%0a20258rNxj0tzJkomCSsK0Murf5I4BnZ95EVMKhUYtEJZzC7ByA324qNE5ZKY3Y+4UoLSAPv%0aDdYHT6qGrvq1bPacZ14+qJXn8gT60ajwlOM8La9hnbPYQ1mwZKUQb/YFxKn4aZkmlqV8xfs%0axRdiGsIymFo1EbKcyv+0dWSGkjzptyMO01ddGNBvu3vp/O9i49xM6eP7uFNnyrZkvHIsAQ6%0a9zBj4Cywitch8V0RQ5r9CPJLJEL+0UM2LVhMYld5ljmX1stKAyVXMjj30fvRRWOKawk/RlJ%0akYiYJVP6c+ew/kZJ6QRvldE4a5pQFTnHaS/fpMdN7+0jMzLQA/yyyL+dLz6ewDGsUF492Lf%0aUnD7St8PXc2VxMzI7/cu4CCgWRpfWKTVp3Qlzjykd5185n4nxWvihCL5Q/oprFo7WOEwq99%0auWfP43z169K5nWGoBjEJ7ayPb96+UWcJe8cTpzKUfApQ1B0S3To0MpN3yGb0dk9CJuRdeJn%0aXCkg0/ygCMSSOV+0ZM7nWFtM7zEY1ctxXbPIcXnPOmymdbaVpTtK016R1uWVGdIyAm2s2/M%0atqUipjADS5OPDLsRMkUhOutLISVc0fWDLaeLGz7QTj/WRB/0BwtXomQ02bVb/BVvwt/GdXE%0a2uKduPf+9Pkzme3hH9OygtC8KIN9LR1a3HWn8Y/S/ijVGPSUQlgRzo/PWxHpJHQ+e+OfODJ%0aTZtWdKdXaRlAqVKtUFiErREbp86aSfIWWUhkxyFmL0mZkbc9dJyNCsKIMcYJqS/OgtpVEfM%0aiNl47n4ay+QdIqsPp2cm+x1M6K4dd72D0V201xcwra9cJmE6aSMl02fxIskhYdwSvPbSAzg%0a4LxHz3TwHOTarKFrr6uMcoDpMQu9BuN2JlKltkI5kCTBteldMThXfjZ3YeyoPXbp5KuBQul%0aoXfuSN0dCwWiJ+U4VvWWKm/kqCWIWQX1zVa6PQioiPVUVFhW0dmiBxYrNo0bGLGWR/mnm9d%0aTaPNqLnCymYS+xBfdUDyNAndd5iZYDTAlNe+S+08zfZLDbKiK60DD6pQiRNwtsv3J0Zce+c%0aLWg+2R9NG4XDGBaEUGOYTF5dnpLHga8TsfKOJXj5wQJMlghcKGGrJ1ueCYpJbuPWwiskLFi%0avIGzrUehzrSuaBhC+BSu2vT5D8VxFndS4qpmY+FZnTeUmJw6PzEAvRVx+RgERM9k0IWHy/2%0aDSpGR7RaZ9No2fPfImnOmYp7mr1Z+Yx4FPdrpLluL9QmORkBhry9MCj5FdmtCAhKNd5y46W%0axbYst4iJ46eTG2N1jzXAf66T77m3bCV8nhSnvMZ5qakSXmSaD3ezZkpDcXopWmadXs0U7vq%0aSTLPonZoSLzl6Eok65qsEnV0NsW1afQcbzeq+wxMnHyFJurkeHE88eFSGgQmY/SIPmiqxDu%0aWokjLL/j0bdlkCRhDaxU7odBCZtBhtD6RnDVYCvIR3b2xYzG3Vybay+ktvD5vqdNEmVIg8V%0aEsW/oX3K0xQxJOlaT1dJRl1qbjtB7UiU1LRU1YO7EjUsjsathr6eREKUEWaN6HP3QfQf0Zr%0aQXeuhkR217GtCWq/kGpkw5Jk5dj8XNjEa3zKFnO78SyP5KzC1Xjbi9GlgqPYsnLL+DexCba%0aWPm8WRjMV/fhn8+M0CmbjEWb/onheuWs2dj6+kzMf1vv3R+GRetew/BujvVlrhImfWmIeXw%0aV3n/CH68MkQmA2ijddZaUGDeYXKBPUrBSM9Px7IeHJWJWWbqmiMspWT1LIab3oxjXt410fn%0a4HrUFSHCsNm7UQHYQ3D1uw4Ad6HoWmRlvGco4mOSVTNzffOFGe6pKoNX1gxXpnGO1mhgG0t%0amzDa+ra7jGYOqaHtKbLZV0XFYtu3Jn+XhAS9IPeo0c5S0nbHtGyMkcvrXE3Texup0nP0BbU%0aN8e74o6rX2K2ePfVoJhPq5dXLU2ovziKns+RRVDhNkwdOwsdx72IiU8/gFh6dt3yFdI2Rah%0aCKj0akHDPWGlJhtA05q2ViVlc12G4954uVElzJNH7K7RKVQqBSqnQTvivlauADncjIUYAS5%0aqtK+4lmq+flRMTh0LbPbgvYU9RiS12H8QFAkmsh3MXOt33JGJSZ9HYMRktGlU+YeNOjq/xY%0an0Ze2P0HjUPP6H3QupDTkG0hPbMnWlBfWhj1dpgRJf7HgZ1GbZgIWcg821XF/Dpvw9gwZw/%0a4l7NG205aidm17KvID9M0S7Qu3j+whFbae1JSHwP9ArbjbWbfpDWhKhpYoCiDcIDq2Xscmx%0a7diyMNKiSwxEco2nv+HZhNONDvYNgabkH8KFigx3XPs6ta+XtCwdhFRZSZ2yvR/YgqLTz/K%0adYtcqCQId2BCLAco72QPE+XPruDdkZBxVJmrvAxVmI95K8y2kjlqTxc9cFGm3rjTRrXCoVb%0a8K3by+15cokm/5ZcVvIDl4hmgS9qnGxZarFk7JSRfOia57mTcWyCU1lOe1mdpTT7Ve6Mik+%0apGsIUmiw21/QJtDdBIMtg8tJGib8ZTnmtqfPtu3r6vhcb9uUSppp2aumWtzh3VAjPR6z8fY%0afnlEmcobh2UfrakLCRGsd5IFZ0uCuNu1ITfyUcf0mYmY/LQgmrKLNrNNo36fcuFcx/xGnWX%0aA1q/UwflKI2dxP38C4DuKTaML3G79Fs3vuQ7tIce1NIHOylzrSPpPavC1oYiEKmaQllMLRt%0aZg5fC3mf0pOZtRtGki7fVUpUurB+52qwb+a47jGRn7PL2Du8CRNxS3o/ILtOuPtGRh2kAaG%0apM3W9gv5B1bjngmqqaecPSaRTMjU/ZmovXPHrsWUVRlkKhxrkyedpM/CsL72KIdyNBs/f2w%0a3lGrvU2SlbS3+Nmqo5BnXXlJ7lob5E9Kwl8jnfJV8apJzPpiEYR9oIpTTCDfm5qbCiygyx5%0aFTLPsTZiB7qqysi1JJd+m/nNL/PrrWLMjfJJoUk7/Op8IyZGJGkw5/fWai0/eOfH7ukImZt%0akz5iXCFmOlJV+I8KLY/ItO/TIVUD3tttrStjQdJnpPI+/HVvDzZA2xJnmZyz46fewGUp0hJ%0adSJccmwe1s6aZNOW68qRykUirmUkTm38Tsqbs+ESXni5lWQZo1umWpGa+1LbbLgNy/Yep88%0aLTeKTRZX1/Jd4Zri8XML+jJNTolha/5pNlY9Ygi2vPIrGBitZbsnOwuQmGZHQb6hD69R32C%0aFSubAttW1GzM6cje+3bMSWf2/DL5cKpByhzbpiyLhJGEXkkXJoghFNhZW1tFZuLSb8Lghvv%0azEb3QlDvRDY4WF8duxhvaRajXMzv1irdd7Kwr396tzK9/irans5dRRPjXX8mOakp2Ia/Rcq%0a88VzaYF7qHbcuhOzh3dzg4HrgLgoazdSUha7ya+JJvOKp5+l6yBifFK4gCUTkrBEuXI+3NE%0a13jnK4Xr5Qg9mRtk7sdKDyZuDIDcXljOb8LTwKClC4mz8VfmYyhHu/3r4JiqFzDj8xcc4Rh%0a8lB/0dXZzdrqxGepcAAEAASURBVHzgd89F6sZQcjxgG30rZQMgPDbJIQ1/fXM1Hm9OnuSUm%0aDJyHdi85wO4u4NTJ5vzPVaKYsLrkmJzv33hCPwtaheev496ac33RhFVq4eoTqNIW9HHpq3w%0arTIzqSc6uyWubmUpPZflaiYOnvUn72tuBt5uBdgTynN200L9Y8qeL/Z4lJ6yEf8lLyxFyKR%0a2UL/f9lyF2EcOJkTYvvAlbA55hDyaqb9gKcr822HIA8nuZ3Q3kOc2ubju34wPqjF7K0k0Y+%0atLo21mVxNXLvZaW1arj5EKke5dVy2yKCcTR3/JlywiyrI+t+3DeClrPw4fkE3t7JLJ1M/QE%0at27NcMdibRmjwa3166RzWWHJmQb/C1mznsGmOdJi2WXJM7EPoY2UkbutJekvoBBZNInaTjM%0aV4gUzSGTbpmULlr0IQauVvaPpOdYS5Ycpfp6lSyZ+I5MEvWaceq7t/HHKYplBfVBm4+OtWv%0ak8nbjDxpSNmzWGsx5itxoU3vKqb0/bVmBafNSpQasnPQyBu6n74vO3IQwW0v508NoRmkW2u%0aNt1fyhct9EJRelfIn73hyrDCRN2PAHOymLGbEQb/z592gnmVmacTbjYyymzb0zqNzmOWSS1%0aek0kVedCqUWken268sxKCECuTTJmO0fLcU6/8lMfQwD5FtwTpKuK0t3a+KhlabpELSOlcS7%0aI/322rzquaaMfQ2smqhzpO+5u3Dn+CkIpW9nBn2PXyTHGfm0TUaEG4dbJeoEmjth5P34oT7%0aKN9Ihj9zZZn23ElOnLEC3BV/iFbdeEx0K2i4yPyRTYyIPMRSTY4t1c0Ja5FThFVMK79A6T/%0ar+FdB3Qi8EdsKEaWOldal6yV7H2bwyGsgBl+zk6dqB/8XMCbNk7fe4FXjnCRNGjCLt5KBZW%0aPPfbTGHPN9mkJfGEWcO4s03/oJeLT38UB4bYsLBHYoGOX0u7unuOL6TitLkTgZthr0k8Wms%0aencRutiGBAYMem4NEjYonrSPvoPJQ8jMMpG0/5PGIbl3D7Qgk2S3z6LHdtVcon+DmpP1W5C%0akDG9+C7d669/j2e+W4yH60Kphwus7MKtPPlJnjsBq6vQyN8zFQxvWYP6mjbjPgSWoJRyPCX%0ad3dv32qBqc2GGY8cwgx3Sa8tk3b67NRlz6+MSPw9tz92LykrWOwjVXgjA+6MGWuXJbf9rUe%0aToN/DUypVPLaTJD+qjyjv7qTpqpnmHPl0uSROM9PP3quLH/7S2ca3W6tmIv2alX5vZ/9bwZ%0aTuVcLzNT52o0oUp6bIHLJsX7P1kp34sgZWIiO1vOu+65Pognc6hxHb348V2rr3KMq7aiyqK%0a8LHgWp/bvxMHPXkeKMAOS9lTSX7/ojUDzpd1YstD+XumWOZpK+1fppmgid2LRHOUDq4m91p%0ao2Ctd9/ltg2OQJaOX8YGue66QR03FHG9cBqrpORlON7umef/we82kxvRrcKBfUZPsxsQ+qP%0aM6wS7mJZ+RohPbnSVHeBW3FmaQxmvS2NkY9py0Djk2m9Uny9U8HCSdyIpO1/1slwzAktfVm%0asGXFD+/YJ5YWrX5D8mar1gJjEwx45k0symwrrzHZ/SXOmKbUsMa+BRbR3lDDaasUORjRrt8%0aMvL8yH8OmyOxky44TRMxkbenhj/9mM7cc5jTQ9qP29npoHtaVnsSEhYJMfoRv9/8FCc4Odm%0ajLgndJY6M+voHk5nzqmztw+ba+2Cwakf4hTpjGShMBRUc/lDY5l9pG5TbSVgdqOWGo1zrpY%0abz1bSOMHChrVRa9vx0jXx7qOKCU+rqutP0L7S2neCFuHZ+A7pJQ+x+bBt8eVbUzxRmGz4V3%0ar8FrL59wmmwqwX5Jq+GzNNI0qposmkyg6T+DRpvVuOcjeG1Te5wher9+Wm8sT78Afe+GJhx%0aVB/9VaIIw+/vhfxZI352chU9h6KDvHfb38yzShIz18qQEaC3XxOJ1tO+kvU9yLruHtuXZro%0alcnaJHFjUZ7h6MmUk2pqJJ8P4048dvseHqQvzc8VW8OJie+NdfwBKxjl6E3i9iy8sjEalaB%0a12iPSgje9Pzul5y0rSdNMvThqxF/8lLMPVxMpOUTBflot7+paGVYxDE6rHh6BAXgosHv8HK%0alHfkbz4Rr0l9aPLi2CLbfnZ+jQfh3W8/xrI5M+xb4Rz9CClz6L+QGpuMCY88guHD+6FLLax%0azdWy4/lXDumaG+s2qt7FqL15vG8gNo9lYcjn9wetTsXKL6MwEUbiACWTu8fx9spZg5uqLGL%0axxPibNo5kScgiQU1CCwD5TsPfYFLfwiXV49sXUOtlaDiIvURNdEu7Cj0hTZrPEw1N+9RTK2%0ao3AolcGouOAgWhBY0jBeWxB9VJki3A9iRs8jdYCdHFJOKWsBUDvUZj6rI5TCTJDyqyMmNHM%0a8CzJE5GMm1RJ9mKM6LKN1mW852D+aWuA+QT2Kh/RQPLYWVlodg8N4I4L97vanOSKN32n3Jn%0aSXm79b2uuTbSdF106QrP18kcqofcwNHOSURTd3JE/0vqxNxXzUEkIDUSHLViFHnsnYckWYM%0anYF9D12yds8h1/DHt0tc6I6ApMtR/PaslzKjyLFrw8qkNkTLS5vBwuYNGk8fZS5PpdPItVD%0aYZgWleQmIwQJ28ZRUX02yhrRlx/G7U2z79z0SUTYoLdta4zJj5H5kfOyZrnesDTsx32oVNr%0atb0baoTOcT+t55pGG3gL/zeS2Q0dV05Kwk/TVyHl2aGSpkadgFCLX9j9vXwaSutM1ciaOlq%0azsE95r0LC/GtKqk1OVHIyEq4RkUpPs5EOMSjpf1tT2iRWzlZy5bJicUXPUivxThrRpCP1Df%0aQ7myQPcjTRslmZZBoxivZYson3eNJjRjrWTMxHgTUCdzhtXSIXNOKOIY8CW2TZzj+5R+FeJ%0aMY8/rKGlNkLRPe6H0lIlTRRdop5DlttFgiP0oazrn2vkNBu+GQkEDHLpPMC4QnYIRARnDFO%0aQ67UxLYYQ97sNit9lPwtIEzXqibvLbD0eS0pU8vRMWYoFkzuimnC2+iGD3GSHDokaPGnvm7%0a06yttpExT0uG0y1P/wk76dEmmaKQN/+vAB22TiTPWZOD33aJkBwtkbp+39/9hxKTFcvnY6V%0aj30QtoF0r7akkNJ+2Jg2RvLw5hMzmkqLHgVpNF67+KrYjoNgjdScu0XiE7m+f0Raf2NEHnt%0aF4xoNIGPY3N+xfQ3n508+YM2pJE9uAnf9FDMeaNFVg1RJhEX5A8o25709E01r34UNw5PhlY%0a2BSpr07F/mfdEC3qE/KJ/EyTnFOIDcBfxO960Dta+jNWLkyVvqWjZy3B7dH2OxFWJe3jtA+%0aJ+1bopdj6v3RlzzkokwpK5phxKXj/5YelvVwtpJntn9gVRXcoGtqYZKTs34G3/rOvpCXe/v%0aZciP8z6Ps1Sef7pVe/FGe9jJ81pF0a22lNefsMwujfTcCyp4ZitWS2+g7++cmTtNZUHv8JG%0aWKrkOdpdv4PZDWwN/0zbF6/FNulvJRIFkfr6H1cJ1gaEb75c17w0ZmRqKF6IZD3L/MJwJr+%0aPvhUOWf2AgFa4P3MEO2O8BekQuHXv8Jb//jMJiAsrJndTODYOry1x2JLczixmBEYPwS/f6i%0a3Q7TLxfmD2PpdOiLI7ELM04kg9oDZu0Y1MZDjzFlfYZqkxROurkd62IdLzq/7V2PaoU23mY%0aZo3fg6ZFBbpo20n5fnEHkdqC4Ul3Gzp+6kdRkdMWvNAYwOd/78ageN8tDCXs75LBTDX3oPw%0a52jaZ3KqrEdJXOqpEeWIuUZ/cGP2LTyTmnfqGT8eYXrdgPOYvevXSwNshLGLcSQkpVYTmT9%0aqqU1xs1fg1VbHkMOec1E1gGFNHVFx9bVm0l0rl9cF53dVWukTMgvVCAvN+Xhwrkj2L/jW2z%0a7ItX+oRGZRKCPzNzpkzEkuUe1zMECO4zFW5vGyjI1f4sOLMeACWLQ5um3MWMD7Xm3hD6sSU%0a/Q76wzwaAR6XTqxoW/xqum8z50qgDbu6FGOByt2LNiCm01kSbFqqRM1axmpE7CgKPk6e3NR%0a+yblDuUp4uqaguc5WivTVfxi3J9e2IbbUoNnNN7+PJ66T38/u/DlK0ExmDNV2SCZ8rE1q/3%0a0c66tHGtWODvFNT9BjP3HEORyR+fK9bFE+6/y8uBOXl/Jc2NalBnuXoOP588hZzLuSgjs1Y%0ax+BM9VemZa04119xlx3Y0gNULxha4K1E21bQlm67hpHKRMOt3Lnu72fJFJmPN4XOyJ0CXkU%0aJrtGziEikV1W5YLOcgL4rnNP1v4Wmc0vPwJ9Z0xnUlGYLUHMH5K1YkOJDcZIzS7F9oa6fzC%0aU0GBlLFlzJWk9ZBbJLcgnJcwJSVGZiURLMTFFTnGM36kJbhtUuYMIcmNbNp/68+F7Hsq6W4%0au2XVB/sgU9a5/zmc+iTbsJ/0XBcxd45CAKUW1PAfYxe88u0a/ELfO0Gkl4x9Frftpe+JnY1%0aXXmHvVrTfpiCjBJ7GM6xa0K/lSLysuJAHmdx9sGu4221K1DLqsc3wV7FuUHO0prVYO4vUWM%0adjyNVv8dpYBSMiySkvz5DXlpEn5f+TiFkyfvfURNeJLEcxlV5Z8rLxc8ZX+PT95bQmUJOdJ%0anGSaH2k1pV+zrmNmElu/fNFtqgoxNGEFX56CxMGLZELRrW2aa7kiGHo2c7Hby55xB71yosw%0a/nwJ4Z3GYqqWlMlCpb5r5opV+LKvrFFOW/W1ZLrqMI9LeUNiEjCA9lwb8MhsFFE/dOLA9/h%0aqw3tYl65MFJAmbdGkj/D5rPW0vxyRZQ71EgF6AznUawSMPZCycjpGkDmKMAmc3vcKZj63lN%0aZcue/kPaVJ9xobgTFEzCI83Xg2LVKfstZTDinNoJo+kqc84e9DG8rNecg5fQQ/7D6PXg8/7%0aMPeHLKUElq8rQZdekQDWDd9PM34HdaQMpp9o++x7JI7GXNfH4pVz8lmGSmPvYrENber1Ujm%0ajeXnf1KIRzK6q52sZw5oL6+ekdbtB2XGqnMndcimJtqP2jUGYqLSUyg/v0naV0Xk+d3TIxH%0aw2gI5e2kxddyDsHTBbJzu8x9ob31PEROO8GqMLxQhLoeQzhOx8dMxdlNQ+uHNv+zFocsBaN%0a2+DZqGB8tlKL5w3zJMmiM/RzPW7MCQRk4aVWfphEForBhNmLBuYqL+Hli0+fH8TR9gtJ7XN%0a2d51bi+sG+bXDq2O5q4xVHzo7mZYPDUBE1pezZ6ri/Zr3TPPJlrnfrQTspA2lpk00eZtA1J%0ak1MwII/WBAnTxvQFSPkkEb2baMWbcexHmcwlDLL3D/bhpTav7+f2TVRpwiDOlxGj93UVHVh%0ap299tQupL0iDu1McvYb7QEMUuxGCXxfOkqOmRRBXQfYvJqA0HpYkPQcaH3Emdhg8h/0Q6Vq%0aS8QIMgwvcmh55uiS5513WGmvppdUBHLoc8t5TeYV0rpMQBkF5Tz6VtqQG2M9K2jOpru3J/c%0agGnLpvIJFQzyBXvofO96AgQa902/vdsclGvDEaJlIlQ8HMG8vuNdPnuhTbV1EFmmzOHfITR%0aC9Zj5iMe1obq1GuLanknRj1Ak5S2CHFixfyti21u7R2SKrsgV/ppm2YgUvpA0I+XtxOjSZu%0aV41wuZhCW0ebCwyYJjVQaJj2/Gt5rtahI5Quq0f2plzEsZZCkgVz55xV4MH2eV445/CLbop%0a3UXpPbyaCixkOw6NNwpI1ag2Xr7XIt5w7YNOCSfxyCoKqhiDRyA3Q8wMbQfolrXh5Lz4YJ+%0az95A5PnpMqWBrt32uqGWDrgXLEtjtY9rvoXRpGTM9U02jmr+2sjuj80w8Uk1yV/4/6YMojW%0abqZTSu5l5NFBfY9d8oq0xq3Q/R7x/2HMpO0pvvu/ZeSZV/4WZ6SMx9/aZeD5e3zr4/Tq4bi%0aaR6Aaj3jNN4Yl6iPQrN887Nw7m7RRRpSrds40Czhh7gx0pN7fG87gT1/Gs/9eLtt2e2X6RX%0abJwqED2ZbbAtV1ac9mpCnmXbZ46aQAx/bsRkHRaRw/fAQHv08jDYf8QRTJE9oNwPP99DuBj%0aJQR6CnU7O7C0QW45zaFhLjL4xxPs6+qEaKwuZ/TdTeSh8+ScnW9dwrWrQskbchcTFz1ErqG%0ar1dKk3kTvREX9oqeT4SdpK1JR1mTdkiMa61oJAu8sg60ZGcqAzygcXSYLK6Svx5fRjJh/K8%0ahM2QJvVMwMp425nRipQk0S5ZAOYoUQigy6w78ZSlV/0trUFoLJwmasOf9cWSTT783LULfRn%0avuqB8MS6EgveJjMAx3dWuLOI83qRFIqxuTyGkGyKueMEeb+MwTSLRsxFzJ3XJztGvrWL+2Z%0aM2cm3H6ENUtQsuWjmst5dga+LsTk3u60XQo0tVNVH2qLEAhxngaG7e+gKP/2VHeUJ3WAD36%0ap28QcK0jlqTPxpwHkrBllSw5yyIG6GexTXn0M4/uxvfflSGuRze0UUz9XDaL9alR9F7ty1B%0aKdEUz7VhYI6dazyttXpsywd5PBOZlYNvXpfjSZra3H59+8pmsySBNVnD7ARjQLRYRrXtI70%0a0mTUYtWaI0ZsQT6OoFCVCbXkSecu9xcMpE6wcfn4DOLWiGnXrRgLBQmL6fQRputYTr0d3WC%0aK45XWNKa+dNd61IjfHgaVbN4vZIJttJlbAAk6k17hRerLShZVO4eWyooyOt3PEMfLX2dSyX%0a3M8rBQe9iKXDLZg9ZymZcv0DA3830mUD3isHd2lrkc43LxyPzQuTMeO15zFq8B26+6S5FLJ%0aFaDZqtsVZUebUX9uSKjtRsLYtPQgNRkcq40ISKC66z2y8Of1L2RyQtFopn/QlD5d2k7fKqq%0ao03ZCAP7z+KNKeoz6dNIwrvqA1rMLhVA2EEMtFHNj5oyTp/VnjkUpEUUwqmExnFek7Mak7P%0aTu9xTtlD6bzBRiTutHFdNOew34W0rYnPXukQab/SSOSyXmH3MfHte+oEPZQdL9/NPoTMdue%0aTeOW19Pxh77NyPTVANOhtzBaOBAj52Eb350qEWWD4TrWP9WXLGPo2xdEpKyx0zNrr7oGzsh%0aDd/9hkqk2svfjCuHT+MqXWLb8S5hpyUX/qfPIzNeoW09gZCvc+8zfsaVTLE3y0z1QWJeegV%0an3jNSfeNGVwpE3CwGvh0k3q0Fcjz4CgpSJYKdJnTF20kRlFkq/jHNsFq0P87To1iF/74fwP%0aHnbcg5nPzzphpgdwpIpDzpnl69p1j6wyHmNgn7WqsWedR2WGNph6OPJaNbzVcyktXhFR7+2%0aiS4hEEO6TcS2HcNhbEwei6yP4Otd4yndQF7J8rBKLFQWHJI65uXPPUbnL9KAdQY27z2KPBo%0a5unF6ZZMvTq5mHlGuk5HYqvqdtdg49oAicf78B6kztWoMZZQE9WBj6q0Rpd9PqznpgcrEsv%0a9cicajx2DYwGREV5bfXtJ+RgPijwUpo5B0X08bKRPXtFpDHChcxLEDh2lDWH2yKDYibee0a%0aDph3D+x+T5/xCkb3ZafuE5y6LcRg7pqjeBFeyoLl3FYGUQn9e3qcE+VlbyZ6XpkqU3ycHLT%0a3hyL184jLbXJbjokafRCMe4fxzHIbKSBiAEPvXsUI6jBhtBI5JPppm3dIK25mEkkbcqa45j%0a60vf4+j9yaTlWVDVuLQ8Z34jfjsKgnmih+fJYS5RnRN3Dx97Jyfl9+Kstulp4VtQG2s5hCS%0a2It4XJH2MvETNEdqS1I6RR10xozJo40IcByzm8M32uTeyE17Zg5gM9nDQm5PWx6c9EzFJt+%0aZxPjvycRYM+MbXiHK7jjNbkyjnZ12t6d4q8KpOHw9/RZBvlDY7pge7ayRgvtCvaKmxaV9L+%0afL26io563NZJHh+foskGB4y6kufGpZh0Xxfat+xJuSmx/dFKh9nZTC/JZG3bm/fhh3/Mw9x%0aU8ZzsxHJy5rOczoRGZR1pVNQJJ+29uZzvXolnxm5wic7XPF8uiZ4i3N63fqFez67ExE19sJ%0aq+X5tpPdGYoevRxZt+3cvPVNx9MzGBJtvWUfWbX/0Es+6b4R0u+s21x174Bos/kN/PDIff0%0ap5FmLnqpV0r8fKDYOyEWSvXwNDpLvIIasDm4layBkpr7aAxJY9r1xohytgrNKaJ3JDQJoih%0aQUCgdBWq0Uh72Qbt7dC5hdZBfvrFAfqeB+L2kY+iC7XLXbiubPUgNrcTuawFx7FOWbdqHPY%0aHImbUn3kIzfpNxaxEMrkXz+LRbGl6JMJDfk6qGwTcPwF10x6u1WsE0pD69+W43XHyyG3pgA%0aAL1upsPuq2wO6N2Px1M5qhtI3ypb3Nzuy96LaIcN+e0LIzbuvYHu3adUKHjh3Rql17mh33/%0aFVIeJw2QH2iO0162usyGP1xYt0LmCs2Ik2cjlVLH0EYdZj6XZ8/nMb01EYDBry0HgN0Wqs+%0a9CGNlY7WEEouhuWM5Wf+1+Zm21aUNIwi+NHgNdoW6enEhB/WCkcsFGJrxrudXwyZMfQmM4a%0aOaxQ30u5NQo5uVwYFNMjz0MfL7bMW4wi54RWueAvXkPfAKni3urTtA4kuCYEPDukqy3X5ew%0aiLHhvqEmuLEIPkP9ENagN9ALUWb1qzT2222jgvOvqtNPAQsjtX6pmzqi3oShvqvonEcHqu1%0aQebNL2Ggv14ccIMyYRGDPIf7RpBewvZ3w1tbYawOO2ldO4XMxJrNo20xQfYzpQTet5Vc5vA%0ayEhlgEFu9Vcvds5Ja3VEw2jCQn1XXHJ4GZGzA2uVwdaw4b0dSMv5Q4rJKA0M1XfTS6mO2Wg%0ayZjyt1Wh1Teio5CDv+bZS9lZGmtcpTwxFGCWRzwB0Hp6o5GqCZNLOrhTaWRGIPIzoRo2x5u%0aHUmRK06+B5sANas3WEBsEiJExeg+eJlLkGKw6nbXaN1sRcvVasubKfWs58b3sW7bHVODNGS%0aKuuMkhERsomXHqmh745Gg0YJ02ZJFUUM30LPtMSM5+qF3sttZAcrODoYuw5/x+OXis1svb8%0agxzWbDpCk2K9sGpvqpdrpGh94dwltK5KkOOumPLKf2HcaJpkkh4mM47uTZNriGrqWfNN3va%0aIpePeZ1Oxc/w0bHybBrAfyGW79e7uA/m4QCT/guauqn+qdg+SJIcLPdmtMHVFClaPeg/z1y%0a3zjpQJMTbvj/Qeajw/utbQChNTp2Pb+xF4Y9l/+ICLqyRtTFFEP6RufRzmErmvM/gHo3DvN%0aExeeEibje4pHd2Dy6AZLiDS68lPsb8Y2QNKgdb4VjJDsXbRNBxpEky5g/CLQoBAXjf/PPtH%0axSLnMk1UK+KqeLAKr8DK0pQJ7YajSz9lXOIsT0yACsc4IiQmSV5zQ+I6y9p+ilq38jP8oZ/%0adWkXK5/JHO6FrcUnliPqBQLW+g/XjFn67rdj+9mL7DHeNw0Cuv6crAxWvZCfj7U/Xu7qANm%0aXT4AZoEx/rMgNt21alaTxat3Q1tzCrZgGhTREf39bzB8B6DhveTEPr+0biDhpI6a6LqPQ+8%0arBugWzuKEzvpkwmL3ZvKx91taz1Cvb8cBxNO3VDa7V9appy1LqGThjbx0sy5yTE5dKI+1J2%0aYSCZJHgO5/Ct6tVqUKJnzIQg6gHUWWCxYN73cA6rpysklArv2HWMvMN1cSOmBXk/jHIxYsr%0aPDceUIR3dlKmLaBN5rVM1IF1x121uPpRVbVqZ/YPYMqGt69pLc7E0UM4k+XHtOyAunkiCh5%0aD1Ha0lyW2HewbfiWahVfoRkZ/xtuzKnerpP3k2eQ8kr14K2VCrvkbE5XRZLBI707voYzWHP%0a3lfMb3qihF3O77r/upw2UfNgNou+9Ggu1YjK4yIjTC/bjkKk8nKQPQNFnIsY7b5nTTj/EnV%0aXIq0hPMel82azEfwx1G0lofcZW9+d4Z7M1zCQn2HQsN1VDJU39kvFmK2ZtsCe5vt2quMDz/%0aXIUlmfPNOijZ79c8NbTFqeldslvqJd7Dik//P3pkAVlVde/8PuUluBkiABBKSMEMYC8ogFQ%0aRRARURmUoFS9MKWgu1PrAtVXkUUR+fFT6fBX0KVqSK5RNUVJ7GCUFQRFCUQcM8J4wZyHBvJ%0ar61zzl3HnLvzQ0E+G8l95x99nR+Z9prr7XXvsfrgs47P3zDXtfEmzvat4PfMKHvaHGTKGv2%0aqTDr2XexaYFtfTNHaVVH38fcxcb7tt901HDbOzLKVlzXycj+eCjMojGwXQstgWUfPl6rJ80%0ac0tP1mEsJrjvRKWL2K06dJjx0BN9+fRStBrves66p3fZkIHGpMZBoO2IyncBTt02ym7fb4g%0aP6dTcblUHLmoJaSHhrsAsJ+/H+6F5fi5sfxfs3u8eGth9lyxYtJvJtM2178iua0IWuQpk6u%0aOTNvVgj7utD+8Y7FR/AZt6WbC8mozuwwT5/MYBCakgSZzOllnQrpz6HMTvnob3H+7USXz77%0aoH0ANPNWYw6wmKfbtf1b5uCpN/rIGnPeBob0RuSsfsI+8JxyrZflkmpoKw9fHAIel//iVMt%0aaak8guDlmasbtCdscs4AqD3aOmffR7hLxajRBeVrqN18WWXV2r2tC72mLMLugHIkdUvy3KI%0aAOm/Xol7Koq8wvWbxKvENmewqI/mvQjm4XT3ZqEUwVes95EDdGLcUSfdfx13IQz04dr2kzv%0aLvFVWZN0g4tpOO+8dc58tZyK1om80bXUIbVSdMz6PpONaR2PRwVgr5i+0szXUbzs+cOQ8e2%0a38taK+7CzAAs2x6gSY1rsy763slP/4/dLCrlnlkec1Jq2yBz2gBZXmKhmK40hXfHdg7tWLk%0a2291fjRb88I7MJZHO54pp7+D9P7hpHf1ltR2T5Q/+PEmeUS0Mx28n3IQ3RFvgHnI3Pi6eHq%0aWj5DaP0D2dx76M9L6x0BjkGXI/eid5pLBHuCsD3Odd+ftglZzJRcH5MhlxL8T5olJZbDcfB%0aSXnsGfNLr18WWT5us6LZPuYvi/OQDatm4pDb8x0WestZ48cF81xyZHdeqdsyzbkS8P8zY8s%0aMc5g28Ln8MmQp3GLoV2yFhzAZ0vnYbb7AI+RHmJaddcI0VzJ9VNzdu6d2dy+8LJyYvHGf/1%0aW87xqSx6u3153z0KKLMCcJwWqBZ0t52SB6XuMBaZlMG3jiifsC2IrDeJwN9frwbYjofcETO%0a/6lN4pXDsdY3FWzvNuMSdTmsli7N/6Fp7OmmXvBE/9450BC1G2tjTzYsa1fflc++Dl0CDfh%0a6rciPhW6CsOFIIKMpDY0WMgsTWGiqJm27qgStITb1mEBx9Y5+BRcsJ+TiGUJnOelQao/oRi%0a4/vu/pnf+cYfZC6s3s5Rz27GfYn/kqUNxG3+qvvw+xav4/k/DKlz4Wz4k2sxY0AzGcSJRPG%0auf2LStMXSoOFY+vlTSK6ogCmyCO/IwulLdteCZ+J1mCbLRDyoacNexoSh5zDvmQdxfbf2Mr%0aWiEmfFKdGqp6eLS37jvYXR+M/Jtvd8Mu55Yi6WGA5NsueOwPcf3IuH/ngPrmmfhnjxsllpy%0acexn7bh3Vcfd3FMNO3XN9Q5v1pQuaqz+vvOXdVg6v/JhzLHbF0Qc8xG4sGHPdcO22+bY+Z/%0aEN+Or2DfIX3bw/22mBTcLIsx2lPWcqPsvFFAgLadLtUVY72Y0MyUNZ/0cC8el1Gn4mWGaZH%0azuYqpmb6bjvSmzgdUztNY9YBu26/2es94MYhFOFWO2oZKbF6hOp4qDMeAbsn6pre/Mgpre/%0aj1TuUA/Ky9+/l4y+iIO7ttkd1LJPrdi+mdtmCRrN+zKKsnip79CNNkfoc50kmUdO91O4qqs%0ay3bOQZawdltSzDCrgEcgCcespm9BFpCzekikq7BbWN9j2q6lBBZ8xmUnNZzJAS8erSjhpKD%0aH2HGbVn2kfwJi5+SRUjP4oyRxFkwioxSjkp2IOXa1nZdk6Mk31v71zxnH+md/rub3AYXHJ4%0ag4XRP2kpbOG0s1jax7UHWOfIcQdePFuDN8b1rXOjdLpRJppRro/HjpwvEVMpp3pnEb5g7Fz%0avHv4nUI0pnKaHfELS1WWM7aTv1g/LX3ANTRAO1TdNAZWPWSEPrY7hpt6VzeIa1xahfM2763%0aULRVuqa+ry1czBB/oUz2Od3ORcqi9K+vExMNo01vLLnT0L2fGEi5uh5ucecUqZj/n//Lgxa%0a/2RkvfQO9g7U1xSzn6fUp7zdOYfMKcvErb13zaNzupq293842/F+Sp2J28JQpv863UUL59T%0ay8tNftM6R9newS6THzjER6FwZeSSpKaJ4Nz42Bh27iedAr0EE8LUrpiBeHF2Yij/EgBvv85%0arMe6SziZz3FN5jzRgy7RF89ep6dEixCYwWfPnSA3jQWO5DDQz8XhyMNMNf8NyUDZoAs00GF%0aX6PZXhO1mN0+sJ4r6IWsd1+1gPNUvR3cNX5DL0keR/0kMUhdY1dpd0svKZqnJ9D10+hCdc/%0avAzTf5D3l7pGMhd29iTXd5Kj7B6y/uoCl/X94rpOxetP5mDSoyu0ZHlbXsasSQ4rFkdex9b%0awJz/CbS5LUTiOcevSE9DvuEvfDrYgaALZ+M8HpqFzM5vvwRoKMJfJope2DkMNadVhEaQs8u%0aP+0jt/xja8ZXUrpAhn8+WYWTxH2o6I2d9X6w13Ai0aBdWZU0XYXYKLV8bXPh2Ee67z8UGRB%0aRo/eHmJXmuQc7pKDm7Cwt+KB65cW6MH4LnP52imZKdttpZHj+BYgQUdRG459NFbRie2NZKa%0aOD0+BTudFoCUsuRj8pTM3bioIe8z/N1mLjXubnSxdSa9NUJG4Tbv3im2h0vtnXLXj4W3TI6%0a4kt3/xq/tWhbpvD05T+aNiISwp6f2cVn+kCyGmTocwzufsGc6m18grkCkUeKCW/53C5XGoq%0a/6GkRuB7Vdi32BaW9HjTiZrFXl5OL7TO4pP4ldD+3/8EkxXVIjonqYuuz5kDSvtvwh/zr14%0aRb9YxlumJeFFB/X8szOt7DM6HBdF9RcuGJ888bf8MBc/WOu2tp72pvipStVnv08e9P3y8CK%0atVNniftJRlz190da8+TAR1plgfenjQXp1TMx2m3h1eNfLLW7EO8t3u9czNBUK8TVv77Mhb1%0aJPjYS0WtMD9GY64JbijgcSstoiaRWzVC2e4W+Bl7qRDy3eCpaN22BpMQKbFv+NxGobB0gee%0a7fewSbRo4QDbCscfiHJzG4RH939b7J4fzF3MIxpyPK3hIx1fvDaiyI/otomWzlqYPHtBQp/%0aSbioVmP4ZbmW3DHQLUOkesAiDI7y34rCk+Ome6pCRGzuNeXT8PR+cMwSz3bjkrttasNH9Fa%0aGvvC926J1Bpe6z/ohoUzJ2GNMeLvLJRljngEf/3r77w7I3A9BZe2OHbcEiX1w5M7t6Hfs49%0agnk2D6CyUyfti9n/N9b34rVtxjnrctorFrH3+VMxf5RDiZy2+3/s8Oreswe4qj8J3fNhDTF%0a/zHfPKxKRsgnL+kZ9vFNcECU3UcX3XkUc5nHG00Wfdsi7a7MdGIU48iWpXOn8NZrkNJnjmF%0abdLlkp5z8qLVr7DH/3P3+3vebvTViNTRfkJYytaNCxm/RmMvxELpg2XwcoTiPc2OKTesyJW%0aRhjv8aoz32Gt8R7ybIv/mNY3T8eL8k8F5QjjxT/fBVkr2Qj3YuWK6cbAgBJgVmLGfllGRTR%0apaj3GAbsfwcq/T5dFwW3pg/ktw1l/srQUtWLeVGxVL6XYWOxZazzbosH8k2gwVYgRc8vA5p%0aiZ0UaEPGyR6y19IQObVob+JxVZy/eg1+oX8fdHFzhc9DulGCTLncz83S9d5l3bDmeOfQbr+%0a/0Cb774d1evpLYExu+ge+bit1PuRnfPSfluKbl7KQl43h+XsjWsOygCOeve9voAB1WIn8S2%0am6NQOuF/Fnv7OHn5bVAvFgmZ1+uL+jrEsx2Y6Wee0KBbXCf8+6nWfiijd3/Z1rVYS6YN8TQ%0artKd02sgQ9b3Trs/Nylys+FuWrOnk/GEcjRc2/jf6Gh4zMn5m1J/7Mib1dxuBkjV1MoyKrA%0affElf8052qGo1l4nmsmVNM3W9axL2zvvikqmvGxOu9dp5NNklbXIPPHLPC0awgBFqrOEgZP%0aMY2Fw8Y9ey/RShTRcmo+PJtiH8sS+8U5WYj2y7wbpL7o6ujPp9bsijwdlmzTxNEKrH+iRGY%0aKVo495F8b0Kkug5j5TrYxAplIGvbVtV5y6M3w4JPHmsnHV99T/0dPuejgBdPdeQK01a806L%0aA4h1xwsCnAiq4ZYDLMpzcvAQzsua4vDsGzXoHf8/qp98zUv+1Ip+phVbX/HmY/HOtvluXdN%0acIX3sy73PZg3fZO4Qz5mRJB/YA/j5kIFbmpss1lXWB7PcHcPuADnpJcqHsyoUR8/HC+AyUl%0alQgMioSpfvXypIJct96ech7TF2D9VPV2JDZ5d7f/8ZZ0YKJUJnxM5njmIloaddzQx2abeUw%0aYv4H/8L1ohbr9rp09GTAIW/dYruJ7u2Du9jPMELWinr9J1tH1h4tG/EYfN9ifD3xbzgkiym%0aXVUQiMjISic3T0MI+F3UY3veaV9ycdx2DhT/djuN79yG/tEIrOLJxCjoYc3Mzn9iCrU841y%0afbao1LH+U5UsZj1AsnMMoR4bIV13aIrAl4Ar8/moPcU6W6Pbo4XUhu2dqr06bMrFewNculC%0aI8dv2lMqRj18Cu443enDU4qeyQaibCcnuFd4Pdbnkvtp/HJS//HvlaTfigds1auDciVuktR%0aQezkiXDl/J5RWVWcI7je57bjLnm83M9qjpUeeuHWm500Q5WtMVwEs2zRyDaJNTuqsW8VY80%0aDnewDHvZobWMift7RtbLUgbMwL6UE7a6/xWlgRO7nP8i1/oNrbrXn/r0T5ZHLc3xt77aemW%0aqIqRKz3X89O9dVqJBBiZXiWba9yykmYuIL21A+2dAuqfdjn6fEGclGPHhzYPMAt7/0G9Gk7%0apLlbxzrksU1ivTaQu9zzI5hQ9AaTCVUZouDK6/VGJHiqn/sTLw+dhpOHj2MgnOlmuu1yNgE%0apGS0QoKYJfoLcRn9kPXEm/jVY7J+rAx45Bfp7xH1fMU0biZlyPxL/0X4K57HLiIBXqaLCDs%0asVdlNadIx9ekn0ENGc2yPn9/yo4CDstDqorXHZCRPX2fFa3pb+U5pTBVnsM3lQwN07q71xB%0aHdSZxk9JuDJfYRLi+ldr0X00YE9tJ0zp3QexpemHUADwTsTVLm7sy61UPLp5VpOy9x/qx10%0aGUk8fwmx8dTLd799N8mu8wjSeh8E0alLnDSpjlaN+E/xtkFr+iMPpgsHyflnhhyrq//cx4y%0aXb99jozuW/Z2eXH5757Wbb/4qB5x3Kp+TYhrpjrMcn1lDtAIH3NC2o+ei1n7i2XNMRF4DTO%0ailK5yDR+daD8fvVTff6MzBmOqyFjKrl516GfLcgSOkIpxT2Rj6P078c3Gz/Hdrm3YvnuXYz%0aTZkdD7VmoXJ+2QeANM0EednUfyMWIs3PoWWlnRjZq4dJCcOz6ZU6aii89rYkaPIdPEOYGuL%0aZvw9EfiWa+79/Z5iXVch4CeRC8luEcl4+7n38Teu8c7CbbuaVz3e4tn06EdXXow9gQ2xa8o%0awbVgkmcgx360B2YtW4Zx/eUGtgfxUnjfRCxx0qbZD8n9PfyaZPuuv42qXJkbYbwXUu5Zhgn%0aK06E8fbqxsWtnVS3oe6ut/eZYJBkFT7/3F+jb1XFe1ma79CNHPd9hEbbRfrdG2Reql/WONC%0asAU2MkqdeXel5T78XSN+eglzEYk9B7OlY/W4ixNs2puEm/1W7H6Fawl90I8STaPuSFz81I6%0a9gdaV7KreuoZhmZaKa/0uu6Kq382nHy1USxHjmywXGwn3jzlQW//bkfV4ntlhmiz9e+DY4S%0afG7ZnqkU+W4smHgtKmS+UdBBBPeyH5fhAWWC5uV+NqcMxqAhrTF4itti1aZMPCkC+ZM+K4x%0aHcprxLXBJI99H8XTsfn816zoEdgelLum975hipDPhFJwHV4CJuDHTvxmqjZ1N7FRFRZhK8Z%0aXT+nO9p7yEpx/2XAxcr1Zpl3Yj/ZmputdmiWwc10g/FMBfkyzdor6Tzt+Hof07OHLKTWAbG%0aMqcsQyPD2kJH05xZY5ZId66b7wMNDmy137LjBbyPLYI8XmMMCeKwyj5V/uGsIRLRKBBdXX1%0ahUtU9xVZ7bHCusVpPboOy1Z+KZ+QDIyVOWDBPHwnNy/Hyo1H0bjT7fiVuHTWbaRdL4NW/qt%0afIvpnTmmUJ8L130HGU7WQ0MptTRuJLTxz2sdHTUaN1VphRt5QfqrEg9qZYplo63MYQczgxK%0aggyU89ykRi9bvfiyVIMwz+5RikSV/PevQjPP3sDtz8u8m43qcr6Eo5t3yXczPFi2mK2+iVV%0aUwiPzsQi5tu9ly/yN85V8lE+31HzkqSSKR3ygxiRKsS+zd/hmPyBYmV69FXa7/MlXvpv4Hb%0aZvpcaNJfW4I6VpCD9SLXDr4hM8BsumlNpSwEK1Yw8s+pIyMRtg6RSdbKaua0vIL1zAHsPV6%0aoaR+k9yMn2wwdOrbycT8Vi8bhuNb5dm6UydxUvH7WJEyIad+7HyGm3+1i5uEQBJzL8b5diZ%0aN7f0KBNM3bWmze8wQaq+499Vz5vPEVSFmDLBkJPr0xWrD93X9h9zkrmnS+E7f1V44MLDKn8%0ajF8nzQCk8YPMdyKe7ZJPXcFzj6pZX5lorjXD+ZZVu+TF1eexCRZE9GmQS45cwR5p2SARK5n%0ahWhnUlu191jA1/bMxycmI875coijiLMFak3EmIAXcz27ex227BMBP66TPJ/d9YEbMT3+YHM%0apBol3Mw/zSSm9qiAXx/IrkNS2ldfjnrQYUz8InMaafyxH1PWjMax3u4DuVeXVdLV4XoxOuh%0a5ZWUO8D+y5nJzMgVq2GFvPFCDpuqmYeEOQzkGcyqrKW4fFiz5D0pB7MPHmQN+lTgX42NSfn%0azLtGatUL1xTI9GYJAdwbj4KdIkuxuHdhzzes/Jylm9YTR5bLWJCvRhfHbeg5XV3Y9wNjkG9%0akr1vYeHKExj563vQK8O/cGdrzvFtb2H96U6YKPOZAw1VBUfw4+Gz2jdFfVKatO6MtESnd6x%0ao1Nf8803kRfXAuKxh9veW9/IrsX31/+BrkfV63DUF1/tY4Nl73qsnNj2hwdVzsmE4UwpmYY%0aDoXERdC2bOdXGbBEiABEiABEiABEiABOorAQpmwV2ZhsElZ2oSIAESIAESIAESIAESIAESI%0aIFwE6BgFm6iLI8ESIAESIAESIAESIAESIAEgiRAwSxIYExOAiRAAiRAAiRAAiRAAiRAAuEm%0aQMEs3ERZHgmQAAmQAAmQAAmQAAmQAAkESYCCWZDAmJwESIAESIAESIAESIAESIAEwk2Aglm%0a4ibI8EiABEiABEiABEiABEiABEgiSAAWzIIExOQmQAAmQAAmQAAmQAAmQAAmEmwAFs3ATZX%0akkQAIkQAIkQAIkQAIkQAIkECQBCmZBAmNyEiABEiABEiABEiABEiABEgg3AQpm4SbK8kiAB%0aEiABEiABEiABEiABEggSAIUzIIExuQkQAIkQAIkQAIkQAIkQAIkEG4CFMzCTfRSl2cpRkmx%0a5VK3gvWTAAmQAAmQAAmQAAmQAAkEQYCCWRCw6nvSnDd+gz69OmFwn3ZYtbs4LM0t3LsF32z%0abicNHC5zKK8YHj43HHWP6Yd7qnU7x3CQBEiABEiABEiABEiABEgiFAAWzUKjV0zwdhtyNTK%0aNt8//xPqy1budpvDryLjwwaRjG/vFdl/Lyj2xC3u5jOHa2ota1sAASIAESIAESIAESIAESu%0aNoJUDC7jO6AKosFVj//IlIG4TfjjBNatxCfHRStWaX/PP5Ov+T7d7DcSDD5P25DtFPiKKdt%0abpIACZAACZAACZAACZAACdSOgKl22Zn74hEoxsqJnbBwd6A1HsPs2zphdg3JU8a9hNVP3OE%0aidOlZCrBmwRwjdzp+3iUGJQUFqIQJZtM52Awli60FKJF5bZWWSq81mcyJiDN7PcRIEiABEi%0aABEiABEiABEiABg0CD6urqC6QRPgLHCusKZzFWTe6E+VvC11a9pJn49KeZSHArdv/qhzHh0%0aRVusaHsTsTqnc+gNYcAQoHHPCRAAiRAAiRAAiRw2RJIT2hw2bb9UjSc3eVLQb2WdWbeswhP%0a/bqXaKnCML/L1BTxbu0p2b08TEKZKngD8sVJZGv3Stzq5C4JkAAJkAAJkAAJkAAJXM0EKJh%0adhlc/Pr0TWme0q5OWWw++hQljZhllp2PeW2twfXMTlAN+7WYRi0WT6SSeGzgMayQuc8oyPD%0aflGlSqeI8WVUq8CYkUyjzIMIIESIAESIAESIAESIAEnAl49qWdj3K7fhIoD4OmzMuZKaFsw%0aG3T7UemLluL27oma/uupo4x6NIPWCNmlfGNk9EsUU9jz8gNEiABEiABEiABEiABEiCBoAjQ%0aK2NQuK7sxNHJnTDKOMXJizfj/v4UuK7sK86zIwESIAESIAESIAESqC8EqDGrL1fikrejEiX%0aogN++vhDtT3fHqAHNUSheGD1DcF4ZHflNiBebxghHBLdIgARIgARIgARIgARIgAQMAhTMeC%0avoBIq/xX197kKOwWNhgFxyFk/C4MWBJO6BpVuz0YvzzQKBxTQkQAIkQAIkQAIkQAJXGQGaM%0al5lF9zn6ZoT0MbnQR4gARIgARIgARIgARIgARKoSwLUmNUl3XCWbTmO78K+hplTA02ZeHzz%0aNtyXX+YUGc5NE5KoLQsnUJZFAiRAAiRAAiRAAiRwBRGgYHa5XMzKUpwx2vrz69rWSasjElP%0aROrFOimahJEACJEACJEACJEACJEACfghQMPMDp14dkisVdxEbdHLb+/h0xzlERYdaqVUa3B%0aMj7+yHkIsItWrmIwESIAESIAESIAESIIHLjAAFs8vlgskCziUXsa2nt/0DCxfuqF2NqY9gK%0aAWz2jFkbhIgARIgARIgARIggauCAAWzy+QyW4/swDatrelIb2qu81ZHRrWUOpRglo5BI/oi%0aJtAaY0qRvSpbT90kGrzBAgXHdCRAAiRAAiRAAiRAAlczAfabL5OrX3D2qNHS1khpUveCmR1%0aLv+n4rwWTgzJH/G2332DCXEM4sxfEDRIgARIgARIgARIgARIgAV8E6C7fF5l6FV+Jn9avMV%0arUGU0upnfDYissQbKolOllDCRAAiRAAiRAAiRAAiRAAoEToGAWOKtLmPIEtrx2TKs/ZcpNS%0aLuYLREhkGrViwmcdZEACZAACZAACZAACVyNBNjnvgyuetXRH7DSaOfg6zpf3BYfPYUzxaIz%0aq7RA/I/UGExmE4rKi2tMxwQkQAIkQAIkQAIkQAIkQAIOAhTMHCzq7da+jauNtvXAgC6pF7e%0aduYsxts/ii1snayMBEiABEiABEiABEiCBq4wATRnr+wWvPID/Z3Ok0XUkuiXV9wY7te9izo%0aVzqpabJEACJEACJEACJEACJHC5EaDG7DK4YjYfjMOzbkfCRWpvRfkJvabUaVj99jTEV1YEV%0aLPJHIld/zMBDy4VV/tHrQGZPwZUMBORAAmQAAmQAAmQAAmQwBVMgIJZfb+4pnb409Z1iP7T%0aaxh+U7uL1trk3n/AjFm5iGraE+mJiYgIoub2QyRvUi6adL75ogmSQTSPSUmABEiABEiABEi%0aABEig3hFoUF1dfaHeteoybtCxQuK8jC8fm04CJEACJEACJEACJBAmAukJDcJU0tVRDOeYXR%0a3XmWdJAiRAAiRAAiRAAiRAAiRQjwlQMKvHF4dNIwESIAESIAESIAESIAESuDoIUDC7Oq4zz%0a5IESIAESIAESIAESIAESKAeE6BgVo8vDptGAiRAAiRAAiRAAiRAAiRwdRCgYHZ1XGeeJQmQ%0aAAmQAAmQAAmQAAmQQD0mQMGsHl8cNo0ESIAESIAESIAESIAESODqIEDB7Oq4zjxLEiABEiA%0aBEiABEiABEiCBekyAglk9vjhsGgmQAAmQAAmQAAmQAAmQwNVBgILZ1XGdeZYkQAIkQAIkQA%0aIkQAIkQAL1mAAFs3p8cdg0EiABEiABEiABEiABEiCBq4MABbOr4zrzLEmABEiABEiABEiAB%0aEiABOoxAQpm9fjisGkkQAIkQAIkQAIkQAIkQAJXBwEKZmG+zg3CXB6LIwESIAESIAESIAES%0aIIHLjQD7xMFfMQpmwTPzm6Mh70K/fHiQBEiABEiABEiABEjgyifAPnHw15iCWfDM/OaIjKB%0ak5hcQD5IACZAACZAACZAACVzxBNgnDv4SUzALnpnfHNEmv4d5kARIgARIgARIgARIgASueA%0aLsEwd/iSmYBc/Mb47YSL+HeZAESIAESIAESIAESIAErngC7BMHf4kpmAXPzG+OCCEaG0lzR%0ar+QeJAESIAESIAESIAESOCKJaD6wqpPzBAcASILjldAqRPMACc8BoSKiUiABEiABEiABEiA%0aBK4gAqoPrPrCDMEToGAWPLMac6gRgqYx1JrVCIoJSIAESIAESIAESIAErigCqg9MbVlol5S%0aCWWjcasxllrlmiWYKZzWCYgISIAESIAESIAESIIErgoDq+6o+MENoBBpUV1dfCC0rcwVCwF%0aIBnCu7AFIOhBbTkAAJkAAJkAAJkAAJXG4ElPmi0pRRKKvdlaNgVjt+AeWuqgYKLUBpBWXgg%0aIAxEQmQAAmQAAmQAAmQwGVBQDn6UHPKaL5Y+8tFwaz2DAMuQQlopaJBs1YCFVW6Fo2iWsD4%0amJAESIAESIAESIAESOASElCTdJR2TC0erdYpUy7xKZCF74JQMAsfS5ZEAiRAAiRAAiRAAiR%0aAAiRAAiERoPOPkLAxEwmQAAmQAAmQAAmQAAmQAAmEjwAFs/CxZEkkQAIkQAIkQAIkQAIkQA%0aIkEBIBCmYhYWMmEiABEiABEiABEiABEiABEggfAQpm4WPJkkiABEiABEiABEiABEiABEggJ%0aAIUzELCxkwkQAIkQAIkQAIkQAIkQAIkED4CFMzCx5IlkQAJkAAJkAAJkAAJkAAJkEBIBCiY%0ahYSNmUiABEiABEiABEiABEiABEggfAQomIWPJUsiARIgARIgARIgARIgARIggZAIUDALCRs%0azkQAJkAAJkAAJkAAJkAAJkED4CFAwCx9LlkQCJEACJEACJEACJEACJEACIRGgYBYSNmYiAR%0aIgARIgARIgARIgARIggfARoGAWPpYsiQRIgARIgARIgARIgARIgARCIkDBLCRszEQCJEACJ%0aEACJEACJEACJEAC4SNAwSx8LFkSCZAACZAACZAACZAACZAACYREgIJZSNiYiQRIgARIgARI%0agARIgARIgATCR8AUvqJYEgmQAAmQAAmQAAmQAAmQAAlcPgRKrNU4fb4KuQVVOHy2AicLq3D%0aeUo2ismrtJBrHNEQjc0O0SIhA62aRSE2MQHKjCMRFh1+/1aC6uvrC5YOOLSUBEiABEiABEi%0aABEiABEiCB0Agowef4uUpsPmDBlv0WWCtDE4WiTQ3Qr70Z/duZkdbUhAahNcclFwUzFxzcI%0aQESIAESIAESIAESIAESuNIIlFVcwIafyvDxrlJUVIUmjPliEhnRAEO7xWJQ5xjERIYuolEw%0a80WY8SRAAiRAAiRAAiRAAiRAApc1gbLyC3j/+xJs3FN2Uc5jYKcY3NEzDjFRwQtoFMwuyiV%0aiJSRAAiRAAiRAAiRAAiRAAheLwAVRiilhbNXW4otVpUs94/rEQwlpDYKQzyiYuSDkDgmQAA%0amQAAmQAAmQAAmEj0B1RTlKrFWIjI2B+JCok1BReh5nC0tQbU5AyyYxdVLH5VRoQWk1nv0oH%0a/klugOPS9X2JnEN8dCwJkiMDezCUzC7VFeK9ZIACZAACZAACZAACVy2BEqLz8tcJe/Nj4xt%0ahNhIdawc37ybjd0lQJsBt2Bwq7oRmo5uysZnR8qBlB749ZA2quKAg7/zAMQjYUKc/AUqSkt%0aQWuFb0GkYGYdGAQogATcuhITfHbZi2caiEHLWXZasgY1xTevoGiugu/waETEBCZAACZAACZ%0aAACZDo1Dx0AABAAElEQVQACTgTKMd3H3yOfZXOcY5tZyHMJruZfClNqs/gg9Xb0GLgIFyb6%0aiy4lePoniMoFLEowlE0qqqq0TSjHVrGOwpMbNEEOHISyM+HBW1glvTVFZUor7DCahWNXUkp%0ayqqj0apVEjR50V6e//NQyZp1/bnMmUpC3g8b8dlBEf58hsYYPm4wUlwr8Jm6Lg68820x1v1%0a4ceaSBdN+JSgePhuDu66N95uNgplfPDxIAiRAAiRAAiRAAiRAAp4EomJFXCoFnDvTlZW6GO%0aYshDkLVZ6llOGbD77CKRHwTn2+CSnjbkFLQ7Cx5O7CZ9uOeWaRmDZxyYgrtYqpXimKLVacP%0aSBCmQrWY1j91in5LYenzBiBwS1uRxs3xU2U2vdMrBWn/ljK9IMREaph/gSzCsjyX5ckKB+L%0a/9pUhG2HrJek/kAqVQKjWhvtVwMa+3St73wvBVIm05AACZAACZAACZAACZDAVU4gCn1H3I6%0a+LhQcZosu0T53KrFz3TrsNqzuEjK724UyPYtNIxaDjFbNEI0i7DuiEkcguvws1m3aJdo0z1%0aApQpk9mNRCyGaYo0Q8NDWGTHnyGdr0vwmD28bZjx/95jN8tk9sMN2CKa0XJg3KcMRa87Dqr%0aW+gUvoXQh1Zwr1V34Uy2/nqgmMRJotw5i1QMPNGhXEkQAIkQAIkQAIkQAIkECQBm9lizdnK%0a8P0n67D9tKFhS+mGO69N8Z4tLgU3DOguJojViClYix1FVYiIa4bMtDjklEahcSOZ25VgRsG%0aBfTihpKPGbXHXLZ0QGx2FqjP78OGG42h/wwB0aeK/22+KdJXafAlZ0VFutoqSzX/J3k8rXL%0aHKfLE+a8rcz1O1tXFMsVezxkvJ0b2d3CcBEiABEiABEiABEiCBy5SA61wwz5MwRJ3SU1j/y%0adc4ZCijTMmdMHZIO83BhmceiRHzyAr5iRR7w3JD8iuvikGXQTehi1OG8+bzeOsbMWksKkC5%0aCGWRx3bi7S8OalaKWz7cgbZ3X6PNPXPK4rKpmyo6ohr6kswiXAU4uO87iqjzLeXooz7OKav%0apxFWbWzeL9HAIQsGsJnI8TgIkQAIkQAIkQAIkQALuBErz8P7ab1EiQpAuw1TB6mn5Z88VgT%0aKc+PEHrNuea5/SZU7rhjGD2rk55LBnsW/YRCGHrOSpm2vUrh2ai2B2Cvn43zfes+cVFRpuG%0atkNFfklMDdxmCo6JdA283OP4FBFtOZcJEK0Z6fPKXHQM1QVnsKhYxWo0jw0ijBalY9LMbNL%0aucSvyfuiWkJMzT+rlrlv6rehRKh/aru2obZlq7a3TW7m4kqfglltrwrzkwAJkAAJkAAJkAA%0aJXHUELOdycVY5+6j09AJY6cUJRoTovY7vdQhlbXr9HIO7JNXMLcDeenWFzD1TaZ0ceZiapG%0aPYsGuQXHoAr364C2YxmRwj2jk3Y0StDadyduFUTs3NsZw+iPXy71IGtXi0WqesplBWfgENR%0aRKLFwcnEfJrqbiAUomLjGgg/1wFNHdBS5Wt4tQC0do/2XYW6LSypYy4qAYwqbIrpWyr97JV%0aWd6COoc5o5rZF6EO8FJ7K4pxJEACJEACJEACJEACJHB1EoiwmfBFt8BNgzrCXF0Fmx4rJsH%0aN9aEgqopoiv63XYfyLWfR/pouSIkNkJu1FAWl5UgU9xrldqFL151Vi4ou70Qufso5hKP5ng%0aJim+6dkdywGj9+85NWmUVc7Tu0bm71m2LQvIlytK8Ha1E+Cr2qwiLQLLmxo5xKC055qdtWT%0al38btxT5nfxaCW4WUUI69M2WoTfWKQlmjQBzSJavp3HrPhoRwlOFlXLPLwGECRaWpUnOrKB%0aCLciaAkkpVmrrLoAqzBXQph2XI41FPWlEvD6Stk3StmpUrYSzMqk7B1Hrfh4VylOFlYhVgQ%0a2Z0HOGwe1ALY6lxsyY7TDFMy8UWIcCZAACZAACZAACZAACfghcDa3QD9qikVKUhMPLVRp4X%0akR1EQAMMwbS8+fwXlx1HHNNXFiBnge5/JFSFK9fHuoFiFBFnRu0si1rMozyF6TbU+lNiKig%0aNPfr8f/2lw62o6a4tChU3MU7TmoueDf98Un2OekRevV2/dctsyBN6J/qkM0yPv2M2TneNpm%0axnXogzv6NrfVKHaCp/DOyq+9eoh0JArflhKSVm0t9ltghQhUv76hEQZ0dJV+Y8U75aDMWPR%0auY8Y/NxRiywELmjeOwDWtopGZGoU2SeJMJUYJZg01bVlV9QVN4DqeX4V9J8vxwxErTp6vwm%0a+k7Ovdyo6Rsgd3jkUfKftlKXvHsXJN8FMCnb+gzqVPWzNilObNX0IeIwESIAESIAESIAESI%0aAES8CRQXaXrxxLSU1wFKS2pLNz8kesC1Ee3fY2j2zzLcY2JwMAxt6O9u8JNVDgmEfMqbRqz%0aqoZIbJ4I3de+aLDS0tCpYxt0SE3QnYj0yMA3n23G7tPiOt/IE9f2WvRs4iwIutZcVaXmlDl%0aEA1EAeg9KxeQctLlmzhF1u/3+957Coq1GZXKozAnH9/MUymxp1G9cdENMGZyIHhllmlCWoN%0aak8xrEDNLcEMmNTOglwtsdveJFU1elacm8JpfIOEk/9cZEPL32HPJEcxbpQOorC9Q5je8b7%0a0TfZ1IeIAESIAESIAESIAESIAEScBCoRmGx7hyjMOcn7G/eFjAEFCWvtchoiiilrDHWKHPk%0ac9tSnXabsKUOxaWhubtQFt0K48f0RKws7rz53WwoJVaVCEeR6T1w1+0dECtaODdP92KHl4C%0a+twxHj8J8nC4sRVXDWLRKb+JWuetuhJsbfN9eGd0kDY/KXcsN516ZmBAq0z9foUJYpsmyAE%0aPExLCmoDRUN4qGK5hgFlNHZbpYU1Blj+odj8WfFIjQLtJiDUGd0x294iiY1cCJh0mABEiAB%0aEiABEiABEjAjYAVhfm2hZzzsfELV0cUppPXYtKIkbIAdZkIU59owpRtAedze77Ce9vOSHmp%0aGDO+DxoZJVeL68CGLqaNjiptei6bXicCBfjmw63YLSZ2foOmadNTrBdHJXEd+mJcX+/rpeV%0a88y0iUpVXRkkvFZ3PtXgtumTfD9gcIaaMhsYQVaXa4tJeE4c5csNPvoUyJf6UiwOOn2XIUg%0aE2UGGuP5jiMlOi0DSuAYplnp5tOqK//Orcahb5/JXAYyRAAiRAAiRAAiRAAiRw1RGIRELLJ%0aDQXOcHemRZhwHomH2etVYiOsEkGEXYnGbYFnJu2bY8EEcwKkYtdueUyr0smjEnwJZR5RWsp%0awuGahDKVUYQxZ4Wc1bYQmq3QigIct1kGFp3ULSNtx9x+lZZODyXIyTnodrTud9VULeVYw2c%0awFFNJ8Tb2PlNelAPKkUiTOBOKLBVyD9SsNVPnZr+XLkoLWQkJkAAJkAAJkAAJkAAJXPYETO%0ajS/+cuCzyrU/LlMMPldCObo0daFDYeL0fOt3vQa0R3vws/u+Q1dqqiWuD225NhEVlJrTl24%0atuvseW4SImN2+KuW9rixNdf2fdHDm5tN7OMiHZfx8wmbEWgZdtWaCYyoqYwE9nmyO6DTg49%0aKnH8lK6tMsUloVNrmd9mU61VnceefSddBEBvba5t3PFzlVBOPWoKASSpqYiwHFdOP9T6aYE%0aGdW4UzAKlxXQkQAIkQAIkQAIkQAIk4IeAT4cZbnna9mgjgtkemYN2ENuOtMeAVrq7dLdk+q%0a6YI+o6IJtBo0Q3jEZsQpTMO9NDSYx+LK5ZEhJE+LLvN2+OpvE2Y0kjsfOPNFjXqEWhW7/ua%0aOlURcuqUy5eGW16qDbX9kbfdF3LpxUlXhmPi2BW6FxuHWxvFg+KfoMIQsr5x4kCZx2h3xx1%0aerC0vBpniqsQoRoVYHDCH2AOJiMBEiABEiABEiABEiABEgiZQMMmHdE7Wc++b9M25Ol+RLy%0aXV3Ic2348gB9/3IuT9nXFnOeWleDgUd0esWkLNyHMbn5YjQov3hNLT54y5oeZdW+OTi1wCJ%0alKXChDgde65ZC9DqfMdbC5Zb9/wUzp0tQaZNsPW3De4synDhoTQJHfae1QSyIEkNhIEkTSw%0aAtlShIgARIgARIgARIgARIgAR8ExH1g617dDBPGfGR/mgPfspmYPG7fhS3b9+GsoQyqdDKR%0aqzh1EPs0oSkCzRN9aN6sp/DWqrV49d0tOO1UUe6hU3oD4xKR6EsqEMmiuvgkTmh1RyGlqY8%0a6fJxqOKJLrNWy0HPNZoxKCCoouYC3vrFNnPNf+/5z1SjzoWBT0/HUcfdaq0tLUZ6T47fgU0%0aWVePe7Yk1QdM/vL6OvS+AvD4+RAAmQAAmQAAmQAAmQAAm4ESgrM6QeL2oS3R19Gfbv3IrXV%0a2Xj0+ONMbR3kl5C/h6s2XzcrTRj1xSDNh1aoUPbdONfW7RravjULz0uQt1BPWF0Gtr5WqdM%0aevyaKaIIcHav+NX52CPz3FSIS03yOc/NFFGNs0fz9DoQh8ZmY/Mi/pyWRZ0DCUoIio1ugC/%0a2lOK1LwuhBDpf4b2fKjHmxXLM+t9yuM9LU+U8+Vk57vqfcry50yG5XZCF5Ar/9BDO/+ouFL%0a+50mvRRWVV+MdH+ThfdgF2HzBeU3pGco6ZJxPGkAAJkAAJkAAJkAAJkEAQBGRdsyO7NYceK%0alNqqs2ksEpcuOvF7N+8AYdLSmAzyCsprkTTnteh14G12C7e9ksOfot3RAi6s2+GblZoNxFs%0ahuv79vRYxPrckR/x8aZ99vIy+3WyzzmzNVxfNFpc3x8+ppssRkTDtkza+cP7YejL0LGDuL9%0aXQbxVVIgMFInz2GuYR6JcBLhcfTkAU1prJBtqnQrR+kXI6skFUrZtfllg4pNeVTB/cwsCL1%0akXzhoie0cpOonL+n7tvGv4vs+Vc5XEP+ZVQ2nHYpykIiWo7ci9oDlC2X6iGr/obrS2ogLVe%0a3aJ+WYFKn/YDoyf4OU0GqCk/AKixKxSOQAJJjg1IZhsTEsCJEACJEACJEACJEACVzGBijP4%0aYNVXItxEiDc9mxMNxcNh7pf3/RbDzFA814tQpsto4gGxQ2f075Wiwet56yAUvLUBh0SbVbh%0avO75IbYHB4lwjKrkDbrohVYqLM5x/6KwLD+7Euu/EY6Kkt4WWvX6O/umeAojlyHa8ekIECE%0aM4NCU1NTRjhdi8OVfPHtcKmZqm7TzWr/4chxwKIv148XHsMxbKbt+xhRZ34tvP8LFa6dolm%0aGGOdIkI287hs072lwGUWi0CUTNxm99RBDNfwRTRQHMWYvt1TqfcdYjPFeO40xFx5NHAFKmZ%0aN6pfb6GxOGLpkRGNL/daoBaaDibQlDEYWkxLAiRAAiRAAiRAAiRAAopAZKTh3txJKDPFoce%0aA69HecJfYLE0XvlRyU1xjdO3VV5Qst2No33ZoZO/XJ2DwyIGQvjxMKV1wveHxsGF0I2Skpy%0aCjeSMXxxyxktEulInr+p8PHY6hXQyTSFWRhBQxfbRrX+yCVgS6dLSli0LzZN3PYodenQxhL%0aQaJNkWfXow0KAk9urVDM22/BboYa67FxXsKgc06tEVKHUkWJwsD15ipplaJZJaaaEKC2eZL%0a0nZCF+e3XbIIbyIcBuGQUWuY/ZpdnGayFhIgARIgARIgARIgARK4Eggk4MYxt8AiJn3Kg2H%0aDyGg0inXV0EQmdcTtNyQAiU2RHO96zIVAZBPcNGakS5SvncikTIwcEIl8czLai9DmLTRs0g%0aGTJrTC+VKHpikyNg5mu+AUg5633IKmBwuQYnfVb0LPYcPRUbLYkkVFR2nbbUfG47glDnImW%0akjo1BcT0mX+lk3uaWgSbZktl7cW1S7uvFqwLYgg62ojvYlJFu2uOVNDUWq5y2+iTIOKDzWk%0aSd2RNGUMFR/zkQAJkAAJkAAJkAAJkEBwBCKjYyDymJ/QEMmi9Qp3aNqqHZrWVGjDKDTyJwy%0aKyWVGW2Numa0syRPr5XwaxichI96WSP2KIGZbRM05uo62i8oCF8yUPKW0VY2Mtd38NUlptI%0aplPthrP1TCWa5UppD5sp52sBovW12JcRGIFKE1WK0ZNWY2gvwlARIgARIgARIgARIgARK4I%0agioNc1qCg1FeCoSbyzz11a6uMVXOSPF+6Q6HkpQQp7SugXg4d+leApmLji4QwIkQAIkQAIk%0aQAIkQAIkUJ8IKIcagbrMt7VbzTOrMUgSZe6YkCjaMUnsnMMqJp3ifDGkoMpxLivQQiiYBUq%0aK6UiABEiABEiABEiABEiABC46gUYyOS5YwaxUTBRrClUyFy05rgFeuTsKMU6mh2oB79+tLs%0afuo25liG3iBXGZr8KFSt9Sm0X88KvVDoI1hQxgSlxNp8TjJEACJEACJEACJEACJEACJFA3B%0aFokBG5TqEQptb73mQAXpVbCUFNzAyTIwtSJxm+TmAZenX80MJthuulWmcDWFFE33uzzZE8V%0aVcEqdow1G1O6FkHBzJUH90iABEiABEiABEiABEiABOoRgdbN7GsLBNQqtTbZ0XMVmnBUUwY%0alyLlbPSqnHW66Mr0YUYElPDIbzdZ9jdibb/FZ9DGpW9bqDjpQMAsaGTOQAAmQAAmQAAmQAA%0amQAAlcLAKpiYFrzFSblMbsXHE18grsi7h5NNWr4OWRyjPCunMHzr/yMqoLCjwPSowS6nJyy%0a7UFqoOtg3PMvCJlJAmQAAmQAAmQAAmQAAmQQH0gkNwoOMFMmRBWyPyxbYcsaJ3kXdt2QTRa%0alTIXTJsy5kWCkuXpUCnz1Jw1X2p+WclfZ+DCiYO4kH8OjWf+2QOPmgt34HSFuMsP1pDRsX6%0acR6GMIAESIAESIAESIAESIAESIIFLTSAuuiECcX9va6eSs8yRDfD1fgtKrd5tCm/vHIFuaQ%0a0x7poImN1UVUqm+kXPCHSV4yO7OoTCBiYTIm64CWjSApG9+9iqc/nduKcUZeWhLVDdoLra3%0aarSpWzukAAJkAAJkAAJkAAJkAAJkMAlJbBqazG+yJFVnwMMyiNiieUCxvSJw+09XVbHtpeg%0aRDZ/87p8Hb9QXo4GUVH2cmwbSgj82ztnUWK9oJlT2uID/fXXlkDLYDoSIAESIAESIAESIAE%0aSIAESqDMC/dvJis9BBDXXKyaqAT74oRR5hd7nmtUkCPk67k0oU007L4JZqQhlDYO3YtTOzE%0a1xF8TZMmnQBNR6BqWy5IFV7o2KKrFZlRvGi0lr0OUyAwmQAAmQAAmQAAmQAAnUNYEGqu8qq%0aii1KHNUwwtoLLJSVAhzqUJpZ1pTkzZvS/WhAw2qnRaZJ/bqF0V46NYmQZlDBlqHczqzqYGm%0aKQtlDTM1J82XIOhcB7drSUBdnHOlQO75CygUlapF1jVQ91Tgt1UtG8DsJEACJEACJEACJEA%0aCJFBLAhc0TZByiKH6s8DpkgbILbqAcunb1nVQVQ/tFhtUNUprpuaa7T1ZgX9tLPRwix9UYQ%0aEkjjdHIKOJSVPABJDcJYk6NwpmLkjCv2MRDdnJ4guiKav7Gzb8rWeJJEACJEACJEACJEACJ%0aOCdwAWRfJSy4WQxUFhW933dQZ1jvDfET6xqVZwsHP3lPite2VCgeWv0k7xWh5Sb/lu6x2mC%0aWbDWjOrcKJjVCr//zMVWWXW8VDdZ9J+SR0mABEiABEiABEiABEjg8iSgHG0UVzTAWen31mW%0aIEe3XwE4hCGfSrHgRzr7aZ8GzH57zOecsHG3v2SoaN2TGoqisGopLIEGdkzo3CmaB0Aohjd%0aKUFYjZIgMJkAAJkAAJkAAJkAAJXOkElPbMUtlAm7ZTl+d6R8+4kIuPMzfE3lMV+K/3zyF7R%0a4m4tQ+tr66mKfkKShib9PNG6N0mWvMKGYhsZjsnusv3RbUW8epiKfNFLkRQC4jMSgIkQAIk%0aQAIkQAIkcNkRUA5CkhvVrVMQ5TZfuc8PJShBSZlfKqcgzRMiMKCjGde2NiOpkXIu4rvEYks%0a19shcta/2liG/pAo9W0Whb7tYpEgZvsIrGwrx9QELosQpiK8wrk+8aNh0LSAFM1+UahGvHH%0a1wTlktADIrCZAACZAACZAACZDAZUtAySEpjX0LI7U9MeXUY+6asyIg+VFd1VCJal1llfKWf%0akFzENK8sQltk0xo2qgh4qIaap4nrWIBV1hWhdyCShw+W4nCUt080SQ2h+Xi/ES54++cGole%0aYr7YMSUKsZJP6eCUGeO3hy3YLKaT/kwam8Q1xJxRzewmjxTMarhowR5W2jLlfZGBBEiABEi%0aABEiABEiABK5GAg3Eni859oJfTVFtuRSIkDTn7bO1LUYTiqql/14lpm4VIqgpizd3kTJClG%0aKRsjiZcr9vC8pkUeVTgp36VUJatEikF+Q/S7lD4HPOY8tr+507uhkSYx2FUjCzkQnT73lx+%0aKFc4jOQAAmQAAmQAAmQAAmQwNVKwBwJJMW6izjhpfHdYSuWbSwKa6Fai52bLd36mnr2KrkS%0a6JQmTwUltKlFpv3lyxrYGNe0jtYzGH8dIppLNHdCJaAWj2YgARIgARIgARIgARIggauZgFU%0acgdR1UILNkC7Be2n01y4lTCkBy/7PX2LjmMqjCWMiWSkNmdr2J5SpNrsLZaooCmYG0HD9BL%0aMaebjqZDkkQAIkQAIkQAIkQAIkUJ8IKC+N+XXsPl+d713XxmseEOvTuftri/LWqNrsLVAw8%0a0alFnH0xFgLeMxKAiRAAiRAAiRAAiRwxRAoEecZJ8X3QkmFLEStXCHWUfjVgMaXhXCmhDLV%0aVl+Bc8x8kQkx/lhh3d10ITaJ2UiABEiABEiABEiABEigXhOIkzlpTWo5J+2db4ux7seyenm%0aeynzRl6bM1mAKZjYSYfqlYBYmkCyGBEiABEiABEiABEjgqiBgimiAFrJutJqbVdtQFw5Bat%0asmb44+vJVJwcwblVrEUTCrBTxmJQESIAESIAESIAESuLoIiDTWPMyu9ZUr/Wc/yq/VOmfhu%0aAhqnbKHhjVxcYnvr1wKZv7ohHCMglkI0JiFBEiABEiABEiABEjgqiSQIB7jG5nDoCpzo6e8%0aKm7cU4ZVW4vdjlyc3XF94jGwU0xQWkAKZmG+NhTMwgyUxZEACZAACZAACZAACVyRBMyRDWS%0ats7o9tbLyC3j/+xJNSKvbmvTSlTB2R884bcHpYOujYBYssRrSUzCrARAPkwAJkAAJkAAJkA%0aAJXPUEGsoKzClxF2Tdr/Bry7zBLRPPkBt+KsPHu0oR7uWtImWO3NBusRjUOQYxImyGGiiYh%0aUrORz4KZj7AMJoESIAESIAESIAESIAEhEADmVfWLOYClMbsYgdl4ng8vxKbD1iwZb8F1srQ%0aPKpHmxqgX3sz+rczI62pCeE4EwpmYb4bKJiFGSiLIwESIAESIAESIAESuKIINIpugARz/Ti%0alEms1Tp+vQm5BFQ6frcDJwiqct1SjqKxaa2DjmIYyB64hWiREoHWzSKQmRiC5UQTiosO/HD%0aQFszDfExTMwgyUxZEACZAACZAACZAACVwxBKJE09RcXOMzeBIIv6jnWQdjSIAESIAESIAES%0aIAESIAErnICytyvqTk008GrAZ3pajhJniMJkAAJkAAJkAAJkAAJkMClJdBY3OKbIi5tG+pz%0a7dSY1eerw7aRAAmQAAmQAAmQAAmQwBVAQHlfjI+6Ak6kDk+BglkdwmXRJICC7/DcA+Nx/wN%0aPIsdysXlUYueHy/HiMw9L/Ytw8iJVX7L335g0pB/uGPKwcc65WPPEbzBv2TpY67oNlRYUnj%0amCnG3rsGb1+zhZWdcVhqP8Suzf/BE++XQTTtbpPVKMT+Q63D95PP7+bo6fhh/Bc0Naoo9cw%0a7+v9pfOTxHhOFScg2WPTcOMmQsgTrMYAiFQmYMZnVtixjPLcdjHeqpnd3+EF+U+uGPMgov2%0aTgik6fY0lgIUFtenB5fPp/3ayIa1uADHD+7Elx/+G598n+t8KKRt68H38egD0/DolfKcX9J%0avfkiX4KJmahx9IajFli9q4+pJZTRlrCcXgs3QCRz/9EmMmrYYKanpwSPJPYaEKcuw/OFh8K%0aUltxbk4sz5iuDL9pUjsjHSUhJ9HUXJ4U1Yvm6TdrzMra9x+MNFeGnjISSaY7zmt+SX4efT/%0a4Zb2sZ7PV5zpAlFOxdhydJjWtJPv8/CxJ6hllVzbfYUFeeRI9cCOIwKecMcXpaFea/tkP1s%0arNkxH9kLJqOZPXFwG1UieFmKLSi2FKH43FmcO3scJ44dwuH9P2LXt99g2279XG2lDsI6LBy%0abadsN4FeEl2f+gv+V/ob3qxJAET6TlKKsyVjMe+wOuM55tuCLv2ZhkdSZOWMtXr/vGpcSrM%0aXSwzYJyABDZWUlzOZ4RHjJcmpPNrZtAYoHlvos7eSnS7Bc628dQ9suaT7TuR84/sUSrFh/C%0atEBe9kSaavxDbj/vmGIdi9M9kv2f4xFq96WrQGYPNdLAkZ5ECj8/mNsULFLZyFz6J24v6fn%0au6ny7BdY8lq2JMrGO5sn4/7+yR7l+I+wiID/Kzz7bRES/Cf0cjQfhW1nYOWCX7o9A3pSa94%0am/PXG8XIO6Zj1+hqM651qL0N14P86ZzVikkNYiba0FC1um4UH78y0lxf4xpXxfAZ0vvLusG%0arv2PMoPl+E/HNnkHf8KI4d3o+9u7fj+582IU97N9hKG43Xty9GZsDPvC2f47eyLBfZ6/Tnf%0aHwdPOdXyjffevAjPPfyF4hO9AHbIi7fE67DxLua4/1X30OR2ez1veog79iyFljQ796/YHDI%0afQ1HWf62TNSW+cNjP+bl020/xo36QkBelCUWvVdvjpcOl71dlSiRTqr/YJJOmtlrJ61Edfh%0aCDCbpKFYabTIlxgf8ApBeNQrlVEzyATDFJyLa7Q7MP7pda1Ge1rEPvnF5X+5BMYb56DAUY/%0aVve2Ph7uDL9Zkj9RF8um66j/okV6Sjy+l2qrDkrUf2Kl1o81V+xuTHfB0ChGGV76NaZ7732%0aFnSSZuupVrx3pcY23OYxt5fNnUsIghBwG9Zcnu2zlqJeccmYLYSztbOwvDTRVjzz+lIcwdi%0aFHT4wwV4as0BJEEEGbmaJSdFCMuXDp3cE3l+K/M8WPLjLpQg02sn0DO1HnPqy7exIZz3iEt%0aFvVHp5ZLGZ0gi6fC4is2V+PKZEXhwqRJqgwvTV+5GlpdOuc2CxLUep7ItO/HctJftEcse+w%0a0+dkpcfLQIoxevxriuTpFG6vztq7BSE8Dt2WveSG2Be0Uwq5QR+N0nCxEZk4oePdvp7zgfz%0a07JwS3Y8O0BRDa/BkNuyHR6H9ZcXWApTuObD7/AmfIodL3pDrT2PNXAigkqlXSI5X0aLe/q%0a0EMltr+93Mg+Ebd6uf7qYIsbZmJ615exSO7xJe9/jSn97wiSYSVO7ZEOuuQP9nnUG3ce+tf%0aMaKrTz5ldn+uCJY5h/qTe+G7OO3jy7n5aCtWB37BFCZShhZSuD+DB0LLiSng+7aduycFz/z%0aEfJ2NjUSYCa0lJMYqLi1Ao79hgv7spqadw4GgxMjuG5yFx+SQUy7voTwtwSNoZ6CBZ2elSD%0aJ39D9xmb8+V882vLNqDlasc72b79XTZeBkF1tHIfk0JusGFxqNnimAWXJ5gU8dGKocfDYLN%0adtWld3kOrrqzv0xOuGTXUgye8JTW2ukr90iHS38Jlux+BYPHzAnoLFK6jkbWfzyIcdKRUcG%0a6dzkGj5ROe4hh7K+HYPWr67Tco57djNm3tgqgpAKsmNjVLhjN/uAARrV17YhE2rumo7Fs49%0a+QLMJHTcEkRez814OYuVgJOdGorze155kYH7PUAZj6a9EalFu19kdZj2DF4pdr6PQUY8VvO%0a2GhaD8CDXmvZWHAawGk7joXn7411bewWUMRJqcOtX4xEnHbY9lITZ+GKfPlg7HlKfyQ+zuk%0aZXi/Upa8zdhmaBlrqApSKDIzuqFNqw7o2CED6e3bIyMlA0mpzdEs3vXeqrEsLUE8xj7/EdK%0a2HxKh2ibG2HJGAqdWYeZc/aM3fMYijGgfj4qoSBSs/4toBY9Jwh6Y/vRMtHVViRkFlEvaNv%0aY73Faq799i7FkbvFDmu7yajhRg1X8MEz2KI+Ttlg64Y1fbOuuu+jWOd7zrPzHV+rk8gjJSG%0aw0sWrjAnnP4lJloJXHR0Y0RJQat563qXpcR3kbdoK7Sjx/PxAML5VxrGuiQtAc/no3Z9rSZ%0aId+n9sa5bZTsfgcPPKS/V6e+vhv39/bUOrllqdVuVd46/P7GSdimShkiGuUXQtQoF3+LFav%0aUPajKaYP83d/hfJmM32gRtj8VMMXEIsrWj151H5YOX4sbGwOel7UCye2vRVqi53NqezIyx8%0a3HXyf2QKXU4zuoOiOxdf4ILDLeV54l6rnTbn4U6z/oixm3ZWk8sufehUPHl+GfYgVhz5M6W%0arTO4xALJ8sHeQa/nzoJmljq7XhFOSJbhbvXeXk9n/brU1mKXetEc26P8L+R0rUHOrXtgdQ2%0abdC2dRu0ln8tW7RAUlKyx8Cq/5KCO1qy/3OxNnF+GwWWP7PI9Y4PLFfdpPJsSejffFPjTpg%0aw7l67xsyauwErte9DOobfMwot5EVqtZjRqXsaWt3TFFaXQZ58fL10BXLUaXYdjsnXd3A6YX%0akPoyPu6Fa37zm1mHScJpg5Vc1NrwTs7zqvRxlZPwg4d3TdPrOBNjBv99uYP/VtLBu3EK8/8%0aUuYSosCzeo1XYv+IwBDMFuz4nPMuHVyzVqJvC1YYdNEdH0EN7oJZS4V9euCJvGNEB+AYKa+%0a2LHS6as5SKd7+R6MsieUjPkbMHholhYzddlmZPVqqhRRLsFkOofnevXHSonNnPYmXnqgt/Q%0apbYlMfs/bbL928YjxJSdkjERW1mSH1rFyJ7bWKJhBOrh1FOTb4fli0E38XvnhlF/BIi4uHh%0avsH9NN+K/7xhvp45GUvMve4I+fnYrXvi3GLxa/glEe2hf945Uy4hE8Mv4aRMp/MdKZjJGRU%0a7OYfZpilBY4RtMER4dLs2dvmQgPKd0x+NbuTjHOm60xXAQz1V3oNmQMru9oHEufIYLZDNlp%0aiRvuHIb2zllC3k7E6Dc2Y6hT/9MkQ8c7/mccZokQmDnlJSzMEg1cmUoQCZNlG/5z5H2eHS5%0aDsxphKkO50ZbjRaXaVpUc07WjBVgzcxjm62MtWtlPTegqWvEKmBsBH989RDO1BIZjQKb3D3%0ah0xgDc//AAo4YjOP3GAqzMld0hi/D4w2M0rYxm7vhjN/zpD0OMdPpPZFRL2RDBLKPmgZVg0%0arpUEsKOu0Y/hCJqzLLvw+cd12zd6zhaLIKZ0X+rMbNTgv3Zrxrl9MDU605iyhh5RwcQlkwd%0agSU+0tUkmMZ3uBbdu/p6VlwLjbltuAhmNXe049oOw4tb1+HvI4do90/O0iyMxet4dZTxks+%0a4DjfdPMTxvrRVc08PQDS2mSMm4rabbfeh7WBd/F5ez6edgLzc9XEjGUR6dha6JUYhMlLer/%0aKONcfIe1WEaJPxftWsbewZw7Uhlh72z6dY3qjXlxYOo0h9V+U7WSXvdXNaP8yY8Yh86Nw/7%0atEoP7YOizRz3HRMmDEVacbHsFxecN2aO39or5xvfrQ8F396YpgNFqr2ZohgpgbXu2HyrEeR%0a6fzRvtWezNiQuaeGYDZh2lN48OZU9wR1vh/V8AIiIqgtCwS086UMJD3T1FMCg558B38ZkAK%0aLfdjTpE1LsZzbj6/fex4LX9NN5vJWzcDca67BwhETsPqD293ORl6GpiK888dhWKIJUMOx9O%0aOnRGtVIeKg7U0qWUyNkJ4RiYZdH9bMYbBlEbbmTcTgFP+3U866N+yj78Ozbvc/0i1alVG9n%0anJrX+13o8UU1OU1b0rGIClWzcuIjmkqg/1ux40q2yprGhntjY+ORZxS0fnqOIn5xYvzX8Ap%0ac1NNE1Dwrc30IBsv/m02UiWrmjs26E9PIN3WkGKrRte26/SlMmr3/5N5z0L85wTpHNk/cP7%0aTezuqOvxfzBmmj2h7s3At3o1Xlr6tj7h5K8BHXM4W/b5zP7xhrd5By7Pfr+4pgLQeN+L6/o%0aF1+jxz1zamAB888yg+znWfa3bKrlFaMe832KXmu0hn5syqFUaF2XhaJrInSbRzKCttiWn/9%0a1G0d+4zOCfwsZ2Q0srjOSlI7yapjyE+KQ0tkpw+sJY2XgYJvGtW85aOR5+leqXTl7yD+Hfu%0awvy1RiNEa/P8w3c46j3zkcZBHR00Zxa6+7r3jezqZ+dLM3WhTLZn//l2TSgr+X4RRk3Vn2l%0aLykbMvrOdUw5j09u955lKjwkmra8y6kF8So/+0grbc9I4mOmEjtaL049/PqprctFvEn457l%0aqcevVlrJG5WimOVEFtKbO2RnUw8BFQI+Iz8ad125A8ubf2TkpoHOcYLDLel3mfLsea706LF%0ajZa3umHsMowo81Z+iyWJX0H63mrXpX89Bg7Ddf7GwgMqFGeiS7X51M/k8b4+Y1DajU/zJNI%0azTG+LX2O4cGBDsubqcu+l/mn6sPrGar2ikZeE8y64c7fTnUVStySX4nffHWKlgrj/hZz/zK%0aLRDi9l6tkykix0+CxyXJCTPr1YKkoE81aMSz24yILe5lWYiQP209MVNiKuuIL8t+TvuJP/8%0ao5wT5duqJFitOTaTu1jFZo33MIRoxcjpsnqNEVEUIefQ3Hx85D67beJn0XO0Zr+w1Bx4xUL%0a509vfChWROx6M+qQ3oMa9btx+C7M/UDXv/m4vOXso0jA3DXIC+dMrd8wTgACdY23q0qY9dJ%0a+PSeoMZYZX6xRHNY4Jl0g5N9eMa9f0MbzyQhxcSndxcb/zAIMP5GtE2RaCGty1EtFE3W/KE%0atIdZBXoK8fStysPjRBboQ3m8mFkxsi1IvactFkGyfFqSk4qXGOokq3oPXahBE82T0P89L5d%0au0iezuB8SBhc/by/EaLraWykfzNA7t2oMDe77D1q3rsWZtPJZtfwXdbaiijbI9mHqXzKNqE%0aGAWTb1LMwlNkecYI0SjLo4ZEuzNF/PjGVmGCcwjeNTvM65nqsp7H7MW6oJGyj3LcIfRIY7r%0aOUHmNj2lDeas+fMDGNRvbY2DOfZmXMEbCb2n4fXFbbFN5up0HHCn4zoHcc45r4kJpJF++h/%0avRIJ0tGavO4HZQZQRStLjX6/BmqY7ax4UipRxrblGC718przXnYqsf25D20+Oov+t0kHf/b%0a09mUnMYDctnoXl2gCiPdrY2IRF822Crh41fei9uF4bKnNPG8j+lfV8upyx49Rcout0xy5Q+%0aK9lycaDPh3TOAslFW5Cif9S3Y/6fCm7J/S5fym++e6Ncb+MPy4fiyxl7u0lrHlooAzYuIaa%0aNOOuqUPbM7s3MrRiropcRHWFXObyCv8vmISek/HclNcNRwI/4bR01tJq+kDKyKS/kDZotLh%0aV0O2WN7z0Ps5Kp62ZjwzWg+uxJNc4OOJuXOvdGsqRu998rF7uZN7nOOJ1a/+y8Zjg9jH2mr%0aCOI01Nr8FUmU8T3TgaUVFWrJivBJR0qfUYMO4RzJABwfNFVjG3EBOOWrbF3i9XEo6EwjOnQ%0aywzEolJiai0Xe4a7otZv5uCWzrapAQvJ1HZBh8bgtms2X/E4I6hvWaO7/gcX24+jYoS7wKH%0al5q9R0n2lD43ITMpiHY4CaITnn4dQ5tH6QrJkt14dtocXVARs+ClozNQURGJ0oP/T+aeqUE%0aKYJSkH+klvWft4rxHrlne8R348aje9JzF4zFgsb7t/Hd/rgXdNQHHggNbbV1w5xS+tuMx+p%0a+b0eNEEcyRp/HIyEla2zPvEfPCSaJ5k/kmO9c8hXlL9blkw9ucx9qXFsgcMClPNBHWI+uxX%0aDTFWsg/hPdeWgSrmh9mtaDZdXfLnFX3AZZcLP39fYbAOhzzH3L2kJqMrJdex8cDVRt2YOaf%0aX8H65VN9DvwYtQb0U3j0AI6KBzllhmyKSUHbrq1qLNcqyyrsPXxUnhkx3TIlIFXmJzaLF0s%0aDHzUqs09l5Gvzdll4NAcHTxVKXCQaNU1HGxnocjhmkmgRsPcfOCbzvOQGNMUio313x6CXSx%0a1mZN48Rt6lIYaCTXh8vu2eGI4+bnNFjm/7CD8cL5Ypk4EMWcs8yPImuPb2IWjhC4Q0s9wQ9%0avPWLcY8w/w14NYf1S0EvKVXnucen/MGuk2di4k3yMvSlCpmxalaUtuIvy2fbZ6cMun969Dm%0aXkzQS/DB3EkQPzghhivx+XRGUYSvPlmHs2LXWGF8Q5yPBrUd1xoD+wfmiMfcXgxT37pRK94%0akJpQn14lTFk2I6IHZry9Ad7He0J60pm2CasKlSnwxv/mBnqPd3DvADNF+nvUAi/CbLEK8MZ%0aoa+k3Cg04E6vhyONXEzUtOoFlaS2mDPooSlguf2Bv3jBBTpbVSbO4CbDk4Dbf5MBf58f3V9%0avOfOv4G1w6M/YjTxtGv8eGnKYjzrpZxSijdIvmwfP+u6wipS4KLuOM6z6YA5e8uEA3BMWlB%0aDzz30HRcn+RoTI7q/NYi2LpZx60yHI3v8PuBI3SBIegye2DZzmzxfGX0tvx0nFTRxaVqiNK%0afYOZowJdb92NcR1uXU3kZnIpVGIL7s34hgpKfMqSIvLViC6/urTCEyeLEIVOEz+DDcNwpnd%0aRM2wNTmWDXHM769V3oZQio1mY/SdFKMBuOX/hI71y3VdZ6GzBSzUnzF9LRe8QgXNujDzo3s%0ajcA+af95fE8FpHYCvq0MAtGy9QuNY8sPr0T2rfVr0v7h99A66Sp4pglG9mL59g1Lx4l5a4Q%0ahx6O2MzGt4tg5tgXSUTcqGcZZtBA71kPILX4AHbuPIyjx/fhyI85yNmzw3GPbpmD5z8djj/%0ad7DBfci6txu0WjWA58x2ev2+El873AMx763nc1jXZSzEFsiTCf2DWUpsw40gyfNabeLBftC%0aPCtmWR56vXCJnD1QPz33sBFSsf0L2M2o5rvyKIvvcPbdBi+xtzMWWuzYzZkWjCk2sxY+w1r%0au8/Kft+rWxhJsslvOi2XIIjt7ctCz6YN97BVD3DLiM+xfj4YX0pBm+5vcel44WbtqCFzwEa%0aE9JuvRejrvX7FvBetKUMyQOHOmlknZKJOeZfb8vSzMqzRRu9a9Y7eDyrnysrp+S2zdGjbkV%0a3H4M/+32egy23998r8/l0P9cdWPTQJPfIEPdn4tOfAnPEExGfisyuurCtKkuHtGGhsuZpjP%0abdugdt7h1ig8OW7WJ+84NudNeZWLP8fm2uvvKkrQeZmCLvCLOaO99noDZ3Puhyg8yg5pfRG%0a2Pg0GxXKvAcTHnZEqg4b3S85Qxcvt0hn5EZ10+cKS7QF2glvPbxD7jNq034AbyneUxUySbi%0alj7eOkt6IypsQ7G5b2PeNGPOhH4owL++R2O9FiCaEVuIj/UlKDji4xq5TR6yZfbya937rj4%0aHTzu2Q+znp2HZ1sUBzdHxUpxblGhCntuMzofPIqZpB7mghzXTyBy3VIHuyooMaP/L5/H6Nc%0adQEZvibK7uUURUpIOHx0EVYW6D68XyaINoWkrOlzqSWH7CKukMb5Cu/57GPfB+AB3QYMxZH%0aRW5buXltkZPlwnhrsf97xVDU0Z7eVN6H2T2nd6lHi/lqeMpQ2Zizu/uQKu0NPF65rw0hiO3%0aTSB3PM2OY/635KkvMVK4NN6ELgNEYlMiWepwzJg+HFFKHWvdj2XzF2sa3wmzpqOTklek8sO%0afLBJvaTLHzShK/ynGqsmdMN+mXZPIbfPvwvD5Lok8dlaK9nHMT6/41FJ5ZHCOWDcDwwc6Il%0aK6posL92NGxCbMHtMT5e+Jsx+762x1KBfLjHlL9pyqj5ir72XPH+9TMJXxHwk7MGukU6Vqv%0acVcW53ZcmwsRo1rjDX2ZTDUHC/HMg8rHx2B3PKPsPDu7nqFxl+9bJeogHbUuo/awJjP1Ca0%0aHTMRw08GKESVlcHcYyJ+5npx3Uo3Y/B98zDYLbbWu6ZMzPv4dcweOkkXzuT+OXRG98joRVS%0a2V7ds3lR852Nts0NO96M9QyAbV9zz6XzSjm+eEotSHDKSc6LAt+X+T5tyrdv7IPDslc6mjf%0aKKqvNw2X7zQyAT3xiJMq8+TgbNPnjsV1i8qQgTn3kNE3urPpi8G+Q7rebO13WI9PE81XW9l%0a2v5xHW5Xrlg2y3mLv8w5n3IylJoUkPfOtDiE3reITqCBVpnJmfhezguglmaW+aS7z+12zRn%0aThmN9n7uuiZdRmLylP4QK6oQgkgXhvtt98xV4hHy7XU/eZrzlO/HHiPx/L8sQFxWe7j0WbV%0aj5/GdYWq2Ye5jWBN3t7L9MHKJ6U9kewy9c4DHKPC2lYu0NEq40OfAvY2skS2x+uNH0doPA6%0aPgGn+UJqS7/NNDJh7fuhszxIte8EEWKdA6YsnI7OlbaLaVu/Yfj+F4mtibOAWLjIS3H/57M%0aT/STdtsdIqLCuypzm5XQpkepg7tYo933ahE3rETWpS3xZZd016MPWfPkqq+IrsHvRXyodsq%0a3EpUl6R4l9EY3+mdWxudMRjz5ixEQqdr0C0zBv8e2V8z9U27bjj69sx0Tuq2fR4njHuxVyt%0afhsNuWbztintxFax5B1AQ3w6Jts5RxhCMHftL3UGOeAf9UhPMZIL9PZPtWsP95es0wcy1WD%0aOS1a3o9pFPSe2BnjcPQkcxE0xvLi62U1sitVVrVH63WByBqAEdcZayOgd/DmLAw7Ve8ZQqz%0am8WPvxL3V30mZ1YNlucFxnmdfMWfoRbXxhjd/jzzTOiPbK1MXUiXlj+N/TN0KWQs7vfwiNj%0aptuvr3s9LvtOeasKcvCvv/4Ki0RYVYLbmlUqZTqmL/k3fiXPQ4R0inI+XIxJD+kDWBvmLkD%0aO6Fdq7XShKu8j3K/WnHMSLF3aqO2IEPWHZ2onRFmOYNWSN1Ec2kvZs0nOMWIWG99rtN0kNk%0a7uv4XbN+LFiQM1zavmkdGyCCsfGyPdSO8fBV9zPZ2rCXb7yns+HQSqCg4Z37wBWLr1TfTSb%0a39Hgku5ZXwXrWdy8MPhSPTt7W4qHXjjrsRvfuBnb6S0j95VIv+Ivjj42m0HDcEs6NJCzhDZ%0aIOSsV2XGMHQPr0pu9e+kfYw0VRUXYN9372Lh1Fn2DkfmtF+ERTDQIMgo513TeogJlDKRfBn%0ard/8FE13cn1di63tL7Lx+Maq3fdvbRtoNk/Ggi3mUt1TBx1lObsH8uU/5z7h7sXiQ859EeU%0a+b9+dNHonOtpb1jpwXdC3eglfFpbkKLo5Jchdj7B8ysF7WKrI/fGH6MEbIhP9Q3Gx7nEwNE%0aTnrjPVQ3NNtaoMR2mLb8eg6cIB00jch58t9IrgM0Ubstryqd0yROhMDfZi8KnO442LupkKY%0asLi3MrB98UQqSgYt+PIs6W2NL5XBe/rDrlpqmTtz292/1CsQ87NmGbKZK/88RwWMNMbPmZ/%0awtUonITm1qb4Rwt9tO77CBy8tk/XAVmDqygOYEmsU4uQhtGTPV4Yg7er1yz4X0aVeE3rdux%0aYvjI5E8+bNEN9IlroQaT/aVIlv3vhvfHX8DJKGjkMv2zy/G+7HjH4LsP5n4vJ/bCaOLXPSr%0aLqUW8OOOCv552OGIClJo5O64/4XNuJUZ2OCu3iC3Vs8RtdSyzO51LZYd+q9MkAiDpDsDyHQ%0arOsYPP95PCbfaDg78Vn1ALzw9jPoa1jGRiRmIusf/8Te7o414CYsXoUsNUdKCzKH7NaZWDZ%0arJ7K0uWDZ+CqnQAZBQjGtdTTKcnKPPpcvdwBmPNkfK2wOdxxJZEvMh/8xFU+tK655TrGR73%0ahxayxY/gwybQ9gZR7eXizCpEu5YdxJjcZQ7b1hlGluh/vf2oZoQ7OZ99p7yFOC2Y9fe6108%0apKNuLeHmLW6fQOVqdbz/cXlvtdcNURecc+n43wtJ3ONOaBKZ1KfwmHs374JP7z/LBYqjXMA%0aaxr6a/3V8M33d/7ux8TYQQvxMif2YoeGLpNvL3btl1999eu5vPz41ZsWL5rUFbp+pqYmTcT%0ajU5X+OnzhZ3f8Blisz5dZ8dY3IpgpsygjiPnaGkNA0Trk7k4jzmzCjIHj7ZoUW7Zw/c6Qmd%0a8TpQNkim2J3l0HIM5t4kRJyS5s23JMqy6z33C08GpTJAuJyoLHeSqVaAAGdW7p0rySk8VIi%0aXV9lHauesEuCOuJR2PBkl6YOXUOsG4Wnnr3WtxtGwA2OsMuhda4U4zDew9Jtyv8L9lKcWaR%0a3qmdLAvgvRG973kEQ8XXv9KKqSVm3p5rOMNwWoMqppHRq9udgzOSLu7MBiw2tBjDp9/h00m%0aMqtH2AVHbzqFKdoJ6v6uOmo9zcC7X67a5Kx5fuRb/n713gev57P/Hn7+fT8oKmVMROUdqWM%0aRk0k3SQuTQHO7WKG5qbndtdKPbLPZth7p3W82XmNatrFtYo5HNwjBrGobI+RBlTrGaT3z8/%0av/X9T593p9zH5XT/b489Lne1/l6va/3db1O1+ulsdGFr6rRH/g8cIyg7sakIivxanMbXaLL%0aSIPMQEi7OpBS3zzzi4QgN9Nbc0a61UvSoFLkoOYttqACJ6/qUCMwNu3YB/06yuuxuBqnNyR%0ax1vN+svVG5lvi3uOAyRlXSbG5NsEFCdHjjchROmFsjA9yBQ0BEV+/+P1/pG8y9L3ZOkSZOI%0aoGTsMxlxhNszhGk5iq++sWNVciyqQcVReQEVvkc2vcB4H9RaJMKoGu3gPpIV+bUMuYfWcfz%0amBI//TPENp6G2TX/2Qt0961iayHEjHP7V+yHNPRi9DxF02GUQYHjUV3cguhDY2gvrQG+YL0%0a0cl7LPq3l+drS5qP3YPasYOR9cUsMh4A5qeh5zuLOb+AJXK1aFmjTZq8CHtHRyPGXmzQ0p0%0aKFssK13P0af4+panLtjTx2+DyOMs5j7phSq1bHam8e1eoU4qE8Ana+s0s+zTUFjaMPX9nvu%0aEcn5UUW8V/mVWv6vF/hVYNTylclxAIjlmFGWEjOZWfumzXtuNQRJI6DbO6WL4uByVva32j3%0aDycKxFdg40g5FUXD0j5dTkmsa3fhZPHtmsIVm4KEZOlX+ZbyTeUSdJ88PdVMpPkUgkWUdP9%0amU7c/RmvN5LIqa+HTq7BA3HmP+U4457EyR4ucLJ/g9MrkVgRkYZZq0vRvhlwchuPpLkN7GO%0agBmnQpn4C+RWLGjXGCmRLvwFzzy6k4lJoUsXFNyQC4921VEY/HMY4croMGYHp0ktEQvfQPR%0aENfidnwzxi6IMJQ93MdP47bgqqei5OvNH26stbMc5ftPRnpqqRrGgizMMfRTKhciA3E30MW%0anx4/kscEVLdIj4gqYhhGYNKdZhQsneH0FoUBugzOYz2o8a10yfwy75v8NUXqSiib1QbXBC2%0a7J8EHzs0OG3LJzvYas263Kvm04hh0UOUnlCKSigKQR1S256xmB1E63mtW/Dv01ipR0tzRbu%0aWxo8wG7FTalgs8futi0I3PvDvQxuWieA+eDwxmniprbEiHdq0MJJsh+6khgrmXN3dF84yeI%0amFdZBgMbE2vw6eSN5WhNZkDbKqWHhXBu054NWPM9HNCoHkAyJxdJgIdm6YmZRq0PLD012RP%0a4oZbXDBOx+mkusDgyK1S1C1R3hSgsU2UsgRes2YkhabqnWBZ+H7VN/8TZineKWBjPYsGoy4%0anFLr5++9xGrLqkyLp/TScRzeuwu7ScV3jz7h7D4WcVER8PfpY4TYrvkQn7szv+ZTV0o+4xA%0aQz6xnfBrK8EHmrzNHuUDfX++DBw/QiPSkOnYk89H19rZbYlj0WKRxDk43I//wu3AbwO4qqV%0aG4QTzQPTHe183gRdn3DMPGLWO12BNZDlJfOIijvzWEa5cOaNVE0LGi9N8PLUc45zcNiM7cC%0a3/S5DKL7FCmgzEMSTaK0kO7+Sfn3mippTVkJVhU1oslVTMq+12icE8laCaGvnRf4mQzfyv9%0a/rISYbiCiFe7YLOg4emg741Yr3ejj3ZOGE64ZUaZ0dxaJrqarX+fcxyjBZaafG+x4PRyN0n%0a90L59LzCl1SIyfJD1P3GozOMRXaeps9HbnAZXZTl+EebUuUsrrl3NLa3qDZdQr3/KkDUr8o%0a8M2wAAQABJREFUHFknb+v10gxNm5GaYrEWYS9ZPR9T9jfDndvyslQOt3FHrzb3SPXLi/tZa%0aQCGrT3hw9Wcw05BFc8tYghnHdJYN1yasGSrjqxGEMd40C3pRKb+v1j6OppXHEPO+gzcvyKI%0aMwvjsHp9QziR9Y9TuRl8pcIYpK5nN1Pv88Y/9hzn0pkPqxzbX9DFbyJ6O7H1oMb+9CTsIxG%0aprdCdLaX9Usg/7Fnih+U3YjlT+6wsmvTHlGkkPX3UfckEASR0bfBDNymlNHNd2rV25Zwy84%0awEqYoU6dmjrRQ3GpETt0YL1FWiiogy0wQm34sKnb38OIlTXfUqtnOiYAsfdQ+j9y+m1uUv+%0adALG46DL8Xgr9GvSw27DXTn1pdoJ0rKeCKRZ+n75AFUdvYwH/F2A69ZrMFvl0ofE/QqkR3m%0ajmR9Yozrnczlb1qHYKOWVOtueM/smV8rENyS7iaLDM9aNadUrlcImDuf6rVjpfG6hUBMyGt%0akglaLLNdt65Zb6+w7ntRqNnNqVhkbfkDUgBA0qPgV6/KEun5vwssoo7klXLsyIk4bfv5iPB%0aKZ+qM7ceM2af0cVf/+EhXKov8BeKVXJ7St9eoln1BH9/Edt2snQ9u0Y7E2VrLxrxLnMe4vo%0a9ECa3WbcOiDOW/3obRKbTrhu1YH4ibPKbiEmYTfSlZwhUYaaM4iobcfZ3AlYNkOLBvXHQ8J%0af2hA8Dq2ahI5nqQ5uy9A/qZoOHK+mQx7Z2V1gvoP6c6VTjo93BOsfbZ1kflxcnCHP6l2FRG%0a+X5TH3hkLxFmPsHCBkPxqiUHyzSep3vggadNiNCdmg+lgA5t7x8jMdoyk8me6rJGcysvIKj%0ahqRBJJlvUMiOBSItRoneoErQU+nWT2wNU3T/Rq6zCDEavJYEQGEnftxzAnFe4c2SwZ0fH37%0a6ktKsboXlwVF/dEN1eeCLF37SMRGcERk5G7mn8XbbuQTy0qW3Uxn+5eCnf/hHbSlvBqyWKz%0a7DfDSBrzYcVM70d2Gy0QZhpc+DrViOl6bUsZdFdJG9bA1ovuZnqZo9S1pQ1i9UQANSD1YCb%0abM0WYSevSYEBCguzTNlXkcaVXFafBN2Sx1d2JKuCmK1bg4HZh7yx+H0sWnUAjHf1HEzX/+A%0aP3XvBC1JJodNbSyUYLPzz/PZKZmjkxBvq+NhDNfiJpJAWekWWH0P+QKqywTzE15wrSfggQt%0aB9W7F2PfuJ9RmKWPRSZG1wLdfHnWfw++XlrfhfmT+tU4N9I6uNuMel4b1BLMNd7poINqXef%0a3BSLhHVHdY4xU+V10x3gRYayUExrx9kHYTPegHv1RsRxGiZt0LmTLi6gW7cunp7hM78201f%0afxHHh/BIZnrVpTqlbvxDQR7/qtzel9XqDgL4Uo946MtVwi36YSIg452w0bz1OLAtBywP/kZ%0aDjsMm+EhfdVBNcOvmy+YoRZRS8RvTVUWXQQFTXuYqTR46RI1ntwcJVEP6oXuyAzk4WTn2u7%0aG84JhCOXoM8dfqSt2dNvPzEz3xxvxSMIt86aqOcQVZEw93RYrGacLDOfr0Mn59qhTHBY9BP%0aImTJTpkxWpyIGx6CQM8eHagHrVNcScVLQGob6FN1bEBGQtXFYuFd+qC3qxyRrkTxzwKCpkN%0agOuCV4Mmk2iUSZWQ9L+qfpO5kfsupunhIuAdE/XSW90OD8h6FAe4eltcRYRutqXiJkXlYTL%0aLrhqTMr3CPDVPDKMIHRPi+QN4I0hEhSGvhPh3LF4egCfUjIjZcuUZNUf7Nn8k/Fg/94MWZm%0aOjuKJNiU1svdjTrLqGympwSF32J1CkxkorvN0SAD5v0Ir5cJhI1k+Gn50SYzavq7BEBdk3Q%0axE6AM/kaTN20Aw6diBCz0+Cls1n8NypIfu17Tia3FIRkk4hPWkp2jjizOkm6j8XaZsFpfBS%0aG26mlr5ClqUlY2PlFoS9aZ4b+re7h8DrBWIx7AEIHunDCMsO6LMXKYCUB9EDGDDHBj+AGUH%0aXtzKOtHSuH/zQX1/mUjQ204hByZHvbnpzNxkqZSDuO1+b+hQgzcd0YL/bL1pVCxnQMdW+FA%0azzXgQzk8MkNKg8hnRyjt+7vg8GkUuxgI8ppgUbU9s0jO5Cz5Qc4Bc5GsJez8U6sTH22v082%0a2QoU031pFtxG9DJQoQ8aNBida8DgVRW2oRaIMHuE4Db+M+SOsEFbJ35/f3j6FrWST/9llOI%0ajtFuzKs/6mV+zWeqXelh2XrufmyG69espz08GAuZ3xiczJqXXZxICDhg0OYoQ8VQa/T58v+%0a8QXL8VkfIABPSr2cF4bfc66Xr8GH9PE5A4ioQpw03kUXLEVzj4trfpfCGnqniXZLGr50uEM%0aNZBGEQINdbFYHkCb6Jbi7jrNV5xHHmCilc711Z6mYaPmluHkU9ISH5eNXbKLZgZFsWdkn3S%0aJmzyGpAJpLbqxnWoWrQ0IH40clN8+ruG0JZ9Y0bIaINDyw7aBzLz8N4s4pQKoep8IYrvdUQ%0a/PbWV4j1bhBKtIPlUFivJLAaKSUZ/SXL0yEHlCDcv/bVD6qkbREP/JCGaF4uBRu+tXcL3i0%0aqFrqdj2iQ/A9cRRsdVUYxvhbVQkhqOUPYJicE7CtMC2+PK9jit4+aYKUYNV6hkiKlYnZFbr%0akTM8kGNByJyKxZg1ufeSkCg+Mz90p3Ks9kk7RTnwmf6Dvoz5owwNGqhrWrMv5UGOaey+PuZ%0ao2PxjqX7mdSYyW9G29EjxZo5MWklQ0r34Vu6bNd7qPE96fRPOx6p/ae7kicSslfAvckDzrm%0as4VhtyOHsHWyMDeIMtRjm66Y81LTEO5+ko6a2h2wa2uPO4dWIT2UIeE84NdPfRHTbh/oY1g%0av3/LxiQtFacwbfCN/Iy14ducIXd65GymoiCFcHIPPYWnSQNWFD1kCPZZCz8zxKXHcLHsdSz%0abppkVU1jD433ydNjQjqvGJ+ih2aM7mwbqgpg7dW36hDSx0LoWrRVYfuUOrl6Xk98/WBJfmD%0apQz2pR2VmBw+eEkmqpaMQek3oDw/UQhY2B2f6NiUzp8xCDTvF4zBoMu8NO6MqCBp9E7MB5L%0aEjpeSjUQuUb01UvreAycR2FFEKqVkIeJCVhabyXjgfPKd200Q6d9Nv7CR50psS4wT0j3xSv%0aeWRspYn9Sg40jkfjsCbVuYr3vlwHaBK++JnoLamfkaggTQoqWqSnyb9L7Q1Fj06VgTyaHYc%0ayU2TOiFFFJ5CPtkLyHhnYQMDQ5vE+4bOQ+AM0lNrl3+jdjSTaA+s066L/ASOfgVw8PLOzB7%0aijgOMVX7W/ptPGYlHyUfVKvI3PlIgRC8hF0CMuY0NRida7RmtG3WV6yq+H8l9VTWR1q4O7a%0aQ9Md3hB98+vcnP2Sd0VR1HVlvDZCQ2sj0OTUjymgF58wZIxHS0hzcJyNx8RwM60WEEPkgnD%0aI3S8jyRMREpgprGG6UnZYSa4M4nd0YSyqKPFEW/EkBxpYncmbes+cOQLct58hhszUvhnRtx%0aWDmfuaD+1f5UvWknsgabztoIt17zOJgnR2VhJDDHxuuMfIN9pHk71Ec+PPw2wTt3DrB1eyr%0aU6NNDbeLBuSWwHeEqb3ZOLweOp0VCLNKi8T3lV3pgsTYBRNCPFB9PEX4RlzQuRUb5HVsT+G%0aldE4RvI89Oc/hgUYF3/hMuOVNoX12M1Jz53BuGYyPzFzq8/V9Xiv6Xjh3XDDcp7O5iT+Hec%0a/rmW/4qtoNmoSAvXTN4CViRpFkeYVozCjoDfSwK8N363ejHVkX9otagF+/OAEXqy38Gvapp%0aNQdBBTCrO5gqbRk54HxU12wR1BFFAEyOaSfGDX7e3hVrCTBYgXzlwxH145HEM4ZEpFX9UH6%0a4Q3wMItkyMsbxq/t/IDj4rMcp6lxhuavDavUMMUBbdtZKlqJH7MEAtR9FDrpaeyZrU2Iq7l%0aw9mvtvLxiIqzmEjdkYyfC7FqVTOpEd9Z2CO/UKehlaA4mITg8VW8YRGC25SdSfX4rSXlm6K%0amDZeEfKyYK5tLVOHmIV4MpYXfkhJaqT2slmKMC9aVWVKiGSKPewGr9aN8tAnlbfHD013348%0abstyGV30Irz6S4V/TfSulPUBsw0WLNGCnJJdnCU8QTcgmIRNX0yBrqL0pzrSJ82QYLl4MVJ%0aJtfqxUOCSIEM2ViweWNqMLiyMwmhnBEfKuIeixkj3EhaEY9gugOSS0kJo/4Mx23/hq9JP3Q%0amm4a9nvi2uvI6blTyKk1dJ6Zjo/8DODq3N5DWmm7RyhwHb0REeKKIM6CShVASEy7/fBEGdu%0aTX7bUjm/CP0GgJ1la2/vQXt0itWyxQqzlWlF8X6ltyv1CGjR8IjAjvaLxKTK4T6wVJunsoO%0aQRXoerIV5wVYNZgePArhuNiU3H0w1x637Pofe9ZmIazwUSIi5uNYQ0TKc/T96nGgRzx3GEG%0aW6wGhgkYPRvJz+uZbwz6Tckn47IMskJNBqOWTxwkMf7iJrfFan8v/ttZshYJ23KRnFELRMp%0aY50parSHwf2vdgtJA/UPgMYr69Sdj7VHdKyRSr4ko+Oo4nNbLFh5vFqUgQuRUe09H9FRejT%0aElvBeWbz9Gl7dJKUuuqmXtwGTd3ixKQ5AkmfPB0rl0Oe5xhvJdSBdw6MGjh5j36WUjbpq8v%0aqDJu3CaMmxbOgGh84SDl8z/vzXZuGSFm6oxAk9zAWQlnws9u7SVIHLnyFZJvXTya6+irYc/%0aZ3FRKkCRsNR0umwPXPwhBT4yoix48SrECOAtSR2D9KIKKn0VhWQ0goVgb3fJN1lRbiafSMZ%0adhhi5Q8XEo5z8hS4IPTT5n5pQi0YwhOZq+6OyQ+uufTBsXDTiV+Tj4MEiumM21mSr5ZtWY3%0an6Jhw7f51btyYLchkq9JtOMFqWidwDl5CZRGqSElGmwe6PpyJFUD2C9xIsnmRCSkEuGnIEi%0a43o3hk8qWG+Z91csqi46k0EkySJDwFI/zyWt/yo6oR521I4IyJMDTA2sBPSf7ikW93kkxb5%0a25OYi907v8TKpVGY6dcGPn17IXjSOs6Cpa2jM1zJcmxTcblTe9qaJhu3OqPf2+mIFmn+siz%0aMCXRHX78ATKHxBBFRVmR1i8YrGN2eTO3jVFgu7THeYm1TL6L8egWqyVT5nQpj/ysp7zfJVU%0aVtezNW/8aJA3yy+0C0M8NkuVOUJVmbDZs9mgj1MnwrcPzdRvyJ7kWRZJ98J3KBjBj5m5Hg9%0apsaK6zbLGzaXdM1Kx/9c/R93vgRacK+O3jCEIP7ZdysBTVw0/srv7Ll9zXl0HpccWv3hufx%0azLcEg5vFWzHTY5CkxYGgFIz16oMh0dOF13QU8WwvP0CcWCU8VRCw9G6fqsH+tw7GrnVPzpF%0aoCQGgoVEguMDlRRlGY7TMIyR2bKw1CFDD6vbuIxHmvFg6WAcvDrao0lVV/CXekNTeXJC4LA%0aHD2hF39RSp1RGhkDF3ODKc6Z5ad0HdicZy8zYhGWx0ZLzC0H6Fhr9HQQi1rd4KP7t9GULna%0aqU9keSctbcZJKGG065RMRFZ27/6PcHimwteG9rdsK4MUTte+CNK6GJQxhfsbowRI1iaChz7%0abh3+Z+77Opz+uOw0s0YmcPlXnC6vAMNpuHEREG+Q1bM9wmgaviBECAn69l8isj6diGwGUG+%0asPHkJD9UEZ3qytaNGKs8hZ1EAEnN4SRirHbwsD/HjiDj0z0TeIKZSBKTQ3cBfg1ylfvr2Ee%0a4skbpeqkBYmFR9LV5Ma0BAyFgHjykwZPYGXZ4+c+IoCncXYHceOezV69vNbyxaX/uZfPKUk%0asQxHxkkYcpIpELM8tgbbyBoxBCTBmma0jcz2V2vQSJBd3/6Z8SKxBbGIv2zSAGZ0pBvsqO4%0aTk6rGzWiF3W3GJ+HzpBgGjre0NAOb5WTfMTx9L1OZ1WXC/HZX8fIrCn6YPkuWj8y6s62Ywg%0ayN93H0BDeYmNK5AD8ODUZ/3j7dbSl189CVQVJwK5fw+2b11F25QwunShBySmSVhTy+eQcDL%0aF0DbWmofySBUS6Rt+tfiFyXJxxCh1XzUdssmCwouyo9O04BS3Bv97pi8+HBHHMCGP7rbE0N%0aieVLb0LFlobd4xr31a7jzvIVYccnPAyvf8iIsBbNBfa4Fuqw7+liCMi9EmFO6e3IllgvDm9%0a3MU4UcANrgKbJSM30zFugCOqizdIkumJ/l1Rsv4tiVkROW+q1JadjXZ24l4Lp8FgWvXxeUD%0a20g0IGyowG7RFLcael+/z8PpE6dwJ9utudN4pU+jMNZpTf4lqycG0mT4YI47OqAZCkRtlv5%0akprJv1fJ35jCnJLCzTeS2DgbTeaepV5cewbfUSsmzN4wwcNPyWID+JLGXTg9u4BOR3aI+AK%0afxZmhLuheq0Isx8VdTS0IWf8vT4IaCHtj7+ASg9WoZAAyc/ZJ7UEiViDXv3SBw8GSk+1tGv%0aA8ZnXMX4R27Nmcy4X8WcGtavJoe9vgKyx6oEf/IlEWUs1pIQqCI4LArnkX1CdvMlxg5x7f1%0argmSMRebhVOF+G3Oi2YnuCrG2+RCweIcVKmdirUf/ZQTkw9NfYo6o6klqOq+QWo5BUNlIFi%0aLzE6dI0ipWrr9gpORa0SZkb96CHTn6RMJYLN/2Aaln6SOker2QtCBiSJZeovgYIN1Nu/bDv%0aySVz8GLQ2VENh2SZPmPbfQXv47HOElSx9pwQUx6LiYPEDb6FuS/KnMBHQTvU14p9uQR8cIC%0acbsHCvP/LkGrrhcZ+gqf/4T+Vl8uwMov8nDtykUcObnPiJl8YWCCuedg/2FwbcFTJ3fKS/D%0az9hxsSCRnzqxY2T4i0Nh/Upn1nozwyEiMfdVNQjCMTbG6nKzNzQtCWqGY64mkb/+lJbTVRx%0aEzKkgiJsRS3C/BdJqeUYufP52AWamyQ5oV5NQKrxMxPZu+L3neWKzY+y+ZqXFt603dX8e+b%0aS+SlCmcm1sRGbkJpv/xW07RvTMNNozl7ydqaxiL0d3QoMF42bMvPD094OraQUCsy7AyhFRs%0amHTQ2YWkHLruCeSIh1v4WhwMN9a2Ns18GQf4zkjFT5MX4czZcrK7STYsbF6AYytXtBbe4zL%0aab5dpmyNxfR8kG9mD5UU6T0rFQfpvMtB3YGwfpwlj5qarmGmy4jOUQapTH/kPQnYZvUO6A9%0azUoQkcKi8S0Sl88zQVX1/jRAGb5c0DaySiK2DZm7TfkC+zRJEZMx0DaF9Tl3jQ+qB9zzuZ1%0aNxV+O7TeByqdoT6V1GxuBUaSduqHQaHLQDy3odTd1uBYVc7eD6L3+dIux2IEO8Z+cVgwBNV%0aYyRNgKVBiCVz+070rZeXadeG/DsX31L1+U0YFxgtMcOcKKNczKRfY3X47OfrzGcWNbOYDzj%0apXNACgcMt6ArB7GkzQHaNdEJwXCZiwv0knIJlNveKxM5sWwwNjePKpkV6gdRZCB9SiDMd4D%0a2hB2n7ekL9K93+l0PAtp0vIonGYgjZ4LivEC8ZnGCAccb4pfnwn3kMP+/dhUPHi3C4+LgR3%0a1EmgOjcA5zfWy7bDp5+xK7P4RGn0A934J3RHiYqGiaTeysuXKmW3b0yLGaYIqkv3eUPEDsH%0aTrWGHSzRsaN1NkupMt3Vi01PRNXf6cI7HVr8QeSCwRExCO3bkivm+CJJEokokwJJFGPmz0H%0awiD7G2xQKuo2nMl/QfSG9zVtqhyKhH8ZJdzFUNqLlrgBMG2UcXi26dJWqu5HE4b34SOhbum%0a/uFY2dm9pgSUi0JNmJ/yBc4nZ7Tl5CyBMhYH7JGKGvmiTBcDKWbwpHEwt+zHAjF+FR/HuuN%0an1qS2PWj6jIQXQGmXjXD07uPvAd6Is+/b3Ro4c7GXgxJH6bOrlhWPhC+j8f14p/wjZSa0xZ%0ax7+n8sIsfPunKRj/qn7Lus8Vp7+REWXku+1butMlJ+DtumJikAsSfqF6ElLjguC4pZgTPly%0aCqdhqE9u7YlT4dcEY3y5c3B4XpTy38YlIfjcMrc2cCrYdh2PlwQKkv+OHlAJW1QeuLRkcNO%0ag4lH7WsTQiQp3Jl9rL3nBz64rOnTujXft2aOHcCs0d7PgCBn8bwfa2kEhzkiNeXlFz60Wq3%0acDBGW69nhNERPpGhH1GhK+UTsT9tnXo3dg0IqtS/Y4vxw7i7p88ynfDdalqhY6MscbeIRFj%0a8vfI8gdHpWO2Sc68Goe2isRVAMKCOlGNCjRr70K+zErBGEPMDQZGxGLrwTDcUZH1WHKv8k3%0aqGmlPYdnw7o8OsmVm3+sv2LmX9hoj3ytX3so/z+L32cDhFU6lPJm+2bgY0diSduKis+4Acv%0aERRhZnzW2xxMPALmIMpbHqt6vNEEba9nVjKjRtyn/scqIMQePQ1XBLhW3jZjrrSL6m3CIi0%0acNIHb6/5+vMZxZ27e11Icme3KZGcpovDdq5w4XOdY4hSOkBUSmY8efRcHU0vqE37RWG/Mxq%0aSXLWvEkjw8aVlCcCgf/z//7f//v/nkjPz2mnpXcUcFr9aitKsJs04HxJklCzQB7NmBqdRs1%0axQDVy8+ik8iDi4iq7ZmjuKDuhSS3v5693oJH3a/DQUmw16JKpjp1EBdFkNfeRxjf78EYJ9h%0a5hyK89PHx90Jz2yOrzO7DyWxvMnOFXK0MHZ79OwqaLLeE/wh+eXZ3NSmF0J6nGzRu/6yZxT%0awQ5u5aEPOtu5HdIV33/XS8EmuGmXfxhK35z6i/zsWakeaGPOzduQ8PejV4/144U4HrbV+Eh%0aOYbl26guL8TGrwvR7KXRNAZz5trFPq/ju/Sv8Bsao/+Y8UQk6s5HLGX6l+5bpafiQuOO6NC%0ahI9q2ckGLls1gL/oGM13RaM7DyjL8lJ+FnVc9Me+t4TV65zePfEmXsm9gWg0c8RrtVJb4kI%0axsXCi7JaTYwLFdJ/JpJjxqLiHnkw1o+VoYqanyRL+sqpmoBmd3rsV3Fa9g5jgPrhzrp0LdC%0aA6ODgYqxGYakrLuXC7B5VsPSHolJDHssIkL3DpaMy6puf+qCJPypmfvJ/XudgiODpOsL/Lf%0azhHcb9gc/lND0Nbsp0DWV79ei8PltnglZDLc9L7DmgL0YcUlnLl6Fw/ukTNpDsO/T1JJe7h%0a2eYmYGeLCM93azdP7cOxuO/h6id+6mvbtb9BqeIg0L21tDUp+2I5zhOfbkIOzB/at4S3ss9%0aoydR97Fr9PaMqwf/dN9B/qoXdWqOm9/xuHb9EaeZ3WiOVXRD7itmLLTxfQrIc/RlrQADAG/%0aeob53D6yh361uljZ2vkhebo0rW93rjEmpW4cvoKf79YTKJfld2LcG1naW94vs78hxVlKP2d%0a/GGKcLBpIvmDY0lMLf3ghRfQu5+Hzn1dsbix3ys/fIkTzUdgGPncrK/g0vT/1FfTz2W7CmF%0aWx69VIczqGKBKcwoEFAgoEFAgoEBAgYACAQUCzyQEFMLMutf2f60rrpRWIKBAQIGAAgEFAg%0aoEFAgoEFAgoEBAgYACgbqGgEKY1TVElfYUCCgQUCCgQECBgAIBBQIKBBQIKBBQIGAlBBTCz%0aEqAKcUVCCgQUCCgQECBgAIBBQIKBBQIKBBQIFDXEFAIs7qGqNKeAgEFAgoEFAgoEFAgoEBA%0agYACAQUCCgSshIBCmFkJMKW4AgEFAgoEFAgoEFAgoEBAgYACAQUCCgTqGgIKYVbXEFXaUyC%0agQECBgAIBBQIKBBQIKBBQIKBAQIGAlRBQCDMrAaYUVyCgQECBgAIBBQIKBBQIKBBQIKBAQI%0aFAXUNAIczqGqJKewoEFAgoEFAgoEBAgYACAQUCCgQUCCgQsBICCmFmJcCU4goEFAgoEFAgo%0aEBAgYACAQUCCgQUCCgQqGsIKIRZXUNUaU+BgAIBBQIKBBQIKBBQIKBAQIGAAgEFAlZCQCHM%0arASYUlyBgAIBBQIKBBQIKBBQIKBAQIGAAgEFAnUNAYUwq2uIKu0pEFAg8IQgoEFVZSWqNU+%0aoe6VbBQIKBBQIKBBQIKBAQIFALSCgEGa1AN7TVvXagQwkLIrn/m8rrniCw6vEdx9HYWbYBM%0aR8vBVV9TGSGwWY0r0N+nYPQG5xZa17qD6/FQtnRWFhbBLOqq1vrrqyAlfOH8P+7V9i5cdpu%0aPgIbVjTa9WRDIz0m4CFi+q/L2vG9cTKqo8hpnt7+PbtBp+3MupmzWmu4/CBfSg5fQ53ZO+z%0a+vSXmOIXgJEhb6Ok9kvPAsjUOLwxhb7pNzEzNgN3zJR+eKMQH82ib27pJmH+lThbXFI3sDD%0aTr7VZxzYu4/aGj74usbbqM1X+6dmPrQPb0/1+iPlScZ3WdSG++3oHrtWACXMsnc4i2icPnz%0adzJqpL8FGIN50nbTAz/ZB1AONKq7H707fp/HgTK7c/H+v62Pq3MYXOxOXpBag2ARF2Dk0JY%0aedQSr2feSaGUOvkqtObEBP2Jvd/2+l639BNjrf68j6kf5yEnJ2W18+d0zvwURitV78oHDOz%0arE12pmQ81RBQPdWjUwZXYwic/ToeofPWSOVzc/JRlb0D43s5SmmPJ6LGd0vHIW7dUb67wn0%0aIVa/CxkUjYVuHA7i4Pw/89kX9NKr9MtbcK0N+wWYaoQ8mLOEHWlV+CTfu8Se/RvMAmj/+wL%0a17FbhTcRvXy6/iauk1XLtyEkcK9qFcb25b4I6tb/vopdbgUX0J332ZDxvvCfB1N/3uSg8Vo%0aLyM+s1phWmLatDu817ErjvGR3hiz2paDwVx+O70RAR3tavVrG/+uAoRkalcGzGbTmGyuwMX%0a1zz4HSVl1E9ZE9yrVQ81qWwH1e9FYN8zkI9v/zIR403MS32lENm0FuE+ispewkfdByCbYk5%0aT05G7aDgamOtOcwnLJw5Axm0XOJkrZyKvvMwVSbvWw9fJ0rdYgV8zU1FUDFQO+kO3NfU5pC%0a9NwmW7F2H0zanvQd16CGLeGgl73Zr0pMb+Vcuw7zc72BqtDFSr1fAYFYl2Fzdg868VaGpno%0aqB+21SvutWrmDNjeI33sLrbj9W4dvk31ID+0B+1yWe7lu3R3OTU6+v9mByOLEODh2oN1ATv%0aSvVdVN66iVs3r9M+exHlZ0tQcuoo9hQK54pQy+tWHlaG95G1oR89h82Jm1GEzYigNbd7U6S%0aRtUN17Fzh0bEU2VSmKDETF6f2gaulpazTlQZXCrKQT/Xd3OZgpk5eXTw87nVQiV83ZKGE5l%0aPSPBBRJqZw/qctVIaYV8XdMXupiUJPczIx9N4fFY09whj3jHoX3Y59jM5Wvfu6maDm1iGkr%0aE6ixnagy8F89OaPG6ONV176AdmFpZRXivA5vbEzIxJNhZJV54lp8UspGtoYraqb+OA+Xuji%0aC99ezrrpytMThcATWH5PdL7PYeeVxKl7E7GphJDphFIkhrrjZupezBzaSSen/h5IUiYnyoS%0aOytfNwDh1CrKXhhg/FK0eUAUK0rP4Ws6xGNTRJJZhdcusgvhRVB5Pw7goLbFruTEXuLm7oo%0aN7b/Tp0xQPqYIpZPghqdxVErZl5+AAW7FDzTks7D2I0G8WFiOeiIFggRjgkqQ/apw7ypeCd%0a2841cn01cSJJrGQyg72DvoNMhVBmchIGofxiMpONiedIhrcvHwS505dwI2q+7Bp2JByG6JF%0a+y7o2q0T7EU46NQRHzSEWJtBT2ncXqFvAatncBXSvvgOw5aOgMpCHQn2YjfSbyXy03iiDLT%0aGAoy+B+1akarVQaS6ooLIDDGo0HFkBNwS8zlGRPoX38AvbjhUGhksVA5o6kDAsxFYHw7VVL%0ak9/OMCkE31yteFI7nvAbwzor3YqOGv+iaOExLGDvpyw9wapJTi/LVKIsxMMxP4RlRoKCAcB%0aniH5g5+zGFItJng7oY59JoNgwYXtq/hEGvDPG1K9i+3EExIei43V2265ZgjZtSIMKvb/biq%0a+N8ICllseXhWlIjMLMZML1Pvqb7ejzBAQoQTJk9DqYMrl1BZeZd+b+PObVp3ZVZMghV1doH%0a9jSskEe5j8ly5U/QNcoVmw+aN4cvRt1Mt/34oX0X7h/fkBUDe+/SUhYIj8xHeq5lhOSLmTe%0a3pptb12a+X4cNtZ9DihReEkVj4YQzAtqNISq49Lx/7OlBfwEHhGwke9JKJORMRv1fAO8b3f%0aySGjgVI1HP2dWTRNy2cpEJfWQid3xe7k143uaYMB3UdObGzsfn8XTg4NNHNrryIyo4xWFWT%0a9sT9G00kHES3Me1T26EJWB5RiDmMEVm4GB9+PRTLRjM8rxK508Yg2YpvySnqK4Uw04L2qYi%0aZRYWeihEqgzANgYpjWD5tODIkJMMTSd/mYoD6G4wjLhBDsNKiBmHP1GR8OPd1tDXAhEw3bX%0a0O25x6ITFPqBmUgn1Jr+H7RYMRn0OHbk40fG8SsrsiDM1r0PjDijKUXid5hMEKVUFT+jVSh%0aDm7De2ISpJsVQqSLYtNEz7r4EwcY4bImggiytvaZypC3QtR1rELGrHDkg7WRvTPsdlNZK/j%0at/OAmBRMGtQTzV5shDMFu2DTNxADu7Y00TKffOWHJARHMs4YEEks2pmiVFPVCQu2pOCI8O4%0aSQsbBnt7nsHb6hNJVHBPg7DaorxUHCN+/wV+SlqycNgBphZTjvAA7C6Il7htXVn0UM/oGCR%0aJKg9oGCYaInxolO/+N5KWLUWTywHBB6OIPMGOSn27fQutVR9bCN7TmCGp5zgz45hgMTS/BB%0aYnf7jECX6DqyHokM3iwEDIADupKUmfUcAhcxV1G+PDh7u1KQgw10MPzhFwVmjpa+9FVYuM0%0adyRL37TYE//LvqMAvXmxg3XrW97agqSNw9Zw7/BPEfdTNyQWANlzI+G9K8+0RIs+B1EKNXh%0aZHhb7OsEcTct3poLq3iEsCAw3T0xpR8bF7us9S4+yMXhNjYWvSxPcv1+Nhg1tceX7NIFDbG%0aRL4BpQocOI6Qh9WZSYqXF89Rp+XO5jETawDQnViNx16Ymu6AS7l9U6krU7Z/cgt4CXxgweH%0a4UOMrqFSdo6DptgdF1KY2eR+tiPH2jXmk5ftXkwvfVxrdbP+xEGbNccTYtLiVgqrdEMnJw9%0a0bZdG7gQ86Zdzx7o1tEFzZs7oUXLVmjuqL8v6jdJUtQsRmixMBnBffl9uWTdJExJ1Gdk8qX%0aEvylTeiFFfJD9RtN+HS7u17J009EK/PBPkhCb3PdM1HT2gmaRLO8xr4Pqc78IUiRPDO1rgq%0aFTcQq7hT0y1M/LBPEmm8NTFWWaPUHSHh/6yQ4EVq1A+ELSmsmLwYwOrZHxll/N5lRZim/zS%0aGpocn6/m8ypTcbAuSsQunoQpxWRP28+xgzegH60b7UaGoDBVwhXecF86zd+ISYYrcu2tjUR%0arZlvS8mtWwhY2KLrtjOltbqCgAYl2/+FKXN55J5r1TsK2asWojN3VoVg64GO+GhaELJJNal%0akXQyC1yUj8sMUTB3tLSFgdTUaVB4jfefhWm51UCJ2JoVwaj+BS3eg6p47T7CRilmA32lkbk%0amAm1l8tRKbp3kh0QRyKh93ybpojFsnT7EcNyQcSHIlcascCPkW2rBzwzub8nHxhy+RkZYMu%0a2H/Rvw4N8rUoNuV9kgghLfnoNfg4U5AryzEvCVxtDnHwVj7fIuV2J8+H3NItUYMtmJE+LXv%0aGoLM7EoMDY2jlKOI85+F9INr4SGD18PLh7nNmFUpSQ7CzL0+xCcjgpMlGAvEla508Mbflyf%0aAQ4ZwsqJV5wvwfuAULdewna0hLaz+w1irJtMa66iWEgcvthsSRIJdrEXcbieKl5eJCBqpES%0a2ZQms4FrnfxqKt+A7E8vVydpSi+De1IWFG902S5URg6gT4pIoDkf/uwxz/bvIEg3jAh3sFT%0aqZBVp0l9HJtYaItB4z/KA/7iajeQ2spdl4O9mW8blEdz61tc5LkNiapnIlmpWT2kkRyTkq0%0aELEjGakQ9HVtZP35hkSR6qgW8T5ru18izMTqur92GDgjAQOlRA1yfiXCjBBHr9GzMCfcQ8p%0ahkUCdJ+Di+jM8YeYchflLF6K1Xr75x/rbj+17RmD3wXCpexLs4EDinxC7jr4b9wXIzYqAoz%0a5XgApV7FuCYE7a74Plu9bCizYHEbxMom061Nf7EXt0xvRdBQi49YBLUNmwD9sGDs0a4eymc%0aMxJ5oljuNM+kEX7gHYJ4M6Rrcg7UwU3IhSa6+8PYvPy3/I9SBX2ncGLI7WqifeZlO7Rgo5h%0aIYI704pgoYHqHkSC9spdfr98SPkNSJrd+29LEH2L6QbohoZ0c2v/F+9jDyHHTt7TMTmQCCC%0aODq/G/cZ9dNR5H9c6uHP5HG6Q2v6pbzKFwRJD4/Y5nL3N3hf9VzVHh47OHMFyrWiLliHT8C%0a6p3JKqsbjI5FNVvQjXdnoHjzz/sccZURZM1y3oG6LgFpGJmBEeNKcPEPfdZo6RVZI6BbORi%0ac9qQpzRWhR3weDF6RjVjeZKaWc2xCMxh9az8O2x9WAyENJBYBfCRdxlgKS1z2ndSAgJcOf0%0aPuz/9bKgftgJs7OXIJs7q/ZhVsJW/JQ0EsMWrcUwsSkzv2fX/4HQJflmSihZTwoCtHyU8Cx%0aB4GbxDny2KJxXxWHILSG25TSB4D91xqm8L3HoPn882JBeRbfRk4HELG56Ts6lSCNVjrR5Po%0aj5ZAGCR5hW/7AGHjeLN2FOSLTELXIKSkYmie1FfWfAEeOTimHTaDgSSHKGsjWY0rcQCZvWI%0adCd52Aa64+fhbGcOkgTVn01XfqdM3897Fs7oOracaHhfIQHToBXs1Z447N/YSDdmbl9YiNy%0amT53YSImBq2Fm50aD6qE4g/4zfbslhUCDMZiSE/dQ+hhZRl++X4jVs97X3uQmZlG015hyEu%0a7jCDufhONJywJeZtiJWTxwt4tOrWL6B6f5XAU+87GwoNTYdLg2umfsO2LT5CSo1eXUXh6oe%0ariIWFuLohJ+xw+TjYSkqdblD+4O3fUIn5Xtn8gI8oCEJ8eiyG9u9P9Hv4lPKy8jqPfZ2DRv%0aCReha4sCfNWDEDmWz66TUtPnkjIXgH3JnTnz8w5JxW3EHFw1o6VL1qBnL/5SepPFqpbzD5y%0a8QaVsUaV2AHjMkiFlU522Xlsph8VSX54WErMBQdbLVLn0AeLM5dgyWZbxC6yTJSxjtLCSXp%0aqpkfrsphRhEXYc43hGY3oDxHgApe96OskfFTqQpIsdncsCPMitfvB/QdMmVOLlWusFhyx+k%0aK4L2E8QgIzIFEprWEVwe+334WFX6aGmtR2qzRqKZ+p9zY1UO/lm6r3/Zj6ttdbok4k9WMqp%0a6D37EiqdSJSKEyO+1GRVoAYmjB1aWpDnwnE5z/+92Pv5AY3xpWRhSs7k7REGRHHG/WIshK6%0aQz1FuEOdvDAAmYfZPixrwEj05w3CnoIATBvLGGqVOLx9B/54KYGYgy3oC3tAr7YRij8ZgPg%0a8voHotB3wd3mB9pYb2J4cj7uBCZjcpwUJW/k1pN0vKpE1rZskcZF3X756AvquFlKIeM7fFI%0a3e8gJSnDaw73nCrO2fQjF5koeUYxCp93VAPZKa6Tz/4XpnVD7mjJIh75JGRQV2pq6Rhpkd6%0aScxC6VEKeJJzMV8HeailPW4I5oy5MwPJkYxfT8s+CXis7dFyRgxsj7di/P+JIUiYrmIiLP+%0aF5Yg74NItOa3WL6Omb+dew1Gb4Gh1Li4DcAIM/vGqDydgaGj4szUlGeVYs4g8fv1weqDG6T%0a7ZpcL3kM8MS9E9UP7Xn9GQhBde/glgFSETamcytvWxq3fU7V1lVj9QqCGy61+B6G0bgECGr%0aKudnAHsj6LJgJBVlYgylhKbmKMWWRSq7+/D8lzSYQPT4QtjkVw4GC4WlQJkfUpRQ2lP24R6%0afj8bWMX5B0RvHQPHB3/jNjVjBA4iviQXtgbk4kFM/yMIBYicip1xkXsVLeQ2psMFHBPLojf%0akocRzo1kCJQKdgybJYxdbQZrFznGmj+ukhECGo++ZI6MajARf5fT89HfsRV6hMyFVzKlkVz%0ap613n8M6wRpyEig3j7A1ihVacxuci5ylqMjqo1LhDF8gcCCFi9xFOZIVjlsgJ5sZu+U/rVx%0aciPe4MwumOEIqTELTIEz8tZQYcLmGT2BcZKolPpcvshDNwjGfWLF3mFdFQG5uGuPJjGpLXM%0aZj7oH9ngWCs/AUxoyZIxLSl0ahsRL35nnipnwdcLSBE2vbovs0q8fAOwIoDazlVC20+cZod%0aWqL36FhsHTgAMwdN4JCCktRPcOxNHxMHeRO0c+tkxRjkvVmKszuSwzmOKSvpNDUFa6JfpXt%0aq9MDtlIRIqRqhYs9SMrTDGB4+SNr2GXo31kojWD0xaGgNqhyaiY81/rWldaMiYv7CZUucfR%0atSq32AjWQF9IpdM5TlpfJ9FGbiw6WnJbLGlpB3t9Z2yFoajz7T52OYjHA2Pihi+DgbzzFIl%0ae1BBnlcggbnN2Uhl74ng1Ccr5WyO7shZhYhMo8jVJJq7gBTqrlrMK6vuGaFwUjIqPD8tOzH%0aRpgoIvhopdYwPOn3U0GE+9/ojrSA/HsvQF5GtMSE4oy6fPpnzJHuUBNjZss/LRJlJDLEJ6m%0a89M0rjhhStGcx9eSIubw6tGTMR1OCDIEog18yJr3qQQSsBttmDUIaaUSg4D8IMWEM4v7lGo%0aC4OAPnKqNJdd5YWXPMA2PlTaTVyTpgbT8wchbr9SloVFSf/tqkurVeDXoUzw/DnMeZUl2+D%0a+9NmoB8cS9ia42uVmiZyDQauk7wzpYdUPcdzuNTeYsRlLef9vlP4Wtx3wTkDCUdwueRVVEv%0a6oDIpiHbI4/K1A/tEJh01UADQKeS8vDMQUAhzJ72V6Y+hJm9g/S4WJ4kuUhC/xeu4tCFW6Q%0aIYiHcb4ju/n+Cw5ntSPp7DKc6wT7ujCXh9N96bhbjEidHhWs3OOo+7JMCzBnhZmYgdvB9ew%0aOyPZYhdC6PQOYnkwrd+rFITH0Xw/SkZww5tdVr7drOfwlEGUOaPyCrey25EmK5m0d24LszR%0aCjZu2EkSQRNXdIWm7VrOwQJy9rAxr4hqi5tQ0IyUzF0QeSyf6A70TAnswagf6RYmv/Nnsvr%0adIupuVEDdAliSe3Nkzhd+paV6L2lpyO49W74BsaITZj89aA7QvFHmRqgJ+LGdufmc/OHf0u%0acydC0zxD8KoMBScAuX6W/NnBqx6uZiI3u/1FQd/Uejo6SIE+7YtzGJ+LDRaPx60J3iWss1h%0aV/y8/8KkRJylBzjI+rI16Ih7cfXpL6F1uW/bbwwawoT0RwyNQ+HDxbAQ9TdzmsHIOsFzNRN%0abaRyqXIOWdqYmvo8r0xlTaHLi9RO7wkurlzS5L+mWn2EbMYMR9eA2I+OnUVfl2XJdwHETs7%0ailzRKqqYJPw2GRtLhJleot5jzKY9OmqEetm6j5pjmOmhz2WXF1Gh54wFiPydSWxsUX1pMdJ%0ay6PulIuX0rUXH0QdGqmXVjXvBTqvLI2+g7uN06rH3WlLTluXqvU/hflzTaRgv94Tej7oCJT%0a9vR8Y/YrTniPN0rF7yGiqPFOLSXbJ+W3ULxbnJyCgoFYY+Fqv3/gu9W1hGW/avfk94v9OxI%0aJxJokileglPlLH7Zj7deErp5xVzhP2b7psuGC+cOSoM/EsiZ92Vfeehb/XFvhX60mZCiFft%0awCscF8yGVOGvknW/Kdw57UZ3ut+b0geaeyzTBi71sD8Yf5d1lxqdeQThXi3Bq2OqcPjTAH5%0avJiKQlO5ImihKf8Yi/UASDA3F0juq+AHjhkzhNSHqbmiP0JIxVWOShJElQ25/J+l4FaeDqe%0aINXzl4IP7wXrSaQcQ5xwjPR2xgNwQv3oCYST6WiVf9EZKhK7tOY5C56RX9HOlZZfMCbu1Lw%0aCzGiCWmeXxmEjxIwYCd6RbXD3OTEr8CFRaMy9z7ow2i/iled5G6ViJPIQQs73BP4aD/q4Zk%0a54k3IlxQtJoOJ7rEHhc1C4FDPWBPB9tNtQsCiRayhCxzQiRSxdB0H4nkgvG4WLQd/1n9KZn%0aWPgq3GLp3ZJSbZwjlqsuHsOGTOKTk8ZxIeYlre5cjJus3Cz6THMgC3wvyaqTauBlxIZvhFr%0aQA78ydit6mdNErCvGPKJ6gY5KKpdF+uu3QU9lPSURc0diIwz2ECDMdTphBaZLWtPBA4Dh2a%0aJMu9+lbAmHWE0OCR8KNvgyXyz7ENd1npKZ1SV1HJyKphw36EjeWqR1VFROWWqPggOAPTmHI%0aEmZ1j1UoQ+Y/RBiMRUg/njAFk4D5j+EQkejsU3Q5XXihpJqSJyDogwNf0cLDoQf+kZYOdB1%0aIKkWsLEm2rrP2jQf1LYFr507EndC08ZKGqZJKauGvKCWCypwZ4h4j3oRTagwd5D5wefFxYz%0aN26DZwLF38JuKc3W/5j5xrrzsvsummTagXIpHQOYEzyjpy8/bRvT9IdwaLivlvsKF9W7y2e%0aAH6Ekp5ZQ8ZyGBIrHMAwoKAjNV0yFM8+g0/ut9C91boZfRsZRmux/d+hd1lDnggil61s9WL%0a0a2Zqh/0mEZ6RUhu129SNPoJyXeK7hJhxquYuUX8E+HhPtoKlYcs7B/aonUVi0zbi/A+L5K%0aEXas6yiSdTH2x4qdlhlZZn6L9uG5g8GTeT1UJqbQLBpCkeZCae0SgnrRSzPQjRHqFgEiLaS%0aZ+bxal8dbqWL5fe7LWmUH3VrdIRrJCU+dw983uFKVgliBVG7z4c7prqkWHmDr58qlxmLOO2%0aiiIwYfbvRE/Qq6SrELrrh4yxo0r/OlIKiIpm4OLBzp3NMekNDHwpylZxTPvGgj61I0a85Ia%0atG6M8iNZ3P1qNtzBi+fQvWUTe4qjI7pRmfInOK/q8kNIXxLESz+FcTiNT0EmWYgW8YOq46v%0aJsNT7XG7CtnMIZFae7TphJqmUd5dZvM5dMgG5q8YiiRjJvnqMZHGKDW20a0hMQ2U17Oxaks%0aVm4byWMnQjLmA4DSPMmqBzT1pDJsCqW4u2YM5NCqtnKfggrJ7OK0s9K/nWQcDIKrKuAaV0f%0aUOAuHdzd2Bj6AO6QCt82KR+sbC3n9ZgQ42HIEhxvEbiHfo/+8Z1qFqY3yy0TRPHkbC9lDJt%0aiheper0f3RHLSC0on8xc1yhwHKgA4nwuQdn/RiJeIBxKyExxxPkm5GcmzAhHqhI5fx8jIYD%0aBH36A3kakLxIy28yIAQsLg1NLqgaV4K63EAHSYeq/sXs8b4nPlu6V7f50HKncMITYhf6X8i%0a3SPT+QOhcLcZlFGEtcRg1ZcdMQoifesbd16kPW8PjiVv/lTKHztc5uXIoMAf5ecbO0Gzcdo%0aloJgHbnvXk4X1oj/oO6y7om1bZXh8ueDS+myzNJO5IPrW1Js6gM+/M2Iu+73bhwjVe1c2jt%0aCf/x4RhFDAMqIQt2aMVU5bl3TpzniY2w+l+xJolv266vY+vJ12X1H1/0IVlddAmYj4Sb/dE%0auJAQtmBVGIxwPZla75lYZteNn6rP2wl0wbarlmFfMDqyc4aFbkKRUMSSl2kOp9xt1xbBJfb%0aj8syADGYww6x6AKeMEwqydHyaFh+m9F93muCdaNlVCcn4ySTGMFKl9UiV2cX56+JZK6C5OT%0aNs8JAvjZ+qixu5L1b5f0y3YNmlF96/oYyen4dNmJAMvR2J5UiRnOdZOvKeloyr25PdjlfiR%0aye8S6k1Rum9IJL1NDRE8xqB5XO/HnvYMXmpK0lNmeZEcO7do7oL2tJGliXeXnGlStN8FxG3%0aAe4yALy/EytWFGDY3Gp1NMYjI5UjyFFEyRvULFiOWqSSKgVxfTBvaHnfobvSUKTwyzrJean%0aYVuem7cLH0Ai6Qv7RT5C+tXKxDv7lzZ2HEgXwDVWxtEdkHZHCnUVuqLmP1tw7MjPLkWkSF8%0akwhJnn86wQ3M4WfYBb5A92WRnevRBVZYSjBZHF2wTg9bRrJ8Bdw7a6aSoofjAN839qAvH4Z%0aiAlnhr0oECM5lhjJTkGxSIr/K9wcadOShbNnyH1DmxehoTP5pnhvVZZvLqqRcBAqpT3GzVX%0ah86TxeyKaGOfdaBN9IK5BMrBkU3UcqXPf58avO1rLTSslngwElPf0ZOBuXa8qRyLKZFXISt%0a4N2aOXtyfILZbpcPs2OcQtpXxd/xj2NSbKWNMOCPp4AR16dJi5T0bSB/Phy6kSavDX9HT4/%0a1ZJXP6Gpscg5dAdqPsOcHZsj96L8uEdshXJi2ZwjjnjkyYaRcxK1r8l3fuBdyJiOH8dUoNG%0aI9bsa7oNaBGZBuKFa8115C6digSOiHRBwrZcIMWLU3uLW5WH7vvmcXfBEqd44cSjqjvoDsL%0agqYruKoQyU75cGIt5r+sh6wY1KlHwhaDGSMiIt4wbbFDUbAI5GhV91ZBVzaG94wxLk/SmiJ%0ayrJrpPR/rncsuPKvjNzYRbzhT+UCsmjrg/ccRJ8hsTPh4+3n3gQn6vLKmcGnZY9yknMsZpV%0aQclNR1L/Vi2yii24EYm7TPlJu3FDEu/Fj8p7UoX7zR49fEg1OIXvmXi1rISIi5vsjuytuYf%0aFYWXJaTEZEnjGdVAN0tSzvL9POdaZrRoD3GzP2om+FjTTsV4H/WSynfKOw2nPTJvBy4vIcK%0aMEH+Tw3ks+7Eax7Z/hZNELfOyC2Hy9HBxz3H+oTAOqRsd4CrZAxQBRKrZZG2VD/l4b0UGpr%0aZpKJV6QKLTNn1Hk1sPPe7W43w/TnSH59glslooQ0HIbUduYiwNm1lsZX7NfMhI1Ge8kShSI%0aZ0yhNcKSDtli3xSQ2suTlf+S3eEgqaS3GEdn+gVNBZFTAouhJhPZlK9SqRH8e5kxPSUueFi%0a1MTvUbJ6t4lcwPDWhk0U4pMla6NqnC0qgsqtP1zNuGcx2xZ5NHzs64AGZFTywwbabjjCg5o%0agke6Kx2x6l9ZeBakBOhLTycgsSEtHZPbo5BLDi7YLxoep48C+WPIzRw0/vH5QlyhzHovln3%0a+AgdaqfFCLrQeEIfPgIOQkzuKtLFJaeV42Lr9DhJneDHLnmTEcpT6HrIWzkJzXhdpLtWCZW%0aq/hGj02wSvD/DhtH53impbIAU+Y6aQrD08tBOr+23hqp/ocDYzemshZjt50DuEys9LGZvmQ%0aLAL1r7FFIGMt8GlNvSKQu20cnARzuXyqCq4DhtMG/WihuftILKM5zLn8O1ob+OsCbpL++hT%0aJ2EUA0j8zJlETRiJin2Y4yZZHmY8fc8lgRsolzNu2GHaHs4hbGydJ6yLTc0nVoRmyrvMtVf%0a7RCB7haVhxP5IMfOTTPQZSd1gSgLi0WAQKqouW+6xBiUZOGEzFmJQkMv1drbSMnqvPHRXuG%0aHmiW1se2ao+v1UiZgfPGGkcialBt6yIAW3ACKspgeja1h5Xf/0eaclreO4yEV5k0A+5JxPQ%0aVmi7QQs/fL7rKyyfF601d168Gcnz6D8r4+yD0EmTEBj4KjxEibBQV/5T3xtV4+ZdqDuREyz%0avuW7idx6xmStnfsTPRVRbrlZYVQwycmgQ7t0XuDONbaxHeuzaY/xbCw3arMuEw1+n8euEmE%0aTlgjSEtZ89dwA6kjP18d10SJC67Nqqtqxea1Sh7vdjDQ5+EKOjoWBsEhkLo40l66SVpMYhX%0aieFHpzvGvgrfNzvR0uUMeIjFXHk/kWUUjWlu68rF4VpzeXb9cH7n0zHuLnE2CGHunM+JuSW%0arOkZC17RRciNUKEFMR5tSbq8kPw1cQYfxq9CqKDm3XeSJ8Dd4XQhVWFXtCa/aM2atUGrVq3%0aQvrM7OrV35nylOZKa3on0SN4IU140Nv5lOCZ3JardTLhSegqHd/6IFVHkt5HKmXafYqYRKe%0avxrwPWtSj5YVevVHZy6U9LBL79Gdr0OY8ml1aibwhj/k1H9uEEnTOJtVF18Yh0brJnPlzCc%0an8y4FUmPtfxr/cS7Cai3b4duZ1ZvIVwh6skRUrEJLraIKIHj9SjQyeMX5oPvzcK8Nn8KUD4%0alxhGFputCdXndhJRxs4Ycl3ySTByFzFjXnUZTK3Lp2NfrcuZPu9tWbeynndoPIPzu1t2Bjd%0afbA61iQshqkZkRe7ET3U0Mzu0JaKs7oOdUaKMSYkCwgWpD+uUDEgwhtdDsq6UmiLyoWkAAE%0aAASURBVLKdLPHrsumu7Rc5yZlY/vFl3Y2Y1AurW/XHDCJSRN1y+TzkH0LKQl4VJrQ3IQFSo%0aAu52esQ3KslpajRrFsA3EhM2Yy7MqdCvxlrsbFzEt1JYePNR2Ik/XenQ2ITHRJSG9ZHqi8X%0a4nua1sBhw5F87AiOHb9HRjHYGLSh8q5AJdKGv/PgJQwc0R62HV/HvgMDcaLoLJr11+fraet%0aajGl+wwlOFZEvGfphAd4ZLWtvgB+CJ4bKHJ2vwWdfv6nju8vWyRvvZBRidnkJDhZsRS6Zsd%0a4jWsIkC5jZZPEym1FpRPDFk6PM4AGiqWDt6EpPHJYeTEoypBLWR1zHkUuCl2PpzdZPUHF3N%0aKxpmyeyynMWY1ZOTepV4owo2ayWU3Gm6pJ6cBg5n5a9W1MlHyldRJDEynR/bAW9ZykQYhaw%0aOB19DoZzPg4TQ+bDc9cbUrZpcZW2yNMYq8v9uDU5ivU6RUSfzgZSiVN075UjYEgFcDCpABo%0aLzP1HETlyZsHNOwCt9dqoat5Gl3h/Qu/nCvkm+2wuaUzQenBigyXJRsIn7yJQb497SPu3y5%0aDZiHZewxGrJaun4KM+JGkltUT9YOvoLDCGNPju3WmCcREyO/72SAkR9piWi91hdK+QVN5On%0aL2BRk06wk0wJoUbh5C1aSdJGBvDf9rrxHhbgtAvjqPJon8j1CRR9ruktVK+LhoR67SjspVL%0aBbXJNY491nUgjMqk5Ick8EBLDBzaEiUbvxBKr0Ho37piN1k41FlmxuiBynLsoHddb+EyryH%0aA2nebtBYHJ9VtT827+iF+01WTjUamFyGCzPRq6J2f+PzPiJDtebbubyJxfBriyG1Q+bpwbA%0a4hZpS7KWLKZBdmMvKxcsWX8CcuuajJSGpMwK1DesahzDShZD0VEJDjo0/FgJRB1AwCVUKxj%0aKjhkqVCyzXv1h7fIT8g29ZtxDXx3pHlTi2XoL2+25gIDJRJzO4cIb8fnJNlWXXuUCCy6Noh%0aZOTIiSZZGS56FNmrjUk/8jFk8kj0E/dCssZ07fyv+GH7f5CemqXTiJefD6nnyRBJInq+SZq%0aKtMu3uXJN27mSOXzgP/P/hDQ+CSxNHrxG99U9qOSZNYpr8MPKMYhniDkZNNldEE1EmWHFsl%0a8PSIm5q77G7BFknplSbJm6qBHERSpck4iqDUYtWwC7E9fQpEcIZsqJMrG+owfmrErHjkHhH%0aMKYn74TC0jdVOeQprLMf5HvJPY/FlU3LuH0kf34NmctZ4SGa4okaQnhm/FNzAa6V+Ujts79%0aan4XnFw/ggESnYZMPhBzoKP8cr/Jgo8lw85pAALGuwqKhfdwku5wlrCe3X0Q7E7rjPwvqa/%0acQusXhC2cCOjzApHVs7sLOYcWVBlNjraet34ZgsSGcDiL9+HnNn4J/O+lkQGhUtyodsX4+E%0ayk55HlNvcewJUjWsmvq56ancl51H3GoxD+db8fOyCQHMUGGkyP1PBCuiGFGBtek5KQrH//U%0aCiv1ZLwwd9XkYN6XR6WQauP8/1UXT6Gg4d+wZ70ON4fpzAaRmyGvtEfVYeysXzLBVy7fRM3%0azl/FFVKV5ghRvVFnR0XCe1ce3d81vpav7SSHwcx3Jms3dTl/L1lTgWM/HkfLfj4gDxKoOvc%0aNIph6Phkcyjy8gTPDX3WFXMokszRP9J78Oto6tMc7BfocDA3ulF/CqeOF+LEgn86jfNaNTg%0aiIIEnNuNHweAT1OW1Dj3cdaPu1HHMbl4rl58/whlZIzT0+3RPJ4fx9V5O17bohKfMr3GOvT%0aGOMcjNZswYZxJAizRLxeK9BhTovYtuoMRrQfWImCWskmSQWu1Fh2Nsp8Mrh78snLkqH3yb+%0arBZL1PZ3DxnPYlo1Sni2IWB8R3u25/RfMHoyoerugkoHIg5qOluy5FbZcQra1biCiYbVl7E%0ause71lcMGTpUIs7PbtSb1jY1C9WJPhE2dTsipDNuwpYu7P+cinzmCphAQwRwy68o/qtWt0E%0apa8SQxIAehhhIDukO2aQfda3BEFUmr1i0kp9yFLtRiKYroQrgYykkdSz+IaU5kQSx18UhSp%0aXHWL2Ld840f8AkjyigMnjHEgNDhcyq0d8BYQvH7yD8SjsmiZUa+UC3+2qH3OFMOUmXNthgM%0a8jHKW+u6/RvdPNCqd8lKSVH7FjzR2Hvo65hTcQk//Gc54pJ54rgoeQI+6lxE3HAj8KP1K71%0aCqbU6jhDz4bsNW2kOtKgeNVSTH7wRE9HbSbZGrWjLdUQUZnS+ihZELNqrNMi5tJlbq16jly%0aI+vDOunL4Eu3ad0FxsnvyeiTJF19ZE1IgXzkz2aYdRyw+gz20ybiOUUeEOfj1wFDYundGOH%0aJmJtkpUqhvIChvDOV0FSYE3fhYA3LNAvqgaS3vTw8ubJM7xxOkj0fDDxXyP94nYdvRDEvlT%0aPDfgL+iiWSuMpAmaiPMyOf66zai8+ZvQoCuaWd33Y9yP1afxoyBt7tmDsV+MB60xI1oKFl7%0aV434/NwqTELsw3+jAsxPjjKZrE0n10L0ZSjirpKQSNvt/OQfO+pB4eHkHpkel8tVoP57Y7S%0aZyP00iwyJZROTxRrCYwaTKMkHJ2Hu41iy5ZExB9062dgxE0BWvxdAQYR3LMyjOrP598W4Im%0aosfll5+nTzWwzqQj4s3l9+MzOWT9WKax88fB2GWEWbnwLfXIXJ/L6TRmtyTGIQcbwtSILqf%0a6eblLe/qOYtb+NgcvTFv2Vj+vjid1Z/vHGf8nHskqLggYGowx3DQqa6+ih3rNhtlbuiUUx6%0aeGgjU59bx1Ezy+RoIffh25Gdjkz4Hr6azZBtHLV67qin6+wWgg47PjEbE2d+DXOKCi2EwXb%0apuJD7Qr12jF+nvLfpPnP5792Q5hOM16o3gnloO+fm9woFKpaLJ0uGrF8ihr2T4giRBZGluz%0aiLD+wVn15/hCTMyEPLe22GS2opOZ9KDAzz/RFKZQpKK0T0nL1KpY/cByKA42nXix2LfzhvD%0aAgOIMGNIBOnRH5iPFoTlqFTXsGasH6cnz8xtT/UkK0wE08qjKxEcSfckrgEtCLHVlxhxzVv%0ax5/D6z4TNlMzcBnoYr1lxHHl6SyE5aT2CmZ698Rr1lGoHj8GEsBP3GGWHcZ008Vpc34HlKe%0aSsk9RpB89cCF+ZRFQ+CCbZGzbjY+T1cEYQwY+F7IIixAzVqh5J5aldC0efVPSRI+pyrCWfR%0ayWP3ABfMbLP6EcmzKpP/wfjuHuhAcg+9qlkAMLe9gFK1k+iuxO0bv1S8NOKEG6d3zl7SBhv%0aADq3IxiRCpylwOAu+hznylYUYOaSOG7N6bhdQBt0pDaZhbzBo8khvZOh+pjJvkhF7h/+0Xy%0a2dzJG0v3MzaJ4SajkRhJUN4rT1Tkp1Ps7lnriIxVnBbLW2w01cJMlq/149+PqshLp3k6L5o%0a1l4zAdNbvbP4H34+obAS8cRyXd7XKwJxcqZI2xNVNLt7VDk8Yt0frFu6TSzCRWpI5Gln8/j%0aHiFeHCN4Ejm18U7OVe2v43gucTIIeR2QboPVsokNdWXC/B3f5LeO1MDtGaZZcZxBaw1MWgJ%0arorLwnu3cl+x79SX5kDm8em/V1AUJozphW8iZ3DSirZdutUvUUZ91vk6EEEj/qrY6a3iiDK%0aW1KQFU5nVMiZZGh9aYuaqTOwZxBt4Sgx5F/3IIber2UUn1v3v/O08LhbBhM/k0vSzoz7DxG%0aMJdQQvYljHLTRi/OMYLiiE2TO12JTP51l6XWSZKoacTddeVD2W1DbIKpDVnGEClp0b5qwQO%0adta4FUdSSPCjOcgusV8RSo2ulyx6sv7sHzh36AO/hzLBN9h2tq6sWHv7kVY8Xy0WfwZxtNd%0ag5Kjf+gWMPEkCQlI5ZHOWaN3yeRVu4xcjOXdbeA1wA2q81+iP+f0WfeEltr07ooOjryKArN%0aQ2UZAVBvTXQ174a6bg1NLefO1i1cWYkUqr0rpFDHbqHsA1kHJV6sFhNwH8Z8MR9rcxWRVej%0aHW/DAGczjn07UbRjWZqN6y/Qjdt7DFSyMnw8MM1nrrylWhMweO9NfcPYXsPEKeKNgFzCbCj%0aGFKpkPrV2cixp3UsxiCXlwme4eVOPo9EXwUnNydJUkMl1Aff2hXZNx0Rpg50f2cXi1fqHEv%0a985vlu7P2da4lmHBC/sETJKYIJ3pvsIhoUhVtQ06DB1HT7Q2Clbil4oQzoT3qf1b+BLuA9H%0aRxK7+kEqIiK3QnM7P2Z05EiOgt449ci2ZdK30EM6eJ8KPc56rU50eSHLUzY0kfNr0h5XXcU%0aR4jI8fQ/1rJOuA2lJCTLoaVwOplboEy/+WhhbBYxEwxEcrOTRo1FICG6wGl89ctFTQMP8J7%0aMc3So4L4/CBe3sSH9cyPJH304IIqZNablI1+ccsbdQHnVuIk6E1su19Tvru4NINbYnJxd5R%0ayc5NKG/xCnx70R2yEYtor8ji9goX+tDka/v0V4n8GcmIMllw8p6M8MkT4TfoZc7qJmvzZin%0av8gPkCkS2bGW1TETJn9373x6AqmV7wcG8GhV05O1h05Iu+JioWwfJdb0ODIek/eYN8/RSyM%0aBTcup0BEWtoYwsLFgXjsxwE4xEvarP26NJa5Y6E+2EGQSvXA5ea1BwfL7W96hOOWsfyNUPe%0a21WLWRr+1DKPw4IKK/wcUD5qevjN4uaSFYNmfyqvR/KE2XAWPwjTJcoY8Yyti+cQFb5qNXC%0a4bCz34t3dJx16vVGJo/nbNqgl2jdY00WNnMwPVBABqru/W6+g8JMvBP7kyAF/AMXBLwii0z%0aoHhcQ9xtk/auuQknOCoEz7oK5oa8ab/ZGAd5L5AkWeI/CyBFhaBhEvlvyyIdV5DwMPrDWJE%0aFnvEHDVM21QiSS6ioLoZ0D4WGK2KM18JWo6uLuxanM2rftyUlCGIGTnbYVs1+1JMWTI+3VX%0aJ/8n99x9TIfa9u+rVniQlapTqKT41ZgsgWrpzodaWZJPsZ00q16uI5dX/DvNSCQ/5akK52E%0a9Nm2G4FI5xiklR3FV3suod9oYLvgKNdrBH+vUU8oRTpbhzC7bxDspyZiflwYWht8IGXISxH%0aWb9AkeJrA+UvWxSB0nenJrDh4VXuHk4o1cCIVV5pCQrdMBHdlnKBKQyufQnPFe3L4mHsNpF%0aaaP3CcXDQwNw2/ZxZjppdW4i40Z/pH80Bm1ZIAUfkT1gp3kbwGye6FyvwKWYGmmu7XZE5N9%0a+NK/JjFkF8KzgNqr5ZOzTzp91NV/CV8Q2JoJC6kBbKD7k+y96jGA3EBC0TO2Y2RmCKoPw6O%0aycT/zPDD5FU74H7bBb31zP63GzgcYN8DaUIEB/nilf4+8PTswUvlqHVtuI2jO6kcBa8+nuY%0a1DMhlyuEfz8O5z8tozZm+V6F5O7nkuH5XiHbMLFb360C3feufWg9diISgNVjXLBnJFl25WN%0a/+s1JDtGZpyY9Z66GRCHPOhy0ZlPlznV07uIvLx0vQuAljOYjBBrhL9znFR+X3mYCAwfH8T%0aIxaGSTCUndgSs/mBIm7yJntx+l4i2nk2xgn188hZ8jEVXePRSaZmGfHXeVx8oXFWQ2sW6bK%0a/k/mSA5pw9IWGZHE2SF4VQF+JafYnPh+7iDePHadWiSq70VBJuk5U7e6/ZSTmmO5blLtnwi%0aJThYJrqA4vGrUB9l1ZMUI/sGox+i/juYIlsC/Z2IdGVMooTcSMY0sDW5id+0ePdi79tESV5%0aHLEUJqF50Ndg0N5GvAbYQ3L60kwnewO0meiql/kuK9v74vlonOhI0MqYQcaDOjBiw4vdxTk%0aow9LC+SLHm5tGdr/vGF+5y3cStEy6Z891gx5IfndxLRxSq4YLg3M0giJ2aYWMkRQ2aQii25%0akcjffRAzXOn+DCtOYYx/Dz6i/5feGVNt3bMuE2FziTDTI7yu7fxMa8I6byfOLAkx6WfHifw%0amNmUiaXkgX4nwiUE3vXZJVooRyQcwhNQmzYdL2CUQl25+7uaRZNaQMB8WtTVYjyzVTHDohq%0akRY/HV/j/QkT6OkpxPBKkzwS+wB26SpcC9N7pihI8/oscX4TRZ+bPUhbj31ud+XFW8XroT6%0axYyoFYuMLTQeXLv5yYZeAqQDDyVosqEZWE2VqeXJ5G7kHwOwdyTPAU+hxYgbwXdfZWkbNoZ%0aNfX6K/YdjiLNSP3vVo2LRd8h418/YeKqBLhVHMIWQar28ksu2gaMxdTn8VEk86Pmg/SDG+B%0ahsM6NVaqftPpZB7pjbajnlVxyZq1bTPZkh8Ckq0aM1fBFtISCrMpzGDVpzdJgru0xx8CgjE%0aEhKxOOIn6K4RUPeSP/Le9BPudnMW7pvHkW5/RfMeYWLTqguRM7HRoLahl0p0dKAyoaCyeHQ%0axNy4tuSQ3QcbxErpY4D8zM2R5SUkJ+Yma86G++BVCDj925A6aAJnCQoMeRNdDmwodYSHeOd%0ayTlGpkpYmz4Z6d/Gohk5lFLZ3ETGkCBkUxNei7/C+35OxOO1IcL3c0wRL5xb27ys/DHBgh1%0aLivvLa0ZMUFSQD5QgJAtSOwSlYJIoMSC1kvc/mUz+fkiFsDgJQbFtsTvpdcuIrqx/nahjf0%0aRFeArvmMwi+99CwsdzMLBnZzQloxQ3L/+KnA+jyXFwqVBNLjFtialLlyBNuCSfT86Ej2ybj%0arl/nYo+ndvCgaxLaNS3UXqyCF9/8R7dKxPbAKLeeFWSjN04/pNA/HpiaF9LCL7O6Gv90NAi%0aSq7XBe2otb3b99PGtXyj3pHoy9kQ1+uDHrsMGkV/SapGvpXG5Qn57gvIgao+MirkkZSIF0J%0a4Gxq3qNiHf3BqNUJZbMaU2T3Iia+hxTC3mDxkzugjFqzRry0ZerG1ULK6eBf3PbFigwd2s1%0aBaN9vqd0SEbeDbqRwSeWXnMgQnEgOLBb9EdLqQigDhnuN/pq7C50vXWhw7q6rde+trP76EN%0aeQXiw8umDGhvxCv/c+TeD/6Bp6i04vIYFFLk5Ox70juQg4fQPrfBiClgIoVvI8gvwvI3PKx%0aEQaCiogyLWpTVX6O3HRsRtaSJEELwQcTae/av3qRtK+83N1039ygVDaSerPJQT6WjPpbB/L%0ahJ4d0wvGgANz7g0+9dpKX4MvL1Dzuisba11Hzas9LyXon4m0FVxPmmQvlZa2sPc2elzfwzM%0a3jv/lzeeZeFlEE2jHbiK9O/KUsKY0YyhImpNWdV0nWphygxxDTtmtNrHwH5jA/Y4wWaxaF3%0aKUjjSIxD9WV5OOF/Lzcc4Y/MXSK2MFKd2QipqUYtahlzRDkZaU518rBtLxFWdz7JfSgO1L8%0aHZ026EbqWSDCyLcv3VcQzDU//L2drIKZqHSXxkgZQpL/R/R94peMUZz6l6xcxTGZzzBKJ4l%0aoXlKIDtxdRyQiKYIsljGCOY9Uzxo1RPbSELMEg6QqR03qctVUGPh2OqJ/9UIKIwTLNhNXzp%0aTKpicStyXpSEzt3SORuayE1JCIUKRQXrgGcf8/e+cCH+Od/f8PmSSTCwkJkiYucUsFiwbVU%0apoqoah7FV2btuhPqV836SW/lp9VZa1W/l1l+yu9qEXXFq2q1VBNKeqWltIQ17pEgpCEJCbJ%0aJP7n+9zmmWtmIlH0fL1inud7f97zzMz3POd8zxmrmGNJOfb/xc8mr5ialtCMg8KhiEjhPXX%0a7UOSsmv4/K/ciSsi5p0lEWq0s0V4wQ2G+IgBVVtlJufhMKQ86Rv1poNP3zCv8ISxY9AXq4n%0askKFrwUZOH2++rVBYFJWeUYK9dm9g4t7iEpVPlhyViRqOSX8NxMl1N3zMH8eNKsCLlvxEda%0ahH2amaNYcaulQsVIPHo3tbFIpk+2+o3nixodscfrPbDOeFql30J37z9PJI/UIQyKp/1yhhE%0a1zuCUeHzJQ+UmcsnovtR0sx8NMWB6Sc1uGXfx5ewepIlKG9s4vtOXcTbXWa1ZFTj+0MmgRv%0anPo/pyy3chVCW0E38iFSSKAh6wntHEfnmcCQvp++27JUY2/kyPthOJts6zVm5KR/nTh5Fxp%0a7vsflLXcxEpfvoEYNw+T9/w9Tl5+ScES/gPmeWsOrNprnfqWSONVp8a++D1A03I4wBp7Zvk%0ammQQ50qOqetUZo10bk+jtmuvzRH0moahawL3Pj1AD3zrVIKiBmHr46M87AtPVTNPe9hG65+%0aqwhoXzu3akAex1MCZpxI/x7nin3gTW7LyOGflFJWfoGYgY3ps3wBOxXNyS97vsHeq/S8nuS%0a3Hz5TvlRpb9TX37fAPd7eOP+NuvghE6j/pOFqPfou8L4H95PzC1dOARzN+ELGV/jbsImyCR%0aCZg0SPboPjX/4LW3NykXv1Ai5kU5wiFzFopD6FR63FXSlmlZBy3Ei0KDORYLL87aW4Sl66r%0aBKtHfN1AabnvXlMiQFlVQukoMEDU17Fo1HWS0zTVWUTOFV3+CW6ZyFeniRJlFKHRxXmK2dN%0awD6hIiEvlUVu7jEzNmqqmQcG6oRpMfLWhX/WzKqmJw7RCVx0H3z/Mf57Ajn3UC8pZjLW/Nu%0aRqaIBvV5aheQTMZhLU85ZPQW9Ll/GhncnOF5gEqlmf2hPgiYtdhrV0Ra+6jBC8k5YdhQd17%0ayPt16fr83PUk5ajvEpSPovEfNHnysfRw9/G1u7PoHP3n8LC1dbFmS2NXs+NRPPjB+NdpImW%0aCk1HcF/lP0/YQMevimzTNvx3DlfNbmHpslxp/5N1wnuhA8WzcX6tKsYowsXoBecpTEMIsgr%0a8P6wIcqQz+IJXX1tHnt24lj+H1FHF6BbK6MVw0bSvEoCt8gkjffLCQNx+V4KN5Ewh+6H+Rj%0abYz6Eh1Xaaiilwqv5KKBgv0JUM5AgapvMim92ezMy25q685xv8ZbyHmPEaLQRnTtLpKHdlX%0aEI2P6Bov2w/ryWi/FpXl4U103dl2jVlbkQmT+sRcqEZK29KE9ccQD9Ja8p7ShmVToiJsUiR%0aXzcSUAd8EQJ1tHnLEK63Fv8fWz3IOY1zPFQY2l1/VU5qab3Jyv9X3hjbKKOe3sKTbJKCk1i%0aPS3LnlLrfHEWiEenbcB7DSdgUor4jSOT7R5P473tS9BFcUx0eNkoJKTQd5lNEnHFxiU8gdC%0aLX+BPwxYppdaBp62bXEXO2Xy0IS30r9+t0vbpOPx9wDVcpgV4ZUncn17q58Z8xfE96qiTW3%0awfxCemoC898BDWpd70+7aJPE6qYprj6ycHLPS9IAIri49J/tEvLQ8YAxz9pji6yDs0T79nl%0aTwQq3HMuj27FD13TMOFKMfXb3Uv0G+/tsf2lmC4hIMOtmbckqF5kEoJ2P+yVtqEK9xaAiZ8%0a/9JYLFRs4bWxVydivHgao0upcy1fnpbsg5g1YaTlVDla9spYJTD1a9hyJNr+SbtdC31GIb6%0afJrsGVnMzU6YgST1x8hpGwXE7xNyLVm2b4NjiGUila0pPGYKV92eQGYuzR5a6zuhB+qEvyD%0aTOxeJern0Q68QTVSep4ZgkEsyoMHcHEsm08mh4JNQYZOKH38/hp+IctulM7dSuq7LHzCusL%0a1YcsX9aVX5qNZLUp7gDFmOgoi0rz9mBOc+PtArGigFzSVNGe4XUidi9BmPEe+RNcVIHeYFJ%0aLqMHtNuJBd8twYOKhs/SRGjFUrHvJUuO/VEgxTOj/YrDJ+PC2dPIv1IsPeDz9g9CGG2CD9K%0aZDtm3JfM+Cj2Q8OZn+OO0fIl13lX18aA3/OqGUB8UXsAB99OblmoLohFxbR11fXflGRtQUP%0aBx9EeXRffn6xPfQC4Ju+mKYBRQx1+5XjO+mSbHDxIZo5Y8j6ZKiXixaMdp4dpN7FOTU3SXD%0aooWzoSNSa0lRzFyybNY85eB0mFItylIXVEXU8cmS0L4tg0WDWnmB2PR+wOlMxcvPWenIWV4%0atIsaapEJ62YmaA8bEsc86PAhkaYNJy1J0rCVamN6ZmBxglFAnmF7a06ILFXgQ0+qaOHzzds%0aTSEOmLi+V8pgxWPD3v1AMRf0ThXCMeS8DPpPkBxvCJHjwE760X5M0Z2S0fKu+j0tOrUX3/l%0aN0FzIUSx2Yl+oq1MBh9b0/59M+tghl9FBpxUfk2lv52hf7zaa+uAKB95KX2wu/YJvyexcao%0at7v+kszoMvEj/EBnqb4eLJw9s7agw5MbCPRc8QoPDZwILp0pt84+n658PV0xL9o0dhPWPoP%0aO3P6gCYdlAdnB5E8KEY/sNX9JmKljeuTgEz6/QijB5HaAzPrFsqZiT6vPbWA16A2oDZqciX%0aT3bL7gCSuImVCrXoMQS+d06NmFHsrlVy8h8WEOHzgWXJsGbpL4T3UK7K8Dh78oO4BoyX/rj%0akyRmHyOwtRUOqD5hGWp0q+wvw2ra+DyxTfvT3pu1d9/+leoDipWorpVS2OfbT+1APzGbz/z%0aAisL6Qn8hm6oO0+agV+vV0I0FcVp9udQKPe8YjNuvm9K/bXST8HEfc40JDY17TOCcRDkydj%0aLu2niiZhK5A8CYSGhJDXq3CKd9IA9erXR4N69VA3JFQ6DgykYLOBRusFV1w4Djw8Ufoxy8q%0am+GYuBLOyUuVn61IJgloMwuAR91rFlraem+szoTFrUV+57Y3ekgbSIpRR2xHD0czy3QptbN%0ar0PX/tm2TLrQoUtuN44+rhJZgkTPbySmgZ6HnyihpBi79GWPXht3jg5X4aLxHg85ziFEP0O%0am7eBkx+vJNW7nykBtICM2BaX8ySNBL+FLj3Zj/yRjRqHE1/zkd1VeJlDEZEFP25qqQrM/io%0amtExiHNxj+ia3PwhvXkXlF7GLUrDs7H14Y4lo1BVG67twfP9abFG7UuqchNYzb4UqfQDqk+%0a9uqnilwHth84FVlNAXgpoO9Vmb6dv1MMYR2vKZbr7hrxzYOKQPyjdGXHfEHqUsoFMkRFP5m%0aDWsXRCYsdhxaHHkblvO37Yvhs//7wHR8/Sj7ntAyL95HTH0c2cPzIoPCtXzCoRrwYEUBwra%0aWFCwasHOHEI1GLoTNIAF2KuMIFTFrVhMfGY8PoYzQmGsW4duWOr/9tjZO+W0jit2oVYSmKG%0aUqysJAwkodXLkqs7Uh5sjKMHG3soOypUW5Dequ9j38adyXMbvYeCecyzJMiQwwq9/Kibrd2%0ah5lHytMffRTX1/nQRWvzsCTj14MuYOryr1WLdQCaOmeRlFOJPl7rep97vukzlsOPEJXivZD%0aQm/ToIC3RaxFbD3sOKPn5oRg97bB3DGBpY7stR72zHc93oaZ9tCozBxMnx5DxLCH36FInEv%0a1ruN686ASgQxTZC2WNxrfSNlGMjgvTPHnVCGdAeE8npjLN0y+4DilH6wIihCL3uh0g/6y+v%0apsMXYR/9OUu+9Rxvho0dvxDP97u1+4KdzdFpvvZZoe9sp5VcFAjrhX7DXFSwLTLA3++cLlN%0a/DAwe28fpg3J1PVJY4mwdouvW9pB++i/uEQ8Q9OPFY9KQTrY1+fw3JlCroqLixm88h7tq+H%0aMFjNPdN/T092uRRdqjB1u5Xm1kfb8MK3efhW/og3guIc7qB93dsRzXMyPr2BHk0Xect7DZ8%0aA9Dy1bqPjK5Rdauf+GrvVlo0ftZPCq5cnbck8gVmq1/fraLPAF0w+jR3atxnvQk89hXWJ4G%0aDBwz0KG5oPNZiRIz9n+5EmWdnkAXJ0GeXbf/bUtPfDkba8sG4+VK4t9V2yzN2fjms69wscQ%0aXMf2e8CxItGi7nNr6htAT5MfRVHKtXdWZFeLEgWMwkxlyGd2fdSLaoKluv5fotSQ3G+ZQZ8%0aHMzSjIzdMW5sZgcgJEP876dOL7TTC376tpLvRljo7LzWSuRFKqSZgMkgmPfvmmmjEKYSuYH%0aA75OuqAWpzY9S3O0aN5/yad0KWVWBgXYuvivwP9k5wGIXfYlV2mibS5F63mFBhO2lztmgux%0af8tO+NEG0ejG+lWyXUeWDNNJrPtXBh4mE88gS+4tOyo5tQPfnvTHI707OeHpeCrlhdk4fuY%0ayFdrHlnPcQs2tyfdHHcPBq+kMtm7ah2IfMtmnSHdlpH1o3KkH2rn7Pjno0lmW/LvzCP3uuL%0a4HxN5o/QMZY6Aax1Ltmbw8ZhwmI0Zv+kfbAugnpF7TexERrN1wakXptST3DM7lXbfKE+9Pc%0aOPmlcbhu/X3gc00Kz0V3zWXYKL4hmbxj74YjPXucRCioNKObnkFOVbnEWnclp5+31dxtsIh%0azTmyOrFNxvrN0FRvym9TQaxH1uzNxQNDEui33PW6yaapdHoh4ydkqzEoDf5o3LZdjQdDFwN%0aHBtVyNB3Oc0KABTMnYKqazYJZVclxOybABJgAE2ACTIAJMIG7iQALZp69m7U9q861mQATYA%0aJMgAkwASbABJgAE2ACTKC6CbBgVt1EuT8mwASYABNgAkyACTABJsAEmICHBFgw8xAYV2cCT%0aIAJMAEmwASYABNgAkyACVQ3ARbMqpso98cEmAATYAJMgAkwASbABJgAE/CQAAtmHgLj6kyA%0aCTABJsAEmAATYAJMgAkwgeomwIJZdRPl/pgAE2ACTIAJMAEmwASYABNgAh4SYMHMQ2BcnQk%0awASbABJgAE2ACTIAJMAEmUN0EWDCrbqLcHxNgAkyACTABJsAEmAATYAJMwEMCLJh5CIyrMw%0aEmwASYABNgAkyACTABJsAEqpsAC2bVTZT7YwJMgAkwASbABJgAE2ACTIAJeEiABTMPgXF1J%0asAEmAATYAJMgAkwASbABJhAdRNgway6iXJ/TIAJMAEmwASYABNgAkyACTABDwmwYOYhsNul%0aetaW2RgYNxKJ05bgtNn5rEpObcKspMl4a2kayqlawbE92Jl+0nmDaigpKcxH1qlD2Pn1v/D%0aNgewq91hy6iskjhuJ58Y9jY3HCqvWjzkfp09lS9fuqoPL6UswNu4ezFpzSFetEBvffBpjh8%0aXjrTWZunw3D2nsnUtfwnPiPTK52eZWVivMxNJpk5GYNB8nbsf53QoW+T9h1rCReH3abOw86%0awxCPlYnxeO5SZOxdEvNfnZuxSXzGEyACTABJsAEmMDtScBwe06LZ+WaQCF++GQRckjmyVnd%0aEUnJJhSZTVDlM4MxEAFG+a01Xz2NdRs+By7dj3Hd/4UBgxKlrsct2oWpvZu4HsZRqdmMEhr%0aLVHgNhdeuIu9KLnKyzuLc6RM4lrEfB47skOZlaToUK/YvQrTRkuPOkRDKnuk/Eao4lD5oOL%0aw3rsOjUZ50dAkrn+mAlD1A9FML8Y9pwxDkZPDs9E3IJJ6Bl8usauQdTUVmhsgvtsp35yRz+%0aShMnXtQqjp8dSZW7X8bLTyZvs0gWd8vwcqtF+Hrdh8kaNR9CM9N7Atfm77EadGJzVi4mu4N%0adMe4mQ4q/A6yik7vwLqMHQD9xT33quMrLjyKzRsOIh0HETnYSR3HLTn3DieQtWU+3vjkEAI%0aCbuJCigpR75GX8VpCV3jpuinP3YE50z+Ayd9fl1s9h9eL/TB6xlx0CeOf+Oohyr0wASbABG%0a4NAf7WvjWcq3eUnJ1YSsKGnBZhcOdF6on82nUuti4bB2kt4a0WlSC41ROYNSAR0zcAyyZ3Q%0a6uNJ9HfkaBjysSCP8/FBVowXC8uRhEtLAoLr6IgL4+ErnNqh269hoVfxMmzhYhuFehWfVGp%0a6NhajBo0BTlWLQ4iuX9PzFr/Lfq725f5GkhmlFLm8inoffQ81n00BREO7npvH8fz87Gag2c%0an0QlrMD93OJI+EMLZSoyaGI0tyyY4FQ4r6z1v/2qsWi4LepXV1crDG+FZEszMpMHMuFAAb7%0a9wtO/QXF4gelvENSskJHgXmWQx3xgYqFtMmlFU6EyrpI5ogNFohJdVh3JZUWEVtZ7U3GAww%0aKzMyRAc6FDQVGdg9WoqRAFdioEeKBgCg+FrM69zGelK9WfRprFNoVJSdGIPCWUiReKBtvco%0auTf/Up57CJt2HqWOAvGHR/oiwvEtePMD3aY9FJ3ag20/noR3w06Ieyhad5/dPhPOO7sL6Xt%0aIcL/ZVNgLU0kw0z8YMmX9hHVpqTfbs9P20eOnkWAW7LScC5gAE2ACTOD2I+B4JXL7zZNnpC%0aOw/7MlNkKLrlAckhClas+0EloTm2FE/79tx6ENPbCKCqb3T0LzfaTNsl0QmovxCy0Y1CWr1%0aoeTg7CY9mgd1R7hzZohqmkzNKW/exo1QmhoA7uFsJMutOzL6csQPzZZO5++/iT6Gf6D7v2n%0aUN45TB/UGnkrDmBMbAOtjtMDQ3O8nJaOiEmxSEmjWnvmYPATBVj379fthDODKqP4aJIsNdC%0appqzynY5oUxCIXi+tw1xTTyQvP0fjz8DMT3siZXS0TT33TlsN+V9MKPkOQmXmS/NdmDJfax%0ag/PglNKM/Xty58UIJrJSVUZkJJnbbSVRzenIRJKSTUhb+GLWlTrBaIWifKQdEvH6DXqDnS2%0aZRVR5HQQb5BijI+Rq9hM2yrOzwPixmKhD9PxQhacItUcmwZeg2yvK8OG7nIHP6nOKz5RLyJ%0awOB3dmF6P3e0vflYOSYGKaTxFGk6PYgYbPUgwoSDG+WFcdj4RxAhV7P7/9jurXJe+GC0dyK%0a82TVyI8OU9R2mvyJznrAiA8/F/r4W0ac2T8d07Z6MdnlPuoGzRqp4k9AsUtiImZgxNAbQKd%0aS96ati20sjsSybNPJU/qJtuR+wedRI6bsWgb6w/bE11O+EKZNfow+t66n71AFSZsr3idBuT%0a0juizqlJSh11Yw+/q0b6r6/XNXlMibABJgAE7htCNj+Vtw2E+OJOCGQvwNvLZKf4EaPX4GP%0aXnqI1t9mEoAu4q123aRFQPSDbbVFjvYG08JASiSsJG5ejFV9JtLpReTkmUgws/kBp0ay5U5%0a7THknGW2DfeDt7Q8/P38Y/fzozxsGI72SZkTSjjiZqqfZmV9Ox9hXPtSaJa/KwOBWYm7DsG%0aVVIXqPkhf2KWM7IGveJrz8eDutrvODcIx5LwMB0/pi1upzZLJGGsY+RmxIS4J5y0J8lHYBR%0aloPH/9AXqCnfzkfb+VGCpmG0nXsVzSTlvzrMAX1ReILfRVGzkeWS4x4dNo6TPgxFktIQNg2%0acyr29k9FlyqswX0bd8dzL3VXBjyDS5/OxypaFCJuId54aZikcZDMHQ+3xcsvxFlNzNtHaHp%0aIMGtsv0C0qihOdJo0Ic5XJeVkfI65Ez7H0hEpWPHmkzAUX61KN1qbRt0GAIpgtm7ld0jsp2%0aiEtRoODnL2YKUilCHmNTysCmXSvsMLMBf/gs+V9zeiLmgvYiZIsSYtvgObtECjQPHpOYPNK%0aYrGhFgX5pyB6boDJpQV3Lg5gmw+Sg5mZcnScbbV5Fkq3b1HHt2TvzGGiLY90SU22m4W9aYM%0axbLXP0dgSyfls4diFZXDgbJYfJ4TXlA/z3Zd6zJM8Nk2B3PFc4kRE/BcQl9dGR8yASbABJj%0aA3URAW7ffTRd1916LCRtnjdT2XcF0ATm5JjQNpae6uUegPNenfUU+uEALSHOZNwrPXJRx7E%0anDsbN90MBcBoNfDOYnv4ay9o+hc7irlWRdPPBwnMf7wzznf4mcbDyF6ZqZXiSmr92EwTEW6%0aSWowzhsWetDjjgSJW3hqlf6Yv/PC7GA9o2FVDpgMAa/uYnkrBjMIjPO6N7RCKWV0j/fnIN1%0aQrDRp4xUkDxon6zywzGVBDP3UzjG/2Mptj2cQO/dQcxcmIavplkLTu73Jdc8tDhJFsrodPo%0arj0lCWdGBhRg8YY5UwRS2HdMfb27frYMFon2lynN6zv4Cr3YP0wkpBjI3JHn2ygnsXv8PpC%0ayXhZmc1YmY2akTUgaMwpqNj9l0TGaPhqv44r/7SkIrEI8PNs+R7lGzXiA01EFkY2/UjnkJC%0a8V7s2ch9uWMQa9K9s9kpn2qaZbjEx7THlZkLp+AsXMVYUuZUXrKWAxPsUxP1WAVHfhS1nhI%0aRYsw6mEbs2FLE0QnbsCKiZ10OXzoFoFquifdGquKldI3rsbWqAfJztqiMvMO8MavPx2Xesw%0a6uBk7d51HmZPyKg4rN8tPx+eyshjjBvL9dVMsuTETYAJM4DYnwILZbf4G6aeX9fVsaX+Ymp%0ae5PBHD6S96wGTc+yM5A6E9MMLcLzNlJAboFply/VSM7yNrhdT2wByoC1BLns1RDd8hRafSM%0aOeZsUjVBKTumL/xn+ilajd00wmKeZIW94GaUxCxbyx+yxYs+OhveDBKNjnSVbc5JOHsb+kI%0a7nMWnfuJTfgmdJwyE1OuAT6+QNa2JViVdo7aDEXijPvJ9q5EMgnc+ckcbJPm1p7yxwLk8KR%0ae7OPaIt9mEKenXmF9MZFksSRaYOUsfxVbx++sVLBw1ll5zldIVrQ4YU8txUCFVUCHUZgSM0%0acSXta9Mgk9u26o8hjOxlbzO7eJQaMwB8wbN0GLDnHkZGaZpuHc9vpyZA2fhaZRjsxPCxGid%0atM1Dq0ahzvVRPZJGIOFr6ykKZyjvTkn0MulSWg2vlus3u/dMaSnXkhVB1Svxv7VV0iZdI98%0a83+yoGtfwz6n8l7t23DOHUJgzyIk0Z+zlLNhDqbSQ5+qpAvpa/HFzlNkhkxfRA7S1TPrtYd%0axyz5bjNCfg1yYMZaQ+XI3JIzuXpmFpIOROIsJMAEmwAR+awI1vOz+rS/v7hm/5NRaDH5RNf%0aNrj+R3nsaplYlYRaZYmRsWKT/c5yQhrdmpRUh1pPVxgMO1CdVV/PBNGi6TXWNZqeVJsYNuK%0as8KaIoe3XQb/M2XsPWjvyApRXgFVFJX0gKRJsiV50LfqIFYsS8NC56PwzJhhpb9Oab2/xzx%0aiUuR+ExfhLi6ow3h6NUvXBnMiI7DJ6CjcnYCOyXBLDZ5KsZoC36yT/tWFsx6zligy1caefR%0aiQrG/LDgLweKt5btp/5k7Zky2g2Tjg+cnKpqgeMx9sa+kLZNrNUDC4hXY3GOspJlLeuVjcg%0aIzwamgY9uzJ+elZcTGRRIazgVkajtVcnxyBJdIK1Kpc4vCEhc9UvueQxFNTlQyqda2xV/hM%0ar1PzrSlJae2Yokq7A8YjfssylfLGDEzkbp2AkLIfrGcdgB5Fe7A2G6yRtrHmzTJp1ZjlqKp%0a6DljA94a2UY2dbT0QCa9wO63e9J1CqG+JpIJl8+eRvbFAkmHWEYfw/oRUWjR2JGQezPjEwN%0a6S70kgVT0Y6ZxT2jjGuqGoVWrJpUv9k2XcCLzFK5QX97Ui6FuKBp7YOJZcPYkzpKnV2FSav%0aALQ1RMk0rv35L8Mzh2IkfhUwa/kMYu5mp7nSZkHTuMS1eFJUEQwsmENUQyYbVmGdZ1KAZ10%0aQv3cvnFvauwbs85VFZu3Zv+jEJyzJ6iaIz1+U6O6bs+pTIBkMx2n2TBzAlAzmYCTIAJ3N4E%0aXC1jb++Z/55mR26Vp0rOL+SLHrViDUbE0vP5fk9iIsUpG9s/QTPZemJKEjk4SMJrtBA2Gk7%0ajfzvGQdUbIC4FW94dAaPwbkfvvJlWP0Zyre88HcTCF0lLVC0pCVuO0AZ/cyEOfbMUf31xjv%0aYUWOu+8BA++vPTyCUvkK5SQEBD+NlUSU1JQGpKe0yYNwtPPkbezzy8s82qTFBarBta2mgmn%0aRdd0+frqrh7WPgzvthgWbznfPAODv1Xd7Rzhd+ub9LgvJmgLeJikychvPAkDh06jbNZx3Hm%0acCYyjx60cCVnI//YEo+XqxIWwW5szzNCIpR9bdTUw7fD8WDBsXiKtpoJr6LIno89pyY79ip%0aKxYe/WqP1MWHkQzrhVcsWzhBl9y4kjEhuzI3+aETFQvDzob1lq+fJoSWEFvW5oZ0kT5OOvE%0a2GhLalFpb3VjfCTRwWYu+a9/HO6/Mt76e+t5gxWDD/L9aaYtMhvN6xr/R5T1x7FGNiHN1ch%0aVg5rrUUQiJ+XhpmPx4t9Zq5VJh3pkJoYD/8kzcWjNNrsdWBu2PWqn+gfwdHQqEJez+djUkz%0a1YdHahv5dXDiYjz/zEDHD04a1YEp9yf8Y+IAB2bENOZaGjPGwZjmbGx8Zyqmf2BtliqPGE9%0aznWc3V/11fkLXObvPWGzTTTVs8hf46oWuuhz5MOKRqbS3S2alLzz96SFJMKusXN/G9pgcn0%0aoprOsYjOjRTDo+u32Z1K84iU+ciVbk0MeSSvAD7S9NpwcP+jYlZ+hhxGrBwo19pJbO+IgJM%0aAEmwARuIwLVsl66ja7nrptKeU4axj0sNCCWtGrsI0Dym3jmKdIQ1fGWvMnliOIBC9FPNWsT%0aP/Y5x3DA0gwgT4tnTU+SMCC/7b76Mqtj8axbTZEIC1ePq/iafQ4R4++T/JsVHV2KBBLKLEl%0aeeDU/8ArGzkx1W9Mn2scmb8AbXTORSPvOZD4HseSVIajTUl6UnvhyNuZtPI5QXZyg65eK0W%0af6uzYu90k7kHveMqUaOLqwe72Nl8sd+PTbk7Qwtn8K73j4QqymBfVcoSVUUvrcIYifq545f%0al01eQaGHfm4egQjx0M4zS27ZpGe6VFANSQjHhyTBGyQvVEu3/wz+k+0X0QDJ7FecZADjMGj%0anR0s6sVsLNOzm9vn056U4teJgvh5Sbdgn6V+CiSAT2uN5NX6vEhEx9SjOR2UMzNW0sOalZi%0a+/ig5yFFW9rR/NFdp4kqj6aPUyc2xf9iQszwBA5ZbxhWffREvUU47MH1UBxSR0DfCSui7RA%0aG4O2CuEJjVFE7fG/S5l76XKG9dykSs+zoJG9YmScKvWk16TUtEfA9LTlhMJHIyVEGXxhzWA%0aaX66xRV6SHOW4P6avssLa3Vo1Saayr2kfA5XRE+1RLxKq4zXnedalmQr/67T82l4a6dpxAS%0aEVrIBlFioFiRWVny94az8l9P/GLppJKjiEcSkJDQTqp1ok66LJhR6JM3Jo6zebBgRuB2WTD%0aTtyk/VlcRzCoZiIuZABNgAkzgtiUgr9Bv2+nxxLyCm6IjLY5E8OPoAWMQ+ONKelJ6DqvmJt%0aCfnk97vDd9mJWp0aGvP9EWRnLNVHy0PrNSd+3l+b/iqNSgOz7Y9xk6Kus+/WhVPQ6IeUrbB%0azU4eSmeF8Il3YXl90zH3IBBKPMhD5BudF5WWgr/pmFoFNMJKw71xje0zyw5ZaXkoXC4smi8%0anrMN6WnKQlbX5x+KbcUEM87/rNSzcouv+3hY5es6c+uwELtWy5qE6PEpeMKUglnkPj/1lU8%0ax9fHX7ReqDvs0ooHwEK8TzES1sPD26NC7J1q1aIHIhhSiIPweMsdqCvNP5H1yghBgUjFvTS%0aZeqeMvqt+6RN5D31W9GaIp6hmrZ+igDgPJRch8SSuUmbIeWSSYRdh0XXRgC9YpedHjh6KF7%0am20qurivr5/5AQEzpyBdDJ3fI2E54L8QgRR/DRH6XqpCwnPUYNK8ooy/mkRysKHYu6iVxFH%0aJn2SVo9MBbcue4VMgFOlXmbN+hQPk7mqFB+LrpOsjqslRT+VgnkvjiDzUwNKcjOx5q9/JBO%0a6c1Lfc+euRX81TiLl7F/8vE4oG4oF60mT10oIw/TA49RurJhBLuXFfZsxH3/7dKDT7x8xZs%0apLT6IR3SslFONt6XRyCqOYks5K2YR+76nfb/SQ4nmLUBY2YCb+/j9/RItQcZOZcDr9C8wZm%0ayg9CFn3Shz+0IbCJEjeXanYLkWS59mFiIsOQt65X5DtHWJXQ2RkLhqLXoscFkmZlZUrXved%0adyBKdObimgafssW3lfTeizq2SdfGVFZiW8rnTIAJMAEmcIcRcLZkucMu4y6erpHc23/6BVr%0av98fgfuJp6l+w/8v38dYr1iZOoxYtsXbBnpuGvyqe56ITP8MbTT7HqBdXSu7at8a5dgphup%0aCtCXTVf4ME448f7UIf3IOIYEvvXsHN8ajb2iOb99vQAI9OfBs7hiWh0BiuCafhPZIxq0mRJ%0aOh5exdi05uJkpMRH3960k2OVN5Yp2rTinFAEXjS55Ir/OND4XddjKHL/2QmXj/YUBpYBN3+%0aw4jpSOjtprYrZ6e2wOzz2BAMxDUSzGZQX4vwxa6JeK6bWMRWlgzo+OwGvDfUGw0bhiCwTh0%0aEkg2Ur8FMJmR/xw9ZuQjtMwIdQxWmDz2HxK7zsfUPi5EyPBrnltprRyob0WW5rWyrVC4vzM%0afxn75EyoRkTUMYPfkJNLW81S67rbTQEI0hk9sjdZEQpD/E1oxXbUz2zNi3fonWzRODY7Vju%0awOK95ebn0/RJmjjFt0lhuv5KFIqhXYejXlrW+IUiTqfTeqKheQYZvA8R54uC5GxXZiPVVcy%0a44cPxb0hp1nL/o5H9bHTjA3Qa+J7mJXZXDbp3LMJpwppr6RjmVHtxqPXsBGLsWzaQE0Y8A2%0aNxpj565BLIR+WCe3ZnvU4VjhOHrPwJ7ynCeBDaf+nPi6iASFR3TH1o034tV1fyWTQ6d5A8l%0ab0EWkpfZWZ+oa2w3PvbcfFe3vIQjZ52DxWOEwy/S3K+NSiOaZ2a+Zb2gnj1KaxT+L97+pjI%0aHlBzaH+Zn2yDQPf1O/FpEx62IXs9pi/mb4LFb5No6K1PafKNGhvbTUJ3bR/0slHRh3K8eue%0aFZj35jF9REWqZwnj4bgR5zIBJsAEmMCdSqC6lkt36vXfEfP2CutKQpk61UB0fPxZ9Pl/JJi%0aJRRIlEc8s0Wof0Rm8P1E1f4zE0/27o0V4KGkaVpKm4SCSHv5vLKUFlNP9TTqVldViQtqRf/%0aO3jFdwEzsth3wlN/e/b6hFKBM9hcTE0d4UtU8TLn0iC2Yix+REmybKtq3WOSQRGSJl70DqB%0avlQ/L8trR2GHklyyzvj/s/mK4IuvW8xRlrwDsGE8BmSc4ol81bhybWuAz6rowZFdUKXKPVM%0afTXhGPW/LIOcUPh2xQptf0wgxiw7T4Z8NZMWjo3BQre6HoM3JnR1q6a7lf4w8GmSaeX9Xyv%0aX7iXBjNxdqsl0BOtIGyml8CT0cKopoRqkwRneTTaLVJurr6WkVQ0i75Idad/WZ5K3TjLHe6%0aUH2pCZrLUZn9iPVr2p05Q0rBhXgKvmINynF8q0YYy4rw+9sxtIQ0zp5j+RWsd0EImXp1iEM%0aktJOOL/1B3LlIc96phZ29dqAvjgea/aB6sXHRjaYTQJ09skYdqEQvpSsXbSE4lZU0ZoQpll%0azOYYmtidzCBlwVf+LiLBe6UqeEdi/st6oczSEuQFdcb49pgknM+s/hTHKY5htFCoqYm+Owe%0a/s0QTytRs29d2z/wTO8YJs0UjzBQX742Hh0jaWlFvyop0/LFDPdkhDO1TzN/3fxiQMEfuIn%0awyVn3+KloEmlEiTdzg4PpsR3N0fpDuZ/EQghMTYAJMgAn8Hgiov6+/h2u9K66xJGcH5o0ea%0aYm/RU+M//FSnPZ0u5w20aeMpE30itDWM/kjeuIuLj0aiSteQ+pYsXD4HAmd/bB019to58Bb%0anenyRYWVaoIm9rz0JPOqc0q+By9dZzr0DHj5wFqs3nYeTjxEezCArmqdThjt1BuZTsQkBUk%0aoeYBMnn0FAQGBOLN4ouJQIxLjZiSiFdmDlZb5wIe0bNv/X7KkZQuLm4zJ/dtQfqk8YEC0zV%0aNs3Tz0h1JAcHlh1TN5lCKQNsCQac9iyWQyb8yYg3/tGuWm1kzfsXpshI+iLWkUKhm0qQW/+%0aatw+DBx3EDJNK06J+Mb1ZsEW0iCbc7y1cik+19ddF/ev05z5tCTBIyQmx3Y2A6zv1uBX5V9%0annOHvYB7933s/KHGzY5HYlYIaW7UeZfknsHh4yeQczEPZXTvibtP6PdKT12+6ZEcd9AFYQ6%0a+E0Td0Hu70f/W2sG8nCNKN90x6BFha+s4dXkhFbsnmXVeH/X1mqJxA8c/Rd7qzU3V5RrkRf%0aGM7nvo2kmcuCaI2CQDPV2KaE+Z4rP3C85eMiPaSsil+fZwPl+tN3K7KTzXXkhfhsSxybSXN%0aZKKzmHCknQkxAq1m/BkKb2gUbcpWDXvAka9Qp/rbIp51+08Fmyejwcb6yVCua7b/5Mpa/Kf%0a+5PeVvneoYbeOI/kVxQB0O2OuCITYAJMgAncCQSUn5Q7Yaq/8zma87GXNCN6r2fR4xdj8Us%0aDlX0l5O2QTBwTyMRRTWFPLcZflc3kIi8kdgpWzD6Msa8LjdBKJHQ7iOmXLDgkAABAAElEQV%0aSrlmJwB3mBobbLPrFfPuxKgZilO8SMi/rFkFrxJl6zd7+PJdIT9JvoxK5pEoY6FcwslYVjh%0aKAOfUnzIecdOhNPglkqmTeNwp9GP6nTgplQtFoWzCLuH4z+jwtTUk+SGd+8/WfFMUl3jB5i%0aad+o9wSMIlO8VdTdkoQFGHhklhtaRBN2Lp2PHbnC75qcfGlPzY+KGea2mXFYkJtEG3SEN0n%0a6q3s/xjrzhKe0r/LLUwuxYlAkruvkXdFXGflzF+7Ko6LIzXmNfbuQ6eqUoVgi3cefI3X/Xx%0aAtmYOasOczdSNQe4zoFe368siteCppK4OFJlgs+0mIHtxjpKLd1DUNI65LkxCfID5bqUh4e%0aRm2vjeu2vZz6UbSDguOpWFxyqtKbD0tu+YPunZEpBM5wli3rt343rrNU5W93RZX/DbdxPRC%0aeKBNnotTH63sHJIG9dDOnB+cw4mLhfSASidxhndEAzfGFHvd1vw1ifbXCQFPpHPS/1cPp6P%0agoYG67wopG4ENdWPQA7CpfT7H4BmfYSp9L1XpsUnj+zHo8YHa510exYzpG+dooRzkPP6fCT%0aABJsAE7gYClf2W3g3XeMdfQ9b3C/HchDlWC8Zx76Rhaj914WnCOvLYN0tZoIsLjk+mfWUJ3%0aTVNmgohevgiLKWHrwkzhXB2ELNGxUpe1vSutc3XlNq0vUJdd6uLoejEpXijRwNcd/CQWh3D%0a29sbR8j72ixhguNki0adJj0RG9eSPCaqrejVzw8HVq+0XGdMPOKjrCoguB6tn/NoJwltAjN%0aJ+8CU9rTvq9WIoZ4vfkw/4SPFkULs6Eds2qtXT2PoNtnrZuzyMGvLTE3LGD35Zes9gGiCcU%0avI3GmCECQ+xPylo5CiE6Idd2zGr18ucuBS3FJ72SKLYC769Y3NwHOx+sWipe7NHCUOe4y8B%0aDpZwd9Mx262bdFrBOmAP5eE3mWffY/J3YbBK/9nLFfNTeOeRmxoJZ0F+kpaT01gCPRHa2qS%0a46BZSLckvDd5EyaJhwlpyUj5sgd5+3Nzj6GD/lxlFWVQcO5hyboqkYh/ahTaRgrByBc+dQJ%0aRuHMKFqrXqqupHvp4V/Gr3cnnVe23Rl6V96FKfXeNR6yzLxmlw8LCpri/qY0U1rghnH4qzK%0aSVO5qOzSvfwULJ/bzSUdxrmN+/BEn08GtVyrt4+ImBNp9p4NLPu+wuY91MsnCY2R1T5r1MW%0asX7HMZJs2ukZch709QHMXK2GWVFWgU+YAJMgAkwgbuIQBV/ve8iAnfApQSH1NUWi2EDXsPf%0aZ06hvQv6iRvRbyZ5+utP+24ovtHcN1/Fo47i/ihN2o1ehDUNm2P4ZFrEU2yzwVaur/ORkSa%0abK0X362AjqJBH/h490cKNBblhzz00mvqUWT9X+bhpv9fxfj/bfIqxdGalFGMJII+Qyz62cW%0aogx0qaufg65m8kJwM3LReYsfXtZM30bWT/9rYTqvJ5+dmv8JwwVZRSPP7naft9Vo0emkweK%0ahdhIe0P20ZOR9b1Iu9xSrgDxwMbENHvWQy+T4m/JVUiRwDL5aDLIEF21IORkrJMFJlIgG1R%0av2Y+4qVlQit302+AdAVV+i+0C56grWVSAOgNn+Lw7GFosOvfinYSGDeml42WwcEoHgohXV5%0aYgnFru0kOMNa98iqG9v0M7aodwRl8ONkilI2at4E8d3ayu5bLDQ+TYCaEesfpl8NZ9F2gPr%0ajR17mCU7oHOPqSqhyX6YQi3WMMu66KTv2EfSfzKT8A7Xp1td5j5uH7oBn1kcZzyzL39mfaT%0acjpmOTx8RnrsBRAe/LcOB8J5Hzp9Ke0v1Gk8J5o4kCy00wv6Xt163v98MO7ryN5kXgItgML%0aX6E/OgobsRCr3hzmnsZ1zxJMHLZajGiVCug7gxMTYAJMgAncfQRqZtV293H6Ta8oIOYJvDf%0ajKgo6DEcn2mq/+uNluNK7D7rEyCaIJYWXkGvohdTtGQgODZa0ZBeO7cGP+w7Au3U8Ho2V91%0aJcTv8XXhNupMWChjRau7ePRK6RTM70V5f/EzYoP/rNQoL0JdKxuwtyV4s0u06VjNNrXlWEM%0aqDn7DdthDKy0Dv2b82Uc2x/P6zZPKuK3v7k2/70lzORpG6sJ090cVZ7UJzN0o18irH0v30m%0aasL0uCVznOxJIg+V8xdiYf8pUqez+ifh3v2uBE4jeeSbhV5WUzBj9dGVkpe62MeT8HKlWje%0aLFtSqmzvuJBA9xkwm7ZUQTnbg2x0/oenmlcpVkKa1i7V5rrPLs7pPrU4ctWiC5xanYNmgj8%0akEeEENCGU0ZuFl/JItjy2c+rxMQpl9MuNQqhoQwL5U5OReLnZYUHJqp2Q+67CwCpl16jelV%0auJBzg5s3p2Njr0dc9/34QAkSfJFewrBkUpaoyoMJjUxomGTSPIMeU7an7n37H9Ze63Udbv3%0a3acxae0vtN+ri2tnR7o2Iup4/+S5mCtpLClg/ez/xYjB3RVB0oQMmruU6jXUGXFadSCfXBB%0amB8F49IVF2DFyEtZ8MB8py+W2Hchc1Oo710FzS9Y5il1H18qJCTABJsAEfhcEav8urvKOv0%0agjuoyeImnBfvqQHFUsSsakaZtl197krvqZzh0wuE8s0vKExz+RzDjyyRBMpzhMyWOX4IJy/%0aeb8X2QPauRwYsHXZ+AV2gSNbBZIF9K/VbQOkejbvYXS8ha85GzCZGnPEI1F3vReJRfvtsm3%0a1TismTdGzs7+EMNfWKa5N7eta39uRqHylNynrhGXt7yE4WKTvpTIzbfOPbh9Ww9yzGewgAL%0afKss3RE+m/SUPOV6sil69ooZh1YyhygCfY+zEhbjswXCaeky0cWFuWVZ6Xu71ZszGPJpXzV%0acO6TIYPZVhlk0egFkb5JOwp8a5p021ZWEkhxGVJN9WT2LfkVS7fZmVNHO/mJ4ZqIv2wLoOV%0aDLU0+mv6YGCE0c8RcpI6Z/+R/vcWwY34dsPUyyn1XDUtOdQMimV0yrSwJ8QilTbRN9R6ySh%0ajAq6joUaD9u2mnvnBnQZOk6rmvzOlyjRziwHQmM9cxF9CrNJqOl6P6JsvucsNe2PAmLGIXV%0azOrbS+/zccFUoo3qm4yDv+lKKjuugvU/2PVjn+Ia1w5hpH2P3vl14bxF9HzzmgQlszGR8sH%0aE7Vq1P0/7WbFxB5pucmAATYAJM4G4kwILZnfSumg7iP8rCID6hh7wwMAZpsXdOnbmoXI0Bn%0acfMVI4/xK5T8mqpUe8kim0lZ697cQFO22kITFogZNDipGMYrRJvScrG+8/LMYfEcLM+muw0%0a6HLTx9+mvT7x8qxor0/iYjfsskwn8f44cu+uaAJT5n2MwrZPKIt6ctW9cb57C/nKWJBQ9v4%0aTsqmbVDVuLha/0L2yVmgx+m+YPkCptmcO4pOWoaDSVvYVAnysBQuhSc3KEeZjQKsnlmLNxl%0a3YsnicnVmcfU93SA55TBzxFGlPbNKYYV1scpyc7lmIqZOeRqL690ySZtbqpIXL7NAQ/X5Il%0a1VdFmrCVcoCfHPskla3JP8kNr79NIa/qD5Q0IrkA2MbDFHvI/IK+GzSEpzIlT/7UsDmpJ6Y%0a7kSgs+nJ/dPg7nhxvPoerMSo/i9h5yn5nhMPiC5kfIXXBw3QuE54XngYvLkUFDuKTICVPjZ%0aMwXDpOpWnLuZCnNi1DM/rNNYT/vtxj8cMaRxu12b/spnadfR5UOxG9Cx5BTZBl97d0ciTr9%0aXAhmgV1RwtWkVrf02jHkAfXYQIz2bBtZkAE2ACTOB2JuDJT8TtfB2/i7ld2PsfZWFA2qyui%0aqtnQ0NECWGL5JP9J0jXosQzC2jdk+KWCR9ywNZdx2nvUjs6CsZwMtNJkcx0VmLxugmYrddM%0a5f6gBULuOfJhu/1l1AGttWSvH+WSJzspx+4/4UxBv/fEroJVhhk7305Q3NXT3qBF6ejvaJ8%0aVjVdEKq/Ca1dR/0FalYin4ZTSU4bg/dgD5OCigVWv2on5JN7q30MLHyDlp83AcLyG95Z+hs%0aktKcZbqFbb+YGN0GNXkUxAZw0dYAljEJOEDW577gvE4L/twukfFaFuQzJ6F5dgw7sT3FjEW%0aT7C2+auw9bGh3Dkh+/x45bPkZ5Nswwns9U02ocTHI6mNgoYS0ubqylzpIOwqVNDp3bPCioZ%0ap8OwCYAUrFutOBm9rPZMqvmOXs8hXYlR5qjUrbzCDGxWng20bRnhVhOtkiPOxvYYTzG/0iW%0aPpalIHiTf5yK+mOoRULSPDocWx1Drj/b8PfJfKRR4Wo7xlrNhBkbRX02nLi+uw5SfY7FQcM%0aheian9yaQ0PBJhpK3K0Q0e9tRSjHcrmLqukcPDBkhY/AWO9ZBjimnXSWNKGjJdm+jxS8mtv%0ac2Nryt39/DE19MxXg2kTRr9/tXQp+uxFUHTYSX6lKjSu67c6edZV4cPmQATYAJM4PYmwN/l%0at/f7o5tdIbYsWSSfW2mzAnFvD9LK7NmBzO0HUTSxk/yk19AUPejpuQiKvG3jjyga3U7K940%0aZhulxyZLThNTXF+CZAYvQQnFgsP/TucpCKhKD4+7VjW05XDi2g5uBhS1tnB6ZsvHNkteQLI%0aLASqk7YnwooOqnXyEv9yIuXTiPbNICXjh7mhah55x2s2Ts87h/12foaLf+MmHjqxahLHbyU%0aiR2OY2xCbRYTZuDSWntMSpxLLrH3oemESEwkkApJ2+oh3EpByAeTguB4XLuJQomaybZ9DrM%0a3vXRVAn4lLVrCZ6jPrVFKAll6/6d5FTrpwxi/WJogqnrN6GgMzkBESUkPA5ot5/iIP2N4iD%0aJdlhF+bSX8NIF5F2+hOys4zhzOBOZRw9imyIYkLSKpMnW3bo6yzlzxmGxsVFbyTwtk0p9HN%0aaIRGR95aZxWF7FzKg6HrsTCYgZiHEUrHuZEEIp9Zwx2I2wA3JdUIyo6dMGI0CKTUdXmrcOy%0aZK3UqXc4QsFDDaZ6f6ge8V8CZv+7y0twLKPv8MGTjMdcyZTvRfWYL7vq0hKEU4j1CTf/2Fd%0ax+DF5Gl4tOEeDOwhtMzWNnrC1DJ1rQ9mD5uiaXfUHkBmcSuWTcZZcjQjxSR09OZad6c1FQc%0aGb1/l3KaSIRwJy46i9dK/YOpcEspEshLKaK8WOc8YT84zZFNruYr2v013Wr7VgU2l0K6YfS%0agdXd95DbM+UIRX/XdEeDym/3UmBndTHmBZ9UUnNt3ZFmvnhWeweu4EzF2tfkeBnHk859lnW%0a+vM9UF6ygAM/Lo9PRDLs+wr20PCtXD+kZenNK6HoHqiXD61tCFBPcMyR9cjcSkTYAJMgAnc%0argRqVVRU3LhdJ3cnzutcQc3gLCEX2t0VF9rx87Zjts5Vd+bSpzF2Li1O6EnuhjSLQHD6y8m%0a0j0os7uJp87slKG5RxhL0GkbCiSiZnSZpzcrPrsX9faZIecJT4473ntSZvJGnMnLHP1cTAO%0aRqbv0fQwGm106wMwsSbUtoHt2VebjVl6hET8Vj7+2CljEdaQG+HymSxzPKp0DWW5ZNsNLyX%0adgyHQMUz4jiaf26aX2lheHl9CWIHytfv9vj2lWMx4r9H6NZ9r/QXXjDVFIYBfz+ZP6TWoBg%0aNd/tV1MmFoyJwzJl4SW8Uy7dL7z/5WNpHJljKgKI8/6Iz4CeuK99Z7Rv3w5NmzZDRKhYhZK%0a56LBYWTMptBkUjylH64s8YO4jwdbdxarzwe+IksylI+nzQg4rwmdiR9oEy31uzsTr7eJIyx%0ayJ6eu3YXArW+GzEOsmUViKNEeXOQbrjrztvlDoqAubvHIyRf2V4gdeL/OGCEER3DACjaT30%0aqaiw1Ny+X7sOPKKZQ23d90wtIwKdywYOWxfxUzTJZw4KeYst/ejcSNpXFWkq2KvLptZOIlq%0a3qhTvxEiGze4yWu9hG8W/w3JKYqgKc0gEsmrNmBEByfaeaqjfRe7+N6TutL+u4nvVq0PmwP%0a6LtxK34U3azJq0yufMgEmwASqRCAyqFaV2v1eG6kqgt/r9d8h112I9dNUF9oUqPgR683jkZ%0a1i6TpIMMtehTOFJJgpC+ywNvdTvhDMUrHjRD7adZBVSgExI2mPxgxpz9WBn35BCZkz+oY/g%0aERSDaXQojM50TagKfmVUCxr4meswDjqh+IIO03epDn4jvaVLBE18uQ4PI4q+5J7d0nbQe6o%0aYxvXRUCDhqhX7x40bBiEkJBQBAc3IhO8YNSvH4LgOnURGBgIX6P1LRtRsJc8K5I24exF5JN%0aaK0hf7KMurMdgUbIslIl5hMROwO5dvZH2xedI270LB47s0AkpjmbqIK9rnBSI1zfqSdrz9r%0aEU30q4Nk8kL3oOtQIOunCYZYzG1LUZiHn3z/RkPhWjKC6Z7JI9EFG9qcVyuVVYeHu0vq8ro%0aqNboUWLFmjcpDFCwxuStzv1mm1794Ov+tDdSpsBxE5+8XcjlAkqxrBe6BnXFL3G29znhmjM%0aPnIes23RaeeBaBBB5nJKkGEtm4TnWaterVahTPTtFdiAQlM4FwIs4zs6MiKiVbtqn5Ojkaz%0ayjDczZ6ue3D65OU7OhvEDzmyzFHadjKUU8LtdqP4LxlKsHpWpX5TkkkRo2d1JapOwEXMxf8%0ax9UpB2d9pZ1SHB/frhpZj0OgmSZ90f26oPPmECTIAJMIHfnABrzKr5LagpjVnB2Z/w3Rcrc%0aDR0LF4e3clq1iU5O7A+LQ/3dv4DWrVqYnk6bSZTwc9+QGiHjmjVujkCdGuKgmM7cLSsNbnc%0a1y38qP7OrZdxf29bkyMT9n/5T+y/EoI+Tw5DhLO1v25Wlw98hfW7f0W9Nn0w8KHomxNWdP3%0aaHZKGad2G83h4eJyVtkytl/X9Muyr25+86OmuUy3Uv5KJYgn9yYnMFdVDfR3dscFIQqLGsx%0aCX8w0ICXYDjK6Pyg6L8vMRQIKpmoRmIN/kh8Bg/dhqaeWvBWczcfZKGWlflLpCuq4bieioS%0athU3vXvpkZ5YT5yC8mUldgJs1YY6iCMtDM1qRH63cC97S70Eta9uww+Dw5F39jmbn2Hie+b%0aNbvPwjf0QSQkxLlxX5iwc+ki7MvNR+j9EzDmISeml26wKc9Jw6KF3yI07imM6R3tRguuwgS%0aYABOoeQKsMfOMMQtmnvGqtHZNCWaVDswVmAATYAJMgAkwASbABJjAbUSABTPP3gx2l+8ZL6%0a7NBJgAE2ACTIAJMAEmwASYABOodgIsmFU7Uu6QCTABJsAEmAATYAJMgAkwASbgGQEWzDzjx%0abWZABNgAkyACTABJsAEmAATYALVToAFs2pHyh0yASbABJgAE2ACTIAJMAEmwAQ8I8CCmWe8%0auDYTYAJMgAkwASbABJgAE2ACTKDaCbBgVu1IuUMmwASYABNgAkyACTABJsAEmIBnBFgw84w%0aX12YCTIAJMAEmwASYABNgAkyACVQ7ARbMqh0pd8gEmAATYAJMgAkwASbABJgAE/CMAAtmnv%0aHi2kyACTABJsAEmAATYAJMgAkwgWonwIJZtSPlDpkAE2ACTIAJMAEmwASYABNgAp4RYMHMM%0a15cmwkwASbABJgAE2ACTIAJMAEmUO0EWDCrdqTcIRNgAkyACTABJsAEmAATYAJMwDMCLJh5%0axqvS2rUqrcEVmAATYAJMgAkwASbABJjA3U2A18Sev78smHnOzGWL2nwXuuTDhUyACTABJsA%0aEmAATYAJ3PwFeE3v+HrNg5jkzly28vVgycwmIC5kAE2ACTIAJMAEmwATuegK8Jvb8LWbBzH%0aNmLlv4GlwWcyETYAJMgAkwASbABJgAE7jrCfCa2PO3mAUzz5m5bOHv7bKYC5kAE2ACTIAJM%0aAEmwASYwF1PgNfEnr/FLJh5zsxlCy8i6u/N5owuIXEhE2ACTIAJMAEmwASYwF1LQKyFxZqY%0ak2cEGJlnvNyqHWQEeMOjW6i4EhNgAkyACTABJsAEmMBdRECsgcVamJPnBFgw85xZpS3EE4L%0a6fqw1qxQUV2ACTIAJMAEmwASYABO4qwiINTBry6r2lrJgVjVulbYy0l6zYCMLZ5WC4gpMgA%0akwASbABJgAE2ACdwUBsfYVa2BOVSNQq6Ki4kbVmnIrdwiYyoAr12+AKbtDi+swASbABJgAE%0a2ACTIAJ3GkEhPmi0JSxUHZz7xwLZjfHz63W5RVAgQkoLmMZ2C1gXIkJMAEmwASYABNgAkzg%0ajiAgHH2IPWVsvnjzbxcLZjfP0O0ehIBWTBq0EjNQVi5r0VhUcxsfV2QCTIAJMAEmwASYABP%0a4DQmITTpCOyaCR4s4ZcIlPgtk1feGsGBWfSy5JybABJgAE2ACTIAJMAEmwASYQJUIsPOPKm%0aHjRkyACTABJsAEmAATYAJMgAkwgeojwIJZ9bHknpgAE2ACTIAJMAEmwASYABNgAlUiwIJZl%0abBxIybABJgAE2ACTIAJMAEmwASYQPURYMGs+lhyT0yACTABJsAEmAATYAJMgAkwgSoRYMGs%0aSti4ERNgAkyACTABJsAEmAATYAJMoPoIsGBWfSy5JybABJgAE2ACTIAJMAEmwASYQJUIsGB%0aWJWzciAkwASbABJgAE2ACTIAJMAEmUH0EWDCrPpbcExNgAkyACTABJsAEmAATYAJMoEoEWD%0aCrEjZuxASYABNgAkyACTABJsAEmAATqD4CLJhVH0vuiQkwASbABJgAE2ACTIAJMAEmUCUCL%0aJhVCRs3YgJMgAkwASbABJgAE2ACTIAJVB8BFsyqjyX3xASYABNgAkyACTABJsAEmAATqBIB%0aFsyqhI0bMQEmwASYABNgAkyACTABJsAEqo8AC2bVx5J7YgJMgAkwASbABJgAE2ACTIAJVIk%0aAC2ZVwsaNmAATYAJMgAkwASbABJgAE2AC1UfAUH1dcU9MgAkwASbABJgAE2ACTIAJMIE7h0%0aBRSQUuXStHdn45Tl8uw4WCclwzVeDq9QrpIur61UYdY200CvJC0xBvhAd7oUEdLwT4Vr9+q%0a1ZFRcWNOwcdz5QJMAEmwASYABNgAkyACTABJlA1AkLwybpixq6TJuw5YUKJuWqikK+hFrq2%0aMKJbcyMi6htQq2rTsWrFgpkVDj5hAkyACTABJsAEmAATYAJM4G4jcL3sBrYduY7NvxSjrLx%0aqwpgzJt5etdCnrT963usHP++qi2gsmDkjzPlMgAkwASbABJgAE2ACTIAJ3NEErpfewFcHir%0aD96PVbch09WvthYIcA+Pl4LqCxYHZL3iIehAkwASbABJgAE2ACTIAJMIFbReAGKcWEMLZ6X%0a+GtGtJqnBGdAyGEtFoeyGcsmFkh5BMmwASYABNgAkyACTABJlB9BCrKSlFUUg5vfz+QD4ka%0aSWXF13C5oAgVxiDcU8+vRsa4kzrNL67AO5vykFckO/D4reZeL6A2XuxbD8H+7r3xLJj9Vu8%0aUj8sEmAATYAJMgAkwASZwxxIoLrxGe5UcT9/bvw78vUVZKfZ+mYqMIqBZ90fRq0nNCE1nd6%0aTi2zOlQFh7/CmumRjY7eTqOgDySBgUQP8DZcVFKC5zLujU9g5AHTcFELcnV4WKP50uwdLtV%0a6vQsuaaJPSoi05NfSsdgN3lV4qIKzABJsAEmAATYAJMgAkwAT2BUvy08TscN+vzLMd6IUyV%0a3QzOlCYVudi4Jh2NevTEfeF6wa0UZ4+eQQGJRV6WrlFeXoH6jZvjnkBLh8GN6gFnLgB5eTC%0ahGYxUv6LMjNKyEpSUkMauqBjXK3zRpEkoJHlR68/1dYhqITEP0J6pUOT8vB3fniLhz2mqi/%0agRvRBmPYDT2jVR8MWPhUg7fGv2knkyfyEonr7shyH3BbpsxoKZSzxcyASYABNgAkyACTABJ%0asAE7An4+JO4VAzoF9NmsyyG6YUwvVBl38t17N34Ay6SgHfxux0IG/Eo7lEEG1P2L/g2/Zx9%0aE8ppFtAAAcUlZKpXjEJTCS6fJKFMpJJzWLP2Ir2Wwl5m9EKvRo+hmY3ixkec21eWuhP/ma7%0aLhV5eYmKuBLMyUPiv3yQJH4v/3HEV6b+W/CbjuzOoEBhFbLQ/dq/r1LW+/l5yp0+uwwSYAB%0aNgAkyACTABJsAEfucEfNBlwGPoYkXBYrZole30xIxDaWnIUKzugqLbaUKZ3ETViPmhcZMQ+%0aOIqjp8Rlb3gW3oZaTt+IW2afTKTUKYlgwiEbITRh8RDQ13QlienqVm3R9ArKkArP7v3W3x7%0anGwwbZIhoiPG9mxsyS3Jweq1eyFquhZCLU2q++h2F8rU65UFx6sYR8KZo8SCmSMqnMcEmAA%0aTYAJMgAkwASbABDwkoJotVt7sOg58k4b9lxQNW1hbPH5fmONmAWF4qHs7MkGsgF/+Bhy8Wg%0a6vgBBERwQgs9gHdevQ3q4gI/JPHsd5IR3VjcKQR1vD39cH5bnH8fW2LLR4qDva1HO97Dd4W%0a0ttzoQsXx8bW0Vq5rpnx5dVXbnCfPF21pTZXqeYa12/Qodmjb8lR9t58jkTYAJMgAkwASbA%0aBJgAE7hDCVjvBbO/CEXUKb6Ird/sxq+KMsrQoDWGxzWXHGzYt6EcMo8soxdvsjcsVSS/0nI%0a/tOn5CNroGlwzXsPavWTSeDUfpSSUeZ87hM+/PyVZKe75+iCiRneS9p7pmlgdyqaKlqzazi%0aQzL2sBDrbnli5q/Eg4+rgd95RVduFizk1DvO0cgrBgVhk5LmcCTIAJMAEmwASYABNgArYEi%0anPw1YYfUURCkCzDlKPE3vJPa+WF6zh/+Gek7c/WtnQZI9piWM/mNg45tCbagSoKWWQle91c%0anebN0ZAEs4vIw38+Xa+1JRUaHhnUFmV5RTDWs5gq6ipIh3nZZ/Brma/kXMSLtGeXrghx0D6%0aVF1zEr+fKUC55aCRhtDwPv8XOLuESvzLviyKEmNh/VkF738RrbcoQf+L4ZtPN9i3mHtUgxM%0aqVPgtmN/uucHsmwASYABNgAkyACTCB3x0B05VsXBbOPsz2XgDNDpxgeJHeK+uYRShr1vEB9%0aGoTWjk3N1frFWW090zU1TnyMNSLRN++ndCg+CQ++foXGMlkchhp52yMEaU5XMz8BRczK5+O%0a6dIpbKW/3zKJ4NEiTlll6XrpDdQmSSyQHJx40aup7AaKKc/bqxb9WQtotoKW6FvkiQDR0h8%0ad6wU6qW/qI8CnFgyibzP1XeK4b9GXoySuYcbgEC0ItZtvtaOuOI8JMAEmwASYABNgAkyACf%0aw+CXipJny+jfBIz1YwVpRD1WP5Bdm4PiRE5V710a3//SjdcxktOrVBmL+b3EqKkV9cimByr%0a1GqCV2y7qyCVHQ557NxJPNXnM2zFxCbtbsXDWpX4PDeI9JgJnK1b9G62Yxv8EPDesLRvpxK%0aruahwKEqzAshDepa+jGbcNHB2Go/NfG6/eh1l8GjheBWQkJY5yhfEn79ERFskAQ0E2n5Dp0%0arwaaDRbhwtYL24dUCIZHqija+3rVIuCVBiyAJzZq5/AZKiLkQwqRyKqtN6ksh4HWhvh+mvs%0aOpbyGYXae+D54tweZfinGhoBz+JLDpBTlHHEQAbHEtD0X7ScUsmDmixHlMgAkwASbABJgAE%0a2ACTMAFgcvZ+XKpwR9hofXstFDFBddIUCMBQDFvLL6Wi2vkqKNTpwAyA7yGK3kkJIlVvpYq%0aSEiggM716lj3Zc5F6rpUrZY48PIBLh3Yiv+oLh3VUkMAWrZuiKtHT0ku+I9//w2O67RoHWO%0ad72WL7vEwuoVbRIOcH79Faqa9bWZAy84Y2KWhOiLZCV7EF6t2O/QQaalUfUdCSFq9r9Blh2%0aUkUP3poTro3spa+vUn75Q9o/0R28yIj7YVYM9JExrW9UKnJr6IDvdBs1BypuInBLPakrasv%0aOKGJHBl5ZXj+IVS/HymBBeuleNp6vtBm779qO9e9/qjM/X9IfV98FypJPgJgc5VEtfSOcoI%0aP6F5c1WRy5gAE2ACTIAJMAEmwASYABOwJ1BRLuvHgiLDrAUpqSoFbt5kHYD6bPpunE2378c%0a6xws9hj2GFrYKN1LhGEjMM6sas/LaCG4YDNnXPmmwIiLQulUztAwPkp2ItG+Mvd/uQsYlcp%0a2vtAmIug8d6ukFQeuRy8vFnjKLaEAKQMdJqJj0Sdprps+o2eOvDtgLi+qIwuRQmBOO7Govl%0aKl1xGuAb22M7xWM9o2vS0JZkIhJ5zCRGaSxNhrUMaAjCW8DOwaSpq5c0pI5rE6ZAVR/wsPB%0amLfhCnJIc+ZtQeqsCcQ1jewSqKPvtCoXMAEmwASYABNgAkyACTABJmAhUIGCQtk5RkHmEZx%0aoGAUoAoqQ1xo1rg8foaxRYpRZ2tkciUW7KmyJooAINLQVynybYOSwDvCn4M67vkyFUGKVk3%0aDkHdkeQx5rCX/Swtl4uic7vCB0eTQe7QvycKmgGOW1/dEksp7N4NanXjZu8J17ZbSRNOwGt%0a+63Os+ukwmhMP1zlsqIZQSFBYgjE8PKktBQPUwaLk+SkUwdheliZUn0PTg2EIu+ySehnaTF%0aSpK4poEdA1gwq4QTFzMBJsAEmAATYAJMgAkwARsCJSjIUwM552H799aOKAwX7sPYAYMoAPV%0a1Eqa+kYQpNYDzlaM/YH16LvUXjmEjO6OO0nMFuQ6sbWXaaBlS1XOpeh0v5GPv1/uQQSZ2Lp%0aOkaZNrbCVHJQEtu2BEF8fx0jL3/givcOGVkerTQNeyTQ67Ljr+M3Z5kSmjojFEebEUXNph5%0aWrO3HbEuVAmxJ9ScsDxh8YUKkAFVc3je9JddJgP6gfUQiHt01O3I7pqL66tcpHPVQ9cxgSY%0aABNgAkyACTABJsAEfncEvBF0TygakpygLaZJGCjJzcPlknL4eqmSgZfmJEMN4Fw/qgWCSDA%0arQDZ+yS6lfV20YYySM6HMIVrTVZyuTCgTDUkY0yvkStRAaGqnZfnIUi0Dr16QLSPVMptXoa%0aWTUxEyM0/ZlNb8qdiqJRxrOE2KYio0UGXvtOYtKRCOROoFGHDVVEb3QOVaM3Ft2r10S2bIg%0azABJsAEmAATYAJMgAkwgTuegAFtuj1gFeBZXJIzhxlWl+vdEO0jfLA9qxSZPx5FxwHtXAZ+%0atmqrnJT7NMJjjzWAiWQlEXPs/I+7sSeLpMS6URjyaBTO7/5BOx/Uq6lmZunlaxvHTBW2vHB%0aPVBOEkIwoKcxItjmTcUrn0MOMrIuytsoQEIrWTWl/m6paK7+Go8cvWAmAjuZ8s3lZV8wQTj%0a0qS25UqayLaikXTj9E/DR3k7g2FszcpcX1mAATYAJMgAkwASbABJiACwJOHWbYtIlq34wEs%0a6O0B+0U0s+0QPcmsrt0m2ryKZkjyjog1aCRsmv7wj/Ih/adyanITy4LCAlFEAlf2nnDhqgf%0aqBpLKpX1LzRhWaPmg7Zd2+Ee3RD3lF+08sqo6qGa3ReLLpGylk/qirwyZpFgVqDvtwaOd5E%0aHRZeJBCHh/ON8vl5H6LJFjRYWl1Ygt7AcXmJSbiYdfjdbcDUmwASYABNgAkyACTABJsAEqk%0aygdr1WiG0gNz++Ix05sh8Rx/0VZSH98EkcPnwMF7S4Yvq9ZUU4dVa2R6zfyEYI08wPK1Dmw%0aHti8YWLyv4wo+zNUTcDi5ApxIXryHc4NhVpY+ga18DhnhOuBTOhSxMxyPafNuGaSc+nBibj%0aRpc/SfMQIRHcqKxU8aCq+51yTSbABJgAE2ACTIAJMAEmwAScECD3gU07tlVMGPOQuiUTzmU%0azMnnc/wv27D+Oy4oyyKwzkSu7eArHJaHJCw2DnWjeSi5i7eoN+OTLPbikGyj714vyBAOCEe%0axMKiDJoqLwAs5LY/sgrL6TMZxcanVkF5VUUKDnys0YhRCUX3QDa/eqG+dcj37iSgWuO1Gwi%0ae14otx21IriYpRmZrrs+OJVM778qVASFG3bu2ro7C1w1YbLmAATYAJMgAkwASbABJgAE7Ah%0acP26IvU4UJPI7uiv48ShfVixOhVbsuqiT2yo3EPeUazblWXTm3Jq8EOzlk3QMipS+YtC8/q%0aKT/3iLBLqTskVfSPQ3FmcMlrxS6aIJMBpXvEr8nCU9rmJFBAe6nSfm8GrApfP5shjIAB1jc%0arhLXy5REGd3UlCCPL3rYXvjxZj+c4CCIHOWVp/xIxh75ci+T+lsN2XJvqZ/W0phvxfKT47Z%0aJHcblAguYKXX8S1Pw5B4WerHHZ99Xo53t2Uh2vXb0DzAeOwpn0m7zGzZ8I5TIAJMAEmwASY%0aABNgAkzAAwIU1+xMhuTQQzQKD1dNCsvJhbvczYld23C6qAiqQV5RoRn1O9yPjic3YD952y8%0a69SO+ICHo8S6NZbNCzUQwBA926WAXxPrKmcPYvOO41l9019banjN14nLQaHJ9f/qcbLLo5Q%0as1TNq10yeg6MvQqiW5vxeJvFWUkQzkjWs4pphHopQEuGw5HIAhoikaKGqdMtL6eVH05HzqW%0a91f5p74JA/lyf/Z+e73LAtntZF6sBityWV91+aONXwHsulaqfLhnAoI7ZifTioSgtrB7BuS%0aI5T95yvwRDtltmVlqDj6C5lvlsH8835g5CgHl1ELRaU34ENmlcIBiCdJNwVPmnFdJsAEmAA%0aTYAJMgAkwASbwOyZQlouNq38g4caLvOmpTjQED4u5X86BPYqZIXmuJ6FMltHIA2LLe9GtY5%0agEr0O/nshfuw2/kjar4Ph+fB/eCL3IuYZPg5Z45KFw6i5Acf4hsy44dQhpP5HHRKqvpns6P%0aoBukfYCiOnMfnxyngQIRTg0hNZXNGMF2LUrW24e0ATRkqbtGrau+Q6/WhREcnlhFo4rgbJb%0atGok5Z3/8VtsFpGurZIRRm+rjGo7OX1ZZ3/pRq8VJBCFkNv8ViSYOUsGr1qSsxD1VV9PuOs%0agnytKua6EHHnUMnhL5o3i1VGqS45Y2jf2xc5jJohA054kNmX0hBbXZQJMgAkwASbABJgAE2%0aACgoC3t+LeXCeUGQLQvvuDaKG4SwyJkIUvUd0QUBcxHbuQkuUx9OnSHHW0dX0Qeg3qAVrLw%0axDWBg8qHg9r+9ZB48gwNG5Yx8oxhz811IQycl3/QJ949GmjmESKgSiFkemjpn3RBC0vtGml%0a1vNBwwayn8WWHVsrwpofglVFn9wNTSgU7ds2R4h03ghtlJhrAYH2QmBIyyiE1ZBkcaHAfY2%0aZmGo5SWbhwQYEGVVfkuoF3ZrX5g1IeCPh0AOHjNLEtPfs1kyTR2ECTIAJMAEmwASYABNgAn%0acDgSA8POxRmMikT3gwrO3tizr+1hoa79BWeOyhICC4PhoEWpdZEfCuh0eGDbLKcnbiHRqNQ%0ad29kWdsgBYktDlKteu1xNhRTXCt2KJp8vYPgFETnPzQ4dFHUf9UPsI0V/0GdOgbj1bURK3m%0a4+sjHUcNCkSWKQB0JVIKat0FoyJp/5Yq99Q2kLZMbeVoRjeXd00EbPMgUVxtRNYzUNDuyhv%0aVJqWWrfxGyjSI/KqmCBrbm00Zq4qP2zEBJsAEmAATYAJMgAkwAc8IePv6geQxF6k2GpDWq7%0apT/SbNUb+yTmv7oI4rYZBMLhtHKXvL1L6ojb+D66kdGIrGgWol8UqCmBpETZ9dQ8dXr7svm%0aAl5Smir6iix3VxNSWi0Cmk/2PKfzdDLlcIUMo/iaXuq8VLHCg7wgjcJrZ5qzVhjphLkVybA%0aBJgAE2ACTIAJMAEmwATuCgIiplllqTYJT1fJG8vcDWYrt/iipTd5nxTlVUlCyBNaNzc8/Ft%0a1z4KZFQ4+YQJMgAkwASbABJgAE2ACTOB2IiAcarjrMl+dt9hnVmmiKsLcMSiYtGNUWd+ihE%0aw6yflilZLoR9+Xu52wYOYuKa7HBJgAE2ACTIAJMAEmwASYwC0nUIc2x3kqmBWTiWJlqZz2o%0ajUIqIWPR/vAT2d6KAJ4/9eaUmSctemDbBNvkMt8kW6YnUttJvLDL6IdeGoK6caWuMouicuZ%0aABNgAkyACTABJsAEmAATYAI1Q6BRkPs2hUKUEvG9c90MSi2EofrGWgiiwNTByms9v1oOnX/%0aUMhpheKQfbWCrD5+Hezu92ItXy1FCdoyVG1Nad8GCmTUPPmMCTIAJMAEmwASYABNgAkzgNi%0aLQNESLLeDWrERssrNXyiThqLIGQpCztXoUTjtsdGVyN6QCC3ptOkLSdsO/96NOuz5HY1Osb%0ao8TC2YeI+MGTIAJMAEmwASYABNgAkyACdwqAuHB7mvMxJyExuxKYQVy8rUgbnZTdSh42dWy%0azyg5dBDXPv4QFfn59oWUI4S6zOxSKUC1p2PwHjOHSDmTCTABJsAEmAATYAJMgAkwgduBQIM%0a6nglmwoSwjPaPpf9qQtNQx9q2G6TRMtNeMGnLmAMJisLTwUz71PSaL7G/rOh/EnHj/CncyL%0auCukmv2OERe+FOXiojd/meGjJa4sfZdcoZTIAJMAEmwASYABNgAkyACTCB35pAgG9tuOP+X%0ap2nkLOM3rWw+4QJxSWObQofu9cLbSNqY0QnLxhtVFVCpnqigxdiqHxQjEUorGUwwOuhR4B6%0ajeAd21kdzup1+9FiXC+tWoDqWhUVtlaVVn3zCRNgAkyACTABJsAEmAATYAJM4DclsHpfIb7%0aPpKjPbibhEbHIdAPDOgfgsQ5W0bG1HoTI5mpfl7PyG6WlqOXjo/WjHggh8C9fXEZRyQ3JnF%0aLNd/fV1Vzc7YPrMQEmwASYABNgAkyACTABJsAEaoxAt+YU8dmDJPZ6+fnUwsafi5FT4HivW%0aWWCkLNyR0KZmNo1EsyKSSir7bkVo3RlNoo7D66Wq3pMQMQzKKaQByV0b5SVk80q3TAOTFo9%0a7pcbMAEmwASYABNgAkyACTCBmiZQS6xdSRUlgjL71L6BuiQr+VRhL1VV5hlR3yDt2xJraHe%0aTmKeJ9ol98v1VvNivnkfmkO6Ooa9nNNSSNGVViWEm9qT9f/a+BCCKI+v/lzgcCirGCyLeB4%0aoSNRhjxGiIUeKqMV5LBJeQjegqxH8WPPg81jUeHzlkswbiF9GEJYrrigceq5g1RKNGiXhER%0adGoUUEgHqAZZJBh83/V1/TM9AyDYLyqEpnuqlevqn9dXVWv3qtXtgRBdRn8uoYIsJdz4zZQ%0a8MuvuEkqVQOda8DalOPNqoYV4Nk5AhwBjgBHgCPAEeAIcAQ4AjVE4FdBE8QcYrD5LHC19Ak%0aU3PoVd2hue68DK3pQ13rVKoZpzdhes7NFFfhy700rt/jVYuYAsbtrHbRspBMUMA6Qm5GwZ+%0aOCmRkktX9jIA1Zkf5X0pTd+wZb+7XnHDkCHAGOAEeAI8AR4AhwBDgC2gj8SpIPUzYU6YGbZ%0afd+rtu/c13titiJZbVyo4Oj9/9Yji/2lAjeGu2Q1yiJuel/pZubIJhV15qRPRsXzGoEv/3M%0a+nI6dfy2aLJon5KncgQ4AhwBjgBHgCPAEeAIcAQeTgSYow19xRO4TvPeexnqkvarX6e7EM6%0aoWu4knH33owEf77hhc89ZbdS9eysXvOhTD7fK/guGiyOBPRN7Ni6YOYLWXdAwTVkJmS3ywB%0aHgCHAEOAIcAY4AR4AjwBF41BFg2jOD8Qlh2869fNZh3d3umr2b65M4+3MF/nfrDWQcLyW39%0anc3V2fblGwFJoyFvlAf/m1cBK+Qjshm8jNxd/m2UK1BPHtZzHyRH0RQAxB5Vo4AR4AjwBHg%0aCHAEOAIcgYcOAeYgpGn9e+sUhLnNZ+7z7yYwQYmZXzKnIM0a1kFAR1c829oVTeoz5yK2Oeo%0aN/8UZ2qv23dkyFJdWonsrZzzXrh48iYet8MWemzh43gBncgpiK4zp5U4aNlELyAUzWyjVIJ%0a45+uB7ymoAIM/KEeAIcAQ4AhwBjgBHgCPw0CLA5BDPBraFkZo+GHPqMT/9OglIdlRXVRTCa%0amesZN7SfxUchDRroEPbJjo8Vf9JuDk/KXieLCcLuJtllSgoMeLidSNu3hbNE3Vkc3iHnJ8w%0ad/ydvZzQg8wXO3o6ox7lYzo4ZsZ4+KIBB8h00p5JYyO3JzFvRGPF5JELZlW8tOomM20Z877%0aIA0eAI8AR4AhwBDgCHAGOAEfgcUTgCbLna1rvV7uaopriUkJC0ryN12vKRhCK/kvz90oyda%0asgQY1ZvFmKlHVIKeZEh5Mx9/tyYCaLLB8T7NgvE9JcSCL9lf4z3DEJfOo8cl75d/7IxvCoZ%0a2LKBTMZmVr6/YUcfjCX+DxwBDgCHAGOAEeAI8AR4AhwBB5XBFydgCb1LEWc2kXjyMVyJO+9%0aVatMhRqrq03T+qpm9oycCXRMk8cCE9rYIdP28oX3a4CerV3EDNJfk4hmFs1v7hYBdng0Dxw%0aBjgBHgCPAEeAIcAQ4AhyBxxmBcnIEcq8DE2wCu1TfS6O9ejFhiglYyj97xFIayyMIYyRZMQ%0a0Zu7YnlLE6WwpljBUXzCRAa+unOqeR11aZnA9HgCPAEeAIcAQ4AhwBjgBH4EFCgHlpLL7H7%0avPZ877+rLvgAfFBenZ7dWHeGlmdtQIXzLRQqUEc98RYA/B4Vo4AR4AjwBHgCHAEOAIcgUcG%0agVJynlFEvhdKK+ggauYK8R6FPwQ0eCiEMyaUsbraCnyPmS1k7jI+7+a9a3R3WSWejSPAEeA%0aIcAQ4AhwBjgBHgCPwQCPgRnvSGtVwT9qmw3pknip7IJ+TmS/a0pTJFeaCmYxELf1ywayWgO%0aRsOAIcAY4AR4AjwBHgCHAEHgsEdHWeQHM6N5rtzappuBcOQWpaJy1HH1o8uWCmhUoN4rhgV%0agPweFaOAEeAI8AR4AhwBDgCHIHHCwGSxprVsmt95kr/453FNTrnrDZeAjun7N3Bjcxc4tvj%0aywUze+jcRRoXzO4CNJ6FI8AR4AhwBDgCHAGOAEfgsUSgIXmMr+9aC6oyC/SYV8W9Z8qQdkh%0avkfLb3I7p5Y5+nepWSwvIBbNafjdcMKtlQDk7jgBHgCPAEeAIcAQ4AhyBRxIBV6cn6Kyze/%0atoZXd+xdZjpYKQdm9LErkzYWxYdzfhwOnqlscFs+oiVgU9F8yqAIgncwQ4AhwBjgBHgCPAE%0aeAIPPYIPEknMHu6/UrnftW+tkwL3DLyDLnndBm+OnkbtX28lRPtkRvUtR76d66LuiRs3m3g%0agtndImcjHxfMbADDozkCHAGOAEeAI8AR4AhwBDgChMATtK+scd1fwTRmv3VgJo75xUYcOG9%0aA1jkDyo1351HdRfcEerd3RZ92rmjxlA618SRcMKvl1sAFs1oGlLPjCHAEOAIcAY4AR4AjwB%0aF4pBCo7/IEGro+GI9UWv5fXP2lEgUllbh4vQJFNyvxi+G/uFX2X6GCDeo+SXvgnkTzhnXQu%0arETvDzqoGn9OnBzqf3joLlgVsttggtmtQwoZ8cR4AhwBDgCHAGOAEeAI/DIIOBMmqZm5Bqf%0aB2sEal/Usy6Dx3AEOAIcAY4AR4AjwBHgCHAEOAKPOQLM3O8p17szHXwcoNM9Dg/Jn5EjwBH%0agCHAEOAIcAY4AR4AjwBG4vwg0ILf4ujr3tw4PculcY/Ygvx1eN44AR4AjYA8BI21aNhhQaY%0a+Gp3EEOAIcgSoQqKR+hPUlPHAE7iUCzPuiu/O9LOHh580Fs4f/Hdp/gpIsLAgLQmjYXOTex%0afl6rKOuauJ3bvNchI4KwqQ5G1BqvzaPbWr55Z30HsZiWOenMXt97mOLg/DgJEyUllzFxbMn%0a8P2uDUj9ZC4+TM6yi0n+gSREj3oavTpH4pzRLmmtJFZe24fZrE3HJKGoVjjeAyaGI4ju1g4%0aBPdphSvKJKgu4uCsJC+ZMQ/Ku81XSygSlF7Lw/dkS+dbmL38/NqGpIuEqdq/fabuNGS8hdc%0a5b1O5Zv+H4e6ui0HuXTPVNWxiJ6JglIEdnNsOJNeyb34r8EouP2XgV3+/Yiv/s2IfrFkly+%0a007UGCTr1mC4QSWxszF9gO5KLXgpaa7uGMRhgX2JoyDsLvQDqE6k43r3DXThHc1bHKKjbFQ%0aj/SYIPF9rqn6m1UXc3Q5tYPAsYRbJsrVCZbX1zIRSu0lNGwadl+w8xLU+Qir6dSPsL4kupr%0a1UrOpzevyC1sxe3IkZlfRlmyVWa4vQf6FE9i/45/47KMkXLQFhbEA6R9FCphNSj5ii50QX3%0a5hA9EFYfbCJOTb4meXA09s4PJrtQ5bfhwR46aMD8NbN+Ri6Z/jUFTP3gl8t1HWaDRNvIZBv%0aZ+y9GIW0rOO01M2QFl1n1V/BFN7DUU25Ytam4Pw7h6aHIw3TiM3h5VxHdUe1mggX/r7Pkgp%0a9oanJnf7kYUFrbHkmzUY4Gm7Kd/M2YAPPtkC2MXPfjlyatnV2xg09xMM6eguRzn069LSD80%0au70MhURfOTsLEER+hte0qO8SzJkS56xfhs/9cQV17TYoVcPs2mg+JxdTXfKyLM1xF/tUy6J%0awAYwVLNsJIF8ayCpSV3cStklLcLr2BkhvXcCWvCEX5efjp9EnkFuRZ88JKdBpwHiPaartoc%0ancqx54clm0jNuyeiekDW5nxyN1Mz7O9hs+j4mjIP4IM1qZzGqBgfgSay69bT5O96Uuq+BZV%0ajOzhpyK7m8vvE2KxR8gYgMljulXBogSZifOQThj6tApF+MAqyCn5Zs4/acElWmizsfT9j7H%0ax/TNOj9P7ubhjLka/mwEf30a4WVxsF8hCBGH9Vwu0v3Xq+5L/2AcJbE3iyHIcXDgMVtY9ug%0abUBjOEMjJmf4EpoxeghbrEkiNYumApCXZVfchA2e2nEfm32SDPzhahBNs/mo2vSN6pa5Gif%0acvGmuE01owyG2sYbenJzYhbtZGuAhA2Xzs3jLlYM38lMuib3/3LJmx9p7eJ0HABH787Ebnw%0aw4pDGWgsf3dE8QstbqWn7cNpar9j+niZ8ti4unkyAynbVgL0L3rDGYT4qpip8rTu0RcNCxK%0apnedh+bqDGPBOgCq1epe68utChsKicmh37zpUXGVjJXDNrnQlkJj+kOCUEi+2g915UzDdlG%0aJ1dW53GuFHISsVqB9nla4Z4doNf4wNwp64DOyZH4P9gzLQt4km5W8WaSwrQEam2JbGSm2pt%0aPASrpWJswxhrKH+taysBDdLinG18Io0zpzGsUxxrFVXdgt8sXWaxrvV1UXFDxtFzOJWIPeN%0aRPhYfSMip5LzR4juOHJXAWPfjTD/FtWFWVyXF57AgZNXLGJrcEvjrWevl+HTRLuV1YDzPc2%0aq49oyh/B9uN6qQ4/0KBLdxsnMDEFAsvt0vn2tBSMnFyVLtV82ZVALeQojqwvTgFftMgzXcV%0aKYcOcJE0Ar1lVG5OFCkZ4EM22hkWW/vHcNdfD7quTkKMEzt6stfhJrL4Qvj0PS8Fi6TsWOQ%0a3MwqY/tOjtaFzM6EuA/mx2HS3UbQ2tcMZRdR/MBc0nIaobs1YmSoGPGQfPGp+dUzfjyy5sw%0aYvg8zTRHI316B6HzM93QpdOz6NHIdutp6B+O2N6LEUeT2LX/yMCUgRGqtlmC7OSaPo8eu5P%0afx84fm2PiX6PgqXw37qirArP80jdIoW+xOsHTdyq0EawOFwtaWhWfv0Kc4PnHzkIP0ydoQS%0ajf6uAu0VRJSlmYFmH0u4lyZly4douubbfXx+n9GApPExZ5tBiVB09fb0BTNqP+TFDsnEYxr%0aay3tgC9/HIm3hsUSsKJGDxdbdn2eGD0wvmIH8W+s5X46thMWiAzMSu9uI+ED5mLxMzmDwlL%0aWl2X/gxWrZAmpjbzWiTQWMNCLmm8T5fcQevew9CjJdVL+W5gQzCh5bvv0pTnjnj1GXPGtMr%0aTnPGlhUTL3sAJ4nObnt48q/mdEd9vXCtGecVgoA2hTCDwDMS7E/wwmb6n3MRU5L4VAJ8qCi%0aktzEXOTzfhRItSctBRhU/nSZPv4kvIPnYE9cQVK5kEOl0pLkiWK/ofD+PoMZphq2kqKqBr3%0ahXd2pp/axd3LpMWYWhhb9dMhB6mhZPiRgpfkLCAzvFYv2wgts1mwowYYvqZL2DJ8aAFg2V7%0ak/CcamLfbcxU9GeCGfFaTFq5rdMCTeT3+UpuC/qTSRgdScK2w8GbFlBao41vD/Ts2VAw+bZ%0aa/KB+bfjcOMQJY/NGbN5nvfAnF3fuCFtFoeA7HKy5Oxb0WD9lD8sUDwAAQABJREFUMOKFeY%0a5jORyhilidQ4KZeTtxJN/9pKnnxBx+MNcfPNhDQG7v9mh42gOAgCwgBcUmYLCnM6g7V0Lpp%0ae1YEC92xg/dC6UKy8/Wf9E2zBvgCYPW5EF5Wnahg67sCGYNCa9aWCVqJ2dTDxocPZ9Wucpx%0aR+bnTILrtf1IWCFObvzHx2CAdwPcuVMuUwAWNKYEiytaAU//fB3N00zCsInCBc7l+5XbpA8%0aWwoVpodTlKKl0Ub8nxo0L0OSkJjO7Nt7EHpqk5ZpFmt/4+DAR4WlScYjx/SfEYVAnd9ypuA%0aNnJ3FyeIcal5vTBcTOWCIQmdAz5+XScRiiAtPwVWkDmR3c3Bh1PdLE1UVzrzKk0IRPCL5vY%0a8mM4WjcoCEaPUX07o3on6u1hsCsCCOZPOqFxQadqyueC3mbVoFpUM6ah1XZwxDuUxcGEkEb%0auusgv2LPwLcR3r+jGRfx5hb2L1+MPTRZ1nwefQ6Wx60k7AIwbk4UaLothQzEz5wGb1IlGMr%0aK4OrVBXMXxcuJ9Evf4pVdiEsUn7P/hPkY1La+0r4q7jjjueF+KvrauTy65lNpIcMPE17vWT%0atMBS5XSXsyBXNXmBYywhL3YqqFhlIs8HF9P2IL8onchtXv2MCemZn2GCpMps37ZD2+X/M+J%0apPGSA5BsevwXniA2bdQadBDL3SEOri26o9gL1qQoLabEJyM4UcnQEcm5q4eNClTBCFvBEdH%0agZqeVdDnZyr9m3ldJFJFGAJGxMaj11PULakHGJkj9Q8VF01tXUdfX3ZilDDh9IlsR1ioNF9%0ayHqtfPTKTJIHfdz5e6qha9WC0hts2TACtGNmPMBzHv9PyBJr+UcMEYU/MoEdaWCdhgcfEgH%0a3tIi3TyIf2Mgk2JpoQrD76kaJJubB5KibHiwsjJhrVVcFKTA02vWNVinKZmxaLCWnKrXLhG%0aWmhRSQN4/IZqjoV0KIAtQVTnaWsLe/gp29TkKJwsneRgcMX9SSYqSb27j0RFhmAPYmkbVoR%0ah+8nBOI5VbI9bvc6TZ4SNA8Yj2DfLBS07YC6TFtGVjB16T+PRtexdpU4hgdFJ2Bcv640ztT%0aFj5nfwKnXEPTt2NRuFV06jkJ071jEs4W/xAxMpIW/hlY5CnBom/jOffr2RGOrdNsRzs2pjZ%0aFg5knfse0gL+YwCrIgskNbSG2gPlsJeIgCO0zaTRDMHqJK36eqPlxv9j6B9OAUG4Sw8aPgo%0azPg+rVfSD6pj8Yerqg8e0MRzOzVtYwG80p643InJ9DqXOHygLQCnxak6XGvD51ZBbWeiFVY%0aFue00m3E9Y5D9MQwswmQSNkfP5BgxszCBoyKJJMXi8mCQGSiscGdJhXX8e/4JQ4Ji8hJRYK%0a9FTSvWRhZXcHM1RO/j46xEgydSd4693UKmbTmWQklvX73ewyRnreS9n6BBJ06QnswYu72JV%0aiQafNpKYG0gMsyEG6LhPY3/kSCGcN1ROQUDFCZH1Ua6SXTv0pV3jqWA43+MCb2eV1T0EwK9%0aUcSy0s47cucoHBp8XwwxozrJt5L/EW+VN52UTBTiNUXqskpi1Y3wextqco79YyejLmjJf5S%0a/sqzekkw88aI8AgMuNcmQDRRW0eTJyGMeQfP1tLk6XrOViwaNVF4XyLzACzYkkRmuzYKeMz%0afT27iUPQyKRWl1mDrx4Bz3/4LiX8h81NhUs3ovBGbnK5plncqZTTCNSf+ixHUY7FQSNSG8/%0aiDorHpitf+GEZjA0sy0r5gI9hiBtMOVJ4lgU5aeBIy2vwThN+Pf0PioU1kautiurwg4u6iV%0aEQ7oxRbeWGnIhSF/fl1q8lv6cUc5Vuzy6iKxKJ9G6R2TAstA33MqJVFOSU2T7myfXERkgWd%0aQOJUvwP9FptNnhuSAotpUeXg6eUtXyq/DZmmVfX+rSbfNOHuVL+eQs8uji6bY9IwJm1Dq4x%0aJmCsJnbFrszGoBQ09Rh2MNw7ivVHMIoOFt7H20EwU/d9bmCotskStzsY4n/pEK/Zuru7W37%0aXf62/CkwlmpDVbsz0Xz40zx07k/dv8dVUWHdxJ0yiV6eqD6RsycPHbfyIlKR6ur3xJ/TGro%0axGd8lsJ41XXfr9DNzam6bMwY34sjR+xYNqlSf6m560ks9gpg+ZAT+bIQqC1llxJGYaceQil%0aBUf2Ptk7vtk8CmuXhcGt8Dh2Su8ud8VYTPohAEz5SVlV4RbyL/thyRYS4pUEd4xZloUxKir%0aNS9ViTtTar80045r0D1mk85O/ok4dri1z5LXJzd0RWk5z3xHQo4L61PKTKxAUTIMzTUp3Z0%0aZBV1HuQM32YXK/dhp0IVh/ovb2O6kntBqF2Y1KCu8jTrbtUtUgUV8udKRWK2G0SiuHOxWic%0aCLfK78qGiXO8oK+Jllc9A8ciSbm46sltfV93dvISMsQ4xu5oNofp64VRkyMseZLg1b614uR%0arpEiP29pThIJpWQuRW1qF7WphrQaXlGqkUEVdXF9JEarzGZUSVaX6ZH+muWrCYM+yMQi9V4%0a214ZoQwS5aiLLa8LJLEhL/eVnUxAgmKaIe1V6uLP3ejfBpIm4U34LjTqzdVID7WkQ+eloYa%0aOk8KrEOA8VZXqU642S1leHhh7K6Hw3hWvmUZuCRY3tp7HQoJnNZiTb/7A+IQbxacdNNIGzs%0aP7DKCsTPBMBXT3u78crAEHPNjODRLwh9ertPWQ+nUe39P7JxHhBr0Cz9u85dD7+TnsX29to%0aHvUbd6C8qvehUYp5FI0NrElSO08Pa4cFNMn0Ic0L02IZHBofGDc9rhfoUdqI7RU1587uhLZ%0a+nZm03m0wYu/KODGzVySCXyQtBu3ZTP6/79B1xDA815FUBI7Jd1VUoAS7/iFqqzzHRwhan9%0aKzO7H9lBsGDe5EOm4x9J+3CTMDyUJDLXGpOOto75H+5OcIlUx61f2xz7hEHBqnIpYuTywfS%0awI1LZr0no+1KWpza5lWj9RRnQQto3/0Z/hsYk85QfO36EACJsiLMIFxGP9iT7j1TMCmtNcF%0aATYu5TsMXzJKEHBv5v+kCLXRG2ZS23JH+2nvI3hFPzCjzoRFWzFyg5YmyFR0nZb9ENIbguZ%0aoz/I0FI2brdI2muju1VX52Q2YOnMN3GhTb2nRSakYWvwbMhb+jZrhzU//jr60n7z41HphoR%0aFZcfj90C9Ik6kar9gkicK5LcuksWMkXupqEspYmuHGccKKvk+VIM3i5VBYcFwyRaaYYrHNn%0a8tcY7bdIjuL3rONoKVwtkFqI1rjA7RB+bBE15U/vIelwvexnuq+5j5WgxddLQTklaSWFpPS%0aajGRiffgZxrQLfdAyKnyr7OTA02FJhkOUMksNX7tq+/NMtDKYqFZhAM37i6ae68E7xVSdmc%0anLW0ZJeqqI2UFIPoT2kB8F2D8setbCJ4vCWcOPJIlSenZrVi5A3jznWGq1WjygigRNvG0Ek%0avNWVCbcrTav1z/0TxvDe+OXbxpzkHng/cOHcNUEnR0wpIpG6xo0lv8NYKGRwm0QaH9Nc09j%0acpk1HqvinkhVd2pNREibemxBAxkCyMaIXZQJ7PYoEUkbAorumbRNbgx4kiGLGKH4EWLCUd1%0aGFdeO4IV/xuLJMk8R8zrjajEL8k5CFuFriI85u/Hf9S7mDXZn6krLICiL0ifjWuZY2nyp4e%0aTR3sMpOXy9DQi8w1B3LwYvNKdhBA7ofXovyMjYA6M1O7Z92gkScmVTHb3T++OuYIWeyRe7O%0aQK4xlLJmReKkU5qsUycdiHqRbt15RW86vKyzvwoaTpCZ7zR2HCf/SLGNLmkQC6Ig3JJzLQU%0aVWMOapGshK5okq1fVl+YYcgWDCKyNCX6S95QlwQLsTFJYcgjJmV0aS8b69n0dyO0ygiIuDb%0aCz+O/qkreyu5XG6mdTflN5ld55dXNX034vTeLVJWP3LyQlobdufeG7MWjRQXxbZtwU+LyIq%0aGRJB/pmbTL/D8BztVjk7aYeLqWVgbSv1VzlEU0ljf0MYQJxbkgYAxIYRVKkAOUQ5fnokhLR%0a0dEUQONflrvH0F2Tkk8FhakxTsQ3YB0OHsTDzv0Qxd6NvzJwE4m3SJm785j+mvkBAtFXzu2%0ag2g5Cw+l8fRyBC0ISujmzSOuJOwyrTIri2CEPexD5zcnHFh0xIkUB/oOXQWpr9O/bdapUom%0a/vXa9yPcL2GDzA8jsSBxBJwojfZJoOJcOuYKW0m8EbHoL/Dr4I9uNhZcaoLNw57X9bdrRg8%0a7VA7PwR76B30kH0DuiRx6OD/EbUiCH+1BMB/wnNDEgU4kPnI0tjXSLuim4JGR0mjvz8RRbP%0aahCsXH0WbiTiySzctUSZaX0Rv22DAjtKSke+MJTOo2WFkh1KCwjrp8EDt2ecKNdahKcIbTn%0aTOKu+qTezdhd4E7aA+2KjiTu7FvVSZeqiQbl2XC6rWNRDvRxnI7iVUkVV7eigHDJwpUB7GO%0aVssDxByGszgkmWl0bc1W+M1bgBnbarSpbhO3YZ+VNwEdmcZewdJu5GmTMfYKQfLGOHShNsY%0aml/YCM72yDHXcm5o8IkqJJzbIkxUyUwpiU5FqVNqyAPneZtWuwOpdygsjcl47v9eu37aTej%0adJV3BEmtxizEs04bgbHlKesnwzoSwoejmmhtF+HOvXYLOQx/H9VNwR21t24lgMSLQJjZRwi%0a9qPDn2n7UVySF0ysbIWyErJa+ynexuRmXWgSvupQ2NLOzcyzdokmRb7x05Ae3r3shCmrgX1%0aVvc+FFe3CAN2fjxRXEwjbdKUgYSDfh8+TCShjIJ/dBy6qZ/Hqw+8zMYlPX7aL9LaL9mIb1d%0aKe0CHLseQtjoy5dyqCGrBE3+PJqmpAou4f6Si9bCW5DnWrLNX2Du5ueHK1mjp/paNXlM0Gx%0aWJdGgz9G9Y2yUPRidaEKL+rtyyzyNBe0j8Afj9fIt2IjSndDZQsD5T60PWYcC0DGwbtBOn0%0aRN9PfSkqWcdlQ5NBkzF0sQQtO7eHR7s+BH9FRwW9hcH4N2+HUhrX6Jo7XXtRyN5dQCatu8I%0ad8lcXXoozR/vni9RvIjRIfIkOKSlLQcimtlrFOna4iUsWPS0IDCZ9s6LAk9nUnqdTu2D5yP%0aMi1j7rqgRlGPTI/uYaadB32mA8J3K1hNAnSbd8Mqr3YQs3nlrBMGshd9LGPCiGCfzkn+vf5%0asoaB3ZffSG98n839Q4K9sVSoLZc3iFNL/su+TBHIE65I1R96R5HL+zjQBvQraxecRSGsCzX%0aatqTbrMACDVvsk23izF7EZ0m28WhZvXHJucagtF5rzEO5p6kKCUrZVkL65gIxZEbrRHgYz4%0aaMWe3y7hA5hYp+XziCZHWvE0eculwWhpj2xMfZEmQKoN9c5OtVBxA51VlPAlrrs0hIuLNb/%0ayn7NNG9ALUnFokw8O2XJyYpa9HLduNcWIqDC0tiEcVBZuRazkNto/elatrEzmrnkLocpq6D%0a6E9+hNtcqTanYcE3o9TXtJvMm0heIC45EeLXtYCMDSr5LQvT51o3JPShMxne4GPujVz3xyY%0aPacNbi5dg5HpexBPTuqJvJV81QvRzDqOi2HIT1pPtafa43RY15GC9LI1DQ8Du+n6TOjERE5%0aQGr79AHcOoo02ktZyMAbGoNoPxdyHiQiWV7eBE1ZW9a1QzdzayqBgJ2LFDwqSshb4rmXTHn%0abiRmt/hqx++Moqc9jxyPYN4Gzyu5QBGllvkknjQRbRKEquxbjyz/6C+78/SPXYSnTDgoLGG%0aTqSLYHLmTS62hgXj7nbpOomwJ71iRg7/YUydQsCO+EWDxPS5NDITGXSdNkr8zys2mIlRYuw%0an7XArkHtmLzp7JwFYLfv9obuqar0fF2EeZHRGNymj1uYlr/RasxrpkbWmr0SaXHvsCAYDIB%0ar1EIQPKhdTb7subdB5N20WQCab8oW1sWpFyKqbptLnW8OpLPRgjj4MFD54BXfzvBjAlMQ6Q%0a9vKa9813xEgk8zALF+3IAkmrRwzJDwbQYqi2gk+oQq/8iSHZE7YeOrUxCGcufd/wH9kPmqz%0a1QlQK2suQ8Dh8vIE1bPXTq1RMNa97limU/4H/Z/jLujdHxl/SYNAvHAXmkKW1qBap+aubpa%0aGiXRqjQdNdlP389r7a2CahOpVLqbyEU+QQGWdvMl17BHuGsN/Ka5BuATsqhVapqq2hUsTYu%0azV2s2yDSjNZpCDqahJqRTRHyt5042WOwMKimRISj+94M9CuWN9STa3phUNEr+yw02VQVaSz%0aExhWJ9vd+qXgkxFVn4uKN/n8iwUyV33RZgBVTpFV3mjpYTeZMhNW7KrfUuOVZ5ReEMhZbxG%0abctDAghQZNPeDmegmfTY7AntMN8PvlX2JEx6fRhWS7dElLKdPWxm9pPp0DJzHq2qVFNVi6m%0amqtks5bvBhBwns12NglfdTfj54ORc8HWvTF622cyMs5uTZ3ItPaGy5kjicu+ET8bhiCujag%0afV1skudE6RUwXMhFkVd70vyaD7c3j9E5ccHiOXHMEUjvDk/ZRLfo278jZpXYLv1j5zlwPIJ%0aNVnYSnkbjJqLzH2buBTRCI3nTbH1ahKH9lPIChNxNWQr72szpDL33xT1fQvq2eSYhjSL6L4%0aq1KZSY+BnNLMxM8aorOuvrf4bLQhiQEjnUtEBEZEEfTBH7Ff9A8sxrJBf5GVhHcof8iCpOy%0amUpOuD/jQjUPoeOUdXGQhdsaeOUaogX5vKARaKDt5Z7crWy6VqgJ/VfGdR/FR4+iZsIVJnF%0aa2W4N3GmvZHy/kmgzfgvsXsMW/yihQHaV7b7k9GIEbSu3lQJqd9mTlfYIhqFWHJ4MtK/KYz%0ak+MxIDlJc7WCov3YV10uuEq1pouTq0RQlOxcihWQp8nVFfI/jZG4JnlM5EjHcuM6KEgw3TD%0anFKMu/hov/xuSIxRRt0t5Z0oj35n2FNs3DE+vITpiH52nufU0frbd/7/F66EogIwlTnWvwt%0apmno76a3gpN7O/qStcYgyIj8az27q+qWZYDnZ7SWMrUyknumT9fFqFGRKQis8hoMovcQ3ch%0aC7/UNqdU0WixNo/LQOg7cxFG82aqnuOBHqNk/0nH6bUo6aDQv2xPQMaQKEo9jpho8qzY77x%0aI6etfjbNXtJhLceT9cXzsfBSTukwQUcrpKes3xp0j5Do7jWiEAcwPEfNCq+VSmKF1p7wxmm%0aq2UwO2zxmBpByxDmFJix2YzIm0VQ2WPm8sxbL2p4X9AtIT0s8d3Py5GBXkdq6Jhzx1o2lo3%0afZwrfjGRMaYkzfOw5mkUabLYumMO8cmrCY2jl7pFDPKAPharNwqPOjYhtS4pThnqAuTdegN%0arJUExezNS/BhnrdCXp0LQ3EZXoj6K15paznDeQzeDx2pEDn8dbt7W5MiAzUdGIWRV7ipqsn%0acOdIgBSvnxHlj7oadGOGroVKjl8O0am9HLBFfk28Mudbv5tArs1xuqDrTFRz/LgsV9UTFmE%0a73M2knxFyWZ24xubNVt7YmYd8ucw90HUrtbQU79y0AA/q2xtoVqVKOtxGj2oNZeGy/GJ91S%0adDHyV8e9BewW26/e4+jlJxmKGly2a5t0JcEij0SnT9dZ0vXzEvhFDNtpA6vTPsCr8h57/LX%0azfcPSN/S3wHdoZPwLV49+W9MeJdNzE3Bf8IkB/pldwR/fgnBpmyqK+owycx1CnmwzabjPpb%0aRuZ3MzX2likJ9KQrd6hjLa3d07hdAWxP20X42x/ccW3KpvXt3yFu/65BAJpzIYryK9IXjsW%0aAVM2/1xoLttO82wV8Q+GOXb0PnfTMQTmeyxZH33lPz1iGaPBxbtRepghWSKXzuinAErbCoN%0abVXT7bnTRjTxLS0jVn4g/9gyVrBgPPHM4QEn8DuVQuwSv9dxd5nYxnxJI/bbHzRCFYejDVo%0aHqQoJ+6MsVqvQ3MKVC0OnPjBQUCYK9Em6ctXYKCVPOZVquSUNLJSLQsvF8CLrLDEb72CVnx%0apf1lLL2tBReOJZO99Gkk1i3JthTHvzK4Zj2rkZsY3KlFVzGmgWYYUbD6nikamtf5VLZ9mrj%0aRbrbWmrSrG1ubxqvLR87UdhfUf7MfoGTT5yVqCudLkxCeQTCdsZC88dlRMsZxva9GT98ch5%0aBbeLJAL9w9XU4y0WukTuwDhI5+pcl+ZzENHS5kudnqj7z/5g+IimuVx0Ds3OVvoU/Wkx9UL%0azzGTT1WovPBPPB9Oq+90xMK+lDCzNlOeU66iFC9tDfpWhDWMKLn+s8LBJlyGQmxbRQflKpQ%0aWFzkZWCsJuBYpDt02C5lDgpk56WPxfnQNMXzoSPxclwm8pClzMJTk34CvvHikP4/UeW8gfl%0auelDsAcdu/JDxtLC5dI4cctMhSKJdVTL0X68BtvnyT74L+z3jLuez/Ej/RauE44iJe16TVO%0anMrau1eNHew4T8b9TV2R9GkmjwAsG9rNwlm7JkikqeS9soUTGZlK/HpjgjMlc3o6DgLpais%0ag+TEIgztrSBzx5BFO9HZ0ABt27aCjsoZTRo0Vk5Yknk5phJreuWKFh19qmZiKMD2pIWYK51%0a3yDJ4BsZg4axJ4sHcVXOgY0zsvHTCRw5OzMsC/V+1ACbnsP5Vzv68/DNKKFnB3pr0N4jJwH%0afpSYhPuIQZ2+fB9WgqLU7EKlsZIpLTaS9hI6ReFauiv017OcOTsOxOBJ01l4H0+WPpXxBik%0a2IwhPaQmT+LHj98vc/mM/jTwdRNiun4gIIgOr+yAxbMTkRh2hqcmjMY3Vj7M/yIr7aJ2ZtX%0a2w2zzWKRENodCbaSaYF5VxXeNW1lvV/xT9akMd6vSt/Hcu186fexVrzou0SABm3DafKsNVh%0ajUrYPscNpj4BZqEKdbqxQzAxteis04+fIjdYBn47kc5CGNpbv1nRTTPlJ6NBs8KpIm94nVT%0aS2alJecEZyEOKNoPEj7n4/H1t/bdDpbnWIQvVav7YQC3anmpsM9e1kq+pkZ39bTKMjBUTB3%0aSapdQKdVzabVmvFdcM8IT037nUExFmT2oqxOlRVRXg0+S1MJpfRzBdCYQEl0G9SuD8ORyYj%0a/p3BwkBrqaHKy5JW3t0bOIzjufXT8MGRNngn6k/oWPaLVAMRDxdakZ7UiyatY+LwzkhV5X7%0ajy6unJAHaXrm6Jhg6IRLPu7B9QHIw4PCGRMGzmWfvkRj+nPlepkuZS5AhCWv9J8TAx5RRZi%0aD8lt80oLMsZEgpj837oTOUJi1JpKc2IP/CFYe+E139p9GCzANBE/P9dCj4VNXB0vCNxOrPZ%0a8PHwwxi0w19V9H9mGdHJmCJ3xUKFmNot90kzJG2x0pryapmcvTjQgKkI6H00iFlkgs6AsC/%0apZyLzmQiE28m2LDgExgAd1GCg/7yLTSvp6vavFDMijq08CJOiC8hfohkvkn7NcP7NJUoxB/%0aZsQq7S3+3D7psyMEY0iSWF5xQOV/aiDMFS9BeQ5h1a9kNoj6xBMkzpXJoTHiTueaXwok10x%0aC7/Lh0TpUca//3ZjE5z6Kzqarvbc+AEzsSEfvuEgVHeJFXv4/nYEgVnjmZBL7/k3GYKrvLt%0a19FKXWfsCfWIVLCZReNlbYW6wQeBXtwVT+b9p86xLFWidRDbsLseQLv4B4rVWX4Ye7aVRjR%0anb1bAxp1CoKPXo9G9RiJDs9N/ALr2y/B6EimbSbtWQT9I6FmNwk1auHMmZFT6B+7DR+G9yS%0aB9ipSw7qLDmO6jsF77w5CYH4n8qR6A1kkmGXQf9v3XUK3ga1w8+Q3Srsc1K+zyOhe/y0uv9%0acl1Dp/F35+WbUwVbf9amXkxA8oAhYH5dqvpX11eumlY8qAHR85Aoc6P22fnZRaWqTH797/g%0avbaaPXm97jJ2XRTTJUj85jCkhLyYmXSkAn7QMpKFAH05I8/ofTp5hYesGmviIrGFgjGW5Kt%0aOboiLJYmXPf4UW3VQ4x3FVaP924T95uxuFYtTJMTy7xlv4iGTz59u9ofqC0yltNBnVMHhSv%0athCV7+vo5zEN2FtNCUwVmxPfLxVVPxlcWymgvthCyE8MxIGc+MpaNs21S5bCgWYKD6XSQNG%0akXY5u/hPXDzCWTmyckZzNpP6Bs2DNiBe7D35b+A6hU2yu8QpVc2yFk2myL2hmR9r0omLV4e%0aTImWZjDlQ9sgAx2jh3tfRgRHuPgIdmP5/spPbYCI2wcl2ABOi0iiGdNsn0qU+ebHA+NiF2N%0a6PBAZYJYrjfAxZ0EOClUFmZi+kuh0qQvT46WfmmRbUgnRK8+hhENzNup+aan6i6xkBOK7eS%0aEQqmGAWl0JlocfRP+0TvpzC1R5DFVhhxSlJruHLn6/pMIybtdAFZ8+IawcHCTPmxdEy+46U%0apwaId5244bFYHW5BjD90a+GftDx8lbYFvzxQU1Qf6OhUiQFhoWLHpL1R/pcWi+qK0T+hN1J%0arvXxQ4J4moW5YVZWDrldTPtdNiiTXh7dG/lvavpra/1OLPBHA9rmhrEuNWvetHKd3jVFgc1%0aqIJVVvIaWXThB3y7419ITkw1S/anhYFsM8cfx/HvJeORdLlYoGvYsjW5wwf+NfNlJIlRYHH%0aq4P9aLwvsy0CynBB69ZadKdU1jSe/3CYPjr3xShNG4oGxkX7IoD1taxeuI8+iMTi6MUXM7B%0aWD3rV4rEDwB9sQ4keniZrNVcSioHvK4lBrKZ7/PDII3Nep4yOD4gP6IFE0cIf7NzK3UyZzC%0aL2dc5jUj2IsU63M0KbXPfTP0fCCtNfGmt4Vw5ceQM9i2sArJepoe/EPB47Dybs9WpJaRD7v%0aQqe7RitXNLCxiTitdK3/NAiwcRioUo6uvp1OayWC+6hX3JRcykXGDJMgo0Q6eGGyJtFbu1h%0a3kEetkrk2oKHEFFatysSQaeS20Sywt3AVB6UJQPMmJuHNUgtllo1uig4kYWi4uJJpSiPTrF%0aT15M6UYn1loMNW2wmHrVqn0QGha0xCGbz8hI3XTCjznxCPASXxtJ+NJqyZ8xC/2Re9TdUmV%0agacPpghsPQJ7K1Myuw+D53plUoTUBaG921Drq4Pizc0aDOEDm1dK96PGYx2jW+I1xp/G5EW%0aga10y6uwGiQ1itLVlSfit3CdzuWBhUMJ28xVHvQ0HPi4dBqIEZhHniSPY3nyPnLTHWCblZT%0ay2L4feZ+IVxCio4IsJnoEDp1tVEwH3yaw9imdNdnidzEYMWMjDtJZSXHTJ6CbpyL9UHM9gq%0am9htKhW8n4gDTADcmJhUkoI00VaYhFj7gBiP14MJLfnSdoX+JD34fvatUiATW9ysuHJWEuA%0aD3aS19/RZWvUiJoDeZg1BR05LZcurPRoG1Em1ioroq+XUSab3EM8ZwwDhUHUzD7H7QfNisP%0a/rGZ+Cy8At8JwpQ3YpPfx6nwUGqP+zB5Oplj+55QcSJt2u6jmEF7xuSvwSzxWiZmvCtO6pk%0aWZLBXMY7u2I5178fCYyad8bV2HdreumPmt8PJqRQ7/mci0ql/YYd/zxrrC/J0BSd2ThX9Vt%0azR9spoVq5yY8SJ9fMRPts01viQpn1xLDk10lqrVPJZXpAgsC4bQ6orX0tsdDSQ5n45RdS40%0ad7EtcvfpkXJMkXAdCdhWBM/oried0XkYuvsT8uq1so9WdP8sZOwEGDOjvaQ0R7MIaQ5Lb2c%0ahVWzX0dSlqhFzpacdjF6xUGTKrMc5xk4H4nzhqEJPbNZMORJbY5MgKWDqc3SLW78Xn8HSJx%0aIY9ESrFzTAD9JHkD93wyq5n5qC8YWty06dEQLLY24BR2/fTQRMOuGH81HfPSeyuQAoIpnoz%0a1mbFpZx+ItO5q/8PhusQBpAuIs+4DWLJaG6GvrEeeA2YWLRyvIcwaBVUkmJs2PFSYbUWvPI%0aLy7PHo9jbbMrIYGy/6v9Udrz7tx26tXJuma1a7FyDzZzMx3AB6EPrVoV5Jy9gp7zNwVoUj7%0a3RkyDaJBSFolFMQOPZkJEcYs7Pn6G3zvVwFffz+06ESDH02aFFKRhOSOEuxe9mfyhiUKPyz%0aaNHlkq/lBJAwVk7htLzQimiqOYHCuJzF4G+u3z0TOnzuJh+uSS+WQaV/D+ToN4pkxNEHzx7%0aZkkTS/3IkuLmJ3pnifm5OF/d9WoEXP7mgjPY/Wwa65X6VIpkZBeInan/FMucjAvT4MJfuwX%0aBqAg2mfnoduu5jG/gqTYVq0EGKC0F7wqW2FmIm+1q6O43S+HgM81aJ3DZiTO/fh0QFIp0Nb%0ac1e8h+/JYx1zIGA3PO7vp2UgQka/oQ1RzzskmNEeRbkpEL6zTlzS3Ce0P0HaL0Ma4K9ePY8%0axbZ3YMepCGPHBXszwy0IAmf+x4PcKaZzWupCL9liEJc+BX4N1Qjz57BfaYt4hqeGTQHN0by%0aYqmraHb4vW8CSqwqq8//V+hibuBdj97+9w29kZ9fATFkjs8snBwX92/UTCCpNX7qBl79dIu%0aJSKduAnf9cijIhMVJwoFK6IwmRVPjfSmFdePiJp3lujc69ADEqKRHoE5SEzW7kezMy27jYy%0au6WDlc/Swcom7Z7IrLLkCOLHhiqm/Hs2L8bzcSatk+eJ25j+aoC4r40JPMrYaMBFGmuYYNb%0aC7wX07cO0gwZcpxOZG1fnG9Pn4rMp5ABGWuQhX5BYsHaxA2aLKjBUl25Mk6i6r+5l8/rSWE%0arnQXo38SBBrKqPmpVAZ8YdlhZhqf3epVxY3aoSvTv8XqYFIeZ0hJnUskOlBS5d0bKdWG+3l%0aqS9ovElKYuNPW9j7YGZaCIcUVKElSMDBe+JEUl7Md7vKao3LUIf/wwjyHFOYRHQhBZ9rbAk%0aL4ziJ0oLGa2rxqZOy1cwl9Y2WXtMmT9PekZvhAxj7aX2giNCYu2Vxjk9aAgo3dKDVjFeHxs%0aI0BsrPPWDmCjLLzZIa9al6nH8oDSgdQ5CME1Aqt6/2RP7EwMVm2ub1bJIOLcrTZoUs1Ve9U%0aOZhoSivCM4d4GeqExr+dcJ3p18yBTGgrF0W1EqXvjQWTwp7zxv5g6Xjcw6/bcY0S9UqENEc%0ajbtJWpEB3+qeZnTqFPU10UXfpRuXdTR9+n6ErmLNq3YypWIi/wML5IwE/Kv8xhNz+hCbvvy%0ad2xTJjLIWozJoeLewwFzsrBvmoEgUq3uE6MTnwdLLooZV28yqdqJ0U/tUCaPhaRZLZQLtPm%0abVyVNm4Ah8PF9GotTZ9O5Znrsk94jLW0SV3eM+eQMAg2uJODpMPrzHAylWJ27B26SRlgUlC%0agiczGm0iAasfoMJs3Zj11/IhsX10bmtdIfwWfSOWae48MEE1S5KM+m17At4QsJnwAMCmgKn%0aJeENomL4RZNioWgF85/km7uyY9bq+7wJ85swnL4OH0Q/j1rrZweZDbmSYJZIQnMkz/aioML%0ah9n95h/793N5C5YuvwUX5pVUHVxcUH5JWtRSdWdazhtuHkvC1BXSJHjMcozsyL619hg8PgD%0aNe72Pqa+2Q2nOLoU7O+zcrXsYdu8dAleaaNcxjsOuA2MpXUdnItG+qnU0YfWiWxIwEt4NpW%0avRlDL9UA7Y2cQeqvrITBVPiNS0T26chRjlTD+ZgsYcEoZI+aSEiNXk/KAagpn+8lExL9VLD%0ap6+QRg+djReCeyH9iT8nFu/RExih0tTX97wxf+H2N6JOPUyeYClIzfYN93rd2PRrIQEs7QM%0afP19AbpZOO059WWsaGEhF8I86rFAE/2wceMwdJSoYSw/m4KA4bEUH4LVtHfMx13V4Quq9Vx%0aEdxbHsv6LMhGv8hwpMrT+y44/mELHH+RKSf4TlmPxtGEOalIMyN21B7ru/dGe7UlUh5IT+H%0aAqmc3B8mw3NZHGNUkhiulfVgIdHr9FJNJfhHfo55grnRdmldNAHjAlM1CHPA1aMbj7iA7D5%0amFpZyf49/ERnLc8LyxImEuHioMYMj1sQw1anJe442lpEbd+46fh5iFi6O5JjdpOuJkvetNl%0a44k93yomFq54NTqeBDNxoYTFe475C/o1MVHwK45ATRGwMZWtKVuev1YRoDGjVGDYjExNjDi%0a1W5x2+vQT7aWVaQH5kdWxJc3aCPqz+IomtCz079/N7gRNpKK/dJBx9UMBTXylvRdDx8FPY+%0aLAeOauikbwKtvclx26guc0897AlctivuZNGtJzkAZRtpVU2HmgE10zYcKlbn1BELH2EGiiU%0abKZXRTg+DZxguUT6KuYz5mR/IY3Fze/r2jLmFDyRsXfMTA8UTDBWLp5GB1k6yN5QbyKre+n%0aijUjj4qeBUxgMu09ZIKbZejyWgxN4MNR6Ps2ViynM5Wa6Gjy+ItE5o2le/ejLy0+VlpmtLi%0avo6M9KmG+4iZrizR2W8dzGFZvGKakkE7WPOjc0Vh65y4ebDWYBXLbnrLYnI7uXOi7ESavKl%0aNNmSg3bbEiyEWGviBGV4hfVeG2xYiXCH2ip6MHwVEqpbFodj7LMTooVwhePaT9GOQUQVyGV%0aRQmIkEt/HVvi2dJ45lNE6fsr8ltOG1Wt1oFvttimgzGrAneJCjkAWkTMb3DJsSH97bJ7bF9%0aP/L7pxX9FBJk7QZ7e17JuccM5XBi2nNFk3hxkqnDgDnrMECDsTxgu8ntmL6BhtJCP/N2KO+%0arUrJK51bVoQWLxkqk+sKAM4dOChH+vfzQ2PmgmEhCU/Cz3iZCEgjhehprV4nPK/eP8v4cqb%0amb6C2u2gSMQ//ezeDz8ovw8+uJ9u1bo7k0eRZJ9bTHUxwHPAc+K9WVFl9SruD6gSXCgcds/%0a6Nvu1bw6hdC7TMVKUlf4e0Xw8zaf9v+w8nUjPphMn0OCuiP3v1eQrceXdGGBD/1wuKpHVvE%0aYklQtO7i2BjaDSPGe2MPnR23ZzYdPTE0UcMLpOkhL5JGcDTTCAqBFquS0xDSpxoWHuTd77P%0aIcKEfit5who5sMQ1mpefIi6rKZM9UanWu8mj/LH3XUsi/bnueUH7+uKSporH/ubZylt/klx%0a0w3VcSckoVB0w2is5ajekxByXt8m38JGkpU+Mm42RT0dri2mFpbmGDxZn9O8WUahwl49K2m%0a7I4xjIPDnrerG3ZKIpHcwQcRkDu5x3OwAnvAwLuPfHpUTqLikaQOnSe1t8lV8v9W93G9uQU%0atBz2Bxw68RYqacmnDu1XqI2Qv3e10jn37dWmNlhq8ija9al4eCNL3bYLP84fRauXmqTw7E1%0aOJSxnAMXFQEA0OtnIg8LT2Cmt0j7j20absVmsauXULN7+TeXl75AkldO5o5d94nudShO+xb%0aSfRQi+s/CGP03eEIloWn2Op8Er429fkfmfjyA85q75q1LvsD/HomiGyjW3VM/yy5lYs6sUL%0a776Eq1s0wql52D846u9cG3ZzmxSJJLn4R9zI5Am5bX3U5f5t5IGU3t01Um7mb1C8UTJzJ5A%0aK/2ymabM5zqtop+v8IJvV6o/9YA+5Fp5wY+DkejxPgZLnt7cuk/A6o+LEPqurHUciffCRCH%0aFrf0gRA3Nxnc0PLtey0KafPDvm4NgzNmJ7defxvMz4hD06RY09xQnCHLZNf9timcD/YAcmn%0axmkTmXPqxWDxvuG0UHZK8IpL09ZNZKnjUn3VmNTycG1trE41F4P25dRyMu2gVO/QaSh8q6t%0aNRzC2nMfI2E5bCPd+LNPs2p2zmC63U7oH2Lp7QXach8eIFw7pTYIiKSP0WPqi2p7DSfEqyd%0aJ6/iByFiAnkuXZFhTk9nP33/3Rk069IdrZvIHebPOCGNJ96NSPdcKmbxp8WX6RYOYpgFRqf%0a8VpJZIesnPfDixBh8l3oAHapo5y4dRyE+ZZRFffTI/W4rskt7YnSvi8oez8EDOqvo9Mj8dI%0al47zsG7PNsSPvxPEEOPEgL9N3lELyicrrg1v1P2Hd0gmAJoGJCl1TWtztR2PhlDPC9gS2Sy%0ab1P5Eibh0cPmLAQnqtoAQobkbozBnPNzkEzcS/6lnn+k4WyICz9Zhn6qvcQmkhtX9GipgS9%0a1V4nV58QJK99mfa7OdFKkBPKLh3EQWprzw98noQS2wIW20R3fi3Vm531RYtoy+jcrwZEz86%0aga+rTzWZdzu6VhFYShP06NLVJd/8TyIRcWgxV16WQzBwL1RE2rwvw3QbChoLns9pOr7xbNb%0aTIXYI02gearYpNiZiCF/auw3OSQKlK4pccgbtCgAtmdwXbb5+pjrSsd/Tz+crqftK7Y8WKx%0aP2AtUc/Qvtae5sFWC9rURCC5+7Vhinau/MXM3O7jQid0gUZKVFWq7s+0duwmg4VrW44sTlJ%0a6qT90LV6O6+rVdSp7Wsk+iCM7NeuWnlrl1iP9P9hB42KYe77E6SJoQdGz41DPJnvLFgeLsR%0adP5CAUNlTHJk8hb7cCYs0KqPPP4yEuCX0Lwa7TscIeRuTUGYrZGdaTAhtEdZ2PJ35NCNU1p%0aYF4Y/BL2PNCmlSpyqrYO97dL4Nm6zIrpM9MGRhFoaoaPK/XaESyoCo1YtMK+buPghf8gXCm%0aXYupr/0PXrD+9o/yFRKFIj7R6+jieg6Fcfau/QdGEpaATLDon1EW/ZeQg/5rKcaFFFaSAf6%0a0t7PxuQSfu6BTSgmoWEP8cuOD8WIS/H4x8I3rL7Jahf3qLyfa8fxcTw54Ijfj+SjX9A+p/q%0aK5rZJ+w4wHl+CULY3ivbApJ9eYAUTW+j4n0Gyx0Xm8XATJlm4jbfKVEXE0eURiubZf95UvO%0aS8wvqgazJR+zhirGBqF0UH2YV3J0mQFq4ko0u80IvO/vrqtliShoMYpo0ulaUHqT7tX43BZ%0a69WUTlVcqWhBD/lHsG3W9JoQWOj2Df3noVml7KlfjoIL/c0LWxVXtiqOIMYMZHtXaXQ5DmE%0a0BpJPGmAvlh7kA6KDlCVoCOhTB4I2Zmep5G1fS0S41cK/H1id6JHxTfCwgPLNPJVf1Vei0v%0aP/ogcCmGhJ/1vazDxtdlobkECcjQSTXuYhOBFe562LzD1E5a0du5Lr8gekANonDKX0Ou4e6%0aGb5Fq/8vJW2qsn7sfOrW9fo82K03k/TX+pr3NvhWd8yUrCTh3EpEvYLmuBe4ei+wMtbJDA+%0alUMGpGwqXO6jpSXhgpWIv7zNmFxoCe1VifoT36OUEVoNn/4ygu7lUXh4UO0BdX2rZqpMpUg%0aPWYw7WtWRQmX5KCm3zSspjmYDy0c8MARqCkCT9aUAc//2yHAVuYmSJ2m5/jlWE2bo8WQiuC%0aQBFyX7uSx03yflKmeRtkUxxRldqXWYvWPDbe5omiWqdo3V5E8lZ3RI4bg2FmCeQDb4xQUtg%0aS519iKrKmXk9d3q1WM8Tw2KoPMGHQyH++qxYqZadL+Ye1AhyuvUd7LuLs460ab7d3Enkh+R%0a9koz/bUjRD2rIicXDqGYd8JcjNNxxic2DwXQeGyEEObmT//E03K5XPrCG15bkNZr50+ITDw%0aHO9HlvhVBW8s+eoM9h06g91V/Dt4NBtRNMGqjVB6YScmCWc+idyCExejW0snXJOYq8+nc3J%0amkxW2Stpa1cIkQnJ+sP2jsbRh3ITNCDq0NtzfovEQXerkdjRpyxMzBkZj6p+mIkyaU+6JH4%0athC7eiXGJbmz9uvoMQIZWTvjyjCicrGiU701I6hdJrl/D9jhQsIE3ggJf6YNY/xfcMj96Ip%0axXg/lLWQnJiEdQ5ErsvlEgx1f95dN6PEf/5cI4oRJD5k5epixJAYfJMY7+XxL4MKzHjE3OV%0a8LkdSxCgEsp8JiRj6cSafAR67P5krDIuMGHwvXE9oSM330JQf7DkNla8pUWEp8Sr/KOkRRI%0aIQ9CFTJKV/Tti7tr5S9/Kf5YvwuywIDzfwxfBwaFIkIUyKsHfbTcJuhlCWWyPp+msMAN2Js%0ahawJEIeUk2DXTHgBAyZ6TAHNXslz9yui8vKUDugZ1I/WQaQgNbIYjO9JwrCWWMvkf9q9j2f%0a9K3TS7OA1X9I0s3D67o//Z8MaogEbty9ObJdMecBuUKsd6IS7k7oYxlv7BXMqlDazRTvzOB%0at+lPnaa+GO4r3jON9uz10jdrIjG7Uuw/qOrKtRmF+U3psc2KCXxYxCANiwhz+vt6R85qurT%0a0QouWrcgywQ+dpM9oQC8yhSVHYS3I2UeHVmzjmXY4vvULKWEkXuraVJNIccJhuITkyb5YIP%0af3XpHYdvoKkmODpHypCO0xDbl330UKfExzDNUArFkzHvkoI8Df/kPydtmAHkyHVIrBD7P+N%0aAw+TYZhRfSPNCjToJZDTg4+6Y3Vk+spnWlSqK/1qmlVz0sH6b6vaLFGIvKNblXluIt0PbbP%0aGYoEec5Cm96nhw/D9c7kw4oJC1m04txvCfoPHYkiiUZ/qwQ3DQZhIq3T2KVrJM9MLKj3RF3%0a896fKymhYxDBJc+RgdcnzYO6xM6ioWw91nSpwZO17yqZuSw75/04iozwxhAf3tUz+ze7ZQb%0a8T4qSa0KQj/h31SrJYDWNBFj4jd8MpMvYUHZVMLpnbUldAg7ebQJaBQ0cL0IWcoBj1V/Dd1%0ayLPFs2aOmDSlof0TWtwtYkL7lg6RTBDwgXOLrfww2WzyLu40eN7MsecTGcTycGfBNLogV70%0aPOKUk8Wf+/EnlHeiBqY/jc3/sH6eSn0BDmek4uPZtCggM6LfiMS9mDTQXDtYlLMV74+aqGi%0aumee1Ff/7BhrShGrqVwfg8vs+gllb4aqJGI1krJ8z2IGValWhVV56YdjMECQxl+A58/DN2T%0a+YCeCa2Y0/45T0zrNJ8xn9dTH2qPacsDzZ//iO9qx1E9tAkwDEH9qJD4cPlpwpbETMkI3wH%0ax+H6D/9nvoeV81irCMfrfdz89j/kRMMURiPmD1e0SLKewpRQZuxPAIw64MQjJ6RitzEKOwe%0aux99cJgczNB3p1ptD6KV/ffG9Xbgm7JGlcWUXtiH+D+OFTwJihQBZEY3T9DqXJUrdPkS8ko%0aM6EBt86edG6SFsNZo0ogN/QYcorP7hDDmJcFTodz2s+OHotca2nMqpip/qzr7y+yIFTmX4T%0aK+iE80+65Ae9gixo7DsOH9UZw2GeESLpFvvijnQumxL01mybGTzTRRLeiMt/5kzriHtEGL/%0a28n0ukbq0Md2PqR/ogvUFhIF96kZYpGyB9eh2v2EoyQygqeE6K8Pya2aO2Xc/MdRost8wTN%0aSnzqfgQvZOWoQrksrLVG6U9HkHtDcFypIqji0ngbpzNTEbdin0DoOX6w/YVQOqNw0r8ycWt%0aQoPBdZswejI5t2LE42oKF0KlLVahaMDNgj7I/NwQjXqA+9D4Gk1MlG0IlmbJOn2z6oM5I/V%0avqgggcYgNZvXootbXHjBw+LWN7ESl4jh8jaLoqCSDmwfrirs8ULS1bw7qZswEzRkUpi8gQN%0aKOi9rR5+DLE5fVHrGDOTsJZn4vk2v9Tcu0vvo9KshKYTguGe9j+bVYY7eEWwz6ED++t+r4a%0akbt/sT4sPYGsPdKqgJ8dBRBNXqxDFC/WEmv+89AjwHpnHh5kBEjr89kf+6nc74I+xrXKBtk%0aeEz9B7BHmNpxW7xJfR+pzqxVXy9V+LHL1++Fw0YSJ5Q1OnGM2GFabn2YGZv5Fbs+3yYnkCv%0a2vw4Sbxn2ikLG6AaaGxgqD+J5tolkYS2Su3geukPPY/lU8aBlO0D4rebL+NkZbeO8y40Adc%0aqlZBN2fXIVQxSxOnchMIlXaEzLHfE8uh0zjBmkeqq3Of++u6z/lLTEnQWFjjLnZjfESUmeS%0auZOZTX4AFmz5QtCgCRmpN5BxSAj3R4JFVbs+I/O3SLC43ZMoelCziK71W3aOWjSdoyZPJlk%0aB/WM34UNyWCFMnty98SwNbtk0UUun8+nSZ5hXoWsX8XlKc5IwQDhcWZVO3tqWpSzEc4L7ez%0aGeHab9P2G0QV898SO6FeviTPuDdK1o4rQX5YP6CZO5wlXhmNpwHT7TEJJVpVX7sgW5TQ+ii%0aWkG5Vzwf//BsCWy4whtVufSlyiLFMy0aY9KMPfsTdqIMWMQ0PcFZVFH4OLeDdMzj6Hbwim0%0aT0WcOGavisVnXZ53yEvdI/d+6FufEbxYBDgwHuO730JyzJ/xw+0r2JNjjntr2qMV8bdU2r+%0aZhxhF0yPT+GHu2lUY0V2cvMmxDv8ybe1fw+kcP9NEjozysGzv32mfizikt3ymD7Gjd1awki%0aaLK81ZS05qKi//R9Guh5EDA6tAdTctbVimsnJIe0gLbLFpxXSoPDv+ohi5OXkKIXWrYtDVQ%0axu6aj4mEgP6vYQevUx73Covb8AIeTFpaAIGy/vFaNyLVxyjjMQkywVC154Io8N+99Dkmn1j%0aG4PpGJCOdAyIVKRwUPqEMRg4aCC6S3tJaccVZitmbZEIo8Wbo8tpMSv+JB33kSedFQd0btV%0aY4UJeRBBEJpQpzFNl2hr8SAKgj2pNQudCEq8Q9mFBBNk91jBEhsp6ajuMdD6YvnEdfuwjWp%0awk/H07xqYwJyhXkf7R+zhDxn0NGjSES3kR0uTja+g8MrFl2OZbefnfyrgctGiKfQHRNpuap%0aZAgE02CzBkSZOQzyJjHxLqalSfHLJmm9iYX7Mges91xkxRBK4IWA4p2TMNQ6ew7mQ/7prDr%0azxioOhYGZHab/nkUWij1ccUrc75GHC3BxbK9fPTNzR3VHZuYJnzaYBjzD4gLeFrfklmc5XP%0aQt6ceZ0yVMru6Q98gD48eAkrzevQe7RF5Il0ztFLGbxrQN6zFCDpo0RTIc9WH2/AVbYjOpo%0a7Et4UbDkmJIxatQ8gzDWF+eLwTbp1KwuTZTGi5Zf5ZG2+CLEGE4Dk+WdQ6SLwc+qE+Qp7Y2%0azKjZOaJz74eIzhlEDQNexeYDQCN/cOw+sRryD20F9/tPYgffsjCmcs0+DrQSbE6+rSRdgG4%0atkHIhABk00pkWPJU8dwaWw+ha4gXxoTAu4ycvzcQPwk3nwDBlIvts1ECuVyO/d+lZuc7lRc%0aXKR187MJx1dPKKYxr56L9awuw2rkrynqMMQkKMmsyY7omn01DcUzz8ZdpYWihmmTA1Q9vRg%0aYhWz0QSfk9A2dhRA+lIcpcTb8q89iIRcvRXlS9mdI1r/T497vRwsCldbaYZRZZCaAvF1OY0%0a4VchciPDqVNxpg+XkoMbXFHwETSLKm0aUoibYYP6ik+j1sn8kBHhyuvFRIDEPXxLIx7taeV%0alsvFqwMaqdph8LzVmDgu0Pqd05lVU7dsQxF9kxmMJ53RVOuBJmdTPg5BBptMbJuIjW+z8+n%0akSaJ1ae3p6AGQEwMhMI91Q4cjkCbJPbt1pv1R9oaBphhCHgKfHb4B7wdH0cpvDGbbcB3+yL%0a8fVy8MGOqN7G3A0gVvwM1Ijl+2mTsa8H5K/qC88MbH8XC52A1DWn+DoZJA1z8yATMjRqG5T%0aGb9qqxjlG9L6q/JYuCXfSahjB1e/MFf6VtWvcaGnV/GCC8SxlXtVWYc/OcxoqaobjOpjwvA%0ay8+J30LFnSsi2ZgEpEf1ouNJ5ImfDq66QvxlkLh/tVxmVibWo5AEskI5jn49J0SYPOy6dsM%0aiMvvSCnWa9hDMf1MKyAR6+msmbRSNe8+QnJNOWLMFQrUwJPPp8YcF8KHFyFw6PPkFaR/0kM%0a93IrAumWpaeGEU87TDIhpXutJ+WeexkcLCVUE5q5dJKGPHf7zQ9Wm5COG3w6CpmOschn5DA%0a8nc2ywJ7cd9gqXlf0fa13tonCo2T3T4rhG6DxyOsW+Go4dqIchudtLKfrA2HssPPoWJEweL%0aCyp0WPK/VpCWViOj/8vPmi+6WNHosXVxlBT7NiaOMLcSsCK/VxGuTsKWAZNQRgWNGY02Ktw%0ar5I4GAViygRy00B4z7aCa6xSXm811GnboSlnyAFpgeZUWA/Q/NbJg4U3WEjMR3P0cUmk8ZG%0a07KHo1ZpEjJOuhzZ2Es21I7qI6VLyB6CVY13oYliY+CzhbsK+VWw90Z/tEeXjkEHjiv//97%0a6+P3FPdxwfKu3kP4CRNVvqWi+g1crD5RFr1nMzTXMFTz9PZMjrkH9uJQz/q0XnAa2RypBqt%0aZXo6F2X7rjPk4akRnv1dIJqrSciWevvG0+g9brDKzEPOWMUv5U1L+BJXGnRB8B9p8qHma5H%0a1HHnIMvrR6qOD/Uql0SCcP2ZgJoskacrTBcZWNmNkG+wqiY0AAEAASURBVKM86NwSF6UsIy%0a6evQLvjq1MA76SVnsXpWTqsDKrOSLDA+5pOTWtcTntw/ps/UW8HDyW9l/ZBr7SoIdBDTDh6%0auauGhk1KlJ+eR/WbDpAe6pa4PV33jDX1mnQy1FH1yfg4BUXPP/6H6qYlBhwdPOXyLlRjkad%0aX8MQwRW1gfbXzMGxJkMROpYmTTbaW6W+BCUG1eBNQqoHuddXmySVF57AqRsN0MW3lar9yLU%0a0/ZaezcT2U854cTCdM2UfEjC81xzwwB9qYK5mKlnrijajL5yN3fk/w+uVeZhu61wiISsdoH%0avsFHQtOqKF4pFPi6e9OHL+QOfGuWk+9+Pyfoy4SQeCNRRcvRtRdPY0rrKmRa7u6rfoQt4Ot%0acApwf7Ne9G87yvWZ1TZg1tKKy/MwvrNx2hy1xgD3hgljAFMe/vBx8cx8E9h6NtRFKqsWVFd%0arxWb9ZU6d9JsKc4xKAcbC2ij75CB3YTsNy+fwIWfb6NuM1/4tLQW9IvowPZLZQ3h2108N7K%0a0MBcXiiqYs0AxMJd/9TzRoaOX2fclpWr+VJJn052nmmDIixbCgOE8tm8rwMujA2x+k/nZmT%0aC0D0R7292ZZplyZGXJJZy6eF3weMiq3qh1Z7TwsNGRyJke2F/5G2Rm4mIlmTl5o/Yv4OUXu%0a9nEUKQsQNrChdh/5jb6xvwNY+7bhN+IfPqmiuldONloS/kH/omt3+ej/cC38YrZIrX1i6ks%0a3Icv1x0ghzF9MG6ceTs69+1WlHV5Fd2EOZKBvpVfaNxjA58O7nQchXwuaj7tWbzSvDc5Qau%0a6kZXSOLhq0+VqjYHWtX70YrwbPvHoPdQ9fCIumNUyuPdEMKvlOnJ2HAGOAEeAI8AR4AhwBD%0agCHIF7jQAXzKqH8JPVI+fUHAGOAEeAI8AR4AhwBDgCHAGOAEeAI1DbCHDBrLYR5fw4AhwBj%0agBHgCPAEeAIcAQ4AhwBjkA1EeCCWTUB4+QcAY4AR4AjwBHgCHAEOAIcAY4AR6C2EeCCWW0j%0ayvlxBDgCHAGOAEeAI8AR4AhwBDgCHIFqIsAFs2oCxsk5AhwBjgBHgCPAEeAIcAQ4AhwBjkB%0atI8AFs9pGlPPjCHAEOAIcAY4AR4AjwBHgCHAEOALVRIALZtUEjJNzBDgCHAGOAEeAI8AR4A%0ahwBDgCHIHaRoALZrWNKOfHEeAIcAQ4AhwBjgBHgCPAEeAIcASqiQAXzKoJGCfnCHAEOAIcA%0aY4AR4AjwBHgCHAEOAK1jQAXzGobUc6PI8AR4AhwBDgCHAGOAEeAI8AR4AhUEwEumFUTME7O%0aEeAIcAQ4AhwBjgBHgCPAEeAIcARqGwEumNU2opwfR+BxQcCgR6ne8Lg8LX9OjgBHgCPAEeA%0aIcAQ4AvcUAS6Y3VN47x3zcoMB7F+lnSLObZ6L0FFBmDRnA0rt0NlLKsregKULp2HSqLfwn8%0av2JuGX8GHnpxE6eS7+k3PVHstqpZVf2IrZkyMxO2YJztkr3gbXcn0J8i+cwP4d/8RnHyXho%0ai0exgKkfxSJUHqGSclHbHATo8svbCC6IMxemIR8W/zscnj4E3PXvIVePTphQK92SMvR18oD%0a3Tybhe+zT+Di5RIVPz22zxmLYaN6Y8H6E6p4fskR4AhwBDgCHAGOAEfg0UJA92g9zmPyNPo%0ajmNprKLLpcaPW5iC8u4fmgxtvnEZuznFKuw6jJkXVkR7NnJGyKlUgzF68CfuWvQEXjWwXNy%0a/FWhafuRKZQ97CK75NNaiqH2UsK0BG5kbKGICx88X8pYWXcK1MfCKjsQLG27dRVlaCmyXFu%0aFp4BVfyilCUfxrHMveh0KLILfDF1mkBFrF0q6uLih82IpelxK1A7huJ8HG1JmMxJeePEN1x%0a5K4Cxr4bgRbaZI90bIfAcfCZnyHgFffJVgy30S4cB+Eq/jH8daSwDL5x2LchTGlnxZfoPeY%0aAedcrHGfHKTkCHAGOAEeAI8AR4Ag8ZAhwwewhe2FCdemtuTlUb3eF6m5ftEvLYVj/QQhGzy%0aDhLDMaW3JexxhfC4lFn4XFLJ2FwPmY9Vo78bqW/8rPoD+ZhNGRK6vB3Rs+vq3RxrcHevZsK%0aGgZ61jl9sDwuXGIGx5LKRuxed9MTB/YyoqKRZw7kiXG+w5HSxPEmrS2Iiv1euhJtnR1d4eL%0a/GAScSWZCBoclqR1cHO3eB8yH/1V/Jh7Bpfzi1ABZzhRvFOjZmjT0RetPe1XvJK0sfaq4OL%0aZH2+NAWLTiGlmPL6+MAxDWupQbieTi6t2PVl1S49tEoUyug778xBFKGNpzuwPDxwBjgBHgC%0aPAEeAIcATuMQK//ioXoFzIEbX8+4TA7wnxR+FtMSVU4vnFY4eAAUc3/ws5ZPNoPhGmu1/KF%0aDTi4hYBI7oCd+4IcU7Ozrj4n3hBeydElN7CnvX/RKmULsSVl8Oj5zC80t1L4XM3F/Kcv3nA%0aeAT7ZqGgbQfUZdqyevVQl/7zaHQda1dlCKyDohMwrl9XNHqqLn7M/AZOvYagb0f7WjyXjqM%0aQ3TsW8SR3rU3MwMSBEWhoVdECHNrGtJCAT9+eaGyVXnVE/rdLMCJiiUAYQRrPSRYazx9T3k%0aJo/L6qGTEKr1nYlRllVs/ywhNYnzAf8Wm2eXj2fhuz5sYQJlraVj3WhnRCPGmpHAt5mDukE%0a+ZWQew5ZjnWLxxmJnSJWUqQvmSelNsbL3Spi9KSEhIMdXDV3YBsKKkvL0EpCa1GG1KrztUD%0abrZlvypqx5M5AhwBjgBHgCPAEeAI3F8EuGB2f/F/gEo34ujfYpFQUEWVslYiTlIYaVJmLcF%0acrXSvcisBQjO/RaSrk2w46Q6d3FpdfTB9QwYufvtPpCTFw/WVLzF3tA/lNKJTfissyAS69v%0asdujHNHmnzZsyPJZO7WESsJiHI3ySIVF7eiSmD5kDv20gslZRIuXLdc+YhNDANDYWkYtxsH%0aoW1y8LgVngcOyWMcleMxaQfAgTBwVz/dAv5l/2wZMtH8DFL0GN/8kxMjWOmmWKQn06+Z7+3%0aytV3VVy3bEDiiymU5vwTA0ZFmyKkK08vb6AgTzHtLKT3OHX4SoQlHsBUDc2gs1m9rdjdVUR%0ahWi4MGoLZufULBWFYZJqHyf06afLPTQzFgETNJCkyBOtPfITWakDskfM0jgBHgCPAEeAIcA%0aQeSwSqoxljujOm2BJ0aMKfakBGGeW85soxkZGpHiJPPoWpBrYPM6msbbL3DM0HBsH/DJlJO%0amYnaY8VpZEWq55IUnb7Z5Q2ftpMgLCXufzsBkyduQZuzd1RWnRSIs1A+JCx8CdTvDc//Tv6%0aeupQfGo90rPygKw4/H7oF7QnzIAK0vgJoUJ84nNblon7xjASL3U1CWWMxnDjOGn6KH8O/dM%0aIhQXHUSgJYSi+JVCcy1yjCDcsIjvLtlZK3hFVqS/A4a/XY8WMxSbNokZ5YlQJztLeOBY8h8%0a7HkqiB0NE+Os1A0e6tfExmrcbz+FQllPWfEI9J419FB08PiKabRly/cBhbEuYiQdL6pURG4%0aIW9GXiuiWYJ8BmfgMVv9iAtlY06aGfTjtU9BUt5rzQnBcGzU7Xpqx27B8XkjKW1ZSHV5sMz%0acAQ4AhwBjgBHgCPwuCJgJohJIJgEqGpKZr8+IQp0JJXJObUFNbEgLpg95K3O2cmBV0gT1aq%0ap3DFkzhcYUlt4GK4i93wRcatHe7vaaZiv2S7IePsKsnNIOLE0pSvYh2wSlDqcnYnnPZqhy6%0ah34U8mf9nIwOZvzmP6K3UVs7dz126Ql46z+JwcVAghMgRtdAbcpI1d7rSviwkqri2CEPexD%0a5zcnHFh0xJBWPEcOgvTXyeNjWipKeatuIN67fuRAHQJG2R+JOgtSBwBJ0qDkzMqzqVjbjzT%0ahHkjYtFf4NfBH90kAeFUajgmx4vmjyJDe391kLVVLfxegE9bx/frlZ78t+iAhdj3j96E+Im%0a9LQrSoXHb3ghfkoEebcZiQiITAI9jxYYjeG5iTwta8dbduxNat3S8DppMbEQy75bBo9iePh%0aa8sWBDOvo204E5uhTaK8nWOl0RlvYbjHSK85mQjKUTesLI4lkWs2CkeB08uFBmhgq/4QhwB%0aDgCHAGOAEeAhCJZKlLEIxMqZoKYRPerRGfKZ6IXrxSGlgnSvawfUxgK8WxPmRhjEtjUgpr1%0a/MYGex79YCIQHzka2yRLPMsa3hQ8MlJs1jxMHJVmnlx8HG0m7sSicd3M42lafHT9Cuy58v/%0abOxMwq4oz7/97X6Fp1gYaZG+aJRBABEEMIOKC4oJDXGaGZKJOBpNxdJLxCcMYx2SGPBmd78%0atI8iXEGZ5EdIiKEkVFo4iKIohBURAFUdZmp6FXeuF736pT557bfW/vy235F9xzaq86v3v13%0aj9v1VvldYgp+enc6WIsWDA9ap3inStx6/x/k75z8dv3NmFsI34wp/b9Bh78aR8jmIr3vogH%0aA4JnuBi9Pnl8Ei66PXzaK++e6osSLVm9cJL5Me/XWnoTpphlcKNlPiJMZD4J3Ufhsivs8+f%0auf8IIs76jv4FLL6nJxPZy/M2l/hj3rPoZrhwReqiqQQWeMLsQl82dg8ER/8sajXuWL8fcXu%0atx6ZW1lxuaUSoPYIdbTnm2kVYqf9knMGH61/xHjxQZ+5d3I0+E2U4p3PLSeygUYVZ7P50UN%0anYOkQaLkKeibMqVd/klty9fIzx7mHT4PNKQL/pytTDJ7NwD3brYOn5DRkiABEiABEiABEig%0aCQRUIPnyyddZNmKufp52Hpaokao9uCe7AgV2JCP0JOqXByxqWjniz8dAL4zGOgFZbrfTLbe%0arY67WbX54hcJjJeEZmir6ED9f9G/e8r/axX7OiCx80wizSnz5wbs4ICv9euWPx+DunvcFXy%0aRc0OgPmQqmK2+04qjqsxOeMBuJb4jgyZNPbO6+KVjmLffz59PMSKW/ryuaGDqEFf9ilJ2MN%0aBpD+4dEmQ69f9uHdgYTx0JWWYaFodcuwUP5SZgggk9XiRZvPxNWHpYoK9HFlSZMvmhgWFG9%0aicDUd+/4EhiaF71JlzGy/HM0HpQljeMvvgBt7TMjpccwzJXZqSVM97ndOYmCK/qbxRISIAE%0aSIAESIIGmEDgXweTlSyyJRLaMuVwZ0a/s1Q2k65qPX82IMLm4jgLR0O6zUKzGT8i6hmBZLB%0aJQ74NX52ejogmWjfTeA2s/UmISekmuWlIgy/XuumcQxKmiH45sXmn3dYmtzH54yrDu7puM0%0a5CchWvw/PciL4nzO2hkpKzCDV6ECl3jJnpowG2/x/p54rMvMRUpsq9s/X/diHuX6lLBXHl5%0assZzdqHD3bdiC64f30P2SYkLeFnulhquqbSKH4qOHcXxU0fDPP+lipXm1Ms/we9UAPeWl4j%0ahj3eewoUBRyJlJ47bPsSFoN3d5neJlJyv49KcULruWEhdZSZV4Pj2dXhu1Rq88+mXKCrSfW%0a6dMXz6NfiLm/4CeTnhciq1a8hH5OofTkdqxbO4Y+5EZEX8rzwTc2VJ41zrHLLuKbV4aaUce%0aD4E317xMAYfHYW5U3rKGXSnIozSOK+MoQ4SkSlrGmsfiRCqwRgJkAAJkAAJkMD5RUDFkuoi%0aEzzBZgSUr6LCBVkg5esqv6rrxwkuP+2PYHLipIHpx2VLOk7tZSZ9zpuPpLVjyYv4k83vm5G%0aYJ6DeBy+uea5YC836vuf+L+YNDf+I7H7iI0+YhQbJ7CdxES19U0J5LR/LRJKnQxJEkGWouK%0ao8itU/uQ0PPmZF2YMviv3lkfFYvEbE2G/WYPiGH2LBkrVYcut47Lj/Sdxz85SQo4waE6zwd%0aqft/O0CzP5tjcIRU5Cje96MKLNlTz2zCX85/nLvx38ZPt+21hTkTR8TeUlgjS6jJYv3fuA7%0aCFlywxgsiVBxp8xl9dL7MP+na/CDG0NCOKHftfjVwifwXbN3TFz+L7pOXsDs7zyAq2fNxMi%0a8/shKDX8/I3Tf+llF7+OOCdf5VtmHGzhi/V4ZXUeh5aouh3cSIAESIAESIIGvPoGQgUyVjg%0a2e5jEJZ0EL1jM1vepGREncJv2IFVfag1evRtT0bS9ObHkpT5DFWSVmxJd2oYLNqjKtIAm5a%0aV68bcZrRyVw1piRWmf2RSVqogoPleXuVKnw/NZPrcU7q5fhzumLsVvOsTqw8Xe4c9QYT5QB%0aty9fjSsHZuPkUTuTopI0jFqwDL+6Z7bJWP3ATbh0+Lfw1JsfibWmZijCh6+pI4zIYbwcTG2%0aOYDs0G4t/utBUKnjqCexweMp24RURgxp6dfdcUdpko6+JEXbtqbBasuxJ/GLpw5g/Ua2CNq%0axcdDV+/tJel5R7Ii783u/xW5lj0EC39rf34/vzp2Lm2P64896f4sU3/4zjbu6B1m0WTc3Cg%0aDYbjAORAAmQAAmQAAmc7wSMEBPho3ooTJSZDM33/nh1TCUTl3xtoH+9Mrl5ebZMy91LK5m4%0a1nFjmbaSbzqxma7M5moF238M/PO5TJChcQTEfboTF8nOjNS4HhpU+5G7Z+CV7GwUnjxp6uu%0aZXjujuJZvUIdNqBT8gD6y6H7Tw/yxjwZ6Go3FKx/D3DE9JK8M2cNmI6+oCNlGH4lQueN/8P%0aTgh3DjQl2zJ9az2+U14gGsX3V7mPUs2etx2n1r8PMFXxdL2FE8/ldj7PlaI+fhX++ehekHh%0askh2SewadFS6WktXtywF6PkDLDCj1/HG177WVOHe7Gm3Y7t9faqafPeC7HimUXIC3j5v3jm%0aN3HtHxfj1h9aBivv/gVu2PofGOyvakzF2BsX4fm5f4/dH7yNPz3zBJY9Za152uWWNUvNS+O%0azFz6CO751Q2338mUH8GfngEQrtnRIzMO/btyCO06GDi5v2SES0b2O5aotOxZ7IwESIAESIA%0aESaG8CKpps8CNGGNmLJ6RMBVuu9Z1QMjleB0aEST2XZ2vbjGB9z87lapqe7UUXKtq+9W4sY%0afZiOjVOP8Q1Y5ybsLpplKAGNY0Ff/eaAl5in0BwudvDC+fiveF9GjTp4sNFuOpn/4O5Qxv4%0aq/XQfnEsst/v2z/Ty89ppUhlGQ7v+RBvvvQHLF8afsbV+OlTsCXM8cc2vPDQbVi2zxOP/S4%0aQd/jAH/5pBpbZLGRJXjCMv3ZCmCgDSmX/lq0xYeJQb3liGpxYw5kS8eA4EZeZs7664KaFo7%0aFW9rSt/MmT+LuZ92LrM7+zjXvfi4n9mvefVPexf4Hbb0vDaXTBrL+9N0yUuWfIu/ZB/OLDT%0afi+WcL5ON7c+WMMHlPjPU3MxGBZaqmvO39chAN7tuO9dc/hDw8/6i8hXLv0LnmOJ/Crt56Q%0ac8wC864swTFvsEY7IHGTrOee0KU3LggIznqqs5gESIAESIAESIAEmkDAl1amrRVcVjhpRlB%0asGWuXN4ITaKrQwupYyeZdpSy8e8TJekSXZcdSuWVz/L1l2sgTZKYDT6ipOAv8GvNmwlvME6%0agsLQ/NURxRvCGvhobJJTVdU0RvmXPPCvx6Vh/IykETEuXTsv3p72Pxbxs+XvTeo5UU4alvD%0a8OSWhYbPefqZXGp3gXF+zbhMdk/tWyTLuvbL4c8h+ZTEBCSbgSXlzP9ASy9fw66d9fNYoFQ%0ath/veGemnfUOpg6U1oqOvu57wNI7ZF/dQ3j0ic744qn9ps74v56NbrVqNy4jJWci7vznmue%0aP1e5j/PxbgcfuMwVHj52Rew1hFmwiIq3v0InmNfeORTjwwZ/w33ffgdXqzAQb8N2pP8PqTx%0aahr2sj73OLnDHu+qvnfnjL83h12wkkN3mPovz3kDEG11w7McJC0HoGZzEJkAAJkAAJkECHJ%0aRASRk4OeTLIK3DlTmhFumvLsHzJcPLKz5c6ifEJiE+QV3w8EuJFZqmg8l4KUOu6V1X1OVRX%0aV6O6qhqV1VV2T5nU0foaVKSZv5qWdqYfGZfCzODpWJeCbevthHvPxj13zUby2eBpyDWfRew%0a+x57GEs8hRM3SutK3TJ+MvgP9NXKmamVftc6FhFBd7ZtWlonRM6bI2WvqbGMKxuuh0qajke%0ag3yJpYMvqJ9erK2SLMdIne32Dlxn9Cdzl1WA8jfvT66cZ74u3L3sJto7uKh8REFG37Nebe/%0ahAK5Lzr7jm9a4sO8cJoDWZTMLYBZpyEfpdh8XTgwXXA7x6433vMXNwyZ1TTHrkJrVL6jcM0%0aaadLKLfuLgBmZmP9b36KN46UIrXn1fj+HdHOmEtF3zFzsHjdFvS8YTyWGUG6FB/uuxd9+3n%0avtQhxt1S2CVNrdJOjW/4LDzf4AO4o3ff+EWZRmEWBw2wSIAESIAESOP8IiM6RYK82FspxMX%0aP3RZwVVqauFKhmSkpKQlJiAhJEkNUXgiKtZvWqqipUVFaJd/BK1WHSuVzM4DqOFWfn5E5hV%0ah/lmCsvwrZ3PUcVw2dj/o3fbIBb8K/j7aXT/X1QDX2kA7t34IA4apDPkAmJacCf31Ax1Lph%0ayJz78YvhSRg/KQ+Je/4XF5nDmEU6efPQ0f1zx2Tp4QDfNXom+ngeIjt164OMLlZoZObo/rP%0aoofCAnAVnijNF3EWvFypJxRX3PCzC7B4/K2fev2CqWeroZzUhIod7//EP2F5cjuTsybheDr%0a+O+r+BoqMQnWlCpllzWYY9Lz2K1UZoZeOvRJjpsQfRQ2/cdv+PsMwcAg4cPiHeQDxhVr53m%0ayeGc5HbNVyYR++v6SVJyU7s52La1RdCPmYNC2klWOv2z2W74xsa1pS1SIAESIAESIAEOi4B%0aT0vJA3jqxsWkwOR4F62nOba+J7wkr9rrwFjEaqQTEuKRkqKCrEE/ChsEUYWdEXcpySLQKnF%0aWjrmqEmuaajKdYbxGRKy13IgNmhYrNZtA0Wd4ZZ3tZdq0On64BweSQ4ubElbefTVWNqVhM9%0avoAdMXeyKnuFSX6dURNq3AD+591/sxX4IvvCWQjy/5Lj7uYTyA4Nj7z9TRAfDp2y/b8hHj0%0aa+OFYHBTlIGjsJ4ybDWPODy2RdFF1HBhnXGRZj9533mTDhgIaZ/Mirq0sgv1z/l7xWbPHqg%0a9NoFIy8eLWtN1Zq5FK9+8Pe4pea+szrHDhWeOr7PS1yAnOzWF2b+yBPvwr8/9FeNWo747ZH%0afwvwHWv8fC/w5MkICJEACJEACJBCzBERjeVrNCjRz1UxfiAWmLvluqaI2UuGUnJyExJrmrk%0aCTloiq4NNXpVjRrECrktElyIXCrCUIt2EfB95a4YuBiycMaPWR80bkilfGwDCH9qMgkGz/q%0aOyxW1N7aWWBLHNs2DwP4Z1Vtn3OuJERzyDL7Z9V4zFP4anvXe6/D1r4u9v/DpPfelKcaNSo%0a2qikiKsbRFyZw7KX4pd/vBmLrx1Uq4eqfS/jR4uc2JTll4PtEs9BUy8HvP1/D8//Mb628T8%0awKpqDjaKP8LBnLdODuQf2coq0Ep+sl/PgTBiObJddaxatkFFULn410Shh5ltOW2E67JIESI%0aAESIAESCC2CHj6SiZlpIyZnBU1Vog5haP1NMdZxMzeL21lC8RiVm20mqbVWJWSkoLkpLaVR%0aSoAE9MSoP4NysvLzXziYws3Z1M3gUN4+mePe1VuwYUDW/dX8+0rt2PFqk14fl3o9dB99lyw%0a4DyLPAPLgfKKYHYbxW/B8le2YPUrG7Hm9TWY7406/v5nsfb1jVj9+hasWGrPHos0oao9682%0aeNC275spRkapgcP+egfxTWH3v5ViyLpBloupE4x+xs5nng4276V7/DLLVP5yKe/5rFXYXnE%0aKVjFEuyxe3/vEhXDRrgW8tm3b//Rjria9uk+7EfRPdvB7HgkkT8fPlL0v7oyguK5P2ReLt8%0aiP8aflizJlwOZz8gi7DzHH/MzqITY/tN53kfGdGyCGI67Y17/JxdrNozWHYNwmQAAmQAAmQ%0awFeLgBVn+kxWoJmrZhqBZm6qyowwMyLNa5Ao+8cyM9LbXJQF6asg1DnoXPg7KEgmxuOHX/2%0alLyKm3bcAF7Tyu9cwJ3mpuPI3L2NCSQXSug71Cbby1PxxMPFryO/X21tG2AfDVJjIcsZLJ4%0axDN09sVJ3RjWeRw7bn/8cruB7fGBl5L5rvqbFsL5b/wyQ8ss5rIueMrVm3CEeXfwsLluhyu%0asdx61hghViqgmeP1Rq5Dv2akHM5Hl12L64WZyUa3hCX9m8srdWDycj7zm/w7zcHxWQm5v3y%0aZey4RkSX8bi4HyuXLJBX5PY2V4TtfXP8ZZhV+z70l69eetHwuhq2fNm+IzhWJMpWjksIbCe%0aMOk5iaiJOn5W9hwwkQAIkQAIkQALnCQGjqMyzWm3lpW3CWsECljK3l0w9JGqoFm+JKtM0P0%0a2tZLJ0MRaCOgBJT0ulMIuFN6NBcyjahJ8tfNSrej0WfjP4g7xBPbRIpdIzNX8IJ6LX0FG1H%0aE2cOn7EH68hP7L9yjUiZadP+zkR+9n0CH7w3XV+nU/dHrMHb8d76vM9PR3F0faYFf0ZvzLL%0aBoGc2+YhLxWokkESRFV++eqvfZf9+t9s4fZV+OENd4WWL/YWb5AvLjLP3WvBr7Bk/zTcZyx%0aNIs4mfSmu/X8prv0jC73UXhcgT6amDkcyI5jNe11yLza8cgmW/5/FWBZhmSbEG+fif38Acy%0af195/bj2SOEo+Ln+KaPy7Hr/7z37DFCDS/NBQZIR49F34fc2d+PcxL5a63nvbqjMaU/N6h+%0am0RO7QUN06IokLbYnyOQQIkQAIkQAIk0OEIWGkW2VKmD2OWL3p3raX+NjLS0oyFSstjKbSZ%0aYSOWHrrDzaVoJ35+zXW+V8X5S/8Zg0VEtFUo3/M8vn3lHSiU3+nBQ6aDQunAS4sx9+5HkdM%0a7F1nZIjq27/em1xNpjf2UHduAe6behE+lL3cGmZ7TFbmf/XhjnRsrRKQhe8zWL7nTF1q3//%0aUlOPzSP+Lqu91SUdfX9cCr/4CZS9Ui5oWJP8Lq/74Lff3nSsVl//waluBGEWe6X20DFt8wB%0as9+Zzl+8Y+X19ozpVaxFZ8cdL1FvKfIkQB3PrQWCxYfwv6Dx1FaoWa2JHTqJZ4Sc7r4Fq6I%0ajYXV2Gvvwq+v/VsUFhyUYwKOwxnpkpLS0aVnX/TqLusGa4bKz/EH50hjxDUY2az9cjU7b+V%0a0hMdp5RHZPQmQAAmQAAmQQBsR0K1hLpiod3H5elfRZdJyCVrKTJm3p0xrpaenNcj9vRuvLe%0a/+T8u2HJRjNZJAZSFOeZaPnNuW456ZjbRkiIIq9oYsD6qpSNMI1vXK1U3+To0HrC9z75gZ5%0aigj0TuRWIVUULyNv+evjSUq0lBR81KTjCv4kCiTmvNuxICAGK3wl7BNwUOrfiL7spz0qNlr%0aEk7vWIbvLhLBdbI8bIlc1pCRUllE3fSHcUU/Oe/sC1GUYSEXty/9J8wfsxuPizArkLLZcuj%0a2j8QVvfe4gdqZIs7WYHn+A1iwyLNsdu5SS5QFGjQomtKlNwbLq2khEVk5/c2roe0d4tkLrg%0ap7fxvavin1Ks56IlWWhj79zEJkVkZ7L8N7T5TPycf/bz6+rw5P9oW/t+E1mSIBEiABEiABE%0auj4BALqTARWKATiosJcyjn6MJLNy8yIYVGmzxMnay7d/EPPx1iTCewvbCWcsr/pxWc+wcSb%0aL4/qQj3qpKXtU4/8Hgc752P+t29Ar7rkuF93DG799hx0M3WL8NHGzTiNZKDiLNJzRmHs0Br%0aL9IoO4SM56FgP4jNBLTydc5A3sCmiohIHPvsEJ6WLJO0nPQdDhrp9ZLb7Axv/F89vPoDBM/%0a8Gl42I5nrQ1q0q2IDfP7lRTpeehJtvnhImlna/+TxK86/AqO76oGUoPHYGZebgNtmI2b0HM%0ajxWBza+jIO9JorDlbrH0hGL923AY8/uw3Xf+2atJZ52RjF8FevsL37wGGb//EHktZEV6vCW%0a5/HqtkNI7joG18sh0VHPbouAzbXNHj4TV06q7cEyQhNmkQAJkAAJkAAJtBGB3CxdONj84JY%0ajak/6S/ucJ19cvrGQqSjzhJnZUyYVg94XVZSpg41YDhRmLfzutJowa+F5sjsSIAESIAESIA%0aESIAESaE0CLS3MjPlDLk6QWSFWYwmjiDMValqm9if9kyoHO6cki4EhxkNdtpMYnzqnRwIkQ%0aAIkQAIkQAIkQAIk8FUlINrKD1aUuQyVW+ECTTeYGaHmCTK1ranFTA9z7giiTB+U55j5bzcj%0aJEACJEACJEACJEACJEACsUXAiTE7KyPINOplm5uKskCeFqqoc27obcvYv9JiFvvvEWdIAiR%0aAAiRAAiRAAiRAAuchAU99eU+uYssEuasUM3JM4r4XRs/7olvCmJ6aasSZ1yrmb7SYxfxbxA%0amSAAmQAAmQAAmQAAmQwPlLwOgxJ8pEjvlBokaceRlWuFnBlpiQEDMHSPvzrSdCi1k9gFhMA%0aiRAAiRAAiRAAiRAAiTQdgR8y5gb0s+wMizk9COQVpEm9cwfcfqRmp7iWneYOy1mHeat4kRJ%0agARIgARIgARIgARI4PwiELCP+Q9u8oy1TLICok3tZ/pX3eLHumt8/2ECEVrMAjAYJQESIAE%0aSIAESIAESIAESaG8CRnqFTUL1l3mp8jIvTdt6vjdGSWtWWkrHs5bpw9JiFvaWM0ECJEACJE%0aACJEACJEACJBBLBKz+siLMzEuifkrj3ksz4+PikJyUFEvTb/BcaDFrMCpWJAESIAESIAESI%0aAESIAESaCsCNQWZ2VFmRJiJGYuZFWVqKbOv5OSOKcqUKS1mbfXJ4jgkQAIkQAIkQAIkQAIk%0aQAJNJ6CirFbrUI7GkpI6rt2p48681pvCDBIgARIgARIgARIgARIggY5KwFrIgrO3osu3lGm%0aRWsbMzVnJ9ByzarOcUS9JiR1X3tBiFnzvGScBEiABEiABEiABEiABEohtAmEKLmQxS+zAok%0ayBU5i18McuroX7Y3ckQAIkQAIkQAIkQAIk0NEINPc3sZNb5i4Xz05mrWUKQ/PCXueQkNCxp%0aU3Hnn0MfkLjm/spjMFn4pRIgARIgARIgARIgARIoDEEmv6b2EixyEMFipxQMxWNQoMIs4TI%0a7TpILoVZC79RSQlUZi2MlN2RAAmQAAmQAAmQAAl0MAJN+00cUF7yvCYVWLbo0ub8MklYi5m%0aTaB3fYtZxd8fF6IczRYiWVcbo5DgtEiABEiABEiABEiABEmgDAvqbuFlBVZhRYnpTFRbem5%0aVj4XnxcS1nc1q5+hWUl1dg3jUzkJ6WGj5QI1MlpWV46rnXkJKShPlzZ0Vt3XKzjzrE+VWQ3%0anGPTji/3ig+LQmQAAmQAAmQAAmQQKsRaM5v4hoaLDRHMZFFKnNnmMXJ4dItFVSU7T90BI89%0a9RJUWDU1aFvtQ/vSPusKFGZ10WlCme45TE9quQ9FE6bAJiRAAiRAAiRAAiRAAiTQbgT0t3B%0ab+OFQmRaUai0pzNRS1r1rFxw7cQornm6aOHOiTPvQvrTPugKFWV10mliWJdbOpm94bOKgbE%0aYCJEACJEACJEACJEAC7UxAfwPrb+EWDTVWMvrbztR8FsmE1gKD6/LF2+bNNoLq6PHGizMVZ%0aSronCjTvupbEklh1gJvXM0u9F8IuqbRalaTC9MkQAIkQAIkQAIkQAJfbQL6G7gtrGWRKBqn%0aIJEKmpiXnpbWJHHmRJkKOrWUWVGWVu8sKMzqRdS0Cqmy16xLKsVZ0+ixFQmQAAmQAAmQAAm%0aQQEcjoL999Tdws4OxgtU2hdlsvcoCxmCx7j2TdEsLM32OxoqzpooyHYvCTCm0UshMAbqnx3%0aFZYyvxZbckQAIkQAIkQAIkQALtT0CXL+pvXv3t256hurq6VYZvqDhrjijTiVOYtcrbF+pU/%0a9WgV2YcHYKEkDBGAiRAAiRAAiRAAiTwFSGgjj70t26LWMqayaSyqqqZPURvXp84a64o05Hj%0aRFkGDYHRZ8OSZhOoEhFfIl4yy+Wcs4qqc1DyhN9srOyABEiABEiABEiABEigDQjoJh21jun%0ah0XpOmbrEb8n9ZG4pol2m6JYrym9m+dGsv5mNRUwKq8QypnU0rW2qRJDp7+q01GRkZqS3Ko%0amS0lJxf7/WOPXo0a0Lbr3xCjOeOvpo7J6ymhOlMKtJhGkSIAESIAESIAESIAESIIE2J+ALM%0ax1ZhJZNh4TZORViUlSl1g6J6d0IM0+gJcTHI7tLZ23dqqGmONPBmivKtA8KM6XAQAIkQAIk%0aQAIkQAIkQAIk0K4EmivM1ILWo1tXtOA501F5BMWZVmqM98VonVKYRSPDfBIgARIgARIgARI%0agARIggTYjEFWY6bpF+WuWLsps/CWM/lJGt6SxWixmnZCc1BKuIet/bBVnTz3/mqk4b84M48%0aGx/lbRa1CYRWfDEhIgARIgARIgARIgARIggTYi0FhhZvaeiWhTpx9mSaMsbUxPS0GnzIw2m%0anHLDkOvjC3Lk72RAAmQAAmQAAmQAAmQAAk0g0DUk4BljWKksjjN915l5WebMXL7NqUwa1/+%0aHJ0ESIAESIAESIAESIAESKAmAVVgngozcqyGIoss0XSZ4zl0VHFGYVbzQ8A0CZAACZAACZA%0aACZAACZBAOxAIV18mFfDk4dJqHVPRZm5qKZOZ6tWmgeKS0naYe/OHpDBrPkP2QAIkQAIkQA%0aIkQAIkQAIk0CIEjPyK3FOgyMkxU9ETatbEFoezZyvMK3InsZtLYRa77w1nRgIkQAIkQAIkQ%0aAIkQALnJQGnwcxdLk6IadrP03z/5SxmcYiXU7CLijue1YzC7Lz8qPOhSYAESIAESIAESIAE%0aSKCDElA15odQ3DoA0QKxmlVUoLS0zK/VESIUZh3hXeIcSYAESIAESIAESIAESOArTsBZv0K%0aPaUWXWstCqxU925lkOCEWHxePeD/t8uNwuqgE1XoGWgcJFGYd5I3iNEmABEiABEiABEiABE%0ajgvCagyxZrAQjlaMy85KJCTg+iLiw8U6tFrGZQmMXqO8N5kQAJkAAJkAAJkAAJkMB5TEDFl%0aVFYHgNjKzOiK2QVi2Qpc2ea6V6zcnEE0lG8NFKYnccfdj46CZAACZAACZAACZAACcQ6ASPQ%0agrYyFWdu0kaoefpNM3VJo/6xqs7UKjxTLAIt9g+epjBzbyrvJEACJEACJEACJEACJEACMUD%0aAKKyweajOsq9QmbGMSS3fQiYVjAVNLGV6V4uZvrTFyVNnUFFRGdZnrCUozGLtHeF8SIAESI%0aAESIAESIAESIAEDAEVVTWDyZOLvbsaereZNidkOVPhdk6cgBw7cSqmxRmFWc13mmkSIAESI%0aAESIAESIAESIIF2I2AtY4HhNcPIMGv9chYye7cWM2MZUyuZvOLUSuZemmcsZ/FQ/4wqzsrL%0aY3NZI4VZ4D1nlARIgARIgARIgARIgARIILYIGAuYNYPJxPyIZyALpY1+k3LzR7K1RMWbxvS%0amMSfOYvEA6jhxI9lxnPsLTAYSIAESIAESIAESIAESIIGvPgF7BJmVKuYqGXrXZYka0btJi1%0at8e9f0OeMmX6uou3ytY+7SrrpK651DlcofyU9JSUZ2VmdjUWtPmirHThaeBoVZe74LHJsES%0aIAESIAESIAESIAESCAiARVXNlgBpmJKQ0iQ2bQ5RFoFmLysENN8FWDVevPuIUGm+aaG3OPj%0a49G5UyYy0lNN3219KS4pw+kzRUY8Upi1NX2ORwIkQAIkQAIkQAIkQAIk0GACKrY0mKtc/LQ%0aKMf1jVJYVZpoICjQtNwsENd8TZNaS5lnUpF9NpyQniUDLkHuyGau1L+q+/7Rx419hxKFZcC%0akTsU/a2qOzfxIgARIggdYjUFGMo4XV6JSVgdQkbh9uPdDsmQRIgARIoK0JOCGm4xoN5skXl%0a+8sZprWchVaGqk+p0sZ7V3T1oJWQ7h5Qs4IOuk3JSUJnTIzkJaa0iqPWVpWjjNFcq5auQoy%0a3fjmOSyROy1mrYKcnZIACZBA2xI4s2cTVm08LINmYMa8GeiX1LbjczQSIAESIAESaC0CKq4%0a8e5kRXtZEppYzm693YzkTYaVZRqBJ5jmTthYzv1zy1S6lf6x9yt2toDPtpVxFU1paKtJFoC%0aWLNc06EdHxGhd0LmfPVqBEBFlpaZkZ03iMlG50GaUGI9DENUmiSfFCAiRAAiQQkwSqywtx4%0aHCp/F+79vSqJLNnn55Il7JD+07aChk90aNRouws3n9pHXaUoPlfCFVV6DpsAmaN6Vl7sl/x%0anGo5tDReLJXVFfJW0WL5FX+3+XgkQALtQ8D5VNTRo8TV6qSCTGtI/FycKjb1yGjvmpaUTYf%0adrZjzxZfUUytcUXEJiorkC1KG0yWOyUmJSExMRFJSAhLiE4ygcm1UgKnQq6qukrPSqlBZWY%0amz8t2gSxbthOycZFpmbvoEGrS964PCzDLhlQRIgARiksDZo5/jtQ37o8wtAZfecBUGpBTiy%0awP2TJaM3J5o7Pbl0jNn5QsEkL/NDge370WJCLP0pvRUcRIb3/oYJ8uBfhMmYlT3SOv8K7Hv%0ao23Y8ukhFJZXGTFZiQR069sf48aNQJ/MCAq2nrmUnTyAd7fswBdHRQBLX7LYxdxNn2OGo09%0aW9K/KkiO7sP6tT3FE5yLVlGNiSgYG54/C+PyeaJRGrmeeLCYBEiCB85WAihkNon1UI5mLlV%0aieCNM8U2Ikmfm3TI2pRcpaz+wd5+Q7wlYxdxVp2oO9SsxY0qRIRZ3+0bpy0T4qKiqM5Usba%0arYJfsRLe/O0NxVcMgcVXt6SRU3rmEaMSRNrObPlmh/928brnzcSIAESIIF2JJAQEhqpnTsj%0aw+iGChw/rSIiWf7FTm7HCnDQm2LxznexcndCHSJL/hUvoTeuuW4CupquE5E/9UL0Vy0SMUi%0alkr14bcshKU3GiElj0FfURtTqCWmNFoY6bHVRAV59cTMOeuqwc1mkEUqxec2fsP10aKK2eh%0aWOH9iDVw7sxfhZl4uga/hXW8FH72DttmOhDv0nc33uwYALp+HSIVmBOjZ6Ytd7eG6zcrFBR%0aZmGyvJi7Nz6LnZ+1h83XDsGnWw2ryRAAiRAAq1AQEWQE2kqe4yVTPKMkUzvKrJEWBkxZESZ%0axMWKZqxnRkGpWjIFalyTHjRIWhN6VzXlgpflkrXuXlVzU0HmVXAWMc0x4szr0xdoXt2Gf3v%0aVGpkZJEACJEACbUYgYyBuuHqUtcBUH8GzK99FoQyeIEKtYM++sGmUVUYSNYEqlUdwUpbcdT%0aX7muPRtXcOugaKa0WlbpYIs0KxJuXk5qBPC5qBKkoKsevj7di0KyiOas3AZOzb/E5IlHXuh%0aakX5qFnSjX27/4Em3Zq+ypseWUjes2fih4hPRu5M8ktO/JRQJQlYMDo0RjdrysSqkuxb+cn%0a2LLHLg/9YvNG5PaZjcEBM2DZoY8Coqwzxn9jLIZ0TcaZo4fw3qaPxYImAxTvxavv98Z1486%0a/pZ1RobOABEiABJpFwEkdlWISRNCopHJCyixZ9OWQ3QWg5WYvl5q/9LtBBVe85srSQ691tQ%0aolKY8XgWZKqrVftZRJNf+uVUyGKdMSiYQHb3pOkvmCzE7WijIVZ2JB0yxTLmOrVU0DhZnBw%0aAsJkAAJxDgBEVuij6wwqxBvUybIN0zFGez8Qq1n4vZjYD4uOL7DiJfUnGGYMbYnqmSde+2Q%0agC6NEFdlx1SU2SBnc7ZcqCjA6tWbUdyQHssP4O1dXs3OA3GTiFSnk/LHTUZu5/ewylivTmK%0aDWMCuG9O9nl7PYtvGPV6dDFw6dwYGuA7FgUrWpKm4oJf0uVEtYmex4/OTGDwq26tfjHffcm%0a07Y9YNl6KPEblAau4gXJnbA+uffB1fiAWtcOdunBBhVqfwrWemLCYBEiABEqibgMoaa+BSw%0aaNqyVrEtJUxhplyJ5dMqYgsSUtDFWBWFnktTXPbh7YPhVCeGS+UDFWRmNVYXo/mZsfRUbVM%0as8xMNB7KMHkUZmEomSABEiCB2CXgG4H8SAIKv9xlBIDujRr5tSHo/tkBbJe1fgmZ2eiR7YR%0aE855JtjjbDlK6oZsnQJrXo9daRJ6TjRl98zF7QmesX/0ujkfo/MTne1Hm5Y+9eIQvylzVTk%0aO+hhHbD2G7aLfC3ftkn1v3WnVcXXOvOIEvPZ2X2j8vIMpCtTqJ0B3w50P4QqxfZUVqArOh4%0asgejzmQ943Jvihz5ZDFi2PHZOOLLWpxO43T0tRaJ0M1GCMBEiABEmg8ASt61HJlFI90ELKc%0aaW/G3mUEV23VpC3Mvy1KJN7ba6bu9FUm2X1oEnMWMelDe/AtZJqvGXYEEzdJzbIFcrdzMle%0a5+CmNexPXu+aHpQPlFGbKk4EESIAEYp1A2P+tnTI7jU1bvA1XYkXKE4tPwVlP6rSgaevMcU%0a8qJSaJLakFQ3wahucNQ4/BA8XBhjj6EAuaE1/ho4jDjy+9pY4puRia7Z4/WCsZw4b3wvYtc%0amRA+SF8fnIMRnn1yooKcaYiHt2yOwWcWyaia0aa8XgyaFCPYEdhcYfdCUgt3Cvi14TE3hjZ%0aO5KDEln6OexizL9AN53FI7klxawdmVcSIAESIIEIBFT0GM2m4swIJrl6+8dUQGm5ZhtRpYJ%0aIc7y0E32hbrWWlsvdK/RyTLZ2a4Sg7dU0c5Yw14dLm3FVlHljBoWZ1nX13HeOa887CZAACZ%0aBALBKorMApOZAyTRVC+clay/+GjBkQEB36AFXyL4PVspSx9trDBHH366RNxbHP8frWw0hI9%0aqxiEZ695JhnWireg7UbSpASVCk16leJMMwdOx75ET0q1qiclIUx48KdakT+UqoWT1i2bWqv%0a6B4fO/XoKuvzD4vjkyoUFouZKjsNZfs/wMo395rGiTkjcfP0QfbZk7pjxrWX1ZhQePLMnh3%0aY5RnKenR3krQURw/byaT2yzWOPY7u3YXtuwtwpkS8W4p1MaNLNwwdMQwDsiOLtvBRmCIBEi%0aABEmgsASeiolnOrGRSuaNizLN+ySAmLuIo3ljGdA+ZFV4mX/JMttSz/QbTKsk8IWajXtrc/%0aIsRYC7liTBNhoSYSTmdZ/KdFU0zI38Hug55JwESIAESiA0CYgVa+5zud3JBhZSnkFL6Y3yu%0aWH8CoXjP+/j9nkBGIDrkksswxatfVVaIg0frd7zhmh/Zq4dY1x2SS6qQX3eVxpVWnMJhTxs%0aabydRWsdnitdKKXP74bTa0f1H/dqVxwqNRc7fSuaX2EiFWNZO6Ua+CnH+8dlObNvr3D/2wt%0ahBzreiLOzUb04RbD2yyrDxpRew82S4Ui08fRoH9+7BR0PG4qoL+/kiuMZwTJIACZAACbQiA%0aRVJbveYjalAC+UYs5fmqMoTRebEk2RJkbmYHuwUwySXzTLXgEqTtAo8P0jUpZ2QdGOYfC0P%0aFZiWFGY+PUZIgARIINYJJJizsiCOQNQqJO4+MHXWeHRP79QoF/WeV3fzsMmdemN0npx8Fsl%0agpr74i45im+ed0NEZMDofXaoqnCx02d49BYN7h4vEGhWakKz2lzjm9HICKVI3ta2DPS6QZY%0ap7PItZ96w6ORV8sBGv7fVMc373nXHV/Ine0QKSKSLxgCcS923d5tVKxoARA9AzLQmlJw76v%0aI7v2ooXktMwp15HJP5gjJAACZAACTSCgNM1kSxnVlo54eQJJr05zaXjSNwsSfTEmRFpmu2b%0azrSKVLJ/vcba0AZXzaXdfFzal2ZOpLlpeBVNUuL2Tq+MIW6MkQAJkEAsE0jMxU03fd06tCg%0avwLOrNotlqBrJWVnIiuBhMaP/WMyZ3FuERG2xkpAUWmIXn5UjBzPnRH3ykl2FIjSCxeLRse%0a8QiG+LNg3uXxETk9wizIYNn9p7DG6ZO8jsMeuSlVGn9SpJLG6pKcVISdSlkE6gncaGd77A1%0aVMGeIdFV4soDoSM3rjqygno4b8HgzA2/wv88YVtxnJ3fPuH2Dd8Bvpxn1kAGqMkQAIk0FYE%0aPCWkykqCE0C6Ec1az+QumcbphyfObEXJFNVlymwryVZ1ZpdFaj/ao3XPb1p4FyuyTJnmaN/%0a2Ysq1nS5ZNHcT9WJenvuuM5V5IQESIAESiFECKfEhURHUJrV1l32AhCSkxsv/4pslCM7i4+%0a126WJq32EYWvUFthWcxda3d2DE1fmeUGkDXvKMTgwd2i8LFWss26xvBkliUWyIu/qcMZMxf%0a4ztrbq8EFvf3IhtR8+icO82rBUBPEfd5YfxTsbkGUFRZtvGZw3A5ZOO4Unjar8Ye4+Wol8j%0a51zfM7GcBEiABEggREA1lYbaljNPQHlSyMgzuWh9beIElAowE7yIE2rOWqaVg4sgVbRpCMu%0aTtOvGDGBqBPM07tXwJuzm7fKDX+9ec95IgARIgARijoBTJg2dmC5DbGaoOPKpcT+v3eQOGo%0axxo/vbHk/vwqb99uy0Zg7RsOYpWch1vjciLbl0vZSX6davFgnxMua4y6Yhzxv3+Kd7UaI9B%0a+eSkoP+mZGHS8/tj3C3JpHrMZcESIAESKD1CRgBJJpIZZETQ0YmmQwrmFQcaZlmuYjNs5mu%0azDQxCa0f/tJ2Jk+7cGNpc83XHC/Tldlcm69d0mKm8BlIgARIoAMQCDPW1DPfqqLjKDgWj+o%0aISxmRkIacnkHX8ZE6O4M31+/xCrojP1e/LoZidOdd2CY+MXa9uRXD5k9Gj+brv0iD18jzT1%0aJD8aFjst8sJ+JesZITWmZDch1eJrVGyf6P8Nw7ejaaHBB93VT08Zcieh2YWxoGiCLcudNuK%0arOPGlCG5SXm0G/ZocdAAiRAAiQQAwRU3NhgI7pXzM+SAhVI1koWsnj5fj68EqOfpNjU8BrH%0aeZY037KmfZmBbD92TL0GRwukAtm+QPNru0EozEIcGSMBEiCBWCYguiiogeozoJUV7MJaeUU%0aOvXHTzRPqPID50zfexj5vkAGTvuYtBUzE2IvzseOlHbK08BheeHkn5l+RF1EkRR63qbnJsh%0aQwA9tVIBUXoKB8FAZEWKL55e4j3gDdMbhnaB9dpFGrKspQJk5UpEOYs6MjCjPZonc2JIdtL%0aBldu0jfugctMSF8ZWNwoJKiWkcaBIsZJwESIAESaFsCAW2kCs0oLyPTNOqpMFsnsLfM6S5T%0aXUSeS/tTty38ZM2IFBsh5vK96vYWausEZfB73jXhnQRIgARIINYIFO/F06vWYqW8Vjy1uUE%0a/+jM6pyFDDlEOfyUjtUfdTjAOfvAW3jlgnV/o2V+XDHTrCEUcZg/BzBGdLZ2Tn+Lpdbt8K1%0aVrIus50FtGiVK8+96+2kOd3IX3C6zb+tS+uYE9ZZUo2LsPu/ccwInAOseMLl28Ps5i88Zdk%0aQVWyT68u8dbspmS7O+pGzi8r21beRhvf3Sy9lxEtn7wzsfevrgEdO0UQUVGaMUsEiABEiCB%0aliXglhpa21VIDpmYXLRcRZqrZ5NeWiWVXybffxKPj7evOLnX9XL1tE1dfbr+3Ry4lLFl33/%0a2RgIkQAKtRqCyXA8wbljIGHgR5k3q2bDKfq1K7N68AW/t8s7vSuyNOdO9A5n9OkDOmCmYWP%0agqNol4qyzYgadfqsD1V+TXaYELNG9SND57AMZm78BW0UFle7fiRfHIf+nYfkiXf148c+Rzr%0aH9VrXgakvH1cZ5wklThrs1Yu9k7py3jNG651jotCfZXeXQHnlxXgRkXDUWPdP1arMaJ/Z/h%0ajTc/9QXwkNHOKyOQ1HMwhqTsMYdPH9n2Fl6pGodLRvcVZyvS0jkN8fRaYs4I5Gfx30D1nWE%0agARIggVgiYGWanZGKJ2MMc84/NKV5voUsWFuL/IIojxRe31XScWzwInLTmOuNwszx4Z0ESI%0aAEYppAZ8y4ahwyZD1dQsVhvCRCpExOEgs/2jj4AKEleMHcqPHyk9jwp7fgNBnQHbOvmxDFg%0aUUi8qfNRNW6V7FFvDRWirXqyVVnMOuKiegT7fTmqAM3tCARY6ZfhH2r3sVxaXJk51Y8Ka9E%0a+RarDKjVPmMnYVhmSAidPuYdOqbDiHMQPT/arlrU/i7EHnPsgIg9Wfb5wupdZnliojknThv%0aYoEcPTO4fPJstDVOuuBAnV282czm4/X2s3P7N+rIuAAADoUlEQVSBuNqXfsoD70hiL1w+dY%0aDrhncSIAESIIF2IlBTEIUEV2gPmpFKclGRJHYuezeZkuGUkx9xBfU9kFcvUF2jdoxQW1cc+%0avYKlTFGAiRAAiQQIwQSEjxnE4md0SNL3L5nd0JW927oIcsUu/UfjJxmr5KrRsGuD7BiVUCU%0ade6Pa8SxR06UfVcWTSJGTZ8ZEizlh/HK6hewYZdnnWoWvwRkpkYYPKUn5sy9CAOyQ/vHQqI%0asDXkXTsWs/HBfiH3zB8kx3Db0HNY33KqXkoPr5k3D6L6uhtQLirLEDIyeNA3zpvQL299nek%0avPwZx5U5Hnz6UqTJR1GzhSzp2bGDjfzJsEbyRAAiRAAjFNwIkkvftxP+EiDbxLNScKXQt9e%0aI1HCnHV1dW+BoxUgXkkQAIkQALtSUCW1R05Ikvq0tC3Z1ZtgVBjagc3v4ZXdhUjY+CFspQx%0a+sHRpln1Sbz27FvYF9h71TNvHC6TpYARZFGNkULJgh2bsHarPe/M5Kb0wlXXtK4oqSg5g+N%0aFpagWA1VSaga6Zde9by402yixilKcOFmMsipradSzz7plpdXLW3srKzyJo2fKkaBHFMj5cV%0a2ys5HeGIBRpsRsEiABEiCBtiUQtKS17shWmjnR5sbiUkZHgncSIAESiEkC8ejaMyfgzKLuS%0aVZV6WI91LHEMdA+PhVmS5UKs5RsTJ42EcO6h6xRgZp1RnPyJ+KWnH14fd1WHDQiTw63bmVh%0aosIpR14tFpLShHNwuWLDe07Nyka/cENdwxuzJgmQAAmQAAl4BOJKS8/SYsaPAwmQAAmQAAm%0aQAAmQAAmQAAm0IwHuMWtH+ByaBEiABEiABEiABEiABEiABJRAnJyITYsZPwskQAIkQAIkQA%0aIkQAIkQAIk0I4EaDFrR/gcmgRIgARIgARIgARIgARIgASUAIUZPwckQAIkQAIkQAIkQAIkQ%0aAIk0M4EKMza+Q3g8CRAAiRAAiRAAiRAAiRAAiRAYcbPAAmQAAmQAAmQAAmQAAmQAAm0MwEK%0as3Z+Azg8CZAACZAACZAACZAACZAACVCY8TNAAiRAAiRAAiRAAiRAAiRAAu1MgMKsnd8ADk8%0aCJEACJEACJEACJEACJEACFGb8DJAACZAACZAACZAACZAACZBAOxOgMGvnN4DDkwAJkAAJkA%0aAJkAAJkAAJkACFGT8DJEACJEACJEACJEACJEACJNDOBCjM2vkN4PAkQAIkQAIkQAIkQAIkQ%0aAIk8P8BInS/BS6MslwAAAAASUVORK5CYII="/>
          <p:cNvSpPr>
            <a:spLocks noChangeAspect="1" noChangeArrowheads="1"/>
          </p:cNvSpPr>
          <p:nvPr/>
        </p:nvSpPr>
        <p:spPr bwMode="auto">
          <a:xfrm>
            <a:off x="3379092" y="74613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AutoShape 2" descr="data:image/png;base64,iVBORw0KGgoAAAANSUhEUgAAA5IAAAIaCAYAAABS5XITAAAMFmlDQ1BJQ0MgUHJvZmlsZQAA%0aSImVVwdYU8kWnltSCAktEAEpoXdEepEaOghIBxshCRBKhIQgYi+LCq4FFQtWdFVEwVUpsqi%0aI2FkE7PWhiIqyLq5iQ+VNCuj62vfO982dP2fOOfOfc+dOZgBQtmPn5majKgDkCPKF0UF+zM%0aSkZCbpCUDAeIACZ2DP5ohyfaOiwgGU0f7v8u4mtIZyzUYS61/H/6uocnkiDgBIFMSpXBEnB%0a+LjAOCanFxhPgCEdqg3mp2fK8GDEKsLIUEAiLgEp8uwpgSnyrC11CY2mgWxDwBkKpstTAdA%0aScKbWcBJh3GUJBztBFy+AOJtEHtxMthciO9DbJ2TMwtiZTLE5qnfxUn/W8zUsZhsdvoYluU%0aiFbI/X5SbzZ7zf5bjf0tOtnh0DkPYqBnC4GhJzrBuB7JmhUkwFeJmQWpEJMRqEF/kc6X2En%0aw3QxwcJ7cf4IhYsGaAAeCr5rL9wyDWgZghzorzlWN7tlDqC+3RCH5+SKwcpwpnRcvjowWC7%0aIhweZwVGbyQUbyDJwqIGbVJ4weGQAxXGnq8KCM2QcYTbSvgx0dArARxpygrJkzu+7AogxUx%0aaiMUR0s4G0P8Nk0YGC2zwTRzRKN5YbYctnQuuBYwn/yM2GCZL5bIEyWGj3Lg8vwDZBwwLk8%0aQJ+eGwdXlFy33Lc7NjpLbYzt42UHRsjpjR0QFMaO+3flwgcnqgD3OZIdGyed6l5sfFSvjhq%0aMgHLCAP2ACMWypYBbIBPyOgYYB+Es2EgjYQAjSAQ/YyDWjHgnSEQF8xoAi8AdEPCAa8/OTj%0avJAAdR/GdPKnjYgTTpaIPXIAk8hzsG1cS/cAw+HTx/Y7HFX3G3Uj6k8OisxgOhPDCYGEi3G%0aeHAg62zYhID/b3RhsOfB7CRcBKM5fItHeEroIjwm3CD0EO6AePBEGkVuNZO/RPgDcyaYDHp%0agtEB5dqnfZ4ebQtZOuB/uCflD7jgD1wY2uCPMxBf3hrk5Qe33DMVj3L7V8sf5JKy/z0euV7%0aJUcpKzSB17M6wxqx+jsL6rERf2YT9aYiuwY9gF7Ax2CWvGGgATO401Yu3YSQkeWwlPpCthd%0aLZoKbcsGIc/amNXbddv9/mHudny+SX1EuXzCvMlHwNrVu4cIT89I5/pC3djHjNEwLG1Ztrb%0a2dsBINnbZVvHG4Z0z0YYl7/pFvMAmFQ1MjJy8psufDUAdYsBoAx905n3AkC7CcDFuRyxsEC%0amk2zHgAAoQBl+FVpADxgBc5iPPfwH8QA+IACEgkgQC5LADFjxDJADOc8G88BiUAxKwVqwEW%0awFO8EecAAcBkdBA2gGZ8B5cAV0ghvgHlwXfeAlGATvwDCCICSEhtARLUQfMUGsEHvEFfFCA%0apBwJBpJQlKQdESAiJF5yFKkFClDtiK7kSrkV+QEcga5hHQhd5BHSD/yF/IJxVAqqo7qoqbo%0aBNQV9UXD0Fh0OpqO5qFF6DJ0NboZrUQPofXoGfQKegPtQV+iQxjAFDEGZoDZYK4YC4vEkrE%0a0TIgtwEqwcqwSq8Ga4Hu+hvVgA9hHnIjTcSZuA9dmMB6Hc/A8fAG+Ct+KH8Dr8Tb8Gv4IH8%0aS/EmgEHYIVwZ0QQkgkpBNmE4oJ5YR9hDrCOfjd9BHeEYlEBtGM6AK/yyRiJnEucRVxO7GW2%0aELsIvYSh0gkkhbJiuRJiiSxSfmkYtIW0iHSaVI3qY/0gaxI1ifbkwPJyWQBeQm5nHyQfIrc%0aTX5GHlZQUTBRcFeIVOAqzFFYo7BXoUnhqkKfwjBFlWJG8aTEUjIpiymbKTWUc5T7lDeKioq%0aGim6KUxT5iosUNyseUbyo+EjxI1WNakllUadRxdTV1P3UFuod6hsajWZK86El0/Jpq2lVtL%0aO0h7QPSnQlW6UQJa7SQqUKpXqlbqVXygrKJsq+yjOUi5TLlY8pX1UeUFFQMVVhqbBVFqhUq%0aJxQuaUypEpXnagaqZqjukr1oOol1edqJDVTtQA1rtoytT1qZ9V66RjdiM6ic+hL6Xvp5+h9%0a6kR1M/UQ9Uz1UvXD6h3qgxpqGo4a8RqFGhUaJzV6GBjDlBHCyGasYRxl3GR8Gqc7znccb9z%0aKcTXjuse91xyv6aPJ0yzRrNW8oflJi6kVoJWltU6rQeuBNq5tqT1Fe7b2Du1z2gPj1cd7jO%0aeMLxl/dPxdHVTHUidaZ67OHp12nSFdPd0g3VzdLbpndQf0GHo+epl6G/RO6fXr0/W99Pn6G%0a/RP679gajB9mdnMzcw25qCBjkGwgdhgt0GHwbChmWGc4RLDWsMHRhQjV6M0ow1GrUaDxvrG%0ak43nGVcb3zVRMHE1yTDZZHLB5L2pmWmC6XLTBtPnZppmIWZFZtVm981p5t7meeaV5tctiBa%0auFlkW2y06LVFLJ8sMywrLq1aolbMV32q7VZc1wdrNWmBdaX3Lhmrja1NgU23zyJZhG267xL%0abB9tUE4wnJE9ZNuDDhq52TXbbdXrt7E9Umhk5cMrFp4l/2lvYc+wr76w40h0CHhQ6NDq8dr%0aRx5jjscbzvRnSY7LXdqdfri7OIsdK5x7ncxdklx2eZyy1XdNcp1letFN4Kbn9tCt2a3j+7O%0a7vnuR93/9LDxyPI46PF8ktkk3qS9k3o9DT3Znrs9e7yYXileu7x6vA282d6V3o99jHy4Pvt%0a8nvla+Gb6HvJ95WfnJ/Sr83vPcmfNZ7X4Y/5B/iX+HQFqAXEBWwMeBhoGpgdWBw4GOQXNDW%0aoJJgSHBa8LvhWiG8IJqQoZDHUJnR/aFkYNiwnbGvY43DJcGN40GZ0cOnn95PsRJhGCiIZIE%0aBkSuT7yQZRZVF7Ub1OIU6KmVEx5Gj0xel70hRh6zMyYgzHvYv1i18TeizOPE8e1xivHT4uv%0ain+f4J9QltCTOCFxfuKVJO0kflJjMik5Pnlf8tDUgKkbp/ZNc5pWPO3mdLPphdMvzdCekT3%0aj5EzlmeyZx1IIKQkpB1M+syPZleyh1JDUbamDHBZnE+cl14e7gdvP8+SV8Z6leaaVpT1P90%0axfn96f4Z1RnjHAZ/G38l9nBmfuzHyfFZm1P2skOyG7Noeck5JzQqAmyBK0zdKbVTirK9cqt%0azi3J889b2PeoDBMuE+EiKaLGvPV4TGnXWwu/kn8qMCroKLgw+z42ccKVQsFhe1zLOesnPOs%0aKLDol7n4XM7c1nkG8xbPezTfd/7uBciC1AWtC40WLlvYtyho0YHFlMVZi39fYrekbMnbpQl%0aLm5bpLlu0rPenoJ+qi5WKhcW3lnss37kCX8Ff0bHSYeWWlV9LuCWXS+1Ky0s/r+KsuvzzxJ%0a83/zyyOm11xxrnNTvWEtcK1t5c573uQJlqWVFZ7/rJ6+s3MDeUbHi7cebGS+WO5Ts3UTaJN%0a/VsDt/cuMV4y9otn7dmbL1R4VdRu01n28pt77dzt3fv8NlRs1N3Z+nOT7v4u27vDtpdX2la%0aWb6HuKdgz9O98Xsv/OL6S9U+7X2l+77sF+zvORB9oK3KparqoM7BNdVotbi6/9C0Q52H/Q8%0a31tjU7K5l1JYeAUfER178mvLrzaNhR1uPuR6rOW5yfFsdva6kHqmfUz/YkNHQ05jU2HUi9E%0aRrk0dT3W+2v+1vNmiuOKlxcs0pyqllp0ZOF50easltGTiTfqa3dWbrvbOJZ6+3TWnrOBd27%0auL5wPNnL/heOH3R82LzJfdLJy67Xm644nylvt2pve53p9/rOpw76q+6XG3sdOts6prUdarb%0au/vMNf9r56+HXL9yI+JG1824m7dvTbvVc5t7+/md7Duv7xbcHb636D7hfskDlQflD3UeVv7%0aD4h+1Pc49Jx/5P2p/HPP4Xi+n9+UT0ZPPfcue0p6WP9N/VvXc/nlzf2B/54upL/pe5r4cHi%0aj+Q/WPba/MXx3/0+fP9sHEwb7Xwtcjf616o/Vm/1vHt61DUUMP3+W8G35f8kHrw4GPrh8vf%0aEr49Gx49mfS581fLL40fQ37en8kZ2Qkly1kS48CGGxoWhoAf+2H54QkAOid8PygJLt7SQWR%0a3RelCPwnLLufScUZgBrYSY7crBYAjsBm5gNjw9+So3esD0AdHMaaXERpDvayWFR4gyF8GBl%0a5owsAqQmAL8KRkeHtIyNf9kKydwBoyZPd+SRChOf7XdIY3YzCReAH+Sdbf23WIgAcYAAAAA%0alwSFlzAAAWJQAAFiUBSVIk8AAAQABJREFUeAHsvQl81NW5//9JZiaTZLIvkBC2sK8FZCnKJ%0asrihihiqXJL6S3Y2z/W60/bXq7Wl/VavdxF/v1ZvL0urchVW6+IolLFBQRBEURBFgmCyBrC%0alj2Zycwkv+fMfL+zZbYsk43Pacl853vOec45728S55PnOc+Jq6+vbwALCZAACZAACZAACZA%0aACXQwAs56oKSqAfy02sEeTCeeTnwc0D0lDob4TryIDjJ1IuwgD4LTIAESIAESIAESIAES8C%0aegPuxnJcknfxYSaCUC6vuJIrJ1YFJItg5HWiEBEiABEiABEiABEogBgUQTkEExGQOyl59J9%0aX2kvp9YWodAHENbWwckrZAACZAACZAACZAACcSOgNUOXKplmGvsCHddyyqcVXkiKSJb9xlT%0aSLYuT1ojARIgARIgARIgARKIEQG1Z7LcCtTaG8AkHzGC3IXMqqDoJFMc0hPBcNYYPFcKyRh%0aApUkSIAESIAESIAESIIHYEVCCskY8lDYHYHe6vZQUlrHj3VksK+GovI8mQxzMRiBZwli5Hz%0aJ2T49CMnZsaZkESIAESIAESIAESIAESIAEuiQBJtvpko+ViyIBEiABEiABEiABEiABEiCB2%0aBGgkIwdW1omARIgARIgARIgARIgARIggS5JgEKySz5WLooESIAESIAESIAESIAESIAEYkeA%0aQjJ2bGmZBEiABEiABEiABEiABEiABLokAQrJLvlYuSgSIAESIAESIAESIAESIAESiB0BCsn%0aYsaVlEiABEiABEiABEiABEiABEuiSBCgku+Rj5aJIgARIgARIgARIgARIgARIIHYEKCRjx5%0aaWSYAESIAESIAESIAESIAESKBLEqCQ7JKPlYsiARIgARIgARIgARIgARIggdgRoJCMHVtaJ%0agESIAESIAESIAESIAESIIEuSYBCsks+Vi6KBEiABEiABEiABEiABEiABGJHgEIydmxpmQRI%0agARIgARIgARIgARIgAS6JAEKyS75WLkoEiABEiABEiABEiABEiABEogdAQrJ2LGlZRIgARI%0agARIgARIgARIgARLokgQoJLvkY+WiSIAESIAESIAESIAESIAESCB2BIyxM03LJEACJEACJE%0aACJEACJEACJEACzSVQbavH+UonisucOH7RjpJyJyqt9aiorXeZTEuKR2piPLqnG9An24T8D%0aANyUw2wmGPvL4yrr69vaO7C2I8ESIAESIAESIAESIAESIAESKB1CChhdvqSAzu+tWLnUSts%0ajuZJNbMxDhP6J2Jiv0QUZBkR1zrT87NCIemHg29IgARIgARIgARIgARIgARIoG0J1NobsPV%0aQLd4/UAO7s3niMdSMTYY4zByejKlDkpBkaj1JSSEZijjvkwAJkAAJkAAJkAAJkAAJkEAMCd%0aTWNeDtvdXYdrg2hqN4TU8elISbRlmQlNByQUkh6eXKKxIgARIgARIgARIgARIgARKIOYEGc%0aToq8bj286qYjxVsgPnjUqBEZVwL9CSFZDCyvEcCJEACJEACJEACJEAClwGBensdqm1OmJKT%0aIDlbYlLsNZW4WF6N+sR09MhMiskYncloWU09fv9eKUqr3Qlz2mvumZZ43DsrExnJzXvwFJL%0at9eQ4LgmQAAmQAAmQAAmQAAnEiEBNVaXstQtu3JScimSTqqvDrjc34mA10HfSDEzrHRuRd3%0aL7Rmw6UQfkjcSPp/dVA0ddwq0DkIyl6Rb5CthrqlFjDy3M4k0WpDZTMEU92SgafnnchtXbK%0aqJo2XZNFk9Ow5g+5iYPyOM/moyMHUiABEiABEiABEiABEigIxOow5fvfIQjjuBz9BWNutY0%0ahnJK1V/AO6/tRvfJU3FFvq/QrMPJwydQLjLO4DOM01mPrF790CPFazCjeyZwogQoLYUVfZE%0ao7evtDtTZbbDZxCNaXYPaejN6986BS9967IVfh2qWPexK2fOXg7NfbcOmYyJWQ5Y0zJ4/DX%0an+A4RsHYuKN76owuav22YvZFPmr4Tt8YtJuOWKlKZ0A4Vkk3CxMQmQAAmQAAmQAAmQAAl0f%0aAIJySLvauD3Yd/hcMtGX9HoKwIbr6oWu975FOdEkJ77aDvy5s9AD02IWYsPYNPuU427yJ2+%0allxYamwSulmDKqsNF78VEamK7RReW3dOXuvQWOMaMK37Degb4BhLUO8bN3aZU1+ste5Kg0F%0aNLJyQtEOOX2yXonKw/s/2Cuz+ztYu40czqBK46mzKH01Ki/qoEArJaMiyDQmQAAmQAAmQAA%0amQAAl0GgIJGH/jDRjvN19vGKvf7ZBvHNi/eTMOalGY6YNHeESku4vucUxCr97ZMKMCR06ox%0agaY6y5i8/YD4q1sXBwiIj3FaIDFnIjEBJGzxjTIlr2Qpe/EazCt0OKpP7lrEzYdkZjcgGIs%0aGI2FU3t579rOYu26XVAtw4tmb5fWvuroIlJfr1voVmCRiMloCoVkNJTYhgRIgARIgARIgAR%0aIgAQ6OQE9jDXyMmqx94PN2HNe82DmDcfNV+QF72bJw5RJIyQktR5JZRuwr8IJgyUbgwssKK%0apJQFqq7E1MT0TZt0dwRqm5tELcMmMQks0JcF44gne3nkb/KZMwNDO8LDGa/FVmKFFoTgiIX%0aZVu4S0HX1Zr3VXhrB3ZExm4TjXXtKSqqMJc25Nr4Lz5ngRIgARIgARIgARIgARIICYE/Pcy%0aNh5Ck2Y157Dlg8/wnebsM+YOwm3T+7kS2jTuI3ckXNYuLyaJP63TlGqdMwlDp16DoT4dKhM%0arsW6XhLhWlKFORKTp1H68/vExV9Tqznf3ofCOMa69kz5d/C7doaveW/GhlKTBX3Ai8L3XRM%0ayvVGKdjrgnMtLC1Zz7ZJsiJuChkIxEkvUkQAIkQAIkQAIkQAIk0NkI1JzF2xu+QLWINrfmc%0asLWOBLUsyoDanHm66+weU+xZ0tiYsFwzJvaLyABjqeL50KXbl5t19j3mdqvH7qJkDyHUvzt%0aL295+oqLEtfMGQ57aTUSM72hqz4NXJelxSfwnd0MlczHIN7J85eUfG1cnOXn8N0pO5yuDK4%0ainp2laI+dieqIj0jZWdURjmr/ZL3s3VSv8XJD/VPXLS0tta3mXpibHfZoEArJlj4l9icBEi%0aABEiABEiABEiCBDkbAeqkYF1VyHUfjLKGOIElnDOJXPP2NV0T2HX0lpg3NibyqKNVEvV32T%0aqq2PolzjJk9MWvWGOTWfIsX3j2ARAmhnSfez4DgVNcczhUdwLmiyNOxnj+GLfKvPUuDKEF1%0aTmSkUlvXgHhRjimSUMggr1Z7A2rknskQJ//8BWWgMFS21b04+eL6J9e+AtRlW2xYEuJgVLY%0adYtsW3LayFayoNTw8N9tlP1h9lI8+WFfeIwESIAESIAESIAESIAES6IgEDHpIp7k7rpk6EI%0an1Tuh+wqT0gNSosgCnIQsTr/8+6nZeRP8xQ5GXHOWqbDUoq6lDhqSzqfOIRLdvsl5coGfPF%0aONQ0Xc4WdpY0PYdMQS58fX4etch12BW5W0MNawxCd0y1cEh7mKrKEV5UFejAdm5aV47DivO%0aBRlbtxOL122HayVjbRC1rg2mhKZNROO4QrOI9WQUZBhdgtIqXtT9p2x4b181SirqZR9pHAS%0aJq63qYzbFiRgXYSiQlOfS4WyATZgr0eiql7p4cQ8rQTpebF8ttvPFthKStWJ730kb3j9Qg5%0aJyJ5JFYPoKz2Ac1BrUWqYMTgpW3a57T4NOiDdJgARIgARIgARIgARIgARaRuBicZnbgDEZe%0aTmZjbx8NeWVIixFsGjhrjWVF1ApiXHGjLFIWGglLpWKqFOqxFPqRdTEIzUz1d+W4wI2rt/o%0aaaUuDAnA+b1b8Dc95atea7RgwKBuqDh8zHWkyJGPP8ARHy/l6LGh92IOnnw1JuZ7fWBnv9i%0aEjUWNY3UtA8bhpvHd9BElbvQc3njls6AZZL2NWu9Kibq1n1eFNWgXAfjjKamYNNBfrSdL9t%0aqpg5Mxtm8i/ry1HDu/taJbmgFjepsxOD8BfXMkeVGSEpLxLm+ks77BJRBPlzpxpKQOX52wo%0aaTSiZ+I7asCbCeJ7WlDkjFObP9JbO87VecSqkqAhitqLeMKE5EkwjOweJ9GYA3fkwAJkAAJ%0akAAJkAAJkAAJdEoC9U63/zG9Z56/8HOtpg5fvvcRjng8iMDJ3Z/Jv0hLNWDyvBvQP9ChKS4%0ayo8hSh27PGY+Mbhlwnx0iHsKCAgwa2BcD8tPdSXtG9sKuTTtw8LwcBaL1sRRegVGZvsLVfy%0a5Op9oT6ZUu4mANXpQLz7e49kr63ojt9dt7G4tbfUQVgqrCS2+f0FhE6m3Uq8UcjyXTMjCyV%0a61LRKarM0GDFgmLTYxHbqoRo0Vs3jQ6RTyhTpcXMmhzuWmR9kuvzsC/b7iEs+KZNHmRhuoC%0atabbx6c0qo+ia6M+vEECJEACJEACJEACJEACJNBhCdSjvMqdjKa86BCOdisENEGl9GX3Xll%0aIUM4w7YzIkMtQSkEXh6qRpQDdAkWkuTdunzcKyajDjjc3QjkJVUIcU8+RuOWGAUgWL2fAyR%0a0Sl5mO8TNmY2R5Kc6X18AZn4zePTNDTkNVGAKO9QidtTVA3jQaPOwwLaqslZBSFQoaqtiFZ%0aYEcczJdQk4jFeUBvFo8iE0piRL6qkJZIxVle+7YFDz1QZn8kaGxpzGwv1rTTaMtSBL7viXy%0aSL6teU0CJEACJEACJEACJEACJNDBCdhQXirePlcpxbaP/RO/GEuuwMIb52C8ZGrd8eYHLvH%0aXd+I1mFZowaXDn+Kt3RekZz7m3T4OqZqVekktGu8X6qpVyIvuR9T9ZgaUYde7n+OghFyGLS%0a5PprvFFkkMZBkwHvPHBz+vsmjXFzDkq6yt0l4Gqiy2BjVdfeQr7DBIaKvmkYWzRgJ426ZsP%0aRRaRCoJVicJb77XS44+0UG1zbSCjjI4LwFZljhUyT5TfTtt0IbaTbW22SP9hS2FZDhirCMB%0aEiABEiABEiABEiCBTkfAhPQeOegmusbzYV/Ei+1CKS7anDAbdCVj8CSlMWqeu6zC/kgXIVm%0aOYhworpN9ibLhUUooERkUjbUCxyOJSNVRxKOvw9OmH0SpG7WX4bSuAitK3JGyel3Aq/KCuk%0as1ioqOBdTG/q3aaqgS2YQsmjMvJ0VnH7Jlm1SoxD2ZFiMqrHb5HvD3NAabgFrbLBGSvi093%0a1vBOvAeCZAACZAACZAACZAACZBAZyNgxNCJV2JowLRDJajxa2bqhpEFCdh2ug5FXxzG6BtH%0awJsr1a9lyDfOhO644YZcWEXbqTMfz3zxGXaeFlWbVohbZhTizGefet7PmdbHE3ZrMAeeI6m%0aLQwN6FPZGtmhal0NStNiJg8d8Eug4cPqc2xtotORgUB/Zn6m7Lp2VOHykxE+whpx4CypOX3%0aJAJdGJVKJoEslEq9SrJDvq/Mpoi1qbWmPPLK989F5Fa4XtSIAESIAESIAESIAESIAEOh2Bk%0aAlqAlZSOLKvCMnDsofyGHaf6I9JvYMf/+DqJuGpbh+bHuAqd+PNSE5PkH2T7lKd5K6zZOcg%0aXcSi5323bshK0YNntca+LzJht8cyAcMnjEAPnyF6OM/5ZW3V/Xx9rxiL8T3dXlSXKcnaelq%0aEZLmv3Rhc75AMq2GLCDeVbOdMma8PNmyPmFbW1NXjQpUTBjWpKIta4/wsb9Idn8cRpQU2Iw%0aESIAESIAESIAESIAES6LIE4jMHYmyue3lHtu/GWXfenuDrrT6N3V9/i6+//gYlnnMdffdGV%0auPYSXd8alb3ANHoCUethz1IdtWaknPa/sZEzz5MfRJeUazkTC3Kgo4tVZ4x9J6xed15NLyQ%0aVL5KdQbknuNWVFp9+cRmPpGsfumahzriJVJLb33gGpvQ1WuEVyRAAiRAAiRAAiRAAiRAAl2%0aUgKQX7TN6uBbSWoqNHxYhtJaUENg9B7BzzxFc1JxtDp+QSfu5YzjiEnkGdMsI4dm0ncO6tR%0avwwps7cd5noOLvzrkBWzKQEUq1iBKqryrBGdfYCcjLCjFGDB9Vta0eNkmkE6ko0VZW3YB1u%0a/SNn+F7HL1Uj9oQDky1nVTVB45aX1ODuqKisIbPVTjw5pdVLmEb2D9cR7VGtVa9hHokej1f%0aSYAESIAESIAESIAESIAEugCB2lpNpQVxQ7mP16jF0f2f46W1G/Hh6TTMHJvjXnXpYazfcTo%0a4AWMS+g7ojQGFPbV/heiXpZ0RUnNaROgxdz9zAfqFOidSFIkrNFUEp+eUj/pSHJZ9mqpY8n%0aNC7tM0Gupx8eRZ9xiwIK2pGzq1ni15OV8ZnYdRibZkcxw+PlyDFz8p9xNlgeO/dciBeU/XY%0afnf6hC4r1LZeWxTHW757zq8ut+rNBvkIM/yX92Lyh/dgqpXXwk06XpfUevEH94rRWVtAzw5%0al4K2DH7Td63cIxmcEe+SAAmQAAmQAAmQAAmQQBchIOdKnjjoSqCjFpSfr4eYOuVICvcSj+7%0aYiuPV1dADNKurHMga9X2M/nYD9sjpIdXHvsAbItpuHt/LHWbqCRnNxlXjR8l5hP7l0omv8f%0a72Ix57gycM8uyZ1Fs6nW5hW3n8lDuE1WCGfkxl5fGj0PyRGDhAjvNQRbLD2EWzmVCJb7RwW%0adSJ4Cx2H29iLOiDXM1NZhevqsFkRJnY1vdHRif33EM15WtxWfSW3WIyHhv31WCQHMExoV9w%0aD+reYlmrNP76bD2U9zHJR7UpYbmvuMGVeGjPmXr8YIQ2W7sd9YcPSDivHY6v9gC3LwiyjDh%0aU1zUgQcJsVcKdpha11r457qftM6WmmmF7EiABEiABEiABEiABEiCBDknAfgHvrP1UxJhBjg%0aDRk9aomXrDP8/u3amFncpJHCIi3ZpSMqQOGIKJo/Ncyxp13VSUrduK78RbWH5kDz7O745pk%0aswmIXcArpmSL+YsWrIdN4XyY/ux+UvJqCrt9dJj9JWY2LOxYLKe2IMXzojg0cSsMSdL8zyW%0aY8eOYnd3S28MdnkyK7HltY/wndcB566vOo0jFe7L/gO7uy7OfLEJ7xcFho8mIjFQ7bq7tfj%0ar8Ys+8bhRWKsXAZctx4AMFCEZqhgNca7kPPqrbzuVHkdyHGn1PjWSOCfOaHKFu6rXYCVNEh%0a+N7GXGJ99YkZQQfaId3ZZa65UD3G5fhrbqVPhKAiRAAiRAAiRAAiRAAl2FgMmknSHpIyKNF%0aoycdBX6a+lUswvcYlEt2WhJw7DR48WJdQNmju+HVI8OSce0OZMh2gPGvKG4SsuIGm9ORa+e%0aeejVLdUvEU6ydPSISDmK48qZszFzqBYiq7HNk1BYjzfLIwwNGDpQb5eAbrnuPKwDRg/SxGU%0aSMnRHqv6MjDkYObwfsl3vu2OodualJaWxaM0eUIi8GCmfkvLoPZJqqk5RkvkZRqQn6rlm9Q%0aW1zWu/XBGbImabkLDVMzHftXqeoaeWFyRAAiRAAiRAAiRAAiRAAp2cQDqunjcDVgnxVBlO4%0a01mpCb7e8BMOQNxw5R0ICMLuSn+dX6LN2Ximnlz/G6FemPKGYw5k0woTcxFfxGZwUp85gAs%0aXNAblTVeT54p2YJEj9BLwqgZM5B1rAx5nqNHjBg1azYGShe9WYI5wXVdOCcFp60WyEpcJX3%0aQeCzoKUlhdJ0WbxRvpN4r2Ixadq9SHZjZhOKQ59Ez04j4KKYUL07DQL0pzkqo+80tBTK2qZ%0amhrb5rpZBs7hNgPxIgARIgARIgARIgARLowARM5iSIfgxT4pErXsXWLlm9+yErktH4BKSGE%0a68SgturUNsbqduSPslB1hOfkoNe3uMNpbUIR/0QS71vDF8raqMXkkr/KW9gqna2ZrhpKY9h%0alexnfPErB3x1sAqNLa1tnkdRjZdhMcAkIrs5XknftVJIhnt6rCMBEiABEiABEiABEiABEiC%0aBViagzpSMVOJF7FVI9qMVGxx+x3yonibZpqjqm1OUKFVezShOLAlrnkIyLB5WkgAJkAAJkA%0aAJkAAJkAAJkEBoAiqBje+xGKFbemvUPsmIRZqo8Nf0DPE+SmPfHjYJ8dWS3kY0E9hA2fG1F%0aVgf7r1aq14oJHUSfCUBEiABEiABEiABEiABEiCBJhJIlc2dTRWSNRKyGqk4ZS9lriUOz9+R%0agCSfUFSHRNL+w2t1OHgywIbEqjbIESCqNDi8+08Dx7HKuSLq9JbmJNtRa9WL90q/w1cSIAE%0aSIAESIAESIAESIAESIIGoCHRPjz7GVEk/gyiwC5XRZXpVYi0rMQ7p5jhkaK+ZSXFBk+3EJS%0abCeM11sgEzCwlXXxty7ucqnLBJXGvk4NrGJnzXSiHZmA/vkAAJkAAJkAAJkAAJkAAJkEBUB%0aPpke85Kiaq9Ohvy5CW7S8xF6qCEZ2AUrEqSE+CLdJsRF2P6Aw8he/NnSL52RkjTp2Ts+ujz%0aA/nZ8V0rhaQfGr4hARIgARIgARIgARIgARIggegJ5GdE75FUVpVH8lJVPc6WeQ7RbDRYUKH%0aYqFXjG7b9+1D5/J9QX1bWuFLuKBFaVFwHowqVDdoi/E3ftXKPZHhWrCUBEiABEiABEiABEi%0aABEiCBkARyU5smJFVIqV0iW3d/Z0WfnODezAbxGDpkL6Nry2MQxSfHg8Ih+yx9PYtqf2T1P%0a9+HhjPH0FB6CWn3/7rRnNVezm/P2+X4j+YEtsqeTZ+10iPZCC9vkAAJkAAJkAAJkAAJkAAJ%0akEB0BCzmeERznIduTenCRFMcPjtqRY0teIzpDUMMGF4Qj/ljDEgMcP0pDfiDUQYMk/o5w7w%0aiNs5ohGHKNUBmd5jGjtOH83vddrgGtXWSDbYZOlKtUa1VL3H19YFRt3oVX0mABEiABEiABE%0aiABEiABEiABCIRWPt5FT4uqo3UzFOvMqZWWxswb5wFN4xK8dz3vVAS0yvbfGvc16HqG+rqE%0aJeQ0KiDEq2/feMiqm0NrvDaRg0i3JgyOAnzx3nnGm5uEUyxmgRIgARIgARIgARIgARIgARI%0aYGK/xCZBUHsVkxLi8M5XNThbHnyvZCShFqo+mIhUk6sUIVkjIrI53kjVP3CNAY5S1YSFBEi%0aABEiABEigMxNQ54PVyBFiNvlsYnfKHhr5wBJki01nXiLnTgIkQAKNCMSp33Xi6osXhZUQ34%0aA00XYJzdwL2Mh4hBsFWUbXvkP1OzfaouZplX2OL3xcgXuvy2xSeGy0Y/i2S5TQVJXopzlnS%0aKo9lWqNviWUkPVtw2sSIAESIAESIIFOQEB9OLhUAxRXNqBcQqasck6Y+kwT/ceaTrBITpEE%0aSIAEQhBocO37Uwlo1O8/4Hx1HIorGlAnvwtjXdTQM4cnN2kY5ZVUeyW/KbHjf7aVNzrmo0n%0aGomickmhAr0yj6w+MUTT3a6LWFritkkLSDxHfkAAJkAAJkEDnJGAVD2RJVYN4ImP/galzEu%0aKsSYAELjcCDaLU1B/TSqqA8trY/26cOiSpyYjVrCyJcfjkiA3Pby1zZXNtspEoOyhv5IwRF%0apeQDBSFkUwEWxuFZCRqrCcBEiABEiCBDk6gygZcqHGHsHbwqXJ6JEACJNDmBFRimyp7HC7K%0a78lYliTxLk4e1AwxKdNKETH56RErfv/upZB7Jltj7qN6mzFlcDIqauuhuERT1JrU2gILhWQ%0agEb4nARIgARIggU5EQHkiyySMlYUESIAESCA0AeWdtDriXGH/oVu1vOamUZZmG7EkxuObc3%0ab869uXsHFftRzT0bzf7WqbQ6iixOPCK1Mxtq/ZlTW2sTxs3DPUmnj8R2NWvEMCJEACJEACn%0aYKA+rCgwll5kFeneFycJAmQQAcgoBLy5KbGNgmPOgZEHQfSnKKEnQrHVUl4uqUbMGlgIq7o%0ak4icVJXMJ7TFKms9Dstey0+/qUVptROjeidgfL9k5ImNUOX5reX47FsrEiQJT6iijvtQx34%0aEKxSSwajwHgmQAAmQAAl0AgIqsQ73RHaCB8UpkgAJdCgCSjflpYUWTy2drEqi88j6iyLowr%0agGIwyiZudwquzbDa6EPN3SjCjMMSIrNR6WhHhXZlqbRKSU1zpRXObA8YsOlNe4w1WNEnNaJ%0a8mG1PEiQ/JNGC3hrAPzEpAs/ZSPU4W1fnHcih0SShsuxDXTEo+H52aHDIGlkIzwEFlNAiRA%0aAiRAAh2RgPJGquysLCRAAiRAAk0jECfxnbnJDWE9cU2z2Lh1mYi6h1+/2LiiiXdUKGq9/L5%0a3SuiJXYSlikAJlMAGcTqa5HBIdZyIXvR+Soiq/kpUmkVBN8j/rHVegerbR++rvz5yazYykn%0a2M6hXaK4VkABC+JQESIAESIIHOQKBSEuyoIz5YSIAESIAEmk4g0QTkJAdKsqbbCdfjy+M2r%0aN5WEa5Jk+tcM/adtvxnINJ/CVRzJUCVp1QVJTJFd4btt3hyGsb0Mbs7hPgaWmKG6MDbJEAC%0aJEACJEAC7U/AJmFLLCRAAiRAAs0jYJPEO7EuSohNHxp8f2Fzx1ZaUAlCz78oDKk+LvEoyk9%0a5INW1pimD9lZzjiQiVUcKyaD4eJMESIAESIAEOjYBu8rGwEICJEACJNAsAiqLa2mMjwNRE7%0avlihRXhtRmTbIdOqlsrmrO0RQKyWgosQ0JkAAJkAAJdDACzNTawR4Ip0MCJNDpCFRLspoS2%0aWtebW+AM4Z/nPvRpLROISaViFRzjbZwj2S0pNiOBEiABEiABDoQgVPl9Eh2oMfBqZAACXRx%0aAhbZU5nZwj2Vb3xRhc1f13ZIUiqcNVpPpL4ACkmdBF9JgARIgARIoBMRoJDsRA+LUyUBEuj%0aUBIyGOHS3uPcWtnQhsUjA09I5RZNYJ9gYFJLBqPAeCZAACZAACXRwAhSSHfwBcXokQAJdg4%0aBkpunWykeFqKNBfv9eaYvOmWwNuOqcyHtnZYY94iPcOBSS4eiwjgRIgARIgAQ6KAEKyQ76Y%0aDgtEiCBLkUgXU7ASE1s/QyvKuvqtsO1WPt5Vbvwmj8uBZMHJbkyuDZ3AhSSzSXHfiRAAiRA%0aAiTQjgQoJNsRPocmARK4LAgkmuLkrMnYLrW2rgFv7612icrYjuS2rsTjTaMsSEpouTimkGy%0aLJ8YxSIAESIAESKCVCVBItjJQmiMBEiABHwLx8XHIszTIuYstF1w+ZkNe1krm2K2HavH+gR%0aq09vFOJtnjOXN4MqYOSUKSiOPWKhSSrUWSdkiABEiABEigDQlQSLYhbA5FAiRwWRGIk32R2%0aUkNUB7Jti4q5PV0qQM7vrVi51ErbI7mZeg2G+MwoX8iJvZLREGmsUUhrKEYUEiGIsP7JEAC%0aJEACJNCBCVBIduCHw6mRAAl0agKp5jikJ3aMJVTb6nG+0oniMieOX7SjpNyJSms9KmrrXRN%0aMS4qXPZzx6J5uQJ9sE/IzDMhNNcBijo/5AigkY46YA5AACZAACZBA6xOgkGx9prRIAiRAAg%0aniyesmR32wRCYQe6kaeQ5sQQIkQAIkQAIkQAIkQAIkQALtSkAFsmYlNi+UtF0n3k6DG9tpX%0aA5LAiRAAiRAAiRAAiRAAiRAAh2GQJoc82E0dJjpdPiJ0CPZ4R8RJ0gCJEACJEACHY2AA9VV%0aVZIEoqPNi/MhARIggeYRUNlZUxKa1/dy7UUhebk+ea6bBEiABEiABJpDwLof9w3pjWnjBmH%0aSL9agujk2ouljLcKTP/8J7lv0E7zzTfsc2A1YUfLNdqx/bXvs1hkNi87WxvXsbsd9v/srLn%0aa2uXe4+ZZh7c9nY+HPl2H1h992uNmFnFDZl/Lzezt+9vPHUGQN2apDVaSZG2KS2bRDLbKVJ%0a8PQ1lYGSnMkQAIkQAIk0KUJJA7B/CUjsfW5fcDm5fjgmx9g7sBYpDeswYHNG7FbYH6vpm1c%0an05rFcrOn8a3h7/EFzL2W2s34qz2MI932417puS6vLBhPzypqSYacVlHxznUs9suz64Ci+7%0a9IbJTvD8R5SeLUJXaHwUZVnzwzNM4avPW+V+J+ki9CosXT4fZv8L17vSHj2HusqeQl98zSG%0a2EW8WnkL5kNdb8cla7PqfTu9/GlsMJuPGOWUgPNWXrMby/eR+KsA99Z9wTqlXE+7ayYlyot%0aEdsF3UDUxoK8jJCNq8+vh1r5HtAldqAH9/j767CM9u+Q0ZiUtD+1tJaXHn3bzGj0OcbJ2jL%0a1rtppDeyWTDD/i5slkV2IgESIAESIAES6MQEHLBZAz75+a7GmIixC34BPHeX6+6zL3yAGb+%0a7DsYIfczN+MThTZzYjM6+cw5xbTu5GU+/sAnlpadw6NgBFB08FaJlTxEzdhT9ZSkWPrIxRB%0auf2xNWYMuaRfDM32FFtcYnMSXFT7wo8RoOnbJqFOZmEaeBxSbhxWGeVGDzgPdGGKW3u78Rl%0apRo/xigwprdLiaHWEgP1i/RpK29B5L8zJ7AMzOn4xWZyYLlD+DIyidcfygImJj3bX46fhhC%0aSJae3ONqd1ZEYXPK2U8OowphBFxzjDahz/E3l+G2X7/u6rHy85XY8sQPvd8vPnZsxUUeRsO%0aHFvjUNOWyCq/9/VisPNiUPhHa5j+ADzffHVoAm7zyP/A713p2CzaudYvMUKP0WvSbUFUxuZ%0a9sUgl22v7MyJgspg2NBj7bNhyaQ5EACZAACZAACXQ0AtV7n8e0BQ9HPa2za+/CtLWRmvfEi%0ave3YkYvH1UhAqqkrFJEUrCPIiag8rwnnLTiwmmUl2W5BFdga4dD5ExKpni9fGxHmo5e7yjB%0amhf/pL/zfx02G3cvvA3jrhiLgYX5Lq9Y0Wr/JiHfVdn8BF71geeE6eOu5ne/chiLR+meliq%0a8ftcgrNgZ0pJPRU/MXnI3/n7JIvR3OYJEHCwa1HxxkPcTXHn2eXzqGuFOrD/0n4hGplTv/W%0a/PWjB9Fbb/cZ6wseKTZ36DtUW1cPuYzmGry+5GLPzBMswtBEqThmLuhHKXiAR6onDIIJRpq%0axt74zJc0df9/Mz4FquecgssDEkTqRq8mKAzvBWrt/0WufJ9EKmIHsf+/7kH9z+lRIw5pG23%0anWKsXjQWq072RF4kw2HrT+Fs5v3YsO5+dPdp1+fmf8OjO3fhobWngA33YUFmFtb/prGH9EL%0aR51qvSfheP33NPoY6wWXjJ6OtI38Slv54Fsx1yi1tRoLtBF5+6k+eKIC2WlpcXBwsLiHZVi%0aN2nXFC/Xx2nRVyJSRAAiRAAiRAAtETEA3X+uUUDp6z+gnJalFlN2riKtJ4a5ZNx5owjfKWv%0aYG3fzEhTIvgVebC6/DE8gs4n9oXPQoKIP/H+n+8EWvEczP25vux+LYRwTtiNp776HHk2n1C%0aBU0mVB34MxZKuKUqfh+wfLwz8JOYQF2IERrfPoWNzy2Xf6vw0Lr3MHeYEXWljVtFfSerN2Z%0aP7olPlZDBy9iy97e40yNwQ1lx4PO3vE/i7iXXuAS22kt6+C8vY2txkH4HX8d6lyfsdWxdq9%0aUPuxvXj+6DT7S30356P+4cpv0hwFGEb0RIKr/v3OsnB/XS+Y0yYSgyU1KREoWQVA8l2eso8%0azPT6E3VSax1CXwRgo0qm3ij+BWcqBIhqeknd+8UXP+791B9cRhWbAbOvrgYv+q5ASsXj/Ex%0a7sDX29ySHNiOxXfejrF+NnyaapdVVRUYvfAJ/MrvezcFt605jLme5gKidCumzVzsurN09Q4%0asHp2FQIRG4yU8OXqiS/wPXvYqnvn5WHnUuiwUL7bHXuOLRM/3fEqAV9qnba85Erq8SPsekv%0auO/fi8HYRkQnwDDAZ6I32eTNSXfr/nou7FhiRAAiRAAiRAAl2cwEg8+sofMSzN3ugDZnMWn%0apIf8AnY80GzOdb8+xSYm6t+MzBt8d0+xqrQQ59mnY9I9GnhupwwHQPz8ht9kLZd6hbYMuL7%0aBE+LW/Hc+78Rz5rw1gNOlbfWUYvj+7bihV8/rIU4nsKj8x7EiP1PYc6abZiuf67X7BiNSW5%0aBe69b0I59+A38y/Q8WAM2qiXm9kZikaxx7eOuni+/tUuE5HTPbIJeWA9h/YuntKo7MX2Uvk%0acuBVP+dTUKVealBAtM517HPQ++LG9G4u7fL8fw3AR8uvB2zx8Dlj44Dxbjdx6Pc51dhcq6h%0aWTJp2tdIlL1vfaqftpYYV52Po65o91rCNOq6VWJhXj498+gxuR9Qk034u5ht1vQT9PJ/jYy%0aMP+PO3Bx3kQ8K2J764ob8fSQvfjZxFx3M+H9N5fQ13odVPtOI5eiVR/hLhGS6T5NzRJS7ae%0ahjbmYKvVKppqTsiR0OqBe61s4QS5EUKeYk+WZySL0nw+t3vNStR9Pr/gjziVmuZ5k2Re6p3%0a8jnv7tQ8iXrmrv49Rf/Q499Ylonnv9LeR7vz1KUssfcXtMu0OMSSHZIR4DJ0ECJEACJEACH%0aY1AGnoN7oc+QT8At+ZcJ+HJj553eVq8mkg+nlTtxn1X3+764BzMY6I+0+7+/W24RyX9abWS%0aCF2SWlKTQ1uVD8DBinf+wWoj3JvwfQzs1Vicql4FhYNx1c23SPbOUS7vFfA61m35J/zq2n7%0aIDmLWVukVtNNGDUP3vBCf/kfdIF6qx7FebJx9cS2Kfjkdg8M874t71mshq8DgZT9AH8+nSC%0aP6T5yF/vpcHDmYKkJyK9Jw5Qyx6fgSb+h1wx7AD5VbzWpvJMSVZ3PHy24BjAnzMSpH7xT+t%0aSkJd6LeUylCa/x1N4UfuFVqe+NnazagaNyNLrbPLr4R/d//RLz3Rpz+6BUv7yUrcdcY9Ry9%0aqsdu1/3ZCfJ9exwv3+v+Y8PgeRP8RGTkabboO9dlvvroR3h2rRaSHDDg1rW6qAR6/fS36Bt%0aQ395vg2w/bu8pdZrxPb8COs2MOVESIAESIAESIIG2IdDyz5dRzTNNeUvkM7LHM6F6GcUDov%0aUO5THJzukhLZovJJ0XduK5/34fSNfVUzGe1fYrbn1kOp6sfABmmw02mxU9Jt+BIX4T1CbXW%0ai8hxKnXfC7mP/oSXp+8UDJ4AnuOysEa1/b2Vvtc+T62OrvvO59G6tLYD3OWTcJ6155BCSfd%0a81sM1r1hAU2VyNv5qibypO7vbvpeoxbeG7pnSR6qQ46vuOtGzcsoe2X/7z94RI5yYPqVst3%0a4XwnzVGX2/Gs9z999J8RXSWz0miQ2ivbRHF19OxasUHskO1BJGYN/fWslJs25D4Pn342hue%0arjeTFe+zddgC3Dyl/+0LXH0inZV8+KZ8+Y2RvdM3w+xl/YjP/QljRz6qA2X5wxawyWLrkf5%0ajTZ65hgw8srnpCQ4J4yj1PA/Adwn3yrVlbYMLybSvHUcYpBsrUa4zvOfDrbTHy+Azvb1Dlf%0aEiABEiABEiCBzk8gxB4qo+4bFB+MKfjHFWO06iEEJOvpnXj2Ra84Cmy2ZuXj3lufpOOJ28N%0a4Kb0tY3eVkusSE0pIKt9Ua5SRN90BuIQksObVj7Fs4jy/rLKeMUTkvbhBeydexQmFmvhWZ0%0ab+n9/gu+RuWqIdaVPjk2xn9DCPCSUq/vb0cvztRC1m/uN8BDocj2992SWSVVjrLVOjCGtVl%0ak9+hnc/zIPF453zGS7g0iR/mdj7ZgcTkdoczQN/iC3broMlxx0uXPLxn7Gm2F059bH5nkQ9%0aX//vYixeKX88GfYItqxb6hHbR7es1fZyzsaVg/WQ4wAAMXxr7jUJP/vlJG2EMtS9+QRWubI%0agj8ST996Nq3wedlFwh34MZxfatNofyWytoflEqgn+mzlSL9aTAAmQAAmQAAmQQKsQ2IgFv1%0a2F5QMkmlWP1BP/ksrgeFizv2WdiL2daahzZXd030xIMOP0pgMtmoExa7jLi+J2Z5nF+7gbq%0a57b6LKZN+FOzJ/cV7yR6lOvFeYeY5Bc93WLxmtxZzmfsVozUtViY24DhsIpWCpaT+3Rw4a/%0aYN8j8zA6iEo9veN1TeSJt3DhDT4htTX4TM4LLIpyPlvXvuxq+b2yudquSPVWfRw9j3f/f3d%0aoZN78X+B7EbSQvU4jUPw6Hl0WPKTSNVDIL/6ZdUM2a8MKXURCEg49uVS+511lNv7+xsGeWZ%0agSgnnhz+ODVRqDG2/DAN3B7ukV5MLnDzUpyaE6eO+HDfUOMG/75k0RkfrNfbhn8jKs/vwpj%0aAjyfaW3aq/XEH+jaq/pdLpxKSQ73SPjhEmABEiABEigixGQhC8rwixp94sRzhsM0zdclbnX%0adPGieBPMlO8QL4omJDFoFhbfNcuve9Hq5/zet+qbKD5k73n5PzzJVobmpbfS8Lm4buGtePZ%0aBJUS2461tJzD6usCQ2TJsedktAF3eQtmb6SmJI/H46tWSlbcK7rw0KbJf7zDuv9fHmzvsp3%0aj0ru979p8q52G/fhZ8oxlxeZyPvYNnNQ9c+vBhEUNVM4fOwaIlE2FulldakvukDvcRsp7Vd%0aICLMqz/xXQtFBiY+thyjPDqOb/56SGitoNedotu/76fR9l5dide33xInk2CX1/UHfX8oWbF%0aPz0By+L+aJxfqhJfnnR32/rIb7Decgfg8fzWwW7qj5k3T/KEKusD7H5lletS7V1170l9HYv%0an9MBr7z/os69Wb92+ryYma23RA6CQbBE+diYBEiABEiCBrkWg7T8YqPMRF6B3oCCwfYu3nn%0avdFa7ne86gL+1zu17B+p2nfG+14PoEnln8hKe/Oo7hJjyDV35zkyd80FMZiwtxsOnCwM+8n%0aMlQXnwI77/wCFa8qIdljsTsaEM//YwFf9Pn2jsxWISk8iquf/kj3HfdIv81ixh5Wds7iuk/%0aCfAWGtFHEu300U1XFeHpX/0GyB+JwbJ/tWjIA9jwx7s9oZl6M1i/xAXtjWsf57B5WD59uSu%0aZUNEjT6Do1qfCJv4pmLII90zxWOtCF0ZkyBmm2LxRwlfvx4O3DfZZWxX2bZL7UgZfNUATcF%0aZs+sNyrc1szB6dq127X6wlO7HiER9R71ervTn4FB76dbAK33vb8eiv9e8/7/2LfQ7iZ57sv%0aXK/aide0DL7+iU2Kn4Kt/2iF7b8cZH3aJwo/njiHSk2V/GG2Ni9XKy2/X8vLheyXCcJkAAJ%0akAAJdEICp77e45l1UGHjqW2ti+FYdO/9GBz4iUTOlCvShKTfOYM+wx79y/5WE5LH33zSdV6%0aej3nJZHoXFlhX4ZXfyXEVvhWxuD74MK4d8nBUlmc/9iTGRwj9jMqQ3ihjLH4gjtlHVaKbna%0avw+YVFmJajVwJFm/+i7b8DFv342hDeQgeK3v2/WHivLsZPuYTpgrv7Yt+b67BD82TZZXfnl%0aLk3uYSll6n6TpOjMP71Dbw/8Rbxur6O+1fdibc9e+6k+sJ23Df5dk8WU+/sWufqvlcOyvEn%0arQm1qfOyYs+7fxOFeA2m/eJ5bLzuS1Tlj/EJIVb2anFR/uCgStFzm3BavOkF4le9/g+H8b3%0aDB3G8Nq+R+DYm98DYYZNg8T/EEtXVB7Bb+yPM4Amz0d37MNwDuL5W4bCELZ9V1/KHgalDVF%0aitt1SXVCEv2f8Hd//aP3q85u6Wt+KJZ0fj/qXyvb15OR5/8wrcof/RSDv+w2ux7a/MPD+yR%0adD9n36LTLEzCZAACZAACZBAZyfgqKxxL2HYLBS2icegCq5jBAPH8jlTzvecQV++DpvvuxZc%0aixfl8V/roZtiJ1/+FbvtnV17NxbIkQvrf3eT15PSgqFa1HXYnVjx8P2YMUpNsDVLIib/+H7%0a5oK9E4Cmsf78I0+7QPWHn8dEzbi8YcCtuDPB4qVmU7H0bzzxyF9Z79sV55/bKg3cFCPSRGD%0aBbhGSwT6AZE/DAY7fiNvGOnn3u/2DL4p0eQVt9fEfMRKSabWXb/NXECybgynnyAyyRpDSqL%0aBVR+7NRgSJSKqqO4QsP4z/h7R33uM+cNKagYNgEEZWNi3ngPDy9bl6jiuq9qzBtgfJUTsI/%0aP/N8iPBZK9Yu6ocV4o0e++MnsHLxiEZ2/G7Iz9EfVqjvlZG477FZePlBlbn1HPKuXIo/Lnk%0aWP3/uFHpnAofecX8/Db5qTKOwWD97fNPhCQT7Me7wk+YESYAESIAESIAEYkxAhF1bfUgI+h%0alehGRJhCV6Eq5EaBe+2or1DysvGJA3fRlmyamKazafkr1p72GZaTUWiMA8u/Yu/H8DXsISO%0aZQ9luXRlzaIhtWPztBGsttlL1oyuvUZiD45gWq79WaTPe4mzMYTrr15W595GxdFSKozKm3H%0aPvTsXcxbcif6++3XE3Y/7+f2ZPpMRU9U5L1lxvltD+MVV3hsWtjvqz63/RMWSeKYNcWn8B+%0arN2OatofVMnwRXnvrVu83pdEI63efY9+5BPQZ0Bfd0rRnI/crv3wSi7U/DNz90jbMzAoRNq%0axPUL4BU/Jjx1YfJtzrZ6/8Qau+FVeHyLpafXSvn7fv2f96A3830Zu5NZz9wLpTX25x38ofj%0aVy/Z+rb0ucns/EGSt+Gcu3AByvuds/vxp/h2u/VYaXWQv2haPw/PI1FOI0lUwbg9WfdFSk5%0asf15Cpgg38aAQFv9NyIGU6dJEiABEiABEiCBmBEItWev1QfcjiXj/EPmAodYtWAYVgXebKX%0a3RX+5H49ucBu794G/h/1xd7bM6otA/7tW4KEtL7vqd69Yi2nLNG9tK43tZ0bOQ7xm7JgQYa%0aN+LWPzxjgYtywZiY3PydESxU9g27FlmCtHfHz99mue8RbPHeu5dl+IJ3PJA+LJFM+WZLmdX%0afUyNorHrOCapVi8WPdouls6Z5rxyvX6Xr4AM35ve2P2XbOx5pGNOLvhC5SIkOyu6hNz0Weg%0a//6/XS/Ml32jpxodhWGrVGdcKg+zHIUxqh8KOvqn3bLteEpxlzL4vh83Ck91VciXb7a+p1+%0a6X3c+jPV775CQ3KaKYCu+3aftd+zVq1WOkil67R+xfK08CynL/+FmOdrlefcc9a9yVuY9vx%0awj77TYXHW/Tq/ka2clwCM4O+uT47xJgARIgARIoNUJeJN55A3Lb5UPmK0+xSAGT9sCvHhB2%0ajS+JXv6XvslFj7iPjZh8JJXMaNXpuwd01sqm0bMFc/kVLm6e91jmBRe7+odm/faAfaLfW/u%0aQs/c//d9ddTJCbylnTGJ/GWYMrCx6yp77N3Y+P5ufL7mP3HX7bNd/XcfOY5qaxXKy8pc/6q%0arrDhbUuGxHemi56ir3E2Kd6DYR3f49ZMjMt7QkrqMvW6c3x5WB2xa0zM4tHc/jh6U/bZB/h%0a09G8q430gxf7P/f3+vHZ8yEsvmTQg+niQnWqM9i7FL5Lic+T1d7Vbe+zTkbx5NLOewX/vjy%0adjJI/3YNdGQp/nZr3e5r6evwpyB4i0O+SPp8OjHnlFkHj765mN48D+fxa5vznvG4kXHIdDR%0a/0bTcUhxJiRAAiRAAiTQ5QlU4oyW7r+gd4HfMQKxW/pIPPrKHzEszQ5JUOoucsadsWIPHlh%0awtzthy79vwJ0j02H12TfpOx9jaoHv2+iurfvwLw/q+yJ/isfvnST9ggiLxBFYuf+EaEojil%0ayhmW7z+lSjG6xztDIPnIlF+cslrFSSufxlE/Z/P1cCfd1l6l1zG2de1eqye+W7rqy6flu7G%0aNPWapVRvfh/HE00mSP2KtnyoueIjFtmjgzRfh8eXTgrRJ3cXvIGPv9lCOEWulfr1ohA/PNK%0azTso52d+Pye4+V3PLvfsEZ0292bMF02/QvbvKu/xA89cg6fvUt6+6Er1wY88+1aHf88tSKP%0arGbrV5IX3AS/ehycfnefyqof8+Sg7gA3az1GvPt1CG9RqHJf2iJd8OzZusOHDzXdzT2VEYm%0a3bwP8nt23H5mgkQAIkQAIkQAIdiIDz7G68JyJClZ69s90Xsfpq11UH0GtwP/QJdHZZa1zCp%0aUjGLxgwEAURMv+c/ngNtpT2x7XXfB/dU6L4eCPnH/5kvoThre2JFe8/HP58OxGRfkUiCQOn%0aq+qNUQggPzsd7k0+btTCSpVAWbxAn2BPzJ0+RH/T6q8Jko20+uwllKmTJiu/xdsrV2ljdEN%0aqAHp3xQmsWfYnzzy27TiE6wtHeN77X/SUrKWZjf5EUF6ahqUzB/k3bYd3RX990iMQH/rpjK%0aB/vCnfvQo/f8od+ophD+BG8fgB8/Dkkqdxj4TE7l55I54euhs/m+IW9OGXUYV3VughxiNx5%0aRD/cOHwfUPXGgpvkiRN16EghBDWe57e8a7H+zq8j/wgRSxam0xz2L21Ec2wQUwIBP3xjMlI%0aNEoCJEACJEACJNChCVw48Jl2zMNIXDsu8FD61p16YsEkPPrYSglzy0Ju0E8j3tg41zmDYYe%0a34qs3lmOlhOu9vOwNvP2LaLxMRlz505fwxO0jMK1X0AmEHnHns7hn0SdSX+XTRj7wVh3wed%0a85L/tPvwN5an+i7/Qn3I1xedEzGnvfG+IhmwCn7mIWIV6191lcuyDE8SYVn+GhBXd5BJU+d%0aOPkPu6aPc/c7/GoqTsbH5mFgYV7sXhioCiahNV7Xg2RkVQfxf/VJmdmvvbmXiSkRvaK+veM%0a/K6u0oaB1/8I43tpf4aQLKcrXVlOpe/0lbhO9qQGlvKDf8XChY97bj/6xBKPV+6qe/+Iuc9%0aNdnmNn106FnlvHcbcgeHFWcmH/+bKwqoM5v3d8lY8RkYyx/byTDPERRU+fVn7A8CwOejXlN%0aNWUlr/eYSYJG83gUD0vxWaYJRNSYAESIAESIAEOhsBB/apQ9BVyZ+K/hE8C+6Gzf9qyBmD6%0a2+LMhzPFPnjSrW2hSrdLF6tKIulcDqmRdnWv9kpzxl8/vdDvPPxvoZo4bodMhwwXKfWrsu7%0aCotFh6sjH/Sy4Mczm7aPLsGdjdPg48lNSQ4tBBKyh+EqGXOrPuaw2Vi6cAl+eJsKN/YvF8U%0a7t0QPBZ3wU9w9aCdWvbgPqxaPQsXvJdPudSPgFxrbRKiOEhF3K73CzX/0lr9bOvZ2j5Dc9f%0axDniysy++7pVGipSLZH7jw1095Bl367G7xvPqITWM/PPDRanx29WKX8H90zjVIeGsTrg8hJ%0ai/ufhY3ejy5k/C7e+Xw0LYsZz/Cau0ZT7356oAzMv0nkmDS1+n+Y01r7eX0H4XvWkog8m/m%0alo7A/iRAAiRAAiRAAh2fgPUQ/qZlXcy78eqQ++HabCEiAKq1wVb9YTWmPLoYefpny4BJXNi%0a/zvMB9futtOcrYAj/t/m34qHfzIXF7pN20mRB2eaFsm9NmgY4hRK7D8dgua3CdBP8LXnexS%0aq5UWbAgfGeAUNepGDK0mUiJHUBcyuunxRNyKTX4O4Vf4/79o1HkvcWas9ryVh87umXVfYsL%0aP7zYcyscshW1ERYUoI/6Grxzv3Y452TkOTHHpUESfIXhMOjsEoEypp7Z2FN/mzMHnJGN42L%0apWWSekfsiaj10bVavcO9L1fGNOufiJNzkIeeSJdw2NYu5aUDcIUWzuk8+zYe0cNVxRs5xze%0aRUVkRXn70R+JhP+WZwqKntgUNXTXkzcJLr6wQb68KVz2Fh+YMQunq3bhzov8zO/ruY1hwr/%0a5M5azK1f+F0QHfp57BWvlC1/KfPPcvmqe7J264dkjjUXx+5g/s/BRF9mqsecG9f9TX99+4I%0a++0FwH9x6a9xue4JEACJEACJEACHYDA8fdWe0IL508f3v4zSumJK4cBuw/KVOR4iQWTo/MS%0a9chOjeHctY+zmaNx3bWzGnmQnL0fESEp4ZsnbXKqnrcY8qbjpUNeceOtScH8NWcw33ujVa4%0asw5bi80NLm22r+5QHpf+Dze6vBM1WHxEUlSFjCtLDhDrajv0V0+ZJQhetzP39X0VEqje5WL%0axmN1J+s1jYyz7C4o3YWKy32o77Z8o3UcRyK17a85Tr2A3LwB/i7UM/jNijZQ2seO+Ruzzhw%0a48+MF/7XnJgz1+WY8kjL/uY74n7XlqPO8f6C0OfBkgftQgbX7Jh9kL53pOycvFYbLnvVQkv%0aVh5dKz74TT/ZC+yqcn2Z/fB7+FmjMGBvfWtfKQHv/OavuEfLsgsJlb4yWDi5JNmyaINvXLH%0aQk0xJ3WqTPxC19sIvA3sUkpfBQ+YSSYAESIAESCASAWOC7j+6E9NHhflEH8lQq9Xn4o7/eh%0aXf3HG7jzAIby6d+noAAEAASURBVHzs363CTF/PTvjmQWurtKy1wY4UMWaNxmAJwew+KNslF%0aBsFa6aOwvLlj8DSf2qgUzLoWF3tpr1OE9o3PoAnb5ewZd1ja0pAzaGXsXyFOmqlwiOySzQA%0atihAmHtNw1LRhM/KHxamLn8DD13Xz6dXPub/biNm/mw/dm37CF8e2I09Bw/IkR9ej55P48a%0aX+UNDersbN26NO4mY9R+7kf7Wn/Fh5dWY5RFVRtgvHPcOMGEZVq/8J4zIifxxPXvsUny4Lh%0aULRWyfFQsWLbxYpYUaOX0ZsNbtjVzw7+/hVzeP8I4R4Srcz0PYrp5wbu15J6aIpxeuud19/%0a80ewehnQzIk3796Bar/eRV2F5/S2vfE1CX3YcG4XL+mfNMxCMTV19c3dIypcBYkQAIkQAIk%0aQALREjhV3vr/+VZntq2zz8Wvbov+g2a0821+OwfKL5wX8RHmw7QkdTGm5CI9mmytYSfiwPG%0a9n+FcbR2Suo/BiMKOIKjDTrhDVZbsXod3dp9B97G34fpAD9qFL7F23eewDL0W108REegoxg%0aevvo1zNjOGXfcDjA4Vt+y7Qgn53CJOx2lTVKBwNEVOlLSq8FWrK4TV4Xt8jHzP6F5jY2Ims%0ajOCh9NGM0rrtinDB8/8CXbZS3n92KYnvHJKsqDXt9sxR/aXev/QUYVdb76HpAk3YEQ0nD0L%0acqDkm0Mok7xXxqy+6J8XfSys80IRtu1VotiCEdMmIVt+fG3H3sPT75vws7um+8zNM1i7XPR%0aMj2uXcbvKoBSSXeVJch0kQAIkQAKXFYFYCMnLCiAXSwIkcNkToJBs2bdAfMu6szcJkAAJkA%0aAJkAAJkAAJkAAJkMDlRoBC8nJ74lwvCZAACZAACZAACZAACZAACbSQAIVkCwGyOwmQAAmQA%0aAmQAAmQAAmQAAlcbgQoJC+3J871kgAJkAAJkAAJkAAJkAAJkEALCVBIthAgu5MACZAACZAA%0aCZAACZAACZDA5UaAQvJye+JcLwmQAAmQAAmQAAmQAAmQAAm0kACFZAsBsjsJkAAJkAAJkAA%0aJkAAJkAAJXG4EKCQvtyfO9ZIACZAACZAACZAACZAACZBACwlQSLYQILuTAAmQAAmQAAmQAA%0amQAAmQwOVGgELycnviXC8JkAAJkAAJkAAJkAAJkAAJtJAAhWQLAbI7CZAACZAACZAACZAAC%0aZAACVxuBCgkL7cnzvWSAAmQAAmQAAmQAAmQAAmQQAsJUEi2ECC7kwAJkAAJkEB7EIhrj0E5%0aJgmQAAl0EQL8HdryB0kh2XKGtEACJEACJEACbU4gnp+C2pw5ByQBEug6BPg7tOXPkkKy5Qx%0apgQRIgARIgATanIDJQCXZ5tA5IAmQQJchwN+hLX+UFJItZ0gLJEACJEACJNDmBMzGNh+SA5%0aIACZBAlyHA36Etf5QUki1nSAskQAIkQAIk0OYEkk1tPiQHJAESIIEuQ4C/Q1v+KCkkW86QF%0akiABEiABEigzQkY5L/gySaGt7Y5eA5IAiTQ6Qmo353qdyhLywgQYcv4sTcJkAAJkAAJtBuB%0a9ESACSPaDT8HJgES6IQE1O9M9buTpeUEKCRbzpAWSIAESIAESKBdCKi/qGcl0SvZLvA5KAm%0aQQKckoH5n0hvZOo+OQrJ1ONIKCZAACZAACbQLgUTZK5mRSDHZLvA5KAmQQKcioH5Xqt+ZLK%0a1DIK6+vr6hdUzRCgmQAAmQAAmQQHsRqLUDpbUN4H/V2+sJcFwSIIGOSkCFsypPJEVk6z4hC%0asnW5UlrJEACJEACJNBuBJz1QLkVqLHzb8Tt9hA4MAmQQIcioBLrqD2RDGdt/cdCIdn6TGmR%0aBEiABEiABNqVgBKUNeKhtDkAu9PtpaS0bNdHwsFJgATagIAK8lfeR5MhDuqcSHXEBwVk7MB%0aTSMaOLS2TAAmQAAmQAAmQAAmQAAmQQJckwGQ7XfKxclEkQAIkQAIkQAIkQAIkQAIkEDsCFJ%0aKxY0vLJEACJEACJEACJEACJEACJNAlCVBIdsnHykWRAAmQAAmQAAmQAAmQAAmQQOwIUEjGj%0ai0tkwAJkAAJkAAJkAAJkAAJkECXJEAh2SUfKxdFAiRAAiRAAiRAAiRAAiRAArEjQCEZO7a0%0aTAIkQAIkQAIkQAIkQAIkQAJdkgCFZJd8rFwUCZAACZAACZAACZAACZAACcSOAIVk7NjSMgm%0aQAAmQAAmQAAmQAAmQAAl0SQIUkl3ysXJRJEACJEACJEACJEACJEACJBA7AhSSsWNLyyRAAi%0aRAAiRAAiRAAiRAAiTQJQlQSHbJx8pFkQAJkAAJkAAJkAAJkAAJkEDsCFBIxo4tLZMACZAAC%0aZAACZAACZAACZBAlyRAIdklHysXRQIkQAIkQAIkQAIkQAIkQAKxI0AhGTu2tEwCJEACJEAC%0aJEACJEACJEACXZIAhWSXfKxcFAmQAAmQAAmQAAmQAAmQAAnEjoAxdqZpmQRIgARIgARIgAR%0aIgARIgARIoLkEqm31OF/pRHGZE8cv2lFS7kSltR4VtfUuk2lJ8UhNjEf3dAP6ZJuQn2FAbq%0aoBFnPs/YVx9fX1Dc1dGPuRAAmQAAmQAAmQAAmQAAmQAAm0DgElzE5fcmDHt1bsPGqFzdE8q%0aWY2xmFC/0RM7JeIgiwj4lpnen5WKCT9cPANCZAACZAACZAACZAACZAACbQtgVp7A7YeqsX7%0aB2pgdzZPPIaasckQh5nDkzF1SBKSTK0nKSkkQxHnfRIgARIgARIgARIgARIgARKIIYHauga%0a8vbca2w7XxnAUr+nJg5Jw0ygLkhJaLigpJL1ceUUCJEACJEACJEACJEACJEACMSfQIE5HJR%0a7Xfl4V87GCDTB/XAqUqIxrgZ6kkAxGlvdIgARIgARIgARIgARI4DIgUG+vQ7XNCVNyEiRnS%0a0yKvaYSF8urUZ+Yjh6ZSTEZozMZLaupx+/fK0VptTthTnvNPdMSj3tnZSIjuXkPnkKyvZ4c%0axyUBEiABEiABEiABEiCBGBGoqaqUvXbBjZuSU5FsUnV12PXmRhysBvpOmoFpvWMj8k5u34h%0aNJ+qAvJH48fS+auCoS7h1AJKxNN0iXwF7TTVq7KGFWbzJgtRmCqaoJxtFwy+P27B6W0UULd%0auuyeLJaRjTx9zkAXn8R5ORsQMJkAAJkAAJkAAJkAAJdGQCdfjynY9wxBF8jr6iUdeaxlBOq%0afoLeOe13eg+eSquyPcVmnU4efgEykXGGXyGcTrrkdWrH3qkeA1mdM8ETpQApaWwoi8SpX29%0a3YE6uw02m3hEq2tQW29G7945cOlbj73w61DNsoddKXv+cnD2q23YdEzEasiShtnzpyHPf4C%0aQrWNR8cYXVdj8ddvshWzK/JWwPX4xCbdckdKUbqCQbBIuNiYBEiABEiABEiABEiCBjk8gIV%0ankXQ38Puw7HG7Z6CsafUVg41XVYtc7n+KcCNJzH21H3vwZ6KEJMWvxAWzafapxF7nT15ILS%0a41NQjdrUGW14eK3IiJVsZ3Ca+vOyWsdGmtcA6Z1vwF9AxxjCep948Yuc+qLtdZdaTCoiYUT%0aknbI8YvtUlQO1v/ZXoHd39naZfxoBlUCV51N+aNJaVEfFUIhGQ1ZtiEBEiABEiABEiABEiC%0aBTkMgAeNvvAHj/ebrDWP1ux3yjQP7N2/GQS0KM33wCI+IdHfRPY5J6NU7G2ZU4MgJ1dgAc9%0a1FbN5+QLyVjYtDRKSnGA2wmBORmCBy1pgG2bIXsvSdeA2mFVo89Sd3bcKmIxKTG1CMBaOxc%0aGov713bWaxdtwuqZXjR7O3S2lcdXUTq63UL3QosEjEZTaGQjIYS25AACZAACZAACZAACZBA%0aJyegh7FGXkYt9n6wGXvOax7MvOG4+Yq84N0seZgyaYSEpNYjqWwD9lU4YbBkY3CBBUU1CUh%0aLlb2J6Yko+/YIzig1l1aIW2YMQrI5Ac4LR/Du1tPoP2UShmaGlyVGk7/KDCUKzQkBsavSLb%0azl4MtqrbsqnLUjeyID16nmmpZUFVWYa3tyDZw335MACZAACZAACZAACZAACcSEgP9exsZDa%0aNKs5hy2fPAZvtOcfcbcQbhtej9XQpvGfeSOhMva5cUk8ad1mlKtcyZh6NRrMNSnQ2ViJdbt%0akhDXijLUiYg0ndqP1z8+5opa3fnuPhTeMca1d9Kni9+lO3TVeys+lJI0+AtOBL73moj5lUq%0as0xH3REZauJpzn2xTxAQ8FJKRSLKeBEiABEiABEiABEiABDobgZqzeHvDF6gW0ebWXE7YGk%0aeCelZlQC3OfP0VNu8p9mxJTCwYjnlT+wUkwPF08Vzo0s2r7Rr7PlP79UM3EZLnUIq//eUtT%0a19xUeKaOcNhL61GYqY3dNWngeuytPgEvrOboZL5GMQ7ef6Skq+Ni7P8HL47ZYfTlcFVxLOz%0aFO2xM1Ed8REpO6s6wlHtn6yXvZvqNV5uqH/quqWlpbbV3Atzs8MeDUIh2dKnxP4kQAIkQAI%0akQAIkQAIk0MEIWC8V46JKruNonCXUESTpjEH8iqe/8YrIvqOvxLShOZFXFaWaqLfL3knV1i%0adxjjGzJ2bNGoPcmm/xwrsHkCghtPPE+xkQnOqaw7miAzhXFHk61vPHsEX+tWdpECWozomMV%0aGrrGhAvyjFFEgoZ5NVqb0CN3DMZ4uSfv6AMFIbKtroXJ19c/+TaV4C6bIsNS0IcjMq2Q2zb%0agttWtoIVtYaH52a77Aerj/LRB+vKeyRAAiRAAiRAAiRAAiRAAh2RgEEP6TR3xzVTByKx3gn%0adT5iUHpAaVRbgNGRh4vXfR93Oi+g/ZijykqNcla0GZTV1yJB0NnUekej2TdaLC/TsmWIcKv%0aoOJ0sbC9q+I4YgN74eX+865BrMqryNoYY1JqFbpjo4xF1sFaUoD+pqNCA7N81rx2HFuSBj6%0a3Zi8brtcK1krA2i1rXBlNC0iWgcV2gWsZ6MggyjS1BaxYu6/5QN7+2rRklFvewjjYMgcbVV%0afcymOBHjIgwFkvJcOpwNsAlzJRpd9VIXL+5hJUjHi+2rxXa+2FZCslZs7ztpw/sHalBS7kS%0ayCExf4RmMg1qDWsuUwUnBqtt172nQCfEmCZAACZAACZAACZAACZBAywhcLC5zGzAmIy8ns5%0aGXr6a8UoSlCBYt3LWm8gIqJTHOmDEWCQutxKVSEXVKlXhKvYiaeKRmpvrbclzAxvUbPa3Uh%0aSEBOL93C/6mp3zVa40WDBjUDRWHj7mOFDny8Qc44uOlHD029F7MwZOvxsR8rw/s7BebsLGo%0acayuZcA43DS+mz6ixI2ewxuvfBY0g6y3UetdKVG39vOqsAbtIgB/PCUVkwb6q/VkyV47dXA%0ayxvZNxJ+3lmPnt1Z0SzNgTG8zBucnoG+OJC9KUkIy3uWNdNY3uATi6VInjpTU4asTNpRUOv%0aETsX1VgO0ksT1tSDLGie0/ie19p+pcQlUJ0HBFrWVcYSKSRHgGFu/TCKzhexIgARIgARIgA%0aRIgARIggU5JoN7p9j+m98zzF36u1dThy/c+whGPBxE4ufsz+RdpqQZMnncD+gc6NMVFZhRZ%0a6tDtOeOR0S0D7rNDxENYUIBBA/tiQH66O2nPyF7YtWkHDp6Xo0C0PpbCKzAq01e4+s/F6VR%0a7Ir3SRRyswYty4fkW115J3xuxvX57b2Nxq4+oQlBVeOntExqLSL2NerWY47FkWgZG9qp1ic%0ah0dSZo0CJhsYnxyE01YrSIzZtGp4gn1OnyQgZtLjct0n7p1Rn49w2XcFY8kyYv0lBdoNZ0+%0a/iURvVRdG3UhzdIgARIgARIgARIgARIgAQ6LIF6lFe5k9GUFx3C0W6FgCaolL7s3isLCcoZ%0app0RGXIZSino4lA1shSgW6CINPfG7fNGIRl12PHmRignoUqIY+o5ErfcMADJ4uUMOLlD4jL%0aTMX7GbIwsL8X58ho445PRu2dmyGmoCkPAsR6hs7YGyJtGg4cdpkWVtRJSqkJBQxW7sCyQY0%0a6mS8hppKI8gFeLB7EpJVFCX1Uoa6SibM8dm4KnPiiTPzI09jQG9ldrumm0BUli37dEHsm3N%0aa9JgARIgARIgARIgARIgAQ6OAEbykvF2+cqpdj2sX/iF2PJFVh44xyMl0ytO978wCX++k68%0aBtMKLbh0+FO8tfuC9MzHvNvHIVWzUi+pReP9Ql21CnnR/Yi638yAMux693MclJDLsMXlyXS%0a32CKJgSwDxmP++ODnVRbt+gKGfJW1VdrLQJXF1qCmq498hR0GCW3VPLJw1kgAb9uUrYdCi0%0aglweok4c33esnRJzqotplW0FEG5yUgyxKHKtlnqm+nDdpQu6nWNnukv7ClkAxHjHUkQAIkQ%0aAIkQAIkQAIk0OkImJDeIwfdRNd4PuyLeLFdKMVFmxNmg65kDJ6kNEbNc5dV2B/pIiTLUYwD%0axXWyL1E2PEoJJSKDorFW4HgkEak6inj0dXja9IModaP2MpzWVWBFiTtSVq8LeFVeUHepRlH%0aRsYDa2L9VWw1VIpuQRXPm5aTo7EO2bJMKlbgn02JEhdUu3wP+nsZgE1BrmyVC0rel53srWA%0afeIwESIAESIAESIAESIAES6GwEjBg68UoMDZh2qAQ1fs1M3TCyIAHbTteh6IvDGH3jCHhzp%0afq1DPnGmdAdN9yQC6toO3Xm45kvPsPO06Jq0wpxy4xCnPnsU8/7OdP6eMJuDebAcyR1cWhA%0aj8LeyBZN63JIihY7cfCYTwIdB06fc3sDjZYcDOoj+zN116WzEoePlPgJ1pATb0HF6UsOqCQ%0a6kUoUTSKZaJV6lWRHnV8ZbVFrU2vsmeWVj96raK2wHQmQAAmQAAmQAAmQAAmQQKcjEDJBTc%0aBKCkf2FSF5WPZQHsPuE/0xqXfw4x9c3SQ81e1j0wNc5W68GcnpCbJv0l2qk9x1luwcpItY9%0aLzv1g1ZKXrwrNbY90Um7PZYJmD4hBHo4TNED+c5v6ytup+v7xVjMb6n24vqMiVZW0+LkCz3%0atRuD6x2SYTVsEeGmku2cKfP1wYbtEdPKmrp6XKhywqAmFWVRa5yf5U264/M4orTAZiRAAiR%0aAAiRAAiRAAiRAAl2WQHzmQIzNdS/vyPbdOOvO2xN8vdWnsfvrb/H119+gxHOuo+/eyGocO+%0amOT83qHiAaPeGo9bAHya5aU3JO29+Y6NmHqU/CK4qVnKlFWdCxpcozht4zNq87j4YXkspXq%0ac6A3HPcikqrL5/YzCeS1S9d81BHvERq6a0PXGMTunqN8IoESIAESIAESIAESIAESKCLEpD0%0aon1GD9dCWkux8cMihNaSEgK75wB27jmCi5qzzeETMmk/dwxHXCLPgG4ZITybtnNYt3YDXnh%0azJ877DFT83Tk3YEsGMkKpFlFC9VUlOOMaOwF5WSHGiOGjqrbVwyaJdCIVJdrKqhuwbpe+8T%0aN8j6OX6lEbwoGptpOq+sBR62tqUFdUFNbwuQoH3vyyyiVsA/uH66jWqNaql1CPRK/nKwmQA%0aAmQAAmQAAmQAAmQQBcgUFurqbQgbij38Rq1OLr/c7y0diM+PJ2GmWNz3KsuPYz1O04HJ2BM%0aQt8BvTGgsKf2rxD9srQzQmpOiwg95u5nLkC/UOdEiiJxhaaK4PSc8lFfisOyT1MVS35OyH2%0aaRkM9Lp486x4DFqQ1dUOn1rMlL+cro/MwKtGWbI7Dx4dr8OIn5X6iLHD8tw45MO/pOiz/Wx%0a0C91UqO49tqsMt/12HV/d7lWaDHORZ/qt7UfmjW1D16iuBJl3vK2qd+MN7paisbYAn51LQl%0asFv+q6VeySDM+JdEiABEiABEiABEiABEugiBORcyRMHXQl01ILy8/UQU6ccSeFe4tEdW3G8%0auhp6gGZ1lQNZo76P0d9uwB45PaT62Bd4Q0TbzeN7ucNMPSGj2bhq/Cg5j9C/XDrxNd7ffsR%0ajb/CEQZ49k3pLp9MtbCuPn3KHsBrM0I+prDx+FJo/EgMHyHEeqkh2GLtoNhMq8Y0WLos6EZ%0azF7uNNjAV9kKu5yeziVTWYjCgT2/r+yOjknnuopnwtLovesltMxmPjvhoMkiM4JvQL7kHdW%0ayxrlcZfn62H8j4m+ag2JSz3FTe4Eg/tOVOPH4zQZmu3o/7wAQnntcPx1R7g9gVBlhGH6roG%0aJEiYrUq409Si1to3x/20fabUVDNsTwIkQAIkQAIkQAIkQAIk0CEJ2C/gnbWfihgzyBEgetI%0aaNVNv+OfZvTu1sFM5iUNEpFtTSobUAUMwcXSea1mjrpuKsnVb8Z14C8uP7MHH+d0xTZLZJO%0aQOwDVT8sWcRUu246ZQfmw/Nn8pGVWlvV56jL4SE3s2FkzWE3vwwhkRPJqYNeZkaZ7HcuzYU%0aezubumNwS5PZiW2vPYRvvM64Nz1VadxpMJ92X9gd9fFmS824f2iwPDRRCQGql13txZ/PX7R%0aJx43Cmv1IuCy5RiQgSIkQxWjIc6VnEd/9W2n0uNIjiOt3qdGEufEGU2ucFf1GqykSeKjkb3%0aM+OQbK5ISok+0o9tSa71ygNvty9BWnQpfSYAESIAESIAESIAESKCrEDCZtDMkfUSk0YKRk6%0a5Cfy2danaBWyyqJRstaRg2erw4sW7AzPH9kOrRIemYNmcyRHvAmDcUV2kZUePNqejVMw+9u%0aqX6JcJJlo4eESlHcVw5czZmDtVCZDW2eRIK6/FmeYShAUMH6u0S0C3XnYd1wOhBmrhMQobu%0aSNWfkTEHI4f3Q7brfXcM1c68tKQ0Fq3ZAwqRFyPlU1IevUdSTdUpSjI/w4j0RD3XrL6gtnn%0atlytiU8RsExK2eibmu1bPM/TU8oIESIAESIAESIAESIAESKCTE0jH1fNmwCohnirDabzJjN%0aRkfw+YKWcgbpiSDmRkITfFv85v8aZMXDNvjt+tUG9MOYMxZ5IJpYm56C8iM1iJzxyAhQt6o%0a7LG68kzJVuQ6BF6SRg1YwayjpUhz3P0iBGjZs3GQOmiN0swJ7iuC+ek4LTVAlmJq6QPGo8F%0aPSUpjK7T4o3ijdR7BZtRy+5VqgMzm1Ac8jx6ZhoRH8WU4sVpGKg3xVkJdb+5pUDGNjUztNV%0a3rRSSzX0C7EcCJEACJEACJEACJEACHZiAyZwE0Y9hSjxyxavY2iWrdz9kRTIan4DUcOJVQn%0aB7FWp7I3Vb0ic5yHriU3LQy3u8obQW4agfYqn3jeFrRW30QlLpP+UNTNXO1gw3LeUxrJL9j%0aC9+5YCvDlahsaW1zfMoqvEyLAaYRGQ3xyvpu1YKyXBPj3UkQAIkQAIkQAIkQAIkQAIk0MoE%0a1JmSkUq8iL0KyX60YoPD75gP1dMk2xRVfXOKEqXKqxnFiSVhzVNIhsXDShIgARIgARIgARI%0agARIgARIITUAlsPE9FiN0S2+N2icZsUgTFf6aniHeR2ns28MmIb5a0tuIZgIbKDu+tgLrw7%0a1Xa9ULhaROgq8kQAIkQAIkQAIkQAIkQAIk0EQCqbK5s6lCskZCViMVp+ylzLXE4fk7EpDkE%0a4rqkEjaf3itDgdPBtiQWNUGOQJElQaHd/9p4DhWOVdEnd7SnGQ7aq168V7pd/hKAiRAAiRA%0aAiRAAiRAAiRAAiQQFYHu6dHHmCrp9//Y+xK4qqo13r96mARRQxPEITXFEFJDccAhMiVDxQE%0ajsYhK9Brm7UID1yHzOlzqJq9nki+1MhK93nAgJUMzEoecSM0hccIBBRMT9SAHOdT71p7OPi%0aMHENRcy5+cvde8/nvvtdY3rO9rQBRY0U37LL0yYu0h53po7FQPTaTfpi71LBrbqefsDM1Tz%0a9ABzIfg+OQgq33/7UYFykivtXLlWvMq1GPlhKQ5PjyGI8AR4AhwBDgCHAGOAEeAI8AR4AjY%0ahUBbD8VXil35mW/IC7+XC8RcZQUY4WmqBcuM5JjIIsVqSMTYeNpMeGTtQcNBT1utOp/a/sN%0a++0BG9ajHyglJI2j4DUeAI8AR4AhwBDgCHAGOAEeAI8ARsB8Bryb2SyRZrUwi+bv2DxQWK0%0a40zRqzSCia5TKPKDtyGDe/+Ax/FBebJ1IMI0JzC25Dw1RlLeawHakeKz8jaRsrnsoR4AhwB%0aDgCHAGOAEeAI8AR4AhwBKwi0LxR1QhJplJaTpqtOWd1aNvMsjTzT5IY6ukso3Dk0QLFR+5B%0aoadzlmrJIjsfWfLPOPx5KQ9/Xvsd7vFvm/WZneU8c6Wc3H9UR7GVzmyqxsolkmbw8giOAEe%0aAI8AR4AhwBDgCHAGOAEeAI2AfAq5O9WGPOw+5NkYXOjvUw57TOtwqs6xj+mznBujiXR/h3R%0avA2UT0x2jA57o2gC+lD/c1ELH1NBo06P8U0LQFHAJ6yM0Z/e44cQult8kabDXoSDZGNlY51%0aPvjD1OtWzmJ/3IEOAIcAY4AR4AjwBHgCHAEOAIcAY5AZQik7ddie25pZdmUdGYxtUT3J0b3%0acMWzXd2UePUFIzENZJs6Rby2lv7n7duo5+hoVoARre+tv4qSsj8F9VqzDJVE9PdxQXgPQ19%0at9a2SqngyR4AjwBHgCHAEOAIcAY4AR4AjwBHgCPRu71wlENhZRRfHetj0yy0UXrd8VrIyQs%0a1auiUiknXuJhGSt4iIrI40kpU3HaOJoJRl4eFBRYD5k7lFLmfK6F0uryCda3rBLahkP6jw8%0aHFzBDgCHAGOAEeAI8AR4AjcwwjUY3tXEvXVJwrLsf6fcCfazrGaZwGrOkzvhzTCuUO2h7Y3%0asH7q6Jzjl9tv4I1nmlZJPdbeNtT5nEk1lRn6qY4PSXamko1RHYzv1Cn8+o4i8CexHW6TmLl%0aCr4eevIv+Qf9ZHAv12AvfoAFZT2qABqTb7EiiaBZXV4G9TNd1jIi0/8Wvq77xdjgCHAGOAE%0aeAI8AR4AhwBDgC9iDwp7B9Fg3Q6Gh/W1ZCe2wSi3g0JIKSiKjaDKz2wV0a4ttfSuxuhpEC7%0aKzkycvl+GrHdbwysEm1pYX2NOrm3ACtm2pw8rdyOFVRLMnGZoqgNYmoPX3heexAoIIIxpKS%0aEhRfu4Zb9FtWViYQkzIRyapg14zAZGksD8vLyrCytR10JIG8rP2TE5G1DTSvnyPAEeAIcAQ%0a4AhwBjgBHoE4REPbYRKxd1pLQpLT2BSYDOrtUeXysV67O9bDrVBm+yC4WrLlWuRI7CzBp5N%0aN+roLmoSlRWFkVlsbGCcnKUKtmOntxS2/dwo3r13GbCMSqBlaGlWV1qInOqtZjK7+WulV0S%0a1RhtZWPp3EEOAIcAY4AR4AjwBHgCHAE7lcEmKKftrwertK+tzaDC0kX+3WqBjFJ3XIjYvKn%0aUzp89N3vVs9M3om+d23jhP4+DXGj9A/SgLSvRjYmNjbTwAlJU0TuwD2TJN68cQM6HemL1jC%0awOlhdd1o6ySSRxWQpigeOAEeAI8AR4AhwBDgCHAGOwF8dASaY0enr0XGu2t3/DuvqWm0oXZ%0a3rC2qn/974OzIPl5Cbjur1lR1bsxYY8Ti+TyMEPOIkWI01Jw/NS1obE3f/YY5VjWL0pKKqv%0aXnzjksR2ZlJt0aNoKEzlDUN7OVi6qzc8UtNkeTlOQIcAY4AR4AjwBHgCHAE7icEmEGe5o1q%0a1wgPcwPC3IFUJzDCjtnrYUZ4Hm7cAEEdnfFEW2c0a8SM+VivUUuHQk/QWcufTpbiWkkFurZ%0axRM/2DeFJdVgLX2Rfx54zOpvnR5m7D+b2w1LghKQlVKoZJ0sia0sVlRGTjdzd0YCM8tQk/H%0a6LG9apCX68LEeAI8AR4AhwBDgCHAGOwP2LALO74+lujyyuemNkRnRmp18lgs6GaLCSqlnv9%0aGQupUz/p2CQ52F3Ddo10+ChRvXh6lhfsExbRhqG10srUFCsx7mrely/Jaqrakjn9DZ5YWDu%0aRTp7OaAbqbN29HREQyrHZJxMrfXnczrsJlVaWyquTV3rY1aYh1UVWE5IVvIQ7U1mxGNtqKC%0aats+ISEZMVteqK5NGFtxkrxAPHAGOAEeAI8AR4AhwBDgCHIEHDwG2j27e8E+bkriaolJMRN%0a2sdVdrWo1AxP1B+/cKUiUsJ8KSaRSaksBMxuRAVliZOxE5MBVWVo4RouyXEZVOREH/Sf90t%0aw0EqrqMXFb+nT3KA00aqiqVE6RfTkiaAFLdW2YU506cibSnfWdnZ7g0JDvG1Qg3ycBObeuG%0aV6NbvAhHgCPAEeAIcAQ4AhwBjgBHoM4QcHYAmjU0JcnubPMHzpVh+Y4bd7RSocfqbhNhWZm%0aIiGUX/MNLGRmRybx/2CoX3c8d3ds62ey7dRLTZjGeqEaAqbTWFRHJ2mVtVdf4ThmJuXngCH%0aAEOAIcAY4AR4AjwBHgCDzICJSR4Z3aDowQC37M8vnC6rbNiD+mOqv8t6MiVkYgHonyYxJId%0am2LiGR9royIZM1yQtIO8CvLUpdEpNyX6rZZzk7v8sAR4AhwBDgCHAGOAEeAI8AReIARYMfS%0artWyOxAG78gn3AQLqfcL1MyaK+uzPYETkvagZCPPn6R0XB0/kTaqtCuJtcnarmrgllqrihj%0aPzxHgCHAEOAIcAY4AR4Aj8FdEoISM1Vwm2yEl5X+Stl/tCVteDHK/L4hJRkSyvtobau5Lwt%0a6W/qL5bpfTG3iXAmvbycm27rJp12rvEzFtid9zBDgCHAGOAEeAI8AR4AhwBO5tBMpJLnONP%0aBqIwfpO2ZXOVDat5plKpkQbRQSau4sWWb+Wyo3dU79MndVeSaTccS6RlJGo5i/zG3m3wt1s%0a+26NmbfLEeAIcAQ4AhwBjgBHgCPAEahLBDQN6qGJS83PVDJCjRmxudcC61NViUg2Bi6RrOG%0aTrLiLhOTdbLuGsPHiHAGOAEeAI8AR4AhwBDgCHIF7HwGyTPOQ85/Vdr1nOkBmxKZdcw98tP%0alajfxMmtZbnXvmJ/KNIU1tuviwVS93/2ELHTvSiq9dI6tJlsXgxcXXceL0aUr/Ax3atUMzD%0aw+lxuqmKRXQBfOB06RpU3VUpdf51y33tdKCPANHgCPAEeAIcAQ4AhwBjgBH4AFDoDGdImvk%0aXHNppClsjHzYcaIUafu1pkl1ch/eww39OrkIFlyr2yCXSFYXOamcNSKSJZ/Oy0O5dIby1Jk%0a8I0Kyumnq7tpqW52PX3MEOAIcAY4AR4AjwBHgCHAEOAJVQ8DZoR4RkVUrY29u5oKjv48Ler%0aRzxsZDJQJRaW/ZmuRjxOOwrq5wcaw5ccwJyZo8iUrK1mOOWqRQn70tqlDdNFUV/JIjwBHgC%0aHAEOAIcAY4AR4AjwBGoBQTq1xdVWkkHsBZqN1TJCLqxPd0wrJsrso+XYsvRW7jT7voc6Izn%0a4C4NMaCzC1yIOL5Tgau21hBJW6qt12/cwGmSRP5Bsuv2j7TFQyo11OqmqbvLVVvVaPBrjgB%0aHgCPAEeAIcAQ4AhwBjkDNEWB7bA+XP8EkknUdmMrrxWt67D6jw97TOpTpq3cszUlTD4EdnN%0aG7vTO8H9LUCjnMCckavh03rl8nvzMVNaylesUbNGgA98aNq1SYn5GsElw8M0eAI8AR4AhwB%0aDgCHAGOwAOGQCOnemhcSyqtVYWypOwPXLlZgYLiCpy7Wo7L1ytwU/cHbpSK/uTdXeqT+m19%0atGjcAG09HODVpAGaN2oAVyeDZmRV27Q3Pyck7UXKSr6SkhLcLiuzklq70Y7kQ9LV1bVKjXB%0aCskpw8cwcAY4AR4AjwBHgCHAEOAIPEAKOJMl7uGrb6wcIHeOh1j6patzeX+5Oo7l7x0zvZt%0at/uQfJB8QR4AhwBDgCHAGOAEeAI/BAI8AUWZmrDx7sQ+DuUUH29e+ez+Xg4HDX+ng3275rg%0a+YNcwQ4AhwBjgBHgCPAEeAIcARqAQF3cvOhaVALFf9Fq+QSyRo+2PpkmZWpmNZ1YG2ytnng%0aCHAEOAIcAY4AR4AjwBHgCHAEaoYAs9Lq5lizOh600pwSuQNP3Nm57k/j3o027YUqd1UsegS%0aHIG7uRpTYW+gez3c9ZxGNKRabcs5DNq10ees8DBs9FgtX7UTtnZLVYduHsRgW3BLjCc/aa8%0af6AyjL24jpk1/G9A/ta7+iKBe7th+xv6/680ibOxNzZszE9yer6pSX8Pn4TUyPfxmffpdrf%0aRD3UcqRVW9i/ORYLFyeZRXDkkMpGE/v3vQZi3BOdx8N7gHs6rlv3kSPqJnYduxK9UavO4OV%0ac2MRF78AZLzParh7864eV/P2Im1JCk5Ln++57+ZhUhTNjd9I36SuAEcO5Vp9n60OyizhTs+%0aHOhxcs4jmnpcxKT4F183aM0RUFO3FfyaPpXVtrbSuaXH6WO69scbpi3Euz973Sxpz/FhMqu%0aaaUnZyLeLo+U6aPA+5Zu+kHpePbcZ/ZixArsXpXIdNMwjHD5fi4AWLGQyg1+JVhfYKDn6Xg%0apVbz4it6HKxkNY5Nib5O7t88gBOF5oN0Gavrp7ciX30rl/VGpc7/Y34TRjeH5vV3J+Jeh1K%0aiq/g3Mkj2Ld1LVZ+PBP/Wb73vhqLu9OfMPHWd1/1/250lqu23gHUmfVUJyImy3TGE8cdqNp%0aiFawt1ua9GbQ4vGkdUABkn/i9lrpYjPS507HtGuBS7RZuobTpGNpADEPl56n12LcyhcaUj5%0anjf0P7g1/Dx1mH3WnJKDwGpHw9BK+OC0LtyKWd0aodUEh4Fq74GL9MGYaeTao26NNrZuLvq%0acfh7WZHOe05tBr/OWaO8VMy60sLkJmVCZT0xdSiA1j974VoNnY+Int7KXmUi6KdeK3fWOSw%0aiNDZyHg/Bi0qm2V0V7FlxWdCmT0thuPpjoFKdZVf6HExayUy6Tn4+EzFpMoLVDGHDpcv/AZ%0a9FUvZyu7cvA08rPKetPjl65XIpfHkegxFrJWK8vZsoDw76X9nvDbXSiZb0US8L3yuN1KutY%0aKnrXxW0goL2mLBj6sw0LOyh2ulggcmWouDm1YCtJeKj3XG6lUvAjdLrY9e8xA6tGtulF6S+%0ay2SVtCciiBEzTZKUt3UxbxraK6MNuH5p4/gQHYG1iXT+yolhbV5EjOfaQNd4UHk7N1J3/QB%0avDoESOoWjHSWJzAWqQunw6eKc5ih5ZrPh4a62JUzNDdzkJ5G8xsyseVvzyG8o+WPU3dxL1Z%0an7QR8h1Pe8/hP595YTVeeLyxH+owhsLki1+b3RoyGhZH9kEJzRsCEJUh6s7I1jcZ3aQPSMw%0a5T74FfaU3pVsXnoS+/imx6viyUmk6OusOIGx0tvBPbmjyBjW8GC/mUP0XZSE7biULsxAn3H%0atg4sbuSVKsXRORcLTiH3AN7sHVTKtKzxPEDr2Lg8Tnwxi0cpXUuh96DAxdiofl1Lsa8Td8u%0ahagPNmPqCMOaaL2fV5A2cSyW0noNr2nYmjUFsl19/e/iNwHtkKqvJ8UH8J9/LkRxw4bWm65%0amSumVWxg882MM7ajaIOiu4OKVUmjo5Ja+nFWsh54u9KXlKC29jhvFJbhV8juKfy/CpfzLuH%0awxH2ePH0Uu7ZHMw2foNPAMwtpZ/q7M89+9GA2XRlYLfL4LqBZs5oVcXFxQXl6OP2rZFUh9I%0aiBZW/ds0P+GXyUGVEA/fytEmh6nt/+AvNuAtROmBCU8u/SFX2vV5CYPWpuHb2ljJRArclx1%0afn372jehF/+MrzPECdJnwhtERFJjxb/g2yyx0bDoECvjtN2pCiLKNm+jLZiDLT0KR9y+9Jt%0aU0WGsWkZccz83lBN21sJtwq5D0LPw8xQnbv3N40TwsoXbzkCmpS2G5k44vWUhUjJo05VxCY%0a/syETfZiY5NQ3RygvIYQtpxiyE/nweqzfMQQcLj1EpSbOQTMwP70lUcxWDo1S3aROMA/zBp%0alNoZu/ie4uYC97DibkwWulPybGvEDp6VhV7ZDt7TOoxTAqwsnPTncV+2hCyENbvcSub02L8%0askPcxCG8V7UIQRDxflRoJ9/+90LslvQ3H3mXtURIWhgH40rrxN2ls5ubagx6lJhw6Y2qFG4%0a0YNoWDSysTCXa6ksvmGEyvdQnTRM3+5k+Oi2u01A0ej00bk3gZKFf5mNQxWiPKfPEgFBnfP%0aBk70rmrRAs3/1/0OhcHvQPtUOH1oSvg5NSodXma3HerdCex88HjtOG8RzOHT2IPTvX0YZR6%0aZLRha7khnQvf423aY51QevgVkBWPhHUyRjfOx0JqRkIDzAmmOtqPiwrLoaB5atBu2ET4JOY%0aKRA+y7/8FsEJQ4TnrQxM44bGboS8/BzcyiipDQYnhGA1lStcEY2kHrvxFhHQVkMtfm8V2gK%0acleaMnGUTMfCXaUj/fAq8rb4sgP/ISUDyFOruTmQfLkC3/jRpVzOYNePcHf8kbKIZNsvGI3%0a2MMRFxZO1Sac5phbdG+Fez1cqKEYPx2B6cOn8BF0+eprkum5ihMuFoWrYU8rQkr0NsDXVu+%0aoiSMeXtIdi8NxFfzo2ChxJrflGRt1UkIikp4KUnFSJSzCl/E+blKospOfcDMTFo3a2l4HPD%0amBtQdmE9wobXbN3zCQxB58f98FinJ9CtqdlbUksjqVm1DR3+pArq1aySB7D0/fF074MHwxy%0aXutGm6eaNG/iTeRKthSC3wX7v2UCL2nGpc088TpsHi0GH7e9GY5GVzYhcxDN2PTa+HijfGn%0a7prZUnfIQnYvGw1sQdE4kfB0cH3DqdgYREkZOIF5KweGAL3GIrAwUHVwec3ZiIpDRxUbHnA%0azi99Utl8/dcWIBQz8Xd/1Pijm/7CssLSSLN9hc2QllZc4RNiUJbiTGnu7gTM6fPt1HCPCl7%0aWQKyzaPNYhixIhOSgLiABcR9jYWvsP6Tk9vEpxC/Ih8xS3fgBf9G0Du74OiHT2EqxVkNV2h%0axHPcBopZkIqXgMKbGLcW2lBjDs2AFm3THzKxDeHxGKOakUV0FnyGiRylS938IHzvWUac7xi%0aQpxvb/kywStFYHZCHBKwD6Gar48koeqiqr3Zc2XrqyMz9Lz9cfg3pY2ZgWn8A2iVkTERygI%0atTs7gFRRoZvaMC8DMwa6AmJzrJRiQaa0gOYNjRaefctZS45ugwDI8T3esrqE4juKj74kmNf%0aYKCdRLmn7yhE/2Mqwvv7CE2UnUzBwOEJlpqzK27MS8FY82WWkDfso92C1KzygsVYGemLJGm%0aTPnOT8Ya48vLAZZIciwyvVhg8uDd2LKusVENcPbwC0TGEH0k0tpFEw8brYqisFuddfcGPmB%0axjDftWCHkhCkOGPgm/Lp1J0m7SW20ZNM5tEL14F3qsSUD0dDYv5yNxfFfkkZTnLZWUp27mQ%0ay3WvGJ4pgYAxavCtCkISTOONVuHiJ/Btt3doj9Gwp5OSKTXavUbMQj8McO6hL4Wv7cGzYKQ%0adCQHK18PQBJ7xffOR9jg61izabqy1hiPCGjQugciKJJJVDdvO4xYIiRtSlRNK1DdMyxMg1/%0a0TEQQIcnqn/PB//D04ihxndAdwedJIhPM84W51vEyrbDK93rsTxyLOdI8aVrcM3AUwsPC0C%0aewOx5t3Vwcu4G7gNvlGrToPwV7dgRh/thQpNNepTAtASE7TyKVGKPW1rKf13whNdUKkcP8j%0aJrVOEm3NB1KWwCjdFs3zt4hWPARzYUWmM4samtMtCjx9xpFjNBwNEQ5MekLMT82QSDaPUOn%0a4a2RnQALDGjGtG8tb0qkTjh1HIYpwWnYUuIu7R5ovXBl83hDuDR0QQuvUqQsY1oSFHxfxYK%0a3h8PDvTGaPkT53ZrSf2IGiqn3zV+2r3YVCMn7psv3TEdNZv17pl/3ZUeYuqlbo0bQ3rx5x4%0alJgYikuu9FldYKUukVFhONM7SnDyhqTo3cmV6EDmWqlUZDeZi0wa01PWKanFnw9CWu5DXSU%0a2WhaVPg2GFh8vN2siavFLOyvwmvRsFMiNXqAiARkgnjnzdL985LUQhJQ01WrvR0Pmm6PGFO%0aw5OC2lMxti1hGyIx5GYkIzdDvrP1648BfyNCUs4ic7jpPiB4FEnO5ITq/v6GzAxxkbYkObm%0a4YyX+teMjdI//BD0f60mN5KORZ0sUbZ2MMYs8MCW0ixBntXXaFOrRHLFLkpAyPI42LLPwyd%0aYQvDXIlOAhgnluNpq3eBFTk1l/VmJ8lA+2rTUhOi02pHpZLKZTJEmHKqS0BppSZW28eOOWE%0aFtB6Q1IitDtH7MxhbSraZ01Co50UmvXl/ORTe+fZ+CriBxK/RfoxTLcbtTdaJF37TIB2/ZH%0aK+Xp9VWIcPgS53/lBDSh9owCZSreORthsZ9RdBAW/vgFAmgNlnNpnNmCbByuXziDIlIdOvF%0atqpTQkr6JMzh9jTFA6L/GA4+0Ezd7l3Nk4oSSHG+Q6m2pZSKQ1CTbMolWJcHH2wPObo1ICl%0aNJRoGkUVg41jOr3mvDqK1nt5RSeGwdEmPWYXl4ElLnPg/NLVnSZSl35XEteocCEiGZvvJHx%0aD0jbWxtFS3ci5USEcme9ZNVVs0qxtYv2TtAwSsCgV2DMOTIJbxblIVXnhxP82QrzNywmVS+%0a3JT3GSQ51R5bKpZpLe88xVvTv3U17zq164UQavyQbxC6+nZD935dcen9icRMosjAKXh3RpQ%0adEl4N/MZ8iMxHfBAyfpYwlNUk5fF+9AQifaXvQfXe1MV8aIqntfuubU3VLuScbgj/TwZ29Q%0agl5s9hxL+dhp0pz1eKxR3/3lh3NF6IXHwCTWc8hZkCAy8ZY7qRUsiRV7D+uQAsld9jueuqX%0ayZR7bVCFaFc+mPOpnQMtfDeOyvPyg0uRlSRqHXAmAej55HEdjpJ0bIScKjwOfQiGA//d4HC%0aCI2JCEQFSfwZA4vNiZbWLKUrVb5whl/YKFqj9tHa2hNdfHvBt+VJJEwXv8fIhAX03hl13KQ%0aFcTJs0IwxRnPQYbJEpBNjdHxUG8trmXYvli0TGdRsbV0S9zKtfMR1YIGmTe1xcW3G3qWYGr%0aWLIqU0IYPqj/YGHS9ZYHS8pEEzPwx8xk+Vyfiy7bxRSGf7lNa9MHRQsJIYE5yAOcRc8PYfj%0aIESU05JtHnhRcyfTERby1O8F2eJkGRM7bDY1zBQdcyFrb/qNZpV0eAuusmzNgTTeMf6f9L+%0a+h4W0ph2+B6654TkHX4YTIWqkbs7tKSGdafUXJk6K5N23otEJJsMV0d2Urj2ajiTRhPnVx1%0aB16KEwsAY84nLQKrJGYnc5S9jPHEz7QkHNv4XzUm3n2235VByfo98CbN0B5ri919S0iu7OJ%0ae+QOT0Ucaof0QIqioVed8ZxusbgognPGD1eCxJ+o7T+b9coaGWcLH4xZFhoo+T4WMxrbIeq%0atL1R1CaMURZqFUpwmWnxx8DaPJP/Ho7FkvHUhxxDWcPENatp6FVMxtnt6TK2PLaoOPzWDgh%0aCVOX5aOg2FoZZ/R9fRUWYxwmEzEZMXGQseTStHN232ux8hV63yxwmguXjUWPZVJFtPHPXDs%0aFtJeyEGgUP4iEpPdTEYgcZ32Bph0OBEasqhbPVhLB7eaEJqSGaYm00ngZiGt3+nadaK9slS%0awgLv3bg4eYSPkyMXW46htQztsQcZIsESfUp9UxwQLXX9U91aU/lu/PhJ+0T1clGF0uje4Ni%0aXQxiq/NmwHz1uOdIJKCKgesSNpJ77/u99PYs+ETOhMobroK0+Iwu3t3JIVGkITlWZMukRqs%0a5gbW/32ItFEOwbIt89GcneVRyHYqommEVq0dUN/3TSxiG+q9i7C/MLJSaUhu1ipJBQ8IiX7%0aWRE3NpCsWbstOfqO8pyH/GCWqxNEY9b+fkuaDtujgRYQ+xam598o0YGWfKTZVh/Ouxgfzjh%0avPmaevhSBlNr2fxFxighyr7zalsTlDDh4BMdi2wQMRw0n1kjQkImQiUs4g/NbmfOiGMSknE%0aEag27e31ZD9A/GJKMQTffcKCeLWHbNSZ2P2OifEz6iciGTDq73vzQ1D5/5ALYjEZEDsk2ii%0aK0S2DSJSgNvqn8M4+btOISTPfbcIS3acpTnPBey8qBgy8el7M+GF39E8eDLaHYhHvEJMGSq%0ae+mR7w410NWe4L+ZI1zGrSd2/a+VML7NKbER0GJOM/WNUGWh9HECEJCN+bpezt1Z5imIm9Y%0auqKkZcIJFIn0u4rmiLxZ+8bHHOz01bbDSH5+5Vzd9G9eXT+eF8oxjTm4uXbplGCffXj63FB%0ax9vIMGgMde5KE9idu9NJaNcewTbEc74jc6BitXkfDkD0w8/bFwnHeVoMTSBzn76GMfT3bk1%0asRgjM9DNUo0j0mMDlD2ScYrhLuSDLMyz0I4hx92/cjHlON/9Lt03PVDWrPumx/dBRxnB507%0aEZGlpaY0N8DDDOuxM5L2sziqfUavOo6lkj1tplZnJcXQ03nqoLN16SUohDuN8eTL1isf4/u%0axMjx47UmXyOASpK78Qz0zaqGgXWdqYuoI4laHD8Yh67VLUJi+JBgtIPe3cNWuEmY0GhKRG8%0aGxerrIgaOHT9g5EaKw/MpO34mgLaaG6cQGHaM/uGdoJzRr9arER3dXfxHjVBqrvG+lYRvv6%0abr5eFsuIkRr0fP0rpA+7CW8TAyLWCjk6WOi3SebbF0wiLN0eS8EZ7RR4WHzBjHSYLJW2L87%0aGRt/qnsRizeUWNyZGWUk6xZARiBO7N4buRlVYvyGDO7Yeo7pgQXXPVKorAXo85osWnhYeTu%0as26NA1mD6VFAyKSBAKZU9fgYtj5qCtxXdIa3jGgcHo2NrLKpaDoyOxSDCekU8brNMYOM58A%0a2XoZQF+JBVuMQRh5ADzjbAhr6UrHb5LEvtPZCiihhjKF50/Lxbw6obmFiCwVJuluLs57yr9%0aUc0JShxdGNT4VESXlMG142hsPDKCMpl863U0HzoRY0dDc+3ZC5VJuR3QpGk51pB10YvOTVF%0aAmidCoM36B3NPKmQIW6N9WjiTZd2Z6P7qO3iaJMy2Q21+b4yYzECzkHw83r87EfjFeHd1hs%0aBodWDEBxEPaqar3E/mk/rMt7Mxcxlj4ARh5vJp6OBCCkJtDWO5eX4DMqUjIXI59pudJjK2A%0atoMheMvskROncOO66pNmHZUaDuLo4N6IZbyOhOXWQrm6YTrjL0YQp+0pfPbIAldksL8boW4%0aD95FU0VXhiolIuX8lkQslWwtTPlgCVqo0+WG2S8ZQGj4aGt1jHJ9YccqOuspMtmUSKOLw8i%0aWjCgZRRfsJG0loxjhxqf7VPNIirl59ZTF+OpGHjp3vbpF66ycqVZ+nTX8F2jIZCb/C4zoHh%0akCI/wa0sTt5ORE0iodbld2gM6k38xPpGB0gojSezu4YdQnOeheUArn8r0IG00qjxR8XliE+%0aS91Y5qtFH+M4ifW0jBCEDPhUSOz8mUF2VgtTaY+oa+il5fxonF5VzpZ+cyvpD96fJ84ReEw%0axvxbOmRf+AP+I50jDIibakREXtyegjV7LsCpWV9ERweLXPrinUhmRCSFiGf7GHHunVsEIiF%0ahNhxaD4C/JhfTewfbJIptd9gfy3YsR+Ss2Rjs2hVDpXNp6jIlJFPpMmAIGVlYgEXCnqgV8k%0ahNcnUBqad074ymxelCdldHprr7JtJzSwXOZtHPMrczAa/E/4JHwIhdF9pIlaLgb+8bW3tTN%0ayhcOxMRaYy/aZayC7T4SZFHfyWi1aKUQi7ljKFLNqOPsBtygLPDJcwfPl54Tj50HvZf47sL%0aluXoMAla2W5WrvCe+p2SegjRZIREVM/V4ODHIZiQTO8PEa1kLkZFnIwioywLYG5gkqb04u0%0aYQ6qThXaOLG5tdiVqXqqKiKs/yc9UeqpKt/PydrntnWPjrlEk9U4lqTf7do7jCo2/UqvDJB%0a2zFbwHjIIPKZvlUqbsJRtxlQhJDysFyvK2KUYzEDoOT1RRWFJ27H+CShmr3id2stE8ceXkX%0arHVgmSETr6EAWQtkoWSEi36vPYJxnnYku+JRdm55zqZd5lLhIkzcNZELF9yXCKy9yZgzOQ9%0a6CSNQe6dIX0R/jlZEovIicqvFi6+MZj2+hCB+K/L+fDXldGIThLnZaU7Fi6mJC/BLytWKvO%0aTmOUw0qU53bSI+6h4IiRNY43va/97a46eAtOTtdsEPl2Z+okOR7bnwKt/kJV3Xo/jH0sESv%0aA4DOuktZTPAABAAElEQVTd3UhKzmpq+vjLiIotgnsj4JdE0uhgkaSeHRYbhda0ArsRc2joc%0a4cwyOSwtUZzFaljhwiq0D4TltN3TXO0SR7nJlX8wIS2rf9hhtbeTTuFFkbqIlrlOSaNHoCj%0adJSjVOKnijUZ0lcmTsZ+o7KGtkpKPBA5+z0MVBgG5M5kzkhlrxC1NAORCv6GcqevbRAJycB%0aEjBsxzGgvYMhl+8pB5h55xWLxh4OJ6KSF0IEkiOv+hUSJyJ+5fD1aErvAgdjKGz6gs5MC4/%0aFVLE4dbpbfwCYwbtdvYgZ2RpnO0SSd11zCQj+y9s2ye0Vi+bpEPEaV6E2PdxhXR4o99/Zi3%0aICstWrqm3Sa39qNACck7YaqehmZdNLV1VWQKjKrruyDY5vEP/74QzlHyYjO+vXrC3rkTDWW%0acQfZ/f0SGrh5oUNH6i35wvBkP/R/8PAhdD5Lmqb0t2izRJs3+t+0IXvl9Gbn1iiyWiFhw1I%0ay127yGud1IEJSJGhD/zYLkSbp59ZcQub0fJvtXd39f5HAzppIQTQCo0P6f6KlDXoQJj8n6Y%0adKea79uoEOoO8kQqgxnpcIyX1f/UtSYwvC4F5ecnXCbwPPQIRHB4px2gMoMkqlGy/mmoEkQ%0aEToVR7cyaqkF0lZYqxnvXkdzh1GYfHy/ri0cYpgDMf9sReQuvwpaPwexrUvRC6ki1M5Lv5A%0amydpv6uuMDfDYOqfxT8cOU9MJvP2n74Sg2za8Lu5SZIwOutx0W04Pq3EgqBekUSQAf5dB/H%0aumPY2FlkygtDRj7i5cmiLwcFkJZb2qm6t/Mh1gi0pk1zmHv5l9tYpyGdKXBrRWUk6f4UWjV%0aB4aKVCnAyYNRV+TawszrQp60Sl2HdoTzi6Yz22FZB6uCVRhVEFxFYv2a5smIySauHGw1saO%0a9Vt8oVXr7UmAXghFJjJOPMFC7A3L1ZR2zOt8NeNa5SomLH9zTbVSqLFiytYNUOWRtJ7aXTW%0auxgH1dYjs8RzRnI12n6XMW6wfGf7t07mXf117CE3D4z4thYKaQzW37V8ZDNrrdZC1jmMfHk%0aIetJSUZfzoYOj4d3yCQxSDIoI3aR5K4fO6bPg6OqNZ2dNQw+akS5mLyXLmTQWL5Iw03uUso%0ayIabqeQoac2Lnr27eBLg9b+SaF2sQ/df+9kbssck8iGD8j6fjCTR+jr0IESR0r2o7/SfR+R%0aHgfi++7d+/nMbU3y6/HpsNESAoSrrYYNXkK/FQfqDn91QgtmYCN1jG3Zs3h0aS51Gjt/ZQW%0aZiN372Eb720+Seisv5eFpJZq/Z2m9WbNc9j/prh2n1sTL84pbDh0pOIlC0QkS9KXsb8UBFs%0aDttXBxYzW/w54KQw9A/yUDA+doPeZEZJEpD7TO1BaP3U4Rd8VYw8PSIiwnF+pQbrQkU/nRV%0a/hqlNjEoKYJpJGzG85IhHJkgpWYv96H+y/LQ/MPL8hpgw3bhgbGzSk3f0rdj6SW2ut/nNQf%0af7Vr4SXrBwBRhgy6ST7/1cN5/ZuUoisbip/DxUXTkicwCA6E8QWWhs6gVUEJ++XPThd3piW%0aNikQEX51p2ETeNEkne3T96RLEjaaZC0GkiJOi15glORIBPDVrfMwR1g8yThOwjQz31sKt5C%0amcfHD0uPhnpNo0/EpjjaNgb+19lhLdNbmkyPnBXUvQQatJ2fX+zfj839OUS1o/piSvBDjBv%0akYm6en1pi6zXWiOEtIR9F8IReHkpM0EkFJRsPCUjpjt9Q4CkU3HfD4S0mIe+ommGT8UvYip%0aEibQc8JsxHj7UT8Tto4lXkgSHYIx87iWFy43XFFR+ehbIw9/9AuQw8ytiL//dHoYPfMRE++%0aRCouWeY1VFY7V7bU9uQWlfNUtEW1pEUl57P79/gXiI2QJSiR+PvYGhLMKtgyk2yrh9vdxzu%0acsfymYZ5Qvu8atUHndiPjyQKJ+G2v2PILhk6UGDlG9Z7BBsFIFIuMxNM9qrbxPffN++JZTK%0aM6pRsy4JMmSAhICyBhCQZ1cCXJwQXFKuojnhITxlJZK3G1Ou86t8bLpOVQLG1NWRcciJ9w7%0antpTiBCKm5KCBwZFSUHR3JZ9GsmnXMlQouCD80Zz7WjOUPI4kiMVUov1wr3t8vc0NLSt14H%0a8yHrW0DcZnw60Y9dGgJJ3eNI6s4Yn7ddOuLpcSLD8DR2iYRk5xCMHyMRkq2DMS7aDmNDtfi%0a9WXJzZOob0JFUc5kBGOYrc+rQToj5KAuTnjHMIblbUhSG51AThqcBGOmKiM4V0jrI3IdEv/%0aNfbFvwvNV1R80GcnUi9do6CM0DXkdcwu+0fsmN0UtbdhrLE8n3M0UNoHdyoPJOinkcyHDZN%0arKizp47OUhBwgcv09oivtdsbXd0uE1aA3RP2mWu/gbV02aBkQjzXSdI/hL/798qP0ttYy0U%0ae1L5X3nJM89pmaiznt+kBn0h1i0j44Em0dZuFyXOspZkIb6VsbFBCznuVpQdJ2ruVtfui3Y%0atTeH3Rcd5J+81BHTkeFsi0AKHQO3btvhyntTZzmhUOcPWroHJE+Pq6WNtGBshYyS20iXOoF%0aGDZKV14aix5lIXUsVza9+LJKvssH4kEZrdUUKEm76JFxpbGxMRg3DvgvHzMm04oDe0zqRQ1%0awtzsS8rDV/PJtcVhiThynPCHEQTESkE9fkiXQG+/3wuEpII/9BEZL5ParjqL1tavD1JwqmE%0aAsNZN3V8YUFTkpx2hx8ZPpC3V9uOLpKK+eOt6BgMbKbUYrigDWfsB4twnTaRDrTT/C2NfKt%0aJHG51VwwFDFcKweBFcQXrcCDvfZJwV2O1JdcvYtDhdE4OND690Jb5f6tWIFWw79bjOL1ocq%0a1CNXRzLvuoWCOp9SWvcSMrvKpNtJDiiJI8afC0cfvX4hS80JI2z1I/ymnT3bLHCPTtaK7OZ%0afWMaOshiA51RyJJvOPWvkdtFpOvxiZwtfTu6dRnZaVGTX/ICuzg2Fg8oZz0Ms1QyT3tVzo9%0aZKnxSsrZm0zMnI8lNwGg0Ta9Q0017jqMZDILBBXy3KQNuEiEpLdJn0oObVWMR/hMGFUFpgZ%0aQUZiFaewcpvAum1RMt0e+k33ojUJU9DDJgjO5FaE0Jjno8mhLYhIRuHaHWp53yRro0xa0HE%0a7fzhKZS0RIjRljwchMcQtkECGZS+MYFfYywhStEC12ffMjvEPIenUln3itzYdqbIm+sB0ML%0aAz5sQR096Ov5mexmL3SpVr83pj0LUct5ZYG9Pgtue9N6HxfJnz7LMCYWJGJsvSNYPw8YQmS%0a3hwGV32uaDiJynmGxwiqirYwObctzZjQIO2fiV4tkPJmMBroC7AtfRtuMW6DFBwctTggnWv%0aPnj0Dmx5+SSHQxPOAAzGwK/tg7lxoETAMkQEm9RGDYJdESPZ49kUi/swnlZZ5G5DN1OmDX8%0aaoEc8rktmyk1nYfrUtwnu3N6mUDLJ69cLbn+dg1KVStGtOPnRp2TcNzNr3jdtSAr0zxcw6X%0ayXqoKwOa9Zsc76Mx6Q9xHRiGyHiHFuyCMsYyickrSKr+Vkj6uDsiRfouM01YiALT5AdyWrk%0agdsHppCle8rIHlOBP2JmjbeiIq2uTH0tMp6bV3c5VldVC9cO9Wqh0geoynv0sT5AT+CvMlT%0adr+TzTBzMgKF9jLiTud+vFhMCO6LZHXnj6Pwbcxkiq1CaYqg9R6pJ+UKsJ5mstygNYya2Rw%0aQaqzRRiZKj34pm7ek6bF4qHtv1DhJJBYad6XLyHUb+uo7hstaNVCtzEfdksMC9jFurMmEv9%0aUVDZ1LSnvNFIpM+BC/CnsWjlUVJyiL8VGiv4OzpEziy50d8u8rc72EIcU47FqdhEamtFC4b%0aiZWDjyFStm5HBiN2bfgc84noLJQrzUjAjr89Rxs3wyLpM46s19F/dTi96mVEkNXFAbOykGT%0aT6IgWV86LWDIVy0OnrhAh2VxdlXhNG86+I0Yr8RXtk4iQFNWLlUiLF1oc37FTTCkQf7ZknS%0aR1ZVEKYLGIlciL+SdwcOtPWBw7SyDCmS/NSQHmxJqV4ibR5Ifs/bhKfZ2mTJ9iUs78Njc5A%0aTNNo71uYCv5CGxsEn/61EWUtHxIMolP0nVFKtccQ9/8BC2758H9/KfoMZptCF/F6oNz0MHw%0aqIXaSs4dMmNCmDRDB5fbIPz16WbRdRYh73FNGqzQFuPUAbJ2Sn4LZUaKT+xzaHtH5g1qjCy%0aQjhQMTtFmkZhC2469Y3A/IfSFnjupy8tB9hsr31f2q5MtshYEISz0BtLVhi9ow74qUXzXfW%0aIjJSKSiM+8gxLh6o+ObWigpJhgd6jTedfQK5mosmq1VdNEmVuvXr0GdBTnjMtb38fUtz8TK%0akrYcIK+c2Nqsi7mQ8MogIunfsK+nOuChx0lvoTmeOXGcFEqEwKNHKqual2L35tXP3Lx0KZE%0aYHg5OGixeS5pGEhzqaH3xI4ZFI+dW/zxz8HRwrqVs2wiBhbEI67pbuVsfsxLAyyuU4Z6CvB%0ad6jrDrXSVu2w85nci/6zP3sCS6XHGhKZRbvKdHCvN91K854T1d5yQNGpSviFrznKwaLWVEt%0a2bSRoBl4uIVQeJWCrAp3QOP4UVDk7CzsUqxgmdIZ7erYq2DY6Rn89u81ltlQbTNaz89iWxD%0aPlxzrHwjJnU2aJFWCv5L5YZMBEq1rTBUGIWGwWat/6TSjGMEU0MaJ8EYmiPerzSc5FyHdaI%0aYTn9Xvitf6+bIrkXQLLRhzu1PNtogic9CAhcP/qDpBJCjrd7P2oYMk1CGZJxmpCwfkYEpiF%0aTFa+c/TBzbabVQhXkvLyX5Lw8+v1V5mcorZYk5l6HQDLIQWqiLywnP079kZaeb5ybNkgtiD%0aYpOZatjLdpI/PPSE886z7RkQCTTmR9ij1Fo9HXgiTvbObbiJhuMhZyxh5HZUOeJcMIGh22z%0aZ2l9CEpYi4eWT0KZzcsU1TH5MSAFxIx7Q1zTn9F0RFk7TqrOFRkEsM8yQVK9uxEfN9qnIFD%0a7OCNPoO6G56T/iJ+VZ2V3LMvD+htgZCUOyH96kpvmsRYuaX6D6jqZ7lyVn2Ly+QSxnAO0kp%0aZIfomudoR0wtXTMGEFYa8TmqprSHa7qsWg0IQcILeCSNdYS1OkNU8gXD3Ir+gnVtarK/k8l%0aGFmeETGGJm9KHEgyRPFkqmvx2sSMOMkomLDfLh2XdQc+Su+VJK+gwR/+iIbbKzb7mAg3yh/%0atUiLYqcp5tgrc5Ro+vA2diWYo+fULGVReN9sciuBiPxrxhL6qd2FbaY6fFhpLJG1p5ZWLl2%0aHxGSwYZ8uuNkSEX65slScz8VQ8aQyfqVa6cBwnnwR1I/QdjZ94wIyYvfLlU27LlkNfb660E%0aCI6Ewd5dUYSBaEl1lhca22GidzruWekBWW0VSUE/aFKex77uNKO4cSZKbdujjS98yMdJ+/o%0aXwZHMGrQULBd+qVBEZC+ljQkSy6utiPhSHIU4ahWmzMDlNjLH9V4tTMsPLdPNtsWDdfW8e9%0aP4OJazFoMOVLy0TkizdiTQbkg7uIHXefljK5gJS804SC5Ll7kV4ppL3veTQGhOflEGICCfN%0an7SdSH87HD3aLsKAYHbm1M2whtBRFmtzZglR7IOD20k9qOUf1Yfl1lB8ayt0xThLeHy/T4u%0aRrz8PT/+B1AkidI9tQ4Fk9fvcN3OVc4ER4X1VSt6Ulc4Qn63Fbnu4G68S7UYsxPJeZEhHPc%0ac7NETpL3MwQd5HBM/G8rg+cDChEc26SYfiNQ91NIs2iiBrtNN7j5TmLXFezE2kIzKJRrls3%0anjGrsfG1+/sHG6zwWokOnH/kdVAzVDE+C01xPMrjkAVENBj3zpJ6ogu8FVZ6bx+aKM0CbXC%0akCCDb70qVK5kLSG1z7zLJpOokipfOODGqZPyDRLTf0DPsJYgbT+robzcAa27+KAx+xrcHsd%0abyaloLTj11SrqiKaFj30r7T68wvBEaxORkJTZ+6nxtKkkozUkyUvbkou+FiR/HcbMR0xqJj%0aa4jUJkeDiC+vZE22biInd6KzkuJularlHjKzE1gohTVQgga6VvTxiJDp6W+6G7mImEt0WVJ%0alUx6ZLSYowJWSOfXtrrwskauVzuvkO4jkAzSZqcXtXfsrw9yvsRt/RdHI2ZSNz0ZOw+GW8k%0aVTXUyzas53Hi6F78lJWJlDTjvrN8IRPIKt6YEfAzNShhqMSOK2bu/QsMNcupxfLRnYQzcAH%0ajaBNmer5Kym9gZgThn0u+gJ/lR2NWuz0RPuQfbWHeKdGiKTn7nrncH0mkam071PJUf6GsSg%0aSQ7b6KqWFxSzAxahjIs8IdDU7tBiHGi/z5EUe/cAWp6ZFKno/UxtWD6RKDiM5RTRlWRfUt6%0aiZJPKdvyYFHayL4D98S+81UrkmtboHgekQayrEEDOq8B4t/fA/Xd4insjxf6C+o2ZbYPdq6%0amXctdUd5m0i9O+njCzi11qBN4RP7FBGS/mjRjiQYpBmScyAXFeiOw4unSt86EPPviWYqxay%0adupgPWTvOnr0REt6W2H0slOJ42jpxniUNljDftpSB+Ur8HS0E43CURf8b8iQmTJfOrUj9WF%0aJtFcpb+qMgZCmx5nFWvzcVtWStFef2mJRyBm3i2xuMxFBe78HGVsXNi5PRngXzhegBoSE4k%0acEM0rhhRMJ8uO8MoO8pHw4PPYFJi782KUraOVHtBSZWwEs0Z0b7maTX0a3KvUfinNm41OY4%0arR9ENArBH71inke3h2XG4E4cL9DDz2sPqapLElgypPPKIJM9DO0XFv6YY2HuIz+lpUcwbah%0aoUTwqOQsvdXUXNE2gcYH2EDEBBTXjICRuWIjujegVM4VB0wgtpL2AnOTq6QM/ZtHQKJDV2P%0a93VIrxx8I5MfBrZpShWjdlFzZj6uBoRTOEVeJJmmCmWjTWKs+VDFZ5Gxkbs5abx9/PCNTyb%0aHc/Q8P7bj8COvymuNPIxJioBUhdGA+fJnr8uEwiYHyj0M2zZq9b3jdT7TLZbtTvZdEYs8wo%0axuKNT8JmpAoLnDO6CUSkmM3RUm46R/md4JaADEmMG2xdckYGI8JfaIVsknBYdzfghUlrL2G%0aS0o4WuVtT8OncBGTTRlcOEbOS4LQpDinSZiYguBWdi8kXkgeOtk5EsgyuXaKwYJY7LpaRUJ%0aIZe3Isw5bpovqnZ/CriB5g4EoyA2wdVWffSi6ZqEnu3YwL2hg0FmlduXvV/v31u1SpbBf06%0avM0Hg4lcxAZtMlf/RPCZqgkRVKukmNfYNDoWRbb8wxfhC/fG218PtRizhpE6k7iJ5KysNDl%0aMQ/xwsJfncoSrR1HYZQaRPcfTcmys+ivbN+HoZgsvWtKJrro++YKxOzqKkgHshNDkRZIaoK%0aVuE0ZvnA3ul/TK5JQOpGLX3YfhkOrDmhNRppkP1oaTRFWRo0U3MLAdzbWfBJCe22zbY66O0%0aRANZIkU8bRVu/IPVDq8FZm1TLL1i4erdGuXRu41my6sNo0k+w+PWUUlgo+Ytch8+B78BGk7%0aDrs/TpZKueP8IE+NuqwnuTRmqhUVXClTy736wUKgco2Y4XCJmsdJj9pUBMcMtBfVcqey7qZ%0ad9kWt6z4Ggov5ePsqcM4TgbMsrdmKh1cnSxjJkZ1btmQLjTwHdiTJF40R2Xtx47tNxHP3Ni%0awQOqB0Va1Gmp/PmRdaPtMLCZ2uIRm7drTe6ZH2vl1IqEzYi5mRnfAxZPn4dy6veFsOx0jOM%0agKUmjLVFIU3V4xzvyvM+6p7820g8W/Yr8JLZzzRgCWL81BdH/j91cuenl7MpKE9ScWUZGtM%0aYEISWY4r5yONUxYsghlv3TC060tfbR6A0O2jgyisT5XkO+x4qJLKDh7it7ZwzhwYLPyDWLv%0aZ8paKo7PX3B1Ba8udIaamSQCDuz/AdgfrTByE96fYIGx5AwPK054Ky5cU4gw92beaExEoUy%0aENfGSVGipHU+aLzwqYZZd3b0UL0UvFc8oih0W/zZtClyjYy8FcuRhzJ9II7h2TY4QfhtTvu%0asmcVIFpK56GJ1o/6Mm8C9Te6HRpussEb0rv7aTKarDytHtkSStlUad4Td/OQQsffV/uUHyA%0adU2Am6ITNkBzHoeSWzjsHcBxvfejIgXWpKVO7HtsIkjlEm0ur1Rm2w3q0PS3zeLV0X40PqY%0aq0y4qgS6dKvCAnf90LeK+uGo4MeNKzK56zo6BlhBE7JNdwN6XM07jB1b1mJp0meG845Ul2d%0awLObOeoeIcNrsECEphhBMW/wFzsa3RDwRXUmJXyHMllqhprmZW5A+tC0Ko420d68XEK6SlF%0aYwIwDMMoAU8vfuEq5YP4bQqFNIrXNn7hX4ka/DGgdSdfta3lyGDscj1G6TkbG0+aQznysSs%0aW9KMHrSnk0dXNv3QABF5ND/gNBYjB3ZFd+SFJPJdLwf7VS7RCS1UVaQq2wOmnkQG9mOUKVJ%0alrjVbBPeQCrk3oxxyKUNuFFbzTFpSSqy+40XNjqJo99DzyMf2jxL6NSkDTqo8Swmy42zE4T%0a3bcrqE4hWfI+2RDvJXP+AEQPQ1tOEC2/Uj+rdxI1+Fj4WjF1Ur7aql+owMJxU2EUpVMrX2x%0aHbm84wF/9isEZJxjYC7gBXn/WshP4368SkMJnwnJCKjSQBvbh9EcJiROkOy8OcwA/wt7yBF%0a9Mt/a2DeVdHFky7iRZMLfVAjPMnLYDhGBI8GN2YZoc0fbTqPoiSGaG8EvE0DYrBH4vnqM6Y%0aydFGv7U8H1JbZSf/hzHC8YcQrD7ysWJQy9WpHLmrxmH87J1GZ9uvnz4gERQh6EDfhp5U3is%0aL99L3pu5rSd5GxA2dqMxj8tk3lmdRTACufLQDbz3TXl1EMCIVF5MsxIV88CIee+hHJZ0xyh%0ap0HI2pHZUokwuNwd2XYhDNJMsdvs1dFUvPkL171oNP4CgMDgtD/8BAeqbyxNgBwRIzM3N2t%0aCJB94n9mo7IGNZF67UaUorP/ird+KOLiWUpI7ac0Y2hvPqqYB8z0kV7K9P9C0mBTYPIpDKO%0aLbSQT8whlm8s73/05EN68T+I6cNIaTEY9k07kTA0hPZx14gFaSs0pTzkesW0r7aK8LT7GgF%0apu3Jfj4F3/l5AwK09IhfswuN9ZyN6OjOmcBirFafNkYh8uuabUZ/oLxiD0EooIJXDAOtm93%0a3j8cH/4uFd4zdeh10rpQ0gnfPpX8ni4uo7iCwyzhIIz/VbfiV3AyoVRJJsLn9vDtJIPbPQZ%0aFQ+ofGI/durgmXPsgtZmB48XmVAIRP78vQY9bfZRHQRkbp3Fj7bPhJTLfqv0mEfGfH5uYg1%0aoCPL5fSfaMWCn/cJLeYkBmPYDyQJIdcdch984jKQKvSzAJlfigtKpwFhCHW9JFhqXLpyOyY%0aEWDYeZDIM4VZeJyvYYUY3N8WYw+VtK5SFOmqk6LvMo084cYSTKf4wPvpqJ1LpHJlRcPbH/C%0a27oWneRtqwEtc5kHyUMk65vBgaFbizN0W5R6UKg+Db5g6JZY26KKNlFGn5plkwkpJfRahw7%0amwlpq2IlqTqlrObxp7emiY98yCo3fWolawu5x/A6TyKKbWkG05Grzr5VEtyaM3YhWkfa+2+%0aWU88RwLvOYzRlbEKv84bjea7/6dIH6IiBxqfhapJR26S0Y6AKMSFE7lI1jJZ8O4/BdvoNMD%0aACGkuCR6Dx+S9bFXaqu1517kVHif6Vq0dwfwu5pJvSSGQul/m2ikWJDVEXLTugygqm6LaUE%0aYtXY6e1gj0OpkPxW6f3ckePIVgIgzpLPUB8Q4lZQ54ZNAYuqPx0dn2n4tHC8ysE7s2iDl8+%0a6KdlTWkgnLYstlxN783sfNkiXrNPGl9FmN8iLHBrK0W5yxFyHhaSyisfqMfdB9kYeYIHzGT%0a8LdcIh4iMXEEreXHypQ0GY6yk//F1IlfAK0N0jY500VJk8bIeqicSL9abWe8mzIHPndoSm3%0al+xjVqiYk/RHgZTBQE5N6iAyxWWKGatBdYmYq3aOz0kmm65CSaO1Cj73rRcKbuRJ5uIbjaj%0a3ycyzre4tYjA6KCqyLezm+GU6aI1IXIualYsSjTcy0PFw0FxEfMVGc670isfCj8XCnZUZYa%0aTQ0r+vpaE9XcV9y5PMIg+YAWiEudTPGPPQdgoaKTOxCkl7K+wRrI2cGfyrPY700T7n/EJDn%0agPuv57zH9yACGviNmYNtT/TCROJ45io9zMbvxXT+xdoGQslXzQv9eSx/pbdERI5CYnI3fER%0anC9lkFrc0FRdjxmP1sQUIew5YszIebZ2r2Q4rVpSN5AyxfAA5Ba7cIEx7PENWItNJ8paz6g%0adcJQLNQ25e8zCalqqJSH9EJEzC6GHPElbUSTKlvunDf2Amc3xtErQ3dGjQdRziAmcJ6kYpM%0aW9jwP4v0M1swSIFxv0LsFTqs0k1wm0hEZFiaAVPWgQeIauELJTlbVM2gT16dCbroJKEISMR%0aO94ajYFmZzXEWkz/ujC86bxF2OBoxGwiVwfCGdozSJENbxDpGNKTdpws0BmzcQlByCTrlrn%0aJ/8KucZkmRoo0dP5MzZSoAuEltlCDv1r8tJIxSSh49UZrM6zFpLr822LQdMwJ/QwrmpKV3O%0af9qtB0ATIWSRut0HFWfZzmrohDxArr1S4mo03Mmfz9F9zQL5Kk31lss7cTP+w8gLZbVkrDU%0aL2Pd2RgjAhvjsi58Ua1FZ07q9xHvTTInHC1G9fanHdJ1f8fiZjj2gGd2reHp1dzcjmjwbk1%0asRjDVIPJ2I616bTiwnEcVRGRAxLWE7NL+s51uaS+vxFPTHoVPWVpUJ3MhwzyK/hRYpCFDCU%0auFIXbwl92UU4GaZ6hM7RxdObvMNZnn0fPEcB3kuZEwDM9BCMyJXJ++Vd7AK/1CIUrGTx7Jy%0aEKLcx2Vnfze9PhYs73+GQenT8/JneYzpLPysA8yUemR0AMMlMpTiImmdEv+jgUYrKB5xAsm%0aPcqfvKeKlgbNhs/5dbfKiJLorSWqJ65oTXpitItWxu9QSdV71zQtAhEwqxFaOvbBW28vdGM%0a1EobkAZMnJ9oad1J0Pyw1J4euQcPqhJCsGxdvLLOn/tuAdJLeuOlMDKUZfaMVcVUvjY9Xwi%0a1qSmiKiVdapEe/zL2PjIGr7wYTlokGjRu7YduJAlXh4q8tdgmR3hNw8QxwRa1vi5v/VYh7C%0aJmxKOvDVcrj42Ih2dSNAp9X8WyJbPQjczslxy7KbXSCgt37EJfYngxpomt0ECjpeMRvpIqt%0aK2cPO2vgICtT+GvMD4+hruBQKlW4l7Kjedjcj+a2FMzEG7KBbSg6qI4fJeL2/hl/vrm04F2%0akdTyR+KWZATrUpAgl/Hog7d+XI6DT9JZByImx3TbjTlrPyErd83lHFX63bdqgTQp++OlYfZ%0at3H0HkSiCbUQKVpM/rb+rzpG4IWxmBsp75KFz7z54rJ2XyNHWX8G+NQswe7rKrQdxNWcufx%0aeFH4yVrOYxAqoJxswmAkLgFmZiAp1NzVhrWPTEgRGHNWoJ4vy1eLj1Q2hIJkjdXRrDpSERi%0axoH8VycQyM0oU1rEbn50JMVtw6e4g72143EXRZCJHoxNrxGljDkY8nXOzHQLi6tG8789F+y%0avBkn4Lb350tESLbHvo8nK5zUgLipirET1pxf+FsIIEIyh6SSUz/aiD1zh9nk9It9rP2/Jcd%0aWKVZPfUb3NjAE7mDTjg7G2/LKvwVnDF1wyYJRILFT1sjsy1s/UZgEyNiKU7NHW5UGeAaSgQ%0aWtySDZeZugOHSym9gxKX8P3Hr0DCNjWMmCWnRKLOmzScHzhSij91GOv6O/RZK/SaHSWESoz%0awzK52svlFWtyVqZd4mQHEHn2016ort5S4wxfS+kfBe3LyXVXVHCJRf1aq3aCeuKkJ1GDK60%0azVi2P1NigNXFfEib4LytgqElkMRlSCBT4dQaVC/BiP4meJLOmS2dnYnMbfsxse1V5SjDyMF%0aM0mUh0PToStHZK1IRRZazW5h8F3X3vekVK9aODZ1xdfsCvBQjr1lyv2ktWb0CYV2N10CRmC%0awjYlKUkjNissOjBtdWPsQkVsso5drkX9cuEVj4QTNcMVJecISrwyUy9ibWyY5IxA59jOh1h%0aXQXipfTCWsv46lPrrZav06egXRkQ2QSKBXobglq5uK9hZlRdx4r/9Fb8X8s5PN6FM2JcJLD%0atZObkZK8AHuuylo7cor6V4tN/35HYaRHDu+pTqz8WncWezN20p5mJ9r0fQYdLLqw0mL1K1M%0aUAhEF88l4VwqYEaS+A59C9+7d8QgxaIpI0hwamyy2SZLVVwZJjBwrvWAMgy+37BDOB7P32T%0ajk48uZMUgzjrR450K9z5Sk0BYz8Mi/FAKckPxLPc67P5iKCxsRMVokGlhvAoKDyCjMTrrKR%0a+L4rsgjlZm3RrRVOnpxTyY2edKBE3ldcSQ3avuPKulWL3QF+H7pXCQky+orQViw5SsMpL1K%0aiUrtRlCho8nx803LMXUos0BGfqxGd8V6snT67hvPW/YxaalRtsGnzd9siTNNTvjQy04JK3M%0aJEEJ1ZhIGWXvPEyGpOn/ShAzySFzhsqIzyCLi7aNE43OSA2IX0Rmj0fB2LsBC2r+rg1O757%0aE8IRPRiURKE6EcOtkdmYtjjIgcjy4dcTSC1CC9yO/ghhhsfyseJ31j8O7kR/GBXz+kM4Mq7%0azfCGHpuzDdh+vE58FadX/SJlZ2yeyGMjJSkkCSCSQv3vZhpdoZR3TfxOhMzVVZhuz/2MEoO%0aLcJkGUdEYtorKnVfVsgtEK+TVDKa+dxLm4ivxh6j83uq1dy8kTqIOY/PSMothlaYOLZXrbS%0aZRAYKjtJmoFTap18+LrJIqtdYW1jwTAMU78S7ijSY1bwO4197DJkp5iqKBjXn6vXgni5Fbo%0aRkY1jqfkaOruLGT13YrutirIwTz7ay7HGrYxWJB7t37jAGqWufBBw8BGkfaaJXGups3rXQE%0a6MtufYM0j6ajETlWIOhwOrYuRh9JJlUSWmOPiefOTRxg1MH8+GeNV+InQqMQQ8rWhWP9htO%0aeejby5iCMRnSGEiNt6/KIrlhZHRFPgpLhIhANDUliOrqe9OdEd16SFLHpKSvEDStt2Adt1D%0aqbAhZQp5qwxKyR8AU0p65jjBGfPjGIqi9CUVsNGiTGzqL33fE8yaR7FaPmZvmC2rk3r3CMH%0aSEn4U8dRAlEfuWWrq4OwVvRycoxJ+ShyyIf7ImHPPGMBK6GMeyiCFMwc0CA1xIIKbEprljy%0aBpuvnhL70yocvZcjDL+S/ia7cLLFemsk3Fm1Z0bxqzLwePHc7B/x4/YkrGSziSSUb+Mz4T/%0aqozSZSssJsmqh3mCWYyHen9ikppDltJ54AiYImD2Cptm4PccAXsRKKND/K+QSqu8aEUl52A%0aqccBOfzcPEW/QwkRhNXE52z22W/HNV5i1ADOz7G2B8ulIWpexxFhaR3r/y7/+0KbJa6d2Q/%0aDp/ix8+lqw4D8rh1T2wpja3qxUvDI2uFIjLY4Oelw+tEsZW+KkZ+yXkmnoAD8JJTPT6H/qV%0akwbQ5YChSHrUVJ0Ccf2/4jv0lORLi1SMho+4dPwzykTyNy3tDPRXjBSFZPz+UV/jJl7Oonn%0avbJmIWT0DaxO+Ts6uImfd0XROZxlmQtKoddexS9E2GdnuWHcuJmiWtqxpTjrnIY4XzLcc+w%0az/HRyOoLPy+cXW+HlkQaiqW3oZAwgQpK5NJm9aDM2zhgid8PoV3/jhtE9OyeSuCUDT7tsx/%0ah+IneaZYhb+55FtR+/52dhQKJo5GMR+c7sT4Zk2Ab07oQrSJvcW5HgBcR9Smq9tdeZTMEaY%0avVHmrdjs1g40Afyq2Oo7QqWTx2rGNqISJiGU4nzyYn1fIRElSE16e/wYWrVUqjCNlIuQs7d%0aywzXdXxlRNTY0bZiDEvJG4uBNq3fKhmreaHHro9jFJUvdkYt0oRJ0sDNiwwRedldf53Muya%0a9UUvK2ZdQUXweO9YvRTwxwQyBSb5W4+mG32CgYNhmHf6eGCbMGfl7JKW8QDpzqLxkdTAfFp%0aJLA8kKcsRLw1S+Dg29ZlcNvPpjYfJ6uGM7ogU3DSB3DWPMVQelvpedl6xbB7YBaQOqQh18b%0a6w1Ol/6n6H9REvLcuu0FoxpOA1z5iVi5MP+6Nunu211TKmcN6nLr0l9EpouQcS8lCurya8O%0a5SKVXSfn2K33lLRwlMAekh4XD/2AlQuisXqvkgDP8CSkkhbMj+R3dw7FZ05/EcGBe/G0Vx6%0a2SUT6wO6PGArIV1pS15b2F2IUueL45G/m7wxLVKS2mTjN3IyoD96Sb8vLQgX+6NTWOgPVqY%0akX/HoPE/5Hv/khLh/LwsLRsnaW2APD33ys+nAeikKeRWB3f3hIewNDuj1XrYhZ/wN6N2XI2%0aQ7Ompv4aiLZrFDharsET72fETCa8u7ngfC+310ETK0QDqDzF4yIZKHDM9OJgHpYPH8RvgSj%0aOj6MdfLCQtZWA1obJJTADdrUilw/oxGx84IfkWn2ZbIEUkz1ITcCC2eQywejzFZu3HwE/1l%0aPLJ+ByYkrhUyrZ9P5ydmtEBY3F6+9MsQqQXn7lh7sPNr+I7G4WFAObwtmzstvG/S8jCdaUi%0a8dlYiINg8h8rmnlc1LGbmyGGjBlUXIhCREvTAMPpKKqTgaPY5s+FIhAJq6q1d4UglbvBuFp%0aG65lC10JJmMGO6ObVmig3jt5RMip9X3cTzi2QrMClt2gRYOZMUziNyTrGbuSY7qERU9Cknk%0aM2vdlwvwKxGUQghOQH/1WEmKM2lWCLJJ7atwRTSWDyVpoZnqjRYZnywQy7O/jNBfR4Q+SYM%0an9TZIYgISMsgZvLKLNORnV9RO/EevIvsN1o+ViHinB7YteF7BzpD5Jq4aYDdEm1xVkGnBBm%0aRUQwj633HpgkkGa7fFR7CQ3osUaQMB4jDPFwwRWStQs/iQuCQM6eAG8oIBB+I2bGZ+NaUqj%0ad8pQzvM0q6exsZGV3ziG/w7iWkAUHBtZMLsJm75jFDD4k7f4lvRw3C1M52Niibinllb7reA%0a1KNG4bK0AdDeKMZ1qp+9bRoZP6Fy8Y9e8m3i5Gx4H51bdBFU4HIpi6Mqr+GyFVqpXMwY4mt%0a41a6R1fN61mp29R1GBmFmKUyCAbPCBAmOtfw1i9cSEfkypiZLz4cZ8SBDJ5UFfWmZ1Sy1Pu%0a+qWpbfMyc6/3RE1hpxawTthbUYOHiKKie5RQqfjfkJMRCNVUZiAc3T8TTPsDljEmk9uG4VM%0aQh4qo/yTdfJfEgSz2XJidiQdQORKjU/WSFGGQSTrtGR8E/JtZIYXsVzqvxKPrJqfbL4RTT6%0a9aASZbiom++NGVHb9I6BiAyIXY64nucwnrlvyJhP0rEgRCU4ojEdZ/B+2ANuLvK2z4G+aUN%0av2ZWeJKuMSnBr2wn6K2dwzuEhstpsnZgxLn0v3pHrGh25PKL5SXvmiOL+w83hJr6P7wRagl%0aTBn2wqLEZkf1FjaNi8JVg6mDHG85Ew+GVEhGul9TcEj9McbQjMZddyxMfOVxjNTG16zoY16%0aGuF4ejsbtixbNuync5r9yTfpGyGL8XR/6VIktGWMFrmDQ3SM9LhevFvuHDqOI7v245dJCnM%0aVlywyRnJmnJoSxwixmQhRWWnkRo//WdBsHgeGY4+XatiLC0f6etX4UozJ9wusz4ngU57Ozr%0adwC/2rrFCj/if+xkBk2nkfh4K7/vdQuD0KppkibCQAzOqkCSpa8px7PzFth9DoG/WhiR5Wt%0ap8iCkBL32OT6P95GzCb+6SEIxPOkx+DxW2naD+cdKIiAzBzNT5CAvwMipb+Y0zekZ/iG0DQ%0a5EUPx7pAoFAE2TSZkQxQrKyCjRNiIgUM13cOg+T5mbDu3NLuJZcIsuhEgHcwnxDy6w2vhVg%0aXLmT71iSApKxHOqDD/lzfC58NPoFkTEeYU/OrK0uwM83neBUdh0/qRx+g9RBe5ipWLXBpP/%0atBl4hYnKvPxakvKhs0C5I3H/PJzxpim9ExmqoHwU7cZgsvwYPDCH3JJ8hfctBTH0rjBJIbZ%0aUWm1ypqwlxz5oZAfEZOxNh9LzTKc+i8THo9OMqkwXTDb3ITDj2ZiJgwhJ88OYwNCaH7JP8D%0aJIwhC4iv1UmKq1Sm/KP9zPxZEzoM1F6kxGHFZHPkKW9Jqggwz1Rg+nMKzEhPEmdhy2S1oMO%0a388YgIS0fDGLiZsYWzRoGRkzCBqq3iCPwnIL6p/W27YzhfYPMl+lY7+RJBETXgCh8CPzRhF%0aHfB05ghbVHE1rLDuZgiBB2mOaAoSF9VU9O9ps0saJjuRK4VWseW+YcO3Rewoxetwxdbyo2p%0aWdYWDW5C4bj0HL5DLWfwfMy0KSoP5F0hzPYKQev2SW2ZXUqfcfjzGLr1mEG8JTLoEE/tUMX%0apiadQlTq1na/mJ6pE+WtAaEQvQuqYx4GNdDFqgnhyHtcltB9T5HtpBKmdhWUw51Mu9KjZXl%0a/Vex3Ci3L/wSs6NZ6xFIDJ0ibMo9A1/FWwlT6R1ursqmwcAZaYjaKkr1c2i+kcPYQZ3lS9T%0aJfOjcnPwE05lPIhJRtBPTJ/4LRUQT5EiME9dGDaX+6GneEP20soiIpa8JRmakRDpe7iRd0t%0an03oajCj49u0rzbt19b5dpHZK/a88XluOT14cI2jIG4zk7kULHBFLkzlfpNwSpB7+o/TPDV%0aeqTvZnZM2ivYGNUyoV8yb6xSFBdZkRfRMJcvPI8rf+GqZesDg/DZ8mx0hnDTKxOk2oIJwvL%0a9M6wcHErGfGTJNZiDP0lQzXLyVCNn7FoWklmFw1ad6Lz2UTcsf9J4+k/izUJvgEqab1off2%0a7o2eQf+wUcgQ/tCb5pVuRSByH/gHtxfn//WKc3r8DGV9/iRQ6e8lCDrnYYv/Z2EMmTMErEy%0aIFoz5Coo0/2cmzFGLcRjae9IAhwAnJB+yB18ZwPXtI50mo8qiPsjD1GR+Lzbgq/uic0f/DV%0aLS75Qq/Pn5meT2D52BBhxJ4dvFVpZGj6g2LcPSdDRgcG4/hg/xUm2RVNnapUq0rM0mSb13b%0aBWPm2vN4busXSJq7C5GrEi2qWMpCxjL1Dk6qRPfbKXIEzJwBSwSkFM8sAcrbDLk9y79NELn%0ayGEL0bhZUTZxJrWo3+ZWUpBdKBa2QsPody1ITDRGTKScwskiDFop64hmsk+ro+vijVAsZY5%0aCI+Ku3yC1BR5GYC2jqCDcyUDAnLhZbkkQDJBCkx6qVVe6Dpj2mpk5DumCU4WHimppPIx1Gz%0acayrvPRTVbR03TGhFg6L8ukMaGJ2LpgtELoytWa/xI+SV8jo99Y5JIkcKSkAtigkatozMmE%0aiHw2uKN5FSSjaqxmqFMZQ/An68JWjGdQJqfWPQzuC2hzkPp5FczTK+/gOaPNv6Ft1ZWmMfq%0aEj0KzUhe0cjF+0dqOScZ++m8tODW1fMgrYMIivPaM2rqtM54YGU8bJyYpJkuEO+YYve+M0Z%0aF6ZARyacPx0449+OWXvThxQe3o2loPxHifRyq3X2y7hr9eqqyhoBUYYhr0VqzEkoR+N0no1%0ae+l0fBdUHacGCQm77fnCzFG1nXrZt4VO+bUtAVZdIYZ0ybhb0zFX4OnZ+eQ2wgXlT8+owHR%0aTRtMJbc9zd4htd4Mcb4MIN98xg7s62I+VPfrNlkxNZ67B/aWtWM08CctEqQlAOGLDNZmpeJ%0aO7Z4EGaU0aCoI8UGYOPJxKUcdfm+O8hwdieQEkYhknWDM2z27ByFr/Tpk7dmNQ8d3qhzXS9%0a2s7CcwGK3k6tV5lfntRuXzG5WT11FbjDt19Xfm2hnNGOOQJIpGITgRgwVV0tHI2NQNGq/2R%0agSkOi/TQkpf/jAmkXS3UEgIwuI3DMbfvHuFkHsvsuQqFYqY9TVeGxdU+dqm8cPfP4oljRtr%0ac7s/EqZHqOoRra+nZ6h7x65Jo4vO1Pfp2wvdHn8cHdu1MXfHRMzvDqQCO5X+x84uwM8/rMG%0aq/zNfcumTj8xlWRg3Icq0YsO98qyBGJLSdjC3wmPIq1xp8e0bcQLRaSQQUNL5xV8JgXp//P%0aHHn3+lAfGx2EYg/3rtPO7Lh7JQ8FBPMlEtsepsd6NWU8sK92LDd8eFNh595jl0Mz8oZmf7O%0ahz85isc/N2DzjiOltS0VEW157HvAFFlDoY4F49O8OvY3BBRkys6c5Gelo1yJydSc3wILdt2%0aRCcfg8Nv+6rW4vTuH5Gx8RD6vPGO4MPt3KGfcdOhMbza+1hZQOkc1/L/h4Yjp6Cb1c2uHgd%0aXfYFyctze04r6jnn/tDi4/SQ69u+uWiDNc5nGXD95AFqv7irDSDqcO/YrbhLwDHqmBtq0bW%0ad4k5l0S6Gs6Dzyr5kal3dAEzIqoOZAWyybR64hzjTEU4O628kcEGup0Bbg1PmrdFN9X4uW+%0amMep8f1oivQkZ9HPftHdKhz05Zo0cTS7g84vX0z9P5D4GP1uRq3UEEqVHpSDdOxikntTU3m%0aymqtTF2giWfzKuFj3Mpf8+7i9hSs3HYFgRGvYmBHBrgW+77bhzZPB1twD2GMwdWTe3HmqkE%0ajw8G9Nfx9mTaHcai7eVeHyxd+M3r+7D2rzlmrkuIr0OpIkknvjOl4jEdncndH5kN1nTQ3Hj%0apJbvQcaA4pRyPvx9BWYcCJ+cqKCkiLxsvKfMW+vWsKJs5NyDWKyRRUV98be9f2uw81s8SqH%0aq1wTd9xmaBCye7E+cIsjypC4+wGJ5MxseSyCzuxav1ueohPYNQ4y24nDNWQ7+XlxBArKkaz%0a7i+TSrFBgmvIUztXZcUFKLpp+I7g4ALPqr53rGt6La4W3SSd3+Zm7zzDYsPeEvQJGaJao+w%0abT4W2GMU6Vf+kYpbepTKyUL984ym08X0Urdu0hVfzh9GEzK1X6RtSukU2H45tx/qVGejw6l%0aw8babhpGRUnnUZsa9Hvv68kWEwQy7zq4NrFmHPJSf0Gvki7Qstr0fmpe5OTKvG9e5Ow3+RV%0ajkh+Rd5kPYOo7YISXvb5/k4AhwBjgBHgCPAEeAIcAQ4AvcCApyQrNlTqF+z4rw0R4AjwBHg%0aCHAEOAIcAY4AR4AjwBHgCDxoCHBC8kF74ny8HAGOAEeAI8AR4AhwBDgCHAGOAEeghghwQrK%0aGAPLiHAGOAEeAI8AR4AhwBDgCHAGOAEfgQUOAE5IP2hPn4+UIcAQ4AhwBjgBHgCPAEeAIcA%0aQ4AjVEgBOSNQSQF+cIcAQ4AhwBjgBHgCPAEeAIcAQ4Ag8aApyQfNCeOB8vR4AjwBHgCHAEO%0aAIcAY4AR4AjwBGoIQKckKwhgLw4R4AjwBHgCHAEOAIcAY4AR4AjwBF40BDghOSD9sT5eDkC%0aHAGOAEeAI8AR4AhwBDgCHAGOQA0R4IRkDQHkxTkCHAGOAEeAI8AR4AhwBDgCHAGOwIOGACc%0akH7QnzsfLEeAIcAQ4AhwBjgBHgCPAEeAIcARqiAAnJGsIIC/OEeAIcAQ4AhwBjgBHgCPAEe%0aAIcAQeNAQ4IfmgPXE+Xo5AbSKg06JEq/v/7J0JfFXF+fd/kJuNBBJIAokJ+xIIRMAAIquIb%0aAZEWUTA0qgsVSi1SbW8IkWKUtpKahFqBazIn6WUTUTUqIggKLIJskhYhQQS1iRwk9ysvM+c%0a7Z5777lLchMUeIZPuOfMmZkz53uWmWeeZ56pzjP8IssuslhQZCn9RdaNK3X3ECiTnsO77/2%0a7e+4wXykTqGYCd2kbXs1U7+jiWZC8o2/vz3txF/etx9JFC7D208MVq4jlNFa+NhnJKfNwym%0amfyIy1KQMw/a3/Ij3bKJEZX7wxGX9/azG+OZpL58/FN+sWYPqwLvj7p6crVJ/Dq/6Asc9Nx%0avylW1HkJGf+wWUYO2wkpr+yAGeNquMk350Unb7qaXTq0Aq9OzXD2qPmKrm0vBO7sWffYZzN%0aEPdQDWZ88spIDKZ7OXtdBZ8ttYgq/BXX3b1DM/objcOVuPdnP30dk557GsmvfYR8b+pVeg4%0arX6F70PoeTF9XsWfcm9Peqrz8PXFD2nIYL0rPYTMkr/r53wv72p7f8joG9xmJ5FcW46yLMZ%0aeiM59hdgp9u+l7W0aFiG/AN/uq93kuMufi/JnD+ObT/+KLg1n2Vfdof88bA6R3b+wr//XuP%0afbobMaJisxmXM04jfR9O/HJusX4e8oM7LniArZxMXdWbO73mC21za/jmwxnH+hcqT8xidr5%0apVuq91n7JcO9W9vwX/I9uR3qZrodKsl1vA0JXNmK5LFTkC5VfQ6+f30rXh8e69GF5Kd/jNT%0alGyhtd4yb5STLlT3YsPkQlZ+Mn/xjsWJiR9uE5qN4b8kGOr4BWeG90C2uAQ4tmIM00UdY9D%0aEmDpyCENscTvbM+GHNSqQfBdLDBmGyk1RnvttEaXbSX2s8/5qTRHd4dIs+oxE7K02653Pf+%0aghD3n4S/l5d82W8P+QxLBNlxM3FzvXjtPJyzu1ENt2TzKslXp3B68z0nP+ZrlmEhOSX0S6g%0a4iVasg9g39addI3d4FWXz1QHOCrXJW36e3h++GxE66tDHar5s+fjImrpYw23CwvuweR/TEd%0azZ9dDQuv8J7piWU4MIg1LcB2ZndUY875ahd6RHjZB/D1xDVQcDWiHZ6YNwPa5adg+KwXf9E%0atDt3D32W5NCjO+fX8hsun7m722A1KmWZBfatGed1NAMIIC5Geh9PpZbNxM3//L92Nc9/8ic%0aUiyVMVxC3dhat9GFa9uaSmK6FwW8w2Yb1xHzrUryD6fgcyzp3Di6AEcPEbfEtEuaOFxrDiw%0aELHOnn0tnW6j9DQ+XXJIikgv9IOHT7WuAP1mKfKyL8Bc4kuR8vetlK6htLQEpQUFuF6Yi4L%0acfOTmXEPOlQxcvngBJ8+dxPndh5CtL0bZXl3QFju9/hYbFHybROWf3YmN1DaD/vpM+qNxrc%0a3H8Tn1J/bhEGKGOkljnPOOir0r2/A76g7+PBfj3ffu56kzn/UXTyAL70wcqwiRcmXTpvdBg%0a1CDjkBpFrZt3Eb6Qj807/4I2kVS6+1rFT+cPaBnv1mrlB+Dpx+NdyBy8fvPteOP9GhOx014%0a7JVnsXjyu9SgLMOB7N941om1/IS9JLCIMLTHvfCRN+3+z8UPO6ihEmHE/ZXqWMuZqXOVSyO%0ampgAEBdv2YsrI3MRzy0mTQ365fPF/KY1YH8Pp4z/hSn4xfP38KM4P4Y1aoGWrZghyBpxSCb%0aM5V4KOf2QvPD0CmLaWEm9NxZdnBmNQQxN14mjfSfAPsL1OfbL8gx/IQiRFjvv9IE2IFGlEr%0aX8J4Zulc5XnbAB+O8ZuMMPjCgbLKenHBX4PSgvF8NdmIXXYTEr7Lj4/+EcktVfKphjRoVq2%0aWRY03RdGgzgu7hssV3FEei8yDTuv7svPxJmLZnoHQ90nBX9PPIAkJWk3Yip6CUGSOsRzSKP%0a30R/6eJq1etNlf4Olu9VTLMTQTgvVHfm3y1xsWzYOQWJPyE9SKEJoyycwOzEZMzYDyyZ3Rc%0atPTmNQU4NvhiUd838/Fxdr1UIhCVv5+WaYzdeRl5NDQmKmWqBHv5FRl3A6w4zYltZ3x13G/%0aIMfY6OSaMLInjbfKnd5HY9b8PnzXTFXaXccj3sQExWPXvfFIzb+XrSO7+L4XSHBOl9pUAKC%0ag3XtWqkHUxNMCKDvto/BxyqfNKKVDWIwgaR9pY1x1YbZn8Fa51K60hC7tjPz6D4lw7NoQ+2%0aRUcg/tZuESBFi8EDbe4ySeBRXRtdvpu+mYOpvd6qqasPLzJdxMv04Ms5fpGEGP+l18a1bH0%0a1axqFxpOtnlttwj24jJ6ogAbtHvYK5OTkTMCDwzRtJWKw0guP+thR1PknCgq1yR+Ce1Ucxo%0ar2u82jJxqLpyVJnfMKKo7IgaVCmbdRlbF1KI9YidJmCBxy0Ghbs/0DpqMSNQ2el8WjQ+ykM%0aoA52GjKx/cBl9B4YJZfh4v+i0/upUyZCPPp2cjIannsc25RO0qg+CbpG2UXB9odIw/POM12%0axWJQT9TK2bLXVmJ5c9jTGpirCqn1e+32D/NRCI33L/yH1tZnYZzP6rs8cg1Ez/4qJo/sYM0%0a9t1gAAQABJREFUaGvNWD2mFVI97txkYsagVpihL95gO3LEIqx7bbBBxysXG+cJgUgEatzbB%0aJKQnUudDOrEmK5B7a6Yi3KpQ0SdDydStikglDQdcilV/n/uTixUtBCxk59DOydteP6VLKlz%0aYTLZf26px0FxV28oV0Md3+wruQglzYNBz480EiaERkY4sBIdFLN0/cSmUS+Mosd6Nd3jBaO%0aWYsiB8TDRAEBAKL1z2gAN3efkKWha25GI+fxWLFgiC5v2tbVJTQelTj9F9np9M2b2jvRgoM%0aMEU+H3eHlQktJpsynR6Q5/T5yicTwQ3BHjJnfH9oWkZVsyF3vG90Fn3efWMcOtiTmwZrHrA%0aQd69h3GLei1KEUABv11Bw5v7oHVVNUZg1LQbC9pC+3ftdICHNma5vFzFRkXj1ZN4xHVpAma%0aNm6CxvR3T4MGCA+n98vowbdcJvP6GwbvpXiFS7BtyRwFZDwaBd4gM9kbjtfjDLWpNmIaRuj%0aajWD0eellLP1/mxDdkKwMpEAaW3rhAklQDqh7DyzLF1I7JodRMxehX1w0atcJQ3DtOggVQo%0ayi3VWSOPzkH1mC3qPkOk9ZfVwbcMo/+h56SwNRDlkcIiLjHkfS76diRM9Y6VjRiWXoPWSaQ%0azpPIyb8hwaHnxmhtLdjsPHYG7YWFU4Kyj/4b+1a0GcBaV+H6b6RFhz6RCYVOf4hp+Wd+G6b%0aXHrUUMQ7ETadnF6LPv/1PAydME/an0D9nEn6fg7FetuGF2UfxroFNFC41nk/ILLLs3h5Rgq%0a6tTR66bkN124Wb1QpAaNPZpWegAu7uwic/3QGpiqd68inlmLyo/3h038rMjr0kUZs544ahY%0aivNlu1gfQENiBE6fRn2IAb4Cs6sQULVEH1+UFah1ZLmrsPy2kEW4TIpnWQceIwMgpKqBEuQ%0aKEcjY0vJKHv+nmoU6KYRvqGoU1cI60xz6N5JleoQ3/84xVKDhqlzDmNUzkivejoh6FJ0ygp%0a/cV9m6wdGL/ruJhRaNypNtVD44aOH/j8M1sxZ9BYrWOAhv4OcsT1IqUanvxQ58P2xTZjY0o%0arzFaYaEVEyWaJ1hH7TKyeNRarF6Vg4+cpiLYtBH72nTetoMpvZK9Nh8VAkDy17jWkahqMTD%0azXo5XhSdIXjkVvZczAMAHGYN3hN9DY7lqM01Ys9tQWMnmWssTgqcfuc5LZjDUjE7DAqfCuy%0a3Z0Hkb1kDsiuljdZjyW7E1DB7v78OOy4UhKlc3qdIlpcw4GdFA6i+tP41eapqctHn1mHGIl%0aJmT2R0KoSWgYKEfZCRJAFUHStizne7HRYTQCXxsmB0nAPo84oSp+2h8z3ufvScW/J/GP/Rq%0aRQpAkreSqT9LRebTc0TcmfAtiacDl71QfEWLHr8B//tCTxrVK6Xt/CX9v11USEGO7tdUGr7%0aRXNdhfrpyJ5nx+vgir+02k/UvIzrGQIGk3OkSZ5CcrHlPenIa2oaSp8a2FwEASvAID6c+Xn%0anH6pedc0qbJJXv8f376agxXBC/XmQ5hxqgerpPYHzUY+AvrOgUf0WCis3Cg/kmkpabR4TEY%0aM3qwVUAiE9gyii2jXy3QYJWDJY02qCRS6dJqmdxvZB/dgLkTNmDpiFSseO1JmAquu8/kIoV%0a/aBweGRGD7WszKdVKbDv4KsboLCqMs5Zi7yZp8oN0eAoJi9JTU5qLs2cukinwEWxQ2pFoks%0anPnkmnATlKSk14cKPmaBAsnrZz+FwdpKXvtDn7HCyFBkwoKrRhM4TYPXqUA98s/SOmzlUGt%0a6lE5cmV6qT+500bnn/0vyTgyybeanniN5LacGRZrUKyd7+LqUPehTMzcG7D9fR4u6oIaN/s%0aqiqQy7l7CQiHM0NfeFcGEDUZ77xCQqTYC4jFjK9W4NiDwtz1EFIenEZzUN6o2BwUDWspdq1%0aOVfaexfCuEfQdp8n0z89H8zHjkTiwO8zb1Q4+zcfZPA1J9gKUlPsQpg7rr5VqowUkpxUv9e%0atvFQ6lVGn0gRYNtxK0xj8XWxYq10yHVk/oI3WM1GS2v/FYSoKArLkqxcUT3+GT99/EAvsRR%0alXdpmXOxQkxh45CZOIszJvSlzrtQqA1CFIDGWvTXT//6V91QuQAzFiaggc7tKYGUX79hanM%0aoS+X4ZWX5slag6x5eOntrljx2+4GJ6DO4FMLMOfXHUgL6KQOhrmcRJJwbScXIZ9Mj0dNX+k%0akQ0Wjt4P6nWhsf5KKFuOQPgubFygdh7gJ6OZiFDu4IWWmDor3wX6AQC6xdlgL2jASJJ2d0Y%0awSYoJgCzaOa4bZ1NGKnfwB3e8usJRUZMRCLn9xEmnSnZ3Ki3j+nlTke2IF7dOwB8Z0gTQQs%0a33RWlwcPV0arLOmuJVbFnwye6Qy4ELntVwkrbsFjcPphbxyDIoeCKjjh4vUgS+leYHmc5fk%0aCu7eihMZ/RBB3zpTYBzmTXsZJfGPoFOUQ09ed0F18MCDfSrZtuiKsds01Qq3i6nG3dJ0TG/%0aXxzqw6PJUKzG0tbtv5RispvbW6XxnJ+X3ev0D/LE7WRpoQhVZFFCTYbl2Ct9t+hf5MZDbpO%0ay1yZjVsSNSE0dh3SeP2JUmLEiu44Pf9VeslAZgyedzpHtKsz6taSWtbCjMj48D1s6R4ldu2%0akOCpBvTbMsxbFyeqZQzBn0ULWD68gkYO1eun3qSfaljMVztOlCksICalBCK/IMf6trshRj1%0aoPORydjkzZo/hjJzFvZ/uQ5LXppj11dQz6j/9aINp/m3/9IJkb3Gp2LSUwPRgqYFyAMENF3%0alzH5sWjADC2iepwjLJk/AAzvS0NnJY8ttuP7e8La3BOSepLelcP67nkDRmfUYNUo1a4nH/D%0aXTraOkgk5kH/xr9Sz0HSXMFVdi7MRYbFk2QRqFzq8IvStfY5HScAz929PSOdI3zcfG3STk0%0aV+Tr3bhuGr2KpVLWrco9QQ0cqfr0EujeeKQGNGz0eKV2Ahiam6bX0VrWHTiwwqYe6pmSlSS%0aeT+Sh+g6WDaF2++YNG1gdPwDiG3azD6Bi30zti1SBd0BeHvXew6mbj7BEejwaAo+6tYVk3q%0aMlBrF9IVv4vDT3Q3NNYNjWpFmtSJ1cFE9u0PSczRMfY5iMHv9RnSrbyLDXMWqjPoeJtNFzO%0a/RX9Jwx45fivnjO0qjzI4fM+GggsxBq1yIpBH/jH1YpjxLA5L6atoUu8ux2Y2dvAaLnkuQt%0aDHqAZoOix/+8zSeEyPicS9j48rxZNqq62AJ3bJ5OyY+mGTtjKuZld/Gw/+JtO6voJR6eYKB%0acMwRQCPt37zYHjPIpBx4HD1bBaD0uJJB+6G5Rcp2sL+vFlvxDf075ia3bvTcVUr+nriiox7%0aTfU/UKOk3FN1HjCFBkgSMrIXYn/FHaa6yTZJbtHOePBKL+Y1qSF+ejOH0F5s4Ga33k/MdMl%0asHTTVITx2JRF0nX06fhvHkMMg2zNEEANt43Z7jh0B3sHKb/i2fxM69g/WiD32IApC7ZxaZM%0a8rf18gRC7DilUdokM/6/gpNv/ROupxfTvMB9dWy5OEn/b7X24dww1olj0vr1CYODYzm3DVs%0ahOYk4CUOWUbtufyt3j59Oc6Tc6/GTSMMyjcjTP0Gd+mDlg2jbK9XlyOk/SMYSpYUYr5p9nI%0aydaU5vrEuxg2uHtiomMKKwbAndJYn6gl1hdtt+gupmFqWL/4tC652hw139aX+uDKJvtueDu%0aBVvg3PP/KxJuj2Sv4AqRNplMgmmBDWtAuS5pG1SpORGC9p/w9hyfrv0dneCaGSj9twG4C84%0ayWBavjkelkjzn7bESg68xGeGTRF1mZRx2DGJur8G4yEhbSfgI1vnpO1lrtn4vm34rDsuRCn%0ajYoRiD2qcxPSeE58VAgz6VimeM2MJK1K7DXSHGrz+LqTKeAanSmgGSvH0Tw/0sAk0MjiO04%0a+svrzTllxEEkJEZKpkA81PAfeGkAfamo8SGtoom7Fp6mq0PM4lu6ah5YOjR69YrlfYzhpY7%0aP1BVs9SiB2xFz87ZVH8cP0OJtOl5a89Dx+pDpLobjiWkDNnIUa8XsdLWu10yC8O56bHC9fH%0a3Zi76lctLOb51HZOlhP4nxLCA/d6TlSw4SlmzEoTu6YhKiR0m8g2lBbupGYBNeJQFioUefF%0aJkOV72Qf+U4pMwY9OjqZO2t31mD/WuTMiB4QfW+E0tRRbxCZ8oVSx9OmUynKMEVo5t92RSq%0a71JGwjpbIcebd+EASIulZnzYezekxzDfI7GcQV9Go5PXbMSbO4cE3Lqb0MCa1s9f22ybl74%0angUdHviS3DmI4PUgQJkhT2HrlAgqRnz6iUoYr+E++zZqFCc8ynvfk0zqxMxmp6b9M3L1QGR%0ajIlobLJGZrzp323XVfA9RSI6/j2i624Si9RSSW+lTZnDmqMHl1jNbNQfzH30CbBObz7J3WQ%0aLgYvvjDM1uxRciT3ETmSAzmSe8zD+f+UOLgLlh04bSu0UrQQSq98/ToSJyyUajFg5mb8eXS%0a80/nhUiLpPxPNmbTuebpVXOJa+gxpP44G8VYoU1mO4TK1idF23zaHc5ndWDyQGfMQmuO7UR%0aKGNiDtwKuIFVZHhsGC3WtkFuLwU4PvdUwVNwtp6ycgjIT7Mmqxfcw7MbarPIDr50tQzqzFb%0aOU72Yt4/n1kG9n0VVeS+GR/90Yvus5MXax+Mx7JS5diaINt6D3I0fxUSulNG64zQ+7Ux+Aa%0adVXp8KsXEEvs0ilu36d7kUd9HNu2U0ns7buhO6d+83Zqw/X15m3vCLAg6R2/uz53WcZHGD5%0aoolVIosnqEVe/xbZzxgKPb1Bb9CJq2+kvfeEGZP4qCYEeUsw/8V/MUuZfonV9HPtwGZZ9sk%0aAxAYrHzNENkTbxMZvS7B/wCnecTbKmRgiRIgTWFh7dSJBsUBvZB1fqGqGpaBfqpLUmRyetK%0aFe2KEANwW3wp8VLgZbdECuN+pLm8LJ60O7XUkBj9nJ44P6mdgfd7xarSXb/gEzqGwihwllo%0aM/Bpml+VTHXtjph6Tq7HWWYv4/0jWtFoNAmI9CfmeExy2oHw8kRVkP3sYVWy74VWUS6A6s4%0aVVLuWbs+6adJ6p45zY6VUyjNozeFuqxTb3pyimFvR4MCIynqTdXce+fiRHR9gW1Yw1OnGzn%0aPR25f/tUszMP6eyPR6zazg98QOuk9US3IsBunb+N3eU8DAWyxIXtmJqbpBoVEr1mFEAkkZA%0a5/ExDOfYeygJO17+MSUFAxtmoKXSRAJMJ3Fn2g+vaaH7JOKLW+NQIBwJkWvmaRtF949nYZD%0aWPDCWKdHK3YgBVuOxRp3xKmgAzSXXLVKSEhegN7hdqXbOJIb6JEgef7rZVj33WXUqaN9FHS%0aFFuGHVSQ4RVFUFt3bIzvRdtFOaN93XUr7zaLreah9/2iM6Vm1liRh0Up7SCf07CtoXzPH/f%0ajBowFJkCQTzTVfY3LXYZowb5Na5wtBWHN0MfLmS4+K1IpR+y1Ps6mlDcr50dzItX9TBb/HM%0aenxjpInWh+DCwkLb0unzrQ5fctH52JeG1906tlOGvzLP3rD5rjNjjdtuK4rderHs9RniLUp%0a2mYntD2eSIynqSyHkNCtsXztNgmqd+d2asOrl8TdVbrBK3N3AeCr9Y6AT+36tkISmVJNTbK%0aOEhqVPmXpGsS+vxLxM8kJSvD3uGKUyCEuF2v+KAQcJWydiRRlJFHExE7+E+rspXkbdqPahd%0aQBKQuQTRz9TTdwQe3/02z7MhrzVb19qs5G1OLd/h57D5NHkUAphTH43UgXH3fDwgIQ27O/z%0aRHnQq61JQn2LcHVo1uxaf1mfHv8rOTinnRaaN1nCJ4Y+QQJpfbCXwDqiz6kdN0rMeqJQCz5%0aZwo6GDj9EZURJlwfHXvSpl63ZkeYWbbAMytS0fxyOwztXh955KXVMVTMa6s1vwnBZOMqzym%0axxlZuKxc/faPc+y6xcHAa7KTQ7bP6YClmATeKtBR+fv44/+UReT9jE5YuLYJ/sfW4cNvgV3%0aQOx7Uc7jcufv1PpCyXOz0J02bqNPLu83qcgvr1+UritNRka8ff4wKME/L3RHCpzPfEjqcpG%0ah1Ja59G7332/iPIg5EnZrs8VbRblr0V46T58NYCV499iNYFeg3PPNUfYbV9pSkJ0rc8cQEG%0aKgJAkJAPs0/goDUbLSOUhgzLk2RiL3dVjMQrObk84CdvV8DUWn8u/XZWJqLH32dvPKClEPO%0a4x6sOWuh+vfwMwbYPVOWKOpLL+XEFlqmDpfbl2e/TXEIHa2D7NLr9SP9+VS5Ilqgep+k8rv%0aWXuoq42fRp2hMT4iDPqdy8CodmDTP8hp3fJdaJlsOAsY8gzKhcGpxwFja88qS0PrQ4PuBvK%0aS5NaI3K8I/sSE4DjY4YxVW+DQ+oZ72yjS/1QUDJB5g4tAtCDHvvwRhKJq5DXflsM6pelcTd%0aTm14lVwwF6IQMHwUmQ4T8JhAaBfMXL0AX5V2Qruf/kpOUmQHJAmJYxCjUzVarm5H2tZMudj%0aA9pj0dnd5mz70DqZ8hicPRaeB8bQGpNyBT0h8HPvEotVS6I4XHvPFO/1kM6MBk18G1s9BWt%0aZO8vZpPBK/L/Ux3K9rhaeQu+4kAzNOP18nr0jD/khKrIO5S3Yief2raEwGTPkWJ0tNkFMat%0adNteGluIvPPHdS0OHOHtcdcg/TptNjyxoXTMIqWYnhxuF4DZUKfF1Ygdq2yrufRd2neEXEi%0a1+3JSSPQvUtHxGiT9g0KvlVRNGd0YqfHtI6B7ta4rIF7r61qdmOPp+rRiv1a57sk9Gjv4fM%0arn2HBrJnOT0XP62I7BxHOExsfEaZFzyou6BGXgj8ntTNOaBfror9ll1LZJa/F/SZPxn2VHf%0aMmWbmVkcabvydV9D0JRuse9I3dvZNMJZ1ouo3vrNexPqGN0SGKLE5IaxZL7UDw/pW05BB5h%0aJ6bRH/64uPx9gz9Ug3A4U/ftw4WSknT8J9N6Uh143m2LPcnZbDFfjqD/nxVtE3O3WZo87gh%0a3y8nzURFz9huzNuY7bcFOf40gESZxZhSUL0izH7J+t2ITUzBE90iyHTX89KLi66jbmuPpR7%0aPCiZvvG9pwnRj1LUfw/SsFINUERg49nEslvoSO7Fpxzl0cNCo52LbypVK3ng81teJplUMTj%0agJ94+cgGD6Hu8j89eXaZpMXq4ZIU4m1BcWV/gLaXNWb9pwn4aP4u3Jq/CcoqVdPf0xrJ5Ow%0au/4WUjs1xdtYxtpjvNsTnqrd26rNvxWw7mzz1dFn787GxJfnWsCIe2HSSaJ6YcK5IS0uPT8%0aeeNs55PQ3KhCmhslTFptxi4r8AS2GbMcGwcB4VFiLb10zN6/ARups5KQ/DKtFRmDb6nk7dQ%0aovDShF2YtnCOdydP/nAmMp06eR/499aTlPEwBvtY1/xCBQX/4F+7peAZ1zr2DTsPEEOCz5B%0a1vtoN3vPyzVkHQ0/ro09EMF/2utC0akT73x6FWcQZ2vp9K844ypfjV0xOp57ELL+oaXp/wP%0avjPVx9g/ktTtHQg1+2pL9GfyBXVHaNGj8agQT3RjtYz+1lCQAia0InVEeafpQ4en/QaLmSo%0aifWaEDXO+Deyy+MY0tmxw3Npz2qa7ynuX3daA7Cr490uOo1NSzbYdbANzqGYE0qaHnE4h54%0aboSZw8Y6pfdFe98YYFOgiKqARRvyWejPVEPh7UjXfE1917m3GJWmenmcDdlVwQwNouY5VH6%0aDVgVoYOlAMZLyKAx++g7+TV2j9+z1q4WJbx19XtuIvykBKbPIa/LnRBox6YSW2z5qKbX10S%0a0YZVNFyMUt7P1w87gY5KxqVhaXjEjUHL72mbab5wU6kFZ1JujQfz5NTBTfDoCTbb8TZD2dI%0aOYUYKKYcvPj/JqENCW2eaQDJkY/9Uime1EOkcXKCMnMuTn5PTuYmTNMGOG0d3Xh6AufpGvc%0adg1gSJMXzsnHlV0geOM52wC57N1ZKVjaUoM/Tzuf+0/qkV8iyxSJ5OaclYAppwFc5bXin0f%0ajb+hY4QyWvea4LrXWdiaF/24EZku8FJZH0Y8bRHTQg40Xwrg03ofNv/w9L7pmHV6YLB1VyS%0aFsyE+JPhARyXvXYY4+gS+eOCKsygV4+j8f/31ZtuMdXxQk9IFC931wPKsBJ7kACNKHeQpdl%0aI/5UwVIRwruoOpl/zxtTJSFSOKV46RlZAzfg9ZfRvgt5gjV9rzQWNFdg/VJ0qUdtYgn1p32%0avY+3zfWSTGfKwt/mFnjTnhlaWLAlEeEPjzoAwJdlodIskpwER6NY3Aunr3ldSvItRv2+JbW%0a/bNXqeyxpGZ8KVcz9Y48nJ0IoN0xGrc5rTre+TeJQ6G2NfkjWyq1+Yj2F27t79I7vgxWW78%0aXx2OvZu/Qgb18zDdtUMmDRhq2lkWVpVhTSVM176I4Z2tdPkWs7je7Xhttam6rZMsfjzrn2Y%0amKOu9Fl1RcslmSBWHKiSYM7GkayKlxT90HOYZKAhPLXqsCxIdhmCSb+1G4ARp6FBmHR3gmT%0aubiRLHneFQJgpVy5rDhLbbcPcT97Dw00NLt5yAnuVe+pPa+25DmasJUdVc6vrGegyC9uWTb%0aDtLKoV4u+JLZeKfk+ytpMjFPKibfAIqIir+teHvjdDB6qlBpNX6GfR7x8kSCrvjVhPMrmv/%0ahtzjpyfKVYT5LDt6UHd0TwqnOZ5riSzabFk1O9o6aSFhl6kpbPomNjIP8KDqjK/Xa1N5X9z%0aaT1eWhNW/W5SQZ26tKT/S7Fn1V/x6SkLaYZ0vXjLBc0kffO7r+OK3bIlRbkWdByTgofjdB9%0azu8odXjUZSbNkyxtZgNiJ8U7W1LXLquxW3hJjwdg4LDAu1C52DP48wcC01y5VhXZDE/BEH8%0ag+CHYvwN4r42zmoKZvXaUJVON+3de2r6E/Ea3NO7yrsZ1ncUEpQsj7bAda7muNYi218aUea%0aNPiOEbYDQ44n3aiP5nzbe/b8AB0GD4dHw39HU4d/AZfbFiFxWvTtBPuI+dV4k+EAZMXYOLT%0awxyXvOI2XOPFG1VLgAXJquXJpSkEHB4sh4jKoyoipzvPKfNIxi1+VXYeU2pG+IDf0ELVVC5%0aZocij73XQsFmUboSutuaGPKFFKzQIrxrtW+zwhZh/5qTsvW7rNFqnMR6pSXrz0spfq8gZ3u%0aEJTHgqENcRin6/obkcBv2O2EdnY/4PuzF1uTD9XYmv04mLwWLOQZGx6E1mYr1HpyD/yjmco%0aEbp87XvYfVW2WRYaCpnJ23Ax6QReGcimcapobRAm8taGYc/ajGufn1Co9DY4Npc5flZjgW3%0awgNx5BVPdCgr0sNw4imvtEi5ChKYRCfYZgBGHHK2ZqiSTcxJe5HmpMna/kwlVv3ZiWmDWiG%0aZvA8PdXDgoet9O1M/qMW4UmtqabzYyJCv3VkJDp8PhwhnOd3H3/Hfk7ghcDJO5h5OFaQoyt%0a6Jv40eqQz8UYG0zse/aFkHdb5y2ZXvkToyEasVIbPXtP/g4YbixLH03L6MtLHCumQDkjoFk%0amfsN8ipmThmGyxXLykRqoklLevwSi9Mkxa3t03rds9wUOMy1qYkYu5m29zyK23BkUULrddn%0am0TaS9/8ro02Vk2yrcEQEiSNhDALvnnrV5iqmDPK6WMQG1dXzer6N+eQIrQbrz3rOrPnR4c%0amL8LEcYPRQCc/e57bVcoA9Ph1Cs2RFUJgJjZ+ni61W3KOy/hqkSpEPY7EDl624wHt8Dqtc/%0a2TMq937rDfovXe95wPWriqtpNjVdaGm4LRPKG/9DfpVTPOnzlKA8Ob8L9U6/OVtnAK0hauw%0ats7VtE6kroPJbfhTu4OR3tLQPeUeVsU52cCrgjoO62u0rk5Rovzzh8ie1qL7DMXw9vcwBdL%0aF+G9ueROPuplbNs6hZZY0JWh365EZ1he/qMuLf8ByaPbnjcSNSFWdxZ0+8NyTPimvaTt3D4%0a3EWu7OI5q6tNXZFtoEye9YtTZsC0lYdRYYPk0KfLylRv061oFERTeCB1IK9CBNJpTc8/h6/%0a/Nx7TUlVL+fbSu29+b78OLfaPkkxDHW2YaR2e8uO8jbDl0DeSLppKBpLOg9hjyaBdHwaySJ%0aVqzkeMeBe35K7nktImeDevBCm8V3rig5bHRpqixJEjmq9v2vzSabhUiqetNt0vW+nSn5Rb6%0aY+kLM6WR+9Sxf0Xcinutuel+lmXsV4TP7ujQXOmdk+beOARgyPxd6JhTqr1FJnLh8sOuQ/C%0aNaY6GtPxIgPKumUxXaJkdmscjBAMyNV/3rwGAtqi5cemgBcldP632+fh7Yk/Edp8WKc9Uni%0auaI1nl/XzbkxnvleZiD1k+PDdLtpQQiWLHL8KiPwxWviVmHCaT1yQyeVVD5FOL8Bed1j4sY%0aQpWvP4jxkrz5VYiqeshzFhNSy20V75LSsasUwfkLXJ+JfedS3HpXKZarHe/5sOYP64/lomB%0aI8NgQqtfT8aoK3aDQKSR/Gy5YpIe9TgmDLsHRfRZ0gKtLRkeF67tahul57DyjyOQutm2/gk%0akYL+jY6OlN9goOroY3YdZ51UaJHEf9RStizkkxuHVLSH3zIFhDdG0aSPbttZ9iRVKEdZpMG%0amk50mOvLYv+ghXaQA0jEooOrMFi5VBh8jxYxymktichLy5pq2foqzNSx8omtc5lCw3ZO2uL%0aiWtcz1/aQoGJIlnMQ1JLy5ztCzSJa/oZrW04SRURrfsIv0NnTgd5w9+gf+8MFEZ0BD+If6K%0ajcd063nT5XMbXtE7x+k9IUCPFgcmUE0ESEt4lbSDwTRHw5y+XzPzqfTZLNTA/r6HtjhvNmn%0a/hvZwVRppY555Gu0jaimJCnBQMc3b9/4sTD9UX4ovvFyAfjPewqCWBl1ZkzD5I9fhyptSJ/%0awe2le0d0qp8k8EJi1age09ZPOsucNeRefD5JX2Fr5h/g3v05ZWOXCKmkoSAovI1f78BZ/BQ%0aqaLvSZNR++Gxl1K/9BGeHjiG9jcJorWKZM7dqu37iPzs8GykEQSjlNhxoZD1exc3vcWUj1e%0a7NnJOWlgoV+1CJLkBEM5ZfY3R0gB7plHzH2piejkyovQ0Zno27qCnT+ah6UapYr5PS/F76a%0a1OOWBlviHJ2D1an/0pkXDxy19BfF11ii1vi7Nm8zcu1XZ34kDO7aiJKI54qIbQ56Ldd1BRy%0ameEVXelDLmbsWkWdOkTtmU1cfJWZX6/tyDpkKjRJ29Xo/2QuNIvQmjcsrK/PD3pALfEzN+2%0aq98p+gbbDhAUZl74GGe818vwKQJc2w67OPe3IqpA2OVEizYSKbSs5XvsYgcMI3mRSZ1dxiU%0aERYfS+mFk008D2H2qATkrz9uMzexVIybiaC7Vj85BrHJS/HnHhEodDpIAvj6+uLY+hTMFhY%0adVIY+lOX8ZBUiSVu5ef4DmN+1vyTgyGSD0S1pOrrpM4ltMkn/SREkkxfNwxjHRYbtcyDvxE%0aeYNWSiNgcTcfGag7l9c5/B2A/rIi8nxyGfPiKkbl3yRmrURulTud9OHvYIaUCN2wv3uasgB%0aU13eGx8PM0DpGvJmocdZybTMjEB+PGjdVrhSUMTtG3DDWUQRV2+C8G1bL3M6zKFdU0hpzaf%0akVMbOh/1LVI/7GEwX1KXoRo2Hdvwuti26HVsv1SIgPqJmDqxj5OB0QBEtx+MGdRm1x+WIE/%0afwUL8kJGCaLXN5za8Gu4YFykI3MJuLgO/mwiIB2vbq62Qstb+quPRKtrANsk+mcF+fvoapK%0ap9X91x4cRkzIgx6PvQ/Q4jbtm702w6M1o2mheYpjNTurdAO2K3UYEuGDm1SV34LBInixH4l%0aXh5eRJWeDiCbHdS3a6FHFX8D0fzi+BX9wE8Ts4rnGq/zJdxUckZrPSiSq8fx+rNK6XYgAHP%0akyBpO5KvO5G02aDnJCTHzZOXUTmaJfWpQuhI0blDimOFmFuyvqSvnyqwx6BXYmdNWLKvr8N%0a+YAHS1LkjdavLW2Uw7lU9Yh7dhgzzFISoMpRDhaoy4qyjQGBqjv5PdUeDTn+lTnoz5B/dop%0a2wkCYqB9Gi4dt2DEJAeCh8Skdjy66RdNxE84hzsXRNmrYmnbT2nqLR37j3KHLpsXfiwFAr/%0a9SWtcq7JTSaegDWd+Zi5vc4dYb61Ia9eF/EtIr1SKvB35MKfk8sZ7BN0aDF9mnvdC1E7WZW%0a8UZoWB3tuxuZ+DL+OWsKbB4R0pEOnJWK2WLQI24M5r72RzLxjHBai3ajF2Jd/WYYPpkGuWh%0atyaE2c9hycXTrTilv7EDHa03s0QvNPRCITLvVb45tNXwaDsbGNyfjpR3NMf+1JxFm8XDJKp%0a1JenGB8BrgRiijcp8nITJdPX3iXKTNewI7nmumrFecSQJipnrU6W92lvs0TjPrDhSXeFBnX%0afrq2Lx3KFnZLJkmFf2/z3/E0Ilh2KSa+5K/gJ7uhHO7QQF3dez828UYt76rtD7oRvIV8Hj/%0aNWjn5ra5KxPkMaLybbgFZz59Fxuld7kuxpEg2cDlCaPw1MyXsXjUHCnVxWt0DxVBkttwl+D%0a4oBcERPvMgQlUOQHRlWxBAh7Wqkt0yKeIHTEJ7cMrd7qg5j2RQKYu+6LiMaBvf/R4oCfuTb%0agX0aHOv/SjZi5CF5pWIgajfX3N+Ow1WvNOMot5HHMXDyU1Gw11+0bjAU2bUrm6qbka9J2O2%0aYnvYnndVKQ+2U6N9uKXGqF/TMMCqc6T0edYO+P1sugMZ7et1TohD8Q3lc4ZFN2WZhrJ3lBX%0aL/4Iz/d04tBEq2Gppm0j8VGLzb2quikljVXV+XnXyne60WUK/mLvAdhpYvnAM22fxqhZJCR%0aVY4i6tyuVLjqvO/HDOTPa2XRsjU8cS6Zic37dgdYutapGhCfgE6v/iGm0jAziJmPpvNGoTR%0a1QqyimL8sXkXp5TTpkQu9X1qC3PpmyrX7cg9S5wGQKFaKM4ZSd+a+N0xApCwneIvgEhzp9x%0aqQE0n9Z2LxAebcTRyPeoV5yyvTlyRi13JrLfuvtvRfQ2UlefVr+nlTse1J0Wh34Ia1wZ/lb%0aoOdZ3dtBcU/g7ZnXkdd+ODrSENTa95bhWt9+6BwXJZ26iAa9rph6I23HUYSKQQ6KvXhiN/b%0avPQjfVgPwcIKsxb667794eWwyLdHwMraQxvC7HSNxhTwG25jo5X6PzYrQ3CRMDHvZBk8FIu%0aN3Ti4reuB0rBhoLdfm/NZo77YC4jF5fAzNtc+UlnFKpmWcfGgoL18xBYkcvwYf/aE7TbNwV%0aVOqAjkXMh9cjL6jZnpXn19Abv+W/TAuapok2KWv+hKH74/QnN/1mjjUjVAlX4ANLZsdowts%0aRJZFqVg25D0yoZ5fBUKkOIc3bXgo2nZTtdILseXg7zCmkn0VbsON7jfHVQUBta9RFWVxGUz%0aAhkD0o//Ell6vk2dUpeNMZqJhpOY4v2UB3s1ogsTBD0uj1KoWzdkSHFqhwV3wrwOn4aP3jK%0acdpI1SC8pMATqN3QA8OnIwYrWn3ILL78uCZK+ZU/FwTyFiuQ72bttNcl/bRaYADJp3AYOcp%0aHDbjjnko4ZkGDUkwtyGTFX+9eFoQ3ObsozP8LI0j0gUoJvzFt4OveJIkBQdrd0zMWdVJ7w+%0a2rkjoPR1r2kCRuR9bZV5a6U4tm2jKJhCa9T1oOMvp62C/408dropVnNe4yadN4fDWnfVBPR%0at1BkeY+gwQz6DtgRZ/aZo3NDWtb9IYVHdyQbXp3lHzWw7yfaVpPlTa99OQ+OBg3Ffyyjds2%0a6f0NV+LlbPlM1fyaAQE8bT4t9L7ATv0svY8+1x1G/THo3V+umKvLjlX1LnToravAUnadFwy%0adGVLo26GdklHiH2mgFhntc9Ga0q8Czx90Qlav119j05sWOTkige8S2ca/qsJVX1VgA6j55C%0ahZbii5SJWLyZNsmaZNt68mhN6zA+0ylRGvSatuk0RkgDi/SNef8xzFgr6nEOm4/NloSE0tw%0ajsiXE0TmY/+mjmEHLGtlrZC7u+1IZQItB/+7NRQG3aTCh25TNWEeO1RrrRoxUE93szW8i+d%0aQS99dWqxaOa2ssu0/+y05BUy0mDsAyMTBI5q1Jo9TaxmBon9bqjvNf+/nBNHDnLvi3fBJ7j%0az3pLlkFjnvXhjfr0Z+0sqL9B1JHvYp7nTickhLQfN5URRsJ8n7ctIH6geU2XOLD/1ULAa2L%0aXS2lc6F3OQEyoQt1NGPNObUNy1LnYNn7NMpMznHmf74LFt86iNY1ns7AOQiRNG/q/PGD+Hb%0aLBixduBIh07aSOamvMp/PDMk6R/2W6vQ8+TcKnJ3CJj51WDMcSRyAQiX5xWN2HW6b1O52Gq%0aN2Jd64+0amIHJhkmQqJtyT55xdgMkjH0KTyFCU0sj+j18uw3idw4peM2eig4Y9Ak+9NguLF%0accLabMScfCTZ/HC755Cx+bRCCYPKaWWHGQe24cP3/8zeW/N1C5i8q97KoLKBexeLsdHjn8I%0a0VqKW7BB964SyKq/YqHt8Ti5p59LneN9qZtwfiI5PTA8qwkJ5I59Rm4xQltEGqbQIu2FLe2%0aAdaMo4xvMXUiahoVrsWRvGjpoz7Y1jbutA4smIFWZm5ZAAyoP+i3BYvtMZBr55oSRUgd9yu%0aqjNP9Re6AkhxV/ksy31UwbMPb5NkhbNsVBkxmbvBkrJjofuFBL8OyXvye2nJx9T87hE1rOR%0awpdxlbaAsT2XJXcsxzCx0KIpDAgqYc8SELrzXWg/XT6O3PuEtBSaB9N6DRmFlmwCC3au9h1%0aZro0H65B3xQkd3lXel430rJG4w7bzzu3YNdaxZlP3Dh0iPxFfi3omjwMAREkRDpJS9Mxtmc%0a5OXYHRzfvMxqRJEhm66+RLFU6eXKvaemQqc9ttQ7O5V+wzj/Vl+fhdnhYLQ9T2ibzpg0P6z%0aoJ07rMU5ZeEg6ntmPUtNcwbGBHRIbWhok01LmXf8Khbavx5tx3rZxG/Ak9NEbchtveEd6rS%0agK3+Ve3KlFwWVVGgEYBnT9YFhxTFvdNGN1FnrvT0HNnHGWWXIg5ICcP7cfubZto/p/SYVIr%0af0PWfsqmR9fJ2Y9ZMtAUI/cBphtWPwpFBSgiDWapxTqmbwoIhr9BxdM2eyM8Umdpx2dy7ci%0ajYKRzK1ydSakYx7cGn8j+eHdxiuYEZzu5996+0HpcvyW8Iv5ldDt9FILiJpDnw3TyfCjPlc%0aze/S6mjVU6XzYprTsDXv8MgxrKMMoyftAcHPW+34NRYGsx3m/RYupXzBZJ26xn4qxgEwnG1%0azUVoLNUVREfjD5jJpMgKW7Eu/h8XwqSEnTClnaKAMT2JW2dtu/lRuENpYA6lSjIjG1vPY0U%0adY4RnsWfSTttXqqMkuiFUnLiI++KObH6A5exdOpIbSHyUdNexsm5c7Bv9xwMGFeEFam/Q2y%0a49SHX56xEheUs/D2xQefue5J/8EPtfR03oZ+1E21Tyq3ZubjnY6XjTtrCLsp33kSa9y50fh%0arMOHDqKjkFk+ODWvUi/bjwmUmay10nSZBsR1uhGD5tLlKHTaPtlVi0cQJeH657m658i8U0m%0aCNCr5EPGs8FVSxiXJmECmcsJdbWQS7Qo/8NGgw1H71DarC3bFHjK/Ib+dRSrJvWy6bNMsxP%0aVjnmA/9GYpI8T84wTUmRYfStiPTkO25Tj8huSKLnRb+G7ahfe/pcZ2KfbnDUplxPd8xH8bk%0ay8Na2hfFwoVSU3PUwLNW7NjwYI/71GX4c0l/xyJqJ1XOT6M/wVErkGCydpjjKoxhuw12x4m%0aPeEnDxFfS2aM5/9xFQVCq7t2JfxiC0r+1rIxCZqLHO/m4pliof5aDajvNZBLPSQmsjpzU6t%0aMzB9A6qpzwDslHdMWHirzFwEHU+yGmBHMRC1q0MEpMWaeFIdLcTxiasOIpJdsLAgORU9Ccv%0aEeTxHL4knX42YaLirc9W2NOfpIzcupfStYqXK/f4h/iLqh0IotFDfUKb7QA0uZdMWHeTCUs%0aDx3QNeqZg5+c9sfTNGWQmJpu52GSPGoAZf5mFoV2NhfLY4W9gW5cnsOadv2PBWjvhW1dQr6%0adm4Znxo9FOpx0+uWOdkiIe3cmr6y0NWQsxvJPdjbqlFXB+srAHRmMomRsLo98FSz7F6IQnn%0aXjUc16GOFKiCr7ktXX5ll546n4nnZXSS/jk3cVyYVFdK7Q2YP6ZnUh9RreWH5k/z/9qpmQm%0aeFk9f8Y5ZNIi6S1I+vvps/WKsNgY4XXVp9aMT15JxALl/cWIRXgxaTCu0tjCANFp3T0PY3v%0aMI+dIj+OiksZ8PRd59D4I0VK8//ahVJnv5W9ors7fE8GrYt8TC7YvUwWIMRj6wC1+X21usB%0albFivvro22MBitFWdV6TsOIZ801tLAn6kxeiSSILkZ2P7JfuTTgJiI948bhhl9pkkOZ9Kmz%0a8cziQu1JR8OrJqraGCcmzouGNseC2zqVXU7fr6FSKclTP63OxcOj7AlU/NUvvmtV3AlOlA3%0a61ytQyEsIf2R/Nv+bgX+7OWrsK5NNnDD2j6qpeh//fz9YT61Tx/lsB3QwDp33s/hqIioJqd%0aqTWu7czlkUJtg9JxAg3a71XbgcQzq7uFzTcuuzHhlKIJKyBeCWPQ3ZyOmzdpgcA59VCmKaI%0aBZ+l6Rif9n//67NnDmV0ufznY7oEFjbbpDsK/jt86rNjy4HXlkPY4hHy7F2/+ggTtnmum4A%0aUiePBVD+yrvlFJFbsNt7xXvVS0Bx6e9asvn0u4iAgG16ytXm4ap/dLcXnmn9o0pzTm8M6wr%0aFufEkBOXutKIstV1ebBV8AqIAU0JUxzlyEUnJD6Lfr0fQscuHdGczDy1QAqsyoRG9UR3lwJ%0aJr/nyFlr2eAy9dR7/mrz+ONJoLmJkXJhhg1h0Yhm6DxGj545h6NBuLgQNmh/zhzTs/YNjPj%0aXGvyGtJzmP1riakYXMC1fJnb0YAvVF7QbU6NP1O/XmqhQQRPmTXluDX70ia3Vzrov8ItASE%0anXCEEkeXW3W4BSHaN3O/6mOa2hh87bhIvI2CSQQVWswNcM4eh42irmpW5PxZcYITYtbkfM2%0aTOhKyWXhfvHkPo5mpkaFNSSzZKN4+7jSLKx8NQmpa/WDD4/TYtX/1Barbqg6Dsp6F2O72mm%0aqozooAqsFn6S0wgzq5MvhWax7dbC0GdaVFsBeUQdTx06TzBW36+ZnpS8Zi75L1DzOf3u9vh%0aWpek0TJeXvCbm7quD3pCzjY+0eDXj9+QosF+L83lT2SNHR9ZoJ9YCkR2y0hb5+ytObcVnSA%0a0qCJH1R43o/DojnhwYjz5jHKYvCB+Ph384iQVKYvW7AfzZPlbSSZRnrMV6aO07RfZLRVTPj%0aq2yNK5Hv6nd4h6YVbHeTNX3rSundMEwW1QRTSZB0H9KQOt19u+q+HHKoResmrjh2wSGpsF7%0aZe2yCQ7x3EaRRW3YBI7wopEHP6VSv6RUowayk7YCB5JjPX81Z2hgDSJBMI0G5bi2lvVePSb%0a9mbHyOlqVRtNw2hzAGDxgtEaYkElpHI6b6Mrxrw4PR4dEpeOfR3yAv+wKyL16VnAiK8n19a%0ayG0fjQaGMxn5zZcfwd4uzoIsCBZHVTv0jJjeo+hdQw3uG1UBZ6Ep1IxQBLQyEQvhyLIXFWY%0arNJ4qzUkDoH1ux2AtlNmYUZoHNq1aoWYqAhDM1QpM5kyqQ58Zm86iG51nWsPtZPRguhhqvd%0aXUwgeGPE4wgsDEROo6USlpI1pTbO99Ocs+NeNNDyUMH4BnidHEVUR/EOjaD0/D0dkDU7oEx%0aCK6Kb0Z3DMKEptbu07g0ZpqyqupFjp5JCL93UbJiNYddjk5gTCC+qRf48iz4ckOGUU2WjE3%0aWSt1OHGw1MwlARJoZWcMWcter39pFvNgv2JQhIm4+1pp/HcXHcj5WrO7pg9baC1c6RGi1/N%0aZE1ZB5K0gDd2WoXI2BFz8bdXxyFa9+UPaf0QhkbNU8ym9IUBo34/Qpn3GID7HkuhTv48SjA%0aAS3bMthFSwhLGYcXhR5G+dwe+3fEdfvhhN45nHKJ32rY8Z3uxTexdqJBOhL8nqNj3xIyP5k%0axRED+LiUMdHTs541/18WZsekUdUOuO0Q/Z1iWmYwKdkoSirNU4Z06B6hMkss39FC/egzTsP%0aJWLdsrc3KC4kZgSN1NyBHbw+yMookEH/6gHkEzzlMWSUNOSBzu8D6qifcDMFRhH5Ujjbk4u%0alPrh+GpIojyIk+Pmu6EbaCxGfXQbPwZRlkAnJbuLFhrJVtYBU4Pk6nWgTwrmjiCzXnX8zyC%0atHOWH/BOrMHuhEDod14N1mu0OOhAQ2Ru9+jRG7/F2zwWtTfk6CdCvO73WYEREx9DRTLsU9M%0a0l79qetpl2mR12vWvDaa44rc0r/jwN3IZ7SorTVYZAjfLy8puVych5bk8CmXnVfbtLkZerj%0agYaMxJzEYNoLpsa8jLSkXGthEbVlBjR4tcKQwtywuBOy6aWYftrQfqWj3HoEpnEjOyPBtZT%0a2Sarlj26/iuXYaF180rFP+p0BNS9Bw1UIbVazlnNhZrTMf/F5Rjw99lOPXNWdQ0u7vsIWw5%0alwa8eObV5tEuFngM1b93WfTGoq20HtqrrKcrLO/hfzPp3GmmxY5DsBaMycy7NBy0R3vudBP%0aFEBSJcWS7BKFFR9m6s+/AgWXGFofeTwxBNPYgi8uj7tzcPoe9vxqFbywijbBQnntsc+t8aT%0aMFkIaB7T8WRU19/htL4/ojVGQBYczhulSnzkC3iRaDBAH35qlmrcLQSGkkDQ47ZKYa/J55/%0aT7Kw9rXX8M3xAnRL+QdG6B0kGbKt3si8jO/x1QcrcDx8LF608xRdlL0Tm7bmoHWne9GSvvP%0aavScN+hdrvkV4+w5o2Yo8GOvehbwTO3G8pBUtIaJ7hin9N9uu4v6+9uvrirX7/g8HroWhn/%0aIeuLvaqwc/wqbvfkLdNv0wmDx6O217LKexcsEqXLEA7cemoHdTtZvu7gyVOW7BnnVLsP9CE%0aSI7k6lyVw8HEK/sxtJVX8OvcU8Mp++nxrcyVbjL8sjf4UL6XNH3Sny3aJA5sqGz79NtAofb%0acJc3KiakhsvjfNA1ARYkXfO5445WvyB5xyHjC2ICTIAJMAEmwASYABO4AwmwIOndTa3pXXb%0aOzQSYABNgAkyACTABJsAEmAATYAJ3GwEWJO+2O87XywSYABNgAkyACTABJsAEmAAT8JIAC5%0aJeAuTsTIAJMAEmwASYABNgAkyACTCBu40AC5J32x3n62UCTIAJMAEmwASYABNgAkyACXhJg%0aAVJLwFydibABJgAE2ACTIAJMAEmwASYwN1GgAXJu+2O8/UyASbABJgAE2ACTIAJMAEmwAS8%0aJMCCpJcAOTsTYAJMgAkwASbABJgAE2ACTOBuI8CC5N12x/l6mQATYAJMgAkwASbABJgAE2A%0aCXhJgQdJLgJydCTABJsAEmAATYAJMgAkwASZwtxFgQfJuu+N8vUyACTABJsAEmAATYAJMgA%0akwAS8JsCDpJUDOzgSYABNgAkyACTABJsAEmAATuNsIsCB5t91xvl4mwASYABNgAkyACTABJ%0asAEmICXBFiQ9BLg7Za9xu1WYa4vE2ACTIAJMAEmwASYABOoYgLcJ/YeKAuS3jO8rUqoyW/N%0abXW/uLJMgAkwASbABJgAE2ACVU+A+8TeM2VB0nuGt1UJvj4sSd5WN4wrywSYABNgAkyACTA%0aBJlDlBLhP7D1SFiS9Z3hbleBvuq2qy5VlAkyACTABJsAEmAATYAJVToD7xN4jZUHSe4a3VQ%0am1fG+r6nJlmQATYAJMgAkwASbABJhAlRPgPrH3SFmQ9J7hbVWCD93xWr5s3npb3TSuLBNgA%0akyACTABJsAEmECVERB9YdEn5uAdAUboHb/bMndIAMATjG/LW8eVZgJMgAkwASbABJgAE/CC%0agOgDi74wB+8JsCDpPcPbrgQxAlMvkLWSt92N4wozASbABJgAE2ACTIAJeEVA9IFZG+kVQi0%0azC5IairtrI4DmSoYGsDB5d911vlomwASYABNgAkyACdy9BETfV/SBOVQNgRrl5eU3q6YoLu%0aV2JGApAa4V3gQ/Bbfj3eM6MwEmwASYABNgAkyACbgjIMxZhSaShUh3pCp2nAXJivG6I1OXl%0aQN5FqCghMcU7sgbzBfFBJgAE2ACTIAJMIG7lIBwrCPmRLI5a9U/ACxIVj3T27ZEIVAWkIay%0aqBQoKZO1lCxa3ra3kyvOBJgAE2ACTIAJMIG7ioCYtCW0j74+NSDWiRRLfLAAWX2PAAuS1ce%0aWS2YCTIAJMAEmwASYABNgAkyACdyRBNjZzh15W/mimAATYAJMgAkwASbABJgAE2AC1UeABc%0anqY8slMwEmwASYABNgAkyACTABJsAE7kgCLEjekbeVL4oJMAEmwASYABNgAkyACTABJlB9B%0aFiQrD62XDITYAJMgAkwASbABJgAE2ACTOCOJMCC5B15W/mimAATYAJMgAkwASbABJgAE2AC%0a1UeABcnqY8slMwEmwASYABNgAkyACTABJsAE7kgCLEjekbeVL4oJMAEmwASYABNgAkyACTA%0aBJlB9BFiQrD62XDITYAJMgAkwASbABJgAE2ACTOCOJMCC5B15W/mimAATYAJMgAkwASbABJ%0agAE2AC1UeABcnqY8slMwEmwASYABNgAkyACTABJsAE7kgCLEjekbeVL4oJMAEmwASYABNgA%0akyACTABJlB9BFiQrD62XDITYAJMgAkwASbABJgAE2ACTOCOJMCC5B15W/mimAATYAJMgAkw%0aASbABJgAE2AC1UeABcnqY8slMwEmwASYABNgAkyACTABJsAE7kgCLEjekbeVL4oJMAEmwAS%0aYABNgAkyACTABJlB9BEzVVzSXzASYABNgAkyACTABJsAEmAATYAKVJZBfVI7LN8qQlVuGs1%0adLcDGvDDcs5bheWC4VWSewJmoH1ESDEB80DvNFVKgPImr7IMi/+vWFNcrLy29W9sI4HxNgA%0akyACTABJsAEmAATYAJMgAlUDQEhmJ2/Vopdpy3YfcqCotLKiWr+phro0jwAXZsFILqeCTWq%0apno2pbAgaYODd5gAE2ACTIAJMAEmwASYABNgAreWQGHJTWw/VojPjxSgpKxywqOzGvv61EC%0a/trXQq3UgAn2rTqRkQdIZcY5nAkyACTABJsAEmAATYAJMgAlUI4HC4pv46GA+dhwvrMazWI%0avu0SoQg9sHIdDPe4GSBUkrV95iAkyACTABJsAEmAATYAJMgAlUO4GbpHQUwuPaveZqP5fRC%0aUZ0CoYQKmt4IU+yIGlEluOYABNgAkyACTABJsAEmMBdQKC8pBj5RWXwrRUI8tlSLaGk4Aau%0a5uWjPCAE99QNrJZz3E6F5haU483PcpCTLzvM+bnqXjeoJl7oXxehtSp341mQ/LnuHJ+XCTA%0aBJsAEmAATYAJMgAlUE4EC8w2aa2dcuG+t2qjlK44VY8+HaTiaDzTp/jB6N6oeIS9jZxq+PF%0acMRMbj132aiBN7HFxdB0AeS0OC6H+gpCAfBSXOBbOavkGoXUmByePKepDw+7NFWLrjugcpb%0a12SpB510LGxf4VPyMt/VBgZZ2ACTIAJMAEmwASYABNgAr9kAsX4/pOvcLLUuI56oVGVNU3O%0alFLlV/DJun1o0KMX7ovSC5rFyDh+DnkkxvnoTlNWVo56DZvhnmBrgaEN6gLnLgI5ObCgCQI%0aofXlJKYpLilBURBrR/AIUlvujUaNwSPKtVp7r6xDJwuIeoDl/4cj+YQe+PEPCqtNQBwNG9E%0aak7Qmcpq6OAx/sN2Prj7dmLmRF6i8E27NXA/HYfcEVyQYWJCuEixMzASbABJgAE2ACTIAJM%0aIFfPgG/WiTeFcCms19aKouNeqFRLwQ6XlUh9nzyLS6RQHrpq52IHPEw7lEEMUvWEXy5L9Mx%0aC8U0CYpAUEERmW4WwGwpwtXTJESKUJSJdesv0W8xHGVcH/Ru8Aia2CnG/MS+Y2KpOPGfpVA%0a+6OMjKuZKkCwBLb/4swThg/X/dl7Hvp+Kfpbze3JSIeCKtSl/1b2Ox0uFsCDpCQ2feTwAAE%0aAASURBVFlOwwSYABNgAkyACTABJsAEbhsCfuic+Ag629TXasZqE+10pxSHt27FUcUKMyS2n%0aSZEyllUjWMgGjYKgz+u4+Q5kdgH/sVXsXXnEdJWOoZSEiK1YPJBkH8AAvxInDXVAU3Zcxqa%0adH0IvZsGaccz9nyJL0+STa5dMEV3wNheDa2xRdlYu34PRErXQrM1S1Vv/dKFSPV6ZUH3Osa%0aRMOlJYEHSE0qchgkwASbABJgAE2ACTIAJ3OYEVDNW95dRiINfbMWBy4oGM7ItHr0v0jhbUC%0aR6dm9HJqnlCMzdjEPXy+ATFIbY6CCkF/ihTm2amxgSgNzTJ3FBSHN1muKxh1uhlr8fyq6cx%0aKfbz6N5z+5oU9e1WGLytZUynQmF/n52tquUzXXJxpdVVbHCnPWXrIm0v05R1zqBZo/MXH9O%0arvb15n0mwASYABNgAkyACTABJsAEqoWA7VxGx1MoolnBJWz74jv8pCj7TBGtMLxPM8mhjWM%0aeiiFz2RL68SX702JFUi0uC0SbXg+hjS7DjYAbWL+HTFyv56KYhEjfzMPY8PUZyWp196eH0H%0aR0R2nupC6LzaZsumqNqulMkvSxFThhv28totq3hGOdX+KcSHcXLurcOMzXrQMeFiTdkeTjT%0aIAJMAEmwASYABNgAkzgdiNQkI2PNu9HPgltssxVhiJHS1DtqnxQiAs//oCtB7K0KYkB0W0x%0arFczOwc4WhZtQxXdrLKdo+6zdrNmqE+C5CXk4ONVm7S8pKLEQ0PaoiQnHwF1raarugTSZk7%0aWOfxU4g/hzMeHtJOXrwnx1TGU5V3CT5klKJM8uJLwXJaDn2Nmoljiw513VrGEo5g/WU5zN8%0aVvTYoQf2Lb2+Bt2aLuTSPCXC4NwoKkt3eJ8zMBJsAEmAATYAJMgAkwgV8YAcu1LFwVznVKH%0ab2Elho4nfEhveL5E1YhskmHB9C7Tbj7q/JQmigvobmTIq3OcY6pbgz69++IiILTeP/TIwgg%0aE9phpP20M06V6nAp/QgupbuvjuXyGWyjv58z3CRJUKwT6S4UFt9ETZIcg8mhkA/9WkpuooD%0aifH1q0J+tQGkvGIqyRVwN+k/6o229ACqVTWUE+dWASZRdSmUXGZctyjIK4hpmDg2Tyjc67u%0aGtN8rKcUyACTABJsAEmAATYAJMgAn8Egn4qCad/g3wUK+WCCgvg6onDAyxc41KF1DmUw9dB%0a92P4t1X0bxjG0TW8vCqigqQW1CMUHJnU6wJibJuspxUoNkXsnAs/Sdk5DgKtE3atUZEzXL8%0auOeYdDKL0DY6O60pEPXrioVD5FB0PQd5hqpGH4RF1LGWU2rBJYNzq+VUx++O44XksdZAWld%0aOJgTNIhIaOzX1J2G9FqJDTZJAaSEt6uHMInx2KB8Xr5fTPNIaICRSWpHH37cGCeMkGBIkob%0aksLbuJImIuhEbpOB2rSephIZB2prIfpLKjqGwhSBZS2YcyivD5kQJczCtDLRIw9YKnEQdxD%0aeJaesYGGh3+WeeeGlaII5kAE2ACTIAJMAEmwASYABPwjsDVrFy5AFMtRIbXddDyFeTdIMGS%0aBBbF3LXgxhXcIMc4HTsGkVnoDVzLIaFOSCVaKCehpiZq161tW1bpFaRtTNNSiQ0fP+DywW3%0a4WHX5qh41BaFFq/q4fvyMtKTIya+/wEmdlrJDgvO5mLE9HkTXKKsOLHv/l0hLd7TVDWrRCY%0aM711fPSHajl/DB6u8MPchaE1XdlhDq1u41uyywhATAX/esje4tbaX1WuS9tldsLSQ0CcB/t%0audh92kL6tfxQcdG/oiN8kOTcHJeFCgEyZqSNrKs/KYkIJ7PKcPJi8X44VwRLt4ow9NUdje7%0asgOp7N6ta6ETlf0ulX0os1gSVIUA6iqIa+nUNACBJHjaB+vdsD/C+0yACTABJsAEmAATYAJ%0aMgAnclgTKy2T9Y0hMpK3gJ11NMb7/7Cuc1DSIQMa+7+jP3aX6oMewR9DcXqFJKjITiaWlan%0allNRFaPxTy2iGkIYyORquWTdAiKkR22hPfEHu+3IWjl2kpECVPUNP70L6uXnC1rUtZmZgTa%0aRVdSMFqHIQKTx+kuZL6iOrd/uigo3CrnlGYoArz0pFdHIVINY34DfKvifG9QxHfsFASIkPE%0amqCGgcxiA2oiorYJHUjYHNwhmDShZZIW0jA5RQZR+gkPhuJvm68hmzSTvlakzrJAXNPIzsE%0aOxz3I6pCHI5gAE2ACTIAJMAEmwASYABP4xRIoR55ZdkaTl34Mp+o3BRSBSsiXDRrWg59Qhi%0alrRDq9DCEpqMKhSBQUjfr2QqR/I4wc1h61UIxdH6ZBKAmFQxzfmHg89kgL1CItp93KHWSXG%0aYLODw9AfF4OLucVoKxmLTSKqeu0GuKAj92yHs69ttqJNw4nd3karw4WkkmpMAV1FkqIZTQt%0ac9KHTE7dBaEBfJA0iBUJAWT6KkxZ3QVR9tCEYCz8IpcGGRw1jfb5xTUN7hCEQCpfH9yfSZ+%0aat5kAE2ACTIAJMAEmwASYABP4hRMoQl4OafukkIMdX9s6fjFdvA9jE4egM3lq3fXhF5Lw16%0aTrQ+jdNAjXjn+LTfuuUM4oDBvZCbWVUsrJtWhNG1NX5QD9qHpEVW/mg1zs+XQvjpLJpcsga%0aTLlFNvIMVBQi84Y0dl4vcr0PfvhEyW8tlJ6OtGNLIth0fknf8AuHzJtVTSyKCsgA95bE7Yf%0acy5EChGsmBze3NuQlj5RQd2aahmeJTbSD/WCasBM80zV6bSGCZVIcW0D4m0FWxYkXRHjY0y%0aACTABJsAEmAATYAJM4LYj4IuQe8JRn+QarbNPwkvRlRxcLSqDv48qyfhoTmlMiuauXtPmCC%0aFBMg9ZOJJVTPMSacIjBWdCpCEay3WcdSdEiowkPOoVnkXqQpRqoSW5OK9Kgdcvypay6jG7X%0a6EFlUM+0tPP2B2t/l0x1VA4snEaFGVeeLDK3mnKW3JAOO6pG2TCdUsJPQO2mkajCohr60+C%0apD6l9mwZZeA4JsAEmAATYAJMgAkwASbABG43Aia06foA2thV25mDGptkvvURH+2HHeeLkb7%0a/ODoktoPVV6pNSqc7ZX4N8MgjEbCQbCfWfLyw/zvsPk9SbZ2meOzhprjw3bfa/pDejTWzWx%0a9/+3UkVeHQB/c0bYQwkmklhSTJYueOntE50CnF+UuyNtAUFI5WjWl+pqq6LLuB4ycv2gisT%0aivuxYHz10ohnOi4Cx4kcVdElRwXTnbE+pWeBnFt4hpj6lnFR+uWp6VwOibABJgAE2ACTIAJ%0aMAEmwARuOwJOHdTYXUnT+CYkSB6nOZRnsO9cc3RvZLz8g5SNzFNlHZtq4EqxNf1RK8SP5k3%0aKIT9QPhYUFo4QEha1/fr1US9YNZ5VEut/qMKyxtIPbbu0wz26U9xTdsnGa6uq52tyXwI6x8%0ahaVKko8tp6ngTJPH251bC9izysugwkuAlnOxdy9TpYlzmq9WBBcTmumMvgIyrlYRDXOKKe1%0aemO7nZ4WAInYwJMgAkwASbABJgAE2ACTOCOJVCzbkskRMiXd3LnPmTLfnuMrzf/PPb9eBo/%0a/ngCF7V1HfVzI/NxJkO2T63XwE5o1MxRy1Fi4F214OIlZX5jgDYPU62EVSgW4kwhcg3PTYe%0a0c6g5q+d39ynXgqTQVYo1IA+cteCGRc+neurjrtTvpXqIJV7cpbQet7/GCmS1FsJbTIAJMA%0aEmwASYABNgAkyACdyhBMi9aOMObRWT1hykbUmHc1mSTGAPHMHuAydxVVG2lepMJksuncFJS%0acjzQf1QJ5rNoktYv3Yz3v9wNy7rTpT10yUZcFAoQp1JLSQJlZsv4oJ0bj9E1nNyjmq8VflF%0a5SgiRzrughDacvNvYv0edeKn6xynrpWj0IkCU0wnFcftz1peUIDi9HSXBV+6XooPvzdLgq1%0a9flcZxTWKa1WDs1uiHudfJsAEmAATYAJMgAkwASbABO4AAoWFipRmoIaSl9coxKnDe7FibR%0aq2nK+Dfgnh8lXnHMfGXeeNCZgC0aRFI7RoGqP8NUWzesoaIQXnSQg9I+fzj0YzZ+tEkkQim%0aaaSwKmt8lGeg+M0T1OEoKhwp/M0TT7luJqRLZ8DQahT0QmdSk5vfi7f8EzDKIS2Wv418PXx%0aAiz/Js9GKLM//6ZjpRj2TjGmfVwM+3mVopzXvyzGY/8uxprDVknzJi3kmffiC7jxq8dgXrP%0aavkhp/3phGd76LAc3Cm9C87lkmNI4Un+tPEfSmBHHMgEmwASYABNgAkyACTCBO4QArSt57q%0ajkQEdcUFSUamJaRktSyJd4atd2nM3Ph2qgmW8uRb3296PD6c04QKuH5J/Zjw9IaHu0c0PZz%0aFQzGQ1Dt87taT1C23Dt3I/4fOdJrbzYLq20OZNqyrIyWbC9cTZTNmH18Ye6TOWNs6eg6CPR%0asgUt5yECeYcpIZnNFzdwQjGXRTEJnFny8iam6MaIUNRkJaRV9fE1IZfKVudHeibuyaeqyP9%0aZuZ6XLAuTNZF2qACtaAmOLs2MNagHs+haKfGP2eUQ2sdAndQmBMtDWTclx0MHLpTjiXZKbU%0atKUH78CJnzlqD0hwPAyFEGl1ED+cU34UdmtsLhTkWDuNYm4fLd1lWposVweibABJgAE2ACT%0aIAJMAEmwAR+kQRKruCTtd+SMOZDS4CoTmtETa3mn9kHdytmp7QSBwmRskxJHlJbtEbXDpHS%0aZbUf2Au567fjJ9IW5p08gK+jGqA3ObPxi2iBh3pGUXFBirMdmULemcPY+j15VKX0arinwwP%0aoGuMoMFnOHcD7F0jgUYRZU3g9RfOYh127suTsQY0QK2kyb2Dbuq/wk1UBJx83n8fJ6/Jm85%0aYNpI0L+7/E5+n25qMBCLCXduVsXv9/9qrOHteD0spJgAujZUBakiDpLJh8akjOedRffTrhH%0aod8HCnHdUfIcU4Nk69k7ip+jUIdcnwU39Af35ywINDPc0c7alniWh9oIat92bRVpcK/TIAJ%0aMAEmwASYABNgAkzgTiHg66usIakTIk1BiO/eDc0Vd6ph0bKwKC7ZFFQHcR06kxLrEfTr3Ay%0a1NTkkBL2H9ADJHjBFtkE3xSNqTf/aaBgTiYb1a9s4wqlFGTUhkpbieKDfAPRro5jIKmwjyR%0aRW02ZpgqEP2rRU0/mhfoTsh7VFh1aKcBmIUFWRqt4jUzji2zZDmLTfAG2UNS+Dgh2F1rAWT%0aRFZTZLPxTzPNZKiqmUkSUaFmhASoPqaVS/o1vw2iyBhk4TZCjhs1Sqmv1btHmpHeYMJMAEm%0awASYABNgAkyACTCB25xACB4c9jAsZOIpPJzW9PVH7Vq2GjDf8JZ4pGcIEFoPEcG2x2wu3rc%0auHho2xCbK2Y5veCyGdPdFTkAEmpOQaRRq1m2BsaMa4UaBVZPnWysIAZqgF4j2Dz+MemdyEa%0aktPWJC+/4D0JKyqMn8/P2k7aZDgnHeEgS6EimEtOqMUTHkFEaV02qaSBup5jKqkXdxN8SCm%0aRUIpXQ/YuqaUNODKtUkpaG9vEnKSoj4yoZoOrdvJU1b9dfKgmRl7wDnYwJMgAkwASbABJgA%0aE2ACv2ACvv6BIPnRRaiJCNIqVnWo16gZ6rkrtKYfarsSXskEt2FTZW6kWhblqWVwPTWDw9H%0aQurwhpSbBUV3EUs1bjb/XCz0XJIX8J7SBtZW1NV1VS2gMzTSfcfkPpdDLwcI0NqewchpFcb%0a7QIB/4kpBdGa2k/lpZkHR19/gYE2ACTIAJMAEmwASYABNgAkygigmINSXdhZok7F0n70dzN%0a5faLPMhcvrSNEVxvDJBCKVCq+nBiiUui2dB0iUePsgEmAATYAJMgAkwASbABJgAE3BOQDiw%0a0S+L4Tyl9YiYJ+k2UBJh/hoSStpHSqzPUUQmvorTW7fF2CcQ5ejLsj/ual9cqxpYkFRJ8C8%0aTYAJMgAkwASbABJgAE2ACTKCCBGrT5M6KCpIFZLLqLpTRXMqIoBp4b7QfAnWmqKVkSfubdc%0aU4mmFXBtmq3qQlQES4WWqdf2p/HgutKyJWb6mMsx1xrWqwbqkx/MsEmAATYAJMgAkwASbAB%0aJgAE2ACHhFoEOK5jakQ/XxIArtywzNPr0JYqxdQAyH+NRCq/NYNrGHobKdGQABMDw2kCZj1%0a4PdgX6d1v3S9DEVk1+reuNaxCP21siDpyIdjmAATYAJMgAkwASbABJgAE2ACHhFoHKatleJ%0aRerE2ZMa1EkmYc5dBCJ72VrDCSY6dLlIuhlSMIS/PQNjW71Cr78NOi86kc5d77h/Iphz9tb%0aIgaYOGd5gAE2ACTIAJMAEmwASYABNgAp4TiAr1XCMpShUayWvmcmTnaotoOpzMUFB0SOUYU%0aXT4EG689y7Kc3MdD1KMEELTs4phEqayhilcR+qvledIumbFR5kAE2ACTIAJMAEmwASYABNg%0aAk4JRNSumCApTEpLyLJ1308WNA431mbeJI1hKc1llKY8Gkh8tDwoSmmepV6zKOZH5v+/ZNy%0a8cAY3c66hTspLDnUWczlPXy6h5T8qY9hKczZ118oaSQe8HMEEmAATYAJMgAkwASbABJgAE/%0aCMQJB/TXiynIdampALA3xr4LtTFhQUGduYPtLaB22ja2JERx8E2Kn+hAz4RHsfxNHxIXFWI%0abaGyQSfng8BdRvAN6GTejqb3x3HC1BYTN5gKyFHimsU16qGGuXl9la36iH+ZQJMgAkwASbA%0aBJgAE2ACTIAJMAF3BNbuNePr9EJ3ybTjwmNqvuUmhnUKwiPtg7V4/YYQMa1im/6IvO3s+M3%0aiYtTw83PIIITWVz+4ivyim5J5rUMCNxE9YwMxopO1rq7q5qYoPswEmAATYAJMgAkwASbABJ%0agAE2ACXZsFVAiCmKsY6FcDn/xQgOw847mS7gQ1Z8eNhEhRuRskSBaQEFkZbaTIb3+NdopSk%0aYTD3UpArCdTQEvOFNGzXFJGNtf0gBuYZN+tePi6mQATYAJMgAkwASbABH7BBGqIviup+mqS%0ahOVX8ybqkGznV8m5gBW9zOh6JmneoehDexpEPS00z/H9r6/jhYF1K2Qe6+k59OkCyDRVOPq%0apzBqSYk6luEZ9cCbI6tPw9h1OQDxM1wqArBs3kUcqdgutKyPeAc9fgzscEF8eE2ACTIAJMA%0aEmwASYwC+ewE1p3p9wQCP6s8Dl/BrIun4TxdS3re4gTt2vba0KnUZoJcVcyRMXS/B/O/Icl%0avmoUGEeJA4O8EHDuiZJYeRBcpsk4trsp1WyIGmD6O7bsZAG8qL5Jmkiq/8Fu/vo8hUzASbA%0aBJgAE2ACTIAJ/FwEbpKkJpQjF81AXmH193V7tQ6s8KWKWgUF1MA3J4vw3vZcyZtrhQvxMIP%0aQRj7cLkgSJO2FQndFGF3b/2fvWuCiKtP+vxwEBBXzAiiKNxxDSAwlE8XIFA0TLxh5iahEP8%0aPYgjI+L+sS6pItbGtSq1gRn2KuaJKxhmYkqSlJ3i9oaioKKibooIOOu9/zntucmTkzDIhld%0al5/Mue89/Oc877vc39UQrIuqN3H5bpaoPI6r8J6Hz+m+mgqBFQIqBBQIaBCQIWACgEVAn9g%0aCDDHNrpbD+Ay4b13MzmTdHFgjwYQkzQtVyImv/9Jj/e++sWqzWRjzL13J0cM0jbD1Rv/AYO%0aLPYk9E3s286QSkuYQ+YPcM0lkFamxqkmFgAoBFQIqBFQIqBBQIaBCQIXA/Q4BJp3UGx7gzL%0aju5rOO7O3S4O5dnB7E8Yu38Ncvf0HBgRoK09EwXJ2ZrVlLjHic9HhzBHZ25LzGWpKHli2tP%0aZMa/sMSVvd9Dvu4mDqrGvjlvn/V6gOqEFAhoEJAhYAKARUCKgRUCMggwBzytG1+d53wsDAg%0aLBxIQxIj7Jg6LnPC065lEwT7OOFRbye0ac6c+VjvUaf/D46RreX3x2/gSs1t9O7UFP26NoM%0aH9WEtfVJUjV0n9WhKTnisJRbug4X9UEoqIakElfs8jznWUW0i7/OXrD6eCgEVAioEVAioEF%0aAhoEJAhYAiBBjd5NHCOvGk2KgemcyJTnLeZSLobIgG6+iPzc5wm0VT+C/nkKddCw26tNHgo%0aeYPwqXpg5xn2lrSMKy+cRvlVQacvmxA9XVeXVVDOqc3ydkQCy/S09MBAaTO6uPRFM2oHZNx%0aMrXWH0/rsZNUaW2puLZyeRDzIlpbVYFVCck6XuL9Vsykkcw7q5pUCKgQUCGgQkCFgAoBFQI%0aqBFQI/BEh8ADpd7Zt9l+bkrg7hUsVEXXzPr98p91wRNx/CH+/TaqEt4iwZBqF5iRwExI6Ol%0aBwSBZORExMhZW1Y4Qo+2VEpSNR0P+lf/qbRgJV3kZsK/4mj2kNt2ayTsUC4VclJM0Acr/fX%0aiMHOyzEh5pUCKgQUCGgQkCFgAoBFQIqBFQI/FEh4OQAtGlmTpI1LjT2nK5F1rarjdopN2P5%0atAmtrwuzZ9UZAcokpSwxIpPoTpvtYga2QB9vR76Blb/WSUwrDdTs3zcEaknMrSYVAioEVAi%0aoEFAhoEJAhYAKARUCf2QI1JLjnbudGCEW+rCyfWFDx2a0ICMIpf92dMTacMQjUX5MAsmuBZ%0apSsTWbc11EJGuoEpKK4Lt/M28x6101qRBQIaBCQIWACgEVAioEVAioEPgDQ4B5cb1yl8OBM%0aPCOftSV85D6ewE18+bK5mxPUglJe6B0H9VRPbXeRy9TfRQVAioEVAioEFAhoEJAhYAKgQZD%0aoIac1Vwg3yE1t/6L23dR2PJ8cIvfBTHJiEg2V3uTaiNpL6Tuk3pl1apE8j55lepjqBBQIaB%0aCQIWACgEVAioEVAj8ShBwIZvKVndoU7n+Rx0Kj9z4lWZcv2GYOqu9kkixZ5WQFCHxB/lVCc%0ak/yItWH1OFgAoBFQIqBFQIqBBQIaBCoFEgoGnyANxdeNvCO+3wbjjgudM52eNYR2kMlZBUg%0asp9nKcSkvfxy1UfTYWACgEVAioEVAioEFAhoEKgcSFAnmnaNXKoEBYa5L1NV+4ozmRjPCSL%0aE/nasFY2Q3zYGkclJG1B5z4sUwnJ+/Clqo+kQkCFgAoBFQIqBFQIqBBQIXBXINCSImA0d2p%0a8D6/M6+q2YzeQu1t3V+ZdV6eRfV0xsIcz58G1rrrWylVC0hpk7tN8lZC8T1+s+lgqBFQIqB%0aBQIaBCQIWACgEVAo0KASeHByjWZKN2adHZjZv/xZf7ajii0qLwLmQw4nFkbxc4N71z4lglJ%0aO/CC7qXu1QJyXv57ahzUyGgQkCFgAoBFQIqBFQIqBC4FyDw4IMPwMPlvxR38c4JLnue5wZ5%0aji06egObD11HY4frcyAbz6G9miGkpzOciThurKQSko0Fyd9JPyoh+Tt5Ueo0VQioEFAhoEJ%0aAhYAKARUCKgR+Ewg8QHaRrZ3/CyaR/LUTU3k9d8WAnSf1KD6hR62hYREXHDUPIKibE/p3dU%0aKHhzS4G0+iEpK/9tfxG4+nEpK/8QtQh1choEJAhYAKARUCKgRUCKgQuKch0NzxAbR0ujemW%0aFP7H1y6dhvlVbdx+vItXKi+jWv6/+Dqjf9wE2zh/CDZcD4I95ZN4N3aAZ5uTdC2eRO4OD54%0a1x9AJSTvOojvrQFUQvLeeh/qbFQIqBBQIaBCQIWACgEVAioE7h0INCVJXjsK9aGmuiFw90n%0aVuueg1lAhoEJAhYAKARUCKgRUCKgQUCGgQkCFwG8KAab++ZBTw1RJf9OJ/0aDa36jcdVhVQ%0aioEFAhoEJAhYAKARUCKgRUCKgQUCFwz0CgBYX50DS5Z6Zzz09ElUje869InaAKARUCKgRUC%0aKgQUCGgQkCFgAoBFQJ3EwLMO6tr07s5wv3Xt0pI3n/v9J54onNbFmBk6HgkzMnEaYP1KdWe%0a2oSUxDi8m1WI21St+ngxdpSctN6gEUpqdVU4d+ogdnz1Gb7eV94IPfJd1NCzzI6mZ56/DjU%0aN6LX2+DokRL+BnK+KUW2tva4UWXPikJCYBnLkZX8yVOH0qXIOxrYaXS7JxKTQ9khZe1BWTY%0aeN81/EpLFheHdtqSzfzksae0fWG5jGvoX6zNnO7u+4WkNhescD30MdVO1BytjxmD1nAXact%0afaSqpCbGIZp0+OQteUur9GKg8hb9gZG9ozDQVtxmvV7kNCzPa25JdhxvOoeAmjdU7mwMxMJ%0a01+kuX/ZoP2CG4Fb15dsDnZ53yZs3LIdpysE+BhOYvHYIPTt+SJ+qLSxOSv0evqrNNp74jD%0a7b3cwZ4V+lbMM+GFZHO0745Gzs/H2aW4sO+BWy77B9+No3/pM4f3okMfWwpwl+OFUXd+dHl%0avffwOzE1/E0q8asn/qUV15BqUlhbQm0pBjY+1dKPmMzqAw7t3aXDfQY+OcMEyKjkPOd2eUw%0aX+nufSdpYQG4d1Vm3C5fp+ZNPLp7zIxm9aITbjpD2I2jTNp7IvYeNzWZiF1W6+L6rMnccFW%0at4ZybF27Dj8cPolqYes899UCege0Ly3bXq+xoC/FUra+aI/9+i48S/0m88es3cLxvyBnrWq%0aqBwRU1dZ6AEutai8EdPj+0wxU0NlfkRuAxCQ9agx6iGeJxskVLk78p2e4ehp5+Z8Dlx5DdP%0aBnCH8mgRskOmMn4od0sndAYz2Dgdwk66HXXYPu2lVc+aUSFefOouz0CRw/vBf7jm7n5mVsM%0aAYr92ZA2wieuU5tzkRBMR0cumHSsxrHqevqEla9NQNFh4Gi4tMI3LtG0VtYzYnNWJJL8EIw%0aopPr6lMsv4Scl3ojvRjQTl6CD+aMRUuxyOy3vGQTSum9uZJXMHm6cqwApTQ318vX5dl2XZe%0auiEJ86gGu7rjcUqze+zeQN+oGp3OEXORsvQhHu/ug073FIEybOgyOCqM2DKYKHf2Os2pOb0%0afeYfp26X/otLeUn0R3DJvzD6AEB+AVYaWOcst651YdWo2U9Byu3ccF8Ugfp1Xs48K361DES%0alYshOfgcRjg46ZYj2VWH16HxR/tgFMrZ6t1GlKg1/+CdgMTMW1413o1v7R/E4oKCea+A+rV%0aTqqsJ4Jw4kBk07oMjMvC4leVvm8dCtJiuLUP32RsXRcLF301Dh0uo27KcOi0Dv3aWIeZNJZ%0awoa/YiaJ8NucAzJQVVu/LRvI/C+HczL6o3TcuXcfQue9jhI+rrBfzSx2Of/U5t+9g/1lM7O%0a8pVSj9YgGWbjxP40lZNi9uXG+PuL/P5vcdOdymLEP6GyOh5FOjrDAZKRn0rPgcH4UNRvwg4%0a/g1+1YhhdYCaC3oOgVj5dQ+NsY34FxhDgroPWm18ZjGahp0OHf2onBO3ILhxi3cuHEdV69X%0aofpiBS6cP4tLF87jp8M/oIR7V/LuV6PztmIMaCPP469dNdfoDOLn9fGGUqRPUF43wEUczD2%0aAUpo/+r2AiYMacNZaDm+SU3tqG/LK6TtLjoFju00Y17UZ9AbTc0XewK2jFq1N9vQqFP59Hg%0a+3PgLc5A2E69qzP6KAjUP/r1jvXqFl3VmniSE+Li6DKgYjbeP/YXAXkwlyHdQc+xKJs+dx1%0azPWHUOMryuuVOzl7ou+2oPqqcFWz1uukvyP4Tp+JHyohPJ8/meBrOQS8ub/BVuvAPbtXtdx%0ao9U4pMwx/7YNuHz2DHQiMiYboUGXmubw7ti2QU3vxUYaVRrZoNfCY/MNaqo2UiFgBQIVO5B%0aFRAufMhDRl23EshSUiq3Z0fzh7SDm18LN51mkhCdgbj6QHdcfPhtPYoTCxs24dotfT8UFQl%0apuXL+OmhoddLqrqL5yhYhEhiDZnzw8L+LkWR20NhEa+/pzaGpEiuq7sE5/8Q6WEKLBUtiCd%0azjC9sSWJfjz/BJMzf4QgzsKB5iDSAq5wll2pt3W61BZ/jNOHPgR27eexajk2dCK0zFcI6SF%0a6xqlK2ZgyLHzyPt4BjooTFL+DHwL/u+daHpoY9YirXIcEpczBCcHUVO12JIda//hKp8IXV/%0aZm4vVK1hf9Uie7niZCEkDSaIPX6iGg7Mn/Ht3BWcGIcEUMAEJMSRq9PyJ6+TqytflhjSgRm%0adNaifOSQMnJyc0MemQL6vR2WJvi+2VfzUaDQzCnDRuroqEsWJL+j6q6VE0xGjRuLrB0WxeZ%0aYcZ6sLSy3i4o1khX4CaE8UcggN44fFe7YXcu/PjPuQtJAR9xBFARUtycXncbLS2GOoS1r/z%0aEZ/rGYdoGaJvUZUyzm5ZSkyren43Sh0p5Hm4v1BvQtK41q6irOIS3G7RC5L2Q7NBbhGx4dA%0aCHTyMRN9tXTl+FvaMkowYBP+cSkRjtCmcKncgR9iLo18fze+5Tg4S4eTaQtwkzMazemusL/%0a9KzhYtIaK4zGorpYJHrltis0yr44MleWgxlBHm9I0Jw7k2lVOMepT8PQNF5Uq9WsvzR7RhN%0ald4W1eJCyLclk/F4P2zkE/7obv8gahmtwmLEb0sENk0TvafP0ZU4Wy4cz2U46PXeMKBdmv8%0aOdoWEcnPRzwaJOhpfkHOiIFYzRfb9dfD0x8denZHL9/H6B0z2JlNmHJcej+PuaHzkFJIDMn%0akFTg3IQUdlHqvPIGtQn5Ivy5KNe4470jhBr4PzzA4fp+MiDhGlFtPgfM2IX2oA06dAzr20q%0aIl7XW07XJJgptC84oj+4XcYDzSSbnm7cqDKNz9MxwcrJ1kN4GmndF3kJ+0Nojax5WzPwl9b%0a0fiiK5IWr0Pkb1NCad96zL5OrQHjSAikiVnR2Ee7m3ET5ivU9dfeqVKTA3oTiFzxeeoqKu9%0avNw3UIGhrceG6IFYUq+1I+/U8jqJiOdI4bktS405NSRVP3X6LC5fuoLrNxm8m6KNpw+6ars%0aRA8HyWza2/PWumjkwBzuqOLK+EL833l59Z63Wv6chsHdNpu0Nj4g+CxSCcGsDnDDinW04mM%0a8fsHNHJKLrbpIWmp8NxLU7VFggILV1g8LD1x89uvjDs3NndPHuDG/6397dHW3atLVAqOvuz%0aY4a5vOtq0llIWbN5KUv8ExEwjiSbJC6zqK4hcQxBhKj05BHSIwpQnAIBWs+w/fnDmH//gKS%0aYpaZjFI1eAIWjBIkJJqueLOwBB2mByKdEAwUL0TEs9XI+xf1abYDaByFbprKMVoZxWqSbzK%0akjRtXDH4jD6n6ECStoHkWz0PyqhAb3HIbXVGRz+g/I7b2WzCRpCPNd0l6mtQgbEoiOlGeo2%0aMLNEUtrtXWUhkF823ei74u4MjmRExPJ2LCcxa2FM6wSczWHFqOwVELub5nrCZOc2/+xdYc/%0agSDx86TxrR14eE7BjGvxyNykJarVns8G4OfSbLVxGbZuBdCsfZT9hKBiPd2Yu5weyQJVciZ%0a6It0AXmeSwyaCBMGjR4HNhZwfXpMedLsO+OyuT/Hdwmop2cE/K0Qm8ba9l/drjqDAycYiiR%0a+c7egIVGTi4ivlWcg94sn8IQ3MY64jYPKNXT902pklgvjdGyHS4f3oPyGfNxbhNF5wN+3E8%0acEaNXvRcQmVNokvps2bYFznyZhtdBvyORZ6OsFMLzHeqpFq4c9rBfXVXI4DZOeMH7DVqubf%0abNN2gQj/eBOZL3UH0sYsZifhLDrtSj4MFYiJku/XCXtxdkF6+FzsTlqrp3AMWGQ1KnvwGVG%0aN9SID0jLpfvwZxHgIVvzViYk38M9hy9Bavvv8N7sNGG8OCzOGoBbNfQOhOTg4oD8mEngvzS%0agVTPLMU5tTsNqIva12ikkuWsvNkXJFyQd/Mmb7m9Af8MZPlPTMdeEJriJ4pVJnPSKEXcJC8%0aKMCDk9W9MuAxEg7MtN2gRhwcES9HrVuB+Gs/1w3WxovpqL8NcK4OFJQ7VqZdReoW8wPDQP3%0aFsmZiX7WvlUgLcnhnFMTCYR65FExFCMn1ho47cTxi56GXtzy9C5Lc8QZdJcJ+eH6BGLeYaH%0a5xik/PUFdHXvCNcbB/D9EQeEhoeaSe3Mh3DC8FcJVoVsf/oIm/cl0r5lZD6ItS8f2SE8gz8%0ae7SkuNLG0MX7PYHM6Tzh6DBmHx7pthEBuWe3cpZYYnAm89Jzfb2ndWa1tLLh4WmAO+Q6Gp5%0aWzV3/uWyS9xu/lxpbmV/5YvrtA+k4YoR4Q8wnyey5BeAzfNjWqN26u3IeJgQLMSLU+l51pL%0aNE3suWLbnC5dROniw7xeYUJSF8F9KAn4VcCLTCX3nhmVJDyPiRfVHwP/F+nLpiXsQyH/v02%0aluTz40UtWolgl1tCv6yaAxyqshE/W1hh7u25M0/eDbtu2or+iPumeWED7i/zm7LVlhdKSBN%0akATG5LCTrxiYhU9Lxp/95Dt5W3p+x5t27eoD0WV04QvLujXG/9myGRt6vj6k+168GgarteJ%0adTByI1nikr8fEbgwiPNxDBdhHv+vXnOLDaAb0kBF76AF0d+SkS0ZOweRlWD51K9xdRcUVPh%0aKQZwkGNeK6dP2a8l4Rebk2J09gMzoR8Ojk7038HaJzolyRCnFSovg9PUhtmr1mf1IS4p7du%0aCpImXS2RLoAT9WOaNAoSqjNYPH4SRzAySU9q9p94JNDJD29nJiI8lhBMOqBmvj8UK18NknV%0aXhuxkXg1YlkkEkj/CgkMwsIO5AownJn54GC5zhiGFkBccJknxUCfkFybCQJLPjwsvwInwjZ%0a+W84dQyRdpeLeSMGj2IIS87RWkGsZ8QuhaDkMCqdMpclBNJsVunPDUnDzE/hiITCJoipLj8%0acOIAvSzxHEsWppnOHYMxrQ3goXsM7i0ipBPdjCGLsHbb4zliAZO/fVIL7z5aqhJc4emDDkl%0axKOjowI/36QqncvCN8llm79Ls7pWbisOf47U2M+RFZmOlfOfg+b6VSs17ct27x8OCIRkXs6%0a3SBguSPZtNa8oRo5ARMJ3Fp4QiUjOTuwCDNcP4XPh/XZoAbKlLQX36RLm49qpG9xd2So1Io%0aYMCdFVnCGEXgEmlOXWsauiWrbyFHX4PL4/UoXxlesAmTPH20ZEiTkRM1ahtYz46tD/OUzrr%0a1DHLOtyx7NYLaizvZQ0A37SJmVW8de+ZQigedJ0QgzptrZK9CVVSyokAiIssTW2p42Fo6EU%0a2akCUsna5c7D3FyzDmhvmTvbNC/Wf5RVQlJiNNF+Ld+VW/sE4SmfR4EdaUhi88B5tA4INTE%0aZuH1qHTLEoUgr5SkfeQ98gbg+LfBJUrnmVK+5av6Y8M7fzN6LAbfyiJCkco/JEzBx3DBxJO%0aVfDdsPj6Hd/HHE3KL9gO2H0U6Y+wj7EIlQZPsJEYYmie6NBKSxpPSwQMiwrGs8uWAsZVeyD%0a0jGiOs2KgUrnzyJvE8+QOY6Z/xjM6n8U9XbxGzKI6YAOj6GJ/vzBMfBZfFIJcIsdYk5A8yA%0arX+bgMT8q9CK34dsPkuihmGzL19QffgKYtZ9w0mPDm7NE6Z4ANNfGo9AC4DTGj97Gp2nfow%0aFE/xMH8eOu5p9X0jS1meeegwB/Ydj94Q0/PD+85jO8IPwJdhK36h0RtK+0cRJh9xv7OicWM%0a61glaGo+YKMZUF+Lu2IEgby/ieNMRvJKCa7OVe0BJMmAYTcQvov6jJxNpbJvf+M7BldQsMi%0aaJ3Qil9Um+0ErSlTucv51XrhWbpMy3P5NXm5zTtSUOtEZKkLSCmpg6y9aFpi35DRqJfj5tE%0aSM7gqlTVtMWAUfJ3Y8DXc1LF5tzZLD/B+AJXROUQI5FulJ5Vamx2YWCaLGSShKpiLBo4GuL%0aXg9BkjFRgVPDNmY1zLDFuZXsQV+BFjBphjQnjFC1PQNFyYg6t24QI3wYgBWbzbcht0wf/iy%0aZNVGlkQ2BXn2+pIf2rbf5QECAD/pTxAlFED66/gIpKPbzb0AZUeVRSpUGLprhAiKjhlgN0Z%0ay7yECouxPGzQ9GWbCg0zr5IS5qFW/5Po6+nbDO1gGULPP6EKbJiUaXeGTqyJ+zB2xTVu63Q%0a4PBChPVU4n56IWVjkUxd9xJyp/fnVKdYy+iMXDxFkp5aUn3U6a7B4PUotJRfyv5n0OY98jx%0aGGs8ZePiG4bFH/fDww1p0f9gHnu07wJ3UHa0nN0TM30R0IY90aodo0QY6/N/8hWTLYtbqcA%0aFWi8SHvMgk3xPxREjanzwx5YMsFD0RQ890AMlLCvHlHFNCz/6++JoHlyVK0qO5M5/miMiaf%0aUsQEcvDX++xDXNFyay884Zrl8p7QciC9Xgr2ENGVGlIWkaf/i8nsGvDB0hfwXPlK3ITkNyn%0aD9LDo7B249MmfbAj3UlzFev/NIwjsplEZfnmhdxaMMhl92SP4tXRAQ/6vsGrQRcvwe6KiRj%0asYXsbLy00SqXCYp6WmDilK2IxKZWfnzihkvRJGJcu3gGxKw9jWqAb5IghiByIekIiCYyVhS%0attQn4dNmMWTe5ehjWGgUxtWT64xsmA4kIRTWoHZz1Js+kdWJLMGriYM7jkHdXnmoj7/H/9D%0a9wsGE/mnRBSbJ7F3dO6TjuMW9d9kUrCam1nd67eiTWLJemfNnQMOjcTGl+/iAJmm0nJIygM%0avUkiJiZmu9iphfx7Ysjgn/DetutwJ47RhaMCUkjfXvx0GqzmPLpHLsabo9hOpcFTb2bBIz+%0aGCK7PMWlqAApIhb01ldyuKMQrI2ZIZ0NK8rN2MqD4mXmEvoyYEB+6qcXN2tZoRS/ktr5KsP%0aVi6+ciLgtruoKYXzVkg2gQDME0xCFzUTxGXDnmVip4TQmPTh0QELUYy0OraQ078AOzvw4Ou%0aLrvQ8Qnf87lRcxbiWcJ2TUnGdnra6v1F9oxB2WvYv0xYnq66HCsmM8uSR2GabuC0abPa3ib%0abOeaGCrx74wcjkDNWBPLaWnob9UKfbAvj7QrSDvlYyIiWQqbMVRav1wG7d+nmM0q7d/Mtt0%0aylZGNaZmUzZu+lyJPlKKxEiLSS6QaZheKhLFZHYtbPb7+p3j+TcTwvm2FGnqc/oF/jkBtF/%0a79s82SJe5H/t3x2Up/a/b9U9IUMSkvTsKQnjyxJ+XT2tq6boaMaApG1u418JMfk8xhV0C4C%0aUEotRcuWvaOJmISAjFJNo/N6YMyHMQ/ZvPfBMfAfbS71KzyR7Jz5N6HF0LC+xntGskU50aH%0a9rL58Gvjz698gBvuNClaT0VCLzlznsdu0qW+UBOAt5cJ9r0dRyFtcioS6f0VJA+DT4/DiKH%0a9melz7Xh/ApLI7pVL4cswzoq6aRNisNvH/BUmQj+O9L/6+JeY+cxU6VsJnJJF9sXWGckHs0%0ayJyECad8KUsdB68MBn5jhlpTvwL7LhXs2tjzJy+BaFttsKFO1/jbO5O1fOTe9Ov3+EXu1bu%0aX8ESKjPeMcQYJ7KmH2jmEpXJGAc/deGx6Hnj+R8hyRujNtbmj4e4TJkla9fgClDzTlXCyVE%0aVuzT4vcufME3BXtCi7HuOKMMZ34hLIdJhMij3bt+pjYymz6NJdtQ4SBQGCtlXiYCkpoLJcF%0aIzfkEfmYIUs3ZYuw+1xIBAWRjYlbGNySk850SuA09i77Dg4jw0iNgRjJmXCOVFzotzhVlYj%0aVn6zQGCfMeI7ytllMR3fHpQsEmyZ/yJxHn/SpaBY4yQ2oUJm2W1cRjGKYS7ZhIOGjFirewd%0acqOOgkhsy6k29sVXyJJQLA8JmdhpCBpc+kdhRm+CzliK2/mdIQE5Td4DGkwKxd9H/aFu3Aw%0amlTp2AndeoeS86hsiZNdNJtslsalwLuLiFjJW+jQWkRugkLh09HT6mE/NGYilnCq0GWk8nw%0aCg6061GD9l+PbZeK6CsboEEHdmRtaHFA+D9NrRw7RkyOGpuVKd3X3Km/lisjs84iUZ1lcM3%0aRag9Ks8QLhG4zlO9cg4A4Y13K1ZYvhpIzPEdVXQBSlPONFAtkGTbSCrBlr2XFF0j1XgjMPa%0azvqK1ZxQ+T7JWj79Vn0p3V9+9SX+JNA+DAnO8tI3VVCHgkBvuE3jENYJyZ9SM+guFEIo+hw%0aaBU5vCGkuNRk3DKUCDaR5/pV402xjNZ3WhJ5A2WSUJISv5AIzBvtiPdik6T2zJGaou272If%0aCb4fHohBpIhnTIWusr2RXbtIkNwaDc+U5Y8jBV4YVB19MU2ITFj+yB71GhXL7mXdHaktUoa%0aiVwrRNDhZfFzr0wvARg6Clb+82+yylZKltcmELmV9wxIRUibsoYUR8YQBeiQ5EG9dHMD0hG%0aFNoHytatgInxsyD69VavkHxGVTRPE59/qFAXHhh9GBvjtFo0BAxwNmVuWLQ21nwIh1Qh5pj%0aWDaTmUN4Ycai+ehBL1xO7N6iL6APqedf2LJCIlZCkojp1rEpyASX6GUdNs1PIMc1xGAIT8R%0arT/eHf3Af08nbcVd7fD1no8mqhsyLgbd4Rhsu4pRAUHe3ogpOj1Fn0jQjtQl7k6jpJKtv8t%0apk+XVdMmIyf6UHytuFIKAN7YnzX5LgOOO9tZLpA+vnxKrriEqmNRA0A38lu2VHG53rL5CzI%0aM7RmWmlCsqr4Ji5V3FNsO9l++Dg15YiZAVP+C6ZNAxNM/4Ol+/fRoroN4BsNfPeGWlzTNOR%0a6rrT4Yesv2B6ao5UMfq9QsQP10r35he1xz9DjEwbIjZzJ6aZOXRqQhJO797D8Gb2GTwhSS4%0aPIH7uZ9j+4XONOH/z2Snf3yNmmsqTu8dzxSV+j09Tnd69DoFaUluKeO0jYZr+SHrvRZzKSe%0aA4TaX5GQISUcYRlZ1PZQi2LHU/lblTENMWV/H914W4zA7Mm/Ij07SWXXcu3hjYX0uEFdlpL%0atuEx+3ozsn5FrJHhPNqHuRQIDpYh+xcQhJ8X8bydyajOZ3O5oeWm+gMQNMePZgwjggqMVVw%0a3vb4O9GxQnffh9GieisZ2lO/hJjFpYocbw7XEZtKv6c2zkViXTaApNY1eLin0MYJAeNiESD%0acncAOjpAMTIrHRIlAoaf4hickQ+YtluVLw9bjQo/rzbyofhn3/90Vu8h+Mrge7cWq5Vj+yl%0aRB1SwMqa8N46SRfGlbxCxbic0DmcrwASTO/IScO8kQabGLRvi9yRyk2EgM+VhMKt7xnKOho%0a7hEUpMOdVFapBptK3UIGUOS6hxuTRUt+xKX6T21ttKg9hR9O4QYcil8Ah5VIr6I0Cggb56t%0aOeSZEGLddkzqz2sWcOpVp3JliGE+3h3/MK/6KhuT8Frs+lsIPSd7r42d2DFlQEWZoBbs2R9%0adlJ6jPsOaqLrVp6Gxbl3vntW8TaGGqvSWm4mTqwPO/kSIJktkM15ZRRI0ww2L/YKv4AA38q%0azKOYbiM5T/ytb1hbJSYW0ASe88byQiWUuZ58ybt4ixZaKkat61E/q+RSpnNcRoIkclZ7amI%0alOw0YpdtAydbv0Ch86M8jImbUwmUn8aQNIRUl/Ln4fpMuaiEkJpbGn9SndNJOSMdURHLMYc%0aa1cXCRG3Vsby3UhFUK4ZQVopz5JWCofEm7crw/T+CnbJJPnaQpKvllJ1JzxOoUHca8jsoqk%0aOhe/ICTTaw6sOICJAztShhuUfISpAPENZRx8hwk9+T2MP5Nto40jq/yoj8jToNmgYurHqhv%0abI4whJbzz+9DBoFbG7ciyeL/RJ6sUppA8uMRjo66v6lJ9njwEj8RRprNQ/6bAhXVTvDMaEE%0aX7GLsg51F7hbnVsIKrCw8hZHsvQoabZMCxMm0BMy7qTo89E5G98DHqNMw6/119gXvsjZfWH%0a8G1Ba43yj3/an1SWua4tOlQEi0Ut5Qz3wGG8wyXDGZQdK+MrhaZjgmA/L7YySFu4IFUWCxR%0a+ndyfxNx5HTjnM01vHkFGMmO6UwpKROrELqiib8hEMcu1D94l85/HOPOfMqTHjTf2GjQLed%0ankSM+Yc0dXNWe3I/1P40mtXOyGztoN75Nauq1DTI9v/il+A0zTypKIFHvjfzXoN/V9JGwTN%0aMEK1+KI7jmZrapp7btx14S8tWoevBs9/zH6vJM19ceAkPqUdUOgcjviSW1JTFEr1yKSGV0M%0afw5TT23CpBFM1YlPz85IJEcfiZhFCLWT5jT+THY0AjpFNm7p2PJ+JJyY/QN9mUwv34np5Vt%0aNB7DktUlWS+tXkIgtR0mKRwO7+/gJ3vls93D77DrsEqqEvZ6E8FuLiZCkDNdO8PHRyg5opX%0a6IEz4zH+2nOKDdQy3g1NwZrk7NrXj6nAxs8UXmo6mYP/oqpnAEpyunQmnZM8+t9QjuXD9vc%0aUJH0gF4U464MWSTTzUKCJ1YZtevbj/WC4goq1+x/D0c/J9gU1WjOjti3OAYQQ2UQh8kTYen%0a7iQOHjyNs+d+wpkjpSg9xlzbC4kI8A+2hOHNhoSTEfu4g9/WpMrE2WXS30bZcN0CMTkcPAJ%0aVnobiU+QtULR7NJvnkS/XSjmx4wcpEyO0xDiZFEleOGLFqRn3/TP4EemA3EUiUjAG08b04e%0ax8myg8SOs2vahFmTRe/S/IRmr6k5x6JufsxKQDmU0NPfOQ0NW84xOTOnRTTuNHLsHa+WQja%0aF6meO+PVPK66E+CfonWIFVGJ04SS3k35MSdA/DLZkQItlKK3ZllHsmJQgxj7NhK5GxnXP80%0aGzXMnYDYqCoUuQ9KxO6dYdi48xaeJFvE27SX8olenO665GyHJypJ+iYWs0rsmtjzPOHqBD/%0aax/34xjhRs4EnJGmvnjJqpOX3RCqlJ/btwOEzyt/B1bL9KD3ljO4klTchjM3UC0vSwzFyFe%0a0P5fzATLW/7zovToWTfWNzN+yEg0ABaeNW4oPYfty86em4RBZdqNo2B+Ne46UoYr5QXOeP6%0aGW1zopiBZJ8mY6hgXYIqfFx5XpUEVOVSfo6+IcRgUbQJKIvkBwTlYjt6/vrqNBAxiDg+Fum%0aE+IaXPjuY8mUwqNfT9Mzioij/YLEsO/DDSNFqkuyuPUrzs5ZNofqEzuNezJVKMiXTn6uevm%0aCCZK7LbG98i+d0V0YZA342Zm+Cbbn+EYihLxwi0SxoVsY5VP/XVpz70X+eSv3Wc9czjb5PB%0a7f8iVu9HqC7JHlEmzgauV5vkOr/hLIJlTYY5p49EHEBEHyS9oCmwVCMmlunKIdcU1FKXZv2%0a2dlwtU4svMgnPx6koaLDPhWalvNNlzC1x/+BUkZRo0Mj8hULJ0TjQ7cYWG1JW6f/RoZIvOI%0aGCwv2HXuuiLslTgyKcqgjrdjV2kVAjiVXevjNGYJs49UvbU2HKJ38KU1fFC15f0DAWb7Ev2%0aE6CyGf67Vk54kNvh8vDR5GFo3d+C4YxwhSQb2w0X1Q0JeUXEcJtsheWI9qyekRdgAlc5Kfg%0aRC6KTEDLelm4ZdEPLZYcqj9SS8SCIWPUMgkCfiFbIR0mcJxJdgq1PXZFy69EG/5uQIZd33D%0aGOX0s2btdI1uyAv2agdS84JXiXnBIczhbJDOEr6Zl26NecIbo6qvLIPqwRVzw7dO0iI2gmK%0aubZo409oI4vxphzHjWJMiQegyQwa7+bCrg1myNN2rPrmpNHDbJ1DEbER3cPEOUtJ6miEpdp%0auuDpuHsYe/cQM2bPdprFKb10zfhCNg9A4YcBE0hnM54mPFZv3Y8TUIIXpnsQGwfEVMBFPSb%0aZKZlWN0zMroAh6c57j4/hRSdiiRBPnKRaVGyHjZg0hhZREAsJql7RmuT1FqcLhy5yPKOv7h%0a7xRC3h07QR3GXJ0++wmLHx3E3l87YyJc2aYqkS2fZQs6shZlLwLG9ei8xgbVewoUnICoiNm%0ayqv49zlyMtZM6ILsr9DhGczk4sQSs2VJIuaSuttcGyMsIcchSxTKZ5CBtJK3T4nRdOEaB2M%0aOcddfwt4fvsOuAiIyc02JA+ZALNAXUizE1clTBScsZDsWGYFHundD35GjOUbSBbN5WHwD9M%0a7FxJzBthJuXB3dSI2fVDa/S0PC3zfB1fdFkro9B49OWrG67FcZbjdaB+JP9K69Zd8BaxSbV%0aYIpfVtZSOC5DokQ0JG9XtikhUyoZiPJVr2oOaPpicW7jxEpRDbVZLNmoG9uKjFcS6kXD18v%0aUmlkzypzShKeivwFE9FGY4CeGK2sja1UcbYcnnLmCFnptXG7gGWxDFHnU0VhMarJgZskRTV%0aUk9sZPtkjbReqGn/IXGMxg4WVtHcjGRmyRBo7qa8/iWYk4T6/ZjxSOaJt0DXMAABAAElEQV%0aTDG8zssF7JcAKbmOM4SoHD+0pEJPMQd+rQIT6fbDHZPiB7A1y+PX9qj6/D/6ZsgLOJDTEwO%0aHEBIsjBzO2zX+LtuKkmxLFFv4et+EsgLZAtpAUiwV5sKGMG6K4btQUuHy9G8e7vsHnNaoo1%0abVwHrJmHbzBn51rBbogQS+KIMcon++dh/QLh7fsEhhPzwr79kHVCppoUx9dIRJKqdMb/IcZ%0aOCXXVOaM2RMRU+81fWvcnU5fdf+LG5xz7cFe/zh8Hza8zzv06igq++/XN/krP1cTNGwFEyD%0aEbGm34RLj+mEN2IWVYnUoG1KnySfjjw7mmUoKDX31qhgwWwHYQZb6/21U/Cxx1spUiw3nRr%0abt8tLt9vZe86Ikqg7FZb3HEMkMC6ptqzhUjPd364Sv1RwfPy6/SnTNhB1wqQ2pUIExALJSw%0an0f9u0h3NyqKyJ7JUipiGcfNgPP7hXoy74ImcjSTfGkIOy902JnLq1Vpyd33s/p0susgpwE%0azVyF+lBijra6unNCWaZYJnHOxNlMF7j0kBD7dusGrHYV28WwPz07eMOwhb4zM8y1xpxetLc%0aXM5iLWLba8y7/kxfh9gbgHvNHKqXHGa9l7JLnkSeOk+aXpG3COCElzGULNvi2Sdz3tlDGcR%0a0jF0RlTx0p6bHwsXJPnoYS+v1nktKiaVDBbWnHodEP0WmylL3uyiWfCJe3kdPw5iiQ3RDDY%0alYi3dHI1Tzix+vU62MywTP210+Q1M4cbtt2Yyehmwhm3d0Kms5akZoK3SdNShTvSFa7axYK%0ahy1UbTeuVkQ1eEe27puk8xr82lvZEPcq2WK5507rW72rNYGK9JiGdJ9djSuw80yoU9iZh6h%0aSEP9WH4gEacOH4j9iS9ylyloux8MpQlEuxIKlV2vBIkoCSI6p163GCvMGQQFhKt2quoLrmJ%0apq1cifCg89m9nzenZzxvVSLv7h0hCRenMdSclRGWda+AWW4FUBL75o5lpKnq+dO4ucWLXGD%0aDWqWmKfwywdKzHLruJX2T7KJJd1chtxf3vcZ4qMSeIIkchk+ekFHttWkBRCagJV/7YqZ/Ue%0ajhLy4hp/ajw//8Rf062hlwdJD13DDb0fSM4EWEwkkAtVktoez8UPF/+ApwVlXbXmpwCAJRi%0a9vUzhYdGaRQc5e3psu7TcWxbo9yBEc/IRNehFPDerKVTl9cSIxxGit+WpJw4A8n1s0tJ5Re%0a2qPpM30+GPG844M+HFiexnX0KuTBalmvUOzEsN1cnxTbM4YIec3RS8QIRlEDtVI88Wsjd23%0aV2rtqCp+waQanTLahHnKGodMTsZLL4yHX0ciaklt+MC2L7FmWaYUZqOC5p7N5h/ZAxFMCl6%0afJKn++yPt2wLyMWB/4/L9O4XKwRiupAZutSvmwMzKt221TeMUODzQOP38UXsRv9Q/6vOrz3%0a2nEHCicB2r1qPH3maIGM42q79g7xdL8e7MNJNNNioj0zTUQ2Uh/ip4jNQmrMHbncixBakhs%0abAQW0NtO0fRXyiXCNDf4gO+vHMJ5xyBAx0d/FP6t204FMUNm2wsZ5AXGpNtlLDqPbN5l/Zs%0aAIYcNekSieVJuzFFZvhuPriWVFBGy1xyew5MQkqnGk5tSO5QoWkzDZiDpLfzRGnldewTCDT%0amXTDhpzFw5uLyyfI/TcbsA+24IW+QBOSRyLnEqeSRAvN5WNxX7ECmYBM69OnRGEkHfsoKho%0aBmYP3OqRSawR44Umyvl/Px4RhSCW7XGq7Nm1PQakLICFn9YdU/KK5mJdoMjSRnCMKXMWgaB%0abZPw9ZHliF9nBZlotTYYnINzLCCcDPbuJ/2fIF0cjIiIm/auGeNjicaOJzUTKPF6Dh/FGQw%0aYuEjbD38lpnjFwN2b8iUqj8bYYlYSoWcjV4VRelhaByFzrlRJSCkQJu+E7BoXXecIn7/mul%0aBWEIOViIWKXnC1eHwtu1Sl3d64erVB1pSD69Pcnq4O1VvOPGkNJZjI20wotTMpjmi2QScPB%0aVs8aQ6rhjz8Xp4HbjIqyxc2YSkZEb8itJLV5mtN6nqOpzHrGd4zRFGpL89KQjXDnyCKTMZo%0aeqPuSvT4OdslNxIttzSeOYXV3HqcCE2zpmEvaRynzSZvGEe80ZkxDAMCg5CNw+eENk6P4jz%0aMDlj3UnEvJGBia+9g3OnjuMIMaxOHNmFiy0jMVAgZNx9g8xMCgzYmNiJU+FOoPamToH0uMl%0aTTdLEHOzSRzWFm8NN0UENeaZUeNerZ4+XwlhIA93BRcmub5FbmYwjPd7BrCdJ4v/eW0gVPD%0auD7Nvy54+Em6h1QlJfjVsQln67BglPjCdJVA6mD81ByJRUTJts9H4pTqfmzG5prxHzjL9EH%0aA5ox0mGQxLSod2TQHtxGdZ8dRRPCXEvf94pEk2uaFFvhpdeYkIyhjIjDuVE1ulvlgtzI4df%0a0nmhx+GtPMNGG9q7XhIz9lw/bxfnG4bHmfcjMVXswQaBwdKtE39WiUX1+XXpPRnLMzqjkrZ%0aFpkZdFDuVI5RdHXmOhlO3iVi5LozrUkNMhV8Kn6NQF2V0z9bTYgS0oNikb40GRecBv+b6kK%0aq8QCo70NlVx2SuVh6nM20dpicXI2FRMgLP5sIr/BmEhA5FQC/BmR45nBvZk3wFEKNvO0k4F%0awyPxazKMzh1ZD/2k4nHoT3lGDaN6VA0NLUwOoGzswv5OpSrNtvZ/Dep9qCJnv1vMoXf9aAK%0aW+fv+nnUyf8GEGjiEUREpDiwKwJGvYyhfydCUtjMWTzJBBM9+TNYOlVUh/XCiyOC0c2zDUl%0aYcojDSM5RnvgTuejOsG43J+NYm+DxzA5IsDsQZ9PYvzXkjewFITgxMAYr5yjYCTVk0I6hiJ%0akQbdHycbLCLBBcjLPFervyBG51C0fKgifQY/AT8KID3wQGkjc/Y1etfUMxwle81+OS4FCB5%0aeitSCtZWVHu5+zHNJVvJ9sWY1ZRoR/GHE20VNExVpGu9q4Rg5XT90GeIptgNGI953GS3cxF%0aq/GcibMKqZnFRUumEixnQHM19DhO/bNDe5djkCzmpismZp8nxc67k5ZMIs+RdnU9EW/HBtl%0aV095Kj4x8kWhw3n4xZ90PhGiHGpvqjxpd/HsmYiDZyVlNNmz0bl43oCV5nw2gEARrCPFkKW%0a/mQDzc/RgXj07eJ/E9Gi2d2/UlNnocsi8iOY3KEL1C0RV/o83it+3IZF0rTKVlF4rdKK4Dg%0azdCiJBkEj4+mdt6e+NZ+jxSiJHj3q0PunXpitobIqHaAt16+Zmq8IrdmP1KsXLpm4kZKxRe%0auYoRhWsUPO/SXiM4JJG+DY0rOvj04f4/Bcv9DvSdpUxMRseps/D8cB/UXOLHEJ0CHVz2ImJ%0aW6ZDw9iw0tYfvZDZ/dmsKN9FBjUJFytKGTkSARUxeY139lWKSXtfNvLgpNilcKNgQDjSR3n%0alQnNlPSR23NdWrJSIjxNcfNY+yO0oewUjfuw1LXx/IMeKKlidRzL0kWFM/ZuGDsnZmws9Ng%0a2oKhTQkaiF1QjZoM9IQ4heBjsOHQf/Fd9QXhahIXY1zREh2QBW+XyMQZuHj0N3GdsHNyeKP%0aK/pFEFFV7IfFyWFIFwhJ/hs+ieyZ4lmyHcfPVxFTmQg/w3nsFs6Snj5M5GWABCeL/s0zLuH%0a7L5Tne3p7nmRy8liPusg1837l924IGDJSyvCaF4Y85olVSE1cPSkepad4y3zlUpDJJLrvDr%0a/eWmIa6tFeGN7Vi9ZXF61U1+oFMfNqhMLsuHBkC9fXOqzF0sJYi2a3rwlMdZl3Wpc2neBHH%0alL9BhnnbtFQzTCBgKMaP9IEHvW9UQnJ+kJMrW8TArUV27FoAnn5EohIFufjgzdCJXu925V7%0akD4+XIr9F5L0McVOZF1qkbByFgo4G4vPEdPXmQ5DCjotYzSKA+svExeeS6KqINkDzaFYYIK%0a9hFjPrt+gZLs9elbvy8YkcrRRwXXMYkKmNZ7N2Nn92PhdIVqSDY3AsyTk2AG7V4oHMP80+n%0aObMZ2LkcgccJCLbzqoHO16ULGSDD2lgdqQZ7ikBb9QrDNXnFk2VXBg44XoeQnwIeT85q2m5%0aK1Rh21/J8kovVOP0DjEjXiY8oUj30Vrn5CFVDzf5aRnpJKTFCWoYbbF6DkvI5Op75EtyWc7%0ao+yUSorPIv91giiQcG/TUl7wm19HJCzD1OiRJnZ4jTEpxy5DiBAHR4hXrMhFKa0zrYAAXt6%0abJxEVITNGWvXqavc8nPyw4NuV+Fmwh04d+yp67qbwMwKiZHc/dlasKEzDXEF6bWeTe7uapN%0aJo/zSdRG0Fe5oYrtuupf8JWwV4PuLbgasr2wnMuFHyrvS4cOonHNj5LQo3ZqOgmGcmSDVIh%0aXXuzFFwYfZxr6bggswO2wkXkSdoOOSkTschma0ZSJvBfUQSqbSbItc1pd+Th0iSbL+WhL57%0a18qcrzBU5RK2ryJEnvahQxevo1HYMjKbNOmZZBfhCamY6GMDTTqeTYQkIx4sU21VOY6UbMa%0aGT5dIcOBqeQYjEBS7kZ5DTBVn1iKeHBhVs4xWrcizMzlN+3EpokJT+SqtvM1U18PQt5vp4W%0ai4UcvXDRpAXo35OWukb0iHGwby0E1EJJdCJtKJS2FdSJvhy5K3MM27WAqlEj36Mem85ivb9%0a9c7bBHyw9qitWYPKoUmzrQfnViVYkI0p1PYlt1J6zF7MIUv4up54fGA9nSll7sKsDno7bO7%0akEtMQ5ZCBvjK5nsJhcKZ6UE+GrrZeHV8a/v/SvbBVpqU7RYWWFAAeCG7bIWJtrEKbWtJLfX%0angyXkgX4jcleIqt/GimFkBjKSvMKe/ioNC/NOkq8DoczZGZXbc/ib4pX438RdxniVlHvjen%0avE/V2IP2nsTr1SIdDoEGjEZdboc1M7/D1BwFCFH0giND2ZqUrxSTtlGZa9MVIwgtfhIKm8x%0asxk9mp88pi8DH8V1GpYTuvAGVi54AgmcZKFHMT0J0cRq7PIHsHI9WP1yk/sZT/kHltLzgfY%0ahQEXrXgJZKWNkc6RIwfe1o7vLWFlvlVPmQ0arzwHc2OFQ8FGB0bEgFTYzFYvC9BdcfIQvi8%0a+i37PPWfhOMK8W+ZQoSXFcYoUpJUHz4QRIUmImmcUXpjwnEzKqEdNLk9IdngsAiNG+Zl3Vc%0ae9AV//7XVB1Ylcwo82tncfEosoQmaYG4bMmMUYeTTFDGFS6lqPHVlp2E7YiqNQ7EhIyI8C0%0alqUHIrFlYnE2tdTKf1v8RgmvUTElBm8lHqud97kJVj5jBchaaYtb5FNlXPrjujSpRNc7sa4%0a3HBt8dSMMcjk1svnKNj7F2g59WA9itdkCBPyR+RgU2TddKZ0R571Ckga7MZ59qTJEtEfMXC%0a8pD4u1fcguGYlIiyGreECxLyZja0fRsucXEg1G+UiakocvT72Du1IhLBW7SiQ7IPsaGG1Cl%0amvCWXBCDBD1q02qqPg3K485DY/SJwZO2Uu5GFLt8M+WXcdQ3PFt8sPSoyFVqTSbm+qPbUe4%0aSNEr73yVhQGYN1CPCVKZHTF2EXO0krlVWTXzF6rQnbPLj18pyPeLG/f5lw+x/cZCrerwVGx%0anHnDqNwl2aWHBnVFzddiodlvl+acfaTZkjSrZN9t+tRw5ItefcybELFXXUxEr0KqIfXUwWP%0anWZR4kEfhleRRuCV559n7xT9ItTiDcxZXQf1IsCtXcCQl5ZHcK+v/8Aw5U5PizgqjVBzYyl%0a/plPkCJm/d7TG8GOnFMV8z//EPtH5EOFNJmvlkvwaKel3b8qrJtGSJB0mpHW4R43ipJMXzg%0ataT4kgTAV1EDtKKBBoZnhHw5ykvfv52/NWLkjiqWzR7IJa6bMI0Mq25fXyjRBBHjmgUVoMd%0as2FV9Di2+xBfty3//dnXUI+v3gyUwivJ24TEZeGtWAo3QnsbSwfPbFL0dcCXHkCRhWScGMJ%0aS/Em+1q/xV9JaoMEkZ9G/xsDqGL8ZBEz2lt9sFurAv2sInPtuCaaRlEyOKJgGrNUjjzxtpg%0aiIPnvYsCSyi4wJlnESeRBox2Ugi3CtGC6Y9gGkkEOZGrPA34ZrArhkB2ZTIUubkIW3B7Yl5%0awhChsKPA3lzOLoukQ/gS33YTnr8sCyRbB9EySAdvqs3IVJmg2i7vb2lwYia0p9QWBniTPjs%0ahR/yLKUAXJdXcfSHYlytOYljBw9hPyHRcm9uUd0G481BpgS4zZno9+DjdCIiKQVOeFJGRLI%0acGUpmg7PKaiqlc1uSJWmxNu5NU1tZdEJ0ZhxWc94EP0JaVhTSZcwFpf7YfH7+IgPkWNJqys%0a4wMiyYDaFj4GELRxpWG9ejIGHs06TeJJz09WjXWFW7DY4UJAtA9prvENd/LJpU7ceKfGGE0%0aBcR2KaO0Ugtij2B6I4ers3Qg+7l61nsoXX/RHwYtwnTmXS5MAnpXwzEXHLC09gpZF4h3pTi%0amNrX+4lV5Lgpucy+yjZqVfy030Zp/YpEpKqiMMMkLEL9ejFZgfVtSvX1+FIK4RKGnh2tf68%0askPhLb32HZ1+Px8hBWjh2DCLSggukgECyfdOJtm9BoRgkEpFsRq6PYmHWMuy9eFOSKvHxE3%0akGVEhcKp6m2HOiIgO7aNadU0VhrflEaq25XLxVkjKNH8oRIyLZ7eqgx95V7wsVX0afjq1QW%0aCM2ZL96HNgl7F/+vIdK2a4lr1i/63IKI0SET53J1bSGS9e+JHUkb7X0PzA8mJzl8ARnh+49%0ahL2VTECejkAIEZJF1H8UBXh/ZaA7Id7kCfbAUp5p6ZuItR9P4xg8Gs0vWPPSQCKS6Pt2JiK%0ayjdmAtCderrzKTYLZG9atk6HBoBeIQZBL/8nLZ6pwNntMjoaf9c/D9CHrvLsOB1cPIh6J2C%0av3wuJtxRjgdgZZL/XHEhkuoB071Mw2ts6O4eIbi7WZQBw5eWL7VCbFES6KfBnu20VG9kSEN%0avoZbX1etcfXky0vv/eE9O0jsaIsW+iQlzgOxZ1fxEvPR6KbG0mJR4yhvZThF8GIiLyKvFza%0aWyn1JedxIhHJ7h9+djFSW+/BLfJ2y6emuHl6I1JYiA7PMUh6fQStGXHFMG0iV9P4k0Kru/3%0aj+Uh/GoJ979uxmcTuAUPsxEOqikkjiRxLUcuQpHzCA/rc7amq/TcSBFRCspEA+Ufuxq11Cw%0anp9AifhX8kk8t8k3POCcOTyUMn42z7TkTq/LeIk22d6+k3IQNr23Ulj4VEDJC6T4SvvLMqH%0aC7kD2XtcMsDM3xgCLrZgdhritvTK+M3bKvvruoglsYPQ6Z06AUjdeMnZJckn4/V1vUrCBqH%0aN994zqLN6VU/WSEkDyA1drRFfS6DPJg61nBecpTLLXIN2Po3srsR8seP8Leo0dAM5iJ9muR%0a5Mgz/+6Ill9h9UBxm+GZwnOQicvKTN/gkxRq1hc1o0GH4y4h4VIh/yE3uBvauEBw8+IYhao%0aAXwy25pL8CdHvo7mx1ou1WQ+Fzx+3a9JNs35C/CkcWjEXbnf+SpBvREwfbQGqE0etkppjOs%0at+rmYhe15+LR5c38y2MGbamEZFPfqwLFIamRt8BBju9nGpIelV2QpAImE63nnckKdooaAb4%0aDsadLvUuQ0nifsZb/BTrORdnOBGiqa9qieZ38Pkyh1rMNpIlbdx0Sf2ZzzH9W0kwLD38OVJ%0aiu+IJFleX4uW9sm4TXmnfHR1oLqcH3MA4JgGn+HiMUCNel5A08O4/kvwSyxMFuM/hCcm+Q5%0a6lPd/WmiaJy2dpwh7khYhQLXWkE4hSL1zevwafC6rx2oSxZqraDlTXAJ0QP0RnEgNXPp/6X%0a8dmbsPkPg8pS1ZIJaRq1zvKnnWdHkZC5kpoHn4c3UhtJu96J/4dyBlxMrXaDt28yWMlDx9X%0aD+FsJAmfB3lI5mHsSk7FxPkrkchXcGwHf565Usgte5Kjz2ikkOmJSACxcCOvvTDInqZ21tH%0ahlpMnnvtrMqkLDMEAjqHVCTHMkD2UbMuJgGZpzPBH+It6/vUeFIu8bX3BpMaMqVhKHsFLhT%0a7CFr3SeI7N6poXU+ueSrgNl/wxYQT7dq0kw0UcI8lhARLgPmA44slLsPeTbyFr3Vvw8e1E7%0a7oUV3JDuXVgfrY0cdPiKXIYJ0+3j//CE5IdH8Mzo8jURV74G127dWAeeHlG5OqML/EKaR3x%0aEmrbEzq95VPJWZS2J53favrdQOAOjqffzTOqE73LEHDxfRYfzruK6t7j0Ie2gtxPsvHLkKH%0aoJ3Csa3WXUKkZjIJth+HWxo2TQl6guEg/7t4Hhx4UoDmQd/pwueQzzJqUQKEGZlGMpUTs2j%0aYelU6kGiiff9Ue5AuSqM6tW8pLuGvzzdeigpChdBQb6xpQ+tU/kfiaTMrq+TJWfp4CuXM4Y%0a/1GuCpei7wt7nCTLCSpT2I8ntp93nrnnqQq1LEXevbojm7dHoZPjx7o1K073Anhsy/xy//0%0aF8nkWVEgqskLbWjHRtoWdAfx56HkUU6YTHTmQis2dW54Pm0JloyYwdVMGZGInnszbCC8Thg%0a8NQWDTR7SgNxjORxnPXBUIt6sU6p5p1Iek8F/wxtXDJxIKqAk8WIc4G+274H3ZoEQIllSWD%0a/7uMEm68HkRunROmHasnRkP/MJqZ4vbnQiko1YmjEJg9kj/QpJ/rg1+1YZia5QWYw9cR6E/%0aAv0iphj41eH3VuPIfiFtzDARyAObNS+TWWmzgNJCvfVelR3G26XIxyxa+PzGHBwbTJiZotS%0aGmVGDnPE4iBsGbozR7lutBRXl99diWnj6yd2Df2169K18cJAWuTGUcV8R80VXD7L3127Stw%0acQytYhhUhRWJiAoA0It5PLeArhyeRJ1d2ScQhx+QoI/VtUhNln3J5MF57lkkqdEIZXTYlwq%0alqh2QzF/Aw74FIg1oq5JPl7MQS279cD/TOlVX0aN5NBTtFC2aME7SDyLsRl4igqrE9Tk6Ka%0aEPqjJ9ZOAyWTOzeLhJDkc9W/Ft1DJuFc/FxWegneV1LGDihhz+R/oIkjamY9mmsvV8Y2EDM%0avJb9YzHNZCIXQGEu+USOwEJtOQKTt1O4btKmD94kjaU+fxuHJEGazartO80GaHxNCYspkOr%0auuzKfD4FJqWYaN0IL9o2yRLE6f+Iu/NHXW+AMuJJjHF8uk9aB0voiJ3uk4m/x/liIIHGBke%0aftKvpIefMEoS/hh8UcNd1XTMsb+65Jx6cQS58+x7w6PA8fbQlDvImzRYURDaVYxplosLIwB%0aAfUvV8q9KJm/UYQaCSM8TeavTrsPQIBJ/SbwIgAsoVLJIct+XRZCGxdR/ZTFD/qpb7hHKcw%0aacNJRHJcSQOOfjoac3PZ9M8gn+zi3FnrqkM8R4ocryz+ahTmDqdA4ayKLF0o+UbgOnphWHA%0a3WUnjXN6u3I6F42XOgqjbQLL1XES2npZka+OMyfeyHSlx2+vRIcXQ3KAQQ5MM90+cAjp38b%0aRyeIjIGeFA5OP98pY3MG6mSHg0ohdawxksfmYYcV75pI1bg3gbqrZNuozF6nlbEMWpNH+OS%0aVMfRkH2DDPJgy3wEMYiJjnXX8wTfm/dFAhzQZ3TrPh3edu6H6nIUQgVJlFmnv7ExNTUtPbw%0aFMxh4VS3RMPR5znsPvqcONTv7lfDPGMGBaPGJcDooEJfivQoIli4FEzS80eIEEvDN5c74Mk%0aRw7l4bXB9BFMTXkbenl/gVYetYe3hdUhMXUi9LUTs6mOY1luDH7IWYPkXxeg+KQ1vjuMJtB%0aqK5zd4bBLV86KYbTsoZhs7lvXIje4qqBx+QmqBBYJEh5uc5R8idkRahTk4AYVAWJo8jQvxI%0aFaeu+F9U0aOpP5fgH99/Bn6Nj+HFULMU1di+Nmbavb9E4M5z6DWW2TGBII0ES0TxzScgZYU%0aR3LRuiWYNHYp3nxzlLB3uWHCx5twqf8wPgQH0QZhC+YLiLorQuNmYf+nW6Ht5oCDG1cJDKs%0awDPW5ga1r11FA9qGYO/kI/n2uvU2Jrgi3piI1LZtlduxAyXOmLNvyUqAJLAvsy1GyIWUaM5%0aZ2b8r9XTjwrXAu+qNLB6XJ9LSIYcucx0UJIbi4XsszMGvZUPKoHqQ8SANylRDMHz6Ml5zvR%0aM2ZaLLH6wTGgyXDwfbgNeXEqJCliozxGPlzKj5NizbpX840kapr6t7vWF1RTZ1jXBCuc5Bs%0aXOU+HxC+xEIdU1Q0LfkmC3kPDUDF1qWC1K09hVhRgo40K9mFDqsn9kC6wCiQFRgvCWcK92N%0a7jWWy7t3Xsm7j5JAGGjmpSiHTB5ay4/oDpLodP1yr3L3+DHJnPy/hCoFJ8XeFOak8uJrbGB%0aCw90tujLHUPu53COgP4N+MiKQUFjOQlyQ6tUQA3ZfS/1NnLgI+TPqoQV9y8Y5chrR9hJ2nZ%0anOqjO5DEinm30dIJ85r3muLEX3wb2bqKXopoD18oxFQTwN9GqzO1MS1JfQit5RsFpjExdzZ%0aT52dNKhCfW0klQNu15D3v6ixdKAEpZI3WjNHKPqThCSQC3nhQEpf9AmC5z1LRAgLG9CIXmi%0aJiFz6LK/6yIGCPA8uezW4Tqh0m/AO5u4mtTr2DRUvRFhiC2whRKC+BLyLyP0VRuQk4joHdK%0aDYdj7PZmHt0Ftwoxh9jnXO6HdSgTyqRk72QpEQ8Fuc9cSx/cRL27/FSxA/vdAo+a85L6gY2%0am5mrbRN62bWiuzODyTGw+JXHyN6yoIPr9gHU209sGyCMb6rYi1jpqPPWKRnj5Uyak4VYuGI%0aSRIyE7bgHXgeTEPY7AyuTnY6U8sfg4S4KRhnIQ2XupFd6LAhlUekQMFnhvfikftbZQVcLL+%0aSld9iKhGS7Nt26eRPa5DsyFCGnC8OkLSdSdycMIKkG6kcgXkA8QmZ2JIdq7gWas8W4n+HTh%0aIQ1O1I/7gQCZ2+kRGR/kjZsBYjyEZRnly8fcm+lt+b8+j58mSFj/fxkd3dxUtyWCMiIS19x%0a+LLo8Z3AkIwV/3vS8Y4juRhe6ZMtc97yAyk039m1xkcy7OsPIJaY8Mr/cnzK5tzGD7c9gmW%0acsxLhWeoLEbKeN4mi5XmfPQvhAv7jUgAKLRSzrKQSCpXs5YbtiAfCcGtiX3gAN2hjzEpjn1%0a3YVj+7UK0JcddGoerWP8KmVkoEhPkaGw9/52CnBT5KZ2LQZ0Ex3T8DGoOf8Z5IDefT0k6qb%0au2LsRcGZzN69zJffW+TN6+mnVC73Oqif0cffPLNuFxYnDwcUxF1WZbI+qxdf44OjPK+Eq+5%0aBH3Cu8Rt4K86Yb9eBwrN6ags9TFIXy7Zh3OkpoTDUOpKV2U4phUrnRBzt2WkWMogclSkkpx%0aiYPjUSxzHKglp2vL5ow17qFcN67w7UdmIsWk7VOcQz4icoyd+5JnXdPlaCxTuLppSicr1LC%0ae1ZQ5qvqVk6NPNLKSChEjaBlkvxaKTaGJmPXqePTu2o7WPDG0q87hYGEu3k3OkLSWmOO3ha%0apt5K/8tu58uF//C7vzOas93KMQuPDDvwUElKSFdHBxSdMOFO6MNlJg74nLgKDi4NIjhI5J3%0aonD1p0/ESHpR3duGEfIUzqHPOVgWR4F2JUfaJXfc3G0WL8h459QRKog2J3cVtZFYk05pyK3%0aSDVKMRFSPnN1Otz3PIRJ5D78rnj6VBo46BnEvxFtQdycEG0k7Tx0qn76me9dsGGShiI7jnd%0aHDJTCrnD5hfMwDrPwYdYaxHWnWJ7WEC6pE7owI9LkRdw1qR6njAk3hn8hhxH5dnv2dEXEOz%0atx+keBCCVEYMj1WuS/Hwv3OncqY4Wi1Dxs7XgQR7//Dj9uoVhpjDHgSerShST5cPOEt5mwx%0adjS7GlucYptZpm/zq195JNxLr3HxgIrRGkay4/DYBPbYmNdy6sy8gZYZpldnxzdYWymNc5S%0aL/IoecepeUtaC/Rm7ObaU9SE5nYuEtnkaipLUbRqMeYyhxViIruxWeNILe74AMRG/oTMXEG%0auTraD6XH0n5guUUnzER1JHhWtDHl551LJgYncXqvXiCh6T2T7fXgDjlXN4KVrrn0wYYo/xQ%0aY8gJL0dThHhCSDoAsxyyRkrHgeFq0NMd0Pqc7tik14aWiMII3iH6AkfRKWknObhMljcKjlE%0aLwSOxYdlCTTbsFYvC4LG/59ALUSV4ViSoaQuQGFG1BMUj1jqYt2MvK/HWfMEK40mqvInRrK%0aET9hizZh5gAilMw+bCdaj4TTW6QL+9bhz1EzBOKYFVPw9w8sCekLJZkIn2T87mPmzkG/E87%0aEiGTqvAWYPjCIiOhvLIhokGOPhIHkOVQ2MiM82H6TR/vN3Yw9KxtSuuz1iD9aCwTg7Wsd+X%0axyaOTvIWqWGCy8tEqNq0ok51rMSVFrqUDGbJQdd8w5XgQXQoqvGJ1Zgvh+FUgICOfgkTebq%0aeRuImLST9ZTI1xWFGKmJPH3x+J08/dpHvu0rjF15A2cVFpFswzPOOSvmw130ixYPDGUiymM%0a8o9Iu6UX8uc2FzojNWny4WB/MmDH3yIQL1ObZd9V4jNA0qJkhG0sRdCUeEQI5jnm/QZMX4H%0aFbVZjd2WtdLY3b+OPwWOGKX73FBHXvAu6d8WYNSUYYbZ2oHGGbt9HiGK+JNj62PaWgmqrM9%0aw9rKxlhZEaM8svJhPLHf+EKZyWESlJUEinePpvNYXOorVXHy0kqz2pBb8yBKziUL/yPNThf%0avcQ0GFLpsgVlUsLXdFzYDARkuTefNsB1BCSxCEOGm8MDKctOZ848Rt/RM0EPy7fkbjSc0OT%0aOP36gtmL8VJ4hmQftHdVqsC5Ys4YeipCbMmk3nYGiFdszmW27P0c4ntbL1cuYV7zzvNFDdm%0a3ifDTU2tzPO1apYABULlpuorLV6iM7B+YbRWXDBSkeauAGrk3l8V31GPjW0YiMpDciif0O4%0a1JMYSAUYDs6YX+iEqYhODAR+HdoTXh7uK24CCFGAlN3weGXrCz7HLlJbIZMhDNfgMGh4fgT%0aZI+ls5REOxp1GcFd0d/iIjM+1eihXqyWKz4S8494jdsQnVfcrrDKhCxG+63F4s3v4MBHXnA%0a1lSRze2lC7hy+RLKz/2EM0dKUXqM1MAEQgak5pkYp9i7YmbFmTOK+U7uvSSJDfGtFZIXvB5%0aSwtAVqtYni8IX1LdXF9+RiPacxznAYUOFzIuwI4yKMCny+Dd3TgRcOJea9KRX8pAkHP7Wp8%0a3bxWnYt0Lf3aZ/vish/U3vXCCJki/S8G6lF9PwtCs5EsCylwsEXx0tairP4PDub/FVDovvV%0a2ZSm3mT/jN5k+bWoU8ops2n/0nl+OGbtVg+c6HwjGVYnRpD/8nbZlIWXjJnOJH30QVciBTW%0a9ct4RebVtmW3/sI3dQA/Hr2Efly4FloqT0cCHLL6Eb4/PhuRgt2YX8xCRH9awL3XgtnxGD2%0a4AP3aCFMm5tDCJ4xEZPR7+Xjy5jpSt/sIRRnkPMszDDNmNMWlk6XAQy0U17Wm0wBMmBHCrW%0afWK7eu9Vdx+mwVvDuacVyI+XZ0txHGEl7r5EbIqnld1ltzifjp1b0zWpKnUSaBtZ4MuHB8F%0a9b/820yjyApjpgo1u1a8pztLV8UpDbydeYsJGUY5xNIsQkjfWgePhS3MNNNCNdUhrnPjIPD%0a5jyKVyx2UI6lY4xEZNi8NYj22olJsYTk0n4T4ZdJ+2EC7Yd+pvshqUCKO6M4NYPAuFTaD8U%0a6FNEPl4Vt3JhnepWTEovd7GCkOJzH8gWmBmkKvEmaAiwRyWDVRvLg+vckc4+IoVquPjsTmu%0ahOIitVILJZwHoK0fX1e7FkS7idq8P+RC0ilUPO5MATf924DONG8DbtebOHoezUEix8w9yxk%0adS0Xhe1ZzchnhgeJUKr6Mws26raXD2jGYbFYKRdk/U6ebHlwUPFY5C1gYhIVtFJi/h1+9Bm%0aem+kU3nqgki00X8ideFBUku59q/uLOEm5VKxycXpryjWqUhE0nmWlTYIG18aTQzZAqTOLED%0aI5FlwuV7BmZO4UlxH8ejUSOqyzug9Zgp58KXzki0Ydm7SN6MrP4nqjl3JmZXJcKg5+aMJc0%0aMsbdnGU3HtuHm24KtQKDSvNm2tEKdiL9Z/mQ0myOayiTAf3eWr1ivbXaJBADlO3NI3Ep/98%0awNa08bvzqQLLhZtIkb272rFHMektnpzD0LA7DO+B2eoTul3AQFmD8RUUlkKi3naZNNzECPF%0an71Ex6EYY8oJvoPHkKE/HZrFhTilI7fjHJ3giqdeTSZCkh2An+Pj/HiOC3/77DpMEbz2ITQ%0aB/ZXUd9jgv1Ji9iVDokh1jRzeeKAVjXoAFeJhRA8pIVn1mI+4GKtJ7WjmnE/Iix8R2Uwthp%0aJ2AE+A10r9HUDi0B7SnflFyFNBElF6YcsC8szH1/CYnIUPXh3GbdgFK+ldcdz8A1idnmRUI%0aTPvzOZ9GFbu/QSdyz9DBCNMheRBUp1P054z4Y6LZXX+uvph7t5CtBS5yvQdxA+9iKy9zDto%0aFdaMIWaBCGurnXmR2/0QPOrfF/4UDsDbmxBZri4hkWPJXoupiHHvjmK2yfqSv7cmFDdx5dH%0azFiMw1/O7j8Za5N9Zhisis88jssGdeBK397xFXD7b3YnYbQCGDxkmfS8weCOMCMkCkry1ai%0aYi3/KeyIX9dArnQ0iaZZqIx81UKC3r2JFzuMBmeBc7erCoUntqHSHKM4yMDlkNbSg5aJo1D%0aQECs0JWRAIBT/QbRdLDUVNQ+t2/kB6bJCHEPEHJrwEtB6oq5L5OoQiEDmKz4k0JereueMyT%0a1Enpmyvaf4rc3bflaso1NDYX7ieCiKlxsOSJaRmpyBZUXKf/dR22pjEVOpKUvDddUkeNWLS%0aNbJC6Uv0+oGWNSURMgpDdJbONhBbrzf4ULKw34PQXcjtqoQd3YjjZ3xmFIpCvLKWGOrIJ7S%0aFJccUaEUTYzxQJey6TVBnfn45EGQHJssPmrcfbE0SYAR0GERMrQ48ITkX0AJKGPk9qrquIC%0aNdg77J4KR4lCzOwYEIf6iGYiE9IxOdqUvVlsW3rn4zfwt5lL5Kq9SE6H4xxIV2seFRVtpEs%0aQ1EdmgLMK3aSaOdIDNiBbc4gpSep9ppNPKRfLRaSRxf51xCbuRPTBgmaQ1TfsctIrCVi8iU%0aiJkvpvmT5DIQtX4W0zf+HwRIRbtZxXbd0qN0+RarHslikIfPyrdrLX965BC/EZKNDkDf5Uy%0aIVVbZPUxJ3Ku6GGDUJAcY1xojI5TszTO1/0RYTPzyGwWRz2YEcCNXsq+Wasvec9q810IqHL%0acslR0+TSBpbiqsm5zaT9se9liO0exlriSnqTe38iNEJsv9fzdbwioX0X6hSzx8tfXsrmRon%0aOZpJ8Qu1eGfKe6/pIHWtKtPaynfmMU9JCG71TFTuwXZuS8aQS6P/C3S4cOkiqpjDLlLXhkM%0azuLXrAHeLUDa2+1NL7z0IyJfTvTc7dUa/EwiQPdAcIqq4RAHnn2QIjTF59QmkGzrCylfjjI%0a4kVILEzuNhsoEiIoGVbT9RBT8h7pOL73gKBzGPCwexb88h1JJ6q6Pn40ggkRjjMCYlWLq5v%0aimcNGHzViKa+mH7lLVE+xe+fSacd/5whXdjb62utXwnB+FgKmdIQplJtaipYSaEtEmh+Y2o%0aPimbh+ZWJR2gMo48tenp15Fr6UhebmOD5slCkph3SPe+LyMuXPYOmooo30RkJPFEJGvVOjA%0aWu3YOQeH6z1G4ayf2Hd1ucoAo9GyZRepXXtS9Y5fnKL7gJ5z9S9QisvcZ1efOuIscV/kwfN%0a9/nZM6RFFcSD6+mSu6DKFpCIe3B4U66fFoELRaH/Jc2w0dO3VEG892JAkRn9l8ys5wvCLkc%0ae/OWB4Y9xoChG/TmHv/Xjl5DEZIqDcGTzFbTxotFhABvcDqo7uibQcvKjX97hmSlrL6LVPC%0ayWofygXiOgb8Mfe9aUCNndZqDkTwbExANiNuZWtJPopjl0GI9IUUsBwksYudOg5PhT6Bbna%0apfzFPnNFYSnZ8B79YiiSykapgA4SGcWuAG8twA7oaYVTygDxFIBSFHPppBZ9H6YcYO6Wril%0aFNjk04BoemG0IFDY2S9O+M+VTVkUImpVEg+8RcgvePe1BpIEJSY8D1KuFDJicfM2VST+2oF%0aGwPGouvvvg3ircVYR8xo7h5GidR95XvMIgReAy3LlvUj6UwEY4WuZYZovMUmZKlZSUuxxWP%0av/AyMRWJAKYUGJmMV2c8T/Z+5uvYCZ29W3N1uD9BL2NxciIGdLGUiHYYMhsr553HJE66Li5%0ashnoL12SjN09mj8WIz13bRmLTulxs27YX+0hSJWcyGQe1cSXsh6yGBowJZSQiWd7Q/t3ZD5%0a9oKuKnwsU/Dm0vWmaINaRfjUM11k0db2qaQKVNnNtJMV+TEp6mPfeaxdnjQUySxOkv4nxtJ%0agqW0zdEGgiLPyYNDwUjPUZMrtyWb+KJtGVz83cgTUv5QnouIszoukmXwYgl4iSTCK8IIiLn%0acoS7clMNnavsPK0w0RTwwlR5SCqnzhhKHLeiXOqDpNWrP0g0Czcm9u1KRCR/7eQ9FIszeqB%0aZpz6mRCQr1njhzYwsXHdpDxMemBT0FJi7cbbRXwMxOt8sPIYRW77EN4XfYdf2H4gxZL4Xin%0aOw/ju0TxepUDySpAyyFRxojzdbEX84K+AjUgf2X7g8RES7LMm/eY/JsfAXl46sToMunVzhT%0aow6TmrcoA7URvcqBB74z3/+8997dXLqvBofAmXVd+d1V5/dg2/Xr8SxNpMokDjj8BpTbcV2%0abCi8gp59H4EPOduREBADqSet+R7/3965AEZRne3/Idnc7ySBhCTcIQJBkHAHwYiIiBq5iYK%0altILWQvn8oCp/lY9Sakut8PWz0FZBpVRRKiJRURExooBcFQSBcJFbEhKSkAubZDfZhP87s/%0afN7GYDiUJ4joadOXMuM7+Z2Z1n3ve8J6ZXb5m6oqM8HNnrlB7fjmPVXWUKEfMbe3WLlN+xt%0aQgDRqS4iBQJk//+v7H/YjRGPuhmPJC9aXWp6MCH+GDXaUR1G6lOvO3rsr3+VT2y5HVppbLP%0aJrMLqOKyEtaqKzrVcQlz35oSKGPVv3Yg4Oa78TOr+BJXwT1bv4W8t1NThPz49XaZPqBUcS/%0aVbNbPNsWK4+acr1Zjb/hoCRzkwNOxgHVZfvmNyq+/mizuONZtGp86+XEIsJ03PYpKdIj2ev%0aoRjQY1sspLShASaX9QrJHpZEoMQQiNdOxbo6KbrNJzWTh3sRp+Ij7UpLx1CJepVDrUw8ZNe%0azdido2+BIV6cW0WdopbH3RhiEuKtd/bVwTFgD3vrsQ3ReG4a+pUZ1dGL9pTpg9atyMH0V1G%0aydx0rt8R5gZqJJpp5vfV6NarOxKu9k24/iwyXn8f7SRide8Yxx2U76MtXyJqyJ2ax6Dci5u%0azW6LvwAFIcbjmivatR2ZOKHreIi9GXL9DZOzxmg0FGDPtTgehoMfWV15G8Li5dndXx91wWF%0abGjKvnSclTlh22aS6Km1uIdXyqRILOOilSVG6YajnfYa27iDu7N0+XiqvqURRUB6NDd/l+1%0a+zIMdMg36nfIbTTzeqclY5bnJf12PHuh/C7eTj6dRGF4jGJBfOVlQi+71fo5+DFkvXJapT1%0aeAD96rG0qWPtbbwa9n1YU3IWR84UCTaFm7xCaHeTHJfty1LOg1w/r72DPP+emCDn1UEeaxy%0aRCfvf/Sd2iTbtef90cfN3EHf6LHy2qxpplt9Fo9ybeoPcm8ptGSjuxfI9qSZxB936RSF636%0aUxrU2dHvXY89bLONN1Miak1sfYpbIShXPZChTF3I4Hp6Wp12v5qe04UNYRg3vV05ahAPv3H%0a3OYBMsPbW7q48xN6U59FjiHXiP6e3FduexfA1bLj3+IN/a2wmMO1m7t6iaY7zHzVtu9pl1Y%0azQ2UiUGtzx35xw/JfaKMkKyW/yK8vF/E2iv35gm5NwMTuqFdjMM14aHfupsMyDl+Bnq5SJX%0a7W3mboXw/6MKT0E3uL+s+1q3XfHISI1o0n4P5CY6EQvIngP5TdtlUQvKnPCb2TQIkQAIkQA%0aIkQAIkQAINJUAh2VBizuV9nFe5RgIkQAIkQAIkQAIkQAIkQAIkQAKeCVBIeubDrSRAAiRAA%0aiRAAiRAAiRAAiRAAi4EKCRdgHCVBEiABEiABEiABEiABEiABEjAMwEKSc98uJUESIAESIAE%0aSIAESIAESIAESMCFAIWkCxCukgAJkAAJkAAJkAAJkAAJkAAJeCZAIemZD7eSAAmQAAmQAAm%0aQAAmQAAmQAAm4EKCQdAHCVRIgARIgARIgARIgARIgARIgAc8EKCQ98+FWEiABEiABEiABEi%0aABEiABEiABFwIUki5AuEoCJEACJEACJEACJEACJEACJOCZAIWkZz7cSgIkQAIkQAIkQAIkQ%0aAIkQAIk4EKAQtIFCFdJgARIgARIgARIgARIgARIgAQ8E6CQ9MyHW0mABEiABEiABEiABEiA%0aBEiABFwI+C5YsOB3LnlcbcYEyozN+OCa6aGVH34bv3hgIX64VIv2qSkIb9DrHxNO7tyKAl0%0a8YkJ1XhHK+Wo1/m/Fv7H7BNA7tRP8varVFIX02Pq3Z/CnP78FXZ870CW6oXuix8d/eAyrdh%0acgOj4ZcVHa9U9uWYYlf/kHTui6oW/nmKY4EOc2TQaUlxXj/LlTOL5/G7ZuXINPjoRiSO8E5%0a3Jc+3EIlHyLRZNn49ODxxHUpT+SIrTukxKsm5uO/9uwE0VB3dC7Y1Sj7lvWWzMxbcEqnLwQ%0aiYEDOkFrD7zp0HjqQyx45v/weeZRtB8+GC0b2JBRX4L8nBM4tOtzfLTha8T2SUVkA9vwZj9%0aZhgRIgASuFQLhgS2ulV25LveDPxHX5WnjTl+3BEwlyPr+FKo9HkAEuvTqiAC1TAHeeW4Oss%0a4DWcvb4YHfPOixpvNGE/a88hAeX7pdshMx580MTE6Ndy6isVZ85ANkrFPqHMTIyXeid6hGo%0aR8jS38Yryxfgyzpa1CFqcE9lu5bhflvbJJ6m3A6ZhDe7JCi0UYJvlr+R2w6DCTfMhuPaZRw%0am2UoQE5BJXR+gEk9oSaYZMFUWY3KylKUlZSjovwiSi4WIjc7Xx7Qs3H66PdyLrM1mnwVXYf%0a/gPQOgRrbmNWUBMrPbEfGYbne5S/tsae1u9Ifw+aNB7FP7onEdDdltGt6latDBfKk/wzcia%0ad+41UVzUKmyvPYlPmebBuCiQvNRcrzzqKw0nz/qNdnRYVcnyUoLSlGQV6u5do8igOZ25Hn0%0auoH6I4PfzvEJZerJEACJEACJGAmQCHJK6FpCJj0yDl1HLlnC1BaXYXqqir4hbRGh65d0T4p%0aFr4avZbr9Rq53mXpAkXtGPQwPy7pEBLq7QO5CeV6g9qJSewAEWo9e543vSt9B3h7JxmOYe6%0ak++s8sDn30xMr925SBdyZ9/+MZSJyzGkNnpl6EHDEVHwQ7R/9FM8/pCWSdAiKbidVFVGYja%0aVTUpHzQiaevC/Z0p72h5+/RTl2vxdJlkXtkk2cKwqttXShCMkGJ9MPeGnKHy3VJuP3Dwufk%0aiysWvQcvoufgb/89k7LNahDqOUYQ/1FEdqSXAMlBcg+eRQHd2xEbptpmD1e2nBIxnMbkH7v%0aAoechi8m9x+Fm25OQbeufdA7yruLqLzwLE6dOYeigmJUyH0Ff3/ExHdBx+ROiA70rg11T6/%0agHjXKPdpwSW/lIvel3JblestdGin3jXVTfZ9yb5dKNZ1J7tLQSPV+q5E8g9c74/47IfvwPk%0avvj6Bbkja/8pO7RUQqKRGDerSxlK/vQ7wB9n2F7ArA8cpyreXnV42vP1ZeeEg6vA6ffNUds%0aZDz6in5tcGAgcma36PWatYj0X+/AuNnvmrN9uIzEcnd26F999645ZYI1EgNre9rLxpiERIg%0aARIggWZOwPpb08wPk4f3oxEwnMXHK/6M+cuVt+JuUvwozP/TfKQP7GgrYDy+GsPvnWdbb+j%0aCjNfWIeuXE/ClWnEyMo6+CG8cBcsP/BPDJ1kER9oybP/HOAQYDuLRvmO8FjAz3jyMx1Ijvd%0avl0CRM6A8s2+2peDh0yp1ZmIlnnlrjVDBrtwhJ11QoT6puUsr4F7Glc19MmTRHFa9rn0qDo%0afpTzHcRRZrVQwPgrRzXrN+omQ37qtrx18fFumNOU1c9jU5SPWvDc1i2URHV27H0ln14ckS8%0a0x7u27UJGQFf4Lu9+7Br4yYXsV+J9PTlaOewGwFd7sGstHXYXB4Oq94OCVGWghEUHITW8ZV%0aYvdJyH3R/BEueuhfR4RGIainlQ6PkL7BBD+j5+9bjpecXi/U022m/HVeGTV+K//rVg2hn3S%0aHHjdblK7xHlTcY707tiqW2FxvWBr38jH8GKx/dh+kLzaIp/a87Mf+utl5ULsGayd1t/c7/2%0aGy5PbH6F5iiWtu9aEL63pI5CxF1ihpw0CLi4qbf7vY74/iureaa8eno6UZs1mkaBnz12ylY%0aJt4E3qeDWDRjohfF52LL0WSN47FXtWrs1kMexqTuu3G+Q2cEKdbIYLk+5b/IqCKsVS32wKg%0a5y/DQ0B5ybQbhROYX8Os7GoO7xNob4xIJkAAJkAAJaBBweCzS2MosEmgAgZo8sXbdNsUi5u%0awV4+ITkefoznd+ExZN24QVE5bizT88qD4MmSrK7BWuYCkgsjvunpCIL9cpD9lrsPXA7zC5l%0a6enaaUTE/Z+sNrW2yx5kFQtJAb3wsxW2GEhLKght1E8pq3Oxc+kvuHwCgwfp1i0emLJFxkY%0aHqdDjfL0JyrSF+fx8ugpNjE7781tuDVBp7pQBgaZ8MGjQ22WyjHDujrsTd3FiF4PImNzS/x%0a65DTVqpLx7J1I6nYM07rXw8fR8lm32QbkmMzH1YAaAgG+hmqUW+uYKmUpsE47vqrithYyf+%0aZveR6zV1oE94RXMHOg+YE4edpLmPF+KlaIEFo7czZu2/kO+on+t9l+MpdgUaZzW8pacv+xG%0aDB0hIaolnP5j02YVreKOadkN06LkFRebqTP/DWGD7QL1xqxrIkfrGrtsVbXOhbzNsVFeYa4%0aKJsFmLW8Yh2Li8+We8ue8+XKOfhy5VLMX/8p0rvXfblxNfeo0ktVsb2vBi9FBaDj0Hulmvk%0a4MtZ8gTl3TUVIfQ3l7cYaq3jt/gxus7j/Nmi8d5K8nHHsR1zMz5zKh6nie7xneamTEA7Jy1%0aJOCxTf89C2ndBaHVd8FputglVY68VV1GBxFXVsUjHVRiZ1RITD25eoPonAN0CcU0HHlShER%0aBUjy/pyQL4rk2X4ZaknzvJd2mverZoiMtBP/QaTDkLNL6OUrgKT8eT6TTjz1dtYvWIpAu/4%0at7xISpYNJnTNaate8z2G3o2U7rLj+t14auE8+d6Zhwa9IFP6YSIBEiABErjhCDj9tt5wR88%0aDbjwC8tDsLCKHYN6KBRg9KAUh6lUmroLikrd38+uYu9DsZpW3bg5+HZmEN2UMTkjyJLz78d%0a0u+6NDoK4MG/7rTvXhX96bY+XmPyJWGYemPLVZky4MiUmR0I+dCqwzWxfXfLBHhGSatYT2p%0a+EoMt7ItmybjLRe5gfv8jPfWgScjCtc8RqGxPk59ubQljxt6qLRqUM9gsyhhnVRcRUrOZtl%0aWe2J9jHmp09flZUS2EMEj0UgTPrrNkxItVtvc0QoWd1d08VVdbJlv61ta336Jt2Jv3/xJn4%0atQn9f/EykdWz4Pmu1601e+eHXLYLZm9LaZZZN6YVlGpviJizDu38QK7JlW9G+FRgzc7l5rf%0atcZPzuHvgqwW30l6B4MPe5q6e4DyoiczseX7Qee5fc7RBMKBGpY4ahT/LN6NTtJnRon4S42%0aHjVHVOja5x5dybGP2uxOGoVcMjLmJlqs5A6ZDstjpJz+byG2/GhVc4iMvXhxZgzfRyS48zn%0aUHHxzM7agf8smYa1qijKxqJxkxC7bRMGxzh0cZX3qCJO7l29DWkOt57Suk4XBP33r2HKE2b%0auqQs24PdpcXXEVmBsW4SH6jGru1jkFWG4exn25k1WX6A47GWdeNV+eQAAQABJREFUxazMt2%0azW4VHT7rYIqBIcz1SsyyLSxizEklkjxO1V7ketpIrCZCfBmvXGDExZbK5vrbJv6RSMX2pdg%0a01IlR94H2tt2csx6TbL9WXLsy8kz9mINx+9xZIRivQlu5Fu36y9dO5t9B05R90277UdmNCh%0aYT/LxuPrMfvptxDSOhTl+d9b+pAXHKMnIjWqFX7+9//DYHlJVXzkXWTslu+73YvxwJjXkRx%0aoQHW5pXi1+aSe/OAflu++sbitR90XEdoHwFwSIAESIIEblUDDfrFuVEo87noIGJDx/+63Wy%0aL7P4OMV2YhweHNvGJhConpiOEPLcKutLtEdE5Uy2etnIiMdHFVEzeqdh1iNfrRI9qqefqno%0aUuSPNhrlFKyInrdLQ9tf1Qf2PPeEFfX36bJw5KbwpJdtD/Dts/JMx+wuS3q/MQ0oaYeuLlf%0aCtp5aMNS8Ao+TDixzeyIi7S+kOc8SzqPNY+nYqlYxuLEgKVYm0qOf4SXjxvN2/M/xYp1IoR%0akmxgtYTizGS//7UMYjSWIueUXmDzCLjitLVo/fePS8NK2nSgJbYvW3hyTlbu1gSv9rLbs+5%0aXW91Avb90pGP4AVUie+WQ+xj8hLyksbHB4LZ4auUQNVKTZxMZZWDU5E1GWyy513mt4eVqKS%0a1E99m/Zg6Aet4hwc36wvlR0wqXs1a0eOFNapwHj8bcxbfEmW/6MFTvx2K3O7qC+Mka3Xa87%0a8eTqs7jNZrk8iNnz3xZX7QctIrsx7tFARIvFLdq2N/YF46VWtpXhvbqjtUXk2jJtC5EYOW0%0aylqku29nIyDwp3wnJtq11F87ji1esxz8E9w+zXt86WIfyJvQchOQO1vy6LWjn1H9xB6jWbg%0aM++6f55ZR2O865HlvV/4Ctn+9HhYxpdRwzWXLIenyJKPrmE3yW5dymslZdXoWkIWI1jKt74%0a5oqcrFPDRbkUu/8duyT74jOx5/GgMhW6DbuCaSKZXWfWITf/+IHPHmHvACwVDlZeFH5osFr%0aFrdjzJyM9joDSmU8a6gMIuYYSRe2XCUBEiABElAJ2B5fyYMErpRAzamP7C6BYu3KWC0i0kN%0ajvnFDsGjtQhmbaA5U8lHmERGS1rf4HirqjR42yiZdR9w7cwgyliuWhvewaf/vkGxxa6xb0Y%0aDd7yy3ZT98z8225bwT31mWJbCIi/XFVuhqF0xnLW64wLBhKTaLmoT8xEmLe6XqshgvjoASV%0abROkgdEJTluS54zToSkOd/dvwExIiLdbVTz9TgqYwXVtDsLeXL8yvjCq0mBncbjzfW31d+E%0aXzBw8u9i2Vqjlk19+BHgjVdVd9xJz2/AAzdHyPhOF6uTX7RtfGJcpy7mPixslABDSrRbc7I%0aGELkJXTpH4uvFS9R2l035GVLFQqamKpe2lUz9cfxlptnFeNbaw5jmYP1NeXQjtk91vUB0Eg%0agmFy+lDMRqpX78ZKx6bzG6icIw1XMx6QJdRYIBn//TbKlSmpq6vK6IVPLtSYd+j/4Nc7bJO%0aEbFMpn5Lo7oH1SDNjX1PepIocpi3bLvl/NSwrCxSBb3c0UvffnKhygSIaklTpVaxlNbbZZ5%0ajHkIfaxa3pSDI8oxKknrvJm31P9v94XYtH4GolU3Y3Gn1m/HlIET1X3z95PzcWqd7btt2IK%0aN+MvEbnW+E3RSbNeLw8SdOttjf1lrnsZcq4usZslsrHj2Uc0tSqbiaqolJAMTbsOi59tIMD%0aN/lJ/9GIuWKlbyRMx4/n9wk/A6umYgBsxwbnbtE0MdrKxAxsyBzhbz5RMxRP16tAf+cm6Ba%0ayRAAiRAAiSgmImYSOCqCJiw7dXFthZmvTjTo4i0FgzpdT9mYAFWSMa+t7ajVNzBIqwbr+Kz%0a5z0PAaqQBFa/85WMjxun/Ta9ZB/e2GjpSMZd9XeYdsFw8Yx5Q/c7cQVeq17tffmxLZYHt0T%0acPTTFXkfE8Pxt7yDpw5MoeH8eRLtg2HQR3R3C5IE5B4sWLlHLmvMC1OUzny3D6sxsm6BSMn%0aO2LMFjf/gUCTI2zJr0585g2O8zxKIVb83S/LS5u8nD/qFzfxDXXVeBo1nNbaZvaLxEgfTcp%0a7myCZ/960tLO5Px1K8m4TURkkpK6NYd7bp4tPcgoMt9WLWqE/yi4xEaGITAsDD5DESARiTT%0aieLhOnzKEnFd/l9UrZioiko4RW217IZ8Q5p7TUTrlhYOEqxm3bJ/oyggAgHmU2ApbP4wXth%0anFpHK6vk12LshGXurjE5ltFeMKCuLRfqsqaoVvObcZ1jucI3+fISzJVK7jVCM+vVMEZKKCt%0aiOXVklMhdo6DV1jyIyFQ+PAeYrx3Z+CXafmonRbq6xIx++azvMGRNvtd/LMo7ZKtsGDehgK%0a9PgBTm56llVxyVL7cBgW6Rgf8h5fsEq5MfisbG3QHE9N7ufO/cUHdNDMqx75LzNtmY1oUpG%0a6oRH0FnZUO+tVYn9b5hFd4D0rZV8Y1Iw2hI8q+b4RYuQ7IHb0u9BstRJPDcEKyxuwFr1mUc%0aCJEACJEACV0rAzU/TlTbHejcegWIctQaKwCMY6W30UglwP33/MTysmjLE7bWRwPl2uBUzxM%0aKkBFTBxrdwcOE4zXkQc3a+ZxkLJCMvp9ztZBGR2UrMqbWoBMN57Nj4LjZ+thWn88vU/NDWP%0aTFywjTcO8LBkmip4t2HCV+vUSS0krLx+tpluCB6T+3WWIrQfr/EtGkDsO5zcxTbvnf/TAKn%0aKE+cAutLc0AYe54Y8aoyVSGpNmf5p/jwp+IWe9ApEIu66UieZyFpOI0dVkuPVNj9zRmZ2zD%0aZsekmWy766v8wTw2WJMFpXpiNTjFlKLT0Vp+Vy1wsEikDB+DQ+69jq3jqOaYqJyEn59VoEK%0av4MYzupYP1VOQcPIR8fXuEinVKuSwVz8bD61aaRSbaISnK8tRvysN7K5fbrh/HfrSWly02W%0a961ttXNS8SwX4mQlA0lOWIRthRIf/Q+r1+0RA98Glv3/pdaU50WBwXX1D2qqKfBk+fK/Wl+%0aKfLG5u8w+tH+dVHgB3xgeSkETMYdfWMdytitx6F+1Sg6nIkP1m/E18fOQK9X7tNw3JR2Lx6%0aY+IC4JHtQa1bfToeWrYvvPfegBMExr416Ya5HN3lrHa8++y/FyxJkzNuUcWwNFjnck57qGW%0axu5HpUy5hg5S1I+4f/ja0TZNoUMZ0GyLjIrX8bj7nLxT1erJY28StBfiBBfJQ07819GJsaC%0a5PBINZXGadufpOibuM/JEACJEACJOBIgELSkQaXG05An41vLA9byTPv9coaae1EGdvVWALS%0a2iZEoN41Zay4iCnuXdvxwbaz6F1nioESbF1jdp9UIqbe7zSuUI/vtimusZIy52FEb7OYM2d%0aY/pVgLfsy12CxTOmw6rVFSLG62zkV8rBS8hVetwgmpVTWyj86iZLkOXdjwsAoezRRW1Mme3%0aAMW572QvyIeVjUrhh+6nis05j7hNk9tt5nQlOFPVKqNL3ps2/xjER4bPzz5LLfEgjmmRlmY%0aQEJkvPr+8T6Zvj2Cvo14LtVC2xTRbj04rQ6a5hZbIVYDi5v4xyMkT/NFD/cPqdmYBwenrcQ%0axWKO9FcKG8XaGBaNqm9nYek6WVeMr+d7YsaCKU4vKJSinpMRVcZoxFq+lc9/t9NSfAjuGui%0aNNdLaujJnosOZvubuUWU88z0SOmuJGr81a+kHyBEhmWDdfctn+QGr1V4i504f6+RiXX72gE%0aXgA4vH9cJil7rKapaMG8xYPg+Tnt+IJ8e7cZ13wOTaxICJMxC6cAH2ifvrM/d1RGmJHhEy9%0a6VWqqzyoEhdK5zbhDViaPVX5gCtJ/n5G7H1XD2FNDeHQvHMVZKvCEh1VhpTATL+8DAWvWEW%0akYs+zpCoR6mqZXjeKxtx0/an1PG4i2W+2SML3sGchyQImrkJ/ksCJEACJEACmgQoJDWxMNN%0arAnIFWR82QgP8vK7WlAXbjZiMZBGSWdJJxhqNKQaU6QSsb/jTfoGbXYSgKg4cd7D7WMyZMh%0apdEkKQ+93nWLH0VbOl6PCrmDZQ+ji6qM5DsGN11+X9//m7g3BMRPr0SVA8UDcvlcAwUtj1U%0aXXpuGHYm9ZDtuhxzLLf9jwg/+gm1y4Q3T0No7tbs02Yn/ZH21gva67Wp+MDurpdxtkdt4yz%0a0yrfOHkFWPXL+23CYNGSmQ0UYM57YfUgHPbwMxjcye7aq5Yq3IXFtjlOFbujRNZc9A6+e/S%0a/kWGzrDu3p7xsmPfieLtFUNcWo6e5DDozZeEvb0o9i2Uned4iTBt7c73jIq09KZZDV9dFP+%0auBSKEGzTBjbdT6eQ3eo9Al4/6ZPWWMryJqXsXWw09jstN0NMrUPFarPfBAeqr1aNRPGYnqt%0aK6sjBIX8LQB3RFcdQ7b/7VUIthmq2XWPjtGvqR24sk6L5Rks1gvC0tKYFAjvvpBV1lie5ES%0a0/chvLC+M07JN9w7j/fHMnEfT39hG+aLqHROehy2vnxy3qC9JtMfLX227j2rXfhKczfh64w%0aVWLrsLJ76eAEC96/B76fNs91jM1ZliDtxFNYUmNvXVwQhZdoK/KPKHCE4Y6EEQVs4SiJvz8%0aXoWyXy9pXuBuuRAAmQAAk0awIUks369N6gBydjsB6QmT/UOQGVKQYKp2J4jJ2F43QCU38+w%0avmR1HTBHsRDqkySKRmedJySYWAa0h+YhJd+eSdWq5bYV/H3938h0za4Plza+3NaKtmOvzgF%0a3OiBB54Qtzm5E28NO4RJ1qiJTpWy8aU8xDonrTznEvY1hzD/9kzNpcIj+13yt+PLbwvQ+1Z%0aHt0KXIle1qsfHz42xTWcy6vlMt+PlGtrN4EmzMKGLa62h+FaEpPkxXvn6M+GkDIkdMXMeBo%0aX0xqDebZSoOE6VAuuLWinW1GcH3m9p03yeshbfjyFaZjKnlu0rcTM34MPfaLl32ss0t6Wb7%0a/mFjGc2W4DXrJfpeuTlhy05Ts0TPxdDu1jMa5YChWe/sxWFBPh6871nkezwQmjwiAdx3/vz%0aMeUp8xjbtU+8hHH7X0Qn52bEd3kJxg+0WMLtLapLVRUmsZymobfhEN6x3H8ZTw1Ft87HMMF%0aJ9Ip10aWux9X4sZj336NFnHlhkUQu5j1l9ibw2KZlo3JFW9OyZ80u1ZN6mxmY83ti/to3kN%0a5LuZ8NiOo6Csl6PaKCla1KsKbX8W4nYTJTYbIJi2fIn1hkt0pAIopJhRETCZAACZCAIwHH3%0ax3HfC6TwHVMIBBDfz5XXFOVhyGZYmBzlsMUAwUO0wmMxZjeLgJJ1wb3Pv8MAo/kI7zbODzm%0aKCKtRCJTMPuVVfh06DTVMrlp1RbV9a3+By0DPl5kjghpbUqxMlrHMpmM9lzHpfQFq3Bv10h%0a5zMvGtCmz1E3WPCVc1v4l92OZ1cLqWLHBy3rs+UxxCZY0ZjGW9MzEXJl6YvWaLTKu0jqNhH%0alz4/xbgoy5d2LRRrP4gswJ+T/qROmN0/q3mevRJi8K1daonhJMx694h0XwWfsw4KvfTsSy8%0azLdysyNuGOgly8ELNWN5z7F7JHTbJYeJTuue0+79dLajZvPLHVOSwkmdI1Y893sZpNkB3QY%0agRnxMp5Z2LtO1+M4Nc+wWffUsVDH9H4AMx4OQhlkOpFfyYsYBxFp3dnk+xbhpe92Y7bqyrk%0aGX2X9Dp16udr7raU9fAam4HmZg/X0bebovYvH/QY37X0dKVfQlNpL0gCMvU/mN/XQpeOm+R%0a/X400g86Tmn/oOX33yH6xavsaxKlLThogb/naHvIP4aMnDWHGuWM2LSGon03sA/3n6dqwwZ%0a0HJc0yp9/WliHQEwmUSIAESIAEbAQpJGwouXBEBMd6UWyrqjfYAGFfUViNWiu5rH4PlOMWA%0a8dQW23QCcdMn17VQSCCQ3uNnoXd9+xIzDDOsVs/iCyiR8vULyUB0HTxWgoxYxFp9fVi2d+o%0a1DL3VYDs3i4uq2dJqz5PheaNHiZBsBFe5kgN4L9Pc6bC+QzF0qDxhKnMYZi7FzsIHnay6Xu%0a66+2KGH/Dyo0OxwiqA02Qahj+Mc7YOu6/t1ZZNS2e5iEbtav5Jki9iJiHMz6WACaWFuTi29%0awvkhtyGdJf5G/N3rsCYaQtc6gzB4jXvIMXV8uVSyrxqwJpxHd2O56x2GHfnYiTVbM1t5jV6%0ajyrjme+YZR3P7Dhdj+PUPD0xYXhynUMLiOuPx56r34KbOmmKTCFjHudcUHhJ2nFRfxKxedP%0a6WYhUAcvPoXgMpA+daAtyZOs4TuZgXTUXo6aZLXXTnlyNrf+Y6sU9b2vBviBeEr+e+oF9vZ%0a6lHOs9ollOj3W/7IrFdcokYtH6T8W9PRLl53bjjWfvl3stUVrIxr7dB20t5VkC7NgyZMGaF%0ayf35PIF9yAmRtQ+EwmQAAmQAAloEKCQ1IDCrAYQCI1DH3nOUCa+zlq+Gfninud5nkJ72/tf%0a+QWmL1UE0Cisupo3/PYm7UvKGKzpMgZrpTw0yRQD22SKgXSZYsBxOoFpLuOu7JW9WQpEyrB%0aRIrJk/8/vR4HE2khweUbVaqXT+Ocwa0dHdJ0Yjtl1RIhzDS13OfvUHPay7iyZ9hLeLZ350j%0azNgFJ6uAR38U0Ks1iMsvGKTNEy/DdDvGuonlLGc5n4fyOnwDrRB8YsxZYlD3ptxaunedvm5%0aDGPYFh8IIy2HFkw5OLTN96rKxRkU86Jb7B/XwHOHPwexw7uw9aNmxzKzcTAo8+ar22TBGv6%0ax39L5Evl2jWn5Hi5/uUeUAI8zRNhH4FilFq2aX9ESZmDDvNc1i0Vf7MMwJX2lL/NcoP1HiG%0adeJPE1fYxcbXdJ2WHzduIpdOu0XtU9q/T8Akyp6R5PLNtup6S7+xT88gY5lQHt3RvDt+xTE%0aBSHwyTDOVa238yT3yYXRiGBqgzcPgqIXqVFBqMrvIhJeuk6IFz8Y+Zn+JxZVynBOJa+v5Qj%0afGSdappZChiLlsj/0qyQtHzdrkvd8t1Ej8Eqee3W6zjPZDU0WymDUnqjzvkmlyhvmx6BGt3%0aPo0YEc46XT5eHZuG1XLdzlixDQ/3bCmO3jroD76MdAl8lZcPxMTFX5lYvpJDYR0SIAESIIH%0arjgCF5HV3yq61HY7FTUPkTbcahXQ5Pj4w02nSdrd7K8FJ3lFFpJSIT0G8FyLMbVtuNtycLt%0aaIlWZrxH82H0H6o9H26QRkXNWtLuOulGaMEojng08OyOilANx8z2SkxLi/RS7m5Fp6DlU8T%0aL1M8Zi2ZC6Mh1d4KK9YxgwoEnGqpDXP/Qx7LXyswXZseWIG/dLJdc1cp/5/TSiX9kNCrXt+%0aHhn/a7GUCpuBHZR8iYBrsRhlLf899vxsE/ppuBDW35e9xMlPlmDSE4pVx5ySp6/Ca7+9s1E%0atkda2x85ahAkdrGvWzx9w2o2QzFs3D9PXWcs5fyanBUJvAFqLpfHQa5Ms0ycoZRIx581PMb%0a7lJxgy2jzeT512xbm6xlq2plhxLBiZkIw4yVBEzdrlH+LXI7wbp3Zmy79srrbJNylWqKhr9%0ah5FTD/7eGaZrufI8+MQu/M/tmBUUycP17g2DNj//n9wuNwI/6hBGHtXins3UX0BRA+pKVTr%0azYzlHrMUqfej329WYOr6gar4ynjqaYy901vrs0PTEpV47SuPiBW0Up1mxmGLy6JMvSFi76W%0ahd1rmnHXZbFntfM8CvHSTH1IHJkN36m0MUK9DOTCxRFuT7WVT/y5oL5FnzW61oWhjscaHRb%0adBSKRc3JJC41zc/a2N8JMESIAESIAEXAhYnyJdsrlKAt4S0GHgI/IAvc78EL3sieUYmflsv%0aVFMz2S8ZHM7TP35qDpjoLzt3VO5gC4jMTV+nvrQl/XW5zg0INb2QDbs0XRNy6kpfzcWL/6j%0a2uykTqOR4i7IjAjhDYq1U0ndU+1TQ5hz6v3X4Rmvblnlgddkn1YlT6YxcLWQaOXVbUgjR8Y%0aJKk+YW18cjLkn52HXP8apD5U5n/xd5aTUcGTTbtR0pEoE3H1iPVu4MhMf/lZ8a68g1RQewr%0a/n/1KNfGmtPumFTyWQUYp1tdE/33v3bbQZ0FLGSDo0XX7MJiwccm2LyvjGrh16on1yMrp06%0ao6OHTuifYd4JzHT7b65iFs6DXky/cvKVxagt7xsKD98ydJGIl7atgODRXDX2FrVXvDV6bFm%0aancsreOWaC7vm3SH3X368AK8umUUZo+oZxoQuS5fUae+UdoYhSGWMcDX6j2quJoOnTxTLHz%0aLZX+34/Pt36Ld5jVmALL/o/q5WBDVLSIk/3eeOq4VmIm0oyluvz/ObF1nE6WDetZ5q6C25n%0aQvOq1YdsPpoy0ee2UpVt/7ugSteclLF2anBmQlQMYlhsp8pTpHredaSNYVIWlCJ8WD1801o%0alTyjUnB4BhlSYYZVFqvQ/N6nX93v4kn5+5CkLqhAqct7a5Z/Di+jw1Wcwu/aZjrfZ0+mEEC%0aJEACJHDDEKCQvGFOddMdaECHe2Ts3hxzlNTzy5E+DnhztURRdGNlzJGxZTMdHnZ/M6GpxEQ%0a8xjw6CquVSKji3jptkpWBTLmRdpN1xekzpN0t4monboryt3aGRHo8tMhp/jpzYRN2/HW2TQ%0agn39X/Ktwy7fO96QKcdsW2MvWvGzAqXhGAJXh/4RSslWix6QvexAMy/qlask+ulzkj1YAit%0aipuF0KqTstccnOlfLaU2YLTpnHopN+Op5541VJnCKbe63A+Qm/Bb+YMwTSJNJu3cgo+nnQW%0ao5Ma9rWxf9VvMX2xVRwo3cg4Qpna4Y4uV2netOyxu4+slXMwe6W7rXXzU+dslHGbdecbzD8%0auV0N8J7S2WG994+7EvzZvQ2BSRw23v2z8a/4MrKvbfJ2cILmCNnkQCBCny7vmLJb7ymxVXz%0a1zIPDXTMy+S7lCNZLhLNY9+zPbdZk6b7ZN6Fy79ygQ3S9d3E+Xq+6nq2eOsR1Y3MNTkWw2k%0atnyzAuR6DGup0R8VV7kLJeoyQ9pupjWSCCkZ2zfM0PQu5PG9WZxbbV1EKjcZ55TQJcHsffo%0ag54Ledp6+I8S5Mv8sspTsabZdhBfbrS8AHPoIE/cXl1fVjls5iIJkAAJkAAJaBJo2BOhZhP%0aMJAGZi+9PG7BVxmWp494OL8eUvhmY+vyfMX54P8REypt3wyXkZX2LjSufw2qHqSxmrXrhyq%0aMfegG+U9pDiBMh6fSQ1H8W+sa5ufQjB2CmjK2crVobX8WkkRex6MXZGNyjEyLEOlB07juse%0a2EWVtiOYSz+Z2r9QT/c7+omvPzGeqQn+ePU3lxzMYngWfr9Zot7olhl7uivTg+iuLt2sIjz%0aTr0GIVkNwCNzDO6WKSvEYuhN+nLpo/axiWm3Ik5XgjW/tEeSTX/hz+ht6cPaXsrkJ5EqQlI%0aZczf/2dcxePWMBgnnsLBKa1NInb4Mv39iHFq7wW8r2AgLDR0jqd2lHlseTcNSGUc2Z/0x21%0ayH0SIi3aV9yrjZRkoBXaZi1bxMdaJ4pcnVT6Th07S5eOY3E9GrYyuxWZmgL8nBocx1+MvC5%0afbrXILI/HGaoyi+du9RSFTUCQ8n4kv15YYd3ORx/ewrLkt9JopVeLlYhSVfmZKj+MwyzJx4%0aO9rHRcIk7qxHPl+N6U/ZXaiHLRDLsYaOhAS+mf14pv2FQHmu/f5w6dOb1Zhos1Wv/rKJkOG%0aHXiRxgZZrr/HSZKzaPFecnauh8yvC6tvGYK00nrpgA/6YFiffMH7Qf/8apsxULMRMJEACJE%0aACJOCZwI/wOOd5B7i1mRCI7I+l2zbg2aH2+fRWPzsFqz0c3qwVOzFtYMPG49TreebaX9xgT%0aBOd5xjVcNLPR9ofHF3Ly6P54N+uwqzvUs1Tapx/D/OnuHP16onFHy9xYzWp07DbjC8Xz3J6%0aeA1BIfZs/sBcvv9gJNruUvvRV6lzhpjNNfZcd11UQqaKc0rJD7+C1c/dg10vjrJHDe2/GHO%0a05sMM7Y+nFowyz3G5ewFeeH+YzJvpxirm1It5pdP432H+qTaITH8Uw7s07HxrNOd11phHnh%0aXhZ2Zkr5Tldoyk9mSAF3DS8iBfVV0/aWXM5JLNn2NglNMQNXv3DkuBukv496OW68wh33VRm%0aSh+ZcB/YfpC83WYJ9PazFantnEtaVlPewYZf5tV193zR7pH3eyVx+xe42ZIdFXHCLgzMdxl%0arkbHBhSr8Ksr5mKMBIVR0pfL5R5yo32Sp7+CPz3kYGV3bEiJYmp7KeS0wfsV/WFstliWe3R%0aOqL+eiPytEim2/ijPSlMGrJvaUf3+8vezfRHU34e7Ev1vRrekeMsYyTboqrwDk30f3rcPoi%0a0v12ouKQMnmUiABEiABEigfgKN8MtUfycscYMQiOmP548exv3vvoqVy5aokVy1jnzU9KV4d%0aPoEtBNLZYNShzA1wmKD6sgYrFtnzJQHMetT5liMHlKfKUAC4qw+ht7vvoy/PLvENsbKsd9h%0acgxzf/WgV5FaHetpLaeOmYxE86AlGMR417rwC7xuGX85bPQwNw+cdnaVDtNEaLVffngDlh2%0a2b0l/fiPmj78F+1+ZaLG8KttGYeXf3U9n0OmhhaqQVKwXm55KQ/9ux5DexcV0ae/CZSkW6b%0a991iXPi1V9icfxjPW14Ci2bWVLCu1tuuhCfWGBGuFV5zDXRuGBbdhlqRwV7CpKba06LMi8p%0aRveQkFMAKqMRod818UA+AeU4btzrvla6zr0fmg5tvSdgLf/+Xes2Lhdq5CM1R2L+U/NxT0y%0aF6bbOQqb+h6VPYsKtl+b2jtaNzek+z0ynnmBfZzugvR6x1m3vnUutm++Fav+Ol+YaFjk40d%0ah/p8WIl0iELtN8cLsuXSEqANp/YHiDMyzCHa3dcQKbDQoUU/lOE0F+PSff7EFN/J3MEjW6M%0a/j9NkyiJFPygI/yFQy5lSK46d+QJip2n0Xli06XSlyLS+Btu4+gCFBMVAvT6ka2tbubm1ty%0aFAm/VmSy+VtzhUL7JNigbUmW/CuRTOwV1G2wcEo5xhJKx5+kgAJkAAJ1EOg4b/49TTIzTc6%0agUj0Gz9X/SsvPI/C4iIY5KGnWv6CwqMRJ2/DQxp01YViwupcTLgKrK1vfVbGND3bwBZCZT7%0aJuXhz/EzknzuDkosV4gwmz4TBEXIMbRER2KCD8ND3EPzmzy8ixaG5HX/ob7Hk9sRDo7Utf/%0a6VB/DSuIlYXSxNWyxmLkZHW58hHQdZpkCQsYnrZWyijK08+dZEmXrFLkjmf/C3Oi6ttgbUh%0abb49dqFWDvJbDVa9Ogq3JY5q0Eurs7tua6VYN3jd2KxWIfi4hOVQKPIO5ztWugK10uQ8dwM%0a/OesVD+33fJiQILqtFOEsN5miMxaOQ1DVrrrYixSZPoYb9KXyxc4WZi9qeNNmYguaXhsifw%0a9r0d+gcxdeqnCfGP5BSOyVQJax3gr7Bv7HpXov91FiBwVq+IVp3ixsuZidgPrB8jUFo8t2Y%0aRp888jO7cIlcoXjSi3sNaJSBQ3V7eCWs67OfXGXSMcogab2mGUCMlNYlnWfnGgR8bjXc3jw%0aevs62QMcni5Yjj5LiZN0hgLKa7/00dbX2zVacRtxr7FEzF+sX3zjDcP47FU8dct3I45Mvfl%0aMblvrHNAKkGMghy+U+y1siXKc937imMk7YS4RAIkQAIk4D0BzZ8a76uzJAm4JxAiE1krf9d%0a3CkTrpGT5a9yj0AXFI33MWBiCOiJIMR3Y7kQT/Fr1kAwRVNP/p850Gzbjo5+YORysjMreDe%0agUrXzUTTIG7en1GzG34y1IsGih9mm/RupC87jHeRK9xxvrYkivGTKP3jp1Hr1ZfxrfiCJS2%0aWUBUG5+wFUfhi3iWD0YmY4krYfWALe6h6rkWBkZHUwyxdtFQDq2if5iEVdKKxbruWKxto+n%0aU3Jd06QXZmsEXXIoVW23Ps54/hV08spvUY+Pnpijis4coyKAvEyBoXI9yp+XxT0Vax73qMR%0aBjYxHJ/nzNgXGDcewtHYYPv0ep4i8kPlnnz+ai+fdNhSK2AR50SH3p3MagkVrn3a2ovoFOB%0adp5LUw63eGBAjKl7btIlJWJoxHe4f3HtXWm0ICXS1Z/weZVsbd9eaHsiMr8Piza8Q6a6wnq%0amwjHxCbIwESIAESuO4ItKitrb183e01d/iKCWSX8nRfMbwfraIJWVs+R+CQO9HO4WFQ6d4o%0agx0VfRQo0wfo885Cb3ke1IW1QmvLPHDe7mb5qd04ju7obY3g41XFAhw6UImUXh7cBb1qp26%0ah8nOHcPxChUhKP8sDrBycLgIdeiRLoKO65bVzDNjz1nJ8nROA26f9yjYPaOnx7dh/ttxcxT%0a8SKf36I9qRraFE5u3UeLgW2LrIqHot0EaxdL61Yae4xibg/t886LXI2//uMuzKDcCA+3+G3%0akmOO6R9dMz96QnUiMt1oV7mgBTrp0nxM9WFiZdCrLMg/VF304Sc40dRLJevn2KRDY5D5y7W%0acZDmHcnZ+TY+3JODTiMeUT0SPO1eTd52/PudnUDMQDz00JCf8Lg87SW3kQAJkEDjEEiMaNE%0a4Dd2grVBI3mAnnkLyBjvhPFwSIAESIAESIAESIAFNAhSSmli8zvTxuiQLkgAJkAAJkAAJkA%0aAJkAAJkAAJkIAQoJDkZUACJEACJEACJEACJEACJEACJNAgAhSSDcLFwiRAAiRAAiRAAiRAA%0aiRAAiRAAhSSvAZIgARIgARIgARIgARIgARIgAQaRIBCskG4WJgESIAESIAESIAESIAESIAE%0aSIBCktcACZAACZAACZAACZAACZAACZBAgwhQSDYIFwuTAAmQAAmQAAmQAAmQAAmQAAlQSPI%0aaIAESIAESIAESIAESIAESIAESaBABCskG4WJhEiABEiABEiABEiABEiABEiABCkleAyRAAi%0aRAAiRAAiRAAiRAAiRAAg0iQCHZIFwsTAIkQAIkQAIkQAIkQAIkQAIkQCHJa4AESIAESIAES%0aIAESIAESIAESKBBBCgkG4Tr+i/c4vo/BB4BCZAACZAACZAACZAACVwVAT4TXxU+tTKF5NUz%0avK5a8OFdc12dL+4sCZAACZAACZAACZBA4xPgM/HVM6WQvHqG11ULfr5UktfVCePOkgAJkAA%0aJkAAJkAAJNDoBPhNfPVIKyatneF21EKC7rnaXO0sCJEACJEACJEACJEACjU6Az8RXj5RC8u%0aoZXlctBPtdV7vLnSUBEiABEiABEiABEiCBRifAZ+KrR0ohefUMr6sWfOWMB/vRvfW6OmncW%0aRIgARIgARIgARIggUYjoDwLK8/ETFdHgAivjt91WTsiEOAA4+vy1HGnSYAESIAESIAESIAE%0aroKA8gysPAszXT0BCsmrZ3jdtaC8gWkZRKvkdXfiuMMkQAIkQAIkQAIkQAJXRUB5BqY18qo%0aQ2ipTSNpQ3FgLgTJWMjKQYvLGOus8WhIgARIgARIgARK4cQkoz77KMzBT4xBoUVtbe7lxmm%0aIr1yMBQzVwsfIyeBVcj2eP+0wCJEACJEACJEACJFAfAcWdVbFEUkTWR6ph2ykkG8arWZauq%0aQVKDUBFNd8pNMsTzIMiARIgARIgARIggRuUgBJYRxkTSXfWxr8AKCQbn+l126IiKCvEQmk0%0aAdU1ZislpeV1ezq54yRAAiRAAiRAAiRwQxFQBm0p1kc/3xZQ5olUpviggGy6S4BCsunYsmU%0aSIAESIAESIAESIAESIAESaJYEGGynWZ5WHhQJkAAJkAAJkAAJkAAJkAAJNB0BCsmmY8uWSY%0aAESIAESIAESIAESIAESKBZEqCQbJanlQdFAiRAAiRAAiRAAiRAAiRAAk1HgEKy6diyZRIgA%0aRIgARIgARIgARIgARJolgQoJJvlaeVBkQAJkAAJkAAJkAAJkAAJkEDTEaCQbDq2bJkESIAE%0aSIAESIAESIAESIAEmiUBCslmeVp5UCRAAiRAAiRAAiRAAiRAAiTQdAQoJJuOLVsmARIgARI%0agARIgARIgARIggWZJgEKyWZ5WHhQJkAAJkAAJkAAJkAAJkAAJNB0BCsmmY8uWSYAESIAESI%0aAESIAESIAESKBZEqCQbJanlQdFAiRAAiRAAiRAAiRAAiRAAk1HgEKy6diyZRIgARIgARIgA%0aRIgARIgARJolgQoJJvlaeVBkQAJkAAJkAAJkAAJkAAJkEDTEaCQbDq2bJkESIAESIAESIAE%0aSIAESIAEmiUBCslmeVp5UCRAAiRAAiRAAiRAAiRAAiTQdAQoJJuOLVsmARIgARIgARIgARI%0agARIggWZJgEKyWZ5WHhQJkAAJkAAJkAAJkAAJkAAJNB0BCsmmY8uWSYAESIAESIAESIAESI%0aAESKBZEqCQbJanlQdFAiRAAiRAAiRAAiRAAiRAAk1HgEKy6diyZRIgARIgARIgARIgARIgA%0aRJolgQoJJvlaeVBkQAJkMA1RqC6HAWFl2Corr3Gdoy7QwIkQAIkQAIkcCUEdFdSiXVIgARI%0agARIoCEELmV/j4925kuVENw+4XYk+TWkNsuSAAmQAAmQAAlcawQoJK+1M8L9IQESIIHriEC%0atsRQ5+ZWAhn9LjWS2atMKwbLt/Lli81GFtEJsg0RkFb75JBNHKoCr/sGqqUHLrn0xsler64%0agwd5UESIAESIAErk0CV/27fG0eFveKBEiABEjgxyBQVfADPt+e7aYrXwwfdzfaB5TiTE6VW%0aiYksRUC3ZR2l115qQomEyD/X3XKPXwWFSIkg6+kpepi7Nz2PYqNQFLf/kiJ8ddoxYRzhw5i%0a37HzKDXWqOLXBF9EJ7RFnz7d0SZUQ3FrtOI5qxYn9+zFsVJhGtQGaUM6ujA14cjOPTgt+t7%0ajj7wIa/+EmzC8W4zn7riVBEiABEiABDQIePyN0SjPLBIgARIgARKwE/C1C6PA8HCE+Mqmmm%0aoUlYmKgT/UzYV5yLXUKM/ahbUnfT2IwhqYfONx7/190VJtWoduQ/uhbY29S+clKVRxFp/vO%0a6/2131gLySIxdNtcd8gF9Hl3Jq7tVp9HrZ8vAe5FjUbbtDqoRJ7Nn6Gw2X2VszFa1CUcwqb%0ac84ideSdIkCv7qf34rFd2Hai0NxJQBjqjjqtRWluIS6I4K03FZxGPxGSVySs622cBUiABEi%0aABJozgav7NWvOZHhsJEACJEAC3hMI6YBxY1Kgeq3WXsCGtbtQKrV9RVjmnTrn1I7BpCXCHI%0aqYLqC4GmgZoOT5oGV8HFo6bK6zKGUjREiWiuUvLjEObRrkOlunNaeM6opSnPj+MHZbhZvTV%0aueVc3u+tovI8NYY2i8ZrQJqkX3yKHZnKcKvBvs270TrSUMRa9ffzo3Us1ZbfAIf77OISEvZ%0auk0ZYdWQIXGJaCdWUG3itajxjzGfs3r65WYSIAESIAEScCVAIelKhOskQAIkQAINJyDiUPS%0acWZTYIrOKxKm+hCzFx1JSSIduaFd0RBVbgXFdcXvvVmK81JI4vohsgBg0FCoi0pxq6prnLF%0auu4KM6DxkZe1DuTVVjDnacsJQM74CJIqqtVr5ufQYhMXwv1u9RrKbF2H6wEPf3ugJ30tpib%0aPnkCEzKL7cnP1+jRMi1KMn4m3qiXzx/6r05hSxDAiRAAiTQMAJ1X2Q2rD5LkwAJkAAJkIBK%0awPaDYlvwRemZEzitih5f9Li5M9onhqtlfUOjEBsVhbhWMRp/UQi0tVE/XF+xRKopIBrRqhW%0az/jpelRBRapW5IQndMC59AKLdVLz4w1kYLNt6D+5uE5HW4mGdb0b3EPNa6clzkNhBDUwmHP%0ar8a4uLcDjaJ1ga02rFx8cyNtIfsWEUkVqImEcCJEACJHD1BBrwU331nbEFEiABEiCBZkrAS%0aa9Yf1rKsHtftvmAxUqXLCa66iqLNGtE0+GloiJzHzo/mVykEZNPEG5K7oqRd4/ChGGdEeZX%0aaxOLzr1IgJ0z1jGLiegSZT1+x1L+6HpTa3OG8Tx+KLabTg36UhQUX9IY62ivX3BoJ/YVmNl%0a1TxuE7hH2ba5L1cVFFgutL4IaU1i7dsR1EiABEiCBG5qA00//DU2CB08CJEACJHDlBEzVKN%0aGXI0jROsbiOu6gnXu1d5khpEaEk4zRs7nB2rv29dPZylYX/oAv9ufD199idbQXsy1VFFpcS%0astPYdP2CgRYzYi2EvaFGhGyib1T0U0z4qq9nLrkF4FefZwVm/aPZi2qzEFpEdjafUTYsNiW%0aYinMF6/UGpSWi+9pVBAM2Qew9quzane6uB54KK2j7dite1NdmIWPDpqnT4lIHoB+su+5p6x%0ab637W1Fh2RsIK1egLcSjrOI7mlsEoUVqVFBAchZt6dkdKW+djq9sSc0iABEiABEjAPQHt30%0aT35bmFBEiABEiABOoSECvbpg+UMYDWpAg/i6ILaIvUxCDrBvWz/NQ3+LcbMdT51jswxFK+x%0alCK3ALn4DJODbmsXDib75JTd9W/ogbd6mZfeU51CfKtAymV6EJukk+oRLWVbdbxnEqxguwC%0aW2lTYalq8bSOrVQ3VBfis83HzGXCO+OuPvXPgVlrE+fF2PrJ17b2rQumskLs2/4lvj/ZFfe%0amJddxw7WW4ycJkAAJkAAJeCJAIemJDreRAAmQAAk0gIAvdMqvigTeUaxuEl4HQ0emIiY4rE%0aFTbjjGkfEPi0fPZJl5UkufKXOL6Atw8JTZWmfd0fY9uyFSpiDRNkwGoFO8s6i11rvyT7vLa%0a1zrMA/N2N1ZrYVi28UCpywWyZgIF05V+GbL17igFg7HyDu7uWy3tuL8WZRvcfW1ZEckdEDv%0aLgmICvZBce4P2LU/WxWshrxj+GhPFCb0q1+cOvfANRIgARIgARKoZ65iAiIBEiABEiABrwj%0aoEjFx4i1m65YxDxvW7xHLWy38IyIQoRGBNaRtb9wzKF4GTdYVV75+/rYufSLi0KdPnG3dda%0aHiRKkIScdcifia0Bm9ohzzmn7Z+lZW56c1PtJ9/4HxvTA5vSMuVfsgMiLEya0178DXsHi0o%0aueIIV5Pa+KouZOH3I6Bbe0jRyMibkH7jgn4eP0uVaCWnziEczffjiSOpXR/kriFBEiABEhA%0ak0DDfvE0m2AmCZAACZDADU8gwMcughx/WerqRDMqXz+JzKpDYIB/nT/vtVgVvj9sdmUNTOi%0aKnnGKAK3B/h1H1KlIfrRzIsdotaKez3Z0XPVuD/zEYtvSRUQaLhzBpsNlagPR3QehTyurVH%0aVpUyO7TeoQ3D1iEEaNdBaRtpoBrTB8iIh4NZXjbIF5ehbbdi6QAAmQAAmQgBcEHH/uvSjOI%0aiRAAiRAAiSgQcCqpDQ2aWYpbqlXmaovHMNhy9jExI6d0KdnW3OLZSewO/tHFEcBEUi0Gv0c%0azYGux2c0wDK9o+sW53WZLzJzywlznkS7vV3mnKytNqHa8qcEKaqyRr011apGXXW7VbRLtNl%0aYZVqVGOtOOTevrAXHtwVD7dTlwhwSIAESIAHvCWi8y/S+MkuSAAmQAAmQgJWAVcdY1z191u%0aiLkFfoIwJJo5ZvkMwtGWa3cGo2dAlfbbX6tMagW6Lyc9YFPcNP4KAY8k58tR9dJw1C7NXrV%0ac3enTNtM1mi/HyhjD+M0xzLWHFR2WZO/h6i0KLaaI96W3YK77xlPU7nXtU1YzbWr81WFwM7%0a9MOkgXHCtBLlxlr4BYc0aD5OjdaZRQIkQAIkQAJuCVBIukXDDSRAAiRAAl4TkF8TR81Wn4H%0aSkHcCm+RPO8Vj4kN9PUYTPfblDpyzdNJ+4M1oqTakQ+/B3XDkkyPialqIjz7NwqS7kjVFnX%0aa/V5rrjyQxSR7OEvNoeR7yjClorzHm8MxJc9gcIAadWtnHgV5pr9r1SrFl3ZfIlY2BnQdgk%0aptAOrX6ulO0aLfHXBIgARIgARLQJkAhqc2FuSRAAiRAAg0hUH4W767Pk3kSZbygsco2ZtBT%0aEyHhEj21TmjVGtSIJc1RlLq2kXtgG77OMc+VqMy9eGsHuwunT1RnjOieYx5fWHwM72b6Ynx%0aa5yYXk606iFtt1hHZ1Urs2nsO7YckOe928Ql8k2c+2MCERIvwVYqYkHf2PMprfBDVJgEtFQ%0aEqYxjTx41CjY+PZrBaJTNn9xfYekpx322Neyf0RVitqGqZf1NpL1Jw5IqmNZw+iYLUVhpW2%0aUrs/uqY5Rz5I65lY0exld1gIgESIAESaPYEKCSb/SnmAZIACZDAj0PAWwGp7E1IhwGYMLCh%0a006YcHLPdmw7YQ5CA1087knrWEd0xvUagv6lW7BbxKYp7wje/aQaY+/q5tHCebWEfKLao3f%0aUEeyXmUgMZ/fjY9Fmw3snQWbcwKULP2DrFsVKqiR/3NInwdZd6Yk92LTHMk9mSBkm39cNfn%0aJEfhKESCPYra2ev3WMaUgAgiU6kZ+0a07+6HpTaxzeJ0GITGKV3fA1hg67GR1kvKQizg2le%0adi1dQ9OW8aWBrbtjk5OE1fauuACCZAACZAACXgkQCHpEQ83kgAJkAAJeEcgHLff3QchMuTR%0atzofn4hwMoi5sY7B0daYxthI2zaNBWMxtn+2DVYNqbiHjrq/r5uAMTp0GzYCNZlbsC9PxKR%0aYA99Zfwkj7+qPNk0mmnTolTYA52RaDWUWxwtZ+/GO/CnzaposLrjKUbXpPRBdQ+321rJCi6%0aJTNkownmr58CQglWJKqpGAO2qStl1JRnTtg/45IqTl2GEsxLbNn2ObmDF1Opnf02FfENIWd%0a7laTs2t8l8SIAESIAESqJeA/des3qIsQAIkQAIkQALOBHx9LWFKdeGIjZBpLKLCEBETjVhx%0aW41u2wlxGmMFnVuob60WeScO4M31DiIyvC3ulUA6cR4Vlw4paSMwqK3FbdOYj80ZH2H7CYv%0a1r75uPW73RWigRufiknpP+gC0j7JaBx1FZBCS+w3FyG7OsVITunWE1TG3VdcEr62mgaHmWr%0arwQA3hKUI6bSRGpba1ta1IT7uI9Ef7nn3E+tnLjRD3ePDcSAIkQAIkQAIqgRa1tbWXyYIES%0aIAESIAEroxALS5euCBRRoOQ0Cqijpupa5u5ez7H5hPl4traT1xb41w3O6/LNBifb9iGcw5z%0aZrRK7oM7xDVUQ8Y513VYyzuyG5v2i6unNQW0xt339kdsQxqx1vXys7riEor0lagVk6xfYAi%0aiozyP+/Sy2SsoVotLxaW4ZFBsnRIQyU8EfkxYg/hdQaesQgIkQAIkcAMQoGvrDXCSeYgkQA%0aIk0HQEfNCyVZxD8BjPPdXUmAWNe5dXh/o+gQhWfqUUIRkQhUHD+qNrjN3a51DS42Jct/6YH%0aHcOX2TuR64qSv2gZVD02EgDN/oFhyFO/n765IOwqChcC3vy07PgHpAACZAACTQmAVokG5Mm%0a2yIBEiABEvBIwFBaiIJLtQhv3QoR3lgEZWzksdwadOgQ0whWNImQeiobvm3aI/aqXW49HiY%0a3kgAJkAAJkECzJ0Ah2exPMQ+QBEiABEiABEiABEiABEiABBqXAIPtNC5PtkYCJEACJEACJE%0aACJEACJEACzZ4AhWSzP8U8QBIgARIgARIgARIgARIgARJoXAIUko3Lk62RAAmQAAmQAAmQA%0aAmQAAmQQLMnQCHZ7E8xD5AESIAESIAESIAESIAESIAEGpcAhWTj8mRrJEACJEACJEACJEAC%0aJEACJNDsCVBINvtTzAMkARIgARIgARIgARIgARIggcYloEz1/KOl4uJiZOecR0JSHJB9Dhf%0aOnoJPpw4oKqhESaUerWPDUVt5CYUX8tGlczdExbRCSFgUAoKCf7R9ZEckQAIkQAIkQAIkQA%0aIkQAIkQAKeCTT5PJLHsrLwr9VvYt1770ERkkmxkfjbyr+jXVAIjmcdhV9CDCoLS5CTn4vLN%0aVWoMlSgVMpduFAEvb4CF0vKUaEvx4i77sY9YyeiU+cuaNGiheej4lYSIAESIAESIAESIAES%0aIAESIIEmI9AkFkmjwYAWxgq8+Kc/4W+v/wvQ+cH3sg98jEa0jgxGmJ8OVaFBKPGpxYVvdsO%0avtgqGykoUFhXjfH4BKgwmVJmAnNx86CsNCAsIwLq338b6de+gc3JHTP7Zz3HrsDsREBjUZG%0aDYMAmQAAmQAAmQAAmQAAmQAAmQgDaBRhWSZWVlWPi73+PbXTvwP888h2pdAMoNlfDTGZA2e%0aCAiAvzRb+Bg5Jw4gdM5P6BcX4rI4BBcMlbhUqURpRUmBIS0RC2MOP7996iurkZYRDBiw8IQ%0aqPNH9vkC5OcX4u01/8aWTzKQNvJuDL/9HgQEBGofHXNJgARIgARIgARIgARIgARIgAQanUC%0ajuLZevnwZa//zDn71+GyghQ/atk1Ch6QknDp9CoFBvujZvSumT30IxkulKKuowKED3yLIvw%0aV8fXxQXl6Fi+VGGE0mXPbxxfmcCzh+8iRa1NagdatY6CtKEBMZjkD/QBQU66V5Hdq1bYvIq%0aGC0jG4JXz8fjBo9DrekDqbLa6NfHmyQBEiABEiABEiABEiABEiABOoSuGohmZubizlzfotD%0ahw6jqOwSWrXrhIROXTAp7Vbs2b0LPi1qMXPmr/D5lk+w/5u96NA6GAERYUDlZbE4XkaZMia%0ayqAg6X18czjohYyIrUFV7GR06dhCL5SXUGGoQExOGyqoK1LTwRU11DXzEZtmxSxdxbfVHVM%0asIFBcWiLCMxH/N/R0iIlvWPcprNKdaLLFyOPCT4xA9fM0ndX+FfnCAO0O2CZf0RviJlTnwO%0ajieax44d5AESIAESIAESIAESIAErlECV/W4/97699ClRw9s3/4VjGV6+EVFIzA8CqH+wWgh%0aYiKpXQK++3YfDh05gYz3PwaqywGxOrYQ8aQL1KHGpxqXa6tFDLZEblEZ9MZahIr1sVWrCBG%0aEwfATdRUaEYiQ8BAEBQcjMiwECfGtUVNbi4uFhbhUWioitAQhIeE4+N0R/PqRydi366trFL%0aXrblVh38ZNeCdjE3bkVrpubJT10lMHsO6dj7D5QOHVt1echTXrZX/fF5djN60dyfwU6z/4H%0aPvyZYArEwmQAAmQAAmQAAmQAAmQQLMl4M60VO8BPzf/f7B8+d9FFF7GZVMtIqMjEN65M9ol%0adkBcRDRO/nAOCTJ9R1hEBFa99oqIviJEdIiWz0uICI+AUaxxLcS6FRIShgPfHUZewUVxdfV%0aFSFCQCMswVEvwnVARo8Yqo1guTYiQcZJKtFZjVRVatoxCZWW5jI30Q15eHuLj4xEs9c6dO4%0adFC+Zh8pRf4IGfTa/3GH7qAr4KfaOIavg2ya6USeCicpOo9sqGCTtD4Q/4am8uTAG+sm9K8%0akV5Xr55H015+CyzwpJvzjKXKMO5POlLUvY3O7E52H5MJonGG5xwM4Z3i1K38x8SIAESIAES%0aIAESIAESIIHrm8AVCcmZM2fhnXXvyZH7QOKxokJEX7xYH9t27YR+KX1QI9N2HMrJR7t+vZE%0a+Nh1v/Os1tE+IR8nFEiQmtMaF8/loIcFzqkSAnsvJlWk+9Aj084VRorW2kLGSlWLdLJexlC%0aaTDyqqKlFbI+F3KnUy3jJAxkj6QKfzQXhEuHzqUCHlzp3LQWxsjOSVoeBiGd5+498oKcjHj%0aP9+5qcdNymW02rZd63k61sNs+wCTNWiJmt9VDdXzbIS5fZKTMe+vldSC8iTaVlyi61757pH%0aVbiQ59nCaSgrRm6ZSz3/CgpJFyRcJQESIAESIAESIAESIIHrlUCDheS3336LzZs/E2FzWT3%0amFjK2UW+8hNZt4uEvY+eCg/1QWlqJGqMeJ04ex8Xz5+Hb4jLKSy+idWICCgqKUCXiStFX1S%0aIkfSSSa4wE1Sm5eBHhoeHi6lorYyPLRJxWw2CsEbFlEoFpkDkmZfoQnxYICVWslLWIaBmOa%0amWOENmTArFmhoSEIioyGhcu6pEvc1Bu+eQTEWbVmPnk736ic1OLQ59vxL6C+rs/vfMLnN7p%0arpw/ho8bhfYB7rY3fn5CryG4uzvgL6JdTSJIK3OPYNO+87IahdvvvgXhMk7VMfn4GvHNp1/%0ajtGjipNRB6NcmQF4AmEvU1Mp58gtxLM5lEiABEiABErh9FloAAASISURBVCABEiABEiCB65%0ahAg4TkqVM/oNpYiZioCJQUK66oPjDV1Ih10RdHj2dh+l0yt6OuBXr2vgm9BvVBgH8A/vbiV%0aphkao8asV3qxXpYLJFbKw1GsRT6yhjKdkiUCK9FEmxHCZpTLS6YpReLUVXtD52IkFpjtQjH%0aYPXvco1YK0U0VlddRk1NC7VtxYLp6+OPivJK5ObkISo6CpEyP+WFS+U4X1CCDzI2oE1SO4x%0a98Bc/wSkyyfE2Rre+TeT46n7f/EIjgCN7kXlG3Ifl3CrJKFZGcyrHgT3f2vapRlxnlT3U6c%0aqRKyJSSQVHv8e2s+Z6NSZxa213C27v5m/eyH9JgARIgARIgARIgARIgASuewJeC8mSkmKcO%0a/sDQgKDcPtttyLr2HGJNhqEWhESOpmS44zMDdmmZTRSunSGUYLqBAa1wLffHsGpH06JIpRx%0agD4ynjH/gswVWY5KGR8ZHByKILEiQiybypjHCBljeVyC8rRsFYPW4gZ7Nvs8AoKrxNKoQ3x%0acK9Ut1lRdK2MjDfJnRGGQTiyfFSIk/WQMZS0uiBWyUlxsI8L9RaQCFy9VwlTrjxXL/he9bu%0amLjsk9f/STZR0l2H7gMAxODFKtsNad8PWpxI4NX+K0GOvqbBeeFWd24YM9nl1I1bZqq4QpE%0aBHqvVCrLs3Bjj05aDewP9orp0Ar1ZSjtNjVP1UpWIWigiqtGrY8Q3kZDBJXyZpKwxRFzfGR%0aVh78JAESIAESIAESIAESIIHrnYBXQtJkqsbZs1liEfTHJaMJ6QOTcfiTWHwq0Ub9/C7Dt9o%0aXl8QKuOfrreh3Sw98s+MQaqXlzR9mwnDpklgPxYqoE7GXK9ZIoxE+Mh7SJ0yHchF++rPlaB%0akZhfCwSJRJ2a5duwjTFjLdRw2ipK8WvhJcJypGXF59UFxyUaYDqYZ4v0JfZkRR4UUESZAdJ%0abprmYyrbCEutC0u18pUIj4yprICZaJgfX0C8PL//gm//+urMl1I0E9yvnR+yj7KFB8uvQcr%0a7qoiJLW2+4YEu5TWXjXkfo8NX2UDIa1x9+j+iHXtxLVa9QVkfPQNFJ2XdyhHRGyCawl1PTb%0alVkzqaEStuC7XHWkpORVnsfaT76VsEAbdPQwdAmEb8+nUoFis4fcj+uU6dc4VEiABEiABEi%0aABEiABEiCBpiBQr5C8fPkyTp48BpMEtvEX1ZNnKEWr4AhM7p+K3es+RrVYBI0yBs4k0Vt37%0aNqNh6b9At8ePYKvv9qGkwcPo31cLMIj/WUcYwFKROyFhoXLsMbLEkinGvnnc1F4oQApPVJQ%0aXFQAkzKvYnWVKhTDQ0NRYioTy2aIiDA/NbBOhATYqSgvlDLVuFhUiUsyb2WNCJVaUZbKfio%0aWSZNsCwwIEHHmLy60VRDNijNncpG5+X3cde+kpmDoRZvuAtdYq9bdXjfHWtb5My+7yJxRLl%0aZCqwnUuYjzml8MesT6YndBDQynTiA3NQFtXMSn4fwBrP3irDAXnasMQ/WYKvH1R5vwtccyQ%0aPKtd2CgWGWZSIAESIAESIAESIAESIAErn8C/x9TGmLw/gVZSgAAAABJRU5ErkJggg=="/>
          <p:cNvSpPr>
            <a:spLocks noChangeAspect="1" noChangeArrowheads="1"/>
          </p:cNvSpPr>
          <p:nvPr/>
        </p:nvSpPr>
        <p:spPr bwMode="auto">
          <a:xfrm>
            <a:off x="-1703025" y="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AutoShape 4" descr="data:image/png;base64,iVBORw0KGgoAAAANSUhEUgAAA2YAAAJUCAYAAAB+EDXsAAAMFmlDQ1BJQ0MgUHJvZmlsZQAA%0aSImVVwdYU8kWnltSCAktEAEpoXdEepEaOghIBxshCRBKhIQgYi+LCq4FFQtWdFVEwVUpsqi%0aI2FkE7PWhiIqyLq5iQ+VNCuj62vfO982dP2fOOfOfc+dOZgBQtmPn5majKgDkCPKF0UF+zM%0aSkZCbpCUDAeIACZ2DP5ohyfaOiwgGU0f7v8u4mtIZyzUYS61/H/6uocnkiDgBIFMSpXBEnB%0a+LjAOCanFxhPgCEdqg3mp2fK8GDEKsLIUEAiLgEp8uwpgSnyrC11CY2mgWxDwBkKpstTAdA%0aScKbWcBJh3GUJBztBFy+AOJtEHtxMthciO9DbJ2TMwtiZTLE5qnfxUn/W8zUsZhsdvoYluU%0aiFbI/X5SbzZ7zf5bjf0tOtnh0DkPYqBnC4GhJzrBuB7JmhUkwFeJmQWpEJMRqEF/kc6X2En%0aw3QxwcJ7cf4IhYsGaAAeCr5rL9wyDWgZghzorzlWN7tlDqC+3RCH5+SKwcpwpnRcvjowWC7%0aIhweZwVGbyQUbyDJwqIGbVJ4weGQAxXGnq8KCM2QcYTbSvgx0dArARxpygrJkzu+7AogxUx%0aaiMUR0s4G0P8Nk0YGC2zwTRzRKN5YbYctnQuuBYwn/yM2GCZL5bIEyWGj3Lg8vwDZBwwLk8%0aQJ+eGwdXlFy33Lc7NjpLbYzt42UHRsjpjR0QFMaO+3flwgcnqgD3OZIdGyed6l5sfFSvjhq%0aMgHLCAP2ACMWypYBbIBPyOgYYB+Es2EgjYQAjSAQ/YyDWjHgnSEQF8xoAi8AdEPCAa8/OTj%0avJAAdR/GdPKnjYgTTpaIPXIAk8hzsG1cS/cAw+HTx/Y7HFX3G3Uj6k8OisxgOhPDCYGEi3G%0aeHAg62zYhID/b3RhsOfB7CRcBKM5fItHeEroIjwm3CD0EO6AePBEGkVuNZO/RPgDcyaYDHp%0agtEB5dqnfZ4ebQtZOuB/uCflD7jgD1wY2uCPMxBf3hrk5Qe33DMVj3L7V8sf5JKy/z0euV7%0aJUcpKzSB17M6wxqx+jsL6rERf2YT9aYiuwY9gF7Ax2CWvGGgATO401Yu3YSQkeWwlPpCthd%0aLZoKbcsGIc/amNXbddv9/mHudny+SX1EuXzCvMlHwNrVu4cIT89I5/pC3djHjNEwLG1Ztrb%0a2dsBINnbZVvHG4Z0z0YYl7/pFvMAmFQ1MjJy8psufDUAdYsBoAx905n3AkC7CcDFuRyxsEC%0amk2zHgAAoQBl+FVpADxgBc5iPPfwH8QA+IACEgkgQC5LADFjxDJADOc8G88BiUAxKwVqwEW%0awFO8EecAAcBkdBA2gGZ8B5cAV0ghvgHlwXfeAlGATvwDCCICSEhtARLUQfMUGsEHvEFfFCA%0apBwJBpJQlKQdESAiJF5yFKkFClDtiK7kSrkV+QEcga5hHQhd5BHSD/yF/IJxVAqqo7qoqbo%0aBNQV9UXD0Fh0OpqO5qFF6DJ0NboZrUQPofXoGfQKegPtQV+iQxjAFDEGZoDZYK4YC4vEkrE%0a0TIgtwEqwcqwSq8Ga4Hu+hvVgA9hHnIjTcSZuA9dmMB6Hc/A8fAG+Ct+KH8Dr8Tb8Gv4IH8%0aS/EmgEHYIVwZ0QQkgkpBNmE4oJ5YR9hDrCOfjd9BHeEYlEBtGM6AK/yyRiJnEucRVxO7GW2%0aELsIvYSh0gkkhbJiuRJiiSxSfmkYtIW0iHSaVI3qY/0gaxI1ifbkwPJyWQBeQm5nHyQfIrc%0aTX5GHlZQUTBRcFeIVOAqzFFYo7BXoUnhqkKfwjBFlWJG8aTEUjIpiymbKTWUc5T7lDeKioq%0aGim6KUxT5iosUNyseUbyo+EjxI1WNakllUadRxdTV1P3UFuod6hsajWZK86El0/Jpq2lVtL%0aO0h7QPSnQlW6UQJa7SQqUKpXqlbqVXygrKJsq+yjOUi5TLlY8pX1UeUFFQMVVhqbBVFqhUq%0aJxQuaUypEpXnagaqZqjukr1oOol1edqJDVTtQA1rtoytT1qZ9V66RjdiM6ic+hL6Xvp5+h9%0a6kR1M/UQ9Uz1UvXD6h3qgxpqGo4a8RqFGhUaJzV6GBjDlBHCyGasYRxl3GR8Gqc7znccb9z%0aKcTXjuse91xyv6aPJ0yzRrNW8oflJi6kVoJWltU6rQeuBNq5tqT1Fe7b2Du1z2gPj1cd7jO%0aeMLxl/dPxdHVTHUidaZ67OHp12nSFdPd0g3VzdLbpndQf0GHo+epl6G/RO6fXr0/W99Pn6G%0a/RP679gajB9mdnMzcw25qCBjkGwgdhgt0GHwbChmWGc4RLDWsMHRhQjV6M0ow1GrUaDxvrG%0ak43nGVcb3zVRMHE1yTDZZHLB5L2pmWmC6XLTBtPnZppmIWZFZtVm981p5t7meeaV5tctiBa%0auFlkW2y06LVFLJ8sMywrLq1aolbMV32q7VZc1wdrNWmBdaX3Lhmrja1NgU23zyJZhG267xL%0abB9tUE4wnJE9ZNuDDhq52TXbbdXrt7E9Umhk5cMrFp4l/2lvYc+wr76w40h0CHhQ6NDq8dr%0aRx5jjscbzvRnSY7LXdqdfri7OIsdK5x7ncxdklx2eZyy1XdNcp1letFN4Kbn9tCt2a3j+7O%0a7vnuR93/9LDxyPI46PF8ktkk3qS9k3o9DT3Znrs9e7yYXileu7x6vA282d6V3o99jHy4Pvt%0a8nvla+Gb6HvJ95WfnJ/Sr83vPcmfNZ7X4Y/5B/iX+HQFqAXEBWwMeBhoGpgdWBw4GOQXNDW%0aoJJgSHBa8LvhWiG8IJqQoZDHUJnR/aFkYNiwnbGvY43DJcGN40GZ0cOnn95PsRJhGCiIZIE%0aBkSuT7yQZRZVF7Ub1OIU6KmVEx5Gj0xel70hRh6zMyYgzHvYv1i18TeizOPE8e1xivHT4uv%0ain+f4J9QltCTOCFxfuKVJO0kflJjMik5Pnlf8tDUgKkbp/ZNc5pWPO3mdLPphdMvzdCekT3%0aj5EzlmeyZx1IIKQkpB1M+syPZleyh1JDUbamDHBZnE+cl14e7gdvP8+SV8Z6leaaVpT1P90%0axfn96f4Z1RnjHAZ/G38l9nBmfuzHyfFZm1P2skOyG7Noeck5JzQqAmyBK0zdKbVTirK9cqt%0azi3J889b2PeoDBMuE+EiKaLGvPV4TGnXWwu/kn8qMCroKLgw+z42ccKVQsFhe1zLOesnPOs%0aKLDol7n4XM7c1nkG8xbPezTfd/7uBciC1AWtC40WLlvYtyho0YHFlMVZi39fYrekbMnbpQl%0aLm5bpLlu0rPenoJ+qi5WKhcW3lnss37kCX8Ff0bHSYeWWlV9LuCWXS+1Ky0s/r+KsuvzzxJ%0a83/zyyOm11xxrnNTvWEtcK1t5c573uQJlqWVFZ7/rJ6+s3MDeUbHi7cebGS+WO5Ts3UTaJN%0a/VsDt/cuMV4y9otn7dmbL1R4VdRu01n28pt77dzt3fv8NlRs1N3Z+nOT7v4u27vDtpdX2la%0aWb6HuKdgz9O98Xsv/OL6S9U+7X2l+77sF+zvORB9oK3KparqoM7BNdVotbi6/9C0Q52H/Q8%0a31tjU7K5l1JYeAUfER178mvLrzaNhR1uPuR6rOW5yfFsdva6kHqmfUz/YkNHQ05jU2HUi9E%0aRrk0dT3W+2v+1vNmiuOKlxcs0pyqllp0ZOF50easltGTiTfqa3dWbrvbOJZ6+3TWnrOBd27%0auL5wPNnL/heOH3R82LzJfdLJy67Xm644nylvt2pve53p9/rOpw76q+6XG3sdOts6prUdarb%0au/vMNf9r56+HXL9yI+JG1824m7dvTbvVc5t7+/md7Duv7xbcHb636D7hfskDlQflD3UeVv7%0aD4h+1Pc49Jx/5P2p/HPP4Xi+n9+UT0ZPPfcue0p6WP9N/VvXc/nlzf2B/54upL/pe5r4cHi%0aj+Q/WPba/MXx3/0+fP9sHEwb7Xwtcjf616o/Vm/1vHt61DUUMP3+W8G35f8kHrw4GPrh8vf%0aEr49Gx49mfS581fLL40fQ37en8kZ2Qkly1kS48CGGxoWhoAf+2H54QkAOid8PygJLt7SQWR%0a3RelCPwnLLufScUZgBrYSY7crBYAjsBm5gNjw9+So3esD0AdHMaaXERpDvayWFR4gyF8GBl%0a5owsAqQmAL8KRkeHtIyNf9kKydwBoyZPd+SRChOf7XdIY3YzCReAH+Sdbf23WIgAcYAAAAA%0alwSFlzAAAWJQAAFiUBSVIk8AAAQABJREFUeAHsfQl8VEW2/gfpJJ09ISwJYQtbJICAAUTDr%0aoAIiCAMboOoII8BGR+MyIg8hkF56Ax5ypDxL7ggI/h4LIqKGB2NICgCkR0JqywhYc3WSbqT%0aTvifukv37e7bne4sJOgpfuTeW8upul/fW7e+OqdONaioqLgBDowAI8AIMAKMACPACDACjAA%0ajwAgwAnWGQMM6q5krZgQYAUaAEWAEGAFGgBFgBBgBRoARkBBgYsYPAiPACDACjAAjwAgwAo%0awAI8AIMAJ1jAATszr+Abh6RoARYAQYAUaAEWAEGAFGgBFgBJiY8TPACDACjAAjwAgwAowAI%0a8AIMAKMQB0jwMSsjn8Arp4RYAQYAUaAEWAEGAFGgBFgBBgBJmb8DDACjAAjwAgwAowAI8AI%0aMAKMACNQxwgwMavjH4CrZwQYAUaAEWAEGAFGgBFgBBgBRoCJGT8DjAAjwAgwAowAI8AIMAK%0aMACPACNQxAkzM6vgH4OoZAUaAEWAEGAFGgBFgBBgBRoARYGLGzwAjwAgwAowAI8AIMAKMAC%0aPACDACdYwAE7M6/gG4ekaAEWAEGAFGgBFgBBgBRoARYAQMDAEjwAgwAowAI8AIMAKMACPAC%0aDACv0UEiiwVuFJYjuy8cpy9VoZL+eUoNFegoKRCgiM8qCHCjA3RLMIPraP9ERvphyZhfggJ%0arHn9VoOKioobv8Ufge+ZEWAEGAFGgBFgBBgBRoARYAR+WwgI4pN13Ypdp83YfcoMi7VqVCj%0aQ0AC92xnRp60RcY0MaFADMDIxqwEQWQQjwAgwAowAI8AIMAKMACPACNRfBErKbmD7sRJ8da%0aQYZeVVI2Pu7s7frwGGdA5G/9uCEORfdYrGxMwdwhzPCDACjAAjwAgwAowAI8AIMAK3NAIlp%0aTfw2YEi7DheclPuo2/HIIzsFoKgAN8JGhOzm/ITcSWMACPACDACjAAjwAgwAowAI3CzELhB%0aSjFBxjbsNd2sKh3qGdczFIKkNfCBnzExc4CQLxgBRoARYAQYAUaAEWAEGIGaQ6CirBRFlnL%0a4BweBfEjUSigrLsS1/CJUGCPQPCqoVuq4lYTmFVfg9S9zkVskO/Coq7ZHhTTEc0OjEBns3Q%0a/PxKyufimulxFgBBgBRoARYAQYAUbglkWg2FRIa5X0m+8fHIZgf5FWij2fpOFoEdAm+V4Ma%0aFU7pOn8zjR8c64UiOmKJwa1ERV7HTzdB0AeCSNC6C9QVlyE4jL3RKehfwjCvCQgXjeuChn3%0anbVg1Y6CKpSsvSKT+oajR+vASitgd/mVQsQZGAFGgBFgBBgBRoARYAQYAS0Cpdi39VuctGr%0aj7OdaEqZyN4M7pUnFVWzdmIFmffvjjlgtcSvF+ePnkE+0yM8uGuXlFWjUsi2ah9oFRjaLAs%0a5dAnJzYUYbGCl/RZkVpWUWWCyksSsqRklFIFq1agyJL9rkeb4PkS068S5aM9UYOQd34JszR%0aP7chnAMGzcAMY4VuM1dGwkf/2RC+s83Zy2ZL+0XRPHstSA8eEeox2JMzDzCw4mMACPACDAC%0ajAAjwAgwAoyAKwIBwUSXigHtYNpqlWmYloRpSZWrlBLs2foDLhPBu/ztTsSMuxfNFWJjzj6%0aCbzIuuBahmDYhTRBSbCFTvWKYzBZcO02kTATLBWzcdJmOpXDljH4Y0Ox+tHFS3ASIa9fMkj%0ajxx1wiJ/r5iYZ5ImZloO2/6iQIH4v/2lmAjF8sdVK/N5UKwij2Rvt9crhb1/raZ8kbmZyHE%0aWAEGAFGgBFgBBgBRoAR+I0jEIBeI+5HLwcU7GaLDtFuL6w4nJ6Oo4rVXURCFxspk4uoGrEg%0atGwVjUAU4OQ5kdkPgaXXkL7zCGnTXIOVSJktGMRGyEYYA4geGsJBS57chjZ9BmNAfIgt/fy%0aeb/DNSbLBdAqGuO54rH9Le6wlBxs27YHI6ZmE2ovU9Fl9J2Xq/crEsQATiZzpBSZmeqhwHC%0aPACDACjAAjwAgwAowAI+AjAqrZYuXFSnDg3+nYf0XRsMV0xgN3xOgXC4lBv+QuZIJYgaC8L%0aThUUA6/kGgkxIUgszgA4WG0tivCiLzTJ3FRsKPweDx4b0cEBwag/OpJfLE9C+36JaNTlOdh%0av8HfkbW5I1mBAU62ilTMs2T926qpWGG+WJ81Zc73KdoaHmTSNWusSxyd28nXjAAjwAgwAow%0aAI8AIMAKMwC2KgONaMNebUKhO8WVs+/eP+EVRRhmadMRDg9pKDjZcy1AMmUeW0cGf7A1LFe%0aZXWh6ETv0Ho5OmQKGxEJv2kEljQR5KiZT5XziMj747I1kp7v7iEOIf6SGtPdMUcTiVTRXtU%0aQ3dMTM/RwIH52u7iFo/E44+6uOasspuXLS5dbS/i0MQJmaVIcfpjAAjwAgwAowAI8AIMAKM%0agDMCxTn4bMtPKCISJHOYclhcLf9spfxQgos/H0T6/mzbki5jXGeM7d/WySGHrYjtRKVCdq7%0akqpsLa9sWTYmYXUYuPv/wU1tZUqFh8KjOKMstgjHKbqqoySCd5mafwy9lgZJzET/Snl25Lu%0aigayjPv4xfLpShXPLQSGS0PBd1sbJLuMSvzPui2EJMrD+roLVv4tiQIsR/cV7dUF3Zou3xT%0aaIdXOkzMavur8LlGQFGgBFgBBgBRoARYAR+cwiYr2fjmnD2YXX1AmjVcYLhR3qvrBN2Utam%0a+10Y0Klx5bh5OVqvKKO1ZyKvxpGHIaoFhg7tgSbFp/H+F0dgJJPJsaSdczJGlNpwOfMILmd%0aW3hzzlTPYRv/rMojNo8U+ZZWFktIbaEhMLJQcnPjR0Vx2A8UU5+/XgP47EjRnoiVkizixQb%0aT0n861hE6STTJCAhrAIGRbSbZFX7aQpRfEPSwYHW3bhNrLn1pPFMcxAowAI8AIMAKMACPAC%0aDACv00E/FQTvsBmGNy/A4wV5VD1WEERTq4PCaJyv0boM/xOlO6+hnY9OiEm2EvcLMXIKy5F%0aJLnXKLWRLll3VkEqupyL2TiW+QvO57oSxDZdbkOThhX4ec8xqTIzudq3a92c6jcEoWmUcLQ%0avB0tBLvJ1VWF+iG4SbpdjNeOyTt2qnNo47jhe4nHzaEHcLETCesYHEvkNRlykQSJoZtLyHb%0a5gwZeHinCpoILW4TUAQSLlFWUC/RsQuSWiRSAJzZq1/AYshLkgYVI6pTUk9aUgeL1I9kCSH%0aUuyBTErIdmHzlvw1ZFiXMovRzARNi2R08NBbIAt7qVfQpCUzMRMDyWOYwQYAUaAEWAEGAFG%0agBFgBDwgcC07T041BCOmcZSLFqo4v5CIGhEAxbyxuPAqCslRR48eIWQGWIjruUSSxCjfFiq%0aIJNCGzlFhjrKsV5G2Oc2WS5z4BQBXDmzD56pLRzXVEIL2HZui4PgZyQX/ye/+jZMaLVr3JP%0adr2RL6DkSfWDs1yPnpG6RlutpmhrTviZG9mqo1kp3gZXy87kddD5H2TDV3JkjShr0mjwLLi%0aFA90S8MyR0c2W8weafsnxCMpDZGvLs9H7tPm9E03A89WgUiITYAbRqTM5UgQcwaStqy8oob%0aEuHKyi3HyUulOHjOgkuF5XiSZN/tJDuIZA+4LRg9SfY7JPvQhVKJ+AlC5ymIe+kZb0SQ0Lx%0a5yshpjAAjwAgwAowAI8AIMAKMACPgikBFuawfi2gR40ikpKy0cfOXjhtQn8/4EeczXOU4xv%0aih79j70c5Z4UYqHAPRPKuqMStviMimkZB97ZMGKy4OHTu0QfvYCNmJSNeW2PPNLhy9Qq7zl%0aTIh8XegW5SWCDrWXF4u1pTZqQEpAPWDUDFpg7TWTBtRu+efHXAli2qNwuRQmBOO7+1KytQ8%0a4hgS2BCTB0Sia8sSiZRFiD3pdAOZQRobokmYAd2JvI3sHkqaunJJS6abnSJDKP+UgZF4bct%0a15JDmzN8OqbsiEPc0vleoBn23WTmBEWAEGAFGgBFgBBgBRoARYATsCFQg3yQ7x8jPPIZTTe%0aMBhaAIvtasZSMECGWNskeZvZzTmRi0q2RLJIXEoakzKQtshfFjuyGYNnfe9UkahBKrnMiRf%0a4uuePD+9ggmLZyTp3uyw4tAr3uHoWt+Lq7kF6O8YTBatYhyqtzx0s/JDb57r4xOTMOlcke5%0aNXlVQiaEwvTPXSgjLONoW4BBZGJYWRAaqoGk4fIlGMnUUZguVhaE7NFJoUj9dx6RdmKLlQR%0axTyO7hzAxqwQnTmYEGAFGgBFgBBgBRoARYAScELAgP1fdyDkXO75zdERhuHQHHhsxijagLi%0aEy9W+JTKkbOF8//gM+zbhK8mIxdnxPhCmSK8h1YEMH00Z7laqeS9Xr+CEPe77Yi6NkYucxS%0aJo2Occ2clQS0r4XxvXS3y8tc89P8IsVXhkpP1VUmG3WFV108iB2+ZEpo6IxRHmxtLm0buYa%0ajtx+zD0pE/SnlBxw3N6StgpQgarh+n0RlxATgEYhDWCidXrqckRP5cW9VU75PEngNEaAEWA%0aEGAFGgBFgBBgBRuA3h4A/Ipo3RlPiCbbBNJEBy9VcXLOUI9BPZQZ+NicZ6gbOjeLbIYKIWT%0a6ycSS7lNZ10YIxCu5ImS605gKcrYyUiYJExrQKOYu6EZoqtCwPWaplYMEl2TJSTXM6Ci2dH%0aIqQmXnGKbX2L8VSLeFYw21QFFONQ1Xs3ea8KQnCkUhUiAEF5jJ6BirXmol7sz1LN6WFXAkj%0awAgwAowAI8AIMAKMACNwyyNgQKc+dzls8CxuyZ3DDIfb9W+KrnEB2JFVisyfjqP7iC4eN35%0a2KKtclAc0w/33N4GZuJLYc+ziTz9idxaxxPB4PHhvPC7++IPtetSA1jYzS79A533MVLLlh+%0abxrRBNHFFSmBG3OXf0jMahhxVZl2VtlSGkMTq2pvVtqmqtvBDHT15yIIB6ba5uXNZ1K4RTj%0a8qCF1kqE1Ej6cLph9g/zdsg7o2JmbdocT5GgBFgBBgBRoARYAQYAUbAAwJuHWY4lYnv2oaI%0a2XFag3YGGefaIbmV7C7dKZt8SeaIsg5INWik6IaBCI4IoHVncigKktNCohsjgsiX7bppUzQ%0aKVY0llczaAzVY1qgFoHPvLmiuqaJ5+WUHr4yqHqrNHUno1ULW8kmiyCtjFhGzfK3cWjjfRR%0a4UPQYiQsL5x8U8rY7QY4laTSwurcBVUzn8RKO8DBr4vSzB2RgBRoARYAQYAUaAEWAEGAFGo%0aMoINIzqgKQmcvGTOzOQI/sR0ZdXlIWMn0/j559P4JJtXzHt2rIinDkv2yM2auZEwmzmhxUo%0a0/GeWHzpsrI+zCh7c9S0wE4yBV0oQZ5u3ZRkq0NTuBZOd5/yTMyELk3sQbb/rBmFZi0+tdA%0aYL0Tuk9ohtkTwIrOSxYes3gvlnIwAI8AIMAKMACPACDACjAAj4AYBch/YuntnxYQxF2lfZ8%0aI9NyOTx/1HsHv/SVxTlEFWjYlc2eUzOCmRJj80jXSjebNcxqYNW/D+J7txRVNR9i+X5QaGR%0aCLSHSsgZlFhuoSLUt0BiGnkpg43t1oT0UWWCtrouXIzRkGC8opuYNMedeGc59pPXa9AiRsF%0am1iOJ9Kda60oLkZpZqZHwZcLrPhkn0kiis7lPRV09xN4KsNpjAAjwAgwAowAI8AIMAKMACP%0aghEBJicJ6dNQksjv6Epw6vBdrNqTh66xwDElqLEvIPY7Nu7KcpCmXhiC0ad8K7eNbKP/j0b%0aaR4lO/OItI3Rk5Y2Ac2rrbp4xG/JIpIhE4m1f8ilwcp3VuIoTENna7zs3gV4Fr53PkOhCCc%0aKNyehMPV2hTZ2+CIEHBgQ3w3fFifPB9PgShcxc+PWbF2LdKMffzUjivSxNyXvmmFA/+v1Ks%0aP2xnbjdoI7n8559D4e8fhGn9Ol3RBSXl+MeXuSgsuQGbDxjdnK6RvMbMFROOYQQYAUaAEWA%0aEGAFGgBFgBHxAgPY1O3dUcughCsXGqiaF5eTCXRZzatd2nC0qgmqQV2SyolG3O9H99BbsJ2%0a/7RWd+wsdEgh7o1VI2K7SZCEbj7l7dXDaxvn7uZ3y186RNXkLvjrY1Z2rD5U2jyfX92Quyy%0aaJfINRt0grPnoKiL0OH9uT+XgTyVlFGHMgfhTihmEeilAhctrwdgCGuNZooap0y0vr50e7J%0aeSRbXV/mHX2Sq/Llb3ae95JlctYQaYeK0ZFc1vduq6/hO5BN90qZf86pgNCOBWlYkSBqh7J%0avSI5Q9l+swO+6KK0tK0PF8SNkvlkG68H9wPgJOrfRAEWlNxBAZpXCAYgvQdMEX4pxXkaAEW%0aAEGAFGgBFgBBgBRuA3jEDZVWzd8AORGz/ypqc60RB42M39cg7sVswMyXM9kTKZo5EHxPa3o%0aU/3GAm8bvf1R96m7fiFtFn5J/fju9hmGEDONQKatMfgfrEkLkRx/iFjnX/mMNL3kcdEyq+G%0a5t3vQp8WrgTEfG4/3r9IBEIhh4bGjRTNWD527cqWi4e0QoKkaSvEto3f4he7gkhON2XhpLJ%0aRdrsOzaS4iz99g6/ETtcOwQijv0NEjV2cvaaxv/RCagURomhym9+BiJm7YPBrIDkLUY/afM%0aJdB/lcUdI1KeTIo4HBXzJvFEe9EE6OWLq2DMT3J8wQG037EtiU0Re0OC8jwAgwAowAI8AIM%0aAKMACMgEPD3V9yba0iZIQRdk+9GO8VdYnScTL5EdkNIOBK79yIly/0Y0qstwmzj+ggMGNUX%0aNJaHIaYT7lY8HjYMDEPLFjFo2TTMwTFHMBW0kTJyXX/XkGEY0kkxiRQVUYgh00eb9sVGtPz%0aQqYOaLwBNm8h+Ftt376iQtSBEqoo+WQw1qDG6dm6LaOm6GTope66FhLqSwOj28YipJWZxKd%0a97jZloajkxs9hIAyKMqi9J9YZuzrFtEyJvRA59cMgoNcz2m92cZnItjAAjwAgwAowAI8AIM%0aAKMwK8BgQgMHHsvzGTSJzwYNvQPRFiwo4bGv3EH3N8vAohshCahjmkOCPhHYfDYUQ5R7i78%0aGydgVLI/co1N0I5Im15oGNUej01ohcJiu6bJPzgERhtxCkK3e+9FozN5iLG56jeg29Bh6EB%0aF1GwBgQHSefyoUGSZQ0B3IoWIjr0woQWt31J5T0MDacvUUnotql5codiwzYdA+2qjRZSBNu%0a2uvFBDUmo58zdSpkHEVzXEUd3+bMpYVfi4HCPACDACjAAjwAgwAowAI+AbAv6BQSA+5iE0R%0aBPSetV0aNSqLRpVJrRhAMI8kUEyuWwZr6wtU2VRmWCd+2kY2hgtQ9VM4khETN1ETRtdS+cF%0aJd4TM8GnhLYqTNnbzVOThEbLROvBPjhohZZXClPIXNpP21eNl1pXZIgf/Im0+qo1Y42ZiiA%0afGQFGgBFgBBgBRoARYAQYAUbgV4GA2NOsstCQyFMBeWNZssXq4BZflPQn75MivSpBkDyhdf%0aPCw7+DeCZmDnDwBSPACDACjAAjwAgwAowAI8AI1CcEhEMNb13mq+0W68wqDZRFmDtGRJJ2j%0aDJrS1jIpJOcL1YpCDlaWd4KYWLmLVKcjxFgBBgBRoARYAQYAUaAEWAEbjoCYbQ4zldiVkwm%0aipWFclqL1iSkAd57JABBGtNDsYH3f2wsxdHzTjLINvEGucwX4YbVPWszkx9+sduBr6aQXiy%0aJq+yWOJ0RYAQYAUaAEWAEGAFGgBFgBBiB2kGgWYT3NoWCSon9va96uSm1IEONjA0QQRtTRy%0arHqKAGus4/GhiNMAy+jxawNULAwHvc3uzlgnJYyI6xcmNKRxFMzBzx4CtGgBFgBBgBRoARY%0aAQYAUaAEahHCLSOtu0t4FWrxN5k56+XSeSosgKCyDlbPQqnHU66MlkMqcAiXpyP6PQfEXzP%0avW5FX6C6aa9unwMTM58h4wKMACPACDACjAAjwAgwAowAI3CzEIiN9F5jJtokNGbXTRXIybN%0at4ubSVF3i5ZLLNcJy+BAK33sHFXl5rokUI0hdZnaptEG1r3XwGjNdSDmSEWAEGAFGgBFgBB%0agBRoARYATqAwJNwnwjZsKEsIzWj2X8Ykbrxvrathuk0bLSWjBpyZgOg6Lt6WCldWpazZdYX%0a1b051m4cfEMbuReR/jsOS7wiLVwp6+Ukbt8Xw0Z7fvHuQjlCEaAEWAEGAFGgBFgBBgBRoAR%0aYATqGoGQwIbwxv292k7Bs4z+DfDjKTOKLfo2hfff5ofOcQ0xrocfjE6qKsGpftfND4mUPir%0aRTgobGAzw6zcYiGoG/6SeanUOxx3Hi1FSWrUNqhtUVDhbVTrI5gtGgBFgBBgBRoARYAQYAU%0aaAEWAE6hSBDXtN+C6Tdn32MgiPiEXmGxjbMwT3d3PYHdsmQVA2T+u63KXfKC1Fg4AAmxz1R%0aJDAv3x8DUWWG5I5pRrv7dFTW7yVwfkYAUaAEWAEGAFGgBFgBBgBRoARqDUE+rSlHZ99CGKt%0aV1BAA2w9WIycfP21ZpURIXfpeqRMNK2QiFkxkbKGvlsxSnfmpLjz4W45q88IiP0MimnLAws%0a9G2XlZLNKD4yOSavPcrkAI8AIMAKMACPACDACjAAjUNsINBBjV1JFiU2ZAxreQDhxpYAqrK%0aWqSjvjGhmkdVtiDO1tEO000zqx978rwHP3RflkDultHdp8RkMDSVNWlT3MxJq0X40p4w2ix%0aaWkViy3WmGl3eIq6L+IE6GBeID8/Mg7ih/8yDY0gFSPIu5mBfHj5JsFKfP+QbpZbeN6GAFG%0agBFgBBgBRoARYAQYgaogII2xSc0QHUwEjUhJbYe0Q8X4/GCRT9WIVgnTwj7tAvHUgMgqa7O%0a8qVSM+f9n63WcuFyGQFrj5ku4//YQj2aVvsiqs7zlRMCKioqQl5uLYjpaLBaJnKmkTDRMnA%0avCJtJEHpFXlBFlazuYSUN2yXSDSVltA83yGQFGgBFgBBgBRoARYARuKgLSGJv0DpdMpIQoq%0aX0FRP/bgny+P9GqENo4+vuTFry3PU/y1uizEC8LCDf993YJkSzjfKNlgLg3d6aTXlZfd9nE%0ag1BSXIyC/HyUEuHyNYgyoqyQoSVxvsrxlN9EzbpaLJssesrHaYwAI8AIMAKMACPACDACjMC%0atioAwRDOVNcA1GvfWZggiLVTfjlUgZ9SsUCJnP5w04/Uvrrtdc1YTbe/WKhD9EoJRUFJBFn%0areSRT3JO7tliRmQtNVWFAAs5nsA6sZhAwhq6a1Z0JTlkeeYDgwAowAI8AIMAKMACPACDACv%0a3YEhKLDbG1Ay3dqd/w7sltIlaEMMTaUzAz/+7PrSDtURG7tq9ZWYbLoLggy9thdYUhqEyh5%0ahfSGm6n3dMutMbOSSaKpsLDGtVzCRjY0LAwGWoNW3SB+LGG+yBsRVBdJLs8IMAKMACPACDA%0aCjAAjcCshIByENAmrXacgwm2+cJ9flSCIkvAfIpyCNI3wQ3IHI+5obUTjMOFcxL1Ek7kCxy%0a+V4YcTJcgtKke3VgHo1TYYMSTDXXhvez5+PG32uP5uXM9Q0rDJWsBbipipmrLaMj0U5CwsP%0aBx+5CSkOuF6MTv6qA5+XJYRYAQYAUaAEWAEGAFG4NZFQPgBiQn3RldUtXsU/v0Wbr5GBMmD%0a6qoS0aJ1VnI3YbHekDajbhpuQHxjAxqFNURIQEPJ86SFLODyS8qRnWfF2WtW5BfL5okGsjk%0asJS/rwh3/bbH+6E7mix1iAhBM5YQOTpgx/nTWjF1kOunJpDEqpCEWjI62mTzeMsRMkLHaMD%0al0/s0EKRPkrKpeG4W2LLtQ/CQcGAFGgBFgBBgBRoARYAQYgd8eAmIc3ST4hkdNUXVRySOSt%0aOCja9UVI5GiChq/l5OpWxkRNWHx5kwphc7GnzYnE+731SBMFkU5QezEUZC0QGKkN+ifudRO%0a+LRl1LLqceGYaEQG24XeMsRMOOmoiTVlKhCejkajEUHB5PezCqGQHH7Utm1tFZrFRRgBRoA%0aRYAQYAUaAEWAEGIGbhoDRH2gc7Exxarb6fWctWLWjoEaFSi3WNpuIWmUqF5Fd2p9YyShIm9%0ahk2lO5SX3D0aN1oEPb7RTNIbp+XQgTxptFysSdi7qq6gxEbB7NgRFgBBgBRoARYAQYAUaAE%0afgtI2AhRyC1HQSxGdTJdy+NntolyJQwlbT995RZSRNlJDJGzEpoyMS5J1Im2uxMyoSoW4KY%0a3UxSpuBbZSLoy27kal18ZAQYAUaAEWAEGAFGgBFgBH5NCIhlSLm17D5f4PXgHaGSB8RbBTv%0ahrVG0WS/Ue2J2g4w2q7JPmd7N+hIn6hR1+xrYE6OviHF+RoARYAQYAUaAEWAEGIFfIwJF5D%0azjEvleKCq7QdZonnRI1bv73yeH3xLkTJAy0VZ3ofq+4d1JrqH40jL6ResoiLoDAx1tPytrS%0au09cpXVzOmMACPACDACjAAjwAgwAoxA/UKgjPQcueSxXA7uR8ohtCYtqopr0oTR5EQiPOFB%0aJqT/XKJWVq+OwnzRnaZMbWi915iJfcvqKtRl3XV1z1wvI8AIMAKMACPACDACjAAjcDMRMPg%0a1QGRQ9dekCeIjnGrUtyDaVBkpE22u9xqz8jokZnVZd317oLg9jAAjwAgwAowAI8AIMAKMQI%0a0jQJ4yGhlvVHmrKuf2CKca8U2i8fqXudXa58xZblWuxT5lzw2NcnCJ70lOvXeXn5ebS15R9%0aNWeeXn5OH7qFKVXoF18PBpHR9vutappNgF0IvZgiIyK0kZVen4hX7+tlRbkDIwAI8AIMAKM%0aACPACDACjMBvDIEIWjUUZqy+tswZNkEfdhwvwYa9Juekm3I9rmco+nYMkjw0elthvdeYuSN%0al4gZPnTmDMmUN2snTZxyIWVXTtMB5qlubj88ZAUaAEWAEGAFGgBFgBBgBRsA3BIz+DYiU+V%0abG29zCZX2/hCD0jDfiswNFEknztmx18gkyNrJbiLThtK9y6j0x83RDDTRbaTcU6GtCVdM0I%0aviUEWAEGAFGgBFgBBgBRoARYARqAYGGtAOzMGEkG7VakG4XGRTQAON7hWJk9xBsP1aCr44U%0ao6a3t/KnNXJDOgej/21BCCKyWdVwS5sy5hcU4BRpyipIV9m2TWs00pgdVjVNCySbMmrR4HN%0aGgBFgBBgBRoARYAQYAUag+giIMXZ00A0IjdnNDsLEMSvXil2nzdh9ygyLtWrLkAINDdC7nR%0aF92hoR18hQI/Sy3hOzgvx82veg/Gb/ZlJ9fn5+CI+I8KluXmPmE1ycmRFgBBgBRoARYAQYA%0aUbgN4ZAWGADRNSSCaOvUBZZKnClsBzZeeU4e60Ml/LLUWiuQEGJvJ9xeFBDMrdsiGYRfmgd%0a7Y/YSD80CfNDSGDNO7ev98SsqKioTjaYFj9qAO1hFhIS4tPvy8TMJ7g4MyPACDACjAAjwAg%0awAozAbwiBANI0NfVteP2bQafmqV4NQ2cw1N0yuLqsu4ZhZHGMACPACDACjAAjwAgwAoxAnS%0aIgDBfldWV12ox6W3ndsR4vIfH3p23A6yjUZd11dMtcLSPACDACjAAjwAgwAowAI1ArCISTW%0a3yDX62I/lUIrfcas4bkeVGYFN7sIOoUdXNgBBgBRoARYAQYAUaAEWAEGIHqISC8MIYGVE/G%0ar730LcE8jMabvzqwLuqs/GEz498v9UbP23pj2RenK89ezRyWE5swa+KfsPaL3ch3J8uUiVU%0avTces2UtBjm1qNJz94hVMnfYkZr38GYqqI9l6DmtfepJwa455G2sft+o01ZeyhzcSPhPH42%0a+fZPpS7JbNaznzGeZNm455tfCs1StQzJlYJp77iU9i64nqbYqZtWslZo1tTs/+dJyy1v1dn%0av1iKWbRvS3bePjmNCZvHxaNpT5z0HQc1oGyPCcdU6lf6Hnbk8ik/styfh/+Tf1dtfqbm3Nn%0aXMtvCQHpOR6PeS+9gu/Pu/vQ5mHD7GH0zZyOVV/f7O+cGXs2LsdbK1bjVJ53HU3mh3/CrL/%0a/L856mb/mf24ztv3jT/Q9eRJvfVGFb6jVjPyr55CZkY7NK5Zi7U3HvOYRuRkSwwNv+LTZ8s%0a1oU32ro96bMgrAhHfEQCJnFrO7DqlmYRV1iTrrWyg//znmbrggNSsflf905dRxoJJ8fm7X8%0aF3Bhy/MwPajwPbdZ5G0f72u95yiU19h+YaPqJ5kTFxYs4iZc/YjI30nkHg3vOvq3dRvCAeO%0apkmJafPewx8eWoQ4bVb66C1btAyXEKyN1T0vKW6O6f8zD+Qd1SmYcen85eq100misUkrRLv%0aUo2bKw8E1qcig38fUt1iNlI/m01j18lKcNzaCbnFzCczNBmLWsyNRE2tvs75+BaOnpyImto%0aVjO7y5yr6AiMmrsPpPQ1HZG2ctyUZauvysja/hZ0001ZKXjauFZd602rs8/uGIi4n0Lq9Dr%0amIcSU9DBsXdXlytJx+h/hbpHQY+wqZtL+D5e1o51JT5ySt4a+tFBFX26BcXo9nwuZj5QIJD%0aeV8vzDm7sJ3e6e2XkvDEQ13gm89bX2sDyq/sxeajos9sDX+dl8F86YiEM+jdv3bkf/HYY7O%0akShKmr8eaZ5N9r5BL1DkCWV8vxV/fP0yOu6rRlCITogY/jxcn9Xbol8qv7sTi+W/DHFzZC+%0aN73SXFQXhkwRL0inH9thed3UnPMX0L6f+gqS/oCzcdx1dbDtHzfAgtRrvJo1+yBmKtOLFmM%0aVaK8QK6Ys0zPSqReQXfrliL7dlrcRxt8dmfetvyn/16JVb/cI7GGzovrJLLkmdG76dfwID4%0aUFs530+syEpfizRqc0LCTEwVAqwmZNm+42WwlpShpKQYBcV5yL+cg0sXz+PKpYs4eXQPfXv%0alsZi93nVos2M37m5sj+EzRwQMrC1zBMTNlWsP4CZjXUcHBQWhrKwMFbXsOr8hETJRV/0LJn%0ay2eIatWZtfnYJjr+Y6abKigOxcTNq0HeMafY47B9rz2wpqTxIX4utNU3QHR2c/eRXLqcMSY%0adgrryKB+shTXy/Hf72cgWdWv4kBLZVO0181Mw1FkKYfLTebcDX7F5w69BN2bjuPBxbOQ4LP%0afahSgA7Ve1Aj8dDLC5EydgHdzTv46sALmNTN3hjx0Vu9RSZu4n49ByKgOmPloqP/wghJvuf%0aSvqROWXMUU5PcDewNCLDD4yjWmo8fiCyLgb3bkJiAmc+6TfUpIff8fil/DpGsqoSc74/DhK%0aG6z6E7eQ7Pg+kwlj2/FL/QYMnbN7fkSjGGzP8HhndQnwMTNj6VhBTlmXdXr0/xsS/i6/QZP%0at2XKt8+pnS4UzXZ62NE0iTM7b0YS3YD695Pwx/umaIh43nIWJWqELfKRSb0mFl5pkpzqA9t%0aYDXfaZ2Kru7Gstf/Dxaj8hTQwC777VQl40689Zf5iLX1USVA0zGYOIgmbaRQjPCEkVj6eAp%0amf3ABmanjsSwxAzPviVXS5UP51cP4kp5XIBS3Dx6KOPXxccj1670oOrMb2386Df+mPTCoX4%0aIDaakvd517fhcydhOJqW4wDcBMImbayQNz1j5spkmT2goJk18iYuba5184qvbmT6NTS/0+o%0aejUbqXPb4G7Ojf3uonXMlZi5p82AC3D6al2DKbzBRiTuhHjEp1THPOJK7ffI9esKD//HVZm%0aywmj+sY75Cg8ugGbPzjkEKd30WT8bAzQS/AhzqXNhutYO7wv1vkgIya2K+Jua4/OiXciWpq%0aa1f99ADOKiFDCYERIqK0jUmqyosjkveLBYAxFoG41Vlw7fwynj/+Cq0Wl8A8QNoMBaNyqPT%0ap0bIsQ3TI+3Gw1swb7i73CGlRTyq+/eB3/TN4DLDaiCw0NRSFtKn1D7AxXC0GtQxzrW8j64%0alUsSte0KvsQMjWX8ukF6WCiIU954TWXVJcI6mt1H4Cr6Xhxzlo5e+xszHqoLfUph/Ha9MVS%0anbMnLqWP0zxHrROOIG39/+KHrCM4eDCNtGxyW9Q68wY8glceIDmaUHQ1GyYiOa7eL6VIXCt%0aUbI9MBci5modIK2kzXBpshdVqQGRME6gUUa1CkEOTWbAoA4yt+mMCjbHW0cdg+YRVGLV/Mg%0aykgTVG0kfQRi5bYMKsGYgPUyXYj6asdCx/W/4guzRBZCuz2DPX1JluRXbhpfZTxzMqpw7sk%0ax6nj1eLcJSWWhAQEIisb1ZinfLbVCLeUaaHK3/b53wMVu34C5pYdZirU3n6NuHwv2ZidqoY%0aQFVvkF506lusrsJgKaGg8nY6NbtmLum5vJRXqPPcC/H+QOEVmyldwdUs5Oc1gniMnX8vK+F%0asCI1CtN5HPs8kDxGInPR69Glg9zv0fwE+yBiJSQlBNEQwIiLUTu5jBj2NSf076NxfAb5fsZ%0ahmtgUVqcGgY1ZYXelFWd9h9Qal39IRtn0DYaANibfj0UFi4CKCwCsUA17ajCk/JUkz/6unT%0a0K3b7dggEaDYc76FvPnLJZKeJ44kbL86v6c+Wo+5qfQoFmadEhwIC315WbV/ihm3EIsGJNI%0afbO9ZcKX2PY/jcdqep4TKP0553Ti9F9NGC8PzENd+yVDox6YMf1F0WV5DAH0DUlZKD8nwpp%0akytyhCKM+2G2fLaTRJ6RjU+cBu0gw49BW+dsTM3mw03dXpMvhxI/b5JPY0ejqhrypebXH7I%0awvkUnjCRAmesFUVvP95KGtHypVjcHA7k0cqu30yFIsanwYpeqrqab6U0TOh1iUIr4ZtRVaY%0aexrT2M/WSa1aRKMErIUCKIJP2NQI6BkNzaTRhKxY7Dov59A22YtEVpyCD/87I9BIwZ5sG6h%0attJyiree6oOVNEEmvztOE3bmQ3im5widMZ3+fbr2PWZkfv0vpLy8ABlufkeAxjcLXsUzjwy%0aqk/dWjKtDJGKmf08ca0fA+VtvT6mHZ8K8MDQsDKbCwhonZxIpI9n10YQx/+hqjH5OHVQMw9%0aJP56O9MR+f/XGENIBImr4KLz7YHlazIC7haBNvgNk285+MpV+tRE/6UJiJ2BiM/tj/+lBpV%0apjGIjrhHJaNf0zpIFpgyeo/0iwQBWMX/HXlbIyYspQ68FTM+ccQMvXprSl/AasXymZAmkjq%0ahLpiWHJ/9I1z1mWYsH58Epa77UQ0Uo4uxYS+VK/b0BVv701Dd6eR48+rH8IkMYhwCYsxrLv%0a80Zyx6TR+Tx9rOXTGA09NRIL0VljJdJYGvsKslRLLTxChU4iZmlt7DOk8Gdv2TrJFCeKxa8%0algGefEF7F57WQilk4fOMqUt3MhmQGK3zYZy759D0l0D2ouMSvmPhhpHkwJAbYbkCNUAXQ1Y%0aOx0PJpo/9ifCvzeRszU4jV27N0JUaFhCHW+T70KCOPgQL0EbZwV5eq9kMmt4OVyOIsCwVTo%0atsop3hjXG7Nm0WCJiKdjCETpBSLUH4hBjSDdUxCngFZKI6TODoOgUDy0+jhG2wRQA3O3Y8C%0aQSVLMlFW7MKl7I5oEsGWQTgw0w7qsex9pICfM31ZMSxIvmpLJYCPI2lJFmaswYoL8/Gnj9c%0a5XTx+E1XoJSlzM9I/xmcN7SAmmn/BMnwd1P/IrHyPSIcrSwHpn+mRFChB35wSMe6SLfE03W%0aU5nspkz3ctWmZjZMlfjxKD+RDqDXptYmgSa130o0sg0NsYWqTnJvgCMSMG6pQ874Gto1g9z%0a59IgT62DZotLz6QhRXlvEyYvwe/ilHE6DYKbD/gdGlv/ZRNMvziFWExdsR7b+44n/A7hb+s%0aPYcCzGrMs2yQOVSMXsJX/LZz4BzSn26Q+taUraalv9x/XuT96JSW4NCtqxhisnvcRQtu7SX%0a9lDNZRut73MbBlMiZ5ZeJqRsB20lSLydRxUzB10lCXdlQaYc3D2TOXYC0+go/EgJ5CHCl4z%0a57JlPsh6g9DW7VDM5pgAc7hK5WwZFPTc87BXKL2Q1JR+Q9FRbZs67AswV9VG1GORWu2IJYs%0ak1B2DH+bMlfTh2j6Yo049dTPUGIjnVkFxVJ0udRZGqgfUXMpR2sm1ittjZk8Dm2M8rdWLCE%0aRwa9xFwxX+yKliP3QGdtSBpG5ZE0ETcM039B2DyzCmsGnsfm9f2LlpiC88dXf0Y6ylp9YTc%0aRsLj37d2Jwn95SN3N4xUwsoXtZsty9dUTRmXQsHv4YZGpN7dZ7d8wyZt7eVViQpu30oG6e3%0aRGLtjiVVvpPuyXLBaxb+BjWrZiNzV/NRpxWhFPR2rgMaHiDxtf1T+lRG/daXZk3+aepbnOJ%0ad9BALCw8HCaTqcbMGoX5otDG1UdSJhDLO3lQAY4G7zveU2yYr8CSK0cPuG8wWjvNkGl/2Oi%0aoSFKd27UoMS06U8ELikzt4Qo2TOsjzSaK2ImpG3AvybUQ1iZTIawt7oD4zGWK/6kPYvPIix%0aip4QQxicNw5x1d0KlTAtp36oDY5nFoFumeXIS2JEH0Eal+CHfRJgiZYdHt6a8eMXNXowllw%0apog1IzNE9tiEX0ME2jgKwiouTKNmGSe4CjXhjMNQiPpo6NqsbS5DLH2NT/h9AwGElyB2gy2%0ac7FQ+SVamyP4CJFcI3Wyysc645Ol+NuFFkQIxNqxEZgzxT4DWSrdkJ2YWWlAWmth92KMVgh%0avTdRRdPQ9IpYLdERdwMy+dtymrDqAqc9oJwnsRSRCLREzQbqnKKTbnq49CxT4ayMMTdCfrs%0aUgIJBmTAOF+Yg2XTmPF1XTbxEaGEymIoS1+0deLqEZ3OuI8ykqLlDzAqoljRFoQ+fiPXUbo%0apzupJQGYxQsNPhIHkWDD1onIk92iBei6qGInGn8sC9LWNPAn2a8z+y9KAs7/yO++DoGIWV2%0aHUIZvSF33DsIzUjFcVXkIgKW467qM9QfOaUFxvTGODI9cwjnSXMhEbMxWPynibTSzDGUn6E%0aZKymE2tegNU7GP9cswfvH22H6IxpS5lj0t32lO6lXvyDJ2LoB2+LvBorkZ1u0zj/EH7/sOy%0ak1NOvQV/h+10WUuUmv1t3kZeAjxcJl4siqPUOZH0zBY0t2OjQjI+UxPJRij1I1J0UHPpG1f%0aFJSKiYMTLVncjpLmLVFfw1Y7yUYnNRD7uOswfQeyn1IqH8BNk9LdLTYcZKpvcx5ezx6vi3H%0aJFFdbzmtN8v6fKWNpDw34TZ8MbGV9K0d/doOzHeyqtHKlc5NvhEYl/JEYra+/Cw+Pk7joRA%0aTjqvf0CVDMfXHZDTu8Rz++kwy/KxX8XnqWqn/SV0/BSmPJGjGABap7wmkCaR3iZSJMGzGEC%0actlBWXTvyIre+/TmvwHX9DPcJfdHaf0l+3wKyV7yI5xt+lf5PvhZ5lQzTaadbWSdZUNlI2D%0aPNXzSYt5G1EvuVRYLnpCg59sxovzVkq96fZSzHnzT43fQ1tEH0DOHiHgHb87l2JepBLEKhw%0aImclJSXVdggiZmnEmrL6aL6oQh3aVNU2ncXeVfPxdR6tjyg5i83Zco4tKX/EqWg1jzB8SMD%0a4kWppL4/W0/hbF0fb6i/fn4LV090Tm0ULVqL7XHVgk4wla99DFzsHkCouOr8be7Mi0L07mb%0a04paktc9U0UN9DeQ+++ySmiY5PV+NEj65pO54ZOMntALT1Q28gLfklWInMiwddmH4ZaXbx+%0a+e7Yb700RyDfh2NsFIn7RjI3luJCNUb+DpmrvzKwyDGeXDpXpgVZzattf3mDvnIscm6o0pM%0abAJ5vWvukHwzL3xxAGKfyXPTwsrIsFJs5Y4zmNrHTka10uyEWiXd2lRfzr3/pbyX6qolpSe%0afnusMzBo4XlovoqepE+9GxusPYebbbt5NQwL+uvcAZpKdsGwmLNpO/UPuNxg2aobUvGGP9d%0aclmVYb5vqTHd7fm8hJM7mk1dddt5f9ERZNJ62EQxBkkIgZQWCbxBi3HKvGt6C+ngYkZIdWf%0aPz/MHvhWqmUeKfVUHSGnCN8tc9Ra0pbnmStECRThD34vxUrbRpTKcoh/Qg+edeeHhAYhtYB%0ap2h2eR9Cbn8Ao/vYJwKksvyn/iOwOxWz6b+7kLNlMWbaBrTucunHX8rYhI+/P4NAeob0QsG%0a5T23fpdXrV6DxwQibRsk1vwWWsD6Y9Eiy0ztZ2QyP0NqKt4C8Nf+/xa5i3cS4lWpSCIcoZz%0adPkKSUXXIjrJLoLIudFEtZSVv2T3WZxKAUDGoZRW6J5JB7/SQ2v/QwFpEZofiO5ND4JibWq%0aQLNZM3yCYlYTskJj6/Cuy8NdcLOqZzm8tLX5FhJGTtpomVHY+nd8YeJSWgcejumzUrGZBp/%0abF/xAU6NWYDQAmVWc/c55NFY4sxHbyqauxZ4cEBraQLbKiZoBSEiq4VZo4TW3btgIEdRcui%0aM23t1QWs3YyVXaSZsW2G3pnpz13vo5bRE0S+0Cbo/MBuf3d0HU8kSIIOEZKa+jsNPJqOL24%0afBtabqxig8sbpifhPltd+2W+qGBZEKJttf0TGaaa1QqUV5aby8C7FPmXCJX1+1ZPbbyMOnf%0a1ZfPDIXfFs9t+fIJE91jh1AMgYNG2rP4M2ZoTk6DqKMyiyfKJKz2z7wUxe4tk/shPD8bVj5%0aAREmWrMyfUlXm3TJcsF2JZ+c2Tofs21rEpzsqpW87jQN4aqJhTuNE2k01Fk9p2qVSwOinXt%0a20258rNxj0tzJkomCSsK0Murf5I4BnZ95EVMKhUYtEJZzC7ByA324qNE5ZKY3Y+4UoLSAPv%0aDdYHT6qGrvq1bPacZ14+qJXn8gT60ajwlOM8La9hnbPYQ1mwZKUQb/YFxKn4aZkmlqV8xfs%0axRdiGsIymFo1EbKcyv+0dWSGkjzptyMO01ddGNBvu3vp/O9i49xM6eP7uFNnyrZkvHIsAQ6%0a9zBj4Cywitch8V0RQ5r9CPJLJEL+0UM2LVhMYld5ljmX1stKAyVXMjj30fvRRWOKawk/RlJ%0akYiYJVP6c+ew/kZJ6QRvldE4a5pQFTnHaS/fpMdN7+0jMzLQA/yyyL+dLz6ewDGsUF492Lf%0aUnD7St8PXc2VxMzI7/cu4CCgWRpfWKTVp3Qlzjykd5185n4nxWvihCL5Q/oprFo7WOEwq99%0auWfP43z169K5nWGoBjEJ7ayPb96+UWcJe8cTpzKUfApQ1B0S3To0MpN3yGb0dk9CJuRdeJn%0aXCkg0/ygCMSSOV+0ZM7nWFtM7zEY1ctxXbPIcXnPOmymdbaVpTtK016R1uWVGdIyAm2s2/M%0atqUipjADS5OPDLsRMkUhOutLISVc0fWDLaeLGz7QTj/WRB/0BwtXomQ02bVb/BVvwt/GdXE%0a2uKduPf+9Pkzme3hH9OygtC8KIN9LR1a3HWn8Y/S/ijVGPSUQlgRzo/PWxHpJHQ+e+OfODJ%0aTZtWdKdXaRlAqVKtUFiErREbp86aSfIWWUhkxyFmL0mZkbc9dJyNCsKIMcYJqS/OgtpVEfM%0aiNl47n4ay+QdIqsPp2cm+x1M6K4dd72D0V201xcwra9cJmE6aSMl02fxIskhYdwSvPbSAzg%0a4LxHz3TwHOTarKFrr6uMcoDpMQu9BuN2JlKltkI5kCTBteldMThXfjZ3YeyoPXbp5KuBQul%0aoXfuSN0dCwWiJ+U4VvWWKm/kqCWIWQX1zVa6PQioiPVUVFhW0dmiBxYrNo0bGLGWR/mnm9d%0aTaPNqLnCymYS+xBfdUDyNAndd5iZYDTAlNe+S+08zfZLDbKiK60DD6pQiRNwtsv3J0Zce+c%0aLWg+2R9NG4XDGBaEUGOYTF5dnpLHga8TsfKOJXj5wQJMlghcKGGrJ1ueCYpJbuPWwiskLFi%0avIGzrUehzrSuaBhC+BSu2vT5D8VxFndS4qpmY+FZnTeUmJw6PzEAvRVx+RgERM9k0IWHy/2%0aDSpGR7RaZ9No2fPfImnOmYp7mr1Z+Yx4FPdrpLluL9QmORkBhry9MCj5FdmtCAhKNd5y46W%0axbYst4iJ46eTG2N1jzXAf66T77m3bCV8nhSnvMZ5qakSXmSaD3ezZkpDcXopWmadXs0U7vq%0aSTLPonZoSLzl6Eok65qsEnV0NsW1afQcbzeq+wxMnHyFJurkeHE88eFSGgQmY/SIPmiqxDu%0aWokjLL/j0bdlkCRhDaxU7odBCZtBhtD6RnDVYCvIR3b2xYzG3Vybay+ktvD5vqdNEmVIg8V%0aEsW/oX3K0xQxJOlaT1dJRl1qbjtB7UiU1LRU1YO7EjUsjsathr6eREKUEWaN6HP3QfQf0Zr%0aQXeuhkR217GtCWq/kGpkw5Jk5dj8XNjEa3zKFnO78SyP5KzC1Xjbi9GlgqPYsnLL+DexCba%0aWPm8WRjMV/fhn8+M0CmbjEWb/onheuWs2dj6+kzMf1vv3R+GRetew/BujvVlrhImfWmIeXw%0aV3n/CH68MkQmA2ijddZaUGDeYXKBPUrBSM9Px7IeHJWJWWbqmiMspWT1LIab3oxjXt410fn%0a4HrUFSHCsNm7UQHYQ3D1uw4Ad6HoWmRlvGco4mOSVTNzffOFGe6pKoNX1gxXpnGO1mhgG0t%0amzDa+ra7jGYOqaHtKbLZV0XFYtu3Jn+XhAS9IPeo0c5S0nbHtGyMkcvrXE3Texup0nP0BbU%0aN8e74o6rX2K2ePfVoJhPq5dXLU2ovziKns+RRVDhNkwdOwsdx72IiU8/gFh6dt3yFdI2Rah%0aCKj0akHDPWGlJhtA05q2ViVlc12G4954uVElzJNH7K7RKVQqBSqnQTvivlauADncjIUYAS5%0aqtK+4lmq+flRMTh0LbPbgvYU9RiS12H8QFAkmsh3MXOt33JGJSZ9HYMRktGlU+YeNOjq/xY%0an0Ze2P0HjUPP6H3QupDTkG0hPbMnWlBfWhj1dpgRJf7HgZ1GbZgIWcg821XF/Dpvw9gwZw/%0a4l7NG205aidm17KvID9M0S7Qu3j+whFbae1JSHwP9ArbjbWbfpDWhKhpYoCiDcIDq2Xscmx%0a7diyMNKiSwxEco2nv+HZhNONDvYNgabkH8KFigx3XPs6ta+XtCwdhFRZSZ2yvR/YgqLTz/K%0adYtcqCQId2BCLAco72QPE+XPruDdkZBxVJmrvAxVmI95K8y2kjlqTxc9cFGm3rjTRrXCoVb%0a8K3by+15cokm/5ZcVvIDl4hmgS9qnGxZarFk7JSRfOia57mTcWyCU1lOe1mdpTT7Ve6Mik+%0apGsIUmiw21/QJtDdBIMtg8tJGib8ZTnmtqfPtu3r6vhcb9uUSppp2aumWtzh3VAjPR6z8fY%0afnlEmcobh2UfrakLCRGsd5IFZ0uCuNu1ITfyUcf0mYmY/LQgmrKLNrNNo36fcuFcx/xGnWX%0aA1q/UwflKI2dxP38C4DuKTaML3G79Fs3vuQ7tIce1NIHOylzrSPpPavC1oYiEKmaQllMLRt%0aZg5fC3mf0pOZtRtGki7fVUpUurB+52qwb+a47jGRn7PL2Du8CRNxS3o/ILtOuPtGRh2kAaG%0apM3W9gv5B1bjngmqqaecPSaRTMjU/ZmovXPHrsWUVRlkKhxrkyedpM/CsL72KIdyNBs/f2w%0a3lGrvU2SlbS3+Nmqo5BnXXlJ7lob5E9Kwl8jnfJV8apJzPpiEYR9oIpTTCDfm5qbCiygyx5%0aFTLPsTZiB7qqysi1JJd+m/nNL/PrrWLMjfJJoUk7/Op8IyZGJGkw5/fWai0/eOfH7ukImZt%0akz5iXCFmOlJV+I8KLY/ItO/TIVUD3tttrStjQdJnpPI+/HVvDzZA2xJnmZyz46fewGUp0hJ%0adSJccmwe1s6aZNOW68qRykUirmUkTm38Tsqbs+ESXni5lWQZo1umWpGa+1LbbLgNy/Yep88%0aLTeKTRZX1/Jd4Zri8XML+jJNTolha/5pNlY9Ygi2vPIrGBitZbsnOwuQmGZHQb6hD69R32C%0aFSubAttW1GzM6cje+3bMSWf2/DL5cKpByhzbpiyLhJGEXkkXJoghFNhZW1tFZuLSb8Lghvv%0azEb3QlDvRDY4WF8duxhvaRajXMzv1irdd7Kwr396tzK9/irans5dRRPjXX8mOakp2Ia/Rcq%0a88VzaYF7qHbcuhOzh3dzg4HrgLgoazdSUha7ya+JJvOKp5+l6yBifFK4gCUTkrBEuXI+3NE%0a13jnK4Xr5Qg9mRtk7sdKDyZuDIDcXljOb8LTwKClC4mz8VfmYyhHu/3r4JiqFzDj8xcc4Rh%0a8lB/0dXZzdrqxGepcAAEAASURBVHzgd89F6sZQcjxgG30rZQMgPDbJIQ1/fXM1Hm9OnuSUm%0aDJyHdi85wO4u4NTJ5vzPVaKYsLrkmJzv33hCPwtaheev496ac33RhFVq4eoTqNIW9HHpq3w%0arTIzqSc6uyWubmUpPZflaiYOnvUn72tuBt5uBdgTynN200L9Y8qeL/Z4lJ6yEf8lLyxFyKR%0a2UL/f9lyF2EcOJkTYvvAlbA55hDyaqb9gKcr822HIA8nuZ3Q3kOc2ubju34wPqjF7K0k0Y+%0atLo21mVxNXLvZaW1arj5EKke5dVy2yKCcTR3/JlywiyrI+t+3DeClrPw4fkE3t7JLJ1M/QE%0at27NcMdibRmjwa3166RzWWHJmQb/C1mznsGmOdJi2WXJM7EPoY2UkbutJekvoBBZNInaTjM%0aV4gUzSGTbpmULlr0IQauVvaPpOdYS5Ycpfp6lSyZ+I5MEvWaceq7t/HHKYplBfVBm4+OtWv%0ak8nbjDxpSNmzWGsx5itxoU3vKqb0/bVmBafNSpQasnPQyBu6n74vO3IQwW0v508NoRmkW2u%0aNt1fyhct9EJRelfIn73hyrDCRN2PAHOymLGbEQb/z592gnmVmacTbjYyymzb0zqNzmOWSS1%0aek0kVedCqUWken268sxKCECuTTJmO0fLcU6/8lMfQwD5FtwTpKuK0t3a+KhlabpELSOlcS7%0aI/322rzquaaMfQ2smqhzpO+5u3Dn+CkIpW9nBn2PXyTHGfm0TUaEG4dbJeoEmjth5P34oT7%0aKN9Ihj9zZZn23ElOnLEC3BV/iFbdeEx0K2i4yPyRTYyIPMRSTY4t1c0Ja5FThFVMK79A6T/%0ar+FdB3Qi8EdsKEaWOldal6yV7H2bwyGsgBl+zk6dqB/8XMCbNk7fe4FXjnCRNGjCLt5KBZW%0aPPfbTGHPN9mkJfGEWcO4s03/oJeLT38UB4bYsLBHYoGOX0u7unuOL6TitLkTgZthr0k8Wms%0aencRutiGBAYMem4NEjYonrSPvoPJQ8jMMpG0/5PGIbl3D7Qgk2S3z6LHdtVcon+DmpP1W5C%0akDG9+C7d669/j2e+W4yH60Kphwus7MKtPPlJnjsBq6vQyN8zFQxvWYP6mjbjPgSWoJRyPCX%0ad3dv32qBqc2GGY8cwgx3Sa8tk3b67NRlz6+MSPw9tz92LykrWOwjVXgjA+6MGWuXJbf9rUe%0aToN/DUypVPLaTJD+qjyjv7qTpqpnmHPl0uSROM9PP3quLH/7S2ca3W6tmIv2alX5vZ/9bwZ%0aTuVcLzNT52o0oUp6bIHLJsX7P1kp34sgZWIiO1vOu+65Pognc6hxHb348V2rr3KMq7aiyqK%0a8LHgWp/bvxMHPXkeKMAOS9lTSX7/ojUDzpd1YstD+XumWOZpK+1fppmgid2LRHOUDq4m91p%0ao2Ctd9/ltg2OQJaOX8YGue66QR03FHG9cBqrpORlON7umef/we82kxvRrcKBfUZPsxsQ+qP%0aM6wS7mJZ+RohPbnSVHeBW3FmaQxmvS2NkY9py0Djk2m9Uny9U8HCSdyIpO1/1slwzAktfVm%0asGXFD+/YJ5YWrX5D8mar1gJjEwx45k0symwrrzHZ/SXOmKbUsMa+BRbR3lDDaasUORjRrt8%0aMvL8yH8OmyOxky44TRMxkbenhj/9mM7cc5jTQ9qP29npoHtaVnsSEhYJMfoRv9/8FCc4Odm%0ajLgndJY6M+voHk5nzqmztw+ba+2Cwakf4hTpjGShMBRUc/lDY5l9pG5TbSVgdqOWGo1zrpY%0abz1bSOMHChrVRa9vx0jXx7qOKCU+rqutP0L7S2neCFuHZ+A7pJQ+x+bBt8eVbUzxRmGz4V3%0ar8FrL59wmmwqwX5Jq+GzNNI0qposmkyg6T+DRpvVuOcjeG1Te5wher9+Wm8sT78Afe+GJhx%0aVB/9VaIIw+/vhfxZI352chU9h6KDvHfb38yzShIz18qQEaC3XxOJ1tO+kvU9yLruHtuXZro%0alcnaJHFjUZ7h6MmUk2pqJJ8P4048dvseHqQvzc8VW8OJie+NdfwBKxjl6E3i9iy8sjEalaB%0a12iPSgje9Pzul5y0rSdNMvThqxF/8lLMPVxMpOUTBflot7+paGVYxDE6rHh6BAXgosHv8HK%0alHfkbz4Rr0l9aPLi2CLbfnZ+jQfh3W8/xrI5M+xb4Rz9CClz6L+QGpuMCY88guHD+6FLLax%0azdWy4/lXDumaG+s2qt7FqL15vG8gNo9lYcjn9wetTsXKL6MwEUbiACWTu8fx9spZg5uqLGL%0axxPibNo5kScgiQU1CCwD5TsPfYFLfwiXV49sXUOtlaDiIvURNdEu7Cj0hTZrPEw1N+9RTK2%0ao3AolcGouOAgWhBY0jBeWxB9VJki3A9iRs8jdYCdHFJOKWsBUDvUZj6rI5TCTJDyqyMmNHM%0a8CzJE5GMm1RJ9mKM6LKN1mW852D+aWuA+QT2Kh/RQPLYWVlodg8N4I4L97vanOSKN32n3Jn%0aSXm79b2uuTbSdF106QrP18kcqofcwNHOSURTd3JE/0vqxNxXzUEkIDUSHLViFHnsnYckWYM%0anYF9D12yds8h1/DHt0tc6I6ApMtR/PaslzKjyLFrw8qkNkTLS5vBwuYNGk8fZS5PpdPItVD%0aYZgWleQmIwQJ28ZRUX02yhrRlx/G7U2z79z0SUTYoLdta4zJj5H5kfOyZrnesDTsx32oVNr%0atb0baoTOcT+t55pGG3gL/zeS2Q0dV05Kwk/TVyHl2aGSpkadgFCLX9j9vXwaSutM1ciaOlq%0azsE95r0LC/GtKqk1OVHIyEq4RkUpPs5EOMSjpf1tT2iRWzlZy5bJicUXPUivxThrRpCP1Df%0aQ7myQPcjTRslmZZBoxivZYson3eNJjRjrWTMxHgTUCdzhtXSIXNOKOIY8CW2TZzj+5R+FeJ%0aMY8/rKGlNkLRPe6H0lIlTRRdop5DlttFgiP0oazrn2vkNBu+GQkEDHLpPMC4QnYIRARnDFO%0aQ67UxLYYQ97sNit9lPwtIEzXqibvLbD0eS0pU8vRMWYoFkzuimnC2+iGD3GSHDokaPGnvm7%0a06yttpExT0uG0y1P/wk76dEmmaKQN/+vAB22TiTPWZOD33aJkBwtkbp+39/9hxKTFcvnY6V%0aj30QtoF0r7akkNJ+2Jg2RvLw5hMzmkqLHgVpNF67+KrYjoNgjdScu0XiE7m+f0Raf2NEHnt%0aF4xoNIGPY3N+xfQ3n508+YM2pJE9uAnf9FDMeaNFVg1RJhEX5A8o25709E01r34UNw5PhlY%0a2BSpr07F/mfdEC3qE/KJ/EyTnFOIDcBfxO960Dta+jNWLkyVvqWjZy3B7dH2OxFWJe3jtA+%0aJ+1bopdj6v3RlzzkokwpK5phxKXj/5YelvVwtpJntn9gVRXcoGtqYZKTs34G3/rOvpCXe/v%0aZciP8z6Ps1Sef7pVe/FGe9jJ81pF0a22lNefsMwujfTcCyp4ZitWS2+g7++cmTtNZUHv8JG%0aWKrkOdpdv4PZDWwN/0zbF6/FNulvJRIFkfr6H1cJ1gaEb75c17w0ZmRqKF6IZD3L/MJwJr+%0aPvhUOWf2AgFa4P3MEO2O8BekQuHXv8Jb//jMJiAsrJndTODYOry1x2JLczixmBEYPwS/f6i%0a3Q7TLxfmD2PpdOiLI7ELM04kg9oDZu0Y1MZDjzFlfYZqkxROurkd62IdLzq/7V2PaoU23mY%0aZo3fg6ZFBbpo20n5fnEHkdqC4Ul3Gzp+6kdRkdMWvNAYwOd/78ageN8tDCXs75LBTDX3oPw%0a52jaZ3KqrEdJXOqpEeWIuUZ/cGP2LTyTmnfqGT8eYXrdgPOYvevXSwNshLGLcSQkpVYTmT9%0aqqU1xs1fg1VbHkMOec1E1gGFNHVFx9bVm0l0rl9cF53dVWukTMgvVCAvN+Xhwrkj2L/jW2z%0a7ItX+oRGZRKCPzNzpkzEkuUe1zMECO4zFW5vGyjI1f4sOLMeACWLQ5um3MWMD7Xm3hD6sSU%0a/Q76wzwaAR6XTqxoW/xqum8z50qgDbu6FGOByt2LNiCm01kSbFqqRM1axmpE7CgKPk6e3NR%0a+yblDuUp4uqaguc5WivTVfxi3J9e2IbbUoNnNN7+PJ66T38/u/DlK0ExmDNV2SCZ8rE1q/3%0a0c66tHGtWODvFNT9BjP3HEORyR+fK9bFE+6/y8uBOXl/Jc2NalBnuXoOP588hZzLuSgjs1Y%0ax+BM9VemZa04119xlx3Y0gNULxha4K1E21bQlm67hpHKRMOt3Lnu72fJFJmPN4XOyJ0CXkU%0aJrtGziEikV1W5YLOcgL4rnNP1v4Wmc0vPwJ9Z0xnUlGYLUHMH5K1YkOJDcZIzS7F9oa6fzC%0aU0GBlLFlzJWk9ZBbJLcgnJcwJSVGZiURLMTFFTnGM36kJbhtUuYMIcmNbNp/68+F7Hsq6W4%0au2XVB/sgU9a5/zmc+iTbsJ/0XBcxd45CAKUW1PAfYxe88u0a/ELfO0Gkl4x9Frftpe+JnY1%0aXXmHvVrTfpiCjBJ7GM6xa0K/lSLysuJAHmdx9sGu4221K1DLqsc3wV7FuUHO0prVYO4vUWM%0adjyNVv8dpYBSMiySkvz5DXlpEn5f+TiFkyfvfURNeJLEcxlV5Z8rLxc8ZX+PT95bQmUJOdJ%0anGSaH2k1pV+zrmNmElu/fNFtqgoxNGEFX56CxMGLZELRrW2aa7kiGHo2c7Hby55xB71yosw%0a/nwJ4Z3GYqqWlMlCpb5r5opV+LKvrFFOW/W1ZLrqMI9LeUNiEjCA9lwb8MhsFFE/dOLA9/h%0aqw3tYl65MFJAmbdGkj/D5rPW0vxyRZQ71EgF6AznUawSMPZCycjpGkDmKMAmc3vcKZj63lN%0aZcue/kPaVJ9xobgTFEzCI83Xg2LVKfstZTDinNoJo+kqc84e9DG8rNecg5fQQ/7D6PXg8/7%0aMPeHLKUElq8rQZdekQDWDd9PM34HdaQMpp9o++x7JI7GXNfH4pVz8lmGSmPvYrENber1Ujm%0ajeXnf1KIRzK6q52sZw5oL6+ekdbtB2XGqnMndcimJtqP2jUGYqLSUyg/v0naV0Xk+d3TIxH%0aw2gI5e2kxddyDsHTBbJzu8x9ob31PEROO8GqMLxQhLoeQzhOx8dMxdlNQ+uHNv+zFocsBaN%0a2+DZqGB8tlKL5w3zJMmiM/RzPW7MCQRk4aVWfphEForBhNmLBuYqL+Hli0+fH8TR9gtJ7XN%0a2d51bi+sG+bXDq2O5q4xVHzo7mZYPDUBE1pezZ6ri/Zr3TPPJlrnfrQTspA2lpk00eZtA1J%0ak1MwII/WBAnTxvQFSPkkEb2baMWbcexHmcwlDLL3D/bhpTav7+f2TVRpwiDOlxGj93UVHVh%0ap299tQupL0iDu1McvYb7QEMUuxGCXxfOkqOmRRBXQfYvJqA0HpYkPQcaH3Emdhg8h/0Q6Vq%0aS8QIMgwvcmh55uiS5513WGmvppdUBHLoc8t5TeYV0rpMQBkF5Tz6VtqQG2M9K2jOpru3J/c%0agGnLpvIJFQzyBXvofO96AgQa902/vdsclGvDEaJlIlQ8HMG8vuNdPnuhTbV1EFmmzOHfITR%0aC9Zj5iMe1obq1GuLanknRj1Ak5S2CHFixfyti21u7R2SKrsgV/ppm2YgUvpA0I+XtxOjSZu%0aV41wuZhCW0ebCwyYJjVQaJj2/Gt5rtahI5Quq0f2plzEsZZCkgVz55xV4MH2eV445/CLbop%0a3UXpPbyaCixkOw6NNwpI1ag2Xr7XIt5w7YNOCSfxyCoKqhiDRyA3Q8wMbQfolrXh5Lz4YJ+%0az95A5PnpMqWBrt32uqGWDrgXLEtjtY9rvoXRpGTM9U02jmr+2sjuj80w8Uk1yV/4/6YMojW%0abqZTSu5l5NFBfY9d8oq0xq3Q/R7x/2HMpO0pvvu/ZeSZV/4WZ6SMx9/aZeD5e3zr4/Tq4bi%0aaR6Aaj3jNN4Yl6iPQrN887Nw7m7RRRpSrds40Czhh7gx0pN7fG87gT1/Gs/9eLtt2e2X6RX%0abJwqED2ZbbAtV1ac9mpCnmXbZ46aQAx/bsRkHRaRw/fAQHv08jDYf8QRTJE9oNwPP99DuBj%0aJQR6CnU7O7C0QW45zaFhLjL4xxPs6+qEaKwuZ/TdTeSh8+ScnW9dwrWrQskbchcTFz1ErqG%0ar1dKk3kTvREX9oqeT4SdpK1JR1mTdkiMa61oJAu8sg60ZGcqAzygcXSYLK6Svx5fRjJh/K8%0ahM2QJvVMwMp425nRipQk0S5ZAOYoUQigy6w78ZSlV/0trUFoLJwmasOf9cWSTT783LULfRn%0avuqB8MS6EgveJjMAx3dWuLOI83qRFIqxuTyGkGyKueMEeb+MwTSLRsxFzJ3XJztGvrWL+2Z%0aM2cm3H6ENUtQsuWjmst5dga+LsTk3u60XQo0tVNVH2qLEAhxngaG7e+gKP/2VHeUJ3WAD36%0ap28QcK0jlqTPxpwHkrBllSw5yyIG6GexTXn0M4/uxvfflSGuRze0UUz9XDaL9alR9F7ty1B%0aKdEUz7VhYI6dazyttXpsywd5PBOZlYNvXpfjSZra3H59+8pmsySBNVnD7ARjQLRYRrXtI70%0a0mTUYtWaI0ZsQT6OoFCVCbXkSecu9xcMpE6wcfn4DOLWiGnXrRgLBQmL6fQRputYTr0d3WC%0aK45XWNKa+dNd61IjfHgaVbN4vZIJttJlbAAk6k17hRerLShZVO4eWyooyOt3PEMfLX2dSyX%0a3M8rBQe9iKXDLZg9ZymZcv0DA3830mUD3isHd2lrkc43LxyPzQuTMeO15zFq8B26+6S5FLJ%0aFaDZqtsVZUebUX9uSKjtRsLYtPQgNRkcq40ISKC66z2y8Of1L2RyQtFopn/QlD5d2k7fKqq%0ao03ZCAP7z+KNKeoz6dNIwrvqA1rMLhVA2EEMtFHNj5oyTp/VnjkUpEUUwqmExnFek7Mak7P%0aTu9xTtlD6bzBRiTutHFdNOew34W0rYnPXukQab/SSOSyXmH3MfHte+oEPZQdL9/NPoTMdue%0aTeOW19Pxh77NyPTVANOhtzBaOBAj52Eb350qEWWD4TrWP9WXLGPo2xdEpKyx0zNrr7oGzsh%0aDd/9hkqk2svfjCuHT+MqXWLb8S5hpyUX/qfPIzNeoW09gZCvc+8zfsaVTLE3y0z1QWJeegV%0an3jNSfeNGVwpE3CwGvh0k3q0Fcjz4CgpSJYKdJnTF20kRlFkq/jHNsFq0P87To1iF/74fwP%0aHnbcg5nPzzphpgdwpIpDzpnl69p1j6wyHmNgn7WqsWedR2WGNph6OPJaNbzVcyktXhFR7+2%0aiS4hEEO6TcS2HcNhbEwei6yP4Otd4yndQF7J8rBKLFQWHJI65uXPPUbnL9KAdQY27z2KPBo%0a5unF6ZZMvTq5mHlGuk5HYqvqdtdg49oAicf78B6kztWoMZZQE9WBj6q0Rpd9PqznpgcrEsv%0a9cicajx2DYwGREV5bfXtJ+RgPijwUpo5B0X08bKRPXtFpDHChcxLEDh2lDWH2yKDYibee0a%0aDph3D+x+T5/xCkb3ZafuE5y6LcRg7pqjeBFeyoLl3FYGUQn9e3qcE+VlbyZ6XpkqU3ycHLT%0a3hyL184jLbXJbjokafRCMe4fxzHIbKSBiAEPvXsUI6jBhtBI5JPppm3dIK25mEkkbcqa45j%0a60vf4+j9yaTlWVDVuLQ8Z34jfjsKgnmih+fJYS5RnRN3Dx97Jyfl9+Kstulp4VtQG2s5hCS%0a2It4XJH2MvETNEdqS1I6RR10xozJo40IcByzm8M32uTeyE17Zg5gM9nDQm5PWx6c9EzFJt+%0aZxPjvycRYM+MbXiHK7jjNbkyjnZ12t6d4q8KpOHw9/RZBvlDY7pge7ayRgvtCvaKmxaV9L+%0afL26io563NZJHh+foskGB4y6kufGpZh0Xxfat+xJuSmx/dFKh9nZTC/JZG3bm/fhh3/Mw9x%0aU8ZzsxHJy5rOczoRGZR1pVNQJJ+29uZzvXolnxm5wic7XPF8uiZ4i3N63fqFez67ExE19sJ%0aq+X5tpPdGYoevRxZt+3cvPVNx9MzGBJtvWUfWbX/0Es+6b4R0u+s21x174Bos/kN/PDIff0%0ap5FmLnqpV0r8fKDYOyEWSvXwNDpLvIIasDm4layBkpr7aAxJY9r1xohytgrNKaJ3JDQJoih%0aQUCgdBWq0Uh72Qbt7dC5hdZBfvrFAfqeB+L2kY+iC7XLXbiubPUgNrcTuawFx7FOWbdqHPY%0aHImbUn3kIzfpNxaxEMrkXz+LRbGl6JMJDfk6qGwTcPwF10x6u1WsE0pD69+W43XHyyG3pgA%0aAL1upsPuq2wO6N2Px1M5qhtI3ypb3Nzuy96LaIcN+e0LIzbuvYHu3adUKHjh3Rql17mh33/%0aFVIeJw2QH2iO0162usyGP1xYt0LmCs2Ik2cjlVLH0EYdZj6XZ8/nMb01EYDBry0HgN0Wqs+%0a9CGNlY7WEEouhuWM5Wf+1+Zm21aUNIwi+NHgNdoW6enEhB/WCkcsFGJrxrudXwyZMfQmM4a%0aOaxQ30u5NQo5uVwYFNMjz0MfL7bMW4wi54RWueAvXkPfAKni3urTtA4kuCYEPDukqy3X5ew%0aiLHhvqEmuLEIPkP9ENagN9ALUWb1qzT2222jgvOvqtNPAQsjtX6pmzqi3oShvqvonEcHqu1%0aQebNL2Ggv14ccIMyYRGDPIf7RpBewvZ3w1tbYawOO2ldO4XMxJrNo20xQfYzpQTet5Vc5vA%0ayEhlgEFu9Vcvds5Ja3VEw2jCQn1XXHJ4GZGzA2uVwdaw4b0dSMv5Q4rJKA0M1XfTS6mO2Wg%0ayZjyt1Wh1Teio5CDv+bZS9lZGmtcpTwxFGCWRzwB0Hp6o5GqCZNLOrhTaWRGIPIzoRo2x5u%0aHUmRK06+B5sANas3WEBsEiJExeg+eJlLkGKw6nbXaN1sRcvVasubKfWs58b3sW7bHVODNGS%0aKuuMkhERsomXHqmh745Gg0YJ02ZJFUUM30LPtMSM5+qF3sttZAcrODoYuw5/x+OXis1svb8%0agxzWbDpCk2K9sGpvqpdrpGh94dwltK5KkOOumPLKf2HcaJpkkh4mM47uTZNriGrqWfNN3va%0aIpePeZ1Oxc/w0bHybBrAfyGW79e7uA/m4QCT/guauqn+qdg+SJIcLPdmtMHVFClaPeg/z1y%0a3zjpQJMTbvj/Qeajw/utbQChNTp2Pb+xF4Y9l/+ICLqyRtTFFEP6RufRzmErmvM/gHo3DvN%0aExeeEibje4pHd2Dy6AZLiDS68lPsb8Y2QNKgdb4VjJDsXbRNBxpEky5g/CLQoBAXjf/PPtH%0axSLnMk1UK+KqeLAKr8DK0pQJ7YajSz9lXOIsT0yACsc4IiQmSV5zQ+I6y9p+ilq38jP8oZ/%0adWkXK5/JHO6FrcUnliPqBQLW+g/XjFn67rdj+9mL7DHeNw0Cuv6crAxWvZCfj7U/Xu7qANm%0aXT4AZoEx/rMgNt21alaTxat3Q1tzCrZgGhTREf39bzB8B6DhveTEPr+0biDhpI6a6LqPQ+8%0arBugWzuKEzvpkwmL3ZvKx91taz1Cvb8cBxNO3VDa7V9appy1LqGThjbx0sy5yTE5dKI+1J2%0aYSCZJHgO5/Ct6tVqUKJnzIQg6gHUWWCxYN73cA6rpysklArv2HWMvMN1cSOmBXk/jHIxYsr%0aPDceUIR3dlKmLaBN5rVM1IF1x121uPpRVbVqZ/YPYMqGt69pLc7E0UM4k+XHtOyAunkiCh5%0aD1Ha0lyW2HewbfiWahVfoRkZ/xtuzKnerpP3k2eQ8kr14K2VCrvkbE5XRZLBI707voYzWHP%0a3lfMb3qihF3O77r/upw2UfNgNou+9Ggu1YjK4yIjTC/bjkKk8nKQPQNFnIsY7b5nTTj/EnV%0aXIq0hPMel82azEfwx1G0lofcZW9+d4Z7M1zCQn2HQsN1VDJU39kvFmK2ZtsCe5vt2quMDz/%0aXIUlmfPNOijZ79c8NbTFqeldslvqJd7Dik//P3pkAVlVde/8PuUluBkiABBKSMEMYC8ogFQ%0aRRARURmUoFS9MKWgu1PrAtVXkUUR+fFT6fBX0KVqSK5RNUVJ7GCUFQRFCUQcM8J4wZyHBvJ%0ar61zzl3HnLvzQ0E+G8l95x99nR+Z9prr7XXvsfrgs47P3zDXtfEmzvat4PfMKHvaHGTKGv2%0aqTDr2XexaYFtfTNHaVVH38fcxcb7tt901HDbOzLKVlzXycj+eCjMojGwXQstgWUfPl6rJ80%0ac0tP1mEsJrjvRKWL2K06dJjx0BN9+fRStBrves66p3fZkIHGpMZBoO2IyncBTt02ym7fb4g%0aP6dTcblUHLmoJaSHhrsAsJ+/H+6F5fi5sfxfs3u8eGth9lyxYtJvJtM2178iua0IWuQpk6u%0aOTNvVgj7utD+8Y7FR/AZt6WbC8mozuwwT5/MYBCakgSZzOllnQrpz6HMTvnob3H+7USXz77%0aoH0ANPNWYw6wmKfbtf1b5uCpN/rIGnPeBob0RuSsfsI+8JxyrZflkmpoKw9fHAIel//iVMt%0aaak8guDlmasbtCdscs4AqD3aOmffR7hLxajRBeVrqN18WWXV2r2tC72mLMLugHIkdUvy3KI%0aAOm/Xol7Koq8wvWbxKvENmewqI/mvQjm4XT3ZqEUwVes95EDdGLcUSfdfx13IQz04dr2kzv%0aLvFVWZN0g4tpOO+8dc58tZyK1om80bXUIbVSdMz6PpONaR2PRwVgr5i+0szXUbzs+cOQ8e2%0a38taK+7CzAAs2x6gSY1rsy763slP/4/dLCrlnlkec1Jq2yBz2gBZXmKhmK40hXfHdg7tWLk%0a2291fjRb88I7MJZHO54pp7+D9P7hpHf1ltR2T5Q/+PEmeUS0Mx28n3IQ3RFvgHnI3Pi6eHq%0aWj5DaP0D2dx76M9L6x0BjkGXI/eid5pLBHuCsD3Odd+ftglZzJRcH5MhlxL8T5olJZbDcfB%0aSXnsGfNLr18WWT5us6LZPuYvi/OQDatm4pDb8x0WestZ48cF81xyZHdeqdsyzbkS8P8zY8s%0aMc5g28Ln8MmQp3GLoV2yFhzAZ0vnYbb7AI+RHmJaddcI0VzJ9VNzdu6d2dy+8LJyYvHGf/1%0aW87xqSx6u3153z0KKLMCcJwWqBZ0t52SB6XuMBaZlMG3jiifsC2IrDeJwN9frwbYjofcETO%0a/6lN4pXDsdY3FWzvNuMSdTmsli7N/6Fp7OmmXvBE/9450BC1G2tjTzYsa1fflc++Dl0CDfh%0a6rciPhW6CsOFIIKMpDY0WMgsTWGiqJm27qgStITb1mEBx9Y5+BRcsJ+TiGUJnOelQao/oRi%0a4/vu/pnf+cYfZC6s3s5Rz27GfYn/kqUNxG3+qvvw+xav4/k/DKlz4Wz4k2sxY0AzGcSJRPG%0auf2LStMXSoOFY+vlTSK6ogCmyCO/IwulLdteCZ+J1mCbLRDyoacNexoSh5zDvmQdxfbf2Mr%0aWiEmfFKdGqp6eLS37jvYXR+M/Jtvd8Mu55Yi6WGA5NsueOwPcf3IuH/ngPrmmfhnjxsllpy%0acexn7bh3Vcfd3FMNO3XN9Q5v1pQuaqz+vvOXdVg6v/JhzLHbF0Qc8xG4sGHPdcO22+bY+Z/%0aEN+Or2DfIX3bw/22mBTcLIsx2lPWcqPsvFFAgLadLtUVY72Y0MyUNZ/0cC8el1Gn4mWGaZH%0azuYqpmb6bjvSmzgdUztNY9YBu26/2es94MYhFOFWO2oZKbF6hOp4qDMeAbsn6pre/Mgpre/%0aj1TuUA/Ky9+/l4y+iIO7ttkd1LJPrdi+mdtmCRrN+zKKsnip79CNNkfoc50kmUdO91O4qqs%0ay3bOQZawdltSzDCrgEcgCcespm9BFpCzekikq7BbWN9j2q6lBBZ8xmUnNZzJAS8erSjhpKD%0aH2HGbVn2kfwJi5+SRUjP4oyRxFkwioxSjkp2IOXa1nZdk6Mk31v71zxnH+md/rub3AYXHJ4%0ag4XRP2kpbOG0s1jax7UHWOfIcQdePFuDN8b1rXOjdLpRJppRro/HjpwvEVMpp3pnEb5g7Fz%0avHv4nUI0pnKaHfELS1WWM7aTv1g/LX3ANTRAO1TdNAZWPWSEPrY7hpt6VzeIa1xahfM2763%0aULRVuqa+ry1czBB/oUz2Od3ORcqi9K+vExMNo01vLLnT0L2fGEi5uh5ucecUqZj/n//Lgxa%0a/2RkvfQO9g7U1xSzn6fUp7zdOYfMKcvErb13zaNzupq293842/F+Sp2J28JQpv863UUL59T%0ay8tNftM6R9newS6THzjER6FwZeSSpKaJ4Nz42Bh27iedAr0EE8LUrpiBeHF2Yij/EgBvv85%0arMe6SziZz3FN5jzRgy7RF89ep6dEixCYwWfPnSA3jQWO5DDQz8XhyMNMNf8NyUDZoAs00GF%0aX6PZXhO1mN0+sJ4r6IWsd1+1gPNUvR3cNX5DL0keR/0kMUhdY1dpd0svKZqnJ9D10+hCdc/%0avAzTf5D3l7pGMhd29iTXd5Kj7B6y/uoCl/X94rpOxetP5mDSoyu0ZHlbXsasSQ4rFkdex9b%0awJz/CbS5LUTiOcevSE9DvuEvfDrYgaALZ+M8HpqFzM5vvwRoKMJfJope2DkMNadVhEaQs8u%0aP+0jt/xja8ZXUrpAhn8+WYWTxH2o6I2d9X6w13Ai0aBdWZU0XYXYKLV8bXPh2Ee67z8UGRB%0aRo/eHmJXmuQc7pKDm7Cwt+KB65cW6MH4LnP52imZKdttpZHj+BYgQUdRG459NFbRie2NZKa%0aOD0+BTudFoCUsuRj8pTM3bioIe8z/N1mLjXubnSxdSa9NUJG4Tbv3im2h0vtnXLXj4W3TI6%0a4kt3/xq/tWhbpvD05T+aNiISwp6f2cVn+kCyGmTocwzufsGc6m18grkCkUeKCW/53C5XGoq%0a/6GkRuB7Vdi32BaW9HjTiZrFXl5OL7TO4pP4ldD+3/8EkxXVIjonqYuuz5kDSvtvwh/zr14%0aRb9YxlumJeFFB/X8szOt7DM6HBdF9RcuGJ888bf8MBc/WOu2tp72pvipStVnv08e9P3y8CK%0atVNniftJRlz190da8+TAR1plgfenjQXp1TMx2m3h1eNfLLW7EO8t3u9czNBUK8TVv77Mhb1%0aJPjYS0WtMD9GY64JbijgcSstoiaRWzVC2e4W+Bl7qRDy3eCpaN22BpMQKbFv+NxGobB0gee%0a7fewSbRo4QDbCscfiHJzG4RH939b7J4fzF3MIxpyPK3hIx1fvDaiyI/otomWzlqYPHtBQp/%0aSbioVmP4ZbmW3DHQLUOkesAiDI7y34rCk+Ome6pCRGzuNeXT8PR+cMwSz3bjkrttasNH9Fa%0aGvvC926J1Bpe6z/ohoUzJ2GNMeLvLJRljngEf/3r77w7I3A9BZe2OHbcEiX1w5M7t6Hfs49%0agnk2D6CyUyfti9n/N9b34rVtxjnrctorFrH3+VMxf5RDiZy2+3/s8Oreswe4qj8J3fNhDTF%0a/zHfPKxKRsgnL+kZ9vFNcECU3UcX3XkUc5nHG00Wfdsi7a7MdGIU48iWpXOn8NZrkNJnjmF%0abdLlkp5z8qLVr7DH/3P3+3vebvTViNTRfkJYytaNCxm/RmMvxELpg2XwcoTiPc2OKTesyJW%0aRhjv8aoz32Gt8R7ybIv/mNY3T8eL8k8F5QjjxT/fBVkr2Qj3YuWK6cbAgBJgVmLGfllGRTR%0apaj3GAbsfwcq/T5dFwW3pg/ktw1l/srQUtWLeVGxVL6XYWOxZazzbosH8k2gwVYgRc8vA5p%0aiZ0UaEPGyR6y19IQObVob+JxVZy/eg1+oX8fdHFzhc9DulGCTLncz83S9d5l3bDmeOfQbr+%0a/0Cb774d1evpLYExu+ge+bit1PuRnfPSfluKbl7KQl43h+XsjWsOygCOeve9voAB1WIn8S2%0am6NQOuF/Fnv7OHn5bVAvFgmZ1+uL+jrEsx2Y6Wee0KBbXCf8+6nWfiijd3/Z1rVYS6YN8TQ%0artKd02sgQ9b3Trs/Nylys+FuWrOnk/GEcjRc2/jf6Gh4zMn5m1J/7Mib1dxuBkjV1MoyKrA%0affElf8052qGo1l4nmsmVNM3W9axL2zvvikqmvGxOu9dp5NNklbXIPPHLPC0awgBFqrOEgZP%0aMY2Fw8Y9ey/RShTRcmo+PJtiH8sS+8U5WYj2y7wbpL7o6ujPp9bsijwdlmzTxNEKrH+iRGY%0aKVo495F8b0Kkug5j5TrYxAplIGvbVtV5y6M3w4JPHmsnHV99T/0dPuejgBdPdeQK01a806L%0aA4h1xwsCnAiq4ZYDLMpzcvAQzsua4vDsGzXoHf8/qp98zUv+1Ip+phVbX/HmY/HOtvluXdN%0acIX3sy73PZg3fZO4Qz5mRJB/YA/j5kIFbmpss1lXWB7PcHcPuADnpJcqHsyoUR8/HC+AyUl%0alQgMioSpfvXypIJct96ech7TF2D9VPV2JDZ5d7f/8ZZ0YKJUJnxM5njmIloaddzQx2abeUw%0aYv4H/8L1ohbr9rp09GTAIW/dYruJ7u2Du9jPMELWinr9J1tH1h4tG/EYfN9ifD3xbzgkiym%0aXVUQiMjISic3T0MI+F3UY3veaV9ycdx2DhT/djuN79yG/tEIrOLJxCjoYc3Mzn9iCrU841y%0afbao1LH+U5UsZj1AsnMMoR4bIV13aIrAl4Ar8/moPcU6W6Pbo4XUhu2dqr06bMrFewNculC%0aI8dv2lMqRj18Cu443enDU4qeyQaibCcnuFd4Pdbnkvtp/HJS//HvlaTfigds1auDciVuktR%0aQezkiXDl/J5RWVWcI7je57bjLnm83M9qjpUeeuHWm500Q5WtMVwEs2zRyDaJNTuqsW8VY80%0aDnewDHvZobWMift7RtbLUgbMwL6UE7a6/xWlgRO7nP8i1/oNrbrXn/r0T5ZHLc3xt77aemW%0aqIqRKz3X89O9dVqJBBiZXiWba9yykmYuIL21A+2dAuqfdjn6fEGclGPHhzYPMAt7/0G9Gk7%0apLlbxzrksU1ivTaQu9zzI5hQ9AaTCVUZouDK6/VGJHiqn/sTLw+dhpOHj2MgnOlmuu1yNgE%0apGS0QoKYJfoLcRn9kPXEm/jVY7J+rAx45Bfp7xH1fMU0biZlyPxL/0X4K57HLiIBXqaLCDs%0asVdlNadIx9ekn0ENGc2yPn9/yo4CDstDqorXHZCRPX2fFa3pb+U5pTBVnsM3lQwN07q71xB%0aHdSZxk9JuDJfYRLi+ldr0X00YE9tJ0zp3QexpemHUADwTsTVLm7sy61UPLp5VpOy9x/qx10%0aGUk8fwmx8dTLd799N8mu8wjSeh8E0alLnDSpjlaN+E/xtkFr+iMPpgsHyflnhhyrq//cx4y%0aXb99jozuW/Z2eXH5757Wbb/4qB5x3Kp+TYhrpjrMcn1lDtAIH3NC2o+ei1n7i2XNMRF4DTO%0ailK5yDR+daD8fvVTff6MzBmOqyFjKrl516GfLcgSOkIpxT2Rj6P078c3Gz/Hdrm3YvnuXYz%0aTZkdD7VmoXJ+2QeANM0EednUfyMWIs3PoWWlnRjZq4dJCcOz6ZU6aii89rYkaPIdPEOYGuL%0aZvw9EfiWa+79/Z5iXVch4CeRC8luEcl4+7n38Teu8c7CbbuaVz3e4tn06EdXXow9gQ2xa8o%0awbVgkmcgx360B2YtW4Zx/eUGtgfxUnjfRCxx0qbZD8n9PfyaZPuuv42qXJkbYbwXUu5Zhgn%0aK06E8fbqxsWtnVS3oe6ut/eZYJBkFT7/3F+jb1XFe1ma79CNHPd9hEbbRfrdG2Reql/WONC%0asAU2MkqdeXel5T78XSN+eglzEYk9B7OlY/W4ixNs2puEm/1W7H6Fawl90I8STaPuSFz81I6%0a9gdaV7KreuoZhmZaKa/0uu6Kq382nHy1USxHjmywXGwn3jzlQW//bkfV4ntlhmiz9e+DY4S%0afG7ZnqkU+W4smHgtKmS+UdBBBPeyH5fhAWWC5uV+NqcMxqAhrTF4itti1aZMPCkC+ZM+K4x%0aHcprxLXBJI99H8XTsfn816zoEdgelLum975hipDPhFJwHV4CJuDHTvxmqjZ1N7FRFRZhK8Z%0aXT+nO9p7yEpx/2XAxcr1Zpl3Yj/ZmputdmiWwc10g/FMBfkyzdor6Tzt+Hof07OHLKTWAbG%0aMqcsQyPD2kJH05xZY5ZId66b7wMNDmy137LjBbyPLYI8XmMMCeKwyj5V/uGsIRLRKBBdXX1%0ahUtU9xVZ7bHCusVpPboOy1Z+KZ+QDIyVOWDBPHwnNy/Hyo1H0bjT7fiVuHTWbaRdL4NW/qt%0afIvpnTmmUJ8L130HGU7WQ0MptTRuJLTxz2sdHTUaN1VphRt5QfqrEg9qZYplo63MYQczgxK%0aggyU89ykRi9bvfiyVIMwz+5RikSV/PevQjPP3sDtz8u8m43qcr6Eo5t3yXczPFi2mK2+iVV%0aUwiPzsQi5tu9ly/yN85V8lE+31HzkqSSKR3ygxiRKsS+zd/hmPyBYmV69FXa7/MlXvpv4Hb%0aZvpcaNJfW4I6VpCD9SLXDr4hM8BsumlNpSwEK1Yw8s+pIyMRtg6RSdbKaua0vIL1zAHsPV6%0aoaR+k9yMn2wwdOrbycT8Vi8bhuNb5dm6UydxUvH7WJEyIad+7HyGm3+1i5uEQBJzL8b5diZ%0aN7f0KBNM3bWmze8wQaq+499Vz5vPEVSFmDLBkJPr0xWrD93X9h9zkrmnS+E7f1V44MLDKn8%0ajF8nzQCk8YPMdyKe7ZJPXcFzj6pZX5lorjXD+ZZVu+TF1eexCRZE9GmQS45cwR5p2SARK5n%0ahWhnUlu191jA1/bMxycmI875coijiLMFak3EmIAXcz27ex227BMBP66TPJ/d9YEbMT3+YHM%0apBol3Mw/zSSm9qiAXx/IrkNS2ldfjnrQYUz8InMaafyxH1PWjMax3u4DuVeXVdLV4XoxOuh%0a5ZWUO8D+y5nJzMgVq2GFvPFCDpuqmYeEOQzkGcyqrKW4fFiz5D0pB7MPHmQN+lTgX42NSfn%0azLtGatUL1xTI9GYJAdwbj4KdIkuxuHdhzzes/Jylm9YTR5bLWJCvRhfHbeg5XV3Y9wNjkG9%0akr1vYeHKExj563vQK8O/cGdrzvFtb2H96U6YKPOZAw1VBUfw4+Gz2jdFfVKatO6MtESnd6x%0ao1Nf8803kRfXAuKxh9veW9/IrsX31/+BrkfV63DUF1/tY4Nl73qsnNj2hwdVzsmE4UwpmYY%0aDoXERdC2bOdXGbBEiABEiABEiABEiABOorAQpmwV2ZhsElZ2oSIAESIAESIAESIAESIAESI%0aIFwE6BgFm6iLI8ESIAESIAESIAESIAESIAEgiRAwSxIYExOAiRAAiRAAiRAAiRAAiRAAuEm%0aQMEs3ERZHgmQAAmQAAmQAAmQAAmQAAkESYCCWZDAmJwESIAESIAESIAESIAESIAEwk2Aglm%0a4ibI8EiABEiABEiABEiABEiABEgiSAAWzIIExOQmQAAmQAAmQAAmQAAmQAAmEmwAFs3ATZX%0akkQAIkQAIkQAIkQAIkQAIkECQBCmZBAmNyEiABEiABEiABEiABEiABEgg3AQpm4SbK8kiAB%0aEiABEiABEiABEiABEggSAIUzIIExuQkQAIkQAIkQAIkQAIkQAIkEG4CFMzCTfRSl2cpRkmx%0a5VK3gvWTAAmQAAmQAAmQAAmQAAkEQYCCWRCw6nvSnDd+gz69OmFwn3ZYtbs4LM0t3LsF32z%0abicNHC5zKK8YHj43HHWP6Yd7qnU7x3CQBEiABEiABEiABEiABEgiFAAWzUKjV0zwdhtyNTK%0aNt8//xPqy1budpvDryLjwwaRjG/vFdl/Lyj2xC3u5jOHa2ota1sAASIAESIAESIAESIAESu%0aNoJUDC7jO6AKosFVj//IlIG4TfjjBNatxCfHRStWaX/PP5Ov+T7d7DcSDD5P25DtFPiKKdt%0abpIACZAACZAACZAACZAACdSOgKl22Zn74hEoxsqJnbBwd6A1HsPs2zphdg3JU8a9hNVP3OE%0aidOlZCrBmwRwjdzp+3iUGJQUFqIQJZtM52Awli60FKJF5bZWWSq81mcyJiDN7PcRIEiABEi%0aABEiABEiABEiABg0CD6urqC6QRPgLHCusKZzFWTe6E+VvC11a9pJn49KeZSHArdv/qhzHh0%0aRVusaHsTsTqnc+gNYcAQoHHPCRAAiRAAiRAAiRw2RJIT2hw2bb9UjSc3eVLQb2WdWbeswhP%0a/bqXaKnCML/L1BTxbu0p2b08TEKZKngD8sVJZGv3Stzq5C4JkAAJkAAJkAAJkAAJXM0EKJh%0adhlc/Pr0TWme0q5OWWw++hQljZhllp2PeW2twfXMTlAN+7WYRi0WT6SSeGzgMayQuc8oyPD%0aflGlSqeI8WVUq8CYkUyjzIMIIESIAESIAESIAESIAEnAl49qWdj3K7fhIoD4OmzMuZKaFsw%0aG3T7UemLluL27oma/uupo4x6NIPWCNmlfGNk9EsUU9jz8gNEiABEiABEiABEiABEiCBoAjQ%0aK2NQuK7sxNHJnTDKOMXJizfj/v4UuK7sK86zIwESIAESIAESIAESqC8EqDGrL1fikrejEiX%0aogN++vhDtT3fHqAHNUSheGD1DcF4ZHflNiBebxghHBLdIgARIgARIgARIgARIgAQMAhTMeC%0avoBIq/xX197kKOwWNhgFxyFk/C4MWBJO6BpVuz0YvzzQKBxTQkQAIkQAIkQAIkQAJXGQGaM%0al5lF9zn6ZoT0MbnQR4gARIgARIgARIgARIgARKoSwLUmNUl3XCWbTmO78K+hplTA02ZeHzz%0aNtyXX+YUGc5NE5KoLQsnUJZFAiRAAiRAAiRAAiRwBRGgYHa5XMzKUpwx2vrz69rWSasjElP%0aROrFOimahJEACJEACJEACJEACJEACfghQMPMDp14dkisVdxEbdHLb+/h0xzlERYdaqVUa3B%0aMj7+yHkIsItWrmIwESIAESIAESIAESIIHLjAAFs8vlgskCziUXsa2nt/0DCxfuqF2NqY9gK%0aAWz2jFkbhIgARIgARIgARIggauCAAWzy+QyW4/swDatrelIb2qu81ZHRrWUOpRglo5BI/oi%0aJtAaY0qRvSpbT90kGrzBAgXHdCRAAiRAAiRAAiRAAlczAfabL5OrX3D2qNHS1khpUveCmR1%0aLv+n4rwWTgzJH/G2332DCXEM4sxfEDRIgARIgARIgARIgARIgAV8E6C7fF5l6FV+Jn9avMV%0arUGU0upnfDYissQbKolOllDCRAAiRAAiRAAiRAAiRAAoEToGAWOKtLmPIEtrx2TKs/ZcpNS%0aLuYLREhkGrViwmcdZEACZAACZAACZAACVyNBNjnvgyuetXRH7DSaOfg6zpf3BYfPYUzxaIz%0aq7RA/I/UGExmE4rKi2tMxwQkQAIkQAIkQAIkQAIkQAIOAhTMHCzq7da+jauNtvXAgC6pF7e%0aduYsxts/ii1snayMBEiABEiABEiABEiCBq4wATRnr+wWvPID/Z3Ok0XUkuiXV9wY7te9izo%0aVzqpabJEACJEACJEACJEACJHC5EaDG7DK4YjYfjMOzbkfCRWpvRfkJvabUaVj99jTEV1YEV%0aLPJHIld/zMBDy4VV/tHrQGZPwZUMBORAAmQAAmQAAmQAAmQwBVMgIJZfb+4pnb409Z1iP7T%0aaxh+U7uL1trk3n/AjFm5iGraE+mJiYgIoub2QyRvUi6adL75ogmSQTSPSUmABEiABEiABEi%0aABEig3hFoUF1dfaHeteoybtCxQuK8jC8fm04CJEACJEACJEACJBAmAukJDcJU0tVRDOeYXR%0a3XmWdJAiRAAiRAAiRAAiRAAiRQjwlQMKvHF4dNIwESIAESIAESIAESIAESuDoIUDC7Oq4zz%0a5IESIAESIAESIAESIAESKAeE6BgVo8vDptGAiRAAiRAAiRAAiRAAiRwdRCgYHZ1XGeeJQmQ%0aAAmQAAmQAAmQAAmQQD0mQMGsHl8cNo0ESIAESIAESIAESIAESODqIEDB7Oq4zjxLEiABEiA%0aBEiABEiABEiCBekyAglk9vjhsGgmQAAmQAAmQAAmQAAmQwNVBgILZ1XGdeZYkQAIkQAIkQA%0aIkQAIkQAL1mAAFs3p8cdg0EiABEiABEiABEiABEiCBq4MABbOr4zrzLEmABEiABEiABEiAB%0aEiABOoxAQpm9fjisGkkQAIkQAIkQAIkQAIkQAJXBwEKZmG+zg3CXB6LIwESIAESIAESIAES%0aIIHLjQD7xMFfMQpmwTPzm6Mh70K/fHiQBEiABEiABEiABEjgyifAPnHw15iCWfDM/OaIjKB%0ak5hcQD5IACZAACZAACZAACVzxBNgnDv4SUzALnpnfHNEmv4d5kARIgARIgARIgARIgASueA%0aLsEwd/iSmYBc/Mb47YSL+HeZAESIAESIAESIAESIAErngC7BMHf4kpmAXPzG+OCCEaG0lzR%0ar+QeJAESIAESIAESIAESOCKJaD6wqpPzBAcASILjldAqRPMACc8BoSKiUiABEiABEiABEiA%0aBK4gAqoPrPrCDMEToGAWPLMac6gRgqYx1JrVCIoJSIAESIAESIAESIAErigCqg9MbVlol5S%0aCWWjcasxllrlmiWYKZzWCYgISIAESIAESIAESIIErgoDq+6o+MENoBBpUV1dfCC0rcwVCwF%0aIBnCu7AFIOhBbTkAAJkAAJkAAJkAAJXG4ElPmi0pRRKKvdlaNgVjt+AeWuqgYKLUBpBWXgg%0aIAxEQmQAAmQAAmQAAmQwGVBQDn6UHPKaL5Y+8tFwaz2DAMuQQlopaJBs1YCFVW6Fo2iWsD4%0amJAESIAESIAESIAESOASElCTdJR2TC0erdYpUy7xKZCF74JQMAsfS5ZEAiRAAiRAAiRAAiR%0aAAiRAAiERoPOPkLAxEwmQAAmQAAmQAAmQAAmQAAmEjwAFs/CxZEkkQAIkQAIkQAIkQAIkQA%0aIkEBIBCmYhYWMmEiABEiABEiABEiABEiABEggfAQpm4WPJkkiABEiABEiABEiABEiABEggJ%0aAIUzELCxkwkQAIkQAIkQAIkQAIkQAIkED4CFMzCx5IlkQAJkAAJkAAJkAAJkAAJkEBIBCiY%0ahYSNmUiABEiABEiABEiABEiABEggfAQomIWPJUsiARIgARIgARIgARIgARIggZAIUDALCRs%0azkQAJkAAJkAAJkAAJkAAJkED4CFAwCx9LlkQCJEACJEACJEACJEACJEACIRGgYBYSNmYiAR%0aIgARIgARIgARIgARIggfARoGAWPpYsiQRIgARIgARIgARIgARIgARCIkDBLCRszEQCJEACJ%0aEACJEACJEACJEAC4SNAwSx8LFkSCZAACZAACZAACZAACZAACYREgIJZSNiYiQRIgARIgARI%0agARIgARIgATCR8AUvqJYEgmQAAmQAAmQAAmQAAmQAAlcPgRKrNU4fb4KuQVVOHy2AicLq3D%0aeUo2ismrtJBrHNEQjc0O0SIhA62aRSE2MQHKjCMRFh1+/1aC6uvrC5YOOLSUBEiABEiABEi%0aABEiABEiCB0Agowef4uUpsPmDBlv0WWCtDE4WiTQ3Qr70Z/duZkdbUhAahNcclFwUzFxzcI%0aQESIAESIAESIAESIAESuNIIlFVcwIafyvDxrlJUVIUmjPliEhnRAEO7xWJQ5xjERIYuolEw%0a80WY8SRAAiRAAiRAAiRAAiRAApc1gbLyC3j/+xJs3FN2Uc5jYKcY3NEzDjFRwQtoFMwuyiV%0aiJSRAAiRAAiRAAiRAAiRAAheLwAVRiilhbNXW4otVpUs94/rEQwlpDYKQzyiYuSDkDgmQAA%0amQAAmQAAmQAAmEj0B1RTlKrFWIjI2B+JCok1BReh5nC0tQbU5AyyYxdVLH5VRoQWk1nv0oH%0a/klugOPS9X2JnEN8dCwJkiMDezCUzC7VFeK9ZIACZAACZAACZAACVy2BEqLz8tcJe/Nj4xt%0ahNhIdawc37ybjd0lQJsBt2Bwq7oRmo5uysZnR8qBlB749ZA2quKAg7/zAMQjYUKc/AUqSkt%0aQWuFb0GkYGYdGAQogATcuhITfHbZi2caiEHLWXZasgY1xTevoGiugu/waETEBCZAACZAACZ%0aAACZDo1Dx0AABAAElEQVQACTgTKMd3H3yOfZXOcY5tZyHMJruZfClNqs/gg9Xb0GLgIFyb6%0aiy4lePoniMoFLEowlE0qqqq0TSjHVrGOwpMbNEEOHISyM+HBW1glvTVFZUor7DCahWNXUkp%0ayqqj0apVEjR50V6e//NQyZp1/bnMmUpC3g8b8dlBEf58hsYYPm4wUlwr8Jm6Lg68820x1v1%0a4ceaSBdN+JSgePhuDu66N95uNgplfPDxIAiRAAiRAAiRAAiRAAp4EomJFXCoFnDvTlZW6GO%0aYshDkLVZ6llOGbD77CKRHwTn2+CSnjbkFLQ7Cx5O7CZ9uOeWaRmDZxyYgrtYqpXimKLVacP%0aSBCmQrWY1j91in5LYenzBiBwS1uRxs3xU2U2vdMrBWn/ljK9IMREaph/gSzCsjyX5ckKB+L%0a/9pUhG2HrJek/kAqVQKjWhvtVwMa+3St73wvBVIm05AACZAACZAACZAACZDAVU4gCn1H3I6%0a+LhQcZosu0T53KrFz3TrsNqzuEjK724UyPYtNIxaDjFbNEI0i7DuiEkcguvws1m3aJdo0z1%0aApQpk9mNRCyGaYo0Q8NDWGTHnyGdr0vwmD28bZjx/95jN8tk9sMN2CKa0XJg3KcMRa87Dqr%0aW+gUvoXQh1Zwr1V34Uy2/nqgmMRJotw5i1QMPNGhXEkQAIkQAIkQAIkQAIkECQBm9lizdnK%0a8P0n67D9tKFhS+mGO69N8Z4tLgU3DOguJojViClYix1FVYiIa4bMtDjklEahcSOZ25VgRsG%0aBfTihpKPGbXHXLZ0QGx2FqjP78OGG42h/wwB0aeK/22+KdJXafAlZ0VFutoqSzX/J3k8rXL%0aHKfLE+a8rcz1O1tXFMsVezxkvJ0b2d3CcBEiABEiABEiABEiCBy5SA61wwz5MwRJ3SU1j/y%0adc4ZCijTMmdMHZIO83BhmceiRHzyAr5iRR7w3JD8iuvikGXQTehi1OG8+bzeOsbMWksKkC5%0aCGWRx3bi7S8OalaKWz7cgbZ3X6PNPXPK4rKpmyo6ohr6kswiXAU4uO87iqjzLeXooz7OKav%0apxFWbWzeL9HAIQsGsJnI8TgIkQAIkQAIkQAIkQALuBErz8P7ab1EiQpAuw1TB6mn5Z88VgT%0aKc+PEHrNuea5/SZU7rhjGD2rk55LBnsW/YRCGHrOSpm2vUrh2ai2B2Cvn43zfes+cVFRpuG%0atkNFfklMDdxmCo6JdA283OP4FBFtOZcJEK0Z6fPKXHQM1QVnsKhYxWo0jw0ijBalY9LMbNL%0aucSvyfuiWkJMzT+rlrlv6rehRKh/aru2obZlq7a3TW7m4kqfglltrwrzkwAJkAAJkAAJkAA%0aJXHUELOdycVY5+6j09AJY6cUJRoTovY7vdQhlbXr9HIO7JNXMLcDeenWFzD1TaZ0ceZiapG%0aPYsGuQXHoAr364C2YxmRwj2jk3Y0StDadyduFUTs3NsZw+iPXy71IGtXi0WqesplBWfgENR%0aRKLFwcnEfJrqbiAUomLjGgg/1wFNHdBS5Wt4tQC0do/2XYW6LSypYy4qAYwqbIrpWyr97JV%0aWd6COoc5o5rZF6EO8FJ7K4pxJEACJEACJEACJEACJHB1EoiwmfBFt8BNgzrCXF0Fmx4rJsH%0aN9aEgqopoiv63XYfyLWfR/pouSIkNkJu1FAWl5UgU9xrldqFL151Vi4ou70Qufso5hKP5ng%0aJim+6dkdywGj9+85NWmUVc7Tu0bm71m2LQvIlytK8Ha1E+Cr2qwiLQLLmxo5xKC055qdtWT%0al38btxT5nfxaCW4WUUI69M2WoTfWKQlmjQBzSJavp3HrPhoRwlOFlXLPLwGECRaWpUnOrKB%0aCLciaAkkpVmrrLoAqzBXQph2XI41FPWlEvD6Stk3StmpUrYSzMqk7B1Hrfh4VylOFlYhVgQ%0a2Z0HOGwe1ALY6lxsyY7TDFMy8UWIcCZAACZAACZAACZAACfghcDa3QD9qikVKUhMPLVRp4X%0akR1EQAMMwbS8+fwXlx1HHNNXFiBnge5/JFSFK9fHuoFiFBFnRu0si1rMozyF6TbU+lNiKig%0aNPfr8f/2lw62o6a4tChU3MU7TmoueDf98Un2OekRevV2/dctsyBN6J/qkM0yPv2M2TneNpm%0axnXogzv6NrfVKHaCp/DOyq+9eoh0JArflhKSVm0t9ltghQhUv76hEQZ0dJV+Y8U75aDMWPR%0auY8Y/NxRiywELmjeOwDWtopGZGoU2SeJMJUYJZg01bVlV9QVN4DqeX4V9J8vxwxErTp6vwm%0a+k7Ovdyo6Rsgd3jkUfKftlKXvHsXJN8FMCnb+gzqVPWzNilObNX0IeIwESIAESIAESIAESI%0aAES8CRQXaXrxxLSU1wFKS2pLNz8kesC1Ee3fY2j2zzLcY2JwMAxt6O9u8JNVDgmEfMqbRqz%0aqoZIbJ4I3de+aLDS0tCpYxt0SE3QnYj0yMA3n23G7tPiOt/IE9f2WvRs4iwIutZcVaXmlDl%0aEA1EAeg9KxeQctLlmzhF1u/3+957Coq1GZXKozAnH9/MUymxp1G9cdENMGZyIHhllmlCWoN%0aak8xrEDNLcEMmNTOglwtsdveJFU1elacm8JpfIOEk/9cZEPL32HPJEcxbpQOorC9Q5je8b7%0a0TfZ1IeIAESIAESIAESIAESIAEScBCoRmGx7hyjMOcn7G/eFjAEFCWvtchoiiilrDHWKHPk%0ac9tSnXabsKUOxaWhubtQFt0K48f0RKws7rz53WwoJVaVCEeR6T1w1+0dECtaODdP92KHl4C%0a+twxHj8J8nC4sRVXDWLRKb+JWuetuhJsbfN9eGd0kDY/KXcsN516ZmBAq0z9foUJYpsmyAE%0aPExLCmoDRUN4qGK5hgFlNHZbpYU1Blj+odj8WfFIjQLtJiDUGd0x294iiY1cCJh0mABEiAB%0aEiABEiABEjAjYAVhfm2hZzzsfELV0cUppPXYtKIkbIAdZkIU59owpRtAedze77Ce9vOSHmp%0aGDO+DxoZJVeL68CGLqaNjiptei6bXicCBfjmw63YLSZ2foOmadNTrBdHJXEd+mJcX+/rpeV%0a88y0iUpVXRkkvFZ3PtXgtumTfD9gcIaaMhsYQVaXa4tJeE4c5csNPvoUyJf6UiwOOn2XIUg%0aE2UGGuP5jiMlOi0DSuAYplnp5tOqK//Orcahb5/JXAYyRAAiRAAiRAAiRAAiRw1RGIRELLJ%0aDQXOcHemRZhwHomH2etVYiOsEkGEXYnGbYFnJu2bY8EEcwKkYtdueUyr0smjEnwJZR5RWsp%0awuGahDKVUYQxZ4Wc1bYQmq3QigIct1kGFp3ULSNtx9x+lZZODyXIyTnodrTud9VULeVYw2c%0awFFNJ8Tb2PlNelAPKkUiTOBOKLBVyD9SsNVPnZr+XLkoLWQkJkAAJkAAJkAAJkAAJXPYETO%0ajS/+cuCzyrU/LlMMPldCObo0daFDYeL0fOt3vQa0R3vws/u+Q1dqqiWuD225NhEVlJrTl24%0atuvseW4SImN2+KuW9rixNdf2fdHDm5tN7OMiHZfx8wmbEWgZdtWaCYyoqYwE9nmyO6DTg49%0aKnH8lK6tMsUloVNrmd9mU61VnceefSddBEBvba5t3PFzlVBOPWoKASSpqYiwHFdOP9T6aYE%0aGdW4UzAKlxXQkQAIkQAIkQAIkQAIk4IeAT4cZbnna9mgjgtkemYN2ENuOtMeAVrq7dLdk+q%0a6YI+o6IJtBo0Q3jEZsQpTMO9NDSYx+LK5ZEhJE+LLvN2+OpvE2Y0kjsfOPNFjXqEWhW7/ua%0aOlURcuqUy5eGW16qDbX9kbfdF3LpxUlXhmPi2BW6FxuHWxvFg+KfoMIQsr5x4kCZx2h3xx1%0aerC0vBpniqsQoRoVYHDCH2AOJiMBEiABEiABEiABEiABEgiZQMMmHdE7Wc++b9M25Ol+RLy%0aXV3Ic2348gB9/3IuT9nXFnOeWleDgUd0esWkLNyHMbn5YjQov3hNLT54y5oeZdW+OTi1wCJ%0alKXChDgde65ZC9DqfMdbC5Zb9/wUzp0tQaZNsPW3De4synDhoTQJHfae1QSyIEkNhIEkTSw%0aAtlShIgARIgARIgARIgARIgAR8ExH1g617dDBPGfGR/mgPfspmYPG7fhS3b9+GsoQyqdDKR%0aqzh1EPs0oSkCzRN9aN6sp/DWqrV49d0tOO1UUe6hU3oD4xKR6EsqEMmiuvgkTmh1RyGlqY8%0a6fJxqOKJLrNWy0HPNZoxKCCoouYC3vrFNnPNf+/5z1SjzoWBT0/HUcfdaq0tLUZ6T47fgU0%0aWVePe7Yk1QdM/vL6OvS+AvD4+RAAmQAAmQAAmQAAmQAAm4ESgrM6QeL2oS3R19Gfbv3IrXV%0a2Xj0+ONMbR3kl5C/h6s2XzcrTRj1xSDNh1aoUPbdONfW7RravjULz0uQt1BPWF0Gtr5WqdM%0aevyaKaIIcHav+NX52CPz3FSIS03yOc/NFFGNs0fz9DoQh8ZmY/Mi/pyWRZ0DCUoIio1ugC/%0a2lOK1LwuhBDpf4b2fKjHmxXLM+t9yuM9LU+U8+Vk57vqfcry50yG5XZCF5Ar/9BDO/+ouFL%0a+50mvRRWVV+MdH+ThfdgF2HzBeU3pGco6ZJxPGkAAJkAAJkAAJkAAJkEAQBGRdsyO7NYceK%0alNqqs2ksEpcuOvF7N+8AYdLSmAzyCsprkTTnteh14G12C7e9ksOfot3RAi6s2+GblZoNxFs%0ahuv79vRYxPrckR/x8aZ99vIy+3WyzzmzNVxfNFpc3x8+ppssRkTDtkza+cP7YejL0LGDuL9%0aXQbxVVIgMFInz2GuYR6JcBLhcfTkAU1prJBtqnQrR+kXI6skFUrZtfllg4pNeVTB/cwsCL1%0akXzhoie0cpOonL+n7tvGv4vs+Vc5XEP+ZVQ2nHYpykIiWo7ci9oDlC2X6iGr/obrS2ogLVe%0a3aJ+WYFKn/YDoyf4OU0GqCk/AKixKxSOQAJJjg1IZhsTEsCJEACJEACJEACJEACVzGBijP4%0aYNVXItxEiDc9mxMNxcNh7pf3/RbDzFA814tQpsto4gGxQ2f075Wiwet56yAUvLUBh0SbVbh%0avO75IbYHB4lwjKrkDbrohVYqLM5x/6KwLD+7Euu/EY6Kkt4WWvX6O/umeAojlyHa8ekIECE%0aM4NCU1NTRjhdi8OVfPHtcKmZqm7TzWr/4chxwKIv148XHsMxbKbt+xhRZ34tvP8LFa6dolm%0aGGOdIkI287hs072lwGUWi0CUTNxm99RBDNfwRTRQHMWYvt1TqfcdYjPFeO40xFx5NHAFKmZ%0aN6pfb6GxOGLpkRGNL/daoBaaDibQlDEYWkxLAiRAAiRAAiRAAiRAAopAZKTh3txJKDPFoce%0aA69HecJfYLE0XvlRyU1xjdO3VV5Qst2No33ZoZO/XJ2DwyIGQvjxMKV1wveHxsGF0I2Skpy%0aCjeSMXxxyxktEulInr+p8PHY6hXQyTSFWRhBQxfbRrX+yCVgS6dLSli0LzZN3PYodenQxhL%0aQaJNkWfXow0KAk9urVDM22/BboYa67FxXsKgc06tEVKHUkWJwsD15ipplaJZJaaaEKC2eZL%0a0nZCF+e3XbIIbyIcBuGQUWuY/ZpdnGayFhIgARIgARIgARIgARK4Eggk4MYxt8AiJn3Kg2H%0aDyGg0inXV0EQmdcTtNyQAiU2RHO96zIVAZBPcNGakS5SvncikTIwcEIl8czLai9DmLTRs0g%0aGTJrTC+VKHpikyNg5mu+AUg5633IKmBwuQYnfVb0LPYcPRUbLYkkVFR2nbbUfG47glDnImW%0akjo1BcT0mX+lk3uaWgSbZktl7cW1S7uvFqwLYgg62ojvYlJFu2uOVNDUWq5y2+iTIOKDzWk%0aSd2RNGUMFR/zkQAJkAAJkAAJkAAJkEBwBCKjYyDymJ/QEMmi9Qp3aNqqHZrWVGjDKDTyJwy%0aKyWVGW2Numa0syRPr5XwaxichI96WSP2KIGZbRM05uo62i8oCF8yUPKW0VY2Mtd38NUlptI%0aplPthrP1TCWa5UppD5sp52sBovW12JcRGIFKE1WK0ZNWY2gvwlARIgARIgARIgARIgARK4I%0agioNc1qCg1FeCoSbyzz11a6uMVXOSPF+6Q6HkpQQp7SugXg4d+leApmLji4QwIkQAIkQAIk%0aQAIkQAIkUJ8IKIcagbrMt7VbzTOrMUgSZe6YkCjaMUnsnMMqJp3ifDGkoMpxLivQQiiYBUq%0aK6UiABEiABEiABEiABEiABC46gUYyOS5YwaxUTBRrClUyFy05rgFeuTsKMU6mh2oB79+tLs%0afuo25liG3iBXGZr8KFSt9Sm0X88KvVDoI1hQxgSlxNp8TjJEACJEACJEACJEACJEACJFA3B%0aFokBG5TqEQptb73mQAXpVbCUFNzAyTIwtSJxm+TmAZenX80MJthuulWmcDWFFE33uzzZE8V%0aVcEqdow1G1O6FkHBzJUH90iABEiABEiABEiABEiABOoRgdbN7GsLBNQqtTbZ0XMVmnBUUwY%0alyLlbPSqnHW66Mr0YUYElPDIbzdZ9jdibb/FZ9DGpW9bqDjpQMAsaGTOQAAmQAAmQAAmQAA%0amQAAlcLAKpiYFrzFSblMbsXHE18grsi7h5NNWr4OWRyjPCunMHzr/yMqoLCjwPSowS6nJyy%0a7UFqoOtg3PMvCJlJAmQAAmQAAmQAAmQAAmQQH0gkNwoOMFMmRBWyPyxbYcsaJ3kXdt2QTRa%0alTIXTJsy5kWCkuXpUCnz1Jw1X2p+WclfZ+DCiYO4kH8OjWf+2QOPmgt34HSFuMsP1pDRsX6%0acR6GMIAESIAESIAESIAESIAESIIFLTSAuuiECcX9va6eSs8yRDfD1fgtKrd5tCm/vHIFuaQ%0a0x7poImN1UVUqm+kXPCHSV4yO7OoTCBiYTIm64CWjSApG9+9iqc/nduKcUZeWhLVDdoLra3%0aarSpWzukAAJkAAJkAAJkAAJkAAJkMAlJbBqazG+yJFVnwMMyiNiieUCxvSJw+09XVbHtpeg%0aRDZ/87p8Hb9QXo4GUVH2cmwbSgj82ztnUWK9oJlT2uID/fXXlkDLYDoSIAESIAESIAESIAE%0aSIAESqDMC/dvJis9BBDXXKyaqAT74oRR5hd7nmtUkCPk67k0oU007L4JZqQhlDYO3YtTOzE%0a1xF8TZMmnQBNR6BqWy5IFV7o2KKrFZlRvGi0lr0OUyAwmQAAmQAAmQAAmQAAnUNYEGqu8qq%0aii1KHNUwwtoLLJSVAhzqUJpZ1pTkzZvS/WhAw2qnRaZJ/bqF0V46NYmQZlDBlqHczqzqYGm%0aKQtlDTM1J82XIOhcB7drSUBdnHOlQO75CygUlapF1jVQ91Tgt1UtG8DsJEACJEACJEACJEA%0aCJFBLAhc0TZByiKH6s8DpkgbILbqAcunb1nVQVQ/tFhtUNUprpuaa7T1ZgX9tLPRwix9UYQ%0aEkjjdHIKOJSVPABJDcJYk6NwpmLkjCv2MRDdnJ4guiKav7Gzb8rWeJJEACJEACJEACJEACJ%0aOCdwAWRfJSy4WQxUFhW933dQZ1jvDfET6xqVZwsHP3lPite2VCgeWv0k7xWh5Sb/lu6x2mC%0aWbDWjOrcKJjVCr//zMVWWXW8VDdZ9J+SR0mABEiABEiABEiABEjg8iSgHG0UVzTAWen31mW%0aIEe3XwE4hCGfSrHgRzr7aZ8GzH57zOecsHG3v2SoaN2TGoqisGopLIEGdkzo3CmaB0Aohjd%0aKUFYjZIgMJkAAJkAAJkAAJkAAJXOkElPbMUtlAm7ZTl+d6R8+4kIuPMzfE3lMV+K/3zyF7R%0a4m4tQ+tr66mKfkKShib9PNG6N0mWvMKGYhsZjsnusv3RbUW8epiKfNFLkRQC4jMSgIkQAIk%0aQAIkQAIkcNkRUA5CkhvVrVMQ5TZfuc8PJShBSZlfKqcgzRMiMKCjGde2NiOpkXIu4rvEYks%0a19shcta/2liG/pAo9W0Whb7tYpEgZvsIrGwrx9QELosQpiK8wrk+8aNh0LSAFM1+UahGvHH%0a1wTlktADIrCZAACZAACZAACZDAZUtAySEpjX0LI7U9MeXUY+6asyIg+VFd1VCJal1llfKWf%0akFzENK8sQltk0xo2qgh4qIaap4nrWIBV1hWhdyCShw+W4nCUt080SQ2h+Xi/ES54++cGole%0aYr7YMSUKsZJP6eCUGeO3hy3YLKaT/kwam8Q1xJxRzewmjxTMarhowR5W2jLlfZGBBEiABEi%0aABEiABEiABK5GAg3Eni859oJfTVFtuRSIkDTn7bO1LUYTiqql/14lpm4VIqgpizd3kTJClG%0aKRsjiZcr9vC8pkUeVTgp36VUJatEikF+Q/S7lD4HPOY8tr+507uhkSYx2FUjCzkQnT73lx+%0aKFc4jOQAAmQAAmQAAmQAAmQwNVKwBwJJMW6izjhpfHdYSuWbSwKa6Fai52bLd36mnr2KrkS%0a6JQmTwUltKlFpv3lyxrYGNe0jtYzGH8dIppLNHdCJaAWj2YgARIgARIgARIgARIggauZgFU%0acgdR1UILNkC7Be2n01y4lTCkBy/7PX2LjmMqjCWMiWSkNmdr2J5SpNrsLZaooCmYG0HD9BL%0aMaebjqZDkkQAIkQAIkQAIkQAIkUJ8IKC+N+XXsPl+d713XxmseEOvTuftri/LWqNrsLVAw8%0a0alFnH0xFgLeMxKAiRAAiRAAiRAAiRwxRAoEecZJ8X3QkmFLEStXCHWUfjVgMaXhXCmhDLV%0aVl+Bc8x8kQkx/lhh3d10ITaJ2UiABEiABEiABEiABEigXhOIkzlpTWo5J+2db4ux7seyenm%0aeynzRl6bM1mAKZjYSYfqlYBYmkCyGBEiABEiABEiABEjgqiBgimiAFrJutJqbVdtQFw5Bat%0asmb44+vJVJwcwblVrEUTCrBTxmJQESIAESIAESIAESuLoIiDTWPMyu9ZUr/Wc/yq/VOmfhu%0aAhqnbKHhjVxcYnvr1wKZv7ohHCMglkI0JiFBEiABEiABEiABEjgqiSQIB7jG5nDoCpzo6e8%0aKm7cU4ZVW4vdjlyc3XF94jGwU0xQWkAKZmG+NhTMwgyUxZEACZAACZAACZAACVyRBMyRDWS%0ats7o9tbLyC3j/+xJNSKvbmvTSlTB2R884bcHpYOujYBYssRrSUzCrARAPkwAJkAAJkAAJkA%0aAJXPUEGsoKzClxF2Tdr/Bry7zBLRPPkBt+KsPHu0oR7uWtImWO3NBusRjUOQYxImyGGiiYh%0aUrORz4KZj7AMJoESIAESIAESIAESIAEhEADmVfWLOYClMbsYgdl4ng8vxKbD1iwZb8F1srQ%0aPKpHmxqgX3sz+rczI62pCeE4EwpmYb4bKJiFGSiLIwESIAESIAESIAESuKIINIpugARz/Ti%0alEms1Tp+vQm5BFQ6frcDJwiqct1SjqKxaa2DjmIYyB64hWiREoHWzSKQmRiC5UQTiosO/HD%0aQFszDfExTMwgyUxZEACZAACZAACZAACVwxBKJE09RcXOMzeBIIv6jnWQdjSIAESIAESIAES%0aIAESIAErnICytyvqTk008GrAZ3pajhJniMJkAAJkAAJkAAJkAAJkMClJdBY3OKbIi5tG+pz%0a7dSY1eerw7aRAAmQAAmQAAmQAAmQwBVAQHlfjI+6Ak6kDk+BglkdwmXRJICC7/DcA+Nx/wN%0aPIsdysXlUYueHy/HiMw9L/Ytw8iJVX7L335g0pB/uGPKwcc65WPPEbzBv2TpY67oNlRYUnj%0amCnG3rsGb1+zhZWdcVhqP8Suzf/BE++XQTTtbpPVKMT+Q63D95PP7+bo6fhh/Bc0Naoo9cw%0a7+v9pfOTxHhOFScg2WPTcOMmQsgTrMYAiFQmYMZnVtixjPLcdjHeqpnd3+EF+U+uGPMgov2%0aTgik6fY0lgIUFtenB5fPp/3ayIa1uADHD+7Elx/+G598n+t8KKRt68H38egD0/DolfKcX9J%0avfkiX4KJmahx9IajFli9q4+pJZTRlrCcXgs3QCRz/9EmMmrYYKanpwSPJPYaEKcuw/OFh8K%0aUltxbk4sz5iuDL9pUjsjHSUhJ9HUXJ4U1Yvm6TdrzMra9x+MNFeGnjISSaY7zmt+SX4efT/%0a4Zb2sZ7PV5zpAlFOxdhydJjWtJPv8/CxJ6hllVzbfYUFeeRI9cCOIwKecMcXpaFea/tkP1s%0arNkxH9kLJqOZPXFwG1UieFmKLSi2FKH43FmcO3scJ44dwuH9P2LXt99g2279XG2lDsI6LBy%0abadsN4FeEl2f+gv+V/ob3qxJAET6TlKKsyVjMe+wOuM55tuCLv2ZhkdSZOWMtXr/vGpcSrM%0aXSwzYJyABDZWUlzOZ4RHjJcmpPNrZtAYoHlvos7eSnS7Bc628dQ9suaT7TuR84/sUSrFh/C%0atEBe9kSaavxDbj/vmGIdi9M9kv2f4xFq96WrQGYPNdLAkZ5ECj8/mNsULFLZyFz6J24v6fn%0au6ny7BdY8lq2JMrGO5sn4/7+yR7l+I+wiID/Kzz7bRES/Cf0cjQfhW1nYOWCX7o9A3pSa94%0am/PXG8XIO6Zj1+hqM651qL0N14P86ZzVikkNYiba0FC1um4UH78y0lxf4xpXxfAZ0vvLusG%0arv2PMoPl+E/HNnkHf8KI4d3o+9u7fj+582IU97N9hKG43Xty9GZsDPvC2f47eyLBfZ6/Tnf%0aHwdPOdXyjffevAjPPfyF4hO9AHbIi7fE67DxLua4/1X30OR2ez1veog79iyFljQ796/YHDI%0afQ1HWf62TNSW+cNjP+bl020/xo36QkBelCUWvVdvjpcOl71dlSiRTqr/YJJOmtlrJ61Edfh%0aCDCbpKFYabTIlxgf8ApBeNQrlVEzyATDFJyLa7Q7MP7pda1Ge1rEPvnF5X+5BMYb56DAUY/%0aVve2Ph7uDL9Zkj9RF8um66j/okV6Sjy+l2qrDkrUf2Kl1o81V+xuTHfB0ChGGV76NaZ7732%0aFnSSZuupVrx3pcY23OYxt5fNnUsIghBwG9Zcnu2zlqJeccmYLYSztbOwvDTRVjzz+lIcwdi%0aFHT4wwV4as0BJEEEGbmaJSdFCMuXDp3cE3l+K/M8WPLjLpQg02sn0DO1HnPqy7exIZz3iEt%0aFvVHp5ZLGZ0gi6fC4is2V+PKZEXhwqRJqgwvTV+5GlpdOuc2CxLUep7ItO/HctJftEcse+w%0a0+dkpcfLQIoxevxriuTpFG6vztq7BSE8Dt2WveSG2Be0Uwq5QR+N0nCxEZk4oePdvp7zgfz%0a07JwS3Y8O0BRDa/BkNuyHR6H9ZcXWApTuObD7/AmfIodL3pDrT2PNXAigkqlXSI5X0aLe/q%0a0EMltr+93Mg+Ebd6uf7qYIsbZmJ615exSO7xJe9/jSn97wiSYSVO7ZEOuuQP9nnUG3ce+tf%0aMaKrTz5ldn+uCJY5h/qTe+G7OO3jy7n5aCtWB37BFCZShhZSuD+DB0LLiSng+7aduycFz/z%0aEfJ2NjUSYCa0lJMYqLi1Ao79hgv7spqadw4GgxMjuG5yFx+SQUy7voTwtwSNoZ6CBZ2elSD%0aJ39D9xmb8+V882vLNqDlasc72b79XTZeBkF1tHIfk0JusGFxqNnimAWXJ5gU8dGKocfDYLN%0adtWld3kOrrqzv0xOuGTXUgye8JTW2ukr90iHS38Jlux+BYPHzAnoLFK6jkbWfzyIcdKRUcG%0a6dzkGj5ROe4hh7K+HYPWr67Tco57djNm3tgqgpAKsmNjVLhjN/uAARrV17YhE2rumo7Fs49%0a+QLMJHTcEkRez814OYuVgJOdGorze155kYH7PUAZj6a9EalFu19kdZj2DF4pdr6PQUY8VvO%0a2GhaD8CDXmvZWHAawGk7joXn7411bewWUMRJqcOtX4xEnHbY9lITZ+GKfPlg7HlKfyQ+zuk%0aZXi/Upa8zdhmaBlrqApSKDIzuqFNqw7o2CED6e3bIyMlA0mpzdEs3vXeqrEsLUE8xj7/EdK%0a2HxKh2ibG2HJGAqdWYeZc/aM3fMYijGgfj4qoSBSs/4toBY9Jwh6Y/vRMtHVViRkFlEvaNv%0aY73Faq799i7FkbvFDmu7yajhRg1X8MEz2KI+Ttlg64Y1fbOuuu+jWOd7zrPzHV+rk8gjJSG%0aw0sWrjAnnP4lJloJXHR0Y0RJQat563qXpcR3kbdoK7Sjx/PxAML5VxrGuiQtAc/no3Z9rSZ%0aId+n9sa5bZTsfgcPPKS/V6e+vhv39/bUOrllqdVuVd46/P7GSdimShkiGuUXQtQoF3+LFav%0aUPajKaYP83d/hfJmM32gRtj8VMMXEIsrWj151H5YOX4sbGwOel7UCye2vRVqi53NqezIyx8%0a3HXyf2QKXU4zuoOiOxdf4ILDLeV54l6rnTbn4U6z/oixm3ZWk8sufehUPHl+GfYgVhz5M6W%0arTO4xALJ8sHeQa/nzoJmljq7XhFOSJbhbvXeXk9n/brU1mKXetEc26P8L+R0rUHOrXtgdQ2%0abdC2dRu0ln8tW7RAUlKyx8Cq/5KCO1qy/3OxNnF+GwWWP7PI9Y4PLFfdpPJsSejffFPjTpg%0aw7l67xsyauwErte9DOobfMwot5EVqtZjRqXsaWt3TFFaXQZ58fL10BXLUaXYdjsnXd3A6YX%0akPoyPu6Fa37zm1mHScJpg5Vc1NrwTs7zqvRxlZPwg4d3TdPrOBNjBv99uYP/VtLBu3EK8/8%0aUuYSosCzeo1XYv+IwBDMFuz4nPMuHVyzVqJvC1YYdNEdH0EN7oJZS4V9euCJvGNEB+AYKa+%0a2LHS6as5SKd7+R6MsieUjPkbMHholhYzddlmZPVqqhRRLsFkOofnevXHSonNnPYmXnqgt/Q%0apbYlMfs/bbL928YjxJSdkjERW1mSH1rFyJ7bWKJhBOrh1FOTb4fli0E38XvnhlF/BIi4uHh%0avsH9NN+K/7xhvp45GUvMve4I+fnYrXvi3GLxa/glEe2hf945Uy4hE8Mv4aRMp/MdKZjJGRU%0a7OYfZpilBY4RtMER4dLs2dvmQgPKd0x+NbuTjHOm60xXAQz1V3oNmQMru9oHEufIYLZDNlp%0aiRvuHIb2zllC3k7E6Dc2Y6hT/9MkQ8c7/mccZokQmDnlJSzMEg1cmUoQCZNlG/5z5H2eHS5%0aDsxphKkO50ZbjRaXaVpUc07WjBVgzcxjm62MtWtlPTegqWvEKmBsBH989RDO1BIZjQKb3D3%0ah0xgDc//AAo4YjOP3GAqzMld0hi/D4w2M0rYxm7vhjN/zpD0OMdPpPZFRL2RDBLKPmgZVg0%0arpUEsKOu0Y/hCJqzLLvw+cd12zd6zhaLIKZ0X+rMbNTgv3Zrxrl9MDU605iyhh5RwcQlkwd%0agSU+0tUkmMZ3uBbdu/p6VlwLjbltuAhmNXe049oOw4tb1+HvI4do90/O0iyMxet4dZTxks+%0a4DjfdPMTxvrRVc08PQDS2mSMm4rabbfeh7WBd/F5ez6edgLzc9XEjGUR6dha6JUYhMlLer/%0aKONcfIe1WEaJPxftWsbewZw7Uhlh72z6dY3qjXlxYOo0h9V+U7WSXvdXNaP8yY8Yh86Nw/7%0atEoP7YOizRz3HRMmDEVacbHsFxecN2aO39or5xvfrQ8F396YpgNFqr2ZohgpgbXu2HyrEeR%0a6fzRvtWezNiQuaeGYDZh2lN48OZU9wR1vh/V8AIiIqgtCwS086UMJD3T1FMCg558B38ZkAK%0aLfdjTpE1LsZzbj6/fex4LX9NN5vJWzcDca67BwhETsPqD293ORl6GpiK888dhWKIJUMOx9O%0aOnRGtVIeKg7U0qWUyNkJ4RiYZdH9bMYbBlEbbmTcTgFP+3U866N+yj78Ozbvc/0i1alVG9n%0anJrX+13o8UU1OU1b0rGIClWzcuIjmkqg/1ux40q2yprGhntjY+ORZxS0fnqOIn5xYvzX8Ap%0ac1NNE1Dwrc30IBsv/m02UiWrmjs26E9PIN3WkGKrRte26/SlMmr3/5N5z0L85wTpHNk/cP7%0aTezuqOvxfzBmmj2h7s3At3o1Xlr6tj7h5K8BHXM4W/b5zP7xhrd5By7Pfr+4pgLQeN+L6/o%0aF1+jxz1zamAB888yg+znWfa3bKrlFaMe832KXmu0hn5syqFUaF2XhaJrInSbRzKCttiWn/9%0a1G0d+4zOCfwsZ2Q0srjOSlI7yapjyE+KQ0tkpw+sJY2XgYJvGtW85aOR5+leqXTl7yD+Hfu%0awvy1RiNEa/P8w3c46j3zkcZBHR00Zxa6+7r3jezqZ+dLM3WhTLZn//l2TSgr+X4RRk3Vn2l%0aLykbMvrOdUw5j09u955lKjwkmra8y6kF8So/+0grbc9I4mOmEjtaL049/PqprctFvEn457l%0aqcevVlrJG5WimOVEFtKbO2RnUw8BFQI+Iz8ad125A8ubf2TkpoHOcYLDLel3mfLsea706LF%0ajZa3umHsMowo81Z+iyWJX0H63mrXpX89Bg7Ddf7GwgMqFGeiS7X51M/k8b4+Y1DajU/zJNI%0azTG+LX2O4cGBDsubqcu+l/mn6sPrGar2ikZeE8y64c7fTnUVStySX4nffHWKlgrj/hZz/zK%0aLRDi9l6tkykix0+CxyXJCTPr1YKkoE81aMSz24yILe5lWYiQP209MVNiKuuIL8t+TvuJP/8%0ao5wT5duqJFitOTaTu1jFZo33MIRoxcjpsnqNEVEUIefQ3Hx85D67beJn0XO0Zr+w1Bx4xUL%0a509vfChWROx6M+qQ3oMa9btx+C7M/UDXv/m4vOXso0jA3DXIC+dMrd8wTgACdY23q0qY9dJ%0a+PSeoMZYZX6xRHNY4Jl0g5N9eMa9f0MbzyQhxcSndxcb/zAIMP5GtE2RaCGty1EtFE3W/KE%0atIdZBXoK8fStysPjRBboQ3m8mFkxsi1IvactFkGyfFqSk4qXGOokq3oPXahBE82T0P89L5d%0au0iezuB8SBhc/by/EaLraWykfzNA7t2oMDe77D1q3rsWZtPJZtfwXdbaiijbI9mHqXzKNqE%0aGAWTb1LMwlNkecYI0SjLo4ZEuzNF/PjGVmGCcwjeNTvM65nqsp7H7MW6oJGyj3LcIfRIY7r%0aOUHmNj2lDeas+fMDGNRvbY2DOfZmXMEbCb2n4fXFbbFN5up0HHCn4zoHcc45r4kJpJF++h/%0avRIJ0tGavO4HZQZQRStLjX6/BmqY7ax4UipRxrblGC718przXnYqsf25D20+Oov+t0kHf/b%0a09mUnMYDctnoXl2gCiPdrY2IRF822Crh41fei9uF4bKnNPG8j+lfV8upyx49Rcout0xy5Q+%0aK9lycaDPh3TOAslFW5Cif9S3Y/6fCm7J/S5fym++e6Ncb+MPy4fiyxl7u0lrHlooAzYuIaa%0aNOOuqUPbM7s3MrRiropcRHWFXObyCv8vmISek/HclNcNRwI/4bR01tJq+kDKyKS/kDZotLh%0aV0O2WN7z0Ps5Kp62ZjwzWg+uxJNc4OOJuXOvdGsqRu998rF7uZN7nOOJ1a/+y8Zjg9jH2mr%0aCOI01Nr8FUmU8T3TgaUVFWrJivBJR0qfUYMO4RzJABwfNFVjG3EBOOWrbF3i9XEo6EwjOnQ%0aywzEolJiai0Xe4a7otZv5uCWzrapAQvJ1HZBh8bgtms2X/E4I6hvWaO7/gcX24+jYoS7wKH%0al5q9R0n2lD43ITMpiHY4CaITnn4dQ5tH6QrJkt14dtocXVARs+ClozNQURGJ0oP/T+aeqUE%0aKYJSkH+klvWft4rxHrlne8R348aje9JzF4zFgsb7t/Hd/rgXdNQHHggNbbV1w5xS+tuMx+p%0a+b0eNEEcyRp/HIyEla2zPvEfPCSaJ5k/kmO9c8hXlL9blkw9ucx9qXFsgcMClPNBHWI+uxX%0aDTFWsg/hPdeWgSrmh9mtaDZdXfLnFX3AZZcLP39fYbAOhzzH3L2kJqMrJdex8cDVRt2YOaf%0aX8H65VN9DvwYtQb0U3j0AI6KBzllhmyKSUHbrq1qLNcqyyrsPXxUnhkx3TIlIFXmJzaLF0s%0aDHzUqs09l5Gvzdll4NAcHTxVKXCQaNU1HGxnocjhmkmgRsPcfOCbzvOQGNMUio313x6CXSx%0a1mZN48Rt6lIYaCTXh8vu2eGI4+bnNFjm/7CD8cL5Ypk4EMWcs8yPImuPb2IWjhC4Q0s9wQ9%0avPWLcY8w/w14NYf1S0EvKVXnucen/MGuk2di4k3yMvSlCpmxalaUtuIvy2fbZ6cMun969Dm%0aXkzQS/DB3EkQPzghhivx+XRGUYSvPlmHs2LXWGF8Q5yPBrUd1xoD+wfmiMfcXgxT37pRK94%0akJpQn14lTFk2I6IHZry9Ad7He0J60pm2CasKlSnwxv/mBnqPd3DvADNF+nvUAi/CbLEK8MZ%0aoa+k3Cg04E6vhyONXEzUtOoFlaS2mDPooSlguf2Bv3jBBTpbVSbO4CbDk4Dbf5MBf58f3V9%0avOfOv4G1w6M/YjTxtGv8eGnKYjzrpZxSijdIvmwfP+u6wipS4KLuOM6z6YA5e8uEA3BMWlB%0aDzz30HRcn+RoTI7q/NYi2LpZx60yHI3v8PuBI3SBIegye2DZzmzxfGX0tvx0nFTRxaVqiNK%0afYOZowJdb92NcR1uXU3kZnIpVGIL7s34hgpKfMqSIvLViC6/urTCEyeLEIVOEz+DDcNwpnd%0aRM2wNTmWDXHM769V3oZQio1mY/SdFKMBuOX/hI71y3VdZ6GzBSzUnzF9LRe8QgXNujDzo3s%0ajcA+af95fE8FpHYCvq0MAtGy9QuNY8sPr0T2rfVr0v7h99A66Sp4pglG9mL59g1Lx4l5a4Q%0ahx6O2MzGt4tg5tgXSUTcqGcZZtBA71kPILX4AHbuPIyjx/fhyI85yNmzw3GPbpmD5z8djj/%0ad7DBfci6txu0WjWA58x2ev2+El873AMx763nc1jXZSzEFsiTCf2DWUpsw40gyfNabeLBftC%0aPCtmWR56vXCJnD1QPz33sBFSsf0L2M2o5rvyKIvvcPbdBi+xtzMWWuzYzZkWjCk2sxY+w1r%0au8/Kft+rWxhJsslvOi2XIIjt7ctCz6YN97BVD3DLiM+xfj4YX0pBm+5vcel44WbtqCFzwEa%0aE9JuvRejrvX7FvBetKUMyQOHOmlknZKJOeZfb8vSzMqzRRu9a9Y7eDyrnysrp+S2zdGjbkV%0a3H4M/+32egy23998r8/l0P9cdWPTQJPfIEPdn4tOfAnPEExGfisyuurCtKkuHtGGhsuZpjP%0abdugdt7h1ig8OW7WJ+84NudNeZWLP8fm2uvvKkrQeZmCLvCLOaO99noDZ3Puhyg8yg5pfRG%0a2Pg0GxXKvAcTHnZEqg4b3S85Qxcvt0hn5EZ10+cKS7QF2glvPbxD7jNq034AbyneUxUySbi%0alj7eOkt6IypsQ7G5b2PeNGPOhH4owL++R2O9FiCaEVuIj/UlKDji4xq5TR6yZfbya937rj4%0aHTzu2Q+znp2HZ1sUBzdHxUpxblGhCntuMzofPIqZpB7mghzXTyBy3VIHuyooMaP/L5/H6Nc%0adQEZvibK7uUURUpIOHx0EVYW6D68XyaINoWkrOlzqSWH7CKukMb5Cu/57GPfB+AB3QYMxZH%0aRW5buXltkZPlwnhrsf97xVDU0Z7eVN6H2T2nd6lHi/lqeMpQ2Zizu/uQKu0NPF65rw0hiO3%0aTSB3PM2OY/635KkvMVK4NN6ELgNEYlMiWepwzJg+HFFKHWvdj2XzF2sa3wmzpqOTklek8sO%0afLBJvaTLHzShK/ynGqsmdMN+mXZPIbfPvwvD5Lok8dlaK9nHMT6/41FJ5ZHCOWDcDwwc6Il%0aK6posL92NGxCbMHtMT5e+Jsx+762x1KBfLjHlL9pyqj5ir72XPH+9TMJXxHwk7MGukU6Vqv%0acVcW53ZcmwsRo1rjDX2ZTDUHC/HMg8rHx2B3PKPsPDu7nqFxl+9bJeogHbUuo/awJjP1Ca0%0aHTMRw08GKESVlcHcYyJ+5npx3Uo3Y/B98zDYLbbWu6ZMzPv4dcweOkkXzuT+OXRG98joRVS%0a2V7ds3lR852Nts0NO96M9QyAbV9zz6XzSjm+eEotSHDKSc6LAt+X+T5tyrdv7IPDslc6mjf%0aKKqvNw2X7zQyAT3xiJMq8+TgbNPnjsV1i8qQgTn3kNE3urPpi8G+Q7rebO13WI9PE81XW9l%0a2v5xHW5Xrlg2y3mLv8w5n3IylJoUkPfOtDiE3reITqCBVpnJmfhezguglmaW+aS7z+12zRn%0aThmN9n7uuiZdRmLylP4QK6oQgkgXhvtt98xV4hHy7XU/eZrzlO/HHiPx/L8sQFxWe7j0WbV%0aj5/GdYWq2Ye5jWBN3t7L9MHKJ6U9kewy9c4DHKPC2lYu0NEq40OfAvY2skS2x+uNH0doPA6%0aPgGn+UJqS7/NNDJh7fuhszxIte8EEWKdA6YsnI7OlbaLaVu/Yfj+F4mtibOAWLjIS3H/57M%0aT/STdtsdIqLCuypzm5XQpkepg7tYo933ahE3rETWpS3xZZd016MPWfPkqq+IrsHvRXyodsq%0a3EpUl6R4l9EY3+mdWxudMRjz5ixEQqdr0C0zBv8e2V8z9U27bjj69sx0Tuq2fR4njHuxVyt%0afhsNuWbztintxFax5B1AQ3w6Jts5RxhCMHftL3UGOeAf9UhPMZIL9PZPtWsP95es0wcy1WD%0aOS1a3o9pFPSe2BnjcPQkcxE0xvLi62U1sitVVrVH63WByBqAEdcZayOgd/DmLAw7Ve8ZQqz%0am8WPvxL3V30mZ1YNlucFxnmdfMWfoRbXxhjd/jzzTOiPbK1MXUiXlj+N/TN0KWQs7vfwiNj%0aptuvr3s9LvtOeasKcvCvv/4Ki0RYVYLbmlUqZTqmL/k3fiXPQ4R0inI+XIxJD+kDWBvmLkD%0aO6Fdq7XShKu8j3K/WnHMSLF3aqO2IEPWHZ2onRFmOYNWSN1Ec2kvZs0nOMWIWG99rtN0kNk%0a7uv4XbN+LFiQM1zavmkdGyCCsfGyPdSO8fBV9zPZ2rCXb7yns+HQSqCg4Z37wBWLr1TfTSb%0a39Hgku5ZXwXrWdy8MPhSPTt7W4qHXjjrsRvfuBnb6S0j95VIv+Ivjj42m0HDcEs6NJCzhDZ%0aIOSsV2XGMHQPr0pu9e+kfYw0VRUXYN9372Lh1Fn2DkfmtF+ERTDQIMgo513TeogJlDKRfBn%0ard/8FE13cn1di63tL7Lx+Maq3fdvbRtoNk/Ggi3mUt1TBx1lObsH8uU/5z7h7sXiQ859EeU%0a+b9+dNHonOtpb1jpwXdC3eglfFpbkKLo5Jchdj7B8ysF7WKrI/fGH6MEbIhP9Q3Gx7nEwNE%0aTnrjPVQ3NNtaoMR2mLb8eg6cIB00jch58t9IrgM0Ubstryqd0yROhMDfZi8KnO442LupkKY%0asLi3MrB98UQqSgYt+PIs6W2NL5XBe/rDrlpqmTtz292/1CsQ87NmGbKZK/88RwWMNMbPmZ/%0awtUonITm1qb4Rwt9tO77CBy8tk/XAVmDqygOYEmsU4uQhtGTPV4Yg7er1yz4X0aVeE3rdux%0aYvjI5E8+bNEN9IlroQaT/aVIlv3vhvfHX8DJKGjkMv2zy/G+7HjH4LsP5n4vJ/bCaOLXPSr%0aLqUW8OOOCv552OGIClJo5O64/4XNuJUZ2OCu3iC3Vs8RtdSyzO51LZYd+q9MkAiDpDsDyHQ%0arOsYPP95PCbfaDg78Vn1ALzw9jPoa1jGRiRmIusf/8Te7o414CYsXoUsNUdKCzKH7NaZWDZ%0arJ7K0uWDZ+CqnQAZBQjGtdTTKcnKPPpcvdwBmPNkfK2wOdxxJZEvMh/8xFU+tK655TrGR73%0ahxayxY/gwybQ9gZR7eXizCpEu5YdxJjcZQ7b1hlGluh/vf2oZoQ7OZ99p7yFOC2Y9fe6108%0apKNuLeHmLW6fQOVqdbz/cXlvtdcNURecc+n43wtJ3ONOaBKZ1KfwmHs374JP7z/LBYqjXMA%0aaxr6a/3V8M33d/7ux8TYQQvxMif2YoeGLpNvL3btl1999eu5vPz41ZsWL5rUFbp+pqYmTcT%0ajU5X+OnzhZ3f8Blisz5dZ8dY3IpgpsygjiPnaGkNA0Trk7k4jzmzCjIHj7ZoUW7Zw/c6Qmd%0a8TpQNkim2J3l0HIM5t4kRJyS5s23JMqy6z33C08GpTJAuJyoLHeSqVaAAGdW7p0rySk8VIi%0aXV9lHauesEuCOuJR2PBkl6YOXUOsG4Wnnr3WtxtGwA2OsMuhda4U4zDew9Jtyv8L9lKcWaR%0a3qmdLAvgvRG973kEQ8XXv9KKqSVm3p5rOMNwWoMqppHRq9udgzOSLu7MBiw2tBjDp9/h00m%0aMqtH2AVHbzqFKdoJ6v6uOmo9zcC7X67a5Kx5fuRb/n713gev57P/Hn7+fT8oKmVMROUdqWM%0aRk0k3SQuTQHO7WKG5qbndtdKPbLPZth7p3W82XmNatrFtYo5HNwjBrGobI+RBlTrGaT3z8/%0av/X9T593p9zH5XT/b489Lne1/l6va/3db1O1+ulsdGFr6rRH/g8cIyg7sakIivxanMbXaLL%0aSIPMQEi7OpBS3zzzi4QgN9Nbc0a61UvSoFLkoOYttqACJ6/qUCMwNu3YB/06yuuxuBqnNyR%0ax1vN+svVG5lvi3uOAyRlXSbG5NsEFCdHjjchROmFsjA9yBQ0BEV+/+P1/pG8y9L3ZOkSZOI%0aoGTsMxlxhNszhGk5iq++sWNVciyqQcVReQEVvkc2vcB4H9RaJMKoGu3gPpIV+bUMuYfWcfz%0amBI//TPENp6G2TX/2Qt0961iayHEjHP7V+yHNPRi9DxF02GUQYHjUV3cguhDY2gvrQG+YL0%0a0cl7LPq3l+drS5qP3YPasYOR9cUsMh4A5qeh5zuLOb+AJXK1aFmjTZq8CHtHRyPGXmzQ0p0%0aKFssK13P0af4+panLtjTx2+DyOMs5j7phSq1bHam8e1eoU4qE8Ana+s0s+zTUFjaMPX9nvu%0aEcn5UUW8V/mVWv6vF/hVYNTylclxAIjlmFGWEjOZWfumzXtuNQRJI6DbO6WL4uByVva32j3%0aDycKxFdg40g5FUXD0j5dTkmsa3fhZPHtmsIVm4KEZOlX+ZbyTeUSdJ88PdVMpPkUgkWUdP9%0amU7c/RmvN5LIqa+HTq7BA3HmP+U4457EyR4ucLJ/g9MrkVgRkYZZq0vRvhlwchuPpLkN7GO%0agBmnQpn4C+RWLGjXGCmRLvwFzzy6k4lJoUsXFNyQC4921VEY/HMY4croMGYHp0ktEQvfQPR%0aENfidnwzxi6IMJQ93MdP47bgqqei5OvNH26stbMc5ftPRnpqqRrGgizMMfRTKhciA3E30MW%0anx4/kscEVLdIj4gqYhhGYNKdZhQsneH0FoUBugzOYz2o8a10yfwy75v8NUXqSiib1QbXBC2%0a7J8EHzs0OG3LJzvYas263Kvm04hh0UOUnlCKSigKQR1S256xmB1E63mtW/Dv01ipR0tzRbu%0aWxo8wG7FTalgs8futi0I3PvDvQxuWieA+eDwxmniprbEiHdq0MJJsh+6khgrmXN3dF84yeI%0amFdZBgMbE2vw6eSN5WhNZkDbKqWHhXBu054NWPM9HNCoHkAyJxdJgIdm6YmZRq0PLD012RP%0a4oZbXDBOx+mkusDgyK1S1C1R3hSgsU2UsgRes2YkhabqnWBZ+H7VN/8TZineKWBjPYsGoy4%0anFLr5++9xGrLqkyLp/TScRzeuwu7ScV3jz7h7D4WcVER8PfpY4TYrvkQn7szv+ZTV0o+4xA%0aQz6xnfBrK8EHmrzNHuUDfX++DBw/QiPSkOnYk89H19rZbYlj0WKRxDk43I//wu3AbwO4qqV%0aG4QTzQPTHe183gRdn3DMPGLWO12BNZDlJfOIijvzWEa5cOaNVE0LGi9N8PLUc45zcNiM7cC%0a3/S5DKL7FCmgzEMSTaK0kO7+Sfn3mippTVkJVhU1oslVTMq+12icE8laCaGvnRf4mQzfyv9%0a/rISYbiCiFe7YLOg4emg741Yr3ejj3ZOGE64ZUaZ0dxaJrqarX+fcxyjBZaafG+x4PRyN0n%0a90L59LzCl1SIyfJD1P3GozOMRXaeps9HbnAZXZTl+EebUuUsrrl3NLa3qDZdQr3/KkDUr8o%0a8M2wAAQABJREFUHFknb+v10gxNm5GaYrEWYS9ZPR9T9jfDndvyslQOt3FHrzb3SPXLi/tZa%0aQCGrT3hw9Wcw05BFc8tYghnHdJYN1yasGSrjqxGEMd40C3pRKb+v1j6OppXHEPO+gzcvyKI%0aMwvjsHp9QziR9Y9TuRl8pcIYpK5nN1Pv88Y/9hzn0pkPqxzbX9DFbyJ6O7H1oMb+9CTsIxG%0aprdCdLaX9Usg/7Fnih+U3YjlT+6wsmvTHlGkkPX3UfckEASR0bfBDNymlNHNd2rV25Zwy84%0awEqYoU6dmjrRQ3GpETt0YL1FWiiogy0wQm34sKnb38OIlTXfUqtnOiYAsfdQ+j9y+m1uUv+%0adALG46DL8Xgr9GvSw27DXTn1pdoJ0rKeCKRZ+n75AFUdvYwH/F2A69ZrMFvl0ofE/QqkR3m%0ajmR9Yozrnczlb1qHYKOWVOtueM/smV8rENyS7iaLDM9aNadUrlcImDuf6rVjpfG6hUBMyGt%0akglaLLNdt65Zb6+w7ntRqNnNqVhkbfkDUgBA0qPgV6/KEun5vwssoo7klXLsyIk4bfv5iPB%0aKZ+qM7ceM2af0cVf/+EhXKov8BeKVXJ7St9eoln1BH9/Edt2snQ9u0Y7E2VrLxrxLnMe4vo%0a9ECa3WbcOiDOW/3obRKbTrhu1YH4ibPKbiEmYTfSlZwhUYaaM4iobcfZ3AlYNkOLBvXHQ8J%0af2hA8Dq2ahI5nqQ5uy9A/qZoOHK+mQx7Z2V1gvoP6c6VTjo93BOsfbZ1kflxcnCHP6l2FRG%0a+X5TH3hkLxFmPsHCBkPxqiUHyzSep3vggadNiNCdmg+lgA5t7x8jMdoyk8me6rJGcysvIKj%0ahqRBJJlvUMiOBSItRoneoErQU+nWT2wNU3T/Rq6zCDEavJYEQGEnftxzAnFe4c2SwZ0fH37%0a6ktKsboXlwVF/dEN1eeCLF37SMRGcERk5G7mn8XbbuQTy0qW3Uxn+5eCnf/hHbSlvBqyWKz%0a7DfDSBrzYcVM70d2Gy0QZhpc+DrViOl6bUsZdFdJG9bA1ovuZnqZo9S1pQ1i9UQANSD1YCb%0abM0WYSevSYEBCguzTNlXkcaVXFafBN2Sx1d2JKuCmK1bg4HZh7yx+H0sWnUAjHf1HEzX/+A%0aP3XvBC1JJodNbSyUYLPzz/PZKZmjkxBvq+NhDNfiJpJAWekWWH0P+QKqywTzE15wrSfggQt%0aB9W7F2PfuJ9RmKWPRSZG1wLdfHnWfw++XlrfhfmT+tU4N9I6uNuMel4b1BLMNd7poINqXef%0a3BSLhHVHdY4xU+V10x3gRYayUExrx9kHYTPegHv1RsRxGiZt0LmTLi6gW7cunp7hM78201f%0afxHHh/BIZnrVpTqlbvxDQR7/qtzel9XqDgL4Uo946MtVwi36YSIg452w0bz1OLAtBywP/kZ%0aDjsMm+EhfdVBNcOvmy+YoRZRS8RvTVUWXQQFTXuYqTR46RI1ntwcJVEP6oXuyAzk4WTn2u7%0aG84JhCOXoM8dfqSt2dNvPzEz3xxvxSMIt86aqOcQVZEw93RYrGacLDOfr0Mn59qhTHBY9BP%0aImTJTpkxWpyIGx6CQM8eHagHrVNcScVLQGob6FN1bEBGQtXFYuFd+qC3qxyRrkTxzwKCpkN%0agOuCV4Mmk2iUSZWQ9L+qfpO5kfsupunhIuAdE/XSW90OD8h6FAe4eltcRYRutqXiJkXlYTL%0aLrhqTMr3CPDVPDKMIHRPi+QN4I0hEhSGvhPh3LF4egCfUjIjZcuUZNUf7Nn8k/Fg/94MWZm%0aOjuKJNiU1svdjTrLqGympwSF32J1CkxkorvN0SAD5v0Ir5cJhI1k+Gn50SYzavq7BEBdk3Q%0axE6AM/kaTN20Aw6diBCz0+Cls1n8NypIfu17Tia3FIRkk4hPWkp2jjizOkm6j8XaZsFpfBS%0aG26mlr5ClqUlY2PlFoS9aZ4b+re7h8DrBWIx7AEIHunDCMsO6LMXKYCUB9EDGDDHBj+AGUH%0aXtzKOtHSuH/zQX1/mUjQ204hByZHvbnpzNxkqZSDuO1+b+hQgzcd0YL/bL1pVCxnQMdW+FA%0azzXgQzk8MkNKg8hnRyjt+7vg8GkUuxgI8ppgUbU9s0jO5Cz5Qc4Bc5GsJez8U6sTH22v082%0a2QoU031pFtxG9DJQoQ8aNBida8DgVRW2oRaIMHuE4Db+M+SOsEFbJ35/f3j6FrWST/9llOI%0ajtFuzKs/6mV+zWeqXelh2XrufmyG69espz08GAuZ3xiczJqXXZxICDhg0OYoQ8VQa/T58v+%0a8QXL8VkfIABPSr2cF4bfc66Xr8GH9PE5A4ioQpw03kUXLEVzj4trfpfCGnqniXZLGr50uEM%0aNZBGEQINdbFYHkCb6Jbi7jrNV5xHHmCilc711Z6mYaPmluHkU9ISH5eNXbKLZgZFsWdkn3S%0aJmzyGpAJpLbqxnWoWrQ0IH40clN8+ruG0JZ9Y0bIaINDyw7aBzLz8N4s4pQKoep8IYrvdUQ%0a/PbWV4j1bhBKtIPlUFivJLAaKSUZ/SXL0yEHlCDcv/bVD6qkbREP/JCGaF4uBRu+tXcL3i0%0aqFrqdj2iQ/A9cRRsdVUYxvhbVQkhqOUPYJicE7CtMC2+PK9jit4+aYKUYNV6hkiKlYnZFbr%0akTM8kGNByJyKxZg1ufeSkCg+Mz90p3Ks9kk7RTnwmf6Dvoz5owwNGqhrWrMv5UGOaey+PuZ%0ao2PxjqX7mdSYyW9G29EjxZo5MWklQ0r34Vu6bNd7qPE96fRPOx6p/ae7kicSslfAvckDzrm%0as4VhtyOHsHWyMDeIMtRjm66Y81LTEO5+ko6a2h2wa2uPO4dWIT2UIeE84NdPfRHTbh/oY1g%0av3/LxiQtFacwbfCN/Iy14ducIXd65GymoiCFcHIPPYWnSQNWFD1kCPZZCz8zxKXHcLHsdSz%0abppkVU1jD433ydNjQjqvGJ+ih2aM7mwbqgpg7dW36hDSx0LoWrRVYfuUOrl6Xk98/WBJfmD%0apQz2pR2VmBw+eEkmqpaMQek3oDw/UQhY2B2f6NiUzp8xCDTvF4zBoMu8NO6MqCBp9E7MB5L%0aEjpeSjUQuUb01UvreAycR2FFEKqVkIeJCVhabyXjgfPKd200Q6d9Nv7CR50psS4wT0j3xSv%0aeWRspYn9Sg40jkfjsCbVuYr3vlwHaBK++JnoLamfkaggTQoqWqSnyb9L7Q1Fj06VgTyaHYc%0ayU2TOiFFFJ5CPtkLyHhnYQMDQ5vE+4bOQ+AM0lNrl3+jdjSTaA+s066L/ASOfgVw8PLOzB7%0aijgOMVX7W/ptPGYlHyUfVKvI3PlIgRC8hF0CMuY0NRida7RmtG3WV6yq+H8l9VTWR1q4O7a%0aQ9Md3hB98+vcnP2Sd0VR1HVlvDZCQ2sj0OTUjymgF58wZIxHS0hzcJyNx8RwM60WEEPkgnD%0aI3S8jyRMREpgprGG6UnZYSa4M4nd0YSyqKPFEW/EkBxpYncmbes+cOQLct58hhszUvhnRtx%0aWDmfuaD+1f5UvWknsgabztoIt17zOJgnR2VhJDDHxuuMfIN9pHk71Ec+PPw2wTt3DrB1eyr%0aU6NNDbeLBuSWwHeEqb3ZOLweOp0VCLNKi8T3lV3pgsTYBRNCPFB9PEX4RlzQuRUb5HVsT+G%0aldE4RvI89Oc/hgUYF3/hMuOVNoX12M1Jz53BuGYyPzFzq8/V9Xiv6Xjh3XDDcp7O5iT+Hec%0a/rmW/4qtoNmoSAvXTN4CViRpFkeYVozCjoDfSwK8N363ejHVkX9otagF+/OAEXqy38Gvapp%0aNQdBBTCrO5gqbRk54HxU12wR1BFFAEyOaSfGDX7e3hVrCTBYgXzlwxH145HEM4ZEpFX9UH6%0a4Q3wMItkyMsbxq/t/IDj4rMcp6lxhuavDavUMMUBbdtZKlqJH7MEAtR9FDrpaeyZrU2Iq7l%0aw9mvtvLxiIqzmEjdkYyfC7FqVTOpEd9Z2CO/UKehlaA4mITg8VW8YRGC25SdSfX4rSXlm6K%0amDZeEfKyYK5tLVOHmIV4MpYXfkhJaqT2slmKMC9aVWVKiGSKPewGr9aN8tAnlbfHD013348%0abstyGV30Irz6S4V/TfSulPUBsw0WLNGCnJJdnCU8QTcgmIRNX0yBrqL0pzrSJ82QYLl4MVJ%0aJtfqxUOCSIEM2ViweWNqMLiyMwmhnBEfKuIeixkj3EhaEY9gugOSS0kJo/4Mx23/hq9JP3Q%0amm4a9nvi2uvI6blTyKk1dJ6Zjo/8DODq3N5DWmm7RyhwHb0REeKKIM6CShVASEy7/fBEGdu%0aTX7bUjm/CP0GgJ1la2/vQXt0itWyxQqzlWlF8X6ltyv1CGjR8IjAjvaLxKTK4T6wVJunsoO%0aQRXoerIV5wVYNZgePArhuNiU3H0w1x637Pofe9ZmIazwUSIi5uNYQ0TKc/T96nGgRzx3GEG%0aW6wGhgkYPRvJz+uZbwz6Tckn47IMskJNBqOWTxwkMf7iJrfFan8v/ttZshYJ23KRnFELRMp%0aY50parSHwf2vdgtJA/UPgMYr69Sdj7VHdKyRSr4ko+Oo4nNbLFh5vFqUgQuRUe09H9FRejT%0aElvBeWbz9Gl7dJKUuuqmXtwGTd3ixKQ5AkmfPB0rl0Oe5xhvJdSBdw6MGjh5j36WUjbpq8v%0aqDJu3CaMmxbOgGh84SDl8z/vzXZuGSFm6oxAk9zAWQlnws9u7SVIHLnyFZJvXTya6+irYc/%0aZ3FRKkCRsNR0umwPXPwhBT4yoix48SrECOAtSR2D9KIKKn0VhWQ0goVgb3fJN1lRbiafSMZ%0adhhi5Q8XEo5z8hS4IPTT5n5pQi0YwhOZq+6OyQ+uufTBsXDTiV+Tj4MEiumM21mSr5ZtWY3%0an6Jhw7f51btyYLchkq9JtOMFqWidwDl5CZRGqSElGmwe6PpyJFUD2C9xIsnmRCSkEuGnIEi%0a43o3hk8qWG+Z91csqi46k0EkySJDwFI/zyWt/yo6oR521I4IyJMDTA2sBPSf7ikW93kkxb5%0a25OYi907v8TKpVGY6dcGPn17IXjSOs6Cpa2jM1zJcmxTcblTe9qaJhu3OqPf2+mIFmn+siz%0aMCXRHX78ATKHxBBFRVmR1i8YrGN2eTO3jVFgu7THeYm1TL6L8egWqyVT5nQpj/ysp7zfJVU%0aVtezNW/8aJA3yy+0C0M8NkuVOUJVmbDZs9mgj1MnwrcPzdRvyJ7kWRZJ98J3KBjBj5m5Hg9%0apsaK6zbLGzaXdM1Kx/9c/R93vgRacK+O3jCEIP7ZdysBTVw0/srv7Ll9zXl0HpccWv3hufx%0azLcEg5vFWzHTY5CkxYGgFIz16oMh0dOF13QU8WwvP0CcWCU8VRCw9G6fqsH+tw7GrnVPzpF%0aoCQGgoVEguMDlRRlGY7TMIyR2bKw1CFDD6vbuIxHmvFg6WAcvDrao0lVV/CXekNTeXJC4LA%0aHD2hF39RSp1RGhkDF3ODKc6Z5ad0HdicZy8zYhGWx0ZLzC0H6Fhr9HQQi1rd4KP7t9GULna%0aqU9keSctbcZJKGG065RMRFZ27/6PcHimwteG9rdsK4MUTte+CNK6GJQxhfsbowRI1iaChz7%0abh3+Z+77Opz+uOw0s0YmcPlXnC6vAMNpuHEREG+Q1bM9wmgaviBECAn69l8isj6diGwGUG+%0asPHkJD9UEZ3qytaNGKs8hZ1EAEnN4SRirHbwsD/HjiDj0z0TeIKZSBKTQ3cBfg1ylfvr2Ee%0a4skbpeqkBYmFR9LV5Ma0BAyFgHjykwZPYGXZ4+c+IoCncXYHceOezV69vNbyxaX/uZfPKUk%0asQxHxkkYcpIpELM8tgbbyBoxBCTBmma0jcz2V2vQSJBd3/6Z8SKxBbGIv2zSAGZ0pBvsqO4%0aTk6rGzWiF3W3GJ+HzpBgGjre0NAOb5WTfMTx9L1OZ1WXC/HZX8fIrCn6YPkuWj8y6s62Ywg%0ayN93H0BDeYmNK5AD8ODUZ/3j7dbSl189CVQVJwK5fw+2b11F25QwunShBySmSVhTy+eQcDL%0aF0DbWmofySBUS6Rt+tfiFyXJxxCh1XzUdssmCwouyo9O04BS3Bv97pi8+HBHHMCGP7rbE0N%0aieVLb0LFlobd4xr31a7jzvIVYccnPAyvf8iIsBbNBfa4Fuqw7+liCMi9EmFO6e3IllgvDm9%0a3MU4UcANrgKbJSM30zFugCOqizdIkumJ/l1Rsv4tiVkROW+q1JadjXZ24l4Lp8FgWvXxeUD%0a20g0IGyowG7RFLcael+/z8PpE6dwJ9utudN4pU+jMNZpTf4lqycG0mT4YI47OqAZCkRtlv5%0akprJv1fJ35jCnJLCzTeS2DgbTeaepV5cewbfUSsmzN4wwcNPyWID+JLGXTg9u4BOR3aI+AK%0afxZmhLuheq0Isx8VdTS0IWf8vT4IaCHtj7+ASg9WoZAAyc/ZJ7UEiViDXv3SBw8GSk+1tGv%0aA8ZnXMX4R27Nmcy4X8WcGtavJoe9vgKyx6oEf/IlEWUs1pIQqCI4LArnkX1CdvMlxg5x7f1%0argmSMRebhVOF+G3Oi2YnuCrG2+RCweIcVKmdirUf/ZQTkw9NfYo6o6klqOq+QWo5BUNlIFi%0aLzE6dI0ipWrr9gpORa0SZkb96CHTn6RMJYLN/2Aaln6SOker2QtCBiSJZeovgYIN1Nu/bDv%0aySVz8GLQ2VENh2SZPmPbfQXv47HOElSx9pwQUx6LiYPEDb6FuS/KnMBHQTvU14p9uQR8cIC%0acbsHCvP/LkGrrhcZ+gqf/4T+Vl8uwMov8nDtykUcObnPiJl8YWCCuedg/2FwbcFTJ3fKS/D%0az9hxsSCRnzqxY2T4i0Nh/Upn1nozwyEiMfdVNQjCMTbG6nKzNzQtCWqGY64mkb/+lJbTVRx%0aEzKkgiJsRS3C/BdJqeUYufP52AWamyQ5oV5NQKrxMxPZu+L3neWKzY+y+ZqXFt603dX8e+b%0aS+SlCmcm1sRGbkJpv/xW07RvTMNNozl7ydqaxiL0d3QoMF42bMvPD094OraQUCsy7AyhFRs%0amHTQ2YWkHLruCeSIh1v4WhwMN9a2Ns18GQf4zkjFT5MX4czZcrK7STYsbF6AYytXtBbe4zL%0aab5dpmyNxfR8kG9mD5UU6T0rFQfpvMtB3YGwfpwlj5qarmGmy4jOUQapTH/kPQnYZvUO6A9%0azUoQkcKi8S0Sl88zQVX1/jRAGb5c0DaySiK2DZm7TfkC+zRJEZMx0DaF9Tl3jQ+qB9zzuZ1%0aNxV+O7TeByqdoT6V1GxuBUaSduqHQaHLQDy3odTd1uBYVc7eD6L3+dIux2IEO8Z+cVgwBNV%0aYyRNgKVBiCVz+070rZeXadeG/DsX31L1+U0YFxgtMcOcKKNczKRfY3X47OfrzGcWNbOYDzj%0apXNACgcMt6ArB7GkzQHaNdEJwXCZiwv0knIJlNveKxM5sWwwNjePKpkV6gdRZCB9SiDMd4D%0a2hB2n7ekL9K93+l0PAtp0vIonGYgjZ4LivEC8ZnGCAccb4pfnwn3kMP+/dhUPHi3C4+LgR3%0a1EmgOjcA5zfWy7bDp5+xK7P4RGn0A934J3RHiYqGiaTeysuXKmW3b0yLGaYIqkv3eUPEDsH%0aTrWGHSzRsaN1NkupMt3Vi01PRNXf6cI7HVr8QeSCwRExCO3bkivm+CJJEokokwJJFGPmz0H%0awiD7G2xQKuo2nMl/QfSG9zVtqhyKhH8ZJdzFUNqLlrgBMG2UcXi26dJWqu5HE4b34SOhbum%0a/uFY2dm9pgSUi0JNmJ/yBc4nZ7Tl5CyBMhYH7JGKGvmiTBcDKWbwpHEwt+zHAjF+FR/HuuN%0an1qS2PWj6jIQXQGmXjXD07uPvAd6Is+/b3Ro4c7GXgxJH6bOrlhWPhC+j8f14p/wjZSa0xZ%0ax7+n8sIsfPunKRj/qn7Lus8Vp7+REWXku+1butMlJ+DtumJikAsSfqF6ElLjguC4pZgTPly%0aCqdhqE9u7YlT4dcEY3y5c3B4XpTy38YlIfjcMrc2cCrYdh2PlwQKkv+OHlAJW1QeuLRkcNO%0ag4lH7WsTQiQp3Jl9rL3nBz64rOnTujXft2aOHcCs0d7PgCBn8bwfa2kEhzkiNeXlFz60Wq3%0acDBGW69nhNERPpGhH1GhK+UTsT9tnXo3dg0IqtS/Y4vxw7i7p88ynfDdalqhY6MscbeIRFj%0a8vfI8gdHpWO2Sc68Goe2isRVAMKCOlGNCjRr70K+zErBGEPMDQZGxGLrwTDcUZH1WHKv8k3%0aqGmlPYdnw7o8OsmVm3+sv2LmX9hoj3ytX3so/z+L32cDhFU6lPJm+2bgY0diSduKis+4Acv%0aERRhZnzW2xxMPALmIMpbHqt6vNEEba9nVjKjRtyn/scqIMQePQ1XBLhW3jZjrrSL6m3CIi0%0acNIHb6/5+vMZxZ27e11Icme3KZGcpovDdq5w4XOdY4hSOkBUSmY8efRcHU0vqE37RWG/Mxq%0aSXLWvEkjw8aVlCcCgf/z//7f//v/nkjPz2mnpXcUcFr9aitKsJs04HxJklCzQB7NmBqdRs1%0axQDVy8+ik8iDi4iq7ZmjuKDuhSS3v5693oJH3a/DQUmw16JKpjp1EBdFkNfeRxjf78EYJ9h%0a5hyK89PHx90Jz2yOrzO7DyWxvMnOFXK0MHZ79OwqaLLeE/wh+eXZ3NSmF0J6nGzRu/6yZxT%0awQ5u5aEPOtu5HdIV33/XS8EmuGmXfxhK35z6i/zsWakeaGPOzduQ8PejV4/144U4HrbV+Eh%0aOYbl26guL8TGrwvR7KXRNAZz5trFPq/ju/Sv8Bsao/+Y8UQk6s5HLGX6l+5bpafiQuOO6NC%0ahI9q2ckGLls1gL/oGM13RaM7DyjL8lJ+FnVc9Me+t4TV65zePfEmXsm9gWg0c8RrtVJb4kI%0axsXCi7JaTYwLFdJ/JpJjxqLiHnkw1o+VoYqanyRL+sqpmoBmd3rsV3Fa9g5jgPrhzrp0LdC%0aA6ODgYqxGYakrLuXC7B5VsPSHolJDHssIkL3DpaMy6puf+qCJPypmfvJ/XudgiODpOsL/Lf%0azhHcb9gc/lND0Nbsp0DWV79ei8PltnglZDLc9L7DmgL0YcUlnLl6Fw/ukTNpDsO/T1JJe7h%0a2eYmYGeLCM93azdP7cOxuO/h6id+6mvbtb9BqeIg0L21tDUp+2I5zhOfbkIOzB/at4S3ss9%0aoydR97Fr9PaMqwf/dN9B/qoXdWqOm9/xuHb9EaeZ3WiOVXRD7itmLLTxfQrIc/RlrQADAG/%0aeob53D6yh361uljZ2vkhebo0rW93rjEmpW4cvoKf79YTKJfld2LcG1naW94vs78hxVlKP2d%0a/GGKcLBpIvmDY0lMLf3ghRfQu5+Hzn1dsbix3ys/fIkTzUdgGPncrK/g0vT/1FfTz2W7CmF%0aWx69VIczqGKBKcwoEFAgoEFAgoEBAgYACAQUCzyQEFMLMutf2f60rrpRWIKBAQIGAAgEFAg%0aoEFAgoEFAgoEBAgYACgbqGgEKY1TVElfYUCCgQUCCgQECBgAIBBQIKBBQIKBBQIGAlBBTCz%0aEqAKcUVCCgQUCCgQECBgAIBBQIKBBQIKBBQIFDXEFAIs7qGqNKeAgEFAgoEFAgoEFAgoEBA%0agYACAQUCCgSshIBCmFkJMKW4AgEFAgoEFAgoEFAgoEBAgYACAQUCCgTqGgIKYVbXEFXaUyC%0agQECBgAIBBQIKBBQIKBBQIKBAQIGAlRBQCDMrAaYUVyCgQECBgAIBBQIKBBQIKBBQIKBAQI%0aFAXUNAIczqGqJKewoEFAgoEFAgoEBAgYACAQUCCgQUCCgQsBICCmFmJcCU4goEFAgoEFAgo%0aEBAgYACAQUCCgQUCCgQqGsIKIRZXUNUaU+BgAIBBQIKBBQIKBBQIKBAQIGAAgEFAlZCQCHM%0arASYUlyBgAIBBQIKBBQIKBBQIKBAQIGAAgEFAnUNAYUwq2uIKu0pEFAg8IQgoEFVZSWqNU+%0aoe6VbBQIKBBQIKBBQIKBAQIFALSCgEGa1AN7TVvXagQwkLIrn/m8rrniCw6vEdx9HYWbYBM%0aR8vBVV9TGSGwWY0r0N+nYPQG5xZa17qD6/FQtnRWFhbBLOqq1vrrqyAlfOH8P+7V9i5cdpu%0aPgIbVjTa9WRDIz0m4CFi+q/L2vG9cTKqo8hpnt7+PbtBp+3MupmzWmu4/CBfSg5fQ53ZO+z%0a+vSXmOIXgJEhb6Ok9kvPAsjUOLwxhb7pNzEzNgN3zJR+eKMQH82ib27pJmH+lThbXFI3sDD%0aTr7VZxzYu4/aGj74usbbqM1X+6dmPrQPb0/1+iPlScZ3WdSG++3oHrtWACXMsnc4i2icPnz%0adzJqpL8FGIN50nbTAz/ZB1AONKq7H707fp/HgTK7c/H+v62Pq3MYXOxOXpBag2ARF2Dk0JY%0aedQSr2feSaGUOvkqtObEBP2Jvd/2+l639BNjrf68j6kf5yEnJ2W18+d0zvwURitV78oHDOz%0arE12pmQ81RBQPdWjUwZXYwic/ToeofPWSOVzc/JRlb0D43s5SmmPJ6LGd0vHIW7dUb67wn0%0aIVa/CxkUjYVuHA7i4Pw/89kX9NKr9MtbcK0N+wWYaoQ8mLOEHWlV+CTfu8Se/RvMAmj/+wL%0a17FbhTcRvXy6/iauk1XLtyEkcK9qFcb25b4I6tb/vopdbgUX0J332ZDxvvCfB1N/3uSg8Vo%0aLyM+s1phWmLatDu817ErjvGR3hiz2paDwVx+O70RAR3tavVrG/+uAoRkalcGzGbTmGyuwMX%0a1zz4HSVl1E9ZE9yrVQ81qWwH1e9FYN8zkI9v/zIR403MS32lENm0FuE+ispewkfdByCbYk5%0aT05G7aDgamOtOcwnLJw5Axm0XOJkrZyKvvMwVSbvWw9fJ0rdYgV8zU1FUDFQO+kO3NfU5pC%0a9NwmW7F2H0zanvQd16CGLeGgl73Zr0pMb+Vcuw7zc72BqtDFSr1fAYFYl2Fzdg868VaGpno%0aqB+21SvutWrmDNjeI33sLrbj9W4dvk31ID+0B+1yWe7lu3R3OTU6+v9mByOLEODh2oN1ATv%0aSvVdVN66iVs3r9M+exHlZ0tQcuoo9hQK54pQy+tWHlaG95G1oR89h82Jm1GEzYigNbd7U6S%0aRtUN17Fzh0bEU2VSmKDETF6f2gaulpazTlQZXCrKQT/Xd3OZgpk5eXTw87nVQiV83ZKGE5l%0aPSPBBRJqZw/qctVIaYV8XdMXupiUJPczIx9N4fFY09whj3jHoX3Y59jM5Wvfu6maDm1iGkr%0aE6ixnagy8F89OaPG6ONV176AdmFpZRXivA5vbEzIxJNhZJV54lp8UspGtoYraqb+OA+Xuji%0aC99ezrrpytMThcATWH5PdL7PYeeVxKl7E7GphJDphFIkhrrjZupezBzaSSen/h5IUiYnyoS%0aOytfNwDh1CrKXhhg/FK0eUAUK0rP4Ws6xGNTRJJZhdcusgvhRVB5Pw7goLbFruTEXuLm7oo%0aN7b/Tp0xQPqYIpZPghqdxVErZl5+AAW7FDzTks7D2I0G8WFiOeiIFggRjgkqQ/apw7ypeCd%0a2841cn01cSJJrGQyg72DvoNMhVBmchIGofxiMpONiedIhrcvHwS505dwI2q+7Bp2JByG6JF%0a+y7o2q0T7EU46NQRHzSEWJtBT2ncXqFvAatncBXSvvgOw5aOgMpCHQn2YjfSbyXy03iiDLT%0aGAoy+B+1akarVQaS6ooLIDDGo0HFkBNwS8zlGRPoX38AvbjhUGhksVA5o6kDAsxFYHw7VVL%0ak9/OMCkE31yteFI7nvAbwzor3YqOGv+iaOExLGDvpyw9wapJTi/LVKIsxMMxP4RlRoKCAcB%0aniH5g5+zGFItJng7oY59JoNgwYXtq/hEGvDPG1K9i+3EExIei43V2265ZgjZtSIMKvb/biq%0a+N8ICllseXhWlIjMLMZML1Pvqb7ejzBAQoQTJk9DqYMrl1BZeZd+b+PObVp3ZVZMghV1doH%0a9jSskEe5j8ly5U/QNcoVmw+aN4cvRt1Mt/34oX0X7h/fkBUDe+/SUhYIj8xHeq5lhOSLmTe%0a3pptb12a+X4cNtZ9DihReEkVj4YQzAtqNISq49Lx/7OlBfwEHhGwke9JKJORMRv1fAO8b3f%0aySGjgVI1HP2dWTRNy2cpEJfWQid3xe7k143uaYMB3UdObGzsfn8XTg4NNHNrryIyo4xWFWT%0a9sT9G00kHES3Me1T26EJWB5RiDmMEVm4GB9+PRTLRjM8rxK508Yg2YpvySnqK4Uw04L2qYi%0aZRYWeihEqgzANgYpjWD5tODIkJMMTSd/mYoD6G4wjLhBDsNKiBmHP1GR8OPd1tDXAhEw3bX%0a0O25x6ITFPqBmUgn1Jr+H7RYMRn0OHbk40fG8SsrsiDM1r0PjDijKUXid5hMEKVUFT+jVSh%0aDm7De2ISpJsVQqSLYtNEz7r4EwcY4bImggiytvaZypC3QtR1rELGrHDkg7WRvTPsdlNZK/j%0at/OAmBRMGtQTzV5shDMFu2DTNxADu7Y00TKffOWHJARHMs4YEEks2pmiVFPVCQu2pOCI8O4%0aSQsbBnt7nsHb6hNJVHBPg7DaorxUHCN+/wV+SlqycNgBphZTjvAA7C6Il7htXVn0UM/oGCR%0aJKg9oGCYaInxolO/+N5KWLUWTywHBB6OIPMGOSn27fQutVR9bCN7TmCGp5zgz45hgMTS/BB%0aYnf7jECX6DqyHokM3iwEDIADupKUmfUcAhcxV1G+PDh7u1KQgw10MPzhFwVmjpa+9FVYuM0%0adyRL37TYE//LvqMAvXmxg3XrW97agqSNw9Zw7/BPEfdTNyQWANlzI+G9K8+0RIs+B1EKNXh%0aZHhb7OsEcTct3poLq3iEsCAw3T0xpR8bF7us9S4+yMXhNjYWvSxPcv1+Nhg1tceX7NIFDbG%0aRL4BpQocOI6Qh9WZSYqXF89Rp+XO5jETawDQnViNx16Ymu6AS7l9U6krU7Z/cgt4CXxgweH%0a4UOMrqFSdo6DptgdF1KY2eR+tiPH2jXmk5ftXkwvfVxrdbP+xEGbNccTYtLiVgqrdEMnJw9%0a0bZdG7gQ86Zdzx7o1tEFzZs7oUXLVmjuqL8v6jdJUtQsRmixMBnBffl9uWTdJExJ1Gdk8qX%0aEvylTeiFFfJD9RtN+HS7u17J009EK/PBPkhCb3PdM1HT2gmaRLO8xr4Pqc78IUiRPDO1rgq%0aFTcQq7hT0y1M/LBPEmm8NTFWWaPUHSHh/6yQ4EVq1A+ELSmsmLwYwOrZHxll/N5lRZim/zS%0aGpocn6/m8ypTcbAuSsQunoQpxWRP28+xgzegH60b7UaGoDBVwhXecF86zd+ISYYrcu2tjUR%0arZlvS8mtWwhY2KLrtjOltbqCgAYl2/+FKXN55J5r1TsK2asWojN3VoVg64GO+GhaELJJNal%0akXQyC1yUj8sMUTB3tLSFgdTUaVB4jfefhWm51UCJ2JoVwaj+BS3eg6p47T7CRilmA32lkbk%0amAm1l8tRKbp3kh0QRyKh93ybpojFsnT7EcNyQcSHIlcascCPkW2rBzwzub8nHxhy+RkZYMu%0a2H/Rvw4N8rUoNuV9kgghLfnoNfg4U5AryzEvCVxtDnHwVj7fIuV2J8+H3NItUYMtmJE+LXv%0aGoLM7EoMDY2jlKOI85+F9INr4SGD18PLh7nNmFUpSQ7CzL0+xCcjgpMlGAvEla508Mbflyf%0aAQ4ZwsqJV5wvwfuAULdewna0hLaz+w1irJtMa66iWEgcvthsSRIJdrEXcbieKl5eJCBqpES%0a2ZQms4FrnfxqKt+A7E8vVydpSi+De1IWFG902S5URg6gT4pIoDkf/uwxz/bvIEg3jAh3sFT%0aqZBVp0l9HJtYaItB4z/KA/7iajeQ2spdl4O9mW8blEdz61tc5LkNiapnIlmpWT2kkRyTkq0%0aELEjGakQ9HVtZP35hkSR6qgW8T5ru18izMTqur92GDgjAQOlRA1yfiXCjBBHr9GzMCfcQ8p%0ahkUCdJ+Di+jM8YeYchflLF6K1Xr75x/rbj+17RmD3wXCpexLs4EDinxC7jr4b9wXIzYqAoz%0a5XgApV7FuCYE7a74Plu9bCizYHEbxMom061Nf7EXt0xvRdBQi49YBLUNmwD9sGDs0a4eymc%0aMxJ5oljuNM+kEX7gHYJ4M6Rrcg7UwU3IhSa6+8PYvPy3/I9SBX2ncGLI7WqifeZlO7Rgo5h%0aIYI704pgoYHqHkSC9spdfr98SPkNSJrd+29LEH2L6QbohoZ0c2v/F+9jDyHHTt7TMTmQCCC%0aODq/G/cZ9dNR5H9c6uHP5HG6Q2v6pbzKFwRJD4/Y5nL3N3hf9VzVHh47OHMFyrWiLliHT8C%0a6p3JKqsbjI5FNVvQjXdnoHjzz/sccZURZM1y3oG6LgFpGJmBEeNKcPEPfdZo6RVZI6BbORi%0ac9qQpzRWhR3weDF6RjVjeZKaWc2xCMxh9az8O2x9WAyENJBYBfCRdxlgKS1z2ndSAgJcOf0%0aPuz/9bKgftgJs7OXIJs7q/ZhVsJW/JQ0EsMWrcUwsSkzv2fX/4HQJflmSihZTwoCtHyU8Cx%0aB4GbxDny2KJxXxWHILSG25TSB4D91xqm8L3HoPn882JBeRbfRk4HELG56Ts6lSCNVjrR5Po%0aj5ZAGCR5hW/7AGHjeLN2FOSLTELXIKSkYmie1FfWfAEeOTimHTaDgSSHKGsjWY0rcQCZvWI%0adCd52Aa64+fhbGcOkgTVn01XfqdM3897Fs7oOracaHhfIQHToBXs1Z447N/YSDdmbl9YiNy%0amT53YSImBq2Fm50aD6qE4g/4zfbslhUCDMZiSE/dQ+hhZRl++X4jVs97X3uQmZlG015hyEu%0a7jCDufhONJywJeZtiJWTxwt4tOrWL6B6f5XAU+87GwoNTYdLg2umfsO2LT5CSo1eXUXh6oe%0ariIWFuLohJ+xw+TjYSkqdblD+4O3fUIn5Xtn8gI8oCEJ8eiyG9u9P9Hv4lPKy8jqPfZ2DRv%0aCReha4sCfNWDEDmWz66TUtPnkjIXgH3JnTnz8w5JxW3EHFw1o6VL1qBnL/5SepPFqpbzD5y%0a8QaVsUaV2AHjMkiFlU522Xlsph8VSX54WErMBQdbLVLn0AeLM5dgyWZbxC6yTJSxjtLCSXp%0aqpkfrsphRhEXYc43hGY3oDxHgApe96OskfFTqQpIsdncsCPMitfvB/QdMmVOLlWusFhyx+k%0aK4L2E8QgIzIFEprWEVwe+334WFX6aGmtR2qzRqKZ+p9zY1UO/lm6r3/Zj6ttdbok4k9WMqp%0a6D37EiqdSJSKEyO+1GRVoAYmjB1aWpDnwnE5z/+92Pv5AY3xpWRhSs7k7REGRHHG/WIshK6%0aQz1FuEOdvDAAmYfZPixrwEj05w3CnoIATBvLGGqVOLx9B/54KYGYgy3oC3tAr7YRij8ZgPg%0a8voHotB3wd3mB9pYb2J4cj7uBCZjcpwUJW/k1pN0vKpE1rZskcZF3X756AvquFlKIeM7fFI%0a3e8gJSnDaw73nCrO2fQjF5koeUYxCp93VAPZKa6Tz/4XpnVD7mjJIh75JGRQV2pq6Rhpkd6%0aScxC6VEKeJJzMV8HeailPW4I5oy5MwPJkYxfT8s+CXis7dFyRgxsj7di/P+JIUiYrmIiLP+%0aF5Yg74NItOa3WL6Omb+dew1Gb4Gh1Li4DcAIM/vGqDydgaGj4szUlGeVYs4g8fv1weqDG6T%0a7ZpcL3kM8MS9E9UP7Xn9GQhBde/glgFSETamcytvWxq3fU7V1lVj9QqCGy61+B6G0bgECGr%0aKudnAHsj6LJgJBVlYgylhKbmKMWWRSq7+/D8lzSYQPT4QtjkVw4GC4WlQJkfUpRQ2lP24R6%0afj8bWMX5B0RvHQPHB3/jNjVjBA4iviQXtgbk4kFM/yMIBYicip1xkXsVLeQ2psMFHBPLojf%0akocRzo1kCJQKdgybJYxdbQZrFznGmj+ukhECGo++ZI6MajARf5fT89HfsRV6hMyFVzKlkVz%0ap613n8M6wRpyEig3j7A1ihVacxuci5ylqMjqo1LhDF8gcCCFi9xFOZIVjlsgJ5sZu+U/rVx%0aciPe4MwumOEIqTELTIEz8tZQYcLmGT2BcZKolPpcvshDNwjGfWLF3mFdFQG5uGuPJjGpLXM%0aZj7oH9ngWCs/AUxoyZIxLSl0ahsRL35nnipnwdcLSBE2vbovs0q8fAOwIoDazlVC20+cZod%0aWqL36FhsHTgAMwdN4JCCktRPcOxNHxMHeRO0c+tkxRjkvVmKszuSwzmOKSvpNDUFa6JfpXt%0aq9MDtlIRIqRqhYs9SMrTDGB4+SNr2GXo31kojWD0xaGgNqhyaiY81/rWldaMiYv7CZUucfR%0atSq32AjWQF9IpdM5TlpfJ9FGbiw6WnJbLGlpB3t9Z2yFoajz7T52OYjHA2Pihi+DgbzzFIl%0ae1BBnlcggbnN2Uhl74ng1Ccr5WyO7shZhYhMo8jVJJq7gBTqrlrMK6vuGaFwUjIqPD8tOzH%0aRpgoIvhopdYwPOn3U0GE+9/ojrSA/HsvQF5GtMSE4oy6fPpnzJHuUBNjZss/LRJlJDLEJ6m%0a89M0rjhhStGcx9eSIubw6tGTMR1OCDIEog18yJr3qQQSsBttmDUIaaUSg4D8IMWEM4v7lGo%0aC4OAPnKqNJdd5YWXPMA2PlTaTVyTpgbT8wchbr9SloVFSf/tqkurVeDXoUzw/DnMeZUl2+D%0a+9NmoB8cS9ia42uVmiZyDQauk7wzpYdUPcdzuNTeYsRlLef9vlP4Wtx3wTkDCUdwueRVVEv%0a6oDIpiHbI4/K1A/tEJh01UADQKeS8vDMQUAhzJ72V6Y+hJm9g/S4WJ4kuUhC/xeu4tCFW6Q%0aIYiHcb4ju/n+Cw5ntSPp7DKc6wT7ujCXh9N96bhbjEidHhWs3OOo+7JMCzBnhZmYgdvB9ew%0aOyPZYhdC6PQOYnkwrd+rFITH0Xw/SkZww5tdVr7drOfwlEGUOaPyCrey25EmK5m0d24LszR%0aCjZu2EkSQRNXdIWm7VrOwQJy9rAxr4hqi5tQ0IyUzF0QeSyf6A70TAnswagf6RYmv/Nnsvr%0adIupuVEDdAliSe3Nkzhd+paV6L2lpyO49W74BsaITZj89aA7QvFHmRqgJ+LGdufmc/OHf0u%0acydC0zxD8KoMBScAuX6W/NnBqx6uZiI3u/1FQd/Uejo6SIE+7YtzGJ+LDRaPx60J3iWss1h%0aV/y8/8KkRJylBzjI+rI16Ih7cfXpL6F1uW/bbwwawoT0RwyNQ+HDxbAQ9TdzmsHIOsFzNRN%0abaRyqXIOWdqYmvo8r0xlTaHLi9RO7wkurlzS5L+mWn2EbMYMR9eA2I+OnUVfl2XJdwHETs7%0ailzRKqqYJPw2GRtLhJleot5jzKY9OmqEetm6j5pjmOmhz2WXF1Gh54wFiPydSWxsUX1pMdJ%0ay6PulIuX0rUXH0QdGqmXVjXvBTqvLI2+g7uN06rH3WlLTluXqvU/hflzTaRgv94Tej7oCJT%0a9vR8Y/YrTniPN0rF7yGiqPFOLSXbJ+W3ULxbnJyCgoFYY+Fqv3/gu9W1hGW/avfk94v9OxI%0aJxJokileglPlLH7Zj7deErp5xVzhP2b7psuGC+cOSoM/EsiZ92Vfeehb/XFvhX60mZCiFft%0awCscF8yGVOGvknW/Kdw57UZ3ut+b0geaeyzTBi71sD8Yf5d1lxqdeQThXi3Bq2OqcPjTAH5%0avJiKQlO5ImihKf8Yi/UASDA3F0juq+AHjhkzhNSHqbmiP0JIxVWOShJElQ25/J+l4FaeDqe%0aINXzl4IP7wXrSaQcQ5xwjPR2xgNwQv3oCYST6WiVf9EZKhK7tOY5C56RX9HOlZZfMCbu1Lw%0aCzGiCWmeXxmEjxIwYCd6RbXD3OTEr8CFRaMy9z7ow2i/iled5G6ViJPIQQs73BP4aD/q4Zk%0a54k3IlxQtJoOJ7rEHhc1C4FDPWBPB9tNtQsCiRayhCxzQiRSxdB0H4nkgvG4WLQd/1n9KZn%0aWPgq3GLp3ZJSbZwjlqsuHsOGTOKTk8ZxIeYlre5cjJus3Cz6THMgC3wvyaqTauBlxIZvhFr%0aQA78ydit6mdNErCvGPKJ6gY5KKpdF+uu3QU9lPSURc0diIwz2ECDMdTphBaZLWtPBA4Dh2a%0aJMu9+lbAmHWE0OCR8KNvgyXyz7ENd1npKZ1SV1HJyKphw36EjeWqR1VFROWWqPggOAPTmHI%0aEmZ1j1UoQ+Y/RBiMRUg/njAFk4D5j+EQkejsU3Q5XXihpJqSJyDogwNf0cLDoQf+kZYOdB1%0aIKkWsLEm2rrP2jQf1LYFr507EndC08ZKGqZJKauGvKCWCypwZ4h4j3oRTagwd5D5wefFxYz%0aN26DZwLF38JuKc3W/5j5xrrzsvsummTagXIpHQOYEzyjpy8/bRvT9IdwaLivlvsKF9W7y2e%0aAH6Ekp5ZQ8ZyGBIrHMAwoKAjNV0yFM8+g0/ut9C91boZfRsZRmux/d+hd1lDnggil61s9WL%0a0a2Zqh/0mEZ6RUhu129SNPoJyXeK7hJhxquYuUX8E+HhPtoKlYcs7B/aonUVi0zbi/A+L5K%0aEXas6yiSdTH2x4qdlhlZZn6L9uG5g8GTeT1UJqbQLBpCkeZCae0SgnrRSzPQjRHqFgEiLaS%0aZ+bxal8dbqWL5fe7LWmUH3VrdIRrJCU+dw983uFKVgliBVG7z4c7prqkWHmDr58qlxmLOO2%0aiiIwYfbvRE/Qq6SrELrrh4yxo0r/OlIKiIpm4OLBzp3NMekNDHwpylZxTPvGgj61I0a85Ia%0atG6M8iNZ3P1qNtzBi+fQvWUTe4qjI7pRmfInOK/q8kNIXxLESz+FcTiNT0EmWYgW8YOq46v%0aJsNT7XG7CtnMIZFae7TphJqmUd5dZvM5dMgG5q8YiiRjJvnqMZHGKDW20a0hMQ2U17Oxaks%0aVm4byWMnQjLmA4DSPMmqBzT1pDJsCqW4u2YM5NCqtnKfggrJ7OK0s9K/nWQcDIKrKuAaV0f%0aUOAuHdzd2Bj6AO6QCt82KR+sbC3n9ZgQ42HIEhxvEbiHfo/+8Z1qFqY3yy0TRPHkbC9lDJt%0aiheper0f3RHLSC0on8xc1yhwHKgA4nwuQdn/RiJeIBxKyExxxPkm5GcmzAhHqhI5fx8jIYD%0aBH36A3kakLxIy28yIAQsLg1NLqgaV4K63EAHSYeq/sXs8b4nPlu6V7f50HKncMITYhf6X8i%0a3SPT+QOhcLcZlFGEtcRg1ZcdMQoifesbd16kPW8PjiVv/lTKHztc5uXIoMAf5ecbO0Gzcdo%0aloJgHbnvXk4X1oj/oO6y7om1bZXh8ueDS+myzNJO5IPrW1Js6gM+/M2Iu+73bhwjVe1c2jt%0aCf/x4RhFDAMqIQt2aMVU5bl3TpzniY2w+l+xJolv266vY+vJ12X1H1/0IVlddAmYj4Sb/dE%0auJAQtmBVGIxwPZla75lYZteNn6rP2wl0wbarlmFfMDqyc4aFbkKRUMSSl2kOp9xt1xbBJfb%0aj8syADGYww6x6AKeMEwqydHyaFh+m9F93muCdaNlVCcn4ySTGMFKl9UiV2cX56+JZK6C5OT%0aNs8JAvjZ+qixu5L1b5f0y3YNmlF96/oYyen4dNmJAMvR2J5UiRnOdZOvKeloyr25PdjlfiR%0aye8S6k1Rum9IJL1NDRE8xqB5XO/HnvYMXmpK0lNmeZEcO7do7oL2tJGliXeXnGlStN8FxG3%0aAe4yALy/EytWFGDY3Gp1NMYjI5UjyFFEyRvULFiOWqSSKgVxfTBvaHnfobvSUKTwyzrJean%0aYVuem7cLH0Ai6Qv7RT5C+tXKxDv7lzZ2HEgXwDVWxtEdkHZHCnUVuqLmP1tw7MjPLkWkSF8%0akwhJnn86wQ3M4WfYBb5A92WRnevRBVZYSjBZHF2wTg9bRrJ8Bdw7a6aSoofjAN839qAvH4Z%0aiAlnhr0oECM5lhjJTkGxSIr/K9wcadOShbNnyH1DmxehoTP5pnhvVZZvLqqRcBAqpT3GzVX%0ah86TxeyKaGOfdaBN9IK5BMrBkU3UcqXPf58avO1rLTSslngwElPf0ZOBuXa8qRyLKZFXISt%0a4N2aOXtyfILZbpcPs2OcQtpXxd/xj2NSbKWNMOCPp4AR16dJi5T0bSB/Phy6kSavDX9HT4/%0a1ZJXP6Gpscg5dAdqPsOcHZsj96L8uEdshXJi2ZwjjnjkyYaRcxK1r8l3fuBdyJiOH8dUoNG%0aI9bsa7oNaBGZBuKFa8115C6digSOiHRBwrZcIMWLU3uLW5WH7vvmcXfBEqd44cSjqjvoDsL%0agqYruKoQyU75cGIt5r+sh6wY1KlHwhaDGSMiIt4wbbFDUbAI5GhV91ZBVzaG94wxLk/SmiJ%0ayrJrpPR/rncsuPKvjNzYRbzhT+UCsmjrg/ccRJ8hsTPh4+3n3gQn6vLKmcGnZY9yknMsZpV%0aQclNR1L/Vi2yii24EYm7TPlJu3FDEu/Fj8p7UoX7zR49fEg1OIXvmXi1rISIi5vsjuytuYf%0aFYWXJaTEZEnjGdVAN0tSzvL9POdaZrRoD3GzP2om+FjTTsV4H/WSynfKOw2nPTJvBy4vIcK%0aMEH+Tw3ks+7Eax7Z/hZNELfOyC2Hy9HBxz3H+oTAOqRsd4CrZAxQBRKrZZG2VD/l4b0UGpr%0aZpKJV6QKLTNn1Hk1sPPe7W43w/TnSH59glslooQ0HIbUduYiwNm1lsZX7NfMhI1Ge8kShSI%0aZ0yhNcKSDtli3xSQ2suTlf+S3eEgqaS3GEdn+gVNBZFTAouhJhPZlK9SqRH8e5kxPSUueFi%0a1MTvUbJ6t4lcwPDWhk0U4pMla6NqnC0qgsqtP1zNuGcx2xZ5NHzs64AGZFTywwbabjjCg5o%0agke6Kx2x6l9ZeBakBOhLTycgsSEtHZPbo5BLDi7YLxoep48C+WPIzRw0/vH5QlyhzHovln3%0a+AgdaqfFCLrQeEIfPgIOQkzuKtLFJaeV42Lr9DhJneDHLnmTEcpT6HrIWzkJzXhdpLtWCZW%0aq/hGj02wSvD/DhtH53impbIAU+Y6aQrD08tBOr+23hqp/ocDYzemshZjt50DuEys9LGZvmQ%0aLAL1r7FFIGMt8GlNvSKQu20cnARzuXyqCq4DhtMG/WihuftILKM5zLn8O1ob+OsCbpL++hT%0aJ2EUA0j8zJlETRiJin2Y4yZZHmY8fc8lgRsolzNu2GHaHs4hbGydJ6yLTc0nVoRmyrvMtVf%0a7RCB7haVhxP5IMfOTTPQZSd1gSgLi0WAQKqouW+6xBiUZOGEzFmJQkMv1drbSMnqvPHRXuG%0aHmiW1se2ao+v1UiZgfPGGkcialBt6yIAW3ACKspgeja1h5Xf/0eaclreO4yEV5k0A+5JxPQ%0aVmi7QQs/fL7rKyyfF601d168Gcnz6D8r4+yD0EmTEBj4KjxEibBQV/5T3xtV4+ZdqDuREyz%0avuW7idx6xmStnfsTPRVRbrlZYVQwycmgQ7t0XuDONbaxHeuzaY/xbCw3arMuEw1+n8euEmE%0aTlgjSEtZ89dwA6kjP18d10SJC67Nqqtqxea1Sh7vdjDQ5+EKOjoWBsEhkLo40l66SVpMYhX%0aieFHpzvGvgrfNzvR0uUMeIjFXHk/kWUUjWlu68rF4VpzeXb9cH7n0zHuLnE2CGHunM+JuSW%0arOkZC17RRciNUKEFMR5tSbq8kPw1cQYfxq9CqKDm3XeSJ8Dd4XQhVWFXtCa/aM2atUGrVq3%0aQvrM7OrV35nylOZKa3on0SN4IU140Nv5lOCZ3JardTLhSegqHd/6IFVHkt5HKmXafYqYRKe%0avxrwPWtSj5YVevVHZy6U9LBL79Gdr0OY8ml1aibwhj/k1H9uEEnTOJtVF18Yh0brJnPlzCc%0an8y4FUmPtfxr/cS7Cai3b4duZ1ZvIVwh6skRUrEJLraIKIHj9SjQyeMX5oPvzcK8Nn8KUD4%0alxhGFputCdXndhJRxs4Ycl3ySTByFzFjXnUZTK3Lp2NfrcuZPu9tWbeynndoPIPzu1t2Bjd%0afbA61iQshqkZkRe7ET3U0Mzu0JaKs7oOdUaKMSYkCwgWpD+uUDEgwhtdDsq6UmiLyoWkAAE%0aAASURBVLKdLPHrsumu7Rc5yZlY/vFl3Y2Y1AurW/XHDCJSRN1y+TzkH0LKQl4VJrQ3IQFSo%0aAu52esQ3KslpajRrFsA3EhM2Yy7MqdCvxlrsbFzEt1JYePNR2Ik/XenQ2ITHRJSG9ZHqi8X%0a4nua1sBhw5F87AiOHb9HRjHYGLSh8q5AJdKGv/PgJQwc0R62HV/HvgMDcaLoLJr11+fraet%0aajGl+wwlOFZEvGfphAd4ZLWtvgB+CJ4bKHJ2vwWdfv6nju8vWyRvvZBRidnkJDhZsRS6Zsd%0a4jWsIkC5jZZPEym1FpRPDFk6PM4AGiqWDt6EpPHJYeTEoypBLWR1zHkUuCl2PpzdZPUHF3N%0aKxpmyeyynMWY1ZOTepV4owo2ayWU3Gm6pJ6cBg5n5a9W1MlHyldRJDEynR/bAW9ZykQYhaw%0aOB19DoZzPg4TQ+bDc9cbUrZpcZW2yNMYq8v9uDU5ivU6RUSfzgZSiVN075UjYEgFcDCpABo%0aLzP1HETlyZsHNOwCt9dqoat5Gl3h/Qu/nCvkm+2wuaUzQenBigyXJRsIn7yJQb497SPu3y5%0aDZiHZewxGrJaun4KM+JGkltUT9YOvoLDCGNPju3WmCcREyO/72SAkR9piWi91hdK+QVN5On%0aL2BRk06wk0wJoUbh5C1aSdJGBvDf9rrxHhbgtAvjqPJon8j1CRR9ruktVK+LhoR67SjspVL%0aBbXJNY491nUgjMqk5Ick8EBLDBzaEiUbvxBKr0Ho37piN1k41FlmxuiBynLsoHddb+EyryH%0aA2nebtBYHJ9VtT827+iF+01WTjUamFyGCzPRq6J2f+PzPiJDtebbubyJxfBriyG1Q+bpwbA%0a4hZpS7KWLKZBdmMvKxcsWX8CcuuajJSGpMwK1DesahzDShZD0VEJDjo0/FgJRB1AwCVUKxj%0aKjhkqVCyzXv1h7fIT8g29ZtxDXx3pHlTi2XoL2+25gIDJRJzO4cIb8fnJNlWXXuUCCy6Noh%0aZOTIiSZZGS56FNmrjUk/8jFk8kj0E/dCssZ07fyv+GH7f5CemqXTiJefD6nnyRBJInq+SZq%0aKtMu3uXJN27mSOXzgP/P/hDQ+CSxNHrxG99U9qOSZNYpr8MPKMYhniDkZNNldEE1EmWHFsl%0a8PSIm5q77G7BFknplSbJm6qBHERSpck4iqDUYtWwC7E9fQpEcIZsqJMrG+owfmrErHjkHhH%0aMKYn74TC0jdVOeQprLMf5HvJPY/FlU3LuH0kf34NmctZ4SGa4okaQnhm/FNzAa6V+Ujts79%0aan4XnFw/ggESnYZMPhBzoKP8cr/Jgo8lw85pAALGuwqKhfdwku5wlrCe3X0Q7E7rjPwvqa/%0acQusXhC2cCOjzApHVs7sLOYcWVBlNjraet34ZgsSGcDiL9+HnNn4J/O+lkQGhUtyodsX4+E%0ayk55HlNvcewJUjWsmvq56ancl51H3GoxD+db8fOyCQHMUGGkyP1PBCuiGFGBtek5KQrH//U%0aCiv1ZLwwd9XkYN6XR6WQauP8/1UXT6Gg4d+wZ70ON4fpzAaRmyGvtEfVYeysXzLBVy7fRM3%0azl/FFVKV5ghRvVFnR0XCe1ce3d81vpav7SSHwcx3Jms3dTl/L1lTgWM/HkfLfj4gDxKoOvc%0aNIph6Phkcyjy8gTPDX3WFXMokszRP9J78Oto6tMc7BfocDA3ulF/CqeOF+LEgn86jfNaNTg%0aiIIEnNuNHweAT1OW1Dj3cdaPu1HHMbl4rl58/whlZIzT0+3RPJ4fx9V5O17bohKfMr3GOvT%0aGOMcjNZswYZxJAizRLxeK9BhTovYtuoMRrQfWImCWskmSQWu1Fh2Nsp8Mrh78snLkqH3yb+%0arBZL1PZ3DxnPYlo1Sni2IWB8R3u25/RfMHoyoerugkoHIg5qOluy5FbZcQra1biCiYbVl7E%0ause71lcMGTpUIs7PbtSb1jY1C9WJPhE2dTsipDNuwpYu7P+cinzmCphAQwRwy68o/qtWt0E%0apa8SQxIAehhhIDukO2aQfda3BEFUmr1i0kp9yFLtRiKYroQrgYykkdSz+IaU5kQSx18UhSp%0aXHWL2Ld840f8AkjyigMnjHEgNDhcyq0d8BYQvH7yD8SjsmiZUa+UC3+2qH3OFMOUmXNthgM%0a8jHKW+u6/RvdPNCqd8lKSVH7FjzR2Hvo65hTcQk//Gc54pJ54rgoeQI+6lxE3HAj8KP1K71%0aCqbU6jhDz4bsNW2kOtKgeNVSTH7wRE9HbSbZGrWjLdUQUZnS+ihZELNqrNMi5tJlbq16jly%0aI+vDOunL4Eu3ad0FxsnvyeiTJF19ZE1IgXzkz2aYdRyw+gz20ybiOUUeEOfj1wFDYundGOH%0aJmJtkpUqhvIChvDOV0FSYE3fhYA3LNAvqgaS3vTw8ubJM7xxOkj0fDDxXyP94nYdvRDEvlT%0aPDfgL+iiWSuMpAmaiPMyOf66zai8+ZvQoCuaWd33Y9yP1afxoyBt7tmDsV+MB60xI1oKFl7%0aV434/NwqTELsw3+jAsxPjjKZrE0n10L0ZSjirpKQSNvt/OQfO+pB4eHkHpkel8tVoP57Y7S%0aZyP00iwyJZROTxRrCYwaTKMkHJ2Hu41iy5ZExB9062dgxE0BWvxdAQYR3LMyjOrP598W4Im%0aosfll5+nTzWwzqQj4s3l9+MzOWT9WKax88fB2GWEWbnwLfXIXJ/L6TRmtyTGIQcbwtSILqf%0a6eblLe/qOYtb+NgcvTFv2Vj+vjid1Z/vHGf8nHskqLggYGowx3DQqa6+ih3rNhtlbuiUUx6%0aeGgjU59bx1Ezy+RoIffh25Gdjkz4Hr6azZBtHLV67qin6+wWgg47PjEbE2d+DXOKCi2EwXb%0apuJD7Qr12jF+nvLfpPnP5792Q5hOM16o3gnloO+fm9woFKpaLJ0uGrF8ihr2T4giRBZGluz%0aiLD+wVn15/hCTMyEPLe22GS2opOZ9KDAzz/RFKZQpKK0T0nL1KpY/cByKA42nXix2LfzhvD%0aAgOIMGNIBOnRH5iPFoTlqFTXsGasH6cnz8xtT/UkK0wE08qjKxEcSfckrgEtCLHVlxhxzVv%0ax5/D6z4TNlMzcBnoYr1lxHHl6SyE5aT2CmZ698Rr1lGoHj8GEsBP3GGWHcZ008Vpc34HlKe%0aSsk9RpB89cCF+ZRFQ+CCbZGzbjY+T1cEYQwY+F7IIixAzVqh5J5aldC0efVPSRI+pyrCWfR%0ayWP3ABfMbLP6EcmzKpP/wfjuHuhAcg+9qlkAMLe9gFK1k+iuxO0bv1S8NOKEG6d3zl7SBhv%0aADq3IxiRCpylwOAu+hznylYUYOaSOG7N6bhdQBt0pDaZhbzBo8khvZOh+pjJvkhF7h/+0Xy%0a2dzJG0v3MzaJ4SajkRhJUN4rT1Tkp1Ps7lnriIxVnBbLW2w01cJMlq/149+PqshLp3k6L5o%0a1l4zAdNbvbP4H34+obAS8cRyXd7XKwJxcqZI2xNVNLt7VDk8Yt0frFu6TSzCRWpI5Gln8/j%0aHiFeHCN4Ejm18U7OVe2v43gucTIIeR2QboPVsokNdWXC/B3f5LeO1MDtGaZZcZxBaw1MWgJ%0arorLwnu3cl+x79SX5kDm8em/V1AUJozphW8iZ3DSirZdutUvUUZ91vk6EEEj/qrY6a3iiDK%0aW1KQFU5nVMiZZGh9aYuaqTOwZxBt4Sgx5F/3IIber2UUn1v3v/O08LhbBhM/k0vSzoz7DxG%0aMJdQQvYljHLTRi/OMYLiiE2TO12JTP51l6XWSZKoacTddeVD2W1DbIKpDVnGEClp0b5qwQO%0adta4FUdSSPCjOcgusV8RSo2ulyx6sv7sHzh36AO/hzLBN9h2tq6sWHv7kVY8Xy0WfwZxtNd%0ag5Kjf+gWMPEkCQlI5ZHOWaN3yeRVu4xcjOXdbeA1wA2q81+iP+f0WfeEltr07ooOjryKArN%0aQ2UZAVBvTXQ174a6bg1NLefO1i1cWYkUqr0rpFDHbqHsA1kHJV6sFhNwH8Z8MR9rcxWRVej%0aHW/DAGczjn07UbRjWZqN6y/Qjdt7DFSyMnw8MM1nrrylWhMweO9NfcPYXsPEKeKNgFzCbCj%0aGFKpkPrV2cixp3UsxiCXlwme4eVOPo9EXwUnNydJUkMl1Aff2hXZNx0Rpg50f2cXi1fqHEv%0a985vlu7P2da4lmHBC/sETJKYIJ3pvsIhoUhVtQ06DB1HT7Q2Clbil4oQzoT3qf1b+BLuA9H%0aRxK7+kEqIiK3QnM7P2Z05EiOgt449ci2ZdK30EM6eJ8KPc56rU50eSHLUzY0kfNr0h5XXcU%0aR4jI8fQ/1rJOuA2lJCTLoaVwOplboEy/+WhhbBYxEwxEcrOTRo1FICG6wGl89ctFTQMP8J7%0aMc3So4L4/CBe3sSH9cyPJH304IIqZNablI1+ccsbdQHnVuIk6E1su19Tvru4NINbYnJxd5R%0ayc5NKG/xCnx70R2yEYtor8ji9goX+tDka/v0V4n8GcmIMllw8p6M8MkT4TfoZc7qJmvzZin%0av8gPkCkS2bGW1TETJn9373x6AqmV7wcG8GhV05O1h05Iu+JioWwfJdb0ODIek/eYN8/RSyM%0aBTcup0BEWtoYwsLFgXjsxwE4xEvarP26NJa5Y6E+2EGQSvXA5ea1BwfL7W96hOOWsfyNUPe%0a21WLWRr+1DKPw4IKK/wcUD5qevjN4uaSFYNmfyqvR/KE2XAWPwjTJcoY8Yyti+cQFb5qNXC%0a4bCz34t3dJx16vVGJo/nbNqgl2jdY00WNnMwPVBABqru/W6+g8JMvBP7kyAF/AMXBLwii0z%0aoHhcQ9xtk/auuQknOCoEz7oK5oa8ab/ZGAd5L5AkWeI/CyBFhaBhEvlvyyIdV5DwMPrDWJE%0aFnvEHDVM21QiSS6ioLoZ0D4WGK2KM18JWo6uLuxanM2rftyUlCGIGTnbYVs1+1JMWTI+3VX%0aJ/8n99x9TIfa9u+rVniQlapTqKT41ZgsgWrpzodaWZJPsZ00q16uI5dX/DvNSCQ/5akK52E%0a9Nm2G4FI5xiklR3FV3suod9oYLvgKNdrBH+vUU8oRTpbhzC7bxDspyZiflwYWht8IGXISxH%0aWb9AkeJrA+UvWxSB0nenJrDh4VXuHk4o1cCIVV5pCQrdMBHdlnKBKQyufQnPFe3L4mHsNpF%0aaaP3CcXDQwNw2/ZxZjppdW4i40Z/pH80Bm1ZIAUfkT1gp3kbwGye6FyvwKWYGmmu7XZE5N9%0a+NK/JjFkF8KzgNqr5ZOzTzp91NV/CV8Q2JoJC6kBbKD7k+y96jGA3EBC0TO2Y2RmCKoPw6O%0aycT/zPDD5FU74H7bBb31zP63GzgcYN8DaUIEB/nilf4+8PTswUvlqHVtuI2jO6kcBa8+nuY%0a1DMhlyuEfz8O5z8tozZm+V6F5O7nkuH5XiHbMLFb360C3feufWg9diISgNVjXLBnJFl25WN%0a/+s1JDtGZpyY9Z66GRCHPOhy0ZlPlznV07uIvLx0vQuAljOYjBBrhL9znFR+X3mYCAwfH8T%0aIxaGSTCUndgSs/mBIm7yJntx+l4i2nk2xgn188hZ8jEVXePRSaZmGfHXeVx8oXFWQ2sW6bK%0a/k/mSA5pw9IWGZHE2SF4VQF+JafYnPh+7iDePHadWiSq70VBJuk5U7e6/ZSTmmO5blLtnwi%0aJThYJrqA4vGrUB9l1ZMUI/sGox+i/juYIlsC/Z2IdGVMooTcSMY0sDW5id+0ePdi79tESV5%0aHLEUJqF50Ndg0N5GvAbYQ3L60kwnewO0meiql/kuK9v74vlonOhI0MqYQcaDOjBiw4vdxTk%0aow9LC+SLHm5tGdr/vGF+5y3cStEy6Z891gx5IfndxLRxSq4YLg3M0giJ2aYWMkRQ2aQii25%0akcjffRAzXOn+DCtOYYx/Dz6i/5feGVNt3bMuE2FziTDTI7yu7fxMa8I6byfOLAkx6WfHifw%0amNmUiaXkgX4nwiUE3vXZJVooRyQcwhNQmzYdL2CUQl25+7uaRZNaQMB8WtTVYjyzVTHDohq%0akRY/HV/j/QkT6OkpxPBKkzwS+wB26SpcC9N7pihI8/oscX4TRZ+bPUhbj31ud+XFW8XroT6%0axYyoFYuMLTQeXLv5yYZeAqQDDyVosqEZWE2VqeXJ5G7kHwOwdyTPAU+hxYgbwXdfZWkbNoZ%0aNfX6K/YdjiLNSP3vVo2LRd8h418/YeKqBLhVHMIWQar28ksu2gaMxdTn8VEk86Pmg/SDG+B%0ahsM6NVaqftPpZB7pjbajnlVxyZq1bTPZkh8Ckq0aM1fBFtISCrMpzGDVpzdJgru0xx8CgjE%0aEhKxOOIn6K4RUPeSP/Le9BPudnMW7pvHkW5/RfMeYWLTqguRM7HRoLahl0p0dKAyoaCyeHQ%0axNy4tuSQ3QcbxErpY4D8zM2R5SUkJ+Yma86G++BVCDj925A6aAJnCQoMeRNdDmwodYSHeOd%0ayTlGpkpYmz4Z6d/Gohk5lFLZ3ETGkCBkUxNei7/C+35OxOO1IcL3c0wRL5xb27ys/DHBgh1%0aLivvLa0ZMUFSQD5QgJAtSOwSlYJIoMSC1kvc/mUz+fkiFsDgJQbFtsTvpdcuIrqx/nahjf0%0aRFeArvmMwi+99CwsdzMLBnZzQloxQ3L/+KnA+jyXFwqVBNLjFtialLlyBNuCSfT86Ej2ybj%0arl/nYo+ndvCgaxLaNS3UXqyCF9/8R7dKxPbAKLeeFWSjN04/pNA/HpiaF9LCL7O6Gv90NAi%0aSq7XBe2otb3b99PGtXyj3pHoy9kQ1+uDHrsMGkV/SapGvpXG5Qn57gvIgao+MirkkZSIF0J%0a4Gxq3qNiHf3BqNUJZbMaU2T3Iia+hxTC3mDxkzugjFqzRry0ZerG1ULK6eBf3PbFigwd2s1%0aBaN9vqd0SEbeDbqRwSeWXnMgQnEgOLBb9EdLqQigDhnuN/pq7C50vXWhw7q6rde+trP76EN%0aeQXiw8umDGhvxCv/c+TeD/6Bp6i04vIYFFLk5Ox70juQg4fQPrfBiClgIoVvI8gvwvI3PKx%0aEQaCiogyLWpTVX6O3HRsRtaSJEELwQcTae/av3qRtK+83N1039ygVDaSerPJQT6WjPpbB/L%0ahJ4d0wvGgANz7g0+9dpKX4MvL1Dzuisba11Hzas9LyXon4m0FVxPmmQvlZa2sPc2elzfwzM%0a3jv/lzeeZeFlEE2jHbiK9O/KUsKY0YyhImpNWdV0nWphygxxDTtmtNrHwH5jA/Y4wWaxaF3%0aKUjjSIxD9WV5OOF/Lzcc4Y/MXSK2MFKd2QipqUYtahlzRDkZaU518rBtLxFWdz7JfSgO1L8%0aHZ026EbqWSDCyLcv3VcQzDU//L2drIKZqHSXxkgZQpL/R/R94peMUZz6l6xcxTGZzzBKJ4l%0aoXlKIDtxdRyQiKYIsljGCOY9Uzxo1RPbSELMEg6QqR03qctVUGPh2OqJ/9UIKIwTLNhNXzp%0aTKpicStyXpSEzt3SORuayE1JCIUKRQXrgGcf8/e+cCH+Od/f8PmSSTCwkJkiYucUsFiwbVU%0apoqoah7FV2btuhPqV836SW/lp9VZa1W/l1l+yu9qEXXFq2q1VBNKeqWltIQ17pEgpCEJCbJ%0aJP7n+9zmmWtmIlH0fL1inud7f97zzMz3POd8zxmrmGNJOfb/xc8mr5ialtCMg8KhiEjhPXX%0a7UOSsmv4/K/ciSsi5p0lEWq0s0V4wQ2G+IgBVVtlJufhMKQ86Rv1poNP3zCv8ISxY9AXq4n%0askKFrwUZOH2++rVBYFJWeUYK9dm9g4t7iEpVPlhyViRqOSX8NxMl1N3zMH8eNKsCLlvxEda%0ahH2amaNYcaulQsVIPHo3tbFIpk+2+o3nixodscfrPbDOeFql30J37z9PJI/UIQyKp/1yhhE%0a1zuCUeHzJQ+UmcsnovtR0sx8NMWB6Sc1uGXfx5ewepIlKG9s4vtOXcTbXWa1ZFTj+0MmgRv%0anPo/pyy3chVCW0E38iFSSKAh6wntHEfnmcCQvp++27JUY2/kyPthOJts6zVm5KR/nTh5Fxp%0a7vsflLXcxEpfvoEYNw+T9/w9Tl5+ScES/gPmeWsOrNprnfqWSONVp8a++D1A03I4wBp7Zvk%0ammQQ50qOqetUZo10bk+jtmuvzRH0moahawL3Pj1AD3zrVIKiBmHr46M87AtPVTNPe9hG65+%0aqwhoXzu3akAex1MCZpxI/x7nin3gTW7LyOGflFJWfoGYgY3ps3wBOxXNyS97vsHeq/S8nuS%0a3Hz5TvlRpb9TX37fAPd7eOP+NuvghE6j/pOFqPfou8L4H95PzC1dOARzN+ELGV/jbsImyCR%0aCZg0SPboPjX/4LW3NykXv1Ai5kU5wiFzFopD6FR63FXSlmlZBy3Ei0KDORYLL87aW4Sl66r%0aBKtHfN1AabnvXlMiQFlVQukoMEDU17Fo1HWS0zTVWUTOFV3+CW6ZyFeniRJlFKHRxXmK2dN%0awD6hIiEvlUVu7jEzNmqqmQcG6oRpMfLWhX/WzKqmJw7RCVx0H3z/Mf57Ajn3UC8pZjLW/Nu%0aRqaIBvV5aheQTMZhLU85ZPQW9Ll/GhncnOF5gEqlmf2hPgiYtdhrV0Ra+6jBC8k5YdhQd17%0ayPt16fr83PUk5ajvEpSPovEfNHnysfRw9/G1u7PoHP3n8LC1dbFmS2NXs+NRPPjB+NdpImW%0aCk1HcF/lP0/YQMevimzTNvx3DlfNbmHpslxp/5N1wnuhA8WzcX6tKsYowsXoBecpTEMIsgr%0a8P6wIcqQz+IJXX1tHnt24lj+H1FHF6BbK6MVw0bSvEoCt8gkjffLCQNx+V4KN5Ewh+6H+Rj%0abYz6Eh1Xaaiilwqv5KKBgv0JUM5AgapvMim92ezMy25q685xv8ZbyHmPEaLQRnTtLpKHdlX%0aEI2P6Bov2w/ryWi/FpXl4U103dl2jVlbkQmT+sRcqEZK29KE9ccQD9Ja8p7ShmVToiJsUiR%0aXzcSUAd8EQJ1tHnLEK63Fv8fWz3IOY1zPFQY2l1/VU5qab3Jyv9X3hjbKKOe3sKTbJKCk1i%0aPS3LnlLrfHEWiEenbcB7DSdgUor4jSOT7R5P473tS9BFcUx0eNkoJKTQd5lNEnHFxiU8gdC%0aLX+BPwxYppdaBp62bXEXO2Xy0IS30r9+t0vbpOPx9wDVcpgV4ZUncn17q58Z8xfE96qiTW3%0awfxCemoC898BDWpd70+7aJPE6qYprj6ycHLPS9IAIri49J/tEvLQ8YAxz9pji6yDs0T79nl%0aTwQq3HMuj27FD13TMOFKMfXb3Uv0G+/tsf2lmC4hIMOtmbckqF5kEoJ2P+yVtqEK9xaAiZ8%0a/9JYLFRs4bWxVydivHgao0upcy1fnpbsg5g1YaTlVDla9spYJTD1a9hyJNr+SbtdC31GIb6%0afJrsGVnMzU6YgST1x8hpGwXE7xNyLVm2b4NjiGUila0pPGYKV92eQGYuzR5a6zuhB+qEvyD%0aTOxeJern0Q68QTVSep4ZgkEsyoMHcHEsm08mh4JNQYZOKH38/hp+IctulM7dSuq7LHzCusL%0a1YcsX9aVX5qNZLUp7gDFmOgoi0rz9mBOc+PtArGigFzSVNGe4XUidi9BmPEe+RNcVIHeYFJ%0aLqMHtNuJBd8twYOKhs/SRGjFUrHvJUuO/VEgxTOj/YrDJ+PC2dPIv1IsPeDz9g9CGG2CD9K%0aZDtm3JfM+Cj2Q8OZn+OO0fIl13lX18aA3/OqGUB8UXsAB99OblmoLohFxbR11fXflGRtQUP%0aBx9EeXRffn6xPfQC4Ju+mKYBRQx1+5XjO+mSbHDxIZo5Y8j6ZKiXixaMdp4dpN7FOTU3SXD%0aooWzoSNSa0lRzFyybNY85eB0mFItylIXVEXU8cmS0L4tg0WDWnmB2PR+wOlMxcvPWenIWV4%0atIsaapEJ62YmaA8bEsc86PAhkaYNJy1J0rCVamN6ZmBxglFAnmF7a06ILFXgQ0+qaOHzzds%0aTSEOmLi+V8pgxWPD3v1AMRf0ThXCMeS8DPpPkBxvCJHjwE760X5M0Z2S0fKu+j0tOrUX3/l%0aN0FzIUSx2Yl+oq1MBh9b0/59M+tghl9FBpxUfk2lv52hf7zaa+uAKB95KX2wu/YJvyexcao%0at7v+kszoMvEj/EBnqb4eLJw9s7agw5MbCPRc8QoPDZwILp0pt84+n658PV0xL9o0dhPWPoP%0aO3P6gCYdlAdnB5E8KEY/sNX9JmKljeuTgEz6/QijB5HaAzPrFsqZiT6vPbWA16A2oDZqciX%0aT3bL7gCSuImVCrXoMQS+d06NmFHsrlVy8h8WEOHzgWXJsGbpL4T3UK7K8Dh78oO4BoyX/rj%0akyRmHyOwtRUOqD5hGWp0q+wvw2ra+DyxTfvT3pu1d9/+leoDipWorpVS2OfbT+1APzGbz/z%0aAisL6Qn8hm6oO0+agV+vV0I0FcVp9udQKPe8YjNuvm9K/bXST8HEfc40JDY17TOCcRDkydj%0aLu2niiZhK5A8CYSGhJDXq3CKd9IA9erXR4N69VA3JFQ6DgykYLOBRusFV1w4Djw8Ufoxy8q%0am+GYuBLOyUuVn61IJgloMwuAR91rFlraem+szoTFrUV+57Y3ekgbSIpRR2xHD0czy3QptbN%0ar0PX/tm2TLrQoUtuN44+rhJZgkTPbySmgZ6HnyihpBi79GWPXht3jg5X4aLxHg85ziFEP0O%0am7eBkx+vJNW7nykBtICM2BaX8ySNBL+FLj3Zj/yRjRqHE1/zkd1VeJlDEZEFP25qqQrM/io%0amtExiHNxj+ia3PwhvXkXlF7GLUrDs7H14Y4lo1BVG67twfP9abFG7UuqchNYzb4UqfQDqk+%0a9uqnilwHth84FVlNAXgpoO9Vmb6dv1MMYR2vKZbr7hrxzYOKQPyjdGXHfEHqUsoFMkRFP5m%0aDWsXRCYsdhxaHHkblvO37Yvhs//7wHR8/Sj7ntAyL95HTH0c2cPzIoPCtXzCoRrwYEUBwra%0aWFCwasHOHEI1GLoTNIAF2KuMIFTFrVhMfGY8PoYzQmGsW4duWOr/9tjZO+W0jit2oVYSmKG%0aUqysJAwkodXLkqs7Uh5sjKMHG3soOypUW5Dequ9j38adyXMbvYeCecyzJMiQwwq9/Kibrd2%0ah5lHytMffRTX1/nQRWvzsCTj14MuYOryr1WLdQCaOmeRlFOJPl7rep97vukzlsOPEJXivZD%0aQm/ToIC3RaxFbD3sOKPn5oRg97bB3DGBpY7stR72zHc93oaZ9tCozBxMnx5DxLCH36FInEv%0a1ruN686ASgQxTZC2WNxrfSNlGMjgvTPHnVCGdAeE8npjLN0y+4DilH6wIihCL3uh0g/6y+v%0apsMXYR/9OUu+9Rxvho0dvxDP97u1+4KdzdFpvvZZoe9sp5VcFAjrhX7DXFSwLTLA3++cLlN%0a/DAwe28fpg3J1PVJY4mwdouvW9pB++i/uEQ8Q9OPFY9KQTrY1+fw3JlCroqLixm88h7tq+H%0aMFjNPdN/T092uRRdqjB1u5Xm1kfb8MK3efhW/og3guIc7qB93dsRzXMyPr2BHk0Xect7DZ8%0aA9Dy1bqPjK5Rdauf+GrvVlo0ftZPCq5cnbck8gVmq1/fraLPAF0w+jR3atxnvQk89hXWJ4G%0aDBwz0KG5oPNZiRIz9n+5EmWdnkAXJ0GeXbf/bUtPfDkba8sG4+VK4t9V2yzN2fjms69wscQ%0aXMf2e8CxItGi7nNr6htAT5MfRVHKtXdWZFeLEgWMwkxlyGd2fdSLaoKluv5fotSQ3G+ZQZ8%0aHMzSjIzdMW5sZgcgJEP876dOL7TTC376tpLvRljo7LzWSuRFKqSZgMkgmPfvmmmjEKYSuYH%0aA75OuqAWpzY9S3O0aN5/yad0KWVWBgXYuvivwP9k5wGIXfYlV2mibS5F63mFBhO2lztmgux%0af8tO+NEG0ejG+lWyXUeWDNNJrPtXBh4mE88gS+4tOyo5tQPfnvTHI707OeHpeCrlhdk4fuY%0ayFdrHlnPcQs2tyfdHHcPBq+kMtm7ah2IfMtmnSHdlpH1o3KkH2rn7Pjno0lmW/LvzCP3uuL%0a4HxN5o/QMZY6Aax1Ltmbw8ZhwmI0Zv+kfbAugnpF7TexERrN1wakXptST3DM7lXbfKE+9Pc%0aOPmlcbhu/X3gc00Kz0V3zWXYKL4hmbxj74YjPXucRCioNKObnkFOVbnEWnclp5+31dxtsIh%0azTmyOrFNxvrN0FRvym9TQaxH1uzNxQNDEui33PW6yaapdHoh4ydkqzEoDf5o3LZdjQdDFwN%0aHBtVyNB3Oc0KABTMnYKqazYJZVclxOybABJgAE2ACTIAJMIG7iQALZp69m7U9q861mQATYA%0aJMgAkwASbABJgAE2ACTKC6CbBgVt1EuT8mwASYABNgAkyACTABJsAEmICHBFgw8xAYV2cCT%0aIAJMAEmwASYABNgAkyACVQ3ARbMqpso98cEmAATYAJMgAkwASbABJgAE/CQAAtmHgLj6kyA%0aCTABJsAEmAATYAJMgAkwgeomwIJZdRPl/pgAE2ACTIAJMAEmwASYABNgAh4SYMHMQ2BcnQk%0awASbABJgAE2ACTIAJMAEmUN0EWDCrbqLcHxNgAkyACTABJsAEmAATYAJMwEMCLJh5CIyrMw%0aEmwASYABNgAkyACTABJsAEqpsAC2bVTZT7YwJMgAkwASbABJgAE2ACTIAJeEiABTMPgXF1J%0asAEmAATYAJMgAkwASbABJhAdRNgway6iXJ/TIAJMAEmwASYABNgAkyACTABDwmwYOYhsNul%0aetaW2RgYNxKJ05bgtNn5rEpObcKspMl4a2kayqlawbE92Jl+0nmDaigpKcxH1qlD2Pn1v/D%0aNgewq91hy6iskjhuJ58Y9jY3HCqvWjzkfp09lS9fuqoPL6UswNu4ezFpzSFetEBvffBpjh8%0aXjrTWZunw3D2nsnUtfwnPiPTK52eZWVivMxNJpk5GYNB8nbsf53QoW+T9h1rCReH3abOw86%0awxCPlYnxeO5SZOxdEvNfnZuxSXzGEyACTABJsAEmMDtScBwe06LZ+WaQCF++GQRckjmyVnd%0aEUnJJhSZTVDlM4MxEAFG+a01Xz2NdRs+By7dj3Hd/4UBgxKlrsct2oWpvZu4HsZRqdmMEhr%0aLVHgNhdeuIu9KLnKyzuLc6RM4lrEfB47skOZlaToUK/YvQrTRkuPOkRDKnuk/Eao4lD5oOL%0aw3rsOjUZ50dAkrn+mAlD1A9FML8Y9pwxDkZPDs9E3IJJ6Bl8usauQdTUVmhsgvtsp35yRz+%0aShMnXtQqjp8dSZW7X8bLTyZvs0gWd8vwcqtF+Hrdh8kaNR9CM9N7Atfm77EadGJzVi4mu4N%0adMe4mQ4q/A6yik7vwLqMHQD9xT33quMrLjyKzRsOIh0HETnYSR3HLTn3DieQtWU+3vjkEAI%0aCbuJCigpR75GX8VpCV3jpuinP3YE50z+Ayd9fl1s9h9eL/TB6xlx0CeOf+Oohyr0wASbABG%0a4NAf7WvjWcq3eUnJ1YSsKGnBZhcOdF6on82nUuti4bB2kt4a0WlSC41ROYNSAR0zcAyyZ3Q%0a6uNJ9HfkaBjysSCP8/FBVowXC8uRhEtLAoLr6IgL4+ErnNqh269hoVfxMmzhYhuFehWfVGp%0a6NhajBo0BTlWLQ4iuX9PzFr/Lfq725f5GkhmlFLm8inoffQ81n00BREO7npvH8fz87Gag2c%0an0QlrMD93OJI+EMLZSoyaGI0tyyY4FQ4r6z1v/2qsWi4LepXV1crDG+FZEszMpMHMuFAAb7%0a9wtO/QXF4gelvENSskJHgXmWQx3xgYqFtMmlFU6EyrpI5ogNFohJdVh3JZUWEVtZ7U3GAww%0aKzMyRAc6FDQVGdg9WoqRAFdioEeKBgCg+FrM69zGelK9WfRprFNoVJSdGIPCWUiReKBtvco%0auTf/Up57CJt2HqWOAvGHR/oiwvEtePMD3aY9FJ3ag20/noR3w06Ieyhad5/dPhPOO7sL6Xt%0aIcL/ZVNgLU0kw0z8YMmX9hHVpqTfbs9P20eOnkWAW7LScC5gAE2ACTOD2I+B4JXL7zZNnpC%0aOw/7MlNkKLrlAckhClas+0EloTm2FE/79tx6ENPbCKCqb3T0LzfaTNsl0QmovxCy0Y1CWr1%0aoeTg7CY9mgd1R7hzZohqmkzNKW/exo1QmhoA7uFsJMutOzL6csQPzZZO5++/iT6Gf6D7v2n%0aUN45TB/UGnkrDmBMbAOtjtMDQ3O8nJaOiEmxSEmjWnvmYPATBVj379fthDODKqP4aJIsNdC%0appqzynY5oUxCIXi+tw1xTTyQvP0fjz8DMT3siZXS0TT33TlsN+V9MKPkOQmXmS/NdmDJfax%0ag/PglNKM/Xty58UIJrJSVUZkJJnbbSVRzenIRJKSTUhb+GLWlTrBaIWifKQdEvH6DXqDnS2%0aZRVR5HQQb5BijI+Rq9hM2yrOzwPixmKhD9PxQhacItUcmwZeg2yvK8OG7nIHP6nOKz5RLyJ%0awOB3dmF6P3e0vflYOSYGKaTxFGk6PYgYbPUgwoSDG+WFcdj4RxAhV7P7/9jurXJe+GC0dyK%0a82TVyI8OU9R2mvyJznrAiA8/F/r4W0ac2T8d07Z6MdnlPuoGzRqp4k9AsUtiImZgxNAbQKd%0aS96ati20sjsSybNPJU/qJtuR+wedRI6bsWgb6w/bE11O+EKZNfow+t66n71AFSZsr3idBuT%0a0juizqlJSh11Yw+/q0b6r6/XNXlMibABJgAE7htCNj+Vtw2E+OJOCGQvwNvLZKf4EaPX4GP%0aXnqI1t9mEoAu4q123aRFQPSDbbVFjvYG08JASiSsJG5ejFV9JtLpReTkmUgws/kBp0ay5U5%0a7THknGW2DfeDt7Q8/P38Y/fzozxsGI72SZkTSjjiZqqfZmV9Ox9hXPtSaJa/KwOBWYm7DsG%0aVVIXqPkhf2KWM7IGveJrz8eDutrvODcIx5LwMB0/pi1upzZLJGGsY+RmxIS4J5y0J8lHYBR%0aloPH/9AXqCnfzkfb+VGCpmG0nXsVzSTlvzrMAX1ReILfRVGzkeWS4x4dNo6TPgxFktIQNg2%0acyr29k9FlyqswX0bd8dzL3VXBjyDS5/OxypaFCJuId54aZikcZDMHQ+3xcsvxFlNzNtHaHp%0aIMGtsv0C0qihOdJo0Ic5XJeVkfI65Ez7H0hEpWPHmkzAUX61KN1qbRt0GAIpgtm7ld0jsp2%0aiEtRoODnL2YKUilCHmNTysCmXSvsMLMBf/gs+V9zeiLmgvYiZIsSYtvgObtECjQPHpOYPNK%0aYrGhFgX5pyB6boDJpQV3Lg5gmw+Sg5mZcnScbbV5Fkq3b1HHt2TvzGGiLY90SU22m4W9aYM%0axbLXP0dgSyfls4diFZXDgbJYfJ4TXlA/z3Zd6zJM8Nk2B3PFc4kRE/BcQl9dGR8yASbABJj%0aA3URAW7ffTRd1916LCRtnjdT2XcF0ATm5JjQNpae6uUegPNenfUU+uEALSHOZNwrPXJRx7E%0anDsbN90MBcBoNfDOYnv4ay9o+hc7irlWRdPPBwnMf7wzznf4mcbDyF6ZqZXiSmr92EwTEW6%0aSWowzhsWetDjjgSJW3hqlf6Yv/PC7GA9o2FVDpgMAa/uYnkrBjMIjPO6N7RCKWV0j/fnIN1%0aQrDRp4xUkDxon6zywzGVBDP3UzjG/2Mptj2cQO/dQcxcmIavplkLTu73Jdc8tDhJFsrodPo%0arj0lCWdGBhRg8YY5UwRS2HdMfb27frYMFon2lynN6zv4Cr3YP0wkpBjI3JHn2ygnsXv8PpC%0ayXhZmc1YmY2akTUgaMwpqNj9l0TGaPhqv44r/7SkIrEI8PNs+R7lGzXiA01EFkY2/UjnkJC%0a8V7s2ch9uWMQa9K9s9kpn2qaZbjEx7THlZkLp+AsXMVYUuZUXrKWAxPsUxP1WAVHfhS1nhI%0aRYsw6mEbs2FLE0QnbsCKiZ10OXzoFoFquifdGquKldI3rsbWqAfJztqiMvMO8MavPx2Xesw%0a6uBk7d51HmZPyKg4rN8tPx+eyshjjBvL9dVMsuTETYAJM4DYnwILZbf4G6aeX9fVsaX+Ymp%0ae5PBHD6S96wGTc+yM5A6E9MMLcLzNlJAboFply/VSM7yNrhdT2wByoC1BLns1RDd8hRafSM%0aOeZsUjVBKTumL/xn+ilajd00wmKeZIW94GaUxCxbyx+yxYs+OhveDBKNjnSVbc5JOHsb+kI%0a7nMWnfuJTfgmdJwyE1OuAT6+QNa2JViVdo7aDEXijPvJ9q5EMgnc+ckcbJPm1p7yxwLk8KR%0ae7OPaIt9mEKenXmF9MZFksSRaYOUsfxVbx++sVLBw1ll5zldIVrQ4YU8txUCFVUCHUZgSM0%0acSXta9Mgk9u26o8hjOxlbzO7eJQaMwB8wbN0GLDnHkZGaZpuHc9vpyZA2fhaZRjsxPCxGid%0atM1Dq0ahzvVRPZJGIOFr6ykKZyjvTkn0MulSWg2vlus3u/dMaSnXkhVB1Svxv7VV0iZdI98%0a83+yoGtfwz6n8l7t23DOHUJgzyIk0Z+zlLNhDqbSQ5+qpAvpa/HFzlNkhkxfRA7S1TPrtYd%0axyz5bjNCfg1yYMZaQ+XI3JIzuXpmFpIOROIsJMAEmwAR+awI1vOz+rS/v7hm/5NRaDH5RNf%0aNrj+R3nsaplYlYRaZYmRsWKT/c5yQhrdmpRUh1pPVxgMO1CdVV/PBNGi6TXWNZqeVJsYNuK%0as8KaIoe3XQb/M2XsPWjvyApRXgFVFJX0gKRJsiV50LfqIFYsS8NC56PwzJhhpb9Oab2/xzx%0aiUuR+ExfhLi6ow3h6NUvXBnMiI7DJ6CjcnYCOyXBLDZ5KsZoC36yT/tWFsx6zligy1caefR%0aiQrG/LDgLweKt5btp/5k7Zky2g2Tjg+cnKpqgeMx9sa+kLZNrNUDC4hXY3GOspJlLeuVjcg%0aIzwamgY9uzJ+elZcTGRRIazgVkajtVcnxyBJdIK1Kpc4vCEhc9UvueQxFNTlQyqda2xV/hM%0ar1PzrSlJae2Yokq7A8YjfssylfLGDEzkbp2AkLIfrGcdgB5Fe7A2G6yRtrHmzTJp1ZjlqKp%0a6DljA94a2UY2dbT0QCa9wO63e9J1CqG+JpIJl8+eRvbFAkmHWEYfw/oRUWjR2JGQezPjEwN%0a6S70kgVT0Y6ZxT2jjGuqGoVWrJpUv9k2XcCLzFK5QX97Ui6FuKBp7YOJZcPYkzpKnV2FSav%0aALQ1RMk0rv35L8Mzh2IkfhUwa/kMYu5mp7nSZkHTuMS1eFJUEQwsmENUQyYbVmGdZ1KAZ10%0aQv3cvnFvauwbs85VFZu3Zv+jEJyzJ6iaIz1+U6O6bs+pTIBkMx2n2TBzAlAzmYCTIAJ3N4E%0aXC1jb++Z/55mR26Vp0rOL+SLHrViDUbE0vP5fk9iIsUpG9s/QTPZemJKEjk4SMJrtBA2Gk7%0ajfzvGQdUbIC4FW94dAaPwbkfvvJlWP0Zyre88HcTCF0lLVC0pCVuO0AZ/cyEOfbMUf31xjv%0aYUWOu+8BA++vPTyCUvkK5SQEBD+NlUSU1JQGpKe0yYNwtPPkbezzy8s82qTFBarBta2mgmn%0aRdd0+frqrh7WPgzvthgWbznfPAODv1Xd7Rzhd+ub9LgvJmgLeJikychvPAkDh06jbNZx3Hm%0acCYyjx60cCVnI//YEo+XqxIWwW5szzNCIpR9bdTUw7fD8WDBsXiKtpoJr6LIno89pyY79ip%0aKxYe/WqP1MWHkQzrhVcsWzhBl9y4kjEhuzI3+aETFQvDzob1lq+fJoSWEFvW5oZ0kT5OOvE%0a2GhLalFpb3VjfCTRwWYu+a9/HO6/Mt76e+t5gxWDD/L9aaYtMhvN6xr/R5T1x7FGNiHN1ch%0aVg5rrUUQiJ+XhpmPx4t9Zq5VJh3pkJoYD/8kzcWjNNrsdWBu2PWqn+gfwdHQqEJez+djUkz%0a1YdHahv5dXDiYjz/zEDHD04a1YEp9yf8Y+IAB2bENOZaGjPGwZjmbGx8Zyqmf2BtliqPGE9%0aznWc3V/11fkLXObvPWGzTTTVs8hf46oWuuhz5MOKRqbS3S2alLzz96SFJMKusXN/G9pgcn0%0aoprOsYjOjRTDo+u32Z1K84iU+ciVbk0MeSSvAD7S9NpwcP+jYlZ+hhxGrBwo19pJbO+IgJM%0aAEmwARuIwLVsl66ja7nrptKeU4axj0sNCCWtGrsI0Dym3jmKdIQ1fGWvMnliOIBC9FPNWsT%0aP/Y5x3DA0gwgT4tnTU+SMCC/7b76Mqtj8axbTZEIC1ePq/iafQ4R4++T/JsVHV2KBBLKLEl%0aeeDU/8ArGzkx1W9Mn2scmb8AbXTORSPvOZD4HseSVIajTUl6UnvhyNuZtPI5QXZyg65eK0W%0af6uzYu90k7kHveMqUaOLqwe72Nl8sd+PTbk7Qwtn8K73j4QqymBfVcoSVUUvrcIYifq545f%0al01eQaGHfm4egQjx0M4zS27ZpGe6VFANSQjHhyTBGyQvVEu3/wz+k+0X0QDJ7FecZADjMGj%0anR0s6sVsLNOzm9vn056U4teJgvh5Sbdgn6V+CiSAT2uN5NX6vEhEx9SjOR2UMzNW0sOalZi%0a+/ig5yFFW9rR/NFdp4kqj6aPUyc2xf9iQszwBA5ZbxhWffREvUU47MH1UBxSR0DfCSui7RA%0aG4O2CuEJjVFE7fG/S5l76XKG9dykSs+zoJG9YmScKvWk16TUtEfA9LTlhMJHIyVEGXxhzWA%0aaX66xRV6SHOW4P6avssLa3Vo1Saayr2kfA5XRE+1RLxKq4zXnedalmQr/67T82l4a6dpxAS%0aEVrIBlFioFiRWVny94az8l9P/GLppJKjiEcSkJDQTqp1ok66LJhR6JM3Jo6zebBgRuB2WTD%0aTtyk/VlcRzCoZiIuZABNgAkzgtiUgr9Bv2+nxxLyCm6IjLY5E8OPoAWMQ+ONKelJ6DqvmJt%0aCfnk97vDd9mJWp0aGvP9EWRnLNVHy0PrNSd+3l+b/iqNSgOz7Y9xk6Kus+/WhVPQ6IeUrbB%0azU4eSmeF8Il3YXl90zH3IBBKPMhD5BudF5WWgr/pmFoFNMJKw71xje0zyw5ZaXkoXC4smi8%0anrMN6WnKQlbX5x+KbcUEM87/rNSzcouv+3hY5es6c+uwELtWy5qE6PEpeMKUglnkPj/1lU8%0ax9fHX7ReqDvs0ooHwEK8TzES1sPD26NC7J1q1aIHIhhSiIPweMsdqCvNP5H1yghBgUjFvTS%0aZeqeMvqt+6RN5D31W9GaIp6hmrZ+igDgPJRch8SSuUmbIeWSSYRdh0XXRgC9YpedHjh6KF7%0am20qurivr5/5AQEzpyBdDJ3fI2E54L8QgRR/DRH6XqpCwnPUYNK8ooy/mkRysKHYu6iVxFH%0aJn2SVo9MBbcue4VMgFOlXmbN+hQPk7mqFB+LrpOsjqslRT+VgnkvjiDzUwNKcjOx5q9/JBO%0a6c1Lfc+euRX81TiLl7F/8vE4oG4oF60mT10oIw/TA49RurJhBLuXFfZsxH3/7dKDT7x8xZs%0apLT6IR3SslFONt6XRyCqOYks5K2YR+76nfb/SQ4nmLUBY2YCb+/j9/RItQcZOZcDr9C8wZm%0ayg9CFn3Shz+0IbCJEjeXanYLkWS59mFiIsOQt65X5DtHWJXQ2RkLhqLXoscFkmZlZUrXved%0adyBKdObimgafssW3lfTeizq2SdfGVFZiW8rnTIAJMAEmcIcRcLZkucMu4y6erpHc23/6BVr%0av98fgfuJp6l+w/8v38dYr1iZOoxYtsXbBnpuGvyqe56ITP8MbTT7HqBdXSu7at8a5dgphup%0aCtCXTVf4ME448f7UIf3IOIYEvvXsHN8ajb2iOb99vQAI9OfBs7hiWh0BiuCafhPZIxq0mRJ%0aOh5exdi05uJkpMRH3960k2OVN5Yp2rTinFAEXjS55Ir/OND4XddjKHL/2QmXj/YUBpYBN3+%0aw4jpSOjtprYrZ6e2wOzz2BAMxDUSzGZQX4vwxa6JeK6bWMRWlgzo+OwGvDfUGw0bhiCwTh0%0aEkg2Ur8FMJmR/xw9ZuQjtMwIdQxWmDz2HxK7zsfUPi5EyPBrnltprRyob0WW5rWyrVC4vzM%0afxn75EyoRkTUMYPfkJNLW81S67rbTQEI0hk9sjdZEQpD/E1oxXbUz2zNi3fonWzRODY7Vju%0awOK95ebn0/RJmjjFt0lhuv5KFIqhXYejXlrW+IUiTqfTeqKheQYZvA8R54uC5GxXZiPVVcy%0a44cPxb0hp1nL/o5H9bHTjA3Qa+J7mJXZXDbp3LMJpwppr6RjmVHtxqPXsBGLsWzaQE0Y8A2%0aNxpj565BLIR+WCe3ZnvU4VjhOHrPwJ7ynCeBDaf+nPi6iASFR3TH1o034tV1fyWTQ6d5A8l%0ab0EWkpfZWZ+oa2w3PvbcfFe3vIQjZ52DxWOEwy/S3K+NSiOaZ2a+Zb2gnj1KaxT+L97+pjI%0aHlBzaH+Zn2yDQPf1O/FpEx62IXs9pi/mb4LFb5No6K1PafKNGhvbTUJ3bR/0slHRh3K8eue%0aFZj35jF9REWqZwnj4bgR5zIBJsAEmMCdSqC6lkt36vXfEfP2CutKQpk61UB0fPxZ9Pl/JJi%0aJRRIlEc8s0Wof0Rm8P1E1f4zE0/27o0V4KGkaVpKm4SCSHv5vLKUFlNP9TTqVldViQtqRf/%0aO3jFdwEzsth3wlN/e/b6hFKBM9hcTE0d4UtU8TLn0iC2Yix+REmybKtq3WOSQRGSJl70DqB%0avlQ/L8trR2GHklyyzvj/s/mK4IuvW8xRlrwDsGE8BmSc4ol81bhybWuAz6rowZFdUKXKPVM%0afTXhGPW/LIOcUPh2xQptf0wgxiw7T4Z8NZMWjo3BQre6HoM3JnR1q6a7lf4w8GmSaeX9Xyv%0aX7iXBjNxdqsl0BOtIGyml8CT0cKopoRqkwRneTTaLVJurr6WkVQ0i75Idad/WZ5K3TjLHe6%0aUH2pCZrLUZn9iPVr2p05Q0rBhXgKvmINynF8q0YYy4rw+9sxtIQ0zp5j+RWsd0EImXp1iEM%0aktJOOL/1B3LlIc96phZ29dqAvjgea/aB6sXHRjaYTQJ09skYdqEQvpSsXbSE4lZU0ZoQpll%0azOYYmtidzCBlwVf+LiLBe6UqeEdi/st6oczSEuQFdcb49pgknM+s/hTHKY5htFCoqYm+Owe%0a/s0QTytRs29d2z/wTO8YJs0UjzBQX742Hh0jaWlFvyop0/LFDPdkhDO1TzN/3fxiQMEfuIn%0awyVn3+KloEmlEiTdzg4PpsR3N0fpDuZ/EQghMTYAJMgAn8Hgiov6+/h2u9K66xJGcH5o0ea%0aYm/RU+M//FSnPZ0u5w20aeMpE30itDWM/kjeuIuLj0aiSteQ+pYsXD4HAmd/bB019to58Bb%0anenyRYWVaoIm9rz0JPOqc0q+By9dZzr0DHj5wFqs3nYeTjxEezCArmqdThjt1BuZTsQkBUk%0aoeYBMnn0FAQGBOLN4ouJQIxLjZiSiFdmDlZb5wIe0bNv/X7KkZQuLm4zJ/dtQfqk8YEC0zV%0aNs3Tz0h1JAcHlh1TN5lCKQNsCQac9iyWQyb8yYg3/tGuWm1kzfsXpshI+iLWkUKhm0qQW/+%0aatw+DBx3EDJNK06J+Mb1ZsEW0iCbc7y1cik+19ddF/ev05z5tCTBIyQmx3Y2A6zv1uBX5V9%0annOHvYB7933s/KHGzY5HYlYIaW7UeZfknsHh4yeQczEPZXTvibtP6PdKT12+6ZEcd9AFYQ6%0a+E0Td0Hu70f/W2sG8nCNKN90x6BFha+s4dXkhFbsnmXVeH/X1mqJxA8c/Rd7qzU3V5RrkRf%0aGM7nvo2kmcuCaI2CQDPV2KaE+Z4rP3C85eMiPaSsil+fZwPl+tN3K7KTzXXkhfhsSxybSXN%0aZKKzmHCknQkxAq1m/BkKb2gUbcpWDXvAka9Qp/rbIp51+08Fmyejwcb6yVCua7b/5Mpa/Kf%0a+5PeVvneoYbeOI/kVxQB0O2OuCITYAJMgAncCQSUn5Q7Yaq/8zma87GXNCN6r2fR4xdj8Us%0aDlX0l5O2QTBwTyMRRTWFPLcZflc3kIi8kdgpWzD6Msa8LjdBKJHQ7iOmXLDgkAABAAElEQV%0aSrlmJwB3mBobbLPrFfPuxKgZilO8SMi/rFkFrxJl6zd7+PJdIT9JvoxK5pEoY6FcwslYVjh%0aKAOfUnzIecdOhNPglkqmTeNwp9GP6nTgplQtFoWzCLuH4z+jwtTUk+SGd+8/WfFMUl3jB5i%0aad+o9wSMIlO8VdTdkoQFGHhklhtaRBN2Lp2PHbnC75qcfGlPzY+KGea2mXFYkJtEG3SEN0n%0a6q3s/xjrzhKe0r/LLUwuxYlAkruvkXdFXGflzF+7Ko6LIzXmNfbuQ6eqUoVgi3cefI3X/Xx%0aAtmYOasOczdSNQe4zoFe368siteCppK4OFJlgs+0mIHtxjpKLd1DUNI65LkxCfID5bqUh4e%0aRm2vjeu2vZz6UbSDguOpWFxyqtKbD0tu+YPunZEpBM5wli3rt343rrNU5W93RZX/DbdxPRC%0aeKBNnotTH63sHJIG9dDOnB+cw4mLhfSASidxhndEAzfGFHvd1vw1ifbXCQFPpHPS/1cPp6P%0agoYG67wopG4ENdWPQA7CpfT7H4BmfYSp9L1XpsUnj+zHo8YHa510exYzpG+dooRzkPP6fCT%0aABJsAE7gYClf2W3g3XeMdfQ9b3C/HchDlWC8Zx76Rhaj914WnCOvLYN0tZoIsLjk+mfWUJ3%0aTVNmgohevgiLKWHrwkzhXB2ELNGxUpe1vSutc3XlNq0vUJdd6uLoejEpXijRwNcd/CQWh3D%0a29sbR8j72ixhguNki0adJj0RG9eSPCaqrejVzw8HVq+0XGdMPOKjrCoguB6tn/NoJwltAjN%0aJ+8CU9rTvq9WIoZ4vfkw/4SPFkULs6Eds2qtXT2PoNtnrZuzyMGvLTE3LGD35Zes9gGiCcU%0avI3GmCECQ+xPylo5CiE6Idd2zGr18ucuBS3FJ72SKLYC769Y3NwHOx+sWipe7NHCUOe4y8B%0aDpZwd9Mx262bdFrBOmAP5eE3mWffY/J3YbBK/9nLFfNTeOeRmxoJZ0F+kpaT01gCPRHa2qS%0a46BZSLckvDd5EyaJhwlpyUj5sgd5+3Nzj6GD/lxlFWVQcO5hyboqkYh/ahTaRgrByBc+dQJ%0aRuHMKFqrXqqupHvp4V/Gr3cnnVe23Rl6V96FKfXeNR6yzLxmlw8LCpri/qY0U1rghnH4qzK%0aSVO5qOzSvfwULJ/bzSUdxrmN+/BEn08GtVyrt4+ImBNp9p4NLPu+wuY91MsnCY2R1T5r1MW%0asX7HMZJs2ukZch709QHMXK2GWVFWgU+YAJMgAkwgbuIQBV/ve8iAnfApQSH1NUWi2EDXsPf%0aZ06hvQv6iRvRbyZ5+utP+24ovtHcN1/Fo47i/ihN2o1ehDUNm2P4ZFrEU2yzwVaur/ORkSa%0abK0X362AjqJBH/h490cKNBblhzz00mvqUWT9X+bhpv9fxfj/bfIqxdGalFGMJII+Qyz62cW%0aogx0qaufg65m8kJwM3LReYsfXtZM30bWT/9rYTqvJ5+dmv8JwwVZRSPP7naft9Vo0emkweK%0ahdhIe0P20ZOR9b1Iu9xSrgDxwMbENHvWQy+T4m/JVUiRwDL5aDLIEF21IORkrJMFJlIgG1R%0av2Y+4qVlQit302+AdAVV+i+0C56grWVSAOgNn+Lw7GFosOvfinYSGDeml42WwcEoHgohXV5%0aYgnFru0kOMNa98iqG9v0M7aodwRl8ONkilI2at4E8d3ayu5bLDQ+TYCaEesfpl8NZ9F2gPr%0ajR17mCU7oHOPqSqhyX6YQi3WMMu66KTv2EfSfzKT8A7Xp1td5j5uH7oBn1kcZzyzL39mfaT%0acjpmOTx8RnrsBRAe/LcOB8J5Hzp9Ke0v1Gk8J5o4kCy00wv6Xt163v98MO7ryN5kXgItgML%0aX6E/OgobsRCr3hzmnsZ1zxJMHLZajGiVCug7gxMTYAJMgAncfQRqZtV293H6Ta8oIOYJvDf%0ajKgo6DEcn2mq/+uNluNK7D7rEyCaIJYWXkGvohdTtGQgODZa0ZBeO7cGP+w7Au3U8Ho2V91%0aJcTv8XXhNupMWChjRau7ePRK6RTM70V5f/EzYoP/rNQoL0JdKxuwtyV4s0u06VjNNrXlWEM%0aqDn7DdthDKy0Dv2b82Uc2x/P6zZPKuK3v7k2/70lzORpG6sJ090cVZ7UJzN0o18irH0v30m%0aasL0uCVznOxJIg+V8xdiYf8pUqez+ifh3v2uBE4jeeSbhV5WUzBj9dGVkpe62MeT8HKlWje%0aLFtSqmzvuJBA9xkwm7ZUQTnbg2x0/oenmlcpVkKa1i7V5rrPLs7pPrU4ctWiC5xanYNmgj8%0akEeEENCGU0ZuFl/JItjy2c+rxMQpl9MuNQqhoQwL5U5OReLnZYUHJqp2Q+67CwCpl16jelV%0auJBzg5s3p2Njr0dc9/34QAkSfJFewrBkUpaoyoMJjUxomGTSPIMeU7an7n37H9Ze63Udbv3%0a3acxae0vtN+ri2tnR7o2Iup4/+S5mCtpLClg/ez/xYjB3RVB0oQMmruU6jXUGXFadSCfXBB%0amB8F49IVF2DFyEtZ8MB8py+W2Hchc1Oo710FzS9Y5il1H18qJCTABJsAEfhcEav8urvKOv0%0agjuoyeImnBfvqQHFUsSsakaZtl197krvqZzh0wuE8s0vKExz+RzDjyyRBMpzhMyWOX4IJy/%0aeb8X2QPauRwYsHXZ+AV2gSNbBZIF9K/VbQOkejbvYXS8ha85GzCZGnPEI1F3vReJRfvtsm3%0a1TismTdGzs7+EMNfWKa5N7eta39uRqHylNynrhGXt7yE4WKTvpTIzbfOPbh9Ww9yzGewgAL%0afKss3RE+m/SUPOV6sil69ooZh1YyhygCfY+zEhbjswXCaeky0cWFuWVZ6Xu71ZszGPJpXzV%0acO6TIYPZVhlk0egFkb5JOwp8a5p021ZWEkhxGVJN9WT2LfkVS7fZmVNHO/mJ4ZqIv2wLoOV%0aDLU0+mv6YGCE0c8RcpI6Z/+R/vcWwY34dsPUyyn1XDUtOdQMimV0yrSwJ8QilTbRN9R6ySh%0ajAq6joUaD9u2mnvnBnQZOk6rmvzOlyjRziwHQmM9cxF9CrNJqOl6P6JsvucsNe2PAmLGIXV%0azOrbS+/zccFUoo3qm4yDv+lKKjuugvU/2PVjn+Ia1w5hpH2P3vl14bxF9HzzmgQlszGR8sH%0aE7Vq1P0/7WbFxB5pucmAATYAJM4G4kwILZnfSumg7iP8rCID6hh7wwMAZpsXdOnbmoXI0Bn%0acfMVI4/xK5T8mqpUe8kim0lZ697cQFO22kITFogZNDipGMYrRJvScrG+8/LMYfEcLM+muw0%0a6HLTx9+mvT7x8qxor0/iYjfsskwn8f44cu+uaAJT5n2MwrZPKIt6ctW9cb57C/nKWJBQ9v4%0aTsqmbVDVuLha/0L2yVmgx+m+YPkCptmcO4pOWoaDSVvYVAnysBQuhSc3KEeZjQKsnlmLNxl%0a3YsnicnVmcfU93SA55TBzxFGlPbNKYYV1scpyc7lmIqZOeRqL690ySZtbqpIXL7NAQ/X5Il%0a1VdFmrCVcoCfHPskla3JP8kNr79NIa/qD5Q0IrkA2MbDFHvI/IK+GzSEpzIlT/7UsDmpJ6Y%0a7kSgs+nJ/dPg7nhxvPoerMSo/i9h5yn5nhMPiC5kfIXXBw3QuE54XngYvLkUFDuKTICVPjZ%0aMwXDpOpWnLuZCnNi1DM/rNNYT/vtxj8cMaRxu12b/spnadfR5UOxG9Cx5BTZBl97d0ciTr9%0aXAhmgV1RwtWkVrf02jHkAfXYQIz2bBtZkAE2ACTOB2JuDJT8TtfB2/i7ld2PsfZWFA2qyui%0aqtnQ0NECWGL5JP9J0jXosQzC2jdk+KWCR9ywNZdx2nvUjs6CsZwMtNJkcx0VmLxugmYrddM%0a5f6gBULuOfJhu/1l1AGttWSvH+WSJzspx+4/4UxBv/fEroJVhhk7305Q3NXT3qBF6ejvaJ8%0aVjVdEKq/Ca1dR/0FalYin4ZTSU4bg/dgD5OCigVWv2on5JN7q30MLHyDlp83AcLyG95Z+hs%0aktKcZbqFbb+YGN0GNXkUxAZw0dYAljEJOEDW577gvE4L/twukfFaFuQzJ6F5dgw7sT3FjEW%0aT7C2+auw9bGh3Dkh+/x45bPkZ5Nswwns9U02ocTHI6mNgoYS0ubqylzpIOwqVNDp3bPCioZ%0ap8OwCYAUrFutOBm9rPZMqvmOXs8hXYlR5qjUrbzCDGxWng20bRnhVhOtkiPOxvYYTzG/0iW%0aPpalIHiTf5yK+mOoRULSPDocWx1Drj/b8PfJfKRR4Wo7xlrNhBkbRX02nLi+uw5SfY7FQcM%0aheian9yaQ0PBJhpK3K0Q0e9tRSjHcrmLqukcPDBkhY/AWO9ZBjimnXSWNKGjJdm+jxS8mtv%0ac2Nryt39/DE19MxXg2kTRr9/tXQp+uxFUHTYSX6lKjSu67c6edZV4cPmQATYAJM4PYmwN/l%0at/f7o5tdIbYsWSSfW2mzAnFvD9LK7NmBzO0HUTSxk/yk19AUPejpuQiKvG3jjyga3U7K940%0aZhulxyZLThNTXF+CZAYvQQnFgsP/TucpCKhKD4+7VjW05XDi2g5uBhS1tnB6ZsvHNkteQLI%0aLASqk7YnwooOqnXyEv9yIuXTiPbNICXjh7mhah55x2s2Ts87h/12foaLf+MmHjqxahLHbyU%0aiR2OY2xCbRYTZuDSWntMSpxLLrH3oemESEwkkApJ2+oh3EpByAeTguB4XLuJQomaybZ9DrM%0a3vXRVAn4lLVrCZ6jPrVFKAll6/6d5FTrpwxi/WJogqnrN6GgMzkBESUkPA5ot5/iIP2N4iD%0aJdlhF+bSX8NIF5F2+hOys4zhzOBOZRw9imyIYkLSKpMnW3bo6yzlzxmGxsVFbyTwtk0p9HN%0aaIRGR95aZxWF7FzKg6HrsTCYgZiHEUrHuZEEIp9Zwx2I2wA3JdUIyo6dMGI0CKTUdXmrcOy%0aZK3UqXc4QsFDDaZ6f6ge8V8CZv+7y0twLKPv8MGTjMdcyZTvRfWYL7vq0hKEU4j1CTf/2Fd%0ax+DF5Gl4tOEeDOwhtMzWNnrC1DJ1rQ9mD5uiaXfUHkBmcSuWTcZZcjQjxSR09OZad6c1FQc%0aGb1/l3KaSIRwJy46i9dK/YOpcEspEshLKaK8WOc8YT84zZFNruYr2v013Wr7VgU2l0K6YfS%0agdXd95DbM+UIRX/XdEeDym/3UmBndTHmBZ9UUnNt3ZFmvnhWeweu4EzF2tfkeBnHk859lnW%0a+vM9UF6ygAM/Lo9PRDLs+wr20PCtXD+kZenNK6HoHqiXD61tCFBPcMyR9cjcSkTYAJMgAnc%0argRqVVRU3LhdJ3cnzutcQc3gLCEX2t0VF9rx87Zjts5Vd+bSpzF2Li1O6EnuhjSLQHD6y8m%0a0j0os7uJp87slKG5RxhL0GkbCiSiZnSZpzcrPrsX9faZIecJT4473ntSZvJGnMnLHP1cTAO%0aRqbv0fQwGm106wMwsSbUtoHt2VebjVl6hET8Vj7+2CljEdaQG+HymSxzPKp0DWW5ZNsNLyX%0adgyHQMUz4jiaf26aX2lheHl9CWIHytfv9vj2lWMx4r9H6NZ9r/QXXjDVFIYBfz+ZP6TWoBg%0aNd/tV1MmFoyJwzJl4SW8Uy7dL7z/5WNpHJljKgKI8/6Iz4CeuK99Z7Rv3w5NmzZDRKhYhZK%0a56LBYWTMptBkUjylH64s8YO4jwdbdxarzwe+IksylI+nzQg4rwmdiR9oEy31uzsTr7eJIyx%0ayJ6eu3YXArW+GzEOsmUViKNEeXOQbrjrztvlDoqAubvHIyRf2V4gdeL/OGCEER3DACjaT30%0aqaiw1Ny+X7sOPKKZQ23d90wtIwKdywYOWxfxUzTJZw4KeYst/ejcSNpXFWkq2KvLptZOIlq%0a3qhTvxEiGze4yWu9hG8W/w3JKYqgKc0gEsmrNmBEByfaeaqjfRe7+N6TutL+u4nvVq0PmwP%0a6LtxK34U3azJq0yufMgEmwASqRCAyqFaV2v1eG6kqgt/r9d8h112I9dNUF9oUqPgR683jkZ%0a1i6TpIMMtehTOFJJgpC+ywNvdTvhDMUrHjRD7adZBVSgExI2mPxgxpz9WBn35BCZkz+oY/g%0aERSDaXQojM50TagKfmVUCxr4meswDjqh+IIO03epDn4jvaVLBE18uQ4PI4q+5J7d0nbQe6o%0aYxvXRUCDhqhX7x40bBiEkJBQBAc3IhO8YNSvH4LgOnURGBgIX6P1LRtRsJc8K5I24exF5JN%0aaK0hf7KMurMdgUbIslIl5hMROwO5dvZH2xedI270LB47s0AkpjmbqIK9rnBSI1zfqSdrz9r%0aEU30q4Nk8kL3oOtQIOunCYZYzG1LUZiHn3z/RkPhWjKC6Z7JI9EFG9qcVyuVVYeHu0vq8ro%0aqNboUWLFmjcpDFCwxuStzv1mm1794Ov+tDdSpsBxE5+8XcjlAkqxrBe6BnXFL3G29znhmjM%0aPnIes23RaeeBaBBB5nJKkGEtm4TnWaterVahTPTtFdiAQlM4FwIs4zs6MiKiVbtqn5Ojkaz%0ayjDczZ6ue3D65OU7OhvEDzmyzFHadjKUU8LtdqP4LxlKsHpWpX5TkkkRo2d1JapOwEXMxf8%0ax9UpB2d9pZ1SHB/frhpZj0OgmSZ90f26oPPmECTIAJMIHfnABrzKr5LagpjVnB2Z/w3Rcrc%0aDR0LF4e3clq1iU5O7A+LQ/3dv4DWrVqYnk6bSZTwc9+QGiHjmjVujkCdGuKgmM7cLSsNbnc%0a1y38qP7OrZdxf29bkyMT9n/5T+y/EoI+Tw5DhLO1v25Wlw98hfW7f0W9Nn0w8KHomxNWdP3%0aaHZKGad2G83h4eJyVtkytl/X9Muyr25+86OmuUy3Uv5KJYgn9yYnMFdVDfR3dscFIQqLGsx%0aCX8w0ICXYDjK6Pyg6L8vMRQIKpmoRmIN/kh8Bg/dhqaeWvBWczcfZKGWlflLpCuq4bieioS%0athU3vXvpkZ5YT5yC8mUldgJs1YY6iCMtDM1qRH63cC97S70Eta9uww+Dw5F39jmbn2Hie+b%0aNbvPwjf0QSQkxLlxX5iwc+ki7MvNR+j9EzDmISeml26wKc9Jw6KF3yI07imM6R3tRguuwgS%0aYABOoeQKsMfOMMQtmnvGqtHZNCWaVDswVmAATYAJMgAkwASbABJjAbUSABTPP3gx2l+8ZL6%0a7NBJgAE2ACTIAJMAEmwASYABOodgIsmFU7Uu6QCTABJsAEmAATYAJMgAkwASbgGQEWzDzjx%0abWZABNgAkyACTABJsAEmAATYALVToAFs2pHyh0yASbABJgAE2ACTIAJMAEmwAQ8I8CCmWe8%0auDYTYAJMgAkwASbABJgAE2ACTKDaCbBgVu1IuUMmwASYABNgAkyACTABJsAEmIBnBFgw84w%0aX12YCTIAJMAEmwASYABNgAkyACVQ7ARbMqh0pd8gEmAATYAJMgAkwASbABJgAE/CMAAtmnv%0aHi2kyACTABJsAEmAATYAJMgAkwgWonwIJZtSPlDpkAE2ACTIAJMAEmwASYABNgAp4RYMHMM%0a15cmwkwASbABJgAE2ACTIAJMAEmUO0EWDCrdqTcIRNgAkyACTABJsAEmAATYAJMwDMCLJh5%0axqvS2rUqrcEVmAATYAJMgAkwASbABJjA3U2A18Sev78smHnOzGWL2nwXuuTDhUyACTABJsA%0aEmAATYAJ3PwFeE3v+HrNg5jkzly28vVgycwmIC5kAE2ACTIAJMAEmwATuegK8Jvb8LWbBzH%0aNmLlv4GlwWcyETYAJMgAkwASbABJgAE7jrCfCa2PO3mAUzz5m5bOHv7bKYC5kAE2ACTIAJM%0aAEmwASYwF1PgNfEnr/FLJh5zsxlCy8i6u/N5owuIXEhE2ACTIAJMAEmwASYwF1LQKyFxZqY%0ak2cEGJlnvNyqHWQEeMOjW6i4EhNgAkyACTABJsAEmMBdRECsgcVamJPnBFgw85xZpS3EE4L%0a6fqw1qxQUV2ACTIAJMAEmwASYABO4qwiINTBry6r2lrJgVjVulbYy0l6zYCMLZ5WC4gpMgA%0akwASbABJgAE2ACdwUBsfYVa2BOVSNQq6Ki4kbVmnIrdwiYyoAr12+AKbtDi+swASbABJgAE%0a2ACTIAJ3GkEhPmi0JSxUHZz7xwLZjfHz63W5RVAgQkoLmMZ2C1gXIkJMAEmwASYABNgAkzg%0ajiAgHH2IPWVsvnjzbxcLZjfP0O0ehIBWTBq0EjNQVi5r0VhUcxsfV2QCTIAJMAEmwASYABP%0a4DQmITTpCOyaCR4s4ZcIlPgtk1feGsGBWfSy5JybABJgAE2ACTIAJMAEmwASYQJUIsPOPKm%0aHjRkyACTABJsAEmAATYAJMgAkwgeojwIJZ9bHknpgAE2ACTIAJMAEmwASYABNgAlUiwIJZl%0abBxIybABJgAE2ACTIAJMAEmwASYQPURYMGs+lhyT0yACTABJsAEmAATYAJMgAkwgSoRYMGs%0aSti4ERNgAkyACTABJsAEmAATYAJMoPoIsGBWfSy5JybABJgAE2ACTIAJMAEmwASYQJUIsGB%0aWJWzciAkwASbABJgAE2ACTIAJMAEmUH0EWDCrPpbcExNgAkyACTABJsAEmAATYAJMoEoEWD%0aCrEjZuxASYABNgAkyACTABJsAEmAATqD4CLJhVH0vuiQkwASbABJgAE2ACTIAJMAEmUCUCL%0aJhVCRs3YgJMgAkwASbABJgAE2ACTIAJVB8BFsyqjyX3xASYABNgAkyACTABJsAEmAATqBIB%0aFsyqhI0bMQEmwASYABNgAkyACTABJsAEqo8AC2bVx5J7YgJMgAkwASbABJgAE2ACTIAJVIk%0aAC2ZVwsaNmAATYAJMgAkwASbABJgAE2AC1UfAUH1dcU9MgAkwASbABJgAE2ACTIAJMIE7h0%0aBRSQUuXStHdn45Tl8uw4WCclwzVeDq9QrpIur61UYdY200CvJC0xBvhAd7oUEdLwT4Vr9+q%0a1ZFRcWNOwcdz5QJMAEmwASYABNgAkyACTABJlA1AkLwybpixq6TJuw5YUKJuWqikK+hFrq2%0aMKJbcyMi6htQq2rTsWrFgpkVDj5hAkyACTABJsAEmAATYAJM4G4jcL3sBrYduY7NvxSjrLx%0aqwpgzJt5etdCnrT963usHP++qi2gsmDkjzPlMgAkwASbABJgAE2ACTIAJ3NEErpfewFcHir%0aD96PVbch09WvthYIcA+Pl4LqCxYHZL3iIehAkwASbABJgAE2ACTIAJMIFbReAGKcWEMLZ6X%0a+GtGtJqnBGdAyGEtFoeyGcsmFkh5BMmwASYABNgAkyACTABJlB9BCrKSlFUUg5vfz+QD4ka%0aSWXF13C5oAgVxiDcU8+vRsa4kzrNL67AO5vykFckO/D4reZeL6A2XuxbD8H+7r3xLJj9Vu8%0aUj8sEmAATYAJMgAkwASZwxxIoLrxGe5UcT9/bvw78vUVZKfZ+mYqMIqBZ90fRq0nNCE1nd6%0aTi2zOlQFh7/CmumRjY7eTqOgDySBgUQP8DZcVFKC5zLujU9g5AHTcFELcnV4WKP50uwdLtV%0a6vQsuaaJPSoi05NfSsdgN3lV4qIKzABJsAEmAATYAJMgAkwAT2BUvy08TscN+vzLMd6IUyV%0a3QzOlCYVudi4Jh2NevTEfeF6wa0UZ4+eQQGJRV6WrlFeXoH6jZvjnkBLh8GN6gFnLgB5eTC%0ahGYxUv6LMjNKyEpSUkMauqBjXK3zRpEkoJHlR68/1dYhqITEP0J6pUOT8vB3fniLhz2mqi/%0agRvRBmPYDT2jVR8MWPhUg7fGv2knkyfyEonr7shyH3BbpsxoKZSzxcyASYABNgAkyACTABJ%0asAE7An4+JO4VAzoF9NmsyyG6YUwvVBl38t17N34Ay6SgHfxux0IG/Eo7lEEG1P2L/g2/Zx9%0aE8ppFtAAAcUlZKpXjEJTCS6fJKFMpJJzWLP2Ir2Wwl5m9EKvRo+hmY3ixkec21eWuhP/ma7%0aLhV5eYmKuBLMyUPiv3yQJH4v/3HEV6b+W/CbjuzOoEBhFbLQ/dq/r1LW+/l5yp0+uwwSYAB%0aNgAkyACTABJsAEfucEfNBlwGPoYkXBYrZole30xIxDaWnIUKzugqLbaUKZ3ETViPmhcZMQ+%0aOIqjp8Rlb3gW3oZaTt+IW2afTKTUKYlgwiEbITRh8RDQ13QlienqVm3R9ArKkArP7v3W3x7%0anGwwbZIhoiPG9mxsyS3Jweq1eyFquhZCLU2q++h2F8rU65UFx6sYR8KZo8SCmSMqnMcEmAA%0aTYAJMgAkwASbABDwkoJotVt7sOg58k4b9lxQNW1hbPH5fmONmAWF4qHs7MkGsgF/+Bhy8Wg%0a6vgBBERwQgs9gHdevQ3q4gI/JPHsd5IR3VjcKQR1vD39cH5bnH8fW2LLR4qDva1HO97Dd4W%0a0ttzoQsXx8bW0Vq5rpnx5dVXbnCfPF21pTZXqeYa12/Qodmjb8lR9t58jkTYAJMgAkwASbA%0aBJgAE7hDCVjvBbO/CEXUKb6Ird/sxq+KMsrQoDWGxzWXHGzYt6EcMo8soxdvsjcsVSS/0nI%0a/tOn5CNroGlwzXsPavWTSeDUfpSSUeZ87hM+/PyVZKe75+iCiRneS9p7pmlgdyqaKlqzazi%0aQzL2sBDrbnli5q/Eg4+rgd95RVduFizk1DvO0cgrBgVhk5LmcCTIAJMAEmwASYABNgArYEi%0anPw1YYfUURCkCzDlKPE3vJPa+WF6zh/+Gek7c/WtnQZI9piWM/mNg45tCbagSoKWWQle91c%0anebN0ZAEs4vIw38+Xa+1JRUaHhnUFmV5RTDWs5gq6ipIh3nZZ/Brma/kXMSLtGeXrghx0D6%0aVF1zEr+fKUC55aCRhtDwPv8XOLuESvzLviyKEmNh/VkF738RrbcoQf+L4ZtPN9i3mHtUgxM%0aqVPgtmN/uucHsmwASYABNgAkyACTCB3x0B05VsXBbOPsz2XgDNDpxgeJHeK+uYRShr1vEB9%0aGoTWjk3N1frFWW090zU1TnyMNSLRN++ndCg+CQ++foXGMlkchhp52yMEaU5XMz8BRczK5+O%0a6dIpbKW/3zKJ4NEiTlll6XrpDdQmSSyQHJx40aup7AaKKc/bqxb9WQtotoKW6FvkiQDR0h8%0ad6wU6qW/qI8CnFgyibzP1XeK4b9GXoySuYcbgEC0ItZtvtaOuOI8JMAEmwASYABNgAkyACf%0aw+CXipJny+jfBIz1YwVpRD1WP5Bdm4PiRE5V710a3//SjdcxktOrVBmL+b3EqKkV9cimByr%0a1GqCV2y7qyCVHQ557NxJPNXnM2zFxCbtbsXDWpX4PDeI9JgJnK1b9G62Yxv8EPDesLRvpxK%0aruahwKEqzAshDepa+jGbcNHB2Go/NfG6/eh1l8GjheBWQkJY5yhfEn79ERFskAQ0E2n5Dp0%0arwaaDRbhwtYL24dUCIZHqija+3rVIuCVBiyAJzZq5/AZKiLkQwqRyKqtN6ksh4HWhvh+mvs%0aOpbyGYXae+D54tweZfinGhoBz+JLDpBTlHHEQAbHEtD0X7ScUsmDmixHlMgAkwASbABJgAE%0a2ACTMAFgcvZ+XKpwR9hofXstFDFBddIUCMBQDFvLL6Wi2vkqKNTpwAyA7yGK3kkJIlVvpYq%0aSEiggM716lj3Zc5F6rpUrZY48PIBLh3Yiv+oLh3VUkMAWrZuiKtHT0ku+I9//w2O67RoHWO%0ad72WL7vEwuoVbRIOcH79Faqa9bWZAy84Y2KWhOiLZCV7EF6t2O/QQaalUfUdCSFq9r9Blh2%0aUkUP3poTro3spa+vUn75Q9o/0R28yIj7YVYM9JExrW9UKnJr6IDvdBs1BypuInBLPakrasv%0aOKGJHBl5ZXj+IVS/HymBBeuleNp6vtBm779qO9e9/qjM/X9IfV98FypJPgJgc5VEtfSOcoI%0aP6F5c1WRy5gAE2ACTIAJMAEmwASYABOwJ1BRLuvHgiLDrAUpqSoFbt5kHYD6bPpunE2378c%0a6xws9hj2GFrYKN1LhGEjMM6sas/LaCG4YDNnXPmmwIiLQulUztAwPkp2ItG+Mvd/uQsYlcp%0a2vtAmIug8d6ukFQeuRy8vFnjKLaEAKQMdJqJj0Sdprps+o2eOvDtgLi+qIwuRQmBOO7Govl%0aKl1xGuAb22M7xWM9o2vS0JZkIhJ5zCRGaSxNhrUMaAjCW8DOwaSpq5c0pI5rE6ZAVR/wsPB%0amLfhCnJIc+ZtQeqsCcQ1jewSqKPvtCoXMAEmwASYABNgAkyACTABJmAhUIGCQtk5RkHmEZx%0aoGAUoAoqQ1xo1rg8foaxRYpRZ2tkciUW7KmyJooAINLQVynybYOSwDvCn4M67vkyFUGKVk3%0aDkHdkeQx5rCX/Swtl4uic7vCB0eTQe7QvycKmgGOW1/dEksp7N4NanXjZu8J17ZbSRNOwGt%0a+63Os+ukwmhMP1zlsqIZQSFBYgjE8PKktBQPUwaLk+SkUwdheliZUn0PTg2EIu+ySehnaTF%0aSpK4poEdA1gwq4QTFzMBJsAEmAATYAJMgAkwARsCJSjIUwM552H799aOKAwX7sPYAYMoAPV%0a1Eqa+kYQpNYDzlaM/YH16LvUXjmEjO6OO0nMFuQ6sbWXaaBlS1XOpeh0v5GPv1/uQQSZ2Lp%0aOkaZNrbCVHJQEtu2BEF8fx0jL3/givcOGVkerTQNeyTQ67Ljr+M3Z5kSmjojFEebEUXNph5%0aWrO3HbEuVAmxJ9ScsDxh8YUKkAFVc3je9JddJgP6gfUQiHt01O3I7pqL66tcpHPVQ9cxgSY%0aABNgAkyACTABJsAEfncEvBF0TygakpygLaZJGCjJzcPlknL4eqmSgZfmJEMN4Fw/qgWCSDA%0arQDZ+yS6lfV20YYySM6HMIVrTVZyuTCgTDUkY0yvkStRAaGqnZfnIUi0Dr16QLSPVMptXoa%0aWTUxEyM0/ZlNb8qdiqJRxrOE2KYio0UGXvtOYtKRCOROoFGHDVVEb3QOVaM3Ft2r10S2bIg%0azABJsAEmAATYAJMgAkwgTuegAFtuj1gFeBZXJIzhxlWl+vdEO0jfLA9qxSZPx5FxwHtXAZ+%0atmqrnJT7NMJjjzWAiWQlEXPs/I+7sSeLpMS6URjyaBTO7/5BOx/Uq6lmZunlaxvHTBW2vHB%0aPVBOEkIwoKcxItjmTcUrn0MOMrIuytsoQEIrWTWl/m6paK7+Go8cvWAmAjuZ8s3lZV8wQTj%0a0qS25UqayLaikXTj9E/DR3k7g2FszcpcX1mAATYAJMgAkwASbABJiACwJOHWbYtIlq34wEs%0a6O0B+0U0s+0QPcmsrt0m2ryKZkjyjog1aCRsmv7wj/Ih/adyanITy4LCAlFEAlf2nnDhqgf%0aqBpLKpX1LzRhWaPmg7Zd2+Ee3RD3lF+08sqo6qGa3ReLLpGylk/qirwyZpFgVqDvtwaOd5E%0aHRZeJBCHh/ON8vl5H6LJFjRYWl1Ygt7AcXmJSbiYdfjdbcDUmwASYABNgAkyACTABJsAEqk%0aygdr1WiG0gNz++Ix05sh8Rx/0VZSH98EkcPnwMF7S4Yvq9ZUU4dVa2R6zfyEYI08wPK1Dmw%0aHti8YWLyv4wo+zNUTcDi5ApxIXryHc4NhVpY+ga18DhnhOuBTOhSxMxyPafNuGaSc+nBibj%0aRpc/SfMQIRHcqKxU8aCq+51yTSbABJgAE2ACTIAJMAEmwAScECD3gU07tlVMGPOQuiUTzmU%0azMnnc/wv27D+Oy4oyyKwzkSu7eArHJaHJCw2DnWjeSi5i7eoN+OTLPbikGyj714vyBAOCEe%0axMKiDJoqLwAs5LY/sgrL6TMZxcanVkF5VUUKDnys0YhRCUX3QDa/eqG+dcj37iSgWuO1Gwi%0ae14otx21IriYpRmZrrs+OJVM778qVASFG3bu2ro7C1w1YbLmAATYAJMgAkwASbABJgAE7Ah%0acP26IvU4UJPI7uiv48ShfVixOhVbsuqiT2yo3EPeUazblWXTm3Jq8EOzlk3QMipS+YtC8/q%0aKT/3iLBLqTskVfSPQ3FmcMlrxS6aIJMBpXvEr8nCU9rmJFBAe6nSfm8GrApfP5shjIAB1jc%0arhLXy5REGd3UlCCPL3rYXvjxZj+c4CCIHOWVp/xIxh75ci+T+lsN2XJvqZ/W0phvxfKT47Z%0aJHcblAguYKXX8S1Pw5B4WerHHZ99Xo53t2Uh2vXb0DzAeOwpn0m7zGzZ8I5TIAJMAEmwASY%0aABNgAkzAAwIU1+xMhuTQQzQKD1dNCsvJhbvczYld23C6qAiqQV5RoRn1O9yPjic3YD952y8%0a69SO+ICHo8S6NZbNCzUQwBA926WAXxPrKmcPYvOO41l9019banjN14nLQaHJ9f/qcbLLo5Q%0as1TNq10yeg6MvQqiW5vxeJvFWUkQzkjWs4pphHopQEuGw5HIAhoikaKGqdMtL6eVH05HzqW%0a91f5p74JA/lyf/Z+e73LAtntZF6sBityWV91+aONXwHsulaqfLhnAoI7ZifTioSgtrB7BuS%0aI5T95yvwRDtltmVlqDj6C5lvlsH8835g5CgHl1ELRaU34ENmlcIBiCdJNwVPmnFdJsAEmAA%0aTYAJMgAkwASbwOyZQlouNq38g4caLvOmpTjQED4u5X86BPYqZIXmuJ6FMltHIA2LLe9GtY5%0agEr0O/nshfuw2/kjar4Ph+fB/eCL3IuYZPg5Z45KFw6i5Acf4hsy44dQhpP5HHRKqvpns6P%0aoBukfYCiOnMfnxyngQIRTg0hNZXNGMF2LUrW24e0ATRkqbtGrau+Q6/WhREcnlhFo4rgbJb%0atGok5Z3/8VtsFpGurZIRRm+rjGo7OX1ZZ3/pRq8VJBCFkNv8ViSYOUsGr1qSsxD1VV9PuOs%0agnytKua6EHHnUMnhL5o3i1VGqS45Y2jf2xc5jJohA054kNmX0hBbXZQJMgAkwASbABJgAE2%0aACgoC3t+LeXCeUGQLQvvuDaKG4SwyJkIUvUd0QUBcxHbuQkuUx9OnSHHW0dX0Qeg3qAVrLw%0axDWBg8qHg9r+9ZB48gwNG5Yx8oxhz811IQycl3/QJ949GmjmESKgSiFkemjpn3RBC0vtGml%0a1vNBwwayn8WWHVsrwpofglVFn9wNTSgU7ds2R4h03ghtlJhrAYH2QmBIyyiE1ZBkcaHAfY2%0aZmGo5SWbhwQYEGVVfkuoF3ZrX5g1IeCPh0AOHjNLEtPfs1kyTR2ECTIAJMAEmwASYABNgAn%0acDgSA8POxRmMikT3gwrO3tizr+1hoa79BWeOyhICC4PhoEWpdZEfCuh0eGDbLKcnbiHRqNQ%0ad29kWdsgBYktDlKteu1xNhRTXCt2KJp8vYPgFETnPzQ4dFHUf9UPsI0V/0GdOgbj1bURK3m%0a4+sjHUcNCkSWKQB0JVIKat0FoyJp/5Yq99Q2kLZMbeVoRjeXd00EbPMgUVxtRNYzUNDuyhv%0aVJqWWrfxGyjSI/KqmCBrbm00Zq4qP2zEBJsAEmAATYAJMgAkwAc8IePv6geQxF6k2GpDWq7%0apT/SbNUb+yTmv7oI4rYZBMLhtHKXvL1L6ojb+D66kdGIrGgWol8UqCmBpETZ9dQ8dXr7svm%0aAl5Smir6iix3VxNSWi0Cmk/2PKfzdDLlcIUMo/iaXuq8VLHCg7wgjcJrZ5qzVhjphLkVybA%0aBJgAE2ACTIAJMAEmwATuCgIiplllqTYJT1fJG8vcDWYrt/iipTd5nxTlVUlCyBNaNzc8/Ft%0a1z4KZFQ4+YQJMgAkwASbABJgAE2ACTOB2IiAcarjrMl+dt9hnVmmiKsLcMSiYtGNUWd+ihE%0aw6yflilZLoR9+Xu52wYOYuKa7HBJgAE2ACTIAJMAEmwASYwC0nUIc2x3kqmBWTiWJlqZz2o%0ajUIqIWPR/vAT2d6KAJ4/9eaUmSctemDbBNvkMt8kW6YnUttJvLDL6IdeGoK6caWuMouicuZ%0aABNgAkyACTABJsAEmAATYAI1Q6BRkPs2hUKUEvG9c90MSi2EofrGWgiiwNTByms9v1oOnX/%0aUMhpheKQfbWCrD5+Hezu92ItXy1FCdoyVG1Nad8GCmTUPPmMCTIAJMAEmwASYABNgAkzgNi%0aLQNESLLeDWrERssrNXyiThqLIGQpCztXoUTjtsdGVyN6QCC3ptOkLSdsO/96NOuz5HY1Osb%0ao8TC2YeI+MGTIAJMAEmwASYABNgAkyACdwqAuHB7mvMxJyExuxKYQVy8rUgbnZTdSh42dWy%0azyg5dBDXPv4QFfn59oWUI4S6zOxSKUC1p2PwHjOHSDmTCTABJsAEmAATYAJMgAkwgduBQIM%0a6nglmwoSwjPaPpf9qQtNQx9q2G6TRMtNeMGnLmAMJisLTwUz71PSaL7G/rOh/EnHj/CncyL%0auCukmv2OERe+FOXiojd/meGjJa4sfZdcoZTIAJMAEmwASYABNgAkyACTCB35pAgG9tuOP+X%0ap2nkLOM3rWw+4QJxSWObQofu9cLbSNqY0QnLxhtVFVCpnqigxdiqHxQjEUorGUwwOuhR4B6%0ajeAd21kdzup1+9FiXC+tWoDqWhUVtlaVVn3zCRNgAkyACTABJsAEmAATYAJM4DclsHpfIb7%0aPpKjPbibhEbHIdAPDOgfgsQ5W0bG1HoTI5mpfl7PyG6WlqOXjo/WjHggh8C9fXEZRyQ3JnF%0aLNd/fV1Vzc7YPrMQEmwASYABNgAkyACTABJsAEaoxAt+YU8dmDJPZ6+fnUwsafi5FT4HivW%0aWWCkLNyR0KZmNo1EsyKSSir7bkVo3RlNoo7D66Wq3pMQMQzKKaQByV0b5SVk80q3TAOTFo9%0a7pcbMAEmwASYABNgAkyACTCBmiZQS6xdSRUlgjL71L6BuiQr+VRhL1VV5hlR3yDt2xJraHe%0aTmKeJ9ol98v1VvNivnkfmkO6Ooa9nNNSSNGVViWEm9qT9f/a+BCCKI+v/lzgcCirGCyLeB4%0aoSNRhjxGiIUeKqMV5LBJeQjegqxH8WPPg81jUeHzlkswbiF9GEJYrrigceq5g1RKNGiXhER%0adGoUUEgHqAZZJBh83/V1/TM9AyDYLyqEpnuqlevqn9dXVWv3qtXtgRBdRn8uoYIsJdz4zZQ%0a8MuvuEkqVQOda8DalOPNqoYV4Nk5AhwBjgBHgCPAEeAIcAQ4AjVE4FdBE8QcYrD5LHC19Ak%0aU3PoVd2hue68DK3pQ13rVKoZpzdhes7NFFfhy700rt/jVYuYAsbtrHbRspBMUMA6Qm5GwZ+%0aOCmRkktX9jIA1Zkf5X0pTd+wZb+7XnHDkCHAGOAEeAI8AR4AhwBDgC2gj8SpIPUzYU6YGbZ%0afd+rtu/c13titiJZbVyo4Oj9/9Yji/2lAjeGu2Q1yiJuel/pZubIJhV15qRPRsXzGoEv/3M%0a+nI6dfy2aLJon5KncgQ4AhwBjgBHgCPAEeAIcAQeTgSYow19xRO4TvPeexnqkvarX6e7EM6%0aoWu4knH33owEf77hhc89ZbdS9eysXvOhTD7fK/guGiyOBPRN7Ni6YOYLWXdAwTVkJmS3ywB%0aHgCHAEOAIcAY4AR4AjwBF41BFg2jOD8Qlh2869fNZh3d3umr2b65M4+3MF/nfrDWQcLyW39%0anc3V2fblGwFJoyFvlAf/m1cBK+Qjshm8jNxd/m2UK1BPHtZzHyRH0RQAxB5Vo4AR4AjwBHg%0aCHAEOAIcgYcOAeYgpGn9e+sUhLnNZ+7z7yYwQYmZXzKnIM0a1kFAR1c829oVTeoz5yK2Oeo%0aN/8UZ2qv23dkyFJdWonsrZzzXrh48iYet8MWemzh43gBncgpiK4zp5U4aNlELyAUzWyjVIJ%0a45+uB7ymoAIM/KEeAIcAQ4AhwBjgBHgCPw0CLA5BDPBraFkZo+GHPqMT/9OglIdlRXVRTCa%0amesZN7SfxUchDRroEPbJjo8Vf9JuDk/KXieLCcLuJtllSgoMeLidSNu3hbNE3Vkc3iHnJ8w%0ad/ydvZzQg8wXO3o6ox7lYzo4ZsZ4+KIBB8h00p5JYyO3JzFvRGPF5JELZlW8tOomM20Z877%0aIA0eAI8AR4AhwBDgCHAGOAEfgcUTgCbLna1rvV7uaopriUkJC0ryN12vKRhCK/kvz90oyda%0asgQY1ZvFmKlHVIKeZEh5Mx9/tyYCaLLB8T7NgvE9JcSCL9lf4z3DEJfOo8cl75d/7IxvCoZ%0a2LKBTMZmVr6/YUcfjCX+DxwBDgCHAGOAEeAI8AR4AhwBB5XBFydgCb1LEWc2kXjyMVyJO+9%0aVatMhRqrq03T+qpm9oycCXRMk8cCE9rYIdP28oX3a4CerV3EDNJfk4hmFs1v7hYBdng0Dxw%0aBjgBHgCPAEeAIcAQ4AhyBxxmBcnIEcq8DE2wCu1TfS6O9ejFhiglYyj97xFIayyMIYyRZMQ%0a0Zu7YnlLE6WwpljBUXzCRAa+unOqeR11aZnA9HgCPAEeAIcAQ4AhwBjgBH4EFCgHlpLL7H7%0avPZ877+rLvgAfFBenZ7dWHeGlmdtQIXzLRQqUEc98RYA/B4Vo4AR4AjwBHgCHAEOAIcgUcG%0agVJynlFEvhdKK+ggauYK8R6FPwQ0eCiEMyaUsbraCnyPmS1k7jI+7+a9a3R3WSWejSPAEeA%0aIcAQ4AhwBjgBHgCPwQCPgRnvSGtVwT9qmw3pknip7IJ+TmS/a0pTJFeaCmYxELf1ywayWgO%0aRsOAIcAY4AR4AjwBHgCHAEHgsEdHWeQHM6N5rtzappuBcOQWpaJy1HH1o8uWCmhUoN4rhgV%0agPweFaOAEeAI8AR4AhwBDgCHIHHCwGSxprVsmt95kr/453FNTrnrDZeAjun7N3Bjcxc4tvj%0aywUze+jcRRoXzO4CNJ6FI8AR4AhwBDgCHAGOAEfgsUSgIXmMr+9aC6oyC/SYV8W9Z8qQdkh%0avkfLb3I7p5Y5+nepWSwvIBbNafjdcMKtlQDk7jgBHgCPAEeAIcAQ4AhyBRxIBV6cn6Kyze/%0atoZXd+xdZjpYKQdm9LErkzYWxYdzfhwOnqlscFs+oiVgU9F8yqAIgncwQ4AhwBjgBHgCPAE%0aeAIPPYIPEknMHu6/UrnftW+tkwL3DLyDLnndBm+OnkbtX28lRPtkRvUtR76d66LuiRs3m3g%0agtndImcjHxfMbADDozkCHAGOAEeAI8AR4AhwBDgChMATtK+scd1fwTRmv3VgJo75xUYcOG9%0aA1jkDyo1351HdRfcEerd3RZ92rmjxlA618SRcMKvl1sAFs1oGlLPjCHAEOAIcAY4AR4AjwB%0aF4pBCo7/IEGro+GI9UWv5fXP2lEgUllbh4vQJFNyvxi+G/uFX2X6GCDeo+SXvgnkTzhnXQu%0arETvDzqoGn9OnBzqf3joLlgVsttggtmtQwoZ8cR4AhwBDgCHAGOAEeAI/DIIOBMmqZm5Bqf%0aB2sEal/Usy6Dx3AEOAIcAY4AR4AjwBHgCHAEOAKPOQLM3O8p17szHXwcoNM9Dg/Jn5EjwBH%0agCHAEOAIcAY4AR4AjwBG4vwg0ILf4ujr3tw4PculcY/Ygvx1eN44AR4AjYA8BI21aNhhQaY%0a+Gp3EEOAIcgSoQqKR+hPUlPHAE7iUCzPuiu/O9LOHh580Fs4f/Hdp/gpIsLAgLQmjYXOTex%0afl6rKOuauJ3bvNchI4KwqQ5G1BqvzaPbWr55Z30HsZiWOenMXt97mOLg/DgJEyUllzFxbMn%0a8P2uDUj9ZC4+TM6yi0n+gSREj3oavTpH4pzRLmmtJFZe24fZrE3HJKGoVjjeAyaGI4ju1g4%0aBPdphSvKJKgu4uCsJC+ZMQ/Ku81XSygSlF7Lw/dkS+dbmL38/NqGpIuEqdq/fabuNGS8hdc%0a5b1O5Zv+H4e6ui0HuXTPVNWxiJ6JglIEdnNsOJNeyb34r8EouP2XgV3+/Yiv/s2IfrFkly+%0a007UGCTr1mC4QSWxszF9gO5KLXgpaa7uGMRhgX2JoyDsLvQDqE6k43r3DXThHc1bHKKjbFQ%0aj/SYIPF9rqn6m1UXc3Q5tYPAsYRbJsrVCZbX1zIRSu0lNGwadl+w8xLU+Qir6dSPsL4kupr%0a1UrOpzevyC1sxe3IkZlfRlmyVWa4vQf6FE9i/45/47KMkXLQFhbEA6R9FCphNSj5ii50QX3%0a5hA9EFYfbCJOTb4meXA09s4PJrtQ5bfhwR46aMD8NbN+Ri6Z/jUFTP3gl8t1HWaDRNvIZBv%0aZ+y9GIW0rOO01M2QFl1n1V/BFN7DUU25Ytam4Pw7h6aHIw3TiM3h5VxHdUe1mggX/r7Pkgp%0a9oanJnf7kYUFrbHkmzUY4Gm7Kd/M2YAPPtkC2MXPfjlyatnV2xg09xMM6eguRzn069LSD80%0au70MhURfOTsLEER+hte0qO8SzJkS56xfhs/9cQV17TYoVcPs2mg+JxdTXfKyLM1xF/tUy6J%0awAYwVLNsJIF8ayCpSV3cStklLcLr2BkhvXcCWvCEX5efjp9EnkFuRZ88JKdBpwHiPaartoc%0ancqx54clm0jNuyeiekDW5nxyN1Mz7O9hs+j4mjIP4IM1qZzGqBgfgSay69bT5O96Uuq+BZV%0ajOzhpyK7m8vvE2KxR8gYgMljulXBogSZifOQThj6tApF+MAqyCn5Zs4/acElWmizsfT9j7H%0ax/TNOj9P7ubhjLka/mwEf30a4WVxsF8hCBGH9Vwu0v3Xq+5L/2AcJbE3iyHIcXDgMVtY9ug%0abUBjOEMjJmf4EpoxeghbrEkiNYumApCXZVfchA2e2nEfm32SDPzhahBNs/mo2vSN6pa5Gif%0acvGmuE01owyG2sYbenJzYhbtZGuAhA2Xzs3jLlYM38lMuib3/3LJmx9p7eJ0HABH787Ebnw%0aw4pDGWgsf3dE8QstbqWn7cNpar9j+niZ8ti4unkyAynbVgL0L3rDGYT4qpip8rTu0RcNCxK%0apnedh+bqDGPBOgCq1epe68utChsKicmh37zpUXGVjJXDNrnQlkJj+kOCUEi+2g915UzDdlG%0aJ1dW53GuFHISsVqB9nla4Z4doNf4wNwp64DOyZH4P9gzLQt4km5W8WaSwrQEam2JbGSm2pt%0aPASrpWJswxhrKH+taysBDdLinG18Io0zpzGsUxxrFVXdgt8sXWaxrvV1UXFDxtFzOJWIPeN%0aRPhYfSMip5LzR4juOHJXAWPfjTD/FtWFWVyXF57AgZNXLGJrcEvjrWevl+HTRLuV1YDzPc2%0aq49oyh/B9uN6qQ4/0KBLdxsnMDEFAsvt0vn2tBSMnFyVLtV82ZVALeQojqwvTgFftMgzXcV%0aKYcOcJE0Ar1lVG5OFCkZ4EM22hkWW/vHcNdfD7quTkKMEzt6stfhJrL4Qvj0PS8Fi6TsWOQ%0a3MwqY/tOjtaFzM6EuA/mx2HS3UbQ2tcMZRdR/MBc0nIaobs1YmSoGPGQfPGp+dUzfjyy5sw%0aYvg8zTRHI316B6HzM93QpdOz6NHIdutp6B+O2N6LEUeT2LX/yMCUgRGqtlmC7OSaPo8eu5P%0afx84fm2PiX6PgqXw37qirArP80jdIoW+xOsHTdyq0EawOFwtaWhWfv0Kc4PnHzkIP0ydoQS%0ajf6uAu0VRJSlmYFmH0u4lyZly4douubbfXx+n9GApPExZ5tBiVB09fb0BTNqP+TFDsnEYxr%0aay3tgC9/HIm3hsUSsKJGDxdbdn2eGD0wvmIH8W+s5X46thMWiAzMSu9uI+ED5mLxMzmDwlL%0aWl2X/gxWrZAmpjbzWiTQWMNCLmm8T5fcQevew9CjJdVL+W5gQzCh5bvv0pTnjnj1GXPGtMr%0aTnPGlhUTL3sAJ4nObnt48q/mdEd9vXCtGecVgoA2hTCDwDMS7E/wwmb6n3MRU5L4VAJ8qCi%0aktzEXOTzfhRItSctBRhU/nSZPv4kvIPnYE9cQVK5kEOl0pLkiWK/ofD+PoMZphq2kqKqBr3%0ahXd2pp/axd3LpMWYWhhb9dMhB6mhZPiRgpfkLCAzvFYv2wgts1mwowYYvqZL2DJ8aAFg2V7%0ak/CcamLfbcxU9GeCGfFaTFq5rdMCTeT3+UpuC/qTSRgdScK2w8GbFlBao41vD/Ts2VAw+bZ%0aa/KB+bfjcOMQJY/NGbN5nvfAnF3fuCFtFoeA7HKy5Oxb0WD9lD8sUDwAAQABJREFUMOKFeY%0a5jORyhilidQ4KZeTtxJN/9pKnnxBx+MNcfPNhDQG7v9mh42gOAgCwgBcUmYLCnM6g7V0Lpp%0ae1YEC92xg/dC6UKy8/Wf9E2zBvgCYPW5EF5Wnahg67sCGYNCa9aWCVqJ2dTDxocPZ9Wucpx%0aR+bnTILrtf1IWCFObvzHx2CAdwPcuVMuUwAWNKYEiytaAU//fB3N00zCsInCBc7l+5XbpA8%0aWwoVpodTlKKl0Ub8nxo0L0OSkJjO7Nt7EHpqk5ZpFmt/4+DAR4WlScYjx/SfEYVAnd9ypuA%0aNnJ3FyeIcal5vTBcTOWCIQmdAz5+XScRiiAtPwVWkDmR3c3Bh1PdLE1UVzrzKk0IRPCL5vY%0a8mM4WjcoCEaPUX07o3on6u1hsCsCCOZPOqFxQadqyueC3mbVoFpUM6ah1XZwxDuUxcGEkEb%0auusgv2LPwLcR3r+jGRfx5hb2L1+MPTRZ1nwefQ6Wx60k7AIwbk4UaLothQzEz5wGb1IlGMr%0aK4OrVBXMXxcuJ9Evf4pVdiEsUn7P/hPkY1La+0r4q7jjjueF+KvrauTy65lNpIcMPE17vWT%0atMBS5XSXsyBXNXmBYywhL3YqqFhlIs8HF9P2IL8onchtXv2MCemZn2GCpMps37ZD2+X/M+J%0apPGSA5BsevwXniA2bdQadBDL3SEOri26o9gL1qQoLabEJyM4UcnQEcm5q4eNClTBCFvBEdH%0agZqeVdDnZyr9m3ldJFJFGAJGxMaj11PULakHGJkj9Q8VF01tXUdfX3ZilDDh9IlsR1ioNF9%0ayHqtfPTKTJIHfdz5e6qha9WC0hts2TACtGNmPMBzHv9PyBJr+UcMEYU/MoEdaWCdhgcfEgH%0a3tIi3TyIf2Mgk2JpoQrD76kaJJubB5KibHiwsjJhrVVcFKTA02vWNVinKZmxaLCWnKrXLhG%0aWmhRSQN4/IZqjoV0KIAtQVTnaWsLe/gp29TkKJwsneRgcMX9SSYqSb27j0RFhmAPYmkbVoR%0ah+8nBOI5VbI9bvc6TZ4SNA8Yj2DfLBS07YC6TFtGVjB16T+PRtexdpU4hgdFJ2Bcv640ztT%0aFj5nfwKnXEPTt2NRuFV06jkJ071jEs4W/xAxMpIW/hlY5CnBom/jOffr2RGOrdNsRzs2pjZ%0aFg5knfse0gL+YwCrIgskNbSG2gPlsJeIgCO0zaTRDMHqJK36eqPlxv9j6B9OAUG4Sw8aPgo%0azPg+rVfSD6pj8Yerqg8e0MRzOzVtYwG80p643InJ9DqXOHygLQCnxak6XGvD51ZBbWeiFVY%0aFue00m3E9Y5D9MQwswmQSNkfP5BgxszCBoyKJJMXi8mCQGSiscGdJhXX8e/4JQ4Ji8hJRYK%0a9FTSvWRhZXcHM1RO/j46xEgydSd4693UKmbTmWQklvX73ewyRnreS9n6BBJ06QnswYu72JV%0aiQafNpKYG0gMsyEG6LhPY3/kSCGcN1ROQUDFCZH1Ua6SXTv0pV3jqWA43+MCb2eV1T0EwK9%0aUcSy0s47cucoHBp8XwwxozrJt5L/EW+VN52UTBTiNUXqskpi1Y3wextqco79YyejLmjJf5S%0a/sqzekkw88aI8AgMuNcmQDRRW0eTJyGMeQfP1tLk6XrOViwaNVF4XyLzACzYkkRmuzYKeMz%0afT27iUPQyKRWl1mDrx4Bz3/4LiX8h81NhUs3ovBGbnK5plncqZTTCNSf+ixHUY7FQSNSG8/%0aiDorHpitf+GEZjA0sy0r5gI9hiBtMOVJ4lgU5aeBIy2vwThN+Pf0PioU1kautiurwg4u6iV%0aEQ7oxRbeWGnIhSF/fl1q8lv6cUc5Vuzy6iKxKJ9G6R2TAstA33MqJVFOSU2T7myfXERkgWd%0aQOJUvwP9FptNnhuSAotpUeXg6eUtXyq/DZmmVfX+rSbfNOHuVL+eQs8uji6bY9IwJm1Dq4x%0aJmCsJnbFrszGoBQ09Rh2MNw7ivVHMIoOFt7H20EwU/d9bmCotskStzsY4n/pEK/Zuru7W37%0aXf62/CkwlmpDVbsz0Xz40zx07k/dv8dVUWHdxJ0yiV6eqD6RsycPHbfyIlKR6ur3xJ/TGro%0axGd8lsJ41XXfr9DNzam6bMwY34sjR+xYNqlSf6m560ks9gpg+ZAT+bIQqC1llxJGYaceQil%0aBUf2Ptk7vtk8CmuXhcGt8Dh2Su8ud8VYTPohAEz5SVlV4RbyL/thyRYS4pUEd4xZloUxKir%0aNS9ViTtTar80045r0D1mk85O/ok4dri1z5LXJzd0RWk5z3xHQo4L61PKTKxAUTIMzTUp3Z0%0aZBV1HuQM32YXK/dhp0IVh/ovb2O6kntBqF2Y1KCu8jTrbtUtUgUV8udKRWK2G0SiuHOxWic%0aCLfK78qGiXO8oK+Jllc9A8ciSbm46sltfV93dvISMsQ4xu5oNofp64VRkyMseZLg1b614uR%0arpEiP29pThIJpWQuRW1qF7WphrQaXlGqkUEVdXF9JEarzGZUSVaX6ZH+muWrCYM+yMQi9V4%0a214ZoQwS5aiLLa8LJLEhL/eVnUxAgmKaIe1V6uLP3ejfBpIm4U34LjTqzdVID7WkQ+eloYa%0aOk8KrEOA8VZXqU642S1leHhh7K6Hw3hWvmUZuCRY3tp7HQoJnNZiTb/7A+IQbxacdNNIGzs%0aP7DKCsTPBMBXT3u78crAEHPNjODRLwh9ertPWQ+nUe39P7JxHhBr0Cz9u85dD7+TnsX29to%0aHvUbd6C8qvehUYp5FI0NrElSO08Pa4cFNMn0Ic0L02IZHBofGDc9rhfoUdqI7RU1587uhLZ%0a+nZm03m0wYu/KODGzVySCXyQtBu3ZTP6/79B1xDA815FUBI7Jd1VUoAS7/iFqqzzHRwhan9%0aKzO7H9lBsGDe5EOm4x9J+3CTMDyUJDLXGpOOto75H+5OcIlUx61f2xz7hEHBqnIpYuTywfS%0awI1LZr0no+1KWpza5lWj9RRnQQto3/0Z/hsYk85QfO36EACJsiLMIFxGP9iT7j1TMCmtNcF%0aATYu5TsMXzJKEHBv5v+kCLXRG2ZS23JH+2nvI3hFPzCjzoRFWzFyg5YmyFR0nZb9ENIbguZ%0aoz/I0FI2brdI2muju1VX52Q2YOnMN3GhTb2nRSakYWvwbMhb+jZrhzU//jr60n7z41HphoR%0aFZcfj90C9Ik6kar9gkicK5LcuksWMkXupqEspYmuHGccKKvk+VIM3i5VBYcFwyRaaYYrHNn%0a8tcY7bdIjuL3rONoKVwtkFqI1rjA7RB+bBE15U/vIelwvexnuq+5j5WgxddLQTklaSWFpPS%0aajGRiffgZxrQLfdAyKnyr7OTA02FJhkOUMksNX7tq+/NMtDKYqFZhAM37i6ae68E7xVSdmc%0anLW0ZJeqqI2UFIPoT2kB8F2D8setbCJ4vCWcOPJIlSenZrVi5A3jznWGq1WjygigRNvG0Ek%0avNWVCbcrTav1z/0TxvDe+OXbxpzkHng/cOHcNUEnR0wpIpG6xo0lv8NYKGRwm0QaH9Nc09j%0acpk1HqvinkhVd2pNREibemxBAxkCyMaIXZQJ7PYoEUkbAorumbRNbgx4kiGLGKH4EWLCUd1%0aGFdeO4IV/xuLJMk8R8zrjajEL8k5CFuFriI85u/Hf9S7mDXZn6krLICiL0ifjWuZY2nyp4e%0aTR3sMpOXy9DQi8w1B3LwYvNKdhBA7ofXovyMjYA6M1O7Z92gkScmVTHb3T++OuYIWeyRe7O%0aQK4xlLJmReKkU5qsUycdiHqRbt15RW86vKyzvwoaTpCZ7zR2HCf/SLGNLmkQC6Ig3JJzLQU%0aVWMOapGshK5okq1fVl+YYcgWDCKyNCX6S95QlwQLsTFJYcgjJmV0aS8b69n0dyO0ygiIuDb%0aCz+O/qkreyu5XG6mdTflN5ld55dXNX034vTeLVJWP3LyQlobdufeG7MWjRQXxbZtwU+LyIq%0aGRJB/pmbTL/D8BztVjk7aYeLqWVgbSv1VzlEU0ljf0MYQJxbkgYAxIYRVKkAOUQ5fnokhLR%0a0dEUQONflrvH0F2Tkk8FhakxTsQ3YB0OHsTDzv0Qxd6NvzJwE4m3SJm785j+mvkBAtFXzu2%0ag2g5Cw+l8fRyBC0ISujmzSOuJOwyrTIri2CEPexD5zcnHFh0xIkUB/oOXQWpr9O/bdapUom%0a/vXa9yPcL2GDzA8jsSBxBJwojfZJoOJcOuYKW0m8EbHoL/Dr4I9uNhZcaoLNw57X9bdrRg8%0a7VA7PwR76B30kH0DuiRx6OD/EbUiCH+1BMB/wnNDEgU4kPnI0tjXSLuim4JGR0mjvz8RRbP%0aahCsXH0WbiTiySzctUSZaX0Rv22DAjtKSke+MJTOo2WFkh1KCwjrp8EDt2ecKNdahKcIbTn%0aTOKu+qTezdhd4E7aA+2KjiTu7FvVSZeqiQbl2XC6rWNRDvRxnI7iVUkVV7eigHDJwpUB7GO%0aVssDxByGszgkmWl0bc1W+M1bgBnbarSpbhO3YZ+VNwEdmcZewdJu5GmTMfYKQfLGOHShNsY%0aml/YCM72yDHXcm5o8IkqJJzbIkxUyUwpiU5FqVNqyAPneZtWuwOpdygsjcl47v9eu37aTej%0adJV3BEmtxizEs04bgbHlKesnwzoSwoejmmhtF+HOvXYLOQx/H9VNwR21t24lgMSLQJjZRwi%0a9qPDn2n7UVySF0ysbIWyErJa+ynexuRmXWgSvupQ2NLOzcyzdokmRb7x05Ae3r3shCmrgX1%0aVvc+FFe3CAN2fjxRXEwjbdKUgYSDfh8+TCShjIJ/dBy6qZ/Hqw+8zMYlPX7aL9LaL9mIb1d%0aKe0CHLseQtjoy5dyqCGrBE3+PJqmpAou4f6Si9bCW5DnWrLNX2Du5ueHK1mjp/paNXlM0Gx%0aWJdGgz9G9Y2yUPRidaEKL+rtyyzyNBe0j8Afj9fIt2IjSndDZQsD5T60PWYcC0DGwbtBOn0%0aRN9PfSkqWcdlQ5NBkzF0sQQtO7eHR7s+BH9FRwW9hcH4N2+HUhrX6Jo7XXtRyN5dQCatu8I%0ad8lcXXoozR/vni9RvIjRIfIkOKSlLQcimtlrFOna4iUsWPS0IDCZ9s6LAk9nUnqdTu2D5yP%0aMi1j7rqgRlGPTI/uYaadB32mA8J3K1hNAnSbd8Mqr3YQs3nlrBMGshd9LGPCiGCfzkn+vf5%0asoaB3ZffSG98n839Q4K9sVSoLZc3iFNL/su+TBHIE65I1R96R5HL+zjQBvQraxecRSGsCzX%0aatqTbrMACDVvsk23izF7EZ0m28WhZvXHJucagtF5rzEO5p6kKCUrZVkL65gIxZEbrRHgYz4%0aaMWe3y7hA5hYp+XziCZHWvE0eculwWhpj2xMfZEmQKoN9c5OtVBxA51VlPAlrrs0hIuLNb/%0ayn7NNG9ALUnFokw8O2XJyYpa9HLduNcWIqDC0tiEcVBZuRazkNto/elatrEzmrnkLocpq6D%0a6E9+hNtcqTanYcE3o9TXtJvMm0heIC45EeLXtYCMDSr5LQvT51o3JPShMxne4GPujVz3xyY%0aPacNbi5dg5HpexBPTuqJvJV81QvRzDqOi2HIT1pPtafa43RY15GC9LI1DQ8Du+n6TOjERE5%0aQGr79AHcOoo02ktZyMAbGoNoPxdyHiQiWV7eBE1ZW9a1QzdzayqBgJ2LFDwqSshb4rmXTHn%0abiRmt/hqx++Moqc9jxyPYN4Gzyu5QBGllvkknjQRbRKEquxbjyz/6C+78/SPXYSnTDgoLGG%0aTqSLYHLmTS62hgXj7nbpOomwJ71iRg7/YUydQsCO+EWDxPS5NDITGXSdNkr8zys2mIlRYuw%0an7XArkHtmLzp7JwFYLfv9obuqar0fF2EeZHRGNymj1uYlr/RasxrpkbWmr0SaXHvsCAYDIB%0ar1EIQPKhdTb7subdB5N20WQCab8oW1sWpFyKqbptLnW8OpLPRgjj4MFD54BXfzvBjAlMQ6Q%0a9vKa9813xEgk8zALF+3IAkmrRwzJDwbQYqi2gk+oQq/8iSHZE7YeOrUxCGcufd/wH9kPmqz%0a1QlQK2suQ8Dh8vIE1bPXTq1RMNa97limU/4H/Z/jLujdHxl/SYNAvHAXmkKW1qBap+aubpa%0aGiXRqjQdNdlP389r7a2CahOpVLqbyEU+QQGWdvMl17BHuGsN/Ka5BuATsqhVapqq2hUsTYu%0azV2s2yDSjNZpCDqahJqRTRHyt5042WOwMKimRISj+94M9CuWN9STa3phUNEr+yw02VQVaSz%0aExhWJ9vd+qXgkxFVn4uKN/n8iwUyV33RZgBVTpFV3mjpYTeZMhNW7KrfUuOVZ5ReEMhZbxG%0abctDAghQZNPeDmegmfTY7AntMN8PvlX2JEx6fRhWS7dElLKdPWxm9pPp0DJzHq2qVFNVi6m%0amqtks5bvBhBwns12NglfdTfj54ORc8HWvTF622cyMs5uTZ3ItPaGy5kjicu+ET8bhiCujag%0afV1skudE6RUwXMhFkVd70vyaD7c3j9E5ccHiOXHMEUjvDk/ZRLfo278jZpXYLv1j5zlwPIJ%0aNVnYSnkbjJqLzH2buBTRCI3nTbH1ahKH9lPIChNxNWQr72szpDL33xT1fQvq2eSYhjSL6L4%0aq1KZSY+BnNLMxM8aorOuvrf4bLQhiQEjnUtEBEZEEfTBH7Ff9A8sxrJBf5GVhHcof8iCpOy%0amUpOuD/jQjUPoeOUdXGQhdsaeOUaogX5vKARaKDt5Z7crWy6VqgJ/VfGdR/FR4+iZsIVJnF%0aa2W4N3GmvZHy/kmgzfgvsXsMW/yihQHaV7b7k9GIEbSu3lQJqd9mTlfYIhqFWHJ4MtK/KYz%0ak+MxIDlJc7WCov3YV10uuEq1pouTq0RQlOxcihWQp8nVFfI/jZG4JnlM5EjHcuM6KEgw3TD%0anFKMu/hov/xuSIxRRt0t5Z0oj35n2FNs3DE+vITpiH52nufU0frbd/7/F66EogIwlTnWvwt%0apmno76a3gpN7O/qStcYgyIj8az27q+qWZYDnZ7SWMrUyknumT9fFqFGRKQis8hoMovcQ3ch%0aC7/UNqdU0WixNo/LQOg7cxFG82aqnuOBHqNk/0nH6bUo6aDQv2xPQMaQKEo9jpho8qzY77x%0aI6etfjbNXtJhLceT9cXzsfBSTukwQUcrpKes3xp0j5Do7jWiEAcwPEfNCq+VSmKF1p7wxmm%0aq2UwO2zxmBpByxDmFJix2YzIm0VQ2WPm8sxbL2p4X9AtIT0s8d3Py5GBXkdq6Jhzx1o2lo3%0afZwrfjGRMaYkzfOw5mkUabLYumMO8cmrCY2jl7pFDPKAPharNwqPOjYhtS4pThnqAuTdegN%0arJUExezNS/BhnrdCXp0LQ3EZXoj6K15paznDeQzeDx2pEDn8dbt7W5MiAzUdGIWRV7ipqsn%0acOdIgBSvnxHlj7oadGOGroVKjl8O0am9HLBFfk28Mudbv5tArs1xuqDrTFRz/LgsV9UTFmE%0a73M2knxFyWZ24xubNVt7YmYd8ucw90HUrtbQU79y0AA/q2xtoVqVKOtxGj2oNZeGy/GJ91S%0adDHyV8e9BewW26/e4+jlJxmKGly2a5t0JcEij0SnT9dZ0vXzEvhFDNtpA6vTPsCr8h57/LX%0azfcPSN/S3wHdoZPwLV49+W9MeJdNzE3Bf8IkB/pldwR/fgnBpmyqK+owycx1CnmwzabjPpb%0aRuZ3MzX2likJ9KQrd6hjLa3d07hdAWxP20X42x/ccW3KpvXt3yFu/65BAJpzIYryK9IXjsW%0aAVM2/1xoLttO82wV8Q+GOXb0PnfTMQTmeyxZH33lPz1iGaPBxbtRepghWSKXzuinAErbCoN%0abVXT7bnTRjTxLS0jVn4g/9gyVrBgPPHM4QEn8DuVQuwSv9dxd5nYxnxJI/bbHzRCFYejDVo%0aHqQoJ+6MsVqvQ3MKVC0OnPjBQUCYK9Em6ctXYKCVPOZVquSUNLJSLQsvF8CLrLDEb72CVnx%0apf1lLL2tBReOJZO99Gkk1i3JthTHvzK4Zj2rkZsY3KlFVzGmgWYYUbD6nikamtf5VLZ9mrj%0aRbrbWmrSrG1ubxqvLR87UdhfUf7MfoGTT5yVqCudLkxCeQTCdsZC88dlRMsZxva9GT98ch5%0aBbeLJAL9w9XU4y0WukTuwDhI5+pcl+ZzENHS5kudnqj7z/5g+IimuVx0Ds3OVvoU/Wkx9UL%0azzGTT1WovPBPPB9Oq+90xMK+lDCzNlOeU66iFC9tDfpWhDWMKLn+s8LBJlyGQmxbRQflKpQ%0aWFzkZWCsJuBYpDt02C5lDgpk56WPxfnQNMXzoSPxclwm8pClzMJTk34CvvHikP4/UeW8gfl%0auelDsAcdu/JDxtLC5dI4cctMhSKJdVTL0X68BtvnyT74L+z3jLuez/Ej/RauE44iJe16TVO%0anMrau1eNHew4T8b9TV2R9GkmjwAsG9rNwlm7JkikqeS9soUTGZlK/HpjgjMlc3o6DgLpais%0ag+TEIgztrSBzx5BFO9HZ0ABt27aCjsoZTRo0Vk5Yknk5phJreuWKFh19qmZiKMD2pIWYK51%0a3yDJ4BsZg4axJ4sHcVXOgY0zsvHTCRw5OzMsC/V+1ACbnsP5Vzv68/DNKKFnB3pr0N4jJwH%0afpSYhPuIQZ2+fB9WgqLU7EKlsZIpLTaS9hI6ReFauiv017OcOTsOxOBJ01l4H0+WPpXxBik%0a2IwhPaQmT+LHj98vc/mM/jTwdRNiun4gIIgOr+yAxbMTkRh2hqcmjMY3Vj7M/yIr7aJ2ZtX%0a2w2zzWKRENodCbaSaYF5VxXeNW1lvV/xT9akMd6vSt/Hcu186fexVrzou0SABm3DafKsNVh%0ajUrYPscNpj4BZqEKdbqxQzAxteis04+fIjdYBn47kc5CGNpbv1nRTTPlJ6NBs8KpIm94nVT%0aS2alJecEZyEOKNoPEj7n4/H1t/bdDpbnWIQvVav7YQC3anmpsM9e1kq+pkZ39bTKMjBUTB3%0aSapdQKdVzabVmvFdcM8IT037nUExFmT2oqxOlRVRXg0+S1MJpfRzBdCYQEl0G9SuD8ORyYj%0a/p3BwkBrqaHKy5JW3t0bOIzjufXT8MGRNngn6k/oWPaLVAMRDxdakZ7UiyatY+LwzkhV5X7%0ajy6unJAHaXrm6Jhg6IRLPu7B9QHIw4PCGRMGzmWfvkRj+nPlepkuZS5AhCWv9J8TAx5RRZi%0aD8lt80oLMsZEgpj837oTOUJi1JpKc2IP/CFYe+E139p9GCzANBE/P9dCj4VNXB0vCNxOrPZ%0a8PHwwxi0w19V9H9mGdHJmCJ3xUKFmNot90kzJG2x0pryapmcvTjQgKkI6H00iFlkgs6AsC/%0apZyLzmQiE28m2LDgExgAd1GCg/7yLTSvp6vavFDMijq08CJOiC8hfohkvkn7NcP7NJUoxB/%0aZsQq7S3+3D7psyMEY0iSWF5xQOV/aiDMFS9BeQ5h1a9kNoj6xBMkzpXJoTHiTueaXwok10x%0aC7/Lh0TpUca//3ZjE5z6Kzqarvbc+AEzsSEfvuEgVHeJFXv4/nYEgVnjmZBL7/k3GYKrvLt%0a19FKXWfsCfWIVLCZReNlbYW6wQeBXtwVT+b9p86xLFWidRDbsLseQLv4B4rVWX4Ye7aVRjR%0anb1bAxp1CoKPXo9G9RiJDs9N/ALr2y/B6EimbSbtWQT9I6FmNwk1auHMmZFT6B+7DR+G9yS%0aB9ipSw7qLDmO6jsF77w5CYH4n8qR6A1kkmGXQf9v3XUK3ga1w8+Q3Srsc1K+zyOhe/y0uv9%0acl1Dp/F35+WbUwVbf9amXkxA8oAhYH5dqvpX11eumlY8qAHR85Aoc6P22fnZRaWqTH797/g%0avbaaPXm97jJ2XRTTJUj85jCkhLyYmXSkAn7QMpKFAH05I8/ofTp5hYesGmviIrGFgjGW5Kt%0aOboiLJYmXPf4UW3VQ4x3FVaP924T95uxuFYtTJMTy7xlv4iGTz59u9ofqC0yltNBnVMHhSv%0athCV7+vo5zEN2FtNCUwVmxPfLxVVPxlcWymgvthCyE8MxIGc+MpaNs21S5bCgWYKD6XSQNG%0akXY5u/hPXDzCWTmyckZzNpP6Bs2DNiBe7D35b+A6hU2yu8QpVc2yFk2myL2hmR9r0omLV4e%0aTImWZjDlQ9sgAx2jh3tfRgRHuPgIdmP5/spPbYCI2wcl2ABOi0iiGdNsn0qU+ebHA+NiF2N%0a6PBAZYJYrjfAxZ0EOClUFmZi+kuh0qQvT46WfmmRbUgnRK8+hhENzNup+aan6i6xkBOK7eS%0aEQqmGAWl0JlocfRP+0TvpzC1R5DFVhhxSlJruHLn6/pMIybtdAFZ8+IawcHCTPmxdEy+46U%0apwaId5244bFYHW5BjD90a+GftDx8lbYFvzxQU1Qf6OhUiQFhoWLHpL1R/pcWi+qK0T+hN1J%0arvXxQ4J4moW5YVZWDrldTPtdNiiTXh7dG/lvavpra/1OLPBHA9rmhrEuNWvetHKd3jVFgc1%0aqIJVVvIaWXThB3y7419ITkw1S/anhYFsM8cfx/HvJeORdLlYoGvYsjW5wwf+NfNlJIlRYHH%0aq4P9aLwvsy0CynBB69ZadKdU1jSe/3CYPjr3xShNG4oGxkX7IoD1taxeuI8+iMTi6MUXM7B%0aWD3rV4rEDwB9sQ4keniZrNVcSioHvK4lBrKZ7/PDII3Nep4yOD4gP6IFE0cIf7NzK3UyZzC%0aL2dc5jUj2IsU63M0KbXPfTP0fCCtNfGmt4Vw5ceQM9i2sArJepoe/EPB47Dybs9WpJaRD7v%0aQqe7RitXNLCxiTitdK3/NAiwcRioUo6uvp1OayWC+6hX3JRcykXGDJMgo0Q6eGGyJtFbu1h%0a3kEetkrk2oKHEFFatysSQaeS20Sywt3AVB6UJQPMmJuHNUgtllo1uig4kYWi4uJJpSiPTrF%0aT15M6UYn1loMNW2wmHrVqn0QGha0xCGbz8hI3XTCjznxCPASXxtJ+NJqyZ8xC/2Re9TdUmV%0agacPpghsPQJ7K1Myuw+D53plUoTUBaG921Drq4Pizc0aDOEDm1dK96PGYx2jW+I1xp/G5EW%0aga10y6uwGiQ1itLVlSfit3CdzuWBhUMJ28xVHvQ0HPi4dBqIEZhHniSPY3nyPnLTHWCblZT%0ay2L4feZ+IVxCio4IsJnoEDp1tVEwH3yaw9imdNdnidzEYMWMjDtJZSXHTJ6CbpyL9UHM9gq%0am9htKhW8n4gDTADcmJhUkoI00VaYhFj7gBiP14MJLfnSdoX+JD34fvatUiATW9ysuHJWEuA%0aD3aS19/RZWvUiJoDeZg1BR05LZcurPRoG1Em1ioroq+XUSab3EM8ZwwDhUHUzD7H7QfNisP%0a/rGZ+Cy8At8JwpQ3YpPfx6nwUGqP+zB5Oplj+55QcSJt2u6jmEF7xuSvwSzxWiZmvCtO6pk%0aWZLBXMY7u2I5178fCYyad8bV2HdreumPmt8PJqRQ7/mci0ql/YYd/zxrrC/J0BSd2ThX9Vt%0azR9spoVq5yY8SJ9fMRPts01viQpn1xLDk10lqrVPJZXpAgsC4bQ6orX0tsdDSQ5n45RdS40%0ad7EtcvfpkXJMkXAdCdhWBM/oried0XkYuvsT8uq1so9WdP8sZOwEGDOjvaQ0R7MIaQ5Lb2c%0ahVWzX0dSlqhFzpacdjF6xUGTKrMc5xk4H4nzhqEJPbNZMORJbY5MgKWDqc3SLW78Xn8HSJx%0aIY9ESrFzTAD9JHkD93wyq5n5qC8YWty06dEQLLY24BR2/fTQRMOuGH81HfPSeyuQAoIpnoz%0a1mbFpZx+ItO5q/8PhusQBpAuIs+4DWLJaG6GvrEeeA2YWLRyvIcwaBVUkmJs2PFSYbUWvPI%0aLy7PHo9jbbMrIYGy/6v9Udrz7tx26tXJuma1a7FyDzZzMx3AB6EPrVoV5Jy9gp7zNwVoUj7%0a3RkyDaJBSFolFMQOPZkJEcYs7Pn6G3zvVwFffz+06ESDH02aFFKRhOSOEuxe9mfyhiUKPyz%0aaNHlkq/lBJAwVk7htLzQimiqOYHCuJzF4G+u3z0TOnzuJh+uSS+WQaV/D+ToN4pkxNEHzx7%0aZkkTS/3IkuLmJ3pnifm5OF/d9WoEXP7mgjPY/Wwa65X6VIpkZBeInan/FMucjAvT4MJfuwX%0aBqAg2mfnoduu5jG/gqTYVq0EGKC0F7wqW2FmIm+1q6O43S+HgM81aJ3DZiTO/fh0QFIp0Nb%0ac1e8h+/JYx1zIGA3PO7vp2UgQka/oQ1RzzskmNEeRbkpEL6zTlzS3Ce0P0HaL0Ma4K9ePY8%0axbZ3YMepCGPHBXszwy0IAmf+x4PcKaZzWupCL9liEJc+BX4N1Qjz57BfaYt4hqeGTQHN0by%0aYqmraHb4vW8CSqwqq8//V+hibuBdj97+9w29kZ9fATFkjs8snBwX92/UTCCpNX7qBl79dIu%0aJSKduAnf9cijIhMVJwoFK6IwmRVPjfSmFdePiJp3lujc69ADEqKRHoE5SEzW7kezMy27jYy%0au6WDlc/Swcom7Z7IrLLkCOLHhiqm/Hs2L8bzcSatk+eJ25j+aoC4r40JPMrYaMBFGmuYYNb%0aC7wX07cO0gwZcpxOZG1fnG9Pn4rMp5ABGWuQhX5BYsHaxA2aLKjBUl25Mk6i6r+5l8/rSWE%0arnQXo38SBBrKqPmpVAZ8YdlhZhqf3epVxY3aoSvTv8XqYFIeZ0hJnUskOlBS5d0bKdWG+3l%0aqS9ovElKYuNPW9j7YGZaCIcUVKElSMDBe+JEUl7Md7vKao3LUIf/wwjyHFOYRHQhBZ9rbAk%0aL4ziJ0oLGa2rxqZOy1cwl9Y2WXtMmT9PekZvhAxj7aX2giNCYu2Vxjk9aAgo3dKDVjFeHxs%0aI0BsrPPWDmCjLLzZIa9al6nH8oDSgdQ5CME1Aqt6/2RP7EwMVm2ub1bJIOLcrTZoUs1Ve9U%0aOZhoSivCM4d4GeqExr+dcJ3p18yBTGgrF0W1EqXvjQWTwp7zxv5g6Xjcw6/bcY0S9UqENEc%0ajbtJWpEB3+qeZnTqFPU10UXfpRuXdTR9+n6ErmLNq3YypWIi/wML5IwE/Kv8xhNz+hCbvvy%0ad2xTJjLIWozJoeLewwFzsrBvmoEgUq3uE6MTnwdLLooZV28yqdqJ0U/tUCaPhaRZLZQLtPm%0abVyVNm4Ah8PF9GotTZ9O5Znrsk94jLW0SV3eM+eQMAg2uJODpMPrzHAylWJ27B26SRlgUlC%0agiczGm0iAasfoMJs3Zj11/IhsX10bmtdIfwWfSOWae48MEE1S5KM+m17At4QsJnwAMCmgKn%0aJeENomL4RZNioWgF85/km7uyY9bq+7wJ85swnL4OH0Q/j1rrZweZDbmSYJZIQnMkz/aioML%0ah9n95h/793N5C5YuvwUX5pVUHVxcUH5JWtRSdWdazhtuHkvC1BXSJHjMcozsyL619hg8PgD%0aNe72Pqa+2Q2nOLoU7O+zcrXsYdu8dAleaaNcxjsOuA2MpXUdnItG+qnU0YfWiWxIwEt4NpW%0avRlDL9UA7Y2cQeqvrITBVPiNS0T26chRjlTD+ZgsYcEoZI+aSEiNXk/KAagpn+8lExL9VLD%0ap6+QRg+djReCeyH9iT8nFu/RExih0tTX97wxf+H2N6JOPUyeYClIzfYN93rd2PRrIQEs7QM%0afP19AbpZOO059WWsaGEhF8I86rFAE/2wceMwdJSoYSw/m4KA4bEUH4LVtHfMx13V4Quq9Vx%0aEdxbHsv6LMhGv8hwpMrT+y44/mELHH+RKSf4TlmPxtGEOalIMyN21B7ru/dGe7UlUh5IT+H%0aAqmc3B8mw3NZHGNUkhiulfVgIdHr9FJNJfhHfo55grnRdmldNAHjAlM1CHPA1aMbj7iA7D5%0amFpZyf49/ERnLc8LyxImEuHioMYMj1sQw1anJe442lpEbd+46fh5iFi6O5JjdpOuJkvetNl%0a44k93yomFq54NTqeBDNxoYTFe475C/o1MVHwK45ATRGwMZWtKVuev1YRoDGjVGDYjExNjDi%0a1W5x2+vQT7aWVaQH5kdWxJc3aCPqz+IomtCz079/N7gRNpKK/dJBx9UMBTXylvRdDx8FPY+%0aLAeOauikbwKtvclx26guc0897AlctivuZNGtJzkAZRtpVU2HmgE10zYcKlbn1BELH2EGiiU%0abKZXRTg+DZxguUT6KuYz5mR/IY3Fze/r2jLmFDyRsXfMTA8UTDBWLp5GB1k6yN5QbyKre+n%0aijUjj4qeBUxgMu09ZIKbZejyWgxN4MNR6Ps2ViynM5Wa6Gjy+ItE5o2le/ejLy0+VlpmtLi%0avo6M9KmG+4iZrizR2W8dzGFZvGKakkE7WPOjc0Vh65y4ebDWYBXLbnrLYnI7uXOi7ESavKl%0aNNmSg3bbEiyEWGviBGV4hfVeG2xYiXCH2ip6MHwVEqpbFodj7LMTooVwhePaT9GOQUQVyGV%0aRQmIkEt/HVvi2dJ45lNE6fsr8ltOG1Wt1oFvttimgzGrAneJCjkAWkTMb3DJsSH97bJ7bF9%0aP/L7pxX9FBJk7QZ7e17JuccM5XBi2nNFk3hxkqnDgDnrMECDsTxgu8ntmL6BhtJCP/N2KO+%0arUrJK51bVoQWLxkqk+sKAM4dOChH+vfzQ2PmgmEhCU/Cz3iZCEgjhehprV4nPK/eP8v4cqb%0amb6C2u2gSMQ//ezeDz8ovw8+uJ9u1bo7k0eRZJ9bTHUxwHPAc+K9WVFl9SruD6gSXCgcds/%0a6Nvu1bw6hdC7TMVKUlf4e0Xw8zaf9v+w8nUjPphMn0OCuiP3v1eQrceXdGGBD/1wuKpHVvE%0aYklQtO7i2BjaDSPGe2MPnR23ZzYdPTE0UcMLpOkhL5JGcDTTCAqBFquS0xDSpxoWHuTd77P%0aIcKEfit5who5sMQ1mpefIi6rKZM9UanWu8mj/LH3XUsi/bnueUH7+uKSporH/ubZylt/klx%0a0w3VcSckoVB0w2is5ajekxByXt8m38JGkpU+Mm42RT0dri2mFpbmGDxZn9O8WUahwl49K2m%0a7I4xjIPDnrerG3ZKIpHcwQcRkDu5x3OwAnvAwLuPfHpUTqLikaQOnSe1t8lV8v9W93G9uQU%0atBz2Bxw68RYqacmnDu1XqI2Qv3e10jn37dWmNlhq8ija9al4eCNL3bYLP84fRauXmqTw7E1%0aOJSxnAMXFQEA0OtnIg8LT2Cmt0j7j20absVmsauXULN7+TeXl75AkldO5o5d94nudShO+xb%0aSfRQi+s/CGP03eEIloWn2Op8Er429fkfmfjyA85q75q1LvsD/HomiGyjW3VM/yy5lYs6sUL%0a776Eq1s0wql52D846u9cG3ZzmxSJJLn4R9zI5Am5bX3U5f5t5IGU3t01Um7mb1C8UTJzJ5A%0aK/2ymabM5zqtop+v8IJvV6o/9YA+5Fp5wY+DkejxPgZLnt7cuk/A6o+LEPqurHUciffCRCH%0aFrf0gRA3Nxnc0PLtey0KafPDvm4NgzNmJ7defxvMz4hD06RY09xQnCHLZNf9timcD/YAcmn%0axmkTmXPqxWDxvuG0UHZK8IpL09ZNZKnjUn3VmNTycG1trE41F4P25dRyMu2gVO/QaSh8q6t%0aNRzC2nMfI2E5bCPd+LNPs2p2zmC63U7oH2Lp7QXach8eIFw7pTYIiKSP0WPqi2p7DSfEqyd%0aJ6/iByFiAnkuXZFhTk9nP33/3Rk069IdrZvIHebPOCGNJ96NSPdcKmbxp8WX6RYOYpgFRqf%0a8VpJZIesnPfDixBh8l3oAHapo5y4dRyE+ZZRFffTI/W4rskt7YnSvi8oez8EDOqvo9Mj8dI%0al47zsG7PNsSPvxPEEOPEgL9N3lELyicrrg1v1P2Hd0gmAJoGJCl1TWtztR2PhlDPC9gS2Sy%0ab1P5Eibh0cPmLAQnqtoAQobkbozBnPNzkEzcS/6lnn+k4WyICz9Zhn6qvcQmkhtX9GipgS9%0a1V4nV58QJK99mfa7OdFKkBPKLh3EQWprzw98noQS2wIW20R3fi3Vm531RYtoy+jcrwZEz86%0aga+rTzWZdzu6VhFYShP06NLVJd/8TyIRcWgxV16WQzBwL1RE2rwvw3QbChoLns9pOr7xbNb%0aTIXYI02gearYpNiZiCF/auw3OSQKlK4pccgbtCgAtmdwXbb5+pjrSsd/Tz+crqftK7Y8WKx%0aP2AtUc/Qvtae5sFWC9rURCC5+7Vhinau/MXM3O7jQid0gUZKVFWq7s+0duwmg4VrW44sTlJ%0a6qT90LV6O6+rVdSp7Wsk+iCM7NeuWnlrl1iP9P9hB42KYe77E6SJoQdGz41DPJnvLFgeLsR%0adP5CAUNlTHJk8hb7cCYs0KqPPP4yEuCX0Lwa7TscIeRuTUGYrZGdaTAhtEdZ2PJ35NCNU1p%0aYF4Y/BL2PNCmlSpyqrYO97dL4Nm6zIrpM9MGRhFoaoaPK/XaESyoCo1YtMK+buPghf8gXCm%0aXYupr/0PXrD+9o/yFRKFIj7R6+jieg6Fcfau/QdGEpaATLDon1EW/ZeQg/5rKcaFFFaSAf6%0a0t7PxuQSfu6BTSgmoWEP8cuOD8WIS/H4x8I3rL7Jahf3qLyfa8fxcTw54Ijfj+SjX9A+p/q%0aK5rZJ+w4wHl+CULY3ivbApJ9eYAUTW+j4n0Gyx0Xm8XATJlm4jbfKVEXE0eURiubZf95UvO%0aS8wvqgazJR+zhirGBqF0UH2YV3J0mQFq4ko0u80IvO/vrqtliShoMYpo0ulaUHqT7tX43BZ%0a69WUTlVcqWhBD/lHsG3W9JoQWOj2Df3noVml7KlfjoIL/c0LWxVXtiqOIMYMZHtXaXQ5DmE%0a0BpJPGmAvlh7kA6KDlCVoCOhTB4I2Zmep5G1fS0S41cK/H1id6JHxTfCwgPLNPJVf1Vei0v%0aP/ogcCmGhJ/1vazDxtdlobkECcjQSTXuYhOBFe562LzD1E5a0du5Lr8gekANonDKX0Ou4e6%0aGb5Fq/8vJW2qsn7sfOrW9fo82K03k/TX+pr3NvhWd8yUrCTh3EpEvYLmuBe4ei+wMtbJDA+%0alUMGpGwqXO6jpSXhgpWIv7zNmFxoCe1VifoT36OUEVoNn/4ygu7lUXh4UO0BdX2rZqpMpUg%0aPWYw7WtWRQmX5KCm3zSspjmYDy0c8MARqCkCT9aUAc//2yHAVuYmSJ2m5/jlWE2bo8WQiuC%0aQBFyX7uSx03yflKmeRtkUxxRldqXWYvWPDbe5omiWqdo3V5E8lZ3RI4bg2FmCeQDb4xQUtg%0aS519iKrKmXk9d3q1WM8Tw2KoPMGHQyH++qxYqZadL+Ye1AhyuvUd7LuLs460ab7d3Enkh+R%0a9koz/bUjRD2rIicXDqGYd8JcjNNxxic2DwXQeGyEEObmT//E03K5XPrCG15bkNZr50+ITDw%0aHO9HlvhVBW8s+eoM9h06g91V/Dt4NBtRNMGqjVB6YScmCWc+idyCExejW0snXJOYq8+nc3J%0amkxW2Stpa1cIkQnJ+sP2jsbRh3ITNCDq0NtzfovEQXerkdjRpyxMzBkZj6p+mIkyaU+6JH4%0athC7eiXGJbmz9uvoMQIZWTvjyjCicrGiU701I6hdJrl/D9jhQsIE3ggJf6YNY/xfcMj96Ip%0axXg/lLWQnJiEdQ5ErsvlEgx1f95dN6PEf/5cI4oRJD5k5epixJAYfJMY7+XxL4MKzHjE3OV%0a8LkdSxCgEsp8JiRj6cSafAR67P5krDIuMGHwvXE9oSM330JQf7DkNla8pUWEp8Sr/KOkRRI%0aIQ9CFTJKV/Tti7tr5S9/Kf5YvwuywIDzfwxfBwaFIkIUyKsHfbTcJuhlCWWyPp+msMAN2Js%0ahawJEIeUk2DXTHgBAyZ6TAHNXslz9yui8vKUDugZ1I/WQaQgNbIYjO9JwrCWWMvkf9q9j2f%0a9K3TS7OA1X9I0s3D67o//Z8MaogEbty9ObJdMecBuUKsd6IS7k7oYxlv7BXMqlDazRTvzOB%0at+lPnaa+GO4r3jON9uz10jdrIjG7Uuw/qOrKtRmF+U3psc2KCXxYxCANiwhz+vt6R85qurT%0a0QouWrcgywQ+dpM9oQC8yhSVHYS3I2UeHVmzjmXY4vvULKWEkXuraVJNIccJhuITkyb5YIP%0af3XpHYdvoKkmODpHypCO0xDbl330UKfExzDNUArFkzHvkoI8Df/kPydtmAHkyHVIrBD7P+N%0aAw+TYZhRfSPNCjToJZDTg4+6Y3Vk+spnWlSqK/1qmlVz0sH6b6vaLFGIvKNblXluIt0PbbP%0aGYoEec5Cm96nhw/D9c7kw4oJC1m04txvCfoPHYkiiUZ/qwQ3DQZhIq3T2KVrJM9MLKj3RF3%0a896fKymhYxDBJc+RgdcnzYO6xM6ioWw91nSpwZO17yqZuSw75/04iozwxhAf3tUz+ze7ZQb%0a8T4qSa0KQj/h31SrJYDWNBFj4jd8MpMvYUHZVMLpnbUldAg7ebQJaBQ0cL0IWcoBj1V/Dd1%0ayLPFs2aOmDSlof0TWtwtYkL7lg6RTBDwgXOLrfww2WzyLu40eN7MsecTGcTycGfBNLogV70%0aPOKUk8Wf+/EnlHeiBqY/jc3/sH6eSn0BDmek4uPZtCggM6LfiMS9mDTQXDtYlLMV74+aqGi%0aumee1Ff/7BhrShGrqVwfg8vs+gllb4aqJGI1krJ8z2IGValWhVV56YdjMECQxl+A58/DN2T%0a+YCeCa2Y0/45T0zrNJ8xn9dTH2qPacsDzZ//iO9qx1E9tAkwDEH9qJD4cPlpwpbETMkI3wH%0ax+H6D/9nvoeV81irCMfrfdz89j/kRMMURiPmD1e0SLKewpRQZuxPAIw64MQjJ6RitzEKOwe%0aux99cJgczNB3p1ptD6KV/ffG9Xbgm7JGlcWUXtiH+D+OFTwJihQBZEY3T9DqXJUrdPkS8ko%0aM6EBt86edG6SFsNZo0ogN/QYcorP7hDDmJcFTodz2s+OHotca2nMqpip/qzr7y+yIFTmX4T%0aK+iE80+65Ae9gixo7DsOH9UZw2GeESLpFvvijnQumxL01mybGTzTRRLeiMt/5kzriHtEGL/%0a28n0ukbq0Md2PqR/ogvUFhIF96kZYpGyB9eh2v2EoyQygqeE6K8Pya2aO2Xc/MdRost8wTN%0aSnzqfgQvZOWoQrksrLVG6U9HkHtDcFypIqji0ngbpzNTEbdin0DoOX6w/YVQOqNw0r8ycWt%0aQoPBdZswejI5t2LE42oKF0KlLVahaMDNgj7I/NwQjXqA+9D4Gk1MlG0IlmbJOn2z6oM5I/V%0avqgggcYgNZvXootbXHjBw+LWN7ESl4jh8jaLoqCSDmwfrirs8ULS1bw7qZswEzRkUpi8gQN%0aKOi9rR5+DLE5fVHrGDOTsJZn4vk2v9Tcu0vvo9KshKYTguGe9j+bVYY7eEWwz6ED++t+r4a%0akbt/sT4sPYGsPdKqgJ8dBRBNXqxDFC/WEmv+89AjwHpnHh5kBEjr89kf+6nc74I+xrXKBtk%0aeEz9B7BHmNpxW7xJfR+pzqxVXy9V+LHL1++Fw0YSJ5Q1OnGM2GFabn2YGZv5Fbs+3yYnkCv%0a2vw4Sbxn2ikLG6AaaGxgqD+J5tolkYS2Su3geukPPY/lU8aBlO0D4rebL+NkZbeO8y40Adc%0aqlZBN2fXIVQxSxOnchMIlXaEzLHfE8uh0zjBmkeqq3Of++u6z/lLTEnQWFjjLnZjfESUmeS%0auZOZTX4AFmz5QtCgCRmpN5BxSAj3R4JFVbs+I/O3SLC43ZMoelCziK71W3aOWjSdoyZPJlk%0aB/WM34UNyWCFMnty98SwNbtk0UUun8+nSZ5hXoWsX8XlKc5IwQDhcWZVO3tqWpSzEc4L7ez%0aGeHab9P2G0QV898SO6FeviTPuDdK1o4rQX5YP6CZO5wlXhmNpwHT7TEJJVpVX7sgW5TQ+ii%0aWkG5Vzwf//BsCWy4whtVufSlyiLFMy0aY9KMPfsTdqIMWMQ0PcFZVFH4OLeDdMzj6Hbwim0%0aT0WcOGavisVnXZ53yEvdI/d+6FufEbxYBDgwHuO730JyzJ/xw+0r2JNjjntr2qMV8bdU2r+%0aZhxhF0yPT+GHu2lUY0V2cvMmxDv8ybe1fw+kcP9NEjozysGzv32mfizikt3ymD7Gjd1awki%0aaLK81ZS05qKi//R9Guh5EDA6tAdTctbVimsnJIe0gLbLFpxXSoPDv+ohi5OXkKIXWrYtDVQ%0axu6aj4mEgP6vYQevUx73Covb8AIeTFpaAIGy/vFaNyLVxyjjMQkywVC154Io8N+99Dkmn1j%0aG4PpGJCOdAyIVKRwUPqEMRg4aCC6S3tJaccVZitmbZEIo8Wbo8tpMSv+JB33kSedFQd0btV%0aY4UJeRBBEJpQpzFNl2hr8SAKgj2pNQudCEq8Q9mFBBNk91jBEhsp6ajuMdD6YvnEdfuwjWp%0awk/H07xqYwJyhXkf7R+zhDxn0NGjSES3kR0uTja+g8MrFl2OZbefnfyrgctGiKfQHRNpuap%0aZAgE02CzBkSZOQzyJjHxLqalSfHLJmm9iYX7Mges91xkxRBK4IWA4p2TMNQ6ew7mQ/7prDr%0azxioOhYGZHab/nkUWij1ccUrc75GHC3BxbK9fPTNzR3VHZuYJnzaYBjzD4gLeFrfklmc5XP%0aQt6ceZ0yVMru6Q98gD48eAkrzevQe7RF5Il0ztFLGbxrQN6zFCDpo0RTIc9WH2/AVbYjOpo%0a7Et4UbDkmJIxatQ8gzDWF+eLwTbp1KwuTZTGi5Zf5ZG2+CLEGE4Dk+WdQ6SLwc+qE+Qp7Y2%0azKjZOaJz74eIzhlEDQNexeYDQCN/cOw+sRryD20F9/tPYgffsjCmcs0+DrQSbE6+rSRdgG4%0atkHIhABk00pkWPJU8dwaWw+ha4gXxoTAu4ycvzcQPwk3nwDBlIvts1ECuVyO/d+lZuc7lRc%0aXKR187MJx1dPKKYxr56L9awuw2rkrynqMMQkKMmsyY7omn01DcUzz8ZdpYWihmmTA1Q9vRg%0aYhWz0QSfk9A2dhRA+lIcpcTb8q89iIRcvRXlS9mdI1r/T497vRwsCldbaYZRZZCaAvF1OY0%0a4VchciPDqVNxpg+XkoMbXFHwETSLKm0aUoibYYP6ik+j1sn8kBHhyuvFRIDEPXxLIx7taeV%0alsvFqwMaqdph8LzVmDgu0Pqd05lVU7dsQxF9kxmMJ53RVOuBJmdTPg5BBptMbJuIjW+z8+n%0akSaJ1ae3p6AGQEwMhMI91Q4cjkCbJPbt1pv1R9oaBphhCHgKfHb4B7wdH0cpvDGbbcB3+yL%0a8fVy8MGOqN7G3A0gVvwM1Ijl+2mTsa8H5K/qC88MbH8XC52A1DWn+DoZJA1z8yATMjRqG5T%0aGb9qqxjlG9L6q/JYuCXfSahjB1e/MFf6VtWvcaGnV/GCC8SxlXtVWYc/OcxoqaobjOpjwvA%0ay8+J30LFnSsi2ZgEpEf1ouNJ5ImfDq66QvxlkLh/tVxmVibWo5AEskI5jn49J0SYPOy6dsM%0aiMvvSCnWa9hDMf1MKyAR6+msmbRSNe8+QnJNOWLMFQrUwJPPp8YcF8KHFyFw6PPkFaR/0kM%0a93IrAumWpaeGEU87TDIhpXutJ+WeexkcLCVUE5q5dJKGPHf7zQ9Wm5COG3w6CpmOschn5DA%0a8nc2ywJ7cd9gqXlf0fa13tonCo2T3T4rhG6DxyOsW+Go4dqIchudtLKfrA2HssPPoWJEweL%0aCyp0WPK/VpCWViOj/8vPmi+6WNHosXVxlBT7NiaOMLcSsCK/VxGuTsKWAZNQRgWNGY02Ktw%0ar5I4GAViygRy00B4z7aCa6xSXm811GnboSlnyAFpgeZUWA/Q/NbJg4U3WEjMR3P0cUmk8ZG%0a07KHo1ZpEjJOuhzZ2Es21I7qI6VLyB6CVY13oYliY+CzhbsK+VWw90Z/tEeXjkEHjiv//97%0a6+P3FPdxwfKu3kP4CRNVvqWi+g1crD5RFr1nMzTXMFTz9PZMjrkH9uJQz/q0XnAa2RypBqt%0aZXo6F2X7rjPk4akRnv1dIJqrSciWevvG0+g9brDKzEPOWMUv5U1L+BJXGnRB8B9p8qHma5H%0a1HHnIMvrR6qOD/Uql0SCcP2ZgJoskacrTBcZWNmNkG+wqiY0AAEAASURBVKM86NwSF6UsIy%0a6evQLvjq1MA76SVnsXpWTqsDKrOSLDA+5pOTWtcTntw/ps/UW8HDyW9l/ZBr7SoIdBDTDh6%0auauGhk1KlJ+eR/WbDpAe6pa4PV33jDX1mnQy1FH1yfg4BUXPP/6H6qYlBhwdPOXyLlRjkad%0aX8MQwRW1gfbXzMGxJkMROpYmTTbaW6W+BCUG1eBNQqoHuddXmySVF57AqRsN0MW3lar9yLU%0a0/ZaezcT2U854cTCdM2UfEjC81xzwwB9qYK5mKlnrijajL5yN3fk/w+uVeZhu61wiISsdoH%0avsFHQtOqKF4pFPi6e9OHL+QOfGuWk+9+Pyfoy4SQeCNRRcvRtRdPY0rrKmRa7u6rfoQt4Ot%0acApwf7Ne9G87yvWZ1TZg1tKKy/MwvrNx2hy1xgD3hgljAFMe/vBx8cx8E9h6NtRFKqsWVFd%0arxWb9ZU6d9JsKc4xKAcbC2ij75CB3YTsNy+fwIWfb6NuM1/4tLQW9IvowPZLZQ3h2108N7K%0a0MBcXiiqYs0AxMJd/9TzRoaOX2fclpWr+VJJn052nmmDIixbCgOE8tm8rwMujA2x+k/nZmT%0aC0D0R7292ZZplyZGXJJZy6eF3weMiq3qh1Z7TwsNGRyJke2F/5G2Rm4mIlmTl5o/Yv4OUXu%0a9nEUKQsQNrChdh/5jb6xvwNY+7bhN+IfPqmiuldONloS/kH/omt3+ej/cC38YrZIrX1i6ks%0a3Icv1x0ghzF9MG6ceTs69+1WlHV5Fd2EOZKBvpVfaNxjA58O7nQchXwuaj7tWbzSvDc5Qau%0a6kZXSOLhq0+VqjYHWtX70YrwbPvHoPdQ9fCIumNUyuPdEMKvlOnJ2HAGOAEeAI8AR4AhwBD%0agCHIF7jQAXzKqH8JPVI+fUHAGOAEeAI8AR4AhwBDgCHAGOAEeAI1DbCHDBrLYR5fw4AhwBj%0agBHgCPAEeAIcAQ4AhwBjkA1EeCCWTUB4+QcAY4AR4AjwBHgCHAEOAIcAY4AR6C2EeCCWW0j%0ayvlxBDgCHAGOAEeAI8AR4AhwBDgCHIFqIsAFs2oCxsk5AhwBjgBHgCPAEeAIcAQ4AhwBjkB%0atI8AFs9pGlPPjCHAEOAIcAY4AR4AjwBHgCHAEOALVRIALZtUEjJNzBDgCHAGOAEeAI8AR4A%0ahwBDgCHIHaRoALZrWNKOfHEeAIcAQ4AhwBjgBHgCPAEeAIcASqiQAXzKoJGCfnCHAEOAIcA%0aY4AR4AjwBHgCHAEOAK1jQAXzGobUc6PI8AR4AhwBDgCHAGOAEeAI8AR4AhUEwEumFUTME7O%0aEeAIcAQ4AhwBjgBHgCPAEeAIcARqGwEumNU2opwfR+BxQcCgR6ne8Lg8LX9OjgBHgCPAEeA%0aIcAQ4AvcUAS6Y3VN47x3zcoMB7F+lnSLObZ6L0FFBmDRnA0rt0NlLKsregKULp2HSqLfwn8%0av2JuGX8GHnpxE6eS7+k3PVHstqpZVf2IrZkyMxO2YJztkr3gbXcn0J8i+cwP4d/8RnHyXho%0ai0exgKkfxSJUHqGSclHbHATo8svbCC6IMxemIR8W/zscnj4E3PXvIVePTphQK92SMvR18oD%0a3Tybhe+zT+Di5RIVPz22zxmLYaN6Y8H6E6p4fskR4AhwBDgCHAGOAEfg0UJA92g9zmPyNPo%0ajmNprKLLpcaPW5iC8u4fmgxtvnEZuznFKuw6jJkXVkR7NnJGyKlUgzF68CfuWvQEXjWwXNy%0a/FWhafuRKZQ97CK75NNaiqH2UsK0BG5kbKGICx88X8pYWXcK1MfCKjsQLG27dRVlaCmyXFu%0aFp4BVfyilCUfxrHMveh0KLILfDF1mkBFrF0q6uLih82IpelxK1A7huJ8HG1JmMxJeePEN1x%0a5K4Cxr4bgRbaZI90bIfAcfCZnyHgFffJVgy30S4cB+Eq/jH8daSwDL5x2LchTGlnxZfoPeY%0aAedcrHGfHKTkCHAGOAEeAI8AR4Ag8ZAhwwewhe2FCdemtuTlUb3eF6m5ftEvLYVj/QQhGzy%0aDhLDMaW3JexxhfC4lFn4XFLJ2FwPmY9Vo78bqW/8rPoD+ZhNGRK6vB3Rs+vq3RxrcHevZsK%0aGgZ61jl9sDwuXGIGx5LKRuxed9MTB/YyoqKRZw7kiXG+w5HSxPEmrS2Iiv1euhJtnR1d4eL%0a/GAScSWZCBoclqR1cHO3eB8yH/1V/Jh7Bpfzi1ABZzhRvFOjZmjT0RetPe1XvJK0sfaq4OL%0aZH2+NAWLTiGlmPL6+MAxDWupQbieTi6t2PVl1S49tEoUyug778xBFKGNpzuwPDxwBjgBHgC%0aPAEeAIcATuMQK//ioXoFzIEbX8+4TA7wnxR+FtMSVU4vnFY4eAAUc3/ws5ZPNoPhGmu1/KF%0aDTi4hYBI7oCd+4IcU7Ozrj4n3hBeydElN7CnvX/RKmULsSVl8Oj5zC80t1L4XM3F/Kcv3nA%0aeAT7ZqGgbQfUZdqyevVQl/7zaHQda1dlCKyDohMwrl9XNHqqLn7M/AZOvYagb0f7WjyXjqM%0aQ3TsW8SR3rU3MwMSBEWhoVdECHNrGtJCAT9+eaGyVXnVE/rdLMCJiiUAYQRrPSRYazx9T3k%0aJo/L6qGTEKr1nYlRllVs/ywhNYnzAf8Wm2eXj2fhuz5sYQJlraVj3WhnRCPGmpHAt5mDukE%0a+ZWQew5ZjnWLxxmJnSJWUqQvmSelNsbL3Spi9KSEhIMdXDV3YBsKKkvL0EpCa1GG1KrztUD%0abrZlvypqx5M5AhwBjgBHgCPAEeAI3F8EuGB2f/F/gEo34ujfYpFQUEWVslYiTlIYaVJmLcF%0acrXSvcisBQjO/RaSrk2w46Q6d3FpdfTB9QwYufvtPpCTFw/WVLzF3tA/lNKJTfissyAS69v%0asdujHNHmnzZsyPJZO7WESsJiHI3ySIVF7eiSmD5kDv20gslZRIuXLdc+YhNDANDYWkYtxsH%0aoW1y8LgVngcOyWMcleMxaQfAgTBwVz/dAv5l/2wZMtH8DFL0GN/8kxMjWOmmWKQn06+Z7+3%0aytV3VVy3bEDiiymU5vwTA0ZFmyKkK08vb6AgTzHtLKT3OHX4SoQlHsBUDc2gs1m9rdjdVUR%0ahWi4MGoLZufULBWFYZJqHyf06afLPTQzFgETNJCkyBOtPfITWakDskfM0jgBHgCPAEeAIcA%0aQeSwSqoxljujOm2BJ0aMKfakBGGeW85soxkZGpHiJPPoWpBrYPM6msbbL3DM0HBsH/DJlJO%0amYnaY8VpZEWq55IUnb7Z5Q2ftpMgLCXufzsBkyduQZuzd1RWnRSIs1A+JCx8CdTvDc//Tv6%0aeupQfGo90rPygKw4/H7oF7QnzIAK0vgJoUJ84nNblon7xjASL3U1CWWMxnDjOGn6KH8O/dM%0aIhQXHUSgJYSi+JVCcy1yjCDcsIjvLtlZK3hFVqS/A4a/XY8WMxSbNokZ5YlQJztLeOBY8h8%0a7HkqiB0NE+Os1A0e6tfExmrcbz+FQllPWfEI9J419FB08PiKabRly/cBhbEuYiQdL6pURG4%0aIW9GXiuiWYJ8BmfgMVv9iAtlY06aGfTjtU9BUt5rzQnBcGzU7Xpqx27B8XkjKW1ZSHV5sMz%0acAQ4AhwBjgBHgCPwuCJgJohJIJgEqGpKZr8+IQp0JJXJObUFNbEgLpg95K3O2cmBV0gT1aq%0ap3DFkzhcYUlt4GK4i93wRcatHe7vaaZiv2S7IePsKsnNIOLE0pSvYh2wSlDqcnYnnPZqhy6%0ah34U8mf9nIwOZvzmP6K3UVs7dz126Ql46z+JwcVAghMgRtdAbcpI1d7rSviwkqri2CEPexD%0a5zcnHFh0xJBWPEcOgvTXyeNjWipKeatuIN67fuRAHQJG2R+JOgtSBwBJ0qDkzMqzqVjbjzT%0ahHkjYtFf4NfBH90kAeFUajgmx4vmjyJDe391kLVVLfxegE9bx/frlZ78t+iAhdj3j96E+Im%0a9LQrSoXHb3ghfkoEebcZiQiITAI9jxYYjeG5iTwta8dbduxNat3S8DppMbEQy75bBo9iePh%0aa8sWBDOvo204E5uhTaK8nWOl0RlvYbjHSK85mQjKUTesLI4lkWs2CkeB08uFBmhgq/4QhwB%0aDgCHAGOAEeAhCJZKlLEIxMqZoKYRPerRGfKZ6IXrxSGlgnSvawfUxgK8WxPmRhjEtjUgpr1%0a/MYGex79YCIQHzka2yRLPMsa3hQ8MlJs1jxMHJVmnlx8HG0m7sSicd3M42lafHT9Cuy58v/%0abOxMwq4oz7/97X6Fp1gYaZG+aJRBABEEMIOKC4oJDXGaGZKJOBpNxdJLxCcMYx2SGPBmd78%0atI8iXEGZ5EdIiKEkVFo4iKIohBURAFUdZmp6FXeuF736pT557bfW/vy235F9xzaq86v3v13%0aj9v1VvldYgp+enc6WIsWDA9ap3inStx6/x/k75z8dv3NmFsI34wp/b9Bh78aR8jmIr3vogH%0aA4JnuBi9Pnl8Ei66PXzaK++e6osSLVm9cJL5Me/XWnoTpphlcKNlPiJMZD4J3Ufhsivs8+f%0auf8IIs76jv4FLL6nJxPZy/M2l/hj3rPoZrhwReqiqQQWeMLsQl82dg8ER/8sajXuWL8fcXu%0atx6ZW1lxuaUSoPYIdbTnm2kVYqf9knMGH61/xHjxQZ+5d3I0+E2U4p3PLSeygUYVZ7P50UN%0anYOkQaLkKeibMqVd/klty9fIzx7mHT4PNKQL/pytTDJ7NwD3brYOn5DRkiABEiABEiABEig%0aCQRUIPnyyddZNmKufp52Hpaokao9uCe7AgV2JCP0JOqXByxqWjniz8dAL4zGOgFZbrfTLbe%0arY67WbX54hcJjJeEZmir6ED9f9G/e8r/axX7OiCx80wizSnz5wbs4ICv9euWPx+DunvcFXy%0aRc0OgPmQqmK2+04qjqsxOeMBuJb4jgyZNPbO6+KVjmLffz59PMSKW/ryuaGDqEFf9ilJ2MN%0aBpD+4dEmQ69f9uHdgYTx0JWWYaFodcuwUP5SZgggk9XiRZvPxNWHpYoK9HFlSZMvmhgWFG9%0aicDUd+/4EhiaF71JlzGy/HM0HpQljeMvvgBt7TMjpccwzJXZqSVM97ndOYmCK/qbxRISIAE%0aSIAESIIGmEDgXweTlSyyJRLaMuVwZ0a/s1Q2k65qPX82IMLm4jgLR0O6zUKzGT8i6hmBZLB%0aJQ74NX52ejogmWjfTeA2s/UmISekmuWlIgy/XuumcQxKmiH45sXmn3dYmtzH54yrDu7puM0%0a5CchWvw/PciL4nzO2hkpKzCDV6ECl3jJnpowG2/x/p54rMvMRUpsq9s/X/diHuX6lLBXHl5%0assZzdqHD3bdiC64f30P2SYkLeFnulhquqbSKH4qOHcXxU0fDPP+lipXm1Ms/we9UAPeWl4j%0ahj3eewoUBRyJlJ47bPsSFoN3d5neJlJyv49KcULruWEhdZSZV4Pj2dXhu1Rq88+mXKCrSfW%0a6dMXz6NfiLm/4CeTnhciq1a8hH5OofTkdqxbO4Y+5EZEX8rzwTc2VJ41zrHLLuKbV4aaUce%0aD4E317xMAYfHYW5U3rKGXSnIozSOK+MoQ4SkSlrGmsfiRCqwRgJkAAJkAAJkMD5RUDFkuoi%0aEzzBZgSUr6LCBVkg5esqv6rrxwkuP+2PYHLipIHpx2VLOk7tZSZ9zpuPpLVjyYv4k83vm5G%0aYJ6DeBy+uea5YC836vuf+L+YNDf+I7H7iI0+YhQbJ7CdxES19U0J5LR/LRJKnQxJEkGWouK%0ao8itU/uQ0PPmZF2YMviv3lkfFYvEbE2G/WYPiGH2LBkrVYcut47Lj/Sdxz85SQo4waE6zwd%0aqft/O0CzP5tjcIRU5Cje96MKLNlTz2zCX85/nLvx38ZPt+21hTkTR8TeUlgjS6jJYv3fuA7%0aCFlywxgsiVBxp8xl9dL7MP+na/CDG0NCOKHftfjVwifwXbN3TFz+L7pOXsDs7zyAq2fNxMi%0a8/shKDX8/I3Tf+llF7+OOCdf5VtmHGzhi/V4ZXUeh5aouh3cSIAESIAESIIGvPoGQgUyVjg%0a2e5jEJZ0EL1jM1vepGREncJv2IFVfag1evRtT0bS9ObHkpT5DFWSVmxJd2oYLNqjKtIAm5a%0aV68bcZrRyVw1piRWmf2RSVqogoPleXuVKnw/NZPrcU7q5fhzumLsVvOsTqw8Xe4c9QYT5QB%0aty9fjSsHZuPkUTuTopI0jFqwDL+6Z7bJWP3ATbh0+Lfw1JsfibWmZijCh6+pI4zIYbwcTG2%0aOYDs0G4t/utBUKnjqCexweMp24RURgxp6dfdcUdpko6+JEXbtqbBasuxJ/GLpw5g/Ua2CNq%0axcdDV+/tJel5R7Ii783u/xW5lj0EC39rf34/vzp2Lm2P64896f4sU3/4zjbu6B1m0WTc3Cg%0aDYbjAORAAmQAAmQAAmc7wSMEBPho3ooTJSZDM33/nh1TCUTl3xtoH+9Mrl5ebZMy91LK5m4%0a1nFjmbaSbzqxma7M5moF238M/PO5TJChcQTEfboTF8nOjNS4HhpU+5G7Z+CV7GwUnjxp6uu%0aZXjujuJZvUIdNqBT8gD6y6H7Tw/yxjwZ6Go3FKx/D3DE9JK8M2cNmI6+oCNlGH4lQueN/8P%0aTgh3DjQl2zJ9az2+U14gGsX3V7mPUs2etx2n1r8PMFXxdL2FE8/ldj7PlaI+fhX++ehekHh%0askh2SewadFS6WktXtywF6PkDLDCj1/HG177WVOHe7Gm3Y7t9faqafPeC7HimUXIC3j5v3jm%0aN3HtHxfj1h9aBivv/gVu2PofGOyvakzF2BsX4fm5f4/dH7yNPz3zBJY9Za152uWWNUvNS+O%0azFz6CO751Q2338mUH8GfngEQrtnRIzMO/btyCO06GDi5v2SES0b2O5aotOxZ7IwESIAESIA%0aESaG8CKpps8CNGGNmLJ6RMBVuu9Z1QMjleB0aEST2XZ2vbjGB9z87lapqe7UUXKtq+9W4sY%0afZiOjVOP8Q1Y5ybsLpplKAGNY0Ff/eaAl5in0BwudvDC+fiveF9GjTp4sNFuOpn/4O5Qxv4%0aq/XQfnEsst/v2z/Ty89ppUhlGQ7v+RBvvvQHLF8afsbV+OlTsCXM8cc2vPDQbVi2zxOP/S4%0aQd/jAH/5pBpbZLGRJXjCMv3ZCmCgDSmX/lq0xYeJQb3liGpxYw5kS8eA4EZeZs7664KaFo7%0aFW9rSt/MmT+LuZ92LrM7+zjXvfi4n9mvefVPexf4Hbb0vDaXTBrL+9N0yUuWfIu/ZB/OLDT%0afi+WcL5ON7c+WMMHlPjPU3MxGBZaqmvO39chAN7tuO9dc/hDw8/6i8hXLv0LnmOJ/Crt56Q%0ac8wC864swTFvsEY7IHGTrOee0KU3LggIznqqs5gESIAESIAESIAEmkDAl1amrRVcVjhpRlB%0asGWuXN4ITaKrQwupYyeZdpSy8e8TJekSXZcdSuWVz/L1l2sgTZKYDT6ipOAv8GvNmwlvME6%0agsLQ/NURxRvCGvhobJJTVdU0RvmXPPCvx6Vh/IykETEuXTsv3p72Pxbxs+XvTeo5UU4alvD%0a8OSWhYbPefqZXGp3gXF+zbhMdk/tWyTLuvbL4c8h+ZTEBCSbgSXlzP9ASy9fw66d9fNYoFQ%0ath/veGemnfUOpg6U1oqOvu57wNI7ZF/dQ3j0ic744qn9ps74v56NbrVqNy4jJWci7vznmue%0aP1e5j/PxbgcfuMwVHj52Rew1hFmwiIq3v0InmNfeORTjwwZ/w33ffgdXqzAQb8N2pP8PqTx%0aahr2sj73OLnDHu+qvnfnjL83h12wkkN3mPovz3kDEG11w7McJC0HoGZzEJkAAJkAAJkECHJ%0aRASRk4OeTLIK3DlTmhFumvLsHzJcPLKz5c6ifEJiE+QV3w8EuJFZqmg8l4KUOu6V1X1OVRX%0aV6O6qhqV1VV2T5nU0foaVKSZv5qWdqYfGZfCzODpWJeCbevthHvPxj13zUby2eBpyDWfRew%0a+x57GEs8hRM3SutK3TJ+MvgP9NXKmamVftc6FhFBd7ZtWlonRM6bI2WvqbGMKxuuh0qajke%0ag3yJpYMvqJ9erK2SLMdIne32Dlxn9Cdzl1WA8jfvT66cZ74u3L3sJto7uKh8REFG37Nebe/%0ahAK5Lzr7jm9a4sO8cJoDWZTMLYBZpyEfpdh8XTgwXXA7x6433vMXNwyZ1TTHrkJrVL6jcM0%0aaadLKLfuLgBmZmP9b36KN46UIrXn1fj+HdHOmEtF3zFzsHjdFvS8YTyWGUG6FB/uuxd9+3n%0avtQhxt1S2CVNrdJOjW/4LDzf4AO4o3ff+EWZRmEWBw2wSIAESIAESOP8IiM6RYK82FspxMX%0aP3RZwVVqauFKhmSkpKQlJiAhJEkNUXgiKtZvWqqipUVFaJd/BK1WHSuVzM4DqOFWfn5E5hV%0ah/lmCsvwrZ3PUcVw2dj/o3fbIBb8K/j7aXT/X1QDX2kA7t34IA4apDPkAmJacCf31Ax1Lph%0ayJz78YvhSRg/KQ+Je/4XF5nDmEU6efPQ0f1zx2Tp4QDfNXom+ngeIjt164OMLlZoZObo/rP%0aoofCAnAVnijNF3EWvFypJxRX3PCzC7B4/K2fev2CqWeroZzUhIod7//EP2F5cjuTsybheDr%0a+O+r+BoqMQnWlCpllzWYY9Lz2K1UZoZeOvRJjpsQfRQ2/cdv+PsMwcAg4cPiHeQDxhVr53m%0ayeGc5HbNVyYR++v6SVJyU7s52La1RdCPmYNC2klWOv2z2W74xsa1pS1SIAESIAESIAEOi4B%0aT0vJA3jqxsWkwOR4F62nOba+J7wkr9rrwFjEaqQTEuKRkqKCrEE/ChsEUYWdEXcpySLQKnF%0aWjrmqEmuaajKdYbxGRKy13IgNmhYrNZtA0Wd4ZZ3tZdq0On64BweSQ4ubElbefTVWNqVhM9%0avoAdMXeyKnuFSX6dURNq3AD+591/sxX4IvvCWQjy/5Lj7uYTyA4Nj7z9TRAfDp2y/b8hHj0%0aa+OFYHBTlIGjsJ4ybDWPODy2RdFF1HBhnXGRZj9533mTDhgIaZ/Mirq0sgv1z/l7xWbPHqg%0a9NoFIy8eLWtN1Zq5FK9+8Pe4pea+szrHDhWeOr7PS1yAnOzWF2b+yBPvwr8/9FeNWo747ZH%0afwvwHWv8fC/w5MkICJEACJEACJBCzBERjeVrNCjRz1UxfiAWmLvluqaI2UuGUnJyExJrmrk%0aCTloiq4NNXpVjRrECrktElyIXCrCUIt2EfB95a4YuBiycMaPWR80bkilfGwDCH9qMgkGz/q%0aOyxW1N7aWWBLHNs2DwP4Z1Vtn3OuJERzyDL7Z9V4zFP4anvXe6/D1r4u9v/DpPfelKcaNSo%0a2qikiKsbRFyZw7KX4pd/vBmLrx1Uq4eqfS/jR4uc2JTll4PtEs9BUy8HvP1/D8//Mb628T8%0awKpqDjaKP8LBnLdODuQf2coq0Ep+sl/PgTBiObJddaxatkFFULn410Shh5ltOW2E67JIESI%0aAESIAESCC2CHj6SiZlpIyZnBU1Vog5haP1NMdZxMzeL21lC8RiVm20mqbVWJWSkoLkpLaVR%0aSoAE9MSoP4NysvLzXziYws3Z1M3gUN4+mePe1VuwYUDW/dX8+0rt2PFqk14fl3o9dB99lyw%0a4DyLPAPLgfKKYHYbxW/B8le2YPUrG7Hm9TWY7406/v5nsfb1jVj9+hasWGrPHos0oao9682%0aeNC275spRkapgcP+egfxTWH3v5ViyLpBloupE4x+xs5nng4276V7/DLLVP5yKe/5rFXYXnE%0aKVjFEuyxe3/vEhXDRrgW8tm3b//Rjria9uk+7EfRPdvB7HgkkT8fPlL0v7oyguK5P2ReLt8%0aiP8aflizJlwOZz8gi7DzHH/MzqITY/tN53kfGdGyCGI67Y17/JxdrNozWHYNwmQAAmQAAmQ%0awFeLgBVn+kxWoJmrZhqBZm6qyowwMyLNa5Ao+8cyM9LbXJQF6asg1DnoXPg7KEgmxuOHX/2%0alLyKm3bcAF7Tyu9cwJ3mpuPI3L2NCSQXSug71Cbby1PxxMPFryO/X21tG2AfDVJjIcsZLJ4%0axDN09sVJ3RjWeRw7bn/8cruB7fGBl5L5rvqbFsL5b/wyQ8ss5rIueMrVm3CEeXfwsLluhyu%0asdx61hghViqgmeP1Rq5Dv2akHM5Hl12L64WZyUa3hCX9m8srdWDycj7zm/w7zcHxWQm5v3y%0aZey4RkSX8bi4HyuXLJBX5PY2V4TtfXP8ZZhV+z70l69eetHwuhq2fNm+IzhWJMpWjksIbCe%0aMOk5iaiJOn5W9hwwkQAIkQAIkQALnCQGjqMyzWm3lpW3CWsECljK3l0w9JGqoFm+JKtM0P0%0a2tZLJ0MRaCOgBJT0ulMIuFN6NBcyjahJ8tfNSrej0WfjP4g7xBPbRIpdIzNX8IJ6LX0FG1H%0aE2cOn7EH68hP7L9yjUiZadP+zkR+9n0CH7w3XV+nU/dHrMHb8d76vM9PR3F0faYFf0ZvzLL%0aBoGc2+YhLxWokkESRFV++eqvfZf9+t9s4fZV+OENd4WWL/YWb5AvLjLP3WvBr7Bk/zTcZyx%0aNIs4mfSmu/X8prv0jC73UXhcgT6amDkcyI5jNe11yLza8cgmW/5/FWBZhmSbEG+fif38Acy%0af195/bj2SOEo+Ln+KaPy7Hr/7z37DFCDS/NBQZIR49F34fc2d+PcxL5a63nvbqjMaU/N6h+%0am0RO7QUN06IokLbYnyOQQIkQAIkQAIk0OEIWGkW2VKmD2OWL3p3raX+NjLS0oyFSstjKbSZ%0aYSOWHrrDzaVoJ35+zXW+V8X5S/8Zg0VEtFUo3/M8vn3lHSiU3+nBQ6aDQunAS4sx9+5HkdM%0a7F1nZIjq27/em1xNpjf2UHduAe6behE+lL3cGmZ7TFbmf/XhjnRsrRKQhe8zWL7nTF1q3//%0aUlOPzSP+Lqu91SUdfX9cCr/4CZS9Ui5oWJP8Lq/74Lff3nSsVl//waluBGEWe6X20DFt8wB%0as9+Zzl+8Y+X19ozpVaxFZ8cdL1FvKfIkQB3PrQWCxYfwv6Dx1FaoWa2JHTqJZ4Sc7r4Fq6I%0ajYXV2Gvvwq+v/VsUFhyUYwKOwxnpkpLS0aVnX/TqLusGa4bKz/EH50hjxDUY2az9cjU7b+V%0a0hMdp5RHZPQmQAAmQAAmQQBsR0K1hLpiod3H5elfRZdJyCVrKTJm3p0xrpaenNcj9vRuvLe%0a/+T8u2HJRjNZJAZSFOeZaPnNuW456ZjbRkiIIq9oYsD6qpSNMI1vXK1U3+To0HrC9z75gZ5%0aigj0TuRWIVUULyNv+evjSUq0lBR81KTjCv4kCiTmvNuxICAGK3wl7BNwUOrfiL7spz0qNlr%0aEk7vWIbvLhLBdbI8bIlc1pCRUllE3fSHcUU/Oe/sC1GUYSEXty/9J8wfsxuPizArkLLZcuj%0a2j8QVvfe4gdqZIs7WYHn+A1iwyLNsdu5SS5QFGjQomtKlNwbLq2khEVk5/c2roe0d4tkLrg%0ap7fxvavin1Ks56IlWWhj79zEJkVkZ7L8N7T5TPycf/bz6+rw5P9oW/t+E1mSIBEiABEiABE%0auj4BALqTARWKATiosJcyjn6MJLNy8yIYVGmzxMnay7d/EPPx1iTCewvbCWcsr/pxWc+wcSb%0aL4/qQj3qpKXtU4/8Hgc752P+t29Ar7rkuF93DG799hx0M3WL8NHGzTiNZKDiLNJzRmHs0Br%0aL9IoO4SM56FgP4jNBLTydc5A3sCmiohIHPvsEJ6WLJO0nPQdDhrp9ZLb7Axv/F89vPoDBM/%0a8Gl42I5nrQ1q0q2IDfP7lRTpeehJtvnhImlna/+TxK86/AqO76oGUoPHYGZebgNtmI2b0HM%0ajxWBza+jIO9JorDlbrH0hGL923AY8/uw3Xf+2atJZ52RjF8FevsL37wGGb//EHktZEV6vCW%0a5/HqtkNI7joG18sh0VHPbouAzbXNHj4TV06q7cEyQhNmkQAJkAAJkAAJtBGB3CxdONj84JY%0ajak/6S/ucJ19cvrGQqSjzhJnZUyYVg94XVZSpg41YDhRmLfzutJowa+F5sjsSIAESIAESIA%0aESIAESaE0CLS3MjPlDLk6QWSFWYwmjiDMValqm9if9kyoHO6cki4EhxkNdtpMYnzqnRwIkQ%0aAIkQAIkQAIkQAIk8FUlINrKD1aUuQyVW+ECTTeYGaHmCTK1ranFTA9z7giiTB+U55j5bzcj%0aJEACJEACJEACJEACJEACsUXAiTE7KyPINOplm5uKskCeFqqoc27obcvYv9JiFvvvEWdIAiR%0aAAiRAAiRAAiRAAuchAU99eU+uYssEuasUM3JM4r4XRs/7olvCmJ6aasSZ1yrmb7SYxfxbxA%0amSAAmQAAmQAAmQAAmQwPlLwOgxJ8pEjvlBokaceRlWuFnBlpiQEDMHSPvzrSdCi1k9gFhMA%0aiRAAiRAAiRAAiRAAiTQdgR8y5gb0s+wMizk9COQVpEm9cwfcfqRmp7iWneYOy1mHeat4kRJ%0agARIgARIgARIgARI4PwiELCP+Q9u8oy1TLICok3tZ/pX3eLHumt8/2ECEVrMAjAYJQESIAE%0aSIAESIAESIAESaG8CRnqFTUL1l3mp8jIvTdt6vjdGSWtWWkrHs5bpw9JiFvaWM0ECJEACJE%0aACJEACJEACJBBLBKz+siLMzEuifkrj3ksz4+PikJyUFEvTb/BcaDFrMCpWJAESIAESIAESI%0aAESIAESaCsCNQWZ2VFmRJiJGYuZFWVqKbOv5OSOKcqUKS1mbfXJ4jgkQAIkQAIkQAIkQAIk%0aQAJNJ6CirFbrUI7GkpI6rt2p48681pvCDBIgARIgARIgARIgARIggY5KwFrIgrO3osu3lGm%0aRWsbMzVnJ9ByzarOcUS9JiR1X3tBiFnzvGScBEiABEiABEiABEiABEohtAmEKLmQxS+zAok%0ayBU5i18McuroX7Y3ckQAIkQAIkQAIkQAIk0NEINPc3sZNb5i4Xz05mrWUKQ/PCXueQkNCxp%0aU3Hnn0MfkLjm/spjMFn4pRIgARIgARIgARIgARIoDEEmv6b2EixyEMFipxQMxWNQoMIs4TI%0a7TpILoVZC79RSQlUZi2MlN2RAAmQAAmQAAmQAAl0MAJN+00cUF7yvCYVWLbo0ub8MklYi5m%0aTaB3fYtZxd8fF6IczRYiWVcbo5DgtEiABEiABEiABEiABEmgDAvqbuFlBVZhRYnpTFRbem5%0aVj4XnxcS1nc1q5+hWUl1dg3jUzkJ6WGj5QI1MlpWV46rnXkJKShPlzZ0Vt3XKzjzrE+VWQ3%0anGPTji/3ig+LQmQAAmQAAmQAAmQQKsRaM5v4hoaLDRHMZFFKnNnmMXJ4dItFVSU7T90BI89%0a9RJUWDU1aFvtQ/vSPusKFGZ10WlCme45TE9quQ9FE6bAJiRAAiRAAiRAAiRAAiTQbgT0t3B%0ab+OFQmRaUai0pzNRS1r1rFxw7cQornm6aOHOiTPvQvrTPugKFWV10mliWJdbOpm94bOKgbE%0aYCJEACJEACJEACJEAC7UxAfwPrb+EWDTVWMvrbztR8FsmE1gKD6/LF2+bNNoLq6PHGizMVZ%0aSronCjTvupbEklh1gJvXM0u9F8IuqbRalaTC9MkQAIkQAIkQAIkQAJfbQL6G7gtrGWRKBqn%0aIJEKmpiXnpbWJHHmRJkKOrWUWVGWVu8sKMzqRdS0Cqmy16xLKsVZ0+ixFQmQAAmQAAmQAAm%0aQQEcjoL999Tdws4OxgtU2hdlsvcoCxmCx7j2TdEsLM32OxoqzpooyHYvCTCm0UshMAbqnx3%0aFZYyvxZbckQAIkQAIkQAIkQALtT0CXL+pvXv3t256hurq6VYZvqDhrjijTiVOYtcrbF+pU/%0a9WgV2YcHYKEkDBGAiRAAiRAAiRAAiTwFSGgjj70t26LWMqayaSyqqqZPURvXp84a64o05Hj%0aRFkGDYHRZ8OSZhOoEhFfIl4yy+Wcs4qqc1DyhN9srOyABEiABEiABEiABEigDQjoJh21jun%0ah0XpOmbrEb8n9ZG4pol2m6JYrym9m+dGsv5mNRUwKq8QypnU0rW2qRJDp7+q01GRkZqS3Ko%0amS0lJxf7/WOPXo0a0Lbr3xCjOeOvpo7J6ymhOlMKtJhGkSIAESIAESIAESIAESIIE2J+ALM%0ax1ZhJZNh4TZORViUlSl1g6J6d0IM0+gJcTHI7tLZ23dqqGmONPBmivKtA8KM6XAQAIkQAIk%0aQAIkQAIkQAIk0K4EmivM1ILWo1tXtOA501F5BMWZVmqM98VonVKYRSPDfBIgARIgARIgARI%0agARIggTYjEFWY6bpF+WuWLsps/CWM/lJGt6SxWixmnZCc1BKuIet/bBVnTz3/mqk4b84M48%0aGx/lbRa1CYRWfDEhIgARIgARIgARIgARIggTYi0FhhZvaeiWhTpx9mSaMsbUxPS0GnzIw2m%0anHLDkOvjC3Lk72RAAmQAAmQAAmQAAmQAAk0g0DUk4BljWKksjjN915l5WebMXL7NqUwa1/+%0aHJ0ESIAESIAESIAESIAESKAmAVVgngozcqyGIoss0XSZ4zl0VHFGYVbzQ8A0CZAACZAACZA%0aACZAACZBAOxAIV18mFfDk4dJqHVPRZm5qKZOZ6tWmgeKS0naYe/OHpDBrPkP2QAIkQAIkQA%0aIkQAIkQAIk0CIEjPyK3FOgyMkxU9ETatbEFoezZyvMK3InsZtLYRa77w1nRgIkQAIkQAIkQ%0aAIkQALnJQGnwcxdLk6IadrP03z/5SxmcYiXU7CLijue1YzC7Lz8qPOhSYAESIAESIAESIAE%0aSKCDElA15odQ3DoA0QKxmlVUoLS0zK/VESIUZh3hXeIcSYAESIAESIAESIAESOArTsBZv0K%0aPaUWXWstCqxU925lkOCEWHxePeD/t8uNwuqgE1XoGWgcJFGYd5I3iNEmABEiABEiABEiABE%0ajgvCagyxZrAQjlaMy85KJCTg+iLiw8U6tFrGZQmMXqO8N5kQAJkAAJkAAJkAAJkMB5TEDFl%0aVFYHgNjKzOiK2QVi2Qpc2ea6V6zcnEE0lG8NFKYnccfdj46CZAACZAACZAACZAACcQ6ASPQ%0agrYyFWdu0kaoefpNM3VJo/6xqs7UKjxTLAIt9g+epjBzbyrvJEACJEACJEACJEACJEACMUD%0aAKKyweajOsq9QmbGMSS3fQiYVjAVNLGV6V4uZvrTFyVNnUFFRGdZnrCUozGLtHeF8SIAESI%0aAESIAESIAESIAEDAEVVTWDyZOLvbsaereZNidkOVPhdk6cgBw7cSqmxRmFWc13mmkSIAESI%0aAESIAESIAESIIF2I2AtY4HhNcPIMGv9chYye7cWM2MZUyuZvOLUSuZemmcsZ/FQ/4wqzsrL%0aY3NZI4VZ4D1nlARIgARIgARIgARIgARIILYIGAuYNYPJxPyIZyALpY1+k3LzR7K1RMWbxvS%0amMSfOYvEA6jhxI9lxnPsLTAYSIAESIAESIAESIAESIIGvPgF7BJmVKuYqGXrXZYka0btJi1%0at8e9f0OeMmX6uou3ytY+7SrrpK651DlcofyU9JSUZ2VmdjUWtPmirHThaeBoVZe74LHJsES%0aIAESIAESIAESIAESCAiARVXNlgBpmJKQ0iQ2bQ5RFoFmLysENN8FWDVevPuIUGm+aaG3OPj%0a49G5UyYy0lNN3219KS4pw+kzRUY8Upi1NX2ORwIkQAIkQAIkQAIkQAIk0GACKrY0mKtc/LQ%0aKMf1jVJYVZpoICjQtNwsENd8TZNaS5lnUpF9NpyQniUDLkHuyGau1L+q+/7Rx419hxKFZcC%0akTsU/a2qOzfxIgARIggdYjUFGMo4XV6JSVgdQkbh9uPdDsmQRIgARIoK0JOCGm4xoN5skXl%0a+8sZprWchVaGqk+p0sZ7V3T1oJWQ7h5Qs4IOuk3JSUJnTIzkJaa0iqPWVpWjjNFcq5auQoy%0a3fjmOSyROy1mrYKcnZIACZBA2xI4s2cTVm08LINmYMa8GeiX1LbjczQSIAESIAESaC0CKq4%0a8e5kRXtZEppYzm693YzkTYaVZRqBJ5jmTthYzv1zy1S6lf6x9yt2toDPtpVxFU1paKtJFoC%0aWLNc06EdHxGhd0LmfPVqBEBFlpaZkZ03iMlG50GaUGI9DENUmiSfFCAiRAAiQQkwSqywtx4%0aHCp/F+79vSqJLNnn55Il7JD+07aChk90aNRouws3n9pHXaUoPlfCFVV6DpsAmaN6Vl7sl/x%0anGo5tDReLJXVFfJW0WL5FX+3+XgkQALtQ8D5VNTRo8TV6qSCTGtI/FycKjb1yGjvmpaUTYf%0adrZjzxZfUUytcUXEJiorkC1KG0yWOyUmJSExMRFJSAhLiE4ygcm1UgKnQq6qukrPSqlBZWY%0amz8t2gSxbthOycZFpmbvoEGrS964PCzDLhlQRIgARiksDZo5/jtQ37o8wtAZfecBUGpBTiy%0awP2TJaM3J5o7Pbl0jNn5QsEkL/NDge370WJCLP0pvRUcRIb3/oYJ8uBfhMmYlT3SOv8K7Hv%0ao23Y8ukhFJZXGTFZiQR069sf48aNQJ/MCAq2nrmUnTyAd7fswBdHRQBLX7LYxdxNn2OGo09%0aW9K/KkiO7sP6tT3FE5yLVlGNiSgYG54/C+PyeaJRGrmeeLCYBEiCB85WAihkNon1UI5mLlV%0aieCNM8U2Ikmfm3TI2pRcpaz+wd5+Q7wlYxdxVp2oO9SsxY0qRIRZ3+0bpy0T4qKiqM5Usba%0arYJfsRLe/O0NxVcMgcVXt6SRU3rmEaMSRNrObPlmh/928brnzcSIAESIIF2JJAQEhqpnTsj%0aw+iGChw/rSIiWf7FTm7HCnDQm2LxznexcndCHSJL/hUvoTeuuW4CupquE5E/9UL0Vy0SMUi%0alkr14bcshKU3GiElj0FfURtTqCWmNFoY6bHVRAV59cTMOeuqwc1mkEUqxec2fsP10aKK2eh%0aWOH9iDVw7sxfhZl4uga/hXW8FH72DttmOhDv0nc33uwYALp+HSIVmBOjZ6Ytd7eG6zcrFBR%0aZmGyvJi7Nz6LnZ+1h83XDsGnWw2ryRAAiRAAq1AQEWQE2kqe4yVTPKMkUzvKrJEWBkxZESZ%0axMWKZqxnRkGpWjIFalyTHjRIWhN6VzXlgpflkrXuXlVzU0HmVXAWMc0x4szr0xdoXt2Gf3v%0aVGpkZJEACJEACbUYgYyBuuHqUtcBUH8GzK99FoQyeIEKtYM++sGmUVUYSNYEqlUdwUpbcdT%0aX7muPRtXcOugaKa0WlbpYIs0KxJuXk5qBPC5qBKkoKsevj7di0KyiOas3AZOzb/E5IlHXuh%0aakX5qFnSjX27/4Em3Zq+ypseWUjes2fih4hPRu5M8ktO/JRQJQlYMDo0RjdrysSqkuxb+cn%0a2LLHLg/9YvNG5PaZjcEBM2DZoY8Coqwzxn9jLIZ0TcaZo4fw3qaPxYImAxTvxavv98Z1486%0a/pZ1RobOABEiABJpFwEkdlWISRNCopHJCyixZ9OWQ3QWg5WYvl5q/9LtBBVe85srSQ691tQ%0aolKY8XgWZKqrVftZRJNf+uVUyGKdMSiYQHb3pOkvmCzE7WijIVZ2JB0yxTLmOrVU0DhZnBw%0aAsJkAAJxDgBEVuij6wwqxBvUybIN0zFGez8Qq1n4vZjYD4uOL7DiJfUnGGYMbYnqmSde+2Q%0agC6NEFdlx1SU2SBnc7ZcqCjA6tWbUdyQHssP4O1dXs3OA3GTiFSnk/LHTUZu5/ewylivTmK%0aDWMCuG9O9nl7PYtvGPV6dDFw6dwYGuA7FgUrWpKm4oJf0uVEtYmex4/OTGDwq26tfjHffcm%0a07Y9YNl6KPEblAau4gXJnbA+uffB1fiAWtcOdunBBhVqfwrWemLCYBEiABEqibgMoaa+BSw%0aaNqyVrEtJUxhplyJ5dMqYgsSUtDFWBWFnktTXPbh7YPhVCeGS+UDFWRmNVYXo/mZsfRUbVM%0as8xMNB7KMHkUZmEomSABEiCB2CXgG4H8SAIKv9xlBIDujRr5tSHo/tkBbJe1fgmZ2eiR7YR%0aE855JtjjbDlK6oZsnQJrXo9daRJ6TjRl98zF7QmesX/0ujkfo/MTne1Hm5Y+9eIQvylzVTk%0aO+hhHbD2G7aLfC3ftkn1v3WnVcXXOvOIEvPZ2X2j8vIMpCtTqJ0B3w50P4QqxfZUVqArOh4%0asgejzmQ943Jvihz5ZDFi2PHZOOLLWpxO43T0tRaJ0M1GCMBEiABEmg8ASt61HJlFI90ELKc%0aaW/G3mUEV23VpC3Mvy1KJN7ba6bu9FUm2X1oEnMWMelDe/AtZJqvGXYEEzdJzbIFcrdzMle%0a5+CmNexPXu+aHpQPlFGbKk4EESIAEYp1A2P+tnTI7jU1bvA1XYkXKE4tPwVlP6rSgaevMcU%0a8qJSaJLakFQ3wahucNQ4/BA8XBhjj6EAuaE1/ho4jDjy+9pY4puRia7Z4/WCsZw4b3wvYtc%0amRA+SF8fnIMRnn1yooKcaYiHt2yOwWcWyaia0aa8XgyaFCPYEdhcYfdCUgt3Cvi14TE3hjZ%0aO5KDEln6OexizL9AN53FI7klxawdmVcSIAESIIEIBFT0GM2m4swIJrl6+8dUQGm5ZhtRpYJ%0aIc7y0E32hbrWWlsvdK/RyTLZ2a4Sg7dU0c5Yw14dLm3FVlHljBoWZ1nX13HeOa887CZAACZ%0aBALBKorMApOZAyTRVC+clay/+GjBkQEB36AFXyL4PVspSx9trDBHH366RNxbHP8frWw0hI9%0aqxiEZ695JhnWireg7UbSpASVCk16leJMMwdOx75ET0q1qiclIUx48KdakT+UqoWT1i2bWqv%0a6B4fO/XoKuvzD4vjkyoUFouZKjsNZfs/wMo395rGiTkjcfP0QfbZk7pjxrWX1ZhQePLMnh3%0aY5RnKenR3krQURw/byaT2yzWOPY7u3YXtuwtwpkS8W4p1MaNLNwwdMQwDsiOLtvBRmCIBEi%0aABEmgsASeiolnOrGRSuaNizLN+ySAmLuIo3ljGdA+ZFV4mX/JMttSz/QbTKsk8IWajXtrc/%0aIsRYC7liTBNhoSYSTmdZ/KdFU0zI38Hug55JwESIAESiA0CYgVa+5zud3JBhZSnkFL6Y3yu%0aWH8CoXjP+/j9nkBGIDrkksswxatfVVaIg0frd7zhmh/Zq4dY1x2SS6qQX3eVxpVWnMJhTxs%0aabydRWsdnitdKKXP74bTa0f1H/dqVxwqNRc7fSuaX2EiFWNZO6Ua+CnH+8dlObNvr3D/2wt%0ahBzreiLOzUb04RbD2yyrDxpRew82S4Ui08fRoH9+7BR0PG4qoL+/kiuMZwTJIACZAACbQiA%0aRVJbveYjalAC+UYs5fmqMoTRebEk2RJkbmYHuwUwySXzTLXgEqTtAo8P0jUpZ2QdGOYfC0P%0aFZiWFGY+PUZIgARIINYJJJizsiCOQNQqJO4+MHXWeHRP79QoF/WeV3fzsMmdemN0npx8Fsl%0agpr74i45im+ed0NEZMDofXaoqnCx02d49BYN7h4vEGhWakKz2lzjm9HICKVI3ta2DPS6QZY%0ap7PItZ96w6ORV8sBGv7fVMc373nXHV/Ine0QKSKSLxgCcS923d5tVKxoARA9AzLQmlJw76v%0aI7v2ooXktMwp15HJP5gjJAACZAACTSCgNM1kSxnVlo54eQJJr05zaXjSNwsSfTEmRFpmu2b%0azrSKVLJ/vcba0AZXzaXdfFzal2ZOpLlpeBVNUuL2Tq+MIW6MkQAJkEAsE0jMxU03fd06tCg%0avwLOrNotlqBrJWVnIiuBhMaP/WMyZ3FuERG2xkpAUWmIXn5UjBzPnRH3ykl2FIjSCxeLRse%0a8QiG+LNg3uXxETk9wizIYNn9p7DG6ZO8jsMeuSlVGn9SpJLG6pKcVISdSlkE6gncaGd77A1%0aVMGeIdFV4soDoSM3rjqygno4b8HgzA2/wv88YVtxnJ3fPuH2Dd8Bvpxn1kAGqMkQAIk0FYE%0aPCWkykqCE0C6Ec1az+QumcbphyfObEXJFNVlymwryVZ1ZpdFaj/ao3XPb1p4FyuyTJnmaN/%0a2Ysq1nS5ZNHcT9WJenvuuM5V5IQESIAESiFECKfEhURHUJrV1l32AhCSkxsv/4pslCM7i4+%0a126WJq32EYWvUFthWcxda3d2DE1fmeUGkDXvKMTgwd2i8LFWss26xvBkliUWyIu/qcMZMxf%0a4ztrbq8EFvf3IhtR8+icO82rBUBPEfd5YfxTsbkGUFRZtvGZw3A5ZOO4Unjar8Ye4+Wol8j%0a51zfM7GcBEiABEggREA1lYbaljNPQHlSyMgzuWh9beIElAowE7yIE2rOWqaVg4sgVbRpCMu%0aTtOvGDGBqBPM07tXwJuzm7fKDX+9ec95IgARIgARijoBTJg2dmC5DbGaoOPKpcT+v3eQOGo%0axxo/vbHk/vwqb99uy0Zg7RsOYpWch1vjciLbl0vZSX6davFgnxMua4y6Yhzxv3+Kd7UaI9B%0a+eSkoP+mZGHS8/tj3C3JpHrMZcESIAESKD1CRgBJJpIZZETQ0YmmQwrmFQcaZlmuYjNs5mu%0azDQxCa0f/tJ2Jk+7cGNpc83XHC/Tldlcm69d0mKm8BlIgARIoAMQCDPW1DPfqqLjKDgWj+o%0aISxmRkIacnkHX8ZE6O4M31+/xCrojP1e/LoZidOdd2CY+MXa9uRXD5k9Gj+brv0iD18jzT1%0aJD8aFjst8sJ+JesZITWmZDch1eJrVGyf6P8Nw7ejaaHBB93VT08Zcieh2YWxoGiCLcudNuK%0arOPGlCG5SXm0G/ZocdAAiRAAiQQAwRU3NhgI7pXzM+SAhVI1koWsnj5fj68EqOfpNjU8BrH%0aeZY037KmfZmBbD92TL0GRwukAtm+QPNru0EozEIcGSMBEiCBWCYguiiogeozoJUV7MJaeUU%0aOvXHTzRPqPID50zfexj5vkAGTvuYtBUzE2IvzseOlHbK08BheeHkn5l+RF1EkRR63qbnJsh%0aQwA9tVIBUXoKB8FAZEWKL55e4j3gDdMbhnaB9dpFGrKspQJk5UpEOYs6MjCjPZonc2JIdtL%0aBldu0jfugctMSF8ZWNwoJKiWkcaBIsZJwESIAESaFsCAW2kCs0oLyPTNOqpMFsnsLfM6S5T%0aXUSeS/tTty38ZM2IFBsh5vK96vYWausEZfB73jXhnQRIgARIINYIFO/F06vWYqW8Vjy1uUE%0a/+jM6pyFDDlEOfyUjtUfdTjAOfvAW3jlgnV/o2V+XDHTrCEUcZg/BzBGdLZ2Tn+Lpdbt8K1%0aVrIus50FtGiVK8+96+2kOd3IX3C6zb+tS+uYE9ZZUo2LsPu/ccwInAOseMLl28Ps5i88Zdk%0aQVWyT68u8dbspmS7O+pGzi8r21beRhvf3Sy9lxEtn7wzsfevrgEdO0UQUVGaMUsEiABEiCB%0aliXglhpa21VIDpmYXLRcRZqrZ5NeWiWVXybffxKPj7evOLnX9XL1tE1dfbr+3Ry4lLFl33/%0a2RgIkQAKtRqCyXA8wbljIGHgR5k3q2bDKfq1K7N68AW/t8s7vSuyNOdO9A5n9OkDOmCmYWP%0agqNol4qyzYgadfqsD1V+TXaYELNG9SND57AMZm78BW0UFle7fiRfHIf+nYfkiXf148c+Rzr%0aH9VrXgakvH1cZ5wklThrs1Yu9k7py3jNG651jotCfZXeXQHnlxXgRkXDUWPdP1arMaJ/Z/h%0ajTc/9QXwkNHOKyOQ1HMwhqTsMYdPH9n2Fl6pGodLRvcVZyvS0jkN8fRaYs4I5Gfx30D1nWE%0agARIggVgiYGWanZGKJ2MMc84/NKV5voUsWFuL/IIojxRe31XScWzwInLTmOuNwszx4Z0ESI%0aAEYppAZ8y4ahwyZD1dQsVhvCRCpExOEgs/2jj4AKEleMHcqPHyk9jwp7fgNBnQHbOvmxDFg%0aUUi8qfNRNW6V7FFvDRWirXqyVVnMOuKiegT7fTmqAM3tCARY6ZfhH2r3sVxaXJk51Y8Ka9E%0a+RarDKjVPmMnYVhmSAidPuYdOqbDiHMQPT/arlrU/i7EHnPsgIg9Wfb5wupdZnliojknThv%0aYoEcPTO4fPJstDVOuuBAnV282czm4/X2s3P7N+rIuAAADoUlEQVSBuNqXfsoD70hiL1w+dY%0aDrhncSIAESIIF2IlBTEIUEV2gPmpFKclGRJHYuezeZkuGUkx9xBfU9kFcvUF2jdoxQW1cc+%0avYKlTFGAiRAAiQQIwQSEjxnE4md0SNL3L5nd0JW927oIcsUu/UfjJxmr5KrRsGuD7BiVUCU%0ade6Pa8SxR06UfVcWTSJGTZ8ZEizlh/HK6hewYZdnnWoWvwRkpkYYPKUn5sy9CAOyQ/vHQqI%0asDXkXTsWs/HBfiH3zB8kx3Db0HNY33KqXkoPr5k3D6L6uhtQLirLEDIyeNA3zpvQL299nek%0avPwZx5U5Hnz6UqTJR1GzhSzp2bGDjfzJsEbyRAAiRAAjFNwIkkvftxP+EiDbxLNScKXQt9e%0aI1HCnHV1dW+BoxUgXkkQAIkQALtSUCW1R05Ikvq0tC3Z1ZtgVBjagc3v4ZXdhUjY+CFspQx%0a+sHRpln1Sbz27FvYF9h71TNvHC6TpYARZFGNkULJgh2bsHarPe/M5Kb0wlXXtK4oqSg5g+N%0aFpagWA1VSaga6Zde9by402yixilKcOFmMsipradSzz7plpdXLW3srKzyJo2fKkaBHFMj5cV%0a2ys5HeGIBRpsRsEiABEiCBtiUQtKS17shWmjnR5sbiUkZHgncSIAESiEkC8ejaMyfgzKLuS%0aVZV6WI91LHEMdA+PhVmS5UKs5RsTJ42EcO6h6xRgZp1RnPyJ+KWnH14fd1WHDQiTw63bmVh%0aosIpR14tFpLShHNwuWLDe07Nyka/cENdwxuzJgmQAAmQAAl4BOJKS8/SYsaPAwmQAAmQAAm%0aQAAmQAAmQAAm0IwHuMWtH+ByaBEiABEiABEiABEiABEiABJRAnJyITYsZPwskQAIkQAIkQA%0aIkQAIkQAIk0I4EaDFrR/gcmgRIgARIgARIgARIgARIgASUAIUZPwckQAIkQAIkQAIkQAIkQ%0aAIk0M4EKMza+Q3g8CRAAiRAAiRAAiRAAiRAAiRAYcbPAAmQAAmQAAmQAAmQAAmQAAm0MwEK%0as3Z+Azg8CZAACZAACZAACZAACZAACVCY8TNAAiRAAiRAAiRAAiRAAiRAAu1MgMKsnd8ADk8%0aCJEACJEACJEACJEACJEACFGb8DJAACZAACZAACZAACZAACZBAOxOgMGvnN4DDkwAJkAAJkA%0aAJkAAJkAAJkACFGT8DJEACJEACJEACJEACJEACJNDOBCjM2vkN4PAkQAIkQAIkQAIkQAIkQ%0aAIk8P8BInS/BS6MslwAAAAASUVORK5CYII="/>
          <p:cNvSpPr>
            <a:spLocks noChangeAspect="1" noChangeArrowheads="1"/>
          </p:cNvSpPr>
          <p:nvPr/>
        </p:nvSpPr>
        <p:spPr bwMode="auto">
          <a:xfrm>
            <a:off x="-1587500" y="-6477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19" name="Picture 1" descr="C:\Users\guanlichun_bj\Documents\Baidu\Baidu Hi\你是我英雄\My Images\f5\f5a0c2d15834c730cf252ba32c68ab5c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83839" y="2748369"/>
            <a:ext cx="2152346" cy="1059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/>
          <p:cNvSpPr/>
          <p:nvPr/>
        </p:nvSpPr>
        <p:spPr>
          <a:xfrm>
            <a:off x="532695" y="2181116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YaHei" charset="0"/>
              </a:rPr>
              <a:t>开机广告</a:t>
            </a:r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5655457" y="2181116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b="1" dirty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Microsoft YaHei" charset="0"/>
              </a:rPr>
              <a:t>贴片广告</a:t>
            </a:r>
            <a:endParaRPr lang="zh-CN" altLang="en-US" dirty="0"/>
          </a:p>
        </p:txBody>
      </p:sp>
      <p:sp>
        <p:nvSpPr>
          <p:cNvPr id="12" name="矩形 11"/>
          <p:cNvSpPr/>
          <p:nvPr/>
        </p:nvSpPr>
        <p:spPr>
          <a:xfrm>
            <a:off x="7879272" y="2181116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b="1" dirty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Microsoft YaHei" charset="0"/>
              </a:rPr>
              <a:t>屏保广告</a:t>
            </a:r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10220846" y="2181116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YaHei" charset="0"/>
              </a:rPr>
              <a:t>横幅广告</a:t>
            </a:r>
            <a:endParaRPr lang="zh-CN" altLang="en-US" dirty="0"/>
          </a:p>
        </p:txBody>
      </p:sp>
      <p:sp>
        <p:nvSpPr>
          <p:cNvPr id="18" name="文本框 17"/>
          <p:cNvSpPr txBox="1"/>
          <p:nvPr/>
        </p:nvSpPr>
        <p:spPr>
          <a:xfrm>
            <a:off x="9716462" y="4207348"/>
            <a:ext cx="22752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YaHei" charset="0"/>
              </a:rPr>
              <a:t>（图片</a:t>
            </a:r>
            <a:r>
              <a:rPr kumimoji="1"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YaHei" charset="0"/>
              </a:rPr>
              <a:t>5s </a:t>
            </a:r>
            <a:r>
              <a:rPr kumimoji="1"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YaHei" charset="0"/>
              </a:rPr>
              <a:t>）</a:t>
            </a:r>
            <a:endParaRPr kumimoji="1"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icrosoft YaHei" charset="0"/>
            </a:endParaRPr>
          </a:p>
          <a:p>
            <a:pPr algn="ctr"/>
            <a:endParaRPr kumimoji="1"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icrosoft YaHei" charset="0"/>
            </a:endParaRPr>
          </a:p>
          <a:p>
            <a:pPr algn="ctr"/>
            <a:endParaRPr kumimoji="1"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icrosoft YaHei" charset="0"/>
            </a:endParaRPr>
          </a:p>
          <a:p>
            <a:pPr algn="ctr"/>
            <a:r>
              <a:rPr kumimoji="1"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YaHei" charset="0"/>
              </a:rPr>
              <a:t>用户换频道时出现的广告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7040703" y="4207348"/>
            <a:ext cx="28076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YaHei" charset="0"/>
              </a:rPr>
              <a:t>（视频</a:t>
            </a:r>
            <a:r>
              <a:rPr kumimoji="1"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YaHei" charset="0"/>
              </a:rPr>
              <a:t>15s /</a:t>
            </a:r>
            <a:r>
              <a:rPr kumimoji="1"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YaHei" charset="0"/>
              </a:rPr>
              <a:t>图片</a:t>
            </a:r>
            <a:r>
              <a:rPr kumimoji="1"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YaHei" charset="0"/>
              </a:rPr>
              <a:t>15s</a:t>
            </a:r>
            <a:r>
              <a:rPr kumimoji="1"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YaHei" charset="0"/>
              </a:rPr>
              <a:t>）</a:t>
            </a:r>
            <a:endParaRPr kumimoji="1"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icrosoft YaHei" charset="0"/>
            </a:endParaRPr>
          </a:p>
          <a:p>
            <a:pPr algn="ctr"/>
            <a:endParaRPr kumimoji="1"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icrosoft YaHei" charset="0"/>
            </a:endParaRPr>
          </a:p>
          <a:p>
            <a:pPr algn="ctr"/>
            <a:endParaRPr kumimoji="1"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icrosoft YaHei" charset="0"/>
            </a:endParaRPr>
          </a:p>
          <a:p>
            <a:pPr algn="ctr"/>
            <a:r>
              <a:rPr kumimoji="1"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YaHei" charset="0"/>
              </a:rPr>
              <a:t>主页面</a:t>
            </a:r>
            <a:r>
              <a:rPr kumimoji="1"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YaHei" charset="0"/>
              </a:rPr>
              <a:t>5</a:t>
            </a:r>
            <a:r>
              <a:rPr kumimoji="1"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YaHei" charset="0"/>
              </a:rPr>
              <a:t>分钟无操作进入屏保</a:t>
            </a:r>
          </a:p>
        </p:txBody>
      </p:sp>
      <p:sp>
        <p:nvSpPr>
          <p:cNvPr id="25" name="矩形 24"/>
          <p:cNvSpPr/>
          <p:nvPr/>
        </p:nvSpPr>
        <p:spPr>
          <a:xfrm>
            <a:off x="2346425" y="1901371"/>
            <a:ext cx="2505231" cy="4049486"/>
          </a:xfrm>
          <a:prstGeom prst="rect">
            <a:avLst/>
          </a:prstGeom>
          <a:solidFill>
            <a:srgbClr val="7F7F7F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2264229" y="4236544"/>
            <a:ext cx="270238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YaHei" charset="0"/>
              </a:rPr>
              <a:t>（图片</a:t>
            </a:r>
            <a:r>
              <a:rPr kumimoji="1"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YaHei" charset="0"/>
              </a:rPr>
              <a:t>15s</a:t>
            </a:r>
            <a:r>
              <a:rPr kumimoji="1"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YaHei" charset="0"/>
              </a:rPr>
              <a:t>）</a:t>
            </a:r>
            <a:endParaRPr kumimoji="1"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icrosoft YaHei" charset="0"/>
            </a:endParaRPr>
          </a:p>
          <a:p>
            <a:pPr algn="ctr"/>
            <a:endParaRPr kumimoji="1"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icrosoft YaHei" charset="0"/>
            </a:endParaRPr>
          </a:p>
          <a:p>
            <a:pPr algn="ctr"/>
            <a:endParaRPr kumimoji="1"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icrosoft YaHei" charset="0"/>
            </a:endParaRPr>
          </a:p>
          <a:p>
            <a:pPr algn="ctr"/>
            <a:r>
              <a:rPr kumimoji="1"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YaHei" charset="0"/>
              </a:rPr>
              <a:t>打开电视</a:t>
            </a:r>
            <a:r>
              <a:rPr kumimoji="1"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YaHei" charset="0"/>
              </a:rPr>
              <a:t>APP</a:t>
            </a:r>
            <a:r>
              <a:rPr kumimoji="1"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YaHei" charset="0"/>
              </a:rPr>
              <a:t>加载主页面前广告</a:t>
            </a:r>
          </a:p>
        </p:txBody>
      </p:sp>
      <p:sp>
        <p:nvSpPr>
          <p:cNvPr id="28" name="矩形 27"/>
          <p:cNvSpPr/>
          <p:nvPr/>
        </p:nvSpPr>
        <p:spPr>
          <a:xfrm>
            <a:off x="3045042" y="2223235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b="1" dirty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Microsoft YaHei" charset="0"/>
              </a:rPr>
              <a:t>开屏广告</a:t>
            </a:r>
            <a:endParaRPr lang="zh-CN" altLang="en-US" dirty="0"/>
          </a:p>
        </p:txBody>
      </p:sp>
      <p:sp>
        <p:nvSpPr>
          <p:cNvPr id="17" name="AutoShape 2" descr="data:image/jpg;base64,/9j/4AAQSkZJRgABAQAAAQABAAD/2wBDAAIBAQIBAQICAgICAgICAwUDAwMDAwYEBAMFBwYH%0aBwcGBwcICQsJCAgKCAcHCg0KCgsMDAwMBwkODw0MDgsMDAz/2wBDAQICAgMDAwYDAwYMCAc%0aIDAwMDAwMDAwMDAwMDAwMDAwMDAwMDAwMDAwMDAwMDAwMDAwMDAwMDAwMDAwMDAwMDAz/wA%0aARCALQBQADAREAAhEBAxEB/8QAHgABAAEEAwEBAAAAAAAAAAAAAAECBwgJAwUGBAr/xACAE%0aAAABQIDAwQGEAsQCwwHBgcAAQIDBAUGBxESCBMhCSIxYRQVMkFRUhYYGSNCVmJxcoGRk5Wh%0a0dMKM1RVgpKUlrHS1BclNDY4Q1NYY3OisrO0tdUkREZXdHV2g8HC4homNTdkZoWjpcPj8Cc%0aoRWWE4eU5R3ekprbxKTpol8TF/8QAHQEBAAAHAQEAAAAAAAAAAAAAAAECAwUGBwgECf/EAG%0aERAAECBAICCA8LCAcIAgIBBQABAgMEBRIGESIyBxMUITFCUmIVFhdBUVNhcXKCkZKistIjM%0a1RVgZOjscLT8DVDc6GzwdHiCCQ0NmOk4SZ0g5TD4/HyGCVEZLTEJ9TkN//aAAwDAQACEQMR%0aAD8A2v6yHy3N0EgCdZgCsAAAAARuAEAAAFQAAAAAAAABGsgA1kAJAAAAAAAAAAAAABLcAJg%0aAAAHIAAA4wByAAAAAAAAAELgBEAQuAEQAAAAAAAAAAAAAAAAAAAAAAAAAAAAAAAAAAAAAAA%0aAAAAAAAKd51AQuKgIgAABxgAAAAAAAAAAAJbgBMAAAAAAAAAAAAAAAAAAAAAAAAAAAAAAAA%0aAAAAAAAAAAAAAAAAAAAAAAAAAAAAAAAAAAAAAAAAAAAAAAAAAAAAAAAAluAEwAA5AAAACFw%0aAXACIAAAAAEbgBAAABUAAAARrIASKYJ1mAIAHII3KAI3ACYpgAAB1485UOQAABGsgBIAnWY%0aArAAAAAAARuAEAAAFQAAAAAAABLcAJgRrIASAAAAAAAAAAAAAAAAAAAAAAAAAAAAAAAAAAA%0aAAAAAAAACW4ATAAAFwAAAAAAAAAAAAAAAAACW4ATAAAAAAAAAAAAAAAAAAAAAAAAAAAAAAA%0aAAAAAAAAAAACNZABrIANZACQBGsgA1kAGsgA1kAJAAAAAAAAAAAAAAAAAAAAAAAAAAAAAAA%0aAAAAAAAAAAAAAAAAARrIASAI1kAGsgA1kAJAAAAAAAAAAAAAAAEtwAmAAAAcgAAQuAEQAAA%0aAAAAACoAAAAAAKYAACGQAZA5BPcDrxRAAAAAByAAAKdZ9QAnWQAkATrMANZgCsAAAAAABG4%0aALgBAAVAAAAAAAAAAS3ACYAAAAAAARrIANZABrIASAI1kAJAAAAAAAAAAAAAAAAAAAAAAAA%0aAAAAAAAAAAAAAAAAAAAAAAAAAAAAAAAAAAABGsgA1kAGsgA1kAJAAAAAAAAAAAAAAAAAAAA%0aAAAAAAAAAAAAAAAAAAAAAAABTAAAABUAAAUwAAAAAAAAAABG4AQAAAABUAAAUwBUAFMAVAA%0aAAAAAAAAAAAAAAAAAAAAAAEayADWQAkAAAAAAAAAAS3ACYAAcgAAQuAEQAAACNwAgAKgAAA%0aCNZACRTB8Y84AAAAAAqAAAJbgBMDkAAAABGsgA1kAJAE6zAEADkyAAAAAAAAAAEbgBAAABU%0aAAAAAAAAAAAAAAAAAAAAAAAAAAAAAAAAAAAAEtwAXABcAJgRrIASAAAAAAAAAAJbgAuAEwA%0aAAAAAAAAAAAAAAAAAAAAAAAAAAAAAAACmAAAAAAAAACNwAXACAAAAAAAAAAAAjcAIAAAAAA%0aAAAAAAAAAAAAAAAAAAAAAAAAAAAAAAAAAAAAAAAAAAAAAAAI3ACAAAAAKgAAAAAAAAAAAAC%0aW4EayPviYDWQAkAAAAAAAAAAAAzByAAAAELgBEAAAAjcAIACoD4d51DxlQnWQAkAAKYAALg%0aAAFQAAABywoxzJrLJHkbq0oz8GZ5CDlyTMkiPtYruwYZQOWls2fBZfKwrwInm0uEXZcThmW%0afhGcPwJNNcrdubveEb5ibAVTY9Wbshby5arj6GeWXstTpE7Yt6IQRcTbfhqNPrEbifwiVcD%0azPbmekU3bA9Wt0JuF5sX2TITZt2mrM2q6cp+0am6uTHUlMymzWiYqEDWeRKcazURoPx0KUj%0avatQxyrUiZp62x27y6rus41bivClVw69GVOHvLqvatzHeC7e811ruaY6w+Whs+VFQ4VhXgk%0alp1EXZUToyz8IyV+Bppqqm3N9I2q/YEqaPVu7IW8uWq4yXwwxqpOI+BlLxAdMreodRgHUXF%0a1OQ2goLSVGk1OuZ6E9HhGLTMg+DOOlG6T2ut0eMajrFBmZCrRKKi7bEY6zQa7SdzW6xYi9u%0aV8wzt6rORaRSruudDStPZseMzFiu9aDecS8Zeu2kZDL4Jn4iXRXNZzev6PtGyKdsIV+PBbF%0amokKBnxXOc53y2tt9I48OeVltTEvEe3LaYsy64ci5atEpDUh2RFU2yqQ+hlKlEk88iNeo9I%0ammcGTECBEjLGboNc7jcUVfYUqNPp8xUIk1DckJjn22u37G3F1dovbZw/wBmB9MK4qlLnV1x%0aBOJo1JbTJnEgyzJbhKUhtkj728WlSk9yShaaXh+bn02yA21nKdqmGYWwDWsRM2yRhtSHy36%0aLPk1nO8Vq90sq5yzVmJcMm7EvFSfVyohK9wln+EXvpGmu3N9I2EmwPVeNOQvNf7JkFsx7RF%0aP2o8Kyuum0yfSIvZz0HseW4hbmpskGZ5ozLI9Yx2sUyJITG0RHXOyuNZYtwzGoFR6HR4jXu%0ata65vO75cEWsxwADkAAAAAAAAAAAAAAAEbgBAAAAAAAAAAAAAAAFQAUwBUAFMAVAAAAAAAA%0aAAAAAAAAAAAAAAAAAABTAFQAUwAAAAAAAAARuAC4ALgAuAEAAAAAAAAAAAAAAAAAAAAAcYA%0aACdZgCAAAAATrMAQAJ1mAGswBAAAAAI1kAJAAAAAAEayADM/B8YAayABKtQAne9YAjWQAZn%0a4PjADWQAayADM/B8YAZn4PjADWXWAGsusANZACQBGsusASAAAJV3yAFWafAYAjWYAazADWY%0aAgAAByAAAAAAAAAABmAAAACoAAAAAAAAluAEwI1kAGsgBIELQBEAAAAACW4ATZg5AAAAAAA%0aAHXjy3ACYACoVbzqADedQAnWQAkCmAAAAAfVQ/8AhqH+/o/jEJX6qlGY96d3l+o0N0iR2Ja%0aMV3LPdQ0Ly8OSCMdFxEziqndPo5HbdMub2XL9Zm7enI71en2G9VbbvhqvVdEXstqkyKL2Ic%0ao9GvdIeKQ5ks+hOaNJq6VEMBgY4hOjWTEK1M8rrrvsnPsjs6yz55JeelNqZfle2JnbpZXOb%0atbdHlaXnGM2zXjXMwGxstW9aa8+2mmTG3JaGz/RUJSk79kyPpJTWr2KtCulKRldUkWTMtFk%0a3cZu94XFU23izD0GsUiPS47ddujzX8R3iu9k8XFidgRksZ5mykm/Xy4D2qt2/wBkv733qju%0ayuZeLHjaHqFz4E4Z4aQ33GqDbFDjy6m0nMinTnTW+3r8ZDTLreSfHcV4qdNmp9MZDm5idXX%0ae7e7ifzOMFw5haFL1mfr725xY8RzWcxjdF1vdc5rrua1vOOq2adlG79q645kK2WYUeHS0oV%0aUKlUHVNRIevPSnNCVLW4rJWSUJ9fSXOFWqVeVp8Nr4/C7Va3WPZi/G9Mw5BbFnnOc+Jqsbr%0au9VrW85xdrEnYLuXYttyNilLvK1qg5Z9Up82HDahyDXKlJktGygiVkRkRp1nmruUKFnk8Ry%0a9TibgZDc1Xtc1e9aYVStkmQxVHdh5ktFakdkRrnXN0WWuu9lvOMZJ8+o3VX35kx2dWK1WJJ%0areeWSnpM+Q6vp75rWtZjKmMaxtjd5iJ5ENuwYMGVgNgwmoyHCTwWtan2WmVFo8j3iJWqExL%0aq9w2pbkx4t4qA4p+U/F4GehxTad2Sy76UGpPqhiMxjaRZEthMVzeUaantnSiQYyslYMWK1O%0aNotRe9c663wrTMDYx2eahsu4IeRSpVSBV5SarJndkw21ob0ukgiTkvjmWgYTXKlCqE1t7G2%0atttNG49xRCxBV+iEvDcxLGttdzbuSXY3nULMYcNZ9QAnWQAayADWQAlKu+QAACrNPgMAM0+%0aAwAzT4DAFIAnWYAgAcgAAAAAAAAAAAAAAAAAAAAAAAAAAAAAAAAAAAAAAAAAAAAAAAAAAAA%0aAAAAADjAAAAAAE6zADWYAazADWYAp1F4SAEgAAG96wBGsgA1kAGsgA1kAI3nUAJzPwfGAJA%0aFO86gBUAKd51ABvOoAVAAAAAAAAAAAAAAAAAAAAAAAOMAcgAAAAOMAAByAAAOMAcgAAAAAA%0aAAAAAAAAAAAAAAAp1n1ABrPqAE5n4PjADWXWAJAEai8JACrWYAazAEADkAAAAAAAAAAAAAB%0aUAAAAAAEtwAmBGsgBIAAAAAAAAJbgBMDkAHXjzgAAAAAAABUAAq3nUAJ1kAGsgB9dD/wCGo%0af7+j+MQlfqqUZn3l/eX6jQ3SI/ZdoRWs8t5DQjPwZoIh0XEXKKq90+jEd1sy53Ycv1mcd6c%0asROlWC9TbXsc6PWVw+xGapLq5SEwlaNG9S0llOa09KdS9JK6dXcjXstghjYyPmI1zc87bf5%0ajnqQ2CYSTqTE9OXwr87Gw7btLO2652jytHzTF3ZwwYm47Y1WrZVMZdWdVmMtSFNpP+xYaTS%0ab7xn3iba1H7LSnulDMKpPNlZaLNv6zfS4qG38VV6HR6THqkd2o3NO6/iJ4zjxseV2ewl/LI%0a3k6/Wz4j2q3JVQvzmWK5idZcjtrsgvU+oxieS4kpFMgyWjNPBaFxGsjLwl6H7AUYT0VHW8p%0a3rHjkXo+G6zrPiN9JxnRyOuKdDVh/cthrkMR7nXWnKzGjuLyXUY7kVhrNsvRm2qOrNKe5St%0aJ+MNfY5k4qRYc61tzMre9pO9a45z2dqPNpPQKzkqwLNrdzHNc92lybrtHwS4HK02nUajscv%0aymoz5M0avwJkszQZElo97HzPPvbx9sWzBkdjanYq8LXN+19kx3YUnoDcUth5ornwojW7/G0%0aX+q1xrz2f7+p2FmPNlXLVWTepVArsSdLJKdakNNuka3CSXSpBc8k+MgbNqEtEmJWLLw95XN%0ac06dxRTo1Ro83ISuvFhOa3wnN4PG1TcvQpbN3UWLVKRIZq9MnIJ2NNhKJ9iSg+hSFpMyUNF%0axWPgudCjJa5pwdMQ3QIjoEy1Yb00XNdouacrzDkdelxC0K8CiMjEc0XgJWva5M0XMoAmAlu%0aAC4ATA5AAAAAAAAAAAAAFO86gA1n1ACdZABrIANZABrIANZABrIANZABrIANZABrIASAAAA%0aAAAAAAAI1F4SAEgAAAAABvesAMy8JABvesAAAAAARrIANZABq5uYAayADWQAayAEbzqADed%0aQAbzqAFQAAAAAAAAAAAAAAAA4wByADjAAS3ACYAS3ACYAAAAAAAAAAAAAAAAAAAAAAAAAAA%0aAAAAAAAAAAAAAAAAAAAAAAAAAAAAAAAAAAAAAAAAAAAHIAAAAAAAAp3nUAG86gBOsgA1l1g%0aCrWYAgAAAAHIAAAAAI3ACAAqAAAAAACW4ALgBMAAAAAAAPjHjKhTvOoATrIASKuQAgUwAAA%0aCW4ATAAD66EozrcP9/R/GISv1VJZn3l/eX6jQ5Rai1GtSI5vGzNuIhWWou8gh0ZEaqxFTun%0a0ZmITnTDm5cLl+sz3tfkc6fWKZTp8rEyoGzMitSlssW62hZa0ErSSzkqLhnlq0DW8bHURir%0aDbL8C8r+U5tm9neMyK+DDp6I5Fc3N0R3Wdydqb6xlPstbLFmbLaURLVgSCmznm0zqtOcJ6f%0aNIlEZJUsiSlKM/QISlPf0584YhWazM1DN8w7eami1uqhpzGOMqriH3WoxM2tRbWN0WN3uTy%0aucubjTVR5bRUpjz1v6Sj0ReAhvOIi3L31O8o7Hbau911+szirOxQ/tNbCuFFzWtuvJvQqAc%0aYmHFk23WohSHlEzqVkSXW1GpTZmelW8USvQqTgMKvtkarMS8x7253mut9XlHO0DZDh0DFtS%0akqin9VixLs8ve32t0vBdxvBub3cMLrt+ZZlwO0mv0+XR6vDURuQqgwqNIZMj5p7tZEfrKGc%0awol8O+EqK1xv6Rmoc3LtmZN6RIS8ZrlVp63Ah7yfY6WLb1VqE+bSbguKm0udGVUHSJ+O9La%0aaWjgrPihax46i3aZSNGY1GuYxzk0eu1pZMTIsnR5ydgMakSFCiPR1rdFzWuc09RtT7F93bK%0atckuTosmr2hr/sK4Y7RqjrbM+amRln2O8RdKV8FegUoeOjV2WqLGrCdlE4zfZ5TSz4Mx/Ts%0aRwW7U5GTPXhK7Sz5nLb4PjFo6bXFUxDnYNQciJdVqWUeUbZLPxjJJkL0+Gjt57UUziNLJEX%0aOIzPwmtcbNOSfqLtV2Qidfkvy3PJDUEbxx1Th5ElnIszMzGqMZ6NRttt0GnI+zRCazEtrER%0aE2qHwb3KMkxitxqkBcAJQBUAAAAAAAAAAAAAS3ACNyACFwAmAEtwAXACYHIGQOMAcgAAAAA%0aAAAAAAAAAAAAAAAAAAAAAAAAAAAAAAAAAAAA4wAAAS3ACYAS3ABcAI3IAIXACYAAAAAAAAA%0aAAAAAAAABTAAAABNcAJQBNcAJQBNcAJQAAAATXACUAAAAAAAAAAAAAAAAAAAAAAAAAAAAAA%0aAAAAAAAAAAAAAAAATXABcAJQAAAAVAAAAAAAAAAS3ACYAAcgAAAAKd51ACcz8HxgBrLrAEg%0aCdZgCAByAAAAAAAI3ACAAqAAAAAluAC4EayPviYHwDxlQAAAAZA5MjIARqLwgS2jWXhFQny%0aJAgAAApktrNpaVJMyUk8yMu8YEFRFTJTzKcF7JS0TZWRZRIItOntDCyIvB9KHr3fN8O2v85%0axd1r9Wzz3XG+cie2ejaaQy0httCW22yJKUpSREREWRERF0EQ8l2fAWlM8814StCzbWSkmZK%0aSeZGXeMFTPeIKiKmSnm0YMWSlCSKybK4FkWVAhcP8Aqh693zXDtr/OcXda9Vl31m43zkT2j%0au6ZS4tDprESDFiwosZOhmPFZSyy0XTklKSIiL1h5nxHPfc51ylsix3xXuiR3Ocq8Lnb7vOI%0ar1DgXZCRGq9PgVaM13DU6K3JbT6yVkYQYjoe/CVW+CTy8xGl37ZLOVjua5zfVOph4S2lTZz%0aEmLaFoxJUVxLrL7FFitutOJPUlSVE2RkZK5xKIehZ6ZttdGXLwnHqi1qoRYboUWZiua7hR0%0aR2TvSPRsyXGVGaFmnMsjyUeRkfWPMqou8qHgVrXpk5Mzz03Ca0Z8hTsizrQfeUeanHaJFWt%0aR9ZmjMehs9MJqxn+c4uLKzUmJa2ZiNT9I72js6FQKda1O7FpVNptJiazc3EKK3Ga1H0npQR%0aFmeQpRIkSI66I5XLzjyzM1HmIm2zL3PXlOc5zvSPt1kKZTJAAAAKYAAAAAAAABNcAJQBNco%0aAlAAAAAAAAAAAFQAAAAAAAAAAAAAAAAAAAAAAAAAAAAAAAAAAAAAAAAAAAAFMAAAAAAABNc%0aAFwAlAAAAAAAAAAAAAAAAAAAAAAqAAABGsgBIAARyI1kBAayADWQAjedQAnWQAjedQAbzqA%0aFQEciNZAQI3nUAG86gA3nUAG86gA3nUAG86gA3nUAG86gA3nUAG86gA3nUAG86gA3nUAG86%0agA3nUAG86gA3nUAG86gA3nUAG86gBOsgA1kAGsgA1kBLaSBPkAIAAAKYAAAAAAATXABcAJQ%0aAAFQAAAAAAS3A5BPkAIAAAAAAjWQAlKu+QAJV3yAAAcgAAAAAACNwAgAKgAA68eMqAAABOs%0awB4fGfaYw52bkUhWId/WdYyK8463TVV2rMU8pymiQbpN7wyzJG8b1K9DvU590kXekYeqtUv%0a6Fyz41ludjXLlnwZ29m13mnjmJ2BAXKK5rVcY7bZ3LMYQ4E7M913Nh1iPhTiPfVLbjFR7dj%0a3I1IOe45MYYWoyYWbikttuOPKSky1Ja6U90M9wjsUVupVaBKVSUjS8Bbr37Xllk1zuvo6Tm%0atTxi3ztYgsgudAeir2Lk/H6jqeT65aDDzaG2ZabcWLuIWDmHF+rnTIs2inXU01CWWncmXUt%0aS3luJJbRp9GrUZcPFT6cdbE1TptWdLUSWjx4GTXNftd++5u+25jbdF3NJJGswnws5lyI75P%0a9DKTB3aOw62h2Ki5h/f9k30ijqaTUPI/XY1ROAbmvd70mnFGgl6HdKj7rQrLuVDXNUw/U6Z%0ab0RlokG/VvhuZnbrW3a1pdJacgR1yhOa5U5JirtzcutYewLtSysNLqsG96z2FS4dReq1Kfi%0aaFHJSpaUNsvOI1pJPNNWtPO1Fp5uobJwdsNVDEtHbVpKYhtVyuba+7i9lzbvVLXO1psvG2l%0aWqv476HU2/y9UC846JNvbLe1fXYi+KX4lnoebUXeMlNurL4x6o+wvEl32TNYk4budG9ppTS%0avZ6kF/mf6nxX/8ARAVMwpoLlUujZh2n7XpzOWuVWraapsZBmeRanXlkhOZ8BXkthKLORWwp%0aSrSkRV6zYly+a0g+u2NudBe3xP8AUyO5PLb7trlGMB51+W1Qq9bcelV1+3ZcKrGy44mQ0xG%0aka0LaWpKmzblN8T0q1ay0+iVgWOMFTWF6g2mzj2RVVjXtcy7gVzk43GzY491NqLJtqva21U%0aXIvqMQLsY90jlG7UqnKR1jZmOhV5u6aXRUVdNYQ4w7T3TOGzMW0tKVb1kyaeTkpRc5XskqV%0am0XAU43CsPFV7NpV9lmlfrOZn2HaTSztqbFm9yW7/8AqZCZDCC5nJDjHMmNMkZEbqyQRn3s%0azyEHOtRV7BB7ka1XL1jWtRvonfCOvzpMSLhLjlLmNqWTUeLT6e8+pCVadS0FL1Nqz7pOStI%0a37G/o9VqGzbIk7LImWW+6InpW6RjiYkhqtu1u/V/E7lf0QhAeYN6Nsu7TL8cyzQ4dASSFF1%0amRqIh5eofEutfV5XP9IT9Hn9qf5P8AUuZyavK/UblJMUb4tanYc3PZT9nQWqh2RUZrUpt9K%0a3lMm04lCEGw8S+hHP1JQ7zk6Rj+P9i+YwtKQJuJNsjJGW3ea5vFuubym+bxT00+q7qiqzJU%0ay7n+qmUGJ+Ldp4IWg7cF7XTbtn0FlZNqqFaqTVPjbwyM0tkp1SSU4ZJVkgucrvJGu6fS52o%0azG5pCE+JEd1mNcrvR63OLnGjQ4Lb4rskMMLr+iD8HWq7eK7Nt2+sQ7Rw+oZVmv3JTYqYcRk%0a3Z0WDEYjtyt2t43JEsiUtzdElDa1o3xJVp2xLbB1bcyBu+JDgRY77GQ1dcujDc97nWXW5Ix%0aMmpdpaLrSxxMRQkc7a2qqIm+v46/wCrr8B0tF+iS8Hblprcqn4U7SVRacLI3INqQJTRLI8l%0aJJaahpVkoeqPsBVuEqtizkonfixE/VtORI7EbVS5ILsu9/qXV2GuWWwy2/Mdqlh5aVq4o0K%0au0qkyKw+u4qVCjMIbYfYZdQrcS3locJb6ctaSL0OZHpSrHMYbFNWw3T21OejwnQ3Paz3Nzl%0a4WucnDDZm3RPZI1uHMx0g2K1e6XS26duC0+T5wJRiFedLuer0dyqxqMmPQmGX5ROvocWlZ7%0a55pCUEllWatfiDHMHYQnMSz/Q6Qexj7HPzfdlklvYa7lHsnp9sozbXJmY3bOX0QVhvtKbSV%0am4Y0zDLFyk1m+JrcKA/PhQjS3vGzcS84ht9ThMkgtZrSStLfP6Bn9e2EapSaVMVeNNQHsgN%0audk53kTR4ebytEtkLEMKJFSE6Gua/u+U9lQuWcw6ublNFbOVPjwXYzbbkBV4u15pqG7W20m%0apVNZYUjzziW5JZO6jf1NkhXNUq0xtiiqwsKLiiLnytp2tzl2tfzjnXaPKty1NK4rNrTXTe0%0aIm92e7nwfv/AFZGYjmppZpWk0qLgZHwMhqzPPfQvyb6ZoRvOoATrIANZABrIANZAS2kgT5A%0aCAAAAAKZGovCQDMkAAAAAAAAAAAAAAAAAAAAAAAAAAAAAAAAAAAAAAAAAAAAAAAAAACoAAA%0aZAAAI5EayAgNZABrIANZABrIANZACN51ABvOoAN51ABvOoAN51ACNZgBrMANZgBrMCW4azA%0amIAE6zAEAABTyAAAAAAAAAAAAAMgAAluAEwAluAC4ATACW4ALgAuAC4ALgAuAC4ALgBMAAA%0aluAEwAAAAAAAAAAAFQAUsidZgVRrMANZgCd51ABvOoAN51ACdZABrIANZACQAApgAAAAATX%0aABcAJQBUAAAABLcAJgcgAAAAIzPwfGAGsusATvesATrMAQAOQAAAAHVjzlQq3nUAG86gBUX%0aAwBrN+ijbSgTdj/DCvuMNHVaVffa6M+aee2xKpk1x5BH4FLhRlH7BI6D/AKOM5EbXJuV4jo%0aNzvCZEa1PXcYtiRrUhQ4i9n7KmP+J2xHsqUHkT4WJFHetpWNT9jUirKlLvyQ5MVVHXYpS2i%0agdlkyRkpTze6Ng9Jll3ScxnNOxfjKLj59LmL9xJGiN94bYkNrXWO2za8+Sud6lqiScokm2I%0azJImTeuuWeXY4OH/AMEbCmxpspYi8kzWr/xGRaz2K0Sl3LMNb19yoM+O7FOX2EkobcxCNWl%0ats0kbJ69RGZHqEcZYrxnLY0ZS6XduVXQET3Br2ZPRt+ntbl67uPvEZaVk4kssWJrb/Au9w9%0adc+x3S6P0KhZBx8M8bbqdIjfqFTotFRw7jsePLkLyPp5xzE5l6gY3/AElJxFmqfKIm81kR/%0awAiua37B7cMN0nu7jf3fxU7fb1sli5/oknZ2glIfp7lbsqO4qWxkp+M8g7jS2+2Wky3ramm%0a1IVpPStCR5sEzjoGxXU4ludkVyZLwKmcvci9xc3IvcE87OsMTLgT9zl/eYEbZeJiKdalt1S%0a07i27Sk1WWpudV8VascOHU0bvUbcNLJqM3jzJR63V80ug8xunCNOujRYE9CpytamSMlW5uZ%0a4d3W8VpZ4sRURuTovjGQOzZSrMuuyNpVm2EbbdKmWDhRebNWi39cEeVbzMk6RJYODOZZjNm%0a3JLWpxttZkolxs9J6BhdeizsCapTpvoe5I8zL2bQxWxctta6+G5XuzbvZK5vWd3So1FsiIr%0aoiojeMu91u5wmbf0OVSI1N5LOgSI6SS/VblrUyWZJy3jqZO4Iz8PnbLRDT2zzEe/GERjuLD%0agtb5t3rOcZHhxuUsi91frUyw2ltoy19kfAa58R7xkmxQbViKkuNIUW+nvHzWYjJH0vOuGlp%0aHs8z4JUoa0oFAm63UYVKkW5vir5E673dxrdJxdJyZZLwXRInAn4z/He65os5Pfb9uHZz24a%0altSYt2bX6lZeMMyp2zVbmiwXlx6VJeejylJhqMjS4TCY6G9zq17htwm9RtqbHZWOMES1Uw+%0azCFGjMSNKoyK2Hc3NzWtczS5N9yuz1b8rta4wiUnVgTCTUZutmmf44e53uvlkb8cOcRrfxh%0asGlXVaVcpdy2zXGifgVOmvpfjykZmRmSi6FkotKkHpNCiyNKVJHFE/IzUjMxJSdYsKIzWa7%0aed+PWM8gR4cZl0Nc0PQQV5TWcj4605e6PC/VUqPalq5n5z8Kr5r9lbfe0DIs3aJtvZwjTbp%0arUZ2qVA5B9tI6qxIUhhlDTDhZo0pVqNSDSk+aeWsd51GUgRsN05k7THzzmwoWgmWiu0s31z%0acn2k3jX2fu8VNss0ndjld07O3Ns/EGbtJV21rx2+8RqFZdKim/T76ocKs1un1V7THWlnsNp%0abEhrmuOEazSpKVsqTziUlYoTGFac2lsnZLDkOJHc7fgvdCY9iaWle69juL1uB3ilJHK17oe%0a2qidnJXGYvIeYz7OOz/jPd1j2vtD1bGjEjG2pR5JPu2DVaObi4bU59ZuOSDdNa1799xbjiy%0aLp9cao2YKViepSMGoTdNSUlpNrt7b4b9d0NOBturajWtaXmjxpaDGViRL3P5rk/d1u+Zy8o%0aJsG2/wAozs/NYd3DWahbqGK5CrsKpwWEPuxH2dbZ5NrMiVrYfkN9PN1ErnadKtPYHxpM4Wq%0anROXho/NjmOa7ezRbXfqciKXuqSDZqDa7eVF3jUjsmMYa4U7Ae21hzd1/Umx4dzXm1Z9tVK%0auMSJbkyTTnJLzG8bgsOOrItyg3HG2jSnX3POSlXT2J1qs5iSgVSTl1iuhwXRXoy1MmxLWut%0aV7kTjaOa6RicFkNIUSG9ckVVanyFq6Vt6YibLFs4cWDhltjzahZUZ1UeoqoNnTIkOzWFykL%0aW4SZ0RqROLJ+Q5pSkledknvpGSRcGUysRZmpVaho2Mu+2+MirFW3rbXEVkPgRvAUUmHMRGs%0ajb3XzYm95xk3yS2PWB2z9tu3nfdy7S0XFW9sX0N2/A7Ew7r8KbPnzqiy8tTmqKbSDcebZSl%0aLatPR3OnjrvZNo+IalQYFOlqUsrBldN10eC5EYyG5u97pdvJcXCnTEtDmFiOi3K7eTRd2Mv%0a39wyk+iU6ch/kr6+p/NSYd00Z0yLv5uuNn/ABxrr+j/ABFTGEJU4XQ3+qXXEOW0ove+tDXl%0aYjO0LXsbsYbXZqL8PahqVsybgqVfMu2NWq9tt0aK/HpFEOE2socp5K2+4JC1tqaQTjK2jQ9%0avScXDMOQkJu26lo9sNGbzWMjOiq18aPe5LmNVMlzVyNW5bXtW5mPO29XREX3zLh7mXA35f1%0a7/AA5HwFgZiDdOxhNwVoOwfVkTIKm6nIuKS5JcvCLPU2RIkuoUy04lpST0lHNtLOhXRq89F%0adazToVdSuzWIm2rciQ227SrM9RNNyZ8+6+7rZaJK6C9YG1pB3uzmn4/WZMcnVYm3nYu0Ph3%0aah4guXRgS3VGZNXuJqtUm7aE7TIrhdlwY85wnZbTmba4hNNmhba+cktDe8GvMeTux1HpczO%0aLLbXPZOsZY+BEvfqPcxuTFT87c65FTuutPbJMn9taxjs2dneyX6ly4vYNuw5gM1AAAAAAAA%0aQyJ1mBVGswBAAnWYAazAjmNZgQGswBO86gA3nUAG86gA3nUAG86gA3nUAG86gA3nUAG86gA%0a3nUAG86gA3nUAG86gA3nUAG86gA3nUAG86gA3nUAG86gA3nUAG86gA3nUAG86gA3nUAG86g%0aA3nUAG86gBGswA1mAGswBAFLIAVQBTyAFQAUwAAAAAAAACW4ALgM8wuAC4ALgBMAAAAAAAA%0aAAAAAAAAAAAAABUAFMAAAAFQACNReEgBIZABkAGQAZABkAGQAZABkAGQAZABkAAAFMAVABT%0aAAAAAAAAAAAAAAAAACW4ATAAAAAAAVAAKt51ABvOoAN51ACdZABrIASAAAAUwAAmuAEoAqA%0aAAAAAADkAAAAAAEZn4PjADWQArzT4DAHWjx5lQBmAAAqAxx5Snk4qTylGH9oW7WbyrVnwrV%0arS6wtVPhNSTna45sG2e8MiQokq4L52nn81Xoc92PtkCLhOajzMGAkVYjLNJzm5aV3F9X0i1%0aVOmJNo1FdbaYP7bX0PVglsxbG+JmIdAuTFapXJZ1vvVWH2zqVNXGcca0me8bagtr05auG81%0adffG4sIbOtfq9dlKXNwoCMjPa12SRM8nd10RfqLFOUFkCE+Kj1XJOx3M+HL9x57kyOQkwW2%0a19hey8TLwreJkG57keqaX+01TgsRmUxqnJiI0IehOqSehhBnmo+I9+yFs0V6g4hmKVJQ4Lo%0acJGa6OVdOG17tWInKKdOo0Obl0iueqKt3Wz669xDYbye3JsWPybdsXZS7KrV4Vtu8p0ebMd%0ar8uO+trcNLbbbbJhhlCeDisz06lfYjRWOdkGo4qiwI1QYxm1I5rbGu42tnc5xkMhS2SiORj%0alcq8o118r5tS0jAvl3cOrtk1KbS2sN7MhQJc+FDROkUp6S3WFtvpYWtCXd12xYdNtS06koM%0ahvjYrw1MVHY6mpNjUduiM5bVdk16N2lHJdpW3bU5t3FMfqceHDqSROwn1XJ+8xRx42nMPto%0a8oBYobXe0JiKVIcN6EwrD6K0xFeNJJNxtDtcQhKsiLJZIQriNnUSgVKlIvQqjS0BXpkqpHc%0aqqnJXKWX5d9SzRI0Jc2vjKqd7L9WZz4XbY9h4RUPE06VtDY93WxiBQ68zUrZqlqR4jF1VSo%0aUqXCYkzpRVyTq0PSGnnHDaUpRMkWRmZCWp4UqE/ElUjUyXh7Q+FbEZEc5YbIcRr1bDZuVua%0aZJaiXZNuIMmEajrXq7NF0cs81VvfXf3t7um0H6HHrU6fyVj8elsR5lUo91V2LBZkuG0y8+a%0aGH2kLWXcoU48kjUOcdnyDCZjFHRnWsfChZr2Euc1f1NMpoEVyS7lbw5r9a5muW98Z9pjl59%0apeg4b1SC3SCt2caZ1EpdKfhUSx1lm1JnT0uuLcN9tKXEFvnNZq1NMpSpxSVb6kqRhLY3pUS%0aqwlV16bz3OasSNxmshW2ttdzW2rrP1SwRI0zPxEY7hb5E7/wCE+s3cydgvC6ZsVRdnuTRnJ%0aOGsKkJpLLatCZiFpPX2wSvTpTM7IUqTvST9NWrm5KUkcgJjartr7sTtfbMq+/uZcnwMtC3k%0amYLTILpXc9ujl+Px8vCaLMR2NojkFdpeoW7RLzqlv0+qOKlU2ehhLtv3tESZJJ9cR4nGFPp%0aTpQ4nLfMGekl6VIWrsqQdhfZHpTJmPBR7mpareCLBfyb25LbyeI/k8LTC4iTEhGtRcv1Iv4%0a6/8Mjchyam2zf2MXJ9P4543Uah0duGmpV+Im3qa+yufQoLBL7JNhx5xRuuLZlGkkGlC0blR%0aFzsz5Tx/hGmyWJ0w9QIjnXWMW9WrlFevBcjW5o1HMu4VatxlUlOxokm6YmFTromXYXe/wBT%0aSPsB7SloW3i7dUm6tmeJtL3vf0tuXRKO5NWtVMdW7IdkkiIiJI7IU4brWajRwS1w061Dr/G%0a2H5yLIwGSVW6HQICWuda3J2i1qae2MyyyXv59wxKVjtRyqrNsVeBN75TOXbH5I6/NqHYrlY%0agRsC8J8FsVbWlKn0qxcOoaEzKtRja8/jzVMkTMiopWW9YJos9KVMmSnHSJGm8J7KFOpNfZS%0a1qMecloiZPjRnbzYl2i6Hdvthrqvu42nwNTO6RqTEfAWKkJGqnWTsd3eTf/AFddN7PLy+xV%0a9Ec2thjbEVvF/CGDJr9LZW0u8LGpVOiTZ3N0rN+I5uENumX0xTT5JPP6UgXHF2wLOTcRVoc%0a8qQ3b+1RnxFaneel9ycm5l3OcSydbbCRdtZmqddMv45J5F/cbksK7qLEK1rZrpUusUUq/Ci%0aVEqbVmEsz4BPIQ6TEhtK1pQ8gl5KSSjJKtRZjlOpS+5osaBtiPsVyZs1Fydlcmdu87i6Jl2%0a3XQdsytzRT89mC2NOHGGuzxjVijfuDNOxjlIxWej2ydZnux6JQpk9iU+t6c02vz9C0xmsml%0aIUSt1p1tGolK7lq9Iqs1U5Gj02e3Km5WrFVjW7Y5jHI21jl1crta7r6rt8wRsSGjHR3tuS9%0acuDJPLnwHvK/hHJt2s8njVb8t+1qdXcU8RZFyVWlQ6DCpkONSZVbt9MKJ2MyhLaY/YpKcS0%0aosklKcI+Jrzs8GqNisxNCp8Vyw5aA2Gx7nue7bGQZi96vc7O5HpbnwZMb3CEWC7+rvVEzcu%0a9knWubll5U7pc3Z4x1tnZD5VyVgnitgXQcRrwt281sWDe1EoMNu7I7EkyXBkzEoS0ichMVx%0al3frPeRjQ4rnmgjRjddpE1WsGNxBSKi6Xgvhe7wXvckFVYuURrM7lhqr0tsbvPS3fTPS9UG%0aYZBmtpjw7lRd5UTf7nfy6/e4M8zJr6Joudq2OTAktLMjKpXpSYpJ7zhoblScvtY417/R6l9%0atxai8iC9fVb9ovOJIlkBF731oYj7Z+DGyvybGws5gXdTl8zsaMW7VhXVPuei0+O69vSf3jD%0aL5vSGW0U85TC0nGQalKJknVmbhNLG0MI1XGGKsRJiCT2tJKWiOhthvc5EystcqWtdnEVjst%0asdyrGorbkLLNQJaXgrAeq3vTNV/CcH6utw5qYqXFypE2h3LQ8QrBcXaeMFYwyfw4xBrS5yH%0amLkIkNsR6myolk63ONlhhTjpmRb5htRJy1KXsmX2O4b4L6bUsokmyO2PAZlasPScrobkytd%0aDuctqcNiuTPVPBu5qOSPDXJ+WS8G/3c+zn/DgNnHILbaeADVp0vZ3waoeL8mowYU2663XLi%0agU5mLLfLsduRJUmPPfOOhStw002lBpTzNSlrNbiuetmrCOJduiYmrcWA1rlbCYyGsRXImlk%0a3fYy5dZyu8iI3RMgoU5Aam5oLFTr5quf7+7+OvssGgDLgBTAAAAAAAAAAAAAAJbgBG5ABC4%0aALgAuAC4ALgAuAC4ALgBMAAAluAC4ATAAAAAAAAAAluAC4ALgAuAC4ALgAuAC4ALgAuAEbk%0aAELgBMAAAAAAAAAAAAAAAABUAZAABq1AAI5AjWXhFIltGshUFo1kAtGsgJhrIANZeEUyW0a%0ay8IC0ayAjaNZeECFpG86gJhrPqADWfUAG86gA1n1ACoAAAAAAAAAHGAAhkAGQAZABkAGQAZ%0aABkAGQAZABkAGQOQRAAAAU7zqADedQAaz6gA3nUAG8MAN4XgP3QJbSdZeEBaNZeECYay8IE%0ato1l4QJhrIVANReEgBIAAUwAAAAAAAluAC4ATAAAAAFQnWYEtxO86gJhvOoATrIASAAFMAA%0aAAmuAEoAqAAAAAACW4ATA5AB1u86h4yoVAAAAABcDoMVMLrfxvwyr9n3XTk1a2rnhO06pQy%0afdjlKjrLJSN4ypC05+FC0qHvplRmadNQp+SdZEhrmjrWraqdx1zShHgMjQ3Qn6rj48DsDbT%0a2asJaJYtiUVq3rSt5LrdPp6JD0ko6XXnH3DNx5bjqjU884szWtR6lipWa1OVacfUqk++K/h%0aXRTgbkmilrdVrW6LSWVlYctDSFCTJEPVjwHpPE3xszYZYnXi1clz4aYc3LcjDKGEVer2xBn%0az0oRmaUFIdaU4lKdXBOfNF2ksSVaTgbkk5qNCh61jHxEZ5EdaeOLT5d79scxFd3lPV0O3qZ%0abEUmKZSaRTWC4k3EgNMI4dSCJItsaYjRXXRnud4SuPS1jWb2SnW3fhTaWIcZbFw2haVfYdI%0ayW3U6LFmIUXfzJxtRGPRK1Ocln3ykeJDdzXq31XFN8tDdronlUrw5wytfBu1WqFZ1s25aFD%0aYccfRTaHTGKbCacWea3CaZShKTUZcVZCE/Up2fjbpnYr4sTVze5z10ecogwIUFtsFtrT0bs%0a555s0KdcWlR6jSpXdHllnl3zySPBajVVWpkpOkNE30OLPjmKhUOqvexaDiZbx0i5qDQrmpO%0a9Q/2DWKexUIpOp7lwm3UqRrLvKyHpkp2YlIu3SkV8N6cZjnMd5yFGJDa/Rc3M7JxlmRDVHW%0ayw7FNk45sLbStlTZp0m3oy06NHDTlp0jzI9zXXZrdnnn18+yTW6Np4/AvZyw/wBl6236Rhz%0aZVsWRAlKJUlui05uIuaZGeSnnElrdMs+BrNWXckLrWa/U6tF26qzDozm6t7nOt8FOBvinnl%0a5WBA0YbUQ9olZpMjIzIy45+AWpUPVchZS+uTgwFxNx2jYm17Caz6lfUaQmZ20XHcQUqQR6i%0afkMIWliQ6SiSet5tavVDLZLH2IpOnOpEvORGwHJlbdwJ2GrrsTmtc0tz6XLOibYrERfk/hn%0a+svachZyN7qM3NWrVnxz6cxiNqZZFytTK3rHkLcwCsGz7CnWpSLDsik2rUpRzZlFhW/EYp0%0ax/UlW+djobJtx3U2g9ZpUrNtHii6R63UY8w2dmJmI6K1Mke57nPROwjrrmp3DytkoDW2Mam%0aXeUrvvA6ysUMRLZu25rRtq4rnsx1yRQarUoDcmTR3FqQs3WFLI9KyW22olFzkqRqTpMJGtV%0aCTlosjKx3shxtdGutR/f84RZODEVrnMzVvAeg7Q08rl7d9rqd26KL2B2y7GR2aUbVvNxvtO%0avdalat3np1Dw7fGWFue9druuyudldystW7nHo2tl13XOhxgwQs3aDtFugX5alvXnQ2prVRR%0aT6zBRNjlIaNW7c0LIyzLUtPqkrWk+apSR7aXWp+mRnTVPivhPVHJmx1q5LwoUo8tDjMsjNu%0aQ7Ks2Bb1yXOzWqlbtvVGtRGex2KhLpcd+Wy0RqWTaHVoNaEEpS1ZEennihBnpqFDdLw4jkY%0arrla1XI1V7NpFYMNzrnInlU77tpIVF3BvL3BloNrPmGXgNPRkPEjE62WfYyJ9pZdflv9nrn%0anbYw1tqyKpOn0K2rcoc+qERTZVNpUeI/MIjzInVtISteR8ecY90xUJuOxsOYiPejdVqq5Ub%0a4NxJDgQ4emxET5TvT6R4yuU7zqADWfUAG86gA3nUAG8LLoP3QJbSdZeECYay8IEto1l4QFo%0a1kKhMNZABrIASGQI1kAGovCQAkMgAyADIAMgAyKYDIqAAAAAACmAyADIqAAAADIAMgAyADI%0apgMioAyBGovCQAayADWQAnMvCQAjWQAayADWQAay8Ipkto1kBG0ay8IELSN51ATDedQAbzq%0aADedQAbzqADedQAqAAAcYhkDkEQcYZABkAAAAAAAAABf3QAv7oAX90AAAAAAAAAAE6zAEAA%0aAAAAAAJ1mAIAACW4ARuAELgBMAJbgBG4AQuAEwAAAAAAAAAAAAAAAAAAAAC/ugBf3QAAAAA%0acgAACnWfUAG86gBOsvCBLaNZeECYkVclAEMgAAApgAAAEtwAmAAAAAKhVvOoAN51ABvOoAT%0arIASAAFMAAAAmuAEoAqAADrx4yoABOswBO86gBOsgBIAAAAAABmAAAZACoAAJ1n4QBO86gA%0a3p/+TAE6yADWXhAEgAAAluQATAAAAAEtwAjcSaz8IELiAJgAAABf3QAv7oAX90AL+6AAAAB%0ad3QAAEMgBEAABDIAMgAyADIAMgAyByCIAAAAAOMQyADIHIIgADjEMgAyADIAMgAyADIARAA%0aAAAAAALu6AF3dAC/ugBf3QAv7oAAAAAAAAAAAAnWYAgCW4ALgBMAJbgBMAAAAAAAAAAAAAA%0aABLcAFwAmAAEayAEiW4ATAjWQAayADWQAayADWQAayADWQAayADWQAayADWQAayADWQAayA%0aDWQAkARrIANZABrIASAAAAAAAAAAAAAAAAAEtwAXACYAAF/dAC/ugAAGQAhkDkEQU7zqADe%0adQAnWXhAltJFXImAhkABTAAAAJbgBG5ABEAATrMCoNZgCd51ACdZABrIASAAAAUzrx4yoAA%0aAATXACYAATrMATvOoAVauOXEARrIASAAAAAGYAZgAAAAAACdZioBrMANZgCd51ABvC8B+6B%0aLaDcIy6PjAWk6y8IEw1kAGsgA1kAJAAS3IAJgAAAAAAAAAAAAAluAEbgAuAC4ALidZgLiAF%0awAXABcAFxOswIXEATACW4nWYC4azAmIAE6zyAluQgCYnWYEtxAEbgAuAELgBMAJbgAuAEwA%0aAAM+AEtyACYAAAAAAAAAAAAAAAAAAI1kAJAFO86gA3heA/dAltG86gJhvOoANZZdB+6BLag%0a3nUBMN51ABrLLoP3QJbUG86gJhrLLoP3QJbUI1mBMNZgBrMANZgCAAAAAAAAAAAAFMAVABT%0aAAAAAAAAAAAAAABUAFMAQyAFUAABLcAJgTrMANZgBrMANZgBrMATvOoAN51ABvOoAN51ACd%0aZABrIASAAluQATAAAAGfACW5ABMTrMAQAAX90AAAyAEMgcgiCnedQAnWXhAltGshUJiQyAA%0apgAAAEtwAXACYAATrMCoNZgCd51ADr951DxlQnWQFMkAAAAAAAAE1wAmAAE6zADWYAnedQA%0anWQAayAEgAAAAAAGYAZgAAAAAAAAAACoAAAACW4E6zEwGswA1mAJ3nUAG86gA3nUAG86gA3%0anUAG86gA3nUAG86gBOsgA1kAGsgA1kAGsgA1kAGsgA1kAGsgBIAjWQAayAEgCNZABrIANZA%0aBrIASAI1kAGsgA1kAGsgA1kAI3nUAG86gA3nUAG86gA3nUAG86gBGswBO86gBGswA1mAGsw%0aA1mAIAAAAAFMAVABTAAAAAAAAAAAAAAAAAAAAADMAAAzAAAMwAAAAAAAAAAAAAAAAAAAAAA%0aAAAAAAAAAAAAAAADMAMwAAAAAAAAAABUAFMAVAABOswBO86gA3nUAG86gBOsgA1kAJEtyAC%0aYAAO8BLcAJgAAAAAAAhkDkEQU7zqAE6y8IEto1l4QFpIq5EwECmAAAAABLcDrx5SoAJrgBM%0aTrMATvOoATrICmSAAAAAAAACoAJbgAuAEwAAnWYAazAE7zqADedQAbzqAE6yAEgAAAAAAAA%0aAAAGYAZgAAGYAAAAAAAAAAAAAAAAAAAAAACoAAAAAAKYAqAAAAAACmAKgAluAEoAhkAIgAA%0aAAAAAAAAAAAAAAAGYAZgBmAGYAZgBmAGYAAAAAAAAAAAAAAAAAAAAI1kAGsgA1lpz7wAayA%0aDWQAayADWQAayADWQAjedQAbzqADedQAbzqADV6r4gBGswBO86gBGswA1mAJ1d4iAEazAE7%0azqAEazAE7zqAEJVpAE7zqAEavCeRACd51ABvOoAN51ABvOoATrIARvOoAN51ACdZABrIANZ%0aACQAAAAAAAAAAzADMAAAAAAABUAAE6zAE7zqADWWXQfugS2oN51ATE6yADWQAkS3IAJgAAz%0a4AS3IAJgAAX90AAAyByACnedQAbzqAE6y8IEto1kKgtPgFvJgKgAAAABUAAACdZgCd51AS2%0ajedQExOsgKZVkfgMQu7oIC7ugCIAAAAAAqAAAJbgBMAAAAACdZgBrMATrPqADemAG9MAN51%0aACdZABrLrADWQAayAEgAAAAAAAAAAAAAAAAAAAAAAAAAAAAAAAAAAAAAAAAAAAAAAAAAAAA%0aAAAAAGZeEgBGsgA1kAGsgA1kAGsgA1kAGf/8AEARvOoANXVzQA3nUAG86gBGswA1mAGrw8Q%0aA1mAIAAAAAAAAAAAAAAAAAS3ABcAFwAmAEtwAXACYAS3ABcAFwAmAAAAAAAAAAAEtwAXACY%0aAABLcAJgBLcAFwAmAAAS3ABcAJgAAAAATrMANZgCd51ABvOoAN51ACdZABrIASAAAAAAAAB%0amAAAAAAAAqAnWYAnedQAbzqADedQAqAAAAAAACW4ATAAAAC/ugBd3QdePGVCdZgS2k7zqAW%0ajedQExUBTAmuAC4ATAAVABLcAJgAJ1mAGswBO86gBOsgKY1kAJAAABC7ugCIAAAAAAAAAKg%0aAluAC4ALgAuAC4ATAAAAAAACdZgBrMAQAJ1mAGswA1mAGswA1mAGswA1mAGswA1mAJ3nUAI%0a1mAGswBO86gBGswBO9y49HWAG86gBGswA1mAGro6gA1mAGswA1mAGswA1mAGZ+EwBAAAAAA%0aAAAAAAAAAAluAC4ALgAuAC4ALgAuAEwAACmAAAAAAAAAAAAAAAAAJbbU6skpSalH0ERZmYK%0auSZqQVUTfUKSaFGSiMjLpI+kgTf30IoufARlmF3dAyMLu6AAAACF3dAC7ugnI/AYXd0EBd3%0aQAu7oJyPwGF3dBAiAACT1rJJZmo+giLiYg5yJwqO6SpJpUZGRkZd4xHuhCAAAAABC7ugnI/%0aAYXd0DI/AYXd0ECIAhd3QAu7oAiAIXd0ARAAAAAAAAAAAAAVAAAEtwAXACYAAAAAEpUfrgC%0ad51ABvOoATrIATmXhIAAAAAAAzADMAAAAAAVAABVvOoAN51ABvCy6D90CW0nWQExIAAAAAA%0a68eMqAAAu7oAAACdZgCd51ABvOoAN51ACoCmBNcAFwAmAAACoAAAAATrMANZgCd51AS2jed%0aQC0bzqAWk6yAlJAAATkfgMQu7oIEQBC7ugBd3QBEAAAAAAAAAAAAAAAAAAAAAABUAAAABTA%0aAAVAAAAAAAAAAABLcAJgAAFMAAAAAAAAAAAAAAAAAAAAAAAAAAAAAAAABC7ugCIAAACNZAB%0arIARvOoCoN51ABvOoAN51ABvOoAN51ABvOoAN51AAS8z6AJbS321uf8A6o+LGZnq8hFby45%0aGRlT5BkZGQvmF0Xo5JKnboP7Rpf8ACea12QVN73aD+0aa1dn/AJT/ABWwITHgyqqi+aAzkg%0aqfcDinn20l3mZZefo4c0tZuNp/Yx0LXdjiiVG6LDh7TE5TODxmavm2u5x0riHYtoVUuiQoe%0a5onKh6KeMzV8213OM3dn/lScKscCYhVGoKsGvPZEcKvOJRFcUfeZmlk0ae8W93Sld5A05Xd%0ajas066JCbt0PlM1vGZrebc3nGj8QbFtdpl0WG3dEPlQ9bxma3m3N5xkcpJoSlSkkklkSknw%0ayURlmRkfokmNforVTJq5muWua5cs80I1GJioNRgBrMANZgCABOswA1GAIIswByRI7tSkkzG%0aaefeX0IbIzV8QrykrMTcbc8oxXvdxWtuKb4jGMvc61p6+g4NypeldReTDb6N03kt32z6C/h%0aDatE2I56PbEqsTak7DdJ/narfSLHM16G3RgNu+o8vtyWvT7W2DcaHIMcmX2rHqyyf1HvtRR%0aFmR6+kjz8A2zTcMUqlQlbJQER1zbnLvvXSbxneq3RLhgWdjzGKackZ2aboh73W1jUts/8qb%0aipgkmPCqk5rECgtZJOJXXFHNbSXebmlm6lX77vkp7yRZ69saUaoXRILdpicpnB4zNXzbTr3%0aEGxTQqkrokBu54nKh6vjM1fN2sze2fuU1wpx5NiG7V12TX3uYVOr6ksNuKPhk1Kz3C+PNJJ%0am24rxBpyu7HNapt0RsPbofKZv8AnM1m+k3nGj8Q7GdcpV0VsPbofKh6XnM1k9JvOMg5DLjD%0amTiDSeWeRpPnEYwNrmuTNq5oYAx7XJc1c0KdRmJiYajAEAAAJ1mAGswA1mAGswA1mAGswA1%0amAGswA1mAJ3nUAG86gA3nUAJ1kBTGsgBIACF3dAEQAAAAAAAAAVABLcAJgAAAE6zABKj9cA%0aVayADWQAkAAAAAAAzAAAAAAAAVABLcCredQmA3nUAOu1mPGVCUK7wAnWQAayAEgAAAluAEw%0aAAACdZgBrMCW0nedQEw3nUAKgKYFTIAABLcAJgAAAACoAJbgBMAAAAATrMANZgBrMANZgCd%0a51ABvOoAN51AS2jedQEw3nUBLaN51ATE6yApjWQAjedQE1pOsgJRrIASAI1kAJAAAAAAE5H%0a4DELu6CnWQiCQBOR+AxC7ugp1kIgayAFWR+AxC7ugp1kIgayADWQAayAEgCNZABrIANZABr%0aIANZABrIANZACN51AVBvOoAN51ABq9V8QAbzqAltG86gJhvOoCW0jWYEw1mAGswA1mAGswA%0a1mAGswBAAAAAAAAS3ACYAS3ACYAABTAFQAAALfbWv6kvFn/ACIrn9HyBfML/luS/TQf2jS9%0a4T/L8h+mg/tWmlQdgHbpCkktJkZEZHwMjEUVU30Ioq57xczADbLxK2ZVNtWlcshFISZqVRJ%0a5HMpbhZ5mRMqPzvPvqZNtXqhjldwjSawuc9CRX8tN5/ncbxrjFMQ4MotbS+oQkv5aaL/O43%0ajXNM3cA+WPsm9ux4GINKk2NU1ZI7Oi659JeV0ZnpLfsZn6FSHEp76xpyu7ElSl7olNibezs%0aO0X+y70fBNHYg2GapKXRKVE29vJdoxfZd6PgmW9uXJT71t6PWKLUadWaRMLOPPgSUSYz/sX%0aEGaRqyYgRpeI6XmGKx7eK5trjUkzLRZeM6XmGKx7eK5trvSPtMuIo3FECYAS3AZZBcD66NQ%0aJtwvG3CjPPn0KUlOlKfXUfAhdqPQqhVYm1SEJYnO6zfCc7RaUI81BgN92dae0oWDKGtLlUk%0a7w+ncR+CPbUfE/sdI29Q9iKCy2JV41y8hmr4z9bzbfCLBNV566MBvjOPZUykxqLFNmHHait%0aH0pQnLV659J+2Nt06nSdPg7mkYSQ2837XGd4xZIkV8V18Vc1OceskLS8oB+oMxs/wAh6z/N%0aHRRmNRvfb6zDL9jz+9VM/wB4g+s0/PqPUfREhaEuINKiJST6SMsyMRRVTfQiiqi5oXW2fdt%0a/E7ZkSzGtq4nJFDZMvzjqyTnUzSXoUNmZLZ/zK2xi9dwbR6srnzUHJ/LZvP8A5vGa4xDEWC%0aKLWVc6dhZROWzRf/N47XGbuAfLCWDiETEC+YEvD+qryT2VqVNpLqujPeoLeM5n46NKe+6NO%0a13YnqkrdEp7tvZydV/m6rvFddzTR2INhyrSl0SmubMN5OrE83Vd4rruaZYUStQrmoEWqUqd%0aBqtLnI1xpsGUiTGfLwocQZoV9ioaujwokGI6FGRWPbrNc21xqeNBiQIjoEZise3Wa5trvNc%0afVlxFO4pATAAAAAAAAAAAAAAAAAVAAAEtwAmAAACdZgBrMANZgCd51AS2jedQExOsgKZVkf%0agMQu7oGR+Awu7oIEQAAAAAAAFQAS3ACYAAABOswBO86gA3nUAJ1kAJAAAAAAAMwAzAAHXjx%0alQAAKgAAnWYAnedQAbzqAE6i8IEtxIEwAAABLcAJgAAAAATrMANZgS2jWYC0nedQExUAAAA%0aUwKgAACW4ALgAuAC4ATAAAAAAAVABLcAJgAAEtwAmAAAAAAEtwAmAAAAAAAAAAJ1mAIAE6z%0a8IAaz8IAgAAAAAAAAAAAAJbgBMAAAAAAJbgBMAAAAAAAApgAAAAAAAAAAABLcAJgBLcAFwA%0amAAAABTAAAAAKgApgAABb/AGtP1JmLf+RFc/o+QL9hb8tyX6aD+0aZDhL8vyH6aD+0aaUx2%0aEdtlxNnHZOvnazqlwU+wabDrFUtynpqb8FyaiK/KaU6TWTJuGTalZmfBS0l4OdzRM1iuzy6%0axi+J8YUvDzIUaqxHMZEfYjrc0att2/bpW+K48fiDh/cGEl2u0C66FWLXrjOalQKrDXEkGnN%0aSSWlKyLWhRp5rhakq9CoSqmS5KXqm1KUqEs2ap8VkWEvGY5rv/V3N1jqwPeeiwoxmu3Ae4F%0aVay7kqtszXDI3VQ3SJmVl0E80rNp4vUrQpIt9UpEjUoe1T8JIjedwt8FdZvilpq9Fp9Vg7n%0aqUJIzedwt8F2s3xXGZ+AfLTKRuKfilbW8Lgk63bqdJ+DU7DcVl1mppfrNDUVc2IdaJRo3iP%0a+y/2m+MaVr+womk+hxvEifue37TfGM0cJMcbOx7t5dUsq5KVccRsiN8ojhlIiZ9BPMq0usn%0a++ISNPVWjTtLftVShLDXncC+C7Vd4ppesUSfpUbaajCWE7ncDvBXVd4rj39uWNU7lIlx45t%0axz/X3zNCMvCXfP2iF5oWCqxV0a+WhZQ+W/eb4vGd4rXGOzVSgS+u7f5LT29v4P06m6VzFqq%0aDyfQnzGUn7EuKvbMbjoWxXSZS2JUHbof5rPN43jOt5pYJmtx4mjC0W/rPVssIjsJZbSlDaC%0ayShKSIkl1EQ2bCYkOG2HCREa3it0Wln37rlKjP4xEEAAALS8oB+oMxs/yHrP80dFGa97Tvt%0a9Zhl+x3/eqmf7xB9Zp+fUeo+iJClEhJmoyIi6TPoICKJmcLFTjSXNDchhxfipcIzAndCiNT%0aNyKhzgUz1GD2Od57PtdXUbIuWq25IeWS324zpKjSsv2aOvU079mhQt1WoshU4e1VKEkT62+%0aC7Wb4pZ61QabVoe01KAkT62+C7Wb4rjNLALlpY8g2afihbSop8EnW7eQa2y72p2GszWXhNT%0aS1dTQ0/XdiByXRKNGu5j/wBz/ab4xpOv7Cj0uiUSPdzIn2X+01vhGZuFeMNqY522dXs64aV%0actPSRE4uC+Slx1H0E80rJxk/UuoSoagqdLnadG3PPQlY7ncbwV1XeKaZqlInabG3PUYSwnc%0a5vD4LtV3ino951C3nhI1mBLaTvOoBaN51ATDedQAbzqADedQAbzqADedQAqApgABUyAAAS3%0aAZBcAJgAAAACoAAAluAEwAE6jADUYAnedQEto19QExOsvCBTKsj8BiF3dBAiAAAAAAAAmuA%0aC4ATAAAAJ1mAJSvwgAbvfMATrIASAOvHhuKgEwAAAAAAmuAEwAAnWYAazAE7zqADedQAnWQ%0aAkAAAAAAAAAAAAAAAATrMANZgBrMANZgS2jWYC0nedQEw3nUAG86gA3nUAKgAAAAAKYAAVM%0agAAAAABLcAFwAXABcAJgBLcAFwAXABcAFwAXABcAFwAXABcAFwAXABcAFwAXACYAAAAAAAA%0ayAFMAAAAAqACmU7zqAqDedQAqAplO86gKg3nUAG86gA3nUBLaN51ATDedQEtpGswFo1mAtG%0aswJhrMANZgS2jWYC0gCYnWYAgAAAAAAAB4Ha0/UlYs/5EVz+j5AvuFvy5JfpoP7RpkGEvy9%0aIfpoP7RppVHYZ2wZ8/Q8ZZ7SmIfXarX89bEyaru9+9Dnn+kT+RpP9M71HGx7Huu4QXnV6Vh%0azie9Y8+XcDRy6VRrkJrKbkrd5xlPESTeIz/W1b3jmJc11V/X+PxwHM+H4VflYcSr0Tbmth6%0aL4kK7R6+nb1vC0TEHaU+h9rUr6JE3Ci5Z9nTyLW3Rq2blRpajyyShL5/wBktFqyPUs5HsBM%0a5EzyXR7/AOM/rNyYW/pDz8BWw69AbGZy2WsieTUXxbO+a/dpTYTxZ2SFuO3xZs+LRWzMyrt%0aPyn0hZEZJI1SG8yZzz5qXktrV4oguaJmp0RhjH+H6+jWUyZRYnIfoRPNXW8S5padDiXUEpK%0aiUk+JGR5kYgZmqKm8peLk6Ek1t+4POJM0rVc8VpSs8lKQrURpM++R99IkjNZEajIiIrbm63%0ahtMI2S3f7I1JEXe2px+gRajWozMzM+sHOVy5uXNT56omRGYgBxPrAGuXbT5WK+rS232sHbF%0abodGotNuekUaqVxLfZc+ob5UQ5DTevzqOSd86yrmOL5hmlaFcBVcmWih0bgnYhpkzhh2Iqk%0a574joMZ7GcDGW32Odxn52o/it62TuA2PSiJMlwi4ESj/CKa8JzgxdFDjECYtLygH6gzGz/I%0aes/wA0dFCa97Tvt9Zhl+x3/eqmf7xB9Zp+fUes+iJtL5Gvk5bDr+ANOxavq3afdlcueTIOj%0aw6vFJ+HSIbL62Eu9juZtuOuLaN0nVkrSg2tGnJRqmztycpyZs1bJVVhVd+H6VFWDDhI29WO%0ayc96tuyvbpI1qOttTjXXZ72WT20livsz4dTztHFKXhJGlTCbW7RqrT4slaNRZtuOtE0s2i4%0a5pWvIu+RiXPeyXLyf6Gq8NUjGU63d9BZMKjbtOG56eEjXXJnzkTfMdMZORhwZ2pLKdu3Ae6%0aqfb8iQpRx+19R7c23MdzzNtWSluMGeZJ87XpbL9ZPuRM7Jd9P9DZVF2bsSUKbSnYpgLFRut%0ae3a4yeqj/Gbpcs1p4/7O96bLmIz9qX5Qn6JVmiN1hWZOxqg1nkT8Z0ua82fVzk9C0pXqSIK%0aipwnT2G8S02vSbZ+lRUfD6/ZYvYe3iu/DbmnjRAv5eDk8XFMbcuGa2XFsreqi2XFIUaTdbO%0aM7mhRl0kenuTGKY938OTiOS5Eb9ppheyKl+GJxrkuRGfaabiByRccdgTABkAI5KDocT8SqP%0ag5h/Vbpr7kxqj0RpMiY7GhOy1ttmtKdZIbI1GktWo1dylPOPmj2U2QmJ+bhykrbe/Rbc5qe%0ak49lNp0efnIclK5XvW1tzmp+txiNiJy21oUonG7Rse5686kzQh2qy2aUwfqiJvfuGXqVE2f%0asRtSn7Ds++109NMZ4LXPX/pt9Y23TdhSoxLXz80yE3mtc9f+m31jKbZ6xop20Pgpbl50xJN%0ax63EJb7BOazhyUcx+Oo/C26lSfVJ0n6Ia1rtIi0qoxqfH1mO1uynFXxmmrK/SItJqManR9a%0aG7h7KcV3jNPYi0FrAAACdZgCABOsz74EtqDWYC0sbjfykOEmAV0VOhVms1eoXFR1buXSqVR%0a33ZDa8kqJOtwm2MzSrUXnncjNKLsf12qQWzMCGjYb9V7nNt9G53ombUPY5r9Vgw5mWhtbDf%0aqvc5tvkbdE9E6nZM5R+2NrfFqrWnTLerFvPxacdSgu1CS0tdQShel5BttEaW1IJTZl54vUn%0aV3O74+vFGx/N0SThz0WM19y2ra3g5O+7Wz0us23R5R6sW7HE9QZGHPR4zXo51q2t1OTvu1r%0at/ity3uUZE7zqGAGAjedQAqyApgABUAEtwMaNpjlO7X2XcZJ1mVa0rmq0yDGjSDkwXo6WXE%0avtJcIslqI8yz0jYmHtjmbrEg2oQIzGo5zm2uu4psjDOxlPVyQbUYEwxiOc5trrrtHwWnZ7J%0aXKLW3tf4l1C2KPbNxUWTTqM7WVv1ByOptSESIzJpLdqM8zOSk/sB5sUYBm6FKNm48Zj0c9r%0aNG7jNc7jd48uL9jydw/JsnJqKx6Oe1lrbuu1zuM3mmQgwffMBLIbYe3XQdjOdbcetW9X64d%0azNSnmVU1xhCWiYNhKiVvFl075OWQy/CeC5qupGdKxms2q3Wu693J8EzbB2CJvEbYzpaMxm1%0aW3XXca7k+CW0w15YizMTMS7atiLZV5RJNz1mHRmH33oim465UhDCVK0uGeRGvM9IyKo7FE/%0aKSkWbdHY5ITHP43EbdyTI6psQ1KRkY0/EmYTkhMc92txG3cky6PpGrTVQAE6zADWYAnedQA%0anWQFMayAEiF3dAyzC7ugCIAAAAAAqACW4ALgBMDr971jxlQr1l1gCQAAAAAAAAAAAAAABUA%0aAE6zPvgS2jWYExO86gA3nUAG86gBOsgA1kAJAAAAAAAAAAAAS3ACYAAAAAAAAAAAAAAAE5n%0a4TADWYAazADWYAazADWYAazAltGswJhrMCW0azAWjWYC0azAjaNZgLRrMCFo1mAtGswFo1m%0aBMNZgS2jWYC0azAWjWYEw1mAGswJbRrMBaNZgTDWYEto1mBMNZgCAAAAAAAAAAAAAAAAAAA%0aAAAEtwAXABcAJgAAAAAAAAAAAAAAAAAAHgNrP9SViz/kVXP6OkC+YX/Lcl+mg/tGmQYS/L0%0ah+mg/tGmlYdiHbBnz9Dx/qlMQ/8lWv562Jm6ru9+9Dnn+kT+RpP9M71HHY/RGDCJOMWFCHE%0aJcQqg1EjSosyP8AslkQ4qHl/o2OVsjPq1ctOH6rjGXZp5SPGbZQYjQ7YvF+o0CJwboNwoVU%0aqahJERJQglKJ1hCcj5sdxBdQiiqm9kbSxRsY4aryuiz0CyI7jw9B/jcV3jtcbBdm7l78N8R%0ajZpuJNFqWG9QeImlTG9dVoz2eSS1LQknmtRmfBbJtpT3TogmXWXI50xP/AEfK1Jo6LR3tmm%0aJv26kRPFXRd8js16zSyHLRYNYPwsKrFxMwupVopduuvuwZtWth9BwZ6CjLe4tsK3G9NfONZ%0aJJZ5c4xM5NBHZcOfB8nyGebB9cxC6oTNFrb4mUGGjkZFbps0kThe2+21dW63sGLXJ1fq98G%0a/wDKmJ+FQpxOFPCZ6zTa2yR/dKo/oXH6AxIfPYqSkz6EqPLMz6OBZZmZn3iIETPeQkc5rUz%0aVckMF9vnlo7RwKotStjCqoQrxv40qinUo5Jfo9AWR5KWp3gmQ6XO0tt6kJUg94ZadCqyIjV%0a7pvbY/2EKjVIrJyutWDK8Nq70SJ8nEbynOyXk8NzdVuCE6RVtoyx5syVInTJt40yVKlSHDd%0aelPLqDKluLWeZqWtZqUpR+iEp1lXoTYdFm4MNtrEgRGo1uq1rYbrWn6PJf6Ld9mf4RI7hU+%0abEPVQ4xAmLS8oB+oMxs/yHrP80dFGa97Tvt9Zhl+x3/eqmf7xB9Zp+fUeo+iJu15FTFGJiJ%0aye9qwGX2VVCzJk2gzmm+G5NMlx9jMunnRn2T1d8zV6wmeubWr2M/4nCmzfS3yeL5h726MZr%0aYqfK1Gr6bXGq/lGraq9p7feMEStuOPTn7nkz23FFlqiyNL8Qi8JJjuMoI+9oEX5Xqqddf/A%0aAdY7GU1LTGEqdElk0UhtRfCZovT5XtcvyngMFMb7v2cL+auew7gqFtVpGROuxVmTUxBHmTc%0ahk80Ptn4jhKL0Xdc4StcqLmhkVdoVOrUqsjVYSRWLyuFO6xeFi91ptuwdv8Aw/5b/Y4nUO8%0aIEWi3nbrhN1BELnPW9OUhRMz4ZqM1djukS+YszI9DrajVpJZzI5Msl4Pq7qfj9xx7WqdVtj%0aHEaTFOesSBFTRu4IjONCfxb2cFzebEbldaakccMF7g2c8W7gse6mERq7bks40g289zITlqa%0afbM+ltxtSXEei0r52lXNEqoqLkp2FQq7KVmnwqtIrnCipd3l66O5zXaLj3XJ8fq38Lv8dH/%0aADd8Ylj7+7k54H2mlk2RP7tTvgfaYbiByWcdFmeUCxZuPA3ZKue6LUqJUmuwH6e1HldisSd%0aBOzWWnC0PIWg80LUXFIyzAlLlKjXIMnOsvhuSJclzm6rXO6zmuMtwDSZWpV6DIzsO+G5Ily%0aXOTVhuc3fRyLrGvHzUfH7++IX3sUX8jG/upnhn4J9JG+8OhepdhX4L9JG+8Hmo+P398QvvY%0aov5GHUzwz8E+kjfeDqXYV+Cr85G+8PjuDlK8crrt6oUmpX21OptVjOQ5cZ22aMbclh1Bodb%0aUXYncrQaiUKsDY7w5AitjQJbJ7FaqLtkbeVNX84VoGxrhmDFbGgyuTmK1Wrt0becmr+cLFo%0aUSUERd4sukZtnv5mcZ5rmXLwR2xsS9m+3ZtHsi7F0Sl1CYc9+MdNgzUKeNtCDdLslhxSc0o%0aSR5KT3Axqs4RpFVitjVCBe9rbbroiaPiOaY3W8HUWsRmzVTgXvalt10Ruj4jmns/NT8fv74%0ahfezRPyQWnqZYZ+CfSRvvCy9S7C/wAEX5yN96PNT8ff74n/AOmaL+Rh1MsM/BPpI33g6luF%0a/gq/ORvvDJvkttr7EvaSxZu6mXxc5V2BSqEiXFZ7UwIZMvHJQg1a47Dalc01FkpWka42S8J%0a0mkSMvEpsKxXPtdpRF3ree5xrHZRwjR6PJS8WmwrHPfa7SiLo289zjNsacQ02dPeWIlvYb0%0ahufclw29bUF14ozcqr1NmAw48aVrJpK3VJSazQhxRFnq0oV4o9UnT5ubftcpBfFdbdkxrnr%0abysmnolJSanIm1SkJ8V9t1rGueuXKtbxTzXlsMJf77WFP35U358e/pZrXwON8zE9kufStXf%0agEf5mJ7I8tjhN/fawq+/Km/PibpYrfwGN8zE9kj0r134BMfNRPZNfPK5Isq68aaBetmXbZt%0ayuV+ndg1pqiVuJPcjyI2RMvOJaWpRa2VpQRnw/sYvCN77FfRCBT40hUIESFY65l8NzN5+s1%0aM28V2l4xv3YkdUoMhGpk/AiQrHXMvhuZov1mtzbxXaX/ELJbLderNi45Wvd1DlW5HkWzVGZ%0aTpVW5KbSCdYM9EhojmSGtROMLcQek/R+MMyxPBgTFOjyEdHrtjHakOI/f62o12q61xmmLIU%0avNUuPIzSPXbWOyshxIu/xdRrtV1rjbq/tXYRpfWSMW8KlIJRkk/JjTSzLvfr45VTDNcy35G%0aN8zE9k5MTC1ey35CP8zE9kp8thhL/AH2sKfvypvz4n6WK38CjfMxPZHStXfgEf5mJ7J6Gxs%0aUrWxOiyXrXuq2LoahKQiSujVaNUUxVKIzSSzZcWSDMiVlmLfOUydknNbNwnwldq3tczPzi3%0aztPnJRzWzsB8JztW9rmZ+cd4PEeUxV5RrbuvDY8umz4Fr0q0KizcUGVKkKrMOU8pCmnGkJJ%0aJsyWSJOlfHMjGz9j7BUjXoUeLNRHtcxzWtsc1utdymuNnbHmBJDEEOPFnokVqwnNa2xzU1r%0ata5rjHPzbDFk8/wDe1hVzej87Kn/WAz/qO0Ttsbzof3JsbqLUPtsfzof3Jj1tD7QNb2n8WJ%0al43DGpEKqzo7EZxqlsvMx0oZQTackuuuqzMi488Z7QKFL0eSbIyzlVjXOdv256Xgtb6psDD%0amH5WjU9tOlHKrGuc7Ttz0vBanqn3bL+1JcWyNiNMue2Idvz6hUKU7SHWqtHedYJlbzDxqST%0aTzS9WuOnI9enTq5o8+JcNylclGyk456NR9+ha1c2tc3jNd2SjirC0pXpRslPOe1rX36FqLm%0ajXN4zXaOkX3Ry2WLK/wC5nCr4MqX9YDCuo7RO2xvOh/cmDdRah9tj+dD+5LO7V+2ddW2LNt%0a6RdFNtanOW01JZilRY0lhKykG0a9e+kO55bhOnTpGWYYwhJ0FsZso57tttuvc12rdwWtbyj%0aL8KYNkcPJGbJxHu223O9zXat2ra1nKLd2DeszDTEGgXLTkxnKhbVWiVeKiSlS2VvR3kPoQ4%0aSVJWaDWhOaUmlWn0SRkE/Jw5uXiysVFVIrHMdbw5PbbvGQ1KTZOycaRiK62KxzFt1snttW3%0anGVHm2GLPpawp+DKl/WA1n1HqH26N50P7s1f1FqH26P50P7kvnyenKF3xtdY4Vi2bmo1mU6%0an0+3X6u25SIkxl43UTIbJIUbsp5OnRJczTozzJPEYXjvAdPodPhzcpEiOVYjWabmuTJzYju%0aLDTe0TAdkHY9p1Bp8OekYkRznRGs03NVMlbEdxYbd/R7vCZijVJqQAAAAE1wAmJ1mABq1AB%0arMATvOoCW0bzqAlJ1kAKsj8BiF3dBAiAAAA68ecqAARrIAMz8HxgCvWfUAI1mAKtZdYAkAA%0aAC/ugAAAAAAAAAACa4ASgCoAAAAnWZ98CW0azAmGswBO86gA3nUAG86gA3nUAJ1kAGsvCBL%0acNZARuGsgFw1l4QIXISBMAAABR6VGR5EZdJeAQVuW+AIgAAAAAAAAAAAAAAluAC4ALgBMAA%0aAluAC4ALgAuAEwAluAC4ATAAAAAAAAAAAAAAAAAAAAAAAAAAjWQAayADWQAai8IEtxG86gJ%0ahvOoAN51ABvOoAN51ABvOoAN51ABvOoAN51ABvOoARrMANZgBrMCW0azLvgLUIAmAA8DtZr%0a/APVMxYz9JNa/o+QL3hT8uSX6aD+0aZBhL8vSH6aD+0aaWR2KdsGff0O+wt3aTxDNKFqIrV%0aaLMiz/ALcbE7WqrXZJ1v3oc8f0i3IlGk81/PO9RTJ7lW+TTujbln2vXbRuGhU2r2rCkQSpl%0aWbdaZmJedQ4auyWyWbZklJkRG3kaj7pIlTS4V/H4/8AJqvYk2TZLCzI8tUIT3sjK117Lbky%0aa5uo627hz1vkNUe0JsqYjbKtaRCxCs6rW2UhZIjTXEpfp8xR5mRMy2zWytR5at3r3iU9KUi%0aKqqLvnW+HMXUavw1i0mZSJlrJwPb4TFtd41tvOPBCUyQ42WUMb3QlLZumS3MvRmklERq7+Z%0aal/bgFfmuarvl5eTq/V74N/wCVMT8KhCJ1vCZ6zTCNkj+6VR/QuP0BiQ+exZrb72cKttdbK%0aVwYd0Wo02jzLhlU/XMnEs2W2GZzLz2aUEZrUbTSiJvmkpXA1JLnCdrblyzMu2P8TQcPV6DV%0a5hjojYSRN5tvC6G5qa3Bvu4et3eAtHstciJg1gOqDMuOK/ifcDGlRv1tpKKY2siIj3UBJ7v%0aTmRZE+p8y8YTI9qLmiZ9/+BmWKdnLEtVa5ko7ckN3WZr/ACxdbzLO8avbkitw+UmqTDDLTL%0aLGMLrTbbSCQ20hNwKSlKUlkRERFkSSEFOqJVVXBDM3Zqsj/wD05+geX+i3fZn+ESO4T56w9%0aVDjECYtFygH6grGv/Ier/zR0UZrUb32+swy/Y7/AL1Uz/eIXrNPz8D1H0RL/cnLt4ydg3HM%0aqpPU7JsS5iag3NBQZmpLaTUbctki/XmTWo9Po0LcR3RpUmbg3l4DXOyXsftxXS9qgplNQtK%0aEvrMdzX+i613Ku2Mco5sFUPlH8JaJiJhnVaNNvKJCSdHqDclJQbmgGo1lFW6RHpcSal7pZ9%0awtS0L0krUhw73X7JzVsabIUzg2oRKTWob2y7lzey3Tgvyyvai9zXbxm5OTg39ONftypWfcM%0a6jVmnTaNWKY9uJsGawpiRFdLiaFoMiNIlVMt5TtKVmoMzAbMSsRr4b23Nc3fa4zL5Auq1OJ%0at2VKHDN3sGdZs9VRbJR7vS3Jhm24adWnNLiiIlaebvll6JQgq72RpT+kHCl34YhxIuukaHb%0a4zYlzfN9Vpcb6IiwujU+/sL73jMJRKq8GdQZ6yPI3ExltPRuHf4SJJaupImt0Ud30+r+P6j%0aHP6N9Ve6Wn6Y528x0OKnjXNf6rDETk+v1b+GH+OT/m74xPHv8Ad2c8D7TTceyH/dqd8D7TD%0acMOSjjsx25V0yPYLvD/AAuk/wBJRRnmxd/eaX8GJ+zcbB2LP70S/eifsnGpGpzTh02Q8lJG%0apppSyIy4ZkRmOq4bbno1eudZQ2o5yIvXNl87kN7Hj1d6Mi/b5PdOGj6RCLIkqyzz3Y5xbs1%0a1F0NHuloXBnxvbObGbN9VWGkR0tCTez43tGCG0fa1jWFivNo2HlxVa66DTEEy7Vpe50TJJG%0arebjdoIjZTzCJfola1FzdKhu7D81UZmSbMVWC2FEXiNu0U6113G5vF8I3lhqcqc3INmarBb%0aCiv0msbdopxbruNzeL4R2ezHh1ZeM2ItKta413TSZVSf0nV4lWp7EGIgtSlOOoktJ0ElBeh%0aeUpXoU6uaPPiSo1Cny0SblFY9E4jmxFevesd9nRPJiiqVKnykSelFY9qcRzYivXvWO43gtt%0aMsD5KXBH+/q98LUf5Rq7qn4i+LPRjGq+qpiT4s+jjnLQuSWwaum5UUWl41TqrWXmFykU+DU%0aaVIlraSZEpwmm81mgjPushLH2U8QQYO6I9Pa1mrc5sRrbvCKUfZaxDBg7fMU9rWatzmxmtz%0a5NxiFtf4IQtm3aVuixqdUJlVgULsI2ZUskE88T8CNJVqJBEXBT60lp9CNrYSrL6vSYVSjNa%0aivu0W6u9Ecz7JtvCNdjVejQqlHa1r33aLeDeiOZ+4yL5EFWnHa/fD5GG/wCfNDX+zKn/ANd%0aK/pfsuNe7Nf5Plf0rvUNkWo/COfTngxE5a9X/AKpFuf5cwz/7Nqg2nsOfluL+hd+0gm1thj%0a8vRf0Dv2kE1i9BDpHM6YuOI5zBHkbzX25Cax3YJrX9gjtlG/ZmftyEbHdgWv7A7PY/Zmfty%0aCx3YFr+wOz2P2Zn7cgsd2Ba/sHKlRLSRkZGR98hIqZEuamxTkM/+LrE/wDxtTv5CQNBbNH9%0aslPAies0572bP7ZJ+A71mmco0waVMU+Ud2E7x2xbrs+fa9WtCmM27BlRJCazMlMKcW640tJ%0aoJiM6RpyRxzMhs3Y+xtI0GFMQp2G9znua5tjWu1buU5ps3Y9xzI4fhx4U7Ce5YrmuSxrV1b%0ata5zTHLzE/Fr0z4U/CVS/q8bA6sVD7TG82H98bH6tFE7VH82H98Y8bROAFc2YsV5tm3DLo8%0a2qQo7EhbtLedeiqQ8gnEESnWml5kk+PMGe4frsvWJJtQlmq1jlc3ftz0fBc71jPsPYhla1J%0aNqMo1Wsc5zdO27R7znesffsvbMFx7XOI062bXm2/T58ClO1d12sSHmWDaQ8wyaUm006vXrk%0at5J0adOrnCjiXEkpQ5NJucR6tc+zQtzzVrl4zm8koYoxRKUCUbNzbXuY59mha5c3Nc7jOby%0aS/HmJ+LXpnwp+Eql/V4wldmOh9qjebD++MI6tFF7VH82H98Wb2r9jK69jebb8e6qla1SXcr%0acl6KdFkyZCWyYNonNe/js5Z75OWWoZbhfF8lXWxnSLXt2q269rW613Ba53JMuwrjWTxA2M6%0aShvbtVt17WprXatrnckt5h/ZkzErEG3rZpy4zdRuWqxKRFXJUpDCHpDyGUG4aUqUSCWtOeS%0aFHp9CoX+em4cpKRZqKqoyGxz1t4cmNz3jIahPMkpONNxbnMhMc9bdbJjbltMp/MUMWy/upw%0aq+E6n/AFeNZLsw0XtMbzYf3xq/qzULtMfzYf3xfbk8uT0vjZFxxrFzXNWLMqNPqFuv0dtuj%0azJjz6XlzIbxKUTsVpBJ0RnM1a88zTwGFY9x7T65T4crKQ4jXtiNfpta1MmtiJxYi8owPZC2%0aQqfXqfCkZSHEa5sRr9NrUTJGxG8WI7lGYu86hqc1QN51ABvOoAVAUwJrgAuAEwAAAVABLcA%0aJgAJ1mAGswBO86gJbT4R4yYAAI3ACNwAmAAAATmfhMAQAKtZ9QAZp8BgBvOoAVAAAAAZBf3%0aQTkfgML+6MyAAAAAAAAAAAAAATXACYAUwBUAAAAAAAE6zADWYEtpz0uN2xq8OPln2TIQzl7%0aJSU/wCkeulym6p2BK8t8NvnOa0pzD7ILn8lHH13hGOBedWZ0mRNznyL1t4rL+CLni6VSWr8%0a/BTrR4nm3Ot9EoSL75SG7mtOt1mLCe0azADWYAazAE7zqADedQAbzqADedQAbzqADedQAbz%0aqADedQAbzqADedQAbzqADedQAbzqADedQAbzqADedQAbzqADedQAbzqADedQAjWYAnedQAb%0azqADedQAjWYAEepCjIs0pTmo8+5LPL+MoQRjlus6wGsxFQNZgBrMANZgBrMu+BLaQBMAJbU%0aAEwAAAAAAAAAAAAS3ACUAAAAAATXACUAAAAAAAAB4Daz/Um4r/5EVv+jpAv+Ffy5JfpoP7R%0apkGEvy7IfpoP7RppaPoHYp2wclLqcug1dioU+VNp1Qic5iXDkrjyGM+HMcQZGn7FQFGNBZF%0ahuhxGI9juKrc2+a4yKwM5WzHzAt1lDd7O3lS2iMjp12IOqIWRrI8+yFGmUSsjUScndOXoea%0anTOjl6+/3/AMZmt69sP4TqaK90rtDl48HQ9D3r0DYJss8r5hNtpQisPECiwbPrtwEmIukV0%0a259Crq1nkTDbziSTrUZFk0+hGajSlBrMQaiZZIv+v47vlOdsV7DeIMNO6KUqIsaHC374dzI%0asPLjKib6ZcpjnZca0x65TPka28JLfqmImD8eS5b9OQ5MrlruOqeepjST1LfhqVmpTSC1Gpp%0aRmpBcUGZZJTFGquapw9g2JsXbNiz8VlHxG73R1rWRuC53WSJzl4r+B3G5RrxbcS62lSTJSV%0aFmRl0GQkOlclRclLxcnV+r2wb/AMqof4ViWLrJ4TPWYYNskf3TqP6Fx+gMSnz2AA5Iv6Jb9%0akX4QQlfqqfn7vP/AO0vq3/4yv8A/wC4TEzdU+hUn/ciH/uTf/45+gSX+i3fZn+EQdwqfPWH%0aqocYgTFouUA/UFY1/wCQ9X/mjoozWo3vt9ZhmGx3/eqmf7xC9Zp+fWTITEjOOrPJDSTWo+o%0aizHqPokxqucjU65u45Nvk2LM2ZsILdrlatym1jE2tQWp1TqdQjolLpi3U6uxIpKI0tJbJeh%0aS0FqcPVmeWlKZlciIiJvqpwhsmbJtSrk/GlpeMrZNrnIxjVyuRNG9+WsrtbJd5vWThVfBbT%0afLrWVgPi5KtC1bRnX2xQ5yodYqUaoNwIjLiXMnkRUm2vshaFak5nukKX0KUXOErmtTu/j5T%0aIcK7A1Uq1OSozswktembGua56r2L9JtiO8d1vF4p6jHXZcwY5ZDBqDfdn19qDdEdso8a44c%0abObEUkjM4NSinpNZJzzJJmlacyU2vQpW8mcicJa8P4rxJsdVJ1LqEK6Eq3OhOXQXnwX9b1V%0a4HtuTR9tsS7AFgcnFZ9ZqSK65Ua1WY7aKzcdZdahNJZaMzJplsz0sNa1ZnmpalK06lq0p0l%0aVOBq/uLHjvZDquMJmHCdCthsX3OGy5+k7rudwvd8idxvCa7+Wc24Ld2tMZ7foFkzCq1p4ft%0aSkHVWXD7Fq86QbW9W0Xo2WkMoQl0u6U45ozQaVLJvojU4Px/A6P2EsBzlAp0adqaWR5i3Q4%0azGMuyu7DluuVOLa27SzalluT7/Vw4Y/46V/N3xiOPv7tTfgfaYZ1sh/3anfA+0w3Djkc46P%0aC7SWAlP2nMGqrZNUqM+lQqu9GdXKhJbU8g2X0PkREsjLipGRi94er0WjT0OoQGtcsO7Rdq6%0aTbS9YdrsWj1GHUIDWvWHdou1dJtv2jCXaD5N3AXZ0o7/k2xkuekSXmTU1TEMw5FSlEeSS3c%0aZDZu5Gau6Mko8KkkNyUHZExNVnIlPkWORONpIxPGc637RuagbJGKavEypkgxyJxtJGN8J7n%0aW/aPB7a/Kl3RtQtVGgW5FfsuyJ6z7JYJzOp1ZBnmaJDiD0obP9ia7roWtwuaL5g7YzkaKrJ%0aqaft8dnmM8FOM7nO8VrS+4M2MZGiqyanHpHjt1eQzwW9d3Od4rWmM1tWzUr0rcWk0Ok1StV%0aOXqTHgU2I7LlPaUKUokNNEpazSlK1c1PcjY8xNQpeE6PNRGsams5zskTxnGypqchS8J0eai%0aNYxNZznWonjOPZObJWLbqclYRYqKLwHZlSP/ALgWhMWUTrT8D56H7RZExhQ04J+D88z2jyF%0a7YY1zDWptwbltet21OdZKQ3Gq9KegPLaM1ETiUPISpSDUlXOyF0k6pKzcPbJSOyKzssc16e%0aiXWSq0rOMV8nHZFROuxzXp6J1TMkqJIblsPKgvw1k+zIYcNp2MtJ5pcSpJkaVEfQpI9b0dE%0aR0N6K5HcVx6nokW6E9FcjtZrjYThvyWlV2m7Ph4gYwXvdkW+7pZakyGG48cnWIyGG2IpSNb%0aee/3Dbev0Xjc/UoaEqGydBo8w6lUCAx0CE5zW63Dc5z7dLVzdo+jomgajsmwqPHdTMPy7HS%0a0JXNbrcLnOc+3S1bnLb7JfXZE5Pq3tje9azW6Lclw1t2tU1NOdZqDbCUNpJ5DpLSbaCPPUj%0aLnDCcV48ma/Lw4EzBYyxbtG7k28YwnFmPJzEECHAmoLGNY67Ru5NvGL+jBjCDEPlr1Z7Idt%0an/z5hf0bVRtfYc/LkX9C79pBNrbDv5di/oXftIBq3rjpposwyzIyYWZHn0c0x0zB98b30Ol%0a4TtNvfQ3113Bey2K3MQiyLJJKH1pT+cEM+BKP9yHDcGsz6w2qszE4E/OO9o4cgVefWG1VmY%0anAn5x3tHz/mPWZ6SbJ+9+H82KnRif+ExPnHe0Vei098JifOO9oj8xyy/SRZP3vw/mw6MT/w%0aAJifOO9odFp74TE+cd7Q/Mdsv0kWT978P5sR6Lz/wmL8472h0WnvhMT5x3tGmParhtU7asx%0aUjR22mIsa9q4wwyygm0MITUX0pQlJZEREktJJSOvcMRHPo0k5zs1dBg/s2nXmE3q6hyKq7N%0aVgwf2bTNnkMXf/R1if6L89qd/IPjTmzV/a5PwInrNNObNe/NyfgO9ZpnNrPwjTBpc6y8rzp%0amHdm1e4K3K7Ao1CiO1CdJ3Lj24YaSpa1aG0qWeRF3KCUoeiSk4s1MQ5aWbm97mta3nO8LRK%0akpKRZmMyWl2XPerURvOXwtEsv5qds/f3xf/wBM1r8iGYdTTFHwT6SD94Zn1NMUfBPpIP3hj%0avtEV3Y+2n8WJd53FjBfkGpzI7Ed1ql0mazHShlsm0mlLtHcXmZFx5wzzD8HHVHkm06UkYbm%0atc52+6Hnv+DMN9Uz3D8HH1Ekkp0nIw1Y1XO03Q89LvTDfqOy2YL/ANkbZGv+fc9sYuXnUJ9%0aRpLlJdarFJnPMpZW8w8aiS1SWV6tcZsiM15ZGrgPPiSTxxW5VspNyMNGNffoPhoubWuTrzD%0auUebE0njmvSzJSckYbWNej9B8NFuRrm9eYdyi+vmp+z5/fHL72a1+RjCuplib4J6cH70w3q%0aa4p+B+nB+8LObV+NWybtjzrffuvFy7Ka5bDclmKVFolQYJxL5tGveb6lvZ5blOWWQy7C9Gx%0arQWxWyMkx22253xIbtW7gyjN5RleGKRjmgJFZISLHbbbde+G7Vu4MozeUW7w9tTYrwxxBt+%0a6KfjPiZIn2xVYtXitSqZKWy49HeQ+hLhIoqVmk1oTmRLI9J9JC/T83sgzkrFlItPg2RWOYt%0arm55Pbbvf1gvtRnNkOelIsnEp8G2KxzFtVueT22rl/WF3zKZ3lUtntltS1YkJSlBGZmdtVo%0aiIvuMa0TY0xQq5bk9OD94a36meKV/8Aw/pIP3hkHJjqiSXGllktpRoUXgMjyMYI16ORHJ1z%0aBGuRyI5OuUCpd3SYCAAAACdZgBrMCW0nedQC0bwusCYqApgVMgAAEtwAXACYAAdePGeglKt%0aIEcxrMCkVgAAAAAAI3ACcAAAAAAAEq75ABvesADc8IAnNPgAFWsusARvOoAVAAAAACW4ALk%0aAE13dAAAAAAAAAAAAAAAAAHeYYw+z8Q6O3pz0yd96+gjc/0DNNjmW3RiiQh8l93mNdE+yW6%0arPskYj+b62ic+MELsLEepERc1wm3U/ZNIz+PUPdsrS+0YqnOw/a3edDbd6VxSob7pGGnJu9%0aY84Nel2AACa4ALgBKAAAAAAJrgAuAEoAqAAAJbgBKAJrgBKAKgApgCoAJLgAuAC4ALgBOAJ%0abgBKAAAA7u2aX2daNzSCyNUSNG0n7J9Kj+JChmmHaZuihVeZ68JkH0o7XO9GG4t05Gsmpdn%0aKc71TpBhZcQAAAAAAAAAAAAAAAAAAAAAAAAAAAAAAJbkAEwAluQATACW4ALgBMACAt9tYfq%0aScV/wDImt/0fIF8wp+XJL9NB/aNMhwl+XpD9NB/aNNLg7IO1yuTT5EWPEfejyGWZyVORXXG%0alIRJJCjQpTajLJaUrJRHp7lXNAosiw3q6G1WuVusnJ8LklAFYpfYRJZU24lK0LLJSTLMjIC%0aZqqioqG3LkONuasY4WTVsMbsnuVG47EiIm0efIc1SJ1LNRNG04ZnqcXHdU2jeeiQ80R84jU%0aqPCmfXT6jjbZ3wFL0ubh1uQh2QZhbXtTVZE1t7sXtzXLrOa75MMuV52QImybtVLkUGImFZu%0aIMdyt0lhtGluA+SyTMioLM+alxaHUlpSlKJKUF9LEXImaKhu7Ybxi+v0GybdnHlnNY9eynE%0af4yaLuy6Hdxi33J18dvfBv8Ayqh/hWKcThb4TPWYZDskf3TqP6Fx+gISnz3AA5Iv6Jb9kX4%0aQQlfqqfn7vP8A+0vq3/4yv/8A7hMTN1T6FSf9yIf+5N//AI5+gSX+i3fZn+EQdwqfPWHqoc%0aYgTFouUA/UFY1/5D1f+aOijNaje+31mGYbHf8Aeqmf7xC9Zp+fCsRlTKTKZT3TrK0F65pMh%0a6j6KwXI2I1y9ZUP0fWHiH+a1gFRbrt7UtdzWyxVKWZEaVa34ZONcFcSUSjSWSuJGDUW5LV3%0a+5+OyfMuoU/cFTiyE4vvUV0N/ivtcfm7oK0qoMLLMyNlszM+JmZpLiYIfTSYRdueq9lfrLk%0abNO05emyLiczdtjVIoNR0k1MjPEbkKqs55mzJaIyJaPAfdIPihSTEWuVOAxjFGFKbiGSWRq%0ajLm8VeOxeUxeL6ruMbcIrGEPLjbImqVEKkVykuGhWpKHKpZVSUkjzQrIt7Hc0l0aUPoLI9D%0ajZk3FFRE3+D6jjxy4g2McQ2sdtjHJ4keH3eS9vnMdymu0tQWP2A1ybMWMNbsW7YpRqzQ3iT%0avEJPsecwri1KYM+7bcTxLxeelXOSpIgqKi752ThzEMlXKbCqsi65j08Zi8Zjuc3+bVPYcn4%0aWW3Bhj/jlX82fGI48/u3OeB9ppadkP+7M74H2mm4XV8mQ5IOOSN6RER9PDPIFCmtHlRtgSH%0agjKl4pWXGTHtOpSSOvQOkqPKeXkl5GeZ9jurVpNOfMWtKS5ikpR0ZsZ47iVG2jVFyrGa3Qd%0ay0b1nc9vpN5zdLovYzx6+oMbRai/OM1ug7ltbxV57fSbzta12DXJr4wY22fOr0G2+0kBiOp%0a+CmuunBkVlxJKMmo7Ky1Zq7zjpNtK8cZLWNkWg0+O2WjRr1VbXWaSM7qu+y253NMlrOyTQa%0afHbLPjXqq2us0kZ3Vd9ltzuaWRrNJqNl3PIp9Qi1CjVuiydLzDqVx5UGQhWZeBaFkosyV9k%0aMzgxYMzBbFhOR8N6d9FRxmcCPBmYO2wnI+G9O+jmuMmbK5YTFmz8KZVvSTolerKUJbp1x1B%0ag1zoSc+JuoLzuSsi4IUtPql70a3nNiahx55s225jONCbwL4PGZzvRtNaTmxNQo842YbcxnG%0ahN4HeDxofO9G0xkuy7ajelzVOu1yoS6rV6o8cqdOlLNx6S5l3SlH7hJ7lKeaXNGypaXhy8J%0asrLNRjWaLWt4psiVl4MtCbKyyIxjNFrWmePJvcmZPg1mnYjYo0lcJMZSZVBtuewRPOueglS%0a2llzCT0ttHztXPXp0klWjtkPZGhOhxKTR4lyO0XxW+ox3rO8VppHZC2R4b4b6TR4lyO0XxW%0a+ox31u8VpsCccU6s1KM1KUeZmfSZjRSJkmScBoxETLJCMhLchECYGHfLeSUN7JFrNKVk65f%0aEVxKdJ84k06qEav4aRtjYaTOuxXf4Lv2kM2psPN/+9iP/wAF37SEavZSW5cZxpR811JpPj3%0ajLIdLNVWuRU6x0m16oqKhk/I5YXHiTIW4q4LeNTijUeduxT4mefijWzdibDaIiJDf8441q3%0aYow2iIiQ3/ADjijzX7Hb6/2797kX8UR6lGHO1v+ccR6lWG+1v+ccPNfsdvr/bv3uRfxQ6lG%0aHO1v+ccOpVhvtb/AJxw819x1y/4ftv73In4oh1J8N9rf844j1LMOdrf844x5vS852IV61q4%0aao627VbiqUmqzVttk2hyRIdW64ZJLgRGtauakZ7KSrJaWZKQNRiNaneRtrTPJGUhykrDkpf%0aUY1rW+C1trTYPyFZ54c4oHx4VinfyEgaJ2bP7XKeBE9ZpovZod/W5TwHes0zpGkzTBbLbVW%0aTWxpi3mZEXkPqhcTy/tVYyPCKf7QSX6aH6xf8ACf5dkv00P1mmkLyRQfq2J76n5R2btMTkr%0a5Dsqx/JUlNwQ3FEkpkZRmeRETqTzBYMTLfavkFj+Sp9W9PwimSXHzvVqLHcNDkqMhaelKnC%0aIy+MVEhPVM0RSdGvXfRCnyQwvqyJ76n5Q2mJyV8gsfyVOSPWmJbmhqSw6vLPShwlH8RiDob%0a2pmqKhBWuRM1Q466s+0kz94X/ABTEYPvje+hNCdpp3z9C9xLyuCdw/thz+MY4Oge9N7yHB8%0av703vJ9R8e86hVKxOsgBIAAAAAACW4ATAAAAJ1mAGswA1mBLaTvOoCYbzqAHwjzlXIAQAAA%0aAAJ1mAGswKZO86gBUAAAAAAAACoAAAAAAAAAACMz8HxgCrWfWAI33WAPjuK6KZZcBMmt1Km%0a0aMrgTtQltxW1+spwy1D0SUlMzjtpk4T4rv8NrneqeiUlJmcftcnCe93Na53qlvq5tp4XUB%0a1SHLuYlOp9DChSZSVespDRo/hDMJbY0xNHW5sm5qc50Nvoudd6Jlktsd4kj6TZVzU5zmt9F%0azrvROkLlBsMEL0nPriS8ftS5l8v8EXDqS4kt97Z840uHUrxFb72z5xp2NH258KKyskFdqYS%0azLgmXTpbBfbG1o/hDwTOxjiaC2/ctzebEhu9G648UfY3xJCbduXNOa6G70bri41n3tRMQoa%0a37frdHr7TadS1U+a1KJPrkhRmn2xiFQps3Iusn4D4Tuc1zfWMSn6dNyL7J2G+F4TXN9Y7Uy%0ayMeU8oAAAAAADoAH1UahTrgd0wIcmYerIzaQelPrq6C9sxc6PRKnVnW02A+N4Ld7xnarfGc%0aUI81Bge+ua0uNhdhPUbbrzNSqKozRtNqJDCVa1pNSdPEy4dB941DoDY42MqrSapDrFScxLW%0autY11zrnNt0navmucYpWazBmYDpeDd4Rz4p4WzrvrKahBeh5kwlpTTqzQZmkzPMjyMug09I%0a9uyVsaVGt1BlSpkRmdjWuY65rnWudpNdq8Zutbq6xTo9Zgy0FYEVq6xbmu2fVrcQap1PlR2%0a0lxc06m/tizL4xoGsYRrdJTOoSj4bW8a3Nnzjbm+kZVLVGVmfeYjXHXEeZcOJDG0eipmh7A%0aFwAXACa/ugBf3QAAAAAAAAE5H4DC7ujMgAAAAE5H4DC/ujMgAAAAAAAv7oAAAAAAAAAF/dA%0aEtwAjcgLh4U0rs7DC6VZZHLS4yn122NRfwljfuxlSlmMH1lU1oqRIfjMgXN9KIYtWI1lQl+%0abb6Ti3aD1JI/CQ0Aj0VLjKVJE+QAluQATAAAAAAp3nUAKgAAEayADWXWAGsusANZdYAp1mA%0aGovAQAazAEb3rAEqVn64AazAEACc/DxIMwQAKtZ9QAp3h9YAACcz8JgDwG1gr/wBUzFcv+Z%0aFb/o6QL3hX8tyX6aD+0aZBhP8ALsh+mg/tGml0dknbBtK5OjZRw/25uSohWXczjC6hRbiqb%0a0aoQHmjqVtyHHzWheXE0bxBpM2llpcQZcO5WUy77Eu4N/5DkzZLxbVcLY8dU5HO18KHcjrr%0aIiI3f7HA7rtXRd4zTBXbF2EsQNh27zhXZAKZQJLu7plywELVTagk+KSUoy85fyzzZc48OYp%0aaOeouaJmqm/ME4+pGKJe+QflFTXhO12+2nPTxrXaJZ/MSmbmZ3II0qZO29ZUiMSyjQLOqK5%0aqyM9OhT8RCEGfRmbhpMk+o9SIL2TR39IKLCbhVsN3C6PDt82L9kyQ+iILViyNnrDWuqSk5s%0aC63ac0rTxS1JgvOOER+A1RWwuXK01t/RxmojaxOynWdBa7xmRGNb66mAXJ1fq9sG/8AKqH+%0aFYhF4W+Ez1mHQWyR/dOo/oXH6AxKfPcADki/olv2RfhBCV+qp+fy8S1cpjViLiZ4yv8A/wC%0a4TEzdQ+hMn/ceH/uTf/45us2mtuDCnZKNwr6vOnUupOeetUiOaplUeSoz0qKM0SnEoPLg4p%0aJI9UKr4Stdp7347Bw9hXA9dr6f/VSzns6710YaeO7R8VFu7h9myftJ0va9wIpOINEplUpFK%0arMiY1FjVAmykpTHkuxtThNqUkjUbWeRLPLxhRRUXfQoYtwxMYfqsSkTT0e9iNzVt2Wm1r97%0aPJeNyTqeUA/UF41/5D1f+auihNaje+31mFx2O/71Uz/eIXrNPz8D1H0QNqXIP7bMa5LFPBK%0avSybr9uG/Ptdx5R/nhAUs3XoxGZnqcYdU4pJfsCiyTk0oT5Ku910+r8fvOSNn7Ar4E30zyr%0afc4trYvcfwNf4L272fL4ddpixytuw3UNk/aDqNzU2G+5h3f092fTZSU6mqbNdM3XoDplzUG%0aSt4trPpa5qdRtrEM9/NDbGw9jyFX6SyQjO/rUujUc3lMTebFTy2v53hNMVOgSm30MouRnxe%0aqOFPKA2lTor6ypd9tyaBVWCzNMhBsOPsL055akPNNmSlErShx0i+mCZF3zU2zXRYE/hGPGi%0at0pe17F8ZrVTwVY5fly5Jl99EDbP0W5sDbZxPjMEisWjU0Uac9npN2nS9RJJXDNRtyia0eK%0amQ6IJkrc+x+Px3zTf9HjET4FWjUR7tCMy9vciM/iy67vIa/OT7/Vv4Y/45P+bvDEdkD+7c7%0a4H2mnRWyH/dmd8D7TTcGOSeucdFtccNsTDbZqqUaFe90Joc6cz2RGilTZkt2S3motadyyss%0aiNOk1aub3+6SL/RMI1esMc+mwb2pwuua23znNMgo2FqvV2ufT4N7W6zrmpb5zmlhr95azDK%0a3UvNW5bd43VIQWpCnWWaZEcVnmkiW4tbqecnutxwGcSGw3WI2lNRWQ08Z6/qtb9IZrI7EFY%0ajJnNRWQ08Jz1/Vo/SFgcWuWpxSvdDzVsUy2rJZdzIpCWTqlQTn+6vkTXc/uAzulbDlGllum%0a4j4y+YzzW6X0hnNL2IKNLrdNxHxl8xvmt0vTMWsRMUbjxYut+u3TXarcNXkkSXZk983XTSk%0askoLPmpQRdCU81I2bT6dKyMBstJw2sY3itNkU6mylPl2yslCbDYnFaRQMOrlu20KjcNItu4%0a6tQaOrTOqcGlPyYUI/wB0eQk0Jy9UoI1QlJeO2Vjx2NiO1Wuc1rneKQmalJwJhspMRWNiu1%0aWuc1rneKefJ9uUzmlSXG1l3jzIyHuVFau+e5Vc1d8uhhtts4u4Ox0M25iPdcSI3kluJKlFU%0aYjRF0EliUTraC9SkhjNRwZQZ5181KMcvKa2x3nMtcYzP4Qoc+66alGOXlN0Hecy1xe2zeW0%0axcoCkIrFJsO5WiPzxb1OfhSFespl4m0+9qGGzmw3Q4i+4xIsJfCa5PSbd6Rh0zsR0WJ7xEi%0asXwmuT0m3ekX+2U+VcuLajxgptmwcIo/ZExBvS58e6FJYpcdBeeSHEKhnmjNSUkWrul5cTG%0aC4o2MJWiyESoxZ/V4EdD33ryW+6fZMHxLsay1Gklnos7vN4E2vXd2G+6fZMzDy1cO5GozVZ%0ahBy6dfRFwUw6phuGTs645M1KOHOSxDU2Z+HgqSj7cbl2FILnVGbj9ZsJrfOd/Kbf2G4S9EZ%0amJ1mwmt8538prvw6tJ7EfEe27bZe7EeuOrw6Sh/dG72OcmQhgnNJGWvLXq06ucN/VGb3HKx%0aZt7c9qY59vgtuN6T842WlIs49ue1Mc+3vNuM8V8g2hCzL82VR5HlmVkf/AFEaRTZu/wD0fp%0af+yaY6szvgKfO/9kjzB1H9+Rf3kf8A1IOrcvwH6X/sjqzO+Ap87/2R5g8j+/Kv7yP/AKkId%0aW5fgP0v/ZJurS74D9L/ANkeYPI/vyr+8j/6kHVuX4D9L/2R1aXfAfpf+yYi4kbI+IdgYl3N%0ab8Syr+uCJQKtLpjFUi2tN3FUbYfW0iQ2RJcIkOEhKy0rUnJfSruhtan4rpU1KQpmJHhsV7G%0auVjo0O5iubnlxeDg1Wmzqfi2mTMnBmokeGxXsa5Wue3QVW55cXV1eBpnLyKVg3Fh7YOJLVw%0a25cNvPy6nT1sIqlNfgrfQlh4jNBOpSZkRq7w0rsw1CUmpmTfJxmPa1jrrHNXjN5JpvZbqMt%0aNTsq6WisejWO1XNXjc0zYGnbjU5Uy8uO6lba1IWk8yUk8jIQdkqZKhBURUyU+vyQ1H6um+/%0aK+USbTC5KeRClueDyU8iFsNtmuTZGxli4hyZKWhVm1UjSp1Rkf8AYjnWMjwdBhpiCSVGp79%0aD63OMhwlAhpXpJUanv0Prc5po533Hv+4OzzsW43HclFV5UPk88NksyZDKFFV1GlDhpIz7dT%0a+PAclbJ0JjsVTauRF97/YwzlHZLhMdiebVyIup+xhmQ3kiqH1dM9+V8owNJeFyU8iGD7nhc%0alPIhhxy4tTkTtj62Tffef0X1C07xZqyzplTz6RtnYYhtZXYtqZe4O/aQTauw5CY2uxbEy9x%0adwfpIJqprr+dEmcf1hf8Ux05B98b30OloarenfP0PXH+mGf/AIQ5/GMcHS/vTe8hwpL+9N7%0ayfUfEKpWAAnWZ98CW0azAmGswBO86gA3nUAJ1kAGovCBLcSBMAAAAS3ABcAJ7u6Drx47hkc%0agnAAACrkAGQAZAS3EAJgAAAE6zADWYFMazAFYAAAAAAAAAAAF0iAPFYx4/2vgXTUrr85Rzn%0ak62KbGInJkgu8rTmWhH7os0pGUYbwjVK9EVlPh5s4z3bzG+Nxnc1tzjIsPYVqVbiWSTNDjP%0adosb43G8FtzjFHFblALyvV1xiiLbtCnKzJJQ1b2c4Xqn1FwV+9Jb9kN+UDYno0i1sSd/rET%0anaLPM+8c43hRNi2kSbWxJv+sROdqeZ7VxYys192rVBybMkPzZjp5uSJDinnnD61rM1KGzIT%0aGQYbYUFEYxvFa21psmBBhw4e0wURGt4rW2tOuerBl3xEnVqHxvVXLm971gu7pNYh8r1VPPp%0a4hcT2HzNVlcKe3KjuuRpbB62nmVKbdbPwksjJSTEr8nNdCeiK13FUmfDa5m1PRFa7iqXswi%0a5SLEHDJbceqymr2pKciVHqyj7MJPf0S0kbmf76lz2I1xXdiyiVC50s3c8TlM1PGZq+btZry%0aubF1EqFzpZu54nKZqeMzV820zL2eNrqytphk2KHNdg15pBuP0WeaW5qUkXFbeR5PILxkHzf%0aRJSND4owXVKG6+bS+HxXpwfLyXeF4txojE+CqpQnXTjc4fWemr43Jd4Xi3FziM/B8YxTIxQ%0aZn4PjADM/B8YAk1aCMy4GHfB6SiYw3BQktoTUOymUc1LUtJPJ93gr4xsCj7KmJ5BrYTJnbm%0aN4sRu2N87RiekWmYoclF03NtdzT32HeMfkyrCafIgFFkrQpSXG3M216SzPgZZl7qhu3A2yq%0a2vzzabMy+1RHNc65rrmLbpartJvnOMaqdEWUh7e19zfx+OA5cRcWUWLU0QWoCpkpTJOmpTm%0a7bRqMyIjyIzM+A9OPNk+FhyZbT4cvtsRzGxLnOtY25zm8hznavN8IlplGdNs21zrW5ngaxj%0aTcVWMyTNKntn6CGndn9sea/jGkKpst4onbkhx9ob2ILbfT0onpGSwKDJQ+Fty878WnlzeUt%0aSlKNS1KPMzPnGoz6cxrh73PVznOuc4u6JaRvesCIAFWs+oARvS6vdADWYAazAE5p8BgCNZg%0aBrMAM0+AANZgCrWXWAIzT4DADNPgMARqLxgBVrLrAEZp8BgCdZdYAay6wBTvS6vdAFWsusA%0aRmnwGAGs+oAUgCdZgCFGREfg7wZ5b4PuoFt1K51aafClTT6Nbacm0+urggvdF4ouG6rWFtp%0aUs+Nzmt0PGe73NvnHlmpyXlvfnI0vXhZaz1pWi3DnJbJ9x1bryUHmXE8ss/WIdd7G+G49Eo%0asOQn2t2xXRHOa113Do63gmBVebbMzKxYXAWmrGFdwW+jJdPcktNpIt7E8+SosunJPPL2yHM%0aVU2McS0xNOWdFa1E0oWn6LfdG+M0zSDXJOOqrtlq87RPPG954ac8llwNJnkaT9sYMqojrck%0aRW9guiZrwk6j8JipmQAgCMz8HxgBrIASAAAAAAAAjM/B8YAkAAAAAAAAAAAAAAAAAAElygC%0aNwAmAFMHgdrL9Sdiv8A5E1v+jpAv+Ffy7JfpoP7RpkGE/y7IfpoP7Rppdz4Dsk7YPY4A7RF%0a67LmIjV02HXZFCqqCS2+lJb2LUWSVmbMllXNdbPr5ye6QpKucIoqou8WHEeG6bXZN0hVYSP%0ah9bssXssdxXfh1zTajsu8szhRtSW0dpYswKNYtYqLPY82PWCbkWzViz4pJ50tKM8s93ISki%0az0k44YmaiLwLkvY636/wB/lOTsV7ClfoUdJ+gq+YhppNVlzY7PFTfXwmfK1p3GKfIYYDYoT%0a2qpRCuqxW5aTkEm3Ks25BkEsyVqSiS2+SU5cSSyaEZK6MhByoib6ZL+Pxwnho+z1iuRYsCO%0arI6pvZxWLcnW4YbmenmpenY/2FsPtiK16hTrJh1F2bWlIXVKtVZCZNQqG7NW7Ss0pQ2lKCc%0aURIbQhPPz4mZmJb8kyQwnGePKtieO2PU3Nyh52MY21jM8rsuFc15Tlc4wD5f3aXpl9Yl2lh%0adRpjE1VlG9Va6bSicSxNeQltiOaiPMnG2d6tZf8oR30qSIrvJb10Ohf6PGF48tJx65MI5Nv%0atZD7rWrc5/gq61rfBcYtcnV+r2wb/yqh/hWJIvC3wmesw2vskf3TqP6Fx+gISnz2KiSZlwS%0aZ5ZmfEuBZZmZn3iIETPeQkc5rU31yQxZ2mOWJwW2bH5EGJW14hXJGWaDplsGiU0ysjVwflm%0aZMNZKTpWklrcT+xirY1NZfx3zauF9hrEtaRsR0Hc8F3Hi6Pms13c3RRvONRlq2DiHto4/3P%0aXsOLOr9SrFYuCZXzRS3zU1RXpEpclKVzlbpppSFKTpWs0aunmg1iuXJp2BOVCj4ao8CVrMy%0axsNkJsLS4YjWts960lddbqtuM4dnH6H2elzu3eMt6KcemPKlyaPbbhrckrUo1rVInupzUaj%0az1k22WXed9ECI1OE0Xif+kS1G7mw7LZI3ea+L1vAhp6ObvENh2DeDVr7PuGtLtCyqO3Qrbp%0aBL7FhoddeNs1qU4tRrcUpxalLUozUo1KUpYkXfOcKvWZ6rzj6hUom2Roms7R/do7x4rlAP1%0aBeNn+Q9X/mjo881qN77fWYZDsd/wB6qZ/vEL1mn5+B6j6IHPQq7PtWuwatSZ0ulValvolwp%0asR02ZEV5B6kuIUXFKiMM8t888xLwJiBEl5iG18N6Wua7Vc02wbH3Ko4d7beGqsLMe4dAp1w%0aVdlEB9dSSlFFus806VJWelMWVr0mScyLeaDZWauYibeXrfwX+ByLjTYnrGGJzo9hZz3wYa3%0aJZ75B7/LZ3exovTru8LtIfQ9MturuzcJb0iMw3TI0US6yeScQu/onMoWpacualK2dXhdUIK%0aib/wC8yDDH9Ixm1thV+WVypx4Vul34aub42T/FPUcnDyNl1bNe0PBxDxIrdrynrYQ6qi0yh%0aPPS0PSXWlsm++4800SSQhxzQhKTUpZpVqTu9K4d0tGybs1SNapDqRRYL2pFtve+1u8jrsmo%0a1ztZyNudyd7Jc964vLsYk0+z9guZb8h1PbO9q5ToUJkulRRpCJrq8vESTBEavGdT4wI3Rz/%0aH44PKY5sCUyLNYsbMNTRgsiOVfDbtbfW8jVNYXJ+fq38Mv8cn/N3hieP/AO7c74H2mnVOyJ%0a/dmd8D7TTcGOQzjox55TTZqLaN2Xqi/AjHJumyCcrlH3bZrdfShOcmKki4nvWU6iJPdOstD%0aPtjjEXQqstbEW2FH0H9jmP8V3oucZxse4hSk1drYq2wo/ub/su8V3ouca1LE2IMZMTG9dJw%0axvFcfLUT86D2sYWWWZmlyUbSFFl4qh0ZP40w/Jr/AFibhZ9x1/qXHQc7jahSqrt04zNOS6/%0a1Li07UxMhlDiD5riSUR9RjJ3NVFyUyRyqi5Kd9hziIjDev9sjty0rldSkktsXDAXOitnnnq%0a3BOIbX/nSUn1I8NSp+64W1JGfC8B1rvOtu820t1Skt2Qdq258LwHZL51t3m2mRNO5Z3GuiR%0aI8aCmwIMaEgm47Me3jZbYSXeQhLpEkvYjX0XYfw/EuiRFjOV3XdE/lMAfsTUB116xFV3Kif%0aylmcddp2ftBuOSa3Z+HNNq61k4uq0Whrpkxw+GetTbpNvZkWnU6hSvBpGYUTDcOl6MCPGVn%0aJfEvb8lzbm+K5pldHw/DpmjAjxlZyXxL2+Lc3R8VzS2+/72ruhkFpf8y8mDGwNiptGYVJvG%0ayqHT65STnPU/dFV40SSS2tGo9L620afPeHP9AMRq+OqLSZzofUIjmPta7VcqaXg3eqYnVsc%0aUimzm4Z6I5j7Wuztc5NLwbvVNkHJo7HrmyfgSb1dhoj35dyimVvntuKgtJ1ExDStOZZIQet%0aWRq89WvnKJKRz3sjYtbW6jbLOuloWizu8p/jcXmtaaIx7idKzUkdAd7hC0Wd3lP+X1bTIzP%0agMEMJNZPLpYioq2O9i2q0pSvI5QHqg6ermpdmyNOnLw7uG2Z+pWkdEbCkgraZMz7vzj2t8x%0avtPcb52H5RWSMxOct7W+Y3/uFkeTVs9N+beOGMNbKnm4NUXWF83UTZwo70pCz8GTjLeSvG0%0a+iGZ7Is2srhqbddaqss89zWeq5xl2yBN7Th6ZVVyVyW+e5rfqc43SDkM5YAAAAAJKUok5Et%0aRF65iFqELUIW6tzus1eueYiiZEUTLgG96wBOafAAGaT7xgC2W2qvPYwxdPw2dVv5q6Mhwf8%0aAl+Q/TQ/WL9hb8tyX6SH6zTR1v+sdm2nXV5uS5KY9XJ44aK6ebV/6bqA5K2TP7zzfifsYZy%0a1sh/3kmvE/Ywzsr55SPBLC++qxbNyXs9Ra9QZa4cyG9btVdNtaSI8yU1GWhSTI9RGSuckee%0aT2PsRTktDnJWXvhvbc122Q/3xGuPNJYHr01Lw5uXl1ex7bmuvh/ac0xV5VXbgws2j9nKhW7%0aYt2HcFXjXZGqj7BUefES1Hbgz2lLNUlhpB899pOklGriNnbGWC6zSapFmalL2MWG5NaGuk6%0aJDXiOd2HGxdjfClWplVfM1CDYxYTk1oa790NeK53JNftaezo0syIj1NLLhxMzNJ8CG84SZx%0aGp3TdsJ2T0RD9FNx/phn/4Q5/GMcDy/vTe8n1HDsv703vJ9R8YrFYAAAAAAAJrgBMAAAAnW%0aYAazAltJ3nUBMN51ACdZABrIAfAPGVABTAAAMgAyAjcQ3jkE5EAVcgBJcU7zqAmKgI5ACAA%0aAAAAAACW0nWYEw1mBTBKMzyLiYKpBVy3ywG1htqM4UPSLbtVceZc6M0S5iiJyPR1eIRHwW+%0aXiq5qO/qVzRtzAOxrEqjG1KqK5Jfis4HRfZZ6TuLyjamCNjp9SRtQqVyQOKnXi+yz0ncXlG%0aFNduWTW6lImzpT82bMWbkiTIWbjr6j76lHxUOkYEGHAhNgQURjG6rW6LWnQ0vLQoLGwIDWt%0aY3Va3VOmlVbr6ROehqbx8D9Vz74E7UPheqvSWYEbT5H6pmZ+ACe3uHzOVLwH3Ipk1p87lSz%0az4gTZHA7P1F09IE2SlMatPw5rEqNJfiyoziXmH461NvRnCPMloUkyNKiPoUkSuaxzHQ3o1U%0adrNdquJHw2PY6HERqo7Wa7VcZ37D/ACk5Yg1KFZWJEqOxXZCkx6ZX1ZNs1JZ8EsSegkPH3K%0aFp5q+5VpX9M58x5sZbkY6pUVt0PWfC67OczlN5TdZvg6vPmPNi/cjHVKituht33wuMznM5T%0aeU3Wb4OrmKttTSzSojSpJ5GR9JDTCPzTM0sioqZoQI3EQFygCKuB32FczsDEajrzy1SNz74%0ak2/9YZtsbTm58VSMXlPs89rof2i21iHfIxG831dI58ZJnZuJVSyMjSxumU+00nP41KHu2WZ%0azbsWTXYZtbPNhtu9K4p0JlslD513rHmhr0uwDMAAAAAAAAAAAAAAAAAAAAAAAAAAAAAAAAA%0aAAAAAAAAAfZQq8ugTd8iHTpiiLuZccnkf6BdqLWnU2Pt7JeFH5sWHe0oTUvtzbbnN8F1pce%0ai7RUZ4kt1KmuxiItJLjLJaS+xPSZF9sN+UjZ3lIjWw6rKOh86FpN8x1rmt84xWNheImlLxE%0ad3/x/A93Qa3FuenNzIDxPx3jNKVaTTmZHkZGRkRjc9Fq0nV5Vs5Tom2Q3ca1zeDW0XWuMem%0aIESA/a4rbVPJ1nHui03NMREypOJ6FJTum8y9Urj9qQ1lV9m2gSqqyTa+YcnJbYzzoml5sNx%0aeIGG5qJvxcmIeDvPFeXeyVIcgUthvuUrOOT8hJfvi+j2iSNMYu2TZyvNdCiy0Ficra2xIvn%0axNXxWtMikKNCldJIir41rfNPMjW9yl4AjcAIXKAI3ACUAAAAAAAAAAAAAAAAAAAAAAAAAAA%0aAAC7ugAAXSAPlqVPjVmmyIcyLHmQprKmJEeQylxmQ0otKm1oURktKiVpMj5qhPCiPhxGxYT%0aslbpNc3WQi1z2vR8N2SpvordZFMXse+SSw7xO3s20H5OHtYczVu4iTlUl5XTxjrMjbz7nzl%0aaUp8RQ2dQdlqryVsOoN3QznaL/AD+N4zbucbUoGy9V5K2FUG7oh87Rf5/G8Zrnc4wmx/2Es%0aTtm1p+ZW6AqqUFjNSq5RTVOgISXo3eBOMF6p1CU+qUN1YfxzRawrYctGsiO4j953i8V3iuc%0abwoGPaHWFayXjWRHcR+87xeK7xXOLQoWiQ0RpNK0KLpI8yMhlyoqLkpmiorVyXePfYJbVmJ%0a2za0TNhX5c9sQyJRFAjSt9TyNStaj7FdStjNSjUrVo1c5XjCZLkTJF3jGq7hCiVp11WlWRV%0a5VuT/Pba/0i4d08q7tHXnQJNNmYtV1qLMbUhw6dTKbTZPEsuY/FjNOoVkeepK06RFz3uXP6%0akRPqRDG5TYiwZLxGxWyDVVvKe97fI+I5vomPylG46talKcW6o3FqUZqUtSjzNaj6TMz4mox%0aTU2MiZW72SIXk5Or9Xtg3/lVD/CsSxeFPCZ6zDCdkj+6dR/QuP0BCU+e5Y/lFtnq4dqzY+u%0aewLUep0esXBIp6Uuz5Co8ZLLU5l103VISpRo3aFcCQrPoE7UzXIzXY4xJKUHEMGrTyOWHCS%0aJvNTN2bobmpbn3V/CFhtmTkF8MsJyh1DEGozsSqxHMlnBUg6fRGlEZKSW4SZuvZdz564aHC%0a6WvQiKOandNgYp2f69UFdCpLUlmO42vE85dFvitubyzNq1bVplj23EotDplOolHp7ZNRIFP%0aitxosVBdCUNNkSEpyI+CSErnKqb5o6ZmY0xFdMzT1e93C5znOVfGXfPvddQy2t1xWhCC1KW%0aoyIkl1mYlerWsdEcqIjeM7RaU+ah5G4sZ6ZSdTUMlVR/wt8GUn1rPp9olDWdc2VqRJXQ5H+%0asRObos+c43itd4ReJahTEXSi6CfrLcX1dsnEmjy6ZV24cyjz2lRpVOcZSuLJbUWlTbiF57x%0aBp6Ur1JGmq3sg12ork+M6EzithaHpazvGcZJISEKTekaBc2Im+juMi9lOT4phzj3yQ9h4hk%0a9OsmbJsGquZqKMSFTaS8rpy3Sz3jOZ+IvSnvNDI6DsuVOUth1JrZhnK1X+dqu8Zt3ON0Yf2%0aYKrKWw6k1swzlasXztV3jNu5xhRj9sSYmbNCHpNyW85JojJnnW6SZzqbp8ZayIlsl+/obG6%0aqBjWkVhWslIuUTkP3n/wA3iucbvw/jei1lWslIuUXkP3n/AM3/AA3OLVGSJLXHQ4hZeuSiG%0aUqipvKZfpNXsKXu2b+UXxl2UqfGp1p3nJft2HklqhVpsqlTW0pIiJttK8nGGy482OtAiiqm%0a8YDibY0w3XnOiVCWRIjuOzQf8tu893htcZAq+iEMX1UEmiszC4qoRF/ZfY09Ufu8zPcdk6u%0a54fTenndHAM28lP1/xNep/R1oG2Z7omLex7nd5dr+yYlbRG0te+1fiCd0X7XHa1UmmjYiNp%0aaSxFprJ87dMMpyS2jMuKu6VkRrUowc5XcJt3DWFaXQJPcFKg2N1lXWe9ey9eN6reK09Nyff%0a6t3DH/Gyv5u+MR2QP7tzvgfaYW/ZB/uzPeB9ppuA1mOQzjwlLikmRkZkZd8gJFbvESnlLZe%0aNSjMzaXnmefoDEETSb30+oh1t7sqfnnpL35zxMj/AFlH8Uh3zG98d31O2ortNe+Zm7KGAey%0axfGzvbdXxKxD7RXvK7M7ZwfJKiJ2PonSW2fOjbUaNTCGVdPO16hp/FNfxnLVSLL0iWvgNty%0aXa7vzbc9K7s3GpcR13F0CpxoVLl74DbbXbXdxW56XhXFwvKs7Dpf8A3tK+/Jv5gY/0z7Ivw%0aH6H+Ys3TJjz4L9CcsDZW2GXJzKV4taUKWklGd4tZEWfH9ZL8IkfijZGRqqkj9D/ADEj8S49%0aRqq2V3/0Jrjp0tbtPYU4Z7xTaTVwy45cR0I9iI5UQ3c5++uRtv5FRzVsLoV/zpqX8WOOVtm%0aL+8f/AAof2jm/ZR36+7wIZloZZGNXmvTikzY9OiuyZchmLEitreffcVpQy2gjUpaj7ySIsz%0aEWtV7kZDbcq7zSCqu9lpKpog2rMeT2ldo+8r6STrcW4Kia6ehwj1NwmkJYjJMj6FbltrNPj%0aax2zhiiLSaTApvXhppeGuk/0nHWmHKX0LpcvIddqaXhO0nekZZ8hFhS5WcU77v15Cii0OlN%0a0CKai5jkiU4l5wy60NxkpV6mSNX7NlVbCk5Wmt4XvvXvM0U85zvRNebLdRakvL09vC922O8%0aFNFvluXzTZifSOdUNHoAAAAAAAAAVAAAAFsNto8ti7F0/BZtV/mrgyDB29XpD9ND9ZpfMMf%0aliS/SQ/WYaL+yD8I7RtOtLlNzfJSLz5O3DM/Cmrf03URyNsnf3pm/E/Ywzl/ZA/vFNeJ+xh%0amFXLg4dNWPtX0i5mkMMRr4oDDr6yVpU5MiKVGczL/Byic4bh2G6isxRokmvDBe7zH6Seleb%0aR2J5/bqTEk3cMJ/ov0vWvMNF12Kgz1SmC9dxPyjbm0Oy4F8htJb+wZJbAew3eW0pjBbdWkU%0aKfTbApU+PU6nWZsdTEeYy2snCjxjWRb9bmjRqRqShK9SvQ6te46xpIUmRjQEjI+YejkaxHZ%0auRy72buTbztbimC4yxhJ06TiwIb0fHejmta112Wejc7k2+kblpEw5L63FGRqcUaj498+I5L%0aa3JMkOZWpkmSARIgAAAAAS3IAJgAAAAAAAAAAAAAAVAfGPGVAAI1kAGsgBIEtpOswJ81IAp%0aABkAAAACGSHIKhEAABVyADIp3nUBJd3CoCfIAMgBAsVtsbUSsFbdRb9CkEm7K0yazdSrjSo%0a6sy33U4ruUeLz1+Lq2hsaYHSsTO755v8AV4TtXtj+T4LeN5vKNj7HeC0q8ws7ON9whL57+T%0a4LeN5vKMDJdTyJXONWrPMzVmZmfEzMzHUOaKnZVTpVqJdk06mXU8++IFRqHXSqjlmWeQE6I%0adZPrbcVjW6422hJZZmokpIvXFNEKzITnraxM1LnYa7EGNWM8RD9t4X3fLiuoJxuRLiopTDy%0aTTwNt2WtltwutJ6RG1V38jD6nsg4ZpjrZufhNVvWa69fJC2xx7Zzki9osoW9Kw4hn+xeSSm%0aa/jf0fGJrOtveVDH+rNg3O3dS/NRfuy2uLexPjNglDdl3ThheFPhMoN16XHjJqcWOkulTj0%0aQ3mm0+qUsSq1UTPIyOkY/w3VHNbT5+G5V1Wq6x3itfa4s+xWmpje8ZdQ6gyzJSFEZH7ggZk%0a5jmrk5MiVzsj6cgJSDm6j7r3AKhxOuFIaU2vStCyyUkyzIyEWuVFzQg1FauaKbFOTJ22n8X%0aaUWHN3TTkXRSoxuUac85qcrMRsue0sz7t9kudq7pxvnHzm1KVzfsn4KbIROi9PbbBe7TRvE%0ae7r+A70XeE05t2UMDMp0To1T0tgvdptbxHu43gO9F3hNMutZjURp4rAAuBgDlpMs6ZVocnP%0aLsZ9p77VRK/wBA91LnllZ2BOch8OJ5rmuJI7EfCcxeM1x9d6zOz7xrD+eaXJz5kfqd4rL+C%0aLni6b3TX5+YTVWPFt8G91vonnp7LZSG1eS068+kY8esACFtKQ0lastK1KSk/GNJEZ/x0ios%0aKIkNsfrOc5vjNtu9ZpC9LrMyT6RTIgAAAAAAAAAAAAAAAAAAAAAAAAAAAAAAAAAAAAAAAAh%0aDJCCl1sFq52FhjV3DPLtW4++XhSW5JZfGSh05sQ1ncuEZ6IjtKWdGd8m1sietcYbX5ZHT8N%0aF49vrFp2kbtpKfFIiHMEJlrEb2EM0Vc1zKhUIAAAAAFGswA1mAGswA1mAGswA1mAGswA1mA%0aGswKhAAAAAAAAAAAAAAAAAjWQAkAAAAAAVx5DkV1LjS1trSeZKSeRkJHI1yZOTMg5qOTJxY%0anHzk7cLNoBb816iHa1ffM1HVqASYjjqj45vMZGw9mfSpSN4rx0jOqBsh1yk2wmRNth8h+/5%0artZvnW80zjD2yNXaSjYUOJtkNvEfpea7Wb51vNMKseOSqxPwjJ6ZQGGMRKK3msnKQ0aKkhJ%0aePCUZrUf7yp4booOypRqhbDnHbnif4mp5/t2m7sP7K9En7Yc47c8T/ABNTxX/eWmNCyNiW6%0aw4hTb8dZtutLSaXGVkeRkpJ5GlReqGy+FM880cbNRc23IuaOKxKToXh5Or9Xtg3/lVD/CoS%0axdZPCZ6zDBtkj+6dR/QuP0BiU+e4LpAHDUqpGosXsiZIaiMEeWpwyTn1F4T9YeWfn5aRgbo%0anoqQmc51v/t4pPDhPiOshtuceHuPHVhgjbpUZUpWWRPyM0N+uSek/b0jUVc2Y5eHdDosG9e%0aW/Rb4rNZ3jbWX2Vw85dKO63mpwngq/dNQudwlz5Tz+R5pbMsm0+sksiGm61iOqVeJdUoqxE%0a7Gqxvgtbo/aMilpODLtzgttPi6BZj15ACGQAjkpUxIcir1NrW2oiyzJRpMvbEr2NcmTkzQp%0auRrkycmaFgMeuTYwrx1N6Y3SDsyvPmajqNvpTHQ4o+Ob0bLcOZnzjUkm1q8cZ7QNkiu0y2G%0a6Jt8Pkv3/ADX6zfSbzTYGHtkuu0u2EsTb4fJfpea/Wb6TeaYU488lzijg0l6ZSYbWIFCazP%0asqhtqOa2ku+7CPNzP96U6lPjDdNB2UaJUbYcZ254nJicHiv1fOtN24f2VaFUrYcd254nJfq%0aeK/V87azHInCU6tGZk40s0LSojSptZHkaTI+KVENjK3JM8skNkq3JM8skOTpEpEu5yfn6tz%0aDP8Axuf82fGJbIH9253wPtMMN2Qf7sz3gfaabgByIcfKgAhkUvfoJ/8Ael/xDEqcLe+hIvX%0a76n53qRI/OiIXT5yj+KQ78itS93fU7RiPW5S5Ng7JGK2K9nQrgtjDu7K/QqgbpRZ8CCp1h/%0aduLZWSVF06XG1IP1SBjs/iujSUd0tOzbGRE4WudpJc271THZ3FFHlYz5WamGMe3Wa7zvVO1%0aVsC46kX/FDf/wAFqHk6e8N/DYXnHk6dKF8MYQ3sAY7urShOEF/5qPIvzqUQLjvDSb+7YXnE%0aq41oSJnuxhZZNejutpUT7WSizLNREMwWC5FyyMlVHdg27ciPITJ2FUrSZKLyU1PoP1Eccqb%0aMiKmJN/tUP7Rzvslqq156cxplyXSNWmBngdqLBOTtIYAXLY8a559pKuKL2MuoRWUvq0Z5my%0a4lRkaml5aHEpWlSk6k5i94brLKVU4NQiwWxbHXWu+tvObxdbSLjRakkhPQ55zEfY67J344U%0a4ppg2ptkC/tju9mqNdtIW8xUHDRSKrTkKfp9a45ZMLyz3vhaWSV+py0qV13hrFlMrsvuiSf%0ak5E02O3ns8Lm87VOkKJiiRqsHbpeJk5vC12szv8Ac7uqbe9gfZmc2S9lm3rTntMJuKRrrFw%0aG2RGSp75FrbMy6dy2ltnV6LcjlXHOI0rlZizrPe00GeAntOud4xz3imtdFqpEm2ai7zPBT2%0auHxi8QxMsROswJbRrMCYrApgAAAAAAABa3bcPLYqxePwWZVv5o4Mjwd+X5Bf8AGh+s0vOG/%0awAsSn6SH6xoi3vUO17Tqu5DdNyTZ58nHhir1NXPj/jyojkLZQ/vVN/8L9jDOZsdp/tBN99n%0a7OGXzuSxaDerjCq1QKFWlxSUTCqlTWJhtErSaiSbiVZZ6U55DDJeemJe7c0Z7LuS5yeqY1C%0amY0P3l6pnyXOQiiWBb1rcaVbtuUsyXrI4VKjsc7LLPmILnCaNOzUf32I53hK5wiRo0T31yu%0a8Jzju5Ep2W4a3XFurPpUtRqP4x5mtRqZNTIoNajUyRDjESIAAARmfg+MAVZn4TAE6z6gBGs%0awBWAAAAAAAAAAAAAAD4x5yoBLcAFwAmAAAAABGsgBIAJV3yAAATrMAQBTADIAMgAAjcMgI3%0aEN46fEjEGn4UWBWLlqpn2BRYypC0ErJTy+5Q0kz77i1JQXqli40ikxqpPQqdL++RVt73Kd4%0ardIuNIpcapTkKnS+s9be92XeK3SNXuImItRxGvCpV6rvk/U6vIVJkLIjJJGfBLac+hCS0pJ%0aPoUoHalOpsvTpVkjKtthsS1v8AHwnazjsanU2XkJVkjKttYxLW/wAfCXWdzjy0ud0cR7S4I%0ah1MqoF4RSQqIhc3ZC2M7222r8dpdsNN0+j09xPbivzEKOFSkmWenhkbrxl3LSFZ981NoPWc%0a2+m+YhjXHdNwxKbonXZxHakJNd/ss5TneLc7RNsOyrydeFuyLCZn0ikNVi5oqd69claS2/N%0abMiPUtozLRFTkai87JJmRFrUvuhKrs10E+X8cH43zjjGGybXcRK6FNRFZBXghMuazxt/N6+%0aEvgo087jZywOAmDc6TFXebl4VWNwVFtmIqppzy6OyCNMbUR+hJ7UIK1c9Je/lv/wCn6y40T%0aYbxVUUbEbLbQxevFdZ6Gk/0C07v0Qzg4wZmuycW0MpLUajgUzMi8Ons/INrTPr5fJ9X+pln%0a/wAdsRqmSTUvn4UX7kzaw7vVrEGwKDcUJioQI9w0yNU48aa2TUuO2+0l0kPJSoyS4RK0mRG%0arJXohIuiuaGjKhIulJqLJx1aroT3MVW6qq12Wjvb7ewu9mnWLIbX/ACYuFe2KxMnVKkJti8%0aZJGtFzURtEeWt08sjkt9xLLMk57wtenMkLQZidsRON5fxw/jfM7wfsoV7D1sOBF22An5t+k%0a3Lr2O1meLo56zXGnPbL2Ob52F8SmqDeLDUmn1PU5Ra9DJRwKy0k+doz+lupI07xlfEsvRIU%0alxU9qqm+di4Mx3TMTSm6JB1rm67Ha7F+03ku43Ndc0tUzUCWfSQgZk1TnTIzPiBUPutm66l%0aZVy02tUaY5T6xSJTcyFKbLNTDyFJUhXHpLm8Uq7oeaaloMzBfLx23Melrm81xRmpWFMQYkv%0aNNuY9HNc3muNyWzhjrB2k8EKFekFCIx1Vk250RCs+wJjfMfY48dJLLUjV3Ta0q9EON8SUKJ%0aR6lFp0Xhau87lMdqu9rnXHF+JaBGo1Si02Lvq1d53KY7Vd7XOuPcH0iyFlAAAAXAS5oAJgA%0aB6KdSdzhFTJ2XByrvpz6lNIT/wByM8naVZgiUqHKmo3pQ2t/6BaYUbOpRIXMb638x50YGXY%0aAAAAAACdZgCAAAAAAAAAAAAAltAC0ATAAAAAAAAAAAAAAAAAersisnTsP7yZLgbsaPoL2bh%0atK/jpGysHVZZbDNdgI7hZBt8eJtTv2jSyVGXvnJV3Od7R5Qa1L2RrIASAAACW4ATACW4ATA%0aAAAAAAAAAEcgAyADIAMgAyADIAMgAyADIAMgAyAElwAnyKd51AQKgKYAAABJmAR6TIy6SE4%0aLfY57LtgbSULK87ahVKalGhqqNEcapRyIuBIkoyWaS8Repv1IvlCxTVqOuUhFVqchdJnmu0%0afGbpGQ0DFNVoq5UyOrW8hd9jvFdo+M3SMLceORwue2jdm4b1ti64Sc1JpVVUiFUmy7yUPcI%0a7x+qVufYjc9B2Y5GPbDq8Pal5bdJnm++N+kN2UDZokY9sOsw9qXlw9Jnm++N+kLU7Dlm1nD%0ablHsIqLcdJqVAq7N1RNcOoRlxnyTmoiWSVERmg+8pPNUNtys5AnITJiUej2OczSa67jsMqx%0a1Oy05gyozMm9sViwXaTXXIb4Liu6m2o2Rz5aGVGWpLRFrcV6yS4i01vEtLo7bqlFRq8nhe7%0axW6X2TgiWlI0xvQW5ngbjx1kyyU3SoyIaOjfvZLd9pPcl/CGmq9syTUW5lIh7UnLiaT/N97%0ab9IZBLUCGmlMOu5p4qfUJNWlqkS33ZLx/rjijUr1iz6CGo52empyPuicer4nKc64vsKGyGy%0ayE21p848txOBAABkBNcQyQBcN4CYjmBTBJGaTIyMyMg7hBUzLc487JeHe0wypd3W1FlVM0a%0aUViIo4tUZLLIvP0cXEl3kupcb9SMkoWLarR1/wDr4qozkLpM83i+La4yWgYuq9FXKnR1RnI%0aXfZ5rtXxbXGFePPI9XfZ6n52HtXjXpTiM1FTZqkQKq2XgSozJh/IvRamleBA3TQdmGnzFsO%0aqQ9ofym6TPvG+l4Ru7D+zLIR7YVYh7Q/lN0mfeN9Lwi1WxRa9UsPb9w5o1dpdSodXi1gzeg%0a1CMuLIa84e46FkSsj7yvRDKsbTMGZwrOTEo9HsczWa65us0y3HE3LzWE5yYlHo9jmazXXN1%0amm24clXHH+8BKN4qIiMjzSlRGRpUlScyPPgZGRiOacClVURd5S3xbJWD5FkWEOEv3lUv5gX%0a3porfw6P87E9oufR+qcG64vz0T2j2Vq2nSLCt6NSKDR6RQKRD1mxApcFqDEj61m4vQ00lKU%0a6lrUs8i5ylqMWycnZiaiujTMRz3Lwq5znKvF1naWqWyJFfEe6NEernO4yuzXznHYigUyptx%0aTLiVpM0qSeZGXSRiCoipkpBUzTJTybeB1htNpSmw7FSlJEREVuw+Be9C4rWaiu+szE+cd7R%0a61nppeGK/wA5x3VvWxS7Pp3YdIpdLpELUbhx4ENuK1qVkRr0Nkksz091kPFHmYsddtjRFev%0aKc7P1ii573rm9zlXnH3bzqEgG8yAlvU+Ws0OFcMdhmoQYlQYiSmZ7LclhLqWZLC0uMvJJRH%0ak4hZJUhZc5KugTQY0WE5z4SqlzXN0d7Rdoub4LuMLnM97XLi/I7WPtUepRmfEzEpPkQAyAD%0aIAQAluAEwAluAEwAAklnn0gD5K3Q4Fz0KZTapAg1Om1FhUaXCmx0SI8tpRaVIcbWRpUgy4G%0aky0qFSDHjQojY8Bzke3Sa5u8qO5riVrntVHQ3ORU4FbwoeH8qFg5n/xPYRfeTS/ycXlcVV3%0a4bH+die0XHo1UvhMX5yJ7R7O1LRo9hW3GpFv0ej2/SIWvseBS4TUKLG1rW4vQ00lLadTilL%0aPIuca1GLVNzsxNRXR5mI5714Vc5yqvF1naWqW6JEe97nxHq5zuMrs185x2Z9I85KAyAAAAA%0aAAARuAEbgBMAAAAAAAJzPwmAIADe9YAqzT4DAE6y6wA1l1gD4dZjxlQazFQEADkDIAMgAAA%0aAAAAAAAAAAEayADWQAkAABOswImIXKm4tdjs25Y0Z3LeEdcqKSV3REa2o6Dy6yfUaf3oxvj%0aYVojXborMRv8AhM9Z/wBlvnG7NhujZ7oq8Rv+Gz1n/Zb5xhjOqGXfyG/De7WnTzajwzzFNE%0aJ2tPWbMuAFd2t8d6HYNvLNh+qLU9Nmm0bjdKhNmnfSVp4dwXBJZp1rW0j0Qjnmpj+LMTSuH%0a6TFq01pI3gby3u1We12G3O4puvyw35O/ZYWpSkWzYNkRdTjhpJyRLdUZFqPLI3pT7ivslL7%0axHwk3ndxE/Hl/G8hwk51axdXM/fZmOvyIn2WMRPJ3TTlt2cpvfO3BWpMF95+2sPm1mUK2or%0a56X0EeaXZi05dkOnwPSrzpGRaC1anFT5ZJknAdk4B2M6XhiEkSGiRJrjRXN4O5D5Cek7ru4%0arccTkmSCJOREXQRdAgbJVc+E9RghhQ5j5jbZtjJN0k3fXIdHdW2XPbZeeSl5wsu8hvUs/YC%0aLWqqoidctdcqqUumTFUX81DfE+VrdFvjOP0kqS2hehBIjsozJJZElDaCL3CIiIUHLc7ND5r%0aJk1qZ75p8vX6IKuizduivVqmxm7jwOS+ijR6KltLcl6Iyo0nU4rxkRlIcWbjhIWehTRobXp%0aUSXU+tsNrkyRPx+PwuR1JC2DpV2HYUKOqsnsr3P4ubvzb29hurvb91zk4VauyO77Qwu5S7Z%0aNZbVIYuvD6+oZTKdUYp6ZEJ0jUlMhlRkZsS2HNSTJSc0qQ42tOW8SKW/CXJeBTQUhPVbCtZ%0aV8P3KPBW1W9ZU5KpxmPT9zm7+RoM2jcDLi2SMe7iw5uoyXVLeeIm5bbZoZqcVZa2JbXqXEG%0ak9OrmqJSD5yVCq5q5ZnduGMTStcpsKpyuq9FzTrsXrsXwXedrHQxZWtJcegUHcBlLVOc16k%0aCU9BmhyNeNK6DiVc2Hsp9XYlyRTrNNQpXApkciS8hJeF2Pzlf4GNM7MlGSJKQavDbvwnWO8%0aB2r5r/ANoaS2aaJtklBq8Ju/CXa18B+r5sT9obDxz6c85ACkAKuRTvOoCS7uFXfAnyO8s6l%0aW9U3dNZq8+nnn3CIxEhX+czVl7aEjMsKU3DE3Etrk9FgLyWw97533T0oTfCLVPR51jf6rDa%0a7xvs6PrF151pWy/h2xBdlNN0Nle9Zkpmp06jNZ5k4fAz1KUOmZ3DOF34Yh02LGa2QhuuY/b%0am8NztK/Vc65zvVtMNZOzjZ50Zjfdexb9ktLeFIodJdypNZeqRZ6dK4hpSj7PgR/YkOX8U0v%0aD8o+2hzzpjmuh25ePo3eLDM0k5iZiNymodnjfZOmGKFzyADIp3nUBJd3BvOoBd3CrICYABk%0aAAEcgAyADIjWQECQI5ABkAGQAZABkU7zqAku7g3nUAu7hUBPkAGQAZABkAGQAZACS4qjSVs%0aMPtpPmyUEhZeAiWSy+MhXgTcSHDiQ28EVrWu8VzYnrNKbobVc1/JKRQK+QAZABkAKQAq5AC%0aAApgAAAAAABTAAHGI3DIBcMgIDIAMgAyADIAMgAyADIAMgAyAAAMgAAAAAAAAnWYFQgCmBH%0aMq5qfPVaPDrUmlvTokWXIo0pM2nuvsJW5AfI80utKMs21l4yDSoeqRqE3Iv2+SivhO5rnNX%0a0SEOJEhsiMhKrUe21yXbzm8l3KafQ4vUta1HqNas1GpRmaj8JmY8j3OcrnPXNXEiI1u8TrP%0awgVMyAIACW0ALQBMAA1c74wBOswI5k5p8BgQKQAAltAE2Z8Vat6m3LNpkmo06n1CVRHuyac%0a9JjIddgO5Za2VqIzaUaT080xVl5iNBY5kJ6tSJouRrt53hcongTMaCyIyC9WpE0XI1285vO%0a5R92s/CKRLmNZgQzIAE6zAjmQBDMnWYAgCmAGQAAAAAAABkAGQEbiG8cgnIgAAAAq5ABkAG%0aQAZAMhkAIABmBLcAJgAAAE6zAEAUydZgCd51ACoAAAAAAAAE1wAhcoAnAAAAAB8Y86FQp3n%0aUKWYJ1kIgkQyADIE6zEQNZioCsMgAyADIAAAAAAS3IAJgAAAEkWoyIukwBq421MQTv3akvi%0aWSyUzDqa6SwXoSbiEmNw9SZtKV9mOw8A07cWHZOFxlZe7x/dPtWnXGBKduLD8pC66svd4+n%0a9q0s/Mn9PEZbkZgjTp6jUNOeZgDaxyB+z61aWztW8TpjCTqt/z3IUBw+lFNhrU1wzLNJuSi%0ae1cecltjxRCJvN7/wCPx3jkTZ/xIs1WYdGhu9zl23O/SRNL5bWW299xijy7+2hIxe2mfzLq%0aVMNVqYZLSmUhDmbU6sLazdWeR8dw0vcER5ZL7J8IqI3Jve+s2FsIYUZTqT0Yjt92md5ObD6%0ayeO7T71i8UwhjOb8zM8iI+kz6BBxvaEl28hmvsH8jTee1fbEC77nqa7BsWotk/AWcbsirVl%0aoz4OstGZJZYUnPQ64Z6ss0tLQtKhLkmWblyT8fj+JqHHezTTqBFdISEPdEw1cnaWUNi9hV4%0azuU1vjOa7Npn/sycj5hJsrYv0K+KDNvarXDbpvKhu1ipsOtEp2O5HUpTTTDaTMkPKy4cD4i%0aRXsRN5N/v/6HP2J9mOv12nRaZNMhMhRbbkY1yLouavCr3cnfOy5XCoX/ABNhK8IuHlKlVOX%0aVCTBrbkNX9lU+jmlZy3mm+6cM0pS0okalE284v0IjCuyW38dn8djM8mxBCpD8VQHViIjGt0%0amZ8D43Earutym55b7Wt65oGuSlodia29JoMiNJpPMsu8KzVO5p2AvA7hM2/odrbUlYRbSMz%0aBWsyleRjEg3JlHStR6YFZZaNRkgzMiQmRHbUk+k1ONR9PdK1eiK29i/j8Z8H18Bzbs2YZbH%0ak21iC3Tg6L+6xfYXvJkqmRv0R9syM3Jgja2MdNifntZE1FDrLraE+eUuWsyZW4vpyamGlCU%0al9WujzwHXMt7H1f6fvMY2C8SrK1GLRortCMl7fDbwoic5m/4iGp2hT982WR9Ag9DrmXiZnf%0aMq1ae9mJD3oe82Z8R1YQbRViXPr3TFIrkZUpWWX9iuLSzJL22XHUiw4mpm76RMyScZjrfCT%0afb6TWllxRTW1GkTckn5xjrfCTSZ6TWm6eUwcWS40rum1Gk/XI8hxWx1yI5OucRsVHNRydc4%0axMTABkAAAZAAerqFa3+ClLhcPOqu8XtJRr/C+NlT1WR+AJOSu1ZqJ6Lds/8A6gtEKXtqsSL%0azG/j0Tyg1qXdAAyADIADqcQL/AKLhZZNTuW46jHpFDo7W/ly3SM0tlnkSSIszWtSlJShBc5%0aSl6SHsp8jMz0zDlJNt8V+q38ekeyRp8zPTMOTlId8WI7Rb+PSMAcXeWKu27a67GsClU61aM%0ahR7mZUY6J9UfIj4KNKjNhvPxNC9PjjoKh7DtOgtatXiOixOS11rE/6jvC0fBOg6JsN06BCa%0atXiOixOS11jE/wCo7wrm+CeiwR5SW/t+2dxP0e5mFGW8Q7CahPZd/Q4wlCEn7JChdahsQUC%0aZYjJO+A7iua5z0+VsS70XNK1X2JqJGh/1S+AvNc57fGbEu9ZpmXhPi/RMaba7Y0Z4ycYMky%0a4jxET8NR95RF0kfeUXNV9skaAxLhafoM0krPJvO1Ht1HpzftN1mmh8QYcnaNH3POt3ncCt4%0aH/jjNPTjGyw5ABkgAjkAAAZARuGQEBkBG4ZAQGQAAAAGQAZABkAGQAZABkAAAABkAGQAZAA%0aAIZIAKoAACmTrMCoNZgCnUWXSQAkAAAAltAEwAEayADWQAayADWQAayADWQAayADWQAayAD%0aWQAkAAAAAAAAAAAAAAAAAGQAAAAAAAAAADIAAAAAAAAGYAAAAAAAAAAAEZn4PjADWXhADWQ%0aAayADWQAkCW0ALSdZgT5qQBSAAAAAyAEMkADeAEcgI3EMkOQTkQAAAp3nUBNcVALinedQEx%0aUBHIAMgBACW4ATAAAAJ1mBTGswBWAKd51ACoAAAAAAfGPOVAJrlAEoAACoCnedQpgnWQAay%0aEMgSGQAZAnWYiBrMu+AIFQHIGQAZABkAGQOakIS5VoqVHpSp1GZ+uohSjrlCcvcUpR1yhOX%0auKaUqlc7lzPv1F01G5UnFTHOHfcUaz/jDvVsu2CjZdmq1Eb5p3ayWbARsu3VaiN806qZN6e%0aIFQ85cVYKJFdcM+CEmo/aLMTN4Sku+qIfoa2HrVj4Y7F+E1LU0ltulWdS1yN02pRuOnDade%0aUSSzMzU4pxWXqxK61sRM+De/dn+8+dmNZp07Xp+ZTfWJFieS9yN/Ufn9rGzBtA4o3lWLnq2%0aDOMUqqXHUZFWnPJsiqKJ2RIdU86ojJjvrWoey1VXeXNTsynYsw3KQocrCnoDWQ0a1qbYzVR%0auXZMheT05NK+sXNqa0qfiHhnfNv2NBeXUq29Xbdl0+NKZYTvERTN9pCVb5zdtmnVq3anfFH%0anfDc1c4jVRO8vk+U8GOdkql0+gR4lJnYcSYVtjGsiNe5FfvX6LnajbneFabZNuTazPZYw6g%0auU6NEmXNcTrkalMyEmcZhLRFvZCiLLUlBLaIkFkZqWnvEoxTgw73ZrwnLux1glcRz0Rkdyt%0agwcnPcnCueq35cnaXc7pgQ9trYvSLgKqKxEuRMzUSiSlbaI2efR2MSNxl6nQPdtbeC06Y6n%0amGUgbTuFlvjZ+fdtnpGc2wRthydpy0ajDrTMaNd9tkyctUdO7aqLDhmTchKPQqzSpLiS5pK%0aJKi0k5pT44rLN9OBDnHZMwGzD0yx8o5zpaLdldrMc3WYv2V6/dtuXU3ywuzFT9mLbJrUKhx%0amoluXfCauamxWEGlqDv3HG5DCC6CSUhl5aUJ4IQ82kFVM80TeXf/j+vgOo9iTE0auYXhRJh%0a2cWCroSu7NrWqx3mKlzuM5rnGFtvYlS8DMYbVvanIzqFmVyHXYxGWebkWQh5JHn4TRkZeiH%0avgqvAnCXLEkiybk4so9cmxGKm92FbkfpE5USwoOIfJ7Y5UyY1vmGLNqdTZQnI/PoTCpjB+0%0a6wjL1h44LPd1Y1d7f8ib/7jibAs5Flq7IxoXDtjE+R62L+px+cOzakT7aFEfAyz4CeIh37J%0axD28BzUkh5ncBe2LvldWQTlIlJLgamVp91JiMFcojV7qHrgrlEavdQ3q23cCrrtilVVZ5rq%0a0CPNV67rKXP9YcKzUDaI0SX5L1b5rjgyZltomIkv2tzm+a4+3WQolIkARmfg+MANZABrLwg%0aDkOa4cRDBn5224p1PslEhJ/xEj0OmYjpdsrxGuc7xnta137NpS2pl+2cY49ZDzlUayADWQA%0akCW01qcuJtHypeKVt4ZQ31JpdvwW67U20qyJ6a/rSylZd/dxy1J/wlY6L2FqExklGrMRuk9%0adrTuMbrec71DfOxDSYcGXjVVzdN67WncYmt5zvVML8Pma3iJedNoFvUuoVyuVZ3cw4EJk3Z%0aElZEpR5EXeJJKUau5SlCjVzRuOajwZWXdMzb0ZDh6znaptqZqkGVgujzURrGN1nOMg7l2ec%0aV9mi34tYvWzKnQ6Q8tKOzCkxprLS1HklLpx3XNyo1cC3unUrmiwUbGNEq0fc1OmUe/k2uR3%0ayXtbd4paqRi+j1aLuWRjo9/J0m+bc1t3ilzNnTaSewrvOn1yOtTjTPnUxhJ8JUYzLWgy8On%0aiXiqQlQ9OJcPQK7TX02OuSu0mO5D+K72ubcRxJhyDWJF8lFXfdpI7kv4rva5pspiVCPU4TE%0aqI8mRFlNofYdT3LjakkpKi9dJjil8KJDVYUVtr0VyO8JDkF8N8NysittVFyd4SFYlIgAAAA%0aAAAJbQAtAEwAltAC0ALSNZATEgAAI1kAGsgA1kBLaNZATDWQAZn4PjADWQAkARrIASAAAAA%0aAAAAAAAAAAAAAAAAAAAAAAluQATAAAAAAAAJbkAEwKHHEttqWpZJSkjNSlKyIkkWZmZ+AhD%0afzVE4Rv55J1j4LPuylYhWzFrVBqlPrdImp1MTYMlElhzwp1pMy1F30+hFedlZiUjul5tise%0a3iubk4qzMtFlozpeYYrHt4qttcdkKJSAAAAALf3TtVYYWNck2j1vEKz6TVqe7uZUOVVGmnm%0aF5JPSpJnmStKhfZTCtbmoLY8tJxXsdqq1rrVL9KYWrU1CbHlZSK9jtVzWuycdevbXwbQk1H%0ainYWRFmf57sn/pHpTBOI14JGL824r9JWIPgMX5txc9xBtLNKiPNJmkyPvGXSMYRUVM0MZRU%0aVM0JESIAAMgAyAAHxFXqedxtUY6jTirD7PZLUDspspTrWpSd4lrPWaMyUWok6RPuaMkHbkY%0aqMa6263eu8Im2uLtW3oxUY1bbrdHPk3H3OIU2s0qI0qLpIyyMhIiou+hKioqZoQAAZEcgGQ%0ayAZDIBkMgGQyAZDIAQyAACW4ATAADqbwvqiYdUFdVuKsUqg0ttxtlc2oykRozanD0pSa1mS%0aCzV4VD1ScjMzcbaJSGr38lG5r5rT0yknMzUbaJSGr38lrbnea0++g1CNdNKTPpUqHVYKuiT%0aAfTKZVn4FtmaR5o7HQHbTGYrHclzbfWPPHhugO2mMxWO5Lm2+sc5lkGRACAAAAAAAAAAAAA%0alltUl1KG0qWtR5ElJZmYg5Uama7xBXI3fU8dam0DZF8YnVOzaLddGq1z0eN2XMgRnzdU2gl%0aaFZLTm2taT7tBGpTetOpKReZqgVKXkodQmYD2QYjrWuc38O0uK7jcUukxQKlLSMOozUB7IM%0aR1rXOb+HaXFdqu4p7AWctgAEttqdWSUpNSlcCIizMxBVyTNQq5Jmp9XaCd9RS/eVfIKW6IX%0aKTyoeXdELlJ5UKH6RLjNmtyLIbQXSpTaiIvbyEzY0Ny5Nci/KTNjQ3Lk1yL8p84qFQAAAAD%0aIAQyQ5BUIlO86gJru4VAT5FO86gJLu4N51ALu4VAT5ACAEtwAmAAAAAAAHxjzgAAAAA5AAA%0aAAAAAAVclAFIAVARrIUs0A1kGQJDIAMgAyB9FIb7KqjDOokk46lGfrmRCWM7KHf3F+ooxnZ%0aQ3v7i/UaNac8puixEq1IUllJKSrukmSSHfkd2cZ/fX6zviY34z++v1nBPk81XrikUVPI3m8%0ap+mSGyPi4hSS9shUYeSK7JyKfpJ2TbkReeyphZWm+Y3V7Oo89BdBkTkFlZFw8GYoxvfMk7n%0a1IfOvE0La6vOQV4UixW+m4uCbjjh5alqM+9mZiiWXJE3zrqrctOoVdp1LnVKnwqnWlrRT4c%0aiW21JmqQk1qS02pRKcMkIUo9JHzUKMTrDVOEnhy8WJCdGhsVzGazkR2SZ8Ga9bPrZmHXLAY%0aez5lOsm7Y7LrtKpZyqVNWnMyireU0thR5dySjQ4jPxjQXoiHrlVXJzTfWwVVYDYk5TIjsoj%0a7Xt7ttyO83Rd53JMIukh6jogzF5IHDqoO3hd94rbW3SGYCaIytSTJMl9brbyyT4d0Tac/34%0aeaadkitND7OlWgJAlqW1boqu2xe421zW+dd6Ji39EVX9Dq21jatEjKQ5Jt+021S1IMjNtcm%0aU8tLSvAZNttr9Z5IpIm83vfj9xl+wBKvg4dmZh3BEjb3iNal3luTxTV1clOl3hWo9JpzRyK%0ahVn0QojSU5qeedUTaE/ZGpIuEumWRsOsR2thOc7eTJy+Te/efp75RCqt2/sI47SjWhpMawK%0a8ls1nwNZ059CC4981Gkvsh4oCMSYRM97fTP5FRDhXC6qtXkkXfziw/XafmZsJ00NMpJXclk%0aK8bhO/5N2/mXIpa9SU+sPG7rmRwz65qiRDeM+gm1H8RiEPWQ9sNNNDd/hNGXAwfs6O5q3jF%0av09pefTmmI0Rjh+rvvn5l7O2RPWccL1dWvqMy9vGiRPWcehHgU8AAAAABxMPtyUGttaHEEp%0abajQojSSkKUlZcO+Sk6TEz2Ph6MVuWVrvkdpN85pFzVbwty/m1TlEoAEAAAAADUTy2dhSbW%0a24nKy5vFRbvt6BPYXkeglMJOGtsusux0maf3ZI6n2Hp6HGw5tDeGE9zXfLp/a9E6H2LptsW%0ahbR14T3N87S+0ei5B2ixZ21TeE91KFy6VaDvYhKTmbZuzYiFrT4FaC0avFWoeDZtjvbRZeG%0a3gfF3/Fa78eKePZbiPSlwYbeBYul4rXG0W6LXpt9W1UqHWojVRo1ZjrhzorhZJkMrTpUnh0%0aGfeUnnJVxHN0rMxpWMyYlXWvYtzXc5poiBMRpeMyZgOtexbmuNN2KFl1LZyxpuixZ0hx9+2%0aaguK2+sslS46kpcjvGX7pHW05/nB2pQ61DqlOgVGD+dTyLqub4rrmnZuH6rDqtNhVJnHTzV%0a1XN8V1xtJ2F7vVfex3h3UFmtak0tUAzVzv0LIfif9yOVNkKW2nE09D5T7vPa1/2jlzH0puf%0aEk3C593nta/7RdcYeYiAAAAAAAAAAAAAAAAAAAAAAAAAAAAAABLcAFwAmAAAABLcAJgAAAA%0aMgAyADIAMgAyADIAMgAyADIAMgcYAACdZgCAAAHIGQKNZgBrMANZgS3FleUOxiLBfZBu2Wy%0a9uqlcLPkcp2lzQo3ZZGhZpMuOpDCX1p9gMy2PKOlRxBLse3QhO21fBZq+c+1vjGa7HdGSo4%0agl4Tm6EJ22r4LNXzn2t8Y1W4UYvXVgTcHbWzbiqdszl5JdVDdLdSkl3KXml5tvJLxVoUkdV%0aVej0+pwdz1GEkVvO4U8F2s3xTqqr0in1WDtFShJGbzuFPBdrN8Vxsw5Ova9u3a0s+4XrnoN%0aJhqtt5iKVXgGtpqpOuEtSm+x1atC0IJJrMl6fPk5ISOZ9kXCEjQZiC2RjOdttzrHcRG8a7n%0aO1dHi6xzHsi4PkaBMQWSUZzki3OsdxE5V3dddbo8XWMjW9S3EkXSZ5ENbKuSGvVXJMyw9wc%0apjgnatwVClTrsntTqXKdhSWk2/UHEtvNLU2stSWTI8jSriQz+BsY4kjwoceFLtsejXJ7pD4%0aHaXKM5l9jTEkeFDjQpdrmPRrk90h8C6TeMfJ5qngV6cqh97lR+YFXqWYn7QnzkP2yv1LcUf%0aB2/OQ/aNdG11iLR8WtqG+LmoElU2i1qok/DfWy4ybje5aTmbayJZcSV3RDozB9NmKfRZWRn%0aG2xGNtc3W4zuSdGYPp8xT6LKyM422Ixuk3W4zuSWzq0dcmlym0FmtxpaSLwmZGQymC5GxGq%0avWVDKYKoj2qvZQ21VTlVsB5dSkOIvGomlx1Si/3uVLoMzP8AYPAORoWxTihrWtWXbmiJ+ch%0a+0cjQtivFDYbWrLt3kT85C9o+ZfKpYEIQZnedSIiLP9LtR/JxUTYrxR8Hb85D9oqdSvE6/w%0aD47fnIftF+aFW4txUOBUoTinYdTjNTIzikmhS23EE4gzJWRlmRp7oYFHgvgRXQYnCxzmu77%0aTAo8J8KK6DE4Uc5q99p9QoZEoDIFUdtTzyUFpLMyLjzSLMVHuRqK53AhBzkaiudwIacttzH%0aKPtN7TNxXLFWmVRY7yKZQ15Eokw45mltxJ+B1e8e/wA8OxsDUJ9GokKTiJk9Uvfly36zfFb%0aazxTsXAtEfRqJCk4iZPVL3+G/i+KlrPFPrww5QLF3A+Kkqfe1RqVNjkZnArv56xzSRZkkjd%0azdQn1LS0ijVdj6gVRyrGlWsevXZoO9HRd4zXFGq7HtAqTlvlWsf2WaDvR0XeM1xlbtc8oZi%0apsvXRZdDdt/D7tvWbNg16sMyoE5ZQ5z0iW26w3pmJySgo6U5HqPUS+I1Rg/Y8olbgTM2kaN%0aYyNEYy10PSYjWua5fc3aTrjU2Ddj2iVyBMzSRo1jI0RjLVh6TEa1zXO9zdpOuLTebNYs+l7%0aCz4JqH5eMt6i1A7dG86H90Zf1GaD26N50L7onzZnFj0v4WfBNQ/LxDqLUDt0bzof3RN1GaD%0a26N50P7onzZzFf0vYW/BVQ/LhDqL0Dt0bzof3RJ1GKF26N50P7go82cxYy/S/hb8FVD8vE3%0aUWoHbo3nQvuiPUYoPbo3nQvuh5s5ix6X8LPgmofl4dRagdujedC+6I9Rig9ujedC+6KvNmc%0aWC/ufwr+Cah+XiHUXoHbo3nQ/uh1GaD26N50P7ozh2OMaKrtD7M1sXpXY9LiVWuHOJ5mnMu%0atx07mfJjI0pcccWWaGUqPUtXOGjsZ0WBSK1MUyWcrmMttu4dKG13Fa3lck0bjKiQKRWpimS%0azlcxltt1uelDa7itbyuSXL1mMdUx0gQIFWpWf/AMhSBSKoMIeWpxTRGtaxLFZdI3ahKduKa%0aglaVJaaSqPHzIulKluyleyZG7thOl5zE1VXcDWtYnhO0neba3zjduwrTEWYmqmvA1rYbfCd%0apO821vnGA1Bqsu06sVQo8yZSKglOSZUB9cWQXf4LbMlDfkeDDjwtpjNR7eS5rXN9I39Mw4c%0aw3aY7Ee3kuRrm+kbAOSXxUxNxhr92yLnvSvV21LcgsRGY9SNMtbs15epJ9kOEbxk22yvNOv%0a8AXkZjQGy5SqLIQZdJGVYyPFVzrk0dBvNbo6TncninPuy5SaJT4cuyRlWMjxVcqubo6DeY3%0aR33O5PFcZtjShpYAAAAAAAAAAqaJJuJJRmSTMszLvEILwbxBc8t41e7f213i/WcTLiw+uFa%0aLHpFOd3K6TRX17upR1Fm087KMkuPtOI46S3bfeNGpKh1BgDCFAhScGrSvu0R35x/EXjI1mq%0axzfGdyXWnT2x9hCgQpODVZX3aI7jP4i8ZrWarXN8Z3JdaY5YfXvVsKLypFxW5LOl1mhPplQ%0an0J+lLLgaVF30KJSkLSfNUla0jY1QkYE9LxJWdbdDiJa78crkmyKhJQKhLxJKdbdDiJa78c%0apvF5xuM2Y9oilbUuDNLu+mNoiOv/wBi1OATm8OlzWyLeMH38uchaFK7ptaVDjjE+HY9EqD5%0aCYW5NZjuWziu+y7nXHG+JsPzFDqESnx1uRukx3LZxXfZdzri4IsRY8t88HtTl/6qmLBkZl/%0avHrp555GR9rJBkZGQvmFc+jkgqcO3Qf2jS84Wz6NyCr26D+0aaXNR5fTHPtz+UdoK1OSnkU%0a7VyTkp5C+3Ji5r29sPSNbiiNVVMyNR8cqPOPoMxguyf/debVMl976/+NDMC2ULelebVMl97%0a6/+NDNtGshyYcmjWQAkCW0ATAAAAApgBkAAAATXDI5BMAAAFXIAUinedQE13cKgJ8gAyPjH%0anIAAAAEtyACYAAAAAAABDIHIIgAAJrlAEoAACoAAOSI+caW04XS2sle4eYovbc1W9kle25q%0at7Jpfx3tNWHWOF62+oubR6/PiN+qQiQsmz9Y0aFDt+gT27aVLTfbIcN3jWtu9I7boE5u2lS%0a02v5yFDd41ul6R4ia7qIxdy6O4Ty1ynm2ZdeYqMLfNapu55A7aGYxr5PSiUJ59TlawwmSLb%0ampcWneGxrN+Gskl3KOx3Usko+6VHcEJpvAvyfj8dY4h2XaM6RxJEjImhHRr25b2/qu765pd%0a8phTy4u17tLbOW2PUrPRifctv4b12OzWbV7QpapKjjKSSHmFSo6EPrW0+hxJpU6o9BoWZET%0ahD2Mazakc3hX5Pk7vymf7E9Bw1PU/dcaWa+O1bX36aZ9Z1rt7STucPgmGGEWMFasjEyl3xS%0aqo+i76PPaqkeqSHDkvm+2olEpxazM3UnlpWlXdJ5pjyRGqm+h0mstKzdPiUqYYiwXo5jmtV%0aU3l5PJ5pvs2KeUHw45QfDkqdnSIl2yIu4rlm1NSHHF83zxTLa/0TFPpJRJMySZbwkqPIU9r%0acur5Px/qvZOJMbYArGEJzdDVcsFq5w47PRzcmo/6+Lmdm/yYmDbtbKV5Gam2gz1HCRWJhR1%0aH4Mtesi9SlQmWZfnwFZuy/ilIW1pMNz5W1w8/Vt9EvXbduU6y6BHo9Hgw6VTKYnsdmHEaJp%0aqMR87Ikl0GZHnx4nqz74oRM88lQ13MTUaaiumJhyve/SVy7+f48ifIap+Xi5My4Tq9w4/WJ%0a2xuCDJbRIvGkKUqRJpiWmkNdnxzPNS4qW20Jdb7plKdafOtW69MBGquSHRmxHslwWScLDM/%0akzLRhP4Edm66x/PzXNHcfVdpa2H3IU7Kkna15Q+2qw/GddtXCp1u7arISakt79ledPZJZEa%0adS5SW3NKstTTD3ij3vftTVevX/H+i98v2yxiJsjRnwGu90jaCd5dZeHsb+fKVDZX9EfbSEX%0aCDk+3bObfR2+xZq0alMNE6bb6YUZxuZLfSRd0gt3HZWX/Kh5pFnC9etvfj9RpnYnpDpyvMj%0a5aMBFd1ss13kRe+ly/IaO7FZ5iM+gTRTsmSb2C5NMTkkeJ3XMlhnb0a2JF7Vqn0KISjmVyU%0axTI5Fzj3j60NI/hLFKNNNlmOmn6sNHO81txPEmmy0F00/VhorneK243qyWmYklbcZOiO0rd%0atJ8VBZkkvtSHCLFe5ub9ZUQ4OYrlbp6yocQqKVAAAA5BHIGOFSxon4E4/3XHdacm0SfUDlS%0aIWelSDcbbcJ1rPgS8l8U9yr7VSej5XBcpinCVPjw3NZMw4VrX+A5zbH825vhN4vGa7d8DC8%0avX8OSkVH2R2Mta/wXObk/m6Pi+ity2dqrD96GTyrh7GUZcWH4UnfJV4mSWzzP2JqGqo2xbi%0amE9YbpW5E67YkO31vWtMBi7H+IWucxJe5F67XQ8vW9YuM42bTikq6UmZGMDRbkzTrmGouaZ%0ap1ykRyIgMgBHIGH3LTbPisV9lePd0Bg3avhrLOavQRqUdNkaGpRZJ76FpjPH4qGnRtTYgr6%0ayVZdJRHaEw23x26TPLpJ4Tmmw9jGs7kqqysR2hHS3x04PtJ8rTDfkcMT2sOduujQ5CkNRr1%0apcy3FLX0IcWSJTCS61PRWkF6pY21st0x03hyJEbwwXtf9h3ovu8U2VslyCzFBe9NaE5r/su%0a9F1xuJyHKPdOc+6a3eWOsFNI2kLcuFhOkrjttDb5kf0x+K+6g1e9OsJ+wHSOwxOuiUeNJu/%0aNRf1Pb7TXHR2wxO7ZSI0s781F9F7faa4yW5KmcqXsRUBtR5lBqdUYIvFI5S3f+9GsdldlmJ%0aYzuUyG70bfsmttlllmJozuUyG70bfsmRnQNeZGuQIAAAGQAAAAGQAZABkAGQAZABkAGQAZA%0aBkAGQAZABkAGQKNZgBrMANZgBrMUwNZioCABOsxTA1mKgGsxTBAhkAGQAZABkCNZBkBrIMg%0aSGQAZAjWQZAayDIDUWXSIkto1kBMNZABrIANZABrIQyA1kIgayADUWYA1scsBj2i+cdKbYk%0aF7VT7EjbyYST5i6hKQhakn3j3TO6IvFUt1I6W2HqBuWmRKrEbpzDt7wGe067zWnR+xBQ9y0%0a6JUojdOM7R8BntOu81piSglvLQ0wy9IkPqS00wyk1reWo8koSRcTUZnpJI27vJm5XZIht1X%0atbm9XWohuW2SMAUbM2z5b1oKJpVUjtnNrLreSieqD2S3uJdKUc1pCv2NlI4xxbiBa3VYtQT%0aU4GeAmr52s7nOONMV15azVYtQTUVcmeAmr52s7nOLlRHP7La4ejL8Ixh+qpjjtVTSHjc5lj%0arfmZf3TVX+fPjuGh/k2U/Rw/2TTtqhfkyU/Rw/wBm08zvusXXMuhG8I/CAuJNfje4AKd6fh%0aV7oZDM45rv9hPcT7hX4BPD1kJ4a6SG8LBr/iZsr/Jym/zNgcN1j8ozH6SJ6zjh+r/2+Z/SR%0aPWcekHhyU8AEAY5cp1tJ/mB7OkikU6QTNz36TtJg6FaXIsU05TJKcjIyyQvdEpPcreQr0I2%0aJsYYbSqVdsaO33KX03d1eI3ztLwWmwtjHDnRSrtjR2+5S/uju6vEb52k7mtNVKNKGySkskp%0aLIiIugdWqqquanVarmuamQXJq7Pn5vm09TJM1knbdsgk1ypZp5jziFf2LHP8AfHi1mn0TbL%0ao15sl4i6FUSJDhu90jaCd7ju8VvpOaa+2SsQdC6JEhQne6R/c297ju8Vuj4TmnuOWjfUe1Z%0abK1GZqVZEUzPw/nlVBZNhVMqFGT/HX9nALJsLp/9JGT/HX9nBMRyd4d8bdNt3HyquCGhRpV%0aLjEZHkZG8nMvjFVIMTkr5CptT+SvkHkig/VsT31PyhtMXkr5FG0xOSvkHkigl/bkQv8AOp+%0aUR2iLyV8ijaYnJXyHPGqLM1JqZebdIjyM0KJRF7gkc1zdZMiVzHN1kyOQ3zy7oxIS5m2bkw%0a16dgrD4/CdX/picOSdlD+9M534f7GGcm7J396Zz/h/sYRdLHG7JuH2Bd93DTVMIqVu2zVKr%0aDU83raS/HhPPNmpPDUWtCc0jFqHJsm6pLSkfUixYbHd57mtcYrRpOHN1GWlI2pFiw2L3nOa%0a1xriRyvuMxl9Oso/+gv/ABR0j1IMO/4vzn8h0f1IsO/4vzn8hHmvmM+f0yytWX1i/wDFDqQ%0aYd/xfnP5CXqR4d/xfnP5QXK+Y0eiesov+gv8AxQ6kGHf8X5z+QdSPDv8Ai/Ofyllcdse7j2%0akcRXLoul6G9VFRWoSexGNwy0y1q0pSnM8uctSj53dLGa0CgSVGlNwSLXWXOdpaS3OM2oFAl%0aKPJ7hkbrLnO0tJbnHjjXwPP2xeuuXkvJs/beF/7MViv27aSbZZgTJzlRfVMpnZD7ry0IbMz%0aVvC4EhpKSSMLxBgOlVuZbOT197W26LrUt83nGGYhwFSq3NNnJ6+9G26LrW2+bzj3CuV8xnM%0a+D1lfAR/Oiy9SHDv+L85/IWPqR4d/xfnP5SnzXzGr9lsr4C/8UOpBh3/F+c/kHUjw7/i/Of%0aylXmvmNH7JZfwH/wCKHUhw7/i/OfyDqR4d/wAX5z+Uea/Y0fslk/AX/iiHUgw5/i/OfyDqR%0a4d/xfnP5R5r3jP+y2V8Bf8Aih1IcO/4vzn8hHqRYd/xfnP5TLTk1tqy7tqqz7xnXcqjqkUK%0aoRY0XsCF2KnQ40tatRalZnmkaj2S8K0+hTEvDp91r2uc6512q41Lsj4XkKFMy8OnZ5Pa5zr%0anXcYyRW8lhs1rW2lCcs1KWSUlmeRZn0DW6JmtqLmprrPftRcykp0cv7ai+/o+UR2t/YXzXE%0aM3cn9SfxMXeVK2ZYuN2Cy7wpHYjl3WHHVIyaWhTlQphc99jpzM2uc83/nSL6YNo7FuJn02p%0adDpjPaJh1vAmg/ir42q7xXcU2fsWYodTKj0PjZ7RHdb4D+K7xtV3iu4prCbUpzIkpUtazyI%0ako1KUZ9BEOoFS3eOnlzRcuubC+S72fr+2dlXBdN5TaRaNpXBT2yXRqpMQ3NceQrUzKcSaiK%0aNoQp1GS1a1a+KE6UqHPGyhiKlVfaZOnNdFjwna7U3suMxvL4uro84552UcSUurJAk6a18WN%0aCdrtbo5ddjeXxdXR5LjNnTklCiM1JcIlpMjIyWRlmRkZdKTGlOtaq5oaY3skVVzPCbU3HZT%0axW/yIr39GyhfcLfl6R/Twf2jS+4Z/Lcj+ng/tGmlU3CyPpHauR2iql++TCc1bfOHieuq/0P%0aPGBbJ/8Adaa/4f7aEYHsof3Xmu/D/bQzbWOTDk8CW5ABMAAAAAAAI1kAGsgBIAACdZgCAKY%0aAZAAAAAZATXDI+XedQolQkjzAEgAAAAAAAAAAAAAluAC4ATAAAAOQAAALpAGs7lZsLFWPtR%0aouFtvTCvumtTSUlOlPZUZKYz6C69CGFn+/DqDYgq26qFuR2vLuc3xH+6N+03xTp3YhqjZqh%0abkdry7nN+R/ujftN8UxakL5ngG1DaLjztwM71gxUYeKYTRLy8k9t7I5Pra6aqFcffRh5erb%0adGulKUqcKG3rUceoJQkyNSo61qz5q1bl2QRJ1qSPTrttdw/j8fq3jTOylg/o7TFSA33eFvs%0a4N/ss3+X300kQ3K8pPsCW1yluzMigHOp0Sv09Pbez7kbInW4j60Fw1ozUuI+nSS9Oosibc5%0axtoHnl3rCfY/8AH/nsp3OHgXl7CGK5igVDdTEW129Eb2U3/kvTrcHXbvZn54sWMK712UcWa%0ajZF/UOZbdy0heTkaQkiS8gzUSHmllzXmV6TNLiTUkx7HwkVM0OysP4lk6hLJNSL0e1fxkvY%0aXmnJTL7aWbSjPJbRkttRHkptRcSUR9JGQ8ywDMINRVqZZ5IXOPb2xajUcoTWMGKzcJKd2lh%0aN5VImko05adJPZaeruQyfbbmuXYzLE/D2HXO2zodAuzzz2mHn6pfLkXeUZLZo2wU29ctUX5%0aDsWX2abVJMt9SyhVI1KKJNWtWZlm4vcuGai5jutavOkiZsuipYvX/H/nuZ9c1zsx4dh1ijt%0amZZiJGlt9Ld/NnHZw/K3h1bW8JvqStcV8y7lSDy8ItvAchKjXN7hbHBHZnws2LrbvKTZlAo%0aFg0OuVGRdFwPE9uYjSiQRrcUpw9EeO2lJmTSdLTSd5pSnMx6nRYkXeee+pVaeqcSE6biLEe%0aiNY3sr7TncrWd1z8+XKybeznKJbZM+4KW7KTYFsNdpbUjuocRripUanJim1ZaXJDnnnFKVJ%0ab3KFcWxc0YkNiNbwodVbHOFOg1NSHE99fvv7/Y8TJPlRXb12RayzaeppKeA8cRTccnDPcwG%0a8iLjwHldwF9Ym+ZE8mThYrE/bFtyQ43rp9nIcuSUrLglbGSY/Hw9kusK9ihY17sn1Vsjh2M%0axrtON7k3xtf0GuMD2Uaq2Rw7Gax2nG9yb42v6DXG1jWXhHJuaHJw1kIgayEMwNZCIGohAGN%0aW2xa50i+abWkJ84rEXsdw+/vmeHH12jay9gOmthOrti0qNTXO04D7m+A//uNd5xvfYoqSRp%0aB8k7hhOuTwX/zXecY81m6kUWUxMPNxEJ5D5pSXdEhRKNPxDb8xBSNDdLt4yK3zmm1llnRob%0aoTeMjm+c02OOTGZ7hvxnEvx5GTrbqFZk6hXOSZH4DSocDNhuhptcXRVqI13kOLWMVjdrXRV%0aqDLiGRVAZABkD56lTIVfpkun1GIxOp1RjuRJkV5OpqSy4g0ONqLvpUg1JUKrIsSG5I0J1r0%0aW5ruS5uqQRz4bkfDdaqLc3wmmjzaiwCrew9tRzqDEmS471vTWazbVV4bx+NvN5EkkeXFaVI%0a0q/dWnB2hhmuSuI6K2Ze1rr0cyK3u25Pb42s3muadXYeq8CuUpsw/SvSx7e7wPb7PNcbj9m%0aLaHpm1VgTb1901LDR1hnRPioVmVPnNnokRzz48xfFGrum1oV6IckYjoMai1SLTYvC1d53KY%0a7Vd5utzrmnNFeosSk1CLIReKu87lM4rvxxjHrlcrZRWKPhvLNKdcWRVI32LiYiv+6G2dg2L%0a7tPQ+U2G7zdt9o2psLTFkaeh8psN3m7b7R77kxKeqlbJrLGnIk12oKSXUZtDGNl9qdMjv0U%0aP7Rj2y27PETv0UP7RkJlmY1fvGtgkjURnkeltJqUZmWRERZmZn3iEyrkqoi5ISquS5Z5IYz%0abQvKoYdYOOyafbprxCr7OaVIpslKKYwovHmZKJf+ZJzrUkbOw9sVVeoWx5v+rw+drr3me3a%0abOw9sU1eo2xpr+rw+c3TXvM9u0xernKpYsXhU1Os1ik23EUrmxKVS2TSRd7N2QTrhn7FSfY%0ajb1P2J8Ny6WxILo69l7nerDtabbkdifDsuy2JDdFXlRHO9WHa09lYXKQ4gQHEHKrkSqpLLN%0aqfT2NB+20lC/4Q9E5sWYXmYdrZd0JeyyI77TnN9Eozuxdh+K21sFzHcprnfaub6JlJs6bZl%0aCx6nIo77KKLcakGpuKb28jzdJZnuVHkeZEnUaFc7T0KVzhpXGuxrN0KHuyWdt0tyuuzw28n%0anN8ZrdE05i/Y9mqIzdkF+2wOV12eG37Xql4zGs8jAQRZhvAGRkfQG8AGQAZABkCNZBkBrIM%0agNZBkgJDIEayDJANZBkBrIMgNZCIGZ+D4wA1kAI3nUAJ1kAI3nUCgqFRQAAAAMgAyAEclAF%0aIAAAAAAAAAAAAAAAAAAAAAATkZd4wB4naExvgbN2DFfvSopQ8iix84sZatJTpaz0R2Cy4lr%0acNOeXcp1n6EXrD1FjVmowqdCXLbF33dhnGd4rfSLtQKLGq9Qg02F+cXfdyU4zvFaaWa7cM6%0a66zPq1VlOTapVpT06dJXwN991ZuOLP11GodqwZeDAhsl4DbWMRrWt5qaLTs6BBhwILJeA21%0ajEa1rea0yu5IvZfVi1jE5f1Sj66DY8hKIBKIt3Mqyk6m+nvR0K3p/ui2PVDU+y9incNOSlS%0a7vdZjW7kL+fV8G41XstYo3FTm0mE7Tja3chfz6vg3GRWGHKxYbXxitW7crLirZgM1J6NRbg%0akPE7S6qwlWlDjjhEXY+8ItRKVqRp6VpVzRrmp7E9XlpGFOS3urlY1Xs47HclOXb513Fca6q%0aexXWJWRZOS3urlY1Xs47HclOXb513FcZFXtiJb+F9vs1m4q/R6BSnXG22ptQltsRlrWSlII%0anFGST1EnUXHnDXMjT5ydibnkoT4j+w1ty6PcNdykhMTkTc8rCWI5es1ty6PcMYa/hLsXXPX%0aJ1UqFXw4kTqlIcmSnvzQ5qN664s3Fr0onEgs1qUeRFpG0JesbI8CE2BCZGaxiNa3+rw+BNF%0av5s2XL1fZDgQmwYbI7WMRrU/q7eBNFPzR835hexJ9csN/8A/I0/8vFXo7sk9rjf8rD+5PR0%0ad2R+xG+Yh/cmCe03TLSt7aFu6BYrkN+z4s4kUlcOeucwtndIPmvrcWpZa9XONahvfC8afjU%0amXi1XPb3N07m2rndyWtbb5pvDC8xUI9Il4tTu29zdO5uTs7nda1tvmlvqm843TZCms94lpR%0aoyLjnkeQyGEiK9EdwZmQw0RXoi9k2ZT8CdiBiY6lqqYbqbSsySr80afxIjPI/0f4BzIyvbJ%0aasRXQ42e9/+LD+4Oa217ZFViK5sbP8A3eH9yfDNwf2HYrjLa6hh6rfnoTu7+qjqUn6o0zTJ%0aCetWkVm1rZNVrnokXR//AF4f3ZWbWtkdV3ki/wDLw/uzKrDSv2xc1rwmLPrNDrdIpsZuNG7%0aVVVqopbZaQSEI1oWszyJOnUpWrwjVVTl5yDMK+oQnw3uVzl2xrmb7vFaatn5ecgxVWdY9j3%0aLctzXM0neK07voMeDI8h81euGBaVBn1aqzGadSaTGcmTJTyskRmG0mtS1eslIrQJeLHisl4%0aDbnvW1reU5xUgwIseKkGA2571ta3lOcabtrHaSm7VOOdVu6Ql6JTlEUGjQnT4wYLZnukmRe%0ajUpS3V/ui1+h0jsvCOHGUKlsp7VudrPdynu1vFbqt5rTsHCWHWUOmskm62s93Ke7W83VbzW%0altXpKY7K1r4IQk1GfgIhkqIqrkhkjc1XJDbvyfWzYrZm2bqbEnsE3dFzaa1XOJZtuuISTUb%0aPjzWW9KT46de9UXdDkHZDxMlZrESJCd7jD0GfJrL4zvRtOSse4kSs1iJFhO9xhaDPBThd4z%0avRtMQuWlVo2qrXLwWPD/pKqDcOwv+Q43+8O/ZwDbWw3+RY36Z37OAYj6zG3DbWZuy2TK7Oj%0a7JWEzbUyW0hNkUTJKHVERfndH7xGOJMWwITq9Pq5qL/WI3W/xHHF2KoEJ1cnXOai+7Rut/i%0aOLheSWpfXCd7+r5Rj+5oPITyIWLc0HkJ5EBXLUsy/PCb7+r5Q3NB5CeRBuaDyE8iGsflq57%0akraxtdx5xbrh2PDzUtRqUf55VPvn1Dp3YUajaFGa1Mk3Q79nAOk9hdGtocZrUyTbnfs4JiF%0arPLvDbxtvM218mAvPYMw9Prq/8AS84ck7KP96Jz/h/sYZyjsl/3mmv+H+xhlwNqY8tlXFnP%0a0j17+jZQsGF/y7If7xB/aNMfwv8AlqQ/TQf2jDSZ26i/VMb3wvlHbO0xOSvkO0tridhSe3U%0aT6pj++kG0xOSvkG1xOwpyMVBmURm0624RdOlRHkJXMc3WTIlcjk4Tk3mfrCUlzKH5rUYiNx%0aaGyPxlEQma1XaqZkzUV2rvnF26ifVMf3whNtUTkr5Cba4nYUduon1TH98INqiclfINridhR%0a26ifVMf3wg2mJyV8g2uJ2FI7dRfqmN74XyhtMTkr5CO0xOSvkJ7dRPqmP74QbTE5K+QhtcT%0asKDrkP6qj++J+UNpiclfINridhTYhyIEtuVhriVu1oWXbmDxSoj/ALXdHO+zg1yT0ncnEd6%0azTnvZsa5J2TRU4jvWLv8AKloS7sFX4laUrSa6WRkosyP89YeYw/YuVUxVKqn+J+ximJbGKq%0amJ5VU7MT9jFNR3aeF9Rxfek/IOuN0ROUvlOst0ROUvlJRSoaFEookYjLiRk0nh8QLHiLvK5%0afKFmIi8Ll8p9BqJScjIjLwCmUj5ipMQlaiiRSPw7pOYq7fE4Ll8pV26Jyl8plBsCbdV94OX%0azbtissSLytiu1GPTYtGkPGT1PcecJtKojxkZtkWeZtK869hznBq7ZAwNS6hKxqq/3GMxHOc%0a9uq+1t2mnG8LW8LVNYY8wTS6hLxal7zGYjlc9uq+3S028bwtbwtU2MbVJEjZYxZSR6iKya+%0aRH4fztlcRzrhVc67Ifp4P7Rpz1hdc61IL/AI8H9o00omvPoHax2fmX55L1ee3zh569U/oee%0aMD2UP7rzf8Aw/20IwTZOX/Zmb/4f7aGbbtZjks5SIAHIGQAZAAAAAAAAAAAAAAAAACMz8Hx%0agBrICW0kBaAJj4xTAAAAVbzqADWfUAJ1l1gBrIASAJ1mAIAAAAAAAAAAEtyACYAAWG5SHZ9%0acx72Zp7lOjdkXDZrh1umoQnU5IQlKikxy7/PZ5xJT3TjLRDPtjTETKTWmtiutgxtB3N5DvF%0ad6LnGf7GeImUmtNbHdbBjaDubyHeK70XONUpOE+hK0nqSstRGXQZDrdUVFyU6yVFRclOsqc%0abeJVwBp5oiHhrso++Qrm8B6YSlkmoJm9yR/LgSdjKBTsMMWjqNYwubdS1Sqwy2qRPtRKlFz%0aTQWanoaTVnpRm62RK0EstLZVokFIqZ8b8fq/89/nzZE2MUqDn1OlZJG67etE/g79S9fe0k2%0a3Y17OmC3KaYG0py4oFuYi2pLbU/Q69TpRG/DNR5KXFmMmSmzJSEEtGelSm9LiFadI8bXxIC%0a5Kmafj8ZeVDQdOq1VoM45ZdzoMRNZq8C99q8O91+si6Kmt/H36FsqsGVIk4SYrQZEZayJim%0a3lEWyuOjhxVMiIWTh558Oxkd4ehs1Cculvd/P8Adw/qNv0jZue1EbUZdc+VDd1/Bf1vGUs6%0af0NBtLuVM451nCQmj4dkncEvc5Z9ORQ9eX2Iqbpgdn8eUv3Vto9me1RM+8hePZ/+hX5U6Qx%0aJxexVjlFJSkv0uzIilqeLLMjTNlpToPPpI4yvXIQfOw2rm1M+9/rwL8imN1jZsiPRzKfLfL%0aEXy6LOt4yKbW7svq19m3B9NYu252aHa9sQWY8itXDUtS1EhKW0qdfcPU68syIvRLdWZZEo1%0aDwMhviuzZwfj8dnuGkYEvHm5naZVl8R66rE+Xg6zU9FDRnywHLc1LbkXNw2wwKoUTCRp8kz%0aZjyVMTruWhRGlS0dLMUllmho+eotC3NJmTbd0hQGwUyTh6/47Cf67+9l0dgDY3SnubUKhk6%0aP1m9Zn8Xdlet1t7SXCC0LcJKkmaeHQKcV5vWTli5dv002m08Mx4nqZJAh2noGUaEZ94izEm%0aXWLg3rGzvkpcAFYS7PCroqEY2a3iE43OSSiyU1TmyUURHHx9br3qkvteKOXNlnETahV9wQH%0aZw5fR8d2v5uizxXHL+yziBtQrG4oLs4cvo+Px/N0YfiuMoBrC5TV4EoAmuUASgF0gDyeNOF%0arWMWG02hqcbjy15PwZC+5jSEErQo8u8epSD9StQyXCOJX0KqQ59mkzVe3lMdre03nNL9hiv%0aRKPUIc6xLmar28pjtb2m85prXxIlz7Vrs+kVaM7AqdNdUxKjPHkplZd4/CRp4kouapPOHZc%0atOwZuAyclnXwnpc1x1xIx4E3AhzUs65j0ua4vVseco7TsNqFEszEJclqkQMmKXXGmlPdgtd%0a5iQ2nNam09CFoJSkp5pp085OmMf7GUSdmIlVotu2u0ns1c3cpjtW53Ga7wrjVWO9jKNOxnV%0aOj5Xu0ns1c15TOLc7jNd4RmtY940bFCilUbZq9MuOnGRGcimSW5bac+8o0GeSvUq5w0DPyc%0axIxNqnYawnc5rmmhp2UmJKJtM5DWE7kua5p2qm1IVkpJkZd4yHjRc+A8yKi8BGQnuUic0en%0aSJR+dMPOexQZik6I1vCpK57U4VMcuU62DZu1tgcmVSaVJ8nlmodl0VRoNtVRaUSTfgKMyy8%0a8Ikqb1dy6hPck4sbB2N8cQ6JUdrmIibnjaL+YvFf4vG5vgtMywLi6HSJ22LETaIui/f4OS/%0a5Ov3PBaYJ8kXtjls5Y4OWZccpyHZ1+yERXTk6myo9UI9DL6iPuEr+ku56f1tSuayN2bKuE3%0aVWndEZRucaAmejx4fC5vOt12+Nyja+yPhpajI7tl25xYTc/DZxm/vb43KMz+VTaUxZlhJWR%0akpNckNmR8DI+xsz/ijAtg1yLUJtqdqb6xiOw+9N3zK8xvrHvtgendq9mel5Fl2RPmvf9cpP%0a+oMe2Xn3YljN5LIfq3faLLsnxb8QROayH6p3u0LtUWlsz0Yna/Kcl1Z9vXEo0M0qmSC7ylZ%0anky3+6L+x1HzRj+F8G1KvvXcSZQ26z3ajfadzW+NaWfDOEKnXIi7kblDbrPdqN9p3Nb41pr%0ah2pduC/dqCYdJmvqpNvTXksxrZpGtSJSjPmodMi3ktZ83mq5mruUJHSmGMAUmgt2+G1YkRv%0aDFf1u9xYbfS5TjpDDOBqTQG7ezKJEbwxX8XvcWG30uU47bB3kq8XcV0MyqpBp+H1LcyUS66%0a4fZq0n4sNslOJP1L25FprWytQZL3OC50w/mcHnu0fNuLVWtlWhSd0OC50w/mcHnu0fNuL62%0a/wAiXQYUVPbPE+4ZkjLu4VFYiNmfsXHXT/hDBI+zdOOX3GSY1OdEc77LTBo2zXOK73CTY1O%0ac5zvstLF7aGxRVtjN2j1JivHcdr1x9cNmYuJ2LIhSkpUsmHkkpRHrQlSkLSfO0L1JTp52xM%0aDY+hYh2yA6HtUZjbrbrkVvKb4PGbzmmxMDY7hYh2yA6HtUaG26265qt5TfG1m85pbG1L4qN%0aEnxp0CW9EnwHUSIr7Z5LZeQolIWXrKIZ/Ehw4rFhR25selrm8pqmcxpaDGhrBmG3MVLXN5r%0ajcRYt1oxBsOgXA22hlu4aVFqiG09ygpDKHdPtaxw3U5FZOdjyS/mnxIfmOc04kqMkslNx5J%0aeGE90P5tzmnndoPEwsLsM5cpp3d1WokcGnFq471ZcXPWbLney0p9EMo2PsNLW6zDl3t9yZ7%0apF8FvW8d2j4NzuKX7BdBWq1aHCe33Nmm/wW8XxnaPg3HbYT1huv4V23LQoj3tMjpX6LnobS%0ahz3FpULVi2TfJ12cl39aLEy7znXN9FzS34klny1XmoK9Z7vI51zfRPRDHizAAAAAAAAAE1y%0agCUAAAAAAAAAAAAAAAAAABxiGQAZABkDkEQcYAAAAAAAAAAAAAAAAAAAAAom1GNSYT0uZKj%0aQokVs3XpD7qWWmGy4mtSlGREkvGMTMY972w4bXKq6rW8IajnWsYmarxWmq/lJ9tFjaixDi0%0aG25RvWFabqlRXcjIqvM0qQ5MyP0BJ1Iaz9DrP9c0p6p2NMFPokq+bnG/1iLrcxnI8LjP8AF%0abxTp7Y3we6jSjpucb/WYutzGcjwuM7xW8Ux1oVNRX65BgLnwaWibJaYXNmLNMWClaiSp11R%0aEZ6ElzjyTq8UbFjxVgwliI1z1al1rdZea3wjYMxGWFCdFRrnq1LrW6zua3wjPPHXbNwqwB2%0aIyw1wYupuu1h2KVFbkRoshl1pp7UcyoLdWhCN6vzxJaFakuPJy5rY0JQcGVyq4k6M4il7Ia%0aLfa5zeLqQmtudot9VvKcaJomEa3VMR9FsQQbIee2ZK5vW1GNbc7Rb6reca/kkhCCQSSJBFk%0aRd7IdCKq55m/Ffv5qpkZHtC7aTyWNRrlYrFUVatZvKntW3SHl62WG2ilpfktaszQhbuaCQk%0a0l5ytWlWpKhrV87T345hy0uxNuZAiba9NZbrbWO5VrdK7W0mtNdPnZJ+N4cGXYm3MhRNten%0aGc621Hcq1vG1tK3imOuoj742TvmxLu6Tvus/cAluKd51AM0HZB+H4wI3Dsnr+MBcT2Rl3/j%0aAhchfPkzcMmcSduKyVOxI7zNvLfr76zSWbXYzJmyr7pWwMD2Tao+TwzNIirnFtYnju0vQuM%0aL2SKmsrh2YyXfi2sTxnaX0dxt4bbU44lKUmpSjyIiLiY5CVURM1OUFXJM1Nc3KsbcDeIFWd%0awqtOal2hUmSlVxzWV5oqMttWaYqTLgbLK06l+M6j9z53RmxPgl8rDbXJ9PdHt9yReI13H8J%0a3F5LfC0egdi7Bu5Yba1ON90c33JOwjuP4TuLzfCMLOyM+/wDGN2m4s0Pmrcgzoszif0hff9%0aSYqwPfG99CrBd7o3vob8IBZQY/+DtfxBwC/Xd43rHDK8Lu+prT5apenaqtYv8AmPE/pOqjp%0ajYU/IUb9O79nAOithxydBY36Zf2cExE3uSfj6huE2vcZQWDyumJ2G+Hlv2zT7fw3kU+26XG%0apMZyVTZ633Go7SGW1LNE1JGs0oTqNJJTq9CNWVDYjos5Nxp58aM18V7nra6Hlm91297ma0n%0atimjzU3Gm3xo10V7nra6Hlm51297mdx5tNiwZ/pcws+C6j+Xjx9RWg9umPOh/cHm6j1E7dG%0a86H92cZctTiz6XMLfguo/lwm6ilC7dMedD+4IdR6i9ujedC+7LI7T+1Hce1riFCuS5YVvwJ%0atPpbVHaapEd9mObKH33szJ1509euS5zs9OnRzRnGGMLSdBlHSUi57muffpuaq5ua1vFa3km%0aaYYwzKUKUdKSjnua59+naq5q1reK1vJLdb5R+AZKZDcbceS7XnsCYdn4Dq39MThyJsn7+K5%0azxP2MI5V2Sv7zzXifsYZfZ5luRHdZdbbcadQbbiHCJaVpUWRkZHwURpGAtcqOuTRUwjSuub%0awnx+Q6jfWOi/BjH4o9O64/bH+VxV3VG7Y/znBVpURKVKco9BaaSWpa3ILKEISRcTMzTkREQ%0ahuyZXPKK7Nec4LMx0VcnOzTnONQ23LtJRNpXH+fU6IzHh2lRiOm0NDMZEcn2UKVqlKJJFxe%0aXqWWfOSjdEruR17gXDcSi0lkGYVVjP035uuydyPFT0rjq3A+HX0elpBmVVYz9J+bs8ncnxW%0a+lcWc7Jy7/wAYzQy+5DOrkwrqwawPwnqVdvS9bGj3fdUrScKovNrdpMJhSkNNmlRKJC3V6n%0aT0+h3WfcjQ+yfL4iqc9DladLxNohN4Uu03u1vN1fONIbJkCv1KfbKyEtFWDCbrJdpvdrebq%0a+cZNeW92e/Tzhf72x+INZdKGLPg0fyO9o1z0qYm+DRvI4eW+2fPTxhd9ox+IHShiz4NH8jv%0aaIdKuJvg0b0h5b3Z79POF/vbH4gdKGLPg0fyO9oj0p4m+DRvI4eW+2fPTxhd9ox+IHShiz4%0aNH8jvaIdKuJvg0b0iFbX+z2lJmd8YX5EWfcMfiCKYPxYu9uaP6XtBMKYm+DRvSLqRLbt+ow%0amZEekUB5iQ2l5pxEBjJaFFqSoub0GRjFXzMy1XI6I7NO64xp0zHarkVzs05zj7adS4dIS4U%0aOHDhpcMjWUdhDRLMujPSRZijFixIm89VXvuzKb3udrqq+EW32zcE6ttG7M1y2VQpdJg1WtK%0agqZfqLzrcVO5nR5CtSm23FFmhpRFkhXOGR4MrkCj1qDU5lquYy67K3PfhubxnNbxuUX/AAj%0aWoFJrEGozLVcxl3BbnpQ3N4zm8rlGD/mLWK3prwr+FKp/V43l1a6F2mY82H98bq6sdF7TG8%0akP74nzFnFf004V/CVT/q8OrZQ+0zHmw/vh1Y6L2mN5If3xaPar2L7k2Pm6KVz3FY9RmV83F%0aRYNHlzH5RNNlznlk7FaQhvPSglas1K7kuarTluFMaymIds3FCiNRmsr2tRLuw22I7f/AByT%0aKsLY2lK+6IkpBiIkPWc9rUbnyd6IukWeKTx7r4xmRllyGafI27PJ3ViJVMUKiz+d1qEul0c%0a1J4PT3kZPOFn+wx16fZSfUjSezJiLaJOHRoLtKLpP8Buq3xnerzjTuy9iHapaHRYK6cXSf4%0aDdVvjO9XnGb+1QrPZSxZ/yFr39GSRpLC/5dkf94g/tGmmcNflqT/TQf2jTScbhH4R2ydkXF%0a/eS7cz2+cPP+lv6HnjX+yh/dab/AOH+2hmD7Jv92Jrvw/20M236y8I5HOVRrIANZCGSAkMg%0aTrMRA1mAGsxUA1mAKwyADIAAAAAAAAAAAAAB8Y84AAAAAAqAAAAAAACrWfUAGrTwAE6vD0g%0aBr458PWADV09QAkAAAAAAVMPKjvJWhRpUgyURl0kZCDmo5MlIOaipkpq75SfZFPZ4xVO5KL%0aESiyLwkLcjpaR53SJp5rciHlwJCuctr1OpBfSx1NsY4x6MSCyUy7+swG6XPZxX/Zf53GOqN%0ajLF6ViQWRmXf1mA3S57OK/7MTzuMYzyEbwj742ebIc06OtUsnknw4kJ0U8MaHmp4e47Z1Er%0am+vxHpY8sczLHfbOm1VitsWXI9U8Lr4rlouy1EuVHjqS9BnHkaSN+K6S47qkpMySa21GnPg%0aaR6kfnvL+Px2OAwuuYSp1VbbUICPXlddODgVu+3PJO73TPLCP6KcxItmnrZv/AAotC73koS%0ahqTRqpIoLvQXOcJxMpClGeZ8wkEWfQQpbmguVN/wAnCv7v1Go6jsJS7stwTLm9lHIjv1aH1%0armXN/3VlbZU7UWBtxdl5fS/JOxu8/Z9jZ/wRT3FC7K+X/QtXUUnLv7UmX6NfbLWYy/RSWJ1%0a1U9LGH2F9oWUt1tSFyatUJFdfQZkfPa0ojIJRerbcI/AYn3NBaq9ju8Kfu/UXenbCkq3fno%0a7n7/A1EamXpOTyoYC7Qu03ijtmXczWsTr1rt4TY6jVGbluJbiQNRESiYjNkllklaU57ttOr%0aLiKyvy4Px/p3DbNEwtTqYza5CEjE/WvfVd9e+5c8jz9BtDNSc0kKD4pl0vKHu7et8mkJ5vA%0ah5XvyL5AgWnpocUm05mQoO4C6MTIv1sF7I7u1Xi+kqgwsrKttSJddeIjSmSRnqRCSfju5c/%0aT3LepXdadWCbIGL2UGnqkJ39Yi6LE7HKf4vF5TvGMIx/i9lBp6uhO/rMXeY3scp/i8XlO8Y%0a2y6UaMkobQgi0pQlJEhCSLIiIi4EREOR0VUyVeFDkdqKioq8KFPSIkQAAAAAAAAtPtS7Hdt%0a7UdKQ5Lecodzw291DrUZsnFpT3mnm8y3zfg4pUn0Ku6SrNcH45n8PxLYOnAdrMd6zHcV3ou%0a4zTMcIY3n6A9Ww9OA7WY760dxXei7jNNf2N+wZizg3IkuyLYmXHS2szKp2+lVQYUkvRqbQW%0a/ay7+ttKfVDoei7I1AqaNsmGwn8iLoO87Vd4rjoeibIdAqaNsmGwn8iLoO87Vd4riwqKuVE%0are/jylU6qRz0m408ceSyfi6k5LSM3fCWLC2tzb2O76tM8fCdFh7W5tzHd9Wnq07X2J9uRNE%0aPFnESMwgsiQm6ZpoT6xKdNKRY34RocV10WRg/Nw/ZMcmcIUWLpOkIN36OH7J0y9s/HO8KqU%0aGk4rYsVKWvojUqvTnHl+slleYkfg7DcuzbY8lAa3nQof2iwTOE6DLacWUgtbzmN+0evj7KW%0a1jj/ABlO1CkYtVBnpNd13A5TkuF4SKoSGjUXsSFlXE+CKW5GwnwGqvamNf8AsmuLElfwnIK%0ajZd8HNe1Mv/ZtcctE5LPaTsGpIqVFtrtbUG1ayfpV7UyNJQZcdRKRLQrP2J6hCNsl4TmmbX%0aMRUc3nQIrk/Zk0fHFAmGbVMKr07sKLl+zLV4+YFYpWPV5tXxNta8YEiqP5yavVYjjjM94yy%0aNSpeSm3HFHxNWtSlK4nzlDJqFWqNMo2DSI8NyN32sa5ubU8DWanil+o1TpUwjZemRWZN1WN%0adqt8DWa3xS5d17c+JOMVi2zQblqVPqkW1FoXDlLhZTHjSxudT7ufnhmgtRqUWpSudqHhouE%0aKZR52LO05rob4us27R1rtFvFK1DwbTKdMxpuTa5qxdZt29rXaKcUv/Z/Kls4abM9vWrQqfI%0agXTGTKKp1WU22caIa5DrqVR05q1maXUlqcLm6O5V3QxGe2NmVbEkxVqot0F212Mbxsmtbpu%0a4rdHVbrXazTGJ/YzbUK9Gqk+66E62xjeNa1rdPk6vF1uUfPgXsW4h7XFQ8k1delWtbFSc7I%0acrNUQt2pVglcdbLKjJaiNPQ66pLfokbzuR6cT7JNIoLOh8i1IsRmi1jNFjO+5uj4rdLlWk+%0aIdkGmUVm4ZNqRYjdFrGaLGd932W6XKtM38BNlexdmiH/vVoqG6mtBokVqaopNUlFlkZKeMi%0a0JP9jaS236kc74hxbVq49HVCLmzisbvMTxeN4Trnc40TiDFdUrL8qhFzZxWN3mN8X7TrnFx%0aeJq8PEY2Y8fLValFt6iy6pUJUSnUuA2b0qbLeQxHjNl0rccWZIQn1SjE8KHEjRGwoKK97tV%0aqNzc7xSLGue9sNiKqu1Wt0nGuDlKdve3doaLT7Dsdw6lbtJqCalPrRtm21PkIbcabbjEoiP%0acoS66pS1Fz1adHMTqc6Q2MMBzdKc6q1PeiPS1GdhFtc5z+do6vF42lq9E7F+CZmmRXVWo6M%0aR7bWs7CO0nOdztHV4vG0tXHKzqPPuitwaVS465dUqshuFDYSfF951RIQn21GNuRY8GBCfMT%0aDrWMRznO5rTb8ePBl4T5iO61jEc5zua03L0+LSsFsLYUaZObj0SzaOxDdlqLJKWIzCG9WXd%0aGZ6OCe6V0DiOIs1V6iqwW3RZiI5zW857rjiSI6YqlQWJBbnFjxHOa3nPdcYXYm4+Ssd72Or%0ayGlQ4LCNzT4ZuajjNdJmfe1qVzjV7FPoR2RhXDUnQqcySlUbdk29/Xe/jOdzdaxvFadP4Zw%0axBoskkoxbnrpPdyl9lvFLwbKGOx01LFnvwJ9S7IfNdPVESlamCUepxKyUpJE2StS9WfN5w1%0alssYIZMXYhhRWQrW2xWvu07dXK1rtPi28bRMA2RsIpGR1ahvay1und17dW3W0uLb4JkWZZG%0aOcUNIgAAAAAAAAAAAAAAAAAAAAAAAAAABLcgAmAAAS3IAJgAAAAAAAAAAAAAAAAAAAAAA6Q%0aB5bHHB2BtCYPXNZNSJjse5YDkNtxxGpMZ/umH/ZNvE04XsBcqFWYtIqMCpQNaErXeEnGb4z%0abmlyo9Xi0yfhT8HWhq13hJxm+M3RNHsqLJpEuRDnx3Ic6E8uPKjr7th1CjQ4g8u+SiWkdxt%0adDiNR8J1zVTNvgqdmw40OK1HwnXIqXN8FTiU94BUIXIRvdZAMy4Wyzs9VParxzo9mQFvR40%0aozk1aagszpkBsyN57jwz5yEI1d04tKRjuK8RQqHS31KLw6rG8p7tVv2nc1riw4mxFCo1PiV%0aByb+qxvKe7Vb9p3NNtGOOylaGPOClPw8ndt6Da1JciuQmaK+yy7GRGbU202RvMup0ElXHma%0avVDkmh4tn6XUn1WDa+M+66+5yaek7Vc05co+JZ6m1FapBVHxn3XX3Ozv1tVzTFbaO5NjATZ%0ahwjqV33FdWLG4jETEKGisUwn6pLURm3Hazp/dHp1Gr0CEKWfNSNq4d2SsU1ufh06TgS+lwr%0atcTJjOMrvdv/AGdomy6DshYoq082RlYcG52stsTJqddy+6f+ztExg2cYWAN2yWqdidMxUtC%0aU7klFWptWhS6aozP9cR2vN5kujinel6JRo720MRvxXATb6I2BGTkObEa/xV2613o/KbHxBG%0axNLptlJSDETkObEa/xfd7Xej8penaQ2XNmDZiK2F1avY83DCu+A5UKXOtqo0CdEkMtrSgzJ%0a1bLSVZmrho1DCcN4qxpW0itloUrDWC61zYrZhjrvBa5xh2H8UYvq+2tlmS0N0J1rmxWxmuR%0afBucW23+yH//AHV+5bYyX/8AuB/+h/mjIrscf/pfTl/Ll5M/BOn7K0vFKFXsXU07yIHdUNi%0abU6Yl1aFQ+yWWXEtwjSS1GaUGSV913J98YFLbJ2JH1ttFiQoF+3bUqo2Jl75Yqp7p42r4pg%0a0DZIxC6rtpESHAv2zalVGxOVa5U90+ya/W3VbstRlqy45FwzHQK5Z7xvVXJnvKZ88h7hrvJ%0aGId8vNJPQUa24T2fHj/AGVKR/BgjQOzjVNGUprXcqK71GfbNJbMdR35Wnt5z19Vn/UL78p5%0aiffWFGylUKlY5FFJ+U3CrVUaUrsykwXSNBusZdClLNDRr1am0r1FzvPG8E2MKbSp+uQ4VS0%0asm3Mb1nvbxXeLpW8a3xXYRsdU6nTlbhwqhybmN6z3t6zvWt43ou1GtKbYbShGlKUFkkiLgR%0aDrtblXNTqVXqq5qpUb2nviQhd3T562/lRpZZ/rK/4pirA98b30KkF3ujd/rob+YSj7Bj/4O%0a1/EIcAv1nd93rHD/X+VfqNZPLdVNiDtZWrvZDLJnYsTu1knP886r4R05sIMc6hRrUz/AKwv%0a7OAdEbDyKtHj5duX9nDMO/JBDT/bsb31PyjcW0xOSvkNs2P7BUzW4j6yQ3KjrWroSlwjM/a%0aBYMRN9UUkW5EzVD6N71ikS5nFIqTMNJKeeaaIzyI1qJJH7omaxztVMyKZrwHCq4oRF+jIuf%0a76n5RU3PE5K+RSOl2FJ8kkL6ui++p+UNzxOSvkI6XYNwPJXyEv8n9h0ttSVkfbXI0nmR/nx%0aPHH2ymipiucz5n7GGcqbI395ZrxP2MMv6MCMLBFn7YhvAwb5WrbcatqkTcILVmEuqVFoiuu%0aW0vLsOMosygEZfrjqT1O+K3zP1xWneWxJgl0aI2vz6aDfek7K8vvN4vO0uLpbi2LsIJFiNr%0as43Qb70nZXl+C3i87S4pruJwklkR5EXUOh1U34qqTvePT8QEt3dHZPDuhNko2wb3rEpNmo3%0avWFvcIXoRvy8YgI3E9kl45COSkt589VkfnXJ5360r8BieD743voVYTlvTvm+ewv+Ly3P8AF%0aEP+btjguf8A7VG8JfWccSzf9pieG71jtR5ygAA6TAHjNoTaAtzZhwrnXfdMhSIUUyajRGlF%0a2TVZKiM0RmSPpWrTxV3KU6lnzUi84eoE3WZ9shJt0ncK9ZicZXfjS1S60ShzVXnWyEm3Sdw%0arxWJxnO/HNNNmOuOle2jcV6reVyPpVUqmsibZbM9zTo6eDcZkj6ENl9srUaucpQ7IoNClaP%0aIw6dJN0W9fjKvXc7nO/lOs6JSZalSUORldVvG4yrxnO8L+U+LCbDKt444l0W0LcY7JrVfkp%0ajRyUZ6GC7px5Zl0NtISpa1eKgV6vVZWlyb6jOOtYxLu/wAlG85ztFpVqlVl6dKRJ6ad7mxv%0al5LW852qbr8GsIqRgHhVQrMoCVHS6BFKMh1aSJ2Wsz1OyF5ejdcNSz9mOKqzVpiqz0WoTXv%0aj18idZG81rdE5Cq1TmKlORJ6a13r5Ow3wWt0TqtqtOWyfi11WLcH9GSh6sKflyQ/3iD+0ae%0anDv5Zk/wBNB/aNNIu/6x22di3F/uSzc17fuHhZ/Xb+h5wwHZS/upNf8P8AbQzBdkpf9mprv%0aw/20M28jkU5bAAAAKuSgCkCNZACN51ACdZABrIQyBIZACqCdZ59IpggVATrMAQAJ1mBLchA%0aExyBkD4x5wAAAAAAAAARuAEAAAFQAAAAAAAAAAAAVZ9yAG86gB02I+H1Gxdsaq2zccFNSod%0aYZNiSxnkeXSlaFegcSaUrQou5Ugeum1KZp83DnpN1sVi3N/h4LuMeym1GakJuHOybrYrHaP%0a45LuMantrvZBuDZJvooc83KpbVScUVGraEZNy09O6cy4NvpLpb9F0lzR1zg7GUpiCWV8FLI%0arddnJ7qcpnO8464wfjGUxDLK+DvRW67OTzk5TOd4riz8iIR5jMDKlQ6io0ZL6TMTop44kLM%0a8/UrUS4R5pL8IqI88EWVOnlWaSjMtJiq2KeN8mfOmyud3BfKJtuKe4UPriWWSlFzPjEropU%0aSSO2p9opbLikU3RT2QpM76n0JLKSzTn7YpK898OBkdvFhk2WZFmKbnHraxULk7MmzdXtqbF%0aSNatCfjQTJhU2ozpCiNunxEKQlb27zI3D1LSRIT3Slpz0p1KTjmJ8TSlCkXT021zuKjW8Z/%0aFbzfC/9Sw4oxNKUGRWem2udv2ta3jP4reb4X/qbbMGMGKBs/wCGdOtO14io1Lp3ONbhkp+a%0a+ru5Dyiy1uqNPHxU6UlpSlKRyFW63OVadiT8+657vNROK1vNb/NrHIdbrM3VpyJPz7rojvI%0aidZrea3+bWPUGLYWwAAAAAAAAAAZgCULU2ojSZpMugyPLIFTPeUKme8pwXBS4d1ISirQYFX%0aQlOlJT4yJORf5wjEZaNFl/7O5Yfgq5pUl40SX/ALO5Yfgq5p0D+HNlW7k95ELQZd6UbqhxE%0ar+JsXFlRqcbQ3TEt/SO9ousvNVSadYyPEt/SOt9Y5vJrKjQ+xYry6fELojx8m0+4kiEUkoV%0a98TJXc5C5wKJLt04iI93KVEOu7YkteeealD02KXXackORM1JnlnkJbSV0J2W8eSx4xlpmB2%0aDdeuCqoZlxERVQ0wHuc1VHnSNKIq08c0Lz5/D6XqP0IvWHKJHqtThSUu5Wrncrk4iN4X+Lx%0aedaeuk0aLU56HJw9FyrndyUTjezzu+asX8PYVTiG7ENiLJMtZobSSGT455JSXQXgHYit4UQ%0a6XhucxFRDwFZqk20K004w+7AqcB1EiO8lREttaFEpK05+BRahTdBR7HMiNuaqZOIzG1xIbm%0aO0mqlrjJRXLxYvtqSmRbeFcyRpSlb79MqCXZKsiJTitM9Kcz7o8kpT4CIao6iFAucsOLGai%0adhYf3ZplNiGkIqtZFjIid2H92HOXcxedbyTauE7fgNNNqRn/CnmIJsJUNvBGj+WH9yQbsSU%0antsbyw/uzztzcszj1cLGiDU7Tt4zIyJdOt5lxZZ+Dsk3i/gi4yuw9huC7TY9/fiO+xYXKX2%0aL6E12URj39+J7ORYvFHHW9ceqm3Ivu867cqmXN4wzUp6lx4p+Fpng039ghIzuk0GQprbKZL%0atheC3f8AGXhd4zjOKNh6TkNCny7GeC3f8vCe1wY2br8xiSz5E7LuOutOkRJkx4S0Q059GqQ%0a4SWEfZLSPHVsR0qnJlUJlkPm3aXmN0vRPbUMQUqmJlUJlkO3i3aXmN0vRNgOxhsMU/ZDgys%0aScTKvRWK5TWFqa1SU9r7dbUWlS1OnkTkhaT0Fp5qdelG8NWoaCxvj6NiJ7aHRIb3Q4i8nTi%0aeLxWcb1rTRONsfRsQq2i0WG9Ybnb+jpxfF4rON61pZjbA28ntoqrdo7eKRAsWC7vC3hG1Ir%0aTqD4PvF3SWy7ptpXs187SlvZOx/sfMoTFnZ21ZpW+LDbyW87lO8VujddsPAmAGURm65u1Zp%0aU8WG3kt53Kd4rdHW8thBTaxiVcjVIoENU6cvJSyI9LUZvPI3HFdCEF432KdShtWDCiRHWMM%0avqs9KyEF0xNOtb63gmf2zdgvT8ILVcJCynVqZzJtQNOk15ZHu2iPuGy/hd0fodPN2zvEnIN%0aZgyMWJ7ltTXtTrXOc5rneFo+K3wjmfHWIpmqTbWv3oTdVn2ncp3qlxBpMwkAAAAAAAAAAAA%0aAAAAAAAAACrNPgMAUgAAAAAAAAAACdZgCAAAAARrIANZACcy8JACNZABrIANZABq8HSAGsg%0aBGs+oANZ9QAE5kZZcDAGKeIvJI2Pi3jndl51m5LmiRrmqJ1IqTR0R4hMOOIQb5recS8a949%0avV8EI7vL1Q2pTdlypyNLl6fLQmOWElt77nZ8nRbbba21us7VNk0/ZRqUlToMlAgscsJLb4l%0azvB0dG3JtreNqmJPKPYa4QbO9206wsPaPMcuenaZVwVSXWZEtUMlI86hEg1k1rNJ71xWjUn%0azpJd0sba2OKpX6tLuqtWiN2ldGExsNqXcp+etbxW6Wlpc02ZgGqVypwnVCpRPc3aLGWtTPs%0av5WXFTS5RjMbxqMkobW6taiShttJrWtRnkRERcTMz6EjZqIiZZ7yIbCuRURV3kU29cnzsjo%0a2Mdn96o3KiLBum5EonXFLkOJbZpiElmzC3hmSSS0RqUrnc5xa+6SlI5B2QMXuxHVUhyiqsC%0aHosa3jdl9vO4vNt5xy7jjFPR2pIksqrChaMNrevyn+N6tpeXEDFK38JsPaldtxVaNTrcpUb%0asl+cRk4k0GXMJvTnvFrNSUoSnnOKWnIYdT6XNz01Dp8nDc6K9bbf48m3jckxWTkJqcmWyct%0aDV0Ry22/jVy43JNdmLG1HhJykNShUy9Zty4O3BSXn2barMiX2xoTrLi8yTOZ5pRnFESdS0c%0a0tHOdySlI6IpWF6/g5r49ORk7DfbtrGtsiXN7W7jt5LfQ4xu+mUCuYVY6PItZNQ327axrbY%0aniO4zeT6hjltF7MF7bKtejxLwpzSIM5BLplagOdlUmrIMtWuPIIiJRZcdCtK9PO05DYuHMV%0aU2uwXPkHZuTXYu9EZ4Tftapn1AxNT6xDvknZuThYu89nhJ9rVPlxUwTuTBrD2wajcWuCi94%0aUur0yluGrew4utpKXlp6EKf7vSku5Qgz53NTWpdck6hNzkKV0toc1j39ldLR51mr4VxPTa5%0aKz0zNQpTS2pzWq/srpaPiHhuyusxfMi83m2K+MIbux55Kmw7NstdLbq1ds62EPnPlrjIVGb%0aiRH3EJWlKuKlNIRkrSnStXOHKEhWZCl44majU7rGRpjVbnpOc5rfWOaZKqylNxdHnp26xka%0aNqtz0rnNQwDvzk+MccOErcn4a3FMYbP6dRiarCTLxiKIp1SU+yJPqhv2Q2Q8NTujCnWNdz7%0aoXr2tN2SePKDM+9zTUXn3M9e1psx5PLBt7AvY7sukTI7karVRhdcqbbjamltvyz3pNrSfEl%0aoZ3DRpV6Jkc0bIdYSp4hmI8J2bWusZ3maOjzXOud4xz/jaqtqNamI7XZsa6xPBZo+k653jF%0a3Lit6n3hbdRo1YiIn0msxXIU6M4eRSGHEGhxB+ySYxCXmYsvGZMQHWvYrVa7nNMZgTESXiJ%0aGgOtexbmu5zTSBtE4IVPZwx4uGwZZSpkmjTiYgupQanapHd0qiuJJJcVuNLb5qf1zUn0I7f%0aw5XIFYpcGqw1RqOTf5jk12+K70dI64odahVOnQ5+GiNRyb/ccmv5rvRPgxjwpruA+JEy07m%0ajNw65TY0N6ZGJzedjKkw2JaWlGXDeJQ+lK9PN1IVkpXdCvRqxK1STbPybroblc1ruzY5zLv%0aBdbo809FJrEvUpVs5K77Fc7Lu5Ocy70dE8jWZWdIl9H0lff9SYu8Fum3e66F0hP0075vnuv%0aFC1sMKNTZF03RbVrx5zaGo7tZqseAl9aW0qNKFPKSRmRc7SkcGylMnJ2LEbJQHxFRVusa5+%0aWlzTjGVkJqae5spCfFVqJqNcvG5p1cPbJwyp7Zoj4yYZsIM8zS3etOSXxPj0vwdWXrm6nx1%0a/4MT2D1uwxVXb7pKKv/Bieycvl2sNi/wDvqw6+/eB8+JOkqr/F0b5h/sEnSrU/gMT5iJ7BY%0arlLtqexsRNhe/qNSsTrJuOqTu1fYtPgXVEnSXzRVoS16Gm3VLPShC1HpTzUoWfhGd7GmFqp%0aKYmlI8xJRYbW7Zc5YcRqJ7jEbrObyjLcA0GelsQysaLKRGNTbLnLDc1Pe4iazmmqXsks8uH%0aujq21ewdLXKZVcjpixQsKdqWvVK4boodqQ37OlxWpdUqjNOaW8qfT1k2Tji0pNRpQoyTq1a%0aUKGqdmGkzU/QoMCUgPiu25rrWNc9bdriaVqGstlWRjTlIhQpeEsT3VrrUa5y5bXE5P4Q2Se%0aXbw4/v14c/fvA+fHNvSVV/i6N8w/wBg0R0r1L4DF+YieyT5dnDj+/Xhx9+8D58Okqr/ABdG%0a+Yf7A6V6n8Bi/MRPZFJ2ncOb2uCLT6dibYFbq9QcJiPFiXTBlypLh9yhDaHTWtXqSITRcMV%0aeVguixJGNDY3hVYMRrU76uaQi0KoyzFiRZaJDYnCqw3NanonsG1GR5ERmfeyFpLfwGKPKIc%0apHC2aoMyzbKlMT8SJCDbffSlL0e1kmXdu9JLlZHzGldHdr9C25tPY92NolZclQqSKkqmq3r%0axPB5nKdxtVvKbsbA+BH1V7Z6eS2WTzong8zlO8VvKbqwfnvT5b0mS/IkypTqnn3nnDcekOq%0aPUpxSlZmpZqVqNSh1O1rGtRjG5ImijW9Zp0azQRsOG21E1WlO/z74ZIRvOWCopc+M0pWhDz%0araFHwLQlSyIz48OBKCK5UYqpwojiV8VWtVU6yONk87kb8FIs15tGKF2qQ2tSUn27pPEiPLP%0a8AQ45sZsyYkc1HLIw9/wDw43tmg2bK1dc1HLKw9/mxPaOHzHXBf++ddnwzSfycTdWLEfwKH%0a83G9sn6qld+Cw/Nie0PMdcF/wC+ddnwzSfycQ6seI/gUP5uN7ZHqqV74LD82J7Q8x1wXP8A%0a+867Phmk/k4j1YsR/Aofzcb2yHVUrvwaH5sT2jCPbDwkouz1tKXRZtvVSTWqJRuwjjTZTzT%0azzu+gRpC9SmUJbPS48pPNT6Hxhu3B1ZmavRoFRmmNZEfdmjbkyyiOb19LgabawpWI9TpUKf%0amGoxz7s0bdv2xHN6+lqtLW1aV+dcno+lK/AYymCmm3e66GSwn6ad836WCvLDu3O9nR4X83b%0aHBE9/ao3hO9ZxxdN/2mJ4bvWO1HnKALpAFvdpbals7ZLsLt7d040LkpUVNpUc0rnVhxJcUs%0aoM+gubrWeltHfV3KVX/DeF6hXZlZWQTe673ajE5y+q3WcXmh4fnaxH3PJN3+MvWZ4Xs6zjU%0aRtTbWV1bXGJSriuZbcaPFSpmk0iO4aodHYM89DeeWtxWlKnHVFqcV4qUpSnrnC2FZKgySys%0amtyu13u4Xr7PJbxfCucdO4cw9KUSWWVldJXa7+u9fZ5LeL6RbfsjrGRWl+vLvbE21zI2O8a%0a0XN2ojVul1CKqmVVg2UFLKMtaFqVFePuHCUhKtOe7c6D9C43iWNsJtxBTdxLEcx7XXM7F3P%0abxk9Jus3kuxbF+G21yRSWWJY9rrm9jPnt5PpN9F24fDLFG3sa8PqZdNq1Rir0GrINceS2WR%0apP0SHEnxbcSfBaD5yVDj+p0ybps3EkZ6HZFZxf3pymu4rjl6fkZmSmXSc4217fx5vOOg2q/%0a1JmLh+CxK//Rkke/C35ekf08H9o09uH/yxJ/pYP7Rpo67I490O3rTr28yB5Kp3VygeHheHt%0at/Qs4a/2Vf7qTX/AA/20MwjZJdlhyY78P8AbQzb+ORTmICW5ABMAIZA5BEAAAAAAAAAAAVA%0aU7zqFME6yADWQAay8IAaiy6QJbSRDImPnEgAAAAAAAAAAAAAAAAAAAAAjcAIAAAAAqAAAAO%0atvWyaNiVac6gXFS4dZolRSTcqFKRrbey6DLvoWSucSiUlSVc4lZivIzsxJR2zknEVkVuq5v%0a49E9MlOTEnHbNykRzIrdVzfx6Jr42p+SkuPDqRIrOGxS7wt8jWtdK4Kq9OT05JIv0Ugu9o8%0a99Qruh0XhTZbkZ1qS9atgReX+af7HjaPObqnRWFNlqRnUSXrVsCLy/zT/Yd4Wjzm6piI6wb%0ach1pSdDsdRtuNqSaXG1JPI0KT0pUR9KRuBN9M880U24qZpnnmjj5noKVF0cAuQkVinE5SUq%0a6E+4KlylN0Ao7Spz7kQuG0lbVMSnvCGfdIthn0MwCSXQJbkJ0YcpaGdJmZJJRkREZFmZn3i%0aIER2drUzKrWrnk3fPpejrhyHWXELbdZWbTrayNCkKSeRkZHxIyUIXI9tzdJHBqtc25ukjj1%0aOBeMtT2fMXaDeVISbsmiv63I2rSU6MrmPx1epcbNSfUq0q9CLRXqLBq9Pi06YXRiJvO5K8V%0a3iuLVX6LBrFPi02YXRiJvO7C8V3iuNyloXjTMQrRpdwUWSUyj1yK3OhPEWWtlxJKSZl3jLo%0aNPoVcBxXOSUaTmHyk0217Fc13inFc5KxpSYfKzTbXsVzXeKdlrIvCKJ5xq5uYpgauZ1iCqC%0aRVBGsgBIAjWQAnMvCQAdBgD4bhuBu3aebyy1OK5raPGP5CFWBLujOsLhTqfEm4u1N4OM4t/%0aU7jclvLdW5qWouJjIIUFrW2sNiS8gyGxsNibx8K60rLpyLwCq2Gp7GyxSmsLIukNqJ9zNOZ%0amtqUZJLiZ8CyENrVOEpOlct9TAjlEdotWMGLDduU+QpVv2a4trmnzZU8+a871k39KT/nTL6%0aYOhNjjDm4JDdsdvu0b9TOK3xtZ3i8k25gWgpJSe64jfdI3os4vna3m9gsPFuF+mpNWsySni%0aefQNjsVVXeM1dDRy5GeOyXsb2xW9mySjEGgR6tPv8AS1PfbkEpt+nRkJMoqWllkpl4iWtw1%0aEaVefaD7kc/Y3xxO9GW9CoysZL6LbeB7uPnxXN4vi3cY0TirEM06qoslEtSDo+EvGz5TeKn%0aezLA4w8mPids33BNuXCZxGIVvEg97TJFMi1KooaM+4fp7yFszklwLU2hStXO3bfdDK6Tsk0%0airQ2ytcTc8Tstc5jM+5Fa5roS+E63nOPZAxjTp1jZarptL3ca5yNz5r26THeE7LnHXYTbfO%0aCsiQdOxY2ZbBTUIyzakTrToseG4lSTyNK4Du7JCy455PJ9gkVqrgTEKJt1Dq8VWO4GxYjl+%0albd+z8Ykn8HVprb6RU32u1UiOcvppd6q+EZGWDjrsL1hhpxmg2FRnlpz7GrNkyNafZK3DrR%0a+0tQwCdomySx9m2xXpymRm+013omJTNGx43QviuTmRW+013olzaDtgbK+F6DfoFWw5oq0nm%0ak6BaK0O+12PDzGPRsH44nksjsjRPDjfeRS2vwdjWdSyNCjRPDje1EPGYu8s/a1Pacas63Lh%0aumbxJMqsOpp8JJ95RJ1LecL1KiZ9kL9RthOfc7OoR4cFOTD03/AGWt9IyCj7Cc7EXOoR4cF%0aOTD03/Za30jDTHLajvvaquhnyT1Vc9LDm8g0SnMm1ChK6PO2CM1Gvnad4tTjnqhu7DuE6ZQ%0a4VtOh6TtZ7tJ7vG+y21vNN2YfwrSqFBtp8O1eM92+93hO+y21vNPusXAyqTlNu1ZXauOfHd%0aFkqS4XrdCPsud6kZUyC7jHrmanDboQtJTO/Ymo1Pt7BRxinRmouiqPNyFpIt5IMktKI1q6V%0amRL4ahktMRGwdDlGkMbvixKnfEdctjcvSL62i9k1Iby7kyMvbzIc2/0ipO2Yp03ymxGea5r%0am+s41nXWaUN3hHcDnIsAADMvCQDMAAAAAa+v4xSBGvV1CqBqPL1IpbwCVahVBIAjWQpgayF%0aQDWQAgvRCkBq5vWKoG86gA3nUAG86gA3nUAKQAAAAAAAAAAAAAAAAAAAAAAAAAAFMGPfKCb%0aeNO2OLFKBS3Y87EeuMGdIgKyWmnNqzSU59PeQn9bQr6avqS4pOw9j/AkXEU2saMipKsdpu5%0afMZzuU7it51pmeDcIxa1MrEfvS7NZ3Z5jedyuS3xTUHUa1KrFSlTJ0qTNnTnlyZUl9w1vSn%0alqNbjilHxUpSjUo1DryHBYxqQmNyaiWo1vFRp0xCayExsOG21Eba1vNPptW9alY10QKzR5b%0atPq1LeKTDlNaTXFdTxS4nUR6VpPnErukq4lzhSmpSDMQXSsdubImi5vZaUZuXhzUB8vMNuY%0a7WbyjgxLv6uYnLenXLXq3ctQbaWpEisVB6e+jMjzMlOqUpInpsjLSeTJOEyE3P821rfVJqf%0aKwJTJkrCYxufFa1vqm2zbI2Kpm21gRZjdJu+XQ5lCprEyn06QWqiz3Vxm8lvkgt4hwk8EO+%0aebtK1cznKHJeDcaw8NVSYdFgI9HuVrlb74xtzuDi28pujdyjm7CuKW0KdiuiQke16ua5eOm%0al1uL4TeNyjVbjHg9dez9fUm2LzokqhVlkjUlp0iU3LbzyJ1lxOaXmj8ZBq8XuuaOpqPWZGq%0aSzZynvR7HeVOaqazXeEdC0usSlRl2zUnER7fSTuObxTKPklZl/Yr3LUbAfh026cEIiSlXDT%0aLjjdmU6A6ajXH7EJRcyQtwkq0FzNO9Wac9Khq/ZZSlSUFlVRzodQXRY6E7J6t69/My42tqt%0aNe7JKU+WayoI50KdXUczRcrevfzbevw8U+3l1rr7O2j7IppqUpyBahy3Tz4ZvzZBZfasahQ%0a2C5S2kTURePFt81rfaKexJCWHTpiK3rxbfNa3+JhJKqBx4zizVwQk1e4Q3YyGiqiG1muzVE%0az/Wb4tnyiuWxs74c0twjJymWjRoay8VTcCOg/4o4Tr8fbqvNxU40aM7zojjkOsR0jT8zF5U%0aSI7znOPWkeR5lwMWbrHgyBnmeZ8TEcgM8gB4W4dmuzbr2hKFifUaUmZdlt006ZT3XDJTLCd%0a6pxt40ZcXW9bqULPudfjaVJv0tiSoQaVEosB+UGKtzuVq25eC7RubzS6wqzOQqdEpUKJbBi%0aOud7Pgu4xq15WWTlyh2IZeFFGy+BIA6h2KP7qSuX+N+2iG/tjp/+zkv34n7aIY21iZnSJRa%0av1lff9SY2PCam2N76GcQ3Jcimyrlzl7rBDCk+nOrP/wAybHNuwd+Up3wE/aGjNiV1s/NeCn%0arGt7srrMdG5J2TeF6Edlc7pEbRehPZfqjC0XoOyz8YwsQXoR2Z6r4wsQjchPZZ+MoQsQheg%0a7I6hHJCF6F4eT0e1bdOFBF0HcLX8RYxDZC/uzPfojGsaRP/AKGc8D7TTZPyl95Yt2Ds5Sqr%0aha5HjMRSWq4pkZtS6zT4WlOb0TvJSXO3jiU62089GnSpSeb9jWToM1V2y9bTfd7013vTn9h%0a/2W6rtV3JNG4IgUmLUWwqr4jeIq8l/wBniu4xp2TOJ01ObzeG6o3FOKcNalqUeZmo+lRmfS%0aodgOaiZt4ETsnTSvREVuqjTnp0eRWqrGgQosqdPnPJjxIsZCnHpDqj0pbbSWZqUZnpJKRJE%0aiMYxY0ZzUYiXKrtVrSSLGZCY6JEdajdZx9l527UMPb1rVv1djsWsW9UJFLnsk4lZMSGHVsu%0aI1pMyVktCi1JPSKUlMwpqXhzMF2bHta5q9xzbmlKTnIc1BhzEJ2hEa1ze87SadackjIyMzM%0aj6hXtKyRD5zhRDP8AQzHvSfkFS9/KXyk+6H9lf1kdgxPqaP70n5A2x/KXykd0P7K/rHYMT6%0amj+9J+QNsfyl8o3Q/sr+sdgxPqaP70n5A2x/KXyjdD+yv6znacTHbJKCJCS7ySyISKma5qp%0aBYyquaqcFWk/nVJ/elfgMTwWJtje+ghPS9O+foCw+V/6PLaI+9SIRf/AJdscCz39qjeEvrO%0aOO5n36J33esdrrPMecoGLHKO8ohV9jR+lW/b1q9nV+4oK5sSsVNRHTIqErNtRIaQep51GST%0aNK92lOps+fqJJ7P2Otj6BiFkSbnJi2FCW1zG67uNrarUXxnaLtUzzBODoVbV0aZjWsYtrmN%0a1/Zai+NwO1TVliRitcOMN6Srjuutzbgrk7g9MlrI1kRGoybQkskttlq4NoJKU+hSOoqdTJW%0anSzZORYjITeK38aTuc7SOgpCSlpKXbKykNGMbxW/jSdznHS9ldZj22nqvQdlH4TC0XoOyus%0awtQXoXn2KduS4tjDEBUyGlyr2lVXUlXKGb2lMlPRv2c+DclJdCvRJ5i+bp04djTBUpiGURj%0a1sjM1H8nuLymO9HWaYtizC0tXIFjtGM3Uf+53N9XWabTcWsW7dxy2CMSrstKqM1ahVawbgX%0aHfSWlbaipknU04npbcQfBbauclQ5dpVLm6biiTkZ6HZFZHg/tG6TeU13FcaAp0lNSVel5ac%0aba9saD+0b6JpM7LPxugdpq1Dqq/umQvJQyCd5QrDks/rv8A0NPGvtldv+ys7/w/20MwrZEf%0a/s9Md+H+0hm4schHNQAAAAAAAAAAAAAAByAAAOMAcgAAAAAACa4HziiVCNZABrIANZAUyQA%0aAAAAAAAAAAAAAAByxYqpZuJQX0ttx4/UpSlSj/APRLSsSO5zIXFa53isbc4kixGQ00ziHnJ%0awAAAAAI3ACABHkYAt/jlsqYe7RzZuXdbMOdUdOlNVjqVFqTfDIvP28lLSXeS7qT6kZJQsXV%0aeirlIR1azkLvs8132bXGQ0LFlXo65U+OrWchd9nmu1fFtcYrYm8i2ZuOO2RfqSSeZNw7jhH%0aqT68mOXH3gbXpezfxalJ/LCd9iJ94bYpmzXxalJ/LCd9iJ94WduPkqsa6E8aYtvUWvoT+uU%0a6vREpV6xSVMr/AIIzSW2WcMxW6UZYXhQ3fY2wzGW2WMMxdaM5nfhu+xth5/zOzHHfaPzN6t%0an4ez4OWXr7/IXHqkYYtu3a3zYvslz6o2F7f7W3zYnsnfW3yWmN1efQl+2KTRG1fr1Rr8JSU%0a9Zkw46v+CPBM7K+F4TdGYc/vQ4n2mtaeCZ2VsMwm6Mw5/gw3f8AUa1pd7DjkXpbjrbl53/C%0aYbSrJcS3oKnlOp6pEgkafeFDDqls3wtWmybnd2K630GXeuYdUtm1iaNNk1XuxXW+gy79oZR%0aYE7GmGuzk+1Ltm2mTrLR8KxU3DnVIj8KXFlkyo/3Amxqqv42rNZRzJ2OqwuQzQZ5rdbxrjV%0aeIMa1qsI6HOx1VnIZoM83jeNcYZ8rVs3Jw3xPjYj0xgkUS9HDbqZJLJEWqpTqNZ5dHZCE6/%0aZofV6Ibr2IMTLOSTqPFX3SBqd2H/I7R8FzTdWxBibdkk6jxXe6QNTuwv5HaPguaeA2XeT0v%0araaRFqq2/IlZzxEsqzUGVGqYj/krB6VvfvhqS36vVzRkGKtkal0RXS+e3R+Q3reG7i+DpO5%0apkWK9kel0RXQEXbo/a063hu4vg6TuabKsCcEqNs6YV020Lfeq0mmUw3FpdqEk3nluOKUtZ9%0aBIQRrNStCCSn7LUOY6/XJmsz8SozTUR7+S21ujq+F4TtI5jr1dmazPxKhNNaj38ltqaOr4X%0ahOPXC0lmAAAAAAAAAABdIApffRGaW66tLbTRGtaj7lJFxMxLk661pMxroitht0lUtXdN2ru%0aSrOSOchlJaWUH3kF/pMZVKyrYEOzrm16VTGyku2F1+v3zqVvmo+A9WSl3RhxqcMiExPkDWe%0aQC0tZteY9HgVhLIehP7u4q4pUClESuc0vLzyR/mkHmX7otsZZgvD3RSoIyK33Fmk/9zfG9W%0a4vGHqOlRnEY/UZpO9nxvVRTXi02TbZITnpTllmXFRkOknOVyq5eubrcqqual19jvA5vG3F9%0ahE9jfW7QNM+qEtOpMgiV5zHP98WXFP7Gh0YhjavrSqc50J3u0XRZ9p3i+taY1iaq7hknbVr%0axNFv2neL6xsVbuFxTprNWpSjNSjPvmY5o2tMkRppVZRMskO4pF1KgvtvIWZONHmlXWPNEgZ%0attLVM09sRroT26LjtsRcBsPdpumsyrwsu2rpcW1ukyZ0RBzGUlwNtMhOl9CS9StI8lOrlVo%0azrJCYiQ07jnWebq+iYNBn6lR4zoUpGdDVvJ4F8XVLLXRyMeBdelG5CpN3W0ajzJNKuBxaS9%0abspMgxmUtsxYkgttixIcXwmexYZLK7KFdg7znNieEz2FafBF5FfCeFkRXDispKe8qrU3L+Y%0aEY9q7NtdVd+FA8yJ96XVuzJXGt34UD5uJ96ews/krcF7XkNrft2rXA63xSdWrT60Zl4UMqa%0aQfsVJ0i0Tuy3iSMzJsdkLwGM+1c4t05ss4jjNtbGZC8BjPtXOLN45XJbjt2uUeyqNQ6BalF%0aNUaMzSYLcVuoPZ5OSFaCLeGZ80lK1c1GfolDonY/oc7JU9s5VYj3zUbfde5znMbxWaWrynN%0a5TreK02lhWnTkGV3RVIr3zEXfW9znWJxWaWrzud4J7SDs2RmMG6xLmRnVXBApjlXceS44lE%0aJKCSsmjSR6DM0dOr0XsRtvoS1kk6JF19Ywp2yDHj4jhyUn/ZrrHau+7lXeFqnf7Fc4lWNW2%0aC/W6mTuXs2UJ/7oUKYvubvCLnjZmU1Bd2WfaX2i+1qH/ZziOOSm++ZZZkY0v/AEhZO6gSsf%0aLNWRmt+R8OL9prTWlb3oLXIuWkd/uF/wDnL5RyLtje75UMWv7/AJUJ3C+v4vlDbG93yi/v+%0aVCncL8H/n3QvZ+FQXJ3fKg7FX6n3C+UL2/hUFyd3yoOxV+p9wvlEL2fhUFyd3yoR2MovF9w%0avlEb2/hUFyd3yoV7hXikG2N7vlI3p3fKhT2KrwH7obY38KhC9O75R2MfX7ojtje75UI3d/y%0ajsY//ACYbY3u+VCF3f8pW1CfdSo0MuOEnieSdX4CEqxoaa2XlQg6K1NdyeU4VtqbVkpJpPw%0aGWQqoqKmaEyKi76ECJEZAAAAACmAAAAAAAAAAAAAAAAAAAAAAAAAAI3ACAAAAD5q3Snq7RZ%0asGPUpNGkz4zsZmoMJQp6C4ts0k+glEZGbZq1FqLTzBVgxWQozIsRu2I1WuVruNzfGJmvRrk%0acrc0auryuaaD8SF3FExJuJi8Jc6dd8Sovwq3JlyFyJD0thw2XNbi+KslI0l6kd503cjpKE6%0antRIKsa6GjW5NtdpN0TrmQiS25YTpNqJCVGua1ujou0jonp6WkGpSiSkukzPIiHuRiquSHq%0aR6rvIh7rB7ZmxI2gSQuyrIua4ojhmSZrEPdQCyPLnSnNDCfsliw1fE9IpS5VKZZDdybs3+Y%0alz/AESzVHENNkN6cjsa7k3Zr5E3/RMnMK+Q1xDuxpC70uq2LNjuJTqjREKrU5J98lEg22CP%0aL0SXljWdU2caTAXKny74y8p3uTPtO9Fpg09sqSMJbZSCsVedoJ9p3otPr5VvFi/dmfF7De0%0aLTxIv6j06lYcUyK6dNrsqmInusSpsc5LrTDiEb1xDKM1ZdXoRQ2KqVTKxT52fn5SG975mI7%0aThtfk1zYTskc9rnWtuPJgGnSFRlZmbnZaG9yxncLWvyua11qZ5aOkYgX/j5e+LESPHuy+Ly%0auqNEdN2OxWa/LqDLKzLI1oQ8taUKNPN1ENu0+g06Qc50lLQoSrrWQ2sz8jWmx5KlSEo6+Sl%0a2QnO5DWp9TTmsbaNxBwso5022MQb8timqdN84dHuGbBjG4okkpZttOJRrMiTqPLUJJ7D9Jn%0aom3z0pDiv1c3w4b185zSnOUWmTcXbpqXY93KWG1XfradNe2JVwYl146pc9fr9y1TdoY7Mq9%0aRenyCQnVpRvHlKVoLNeScx7ZOnyklD3PKQmQmcljWsb5rT1ykrLykPapWG1jOS1rUT0Tp1y%0aScSaVGRkosjIz6R7ETLfPSkTJd4uMxtoYwxmW2mcXsWGW2kkhKG7xqSEoSRcCSRP5ERF0JG%0aOLg2gKtzpCBn+ih+yWHpaouVyycHzIfslfl2cZv78GLn35VP54S9JmHfi6B81D9kj0tUT4J%0aB+aZ7JmXyKuPN8Yw4tYhRrsve87qjwKBGejM1quyqi0w4cnSakJeWtKDMubqIac2Z6JTJCQ%0ak3SMtDhq57rrIbWZ6Pca01rsk0uRlJaXfJS7ITnK7URqcXuGwsc/mp1AA028rhI3XKKYiln%0a+t0U/8AsSnDsLYlb/snJ/8AG/bRDojY8flQIHfievEMaatKI6VJ5360rvH4DGyITdNO+Zu1%0a+khuq27diaRtv4eWbSWLpYtY7dfVPU67TVTt+bkdDekiJ1vLLutWahxlgXGiYcmo8dYG27a%0aiN1rcrXXclxzVhTE3QSYiTDoV96I3Wy43guMZvMEZ/wDfegfeqv8AKxsrq8t+Ar89/wBszb%0aqsJ8EX5z/tls9rjktqfsd4Lyrur2L8KW8twolKpbVsqbkVeUrillCjlnpIk89a8laE+MelK%0asmwnspR6/UGyMtIK1NZ79s3mN5Xvfmt4zi9UHZAi1WdbKQZRU5S7Zqt5WqYhdk9Y2zabDvI%0a7OLLVmI2i8q7N6/XC0Xl09j3Z9pO1TjCzZU692bHqdSZM6Q7IpJzWKk+nicbMnmtDho5ye6%0a16Mu60pVi+MK/HolP6Iw5bbmN18nWqjeVquubyuSY/iOvRqVJ7shQdtRutpZZc7VdomW58g%0afUC4Hi/AI/8lF/lY1P1eGfAV+e/wC2YJ1WV+Cr85/2z2OzpyNU3APHy0b3XibDq6LXqSJ5w%0ak24uOqSSSUWglnJXo7rwGLNiHZhh1SlR6Y2SVm2ttz2zPLxdraWytbI/RCQjSCy2V7bbtsu%0a+yZ0MvKadJSTyUWWR55kY0i7SRWu4FNXuajkyU1lcoLyVFfpmMtNrWDttvVWh3tMNl+jxNK%0aG7fmGSnFKJSjJDMNaUqMlKPS0rmdCmkjpXY/2VJd0g6Wr8a2JBTee784z7UVvpN0uUbrwls%0agwtxugViJa6Gm87lp9p/ra3KMnNgnk3aBsdwmq9Vnoly4jyGdDtSJGcWkEoslswyURHmaTy%0aU8okuL7yUEpRDWePNkacr73S0C6FKpxeu/uv+yzVbzjB8VY0mKw7aGaEBvF6691/wDDVTum%0ar/bPlaNs/GMs+Kb8r/8AScgdNYNb/s9Tv0EL9m03fhZ3/wBNKfoWeo0tzBM6hUI0fUsjkvo%0aYI087LUsiz9rMZFFVGMWIq8COUvUSOkNqxF6yXGzmZ9D0U5iW6hOJN3rShZpJSbYbMlER9J%0aHvRzS3+kHHVqKspD+dd7JpJuzDGVqKsvD89Tj/ANz20/8Avj3j967fzwj/APIKN8Fh/Ou9k%0am6sEb4PD89R/ue2n/3x7x+9dv54R/8AkFG+CQ/nXeyOrBG+Dw/PUf7ntp/98a8PvWb+dD/5%0aBRvgsP51fZHVgjfB4fnqYJ7ZmAKNk7acujD1mpyqyzbvYWmZIYTGee38CPKMlNkaiTkp809%0aPoBvHBuIOjtHgVV8OxYt29rcERzPsmz8MV11VpcKec21z7t7wXOT9xaqqS/zqk8f1pX4DGU%0aQkS9O+ZDDi6SH6EsPOGG1s/wCJYX8g2Pn/AD/9rjeE/wBZxyLH9+f33esdr0iiUTE7lmsGU%0aYlbH67lZbJdTw6qDdUSpCDUtUN9SI8pHrc9h4/UxhtPYcrSyde3IrtCYbb47dJn2m+MZ5sd%0aVVZWr7QrtCMlvyt0m/w8Y1JIfU++002246++4lplpsjccdWo9KUJSXE1GZ6SSkdY262/kiH%0aQDoiZZqmSNL149bDd3bMuz1a97XsaKRVbtqyoMe3zRqk09hMdbu9krzyQ4pRfSkp1IT3atX%0anacKoeN6fWatHptO02QmXOfxVW621nN53G4ujpOxmlYtlajUokjJ6TGJdf2XXW6PN5xZLs3%0a1/cGaWmTXl1aLst1u6tjOo4xUlTs6Fbl0P0KtQkozciRiiQnWpicuJoJ2SpDngTuj7nWosX%0ajYpgQMQMoEbedEhtex3ZW6IjmealzfGbySwxcSQYVaSkxtG9jXMdzrnJb6Oj/wCp4zCfDK4%0aMdcSqNZ9rwzn16vPlGitmZpbb763XFkR6G0ISpa1ehSgXiq1SWpknEqE462FDS7/ROc7VaX%0aOoVOXkZaJOTTrYcP8AFqc5xt/qOzVb2yTycOJdm28SZBRrEuCRUagbWh2rzVUqRvZK+nusk%0akhOfNQhJehHI7MSTVdxZJ1Ca40eC1G8hm3Nyb7XKdc453StTNUr8vOTHDtsLJvJTbG2p+Ov%0avmmApfP7r5R2Pah0reZGcknI3nKJYcF4Cq/9C1Aa92WW/wCyc534f7aGYbshPzoEfvw/2kM%0a3Kkss+kcfnOZ02Il9wsLsO7gueppkrpttUuVVpaI7ep5TUdlbyybSZkk15IVknUPVT5KLOT%0acGSg60V7WJd2Vda09EpLvmYzJeHwvVqJ310T58JcXLXx4shm47Mr1PuSiP5F2TDUZmwoyz3%0abrasnGXC76FklXqRPVKVO0uYdK1GEsKI3lfZdqubzmk8/IzEjGdLzjFY9vK+zyj0Zlx6B4j%0ayEAAAAAAAAAAAAAAAAAAAAAAAOMU8ioAyADIAAAAAAARrIANZABrIu+AJApkayAEgAAPW4P%0a0Pt9U683lnpoktKTz/XFklBfhUNl7F9I6ITNRh28ElMW+FEa2G31nFmrkba2QfDb/ABPIoV%0arQR+EsxrJjrkR3ZL0vCSJiAAAAAAAAAAAAAAAAAAAAB8Nx2xTLypXYFZpsCrQd60+cabFQ+%0aybjbhOIVpURlmlZJMhXlZuPLRNsloisda5tzXWrkui4ry81Hlom2S0RWPtc25rsnZLouOxd%0aeW+4a1qUtajyM88zMeZrUalrUyQ87Wo1MmpkhQJiIAAAAAAAAAAAAAdLflAqFx0J2PAUWZI%0aU8pj0co08SbL+EfstIyjCVNSoT7pVjrYtrnM7rm9bzbvNL3QJyWlZnbY7d/VR3Y7v44txZi%0a3rog3XCU/T5CHksqNDpFzVsLLgaVpPihReqF0iwHwnZRG2qptqLBdCda/rnYimQAA41LbYb%0aWtxbbTTaTUta1ESEJIszMzPoIiBGucqo3hUkVVTgNc+09jgvHrFuZVmlu9poRHCpLZ5p0xk%0amrnmXhdPUs/sU+hHTWFKClJp7ZZ/vi6T/C5Pi6vpG6KDSkkJNsFdd2k7wv5S3palmlKUOur%0aUoiQhCTUpxWeRERF0qMZIiIqJnwF63883GwrZowcTgPhJDpLyWzrMw+zastOSiVJURczPwN%0aFpQXsFH6IczYrry1aoLMM97TRZ4PK8bWNNVqpbvnHRuImi3wf5v4Ht3ajul9OYxy0tu15nz%0ayLmOKk+OQgsLMpvlsywu1cqFXahTaqbEdcltJw3lKQR6kc5bfT4PPftxujYmqkWEkxTs1Ru%0aumS+K77JluE4kWGkSVaq263tfZMd6CzFTjBcSuxo36EjfrZcOYgbfSPF212kvlU2DHixdxM%0a0l4Xdc9Pph/Usf3tIrbrjctfKpb9sicpfKp3dk2/GrNQN9UaOceKrUeTZZOL7xdH2QnZMxn%0ab16+UoTExEY225fKZB7OWH/kkuI6zLZNyn0ZxJsoNPNlSz7hBF30p7s/sU+iF3pEnt0bbXc%0aDTVGyNiVabIbkgO92j6PeZxnfZb/KZl1PDryO7OV3x5HPqNXocxyUtXdHmysyTx8AyaabdA%0aiMXkmicPv2upyrk4sVvrGMOw9M1N3SwZ9KYTqSy/fyP/AFRitMdvOU35juHk6XXw/snfbcl%0aJbqWzHcDy2kOnT3oUpJKIjL9FtNn0+pcUPVPq5sB1q5FqwXFVlZgo3jXN9F38DA/+xMv0PH%0a96T8gsG643LXyqbw22Jy18pJqh/U0b3ovkEN1RuWvlUbbF5S+UrQcQi4Ro2X70n5A3VG5a+%0aVSXbInKUrSiIX9qx+H7kXyBuqNy18qjbInKU5EKiER5Ro/tNp+QTbrjcpfKpLdE5S+U5W1R%0aPqePl+9l8gbrjcpfKv8AElvicpfKpyJOJl+h45f5ovkDdcblL5VJdsicpfKpypKL3o8f22i%0aDdcblL5VG2ReUvlU5CVEP+14/vZfII7ri8pfL/qQRYnKXyqciCikf6Gjkf72XyCG64vLXyk%0aL4nZU5I8liM8TjTbLLiOJLQnSpPtkD5iI9trnq5vfUler1ba/Pyqe7sfaivrD11vtZdNV3D%0afRFmvdmx8vBu3dSU/Y6RiFWwPh+pI5ZqTYq8pjbF85lvpGNVLCFHnUzmJZM+U3Qd5zbfSMi%0acFeURo91SGadesRm3pbuSU1OMo1QFqPh56lWa2fZalJ8KkjSmKdhmclWumKFEdHa3iO998X%0aiv9F3JuNWYg2LZqXa6NSnbazkO1/F4r/Rd4Rka2tLrLbra0ONupJxtxBktDiVFmRkZcFJMh%0apJUyVyZZKhqpUVF4clQkQAAAAAAAAAAAAAAAAAAAAAAAAAAAAAAAAAAAAAGF+0VyRMbaR2v%0aa/fM261W7aVdbiypUKnR0uVGTMSzuntKllumkK3bbutROqUtbnMSNyYd2WolIoEKmQpfbY7%0aLmtc7URl1yaukus5tujotbvmwqPsgRabSIchCg3xGXWudwZayd13X5PFLzYRcnngns6U06l%0aTrJor7tOInXq5cyiqLzJpL6bvJHnLB+qaQ2MOq+yFiOrv2qLMvyXiQtD5NDSd4znGPVPFtX%0aqDrZiMuS9Zmin6tb5bjyePXLAYK4PKXFj3FLv+qR/OyiWy2UphHeIzlrNEbRw/WluKT4oud%0aD2JMRVBL1hbmY7jRdFfM1/Oa09dMwJWJpM0hbU3sv0f1cP6jC3HvlvsU8So0mHZcGi4cQHS%0ayS5HIqnU8vAch1JNFmX7GwlSfHG5aFsK0WTc2NUXOmHc7QZ5E3/Of4psWl7G9NgrdOPdGXz%0aWeam/+suftxbJ+J/KIVLCjE2xKPSp1LquG1LKWqTV48RTUxb0qS83pcURq09kJLUXN1DGcE%0a4so2FGT1FqcRUe2ZiZWtc7Qta1rvRLHhfEUjQmzNPnXOuSM7Vbdo6Dfsljj5GraFz/AEt25%0a980L8YZv1YsK9uf824yfqjUTruf5v8AoWw2mNjTEDZCi0Zy/ItApj1fW4mDGi1iPNkPpbIt%0abhttmZk2SjSnUr0QybDeMqZXnxOhrnuRms50NzU0uLc7jF4o+J5KqPdDk89HWuba0tOUrh0%0amMpyL9thcvZn2S8QNr+s1iBYNIjVN2gMNSJ65E1mE0wTyjS0jU4ZEa1aHMkp9ChQxzEmLKX%0aQIcONU4lt6ualrXOXR1tUstaxHI0trXTjtfVtbdqnpba5PvEe8MaKxh1S5Fhzb3oKCXMpDd%0a1QjfQfO1toM1aHHG9J7xCFKUj0ekWyY2QKRAp0Oqx0iNgP1X7U78IjuKrtbingi4ykIUq2f%0aite2G7Vdtbvx4PKPbeYzbQmf6Wba++eF+MLN1YsK9vf8248PVGovKf5v+hlZyTWw1iVsj4l%0aXrU76pNMgQ63R48SGuLVWJpqdRI1mRk2ozLmjVeyrjij16UloFNiK5WPc51zXN4vOMIxvia%0aQqsKDDlHLmxXZ3NtM3xpc12ABpf5X6Ru+UcxGL9zov9B08di7Ejf8AZGT78b9tEN/YBfbQo%0aXfievEMY6pMM6bI4l9KV3uoxsuGmmm91zMkib5+jiFwpcL/AAZr+TSPni5NJ3y+scnN4PlQ%0a8btE7RNo7KuF8u770qJwaYwo2o0dpJKl1SRkZpjRmzMtbp5exSnnLUlKVKF3w9h+erc62Qp%0azLnO4V6zE5TncVv8A6t0i40ylTNQjtlZVtzv1InZU0obXO1/c22Xi47dVxKRDix0KjUekML%0aNUejRdWZNoM8tbiu6cd06nFeKlLaU9mYTwnJYekElJXSV2k9/Xev8ADkt4vhXOOhaBRJelS%0a20S+krtZeU7+HJaWw7MPwl7gyjLuF7vI7MPwl7gZdwXjs3Lvl7gZdwXqVs1NyLIbeYfdjvs%0aLS8y8w4bbjC0mSkrSpORkojLUSkiGWto5ovWILERUci76KbduTG5S2JtYUSNZF6TGYuKVOZ%0aPdOqSTbd1soTmb7XQlMlKS1ONJ7r6ajm7xLfJeyVscOocR1Sp7c5NV+bVes7mcl3iu4rnaG%0axhhFaY903Jtzl19Dm+DyXeK7nZeGWRjUxhQESAzAAAaGNtqVo21MZiz6L+uD+k5A7nwWn+z%0alO/QQPUadJ4Xd/9PJ/o2eo0tkuUa0mSjJRHwMjLMjGTImW+hfUiKfMiJEP+1o3vZCfbH9lR%0aeT2HF+p43vSQ2x/ZUbaOw4x/2tH95INtd2VG2jsON9TR/eiDbXdlRtpysuIjo0toQhPgSjI%0ahKqqvCNsU46lLPtdI4/rau91GJoaaabxFsTSQ/RHhzww1tj/E0H+bNj59VD+2RvDf6zjlOP%0a747vu9Y7geQpHS4m2TGxOwwuW2JpEUO5qRMpLx55GSJDK2s+Hg15j2U2ciSU5CnYfDCe1/m%0auuK8rMOgRmTDdZitd5pY/Ym5NSxdjiPGq3Ou2/dGS6/OYSXYRmnSpEJniTBerzU6rjz9PNG%0ab402RqjiFXQF9xluQnX8NeN4OrzeMZFiDFs7Vvc3aELkN+2vX9XuKWd5fR7RgFh4o+lVzvH%0a/APk3Bl2wT+VZv9G31ml+2M3W1CP4H2mmrbsw/CXuDpzLuG6bzbFyGMOLXdh67Yc2LGnQJt%0a71GNKjPtktmQ0umUtC2lpPgpKkmojSOV9m18SHiWA9jrXpBhq13JVIsY0XskOXow111qpDb%0a68QursU8nnaWxTXrvq1IeXVqlcUxxqnypDZ72kUk1pW1BJRmZqPP6Y76PQ14oxfGOP5/EUO%0aBBj6DISNua3jxeM/2W8XSLRiLFM3V2QocxvIxN/uv5fs8k99tb/qQMYj8FgXF/RUgWLCn5c%0ap/wCnhftGlppP5Rlf0jP2jTQb2b/5zHddp1HtpkjyRMrfco1hsnP0NY/oSoDXWy0n+yc534%0af7aGYdj1+dDj9+H66G6EccnPxanbyqiaJsO4uPq5qVWnOjn67zZsl/CWMqwNC2zEkiz/Ghu%0a811xecOtuq0r+kb6xpHwxxgufBa7W69Z9w1e2Ku2RIOVTpKmTdRnnocSXNcR6hZKT6kdo1K%0akylQg7lqEJIrOS5vq8nwmnR87JS07D2ucYj2877PJNpnJN7cOIe2GzecK9zoMwrPjwDbqUS%0aAcSVMckqkl58lCtx3LCjLQ2gcxbKmCqVQVgPpivTblibznXNSy3g43X4znGkscYdkKU6Esp%0ad7pnoudcjcreDjdfjOcZibzqGpTBBr5vWAG86gBOsgBOZeEgAAAATrMAQAAAAAAAAAD5x5s%0aioAyADJABVByCW4ATZABkAAAZAAAAAAACnedQAuxssQyXKrchRZkW4YL2zdUoviQOjv6PEq%0a3bp+bf1khM8u2ud9kw7F0TJkJqc5fVLVyoh0yS9GPicRw2T+xUaf9Uc6zEo6WixJR/5tyt8%0a11plrX3sR6cZCjWRd8UyooUrSBTJAAAAAAAAAAAAAAAAAAAAAAAAAAAAAAAAAAB2EeJDp1O%0aTNqCzNC+KGtWWovCY3LgrY8ko0i2sVy5zImkxl1ubeU9zdLS4rW26OkTw4cSM6yEeFxBxZf%0aoVKkzKLEjlIhoNxpLupSFmXQR5GR/whkcbD1EbMw49Pg7Q9jmua5rnfaubpcbRMjlaFDdvR%0aXGOW0fbzT0Gl4xWC8/CpdxFpqKGiLVAlkelbbieju0qSaTLTqR6oenElMhvXdTG6DuHuKbL%0awhU1jNdQajpPh6ndQ+HDzaagVjdxLgJulS1ZJTKTwiOn6rP6Wfr831SRr2YpTm6UvpIXidp%0aL4WlL6TfSLpEepKVZkZKIjIyPMlEfEjIyFpRUXfQtCKi8BZDbexGeouHa7YpyzROuJsymLS%0ari1DI8lF/nVcz2O9GydjbD265x1TjN9zhcHdf8Aya3hWmWYSp22zG64nBD4PC/l9kwjqFFV%0aFcMjSrmjelptFH3F6dhDBfyY4huXVUGdVKtZwuxiUXB+cZZp96Ln+y3Q1zsjV7csj0Pgu90%0aj63cZ/Nq+DcYri6pbTA3FD14mt4P83tGX02fkZ5n0jReXcNdtZkdROq2lJ8RMiHoY08fdV3%0a9jIXkoyyHthQcz0Mgli8U7vXU2XWjURpQpKi9fMbIwRC2qpsf2bk9FxeqPCymW+N6paGiz9%0aGJ9eVn0xY/8VA3Km+5xnsVP6rD8Y9RCdeqkxqNHTvHpCyaQnrMVeE8ataxLnl7bDsl+S9Tq%0aHTU76XJcS0hRn3Tiu6WfikXdepSPZCguc5sJms4xmoVCDAhPm47rWMbcZ27NGEMSmR4u6Ql%0aVJoWTbSlJ09mST7p0/b4/akM9lpdsCC2Ew5KrlajVWefPR+F3AnJb1ml370Z7NsytsnxNyn%0aSEe6yYmjair3CjIaM1Cdz2+sYKbD0wvJVWI+Ref0pt3L2DqS/1xh9LdpuOjsdsygQnc77Jc%0aja9dbj7KGJEt5Li2aZbkypuE0RKVojNKkKyIzLM8mhdY8LbYboaGDUqfhyM9Bm4nAx34+s1%0aDeXks39juP7gR86Mb6Hxuabm6badz/N/nHl47My+lXH9wI+dDofG5o6bqdz/ADf5iry89mf%0asNzfcTfzodD43NHTdT+f5v85UnbpstH61cnwe386HQ+PzSTpwp3P83+YlG3ZZSP1q5PuBv5%0a0TdD4vcHTfTuf5v8xWnbxslJ/Srk+4W/nQ6HRe4Q6b6dz/ADf5yfL62QlP0q5/uFv50TdD4%0a3NKfTlTuy/zf5ifL+WKn9Zuf7ga+dDobG5pB2MqZz/N/mPso23dYVUnoZelVqmko8t9Mgnu%0ayPrNpa1F9qC06YTgEPGFJc617nN8Jvs3F1qbc0asU5mZDksS4clOpl9hZONOF4SUWZKHidc%0a11jzJ4asiQ2xYbmua7jNPoRWM+/kQlzQms65WVZURZZ/6MgzQbWSdYzLp6QuQJDUyo2BcU7%0a8tyLHhPUiXWMOZb6mEyFTIza6K7nxcZS4tK1s6u7QlPWjnakua2x/sYLX4TqnTYeU2ngt2z%0aLiu5/Jd4rubqHZHo1LmVWPDiIycRt1trvdW8l1rbbuS7xXaOrmYWSizI8yMsyMvREOScuFj%0a25KnC00OqIm+hAiAAAAAAAAAAAAAAAAAAAAAAAAACNZZdIFQkCmRrIASAAA628rhVaFm1qr%0apgy6odHp0ioFCiaeyJm5aW5um9RkWtWjSWo9OoVpSWSYmWSyua29Wpc7Vbm625xUY256Q7s%0as3W3GsDGbl776uyM4xh9adAsuM6lRInVJw6xUCLoQtJKJuOk8uOlTTvsh0xSNgmmwFRarMP%0ajL2G6DPtPd5yG3ZHY3lYa3T0ZXryW6Kfad9RiHjLtGXztDVUpV9XhX7pcbc3rLU6WpcaMeW%0anNphOTLX2CEjbNGw9TKU22nQGQvBbv8AjLwu8ZxnMhTZCQbZJwkZ9fl4TxxzCSXBRZF4O8L%0avke+87/CvDK6ccrrTQ7Mtyt3TVlERqjU2KqQbKTPIluKItLaPVrNJeqHgqVTkqZB3RUIrIT%0aOc63ydnwWnjnalLScPbJl6MTnfjfN2vJ44T3jgPsdWdZ99RYsK4KF2W2bDM1MvcMOSnHmkL%0aWjNGtBOGjSg1JToRzhxjsg1Sn1LEExO017nQ328W3fa1rVd41txz7iOclpupRpqU1HW83i7%0a58+2vt/2TsQWyvty8mt3lJYJymWvFf0y5Ooskuvnx7HYM/RrLUrjoS4ZCfBuA6liOPlLJZB%0aR2nFXg7yct/N860modBmapEygb0Prv4vycpe4aW8edoW6dpjFWpXneNQTUazVNKSJsjbjQW%0aUme7jR0GZ7tlBHwT7IzUpalKV2PQ6DI0iTZT5BtrG+cq9dzuU538uqb4pshL0+WbLSrbWt/%0aWvZdzjy1LYl3BVIVPp8V+fUqk+3FiRY7ZuPSnnFEhDaElxUalKSkki5xHNhw1ixlyaiXKru%0aBrWntiTLYbHRIrrUTWM+9oOpYgck1saUDDq1aHUqRXb+NVRu/EJk0rYbmrTp7Ww3EKM2nGm%0a06EuOaFcHXGkka1LRoagQ6ZjjEEWqzsVr2S6ZQYHXsT849Ou1ztLJM+K1+ilq6upiyuJKtE%0an5pyK2Fosh9zsu7Pgp3Lt7h1/U6qvUWoRpsKTIgzYbyZMeVGeW1IYdSrMnEOJMlJWR87Uk9%0aQ33EakRrocREc1yZZO4MuTabQerXssciOTk9Y2T8n/y1aKo9BszG+Y2084aY8C8zQSG1n3K%0aU1Ei4F/hCeb+yJLnOjnPHew5td0/hxvOWD937Hm8k1RiTA+13TFKbo8Znsez5psdJRKShSV%0aJU24kloUkyUlaTLMlJMuBkZdChzwqK1URVyU1tvZZoNZeETk41kANKHLGyNzyk+JPU3RD/w%0aCwqeOyNiNv+yUp3437WIbvwI+2iQu/E9dTF+pTSOnSC1fravwGNlMTSQy/bDdftfcq3hrsl%0a0QqXBksX5fLcdttNFpktK2YLhI/tySnUlrIyPNpOp3o4JTzhxthPYtq9dibc9u0y+/pubvr%0av8ROv4Wi3nGgqHhWdqWT10Iees7r95Ov6pqT2jdqO89q7EZy574q3bGeSDahxmUG1CpbJnn%0auI7WZkhHhPNS1d0s1K5w6sw9hmnUOU3HTodreuvHevKe7jeq3im6aRSZSmwdok228p3XXvn%0agnKglCTUpZERcTMzF7RqrwIXVIplzQeT5lWByZeIuNN6xVx65UYdKO1aa6g0OU6K9WYDa5r%0amfEnHm1qQ2XDS0pZnnvE6NVRsfMm8YSmHqa7OG10TbXdlWwYmg3msXfXneDpYJMYrWNXJam%0ayztBFVHu5S7W7R7zfr7xiOcws+kbUyM620yg5KXZyt3a7xdxDsm5SNpidYMx6FPbQSn6VLR%0aUqYTMpvo4pUZkZErNaFOIPmq4612UcQzdCp8rUpLhSOmbeK9m1xs2L4Xora7imG4zrE1T4M%0aCYl+FsRPGS2JmhYrHHCG5NnHFetWVdsLsGu0R423NCjWzKbPi3IZWZFracRpWlXu6T1JGc0%0aerylVkWVCQdcx7fGReMjuc3jGSU6qwZ2WSal3aK/q5rjzEOtP02bHlxJEiHMhupkR5MZ1TL%0a0ZxJ6kuIWkyNCyUnUlSTFzVjVRzHoiou8qO1VQ9r8nI5HNzRxtB2BeWppN7MQrQxpmxKLXC%0a0sxLtUhLUCo8TIimZZFHdP9lIt0rPn7rLNXMmO9hyLLuWfw+2+HwrB46eBy283W5NxqDEWB%0aoku5Y9MbczkddO92U/X3+A2BNOJeZQ4hxtxp5JLbW2slIdSosyUlRcDIy6FJGiFarVtXeVp%0ar7eyuQnWR98RJyQBoF24JOnbcxpT4MQLg/pOSO6sEt/2cp36CB6jToLC7v/AKaV/Rs+ppbW%0aEs51QjsEs2zkPIaJenVo1rJOeXDozGSOW2Gr+wjlL1EjWNWJyUNj0/6HnnQZrzB4zwDNlak%0aGfkRXxyPL6sHPLNn9jmo7ocu//jL92avbsmq5EXcyef8A6FH+58p39+aH96Ln5YJur4z4uX%0a51fuyfqlr8HTz/APQf7nrm/wB+aB96Tn5YHV8Z8XL86v3ZDqnO+D+mv8B/ueqb/fmgfek5+%0aWB1fGfFy/Or92Oqc74P6a/wMKdsPZ9d2Sdo65MPHq23cK7eTCUdRbhnFTJKRCjyyya3jmnS%0aUjR3atWjUNyYSxA2u0mFVGw7Nsu3rs8rIjma1rexcZzQ610Sk2zVtlyuS3h1XOT9xa+oTS7%0aAf5362r8AyRiaSF4SLvn6NsOV5YaWvx6aLB/mzY+e1R/tcbwonrOOYIuu/vuO5HmKYAAAYF%0a/RAru52dsOleG53v5msbx2Bl/+2mv0bf2jTYGx0ttQieB+9pqp7NLxh0/kbi2w26cgevfbF%0aNyq/wCf84v+zKUOUtnH+8ML9A314xpXZCddVU/Rt+t5msNOGDnhdqqnvVfZSxYhsFqfmWNX%0amGSzzzWumSUkX2xi9YZiMZWpF79VI8J30jT2U11s7Bc5eCJDX0mn572ajvm0rJRZLIlDvdz%0aclyOmViZKZBclniLS8POUEwzqlbqESlU05c2EuTIeSyy05JpsuM3qUZkRZuOtp1H44wPZPp%0a8aawtOQZZqq/JrrU4dCI17vRaYtjOHEi0WMyG25UVvoq1xvEKfG1HlMgmR9B9kt/jDiyx3J%0aXyONBZ9/wApiVy0WO9Fw92Jaxa5VSGq4L+mQ4EOGw+2qR2O1JblSHjSRmomyRHJo1eM8lI2%0arsO0OYmsQw5xGrtcBrnOcrd7NzXMa3wtK7xTMMCycSNWIcZqaEK5zvNtQ07pmdPH/SOt7UN%0a8babTPof2zuw8BsSbnNCkqrlxxqUSzT3SYUXe8PCRHPUOZdnecV9TlJNeJCc7z3W/9M07sl%0aTN8/Bg8lmfnO/lM9Ros10BUAAAAABVvOoAN51ABvOoAN51ABvOoATrIANZACQBCVZ9IA4BT%0aAAAAAKgFMluAhkTAMkAFUAUskAFUAAcgZABkAAL17NUI41jzHjL9E1BWR+pShBF/C1DrDYG%0aldqw/Fj8Z8Z3mtbCb61xgeJ3qs21nJaWvxPp/a3EeuNGWWc1x0vWcPef6457x/KbnxRPw/8%0aAFc7z/dPtGWUp90jBdzfV0TpBiZcAAAAAAAKd51ACdZACQBGsgA1kAGsgA1kAGsgA1kXfAE%0agUyNZACQAAAAAALiYA4KpVItApL8+ozIlOgRi1PSZLqWWGi61qMkpE8vLxpmM2BLsV73arW%0atud5rSrAhRI0RsKCive7itbc4x7xg5Re3bVbeiWdCVc89JHlMf1R6c2fhIuDj32O7T4qxuP%0aDewtUppGxq1E2hnIbpRfu2ek7mmz6HsWTsxbEqbtqZyW6T/Zb6XglyadienFiwLarbLza26%0alSmHlkguYh3QSXm8u9pdJRfYDY9Yhtl3tkoW8yEjWt7yNtb6JZkpPQ+ZjSzm6r3ebxfOacL%0a0YpLSkLLNK0mky9cWZT0tcY60rEktkzFis0S4Yb1UwxvZZlVYZJNRxFmWkpLReOSdOtKe6S%0ajwpSL5Kx2vhOhxdJrj3TMk+bhw5qVdbMQtV32Ty2PeAb+FshqpUyQ3XLPqyCkUqrRlbxmQy%0arikjMuGZDEKnTIkpE39JnFcZ1QsRQ6oxWP0IzdZp5vDvG2u4VPIYjrKoUnVzoD6jJCS7+7V%0axNs/W5vqRY5qShTGvvO5RVnZNsTT4xVcdej4s1aXUlKzlyFalsucFtJLgSS8JEXokjeuFI1%0aOSQhyMiu+xu+12tnxl8ZTLaNHl0gtgS/FPCVjCd6u1BqJDZJ2VLcJppOeWalHlxPxRe5qNB%0aloL5mYdaxiXOL4s02Gx0R+q0yiw/siDhPYdPoEDSpmno57pp0m+8rnOOH66/tU8ByzWarGq%0ac4+fiprLvN7CcVpq+amYk3HdMP43qio1TIzIj4C3ohMxh5usVvdoNWoVWMzPWyGWsv8Auw0%0aG4RKz4C+ScDM9KMLO3TVlPktWpZko/B1jY+FYOVQZ3LvVcXijw85pp4akzP8A0i1kzMuLDH%0a8VA2e3WM3en9Xae7wum68RKQWeWbq/5NYrQuEt06n9XcZjbJdMRPu+rSOiSzFbjNLV0N71e%0aSj9fSjL2K1DKKC1qzDnpxWmi9luPEbS4MJrtF8XS8VrjP63qDHtShRoEUsmYyCSRn+uKMsz%0aUfWYyhycKGhGNFVQb1InILhrjuF/1ZiD+MemBvRmL3U9Y197EssmsSlo+qKC4jL1nYyv9Aw%0ammO91TwTpvHEO6TR3JiN9V5f/ABjs88RcHbyt3SlZ3BQKhSySeSSUb8V1nLj7MX1FyzXvmq%0anJnb30/UqKaDYuwRis9GbWVuROekj/AOGYXg/fRQWC7PeL0ypQbUzdvlXlBcVvS5E+GIXzo%0ahtLybolA5Q8oLit6XInwxC+dDaXjonA5Q8oHit6W4nwxC+dDaXkOiMvyifKB4rZ/pbh/DEL%0a50NpeS9EpflHH5QTFb0uw/hmF86G0qSrUoHKDmwFiuZfpdh/DML50TbS4puqMDlHhsU8Cbv%0awVdZTc9Ck0tuSehmRrbfjunpz0E60pbevLjp1agVioIc1DicCni1q7wEyuLu7ImMkmwb+j0%0aGQ8tVFr7xMbpR5FHknwacT4NR6UH4dWfoR4ajLJFh7Y3Wb+P1GT4MrUSUnmycR3uUV1vgv4%0arvG1e7mZZnUsj6RjdyG6LCpNVPMuIXDayvtqfhEbhYZy7Et6NXds80tltJtu0R52A96oyXr%0aJXDwpWMmpkW6XbzTR+NZNZeqxHO4H6RkfhzXFTacuG4rU7G5zRn6Js+97Shyxs8YRbI1KHX%0apdLYcxov7kbleO3S8JrncY1XXJWyJt7eB3rHpNZDQpYSQBGsgA1kBUJAHYW3R+3Tk8tJGcK%0anSZZl+9oz/AIwvmH6Vu6JHz/NQY0XzGnjmo+1sbznNb5x12svCLGexRrIASAAAjWQAjedQA%0aqAAAAAAAAAAAAAABXCeJiay4tKXEIWRqSfOJRcM0mJHoisW3gUle25qt7J+d3aIw7PAPHm9%0a7McN1Ddp16bS2TdXma2Wn1oaXmfSlSCbWXsx3/Qal0TpkvUU/Ow2ud33N3/SOjqTPrOSUKa%0ayyuY13y9f9ZcDZv5OvGPaqYjTrZtKRBt6XpUmvVxSqbTDQZGZLbUstb6OHQw270iwYj2QqB%0aRHOhzsdFiN4jNN/o7zfHVpa6piunyS7XEfc/sJvr/BvfVUM9NnbkIcP7DNidiVXqjiBUU5K%0aVToRuUukNmZJzSo0K7JdyUnPVraI/RIGj8Q7OFUmbodIhtl29l2nE9hvmu8IwCo4/n429Kp%0atTezwr/Bvk+UzVsGw6Fhda7NCtei0i2KGyrUiBTIbcSOSjPnLNCCLNZ99R85Q01UJ6Znozp%0aidirFevGc653pGDxo0SK/bYyq9eU7SNc3KRcrdixhBihW8NbatQsMZMA8jrM9aJ1SqEdeW7%0akxT0nHaZcSSyJSd6vwKQtKiLoPY92KaJPycOrzsfdLXcRu8xi8ZH8dzm+K3wmmwcMYUkZuE%0ak3MP2zmt0URd9Ml43q95UNbtZuObclYl1KpTJlSqVQcN+XMmvrkyJLh9K3HVma1qPxlGOho%0aMvDhMbBgojGN1URuSJ4LTZ0Pa4bWw4bWojeshTTWZdbqcWBT4kuo1Ce6mPFiRWVPPyXVnpS%0a2hCCM1rNXNJKUid6sYxz4rkRqaSq7eaic4RJhIbXOiuyRpt55K/kuFbLiWMQ8QmGH8R5LBl%0aT6dml1u1G1pyWZmWZLmKQek1FzW06kEZ6jMcn7J2yc2tK6lUp2Uqi6Tu2fyetrONPYpxS+o%0a/1WWT3Hr8//AE/HfzKuu1KVftq1Ch16mQK3RKqycedAmtJdjyUeKtJ/bEr0KuJDUMrNRpaM%0a2Yl3qyIzSa5N5zTEIcR7HtiMdkreM01IcpRySFS2YYdRvzDhNQr2HLRm/PgOLN+fa6DPMzU%0afFT8Qv2Xu0J+mai89X1Tsd7K0OsObTKuiMmuKvAyJ/B/c1V4vJTbGHMY7qVstP7z+K7rP/g%0av18XkphB2alae6I0n8Y3PaqKZzeZr8lnyqFY2dbmo2HF6rqdwYd1WS3BpptNuSp1uPurJKC%0aYbSSnHo6lmklMJJSi7pvnakOac2StjKBV4L6rTbYcyxLl4rIiN1ruK1/P8AO5TcDxXhiFMM%0adPSuSRE315K/zc43EvNGw8tCstSFGk8uoclouaZmqkUpEQaP+Wbf3PKWYlI7xNUQ/wDsKnD%0asrYhT/ZGU78b9u83FgWJlSIfhO/aKYt1GZnAf5362rv8AUNmsatyGWuib2ZtE5VfkrY1Xte%0aRi1hVSm4tRiRUyrnt2Czoamtk2RuTorZdy6XON1pPdlzy5+re817GGyg5kZtCrMTNjlVIcV%0a3F0t5j17HIdxdV2jq6rwpi10BUk552jxFXi9xe52Ox3uDV+dUQTWs1ESMs88+8OlLHZ5G1b%0azY5yWPJKP3W/S8UMXaStmjNmiZQLYls6V1M+BolzGz6GC6UsGWp3pXzOa5z5sm7KiQEfRqD%0aEzfqvit63KYxeVyncXi6WrrjE+L7mukqe7vv/AHJ/Ey15YOUpzk1MWHFqUpZt0gzNR5mZnX%0aadmZjVWxO1G4tkUTgzi/8A8d5h2F8m1aVy7P2HGjDszrHa9qm+NtM6fofN/ebZF4kRl+kCZ%0a/SdLGkdnr8gQP07P2cYwLZAfnJQf0ieq8zp5Rnk+6Tt04YtdiORaPiHbrSzoFWeLS26XdHC%0akmRZmwtXQruml88ubvG3NLbH2PI+G51ViI58vF12fbZzm+k3R5Lm4Rh+vxKXHzTShrwt/en%0ad9Y0iX9Z1dwsviq21c1LnUK4aJIONPgS0aXYzhd7wGRp0mlZGpK0rSZKUStQ7Ok5qWnJeHN%0aykRr4b0ua5v4/9Td0vOQY8JseA7NimSnJicnHO237ycrtwnKpmF9vSSaqMhszberD5aVdhR%0a1eh5uneuF3CV5Fz1Jy1zskbIkLDsvueWRFm3t0U4rE5b/3JxvBMYxNijcDNzy+/GX9XdX7K%0afv4N0NqWlSLBtmn0Sg0yBRaLSmUxocGE2TTMVpPcpSReuOP5qajzMZ8zMuc9z1zVXayqace%0a973OfEdmq8LjshQAAH59duuVo248bE6u5xAuH+k5I7twQ3/Zyn/oIH7JpvbDT/wD6iW/Rs+%0apC21vTM7gppZ8CmsH/ANYkZDMp7lE8FfVLpMxPcX953qn6Xq//AMOzf39f8Yx87IHvbe8hz%0ajBX3NveQ+QVSrmYo8r5e2JOCuzdT8Q8NrvrFsv2tVGo9baiEy4zKhy1JaQ6pLiFlm3IJlJd%0azzZSs/QjaGxPI0eo1Z1Jq0ukVsVmhddovZpW6Lm6zM/NaZBhaDJR55JadZe16b3fT/Q1stc%0arvtHxiLLFSpK08OdSKar8Mcx0GuxRhJ3/AOGnnRPvDZHSfSe0r5y+0WSxMxYuHGW/andN1V%0aeVXbhrC0uzZ8gk7yQtCENJzJBERElCEoJJElKUoGb06my0hLQ5GQYjIbNVreLxvrL7JS0GV%0agtl5duTE4GnQPOOy2jZZbcekP8AnTTTaVKW6tWaUpSRd0ZmrSQ9rES5esiHoiRUY25eBD9L%0aNMo/kapMOlqVrVTI7UNSk982m0oP8A+dMSLtz3ReUqu8rjm1Fzar+4c4gVCNZF3wBIFMwE+%0aiFXd3s5Ycn4bpe/maxvHYD/K01+jb+0aZzgFbZ+J4P72mpzsz1Q6kRqm27zcDyAT282HbmP%0awX/OP/ALLpQ5N2df7xQv0DfXjGncdrnU0T/Db9bzN0acMNKXIEWsR3Ic5GuFMQqNKR4zS0m%0alaftTEEivhrfD1kVV8gcjlzVh+cXFfDSrYEYoXFZVdbNur2rUXqZJzSaCdNpaiJ1BH6BadK%0a0K9ElaTH0IplSg1GRhVCX1IrGu87rfJquOi5GebNQGTMLVemZ0C5JLSaTMjI+kj6DHttyPX%0atmRxEzG77LB5/uZH/AKBPm8bYhysKbY7htCM/FIiEqqq8JMkXeyzOVMtS1JJtDrrjhpS22h%0aJrUtR8CSki4moz6EgjeDrIhFYqZXON/OwXs7yNljZDsmy6g0bVbiRFVCsp4KNudKcU+82Zl%0azT3WtDOrxWRwpjevtrdcmZ+F72q5M8Bmi13ja3jHPldqO7p+LNN4HO3u8mihd0YqWkAAAAA%0aAAAAAAAKgApgCoAAAAADjHnAAAAAAFQAAAAAAAAAFMqDIQyQAzyLPvAuSJmoOyt2zatdhl2%0asp0mYnPLeITpaT66zyR/CGQ0LClZrDs6VLPiN5VuTPnHWw/SPFMz8vLe/REaX/wAK7Vfsux%0a4UCXuyloU4p3dqzTmtalFx6i0jsvY9w9HoeHpenTdu2Nuc63Sbm5zneraa8qs22ZmnxYeqW%0a/xlworNZvKXVadCKbGlIaUom1p3pGlCUHzTyM+jvahprZU2N67P1uNV6bC22G9sO61zb82t%0abD1XW3avFuMgolZlYUs2XmHWqlxbOfDfpMrcS2H4j/fbfQppz3FEQ0HOSkzKRdzTkJ8KJyX%0atc13muMshPhxW3wXXNOIUSoAAAHIGQAAAAAAAAAAAAAAAAAAAAAAADrbsu6k2HQ11Ot1OFS%0aKeg8jkTHUtINXgSZ8Vn6kucPVTqdOT8bckjCWK/ktbd/6+E4ryUnMTkfc8oxXv5LWmOGL3K%0aTU6m76JY9JVU3izSVSqiVNRk9aGCycX9mbfsVDdmHdhGYiWxq5GsTkQ9Jflfqt8W7wjatE2%0aKYzrX1eJYnIZpL8rtVvi3eEYu4m4y3Fi3VUzblrU2ruNGZtNuGSGI2f7EynJtH2JDedEoFO%0apEFYVMgJDTjL118J7tJ3nG3KRRJGnQ9pkISQ/rd4TtZx5OTVO6+QXdF7peEYXz2C7vuyViD%0aKokCSwq147K6hU2pKTUmMatSEKZMjI0OOLT7FSULPLUkYliuDLbS2O73zVb/MYJj2UkUlWx%0a4rfd3aLbeN4XNaZcDADVR43GTBqFjHbK4TxIbkEWbTp5J3Z8OJmYqw4zoaqp6JWYdCdd1jW%0aDgJy4tHwPvadbUi1592YO1OSpqYqRMJC92auMyMwps92r0enXzi6Ua+52yux/MullhxYrXP%0aVNS3ez8Lld23L5N8wSobIMhHnGxocNWZLoxbutzmW6TfGut80y1v7B6mXBRpV0Ye1DyR2ql%0aRG+yRf2bSDM/pchrpT1K7lXeUoaTqNLfBzfC0mfUbup1eV7kk5/wBzi+i/nNcWqfiLZd3ja%0alocQfNUnMlpMvwC1w46sVHIuSoXeIxyOuQ9vhLi/Dta4ycuBh1RJQbbE1pOrscz4GpaC4q4%0ac3UX2ovWIK/UKlT2ySuTh0l670TgavW1tIjNVGYjQNof/wCxeZ6vsVWEiTEfZlRnyzQ624S%0a0K9shrRYbmOsdouPFCYecq1Tz4ZidrT3MYeJumvbtC8j+Ie2BDzcetrC0V6V43lqIlHxGUS%0aUAna3M8FcU4s0NZ+rMvwDZeEpVM3zDvBT9/wC4yagy++6J4p4+mPZX5Vz1dLDX8VIzHjmTv%0aX3Jp73CN4jxKo5ZcCeX/JLFWHrFvnm+4OM3NkE/z/rp9OluL/KLGVUD32J4JoHZe/J8r+l+%0ay42BPLyMj6uPuDJ3GjWIfPMPUy8R+iacL4jEHdcqQ+FnfQ1z7G8jcYt0hOefZECQ17jJr/1%0aBhFNX3VDqTGjM6fE5rm+uZbxCJUtvMsy1JI/dF+ThNSRNVTXMURVOJUc+6jK3R/YmZCfMo2%0ajWQhkT5jWQZDMpJZGXQQiU8xqLwEAzJ1eq+ITXDMbzqExSd1zq72sum4nWjULerLZOUysMn%0aHezSSjZMy5ric+hbZ6VErxkAqXErVc1bmmq+4qLKtivVClzU6JlMkuxJCfEcbWaFfwiHmtL%0awkS5h8jNRepsluTHVokRnCdaUXoVJPMj90hOnYU87or2qkRms1bjPSnXC1XqZFqLHCPUGG5%0abZeocQS0/wVDBntWG5zF4p1JBjsmILI7NWIjXedpHP2UrLpECpaEzDz6QFpkZycGI/azEur%0aW06pe5rkPfsEauCXmeJ5F4TQpX2gu1HjZRHQ+Ua/2Q6ftkpDnG8LHei4zSolYVRqmxKQRK3%0aZ85PjJPgZfaibFOHYNfpEekzC5bYm87kvTSY7xXejommJqWbHhOhO4xdRmQiUyhxs9bbqCW%0ahXjEZZkPnpMy0aWivlZptsViuRzeS5ui4wBzHMVzX6zTkFIAMgAAAFwNnegdu6vX0qLg5Sl%0aw/fVZf6g3XsIUhZ6dqTOVLLC+df8A9sxrEsxtUKCvPu80t5HXvI6FeMkjGkILrobXdlEMnc%0amTlQrFQlAABkAAAZABkAGQOMAcgZA4wAAAAAAAAAW5a2QML0Y4VnEl+yKHUb2rbrLr9TqDR%0azFMqZabaQphtw1NMr0tpzcbQlRq1Hq4EMgdi6s9DodHbMvSAxHI1qb2s7Pfc3SdrcbRPW6o%0azW50lViuSGm/km9xs9/s/KXLelLmPKU44t1WeZmtWoz9sY81qNTJqZIeNGoiZIcQiRAiDH/%0alHNhOn7deCK6fFRDh3/byHJFsVFwySW8Ms1QnVZ/SH8svUL0r9CpKs42PcbxcOVBIjrll4u%0a9FT7ad1npN0S70KtRKbM7aie5rrN/f30NUuy/yWWNG1BVs41ryrQocd9UeXWrkacgsNqQvS%0a4lppRb19Zc5PnaFIJSCJSkDqDEmyZh6jsW+KkaIqZoyFvr3M3arPl3+SjjZdSxfIyrM0csR%0aeSn7+x9fcNrWxJya2HWw5BROpTLly3w4zupd0VJpJSEkZZKTFZzUmK2rV3lKWaeapaxzBjP%0aZDq2I12uM7a4HFhJq+O7ju9Hktaa0rFfm6i62O7JvJb+/lGQAwUtAAFbbxtq4GffLiRcSyy%0aMjI+kjFNUVW5omaKQVqKmSmqflUuSKlWNWvzQ8GKBKnUOsS0M1a1Kawpx6lSXnCSh6G2ks+%0axXHFpI2U8WVLzTm39K6f2MdlhkxDSlV+KiPYmhFc7XRG8D15bU435zw9bYmHsWNt3NUF30T%0aRevd4ru7+pe+ZHcmByVdP2PKdGva+ERavitKbPdJSpL0W1G1J0m0wosyXJUR5OPl3PcN83U%0a49r3ZJ2T4teetPpqqyTTyxOc7mclnjO0rWtsOIsSPqK7TB0YPr9/2TMfpGpjGgANMvK9YB4%0agXzyi+IVUoNhXxW6VJaoyY8yn2/LlRnjRRae2rQ422pKslpUk8j4GnIdebFNdpkthOVgTUz%0aDY9NuzRYjUX36J1nONlYQqsnL01sGNFa1Uc7ecqctf/AAYzTdlPFhUN4vzLMSuKFf3LTvB+%0a9jYTcV0XNP67C+dZ7Rkr67IWqiR2+VP4n6MqQ+uLChuINaHG2GuktKkmSEl0GPn/ABm3Ocx%0ayddfWNGomiiL2DG+w+SjwbsTadrOKKKEc+bOlpqFLocgknSKFKMiU48yzlz1m5rcQlebbRr%0a5iU6W9Owp3ZRrszR2UdYmTUS1Xp75ETioq+Dout0ncbjF7jYhn4kmkirsmpvZ9dU5Kr+N/h%0aMk3XVPuKW4o1rWeajM8zMxr5ERN5CzonWQx15XCjzLg5NvFOFT4UyoTH2qRuo0Vlch50yrl%0aPUelCCNR5JJRnkXQM/2K48KFiyRiRlRjEWLvq7JPeYnXLnQYjWVOBFcuSZrwdix2ZpDLBi+%0avSTefwJL+bHZPRqmfCIfnp7RuPovJ9sb5U/gZv8gVh9cVn7Yt2P1m369SGHLCmMIdnU5+O0%0atfbKlq0kpaSLUZEo8vUjTOznPykzQIDJaK167em8itX83G7BhWNp6BMS0FIL0ctyb6K1eKp%0atlLoHLxr4sFt2cnRYu3hQIrlaN637wpTaWafckFlC5KGSVn2O8hRkT7OalZJNWpCuKFJ1OJ%0aVnGCdkCpYbiOZA04LtaEvBnym8l3rcbil1o9amae/wBxXNjuKvAXhwxwyoGCmHNGtC1ac1S%0abct+MmJAiIVxShPE1LV0rcWalLWs+cpS1KUMSqVTmahNxJ6cddFetznfjit4reK0tcaPEix%0aHRo7rnOO8HkIAAABoW23MCL/ru2vjLNgWJe8yDMvyvSI8mNQJbrT7a6lJNC0rS2ZKSojSZG%0aR5GQ7gwfXaXCw/IQos1DRUgQkVFezNF2tvO/wDPeNtYerEnDpkuyJFa1zWs66dhpbuibO2I%0a7Fep614d34223LZWpSrdmklBE6kzPM2uBEL3MYipKwntbNQuBeOzseEXOPW5JYL2ba3gXrp%0a7R+jeurJytzFJMjSb6zIy7/OMfP8AgplDbn2ENHwkVGIi9g+UVSc8ntAYVN47YC3xZLmkju%0auhTaY0rSSjbfW0vcOER99L26WXqkC5UKprTapL1Fqe9RGu+S7S85pUl47oEZkZnEVrj86lO%0ase46ow2ti3q88akkrJunvq73DoSO/IlQlGqqPjN89PaN6JUpZd/bU8rf4Ht7I2NMY8R5bTN%0aDwqxEqW+VpS6i3pSIyfVKeWgmkJ9UtaRaZvF9BlEumZyC3LsxGovkR2Z5I2IqdDTNY7fK1f%0aqyQz25NzkWLiw6xSoeIuMJ02C5bkhE+lWtGkomOqloMlNOy3kGpokNq0LJpta9RpTrNJJUh%0aekdkPZjlJmUiUqg5uvS18V29o9dGN1tLVudbo6vKbhdexeyYhOlJJHI1d5V7nc7/8ADJTZe%0apRrUZmeZnxM/COdcst4wYgAAAAGAv0QZSJ1c2d8OmqfBm1B5F0POGiLHXIWhPYayzyQRmRZ%0ajeGwPHhw6tNOivRibW3hdlxmmV4MjsgzrnxFRNDr99DVH+Zzcxf3N3H8Fv8A4g6c6Jyfbm+%0aentGzuiUt21PK0288gLSptF2JbnYqEKbBkKv6c7upMdbLmk6bSslElZEeWZKLMcq7OkaHEx%0aFBdCej02hvA7P85GNV4viMi1JHsVFbazLLvuM3Rp0xoADGvbq5L2wtul9qszJc20b5jMFGR%0aXqfHQ8UpCSyQiXHUaSfJPeNK0LSnIteXNGwcE7JVSw23c7GtjQHLdYujl4C9a7wXN5txeaP%0aiGap29C32cl37uT+OyYVXN9DwYnRajpoWIuGdQh/slSKoU95X2DcZ9Of2Y3FLbPdIWH/AFm%0aUjMd3Nrd6zmGXQ9kCFlpwH5821f4HWf7nrxqMv044QfClU/q8VurxQO0R/Mh/fFXqgSnaYn%0akb/E5YH0PVjG9MQUq98ImI5K57jM+qPLSXUk4KSP7ZIO2eqCjVsl46r4MNP+ovqh2yDL8G0%0avz7ObV+0plfsPcjLZeyjesG8LlrTuId5Utwn6apyGUSmUl0uh1tg1LW88n0C3F6Uq5xIStK%0aVDWOM9l+pVmXdIysPc8B2tpZvenYV2ja3uN860xitYsm59joLW2Mdrdl3jf+TMkzNRmZnmZ%0ajUaIYsQIgAAAAAAAAAAAAAAAAAAAAADjFMAAAAAAAAAAAAAAAAAfTTew+zE9ndm9jZc7sXT%0avfa18B7qfuLb29EL9r41lt/paJTi7Zb7lbnzi6tgScNWTRuyQiX41aTzyP11eckfrDozBsf%0aYvYrdptbF//AGtb0vcPNMRqTayuvwcz8XF0m3CkxUOIUamDTzFpVqRl1d4dCtdexsRjkczi%0a5cHi2mK5ZOy65yCQAiMzAHVXZVaRTqfua4/TkxlJ1E1O0GSvWQrMz9ohZ8R1Gjy0tZiCJBS%0aHyY1qo7wYbtbxWnolIMeI/KVat3N/0LM33UbBkmrtVBq3ZPTriK7HjqPrJ0lH7iCHLeMZ/Y%0a6iI7oRLxts5UJ21Q/Ni3ejDaZtIQasnv7m5c7Sd6PtHhU9BZ9I1GmfXMiJAAUsgBVAAAAAA%0aAAAAAAAAAByADjAHR4h4nW5hLSSn3NWoVGYWRqbS6vN+Rl+xNpzcX9iQutFoVRrEbc9LgLG%0adzeBPCXVb4zi4Uqjz1RibTIQle79TfCXVaYyYu8pRJeN2HY1ITCQWaSqlVSTr3rtMEZoLqU%0as3PYJG88O7CMFlsavRr15EPRb4z9Z3i2+EbbomxRDS2JV4l3Mh8Hyv1vNt8IxmvbEOrYhVx%0aVSrtUn1ierMt/LdNamyz7hJdCC9SkkpG66bT5SnwNyU6EkKHyWt9blO5zjbEhTpWTgbnk2I%0ayHzfxpHnpFUz75ZmPXmh70YeWxCxdoWGEJMivVWNTiURG0yZ65Ej2DZZqP2WWkVIUCJF1Gn%0aknqjKSDbpuIjfW80x0xQ28qpVtce1YRUiOeec6alL0sy6c0o4tt+3r9dIu8ClsTSi6SmBVT%0aHEd6bXIt2tvKdrey30ja7yXeBJ4KbHdszqkp+bdl/sNXRXZ0lZuSXjkIJUVpS1c4iajm2Wg%0azySveHzdShp7FlQ3XUojG6jNBPk1vOca0iR40zEfHjOc5y8r6vk4N7eMiBjZENqJt0jUlK0%0al3SFp1JUXfIy6w3kTJSVy5pmhrHqv0ODSUYovuwcSpCcPTeU61SF0k1VRDBqzKJ2Tvt2ZEn%0am77Rqy9BnxG1l2UHrL5ug+75a12j4VuXo5/wNdM2P4e3Wvi+455ZW7+XJu+1l3O6XNuLDC7%0a8ALwTVaM9Np78bgzKh5pMmzPPdqLoWgyLi2ZKSrvjBIMdrk0esbu2yBNMWHEbm1T4L42krI%0aqUJl6/X6BYlakq0NVZEluJCqKi6d5GWojJXhUzqT6hI8MfDkScVyyMNznt5LXOT0dUdEmUx%0aGtmphu1O1WxHNaviudrFNTtR1NKRPYOJUaY6RKRNhOpfjqJRZlzk56cy53OGIRpePLusjtV%0aC/w48CMmUNx8lv3BU7LlKdpsg0IeVqcaMt4y97JP+t3QoxEhxm2RkI6TNQ9jT8To9yNbtae%0aw5hl9KWrUhw/Uq/1Rao0g5mkmk098vGhv0eMeVvas6CWklcCIeyRg5757++WvrVSLzx1w/O%0a0d8ZfJSsSK9IcPWcVZeC6I9rWazjx0qYcuUp1XdKPgR+hG3JOVSWgJAbxTPYEu2CxsJnFOj%0apz3+/iqn+4tfxEitxj1rqNPd4ROF+afRu/58v8AklirC1i3z39ncZwbIatFbr559DcX+UWM%0aroHvsTwTn7Zf/J8r+k+y42BvOcS4d4vwDJnGkWNOJBlvDLwpWX8EQTgQiqfWhrY2TX91jNa%0aiuOSm3kn9lDeIYNTvfmHVeLm502Y77fXaZitq0OJPwGRjIENPuTNDX5iDGKmYiXJG6OxqvM%0aYy9jIWkVCiiZ751AEbSneF1gLSdZALRrICUjeF1gSuKcz8JioU3ACm4147eFm+Q3aduFbaN%0a1Grm6q7J592byM3Ve/peFJ7d89UCJm1U/H43izbihBpM9TLfZiucriwRoxqVrcpu8gL9Sba%0auYXvamhilWhWTTsuNpHQWA5zdVCg5azLofm6vo2nvt8XjDwGXWje9ZgLTvMMr9ewyxEodws%0apUtykTW5JpJWneJJWSke2nUJoUXantfyTx1KSbOSr5V/GQ2csVNmY228w4l6NISTjSy5xLQ%0aZZkohmaP3znF0JyZo/WQuBhTcZTILlPcVm5G89azLumzPiXtK/jjlDZ8wnuWdh4hl00I/uc%0aXuRWt0XePD9KHzjD8QSlkRs03gdreEesGgTHwKWSAdAqg9fYmDtQvxGtqdSo7KeKiKSl99J%0afvTZnl7akjZGDti+pYgziS8xBYz9I2I/5qG51v8AxHQyyVCuQpTRiQ1VfBtTyuLu4aYZRcM%0aG5O4kvy5Ms29646lKS5meWlJdHdq76h03gXAkphRkVsvGdFfEVt6utb73dbk3i6zuM4wqp1%0aOJPK1XtyRDyNx7MbT5OvUmprjpzNe6mNEpCe/3aMsiL1lDWdb2AYMRXx6PNKzK5bYrN7z22%0a2t/4bi9y2KnNybMMu73slr7goDluTuxnZFOkrL0cKWmQj3U8S+ySOfa3RIlLmtyxY0KK7lQ%0aojYqejq+M1plcvNNiw72Nc3wm2nwi1HqApZACqAKWQAZABkgAqgClkAIgAAKhTAAAAAAAAA%0aKZUAFMdAAqcdU6rNalKMu+Z5iCIicAKRVAAAUwBUBKVGk8yMyPqBQQAAACmCtElxtOSXFpL%0awEoyE6tReFAT2W7+yufbGIWN7AyOMzzPM+JiYAABTBU08thZKQtSFF30nkYgrUXeUqHN22l%0afVMj3wxHamdhClahQ9Ofkp0uPOuF4FLMyEyMam+iBEQ4hMRAplQCoAAAACmDlTPfQkiJ50i%0aLvEsxJY3sEMkJOoPmXF97j6sxVsb2CORw9ImAAEko0mRkZkZdHUKZLcfT26mGWXZcrL99V8%0aobUzkp5BY3sHA9KdkHm44tZ+qUZiVrWpwITZFAmAFQAAAAAH0R5bsQzNp1xoz6dCjTn7glc%0a1HayZkFRF4Tm7dTPquV76r5RLtMPkp5CXa2dhDhkSnZaiU6444ZcCNajUfxidrEbvNTImRE%0aTgOMRyIgABHfAEAAAAFO86gBOsgA1kAJAEayApkgAAAAAAAAAAAAAAAAAOMUyoAAAACmAAA%0aAAAAAAAAAAAQyB9VDrs+2Xzcp02XBV3R7l00kfrl0K+yFzpVbqFLibbTY74Pguc1PGTVd4x%0aRjy8KO33ZqOMgcIrmk3bh9CmzXOyJmt5t5ekkajSsyLgkiLuNI7U2NsQTNYw9Lz8+6+NdEa%0a91rW6rnW6LdHVtNd1eUhy82+FC3m6P48pbrG3EWsQ74m0uFUZEODES0k0RlE2alqaStWak5%0aK9F4Ro/ZYx3XIFfj0iRmXwoUJsNtrNDSdDa52m3T43KMkoVLl3SrY8SHcrruHwi3KjNxw3D%0a5zi1ZqUozM1H1mY0U/NznRXKiq7jKZOmaJk0CBAAAAAAAAKgApgCoAAAFQCmAKgGQpgEWZi%0aoUzx+LGP9oYHMn5I6yzFmKQSm6eynsic94MmS4kk/GXpT6oZFh3CFXra502Armctd5ieM71%0aW3O5pfqLhqpVVc5KErk5a6LPO9m5xi5i/ykNw3GbsW0ITdswlZpKbI0SKg4XhIjzbZz9Slx%0aXgWN74c2FqdK2xqvE3Q/sN0YX3j/RbzTb9E2KpGBbEqTtvf2G6LPad6PgmOdfuiXcFWfn1G%0aZLqM+SebsqU+p590/VLUZqUNxS8CFLwWy8uxGMbqtRuTfNabRl5WHBhthQWIxjeK1trTqpN%0aU198Top6WsPG4lY227hVH11yqNRpCi1NxElvZT3gyaLiRH4ytKfVCrBgRIuo08dQqkpIt/r%0acS13J43mmOuKG3JXbjJyLbUcqDCVmXZLml6Ysuo+5b9rNXqxdYVNY333SMAqWNZmLoybdrT%0alcb2W/jSLHVWqSa1PclzJD0uU8epx55ZrccPwmozMzFztROAwp8RznXPW5Tr6g9piOmXSSD%0a93IVYTdJC3TsZUgvVOwv1H6bmYsenxmY8PSUJhpDcfLgW6SnJGX2I5jcrnKt3DmhSbwb5zR%0a2DkyG2y6XFEkvbPIQVckzJnOyRVLR7JmPVY2hqXeVYmRKZFoVMuJ+l0NcZK0yHWUJSvN3Uo%0ayMyQ6xzk6fR80XeryMOUexjXOzVLnGTYnocClxIEtDe5z1htc+7VzXk+a4uJeV5QbFoi589%0aZ6O5aaT9NkOd5CS/wDOkWh70Y255ZJKSizcbaoX/g87hw25iRasmq1lttfbSSvcNEXMjsN8%0axKCz9Ul3NXohJLvdbep7qxBZKxmy0vxG7/dc78NNTvLPbG+I8LbKlXJRrPua5LKuCBBj0V+%0ajUt+oIgLQwht6IsmkqNtw30uvERlz0vcM9KtO8sB1WR6FpA2xrIjXOuucjc+dv83R7lpo/G%0akrPRaisd7XRGqiNbameSZ7zfLv924yb2C+T3vuxtk61V3K9Pti6HykyO1zjhtyaZFdeUplh%0a0iPNC9HPNCu416FaVJUkYHi+qSsxVIjoCo5mj4Lncb8dfhNl4MjxpSkw5Wbbvtu+Rt2ih7q%0aubK15Utaj3cOoF05kndLV9rkX8EYa+nyb9JtzF7hm8OsNtteeRq+DFxwcykUiRknxT1fIPI%0a6jvRfcoiL+r+J62VCC4t9jVVZGE1nP1u426jAo0I0pfmOU+RJZaNR6UktbKHN0WpSU6nCJG%0apaU5j3UrD83NRkhS8NHO8Jqes5t3yLdwleJiOBJsbFju0fH+z9bi3t0VUpctTCDzaaPneqU%0aXyDOsPUl0qzb4zdJ36m/wAxtuk0x8sixIuup1W8y7wyMvSHUU5R+Tap/vLXtc1Icb8dkivv%0abT3WEa88TaNl+zL/AJJYqwtYt89/Z3GcOyCrXWLgLozaifyixlmHvfovgnPuy/8Ak+V/S/Z%0acbAHXOJd7mkMjU0sxCiA5qnI6zy/CJk1kEVEsNZuzG9usWbMM+++hJ/ZNLT/rDApD31veOs%0acUtzp81n2F+szTGRmlzAzHOOcPGy8UZ5Z1qW79u8pf+sJ1dvlGG3QTvHlhEqWkayAWkbzqA%0altG86gJXEajPvhn3SR3ARvesVCk4p1l1gU3GJfKkWeSys25UNmZmT9IkuZ9BEZPMp/hSPcE%0aHNIw3WuQxCUrUJbSdzy/uxJchuQrjo619wtmeyn2RG26fxNCwV+EnucTxTbmxPO5pNSLubE%0aT1XfZL66yLviwm4LSQJSFERkeZZ5kKZUM89jDEs732fKQ265qlUA1Ut4u8lDf0r/qtAyenx%0ar4LeaaSxfTNzVOI5vA/S9ovNbtzOUOrx5rZ5qYXqNPjJPgafbSPDiOhS9cpUekx9WKm87kv%0a1mO8Vxhs7JtjwnQn8YvbGmNzYzb7K96y8knGleMRlmkfPeck5iUjvlZptsWErmubzm6Jq18%0aN0N7obtZpWKRIAAyJK0LSRpWhWpJpMiNJ9RkKdqNdc1URzeyTK5V1i8WzjeM2su1SJU58mW%0a3FQy8yb7hrUhOpZL4nxy7kdR7BeKJ+fizclVJh8VsNIT2Xuuc1ultmk7S5JhGJpKDBSHFgN%0aa267VLWV28KleCt5UJ0uUlw9RNOPGbbfHgkklwL3BztV8T1atuvqUy+IjlTRc7Qb4MPV9Ey%0a2XkpeWz2lrWnwEWRC0IiZHoAiAKYAAAAKgAAAAKYAAAAAAAAAAAAAAAAAAAAAAAAAAAAAAA%0aAAAAAAAAAAAAAAAAAAAAAAAAAAAAAAqACmAAAqACmAKgAAAAAAAAVAAApZIAGQAqgClkAKo%0aAA5AADIAAAyAAAAAAAAARrIANZABrIANZF3wBIFMjWQAkAAB84plQ5ABxgDkAFO86gA3nUA%0aJ1kAGsgBIAAAAAAAUwAL1bMkwpFn1CMZ5nHnGouHckptH+shQ6u2Apu+hTMqnEjXfJEht+0%0a1xg+KIds2168Zpa3EWf2zxCrj/AyVPeSk+pClIL+CQ55xzOpNYkn5j/ABojfFR1rfRaZXTI%0adkpBbzWnTjFz2gAAAAAAAAAAAAAAAAABLbanVklJGpR8CIizMxBzkRM1Ugqom+pbLGLa7sT%0aBFx6LUKr2zrDOaTpVJJMmQlXgdURk2z1pWtKvUqGcYa2PK5W0bGloO1wXcd+83xeM7xW284%0ay6hYIq1VRr4MOyHy36Lfk4zvFbaYrYvcoXeuIaXYtFU3ZtLWRkaYDhrnLT6qSZEZf5pLf2Q%0a3zhzYiolPtiT39aif4mp4rPvLjcVE2M6VJ2xZz+sROdqeZ7VxYeTVDW444paluurNbi1Gal%0auLM8zMz6VKMbUR281MskabGSGjW5ImSNPhk1QkpzNRERdJmJcyojFzPcYObMd+Y+0pVWodG%0acYttC90uvVAzj03Vzua2syM31c3uGUrUnpVpTzh456ehSkDbovB2SwVjFNKpUXc0zERY3ak%0a3399W8ROdEt5tzi/uHvJ12zQJ/ZNz1efdZtmZoitoOmxMu9vCQ4p1aiV4rqU940qGFTmKZi%0aJoyrbE85xryp49qEw22WbtCc3Sf53staaftvS0GLD23MW6XGjMQojF21FyNHYaJtqOy7IU6%0a22hJcCSlDiSIi6CG2aHHdGp0CIvDY38fKYxJKu0pm65293+DMs8453shdEQrPccLjwqIh4n%0axT5HnCWkyPoMuIrNTf3jwxoqKmS9c/QRyb20HE2mNiawrhZkb6o02mt2/WUKWSlt1CG2hlw%0a1GXQpxBNvl1SUjn/FFNdJVKLC4rlub4K/i3xSWTirEZau+qfjyZ55dwvow8cd9DielCiUXt%0aDH1TM9TkzRUUxXwFu2Lsa4+XVhhdDiKZbd11NdetWqunojOb0koNlaz4EeltpGpWnS4z+6J%0aGUT8FahKMnIO+9iWvabHrsq6vU2FV5TSiQmWRWdfR43rO8F3NL4Yu4Mnfj5SWpbkWpxW92h%0at8zVHWXTpy7pBn4xfajEI0HbN9DFaJXUk0SG5LobvL/MektSiFbdr06nkaTVBjIbWZdClEX%0aOP2z1GKjEtS0tM3MbfHiR14zjs0OqaM9KlJz6cjyE+RRKcwzBwTU6iPgBBvWOuOlHJXzkkZ%0aH4SE2ZVbEyO3szC6iXTOeptXpsWpUypsLiTYchrWzLjuJNDjTiT4KStBqSYudGR26mvTWa4%0at9XmX7kexvXNTWNFitYW413ta0d1yRHte4qlRmXVq1Kdbiy3WEqUfWlA2a3JF3jqmjVB1Qp%0astPxdaNDhxHf8RrXHnRKXROE6Wnfp3qX7y1/FSBFPe2nucJVf+kujq/dlfySxWh6x4J73hx%0am/scq3tbuIv3KJ/KLGV0D36J3jn/Zg/J0r+k+y4z8ee6Oov9AyJVNNNaTTnNNUj/vhfhMG6%0ayEI6e5O7xrD2e3uxsVLJy9DU4bfurSn/WGCSfvrfCOsMRJnJTXgv9UzhzLwkMkNJGC+0u32%0aPtA3anLpna/tmkK/1hFeEgxuih4cQIlO86hNcBvOoTAjWYFMje9YErineF1gUXDedQqFFxa%0aLbstDyZ7MFwaUG4/RHGKuwkj6DbXocP2mnXhFCk5bUz7BrqUrvmIEVUuLsoXH2jxsgtmrSz%0aV2HoDh+yTvE+6ttBDwViFfKOz4ukZhscz+5q/Db1orXQ/tN9JrTLMYUdLAAD6ABfjYExBOh%0a4g1W33HMmK7G37KCL9fZ48PXQpX2gudMiZRHN5RhON5DbJZsy3hY79TjLeLVePT0i+IprB8%0aEuzgVeBVCnv0d1WTkbN6Pn6Jsz5xe0pWr7McubPWFdomYeI5dNCL7nF8NrdBfGbo/wDD5xr%0a/ABXTtriNnG8DtF3hFwBz5cYgBAAAeowprx2/Mrq0qyU7QZaEezJKVJ/ijYWx1WOh8eovR2%0avJTDW+Ha1zfVLVWJdYzIPNe08slJISRF0EWQ141ERMkLsq75IiQAAAAAAAAAAAAAAAAAAAA%0aAAZkAyAEcgBAAAAAAAAAAAAAAAAAAAAAAAAAEcgBAAAAAAAAAAAAAAAAAAAAAAAAAAAAAAA%0aCNwAgAI3ACAAAAAKgApgAAAAqACmVAKhTApZFQCrkAKWSACqAAOQMgAyADIAMgAyADIAMgA%0aAAAAU7zqAHCKYAAAAAAAAAAAAADkAFO86gA3nUAG86gA3nUALpbLdVRCqteacVmjsdqUfrN%0aKWR/xx0L/R8qDYE3PwIurax/mXXftDEcVwL2QnM7NvnFrTfXJSbzhZre5y/XM8zHPW3Pje7%0av1nKrvOQyy3LNpV0gTEayAEgAAAFMAAAAAAAAJJBqSoyI9KCNalGfAiLiZmZ9CRBXZOyzyU%0aKu/ki5FjMZeUJw+wqN2JTJS71q7eZHHpLiexUKLvLlnm371vFepGzMPbFFdqVsSZbueHyn6%0a/is1vO2s2FQtjWs1C2JHbtMPlP4fFZredaYoYzbdN/YyoeiuVLyPUV3NJ06kKUylxJ9517P%0aeO5l0pzS2rxBvjDextQaQrYqQ9ujN479/zU1W+tzjclB2PqNTFbFSHtsTlP0vNbqt9bnFny%0anojtEhBJQSSyIiLIiGwHPc5bnb6mauRVXNV3ziXP1mZFxM/AIXKR2s8LibtE2zhe45HqFQO%0aTUUdMCGRPPkfgVxJLf2ZpFeXlIkTfbqloqNckpBbIy3P5Ldb+Xxi9vIX4hW9tQ7aVySMRLZ%0apEiw7QtF+oxYkuOqewVSXNhtRzeIyNLq90qUaUGjLmmrI9GooVR8rT5ZI0w7fVyZd3uGldk%0aLGGIJmXbLUVywle7Ssdk6213H4qbyZ5W9bhNte0Pi9QMRLUpEOjSnXOwJeo464rjCUI3Skp%0a0lkSci6CSQ1vX6rAm4LWwHaqmqsI0Cdp8zGizTMs28N2e/cWnGLmfGjblk6MVE5SHEbQg0N%0azCpcxPqjcpcRS1e+axvPByotGgqnWuT0nFSScti3dn9Sb37jFl5wZOiE0R58rzwqtaW+LFP%0amceFZGlviRDJvkveUMrGw3jIuO7Cn3BYl3OtMVqjxSSuUThZk1KikoyLfozy0maUuoM0npU%0aSHG8cxXh+HU5S9XNZEhaTXO1d7rO5v1HlgRnw4vubbrvx+P9Ml3oWJfdFxRtOLXrcqkSs0a%0aYR7mVGM1JzyzNK0nxSsu+hZJUn0Q0DFguhOsfrGRuRWusfwnW4vYMWzjxZ7lCumnIqEE1Gt%0alaF6JEJzLLW050oX/BV3JpUQrSk7GlIm3QHWnvpdWnKdM7oknWu/UvhIWTp2FuOOyy2Uayq%0arTsVbMY5rNGrThMVGE0XoWlqUnoLgWlak+BhIvT5qmTq5zTdqicpvB+PxcZlEqWHazp1GG6%0aVju47NJjvC/wDX/iHLVNsXFeXBOHS9nm74tdXmhD845DtOYX0ajUUdtCyz9DvU+yBlHkEdc%0a6bS30vWJIeFKNdfMVRjofYbbf67vVPebKVl4l2nZclzE25l1mqT3Scj080sOnSklmaiU+hJ%0aGtalK6CNTbaUcBb6tHkXxMpSHa1Ov2Sx4mnKRGmEbR4O1sTWXS0/F/DnF1Ba1MeK4sByoPt%0attI1uLMkkku+YmRjlTNpI96NTNeAsVhRyk+A+Ld33FQIWJ9qUaq23Un6c63XZ7NLYqG7dNs%0an4j7qyYktLMlaDbWatJkZoSWkZNNYNq0CG2I+Erkcme9v5d/kloStyueSuVPkX9XXXLspvd%0a06raq5YnB7Ynw8nz7du61cS8Rn2Ft0KiUCot1SK1IMskuzpDCjaaabVpM0a96voSXdOJybC%0a2DppY+2TDFY3u734/GeRZavU0mm7nl+BVX/xlwp8vW30z4DAWtTZNTrU6XOkuzZ0uQ7IlSF%0a/TH3lrUpaz9UozUoXFFzTM7iWBCgrueE21rUVrfBacAiT9c6Wnfp3qX7y1/FSBFPe2nt8K1%0aacRqQrwvK/knBUhax4Zz+zuM3diw95X7hLP9ZifyqxlmH/AH2J4Jz/ALMP5Olf0n2XGezz3%0aE8+rL3BkKmn2oTT3cqpH/fC/CQmZrIIzfcnd41jYPO9jYrWik+lFdgEf3U2QwKX98Z3zqut%0aJdT5jLtb/VM6cuOQyZTR6cBg9tYklraPusv3WKr3YUdX+kRUmYuaFvNZiBG0gCUp3nUKhK4%0agln4QJVKTLmgU1ClaS6xDrEjuuUko/CKpSd1z5a3Q2LvoNQo0tRpi1mI9AfMjzybebNtf8F%0aQFFyZpkpqeqdPkUedIhy2zalRHFMPNn0oWgzSovaMhU655LlVEzOS3rictS4qdVmiM3aXLa%0amIIvRG2sl5e3kIug3sdC5SZE0rPulJmHPM1ob2u811xngpxtw9bK0rZWWaFJ6FJ6SMa3yyR%0aFOznK1VSzVVVKhAiAB2lh3g5h/e1JrTKlEdLlIfVp6VIzycR7aNSRUhv2uI155JyVbMwYku%0a/jIZ8xqyiQlLjSkradLW2ou5UlXEhkiPyNMvgb6Ned9ad4v2xWotQYPU5GcJenLg4noUg/X%0aLmi11+iS9apkekzerFS1eavWd4rrXFsqFOhzUB0B/GMlqdUGKvTo8yOs3I8ptLzavClRZkP%0an5PyMxJTUWSmm2xYSua7wmmlI0KJCe6HF1kW05x5ikABU08pozNClJNSDQeXeJRZGQmhRXQ%0a3XNdboub52i4ObcUiUAAAAAAAAAAACoABGsgA1kAJAAAVMJQ48glq0oUZEpXgLwiVyqiKqE%0arlVEVUMdJe0ftBImvpa2cGltpcUltXk3hK1JJRkR6iy6SGzG4XwerEctb38vg8Q2O3DOEVa%0ajlrOa/7vEOHyy20P8AtbG/v3iCfpXwb8df5dxP0r4P+OPoXEeWS2hv2tcf79IfyB0s4N+O/%0awDLuHSxg745+hcVeWR2iP2trH37wxDpWwd8d/5dw6V8H/HH0Lh5ZLaI/a2R/v2hiPSzg347%0a/wAu4dLGD/jj6Fw8sntD/ta2/v0hh0rYN+Ov8u4dK+EPjj6FxHlktoj9rYj79IYj0tYO+O/%0a8vEI9LOEPjn6Fw8sltEfta2/v0hiXpWwb8d/5dxDpXwf8cfQuHllNob9rW19+8MR6WcG/Hf%0a8Al3DpYwf8cfQuJ8shtD/tbI/37wxDpZwd8ef5dw6WMH/HP0Lh5ZPaI/a1t/fpDEelnBvx3%0a/l3DpYwf8c/QuJ8shtD5/qa2fv3h/IHSzg347/y7iHSxg/44+hcU+WU2h/2tjH36xA6VsG/%0aHf8Al3E3Svg/44+hcPLKbQ37Wtr794YdLODfjv8Ay7iHSxg/44+hcU+WR2h/2tjf37QxN0s%0aYO+O/8vEHSxg/44+hcV+WS2iP2tbf36QxL0s4N+O/8u4h0sYP+OfoXEeWV2hv2tjX36Qw6V%0a8G/HX+XcOljCHxx9C4jyye0P8AtbGvv2hiHSzg747/AMu4j0sYP+OfoXFXlj9of9rUx9+cM%0aR6WcG/Hf+XcQ6WMH/HH0Lh5ZHaI/a2sffvDEOlbB3x3/l3EelfB/wAcfQuHllNob9rYz9+s%0aMR6VsG/HX+XcOljB/wAcfQuHllNob9rYz9+sMOlbBvx1/l3DpYwf8cfQuI8sptD/ALWxj79%0aYgdK2Dfjv/LuI9K+D/jj6FxPlkNof9rZH+/eGIdLODvjz/LuIdLGD/jn6Fw8sntD/ALWtv7%0a9IYj0rYN+Ov8u4dK+EPjj6Fw8shtD/ALWyP9+8MQ6VsHfHf+XcOlfB/wAcfQuHlkNof9rZH%0a+/eGHStg747/wAu4dK+D/jj6FxPlkNof9rW19+8P5BHpZwb8d/5dxDpYwf8cfQuHlkdoj9r%0aW19+kQOlnBvx3/l3EeljB/xx9C4jyyG0P+1sj/fvDEOlnB3x5/l3EOljB/xz9C4jyyG0P+1%0asZ+/eGJulrB3x3/l4hHpXwf8AHH0LifLJbQ/7Wxn79Ygh0r4N+Ov8u4dLGEPjj6Fw8shtD/%0atbI/37wxDpZwd8ef5dxDpYwf8AHP0Lh5ZDaH/a2R/v3hh0s4O+PP8ALuHSxg/44+hcPLI7R%0aH7Wtn79oYj0sYO+O/8ALuJ+lfCHx39C4eWR2iP2tbP37Qw6WMHfHf8Al3DpXwh8d/QuHlkt%0aoj9rWz9+sMOljB3x3/l3DpXwh8d/QuHlktoj9rWz9+sMOljB3x3/AJdw6V8IfHf0Lh5ZLaI%0a/a1s/frDDpYwd8d/5dw6V8IfHf0Lh5ZHaI/a1s/ftDDpYwd8d/wCXcOlfCHx39C4eWR2iP2%0atjH36wxDpZwd8d/wCXcS9LGD/jj6Fw8sltEfta2fv1hibpZwf8d/5eIR6WMIfHf0Lh5ZLaI%0a/a1s/frDEOljB3x3/l3EelfCHx39C4eWR2iP2tbP37Qw6WMHfHf+XcOlfCHx39C4eWS2iP2%0atbP36wxDpYwd8d/5dw6V8IfHf0Lh5ZHaI/a1s/ftDEeljB3x3/l3DpXwh8d/QuHlktoj9rW%0az9+sMOljB3x3/AJdw6V8IfHf0Lh5ZHaI/a1s/ftDDpYwd8d/5dw6V8IfHf0Lh5ZHaI/a1s/%0aftDEOljB3x3/l3DpXwh8d/QuHlktoj9rWz9+0MR6WMHfHf+XcOlfCHx39C4eWS2iP2tbP36%0aww6WMH/AB1/l4hDpZwh8d/QuJ8sntD/ALWtj79YYj0r4O+O/wDLuI9K+EPjv6Fw8sntD/ta%0a2Pv1hh0r4N+O/wDLuHSvhD47+hcPLI7Q/wC1rY+/eIHSxg747+hcSdLOEPjv6Fx2tkY+Y6V%0ay9aRDrWz63RqPLmNMTqgV5RHewGFLSS3tJcV6C5+gucrRpIeSoYewtDlokSWq98RGucjdpd%0avrxU5t3K4p5Kjh7C0OWiRZWr3xGo61NpdvrxU5t3K4pfg+kYAa/ApZFQBkS3AMiYBkAGQAZ%0aABkgAqg5AAAAMgfOKYAAAAAAAAAAAAAAAAAAAAAA9Fh5cB2/MrKyUaVSaJMjo9kaNRfGgZp%0agas9Do86+732UmGN8Jzbm+k0tlTl1jMh5dZ7XHnyUSSyIuBDCkTJMkLmN51CIKQAAAAcgAp%0a3nUAGvqADedQA4atVItvUeTUajMh02mw0a5EuY+hiOwjxluKMkpT7JQqwYMSPEbAgsV73ar%0aUbm7zWkYMGJGiNhQUV73arWtud5pjPjbyp9m2Rv4dmQ5F7VJJmkpatcOmMq6M94ot49l6hK%0aUq7yxtvD2w3U5tGxKo7c7OTrRfN1W+M67mm06DsSVKatiVJ20M7Gs/2W+Npc0xFxp2s772g%0aFLbuSvOKpilakUmGk4lOQfSRG0k83Mu8p03FeqG9sO4LotES+nwkR/LXff53F/4drTdFCwf%0aSqMuclCyfy133+dxfFtPApnkkkkXAi7wyhXqu+ZJYqrmQqoEnLjwBXom+pFsFzltamanPCi%0aSJ+k0p3bZ+jVzRfKdh+dnNNG2M5Tvs8o1bjHZgw1h1XS8SLuiO381C37V579RnO0ts/wAM8%0a3tEWrMm4IV9VJmzo1QhMFM3jD6mVOttnm6g8jz0m3qPSMrfheVlpdz004jdK53smgYGztXK%0axWoMGJlLyz1ssh62/qXxXaTtLk7W23imC6UkkiIkkRH4CyIWJVNpNaiJkiG2r6F6wgcxZp+%0a0CTc5MJ6AVtqbU43rS6tR1bmqy4kREXe6himLaSs7ChaVqtu/Xb/A15i+vupc5BVzLmvR2f%0aZ3lT9fAbIsRsD67hhSG59QVTX4jj5RiXFeUvSoyNRZkpCci4DV09RpiTh7bFty5pLScTSVS%0aibRAua7K7S/9jySUmo8iIzM+8QtmRkSrlwmm7l8LeTTttyDUmUk41W7YhrW62eaN+y6+y42%0aZl6NKG2TNPdElafCNx7H8VHUxzVdvse79dohtiM3la5qLq/rz+tDBl5wZ0iFKK8+R5zIVmt%0aLXEecKELkSENtoW48tRJSlKTNS1GeRERdJmY9CJvZ9Ytz3qi5JwmTeAOz3+ZpTyq9ZaSq4Z%0aKOa2eR9rkKLuP3wy6Vd7oLv56pxHidZ2JuaX95T0v5ex53Yyzei0NZZNvj++u9H+Yu7hjjH%0admAV0HWLQrcqjTHMikIQeuNOSR9y80rNtwvZFqT3tJjHFayK2yM3NPx+Ox3y5zEBkTXM4dm%0azlV7UxJcYpN/MxrHrrmSEz9Rqo0pXR9MVmuOZ+K6akcPpvoRaJqiPbpyuknpf6/jgLPFlIj%0aV0dL8fj/UytQaXGm3Eml1p1BONrQZKS4lRZkaT6DIyFjRc+A8yKi8BIEQAAiDEPlhuUFj7H%0amzrOtO36gTWJ+IkJcOnkw4ZPUanuam5E88uKFmW8ZZVzVa1LWn6SYz3AVDdOTe6ojfc4f61%0a6yfad/MY9W43BBbxvx+O7l1szRMltKUEkiLSRZEQ3nn1y1IxqNtRN45FESTIi4Fq/0kIM4U%0aKa8PyobD6j/wg/8AvivwjVrNVDvCY99d31+s4RMUkOlp36d6l+8tfxUgRT3tp7XDJWnEKkq%0a/dF/yaxUhax4Z3+zuM2tiFW8uS4e951DL/rFjKcPe/RO8aC2ZPydK/pPsuM8XH9Sj9Yhkhq%0aNrSqnyDTUY55frhH8ZCRnCgit9zd3jWNYTnYeL1BLL6TcEZPuTEjBoXvje+dTz+lT4v6N3q%0amdzhZOK9cZOpoxOA1r8oTte2VhHti3lQawqsJqMNFPW6UeCTrfPp0RxOStZegNIRHWqTSsP%0abGK5nZX61LM+aD4b+Pcnwan5wSXHo3O/8f8AgoXyhWG5kZE5ceR/+7U/OCN5IsGIUr5QzDX%0aPPeXJ8Gp+cE1xTWGpSrlDcNdWe8uP4NL5wTZqUlYpxucodhqf65cmf+LC+cESiqoUK5RPDM%0aj+m3J8Fl84Jsiirk/CFK+UXwyz+m3Jl/iwvnBUyPO6In4RShfKNYZ55725fX7WF84I2KU1j%0as/CKYabQ10Ua9cbrmrVvqlLpNXnKntHIa3TprdIlu5pzPLz03PiFROBDxKukuXB+P3niVnm%0aR598TFNy5pvmamANyHdWCtty1K1ONwihuH39TBmzx6z0ahglUg7VORGc71jrDA0/u2gScfj%0aNZtbvE9z+yexFuMsAAGWojI+gwGZlpszXyq6sH6YS16pFLzp7urp877g/tFJF6lIucM1tXp%0aPa5t3YdpFyotS4lxHra7eLA+AXx2Yb+KdCk2++vzyLqlw8y7psz88SXrKVq+zUOZ9nfC+1z%0aEPEcsm8/Qi99uo/xm+5+K3lGssb0q2I2eh8DtFfC4q/ZLsayHPRghG86gA1d7pAFQAp3nUA%0aKgBTvOoAVAAAAAACnedQApAAAcgAp3nUAG86gBSAAAAAAAAAAAAAAAAAAAAAAAAAAAAAAAA%0aAAAAAAAAAAAAAAAAAAAOQAAAAE5n4TAFO9Pr90AVZn1gCnen1+6AJ3nWYAbzrMMwTkfgMAQ%0ajPSXSAAEmQAgAAAAAAI5ACAAjkAIAAAAAZgAAAAAAAAFQAAAAAAAAAAqAUsgcYiAAAAAAAA%0aAAAAAAAAAAAAAAJNRp4FwBFRoIAAAAAAAAAAAHU35iBQsKrcXWLnrNNt+lIMyKTPfS0hxRc%0adCM+K1+pQSlD2U6nTdQj7nkYSxYnJa27zuT4Tj1U+nTU/H3NIwlixOS1v4t8YxJxz5XmmU3%0afQMNqEurvFmkqzW2lMRE+qbjEZPL6lOqb9gobow9sKTD8o1cjWJyGaTvGfqt8W7wjcVB2Go%0az0bErMaxORD0neM/Vb4t3hGIOLWO1348VhM68bhqNcdaWa2WXlkiNEz/YmE5NI9kktXjDd9%0aEoFOo8PaqdASH3eu7wnu0nG5qPQKbSYe1U6EkPu9d3hO1nHmkSsy8IvJdMkK0Szz6QGRW04%0aqQ8ltBc9wySkuszyE8KG6I9sNvC5bfOPLPTkCSlos7N+9QmOe7wWNud6LT1tPt6PTlkZI3r%0apejX/AKCG2aZh2Sk1a5G3v5Tvs8k+fuMdmXEmI74D4u55d35qFvZpz360Tnfm/wDDPsM8z4%0ai+Kqrvqara1Gpk1MkIdSl1K21pStC0mlST5xGRlkZGXWIKmZMiqiqqcKH0WzyeuDNw27Cml%0abEsjkskpeVWk5JWXBRd33jSoW3oPJ8n0nfwM4XZIxCu/tyeYz2TZVyHWy9Z+zvhNiDNtOlv%0aU9NfrseLJN2W4+bhRoxLQWa1KyyOUro8YYFi2XhS8dkGFwZI70l/geSYr8/VVbEn33Wbybz%0aU7HYLncr5jXUdnPk1sVb0pC2mavRYMM4DrjJOpaku1CKw0o0qLSZEpxJ5H05DGJaQgTqul5%0ahtzcs/1oheMK3LV4CM4c3ZZ+C7MwQoW0jXMdMM7fri5rMSJX6TGqC41PQqOySnWULUg81KV%0awM1JNJrVpGk6kx8GbjSzuIrm+Rx1zSqPIshNjNbcrm6zjFPlO7DjYk4Nx22GCVWrakKnwDQ%0ajNS2zSlMhkvZIJK/VGykZVgGppJVC1zvc4uiv2XfjlDEUhuqW21vvjNL2jWm8slkRlxI+gb%0a+am/vmq4r0VN44UR3p8pphlp12Q8om222yNSnFGeREki4mZmPUioiKueSIWiK5VXJOEyt2c%0aNlxOGMdqvXA2h25XEZsxzyUilll4eg3T75+h6C8I09ijF27nLKSS5QeuvL/l+v9RndBw6sq%0au6pv33k8n+YuVUourPMYhCeZC9p0dRh5avB7g90J543sOnmxOCsyLjw498e5jzzPYXM2cNt%0aO/dlmSiLQ56albhL1OUCpGp2HkZ5qNo89bCz8Zo9Oru0uCaZlIEz76m/yuv+P1r1lRDwRpV%0asRc+uZtYVcq/hTfMForhfqtjVIyInGJ0V2bF1eokR0qzR6pxDQsMegx2+9Lc38dbrr3szwP%0agRm6yZ/julw423Lg9NcSiPiDQpbziTUTMVL8h0ySWZ8xCDP4h4YlNmYTbnstaTQJOYjP2uE%0ay53yfxLc4yconHp9Oej2JRpU+YrNKanVWTZiteqQznvHD9nu/WV3IpMgsTXMmkMJxXOunHW%0at5LTUVyjtzVO9sfYVWrE6RU6nPorb0mU8rNbquyZPtERFwJKealPAhu3Y7VqU+Jb2xfVYYp%0aj2Whw5+DDhttRITfWeY/m2Rd4ZxmphTmn0UqmP1yrxIMVJuyZ0hEdhJcdS1rJJfGYmc5rWu%0ac7ipmTQJeJMRocvC33RHNa3xnGwaasnZjqi4kpZmXujV7U3kO5ozkWI5U7KnEIkiHS079O9%0aS/eWv4qQIp7209lhwrTflKP90P+TUKjNY8c37y4zV2FJKTue5CMyI0xormRdJJS6vUZF4C1%0aJGVYe9+ieCaC2Zcuh0q7i7b9lxnTEqzNTjJejupeZcLgpKhf3bxqWGrXtuac8N80zmj8Cy/%0aCIpwlSK3QVO4azqIrsXHOEjh5zc7acvWmjBW+/fL9o6gj6VOf+j/6Znk6WTqvXMZQpotvAa%0aLuWu5nKYYiKLpVHox/9jwfkEkbW/HYPXTVygp33espiqZ6RSPaqnGpWQnRMiirjjU5n1iZE%0aPO95xOOidrTzPecLivAJ0TrHne84XDE6IeR7zidPIvWFRp5nqcbquJn7Qnaed6nCpWkTlBV%0aKVK1AUnOMmNh24+zbErlJUfOps5MlOfeQ8jLIurNlR/ZjFsRQ8orIvKb6v8A5N/bDk/tkhM%0aSLuI+75Ht9qH6Re8Y4biAAAC7WyFdp027qlR1q86qjBPtEav11rpIvXQpf2g9sk+11pjeIp%0aa+C2PyftGREecZ5d8xcmuMLfDO9tC8ZNoXBCqkXjIhOk6lJlklzvKQfUotSTFvrVIl6vIR6%0aZNe9xUtXuL1neE11rmltqEhCmoESVjarkMvaNWo1w0iJUYSjXDntJeZUffSos8j6y7kxwJU%0aafMSM5FkpptsWErmu8X7LuLzTn2ZlosvEdAi6zVtPq3nUPGUyrIAcYAAAAAAAAAAAAAAAAA%0aAAAAAAAAAAAAAAAAAAAAAAAAAAAAAAAAAAAAAAAAAAAAAAAAAAAAAAAAAAAAAAAAAD5a1X6%0abbSmiqdSpdLN4tTZTZjUc1l4xEtRahVl4EeOl0BqvXmo53qlWDLx463QWK/wAFrnHw/mi2x%0a6aLY+Fo/wA4PR0Nnu0xPm3eyV+h872h/wA272R+aLbPpotj4Xj/ADgh0Nnu0xPm3eyR6HTv%0aaH/Nu9kn80q2fTRbHwxH/HEehk92mJ8272SXobOdod8272R+aVa/potf4Wi/jh0Mnu0xPm3%0aeyOhs52h3zbvZH5pFsemi2PheN+OHQ2e7TE+bd7I6GznaHfNu9kfmk2v6aLX+Fov44j0Knu%0a0xPm3eyOh052h/zbvZJRiTbBHwui1/heL+OHQqe7TE+bd7I6GznaH/ADbvZH5pNs5fpptj4%0aXi/OCHQue7TE+bd7I6GznaHfNu9kn8062PTTa3wtF+cEehM72iJ8272SPQyd7Q/5t3skfmm%0aWx6aLX+GI344dC53tMT5t3skOhc72h/zbvZJ/NGtb00Wv8LRfxxDoVPdpifNu9kdDpztD/m%0a3eyR+aXa/potf4Zi/jiPQqe7RE+bd7JDoZOdof8272SfzRrW9NFr/AAtF/HEOhU92mJ8272%0aSPQ6c7Q/5t3sk/mmWz6Z7W+F4v44dCp3tET5t3sjodOdod8272T76NXIFyR3HaZUafU22ct%0a4uHKbkIbz6NRoM9I88eBFgrlGYrF7rXN9Y80WBFgLlHYrO+1zT6RSKIAAAAAAAAAAAAAAAA%0aARuAEAAAAHGBUAAAAAAAAAAAAAAAAAAAAAAAAAAAAAAGQA6u8b7o1gQHJVZnswWkIU4SDLW%0a64lJZnpbTmtX2ovlBwxVa3E2qlwFicpeBieE92i3zrj20+mTU8/a5WGrvq87VMHMdeWBq9c%0aJ6DhtQk0OOosirNabbkTFeqbjkZst/Zqe9ikbrw9sKy8O2PW4168hmizxn6zvF2vwjelA2G%0apeHbGrUa93Ih6LflfrO8W3wjEq979rmJ9yLrVy1ipXBVnSyOXPfU+sizz0JNR5IQXeSnSlI%0a3PT6fLSEDc8lCSEzktbb/wCxuGQp8rIwdzyMJGM5LW2/+x1mo+r3B7j1W9wqS7kfgAFSXuP%0aWAKt/n3/jABuUppxK0nkpBkaT8Uy4iMOI6G9sVus3SPNNSkvNS75SZbdDio5jm8pr22ub5p%0a6JvEbJoiXASpZlzjJ7SnP1tJjOW44ciZul7l8L+Vxy3M/0W4CxFWWqrmQ895HS97kbznbfD%0au8La2kfmlf8gL7p/wBkR6ev8D6T+Uof/Fhfjf8Ayv8A/tD80v8A93n90/7AdPX/AOv9J/KT%0af/FlPjn/ACv/APtH1x9oe77eYRGoMmgwYSc1ran0tyes1mrukrS+zkn1OlQoPxtFX3uC1vj%0aZ/YQuEp/RfkWtXddSdEd1soTWf9Z5k7sb8tBXNljCaRbVWw7pN5TZVUeqSqjEra6I2ZONtN%0apR2OqPJPNJM93vePgSMeqtU3fG26NDVHZW8OX7lPQv9GiWh/2aoua3sLBuXyrGb2ewdVyh/%0aK3zdvrZCunCQsPWLKZup6Cp6rFcZ1U2URpjEskEx2Ixq1KZQnVvCyz748srNMgP2xrVX5f5%0aU7nkPfSP6PTZGchzvRG61VXLaMutlw7cpiFhBdF0YNYeQLbh3A3NhU1TnYq3IKmlIQ4s3NH%0a05WeS1qy9wY7W6LLT846cytcut+Mja8jhKLLQNqWYut5v8591xX1XLrIlTJsVw0cUmUdXD/%0arB4IeGITd5q/jyHt6W3p+eb5v8xYq99j2FddyS6hErxUdqWrWuMil75ttZlzjSe+TkRnx0+%0ahGeU+sRoMFsGK29W9e7+Uw6f2K2zEZ0Rk1td3F2u7/qtPXYE4EUTBKS5OUlVdrqsybnOoJj%0asZB8Mmm816DPvrzUfsSFnxBFmKo3aki7XC5OWd3hOuTzT0UnYwhSTtu3Re/lbXq+DpuLjuV%0a5Cz+kLL7L/wCQxRuF1T876P8AMXt2DXdu9H+Y+V2Wl/0C0iqmHYicMRPNPOuCYnbm+ade/C%0aJ8+bwFRtDen5xpRdgaYXeWM3zXHe4bbNV645yJzdm2xV7lVTUEuWcGMpaY+rPSSldGs8lZJ%0az1K7yRVdTVhppPQsVXoEtTbd3zkKDdq3XfjePHVSwJtOqEiJJQcSZEdUy/HkoWy9HdQelTa%0a0KIjQsjLSaVEK6U6Ii77kPUzAszEhtiwo0JzXarrnWu9E+FVhyldy7FP7JX4gqNkonZQkds%0af1Hg2yF5zvZLh7JVgOu4+0tElUdxhUeURklRq/WF5dJELFiaDEhU50Xut9YqyuE52Qitmph%0azHI3kud7LTJrEbD+JTbZfW22klkk8uaNdy0dViF4ew1ybZOGZXpi1T3OzyhbmlJYy7H3nRI%0akHn3afCN7YDntpp0TNt2n9lpgeI8L9EpxsbbrLW26t3GfzmnmaJsSprUVLvkuU3q45dptX/%0aAPsEMnfiKz836X8ol9h10ZtyT1v/AAf+6XFwj2YaDhVV01Q5Ems1ZojS0/IbS02xmWRmhos%0a8jy9EpSuoW6frMWZbtKaLTOcLbHNOo0bdrnOixm6rnaKN8FvK8Jzi5YsxsMARQ6Wnfp3qX7%0ay1/FSBFPe2nrrBPReNOPxXD/imJ2ax5Zn3lxeCgXNOtisMz6bLkQJ8Y82n47hoWjq4dJH30%0aj1w4iw3XNdapjs3JwJqE6WmWNex2s1xkpgVtytm+3EuR1qkTlZJ7YoR/YUr9/QX0sz8ZPN9%0aiMok661/ucz5xo3EuxZHlXOmqA65O1O1vF5Xg6xlZaV/xbgkxCM0syHjStvQ4Sm5CT4kppw%0auCiMXhYa6yaSGtYc6118GK2x6cVTXw6g2Npl1gs82rzU2RetUchg6/wBp+X7R1O16Oo7Xp2%0an/AKZng8st6rp6TGTKaOa3eQ0W8tg9nymGIhEfBMejF/2PCP8A0iEXW+RPqQrU9fcl77vWU%0axTUrT64poh6VecS1d4T2lBXnE67n7YmRDzPecS3O8J0TsHne84nHMhO1p53vOFxWXtCo08r%0a1OMz1dAmPOqnEZ98xUVSgqlClagKTnEd4Cm5xe3YVfWm/a+0R+dHSyWZdaXmyL8KhY8Rp7j%0aD8I23sNPXopNN621faaZNjDzohQAAA56PWJdu1VmdBkORZcVRqaeb7pJmWR9PqTEUW3VKUS%0aG2I21zbkPTtbQN6xz5twST9nHYV+FsVd0P5R4nUeSX836x90fafveP01hhz98p7HD3EkKu6%0a43XcUFoMk7836Ti5+EnKi4j4TUFNK7X2jXoKXlvJKdEfQ8yStJmhCmnkIIs9SuchXOWNb4r%0a2OKXiCc6ITTnsjK1rXWW5LbqqrXNdpW6OtqtaYdXNi2jVOY3U9z2Pt4rm5eNc13rF1be5aJ%0aRklNawySrwvU24dPuNOxj/lRgMzsF/Bp7xXQ/tNd9kxCY2EPg0950P7TXfZPfW3ywGFtUNK%0aajR79oyz7pa4EWSyX2Tb5r/gDHZnYVr0P3iJCf4zmu9JtvpGPzOw1XIfvESE/xnNX0m2+ke%0a9t3lGMErlSRN3/EhuH0t1CnTYWXrqcZJH2pjHJnYzxPATSk1XwXQ19V1xj8zsbYmga0m5fB%0adDd6rri59hYnWzis0t217lt+5kMlrcKlVFmWpovVpbUZo+ySMWqNKn6f+UID4X6Rrm+sYrP%0a0yckFyn4D4XhNc31jujLIeA8QAAAAAAAAAAAAAAAAAAAAAAAcnYzm63m6c3ZdKtJ5H7Ylvb%0anbnvkt7c8s984xMTAAABUSTMz72XEzI8i4nl0CXfyzRckIZplmocaUys0rSpKi6SMsjIRRy%0aKmaBFRUzQgkmo8iIzMM0I5kGWRiIKiZWaNWlWku/lwELkzyzIZpnkUiOZErajOPkrQ2tZp4%0amSUmeQlc9qcKkFcicKlBlkJiIAAAAA6QBKkGg8jIyPrIQRQikCIBFmYArdjOMERrbWgldGp%0aJlmJWvavApK1zV4FKBMTAAABJJNWeRGeQZggAAByogPuRzeSy6ppPSskGaS9sSLEYi2qqZk%0aixGotqrviNCemrNLLTryiLMyQk1GRe0DojWpm5cg6I1u+5cjjUg0qMjIyMukjLiQnRc+AnR%0aQSTUeREZmGYzIAZggB4zaNxQkYK4A3jd0Npp+db9JekREuo1IN8y0MmovRJJ1aTNPii9YZp%0aMOqViWpsTUe9rXd7jeiXnD1KbU6rLSEXgiPa1e9xvRNM9z1iZfFxTKxW5j9ZrFQdN6VNmr3%0ar8hZl3SlH8SfQjt6WgQpaE2WlmIxiarW6p2VKw4UtCbLSrEhsTVa065yDFaQalMx0pTxMzQ%0aREQ9G2v7KldIsRVyRVKW48NxslttRlpPoUlKTINtf2VDokRq5OzQqXCj8POWfbQQhtr+ypL%0atj+yoKCx9Ts/aEG2v7Kku2v7KnzykQISSU8mIylR5EaySkjP2w21/ZUma+I7VzUpzp3ZCWv%0a7C3quhHN1H7Qba/sqLouV2/l8pzdgR/qdn7Qg21/ZUk25/ZUpdjRmEGpbMdCS6TUkiIVdtf%0a2VCRIirkiqUuJhMs7xaIqW+nUZJIvdDbX9lSKPiqtqZ5lCW4C0JUSIhpWeSTJKclesG2v7K%0ai6Lwb5y9hx/wBhZ97IQ21/ZUl25/ZONooUhaktpirUg8lElKTNPriO2v7KkznxUTNczk7Cj%0a5/SGPey+QNtf2VJNudyv1lXYcbP6Qz9oQba/sqR25/ZO5w5v6sYN3lBuW1Z71ErlMc3rEiM%0arQayLibayyyW2ruVoVzVJ7oW6pyErUpZZOfYkSE/i/abyV5LjxVCSl6hLOk51iRGO/GjyXc%0alxuxw8vFOJOHNt3I2ycVq5KPCrCGNWrdFJjoeJHHwa9I4ZqMkslNx5NXXbU+JD8xzmnGNQl%0aFlJyLJrpbU90PzXWncbzqHiPMTrIASAI1kAGsgBIFMAAAAAAAAAAAAAOMUyoAAAAAAAAAVA%0aAAAAAAAAAAAAAAAAAIszEFVE31B0d34k0ax9SZ0wjkkfCMwW8eL1yLo+yUkZjhjAFdr6NfT%0a4GUPtr9Bnncb/htcXKn0adnk/q0PR5Tt5v48EtPe20pVaoS2qS2mjx+jecHZKi9kfBHtFq9%0aUOhcM7B1Fkco1XduqJ2NWEni6zvGda7tZntNwXKw1umdNfR/H4tLQ3ZU1zIFUdedW889FdN%0abjjhrW6eg+kz4qG4mQ2QIW0S7EYxqaLUbk1vitM9lILGWNhttbm0wJjr84R6xfgFkyNxuau%0aanIBIMsgBVvOoANZdYAay6wA1l1gBrLrADedQAbwwBSpZ9JmAIIz8AplQkAAAAZgAAAAAAA%0azBtT5M2iQ7K2NLQOIgkvVtUqrTVpTpN95yQtBKP2LTTSPYoGMz0y7dLm8k5c2SIrpnEEwru%0aBlrU8G32nOcYScp4w03tz3upptCN+3TX16U5EpaqdG1K9cz5xi9yD74DXm5djO5MMy6Lxds%0a/avLD9JD1mflw9k7/j/o/7xK/kVjGsYfkmJ32+sWetf2b5U+tDJHFJJqtV5PgQY1PK++GMP%0a1TXdtLJyxVjF/yJH8s+N44P/sETw/stLY/3xp39lf8ABLfrC6RtYz2me9HfDzl0AAARQ6Wn%0afp3qX7y1/FSBFPe2nq7JVldUFXiqP+KYqM1jyzHvTj39TjIrME2HHXGeJLQ42rSttRcSMjF%0aZdItjHWOuPjiXPJojyI1YUjQo9LU9CfO3OpZegMSK5G65VWC1+lC80uzgrtC1nCKayw0+c2%0a31uoXIpzqtaEpM81LYMzLdr9Fw5qld1qF1kKlFlnZs0mckwPFuCpGuQHOjJZHt0Xt4buLdy%0am/hpRQroK99oqDWEsnE7eXYzO3Bua9zv56XNGrIs8tenVkPPffMXcp32i7xZZZakLAV121w%0anN82FaZ/Oueeq4d8xlCmi0bvGirlql//AMzbEosz5rNFL/sSAfETR0yVO8hSpz9B/cc76zF%0aVbmXUKdp61ecanOHgEyIed7ziccz4ZCdEPM95xKczPwidEPO95xKcyFS087nnEpWoxOh53u%0aONSsxOedVOM1avWApKpQtXeITIhSc4pExTL/7B9KUuoXXUTzJLTMaKk/GNanFq9zQkY3iV+%0ajDb4RuvYUlnOjT0zyWw2+de53qtMjRiZv0AAAGWYAAAAAAZgAAAARXV06psTYrr0WbFWTjE%0alhw2X2Vl0KQtJkpKvYg5qRIboT0RWu1mrvtJX5PhuhPRFa7iu32mbuwbykNWrF206xMS5/b%0aJNUcTEpNxPkRSG31HpRHlK/XScPmodPnJV3epKtTehdkLYwl4cvEqlDbbZpPhN1cuM5nJt4%0azdW3Vt1XaJ2QNjOXhS8Sq0Vtu16T4TdW3ruZybeM3Vt1eS7OhSTQoyMjIyPIy8A0Ai5pmaG%0aRd7MgRIgAAAAAAAAAAAAAAAAABj9tF7bV0YFYnVCg0vBa67zp0GKzJ7dQpclqKsltE4tJ6Y%0aLyU6O5NW89wbGwzgWRq0lDmo9SZBcqubY5rVXWt7fDdpeCbCw5giRqsik1GqbIDlVzbHNar%0atb9Mx2/4JiZh7tO3nfW1/VMYoWHF7XfDUrsVuiUSZLVEiGiOlphp19mK4lzdIPe6DbTqcc1%0a+y3FU8KU2Uw3Dw1GnocB2tfEbDvXSuc5rXRW23at1ztHRNvVHCtNlMOw8ORpyHAcmle9sO9%0adK5zmtdFa5t2rddqttMgneUpv8AYXpXsw4hIUXSSpk0jL/ska4TYuo6pmlcgebC/wD8k14m%0axlSFTNK5B82H/wD5JcdjHiv4r7E2I13yLWr+Glcp1v17sWHJlPFMjLj09xxqQhxTMdaD1qz%0aSZI5qkcFDGFw9KU/FElT2R2TcN0SXuc1rbFuiNa5ipdEa7naRjDsPykhiaSpzI7JmG6LBuV%0arW2LdEbcxUue3wtIxAw7mYvVM8DZtMxrxIqFYxeqk1hFLeqkqQ1SI0OecVx5an5DrT5GhLj%0auSmMi0L6ebq3RU4eHIfRaDMUuC1kiyHm+1rVesWHe1EshtczSybcj+MbkqcPD0JKpCi02C1%0akmyHp2tar1fDvaiWQ2uZpZNuR/GL17WuKc3bixfLAbDWXGXQ2nezLwrx+fQ2G2V57nh3Tbb%0ahJz0Hz3dKC4JUpWC4NpUPC1OTF1aT3VdGDD6+buv4Tm8rVh3O1rTBsHUqFhinJiytt010YM%0aPjaXX8JzeVqtudrWn1bJ217KwduFvBPGRqPbdy22SIVLrTzp9h1ZnNW53jhkRJ1I07t8+a7%0a0L0u/TKOL8FsqULpow17rBi772JrsXr2p6zOLxboerSxZg5lQhdMuHPdYMXfexuux3GyT1m%0acXi3Q9W4HKIYwTsNcB123bu/evvEeQi3qDDjPaZbm8Ugn3UZKSZGSD3ZLSfNceaGObGdEhT%0a1WSenV/q0s3bYrl4NHVR3jaVvJa4x7Y4o0KeqiT06v9Wlm7bFcvBvaqL42llxmtcRWMZo2G%0aWztUbbpGLdiVDEuyjh0GfVbtq2Uc6nvEqkJfUvNaiNpuUlPdc5rSatTZiMChRJ+tMnJmnRm%0aycfbHthwIeltWqy3i8Ksu1da7jNIQaI6drLJyZkIzZSPfERkGHv7VxLeLwqzPv85DEy4to/%0aE6Rtg23UnMTsIl1VimOIanxK075Dm0biaWUoy5u/0mpJZl9MWwNxy2GKGmG40BkhMWOfquh%0at3TrQtTm/Z2w2/LYZobcORoW4piy/VdDbunWh6nM+zthmrsjYp1nFWw6l5JLuwzu244VRMl%0anZNRKVGjRFtN7gnC7pDi3ESe6TpUSOHcmNE4zpMvITbGyUCYgQlZ+fba5Xtc67LuZWGj8X0%0auXkJxm45eNAhOZ+fba5z7nXZdzKwsPjXcy9tTlBbTw1odSfYtXDZ1+fWpsGWbLkh5BoKWTb%0aiDIyy1NRC09ypb6u5GwqDKtwxhCYrcyxFjzVrWNVt2SLqXNd40XwWtNgUOVbhrCUxWJliLG%0amrWsa5t2SL73or40XxYZ57BDDPFPbCx6xnjU3HDEuzYllXI60xGhTajOaW3ImT0oQhCZzCW%0aW20xdJEWpPP9DpFyr9VoGHKTTHx6VBjrMQs1c5IbVzbDh77vcX3XXlwrdToWHqTTHxqXBjL%0aGhNVXOSG1c2w4e+vub87rynHbDHFTZEx4wZiVHHHE28IV73Ihp+NKnVGA222xMgJWhaFTnk%0avIcTKNJken6X39QjQKtQMRUqpRYFKgQFl4blRzWw3Lm6HE/wGW27WRoVUoOIqVU4kKlwILo%0aEJyo5rYbluWHE/wANltu1meT5aXll4FGOfG8CGhG8CFUFhMmcy2tZIQ4tKVKP0JGeWYliOV%0arFcm+SxHK1quTrGG9w8plijYlBOs1zZwui36fHJBuTaqc+NFYUoySglrXBJHFakpJJq53cj%0ad0tsV0GcipLStZZFe7eyh7WqrytFI6m6JXYwoc5FSWla0yI929lD2tXO8VI6luNj7aXxowj%0aw+mLVhVizirGuF5ubEqb51Z6IlokKyKORRnm0kszWpSkGRK5nijJsaYXwxUZxibvl5NYaZO%0aY3aUXPn+6Mdo877RkmM8MYaqM4yyfl5NYaZOY3ac8+f7ox3nfaLsHt8Yz5/qWb+94qv8AVw%0aw/qd4Y+P4PnQfvzEOp9hz49g+WD9+XkuDa3tvB7DKyrlxIbqNkyrtjIf7WO06VKehSN0hx2%0aOtKWtZKRry56CGESuDJ6pT81I0a2YSCuvc1rVS61rm6VulzXOMNl8Hz1RnZmRotsZIK69zW%0atVLrWubpW6Xcc4xr5N3alsy18Ub1olcr04peIN6RmrdaciSnkvIfkPNtINRJMmSM3mk6V6d%0aI2jsoYSqceQlZqVhJlLy79s0mpbk1rl8LVdq3GzNkvClTjyMrNSsJMpeC/bNJqW5Na5fC1X%0aatx0mB+IG0ttLMXlULZxTo9Np9nzFsPtVWMw04svPVpJvdwHSPJDWXPUke+vUzA9EdLQJ2Q%0acro6JbY53N4bo7eVxT21ynYKoiysOekHq6MiO0HO5vDdHbyusZD8nBjBcmOuzCi4brqz9aq%0az1ZlxykusMtK3SEMaEZNJQjhqV6Ea12UKLJUqtrIyEOyGjGrbpO0lu5VxrrZLo0nS64spIQ%0a7Goxq26TtJbuVcXXxQxWtvBS0nK7dlbgUKmN56HJCz1ylkWe7ZbLNTy/UoJShh9JpE9VJhJ%0aWnQliROw3rc5ztVrec4xGlUicqUw2Up0JXxOb1vCdqtbznGFeJGO+NO3fPm1fB6mXBbllWG%0a52XFdjzOw59blJ4GWpJ5Ou6FK/sZBqSlK+fqNSEjetLw9hfCjWy+JXsizExouubeyG39zc+%0aO7S5NrWuN30ygYZws1kviKIyLMTG87RvZDb9lt3H1uTa1rjInZs29LG2kHGqUqQq071Qs48%0am3au4TUg5BaiW2wtRJJ9STQrm6UvJ76EjWeKdjyrURHTCN26XXfSKzfTLnN0rfV5LjW+J9j%0a+qUZHTLm7dLrpJFZvty5zeL6vJceo2p4GIKsKzdw8uu2bHrNMmonVKp3AhHYTNOQw+byFG5%0aGkIbPeGyvVoLmoVz+8dpwlFoyT6JWJd8wxyWsZCuv2y5turEZ1s263G4C1YVi0lJ9raxAfM%0aMclrGMuv2y5tvBEZxc263G4DDK8sFNoqubZli1F657fuO810JMqi3nTKWmRQKdCM52ROuN0%0a5LRGZm9xUyvPsho9Xc6d4yVdwbCw3NwGQXwpfbbXwHutjPf7nwI6Pd2PzjdR2ibrk63g6Fh%0aubgsgvhS+22vgPdlGe/wBz4EdHu7H5xuo7RKNuzCzHybh9b9GxKv6wb4i1qtpTSbfpRxYk+%0aXLS06hLjSDgxVvkknybNKFKyckNcznJ0zbH9YwiydizVGlY0B0OG6+JEucxrLmuyd7vFtRb%0abtJrdFjt8qYCq2E2zcWao0pGgOhw9N8S5zGsuauTvdItudt2k1uix2+ZCbOtsbQ8m+6RUbn%0axbwzu2x4Ep+NVIVFajOvqU22tBMEtumNGhxD271J3pK5nu62xLNYObJxZeSp0xBmVa1zFfd%0alvuuz0o7tFzbrdBxrfEc3hDcj4EhIRoEwrWOYsRXZb7muz0o7tFzc7dBTye1btCXpjhibW8%0aHMOET7Qj22XZN53fOUqC3SIjaUvG4TiTJTLGhOsnM0uO9yjSjUpV4whhum0uQh4krdsZYuj%0aBgt073u0bcuM67Rt1WcbSLvhPDtMpkhDxFWMoyxdGDBbv3v1eDjOu0bdVnG0tE6nbjxRuPC%0aV/AqjWpiNfdZpdXbejT6nQagibVLkQT8FG9ZNKt2/IUTrm6LPJSloLUPbgCkSNQ6LTNRkoT%0aHMVqsZFbYyHoxN53GYzRbeevAtKlKilUmZ+UhMey1zGPa5jIejE3ncZrNFt5b3F7Gy7rRw3%0aqVTpF0bYtPqEU2DZfuqgx6fSGtUhtCt8+hxSkZoNRI0lznNJeiGSUWg02YnYcCZgU1zXXXN%0ahRHPiaruBHN0udzbjJKNh+nzM7Dl48vTnMW7RhRHPiartVrm+dzbi+mJVx1C7+SFmVerTpd%0aSqlSsuNJly5LhrekOqfaM1qM+lRjX1MloMvsiNlpZqMYyM5rWt1WttcYBT5aDL4+bAgNa1j%0aIzmta3rNtcaxHnktINSzJKUlmZnwIh1OqnSqLnvGwfkiuTrdU/Gx/xTpUuJZVsMKq1s0ldO%0acmS628lOpE7sVKFOLZR3TCEpNx50m1o5iU72KrlvKc9bLmyO1zVwrRXpt8RbYrs2tRqddl+%0a825eO661jc2rpXZZC2Bs/YBco/jLWqtXdmvGeyahFhNLl1K5Ke7aNPe52lDaG401Juuq88U%0aaibUeSecsuYSovamWbVXPvIn1Ka7ncQYowhT4cvJ1eXjMcrsmw1SO7uqqvhLknBxu8nCa6d%0aqbZFrFDx8u1nC3C7GmTh3BlKKly6pbVReU82hCTdcSs46fON4bm7NepW7Qk1nqVkIuc1HaP%0aAdD4XxlAi0mC6uTksk0qaTWxIad5Mr108ta1Lc9FreueT2ILfiX/tbYfUWXaVJv2JW6kuF2%0aiqdRdp0KebsZ1CFOvtNPONobWpLpmTa89yCZbyKme/wF0xzNPlaDNTLI6wHQ0u2xjWvVLXN%0a1WOcxq3avCmtwG5TYv2cLVwIxuq8uFhLhBhzVWKO7GlS7axAk16e23v4rhtPRX4Ucm2jNCF%0am7qM0qaSWXPzKeI+HlmxuXy5/qOOMYYjqFUp0NkxPx47LkVGxYDYTNVyXNc2I/NeFuWW/mu%0a/vHHaeA1nwNg+vWm1hbg9Ft2VUm3HLbj4hSJFvSlFJhr3j1VOGTjKyWhKtBMq1LZaTn55mU%0arbEi8G92M/39YTldqTsSQqjuyOsZrffNoa2Kmi/VhbZk5Mt7O5N5VXLRNe/LJ4E4W4H0rBh%0a7Du3rPtio16HVnLiiW9WFVRhEhCaWaW98oyNxLanXyQo0N6i46E9BVHoxGtVqIi5r18+xl1%0a17p0FsOYgrdRiT7avGiRGsWFtbojLVyXbt/LiquTc0zXLs7x2/IabF/wCaZipKxnuuMTFh4%0aeE92vOQyZt1WfulpcUScjJbUZs1KPgZ702yLuFikipnkv4/8cP/AJPJs34y3JItw7IL7vMZ%0aXZLqMu3k7jnu/Vd2UPH7CWK1u7QPLT2pc9PtW37dte5q1VV0+hx6cxFix4qqPOajkplBbvf%0aKJKVuHx1POLMTOel12SeROxl2ETPr8HDvl3xvS5uk7HMaQix3xIsJkK56ucq3bdDc7JXZOt%0aTgb2GIXiTipY2DPLAY8Ye3zh1RLwsLEJ6LTKhMjW+uVOt1t6nxnkElTSVOIjK4k4SMjJTLb%0aqNO6NKjMt9FyyXucHk63eMKdTqjUMBU2rU6cdCmJa5UasXJImURzeM7JXt4ufFcrOuhjnhZ%0ahrglbG3FduHl02TjneVvT5jVMsulRoJUm4lOvG042uSw8/HUltTKzNK1kk1NGlxaW9RkmZG%0atXNHZ9zLsmx6nV8Sx8NS1WkZmXgxGoroz1W+DkiuboKjXpmi53NbxtFquNhu0jgRs531tK4%0aPbPdew8v8ArU+3aIbFHk0Fwo1JgRtykjRUZaH23lOkxTm18SUrS4kyzNwhIqb2buHuJ9f19%0afh7pz7hyv4tlaXP4plJuGxIj/dEfvxHLdnoMVrm23RXJ1k1uwWxmbOmBOzPgNtGXc1gVRMR%0a42GOIzVCpNJnS3ZMtTK4lBYW0mUtL7uhL8yQ9pNK8s1J4dJV2sbtdzkzyVevv8XL68+AyWH%0aiTE9ZqVJkVqT5dZmBc5zWtamaPmHItiKxu+1jW55tReEttts4d4WXryStsYxWrgtbWE9yXF%0acrUNyJFSbsmG03LmxVI3qmmjMnCjpX9LT3WWR9J03MYiZNTLP/AF/h2DJMD1KuS+OI1Bn6i%0a+ahMhq7N2eSqrIb00VV3Bdbwmu9b/MPj3hL1zofM3W7LydWyzhWX/Mih/0bHHDeK/y9P/7x%0aG/avOPcS/lqd/TRv2jj24sRZQAAAADkAAAABGsgA1kACVagA1kAJApgAABximVAAAAAAAAA%0aAAAAAAAAAACoAAAAlKdXQRnl05Cmr2o3J65IQVUTfU8xdWLtFtY1Nk/2fKR0tRlEZJP1Suh%0aP8YbPwzsSYirCNiuh7ngu48XR81nvjvRbzi+SGHZ6aS5G2JyneyWwvHHSsV1tbTDvauMrga%0aIyjStReqX0/a6R0NhnYfw5SLYkeHuqK3jReD5IWr522O5xm9PwtKQNJzb153slvps7SR5ER%0aZ9OXeG0HucqZZ5qZYyEqrmp1E6oknLiKLnHuhQjo7glfnPP48exns/tDFFzt498BmmnfMH4%0aqtLCPYl+AWFOA2m7hUkRJj5apBeqBNkxNchEjVqNCdWr4yAixWpxT4/I/Ufr9K+0L8YQt7h%0aG5vYI8j9R+v0r7Qvxgt7gub2CfI7N+vkr3svxgt7gvbySfI3P+vcv3ovxgt7gvbyR5HJ318%0ale9l+MFvcF7eSR5H6n9fpX2n+0I2dwje3kjtBUvr/J+0L8YLO4L28kjyOTy/wDb0r7T/bCz%0auC9vJHkan/X2V73/ALYWdwXt5I8jVQ+vsv3v/bCzuC9vJI8jk/6+zPev9sLO4L28knyNz/r%0a9K97/ANsLO4L28keRqofX2X73/thZ3Be3kjyNT/r7K97/ANsLO4L28khy3p7ZZ9vZXD9z/w%0aBsLe4L28kvLhfycWLmLFAiVaNOg0KnT20vRXq1LOOqQ2ZZpcJpknXEkZcS1oTqFmma/JS7t%0aqc5yq3kmF1LH1HlIzoCZxFbrWt+061p7I+SExTJotOIFjKX4FPzkl7vYx/xR5G4plOS/wBH%0a2i1pso03jS8X0fbM6NlSwanghs+WnaVYlwp9UoMRceS/EUtxlxRvuuZpUpCFZZLT0kkWCcn%0aGxo7ojNVTTWI52FUanGnoLXNZEdvXa2p/oa/OU5pkyq7bt4Pt1R+M2uLSsm0t6iTlTopeEZ%0afRnXSjXeF6xvfY4RrMPy7LeNE/auLCeRuf9fpX2n+2Lnb3DNb28kuRsh0yRTdo2greqz8hL%0ajExCW1o0pUfY7h+E/F1DHMXtd0Jid9vrNLPXHo6W1eun1mU2KZl5HHyy9AY1PLL7oYu7gNd%0aW1XEcexYiqRJUyRU9CciTq/XnuPSN4YM/sLvD+ywtcX3w+yyKJNkUxBlWZCOHRu//mLpHbp%0aGf0qK3am6J3fkan/X2V73/tjz2dwu17eSSdtVAyy7eS/tP9oLO4L28k7ZBGloiM9RkWRn4w%0aEiHU079O9S/eWv4qQJk97aemtdWm4YZ6stKv8AQoTt1jzx/enHvGpfWKpbcu4UVCoxY0VKJ%0aam9y+vcnrTmjMyUfH7URVxBkN3FPjQzKtPJUInZlNI9Sopq1OxyPvoP0RepEq6JVRWxV0tF%0aS4+Cy97jXZLf7JcdNR7sxoh6Zf35O+0slZW2mzC/4UT1XGxBT2ZmeouIy3I0JaaJuWcl9k8%0apnigZHnkulN/a0eCn/QJ4i8HePBKpYsTuuz8qIpi4tzwiS0rK84lO5idGnnV5xmRrPSXFWf%0aAvXE6JkedVc5bWnpoFux4bZbxtt9Zlx1kSi9rMWuJNRHO0d4zySoUvAZlFa17udpH0dqov1%0aJD95T8gk26JylPd0NlO0s81pHaWH9SRPeU/IG3xOUpL0Nku0s81o7Tw/qCJ70n5A2+Jyl/H%0ayjoVJfB2ea32CO0kH6hg+8p+QR2+Lyl84j0JkO0M+bb7JHaaB9QwfuZPyCG6IvKXziHQeQ+%0aDs+bb7JPaaCX9oQfudHyCO3xOU7ziHQiQ+Ds+bZ7Jkhs9We3aGGUVRRmoztVcOc4lDZI4KI%0ako6PUElX2YsNQjuix9J2dptXCdKgyVPbtcNrL9J1rbfB9E9FMok2ZJU4irvMoUrg2hvmpL3%0aR4DKWxG8k4/I1UPr7L97/2ws7gvbyR5Gp/1+le9/wC2FncI3t5I8jc8/wD29K97/wBsLO4Q%0avbyR5G55f+3pXvf+2FncI3t5I8jU/wCv0r3v/bCzuC9vJHkbn/X6V73/ALYWdwXt5J9VJpc%0amA+anqk9MQZZEhSdKfX6TAlcrXcLTsQIAAd/hDaMe/wDFK3qJLU41Eqk5uO8ptWlejpPI/C%0aaSFaCy+I1pb6rNOlpSJHbrNaZco2CsM5aFoVDr2Ss0mZVZZGXeMy4C/JT4CORzesau6dqw1%0aUcjmZpzTNy0KiqrWnTJDjrzzi46CcdeVmtxZFpNSj75moszHA2M6RDpVfnabC1IcV1vgLpM%0a9FzTnuoQEgTMWHD0WorjsD6Rjh5AAAAAAAAAAAAAAAAAApgxw5Tu8L7pGAsO37MpFQqLF5S%0anaZWH4DDsqW0wTW83LbTaFc14kuEtZHzUo0Zeeak7R2KJOlPqzpypRWsWC1r2NVzUTO6265%0azuJo2t5WlxdLZGxXKUt9WWbqcVrFgNa9iOc1qXXa2bncTRtTlaXW0sdKjtIXFh7sTz8MoOB%0aN8WlTewSbmXHKlTEJS+p5DjsxzVAbIlLWnSSd8nJOlCVZJSNmQcLSU5iiHXYlWgxn56MNrY%0afBa5rWN93dqt5ulpO4xsiHhiTnMStrcSqQoz896G1sPgttaxvu7tVvN3+E9Nso7el8YU7Pd%0au2/DwUva+otN7L3Ndizpm5nEua+6eWmA8nNCl7r6Yr6T6HuSteMNjyl1CsxZyLVIcBXW+5u%0abD0MobW9vZw23avGLbi3Y/pk7V401EqUKXV1vuTmw9DKG1vb2a2twcYypxhuWRe2w/edal0%0a6VRZdaw1qNRfpz6lqep7j1GddUws1JQZrbNeg9SC7juUjUFDlocrimVloT70ZNw2o9uq9Ej%0aNbm3W4dbWcamocuyXxPKy8N96MmYbWvTgejY7W58bW1tZTCai2vDszZ92a8QppvyqNVHq3Y%0a1bhk4bRoiTKnVEKeYWnnNOk07JzWjnK0NF0aknvmNORZms1yiwtF7EgzEN1vHhQYO8/lJck%0aPRdzuMbxjzcWZq1apELRexsGYhut48KDB3n9ltyQ9F3OdrFwfKxWPhLbt/y7AxxxXteJhg0%0azAvGJb7cpqS9LbU6k3VoJ2OTn65p0J0JS2rJSuKlY4uK6rUY8oysUqXjOm7nQXRLcrHW7zd%0aGJbxdbSc52rqmOpiqq1CPJsq9Ll4zpq50F0S3Kx1u8mjEt8bS0u8c10bN2HtboFjliHiNit%0ais9jKzGi2a/IcU7UaUSkoeW6k35C9DJpkNJdSaVJT6LSadQpSuKaxDjTfQaRl5RJK50ZrdR%0a/Ft0YTbnaLrOUU5PE1Yhx5l1Ik5eTSSu25rdR/Ft0WtudousOPlO8NoOEV1UfESmX9W7Yrc%0aemsUS07co5LZfjIZSptx1iQl9K48ZLK9J6G+cteWfngn2KarGqUvFosxJsiw1e58aLE4Fz0%0amo5lum+7Vudot8Eq7FdTjVCXfR40q2LDV7nxosTSRbtJqOZbpvu1bnaLdLrHHhhbeHFlbCV%0aWlvQlYkT5laJ+7rjjUBVcjWvUlRVqRKdQ6ts5LUNqVka2zUlS3n1ei0ieqzVZmsWQ4bXbma%0ajLYEJ0TaljQ7m5sRyNdY6K5mi1bXNRrWkKtN1qaxXDhNduZqMtgQnRNqWJDu1EcjXWLFczJ%0aGra5ERrT5sOsMYa9tHCuwLqw6wmepF0Wy/WJnae21JKe2TVVXHkGbyCdjqWmNGWbXe1+h1K%0aSKlUq0RMMz9WkJ2ZbEhxWsS+JqrdBvZo6L7b3tz/APYq1GqxVw3P1aQnJlr4UVrEviaq3QL%0a2aOi+3bH7/wD5L6YWbJFy7P8As54oUeiVGFRbyvCdUqtTJNIbU2zA1N5RIrW9QRoSkkqRqy%0a8732olc1I1/V8aSNYrUjMzTFiS8FsOG9r9Z/Le612lyudbpGB1fF8nV6zIzM0xYkvBbDhva%0a/hfy3ut/DrdIxr2GLM8qFtr3fTrumx4ibPsFdTrD7ba3W4SXGKXNdRk2S1OE1vlINSCVr0a%0aiTzhtPH890xYYlo1OZft8zYxOC7J0eEmtajbrbtLVuNn49n+mHDUvGkWe/zFjG8F2To7E1r%0aWpdbdpap5Paus/ZquK1btuezr/u24L+qlQTUotMmU55uC85ImoXJLzymtaUJaceUnU/0oTx%0aPuTvGD5vG8GZlqfU5OHDlWNsc9rmq/JkPQ1Y0TWVrc9DzS74Pm8bQY0tJVGThslWNtV7XNV%0a+TIehqx3aytbnoeQ+zZ4szZZtCh2ddFfxHvSj3nS1w6rUIDNOfVDYmMLS7u/O6WvU3qQnPS%0a8rm+j748+JZ/HszEmJCTkYMSXfcxq3NV6sc23PSmW7/ifIUsSzuO5iLMU+Vk4bpd9zGrc29%0aWOS3PSmW7/ifIbJqTWY9x0mHUYbhPxKkw3LjuaVI3jbiSWhWSiIyzJSeaotQ5djQIkGKsCJ%0aoqxbV77TmN8F8JywYmiqLa7wmnM/JbhRnH3nEMsMIU44tR81tJFqM+HgIhTa1zlaicKkrWu%0acrUbwqazeUC2yJW1K0TNpsT14YW3OQwU1cdTSKxU3GnVtrWZ9ykm23t2hXO06lqT3OnqrY4%0awRDoDs6g5EnIrHLldqQmubdb4zm3u8Fred1Bsd4Lh0J6OqDkSdipnldqQkc37Tm3O8VvGui%0al4gWjRKVGgxNtrFCnRIbKI0eIxbleaaitoSSUNJQieSUpSSciIi0iManVGLEWLGwvAerl4X%0aRZfNe6vuHGIPptRiOWK7DMBVcuebosvmvOX3DjHr9kPF6q1Pb1seg0jHG/sV7Smxai5Kdqb%0a1ShRlvJplQWTK4kmS6SibNppZLP0R+FIsuNKLLswnNzcxSoMnHa6HbZtb1y26FpXshNyuuc%0a232iz4xo8CHhSanJimQZOO10O2za3ut2yFpXsa3K65zbfaMvdrSq2dZ2BFduq8bbte5mLbh%0auvU6PWaVGnoOY4SWmkNk8hZJNx02knpLuengkaVwdBqEzVoUjTIz4W2q29zHOZoN0lutc3V%0abcacwjBqMzVIMhT4z4ToqtvcxzmaDdJ11rm6rbjAHk6b/awmxdt+oVuxKTeNu1m4afQWqk5%0aSIkqfQ6s4olxHYq1pNxtRmlZ6SUnVpzRz29I6N2TqY+fp0aBKTboMZkKJEt2xyMiQ26L0e3%0aVd4WlyXaLjobZMp3RCnRoEpNugxmQokS3bHNZEht0Xo9uqvpcl2ipfrkp0pfwqxrnsutPw5%0adVWlhxtWpLumNIXqLL0JpdTkNebMDsp+lw3cKMT1m+ya+2W96fpsN3C1ies32T2XI/Hp2Jo%0amXSVem/wAnGFk2av70uT/DZ9ssuzH/AHld+jZ9bi1e03g1gM3tJXyvELGa6o1wvRSag0uTS%0aqpVCt12REJ1lSpCW3N8w2b6XW2UuNpJPMUruhl2FK5izoHKNo9Nhug3aT2ugsSIjHWro3Ns%0aV1trnq13Ka0yzCtZxX0FlG0amw3QrtJ6OgsSIjHZO0bm2K621z1a7s2njqFLs22aRGp9K24%0a8Q6bT4baWI0SJZ9zMMMNl0IQhEokIT6kiF8mGVOO90ePhWC966yrGlFVe+qwy9TEOox4jo8%0afC8F711nLGlFVe+qwzjKwNnS8015+/9oq6b5rdXRHKJWHbUrjMuAbZL1azfRJTIQtJtJ0r0%0amlKOaadQm6IY0ltqZSaKyWhsuzYkaXVi59i3arMtLV5Wk0m6IYxl1g9CKOyXhw7rmbbLqx2%0afg7XZlpavK0jJav2c9TtgeiW/YNulj5Br0RqMly4JzzJPpeLmzUsvmlxtptzSaWkuNKZTpV%0ar5qnBquXnUi4uiTlWjdD3w1d701ruDiXMuarlbrOtiX6tvFNYS081+KokzVIy05Yau96a11%0auXEuZciuVvC5Wvv5OlaYzbLlry9kzafuSk160mcS77su11OW/Ao1QcmnElGtp16M0SGnDQ4%0aTcmTqybVocQ5pLzzeDauLpyHiGhwZiTmdyS0eN7qr0azNNJrXuue3RuYy3S0m28m02hiych%0aYgocGYk5jcstHjZRVe1rM00mteuk25M2Nt0tJtvJtOfbG2qbrxMxPwmqNfwcuixZFlVZypw%0a6dVnpJvV81SKe4bTe9hMmnI4qEZpQ59O7nxpcD4QkJKQqMCUqbJhI7Gtc9lvuejF0nWxYnL%0au1m6pJgrCUhJSFRgSlRZMJHY1rlZb7noxdJ1sV/Lu1m6pdLYFYr9l7Tt2JZwVxJw0ta90uS%0aexqgqUii0ZbSDcIkocp7RKWtWtKPPUaEL0aV6UkMQ2RnSkxQpdH1OBNR5feuS3bH5ut4sZ/%0aA3h0XZubdchieyE+TmKLLudU4M1Gg71yW7Y9ruHVjP4E4dFc137k4S3XKb7adZu6RdmHdvU%0ayoUC3aJM7EuKW/H3T9ZmNpUbbThlmkmNDWpBKPU6lGruE6Rk2xVgWVl2wKxOPSJFiNzhpdm%0akNjtZfD0tLkXW6xkuxbgmVgNgVmcekWNETOGl1yNZxl8PS0uLDu5R7jawwkg2/eVv2NQ8Et%0aoNdJwiUqNb9csxs2Wpq3TYfXJ3va97U8TzZGa0KI9ZK9qwYOrMWNLxqrM1STvndKKyNvqmV%0azEZbtzNG3rObq5FgwhWI0aXjVSZqcnfOe+Mj8KZXMRmW3M0bes5ODItBiDWI7TsS2bvoG2Q%0aldxOtsxaPXrrTqqyydb0Ibjv0zz9W+3WSSSrnmjvjNKbBfa6ep0Wm+58L2Qk0NHSze2Y0dG%0a75DM6dBfa6fp0Wm+58L2QdTR383tjaOjd8iGS+JzS4fJK3BEXbV2We1S7dOnM0y5Uaao00z%0aNQ2lT2bLPFZFrLS2XNWNV0xyP2QYMVJiFHV8XNz4Xvdyw7t7SiaurrONVSK548hRUjMjq+L%0adfC1LlZdvaTtXg1jWImQtlwlNOvMOoPWhxpZtuNqI8yMlFxSojHVJ0itqoiLwKbpdkvahx5%0a2vOS7ql12k5QZmMcCpootLmOstMtTUR5EJL7z5OmbW9WwqUZmkkpzy0pSeQja1c3OXNV/04%0afKcYYrw1hmhYyZIzyPbJOS97Uuzbe1+SJbpWtdZ2Vy65cK039qiPsHXEqtItmbtArnKTRmk%0aLht09mOciOgjUZFuT0s9kLyVzlHw4cNNPRuXPh+TLrfJ2THZpMGriWDudIiU7LT1r87XLvc%0abWtTsdc+XZS8s2eGWLPlie0Bo7TI8jvarsXT9Im9lbzcf/DZa+vL0QnW21css+5l2Fz4Cpi%0anpO3XJdK1+t7pfdyodmV3j8Hy9Y1L8ktZlz3ftcWfPs6uYb0i4rThv1qMm9OylQZDaYymXj%0abQxkpx1pt1byUm63kTWvUaUqITtyzzdl8uf7jqrZYn5ODQo8OehRXw4rkYu023Jp5t3355N%0adbbnY/Wt4xt62hqxfOzvhTVKhZuE1tYr41XM2tiZOoNodqKU82pwiNc1Tspx1xCUFluikrW%0a4ok5k0g9SaaKjt9E+T8b/wCPkOS6DCp1UnGQ6hOvlpKFvtR8W9/BwQ0RiI1VXgWxEbzlLXW%0a5iBi/F5O26oMrZ2smJiv2zSunWHHsd9Ns1JjsuIZvvJS8qObhNE+4WclKtbDXNMyIlV0sVV%0aeqIi9ZMly4U/16/ChkczI0Pppgvh1WI6Uy0o+3N21q2PzRu9fbdkmpwOXslheVhxgwjw52b%0a4GG8m2LYk4qzKpT6nV49vWA/ZRt01L7jx6Vvk+banEISxml93NZqXpJJGkkVU4G73AvBl1v%0ax2f3rm2xbSa7NVZ1XZHckqjYjGOiR0jperck3mqzO1XXqitbvb3Cplhst7XWF+0PhdiXYuD%0alKVTrEwysyCmG8hk4qDXUItQcUwlpRaiUyUdBLdWrUt1bufc610nw8kVycCfvRV/dl/E1hi%0afDFYpc3LVCvxFdHmYz7tJFd7m6Hv3Jyrt5vFaje8mG+xbyq2DtvXbg7bdC2bbQpVz1p+h0C%0asXW1GptMdjSnlMR3pjZMxVrWROOKcJCnEKMvFzE6W5I1N7g3975V4M/17xtzF+xlXokvPTs%0a3VXuhM257ISuiPza25yMW6IiN3t7gXvF4+VT5XHFrYa2nG7CtWhWMdKkUOLWo82rxZUmQ8T%0ay3WlERNym0JycjvFxSeefe06lU2e9WJ+/+ORimxnsW0XElJdUp2JER6Pcy1itRN61evDcuq%0a5P9OAwiwz5XLFKzNqG4MUJDdjLuC9afEolXmOW4lXYbLJtoKQxoVvkupbJRadaml83U0vdo%0a01FXNFVeHvG4alsU0aPRoVHhrEsguc9ibZwq7hR3Fyz5rXN6zkucbA7exFwi2UcP6niQW0l%0atB063sYqk3U/JDVLUTMZqstyMomltKct9aUGbDJaUERJ0x0kSdKchXRrEVck0VXr76Lw8z9%0axoiYp9crkyykNpUssWUarbGRLVa1F0kdlNJnpu31XSuXfXfyOo2IL+wPqOIVUsbBjalxtk3%0aJf9bn3ZOiuW3BWqfPcZJyVJXIm29oa1IZTwNaEZ5EktS8lVEiNamSNz4V62fBv76s7nZPTj%0aKn4ibLMqFepMBIcBjITXJEfosRcmNthze/kq9hV7O8hh7ywW1JiNJ2h7zwWqOI9cvKxbWnU%0a90iqlOozcl+X2G0+pRvQ4UdRbtb629JF6E8xQix1ei5cG91kz4OuqInBmbd2I8NUllLgYgh%0aSrYUxESJqui5WXObwPivzztz4DDNT5aDPUXQKZuTNTdtsuc7ZUwpL/mPQv6MjjhjFf5en/w%0aDeI37R5yDiT8sTv6aN+1ee4FiLOAAAAAAAAAAAAAAAAByACnedQAbzqAFIpgAAAAAAAAAAA%0aAAAAAAAAAAoJyzPLM+J58QcuWeXAhBVREzUsZili07ds96PFdU3SWVmltCVaeyMvRq8OfeS%0aO19jXY3lsPSzJubYj556Zucu/tefEZybeM7Wc7mm06FQWSbGxYjc4i/q5rTw0mpZFkR5esQ%0a2i56quZkzIPXU6yZVenIxRV3YPWyCdVKqJKLiYpqp7GQzq6pVG6fEckyXmo0dks3XnXCQhB%0adalCkq5nshwlV1jW5uLH42bS8CZRJdHt15Ux6Yg2JE1KDJtlB8FEjPJSjNPN1dz4B4Y0w22%0axplFMozmxGxI+jbxSxROERERZFmPIZTd3Sd51kI5KLu6RmfhMQGZOowASrSAKtZdYAay6xS%0a3gfFX7og2tCKRUJSYrJqy1KQazM/BklJmKjWOfqFKPMQpdt8VbWnRfm5WoX/ALZR9xyfmhX%0aWTjclPKh4OjVO7Z6L/YJTjfa6jIirSM+9nDkl/wB2G5I3J/WR6OSPbPRd7B6aLKRLYS60tL%0ajbhJWkyPhkfQY8ypkXVqo5tzUOQQJijeH1ACsARmejIASAKNZ9QA4avqcgukXA1kZEJ2Llv%0alJ77cjZzgjjDEubCS1Z8Z0nI0ikRNKk8SI0tISpB9aTSpJp8YaqnoCwpmJDd2XHNNSlHwpu%0aKx2sj3ese4i3m24SeeQ81qlvdCQ+5F1tqT3adInUpJD7BgxtsYG3nihtQXJWqHT4MmmyGYL%0abbjk5pszNEGOlXNUefdDJ6diOnSks2BMuVr23cXnG6MGVFktRoMHuu9Z5a7ypeJP1op/wq1%0a8o9/TjSe2O81xlHRtn4RT3Gz3swXJZ2JcC4rjOnwWaQTqmIrEjshyQ640trNRpLSSCStR9O%0arV6EY/iLFUpMyLpSUzdtltznNt41x5J2o7fDshlyMYq6lulOII+8YwuTbpFqepgLtJvG9iV%0aGURcDgI/lnRurBv9id4f2Wltje+HdYfr0Upsy8AukxrGc0j3k9Dmfg+MecvJGsusANZdYBD%0aqKaed7VMv3Fr+IkOOTL7209LbzuVcjH6o/wAChM0oRdU9eiT1kKx4bVPnuCnnW6buUq0qbX%0avU6u5UZEosv4QlXSJ4TrHHT0K6ZFuunGkpcUwg8jSfdset1CVrrUK0WA1+k0vFgArf492M3%0a4LhgH9rIQf+qPZK+/Q/CMZxBvUqYT/Dd6hsTS6RJGUGhzQdytVR7Zco5iw74lUZY97iMN/6%0ag9Lut+OuWuGuk5e6n1IY4m57QIhB7zjU5l1CZGnnc8rp56qrGL92Rl9sEX3t3eUnklzm4Kc%0a9vrHsDezPpFitNp3je9YWi8b3rC0Xk7w/D8QWkLyN4fX7gWkbhvD/APJBaQuPU4T2CvEa7m%0a4qiUVPj5PTV+K3n3OfhV0F7voRTmY21Q8+uXOjU1Z6ZbD4jdJ3g/zGTHNLSRIShJZZEXBKS%0aLgREMdROsbcRN/NRlmnPjkXTmBMiKvAdJXsTKBa9Q7GqFUbjvmWrRuHXOB+xQYrQ4ER2o0t%0a0epy0B1saJv+MfD+bjaGX/DafuKT82Km4o3JTyoeXo1Tu2eg/wBg+yiYpW9c9SREhVNqTIc%0a7lG5eb1e2pJEJHS8RqabT0y9VlI7rYUTS8Y77IzLhlx6DyyHnzLgqqnChSIkSMy8JCGaFMa%0ayFUDWQAne9YA9VgbUe1eNdpSM8koq8cjPqUskn/GFSXdlGb4R4Kuy+QjM7jjYHFn5OGWfAj%0a90ZKimkHQy+mDc/s3DyFxzNhbrR++qV/rDinZoltpxhNO5bYbvo2t+yatxJCtqMTnW+qenG%0arCxgAAAAAABUAFMAAAAAAAABjvjXfm1FRsV61Gw+sWzaraCHGk02ZNmQ0PvpNhs1mol1Fpf%0aBw3E8WyGzaDT8BxafCdWJuKyY0r2tbEyTSdbqwHcW3jGxaDIYHiSMJ1Zm4rI+le1rXZJpOt%0a1YDuLbxizu01f+1VV9n+7I19WHZtKtB2IlNVmQ5kNchhrfNmRpJFRdXnr0p5qFDN8KUzAEK%0asy7qVNxHx89BrmxMlda7lQG8XnGZYXp+BIdXl3U2bivj3aDXNdkrrf0DfWPi2R792nqNs42%0azEw7sazqxZjJzCpk2fMiofkZzpK39RLqDK+D6n0pzbTzUF3XdCvjKnYEi1qPFrU3FZMe53t%0aa2JknubctWBE4lvGPRjGnYIiViYfV5uKyY0b2ta61Pc228ECJxLeMX7crmKVf2KMZnsWKDR%0aLeryLaryITNMdZdaei9qFmThm1IfLPeKcLnLL2PeGumwKFBxRTGYdjPiw9tg3K+7X25vKhs%0a4tvFNfsg0OFiantoEV0WFtsG5XXa+3c6Gzi28UtDsm7G7G0Ls+YO3HX7zrqLVtrs6X5Fm2T%0aVEkymq5UFqf1msyRrbJKFpS1q0oVktO8GaYwxs6jVepyMlLMWNG2tNu4zWLLw0yyt0rV0mr%0afbyk0TL8X40dR6xUZOVlmLGjbWm28ZGLLw0yyt6ztJq329lNEiXjjgTXcVsa6+rGRpmiYzW%0a+mkv09mzqypcN/sVtnszenHJKjSpT6yRo5xvd16EGYexXCp9Mk20vOJJRb2v26DkqXXWW7Z%0a4LbruLqk0Og4ph0+mSjadnEkot7X7dB323XWW3eDpXcXVPN7P20XhLYu0IzVa/fUnyJ4UW3%0a5GrGfm0ic4/USdU4qRNU2xHVuVEhamS1pSZoUnm80XXEeGcRTdHWXlJRu3zcXbZi2JDyZlb%0aZDudE0tLT0btK4uWIcN4gmqQsCUlmrHm4u2zFsSHkmVtkPN0TS0tPeu0j3+3DMwit/akbar%0a+Gl5Yo4nuUePHjUGA661T3m21vKbdXu81uKNS9B8xxKUs9xn3WN4BhYjjUBXSc7DlJO92cV%0a1t+ejm3S0edrNdpa3Jx/AjcQRqErpOdhykne5Ve62/Nbc0S7ztZrtLW5PX3pg9SLtwNZq2N%0aMGm7OlFt6ZMVRKLZz8SM9UGJLTGtL7SScN+RnG4aSSrStWaUj1SFbmZeq7mww91TiRWtviR%0a2uVGqxztRdGxnunO5rivJVmYl6ttOGnuqUSK1t8SO1y2qxztRdGxmlzua4sDYWzPU75w1uf%0aFRmh4o1S0octEahNRKrGbrcuGTit/KccU0vU20yWnSy0rU4vutDbihsaoYqgSs7L0B8SBDj%0aq3OLc1+0tfbosbpN0nO7Y7VbynNabDqGJ5eVnYNAfEgNjq3OLc1+0tfbosbpN33O7Y7Ra3l%0aOa0zQ5PK1sPadhXVazh3eFzXbTa/IYcmN195pU6kOttrLcrQhCdCj1+qSrukKUkaM2S5usx%0aJ+HL1uWZBfDa7JYTXWPR3Xa7jes3jNNJbI81WHT8OWrEsyC6G12W1N0HNdxmu6/2eM0tZMu%0aW2LO5V3Geo3q9S2LWasplNS7Pj9kxlsqgUNJtrZ0q3pKzy3eStQy5ktPTWx/TZemI5Y7ph1%0alrsnZ7ZM8bRt8Iy1srPTGA6bCpyOWM6YdZa7JbtsmeNo2+EWU2hyibTtn3fiDYmHltWDhjh%0ayhiPHlwaDFp8u4Zb82NG88UyhJnoQ9r0ZqJvQWrnr5uc4a2yhTMtR6tOvmZyZucrXRHPSGx%0akNz9G53KbldxvBaZvhu+hzMClVabfHnZq5zmuiOe2GxkNz+M7m5XcbvNO0wKbomyK1Z1cxM%0asi1L1wvxVpcedHrM+24tQlW/LNvNxslOIWtSSy1G1nz2+e2nWlxtXlr6zWI91StDm3y87KP%0ac1zGxnMbEZxXaLmt8biu0XaLmuPNX3TWId1StFmXy83KPc1zGxnMbEZxXaLmt8biu0XaLmu%0aNjdsVGl1S2aZJoj0F6iSIjLlPchERRVxzQRt7ok5ESNGnJKRzFNQpiFHiMmbkiNV2d2tnxr%0aucc1zTIzI72TN22NV2d2tn17j7m3FNOEpJmlSTzIyPiRjzK1FTJSgqIqZKYicrxb9NtDY0p%0aESlwYVLp/k5amOR4TCI7anXafVHHXDSkiLWpR6jMbq2F5iPM4liRJh6vcsu5tznXbyRYDWp%0a4puHYcmI8xiWJFivV7lgObpOu3kiwGtT5DspuFu07RaUcuXemzpBgx2iW49Kphttst5Fkal%0aqpuRcOk1GPLCrGBIsVGQ5WdVzl1Uidfue7njh1XBD3IyHKzjnOXrO+r3ctdhId0FyqmHCbx%0auDD656wVHnaZlnLQdPQ12rqultWlpot8Staj5ncrSMsrO4FwBO9DYMaEy+Hoxte7boGlpOd%0ao+NyjLKskj0iTqUyDGgs2yHoxte7bIGlrO0f5jKLak2YlbUkywKdMq78W2aJcKZ9dpvDd1R%0agmlkn0JnvCWW6LnJTokuq6UpGpcJYs6AsnI0NmcaLCyhP5C3erbpeFDa3Vc41VhbFHQJs5G%0ahw84z4WTH8hbvVt0vCa3i5mMWzZjhTNn3CzaTuiZ2ImdHu9TVCYUgiN2pL7OTGJsiLhp7sz%0aLuW0KG2MU0CPWKhQ6fDRbXQc4rv8AC9yvz8LV8K02jiWgRqtP0WQhZ2ugtV7uZ7nfn4XrF3%0aeTXwmewo2EjeltuMybtRNr5Icy1Nx1xkMR8su8plhLpfv32IwvZSrLKhitWQ9JINkLxkdc/%0awA1zrfFMR2Tquk/ihWQ+CDZC+VHXP8ANc63xSznJs7RUqyrSwfw9pS6FP8AJnXa+dajOOku%0aZTmmosJ6O8SUKJTZqJuQSdZaV6F5dyM42UsMsmo9SrEyr02mHA2teI9znxGvTV0rdDV1fGM%0a02TsNMmY9QrMZXt2mHAsXiPzfER6aulboaur4xdblAcU8JsEHXZVYw7tO8sS7jipehJqNEb%0afToQW4bkyX1p56EE2lBNpNSlaMuaXOTh2xzSMRVZEhSk7FgSUN2/bEc3uuYxvKddddq6V2k%0a7RMP2O6RiCqZQpebiwJSG7StiObv6zmMTlLdndq8bSdomOOyNcezvhjb79fxTqUW6rrrGf5%0a0KtiQ7TaIhStRkSNylhbh99SE6W08xvm6lK2djSXxlPx0lMPsdBgM4+3Na+J4122Nb4Wk7W%0acbNxhLYwno7ZOhMdCgM4+3NR7/Guvt8LSdrOPhom0zhHaO1TVXn7Ysa+MK60tpDaFWVCgS6%0aA2ZqyW02lBKdU1mrXq5zqfFUlKR6ZjCuIZjD8NrZiLAnmXf/kPe2J4TrtG7i9rdzStHwtiG%0aZoMNqRosCdZd/8AkPe2J4TrtG7i8kzrxzs+tVHZ8gU/Ce9LVw6pJIj7upkygobVLWRGaozy%0aTJDHMXqQpPddBKb+mJ58w/Oyzau+LiGVfNP0tDr7YnLb19LW9V2qaEoM7LNq74telXzLtLQ%0a422c9vG39b1Xapi3hRhnYGBfKOWhHty6YdRoVk2hOq90XDLqTTrT8t1ie26+44lRto4TIad%0aKTV6Aj1L1KVtusVasVXBcw+dgOZEmI0NkGE1rkyY10NyNa3Wd73E/labVq9Vq9UwbHfPQHM%0aiTEZrIMJrXJkxrobka1us73uJ/6ny3rYVZ5V/F+9rhoByadZlm0RdItl2WW4RVJpGbjbaiW%0aXN3xqUtau6bb3BGK0jUJXY+pstJzmTpmO/bItulYzVc7xNVvKdtlpWkahL4Ap0rJzmTpmM9%0asSJbpWM1fR4vKdtlpkHsVbbVOx2tyNa12TCouKVEUdOqVOqBpjvVV1olEt5olZa3ckLU62n%0anIVrVp0aVDW2PMBx6TGdUKey+SiabXt0kZn1l5vIdqubbxjXeOMCxqVGdO05l8lE34b26TW%0aZ9Z3N5DuM3nFuOWipkam7MlKdjx2IrtRutMmWtlpKFynSpUlonHDIs1rJpppGo+8hJDKNgu%0aI+JXIiRFVyMhK1vcbtrHWpydJznGTbCER7q7ERVVyJCVre43bWO3vGc5x8nKGYGy8JsbI14%0aHXMYplnXbcb7dcXQbiSlykuvuGTLUaJuT4Gs+CjWrUfnfNW4hSq2xriBlQpi0/apZszBgpZ%0atsPWazhc993naOjr6TWuKmxzXmT9MWn7VLNjwYaWbbDXTamsr33fZ0dbVa4tntLbMVFsXaW%0awXt6lYh3vc0a86tFjO1KfVW5M6kpcnxmiWwZII2XCS5rLWnUlSBlWFMWTU3RKnOx5OFCdBY%0a51rYdrH5Q3O0uUmjbo8UyjC2KZibodTmo8lChOgsc61sPJj8obnaelpN0bfBMh9obA6Ps88%0anPizQ49x3TdCJDC6icy4JZSpSDWuG3ukqJCcmy3OZF4VqGssO4gfWMYyEy+BDg5aNsJuSfn%0aXZ+FpGsqLXXVbFklNPhQoOWjbCbk38667v6RqtelJZQpS1ESUlmZn3iHWJ0omarkiGcewXy%0ab21HipJhQm7gxMwQw6KWb8x1+sTqO+6WZE4cWnEtKt6okpInHUIbyJJ6nMtKjkTjb34/HcN%0aHY62RMGSaOithQZ2aytTQhxG9y+LaujzWucvW3jN3CrbotvEzlCLKwPw5rcqv2hh/a1Qeqt%0aYVUXJ3bic0y0w00chRmqTukLWtbhmrW47nnmjnQexFTNO79X4/wDBpip4LnJPDEfENVhoyL%0aHiMsZajVaxXK5Vt4lyomTckya3hycYb3RgntOY58o/dtpOVXaOtPD24b+rcdNaaXW49FgUs%0a5cpTTjazUmMbO5SlKCSokKStKS7oh6osLJ6vyVGKvDlvZZ+Q2tLVrB9OwnAnEhykWZhwIWg%0aqQliLEtRFR3Hzz1uunCYo7T+xDdWEW0FfuFVuwazibMstUeK5NoFvSHkqXIhNyGyU03vd0o%0atbiMlKPiyrLIUEXNMjaWH8bSU9SZesTbklkjI7JHxG8Vzm8LsruV4zTbptm4bY9bU+09ZL2%0aFF73lhjhRHpal3XWHlP0M2TKUtSybiyG0PLkGwXNWbe6LLnLT360VER62rkm+vX7Kr9Rylh%0aSo4bo9HmG1mXZMzau9yYlr+KnC9jsrbutnd2EPMyLDxZ2gNqq0r2wBxUOVgXbNxU2FXaavE%0aSbWJNdbjz9dQkpS8p8twpGuOlCnm952Oa0oNDqVKXt3nO4OuiKueWfCua/J1uDgPeyeotNo%0a0aQxFJZT0Rj3Q37Q1iNvYm1t0bNJF07rFtuRt29kmHHLz2rcVS2z5V4KtS8IVrKoFPp3bab%0aRZDME5Da3kKb7INO5M81p6F5c9PhFBiLai5b38DbewlPSkOhbg29jo22RHWNiNvtVretrdZ%0aeKXK+h6l73D/ae6qHR/5vWxUd7yvfT6nGPbPDv61S/Ci+tANZdt1eXSoFMmU+S5DqMJLUiK%0a+13bDzZJU2ss/REokqEtp0TMIyI57YjbkXed4KqbiNt7ZgXyzmz/AII4w4avUxVXVuoNwRO%0azW2Vx4b62+zGiWvhvob5O5IMyzS6s06laEqlcqoqo78dn8djI5PwZiXpEqVRodUatm+sNbV%0aXTbnY5Mk4IqW7/AAbyd0xg2leTOta9+U/vjBzCm6KVY9No1uouKSu5Zi3IlOkuKYWqIwskE%0aokk1MYWhK1OGXP5/oUzvc1z895EXu8Hc/d9ZsfD+yROSuEJeu1mEsZz4liWNycqIjtJ3dV0%0aN2dtveNhP5nZVPBOzcPbhtDZivK2rFp8OBS49fvN6elvsaKUZtzS5TVJ17sjLV084/CIOho%0a7fz+s0O2oKyfj1KVjzcOJGVzlVkJG67rst6LwZ93gOfC/DKnYPXT27szCvZHtqtNR3muy6J%0acaosvdKIjWkltUslaTJPEuoSOhNyzRfrFQqMadg7mnpydiMzRbXw7kz7OlH8hi7t0Vaxsce%0aSCqOOdVwRs/DnEbEasxCjvdrWnauhR1ZOt45S2WntT8eM8oz085t3vpUZiZqLmu9w5fX3+H%0ae8hsbBLKlIY3Zh+FUHx5eXY7jO2v3ngsuVNBz0TfThblwmrBcjmnx7wmRF7B0zehvB2WOOy%0anhMf/ADFoP9Gxxwvipf8A76f/AN4jftHHJOIfyvN/po37Vx7kWMtAAAAAAAAAAAAAAAAAAA%0aAAAAUwAAAAAAAAAAAAAAAAAAAAAB5rGOunbmF1ZkpM0uKZKMg+/wCeqS2eXrJWpQzvYypja%0ahiqSgReBr73f8JronrNaXnDstt9TgwncF13m6RjM/VNJEWfuDuh8RVXNTdTIJ8EipceJ98U%0a3OPSyAdFdV5060ab2ZVp8anxi6FvOEk1epSXSo/UpFJ8Rqa57ZeVfEdZCbcWTxA2zWGzVHt%0amAqSroKZNSaGvXS0XE/slJ9iPG+a5Jksph/jR3eK0sveGINYv6WT9XqMqoKSrNtCjyZb9gh%0aOSE+4PFEc5+uZHLwIUu2yE206nfZ974hC3uFe8jskgs7gvG/PwCFvcJdsHZHre6IkbiUPgQ%0azQqQ/1kBPcp1d3X1TrGp5PTnT1LI90yjnOOn1F/rCeHCc/UPLNVCDKNviu8UtFeGP8AV66Z%0atRHO1UU/Qsn56Zdbne9oXGDKNb3TDZ7EUeLotdY38cY8JMq6pclTzqlOvLPNTizNa1H1mY9%0aiQ14DG3ziXXO1ji7Zl4Q2ol3c0qTPJZf/ACEFhFZk4inY0a4ZVDfN2DKehOH0mys0Gr1yLg%0aYpvZnrHrl5lYbr4S2lyrK2inmXUMV5rftnw7LaTpWXskl0+0PFElEXUMoksSPals1pN5RdS%0aBVGKrAalRXUPxnizQ4k8yUPA5HJrmVQ4jIjboTrmnJvCEhWG8PwgBvD8IAay6wBS+ethRCZ%0apSe3ND1+xRdPkGxKuplB6Vz4DDxJLLIyadUSsi/zqRZ8UMV8vDdyXGrMXy63tcplRSsaDQR%0aZr53shhLoPWMHdLnfwcZNWWpz2hJtZRdLHnq9jNDZuSob9ad4bjaj537g2LJUJVz4t3NM+w%0a+lsg1qc71j5H8boCE8Fl9sPE2ScXnbTqapjmxkehZH7QrMkHEropbPEPEoqu04RKyM/VC5y%0a0uiIUleYq421BNYxIS22aVHGitsuepUalry9xaRtnDEFzJC93Gc53qtPIrb3nrrPZ7EpjZH%0a4B7Iy5uM/pzLITTteyC8PxigXPIq3p+EwIEbzqAIdTTXf9+dU73nLX8VIcYmX3tp6Civaav%0aH9kf4BM0oP1UPUJkCtkeW1TmakcekCFvcOGrUxqtR8l8x5BZIc/0H1CVzcyMOI6GXO2Y1dl%0a7R9kJyy/PlleXsT1f6o9Ukv9Yb3zHsRplSphOY42Hk7zO6GUGi7e4fnx5SOqdtuUAxkcSee%0a7u2fHz/AHp42v8AUHsVu9kY+1/CvZy+pCyCld8MiRXnEbufWJrTzuefRR3ktVdg1nkkl/Hl%0aw/hCEZucNx6aVFaybhudwXf+vpHpOzSz6RaLDYO6iO2AbWS7sI7O6zE1qkN1kHOMu/0BYpK%0a6bI7MLwhYS7rOeA0/Vp8eLFackSpThMsoT0uLM8iIFYiJc7gEKM+K9rIWkqra0ypwwsJnDe%0a1WaehRPSlnvZjyf150y45dRdyQxiaj7c+/im9aJSWyEs2XTSfxl5341TqsQccKfZS3IsVJV%0aGopVpWglaW2j9Uou/1JE8CVc/X4ChUa9Bl9GFpP/UWfuvFmt3atZTKg8TK+abDBm21l4DJP%0aT7YuMKWa3UaYXO1uYj++v8VvAeZKoJSeRFkR+AhX2pVLSs8xOAlNTLvKEFgkUnmnImUTxc4%0aiP2hBWZFds0128p6K2cSqzahpKDUXSaRwJh0zcZIvYn0e0KMSC12u0uUnU5iB7zEy+ouzYm%0aOkG6XkxZ6E06cpWSc1amXT8BGfQfUYt8WUc3TYZbT67Dje5RdFfRPbG6lJmR5kZdJGXQPOX%0axV7JTvvWAhcN/1ALgb/AA6AFx91r1btPdFLllzexZjDufsXCMG5NVpTjtvhvbzXGw8p2iUs%0ajMs0nkMlRxpZYe8hfLZsn9m2NMbUeamKgvL1lNNf6UrHJv8ASAgWYgl4/Lgt85sSL7TTWGN%0aINk7Dd2WfacXBGjDEQAAAAAAAAAAAAAAAAAACAPP4qYZ0zGbDms2rW+y+1NdZJiV2I4TT2k%0anEr5qjI8uchHeF0pFVj0ydh1GWtvY65LtU91KqcenTcOelbb2OubcceDuFFIwJwwpNo0Ds3%0atPRSkFG7Me3z3n0h2QvUoiLPnvKy5vciat1iZqs/EqE5btj7brdFui1sP1WlSr1aZqs7EqE%0a5btj7brdFu81rfVadvdNtQb1tWq0SqMHKpdahSKdMZ3i2t/HeaNpxvUg0rTmhak6kmlSe8P%0aHKTcaVmIc1Ada9jmua7sK11zdbR1jxy0xFlo8OYgutexzXNdyXNdc3WPgw5w4oeENi0+2ba%0apyKXQKWl0osTsh2STZOuuOuEbj6luHm444fONXd5dAr1SqTVSmnT89E2yLEtuda1OBrUTVa%0a1uq1pXqVRmqjNOnZyJfEiW3La1OBrUTVtbqtadKWzHhaki/9FeF/D/mjTvmR7+muvLv7vj/%0aAD0T2j3dNVe+HzHz0T2iD2YMLVFkeFuGPHh+lKnfMiPTXXuHd8f56J7RHprr3w+Y+eie0e4%0aJRdmOysklJkNpaddSnnuII1GlJq6VESlLUSfViwImikLPRTiliRERMs95DxuLGz5ZOOkmiu%0a3fbdOr6rflKlw+ySVkjNOk0LJJlvGz5pqaXqQpSE5pF7o2I6pSWxm06M6FtrbXW/jRdzm6R%0aeaTiGpUtr2U6M6FtqWut/G87nN0j2MdXYaGkMEhlMciQ0hpBJS2lJZESElwIiL0IsjlvXSW%0a5XFldpcKZq48xYOCtpYWVuv1O3LepVGn3TKKXU3YrWg5C0pyLIuhCM9StCNKdS1HpzUoXWo%0a12oz8GFAnYznsgpay7re14TtK1rW8UudQrc/PQYUGcjOeyElrLuL+OU7StajeKdPB2abUgY%0a+3DiQbU6RcNz03tRUWX3kPU9+LuI7Bo3Ck99EZslZq8Ye5+K6g+kQaK1zUgwX3sVN56Ouc7%0aWu5URx7n4on30qFRlVqQYb70t17rnO4fCiOPtvzAO1cQMDJGHL0BVLtGQywwUOkmmLuUMyG%0apKEt5JMi88aSZ8Odzh56biKoSlUbWWPvjpdvv37s2uZpeK488hX56Uqbaux98dLtJ+/rNc3%0aS8VxzUjBC16Zg5TrBlUtiu2rSo7MVqHV0ImJcJlWpo15pIjWlSeCtIlj1+fiVKJVmvVkZ7n%0aOVzNHW1iWNXZ2JUn1ZsRWRnuc5XM0dbWPXPOqdcUZmXf7+REReAWXeRERE3i0IiNRGoUgTH%0ai8e9n+19pWx2Lcu6LKmUuNORUm2o8pcZZPpZeZSepJkak6JDnNF+w7iOfoc2s7TnNa9Us0m%0a3b1zXfZaXqg4gnaLNrO09yNeqWaTc965ruN4LT01yW5Buu16jRqiwiVS6rCcp8plf68w42p%0ataD9dCtItErNRZaOyahOtdDVr2u7rXXFqlpiLLxWzUJ1r2rm13da64tvgdsRYY7OdydubVt%0a1yNWNyqOibLnPy3GG1lkokEtRoRmXNNSU6tPDVkMqr+P67WoG55+NdD1smta3PwrdIyavY5%0ardZgbnqEa6HrWo1qeW0uw24bTiVF0pPMhhqpmmRiapnvFomNhTC0qFcNMlWymqwrnqjdZmo%0anyHHlJloWtW8aVmS2c9aiMkKSSkry6BmrtkKv7bBjQpix0JljbW5aHJXlaujdxtIy5cdV1I%0asGO2YsdCZY21tuh2HcrxuNpF3iUTZp0pQhKMiShJESUkXQkklwyy5ukYUu+mTl62Rh6pvZI%0ancLaYZ7HmF2Dd8eSW17KptHreh1LcpEqS+UdLhGlzdNuOqbazSak+doTzV5dyMrquN69UpX%0acU9NOfDW3Rta263Vzc1rXO8ZztLSMnqmMa5U5TcU/MuiQ+Ta3St7KtbcvjOcegxCwNszFyo%0aQJN12pQblkUptxmIqpRSkJZS4aTURIVzeJoT3SRbKZiCpU1jodPjvhI/Wtdbqlvp1dqVPY6%0aHJTD4SP1rXW3WnHQdn/D62FGqmYe2DTnDJKTcjW5CaWrT0ZrS1qUZeqE0xiOsx/f52M7wo0%0aT2iaYr9Xj+/wA3Gd4USJ7R9d+4TWxihZMy3K9QqZPok9Tbj8TdblLqm1ocSrU3pWStSE9yf%0ac8BSp9anpCbbOykZWxW6rrs9bR4xQp9WnJKZbOykRWxW6rrrtbR4x9jli0NyxH7XTSYEe25%0aNPcpa6bHa7HjdiuNqbWySW9OgjQpRc0UEqM2k02f2xzorX33u0lva67PS5xRbPzCTTZ/bF2%0a1q33u0lva7PPS7p4m0tjTCixrOrNApdhUFilXCzuKi0+Tst2Sgj1II3X1uOp0r56NK+apCV%0aJ5yUi/TmOcQTM1DnI84++E65MrWInyMa1Oa7R0ml7ncZ16amYc7MTT74Wk3K1LfkY1rfC0d%0aI9zZtm0jDq1INCoNNiUejU1vdRIURBIaaLpM+HSZq5xqVzlK4nzhj87PTM5MOmpyIr4jtZz%0aixTc3GmZh0zNxHPe7Wc4+VrC624+Jb95NUGmouyTDOA9VksEUl5gzSelSi7o+YlOpXO083V%0akK/RaeWSbTHRV2hrrrLt678eKVeic5uLoe6Ku1NddZdvXHRY+7OlqbTdoxaHeESZMp8GWU5%0apEeYuMaXd0tvMzTkak6XV80e7DmJp+hTKzdOciPVMnXNu3rrvslww/iOfoky6bp7mteqZOu%0abnvXXcbwT3781x+Y4+Z+eLc3isiPirVqI/aUkY4yG1rEZlvIY+yG1rUZlvIWctPYUwssvF1%0a6+odsqVcrlTcq7br055xiNJW4pzeNs6ibLJa80aiVp7wzac2QK/NU7oVGje42NZotbmrEbb%0aa5dbwuUZjNY9rsxTuhUWN7jY1m81uaom9k5dbwuUcm3tSZFa2J8UY8VlbzxW+7I0JTmZIaU%0ah5Z5dSEKMS7H8ZkLE0ksR2Sba1vl0W+k4oYLithV6Te7Rbf62iaZHH0vNGR5KSsvaMjHa51%0aaqqi7xdjEXb2xkxSwepWH9bxEuKRZlJgoprdMZcTGRMjoRu0olLaJK5STRw0vrWk9Jc3gYi%0ajt7LP8fjsmISGBsPyU++oy0mxIr1uzXfyXfdoNXRZw8RqHgMLcWrjwPv6l3TZtbm25cVHNR%0awp0TRvGNSDbURpWSkLQpBqSaVpUlSRBFXPNC9VamylUlnSNRho+G/Wa4v85y1m1GpPHFuQn%0agfHyL0NJ8Sy4H2EWR9ZHn1CoqrllknkT+H6zAl2I8H5b8n9NF+8La4A7duKezJixc98Wndb%0arV0Xmw6zWJk9lM4p6nHieU8ttzNCnicIzQsyVlvHUlzVKEL1zVc99eHP/Uv9cwXR6vJwabO%0awvcoNtiN0csm225t0rez2dE4sfdvXGXahpqoF/YkXPcFLdTpdppONwafI5yTLXFjJaYWZKT%0awNSVZd4Qy7PB+oUTBtApC7ZTpVrH8rXf8j35qniuLX21cU2y6+zV6HPqFCq8UzNidTpa4kl%0ajPgel1s0rTn6lQhaZDNQ4UxD3PMMR7OSrWq3zXF38TeUfxsxmwFPDW7cQqxcNrKksSHETCb%0aVNkkzqNDTskkk4+3r0LUTyl89tB6hNnv5qvd/CmKU/AlAkaj0Uk5ZGxMnJvcGlxms4Gu4u9%0aboqp53Z72ycS9lODc8bD261W3GvFhiNWWypsGaU1DRPE2k+yGXNGRSX+KDQatfEuBaaiPVG%0aKxeBeHeReynXTe4VPXX8LUmtOhPqcG9YVzmaURMs7c9RyZ6icJbGOtMZhDaeCG0kki6iEmX%0acMkdEVVVVLobN+23irsfyKirDW+KpazVYWTkyK2zHlxJCySSSdNiQ261vMiItaU6zSXTzRF%0aq5Lm78fIpjWIMKUauo1KpASKrdV2ki+DmxyLbzeAt9e93VHEq6qpXrjnP1yt1qU7NnTZiic%0adlvrVmpSj6z8Xmp7wlVM1zVS+ScGDKQWS8qiMhsbaiN6yHUHTIWf6Ej+9pCxOwevdD+uqnr%0a8BMZ65szYw0G/bLei0u6LcccehSVRkOISbjTjLhKQfBRKbccIyPxxFGqi5tLTXKXL1iRiU6%0aoIrob+Hf7Ds/WaXB2q+UMxd224NLhYj3Wir0qjSTmQqbGp8aFFZkGhTZvGTSCW4rQpSSNal%0aadastOpQKmeqWTDWB6JQXOi02Da+I21yuc5Vy7Gl9ksy9OTHjrcUeSUJNRn6wg2HmqIhl6P%0azXI3ubOdEmWts34bUqoMORp9KtCjQpLCk5LYdap8dtxBkffI0qSOD8STMONV52YhOua6NGc%0a3wXRHHJdZipFqMzFh8DosRzfGc49eLQW4AAAAAAAAAAAAAAAAAAAAAAKYAAAAAAAAAAAAAA%0aAAAAAAAAt/tQPqj4PSzI8s5kdJ/bDa+wp/eyH4ET1TLcDpnV2+C4xFxAxboOG8bXW6nHhrW%0anUiOR633PYILM/su5HYLozU1zeMrT4sb3lpYrETbZqFTNca2YKaU0WZFLlIJ19XWlHFCPst%0aQ8jptztUyOVoUNmlHddzSzFeuebctSVNqU2TUJaul59ZrV6xZ9CfUpHkW52sX1iMhtthNta%0afEqYXthaR2wpVMJXfC0heUqnZhahC8js1IWoQ20FNPq9wRtQXkJnZF05Bag20rRO4dPtiFp%0aNedJiFiOzYlIJwiS9NkGaYzRlzTy6VK6iFaBAvcqngqdUbKs7rtUsFc94yK5UnpUt9T8l0+%0aKz8HgIu8ReAXuFL5bxrGoVhz3Oe51zjpHKktxXSPUkPIsT59zyknjM+B+0FpJtyqVIcMzEM%0aidHuKkumk+BiGROkRTkbmGnviCsK7JpyH2RajqVkYoPhl0l5/M9dh7iRNsWdrYM3obp/2RF%0aUrJDnWXgV6oeKNBa9MlMjplTiS7rmavGaX7o9ci3BSmJsRaVxpSNaD8PeMj6yPmi0PY9HWP%0aNhwJiHFY2LC1XH0b/r+MU8yoN91/GKoG+6/jAEE9kfeAHW9tJ1nXHHrNM09lRiMjbcz0SEK%0a4KbVl3jEsaDDmYLoETVcY9W6W2Yh2HoXttI6evS5as9Ki6dFQSpPtZtkLOmFXLqxm+b/Ma7%0ajUeMx1oe281MIPsW05ri8uBO1EkF7elpQmTCXKjN83+Yo9C4h4S4Nqq7bhrsmb2uo0c5Bpy%0aRu316SSgkFx3pauCfAPX0oyKrpRH5+L7JcpZkaCzamNPi8sjdpFxi0csv3F8/+9DpQkOU/w%0aA5nsnp2yY5IPaLupXTEo+ZfuL/AM6IdKElyn+c32BfF7BRKxuuepsqbQzTIxr4E4yys1l62%0atxRfwRUbhinNddcq99zfstQmRIy8U+W0bTeelqkSTcW6tZrWtfE1GZ5mZmYvMaMjUybwNL3%0aTKY7O5xcKKomGUpLvC3O4DMWpk3M5eyj9V7omJsinfesAG+9YAdXAezvKpH+4tfgSKZVc7R%0aO+o72VVZ9c/wCoUnap6VLwFG05W5XqgJcjmbkdYEtpc3ZCLsnacspHTlOWvL2LDqv9Ue2R9%0a/aY9ilMqRMeD9ppsKQ7rURF3zyGTmkFafna25Kgmo7bWM0hs80P35XVpP1J1F/L4hcHoirm%0ahhsFXI1Wu4UcqeRVQtSo/8A5gQVTjWrve6J7ciiryhZ5Fl4REpOd1j7GbifYSRGTT3s88/i%0aFFZZri4w67HYy19rvCO23pknnZErvkXhHitMnSK5E0uEjf8AUIWjbhvvXEbSXbyk38u/8Yj%0aapJtpfzZfwtOmQiuae3lKmoNNOQouLTJlkbvrr7kvU+yFgqs3m7c7PGNu4AoO1s6LTLdJ2p%0azW8rxuLzfCPqxqxoXTZL9GpD5tuN5olykq5yT77aD7xl31ChKSmem8u+IK/td0rBd4TvstL%0aKS6wRGZJMiIu9kLuyAa3mqrlvMPiVNU54BXsyLa6ac4lDhrIQtIte5xUhwzPIQyJ2vcVlIN%0aJcDEMio2KqHMzUTT3/iEiwz0w51yb6H3RpqXi48S9bMed8PIvMCba8uthLi48w+zSao8p5p%0a3JuNIUeZoPoJKjPpI+8Yt0xL56TTMKRWHNtgR3aPFcXPXKNJmWfEjHhtMpV5R2cXhC0XlXZ%0aJeH4gtIXlL0wjZUeXX7mYlXgJkdlkpsLpdaOpRWJJHn2Q2l0jy8YiMX9q75qmJAtzYX22Sq%0al2THuOOZ/S1xnUll4xOkf8AFSObv6QkDTp0zymxm+btTvtONZbIEHJ8vF8L7Jd8c5GvQAAA%0aAAAAAAAAAAAAAAACoAKYAAjWQAayAEgAAAAAAKgApgZmKgApgAAAAAAAAAAAAAAAAAAAAAA%0aAAAAAAAAAAAJSZEZZpbWk8yMlJIyPhkZGR9JGC9fLgUhvZKqcCmJWIvIz4U3lc0io0mqXba%0aLMtw3F02A/HfhMqM8z3SXW1LbL1OtSU97Skbfp+zVXZaCkGPDhRnJ13XNf41rrXeabIktlK%0asQYTYcdGRbeM667xrXHQK5DnD7P9PV+mf73C+aHv6ulY+CQ/pPaPZ1Wqj2iF6XtFKuQ2sBX%0a93l++9wfmxHq61X4JD+k9ok6rFR7RC9L2ikuQ0sHL9Pt/faQfmg6ulU+CQvpPaJuqxUu0M9%0aL2grkMcPz/u9v73uD80HV1q/wSH9J7RL1Vql2hnpe0U+YX4feny/vtIXzQm6u1Y+CQvpPaJ%0aeqrUe0M9L2iS5C7D70+399pC+aEOrtWPgkL6T2iPVUqPaGel7RBchbh76fcQPe4XzQj1dqz%0a8Eh/Se0S9VSodoZ6XtFHmFuH3p8v/3uF80HV2rHwSH9J7RDqpz/AGhnpe0R5hXh96fMQPtI%0aXzYh1dqx8Eh/Se0OqnP9oZ6XtE+YU4el/d9f/wBpD+aEertWfgkL6T2iPVTn+0M9L2irzCf%0aD30/4ge9wfmw6u1Z+CQvpPaIdVOodoZ6XtDzCjD30/wCIH2kH5sQ6utY+CQvpPaHVSn+0M9%0aL2inzCrD30/X/9pD+aDq7Vj4JC+k9oj1U5/tDPS9ojzCvD4/7vMQPtIXzYj1dqx8Eh/Se0Q%0a6qc/wBoZ6XtHssFOR2wowhvqHX58y5bzlUx5L8SHWHY5QEOEepK1stNJNwyNOZJWvRx5yFC%0az1rZjrk/LOlITWQUfoq5l1+XNc52j4ulzi3VTZGq03AdAaiQkXWc267znO0fWMrXHFPOKWs%0azUpR5mZ9JmNStRETJDA0RETJCkVSIAAAAAAAAAAAAAAAAAAAAAAUwU7zqAFQAAAAAAAAAAA%0aAAAAAAAAMeeVKuuo2bsbVabS5b0GUdWp7G+a5q0pW6ojyPvK9UkbS2G3ObiiHbyInqmwNi6%0aFDiYghtituSyJ6pqfm1NT0hx55x1554zNbjhmpbp+EzPiodZIdNq5NVp8blRz74mtKaxThc%0aqJmfT3gyQpLEOBVU09/iI5dwkdGONVU0l08RHIl20oVU++Zia0l24pVVvAYhapDbyntoXqQ%0atUbeVJqxH6ILVDYxVJuFunwXZDy9LTCTcWZeAizBrLnWEzptsNjortVpYC/L8fuetPzHuCn%0aDIkp1fSkF0IL1hkEtKo1uRqKtV10SI555gpinVeDIe9G5GJ7pc5xzMd72hSceuEfQ33xTce%0a6GVo7ohIVmlYExxmWYqFFxRvzbUIWlNYrkPup1U0rIjMUYsEu0jUdK0uZglfp0KsdgOuF2D%0aUVllqVkTT3QSuPh6D+xFpnIGbbuu02Bh6q7XE2pztCJ6xeI5OR9JC2GeDsrrIAR2V1gCOyu%0aswBS48TiMjzMgIKmZ8EikR5aszSlSj74mSK5OE8j5Fj+KcPkciH6BIm25xT6GwuwPI9G/Y0%0afahtqjodD7BPaCLn9LQIbc4dDofYI7QRvET7gjtzh0Oh9g5EUWMhRnkkQ2xxM2ShNPsaUiM%0ajIkp9YxTVx6mNanCcvZXWQiVB2YXhADsw/CAHZXWQA62HJ/311E8+ltv8CQJusd7QZWqrxy%0a9V/oUBKeoS9wLMj4gUsjkbe8AC05m3usCFpdnYlMn9qe0CP0JznD9qnylf6B7af7+38cUxn%0aF2jRo3i/tWmwSnO7yosJyPnOJL4xkiJvmkoiZMVe4fmwxuuHyV403jU89XbKvT5efja5Li/%0a8ASLqqb3kMHV2au8JfrU8opWvLhkJymqlC1d4QKSqUgU1U5YSN/LbSZZpzzUXV3xF7rW5lW%0aVh3xWs4p228LrFvtMpdE66kbzqDIXFO+E1pJtp7nArDA8TLr1SUqOj080uTD7zx9KWSP1Xf%0a9T9iPFUJzc8PNusvB+PxvmVYMw8tXnVWL7yzSf3eSzxuNzfFL54yYkFYlp/2MpLU+bmzG0Z%0aJ7HSRZGoiLoyLo9UMakpZIrzdOJKxuCVybvOdvN7hjLUqwajJBZGWWWWQymHAyNET1UVy2I%0afK28bnExVc3ItzIjnH0M9AouLhCOdHciB6kOUUysUL7owJXFCzzLIVCi5Q3MNC+kQVmYZMu%0aY47WnVBLxaVcSPpHkiQ8uAyORn2v0Hl6cM79VXKIceSvVLgkSDUauc6g+5P1/QmLRHhZOvN%0ahUqfWJD2p+s09F22Lw/EKFpcttJRVS4+ELSO2nJ2z3jaiz6SMgyUqNib5nrhPWu2uF9sSc8%0a1SKPEWr1zYRn8YuEJ2i3Mwmahe7RPCMg9jWp67yrcYj+m05DuXsHkp/70aM2fYOdIk4/Yiu%0ab50Nzv+maz2RIOcnBi8+3zm/ymQI5cNUgAAAAAAAAAAAAAAAABUAFMAAAAAAAAAAAAAAAAA%0aAAAAAAAAAAAAAAAAAFQAUwAAAAAAAAAAAAAAAAAAAABDIAMgAyADIAMgAyADIAMgAyADIAM%0agAyADIAMgBEAAAAAAAAAAAAAAAAVAAAAAAAAAFGsxTA9H7YAazAE+xAFQAAAAAAAAAAAAAA%0aPjr9fp9pUCoVerzY9NpNIiuTZsx48m4rDaTU44o/AREKsCBFmYjJeC2571ta1vXc4jChPix%0aEgwW5vVcmt7pqr23OVBkbWFOk2pRKRHpFgomtyWzkp3lSqSmjVodcPPQyj0RIQWrwrV3I6u%0awHsZQqC9tQmYivmMrdHUZdrNTleE7zTpTBGApajPSemom2TFviJn1m8rwvRMciqMNzPNlo/%0aDxGztM2a1sFeKQb9PV0x0K+yMRzcTbRB5IUdMWeao7fuH8ohe7sENzweSULRSi/tRj7Y/lE%0abnENyy/JC2qUf9qMZeufyiF7iO5ZfkkbikfUTP2x/KG2L2BuWX7A7GpP1Iz/C+UL3Eu5Jfk%0akdjUj6jY+P5QvcR3JL8kg49Iy/QbHx/KFziG45fklu9pG5YNGtmLT4jCWXpzm8cMiPi2jvZ%0a599ekXWlQ3RHq93FMFx9OwZSWbAhaKv9Vv8xj5Jlm89094ZUxmTTQcxNOiPOaKrL2hTeemX%0aXrH3NLPp75DzuQvEJTvLNtCpX9XmaXSIjs2W8eehGWSSz4qUZ5ERF1ii9zWNvcXGVgxI8Ta%0aYTbnGUuHPJaLumlodrGIUWjyllmbEai9mpLq1dkN/gHmSaZ12qX19Aj2++p5i/wATgxd5Ka%0a5LOt96dalxNXqphBrXFKn9gylkR8dCTecJfuiZJiGvAU4lFjtbvPR/eT/UxTlsOQZLrD7br%0aLzSzQ424RpU2ojyMlEfEjIx6E3ixqu9a4+N5WYnaeWIpwJlE250itZmeJI9infUSpE6ZJ1K%0aLrLpT1i3R4eW+ZhSZ5IiWGQ9n3QdyWzCluHm682SXDPhzy5qv4SRjceHtcRzDdNNnN1S0ON%0axuN4XGOx7Nz7xiQuBR2aXhIAR2d6wAdneuAI7YeqMAUlNzPpIAQU/Mu8BJmO2AEbh2wAXDt%0aiXhAXDs/1wFw7YALh2d6wC4dnesAuJ7OPPvATHXxZ/++SaefS033+pIElx3tty9dwRSNXSs%0a/wKAnPaIc8AA5EueA/iAltORt3MgQkLz7BrPZG05SF/UsGc77sZaP8AXHupn9oaYtjRbqVE%0a5zm+sZ70eSlqqxVr4IQ6lSz8UsyMzGRtVM0VTTUZjlhua3hVFPzGlMVOaS+4ebjxbxZn3zV%0axP8IvDm5OVDW0GLtkJruyiL5ShStQgRc4pUrSQiiZlNylOsxOSXH1UpPnq1Z5GgssvXFGNw%0aZHupzdJzuSfXrIu8PPkXe8bzqExLn3D7aFQ5VzVmLToTZOy5bhNNpM8iLwmfgSRcTEkSIyG%0ax0V+qh6JCUmJyZhykq2573W/jmt4xlRY1sxMP7Xi0mEepDJa3Hc8jkOH3Th+v8AwU8BhE3M%0aumIjozzqGiUeXpclDkpfgbwu5S8Z344uiWM2gb2O4L6lpQ4a2KeXYjfDLLT3X8PUMjpUrbD%0ab3TTGPa5t09Ea128zR83W9It0l/eO+AXi3JDW6Rr1PtiLHnehdYCn2MH3hQcXeEpcnAvZwr%0a+Os8uwd3ApqTyXUJP0sj75JLMjWfsRQixmw+Eu9PpsaZS9minKMkKPyRsKoxEqPFNLbxllu%0a02ua05+DV2YX4BT3UzsL5f9D3LQo7Xbz0y8D+csttM7D127NsYqg8Sa9bilaTqsRvJtlRnk%0aSXUalG3n4Vc3rMTworYnAeKdp8aWZe7SaWTcXnxL2hWQtrnHzPOcBVah4IryYk7cuFxzB8P%0aNCMpOWPPf4Y3O3R7lhyHU6mFK3D6enNK/kPSYtEzC0XIbIodQbt0N79XVd4xepUqnmZkqOz%0amXqj+UWNHu7BtBZaDnvtHZVPL9YZ90/lC93YIbRB5ITOgkXBlr4/lDNxHaYPJPZUjaQum3a%0aPEgQLgmxIUJsmWWUaMm0JLIiLMu8DY8RvGKL6dJvdc+G0720NuHEqwKuc+jXrUYUxbamVOE%0azHd1NmolGRoWhRGWpCPQi11yjyVXgbjqcPbYbXXWuu1tJt2jbynFuqGG6TPwdonJdHsuu42%0at4rjLbYx5Yl67ryplo4sJprJ1Z1MSHc8VtMRtt9R6UJmNJybShRq071pKEt83WjTqWnR2Nd%0ah+FBl4lQoOehpLCdv6PMdraPJdddxXcU09jDYshS8u6dod2jpLCdpaPMdrfI667iu4pn480%0aph1SFpNK0GZGR9JGNAtVFTNDSaKipmhSIkQAAAAAAAAAAAKd51ACoAAAAAAAAAAAAAAAAU7%0azqADedQAbzqADedQAqAFO86gA3nUAKgAAAAAAAAAAAAAAAAAAAAAAAAAAAAAAAAAAAAAAAA%0aAFQAUwAAAAAAAAAAAAAAAAAAAAAAAAAAAAAAAAAAAABxgAAAAAAAJ49AArAAAAAAAAAAAGH%0aPLr39OsbYBVGhuKQzc9106jTTI8jNgmpcw0kZd43ITWfrDbmwjJsmMTbbE/Nw4j29+5rPtu%0aMswJb0YY93Fa5W+RqfUqmnWHdy0H3Si4jrZ8M6Gl547Ji71l6PoFBYRdIc4fSm7lK9F8QpK%0a09rJo5DuxSvRfEJbCs2Oo8la/GMLCO3jyUK8IWE26B5KVeELBugnyVL8YxCwboI8la/GMRs%0aJdvHkpV4wWDby0uNVxO1W63kLUo0Rm20o9SWglH8ahlFIgWwWu7JonZGqDn1GJD6zGtt827%0a7R4EntS/WF8tNXpEzU+6K57Q8z0LxLxD6FzCZbM/BxFNIeanudNWMzUyHwBqjFjRkMNERPu%0a5Kkvd9xXgz8BdBCwzERYjrzatHlmSsFIfG43hGUGHmLCG2UEbp5nl0KHkuMjSG1S4sDF1tl%0aCVb5KVdJcRMjiSJBQxP5ROxqXcamb5pbTTFQ1FHq6WkkRSCMyJt4yL0RdwpXouaPfJRdKww%0a/E8m1rN1t4eMYlSHhdEaYJGiZnxPP5qyyFdrS0xY2kfbRJ2l0uIox4e8XWkTmTy+uDdRUq0%0a3kmrPdzFpSXikaGj/CpQxSoNRr/FN/YSjXyTv0n2WnqCnZl3x4lMnKezuPeAjcpSqoau+BA%0apOoae+RgRuUjtl1gQKe2HDo+MAR2xPPpAmuHbDrAlI7ZdYAdsusAT2w6wBHbLrAE9sS8YAO%0a2HWAHbDrAHyRp/59yjPvoR+BIEqLpHe2ZM3l0wSy7pZ/xVATtLjJVqAnK0K7wA5CcAF9OT2%0aTvNoN9z6nocpfuuMo/wBce6m+++KYfjb8nNbz2/aMvMTbp8imGF01fPSdKok6bq8XdRnHP9%0aUX9NY1DGXKCr+4h+buORlFbLoySRfEL6/WU1bB3oTU7CJ9RKlaSEETMi5xSpWoTlNzinWQE%0alx2FPSaIhHlkSzz9zgPPFXSLxIsRIPfOUUz3AzyLM+BEBBVREzUvngNYfkRpHbWW2ZVOoNk%0aSEn0xmT4kXUau6P7H1QxasTu2RNpbwN9Y3zse4Y3BLdEJlvu0VujzGe07Wd4reUXFiVNJSk%0aGeWnWR5+2LO7gU2TBXOI1O6hiRWqs5UpJvOqNTz/nizP0RnxMxsOFDyzON6jPOjO2x+s5D5%0aI68l9AqOTM8cF598d7SQ8zkLzBiZcB3dpQmq3X2mHj84SW8d0qyNScy4F6/QPPHdZDvL1SG%0aNmplsJ2rrO8Ey0wexEapcRhhvdttMpJtCEpIkJIuHAhYHXG2pay2xpf2z8W2+x0EbiejT3Q%0ap3HuWE1T0U/FOFOpMiHMbYmQJbSmpDD6SW0+2ZZGk0n3QmRcyg6Eib6Gt7aSw5iYVYtVCm0%0a1a10iQSZcDUrNSGVqPJBn4UmSkH7AXqXftkO81hWZaHKTLoLNVdJpbiQ8PWxDHpiMfLvyQf%0aAxXsLbt9qnoLdmakGkj72QtszD3zNaJNXNsLtQLmddpkVbilKcWw2aj6zSkzGMxoaNiOQ3j%0aIzLoktDe/Wc1vqn0+SNWfdEKeR6dvIK41eMYhtY28jySHl0l8QjkTbcpC7kUfo+GQjaSOin%0azyq8bzakKVmSiyMTMblwFB0xkpv72Ob9m4obJOGNw1J5yTUqpbMFcx9xWbkh5DJNreWfjLN%0aCln7McMYtkWSlbnJaHosbEiW81t12XinH9dl2QKlMQIfA1zsu9cXIGPltAAAAAAAACnedQA%0afrgAqAFO86gBUAKe76sgBUAAAAAAAAAAAKOPuABrMAQAAAACdZgCAAAAAVbzqAFQAp3nUAG%0a86gA3nUAKgAAFO86gBUAAAAAAAAAAAAAAAAAAAAAAAAAAAAAAAAACoAKYAAAAAAACoAAAAC%0amAAAAAAAAAAAAAAADjAAAAAAAATrMAQAJ1mAHoPbAEAAAOQAUazAGDP0QqrTsF29/wDiFTv%0a6Lq43TsD/AN5Yv+7xP2sIyPB65VdPAf8AuNNTUw09JjrVWm64cbM+tqeaSLiKKsLjDmT6W6%0ako+/xP4hSVh72zRypqR94xJtZ6kmyvtl1iXaipusdsusNqI7qKu2KvCr3TDaibdhHbA+sNq%0aJd1DtgfWG1DdRT2yPwkG1kN1ltsS5W9uuZ0frfH/NIGW0hn9Xb+OMaDx/Hzq8bxf2bTzbbm%0aShcVQwVj9I+pl3SZii5pc4UY5o1UbjVKM6/nuG3mzdLv6SURn8QmZCz3inFnmsiI9/Bm24u%0aRRLscpbpc5WZK4nqGNrC3t43JDnbYi5nvrbxichpTm4ssuGWoUVly6w6qelLH9xLJFvVZ6f%0aGEu5ys6q3HiMa8XHbmsidEUvNL27zLV4HmlF/FHskoOURv46xjdeqG2ScTxfWaWRelZd8Xd%0arDXcSYPiekD0I0tcaMc1Nlbp4uAkjM3j0SEzlEL2YMS87clHmeXZPg7+7SMOqqWxWHSGA4m%0a2SER3O+y09d2WLYZwU9mF4QBSqZ1gCnswvCAKezD8IAjsz/zkAI7MLwgCnss/GIAT2Z1gCO%0ayz8YgA7LPxiADss/GIAT2Z1gB2Z1gAcvh3XxgD52pWdUkK9QX4CE3FKCOTbHHYUuvOUipsS%0am8jXHUSySfcqLvl7aRKVbi8FNqLNXgsyo6zU1IQS0n/oP1RAV7lPo3nUKZOVpVpFQpl/uTp%0abP82OvPehaoDjftrmRj/ioUPfS/fHeCYZjdf6lDanL+y8yC2r5SXNlTFBk3dx2TaFXipcIu%0a4N2E82lWXDPI1pF7bHSD7tlnaawfT1nkSUa+1Ym9drW571xpBTs4ISkiKvHw/wCQF86KXTJ%0a/h+l/KXFNhhif/nfQ/wDdKfK3N+mBfwaXzom6Y17T6X8hDqMN+H/Q/wDdHla28/0wq+Dv/F%0aEnTKvafS/lIdRdvxh9D/3SPKztemFfwb/4oj0y/wCD6X8pL1Fm/GH0P/dPrb2fGmmkI7erP%0aSWWfYH/AIopuxBc73v0v5T3wtiVrIbW7u1f8P8A7pV5X5r69r+4S+dEvR5e1+l/KVOpM34Z%0a9H/3T7qBgfEpdYjypNROoNsL1mwcUkJdMujM9SuGfeyFONXFdDVrG25849tK2MJeWm4czMT%0aG2tRbrdrtu7Gek7+YuAU7WrM+JnxM++LJkbSVVVc1KznGojIj4mgyL3AXhUl/ghik69qSjL%0axS/ANltblmcRRYudveQmOvMvkBUIwYh9ZSckijYXJsfI7KyakbdfePPilg1Ef2aBRnYfuLe%0a/8AuLthiddu+J4DvWaXMty/3KYoucpOXULG+DmbMl6hke+oWOLkRKdLhevqFB0AusOrtOwm%0aY+uqQZJdVn7IRbLlOJVuuWYx2vkruuCI+pZqdaYNGfqNWafj1i6yULJhgWJp5r4zeVb+PtF%0av5D/HpHvawxKNMHyuP87wCu1pbHxtI7a3Z2hwi49Y8U1CMnoM3k4uXTah+dkfj+tI/ikMXj%0aQ/dHG+ZGb/AKtB8FvqnN2wPrFLaz17rHZ59YjtY3WO2B+ES7WR3UUrqCvCZeuJtrJVmzjcn%0aZq6RMjDzvmT9AHJ0KJWwTg+o+/bMf8AjKHDmPf7yz36RxzDiJ2dTmHc5fqLzjES0AAAAAAA%0acYAAAAAAn0ftgCABPFJgCAAAAATrMAOPugCABOswBAAAAAAAAAAAAAAAAAAAAAAAAAAAACd%0aZgCAAAFX62AKgBTvOoAVAAAKS9EAKQBOR55dYAgATw6wBO86gBUAAAAAAAAAAAAAAAAAAAA%0aAAAAAAAAAAAAAAAAAAAAAOMAAAAAAAAAAAAAAAAAAAAQUGE/0QDb8yucn5Ffisqcaol7U2o%0aTVEWRMMHEnxiWfVvZLKfsxuTYKmIcPFD2PXfdCiNTv3Q3+qxxkWEnNbU0XrWu/W5v8AA0pp%0aV3yHYJt9FORL2g+GYktKyRTkTIEitPQ2YQ5EyuIlsKyTJV2efhP3RLtZPuoq7MPqCwm3SR2%0aYfUFg3SOyuswsG6SezD6gsG6SOyS6gtUhuk8LiQ0tutrfM+ElCVF9ikk/6BkdMddCt5JprH%0acBzJ90fltb6LbTzZKy9YXMwhFOZtziKaoelkQ4J+TiDI+joFSEm/vHjnHXMyU9dbtw9vYWo%0a1GUpsvPkd8suGrrI+/6oWqalUhO7hsKhVtKhAarne6N1m/a8b1jsWqgoi7seNWF/bMOOVFV%0acMkpJatXeIS2k22u6x0t13LvC7CbcJzjrdMlZlmXQkj6u+LjLS3515iddrLXf1OG67lez7R%0a0SpWSR67DH3TBwOPidGnjfEJiPGlwunpEXpvCWiZRC92DZLYso1qNOUiU44j1iShH4UKGE1%0apybptTha06i2NGKlF213He5ze9a1vrNcep7K6iFoNgkdkeuBTKVSMgBHZIAp3/AFACN8YAj%0afdfxgBvuv4wA33X8YAb4vCYAb5XUAG+6/jADfdfxgBvuv4wA3/X8YA4W3v7OcP1KfwCd2qU%0aW++OObfdfxiQrHt8Hbs7HnLpLx+dyT1xzP0LnfR7ZfwvZCDuDMqw3b5cdCsuJCJOVJVkWXu%0aCmVDIvk7mNFz3hI/Y4cRnP2bq1f6gutMXScYPjX3uCznOLnbddwdptjzEF/Pu6e3Fy/fpTL%0aP/AHo90073FymJ0OGjp+F3/sGqjf8AULAbYJ7I9cAT2SAHZIAdkACrf9QAk5PUGZUJ7JApn%0aJFm7t9tXRkoj+MQdvoqHpgutiNd2FQxmqUJVKmOxXFZriqUwoy8KTyGz4br2o9vGOFp2VdK%0axnSkXWhqrfN0Thbc0AqFNjzmJzmZZfKJMivtmiUUytroVWbk5a0GRtuJ8ZJ8DFSJBSIxWnn%0alKoshNtmutqu7x7OPMS8wlxl3W2ss0qT0K/8AmLE9jkW1xtSBNMisbEgOua4+luqrTlzy4d%0aQk2s9O6FKlVVaG1LW6aW205qWtXNSQijM1taSRJprWuixHWo3jHlKrcB1aoKeLMkFzGyPxS%0a6M/wi7Q5dGNtMAn6tuuO6LxdVvePhckahURp44sbM4HXciE6IeJ8Q+6jPGTpER8eghQjtzQ%0au9LjKj7S5cNxcWG00s81tNoQZ9ZFkMYiJe5z0N8SsR0KBDhO4Wta30Svsw+oUrD1bpI7MLw%0aiFhDdXdKuzOPR8QhYT7pXsFPZheETWEu6ilcsk8eBEI2FN0xlvqfof2BrfkWrsO4QQpiDak%0at2hTnnG1JyUjetE8SVEfQZJdRmkcGY5jMi4knns0kSNE9F1pzvVoiPnoyt5Sl2dZjFzwj3c%0awA49YAgAAAAAAAAAAAAAAAAAAAAAAAAAAAAAAAAAAAAAAAAAAAAAAAAAAAAAAAAAAAAAAAA%0aAAAAAAAAAAAAABU33wA9kAKgAAFLneAFQApc7wAbzqABvvgCoAAAAAAAAAAAAAAAAAAAAAA%0aAAAAcYAAAAAAAAAAAAAAAAAAAAA6DFjCug45YZV6zbohnPt+5oS4M5lKslmhR5ktCuOlxC0%0apWlXoVoSYuFMqc1TZyFUJN1sSEtzfxyXaruaTQor4MRI0PWaaSNrbkesYtme6pXai26tiNa%0aRuqOFWregrmOG1xMikxmyU9HWSS5xmRtZnzXFDsrCmyzQqxCbt8VsCN12Pcjd/mPdk1ydjL%0aS7LUNpU3FEpMMbtqox3YXf8AIv8ADrcKIWDLZ2xBMv0hXv8AAMv5sZt0fpfwqH57PaL50Sl%0auX9QPZ6xB9IF7fAUv5sOj1L+FQ/PZ/Em6KSvbf1p/AnyvOIfpAvb4Cl/iCHRyl/Cofns9oj%0a0Vle2/V/AnyvOIfpBvb4BlfNiHRyl/CYfns9odFZXtv60/gPK84h+kG9vgGV82HRyl/CYfn%0as9odFZbtv60/gT5XvEH0g3t8AyvxBDo5TPhMPz2fxKnRSU7b9X8B5XfEP0gXv8AAMr5sOjt%0aL+Ew/PZ7RL0VluX9X8B5XrEL0gXt8Ayvmw6OUz4TD89n8SPRWU7b9X8B5XnEP0g3r8Ay/mx%0aHo5S/hMPz2e0SdFZbtv60/gebxU2f73ptrP1KbZl2wo1OSbz0mVR5DKGmy7o1LUgiIi6TMx%0adqPX6c+YbAhTENzncCNe1d/vXZmJYwWXmpPbYT0V8Pupnb5Cz3SQyw1iSlWXrAVEUhxWpPr%0aAhLE3z5km5FfQ60s2nG1ZpWg8jSYroqKlri2WvhPbFhutVvJO1pt+zoRnvmYU/V0b9tZafW%0a3akfGPO6Qgr1svx3cy9QMWVOHvutf4Tfu7TimXbUKktwt43Gbc/W2UaSyyyyzPNeX2QmbLQ%0aWcUpR8QVOZuY6Ja13Fa3L0tb0j52D0IyyEFJISo3eKlOZF4BBGlRXlJrLwibJSRXdg7K0bY%0aqF73XTaLSYzk2q1eW1Chx2yM1PvOrJDaS6eJqMiFObmIUtAfMRnZMYiuVeanCGqqO3uE2vW%0a/8AQ+GLVt0SNBTeWESexmibUSZ9UPUou6Uf53nxzHKszs8UWNFWMsCPw9iH98b3o2ypSKfI%0awZGHLRdBtu9te+vGdr9dx9nmBGLfp3wj+76p/V48/VyovaI/kh/fF16stL+DxfQ+9KVcgPi%0a2f92+En3fVf6vEerlRe0R/JD++IdWWl/BovofekeYDYt+nfCL7vqn9Xh1cqJ2iP5If3w6st%0aL+DRfQ+9J8wFxb9O+EX3fVP6vDq5UTtEfyQ/vh1ZaX8Gi+h96R5gLi36d8I/u+q/1eHVyon%0aaI/kh/fEOrLS/g8X0PvR5gLi36eMJPhCq/1eHVyonaI/kh/ejqyUv4PF9D70eYBYt+nbCP7%0auqv9Xh1cqL2iP5If3xHqy0v4PF9D70eYBYt+nXCT7uqv9Xh1cqL2iP5If3pDqzUr4PE+j+9%0aHmAWLfp1wk+7qr/V4dXKi9oj+SH96OrNSvg8T6P70eYBYt+nXCT7uqv8AV4dXKi9oj+SH96%0aOrNSvg8T6P70jzAPFr07YR/d9V/q8OrlRO0R/JD+9HVkpfweL6H3o8wDxa9O2Ef3fVf6vDq%0a50XtEfyQ/vR1ZKX8Hi+h96PMA8WvTthH931X+rw6udF7RH8kP70dWSl/B4vofejzAPFr07Y%0aR/d9V/q8OrnRe0R/JD+9HVkpfweL6H3pPmAWLfp1wk+7qr/V4j1cqL2iP5If3w6s1K+DxPo%0a/vThT9D/4uE8tfk2whyUXD88Kr/V4j1cqHb/Zo/mw/vikmzHTdsc/c8X6P2zl8wDxa9O2Ef%0a3fVf6vEvVzovaI/kh/elXqyUv4PF9D70qb5AnFxh1C0XzhIhbZktCin1XNJkeZGX53guzlR%0aO0RvJD++HVkpa//AI8X0PvTxmPuzzdOzJfiLau0qW9UVw2pjUyluuOwpyFlka2lONtqLJaV%0aINJpSpKkeDSpWwcM4lk69J7vks8rrXNW29ruda53haxsvDGJJSvSW7ZNHIl1rmrwo7u2uXw%0auE8cnuxkZfTJXk92zap96SD6FP05BH6yZaj/jJFwpvC4wjGaqr5dvhfYLtY84AXBtY4T1aw%0aranUOmVKsGw8cirPvsxkNMyG3lEZstOq1Hu05c0WrGOJ5ShUx1Rm2q5mbW6Frl0vCcnrGCx%0aKxL0dzajMtVzW729ai7/dc5PrMc/MBcW/TvhH931X+rxqDq5UXtEfyQ/vj1dWWl/B4vofej%0azAXFv074R/d9V/q8OrnRO0R/JD++HVlpfweL6H3pPmBGLnp4wk+EKr/V4h1cqJ2iP5If3pD%0aqyUv4PF9D70jzAXFv074R/d9V/q8R6uVE7RH8kP74j1ZaX8Hi+h96T5gLi36d8Ivu+qf1eH%0aVyonaI/kh/fDqy0v4NF9D70jzAbFv074Rfd9U/q8OrlRO0R/JD++HVlpfwaL6H3pT5gNi56%0adsIvu+q/wBXibq5UTtEfyQ/viHVnpfwaL9H7ZX5gRi36d8I/u+qf1eJerlRO0R/JD++I9WW%0al/Bovofek+YE4tl/dvhJ931T+rw6uVE7RH8kP74dWWl/BovofemDHKW8n9eGwXivSIl0SLf%0aqMe74ap0KZRXH3YalIVodaUbrLSicLmrUnRwJZDemxrjuQxNJRHyd7VhOtVH2ou/wLoudvd%0aj9xpDFlUlahVYk7JMVjYnFVGppcbVVeHW8pjWZZkNgFhK9XN6wK1ynDIb1oE7FPLHZmUwan%0aLo619jPbol90XA0H7SiNInfDhxMr2nnlZ2bknOWViW3eb5rtE7UsQ5ZQ912FTFuEWW+NL29%0a9fIndH8EUFp8HPr/AI+QvKYvqO122sz7NrrvXt9E+GTV5VUNKZUg3SR3JaSJJdeSciE7YTG%0ab7Glvj1Cbmnf1qJdb4qea3RCV5lwzEioelHhTmvrDLIlV5TrLwibJSW49jg7hpXcSq+41RK%0aHVq52CSXH0QYLsw2iPMk6ibSeWZlwzFrrFRl5SCjpiIjM+C5yN+syDC0OFEnWuiqiMbpb6Z%0a/UXV8rziH6Qb2+AZfzYxDo5S/hMPz2e0bZ6Ky3bf1p/AeV3xD9IF7/AMr5sOjtL+Ew/PZ7R%0aN0WluX+tP4DyveIHpAvb4Bl/iB0dpnwmH57P4k3RWU7b9Q8r3iB6QL2+AZf4gdHKZ8Jh+ez%0a+I6KynbfqOSNs4YkTJKWWMPb6ddcPJDbVvy1LUZ94iJviJFxDSUS501C89n8Sk6ryjfzjf1%0afwMx+T35E29cUb4ply4xUObZ1jU91EpyjT0mxV6+aTIyjmwfnkdkzLJxbuhZpPJBc7eN6ox%0a3sySElLvlKC9I0wqZXpkrIfOu4Hrybc28peK7Fa1i+C1jocit73ddOD9+a/hTcM65vnFKyS%0aWo+hKSIi7xERF0JIclIiIiZ8CGtmtRqZIUiJEAAAAAAAAAAAAAAAAAAAAAAAAAAAAAAAAAP%0anfq0KLLKM7MiNSVp3hMrfSl1Sc8tegz1ZavRC707D9WqDXRKfJxY6N0XOZDiPy81ritDlY0%0aSHtkNiqnKa1zkKirMRZ8JkI/8APp/GFx6SMT/Fc1/y8f2SbcEx2p/muHbSL9VQvf0/KHSRi%0af4rmv8Al4/sk245jtT/ADXDtpF+qoXv6flDpIxP8VzX/Lx/ZG45jtT/ADXDtpF+qoXv6flD%0apIxP8VzX/Lx/ZG45jtT/ADXDtpF+qoXv6flDpIxP8VzX/Lx/ZG45jtT/ADXDtpF+qoXv6fl%0aDpIxP8VzX/Lx/ZG45jtT/ADXDtpF+qoXv6flDpIxP8VzX/Lx/ZG45jtT/ADXDtpF+qoXv6f%0alDpIxP8VzX/Lx/ZG45jtT/ADXDtpF+qoXv6flDpIxP8VzX/Lx/ZG45jtT/ADXDtpF+qoXv6%0aflDpIxP8VzX/Lx/ZG45jtT/ADXDtpF+qoXv6flDpIxP8VzX/Lx/ZG45jtT/ADXDtpF+qoXv%0a6flDpIxP8VzX/Lx/ZG45jtT/ADXDtpF+qoXv6flDpIxP8VzX/Lx/ZG45jtT/ADXDtpF+qoX%0av6flDpIxP8VzX/Lx/ZG45jtT/ADXDtpF+qoXv6flDpIxP8VzX/Lx/ZG45jtT/ADXDtpF+qo%0aXv6flDpIxP8VzX/Lx/ZG45jtT/ADXDtpF+qoXv6flDpIxP8VzX/Lx/ZG45jtT/ADXDtpF+q%0aoXv6flDpIxP8VzX/Lx/ZG45jtT/ADXDtrE+q4Xv6flDpIxP8VzX/Lx/ZG45jtT/ADXDtpF+%0aqoXv6flDpIxP8VzX/Lx/ZG45jtT/ADXDtpF+qoXv6flDpIxP8VzX/Lx/ZG45jtT/ADXDtpF%0a+qoXv6flDpIxP8VzX/Lx/ZG45jtT/ADXDtpF+qoXv6flDpIxP8VzX/Lx/ZG45jtT/ADXDtp%0aF+qoXv6flDpIxP8VzX/Lx/ZG45jtT/ADXDtpF+qoXv6flDpIxP8VzX/Lx/ZG45jtT/ADXDt%0apFP+2oXv6flDpIxP8VzX/Lx/ZG45jtT/NcccqvQIMR2Q9Pp7DDKTccdckIQhovGMzPSkQ6S%0acS55rS5r/l4/shlPm3v2tsJ7nO5rj61JNCjIyyMuBjF2qipmh5EXNM0IESJOswBAAACredQ%0aApAAAAAAAAAAAE6zADj7oAgAAByACnedQAbzqAFQAAAAAAAAAOMAAAAAAAAAAAAAAAAAAAA%0aAABKVGhRGkzIy75CCoi7yg5u2cn6of98MSbUzsIQtTsE9tZX1TI98MNqZ2EFqdgjtpJ+qH/%0afDDamdhBanYHbOT9UP++GG1M7CC1OwO2kn6of8AfDDamdhBanYHbaT9Uv8AvhiptTOwgtTs%0aDtvJ+qZHvig2pnYQWp2B21k/VEj7cxLtDOwnkFqdgdtZP1RI+3MNoZ2E8gtTsHyV5pq6qFU%0aKRVWyqNKq0Z2DNiPLVu5bDqDQ62vL0K0GpJitAcsCIyNAVGvYrVa7kqmk0grGrwofm35TbY%0aKq/J+bSlQt5xmS7ZladdnWpU1pM0TYWr6Uav2ZnUlCy6c9KsiJRD6I7GuOoGKaOyaaqbexE%0aSKxOs7s+C/hb3NHrHjVFhusX5Px2U/14czHXedQzwq5k6yzDJSe4pUnUfDiBSc24o3KesT3%0aKU9qKkt6e8IXE7YeRyCQqAAUrXpz45EQmtJXRDan9Dx8nZMq10tbQV4QHY9Ipm8Yspp5S2l%0azpWZtvTyIjI1NNFqbSZ81bi3P2McybP2yCyHA6VZB+b3+/ZdZOtD8J2svJblyiWAiP7yfj6%0avxvobgDeIz7pI5KtQ9g3peMkLQN6XjJC0Del4yQtA3peMkLQN6XjJC0Del4yQtA3peMkLQN%0a4nwoC0DeJ8KAtA3ifCgLQN6XjJC0Del4yQtA3peMkLQN6XjJC0DeJ8KQtA3peMkLUA3peMk%0aLQCdIz7pIWgsdygOzQe0vgY6dMjk9dtqa6jRtBeeSkmnz+GX76gkGX7ohr1Q2DscYrSh1Zq%0aTDvcI28/ucl/i8bmucZ3sdYpbRKqiTDvcI28/ucl/i8bmucasWZBPoJaVEaVESvXIddOarV%0aVq8KHWbmq1Va7hQyf2FUdj4c1t/wDZ6ubefg3cZo/+9F0kfe3GCYr35uG3kt+0ZY7Mvnl+z%0aHDI8mKcvIutTrRfxdQ1Ds8x8sPy8Dlxm+jDi/ymoceOskIbeU9vquL370vGSOTskNVDel4y%0aQtA3peMkLQN6XjJC0Del4yQtA3peMkLQN6XjJC0Del4yQtA3peMkLUBj9ymuw/E5QHZVqln%0aoWzHuulmqrWtKdeU22xUEIMiacPPTu3kamVKV3JqJXoRn2xtjR+Fq2yedvQn6EVvM7PhM1v%0aRKEeHc3up+Px3Mz83922pVcPbtqdArtOl0iuUaS5CnwJTZtvw321Glba0n0KSojLIfQ2Vmo%0aMzAZNSz0fDelyKnAqKUGREVMnnW7zqFXIrXFQlBxKby6hNmUlYRuU9YmzUl2orSnRl4CEMy%0aq1uRWJCYp3p9fuibIjd3T7KDRJ92V6FSaVDk1KqVOQ3EhxIzZuPynnFEhDaEp4qWpR6ST3w%0aixYcGG6NGVGtaiqqrwIidfvJ1yg6Jv2n6M+SY2EvM+NleNRp5Ei/rpWiqXU8y8akpfIlEzE%0aSaVGlSWEK0ak90pbp+iHz12VMcdNNZWZgp/V4WhC8HjP8AH9W09EOHvZu4TJ7trI+qX/fDG%0as9qZ2EKtqdgds5P1Q/74YbUzsILU7BPbWV9UyPfDDamdhBanYHbWV9UyPfDDamdhBanYIVU%0apK0mSpD5kfeNZiO1s7CC1OwcHSJyIAAAAAAAAAAAAAAAAAAAAAAAAAAAAAAAAAAABQWW2qC%0aU3XaVIZddjSGIZrafaPJxk94roP8ACR81Q6m2BFyo047/ABv+m023sbMa6UjQ3Nzar9XxWl%0an17YcK06nIpdxzqfAqUUm1ksnCQiUhZZkskqPNJ9OafjG82T/KNgRcJI618u1XNd+o5fL0W%0aj9f6d91I+UTdEGcoo9KUbtbvIR5ei0fr/T/ALqR8odEGcodKUbtbvIV+XltL6/U/wC6UfKG%0a728odKUbta+Qo8vRaP1/p/3Uj5Q6IM5Q6Uo3a3eQny9Fo/X+nfdSPlDogzlDpSjdrd5B5ei%0a0fr/TvupHyh0QZyh0pRu1u8g8vRaP1/p33Uj5Q6IM5Q6Uo3a3eQjy9Fo/X+n/AHUj5Q6IM5%0aQ6Uo3a3eQeXjtL6/wPulv5RDogzlEelKLyF8138B5ei0fr/T/upHyiPRBnKIdKUbtbvIT5e%0ai0fr/TvupHyh0QZyh0pRu1u8hHl6LR+v9P+6kfKHRBnKHSlG7W7yFXl4bS+v8D7pb+UQ6IM%0a5RL0pRO1u81xBbc9on/7fp/3Uj5RHogzlE3SlG7W7yDy81pac+39P+6UfKHRBvKHSlG7W7y%0aDy81pcPz/AKfx/wCUo+UOiDeUOlKN2t3kI8vRaOX/AA/T/upHyh0QZyh0pRu1u8hX5eW0vr%0a9T/ulHyhu9vKIdKMXta+aUeXotH6/0/wC6kfKHRBnKI9KUbtbvIT5ei0fr/TvupHyh0QZyh%0a0pRu1u8g8vRaP1/p33Uj5Q6IM5Q6Uo3a3eQeXotH6/077qR8odEGcodKUbtbvIPL0Wj9f6d%0a91I+UOiDOUOlKN2t3kI8vRaP1/p/3Uj5Q6IM5Q6Uo3a3eQg9ue0mm1KOuwTJBGoyTJRmeRd%0aBcQ3e3lBcJRetDd5D5ZmJdVxSbbfnrJmnqQTseAgzU2gjIlJU4fo1+i8VPe8ZUsGZiRYjF6%0a2afWhepehy1PVbEufnrfL1jNWd+jXvZq/CPm9Ke8M7yfUcmQfe295DiHoKgAAAAAAAAAAAA%0aAAAAAAAAAAAAAAAATrMAS53gAy//gAG86gBUAAAADjAAAAAAAAAAAAAAAAAAABTIfRFYU46%0apLbbac1KPuUiZGqrrWA8zVcT2o7xlHi71BcdbitGr2iIxcYdOc7WcVmwTqZGM77OeVOiqy8%0aLx/IPU2kNXjFTc510zaDlRU8KRHP/ADyvkHoZQWr+cItlm8o6yTtRy4+RlRIR5eGSv5B6Uw%0azDX847zSfcTeUdZM2w5sTpoNPVn/ytz5B6WYThr+cd5pPuBvKOrm7cE+Isy8j1NMy8M1f4o%0a9LMFw1/PO80dD05R1UvlAajGz02zTFZf8tX+IPQzAsJfzzvNJ+h7eUddI5RepMrP/evTD9a%0ae7+IPQmx9BX887zR0Pbyj4H+UqqjH9ylJP8A+Od/EHobsewV/PO80dDofKPkc5Teqo/uTo5%0aZ/wDL3fxRUbsbwV/PL5rSPQ2HyjgXyoNVSWZWlR/u938UTpsawe3L5rR0Nh8o4FcqRVUf3I%0aUQ+P1xc/EE7djWD8Id5rR0Nh8otHto7QdE25sEpVk3jZdMaRvOyqZUo1QX2XR5RFkl5vNs/%0aYrSrmqTwGWYOoc1hqoNqMhMLnqvY5u89Owul5pTiUiFEZYrjULjLgpX8B7kKn1tkty9mcSc%0a1zo81Jd9J94/Ck+ckdZ0atStTg7dKu3+unXQx2bhRJV1kRd7lHkEySLjnkLpYSpMFW/PrEt%0apU21Rvi8JhkNtG9LPvhkhLtzSnfl4PjE2RB0YpXJy6TyLwgjCR0x2S92yzsvPYn3DT65dEN%0a5uzWXCecZJ84z9WSR57ptREZoSroNzLgXQMRxPilsjCfLyTvd16+WaM7q93sN8p7pCmxJpN%0asi6LTbZbHKlyLItmnUSi4c2xS6NR46IUGFHqDqGYjKE6UIQRN94iHKEzsaNmYz5iZnHxHvd%0ac5zmt31Xxi/dDIfbD6lcrvXEn+kqhfCj34go9SmX+EO81pN0LhdsILleK76S6H8KPfih1KZ%0af4Q7zWkOhcLthC+V6rqT/AElUP4Ue/FEepVK/CHea0dC4XbDj81/rx/3FUL4Ue/EEepPA+E%0aO81pHoVC7YPNgq4f8AcTQ/hN78QR6k8v8ACHea0dC4fbChXLB13V+kigcP/ej34om6k0r29%0afNaOhUPthPmwldz/SRQ/hN78UOpNK/CF81o6FQ+2DzYau+kiifCj34ol6lMr8Id5rSHQqH2%0awoPliq4j+4eh/Cb34oj1JpTt6+a0dCofbCnzYuu+kegfCj3zYm6k8r8Id5rSPQuH2wjzYqu%0a+keg/Cj/zYdSSV+EL5rSHQuF2wjzYyu5fpGoHwq982I9SaV+EO81o6Fwu2A+WPrxqP/ePQe%0ar89Hvmw6ksr8Id5rSPQqHyynzY6v8ApGoXwm982HUklfhDvNb7Q6FQ+WPNkK/n+kehfCj3z%0aYj1JZX4Q7zWe0OhUPlk+bHV3L9IlC+FHvmw6k0r8Kd5rSPQqH2wjzZCu+kWhfCj3zYh1JZX%0a4Q7zWkOhUPljzZCv+ka3/hN75sR6kkr8Id5rfaIdC4fbCPNkK/6RqB8JvfNh1JJX4Q7zW+0%0aOhcPthWjlk6+2slJsehkaTzI+2r3D/qxBdiSUVMlmHeaz2iC0iGqZLEMY8Tb9hYoYk1q4YN%0aHj0BFakHNcp8Z43WWXVcXTQZkWRKXqVp9Dr5vNG6MOQYkvIQ5GJEvWE2253CqcXzdU6T2Oa%0a9u2m7ijrdGgNt77OK7xdV3i8oyK2OmTgYJajMzVLrMx4uoiajt/xkKGYyfvZ6MRb894LW/a%0aPXX9tiS9k6XAeg0OFWnrhQ82aZMlTHY6WTbPMtJHqzN3+AMA2SsLsrcCBCixFY2G5y6LfBa%0aanxzAbGZLwnut33O9U6MuWPrh/wBw9C+FH/mxqTqSSvwhfNaa+6FQ+WQjlj66ZfpHoef+NH%0avmxHqSSvwhfNaOhUPllXmxlf8ASPQ/hV78UOpHKfCF81pL0Lh9sKvNjK76R6D8JvfiCTqTS%0avb3ea0n6Ft7YSnli66o8jsag5f4ze/FDqTSvb181pDoXD7YVo5YWu58bGonwm9+IHUnlfhC%0a+a0j0LZ2wjzYWu+kiifCj34gdSiV+EO81pL0LhdsKvNgq76SaL8KPfih1KZX4Q7zWkOhcPt%0ahKeWCrxq/SRQ/hR78QOpTK/CHea0j0Lh9sKk8r9XD/uHoJF4e2j34ok6k8r8Id5rSXoZD7Y%0aYVcpbQ4O3NdaL6otr0m1r8S0lqoqiTVrYr6EFklThKSRJfSnmkvVzklpP0I3PsbzcXDcDob%0aMxnRZbi5t34fe5vN80803Rbk2yE7SNftUgyrfqb0Kcw7DmxlG26y6k0rbMvCRjfcNWRGJEY%0a7NFMcWIsN1rtFxwofIQsKjYxVvesxDIm25Rvi8JhkR20p3vUGSEu3NIXI6RNYSrMHJAiyKx%0aUGYkNl2VMkqJDLLaTUt5RnkRERCLlYxqveuSIUtuVzrW6TjYpyYOCkLY9vVnEW7bcp1x3nG%0aRlR4kiYZMUM1FkbuSUmS5GR5Z56Ud4c97JtbfXoDqTIRlhwF13I3ff3PA9YyCSozmptkZ1r%0avq/H/g2ARuU0qrhESrRpBH059nu/ijQ7tjmC3/8hfNPb0MZyjsYvKQVJ/LO06Vx8We7+IPO%0a/Y9gt/PL5o6HN5R20LlBahI4HbNLTq8E138QeZ+BIKfnl80dDk5R2cLbmnyjL/e5Ti/+NWr%0aL+APNEwVDT887zSG4Gco7WHtiTX8s6BTyz/5U58g8r8JMT847zSTcLeUdlG2qJchWR0WEWX%0a/KV/IKC4ahp+cd5pIkk3lHYxdoyRIMvzpiJy/5Sr5B5nUBqfnCV0pzj7o+Osh3LKmxiz/dl%0afIKLqI1vC4l3MdzRcV4055LcqOuLq6HCVrR7ZZEZDyRqW5rbmOuKboLkPV91kZGlRKLNKi5%0ayVEYtqLnvoUcwJAAAAAAAAAAAAAAAAAAAAAAAAAAAAAAAWZ2p/8AhaB/gJ/yih1JsDfkSc/%0aTf9Npt7Yz/s0bw/stNeG15/xzOf4BH/AsbdmPfToOn/2Zv445bQUj3gAAAAAAAAAAAAAAAA%0aAAAAAAAAAAAGQAAAAAAAAABRI/Q7nsT/AAM3LAbzoMI/8AkjP8mQusl76zvp9aGK1B3unyr%0a9ZnZN/Rjvsz/CPnNKe8M7yfUcawfe295DiHoKgAAAAAAAAAAAAAAAAAAAAAAAAAAAAAAAAA%0aAAAAATrMAQAAAAAAAAAAAAAAAAAAADyuItUVvWYiTySgt4v1Rn0F7QulPh8YrQk454mc4as%0a+GQvDGnpbwHS1N405l7g9kJpO089VXCMj4i4w2lRp5yrSFJJRei8A90NpWPI1mpmnUfDV4B%0adYMIXd08XX6/u0nx4eHMXeBBQbYeOrN2qbQfHIxdoMoU1inl6peik5lqzIXKFJjbjoZ19L1%0aZ6h7WSPWJNuOtkXwrjziHpSTG6D5JN8H0asxVbJkN0HxvXsrLulH7QrJKDb+6cKr3V4yi+y%0aE24ibbzq7tmU696K5TaxDjVGC6ZGph8s0pV4SPpJXqiHrlUjS0TbZVzmuKL4rXtsfqmOGJe%0axshL5yLUqBGhZpLsOarijM1Z6XPAXN6S+yGxqZjO5ts635W+yWCPS0XSl3Fmrtw+rthmXbe%0amSoSFuG0lxws23FF4FFwMZnJz8tNf2d6OLXGhx4Ke6NyOh7NT46PdIeuxewefdbeUnlBzEq%0a6VoP7ILF7BBZlruMnlPZ2jgbc96JQuNT1R2XWydS/JXu21JPoyPpMWmcrklLLk9+a9hOE9s%0aKTmIvBol68LdmKgWc81MrbiK5OQeomlo0xWzyL0PozI/DzfUjCqpimamGuhyugnpF6lKfBh%0a6T9JS8XkzNGlCckpQRElKeBERd4iIYakmipc4vCzGZQ5eSjLuhNuUjuo4lXkoi4KDcg3UQu%0a8lGfdCO5SG6zjVeai46lEI7iIbp7pBXkoj7tQjuUjuo413evvGtQn3IQ3WQd5LP0eftiO5S%0aO6nFHkvV1e4I7mG6Qu8DP0XAS7kIbrONd4q8bL2hPuTukd1FKrxPvrIRWVG6yPJgrM+eI7k%0aG60OPyYH4Q3KR3UT5LleEvdDcvdJd1IR5MD8Yg3L3SG607A8mJ+MQjuXujdaDyYn4xCG5e6%0aN1oPJifjEI7l7o3WnYI8mKvGP7YNy90jusnyYn4xBuXujdg8mS8ulf2wm3KN1vOWDfS6fLa%0adM9ZIVzk+MXfIRZL2OuaXagYjjUmeZPwU1eFvKZxm/jjGd2zBKaXgJbrzKkrYlNyZCFF6LV%0aMeT/qDIJZPc25nQM9NwJyYWbgOuY9Gq13NtY4sXyht6dh4jW1T0q09j0lcrT++vrR/3It9T%0ag7Y5pqPHs3bOQoXMu8538pYHyYq8b8Ite5e6YHuwq8lyi9EYblUjuoq8lxn0LIS7lI7rHkt%0a9UXuBuUhupCtN5LM+Cv4QhuQjupxUm8F8OcIblG6lOQ7xMi7r4xLuVSO6jk8lyvCQblIbrc%0aE3as+OYhuQm3Uhypu5XeUJdyEN1FRXgovRH9sJdyEd0uPLYnYf29i9EIqrFJMtBETcxnJLz%0afqc/RF6lQutMqU3T3f1dd7ku4DxzUOHMNzjNLBXpss3BbpOOU51mtRWySZbrmP8T6NB9OXr%0ajYEniqTirbG0F/V5TH49LjQ/enXNLc1mBKtyouQ5zS4klngtt0tK058RkcJ7Izdshrmhboj%0alhOsiLkfL2aj9lT7onsXsEm628pPKfRR4Umv1JqFBaXKlSFaG2my1LWrqISxHthN2yIuSIR%0ahvV7rGLmXNsXZIue7d05UFM0OK4a81PlrdTl+5l4T6xjE9i6Sl1th6a/q84ucGlx3++raZM%0a4LYRWxgr55SopyKmstKp8kyU/kfoU95BesNaVusTtSS2Ydkzkt4DI5SWgy7fcW6Rc2DeK0r%0aI9WrwjG3yh79vO3h3gasslDxvlSG3ne0i7TJRZKzSoeKJKE22nrKLcxmaMjyIhbI0sRa89n%0aQ66pWSczMuoWiLBJ7u6esolS1H0+2kWqNCJV4D09OnqURHnmLfEYSu656CmzDzLNXrDwxGE%0ajmndwJSlKL4x4XsKbmnbQ5haCHlewkVC5eEleVUKa9CdVqOLktoz/Y1d72lfxxjtUg2ObFb%0axjyR0ydcetFqKAAAAAAAAAAAAAAAAAAAAAAAAAAAAAABZnal/4Xp/8AgR/yih1JsB/kSc/T%0a/wDTYbd2NP7PG8P7LTXftdf8crn+L4/4Fjbsf3w6Ep/9mb+OOW1FI94AAAcMpamo6loSS1k%0aWpKNWnUfHhmXRmAZbmnYNl23hydGEdE5OCHing5bcuAtgqZdCpj82VOkVKmSkJbWhW+cUTZ%0aITIbdMkkjTuFcPDVtzaqsTg3+zvL2f1dg5d2PtkqvxcYrQ8SRs0XbIWWTGIyIxc0Xebv5qx%0aW792sa1xSOogBEyA5PTYEd2/LxuukN3mizlWvBjTTdVRO2fZZPOOI05dkMaMtJHnmrpE7bX%0aZ3Ll8mf70NbbI2yEmEpaBMLLbdtqub75Zlk1F7W+4yuL6G8qCizLGtsyPv8AkEV/WQnRjF3%0a0VfN/mNS//JeGnDTfp0+4LT7VPIxS9mRWGpLxRYrqsRL+pViZeRQ4na452+/sv9Gubzd7n6%0aXzNevuyE7IUJ2WTl31RNXs57+tv5ZcBluFNm5ta3ZdI2bml4sf33O7a7dD3luWeetv5clS6%0a6PocGc8RmjGxlRdGZWKo/8A/pCmjYa8Dl83+YxNf6SrE4aZ9P8A9gsPygvJRyNgfCGi3c5i%0aG1d5Ve4GqGcNNuHTDZ3kWXI3uvsx7PLsXLRpT3eefN0qirWIxXtVV30Tgy4c+6vY7Bnux1s%0auNxXUIlP3HtNkNYme238DmMyy2tnL4busWz2MNgW+Nu6XdLVl1C0Kf5EEQlzlVybIjb3ss5%0aO7JrcxntRl2K5qzy7tOWfHKDWXNVyuRMlThz6+fYRewZTjfZCpmFUgLUmRH7dtmW1tR2pbn%0adfEZy0t1i+3+5+scvTJhJ8NVL+rhLYnLT0vZMD/APkNhntMx83C+/H+5+cc/TJhJ8NVL+rg%0asby09L2R/wDIbDPaZj5uF9+D+h+cc/TJhJ8NVL+rgsTlp6Xsj/5DYZ7TMfNwvvzzeLfIkYx%0aYLYT3PeNXruFz9KtKkyKxNbh1aouSHGmGlOuE2lcBKVKNKeak1JLM+kukTOYiJnei+XP6i4%0aUfZ0w7UZ+BTYECOj4z2sTNrMs3Ot38oyrl2d4xewtsKTixinalpw3mYsu7K3BojD7yVKaYc%0alSW46VrIsz0pNzM8udkJYcNXvRicKqieU2rV6hDp8hHnorbkgw4j3NbwqjGufb6Jsh2avof%0a5+0MTinYr1W3bvtBMJ5C6fS3qlAkdkHp3ThOINs8k6VZkavRg9lu+795zPif+kMkxJbTQIb%0a4MfNNN+1vTLrpktx8WOn0PlV7qxkq83Dev2va1jSzjdrKZUF1CbJikUZlD2t5es1anieWWa%0a1ZEpJcC4FVhwNtcjWdfJN/P9ydkrUH+kVAgU5kKtwXxplt1702tqO0nW6O9wMyb1u8eCwb2%0aHcKb15FaTjRUrblnf7VCrFQ7Zt1aaaW1sVOUw0vsZL6GFKS00gtJpJJmjiQpKiZI9OFU/eq%0aF/rWO8QSuyU3DcGOm5b4TbLYfGhQ3O01Yr0zcvZ3u4fNtB8kZQU7FNt4s4I3ZVsSWo9NOoV%0aknGkI7bReKnJEZkuew7HMlIXFWa16UqLPetqJyDkaupmv44cu58vZKmHNmSc6Zo1CxRAbK5%0avyZzHdZr3cdH9aLoppdrdo4LJUSkkZHmRlmQlOgcusSAKJH6Hc9if4ABnJh61qocA/+Rsn/%0aAIXWnr7qzvJ9Zh9Scl7u+v1mck39GO+zP8ACPnNKe8M7yfUcdwfe295DiHoKgAAAAAAAAAA%0aAAAAAAAAAAAAAAAAAAAAAAAAAAAAAAAAAAAAAAAAAAAAAAAAAB4a/EqRcb6i9EhJp+1SX+q%0aL3Iu9yaemHqnlpyOkXJhWbwHSVJJlnxHshE7ToasnLPwkPfCKjTzFYZM1K6hcIak7eE8ZcE%0aJSyPIuHhF5gP6xOeEuSmLUpRJ7wvMtFaU3IeFr1HdWauBC9S8RpTVEPJVahvaj4qz8AusOM%0ahI5jjz86gvEozyMe9kwhLtbjrpdCeyPgoV0jN4SWxx8L9De19BkK7YqDanHyvUZ7LPJQnbG%0aTgG1KcSqG6feV7Yn21BtSnE5RXs8shMkZpLtbjhcorpd5XATtioTbUpSimyo55tqWgz76VG%0aQK9i8KEEhqgej1A+G/k++H8oixYfYQZPOF1mbnxfke2s/lEzXQ+wMnnzO0h5Z5q1qM/CeYq%0apHanASbW/snGqiu+AyE+2oNrd2TjVRXcuhRBtzewNrccaqI8fQSsxNuho2p5QqivZ9CjE23%0aNG1u7JSujul0EftBtzRtSlJUV7xVe4JtvaQ2lxSqju8OCvaEduaR2lxR2kd8UxHbmjan9kh%0adEdLvK494Q21pDaVKe073gP3Q21o2lSldHd8B+0JtvQbS4pVRXT7yhNtzRtLilVHd75qDbU%0aIbQ4jtM74FCO3J2BtLintM74BHb0I7S4dp3vVCO6EG0uI7Su+q90N0INpcO0zvgV7om25CX%0aaHjtM74Fe6G3IR2h5T2ne8Cvc/+Ybcg2lxT2md8UNuQbS4r7Ru+AQ21CXaHEdoncu5IR25C%0abaXA6K54p+4IbahLtDjv6Nfd423TGIFNuy6qbBiZkzFhVmVHYZ1KUs9CEuESc1qUo9Ke6WK%0arZ1WJkjj2QZuegs2uFGexOwkRzU9Y+G4ptbvCeiVWKrVqxKbbJlD0+a7LcS2RqUSCU4aj0k%0aalK0+rFN8yrt+IU4zpiOt8d6vXsq5y+sfD2md8Ak29CltLuyT2od8Bht6ENpXslfadxRdHu%0aiV0RCO0qVdpXPCXukIbe0bS4ntI71+6Ibe0bSpJUZ3vEr2hDbmkdqf2TkRRXfAZiG2oNpcV%0apo7ufEle2G3NI7W8qOiO+KeYl29pGxxWmjOn0ahDbmkNoccqaO73iPISboaTbUpWmju94le%0a2Iba0bUpypozpFwI/aEt6E21uPpaiS205JdeSRd4lGQpq+GvCiEbHp1z6kszuOT8j7cxTck%0aLkoRyecm4mOJMlPPqI+kjWZkKarDTfRCKscvXK49IdIssgWKg2p590ejumXQoUnRkzI7U87%0aFikOnlzR51itJrHHbU+kumruVHwHlfFQWOO9pFKcTlkeZ+EeGJFaVEZmewoMJaCTxFqjPaT%0atQ9rb8ZadKfBwFmmHNKjUPZ0UjTpNXQLRGI29w9VS1mjL1hbYpK47+mPakl4e5FviFN3Ad3%0aAcLw84eR7Sm47aG4ajLiPJEJS4GCaFKrcxXoUxdJ+ua0mX8VQsdZdoN8I88xqlxhj54wAAA%0aAAAAAAAAAAAAAAAAAAAAAAAAAACzG1MvOs03/AAI/5RQ6k2A/yJOfp/8ApsNv7GX9mjeH9l%0aprw2u/+OZf+L4/+uNuRPfDoOnf2dv44xbUUz3AAZlcl/jds04TYa3axjrRrRqlblVhuRSnK%0avZKq863GKOglEl0ozuhJukvmmafD3zEzYtrVTJN/uIv1mj9lWhY2n56Xi4XixGQ0Zp2R0g6%0ad3JWIzPe4xl7UMadiKkWSi5pWFtqxbcdcQwirP4HyUQVuLTqQgnzp2g1KIjMk55nnwEduer%0abrUyz5Lf4GnIdG2TYk1uKHPRHRrVWxJ9iuyTfXR2/PeOO4OUK2HLptul0mqRLRqlJojaWad%0aAlYYSX40FBZ5JZaVBNLZFmrIkkQlSI7NVy8qJ+9MieV2Odk6XjxI8BYjHv1nJNsRzsuDNUj%0aZr4xyVTGjYgpFnw7gmYWWpEt+pJN2JVH8D5KIUtBZkam3lU4kLTmR8SMR3Q5N+1PNT+BSh0%0abZMizLpNk890Vu85m72XNXnJt+ZgVynmJ2CWKeK9rTMDaXb1LoMWjLaqaKRax0FDko31GRq%0abNhk3D3Zp5xEou8JnPR+WX1InX7h0HsV0rE8hJR4WJ3vfFc+5l8VIyWW9lHPy0usX6+h1v+%0aOfFn/EVP8A5y8JOKpgH9JH+wSHhxPVaX12guTfwHxOxhu6v3Fjxe9u1is1F+VUabEvulQ48%0aB5Z5rbS05HNbaSPvLMzIVNB2+qL5yJ+7M1/hzZLxTJUyBKSdLhRYcNjWtesvFc5U7Kqj7XZ%0a+TsHueVHbQzH2ZENmZoRj7aSUmZkeZZS+OZcD4CpK8LfDZ+8sexUqr0aVV3+h819gxn+iPq%0a5PoNWwgVAn1CAbtLr5rKLKWzr0rp2WrSZZ5ZqHkbwZG0f6NMrCjMqCRWI9EdA4UavbOye75%0acgyLk6sJ++fkppJ55ZmZ9oqjxMhWRPc177fqcWDYFz6b51V4dqi/t4Rrk2ftrfEnZVcrSsO%0arsk2uq4yYKomzBhyjllH3u5z7IZc06d+93Onui1dAlyciZIp0piPB1EryQkq8BsXarrNJzc%0ar7c9RzeHJpcfzXPaXy/43Kp8C0n8kEuSmNdR3BPwBvzkb7w2T7LmPuIuLHI/TsQHavPruJr%0atsXVIgTmYLRypE2NJqTcTQw03u1uJ3LBJQls8zR3KsxXRqaKr12uX5Uuy+pDmDFmHKRTtkJ%0aKQjEZKJFl0c1XOyax7YSxM3uVXIm+ty573ZNblS5WPaeo1Xl0+binXYFRp7qmJUSTb9LYfi%0aOJPI0OIVDJaFF30qIULV4Dp2FsRYIiw2zEGRY9jtVzYkVWu8F22HS35ynOP+KFj1e26/idU%0aanQrghO02oQ10emNFJjvJUhxs1IipWnUlWXNUlQIioe2nbFeEZKZhzcnJI2JCc1yO2yJvKm%0aq7SinVbDUbBmTjZL/ADc6nWKRaLVFddgSaaU/foqaZMU2MlQm1up86KUeZkSdSenVpFVjWL%0adti5b29w8OadhF62Z68fuxK2mo3CzEdHV7Uejtry2u2Jn765G8NnONo2wHhps4SatVMSMGK%0a3f9zKtsl0qY5MdrkpDS3m0rNKY0lkluK0aVedpVp1l4wldDTNEYueff/eiHKOyDU8YoxlGx%0aJBhQdt025JAaujkmux2infcmfW65aDGjHPYZx5xWq153DiZfxVysKYOSdPRc8JhJssNx0aG%0amopJSehpOeXSrM++JnMY5c1enpeyZlQsPbKFKkGU6VkoW1w7srtyvXfc5/C6Iq9frb378hs%0aHKLgBc3JqVai2nUqpKwGp9Lq7c2WtE9uS1FQ89LnGROspkqNKlOmWlCjPLJOYltuyYi5p8v%0af7BritRsVwMZsmagxEqSvhZN0FS+1rIeq5YfJ4Vy66mM9Fxg2FLTwYl4eRMWcR6XY1fnOTp%0alIYK5GWKi6ptLbiVKKES1IMtOpolaFK0mpJmScqtrNVYm943sm0Y1F2UZiqNrMSnwnzMNMm%0avdue5qcKZe67y8l2tv7y7+/ravBumIvGtpoazcoaKjJKmKVrzciE6vcGesiXmbenu06vCPO%0adOySx1lYW6/fLG3+Hbv6ujrck+ED1qUSP0O57E/wAAAzpw7Rqtyn9UNr+TIXmQ99Z8hhlTd%0a7q7vr9Zm/N/Rjvsz/CPnFKe8M7yfUcfQfe295DiHoKgAAAAAAAAAAAAAAAAAAAAAAAAAAAA%0aAAAAAAAAAAAAAAAAAAAAAAAAAAAAAAAB0V80BVSjIkMpUp1gslJT0qT08PWHtkpix1rypCf%0aaeEmsEosy6e+L21+R6mnTzY58esexqlRDoKpDzQZ5ce+PfCf1ydp5yqw95nxyI+aPfDeVG8%0aJ5usU7UpeRcO+Y98GIVWnlq1QEqSrm9IucGMRah5is2ulSDSlJZn6gXKHMk1h52oWilRmek%0a8x74c2hHazpZlmIUrufb0j2MmhtB1j9mI1HzU/aj0smiO1HwSLMSXof4IrJNoNznyO2enLu%0aTMvWFZs0T7SfO5Z6D9Cnj6kTbqG0HA5Z6MlZlzfYio2bG0HEqzkeLx9iJ1mhtCnGu0kNq6P%0ajEd1qNzdw4nbNR3kpP7ETNmybcy9c4js9Jn3In3UQ3McarPbPM9BfaibdTiO5lOJVooL0JC%0abdI3Opx+RFJ9CUkI7r7g3MUeQ9Pi/EJt1jcxSuz0kXc/GI7qG5u6UHZ6fF+MR3Wg3MvZKDs%0a4u8lJEJt1jchSq0E5dyI7qG5CjyIp8UhHdZDcylKrQSfDSI7qG5SldpI8XMEmhuUpXaCejd%0a8RHdhHcZT5Ek+Kj7UhHdRHcbCldnpV6D4hHdfcIbjKVWeXi5n7ER3UhHcqkeQtHiH9oI7sI%0abkUp8iKfFL3BNukbj7hPkPLxPiEu6xuPuEeQ5PiF9qG6ybcik+RAvE+IN1ku4+4T5Di8Q/t%0aRHdRHcfcKPIinxT+1MN1ENyE+Q5PgL3A3SR3GQVopMu4My9iG6UIbkKvIinxfiDdJHcikHa%0aCT9CX2ojukbkUeRBPiF7gbpG4yvyHl4p/aiTdg3KpT5EfUK+1Ed1k25F7JWmzS1dwYhupCG%0a5VOTyIl4qftRLuol3GR5EE+If2phuobkKkWmgy7nMQ3WNxnIm0099P8ABEu6yKShWm1Oo/c%0aEN1DchX5ECz7gg3UNyFSbTT4mQldMjcinIm0CP0Il3UFlipNoEXoRDdZDc3dORNpkZ9yJd1%0a9wjuYrbtPo4H9qIbp7g3MfQ3aSdfFP8ESOmciO0HOm1Un6DP2hJulSVIHcOdq1C1FzS4epF%0aNZkmSAfYzaqU+h9chRWZG0HYRbYTwyR1iisyS7QdpCtdCF8UfwR5XzJDaVO4p1ASnLgZ59Y%0a8j5ghtSHoKXRUtkgyLLMh4YsYWHpqZA3enT4vEW2I+4ZKeipbBc0h4IilN3Aehp7J5EPBFc%0aU3cB3sBvo6UkZ6h4XuJXdc7uAjwdI8rym7rncU5hTjiCSlSlqPSSSTmpRn3iIeOK/PeQpqh%0aeTDe012rQlE+WU2YZOPF+xkRc1HtDEJ+a25+bdVp4I773HoB4ikAAAAAAAAAAAAAAAAAAAA%0aAAAAAAAAAAWV2qVaa1T/wDAz/lFDqTYE/Ic5+m/6TTcGxl/Zo3h/Zaa89rUv/TOv/AGP9cb%0aei6yHQdP/s7fxxy2oontAApeaJ9pSFFmlZGk/WMCLXKioqG4i/JMjbi5CRNSekyKlXI9ms1%0aJ15LZrekVKiuEcgkpIu7cchPIMkp473m94xVVVcu/v73Z7H+ifrOK6fZhfZS2lNCGsdzd7g%0aSHH1c+yjUiNXxd805vrcXFUqO0uU6tJ7pttJrU6o88kJIuKjUrmklIonaaZI5Uc61EXI3Qc%0aoJVEbD/ACQHkEiyy7OfoVOw+jKP+23HWibmq4H3SozcxfDhqLwCtmrHKib3W4fL3+ucRbHM%0aLpl2Qkqj2aKRHzLu4iOuh+mrGmmUUjt02GfQ63/HPix/iKn/AM5eEeKpzb/SR/sEh4cT1Wl%0a4to/kpNmnGHG68rlurFmt0avXDU3plVgtXVRIyIj6z57ZIdiqcQReBSzUXripoORVcm+vOR%0aP1KmZhWHNlzGtMpktJSUg18KG1qMVYUdc07OaREavyNyPXco7ijal9u7M8SgXRbtefYx4tJ%0a1TdOqkeY4hpJyka1E0ozItRkRnllmoVZdMlbvprt66d0s+xtSp6WStPmoL2IshNJm5jmpno%0aLlv/AI30MffolL9GYP8A+K7h/jU4eNDZX9GXVqPhwPVjFwuXK/8As7MJv8qaR/QdSFf82vf%0ab9TjGNgX+989+hi/t4RqjFI68zAA3OcmbiY3gryMtHvN2IqoNWfRrprpxW3N2csotTqb+7J%0aRkZJNRN5EoyFdW529xFXyK5TiLZSpbqlsjRKYjsljRJZmeXBfCgsz63K7KHYLouzdy0eHjs%0a5po3bkpsdLbshBJp91W4ai5pO5aicbIzPIlb6Oo88jMyFNeDPh+tPx+Mjy7fjHY2nNrXJIT%0al8OBE73Yd5j0NbO3rybd4bB9VgzKhUINyWZW5JxKZWo2TDpvaFObh+OpRrbc0IWrNBrQrw6%0auaIZZb6cB07sfbJlPxYx0OAx0KYYlz2cKW6ubH9dM8ta13rHl9hO/rYw92kqXIuzDZGLUOq%0aRnaTCtrtZFnqlzX1tpYUhqSk2yNJkotRFzcxFr7XZ5Z8PY/fmXPZBp09OUSIyQndxuY5r1i%0aXOZkxLrt9m+bhMWcXbC2G6NZNkUDC+ktzsUq4zTEWtbFOiw4aXZCW2HZMo0NJa3RKNllTik%0a5rLLhkhWkqq5UTu5ZJkn+n8TjGkUmq4niTVRmZ52UpDc/bYrnOcqMuc1jM3K7PhciJqrw8J%0aj7tN4rYMbI110mjXZsYWpImVSGqbH7SW5Q6i0TZOm3ktSY5aVai6BWdFy4Wpv9xv8DY2FaV%0aiLEEvEj07EcRGw3W6cSOzrXb2mev5Le66NtEbMOOtOtyhRLRo1RvStxKZQmYyIh0mNLpsXd%0atKaazSgyWp4skJIuZwISRIiKmaJ11/X3v4IWXZVkJmj12mPnom3PbBgOfEuc69WRHZrc7W3%0asuFTwt3U5nYT5BSkUOtRo0i5rqpRRI7MxlOtipVg3X15JWRml2LGcdPhxzin4cxJmqNyX9y%0a769/udjf3i/SblxXsrvm5dV2mE+5Vbnvw4FrU4OFsR7W+f2TVSnIiIvAJDrskAUSf0O57E/%0awADO/DhOVuU8vBBY/k0i9yGsz5PrMIqi+7P8J31mbEv9Fu+zP8I+cEr7wzvJ9RyFB97b3kO%0aMegqAAAAAAAAAAAAAAAAAAAAAAAAAAAAAAAAAAAAAAAAAAAAAAAAAAAAAAAAAAAADoDIHxT%0a7bp9TeUt+M2az6VEs0KV6+kyFdk1GZquJmvch8LmHdFdLnwdX+fd/GFVtQmE4xNtqnE7hRb%0ar3dU5Z/8Axb34wnbVJlON6LRtz+UfK9gjaz/d0k1H/hsj5wTpWJ1v5z0W+yTbpico+Z7Z8s%0a2SfPoqz/6Qkp/A4Kja7Pp+c9Fvsk26o3KPme2ZbEk91Qln69SmfOiqmJKi3856LfZG643ZP%0amd2S8PHyyVbqj/6Um/PCo3FNVb+e9FvshZyLyj53NjjDdwzzttR6v8A3rO/0PComLav270W%0a+yT7umOV6pwObFWGCy42w78MVD54TtxhV+2+jD9kLPzHKOJew7hY53VrOfDFQ/KBO3GlYT8%0a96MP2SbohMcr1TjVsK4Uq6bTc+Gqh+UCfp1rXbfRh+wOiMzyvVONewXhOo+NpO/DlS/KA6e%0aK12/6OH7I6IzXK9FpQewLhIs+NouH/ANOVL8oEenetfCPo4fsjolNcr0WkeUDwky/Sg58OV%0aL8oEenqufCPo4fsjojM8r0WjygGEWf6UX/hypflAdPdc+EfRwvZHRGZ5XotOMuT6whIv0ov%0a/DtS/KBHp7rnwj6OH7I6JTPK9FpB8npg+XTaDxf9OVP58OnyufCPo4XsjolM8r0WlK+T2we%0aLh5Dnvbr9T/KRN0+V74R9HD9kdEZrlei0jzPLB30myPh+p/lIm6fq98I+jheyOiczyvRaQX%0aJ34O+k6R8PVP8AKQ6fq98I+jh+yR6KTPK9FpT5nZg56TZHw/U/ykOn6vfCPo4XskeiczyvR%0aaPM7MHPSbI+H6n+Uh0/V74R9HC9kdE5nlei0jzOrBz0mPfD1T/KRHqgV74R9HC9kl6JTPK9%0aFpPmcuDBf3GO/D1T/KQ6oNe+EfRw/ZJuikzyvRaR5nJg16THvvgqn5SHVAr3wj6OF7JDonM%0a8r0WkeZxYLl/cXI++GqflIdULEPwj6OF7I6KTPK9Fo8ziwX9JUj74ap+UiHVCxD8I+jheyO%0aiczyvRaQvk38FzP9Jb/wB8NU/KRHqhYg+EfRw/ZHROZ5XotKPM3cFfSW/8P1T8oEeqDiD4R%0a9HD9kdE5nlei0jzNzBX0lSfh6qflIm6omIPhH0cP2SPRSZ5XotKfM2sFfSU98PVT8pDqh1/%0a4R9HC9kdFJnlei0nzNjBX0lP/D9U/KA6oeIPhH0cL2SHRSZ5XotHmbGCfpIe+Hqp+Uh1RMQ%0afCPo4fsjonM8r0WjzNjBP0kPfD1U/KQ6omIPhH0cP2R0TmeV6LSPM18FPSS/8PVT8oDqiYg%0a+EfRw/ZI9FJjlei0jzNbBP0kPfD1U/KBHqiYg+EfRw/ZHRSY5XotJ8zXwU9JL/AMPVT8oEO%0aqJiD4R9HD9kdFJnlei0eZr4Kekl/wCHqp+UB1RMQfCPo4fsjopMcr0WjzNfBT0kv/D1U/KA%0a6omIPhH0cP2R0UmOV6LR5mtgn6SH/h6qflAdUOv/AAj6OH7I6KTHK9Fo8zWwTz/SS98P1X8%0apEeqFiDt/0cP2R0UmeV6LR5mrgn6SXvh6qflIdULEHb/o4fsjopM8r0WjzNfBT0kv/D1U/K%0aRDqiYg+EfRwvZHRSZ5XotKvM08FvSQ98P1T8oDqiYg+EfRw/ZHRSY5XotKfM18FPSS/wDD1%0aU/KQ6omIPhH0cP2R0UmOV6LSfM2ME/SQ98PVT8pDqiYg+EfRw/ZIdE5nlei0eZsYJ+kh/4e%0aqn5SHVExB8I+jh+yOiczyvRaR5mxgn6SHvh6qflIdUTEHwj6OH7JDonM8r0WlXmbGCp/3Ev%0a/AHw1T8pEOqDiDt/0cP2SbonM8r0WlXmbWCvpKf8Avgqn5SIdULEHb/o4XskOikzyvRaT5m%0a3gr6S5H3w1T8oEOqFiD4R9HD9kj0UmeV6LSrzN7Bb0lyPvhqn5SHVCxB8I+jh+yQ6KTPK9F%0apT5nHgv6S3vh+qflAdUKvfCPo4fsjonM8r0WE+Zx4Mekp/74ap+Uibqg174R9HC9kj0UmOV%0a6LR5nFgx6Sn/AL4ap+UiXqhV74R9HD9kdE5nlei0eZzYMn/cW98P1T8oEeqBXvhH0cL2SHR%0aSZ5XotKvM6cG8/wBJb3w9U/ykQ6oFf+EfRwvZHRSZ5XotKvM7MHPSZI+H6n+UiHT/AF74R9%0aHC9kdE5nlei0J5OzBtP9xj/wAP1P8AKRDp+r3wj6OH7JHopM8r0WlXmeWDvpNkfD9T/KRHp%0a+r3wj6OF7JL0TmeV6LSs+T0wd9Jrnw7U/ykU+nyufCPo4XskOiUzyvRaSnk+cH0kX+85z4c%0aqfz4dPdc+EfRw/ZJ+ikzyvRacqdgTCNPRZ7vw7UvnxDp6rnwj6OH7JJ0SmeV6LSprYLwmR0%0aWk58OVL8oEvTxWu3/AEcP2SPRGa5XotPoTsN4VNdFpu+1Wqj8+JOnetdt9GH7JDohH5XotO%0aVvYkwvR0WupP8A0zUPnhT6cqz270YXsjohMcr1T6GNjfDRjii2nS/6WnF/3wldi+rr+e9Fv%0askN3zHKPob2TMO2e5t10v8Apab88KbsVVVfz3ot9khu6Y5R9DezBYTBcygLLLo/PKZ86Kbs%0aTVN3BE9FvskN2ReUfQ3s6WWgy0URRetUJfzoprX5935z0W+yQ3XG5Rzs4DWkx3NHUX/x0j5%0awSLXJ135z0W+yQ3VE5RztYNWy2XMpmX/xb/zgpuq82v5z0WkN0ROUdrQ7OpVtvbyDAZYc7z%0ahma1p9ZSjM0jzR5qLG99cU3Pc7WOyFAlAAAAAAAAAAAAAAAAAAAAAAAAAAAAAAAAsjtYKJF%0aap5dJ9hn/KrHUWwL+RJv9N/0mG5Ni9P6tG8P7LTXptZFqxjc/xex/GWNwRdY37T/eGluBRP%0aeAB8r1dgx3DQ5MioWngaVOpIy+MCs2BFVM0auXeNpXIu7a+GWHOxPXrfxFxAsq3mKNc05qL%0aDqNTaYflQZDEd1elpStb3n7sgj0JPLm+3O21WpdvJn+pfx2FOSdm/BFZm8TwpukSkWI6JCY%0aquY1yokRqubvuyyatrWaymHfJZ4BQsetvqzLeizmK5QLMqC7gnzY/BL8Snr1MOKQoiPQ9I7%0aEQaVJ1aXRI1Uz7JurZZxDFpeEpibeza4sdqQmtXeydFbpN8Vl6/IX9+iFNpWHcWO9n4aM1N%0agmrNgLrVVbJ9JJObMyS0haT6FtR2yWXqZoKuSIn4/GRr/wDo6YYfBpczWXQ1zjLYze4jNbz%0anut8RTX9Fq0Wc5oZkx3l5Z6UOEo/iA6KdCexM3NVE7xsZ+h047jmLWLchLa3I7NEpjK3cuY%0ahapElSUmrozMkqPL1IdZTmj+kk9qSVOhK7Svieqz8fKXFwW5Pm7Z3KtYi4jXnhRalbw5q1Y%0aqDkCfcEhh91pajJTMuLE1L1mS2klqdbSZJeJTas0mR1FelyuVN78Lnl/ExaubIsgzAclRab%0aPvZNsY29sJrm73ArHv3uKvEXi2uPFbeuxVHwI5TvBDE63KaxGtbEjEegtz22G0obg1gqlHc%0aWfeyKQ0lbxZEfPbeM+lIngr7sxecnlz/H4Qv+x7jd9UwPVKHOPujystHtz4Vg7U5qfNO0e8%0a5hfLlMdnvDTae2l8H7SxPuWs2pSZVuXJIhToNThwUqkIepZm04uSy4jQpo1qI05HqQXTmKU%0aJGquTk63WVE+tF6xgGxfiOtUSkVCoUOCyM9IkujmuY9+irY2Tksc1d52XZTfLLcuJtKYb3b%0as92HhvaF3UO6K1RrgZqElFMqDVQ7BixYEuJk+41mhLpqkp5hmSuasyITKuTLO6i+RF/iZxs%0aEYXrEvWJusT8u+FCfDVEva5lznxIb9BF0lboaxrVFM6kUADbfslf/ANPNcX+Qt9fzmsD0N4%0avgu+0cdYw//wCtQ/8AeJP1YBqhse961hjeNPuK2qxULfr9KdJyHUID5tPsHllkRl0oPuTbV%0aqSpPBSVJHn4N865npCVnpd0pOsSLCfrNc25v45LtZvFPf7V22Tfm2jeFKrN9VCLIcokBMGF%0aFhsnGiMHpLfPE3mZb15ZanFJ8CCLJCSJMz1V3WMbwfgqk4alokvS0dpuuc52+7mpdyYfF87%0aWcc+wu5iDStqm0q9hlbNRvC6LTk9ul0yE6lpcqGg0tSkKdPmtpcafNk15K0m8XNV3Ii1VR2%0aaIS4/SkPoUeTrcdsGFGSy92lk/WYtvCtrm3Zc02uYUbVe1femIdvxKzsyQbYtapVSMzU6g5%0aeMU3KZDU+lL75tG4lbim2jUokkjNengkTsVc7V3k6/e8pyNWsKYDlpONElq06LGaxbGbS7J%0a78s0TO3eRXb2ee8Xdx4v3Gu17ngx8MLIsm56OcPeTJVbuRymLak7xZbpDaG16i0Ek9R5Ckx%0azm77fry/eYdQpPDkaE9a5MRYT895GQ0fo5JpLmqdfPezMb+SYtO/rD2j9p+JdlMZYhTrtbq%0aS5VPkLk0xuqvLkyJLDDriG1umluRGSpRo5uhOfdAuaIqZGy9l6epU1R6FEkH5ubBsyclr9q%0aba1ivRHOambmPyRHcYtVyjlu3dyke31OwOtZ5FFThJbL9Zjt1UlNsVqe6cI1rNRHzUbqSy2%0a04aFGSid6ErNSZmoudvB/wCDLdjWYp2C8JtxVUG7ZuyM1i2b6w2JtmWXOuaqvS5ujbxkyNb%0a902zUbJuiq0OrxewqvQ5z9Nnxd6272NIZcWy82a21KbXktCk5oNSVd5WkSKmR01JzcGbgQ5%0auVddDio17XatzVbc3RdpavKPkA9RRI/Q7nsT/AAM9MNCytundUJj+SSL1TtaH8n1mCVNPdX%0a+Ev1macv9Fu+zP8I+cMp7wzvJ9RyNB97b3kOMegqAAAAAAAAAAAAAAAAAAAAAAAAAAAAAAA%0aAAAAAAAAAAAAAAAAAAAAAAAAAAAAAAAAAAAAAAAAAAAAAAAAAAAAAAAAAAAAAAAAAAAAAAA%0aAAAAAAAAAAAAAAAAAAAAAAAAAAAEMgAyAEQBDIARAAAAAAEMgBEAAAAAAAAAAAAAAAAAAAA%0aAAAAAAAAAAAAAAAAAAAAAAAAAAAAAAAAAAAAAAAAAAAAAAAAAAAAWN2tV6K3TOn9An/KrHU%0aGwN+RJz9N/02m59i1v9WjeH9lpr32rSJeLiv8XsfxnBuCLrG/JH3hO+W5FM9oPoAGyXYu5Z%0a7CzZt2VLJsSu2piPUazbEFUWVIgUumux3Fm+twjbU7MQs05LT0pIVESFaiOzz7yfxQ5gxps%0aIV6s1+ZqctMQUZGdciOfFRdVvDlCVM/lLn/7oNwVJWfkCxYz8Paek/wBYCG1wuUvmp7Riv/%0ax2xL8Il/Pi/ckp+iEsGG893Y+LiCUWSjTSqSkzLpyMyqBCKNhdlfIntEf/AI6YkXf3RLr48%0aX7kj/dBmCqVGsrExZM190Z0ikGo+9x/PDMQshcpfIntD/47YmVMt0y/nxfuTG3lQ+VDsDbi%0awHt+1LRtu96PUaXczFbedrEGDHYcZbhTWDQRsSnlKWapKDIjTp0pVx6M6i7Vtatbmq5pwoi%0ab2/3V7KGzNivYrq2F6rHqFRjwnNdBczJj3q7NYkN3Hhsblkx3G6x53k1+VLi7COEl929WLe%0aq12N1SdHq9vwoj7cZluUbSmpJSJCzNTbakNRNOhpatRr5vOFLgTJeAueyfsURMU1CUm5WK2%0aDY1zIjnaWjddDsa3WXSfrObxTgxx5bzHTFw341DqFEw5pryskt0KITs3d5HzFyZGtWrjq1M%0aoa7j2WqOa5ZImRPQdgrC9PVr5tr5p/PdkzzGZfrc89O/yxdw4xycE7OuSl0amW9b1xWtNuu%0a46itcqdPegT4bz0xGWSY6T3Ti1EROrWSjLNOo0HUhPakRirvJmma/L/D5c/kQtHUUlKc2pV%0aCTiPfFiQplIMNqWsa2IyIjWLy3ZK3LVanO4SvlwNqDDnalruFblhXXTrsboMasN1A47bqSj%0aKdXBNslbxCe63TvR4hjz5InAv4/UR2B8LVihw59tWgOg3ug23W79u2Z8HhNMG0IS2kiSkkk%0aXeIsshE36qqvCSBAADZBs47aOFlmci5W8NapetKhX1JtC7oDVGcQ8qSt+XIqio7eZINObhO%0atZcS7ssx6WqzezdxXJ1+FbsvLmhzFibBFemNkmHWYMq90ukeVW/RyyY2Dcut1rVz7xrfHmO%0anQfQALibK21Nc+xxi8m9bQYoUqsIgP03d1aO7IjKaeU2as0tOtmavO0ZcQRcuAxjFuFJLEd%0aP6GVBz2w82v0HNRc08JruUZIYZ8tjjTceNdks3Rc9sUW0nbhpbdeVDt9lCU085jXZSjU4Ti%0a0EbCnCM084iLm6Vc4VISpciO4M0z3ut1+75N81jVtgzDcGlzL5GFEiRkhv2tXPd75Y63gtb%0ar5cO92d4uFyj/ACpbUraAsJ7C3E64qph8zBSu5YVrTzpr8taZSjNCXnWTNDht6SzT6Hxe6E%0aW5NVMlz7OWadf+HXyMd2NNihyUmcbXZJjJlzk2l0Zt6IlvDajt9t3fPe7VPLj2phTbtnUnB%0aOMV3vKRDqFVfq63yTDicx1cJbrutbk10jNLryjXuj1GrW73Mjkb1t8x7CWwPPz0WZmMTO2l%0aEvRiMt0n76I/JuTWw28LG6KO7jeH2rnLI7MUKGvEyNFnvYlnRO1xU87akIrTjWtLpU9c3dn%0aHNsnUpVnvlIT0l4BM1Wpv5/Jl8ve4e7n3Cx9RTGz16CxFbuVImd22t2u7V2xId1+eXMzNP1%0aauKoXdXahV6q8iRVazLenznUp0pdfecN1xRF1rWsUzs2XloUvCZAlve2I1G+CjbWnABXKJH%0a6Hc9if4ABnthl+lun/4Ex/JpF6p2sz5PrMCqnvz/Cd9ZmjL/Rbvsz/CPnDKe8M7yfUckQfe%0a295DjHoKgAAAAAAAAAAAAAAAAAAAAAAAAAAAAAAAAAAAAAAAAAAAAAAAAAAAAAAAAAAAAAA%0aAAAAAAAAAAAAAAAAAAAAAAAAAAAAAAAAAAAAAAAAAAAAAAAAAAAAAAAAAAAAAAAAAAAAAAA%0aAAAAAAAAAAAAAAAAAAAAAAAAAAAAAAAAAAAAAAAAAAAAAAAAAAAAAAAAAAAAAAAAAAAAAAA%0aAAAAAAAAAABClaQBYja7eIq/TT8EE/5VY6h2CNGjTX6b/ptN17FSf1ON4f2WmvraqVqxbM/%0aDAZ/jLG336xvqS95b8pbwUz1gAAAAAAAAAAAAAAAAAAAAAAAAAAAAyAAAAAAAAABRI/Q7ns%0aT/AAM9sNCztym/wCBMfyaReqdrM+T6zAqr78/wnfWZmuSSclOGR9Kj/CPnFLNtgsTuJ9RyR%0aB1G95AK5UAAAAAAAAAAAAAAAAAAAAAAAAAAAAAAAAAAAAABmAAAAAAAAAAAAAAAAAAAAAAA%0aAAAAAAAAAAAAAAAAAAAAAAAAAAAAAAAAAAAAAAAAAAAAAAAAAAAAAAAAAAAAAAAAAAAAAAA%0aAAAAAAAAAAAAAAAAAAAAAAAAAAAAAAAAAAAAAAAAAAAAAAAAAAAAAAAAAAAAAAAAAAAAAAA%0aAAAAAAAAAAAAOGY9uUGfgE7G5gxm2z7/pdnsnWq3UY1LpdOhmb0l9WSUeeKyIi6TM+5JJc5%0aQ6m2DoWVHmP0v/AE2m7Ni17YclFcvBf9lpqh2gdt88RMSpNQt+kxm6Y20iKwuoEs3XkpNXn%0ahpSsiTnq7nnDdO4EXXNjLit8NEbLNaqN5R4fy01c+oKH70986Juhre6S9N8fks9L2yPLUVv%0a63W/70984I9DW9lw6b4/JZ6Xtjy1Fb+t1v8AvT3zgdDm9lR03x+Sz0vbHlqK39brf96e+cD%0aoa3suHTfH5LPS9seWorf1ut/3p75wOhrey4dN8fks9L2x5ait/W63/envnA6Gt7Lh03x+Sz%0a0vbHlqa39brf8Ae3vnA6Gt7Lh03x+Sz0vbHlqK39brf96e+cDoa3sqOm+PyWel7Y8tPW/rf%0ab/vT3zodDYfdHTfMclnpe0PLUVv63W/70984HQ1vZUdN8fks9L2x5ait/W63/envnA6Gt7L%0ah03x+Sz0vbHlqK39brf96e+cDoa3suHTfH5LPS9seWorf1ut/wB6e+cDoa3suHTfH5LPS9s%0aeWorf1ut/3p75wOhrey4dN8fks9L2x5ait/W63/envnA6Gt7Lh03x+Sz0vbHlqK39brf96e%0a+cDoa3suHTfH5LPS9seWorf1ut/wB6e+cDoa3suHTfH5LPS9seWorf1ut/3p75wOhrey4dN%0a8fks9L2x5amt/W63/e3vnA6Gt7Lh04R+Sz0vbHlqa39brf97e+cDoa3suHThH5LPS9seWor%0af1ut/wB6e+cDoa3suHTfH5LPS9seWorf1ut/3p75wOhrey4dN8fks9L2x5ait/W63/envnA%0a6Gt7Lh03x+Sz0vbJ8tRW/rdQPenvnA6Gt7Lh03x+Sz0vbKV7UVbWk0nTqCRKIyPzp750Ohr%0aecOm+Y5LPS9s2J7EO13bO0bbsenRXUUu6afFSiRSX15rcJCSSbjRnlvEcO9zk9/vD0SsJzI%0azGu7KHijT0OZziN7O+nJ3/q7vyGf1oXEVXjEvMz1EY+dr5eyGxO4n1HLjW6Cd49IhWoeRQV%0aAAAAAAAAAAAAAAAAAAAAAAAAAAAAAAAAAAAAAAAAAAAAAAAAAAAAAAAAAAAAAAAAAAAAAAA%0aAAAAAAAAAAAAAAAAAAAAAAAAAAAAAAAAAAAAAAAAAAAAAAAAAAAAAAAAAAAAAAAAAAAAAAA%0aAAAAAAAAAAAAAAAAAAAAAAAAAAAAAAAAAAAAAAAAAAAAAAAAAAAAAAAAAAAAAAAAAAAAAAA%0aAA+SqNmqMrIsxVhJpEUMVNs3ZqtbHEor1zUBFdcphLKIl6XIS2wZ9J6G3Eoz9UotQ2nhDE9%0aQp0N0CUjOYxy3O1eEvchU5qDD2iE9UY511vOMUKrsSYdQ3ll5CKekiPh/ZErh/1o2dDxhVV%0a/Pr6Psl1bV5xfzqnTStjjD5osysyGnL93k/OD2Q8V1J359fR9kn6KznLU62Tsi2Eg+ZaMEs%0a/3aT84PQ3FFQ7evo+yTdFZrtinXv7KNkN55WnDL/PSD/7wV0xNUO3r6I6LTXLU69/ZcstCF%0aZWtD4fuz/zgrtxHPdtX0SdapN8tT4XdmW0EqyK2IZf5575wV0xBOdtX0SPROb5anxyNmy0k%0ar4W1EIi/dnvxxWTEE7271SfopNcs+ZzZ0tdJqyt2Lw/dHvxxVSvTfbfVI9FJrlqfG9s9Wwg%0a05W5GLPwuPfjiqldm+3eqOikz2w4l4AWwXRb0ci9m9+OJ21yZ7d6pN0TmeWcSsA7bTn+cMb%0aq57v4wm6OTPLI9E5nthwrwEt3QWVAYz6nHfxxOlamu2EOicx2wn8wi3tX/AABHz9m7+OJej%0aE1yx0SmeWpSrAa3tZZUCP8Abu/jifozMdsI9E5jthCMBrf0/wDAEdX2bv44h0Zme2EOicx2%0awr/MDt/WX5wR8vZu/jiHRqY7YOiUzy1OROAVuL/9gxvt3fxhDo3Ncsj0Tme2HI3gBbS+m34%0a/H90d/HFNa3NdtIdEpvln0o2fbYUoiO345+HnvfjiRa5N9u9Uh0Sme2OPqa2d7WWas7cjdX%0anj344prXpvtvqkqVSa5bj6mtm201p421GMz/dnvxxSWvzvbfVHRSa5bj7m9mOz1ZarWh8On%0az5/5wedcQzvbV9El6JzfLU7CLssWUtZkq1IavB58/8AOCi/Ec9213okvRWb5anYxtk2xHCy%0aXaUM8/3aR84PK/E1Q7evo+ySuqs3y1O1ibHuH7uWdnQfbek/ODzPxVUm/n3ej7JKtWmuWp2%0a0DYuw4eWWqy6eov8ACJXzg8r8XVRPz7vR9kk6KznLce2wz2GsOmblhTo9mxosuK6l1iQxOm%0aNPMLSeZLSpLxGkxa5zHNXgtuhzK5+L7BT6NzrFSIyKtyGfeF0NxqC0bmRZ5GY0JUlbcqJ1j%0aFoiZIiHu2e5FldwlIrEAAAAAAAAAAAAAAAAAAAAAAAAAAAAAAAAAAAAAAAAAAAAAAAAAAAA%0aAAAAAAAAAAAAAAAAAAAAAAAAAAAAAAAAAAAAAAAAAAAAAAAAAAAAAAAAAAAAAAAAAAAAAAA%0aAAAAAAAAAAAAAAAAAAAAAAAAAAAAAAAAAAAAAAAAAAAAAAAAAAAAAAAAAAAAAAAAAAAAAAA%0aAAAAAAAAAAAAAAAAAAAAFDresgRQeYuyy0VlhSTSk8xc5WcdDcVWPtLZ3HgE3OdUZN5GfqR%0akkvXHIV2zB0EjZrStR+ddPUPcmIyrtx8MjZfQeeTWXtCumJucR3SfG9sqEv9Z9fmismKecT%0abp7h8r2yWTmeTPD1hUbivnEd1HzPbIevjuPiFZMWc4jutT5l7HpOn9JzV4dInbi3nEd1KcD%0amxmS0/SD6+AqdOC8ojus4j2LSURluPWyITdOPOI7sOFWxUSumPq09Qm6cecN2HGrYmLPVuO%0aPrCp05ryhu0oPYjIumPzT6SyDpz5xHdpK9ikzPLsc8/Yh0584huxCjykifqbSZd/IR6dOcR%0a3aT5SMi4EynSfUHTovKG7SrykvDLsY8/XEOnNeUQ3YnYKk7FOZ8IuXtCHTl3Ru0rPYpLh5x%0al7Qh05Lyhuw5m9iwkr+kZ+DgKbsZc4hus5W9jRCC+kfwRI7GPOG6z6E7HxJz85+ISdNq8ol%0a3Up9TGyESci3KergKbsV84huo+tnZOJJH51xLv5Ci7FPOIbrPsZ2WybP6V7ekUlxRziG6D7%0ao+zKltfFrP2hQdiXnEu6UOxg7OyWVEe6TmXUPO/EWZK6Oh7G1MHGaW4lW7TmXULPNVZzyk+%0aNcXHotJTTmCQRZERZZDHY0a9x51U7JKchQJSQAAAAAAAAAAAAAAAAAAAAAAAAAAAAAAAAAA%0aAAAAAAAAAAAAAAAAAAAAAAAAAAAAAAAAAAAAAAAAAAAAAAAAAAAAAAAAAAAAAAAAAAAAAAA%0aAAAAAAAAAAAAAAAAAAAAAAAAAAAAAAAAAAAAAAAAAAAAAAAAAAAAAAAAAAAAAAAAAAAAAAA%0aAAAAAAAAAAAAAAAAAAAAAAAAAAAAAAAAAAAAAAABSpsjDMHGcJCuksxNeoI7AbL0JCO2OIZ%0aEdrGvFINscT3DtY14iQ2xxC4drWs+4SI7aozKe1LXipDbFGZHaprjzUhtijMq7Us+IXuhtz%0ahmUqpLPDmEG3OGY7TteAhHbXDMdpmfER7gbaozHaZn9jSG2qMx2mZ/Y0htqjMp7SM+L8Ybc%0a4ZjtO14pe4G2uGY7RMeIQhtqjMqRRmSPighHbVGY7TteAg25wzJ7UNeIn4xDbnDMp7Ut5dB%0ae4G3OI5knSmvET9qG2qQzJ7UteKkNsUZkppjZkeaTMNtUZqT2tb8RAjtqjMdr2z9CfuiXbH%0aEbiooCDPuSC9xLkVpjpT0CXMFSU6RAEgAAAAAAAAAAAAAAAAAAAAAAAAAAAAAAAAAAAAAAA%0aAAAAAAAAAAAAAAAAAAAAAAAAAAAAAAAAAAAAAAAAAAAAAAAAAAAAAAAAAAAAAAAAAAAAAAA%0aAAAAAAAAAAAAAAAAAAAAAAAAAAAAAAAAAAAAAAAAAAAAAAAAAAAAAAAAAAAAAAAAAAAAAAA%0aAAAAAAAAAAAAAAAAAAAAAAAAAAAAAAAAAAAAAAAAAAAAAAAAAAAAAAAAAAAAAAAAAAAAAAA%0aAAAAAAAAAAAAAAAAAAAAAAAAAAAAAAAAAAAAAAAAAAAAAAAAAAAAAAAAAAAAAAAAAAAAAAA%0aAAAAAAAAAAAAAAAAAAAAAAAAAAAAAAAAAAAAAAAAAAAAAAAAAAAAAAAAAAAAAAAAAAAAAAA%0aAAAAAAAAAAAAAAAAAAAAAAAAAAAAAAAAAAAAAAAAAAAAAAAAAAAAAAAAAAAAAAAAAAAAAAA%0aAAAAAAAAAAAAAAAAAAAAAAAAAAAAAAAAAAAAAAAAAAAAAAAAAAAAAAAAAAAAAAAAAAAAAAA%0aAAAAAAAAAAAAAAAAAAAAAAAAAAAAAAAAAAAAAAAAAAAAAAAAAAAAAAAAAAAAAAAAAAAAAAA%0aAAAAAAAAAAAAAAAAAAAAAAAAAAAAAAAAAAAAAAAAAAAAAAAAAAAAAAAAAAAAAAAAAAAAAAA%0aAAAAAAAAAAAAAAAAAAAAAAAAAAAAAAAAAAAAAAAAAAAAAAAAAAAAAAAAAAAAAAAAAAAAAAA%0aAAAAAAAAAAAAAAAAAAAAAAAAAAAAAAAAAAAAAAAAAAAAAAAAAAAAAAAAAAAAAAAAAAAAAAA%0aAAAAAAAAAAAAAAAAAAAAAAAAAAAAAAAAAAAAAAAAAAAAAAAAAAAAAAAAAAAAAAAAAAAAAAA%0aAAAAAAAAAAAAAAAAAAAAAAAAAAAAAAAAAAAAAAAAAAAAAAAAAAAAAAAAAAAAAAAAAAAAAAA%0aAAAAAAAAAAAAAAAAAAAAAAAAAAAAAAAAAAAAAAAAAAAAAAAAAAAAAAAAAAAAAAAAAAAAAAA%0aAAAAAAAAAAAAAAAAAAAAAAAAAAAAAAAAAAAAAAAAAAAAAAAAAAAAAAAAAAAAAAAAAAAAAAA%0aAAAAAAAAAAAAAAAAAAAAAAAAAAAAAAAAAAAAAAAAAAAAAAAAAAAAAAAAAAAAAAAAAAAAAAA%0aAAAAAAAAAAAAAAAAAAAAAAAAAAAAAAAAAAAAAAAAAAAAAAAAAAAAAAAAAAAAAAAAAAAAAAA%0aAAAAAAAAAAAAAAAAAAAAAAAAAAAAAAAAAAAAAAAAAAAAAAAAAAAAAAAAAAAAAAAAAAAAAAA%0aAAAAAAAAAAAAAAAAAAAAAAAAAAAAAAAAAAAAAAAAAAAAAAAAAAAAAAAAAAAAAAAAAAAAAAA%0aAAAAAAAAAAAAAAAAAAAAAAAAAAAAAAAAAAAAAAAAAAAAAAAAAAAAAAAAAAAAAAAAAAAAAAA%0aAAAAAAAAAAAAAAAAAAAAAAAAAAAAAAAAAAAAAAAAAAAAAAAAAAAAAAAAAAAAAAAAAAAAAAA%0aAAAAAAAAAAAAAAAAAAAAAAAAAAAAAAAAAAAAAAAAAAAAAAAAAAAAAAAAAAAAAAAAAAAAAAA%0aAAAAAAAAAAAAAAAAAAAAAAAAAAAAAAAAAAAAAAAAAAAAAAAAAAAAAAAAAAAAAAAAAAAAAAA%0aAAAAAAAAAAAAAAAAAAAAAAAAAAAAAAAAAAAAAAAAAAAAAAAAAAAAAAAAAAAAAAAAAAAAAAA%0aAAAAAAAAAAAAAAAAAAAAAAAAAAAAAAAAAAAAAAAAAAAAAAAAAAAAAAAAAAAAAAAAAAAAAAA%0aAAAAAAAAAAAAAAAAAAAAAAAAAAAAAAAAAAAAAAAAAAAAAAAAAAAAAAAAAAAAAAAAAAAAAAA%0aAAAAAAAAAAAAAAAAAAAAAAAAAAAAAAAAAAAAAAAAAAAAAAAAAAAAAAAAAAAAAAAAAAAAAAA%0aAAAAAAAAAAAAAAAAAAAAAAAAAAAAAAAAAAAAAAAAAAAAAAAAAAAAAAAAAAAAAAAAAAAAAAA%0aAAAAAAAAAAAAAAAAAAAAAAAAAAAAAAAAAAAAAAAAAAAAAAAAAAAAAAAAAAAAAAAAAAAAAAA%0aAAAAAAAAAAAAAAAAAAAAAAAAAAAAAAAAAAAAAAAAAAAAAAAAAAAAAAAAAAAAAAAAAAAAAAA%0aAAAAAAAAAAAAAAAAAAAAAAAAAAAAAAAAAAAAAAAAAAAAAAAAAAAAAAAAAAAAAAAAAAAAAAA%0aAAAAAAAAAAAAAAAAAAAAAAAAAAAAAAAAAAAAAAAAAAAAAAAAAAAAAAAAAAAAAAAAAAAAAAA%0aAAAAAAAAAAAAAAAAAAAAAAAAAAAAAAAAAAAAAAAAAAAAAAAAAAAAAAAAAAAAAAAAAAAAAAA%0aAAAAAAAAAAAAAAAAAAAAAAAAAAAAAAAAAAAAAAAAAAAAAAAAAAAAAAAAAAAAAAAAAAAAAAA%0aAAAAAAAAAAAAAAAAAAAAAAAAAAAAAAAAAAAAAAAAAAAAAAAAAAAAAAAAAAAAAAAAAAAAAAA%0aAAAAAAAAAAAAAAAAAAAAAAAAAAAAAAAAAAAAAAAAAAAAAAAAAAAAAAAAAAAAAAAAAAAAAAA%0aAAAAAAAAAAAAAAAAAAAAAAAAAAAAAAAAAAAAAAAAAAAAAAAAAAAAAAAAAAAAAAAAAAAAAAA%0aAAAAAAAAAAAAAAAAAAAAAAAAAAAAAAAAAAAAAAAAAAAAAAAAAAAAAAAAAAAAAAAAAAAAAAA%0aAAAAAAAAAAAAAAAAAAAAAAAAAAAAAAAAAAAAAAAAAAAAAAAAAAAAAAAAAAAAAAAAAAAAAAA%0aAAAAAAAAAAAAAAAAAAAAAAAAAAAAAAAAAAAAAAAAAAAAAAAAAAAAAAAAAAAAAAAAAAAAAAA%0aAAAAAAAAAAAAAAAAAAAAAAAAAAAAAAAAAAAAAAAAAAAAAAAAAAAAAAAAAAAAAAAAAAAAAAA%0aAAAAAAAAAAAAAAAAAAAAAAAAAAAAAAAAAAAAAAAAAAAAAAAAAAAAAAAAAAAAAAAAAAAAAAA%0aAAAAAAAAAAAAAAAAAAAAAAAAAAAAAAAAAAAAAAAAAAAAAAAAAAAAAAAAAAAAAAAAAAAAAAA%0aAAAAAAAAAAAAAAAAAAAAAAAAAAAAAAAAAAAAAAAAAAAAAAAAAAAAAAAAAAAAAAAAAAAAAAA%0aAAAAAAAAAAAAAAAAAAAAAAAAAAAAAAAAAAAAAAAAAAAAAAAAAAAAAAAAAAAAAAAAAAAAAAA%0aAAAAAAAAAAAAAAAAAAAAAAAAAAAAAAAAAAAAAAAAAAAAAAAAAAAAAAAAAAAAAAAAAAAAAAA%0aAAAAAAAAAAAAAAAAAAAAAAAAAAAAAAAAAAAAAAAAAAAAAAAAAAAAAAAAAAAAAAAAAAAAAAA%0aAAAAAAAAAAAAAAAAAAAAAAAAAAAAAAAAAAAAAAAAAAAAAAAAAAAAAAAAAAAAAAAAAAAAAAA%0aAAAAAAAAAAAAAAAAAAAAAAAAAAAAAAAAAAAAAAAAAAAAAAAAAAAAAAAAAAAAP//Z"/>
          <p:cNvSpPr>
            <a:spLocks noChangeAspect="1" noChangeArrowheads="1"/>
          </p:cNvSpPr>
          <p:nvPr/>
        </p:nvSpPr>
        <p:spPr bwMode="auto">
          <a:xfrm>
            <a:off x="2823575" y="-1635889"/>
            <a:ext cx="45719" cy="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5992" y="2727811"/>
            <a:ext cx="1755800" cy="1188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610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智能电视优势特点 </a:t>
            </a:r>
          </a:p>
        </p:txBody>
      </p:sp>
      <p:graphicFrame>
        <p:nvGraphicFramePr>
          <p:cNvPr id="3" name="图表 2"/>
          <p:cNvGraphicFramePr/>
          <p:nvPr>
            <p:extLst>
              <p:ext uri="{D42A27DB-BD31-4B8C-83A1-F6EECF244321}">
                <p14:modId xmlns:p14="http://schemas.microsoft.com/office/powerpoint/2010/main" val="1125350951"/>
              </p:ext>
            </p:extLst>
          </p:nvPr>
        </p:nvGraphicFramePr>
        <p:xfrm>
          <a:off x="2941335" y="2070881"/>
          <a:ext cx="6344531" cy="42954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9341243" y="2586795"/>
            <a:ext cx="14222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一屏多用户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070350" y="3786509"/>
            <a:ext cx="18710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高清大屏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视觉冲击力强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070351" y="2601710"/>
            <a:ext cx="18710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广告位资源多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9377397" y="4029938"/>
            <a:ext cx="1746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广告互动性强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028029" y="5248308"/>
            <a:ext cx="17467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广告定向投放效果可衡量 </a:t>
            </a:r>
            <a:endParaRPr lang="en-US" altLang="zh-CN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Freeform: Shape 26"/>
          <p:cNvSpPr/>
          <p:nvPr/>
        </p:nvSpPr>
        <p:spPr bwMode="auto">
          <a:xfrm>
            <a:off x="1322788" y="2501479"/>
            <a:ext cx="725238" cy="659307"/>
          </a:xfrm>
          <a:custGeom>
            <a:avLst/>
            <a:gdLst>
              <a:gd name="connsiteX0" fmla="*/ 360040 w 792088"/>
              <a:gd name="connsiteY0" fmla="*/ 0 h 720080"/>
              <a:gd name="connsiteX1" fmla="*/ 792088 w 792088"/>
              <a:gd name="connsiteY1" fmla="*/ 0 h 720080"/>
              <a:gd name="connsiteX2" fmla="*/ 792088 w 792088"/>
              <a:gd name="connsiteY2" fmla="*/ 720080 h 720080"/>
              <a:gd name="connsiteX3" fmla="*/ 360040 w 792088"/>
              <a:gd name="connsiteY3" fmla="*/ 720080 h 720080"/>
              <a:gd name="connsiteX4" fmla="*/ 0 w 792088"/>
              <a:gd name="connsiteY4" fmla="*/ 360040 h 720080"/>
              <a:gd name="connsiteX5" fmla="*/ 360040 w 792088"/>
              <a:gd name="connsiteY5" fmla="*/ 0 h 720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2088" h="720080">
                <a:moveTo>
                  <a:pt x="360040" y="0"/>
                </a:moveTo>
                <a:lnTo>
                  <a:pt x="792088" y="0"/>
                </a:lnTo>
                <a:lnTo>
                  <a:pt x="792088" y="720080"/>
                </a:lnTo>
                <a:lnTo>
                  <a:pt x="360040" y="720080"/>
                </a:lnTo>
                <a:cubicBezTo>
                  <a:pt x="161195" y="720080"/>
                  <a:pt x="0" y="558885"/>
                  <a:pt x="0" y="360040"/>
                </a:cubicBezTo>
                <a:cubicBezTo>
                  <a:pt x="0" y="161195"/>
                  <a:pt x="161195" y="0"/>
                  <a:pt x="360040" y="0"/>
                </a:cubicBezTo>
                <a:close/>
              </a:path>
            </a:pathLst>
          </a:custGeom>
          <a:gradFill>
            <a:gsLst>
              <a:gs pos="0">
                <a:srgbClr val="5193BF"/>
              </a:gs>
              <a:gs pos="100000">
                <a:srgbClr val="427A9D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</a:p>
        </p:txBody>
      </p:sp>
      <p:sp>
        <p:nvSpPr>
          <p:cNvPr id="10" name="Freeform: Shape 23"/>
          <p:cNvSpPr/>
          <p:nvPr/>
        </p:nvSpPr>
        <p:spPr bwMode="auto">
          <a:xfrm>
            <a:off x="1343948" y="3809065"/>
            <a:ext cx="725238" cy="659307"/>
          </a:xfrm>
          <a:custGeom>
            <a:avLst/>
            <a:gdLst>
              <a:gd name="connsiteX0" fmla="*/ 360040 w 792088"/>
              <a:gd name="connsiteY0" fmla="*/ 0 h 720080"/>
              <a:gd name="connsiteX1" fmla="*/ 792088 w 792088"/>
              <a:gd name="connsiteY1" fmla="*/ 0 h 720080"/>
              <a:gd name="connsiteX2" fmla="*/ 792088 w 792088"/>
              <a:gd name="connsiteY2" fmla="*/ 720080 h 720080"/>
              <a:gd name="connsiteX3" fmla="*/ 360040 w 792088"/>
              <a:gd name="connsiteY3" fmla="*/ 720080 h 720080"/>
              <a:gd name="connsiteX4" fmla="*/ 0 w 792088"/>
              <a:gd name="connsiteY4" fmla="*/ 360040 h 720080"/>
              <a:gd name="connsiteX5" fmla="*/ 360040 w 792088"/>
              <a:gd name="connsiteY5" fmla="*/ 0 h 720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2088" h="720080">
                <a:moveTo>
                  <a:pt x="360040" y="0"/>
                </a:moveTo>
                <a:lnTo>
                  <a:pt x="792088" y="0"/>
                </a:lnTo>
                <a:lnTo>
                  <a:pt x="792088" y="720080"/>
                </a:lnTo>
                <a:lnTo>
                  <a:pt x="360040" y="720080"/>
                </a:lnTo>
                <a:cubicBezTo>
                  <a:pt x="161195" y="720080"/>
                  <a:pt x="0" y="558885"/>
                  <a:pt x="0" y="360040"/>
                </a:cubicBezTo>
                <a:cubicBezTo>
                  <a:pt x="0" y="161195"/>
                  <a:pt x="161195" y="0"/>
                  <a:pt x="360040" y="0"/>
                </a:cubicBezTo>
                <a:close/>
              </a:path>
            </a:pathLst>
          </a:custGeom>
          <a:gradFill>
            <a:gsLst>
              <a:gs pos="0">
                <a:srgbClr val="E95487"/>
              </a:gs>
              <a:gs pos="100000">
                <a:srgbClr val="AD3C9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</a:p>
        </p:txBody>
      </p:sp>
      <p:sp>
        <p:nvSpPr>
          <p:cNvPr id="11" name="Freeform: Shape 20"/>
          <p:cNvSpPr/>
          <p:nvPr/>
        </p:nvSpPr>
        <p:spPr bwMode="auto">
          <a:xfrm>
            <a:off x="1322788" y="5248308"/>
            <a:ext cx="725238" cy="659307"/>
          </a:xfrm>
          <a:custGeom>
            <a:avLst/>
            <a:gdLst>
              <a:gd name="connsiteX0" fmla="*/ 360040 w 792088"/>
              <a:gd name="connsiteY0" fmla="*/ 0 h 720080"/>
              <a:gd name="connsiteX1" fmla="*/ 792088 w 792088"/>
              <a:gd name="connsiteY1" fmla="*/ 0 h 720080"/>
              <a:gd name="connsiteX2" fmla="*/ 792088 w 792088"/>
              <a:gd name="connsiteY2" fmla="*/ 720080 h 720080"/>
              <a:gd name="connsiteX3" fmla="*/ 360040 w 792088"/>
              <a:gd name="connsiteY3" fmla="*/ 720080 h 720080"/>
              <a:gd name="connsiteX4" fmla="*/ 0 w 792088"/>
              <a:gd name="connsiteY4" fmla="*/ 360040 h 720080"/>
              <a:gd name="connsiteX5" fmla="*/ 360040 w 792088"/>
              <a:gd name="connsiteY5" fmla="*/ 0 h 720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2088" h="720080">
                <a:moveTo>
                  <a:pt x="360040" y="0"/>
                </a:moveTo>
                <a:lnTo>
                  <a:pt x="792088" y="0"/>
                </a:lnTo>
                <a:lnTo>
                  <a:pt x="792088" y="720080"/>
                </a:lnTo>
                <a:lnTo>
                  <a:pt x="360040" y="720080"/>
                </a:lnTo>
                <a:cubicBezTo>
                  <a:pt x="161195" y="720080"/>
                  <a:pt x="0" y="558885"/>
                  <a:pt x="0" y="360040"/>
                </a:cubicBezTo>
                <a:cubicBezTo>
                  <a:pt x="0" y="161195"/>
                  <a:pt x="161195" y="0"/>
                  <a:pt x="360040" y="0"/>
                </a:cubicBezTo>
                <a:close/>
              </a:path>
            </a:pathLst>
          </a:custGeom>
          <a:gradFill>
            <a:gsLst>
              <a:gs pos="0">
                <a:srgbClr val="60C4DA"/>
              </a:gs>
              <a:gs pos="100000">
                <a:srgbClr val="418E9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9315119" y="5355764"/>
            <a:ext cx="26845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投放方式丰富多样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9377397" y="2956127"/>
            <a:ext cx="18165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一家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1-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台电视机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一台电视至少触达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2-5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9444259" y="4399270"/>
            <a:ext cx="18774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广告二维码、手机摇一摇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广告互动形式多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315119" y="5730102"/>
            <a:ext cx="28856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线下广告单独投放，线上线下结合投放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200" dirty="0" err="1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Search+OTT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模式）投放方式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多样化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139557" y="3040206"/>
            <a:ext cx="18774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多种广告位一台机器展现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可实现多种广告联投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070569" y="4455396"/>
            <a:ext cx="15696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电视屏幕越来越大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视觉冲击力越来越强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2048026" y="5939263"/>
            <a:ext cx="21451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可地域定向投放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也可手机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电视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双重定向投放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80988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矩形 38"/>
          <p:cNvSpPr/>
          <p:nvPr/>
        </p:nvSpPr>
        <p:spPr>
          <a:xfrm>
            <a:off x="9073" y="5171153"/>
            <a:ext cx="12089852" cy="1430340"/>
          </a:xfrm>
          <a:prstGeom prst="rect">
            <a:avLst/>
          </a:prstGeom>
          <a:solidFill>
            <a:schemeClr val="tx1">
              <a:lumMod val="50000"/>
              <a:lumOff val="50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28122" y="3646127"/>
            <a:ext cx="12163877" cy="1430340"/>
          </a:xfrm>
          <a:prstGeom prst="rect">
            <a:avLst/>
          </a:prstGeom>
          <a:solidFill>
            <a:schemeClr val="tx1">
              <a:lumMod val="50000"/>
              <a:lumOff val="50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9072" y="1850681"/>
            <a:ext cx="12182927" cy="1518118"/>
          </a:xfrm>
          <a:prstGeom prst="rect">
            <a:avLst/>
          </a:prstGeom>
          <a:solidFill>
            <a:schemeClr val="tx1">
              <a:lumMod val="50000"/>
              <a:lumOff val="50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智能电视用户画像</a:t>
            </a:r>
          </a:p>
        </p:txBody>
      </p:sp>
      <p:graphicFrame>
        <p:nvGraphicFramePr>
          <p:cNvPr id="25" name="图表 24"/>
          <p:cNvGraphicFramePr/>
          <p:nvPr>
            <p:extLst>
              <p:ext uri="{D42A27DB-BD31-4B8C-83A1-F6EECF244321}">
                <p14:modId xmlns:p14="http://schemas.microsoft.com/office/powerpoint/2010/main" val="739980880"/>
              </p:ext>
            </p:extLst>
          </p:nvPr>
        </p:nvGraphicFramePr>
        <p:xfrm>
          <a:off x="62774" y="3740538"/>
          <a:ext cx="7402836" cy="14907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8" name="图表 27"/>
          <p:cNvGraphicFramePr/>
          <p:nvPr>
            <p:extLst>
              <p:ext uri="{D42A27DB-BD31-4B8C-83A1-F6EECF244321}">
                <p14:modId xmlns:p14="http://schemas.microsoft.com/office/powerpoint/2010/main" val="410427194"/>
              </p:ext>
            </p:extLst>
          </p:nvPr>
        </p:nvGraphicFramePr>
        <p:xfrm>
          <a:off x="-261254" y="1850681"/>
          <a:ext cx="7532915" cy="17546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1" name="图表 30"/>
          <p:cNvGraphicFramePr/>
          <p:nvPr>
            <p:extLst>
              <p:ext uri="{D42A27DB-BD31-4B8C-83A1-F6EECF244321}">
                <p14:modId xmlns:p14="http://schemas.microsoft.com/office/powerpoint/2010/main" val="1667559829"/>
              </p:ext>
            </p:extLst>
          </p:nvPr>
        </p:nvGraphicFramePr>
        <p:xfrm>
          <a:off x="-812795" y="5190767"/>
          <a:ext cx="8186603" cy="14073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2" name="文本框 31"/>
          <p:cNvSpPr txBox="1"/>
          <p:nvPr/>
        </p:nvSpPr>
        <p:spPr>
          <a:xfrm>
            <a:off x="7489921" y="2135901"/>
            <a:ext cx="4585964" cy="1156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智能电视受众以高学历受众为主，其中大专以上学历用户占比超过</a:t>
            </a:r>
            <a:r>
              <a:rPr lang="en-US" altLang="zh-CN" sz="16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63%</a:t>
            </a:r>
            <a:r>
              <a:rPr lang="zh-CN" altLang="en-US" sz="16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其中以本科以上人群占比最多</a:t>
            </a:r>
          </a:p>
        </p:txBody>
      </p:sp>
      <p:sp>
        <p:nvSpPr>
          <p:cNvPr id="35" name="矩形 34"/>
          <p:cNvSpPr/>
          <p:nvPr/>
        </p:nvSpPr>
        <p:spPr>
          <a:xfrm>
            <a:off x="7528021" y="3920443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6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6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中高端人才约</a:t>
            </a:r>
            <a:r>
              <a:rPr lang="en-US" altLang="zh-CN" sz="16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35%</a:t>
            </a:r>
            <a:r>
              <a:rPr lang="zh-CN" altLang="en-US" sz="16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左右</a:t>
            </a:r>
            <a:r>
              <a:rPr lang="zh-CN" altLang="en-US" sz="16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，其中以企事业</a:t>
            </a:r>
            <a:endParaRPr lang="en-US" altLang="zh-CN" sz="16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sz="16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单位中高层管理人员为主</a:t>
            </a:r>
            <a:endParaRPr lang="en-US" altLang="zh-CN" sz="16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7271661" y="5066534"/>
            <a:ext cx="48042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endParaRPr lang="en-US" altLang="zh-CN" sz="16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lvl="0" indent="-34290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6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用户中有车家庭较多，其中有</a:t>
            </a:r>
            <a:r>
              <a:rPr lang="en-US" altLang="zh-CN" sz="16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6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台车家庭占</a:t>
            </a:r>
            <a:r>
              <a:rPr lang="en-US" altLang="zh-CN" sz="16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30.5%</a:t>
            </a:r>
            <a:r>
              <a:rPr lang="zh-CN" altLang="en-US" sz="16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16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6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台以上家庭占比超过</a:t>
            </a:r>
            <a:r>
              <a:rPr lang="en-US" altLang="zh-CN" sz="16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10%</a:t>
            </a:r>
            <a:r>
              <a:rPr lang="zh-CN" altLang="en-US" sz="16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，接近</a:t>
            </a:r>
            <a:r>
              <a:rPr lang="en-US" altLang="zh-CN" sz="16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12%</a:t>
            </a:r>
          </a:p>
        </p:txBody>
      </p:sp>
    </p:spTree>
    <p:extLst>
      <p:ext uri="{BB962C8B-B14F-4D97-AF65-F5344CB8AC3E}">
        <p14:creationId xmlns:p14="http://schemas.microsoft.com/office/powerpoint/2010/main" val="3472840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图表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3128427"/>
              </p:ext>
            </p:extLst>
          </p:nvPr>
        </p:nvGraphicFramePr>
        <p:xfrm>
          <a:off x="838200" y="4391900"/>
          <a:ext cx="10442538" cy="2466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智能冰箱资源概况</a:t>
            </a:r>
          </a:p>
        </p:txBody>
      </p:sp>
      <p:sp>
        <p:nvSpPr>
          <p:cNvPr id="32" name="Title 2">
            <a:extLst>
              <a:ext uri="{FF2B5EF4-FFF2-40B4-BE49-F238E27FC236}">
                <a16:creationId xmlns:a16="http://schemas.microsoft.com/office/drawing/2014/main" id="{831F51C4-218F-4992-80B6-BC34648A3200}"/>
              </a:ext>
            </a:extLst>
          </p:cNvPr>
          <p:cNvSpPr txBox="1">
            <a:spLocks/>
          </p:cNvSpPr>
          <p:nvPr/>
        </p:nvSpPr>
        <p:spPr>
          <a:xfrm>
            <a:off x="-1" y="463404"/>
            <a:ext cx="2369128" cy="503511"/>
          </a:xfrm>
          <a:prstGeom prst="rect">
            <a:avLst/>
          </a:prstGeom>
          <a:gradFill flip="none" rotWithShape="1">
            <a:gsLst>
              <a:gs pos="0">
                <a:srgbClr val="3C96E6">
                  <a:shade val="30000"/>
                  <a:satMod val="115000"/>
                </a:srgbClr>
              </a:gs>
              <a:gs pos="100000">
                <a:srgbClr val="3C96E6">
                  <a:shade val="100000"/>
                  <a:satMod val="115000"/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zh-CN" sz="2000" b="1" dirty="0">
                <a:solidFill>
                  <a:srgbClr val="FFFFF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Part 2 </a:t>
            </a:r>
            <a:r>
              <a:rPr lang="zh-CN" altLang="en-US" sz="2000" b="1" dirty="0">
                <a:solidFill>
                  <a:srgbClr val="FFFFF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智能冰箱屏</a:t>
            </a:r>
            <a:endParaRPr lang="en-US" sz="2000" b="1" dirty="0">
              <a:solidFill>
                <a:srgbClr val="FFFFFF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27" name="TextBox 13">
            <a:extLst>
              <a:ext uri="{FF2B5EF4-FFF2-40B4-BE49-F238E27FC236}">
                <a16:creationId xmlns:a16="http://schemas.microsoft.com/office/drawing/2014/main" id="{8DD419C6-3096-7646-BC1B-92AE06FB9782}"/>
              </a:ext>
            </a:extLst>
          </p:cNvPr>
          <p:cNvSpPr txBox="1"/>
          <p:nvPr/>
        </p:nvSpPr>
        <p:spPr>
          <a:xfrm>
            <a:off x="5436070" y="2797613"/>
            <a:ext cx="32145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7235"/>
            <a:r>
              <a:rPr lang="en-US" altLang="zh-CN" sz="3600" dirty="0">
                <a:solidFill>
                  <a:srgbClr val="00B0F0"/>
                </a:solidFill>
                <a:latin typeface="阿里汉仪智能黑体" panose="00020600040101010101" pitchFamily="18" charset="-122"/>
                <a:ea typeface="阿里汉仪智能黑体" panose="00020600040101010101" pitchFamily="18" charset="-122"/>
                <a:cs typeface="Calibri"/>
                <a:sym typeface="Verdana"/>
              </a:rPr>
              <a:t>2.161</a:t>
            </a:r>
            <a:r>
              <a:rPr lang="zh-CN" altLang="en-US" sz="3600" dirty="0">
                <a:solidFill>
                  <a:srgbClr val="00B0F0"/>
                </a:solidFill>
                <a:latin typeface="阿里汉仪智能黑体" panose="00020600040101010101" pitchFamily="18" charset="-122"/>
                <a:ea typeface="阿里汉仪智能黑体" panose="00020600040101010101" pitchFamily="18" charset="-122"/>
                <a:cs typeface="Calibri"/>
                <a:sym typeface="Verdana"/>
              </a:rPr>
              <a:t>亿</a:t>
            </a:r>
          </a:p>
        </p:txBody>
      </p:sp>
      <p:sp>
        <p:nvSpPr>
          <p:cNvPr id="30" name="TextBox 13">
            <a:extLst>
              <a:ext uri="{FF2B5EF4-FFF2-40B4-BE49-F238E27FC236}">
                <a16:creationId xmlns:a16="http://schemas.microsoft.com/office/drawing/2014/main" id="{8DD419C6-3096-7646-BC1B-92AE06FB9782}"/>
              </a:ext>
            </a:extLst>
          </p:cNvPr>
          <p:cNvSpPr txBox="1"/>
          <p:nvPr/>
        </p:nvSpPr>
        <p:spPr>
          <a:xfrm>
            <a:off x="5841423" y="3505499"/>
            <a:ext cx="24588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7235"/>
            <a:r>
              <a:rPr lang="zh-CN" altLang="en-US" sz="2800" dirty="0">
                <a:solidFill>
                  <a:schemeClr val="bg1"/>
                </a:solidFill>
                <a:latin typeface="阿里汉仪智能黑体" panose="00020600040101010101" pitchFamily="18" charset="-122"/>
                <a:ea typeface="阿里汉仪智能黑体" panose="00020600040101010101" pitchFamily="18" charset="-122"/>
                <a:cs typeface="Calibri"/>
                <a:sym typeface="Verdana"/>
              </a:rPr>
              <a:t>总库存</a:t>
            </a:r>
          </a:p>
        </p:txBody>
      </p:sp>
      <p:sp>
        <p:nvSpPr>
          <p:cNvPr id="31" name="TextBox 13">
            <a:extLst>
              <a:ext uri="{FF2B5EF4-FFF2-40B4-BE49-F238E27FC236}">
                <a16:creationId xmlns:a16="http://schemas.microsoft.com/office/drawing/2014/main" id="{8DD419C6-3096-7646-BC1B-92AE06FB9782}"/>
              </a:ext>
            </a:extLst>
          </p:cNvPr>
          <p:cNvSpPr txBox="1"/>
          <p:nvPr/>
        </p:nvSpPr>
        <p:spPr>
          <a:xfrm>
            <a:off x="2919356" y="2807497"/>
            <a:ext cx="35059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7235"/>
            <a:r>
              <a:rPr lang="en-US" altLang="zh-CN" sz="3600" dirty="0">
                <a:solidFill>
                  <a:srgbClr val="00B0F0"/>
                </a:solidFill>
                <a:latin typeface="阿里汉仪智能黑体" panose="00020600040101010101" pitchFamily="18" charset="-122"/>
                <a:ea typeface="阿里汉仪智能黑体" panose="00020600040101010101" pitchFamily="18" charset="-122"/>
                <a:cs typeface="Calibri"/>
                <a:sym typeface="Verdana"/>
              </a:rPr>
              <a:t>59.93</a:t>
            </a:r>
            <a:r>
              <a:rPr lang="zh-CN" altLang="en-US" sz="3600" dirty="0">
                <a:solidFill>
                  <a:srgbClr val="00B0F0"/>
                </a:solidFill>
                <a:latin typeface="阿里汉仪智能黑体" panose="00020600040101010101" pitchFamily="18" charset="-122"/>
                <a:ea typeface="阿里汉仪智能黑体" panose="00020600040101010101" pitchFamily="18" charset="-122"/>
                <a:cs typeface="Calibri"/>
                <a:sym typeface="Verdana"/>
              </a:rPr>
              <a:t>万</a:t>
            </a:r>
          </a:p>
        </p:txBody>
      </p:sp>
      <p:sp>
        <p:nvSpPr>
          <p:cNvPr id="33" name="TextBox 13">
            <a:extLst>
              <a:ext uri="{FF2B5EF4-FFF2-40B4-BE49-F238E27FC236}">
                <a16:creationId xmlns:a16="http://schemas.microsoft.com/office/drawing/2014/main" id="{8DD419C6-3096-7646-BC1B-92AE06FB9782}"/>
              </a:ext>
            </a:extLst>
          </p:cNvPr>
          <p:cNvSpPr txBox="1"/>
          <p:nvPr/>
        </p:nvSpPr>
        <p:spPr>
          <a:xfrm>
            <a:off x="3490699" y="3523171"/>
            <a:ext cx="22157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7235"/>
            <a:r>
              <a:rPr lang="zh-CN" altLang="en-US" sz="2800" dirty="0">
                <a:solidFill>
                  <a:schemeClr val="bg1"/>
                </a:solidFill>
                <a:latin typeface="阿里汉仪智能黑体" panose="00020600040101010101" pitchFamily="18" charset="-122"/>
                <a:ea typeface="阿里汉仪智能黑体" panose="00020600040101010101" pitchFamily="18" charset="-122"/>
                <a:cs typeface="Calibri"/>
                <a:sym typeface="Verdana"/>
              </a:rPr>
              <a:t>总屏幕数</a:t>
            </a:r>
          </a:p>
        </p:txBody>
      </p:sp>
      <p:sp>
        <p:nvSpPr>
          <p:cNvPr id="34" name="TextBox 13">
            <a:extLst>
              <a:ext uri="{FF2B5EF4-FFF2-40B4-BE49-F238E27FC236}">
                <a16:creationId xmlns:a16="http://schemas.microsoft.com/office/drawing/2014/main" id="{8DD419C6-3096-7646-BC1B-92AE06FB9782}"/>
              </a:ext>
            </a:extLst>
          </p:cNvPr>
          <p:cNvSpPr txBox="1"/>
          <p:nvPr/>
        </p:nvSpPr>
        <p:spPr>
          <a:xfrm>
            <a:off x="7473649" y="2776745"/>
            <a:ext cx="35308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7235"/>
            <a:r>
              <a:rPr lang="en-US" altLang="zh-CN" sz="3600" dirty="0">
                <a:solidFill>
                  <a:srgbClr val="00B0F0"/>
                </a:solidFill>
                <a:latin typeface="阿里汉仪智能黑体" panose="00020600040101010101" pitchFamily="18" charset="-122"/>
                <a:ea typeface="阿里汉仪智能黑体" panose="00020600040101010101" pitchFamily="18" charset="-122"/>
                <a:cs typeface="Calibri"/>
                <a:sym typeface="Verdana"/>
              </a:rPr>
              <a:t>CPM</a:t>
            </a:r>
            <a:endParaRPr lang="zh-CN" altLang="en-US" sz="3600" dirty="0">
              <a:solidFill>
                <a:srgbClr val="00B0F0"/>
              </a:solidFill>
              <a:latin typeface="阿里汉仪智能黑体" panose="00020600040101010101" pitchFamily="18" charset="-122"/>
              <a:ea typeface="阿里汉仪智能黑体" panose="00020600040101010101" pitchFamily="18" charset="-122"/>
              <a:cs typeface="Calibri"/>
              <a:sym typeface="Verdana"/>
            </a:endParaRPr>
          </a:p>
        </p:txBody>
      </p:sp>
      <p:sp>
        <p:nvSpPr>
          <p:cNvPr id="35" name="TextBox 13">
            <a:extLst>
              <a:ext uri="{FF2B5EF4-FFF2-40B4-BE49-F238E27FC236}">
                <a16:creationId xmlns:a16="http://schemas.microsoft.com/office/drawing/2014/main" id="{8DD419C6-3096-7646-BC1B-92AE06FB9782}"/>
              </a:ext>
            </a:extLst>
          </p:cNvPr>
          <p:cNvSpPr txBox="1"/>
          <p:nvPr/>
        </p:nvSpPr>
        <p:spPr>
          <a:xfrm>
            <a:off x="8028866" y="3505499"/>
            <a:ext cx="24588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7235"/>
            <a:r>
              <a:rPr lang="zh-CN" altLang="en-US" sz="2800" dirty="0">
                <a:solidFill>
                  <a:schemeClr val="bg1"/>
                </a:solidFill>
                <a:latin typeface="阿里汉仪智能黑体" panose="00020600040101010101" pitchFamily="18" charset="-122"/>
                <a:ea typeface="阿里汉仪智能黑体" panose="00020600040101010101" pitchFamily="18" charset="-122"/>
                <a:cs typeface="Calibri"/>
                <a:sym typeface="Verdana"/>
              </a:rPr>
              <a:t>售卖方式</a:t>
            </a:r>
          </a:p>
        </p:txBody>
      </p:sp>
      <p:cxnSp>
        <p:nvCxnSpPr>
          <p:cNvPr id="36" name="直接连接符 35"/>
          <p:cNvCxnSpPr/>
          <p:nvPr/>
        </p:nvCxnSpPr>
        <p:spPr>
          <a:xfrm rot="10800000" flipH="1">
            <a:off x="8293436" y="2533331"/>
            <a:ext cx="0" cy="172800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 rot="10800000" flipH="1">
            <a:off x="5800767" y="2497702"/>
            <a:ext cx="0" cy="172800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>
            <a:off x="903250" y="4421202"/>
            <a:ext cx="10099073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图片 3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1200" y="2347432"/>
            <a:ext cx="1920226" cy="193830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3091347" y="2347433"/>
            <a:ext cx="7910976" cy="1913898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 47"/>
          <p:cNvSpPr/>
          <p:nvPr/>
        </p:nvSpPr>
        <p:spPr>
          <a:xfrm>
            <a:off x="4814274" y="1792819"/>
            <a:ext cx="54751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有屏智能冰箱市占率</a:t>
            </a:r>
            <a:r>
              <a:rPr lang="en-US" altLang="zh-CN" sz="24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82%</a:t>
            </a:r>
            <a:endParaRPr lang="zh-CN" altLang="en-US" sz="1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4814274" y="4862849"/>
            <a:ext cx="6429184" cy="3366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主要分布：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北京、上海、重庆、成都和天津等城市，屏幕数量超过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万块，占比较高；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02589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853467"/>
            <a:ext cx="10515600" cy="625475"/>
          </a:xfrm>
        </p:spPr>
        <p:txBody>
          <a:bodyPr/>
          <a:lstStyle/>
          <a:p>
            <a:r>
              <a:rPr lang="zh-CN" altLang="en-US" dirty="0"/>
              <a:t>智能冰箱优势特点</a:t>
            </a:r>
          </a:p>
        </p:txBody>
      </p:sp>
      <p:sp>
        <p:nvSpPr>
          <p:cNvPr id="11" name="椭圆 10"/>
          <p:cNvSpPr/>
          <p:nvPr/>
        </p:nvSpPr>
        <p:spPr>
          <a:xfrm>
            <a:off x="3667581" y="5017532"/>
            <a:ext cx="100012" cy="100013"/>
          </a:xfrm>
          <a:prstGeom prst="ellipse">
            <a:avLst/>
          </a:prstGeom>
          <a:noFill/>
          <a:ln>
            <a:solidFill>
              <a:schemeClr val="bg1">
                <a:alpha val="2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8535241" y="5017532"/>
            <a:ext cx="100012" cy="100013"/>
          </a:xfrm>
          <a:prstGeom prst="ellipse">
            <a:avLst/>
          </a:prstGeom>
          <a:noFill/>
          <a:ln>
            <a:solidFill>
              <a:schemeClr val="bg1">
                <a:alpha val="2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4" name="直接连接符 13"/>
          <p:cNvCxnSpPr>
            <a:stCxn id="11" idx="6"/>
          </p:cNvCxnSpPr>
          <p:nvPr/>
        </p:nvCxnSpPr>
        <p:spPr>
          <a:xfrm>
            <a:off x="3767593" y="5067539"/>
            <a:ext cx="4765458" cy="4379"/>
          </a:xfrm>
          <a:prstGeom prst="line">
            <a:avLst/>
          </a:prstGeom>
          <a:ln>
            <a:solidFill>
              <a:schemeClr val="bg1">
                <a:alpha val="2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5249718" y="4177962"/>
            <a:ext cx="1803112" cy="1789306"/>
          </a:xfrm>
          <a:prstGeom prst="line">
            <a:avLst/>
          </a:prstGeom>
          <a:ln>
            <a:solidFill>
              <a:schemeClr val="bg1">
                <a:alpha val="3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H="1">
            <a:off x="5263892" y="4177962"/>
            <a:ext cx="1780734" cy="1789306"/>
          </a:xfrm>
          <a:prstGeom prst="line">
            <a:avLst/>
          </a:prstGeom>
          <a:ln>
            <a:solidFill>
              <a:schemeClr val="bg1">
                <a:alpha val="3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H="1">
            <a:off x="6150835" y="3849543"/>
            <a:ext cx="7527" cy="2428875"/>
          </a:xfrm>
          <a:prstGeom prst="line">
            <a:avLst/>
          </a:prstGeom>
          <a:ln>
            <a:solidFill>
              <a:schemeClr val="bg1">
                <a:alpha val="3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1552143" y="4777424"/>
            <a:ext cx="2042177" cy="605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00E1E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内容运营强交互</a:t>
            </a:r>
            <a:endParaRPr lang="en-US" altLang="zh-CN" sz="2000" dirty="0">
              <a:solidFill>
                <a:srgbClr val="00E1E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333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以场景需求为导向</a:t>
            </a:r>
            <a:endParaRPr lang="en-US" altLang="zh-CN" sz="1333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790827" y="4746686"/>
            <a:ext cx="2042177" cy="605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00E1E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绑定家庭</a:t>
            </a:r>
            <a:endParaRPr lang="en-US" altLang="zh-CN" sz="2000" dirty="0">
              <a:solidFill>
                <a:srgbClr val="00E1E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333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使用周期</a:t>
            </a:r>
            <a:r>
              <a:rPr lang="en-US" altLang="zh-CN" sz="1333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5-8</a:t>
            </a:r>
            <a:r>
              <a:rPr lang="zh-CN" altLang="en-US" sz="1333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endParaRPr lang="en-US" altLang="zh-CN" sz="1333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190634" y="3745445"/>
            <a:ext cx="2042177" cy="605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00E1E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精准营销</a:t>
            </a:r>
            <a:endParaRPr lang="en-US" altLang="zh-CN" sz="2000" dirty="0">
              <a:solidFill>
                <a:srgbClr val="00E1E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333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基于用户日常交互数据</a:t>
            </a:r>
            <a:endParaRPr lang="en-US" altLang="zh-CN" sz="1333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346233" y="3740876"/>
            <a:ext cx="1784401" cy="605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33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高效的</a:t>
            </a:r>
            <a:endParaRPr lang="en-US" altLang="zh-CN" sz="1333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dirty="0">
                <a:solidFill>
                  <a:srgbClr val="00E1E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跨屏资源整合</a:t>
            </a:r>
            <a:endParaRPr lang="en-US" altLang="zh-CN" sz="2000" dirty="0">
              <a:solidFill>
                <a:srgbClr val="00E1E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218026" y="5813106"/>
            <a:ext cx="2042177" cy="605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33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厨房生活需求的</a:t>
            </a:r>
            <a:endParaRPr lang="en-US" altLang="zh-CN" sz="1333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dirty="0">
                <a:solidFill>
                  <a:srgbClr val="00E1E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最后一块拼图</a:t>
            </a:r>
            <a:endParaRPr lang="en-US" altLang="zh-CN" sz="2000" dirty="0">
              <a:solidFill>
                <a:srgbClr val="00E1E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762051" y="5815774"/>
            <a:ext cx="1347645" cy="604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3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感应自动亮屏</a:t>
            </a:r>
            <a:endParaRPr lang="en-US" altLang="zh-CN" sz="133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dirty="0">
                <a:solidFill>
                  <a:srgbClr val="00E1E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强制到达</a:t>
            </a:r>
            <a:endParaRPr lang="en-US" altLang="zh-CN" sz="2000" dirty="0">
              <a:solidFill>
                <a:srgbClr val="00E1E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096883" y="2155700"/>
            <a:ext cx="6080511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400" dirty="0">
                <a:solidFill>
                  <a:srgbClr val="00E1EB"/>
                </a:solidFill>
                <a:latin typeface="阿里汉仪智能黑体" panose="00020600040101010101" pitchFamily="18" charset="-122"/>
                <a:ea typeface="阿里汉仪智能黑体" panose="00020600040101010101" pitchFamily="18" charset="-122"/>
              </a:rPr>
              <a:t>家庭内</a:t>
            </a:r>
            <a:r>
              <a:rPr lang="zh-CN" altLang="en-US" sz="4400" dirty="0">
                <a:solidFill>
                  <a:srgbClr val="FFC000"/>
                </a:solidFill>
                <a:latin typeface="阿里汉仪智能黑体" panose="00020600040101010101" pitchFamily="18" charset="-122"/>
                <a:ea typeface="阿里汉仪智能黑体" panose="00020600040101010101" pitchFamily="18" charset="-122"/>
              </a:rPr>
              <a:t>唯一</a:t>
            </a:r>
            <a:r>
              <a:rPr lang="en-US" altLang="zh-CN" sz="4400" dirty="0">
                <a:solidFill>
                  <a:srgbClr val="FFC000"/>
                </a:solidFill>
                <a:latin typeface="阿里汉仪智能黑体" panose="00020600040101010101" pitchFamily="18" charset="-122"/>
                <a:ea typeface="阿里汉仪智能黑体" panose="00020600040101010101" pitchFamily="18" charset="-122"/>
              </a:rPr>
              <a:t>24</a:t>
            </a:r>
            <a:r>
              <a:rPr lang="zh-CN" altLang="en-US" sz="4400" dirty="0">
                <a:solidFill>
                  <a:srgbClr val="FFC000"/>
                </a:solidFill>
                <a:latin typeface="阿里汉仪智能黑体" panose="00020600040101010101" pitchFamily="18" charset="-122"/>
                <a:ea typeface="阿里汉仪智能黑体" panose="00020600040101010101" pitchFamily="18" charset="-122"/>
              </a:rPr>
              <a:t>小时在线</a:t>
            </a:r>
            <a:endParaRPr lang="en-US" altLang="zh-CN" sz="4400" dirty="0">
              <a:solidFill>
                <a:srgbClr val="FFC000"/>
              </a:solidFill>
              <a:latin typeface="阿里汉仪智能黑体" panose="00020600040101010101" pitchFamily="18" charset="-122"/>
              <a:ea typeface="阿里汉仪智能黑体" panose="00020600040101010101" pitchFamily="18" charset="-122"/>
            </a:endParaRPr>
          </a:p>
          <a:p>
            <a:pPr algn="ctr"/>
            <a:r>
              <a:rPr lang="zh-CN" altLang="en-US" sz="4400" dirty="0">
                <a:solidFill>
                  <a:schemeClr val="bg1"/>
                </a:solidFill>
                <a:latin typeface="阿里汉仪智能黑体" panose="00020600040101010101" pitchFamily="18" charset="-122"/>
                <a:ea typeface="阿里汉仪智能黑体" panose="00020600040101010101" pitchFamily="18" charset="-122"/>
              </a:rPr>
              <a:t>信息交互入口</a:t>
            </a:r>
          </a:p>
        </p:txBody>
      </p:sp>
      <p:sp>
        <p:nvSpPr>
          <p:cNvPr id="26" name="椭圆 25"/>
          <p:cNvSpPr/>
          <p:nvPr/>
        </p:nvSpPr>
        <p:spPr>
          <a:xfrm>
            <a:off x="5815276" y="4729019"/>
            <a:ext cx="672282" cy="672282"/>
          </a:xfrm>
          <a:prstGeom prst="ellipse">
            <a:avLst/>
          </a:prstGeom>
          <a:noFill/>
          <a:ln w="6350">
            <a:solidFill>
              <a:schemeClr val="bg1">
                <a:alpha val="3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4991942" y="3904005"/>
            <a:ext cx="2304855" cy="2304855"/>
          </a:xfrm>
          <a:prstGeom prst="ellipse">
            <a:avLst/>
          </a:prstGeom>
          <a:noFill/>
          <a:ln w="6350">
            <a:solidFill>
              <a:schemeClr val="bg1">
                <a:alpha val="2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15153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智能冰箱广告概况</a:t>
            </a:r>
          </a:p>
        </p:txBody>
      </p:sp>
      <p:sp>
        <p:nvSpPr>
          <p:cNvPr id="12" name="矩形 11"/>
          <p:cNvSpPr/>
          <p:nvPr/>
        </p:nvSpPr>
        <p:spPr>
          <a:xfrm>
            <a:off x="6075653" y="5656694"/>
            <a:ext cx="1701250" cy="613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10.5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英寸全视角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高清智慧屏</a:t>
            </a: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8DD419C6-3096-7646-BC1B-92AE06FB9782}"/>
              </a:ext>
            </a:extLst>
          </p:cNvPr>
          <p:cNvSpPr txBox="1"/>
          <p:nvPr/>
        </p:nvSpPr>
        <p:spPr>
          <a:xfrm>
            <a:off x="5883739" y="4946354"/>
            <a:ext cx="21706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7235"/>
            <a:r>
              <a:rPr lang="en-US" altLang="zh-CN" sz="3200" dirty="0">
                <a:solidFill>
                  <a:srgbClr val="00B0F0"/>
                </a:solidFill>
                <a:latin typeface="阿里汉仪智能黑体" panose="00020600040101010101" pitchFamily="18" charset="-122"/>
                <a:ea typeface="阿里汉仪智能黑体" panose="00020600040101010101" pitchFamily="18" charset="-122"/>
                <a:cs typeface="Calibri"/>
                <a:sym typeface="Verdana"/>
              </a:rPr>
              <a:t>80</a:t>
            </a:r>
            <a:r>
              <a:rPr lang="zh-CN" altLang="en-US" sz="3200" dirty="0">
                <a:solidFill>
                  <a:srgbClr val="00B0F0"/>
                </a:solidFill>
                <a:latin typeface="阿里汉仪智能黑体" panose="00020600040101010101" pitchFamily="18" charset="-122"/>
                <a:ea typeface="阿里汉仪智能黑体" panose="00020600040101010101" pitchFamily="18" charset="-122"/>
                <a:cs typeface="Calibri"/>
                <a:sym typeface="Verdana"/>
              </a:rPr>
              <a:t>分钟</a:t>
            </a:r>
          </a:p>
        </p:txBody>
      </p:sp>
      <p:sp>
        <p:nvSpPr>
          <p:cNvPr id="14" name="TextBox 16">
            <a:extLst>
              <a:ext uri="{FF2B5EF4-FFF2-40B4-BE49-F238E27FC236}">
                <a16:creationId xmlns:a16="http://schemas.microsoft.com/office/drawing/2014/main" id="{36082976-1F46-CA45-ABFE-0248B4BC9DF2}"/>
              </a:ext>
            </a:extLst>
          </p:cNvPr>
          <p:cNvSpPr txBox="1"/>
          <p:nvPr/>
        </p:nvSpPr>
        <p:spPr>
          <a:xfrm>
            <a:off x="5789617" y="4358713"/>
            <a:ext cx="2280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7235"/>
            <a:r>
              <a:rPr lang="zh-CN" altLang="en-US" sz="12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  <a:sym typeface="Verdana"/>
              </a:rPr>
              <a:t>单机日均使用时长</a:t>
            </a:r>
          </a:p>
        </p:txBody>
      </p:sp>
      <p:sp>
        <p:nvSpPr>
          <p:cNvPr id="15" name="矩形 14"/>
          <p:cNvSpPr/>
          <p:nvPr/>
        </p:nvSpPr>
        <p:spPr>
          <a:xfrm>
            <a:off x="8054958" y="5656694"/>
            <a:ext cx="12618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前置感应摄像头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实现人机交互</a:t>
            </a:r>
          </a:p>
        </p:txBody>
      </p:sp>
      <p:sp>
        <p:nvSpPr>
          <p:cNvPr id="16" name="TextBox 11">
            <a:extLst>
              <a:ext uri="{FF2B5EF4-FFF2-40B4-BE49-F238E27FC236}">
                <a16:creationId xmlns:a16="http://schemas.microsoft.com/office/drawing/2014/main" id="{D7896F41-5C8C-C246-BB7B-DF8F3CC487F6}"/>
              </a:ext>
            </a:extLst>
          </p:cNvPr>
          <p:cNvSpPr txBox="1"/>
          <p:nvPr/>
        </p:nvSpPr>
        <p:spPr>
          <a:xfrm>
            <a:off x="7832969" y="4946354"/>
            <a:ext cx="16478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7235"/>
            <a:r>
              <a:rPr lang="en-US" altLang="zh-CN" sz="3200" dirty="0">
                <a:solidFill>
                  <a:srgbClr val="00B0F0"/>
                </a:solidFill>
                <a:latin typeface="阿里汉仪智能黑体" panose="00020600040101010101" pitchFamily="18" charset="-122"/>
                <a:ea typeface="阿里汉仪智能黑体" panose="00020600040101010101" pitchFamily="18" charset="-122"/>
                <a:cs typeface="Calibri"/>
                <a:sym typeface="Verdana"/>
              </a:rPr>
              <a:t>40</a:t>
            </a:r>
            <a:r>
              <a:rPr lang="zh-CN" altLang="en-US" sz="3200" dirty="0">
                <a:solidFill>
                  <a:srgbClr val="00B0F0"/>
                </a:solidFill>
                <a:latin typeface="阿里汉仪智能黑体" panose="00020600040101010101" pitchFamily="18" charset="-122"/>
                <a:ea typeface="阿里汉仪智能黑体" panose="00020600040101010101" pitchFamily="18" charset="-122"/>
                <a:cs typeface="Calibri"/>
                <a:sym typeface="Verdana"/>
              </a:rPr>
              <a:t>次</a:t>
            </a:r>
          </a:p>
        </p:txBody>
      </p:sp>
      <p:sp>
        <p:nvSpPr>
          <p:cNvPr id="17" name="TextBox 14">
            <a:extLst>
              <a:ext uri="{FF2B5EF4-FFF2-40B4-BE49-F238E27FC236}">
                <a16:creationId xmlns:a16="http://schemas.microsoft.com/office/drawing/2014/main" id="{7CD44028-925B-6841-A5F6-F2638CDB6A5D}"/>
              </a:ext>
            </a:extLst>
          </p:cNvPr>
          <p:cNvSpPr txBox="1"/>
          <p:nvPr/>
        </p:nvSpPr>
        <p:spPr>
          <a:xfrm>
            <a:off x="7566826" y="4367976"/>
            <a:ext cx="22416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7235"/>
            <a:r>
              <a:rPr lang="zh-CN" altLang="en-US" sz="12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  <a:sym typeface="Verdana"/>
              </a:rPr>
              <a:t>单机日均交互次数</a:t>
            </a:r>
          </a:p>
        </p:txBody>
      </p:sp>
      <p:sp>
        <p:nvSpPr>
          <p:cNvPr id="18" name="TextBox 5">
            <a:extLst>
              <a:ext uri="{FF2B5EF4-FFF2-40B4-BE49-F238E27FC236}">
                <a16:creationId xmlns:a16="http://schemas.microsoft.com/office/drawing/2014/main" id="{4E8DA10E-3276-944A-A8D6-31C7A56830A0}"/>
              </a:ext>
            </a:extLst>
          </p:cNvPr>
          <p:cNvSpPr txBox="1"/>
          <p:nvPr/>
        </p:nvSpPr>
        <p:spPr>
          <a:xfrm>
            <a:off x="9508876" y="4946354"/>
            <a:ext cx="17480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7235"/>
            <a:r>
              <a:rPr lang="en-US" altLang="zh-CN" sz="3200" dirty="0">
                <a:solidFill>
                  <a:srgbClr val="00B0F0"/>
                </a:solidFill>
                <a:latin typeface="阿里汉仪智能黑体" panose="00020600040101010101" pitchFamily="18" charset="-122"/>
                <a:ea typeface="阿里汉仪智能黑体" panose="00020600040101010101" pitchFamily="18" charset="-122"/>
                <a:cs typeface="Calibri"/>
                <a:sym typeface="Verdana"/>
              </a:rPr>
              <a:t>40</a:t>
            </a:r>
            <a:r>
              <a:rPr lang="zh-CN" altLang="en-US" sz="3200" dirty="0">
                <a:solidFill>
                  <a:srgbClr val="00B0F0"/>
                </a:solidFill>
                <a:latin typeface="阿里汉仪智能黑体" panose="00020600040101010101" pitchFamily="18" charset="-122"/>
                <a:ea typeface="阿里汉仪智能黑体" panose="00020600040101010101" pitchFamily="18" charset="-122"/>
                <a:cs typeface="Calibri"/>
                <a:sym typeface="Verdana"/>
              </a:rPr>
              <a:t>万</a:t>
            </a:r>
          </a:p>
        </p:txBody>
      </p:sp>
      <p:sp>
        <p:nvSpPr>
          <p:cNvPr id="19" name="TextBox 9">
            <a:extLst>
              <a:ext uri="{FF2B5EF4-FFF2-40B4-BE49-F238E27FC236}">
                <a16:creationId xmlns:a16="http://schemas.microsoft.com/office/drawing/2014/main" id="{7663084E-5438-3D42-8FE7-A658DF7A6839}"/>
              </a:ext>
            </a:extLst>
          </p:cNvPr>
          <p:cNvSpPr txBox="1"/>
          <p:nvPr/>
        </p:nvSpPr>
        <p:spPr>
          <a:xfrm>
            <a:off x="9636877" y="4388917"/>
            <a:ext cx="13827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7235"/>
            <a:r>
              <a:rPr lang="zh-CN" altLang="en-US" sz="12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  <a:sym typeface="Verdana"/>
              </a:rPr>
              <a:t>覆盖高端用户</a:t>
            </a:r>
          </a:p>
        </p:txBody>
      </p:sp>
      <p:sp>
        <p:nvSpPr>
          <p:cNvPr id="20" name="矩形 19"/>
          <p:cNvSpPr/>
          <p:nvPr/>
        </p:nvSpPr>
        <p:spPr>
          <a:xfrm>
            <a:off x="9405299" y="5662226"/>
            <a:ext cx="19551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线上商城提供食材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线上下用户交互频繁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lnSpc>
                <a:spcPct val="150000"/>
              </a:lnSpc>
            </a:pP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 flipV="1">
            <a:off x="7863239" y="4400999"/>
            <a:ext cx="0" cy="1388035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flipV="1">
            <a:off x="9572876" y="4440094"/>
            <a:ext cx="0" cy="1388035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6236387" y="3114884"/>
            <a:ext cx="4899029" cy="584775"/>
          </a:xfrm>
          <a:prstGeom prst="rect">
            <a:avLst/>
          </a:prstGeom>
          <a:solidFill>
            <a:schemeClr val="bg1">
              <a:lumMod val="65000"/>
              <a:alpha val="35000"/>
            </a:schemeClr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b="1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转化率高</a:t>
            </a:r>
            <a:endParaRPr lang="en-US" altLang="zh-CN" dirty="0"/>
          </a:p>
          <a:p>
            <a:r>
              <a:rPr lang="zh-CN" altLang="en-US" sz="1400" dirty="0">
                <a:solidFill>
                  <a:schemeClr val="bg1"/>
                </a:solidFill>
              </a:rPr>
              <a:t>屏幕可触、下单立即购买</a:t>
            </a:r>
            <a:endParaRPr lang="en-US" altLang="zh-CN" sz="1400" dirty="0">
              <a:solidFill>
                <a:schemeClr val="bg1"/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236386" y="2199149"/>
            <a:ext cx="4899029" cy="584775"/>
          </a:xfrm>
          <a:prstGeom prst="rect">
            <a:avLst/>
          </a:prstGeom>
          <a:solidFill>
            <a:schemeClr val="bg1">
              <a:lumMod val="65000"/>
              <a:alpha val="35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精准营销</a:t>
            </a:r>
            <a:endParaRPr lang="en-US" altLang="zh-CN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基于用户日常交互数据</a:t>
            </a:r>
            <a:endParaRPr lang="en-US" altLang="zh-CN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998862" y="4187606"/>
            <a:ext cx="17267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首页轮播（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轮播）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15s/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视频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15s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987" y="2174389"/>
            <a:ext cx="2131158" cy="218365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010" y="4138042"/>
            <a:ext cx="1961905" cy="2190476"/>
          </a:xfrm>
          <a:prstGeom prst="rect">
            <a:avLst/>
          </a:prstGeom>
        </p:spPr>
      </p:pic>
      <p:cxnSp>
        <p:nvCxnSpPr>
          <p:cNvPr id="8" name="肘形连接符 7"/>
          <p:cNvCxnSpPr/>
          <p:nvPr/>
        </p:nvCxnSpPr>
        <p:spPr>
          <a:xfrm rot="10800000" flipV="1">
            <a:off x="2108072" y="4358038"/>
            <a:ext cx="1898086" cy="383219"/>
          </a:xfrm>
          <a:prstGeom prst="bentConnector3">
            <a:avLst>
              <a:gd name="adj1" fmla="val 24766"/>
            </a:avLst>
          </a:prstGeom>
          <a:ln w="28575"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肘形连接符 27"/>
          <p:cNvCxnSpPr/>
          <p:nvPr/>
        </p:nvCxnSpPr>
        <p:spPr>
          <a:xfrm rot="10800000" flipV="1">
            <a:off x="1840285" y="2495989"/>
            <a:ext cx="1423719" cy="423885"/>
          </a:xfrm>
          <a:prstGeom prst="bentConnector3">
            <a:avLst>
              <a:gd name="adj1" fmla="val 28591"/>
            </a:avLst>
          </a:prstGeom>
          <a:ln w="28575"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/>
          <p:cNvSpPr/>
          <p:nvPr/>
        </p:nvSpPr>
        <p:spPr>
          <a:xfrm>
            <a:off x="3327355" y="2256832"/>
            <a:ext cx="2039341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亮屏广告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每次唤醒屏幕后展现）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15s/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视频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15s</a:t>
            </a:r>
          </a:p>
        </p:txBody>
      </p:sp>
    </p:spTree>
    <p:extLst>
      <p:ext uri="{BB962C8B-B14F-4D97-AF65-F5344CB8AC3E}">
        <p14:creationId xmlns:p14="http://schemas.microsoft.com/office/powerpoint/2010/main" val="3893308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小度在家广告位概况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232197" y="2341241"/>
            <a:ext cx="1819980" cy="1716114"/>
          </a:xfrm>
          <a:prstGeom prst="rect">
            <a:avLst/>
          </a:prstGeom>
        </p:spPr>
      </p:pic>
      <p:sp>
        <p:nvSpPr>
          <p:cNvPr id="45" name="Title 2">
            <a:extLst>
              <a:ext uri="{FF2B5EF4-FFF2-40B4-BE49-F238E27FC236}">
                <a16:creationId xmlns:a16="http://schemas.microsoft.com/office/drawing/2014/main" id="{831F51C4-218F-4992-80B6-BC34648A3200}"/>
              </a:ext>
            </a:extLst>
          </p:cNvPr>
          <p:cNvSpPr txBox="1">
            <a:spLocks/>
          </p:cNvSpPr>
          <p:nvPr/>
        </p:nvSpPr>
        <p:spPr>
          <a:xfrm>
            <a:off x="-2" y="463404"/>
            <a:ext cx="2989945" cy="503511"/>
          </a:xfrm>
          <a:prstGeom prst="rect">
            <a:avLst/>
          </a:prstGeom>
          <a:gradFill flip="none" rotWithShape="1">
            <a:gsLst>
              <a:gs pos="0">
                <a:srgbClr val="3C96E6">
                  <a:shade val="30000"/>
                  <a:satMod val="115000"/>
                </a:srgbClr>
              </a:gs>
              <a:gs pos="100000">
                <a:srgbClr val="3C96E6">
                  <a:shade val="100000"/>
                  <a:satMod val="115000"/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zh-CN" sz="2000" b="1" dirty="0">
                <a:solidFill>
                  <a:srgbClr val="FFFFF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Part 3 </a:t>
            </a:r>
            <a:r>
              <a:rPr lang="zh-CN" altLang="en-US" sz="2000" b="1" dirty="0">
                <a:solidFill>
                  <a:srgbClr val="FFFFF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家庭自助终端屏</a:t>
            </a:r>
          </a:p>
        </p:txBody>
      </p:sp>
      <p:pic>
        <p:nvPicPr>
          <p:cNvPr id="46" name="图片 4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94578" y="2341241"/>
            <a:ext cx="1959222" cy="1121397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5" name="矩形 14"/>
          <p:cNvSpPr/>
          <p:nvPr/>
        </p:nvSpPr>
        <p:spPr>
          <a:xfrm>
            <a:off x="8052177" y="3434362"/>
            <a:ext cx="346316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12s</a:t>
            </a: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广告进入落地页，将有声全屏播放完整的首页广告视频（长度为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分钟以内）</a:t>
            </a:r>
          </a:p>
        </p:txBody>
      </p:sp>
      <p:sp>
        <p:nvSpPr>
          <p:cNvPr id="48" name="平行四边形 47"/>
          <p:cNvSpPr/>
          <p:nvPr/>
        </p:nvSpPr>
        <p:spPr>
          <a:xfrm rot="21325273">
            <a:off x="6481117" y="2275770"/>
            <a:ext cx="1671797" cy="1041270"/>
          </a:xfrm>
          <a:prstGeom prst="parallelogram">
            <a:avLst>
              <a:gd name="adj" fmla="val 4475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8"/>
          <p:cNvSpPr/>
          <p:nvPr/>
        </p:nvSpPr>
        <p:spPr>
          <a:xfrm>
            <a:off x="403029" y="2293154"/>
            <a:ext cx="489834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n"/>
              <a:defRPr/>
            </a:pPr>
            <a:r>
              <a:rPr lang="zh-CN" altLang="en-US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开机滑屏信息流广告：</a:t>
            </a:r>
            <a:r>
              <a:rPr lang="en-US" altLang="zh-CN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12s</a:t>
            </a:r>
            <a:r>
              <a:rPr lang="zh-CN" altLang="en-US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图片或视频</a:t>
            </a:r>
            <a:endParaRPr lang="en-US" altLang="zh-CN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在小度在家主页轮播滑屏卡片中，第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个轮播卡片位为第一份广告位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首页广告以图片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视频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文字标题的形式展现（视频处理为无声）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点击首页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12s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广告后，跳转落地页</a:t>
            </a:r>
            <a:r>
              <a:rPr lang="zh-CN" altLang="en-US" sz="12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展示</a:t>
            </a:r>
            <a:r>
              <a:rPr lang="en-US" altLang="zh-CN" sz="12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H5</a:t>
            </a:r>
            <a:r>
              <a:rPr lang="zh-CN" altLang="en-US" sz="12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图文（可含视频）</a:t>
            </a: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或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播放</a:t>
            </a:r>
            <a:r>
              <a:rPr lang="zh-CN" altLang="en-US" sz="12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完整的首页广告视频（限时长</a:t>
            </a:r>
            <a:r>
              <a:rPr lang="en-US" altLang="zh-CN" sz="12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2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分钟以内）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广告刊位：共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份，每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分钟轮播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份广告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右箭头 49"/>
          <p:cNvSpPr/>
          <p:nvPr/>
        </p:nvSpPr>
        <p:spPr>
          <a:xfrm>
            <a:off x="7857020" y="2628088"/>
            <a:ext cx="1614957" cy="609027"/>
          </a:xfrm>
          <a:prstGeom prst="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首页视频广告落地页</a:t>
            </a:r>
          </a:p>
        </p:txBody>
      </p:sp>
      <p:pic>
        <p:nvPicPr>
          <p:cNvPr id="51" name="图片 50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20739" y="4979682"/>
            <a:ext cx="1066598" cy="1711684"/>
          </a:xfrm>
          <a:prstGeom prst="rect">
            <a:avLst/>
          </a:prstGeom>
        </p:spPr>
      </p:pic>
      <p:pic>
        <p:nvPicPr>
          <p:cNvPr id="52" name="158131868114387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345317" y="4984555"/>
            <a:ext cx="2071898" cy="1191341"/>
          </a:xfrm>
          <a:prstGeom prst="rect">
            <a:avLst/>
          </a:prstGeom>
        </p:spPr>
      </p:pic>
      <p:sp>
        <p:nvSpPr>
          <p:cNvPr id="54" name="文本框 53"/>
          <p:cNvSpPr txBox="1"/>
          <p:nvPr/>
        </p:nvSpPr>
        <p:spPr>
          <a:xfrm>
            <a:off x="6281331" y="6135254"/>
            <a:ext cx="355539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点击首页</a:t>
            </a:r>
            <a:r>
              <a:rPr lang="en-US" altLang="zh-CN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12s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图片广告后，落地页展示</a:t>
            </a:r>
            <a:r>
              <a:rPr lang="en-US" altLang="zh-CN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H5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页面，可包含视频或长图文</a:t>
            </a:r>
          </a:p>
        </p:txBody>
      </p:sp>
      <p:sp>
        <p:nvSpPr>
          <p:cNvPr id="56" name="右箭头 55"/>
          <p:cNvSpPr/>
          <p:nvPr/>
        </p:nvSpPr>
        <p:spPr>
          <a:xfrm>
            <a:off x="8238917" y="5359691"/>
            <a:ext cx="1771947" cy="525552"/>
          </a:xfrm>
          <a:prstGeom prst="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首页图文广告落地页</a:t>
            </a:r>
          </a:p>
        </p:txBody>
      </p:sp>
      <p:sp>
        <p:nvSpPr>
          <p:cNvPr id="22" name="圆角矩形 21"/>
          <p:cNvSpPr/>
          <p:nvPr/>
        </p:nvSpPr>
        <p:spPr>
          <a:xfrm>
            <a:off x="6214701" y="1557482"/>
            <a:ext cx="5121602" cy="408623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视频广告：首页广告为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12s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无声视频，进入落地页后播放有声完整视频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圆角矩形 56"/>
          <p:cNvSpPr/>
          <p:nvPr/>
        </p:nvSpPr>
        <p:spPr>
          <a:xfrm>
            <a:off x="6342973" y="4449617"/>
            <a:ext cx="4842020" cy="408623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图片广告：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秒图片展示，进入落地页后展示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H5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页面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517260" y="4954393"/>
            <a:ext cx="1701250" cy="3366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日展现</a:t>
            </a:r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PV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TextBox 13">
            <a:extLst>
              <a:ext uri="{FF2B5EF4-FFF2-40B4-BE49-F238E27FC236}">
                <a16:creationId xmlns:a16="http://schemas.microsoft.com/office/drawing/2014/main" id="{8DD419C6-3096-7646-BC1B-92AE06FB9782}"/>
              </a:ext>
            </a:extLst>
          </p:cNvPr>
          <p:cNvSpPr txBox="1"/>
          <p:nvPr/>
        </p:nvSpPr>
        <p:spPr>
          <a:xfrm>
            <a:off x="349217" y="5295416"/>
            <a:ext cx="21706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7235"/>
            <a:r>
              <a:rPr lang="en-US" altLang="zh-CN" sz="3200" dirty="0">
                <a:solidFill>
                  <a:srgbClr val="00B0F0"/>
                </a:solidFill>
                <a:latin typeface="阿里汉仪智能黑体" panose="00020600040101010101" pitchFamily="18" charset="-122"/>
                <a:ea typeface="阿里汉仪智能黑体" panose="00020600040101010101" pitchFamily="18" charset="-122"/>
                <a:cs typeface="Calibri"/>
                <a:sym typeface="Verdana"/>
              </a:rPr>
              <a:t>100</a:t>
            </a:r>
            <a:r>
              <a:rPr lang="zh-CN" altLang="en-US" sz="3200" dirty="0">
                <a:solidFill>
                  <a:srgbClr val="00B0F0"/>
                </a:solidFill>
                <a:latin typeface="阿里汉仪智能黑体" panose="00020600040101010101" pitchFamily="18" charset="-122"/>
                <a:ea typeface="阿里汉仪智能黑体" panose="00020600040101010101" pitchFamily="18" charset="-122"/>
                <a:cs typeface="Calibri"/>
                <a:sym typeface="Verdana"/>
              </a:rPr>
              <a:t>万</a:t>
            </a:r>
          </a:p>
        </p:txBody>
      </p:sp>
      <p:sp>
        <p:nvSpPr>
          <p:cNvPr id="62" name="矩形 61"/>
          <p:cNvSpPr/>
          <p:nvPr/>
        </p:nvSpPr>
        <p:spPr>
          <a:xfrm>
            <a:off x="2405142" y="4969721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最低起投周期</a:t>
            </a:r>
          </a:p>
        </p:txBody>
      </p:sp>
      <p:sp>
        <p:nvSpPr>
          <p:cNvPr id="63" name="TextBox 11">
            <a:extLst>
              <a:ext uri="{FF2B5EF4-FFF2-40B4-BE49-F238E27FC236}">
                <a16:creationId xmlns:a16="http://schemas.microsoft.com/office/drawing/2014/main" id="{D7896F41-5C8C-C246-BB7B-DF8F3CC487F6}"/>
              </a:ext>
            </a:extLst>
          </p:cNvPr>
          <p:cNvSpPr txBox="1"/>
          <p:nvPr/>
        </p:nvSpPr>
        <p:spPr>
          <a:xfrm>
            <a:off x="2146622" y="5295416"/>
            <a:ext cx="16478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7235"/>
            <a:r>
              <a:rPr lang="en-US" altLang="zh-CN" sz="3200" dirty="0">
                <a:solidFill>
                  <a:srgbClr val="00B0F0"/>
                </a:solidFill>
                <a:latin typeface="阿里汉仪智能黑体" panose="00020600040101010101" pitchFamily="18" charset="-122"/>
                <a:ea typeface="阿里汉仪智能黑体" panose="00020600040101010101" pitchFamily="18" charset="-122"/>
                <a:cs typeface="Calibri"/>
                <a:sym typeface="Verdana"/>
              </a:rPr>
              <a:t>1</a:t>
            </a:r>
            <a:r>
              <a:rPr lang="zh-CN" altLang="en-US" sz="3200" dirty="0">
                <a:solidFill>
                  <a:srgbClr val="00B0F0"/>
                </a:solidFill>
                <a:latin typeface="阿里汉仪智能黑体" panose="00020600040101010101" pitchFamily="18" charset="-122"/>
                <a:ea typeface="阿里汉仪智能黑体" panose="00020600040101010101" pitchFamily="18" charset="-122"/>
                <a:cs typeface="Calibri"/>
                <a:sym typeface="Verdana"/>
              </a:rPr>
              <a:t>天</a:t>
            </a:r>
          </a:p>
        </p:txBody>
      </p:sp>
      <p:sp>
        <p:nvSpPr>
          <p:cNvPr id="64" name="TextBox 5">
            <a:extLst>
              <a:ext uri="{FF2B5EF4-FFF2-40B4-BE49-F238E27FC236}">
                <a16:creationId xmlns:a16="http://schemas.microsoft.com/office/drawing/2014/main" id="{4E8DA10E-3276-944A-A8D6-31C7A56830A0}"/>
              </a:ext>
            </a:extLst>
          </p:cNvPr>
          <p:cNvSpPr txBox="1"/>
          <p:nvPr/>
        </p:nvSpPr>
        <p:spPr>
          <a:xfrm>
            <a:off x="3785327" y="5295416"/>
            <a:ext cx="17480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7235"/>
            <a:r>
              <a:rPr lang="en-US" altLang="zh-CN" sz="3200" dirty="0">
                <a:solidFill>
                  <a:srgbClr val="00B0F0"/>
                </a:solidFill>
                <a:latin typeface="阿里汉仪智能黑体" panose="00020600040101010101" pitchFamily="18" charset="-122"/>
                <a:ea typeface="阿里汉仪智能黑体" panose="00020600040101010101" pitchFamily="18" charset="-122"/>
                <a:cs typeface="Calibri"/>
                <a:sym typeface="Verdana"/>
              </a:rPr>
              <a:t>CPT</a:t>
            </a:r>
            <a:endParaRPr lang="zh-CN" altLang="en-US" sz="3200" dirty="0">
              <a:solidFill>
                <a:srgbClr val="00B0F0"/>
              </a:solidFill>
              <a:latin typeface="阿里汉仪智能黑体" panose="00020600040101010101" pitchFamily="18" charset="-122"/>
              <a:ea typeface="阿里汉仪智能黑体" panose="00020600040101010101" pitchFamily="18" charset="-122"/>
              <a:cs typeface="Calibri"/>
              <a:sym typeface="Verdana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3580149" y="5027780"/>
            <a:ext cx="1955164" cy="3366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售卖方式</a:t>
            </a:r>
          </a:p>
        </p:txBody>
      </p:sp>
      <p:sp>
        <p:nvSpPr>
          <p:cNvPr id="66" name="矩形 65"/>
          <p:cNvSpPr/>
          <p:nvPr/>
        </p:nvSpPr>
        <p:spPr>
          <a:xfrm>
            <a:off x="688781" y="4716190"/>
            <a:ext cx="4612594" cy="137273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7" name="直接连接符 66"/>
          <p:cNvCxnSpPr/>
          <p:nvPr/>
        </p:nvCxnSpPr>
        <p:spPr>
          <a:xfrm rot="10800000" flipV="1">
            <a:off x="2236893" y="4716190"/>
            <a:ext cx="0" cy="1388035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连接符 67"/>
          <p:cNvCxnSpPr/>
          <p:nvPr/>
        </p:nvCxnSpPr>
        <p:spPr>
          <a:xfrm rot="10800000" flipV="1">
            <a:off x="3773897" y="4716190"/>
            <a:ext cx="0" cy="1388035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166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2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小度在家人群受众：</a:t>
            </a:r>
            <a:r>
              <a:rPr lang="zh-CN" altLang="en-US" dirty="0">
                <a:solidFill>
                  <a:srgbClr val="00B0F0"/>
                </a:solidFill>
              </a:rPr>
              <a:t>儿童、老人、单身男女占多数</a:t>
            </a:r>
          </a:p>
        </p:txBody>
      </p:sp>
      <p:graphicFrame>
        <p:nvGraphicFramePr>
          <p:cNvPr id="4" name="图表 3"/>
          <p:cNvGraphicFramePr/>
          <p:nvPr/>
        </p:nvGraphicFramePr>
        <p:xfrm>
          <a:off x="2732210" y="1924464"/>
          <a:ext cx="6762359" cy="4033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弧形 4"/>
          <p:cNvSpPr/>
          <p:nvPr/>
        </p:nvSpPr>
        <p:spPr>
          <a:xfrm>
            <a:off x="4607749" y="3166626"/>
            <a:ext cx="2634940" cy="2634940"/>
          </a:xfrm>
          <a:prstGeom prst="arc">
            <a:avLst>
              <a:gd name="adj1" fmla="val 16200000"/>
              <a:gd name="adj2" fmla="val 7525020"/>
            </a:avLst>
          </a:prstGeom>
          <a:noFill/>
          <a:ln w="762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7252667" y="3046254"/>
            <a:ext cx="955022" cy="89505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儿童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家庭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弧形 6"/>
          <p:cNvSpPr/>
          <p:nvPr/>
        </p:nvSpPr>
        <p:spPr>
          <a:xfrm rot="1682626">
            <a:off x="4620213" y="3139330"/>
            <a:ext cx="2634940" cy="2634940"/>
          </a:xfrm>
          <a:prstGeom prst="arc">
            <a:avLst>
              <a:gd name="adj1" fmla="val 9865454"/>
              <a:gd name="adj2" fmla="val 12204873"/>
            </a:avLst>
          </a:prstGeom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3806247" y="5236573"/>
            <a:ext cx="955022" cy="895050"/>
          </a:xfrm>
          <a:prstGeom prst="ellipse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空巢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老人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3759544" y="3010048"/>
            <a:ext cx="955022" cy="895050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单身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贵族</a:t>
            </a:r>
          </a:p>
        </p:txBody>
      </p:sp>
      <p:sp>
        <p:nvSpPr>
          <p:cNvPr id="10" name="弧形 9"/>
          <p:cNvSpPr/>
          <p:nvPr/>
        </p:nvSpPr>
        <p:spPr>
          <a:xfrm>
            <a:off x="4628363" y="3166626"/>
            <a:ext cx="2634940" cy="2634940"/>
          </a:xfrm>
          <a:prstGeom prst="arc">
            <a:avLst>
              <a:gd name="adj1" fmla="val 7840646"/>
              <a:gd name="adj2" fmla="val 9042361"/>
            </a:avLst>
          </a:prstGeom>
          <a:solidFill>
            <a:schemeClr val="accent6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弧形 10"/>
          <p:cNvSpPr/>
          <p:nvPr/>
        </p:nvSpPr>
        <p:spPr>
          <a:xfrm>
            <a:off x="4607749" y="3166626"/>
            <a:ext cx="2634940" cy="2634940"/>
          </a:xfrm>
          <a:prstGeom prst="arc">
            <a:avLst>
              <a:gd name="adj1" fmla="val 9143069"/>
              <a:gd name="adj2" fmla="val 11409177"/>
            </a:avLst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3475366" y="4207721"/>
            <a:ext cx="955022" cy="89505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二人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世界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554643" y="2852680"/>
            <a:ext cx="3654551" cy="30777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超过</a:t>
            </a:r>
            <a:r>
              <a:rPr lang="en-US" altLang="zh-CN" sz="14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50%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的家庭</a:t>
            </a:r>
            <a:r>
              <a:rPr lang="zh-CN" altLang="en-US" sz="14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孩子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是主要使用者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554643" y="3330341"/>
            <a:ext cx="3654551" cy="30777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相关英语、算数</a:t>
            </a:r>
            <a:r>
              <a:rPr lang="zh-CN" altLang="en-US" sz="14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问答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需求多</a:t>
            </a:r>
          </a:p>
        </p:txBody>
      </p:sp>
      <p:sp>
        <p:nvSpPr>
          <p:cNvPr id="15" name="矩形 14"/>
          <p:cNvSpPr/>
          <p:nvPr/>
        </p:nvSpPr>
        <p:spPr>
          <a:xfrm>
            <a:off x="8554643" y="3786798"/>
            <a:ext cx="3654551" cy="30777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更爱</a:t>
            </a:r>
            <a:r>
              <a:rPr lang="zh-CN" altLang="en-US" sz="14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动画片、儿歌</a:t>
            </a:r>
            <a:endParaRPr lang="en-US" altLang="zh-CN" sz="140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399143" y="5620830"/>
            <a:ext cx="4792857" cy="52322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最爱</a:t>
            </a:r>
          </a:p>
          <a:p>
            <a:pPr algn="ctr"/>
            <a:r>
              <a:rPr lang="zh-CN" altLang="en-US" sz="14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戏曲</a:t>
            </a:r>
            <a:r>
              <a:rPr lang="en-US" altLang="zh-CN" sz="14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\</a:t>
            </a:r>
            <a:r>
              <a:rPr lang="zh-CN" altLang="en-US" sz="14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评书广场舞、健身操、电视剧</a:t>
            </a:r>
            <a:endParaRPr lang="en-US" altLang="zh-CN" sz="140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7" name="肘形连接符 16"/>
          <p:cNvCxnSpPr/>
          <p:nvPr/>
        </p:nvCxnSpPr>
        <p:spPr>
          <a:xfrm>
            <a:off x="7740485" y="3010048"/>
            <a:ext cx="793544" cy="39449"/>
          </a:xfrm>
          <a:prstGeom prst="bentConnector3">
            <a:avLst>
              <a:gd name="adj1" fmla="val 50000"/>
            </a:avLst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620717" y="4207721"/>
            <a:ext cx="2277651" cy="52322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超过</a:t>
            </a:r>
            <a:r>
              <a:rPr lang="en-US" altLang="zh-CN" sz="14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50%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的家庭成员都</a:t>
            </a:r>
            <a:r>
              <a:rPr lang="zh-CN" altLang="en-US" sz="14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积极使用</a:t>
            </a:r>
            <a:endParaRPr lang="en-US" altLang="zh-CN" sz="140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20717" y="5011621"/>
            <a:ext cx="2277651" cy="30777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孕期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家庭特别活跃</a:t>
            </a:r>
          </a:p>
        </p:txBody>
      </p:sp>
      <p:sp>
        <p:nvSpPr>
          <p:cNvPr id="20" name="矩形 19"/>
          <p:cNvSpPr/>
          <p:nvPr/>
        </p:nvSpPr>
        <p:spPr>
          <a:xfrm>
            <a:off x="620717" y="5545533"/>
            <a:ext cx="2291802" cy="30777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更爱</a:t>
            </a:r>
            <a:r>
              <a:rPr lang="zh-CN" altLang="en-US" sz="14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电影、音乐、综艺</a:t>
            </a:r>
          </a:p>
        </p:txBody>
      </p:sp>
      <p:sp>
        <p:nvSpPr>
          <p:cNvPr id="21" name="矩形 20"/>
          <p:cNvSpPr/>
          <p:nvPr/>
        </p:nvSpPr>
        <p:spPr>
          <a:xfrm>
            <a:off x="1158592" y="2488575"/>
            <a:ext cx="1476871" cy="30777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4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80%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为男性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158592" y="3046254"/>
            <a:ext cx="1847184" cy="30777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喜好</a:t>
            </a:r>
            <a:r>
              <a:rPr lang="zh-CN" altLang="en-US" sz="14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强个性化</a:t>
            </a:r>
            <a:endParaRPr lang="en-US" altLang="zh-CN" sz="140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3" name="肘形连接符 22"/>
          <p:cNvCxnSpPr>
            <a:stCxn id="6" idx="6"/>
          </p:cNvCxnSpPr>
          <p:nvPr/>
        </p:nvCxnSpPr>
        <p:spPr>
          <a:xfrm>
            <a:off x="8207689" y="3493779"/>
            <a:ext cx="361208" cy="19724"/>
          </a:xfrm>
          <a:prstGeom prst="bentConnector3">
            <a:avLst>
              <a:gd name="adj1" fmla="val 50000"/>
            </a:avLst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肘形连接符 23"/>
          <p:cNvCxnSpPr/>
          <p:nvPr/>
        </p:nvCxnSpPr>
        <p:spPr>
          <a:xfrm>
            <a:off x="7756182" y="3941304"/>
            <a:ext cx="777847" cy="12700"/>
          </a:xfrm>
          <a:prstGeom prst="bentConnector3">
            <a:avLst>
              <a:gd name="adj1" fmla="val 50000"/>
            </a:avLst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肘形连接符 24"/>
          <p:cNvCxnSpPr>
            <a:stCxn id="22" idx="3"/>
            <a:endCxn id="9" idx="2"/>
          </p:cNvCxnSpPr>
          <p:nvPr/>
        </p:nvCxnSpPr>
        <p:spPr>
          <a:xfrm>
            <a:off x="3005776" y="3200143"/>
            <a:ext cx="753768" cy="257430"/>
          </a:xfrm>
          <a:prstGeom prst="bentConnector3">
            <a:avLst>
              <a:gd name="adj1" fmla="val 50000"/>
            </a:avLst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肘形连接符 25"/>
          <p:cNvCxnSpPr>
            <a:stCxn id="18" idx="3"/>
            <a:endCxn id="12" idx="2"/>
          </p:cNvCxnSpPr>
          <p:nvPr/>
        </p:nvCxnSpPr>
        <p:spPr>
          <a:xfrm>
            <a:off x="2898368" y="4469331"/>
            <a:ext cx="576998" cy="185915"/>
          </a:xfrm>
          <a:prstGeom prst="bentConnector3">
            <a:avLst>
              <a:gd name="adj1" fmla="val 50000"/>
            </a:avLst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肘形连接符 26"/>
          <p:cNvCxnSpPr/>
          <p:nvPr/>
        </p:nvCxnSpPr>
        <p:spPr>
          <a:xfrm flipV="1">
            <a:off x="2918982" y="4764795"/>
            <a:ext cx="566740" cy="483154"/>
          </a:xfrm>
          <a:prstGeom prst="bentConnector3">
            <a:avLst>
              <a:gd name="adj1" fmla="val 50000"/>
            </a:avLst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肘形连接符 27"/>
          <p:cNvCxnSpPr/>
          <p:nvPr/>
        </p:nvCxnSpPr>
        <p:spPr>
          <a:xfrm>
            <a:off x="2676965" y="2645347"/>
            <a:ext cx="1061965" cy="812226"/>
          </a:xfrm>
          <a:prstGeom prst="bentConnector3">
            <a:avLst>
              <a:gd name="adj1" fmla="val 65422"/>
            </a:avLst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肘形连接符 29"/>
          <p:cNvCxnSpPr>
            <a:stCxn id="8" idx="4"/>
            <a:endCxn id="16" idx="1"/>
          </p:cNvCxnSpPr>
          <p:nvPr/>
        </p:nvCxnSpPr>
        <p:spPr>
          <a:xfrm rot="5400000" flipH="1" flipV="1">
            <a:off x="5716858" y="4449339"/>
            <a:ext cx="249183" cy="3115385"/>
          </a:xfrm>
          <a:prstGeom prst="bentConnector4">
            <a:avLst>
              <a:gd name="adj1" fmla="val -91740"/>
              <a:gd name="adj2" fmla="val 57664"/>
            </a:avLst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矩形 30"/>
          <p:cNvSpPr/>
          <p:nvPr/>
        </p:nvSpPr>
        <p:spPr>
          <a:xfrm>
            <a:off x="2653115" y="1506614"/>
            <a:ext cx="6807573" cy="400110"/>
          </a:xfrm>
          <a:prstGeom prst="rect">
            <a:avLst/>
          </a:prstGeom>
          <a:ln>
            <a:noFill/>
            <a:prstDash val="dash"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适合对父母、单身男女做特定类型的广告投放</a:t>
            </a:r>
            <a:endParaRPr lang="en-US" altLang="zh-CN" sz="200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1281" y="6511126"/>
            <a:ext cx="271092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Sourcing from: </a:t>
            </a:r>
            <a:r>
              <a:rPr lang="en-US" altLang="zh-CN" sz="105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DuerOS</a:t>
            </a:r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2019.10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21318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为什么选择小度在家投放广告？</a:t>
            </a:r>
          </a:p>
        </p:txBody>
      </p:sp>
      <p:sp>
        <p:nvSpPr>
          <p:cNvPr id="3" name="矩形 11"/>
          <p:cNvSpPr/>
          <p:nvPr/>
        </p:nvSpPr>
        <p:spPr>
          <a:xfrm>
            <a:off x="4075770" y="4261001"/>
            <a:ext cx="3883316" cy="646986"/>
          </a:xfrm>
          <a:prstGeom prst="round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200" dirty="0">
                <a:solidFill>
                  <a:srgbClr val="00B0F0"/>
                </a:solidFill>
                <a:latin typeface="阿里汉仪智能黑体" panose="00020600040101010101" pitchFamily="18" charset="-122"/>
                <a:ea typeface="阿里汉仪智能黑体" panose="00020600040101010101" pitchFamily="18" charset="-122"/>
                <a:cs typeface="+mj-cs"/>
              </a:rPr>
              <a:t>特殊时期直面受众</a:t>
            </a:r>
          </a:p>
        </p:txBody>
      </p:sp>
      <p:sp>
        <p:nvSpPr>
          <p:cNvPr id="4" name="矩形 12"/>
          <p:cNvSpPr/>
          <p:nvPr/>
        </p:nvSpPr>
        <p:spPr>
          <a:xfrm>
            <a:off x="4456112" y="4965116"/>
            <a:ext cx="3012046" cy="919401"/>
          </a:xfrm>
          <a:prstGeom prst="round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节假日及疫情期间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受众面对小度时间更长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18"/>
          <p:cNvSpPr/>
          <p:nvPr/>
        </p:nvSpPr>
        <p:spPr>
          <a:xfrm>
            <a:off x="580013" y="4220485"/>
            <a:ext cx="3501153" cy="646986"/>
          </a:xfrm>
          <a:prstGeom prst="round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200" dirty="0">
                <a:solidFill>
                  <a:srgbClr val="00B0F0"/>
                </a:solidFill>
                <a:latin typeface="阿里汉仪智能黑体" panose="00020600040101010101" pitchFamily="18" charset="-122"/>
                <a:ea typeface="阿里汉仪智能黑体" panose="00020600040101010101" pitchFamily="18" charset="-122"/>
                <a:cs typeface="+mj-cs"/>
              </a:rPr>
              <a:t>沉浸式体验感受深</a:t>
            </a:r>
          </a:p>
        </p:txBody>
      </p:sp>
      <p:sp>
        <p:nvSpPr>
          <p:cNvPr id="6" name="矩形 19"/>
          <p:cNvSpPr/>
          <p:nvPr/>
        </p:nvSpPr>
        <p:spPr>
          <a:xfrm>
            <a:off x="707022" y="4889476"/>
            <a:ext cx="3128869" cy="919401"/>
          </a:xfrm>
          <a:prstGeom prst="round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场景内单一媒体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无干扰受众深度体验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25"/>
          <p:cNvSpPr/>
          <p:nvPr/>
        </p:nvSpPr>
        <p:spPr>
          <a:xfrm>
            <a:off x="4075770" y="2157403"/>
            <a:ext cx="3802614" cy="646986"/>
          </a:xfrm>
          <a:prstGeom prst="round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200" dirty="0">
                <a:solidFill>
                  <a:srgbClr val="00B0F0"/>
                </a:solidFill>
                <a:latin typeface="阿里汉仪智能黑体" panose="00020600040101010101" pitchFamily="18" charset="-122"/>
                <a:ea typeface="阿里汉仪智能黑体" panose="00020600040101010101" pitchFamily="18" charset="-122"/>
                <a:cs typeface="+mj-cs"/>
              </a:rPr>
              <a:t>人群易受广告影响</a:t>
            </a:r>
          </a:p>
        </p:txBody>
      </p:sp>
      <p:sp>
        <p:nvSpPr>
          <p:cNvPr id="8" name="矩形 26"/>
          <p:cNvSpPr/>
          <p:nvPr/>
        </p:nvSpPr>
        <p:spPr>
          <a:xfrm>
            <a:off x="4189652" y="2915771"/>
            <a:ext cx="3574850" cy="919401"/>
          </a:xfrm>
          <a:prstGeom prst="round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父母及儿童为主要受众群体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容易受到广告影响  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32"/>
          <p:cNvSpPr/>
          <p:nvPr/>
        </p:nvSpPr>
        <p:spPr>
          <a:xfrm>
            <a:off x="608346" y="2095411"/>
            <a:ext cx="3116382" cy="646986"/>
          </a:xfrm>
          <a:prstGeom prst="round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200" dirty="0">
                <a:solidFill>
                  <a:srgbClr val="00B0F0"/>
                </a:solidFill>
                <a:latin typeface="阿里汉仪智能黑体" panose="00020600040101010101" pitchFamily="18" charset="-122"/>
                <a:ea typeface="阿里汉仪智能黑体" panose="00020600040101010101" pitchFamily="18" charset="-122"/>
                <a:cs typeface="+mj-cs"/>
              </a:rPr>
              <a:t>受众消费水平高</a:t>
            </a:r>
          </a:p>
        </p:txBody>
      </p:sp>
      <p:sp>
        <p:nvSpPr>
          <p:cNvPr id="10" name="矩形 33"/>
          <p:cNvSpPr/>
          <p:nvPr/>
        </p:nvSpPr>
        <p:spPr>
          <a:xfrm>
            <a:off x="551190" y="2837142"/>
            <a:ext cx="3379462" cy="919401"/>
          </a:xfrm>
          <a:prstGeom prst="round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小度在家为高端电子产品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有高消费能力者得之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87358" y="2446482"/>
            <a:ext cx="2682077" cy="2420989"/>
          </a:xfrm>
          <a:prstGeom prst="ellipse">
            <a:avLst/>
          </a:prstGeom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2" name="矩形 11"/>
          <p:cNvSpPr/>
          <p:nvPr/>
        </p:nvSpPr>
        <p:spPr>
          <a:xfrm>
            <a:off x="516958" y="1967403"/>
            <a:ext cx="3543194" cy="178914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4236926" y="1965510"/>
            <a:ext cx="3543194" cy="178914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499860" y="4106803"/>
            <a:ext cx="3543194" cy="178914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4257700" y="4140839"/>
            <a:ext cx="3543194" cy="178914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0848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8092</TotalTime>
  <Words>1616</Words>
  <Application>Microsoft Office PowerPoint</Application>
  <PresentationFormat>宽屏</PresentationFormat>
  <Paragraphs>317</Paragraphs>
  <Slides>20</Slides>
  <Notes>16</Notes>
  <HiddenSlides>0</HiddenSlides>
  <MMClips>1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4" baseType="lpstr">
      <vt:lpstr>Helvetica Neue</vt:lpstr>
      <vt:lpstr>Helvetica Neue Medium</vt:lpstr>
      <vt:lpstr>Hiragino Sans GB W3</vt:lpstr>
      <vt:lpstr>阿里汉仪智能黑体</vt:lpstr>
      <vt:lpstr>宋体</vt:lpstr>
      <vt:lpstr>Microsoft YaHei</vt:lpstr>
      <vt:lpstr>Microsoft YaHei</vt:lpstr>
      <vt:lpstr>张海山锐线体简</vt:lpstr>
      <vt:lpstr>Arial</vt:lpstr>
      <vt:lpstr>Calibri</vt:lpstr>
      <vt:lpstr>Calibri Light</vt:lpstr>
      <vt:lpstr>Verdana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因动线变化，导致营销方式变化，多场景向单场景转移</vt:lpstr>
      <vt:lpstr>数十亿人集中在家里，家庭娱乐互动频率、时长屡破峰值</vt:lpstr>
      <vt:lpstr>受众全部集中在家庭场景下，是品牌最佳种草时机</vt:lpstr>
      <vt:lpstr>家庭场景资源概况  </vt:lpstr>
      <vt:lpstr>PowerPoint 演示文稿</vt:lpstr>
      <vt:lpstr>家庭场景资源覆盖全国31个省，78个城市，总9000万+屏幕 </vt:lpstr>
      <vt:lpstr>智能电视资源概况   </vt:lpstr>
      <vt:lpstr>智能电视广告类型 </vt:lpstr>
      <vt:lpstr>智能电视优势特点 </vt:lpstr>
      <vt:lpstr>智能电视用户画像</vt:lpstr>
      <vt:lpstr>智能冰箱资源概况</vt:lpstr>
      <vt:lpstr>智能冰箱优势特点</vt:lpstr>
      <vt:lpstr>智能冰箱广告概况</vt:lpstr>
      <vt:lpstr>小度在家广告位概况</vt:lpstr>
      <vt:lpstr>小度在家人群受众：儿童、老人、单身男女占多数</vt:lpstr>
      <vt:lpstr>为什么选择小度在家投放广告？</vt:lpstr>
    </vt:vector>
  </TitlesOfParts>
  <Company>baidu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Guan,Lichun</dc:creator>
  <cp:lastModifiedBy>Guan,Lichun</cp:lastModifiedBy>
  <cp:revision>595</cp:revision>
  <dcterms:created xsi:type="dcterms:W3CDTF">2019-03-12T13:13:23Z</dcterms:created>
  <dcterms:modified xsi:type="dcterms:W3CDTF">2020-03-23T11:23:09Z</dcterms:modified>
</cp:coreProperties>
</file>