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21"/>
  </p:handoutMasterIdLst>
  <p:sldIdLst>
    <p:sldId id="256" r:id="rId2"/>
    <p:sldId id="280" r:id="rId3"/>
    <p:sldId id="281" r:id="rId4"/>
    <p:sldId id="282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325" r:id="rId16"/>
    <p:sldId id="314" r:id="rId17"/>
    <p:sldId id="297" r:id="rId18"/>
    <p:sldId id="298" r:id="rId19"/>
    <p:sldId id="267" r:id="rId20"/>
  </p:sldIdLst>
  <p:sldSz cx="12192000" cy="6858000"/>
  <p:notesSz cx="6858000" cy="9144000"/>
  <p:embeddedFontLst>
    <p:embeddedFont>
      <p:font typeface="微软雅黑" panose="020B0503020204020204" pitchFamily="34" charset="-122"/>
      <p:regular r:id="rId22"/>
      <p:bold r:id="rId23"/>
    </p:embeddedFont>
    <p:embeddedFont>
      <p:font typeface="微软雅黑" panose="020B0503020204020204" pitchFamily="34" charset="-122"/>
      <p:regular r:id="rId22"/>
      <p:bold r:id="rId23"/>
    </p:embeddedFont>
    <p:embeddedFont>
      <p:font typeface="Broadway" panose="04040905080B02020502" pitchFamily="82" charset="0"/>
      <p:regular r:id="rId24"/>
    </p:embeddedFont>
    <p:embeddedFont>
      <p:font typeface="Impact" panose="020B0806030902050204" pitchFamily="34" charset="0"/>
      <p:regular r:id="rId25"/>
    </p:embeddedFont>
    <p:embeddedFont>
      <p:font typeface="等线" panose="02010600030101010101" pitchFamily="2" charset="-122"/>
      <p:regular r:id="rId26"/>
      <p:bold r:id="rId27"/>
    </p:embeddedFont>
    <p:embeddedFont>
      <p:font typeface="等线 Light" panose="02010600030101010101" pitchFamily="2" charset="-122"/>
      <p:regular r:id="rId2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423" userDrawn="1">
          <p15:clr>
            <a:srgbClr val="A4A3A4"/>
          </p15:clr>
        </p15:guide>
        <p15:guide id="4" pos="257" userDrawn="1">
          <p15:clr>
            <a:srgbClr val="A4A3A4"/>
          </p15:clr>
        </p15:guide>
        <p15:guide id="5" orient="horz" pos="255" userDrawn="1">
          <p15:clr>
            <a:srgbClr val="A4A3A4"/>
          </p15:clr>
        </p15:guide>
        <p15:guide id="6" orient="horz" pos="40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4472C4"/>
    <a:srgbClr val="FFC000"/>
    <a:srgbClr val="ED7D31"/>
    <a:srgbClr val="5B9BD5"/>
    <a:srgbClr val="595959"/>
    <a:srgbClr val="CECECE"/>
    <a:srgbClr val="E5E5E5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53" autoAdjust="0"/>
    <p:restoredTop sz="94660"/>
  </p:normalViewPr>
  <p:slideViewPr>
    <p:cSldViewPr showGuides="1">
      <p:cViewPr varScale="1">
        <p:scale>
          <a:sx n="85" d="100"/>
          <a:sy n="85" d="100"/>
        </p:scale>
        <p:origin x="758" y="67"/>
      </p:cViewPr>
      <p:guideLst>
        <p:guide orient="horz" pos="2160"/>
        <p:guide pos="3840"/>
        <p:guide pos="7423"/>
        <p:guide pos="257"/>
        <p:guide orient="horz" pos="255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2952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888B5-2765-4ACB-A537-F3F67DDC1273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A2758-E51B-4A18-9BCB-3B85075366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3107323" y="447040"/>
            <a:ext cx="9084678" cy="5735176"/>
            <a:chOff x="1436" y="359"/>
            <a:chExt cx="6843" cy="4320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36" y="359"/>
              <a:ext cx="684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" name="Group 205"/>
            <p:cNvGrpSpPr/>
            <p:nvPr/>
          </p:nvGrpSpPr>
          <p:grpSpPr bwMode="auto">
            <a:xfrm>
              <a:off x="3733" y="1650"/>
              <a:ext cx="3111" cy="2845"/>
              <a:chOff x="3733" y="1650"/>
              <a:chExt cx="3111" cy="2845"/>
            </a:xfrm>
          </p:grpSpPr>
          <p:sp>
            <p:nvSpPr>
              <p:cNvPr id="4695" name="Oval 5"/>
              <p:cNvSpPr>
                <a:spLocks noChangeArrowheads="1"/>
              </p:cNvSpPr>
              <p:nvPr/>
            </p:nvSpPr>
            <p:spPr bwMode="auto">
              <a:xfrm>
                <a:off x="5699" y="2424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6" name="Oval 6"/>
              <p:cNvSpPr>
                <a:spLocks noChangeArrowheads="1"/>
              </p:cNvSpPr>
              <p:nvPr/>
            </p:nvSpPr>
            <p:spPr bwMode="auto">
              <a:xfrm>
                <a:off x="5586" y="2369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7" name="Oval 7"/>
              <p:cNvSpPr>
                <a:spLocks noChangeArrowheads="1"/>
              </p:cNvSpPr>
              <p:nvPr/>
            </p:nvSpPr>
            <p:spPr bwMode="auto">
              <a:xfrm>
                <a:off x="5612" y="2523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8" name="Oval 8"/>
              <p:cNvSpPr>
                <a:spLocks noChangeArrowheads="1"/>
              </p:cNvSpPr>
              <p:nvPr/>
            </p:nvSpPr>
            <p:spPr bwMode="auto">
              <a:xfrm>
                <a:off x="5691" y="2500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9" name="Oval 9"/>
              <p:cNvSpPr>
                <a:spLocks noChangeArrowheads="1"/>
              </p:cNvSpPr>
              <p:nvPr/>
            </p:nvSpPr>
            <p:spPr bwMode="auto">
              <a:xfrm>
                <a:off x="5664" y="2543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0" name="Oval 10"/>
              <p:cNvSpPr>
                <a:spLocks noChangeArrowheads="1"/>
              </p:cNvSpPr>
              <p:nvPr/>
            </p:nvSpPr>
            <p:spPr bwMode="auto">
              <a:xfrm>
                <a:off x="5648" y="2521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1" name="Oval 11"/>
              <p:cNvSpPr>
                <a:spLocks noChangeArrowheads="1"/>
              </p:cNvSpPr>
              <p:nvPr/>
            </p:nvSpPr>
            <p:spPr bwMode="auto">
              <a:xfrm>
                <a:off x="5620" y="2488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2" name="Oval 12"/>
              <p:cNvSpPr>
                <a:spLocks noChangeArrowheads="1"/>
              </p:cNvSpPr>
              <p:nvPr/>
            </p:nvSpPr>
            <p:spPr bwMode="auto">
              <a:xfrm>
                <a:off x="5479" y="2432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3" name="Oval 13"/>
              <p:cNvSpPr>
                <a:spLocks noChangeArrowheads="1"/>
              </p:cNvSpPr>
              <p:nvPr/>
            </p:nvSpPr>
            <p:spPr bwMode="auto">
              <a:xfrm>
                <a:off x="5478" y="2321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4" name="Oval 14"/>
              <p:cNvSpPr>
                <a:spLocks noChangeArrowheads="1"/>
              </p:cNvSpPr>
              <p:nvPr/>
            </p:nvSpPr>
            <p:spPr bwMode="auto">
              <a:xfrm>
                <a:off x="5447" y="2040"/>
                <a:ext cx="8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5" name="Oval 15"/>
              <p:cNvSpPr>
                <a:spLocks noChangeArrowheads="1"/>
              </p:cNvSpPr>
              <p:nvPr/>
            </p:nvSpPr>
            <p:spPr bwMode="auto">
              <a:xfrm>
                <a:off x="5816" y="2300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6" name="Oval 16"/>
              <p:cNvSpPr>
                <a:spLocks noChangeArrowheads="1"/>
              </p:cNvSpPr>
              <p:nvPr/>
            </p:nvSpPr>
            <p:spPr bwMode="auto">
              <a:xfrm>
                <a:off x="5800" y="2398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7" name="Oval 17"/>
              <p:cNvSpPr>
                <a:spLocks noChangeArrowheads="1"/>
              </p:cNvSpPr>
              <p:nvPr/>
            </p:nvSpPr>
            <p:spPr bwMode="auto">
              <a:xfrm>
                <a:off x="5687" y="2619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8" name="Oval 18"/>
              <p:cNvSpPr>
                <a:spLocks noChangeArrowheads="1"/>
              </p:cNvSpPr>
              <p:nvPr/>
            </p:nvSpPr>
            <p:spPr bwMode="auto">
              <a:xfrm>
                <a:off x="5592" y="2612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9" name="Oval 19"/>
              <p:cNvSpPr>
                <a:spLocks noChangeArrowheads="1"/>
              </p:cNvSpPr>
              <p:nvPr/>
            </p:nvSpPr>
            <p:spPr bwMode="auto">
              <a:xfrm>
                <a:off x="5546" y="2568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0" name="Oval 20"/>
              <p:cNvSpPr>
                <a:spLocks noChangeArrowheads="1"/>
              </p:cNvSpPr>
              <p:nvPr/>
            </p:nvSpPr>
            <p:spPr bwMode="auto">
              <a:xfrm>
                <a:off x="5774" y="2488"/>
                <a:ext cx="21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1" name="Oval 21"/>
              <p:cNvSpPr>
                <a:spLocks noChangeArrowheads="1"/>
              </p:cNvSpPr>
              <p:nvPr/>
            </p:nvSpPr>
            <p:spPr bwMode="auto">
              <a:xfrm>
                <a:off x="5759" y="2516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2" name="Oval 22"/>
              <p:cNvSpPr>
                <a:spLocks noChangeArrowheads="1"/>
              </p:cNvSpPr>
              <p:nvPr/>
            </p:nvSpPr>
            <p:spPr bwMode="auto">
              <a:xfrm>
                <a:off x="5500" y="2527"/>
                <a:ext cx="19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3" name="Oval 23"/>
              <p:cNvSpPr>
                <a:spLocks noChangeArrowheads="1"/>
              </p:cNvSpPr>
              <p:nvPr/>
            </p:nvSpPr>
            <p:spPr bwMode="auto">
              <a:xfrm>
                <a:off x="5514" y="2468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4" name="Oval 24"/>
              <p:cNvSpPr>
                <a:spLocks noChangeArrowheads="1"/>
              </p:cNvSpPr>
              <p:nvPr/>
            </p:nvSpPr>
            <p:spPr bwMode="auto">
              <a:xfrm>
                <a:off x="6111" y="2409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5" name="Oval 25"/>
              <p:cNvSpPr>
                <a:spLocks noChangeArrowheads="1"/>
              </p:cNvSpPr>
              <p:nvPr/>
            </p:nvSpPr>
            <p:spPr bwMode="auto">
              <a:xfrm>
                <a:off x="6425" y="2439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6" name="Oval 26"/>
              <p:cNvSpPr>
                <a:spLocks noChangeArrowheads="1"/>
              </p:cNvSpPr>
              <p:nvPr/>
            </p:nvSpPr>
            <p:spPr bwMode="auto">
              <a:xfrm>
                <a:off x="6598" y="2269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7" name="Oval 27"/>
              <p:cNvSpPr>
                <a:spLocks noChangeArrowheads="1"/>
              </p:cNvSpPr>
              <p:nvPr/>
            </p:nvSpPr>
            <p:spPr bwMode="auto">
              <a:xfrm>
                <a:off x="6487" y="2373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8" name="Oval 28"/>
              <p:cNvSpPr>
                <a:spLocks noChangeArrowheads="1"/>
              </p:cNvSpPr>
              <p:nvPr/>
            </p:nvSpPr>
            <p:spPr bwMode="auto">
              <a:xfrm>
                <a:off x="6366" y="2351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9" name="Oval 29"/>
              <p:cNvSpPr>
                <a:spLocks noChangeArrowheads="1"/>
              </p:cNvSpPr>
              <p:nvPr/>
            </p:nvSpPr>
            <p:spPr bwMode="auto">
              <a:xfrm>
                <a:off x="6376" y="2452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0" name="Oval 30"/>
              <p:cNvSpPr>
                <a:spLocks noChangeArrowheads="1"/>
              </p:cNvSpPr>
              <p:nvPr/>
            </p:nvSpPr>
            <p:spPr bwMode="auto">
              <a:xfrm>
                <a:off x="6596" y="2201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1" name="Oval 31"/>
              <p:cNvSpPr>
                <a:spLocks noChangeArrowheads="1"/>
              </p:cNvSpPr>
              <p:nvPr/>
            </p:nvSpPr>
            <p:spPr bwMode="auto">
              <a:xfrm>
                <a:off x="6179" y="2200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2" name="Oval 32"/>
              <p:cNvSpPr>
                <a:spLocks noChangeArrowheads="1"/>
              </p:cNvSpPr>
              <p:nvPr/>
            </p:nvSpPr>
            <p:spPr bwMode="auto">
              <a:xfrm>
                <a:off x="6268" y="2182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3" name="Oval 33"/>
              <p:cNvSpPr>
                <a:spLocks noChangeArrowheads="1"/>
              </p:cNvSpPr>
              <p:nvPr/>
            </p:nvSpPr>
            <p:spPr bwMode="auto">
              <a:xfrm>
                <a:off x="6048" y="2247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4" name="Oval 34"/>
              <p:cNvSpPr>
                <a:spLocks noChangeArrowheads="1"/>
              </p:cNvSpPr>
              <p:nvPr/>
            </p:nvSpPr>
            <p:spPr bwMode="auto">
              <a:xfrm>
                <a:off x="6172" y="2315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5" name="Oval 35"/>
              <p:cNvSpPr>
                <a:spLocks noChangeArrowheads="1"/>
              </p:cNvSpPr>
              <p:nvPr/>
            </p:nvSpPr>
            <p:spPr bwMode="auto">
              <a:xfrm>
                <a:off x="6141" y="2316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6" name="Oval 36"/>
              <p:cNvSpPr>
                <a:spLocks noChangeArrowheads="1"/>
              </p:cNvSpPr>
              <p:nvPr/>
            </p:nvSpPr>
            <p:spPr bwMode="auto">
              <a:xfrm>
                <a:off x="6293" y="2221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7" name="Oval 37"/>
              <p:cNvSpPr>
                <a:spLocks noChangeArrowheads="1"/>
              </p:cNvSpPr>
              <p:nvPr/>
            </p:nvSpPr>
            <p:spPr bwMode="auto">
              <a:xfrm>
                <a:off x="6074" y="2110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8" name="Oval 38"/>
              <p:cNvSpPr>
                <a:spLocks noChangeArrowheads="1"/>
              </p:cNvSpPr>
              <p:nvPr/>
            </p:nvSpPr>
            <p:spPr bwMode="auto">
              <a:xfrm>
                <a:off x="5974" y="2304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9" name="Oval 39"/>
              <p:cNvSpPr>
                <a:spLocks noChangeArrowheads="1"/>
              </p:cNvSpPr>
              <p:nvPr/>
            </p:nvSpPr>
            <p:spPr bwMode="auto">
              <a:xfrm>
                <a:off x="6005" y="2312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0" name="Oval 40"/>
              <p:cNvSpPr>
                <a:spLocks noChangeArrowheads="1"/>
              </p:cNvSpPr>
              <p:nvPr/>
            </p:nvSpPr>
            <p:spPr bwMode="auto">
              <a:xfrm>
                <a:off x="6083" y="1650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1" name="Oval 41"/>
              <p:cNvSpPr>
                <a:spLocks noChangeArrowheads="1"/>
              </p:cNvSpPr>
              <p:nvPr/>
            </p:nvSpPr>
            <p:spPr bwMode="auto">
              <a:xfrm>
                <a:off x="5839" y="2245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2" name="Oval 42"/>
              <p:cNvSpPr>
                <a:spLocks noChangeArrowheads="1"/>
              </p:cNvSpPr>
              <p:nvPr/>
            </p:nvSpPr>
            <p:spPr bwMode="auto">
              <a:xfrm>
                <a:off x="5986" y="2196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3" name="Oval 43"/>
              <p:cNvSpPr>
                <a:spLocks noChangeArrowheads="1"/>
              </p:cNvSpPr>
              <p:nvPr/>
            </p:nvSpPr>
            <p:spPr bwMode="auto">
              <a:xfrm>
                <a:off x="5965" y="2172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4" name="Oval 44"/>
              <p:cNvSpPr>
                <a:spLocks noChangeArrowheads="1"/>
              </p:cNvSpPr>
              <p:nvPr/>
            </p:nvSpPr>
            <p:spPr bwMode="auto">
              <a:xfrm>
                <a:off x="6424" y="2068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5" name="Oval 45"/>
              <p:cNvSpPr>
                <a:spLocks noChangeArrowheads="1"/>
              </p:cNvSpPr>
              <p:nvPr/>
            </p:nvSpPr>
            <p:spPr bwMode="auto">
              <a:xfrm>
                <a:off x="6182" y="2101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6" name="Oval 46"/>
              <p:cNvSpPr>
                <a:spLocks noChangeArrowheads="1"/>
              </p:cNvSpPr>
              <p:nvPr/>
            </p:nvSpPr>
            <p:spPr bwMode="auto">
              <a:xfrm>
                <a:off x="6145" y="2158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7" name="Oval 47"/>
              <p:cNvSpPr>
                <a:spLocks noChangeArrowheads="1"/>
              </p:cNvSpPr>
              <p:nvPr/>
            </p:nvSpPr>
            <p:spPr bwMode="auto">
              <a:xfrm>
                <a:off x="6373" y="2041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8" name="Oval 48"/>
              <p:cNvSpPr>
                <a:spLocks noChangeArrowheads="1"/>
              </p:cNvSpPr>
              <p:nvPr/>
            </p:nvSpPr>
            <p:spPr bwMode="auto">
              <a:xfrm>
                <a:off x="6457" y="2360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9" name="Oval 49"/>
              <p:cNvSpPr>
                <a:spLocks noChangeArrowheads="1"/>
              </p:cNvSpPr>
              <p:nvPr/>
            </p:nvSpPr>
            <p:spPr bwMode="auto">
              <a:xfrm>
                <a:off x="6808" y="2258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0" name="Oval 50"/>
              <p:cNvSpPr>
                <a:spLocks noChangeArrowheads="1"/>
              </p:cNvSpPr>
              <p:nvPr/>
            </p:nvSpPr>
            <p:spPr bwMode="auto">
              <a:xfrm>
                <a:off x="6831" y="2078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1" name="Oval 51"/>
              <p:cNvSpPr>
                <a:spLocks noChangeArrowheads="1"/>
              </p:cNvSpPr>
              <p:nvPr/>
            </p:nvSpPr>
            <p:spPr bwMode="auto">
              <a:xfrm>
                <a:off x="6741" y="2007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2" name="Oval 52"/>
              <p:cNvSpPr>
                <a:spLocks noChangeArrowheads="1"/>
              </p:cNvSpPr>
              <p:nvPr/>
            </p:nvSpPr>
            <p:spPr bwMode="auto">
              <a:xfrm>
                <a:off x="6654" y="1991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3" name="Oval 53"/>
              <p:cNvSpPr>
                <a:spLocks noChangeArrowheads="1"/>
              </p:cNvSpPr>
              <p:nvPr/>
            </p:nvSpPr>
            <p:spPr bwMode="auto">
              <a:xfrm>
                <a:off x="6707" y="2150"/>
                <a:ext cx="12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4" name="Oval 54"/>
              <p:cNvSpPr>
                <a:spLocks noChangeArrowheads="1"/>
              </p:cNvSpPr>
              <p:nvPr/>
            </p:nvSpPr>
            <p:spPr bwMode="auto">
              <a:xfrm>
                <a:off x="6641" y="2147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5" name="Oval 55"/>
              <p:cNvSpPr>
                <a:spLocks noChangeArrowheads="1"/>
              </p:cNvSpPr>
              <p:nvPr/>
            </p:nvSpPr>
            <p:spPr bwMode="auto">
              <a:xfrm>
                <a:off x="6830" y="2122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6" name="Oval 56"/>
              <p:cNvSpPr>
                <a:spLocks noChangeArrowheads="1"/>
              </p:cNvSpPr>
              <p:nvPr/>
            </p:nvSpPr>
            <p:spPr bwMode="auto">
              <a:xfrm>
                <a:off x="6468" y="2077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7" name="Oval 57"/>
              <p:cNvSpPr>
                <a:spLocks noChangeArrowheads="1"/>
              </p:cNvSpPr>
              <p:nvPr/>
            </p:nvSpPr>
            <p:spPr bwMode="auto">
              <a:xfrm>
                <a:off x="6217" y="2007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8" name="Oval 58"/>
              <p:cNvSpPr>
                <a:spLocks noChangeArrowheads="1"/>
              </p:cNvSpPr>
              <p:nvPr/>
            </p:nvSpPr>
            <p:spPr bwMode="auto">
              <a:xfrm>
                <a:off x="6221" y="2014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9" name="Oval 59"/>
              <p:cNvSpPr>
                <a:spLocks noChangeArrowheads="1"/>
              </p:cNvSpPr>
              <p:nvPr/>
            </p:nvSpPr>
            <p:spPr bwMode="auto">
              <a:xfrm>
                <a:off x="6332" y="2274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0" name="Oval 60"/>
              <p:cNvSpPr>
                <a:spLocks noChangeArrowheads="1"/>
              </p:cNvSpPr>
              <p:nvPr/>
            </p:nvSpPr>
            <p:spPr bwMode="auto">
              <a:xfrm>
                <a:off x="6283" y="2439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1" name="Oval 61"/>
              <p:cNvSpPr>
                <a:spLocks noChangeArrowheads="1"/>
              </p:cNvSpPr>
              <p:nvPr/>
            </p:nvSpPr>
            <p:spPr bwMode="auto">
              <a:xfrm>
                <a:off x="6721" y="2285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2" name="Oval 62"/>
              <p:cNvSpPr>
                <a:spLocks noChangeArrowheads="1"/>
              </p:cNvSpPr>
              <p:nvPr/>
            </p:nvSpPr>
            <p:spPr bwMode="auto">
              <a:xfrm>
                <a:off x="6641" y="3093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3" name="Oval 63"/>
              <p:cNvSpPr>
                <a:spLocks noChangeArrowheads="1"/>
              </p:cNvSpPr>
              <p:nvPr/>
            </p:nvSpPr>
            <p:spPr bwMode="auto">
              <a:xfrm>
                <a:off x="6647" y="2990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4" name="Oval 64"/>
              <p:cNvSpPr>
                <a:spLocks noChangeArrowheads="1"/>
              </p:cNvSpPr>
              <p:nvPr/>
            </p:nvSpPr>
            <p:spPr bwMode="auto">
              <a:xfrm>
                <a:off x="6644" y="2943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5" name="Oval 65"/>
              <p:cNvSpPr>
                <a:spLocks noChangeArrowheads="1"/>
              </p:cNvSpPr>
              <p:nvPr/>
            </p:nvSpPr>
            <p:spPr bwMode="auto">
              <a:xfrm>
                <a:off x="6633" y="2880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6" name="Oval 66"/>
              <p:cNvSpPr>
                <a:spLocks noChangeArrowheads="1"/>
              </p:cNvSpPr>
              <p:nvPr/>
            </p:nvSpPr>
            <p:spPr bwMode="auto">
              <a:xfrm>
                <a:off x="6623" y="283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7" name="Oval 67"/>
              <p:cNvSpPr>
                <a:spLocks noChangeArrowheads="1"/>
              </p:cNvSpPr>
              <p:nvPr/>
            </p:nvSpPr>
            <p:spPr bwMode="auto">
              <a:xfrm>
                <a:off x="6618" y="2786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8" name="Oval 68"/>
              <p:cNvSpPr>
                <a:spLocks noChangeArrowheads="1"/>
              </p:cNvSpPr>
              <p:nvPr/>
            </p:nvSpPr>
            <p:spPr bwMode="auto">
              <a:xfrm>
                <a:off x="6550" y="3155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9" name="Oval 69"/>
              <p:cNvSpPr>
                <a:spLocks noChangeArrowheads="1"/>
              </p:cNvSpPr>
              <p:nvPr/>
            </p:nvSpPr>
            <p:spPr bwMode="auto">
              <a:xfrm>
                <a:off x="6514" y="3169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0" name="Oval 70"/>
              <p:cNvSpPr>
                <a:spLocks noChangeArrowheads="1"/>
              </p:cNvSpPr>
              <p:nvPr/>
            </p:nvSpPr>
            <p:spPr bwMode="auto">
              <a:xfrm>
                <a:off x="6475" y="3129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1" name="Oval 71"/>
              <p:cNvSpPr>
                <a:spLocks noChangeArrowheads="1"/>
              </p:cNvSpPr>
              <p:nvPr/>
            </p:nvSpPr>
            <p:spPr bwMode="auto">
              <a:xfrm>
                <a:off x="6466" y="2898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2" name="Oval 72"/>
              <p:cNvSpPr>
                <a:spLocks noChangeArrowheads="1"/>
              </p:cNvSpPr>
              <p:nvPr/>
            </p:nvSpPr>
            <p:spPr bwMode="auto">
              <a:xfrm>
                <a:off x="6204" y="2791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3" name="Oval 73"/>
              <p:cNvSpPr>
                <a:spLocks noChangeArrowheads="1"/>
              </p:cNvSpPr>
              <p:nvPr/>
            </p:nvSpPr>
            <p:spPr bwMode="auto">
              <a:xfrm>
                <a:off x="6234" y="2727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4" name="Oval 74"/>
              <p:cNvSpPr>
                <a:spLocks noChangeArrowheads="1"/>
              </p:cNvSpPr>
              <p:nvPr/>
            </p:nvSpPr>
            <p:spPr bwMode="auto">
              <a:xfrm>
                <a:off x="6259" y="2660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5" name="Oval 75"/>
              <p:cNvSpPr>
                <a:spLocks noChangeArrowheads="1"/>
              </p:cNvSpPr>
              <p:nvPr/>
            </p:nvSpPr>
            <p:spPr bwMode="auto">
              <a:xfrm>
                <a:off x="6278" y="2596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6" name="Oval 76"/>
              <p:cNvSpPr>
                <a:spLocks noChangeArrowheads="1"/>
              </p:cNvSpPr>
              <p:nvPr/>
            </p:nvSpPr>
            <p:spPr bwMode="auto">
              <a:xfrm>
                <a:off x="6117" y="2817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7" name="Oval 77"/>
              <p:cNvSpPr>
                <a:spLocks noChangeArrowheads="1"/>
              </p:cNvSpPr>
              <p:nvPr/>
            </p:nvSpPr>
            <p:spPr bwMode="auto">
              <a:xfrm>
                <a:off x="5393" y="2673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8" name="Oval 78"/>
              <p:cNvSpPr>
                <a:spLocks noChangeArrowheads="1"/>
              </p:cNvSpPr>
              <p:nvPr/>
            </p:nvSpPr>
            <p:spPr bwMode="auto">
              <a:xfrm>
                <a:off x="5315" y="2660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9" name="Oval 79"/>
              <p:cNvSpPr>
                <a:spLocks noChangeArrowheads="1"/>
              </p:cNvSpPr>
              <p:nvPr/>
            </p:nvSpPr>
            <p:spPr bwMode="auto">
              <a:xfrm>
                <a:off x="5441" y="280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0" name="Oval 80"/>
              <p:cNvSpPr>
                <a:spLocks noChangeArrowheads="1"/>
              </p:cNvSpPr>
              <p:nvPr/>
            </p:nvSpPr>
            <p:spPr bwMode="auto">
              <a:xfrm>
                <a:off x="5363" y="2701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1" name="Oval 81"/>
              <p:cNvSpPr>
                <a:spLocks noChangeArrowheads="1"/>
              </p:cNvSpPr>
              <p:nvPr/>
            </p:nvSpPr>
            <p:spPr bwMode="auto">
              <a:xfrm>
                <a:off x="5256" y="2595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2" name="Oval 82"/>
              <p:cNvSpPr>
                <a:spLocks noChangeArrowheads="1"/>
              </p:cNvSpPr>
              <p:nvPr/>
            </p:nvSpPr>
            <p:spPr bwMode="auto">
              <a:xfrm>
                <a:off x="5206" y="2524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3" name="Oval 83"/>
              <p:cNvSpPr>
                <a:spLocks noChangeArrowheads="1"/>
              </p:cNvSpPr>
              <p:nvPr/>
            </p:nvSpPr>
            <p:spPr bwMode="auto">
              <a:xfrm>
                <a:off x="5612" y="2819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4" name="Oval 84"/>
              <p:cNvSpPr>
                <a:spLocks noChangeArrowheads="1"/>
              </p:cNvSpPr>
              <p:nvPr/>
            </p:nvSpPr>
            <p:spPr bwMode="auto">
              <a:xfrm>
                <a:off x="5453" y="2476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5" name="Oval 85"/>
              <p:cNvSpPr>
                <a:spLocks noChangeArrowheads="1"/>
              </p:cNvSpPr>
              <p:nvPr/>
            </p:nvSpPr>
            <p:spPr bwMode="auto">
              <a:xfrm>
                <a:off x="5309" y="2759"/>
                <a:ext cx="16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6" name="Oval 86"/>
              <p:cNvSpPr>
                <a:spLocks noChangeArrowheads="1"/>
              </p:cNvSpPr>
              <p:nvPr/>
            </p:nvSpPr>
            <p:spPr bwMode="auto">
              <a:xfrm>
                <a:off x="5400" y="2618"/>
                <a:ext cx="9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7" name="Oval 87"/>
              <p:cNvSpPr>
                <a:spLocks noChangeArrowheads="1"/>
              </p:cNvSpPr>
              <p:nvPr/>
            </p:nvSpPr>
            <p:spPr bwMode="auto">
              <a:xfrm>
                <a:off x="5295" y="2366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8" name="Oval 88"/>
              <p:cNvSpPr>
                <a:spLocks noChangeArrowheads="1"/>
              </p:cNvSpPr>
              <p:nvPr/>
            </p:nvSpPr>
            <p:spPr bwMode="auto">
              <a:xfrm>
                <a:off x="5445" y="2409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9" name="Oval 89"/>
              <p:cNvSpPr>
                <a:spLocks noChangeArrowheads="1"/>
              </p:cNvSpPr>
              <p:nvPr/>
            </p:nvSpPr>
            <p:spPr bwMode="auto">
              <a:xfrm>
                <a:off x="5243" y="2518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0" name="Oval 90"/>
              <p:cNvSpPr>
                <a:spLocks noChangeArrowheads="1"/>
              </p:cNvSpPr>
              <p:nvPr/>
            </p:nvSpPr>
            <p:spPr bwMode="auto">
              <a:xfrm>
                <a:off x="5846" y="2841"/>
                <a:ext cx="10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1" name="Oval 91"/>
              <p:cNvSpPr>
                <a:spLocks noChangeArrowheads="1"/>
              </p:cNvSpPr>
              <p:nvPr/>
            </p:nvSpPr>
            <p:spPr bwMode="auto">
              <a:xfrm>
                <a:off x="5557" y="2607"/>
                <a:ext cx="8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2" name="Oval 92"/>
              <p:cNvSpPr>
                <a:spLocks noChangeArrowheads="1"/>
              </p:cNvSpPr>
              <p:nvPr/>
            </p:nvSpPr>
            <p:spPr bwMode="auto">
              <a:xfrm>
                <a:off x="6115" y="2719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3" name="Oval 93"/>
              <p:cNvSpPr>
                <a:spLocks noChangeArrowheads="1"/>
              </p:cNvSpPr>
              <p:nvPr/>
            </p:nvSpPr>
            <p:spPr bwMode="auto">
              <a:xfrm>
                <a:off x="5923" y="2857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4" name="Oval 94"/>
              <p:cNvSpPr>
                <a:spLocks noChangeArrowheads="1"/>
              </p:cNvSpPr>
              <p:nvPr/>
            </p:nvSpPr>
            <p:spPr bwMode="auto">
              <a:xfrm>
                <a:off x="6030" y="2859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5" name="Oval 95"/>
              <p:cNvSpPr>
                <a:spLocks noChangeArrowheads="1"/>
              </p:cNvSpPr>
              <p:nvPr/>
            </p:nvSpPr>
            <p:spPr bwMode="auto">
              <a:xfrm>
                <a:off x="5925" y="2806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6" name="Oval 96"/>
              <p:cNvSpPr>
                <a:spLocks noChangeArrowheads="1"/>
              </p:cNvSpPr>
              <p:nvPr/>
            </p:nvSpPr>
            <p:spPr bwMode="auto">
              <a:xfrm>
                <a:off x="5842" y="2842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7" name="Oval 97"/>
              <p:cNvSpPr>
                <a:spLocks noChangeArrowheads="1"/>
              </p:cNvSpPr>
              <p:nvPr/>
            </p:nvSpPr>
            <p:spPr bwMode="auto">
              <a:xfrm>
                <a:off x="5724" y="2745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8" name="Oval 98"/>
              <p:cNvSpPr>
                <a:spLocks noChangeArrowheads="1"/>
              </p:cNvSpPr>
              <p:nvPr/>
            </p:nvSpPr>
            <p:spPr bwMode="auto">
              <a:xfrm>
                <a:off x="5468" y="2393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9" name="Oval 99"/>
              <p:cNvSpPr>
                <a:spLocks noChangeArrowheads="1"/>
              </p:cNvSpPr>
              <p:nvPr/>
            </p:nvSpPr>
            <p:spPr bwMode="auto">
              <a:xfrm>
                <a:off x="5474" y="2262"/>
                <a:ext cx="8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0" name="Oval 100"/>
              <p:cNvSpPr>
                <a:spLocks noChangeArrowheads="1"/>
              </p:cNvSpPr>
              <p:nvPr/>
            </p:nvSpPr>
            <p:spPr bwMode="auto">
              <a:xfrm>
                <a:off x="5314" y="2226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1" name="Oval 101"/>
              <p:cNvSpPr>
                <a:spLocks noChangeArrowheads="1"/>
              </p:cNvSpPr>
              <p:nvPr/>
            </p:nvSpPr>
            <p:spPr bwMode="auto">
              <a:xfrm>
                <a:off x="5196" y="2386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2" name="Oval 102"/>
              <p:cNvSpPr>
                <a:spLocks noChangeArrowheads="1"/>
              </p:cNvSpPr>
              <p:nvPr/>
            </p:nvSpPr>
            <p:spPr bwMode="auto">
              <a:xfrm>
                <a:off x="5187" y="245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3" name="Oval 103"/>
              <p:cNvSpPr>
                <a:spLocks noChangeArrowheads="1"/>
              </p:cNvSpPr>
              <p:nvPr/>
            </p:nvSpPr>
            <p:spPr bwMode="auto">
              <a:xfrm>
                <a:off x="5234" y="2155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4" name="Oval 104"/>
              <p:cNvSpPr>
                <a:spLocks noChangeArrowheads="1"/>
              </p:cNvSpPr>
              <p:nvPr/>
            </p:nvSpPr>
            <p:spPr bwMode="auto">
              <a:xfrm>
                <a:off x="5273" y="2362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5" name="Oval 105"/>
              <p:cNvSpPr>
                <a:spLocks noChangeArrowheads="1"/>
              </p:cNvSpPr>
              <p:nvPr/>
            </p:nvSpPr>
            <p:spPr bwMode="auto">
              <a:xfrm>
                <a:off x="5063" y="2421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6" name="Oval 106"/>
              <p:cNvSpPr>
                <a:spLocks noChangeArrowheads="1"/>
              </p:cNvSpPr>
              <p:nvPr/>
            </p:nvSpPr>
            <p:spPr bwMode="auto">
              <a:xfrm>
                <a:off x="5140" y="2354"/>
                <a:ext cx="6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7" name="Oval 107"/>
              <p:cNvSpPr>
                <a:spLocks noChangeArrowheads="1"/>
              </p:cNvSpPr>
              <p:nvPr/>
            </p:nvSpPr>
            <p:spPr bwMode="auto">
              <a:xfrm>
                <a:off x="5125" y="2318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8" name="Oval 108"/>
              <p:cNvSpPr>
                <a:spLocks noChangeArrowheads="1"/>
              </p:cNvSpPr>
              <p:nvPr/>
            </p:nvSpPr>
            <p:spPr bwMode="auto">
              <a:xfrm>
                <a:off x="4990" y="240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9" name="Oval 109"/>
              <p:cNvSpPr>
                <a:spLocks noChangeArrowheads="1"/>
              </p:cNvSpPr>
              <p:nvPr/>
            </p:nvSpPr>
            <p:spPr bwMode="auto">
              <a:xfrm>
                <a:off x="4919" y="2278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0" name="Oval 110"/>
              <p:cNvSpPr>
                <a:spLocks noChangeArrowheads="1"/>
              </p:cNvSpPr>
              <p:nvPr/>
            </p:nvSpPr>
            <p:spPr bwMode="auto">
              <a:xfrm>
                <a:off x="5143" y="2279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1" name="Oval 111"/>
              <p:cNvSpPr>
                <a:spLocks noChangeArrowheads="1"/>
              </p:cNvSpPr>
              <p:nvPr/>
            </p:nvSpPr>
            <p:spPr bwMode="auto">
              <a:xfrm>
                <a:off x="5209" y="2073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2" name="Oval 112"/>
              <p:cNvSpPr>
                <a:spLocks noChangeArrowheads="1"/>
              </p:cNvSpPr>
              <p:nvPr/>
            </p:nvSpPr>
            <p:spPr bwMode="auto">
              <a:xfrm>
                <a:off x="5288" y="2069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3" name="Oval 113"/>
              <p:cNvSpPr>
                <a:spLocks noChangeArrowheads="1"/>
              </p:cNvSpPr>
              <p:nvPr/>
            </p:nvSpPr>
            <p:spPr bwMode="auto">
              <a:xfrm>
                <a:off x="5185" y="1994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4" name="Oval 114"/>
              <p:cNvSpPr>
                <a:spLocks noChangeArrowheads="1"/>
              </p:cNvSpPr>
              <p:nvPr/>
            </p:nvSpPr>
            <p:spPr bwMode="auto">
              <a:xfrm>
                <a:off x="5137" y="2108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5" name="Oval 115"/>
              <p:cNvSpPr>
                <a:spLocks noChangeArrowheads="1"/>
              </p:cNvSpPr>
              <p:nvPr/>
            </p:nvSpPr>
            <p:spPr bwMode="auto">
              <a:xfrm>
                <a:off x="4754" y="2535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6" name="Oval 116"/>
              <p:cNvSpPr>
                <a:spLocks noChangeArrowheads="1"/>
              </p:cNvSpPr>
              <p:nvPr/>
            </p:nvSpPr>
            <p:spPr bwMode="auto">
              <a:xfrm>
                <a:off x="4926" y="2390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7" name="Oval 117"/>
              <p:cNvSpPr>
                <a:spLocks noChangeArrowheads="1"/>
              </p:cNvSpPr>
              <p:nvPr/>
            </p:nvSpPr>
            <p:spPr bwMode="auto">
              <a:xfrm>
                <a:off x="4818" y="2441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8" name="Oval 118"/>
              <p:cNvSpPr>
                <a:spLocks noChangeArrowheads="1"/>
              </p:cNvSpPr>
              <p:nvPr/>
            </p:nvSpPr>
            <p:spPr bwMode="auto">
              <a:xfrm>
                <a:off x="4762" y="259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9" name="Oval 119"/>
              <p:cNvSpPr>
                <a:spLocks noChangeArrowheads="1"/>
              </p:cNvSpPr>
              <p:nvPr/>
            </p:nvSpPr>
            <p:spPr bwMode="auto">
              <a:xfrm>
                <a:off x="4551" y="2414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0" name="Oval 120"/>
              <p:cNvSpPr>
                <a:spLocks noChangeArrowheads="1"/>
              </p:cNvSpPr>
              <p:nvPr/>
            </p:nvSpPr>
            <p:spPr bwMode="auto">
              <a:xfrm>
                <a:off x="4535" y="2493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1" name="Oval 121"/>
              <p:cNvSpPr>
                <a:spLocks noChangeArrowheads="1"/>
              </p:cNvSpPr>
              <p:nvPr/>
            </p:nvSpPr>
            <p:spPr bwMode="auto">
              <a:xfrm>
                <a:off x="4537" y="2473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2" name="Oval 122"/>
              <p:cNvSpPr>
                <a:spLocks noChangeArrowheads="1"/>
              </p:cNvSpPr>
              <p:nvPr/>
            </p:nvSpPr>
            <p:spPr bwMode="auto">
              <a:xfrm>
                <a:off x="4146" y="2703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3" name="Oval 123"/>
              <p:cNvSpPr>
                <a:spLocks noChangeArrowheads="1"/>
              </p:cNvSpPr>
              <p:nvPr/>
            </p:nvSpPr>
            <p:spPr bwMode="auto">
              <a:xfrm>
                <a:off x="4199" y="2728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4" name="Oval 124"/>
              <p:cNvSpPr>
                <a:spLocks noChangeArrowheads="1"/>
              </p:cNvSpPr>
              <p:nvPr/>
            </p:nvSpPr>
            <p:spPr bwMode="auto">
              <a:xfrm>
                <a:off x="4287" y="273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5" name="Oval 125"/>
              <p:cNvSpPr>
                <a:spLocks noChangeArrowheads="1"/>
              </p:cNvSpPr>
              <p:nvPr/>
            </p:nvSpPr>
            <p:spPr bwMode="auto">
              <a:xfrm>
                <a:off x="3970" y="3164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6" name="Oval 126"/>
              <p:cNvSpPr>
                <a:spLocks noChangeArrowheads="1"/>
              </p:cNvSpPr>
              <p:nvPr/>
            </p:nvSpPr>
            <p:spPr bwMode="auto">
              <a:xfrm>
                <a:off x="4297" y="2892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7" name="Oval 127"/>
              <p:cNvSpPr>
                <a:spLocks noChangeArrowheads="1"/>
              </p:cNvSpPr>
              <p:nvPr/>
            </p:nvSpPr>
            <p:spPr bwMode="auto">
              <a:xfrm>
                <a:off x="4172" y="2925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8" name="Oval 128"/>
              <p:cNvSpPr>
                <a:spLocks noChangeArrowheads="1"/>
              </p:cNvSpPr>
              <p:nvPr/>
            </p:nvSpPr>
            <p:spPr bwMode="auto">
              <a:xfrm>
                <a:off x="4924" y="2508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9" name="Oval 129"/>
              <p:cNvSpPr>
                <a:spLocks noChangeArrowheads="1"/>
              </p:cNvSpPr>
              <p:nvPr/>
            </p:nvSpPr>
            <p:spPr bwMode="auto">
              <a:xfrm>
                <a:off x="4634" y="2682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0" name="Oval 130"/>
              <p:cNvSpPr>
                <a:spLocks noChangeArrowheads="1"/>
              </p:cNvSpPr>
              <p:nvPr/>
            </p:nvSpPr>
            <p:spPr bwMode="auto">
              <a:xfrm>
                <a:off x="4721" y="2646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1" name="Oval 131"/>
              <p:cNvSpPr>
                <a:spLocks noChangeArrowheads="1"/>
              </p:cNvSpPr>
              <p:nvPr/>
            </p:nvSpPr>
            <p:spPr bwMode="auto">
              <a:xfrm>
                <a:off x="4587" y="2669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2" name="Oval 132"/>
              <p:cNvSpPr>
                <a:spLocks noChangeArrowheads="1"/>
              </p:cNvSpPr>
              <p:nvPr/>
            </p:nvSpPr>
            <p:spPr bwMode="auto">
              <a:xfrm>
                <a:off x="4594" y="2465"/>
                <a:ext cx="21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3" name="Oval 133"/>
              <p:cNvSpPr>
                <a:spLocks noChangeArrowheads="1"/>
              </p:cNvSpPr>
              <p:nvPr/>
            </p:nvSpPr>
            <p:spPr bwMode="auto">
              <a:xfrm>
                <a:off x="5295" y="2001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4" name="Oval 134"/>
              <p:cNvSpPr>
                <a:spLocks noChangeArrowheads="1"/>
              </p:cNvSpPr>
              <p:nvPr/>
            </p:nvSpPr>
            <p:spPr bwMode="auto">
              <a:xfrm>
                <a:off x="4849" y="2160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5" name="Oval 135"/>
              <p:cNvSpPr>
                <a:spLocks noChangeArrowheads="1"/>
              </p:cNvSpPr>
              <p:nvPr/>
            </p:nvSpPr>
            <p:spPr bwMode="auto">
              <a:xfrm>
                <a:off x="3895" y="3058"/>
                <a:ext cx="20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6" name="Oval 136"/>
              <p:cNvSpPr>
                <a:spLocks noChangeArrowheads="1"/>
              </p:cNvSpPr>
              <p:nvPr/>
            </p:nvSpPr>
            <p:spPr bwMode="auto">
              <a:xfrm>
                <a:off x="3761" y="3083"/>
                <a:ext cx="13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7" name="Oval 137"/>
              <p:cNvSpPr>
                <a:spLocks noChangeArrowheads="1"/>
              </p:cNvSpPr>
              <p:nvPr/>
            </p:nvSpPr>
            <p:spPr bwMode="auto">
              <a:xfrm>
                <a:off x="3733" y="3311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8" name="Oval 138"/>
              <p:cNvSpPr>
                <a:spLocks noChangeArrowheads="1"/>
              </p:cNvSpPr>
              <p:nvPr/>
            </p:nvSpPr>
            <p:spPr bwMode="auto">
              <a:xfrm>
                <a:off x="3909" y="3354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9" name="Oval 139"/>
              <p:cNvSpPr>
                <a:spLocks noChangeArrowheads="1"/>
              </p:cNvSpPr>
              <p:nvPr/>
            </p:nvSpPr>
            <p:spPr bwMode="auto">
              <a:xfrm>
                <a:off x="3910" y="3333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0" name="Oval 140"/>
              <p:cNvSpPr>
                <a:spLocks noChangeArrowheads="1"/>
              </p:cNvSpPr>
              <p:nvPr/>
            </p:nvSpPr>
            <p:spPr bwMode="auto">
              <a:xfrm>
                <a:off x="3889" y="3442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1" name="Oval 141"/>
              <p:cNvSpPr>
                <a:spLocks noChangeArrowheads="1"/>
              </p:cNvSpPr>
              <p:nvPr/>
            </p:nvSpPr>
            <p:spPr bwMode="auto">
              <a:xfrm>
                <a:off x="5926" y="3822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2" name="Oval 142"/>
              <p:cNvSpPr>
                <a:spLocks noChangeArrowheads="1"/>
              </p:cNvSpPr>
              <p:nvPr/>
            </p:nvSpPr>
            <p:spPr bwMode="auto">
              <a:xfrm>
                <a:off x="5902" y="3629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3" name="Oval 143"/>
              <p:cNvSpPr>
                <a:spLocks noChangeArrowheads="1"/>
              </p:cNvSpPr>
              <p:nvPr/>
            </p:nvSpPr>
            <p:spPr bwMode="auto">
              <a:xfrm>
                <a:off x="6024" y="3745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4" name="Oval 144"/>
              <p:cNvSpPr>
                <a:spLocks noChangeArrowheads="1"/>
              </p:cNvSpPr>
              <p:nvPr/>
            </p:nvSpPr>
            <p:spPr bwMode="auto">
              <a:xfrm>
                <a:off x="6022" y="3851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5" name="Oval 145"/>
              <p:cNvSpPr>
                <a:spLocks noChangeArrowheads="1"/>
              </p:cNvSpPr>
              <p:nvPr/>
            </p:nvSpPr>
            <p:spPr bwMode="auto">
              <a:xfrm>
                <a:off x="5918" y="3989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6" name="Oval 146"/>
              <p:cNvSpPr>
                <a:spLocks noChangeArrowheads="1"/>
              </p:cNvSpPr>
              <p:nvPr/>
            </p:nvSpPr>
            <p:spPr bwMode="auto">
              <a:xfrm>
                <a:off x="6049" y="385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7" name="Oval 147"/>
              <p:cNvSpPr>
                <a:spLocks noChangeArrowheads="1"/>
              </p:cNvSpPr>
              <p:nvPr/>
            </p:nvSpPr>
            <p:spPr bwMode="auto">
              <a:xfrm>
                <a:off x="6067" y="3811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8" name="Oval 148"/>
              <p:cNvSpPr>
                <a:spLocks noChangeArrowheads="1"/>
              </p:cNvSpPr>
              <p:nvPr/>
            </p:nvSpPr>
            <p:spPr bwMode="auto">
              <a:xfrm>
                <a:off x="6106" y="3721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9" name="Oval 149"/>
              <p:cNvSpPr>
                <a:spLocks noChangeArrowheads="1"/>
              </p:cNvSpPr>
              <p:nvPr/>
            </p:nvSpPr>
            <p:spPr bwMode="auto">
              <a:xfrm>
                <a:off x="6117" y="3564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0" name="Oval 150"/>
              <p:cNvSpPr>
                <a:spLocks noChangeArrowheads="1"/>
              </p:cNvSpPr>
              <p:nvPr/>
            </p:nvSpPr>
            <p:spPr bwMode="auto">
              <a:xfrm>
                <a:off x="6030" y="4479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1" name="Oval 151"/>
              <p:cNvSpPr>
                <a:spLocks noChangeArrowheads="1"/>
              </p:cNvSpPr>
              <p:nvPr/>
            </p:nvSpPr>
            <p:spPr bwMode="auto">
              <a:xfrm>
                <a:off x="6102" y="3541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2" name="Oval 152"/>
              <p:cNvSpPr>
                <a:spLocks noChangeArrowheads="1"/>
              </p:cNvSpPr>
              <p:nvPr/>
            </p:nvSpPr>
            <p:spPr bwMode="auto">
              <a:xfrm>
                <a:off x="5975" y="3975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3" name="Oval 153"/>
              <p:cNvSpPr>
                <a:spLocks noChangeArrowheads="1"/>
              </p:cNvSpPr>
              <p:nvPr/>
            </p:nvSpPr>
            <p:spPr bwMode="auto">
              <a:xfrm>
                <a:off x="5827" y="4035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4" name="Oval 154"/>
              <p:cNvSpPr>
                <a:spLocks noChangeArrowheads="1"/>
              </p:cNvSpPr>
              <p:nvPr/>
            </p:nvSpPr>
            <p:spPr bwMode="auto">
              <a:xfrm>
                <a:off x="5851" y="389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5" name="Oval 155"/>
              <p:cNvSpPr>
                <a:spLocks noChangeArrowheads="1"/>
              </p:cNvSpPr>
              <p:nvPr/>
            </p:nvSpPr>
            <p:spPr bwMode="auto">
              <a:xfrm>
                <a:off x="5765" y="3865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6" name="Oval 156"/>
              <p:cNvSpPr>
                <a:spLocks noChangeArrowheads="1"/>
              </p:cNvSpPr>
              <p:nvPr/>
            </p:nvSpPr>
            <p:spPr bwMode="auto">
              <a:xfrm>
                <a:off x="5893" y="3826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7" name="Oval 157"/>
              <p:cNvSpPr>
                <a:spLocks noChangeArrowheads="1"/>
              </p:cNvSpPr>
              <p:nvPr/>
            </p:nvSpPr>
            <p:spPr bwMode="auto">
              <a:xfrm>
                <a:off x="5876" y="3789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8" name="Oval 158"/>
              <p:cNvSpPr>
                <a:spLocks noChangeArrowheads="1"/>
              </p:cNvSpPr>
              <p:nvPr/>
            </p:nvSpPr>
            <p:spPr bwMode="auto">
              <a:xfrm>
                <a:off x="5839" y="4081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9" name="Oval 159"/>
              <p:cNvSpPr>
                <a:spLocks noChangeArrowheads="1"/>
              </p:cNvSpPr>
              <p:nvPr/>
            </p:nvSpPr>
            <p:spPr bwMode="auto">
              <a:xfrm>
                <a:off x="6104" y="3541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0" name="Oval 160"/>
              <p:cNvSpPr>
                <a:spLocks noChangeArrowheads="1"/>
              </p:cNvSpPr>
              <p:nvPr/>
            </p:nvSpPr>
            <p:spPr bwMode="auto">
              <a:xfrm>
                <a:off x="5943" y="3568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1" name="Oval 161"/>
              <p:cNvSpPr>
                <a:spLocks noChangeArrowheads="1"/>
              </p:cNvSpPr>
              <p:nvPr/>
            </p:nvSpPr>
            <p:spPr bwMode="auto">
              <a:xfrm>
                <a:off x="6167" y="3675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2" name="Oval 162"/>
              <p:cNvSpPr>
                <a:spLocks noChangeArrowheads="1"/>
              </p:cNvSpPr>
              <p:nvPr/>
            </p:nvSpPr>
            <p:spPr bwMode="auto">
              <a:xfrm>
                <a:off x="6159" y="3630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3" name="Oval 163"/>
              <p:cNvSpPr>
                <a:spLocks noChangeArrowheads="1"/>
              </p:cNvSpPr>
              <p:nvPr/>
            </p:nvSpPr>
            <p:spPr bwMode="auto">
              <a:xfrm>
                <a:off x="6171" y="3490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4" name="Oval 164"/>
              <p:cNvSpPr>
                <a:spLocks noChangeArrowheads="1"/>
              </p:cNvSpPr>
              <p:nvPr/>
            </p:nvSpPr>
            <p:spPr bwMode="auto">
              <a:xfrm>
                <a:off x="6145" y="3447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5" name="Oval 165"/>
              <p:cNvSpPr>
                <a:spLocks noChangeArrowheads="1"/>
              </p:cNvSpPr>
              <p:nvPr/>
            </p:nvSpPr>
            <p:spPr bwMode="auto">
              <a:xfrm>
                <a:off x="6002" y="3459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6" name="Oval 166"/>
              <p:cNvSpPr>
                <a:spLocks noChangeArrowheads="1"/>
              </p:cNvSpPr>
              <p:nvPr/>
            </p:nvSpPr>
            <p:spPr bwMode="auto">
              <a:xfrm>
                <a:off x="6271" y="3857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7" name="Oval 167"/>
              <p:cNvSpPr>
                <a:spLocks noChangeArrowheads="1"/>
              </p:cNvSpPr>
              <p:nvPr/>
            </p:nvSpPr>
            <p:spPr bwMode="auto">
              <a:xfrm>
                <a:off x="6172" y="3645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8" name="Oval 168"/>
              <p:cNvSpPr>
                <a:spLocks noChangeArrowheads="1"/>
              </p:cNvSpPr>
              <p:nvPr/>
            </p:nvSpPr>
            <p:spPr bwMode="auto">
              <a:xfrm>
                <a:off x="6221" y="3656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9" name="Oval 169"/>
              <p:cNvSpPr>
                <a:spLocks noChangeArrowheads="1"/>
              </p:cNvSpPr>
              <p:nvPr/>
            </p:nvSpPr>
            <p:spPr bwMode="auto">
              <a:xfrm>
                <a:off x="6096" y="3921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0" name="Oval 170"/>
              <p:cNvSpPr>
                <a:spLocks noChangeArrowheads="1"/>
              </p:cNvSpPr>
              <p:nvPr/>
            </p:nvSpPr>
            <p:spPr bwMode="auto">
              <a:xfrm>
                <a:off x="5872" y="3699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1" name="Oval 171"/>
              <p:cNvSpPr>
                <a:spLocks noChangeArrowheads="1"/>
              </p:cNvSpPr>
              <p:nvPr/>
            </p:nvSpPr>
            <p:spPr bwMode="auto">
              <a:xfrm>
                <a:off x="5850" y="3662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2" name="Oval 172"/>
              <p:cNvSpPr>
                <a:spLocks noChangeArrowheads="1"/>
              </p:cNvSpPr>
              <p:nvPr/>
            </p:nvSpPr>
            <p:spPr bwMode="auto">
              <a:xfrm>
                <a:off x="5791" y="3633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3" name="Oval 173"/>
              <p:cNvSpPr>
                <a:spLocks noChangeArrowheads="1"/>
              </p:cNvSpPr>
              <p:nvPr/>
            </p:nvSpPr>
            <p:spPr bwMode="auto">
              <a:xfrm>
                <a:off x="5823" y="3560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4" name="Oval 174"/>
              <p:cNvSpPr>
                <a:spLocks noChangeArrowheads="1"/>
              </p:cNvSpPr>
              <p:nvPr/>
            </p:nvSpPr>
            <p:spPr bwMode="auto">
              <a:xfrm>
                <a:off x="5869" y="3439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5" name="Oval 175"/>
              <p:cNvSpPr>
                <a:spLocks noChangeArrowheads="1"/>
              </p:cNvSpPr>
              <p:nvPr/>
            </p:nvSpPr>
            <p:spPr bwMode="auto">
              <a:xfrm>
                <a:off x="5840" y="3603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6" name="Oval 176"/>
              <p:cNvSpPr>
                <a:spLocks noChangeArrowheads="1"/>
              </p:cNvSpPr>
              <p:nvPr/>
            </p:nvSpPr>
            <p:spPr bwMode="auto">
              <a:xfrm>
                <a:off x="5817" y="3519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7" name="Oval 177"/>
              <p:cNvSpPr>
                <a:spLocks noChangeArrowheads="1"/>
              </p:cNvSpPr>
              <p:nvPr/>
            </p:nvSpPr>
            <p:spPr bwMode="auto">
              <a:xfrm>
                <a:off x="5888" y="3395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8" name="Oval 178"/>
              <p:cNvSpPr>
                <a:spLocks noChangeArrowheads="1"/>
              </p:cNvSpPr>
              <p:nvPr/>
            </p:nvSpPr>
            <p:spPr bwMode="auto">
              <a:xfrm>
                <a:off x="5831" y="3806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9" name="Oval 179"/>
              <p:cNvSpPr>
                <a:spLocks noChangeArrowheads="1"/>
              </p:cNvSpPr>
              <p:nvPr/>
            </p:nvSpPr>
            <p:spPr bwMode="auto">
              <a:xfrm>
                <a:off x="5833" y="3762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0" name="Oval 180"/>
              <p:cNvSpPr>
                <a:spLocks noChangeArrowheads="1"/>
              </p:cNvSpPr>
              <p:nvPr/>
            </p:nvSpPr>
            <p:spPr bwMode="auto">
              <a:xfrm>
                <a:off x="5940" y="3458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1" name="Oval 181"/>
              <p:cNvSpPr>
                <a:spLocks noChangeArrowheads="1"/>
              </p:cNvSpPr>
              <p:nvPr/>
            </p:nvSpPr>
            <p:spPr bwMode="auto">
              <a:xfrm>
                <a:off x="5875" y="3296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2" name="Oval 182"/>
              <p:cNvSpPr>
                <a:spLocks noChangeArrowheads="1"/>
              </p:cNvSpPr>
              <p:nvPr/>
            </p:nvSpPr>
            <p:spPr bwMode="auto">
              <a:xfrm>
                <a:off x="5959" y="3075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3" name="Oval 183"/>
              <p:cNvSpPr>
                <a:spLocks noChangeArrowheads="1"/>
              </p:cNvSpPr>
              <p:nvPr/>
            </p:nvSpPr>
            <p:spPr bwMode="auto">
              <a:xfrm>
                <a:off x="5987" y="3052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4" name="Oval 184"/>
              <p:cNvSpPr>
                <a:spLocks noChangeArrowheads="1"/>
              </p:cNvSpPr>
              <p:nvPr/>
            </p:nvSpPr>
            <p:spPr bwMode="auto">
              <a:xfrm>
                <a:off x="5957" y="3073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5" name="Oval 185"/>
              <p:cNvSpPr>
                <a:spLocks noChangeArrowheads="1"/>
              </p:cNvSpPr>
              <p:nvPr/>
            </p:nvSpPr>
            <p:spPr bwMode="auto">
              <a:xfrm>
                <a:off x="6216" y="3188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6" name="Oval 186"/>
              <p:cNvSpPr>
                <a:spLocks noChangeArrowheads="1"/>
              </p:cNvSpPr>
              <p:nvPr/>
            </p:nvSpPr>
            <p:spPr bwMode="auto">
              <a:xfrm>
                <a:off x="6215" y="3271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7" name="Oval 187"/>
              <p:cNvSpPr>
                <a:spLocks noChangeArrowheads="1"/>
              </p:cNvSpPr>
              <p:nvPr/>
            </p:nvSpPr>
            <p:spPr bwMode="auto">
              <a:xfrm>
                <a:off x="6208" y="3332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8" name="Oval 188"/>
              <p:cNvSpPr>
                <a:spLocks noChangeArrowheads="1"/>
              </p:cNvSpPr>
              <p:nvPr/>
            </p:nvSpPr>
            <p:spPr bwMode="auto">
              <a:xfrm>
                <a:off x="6237" y="358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9" name="Oval 189"/>
              <p:cNvSpPr>
                <a:spLocks noChangeArrowheads="1"/>
              </p:cNvSpPr>
              <p:nvPr/>
            </p:nvSpPr>
            <p:spPr bwMode="auto">
              <a:xfrm>
                <a:off x="6239" y="3519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0" name="Oval 190"/>
              <p:cNvSpPr>
                <a:spLocks noChangeArrowheads="1"/>
              </p:cNvSpPr>
              <p:nvPr/>
            </p:nvSpPr>
            <p:spPr bwMode="auto">
              <a:xfrm>
                <a:off x="6231" y="3451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1" name="Oval 191"/>
              <p:cNvSpPr>
                <a:spLocks noChangeArrowheads="1"/>
              </p:cNvSpPr>
              <p:nvPr/>
            </p:nvSpPr>
            <p:spPr bwMode="auto">
              <a:xfrm>
                <a:off x="6223" y="3411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2" name="Oval 192"/>
              <p:cNvSpPr>
                <a:spLocks noChangeArrowheads="1"/>
              </p:cNvSpPr>
              <p:nvPr/>
            </p:nvSpPr>
            <p:spPr bwMode="auto">
              <a:xfrm>
                <a:off x="6168" y="3319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3" name="Oval 193"/>
              <p:cNvSpPr>
                <a:spLocks noChangeArrowheads="1"/>
              </p:cNvSpPr>
              <p:nvPr/>
            </p:nvSpPr>
            <p:spPr bwMode="auto">
              <a:xfrm>
                <a:off x="6163" y="3280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4" name="Oval 194"/>
              <p:cNvSpPr>
                <a:spLocks noChangeArrowheads="1"/>
              </p:cNvSpPr>
              <p:nvPr/>
            </p:nvSpPr>
            <p:spPr bwMode="auto">
              <a:xfrm>
                <a:off x="6112" y="3165"/>
                <a:ext cx="21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5" name="Oval 195"/>
              <p:cNvSpPr>
                <a:spLocks noChangeArrowheads="1"/>
              </p:cNvSpPr>
              <p:nvPr/>
            </p:nvSpPr>
            <p:spPr bwMode="auto">
              <a:xfrm>
                <a:off x="6163" y="3237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6" name="Oval 196"/>
              <p:cNvSpPr>
                <a:spLocks noChangeArrowheads="1"/>
              </p:cNvSpPr>
              <p:nvPr/>
            </p:nvSpPr>
            <p:spPr bwMode="auto">
              <a:xfrm>
                <a:off x="5941" y="3250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7" name="Oval 197"/>
              <p:cNvSpPr>
                <a:spLocks noChangeArrowheads="1"/>
              </p:cNvSpPr>
              <p:nvPr/>
            </p:nvSpPr>
            <p:spPr bwMode="auto">
              <a:xfrm>
                <a:off x="5964" y="3164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8" name="Oval 198"/>
              <p:cNvSpPr>
                <a:spLocks noChangeArrowheads="1"/>
              </p:cNvSpPr>
              <p:nvPr/>
            </p:nvSpPr>
            <p:spPr bwMode="auto">
              <a:xfrm>
                <a:off x="6069" y="3093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9" name="Oval 199"/>
              <p:cNvSpPr>
                <a:spLocks noChangeArrowheads="1"/>
              </p:cNvSpPr>
              <p:nvPr/>
            </p:nvSpPr>
            <p:spPr bwMode="auto">
              <a:xfrm>
                <a:off x="6044" y="3125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0" name="Oval 200"/>
              <p:cNvSpPr>
                <a:spLocks noChangeArrowheads="1"/>
              </p:cNvSpPr>
              <p:nvPr/>
            </p:nvSpPr>
            <p:spPr bwMode="auto">
              <a:xfrm>
                <a:off x="6109" y="3088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1" name="Oval 201"/>
              <p:cNvSpPr>
                <a:spLocks noChangeArrowheads="1"/>
              </p:cNvSpPr>
              <p:nvPr/>
            </p:nvSpPr>
            <p:spPr bwMode="auto">
              <a:xfrm>
                <a:off x="5950" y="3339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2" name="Oval 202"/>
              <p:cNvSpPr>
                <a:spLocks noChangeArrowheads="1"/>
              </p:cNvSpPr>
              <p:nvPr/>
            </p:nvSpPr>
            <p:spPr bwMode="auto">
              <a:xfrm>
                <a:off x="5928" y="3417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3" name="Oval 203"/>
              <p:cNvSpPr>
                <a:spLocks noChangeArrowheads="1"/>
              </p:cNvSpPr>
              <p:nvPr/>
            </p:nvSpPr>
            <p:spPr bwMode="auto">
              <a:xfrm>
                <a:off x="5941" y="3157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4" name="Oval 204"/>
              <p:cNvSpPr>
                <a:spLocks noChangeArrowheads="1"/>
              </p:cNvSpPr>
              <p:nvPr/>
            </p:nvSpPr>
            <p:spPr bwMode="auto">
              <a:xfrm>
                <a:off x="5909" y="3349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" name="Group 406"/>
            <p:cNvGrpSpPr/>
            <p:nvPr/>
          </p:nvGrpSpPr>
          <p:grpSpPr bwMode="auto">
            <a:xfrm>
              <a:off x="3936" y="1413"/>
              <a:ext cx="2883" cy="3035"/>
              <a:chOff x="3936" y="1413"/>
              <a:chExt cx="2883" cy="3035"/>
            </a:xfrm>
          </p:grpSpPr>
          <p:sp>
            <p:nvSpPr>
              <p:cNvPr id="4495" name="Oval 206"/>
              <p:cNvSpPr>
                <a:spLocks noChangeArrowheads="1"/>
              </p:cNvSpPr>
              <p:nvPr/>
            </p:nvSpPr>
            <p:spPr bwMode="auto">
              <a:xfrm>
                <a:off x="5931" y="328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6" name="Oval 207"/>
              <p:cNvSpPr>
                <a:spLocks noChangeArrowheads="1"/>
              </p:cNvSpPr>
              <p:nvPr/>
            </p:nvSpPr>
            <p:spPr bwMode="auto">
              <a:xfrm>
                <a:off x="5997" y="3332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7" name="Oval 208"/>
              <p:cNvSpPr>
                <a:spLocks noChangeArrowheads="1"/>
              </p:cNvSpPr>
              <p:nvPr/>
            </p:nvSpPr>
            <p:spPr bwMode="auto">
              <a:xfrm>
                <a:off x="6015" y="326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8" name="Oval 209"/>
              <p:cNvSpPr>
                <a:spLocks noChangeArrowheads="1"/>
              </p:cNvSpPr>
              <p:nvPr/>
            </p:nvSpPr>
            <p:spPr bwMode="auto">
              <a:xfrm>
                <a:off x="6044" y="325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9" name="Oval 210"/>
              <p:cNvSpPr>
                <a:spLocks noChangeArrowheads="1"/>
              </p:cNvSpPr>
              <p:nvPr/>
            </p:nvSpPr>
            <p:spPr bwMode="auto">
              <a:xfrm>
                <a:off x="6048" y="3192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0" name="Oval 211"/>
              <p:cNvSpPr>
                <a:spLocks noChangeArrowheads="1"/>
              </p:cNvSpPr>
              <p:nvPr/>
            </p:nvSpPr>
            <p:spPr bwMode="auto">
              <a:xfrm>
                <a:off x="6132" y="3257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1" name="Oval 212"/>
              <p:cNvSpPr>
                <a:spLocks noChangeArrowheads="1"/>
              </p:cNvSpPr>
              <p:nvPr/>
            </p:nvSpPr>
            <p:spPr bwMode="auto">
              <a:xfrm>
                <a:off x="6009" y="3188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2" name="Oval 213"/>
              <p:cNvSpPr>
                <a:spLocks noChangeArrowheads="1"/>
              </p:cNvSpPr>
              <p:nvPr/>
            </p:nvSpPr>
            <p:spPr bwMode="auto">
              <a:xfrm>
                <a:off x="6217" y="2993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3" name="Oval 214"/>
              <p:cNvSpPr>
                <a:spLocks noChangeArrowheads="1"/>
              </p:cNvSpPr>
              <p:nvPr/>
            </p:nvSpPr>
            <p:spPr bwMode="auto">
              <a:xfrm>
                <a:off x="6158" y="3192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4" name="Oval 215"/>
              <p:cNvSpPr>
                <a:spLocks noChangeArrowheads="1"/>
              </p:cNvSpPr>
              <p:nvPr/>
            </p:nvSpPr>
            <p:spPr bwMode="auto">
              <a:xfrm>
                <a:off x="6005" y="3513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5" name="Oval 216"/>
              <p:cNvSpPr>
                <a:spLocks noChangeArrowheads="1"/>
              </p:cNvSpPr>
              <p:nvPr/>
            </p:nvSpPr>
            <p:spPr bwMode="auto">
              <a:xfrm>
                <a:off x="6049" y="3395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6" name="Oval 217"/>
              <p:cNvSpPr>
                <a:spLocks noChangeArrowheads="1"/>
              </p:cNvSpPr>
              <p:nvPr/>
            </p:nvSpPr>
            <p:spPr bwMode="auto">
              <a:xfrm>
                <a:off x="6121" y="3408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7" name="Oval 218"/>
              <p:cNvSpPr>
                <a:spLocks noChangeArrowheads="1"/>
              </p:cNvSpPr>
              <p:nvPr/>
            </p:nvSpPr>
            <p:spPr bwMode="auto">
              <a:xfrm>
                <a:off x="6440" y="3350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8" name="Oval 219"/>
              <p:cNvSpPr>
                <a:spLocks noChangeArrowheads="1"/>
              </p:cNvSpPr>
              <p:nvPr/>
            </p:nvSpPr>
            <p:spPr bwMode="auto">
              <a:xfrm>
                <a:off x="6169" y="4109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9" name="Oval 220"/>
              <p:cNvSpPr>
                <a:spLocks noChangeArrowheads="1"/>
              </p:cNvSpPr>
              <p:nvPr/>
            </p:nvSpPr>
            <p:spPr bwMode="auto">
              <a:xfrm>
                <a:off x="6269" y="3264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0" name="Oval 221"/>
              <p:cNvSpPr>
                <a:spLocks noChangeArrowheads="1"/>
              </p:cNvSpPr>
              <p:nvPr/>
            </p:nvSpPr>
            <p:spPr bwMode="auto">
              <a:xfrm>
                <a:off x="6340" y="3542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1" name="Oval 222"/>
              <p:cNvSpPr>
                <a:spLocks noChangeArrowheads="1"/>
              </p:cNvSpPr>
              <p:nvPr/>
            </p:nvSpPr>
            <p:spPr bwMode="auto">
              <a:xfrm>
                <a:off x="6376" y="3827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2" name="Oval 223"/>
              <p:cNvSpPr>
                <a:spLocks noChangeArrowheads="1"/>
              </p:cNvSpPr>
              <p:nvPr/>
            </p:nvSpPr>
            <p:spPr bwMode="auto">
              <a:xfrm>
                <a:off x="6807" y="1413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3" name="Oval 224"/>
              <p:cNvSpPr>
                <a:spLocks noChangeArrowheads="1"/>
              </p:cNvSpPr>
              <p:nvPr/>
            </p:nvSpPr>
            <p:spPr bwMode="auto">
              <a:xfrm>
                <a:off x="5681" y="3439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4" name="Oval 225"/>
              <p:cNvSpPr>
                <a:spLocks noChangeArrowheads="1"/>
              </p:cNvSpPr>
              <p:nvPr/>
            </p:nvSpPr>
            <p:spPr bwMode="auto">
              <a:xfrm>
                <a:off x="5558" y="3492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5" name="Oval 226"/>
              <p:cNvSpPr>
                <a:spLocks noChangeArrowheads="1"/>
              </p:cNvSpPr>
              <p:nvPr/>
            </p:nvSpPr>
            <p:spPr bwMode="auto">
              <a:xfrm>
                <a:off x="5631" y="3290"/>
                <a:ext cx="16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6" name="Oval 227"/>
              <p:cNvSpPr>
                <a:spLocks noChangeArrowheads="1"/>
              </p:cNvSpPr>
              <p:nvPr/>
            </p:nvSpPr>
            <p:spPr bwMode="auto">
              <a:xfrm>
                <a:off x="5750" y="3607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7" name="Oval 228"/>
              <p:cNvSpPr>
                <a:spLocks noChangeArrowheads="1"/>
              </p:cNvSpPr>
              <p:nvPr/>
            </p:nvSpPr>
            <p:spPr bwMode="auto">
              <a:xfrm>
                <a:off x="5619" y="3618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8" name="Oval 229"/>
              <p:cNvSpPr>
                <a:spLocks noChangeArrowheads="1"/>
              </p:cNvSpPr>
              <p:nvPr/>
            </p:nvSpPr>
            <p:spPr bwMode="auto">
              <a:xfrm>
                <a:off x="5777" y="3689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9" name="Oval 230"/>
              <p:cNvSpPr>
                <a:spLocks noChangeArrowheads="1"/>
              </p:cNvSpPr>
              <p:nvPr/>
            </p:nvSpPr>
            <p:spPr bwMode="auto">
              <a:xfrm>
                <a:off x="5511" y="4031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0" name="Oval 231"/>
              <p:cNvSpPr>
                <a:spLocks noChangeArrowheads="1"/>
              </p:cNvSpPr>
              <p:nvPr/>
            </p:nvSpPr>
            <p:spPr bwMode="auto">
              <a:xfrm>
                <a:off x="5756" y="3580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1" name="Oval 232"/>
              <p:cNvSpPr>
                <a:spLocks noChangeArrowheads="1"/>
              </p:cNvSpPr>
              <p:nvPr/>
            </p:nvSpPr>
            <p:spPr bwMode="auto">
              <a:xfrm>
                <a:off x="5763" y="3453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2" name="Oval 233"/>
              <p:cNvSpPr>
                <a:spLocks noChangeArrowheads="1"/>
              </p:cNvSpPr>
              <p:nvPr/>
            </p:nvSpPr>
            <p:spPr bwMode="auto">
              <a:xfrm>
                <a:off x="5213" y="4040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3" name="Oval 234"/>
              <p:cNvSpPr>
                <a:spLocks noChangeArrowheads="1"/>
              </p:cNvSpPr>
              <p:nvPr/>
            </p:nvSpPr>
            <p:spPr bwMode="auto">
              <a:xfrm>
                <a:off x="5636" y="3436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4" name="Oval 235"/>
              <p:cNvSpPr>
                <a:spLocks noChangeArrowheads="1"/>
              </p:cNvSpPr>
              <p:nvPr/>
            </p:nvSpPr>
            <p:spPr bwMode="auto">
              <a:xfrm>
                <a:off x="5643" y="3266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5" name="Oval 236"/>
              <p:cNvSpPr>
                <a:spLocks noChangeArrowheads="1"/>
              </p:cNvSpPr>
              <p:nvPr/>
            </p:nvSpPr>
            <p:spPr bwMode="auto">
              <a:xfrm>
                <a:off x="5746" y="3461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6" name="Oval 237"/>
              <p:cNvSpPr>
                <a:spLocks noChangeArrowheads="1"/>
              </p:cNvSpPr>
              <p:nvPr/>
            </p:nvSpPr>
            <p:spPr bwMode="auto">
              <a:xfrm>
                <a:off x="5819" y="3198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7" name="Oval 238"/>
              <p:cNvSpPr>
                <a:spLocks noChangeArrowheads="1"/>
              </p:cNvSpPr>
              <p:nvPr/>
            </p:nvSpPr>
            <p:spPr bwMode="auto">
              <a:xfrm>
                <a:off x="6069" y="3290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8" name="Oval 239"/>
              <p:cNvSpPr>
                <a:spLocks noChangeArrowheads="1"/>
              </p:cNvSpPr>
              <p:nvPr/>
            </p:nvSpPr>
            <p:spPr bwMode="auto">
              <a:xfrm>
                <a:off x="6092" y="3335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9" name="Oval 240"/>
              <p:cNvSpPr>
                <a:spLocks noChangeArrowheads="1"/>
              </p:cNvSpPr>
              <p:nvPr/>
            </p:nvSpPr>
            <p:spPr bwMode="auto">
              <a:xfrm>
                <a:off x="6081" y="3169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0" name="Oval 241"/>
              <p:cNvSpPr>
                <a:spLocks noChangeArrowheads="1"/>
              </p:cNvSpPr>
              <p:nvPr/>
            </p:nvSpPr>
            <p:spPr bwMode="auto">
              <a:xfrm>
                <a:off x="4315" y="3316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1" name="Oval 242"/>
              <p:cNvSpPr>
                <a:spLocks noChangeArrowheads="1"/>
              </p:cNvSpPr>
              <p:nvPr/>
            </p:nvSpPr>
            <p:spPr bwMode="auto">
              <a:xfrm>
                <a:off x="4118" y="3460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2" name="Oval 243"/>
              <p:cNvSpPr>
                <a:spLocks noChangeArrowheads="1"/>
              </p:cNvSpPr>
              <p:nvPr/>
            </p:nvSpPr>
            <p:spPr bwMode="auto">
              <a:xfrm>
                <a:off x="3956" y="3629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3" name="Oval 244"/>
              <p:cNvSpPr>
                <a:spLocks noChangeArrowheads="1"/>
              </p:cNvSpPr>
              <p:nvPr/>
            </p:nvSpPr>
            <p:spPr bwMode="auto">
              <a:xfrm>
                <a:off x="5042" y="2979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4" name="Oval 245"/>
              <p:cNvSpPr>
                <a:spLocks noChangeArrowheads="1"/>
              </p:cNvSpPr>
              <p:nvPr/>
            </p:nvSpPr>
            <p:spPr bwMode="auto">
              <a:xfrm>
                <a:off x="4567" y="3254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5" name="Oval 246"/>
              <p:cNvSpPr>
                <a:spLocks noChangeArrowheads="1"/>
              </p:cNvSpPr>
              <p:nvPr/>
            </p:nvSpPr>
            <p:spPr bwMode="auto">
              <a:xfrm>
                <a:off x="4033" y="3515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6" name="Oval 247"/>
              <p:cNvSpPr>
                <a:spLocks noChangeArrowheads="1"/>
              </p:cNvSpPr>
              <p:nvPr/>
            </p:nvSpPr>
            <p:spPr bwMode="auto">
              <a:xfrm>
                <a:off x="4491" y="4027"/>
                <a:ext cx="17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7" name="Oval 248"/>
              <p:cNvSpPr>
                <a:spLocks noChangeArrowheads="1"/>
              </p:cNvSpPr>
              <p:nvPr/>
            </p:nvSpPr>
            <p:spPr bwMode="auto">
              <a:xfrm>
                <a:off x="4208" y="3966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8" name="Oval 249"/>
              <p:cNvSpPr>
                <a:spLocks noChangeArrowheads="1"/>
              </p:cNvSpPr>
              <p:nvPr/>
            </p:nvSpPr>
            <p:spPr bwMode="auto">
              <a:xfrm>
                <a:off x="4354" y="377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9" name="Oval 250"/>
              <p:cNvSpPr>
                <a:spLocks noChangeArrowheads="1"/>
              </p:cNvSpPr>
              <p:nvPr/>
            </p:nvSpPr>
            <p:spPr bwMode="auto">
              <a:xfrm>
                <a:off x="4646" y="3909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0" name="Oval 251"/>
              <p:cNvSpPr>
                <a:spLocks noChangeArrowheads="1"/>
              </p:cNvSpPr>
              <p:nvPr/>
            </p:nvSpPr>
            <p:spPr bwMode="auto">
              <a:xfrm>
                <a:off x="4231" y="3478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1" name="Oval 252"/>
              <p:cNvSpPr>
                <a:spLocks noChangeArrowheads="1"/>
              </p:cNvSpPr>
              <p:nvPr/>
            </p:nvSpPr>
            <p:spPr bwMode="auto">
              <a:xfrm>
                <a:off x="4075" y="3738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2" name="Oval 253"/>
              <p:cNvSpPr>
                <a:spLocks noChangeArrowheads="1"/>
              </p:cNvSpPr>
              <p:nvPr/>
            </p:nvSpPr>
            <p:spPr bwMode="auto">
              <a:xfrm>
                <a:off x="4294" y="4102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3" name="Oval 254"/>
              <p:cNvSpPr>
                <a:spLocks noChangeArrowheads="1"/>
              </p:cNvSpPr>
              <p:nvPr/>
            </p:nvSpPr>
            <p:spPr bwMode="auto">
              <a:xfrm>
                <a:off x="4745" y="3693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4" name="Oval 255"/>
              <p:cNvSpPr>
                <a:spLocks noChangeArrowheads="1"/>
              </p:cNvSpPr>
              <p:nvPr/>
            </p:nvSpPr>
            <p:spPr bwMode="auto">
              <a:xfrm>
                <a:off x="5252" y="3467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5" name="Oval 256"/>
              <p:cNvSpPr>
                <a:spLocks noChangeArrowheads="1"/>
              </p:cNvSpPr>
              <p:nvPr/>
            </p:nvSpPr>
            <p:spPr bwMode="auto">
              <a:xfrm>
                <a:off x="4963" y="3456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6" name="Oval 257"/>
              <p:cNvSpPr>
                <a:spLocks noChangeArrowheads="1"/>
              </p:cNvSpPr>
              <p:nvPr/>
            </p:nvSpPr>
            <p:spPr bwMode="auto">
              <a:xfrm>
                <a:off x="4755" y="3723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7" name="Oval 258"/>
              <p:cNvSpPr>
                <a:spLocks noChangeArrowheads="1"/>
              </p:cNvSpPr>
              <p:nvPr/>
            </p:nvSpPr>
            <p:spPr bwMode="auto">
              <a:xfrm>
                <a:off x="5111" y="3622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8" name="Oval 259"/>
              <p:cNvSpPr>
                <a:spLocks noChangeArrowheads="1"/>
              </p:cNvSpPr>
              <p:nvPr/>
            </p:nvSpPr>
            <p:spPr bwMode="auto">
              <a:xfrm>
                <a:off x="5357" y="3404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9" name="Oval 260"/>
              <p:cNvSpPr>
                <a:spLocks noChangeArrowheads="1"/>
              </p:cNvSpPr>
              <p:nvPr/>
            </p:nvSpPr>
            <p:spPr bwMode="auto">
              <a:xfrm>
                <a:off x="5141" y="3371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0" name="Oval 261"/>
              <p:cNvSpPr>
                <a:spLocks noChangeArrowheads="1"/>
              </p:cNvSpPr>
              <p:nvPr/>
            </p:nvSpPr>
            <p:spPr bwMode="auto">
              <a:xfrm>
                <a:off x="5015" y="3416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1" name="Oval 262"/>
              <p:cNvSpPr>
                <a:spLocks noChangeArrowheads="1"/>
              </p:cNvSpPr>
              <p:nvPr/>
            </p:nvSpPr>
            <p:spPr bwMode="auto">
              <a:xfrm>
                <a:off x="4354" y="3771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2" name="Oval 263"/>
              <p:cNvSpPr>
                <a:spLocks noChangeArrowheads="1"/>
              </p:cNvSpPr>
              <p:nvPr/>
            </p:nvSpPr>
            <p:spPr bwMode="auto">
              <a:xfrm>
                <a:off x="4822" y="3725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3" name="Oval 264"/>
              <p:cNvSpPr>
                <a:spLocks noChangeArrowheads="1"/>
              </p:cNvSpPr>
              <p:nvPr/>
            </p:nvSpPr>
            <p:spPr bwMode="auto">
              <a:xfrm>
                <a:off x="4434" y="406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4" name="Oval 265"/>
              <p:cNvSpPr>
                <a:spLocks noChangeArrowheads="1"/>
              </p:cNvSpPr>
              <p:nvPr/>
            </p:nvSpPr>
            <p:spPr bwMode="auto">
              <a:xfrm>
                <a:off x="4380" y="3825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5" name="Oval 266"/>
              <p:cNvSpPr>
                <a:spLocks noChangeArrowheads="1"/>
              </p:cNvSpPr>
              <p:nvPr/>
            </p:nvSpPr>
            <p:spPr bwMode="auto">
              <a:xfrm>
                <a:off x="5732" y="1553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6" name="Oval 267"/>
              <p:cNvSpPr>
                <a:spLocks noChangeArrowheads="1"/>
              </p:cNvSpPr>
              <p:nvPr/>
            </p:nvSpPr>
            <p:spPr bwMode="auto">
              <a:xfrm>
                <a:off x="5272" y="3845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7" name="Oval 268"/>
              <p:cNvSpPr>
                <a:spLocks noChangeArrowheads="1"/>
              </p:cNvSpPr>
              <p:nvPr/>
            </p:nvSpPr>
            <p:spPr bwMode="auto">
              <a:xfrm>
                <a:off x="4754" y="3076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8" name="Oval 269"/>
              <p:cNvSpPr>
                <a:spLocks noChangeArrowheads="1"/>
              </p:cNvSpPr>
              <p:nvPr/>
            </p:nvSpPr>
            <p:spPr bwMode="auto">
              <a:xfrm>
                <a:off x="4562" y="3937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9" name="Oval 270"/>
              <p:cNvSpPr>
                <a:spLocks noChangeArrowheads="1"/>
              </p:cNvSpPr>
              <p:nvPr/>
            </p:nvSpPr>
            <p:spPr bwMode="auto">
              <a:xfrm>
                <a:off x="4525" y="3380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0" name="Oval 271"/>
              <p:cNvSpPr>
                <a:spLocks noChangeArrowheads="1"/>
              </p:cNvSpPr>
              <p:nvPr/>
            </p:nvSpPr>
            <p:spPr bwMode="auto">
              <a:xfrm>
                <a:off x="4983" y="3371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1" name="Oval 272"/>
              <p:cNvSpPr>
                <a:spLocks noChangeArrowheads="1"/>
              </p:cNvSpPr>
              <p:nvPr/>
            </p:nvSpPr>
            <p:spPr bwMode="auto">
              <a:xfrm>
                <a:off x="4925" y="3412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2" name="Oval 273"/>
              <p:cNvSpPr>
                <a:spLocks noChangeArrowheads="1"/>
              </p:cNvSpPr>
              <p:nvPr/>
            </p:nvSpPr>
            <p:spPr bwMode="auto">
              <a:xfrm>
                <a:off x="4976" y="3548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3" name="Oval 274"/>
              <p:cNvSpPr>
                <a:spLocks noChangeArrowheads="1"/>
              </p:cNvSpPr>
              <p:nvPr/>
            </p:nvSpPr>
            <p:spPr bwMode="auto">
              <a:xfrm>
                <a:off x="5689" y="3577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4" name="Oval 275"/>
              <p:cNvSpPr>
                <a:spLocks noChangeArrowheads="1"/>
              </p:cNvSpPr>
              <p:nvPr/>
            </p:nvSpPr>
            <p:spPr bwMode="auto">
              <a:xfrm>
                <a:off x="5540" y="3547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5" name="Oval 276"/>
              <p:cNvSpPr>
                <a:spLocks noChangeArrowheads="1"/>
              </p:cNvSpPr>
              <p:nvPr/>
            </p:nvSpPr>
            <p:spPr bwMode="auto">
              <a:xfrm>
                <a:off x="5373" y="3421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6" name="Oval 277"/>
              <p:cNvSpPr>
                <a:spLocks noChangeArrowheads="1"/>
              </p:cNvSpPr>
              <p:nvPr/>
            </p:nvSpPr>
            <p:spPr bwMode="auto">
              <a:xfrm>
                <a:off x="5476" y="2890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7" name="Oval 278"/>
              <p:cNvSpPr>
                <a:spLocks noChangeArrowheads="1"/>
              </p:cNvSpPr>
              <p:nvPr/>
            </p:nvSpPr>
            <p:spPr bwMode="auto">
              <a:xfrm>
                <a:off x="5456" y="2941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8" name="Oval 279"/>
              <p:cNvSpPr>
                <a:spLocks noChangeArrowheads="1"/>
              </p:cNvSpPr>
              <p:nvPr/>
            </p:nvSpPr>
            <p:spPr bwMode="auto">
              <a:xfrm>
                <a:off x="5431" y="3057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9" name="Oval 280"/>
              <p:cNvSpPr>
                <a:spLocks noChangeArrowheads="1"/>
              </p:cNvSpPr>
              <p:nvPr/>
            </p:nvSpPr>
            <p:spPr bwMode="auto">
              <a:xfrm>
                <a:off x="5350" y="2841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0" name="Oval 281"/>
              <p:cNvSpPr>
                <a:spLocks noChangeArrowheads="1"/>
              </p:cNvSpPr>
              <p:nvPr/>
            </p:nvSpPr>
            <p:spPr bwMode="auto">
              <a:xfrm>
                <a:off x="5758" y="2957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1" name="Oval 282"/>
              <p:cNvSpPr>
                <a:spLocks noChangeArrowheads="1"/>
              </p:cNvSpPr>
              <p:nvPr/>
            </p:nvSpPr>
            <p:spPr bwMode="auto">
              <a:xfrm>
                <a:off x="5329" y="299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2" name="Oval 283"/>
              <p:cNvSpPr>
                <a:spLocks noChangeArrowheads="1"/>
              </p:cNvSpPr>
              <p:nvPr/>
            </p:nvSpPr>
            <p:spPr bwMode="auto">
              <a:xfrm>
                <a:off x="5541" y="2805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3" name="Oval 284"/>
              <p:cNvSpPr>
                <a:spLocks noChangeArrowheads="1"/>
              </p:cNvSpPr>
              <p:nvPr/>
            </p:nvSpPr>
            <p:spPr bwMode="auto">
              <a:xfrm>
                <a:off x="5803" y="2876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4" name="Oval 285"/>
              <p:cNvSpPr>
                <a:spLocks noChangeArrowheads="1"/>
              </p:cNvSpPr>
              <p:nvPr/>
            </p:nvSpPr>
            <p:spPr bwMode="auto">
              <a:xfrm>
                <a:off x="5498" y="3077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5" name="Oval 286"/>
              <p:cNvSpPr>
                <a:spLocks noChangeArrowheads="1"/>
              </p:cNvSpPr>
              <p:nvPr/>
            </p:nvSpPr>
            <p:spPr bwMode="auto">
              <a:xfrm>
                <a:off x="5389" y="2825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6" name="Oval 287"/>
              <p:cNvSpPr>
                <a:spLocks noChangeArrowheads="1"/>
              </p:cNvSpPr>
              <p:nvPr/>
            </p:nvSpPr>
            <p:spPr bwMode="auto">
              <a:xfrm>
                <a:off x="6069" y="2833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7" name="Oval 288"/>
              <p:cNvSpPr>
                <a:spLocks noChangeArrowheads="1"/>
              </p:cNvSpPr>
              <p:nvPr/>
            </p:nvSpPr>
            <p:spPr bwMode="auto">
              <a:xfrm>
                <a:off x="5306" y="2824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8" name="Oval 289"/>
              <p:cNvSpPr>
                <a:spLocks noChangeArrowheads="1"/>
              </p:cNvSpPr>
              <p:nvPr/>
            </p:nvSpPr>
            <p:spPr bwMode="auto">
              <a:xfrm>
                <a:off x="5818" y="4235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9" name="Oval 290"/>
              <p:cNvSpPr>
                <a:spLocks noChangeArrowheads="1"/>
              </p:cNvSpPr>
              <p:nvPr/>
            </p:nvSpPr>
            <p:spPr bwMode="auto">
              <a:xfrm>
                <a:off x="5234" y="2879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0" name="Oval 291"/>
              <p:cNvSpPr>
                <a:spLocks noChangeArrowheads="1"/>
              </p:cNvSpPr>
              <p:nvPr/>
            </p:nvSpPr>
            <p:spPr bwMode="auto">
              <a:xfrm>
                <a:off x="5526" y="3219"/>
                <a:ext cx="16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1" name="Oval 292"/>
              <p:cNvSpPr>
                <a:spLocks noChangeArrowheads="1"/>
              </p:cNvSpPr>
              <p:nvPr/>
            </p:nvSpPr>
            <p:spPr bwMode="auto">
              <a:xfrm>
                <a:off x="5296" y="3306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2" name="Oval 293"/>
              <p:cNvSpPr>
                <a:spLocks noChangeArrowheads="1"/>
              </p:cNvSpPr>
              <p:nvPr/>
            </p:nvSpPr>
            <p:spPr bwMode="auto">
              <a:xfrm>
                <a:off x="5275" y="2753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3" name="Oval 294"/>
              <p:cNvSpPr>
                <a:spLocks noChangeArrowheads="1"/>
              </p:cNvSpPr>
              <p:nvPr/>
            </p:nvSpPr>
            <p:spPr bwMode="auto">
              <a:xfrm>
                <a:off x="4034" y="3832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4" name="Oval 295"/>
              <p:cNvSpPr>
                <a:spLocks noChangeArrowheads="1"/>
              </p:cNvSpPr>
              <p:nvPr/>
            </p:nvSpPr>
            <p:spPr bwMode="auto">
              <a:xfrm>
                <a:off x="4210" y="3864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5" name="Oval 296"/>
              <p:cNvSpPr>
                <a:spLocks noChangeArrowheads="1"/>
              </p:cNvSpPr>
              <p:nvPr/>
            </p:nvSpPr>
            <p:spPr bwMode="auto">
              <a:xfrm>
                <a:off x="4605" y="3971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6" name="Oval 297"/>
              <p:cNvSpPr>
                <a:spLocks noChangeArrowheads="1"/>
              </p:cNvSpPr>
              <p:nvPr/>
            </p:nvSpPr>
            <p:spPr bwMode="auto">
              <a:xfrm>
                <a:off x="4350" y="4026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7" name="Oval 298"/>
              <p:cNvSpPr>
                <a:spLocks noChangeArrowheads="1"/>
              </p:cNvSpPr>
              <p:nvPr/>
            </p:nvSpPr>
            <p:spPr bwMode="auto">
              <a:xfrm>
                <a:off x="4278" y="4056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8" name="Oval 299"/>
              <p:cNvSpPr>
                <a:spLocks noChangeArrowheads="1"/>
              </p:cNvSpPr>
              <p:nvPr/>
            </p:nvSpPr>
            <p:spPr bwMode="auto">
              <a:xfrm>
                <a:off x="4282" y="3912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9" name="Oval 300"/>
              <p:cNvSpPr>
                <a:spLocks noChangeArrowheads="1"/>
              </p:cNvSpPr>
              <p:nvPr/>
            </p:nvSpPr>
            <p:spPr bwMode="auto">
              <a:xfrm>
                <a:off x="6338" y="3213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0" name="Oval 301"/>
              <p:cNvSpPr>
                <a:spLocks noChangeArrowheads="1"/>
              </p:cNvSpPr>
              <p:nvPr/>
            </p:nvSpPr>
            <p:spPr bwMode="auto">
              <a:xfrm>
                <a:off x="6374" y="3026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1" name="Oval 302"/>
              <p:cNvSpPr>
                <a:spLocks noChangeArrowheads="1"/>
              </p:cNvSpPr>
              <p:nvPr/>
            </p:nvSpPr>
            <p:spPr bwMode="auto">
              <a:xfrm>
                <a:off x="6302" y="2862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2" name="Oval 303"/>
              <p:cNvSpPr>
                <a:spLocks noChangeArrowheads="1"/>
              </p:cNvSpPr>
              <p:nvPr/>
            </p:nvSpPr>
            <p:spPr bwMode="auto">
              <a:xfrm>
                <a:off x="6303" y="2996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3" name="Oval 304"/>
              <p:cNvSpPr>
                <a:spLocks noChangeArrowheads="1"/>
              </p:cNvSpPr>
              <p:nvPr/>
            </p:nvSpPr>
            <p:spPr bwMode="auto">
              <a:xfrm>
                <a:off x="6209" y="2957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4" name="Oval 305"/>
              <p:cNvSpPr>
                <a:spLocks noChangeArrowheads="1"/>
              </p:cNvSpPr>
              <p:nvPr/>
            </p:nvSpPr>
            <p:spPr bwMode="auto">
              <a:xfrm>
                <a:off x="6378" y="2834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5" name="Oval 306"/>
              <p:cNvSpPr>
                <a:spLocks noChangeArrowheads="1"/>
              </p:cNvSpPr>
              <p:nvPr/>
            </p:nvSpPr>
            <p:spPr bwMode="auto">
              <a:xfrm>
                <a:off x="6242" y="2897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6" name="Oval 307"/>
              <p:cNvSpPr>
                <a:spLocks noChangeArrowheads="1"/>
              </p:cNvSpPr>
              <p:nvPr/>
            </p:nvSpPr>
            <p:spPr bwMode="auto">
              <a:xfrm>
                <a:off x="6312" y="2726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7" name="Oval 308"/>
              <p:cNvSpPr>
                <a:spLocks noChangeArrowheads="1"/>
              </p:cNvSpPr>
              <p:nvPr/>
            </p:nvSpPr>
            <p:spPr bwMode="auto">
              <a:xfrm>
                <a:off x="6454" y="3218"/>
                <a:ext cx="13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8" name="Oval 309"/>
              <p:cNvSpPr>
                <a:spLocks noChangeArrowheads="1"/>
              </p:cNvSpPr>
              <p:nvPr/>
            </p:nvSpPr>
            <p:spPr bwMode="auto">
              <a:xfrm>
                <a:off x="6429" y="3245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9" name="Oval 310"/>
              <p:cNvSpPr>
                <a:spLocks noChangeArrowheads="1"/>
              </p:cNvSpPr>
              <p:nvPr/>
            </p:nvSpPr>
            <p:spPr bwMode="auto">
              <a:xfrm>
                <a:off x="6320" y="3203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0" name="Oval 311"/>
              <p:cNvSpPr>
                <a:spLocks noChangeArrowheads="1"/>
              </p:cNvSpPr>
              <p:nvPr/>
            </p:nvSpPr>
            <p:spPr bwMode="auto">
              <a:xfrm>
                <a:off x="6187" y="2826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1" name="Oval 312"/>
              <p:cNvSpPr>
                <a:spLocks noChangeArrowheads="1"/>
              </p:cNvSpPr>
              <p:nvPr/>
            </p:nvSpPr>
            <p:spPr bwMode="auto">
              <a:xfrm>
                <a:off x="6258" y="2943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2" name="Oval 313"/>
              <p:cNvSpPr>
                <a:spLocks noChangeArrowheads="1"/>
              </p:cNvSpPr>
              <p:nvPr/>
            </p:nvSpPr>
            <p:spPr bwMode="auto">
              <a:xfrm>
                <a:off x="6405" y="2823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3" name="Oval 314"/>
              <p:cNvSpPr>
                <a:spLocks noChangeArrowheads="1"/>
              </p:cNvSpPr>
              <p:nvPr/>
            </p:nvSpPr>
            <p:spPr bwMode="auto">
              <a:xfrm>
                <a:off x="6310" y="2616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4" name="Oval 315"/>
              <p:cNvSpPr>
                <a:spLocks noChangeArrowheads="1"/>
              </p:cNvSpPr>
              <p:nvPr/>
            </p:nvSpPr>
            <p:spPr bwMode="auto">
              <a:xfrm>
                <a:off x="6303" y="2780"/>
                <a:ext cx="9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5" name="Oval 316"/>
              <p:cNvSpPr>
                <a:spLocks noChangeArrowheads="1"/>
              </p:cNvSpPr>
              <p:nvPr/>
            </p:nvSpPr>
            <p:spPr bwMode="auto">
              <a:xfrm>
                <a:off x="6345" y="3056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6" name="Oval 317"/>
              <p:cNvSpPr>
                <a:spLocks noChangeArrowheads="1"/>
              </p:cNvSpPr>
              <p:nvPr/>
            </p:nvSpPr>
            <p:spPr bwMode="auto">
              <a:xfrm>
                <a:off x="5899" y="2204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7" name="Oval 318"/>
              <p:cNvSpPr>
                <a:spLocks noChangeArrowheads="1"/>
              </p:cNvSpPr>
              <p:nvPr/>
            </p:nvSpPr>
            <p:spPr bwMode="auto">
              <a:xfrm>
                <a:off x="5902" y="2112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8" name="Oval 319"/>
              <p:cNvSpPr>
                <a:spLocks noChangeArrowheads="1"/>
              </p:cNvSpPr>
              <p:nvPr/>
            </p:nvSpPr>
            <p:spPr bwMode="auto">
              <a:xfrm>
                <a:off x="5923" y="2151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9" name="Oval 320"/>
              <p:cNvSpPr>
                <a:spLocks noChangeArrowheads="1"/>
              </p:cNvSpPr>
              <p:nvPr/>
            </p:nvSpPr>
            <p:spPr bwMode="auto">
              <a:xfrm>
                <a:off x="5932" y="2068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0" name="Oval 321"/>
              <p:cNvSpPr>
                <a:spLocks noChangeArrowheads="1"/>
              </p:cNvSpPr>
              <p:nvPr/>
            </p:nvSpPr>
            <p:spPr bwMode="auto">
              <a:xfrm>
                <a:off x="5393" y="2303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1" name="Oval 322"/>
              <p:cNvSpPr>
                <a:spLocks noChangeArrowheads="1"/>
              </p:cNvSpPr>
              <p:nvPr/>
            </p:nvSpPr>
            <p:spPr bwMode="auto">
              <a:xfrm>
                <a:off x="5364" y="221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2" name="Oval 323"/>
              <p:cNvSpPr>
                <a:spLocks noChangeArrowheads="1"/>
              </p:cNvSpPr>
              <p:nvPr/>
            </p:nvSpPr>
            <p:spPr bwMode="auto">
              <a:xfrm>
                <a:off x="5678" y="246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3" name="Oval 324"/>
              <p:cNvSpPr>
                <a:spLocks noChangeArrowheads="1"/>
              </p:cNvSpPr>
              <p:nvPr/>
            </p:nvSpPr>
            <p:spPr bwMode="auto">
              <a:xfrm>
                <a:off x="5612" y="2399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4" name="Oval 325"/>
              <p:cNvSpPr>
                <a:spLocks noChangeArrowheads="1"/>
              </p:cNvSpPr>
              <p:nvPr/>
            </p:nvSpPr>
            <p:spPr bwMode="auto">
              <a:xfrm>
                <a:off x="5639" y="2417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5" name="Oval 326"/>
              <p:cNvSpPr>
                <a:spLocks noChangeArrowheads="1"/>
              </p:cNvSpPr>
              <p:nvPr/>
            </p:nvSpPr>
            <p:spPr bwMode="auto">
              <a:xfrm>
                <a:off x="5893" y="2254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6" name="Oval 327"/>
              <p:cNvSpPr>
                <a:spLocks noChangeArrowheads="1"/>
              </p:cNvSpPr>
              <p:nvPr/>
            </p:nvSpPr>
            <p:spPr bwMode="auto">
              <a:xfrm>
                <a:off x="5892" y="2303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7" name="Oval 328"/>
              <p:cNvSpPr>
                <a:spLocks noChangeArrowheads="1"/>
              </p:cNvSpPr>
              <p:nvPr/>
            </p:nvSpPr>
            <p:spPr bwMode="auto">
              <a:xfrm>
                <a:off x="5967" y="2254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8" name="Oval 329"/>
              <p:cNvSpPr>
                <a:spLocks noChangeArrowheads="1"/>
              </p:cNvSpPr>
              <p:nvPr/>
            </p:nvSpPr>
            <p:spPr bwMode="auto">
              <a:xfrm>
                <a:off x="6017" y="2095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9" name="Oval 330"/>
              <p:cNvSpPr>
                <a:spLocks noChangeArrowheads="1"/>
              </p:cNvSpPr>
              <p:nvPr/>
            </p:nvSpPr>
            <p:spPr bwMode="auto">
              <a:xfrm>
                <a:off x="6470" y="1555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0" name="Oval 331"/>
              <p:cNvSpPr>
                <a:spLocks noChangeArrowheads="1"/>
              </p:cNvSpPr>
              <p:nvPr/>
            </p:nvSpPr>
            <p:spPr bwMode="auto">
              <a:xfrm>
                <a:off x="5919" y="2265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1" name="Oval 332"/>
              <p:cNvSpPr>
                <a:spLocks noChangeArrowheads="1"/>
              </p:cNvSpPr>
              <p:nvPr/>
            </p:nvSpPr>
            <p:spPr bwMode="auto">
              <a:xfrm>
                <a:off x="6343" y="2382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2" name="Oval 333"/>
              <p:cNvSpPr>
                <a:spLocks noChangeArrowheads="1"/>
              </p:cNvSpPr>
              <p:nvPr/>
            </p:nvSpPr>
            <p:spPr bwMode="auto">
              <a:xfrm>
                <a:off x="6262" y="2322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3" name="Oval 334"/>
              <p:cNvSpPr>
                <a:spLocks noChangeArrowheads="1"/>
              </p:cNvSpPr>
              <p:nvPr/>
            </p:nvSpPr>
            <p:spPr bwMode="auto">
              <a:xfrm>
                <a:off x="6296" y="2223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4" name="Oval 335"/>
              <p:cNvSpPr>
                <a:spLocks noChangeArrowheads="1"/>
              </p:cNvSpPr>
              <p:nvPr/>
            </p:nvSpPr>
            <p:spPr bwMode="auto">
              <a:xfrm>
                <a:off x="6275" y="2105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5" name="Oval 336"/>
              <p:cNvSpPr>
                <a:spLocks noChangeArrowheads="1"/>
              </p:cNvSpPr>
              <p:nvPr/>
            </p:nvSpPr>
            <p:spPr bwMode="auto">
              <a:xfrm>
                <a:off x="6244" y="2161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6" name="Oval 337"/>
              <p:cNvSpPr>
                <a:spLocks noChangeArrowheads="1"/>
              </p:cNvSpPr>
              <p:nvPr/>
            </p:nvSpPr>
            <p:spPr bwMode="auto">
              <a:xfrm>
                <a:off x="5941" y="2015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7" name="Oval 338"/>
              <p:cNvSpPr>
                <a:spLocks noChangeArrowheads="1"/>
              </p:cNvSpPr>
              <p:nvPr/>
            </p:nvSpPr>
            <p:spPr bwMode="auto">
              <a:xfrm>
                <a:off x="6165" y="2051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8" name="Oval 339"/>
              <p:cNvSpPr>
                <a:spLocks noChangeArrowheads="1"/>
              </p:cNvSpPr>
              <p:nvPr/>
            </p:nvSpPr>
            <p:spPr bwMode="auto">
              <a:xfrm>
                <a:off x="6170" y="2186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9" name="Oval 340"/>
              <p:cNvSpPr>
                <a:spLocks noChangeArrowheads="1"/>
              </p:cNvSpPr>
              <p:nvPr/>
            </p:nvSpPr>
            <p:spPr bwMode="auto">
              <a:xfrm>
                <a:off x="6085" y="2044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0" name="Oval 341"/>
              <p:cNvSpPr>
                <a:spLocks noChangeArrowheads="1"/>
              </p:cNvSpPr>
              <p:nvPr/>
            </p:nvSpPr>
            <p:spPr bwMode="auto">
              <a:xfrm>
                <a:off x="6506" y="2186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1" name="Oval 342"/>
              <p:cNvSpPr>
                <a:spLocks noChangeArrowheads="1"/>
              </p:cNvSpPr>
              <p:nvPr/>
            </p:nvSpPr>
            <p:spPr bwMode="auto">
              <a:xfrm>
                <a:off x="6268" y="2143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2" name="Oval 343"/>
              <p:cNvSpPr>
                <a:spLocks noChangeArrowheads="1"/>
              </p:cNvSpPr>
              <p:nvPr/>
            </p:nvSpPr>
            <p:spPr bwMode="auto">
              <a:xfrm>
                <a:off x="6480" y="2209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3" name="Oval 344"/>
              <p:cNvSpPr>
                <a:spLocks noChangeArrowheads="1"/>
              </p:cNvSpPr>
              <p:nvPr/>
            </p:nvSpPr>
            <p:spPr bwMode="auto">
              <a:xfrm>
                <a:off x="6528" y="2204"/>
                <a:ext cx="6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4" name="Oval 345"/>
              <p:cNvSpPr>
                <a:spLocks noChangeArrowheads="1"/>
              </p:cNvSpPr>
              <p:nvPr/>
            </p:nvSpPr>
            <p:spPr bwMode="auto">
              <a:xfrm>
                <a:off x="6666" y="2239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5" name="Oval 346"/>
              <p:cNvSpPr>
                <a:spLocks noChangeArrowheads="1"/>
              </p:cNvSpPr>
              <p:nvPr/>
            </p:nvSpPr>
            <p:spPr bwMode="auto">
              <a:xfrm>
                <a:off x="6273" y="2487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6" name="Oval 347"/>
              <p:cNvSpPr>
                <a:spLocks noChangeArrowheads="1"/>
              </p:cNvSpPr>
              <p:nvPr/>
            </p:nvSpPr>
            <p:spPr bwMode="auto">
              <a:xfrm>
                <a:off x="6376" y="2457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7" name="Oval 348"/>
              <p:cNvSpPr>
                <a:spLocks noChangeArrowheads="1"/>
              </p:cNvSpPr>
              <p:nvPr/>
            </p:nvSpPr>
            <p:spPr bwMode="auto">
              <a:xfrm>
                <a:off x="6627" y="2101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8" name="Oval 349"/>
              <p:cNvSpPr>
                <a:spLocks noChangeArrowheads="1"/>
              </p:cNvSpPr>
              <p:nvPr/>
            </p:nvSpPr>
            <p:spPr bwMode="auto">
              <a:xfrm>
                <a:off x="6645" y="2613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9" name="Oval 350"/>
              <p:cNvSpPr>
                <a:spLocks noChangeArrowheads="1"/>
              </p:cNvSpPr>
              <p:nvPr/>
            </p:nvSpPr>
            <p:spPr bwMode="auto">
              <a:xfrm>
                <a:off x="6582" y="2356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0" name="Oval 351"/>
              <p:cNvSpPr>
                <a:spLocks noChangeArrowheads="1"/>
              </p:cNvSpPr>
              <p:nvPr/>
            </p:nvSpPr>
            <p:spPr bwMode="auto">
              <a:xfrm>
                <a:off x="6548" y="2646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1" name="Oval 352"/>
              <p:cNvSpPr>
                <a:spLocks noChangeArrowheads="1"/>
              </p:cNvSpPr>
              <p:nvPr/>
            </p:nvSpPr>
            <p:spPr bwMode="auto">
              <a:xfrm>
                <a:off x="6642" y="2874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2" name="Oval 353"/>
              <p:cNvSpPr>
                <a:spLocks noChangeArrowheads="1"/>
              </p:cNvSpPr>
              <p:nvPr/>
            </p:nvSpPr>
            <p:spPr bwMode="auto">
              <a:xfrm>
                <a:off x="6573" y="2947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3" name="Oval 354"/>
              <p:cNvSpPr>
                <a:spLocks noChangeArrowheads="1"/>
              </p:cNvSpPr>
              <p:nvPr/>
            </p:nvSpPr>
            <p:spPr bwMode="auto">
              <a:xfrm>
                <a:off x="6571" y="2727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4" name="Oval 355"/>
              <p:cNvSpPr>
                <a:spLocks noChangeArrowheads="1"/>
              </p:cNvSpPr>
              <p:nvPr/>
            </p:nvSpPr>
            <p:spPr bwMode="auto">
              <a:xfrm>
                <a:off x="6376" y="2887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5" name="Oval 356"/>
              <p:cNvSpPr>
                <a:spLocks noChangeArrowheads="1"/>
              </p:cNvSpPr>
              <p:nvPr/>
            </p:nvSpPr>
            <p:spPr bwMode="auto">
              <a:xfrm>
                <a:off x="6270" y="2805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6" name="Oval 357"/>
              <p:cNvSpPr>
                <a:spLocks noChangeArrowheads="1"/>
              </p:cNvSpPr>
              <p:nvPr/>
            </p:nvSpPr>
            <p:spPr bwMode="auto">
              <a:xfrm>
                <a:off x="6394" y="2878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7" name="Oval 358"/>
              <p:cNvSpPr>
                <a:spLocks noChangeArrowheads="1"/>
              </p:cNvSpPr>
              <p:nvPr/>
            </p:nvSpPr>
            <p:spPr bwMode="auto">
              <a:xfrm>
                <a:off x="6273" y="2732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8" name="Oval 359"/>
              <p:cNvSpPr>
                <a:spLocks noChangeArrowheads="1"/>
              </p:cNvSpPr>
              <p:nvPr/>
            </p:nvSpPr>
            <p:spPr bwMode="auto">
              <a:xfrm>
                <a:off x="6445" y="2867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9" name="Oval 360"/>
              <p:cNvSpPr>
                <a:spLocks noChangeArrowheads="1"/>
              </p:cNvSpPr>
              <p:nvPr/>
            </p:nvSpPr>
            <p:spPr bwMode="auto">
              <a:xfrm>
                <a:off x="6004" y="2977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0" name="Oval 361"/>
              <p:cNvSpPr>
                <a:spLocks noChangeArrowheads="1"/>
              </p:cNvSpPr>
              <p:nvPr/>
            </p:nvSpPr>
            <p:spPr bwMode="auto">
              <a:xfrm>
                <a:off x="6146" y="2924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1" name="Oval 362"/>
              <p:cNvSpPr>
                <a:spLocks noChangeArrowheads="1"/>
              </p:cNvSpPr>
              <p:nvPr/>
            </p:nvSpPr>
            <p:spPr bwMode="auto">
              <a:xfrm>
                <a:off x="6207" y="2982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2" name="Oval 363"/>
              <p:cNvSpPr>
                <a:spLocks noChangeArrowheads="1"/>
              </p:cNvSpPr>
              <p:nvPr/>
            </p:nvSpPr>
            <p:spPr bwMode="auto">
              <a:xfrm>
                <a:off x="6079" y="4433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3" name="Oval 364"/>
              <p:cNvSpPr>
                <a:spLocks noChangeArrowheads="1"/>
              </p:cNvSpPr>
              <p:nvPr/>
            </p:nvSpPr>
            <p:spPr bwMode="auto">
              <a:xfrm>
                <a:off x="5714" y="4098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4" name="Oval 365"/>
              <p:cNvSpPr>
                <a:spLocks noChangeArrowheads="1"/>
              </p:cNvSpPr>
              <p:nvPr/>
            </p:nvSpPr>
            <p:spPr bwMode="auto">
              <a:xfrm>
                <a:off x="6287" y="2903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5" name="Oval 366"/>
              <p:cNvSpPr>
                <a:spLocks noChangeArrowheads="1"/>
              </p:cNvSpPr>
              <p:nvPr/>
            </p:nvSpPr>
            <p:spPr bwMode="auto">
              <a:xfrm>
                <a:off x="5944" y="3007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6" name="Oval 367"/>
              <p:cNvSpPr>
                <a:spLocks noChangeArrowheads="1"/>
              </p:cNvSpPr>
              <p:nvPr/>
            </p:nvSpPr>
            <p:spPr bwMode="auto">
              <a:xfrm>
                <a:off x="6145" y="2993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7" name="Oval 368"/>
              <p:cNvSpPr>
                <a:spLocks noChangeArrowheads="1"/>
              </p:cNvSpPr>
              <p:nvPr/>
            </p:nvSpPr>
            <p:spPr bwMode="auto">
              <a:xfrm>
                <a:off x="5359" y="3147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8" name="Oval 369"/>
              <p:cNvSpPr>
                <a:spLocks noChangeArrowheads="1"/>
              </p:cNvSpPr>
              <p:nvPr/>
            </p:nvSpPr>
            <p:spPr bwMode="auto">
              <a:xfrm>
                <a:off x="6408" y="3148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9" name="Oval 370"/>
              <p:cNvSpPr>
                <a:spLocks noChangeArrowheads="1"/>
              </p:cNvSpPr>
              <p:nvPr/>
            </p:nvSpPr>
            <p:spPr bwMode="auto">
              <a:xfrm>
                <a:off x="5701" y="3102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0" name="Oval 371"/>
              <p:cNvSpPr>
                <a:spLocks noChangeArrowheads="1"/>
              </p:cNvSpPr>
              <p:nvPr/>
            </p:nvSpPr>
            <p:spPr bwMode="auto">
              <a:xfrm>
                <a:off x="6650" y="3388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1" name="Oval 372"/>
              <p:cNvSpPr>
                <a:spLocks noChangeArrowheads="1"/>
              </p:cNvSpPr>
              <p:nvPr/>
            </p:nvSpPr>
            <p:spPr bwMode="auto">
              <a:xfrm>
                <a:off x="6295" y="3064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2" name="Oval 373"/>
              <p:cNvSpPr>
                <a:spLocks noChangeArrowheads="1"/>
              </p:cNvSpPr>
              <p:nvPr/>
            </p:nvSpPr>
            <p:spPr bwMode="auto">
              <a:xfrm>
                <a:off x="5838" y="3724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3" name="Oval 374"/>
              <p:cNvSpPr>
                <a:spLocks noChangeArrowheads="1"/>
              </p:cNvSpPr>
              <p:nvPr/>
            </p:nvSpPr>
            <p:spPr bwMode="auto">
              <a:xfrm>
                <a:off x="5938" y="3433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4" name="Oval 375"/>
              <p:cNvSpPr>
                <a:spLocks noChangeArrowheads="1"/>
              </p:cNvSpPr>
              <p:nvPr/>
            </p:nvSpPr>
            <p:spPr bwMode="auto">
              <a:xfrm>
                <a:off x="5970" y="3469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5" name="Oval 376"/>
              <p:cNvSpPr>
                <a:spLocks noChangeArrowheads="1"/>
              </p:cNvSpPr>
              <p:nvPr/>
            </p:nvSpPr>
            <p:spPr bwMode="auto">
              <a:xfrm>
                <a:off x="5796" y="3466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6" name="Oval 377"/>
              <p:cNvSpPr>
                <a:spLocks noChangeArrowheads="1"/>
              </p:cNvSpPr>
              <p:nvPr/>
            </p:nvSpPr>
            <p:spPr bwMode="auto">
              <a:xfrm>
                <a:off x="5778" y="3504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7" name="Oval 378"/>
              <p:cNvSpPr>
                <a:spLocks noChangeArrowheads="1"/>
              </p:cNvSpPr>
              <p:nvPr/>
            </p:nvSpPr>
            <p:spPr bwMode="auto">
              <a:xfrm>
                <a:off x="5794" y="3433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8" name="Oval 379"/>
              <p:cNvSpPr>
                <a:spLocks noChangeArrowheads="1"/>
              </p:cNvSpPr>
              <p:nvPr/>
            </p:nvSpPr>
            <p:spPr bwMode="auto">
              <a:xfrm>
                <a:off x="6408" y="3624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9" name="Oval 380"/>
              <p:cNvSpPr>
                <a:spLocks noChangeArrowheads="1"/>
              </p:cNvSpPr>
              <p:nvPr/>
            </p:nvSpPr>
            <p:spPr bwMode="auto">
              <a:xfrm>
                <a:off x="6226" y="3689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0" name="Oval 381"/>
              <p:cNvSpPr>
                <a:spLocks noChangeArrowheads="1"/>
              </p:cNvSpPr>
              <p:nvPr/>
            </p:nvSpPr>
            <p:spPr bwMode="auto">
              <a:xfrm>
                <a:off x="6271" y="3701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1" name="Oval 382"/>
              <p:cNvSpPr>
                <a:spLocks noChangeArrowheads="1"/>
              </p:cNvSpPr>
              <p:nvPr/>
            </p:nvSpPr>
            <p:spPr bwMode="auto">
              <a:xfrm>
                <a:off x="5543" y="353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2" name="Oval 383"/>
              <p:cNvSpPr>
                <a:spLocks noChangeArrowheads="1"/>
              </p:cNvSpPr>
              <p:nvPr/>
            </p:nvSpPr>
            <p:spPr bwMode="auto">
              <a:xfrm>
                <a:off x="5225" y="3717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3" name="Oval 384"/>
              <p:cNvSpPr>
                <a:spLocks noChangeArrowheads="1"/>
              </p:cNvSpPr>
              <p:nvPr/>
            </p:nvSpPr>
            <p:spPr bwMode="auto">
              <a:xfrm>
                <a:off x="4716" y="3950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4" name="Oval 385"/>
              <p:cNvSpPr>
                <a:spLocks noChangeArrowheads="1"/>
              </p:cNvSpPr>
              <p:nvPr/>
            </p:nvSpPr>
            <p:spPr bwMode="auto">
              <a:xfrm>
                <a:off x="5496" y="3948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5" name="Oval 386"/>
              <p:cNvSpPr>
                <a:spLocks noChangeArrowheads="1"/>
              </p:cNvSpPr>
              <p:nvPr/>
            </p:nvSpPr>
            <p:spPr bwMode="auto">
              <a:xfrm>
                <a:off x="5528" y="3468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6" name="Oval 387"/>
              <p:cNvSpPr>
                <a:spLocks noChangeArrowheads="1"/>
              </p:cNvSpPr>
              <p:nvPr/>
            </p:nvSpPr>
            <p:spPr bwMode="auto">
              <a:xfrm>
                <a:off x="5629" y="3138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7" name="Oval 388"/>
              <p:cNvSpPr>
                <a:spLocks noChangeArrowheads="1"/>
              </p:cNvSpPr>
              <p:nvPr/>
            </p:nvSpPr>
            <p:spPr bwMode="auto">
              <a:xfrm>
                <a:off x="5301" y="3140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8" name="Oval 389"/>
              <p:cNvSpPr>
                <a:spLocks noChangeArrowheads="1"/>
              </p:cNvSpPr>
              <p:nvPr/>
            </p:nvSpPr>
            <p:spPr bwMode="auto">
              <a:xfrm>
                <a:off x="5307" y="3402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9" name="Oval 390"/>
              <p:cNvSpPr>
                <a:spLocks noChangeArrowheads="1"/>
              </p:cNvSpPr>
              <p:nvPr/>
            </p:nvSpPr>
            <p:spPr bwMode="auto">
              <a:xfrm>
                <a:off x="5332" y="3353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0" name="Oval 391"/>
              <p:cNvSpPr>
                <a:spLocks noChangeArrowheads="1"/>
              </p:cNvSpPr>
              <p:nvPr/>
            </p:nvSpPr>
            <p:spPr bwMode="auto">
              <a:xfrm>
                <a:off x="5286" y="3155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1" name="Oval 392"/>
              <p:cNvSpPr>
                <a:spLocks noChangeArrowheads="1"/>
              </p:cNvSpPr>
              <p:nvPr/>
            </p:nvSpPr>
            <p:spPr bwMode="auto">
              <a:xfrm>
                <a:off x="5128" y="3598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2" name="Oval 393"/>
              <p:cNvSpPr>
                <a:spLocks noChangeArrowheads="1"/>
              </p:cNvSpPr>
              <p:nvPr/>
            </p:nvSpPr>
            <p:spPr bwMode="auto">
              <a:xfrm>
                <a:off x="4859" y="3736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3" name="Oval 394"/>
              <p:cNvSpPr>
                <a:spLocks noChangeArrowheads="1"/>
              </p:cNvSpPr>
              <p:nvPr/>
            </p:nvSpPr>
            <p:spPr bwMode="auto">
              <a:xfrm>
                <a:off x="4731" y="3635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4" name="Oval 395"/>
              <p:cNvSpPr>
                <a:spLocks noChangeArrowheads="1"/>
              </p:cNvSpPr>
              <p:nvPr/>
            </p:nvSpPr>
            <p:spPr bwMode="auto">
              <a:xfrm>
                <a:off x="5032" y="3454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5" name="Oval 396"/>
              <p:cNvSpPr>
                <a:spLocks noChangeArrowheads="1"/>
              </p:cNvSpPr>
              <p:nvPr/>
            </p:nvSpPr>
            <p:spPr bwMode="auto">
              <a:xfrm>
                <a:off x="5185" y="3399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6" name="Oval 397"/>
              <p:cNvSpPr>
                <a:spLocks noChangeArrowheads="1"/>
              </p:cNvSpPr>
              <p:nvPr/>
            </p:nvSpPr>
            <p:spPr bwMode="auto">
              <a:xfrm>
                <a:off x="5065" y="3399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7" name="Oval 398"/>
              <p:cNvSpPr>
                <a:spLocks noChangeArrowheads="1"/>
              </p:cNvSpPr>
              <p:nvPr/>
            </p:nvSpPr>
            <p:spPr bwMode="auto">
              <a:xfrm>
                <a:off x="5064" y="3406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8" name="Oval 399"/>
              <p:cNvSpPr>
                <a:spLocks noChangeArrowheads="1"/>
              </p:cNvSpPr>
              <p:nvPr/>
            </p:nvSpPr>
            <p:spPr bwMode="auto">
              <a:xfrm>
                <a:off x="3963" y="3697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9" name="Oval 400"/>
              <p:cNvSpPr>
                <a:spLocks noChangeArrowheads="1"/>
              </p:cNvSpPr>
              <p:nvPr/>
            </p:nvSpPr>
            <p:spPr bwMode="auto">
              <a:xfrm>
                <a:off x="3936" y="3726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0" name="Oval 401"/>
              <p:cNvSpPr>
                <a:spLocks noChangeArrowheads="1"/>
              </p:cNvSpPr>
              <p:nvPr/>
            </p:nvSpPr>
            <p:spPr bwMode="auto">
              <a:xfrm>
                <a:off x="4010" y="3758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1" name="Oval 402"/>
              <p:cNvSpPr>
                <a:spLocks noChangeArrowheads="1"/>
              </p:cNvSpPr>
              <p:nvPr/>
            </p:nvSpPr>
            <p:spPr bwMode="auto">
              <a:xfrm>
                <a:off x="4144" y="3721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2" name="Oval 403"/>
              <p:cNvSpPr>
                <a:spLocks noChangeArrowheads="1"/>
              </p:cNvSpPr>
              <p:nvPr/>
            </p:nvSpPr>
            <p:spPr bwMode="auto">
              <a:xfrm>
                <a:off x="4131" y="3520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3" name="Oval 404"/>
              <p:cNvSpPr>
                <a:spLocks noChangeArrowheads="1"/>
              </p:cNvSpPr>
              <p:nvPr/>
            </p:nvSpPr>
            <p:spPr bwMode="auto">
              <a:xfrm>
                <a:off x="4094" y="3842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4" name="Oval 405"/>
              <p:cNvSpPr>
                <a:spLocks noChangeArrowheads="1"/>
              </p:cNvSpPr>
              <p:nvPr/>
            </p:nvSpPr>
            <p:spPr bwMode="auto">
              <a:xfrm>
                <a:off x="4265" y="3531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1" name="Group 607"/>
            <p:cNvGrpSpPr/>
            <p:nvPr/>
          </p:nvGrpSpPr>
          <p:grpSpPr bwMode="auto">
            <a:xfrm>
              <a:off x="3636" y="1490"/>
              <a:ext cx="3190" cy="2782"/>
              <a:chOff x="3636" y="1490"/>
              <a:chExt cx="3190" cy="2782"/>
            </a:xfrm>
          </p:grpSpPr>
          <p:sp>
            <p:nvSpPr>
              <p:cNvPr id="4295" name="Oval 407"/>
              <p:cNvSpPr>
                <a:spLocks noChangeArrowheads="1"/>
              </p:cNvSpPr>
              <p:nvPr/>
            </p:nvSpPr>
            <p:spPr bwMode="auto">
              <a:xfrm>
                <a:off x="4287" y="3717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6" name="Oval 408"/>
              <p:cNvSpPr>
                <a:spLocks noChangeArrowheads="1"/>
              </p:cNvSpPr>
              <p:nvPr/>
            </p:nvSpPr>
            <p:spPr bwMode="auto">
              <a:xfrm>
                <a:off x="4826" y="3431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7" name="Oval 409"/>
              <p:cNvSpPr>
                <a:spLocks noChangeArrowheads="1"/>
              </p:cNvSpPr>
              <p:nvPr/>
            </p:nvSpPr>
            <p:spPr bwMode="auto">
              <a:xfrm>
                <a:off x="5072" y="3481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8" name="Oval 410"/>
              <p:cNvSpPr>
                <a:spLocks noChangeArrowheads="1"/>
              </p:cNvSpPr>
              <p:nvPr/>
            </p:nvSpPr>
            <p:spPr bwMode="auto">
              <a:xfrm>
                <a:off x="5190" y="3397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9" name="Oval 411"/>
              <p:cNvSpPr>
                <a:spLocks noChangeArrowheads="1"/>
              </p:cNvSpPr>
              <p:nvPr/>
            </p:nvSpPr>
            <p:spPr bwMode="auto">
              <a:xfrm>
                <a:off x="5770" y="1541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0" name="Oval 412"/>
              <p:cNvSpPr>
                <a:spLocks noChangeArrowheads="1"/>
              </p:cNvSpPr>
              <p:nvPr/>
            </p:nvSpPr>
            <p:spPr bwMode="auto">
              <a:xfrm>
                <a:off x="4860" y="3834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1" name="Oval 413"/>
              <p:cNvSpPr>
                <a:spLocks noChangeArrowheads="1"/>
              </p:cNvSpPr>
              <p:nvPr/>
            </p:nvSpPr>
            <p:spPr bwMode="auto">
              <a:xfrm>
                <a:off x="4764" y="3192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2" name="Oval 414"/>
              <p:cNvSpPr>
                <a:spLocks noChangeArrowheads="1"/>
              </p:cNvSpPr>
              <p:nvPr/>
            </p:nvSpPr>
            <p:spPr bwMode="auto">
              <a:xfrm>
                <a:off x="4675" y="3904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3" name="Oval 415"/>
              <p:cNvSpPr>
                <a:spLocks noChangeArrowheads="1"/>
              </p:cNvSpPr>
              <p:nvPr/>
            </p:nvSpPr>
            <p:spPr bwMode="auto">
              <a:xfrm>
                <a:off x="5728" y="1490"/>
                <a:ext cx="11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4" name="Oval 416"/>
              <p:cNvSpPr>
                <a:spLocks noChangeArrowheads="1"/>
              </p:cNvSpPr>
              <p:nvPr/>
            </p:nvSpPr>
            <p:spPr bwMode="auto">
              <a:xfrm>
                <a:off x="4882" y="3115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5" name="Oval 417"/>
              <p:cNvSpPr>
                <a:spLocks noChangeArrowheads="1"/>
              </p:cNvSpPr>
              <p:nvPr/>
            </p:nvSpPr>
            <p:spPr bwMode="auto">
              <a:xfrm>
                <a:off x="4592" y="3226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6" name="Oval 418"/>
              <p:cNvSpPr>
                <a:spLocks noChangeArrowheads="1"/>
              </p:cNvSpPr>
              <p:nvPr/>
            </p:nvSpPr>
            <p:spPr bwMode="auto">
              <a:xfrm>
                <a:off x="5235" y="4089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7" name="Oval 419"/>
              <p:cNvSpPr>
                <a:spLocks noChangeArrowheads="1"/>
              </p:cNvSpPr>
              <p:nvPr/>
            </p:nvSpPr>
            <p:spPr bwMode="auto">
              <a:xfrm>
                <a:off x="5274" y="3359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8" name="Oval 420"/>
              <p:cNvSpPr>
                <a:spLocks noChangeArrowheads="1"/>
              </p:cNvSpPr>
              <p:nvPr/>
            </p:nvSpPr>
            <p:spPr bwMode="auto">
              <a:xfrm>
                <a:off x="4452" y="4027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9" name="Oval 421"/>
              <p:cNvSpPr>
                <a:spLocks noChangeArrowheads="1"/>
              </p:cNvSpPr>
              <p:nvPr/>
            </p:nvSpPr>
            <p:spPr bwMode="auto">
              <a:xfrm>
                <a:off x="5357" y="3496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0" name="Oval 422"/>
              <p:cNvSpPr>
                <a:spLocks noChangeArrowheads="1"/>
              </p:cNvSpPr>
              <p:nvPr/>
            </p:nvSpPr>
            <p:spPr bwMode="auto">
              <a:xfrm>
                <a:off x="5215" y="3467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1" name="Oval 423"/>
              <p:cNvSpPr>
                <a:spLocks noChangeArrowheads="1"/>
              </p:cNvSpPr>
              <p:nvPr/>
            </p:nvSpPr>
            <p:spPr bwMode="auto">
              <a:xfrm>
                <a:off x="4509" y="363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2" name="Oval 424"/>
              <p:cNvSpPr>
                <a:spLocks noChangeArrowheads="1"/>
              </p:cNvSpPr>
              <p:nvPr/>
            </p:nvSpPr>
            <p:spPr bwMode="auto">
              <a:xfrm>
                <a:off x="4954" y="3522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3" name="Oval 425"/>
              <p:cNvSpPr>
                <a:spLocks noChangeArrowheads="1"/>
              </p:cNvSpPr>
              <p:nvPr/>
            </p:nvSpPr>
            <p:spPr bwMode="auto">
              <a:xfrm>
                <a:off x="4385" y="4087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4" name="Oval 426"/>
              <p:cNvSpPr>
                <a:spLocks noChangeArrowheads="1"/>
              </p:cNvSpPr>
              <p:nvPr/>
            </p:nvSpPr>
            <p:spPr bwMode="auto">
              <a:xfrm>
                <a:off x="4558" y="3794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5" name="Oval 427"/>
              <p:cNvSpPr>
                <a:spLocks noChangeArrowheads="1"/>
              </p:cNvSpPr>
              <p:nvPr/>
            </p:nvSpPr>
            <p:spPr bwMode="auto">
              <a:xfrm>
                <a:off x="3646" y="3263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6" name="Oval 428"/>
              <p:cNvSpPr>
                <a:spLocks noChangeArrowheads="1"/>
              </p:cNvSpPr>
              <p:nvPr/>
            </p:nvSpPr>
            <p:spPr bwMode="auto">
              <a:xfrm>
                <a:off x="4759" y="2483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7" name="Oval 429"/>
              <p:cNvSpPr>
                <a:spLocks noChangeArrowheads="1"/>
              </p:cNvSpPr>
              <p:nvPr/>
            </p:nvSpPr>
            <p:spPr bwMode="auto">
              <a:xfrm>
                <a:off x="4966" y="2391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8" name="Oval 430"/>
              <p:cNvSpPr>
                <a:spLocks noChangeArrowheads="1"/>
              </p:cNvSpPr>
              <p:nvPr/>
            </p:nvSpPr>
            <p:spPr bwMode="auto">
              <a:xfrm>
                <a:off x="4454" y="2760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9" name="Oval 431"/>
              <p:cNvSpPr>
                <a:spLocks noChangeArrowheads="1"/>
              </p:cNvSpPr>
              <p:nvPr/>
            </p:nvSpPr>
            <p:spPr bwMode="auto">
              <a:xfrm>
                <a:off x="4489" y="2649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0" name="Oval 432"/>
              <p:cNvSpPr>
                <a:spLocks noChangeArrowheads="1"/>
              </p:cNvSpPr>
              <p:nvPr/>
            </p:nvSpPr>
            <p:spPr bwMode="auto">
              <a:xfrm>
                <a:off x="4241" y="2912"/>
                <a:ext cx="13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1" name="Oval 433"/>
              <p:cNvSpPr>
                <a:spLocks noChangeArrowheads="1"/>
              </p:cNvSpPr>
              <p:nvPr/>
            </p:nvSpPr>
            <p:spPr bwMode="auto">
              <a:xfrm>
                <a:off x="4861" y="2278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2" name="Oval 434"/>
              <p:cNvSpPr>
                <a:spLocks noChangeArrowheads="1"/>
              </p:cNvSpPr>
              <p:nvPr/>
            </p:nvSpPr>
            <p:spPr bwMode="auto">
              <a:xfrm>
                <a:off x="4921" y="2069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3" name="Oval 435"/>
              <p:cNvSpPr>
                <a:spLocks noChangeArrowheads="1"/>
              </p:cNvSpPr>
              <p:nvPr/>
            </p:nvSpPr>
            <p:spPr bwMode="auto">
              <a:xfrm>
                <a:off x="4975" y="2043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4" name="Oval 436"/>
              <p:cNvSpPr>
                <a:spLocks noChangeArrowheads="1"/>
              </p:cNvSpPr>
              <p:nvPr/>
            </p:nvSpPr>
            <p:spPr bwMode="auto">
              <a:xfrm>
                <a:off x="5031" y="2011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5" name="Oval 437"/>
              <p:cNvSpPr>
                <a:spLocks noChangeArrowheads="1"/>
              </p:cNvSpPr>
              <p:nvPr/>
            </p:nvSpPr>
            <p:spPr bwMode="auto">
              <a:xfrm>
                <a:off x="4794" y="229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6" name="Oval 438"/>
              <p:cNvSpPr>
                <a:spLocks noChangeArrowheads="1"/>
              </p:cNvSpPr>
              <p:nvPr/>
            </p:nvSpPr>
            <p:spPr bwMode="auto">
              <a:xfrm>
                <a:off x="5193" y="2255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7" name="Oval 439"/>
              <p:cNvSpPr>
                <a:spLocks noChangeArrowheads="1"/>
              </p:cNvSpPr>
              <p:nvPr/>
            </p:nvSpPr>
            <p:spPr bwMode="auto">
              <a:xfrm>
                <a:off x="5218" y="2171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8" name="Oval 440"/>
              <p:cNvSpPr>
                <a:spLocks noChangeArrowheads="1"/>
              </p:cNvSpPr>
              <p:nvPr/>
            </p:nvSpPr>
            <p:spPr bwMode="auto">
              <a:xfrm>
                <a:off x="5132" y="2211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9" name="Oval 441"/>
              <p:cNvSpPr>
                <a:spLocks noChangeArrowheads="1"/>
              </p:cNvSpPr>
              <p:nvPr/>
            </p:nvSpPr>
            <p:spPr bwMode="auto">
              <a:xfrm>
                <a:off x="5064" y="2249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0" name="Oval 442"/>
              <p:cNvSpPr>
                <a:spLocks noChangeArrowheads="1"/>
              </p:cNvSpPr>
              <p:nvPr/>
            </p:nvSpPr>
            <p:spPr bwMode="auto">
              <a:xfrm>
                <a:off x="4949" y="2284"/>
                <a:ext cx="15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1" name="Oval 443"/>
              <p:cNvSpPr>
                <a:spLocks noChangeArrowheads="1"/>
              </p:cNvSpPr>
              <p:nvPr/>
            </p:nvSpPr>
            <p:spPr bwMode="auto">
              <a:xfrm>
                <a:off x="4827" y="2314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2" name="Oval 444"/>
              <p:cNvSpPr>
                <a:spLocks noChangeArrowheads="1"/>
              </p:cNvSpPr>
              <p:nvPr/>
            </p:nvSpPr>
            <p:spPr bwMode="auto">
              <a:xfrm>
                <a:off x="4667" y="2364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3" name="Oval 445"/>
              <p:cNvSpPr>
                <a:spLocks noChangeArrowheads="1"/>
              </p:cNvSpPr>
              <p:nvPr/>
            </p:nvSpPr>
            <p:spPr bwMode="auto">
              <a:xfrm>
                <a:off x="3903" y="3139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4" name="Oval 446"/>
              <p:cNvSpPr>
                <a:spLocks noChangeArrowheads="1"/>
              </p:cNvSpPr>
              <p:nvPr/>
            </p:nvSpPr>
            <p:spPr bwMode="auto">
              <a:xfrm>
                <a:off x="4045" y="2849"/>
                <a:ext cx="20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5" name="Oval 447"/>
              <p:cNvSpPr>
                <a:spLocks noChangeArrowheads="1"/>
              </p:cNvSpPr>
              <p:nvPr/>
            </p:nvSpPr>
            <p:spPr bwMode="auto">
              <a:xfrm>
                <a:off x="4131" y="2679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6" name="Oval 448"/>
              <p:cNvSpPr>
                <a:spLocks noChangeArrowheads="1"/>
              </p:cNvSpPr>
              <p:nvPr/>
            </p:nvSpPr>
            <p:spPr bwMode="auto">
              <a:xfrm>
                <a:off x="4212" y="2612"/>
                <a:ext cx="21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7" name="Oval 449"/>
              <p:cNvSpPr>
                <a:spLocks noChangeArrowheads="1"/>
              </p:cNvSpPr>
              <p:nvPr/>
            </p:nvSpPr>
            <p:spPr bwMode="auto">
              <a:xfrm>
                <a:off x="4206" y="2597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8" name="Oval 450"/>
              <p:cNvSpPr>
                <a:spLocks noChangeArrowheads="1"/>
              </p:cNvSpPr>
              <p:nvPr/>
            </p:nvSpPr>
            <p:spPr bwMode="auto">
              <a:xfrm>
                <a:off x="4533" y="2533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9" name="Oval 451"/>
              <p:cNvSpPr>
                <a:spLocks noChangeArrowheads="1"/>
              </p:cNvSpPr>
              <p:nvPr/>
            </p:nvSpPr>
            <p:spPr bwMode="auto">
              <a:xfrm>
                <a:off x="4434" y="2572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0" name="Oval 452"/>
              <p:cNvSpPr>
                <a:spLocks noChangeArrowheads="1"/>
              </p:cNvSpPr>
              <p:nvPr/>
            </p:nvSpPr>
            <p:spPr bwMode="auto">
              <a:xfrm>
                <a:off x="5055" y="2395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1" name="Oval 453"/>
              <p:cNvSpPr>
                <a:spLocks noChangeArrowheads="1"/>
              </p:cNvSpPr>
              <p:nvPr/>
            </p:nvSpPr>
            <p:spPr bwMode="auto">
              <a:xfrm>
                <a:off x="4998" y="2421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2" name="Oval 454"/>
              <p:cNvSpPr>
                <a:spLocks noChangeArrowheads="1"/>
              </p:cNvSpPr>
              <p:nvPr/>
            </p:nvSpPr>
            <p:spPr bwMode="auto">
              <a:xfrm>
                <a:off x="5251" y="2315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3" name="Oval 455"/>
              <p:cNvSpPr>
                <a:spLocks noChangeArrowheads="1"/>
              </p:cNvSpPr>
              <p:nvPr/>
            </p:nvSpPr>
            <p:spPr bwMode="auto">
              <a:xfrm>
                <a:off x="5682" y="3167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4" name="Oval 456"/>
              <p:cNvSpPr>
                <a:spLocks noChangeArrowheads="1"/>
              </p:cNvSpPr>
              <p:nvPr/>
            </p:nvSpPr>
            <p:spPr bwMode="auto">
              <a:xfrm>
                <a:off x="5923" y="3036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5" name="Oval 457"/>
              <p:cNvSpPr>
                <a:spLocks noChangeArrowheads="1"/>
              </p:cNvSpPr>
              <p:nvPr/>
            </p:nvSpPr>
            <p:spPr bwMode="auto">
              <a:xfrm>
                <a:off x="5824" y="3060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6" name="Oval 458"/>
              <p:cNvSpPr>
                <a:spLocks noChangeArrowheads="1"/>
              </p:cNvSpPr>
              <p:nvPr/>
            </p:nvSpPr>
            <p:spPr bwMode="auto">
              <a:xfrm>
                <a:off x="5763" y="3280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7" name="Oval 459"/>
              <p:cNvSpPr>
                <a:spLocks noChangeArrowheads="1"/>
              </p:cNvSpPr>
              <p:nvPr/>
            </p:nvSpPr>
            <p:spPr bwMode="auto">
              <a:xfrm>
                <a:off x="5770" y="3167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8" name="Oval 460"/>
              <p:cNvSpPr>
                <a:spLocks noChangeArrowheads="1"/>
              </p:cNvSpPr>
              <p:nvPr/>
            </p:nvSpPr>
            <p:spPr bwMode="auto">
              <a:xfrm>
                <a:off x="5958" y="2992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9" name="Oval 461"/>
              <p:cNvSpPr>
                <a:spLocks noChangeArrowheads="1"/>
              </p:cNvSpPr>
              <p:nvPr/>
            </p:nvSpPr>
            <p:spPr bwMode="auto">
              <a:xfrm>
                <a:off x="6333" y="3214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0" name="Oval 462"/>
              <p:cNvSpPr>
                <a:spLocks noChangeArrowheads="1"/>
              </p:cNvSpPr>
              <p:nvPr/>
            </p:nvSpPr>
            <p:spPr bwMode="auto">
              <a:xfrm>
                <a:off x="6266" y="3133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1" name="Oval 463"/>
              <p:cNvSpPr>
                <a:spLocks noChangeArrowheads="1"/>
              </p:cNvSpPr>
              <p:nvPr/>
            </p:nvSpPr>
            <p:spPr bwMode="auto">
              <a:xfrm>
                <a:off x="6189" y="3055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2" name="Oval 464"/>
              <p:cNvSpPr>
                <a:spLocks noChangeArrowheads="1"/>
              </p:cNvSpPr>
              <p:nvPr/>
            </p:nvSpPr>
            <p:spPr bwMode="auto">
              <a:xfrm>
                <a:off x="6273" y="3304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3" name="Oval 465"/>
              <p:cNvSpPr>
                <a:spLocks noChangeArrowheads="1"/>
              </p:cNvSpPr>
              <p:nvPr/>
            </p:nvSpPr>
            <p:spPr bwMode="auto">
              <a:xfrm>
                <a:off x="6310" y="3276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4" name="Oval 466"/>
              <p:cNvSpPr>
                <a:spLocks noChangeArrowheads="1"/>
              </p:cNvSpPr>
              <p:nvPr/>
            </p:nvSpPr>
            <p:spPr bwMode="auto">
              <a:xfrm>
                <a:off x="6345" y="3336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5" name="Oval 467"/>
              <p:cNvSpPr>
                <a:spLocks noChangeArrowheads="1"/>
              </p:cNvSpPr>
              <p:nvPr/>
            </p:nvSpPr>
            <p:spPr bwMode="auto">
              <a:xfrm>
                <a:off x="6330" y="3215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6" name="Oval 468"/>
              <p:cNvSpPr>
                <a:spLocks noChangeArrowheads="1"/>
              </p:cNvSpPr>
              <p:nvPr/>
            </p:nvSpPr>
            <p:spPr bwMode="auto">
              <a:xfrm>
                <a:off x="6216" y="3769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7" name="Oval 469"/>
              <p:cNvSpPr>
                <a:spLocks noChangeArrowheads="1"/>
              </p:cNvSpPr>
              <p:nvPr/>
            </p:nvSpPr>
            <p:spPr bwMode="auto">
              <a:xfrm>
                <a:off x="6254" y="365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8" name="Oval 470"/>
              <p:cNvSpPr>
                <a:spLocks noChangeArrowheads="1"/>
              </p:cNvSpPr>
              <p:nvPr/>
            </p:nvSpPr>
            <p:spPr bwMode="auto">
              <a:xfrm>
                <a:off x="6232" y="3923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9" name="Oval 471"/>
              <p:cNvSpPr>
                <a:spLocks noChangeArrowheads="1"/>
              </p:cNvSpPr>
              <p:nvPr/>
            </p:nvSpPr>
            <p:spPr bwMode="auto">
              <a:xfrm>
                <a:off x="6299" y="3580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0" name="Oval 472"/>
              <p:cNvSpPr>
                <a:spLocks noChangeArrowheads="1"/>
              </p:cNvSpPr>
              <p:nvPr/>
            </p:nvSpPr>
            <p:spPr bwMode="auto">
              <a:xfrm>
                <a:off x="6284" y="3473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1" name="Oval 473"/>
              <p:cNvSpPr>
                <a:spLocks noChangeArrowheads="1"/>
              </p:cNvSpPr>
              <p:nvPr/>
            </p:nvSpPr>
            <p:spPr bwMode="auto">
              <a:xfrm>
                <a:off x="6262" y="3350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2" name="Oval 474"/>
              <p:cNvSpPr>
                <a:spLocks noChangeArrowheads="1"/>
              </p:cNvSpPr>
              <p:nvPr/>
            </p:nvSpPr>
            <p:spPr bwMode="auto">
              <a:xfrm>
                <a:off x="6208" y="3373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3" name="Oval 475"/>
              <p:cNvSpPr>
                <a:spLocks noChangeArrowheads="1"/>
              </p:cNvSpPr>
              <p:nvPr/>
            </p:nvSpPr>
            <p:spPr bwMode="auto">
              <a:xfrm>
                <a:off x="5957" y="4013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4" name="Oval 476"/>
              <p:cNvSpPr>
                <a:spLocks noChangeArrowheads="1"/>
              </p:cNvSpPr>
              <p:nvPr/>
            </p:nvSpPr>
            <p:spPr bwMode="auto">
              <a:xfrm>
                <a:off x="5897" y="4102"/>
                <a:ext cx="21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5" name="Oval 477"/>
              <p:cNvSpPr>
                <a:spLocks noChangeArrowheads="1"/>
              </p:cNvSpPr>
              <p:nvPr/>
            </p:nvSpPr>
            <p:spPr bwMode="auto">
              <a:xfrm>
                <a:off x="5835" y="4118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6" name="Oval 478"/>
              <p:cNvSpPr>
                <a:spLocks noChangeArrowheads="1"/>
              </p:cNvSpPr>
              <p:nvPr/>
            </p:nvSpPr>
            <p:spPr bwMode="auto">
              <a:xfrm>
                <a:off x="5783" y="4104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7" name="Oval 479"/>
              <p:cNvSpPr>
                <a:spLocks noChangeArrowheads="1"/>
              </p:cNvSpPr>
              <p:nvPr/>
            </p:nvSpPr>
            <p:spPr bwMode="auto">
              <a:xfrm>
                <a:off x="5749" y="4055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8" name="Oval 480"/>
              <p:cNvSpPr>
                <a:spLocks noChangeArrowheads="1"/>
              </p:cNvSpPr>
              <p:nvPr/>
            </p:nvSpPr>
            <p:spPr bwMode="auto">
              <a:xfrm>
                <a:off x="5724" y="4030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9" name="Oval 481"/>
              <p:cNvSpPr>
                <a:spLocks noChangeArrowheads="1"/>
              </p:cNvSpPr>
              <p:nvPr/>
            </p:nvSpPr>
            <p:spPr bwMode="auto">
              <a:xfrm>
                <a:off x="5731" y="3925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0" name="Oval 482"/>
              <p:cNvSpPr>
                <a:spLocks noChangeArrowheads="1"/>
              </p:cNvSpPr>
              <p:nvPr/>
            </p:nvSpPr>
            <p:spPr bwMode="auto">
              <a:xfrm>
                <a:off x="6216" y="3618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1" name="Oval 483"/>
              <p:cNvSpPr>
                <a:spLocks noChangeArrowheads="1"/>
              </p:cNvSpPr>
              <p:nvPr/>
            </p:nvSpPr>
            <p:spPr bwMode="auto">
              <a:xfrm>
                <a:off x="6277" y="4020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2" name="Oval 484"/>
              <p:cNvSpPr>
                <a:spLocks noChangeArrowheads="1"/>
              </p:cNvSpPr>
              <p:nvPr/>
            </p:nvSpPr>
            <p:spPr bwMode="auto">
              <a:xfrm>
                <a:off x="5469" y="3554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3" name="Oval 485"/>
              <p:cNvSpPr>
                <a:spLocks noChangeArrowheads="1"/>
              </p:cNvSpPr>
              <p:nvPr/>
            </p:nvSpPr>
            <p:spPr bwMode="auto">
              <a:xfrm>
                <a:off x="4822" y="3904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4" name="Oval 486"/>
              <p:cNvSpPr>
                <a:spLocks noChangeArrowheads="1"/>
              </p:cNvSpPr>
              <p:nvPr/>
            </p:nvSpPr>
            <p:spPr bwMode="auto">
              <a:xfrm>
                <a:off x="5553" y="3275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5" name="Oval 487"/>
              <p:cNvSpPr>
                <a:spLocks noChangeArrowheads="1"/>
              </p:cNvSpPr>
              <p:nvPr/>
            </p:nvSpPr>
            <p:spPr bwMode="auto">
              <a:xfrm>
                <a:off x="5901" y="3010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6" name="Oval 488"/>
              <p:cNvSpPr>
                <a:spLocks noChangeArrowheads="1"/>
              </p:cNvSpPr>
              <p:nvPr/>
            </p:nvSpPr>
            <p:spPr bwMode="auto">
              <a:xfrm>
                <a:off x="5747" y="311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7" name="Oval 489"/>
              <p:cNvSpPr>
                <a:spLocks noChangeArrowheads="1"/>
              </p:cNvSpPr>
              <p:nvPr/>
            </p:nvSpPr>
            <p:spPr bwMode="auto">
              <a:xfrm>
                <a:off x="5900" y="3167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8" name="Oval 490"/>
              <p:cNvSpPr>
                <a:spLocks noChangeArrowheads="1"/>
              </p:cNvSpPr>
              <p:nvPr/>
            </p:nvSpPr>
            <p:spPr bwMode="auto">
              <a:xfrm>
                <a:off x="6042" y="2996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9" name="Oval 491"/>
              <p:cNvSpPr>
                <a:spLocks noChangeArrowheads="1"/>
              </p:cNvSpPr>
              <p:nvPr/>
            </p:nvSpPr>
            <p:spPr bwMode="auto">
              <a:xfrm>
                <a:off x="5518" y="3531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0" name="Oval 492"/>
              <p:cNvSpPr>
                <a:spLocks noChangeArrowheads="1"/>
              </p:cNvSpPr>
              <p:nvPr/>
            </p:nvSpPr>
            <p:spPr bwMode="auto">
              <a:xfrm>
                <a:off x="5522" y="3439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1" name="Oval 493"/>
              <p:cNvSpPr>
                <a:spLocks noChangeArrowheads="1"/>
              </p:cNvSpPr>
              <p:nvPr/>
            </p:nvSpPr>
            <p:spPr bwMode="auto">
              <a:xfrm>
                <a:off x="5627" y="3434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2" name="Oval 494"/>
              <p:cNvSpPr>
                <a:spLocks noChangeArrowheads="1"/>
              </p:cNvSpPr>
              <p:nvPr/>
            </p:nvSpPr>
            <p:spPr bwMode="auto">
              <a:xfrm>
                <a:off x="5551" y="2922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3" name="Oval 495"/>
              <p:cNvSpPr>
                <a:spLocks noChangeArrowheads="1"/>
              </p:cNvSpPr>
              <p:nvPr/>
            </p:nvSpPr>
            <p:spPr bwMode="auto">
              <a:xfrm>
                <a:off x="5923" y="2812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4" name="Oval 496"/>
              <p:cNvSpPr>
                <a:spLocks noChangeArrowheads="1"/>
              </p:cNvSpPr>
              <p:nvPr/>
            </p:nvSpPr>
            <p:spPr bwMode="auto">
              <a:xfrm>
                <a:off x="5628" y="2900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5" name="Oval 497"/>
              <p:cNvSpPr>
                <a:spLocks noChangeArrowheads="1"/>
              </p:cNvSpPr>
              <p:nvPr/>
            </p:nvSpPr>
            <p:spPr bwMode="auto">
              <a:xfrm>
                <a:off x="5967" y="2452"/>
                <a:ext cx="23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6" name="Oval 498"/>
              <p:cNvSpPr>
                <a:spLocks noChangeArrowheads="1"/>
              </p:cNvSpPr>
              <p:nvPr/>
            </p:nvSpPr>
            <p:spPr bwMode="auto">
              <a:xfrm>
                <a:off x="6295" y="3966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7" name="Oval 499"/>
              <p:cNvSpPr>
                <a:spLocks noChangeArrowheads="1"/>
              </p:cNvSpPr>
              <p:nvPr/>
            </p:nvSpPr>
            <p:spPr bwMode="auto">
              <a:xfrm>
                <a:off x="5628" y="2641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8" name="Oval 500"/>
              <p:cNvSpPr>
                <a:spLocks noChangeArrowheads="1"/>
              </p:cNvSpPr>
              <p:nvPr/>
            </p:nvSpPr>
            <p:spPr bwMode="auto">
              <a:xfrm>
                <a:off x="6388" y="3718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9" name="Oval 501"/>
              <p:cNvSpPr>
                <a:spLocks noChangeArrowheads="1"/>
              </p:cNvSpPr>
              <p:nvPr/>
            </p:nvSpPr>
            <p:spPr bwMode="auto">
              <a:xfrm>
                <a:off x="6222" y="2552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0" name="Oval 502"/>
              <p:cNvSpPr>
                <a:spLocks noChangeArrowheads="1"/>
              </p:cNvSpPr>
              <p:nvPr/>
            </p:nvSpPr>
            <p:spPr bwMode="auto">
              <a:xfrm>
                <a:off x="6330" y="2478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1" name="Oval 503"/>
              <p:cNvSpPr>
                <a:spLocks noChangeArrowheads="1"/>
              </p:cNvSpPr>
              <p:nvPr/>
            </p:nvSpPr>
            <p:spPr bwMode="auto">
              <a:xfrm>
                <a:off x="6115" y="2664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2" name="Oval 504"/>
              <p:cNvSpPr>
                <a:spLocks noChangeArrowheads="1"/>
              </p:cNvSpPr>
              <p:nvPr/>
            </p:nvSpPr>
            <p:spPr bwMode="auto">
              <a:xfrm>
                <a:off x="6160" y="2446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3" name="Oval 505"/>
              <p:cNvSpPr>
                <a:spLocks noChangeArrowheads="1"/>
              </p:cNvSpPr>
              <p:nvPr/>
            </p:nvSpPr>
            <p:spPr bwMode="auto">
              <a:xfrm>
                <a:off x="5657" y="3879"/>
                <a:ext cx="15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4" name="Oval 506"/>
              <p:cNvSpPr>
                <a:spLocks noChangeArrowheads="1"/>
              </p:cNvSpPr>
              <p:nvPr/>
            </p:nvSpPr>
            <p:spPr bwMode="auto">
              <a:xfrm>
                <a:off x="6142" y="2537"/>
                <a:ext cx="20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5" name="Oval 507"/>
              <p:cNvSpPr>
                <a:spLocks noChangeArrowheads="1"/>
              </p:cNvSpPr>
              <p:nvPr/>
            </p:nvSpPr>
            <p:spPr bwMode="auto">
              <a:xfrm>
                <a:off x="5216" y="2764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6" name="Oval 508"/>
              <p:cNvSpPr>
                <a:spLocks noChangeArrowheads="1"/>
              </p:cNvSpPr>
              <p:nvPr/>
            </p:nvSpPr>
            <p:spPr bwMode="auto">
              <a:xfrm>
                <a:off x="5352" y="223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7" name="Oval 509"/>
              <p:cNvSpPr>
                <a:spLocks noChangeArrowheads="1"/>
              </p:cNvSpPr>
              <p:nvPr/>
            </p:nvSpPr>
            <p:spPr bwMode="auto">
              <a:xfrm>
                <a:off x="5816" y="3323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8" name="Oval 510"/>
              <p:cNvSpPr>
                <a:spLocks noChangeArrowheads="1"/>
              </p:cNvSpPr>
              <p:nvPr/>
            </p:nvSpPr>
            <p:spPr bwMode="auto">
              <a:xfrm>
                <a:off x="5776" y="4222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9" name="Oval 511"/>
              <p:cNvSpPr>
                <a:spLocks noChangeArrowheads="1"/>
              </p:cNvSpPr>
              <p:nvPr/>
            </p:nvSpPr>
            <p:spPr bwMode="auto">
              <a:xfrm>
                <a:off x="5648" y="3926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0" name="Oval 512"/>
              <p:cNvSpPr>
                <a:spLocks noChangeArrowheads="1"/>
              </p:cNvSpPr>
              <p:nvPr/>
            </p:nvSpPr>
            <p:spPr bwMode="auto">
              <a:xfrm>
                <a:off x="5842" y="2917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1" name="Oval 513"/>
              <p:cNvSpPr>
                <a:spLocks noChangeArrowheads="1"/>
              </p:cNvSpPr>
              <p:nvPr/>
            </p:nvSpPr>
            <p:spPr bwMode="auto">
              <a:xfrm>
                <a:off x="5736" y="3168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2" name="Oval 514"/>
              <p:cNvSpPr>
                <a:spLocks noChangeArrowheads="1"/>
              </p:cNvSpPr>
              <p:nvPr/>
            </p:nvSpPr>
            <p:spPr bwMode="auto">
              <a:xfrm>
                <a:off x="5958" y="2898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3" name="Oval 515"/>
              <p:cNvSpPr>
                <a:spLocks noChangeArrowheads="1"/>
              </p:cNvSpPr>
              <p:nvPr/>
            </p:nvSpPr>
            <p:spPr bwMode="auto">
              <a:xfrm>
                <a:off x="6652" y="3823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4" name="Oval 516"/>
              <p:cNvSpPr>
                <a:spLocks noChangeArrowheads="1"/>
              </p:cNvSpPr>
              <p:nvPr/>
            </p:nvSpPr>
            <p:spPr bwMode="auto">
              <a:xfrm>
                <a:off x="6126" y="2987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5" name="Oval 517"/>
              <p:cNvSpPr>
                <a:spLocks noChangeArrowheads="1"/>
              </p:cNvSpPr>
              <p:nvPr/>
            </p:nvSpPr>
            <p:spPr bwMode="auto">
              <a:xfrm>
                <a:off x="5870" y="2722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6" name="Oval 518"/>
              <p:cNvSpPr>
                <a:spLocks noChangeArrowheads="1"/>
              </p:cNvSpPr>
              <p:nvPr/>
            </p:nvSpPr>
            <p:spPr bwMode="auto">
              <a:xfrm>
                <a:off x="6292" y="3007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7" name="Oval 519"/>
              <p:cNvSpPr>
                <a:spLocks noChangeArrowheads="1"/>
              </p:cNvSpPr>
              <p:nvPr/>
            </p:nvSpPr>
            <p:spPr bwMode="auto">
              <a:xfrm>
                <a:off x="6362" y="3104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8" name="Oval 520"/>
              <p:cNvSpPr>
                <a:spLocks noChangeArrowheads="1"/>
              </p:cNvSpPr>
              <p:nvPr/>
            </p:nvSpPr>
            <p:spPr bwMode="auto">
              <a:xfrm>
                <a:off x="6431" y="3035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9" name="Oval 521"/>
              <p:cNvSpPr>
                <a:spLocks noChangeArrowheads="1"/>
              </p:cNvSpPr>
              <p:nvPr/>
            </p:nvSpPr>
            <p:spPr bwMode="auto">
              <a:xfrm>
                <a:off x="6438" y="2839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0" name="Oval 522"/>
              <p:cNvSpPr>
                <a:spLocks noChangeArrowheads="1"/>
              </p:cNvSpPr>
              <p:nvPr/>
            </p:nvSpPr>
            <p:spPr bwMode="auto">
              <a:xfrm>
                <a:off x="6413" y="2974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1" name="Oval 523"/>
              <p:cNvSpPr>
                <a:spLocks noChangeArrowheads="1"/>
              </p:cNvSpPr>
              <p:nvPr/>
            </p:nvSpPr>
            <p:spPr bwMode="auto">
              <a:xfrm>
                <a:off x="6546" y="3044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2" name="Oval 524"/>
              <p:cNvSpPr>
                <a:spLocks noChangeArrowheads="1"/>
              </p:cNvSpPr>
              <p:nvPr/>
            </p:nvSpPr>
            <p:spPr bwMode="auto">
              <a:xfrm>
                <a:off x="6547" y="2662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3" name="Oval 525"/>
              <p:cNvSpPr>
                <a:spLocks noChangeArrowheads="1"/>
              </p:cNvSpPr>
              <p:nvPr/>
            </p:nvSpPr>
            <p:spPr bwMode="auto">
              <a:xfrm>
                <a:off x="6522" y="2779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4" name="Oval 526"/>
              <p:cNvSpPr>
                <a:spLocks noChangeArrowheads="1"/>
              </p:cNvSpPr>
              <p:nvPr/>
            </p:nvSpPr>
            <p:spPr bwMode="auto">
              <a:xfrm>
                <a:off x="6526" y="278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5" name="Oval 527"/>
              <p:cNvSpPr>
                <a:spLocks noChangeArrowheads="1"/>
              </p:cNvSpPr>
              <p:nvPr/>
            </p:nvSpPr>
            <p:spPr bwMode="auto">
              <a:xfrm>
                <a:off x="6480" y="2573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6" name="Oval 528"/>
              <p:cNvSpPr>
                <a:spLocks noChangeArrowheads="1"/>
              </p:cNvSpPr>
              <p:nvPr/>
            </p:nvSpPr>
            <p:spPr bwMode="auto">
              <a:xfrm>
                <a:off x="6440" y="2683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7" name="Oval 529"/>
              <p:cNvSpPr>
                <a:spLocks noChangeArrowheads="1"/>
              </p:cNvSpPr>
              <p:nvPr/>
            </p:nvSpPr>
            <p:spPr bwMode="auto">
              <a:xfrm>
                <a:off x="6421" y="2787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8" name="Oval 530"/>
              <p:cNvSpPr>
                <a:spLocks noChangeArrowheads="1"/>
              </p:cNvSpPr>
              <p:nvPr/>
            </p:nvSpPr>
            <p:spPr bwMode="auto">
              <a:xfrm>
                <a:off x="6550" y="2515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9" name="Oval 531"/>
              <p:cNvSpPr>
                <a:spLocks noChangeArrowheads="1"/>
              </p:cNvSpPr>
              <p:nvPr/>
            </p:nvSpPr>
            <p:spPr bwMode="auto">
              <a:xfrm>
                <a:off x="6732" y="2237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0" name="Oval 532"/>
              <p:cNvSpPr>
                <a:spLocks noChangeArrowheads="1"/>
              </p:cNvSpPr>
              <p:nvPr/>
            </p:nvSpPr>
            <p:spPr bwMode="auto">
              <a:xfrm>
                <a:off x="6588" y="2777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1" name="Oval 533"/>
              <p:cNvSpPr>
                <a:spLocks noChangeArrowheads="1"/>
              </p:cNvSpPr>
              <p:nvPr/>
            </p:nvSpPr>
            <p:spPr bwMode="auto">
              <a:xfrm>
                <a:off x="6573" y="2948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2" name="Oval 534"/>
              <p:cNvSpPr>
                <a:spLocks noChangeArrowheads="1"/>
              </p:cNvSpPr>
              <p:nvPr/>
            </p:nvSpPr>
            <p:spPr bwMode="auto">
              <a:xfrm>
                <a:off x="6572" y="2852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3" name="Oval 535"/>
              <p:cNvSpPr>
                <a:spLocks noChangeArrowheads="1"/>
              </p:cNvSpPr>
              <p:nvPr/>
            </p:nvSpPr>
            <p:spPr bwMode="auto">
              <a:xfrm>
                <a:off x="6613" y="2722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4" name="Oval 536"/>
              <p:cNvSpPr>
                <a:spLocks noChangeArrowheads="1"/>
              </p:cNvSpPr>
              <p:nvPr/>
            </p:nvSpPr>
            <p:spPr bwMode="auto">
              <a:xfrm>
                <a:off x="6570" y="2719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5" name="Oval 537"/>
              <p:cNvSpPr>
                <a:spLocks noChangeArrowheads="1"/>
              </p:cNvSpPr>
              <p:nvPr/>
            </p:nvSpPr>
            <p:spPr bwMode="auto">
              <a:xfrm>
                <a:off x="4924" y="2366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6" name="Oval 538"/>
              <p:cNvSpPr>
                <a:spLocks noChangeArrowheads="1"/>
              </p:cNvSpPr>
              <p:nvPr/>
            </p:nvSpPr>
            <p:spPr bwMode="auto">
              <a:xfrm>
                <a:off x="4866" y="2386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7" name="Oval 539"/>
              <p:cNvSpPr>
                <a:spLocks noChangeArrowheads="1"/>
              </p:cNvSpPr>
              <p:nvPr/>
            </p:nvSpPr>
            <p:spPr bwMode="auto">
              <a:xfrm>
                <a:off x="5231" y="2968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8" name="Oval 540"/>
              <p:cNvSpPr>
                <a:spLocks noChangeArrowheads="1"/>
              </p:cNvSpPr>
              <p:nvPr/>
            </p:nvSpPr>
            <p:spPr bwMode="auto">
              <a:xfrm>
                <a:off x="5741" y="425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9" name="Oval 541"/>
              <p:cNvSpPr>
                <a:spLocks noChangeArrowheads="1"/>
              </p:cNvSpPr>
              <p:nvPr/>
            </p:nvSpPr>
            <p:spPr bwMode="auto">
              <a:xfrm>
                <a:off x="6444" y="3498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0" name="Oval 542"/>
              <p:cNvSpPr>
                <a:spLocks noChangeArrowheads="1"/>
              </p:cNvSpPr>
              <p:nvPr/>
            </p:nvSpPr>
            <p:spPr bwMode="auto">
              <a:xfrm>
                <a:off x="6426" y="3319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1" name="Oval 543"/>
              <p:cNvSpPr>
                <a:spLocks noChangeArrowheads="1"/>
              </p:cNvSpPr>
              <p:nvPr/>
            </p:nvSpPr>
            <p:spPr bwMode="auto">
              <a:xfrm>
                <a:off x="6346" y="3879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2" name="Oval 544"/>
              <p:cNvSpPr>
                <a:spLocks noChangeArrowheads="1"/>
              </p:cNvSpPr>
              <p:nvPr/>
            </p:nvSpPr>
            <p:spPr bwMode="auto">
              <a:xfrm>
                <a:off x="6408" y="354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3" name="Oval 545"/>
              <p:cNvSpPr>
                <a:spLocks noChangeArrowheads="1"/>
              </p:cNvSpPr>
              <p:nvPr/>
            </p:nvSpPr>
            <p:spPr bwMode="auto">
              <a:xfrm>
                <a:off x="6444" y="3068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4" name="Oval 546"/>
              <p:cNvSpPr>
                <a:spLocks noChangeArrowheads="1"/>
              </p:cNvSpPr>
              <p:nvPr/>
            </p:nvSpPr>
            <p:spPr bwMode="auto">
              <a:xfrm>
                <a:off x="6389" y="2920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5" name="Oval 547"/>
              <p:cNvSpPr>
                <a:spLocks noChangeArrowheads="1"/>
              </p:cNvSpPr>
              <p:nvPr/>
            </p:nvSpPr>
            <p:spPr bwMode="auto">
              <a:xfrm>
                <a:off x="6800" y="2117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6" name="Oval 548"/>
              <p:cNvSpPr>
                <a:spLocks noChangeArrowheads="1"/>
              </p:cNvSpPr>
              <p:nvPr/>
            </p:nvSpPr>
            <p:spPr bwMode="auto">
              <a:xfrm>
                <a:off x="6678" y="1601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7" name="Oval 549"/>
              <p:cNvSpPr>
                <a:spLocks noChangeArrowheads="1"/>
              </p:cNvSpPr>
              <p:nvPr/>
            </p:nvSpPr>
            <p:spPr bwMode="auto">
              <a:xfrm>
                <a:off x="6482" y="2209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8" name="Oval 550"/>
              <p:cNvSpPr>
                <a:spLocks noChangeArrowheads="1"/>
              </p:cNvSpPr>
              <p:nvPr/>
            </p:nvSpPr>
            <p:spPr bwMode="auto">
              <a:xfrm>
                <a:off x="6604" y="2218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9" name="Oval 551"/>
              <p:cNvSpPr>
                <a:spLocks noChangeArrowheads="1"/>
              </p:cNvSpPr>
              <p:nvPr/>
            </p:nvSpPr>
            <p:spPr bwMode="auto">
              <a:xfrm>
                <a:off x="6271" y="2143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0" name="Oval 552"/>
              <p:cNvSpPr>
                <a:spLocks noChangeArrowheads="1"/>
              </p:cNvSpPr>
              <p:nvPr/>
            </p:nvSpPr>
            <p:spPr bwMode="auto">
              <a:xfrm>
                <a:off x="6299" y="207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1" name="Oval 553"/>
              <p:cNvSpPr>
                <a:spLocks noChangeArrowheads="1"/>
              </p:cNvSpPr>
              <p:nvPr/>
            </p:nvSpPr>
            <p:spPr bwMode="auto">
              <a:xfrm>
                <a:off x="6557" y="2989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2" name="Oval 554"/>
              <p:cNvSpPr>
                <a:spLocks noChangeArrowheads="1"/>
              </p:cNvSpPr>
              <p:nvPr/>
            </p:nvSpPr>
            <p:spPr bwMode="auto">
              <a:xfrm>
                <a:off x="3841" y="3354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3" name="Oval 555"/>
              <p:cNvSpPr>
                <a:spLocks noChangeArrowheads="1"/>
              </p:cNvSpPr>
              <p:nvPr/>
            </p:nvSpPr>
            <p:spPr bwMode="auto">
              <a:xfrm>
                <a:off x="3636" y="3329"/>
                <a:ext cx="13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4" name="Oval 556"/>
              <p:cNvSpPr>
                <a:spLocks noChangeArrowheads="1"/>
              </p:cNvSpPr>
              <p:nvPr/>
            </p:nvSpPr>
            <p:spPr bwMode="auto">
              <a:xfrm>
                <a:off x="4146" y="2909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5" name="Oval 557"/>
              <p:cNvSpPr>
                <a:spLocks noChangeArrowheads="1"/>
              </p:cNvSpPr>
              <p:nvPr/>
            </p:nvSpPr>
            <p:spPr bwMode="auto">
              <a:xfrm>
                <a:off x="3937" y="3128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6" name="Oval 558"/>
              <p:cNvSpPr>
                <a:spLocks noChangeArrowheads="1"/>
              </p:cNvSpPr>
              <p:nvPr/>
            </p:nvSpPr>
            <p:spPr bwMode="auto">
              <a:xfrm>
                <a:off x="4161" y="284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7" name="Oval 559"/>
              <p:cNvSpPr>
                <a:spLocks noChangeArrowheads="1"/>
              </p:cNvSpPr>
              <p:nvPr/>
            </p:nvSpPr>
            <p:spPr bwMode="auto">
              <a:xfrm>
                <a:off x="4057" y="3062"/>
                <a:ext cx="17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8" name="Oval 560"/>
              <p:cNvSpPr>
                <a:spLocks noChangeArrowheads="1"/>
              </p:cNvSpPr>
              <p:nvPr/>
            </p:nvSpPr>
            <p:spPr bwMode="auto">
              <a:xfrm>
                <a:off x="4165" y="2860"/>
                <a:ext cx="10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9" name="Oval 561"/>
              <p:cNvSpPr>
                <a:spLocks noChangeArrowheads="1"/>
              </p:cNvSpPr>
              <p:nvPr/>
            </p:nvSpPr>
            <p:spPr bwMode="auto">
              <a:xfrm>
                <a:off x="3830" y="2285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0" name="Oval 562"/>
              <p:cNvSpPr>
                <a:spLocks noChangeArrowheads="1"/>
              </p:cNvSpPr>
              <p:nvPr/>
            </p:nvSpPr>
            <p:spPr bwMode="auto">
              <a:xfrm>
                <a:off x="4507" y="2568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1" name="Oval 563"/>
              <p:cNvSpPr>
                <a:spLocks noChangeArrowheads="1"/>
              </p:cNvSpPr>
              <p:nvPr/>
            </p:nvSpPr>
            <p:spPr bwMode="auto">
              <a:xfrm>
                <a:off x="4762" y="2332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2" name="Oval 564"/>
              <p:cNvSpPr>
                <a:spLocks noChangeArrowheads="1"/>
              </p:cNvSpPr>
              <p:nvPr/>
            </p:nvSpPr>
            <p:spPr bwMode="auto">
              <a:xfrm>
                <a:off x="4993" y="3464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3" name="Oval 565"/>
              <p:cNvSpPr>
                <a:spLocks noChangeArrowheads="1"/>
              </p:cNvSpPr>
              <p:nvPr/>
            </p:nvSpPr>
            <p:spPr bwMode="auto">
              <a:xfrm>
                <a:off x="4210" y="4042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4" name="Oval 566"/>
              <p:cNvSpPr>
                <a:spLocks noChangeArrowheads="1"/>
              </p:cNvSpPr>
              <p:nvPr/>
            </p:nvSpPr>
            <p:spPr bwMode="auto">
              <a:xfrm>
                <a:off x="4445" y="3780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5" name="Oval 567"/>
              <p:cNvSpPr>
                <a:spLocks noChangeArrowheads="1"/>
              </p:cNvSpPr>
              <p:nvPr/>
            </p:nvSpPr>
            <p:spPr bwMode="auto">
              <a:xfrm>
                <a:off x="4715" y="3750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6" name="Oval 568"/>
              <p:cNvSpPr>
                <a:spLocks noChangeArrowheads="1"/>
              </p:cNvSpPr>
              <p:nvPr/>
            </p:nvSpPr>
            <p:spPr bwMode="auto">
              <a:xfrm>
                <a:off x="4482" y="3692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7" name="Oval 569"/>
              <p:cNvSpPr>
                <a:spLocks noChangeArrowheads="1"/>
              </p:cNvSpPr>
              <p:nvPr/>
            </p:nvSpPr>
            <p:spPr bwMode="auto">
              <a:xfrm>
                <a:off x="4467" y="3928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8" name="Oval 570"/>
              <p:cNvSpPr>
                <a:spLocks noChangeArrowheads="1"/>
              </p:cNvSpPr>
              <p:nvPr/>
            </p:nvSpPr>
            <p:spPr bwMode="auto">
              <a:xfrm>
                <a:off x="4472" y="374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9" name="Oval 571"/>
              <p:cNvSpPr>
                <a:spLocks noChangeArrowheads="1"/>
              </p:cNvSpPr>
              <p:nvPr/>
            </p:nvSpPr>
            <p:spPr bwMode="auto">
              <a:xfrm>
                <a:off x="4640" y="3705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0" name="Oval 572"/>
              <p:cNvSpPr>
                <a:spLocks noChangeArrowheads="1"/>
              </p:cNvSpPr>
              <p:nvPr/>
            </p:nvSpPr>
            <p:spPr bwMode="auto">
              <a:xfrm>
                <a:off x="4432" y="3885"/>
                <a:ext cx="17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1" name="Oval 573"/>
              <p:cNvSpPr>
                <a:spLocks noChangeArrowheads="1"/>
              </p:cNvSpPr>
              <p:nvPr/>
            </p:nvSpPr>
            <p:spPr bwMode="auto">
              <a:xfrm>
                <a:off x="5704" y="375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2" name="Oval 574"/>
              <p:cNvSpPr>
                <a:spLocks noChangeArrowheads="1"/>
              </p:cNvSpPr>
              <p:nvPr/>
            </p:nvSpPr>
            <p:spPr bwMode="auto">
              <a:xfrm>
                <a:off x="5777" y="3808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3" name="Oval 575"/>
              <p:cNvSpPr>
                <a:spLocks noChangeArrowheads="1"/>
              </p:cNvSpPr>
              <p:nvPr/>
            </p:nvSpPr>
            <p:spPr bwMode="auto">
              <a:xfrm>
                <a:off x="5783" y="3724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4" name="Oval 576"/>
              <p:cNvSpPr>
                <a:spLocks noChangeArrowheads="1"/>
              </p:cNvSpPr>
              <p:nvPr/>
            </p:nvSpPr>
            <p:spPr bwMode="auto">
              <a:xfrm>
                <a:off x="5665" y="3594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5" name="Oval 577"/>
              <p:cNvSpPr>
                <a:spLocks noChangeArrowheads="1"/>
              </p:cNvSpPr>
              <p:nvPr/>
            </p:nvSpPr>
            <p:spPr bwMode="auto">
              <a:xfrm>
                <a:off x="5568" y="3739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6" name="Oval 578"/>
              <p:cNvSpPr>
                <a:spLocks noChangeArrowheads="1"/>
              </p:cNvSpPr>
              <p:nvPr/>
            </p:nvSpPr>
            <p:spPr bwMode="auto">
              <a:xfrm>
                <a:off x="5647" y="3598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7" name="Oval 579"/>
              <p:cNvSpPr>
                <a:spLocks noChangeArrowheads="1"/>
              </p:cNvSpPr>
              <p:nvPr/>
            </p:nvSpPr>
            <p:spPr bwMode="auto">
              <a:xfrm>
                <a:off x="5745" y="3670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8" name="Oval 580"/>
              <p:cNvSpPr>
                <a:spLocks noChangeArrowheads="1"/>
              </p:cNvSpPr>
              <p:nvPr/>
            </p:nvSpPr>
            <p:spPr bwMode="auto">
              <a:xfrm>
                <a:off x="5441" y="3576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9" name="Oval 581"/>
              <p:cNvSpPr>
                <a:spLocks noChangeArrowheads="1"/>
              </p:cNvSpPr>
              <p:nvPr/>
            </p:nvSpPr>
            <p:spPr bwMode="auto">
              <a:xfrm>
                <a:off x="5455" y="365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0" name="Oval 582"/>
              <p:cNvSpPr>
                <a:spLocks noChangeArrowheads="1"/>
              </p:cNvSpPr>
              <p:nvPr/>
            </p:nvSpPr>
            <p:spPr bwMode="auto">
              <a:xfrm>
                <a:off x="5698" y="3688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1" name="Oval 583"/>
              <p:cNvSpPr>
                <a:spLocks noChangeArrowheads="1"/>
              </p:cNvSpPr>
              <p:nvPr/>
            </p:nvSpPr>
            <p:spPr bwMode="auto">
              <a:xfrm>
                <a:off x="5403" y="3534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2" name="Oval 584"/>
              <p:cNvSpPr>
                <a:spLocks noChangeArrowheads="1"/>
              </p:cNvSpPr>
              <p:nvPr/>
            </p:nvSpPr>
            <p:spPr bwMode="auto">
              <a:xfrm>
                <a:off x="5815" y="3667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3" name="Oval 585"/>
              <p:cNvSpPr>
                <a:spLocks noChangeArrowheads="1"/>
              </p:cNvSpPr>
              <p:nvPr/>
            </p:nvSpPr>
            <p:spPr bwMode="auto">
              <a:xfrm>
                <a:off x="5744" y="3731"/>
                <a:ext cx="9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4" name="Oval 586"/>
              <p:cNvSpPr>
                <a:spLocks noChangeArrowheads="1"/>
              </p:cNvSpPr>
              <p:nvPr/>
            </p:nvSpPr>
            <p:spPr bwMode="auto">
              <a:xfrm>
                <a:off x="5554" y="361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5" name="Oval 587"/>
              <p:cNvSpPr>
                <a:spLocks noChangeArrowheads="1"/>
              </p:cNvSpPr>
              <p:nvPr/>
            </p:nvSpPr>
            <p:spPr bwMode="auto">
              <a:xfrm>
                <a:off x="5625" y="3525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6" name="Oval 588"/>
              <p:cNvSpPr>
                <a:spLocks noChangeArrowheads="1"/>
              </p:cNvSpPr>
              <p:nvPr/>
            </p:nvSpPr>
            <p:spPr bwMode="auto">
              <a:xfrm>
                <a:off x="6111" y="2493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7" name="Oval 589"/>
              <p:cNvSpPr>
                <a:spLocks noChangeArrowheads="1"/>
              </p:cNvSpPr>
              <p:nvPr/>
            </p:nvSpPr>
            <p:spPr bwMode="auto">
              <a:xfrm>
                <a:off x="6683" y="2553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8" name="Oval 590"/>
              <p:cNvSpPr>
                <a:spLocks noChangeArrowheads="1"/>
              </p:cNvSpPr>
              <p:nvPr/>
            </p:nvSpPr>
            <p:spPr bwMode="auto">
              <a:xfrm>
                <a:off x="6658" y="2505"/>
                <a:ext cx="20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9" name="Oval 591"/>
              <p:cNvSpPr>
                <a:spLocks noChangeArrowheads="1"/>
              </p:cNvSpPr>
              <p:nvPr/>
            </p:nvSpPr>
            <p:spPr bwMode="auto">
              <a:xfrm>
                <a:off x="6738" y="2359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0" name="Oval 592"/>
              <p:cNvSpPr>
                <a:spLocks noChangeArrowheads="1"/>
              </p:cNvSpPr>
              <p:nvPr/>
            </p:nvSpPr>
            <p:spPr bwMode="auto">
              <a:xfrm>
                <a:off x="6496" y="2679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1" name="Oval 593"/>
              <p:cNvSpPr>
                <a:spLocks noChangeArrowheads="1"/>
              </p:cNvSpPr>
              <p:nvPr/>
            </p:nvSpPr>
            <p:spPr bwMode="auto">
              <a:xfrm>
                <a:off x="6477" y="1993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2" name="Oval 594"/>
              <p:cNvSpPr>
                <a:spLocks noChangeArrowheads="1"/>
              </p:cNvSpPr>
              <p:nvPr/>
            </p:nvSpPr>
            <p:spPr bwMode="auto">
              <a:xfrm>
                <a:off x="6727" y="2476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3" name="Oval 595"/>
              <p:cNvSpPr>
                <a:spLocks noChangeArrowheads="1"/>
              </p:cNvSpPr>
              <p:nvPr/>
            </p:nvSpPr>
            <p:spPr bwMode="auto">
              <a:xfrm>
                <a:off x="6812" y="2309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4" name="Oval 596"/>
              <p:cNvSpPr>
                <a:spLocks noChangeArrowheads="1"/>
              </p:cNvSpPr>
              <p:nvPr/>
            </p:nvSpPr>
            <p:spPr bwMode="auto">
              <a:xfrm>
                <a:off x="6792" y="2053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5" name="Oval 597"/>
              <p:cNvSpPr>
                <a:spLocks noChangeArrowheads="1"/>
              </p:cNvSpPr>
              <p:nvPr/>
            </p:nvSpPr>
            <p:spPr bwMode="auto">
              <a:xfrm>
                <a:off x="6697" y="1957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6" name="Oval 598"/>
              <p:cNvSpPr>
                <a:spLocks noChangeArrowheads="1"/>
              </p:cNvSpPr>
              <p:nvPr/>
            </p:nvSpPr>
            <p:spPr bwMode="auto">
              <a:xfrm>
                <a:off x="6160" y="1906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7" name="Oval 599"/>
              <p:cNvSpPr>
                <a:spLocks noChangeArrowheads="1"/>
              </p:cNvSpPr>
              <p:nvPr/>
            </p:nvSpPr>
            <p:spPr bwMode="auto">
              <a:xfrm>
                <a:off x="6073" y="2001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8" name="Oval 600"/>
              <p:cNvSpPr>
                <a:spLocks noChangeArrowheads="1"/>
              </p:cNvSpPr>
              <p:nvPr/>
            </p:nvSpPr>
            <p:spPr bwMode="auto">
              <a:xfrm>
                <a:off x="6076" y="1618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9" name="Oval 601"/>
              <p:cNvSpPr>
                <a:spLocks noChangeArrowheads="1"/>
              </p:cNvSpPr>
              <p:nvPr/>
            </p:nvSpPr>
            <p:spPr bwMode="auto">
              <a:xfrm>
                <a:off x="5975" y="1864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0" name="Oval 602"/>
              <p:cNvSpPr>
                <a:spLocks noChangeArrowheads="1"/>
              </p:cNvSpPr>
              <p:nvPr/>
            </p:nvSpPr>
            <p:spPr bwMode="auto">
              <a:xfrm>
                <a:off x="6128" y="2030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1" name="Oval 603"/>
              <p:cNvSpPr>
                <a:spLocks noChangeArrowheads="1"/>
              </p:cNvSpPr>
              <p:nvPr/>
            </p:nvSpPr>
            <p:spPr bwMode="auto">
              <a:xfrm>
                <a:off x="5379" y="2044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2" name="Oval 604"/>
              <p:cNvSpPr>
                <a:spLocks noChangeArrowheads="1"/>
              </p:cNvSpPr>
              <p:nvPr/>
            </p:nvSpPr>
            <p:spPr bwMode="auto">
              <a:xfrm>
                <a:off x="5257" y="1913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3" name="Oval 605"/>
              <p:cNvSpPr>
                <a:spLocks noChangeArrowheads="1"/>
              </p:cNvSpPr>
              <p:nvPr/>
            </p:nvSpPr>
            <p:spPr bwMode="auto">
              <a:xfrm>
                <a:off x="5325" y="1857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4" name="Oval 606"/>
              <p:cNvSpPr>
                <a:spLocks noChangeArrowheads="1"/>
              </p:cNvSpPr>
              <p:nvPr/>
            </p:nvSpPr>
            <p:spPr bwMode="auto">
              <a:xfrm>
                <a:off x="5835" y="3424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2" name="Group 808"/>
            <p:cNvGrpSpPr/>
            <p:nvPr/>
          </p:nvGrpSpPr>
          <p:grpSpPr bwMode="auto">
            <a:xfrm>
              <a:off x="2122" y="810"/>
              <a:ext cx="5532" cy="3638"/>
              <a:chOff x="2122" y="810"/>
              <a:chExt cx="5532" cy="3638"/>
            </a:xfrm>
          </p:grpSpPr>
          <p:sp>
            <p:nvSpPr>
              <p:cNvPr id="4095" name="Oval 608"/>
              <p:cNvSpPr>
                <a:spLocks noChangeArrowheads="1"/>
              </p:cNvSpPr>
              <p:nvPr/>
            </p:nvSpPr>
            <p:spPr bwMode="auto">
              <a:xfrm>
                <a:off x="5642" y="3562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6" name="Oval 609"/>
              <p:cNvSpPr>
                <a:spLocks noChangeArrowheads="1"/>
              </p:cNvSpPr>
              <p:nvPr/>
            </p:nvSpPr>
            <p:spPr bwMode="auto">
              <a:xfrm>
                <a:off x="5918" y="3341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7" name="Oval 610"/>
              <p:cNvSpPr>
                <a:spLocks noChangeArrowheads="1"/>
              </p:cNvSpPr>
              <p:nvPr/>
            </p:nvSpPr>
            <p:spPr bwMode="auto">
              <a:xfrm>
                <a:off x="5838" y="310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8" name="Oval 611"/>
              <p:cNvSpPr>
                <a:spLocks noChangeArrowheads="1"/>
              </p:cNvSpPr>
              <p:nvPr/>
            </p:nvSpPr>
            <p:spPr bwMode="auto">
              <a:xfrm>
                <a:off x="5450" y="4002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9" name="Oval 612"/>
              <p:cNvSpPr>
                <a:spLocks noChangeArrowheads="1"/>
              </p:cNvSpPr>
              <p:nvPr/>
            </p:nvSpPr>
            <p:spPr bwMode="auto">
              <a:xfrm>
                <a:off x="5984" y="4432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0" name="Oval 613"/>
              <p:cNvSpPr>
                <a:spLocks noChangeArrowheads="1"/>
              </p:cNvSpPr>
              <p:nvPr/>
            </p:nvSpPr>
            <p:spPr bwMode="auto">
              <a:xfrm>
                <a:off x="5468" y="4052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1" name="Oval 614"/>
              <p:cNvSpPr>
                <a:spLocks noChangeArrowheads="1"/>
              </p:cNvSpPr>
              <p:nvPr/>
            </p:nvSpPr>
            <p:spPr bwMode="auto">
              <a:xfrm>
                <a:off x="5820" y="2673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2" name="Oval 615"/>
              <p:cNvSpPr>
                <a:spLocks noChangeArrowheads="1"/>
              </p:cNvSpPr>
              <p:nvPr/>
            </p:nvSpPr>
            <p:spPr bwMode="auto">
              <a:xfrm>
                <a:off x="5789" y="269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3" name="Oval 616"/>
              <p:cNvSpPr>
                <a:spLocks noChangeArrowheads="1"/>
              </p:cNvSpPr>
              <p:nvPr/>
            </p:nvSpPr>
            <p:spPr bwMode="auto">
              <a:xfrm>
                <a:off x="5509" y="3854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4" name="Oval 617"/>
              <p:cNvSpPr>
                <a:spLocks noChangeArrowheads="1"/>
              </p:cNvSpPr>
              <p:nvPr/>
            </p:nvSpPr>
            <p:spPr bwMode="auto">
              <a:xfrm>
                <a:off x="6215" y="4069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5" name="Oval 618"/>
              <p:cNvSpPr>
                <a:spLocks noChangeArrowheads="1"/>
              </p:cNvSpPr>
              <p:nvPr/>
            </p:nvSpPr>
            <p:spPr bwMode="auto">
              <a:xfrm>
                <a:off x="6061" y="2725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6" name="Oval 619"/>
              <p:cNvSpPr>
                <a:spLocks noChangeArrowheads="1"/>
              </p:cNvSpPr>
              <p:nvPr/>
            </p:nvSpPr>
            <p:spPr bwMode="auto">
              <a:xfrm>
                <a:off x="6017" y="2470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7" name="Oval 620"/>
              <p:cNvSpPr>
                <a:spLocks noChangeArrowheads="1"/>
              </p:cNvSpPr>
              <p:nvPr/>
            </p:nvSpPr>
            <p:spPr bwMode="auto">
              <a:xfrm>
                <a:off x="6016" y="2373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8" name="Oval 621"/>
              <p:cNvSpPr>
                <a:spLocks noChangeArrowheads="1"/>
              </p:cNvSpPr>
              <p:nvPr/>
            </p:nvSpPr>
            <p:spPr bwMode="auto">
              <a:xfrm>
                <a:off x="6043" y="2283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9" name="Oval 622"/>
              <p:cNvSpPr>
                <a:spLocks noChangeArrowheads="1"/>
              </p:cNvSpPr>
              <p:nvPr/>
            </p:nvSpPr>
            <p:spPr bwMode="auto">
              <a:xfrm>
                <a:off x="5880" y="2445"/>
                <a:ext cx="10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0" name="Oval 623"/>
              <p:cNvSpPr>
                <a:spLocks noChangeArrowheads="1"/>
              </p:cNvSpPr>
              <p:nvPr/>
            </p:nvSpPr>
            <p:spPr bwMode="auto">
              <a:xfrm>
                <a:off x="6320" y="2638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1" name="Oval 624"/>
              <p:cNvSpPr>
                <a:spLocks noChangeArrowheads="1"/>
              </p:cNvSpPr>
              <p:nvPr/>
            </p:nvSpPr>
            <p:spPr bwMode="auto">
              <a:xfrm>
                <a:off x="6356" y="2468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2" name="Oval 625"/>
              <p:cNvSpPr>
                <a:spLocks noChangeArrowheads="1"/>
              </p:cNvSpPr>
              <p:nvPr/>
            </p:nvSpPr>
            <p:spPr bwMode="auto">
              <a:xfrm>
                <a:off x="5336" y="2573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3" name="Oval 626"/>
              <p:cNvSpPr>
                <a:spLocks noChangeArrowheads="1"/>
              </p:cNvSpPr>
              <p:nvPr/>
            </p:nvSpPr>
            <p:spPr bwMode="auto">
              <a:xfrm>
                <a:off x="5641" y="2776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4" name="Oval 627"/>
              <p:cNvSpPr>
                <a:spLocks noChangeArrowheads="1"/>
              </p:cNvSpPr>
              <p:nvPr/>
            </p:nvSpPr>
            <p:spPr bwMode="auto">
              <a:xfrm>
                <a:off x="5259" y="2451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5" name="Oval 628"/>
              <p:cNvSpPr>
                <a:spLocks noChangeArrowheads="1"/>
              </p:cNvSpPr>
              <p:nvPr/>
            </p:nvSpPr>
            <p:spPr bwMode="auto">
              <a:xfrm>
                <a:off x="5058" y="2946"/>
                <a:ext cx="17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6" name="Oval 629"/>
              <p:cNvSpPr>
                <a:spLocks noChangeArrowheads="1"/>
              </p:cNvSpPr>
              <p:nvPr/>
            </p:nvSpPr>
            <p:spPr bwMode="auto">
              <a:xfrm>
                <a:off x="5522" y="2220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7" name="Oval 630"/>
              <p:cNvSpPr>
                <a:spLocks noChangeArrowheads="1"/>
              </p:cNvSpPr>
              <p:nvPr/>
            </p:nvSpPr>
            <p:spPr bwMode="auto">
              <a:xfrm>
                <a:off x="5478" y="216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8" name="Oval 631"/>
              <p:cNvSpPr>
                <a:spLocks noChangeArrowheads="1"/>
              </p:cNvSpPr>
              <p:nvPr/>
            </p:nvSpPr>
            <p:spPr bwMode="auto">
              <a:xfrm>
                <a:off x="5540" y="2256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9" name="Oval 632"/>
              <p:cNvSpPr>
                <a:spLocks noChangeArrowheads="1"/>
              </p:cNvSpPr>
              <p:nvPr/>
            </p:nvSpPr>
            <p:spPr bwMode="auto">
              <a:xfrm>
                <a:off x="5548" y="235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0" name="Oval 633"/>
              <p:cNvSpPr>
                <a:spLocks noChangeArrowheads="1"/>
              </p:cNvSpPr>
              <p:nvPr/>
            </p:nvSpPr>
            <p:spPr bwMode="auto">
              <a:xfrm>
                <a:off x="5563" y="2447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1" name="Oval 634"/>
              <p:cNvSpPr>
                <a:spLocks noChangeArrowheads="1"/>
              </p:cNvSpPr>
              <p:nvPr/>
            </p:nvSpPr>
            <p:spPr bwMode="auto">
              <a:xfrm>
                <a:off x="5476" y="2366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2" name="Oval 635"/>
              <p:cNvSpPr>
                <a:spLocks noChangeArrowheads="1"/>
              </p:cNvSpPr>
              <p:nvPr/>
            </p:nvSpPr>
            <p:spPr bwMode="auto">
              <a:xfrm>
                <a:off x="5458" y="2321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3" name="Oval 636"/>
              <p:cNvSpPr>
                <a:spLocks noChangeArrowheads="1"/>
              </p:cNvSpPr>
              <p:nvPr/>
            </p:nvSpPr>
            <p:spPr bwMode="auto">
              <a:xfrm>
                <a:off x="5413" y="2109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4" name="Oval 637"/>
              <p:cNvSpPr>
                <a:spLocks noChangeArrowheads="1"/>
              </p:cNvSpPr>
              <p:nvPr/>
            </p:nvSpPr>
            <p:spPr bwMode="auto">
              <a:xfrm>
                <a:off x="5608" y="2103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5" name="Oval 638"/>
              <p:cNvSpPr>
                <a:spLocks noChangeArrowheads="1"/>
              </p:cNvSpPr>
              <p:nvPr/>
            </p:nvSpPr>
            <p:spPr bwMode="auto">
              <a:xfrm>
                <a:off x="5782" y="2167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6" name="Oval 639"/>
              <p:cNvSpPr>
                <a:spLocks noChangeArrowheads="1"/>
              </p:cNvSpPr>
              <p:nvPr/>
            </p:nvSpPr>
            <p:spPr bwMode="auto">
              <a:xfrm>
                <a:off x="5619" y="1968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7" name="Oval 640"/>
              <p:cNvSpPr>
                <a:spLocks noChangeArrowheads="1"/>
              </p:cNvSpPr>
              <p:nvPr/>
            </p:nvSpPr>
            <p:spPr bwMode="auto">
              <a:xfrm>
                <a:off x="5583" y="2126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8" name="Oval 641"/>
              <p:cNvSpPr>
                <a:spLocks noChangeArrowheads="1"/>
              </p:cNvSpPr>
              <p:nvPr/>
            </p:nvSpPr>
            <p:spPr bwMode="auto">
              <a:xfrm>
                <a:off x="5540" y="2068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9" name="Oval 642"/>
              <p:cNvSpPr>
                <a:spLocks noChangeArrowheads="1"/>
              </p:cNvSpPr>
              <p:nvPr/>
            </p:nvSpPr>
            <p:spPr bwMode="auto">
              <a:xfrm>
                <a:off x="5758" y="1988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0" name="Oval 643"/>
              <p:cNvSpPr>
                <a:spLocks noChangeArrowheads="1"/>
              </p:cNvSpPr>
              <p:nvPr/>
            </p:nvSpPr>
            <p:spPr bwMode="auto">
              <a:xfrm>
                <a:off x="5844" y="208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1" name="Oval 644"/>
              <p:cNvSpPr>
                <a:spLocks noChangeArrowheads="1"/>
              </p:cNvSpPr>
              <p:nvPr/>
            </p:nvSpPr>
            <p:spPr bwMode="auto">
              <a:xfrm>
                <a:off x="5728" y="2160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2" name="Oval 645"/>
              <p:cNvSpPr>
                <a:spLocks noChangeArrowheads="1"/>
              </p:cNvSpPr>
              <p:nvPr/>
            </p:nvSpPr>
            <p:spPr bwMode="auto">
              <a:xfrm>
                <a:off x="5874" y="2031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3" name="Oval 646"/>
              <p:cNvSpPr>
                <a:spLocks noChangeArrowheads="1"/>
              </p:cNvSpPr>
              <p:nvPr/>
            </p:nvSpPr>
            <p:spPr bwMode="auto">
              <a:xfrm>
                <a:off x="5510" y="2009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4" name="Oval 647"/>
              <p:cNvSpPr>
                <a:spLocks noChangeArrowheads="1"/>
              </p:cNvSpPr>
              <p:nvPr/>
            </p:nvSpPr>
            <p:spPr bwMode="auto">
              <a:xfrm>
                <a:off x="5830" y="2146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5" name="Oval 648"/>
              <p:cNvSpPr>
                <a:spLocks noChangeArrowheads="1"/>
              </p:cNvSpPr>
              <p:nvPr/>
            </p:nvSpPr>
            <p:spPr bwMode="auto">
              <a:xfrm>
                <a:off x="5807" y="2040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6" name="Oval 649"/>
              <p:cNvSpPr>
                <a:spLocks noChangeArrowheads="1"/>
              </p:cNvSpPr>
              <p:nvPr/>
            </p:nvSpPr>
            <p:spPr bwMode="auto">
              <a:xfrm>
                <a:off x="5871" y="2063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7" name="Oval 650"/>
              <p:cNvSpPr>
                <a:spLocks noChangeArrowheads="1"/>
              </p:cNvSpPr>
              <p:nvPr/>
            </p:nvSpPr>
            <p:spPr bwMode="auto">
              <a:xfrm>
                <a:off x="5515" y="201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8" name="Oval 651"/>
              <p:cNvSpPr>
                <a:spLocks noChangeArrowheads="1"/>
              </p:cNvSpPr>
              <p:nvPr/>
            </p:nvSpPr>
            <p:spPr bwMode="auto">
              <a:xfrm>
                <a:off x="5577" y="2015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9" name="Oval 652"/>
              <p:cNvSpPr>
                <a:spLocks noChangeArrowheads="1"/>
              </p:cNvSpPr>
              <p:nvPr/>
            </p:nvSpPr>
            <p:spPr bwMode="auto">
              <a:xfrm>
                <a:off x="5732" y="203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0" name="Oval 653"/>
              <p:cNvSpPr>
                <a:spLocks noChangeArrowheads="1"/>
              </p:cNvSpPr>
              <p:nvPr/>
            </p:nvSpPr>
            <p:spPr bwMode="auto">
              <a:xfrm>
                <a:off x="5490" y="2106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1" name="Oval 654"/>
              <p:cNvSpPr>
                <a:spLocks noChangeArrowheads="1"/>
              </p:cNvSpPr>
              <p:nvPr/>
            </p:nvSpPr>
            <p:spPr bwMode="auto">
              <a:xfrm>
                <a:off x="5484" y="2520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2" name="Oval 655"/>
              <p:cNvSpPr>
                <a:spLocks noChangeArrowheads="1"/>
              </p:cNvSpPr>
              <p:nvPr/>
            </p:nvSpPr>
            <p:spPr bwMode="auto">
              <a:xfrm>
                <a:off x="5441" y="2378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3" name="Oval 656"/>
              <p:cNvSpPr>
                <a:spLocks noChangeArrowheads="1"/>
              </p:cNvSpPr>
              <p:nvPr/>
            </p:nvSpPr>
            <p:spPr bwMode="auto">
              <a:xfrm>
                <a:off x="5429" y="225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4" name="Oval 657"/>
              <p:cNvSpPr>
                <a:spLocks noChangeArrowheads="1"/>
              </p:cNvSpPr>
              <p:nvPr/>
            </p:nvSpPr>
            <p:spPr bwMode="auto">
              <a:xfrm>
                <a:off x="5632" y="2166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5" name="Oval 658"/>
              <p:cNvSpPr>
                <a:spLocks noChangeArrowheads="1"/>
              </p:cNvSpPr>
              <p:nvPr/>
            </p:nvSpPr>
            <p:spPr bwMode="auto">
              <a:xfrm>
                <a:off x="5596" y="2284"/>
                <a:ext cx="12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6" name="Oval 659"/>
              <p:cNvSpPr>
                <a:spLocks noChangeArrowheads="1"/>
              </p:cNvSpPr>
              <p:nvPr/>
            </p:nvSpPr>
            <p:spPr bwMode="auto">
              <a:xfrm>
                <a:off x="5857" y="208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7" name="Oval 660"/>
              <p:cNvSpPr>
                <a:spLocks noChangeArrowheads="1"/>
              </p:cNvSpPr>
              <p:nvPr/>
            </p:nvSpPr>
            <p:spPr bwMode="auto">
              <a:xfrm>
                <a:off x="5828" y="2026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8" name="Oval 661"/>
              <p:cNvSpPr>
                <a:spLocks noChangeArrowheads="1"/>
              </p:cNvSpPr>
              <p:nvPr/>
            </p:nvSpPr>
            <p:spPr bwMode="auto">
              <a:xfrm>
                <a:off x="5858" y="1894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9" name="Oval 662"/>
              <p:cNvSpPr>
                <a:spLocks noChangeArrowheads="1"/>
              </p:cNvSpPr>
              <p:nvPr/>
            </p:nvSpPr>
            <p:spPr bwMode="auto">
              <a:xfrm>
                <a:off x="5965" y="1928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0" name="Oval 663"/>
              <p:cNvSpPr>
                <a:spLocks noChangeArrowheads="1"/>
              </p:cNvSpPr>
              <p:nvPr/>
            </p:nvSpPr>
            <p:spPr bwMode="auto">
              <a:xfrm>
                <a:off x="5827" y="1955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1" name="Oval 664"/>
              <p:cNvSpPr>
                <a:spLocks noChangeArrowheads="1"/>
              </p:cNvSpPr>
              <p:nvPr/>
            </p:nvSpPr>
            <p:spPr bwMode="auto">
              <a:xfrm>
                <a:off x="5893" y="1963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2" name="Oval 665"/>
              <p:cNvSpPr>
                <a:spLocks noChangeArrowheads="1"/>
              </p:cNvSpPr>
              <p:nvPr/>
            </p:nvSpPr>
            <p:spPr bwMode="auto">
              <a:xfrm>
                <a:off x="5789" y="1764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3" name="Oval 666"/>
              <p:cNvSpPr>
                <a:spLocks noChangeArrowheads="1"/>
              </p:cNvSpPr>
              <p:nvPr/>
            </p:nvSpPr>
            <p:spPr bwMode="auto">
              <a:xfrm>
                <a:off x="5491" y="1754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4" name="Oval 667"/>
              <p:cNvSpPr>
                <a:spLocks noChangeArrowheads="1"/>
              </p:cNvSpPr>
              <p:nvPr/>
            </p:nvSpPr>
            <p:spPr bwMode="auto">
              <a:xfrm>
                <a:off x="5730" y="1831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5" name="Oval 668"/>
              <p:cNvSpPr>
                <a:spLocks noChangeArrowheads="1"/>
              </p:cNvSpPr>
              <p:nvPr/>
            </p:nvSpPr>
            <p:spPr bwMode="auto">
              <a:xfrm>
                <a:off x="5632" y="171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6" name="Oval 669"/>
              <p:cNvSpPr>
                <a:spLocks noChangeArrowheads="1"/>
              </p:cNvSpPr>
              <p:nvPr/>
            </p:nvSpPr>
            <p:spPr bwMode="auto">
              <a:xfrm>
                <a:off x="5566" y="1723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7" name="Oval 670"/>
              <p:cNvSpPr>
                <a:spLocks noChangeArrowheads="1"/>
              </p:cNvSpPr>
              <p:nvPr/>
            </p:nvSpPr>
            <p:spPr bwMode="auto">
              <a:xfrm>
                <a:off x="5499" y="1800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8" name="Oval 671"/>
              <p:cNvSpPr>
                <a:spLocks noChangeArrowheads="1"/>
              </p:cNvSpPr>
              <p:nvPr/>
            </p:nvSpPr>
            <p:spPr bwMode="auto">
              <a:xfrm>
                <a:off x="5355" y="1969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9" name="Oval 672"/>
              <p:cNvSpPr>
                <a:spLocks noChangeArrowheads="1"/>
              </p:cNvSpPr>
              <p:nvPr/>
            </p:nvSpPr>
            <p:spPr bwMode="auto">
              <a:xfrm>
                <a:off x="5402" y="2068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0" name="Oval 673"/>
              <p:cNvSpPr>
                <a:spLocks noChangeArrowheads="1"/>
              </p:cNvSpPr>
              <p:nvPr/>
            </p:nvSpPr>
            <p:spPr bwMode="auto">
              <a:xfrm>
                <a:off x="5387" y="2003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1" name="Oval 674"/>
              <p:cNvSpPr>
                <a:spLocks noChangeArrowheads="1"/>
              </p:cNvSpPr>
              <p:nvPr/>
            </p:nvSpPr>
            <p:spPr bwMode="auto">
              <a:xfrm>
                <a:off x="5402" y="1976"/>
                <a:ext cx="10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2" name="Oval 675"/>
              <p:cNvSpPr>
                <a:spLocks noChangeArrowheads="1"/>
              </p:cNvSpPr>
              <p:nvPr/>
            </p:nvSpPr>
            <p:spPr bwMode="auto">
              <a:xfrm>
                <a:off x="5440" y="1996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3" name="Oval 676"/>
              <p:cNvSpPr>
                <a:spLocks noChangeArrowheads="1"/>
              </p:cNvSpPr>
              <p:nvPr/>
            </p:nvSpPr>
            <p:spPr bwMode="auto">
              <a:xfrm>
                <a:off x="5553" y="2003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4" name="Oval 677"/>
              <p:cNvSpPr>
                <a:spLocks noChangeArrowheads="1"/>
              </p:cNvSpPr>
              <p:nvPr/>
            </p:nvSpPr>
            <p:spPr bwMode="auto">
              <a:xfrm>
                <a:off x="5554" y="1882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5" name="Oval 678"/>
              <p:cNvSpPr>
                <a:spLocks noChangeArrowheads="1"/>
              </p:cNvSpPr>
              <p:nvPr/>
            </p:nvSpPr>
            <p:spPr bwMode="auto">
              <a:xfrm>
                <a:off x="5510" y="1902"/>
                <a:ext cx="21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6" name="Oval 679"/>
              <p:cNvSpPr>
                <a:spLocks noChangeArrowheads="1"/>
              </p:cNvSpPr>
              <p:nvPr/>
            </p:nvSpPr>
            <p:spPr bwMode="auto">
              <a:xfrm>
                <a:off x="5504" y="1957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7" name="Oval 680"/>
              <p:cNvSpPr>
                <a:spLocks noChangeArrowheads="1"/>
              </p:cNvSpPr>
              <p:nvPr/>
            </p:nvSpPr>
            <p:spPr bwMode="auto">
              <a:xfrm>
                <a:off x="5468" y="2043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8" name="Oval 681"/>
              <p:cNvSpPr>
                <a:spLocks noChangeArrowheads="1"/>
              </p:cNvSpPr>
              <p:nvPr/>
            </p:nvSpPr>
            <p:spPr bwMode="auto">
              <a:xfrm>
                <a:off x="5423" y="1946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9" name="Oval 682"/>
              <p:cNvSpPr>
                <a:spLocks noChangeArrowheads="1"/>
              </p:cNvSpPr>
              <p:nvPr/>
            </p:nvSpPr>
            <p:spPr bwMode="auto">
              <a:xfrm>
                <a:off x="5652" y="1933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0" name="Oval 683"/>
              <p:cNvSpPr>
                <a:spLocks noChangeArrowheads="1"/>
              </p:cNvSpPr>
              <p:nvPr/>
            </p:nvSpPr>
            <p:spPr bwMode="auto">
              <a:xfrm>
                <a:off x="5552" y="193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1" name="Oval 684"/>
              <p:cNvSpPr>
                <a:spLocks noChangeArrowheads="1"/>
              </p:cNvSpPr>
              <p:nvPr/>
            </p:nvSpPr>
            <p:spPr bwMode="auto">
              <a:xfrm>
                <a:off x="5869" y="1868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2" name="Oval 685"/>
              <p:cNvSpPr>
                <a:spLocks noChangeArrowheads="1"/>
              </p:cNvSpPr>
              <p:nvPr/>
            </p:nvSpPr>
            <p:spPr bwMode="auto">
              <a:xfrm>
                <a:off x="5962" y="1952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3" name="Oval 686"/>
              <p:cNvSpPr>
                <a:spLocks noChangeArrowheads="1"/>
              </p:cNvSpPr>
              <p:nvPr/>
            </p:nvSpPr>
            <p:spPr bwMode="auto">
              <a:xfrm>
                <a:off x="5897" y="1822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4" name="Oval 687"/>
              <p:cNvSpPr>
                <a:spLocks noChangeArrowheads="1"/>
              </p:cNvSpPr>
              <p:nvPr/>
            </p:nvSpPr>
            <p:spPr bwMode="auto">
              <a:xfrm>
                <a:off x="5688" y="2126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5" name="Oval 688"/>
              <p:cNvSpPr>
                <a:spLocks noChangeArrowheads="1"/>
              </p:cNvSpPr>
              <p:nvPr/>
            </p:nvSpPr>
            <p:spPr bwMode="auto">
              <a:xfrm>
                <a:off x="5790" y="1862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6" name="Oval 689"/>
              <p:cNvSpPr>
                <a:spLocks noChangeArrowheads="1"/>
              </p:cNvSpPr>
              <p:nvPr/>
            </p:nvSpPr>
            <p:spPr bwMode="auto">
              <a:xfrm>
                <a:off x="5787" y="1860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7" name="Oval 690"/>
              <p:cNvSpPr>
                <a:spLocks noChangeArrowheads="1"/>
              </p:cNvSpPr>
              <p:nvPr/>
            </p:nvSpPr>
            <p:spPr bwMode="auto">
              <a:xfrm>
                <a:off x="5715" y="1798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8" name="Oval 691"/>
              <p:cNvSpPr>
                <a:spLocks noChangeArrowheads="1"/>
              </p:cNvSpPr>
              <p:nvPr/>
            </p:nvSpPr>
            <p:spPr bwMode="auto">
              <a:xfrm>
                <a:off x="5685" y="1875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9" name="Oval 692"/>
              <p:cNvSpPr>
                <a:spLocks noChangeArrowheads="1"/>
              </p:cNvSpPr>
              <p:nvPr/>
            </p:nvSpPr>
            <p:spPr bwMode="auto">
              <a:xfrm>
                <a:off x="5835" y="2229"/>
                <a:ext cx="15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0" name="Oval 693"/>
              <p:cNvSpPr>
                <a:spLocks noChangeArrowheads="1"/>
              </p:cNvSpPr>
              <p:nvPr/>
            </p:nvSpPr>
            <p:spPr bwMode="auto">
              <a:xfrm>
                <a:off x="5853" y="2284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1" name="Oval 694"/>
              <p:cNvSpPr>
                <a:spLocks noChangeArrowheads="1"/>
              </p:cNvSpPr>
              <p:nvPr/>
            </p:nvSpPr>
            <p:spPr bwMode="auto">
              <a:xfrm>
                <a:off x="5745" y="1717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2" name="Oval 695"/>
              <p:cNvSpPr>
                <a:spLocks noChangeArrowheads="1"/>
              </p:cNvSpPr>
              <p:nvPr/>
            </p:nvSpPr>
            <p:spPr bwMode="auto">
              <a:xfrm>
                <a:off x="5719" y="1654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3" name="Oval 696"/>
              <p:cNvSpPr>
                <a:spLocks noChangeArrowheads="1"/>
              </p:cNvSpPr>
              <p:nvPr/>
            </p:nvSpPr>
            <p:spPr bwMode="auto">
              <a:xfrm>
                <a:off x="5635" y="1644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4" name="Oval 697"/>
              <p:cNvSpPr>
                <a:spLocks noChangeArrowheads="1"/>
              </p:cNvSpPr>
              <p:nvPr/>
            </p:nvSpPr>
            <p:spPr bwMode="auto">
              <a:xfrm>
                <a:off x="5505" y="1682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5" name="Oval 698"/>
              <p:cNvSpPr>
                <a:spLocks noChangeArrowheads="1"/>
              </p:cNvSpPr>
              <p:nvPr/>
            </p:nvSpPr>
            <p:spPr bwMode="auto">
              <a:xfrm>
                <a:off x="5676" y="1687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6" name="Oval 699"/>
              <p:cNvSpPr>
                <a:spLocks noChangeArrowheads="1"/>
              </p:cNvSpPr>
              <p:nvPr/>
            </p:nvSpPr>
            <p:spPr bwMode="auto">
              <a:xfrm>
                <a:off x="5438" y="174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7" name="Oval 700"/>
              <p:cNvSpPr>
                <a:spLocks noChangeArrowheads="1"/>
              </p:cNvSpPr>
              <p:nvPr/>
            </p:nvSpPr>
            <p:spPr bwMode="auto">
              <a:xfrm>
                <a:off x="5386" y="1834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8" name="Oval 701"/>
              <p:cNvSpPr>
                <a:spLocks noChangeArrowheads="1"/>
              </p:cNvSpPr>
              <p:nvPr/>
            </p:nvSpPr>
            <p:spPr bwMode="auto">
              <a:xfrm>
                <a:off x="5408" y="1788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9" name="Oval 702"/>
              <p:cNvSpPr>
                <a:spLocks noChangeArrowheads="1"/>
              </p:cNvSpPr>
              <p:nvPr/>
            </p:nvSpPr>
            <p:spPr bwMode="auto">
              <a:xfrm>
                <a:off x="5545" y="1685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0" name="Oval 703"/>
              <p:cNvSpPr>
                <a:spLocks noChangeArrowheads="1"/>
              </p:cNvSpPr>
              <p:nvPr/>
            </p:nvSpPr>
            <p:spPr bwMode="auto">
              <a:xfrm>
                <a:off x="5749" y="2224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1" name="Oval 704"/>
              <p:cNvSpPr>
                <a:spLocks noChangeArrowheads="1"/>
              </p:cNvSpPr>
              <p:nvPr/>
            </p:nvSpPr>
            <p:spPr bwMode="auto">
              <a:xfrm>
                <a:off x="5815" y="2270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2" name="Oval 705"/>
              <p:cNvSpPr>
                <a:spLocks noChangeArrowheads="1"/>
              </p:cNvSpPr>
              <p:nvPr/>
            </p:nvSpPr>
            <p:spPr bwMode="auto">
              <a:xfrm>
                <a:off x="5728" y="2270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3" name="Oval 706"/>
              <p:cNvSpPr>
                <a:spLocks noChangeArrowheads="1"/>
              </p:cNvSpPr>
              <p:nvPr/>
            </p:nvSpPr>
            <p:spPr bwMode="auto">
              <a:xfrm>
                <a:off x="5791" y="2191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4" name="Oval 707"/>
              <p:cNvSpPr>
                <a:spLocks noChangeArrowheads="1"/>
              </p:cNvSpPr>
              <p:nvPr/>
            </p:nvSpPr>
            <p:spPr bwMode="auto">
              <a:xfrm>
                <a:off x="5691" y="2247"/>
                <a:ext cx="16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5" name="Oval 708"/>
              <p:cNvSpPr>
                <a:spLocks noChangeArrowheads="1"/>
              </p:cNvSpPr>
              <p:nvPr/>
            </p:nvSpPr>
            <p:spPr bwMode="auto">
              <a:xfrm>
                <a:off x="5750" y="2245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6" name="Oval 709"/>
              <p:cNvSpPr>
                <a:spLocks noChangeArrowheads="1"/>
              </p:cNvSpPr>
              <p:nvPr/>
            </p:nvSpPr>
            <p:spPr bwMode="auto">
              <a:xfrm>
                <a:off x="5751" y="2176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7" name="Oval 710"/>
              <p:cNvSpPr>
                <a:spLocks noChangeArrowheads="1"/>
              </p:cNvSpPr>
              <p:nvPr/>
            </p:nvSpPr>
            <p:spPr bwMode="auto">
              <a:xfrm>
                <a:off x="5714" y="2379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8" name="Oval 711"/>
              <p:cNvSpPr>
                <a:spLocks noChangeArrowheads="1"/>
              </p:cNvSpPr>
              <p:nvPr/>
            </p:nvSpPr>
            <p:spPr bwMode="auto">
              <a:xfrm>
                <a:off x="5593" y="2221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9" name="Oval 712"/>
              <p:cNvSpPr>
                <a:spLocks noChangeArrowheads="1"/>
              </p:cNvSpPr>
              <p:nvPr/>
            </p:nvSpPr>
            <p:spPr bwMode="auto">
              <a:xfrm>
                <a:off x="5640" y="2240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0" name="Oval 713"/>
              <p:cNvSpPr>
                <a:spLocks noChangeArrowheads="1"/>
              </p:cNvSpPr>
              <p:nvPr/>
            </p:nvSpPr>
            <p:spPr bwMode="auto">
              <a:xfrm>
                <a:off x="5518" y="2337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1" name="Oval 714"/>
              <p:cNvSpPr>
                <a:spLocks noChangeArrowheads="1"/>
              </p:cNvSpPr>
              <p:nvPr/>
            </p:nvSpPr>
            <p:spPr bwMode="auto">
              <a:xfrm>
                <a:off x="5704" y="2334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2" name="Oval 715"/>
              <p:cNvSpPr>
                <a:spLocks noChangeArrowheads="1"/>
              </p:cNvSpPr>
              <p:nvPr/>
            </p:nvSpPr>
            <p:spPr bwMode="auto">
              <a:xfrm>
                <a:off x="5675" y="2367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3" name="Oval 716"/>
              <p:cNvSpPr>
                <a:spLocks noChangeArrowheads="1"/>
              </p:cNvSpPr>
              <p:nvPr/>
            </p:nvSpPr>
            <p:spPr bwMode="auto">
              <a:xfrm>
                <a:off x="5746" y="2312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4" name="Oval 717"/>
              <p:cNvSpPr>
                <a:spLocks noChangeArrowheads="1"/>
              </p:cNvSpPr>
              <p:nvPr/>
            </p:nvSpPr>
            <p:spPr bwMode="auto">
              <a:xfrm>
                <a:off x="5639" y="2311"/>
                <a:ext cx="14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5" name="Oval 718"/>
              <p:cNvSpPr>
                <a:spLocks noChangeArrowheads="1"/>
              </p:cNvSpPr>
              <p:nvPr/>
            </p:nvSpPr>
            <p:spPr bwMode="auto">
              <a:xfrm>
                <a:off x="5452" y="2452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6" name="Oval 719"/>
              <p:cNvSpPr>
                <a:spLocks noChangeArrowheads="1"/>
              </p:cNvSpPr>
              <p:nvPr/>
            </p:nvSpPr>
            <p:spPr bwMode="auto">
              <a:xfrm>
                <a:off x="5621" y="2589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7" name="Oval 720"/>
              <p:cNvSpPr>
                <a:spLocks noChangeArrowheads="1"/>
              </p:cNvSpPr>
              <p:nvPr/>
            </p:nvSpPr>
            <p:spPr bwMode="auto">
              <a:xfrm>
                <a:off x="5838" y="2402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8" name="Oval 721"/>
              <p:cNvSpPr>
                <a:spLocks noChangeArrowheads="1"/>
              </p:cNvSpPr>
              <p:nvPr/>
            </p:nvSpPr>
            <p:spPr bwMode="auto">
              <a:xfrm>
                <a:off x="5855" y="2408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9" name="Oval 722"/>
              <p:cNvSpPr>
                <a:spLocks noChangeArrowheads="1"/>
              </p:cNvSpPr>
              <p:nvPr/>
            </p:nvSpPr>
            <p:spPr bwMode="auto">
              <a:xfrm>
                <a:off x="6055" y="1377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0" name="Oval 723"/>
              <p:cNvSpPr>
                <a:spLocks noChangeArrowheads="1"/>
              </p:cNvSpPr>
              <p:nvPr/>
            </p:nvSpPr>
            <p:spPr bwMode="auto">
              <a:xfrm>
                <a:off x="5828" y="2497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1" name="Oval 724"/>
              <p:cNvSpPr>
                <a:spLocks noChangeArrowheads="1"/>
              </p:cNvSpPr>
              <p:nvPr/>
            </p:nvSpPr>
            <p:spPr bwMode="auto">
              <a:xfrm>
                <a:off x="5768" y="2560"/>
                <a:ext cx="14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2" name="Oval 725"/>
              <p:cNvSpPr>
                <a:spLocks noChangeArrowheads="1"/>
              </p:cNvSpPr>
              <p:nvPr/>
            </p:nvSpPr>
            <p:spPr bwMode="auto">
              <a:xfrm>
                <a:off x="5728" y="2541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3" name="Oval 726"/>
              <p:cNvSpPr>
                <a:spLocks noChangeArrowheads="1"/>
              </p:cNvSpPr>
              <p:nvPr/>
            </p:nvSpPr>
            <p:spPr bwMode="auto">
              <a:xfrm>
                <a:off x="5560" y="1820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4" name="Oval 727"/>
              <p:cNvSpPr>
                <a:spLocks noChangeArrowheads="1"/>
              </p:cNvSpPr>
              <p:nvPr/>
            </p:nvSpPr>
            <p:spPr bwMode="auto">
              <a:xfrm>
                <a:off x="5532" y="1857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5" name="Oval 728"/>
              <p:cNvSpPr>
                <a:spLocks noChangeArrowheads="1"/>
              </p:cNvSpPr>
              <p:nvPr/>
            </p:nvSpPr>
            <p:spPr bwMode="auto">
              <a:xfrm>
                <a:off x="5469" y="223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6" name="Oval 729"/>
              <p:cNvSpPr>
                <a:spLocks noChangeArrowheads="1"/>
              </p:cNvSpPr>
              <p:nvPr/>
            </p:nvSpPr>
            <p:spPr bwMode="auto">
              <a:xfrm>
                <a:off x="5540" y="2098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7" name="Oval 730"/>
              <p:cNvSpPr>
                <a:spLocks noChangeArrowheads="1"/>
              </p:cNvSpPr>
              <p:nvPr/>
            </p:nvSpPr>
            <p:spPr bwMode="auto">
              <a:xfrm>
                <a:off x="5669" y="209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8" name="Oval 731"/>
              <p:cNvSpPr>
                <a:spLocks noChangeArrowheads="1"/>
              </p:cNvSpPr>
              <p:nvPr/>
            </p:nvSpPr>
            <p:spPr bwMode="auto">
              <a:xfrm>
                <a:off x="5757" y="2104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9" name="Oval 732"/>
              <p:cNvSpPr>
                <a:spLocks noChangeArrowheads="1"/>
              </p:cNvSpPr>
              <p:nvPr/>
            </p:nvSpPr>
            <p:spPr bwMode="auto">
              <a:xfrm>
                <a:off x="5601" y="2103"/>
                <a:ext cx="1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0" name="Oval 733"/>
              <p:cNvSpPr>
                <a:spLocks noChangeArrowheads="1"/>
              </p:cNvSpPr>
              <p:nvPr/>
            </p:nvSpPr>
            <p:spPr bwMode="auto">
              <a:xfrm>
                <a:off x="5490" y="2066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1" name="Oval 734"/>
              <p:cNvSpPr>
                <a:spLocks noChangeArrowheads="1"/>
              </p:cNvSpPr>
              <p:nvPr/>
            </p:nvSpPr>
            <p:spPr bwMode="auto">
              <a:xfrm>
                <a:off x="5928" y="1817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2" name="Oval 735"/>
              <p:cNvSpPr>
                <a:spLocks noChangeArrowheads="1"/>
              </p:cNvSpPr>
              <p:nvPr/>
            </p:nvSpPr>
            <p:spPr bwMode="auto">
              <a:xfrm>
                <a:off x="5849" y="1739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3" name="Oval 736"/>
              <p:cNvSpPr>
                <a:spLocks noChangeArrowheads="1"/>
              </p:cNvSpPr>
              <p:nvPr/>
            </p:nvSpPr>
            <p:spPr bwMode="auto">
              <a:xfrm>
                <a:off x="5654" y="2444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4" name="Oval 737"/>
              <p:cNvSpPr>
                <a:spLocks noChangeArrowheads="1"/>
              </p:cNvSpPr>
              <p:nvPr/>
            </p:nvSpPr>
            <p:spPr bwMode="auto">
              <a:xfrm>
                <a:off x="5598" y="2334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5" name="Oval 738"/>
              <p:cNvSpPr>
                <a:spLocks noChangeArrowheads="1"/>
              </p:cNvSpPr>
              <p:nvPr/>
            </p:nvSpPr>
            <p:spPr bwMode="auto">
              <a:xfrm>
                <a:off x="5747" y="2364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6" name="Oval 739"/>
              <p:cNvSpPr>
                <a:spLocks noChangeArrowheads="1"/>
              </p:cNvSpPr>
              <p:nvPr/>
            </p:nvSpPr>
            <p:spPr bwMode="auto">
              <a:xfrm>
                <a:off x="5623" y="2243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7" name="Oval 740"/>
              <p:cNvSpPr>
                <a:spLocks noChangeArrowheads="1"/>
              </p:cNvSpPr>
              <p:nvPr/>
            </p:nvSpPr>
            <p:spPr bwMode="auto">
              <a:xfrm>
                <a:off x="5591" y="225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8" name="Oval 741"/>
              <p:cNvSpPr>
                <a:spLocks noChangeArrowheads="1"/>
              </p:cNvSpPr>
              <p:nvPr/>
            </p:nvSpPr>
            <p:spPr bwMode="auto">
              <a:xfrm>
                <a:off x="5704" y="2195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9" name="Oval 742"/>
              <p:cNvSpPr>
                <a:spLocks noChangeArrowheads="1"/>
              </p:cNvSpPr>
              <p:nvPr/>
            </p:nvSpPr>
            <p:spPr bwMode="auto">
              <a:xfrm>
                <a:off x="5564" y="2197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0" name="Oval 743"/>
              <p:cNvSpPr>
                <a:spLocks noChangeArrowheads="1"/>
              </p:cNvSpPr>
              <p:nvPr/>
            </p:nvSpPr>
            <p:spPr bwMode="auto">
              <a:xfrm>
                <a:off x="5625" y="2373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1" name="Oval 744"/>
              <p:cNvSpPr>
                <a:spLocks noChangeArrowheads="1"/>
              </p:cNvSpPr>
              <p:nvPr/>
            </p:nvSpPr>
            <p:spPr bwMode="auto">
              <a:xfrm>
                <a:off x="5349" y="1994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2" name="Oval 745"/>
              <p:cNvSpPr>
                <a:spLocks noChangeArrowheads="1"/>
              </p:cNvSpPr>
              <p:nvPr/>
            </p:nvSpPr>
            <p:spPr bwMode="auto">
              <a:xfrm>
                <a:off x="5347" y="2160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3" name="Oval 746"/>
              <p:cNvSpPr>
                <a:spLocks noChangeArrowheads="1"/>
              </p:cNvSpPr>
              <p:nvPr/>
            </p:nvSpPr>
            <p:spPr bwMode="auto">
              <a:xfrm>
                <a:off x="5421" y="2193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4" name="Oval 747"/>
              <p:cNvSpPr>
                <a:spLocks noChangeArrowheads="1"/>
              </p:cNvSpPr>
              <p:nvPr/>
            </p:nvSpPr>
            <p:spPr bwMode="auto">
              <a:xfrm>
                <a:off x="5369" y="2151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5" name="Oval 748"/>
              <p:cNvSpPr>
                <a:spLocks noChangeArrowheads="1"/>
              </p:cNvSpPr>
              <p:nvPr/>
            </p:nvSpPr>
            <p:spPr bwMode="auto">
              <a:xfrm>
                <a:off x="6959" y="3758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6" name="Oval 749"/>
              <p:cNvSpPr>
                <a:spLocks noChangeArrowheads="1"/>
              </p:cNvSpPr>
              <p:nvPr/>
            </p:nvSpPr>
            <p:spPr bwMode="auto">
              <a:xfrm>
                <a:off x="6428" y="3246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7" name="Oval 750"/>
              <p:cNvSpPr>
                <a:spLocks noChangeArrowheads="1"/>
              </p:cNvSpPr>
              <p:nvPr/>
            </p:nvSpPr>
            <p:spPr bwMode="auto">
              <a:xfrm>
                <a:off x="6834" y="1355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8" name="Oval 751"/>
              <p:cNvSpPr>
                <a:spLocks noChangeArrowheads="1"/>
              </p:cNvSpPr>
              <p:nvPr/>
            </p:nvSpPr>
            <p:spPr bwMode="auto">
              <a:xfrm>
                <a:off x="6565" y="3402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9" name="Oval 752"/>
              <p:cNvSpPr>
                <a:spLocks noChangeArrowheads="1"/>
              </p:cNvSpPr>
              <p:nvPr/>
            </p:nvSpPr>
            <p:spPr bwMode="auto">
              <a:xfrm>
                <a:off x="7476" y="3887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0" name="Oval 753"/>
              <p:cNvSpPr>
                <a:spLocks noChangeArrowheads="1"/>
              </p:cNvSpPr>
              <p:nvPr/>
            </p:nvSpPr>
            <p:spPr bwMode="auto">
              <a:xfrm>
                <a:off x="7082" y="3442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1" name="Oval 754"/>
              <p:cNvSpPr>
                <a:spLocks noChangeArrowheads="1"/>
              </p:cNvSpPr>
              <p:nvPr/>
            </p:nvSpPr>
            <p:spPr bwMode="auto">
              <a:xfrm>
                <a:off x="7526" y="3484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2" name="Oval 755"/>
              <p:cNvSpPr>
                <a:spLocks noChangeArrowheads="1"/>
              </p:cNvSpPr>
              <p:nvPr/>
            </p:nvSpPr>
            <p:spPr bwMode="auto">
              <a:xfrm>
                <a:off x="6917" y="1071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3" name="Oval 756"/>
              <p:cNvSpPr>
                <a:spLocks noChangeArrowheads="1"/>
              </p:cNvSpPr>
              <p:nvPr/>
            </p:nvSpPr>
            <p:spPr bwMode="auto">
              <a:xfrm>
                <a:off x="6688" y="1564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4" name="Oval 757"/>
              <p:cNvSpPr>
                <a:spLocks noChangeArrowheads="1"/>
              </p:cNvSpPr>
              <p:nvPr/>
            </p:nvSpPr>
            <p:spPr bwMode="auto">
              <a:xfrm>
                <a:off x="6492" y="3868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5" name="Oval 758"/>
              <p:cNvSpPr>
                <a:spLocks noChangeArrowheads="1"/>
              </p:cNvSpPr>
              <p:nvPr/>
            </p:nvSpPr>
            <p:spPr bwMode="auto">
              <a:xfrm>
                <a:off x="7632" y="3517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6" name="Oval 759"/>
              <p:cNvSpPr>
                <a:spLocks noChangeArrowheads="1"/>
              </p:cNvSpPr>
              <p:nvPr/>
            </p:nvSpPr>
            <p:spPr bwMode="auto">
              <a:xfrm>
                <a:off x="7103" y="2862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7" name="Oval 760"/>
              <p:cNvSpPr>
                <a:spLocks noChangeArrowheads="1"/>
              </p:cNvSpPr>
              <p:nvPr/>
            </p:nvSpPr>
            <p:spPr bwMode="auto">
              <a:xfrm>
                <a:off x="6921" y="1150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8" name="Oval 761"/>
              <p:cNvSpPr>
                <a:spLocks noChangeArrowheads="1"/>
              </p:cNvSpPr>
              <p:nvPr/>
            </p:nvSpPr>
            <p:spPr bwMode="auto">
              <a:xfrm>
                <a:off x="6743" y="3070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9" name="Oval 762"/>
              <p:cNvSpPr>
                <a:spLocks noChangeArrowheads="1"/>
              </p:cNvSpPr>
              <p:nvPr/>
            </p:nvSpPr>
            <p:spPr bwMode="auto">
              <a:xfrm>
                <a:off x="6939" y="3611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0" name="Oval 763"/>
              <p:cNvSpPr>
                <a:spLocks noChangeArrowheads="1"/>
              </p:cNvSpPr>
              <p:nvPr/>
            </p:nvSpPr>
            <p:spPr bwMode="auto">
              <a:xfrm>
                <a:off x="6848" y="3494"/>
                <a:ext cx="17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1" name="Oval 764"/>
              <p:cNvSpPr>
                <a:spLocks noChangeArrowheads="1"/>
              </p:cNvSpPr>
              <p:nvPr/>
            </p:nvSpPr>
            <p:spPr bwMode="auto">
              <a:xfrm>
                <a:off x="6745" y="373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2" name="Oval 765"/>
              <p:cNvSpPr>
                <a:spLocks noChangeArrowheads="1"/>
              </p:cNvSpPr>
              <p:nvPr/>
            </p:nvSpPr>
            <p:spPr bwMode="auto">
              <a:xfrm>
                <a:off x="6318" y="4008"/>
                <a:ext cx="12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3" name="Oval 766"/>
              <p:cNvSpPr>
                <a:spLocks noChangeArrowheads="1"/>
              </p:cNvSpPr>
              <p:nvPr/>
            </p:nvSpPr>
            <p:spPr bwMode="auto">
              <a:xfrm>
                <a:off x="5042" y="4048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4" name="Oval 767"/>
              <p:cNvSpPr>
                <a:spLocks noChangeArrowheads="1"/>
              </p:cNvSpPr>
              <p:nvPr/>
            </p:nvSpPr>
            <p:spPr bwMode="auto">
              <a:xfrm>
                <a:off x="7154" y="252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5" name="Oval 768"/>
              <p:cNvSpPr>
                <a:spLocks noChangeArrowheads="1"/>
              </p:cNvSpPr>
              <p:nvPr/>
            </p:nvSpPr>
            <p:spPr bwMode="auto">
              <a:xfrm>
                <a:off x="6762" y="3799"/>
                <a:ext cx="16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6" name="Oval 769"/>
              <p:cNvSpPr>
                <a:spLocks noChangeArrowheads="1"/>
              </p:cNvSpPr>
              <p:nvPr/>
            </p:nvSpPr>
            <p:spPr bwMode="auto">
              <a:xfrm>
                <a:off x="6631" y="3664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7" name="Oval 770"/>
              <p:cNvSpPr>
                <a:spLocks noChangeArrowheads="1"/>
              </p:cNvSpPr>
              <p:nvPr/>
            </p:nvSpPr>
            <p:spPr bwMode="auto">
              <a:xfrm>
                <a:off x="7161" y="4097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8" name="Oval 771"/>
              <p:cNvSpPr>
                <a:spLocks noChangeArrowheads="1"/>
              </p:cNvSpPr>
              <p:nvPr/>
            </p:nvSpPr>
            <p:spPr bwMode="auto">
              <a:xfrm>
                <a:off x="7224" y="3344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9" name="Oval 772"/>
              <p:cNvSpPr>
                <a:spLocks noChangeArrowheads="1"/>
              </p:cNvSpPr>
              <p:nvPr/>
            </p:nvSpPr>
            <p:spPr bwMode="auto">
              <a:xfrm>
                <a:off x="7334" y="2877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0" name="Oval 773"/>
              <p:cNvSpPr>
                <a:spLocks noChangeArrowheads="1"/>
              </p:cNvSpPr>
              <p:nvPr/>
            </p:nvSpPr>
            <p:spPr bwMode="auto">
              <a:xfrm>
                <a:off x="7225" y="3566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1" name="Oval 774"/>
              <p:cNvSpPr>
                <a:spLocks noChangeArrowheads="1"/>
              </p:cNvSpPr>
              <p:nvPr/>
            </p:nvSpPr>
            <p:spPr bwMode="auto">
              <a:xfrm>
                <a:off x="7335" y="3837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2" name="Oval 775"/>
              <p:cNvSpPr>
                <a:spLocks noChangeArrowheads="1"/>
              </p:cNvSpPr>
              <p:nvPr/>
            </p:nvSpPr>
            <p:spPr bwMode="auto">
              <a:xfrm>
                <a:off x="6560" y="3937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3" name="Oval 776"/>
              <p:cNvSpPr>
                <a:spLocks noChangeArrowheads="1"/>
              </p:cNvSpPr>
              <p:nvPr/>
            </p:nvSpPr>
            <p:spPr bwMode="auto">
              <a:xfrm>
                <a:off x="7013" y="3650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4" name="Oval 777"/>
              <p:cNvSpPr>
                <a:spLocks noChangeArrowheads="1"/>
              </p:cNvSpPr>
              <p:nvPr/>
            </p:nvSpPr>
            <p:spPr bwMode="auto">
              <a:xfrm>
                <a:off x="6690" y="2988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5" name="Oval 778"/>
              <p:cNvSpPr>
                <a:spLocks noChangeArrowheads="1"/>
              </p:cNvSpPr>
              <p:nvPr/>
            </p:nvSpPr>
            <p:spPr bwMode="auto">
              <a:xfrm>
                <a:off x="7635" y="3035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6" name="Oval 779"/>
              <p:cNvSpPr>
                <a:spLocks noChangeArrowheads="1"/>
              </p:cNvSpPr>
              <p:nvPr/>
            </p:nvSpPr>
            <p:spPr bwMode="auto">
              <a:xfrm>
                <a:off x="7431" y="2634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7" name="Oval 780"/>
              <p:cNvSpPr>
                <a:spLocks noChangeArrowheads="1"/>
              </p:cNvSpPr>
              <p:nvPr/>
            </p:nvSpPr>
            <p:spPr bwMode="auto">
              <a:xfrm>
                <a:off x="3827" y="2299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8" name="Oval 781"/>
              <p:cNvSpPr>
                <a:spLocks noChangeArrowheads="1"/>
              </p:cNvSpPr>
              <p:nvPr/>
            </p:nvSpPr>
            <p:spPr bwMode="auto">
              <a:xfrm>
                <a:off x="7133" y="1406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9" name="Oval 782"/>
              <p:cNvSpPr>
                <a:spLocks noChangeArrowheads="1"/>
              </p:cNvSpPr>
              <p:nvPr/>
            </p:nvSpPr>
            <p:spPr bwMode="auto">
              <a:xfrm>
                <a:off x="7058" y="1144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0" name="Oval 783"/>
              <p:cNvSpPr>
                <a:spLocks noChangeArrowheads="1"/>
              </p:cNvSpPr>
              <p:nvPr/>
            </p:nvSpPr>
            <p:spPr bwMode="auto">
              <a:xfrm>
                <a:off x="5909" y="810"/>
                <a:ext cx="22" cy="2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1" name="Oval 784"/>
              <p:cNvSpPr>
                <a:spLocks noChangeArrowheads="1"/>
              </p:cNvSpPr>
              <p:nvPr/>
            </p:nvSpPr>
            <p:spPr bwMode="auto">
              <a:xfrm>
                <a:off x="7286" y="1307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2" name="Oval 785"/>
              <p:cNvSpPr>
                <a:spLocks noChangeArrowheads="1"/>
              </p:cNvSpPr>
              <p:nvPr/>
            </p:nvSpPr>
            <p:spPr bwMode="auto">
              <a:xfrm>
                <a:off x="7398" y="1306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3" name="Oval 786"/>
              <p:cNvSpPr>
                <a:spLocks noChangeArrowheads="1"/>
              </p:cNvSpPr>
              <p:nvPr/>
            </p:nvSpPr>
            <p:spPr bwMode="auto">
              <a:xfrm>
                <a:off x="4747" y="1915"/>
                <a:ext cx="16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4" name="Oval 787"/>
              <p:cNvSpPr>
                <a:spLocks noChangeArrowheads="1"/>
              </p:cNvSpPr>
              <p:nvPr/>
            </p:nvSpPr>
            <p:spPr bwMode="auto">
              <a:xfrm>
                <a:off x="4172" y="2309"/>
                <a:ext cx="11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5" name="Oval 788"/>
              <p:cNvSpPr>
                <a:spLocks noChangeArrowheads="1"/>
              </p:cNvSpPr>
              <p:nvPr/>
            </p:nvSpPr>
            <p:spPr bwMode="auto">
              <a:xfrm>
                <a:off x="7038" y="3224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6" name="Oval 789"/>
              <p:cNvSpPr>
                <a:spLocks noChangeArrowheads="1"/>
              </p:cNvSpPr>
              <p:nvPr/>
            </p:nvSpPr>
            <p:spPr bwMode="auto">
              <a:xfrm>
                <a:off x="4528" y="175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7" name="Oval 790"/>
              <p:cNvSpPr>
                <a:spLocks noChangeArrowheads="1"/>
              </p:cNvSpPr>
              <p:nvPr/>
            </p:nvSpPr>
            <p:spPr bwMode="auto">
              <a:xfrm>
                <a:off x="6476" y="1660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8" name="Oval 791"/>
              <p:cNvSpPr>
                <a:spLocks noChangeArrowheads="1"/>
              </p:cNvSpPr>
              <p:nvPr/>
            </p:nvSpPr>
            <p:spPr bwMode="auto">
              <a:xfrm>
                <a:off x="3168" y="3377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9" name="Oval 792"/>
              <p:cNvSpPr>
                <a:spLocks noChangeArrowheads="1"/>
              </p:cNvSpPr>
              <p:nvPr/>
            </p:nvSpPr>
            <p:spPr bwMode="auto">
              <a:xfrm>
                <a:off x="6950" y="1187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0" name="Oval 793"/>
              <p:cNvSpPr>
                <a:spLocks noChangeArrowheads="1"/>
              </p:cNvSpPr>
              <p:nvPr/>
            </p:nvSpPr>
            <p:spPr bwMode="auto">
              <a:xfrm>
                <a:off x="7342" y="136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1" name="Oval 794"/>
              <p:cNvSpPr>
                <a:spLocks noChangeArrowheads="1"/>
              </p:cNvSpPr>
              <p:nvPr/>
            </p:nvSpPr>
            <p:spPr bwMode="auto">
              <a:xfrm>
                <a:off x="7585" y="2852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2" name="Oval 795"/>
              <p:cNvSpPr>
                <a:spLocks noChangeArrowheads="1"/>
              </p:cNvSpPr>
              <p:nvPr/>
            </p:nvSpPr>
            <p:spPr bwMode="auto">
              <a:xfrm>
                <a:off x="7135" y="1260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3" name="Oval 796"/>
              <p:cNvSpPr>
                <a:spLocks noChangeArrowheads="1"/>
              </p:cNvSpPr>
              <p:nvPr/>
            </p:nvSpPr>
            <p:spPr bwMode="auto">
              <a:xfrm>
                <a:off x="3528" y="1970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4" name="Oval 797"/>
              <p:cNvSpPr>
                <a:spLocks noChangeArrowheads="1"/>
              </p:cNvSpPr>
              <p:nvPr/>
            </p:nvSpPr>
            <p:spPr bwMode="auto">
              <a:xfrm>
                <a:off x="3538" y="2161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5" name="Oval 798"/>
              <p:cNvSpPr>
                <a:spLocks noChangeArrowheads="1"/>
              </p:cNvSpPr>
              <p:nvPr/>
            </p:nvSpPr>
            <p:spPr bwMode="auto">
              <a:xfrm>
                <a:off x="4609" y="1659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6" name="Oval 799"/>
              <p:cNvSpPr>
                <a:spLocks noChangeArrowheads="1"/>
              </p:cNvSpPr>
              <p:nvPr/>
            </p:nvSpPr>
            <p:spPr bwMode="auto">
              <a:xfrm>
                <a:off x="7110" y="1399"/>
                <a:ext cx="18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7" name="Oval 800"/>
              <p:cNvSpPr>
                <a:spLocks noChangeArrowheads="1"/>
              </p:cNvSpPr>
              <p:nvPr/>
            </p:nvSpPr>
            <p:spPr bwMode="auto">
              <a:xfrm>
                <a:off x="2122" y="1301"/>
                <a:ext cx="20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8" name="Oval 801"/>
              <p:cNvSpPr>
                <a:spLocks noChangeArrowheads="1"/>
              </p:cNvSpPr>
              <p:nvPr/>
            </p:nvSpPr>
            <p:spPr bwMode="auto">
              <a:xfrm>
                <a:off x="3658" y="1990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9" name="Oval 802"/>
              <p:cNvSpPr>
                <a:spLocks noChangeArrowheads="1"/>
              </p:cNvSpPr>
              <p:nvPr/>
            </p:nvSpPr>
            <p:spPr bwMode="auto">
              <a:xfrm>
                <a:off x="7223" y="2912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0" name="Oval 803"/>
              <p:cNvSpPr>
                <a:spLocks noChangeArrowheads="1"/>
              </p:cNvSpPr>
              <p:nvPr/>
            </p:nvSpPr>
            <p:spPr bwMode="auto">
              <a:xfrm>
                <a:off x="6962" y="2521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1" name="Oval 804"/>
              <p:cNvSpPr>
                <a:spLocks noChangeArrowheads="1"/>
              </p:cNvSpPr>
              <p:nvPr/>
            </p:nvSpPr>
            <p:spPr bwMode="auto">
              <a:xfrm>
                <a:off x="6908" y="2288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2" name="Oval 805"/>
              <p:cNvSpPr>
                <a:spLocks noChangeArrowheads="1"/>
              </p:cNvSpPr>
              <p:nvPr/>
            </p:nvSpPr>
            <p:spPr bwMode="auto">
              <a:xfrm>
                <a:off x="6922" y="2148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3" name="Oval 806"/>
              <p:cNvSpPr>
                <a:spLocks noChangeArrowheads="1"/>
              </p:cNvSpPr>
              <p:nvPr/>
            </p:nvSpPr>
            <p:spPr bwMode="auto">
              <a:xfrm>
                <a:off x="5666" y="1350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4" name="Oval 807"/>
              <p:cNvSpPr>
                <a:spLocks noChangeArrowheads="1"/>
              </p:cNvSpPr>
              <p:nvPr/>
            </p:nvSpPr>
            <p:spPr bwMode="auto">
              <a:xfrm>
                <a:off x="6336" y="1254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3" name="Group 1009"/>
            <p:cNvGrpSpPr/>
            <p:nvPr/>
          </p:nvGrpSpPr>
          <p:grpSpPr bwMode="auto">
            <a:xfrm>
              <a:off x="2197" y="836"/>
              <a:ext cx="5197" cy="3798"/>
              <a:chOff x="2197" y="836"/>
              <a:chExt cx="5197" cy="3798"/>
            </a:xfrm>
          </p:grpSpPr>
          <p:sp>
            <p:nvSpPr>
              <p:cNvPr id="3895" name="Oval 809"/>
              <p:cNvSpPr>
                <a:spLocks noChangeArrowheads="1"/>
              </p:cNvSpPr>
              <p:nvPr/>
            </p:nvSpPr>
            <p:spPr bwMode="auto">
              <a:xfrm>
                <a:off x="5673" y="1273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6" name="Oval 810"/>
              <p:cNvSpPr>
                <a:spLocks noChangeArrowheads="1"/>
              </p:cNvSpPr>
              <p:nvPr/>
            </p:nvSpPr>
            <p:spPr bwMode="auto">
              <a:xfrm>
                <a:off x="6531" y="1598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7" name="Oval 811"/>
              <p:cNvSpPr>
                <a:spLocks noChangeArrowheads="1"/>
              </p:cNvSpPr>
              <p:nvPr/>
            </p:nvSpPr>
            <p:spPr bwMode="auto">
              <a:xfrm>
                <a:off x="7033" y="2507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8" name="Oval 812"/>
              <p:cNvSpPr>
                <a:spLocks noChangeArrowheads="1"/>
              </p:cNvSpPr>
              <p:nvPr/>
            </p:nvSpPr>
            <p:spPr bwMode="auto">
              <a:xfrm>
                <a:off x="6645" y="1564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9" name="Oval 813"/>
              <p:cNvSpPr>
                <a:spLocks noChangeArrowheads="1"/>
              </p:cNvSpPr>
              <p:nvPr/>
            </p:nvSpPr>
            <p:spPr bwMode="auto">
              <a:xfrm>
                <a:off x="7119" y="1734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0" name="Oval 814"/>
              <p:cNvSpPr>
                <a:spLocks noChangeArrowheads="1"/>
              </p:cNvSpPr>
              <p:nvPr/>
            </p:nvSpPr>
            <p:spPr bwMode="auto">
              <a:xfrm>
                <a:off x="6475" y="3611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1" name="Oval 815"/>
              <p:cNvSpPr>
                <a:spLocks noChangeArrowheads="1"/>
              </p:cNvSpPr>
              <p:nvPr/>
            </p:nvSpPr>
            <p:spPr bwMode="auto">
              <a:xfrm>
                <a:off x="6688" y="3472"/>
                <a:ext cx="18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2" name="Oval 816"/>
              <p:cNvSpPr>
                <a:spLocks noChangeArrowheads="1"/>
              </p:cNvSpPr>
              <p:nvPr/>
            </p:nvSpPr>
            <p:spPr bwMode="auto">
              <a:xfrm>
                <a:off x="6582" y="3347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3" name="Oval 817"/>
              <p:cNvSpPr>
                <a:spLocks noChangeArrowheads="1"/>
              </p:cNvSpPr>
              <p:nvPr/>
            </p:nvSpPr>
            <p:spPr bwMode="auto">
              <a:xfrm>
                <a:off x="6537" y="3222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4" name="Oval 818"/>
              <p:cNvSpPr>
                <a:spLocks noChangeArrowheads="1"/>
              </p:cNvSpPr>
              <p:nvPr/>
            </p:nvSpPr>
            <p:spPr bwMode="auto">
              <a:xfrm>
                <a:off x="6976" y="3270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5" name="Oval 819"/>
              <p:cNvSpPr>
                <a:spLocks noChangeArrowheads="1"/>
              </p:cNvSpPr>
              <p:nvPr/>
            </p:nvSpPr>
            <p:spPr bwMode="auto">
              <a:xfrm>
                <a:off x="5950" y="3412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6" name="Oval 820"/>
              <p:cNvSpPr>
                <a:spLocks noChangeArrowheads="1"/>
              </p:cNvSpPr>
              <p:nvPr/>
            </p:nvSpPr>
            <p:spPr bwMode="auto">
              <a:xfrm>
                <a:off x="6808" y="3776"/>
                <a:ext cx="13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7" name="Oval 821"/>
              <p:cNvSpPr>
                <a:spLocks noChangeArrowheads="1"/>
              </p:cNvSpPr>
              <p:nvPr/>
            </p:nvSpPr>
            <p:spPr bwMode="auto">
              <a:xfrm>
                <a:off x="6961" y="3505"/>
                <a:ext cx="7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8" name="Oval 822"/>
              <p:cNvSpPr>
                <a:spLocks noChangeArrowheads="1"/>
              </p:cNvSpPr>
              <p:nvPr/>
            </p:nvSpPr>
            <p:spPr bwMode="auto">
              <a:xfrm>
                <a:off x="6298" y="3660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9" name="Oval 823"/>
              <p:cNvSpPr>
                <a:spLocks noChangeArrowheads="1"/>
              </p:cNvSpPr>
              <p:nvPr/>
            </p:nvSpPr>
            <p:spPr bwMode="auto">
              <a:xfrm>
                <a:off x="6792" y="1350"/>
                <a:ext cx="10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0" name="Oval 824"/>
              <p:cNvSpPr>
                <a:spLocks noChangeArrowheads="1"/>
              </p:cNvSpPr>
              <p:nvPr/>
            </p:nvSpPr>
            <p:spPr bwMode="auto">
              <a:xfrm>
                <a:off x="6764" y="3408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1" name="Oval 825"/>
              <p:cNvSpPr>
                <a:spLocks noChangeArrowheads="1"/>
              </p:cNvSpPr>
              <p:nvPr/>
            </p:nvSpPr>
            <p:spPr bwMode="auto">
              <a:xfrm>
                <a:off x="6958" y="1104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2" name="Oval 826"/>
              <p:cNvSpPr>
                <a:spLocks noChangeArrowheads="1"/>
              </p:cNvSpPr>
              <p:nvPr/>
            </p:nvSpPr>
            <p:spPr bwMode="auto">
              <a:xfrm>
                <a:off x="5556" y="1276"/>
                <a:ext cx="22" cy="2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3" name="Oval 827"/>
              <p:cNvSpPr>
                <a:spLocks noChangeArrowheads="1"/>
              </p:cNvSpPr>
              <p:nvPr/>
            </p:nvSpPr>
            <p:spPr bwMode="auto">
              <a:xfrm>
                <a:off x="7368" y="2688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4" name="Oval 828"/>
              <p:cNvSpPr>
                <a:spLocks noChangeArrowheads="1"/>
              </p:cNvSpPr>
              <p:nvPr/>
            </p:nvSpPr>
            <p:spPr bwMode="auto">
              <a:xfrm>
                <a:off x="7374" y="3275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5" name="Oval 829"/>
              <p:cNvSpPr>
                <a:spLocks noChangeArrowheads="1"/>
              </p:cNvSpPr>
              <p:nvPr/>
            </p:nvSpPr>
            <p:spPr bwMode="auto">
              <a:xfrm>
                <a:off x="4786" y="3027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6" name="Oval 830"/>
              <p:cNvSpPr>
                <a:spLocks noChangeArrowheads="1"/>
              </p:cNvSpPr>
              <p:nvPr/>
            </p:nvSpPr>
            <p:spPr bwMode="auto">
              <a:xfrm>
                <a:off x="4204" y="3243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7" name="Oval 831"/>
              <p:cNvSpPr>
                <a:spLocks noChangeArrowheads="1"/>
              </p:cNvSpPr>
              <p:nvPr/>
            </p:nvSpPr>
            <p:spPr bwMode="auto">
              <a:xfrm>
                <a:off x="3796" y="2879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8" name="Oval 832"/>
              <p:cNvSpPr>
                <a:spLocks noChangeArrowheads="1"/>
              </p:cNvSpPr>
              <p:nvPr/>
            </p:nvSpPr>
            <p:spPr bwMode="auto">
              <a:xfrm>
                <a:off x="4460" y="3205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9" name="Oval 833"/>
              <p:cNvSpPr>
                <a:spLocks noChangeArrowheads="1"/>
              </p:cNvSpPr>
              <p:nvPr/>
            </p:nvSpPr>
            <p:spPr bwMode="auto">
              <a:xfrm>
                <a:off x="3795" y="2552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0" name="Oval 834"/>
              <p:cNvSpPr>
                <a:spLocks noChangeArrowheads="1"/>
              </p:cNvSpPr>
              <p:nvPr/>
            </p:nvSpPr>
            <p:spPr bwMode="auto">
              <a:xfrm>
                <a:off x="3598" y="2233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1" name="Oval 835"/>
              <p:cNvSpPr>
                <a:spLocks noChangeArrowheads="1"/>
              </p:cNvSpPr>
              <p:nvPr/>
            </p:nvSpPr>
            <p:spPr bwMode="auto">
              <a:xfrm>
                <a:off x="3646" y="2256"/>
                <a:ext cx="13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2" name="Oval 836"/>
              <p:cNvSpPr>
                <a:spLocks noChangeArrowheads="1"/>
              </p:cNvSpPr>
              <p:nvPr/>
            </p:nvSpPr>
            <p:spPr bwMode="auto">
              <a:xfrm>
                <a:off x="3720" y="2474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3" name="Oval 837"/>
              <p:cNvSpPr>
                <a:spLocks noChangeArrowheads="1"/>
              </p:cNvSpPr>
              <p:nvPr/>
            </p:nvSpPr>
            <p:spPr bwMode="auto">
              <a:xfrm>
                <a:off x="3894" y="2606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4" name="Oval 838"/>
              <p:cNvSpPr>
                <a:spLocks noChangeArrowheads="1"/>
              </p:cNvSpPr>
              <p:nvPr/>
            </p:nvSpPr>
            <p:spPr bwMode="auto">
              <a:xfrm>
                <a:off x="4040" y="3284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5" name="Oval 839"/>
              <p:cNvSpPr>
                <a:spLocks noChangeArrowheads="1"/>
              </p:cNvSpPr>
              <p:nvPr/>
            </p:nvSpPr>
            <p:spPr bwMode="auto">
              <a:xfrm>
                <a:off x="4013" y="2988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6" name="Freeform 840"/>
              <p:cNvSpPr/>
              <p:nvPr/>
            </p:nvSpPr>
            <p:spPr bwMode="auto">
              <a:xfrm>
                <a:off x="3823" y="2577"/>
                <a:ext cx="1123" cy="169"/>
              </a:xfrm>
              <a:custGeom>
                <a:avLst/>
                <a:gdLst>
                  <a:gd name="T0" fmla="*/ 8 w 1063"/>
                  <a:gd name="T1" fmla="*/ 156 h 160"/>
                  <a:gd name="T2" fmla="*/ 4 w 1063"/>
                  <a:gd name="T3" fmla="*/ 160 h 160"/>
                  <a:gd name="T4" fmla="*/ 0 w 1063"/>
                  <a:gd name="T5" fmla="*/ 156 h 160"/>
                  <a:gd name="T6" fmla="*/ 1061 w 1063"/>
                  <a:gd name="T7" fmla="*/ 0 h 160"/>
                  <a:gd name="T8" fmla="*/ 8 w 1063"/>
                  <a:gd name="T9" fmla="*/ 1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3" h="160">
                    <a:moveTo>
                      <a:pt x="8" y="156"/>
                    </a:moveTo>
                    <a:cubicBezTo>
                      <a:pt x="8" y="158"/>
                      <a:pt x="6" y="160"/>
                      <a:pt x="4" y="160"/>
                    </a:cubicBezTo>
                    <a:cubicBezTo>
                      <a:pt x="1" y="160"/>
                      <a:pt x="0" y="158"/>
                      <a:pt x="0" y="156"/>
                    </a:cubicBezTo>
                    <a:cubicBezTo>
                      <a:pt x="0" y="154"/>
                      <a:pt x="1059" y="0"/>
                      <a:pt x="1061" y="0"/>
                    </a:cubicBezTo>
                    <a:cubicBezTo>
                      <a:pt x="1063" y="0"/>
                      <a:pt x="8" y="154"/>
                      <a:pt x="8" y="1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7" name="Oval 841"/>
              <p:cNvSpPr>
                <a:spLocks noChangeArrowheads="1"/>
              </p:cNvSpPr>
              <p:nvPr/>
            </p:nvSpPr>
            <p:spPr bwMode="auto">
              <a:xfrm>
                <a:off x="4581" y="2934"/>
                <a:ext cx="6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8" name="Oval 842"/>
              <p:cNvSpPr>
                <a:spLocks noChangeArrowheads="1"/>
              </p:cNvSpPr>
              <p:nvPr/>
            </p:nvSpPr>
            <p:spPr bwMode="auto">
              <a:xfrm>
                <a:off x="3839" y="2954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9" name="Oval 843"/>
              <p:cNvSpPr>
                <a:spLocks noChangeArrowheads="1"/>
              </p:cNvSpPr>
              <p:nvPr/>
            </p:nvSpPr>
            <p:spPr bwMode="auto">
              <a:xfrm>
                <a:off x="3725" y="2571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0" name="Oval 844"/>
              <p:cNvSpPr>
                <a:spLocks noChangeArrowheads="1"/>
              </p:cNvSpPr>
              <p:nvPr/>
            </p:nvSpPr>
            <p:spPr bwMode="auto">
              <a:xfrm>
                <a:off x="4034" y="2412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1" name="Oval 845"/>
              <p:cNvSpPr>
                <a:spLocks noChangeArrowheads="1"/>
              </p:cNvSpPr>
              <p:nvPr/>
            </p:nvSpPr>
            <p:spPr bwMode="auto">
              <a:xfrm>
                <a:off x="3667" y="3087"/>
                <a:ext cx="8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2" name="Oval 846"/>
              <p:cNvSpPr>
                <a:spLocks noChangeArrowheads="1"/>
              </p:cNvSpPr>
              <p:nvPr/>
            </p:nvSpPr>
            <p:spPr bwMode="auto">
              <a:xfrm>
                <a:off x="4518" y="3261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3" name="Oval 847"/>
              <p:cNvSpPr>
                <a:spLocks noChangeArrowheads="1"/>
              </p:cNvSpPr>
              <p:nvPr/>
            </p:nvSpPr>
            <p:spPr bwMode="auto">
              <a:xfrm>
                <a:off x="4002" y="2335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4" name="Oval 848"/>
              <p:cNvSpPr>
                <a:spLocks noChangeArrowheads="1"/>
              </p:cNvSpPr>
              <p:nvPr/>
            </p:nvSpPr>
            <p:spPr bwMode="auto">
              <a:xfrm>
                <a:off x="4386" y="2533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5" name="Oval 849"/>
              <p:cNvSpPr>
                <a:spLocks noChangeArrowheads="1"/>
              </p:cNvSpPr>
              <p:nvPr/>
            </p:nvSpPr>
            <p:spPr bwMode="auto">
              <a:xfrm>
                <a:off x="4215" y="3318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6" name="Oval 850"/>
              <p:cNvSpPr>
                <a:spLocks noChangeArrowheads="1"/>
              </p:cNvSpPr>
              <p:nvPr/>
            </p:nvSpPr>
            <p:spPr bwMode="auto">
              <a:xfrm>
                <a:off x="4193" y="3368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7" name="Oval 851"/>
              <p:cNvSpPr>
                <a:spLocks noChangeArrowheads="1"/>
              </p:cNvSpPr>
              <p:nvPr/>
            </p:nvSpPr>
            <p:spPr bwMode="auto">
              <a:xfrm>
                <a:off x="3390" y="3352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8" name="Oval 852"/>
              <p:cNvSpPr>
                <a:spLocks noChangeArrowheads="1"/>
              </p:cNvSpPr>
              <p:nvPr/>
            </p:nvSpPr>
            <p:spPr bwMode="auto">
              <a:xfrm>
                <a:off x="4582" y="3133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9" name="Oval 853"/>
              <p:cNvSpPr>
                <a:spLocks noChangeArrowheads="1"/>
              </p:cNvSpPr>
              <p:nvPr/>
            </p:nvSpPr>
            <p:spPr bwMode="auto">
              <a:xfrm>
                <a:off x="3874" y="2466"/>
                <a:ext cx="10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0" name="Oval 854"/>
              <p:cNvSpPr>
                <a:spLocks noChangeArrowheads="1"/>
              </p:cNvSpPr>
              <p:nvPr/>
            </p:nvSpPr>
            <p:spPr bwMode="auto">
              <a:xfrm>
                <a:off x="4614" y="3319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1" name="Oval 855"/>
              <p:cNvSpPr>
                <a:spLocks noChangeArrowheads="1"/>
              </p:cNvSpPr>
              <p:nvPr/>
            </p:nvSpPr>
            <p:spPr bwMode="auto">
              <a:xfrm>
                <a:off x="3778" y="3133"/>
                <a:ext cx="22" cy="2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2" name="Oval 856"/>
              <p:cNvSpPr>
                <a:spLocks noChangeArrowheads="1"/>
              </p:cNvSpPr>
              <p:nvPr/>
            </p:nvSpPr>
            <p:spPr bwMode="auto">
              <a:xfrm>
                <a:off x="3515" y="3131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3" name="Oval 857"/>
              <p:cNvSpPr>
                <a:spLocks noChangeArrowheads="1"/>
              </p:cNvSpPr>
              <p:nvPr/>
            </p:nvSpPr>
            <p:spPr bwMode="auto">
              <a:xfrm>
                <a:off x="4333" y="3878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4" name="Oval 858"/>
              <p:cNvSpPr>
                <a:spLocks noChangeArrowheads="1"/>
              </p:cNvSpPr>
              <p:nvPr/>
            </p:nvSpPr>
            <p:spPr bwMode="auto">
              <a:xfrm>
                <a:off x="4027" y="3207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5" name="Oval 859"/>
              <p:cNvSpPr>
                <a:spLocks noChangeArrowheads="1"/>
              </p:cNvSpPr>
              <p:nvPr/>
            </p:nvSpPr>
            <p:spPr bwMode="auto">
              <a:xfrm>
                <a:off x="4418" y="3327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6" name="Oval 860"/>
              <p:cNvSpPr>
                <a:spLocks noChangeArrowheads="1"/>
              </p:cNvSpPr>
              <p:nvPr/>
            </p:nvSpPr>
            <p:spPr bwMode="auto">
              <a:xfrm>
                <a:off x="3969" y="3356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7" name="Oval 861"/>
              <p:cNvSpPr>
                <a:spLocks noChangeArrowheads="1"/>
              </p:cNvSpPr>
              <p:nvPr/>
            </p:nvSpPr>
            <p:spPr bwMode="auto">
              <a:xfrm>
                <a:off x="4276" y="3785"/>
                <a:ext cx="10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8" name="Oval 862"/>
              <p:cNvSpPr>
                <a:spLocks noChangeArrowheads="1"/>
              </p:cNvSpPr>
              <p:nvPr/>
            </p:nvSpPr>
            <p:spPr bwMode="auto">
              <a:xfrm>
                <a:off x="4121" y="3228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9" name="Oval 863"/>
              <p:cNvSpPr>
                <a:spLocks noChangeArrowheads="1"/>
              </p:cNvSpPr>
              <p:nvPr/>
            </p:nvSpPr>
            <p:spPr bwMode="auto">
              <a:xfrm>
                <a:off x="4713" y="3127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0" name="Oval 864"/>
              <p:cNvSpPr>
                <a:spLocks noChangeArrowheads="1"/>
              </p:cNvSpPr>
              <p:nvPr/>
            </p:nvSpPr>
            <p:spPr bwMode="auto">
              <a:xfrm>
                <a:off x="4240" y="2952"/>
                <a:ext cx="20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1" name="Oval 865"/>
              <p:cNvSpPr>
                <a:spLocks noChangeArrowheads="1"/>
              </p:cNvSpPr>
              <p:nvPr/>
            </p:nvSpPr>
            <p:spPr bwMode="auto">
              <a:xfrm>
                <a:off x="4164" y="3773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2" name="Oval 866"/>
              <p:cNvSpPr>
                <a:spLocks noChangeArrowheads="1"/>
              </p:cNvSpPr>
              <p:nvPr/>
            </p:nvSpPr>
            <p:spPr bwMode="auto">
              <a:xfrm>
                <a:off x="4170" y="3448"/>
                <a:ext cx="22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3" name="Oval 867"/>
              <p:cNvSpPr>
                <a:spLocks noChangeArrowheads="1"/>
              </p:cNvSpPr>
              <p:nvPr/>
            </p:nvSpPr>
            <p:spPr bwMode="auto">
              <a:xfrm>
                <a:off x="4128" y="3331"/>
                <a:ext cx="7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4" name="Oval 868"/>
              <p:cNvSpPr>
                <a:spLocks noChangeArrowheads="1"/>
              </p:cNvSpPr>
              <p:nvPr/>
            </p:nvSpPr>
            <p:spPr bwMode="auto">
              <a:xfrm>
                <a:off x="4466" y="3388"/>
                <a:ext cx="19" cy="1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5" name="Oval 869"/>
              <p:cNvSpPr>
                <a:spLocks noChangeArrowheads="1"/>
              </p:cNvSpPr>
              <p:nvPr/>
            </p:nvSpPr>
            <p:spPr bwMode="auto">
              <a:xfrm>
                <a:off x="4226" y="2745"/>
                <a:ext cx="8" cy="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6" name="Oval 870"/>
              <p:cNvSpPr>
                <a:spLocks noChangeArrowheads="1"/>
              </p:cNvSpPr>
              <p:nvPr/>
            </p:nvSpPr>
            <p:spPr bwMode="auto">
              <a:xfrm>
                <a:off x="5046" y="2784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7" name="Oval 871"/>
              <p:cNvSpPr>
                <a:spLocks noChangeArrowheads="1"/>
              </p:cNvSpPr>
              <p:nvPr/>
            </p:nvSpPr>
            <p:spPr bwMode="auto">
              <a:xfrm>
                <a:off x="4396" y="3217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8" name="Oval 872"/>
              <p:cNvSpPr>
                <a:spLocks noChangeArrowheads="1"/>
              </p:cNvSpPr>
              <p:nvPr/>
            </p:nvSpPr>
            <p:spPr bwMode="auto">
              <a:xfrm>
                <a:off x="4149" y="3808"/>
                <a:ext cx="21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9" name="Oval 873"/>
              <p:cNvSpPr>
                <a:spLocks noChangeArrowheads="1"/>
              </p:cNvSpPr>
              <p:nvPr/>
            </p:nvSpPr>
            <p:spPr bwMode="auto">
              <a:xfrm>
                <a:off x="4434" y="3055"/>
                <a:ext cx="6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0" name="Oval 874"/>
              <p:cNvSpPr>
                <a:spLocks noChangeArrowheads="1"/>
              </p:cNvSpPr>
              <p:nvPr/>
            </p:nvSpPr>
            <p:spPr bwMode="auto">
              <a:xfrm>
                <a:off x="5115" y="1668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1" name="Oval 875"/>
              <p:cNvSpPr>
                <a:spLocks noChangeArrowheads="1"/>
              </p:cNvSpPr>
              <p:nvPr/>
            </p:nvSpPr>
            <p:spPr bwMode="auto">
              <a:xfrm>
                <a:off x="2197" y="2550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2" name="Oval 876"/>
              <p:cNvSpPr>
                <a:spLocks noChangeArrowheads="1"/>
              </p:cNvSpPr>
              <p:nvPr/>
            </p:nvSpPr>
            <p:spPr bwMode="auto">
              <a:xfrm>
                <a:off x="5194" y="1939"/>
                <a:ext cx="12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3" name="Oval 877"/>
              <p:cNvSpPr>
                <a:spLocks noChangeArrowheads="1"/>
              </p:cNvSpPr>
              <p:nvPr/>
            </p:nvSpPr>
            <p:spPr bwMode="auto">
              <a:xfrm>
                <a:off x="3371" y="2523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4" name="Oval 878"/>
              <p:cNvSpPr>
                <a:spLocks noChangeArrowheads="1"/>
              </p:cNvSpPr>
              <p:nvPr/>
            </p:nvSpPr>
            <p:spPr bwMode="auto">
              <a:xfrm>
                <a:off x="2765" y="1920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5" name="Oval 879"/>
              <p:cNvSpPr>
                <a:spLocks noChangeArrowheads="1"/>
              </p:cNvSpPr>
              <p:nvPr/>
            </p:nvSpPr>
            <p:spPr bwMode="auto">
              <a:xfrm>
                <a:off x="3709" y="2350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6" name="Oval 880"/>
              <p:cNvSpPr>
                <a:spLocks noChangeArrowheads="1"/>
              </p:cNvSpPr>
              <p:nvPr/>
            </p:nvSpPr>
            <p:spPr bwMode="auto">
              <a:xfrm>
                <a:off x="3810" y="2346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7" name="Oval 881"/>
              <p:cNvSpPr>
                <a:spLocks noChangeArrowheads="1"/>
              </p:cNvSpPr>
              <p:nvPr/>
            </p:nvSpPr>
            <p:spPr bwMode="auto">
              <a:xfrm>
                <a:off x="3542" y="2293"/>
                <a:ext cx="8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8" name="Oval 882"/>
              <p:cNvSpPr>
                <a:spLocks noChangeArrowheads="1"/>
              </p:cNvSpPr>
              <p:nvPr/>
            </p:nvSpPr>
            <p:spPr bwMode="auto">
              <a:xfrm>
                <a:off x="4107" y="2250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9" name="Oval 883"/>
              <p:cNvSpPr>
                <a:spLocks noChangeArrowheads="1"/>
              </p:cNvSpPr>
              <p:nvPr/>
            </p:nvSpPr>
            <p:spPr bwMode="auto">
              <a:xfrm>
                <a:off x="3182" y="2362"/>
                <a:ext cx="23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0" name="Oval 884"/>
              <p:cNvSpPr>
                <a:spLocks noChangeArrowheads="1"/>
              </p:cNvSpPr>
              <p:nvPr/>
            </p:nvSpPr>
            <p:spPr bwMode="auto">
              <a:xfrm>
                <a:off x="4882" y="2544"/>
                <a:ext cx="21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1" name="Oval 885"/>
              <p:cNvSpPr>
                <a:spLocks noChangeArrowheads="1"/>
              </p:cNvSpPr>
              <p:nvPr/>
            </p:nvSpPr>
            <p:spPr bwMode="auto">
              <a:xfrm>
                <a:off x="7312" y="2573"/>
                <a:ext cx="19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2" name="Oval 886"/>
              <p:cNvSpPr>
                <a:spLocks noChangeArrowheads="1"/>
              </p:cNvSpPr>
              <p:nvPr/>
            </p:nvSpPr>
            <p:spPr bwMode="auto">
              <a:xfrm>
                <a:off x="3698" y="3662"/>
                <a:ext cx="22" cy="2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3" name="Oval 887"/>
              <p:cNvSpPr>
                <a:spLocks noChangeArrowheads="1"/>
              </p:cNvSpPr>
              <p:nvPr/>
            </p:nvSpPr>
            <p:spPr bwMode="auto">
              <a:xfrm>
                <a:off x="2316" y="2435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4" name="Oval 888"/>
              <p:cNvSpPr>
                <a:spLocks noChangeArrowheads="1"/>
              </p:cNvSpPr>
              <p:nvPr/>
            </p:nvSpPr>
            <p:spPr bwMode="auto">
              <a:xfrm>
                <a:off x="2313" y="2562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5" name="Oval 889"/>
              <p:cNvSpPr>
                <a:spLocks noChangeArrowheads="1"/>
              </p:cNvSpPr>
              <p:nvPr/>
            </p:nvSpPr>
            <p:spPr bwMode="auto">
              <a:xfrm>
                <a:off x="2865" y="3244"/>
                <a:ext cx="15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6" name="Oval 890"/>
              <p:cNvSpPr>
                <a:spLocks noChangeArrowheads="1"/>
              </p:cNvSpPr>
              <p:nvPr/>
            </p:nvSpPr>
            <p:spPr bwMode="auto">
              <a:xfrm>
                <a:off x="2843" y="3131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7" name="Oval 891"/>
              <p:cNvSpPr>
                <a:spLocks noChangeArrowheads="1"/>
              </p:cNvSpPr>
              <p:nvPr/>
            </p:nvSpPr>
            <p:spPr bwMode="auto">
              <a:xfrm>
                <a:off x="5877" y="148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8" name="Oval 892"/>
              <p:cNvSpPr>
                <a:spLocks noChangeArrowheads="1"/>
              </p:cNvSpPr>
              <p:nvPr/>
            </p:nvSpPr>
            <p:spPr bwMode="auto">
              <a:xfrm>
                <a:off x="3183" y="2530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9" name="Oval 893"/>
              <p:cNvSpPr>
                <a:spLocks noChangeArrowheads="1"/>
              </p:cNvSpPr>
              <p:nvPr/>
            </p:nvSpPr>
            <p:spPr bwMode="auto">
              <a:xfrm>
                <a:off x="6020" y="1633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0" name="Oval 894"/>
              <p:cNvSpPr>
                <a:spLocks noChangeArrowheads="1"/>
              </p:cNvSpPr>
              <p:nvPr/>
            </p:nvSpPr>
            <p:spPr bwMode="auto">
              <a:xfrm>
                <a:off x="5899" y="1348"/>
                <a:ext cx="22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1" name="Oval 895"/>
              <p:cNvSpPr>
                <a:spLocks noChangeArrowheads="1"/>
              </p:cNvSpPr>
              <p:nvPr/>
            </p:nvSpPr>
            <p:spPr bwMode="auto">
              <a:xfrm>
                <a:off x="4077" y="2224"/>
                <a:ext cx="17" cy="1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2" name="Oval 896"/>
              <p:cNvSpPr>
                <a:spLocks noChangeArrowheads="1"/>
              </p:cNvSpPr>
              <p:nvPr/>
            </p:nvSpPr>
            <p:spPr bwMode="auto">
              <a:xfrm>
                <a:off x="5636" y="1225"/>
                <a:ext cx="23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3" name="Oval 897"/>
              <p:cNvSpPr>
                <a:spLocks noChangeArrowheads="1"/>
              </p:cNvSpPr>
              <p:nvPr/>
            </p:nvSpPr>
            <p:spPr bwMode="auto">
              <a:xfrm>
                <a:off x="5967" y="1455"/>
                <a:ext cx="17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4" name="Oval 898"/>
              <p:cNvSpPr>
                <a:spLocks noChangeArrowheads="1"/>
              </p:cNvSpPr>
              <p:nvPr/>
            </p:nvSpPr>
            <p:spPr bwMode="auto">
              <a:xfrm>
                <a:off x="2657" y="3877"/>
                <a:ext cx="10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5" name="Oval 899"/>
              <p:cNvSpPr>
                <a:spLocks noChangeArrowheads="1"/>
              </p:cNvSpPr>
              <p:nvPr/>
            </p:nvSpPr>
            <p:spPr bwMode="auto">
              <a:xfrm>
                <a:off x="2277" y="3340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6" name="Oval 900"/>
              <p:cNvSpPr>
                <a:spLocks noChangeArrowheads="1"/>
              </p:cNvSpPr>
              <p:nvPr/>
            </p:nvSpPr>
            <p:spPr bwMode="auto">
              <a:xfrm>
                <a:off x="5421" y="3698"/>
                <a:ext cx="22" cy="2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7" name="Oval 901"/>
              <p:cNvSpPr>
                <a:spLocks noChangeArrowheads="1"/>
              </p:cNvSpPr>
              <p:nvPr/>
            </p:nvSpPr>
            <p:spPr bwMode="auto">
              <a:xfrm>
                <a:off x="5267" y="4041"/>
                <a:ext cx="23" cy="2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8" name="Oval 902"/>
              <p:cNvSpPr>
                <a:spLocks noChangeArrowheads="1"/>
              </p:cNvSpPr>
              <p:nvPr/>
            </p:nvSpPr>
            <p:spPr bwMode="auto">
              <a:xfrm>
                <a:off x="2617" y="2637"/>
                <a:ext cx="13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9" name="Oval 903"/>
              <p:cNvSpPr>
                <a:spLocks noChangeArrowheads="1"/>
              </p:cNvSpPr>
              <p:nvPr/>
            </p:nvSpPr>
            <p:spPr bwMode="auto">
              <a:xfrm>
                <a:off x="3299" y="3392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0" name="Oval 904"/>
              <p:cNvSpPr>
                <a:spLocks noChangeArrowheads="1"/>
              </p:cNvSpPr>
              <p:nvPr/>
            </p:nvSpPr>
            <p:spPr bwMode="auto">
              <a:xfrm>
                <a:off x="3352" y="3443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1" name="Oval 905"/>
              <p:cNvSpPr>
                <a:spLocks noChangeArrowheads="1"/>
              </p:cNvSpPr>
              <p:nvPr/>
            </p:nvSpPr>
            <p:spPr bwMode="auto">
              <a:xfrm>
                <a:off x="4777" y="2777"/>
                <a:ext cx="22" cy="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2" name="Oval 906"/>
              <p:cNvSpPr>
                <a:spLocks noChangeArrowheads="1"/>
              </p:cNvSpPr>
              <p:nvPr/>
            </p:nvSpPr>
            <p:spPr bwMode="auto">
              <a:xfrm>
                <a:off x="5911" y="878"/>
                <a:ext cx="21" cy="2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3" name="Oval 907"/>
              <p:cNvSpPr>
                <a:spLocks noChangeArrowheads="1"/>
              </p:cNvSpPr>
              <p:nvPr/>
            </p:nvSpPr>
            <p:spPr bwMode="auto">
              <a:xfrm>
                <a:off x="5982" y="836"/>
                <a:ext cx="15" cy="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4" name="Oval 908"/>
              <p:cNvSpPr>
                <a:spLocks noChangeArrowheads="1"/>
              </p:cNvSpPr>
              <p:nvPr/>
            </p:nvSpPr>
            <p:spPr bwMode="auto">
              <a:xfrm>
                <a:off x="3849" y="2812"/>
                <a:ext cx="18" cy="1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5" name="Oval 909"/>
              <p:cNvSpPr>
                <a:spLocks noChangeArrowheads="1"/>
              </p:cNvSpPr>
              <p:nvPr/>
            </p:nvSpPr>
            <p:spPr bwMode="auto">
              <a:xfrm>
                <a:off x="5604" y="4624"/>
                <a:ext cx="9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6" name="Oval 910"/>
              <p:cNvSpPr>
                <a:spLocks noChangeArrowheads="1"/>
              </p:cNvSpPr>
              <p:nvPr/>
            </p:nvSpPr>
            <p:spPr bwMode="auto">
              <a:xfrm>
                <a:off x="6166" y="3853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7" name="Oval 911"/>
              <p:cNvSpPr>
                <a:spLocks noChangeArrowheads="1"/>
              </p:cNvSpPr>
              <p:nvPr/>
            </p:nvSpPr>
            <p:spPr bwMode="auto">
              <a:xfrm>
                <a:off x="5417" y="3947"/>
                <a:ext cx="14" cy="1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8" name="Oval 912"/>
              <p:cNvSpPr>
                <a:spLocks noChangeArrowheads="1"/>
              </p:cNvSpPr>
              <p:nvPr/>
            </p:nvSpPr>
            <p:spPr bwMode="auto">
              <a:xfrm>
                <a:off x="5520" y="3395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9" name="Oval 913"/>
              <p:cNvSpPr>
                <a:spLocks noChangeArrowheads="1"/>
              </p:cNvSpPr>
              <p:nvPr/>
            </p:nvSpPr>
            <p:spPr bwMode="auto">
              <a:xfrm>
                <a:off x="4555" y="4009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0" name="Oval 914"/>
              <p:cNvSpPr>
                <a:spLocks noChangeArrowheads="1"/>
              </p:cNvSpPr>
              <p:nvPr/>
            </p:nvSpPr>
            <p:spPr bwMode="auto">
              <a:xfrm>
                <a:off x="5408" y="3649"/>
                <a:ext cx="9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1" name="Oval 915"/>
              <p:cNvSpPr>
                <a:spLocks noChangeArrowheads="1"/>
              </p:cNvSpPr>
              <p:nvPr/>
            </p:nvSpPr>
            <p:spPr bwMode="auto">
              <a:xfrm>
                <a:off x="5908" y="3545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2" name="Oval 916"/>
              <p:cNvSpPr>
                <a:spLocks noChangeArrowheads="1"/>
              </p:cNvSpPr>
              <p:nvPr/>
            </p:nvSpPr>
            <p:spPr bwMode="auto">
              <a:xfrm>
                <a:off x="5209" y="3810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3" name="Freeform 917"/>
              <p:cNvSpPr/>
              <p:nvPr/>
            </p:nvSpPr>
            <p:spPr bwMode="auto">
              <a:xfrm>
                <a:off x="5570" y="2203"/>
                <a:ext cx="61" cy="57"/>
              </a:xfrm>
              <a:custGeom>
                <a:avLst/>
                <a:gdLst>
                  <a:gd name="T0" fmla="*/ 2 w 58"/>
                  <a:gd name="T1" fmla="*/ 2 h 54"/>
                  <a:gd name="T2" fmla="*/ 1 w 58"/>
                  <a:gd name="T3" fmla="*/ 3 h 54"/>
                  <a:gd name="T4" fmla="*/ 53 w 58"/>
                  <a:gd name="T5" fmla="*/ 44 h 54"/>
                  <a:gd name="T6" fmla="*/ 29 w 58"/>
                  <a:gd name="T7" fmla="*/ 50 h 54"/>
                  <a:gd name="T8" fmla="*/ 3 w 58"/>
                  <a:gd name="T9" fmla="*/ 1 h 54"/>
                  <a:gd name="T10" fmla="*/ 2 w 58"/>
                  <a:gd name="T11" fmla="*/ 2 h 54"/>
                  <a:gd name="T12" fmla="*/ 1 w 58"/>
                  <a:gd name="T13" fmla="*/ 3 h 54"/>
                  <a:gd name="T14" fmla="*/ 2 w 58"/>
                  <a:gd name="T15" fmla="*/ 2 h 54"/>
                  <a:gd name="T16" fmla="*/ 0 w 58"/>
                  <a:gd name="T17" fmla="*/ 3 h 54"/>
                  <a:gd name="T18" fmla="*/ 27 w 58"/>
                  <a:gd name="T19" fmla="*/ 53 h 54"/>
                  <a:gd name="T20" fmla="*/ 29 w 58"/>
                  <a:gd name="T21" fmla="*/ 54 h 54"/>
                  <a:gd name="T22" fmla="*/ 56 w 58"/>
                  <a:gd name="T23" fmla="*/ 46 h 54"/>
                  <a:gd name="T24" fmla="*/ 58 w 58"/>
                  <a:gd name="T25" fmla="*/ 45 h 54"/>
                  <a:gd name="T26" fmla="*/ 57 w 58"/>
                  <a:gd name="T27" fmla="*/ 43 h 54"/>
                  <a:gd name="T28" fmla="*/ 2 w 58"/>
                  <a:gd name="T29" fmla="*/ 1 h 54"/>
                  <a:gd name="T30" fmla="*/ 1 w 58"/>
                  <a:gd name="T31" fmla="*/ 1 h 54"/>
                  <a:gd name="T32" fmla="*/ 0 w 58"/>
                  <a:gd name="T33" fmla="*/ 3 h 54"/>
                  <a:gd name="T34" fmla="*/ 2 w 58"/>
                  <a:gd name="T35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54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7" y="54"/>
                      <a:pt x="28" y="54"/>
                      <a:pt x="29" y="54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7" y="45"/>
                      <a:pt x="58" y="45"/>
                    </a:cubicBezTo>
                    <a:cubicBezTo>
                      <a:pt x="58" y="44"/>
                      <a:pt x="57" y="44"/>
                      <a:pt x="57" y="4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4" name="Freeform 918"/>
              <p:cNvSpPr/>
              <p:nvPr/>
            </p:nvSpPr>
            <p:spPr bwMode="auto">
              <a:xfrm>
                <a:off x="5528" y="2203"/>
                <a:ext cx="103" cy="49"/>
              </a:xfrm>
              <a:custGeom>
                <a:avLst/>
                <a:gdLst>
                  <a:gd name="T0" fmla="*/ 2 w 98"/>
                  <a:gd name="T1" fmla="*/ 23 h 46"/>
                  <a:gd name="T2" fmla="*/ 2 w 98"/>
                  <a:gd name="T3" fmla="*/ 24 h 46"/>
                  <a:gd name="T4" fmla="*/ 96 w 98"/>
                  <a:gd name="T5" fmla="*/ 46 h 46"/>
                  <a:gd name="T6" fmla="*/ 97 w 98"/>
                  <a:gd name="T7" fmla="*/ 45 h 46"/>
                  <a:gd name="T8" fmla="*/ 97 w 98"/>
                  <a:gd name="T9" fmla="*/ 43 h 46"/>
                  <a:gd name="T10" fmla="*/ 42 w 98"/>
                  <a:gd name="T11" fmla="*/ 1 h 46"/>
                  <a:gd name="T12" fmla="*/ 41 w 98"/>
                  <a:gd name="T13" fmla="*/ 1 h 46"/>
                  <a:gd name="T14" fmla="*/ 1 w 98"/>
                  <a:gd name="T15" fmla="*/ 22 h 46"/>
                  <a:gd name="T16" fmla="*/ 0 w 98"/>
                  <a:gd name="T17" fmla="*/ 23 h 46"/>
                  <a:gd name="T18" fmla="*/ 2 w 98"/>
                  <a:gd name="T19" fmla="*/ 24 h 46"/>
                  <a:gd name="T20" fmla="*/ 2 w 98"/>
                  <a:gd name="T21" fmla="*/ 23 h 46"/>
                  <a:gd name="T22" fmla="*/ 3 w 98"/>
                  <a:gd name="T23" fmla="*/ 24 h 46"/>
                  <a:gd name="T24" fmla="*/ 41 w 98"/>
                  <a:gd name="T25" fmla="*/ 4 h 46"/>
                  <a:gd name="T26" fmla="*/ 90 w 98"/>
                  <a:gd name="T27" fmla="*/ 42 h 46"/>
                  <a:gd name="T28" fmla="*/ 2 w 98"/>
                  <a:gd name="T29" fmla="*/ 21 h 46"/>
                  <a:gd name="T30" fmla="*/ 2 w 98"/>
                  <a:gd name="T31" fmla="*/ 23 h 46"/>
                  <a:gd name="T32" fmla="*/ 3 w 98"/>
                  <a:gd name="T33" fmla="*/ 24 h 46"/>
                  <a:gd name="T34" fmla="*/ 2 w 98"/>
                  <a:gd name="T35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46">
                    <a:moveTo>
                      <a:pt x="2" y="23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46"/>
                      <a:pt x="97" y="46"/>
                      <a:pt x="97" y="45"/>
                    </a:cubicBezTo>
                    <a:cubicBezTo>
                      <a:pt x="98" y="45"/>
                      <a:pt x="98" y="44"/>
                      <a:pt x="97" y="43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0"/>
                      <a:pt x="41" y="0"/>
                      <a:pt x="41" y="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0" y="23"/>
                      <a:pt x="0" y="23"/>
                    </a:cubicBezTo>
                    <a:cubicBezTo>
                      <a:pt x="1" y="24"/>
                      <a:pt x="1" y="24"/>
                      <a:pt x="2" y="24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2" y="23"/>
                      <a:pt x="2" y="23"/>
                      <a:pt x="2" y="2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5" name="Freeform 919"/>
              <p:cNvSpPr/>
              <p:nvPr/>
            </p:nvSpPr>
            <p:spPr bwMode="auto">
              <a:xfrm>
                <a:off x="5570" y="2112"/>
                <a:ext cx="71" cy="95"/>
              </a:xfrm>
              <a:custGeom>
                <a:avLst/>
                <a:gdLst>
                  <a:gd name="T0" fmla="*/ 38 w 67"/>
                  <a:gd name="T1" fmla="*/ 1 h 90"/>
                  <a:gd name="T2" fmla="*/ 37 w 67"/>
                  <a:gd name="T3" fmla="*/ 2 h 90"/>
                  <a:gd name="T4" fmla="*/ 63 w 67"/>
                  <a:gd name="T5" fmla="*/ 58 h 90"/>
                  <a:gd name="T6" fmla="*/ 4 w 67"/>
                  <a:gd name="T7" fmla="*/ 86 h 90"/>
                  <a:gd name="T8" fmla="*/ 40 w 67"/>
                  <a:gd name="T9" fmla="*/ 2 h 90"/>
                  <a:gd name="T10" fmla="*/ 38 w 67"/>
                  <a:gd name="T11" fmla="*/ 1 h 90"/>
                  <a:gd name="T12" fmla="*/ 37 w 67"/>
                  <a:gd name="T13" fmla="*/ 2 h 90"/>
                  <a:gd name="T14" fmla="*/ 38 w 67"/>
                  <a:gd name="T15" fmla="*/ 1 h 90"/>
                  <a:gd name="T16" fmla="*/ 37 w 67"/>
                  <a:gd name="T17" fmla="*/ 1 h 90"/>
                  <a:gd name="T18" fmla="*/ 0 w 67"/>
                  <a:gd name="T19" fmla="*/ 88 h 90"/>
                  <a:gd name="T20" fmla="*/ 0 w 67"/>
                  <a:gd name="T21" fmla="*/ 90 h 90"/>
                  <a:gd name="T22" fmla="*/ 2 w 67"/>
                  <a:gd name="T23" fmla="*/ 90 h 90"/>
                  <a:gd name="T24" fmla="*/ 66 w 67"/>
                  <a:gd name="T25" fmla="*/ 60 h 90"/>
                  <a:gd name="T26" fmla="*/ 67 w 67"/>
                  <a:gd name="T27" fmla="*/ 59 h 90"/>
                  <a:gd name="T28" fmla="*/ 67 w 67"/>
                  <a:gd name="T29" fmla="*/ 58 h 90"/>
                  <a:gd name="T30" fmla="*/ 39 w 67"/>
                  <a:gd name="T31" fmla="*/ 1 h 90"/>
                  <a:gd name="T32" fmla="*/ 38 w 67"/>
                  <a:gd name="T33" fmla="*/ 0 h 90"/>
                  <a:gd name="T34" fmla="*/ 37 w 67"/>
                  <a:gd name="T35" fmla="*/ 1 h 90"/>
                  <a:gd name="T36" fmla="*/ 38 w 67"/>
                  <a:gd name="T37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7" h="90">
                    <a:moveTo>
                      <a:pt x="38" y="1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9"/>
                      <a:pt x="0" y="89"/>
                      <a:pt x="0" y="90"/>
                    </a:cubicBezTo>
                    <a:cubicBezTo>
                      <a:pt x="1" y="90"/>
                      <a:pt x="2" y="90"/>
                      <a:pt x="2" y="90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6" y="60"/>
                      <a:pt x="67" y="59"/>
                      <a:pt x="67" y="59"/>
                    </a:cubicBezTo>
                    <a:cubicBezTo>
                      <a:pt x="67" y="58"/>
                      <a:pt x="67" y="58"/>
                      <a:pt x="67" y="58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0"/>
                      <a:pt x="39" y="0"/>
                      <a:pt x="38" y="0"/>
                    </a:cubicBezTo>
                    <a:cubicBezTo>
                      <a:pt x="37" y="0"/>
                      <a:pt x="37" y="0"/>
                      <a:pt x="37" y="1"/>
                    </a:cubicBezTo>
                    <a:cubicBezTo>
                      <a:pt x="38" y="1"/>
                      <a:pt x="38" y="1"/>
                      <a:pt x="3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6" name="Freeform 920"/>
              <p:cNvSpPr/>
              <p:nvPr/>
            </p:nvSpPr>
            <p:spPr bwMode="auto">
              <a:xfrm>
                <a:off x="5474" y="2166"/>
                <a:ext cx="58" cy="72"/>
              </a:xfrm>
              <a:custGeom>
                <a:avLst/>
                <a:gdLst>
                  <a:gd name="T0" fmla="*/ 12 w 55"/>
                  <a:gd name="T1" fmla="*/ 2 h 68"/>
                  <a:gd name="T2" fmla="*/ 10 w 55"/>
                  <a:gd name="T3" fmla="*/ 3 h 68"/>
                  <a:gd name="T4" fmla="*/ 50 w 55"/>
                  <a:gd name="T5" fmla="*/ 57 h 68"/>
                  <a:gd name="T6" fmla="*/ 4 w 55"/>
                  <a:gd name="T7" fmla="*/ 64 h 68"/>
                  <a:gd name="T8" fmla="*/ 13 w 55"/>
                  <a:gd name="T9" fmla="*/ 2 h 68"/>
                  <a:gd name="T10" fmla="*/ 12 w 55"/>
                  <a:gd name="T11" fmla="*/ 2 h 68"/>
                  <a:gd name="T12" fmla="*/ 10 w 55"/>
                  <a:gd name="T13" fmla="*/ 3 h 68"/>
                  <a:gd name="T14" fmla="*/ 12 w 55"/>
                  <a:gd name="T15" fmla="*/ 2 h 68"/>
                  <a:gd name="T16" fmla="*/ 10 w 55"/>
                  <a:gd name="T17" fmla="*/ 2 h 68"/>
                  <a:gd name="T18" fmla="*/ 1 w 55"/>
                  <a:gd name="T19" fmla="*/ 66 h 68"/>
                  <a:gd name="T20" fmla="*/ 1 w 55"/>
                  <a:gd name="T21" fmla="*/ 67 h 68"/>
                  <a:gd name="T22" fmla="*/ 2 w 55"/>
                  <a:gd name="T23" fmla="*/ 68 h 68"/>
                  <a:gd name="T24" fmla="*/ 53 w 55"/>
                  <a:gd name="T25" fmla="*/ 59 h 68"/>
                  <a:gd name="T26" fmla="*/ 54 w 55"/>
                  <a:gd name="T27" fmla="*/ 59 h 68"/>
                  <a:gd name="T28" fmla="*/ 54 w 55"/>
                  <a:gd name="T29" fmla="*/ 57 h 68"/>
                  <a:gd name="T30" fmla="*/ 13 w 55"/>
                  <a:gd name="T31" fmla="*/ 1 h 68"/>
                  <a:gd name="T32" fmla="*/ 11 w 55"/>
                  <a:gd name="T33" fmla="*/ 1 h 68"/>
                  <a:gd name="T34" fmla="*/ 10 w 55"/>
                  <a:gd name="T35" fmla="*/ 2 h 68"/>
                  <a:gd name="T36" fmla="*/ 12 w 55"/>
                  <a:gd name="T37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5" h="68">
                    <a:moveTo>
                      <a:pt x="12" y="2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7"/>
                      <a:pt x="1" y="67"/>
                      <a:pt x="1" y="67"/>
                    </a:cubicBezTo>
                    <a:cubicBezTo>
                      <a:pt x="1" y="68"/>
                      <a:pt x="2" y="68"/>
                      <a:pt x="2" y="68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5" y="58"/>
                      <a:pt x="54" y="57"/>
                      <a:pt x="54" y="5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0"/>
                      <a:pt x="11" y="1"/>
                    </a:cubicBezTo>
                    <a:cubicBezTo>
                      <a:pt x="11" y="1"/>
                      <a:pt x="10" y="1"/>
                      <a:pt x="10" y="2"/>
                    </a:cubicBezTo>
                    <a:cubicBezTo>
                      <a:pt x="12" y="2"/>
                      <a:pt x="12" y="2"/>
                      <a:pt x="1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7" name="Freeform 921"/>
              <p:cNvSpPr/>
              <p:nvPr/>
            </p:nvSpPr>
            <p:spPr bwMode="auto">
              <a:xfrm>
                <a:off x="5754" y="2198"/>
                <a:ext cx="91" cy="39"/>
              </a:xfrm>
              <a:custGeom>
                <a:avLst/>
                <a:gdLst>
                  <a:gd name="T0" fmla="*/ 44 w 86"/>
                  <a:gd name="T1" fmla="*/ 1 h 37"/>
                  <a:gd name="T2" fmla="*/ 43 w 86"/>
                  <a:gd name="T3" fmla="*/ 0 h 37"/>
                  <a:gd name="T4" fmla="*/ 1 w 86"/>
                  <a:gd name="T5" fmla="*/ 30 h 37"/>
                  <a:gd name="T6" fmla="*/ 0 w 86"/>
                  <a:gd name="T7" fmla="*/ 32 h 37"/>
                  <a:gd name="T8" fmla="*/ 2 w 86"/>
                  <a:gd name="T9" fmla="*/ 33 h 37"/>
                  <a:gd name="T10" fmla="*/ 84 w 86"/>
                  <a:gd name="T11" fmla="*/ 37 h 37"/>
                  <a:gd name="T12" fmla="*/ 86 w 86"/>
                  <a:gd name="T13" fmla="*/ 36 h 37"/>
                  <a:gd name="T14" fmla="*/ 85 w 86"/>
                  <a:gd name="T15" fmla="*/ 35 h 37"/>
                  <a:gd name="T16" fmla="*/ 45 w 86"/>
                  <a:gd name="T17" fmla="*/ 0 h 37"/>
                  <a:gd name="T18" fmla="*/ 43 w 86"/>
                  <a:gd name="T19" fmla="*/ 0 h 37"/>
                  <a:gd name="T20" fmla="*/ 44 w 86"/>
                  <a:gd name="T21" fmla="*/ 1 h 37"/>
                  <a:gd name="T22" fmla="*/ 43 w 86"/>
                  <a:gd name="T23" fmla="*/ 2 h 37"/>
                  <a:gd name="T24" fmla="*/ 80 w 86"/>
                  <a:gd name="T25" fmla="*/ 34 h 37"/>
                  <a:gd name="T26" fmla="*/ 6 w 86"/>
                  <a:gd name="T27" fmla="*/ 30 h 37"/>
                  <a:gd name="T28" fmla="*/ 45 w 86"/>
                  <a:gd name="T29" fmla="*/ 3 h 37"/>
                  <a:gd name="T30" fmla="*/ 44 w 86"/>
                  <a:gd name="T31" fmla="*/ 1 h 37"/>
                  <a:gd name="T32" fmla="*/ 43 w 86"/>
                  <a:gd name="T33" fmla="*/ 2 h 37"/>
                  <a:gd name="T34" fmla="*/ 44 w 86"/>
                  <a:gd name="T35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" h="37">
                    <a:moveTo>
                      <a:pt x="44" y="1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1"/>
                      <a:pt x="0" y="31"/>
                      <a:pt x="0" y="32"/>
                    </a:cubicBezTo>
                    <a:cubicBezTo>
                      <a:pt x="1" y="33"/>
                      <a:pt x="1" y="33"/>
                      <a:pt x="2" y="33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85" y="37"/>
                      <a:pt x="85" y="37"/>
                      <a:pt x="86" y="36"/>
                    </a:cubicBezTo>
                    <a:cubicBezTo>
                      <a:pt x="86" y="36"/>
                      <a:pt x="86" y="35"/>
                      <a:pt x="85" y="3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4" y="0"/>
                      <a:pt x="43" y="0"/>
                      <a:pt x="43" y="0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4" y="1"/>
                      <a:pt x="44" y="1"/>
                      <a:pt x="44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8" name="Freeform 922"/>
              <p:cNvSpPr/>
              <p:nvPr/>
            </p:nvSpPr>
            <p:spPr bwMode="auto">
              <a:xfrm>
                <a:off x="5698" y="2202"/>
                <a:ext cx="59" cy="54"/>
              </a:xfrm>
              <a:custGeom>
                <a:avLst/>
                <a:gdLst>
                  <a:gd name="T0" fmla="*/ 14 w 56"/>
                  <a:gd name="T1" fmla="*/ 1 h 51"/>
                  <a:gd name="T2" fmla="*/ 14 w 56"/>
                  <a:gd name="T3" fmla="*/ 3 h 51"/>
                  <a:gd name="T4" fmla="*/ 52 w 56"/>
                  <a:gd name="T5" fmla="*/ 27 h 51"/>
                  <a:gd name="T6" fmla="*/ 4 w 56"/>
                  <a:gd name="T7" fmla="*/ 47 h 51"/>
                  <a:gd name="T8" fmla="*/ 16 w 56"/>
                  <a:gd name="T9" fmla="*/ 2 h 51"/>
                  <a:gd name="T10" fmla="*/ 14 w 56"/>
                  <a:gd name="T11" fmla="*/ 1 h 51"/>
                  <a:gd name="T12" fmla="*/ 14 w 56"/>
                  <a:gd name="T13" fmla="*/ 3 h 51"/>
                  <a:gd name="T14" fmla="*/ 14 w 56"/>
                  <a:gd name="T15" fmla="*/ 1 h 51"/>
                  <a:gd name="T16" fmla="*/ 13 w 56"/>
                  <a:gd name="T17" fmla="*/ 1 h 51"/>
                  <a:gd name="T18" fmla="*/ 0 w 56"/>
                  <a:gd name="T19" fmla="*/ 49 h 51"/>
                  <a:gd name="T20" fmla="*/ 0 w 56"/>
                  <a:gd name="T21" fmla="*/ 51 h 51"/>
                  <a:gd name="T22" fmla="*/ 2 w 56"/>
                  <a:gd name="T23" fmla="*/ 51 h 51"/>
                  <a:gd name="T24" fmla="*/ 55 w 56"/>
                  <a:gd name="T25" fmla="*/ 29 h 51"/>
                  <a:gd name="T26" fmla="*/ 56 w 56"/>
                  <a:gd name="T27" fmla="*/ 28 h 51"/>
                  <a:gd name="T28" fmla="*/ 56 w 56"/>
                  <a:gd name="T29" fmla="*/ 26 h 51"/>
                  <a:gd name="T30" fmla="*/ 15 w 56"/>
                  <a:gd name="T31" fmla="*/ 0 h 51"/>
                  <a:gd name="T32" fmla="*/ 14 w 56"/>
                  <a:gd name="T33" fmla="*/ 0 h 51"/>
                  <a:gd name="T34" fmla="*/ 13 w 56"/>
                  <a:gd name="T35" fmla="*/ 1 h 51"/>
                  <a:gd name="T36" fmla="*/ 14 w 56"/>
                  <a:gd name="T37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" h="51">
                    <a:moveTo>
                      <a:pt x="14" y="1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0"/>
                      <a:pt x="0" y="50"/>
                      <a:pt x="0" y="51"/>
                    </a:cubicBezTo>
                    <a:cubicBezTo>
                      <a:pt x="1" y="51"/>
                      <a:pt x="2" y="51"/>
                      <a:pt x="2" y="51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6" y="29"/>
                      <a:pt x="56" y="28"/>
                      <a:pt x="56" y="28"/>
                    </a:cubicBezTo>
                    <a:cubicBezTo>
                      <a:pt x="56" y="27"/>
                      <a:pt x="56" y="27"/>
                      <a:pt x="56" y="2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4" y="1"/>
                      <a:pt x="14" y="1"/>
                      <a:pt x="14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9" name="Freeform 923"/>
              <p:cNvSpPr/>
              <p:nvPr/>
            </p:nvSpPr>
            <p:spPr bwMode="auto">
              <a:xfrm>
                <a:off x="5394" y="1755"/>
                <a:ext cx="117" cy="90"/>
              </a:xfrm>
              <a:custGeom>
                <a:avLst/>
                <a:gdLst>
                  <a:gd name="T0" fmla="*/ 48 w 110"/>
                  <a:gd name="T1" fmla="*/ 2 h 86"/>
                  <a:gd name="T2" fmla="*/ 47 w 110"/>
                  <a:gd name="T3" fmla="*/ 1 h 86"/>
                  <a:gd name="T4" fmla="*/ 0 w 110"/>
                  <a:gd name="T5" fmla="*/ 84 h 86"/>
                  <a:gd name="T6" fmla="*/ 0 w 110"/>
                  <a:gd name="T7" fmla="*/ 86 h 86"/>
                  <a:gd name="T8" fmla="*/ 2 w 110"/>
                  <a:gd name="T9" fmla="*/ 86 h 86"/>
                  <a:gd name="T10" fmla="*/ 108 w 110"/>
                  <a:gd name="T11" fmla="*/ 54 h 86"/>
                  <a:gd name="T12" fmla="*/ 109 w 110"/>
                  <a:gd name="T13" fmla="*/ 53 h 86"/>
                  <a:gd name="T14" fmla="*/ 109 w 110"/>
                  <a:gd name="T15" fmla="*/ 52 h 86"/>
                  <a:gd name="T16" fmla="*/ 49 w 110"/>
                  <a:gd name="T17" fmla="*/ 1 h 86"/>
                  <a:gd name="T18" fmla="*/ 48 w 110"/>
                  <a:gd name="T19" fmla="*/ 0 h 86"/>
                  <a:gd name="T20" fmla="*/ 47 w 110"/>
                  <a:gd name="T21" fmla="*/ 1 h 86"/>
                  <a:gd name="T22" fmla="*/ 48 w 110"/>
                  <a:gd name="T23" fmla="*/ 2 h 86"/>
                  <a:gd name="T24" fmla="*/ 47 w 110"/>
                  <a:gd name="T25" fmla="*/ 3 h 86"/>
                  <a:gd name="T26" fmla="*/ 105 w 110"/>
                  <a:gd name="T27" fmla="*/ 52 h 86"/>
                  <a:gd name="T28" fmla="*/ 4 w 110"/>
                  <a:gd name="T29" fmla="*/ 82 h 86"/>
                  <a:gd name="T30" fmla="*/ 49 w 110"/>
                  <a:gd name="T31" fmla="*/ 3 h 86"/>
                  <a:gd name="T32" fmla="*/ 48 w 110"/>
                  <a:gd name="T33" fmla="*/ 2 h 86"/>
                  <a:gd name="T34" fmla="*/ 47 w 110"/>
                  <a:gd name="T35" fmla="*/ 3 h 86"/>
                  <a:gd name="T36" fmla="*/ 48 w 110"/>
                  <a:gd name="T37" fmla="*/ 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0" h="86">
                    <a:moveTo>
                      <a:pt x="48" y="2"/>
                    </a:moveTo>
                    <a:cubicBezTo>
                      <a:pt x="47" y="1"/>
                      <a:pt x="47" y="1"/>
                      <a:pt x="47" y="1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5"/>
                      <a:pt x="0" y="85"/>
                      <a:pt x="0" y="86"/>
                    </a:cubicBezTo>
                    <a:cubicBezTo>
                      <a:pt x="0" y="86"/>
                      <a:pt x="1" y="86"/>
                      <a:pt x="2" y="86"/>
                    </a:cubicBezTo>
                    <a:cubicBezTo>
                      <a:pt x="108" y="54"/>
                      <a:pt x="108" y="54"/>
                      <a:pt x="108" y="54"/>
                    </a:cubicBezTo>
                    <a:cubicBezTo>
                      <a:pt x="109" y="54"/>
                      <a:pt x="109" y="54"/>
                      <a:pt x="109" y="53"/>
                    </a:cubicBezTo>
                    <a:cubicBezTo>
                      <a:pt x="110" y="53"/>
                      <a:pt x="109" y="52"/>
                      <a:pt x="109" y="5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8" y="0"/>
                      <a:pt x="48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4" y="82"/>
                      <a:pt x="4" y="82"/>
                      <a:pt x="4" y="8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2"/>
                      <a:pt x="48" y="2"/>
                      <a:pt x="4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0" name="Freeform 924"/>
              <p:cNvSpPr/>
              <p:nvPr/>
            </p:nvSpPr>
            <p:spPr bwMode="auto">
              <a:xfrm>
                <a:off x="5550" y="1689"/>
                <a:ext cx="93" cy="42"/>
              </a:xfrm>
              <a:custGeom>
                <a:avLst/>
                <a:gdLst>
                  <a:gd name="T0" fmla="*/ 21 w 88"/>
                  <a:gd name="T1" fmla="*/ 39 h 40"/>
                  <a:gd name="T2" fmla="*/ 22 w 88"/>
                  <a:gd name="T3" fmla="*/ 40 h 40"/>
                  <a:gd name="T4" fmla="*/ 87 w 88"/>
                  <a:gd name="T5" fmla="*/ 30 h 40"/>
                  <a:gd name="T6" fmla="*/ 88 w 88"/>
                  <a:gd name="T7" fmla="*/ 28 h 40"/>
                  <a:gd name="T8" fmla="*/ 87 w 88"/>
                  <a:gd name="T9" fmla="*/ 27 h 40"/>
                  <a:gd name="T10" fmla="*/ 2 w 88"/>
                  <a:gd name="T11" fmla="*/ 1 h 40"/>
                  <a:gd name="T12" fmla="*/ 0 w 88"/>
                  <a:gd name="T13" fmla="*/ 1 h 40"/>
                  <a:gd name="T14" fmla="*/ 0 w 88"/>
                  <a:gd name="T15" fmla="*/ 3 h 40"/>
                  <a:gd name="T16" fmla="*/ 20 w 88"/>
                  <a:gd name="T17" fmla="*/ 39 h 40"/>
                  <a:gd name="T18" fmla="*/ 22 w 88"/>
                  <a:gd name="T19" fmla="*/ 40 h 40"/>
                  <a:gd name="T20" fmla="*/ 21 w 88"/>
                  <a:gd name="T21" fmla="*/ 39 h 40"/>
                  <a:gd name="T22" fmla="*/ 23 w 88"/>
                  <a:gd name="T23" fmla="*/ 38 h 40"/>
                  <a:gd name="T24" fmla="*/ 5 w 88"/>
                  <a:gd name="T25" fmla="*/ 5 h 40"/>
                  <a:gd name="T26" fmla="*/ 80 w 88"/>
                  <a:gd name="T27" fmla="*/ 28 h 40"/>
                  <a:gd name="T28" fmla="*/ 21 w 88"/>
                  <a:gd name="T29" fmla="*/ 37 h 40"/>
                  <a:gd name="T30" fmla="*/ 21 w 88"/>
                  <a:gd name="T31" fmla="*/ 39 h 40"/>
                  <a:gd name="T32" fmla="*/ 23 w 88"/>
                  <a:gd name="T33" fmla="*/ 38 h 40"/>
                  <a:gd name="T34" fmla="*/ 21 w 88"/>
                  <a:gd name="T35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40">
                    <a:moveTo>
                      <a:pt x="21" y="39"/>
                    </a:moveTo>
                    <a:cubicBezTo>
                      <a:pt x="22" y="40"/>
                      <a:pt x="22" y="40"/>
                      <a:pt x="22" y="40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0"/>
                      <a:pt x="88" y="29"/>
                      <a:pt x="88" y="28"/>
                    </a:cubicBezTo>
                    <a:cubicBezTo>
                      <a:pt x="88" y="28"/>
                      <a:pt x="88" y="27"/>
                      <a:pt x="87" y="2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0" y="40"/>
                      <a:pt x="21" y="40"/>
                      <a:pt x="22" y="40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1" y="39"/>
                      <a:pt x="21" y="39"/>
                      <a:pt x="21" y="3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1" name="Freeform 925"/>
              <p:cNvSpPr/>
              <p:nvPr/>
            </p:nvSpPr>
            <p:spPr bwMode="auto">
              <a:xfrm>
                <a:off x="5393" y="1755"/>
                <a:ext cx="109" cy="90"/>
              </a:xfrm>
              <a:custGeom>
                <a:avLst/>
                <a:gdLst>
                  <a:gd name="T0" fmla="*/ 101 w 103"/>
                  <a:gd name="T1" fmla="*/ 8 h 86"/>
                  <a:gd name="T2" fmla="*/ 100 w 103"/>
                  <a:gd name="T3" fmla="*/ 7 h 86"/>
                  <a:gd name="T4" fmla="*/ 7 w 103"/>
                  <a:gd name="T5" fmla="*/ 79 h 86"/>
                  <a:gd name="T6" fmla="*/ 50 w 103"/>
                  <a:gd name="T7" fmla="*/ 4 h 86"/>
                  <a:gd name="T8" fmla="*/ 101 w 103"/>
                  <a:gd name="T9" fmla="*/ 10 h 86"/>
                  <a:gd name="T10" fmla="*/ 101 w 103"/>
                  <a:gd name="T11" fmla="*/ 8 h 86"/>
                  <a:gd name="T12" fmla="*/ 100 w 103"/>
                  <a:gd name="T13" fmla="*/ 7 h 86"/>
                  <a:gd name="T14" fmla="*/ 101 w 103"/>
                  <a:gd name="T15" fmla="*/ 8 h 86"/>
                  <a:gd name="T16" fmla="*/ 102 w 103"/>
                  <a:gd name="T17" fmla="*/ 7 h 86"/>
                  <a:gd name="T18" fmla="*/ 49 w 103"/>
                  <a:gd name="T19" fmla="*/ 0 h 86"/>
                  <a:gd name="T20" fmla="*/ 48 w 103"/>
                  <a:gd name="T21" fmla="*/ 1 h 86"/>
                  <a:gd name="T22" fmla="*/ 1 w 103"/>
                  <a:gd name="T23" fmla="*/ 84 h 86"/>
                  <a:gd name="T24" fmla="*/ 1 w 103"/>
                  <a:gd name="T25" fmla="*/ 86 h 86"/>
                  <a:gd name="T26" fmla="*/ 3 w 103"/>
                  <a:gd name="T27" fmla="*/ 86 h 86"/>
                  <a:gd name="T28" fmla="*/ 102 w 103"/>
                  <a:gd name="T29" fmla="*/ 9 h 86"/>
                  <a:gd name="T30" fmla="*/ 103 w 103"/>
                  <a:gd name="T31" fmla="*/ 8 h 86"/>
                  <a:gd name="T32" fmla="*/ 102 w 103"/>
                  <a:gd name="T33" fmla="*/ 7 h 86"/>
                  <a:gd name="T34" fmla="*/ 101 w 103"/>
                  <a:gd name="T35" fmla="*/ 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86">
                    <a:moveTo>
                      <a:pt x="101" y="8"/>
                    </a:moveTo>
                    <a:cubicBezTo>
                      <a:pt x="100" y="7"/>
                      <a:pt x="100" y="7"/>
                      <a:pt x="100" y="7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101" y="10"/>
                      <a:pt x="101" y="10"/>
                      <a:pt x="101" y="10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8" y="1"/>
                      <a:pt x="48" y="1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5"/>
                      <a:pt x="1" y="85"/>
                      <a:pt x="1" y="86"/>
                    </a:cubicBezTo>
                    <a:cubicBezTo>
                      <a:pt x="2" y="86"/>
                      <a:pt x="3" y="86"/>
                      <a:pt x="3" y="86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3" y="9"/>
                      <a:pt x="103" y="8"/>
                      <a:pt x="103" y="8"/>
                    </a:cubicBezTo>
                    <a:cubicBezTo>
                      <a:pt x="103" y="7"/>
                      <a:pt x="102" y="7"/>
                      <a:pt x="102" y="7"/>
                    </a:cubicBezTo>
                    <a:cubicBezTo>
                      <a:pt x="101" y="8"/>
                      <a:pt x="101" y="8"/>
                      <a:pt x="101" y="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2" name="Freeform 926"/>
              <p:cNvSpPr/>
              <p:nvPr/>
            </p:nvSpPr>
            <p:spPr bwMode="auto">
              <a:xfrm>
                <a:off x="5547" y="2104"/>
                <a:ext cx="94" cy="71"/>
              </a:xfrm>
              <a:custGeom>
                <a:avLst/>
                <a:gdLst>
                  <a:gd name="T0" fmla="*/ 2 w 89"/>
                  <a:gd name="T1" fmla="*/ 2 h 67"/>
                  <a:gd name="T2" fmla="*/ 1 w 89"/>
                  <a:gd name="T3" fmla="*/ 3 h 67"/>
                  <a:gd name="T4" fmla="*/ 87 w 89"/>
                  <a:gd name="T5" fmla="*/ 67 h 67"/>
                  <a:gd name="T6" fmla="*/ 88 w 89"/>
                  <a:gd name="T7" fmla="*/ 67 h 67"/>
                  <a:gd name="T8" fmla="*/ 89 w 89"/>
                  <a:gd name="T9" fmla="*/ 65 h 67"/>
                  <a:gd name="T10" fmla="*/ 61 w 89"/>
                  <a:gd name="T11" fmla="*/ 8 h 67"/>
                  <a:gd name="T12" fmla="*/ 60 w 89"/>
                  <a:gd name="T13" fmla="*/ 7 h 67"/>
                  <a:gd name="T14" fmla="*/ 2 w 89"/>
                  <a:gd name="T15" fmla="*/ 0 h 67"/>
                  <a:gd name="T16" fmla="*/ 0 w 89"/>
                  <a:gd name="T17" fmla="*/ 1 h 67"/>
                  <a:gd name="T18" fmla="*/ 1 w 89"/>
                  <a:gd name="T19" fmla="*/ 3 h 67"/>
                  <a:gd name="T20" fmla="*/ 2 w 89"/>
                  <a:gd name="T21" fmla="*/ 2 h 67"/>
                  <a:gd name="T22" fmla="*/ 2 w 89"/>
                  <a:gd name="T23" fmla="*/ 3 h 67"/>
                  <a:gd name="T24" fmla="*/ 59 w 89"/>
                  <a:gd name="T25" fmla="*/ 10 h 67"/>
                  <a:gd name="T26" fmla="*/ 83 w 89"/>
                  <a:gd name="T27" fmla="*/ 61 h 67"/>
                  <a:gd name="T28" fmla="*/ 3 w 89"/>
                  <a:gd name="T29" fmla="*/ 0 h 67"/>
                  <a:gd name="T30" fmla="*/ 2 w 89"/>
                  <a:gd name="T31" fmla="*/ 2 h 67"/>
                  <a:gd name="T32" fmla="*/ 2 w 89"/>
                  <a:gd name="T33" fmla="*/ 3 h 67"/>
                  <a:gd name="T34" fmla="*/ 2 w 89"/>
                  <a:gd name="T35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67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8" y="67"/>
                      <a:pt x="88" y="67"/>
                    </a:cubicBezTo>
                    <a:cubicBezTo>
                      <a:pt x="89" y="66"/>
                      <a:pt x="89" y="65"/>
                      <a:pt x="89" y="65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7"/>
                      <a:pt x="61" y="7"/>
                      <a:pt x="60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3" name="Freeform 927"/>
              <p:cNvSpPr/>
              <p:nvPr/>
            </p:nvSpPr>
            <p:spPr bwMode="auto">
              <a:xfrm>
                <a:off x="5397" y="2002"/>
                <a:ext cx="50" cy="116"/>
              </a:xfrm>
              <a:custGeom>
                <a:avLst/>
                <a:gdLst>
                  <a:gd name="T0" fmla="*/ 1 w 48"/>
                  <a:gd name="T1" fmla="*/ 11 h 110"/>
                  <a:gd name="T2" fmla="*/ 0 w 48"/>
                  <a:gd name="T3" fmla="*/ 12 h 110"/>
                  <a:gd name="T4" fmla="*/ 21 w 48"/>
                  <a:gd name="T5" fmla="*/ 109 h 110"/>
                  <a:gd name="T6" fmla="*/ 22 w 48"/>
                  <a:gd name="T7" fmla="*/ 110 h 110"/>
                  <a:gd name="T8" fmla="*/ 24 w 48"/>
                  <a:gd name="T9" fmla="*/ 109 h 110"/>
                  <a:gd name="T10" fmla="*/ 48 w 48"/>
                  <a:gd name="T11" fmla="*/ 2 h 110"/>
                  <a:gd name="T12" fmla="*/ 48 w 48"/>
                  <a:gd name="T13" fmla="*/ 0 h 110"/>
                  <a:gd name="T14" fmla="*/ 46 w 48"/>
                  <a:gd name="T15" fmla="*/ 0 h 110"/>
                  <a:gd name="T16" fmla="*/ 1 w 48"/>
                  <a:gd name="T17" fmla="*/ 10 h 110"/>
                  <a:gd name="T18" fmla="*/ 0 w 48"/>
                  <a:gd name="T19" fmla="*/ 12 h 110"/>
                  <a:gd name="T20" fmla="*/ 1 w 48"/>
                  <a:gd name="T21" fmla="*/ 11 h 110"/>
                  <a:gd name="T22" fmla="*/ 2 w 48"/>
                  <a:gd name="T23" fmla="*/ 13 h 110"/>
                  <a:gd name="T24" fmla="*/ 45 w 48"/>
                  <a:gd name="T25" fmla="*/ 3 h 110"/>
                  <a:gd name="T26" fmla="*/ 22 w 48"/>
                  <a:gd name="T27" fmla="*/ 102 h 110"/>
                  <a:gd name="T28" fmla="*/ 3 w 48"/>
                  <a:gd name="T29" fmla="*/ 11 h 110"/>
                  <a:gd name="T30" fmla="*/ 1 w 48"/>
                  <a:gd name="T31" fmla="*/ 11 h 110"/>
                  <a:gd name="T32" fmla="*/ 2 w 48"/>
                  <a:gd name="T33" fmla="*/ 13 h 110"/>
                  <a:gd name="T34" fmla="*/ 1 w 48"/>
                  <a:gd name="T35" fmla="*/ 1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110">
                    <a:moveTo>
                      <a:pt x="1" y="11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10"/>
                      <a:pt x="22" y="110"/>
                      <a:pt x="22" y="110"/>
                    </a:cubicBezTo>
                    <a:cubicBezTo>
                      <a:pt x="23" y="110"/>
                      <a:pt x="24" y="110"/>
                      <a:pt x="24" y="109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8" y="1"/>
                      <a:pt x="48" y="0"/>
                    </a:cubicBezTo>
                    <a:cubicBezTo>
                      <a:pt x="48" y="0"/>
                      <a:pt x="47" y="0"/>
                      <a:pt x="46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1"/>
                      <a:pt x="1" y="11"/>
                      <a:pt x="1" y="1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4" name="Freeform 928"/>
              <p:cNvSpPr/>
              <p:nvPr/>
            </p:nvSpPr>
            <p:spPr bwMode="auto">
              <a:xfrm>
                <a:off x="5376" y="2115"/>
                <a:ext cx="54" cy="86"/>
              </a:xfrm>
              <a:custGeom>
                <a:avLst/>
                <a:gdLst>
                  <a:gd name="T0" fmla="*/ 2 w 51"/>
                  <a:gd name="T1" fmla="*/ 42 h 82"/>
                  <a:gd name="T2" fmla="*/ 1 w 51"/>
                  <a:gd name="T3" fmla="*/ 44 h 82"/>
                  <a:gd name="T4" fmla="*/ 48 w 51"/>
                  <a:gd name="T5" fmla="*/ 82 h 82"/>
                  <a:gd name="T6" fmla="*/ 50 w 51"/>
                  <a:gd name="T7" fmla="*/ 82 h 82"/>
                  <a:gd name="T8" fmla="*/ 51 w 51"/>
                  <a:gd name="T9" fmla="*/ 81 h 82"/>
                  <a:gd name="T10" fmla="*/ 43 w 51"/>
                  <a:gd name="T11" fmla="*/ 1 h 82"/>
                  <a:gd name="T12" fmla="*/ 42 w 51"/>
                  <a:gd name="T13" fmla="*/ 0 h 82"/>
                  <a:gd name="T14" fmla="*/ 40 w 51"/>
                  <a:gd name="T15" fmla="*/ 1 h 82"/>
                  <a:gd name="T16" fmla="*/ 1 w 51"/>
                  <a:gd name="T17" fmla="*/ 41 h 82"/>
                  <a:gd name="T18" fmla="*/ 0 w 51"/>
                  <a:gd name="T19" fmla="*/ 42 h 82"/>
                  <a:gd name="T20" fmla="*/ 1 w 51"/>
                  <a:gd name="T21" fmla="*/ 44 h 82"/>
                  <a:gd name="T22" fmla="*/ 2 w 51"/>
                  <a:gd name="T23" fmla="*/ 42 h 82"/>
                  <a:gd name="T24" fmla="*/ 3 w 51"/>
                  <a:gd name="T25" fmla="*/ 43 h 82"/>
                  <a:gd name="T26" fmla="*/ 40 w 51"/>
                  <a:gd name="T27" fmla="*/ 5 h 82"/>
                  <a:gd name="T28" fmla="*/ 47 w 51"/>
                  <a:gd name="T29" fmla="*/ 77 h 82"/>
                  <a:gd name="T30" fmla="*/ 3 w 51"/>
                  <a:gd name="T31" fmla="*/ 41 h 82"/>
                  <a:gd name="T32" fmla="*/ 2 w 51"/>
                  <a:gd name="T33" fmla="*/ 42 h 82"/>
                  <a:gd name="T34" fmla="*/ 3 w 51"/>
                  <a:gd name="T35" fmla="*/ 43 h 82"/>
                  <a:gd name="T36" fmla="*/ 2 w 51"/>
                  <a:gd name="T37" fmla="*/ 4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" h="82">
                    <a:moveTo>
                      <a:pt x="2" y="42"/>
                    </a:moveTo>
                    <a:cubicBezTo>
                      <a:pt x="1" y="44"/>
                      <a:pt x="1" y="44"/>
                      <a:pt x="1" y="44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9" y="82"/>
                      <a:pt x="49" y="82"/>
                      <a:pt x="50" y="82"/>
                    </a:cubicBezTo>
                    <a:cubicBezTo>
                      <a:pt x="50" y="82"/>
                      <a:pt x="51" y="81"/>
                      <a:pt x="51" y="8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2" y="0"/>
                      <a:pt x="42" y="0"/>
                    </a:cubicBezTo>
                    <a:cubicBezTo>
                      <a:pt x="41" y="0"/>
                      <a:pt x="41" y="0"/>
                      <a:pt x="40" y="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2"/>
                      <a:pt x="0" y="42"/>
                      <a:pt x="0" y="42"/>
                    </a:cubicBezTo>
                    <a:cubicBezTo>
                      <a:pt x="0" y="43"/>
                      <a:pt x="1" y="43"/>
                      <a:pt x="1" y="44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2" y="42"/>
                      <a:pt x="2" y="42"/>
                      <a:pt x="2" y="4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5" name="Freeform 929"/>
              <p:cNvSpPr/>
              <p:nvPr/>
            </p:nvSpPr>
            <p:spPr bwMode="auto">
              <a:xfrm>
                <a:off x="5630" y="2317"/>
                <a:ext cx="53" cy="65"/>
              </a:xfrm>
              <a:custGeom>
                <a:avLst/>
                <a:gdLst>
                  <a:gd name="T0" fmla="*/ 2 w 50"/>
                  <a:gd name="T1" fmla="*/ 59 h 61"/>
                  <a:gd name="T2" fmla="*/ 2 w 50"/>
                  <a:gd name="T3" fmla="*/ 61 h 61"/>
                  <a:gd name="T4" fmla="*/ 48 w 50"/>
                  <a:gd name="T5" fmla="*/ 55 h 61"/>
                  <a:gd name="T6" fmla="*/ 50 w 50"/>
                  <a:gd name="T7" fmla="*/ 54 h 61"/>
                  <a:gd name="T8" fmla="*/ 50 w 50"/>
                  <a:gd name="T9" fmla="*/ 52 h 61"/>
                  <a:gd name="T10" fmla="*/ 16 w 50"/>
                  <a:gd name="T11" fmla="*/ 1 h 61"/>
                  <a:gd name="T12" fmla="*/ 15 w 50"/>
                  <a:gd name="T13" fmla="*/ 0 h 61"/>
                  <a:gd name="T14" fmla="*/ 13 w 50"/>
                  <a:gd name="T15" fmla="*/ 1 h 61"/>
                  <a:gd name="T16" fmla="*/ 1 w 50"/>
                  <a:gd name="T17" fmla="*/ 59 h 61"/>
                  <a:gd name="T18" fmla="*/ 1 w 50"/>
                  <a:gd name="T19" fmla="*/ 60 h 61"/>
                  <a:gd name="T20" fmla="*/ 2 w 50"/>
                  <a:gd name="T21" fmla="*/ 61 h 61"/>
                  <a:gd name="T22" fmla="*/ 2 w 50"/>
                  <a:gd name="T23" fmla="*/ 59 h 61"/>
                  <a:gd name="T24" fmla="*/ 3 w 50"/>
                  <a:gd name="T25" fmla="*/ 59 h 61"/>
                  <a:gd name="T26" fmla="*/ 16 w 50"/>
                  <a:gd name="T27" fmla="*/ 5 h 61"/>
                  <a:gd name="T28" fmla="*/ 46 w 50"/>
                  <a:gd name="T29" fmla="*/ 52 h 61"/>
                  <a:gd name="T30" fmla="*/ 2 w 50"/>
                  <a:gd name="T31" fmla="*/ 58 h 61"/>
                  <a:gd name="T32" fmla="*/ 2 w 50"/>
                  <a:gd name="T33" fmla="*/ 59 h 61"/>
                  <a:gd name="T34" fmla="*/ 3 w 50"/>
                  <a:gd name="T35" fmla="*/ 59 h 61"/>
                  <a:gd name="T36" fmla="*/ 2 w 50"/>
                  <a:gd name="T37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61">
                    <a:moveTo>
                      <a:pt x="2" y="59"/>
                    </a:moveTo>
                    <a:cubicBezTo>
                      <a:pt x="2" y="61"/>
                      <a:pt x="2" y="61"/>
                      <a:pt x="2" y="61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49" y="55"/>
                      <a:pt x="49" y="54"/>
                      <a:pt x="50" y="54"/>
                    </a:cubicBezTo>
                    <a:cubicBezTo>
                      <a:pt x="50" y="53"/>
                      <a:pt x="50" y="53"/>
                      <a:pt x="50" y="5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4" y="0"/>
                      <a:pt x="14" y="1"/>
                      <a:pt x="13" y="1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1" y="60"/>
                      <a:pt x="1" y="60"/>
                    </a:cubicBezTo>
                    <a:cubicBezTo>
                      <a:pt x="1" y="61"/>
                      <a:pt x="2" y="61"/>
                      <a:pt x="2" y="61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6" name="Freeform 930"/>
              <p:cNvSpPr/>
              <p:nvPr/>
            </p:nvSpPr>
            <p:spPr bwMode="auto">
              <a:xfrm>
                <a:off x="5599" y="2619"/>
                <a:ext cx="100" cy="32"/>
              </a:xfrm>
              <a:custGeom>
                <a:avLst/>
                <a:gdLst>
                  <a:gd name="T0" fmla="*/ 35 w 94"/>
                  <a:gd name="T1" fmla="*/ 29 h 30"/>
                  <a:gd name="T2" fmla="*/ 36 w 94"/>
                  <a:gd name="T3" fmla="*/ 30 h 30"/>
                  <a:gd name="T4" fmla="*/ 93 w 94"/>
                  <a:gd name="T5" fmla="*/ 10 h 30"/>
                  <a:gd name="T6" fmla="*/ 94 w 94"/>
                  <a:gd name="T7" fmla="*/ 9 h 30"/>
                  <a:gd name="T8" fmla="*/ 93 w 94"/>
                  <a:gd name="T9" fmla="*/ 7 h 30"/>
                  <a:gd name="T10" fmla="*/ 2 w 94"/>
                  <a:gd name="T11" fmla="*/ 0 h 30"/>
                  <a:gd name="T12" fmla="*/ 0 w 94"/>
                  <a:gd name="T13" fmla="*/ 1 h 30"/>
                  <a:gd name="T14" fmla="*/ 1 w 94"/>
                  <a:gd name="T15" fmla="*/ 3 h 30"/>
                  <a:gd name="T16" fmla="*/ 34 w 94"/>
                  <a:gd name="T17" fmla="*/ 30 h 30"/>
                  <a:gd name="T18" fmla="*/ 36 w 94"/>
                  <a:gd name="T19" fmla="*/ 30 h 30"/>
                  <a:gd name="T20" fmla="*/ 35 w 94"/>
                  <a:gd name="T21" fmla="*/ 29 h 30"/>
                  <a:gd name="T22" fmla="*/ 36 w 94"/>
                  <a:gd name="T23" fmla="*/ 28 h 30"/>
                  <a:gd name="T24" fmla="*/ 6 w 94"/>
                  <a:gd name="T25" fmla="*/ 3 h 30"/>
                  <a:gd name="T26" fmla="*/ 85 w 94"/>
                  <a:gd name="T27" fmla="*/ 10 h 30"/>
                  <a:gd name="T28" fmla="*/ 35 w 94"/>
                  <a:gd name="T29" fmla="*/ 27 h 30"/>
                  <a:gd name="T30" fmla="*/ 35 w 94"/>
                  <a:gd name="T31" fmla="*/ 29 h 30"/>
                  <a:gd name="T32" fmla="*/ 36 w 94"/>
                  <a:gd name="T33" fmla="*/ 28 h 30"/>
                  <a:gd name="T34" fmla="*/ 35 w 94"/>
                  <a:gd name="T3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" h="30">
                    <a:moveTo>
                      <a:pt x="35" y="29"/>
                    </a:moveTo>
                    <a:cubicBezTo>
                      <a:pt x="36" y="30"/>
                      <a:pt x="36" y="30"/>
                      <a:pt x="36" y="3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4" y="10"/>
                      <a:pt x="94" y="9"/>
                      <a:pt x="94" y="9"/>
                    </a:cubicBezTo>
                    <a:cubicBezTo>
                      <a:pt x="94" y="8"/>
                      <a:pt x="93" y="7"/>
                      <a:pt x="93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30"/>
                      <a:pt x="36" y="30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85" y="10"/>
                      <a:pt x="85" y="10"/>
                      <a:pt x="85" y="10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5" y="29"/>
                      <a:pt x="35" y="29"/>
                      <a:pt x="35" y="2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7" name="Freeform 931"/>
              <p:cNvSpPr/>
              <p:nvPr/>
            </p:nvSpPr>
            <p:spPr bwMode="auto">
              <a:xfrm>
                <a:off x="5599" y="2596"/>
                <a:ext cx="40" cy="55"/>
              </a:xfrm>
              <a:custGeom>
                <a:avLst/>
                <a:gdLst>
                  <a:gd name="T0" fmla="*/ 28 w 37"/>
                  <a:gd name="T1" fmla="*/ 1 h 52"/>
                  <a:gd name="T2" fmla="*/ 27 w 37"/>
                  <a:gd name="T3" fmla="*/ 2 h 52"/>
                  <a:gd name="T4" fmla="*/ 33 w 37"/>
                  <a:gd name="T5" fmla="*/ 47 h 52"/>
                  <a:gd name="T6" fmla="*/ 4 w 37"/>
                  <a:gd name="T7" fmla="*/ 23 h 52"/>
                  <a:gd name="T8" fmla="*/ 29 w 37"/>
                  <a:gd name="T9" fmla="*/ 3 h 52"/>
                  <a:gd name="T10" fmla="*/ 28 w 37"/>
                  <a:gd name="T11" fmla="*/ 1 h 52"/>
                  <a:gd name="T12" fmla="*/ 27 w 37"/>
                  <a:gd name="T13" fmla="*/ 2 h 52"/>
                  <a:gd name="T14" fmla="*/ 28 w 37"/>
                  <a:gd name="T15" fmla="*/ 1 h 52"/>
                  <a:gd name="T16" fmla="*/ 27 w 37"/>
                  <a:gd name="T17" fmla="*/ 0 h 52"/>
                  <a:gd name="T18" fmla="*/ 1 w 37"/>
                  <a:gd name="T19" fmla="*/ 22 h 52"/>
                  <a:gd name="T20" fmla="*/ 0 w 37"/>
                  <a:gd name="T21" fmla="*/ 23 h 52"/>
                  <a:gd name="T22" fmla="*/ 1 w 37"/>
                  <a:gd name="T23" fmla="*/ 25 h 52"/>
                  <a:gd name="T24" fmla="*/ 34 w 37"/>
                  <a:gd name="T25" fmla="*/ 52 h 52"/>
                  <a:gd name="T26" fmla="*/ 36 w 37"/>
                  <a:gd name="T27" fmla="*/ 52 h 52"/>
                  <a:gd name="T28" fmla="*/ 37 w 37"/>
                  <a:gd name="T29" fmla="*/ 51 h 52"/>
                  <a:gd name="T30" fmla="*/ 30 w 37"/>
                  <a:gd name="T31" fmla="*/ 1 h 52"/>
                  <a:gd name="T32" fmla="*/ 29 w 37"/>
                  <a:gd name="T33" fmla="*/ 0 h 52"/>
                  <a:gd name="T34" fmla="*/ 27 w 37"/>
                  <a:gd name="T35" fmla="*/ 0 h 52"/>
                  <a:gd name="T36" fmla="*/ 28 w 37"/>
                  <a:gd name="T37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52">
                    <a:moveTo>
                      <a:pt x="28" y="1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1" y="25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5" y="52"/>
                      <a:pt x="35" y="52"/>
                      <a:pt x="36" y="52"/>
                    </a:cubicBezTo>
                    <a:cubicBezTo>
                      <a:pt x="36" y="52"/>
                      <a:pt x="37" y="51"/>
                      <a:pt x="37" y="5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0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8" y="1"/>
                      <a:pt x="28" y="1"/>
                      <a:pt x="2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8" name="Freeform 932"/>
              <p:cNvSpPr/>
              <p:nvPr/>
            </p:nvSpPr>
            <p:spPr bwMode="auto">
              <a:xfrm>
                <a:off x="5696" y="2545"/>
                <a:ext cx="81" cy="85"/>
              </a:xfrm>
              <a:custGeom>
                <a:avLst/>
                <a:gdLst>
                  <a:gd name="T0" fmla="*/ 75 w 77"/>
                  <a:gd name="T1" fmla="*/ 22 h 80"/>
                  <a:gd name="T2" fmla="*/ 74 w 77"/>
                  <a:gd name="T3" fmla="*/ 20 h 80"/>
                  <a:gd name="T4" fmla="*/ 5 w 77"/>
                  <a:gd name="T5" fmla="*/ 74 h 80"/>
                  <a:gd name="T6" fmla="*/ 37 w 77"/>
                  <a:gd name="T7" fmla="*/ 4 h 80"/>
                  <a:gd name="T8" fmla="*/ 74 w 77"/>
                  <a:gd name="T9" fmla="*/ 23 h 80"/>
                  <a:gd name="T10" fmla="*/ 75 w 77"/>
                  <a:gd name="T11" fmla="*/ 22 h 80"/>
                  <a:gd name="T12" fmla="*/ 74 w 77"/>
                  <a:gd name="T13" fmla="*/ 20 h 80"/>
                  <a:gd name="T14" fmla="*/ 75 w 77"/>
                  <a:gd name="T15" fmla="*/ 22 h 80"/>
                  <a:gd name="T16" fmla="*/ 76 w 77"/>
                  <a:gd name="T17" fmla="*/ 20 h 80"/>
                  <a:gd name="T18" fmla="*/ 37 w 77"/>
                  <a:gd name="T19" fmla="*/ 1 h 80"/>
                  <a:gd name="T20" fmla="*/ 36 w 77"/>
                  <a:gd name="T21" fmla="*/ 1 h 80"/>
                  <a:gd name="T22" fmla="*/ 35 w 77"/>
                  <a:gd name="T23" fmla="*/ 1 h 80"/>
                  <a:gd name="T24" fmla="*/ 0 w 77"/>
                  <a:gd name="T25" fmla="*/ 78 h 80"/>
                  <a:gd name="T26" fmla="*/ 1 w 77"/>
                  <a:gd name="T27" fmla="*/ 80 h 80"/>
                  <a:gd name="T28" fmla="*/ 3 w 77"/>
                  <a:gd name="T29" fmla="*/ 80 h 80"/>
                  <a:gd name="T30" fmla="*/ 76 w 77"/>
                  <a:gd name="T31" fmla="*/ 23 h 80"/>
                  <a:gd name="T32" fmla="*/ 76 w 77"/>
                  <a:gd name="T33" fmla="*/ 21 h 80"/>
                  <a:gd name="T34" fmla="*/ 76 w 77"/>
                  <a:gd name="T35" fmla="*/ 20 h 80"/>
                  <a:gd name="T36" fmla="*/ 75 w 77"/>
                  <a:gd name="T37" fmla="*/ 2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80">
                    <a:moveTo>
                      <a:pt x="75" y="22"/>
                    </a:moveTo>
                    <a:cubicBezTo>
                      <a:pt x="74" y="20"/>
                      <a:pt x="74" y="20"/>
                      <a:pt x="74" y="20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6" y="0"/>
                      <a:pt x="36" y="0"/>
                      <a:pt x="36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9"/>
                      <a:pt x="0" y="80"/>
                      <a:pt x="1" y="80"/>
                    </a:cubicBezTo>
                    <a:cubicBezTo>
                      <a:pt x="1" y="80"/>
                      <a:pt x="2" y="80"/>
                      <a:pt x="3" y="80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7" y="22"/>
                      <a:pt x="76" y="21"/>
                    </a:cubicBezTo>
                    <a:cubicBezTo>
                      <a:pt x="76" y="21"/>
                      <a:pt x="76" y="20"/>
                      <a:pt x="76" y="20"/>
                    </a:cubicBezTo>
                    <a:cubicBezTo>
                      <a:pt x="75" y="22"/>
                      <a:pt x="75" y="22"/>
                      <a:pt x="75" y="2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9" name="Freeform 933"/>
              <p:cNvSpPr/>
              <p:nvPr/>
            </p:nvSpPr>
            <p:spPr bwMode="auto">
              <a:xfrm>
                <a:off x="5453" y="2417"/>
                <a:ext cx="71" cy="69"/>
              </a:xfrm>
              <a:custGeom>
                <a:avLst/>
                <a:gdLst>
                  <a:gd name="T0" fmla="*/ 2 w 68"/>
                  <a:gd name="T1" fmla="*/ 1 h 66"/>
                  <a:gd name="T2" fmla="*/ 0 w 68"/>
                  <a:gd name="T3" fmla="*/ 2 h 66"/>
                  <a:gd name="T4" fmla="*/ 6 w 68"/>
                  <a:gd name="T5" fmla="*/ 65 h 66"/>
                  <a:gd name="T6" fmla="*/ 7 w 68"/>
                  <a:gd name="T7" fmla="*/ 66 h 66"/>
                  <a:gd name="T8" fmla="*/ 8 w 68"/>
                  <a:gd name="T9" fmla="*/ 66 h 66"/>
                  <a:gd name="T10" fmla="*/ 67 w 68"/>
                  <a:gd name="T11" fmla="*/ 60 h 66"/>
                  <a:gd name="T12" fmla="*/ 68 w 68"/>
                  <a:gd name="T13" fmla="*/ 59 h 66"/>
                  <a:gd name="T14" fmla="*/ 68 w 68"/>
                  <a:gd name="T15" fmla="*/ 57 h 66"/>
                  <a:gd name="T16" fmla="*/ 3 w 68"/>
                  <a:gd name="T17" fmla="*/ 0 h 66"/>
                  <a:gd name="T18" fmla="*/ 1 w 68"/>
                  <a:gd name="T19" fmla="*/ 0 h 66"/>
                  <a:gd name="T20" fmla="*/ 0 w 68"/>
                  <a:gd name="T21" fmla="*/ 2 h 66"/>
                  <a:gd name="T22" fmla="*/ 2 w 68"/>
                  <a:gd name="T23" fmla="*/ 1 h 66"/>
                  <a:gd name="T24" fmla="*/ 1 w 68"/>
                  <a:gd name="T25" fmla="*/ 3 h 66"/>
                  <a:gd name="T26" fmla="*/ 63 w 68"/>
                  <a:gd name="T27" fmla="*/ 57 h 66"/>
                  <a:gd name="T28" fmla="*/ 9 w 68"/>
                  <a:gd name="T29" fmla="*/ 63 h 66"/>
                  <a:gd name="T30" fmla="*/ 3 w 68"/>
                  <a:gd name="T31" fmla="*/ 1 h 66"/>
                  <a:gd name="T32" fmla="*/ 2 w 68"/>
                  <a:gd name="T33" fmla="*/ 1 h 66"/>
                  <a:gd name="T34" fmla="*/ 1 w 68"/>
                  <a:gd name="T35" fmla="*/ 3 h 66"/>
                  <a:gd name="T36" fmla="*/ 2 w 68"/>
                  <a:gd name="T37" fmla="*/ 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66">
                    <a:moveTo>
                      <a:pt x="2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6" y="65"/>
                      <a:pt x="6" y="65"/>
                      <a:pt x="7" y="66"/>
                    </a:cubicBezTo>
                    <a:cubicBezTo>
                      <a:pt x="7" y="66"/>
                      <a:pt x="7" y="66"/>
                      <a:pt x="8" y="66"/>
                    </a:cubicBezTo>
                    <a:cubicBezTo>
                      <a:pt x="67" y="60"/>
                      <a:pt x="67" y="60"/>
                      <a:pt x="67" y="60"/>
                    </a:cubicBezTo>
                    <a:cubicBezTo>
                      <a:pt x="67" y="60"/>
                      <a:pt x="68" y="59"/>
                      <a:pt x="68" y="59"/>
                    </a:cubicBezTo>
                    <a:cubicBezTo>
                      <a:pt x="68" y="58"/>
                      <a:pt x="68" y="57"/>
                      <a:pt x="68" y="5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0" name="Freeform 934"/>
              <p:cNvSpPr/>
              <p:nvPr/>
            </p:nvSpPr>
            <p:spPr bwMode="auto">
              <a:xfrm>
                <a:off x="5453" y="2370"/>
                <a:ext cx="30" cy="116"/>
              </a:xfrm>
              <a:custGeom>
                <a:avLst/>
                <a:gdLst>
                  <a:gd name="T0" fmla="*/ 28 w 29"/>
                  <a:gd name="T1" fmla="*/ 2 h 110"/>
                  <a:gd name="T2" fmla="*/ 26 w 29"/>
                  <a:gd name="T3" fmla="*/ 2 h 110"/>
                  <a:gd name="T4" fmla="*/ 8 w 29"/>
                  <a:gd name="T5" fmla="*/ 98 h 110"/>
                  <a:gd name="T6" fmla="*/ 3 w 29"/>
                  <a:gd name="T7" fmla="*/ 46 h 110"/>
                  <a:gd name="T8" fmla="*/ 29 w 29"/>
                  <a:gd name="T9" fmla="*/ 3 h 110"/>
                  <a:gd name="T10" fmla="*/ 28 w 29"/>
                  <a:gd name="T11" fmla="*/ 2 h 110"/>
                  <a:gd name="T12" fmla="*/ 26 w 29"/>
                  <a:gd name="T13" fmla="*/ 2 h 110"/>
                  <a:gd name="T14" fmla="*/ 28 w 29"/>
                  <a:gd name="T15" fmla="*/ 2 h 110"/>
                  <a:gd name="T16" fmla="*/ 26 w 29"/>
                  <a:gd name="T17" fmla="*/ 1 h 110"/>
                  <a:gd name="T18" fmla="*/ 0 w 29"/>
                  <a:gd name="T19" fmla="*/ 45 h 110"/>
                  <a:gd name="T20" fmla="*/ 0 w 29"/>
                  <a:gd name="T21" fmla="*/ 46 h 110"/>
                  <a:gd name="T22" fmla="*/ 6 w 29"/>
                  <a:gd name="T23" fmla="*/ 109 h 110"/>
                  <a:gd name="T24" fmla="*/ 8 w 29"/>
                  <a:gd name="T25" fmla="*/ 110 h 110"/>
                  <a:gd name="T26" fmla="*/ 9 w 29"/>
                  <a:gd name="T27" fmla="*/ 109 h 110"/>
                  <a:gd name="T28" fmla="*/ 29 w 29"/>
                  <a:gd name="T29" fmla="*/ 2 h 110"/>
                  <a:gd name="T30" fmla="*/ 28 w 29"/>
                  <a:gd name="T31" fmla="*/ 1 h 110"/>
                  <a:gd name="T32" fmla="*/ 26 w 29"/>
                  <a:gd name="T33" fmla="*/ 1 h 110"/>
                  <a:gd name="T34" fmla="*/ 28 w 29"/>
                  <a:gd name="T35" fmla="*/ 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" h="110">
                    <a:moveTo>
                      <a:pt x="28" y="2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6" y="109"/>
                      <a:pt x="6" y="109"/>
                      <a:pt x="6" y="109"/>
                    </a:cubicBezTo>
                    <a:cubicBezTo>
                      <a:pt x="6" y="109"/>
                      <a:pt x="7" y="110"/>
                      <a:pt x="8" y="110"/>
                    </a:cubicBezTo>
                    <a:cubicBezTo>
                      <a:pt x="8" y="110"/>
                      <a:pt x="9" y="109"/>
                      <a:pt x="9" y="109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8" y="1"/>
                    </a:cubicBezTo>
                    <a:cubicBezTo>
                      <a:pt x="28" y="0"/>
                      <a:pt x="27" y="1"/>
                      <a:pt x="26" y="1"/>
                    </a:cubicBezTo>
                    <a:cubicBezTo>
                      <a:pt x="28" y="2"/>
                      <a:pt x="28" y="2"/>
                      <a:pt x="2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1" name="Freeform 935"/>
              <p:cNvSpPr/>
              <p:nvPr/>
            </p:nvSpPr>
            <p:spPr bwMode="auto">
              <a:xfrm>
                <a:off x="5399" y="2256"/>
                <a:ext cx="88" cy="74"/>
              </a:xfrm>
              <a:custGeom>
                <a:avLst/>
                <a:gdLst>
                  <a:gd name="T0" fmla="*/ 37 w 84"/>
                  <a:gd name="T1" fmla="*/ 2 h 70"/>
                  <a:gd name="T2" fmla="*/ 36 w 84"/>
                  <a:gd name="T3" fmla="*/ 1 h 70"/>
                  <a:gd name="T4" fmla="*/ 1 w 84"/>
                  <a:gd name="T5" fmla="*/ 50 h 70"/>
                  <a:gd name="T6" fmla="*/ 1 w 84"/>
                  <a:gd name="T7" fmla="*/ 51 h 70"/>
                  <a:gd name="T8" fmla="*/ 2 w 84"/>
                  <a:gd name="T9" fmla="*/ 52 h 70"/>
                  <a:gd name="T10" fmla="*/ 82 w 84"/>
                  <a:gd name="T11" fmla="*/ 70 h 70"/>
                  <a:gd name="T12" fmla="*/ 83 w 84"/>
                  <a:gd name="T13" fmla="*/ 69 h 70"/>
                  <a:gd name="T14" fmla="*/ 83 w 84"/>
                  <a:gd name="T15" fmla="*/ 67 h 70"/>
                  <a:gd name="T16" fmla="*/ 38 w 84"/>
                  <a:gd name="T17" fmla="*/ 1 h 70"/>
                  <a:gd name="T18" fmla="*/ 37 w 84"/>
                  <a:gd name="T19" fmla="*/ 0 h 70"/>
                  <a:gd name="T20" fmla="*/ 36 w 84"/>
                  <a:gd name="T21" fmla="*/ 1 h 70"/>
                  <a:gd name="T22" fmla="*/ 37 w 84"/>
                  <a:gd name="T23" fmla="*/ 2 h 70"/>
                  <a:gd name="T24" fmla="*/ 36 w 84"/>
                  <a:gd name="T25" fmla="*/ 3 h 70"/>
                  <a:gd name="T26" fmla="*/ 79 w 84"/>
                  <a:gd name="T27" fmla="*/ 66 h 70"/>
                  <a:gd name="T28" fmla="*/ 5 w 84"/>
                  <a:gd name="T29" fmla="*/ 50 h 70"/>
                  <a:gd name="T30" fmla="*/ 38 w 84"/>
                  <a:gd name="T31" fmla="*/ 3 h 70"/>
                  <a:gd name="T32" fmla="*/ 37 w 84"/>
                  <a:gd name="T33" fmla="*/ 2 h 70"/>
                  <a:gd name="T34" fmla="*/ 36 w 84"/>
                  <a:gd name="T35" fmla="*/ 3 h 70"/>
                  <a:gd name="T36" fmla="*/ 37 w 84"/>
                  <a:gd name="T37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70">
                    <a:moveTo>
                      <a:pt x="37" y="2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1"/>
                      <a:pt x="1" y="51"/>
                    </a:cubicBezTo>
                    <a:cubicBezTo>
                      <a:pt x="1" y="52"/>
                      <a:pt x="1" y="52"/>
                      <a:pt x="2" y="52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3" y="70"/>
                      <a:pt x="83" y="69"/>
                    </a:cubicBezTo>
                    <a:cubicBezTo>
                      <a:pt x="84" y="69"/>
                      <a:pt x="84" y="68"/>
                      <a:pt x="83" y="67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1"/>
                      <a:pt x="37" y="0"/>
                      <a:pt x="37" y="0"/>
                    </a:cubicBezTo>
                    <a:cubicBezTo>
                      <a:pt x="36" y="0"/>
                      <a:pt x="36" y="1"/>
                      <a:pt x="36" y="1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2"/>
                      <a:pt x="37" y="2"/>
                      <a:pt x="3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2" name="Freeform 936"/>
              <p:cNvSpPr/>
              <p:nvPr/>
            </p:nvSpPr>
            <p:spPr bwMode="auto">
              <a:xfrm>
                <a:off x="5399" y="2256"/>
                <a:ext cx="84" cy="118"/>
              </a:xfrm>
              <a:custGeom>
                <a:avLst/>
                <a:gdLst>
                  <a:gd name="T0" fmla="*/ 79 w 80"/>
                  <a:gd name="T1" fmla="*/ 110 h 112"/>
                  <a:gd name="T2" fmla="*/ 80 w 80"/>
                  <a:gd name="T3" fmla="*/ 109 h 112"/>
                  <a:gd name="T4" fmla="*/ 38 w 80"/>
                  <a:gd name="T5" fmla="*/ 1 h 112"/>
                  <a:gd name="T6" fmla="*/ 37 w 80"/>
                  <a:gd name="T7" fmla="*/ 0 h 112"/>
                  <a:gd name="T8" fmla="*/ 36 w 80"/>
                  <a:gd name="T9" fmla="*/ 1 h 112"/>
                  <a:gd name="T10" fmla="*/ 1 w 80"/>
                  <a:gd name="T11" fmla="*/ 50 h 112"/>
                  <a:gd name="T12" fmla="*/ 1 w 80"/>
                  <a:gd name="T13" fmla="*/ 52 h 112"/>
                  <a:gd name="T14" fmla="*/ 78 w 80"/>
                  <a:gd name="T15" fmla="*/ 111 h 112"/>
                  <a:gd name="T16" fmla="*/ 80 w 80"/>
                  <a:gd name="T17" fmla="*/ 111 h 112"/>
                  <a:gd name="T18" fmla="*/ 80 w 80"/>
                  <a:gd name="T19" fmla="*/ 109 h 112"/>
                  <a:gd name="T20" fmla="*/ 79 w 80"/>
                  <a:gd name="T21" fmla="*/ 110 h 112"/>
                  <a:gd name="T22" fmla="*/ 80 w 80"/>
                  <a:gd name="T23" fmla="*/ 109 h 112"/>
                  <a:gd name="T24" fmla="*/ 4 w 80"/>
                  <a:gd name="T25" fmla="*/ 50 h 112"/>
                  <a:gd name="T26" fmla="*/ 37 w 80"/>
                  <a:gd name="T27" fmla="*/ 5 h 112"/>
                  <a:gd name="T28" fmla="*/ 77 w 80"/>
                  <a:gd name="T29" fmla="*/ 110 h 112"/>
                  <a:gd name="T30" fmla="*/ 79 w 80"/>
                  <a:gd name="T31" fmla="*/ 110 h 112"/>
                  <a:gd name="T32" fmla="*/ 80 w 80"/>
                  <a:gd name="T33" fmla="*/ 109 h 112"/>
                  <a:gd name="T34" fmla="*/ 79 w 80"/>
                  <a:gd name="T35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12">
                    <a:moveTo>
                      <a:pt x="79" y="110"/>
                    </a:moveTo>
                    <a:cubicBezTo>
                      <a:pt x="80" y="109"/>
                      <a:pt x="80" y="109"/>
                      <a:pt x="80" y="109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1"/>
                      <a:pt x="38" y="0"/>
                      <a:pt x="37" y="0"/>
                    </a:cubicBezTo>
                    <a:cubicBezTo>
                      <a:pt x="37" y="0"/>
                      <a:pt x="36" y="1"/>
                      <a:pt x="36" y="1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50"/>
                      <a:pt x="0" y="51"/>
                      <a:pt x="1" y="52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12"/>
                      <a:pt x="79" y="112"/>
                      <a:pt x="80" y="111"/>
                    </a:cubicBezTo>
                    <a:cubicBezTo>
                      <a:pt x="80" y="111"/>
                      <a:pt x="80" y="110"/>
                      <a:pt x="80" y="109"/>
                    </a:cubicBezTo>
                    <a:cubicBezTo>
                      <a:pt x="79" y="110"/>
                      <a:pt x="79" y="110"/>
                      <a:pt x="79" y="110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9" y="110"/>
                      <a:pt x="79" y="110"/>
                      <a:pt x="79" y="110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79" y="110"/>
                      <a:pt x="79" y="110"/>
                      <a:pt x="79" y="11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3" name="Freeform 937"/>
              <p:cNvSpPr/>
              <p:nvPr/>
            </p:nvSpPr>
            <p:spPr bwMode="auto">
              <a:xfrm>
                <a:off x="5453" y="2363"/>
                <a:ext cx="104" cy="57"/>
              </a:xfrm>
              <a:custGeom>
                <a:avLst/>
                <a:gdLst>
                  <a:gd name="T0" fmla="*/ 97 w 99"/>
                  <a:gd name="T1" fmla="*/ 2 h 54"/>
                  <a:gd name="T2" fmla="*/ 97 w 99"/>
                  <a:gd name="T3" fmla="*/ 1 h 54"/>
                  <a:gd name="T4" fmla="*/ 6 w 99"/>
                  <a:gd name="T5" fmla="*/ 49 h 54"/>
                  <a:gd name="T6" fmla="*/ 29 w 99"/>
                  <a:gd name="T7" fmla="*/ 10 h 54"/>
                  <a:gd name="T8" fmla="*/ 97 w 99"/>
                  <a:gd name="T9" fmla="*/ 3 h 54"/>
                  <a:gd name="T10" fmla="*/ 97 w 99"/>
                  <a:gd name="T11" fmla="*/ 2 h 54"/>
                  <a:gd name="T12" fmla="*/ 97 w 99"/>
                  <a:gd name="T13" fmla="*/ 1 h 54"/>
                  <a:gd name="T14" fmla="*/ 97 w 99"/>
                  <a:gd name="T15" fmla="*/ 2 h 54"/>
                  <a:gd name="T16" fmla="*/ 97 w 99"/>
                  <a:gd name="T17" fmla="*/ 0 h 54"/>
                  <a:gd name="T18" fmla="*/ 28 w 99"/>
                  <a:gd name="T19" fmla="*/ 7 h 54"/>
                  <a:gd name="T20" fmla="*/ 26 w 99"/>
                  <a:gd name="T21" fmla="*/ 8 h 54"/>
                  <a:gd name="T22" fmla="*/ 0 w 99"/>
                  <a:gd name="T23" fmla="*/ 52 h 54"/>
                  <a:gd name="T24" fmla="*/ 0 w 99"/>
                  <a:gd name="T25" fmla="*/ 53 h 54"/>
                  <a:gd name="T26" fmla="*/ 2 w 99"/>
                  <a:gd name="T27" fmla="*/ 54 h 54"/>
                  <a:gd name="T28" fmla="*/ 98 w 99"/>
                  <a:gd name="T29" fmla="*/ 3 h 54"/>
                  <a:gd name="T30" fmla="*/ 99 w 99"/>
                  <a:gd name="T31" fmla="*/ 1 h 54"/>
                  <a:gd name="T32" fmla="*/ 97 w 99"/>
                  <a:gd name="T33" fmla="*/ 0 h 54"/>
                  <a:gd name="T34" fmla="*/ 97 w 99"/>
                  <a:gd name="T35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9" h="54">
                    <a:moveTo>
                      <a:pt x="97" y="2"/>
                    </a:moveTo>
                    <a:cubicBezTo>
                      <a:pt x="97" y="1"/>
                      <a:pt x="97" y="1"/>
                      <a:pt x="97" y="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8"/>
                      <a:pt x="26" y="8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1" y="54"/>
                      <a:pt x="2" y="54"/>
                      <a:pt x="2" y="54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99" y="3"/>
                      <a:pt x="99" y="2"/>
                      <a:pt x="99" y="1"/>
                    </a:cubicBezTo>
                    <a:cubicBezTo>
                      <a:pt x="99" y="1"/>
                      <a:pt x="98" y="0"/>
                      <a:pt x="97" y="0"/>
                    </a:cubicBezTo>
                    <a:cubicBezTo>
                      <a:pt x="97" y="2"/>
                      <a:pt x="97" y="2"/>
                      <a:pt x="9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4" name="Freeform 938"/>
              <p:cNvSpPr/>
              <p:nvPr/>
            </p:nvSpPr>
            <p:spPr bwMode="auto">
              <a:xfrm>
                <a:off x="5399" y="2308"/>
                <a:ext cx="88" cy="112"/>
              </a:xfrm>
              <a:custGeom>
                <a:avLst/>
                <a:gdLst>
                  <a:gd name="T0" fmla="*/ 82 w 84"/>
                  <a:gd name="T1" fmla="*/ 19 h 106"/>
                  <a:gd name="T2" fmla="*/ 81 w 84"/>
                  <a:gd name="T3" fmla="*/ 19 h 106"/>
                  <a:gd name="T4" fmla="*/ 52 w 84"/>
                  <a:gd name="T5" fmla="*/ 101 h 106"/>
                  <a:gd name="T6" fmla="*/ 5 w 84"/>
                  <a:gd name="T7" fmla="*/ 4 h 106"/>
                  <a:gd name="T8" fmla="*/ 82 w 84"/>
                  <a:gd name="T9" fmla="*/ 21 h 106"/>
                  <a:gd name="T10" fmla="*/ 82 w 84"/>
                  <a:gd name="T11" fmla="*/ 19 h 106"/>
                  <a:gd name="T12" fmla="*/ 81 w 84"/>
                  <a:gd name="T13" fmla="*/ 19 h 106"/>
                  <a:gd name="T14" fmla="*/ 82 w 84"/>
                  <a:gd name="T15" fmla="*/ 19 h 106"/>
                  <a:gd name="T16" fmla="*/ 82 w 84"/>
                  <a:gd name="T17" fmla="*/ 18 h 106"/>
                  <a:gd name="T18" fmla="*/ 2 w 84"/>
                  <a:gd name="T19" fmla="*/ 0 h 106"/>
                  <a:gd name="T20" fmla="*/ 1 w 84"/>
                  <a:gd name="T21" fmla="*/ 1 h 106"/>
                  <a:gd name="T22" fmla="*/ 1 w 84"/>
                  <a:gd name="T23" fmla="*/ 2 h 106"/>
                  <a:gd name="T24" fmla="*/ 51 w 84"/>
                  <a:gd name="T25" fmla="*/ 105 h 106"/>
                  <a:gd name="T26" fmla="*/ 53 w 84"/>
                  <a:gd name="T27" fmla="*/ 106 h 106"/>
                  <a:gd name="T28" fmla="*/ 54 w 84"/>
                  <a:gd name="T29" fmla="*/ 105 h 106"/>
                  <a:gd name="T30" fmla="*/ 83 w 84"/>
                  <a:gd name="T31" fmla="*/ 20 h 106"/>
                  <a:gd name="T32" fmla="*/ 83 w 84"/>
                  <a:gd name="T33" fmla="*/ 19 h 106"/>
                  <a:gd name="T34" fmla="*/ 82 w 84"/>
                  <a:gd name="T35" fmla="*/ 18 h 106"/>
                  <a:gd name="T36" fmla="*/ 82 w 84"/>
                  <a:gd name="T37" fmla="*/ 1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106">
                    <a:moveTo>
                      <a:pt x="82" y="19"/>
                    </a:moveTo>
                    <a:cubicBezTo>
                      <a:pt x="81" y="19"/>
                      <a:pt x="81" y="19"/>
                      <a:pt x="81" y="19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106"/>
                      <a:pt x="52" y="106"/>
                      <a:pt x="53" y="106"/>
                    </a:cubicBezTo>
                    <a:cubicBezTo>
                      <a:pt x="53" y="106"/>
                      <a:pt x="54" y="105"/>
                      <a:pt x="54" y="105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84" y="19"/>
                      <a:pt x="84" y="19"/>
                      <a:pt x="83" y="19"/>
                    </a:cubicBezTo>
                    <a:cubicBezTo>
                      <a:pt x="83" y="18"/>
                      <a:pt x="83" y="18"/>
                      <a:pt x="82" y="18"/>
                    </a:cubicBezTo>
                    <a:cubicBezTo>
                      <a:pt x="82" y="19"/>
                      <a:pt x="82" y="19"/>
                      <a:pt x="82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5" name="Freeform 939"/>
              <p:cNvSpPr/>
              <p:nvPr/>
            </p:nvSpPr>
            <p:spPr bwMode="auto">
              <a:xfrm>
                <a:off x="5860" y="2293"/>
                <a:ext cx="43" cy="123"/>
              </a:xfrm>
              <a:custGeom>
                <a:avLst/>
                <a:gdLst>
                  <a:gd name="T0" fmla="*/ 39 w 41"/>
                  <a:gd name="T1" fmla="*/ 18 h 116"/>
                  <a:gd name="T2" fmla="*/ 38 w 41"/>
                  <a:gd name="T3" fmla="*/ 17 h 116"/>
                  <a:gd name="T4" fmla="*/ 3 w 41"/>
                  <a:gd name="T5" fmla="*/ 106 h 116"/>
                  <a:gd name="T6" fmla="*/ 6 w 41"/>
                  <a:gd name="T7" fmla="*/ 3 h 116"/>
                  <a:gd name="T8" fmla="*/ 39 w 41"/>
                  <a:gd name="T9" fmla="*/ 19 h 116"/>
                  <a:gd name="T10" fmla="*/ 39 w 41"/>
                  <a:gd name="T11" fmla="*/ 18 h 116"/>
                  <a:gd name="T12" fmla="*/ 38 w 41"/>
                  <a:gd name="T13" fmla="*/ 17 h 116"/>
                  <a:gd name="T14" fmla="*/ 39 w 41"/>
                  <a:gd name="T15" fmla="*/ 18 h 116"/>
                  <a:gd name="T16" fmla="*/ 40 w 41"/>
                  <a:gd name="T17" fmla="*/ 17 h 116"/>
                  <a:gd name="T18" fmla="*/ 5 w 41"/>
                  <a:gd name="T19" fmla="*/ 0 h 116"/>
                  <a:gd name="T20" fmla="*/ 4 w 41"/>
                  <a:gd name="T21" fmla="*/ 0 h 116"/>
                  <a:gd name="T22" fmla="*/ 3 w 41"/>
                  <a:gd name="T23" fmla="*/ 1 h 116"/>
                  <a:gd name="T24" fmla="*/ 0 w 41"/>
                  <a:gd name="T25" fmla="*/ 115 h 116"/>
                  <a:gd name="T26" fmla="*/ 1 w 41"/>
                  <a:gd name="T27" fmla="*/ 116 h 116"/>
                  <a:gd name="T28" fmla="*/ 3 w 41"/>
                  <a:gd name="T29" fmla="*/ 115 h 116"/>
                  <a:gd name="T30" fmla="*/ 41 w 41"/>
                  <a:gd name="T31" fmla="*/ 19 h 116"/>
                  <a:gd name="T32" fmla="*/ 40 w 41"/>
                  <a:gd name="T33" fmla="*/ 17 h 116"/>
                  <a:gd name="T34" fmla="*/ 39 w 41"/>
                  <a:gd name="T35" fmla="*/ 1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" h="116">
                    <a:moveTo>
                      <a:pt x="39" y="18"/>
                    </a:moveTo>
                    <a:cubicBezTo>
                      <a:pt x="38" y="17"/>
                      <a:pt x="38" y="17"/>
                      <a:pt x="38" y="17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6"/>
                      <a:pt x="1" y="116"/>
                      <a:pt x="1" y="116"/>
                    </a:cubicBezTo>
                    <a:cubicBezTo>
                      <a:pt x="2" y="116"/>
                      <a:pt x="3" y="116"/>
                      <a:pt x="3" y="115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8"/>
                      <a:pt x="41" y="17"/>
                      <a:pt x="40" y="17"/>
                    </a:cubicBezTo>
                    <a:cubicBezTo>
                      <a:pt x="39" y="18"/>
                      <a:pt x="39" y="18"/>
                      <a:pt x="39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6" name="Freeform 940"/>
              <p:cNvSpPr/>
              <p:nvPr/>
            </p:nvSpPr>
            <p:spPr bwMode="auto">
              <a:xfrm>
                <a:off x="5807" y="2310"/>
                <a:ext cx="96" cy="106"/>
              </a:xfrm>
              <a:custGeom>
                <a:avLst/>
                <a:gdLst>
                  <a:gd name="T0" fmla="*/ 1 w 91"/>
                  <a:gd name="T1" fmla="*/ 90 h 100"/>
                  <a:gd name="T2" fmla="*/ 1 w 91"/>
                  <a:gd name="T3" fmla="*/ 91 h 100"/>
                  <a:gd name="T4" fmla="*/ 51 w 91"/>
                  <a:gd name="T5" fmla="*/ 100 h 100"/>
                  <a:gd name="T6" fmla="*/ 53 w 91"/>
                  <a:gd name="T7" fmla="*/ 99 h 100"/>
                  <a:gd name="T8" fmla="*/ 91 w 91"/>
                  <a:gd name="T9" fmla="*/ 3 h 100"/>
                  <a:gd name="T10" fmla="*/ 90 w 91"/>
                  <a:gd name="T11" fmla="*/ 1 h 100"/>
                  <a:gd name="T12" fmla="*/ 88 w 91"/>
                  <a:gd name="T13" fmla="*/ 1 h 100"/>
                  <a:gd name="T14" fmla="*/ 0 w 91"/>
                  <a:gd name="T15" fmla="*/ 89 h 100"/>
                  <a:gd name="T16" fmla="*/ 0 w 91"/>
                  <a:gd name="T17" fmla="*/ 90 h 100"/>
                  <a:gd name="T18" fmla="*/ 1 w 91"/>
                  <a:gd name="T19" fmla="*/ 91 h 100"/>
                  <a:gd name="T20" fmla="*/ 1 w 91"/>
                  <a:gd name="T21" fmla="*/ 90 h 100"/>
                  <a:gd name="T22" fmla="*/ 2 w 91"/>
                  <a:gd name="T23" fmla="*/ 91 h 100"/>
                  <a:gd name="T24" fmla="*/ 85 w 91"/>
                  <a:gd name="T25" fmla="*/ 8 h 100"/>
                  <a:gd name="T26" fmla="*/ 51 w 91"/>
                  <a:gd name="T27" fmla="*/ 97 h 100"/>
                  <a:gd name="T28" fmla="*/ 2 w 91"/>
                  <a:gd name="T29" fmla="*/ 88 h 100"/>
                  <a:gd name="T30" fmla="*/ 1 w 91"/>
                  <a:gd name="T31" fmla="*/ 90 h 100"/>
                  <a:gd name="T32" fmla="*/ 2 w 91"/>
                  <a:gd name="T33" fmla="*/ 91 h 100"/>
                  <a:gd name="T34" fmla="*/ 1 w 91"/>
                  <a:gd name="T35" fmla="*/ 9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100">
                    <a:moveTo>
                      <a:pt x="1" y="90"/>
                    </a:moveTo>
                    <a:cubicBezTo>
                      <a:pt x="1" y="91"/>
                      <a:pt x="1" y="91"/>
                      <a:pt x="1" y="91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2" y="100"/>
                      <a:pt x="53" y="100"/>
                      <a:pt x="53" y="99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1" y="2"/>
                      <a:pt x="91" y="1"/>
                      <a:pt x="90" y="1"/>
                    </a:cubicBezTo>
                    <a:cubicBezTo>
                      <a:pt x="89" y="0"/>
                      <a:pt x="89" y="0"/>
                      <a:pt x="88" y="1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0" y="90"/>
                      <a:pt x="0" y="90"/>
                    </a:cubicBezTo>
                    <a:cubicBezTo>
                      <a:pt x="0" y="91"/>
                      <a:pt x="0" y="91"/>
                      <a:pt x="1" y="91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1" y="90"/>
                      <a:pt x="1" y="90"/>
                      <a:pt x="1" y="9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7" name="Freeform 941"/>
              <p:cNvSpPr/>
              <p:nvPr/>
            </p:nvSpPr>
            <p:spPr bwMode="auto">
              <a:xfrm>
                <a:off x="5773" y="2498"/>
                <a:ext cx="64" cy="72"/>
              </a:xfrm>
              <a:custGeom>
                <a:avLst/>
                <a:gdLst>
                  <a:gd name="T0" fmla="*/ 59 w 61"/>
                  <a:gd name="T1" fmla="*/ 7 h 68"/>
                  <a:gd name="T2" fmla="*/ 58 w 61"/>
                  <a:gd name="T3" fmla="*/ 6 h 68"/>
                  <a:gd name="T4" fmla="*/ 4 w 61"/>
                  <a:gd name="T5" fmla="*/ 62 h 68"/>
                  <a:gd name="T6" fmla="*/ 12 w 61"/>
                  <a:gd name="T7" fmla="*/ 3 h 68"/>
                  <a:gd name="T8" fmla="*/ 59 w 61"/>
                  <a:gd name="T9" fmla="*/ 8 h 68"/>
                  <a:gd name="T10" fmla="*/ 59 w 61"/>
                  <a:gd name="T11" fmla="*/ 7 h 68"/>
                  <a:gd name="T12" fmla="*/ 58 w 61"/>
                  <a:gd name="T13" fmla="*/ 6 h 68"/>
                  <a:gd name="T14" fmla="*/ 59 w 61"/>
                  <a:gd name="T15" fmla="*/ 7 h 68"/>
                  <a:gd name="T16" fmla="*/ 60 w 61"/>
                  <a:gd name="T17" fmla="*/ 5 h 68"/>
                  <a:gd name="T18" fmla="*/ 11 w 61"/>
                  <a:gd name="T19" fmla="*/ 0 h 68"/>
                  <a:gd name="T20" fmla="*/ 10 w 61"/>
                  <a:gd name="T21" fmla="*/ 1 h 68"/>
                  <a:gd name="T22" fmla="*/ 0 w 61"/>
                  <a:gd name="T23" fmla="*/ 66 h 68"/>
                  <a:gd name="T24" fmla="*/ 1 w 61"/>
                  <a:gd name="T25" fmla="*/ 68 h 68"/>
                  <a:gd name="T26" fmla="*/ 3 w 61"/>
                  <a:gd name="T27" fmla="*/ 68 h 68"/>
                  <a:gd name="T28" fmla="*/ 61 w 61"/>
                  <a:gd name="T29" fmla="*/ 8 h 68"/>
                  <a:gd name="T30" fmla="*/ 61 w 61"/>
                  <a:gd name="T31" fmla="*/ 6 h 68"/>
                  <a:gd name="T32" fmla="*/ 60 w 61"/>
                  <a:gd name="T33" fmla="*/ 5 h 68"/>
                  <a:gd name="T34" fmla="*/ 59 w 61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" h="68">
                    <a:moveTo>
                      <a:pt x="59" y="7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1" y="68"/>
                      <a:pt x="1" y="68"/>
                    </a:cubicBezTo>
                    <a:cubicBezTo>
                      <a:pt x="2" y="68"/>
                      <a:pt x="3" y="68"/>
                      <a:pt x="3" y="6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7"/>
                      <a:pt x="61" y="7"/>
                      <a:pt x="61" y="6"/>
                    </a:cubicBezTo>
                    <a:cubicBezTo>
                      <a:pt x="61" y="6"/>
                      <a:pt x="60" y="5"/>
                      <a:pt x="60" y="5"/>
                    </a:cubicBezTo>
                    <a:cubicBezTo>
                      <a:pt x="59" y="7"/>
                      <a:pt x="59" y="7"/>
                      <a:pt x="59" y="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8" name="Freeform 942"/>
              <p:cNvSpPr/>
              <p:nvPr/>
            </p:nvSpPr>
            <p:spPr bwMode="auto">
              <a:xfrm>
                <a:off x="5783" y="2412"/>
                <a:ext cx="80" cy="94"/>
              </a:xfrm>
              <a:custGeom>
                <a:avLst/>
                <a:gdLst>
                  <a:gd name="T0" fmla="*/ 74 w 75"/>
                  <a:gd name="T1" fmla="*/ 2 h 89"/>
                  <a:gd name="T2" fmla="*/ 72 w 75"/>
                  <a:gd name="T3" fmla="*/ 1 h 89"/>
                  <a:gd name="T4" fmla="*/ 48 w 75"/>
                  <a:gd name="T5" fmla="*/ 86 h 89"/>
                  <a:gd name="T6" fmla="*/ 4 w 75"/>
                  <a:gd name="T7" fmla="*/ 81 h 89"/>
                  <a:gd name="T8" fmla="*/ 75 w 75"/>
                  <a:gd name="T9" fmla="*/ 3 h 89"/>
                  <a:gd name="T10" fmla="*/ 74 w 75"/>
                  <a:gd name="T11" fmla="*/ 2 h 89"/>
                  <a:gd name="T12" fmla="*/ 72 w 75"/>
                  <a:gd name="T13" fmla="*/ 1 h 89"/>
                  <a:gd name="T14" fmla="*/ 74 w 75"/>
                  <a:gd name="T15" fmla="*/ 2 h 89"/>
                  <a:gd name="T16" fmla="*/ 72 w 75"/>
                  <a:gd name="T17" fmla="*/ 1 h 89"/>
                  <a:gd name="T18" fmla="*/ 0 w 75"/>
                  <a:gd name="T19" fmla="*/ 81 h 89"/>
                  <a:gd name="T20" fmla="*/ 0 w 75"/>
                  <a:gd name="T21" fmla="*/ 83 h 89"/>
                  <a:gd name="T22" fmla="*/ 1 w 75"/>
                  <a:gd name="T23" fmla="*/ 84 h 89"/>
                  <a:gd name="T24" fmla="*/ 49 w 75"/>
                  <a:gd name="T25" fmla="*/ 89 h 89"/>
                  <a:gd name="T26" fmla="*/ 51 w 75"/>
                  <a:gd name="T27" fmla="*/ 88 h 89"/>
                  <a:gd name="T28" fmla="*/ 75 w 75"/>
                  <a:gd name="T29" fmla="*/ 2 h 89"/>
                  <a:gd name="T30" fmla="*/ 74 w 75"/>
                  <a:gd name="T31" fmla="*/ 1 h 89"/>
                  <a:gd name="T32" fmla="*/ 72 w 75"/>
                  <a:gd name="T33" fmla="*/ 1 h 89"/>
                  <a:gd name="T34" fmla="*/ 74 w 75"/>
                  <a:gd name="T35" fmla="*/ 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5" h="89">
                    <a:moveTo>
                      <a:pt x="74" y="2"/>
                    </a:moveTo>
                    <a:cubicBezTo>
                      <a:pt x="72" y="1"/>
                      <a:pt x="72" y="1"/>
                      <a:pt x="72" y="1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2"/>
                      <a:pt x="0" y="82"/>
                      <a:pt x="0" y="83"/>
                    </a:cubicBezTo>
                    <a:cubicBezTo>
                      <a:pt x="0" y="83"/>
                      <a:pt x="0" y="84"/>
                      <a:pt x="1" y="84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50" y="89"/>
                      <a:pt x="51" y="89"/>
                      <a:pt x="51" y="88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5" y="2"/>
                      <a:pt x="75" y="1"/>
                      <a:pt x="74" y="1"/>
                    </a:cubicBezTo>
                    <a:cubicBezTo>
                      <a:pt x="74" y="0"/>
                      <a:pt x="73" y="0"/>
                      <a:pt x="72" y="1"/>
                    </a:cubicBezTo>
                    <a:cubicBezTo>
                      <a:pt x="74" y="2"/>
                      <a:pt x="74" y="2"/>
                      <a:pt x="7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9" name="Freeform 943"/>
              <p:cNvSpPr/>
              <p:nvPr/>
            </p:nvSpPr>
            <p:spPr bwMode="auto">
              <a:xfrm>
                <a:off x="5615" y="2506"/>
                <a:ext cx="86" cy="48"/>
              </a:xfrm>
              <a:custGeom>
                <a:avLst/>
                <a:gdLst>
                  <a:gd name="T0" fmla="*/ 2 w 81"/>
                  <a:gd name="T1" fmla="*/ 21 h 45"/>
                  <a:gd name="T2" fmla="*/ 1 w 81"/>
                  <a:gd name="T3" fmla="*/ 23 h 45"/>
                  <a:gd name="T4" fmla="*/ 53 w 81"/>
                  <a:gd name="T5" fmla="*/ 45 h 45"/>
                  <a:gd name="T6" fmla="*/ 55 w 81"/>
                  <a:gd name="T7" fmla="*/ 44 h 45"/>
                  <a:gd name="T8" fmla="*/ 81 w 81"/>
                  <a:gd name="T9" fmla="*/ 2 h 45"/>
                  <a:gd name="T10" fmla="*/ 80 w 81"/>
                  <a:gd name="T11" fmla="*/ 0 h 45"/>
                  <a:gd name="T12" fmla="*/ 79 w 81"/>
                  <a:gd name="T13" fmla="*/ 0 h 45"/>
                  <a:gd name="T14" fmla="*/ 2 w 81"/>
                  <a:gd name="T15" fmla="*/ 20 h 45"/>
                  <a:gd name="T16" fmla="*/ 0 w 81"/>
                  <a:gd name="T17" fmla="*/ 21 h 45"/>
                  <a:gd name="T18" fmla="*/ 1 w 81"/>
                  <a:gd name="T19" fmla="*/ 23 h 45"/>
                  <a:gd name="T20" fmla="*/ 2 w 81"/>
                  <a:gd name="T21" fmla="*/ 21 h 45"/>
                  <a:gd name="T22" fmla="*/ 2 w 81"/>
                  <a:gd name="T23" fmla="*/ 23 h 45"/>
                  <a:gd name="T24" fmla="*/ 76 w 81"/>
                  <a:gd name="T25" fmla="*/ 4 h 45"/>
                  <a:gd name="T26" fmla="*/ 53 w 81"/>
                  <a:gd name="T27" fmla="*/ 41 h 45"/>
                  <a:gd name="T28" fmla="*/ 2 w 81"/>
                  <a:gd name="T29" fmla="*/ 20 h 45"/>
                  <a:gd name="T30" fmla="*/ 2 w 81"/>
                  <a:gd name="T31" fmla="*/ 21 h 45"/>
                  <a:gd name="T32" fmla="*/ 2 w 81"/>
                  <a:gd name="T33" fmla="*/ 23 h 45"/>
                  <a:gd name="T34" fmla="*/ 2 w 81"/>
                  <a:gd name="T35" fmla="*/ 2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5">
                    <a:moveTo>
                      <a:pt x="2" y="21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4" y="45"/>
                      <a:pt x="55" y="45"/>
                      <a:pt x="55" y="44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1" y="1"/>
                      <a:pt x="81" y="1"/>
                      <a:pt x="80" y="0"/>
                    </a:cubicBezTo>
                    <a:cubicBezTo>
                      <a:pt x="80" y="0"/>
                      <a:pt x="79" y="0"/>
                      <a:pt x="79" y="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1" y="22"/>
                      <a:pt x="1" y="23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1"/>
                      <a:pt x="2" y="21"/>
                      <a:pt x="2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0" name="Freeform 944"/>
              <p:cNvSpPr/>
              <p:nvPr/>
            </p:nvSpPr>
            <p:spPr bwMode="auto">
              <a:xfrm>
                <a:off x="5615" y="2493"/>
                <a:ext cx="58" cy="61"/>
              </a:xfrm>
              <a:custGeom>
                <a:avLst/>
                <a:gdLst>
                  <a:gd name="T0" fmla="*/ 9 w 55"/>
                  <a:gd name="T1" fmla="*/ 2 h 58"/>
                  <a:gd name="T2" fmla="*/ 8 w 55"/>
                  <a:gd name="T3" fmla="*/ 3 h 58"/>
                  <a:gd name="T4" fmla="*/ 49 w 55"/>
                  <a:gd name="T5" fmla="*/ 53 h 58"/>
                  <a:gd name="T6" fmla="*/ 4 w 55"/>
                  <a:gd name="T7" fmla="*/ 33 h 58"/>
                  <a:gd name="T8" fmla="*/ 11 w 55"/>
                  <a:gd name="T9" fmla="*/ 2 h 58"/>
                  <a:gd name="T10" fmla="*/ 9 w 55"/>
                  <a:gd name="T11" fmla="*/ 2 h 58"/>
                  <a:gd name="T12" fmla="*/ 8 w 55"/>
                  <a:gd name="T13" fmla="*/ 3 h 58"/>
                  <a:gd name="T14" fmla="*/ 9 w 55"/>
                  <a:gd name="T15" fmla="*/ 2 h 58"/>
                  <a:gd name="T16" fmla="*/ 8 w 55"/>
                  <a:gd name="T17" fmla="*/ 1 h 58"/>
                  <a:gd name="T18" fmla="*/ 0 w 55"/>
                  <a:gd name="T19" fmla="*/ 34 h 58"/>
                  <a:gd name="T20" fmla="*/ 1 w 55"/>
                  <a:gd name="T21" fmla="*/ 36 h 58"/>
                  <a:gd name="T22" fmla="*/ 53 w 55"/>
                  <a:gd name="T23" fmla="*/ 58 h 58"/>
                  <a:gd name="T24" fmla="*/ 55 w 55"/>
                  <a:gd name="T25" fmla="*/ 57 h 58"/>
                  <a:gd name="T26" fmla="*/ 55 w 55"/>
                  <a:gd name="T27" fmla="*/ 55 h 58"/>
                  <a:gd name="T28" fmla="*/ 11 w 55"/>
                  <a:gd name="T29" fmla="*/ 1 h 58"/>
                  <a:gd name="T30" fmla="*/ 9 w 55"/>
                  <a:gd name="T31" fmla="*/ 0 h 58"/>
                  <a:gd name="T32" fmla="*/ 8 w 55"/>
                  <a:gd name="T33" fmla="*/ 1 h 58"/>
                  <a:gd name="T34" fmla="*/ 9 w 55"/>
                  <a:gd name="T3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" h="58">
                    <a:moveTo>
                      <a:pt x="9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1" y="35"/>
                      <a:pt x="1" y="36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5" y="58"/>
                      <a:pt x="55" y="57"/>
                    </a:cubicBezTo>
                    <a:cubicBezTo>
                      <a:pt x="55" y="57"/>
                      <a:pt x="55" y="56"/>
                      <a:pt x="55" y="5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9" y="2"/>
                      <a:pt x="9" y="2"/>
                      <a:pt x="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1" name="Freeform 945"/>
              <p:cNvSpPr/>
              <p:nvPr/>
            </p:nvSpPr>
            <p:spPr bwMode="auto">
              <a:xfrm>
                <a:off x="5508" y="2527"/>
                <a:ext cx="112" cy="52"/>
              </a:xfrm>
              <a:custGeom>
                <a:avLst/>
                <a:gdLst>
                  <a:gd name="T0" fmla="*/ 2 w 106"/>
                  <a:gd name="T1" fmla="*/ 9 h 49"/>
                  <a:gd name="T2" fmla="*/ 1 w 106"/>
                  <a:gd name="T3" fmla="*/ 10 h 49"/>
                  <a:gd name="T4" fmla="*/ 44 w 106"/>
                  <a:gd name="T5" fmla="*/ 48 h 49"/>
                  <a:gd name="T6" fmla="*/ 46 w 106"/>
                  <a:gd name="T7" fmla="*/ 48 h 49"/>
                  <a:gd name="T8" fmla="*/ 105 w 106"/>
                  <a:gd name="T9" fmla="*/ 2 h 49"/>
                  <a:gd name="T10" fmla="*/ 105 w 106"/>
                  <a:gd name="T11" fmla="*/ 1 h 49"/>
                  <a:gd name="T12" fmla="*/ 104 w 106"/>
                  <a:gd name="T13" fmla="*/ 0 h 49"/>
                  <a:gd name="T14" fmla="*/ 2 w 106"/>
                  <a:gd name="T15" fmla="*/ 8 h 49"/>
                  <a:gd name="T16" fmla="*/ 1 w 106"/>
                  <a:gd name="T17" fmla="*/ 9 h 49"/>
                  <a:gd name="T18" fmla="*/ 1 w 106"/>
                  <a:gd name="T19" fmla="*/ 10 h 49"/>
                  <a:gd name="T20" fmla="*/ 2 w 106"/>
                  <a:gd name="T21" fmla="*/ 9 h 49"/>
                  <a:gd name="T22" fmla="*/ 2 w 106"/>
                  <a:gd name="T23" fmla="*/ 11 h 49"/>
                  <a:gd name="T24" fmla="*/ 99 w 106"/>
                  <a:gd name="T25" fmla="*/ 3 h 49"/>
                  <a:gd name="T26" fmla="*/ 45 w 106"/>
                  <a:gd name="T27" fmla="*/ 45 h 49"/>
                  <a:gd name="T28" fmla="*/ 3 w 106"/>
                  <a:gd name="T29" fmla="*/ 8 h 49"/>
                  <a:gd name="T30" fmla="*/ 2 w 106"/>
                  <a:gd name="T31" fmla="*/ 9 h 49"/>
                  <a:gd name="T32" fmla="*/ 2 w 106"/>
                  <a:gd name="T33" fmla="*/ 11 h 49"/>
                  <a:gd name="T34" fmla="*/ 2 w 106"/>
                  <a:gd name="T35" fmla="*/ 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49">
                    <a:moveTo>
                      <a:pt x="2" y="9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4" y="49"/>
                      <a:pt x="45" y="49"/>
                      <a:pt x="46" y="48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6" y="1"/>
                      <a:pt x="105" y="1"/>
                    </a:cubicBezTo>
                    <a:cubicBezTo>
                      <a:pt x="105" y="0"/>
                      <a:pt x="104" y="0"/>
                      <a:pt x="104" y="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9"/>
                      <a:pt x="2" y="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2" name="Freeform 946"/>
              <p:cNvSpPr/>
              <p:nvPr/>
            </p:nvSpPr>
            <p:spPr bwMode="auto">
              <a:xfrm>
                <a:off x="5508" y="2477"/>
                <a:ext cx="49" cy="102"/>
              </a:xfrm>
              <a:custGeom>
                <a:avLst/>
                <a:gdLst>
                  <a:gd name="T0" fmla="*/ 15 w 47"/>
                  <a:gd name="T1" fmla="*/ 1 h 97"/>
                  <a:gd name="T2" fmla="*/ 13 w 47"/>
                  <a:gd name="T3" fmla="*/ 2 h 97"/>
                  <a:gd name="T4" fmla="*/ 42 w 47"/>
                  <a:gd name="T5" fmla="*/ 91 h 97"/>
                  <a:gd name="T6" fmla="*/ 4 w 47"/>
                  <a:gd name="T7" fmla="*/ 57 h 97"/>
                  <a:gd name="T8" fmla="*/ 16 w 47"/>
                  <a:gd name="T9" fmla="*/ 2 h 97"/>
                  <a:gd name="T10" fmla="*/ 15 w 47"/>
                  <a:gd name="T11" fmla="*/ 1 h 97"/>
                  <a:gd name="T12" fmla="*/ 13 w 47"/>
                  <a:gd name="T13" fmla="*/ 2 h 97"/>
                  <a:gd name="T14" fmla="*/ 15 w 47"/>
                  <a:gd name="T15" fmla="*/ 1 h 97"/>
                  <a:gd name="T16" fmla="*/ 13 w 47"/>
                  <a:gd name="T17" fmla="*/ 1 h 97"/>
                  <a:gd name="T18" fmla="*/ 1 w 47"/>
                  <a:gd name="T19" fmla="*/ 57 h 97"/>
                  <a:gd name="T20" fmla="*/ 1 w 47"/>
                  <a:gd name="T21" fmla="*/ 58 h 97"/>
                  <a:gd name="T22" fmla="*/ 44 w 47"/>
                  <a:gd name="T23" fmla="*/ 96 h 97"/>
                  <a:gd name="T24" fmla="*/ 46 w 47"/>
                  <a:gd name="T25" fmla="*/ 97 h 97"/>
                  <a:gd name="T26" fmla="*/ 46 w 47"/>
                  <a:gd name="T27" fmla="*/ 95 h 97"/>
                  <a:gd name="T28" fmla="*/ 16 w 47"/>
                  <a:gd name="T29" fmla="*/ 1 h 97"/>
                  <a:gd name="T30" fmla="*/ 15 w 47"/>
                  <a:gd name="T31" fmla="*/ 0 h 97"/>
                  <a:gd name="T32" fmla="*/ 13 w 47"/>
                  <a:gd name="T33" fmla="*/ 1 h 97"/>
                  <a:gd name="T34" fmla="*/ 15 w 47"/>
                  <a:gd name="T35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" h="97">
                    <a:moveTo>
                      <a:pt x="15" y="1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1" y="58"/>
                      <a:pt x="1" y="58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4" y="97"/>
                      <a:pt x="45" y="97"/>
                      <a:pt x="46" y="97"/>
                    </a:cubicBezTo>
                    <a:cubicBezTo>
                      <a:pt x="46" y="96"/>
                      <a:pt x="47" y="95"/>
                      <a:pt x="46" y="95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4" y="0"/>
                      <a:pt x="13" y="0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3" name="Freeform 947"/>
              <p:cNvSpPr/>
              <p:nvPr/>
            </p:nvSpPr>
            <p:spPr bwMode="auto">
              <a:xfrm>
                <a:off x="5646" y="2372"/>
                <a:ext cx="62" cy="63"/>
              </a:xfrm>
              <a:custGeom>
                <a:avLst/>
                <a:gdLst>
                  <a:gd name="T0" fmla="*/ 2 w 59"/>
                  <a:gd name="T1" fmla="*/ 51 h 59"/>
                  <a:gd name="T2" fmla="*/ 2 w 59"/>
                  <a:gd name="T3" fmla="*/ 52 h 59"/>
                  <a:gd name="T4" fmla="*/ 57 w 59"/>
                  <a:gd name="T5" fmla="*/ 58 h 59"/>
                  <a:gd name="T6" fmla="*/ 59 w 59"/>
                  <a:gd name="T7" fmla="*/ 58 h 59"/>
                  <a:gd name="T8" fmla="*/ 59 w 59"/>
                  <a:gd name="T9" fmla="*/ 56 h 59"/>
                  <a:gd name="T10" fmla="*/ 35 w 59"/>
                  <a:gd name="T11" fmla="*/ 1 h 59"/>
                  <a:gd name="T12" fmla="*/ 33 w 59"/>
                  <a:gd name="T13" fmla="*/ 0 h 59"/>
                  <a:gd name="T14" fmla="*/ 32 w 59"/>
                  <a:gd name="T15" fmla="*/ 0 h 59"/>
                  <a:gd name="T16" fmla="*/ 1 w 59"/>
                  <a:gd name="T17" fmla="*/ 50 h 59"/>
                  <a:gd name="T18" fmla="*/ 1 w 59"/>
                  <a:gd name="T19" fmla="*/ 51 h 59"/>
                  <a:gd name="T20" fmla="*/ 2 w 59"/>
                  <a:gd name="T21" fmla="*/ 52 h 59"/>
                  <a:gd name="T22" fmla="*/ 2 w 59"/>
                  <a:gd name="T23" fmla="*/ 51 h 59"/>
                  <a:gd name="T24" fmla="*/ 3 w 59"/>
                  <a:gd name="T25" fmla="*/ 51 h 59"/>
                  <a:gd name="T26" fmla="*/ 33 w 59"/>
                  <a:gd name="T27" fmla="*/ 4 h 59"/>
                  <a:gd name="T28" fmla="*/ 55 w 59"/>
                  <a:gd name="T29" fmla="*/ 55 h 59"/>
                  <a:gd name="T30" fmla="*/ 2 w 59"/>
                  <a:gd name="T31" fmla="*/ 49 h 59"/>
                  <a:gd name="T32" fmla="*/ 2 w 59"/>
                  <a:gd name="T33" fmla="*/ 51 h 59"/>
                  <a:gd name="T34" fmla="*/ 3 w 59"/>
                  <a:gd name="T35" fmla="*/ 51 h 59"/>
                  <a:gd name="T36" fmla="*/ 2 w 59"/>
                  <a:gd name="T37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59">
                    <a:moveTo>
                      <a:pt x="2" y="51"/>
                    </a:moveTo>
                    <a:cubicBezTo>
                      <a:pt x="2" y="52"/>
                      <a:pt x="2" y="52"/>
                      <a:pt x="2" y="52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8" y="59"/>
                      <a:pt x="58" y="58"/>
                      <a:pt x="59" y="58"/>
                    </a:cubicBezTo>
                    <a:cubicBezTo>
                      <a:pt x="59" y="57"/>
                      <a:pt x="59" y="57"/>
                      <a:pt x="59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50"/>
                      <a:pt x="0" y="51"/>
                      <a:pt x="1" y="51"/>
                    </a:cubicBezTo>
                    <a:cubicBezTo>
                      <a:pt x="1" y="52"/>
                      <a:pt x="1" y="52"/>
                      <a:pt x="2" y="52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2" y="51"/>
                      <a:pt x="2" y="51"/>
                      <a:pt x="2" y="5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4" name="Freeform 948"/>
              <p:cNvSpPr/>
              <p:nvPr/>
            </p:nvSpPr>
            <p:spPr bwMode="auto">
              <a:xfrm>
                <a:off x="5630" y="2342"/>
                <a:ext cx="85" cy="40"/>
              </a:xfrm>
              <a:custGeom>
                <a:avLst/>
                <a:gdLst>
                  <a:gd name="T0" fmla="*/ 78 w 80"/>
                  <a:gd name="T1" fmla="*/ 1 h 38"/>
                  <a:gd name="T2" fmla="*/ 77 w 80"/>
                  <a:gd name="T3" fmla="*/ 0 h 38"/>
                  <a:gd name="T4" fmla="*/ 1 w 80"/>
                  <a:gd name="T5" fmla="*/ 35 h 38"/>
                  <a:gd name="T6" fmla="*/ 1 w 80"/>
                  <a:gd name="T7" fmla="*/ 37 h 38"/>
                  <a:gd name="T8" fmla="*/ 2 w 80"/>
                  <a:gd name="T9" fmla="*/ 38 h 38"/>
                  <a:gd name="T10" fmla="*/ 48 w 80"/>
                  <a:gd name="T11" fmla="*/ 32 h 38"/>
                  <a:gd name="T12" fmla="*/ 49 w 80"/>
                  <a:gd name="T13" fmla="*/ 31 h 38"/>
                  <a:gd name="T14" fmla="*/ 79 w 80"/>
                  <a:gd name="T15" fmla="*/ 2 h 38"/>
                  <a:gd name="T16" fmla="*/ 79 w 80"/>
                  <a:gd name="T17" fmla="*/ 0 h 38"/>
                  <a:gd name="T18" fmla="*/ 77 w 80"/>
                  <a:gd name="T19" fmla="*/ 0 h 38"/>
                  <a:gd name="T20" fmla="*/ 78 w 80"/>
                  <a:gd name="T21" fmla="*/ 1 h 38"/>
                  <a:gd name="T22" fmla="*/ 77 w 80"/>
                  <a:gd name="T23" fmla="*/ 0 h 38"/>
                  <a:gd name="T24" fmla="*/ 48 w 80"/>
                  <a:gd name="T25" fmla="*/ 29 h 38"/>
                  <a:gd name="T26" fmla="*/ 11 w 80"/>
                  <a:gd name="T27" fmla="*/ 33 h 38"/>
                  <a:gd name="T28" fmla="*/ 79 w 80"/>
                  <a:gd name="T29" fmla="*/ 3 h 38"/>
                  <a:gd name="T30" fmla="*/ 78 w 80"/>
                  <a:gd name="T31" fmla="*/ 1 h 38"/>
                  <a:gd name="T32" fmla="*/ 77 w 80"/>
                  <a:gd name="T33" fmla="*/ 0 h 38"/>
                  <a:gd name="T34" fmla="*/ 78 w 80"/>
                  <a:gd name="T35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38">
                    <a:moveTo>
                      <a:pt x="78" y="1"/>
                    </a:moveTo>
                    <a:cubicBezTo>
                      <a:pt x="77" y="0"/>
                      <a:pt x="77" y="0"/>
                      <a:pt x="77" y="0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0" y="36"/>
                      <a:pt x="1" y="37"/>
                    </a:cubicBezTo>
                    <a:cubicBezTo>
                      <a:pt x="1" y="37"/>
                      <a:pt x="1" y="38"/>
                      <a:pt x="2" y="3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80" y="2"/>
                      <a:pt x="80" y="1"/>
                      <a:pt x="79" y="0"/>
                    </a:cubicBezTo>
                    <a:cubicBezTo>
                      <a:pt x="79" y="0"/>
                      <a:pt x="78" y="0"/>
                      <a:pt x="77" y="0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1"/>
                      <a:pt x="78" y="1"/>
                      <a:pt x="7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5" name="Freeform 949"/>
              <p:cNvSpPr/>
              <p:nvPr/>
            </p:nvSpPr>
            <p:spPr bwMode="auto">
              <a:xfrm>
                <a:off x="5627" y="2249"/>
                <a:ext cx="74" cy="72"/>
              </a:xfrm>
              <a:custGeom>
                <a:avLst/>
                <a:gdLst>
                  <a:gd name="T0" fmla="*/ 68 w 70"/>
                  <a:gd name="T1" fmla="*/ 5 h 68"/>
                  <a:gd name="T2" fmla="*/ 67 w 70"/>
                  <a:gd name="T3" fmla="*/ 5 h 68"/>
                  <a:gd name="T4" fmla="*/ 19 w 70"/>
                  <a:gd name="T5" fmla="*/ 63 h 68"/>
                  <a:gd name="T6" fmla="*/ 4 w 70"/>
                  <a:gd name="T7" fmla="*/ 3 h 68"/>
                  <a:gd name="T8" fmla="*/ 68 w 70"/>
                  <a:gd name="T9" fmla="*/ 7 h 68"/>
                  <a:gd name="T10" fmla="*/ 68 w 70"/>
                  <a:gd name="T11" fmla="*/ 5 h 68"/>
                  <a:gd name="T12" fmla="*/ 67 w 70"/>
                  <a:gd name="T13" fmla="*/ 5 h 68"/>
                  <a:gd name="T14" fmla="*/ 68 w 70"/>
                  <a:gd name="T15" fmla="*/ 5 h 68"/>
                  <a:gd name="T16" fmla="*/ 69 w 70"/>
                  <a:gd name="T17" fmla="*/ 4 h 68"/>
                  <a:gd name="T18" fmla="*/ 2 w 70"/>
                  <a:gd name="T19" fmla="*/ 0 h 68"/>
                  <a:gd name="T20" fmla="*/ 1 w 70"/>
                  <a:gd name="T21" fmla="*/ 1 h 68"/>
                  <a:gd name="T22" fmla="*/ 1 w 70"/>
                  <a:gd name="T23" fmla="*/ 2 h 68"/>
                  <a:gd name="T24" fmla="*/ 16 w 70"/>
                  <a:gd name="T25" fmla="*/ 67 h 68"/>
                  <a:gd name="T26" fmla="*/ 18 w 70"/>
                  <a:gd name="T27" fmla="*/ 68 h 68"/>
                  <a:gd name="T28" fmla="*/ 19 w 70"/>
                  <a:gd name="T29" fmla="*/ 67 h 68"/>
                  <a:gd name="T30" fmla="*/ 70 w 70"/>
                  <a:gd name="T31" fmla="*/ 6 h 68"/>
                  <a:gd name="T32" fmla="*/ 70 w 70"/>
                  <a:gd name="T33" fmla="*/ 5 h 68"/>
                  <a:gd name="T34" fmla="*/ 69 w 70"/>
                  <a:gd name="T35" fmla="*/ 4 h 68"/>
                  <a:gd name="T36" fmla="*/ 68 w 70"/>
                  <a:gd name="T37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" h="68">
                    <a:moveTo>
                      <a:pt x="68" y="5"/>
                    </a:moveTo>
                    <a:cubicBezTo>
                      <a:pt x="67" y="5"/>
                      <a:pt x="67" y="5"/>
                      <a:pt x="67" y="5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1" y="2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7" y="67"/>
                      <a:pt x="17" y="68"/>
                      <a:pt x="18" y="68"/>
                    </a:cubicBezTo>
                    <a:cubicBezTo>
                      <a:pt x="18" y="68"/>
                      <a:pt x="19" y="68"/>
                      <a:pt x="19" y="67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6"/>
                      <a:pt x="70" y="5"/>
                      <a:pt x="70" y="5"/>
                    </a:cubicBezTo>
                    <a:cubicBezTo>
                      <a:pt x="70" y="4"/>
                      <a:pt x="69" y="4"/>
                      <a:pt x="69" y="4"/>
                    </a:cubicBezTo>
                    <a:cubicBezTo>
                      <a:pt x="68" y="5"/>
                      <a:pt x="68" y="5"/>
                      <a:pt x="68" y="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6" name="Freeform 950"/>
              <p:cNvSpPr/>
              <p:nvPr/>
            </p:nvSpPr>
            <p:spPr bwMode="auto">
              <a:xfrm>
                <a:off x="5644" y="2253"/>
                <a:ext cx="57" cy="122"/>
              </a:xfrm>
              <a:custGeom>
                <a:avLst/>
                <a:gdLst>
                  <a:gd name="T0" fmla="*/ 35 w 54"/>
                  <a:gd name="T1" fmla="*/ 114 h 116"/>
                  <a:gd name="T2" fmla="*/ 37 w 54"/>
                  <a:gd name="T3" fmla="*/ 113 h 116"/>
                  <a:gd name="T4" fmla="*/ 4 w 54"/>
                  <a:gd name="T5" fmla="*/ 63 h 116"/>
                  <a:gd name="T6" fmla="*/ 50 w 54"/>
                  <a:gd name="T7" fmla="*/ 7 h 116"/>
                  <a:gd name="T8" fmla="*/ 34 w 54"/>
                  <a:gd name="T9" fmla="*/ 114 h 116"/>
                  <a:gd name="T10" fmla="*/ 35 w 54"/>
                  <a:gd name="T11" fmla="*/ 114 h 116"/>
                  <a:gd name="T12" fmla="*/ 37 w 54"/>
                  <a:gd name="T13" fmla="*/ 113 h 116"/>
                  <a:gd name="T14" fmla="*/ 35 w 54"/>
                  <a:gd name="T15" fmla="*/ 114 h 116"/>
                  <a:gd name="T16" fmla="*/ 37 w 54"/>
                  <a:gd name="T17" fmla="*/ 115 h 116"/>
                  <a:gd name="T18" fmla="*/ 54 w 54"/>
                  <a:gd name="T19" fmla="*/ 2 h 116"/>
                  <a:gd name="T20" fmla="*/ 53 w 54"/>
                  <a:gd name="T21" fmla="*/ 0 h 116"/>
                  <a:gd name="T22" fmla="*/ 51 w 54"/>
                  <a:gd name="T23" fmla="*/ 1 h 116"/>
                  <a:gd name="T24" fmla="*/ 1 w 54"/>
                  <a:gd name="T25" fmla="*/ 62 h 116"/>
                  <a:gd name="T26" fmla="*/ 1 w 54"/>
                  <a:gd name="T27" fmla="*/ 63 h 116"/>
                  <a:gd name="T28" fmla="*/ 34 w 54"/>
                  <a:gd name="T29" fmla="*/ 115 h 116"/>
                  <a:gd name="T30" fmla="*/ 36 w 54"/>
                  <a:gd name="T31" fmla="*/ 116 h 116"/>
                  <a:gd name="T32" fmla="*/ 37 w 54"/>
                  <a:gd name="T33" fmla="*/ 115 h 116"/>
                  <a:gd name="T34" fmla="*/ 35 w 54"/>
                  <a:gd name="T35" fmla="*/ 11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116">
                    <a:moveTo>
                      <a:pt x="35" y="114"/>
                    </a:moveTo>
                    <a:cubicBezTo>
                      <a:pt x="37" y="113"/>
                      <a:pt x="37" y="113"/>
                      <a:pt x="37" y="11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34" y="114"/>
                      <a:pt x="34" y="114"/>
                      <a:pt x="34" y="114"/>
                    </a:cubicBezTo>
                    <a:cubicBezTo>
                      <a:pt x="35" y="114"/>
                      <a:pt x="35" y="114"/>
                      <a:pt x="35" y="114"/>
                    </a:cubicBezTo>
                    <a:cubicBezTo>
                      <a:pt x="37" y="113"/>
                      <a:pt x="37" y="113"/>
                      <a:pt x="37" y="113"/>
                    </a:cubicBezTo>
                    <a:cubicBezTo>
                      <a:pt x="35" y="114"/>
                      <a:pt x="35" y="114"/>
                      <a:pt x="35" y="114"/>
                    </a:cubicBezTo>
                    <a:cubicBezTo>
                      <a:pt x="37" y="115"/>
                      <a:pt x="37" y="115"/>
                      <a:pt x="37" y="115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1"/>
                      <a:pt x="54" y="0"/>
                      <a:pt x="53" y="0"/>
                    </a:cubicBezTo>
                    <a:cubicBezTo>
                      <a:pt x="52" y="0"/>
                      <a:pt x="52" y="0"/>
                      <a:pt x="51" y="1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2"/>
                      <a:pt x="0" y="63"/>
                      <a:pt x="1" y="63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4" y="116"/>
                      <a:pt x="35" y="116"/>
                      <a:pt x="36" y="116"/>
                    </a:cubicBezTo>
                    <a:cubicBezTo>
                      <a:pt x="36" y="116"/>
                      <a:pt x="37" y="115"/>
                      <a:pt x="37" y="115"/>
                    </a:cubicBezTo>
                    <a:cubicBezTo>
                      <a:pt x="35" y="114"/>
                      <a:pt x="35" y="114"/>
                      <a:pt x="35" y="11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7" name="Freeform 951"/>
              <p:cNvSpPr/>
              <p:nvPr/>
            </p:nvSpPr>
            <p:spPr bwMode="auto">
              <a:xfrm>
                <a:off x="5627" y="2545"/>
                <a:ext cx="109" cy="54"/>
              </a:xfrm>
              <a:custGeom>
                <a:avLst/>
                <a:gdLst>
                  <a:gd name="T0" fmla="*/ 43 w 103"/>
                  <a:gd name="T1" fmla="*/ 6 h 51"/>
                  <a:gd name="T2" fmla="*/ 42 w 103"/>
                  <a:gd name="T3" fmla="*/ 5 h 51"/>
                  <a:gd name="T4" fmla="*/ 1 w 103"/>
                  <a:gd name="T5" fmla="*/ 48 h 51"/>
                  <a:gd name="T6" fmla="*/ 1 w 103"/>
                  <a:gd name="T7" fmla="*/ 50 h 51"/>
                  <a:gd name="T8" fmla="*/ 3 w 103"/>
                  <a:gd name="T9" fmla="*/ 51 h 51"/>
                  <a:gd name="T10" fmla="*/ 102 w 103"/>
                  <a:gd name="T11" fmla="*/ 3 h 51"/>
                  <a:gd name="T12" fmla="*/ 103 w 103"/>
                  <a:gd name="T13" fmla="*/ 2 h 51"/>
                  <a:gd name="T14" fmla="*/ 101 w 103"/>
                  <a:gd name="T15" fmla="*/ 0 h 51"/>
                  <a:gd name="T16" fmla="*/ 43 w 103"/>
                  <a:gd name="T17" fmla="*/ 5 h 51"/>
                  <a:gd name="T18" fmla="*/ 42 w 103"/>
                  <a:gd name="T19" fmla="*/ 5 h 51"/>
                  <a:gd name="T20" fmla="*/ 43 w 103"/>
                  <a:gd name="T21" fmla="*/ 6 h 51"/>
                  <a:gd name="T22" fmla="*/ 43 w 103"/>
                  <a:gd name="T23" fmla="*/ 8 h 51"/>
                  <a:gd name="T24" fmla="*/ 93 w 103"/>
                  <a:gd name="T25" fmla="*/ 4 h 51"/>
                  <a:gd name="T26" fmla="*/ 9 w 103"/>
                  <a:gd name="T27" fmla="*/ 45 h 51"/>
                  <a:gd name="T28" fmla="*/ 44 w 103"/>
                  <a:gd name="T29" fmla="*/ 7 h 51"/>
                  <a:gd name="T30" fmla="*/ 43 w 103"/>
                  <a:gd name="T31" fmla="*/ 6 h 51"/>
                  <a:gd name="T32" fmla="*/ 43 w 103"/>
                  <a:gd name="T33" fmla="*/ 8 h 51"/>
                  <a:gd name="T34" fmla="*/ 43 w 103"/>
                  <a:gd name="T35" fmla="*/ 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1">
                    <a:moveTo>
                      <a:pt x="43" y="6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49"/>
                      <a:pt x="0" y="50"/>
                      <a:pt x="1" y="50"/>
                    </a:cubicBezTo>
                    <a:cubicBezTo>
                      <a:pt x="1" y="51"/>
                      <a:pt x="2" y="51"/>
                      <a:pt x="3" y="51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102" y="3"/>
                      <a:pt x="103" y="2"/>
                      <a:pt x="103" y="2"/>
                    </a:cubicBezTo>
                    <a:cubicBezTo>
                      <a:pt x="102" y="1"/>
                      <a:pt x="102" y="0"/>
                      <a:pt x="101" y="0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6"/>
                      <a:pt x="43" y="6"/>
                      <a:pt x="43" y="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8" name="Freeform 952"/>
              <p:cNvSpPr/>
              <p:nvPr/>
            </p:nvSpPr>
            <p:spPr bwMode="auto">
              <a:xfrm>
                <a:off x="5634" y="2551"/>
                <a:ext cx="65" cy="100"/>
              </a:xfrm>
              <a:custGeom>
                <a:avLst/>
                <a:gdLst>
                  <a:gd name="T0" fmla="*/ 60 w 61"/>
                  <a:gd name="T1" fmla="*/ 74 h 95"/>
                  <a:gd name="T2" fmla="*/ 61 w 61"/>
                  <a:gd name="T3" fmla="*/ 73 h 95"/>
                  <a:gd name="T4" fmla="*/ 37 w 61"/>
                  <a:gd name="T5" fmla="*/ 1 h 95"/>
                  <a:gd name="T6" fmla="*/ 36 w 61"/>
                  <a:gd name="T7" fmla="*/ 0 h 95"/>
                  <a:gd name="T8" fmla="*/ 34 w 61"/>
                  <a:gd name="T9" fmla="*/ 1 h 95"/>
                  <a:gd name="T10" fmla="*/ 1 w 61"/>
                  <a:gd name="T11" fmla="*/ 93 h 95"/>
                  <a:gd name="T12" fmla="*/ 1 w 61"/>
                  <a:gd name="T13" fmla="*/ 95 h 95"/>
                  <a:gd name="T14" fmla="*/ 3 w 61"/>
                  <a:gd name="T15" fmla="*/ 95 h 95"/>
                  <a:gd name="T16" fmla="*/ 60 w 61"/>
                  <a:gd name="T17" fmla="*/ 75 h 95"/>
                  <a:gd name="T18" fmla="*/ 61 w 61"/>
                  <a:gd name="T19" fmla="*/ 73 h 95"/>
                  <a:gd name="T20" fmla="*/ 60 w 61"/>
                  <a:gd name="T21" fmla="*/ 74 h 95"/>
                  <a:gd name="T22" fmla="*/ 59 w 61"/>
                  <a:gd name="T23" fmla="*/ 72 h 95"/>
                  <a:gd name="T24" fmla="*/ 5 w 61"/>
                  <a:gd name="T25" fmla="*/ 91 h 95"/>
                  <a:gd name="T26" fmla="*/ 36 w 61"/>
                  <a:gd name="T27" fmla="*/ 6 h 95"/>
                  <a:gd name="T28" fmla="*/ 58 w 61"/>
                  <a:gd name="T29" fmla="*/ 74 h 95"/>
                  <a:gd name="T30" fmla="*/ 60 w 61"/>
                  <a:gd name="T31" fmla="*/ 74 h 95"/>
                  <a:gd name="T32" fmla="*/ 59 w 61"/>
                  <a:gd name="T33" fmla="*/ 72 h 95"/>
                  <a:gd name="T34" fmla="*/ 60 w 61"/>
                  <a:gd name="T35" fmla="*/ 7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" h="95">
                    <a:moveTo>
                      <a:pt x="60" y="74"/>
                    </a:moveTo>
                    <a:cubicBezTo>
                      <a:pt x="61" y="73"/>
                      <a:pt x="61" y="73"/>
                      <a:pt x="61" y="73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5" y="0"/>
                      <a:pt x="35" y="0"/>
                      <a:pt x="34" y="1"/>
                    </a:cubicBezTo>
                    <a:cubicBezTo>
                      <a:pt x="1" y="93"/>
                      <a:pt x="1" y="93"/>
                      <a:pt x="1" y="93"/>
                    </a:cubicBezTo>
                    <a:cubicBezTo>
                      <a:pt x="0" y="94"/>
                      <a:pt x="1" y="95"/>
                      <a:pt x="1" y="95"/>
                    </a:cubicBezTo>
                    <a:cubicBezTo>
                      <a:pt x="1" y="95"/>
                      <a:pt x="2" y="95"/>
                      <a:pt x="3" y="95"/>
                    </a:cubicBezTo>
                    <a:cubicBezTo>
                      <a:pt x="60" y="75"/>
                      <a:pt x="60" y="75"/>
                      <a:pt x="60" y="75"/>
                    </a:cubicBezTo>
                    <a:cubicBezTo>
                      <a:pt x="61" y="75"/>
                      <a:pt x="61" y="74"/>
                      <a:pt x="61" y="73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60" y="74"/>
                      <a:pt x="60" y="74"/>
                      <a:pt x="60" y="7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9" name="Freeform 953"/>
              <p:cNvSpPr/>
              <p:nvPr/>
            </p:nvSpPr>
            <p:spPr bwMode="auto">
              <a:xfrm>
                <a:off x="5553" y="2527"/>
                <a:ext cx="78" cy="72"/>
              </a:xfrm>
              <a:custGeom>
                <a:avLst/>
                <a:gdLst>
                  <a:gd name="T0" fmla="*/ 2 w 74"/>
                  <a:gd name="T1" fmla="*/ 47 h 68"/>
                  <a:gd name="T2" fmla="*/ 2 w 74"/>
                  <a:gd name="T3" fmla="*/ 49 h 68"/>
                  <a:gd name="T4" fmla="*/ 72 w 74"/>
                  <a:gd name="T5" fmla="*/ 68 h 68"/>
                  <a:gd name="T6" fmla="*/ 73 w 74"/>
                  <a:gd name="T7" fmla="*/ 68 h 68"/>
                  <a:gd name="T8" fmla="*/ 74 w 74"/>
                  <a:gd name="T9" fmla="*/ 66 h 68"/>
                  <a:gd name="T10" fmla="*/ 62 w 74"/>
                  <a:gd name="T11" fmla="*/ 1 h 68"/>
                  <a:gd name="T12" fmla="*/ 61 w 74"/>
                  <a:gd name="T13" fmla="*/ 0 h 68"/>
                  <a:gd name="T14" fmla="*/ 60 w 74"/>
                  <a:gd name="T15" fmla="*/ 0 h 68"/>
                  <a:gd name="T16" fmla="*/ 1 w 74"/>
                  <a:gd name="T17" fmla="*/ 46 h 68"/>
                  <a:gd name="T18" fmla="*/ 0 w 74"/>
                  <a:gd name="T19" fmla="*/ 48 h 68"/>
                  <a:gd name="T20" fmla="*/ 2 w 74"/>
                  <a:gd name="T21" fmla="*/ 49 h 68"/>
                  <a:gd name="T22" fmla="*/ 2 w 74"/>
                  <a:gd name="T23" fmla="*/ 47 h 68"/>
                  <a:gd name="T24" fmla="*/ 3 w 74"/>
                  <a:gd name="T25" fmla="*/ 48 h 68"/>
                  <a:gd name="T26" fmla="*/ 60 w 74"/>
                  <a:gd name="T27" fmla="*/ 4 h 68"/>
                  <a:gd name="T28" fmla="*/ 70 w 74"/>
                  <a:gd name="T29" fmla="*/ 64 h 68"/>
                  <a:gd name="T30" fmla="*/ 2 w 74"/>
                  <a:gd name="T31" fmla="*/ 46 h 68"/>
                  <a:gd name="T32" fmla="*/ 2 w 74"/>
                  <a:gd name="T33" fmla="*/ 47 h 68"/>
                  <a:gd name="T34" fmla="*/ 3 w 74"/>
                  <a:gd name="T35" fmla="*/ 48 h 68"/>
                  <a:gd name="T36" fmla="*/ 2 w 74"/>
                  <a:gd name="T37" fmla="*/ 4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" h="68">
                    <a:moveTo>
                      <a:pt x="2" y="47"/>
                    </a:moveTo>
                    <a:cubicBezTo>
                      <a:pt x="2" y="49"/>
                      <a:pt x="2" y="49"/>
                      <a:pt x="2" y="49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8"/>
                      <a:pt x="73" y="68"/>
                    </a:cubicBezTo>
                    <a:cubicBezTo>
                      <a:pt x="73" y="67"/>
                      <a:pt x="74" y="67"/>
                      <a:pt x="74" y="66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0"/>
                      <a:pt x="62" y="0"/>
                      <a:pt x="61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0" y="47"/>
                      <a:pt x="0" y="48"/>
                    </a:cubicBezTo>
                    <a:cubicBezTo>
                      <a:pt x="1" y="48"/>
                      <a:pt x="1" y="49"/>
                      <a:pt x="2" y="49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60" y="4"/>
                      <a:pt x="60" y="4"/>
                      <a:pt x="60" y="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7"/>
                      <a:pt x="2" y="47"/>
                      <a:pt x="2" y="4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0" name="Freeform 954"/>
              <p:cNvSpPr/>
              <p:nvPr/>
            </p:nvSpPr>
            <p:spPr bwMode="auto">
              <a:xfrm>
                <a:off x="5842" y="2119"/>
                <a:ext cx="69" cy="118"/>
              </a:xfrm>
              <a:custGeom>
                <a:avLst/>
                <a:gdLst>
                  <a:gd name="T0" fmla="*/ 65 w 66"/>
                  <a:gd name="T1" fmla="*/ 1 h 112"/>
                  <a:gd name="T2" fmla="*/ 63 w 66"/>
                  <a:gd name="T3" fmla="*/ 1 h 112"/>
                  <a:gd name="T4" fmla="*/ 61 w 66"/>
                  <a:gd name="T5" fmla="*/ 88 h 112"/>
                  <a:gd name="T6" fmla="*/ 5 w 66"/>
                  <a:gd name="T7" fmla="*/ 108 h 112"/>
                  <a:gd name="T8" fmla="*/ 66 w 66"/>
                  <a:gd name="T9" fmla="*/ 2 h 112"/>
                  <a:gd name="T10" fmla="*/ 65 w 66"/>
                  <a:gd name="T11" fmla="*/ 1 h 112"/>
                  <a:gd name="T12" fmla="*/ 63 w 66"/>
                  <a:gd name="T13" fmla="*/ 1 h 112"/>
                  <a:gd name="T14" fmla="*/ 65 w 66"/>
                  <a:gd name="T15" fmla="*/ 1 h 112"/>
                  <a:gd name="T16" fmla="*/ 64 w 66"/>
                  <a:gd name="T17" fmla="*/ 1 h 112"/>
                  <a:gd name="T18" fmla="*/ 0 w 66"/>
                  <a:gd name="T19" fmla="*/ 110 h 112"/>
                  <a:gd name="T20" fmla="*/ 0 w 66"/>
                  <a:gd name="T21" fmla="*/ 112 h 112"/>
                  <a:gd name="T22" fmla="*/ 2 w 66"/>
                  <a:gd name="T23" fmla="*/ 112 h 112"/>
                  <a:gd name="T24" fmla="*/ 63 w 66"/>
                  <a:gd name="T25" fmla="*/ 91 h 112"/>
                  <a:gd name="T26" fmla="*/ 64 w 66"/>
                  <a:gd name="T27" fmla="*/ 89 h 112"/>
                  <a:gd name="T28" fmla="*/ 66 w 66"/>
                  <a:gd name="T29" fmla="*/ 1 h 112"/>
                  <a:gd name="T30" fmla="*/ 65 w 66"/>
                  <a:gd name="T31" fmla="*/ 0 h 112"/>
                  <a:gd name="T32" fmla="*/ 64 w 66"/>
                  <a:gd name="T33" fmla="*/ 1 h 112"/>
                  <a:gd name="T34" fmla="*/ 65 w 66"/>
                  <a:gd name="T35" fmla="*/ 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2">
                    <a:moveTo>
                      <a:pt x="65" y="1"/>
                    </a:moveTo>
                    <a:cubicBezTo>
                      <a:pt x="63" y="1"/>
                      <a:pt x="63" y="1"/>
                      <a:pt x="63" y="1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1"/>
                      <a:pt x="0" y="111"/>
                      <a:pt x="0" y="112"/>
                    </a:cubicBezTo>
                    <a:cubicBezTo>
                      <a:pt x="1" y="112"/>
                      <a:pt x="1" y="112"/>
                      <a:pt x="2" y="112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4" y="90"/>
                      <a:pt x="64" y="90"/>
                      <a:pt x="64" y="89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6" y="1"/>
                      <a:pt x="66" y="0"/>
                      <a:pt x="65" y="0"/>
                    </a:cubicBezTo>
                    <a:cubicBezTo>
                      <a:pt x="65" y="0"/>
                      <a:pt x="64" y="0"/>
                      <a:pt x="64" y="1"/>
                    </a:cubicBezTo>
                    <a:cubicBezTo>
                      <a:pt x="65" y="1"/>
                      <a:pt x="65" y="1"/>
                      <a:pt x="65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1" name="Freeform 955"/>
              <p:cNvSpPr/>
              <p:nvPr/>
            </p:nvSpPr>
            <p:spPr bwMode="auto">
              <a:xfrm>
                <a:off x="5364" y="1842"/>
                <a:ext cx="83" cy="163"/>
              </a:xfrm>
              <a:custGeom>
                <a:avLst/>
                <a:gdLst>
                  <a:gd name="T0" fmla="*/ 1 w 79"/>
                  <a:gd name="T1" fmla="*/ 130 h 154"/>
                  <a:gd name="T2" fmla="*/ 3 w 79"/>
                  <a:gd name="T3" fmla="*/ 130 h 154"/>
                  <a:gd name="T4" fmla="*/ 30 w 79"/>
                  <a:gd name="T5" fmla="*/ 7 h 154"/>
                  <a:gd name="T6" fmla="*/ 76 w 79"/>
                  <a:gd name="T7" fmla="*/ 150 h 154"/>
                  <a:gd name="T8" fmla="*/ 2 w 79"/>
                  <a:gd name="T9" fmla="*/ 128 h 154"/>
                  <a:gd name="T10" fmla="*/ 1 w 79"/>
                  <a:gd name="T11" fmla="*/ 130 h 154"/>
                  <a:gd name="T12" fmla="*/ 3 w 79"/>
                  <a:gd name="T13" fmla="*/ 130 h 154"/>
                  <a:gd name="T14" fmla="*/ 1 w 79"/>
                  <a:gd name="T15" fmla="*/ 130 h 154"/>
                  <a:gd name="T16" fmla="*/ 1 w 79"/>
                  <a:gd name="T17" fmla="*/ 131 h 154"/>
                  <a:gd name="T18" fmla="*/ 77 w 79"/>
                  <a:gd name="T19" fmla="*/ 154 h 154"/>
                  <a:gd name="T20" fmla="*/ 79 w 79"/>
                  <a:gd name="T21" fmla="*/ 153 h 154"/>
                  <a:gd name="T22" fmla="*/ 79 w 79"/>
                  <a:gd name="T23" fmla="*/ 152 h 154"/>
                  <a:gd name="T24" fmla="*/ 32 w 79"/>
                  <a:gd name="T25" fmla="*/ 1 h 154"/>
                  <a:gd name="T26" fmla="*/ 30 w 79"/>
                  <a:gd name="T27" fmla="*/ 0 h 154"/>
                  <a:gd name="T28" fmla="*/ 29 w 79"/>
                  <a:gd name="T29" fmla="*/ 1 h 154"/>
                  <a:gd name="T30" fmla="*/ 0 w 79"/>
                  <a:gd name="T31" fmla="*/ 129 h 154"/>
                  <a:gd name="T32" fmla="*/ 1 w 79"/>
                  <a:gd name="T33" fmla="*/ 131 h 154"/>
                  <a:gd name="T34" fmla="*/ 1 w 79"/>
                  <a:gd name="T35" fmla="*/ 13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154">
                    <a:moveTo>
                      <a:pt x="1" y="130"/>
                    </a:moveTo>
                    <a:cubicBezTo>
                      <a:pt x="3" y="130"/>
                      <a:pt x="3" y="130"/>
                      <a:pt x="3" y="13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76" y="150"/>
                      <a:pt x="76" y="150"/>
                      <a:pt x="76" y="15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1" y="130"/>
                      <a:pt x="1" y="130"/>
                      <a:pt x="1" y="130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1" y="130"/>
                      <a:pt x="1" y="130"/>
                      <a:pt x="1" y="130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77" y="154"/>
                      <a:pt x="77" y="154"/>
                      <a:pt x="77" y="154"/>
                    </a:cubicBezTo>
                    <a:cubicBezTo>
                      <a:pt x="78" y="154"/>
                      <a:pt x="78" y="154"/>
                      <a:pt x="79" y="153"/>
                    </a:cubicBezTo>
                    <a:cubicBezTo>
                      <a:pt x="79" y="153"/>
                      <a:pt x="79" y="152"/>
                      <a:pt x="79" y="152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1" y="1"/>
                      <a:pt x="31" y="0"/>
                      <a:pt x="30" y="0"/>
                    </a:cubicBezTo>
                    <a:cubicBezTo>
                      <a:pt x="29" y="0"/>
                      <a:pt x="29" y="1"/>
                      <a:pt x="29" y="1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0"/>
                      <a:pt x="0" y="131"/>
                      <a:pt x="1" y="131"/>
                    </a:cubicBezTo>
                    <a:cubicBezTo>
                      <a:pt x="1" y="130"/>
                      <a:pt x="1" y="130"/>
                      <a:pt x="1" y="13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2" name="Freeform 956"/>
              <p:cNvSpPr/>
              <p:nvPr/>
            </p:nvSpPr>
            <p:spPr bwMode="auto">
              <a:xfrm>
                <a:off x="5877" y="1824"/>
                <a:ext cx="98" cy="113"/>
              </a:xfrm>
              <a:custGeom>
                <a:avLst/>
                <a:gdLst>
                  <a:gd name="T0" fmla="*/ 56 w 92"/>
                  <a:gd name="T1" fmla="*/ 1 h 107"/>
                  <a:gd name="T2" fmla="*/ 55 w 92"/>
                  <a:gd name="T3" fmla="*/ 2 h 107"/>
                  <a:gd name="T4" fmla="*/ 88 w 92"/>
                  <a:gd name="T5" fmla="*/ 102 h 107"/>
                  <a:gd name="T6" fmla="*/ 4 w 92"/>
                  <a:gd name="T7" fmla="*/ 50 h 107"/>
                  <a:gd name="T8" fmla="*/ 57 w 92"/>
                  <a:gd name="T9" fmla="*/ 3 h 107"/>
                  <a:gd name="T10" fmla="*/ 56 w 92"/>
                  <a:gd name="T11" fmla="*/ 1 h 107"/>
                  <a:gd name="T12" fmla="*/ 55 w 92"/>
                  <a:gd name="T13" fmla="*/ 2 h 107"/>
                  <a:gd name="T14" fmla="*/ 56 w 92"/>
                  <a:gd name="T15" fmla="*/ 1 h 107"/>
                  <a:gd name="T16" fmla="*/ 55 w 92"/>
                  <a:gd name="T17" fmla="*/ 0 h 107"/>
                  <a:gd name="T18" fmla="*/ 0 w 92"/>
                  <a:gd name="T19" fmla="*/ 49 h 107"/>
                  <a:gd name="T20" fmla="*/ 0 w 92"/>
                  <a:gd name="T21" fmla="*/ 50 h 107"/>
                  <a:gd name="T22" fmla="*/ 0 w 92"/>
                  <a:gd name="T23" fmla="*/ 51 h 107"/>
                  <a:gd name="T24" fmla="*/ 90 w 92"/>
                  <a:gd name="T25" fmla="*/ 107 h 107"/>
                  <a:gd name="T26" fmla="*/ 92 w 92"/>
                  <a:gd name="T27" fmla="*/ 107 h 107"/>
                  <a:gd name="T28" fmla="*/ 92 w 92"/>
                  <a:gd name="T29" fmla="*/ 105 h 107"/>
                  <a:gd name="T30" fmla="*/ 57 w 92"/>
                  <a:gd name="T31" fmla="*/ 1 h 107"/>
                  <a:gd name="T32" fmla="*/ 56 w 92"/>
                  <a:gd name="T33" fmla="*/ 0 h 107"/>
                  <a:gd name="T34" fmla="*/ 55 w 92"/>
                  <a:gd name="T35" fmla="*/ 0 h 107"/>
                  <a:gd name="T36" fmla="*/ 56 w 92"/>
                  <a:gd name="T37" fmla="*/ 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2" h="107">
                    <a:moveTo>
                      <a:pt x="56" y="1"/>
                    </a:moveTo>
                    <a:cubicBezTo>
                      <a:pt x="55" y="2"/>
                      <a:pt x="55" y="2"/>
                      <a:pt x="55" y="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1" y="107"/>
                      <a:pt x="92" y="107"/>
                    </a:cubicBezTo>
                    <a:cubicBezTo>
                      <a:pt x="92" y="106"/>
                      <a:pt x="92" y="106"/>
                      <a:pt x="92" y="105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7" y="0"/>
                      <a:pt x="57" y="0"/>
                      <a:pt x="56" y="0"/>
                    </a:cubicBezTo>
                    <a:cubicBezTo>
                      <a:pt x="56" y="0"/>
                      <a:pt x="55" y="0"/>
                      <a:pt x="55" y="0"/>
                    </a:cubicBezTo>
                    <a:cubicBezTo>
                      <a:pt x="56" y="1"/>
                      <a:pt x="56" y="1"/>
                      <a:pt x="56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3" name="Freeform 957"/>
              <p:cNvSpPr/>
              <p:nvPr/>
            </p:nvSpPr>
            <p:spPr bwMode="auto">
              <a:xfrm>
                <a:off x="5902" y="1824"/>
                <a:ext cx="73" cy="151"/>
              </a:xfrm>
              <a:custGeom>
                <a:avLst/>
                <a:gdLst>
                  <a:gd name="T0" fmla="*/ 2 w 69"/>
                  <a:gd name="T1" fmla="*/ 141 h 143"/>
                  <a:gd name="T2" fmla="*/ 3 w 69"/>
                  <a:gd name="T3" fmla="*/ 141 h 143"/>
                  <a:gd name="T4" fmla="*/ 33 w 69"/>
                  <a:gd name="T5" fmla="*/ 7 h 143"/>
                  <a:gd name="T6" fmla="*/ 66 w 69"/>
                  <a:gd name="T7" fmla="*/ 105 h 143"/>
                  <a:gd name="T8" fmla="*/ 1 w 69"/>
                  <a:gd name="T9" fmla="*/ 140 h 143"/>
                  <a:gd name="T10" fmla="*/ 2 w 69"/>
                  <a:gd name="T11" fmla="*/ 141 h 143"/>
                  <a:gd name="T12" fmla="*/ 3 w 69"/>
                  <a:gd name="T13" fmla="*/ 141 h 143"/>
                  <a:gd name="T14" fmla="*/ 2 w 69"/>
                  <a:gd name="T15" fmla="*/ 141 h 143"/>
                  <a:gd name="T16" fmla="*/ 2 w 69"/>
                  <a:gd name="T17" fmla="*/ 142 h 143"/>
                  <a:gd name="T18" fmla="*/ 68 w 69"/>
                  <a:gd name="T19" fmla="*/ 107 h 143"/>
                  <a:gd name="T20" fmla="*/ 69 w 69"/>
                  <a:gd name="T21" fmla="*/ 105 h 143"/>
                  <a:gd name="T22" fmla="*/ 34 w 69"/>
                  <a:gd name="T23" fmla="*/ 1 h 143"/>
                  <a:gd name="T24" fmla="*/ 33 w 69"/>
                  <a:gd name="T25" fmla="*/ 0 h 143"/>
                  <a:gd name="T26" fmla="*/ 32 w 69"/>
                  <a:gd name="T27" fmla="*/ 1 h 143"/>
                  <a:gd name="T28" fmla="*/ 0 w 69"/>
                  <a:gd name="T29" fmla="*/ 141 h 143"/>
                  <a:gd name="T30" fmla="*/ 1 w 69"/>
                  <a:gd name="T31" fmla="*/ 142 h 143"/>
                  <a:gd name="T32" fmla="*/ 2 w 69"/>
                  <a:gd name="T33" fmla="*/ 142 h 143"/>
                  <a:gd name="T34" fmla="*/ 2 w 69"/>
                  <a:gd name="T35" fmla="*/ 1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143">
                    <a:moveTo>
                      <a:pt x="2" y="141"/>
                    </a:moveTo>
                    <a:cubicBezTo>
                      <a:pt x="3" y="141"/>
                      <a:pt x="3" y="141"/>
                      <a:pt x="3" y="141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1" y="140"/>
                      <a:pt x="1" y="140"/>
                      <a:pt x="1" y="140"/>
                    </a:cubicBezTo>
                    <a:cubicBezTo>
                      <a:pt x="2" y="141"/>
                      <a:pt x="2" y="141"/>
                      <a:pt x="2" y="141"/>
                    </a:cubicBezTo>
                    <a:cubicBezTo>
                      <a:pt x="3" y="141"/>
                      <a:pt x="3" y="141"/>
                      <a:pt x="3" y="141"/>
                    </a:cubicBezTo>
                    <a:cubicBezTo>
                      <a:pt x="2" y="141"/>
                      <a:pt x="2" y="141"/>
                      <a:pt x="2" y="141"/>
                    </a:cubicBezTo>
                    <a:cubicBezTo>
                      <a:pt x="2" y="142"/>
                      <a:pt x="2" y="142"/>
                      <a:pt x="2" y="142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69" y="106"/>
                      <a:pt x="69" y="106"/>
                      <a:pt x="69" y="105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1"/>
                      <a:pt x="0" y="142"/>
                      <a:pt x="1" y="142"/>
                    </a:cubicBezTo>
                    <a:cubicBezTo>
                      <a:pt x="1" y="143"/>
                      <a:pt x="2" y="143"/>
                      <a:pt x="2" y="142"/>
                    </a:cubicBezTo>
                    <a:cubicBezTo>
                      <a:pt x="2" y="141"/>
                      <a:pt x="2" y="141"/>
                      <a:pt x="2" y="14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4" name="Freeform 958"/>
              <p:cNvSpPr/>
              <p:nvPr/>
            </p:nvSpPr>
            <p:spPr bwMode="auto">
              <a:xfrm>
                <a:off x="5842" y="2234"/>
                <a:ext cx="88" cy="80"/>
              </a:xfrm>
              <a:custGeom>
                <a:avLst/>
                <a:gdLst>
                  <a:gd name="T0" fmla="*/ 83 w 84"/>
                  <a:gd name="T1" fmla="*/ 39 h 76"/>
                  <a:gd name="T2" fmla="*/ 81 w 84"/>
                  <a:gd name="T3" fmla="*/ 38 h 76"/>
                  <a:gd name="T4" fmla="*/ 56 w 84"/>
                  <a:gd name="T5" fmla="*/ 72 h 76"/>
                  <a:gd name="T6" fmla="*/ 6 w 84"/>
                  <a:gd name="T7" fmla="*/ 6 h 76"/>
                  <a:gd name="T8" fmla="*/ 82 w 84"/>
                  <a:gd name="T9" fmla="*/ 40 h 76"/>
                  <a:gd name="T10" fmla="*/ 83 w 84"/>
                  <a:gd name="T11" fmla="*/ 39 h 76"/>
                  <a:gd name="T12" fmla="*/ 81 w 84"/>
                  <a:gd name="T13" fmla="*/ 38 h 76"/>
                  <a:gd name="T14" fmla="*/ 83 w 84"/>
                  <a:gd name="T15" fmla="*/ 39 h 76"/>
                  <a:gd name="T16" fmla="*/ 83 w 84"/>
                  <a:gd name="T17" fmla="*/ 37 h 76"/>
                  <a:gd name="T18" fmla="*/ 2 w 84"/>
                  <a:gd name="T19" fmla="*/ 0 h 76"/>
                  <a:gd name="T20" fmla="*/ 0 w 84"/>
                  <a:gd name="T21" fmla="*/ 1 h 76"/>
                  <a:gd name="T22" fmla="*/ 0 w 84"/>
                  <a:gd name="T23" fmla="*/ 3 h 76"/>
                  <a:gd name="T24" fmla="*/ 55 w 84"/>
                  <a:gd name="T25" fmla="*/ 75 h 76"/>
                  <a:gd name="T26" fmla="*/ 56 w 84"/>
                  <a:gd name="T27" fmla="*/ 76 h 76"/>
                  <a:gd name="T28" fmla="*/ 57 w 84"/>
                  <a:gd name="T29" fmla="*/ 75 h 76"/>
                  <a:gd name="T30" fmla="*/ 84 w 84"/>
                  <a:gd name="T31" fmla="*/ 40 h 76"/>
                  <a:gd name="T32" fmla="*/ 84 w 84"/>
                  <a:gd name="T33" fmla="*/ 38 h 76"/>
                  <a:gd name="T34" fmla="*/ 83 w 84"/>
                  <a:gd name="T35" fmla="*/ 37 h 76"/>
                  <a:gd name="T36" fmla="*/ 83 w 84"/>
                  <a:gd name="T3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76">
                    <a:moveTo>
                      <a:pt x="83" y="39"/>
                    </a:moveTo>
                    <a:cubicBezTo>
                      <a:pt x="81" y="38"/>
                      <a:pt x="81" y="38"/>
                      <a:pt x="81" y="38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55" y="75"/>
                      <a:pt x="55" y="75"/>
                      <a:pt x="55" y="75"/>
                    </a:cubicBezTo>
                    <a:cubicBezTo>
                      <a:pt x="55" y="75"/>
                      <a:pt x="56" y="76"/>
                      <a:pt x="56" y="76"/>
                    </a:cubicBezTo>
                    <a:cubicBezTo>
                      <a:pt x="57" y="76"/>
                      <a:pt x="57" y="75"/>
                      <a:pt x="57" y="75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8"/>
                    </a:cubicBezTo>
                    <a:cubicBezTo>
                      <a:pt x="84" y="38"/>
                      <a:pt x="84" y="37"/>
                      <a:pt x="83" y="37"/>
                    </a:cubicBezTo>
                    <a:cubicBezTo>
                      <a:pt x="83" y="39"/>
                      <a:pt x="83" y="39"/>
                      <a:pt x="83" y="3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5" name="Freeform 959"/>
              <p:cNvSpPr/>
              <p:nvPr/>
            </p:nvSpPr>
            <p:spPr bwMode="auto">
              <a:xfrm>
                <a:off x="5906" y="2212"/>
                <a:ext cx="70" cy="64"/>
              </a:xfrm>
              <a:custGeom>
                <a:avLst/>
                <a:gdLst>
                  <a:gd name="T0" fmla="*/ 2 w 66"/>
                  <a:gd name="T1" fmla="*/ 1 h 61"/>
                  <a:gd name="T2" fmla="*/ 0 w 66"/>
                  <a:gd name="T3" fmla="*/ 2 h 61"/>
                  <a:gd name="T4" fmla="*/ 20 w 66"/>
                  <a:gd name="T5" fmla="*/ 60 h 61"/>
                  <a:gd name="T6" fmla="*/ 22 w 66"/>
                  <a:gd name="T7" fmla="*/ 61 h 61"/>
                  <a:gd name="T8" fmla="*/ 65 w 66"/>
                  <a:gd name="T9" fmla="*/ 47 h 61"/>
                  <a:gd name="T10" fmla="*/ 66 w 66"/>
                  <a:gd name="T11" fmla="*/ 46 h 61"/>
                  <a:gd name="T12" fmla="*/ 65 w 66"/>
                  <a:gd name="T13" fmla="*/ 45 h 61"/>
                  <a:gd name="T14" fmla="*/ 3 w 66"/>
                  <a:gd name="T15" fmla="*/ 0 h 61"/>
                  <a:gd name="T16" fmla="*/ 1 w 66"/>
                  <a:gd name="T17" fmla="*/ 0 h 61"/>
                  <a:gd name="T18" fmla="*/ 0 w 66"/>
                  <a:gd name="T19" fmla="*/ 2 h 61"/>
                  <a:gd name="T20" fmla="*/ 2 w 66"/>
                  <a:gd name="T21" fmla="*/ 1 h 61"/>
                  <a:gd name="T22" fmla="*/ 1 w 66"/>
                  <a:gd name="T23" fmla="*/ 2 h 61"/>
                  <a:gd name="T24" fmla="*/ 61 w 66"/>
                  <a:gd name="T25" fmla="*/ 45 h 61"/>
                  <a:gd name="T26" fmla="*/ 23 w 66"/>
                  <a:gd name="T27" fmla="*/ 58 h 61"/>
                  <a:gd name="T28" fmla="*/ 3 w 66"/>
                  <a:gd name="T29" fmla="*/ 1 h 61"/>
                  <a:gd name="T30" fmla="*/ 2 w 66"/>
                  <a:gd name="T31" fmla="*/ 1 h 61"/>
                  <a:gd name="T32" fmla="*/ 1 w 66"/>
                  <a:gd name="T33" fmla="*/ 2 h 61"/>
                  <a:gd name="T34" fmla="*/ 2 w 66"/>
                  <a:gd name="T35" fmla="*/ 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61">
                    <a:moveTo>
                      <a:pt x="2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61"/>
                      <a:pt x="21" y="61"/>
                      <a:pt x="22" y="61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6" y="47"/>
                      <a:pt x="66" y="46"/>
                    </a:cubicBezTo>
                    <a:cubicBezTo>
                      <a:pt x="66" y="46"/>
                      <a:pt x="65" y="45"/>
                      <a:pt x="65" y="4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6" name="Freeform 960"/>
              <p:cNvSpPr/>
              <p:nvPr/>
            </p:nvSpPr>
            <p:spPr bwMode="auto">
              <a:xfrm>
                <a:off x="5357" y="2217"/>
                <a:ext cx="83" cy="42"/>
              </a:xfrm>
              <a:custGeom>
                <a:avLst/>
                <a:gdLst>
                  <a:gd name="T0" fmla="*/ 14 w 78"/>
                  <a:gd name="T1" fmla="*/ 1 h 40"/>
                  <a:gd name="T2" fmla="*/ 13 w 78"/>
                  <a:gd name="T3" fmla="*/ 1 h 40"/>
                  <a:gd name="T4" fmla="*/ 1 w 78"/>
                  <a:gd name="T5" fmla="*/ 27 h 40"/>
                  <a:gd name="T6" fmla="*/ 1 w 78"/>
                  <a:gd name="T7" fmla="*/ 29 h 40"/>
                  <a:gd name="T8" fmla="*/ 2 w 78"/>
                  <a:gd name="T9" fmla="*/ 29 h 40"/>
                  <a:gd name="T10" fmla="*/ 76 w 78"/>
                  <a:gd name="T11" fmla="*/ 40 h 40"/>
                  <a:gd name="T12" fmla="*/ 77 w 78"/>
                  <a:gd name="T13" fmla="*/ 39 h 40"/>
                  <a:gd name="T14" fmla="*/ 77 w 78"/>
                  <a:gd name="T15" fmla="*/ 38 h 40"/>
                  <a:gd name="T16" fmla="*/ 15 w 78"/>
                  <a:gd name="T17" fmla="*/ 0 h 40"/>
                  <a:gd name="T18" fmla="*/ 14 w 78"/>
                  <a:gd name="T19" fmla="*/ 0 h 40"/>
                  <a:gd name="T20" fmla="*/ 13 w 78"/>
                  <a:gd name="T21" fmla="*/ 1 h 40"/>
                  <a:gd name="T22" fmla="*/ 14 w 78"/>
                  <a:gd name="T23" fmla="*/ 1 h 40"/>
                  <a:gd name="T24" fmla="*/ 13 w 78"/>
                  <a:gd name="T25" fmla="*/ 2 h 40"/>
                  <a:gd name="T26" fmla="*/ 69 w 78"/>
                  <a:gd name="T27" fmla="*/ 36 h 40"/>
                  <a:gd name="T28" fmla="*/ 4 w 78"/>
                  <a:gd name="T29" fmla="*/ 27 h 40"/>
                  <a:gd name="T30" fmla="*/ 15 w 78"/>
                  <a:gd name="T31" fmla="*/ 2 h 40"/>
                  <a:gd name="T32" fmla="*/ 14 w 78"/>
                  <a:gd name="T33" fmla="*/ 1 h 40"/>
                  <a:gd name="T34" fmla="*/ 13 w 78"/>
                  <a:gd name="T35" fmla="*/ 2 h 40"/>
                  <a:gd name="T36" fmla="*/ 14 w 78"/>
                  <a:gd name="T37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8" h="40">
                    <a:moveTo>
                      <a:pt x="14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8"/>
                      <a:pt x="1" y="29"/>
                    </a:cubicBezTo>
                    <a:cubicBezTo>
                      <a:pt x="1" y="29"/>
                      <a:pt x="1" y="29"/>
                      <a:pt x="2" y="29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76" y="40"/>
                      <a:pt x="77" y="40"/>
                      <a:pt x="77" y="39"/>
                    </a:cubicBezTo>
                    <a:cubicBezTo>
                      <a:pt x="78" y="39"/>
                      <a:pt x="77" y="38"/>
                      <a:pt x="77" y="38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1"/>
                      <a:pt x="14" y="1"/>
                      <a:pt x="14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7" name="Freeform 961"/>
              <p:cNvSpPr/>
              <p:nvPr/>
            </p:nvSpPr>
            <p:spPr bwMode="auto">
              <a:xfrm>
                <a:off x="5528" y="2203"/>
                <a:ext cx="45" cy="63"/>
              </a:xfrm>
              <a:custGeom>
                <a:avLst/>
                <a:gdLst>
                  <a:gd name="T0" fmla="*/ 20 w 43"/>
                  <a:gd name="T1" fmla="*/ 58 h 59"/>
                  <a:gd name="T2" fmla="*/ 21 w 43"/>
                  <a:gd name="T3" fmla="*/ 58 h 59"/>
                  <a:gd name="T4" fmla="*/ 43 w 43"/>
                  <a:gd name="T5" fmla="*/ 2 h 59"/>
                  <a:gd name="T6" fmla="*/ 43 w 43"/>
                  <a:gd name="T7" fmla="*/ 1 h 59"/>
                  <a:gd name="T8" fmla="*/ 41 w 43"/>
                  <a:gd name="T9" fmla="*/ 1 h 59"/>
                  <a:gd name="T10" fmla="*/ 1 w 43"/>
                  <a:gd name="T11" fmla="*/ 22 h 59"/>
                  <a:gd name="T12" fmla="*/ 1 w 43"/>
                  <a:gd name="T13" fmla="*/ 24 h 59"/>
                  <a:gd name="T14" fmla="*/ 18 w 43"/>
                  <a:gd name="T15" fmla="*/ 58 h 59"/>
                  <a:gd name="T16" fmla="*/ 20 w 43"/>
                  <a:gd name="T17" fmla="*/ 59 h 59"/>
                  <a:gd name="T18" fmla="*/ 21 w 43"/>
                  <a:gd name="T19" fmla="*/ 58 h 59"/>
                  <a:gd name="T20" fmla="*/ 20 w 43"/>
                  <a:gd name="T21" fmla="*/ 58 h 59"/>
                  <a:gd name="T22" fmla="*/ 21 w 43"/>
                  <a:gd name="T23" fmla="*/ 57 h 59"/>
                  <a:gd name="T24" fmla="*/ 4 w 43"/>
                  <a:gd name="T25" fmla="*/ 24 h 59"/>
                  <a:gd name="T26" fmla="*/ 39 w 43"/>
                  <a:gd name="T27" fmla="*/ 5 h 59"/>
                  <a:gd name="T28" fmla="*/ 18 w 43"/>
                  <a:gd name="T29" fmla="*/ 57 h 59"/>
                  <a:gd name="T30" fmla="*/ 20 w 43"/>
                  <a:gd name="T31" fmla="*/ 58 h 59"/>
                  <a:gd name="T32" fmla="*/ 21 w 43"/>
                  <a:gd name="T33" fmla="*/ 57 h 59"/>
                  <a:gd name="T34" fmla="*/ 20 w 43"/>
                  <a:gd name="T35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59">
                    <a:moveTo>
                      <a:pt x="20" y="58"/>
                    </a:moveTo>
                    <a:cubicBezTo>
                      <a:pt x="21" y="58"/>
                      <a:pt x="21" y="58"/>
                      <a:pt x="21" y="58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3" y="2"/>
                      <a:pt x="43" y="1"/>
                      <a:pt x="43" y="1"/>
                    </a:cubicBezTo>
                    <a:cubicBezTo>
                      <a:pt x="42" y="0"/>
                      <a:pt x="41" y="0"/>
                      <a:pt x="41" y="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0" y="23"/>
                      <a:pt x="1" y="24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9" y="59"/>
                      <a:pt x="19" y="59"/>
                      <a:pt x="20" y="59"/>
                    </a:cubicBezTo>
                    <a:cubicBezTo>
                      <a:pt x="20" y="59"/>
                      <a:pt x="21" y="59"/>
                      <a:pt x="21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0" y="58"/>
                      <a:pt x="20" y="58"/>
                      <a:pt x="20" y="5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8" name="Freeform 962"/>
              <p:cNvSpPr/>
              <p:nvPr/>
            </p:nvSpPr>
            <p:spPr bwMode="auto">
              <a:xfrm>
                <a:off x="5426" y="2198"/>
                <a:ext cx="105" cy="40"/>
              </a:xfrm>
              <a:custGeom>
                <a:avLst/>
                <a:gdLst>
                  <a:gd name="T0" fmla="*/ 47 w 99"/>
                  <a:gd name="T1" fmla="*/ 36 h 38"/>
                  <a:gd name="T2" fmla="*/ 48 w 99"/>
                  <a:gd name="T3" fmla="*/ 35 h 38"/>
                  <a:gd name="T4" fmla="*/ 9 w 99"/>
                  <a:gd name="T5" fmla="*/ 5 h 38"/>
                  <a:gd name="T6" fmla="*/ 91 w 99"/>
                  <a:gd name="T7" fmla="*/ 28 h 38"/>
                  <a:gd name="T8" fmla="*/ 47 w 99"/>
                  <a:gd name="T9" fmla="*/ 35 h 38"/>
                  <a:gd name="T10" fmla="*/ 47 w 99"/>
                  <a:gd name="T11" fmla="*/ 36 h 38"/>
                  <a:gd name="T12" fmla="*/ 48 w 99"/>
                  <a:gd name="T13" fmla="*/ 35 h 38"/>
                  <a:gd name="T14" fmla="*/ 47 w 99"/>
                  <a:gd name="T15" fmla="*/ 36 h 38"/>
                  <a:gd name="T16" fmla="*/ 47 w 99"/>
                  <a:gd name="T17" fmla="*/ 38 h 38"/>
                  <a:gd name="T18" fmla="*/ 98 w 99"/>
                  <a:gd name="T19" fmla="*/ 29 h 38"/>
                  <a:gd name="T20" fmla="*/ 99 w 99"/>
                  <a:gd name="T21" fmla="*/ 28 h 38"/>
                  <a:gd name="T22" fmla="*/ 98 w 99"/>
                  <a:gd name="T23" fmla="*/ 26 h 38"/>
                  <a:gd name="T24" fmla="*/ 3 w 99"/>
                  <a:gd name="T25" fmla="*/ 0 h 38"/>
                  <a:gd name="T26" fmla="*/ 1 w 99"/>
                  <a:gd name="T27" fmla="*/ 1 h 38"/>
                  <a:gd name="T28" fmla="*/ 1 w 99"/>
                  <a:gd name="T29" fmla="*/ 3 h 38"/>
                  <a:gd name="T30" fmla="*/ 46 w 99"/>
                  <a:gd name="T31" fmla="*/ 37 h 38"/>
                  <a:gd name="T32" fmla="*/ 47 w 99"/>
                  <a:gd name="T33" fmla="*/ 38 h 38"/>
                  <a:gd name="T34" fmla="*/ 47 w 99"/>
                  <a:gd name="T35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9" h="38">
                    <a:moveTo>
                      <a:pt x="47" y="36"/>
                    </a:moveTo>
                    <a:cubicBezTo>
                      <a:pt x="48" y="35"/>
                      <a:pt x="48" y="35"/>
                      <a:pt x="48" y="3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9" y="29"/>
                      <a:pt x="99" y="29"/>
                      <a:pt x="99" y="28"/>
                    </a:cubicBezTo>
                    <a:cubicBezTo>
                      <a:pt x="99" y="27"/>
                      <a:pt x="99" y="27"/>
                      <a:pt x="98" y="2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8"/>
                      <a:pt x="47" y="38"/>
                      <a:pt x="47" y="38"/>
                    </a:cubicBezTo>
                    <a:cubicBezTo>
                      <a:pt x="47" y="36"/>
                      <a:pt x="47" y="36"/>
                      <a:pt x="47" y="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9" name="Freeform 963"/>
              <p:cNvSpPr/>
              <p:nvPr/>
            </p:nvSpPr>
            <p:spPr bwMode="auto">
              <a:xfrm>
                <a:off x="5357" y="2198"/>
                <a:ext cx="83" cy="61"/>
              </a:xfrm>
              <a:custGeom>
                <a:avLst/>
                <a:gdLst>
                  <a:gd name="T0" fmla="*/ 2 w 78"/>
                  <a:gd name="T1" fmla="*/ 46 h 58"/>
                  <a:gd name="T2" fmla="*/ 3 w 78"/>
                  <a:gd name="T3" fmla="*/ 47 h 58"/>
                  <a:gd name="T4" fmla="*/ 66 w 78"/>
                  <a:gd name="T5" fmla="*/ 4 h 58"/>
                  <a:gd name="T6" fmla="*/ 74 w 78"/>
                  <a:gd name="T7" fmla="*/ 55 h 58"/>
                  <a:gd name="T8" fmla="*/ 2 w 78"/>
                  <a:gd name="T9" fmla="*/ 45 h 58"/>
                  <a:gd name="T10" fmla="*/ 2 w 78"/>
                  <a:gd name="T11" fmla="*/ 46 h 58"/>
                  <a:gd name="T12" fmla="*/ 3 w 78"/>
                  <a:gd name="T13" fmla="*/ 47 h 58"/>
                  <a:gd name="T14" fmla="*/ 2 w 78"/>
                  <a:gd name="T15" fmla="*/ 46 h 58"/>
                  <a:gd name="T16" fmla="*/ 2 w 78"/>
                  <a:gd name="T17" fmla="*/ 47 h 58"/>
                  <a:gd name="T18" fmla="*/ 76 w 78"/>
                  <a:gd name="T19" fmla="*/ 58 h 58"/>
                  <a:gd name="T20" fmla="*/ 77 w 78"/>
                  <a:gd name="T21" fmla="*/ 58 h 58"/>
                  <a:gd name="T22" fmla="*/ 77 w 78"/>
                  <a:gd name="T23" fmla="*/ 57 h 58"/>
                  <a:gd name="T24" fmla="*/ 69 w 78"/>
                  <a:gd name="T25" fmla="*/ 2 h 58"/>
                  <a:gd name="T26" fmla="*/ 68 w 78"/>
                  <a:gd name="T27" fmla="*/ 0 h 58"/>
                  <a:gd name="T28" fmla="*/ 66 w 78"/>
                  <a:gd name="T29" fmla="*/ 1 h 58"/>
                  <a:gd name="T30" fmla="*/ 1 w 78"/>
                  <a:gd name="T31" fmla="*/ 45 h 58"/>
                  <a:gd name="T32" fmla="*/ 1 w 78"/>
                  <a:gd name="T33" fmla="*/ 46 h 58"/>
                  <a:gd name="T34" fmla="*/ 2 w 78"/>
                  <a:gd name="T35" fmla="*/ 47 h 58"/>
                  <a:gd name="T36" fmla="*/ 2 w 78"/>
                  <a:gd name="T37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8" h="58">
                    <a:moveTo>
                      <a:pt x="2" y="46"/>
                    </a:moveTo>
                    <a:cubicBezTo>
                      <a:pt x="3" y="47"/>
                      <a:pt x="3" y="47"/>
                      <a:pt x="3" y="47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6" y="58"/>
                      <a:pt x="77" y="58"/>
                      <a:pt x="77" y="58"/>
                    </a:cubicBezTo>
                    <a:cubicBezTo>
                      <a:pt x="77" y="58"/>
                      <a:pt x="78" y="57"/>
                      <a:pt x="77" y="57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8" y="1"/>
                      <a:pt x="68" y="0"/>
                    </a:cubicBezTo>
                    <a:cubicBezTo>
                      <a:pt x="67" y="0"/>
                      <a:pt x="67" y="0"/>
                      <a:pt x="66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0" y="46"/>
                      <a:pt x="1" y="46"/>
                    </a:cubicBezTo>
                    <a:cubicBezTo>
                      <a:pt x="1" y="47"/>
                      <a:pt x="1" y="47"/>
                      <a:pt x="2" y="47"/>
                    </a:cubicBezTo>
                    <a:cubicBezTo>
                      <a:pt x="2" y="46"/>
                      <a:pt x="2" y="46"/>
                      <a:pt x="2" y="4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0" name="Freeform 964"/>
              <p:cNvSpPr/>
              <p:nvPr/>
            </p:nvSpPr>
            <p:spPr bwMode="auto">
              <a:xfrm>
                <a:off x="5436" y="2235"/>
                <a:ext cx="114" cy="31"/>
              </a:xfrm>
              <a:custGeom>
                <a:avLst/>
                <a:gdLst>
                  <a:gd name="T0" fmla="*/ 38 w 108"/>
                  <a:gd name="T1" fmla="*/ 1 h 29"/>
                  <a:gd name="T2" fmla="*/ 37 w 108"/>
                  <a:gd name="T3" fmla="*/ 0 h 29"/>
                  <a:gd name="T4" fmla="*/ 1 w 108"/>
                  <a:gd name="T5" fmla="*/ 21 h 29"/>
                  <a:gd name="T6" fmla="*/ 0 w 108"/>
                  <a:gd name="T7" fmla="*/ 22 h 29"/>
                  <a:gd name="T8" fmla="*/ 2 w 108"/>
                  <a:gd name="T9" fmla="*/ 23 h 29"/>
                  <a:gd name="T10" fmla="*/ 107 w 108"/>
                  <a:gd name="T11" fmla="*/ 29 h 29"/>
                  <a:gd name="T12" fmla="*/ 108 w 108"/>
                  <a:gd name="T13" fmla="*/ 28 h 29"/>
                  <a:gd name="T14" fmla="*/ 107 w 108"/>
                  <a:gd name="T15" fmla="*/ 26 h 29"/>
                  <a:gd name="T16" fmla="*/ 39 w 108"/>
                  <a:gd name="T17" fmla="*/ 0 h 29"/>
                  <a:gd name="T18" fmla="*/ 37 w 108"/>
                  <a:gd name="T19" fmla="*/ 0 h 29"/>
                  <a:gd name="T20" fmla="*/ 38 w 108"/>
                  <a:gd name="T21" fmla="*/ 1 h 29"/>
                  <a:gd name="T22" fmla="*/ 37 w 108"/>
                  <a:gd name="T23" fmla="*/ 3 h 29"/>
                  <a:gd name="T24" fmla="*/ 97 w 108"/>
                  <a:gd name="T25" fmla="*/ 26 h 29"/>
                  <a:gd name="T26" fmla="*/ 7 w 108"/>
                  <a:gd name="T27" fmla="*/ 21 h 29"/>
                  <a:gd name="T28" fmla="*/ 39 w 108"/>
                  <a:gd name="T29" fmla="*/ 3 h 29"/>
                  <a:gd name="T30" fmla="*/ 38 w 108"/>
                  <a:gd name="T31" fmla="*/ 1 h 29"/>
                  <a:gd name="T32" fmla="*/ 37 w 108"/>
                  <a:gd name="T33" fmla="*/ 3 h 29"/>
                  <a:gd name="T34" fmla="*/ 38 w 108"/>
                  <a:gd name="T35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8" h="29">
                    <a:moveTo>
                      <a:pt x="38" y="1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0" y="22"/>
                      <a:pt x="0" y="22"/>
                    </a:cubicBezTo>
                    <a:cubicBezTo>
                      <a:pt x="1" y="23"/>
                      <a:pt x="1" y="23"/>
                      <a:pt x="2" y="23"/>
                    </a:cubicBezTo>
                    <a:cubicBezTo>
                      <a:pt x="107" y="29"/>
                      <a:pt x="107" y="29"/>
                      <a:pt x="107" y="29"/>
                    </a:cubicBezTo>
                    <a:cubicBezTo>
                      <a:pt x="107" y="29"/>
                      <a:pt x="108" y="29"/>
                      <a:pt x="108" y="28"/>
                    </a:cubicBezTo>
                    <a:cubicBezTo>
                      <a:pt x="108" y="27"/>
                      <a:pt x="108" y="26"/>
                      <a:pt x="107" y="26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1"/>
                      <a:pt x="38" y="1"/>
                      <a:pt x="3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1" name="Freeform 965"/>
              <p:cNvSpPr/>
              <p:nvPr/>
            </p:nvSpPr>
            <p:spPr bwMode="auto">
              <a:xfrm>
                <a:off x="5754" y="2198"/>
                <a:ext cx="47" cy="57"/>
              </a:xfrm>
              <a:custGeom>
                <a:avLst/>
                <a:gdLst>
                  <a:gd name="T0" fmla="*/ 4 w 45"/>
                  <a:gd name="T1" fmla="*/ 52 h 54"/>
                  <a:gd name="T2" fmla="*/ 6 w 45"/>
                  <a:gd name="T3" fmla="*/ 53 h 54"/>
                  <a:gd name="T4" fmla="*/ 45 w 45"/>
                  <a:gd name="T5" fmla="*/ 2 h 54"/>
                  <a:gd name="T6" fmla="*/ 45 w 45"/>
                  <a:gd name="T7" fmla="*/ 0 h 54"/>
                  <a:gd name="T8" fmla="*/ 43 w 45"/>
                  <a:gd name="T9" fmla="*/ 0 h 54"/>
                  <a:gd name="T10" fmla="*/ 1 w 45"/>
                  <a:gd name="T11" fmla="*/ 30 h 54"/>
                  <a:gd name="T12" fmla="*/ 0 w 45"/>
                  <a:gd name="T13" fmla="*/ 32 h 54"/>
                  <a:gd name="T14" fmla="*/ 3 w 45"/>
                  <a:gd name="T15" fmla="*/ 53 h 54"/>
                  <a:gd name="T16" fmla="*/ 4 w 45"/>
                  <a:gd name="T17" fmla="*/ 54 h 54"/>
                  <a:gd name="T18" fmla="*/ 6 w 45"/>
                  <a:gd name="T19" fmla="*/ 53 h 54"/>
                  <a:gd name="T20" fmla="*/ 4 w 45"/>
                  <a:gd name="T21" fmla="*/ 52 h 54"/>
                  <a:gd name="T22" fmla="*/ 6 w 45"/>
                  <a:gd name="T23" fmla="*/ 52 h 54"/>
                  <a:gd name="T24" fmla="*/ 3 w 45"/>
                  <a:gd name="T25" fmla="*/ 32 h 54"/>
                  <a:gd name="T26" fmla="*/ 36 w 45"/>
                  <a:gd name="T27" fmla="*/ 9 h 54"/>
                  <a:gd name="T28" fmla="*/ 3 w 45"/>
                  <a:gd name="T29" fmla="*/ 51 h 54"/>
                  <a:gd name="T30" fmla="*/ 4 w 45"/>
                  <a:gd name="T31" fmla="*/ 52 h 54"/>
                  <a:gd name="T32" fmla="*/ 6 w 45"/>
                  <a:gd name="T33" fmla="*/ 52 h 54"/>
                  <a:gd name="T34" fmla="*/ 4 w 45"/>
                  <a:gd name="T35" fmla="*/ 5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" h="54">
                    <a:moveTo>
                      <a:pt x="4" y="52"/>
                    </a:moveTo>
                    <a:cubicBezTo>
                      <a:pt x="6" y="53"/>
                      <a:pt x="6" y="53"/>
                      <a:pt x="6" y="53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1"/>
                      <a:pt x="45" y="0"/>
                    </a:cubicBezTo>
                    <a:cubicBezTo>
                      <a:pt x="44" y="0"/>
                      <a:pt x="43" y="0"/>
                      <a:pt x="43" y="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0" y="31"/>
                      <a:pt x="0" y="3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3" y="53"/>
                      <a:pt x="3" y="54"/>
                      <a:pt x="4" y="54"/>
                    </a:cubicBezTo>
                    <a:cubicBezTo>
                      <a:pt x="5" y="54"/>
                      <a:pt x="5" y="54"/>
                      <a:pt x="6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4" y="52"/>
                      <a:pt x="4" y="52"/>
                      <a:pt x="4" y="5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2" name="Freeform 966"/>
              <p:cNvSpPr/>
              <p:nvPr/>
            </p:nvSpPr>
            <p:spPr bwMode="auto">
              <a:xfrm>
                <a:off x="5757" y="2234"/>
                <a:ext cx="109" cy="62"/>
              </a:xfrm>
              <a:custGeom>
                <a:avLst/>
                <a:gdLst>
                  <a:gd name="T0" fmla="*/ 101 w 103"/>
                  <a:gd name="T1" fmla="*/ 57 h 59"/>
                  <a:gd name="T2" fmla="*/ 103 w 103"/>
                  <a:gd name="T3" fmla="*/ 57 h 59"/>
                  <a:gd name="T4" fmla="*/ 83 w 103"/>
                  <a:gd name="T5" fmla="*/ 1 h 59"/>
                  <a:gd name="T6" fmla="*/ 81 w 103"/>
                  <a:gd name="T7" fmla="*/ 0 h 59"/>
                  <a:gd name="T8" fmla="*/ 1 w 103"/>
                  <a:gd name="T9" fmla="*/ 17 h 59"/>
                  <a:gd name="T10" fmla="*/ 0 w 103"/>
                  <a:gd name="T11" fmla="*/ 18 h 59"/>
                  <a:gd name="T12" fmla="*/ 1 w 103"/>
                  <a:gd name="T13" fmla="*/ 20 h 59"/>
                  <a:gd name="T14" fmla="*/ 101 w 103"/>
                  <a:gd name="T15" fmla="*/ 58 h 59"/>
                  <a:gd name="T16" fmla="*/ 102 w 103"/>
                  <a:gd name="T17" fmla="*/ 58 h 59"/>
                  <a:gd name="T18" fmla="*/ 103 w 103"/>
                  <a:gd name="T19" fmla="*/ 57 h 59"/>
                  <a:gd name="T20" fmla="*/ 101 w 103"/>
                  <a:gd name="T21" fmla="*/ 57 h 59"/>
                  <a:gd name="T22" fmla="*/ 102 w 103"/>
                  <a:gd name="T23" fmla="*/ 56 h 59"/>
                  <a:gd name="T24" fmla="*/ 7 w 103"/>
                  <a:gd name="T25" fmla="*/ 19 h 59"/>
                  <a:gd name="T26" fmla="*/ 80 w 103"/>
                  <a:gd name="T27" fmla="*/ 3 h 59"/>
                  <a:gd name="T28" fmla="*/ 100 w 103"/>
                  <a:gd name="T29" fmla="*/ 58 h 59"/>
                  <a:gd name="T30" fmla="*/ 101 w 103"/>
                  <a:gd name="T31" fmla="*/ 57 h 59"/>
                  <a:gd name="T32" fmla="*/ 102 w 103"/>
                  <a:gd name="T33" fmla="*/ 56 h 59"/>
                  <a:gd name="T34" fmla="*/ 101 w 103"/>
                  <a:gd name="T35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9">
                    <a:moveTo>
                      <a:pt x="101" y="57"/>
                    </a:moveTo>
                    <a:cubicBezTo>
                      <a:pt x="103" y="57"/>
                      <a:pt x="103" y="57"/>
                      <a:pt x="103" y="57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0"/>
                      <a:pt x="81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19"/>
                      <a:pt x="1" y="20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59"/>
                      <a:pt x="102" y="59"/>
                      <a:pt x="102" y="58"/>
                    </a:cubicBezTo>
                    <a:cubicBezTo>
                      <a:pt x="103" y="58"/>
                      <a:pt x="103" y="57"/>
                      <a:pt x="103" y="57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102" y="56"/>
                      <a:pt x="102" y="56"/>
                      <a:pt x="102" y="5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100" y="58"/>
                      <a:pt x="100" y="58"/>
                      <a:pt x="100" y="58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102" y="56"/>
                      <a:pt x="102" y="56"/>
                      <a:pt x="102" y="56"/>
                    </a:cubicBezTo>
                    <a:cubicBezTo>
                      <a:pt x="101" y="57"/>
                      <a:pt x="101" y="57"/>
                      <a:pt x="101" y="5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3" name="Freeform 967"/>
              <p:cNvSpPr/>
              <p:nvPr/>
            </p:nvSpPr>
            <p:spPr bwMode="auto">
              <a:xfrm>
                <a:off x="5698" y="2202"/>
                <a:ext cx="62" cy="54"/>
              </a:xfrm>
              <a:custGeom>
                <a:avLst/>
                <a:gdLst>
                  <a:gd name="T0" fmla="*/ 1 w 59"/>
                  <a:gd name="T1" fmla="*/ 49 h 51"/>
                  <a:gd name="T2" fmla="*/ 2 w 59"/>
                  <a:gd name="T3" fmla="*/ 51 h 51"/>
                  <a:gd name="T4" fmla="*/ 57 w 59"/>
                  <a:gd name="T5" fmla="*/ 50 h 51"/>
                  <a:gd name="T6" fmla="*/ 59 w 59"/>
                  <a:gd name="T7" fmla="*/ 49 h 51"/>
                  <a:gd name="T8" fmla="*/ 58 w 59"/>
                  <a:gd name="T9" fmla="*/ 47 h 51"/>
                  <a:gd name="T10" fmla="*/ 15 w 59"/>
                  <a:gd name="T11" fmla="*/ 0 h 51"/>
                  <a:gd name="T12" fmla="*/ 14 w 59"/>
                  <a:gd name="T13" fmla="*/ 0 h 51"/>
                  <a:gd name="T14" fmla="*/ 13 w 59"/>
                  <a:gd name="T15" fmla="*/ 1 h 51"/>
                  <a:gd name="T16" fmla="*/ 0 w 59"/>
                  <a:gd name="T17" fmla="*/ 49 h 51"/>
                  <a:gd name="T18" fmla="*/ 0 w 59"/>
                  <a:gd name="T19" fmla="*/ 50 h 51"/>
                  <a:gd name="T20" fmla="*/ 2 w 59"/>
                  <a:gd name="T21" fmla="*/ 51 h 51"/>
                  <a:gd name="T22" fmla="*/ 1 w 59"/>
                  <a:gd name="T23" fmla="*/ 49 h 51"/>
                  <a:gd name="T24" fmla="*/ 3 w 59"/>
                  <a:gd name="T25" fmla="*/ 50 h 51"/>
                  <a:gd name="T26" fmla="*/ 15 w 59"/>
                  <a:gd name="T27" fmla="*/ 4 h 51"/>
                  <a:gd name="T28" fmla="*/ 54 w 59"/>
                  <a:gd name="T29" fmla="*/ 47 h 51"/>
                  <a:gd name="T30" fmla="*/ 1 w 59"/>
                  <a:gd name="T31" fmla="*/ 48 h 51"/>
                  <a:gd name="T32" fmla="*/ 1 w 59"/>
                  <a:gd name="T33" fmla="*/ 49 h 51"/>
                  <a:gd name="T34" fmla="*/ 3 w 59"/>
                  <a:gd name="T35" fmla="*/ 50 h 51"/>
                  <a:gd name="T36" fmla="*/ 1 w 59"/>
                  <a:gd name="T37" fmla="*/ 4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51">
                    <a:moveTo>
                      <a:pt x="1" y="49"/>
                    </a:moveTo>
                    <a:cubicBezTo>
                      <a:pt x="2" y="51"/>
                      <a:pt x="2" y="51"/>
                      <a:pt x="2" y="51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0"/>
                      <a:pt x="58" y="49"/>
                      <a:pt x="59" y="49"/>
                    </a:cubicBezTo>
                    <a:cubicBezTo>
                      <a:pt x="59" y="48"/>
                      <a:pt x="59" y="48"/>
                      <a:pt x="58" y="4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1" y="49"/>
                      <a:pt x="1" y="49"/>
                      <a:pt x="1" y="4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4" name="Freeform 968"/>
              <p:cNvSpPr/>
              <p:nvPr/>
            </p:nvSpPr>
            <p:spPr bwMode="auto">
              <a:xfrm>
                <a:off x="5908" y="2075"/>
                <a:ext cx="34" cy="83"/>
              </a:xfrm>
              <a:custGeom>
                <a:avLst/>
                <a:gdLst>
                  <a:gd name="T0" fmla="*/ 19 w 32"/>
                  <a:gd name="T1" fmla="*/ 78 h 79"/>
                  <a:gd name="T2" fmla="*/ 21 w 32"/>
                  <a:gd name="T3" fmla="*/ 78 h 79"/>
                  <a:gd name="T4" fmla="*/ 32 w 32"/>
                  <a:gd name="T5" fmla="*/ 2 h 79"/>
                  <a:gd name="T6" fmla="*/ 31 w 32"/>
                  <a:gd name="T7" fmla="*/ 0 h 79"/>
                  <a:gd name="T8" fmla="*/ 29 w 32"/>
                  <a:gd name="T9" fmla="*/ 1 h 79"/>
                  <a:gd name="T10" fmla="*/ 1 w 32"/>
                  <a:gd name="T11" fmla="*/ 43 h 79"/>
                  <a:gd name="T12" fmla="*/ 1 w 32"/>
                  <a:gd name="T13" fmla="*/ 44 h 79"/>
                  <a:gd name="T14" fmla="*/ 18 w 32"/>
                  <a:gd name="T15" fmla="*/ 78 h 79"/>
                  <a:gd name="T16" fmla="*/ 20 w 32"/>
                  <a:gd name="T17" fmla="*/ 79 h 79"/>
                  <a:gd name="T18" fmla="*/ 21 w 32"/>
                  <a:gd name="T19" fmla="*/ 78 h 79"/>
                  <a:gd name="T20" fmla="*/ 19 w 32"/>
                  <a:gd name="T21" fmla="*/ 78 h 79"/>
                  <a:gd name="T22" fmla="*/ 21 w 32"/>
                  <a:gd name="T23" fmla="*/ 77 h 79"/>
                  <a:gd name="T24" fmla="*/ 4 w 32"/>
                  <a:gd name="T25" fmla="*/ 43 h 79"/>
                  <a:gd name="T26" fmla="*/ 28 w 32"/>
                  <a:gd name="T27" fmla="*/ 8 h 79"/>
                  <a:gd name="T28" fmla="*/ 18 w 32"/>
                  <a:gd name="T29" fmla="*/ 78 h 79"/>
                  <a:gd name="T30" fmla="*/ 19 w 32"/>
                  <a:gd name="T31" fmla="*/ 78 h 79"/>
                  <a:gd name="T32" fmla="*/ 21 w 32"/>
                  <a:gd name="T33" fmla="*/ 77 h 79"/>
                  <a:gd name="T34" fmla="*/ 19 w 32"/>
                  <a:gd name="T35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79">
                    <a:moveTo>
                      <a:pt x="19" y="78"/>
                    </a:moveTo>
                    <a:cubicBezTo>
                      <a:pt x="21" y="78"/>
                      <a:pt x="21" y="78"/>
                      <a:pt x="21" y="78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1"/>
                      <a:pt x="32" y="0"/>
                      <a:pt x="31" y="0"/>
                    </a:cubicBezTo>
                    <a:cubicBezTo>
                      <a:pt x="30" y="0"/>
                      <a:pt x="30" y="0"/>
                      <a:pt x="29" y="1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3"/>
                      <a:pt x="0" y="44"/>
                      <a:pt x="1" y="44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9"/>
                      <a:pt x="19" y="79"/>
                      <a:pt x="20" y="79"/>
                    </a:cubicBezTo>
                    <a:cubicBezTo>
                      <a:pt x="20" y="79"/>
                      <a:pt x="21" y="79"/>
                      <a:pt x="21" y="78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19" y="78"/>
                      <a:pt x="19" y="78"/>
                      <a:pt x="19" y="7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5" name="Freeform 969"/>
              <p:cNvSpPr/>
              <p:nvPr/>
            </p:nvSpPr>
            <p:spPr bwMode="auto">
              <a:xfrm>
                <a:off x="5845" y="2155"/>
                <a:ext cx="85" cy="81"/>
              </a:xfrm>
              <a:custGeom>
                <a:avLst/>
                <a:gdLst>
                  <a:gd name="T0" fmla="*/ 60 w 81"/>
                  <a:gd name="T1" fmla="*/ 55 h 77"/>
                  <a:gd name="T2" fmla="*/ 61 w 81"/>
                  <a:gd name="T3" fmla="*/ 56 h 77"/>
                  <a:gd name="T4" fmla="*/ 81 w 81"/>
                  <a:gd name="T5" fmla="*/ 2 h 77"/>
                  <a:gd name="T6" fmla="*/ 80 w 81"/>
                  <a:gd name="T7" fmla="*/ 0 h 77"/>
                  <a:gd name="T8" fmla="*/ 78 w 81"/>
                  <a:gd name="T9" fmla="*/ 1 h 77"/>
                  <a:gd name="T10" fmla="*/ 1 w 81"/>
                  <a:gd name="T11" fmla="*/ 74 h 77"/>
                  <a:gd name="T12" fmla="*/ 1 w 81"/>
                  <a:gd name="T13" fmla="*/ 76 h 77"/>
                  <a:gd name="T14" fmla="*/ 2 w 81"/>
                  <a:gd name="T15" fmla="*/ 77 h 77"/>
                  <a:gd name="T16" fmla="*/ 60 w 81"/>
                  <a:gd name="T17" fmla="*/ 57 h 77"/>
                  <a:gd name="T18" fmla="*/ 61 w 81"/>
                  <a:gd name="T19" fmla="*/ 56 h 77"/>
                  <a:gd name="T20" fmla="*/ 60 w 81"/>
                  <a:gd name="T21" fmla="*/ 55 h 77"/>
                  <a:gd name="T22" fmla="*/ 59 w 81"/>
                  <a:gd name="T23" fmla="*/ 54 h 77"/>
                  <a:gd name="T24" fmla="*/ 8 w 81"/>
                  <a:gd name="T25" fmla="*/ 72 h 77"/>
                  <a:gd name="T26" fmla="*/ 76 w 81"/>
                  <a:gd name="T27" fmla="*/ 7 h 77"/>
                  <a:gd name="T28" fmla="*/ 58 w 81"/>
                  <a:gd name="T29" fmla="*/ 55 h 77"/>
                  <a:gd name="T30" fmla="*/ 60 w 81"/>
                  <a:gd name="T31" fmla="*/ 55 h 77"/>
                  <a:gd name="T32" fmla="*/ 59 w 81"/>
                  <a:gd name="T33" fmla="*/ 54 h 77"/>
                  <a:gd name="T34" fmla="*/ 60 w 81"/>
                  <a:gd name="T35" fmla="*/ 5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77">
                    <a:moveTo>
                      <a:pt x="60" y="55"/>
                    </a:moveTo>
                    <a:cubicBezTo>
                      <a:pt x="61" y="56"/>
                      <a:pt x="61" y="56"/>
                      <a:pt x="61" y="56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1" y="2"/>
                      <a:pt x="81" y="1"/>
                      <a:pt x="80" y="0"/>
                    </a:cubicBezTo>
                    <a:cubicBezTo>
                      <a:pt x="80" y="0"/>
                      <a:pt x="79" y="0"/>
                      <a:pt x="78" y="1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0" y="75"/>
                      <a:pt x="0" y="76"/>
                      <a:pt x="1" y="76"/>
                    </a:cubicBezTo>
                    <a:cubicBezTo>
                      <a:pt x="1" y="77"/>
                      <a:pt x="2" y="77"/>
                      <a:pt x="2" y="7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7"/>
                      <a:pt x="61" y="56"/>
                      <a:pt x="61" y="56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58" y="55"/>
                      <a:pt x="58" y="55"/>
                      <a:pt x="58" y="55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60" y="55"/>
                      <a:pt x="60" y="55"/>
                      <a:pt x="6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6" name="Freeform 970"/>
              <p:cNvSpPr/>
              <p:nvPr/>
            </p:nvSpPr>
            <p:spPr bwMode="auto">
              <a:xfrm>
                <a:off x="5906" y="2175"/>
                <a:ext cx="66" cy="101"/>
              </a:xfrm>
              <a:custGeom>
                <a:avLst/>
                <a:gdLst>
                  <a:gd name="T0" fmla="*/ 60 w 62"/>
                  <a:gd name="T1" fmla="*/ 2 h 96"/>
                  <a:gd name="T2" fmla="*/ 59 w 62"/>
                  <a:gd name="T3" fmla="*/ 1 h 96"/>
                  <a:gd name="T4" fmla="*/ 22 w 62"/>
                  <a:gd name="T5" fmla="*/ 90 h 96"/>
                  <a:gd name="T6" fmla="*/ 4 w 62"/>
                  <a:gd name="T7" fmla="*/ 37 h 96"/>
                  <a:gd name="T8" fmla="*/ 61 w 62"/>
                  <a:gd name="T9" fmla="*/ 3 h 96"/>
                  <a:gd name="T10" fmla="*/ 60 w 62"/>
                  <a:gd name="T11" fmla="*/ 2 h 96"/>
                  <a:gd name="T12" fmla="*/ 59 w 62"/>
                  <a:gd name="T13" fmla="*/ 1 h 96"/>
                  <a:gd name="T14" fmla="*/ 60 w 62"/>
                  <a:gd name="T15" fmla="*/ 2 h 96"/>
                  <a:gd name="T16" fmla="*/ 59 w 62"/>
                  <a:gd name="T17" fmla="*/ 0 h 96"/>
                  <a:gd name="T18" fmla="*/ 1 w 62"/>
                  <a:gd name="T19" fmla="*/ 35 h 96"/>
                  <a:gd name="T20" fmla="*/ 0 w 62"/>
                  <a:gd name="T21" fmla="*/ 37 h 96"/>
                  <a:gd name="T22" fmla="*/ 20 w 62"/>
                  <a:gd name="T23" fmla="*/ 95 h 96"/>
                  <a:gd name="T24" fmla="*/ 22 w 62"/>
                  <a:gd name="T25" fmla="*/ 96 h 96"/>
                  <a:gd name="T26" fmla="*/ 23 w 62"/>
                  <a:gd name="T27" fmla="*/ 95 h 96"/>
                  <a:gd name="T28" fmla="*/ 61 w 62"/>
                  <a:gd name="T29" fmla="*/ 2 h 96"/>
                  <a:gd name="T30" fmla="*/ 61 w 62"/>
                  <a:gd name="T31" fmla="*/ 1 h 96"/>
                  <a:gd name="T32" fmla="*/ 59 w 62"/>
                  <a:gd name="T33" fmla="*/ 0 h 96"/>
                  <a:gd name="T34" fmla="*/ 60 w 62"/>
                  <a:gd name="T35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96">
                    <a:moveTo>
                      <a:pt x="60" y="2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6"/>
                      <a:pt x="0" y="37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20" y="96"/>
                      <a:pt x="21" y="96"/>
                      <a:pt x="22" y="96"/>
                    </a:cubicBezTo>
                    <a:cubicBezTo>
                      <a:pt x="22" y="96"/>
                      <a:pt x="23" y="96"/>
                      <a:pt x="23" y="95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2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60" y="2"/>
                      <a:pt x="60" y="2"/>
                      <a:pt x="6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7" name="Freeform 971"/>
              <p:cNvSpPr/>
              <p:nvPr/>
            </p:nvSpPr>
            <p:spPr bwMode="auto">
              <a:xfrm>
                <a:off x="5927" y="2075"/>
                <a:ext cx="45" cy="103"/>
              </a:xfrm>
              <a:custGeom>
                <a:avLst/>
                <a:gdLst>
                  <a:gd name="T0" fmla="*/ 1 w 42"/>
                  <a:gd name="T1" fmla="*/ 78 h 98"/>
                  <a:gd name="T2" fmla="*/ 1 w 42"/>
                  <a:gd name="T3" fmla="*/ 79 h 98"/>
                  <a:gd name="T4" fmla="*/ 39 w 42"/>
                  <a:gd name="T5" fmla="*/ 98 h 98"/>
                  <a:gd name="T6" fmla="*/ 41 w 42"/>
                  <a:gd name="T7" fmla="*/ 98 h 98"/>
                  <a:gd name="T8" fmla="*/ 42 w 42"/>
                  <a:gd name="T9" fmla="*/ 96 h 98"/>
                  <a:gd name="T10" fmla="*/ 14 w 42"/>
                  <a:gd name="T11" fmla="*/ 1 h 98"/>
                  <a:gd name="T12" fmla="*/ 12 w 42"/>
                  <a:gd name="T13" fmla="*/ 0 h 98"/>
                  <a:gd name="T14" fmla="*/ 11 w 42"/>
                  <a:gd name="T15" fmla="*/ 1 h 98"/>
                  <a:gd name="T16" fmla="*/ 0 w 42"/>
                  <a:gd name="T17" fmla="*/ 78 h 98"/>
                  <a:gd name="T18" fmla="*/ 1 w 42"/>
                  <a:gd name="T19" fmla="*/ 79 h 98"/>
                  <a:gd name="T20" fmla="*/ 1 w 42"/>
                  <a:gd name="T21" fmla="*/ 78 h 98"/>
                  <a:gd name="T22" fmla="*/ 3 w 42"/>
                  <a:gd name="T23" fmla="*/ 78 h 98"/>
                  <a:gd name="T24" fmla="*/ 13 w 42"/>
                  <a:gd name="T25" fmla="*/ 8 h 98"/>
                  <a:gd name="T26" fmla="*/ 38 w 42"/>
                  <a:gd name="T27" fmla="*/ 94 h 98"/>
                  <a:gd name="T28" fmla="*/ 2 w 42"/>
                  <a:gd name="T29" fmla="*/ 76 h 98"/>
                  <a:gd name="T30" fmla="*/ 1 w 42"/>
                  <a:gd name="T31" fmla="*/ 78 h 98"/>
                  <a:gd name="T32" fmla="*/ 3 w 42"/>
                  <a:gd name="T33" fmla="*/ 78 h 98"/>
                  <a:gd name="T34" fmla="*/ 1 w 42"/>
                  <a:gd name="T35" fmla="*/ 7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" h="98">
                    <a:moveTo>
                      <a:pt x="1" y="78"/>
                    </a:moveTo>
                    <a:cubicBezTo>
                      <a:pt x="1" y="79"/>
                      <a:pt x="1" y="79"/>
                      <a:pt x="1" y="79"/>
                    </a:cubicBezTo>
                    <a:cubicBezTo>
                      <a:pt x="39" y="98"/>
                      <a:pt x="39" y="98"/>
                      <a:pt x="39" y="98"/>
                    </a:cubicBezTo>
                    <a:cubicBezTo>
                      <a:pt x="40" y="98"/>
                      <a:pt x="41" y="98"/>
                      <a:pt x="41" y="98"/>
                    </a:cubicBezTo>
                    <a:cubicBezTo>
                      <a:pt x="41" y="97"/>
                      <a:pt x="42" y="97"/>
                      <a:pt x="42" y="9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12" y="0"/>
                      <a:pt x="11" y="0"/>
                      <a:pt x="11" y="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9"/>
                      <a:pt x="1" y="79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1" y="78"/>
                      <a:pt x="1" y="78"/>
                      <a:pt x="1" y="7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8" name="Freeform 972"/>
              <p:cNvSpPr/>
              <p:nvPr/>
            </p:nvSpPr>
            <p:spPr bwMode="auto">
              <a:xfrm>
                <a:off x="5675" y="2095"/>
                <a:ext cx="89" cy="91"/>
              </a:xfrm>
              <a:custGeom>
                <a:avLst/>
                <a:gdLst>
                  <a:gd name="T0" fmla="*/ 81 w 85"/>
                  <a:gd name="T1" fmla="*/ 86 h 87"/>
                  <a:gd name="T2" fmla="*/ 82 w 85"/>
                  <a:gd name="T3" fmla="*/ 86 h 87"/>
                  <a:gd name="T4" fmla="*/ 85 w 85"/>
                  <a:gd name="T5" fmla="*/ 15 h 87"/>
                  <a:gd name="T6" fmla="*/ 84 w 85"/>
                  <a:gd name="T7" fmla="*/ 14 h 87"/>
                  <a:gd name="T8" fmla="*/ 2 w 85"/>
                  <a:gd name="T9" fmla="*/ 1 h 87"/>
                  <a:gd name="T10" fmla="*/ 0 w 85"/>
                  <a:gd name="T11" fmla="*/ 1 h 87"/>
                  <a:gd name="T12" fmla="*/ 0 w 85"/>
                  <a:gd name="T13" fmla="*/ 3 h 87"/>
                  <a:gd name="T14" fmla="*/ 79 w 85"/>
                  <a:gd name="T15" fmla="*/ 87 h 87"/>
                  <a:gd name="T16" fmla="*/ 81 w 85"/>
                  <a:gd name="T17" fmla="*/ 87 h 87"/>
                  <a:gd name="T18" fmla="*/ 82 w 85"/>
                  <a:gd name="T19" fmla="*/ 86 h 87"/>
                  <a:gd name="T20" fmla="*/ 81 w 85"/>
                  <a:gd name="T21" fmla="*/ 86 h 87"/>
                  <a:gd name="T22" fmla="*/ 82 w 85"/>
                  <a:gd name="T23" fmla="*/ 85 h 87"/>
                  <a:gd name="T24" fmla="*/ 5 w 85"/>
                  <a:gd name="T25" fmla="*/ 4 h 87"/>
                  <a:gd name="T26" fmla="*/ 82 w 85"/>
                  <a:gd name="T27" fmla="*/ 17 h 87"/>
                  <a:gd name="T28" fmla="*/ 79 w 85"/>
                  <a:gd name="T29" fmla="*/ 86 h 87"/>
                  <a:gd name="T30" fmla="*/ 81 w 85"/>
                  <a:gd name="T31" fmla="*/ 86 h 87"/>
                  <a:gd name="T32" fmla="*/ 82 w 85"/>
                  <a:gd name="T33" fmla="*/ 85 h 87"/>
                  <a:gd name="T34" fmla="*/ 81 w 85"/>
                  <a:gd name="T35" fmla="*/ 8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87">
                    <a:moveTo>
                      <a:pt x="81" y="86"/>
                    </a:moveTo>
                    <a:cubicBezTo>
                      <a:pt x="82" y="86"/>
                      <a:pt x="82" y="86"/>
                      <a:pt x="82" y="86"/>
                    </a:cubicBezTo>
                    <a:cubicBezTo>
                      <a:pt x="85" y="15"/>
                      <a:pt x="85" y="15"/>
                      <a:pt x="85" y="15"/>
                    </a:cubicBezTo>
                    <a:cubicBezTo>
                      <a:pt x="85" y="15"/>
                      <a:pt x="85" y="14"/>
                      <a:pt x="84" y="1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80" y="87"/>
                      <a:pt x="81" y="87"/>
                      <a:pt x="81" y="87"/>
                    </a:cubicBezTo>
                    <a:cubicBezTo>
                      <a:pt x="82" y="87"/>
                      <a:pt x="82" y="86"/>
                      <a:pt x="82" y="86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82" y="85"/>
                      <a:pt x="82" y="85"/>
                      <a:pt x="82" y="8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82" y="85"/>
                      <a:pt x="82" y="85"/>
                      <a:pt x="82" y="85"/>
                    </a:cubicBezTo>
                    <a:cubicBezTo>
                      <a:pt x="81" y="86"/>
                      <a:pt x="81" y="86"/>
                      <a:pt x="81" y="8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9" name="Freeform 973"/>
              <p:cNvSpPr/>
              <p:nvPr/>
            </p:nvSpPr>
            <p:spPr bwMode="auto">
              <a:xfrm>
                <a:off x="5603" y="2317"/>
                <a:ext cx="80" cy="58"/>
              </a:xfrm>
              <a:custGeom>
                <a:avLst/>
                <a:gdLst>
                  <a:gd name="T0" fmla="*/ 2 w 76"/>
                  <a:gd name="T1" fmla="*/ 22 h 55"/>
                  <a:gd name="T2" fmla="*/ 2 w 76"/>
                  <a:gd name="T3" fmla="*/ 23 h 55"/>
                  <a:gd name="T4" fmla="*/ 40 w 76"/>
                  <a:gd name="T5" fmla="*/ 3 h 55"/>
                  <a:gd name="T6" fmla="*/ 70 w 76"/>
                  <a:gd name="T7" fmla="*/ 50 h 55"/>
                  <a:gd name="T8" fmla="*/ 2 w 76"/>
                  <a:gd name="T9" fmla="*/ 20 h 55"/>
                  <a:gd name="T10" fmla="*/ 2 w 76"/>
                  <a:gd name="T11" fmla="*/ 22 h 55"/>
                  <a:gd name="T12" fmla="*/ 2 w 76"/>
                  <a:gd name="T13" fmla="*/ 23 h 55"/>
                  <a:gd name="T14" fmla="*/ 2 w 76"/>
                  <a:gd name="T15" fmla="*/ 22 h 55"/>
                  <a:gd name="T16" fmla="*/ 1 w 76"/>
                  <a:gd name="T17" fmla="*/ 23 h 55"/>
                  <a:gd name="T18" fmla="*/ 74 w 76"/>
                  <a:gd name="T19" fmla="*/ 55 h 55"/>
                  <a:gd name="T20" fmla="*/ 75 w 76"/>
                  <a:gd name="T21" fmla="*/ 54 h 55"/>
                  <a:gd name="T22" fmla="*/ 76 w 76"/>
                  <a:gd name="T23" fmla="*/ 52 h 55"/>
                  <a:gd name="T24" fmla="*/ 42 w 76"/>
                  <a:gd name="T25" fmla="*/ 1 h 55"/>
                  <a:gd name="T26" fmla="*/ 40 w 76"/>
                  <a:gd name="T27" fmla="*/ 0 h 55"/>
                  <a:gd name="T28" fmla="*/ 1 w 76"/>
                  <a:gd name="T29" fmla="*/ 20 h 55"/>
                  <a:gd name="T30" fmla="*/ 0 w 76"/>
                  <a:gd name="T31" fmla="*/ 22 h 55"/>
                  <a:gd name="T32" fmla="*/ 1 w 76"/>
                  <a:gd name="T33" fmla="*/ 23 h 55"/>
                  <a:gd name="T34" fmla="*/ 2 w 76"/>
                  <a:gd name="T35" fmla="*/ 2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6" h="55">
                    <a:moveTo>
                      <a:pt x="2" y="22"/>
                    </a:moveTo>
                    <a:cubicBezTo>
                      <a:pt x="2" y="23"/>
                      <a:pt x="2" y="23"/>
                      <a:pt x="2" y="2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4" y="55"/>
                      <a:pt x="75" y="55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0" y="22"/>
                      <a:pt x="0" y="23"/>
                      <a:pt x="1" y="23"/>
                    </a:cubicBezTo>
                    <a:cubicBezTo>
                      <a:pt x="2" y="22"/>
                      <a:pt x="2" y="22"/>
                      <a:pt x="2" y="2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0" name="Freeform 974"/>
              <p:cNvSpPr/>
              <p:nvPr/>
            </p:nvSpPr>
            <p:spPr bwMode="auto">
              <a:xfrm>
                <a:off x="5617" y="2379"/>
                <a:ext cx="33" cy="48"/>
              </a:xfrm>
              <a:custGeom>
                <a:avLst/>
                <a:gdLst>
                  <a:gd name="T0" fmla="*/ 29 w 31"/>
                  <a:gd name="T1" fmla="*/ 45 h 46"/>
                  <a:gd name="T2" fmla="*/ 30 w 31"/>
                  <a:gd name="T3" fmla="*/ 43 h 46"/>
                  <a:gd name="T4" fmla="*/ 3 w 31"/>
                  <a:gd name="T5" fmla="*/ 25 h 46"/>
                  <a:gd name="T6" fmla="*/ 14 w 31"/>
                  <a:gd name="T7" fmla="*/ 5 h 46"/>
                  <a:gd name="T8" fmla="*/ 27 w 31"/>
                  <a:gd name="T9" fmla="*/ 45 h 46"/>
                  <a:gd name="T10" fmla="*/ 29 w 31"/>
                  <a:gd name="T11" fmla="*/ 45 h 46"/>
                  <a:gd name="T12" fmla="*/ 30 w 31"/>
                  <a:gd name="T13" fmla="*/ 43 h 46"/>
                  <a:gd name="T14" fmla="*/ 29 w 31"/>
                  <a:gd name="T15" fmla="*/ 45 h 46"/>
                  <a:gd name="T16" fmla="*/ 30 w 31"/>
                  <a:gd name="T17" fmla="*/ 44 h 46"/>
                  <a:gd name="T18" fmla="*/ 15 w 31"/>
                  <a:gd name="T19" fmla="*/ 1 h 46"/>
                  <a:gd name="T20" fmla="*/ 14 w 31"/>
                  <a:gd name="T21" fmla="*/ 0 h 46"/>
                  <a:gd name="T22" fmla="*/ 13 w 31"/>
                  <a:gd name="T23" fmla="*/ 0 h 46"/>
                  <a:gd name="T24" fmla="*/ 0 w 31"/>
                  <a:gd name="T25" fmla="*/ 24 h 46"/>
                  <a:gd name="T26" fmla="*/ 0 w 31"/>
                  <a:gd name="T27" fmla="*/ 26 h 46"/>
                  <a:gd name="T28" fmla="*/ 28 w 31"/>
                  <a:gd name="T29" fmla="*/ 46 h 46"/>
                  <a:gd name="T30" fmla="*/ 30 w 31"/>
                  <a:gd name="T31" fmla="*/ 46 h 46"/>
                  <a:gd name="T32" fmla="*/ 30 w 31"/>
                  <a:gd name="T33" fmla="*/ 44 h 46"/>
                  <a:gd name="T34" fmla="*/ 29 w 31"/>
                  <a:gd name="T35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46">
                    <a:moveTo>
                      <a:pt x="29" y="45"/>
                    </a:moveTo>
                    <a:cubicBezTo>
                      <a:pt x="30" y="43"/>
                      <a:pt x="30" y="43"/>
                      <a:pt x="30" y="43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0" y="26"/>
                      <a:pt x="0" y="2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9" y="46"/>
                      <a:pt x="29" y="46"/>
                      <a:pt x="30" y="46"/>
                    </a:cubicBezTo>
                    <a:cubicBezTo>
                      <a:pt x="30" y="45"/>
                      <a:pt x="31" y="45"/>
                      <a:pt x="30" y="44"/>
                    </a:cubicBezTo>
                    <a:cubicBezTo>
                      <a:pt x="29" y="45"/>
                      <a:pt x="29" y="45"/>
                      <a:pt x="29" y="4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1" name="Freeform 975"/>
              <p:cNvSpPr/>
              <p:nvPr/>
            </p:nvSpPr>
            <p:spPr bwMode="auto">
              <a:xfrm>
                <a:off x="5554" y="2338"/>
                <a:ext cx="67" cy="69"/>
              </a:xfrm>
              <a:custGeom>
                <a:avLst/>
                <a:gdLst>
                  <a:gd name="T0" fmla="*/ 1 w 63"/>
                  <a:gd name="T1" fmla="*/ 25 h 65"/>
                  <a:gd name="T2" fmla="*/ 1 w 63"/>
                  <a:gd name="T3" fmla="*/ 26 h 65"/>
                  <a:gd name="T4" fmla="*/ 61 w 63"/>
                  <a:gd name="T5" fmla="*/ 64 h 65"/>
                  <a:gd name="T6" fmla="*/ 62 w 63"/>
                  <a:gd name="T7" fmla="*/ 64 h 65"/>
                  <a:gd name="T8" fmla="*/ 63 w 63"/>
                  <a:gd name="T9" fmla="*/ 63 h 65"/>
                  <a:gd name="T10" fmla="*/ 49 w 63"/>
                  <a:gd name="T11" fmla="*/ 1 h 65"/>
                  <a:gd name="T12" fmla="*/ 48 w 63"/>
                  <a:gd name="T13" fmla="*/ 0 h 65"/>
                  <a:gd name="T14" fmla="*/ 47 w 63"/>
                  <a:gd name="T15" fmla="*/ 0 h 65"/>
                  <a:gd name="T16" fmla="*/ 1 w 63"/>
                  <a:gd name="T17" fmla="*/ 24 h 65"/>
                  <a:gd name="T18" fmla="*/ 0 w 63"/>
                  <a:gd name="T19" fmla="*/ 25 h 65"/>
                  <a:gd name="T20" fmla="*/ 1 w 63"/>
                  <a:gd name="T21" fmla="*/ 26 h 65"/>
                  <a:gd name="T22" fmla="*/ 1 w 63"/>
                  <a:gd name="T23" fmla="*/ 25 h 65"/>
                  <a:gd name="T24" fmla="*/ 2 w 63"/>
                  <a:gd name="T25" fmla="*/ 26 h 65"/>
                  <a:gd name="T26" fmla="*/ 47 w 63"/>
                  <a:gd name="T27" fmla="*/ 4 h 65"/>
                  <a:gd name="T28" fmla="*/ 59 w 63"/>
                  <a:gd name="T29" fmla="*/ 60 h 65"/>
                  <a:gd name="T30" fmla="*/ 2 w 63"/>
                  <a:gd name="T31" fmla="*/ 24 h 65"/>
                  <a:gd name="T32" fmla="*/ 1 w 63"/>
                  <a:gd name="T33" fmla="*/ 25 h 65"/>
                  <a:gd name="T34" fmla="*/ 2 w 63"/>
                  <a:gd name="T35" fmla="*/ 26 h 65"/>
                  <a:gd name="T36" fmla="*/ 1 w 63"/>
                  <a:gd name="T37" fmla="*/ 2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3" h="65">
                    <a:moveTo>
                      <a:pt x="1" y="25"/>
                    </a:moveTo>
                    <a:cubicBezTo>
                      <a:pt x="1" y="26"/>
                      <a:pt x="1" y="26"/>
                      <a:pt x="1" y="26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5"/>
                      <a:pt x="62" y="65"/>
                      <a:pt x="62" y="64"/>
                    </a:cubicBezTo>
                    <a:cubicBezTo>
                      <a:pt x="63" y="64"/>
                      <a:pt x="63" y="63"/>
                      <a:pt x="63" y="6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9" y="0"/>
                      <a:pt x="48" y="0"/>
                    </a:cubicBezTo>
                    <a:cubicBezTo>
                      <a:pt x="48" y="0"/>
                      <a:pt x="47" y="0"/>
                      <a:pt x="47" y="0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5"/>
                      <a:pt x="1" y="25"/>
                      <a:pt x="1" y="2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2" name="Freeform 976"/>
              <p:cNvSpPr/>
              <p:nvPr/>
            </p:nvSpPr>
            <p:spPr bwMode="auto">
              <a:xfrm>
                <a:off x="5547" y="2257"/>
                <a:ext cx="59" cy="85"/>
              </a:xfrm>
              <a:custGeom>
                <a:avLst/>
                <a:gdLst>
                  <a:gd name="T0" fmla="*/ 50 w 56"/>
                  <a:gd name="T1" fmla="*/ 1 h 80"/>
                  <a:gd name="T2" fmla="*/ 50 w 56"/>
                  <a:gd name="T3" fmla="*/ 0 h 80"/>
                  <a:gd name="T4" fmla="*/ 2 w 56"/>
                  <a:gd name="T5" fmla="*/ 5 h 80"/>
                  <a:gd name="T6" fmla="*/ 0 w 56"/>
                  <a:gd name="T7" fmla="*/ 6 h 80"/>
                  <a:gd name="T8" fmla="*/ 0 w 56"/>
                  <a:gd name="T9" fmla="*/ 8 h 80"/>
                  <a:gd name="T10" fmla="*/ 53 w 56"/>
                  <a:gd name="T11" fmla="*/ 79 h 80"/>
                  <a:gd name="T12" fmla="*/ 55 w 56"/>
                  <a:gd name="T13" fmla="*/ 80 h 80"/>
                  <a:gd name="T14" fmla="*/ 56 w 56"/>
                  <a:gd name="T15" fmla="*/ 79 h 80"/>
                  <a:gd name="T16" fmla="*/ 52 w 56"/>
                  <a:gd name="T17" fmla="*/ 1 h 80"/>
                  <a:gd name="T18" fmla="*/ 51 w 56"/>
                  <a:gd name="T19" fmla="*/ 0 h 80"/>
                  <a:gd name="T20" fmla="*/ 50 w 56"/>
                  <a:gd name="T21" fmla="*/ 0 h 80"/>
                  <a:gd name="T22" fmla="*/ 50 w 56"/>
                  <a:gd name="T23" fmla="*/ 1 h 80"/>
                  <a:gd name="T24" fmla="*/ 49 w 56"/>
                  <a:gd name="T25" fmla="*/ 1 h 80"/>
                  <a:gd name="T26" fmla="*/ 53 w 56"/>
                  <a:gd name="T27" fmla="*/ 74 h 80"/>
                  <a:gd name="T28" fmla="*/ 4 w 56"/>
                  <a:gd name="T29" fmla="*/ 8 h 80"/>
                  <a:gd name="T30" fmla="*/ 50 w 56"/>
                  <a:gd name="T31" fmla="*/ 3 h 80"/>
                  <a:gd name="T32" fmla="*/ 50 w 56"/>
                  <a:gd name="T33" fmla="*/ 1 h 80"/>
                  <a:gd name="T34" fmla="*/ 49 w 56"/>
                  <a:gd name="T35" fmla="*/ 1 h 80"/>
                  <a:gd name="T36" fmla="*/ 50 w 56"/>
                  <a:gd name="T37" fmla="*/ 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" h="80">
                    <a:moveTo>
                      <a:pt x="50" y="1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6"/>
                      <a:pt x="0" y="6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4" y="80"/>
                      <a:pt x="54" y="80"/>
                      <a:pt x="55" y="80"/>
                    </a:cubicBezTo>
                    <a:cubicBezTo>
                      <a:pt x="56" y="80"/>
                      <a:pt x="56" y="79"/>
                      <a:pt x="56" y="79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1" y="0"/>
                      <a:pt x="51" y="0"/>
                    </a:cubicBezTo>
                    <a:cubicBezTo>
                      <a:pt x="51" y="0"/>
                      <a:pt x="50" y="0"/>
                      <a:pt x="50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0" y="1"/>
                      <a:pt x="50" y="1"/>
                      <a:pt x="50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3" name="Freeform 977"/>
              <p:cNvSpPr/>
              <p:nvPr/>
            </p:nvSpPr>
            <p:spPr bwMode="auto">
              <a:xfrm>
                <a:off x="5521" y="2451"/>
                <a:ext cx="106" cy="45"/>
              </a:xfrm>
              <a:custGeom>
                <a:avLst/>
                <a:gdLst>
                  <a:gd name="T0" fmla="*/ 2 w 100"/>
                  <a:gd name="T1" fmla="*/ 25 h 42"/>
                  <a:gd name="T2" fmla="*/ 2 w 100"/>
                  <a:gd name="T3" fmla="*/ 27 h 42"/>
                  <a:gd name="T4" fmla="*/ 44 w 100"/>
                  <a:gd name="T5" fmla="*/ 4 h 42"/>
                  <a:gd name="T6" fmla="*/ 92 w 100"/>
                  <a:gd name="T7" fmla="*/ 38 h 42"/>
                  <a:gd name="T8" fmla="*/ 2 w 100"/>
                  <a:gd name="T9" fmla="*/ 24 h 42"/>
                  <a:gd name="T10" fmla="*/ 2 w 100"/>
                  <a:gd name="T11" fmla="*/ 25 h 42"/>
                  <a:gd name="T12" fmla="*/ 2 w 100"/>
                  <a:gd name="T13" fmla="*/ 27 h 42"/>
                  <a:gd name="T14" fmla="*/ 2 w 100"/>
                  <a:gd name="T15" fmla="*/ 25 h 42"/>
                  <a:gd name="T16" fmla="*/ 1 w 100"/>
                  <a:gd name="T17" fmla="*/ 27 h 42"/>
                  <a:gd name="T18" fmla="*/ 98 w 100"/>
                  <a:gd name="T19" fmla="*/ 42 h 42"/>
                  <a:gd name="T20" fmla="*/ 100 w 100"/>
                  <a:gd name="T21" fmla="*/ 41 h 42"/>
                  <a:gd name="T22" fmla="*/ 99 w 100"/>
                  <a:gd name="T23" fmla="*/ 39 h 42"/>
                  <a:gd name="T24" fmla="*/ 45 w 100"/>
                  <a:gd name="T25" fmla="*/ 1 h 42"/>
                  <a:gd name="T26" fmla="*/ 44 w 100"/>
                  <a:gd name="T27" fmla="*/ 0 h 42"/>
                  <a:gd name="T28" fmla="*/ 1 w 100"/>
                  <a:gd name="T29" fmla="*/ 24 h 42"/>
                  <a:gd name="T30" fmla="*/ 0 w 100"/>
                  <a:gd name="T31" fmla="*/ 25 h 42"/>
                  <a:gd name="T32" fmla="*/ 1 w 100"/>
                  <a:gd name="T33" fmla="*/ 27 h 42"/>
                  <a:gd name="T34" fmla="*/ 2 w 100"/>
                  <a:gd name="T35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42">
                    <a:moveTo>
                      <a:pt x="2" y="25"/>
                    </a:moveTo>
                    <a:cubicBezTo>
                      <a:pt x="2" y="27"/>
                      <a:pt x="2" y="27"/>
                      <a:pt x="2" y="27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9" y="42"/>
                      <a:pt x="100" y="42"/>
                      <a:pt x="100" y="41"/>
                    </a:cubicBezTo>
                    <a:cubicBezTo>
                      <a:pt x="100" y="41"/>
                      <a:pt x="100" y="40"/>
                      <a:pt x="99" y="39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0" y="26"/>
                      <a:pt x="1" y="27"/>
                      <a:pt x="1" y="27"/>
                    </a:cubicBezTo>
                    <a:cubicBezTo>
                      <a:pt x="2" y="25"/>
                      <a:pt x="2" y="25"/>
                      <a:pt x="2" y="2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4" name="Freeform 978"/>
              <p:cNvSpPr/>
              <p:nvPr/>
            </p:nvSpPr>
            <p:spPr bwMode="auto">
              <a:xfrm>
                <a:off x="5783" y="2403"/>
                <a:ext cx="54" cy="103"/>
              </a:xfrm>
              <a:custGeom>
                <a:avLst/>
                <a:gdLst>
                  <a:gd name="T0" fmla="*/ 1 w 51"/>
                  <a:gd name="T1" fmla="*/ 91 h 98"/>
                  <a:gd name="T2" fmla="*/ 3 w 51"/>
                  <a:gd name="T3" fmla="*/ 91 h 98"/>
                  <a:gd name="T4" fmla="*/ 23 w 51"/>
                  <a:gd name="T5" fmla="*/ 8 h 98"/>
                  <a:gd name="T6" fmla="*/ 47 w 51"/>
                  <a:gd name="T7" fmla="*/ 95 h 98"/>
                  <a:gd name="T8" fmla="*/ 1 w 51"/>
                  <a:gd name="T9" fmla="*/ 90 h 98"/>
                  <a:gd name="T10" fmla="*/ 1 w 51"/>
                  <a:gd name="T11" fmla="*/ 91 h 98"/>
                  <a:gd name="T12" fmla="*/ 3 w 51"/>
                  <a:gd name="T13" fmla="*/ 91 h 98"/>
                  <a:gd name="T14" fmla="*/ 1 w 51"/>
                  <a:gd name="T15" fmla="*/ 91 h 98"/>
                  <a:gd name="T16" fmla="*/ 1 w 51"/>
                  <a:gd name="T17" fmla="*/ 93 h 98"/>
                  <a:gd name="T18" fmla="*/ 49 w 51"/>
                  <a:gd name="T19" fmla="*/ 98 h 98"/>
                  <a:gd name="T20" fmla="*/ 51 w 51"/>
                  <a:gd name="T21" fmla="*/ 98 h 98"/>
                  <a:gd name="T22" fmla="*/ 51 w 51"/>
                  <a:gd name="T23" fmla="*/ 96 h 98"/>
                  <a:gd name="T24" fmla="*/ 25 w 51"/>
                  <a:gd name="T25" fmla="*/ 1 h 98"/>
                  <a:gd name="T26" fmla="*/ 23 w 51"/>
                  <a:gd name="T27" fmla="*/ 0 h 98"/>
                  <a:gd name="T28" fmla="*/ 22 w 51"/>
                  <a:gd name="T29" fmla="*/ 1 h 98"/>
                  <a:gd name="T30" fmla="*/ 0 w 51"/>
                  <a:gd name="T31" fmla="*/ 91 h 98"/>
                  <a:gd name="T32" fmla="*/ 0 w 51"/>
                  <a:gd name="T33" fmla="*/ 92 h 98"/>
                  <a:gd name="T34" fmla="*/ 1 w 51"/>
                  <a:gd name="T35" fmla="*/ 93 h 98"/>
                  <a:gd name="T36" fmla="*/ 1 w 51"/>
                  <a:gd name="T37" fmla="*/ 9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" h="98">
                    <a:moveTo>
                      <a:pt x="1" y="91"/>
                    </a:moveTo>
                    <a:cubicBezTo>
                      <a:pt x="3" y="91"/>
                      <a:pt x="3" y="91"/>
                      <a:pt x="3" y="91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1" y="91"/>
                      <a:pt x="1" y="91"/>
                      <a:pt x="1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" y="91"/>
                      <a:pt x="1" y="91"/>
                      <a:pt x="1" y="91"/>
                    </a:cubicBezTo>
                    <a:cubicBezTo>
                      <a:pt x="1" y="93"/>
                      <a:pt x="1" y="93"/>
                      <a:pt x="1" y="9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0" y="98"/>
                      <a:pt x="50" y="98"/>
                      <a:pt x="51" y="98"/>
                    </a:cubicBezTo>
                    <a:cubicBezTo>
                      <a:pt x="51" y="97"/>
                      <a:pt x="51" y="97"/>
                      <a:pt x="51" y="96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3" y="0"/>
                      <a:pt x="22" y="1"/>
                      <a:pt x="22" y="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2"/>
                      <a:pt x="0" y="92"/>
                    </a:cubicBezTo>
                    <a:cubicBezTo>
                      <a:pt x="0" y="92"/>
                      <a:pt x="1" y="93"/>
                      <a:pt x="1" y="93"/>
                    </a:cubicBezTo>
                    <a:cubicBezTo>
                      <a:pt x="1" y="91"/>
                      <a:pt x="1" y="91"/>
                      <a:pt x="1" y="9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5" name="Freeform 979"/>
              <p:cNvSpPr/>
              <p:nvPr/>
            </p:nvSpPr>
            <p:spPr bwMode="auto">
              <a:xfrm>
                <a:off x="5698" y="2430"/>
                <a:ext cx="89" cy="80"/>
              </a:xfrm>
              <a:custGeom>
                <a:avLst/>
                <a:gdLst>
                  <a:gd name="T0" fmla="*/ 8 w 84"/>
                  <a:gd name="T1" fmla="*/ 2 h 75"/>
                  <a:gd name="T2" fmla="*/ 7 w 84"/>
                  <a:gd name="T3" fmla="*/ 2 h 75"/>
                  <a:gd name="T4" fmla="*/ 0 w 84"/>
                  <a:gd name="T5" fmla="*/ 73 h 75"/>
                  <a:gd name="T6" fmla="*/ 0 w 84"/>
                  <a:gd name="T7" fmla="*/ 74 h 75"/>
                  <a:gd name="T8" fmla="*/ 1 w 84"/>
                  <a:gd name="T9" fmla="*/ 75 h 75"/>
                  <a:gd name="T10" fmla="*/ 82 w 84"/>
                  <a:gd name="T11" fmla="*/ 67 h 75"/>
                  <a:gd name="T12" fmla="*/ 84 w 84"/>
                  <a:gd name="T13" fmla="*/ 66 h 75"/>
                  <a:gd name="T14" fmla="*/ 83 w 84"/>
                  <a:gd name="T15" fmla="*/ 64 h 75"/>
                  <a:gd name="T16" fmla="*/ 9 w 84"/>
                  <a:gd name="T17" fmla="*/ 1 h 75"/>
                  <a:gd name="T18" fmla="*/ 8 w 84"/>
                  <a:gd name="T19" fmla="*/ 1 h 75"/>
                  <a:gd name="T20" fmla="*/ 7 w 84"/>
                  <a:gd name="T21" fmla="*/ 2 h 75"/>
                  <a:gd name="T22" fmla="*/ 8 w 84"/>
                  <a:gd name="T23" fmla="*/ 2 h 75"/>
                  <a:gd name="T24" fmla="*/ 7 w 84"/>
                  <a:gd name="T25" fmla="*/ 3 h 75"/>
                  <a:gd name="T26" fmla="*/ 78 w 84"/>
                  <a:gd name="T27" fmla="*/ 64 h 75"/>
                  <a:gd name="T28" fmla="*/ 3 w 84"/>
                  <a:gd name="T29" fmla="*/ 71 h 75"/>
                  <a:gd name="T30" fmla="*/ 10 w 84"/>
                  <a:gd name="T31" fmla="*/ 2 h 75"/>
                  <a:gd name="T32" fmla="*/ 8 w 84"/>
                  <a:gd name="T33" fmla="*/ 2 h 75"/>
                  <a:gd name="T34" fmla="*/ 7 w 84"/>
                  <a:gd name="T35" fmla="*/ 3 h 75"/>
                  <a:gd name="T36" fmla="*/ 8 w 84"/>
                  <a:gd name="T37" fmla="*/ 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75"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4"/>
                      <a:pt x="0" y="74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3" y="67"/>
                      <a:pt x="83" y="66"/>
                      <a:pt x="84" y="66"/>
                    </a:cubicBezTo>
                    <a:cubicBezTo>
                      <a:pt x="84" y="65"/>
                      <a:pt x="84" y="64"/>
                      <a:pt x="83" y="6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8" y="0"/>
                      <a:pt x="8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2"/>
                      <a:pt x="8" y="2"/>
                      <a:pt x="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6" name="Freeform 980"/>
              <p:cNvSpPr/>
              <p:nvPr/>
            </p:nvSpPr>
            <p:spPr bwMode="auto">
              <a:xfrm>
                <a:off x="5628" y="2202"/>
                <a:ext cx="112" cy="79"/>
              </a:xfrm>
              <a:custGeom>
                <a:avLst/>
                <a:gdLst>
                  <a:gd name="T0" fmla="*/ 104 w 106"/>
                  <a:gd name="T1" fmla="*/ 73 h 75"/>
                  <a:gd name="T2" fmla="*/ 106 w 106"/>
                  <a:gd name="T3" fmla="*/ 73 h 75"/>
                  <a:gd name="T4" fmla="*/ 82 w 106"/>
                  <a:gd name="T5" fmla="*/ 1 h 75"/>
                  <a:gd name="T6" fmla="*/ 81 w 106"/>
                  <a:gd name="T7" fmla="*/ 0 h 75"/>
                  <a:gd name="T8" fmla="*/ 80 w 106"/>
                  <a:gd name="T9" fmla="*/ 0 h 75"/>
                  <a:gd name="T10" fmla="*/ 0 w 106"/>
                  <a:gd name="T11" fmla="*/ 44 h 75"/>
                  <a:gd name="T12" fmla="*/ 0 w 106"/>
                  <a:gd name="T13" fmla="*/ 46 h 75"/>
                  <a:gd name="T14" fmla="*/ 1 w 106"/>
                  <a:gd name="T15" fmla="*/ 47 h 75"/>
                  <a:gd name="T16" fmla="*/ 104 w 106"/>
                  <a:gd name="T17" fmla="*/ 75 h 75"/>
                  <a:gd name="T18" fmla="*/ 105 w 106"/>
                  <a:gd name="T19" fmla="*/ 74 h 75"/>
                  <a:gd name="T20" fmla="*/ 106 w 106"/>
                  <a:gd name="T21" fmla="*/ 73 h 75"/>
                  <a:gd name="T22" fmla="*/ 104 w 106"/>
                  <a:gd name="T23" fmla="*/ 73 h 75"/>
                  <a:gd name="T24" fmla="*/ 105 w 106"/>
                  <a:gd name="T25" fmla="*/ 72 h 75"/>
                  <a:gd name="T26" fmla="*/ 5 w 106"/>
                  <a:gd name="T27" fmla="*/ 45 h 75"/>
                  <a:gd name="T28" fmla="*/ 80 w 106"/>
                  <a:gd name="T29" fmla="*/ 4 h 75"/>
                  <a:gd name="T30" fmla="*/ 103 w 106"/>
                  <a:gd name="T31" fmla="*/ 74 h 75"/>
                  <a:gd name="T32" fmla="*/ 104 w 106"/>
                  <a:gd name="T33" fmla="*/ 73 h 75"/>
                  <a:gd name="T34" fmla="*/ 105 w 106"/>
                  <a:gd name="T35" fmla="*/ 72 h 75"/>
                  <a:gd name="T36" fmla="*/ 104 w 106"/>
                  <a:gd name="T37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6" h="75">
                    <a:moveTo>
                      <a:pt x="104" y="73"/>
                    </a:moveTo>
                    <a:cubicBezTo>
                      <a:pt x="106" y="73"/>
                      <a:pt x="106" y="73"/>
                      <a:pt x="106" y="73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1"/>
                      <a:pt x="81" y="0"/>
                      <a:pt x="8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5"/>
                      <a:pt x="0" y="46"/>
                    </a:cubicBezTo>
                    <a:cubicBezTo>
                      <a:pt x="0" y="46"/>
                      <a:pt x="0" y="47"/>
                      <a:pt x="1" y="47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4" y="75"/>
                      <a:pt x="105" y="75"/>
                      <a:pt x="105" y="74"/>
                    </a:cubicBezTo>
                    <a:cubicBezTo>
                      <a:pt x="106" y="74"/>
                      <a:pt x="106" y="73"/>
                      <a:pt x="106" y="73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4" y="73"/>
                      <a:pt x="104" y="73"/>
                      <a:pt x="104" y="7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7" name="Freeform 981"/>
              <p:cNvSpPr/>
              <p:nvPr/>
            </p:nvSpPr>
            <p:spPr bwMode="auto">
              <a:xfrm>
                <a:off x="5737" y="2198"/>
                <a:ext cx="108" cy="83"/>
              </a:xfrm>
              <a:custGeom>
                <a:avLst/>
                <a:gdLst>
                  <a:gd name="T0" fmla="*/ 100 w 102"/>
                  <a:gd name="T1" fmla="*/ 36 h 79"/>
                  <a:gd name="T2" fmla="*/ 100 w 102"/>
                  <a:gd name="T3" fmla="*/ 34 h 79"/>
                  <a:gd name="T4" fmla="*/ 6 w 102"/>
                  <a:gd name="T5" fmla="*/ 74 h 79"/>
                  <a:gd name="T6" fmla="*/ 60 w 102"/>
                  <a:gd name="T7" fmla="*/ 3 h 79"/>
                  <a:gd name="T8" fmla="*/ 99 w 102"/>
                  <a:gd name="T9" fmla="*/ 37 h 79"/>
                  <a:gd name="T10" fmla="*/ 100 w 102"/>
                  <a:gd name="T11" fmla="*/ 36 h 79"/>
                  <a:gd name="T12" fmla="*/ 100 w 102"/>
                  <a:gd name="T13" fmla="*/ 34 h 79"/>
                  <a:gd name="T14" fmla="*/ 100 w 102"/>
                  <a:gd name="T15" fmla="*/ 36 h 79"/>
                  <a:gd name="T16" fmla="*/ 101 w 102"/>
                  <a:gd name="T17" fmla="*/ 35 h 79"/>
                  <a:gd name="T18" fmla="*/ 61 w 102"/>
                  <a:gd name="T19" fmla="*/ 0 h 79"/>
                  <a:gd name="T20" fmla="*/ 59 w 102"/>
                  <a:gd name="T21" fmla="*/ 0 h 79"/>
                  <a:gd name="T22" fmla="*/ 58 w 102"/>
                  <a:gd name="T23" fmla="*/ 0 h 79"/>
                  <a:gd name="T24" fmla="*/ 0 w 102"/>
                  <a:gd name="T25" fmla="*/ 76 h 79"/>
                  <a:gd name="T26" fmla="*/ 0 w 102"/>
                  <a:gd name="T27" fmla="*/ 78 h 79"/>
                  <a:gd name="T28" fmla="*/ 2 w 102"/>
                  <a:gd name="T29" fmla="*/ 79 h 79"/>
                  <a:gd name="T30" fmla="*/ 101 w 102"/>
                  <a:gd name="T31" fmla="*/ 37 h 79"/>
                  <a:gd name="T32" fmla="*/ 102 w 102"/>
                  <a:gd name="T33" fmla="*/ 36 h 79"/>
                  <a:gd name="T34" fmla="*/ 101 w 102"/>
                  <a:gd name="T35" fmla="*/ 35 h 79"/>
                  <a:gd name="T36" fmla="*/ 100 w 102"/>
                  <a:gd name="T37" fmla="*/ 3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79">
                    <a:moveTo>
                      <a:pt x="100" y="36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99" y="37"/>
                      <a:pt x="99" y="37"/>
                      <a:pt x="99" y="37"/>
                    </a:cubicBezTo>
                    <a:cubicBezTo>
                      <a:pt x="100" y="36"/>
                      <a:pt x="100" y="36"/>
                      <a:pt x="100" y="36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6"/>
                      <a:pt x="100" y="36"/>
                      <a:pt x="100" y="36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0" y="0"/>
                      <a:pt x="60" y="0"/>
                      <a:pt x="59" y="0"/>
                    </a:cubicBezTo>
                    <a:cubicBezTo>
                      <a:pt x="59" y="0"/>
                      <a:pt x="59" y="0"/>
                      <a:pt x="58" y="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0" y="78"/>
                      <a:pt x="0" y="78"/>
                    </a:cubicBezTo>
                    <a:cubicBezTo>
                      <a:pt x="0" y="79"/>
                      <a:pt x="1" y="79"/>
                      <a:pt x="2" y="79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2" y="36"/>
                      <a:pt x="102" y="36"/>
                    </a:cubicBezTo>
                    <a:cubicBezTo>
                      <a:pt x="102" y="35"/>
                      <a:pt x="102" y="35"/>
                      <a:pt x="101" y="35"/>
                    </a:cubicBezTo>
                    <a:cubicBezTo>
                      <a:pt x="100" y="36"/>
                      <a:pt x="100" y="36"/>
                      <a:pt x="100" y="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8" name="Freeform 982"/>
              <p:cNvSpPr/>
              <p:nvPr/>
            </p:nvSpPr>
            <p:spPr bwMode="auto">
              <a:xfrm>
                <a:off x="5900" y="2212"/>
                <a:ext cx="30" cy="102"/>
              </a:xfrm>
              <a:custGeom>
                <a:avLst/>
                <a:gdLst>
                  <a:gd name="T0" fmla="*/ 1 w 29"/>
                  <a:gd name="T1" fmla="*/ 95 h 97"/>
                  <a:gd name="T2" fmla="*/ 3 w 29"/>
                  <a:gd name="T3" fmla="*/ 95 h 97"/>
                  <a:gd name="T4" fmla="*/ 9 w 29"/>
                  <a:gd name="T5" fmla="*/ 9 h 97"/>
                  <a:gd name="T6" fmla="*/ 26 w 29"/>
                  <a:gd name="T7" fmla="*/ 59 h 97"/>
                  <a:gd name="T8" fmla="*/ 0 w 29"/>
                  <a:gd name="T9" fmla="*/ 94 h 97"/>
                  <a:gd name="T10" fmla="*/ 1 w 29"/>
                  <a:gd name="T11" fmla="*/ 95 h 97"/>
                  <a:gd name="T12" fmla="*/ 3 w 29"/>
                  <a:gd name="T13" fmla="*/ 95 h 97"/>
                  <a:gd name="T14" fmla="*/ 1 w 29"/>
                  <a:gd name="T15" fmla="*/ 95 h 97"/>
                  <a:gd name="T16" fmla="*/ 2 w 29"/>
                  <a:gd name="T17" fmla="*/ 96 h 97"/>
                  <a:gd name="T18" fmla="*/ 29 w 29"/>
                  <a:gd name="T19" fmla="*/ 61 h 97"/>
                  <a:gd name="T20" fmla="*/ 29 w 29"/>
                  <a:gd name="T21" fmla="*/ 59 h 97"/>
                  <a:gd name="T22" fmla="*/ 9 w 29"/>
                  <a:gd name="T23" fmla="*/ 1 h 97"/>
                  <a:gd name="T24" fmla="*/ 8 w 29"/>
                  <a:gd name="T25" fmla="*/ 0 h 97"/>
                  <a:gd name="T26" fmla="*/ 6 w 29"/>
                  <a:gd name="T27" fmla="*/ 1 h 97"/>
                  <a:gd name="T28" fmla="*/ 0 w 29"/>
                  <a:gd name="T29" fmla="*/ 95 h 97"/>
                  <a:gd name="T30" fmla="*/ 1 w 29"/>
                  <a:gd name="T31" fmla="*/ 96 h 97"/>
                  <a:gd name="T32" fmla="*/ 2 w 29"/>
                  <a:gd name="T33" fmla="*/ 96 h 97"/>
                  <a:gd name="T34" fmla="*/ 1 w 29"/>
                  <a:gd name="T35" fmla="*/ 9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" h="97">
                    <a:moveTo>
                      <a:pt x="1" y="95"/>
                    </a:moveTo>
                    <a:cubicBezTo>
                      <a:pt x="3" y="95"/>
                      <a:pt x="3" y="95"/>
                      <a:pt x="3" y="9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1" y="95"/>
                      <a:pt x="1" y="95"/>
                      <a:pt x="1" y="95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1" y="95"/>
                      <a:pt x="1" y="95"/>
                      <a:pt x="1" y="95"/>
                    </a:cubicBezTo>
                    <a:cubicBezTo>
                      <a:pt x="2" y="96"/>
                      <a:pt x="2" y="96"/>
                      <a:pt x="2" y="96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0"/>
                      <a:pt x="29" y="60"/>
                      <a:pt x="29" y="5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6"/>
                      <a:pt x="0" y="96"/>
                      <a:pt x="1" y="96"/>
                    </a:cubicBezTo>
                    <a:cubicBezTo>
                      <a:pt x="1" y="97"/>
                      <a:pt x="2" y="96"/>
                      <a:pt x="2" y="96"/>
                    </a:cubicBezTo>
                    <a:cubicBezTo>
                      <a:pt x="1" y="95"/>
                      <a:pt x="1" y="95"/>
                      <a:pt x="1" y="9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9" name="Freeform 983"/>
              <p:cNvSpPr/>
              <p:nvPr/>
            </p:nvSpPr>
            <p:spPr bwMode="auto">
              <a:xfrm>
                <a:off x="5753" y="2307"/>
                <a:ext cx="74" cy="67"/>
              </a:xfrm>
              <a:custGeom>
                <a:avLst/>
                <a:gdLst>
                  <a:gd name="T0" fmla="*/ 2 w 70"/>
                  <a:gd name="T1" fmla="*/ 13 h 64"/>
                  <a:gd name="T2" fmla="*/ 2 w 70"/>
                  <a:gd name="T3" fmla="*/ 14 h 64"/>
                  <a:gd name="T4" fmla="*/ 64 w 70"/>
                  <a:gd name="T5" fmla="*/ 4 h 64"/>
                  <a:gd name="T6" fmla="*/ 5 w 70"/>
                  <a:gd name="T7" fmla="*/ 59 h 64"/>
                  <a:gd name="T8" fmla="*/ 3 w 70"/>
                  <a:gd name="T9" fmla="*/ 13 h 64"/>
                  <a:gd name="T10" fmla="*/ 2 w 70"/>
                  <a:gd name="T11" fmla="*/ 13 h 64"/>
                  <a:gd name="T12" fmla="*/ 2 w 70"/>
                  <a:gd name="T13" fmla="*/ 14 h 64"/>
                  <a:gd name="T14" fmla="*/ 2 w 70"/>
                  <a:gd name="T15" fmla="*/ 13 h 64"/>
                  <a:gd name="T16" fmla="*/ 0 w 70"/>
                  <a:gd name="T17" fmla="*/ 13 h 64"/>
                  <a:gd name="T18" fmla="*/ 2 w 70"/>
                  <a:gd name="T19" fmla="*/ 63 h 64"/>
                  <a:gd name="T20" fmla="*/ 3 w 70"/>
                  <a:gd name="T21" fmla="*/ 64 h 64"/>
                  <a:gd name="T22" fmla="*/ 5 w 70"/>
                  <a:gd name="T23" fmla="*/ 64 h 64"/>
                  <a:gd name="T24" fmla="*/ 69 w 70"/>
                  <a:gd name="T25" fmla="*/ 3 h 64"/>
                  <a:gd name="T26" fmla="*/ 70 w 70"/>
                  <a:gd name="T27" fmla="*/ 1 h 64"/>
                  <a:gd name="T28" fmla="*/ 68 w 70"/>
                  <a:gd name="T29" fmla="*/ 0 h 64"/>
                  <a:gd name="T30" fmla="*/ 2 w 70"/>
                  <a:gd name="T31" fmla="*/ 11 h 64"/>
                  <a:gd name="T32" fmla="*/ 0 w 70"/>
                  <a:gd name="T33" fmla="*/ 13 h 64"/>
                  <a:gd name="T34" fmla="*/ 2 w 70"/>
                  <a:gd name="T35" fmla="*/ 1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" h="64">
                    <a:moveTo>
                      <a:pt x="2" y="13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2" y="63"/>
                      <a:pt x="3" y="64"/>
                      <a:pt x="3" y="64"/>
                    </a:cubicBezTo>
                    <a:cubicBezTo>
                      <a:pt x="4" y="64"/>
                      <a:pt x="4" y="64"/>
                      <a:pt x="5" y="6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70" y="3"/>
                      <a:pt x="70" y="2"/>
                      <a:pt x="70" y="1"/>
                    </a:cubicBezTo>
                    <a:cubicBezTo>
                      <a:pt x="69" y="1"/>
                      <a:pt x="69" y="0"/>
                      <a:pt x="68" y="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2" y="13"/>
                      <a:pt x="2" y="13"/>
                      <a:pt x="2" y="1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0" name="Freeform 984"/>
              <p:cNvSpPr/>
              <p:nvPr/>
            </p:nvSpPr>
            <p:spPr bwMode="auto">
              <a:xfrm>
                <a:off x="5807" y="2307"/>
                <a:ext cx="51" cy="109"/>
              </a:xfrm>
              <a:custGeom>
                <a:avLst/>
                <a:gdLst>
                  <a:gd name="T0" fmla="*/ 1 w 49"/>
                  <a:gd name="T1" fmla="*/ 93 h 103"/>
                  <a:gd name="T2" fmla="*/ 3 w 49"/>
                  <a:gd name="T3" fmla="*/ 93 h 103"/>
                  <a:gd name="T4" fmla="*/ 18 w 49"/>
                  <a:gd name="T5" fmla="*/ 8 h 103"/>
                  <a:gd name="T6" fmla="*/ 45 w 49"/>
                  <a:gd name="T7" fmla="*/ 99 h 103"/>
                  <a:gd name="T8" fmla="*/ 2 w 49"/>
                  <a:gd name="T9" fmla="*/ 91 h 103"/>
                  <a:gd name="T10" fmla="*/ 1 w 49"/>
                  <a:gd name="T11" fmla="*/ 93 h 103"/>
                  <a:gd name="T12" fmla="*/ 3 w 49"/>
                  <a:gd name="T13" fmla="*/ 93 h 103"/>
                  <a:gd name="T14" fmla="*/ 1 w 49"/>
                  <a:gd name="T15" fmla="*/ 93 h 103"/>
                  <a:gd name="T16" fmla="*/ 1 w 49"/>
                  <a:gd name="T17" fmla="*/ 94 h 103"/>
                  <a:gd name="T18" fmla="*/ 47 w 49"/>
                  <a:gd name="T19" fmla="*/ 103 h 103"/>
                  <a:gd name="T20" fmla="*/ 49 w 49"/>
                  <a:gd name="T21" fmla="*/ 102 h 103"/>
                  <a:gd name="T22" fmla="*/ 49 w 49"/>
                  <a:gd name="T23" fmla="*/ 101 h 103"/>
                  <a:gd name="T24" fmla="*/ 19 w 49"/>
                  <a:gd name="T25" fmla="*/ 2 h 103"/>
                  <a:gd name="T26" fmla="*/ 17 w 49"/>
                  <a:gd name="T27" fmla="*/ 0 h 103"/>
                  <a:gd name="T28" fmla="*/ 16 w 49"/>
                  <a:gd name="T29" fmla="*/ 2 h 103"/>
                  <a:gd name="T30" fmla="*/ 0 w 49"/>
                  <a:gd name="T31" fmla="*/ 93 h 103"/>
                  <a:gd name="T32" fmla="*/ 1 w 49"/>
                  <a:gd name="T33" fmla="*/ 94 h 103"/>
                  <a:gd name="T34" fmla="*/ 1 w 49"/>
                  <a:gd name="T35" fmla="*/ 9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103">
                    <a:moveTo>
                      <a:pt x="1" y="93"/>
                    </a:moveTo>
                    <a:cubicBezTo>
                      <a:pt x="3" y="93"/>
                      <a:pt x="3" y="93"/>
                      <a:pt x="3" y="9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1" y="93"/>
                      <a:pt x="1" y="93"/>
                      <a:pt x="1" y="93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1" y="93"/>
                      <a:pt x="1" y="93"/>
                      <a:pt x="1" y="93"/>
                    </a:cubicBezTo>
                    <a:cubicBezTo>
                      <a:pt x="1" y="94"/>
                      <a:pt x="1" y="94"/>
                      <a:pt x="1" y="94"/>
                    </a:cubicBezTo>
                    <a:cubicBezTo>
                      <a:pt x="47" y="103"/>
                      <a:pt x="47" y="103"/>
                      <a:pt x="47" y="103"/>
                    </a:cubicBezTo>
                    <a:cubicBezTo>
                      <a:pt x="48" y="103"/>
                      <a:pt x="48" y="102"/>
                      <a:pt x="49" y="102"/>
                    </a:cubicBezTo>
                    <a:cubicBezTo>
                      <a:pt x="49" y="102"/>
                      <a:pt x="49" y="101"/>
                      <a:pt x="49" y="10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7" y="1"/>
                      <a:pt x="16" y="1"/>
                      <a:pt x="16" y="2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4"/>
                      <a:pt x="1" y="94"/>
                    </a:cubicBezTo>
                    <a:cubicBezTo>
                      <a:pt x="1" y="93"/>
                      <a:pt x="1" y="93"/>
                      <a:pt x="1" y="9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1" name="Freeform 985"/>
              <p:cNvSpPr/>
              <p:nvPr/>
            </p:nvSpPr>
            <p:spPr bwMode="auto">
              <a:xfrm>
                <a:off x="5753" y="2318"/>
                <a:ext cx="57" cy="88"/>
              </a:xfrm>
              <a:custGeom>
                <a:avLst/>
                <a:gdLst>
                  <a:gd name="T0" fmla="*/ 2 w 54"/>
                  <a:gd name="T1" fmla="*/ 2 h 83"/>
                  <a:gd name="T2" fmla="*/ 1 w 54"/>
                  <a:gd name="T3" fmla="*/ 2 h 83"/>
                  <a:gd name="T4" fmla="*/ 48 w 54"/>
                  <a:gd name="T5" fmla="*/ 77 h 83"/>
                  <a:gd name="T6" fmla="*/ 5 w 54"/>
                  <a:gd name="T7" fmla="*/ 51 h 83"/>
                  <a:gd name="T8" fmla="*/ 3 w 54"/>
                  <a:gd name="T9" fmla="*/ 2 h 83"/>
                  <a:gd name="T10" fmla="*/ 2 w 54"/>
                  <a:gd name="T11" fmla="*/ 2 h 83"/>
                  <a:gd name="T12" fmla="*/ 1 w 54"/>
                  <a:gd name="T13" fmla="*/ 2 h 83"/>
                  <a:gd name="T14" fmla="*/ 2 w 54"/>
                  <a:gd name="T15" fmla="*/ 2 h 83"/>
                  <a:gd name="T16" fmla="*/ 0 w 54"/>
                  <a:gd name="T17" fmla="*/ 2 h 83"/>
                  <a:gd name="T18" fmla="*/ 2 w 54"/>
                  <a:gd name="T19" fmla="*/ 52 h 83"/>
                  <a:gd name="T20" fmla="*/ 3 w 54"/>
                  <a:gd name="T21" fmla="*/ 53 h 83"/>
                  <a:gd name="T22" fmla="*/ 52 w 54"/>
                  <a:gd name="T23" fmla="*/ 83 h 83"/>
                  <a:gd name="T24" fmla="*/ 53 w 54"/>
                  <a:gd name="T25" fmla="*/ 83 h 83"/>
                  <a:gd name="T26" fmla="*/ 54 w 54"/>
                  <a:gd name="T27" fmla="*/ 81 h 83"/>
                  <a:gd name="T28" fmla="*/ 3 w 54"/>
                  <a:gd name="T29" fmla="*/ 1 h 83"/>
                  <a:gd name="T30" fmla="*/ 2 w 54"/>
                  <a:gd name="T31" fmla="*/ 0 h 83"/>
                  <a:gd name="T32" fmla="*/ 0 w 54"/>
                  <a:gd name="T33" fmla="*/ 2 h 83"/>
                  <a:gd name="T34" fmla="*/ 2 w 54"/>
                  <a:gd name="T3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83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52"/>
                      <a:pt x="3" y="53"/>
                      <a:pt x="3" y="53"/>
                    </a:cubicBezTo>
                    <a:cubicBezTo>
                      <a:pt x="52" y="83"/>
                      <a:pt x="52" y="83"/>
                      <a:pt x="52" y="83"/>
                    </a:cubicBezTo>
                    <a:cubicBezTo>
                      <a:pt x="52" y="83"/>
                      <a:pt x="53" y="83"/>
                      <a:pt x="53" y="83"/>
                    </a:cubicBezTo>
                    <a:cubicBezTo>
                      <a:pt x="54" y="82"/>
                      <a:pt x="54" y="82"/>
                      <a:pt x="54" y="8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2" name="Freeform 986"/>
              <p:cNvSpPr/>
              <p:nvPr/>
            </p:nvSpPr>
            <p:spPr bwMode="auto">
              <a:xfrm>
                <a:off x="4973" y="2020"/>
                <a:ext cx="171" cy="96"/>
              </a:xfrm>
              <a:custGeom>
                <a:avLst/>
                <a:gdLst>
                  <a:gd name="T0" fmla="*/ 65 w 162"/>
                  <a:gd name="T1" fmla="*/ 2 h 91"/>
                  <a:gd name="T2" fmla="*/ 65 w 162"/>
                  <a:gd name="T3" fmla="*/ 1 h 91"/>
                  <a:gd name="T4" fmla="*/ 1 w 162"/>
                  <a:gd name="T5" fmla="*/ 28 h 91"/>
                  <a:gd name="T6" fmla="*/ 0 w 162"/>
                  <a:gd name="T7" fmla="*/ 29 h 91"/>
                  <a:gd name="T8" fmla="*/ 1 w 162"/>
                  <a:gd name="T9" fmla="*/ 30 h 91"/>
                  <a:gd name="T10" fmla="*/ 160 w 162"/>
                  <a:gd name="T11" fmla="*/ 91 h 91"/>
                  <a:gd name="T12" fmla="*/ 162 w 162"/>
                  <a:gd name="T13" fmla="*/ 91 h 91"/>
                  <a:gd name="T14" fmla="*/ 162 w 162"/>
                  <a:gd name="T15" fmla="*/ 89 h 91"/>
                  <a:gd name="T16" fmla="*/ 66 w 162"/>
                  <a:gd name="T17" fmla="*/ 1 h 91"/>
                  <a:gd name="T18" fmla="*/ 65 w 162"/>
                  <a:gd name="T19" fmla="*/ 1 h 91"/>
                  <a:gd name="T20" fmla="*/ 65 w 162"/>
                  <a:gd name="T21" fmla="*/ 2 h 91"/>
                  <a:gd name="T22" fmla="*/ 64 w 162"/>
                  <a:gd name="T23" fmla="*/ 3 h 91"/>
                  <a:gd name="T24" fmla="*/ 154 w 162"/>
                  <a:gd name="T25" fmla="*/ 86 h 91"/>
                  <a:gd name="T26" fmla="*/ 6 w 162"/>
                  <a:gd name="T27" fmla="*/ 29 h 91"/>
                  <a:gd name="T28" fmla="*/ 66 w 162"/>
                  <a:gd name="T29" fmla="*/ 3 h 91"/>
                  <a:gd name="T30" fmla="*/ 65 w 162"/>
                  <a:gd name="T31" fmla="*/ 2 h 91"/>
                  <a:gd name="T32" fmla="*/ 64 w 162"/>
                  <a:gd name="T33" fmla="*/ 3 h 91"/>
                  <a:gd name="T34" fmla="*/ 65 w 162"/>
                  <a:gd name="T35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91">
                    <a:moveTo>
                      <a:pt x="65" y="2"/>
                    </a:moveTo>
                    <a:cubicBezTo>
                      <a:pt x="65" y="1"/>
                      <a:pt x="65" y="1"/>
                      <a:pt x="65" y="1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0" y="28"/>
                      <a:pt x="0" y="29"/>
                    </a:cubicBezTo>
                    <a:cubicBezTo>
                      <a:pt x="0" y="30"/>
                      <a:pt x="1" y="30"/>
                      <a:pt x="1" y="30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1" y="91"/>
                      <a:pt x="161" y="91"/>
                      <a:pt x="162" y="91"/>
                    </a:cubicBezTo>
                    <a:cubicBezTo>
                      <a:pt x="162" y="90"/>
                      <a:pt x="162" y="89"/>
                      <a:pt x="162" y="89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6" y="1"/>
                      <a:pt x="65" y="0"/>
                      <a:pt x="65" y="1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154" y="86"/>
                      <a:pt x="154" y="86"/>
                      <a:pt x="154" y="86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5" y="2"/>
                      <a:pt x="65" y="2"/>
                      <a:pt x="65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3" name="Freeform 987"/>
              <p:cNvSpPr/>
              <p:nvPr/>
            </p:nvSpPr>
            <p:spPr bwMode="auto">
              <a:xfrm>
                <a:off x="4859" y="2020"/>
                <a:ext cx="185" cy="152"/>
              </a:xfrm>
              <a:custGeom>
                <a:avLst/>
                <a:gdLst>
                  <a:gd name="T0" fmla="*/ 1 w 175"/>
                  <a:gd name="T1" fmla="*/ 143 h 144"/>
                  <a:gd name="T2" fmla="*/ 2 w 175"/>
                  <a:gd name="T3" fmla="*/ 144 h 144"/>
                  <a:gd name="T4" fmla="*/ 174 w 175"/>
                  <a:gd name="T5" fmla="*/ 3 h 144"/>
                  <a:gd name="T6" fmla="*/ 175 w 175"/>
                  <a:gd name="T7" fmla="*/ 1 h 144"/>
                  <a:gd name="T8" fmla="*/ 173 w 175"/>
                  <a:gd name="T9" fmla="*/ 1 h 144"/>
                  <a:gd name="T10" fmla="*/ 116 w 175"/>
                  <a:gd name="T11" fmla="*/ 28 h 144"/>
                  <a:gd name="T12" fmla="*/ 116 w 175"/>
                  <a:gd name="T13" fmla="*/ 28 h 144"/>
                  <a:gd name="T14" fmla="*/ 0 w 175"/>
                  <a:gd name="T15" fmla="*/ 141 h 144"/>
                  <a:gd name="T16" fmla="*/ 0 w 175"/>
                  <a:gd name="T17" fmla="*/ 144 h 144"/>
                  <a:gd name="T18" fmla="*/ 2 w 175"/>
                  <a:gd name="T19" fmla="*/ 144 h 144"/>
                  <a:gd name="T20" fmla="*/ 1 w 175"/>
                  <a:gd name="T21" fmla="*/ 143 h 144"/>
                  <a:gd name="T22" fmla="*/ 2 w 175"/>
                  <a:gd name="T23" fmla="*/ 144 h 144"/>
                  <a:gd name="T24" fmla="*/ 118 w 175"/>
                  <a:gd name="T25" fmla="*/ 30 h 144"/>
                  <a:gd name="T26" fmla="*/ 163 w 175"/>
                  <a:gd name="T27" fmla="*/ 9 h 144"/>
                  <a:gd name="T28" fmla="*/ 0 w 175"/>
                  <a:gd name="T29" fmla="*/ 141 h 144"/>
                  <a:gd name="T30" fmla="*/ 1 w 175"/>
                  <a:gd name="T31" fmla="*/ 143 h 144"/>
                  <a:gd name="T32" fmla="*/ 2 w 175"/>
                  <a:gd name="T33" fmla="*/ 144 h 144"/>
                  <a:gd name="T34" fmla="*/ 1 w 175"/>
                  <a:gd name="T35" fmla="*/ 14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5" h="144">
                    <a:moveTo>
                      <a:pt x="1" y="143"/>
                    </a:moveTo>
                    <a:cubicBezTo>
                      <a:pt x="2" y="144"/>
                      <a:pt x="2" y="144"/>
                      <a:pt x="2" y="144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5" y="3"/>
                      <a:pt x="175" y="2"/>
                      <a:pt x="175" y="1"/>
                    </a:cubicBezTo>
                    <a:cubicBezTo>
                      <a:pt x="174" y="1"/>
                      <a:pt x="173" y="0"/>
                      <a:pt x="173" y="1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2"/>
                      <a:pt x="0" y="143"/>
                      <a:pt x="0" y="144"/>
                    </a:cubicBezTo>
                    <a:cubicBezTo>
                      <a:pt x="1" y="144"/>
                      <a:pt x="2" y="144"/>
                      <a:pt x="2" y="144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63" y="9"/>
                      <a:pt x="163" y="9"/>
                      <a:pt x="163" y="9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1" y="143"/>
                      <a:pt x="1" y="143"/>
                      <a:pt x="1" y="14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4" name="Freeform 988"/>
              <p:cNvSpPr/>
              <p:nvPr/>
            </p:nvSpPr>
            <p:spPr bwMode="auto">
              <a:xfrm>
                <a:off x="5624" y="2466"/>
                <a:ext cx="112" cy="84"/>
              </a:xfrm>
              <a:custGeom>
                <a:avLst/>
                <a:gdLst>
                  <a:gd name="T0" fmla="*/ 59 w 106"/>
                  <a:gd name="T1" fmla="*/ 2 h 79"/>
                  <a:gd name="T2" fmla="*/ 58 w 106"/>
                  <a:gd name="T3" fmla="*/ 1 h 79"/>
                  <a:gd name="T4" fmla="*/ 1 w 106"/>
                  <a:gd name="T5" fmla="*/ 25 h 79"/>
                  <a:gd name="T6" fmla="*/ 0 w 106"/>
                  <a:gd name="T7" fmla="*/ 27 h 79"/>
                  <a:gd name="T8" fmla="*/ 1 w 106"/>
                  <a:gd name="T9" fmla="*/ 28 h 79"/>
                  <a:gd name="T10" fmla="*/ 104 w 106"/>
                  <a:gd name="T11" fmla="*/ 78 h 79"/>
                  <a:gd name="T12" fmla="*/ 105 w 106"/>
                  <a:gd name="T13" fmla="*/ 78 h 79"/>
                  <a:gd name="T14" fmla="*/ 105 w 106"/>
                  <a:gd name="T15" fmla="*/ 76 h 79"/>
                  <a:gd name="T16" fmla="*/ 60 w 106"/>
                  <a:gd name="T17" fmla="*/ 1 h 79"/>
                  <a:gd name="T18" fmla="*/ 58 w 106"/>
                  <a:gd name="T19" fmla="*/ 1 h 79"/>
                  <a:gd name="T20" fmla="*/ 59 w 106"/>
                  <a:gd name="T21" fmla="*/ 2 h 79"/>
                  <a:gd name="T22" fmla="*/ 58 w 106"/>
                  <a:gd name="T23" fmla="*/ 3 h 79"/>
                  <a:gd name="T24" fmla="*/ 100 w 106"/>
                  <a:gd name="T25" fmla="*/ 73 h 79"/>
                  <a:gd name="T26" fmla="*/ 5 w 106"/>
                  <a:gd name="T27" fmla="*/ 27 h 79"/>
                  <a:gd name="T28" fmla="*/ 60 w 106"/>
                  <a:gd name="T29" fmla="*/ 3 h 79"/>
                  <a:gd name="T30" fmla="*/ 59 w 106"/>
                  <a:gd name="T31" fmla="*/ 2 h 79"/>
                  <a:gd name="T32" fmla="*/ 58 w 106"/>
                  <a:gd name="T33" fmla="*/ 3 h 79"/>
                  <a:gd name="T34" fmla="*/ 59 w 106"/>
                  <a:gd name="T35" fmla="*/ 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79">
                    <a:moveTo>
                      <a:pt x="59" y="2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5"/>
                      <a:pt x="0" y="26"/>
                      <a:pt x="0" y="27"/>
                    </a:cubicBezTo>
                    <a:cubicBezTo>
                      <a:pt x="0" y="27"/>
                      <a:pt x="0" y="28"/>
                      <a:pt x="1" y="2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9"/>
                      <a:pt x="105" y="78"/>
                      <a:pt x="105" y="78"/>
                    </a:cubicBezTo>
                    <a:cubicBezTo>
                      <a:pt x="106" y="77"/>
                      <a:pt x="106" y="77"/>
                      <a:pt x="105" y="76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0" y="0"/>
                      <a:pt x="59" y="0"/>
                      <a:pt x="58" y="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100" y="73"/>
                      <a:pt x="100" y="73"/>
                      <a:pt x="100" y="73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9" y="2"/>
                      <a:pt x="59" y="2"/>
                      <a:pt x="5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5" name="Freeform 989"/>
              <p:cNvSpPr/>
              <p:nvPr/>
            </p:nvSpPr>
            <p:spPr bwMode="auto">
              <a:xfrm>
                <a:off x="5733" y="2498"/>
                <a:ext cx="104" cy="52"/>
              </a:xfrm>
              <a:custGeom>
                <a:avLst/>
                <a:gdLst>
                  <a:gd name="T0" fmla="*/ 49 w 99"/>
                  <a:gd name="T1" fmla="*/ 1 h 49"/>
                  <a:gd name="T2" fmla="*/ 48 w 99"/>
                  <a:gd name="T3" fmla="*/ 0 h 49"/>
                  <a:gd name="T4" fmla="*/ 0 w 99"/>
                  <a:gd name="T5" fmla="*/ 46 h 49"/>
                  <a:gd name="T6" fmla="*/ 0 w 99"/>
                  <a:gd name="T7" fmla="*/ 48 h 49"/>
                  <a:gd name="T8" fmla="*/ 2 w 99"/>
                  <a:gd name="T9" fmla="*/ 48 h 49"/>
                  <a:gd name="T10" fmla="*/ 98 w 99"/>
                  <a:gd name="T11" fmla="*/ 8 h 49"/>
                  <a:gd name="T12" fmla="*/ 99 w 99"/>
                  <a:gd name="T13" fmla="*/ 6 h 49"/>
                  <a:gd name="T14" fmla="*/ 98 w 99"/>
                  <a:gd name="T15" fmla="*/ 5 h 49"/>
                  <a:gd name="T16" fmla="*/ 49 w 99"/>
                  <a:gd name="T17" fmla="*/ 0 h 49"/>
                  <a:gd name="T18" fmla="*/ 48 w 99"/>
                  <a:gd name="T19" fmla="*/ 0 h 49"/>
                  <a:gd name="T20" fmla="*/ 49 w 99"/>
                  <a:gd name="T21" fmla="*/ 1 h 49"/>
                  <a:gd name="T22" fmla="*/ 49 w 99"/>
                  <a:gd name="T23" fmla="*/ 3 h 49"/>
                  <a:gd name="T24" fmla="*/ 92 w 99"/>
                  <a:gd name="T25" fmla="*/ 7 h 49"/>
                  <a:gd name="T26" fmla="*/ 8 w 99"/>
                  <a:gd name="T27" fmla="*/ 42 h 49"/>
                  <a:gd name="T28" fmla="*/ 50 w 99"/>
                  <a:gd name="T29" fmla="*/ 2 h 49"/>
                  <a:gd name="T30" fmla="*/ 49 w 99"/>
                  <a:gd name="T31" fmla="*/ 1 h 49"/>
                  <a:gd name="T32" fmla="*/ 49 w 99"/>
                  <a:gd name="T33" fmla="*/ 3 h 49"/>
                  <a:gd name="T34" fmla="*/ 49 w 99"/>
                  <a:gd name="T35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9" h="49">
                    <a:moveTo>
                      <a:pt x="49" y="1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7"/>
                      <a:pt x="0" y="48"/>
                    </a:cubicBezTo>
                    <a:cubicBezTo>
                      <a:pt x="0" y="48"/>
                      <a:pt x="1" y="49"/>
                      <a:pt x="2" y="4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9" y="8"/>
                      <a:pt x="99" y="7"/>
                      <a:pt x="99" y="6"/>
                    </a:cubicBezTo>
                    <a:cubicBezTo>
                      <a:pt x="99" y="6"/>
                      <a:pt x="98" y="5"/>
                      <a:pt x="98" y="5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6" name="Freeform 990"/>
              <p:cNvSpPr/>
              <p:nvPr/>
            </p:nvSpPr>
            <p:spPr bwMode="auto">
              <a:xfrm>
                <a:off x="5624" y="2424"/>
                <a:ext cx="77" cy="86"/>
              </a:xfrm>
              <a:custGeom>
                <a:avLst/>
                <a:gdLst>
                  <a:gd name="T0" fmla="*/ 23 w 73"/>
                  <a:gd name="T1" fmla="*/ 2 h 81"/>
                  <a:gd name="T2" fmla="*/ 21 w 73"/>
                  <a:gd name="T3" fmla="*/ 1 h 81"/>
                  <a:gd name="T4" fmla="*/ 0 w 73"/>
                  <a:gd name="T5" fmla="*/ 66 h 81"/>
                  <a:gd name="T6" fmla="*/ 0 w 73"/>
                  <a:gd name="T7" fmla="*/ 67 h 81"/>
                  <a:gd name="T8" fmla="*/ 1 w 73"/>
                  <a:gd name="T9" fmla="*/ 68 h 81"/>
                  <a:gd name="T10" fmla="*/ 71 w 73"/>
                  <a:gd name="T11" fmla="*/ 81 h 81"/>
                  <a:gd name="T12" fmla="*/ 73 w 73"/>
                  <a:gd name="T13" fmla="*/ 80 h 81"/>
                  <a:gd name="T14" fmla="*/ 73 w 73"/>
                  <a:gd name="T15" fmla="*/ 78 h 81"/>
                  <a:gd name="T16" fmla="*/ 24 w 73"/>
                  <a:gd name="T17" fmla="*/ 1 h 81"/>
                  <a:gd name="T18" fmla="*/ 23 w 73"/>
                  <a:gd name="T19" fmla="*/ 0 h 81"/>
                  <a:gd name="T20" fmla="*/ 21 w 73"/>
                  <a:gd name="T21" fmla="*/ 1 h 81"/>
                  <a:gd name="T22" fmla="*/ 23 w 73"/>
                  <a:gd name="T23" fmla="*/ 2 h 81"/>
                  <a:gd name="T24" fmla="*/ 22 w 73"/>
                  <a:gd name="T25" fmla="*/ 2 h 81"/>
                  <a:gd name="T26" fmla="*/ 68 w 73"/>
                  <a:gd name="T27" fmla="*/ 77 h 81"/>
                  <a:gd name="T28" fmla="*/ 3 w 73"/>
                  <a:gd name="T29" fmla="*/ 65 h 81"/>
                  <a:gd name="T30" fmla="*/ 24 w 73"/>
                  <a:gd name="T31" fmla="*/ 2 h 81"/>
                  <a:gd name="T32" fmla="*/ 23 w 73"/>
                  <a:gd name="T33" fmla="*/ 2 h 81"/>
                  <a:gd name="T34" fmla="*/ 22 w 73"/>
                  <a:gd name="T35" fmla="*/ 2 h 81"/>
                  <a:gd name="T36" fmla="*/ 23 w 73"/>
                  <a:gd name="T37" fmla="*/ 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81">
                    <a:moveTo>
                      <a:pt x="23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8"/>
                      <a:pt x="1" y="68"/>
                      <a:pt x="1" y="68"/>
                    </a:cubicBezTo>
                    <a:cubicBezTo>
                      <a:pt x="71" y="81"/>
                      <a:pt x="71" y="81"/>
                      <a:pt x="71" y="81"/>
                    </a:cubicBezTo>
                    <a:cubicBezTo>
                      <a:pt x="72" y="81"/>
                      <a:pt x="72" y="80"/>
                      <a:pt x="73" y="80"/>
                    </a:cubicBezTo>
                    <a:cubicBezTo>
                      <a:pt x="73" y="79"/>
                      <a:pt x="73" y="79"/>
                      <a:pt x="73" y="78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0"/>
                      <a:pt x="23" y="0"/>
                      <a:pt x="23" y="0"/>
                    </a:cubicBezTo>
                    <a:cubicBezTo>
                      <a:pt x="22" y="0"/>
                      <a:pt x="22" y="1"/>
                      <a:pt x="21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3" y="2"/>
                      <a:pt x="23" y="2"/>
                      <a:pt x="23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7" name="Freeform 991"/>
              <p:cNvSpPr/>
              <p:nvPr/>
            </p:nvSpPr>
            <p:spPr bwMode="auto">
              <a:xfrm>
                <a:off x="5397" y="2012"/>
                <a:ext cx="79" cy="106"/>
              </a:xfrm>
              <a:custGeom>
                <a:avLst/>
                <a:gdLst>
                  <a:gd name="T0" fmla="*/ 74 w 75"/>
                  <a:gd name="T1" fmla="*/ 35 h 100"/>
                  <a:gd name="T2" fmla="*/ 74 w 75"/>
                  <a:gd name="T3" fmla="*/ 34 h 100"/>
                  <a:gd name="T4" fmla="*/ 2 w 75"/>
                  <a:gd name="T5" fmla="*/ 0 h 100"/>
                  <a:gd name="T6" fmla="*/ 0 w 75"/>
                  <a:gd name="T7" fmla="*/ 0 h 100"/>
                  <a:gd name="T8" fmla="*/ 0 w 75"/>
                  <a:gd name="T9" fmla="*/ 2 h 100"/>
                  <a:gd name="T10" fmla="*/ 21 w 75"/>
                  <a:gd name="T11" fmla="*/ 99 h 100"/>
                  <a:gd name="T12" fmla="*/ 22 w 75"/>
                  <a:gd name="T13" fmla="*/ 100 h 100"/>
                  <a:gd name="T14" fmla="*/ 24 w 75"/>
                  <a:gd name="T15" fmla="*/ 100 h 100"/>
                  <a:gd name="T16" fmla="*/ 75 w 75"/>
                  <a:gd name="T17" fmla="*/ 36 h 100"/>
                  <a:gd name="T18" fmla="*/ 75 w 75"/>
                  <a:gd name="T19" fmla="*/ 35 h 100"/>
                  <a:gd name="T20" fmla="*/ 74 w 75"/>
                  <a:gd name="T21" fmla="*/ 34 h 100"/>
                  <a:gd name="T22" fmla="*/ 74 w 75"/>
                  <a:gd name="T23" fmla="*/ 35 h 100"/>
                  <a:gd name="T24" fmla="*/ 72 w 75"/>
                  <a:gd name="T25" fmla="*/ 34 h 100"/>
                  <a:gd name="T26" fmla="*/ 23 w 75"/>
                  <a:gd name="T27" fmla="*/ 95 h 100"/>
                  <a:gd name="T28" fmla="*/ 3 w 75"/>
                  <a:gd name="T29" fmla="*/ 4 h 100"/>
                  <a:gd name="T30" fmla="*/ 73 w 75"/>
                  <a:gd name="T31" fmla="*/ 36 h 100"/>
                  <a:gd name="T32" fmla="*/ 74 w 75"/>
                  <a:gd name="T33" fmla="*/ 35 h 100"/>
                  <a:gd name="T34" fmla="*/ 72 w 75"/>
                  <a:gd name="T35" fmla="*/ 34 h 100"/>
                  <a:gd name="T36" fmla="*/ 74 w 75"/>
                  <a:gd name="T37" fmla="*/ 3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5" h="100">
                    <a:moveTo>
                      <a:pt x="74" y="35"/>
                    </a:moveTo>
                    <a:cubicBezTo>
                      <a:pt x="74" y="34"/>
                      <a:pt x="74" y="34"/>
                      <a:pt x="74" y="3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1" y="99"/>
                      <a:pt x="21" y="99"/>
                      <a:pt x="21" y="99"/>
                    </a:cubicBezTo>
                    <a:cubicBezTo>
                      <a:pt x="21" y="100"/>
                      <a:pt x="22" y="100"/>
                      <a:pt x="22" y="100"/>
                    </a:cubicBezTo>
                    <a:cubicBezTo>
                      <a:pt x="23" y="100"/>
                      <a:pt x="23" y="100"/>
                      <a:pt x="24" y="100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4"/>
                      <a:pt x="75" y="34"/>
                      <a:pt x="74" y="34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23" y="95"/>
                      <a:pt x="23" y="95"/>
                      <a:pt x="23" y="9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4" y="35"/>
                      <a:pt x="74" y="35"/>
                      <a:pt x="74" y="3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8" name="Freeform 992"/>
              <p:cNvSpPr/>
              <p:nvPr/>
            </p:nvSpPr>
            <p:spPr bwMode="auto">
              <a:xfrm>
                <a:off x="5690" y="1836"/>
                <a:ext cx="106" cy="49"/>
              </a:xfrm>
              <a:custGeom>
                <a:avLst/>
                <a:gdLst>
                  <a:gd name="T0" fmla="*/ 44 w 100"/>
                  <a:gd name="T1" fmla="*/ 2 h 46"/>
                  <a:gd name="T2" fmla="*/ 43 w 100"/>
                  <a:gd name="T3" fmla="*/ 1 h 46"/>
                  <a:gd name="T4" fmla="*/ 0 w 100"/>
                  <a:gd name="T5" fmla="*/ 43 h 46"/>
                  <a:gd name="T6" fmla="*/ 0 w 100"/>
                  <a:gd name="T7" fmla="*/ 45 h 46"/>
                  <a:gd name="T8" fmla="*/ 2 w 100"/>
                  <a:gd name="T9" fmla="*/ 46 h 46"/>
                  <a:gd name="T10" fmla="*/ 99 w 100"/>
                  <a:gd name="T11" fmla="*/ 32 h 46"/>
                  <a:gd name="T12" fmla="*/ 100 w 100"/>
                  <a:gd name="T13" fmla="*/ 31 h 46"/>
                  <a:gd name="T14" fmla="*/ 99 w 100"/>
                  <a:gd name="T15" fmla="*/ 30 h 46"/>
                  <a:gd name="T16" fmla="*/ 44 w 100"/>
                  <a:gd name="T17" fmla="*/ 1 h 46"/>
                  <a:gd name="T18" fmla="*/ 43 w 100"/>
                  <a:gd name="T19" fmla="*/ 1 h 46"/>
                  <a:gd name="T20" fmla="*/ 44 w 100"/>
                  <a:gd name="T21" fmla="*/ 2 h 46"/>
                  <a:gd name="T22" fmla="*/ 43 w 100"/>
                  <a:gd name="T23" fmla="*/ 3 h 46"/>
                  <a:gd name="T24" fmla="*/ 94 w 100"/>
                  <a:gd name="T25" fmla="*/ 30 h 46"/>
                  <a:gd name="T26" fmla="*/ 6 w 100"/>
                  <a:gd name="T27" fmla="*/ 42 h 46"/>
                  <a:gd name="T28" fmla="*/ 45 w 100"/>
                  <a:gd name="T29" fmla="*/ 3 h 46"/>
                  <a:gd name="T30" fmla="*/ 44 w 100"/>
                  <a:gd name="T31" fmla="*/ 2 h 46"/>
                  <a:gd name="T32" fmla="*/ 43 w 100"/>
                  <a:gd name="T33" fmla="*/ 3 h 46"/>
                  <a:gd name="T34" fmla="*/ 44 w 100"/>
                  <a:gd name="T3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46">
                    <a:moveTo>
                      <a:pt x="44" y="2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4"/>
                      <a:pt x="0" y="45"/>
                    </a:cubicBezTo>
                    <a:cubicBezTo>
                      <a:pt x="0" y="45"/>
                      <a:pt x="1" y="46"/>
                      <a:pt x="2" y="46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100" y="32"/>
                      <a:pt x="100" y="32"/>
                      <a:pt x="100" y="31"/>
                    </a:cubicBezTo>
                    <a:cubicBezTo>
                      <a:pt x="100" y="31"/>
                      <a:pt x="100" y="30"/>
                      <a:pt x="99" y="30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0"/>
                      <a:pt x="43" y="0"/>
                      <a:pt x="43" y="1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2"/>
                      <a:pt x="44" y="2"/>
                      <a:pt x="4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9" name="Freeform 993"/>
              <p:cNvSpPr/>
              <p:nvPr/>
            </p:nvSpPr>
            <p:spPr bwMode="auto">
              <a:xfrm>
                <a:off x="5752" y="1723"/>
                <a:ext cx="105" cy="54"/>
              </a:xfrm>
              <a:custGeom>
                <a:avLst/>
                <a:gdLst>
                  <a:gd name="T0" fmla="*/ 2 w 100"/>
                  <a:gd name="T1" fmla="*/ 2 h 51"/>
                  <a:gd name="T2" fmla="*/ 2 w 100"/>
                  <a:gd name="T3" fmla="*/ 3 h 51"/>
                  <a:gd name="T4" fmla="*/ 94 w 100"/>
                  <a:gd name="T5" fmla="*/ 21 h 51"/>
                  <a:gd name="T6" fmla="*/ 46 w 100"/>
                  <a:gd name="T7" fmla="*/ 47 h 51"/>
                  <a:gd name="T8" fmla="*/ 3 w 100"/>
                  <a:gd name="T9" fmla="*/ 1 h 51"/>
                  <a:gd name="T10" fmla="*/ 2 w 100"/>
                  <a:gd name="T11" fmla="*/ 2 h 51"/>
                  <a:gd name="T12" fmla="*/ 2 w 100"/>
                  <a:gd name="T13" fmla="*/ 3 h 51"/>
                  <a:gd name="T14" fmla="*/ 2 w 100"/>
                  <a:gd name="T15" fmla="*/ 2 h 51"/>
                  <a:gd name="T16" fmla="*/ 1 w 100"/>
                  <a:gd name="T17" fmla="*/ 3 h 51"/>
                  <a:gd name="T18" fmla="*/ 44 w 100"/>
                  <a:gd name="T19" fmla="*/ 50 h 51"/>
                  <a:gd name="T20" fmla="*/ 46 w 100"/>
                  <a:gd name="T21" fmla="*/ 51 h 51"/>
                  <a:gd name="T22" fmla="*/ 99 w 100"/>
                  <a:gd name="T23" fmla="*/ 22 h 51"/>
                  <a:gd name="T24" fmla="*/ 100 w 100"/>
                  <a:gd name="T25" fmla="*/ 21 h 51"/>
                  <a:gd name="T26" fmla="*/ 98 w 100"/>
                  <a:gd name="T27" fmla="*/ 19 h 51"/>
                  <a:gd name="T28" fmla="*/ 2 w 100"/>
                  <a:gd name="T29" fmla="*/ 0 h 51"/>
                  <a:gd name="T30" fmla="*/ 1 w 100"/>
                  <a:gd name="T31" fmla="*/ 1 h 51"/>
                  <a:gd name="T32" fmla="*/ 1 w 100"/>
                  <a:gd name="T33" fmla="*/ 3 h 51"/>
                  <a:gd name="T34" fmla="*/ 2 w 100"/>
                  <a:gd name="T35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51">
                    <a:moveTo>
                      <a:pt x="2" y="2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5" y="51"/>
                      <a:pt x="45" y="51"/>
                      <a:pt x="46" y="5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100" y="21"/>
                      <a:pt x="100" y="21"/>
                    </a:cubicBezTo>
                    <a:cubicBezTo>
                      <a:pt x="100" y="20"/>
                      <a:pt x="99" y="19"/>
                      <a:pt x="98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0" name="Freeform 994"/>
              <p:cNvSpPr/>
              <p:nvPr/>
            </p:nvSpPr>
            <p:spPr bwMode="auto">
              <a:xfrm>
                <a:off x="5642" y="1651"/>
                <a:ext cx="88" cy="47"/>
              </a:xfrm>
              <a:custGeom>
                <a:avLst/>
                <a:gdLst>
                  <a:gd name="T0" fmla="*/ 81 w 83"/>
                  <a:gd name="T1" fmla="*/ 11 h 44"/>
                  <a:gd name="T2" fmla="*/ 80 w 83"/>
                  <a:gd name="T3" fmla="*/ 9 h 44"/>
                  <a:gd name="T4" fmla="*/ 40 w 83"/>
                  <a:gd name="T5" fmla="*/ 40 h 44"/>
                  <a:gd name="T6" fmla="*/ 6 w 83"/>
                  <a:gd name="T7" fmla="*/ 3 h 44"/>
                  <a:gd name="T8" fmla="*/ 81 w 83"/>
                  <a:gd name="T9" fmla="*/ 12 h 44"/>
                  <a:gd name="T10" fmla="*/ 81 w 83"/>
                  <a:gd name="T11" fmla="*/ 11 h 44"/>
                  <a:gd name="T12" fmla="*/ 80 w 83"/>
                  <a:gd name="T13" fmla="*/ 9 h 44"/>
                  <a:gd name="T14" fmla="*/ 81 w 83"/>
                  <a:gd name="T15" fmla="*/ 11 h 44"/>
                  <a:gd name="T16" fmla="*/ 81 w 83"/>
                  <a:gd name="T17" fmla="*/ 9 h 44"/>
                  <a:gd name="T18" fmla="*/ 2 w 83"/>
                  <a:gd name="T19" fmla="*/ 0 h 44"/>
                  <a:gd name="T20" fmla="*/ 1 w 83"/>
                  <a:gd name="T21" fmla="*/ 1 h 44"/>
                  <a:gd name="T22" fmla="*/ 1 w 83"/>
                  <a:gd name="T23" fmla="*/ 2 h 44"/>
                  <a:gd name="T24" fmla="*/ 39 w 83"/>
                  <a:gd name="T25" fmla="*/ 43 h 44"/>
                  <a:gd name="T26" fmla="*/ 41 w 83"/>
                  <a:gd name="T27" fmla="*/ 43 h 44"/>
                  <a:gd name="T28" fmla="*/ 82 w 83"/>
                  <a:gd name="T29" fmla="*/ 12 h 44"/>
                  <a:gd name="T30" fmla="*/ 83 w 83"/>
                  <a:gd name="T31" fmla="*/ 10 h 44"/>
                  <a:gd name="T32" fmla="*/ 81 w 83"/>
                  <a:gd name="T33" fmla="*/ 9 h 44"/>
                  <a:gd name="T34" fmla="*/ 81 w 83"/>
                  <a:gd name="T35" fmla="*/ 1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" h="44">
                    <a:moveTo>
                      <a:pt x="81" y="11"/>
                    </a:moveTo>
                    <a:cubicBezTo>
                      <a:pt x="80" y="9"/>
                      <a:pt x="80" y="9"/>
                      <a:pt x="80" y="9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4"/>
                      <a:pt x="41" y="43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3" y="11"/>
                      <a:pt x="83" y="11"/>
                      <a:pt x="83" y="10"/>
                    </a:cubicBezTo>
                    <a:cubicBezTo>
                      <a:pt x="82" y="10"/>
                      <a:pt x="82" y="9"/>
                      <a:pt x="81" y="9"/>
                    </a:cubicBezTo>
                    <a:lnTo>
                      <a:pt x="81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1" name="Freeform 995"/>
              <p:cNvSpPr/>
              <p:nvPr/>
            </p:nvSpPr>
            <p:spPr bwMode="auto">
              <a:xfrm>
                <a:off x="5571" y="1651"/>
                <a:ext cx="74" cy="80"/>
              </a:xfrm>
              <a:custGeom>
                <a:avLst/>
                <a:gdLst>
                  <a:gd name="T0" fmla="*/ 1 w 70"/>
                  <a:gd name="T1" fmla="*/ 75 h 76"/>
                  <a:gd name="T2" fmla="*/ 3 w 70"/>
                  <a:gd name="T3" fmla="*/ 76 h 76"/>
                  <a:gd name="T4" fmla="*/ 67 w 70"/>
                  <a:gd name="T5" fmla="*/ 5 h 76"/>
                  <a:gd name="T6" fmla="*/ 65 w 70"/>
                  <a:gd name="T7" fmla="*/ 63 h 76"/>
                  <a:gd name="T8" fmla="*/ 1 w 70"/>
                  <a:gd name="T9" fmla="*/ 73 h 76"/>
                  <a:gd name="T10" fmla="*/ 1 w 70"/>
                  <a:gd name="T11" fmla="*/ 75 h 76"/>
                  <a:gd name="T12" fmla="*/ 3 w 70"/>
                  <a:gd name="T13" fmla="*/ 76 h 76"/>
                  <a:gd name="T14" fmla="*/ 1 w 70"/>
                  <a:gd name="T15" fmla="*/ 75 h 76"/>
                  <a:gd name="T16" fmla="*/ 2 w 70"/>
                  <a:gd name="T17" fmla="*/ 76 h 76"/>
                  <a:gd name="T18" fmla="*/ 67 w 70"/>
                  <a:gd name="T19" fmla="*/ 66 h 76"/>
                  <a:gd name="T20" fmla="*/ 68 w 70"/>
                  <a:gd name="T21" fmla="*/ 64 h 76"/>
                  <a:gd name="T22" fmla="*/ 70 w 70"/>
                  <a:gd name="T23" fmla="*/ 1 h 76"/>
                  <a:gd name="T24" fmla="*/ 69 w 70"/>
                  <a:gd name="T25" fmla="*/ 0 h 76"/>
                  <a:gd name="T26" fmla="*/ 68 w 70"/>
                  <a:gd name="T27" fmla="*/ 0 h 76"/>
                  <a:gd name="T28" fmla="*/ 0 w 70"/>
                  <a:gd name="T29" fmla="*/ 74 h 76"/>
                  <a:gd name="T30" fmla="*/ 0 w 70"/>
                  <a:gd name="T31" fmla="*/ 75 h 76"/>
                  <a:gd name="T32" fmla="*/ 2 w 70"/>
                  <a:gd name="T33" fmla="*/ 76 h 76"/>
                  <a:gd name="T34" fmla="*/ 1 w 70"/>
                  <a:gd name="T3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" h="76">
                    <a:moveTo>
                      <a:pt x="1" y="75"/>
                    </a:moveTo>
                    <a:cubicBezTo>
                      <a:pt x="3" y="76"/>
                      <a:pt x="3" y="76"/>
                      <a:pt x="3" y="76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7" y="66"/>
                      <a:pt x="68" y="65"/>
                      <a:pt x="68" y="64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0" y="1"/>
                      <a:pt x="70" y="0"/>
                      <a:pt x="69" y="0"/>
                    </a:cubicBezTo>
                    <a:cubicBezTo>
                      <a:pt x="69" y="0"/>
                      <a:pt x="68" y="0"/>
                      <a:pt x="6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5"/>
                      <a:pt x="0" y="75"/>
                    </a:cubicBezTo>
                    <a:cubicBezTo>
                      <a:pt x="0" y="76"/>
                      <a:pt x="1" y="76"/>
                      <a:pt x="2" y="76"/>
                    </a:cubicBezTo>
                    <a:cubicBezTo>
                      <a:pt x="1" y="75"/>
                      <a:pt x="1" y="75"/>
                      <a:pt x="1" y="7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2" name="Freeform 996"/>
              <p:cNvSpPr/>
              <p:nvPr/>
            </p:nvSpPr>
            <p:spPr bwMode="auto">
              <a:xfrm>
                <a:off x="5519" y="1825"/>
                <a:ext cx="50" cy="90"/>
              </a:xfrm>
              <a:custGeom>
                <a:avLst/>
                <a:gdLst>
                  <a:gd name="T0" fmla="*/ 1 w 47"/>
                  <a:gd name="T1" fmla="*/ 83 h 85"/>
                  <a:gd name="T2" fmla="*/ 2 w 47"/>
                  <a:gd name="T3" fmla="*/ 84 h 85"/>
                  <a:gd name="T4" fmla="*/ 44 w 47"/>
                  <a:gd name="T5" fmla="*/ 8 h 85"/>
                  <a:gd name="T6" fmla="*/ 41 w 47"/>
                  <a:gd name="T7" fmla="*/ 62 h 85"/>
                  <a:gd name="T8" fmla="*/ 1 w 47"/>
                  <a:gd name="T9" fmla="*/ 82 h 85"/>
                  <a:gd name="T10" fmla="*/ 1 w 47"/>
                  <a:gd name="T11" fmla="*/ 83 h 85"/>
                  <a:gd name="T12" fmla="*/ 2 w 47"/>
                  <a:gd name="T13" fmla="*/ 84 h 85"/>
                  <a:gd name="T14" fmla="*/ 1 w 47"/>
                  <a:gd name="T15" fmla="*/ 83 h 85"/>
                  <a:gd name="T16" fmla="*/ 2 w 47"/>
                  <a:gd name="T17" fmla="*/ 84 h 85"/>
                  <a:gd name="T18" fmla="*/ 43 w 47"/>
                  <a:gd name="T19" fmla="*/ 64 h 85"/>
                  <a:gd name="T20" fmla="*/ 44 w 47"/>
                  <a:gd name="T21" fmla="*/ 63 h 85"/>
                  <a:gd name="T22" fmla="*/ 47 w 47"/>
                  <a:gd name="T23" fmla="*/ 1 h 85"/>
                  <a:gd name="T24" fmla="*/ 46 w 47"/>
                  <a:gd name="T25" fmla="*/ 0 h 85"/>
                  <a:gd name="T26" fmla="*/ 44 w 47"/>
                  <a:gd name="T27" fmla="*/ 0 h 85"/>
                  <a:gd name="T28" fmla="*/ 0 w 47"/>
                  <a:gd name="T29" fmla="*/ 82 h 85"/>
                  <a:gd name="T30" fmla="*/ 0 w 47"/>
                  <a:gd name="T31" fmla="*/ 84 h 85"/>
                  <a:gd name="T32" fmla="*/ 2 w 47"/>
                  <a:gd name="T33" fmla="*/ 84 h 85"/>
                  <a:gd name="T34" fmla="*/ 1 w 47"/>
                  <a:gd name="T35" fmla="*/ 8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" h="85">
                    <a:moveTo>
                      <a:pt x="1" y="83"/>
                    </a:moveTo>
                    <a:cubicBezTo>
                      <a:pt x="2" y="84"/>
                      <a:pt x="2" y="84"/>
                      <a:pt x="2" y="8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1" y="82"/>
                      <a:pt x="1" y="82"/>
                      <a:pt x="1" y="82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4" y="64"/>
                      <a:pt x="44" y="63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6" y="0"/>
                      <a:pt x="46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3"/>
                      <a:pt x="0" y="84"/>
                      <a:pt x="0" y="84"/>
                    </a:cubicBezTo>
                    <a:cubicBezTo>
                      <a:pt x="1" y="84"/>
                      <a:pt x="1" y="85"/>
                      <a:pt x="2" y="84"/>
                    </a:cubicBezTo>
                    <a:cubicBezTo>
                      <a:pt x="1" y="83"/>
                      <a:pt x="1" y="83"/>
                      <a:pt x="1" y="8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3" name="Freeform 997"/>
              <p:cNvSpPr/>
              <p:nvPr/>
            </p:nvSpPr>
            <p:spPr bwMode="auto">
              <a:xfrm>
                <a:off x="5040" y="2001"/>
                <a:ext cx="155" cy="115"/>
              </a:xfrm>
              <a:custGeom>
                <a:avLst/>
                <a:gdLst>
                  <a:gd name="T0" fmla="*/ 144 w 146"/>
                  <a:gd name="T1" fmla="*/ 2 h 109"/>
                  <a:gd name="T2" fmla="*/ 143 w 146"/>
                  <a:gd name="T3" fmla="*/ 1 h 109"/>
                  <a:gd name="T4" fmla="*/ 96 w 146"/>
                  <a:gd name="T5" fmla="*/ 105 h 109"/>
                  <a:gd name="T6" fmla="*/ 5 w 146"/>
                  <a:gd name="T7" fmla="*/ 21 h 109"/>
                  <a:gd name="T8" fmla="*/ 145 w 146"/>
                  <a:gd name="T9" fmla="*/ 3 h 109"/>
                  <a:gd name="T10" fmla="*/ 144 w 146"/>
                  <a:gd name="T11" fmla="*/ 2 h 109"/>
                  <a:gd name="T12" fmla="*/ 143 w 146"/>
                  <a:gd name="T13" fmla="*/ 1 h 109"/>
                  <a:gd name="T14" fmla="*/ 144 w 146"/>
                  <a:gd name="T15" fmla="*/ 2 h 109"/>
                  <a:gd name="T16" fmla="*/ 144 w 146"/>
                  <a:gd name="T17" fmla="*/ 0 h 109"/>
                  <a:gd name="T18" fmla="*/ 1 w 146"/>
                  <a:gd name="T19" fmla="*/ 19 h 109"/>
                  <a:gd name="T20" fmla="*/ 0 w 146"/>
                  <a:gd name="T21" fmla="*/ 20 h 109"/>
                  <a:gd name="T22" fmla="*/ 0 w 146"/>
                  <a:gd name="T23" fmla="*/ 21 h 109"/>
                  <a:gd name="T24" fmla="*/ 96 w 146"/>
                  <a:gd name="T25" fmla="*/ 109 h 109"/>
                  <a:gd name="T26" fmla="*/ 97 w 146"/>
                  <a:gd name="T27" fmla="*/ 109 h 109"/>
                  <a:gd name="T28" fmla="*/ 98 w 146"/>
                  <a:gd name="T29" fmla="*/ 108 h 109"/>
                  <a:gd name="T30" fmla="*/ 146 w 146"/>
                  <a:gd name="T31" fmla="*/ 2 h 109"/>
                  <a:gd name="T32" fmla="*/ 146 w 146"/>
                  <a:gd name="T33" fmla="*/ 1 h 109"/>
                  <a:gd name="T34" fmla="*/ 144 w 146"/>
                  <a:gd name="T35" fmla="*/ 0 h 109"/>
                  <a:gd name="T36" fmla="*/ 144 w 146"/>
                  <a:gd name="T37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09">
                    <a:moveTo>
                      <a:pt x="144" y="2"/>
                    </a:moveTo>
                    <a:cubicBezTo>
                      <a:pt x="143" y="1"/>
                      <a:pt x="143" y="1"/>
                      <a:pt x="143" y="1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45" y="3"/>
                      <a:pt x="145" y="3"/>
                      <a:pt x="145" y="3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3" y="1"/>
                      <a:pt x="143" y="1"/>
                      <a:pt x="143" y="1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0" y="19"/>
                      <a:pt x="0" y="20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96" y="109"/>
                      <a:pt x="96" y="109"/>
                      <a:pt x="96" y="109"/>
                    </a:cubicBezTo>
                    <a:cubicBezTo>
                      <a:pt x="96" y="109"/>
                      <a:pt x="96" y="109"/>
                      <a:pt x="97" y="109"/>
                    </a:cubicBezTo>
                    <a:cubicBezTo>
                      <a:pt x="97" y="109"/>
                      <a:pt x="98" y="109"/>
                      <a:pt x="98" y="108"/>
                    </a:cubicBezTo>
                    <a:cubicBezTo>
                      <a:pt x="146" y="2"/>
                      <a:pt x="146" y="2"/>
                      <a:pt x="146" y="2"/>
                    </a:cubicBezTo>
                    <a:cubicBezTo>
                      <a:pt x="146" y="2"/>
                      <a:pt x="146" y="1"/>
                      <a:pt x="146" y="1"/>
                    </a:cubicBezTo>
                    <a:cubicBezTo>
                      <a:pt x="145" y="0"/>
                      <a:pt x="145" y="0"/>
                      <a:pt x="144" y="0"/>
                    </a:cubicBezTo>
                    <a:cubicBezTo>
                      <a:pt x="144" y="2"/>
                      <a:pt x="144" y="2"/>
                      <a:pt x="14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4" name="Freeform 998"/>
              <p:cNvSpPr/>
              <p:nvPr/>
            </p:nvSpPr>
            <p:spPr bwMode="auto">
              <a:xfrm>
                <a:off x="5191" y="2001"/>
                <a:ext cx="105" cy="78"/>
              </a:xfrm>
              <a:custGeom>
                <a:avLst/>
                <a:gdLst>
                  <a:gd name="T0" fmla="*/ 97 w 99"/>
                  <a:gd name="T1" fmla="*/ 71 h 74"/>
                  <a:gd name="T2" fmla="*/ 97 w 99"/>
                  <a:gd name="T3" fmla="*/ 69 h 74"/>
                  <a:gd name="T4" fmla="*/ 23 w 99"/>
                  <a:gd name="T5" fmla="*/ 71 h 74"/>
                  <a:gd name="T6" fmla="*/ 4 w 99"/>
                  <a:gd name="T7" fmla="*/ 5 h 74"/>
                  <a:gd name="T8" fmla="*/ 97 w 99"/>
                  <a:gd name="T9" fmla="*/ 72 h 74"/>
                  <a:gd name="T10" fmla="*/ 97 w 99"/>
                  <a:gd name="T11" fmla="*/ 71 h 74"/>
                  <a:gd name="T12" fmla="*/ 97 w 99"/>
                  <a:gd name="T13" fmla="*/ 69 h 74"/>
                  <a:gd name="T14" fmla="*/ 97 w 99"/>
                  <a:gd name="T15" fmla="*/ 71 h 74"/>
                  <a:gd name="T16" fmla="*/ 98 w 99"/>
                  <a:gd name="T17" fmla="*/ 69 h 74"/>
                  <a:gd name="T18" fmla="*/ 2 w 99"/>
                  <a:gd name="T19" fmla="*/ 0 h 74"/>
                  <a:gd name="T20" fmla="*/ 0 w 99"/>
                  <a:gd name="T21" fmla="*/ 0 h 74"/>
                  <a:gd name="T22" fmla="*/ 0 w 99"/>
                  <a:gd name="T23" fmla="*/ 2 h 74"/>
                  <a:gd name="T24" fmla="*/ 20 w 99"/>
                  <a:gd name="T25" fmla="*/ 73 h 74"/>
                  <a:gd name="T26" fmla="*/ 22 w 99"/>
                  <a:gd name="T27" fmla="*/ 74 h 74"/>
                  <a:gd name="T28" fmla="*/ 97 w 99"/>
                  <a:gd name="T29" fmla="*/ 72 h 74"/>
                  <a:gd name="T30" fmla="*/ 99 w 99"/>
                  <a:gd name="T31" fmla="*/ 71 h 74"/>
                  <a:gd name="T32" fmla="*/ 98 w 99"/>
                  <a:gd name="T33" fmla="*/ 69 h 74"/>
                  <a:gd name="T34" fmla="*/ 97 w 99"/>
                  <a:gd name="T35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9" h="74">
                    <a:moveTo>
                      <a:pt x="97" y="71"/>
                    </a:moveTo>
                    <a:cubicBezTo>
                      <a:pt x="97" y="69"/>
                      <a:pt x="97" y="69"/>
                      <a:pt x="97" y="69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69"/>
                      <a:pt x="97" y="69"/>
                      <a:pt x="97" y="69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8" y="69"/>
                      <a:pt x="98" y="69"/>
                      <a:pt x="98" y="6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4"/>
                      <a:pt x="21" y="74"/>
                      <a:pt x="22" y="74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8" y="72"/>
                      <a:pt x="99" y="72"/>
                      <a:pt x="99" y="71"/>
                    </a:cubicBezTo>
                    <a:cubicBezTo>
                      <a:pt x="99" y="70"/>
                      <a:pt x="99" y="70"/>
                      <a:pt x="98" y="69"/>
                    </a:cubicBezTo>
                    <a:cubicBezTo>
                      <a:pt x="97" y="71"/>
                      <a:pt x="97" y="71"/>
                      <a:pt x="97" y="7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5" name="Freeform 999"/>
              <p:cNvSpPr/>
              <p:nvPr/>
            </p:nvSpPr>
            <p:spPr bwMode="auto">
              <a:xfrm>
                <a:off x="5191" y="2001"/>
                <a:ext cx="116" cy="78"/>
              </a:xfrm>
              <a:custGeom>
                <a:avLst/>
                <a:gdLst>
                  <a:gd name="T0" fmla="*/ 107 w 109"/>
                  <a:gd name="T1" fmla="*/ 9 h 74"/>
                  <a:gd name="T2" fmla="*/ 106 w 109"/>
                  <a:gd name="T3" fmla="*/ 8 h 74"/>
                  <a:gd name="T4" fmla="*/ 22 w 109"/>
                  <a:gd name="T5" fmla="*/ 70 h 74"/>
                  <a:gd name="T6" fmla="*/ 3 w 109"/>
                  <a:gd name="T7" fmla="*/ 3 h 74"/>
                  <a:gd name="T8" fmla="*/ 107 w 109"/>
                  <a:gd name="T9" fmla="*/ 11 h 74"/>
                  <a:gd name="T10" fmla="*/ 107 w 109"/>
                  <a:gd name="T11" fmla="*/ 9 h 74"/>
                  <a:gd name="T12" fmla="*/ 106 w 109"/>
                  <a:gd name="T13" fmla="*/ 8 h 74"/>
                  <a:gd name="T14" fmla="*/ 107 w 109"/>
                  <a:gd name="T15" fmla="*/ 9 h 74"/>
                  <a:gd name="T16" fmla="*/ 107 w 109"/>
                  <a:gd name="T17" fmla="*/ 8 h 74"/>
                  <a:gd name="T18" fmla="*/ 1 w 109"/>
                  <a:gd name="T19" fmla="*/ 0 h 74"/>
                  <a:gd name="T20" fmla="*/ 0 w 109"/>
                  <a:gd name="T21" fmla="*/ 1 h 74"/>
                  <a:gd name="T22" fmla="*/ 0 w 109"/>
                  <a:gd name="T23" fmla="*/ 2 h 74"/>
                  <a:gd name="T24" fmla="*/ 20 w 109"/>
                  <a:gd name="T25" fmla="*/ 73 h 74"/>
                  <a:gd name="T26" fmla="*/ 21 w 109"/>
                  <a:gd name="T27" fmla="*/ 74 h 74"/>
                  <a:gd name="T28" fmla="*/ 23 w 109"/>
                  <a:gd name="T29" fmla="*/ 74 h 74"/>
                  <a:gd name="T30" fmla="*/ 108 w 109"/>
                  <a:gd name="T31" fmla="*/ 10 h 74"/>
                  <a:gd name="T32" fmla="*/ 109 w 109"/>
                  <a:gd name="T33" fmla="*/ 9 h 74"/>
                  <a:gd name="T34" fmla="*/ 107 w 109"/>
                  <a:gd name="T35" fmla="*/ 8 h 74"/>
                  <a:gd name="T36" fmla="*/ 107 w 109"/>
                  <a:gd name="T37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9" h="74">
                    <a:moveTo>
                      <a:pt x="107" y="9"/>
                    </a:moveTo>
                    <a:cubicBezTo>
                      <a:pt x="106" y="8"/>
                      <a:pt x="106" y="8"/>
                      <a:pt x="106" y="8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4"/>
                      <a:pt x="21" y="74"/>
                      <a:pt x="21" y="74"/>
                    </a:cubicBezTo>
                    <a:cubicBezTo>
                      <a:pt x="22" y="74"/>
                      <a:pt x="22" y="74"/>
                      <a:pt x="23" y="74"/>
                    </a:cubicBezTo>
                    <a:cubicBezTo>
                      <a:pt x="108" y="10"/>
                      <a:pt x="108" y="10"/>
                      <a:pt x="108" y="10"/>
                    </a:cubicBezTo>
                    <a:cubicBezTo>
                      <a:pt x="108" y="10"/>
                      <a:pt x="109" y="9"/>
                      <a:pt x="109" y="9"/>
                    </a:cubicBezTo>
                    <a:cubicBezTo>
                      <a:pt x="108" y="8"/>
                      <a:pt x="108" y="8"/>
                      <a:pt x="107" y="8"/>
                    </a:cubicBezTo>
                    <a:cubicBezTo>
                      <a:pt x="107" y="9"/>
                      <a:pt x="107" y="9"/>
                      <a:pt x="107" y="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6" name="Freeform 1000"/>
              <p:cNvSpPr/>
              <p:nvPr/>
            </p:nvSpPr>
            <p:spPr bwMode="auto">
              <a:xfrm>
                <a:off x="5506" y="1809"/>
                <a:ext cx="63" cy="85"/>
              </a:xfrm>
              <a:custGeom>
                <a:avLst/>
                <a:gdLst>
                  <a:gd name="T0" fmla="*/ 2 w 59"/>
                  <a:gd name="T1" fmla="*/ 2 h 81"/>
                  <a:gd name="T2" fmla="*/ 1 w 59"/>
                  <a:gd name="T3" fmla="*/ 3 h 81"/>
                  <a:gd name="T4" fmla="*/ 53 w 59"/>
                  <a:gd name="T5" fmla="*/ 80 h 81"/>
                  <a:gd name="T6" fmla="*/ 55 w 59"/>
                  <a:gd name="T7" fmla="*/ 80 h 81"/>
                  <a:gd name="T8" fmla="*/ 56 w 59"/>
                  <a:gd name="T9" fmla="*/ 79 h 81"/>
                  <a:gd name="T10" fmla="*/ 59 w 59"/>
                  <a:gd name="T11" fmla="*/ 17 h 81"/>
                  <a:gd name="T12" fmla="*/ 58 w 59"/>
                  <a:gd name="T13" fmla="*/ 16 h 81"/>
                  <a:gd name="T14" fmla="*/ 2 w 59"/>
                  <a:gd name="T15" fmla="*/ 0 h 81"/>
                  <a:gd name="T16" fmla="*/ 1 w 59"/>
                  <a:gd name="T17" fmla="*/ 1 h 81"/>
                  <a:gd name="T18" fmla="*/ 1 w 59"/>
                  <a:gd name="T19" fmla="*/ 3 h 81"/>
                  <a:gd name="T20" fmla="*/ 2 w 59"/>
                  <a:gd name="T21" fmla="*/ 2 h 81"/>
                  <a:gd name="T22" fmla="*/ 2 w 59"/>
                  <a:gd name="T23" fmla="*/ 3 h 81"/>
                  <a:gd name="T24" fmla="*/ 56 w 59"/>
                  <a:gd name="T25" fmla="*/ 18 h 81"/>
                  <a:gd name="T26" fmla="*/ 53 w 59"/>
                  <a:gd name="T27" fmla="*/ 74 h 81"/>
                  <a:gd name="T28" fmla="*/ 3 w 59"/>
                  <a:gd name="T29" fmla="*/ 1 h 81"/>
                  <a:gd name="T30" fmla="*/ 2 w 59"/>
                  <a:gd name="T31" fmla="*/ 2 h 81"/>
                  <a:gd name="T32" fmla="*/ 2 w 59"/>
                  <a:gd name="T33" fmla="*/ 3 h 81"/>
                  <a:gd name="T34" fmla="*/ 2 w 59"/>
                  <a:gd name="T35" fmla="*/ 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81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53" y="80"/>
                      <a:pt x="54" y="81"/>
                      <a:pt x="55" y="80"/>
                    </a:cubicBezTo>
                    <a:cubicBezTo>
                      <a:pt x="55" y="80"/>
                      <a:pt x="56" y="80"/>
                      <a:pt x="56" y="79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9" y="17"/>
                      <a:pt x="58" y="16"/>
                      <a:pt x="58" y="1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7" name="Freeform 1001"/>
              <p:cNvSpPr/>
              <p:nvPr/>
            </p:nvSpPr>
            <p:spPr bwMode="auto">
              <a:xfrm>
                <a:off x="5040" y="2020"/>
                <a:ext cx="104" cy="199"/>
              </a:xfrm>
              <a:custGeom>
                <a:avLst/>
                <a:gdLst>
                  <a:gd name="T0" fmla="*/ 93 w 98"/>
                  <a:gd name="T1" fmla="*/ 188 h 189"/>
                  <a:gd name="T2" fmla="*/ 95 w 98"/>
                  <a:gd name="T3" fmla="*/ 187 h 189"/>
                  <a:gd name="T4" fmla="*/ 6 w 98"/>
                  <a:gd name="T5" fmla="*/ 9 h 189"/>
                  <a:gd name="T6" fmla="*/ 95 w 98"/>
                  <a:gd name="T7" fmla="*/ 90 h 189"/>
                  <a:gd name="T8" fmla="*/ 92 w 98"/>
                  <a:gd name="T9" fmla="*/ 188 h 189"/>
                  <a:gd name="T10" fmla="*/ 93 w 98"/>
                  <a:gd name="T11" fmla="*/ 188 h 189"/>
                  <a:gd name="T12" fmla="*/ 95 w 98"/>
                  <a:gd name="T13" fmla="*/ 187 h 189"/>
                  <a:gd name="T14" fmla="*/ 93 w 98"/>
                  <a:gd name="T15" fmla="*/ 188 h 189"/>
                  <a:gd name="T16" fmla="*/ 95 w 98"/>
                  <a:gd name="T17" fmla="*/ 188 h 189"/>
                  <a:gd name="T18" fmla="*/ 98 w 98"/>
                  <a:gd name="T19" fmla="*/ 90 h 189"/>
                  <a:gd name="T20" fmla="*/ 98 w 98"/>
                  <a:gd name="T21" fmla="*/ 89 h 189"/>
                  <a:gd name="T22" fmla="*/ 2 w 98"/>
                  <a:gd name="T23" fmla="*/ 1 h 189"/>
                  <a:gd name="T24" fmla="*/ 0 w 98"/>
                  <a:gd name="T25" fmla="*/ 1 h 189"/>
                  <a:gd name="T26" fmla="*/ 0 w 98"/>
                  <a:gd name="T27" fmla="*/ 3 h 189"/>
                  <a:gd name="T28" fmla="*/ 92 w 98"/>
                  <a:gd name="T29" fmla="*/ 189 h 189"/>
                  <a:gd name="T30" fmla="*/ 94 w 98"/>
                  <a:gd name="T31" fmla="*/ 189 h 189"/>
                  <a:gd name="T32" fmla="*/ 95 w 98"/>
                  <a:gd name="T33" fmla="*/ 188 h 189"/>
                  <a:gd name="T34" fmla="*/ 93 w 98"/>
                  <a:gd name="T35" fmla="*/ 18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89">
                    <a:moveTo>
                      <a:pt x="93" y="188"/>
                    </a:moveTo>
                    <a:cubicBezTo>
                      <a:pt x="95" y="187"/>
                      <a:pt x="95" y="187"/>
                      <a:pt x="95" y="18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95" y="90"/>
                      <a:pt x="95" y="90"/>
                      <a:pt x="95" y="9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93" y="188"/>
                      <a:pt x="93" y="188"/>
                      <a:pt x="93" y="188"/>
                    </a:cubicBezTo>
                    <a:cubicBezTo>
                      <a:pt x="95" y="187"/>
                      <a:pt x="95" y="187"/>
                      <a:pt x="95" y="187"/>
                    </a:cubicBezTo>
                    <a:cubicBezTo>
                      <a:pt x="93" y="188"/>
                      <a:pt x="93" y="188"/>
                      <a:pt x="93" y="188"/>
                    </a:cubicBezTo>
                    <a:cubicBezTo>
                      <a:pt x="95" y="188"/>
                      <a:pt x="95" y="188"/>
                      <a:pt x="95" y="188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92" y="189"/>
                      <a:pt x="92" y="189"/>
                      <a:pt x="92" y="189"/>
                    </a:cubicBezTo>
                    <a:cubicBezTo>
                      <a:pt x="92" y="189"/>
                      <a:pt x="93" y="189"/>
                      <a:pt x="94" y="189"/>
                    </a:cubicBezTo>
                    <a:cubicBezTo>
                      <a:pt x="94" y="189"/>
                      <a:pt x="95" y="189"/>
                      <a:pt x="95" y="188"/>
                    </a:cubicBezTo>
                    <a:cubicBezTo>
                      <a:pt x="93" y="188"/>
                      <a:pt x="93" y="188"/>
                      <a:pt x="93" y="18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8" name="Freeform 1002"/>
              <p:cNvSpPr/>
              <p:nvPr/>
            </p:nvSpPr>
            <p:spPr bwMode="auto">
              <a:xfrm>
                <a:off x="5063" y="2392"/>
                <a:ext cx="142" cy="74"/>
              </a:xfrm>
              <a:custGeom>
                <a:avLst/>
                <a:gdLst>
                  <a:gd name="T0" fmla="*/ 2 w 135"/>
                  <a:gd name="T1" fmla="*/ 12 h 70"/>
                  <a:gd name="T2" fmla="*/ 1 w 135"/>
                  <a:gd name="T3" fmla="*/ 13 h 70"/>
                  <a:gd name="T4" fmla="*/ 124 w 135"/>
                  <a:gd name="T5" fmla="*/ 69 h 70"/>
                  <a:gd name="T6" fmla="*/ 126 w 135"/>
                  <a:gd name="T7" fmla="*/ 69 h 70"/>
                  <a:gd name="T8" fmla="*/ 126 w 135"/>
                  <a:gd name="T9" fmla="*/ 68 h 70"/>
                  <a:gd name="T10" fmla="*/ 135 w 135"/>
                  <a:gd name="T11" fmla="*/ 2 h 70"/>
                  <a:gd name="T12" fmla="*/ 135 w 135"/>
                  <a:gd name="T13" fmla="*/ 0 h 70"/>
                  <a:gd name="T14" fmla="*/ 133 w 135"/>
                  <a:gd name="T15" fmla="*/ 0 h 70"/>
                  <a:gd name="T16" fmla="*/ 2 w 135"/>
                  <a:gd name="T17" fmla="*/ 11 h 70"/>
                  <a:gd name="T18" fmla="*/ 0 w 135"/>
                  <a:gd name="T19" fmla="*/ 12 h 70"/>
                  <a:gd name="T20" fmla="*/ 1 w 135"/>
                  <a:gd name="T21" fmla="*/ 13 h 70"/>
                  <a:gd name="T22" fmla="*/ 2 w 135"/>
                  <a:gd name="T23" fmla="*/ 12 h 70"/>
                  <a:gd name="T24" fmla="*/ 2 w 135"/>
                  <a:gd name="T25" fmla="*/ 14 h 70"/>
                  <a:gd name="T26" fmla="*/ 132 w 135"/>
                  <a:gd name="T27" fmla="*/ 3 h 70"/>
                  <a:gd name="T28" fmla="*/ 124 w 135"/>
                  <a:gd name="T29" fmla="*/ 66 h 70"/>
                  <a:gd name="T30" fmla="*/ 3 w 135"/>
                  <a:gd name="T31" fmla="*/ 11 h 70"/>
                  <a:gd name="T32" fmla="*/ 2 w 135"/>
                  <a:gd name="T33" fmla="*/ 12 h 70"/>
                  <a:gd name="T34" fmla="*/ 2 w 135"/>
                  <a:gd name="T35" fmla="*/ 14 h 70"/>
                  <a:gd name="T36" fmla="*/ 2 w 135"/>
                  <a:gd name="T37" fmla="*/ 1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5" h="70">
                    <a:moveTo>
                      <a:pt x="2" y="12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5" y="70"/>
                      <a:pt x="125" y="70"/>
                      <a:pt x="126" y="69"/>
                    </a:cubicBezTo>
                    <a:cubicBezTo>
                      <a:pt x="126" y="69"/>
                      <a:pt x="126" y="69"/>
                      <a:pt x="126" y="68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5" y="1"/>
                      <a:pt x="135" y="1"/>
                      <a:pt x="135" y="0"/>
                    </a:cubicBezTo>
                    <a:cubicBezTo>
                      <a:pt x="134" y="0"/>
                      <a:pt x="134" y="0"/>
                      <a:pt x="133" y="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1" y="11"/>
                      <a:pt x="0" y="12"/>
                    </a:cubicBezTo>
                    <a:cubicBezTo>
                      <a:pt x="0" y="12"/>
                      <a:pt x="1" y="13"/>
                      <a:pt x="1" y="13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32" y="3"/>
                      <a:pt x="132" y="3"/>
                      <a:pt x="132" y="3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9" name="Freeform 1003"/>
              <p:cNvSpPr/>
              <p:nvPr/>
            </p:nvSpPr>
            <p:spPr bwMode="auto">
              <a:xfrm>
                <a:off x="5063" y="2324"/>
                <a:ext cx="133" cy="142"/>
              </a:xfrm>
              <a:custGeom>
                <a:avLst/>
                <a:gdLst>
                  <a:gd name="T0" fmla="*/ 65 w 126"/>
                  <a:gd name="T1" fmla="*/ 2 h 135"/>
                  <a:gd name="T2" fmla="*/ 64 w 126"/>
                  <a:gd name="T3" fmla="*/ 2 h 135"/>
                  <a:gd name="T4" fmla="*/ 122 w 126"/>
                  <a:gd name="T5" fmla="*/ 130 h 135"/>
                  <a:gd name="T6" fmla="*/ 4 w 126"/>
                  <a:gd name="T7" fmla="*/ 77 h 135"/>
                  <a:gd name="T8" fmla="*/ 66 w 126"/>
                  <a:gd name="T9" fmla="*/ 3 h 135"/>
                  <a:gd name="T10" fmla="*/ 65 w 126"/>
                  <a:gd name="T11" fmla="*/ 2 h 135"/>
                  <a:gd name="T12" fmla="*/ 64 w 126"/>
                  <a:gd name="T13" fmla="*/ 2 h 135"/>
                  <a:gd name="T14" fmla="*/ 65 w 126"/>
                  <a:gd name="T15" fmla="*/ 2 h 135"/>
                  <a:gd name="T16" fmla="*/ 64 w 126"/>
                  <a:gd name="T17" fmla="*/ 1 h 135"/>
                  <a:gd name="T18" fmla="*/ 1 w 126"/>
                  <a:gd name="T19" fmla="*/ 76 h 135"/>
                  <a:gd name="T20" fmla="*/ 0 w 126"/>
                  <a:gd name="T21" fmla="*/ 77 h 135"/>
                  <a:gd name="T22" fmla="*/ 1 w 126"/>
                  <a:gd name="T23" fmla="*/ 78 h 135"/>
                  <a:gd name="T24" fmla="*/ 124 w 126"/>
                  <a:gd name="T25" fmla="*/ 134 h 135"/>
                  <a:gd name="T26" fmla="*/ 126 w 126"/>
                  <a:gd name="T27" fmla="*/ 134 h 135"/>
                  <a:gd name="T28" fmla="*/ 126 w 126"/>
                  <a:gd name="T29" fmla="*/ 132 h 135"/>
                  <a:gd name="T30" fmla="*/ 67 w 126"/>
                  <a:gd name="T31" fmla="*/ 1 h 135"/>
                  <a:gd name="T32" fmla="*/ 65 w 126"/>
                  <a:gd name="T33" fmla="*/ 0 h 135"/>
                  <a:gd name="T34" fmla="*/ 64 w 126"/>
                  <a:gd name="T35" fmla="*/ 1 h 135"/>
                  <a:gd name="T36" fmla="*/ 65 w 126"/>
                  <a:gd name="T37" fmla="*/ 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6" h="135">
                    <a:moveTo>
                      <a:pt x="65" y="2"/>
                    </a:moveTo>
                    <a:cubicBezTo>
                      <a:pt x="64" y="2"/>
                      <a:pt x="64" y="2"/>
                      <a:pt x="64" y="2"/>
                    </a:cubicBezTo>
                    <a:cubicBezTo>
                      <a:pt x="122" y="130"/>
                      <a:pt x="122" y="130"/>
                      <a:pt x="122" y="130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1" y="76"/>
                      <a:pt x="0" y="77"/>
                      <a:pt x="0" y="77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124" y="134"/>
                      <a:pt x="124" y="134"/>
                      <a:pt x="124" y="134"/>
                    </a:cubicBezTo>
                    <a:cubicBezTo>
                      <a:pt x="125" y="135"/>
                      <a:pt x="125" y="134"/>
                      <a:pt x="126" y="134"/>
                    </a:cubicBezTo>
                    <a:cubicBezTo>
                      <a:pt x="126" y="134"/>
                      <a:pt x="126" y="133"/>
                      <a:pt x="126" y="13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6" y="1"/>
                      <a:pt x="66" y="0"/>
                      <a:pt x="65" y="0"/>
                    </a:cubicBezTo>
                    <a:cubicBezTo>
                      <a:pt x="65" y="0"/>
                      <a:pt x="64" y="0"/>
                      <a:pt x="64" y="1"/>
                    </a:cubicBezTo>
                    <a:cubicBezTo>
                      <a:pt x="65" y="2"/>
                      <a:pt x="65" y="2"/>
                      <a:pt x="65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0" name="Freeform 1004"/>
              <p:cNvSpPr/>
              <p:nvPr/>
            </p:nvSpPr>
            <p:spPr bwMode="auto">
              <a:xfrm>
                <a:off x="5069" y="2216"/>
                <a:ext cx="72" cy="111"/>
              </a:xfrm>
              <a:custGeom>
                <a:avLst/>
                <a:gdLst>
                  <a:gd name="T0" fmla="*/ 66 w 68"/>
                  <a:gd name="T1" fmla="*/ 2 h 105"/>
                  <a:gd name="T2" fmla="*/ 66 w 68"/>
                  <a:gd name="T3" fmla="*/ 1 h 105"/>
                  <a:gd name="T4" fmla="*/ 1 w 68"/>
                  <a:gd name="T5" fmla="*/ 36 h 105"/>
                  <a:gd name="T6" fmla="*/ 0 w 68"/>
                  <a:gd name="T7" fmla="*/ 38 h 105"/>
                  <a:gd name="T8" fmla="*/ 1 w 68"/>
                  <a:gd name="T9" fmla="*/ 39 h 105"/>
                  <a:gd name="T10" fmla="*/ 58 w 68"/>
                  <a:gd name="T11" fmla="*/ 105 h 105"/>
                  <a:gd name="T12" fmla="*/ 60 w 68"/>
                  <a:gd name="T13" fmla="*/ 105 h 105"/>
                  <a:gd name="T14" fmla="*/ 61 w 68"/>
                  <a:gd name="T15" fmla="*/ 104 h 105"/>
                  <a:gd name="T16" fmla="*/ 68 w 68"/>
                  <a:gd name="T17" fmla="*/ 2 h 105"/>
                  <a:gd name="T18" fmla="*/ 67 w 68"/>
                  <a:gd name="T19" fmla="*/ 1 h 105"/>
                  <a:gd name="T20" fmla="*/ 66 w 68"/>
                  <a:gd name="T21" fmla="*/ 1 h 105"/>
                  <a:gd name="T22" fmla="*/ 66 w 68"/>
                  <a:gd name="T23" fmla="*/ 2 h 105"/>
                  <a:gd name="T24" fmla="*/ 65 w 68"/>
                  <a:gd name="T25" fmla="*/ 2 h 105"/>
                  <a:gd name="T26" fmla="*/ 58 w 68"/>
                  <a:gd name="T27" fmla="*/ 100 h 105"/>
                  <a:gd name="T28" fmla="*/ 4 w 68"/>
                  <a:gd name="T29" fmla="*/ 38 h 105"/>
                  <a:gd name="T30" fmla="*/ 67 w 68"/>
                  <a:gd name="T31" fmla="*/ 3 h 105"/>
                  <a:gd name="T32" fmla="*/ 66 w 68"/>
                  <a:gd name="T33" fmla="*/ 2 h 105"/>
                  <a:gd name="T34" fmla="*/ 65 w 68"/>
                  <a:gd name="T35" fmla="*/ 2 h 105"/>
                  <a:gd name="T36" fmla="*/ 66 w 68"/>
                  <a:gd name="T37" fmla="*/ 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105">
                    <a:moveTo>
                      <a:pt x="66" y="2"/>
                    </a:moveTo>
                    <a:cubicBezTo>
                      <a:pt x="66" y="1"/>
                      <a:pt x="66" y="1"/>
                      <a:pt x="66" y="1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7"/>
                      <a:pt x="0" y="37"/>
                      <a:pt x="0" y="38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58" y="105"/>
                      <a:pt x="59" y="105"/>
                      <a:pt x="60" y="105"/>
                    </a:cubicBezTo>
                    <a:cubicBezTo>
                      <a:pt x="60" y="105"/>
                      <a:pt x="61" y="104"/>
                      <a:pt x="61" y="104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1"/>
                      <a:pt x="68" y="1"/>
                      <a:pt x="67" y="1"/>
                    </a:cubicBezTo>
                    <a:cubicBezTo>
                      <a:pt x="67" y="0"/>
                      <a:pt x="66" y="0"/>
                      <a:pt x="66" y="1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6" y="2"/>
                      <a:pt x="66" y="2"/>
                      <a:pt x="66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1" name="Freeform 1005"/>
              <p:cNvSpPr/>
              <p:nvPr/>
            </p:nvSpPr>
            <p:spPr bwMode="auto">
              <a:xfrm>
                <a:off x="5069" y="2216"/>
                <a:ext cx="133" cy="49"/>
              </a:xfrm>
              <a:custGeom>
                <a:avLst/>
                <a:gdLst>
                  <a:gd name="T0" fmla="*/ 124 w 126"/>
                  <a:gd name="T1" fmla="*/ 44 h 46"/>
                  <a:gd name="T2" fmla="*/ 124 w 126"/>
                  <a:gd name="T3" fmla="*/ 43 h 46"/>
                  <a:gd name="T4" fmla="*/ 7 w 126"/>
                  <a:gd name="T5" fmla="*/ 37 h 46"/>
                  <a:gd name="T6" fmla="*/ 66 w 126"/>
                  <a:gd name="T7" fmla="*/ 4 h 46"/>
                  <a:gd name="T8" fmla="*/ 123 w 126"/>
                  <a:gd name="T9" fmla="*/ 46 h 46"/>
                  <a:gd name="T10" fmla="*/ 124 w 126"/>
                  <a:gd name="T11" fmla="*/ 44 h 46"/>
                  <a:gd name="T12" fmla="*/ 124 w 126"/>
                  <a:gd name="T13" fmla="*/ 43 h 46"/>
                  <a:gd name="T14" fmla="*/ 124 w 126"/>
                  <a:gd name="T15" fmla="*/ 44 h 46"/>
                  <a:gd name="T16" fmla="*/ 125 w 126"/>
                  <a:gd name="T17" fmla="*/ 43 h 46"/>
                  <a:gd name="T18" fmla="*/ 67 w 126"/>
                  <a:gd name="T19" fmla="*/ 1 h 46"/>
                  <a:gd name="T20" fmla="*/ 66 w 126"/>
                  <a:gd name="T21" fmla="*/ 1 h 46"/>
                  <a:gd name="T22" fmla="*/ 1 w 126"/>
                  <a:gd name="T23" fmla="*/ 36 h 46"/>
                  <a:gd name="T24" fmla="*/ 0 w 126"/>
                  <a:gd name="T25" fmla="*/ 38 h 46"/>
                  <a:gd name="T26" fmla="*/ 2 w 126"/>
                  <a:gd name="T27" fmla="*/ 39 h 46"/>
                  <a:gd name="T28" fmla="*/ 124 w 126"/>
                  <a:gd name="T29" fmla="*/ 46 h 46"/>
                  <a:gd name="T30" fmla="*/ 125 w 126"/>
                  <a:gd name="T31" fmla="*/ 45 h 46"/>
                  <a:gd name="T32" fmla="*/ 125 w 126"/>
                  <a:gd name="T33" fmla="*/ 43 h 46"/>
                  <a:gd name="T34" fmla="*/ 124 w 126"/>
                  <a:gd name="T35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6" h="46">
                    <a:moveTo>
                      <a:pt x="124" y="44"/>
                    </a:moveTo>
                    <a:cubicBezTo>
                      <a:pt x="124" y="43"/>
                      <a:pt x="124" y="43"/>
                      <a:pt x="124" y="43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4" y="44"/>
                      <a:pt x="124" y="44"/>
                      <a:pt x="124" y="44"/>
                    </a:cubicBezTo>
                    <a:cubicBezTo>
                      <a:pt x="124" y="43"/>
                      <a:pt x="124" y="43"/>
                      <a:pt x="124" y="43"/>
                    </a:cubicBezTo>
                    <a:cubicBezTo>
                      <a:pt x="124" y="44"/>
                      <a:pt x="124" y="44"/>
                      <a:pt x="124" y="44"/>
                    </a:cubicBezTo>
                    <a:cubicBezTo>
                      <a:pt x="125" y="43"/>
                      <a:pt x="125" y="43"/>
                      <a:pt x="125" y="43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0"/>
                      <a:pt x="66" y="0"/>
                      <a:pt x="66" y="1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7"/>
                      <a:pt x="0" y="37"/>
                      <a:pt x="0" y="38"/>
                    </a:cubicBezTo>
                    <a:cubicBezTo>
                      <a:pt x="0" y="39"/>
                      <a:pt x="1" y="39"/>
                      <a:pt x="2" y="39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5" y="46"/>
                      <a:pt x="125" y="46"/>
                      <a:pt x="125" y="45"/>
                    </a:cubicBezTo>
                    <a:cubicBezTo>
                      <a:pt x="126" y="44"/>
                      <a:pt x="125" y="44"/>
                      <a:pt x="125" y="43"/>
                    </a:cubicBezTo>
                    <a:cubicBezTo>
                      <a:pt x="124" y="44"/>
                      <a:pt x="124" y="44"/>
                      <a:pt x="124" y="4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2" name="Freeform 1006"/>
              <p:cNvSpPr/>
              <p:nvPr/>
            </p:nvSpPr>
            <p:spPr bwMode="auto">
              <a:xfrm>
                <a:off x="4798" y="2169"/>
                <a:ext cx="130" cy="128"/>
              </a:xfrm>
              <a:custGeom>
                <a:avLst/>
                <a:gdLst>
                  <a:gd name="T0" fmla="*/ 2 w 123"/>
                  <a:gd name="T1" fmla="*/ 121 h 122"/>
                  <a:gd name="T2" fmla="*/ 3 w 123"/>
                  <a:gd name="T3" fmla="*/ 121 h 122"/>
                  <a:gd name="T4" fmla="*/ 58 w 123"/>
                  <a:gd name="T5" fmla="*/ 5 h 122"/>
                  <a:gd name="T6" fmla="*/ 119 w 123"/>
                  <a:gd name="T7" fmla="*/ 110 h 122"/>
                  <a:gd name="T8" fmla="*/ 1 w 123"/>
                  <a:gd name="T9" fmla="*/ 119 h 122"/>
                  <a:gd name="T10" fmla="*/ 2 w 123"/>
                  <a:gd name="T11" fmla="*/ 121 h 122"/>
                  <a:gd name="T12" fmla="*/ 3 w 123"/>
                  <a:gd name="T13" fmla="*/ 121 h 122"/>
                  <a:gd name="T14" fmla="*/ 2 w 123"/>
                  <a:gd name="T15" fmla="*/ 121 h 122"/>
                  <a:gd name="T16" fmla="*/ 2 w 123"/>
                  <a:gd name="T17" fmla="*/ 122 h 122"/>
                  <a:gd name="T18" fmla="*/ 122 w 123"/>
                  <a:gd name="T19" fmla="*/ 113 h 122"/>
                  <a:gd name="T20" fmla="*/ 123 w 123"/>
                  <a:gd name="T21" fmla="*/ 112 h 122"/>
                  <a:gd name="T22" fmla="*/ 123 w 123"/>
                  <a:gd name="T23" fmla="*/ 111 h 122"/>
                  <a:gd name="T24" fmla="*/ 59 w 123"/>
                  <a:gd name="T25" fmla="*/ 1 h 122"/>
                  <a:gd name="T26" fmla="*/ 58 w 123"/>
                  <a:gd name="T27" fmla="*/ 0 h 122"/>
                  <a:gd name="T28" fmla="*/ 57 w 123"/>
                  <a:gd name="T29" fmla="*/ 1 h 122"/>
                  <a:gd name="T30" fmla="*/ 0 w 123"/>
                  <a:gd name="T31" fmla="*/ 120 h 122"/>
                  <a:gd name="T32" fmla="*/ 0 w 123"/>
                  <a:gd name="T33" fmla="*/ 122 h 122"/>
                  <a:gd name="T34" fmla="*/ 2 w 123"/>
                  <a:gd name="T35" fmla="*/ 122 h 122"/>
                  <a:gd name="T36" fmla="*/ 2 w 123"/>
                  <a:gd name="T37" fmla="*/ 12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122">
                    <a:moveTo>
                      <a:pt x="2" y="121"/>
                    </a:moveTo>
                    <a:cubicBezTo>
                      <a:pt x="3" y="121"/>
                      <a:pt x="3" y="121"/>
                      <a:pt x="3" y="121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119" y="110"/>
                      <a:pt x="119" y="110"/>
                      <a:pt x="119" y="110"/>
                    </a:cubicBezTo>
                    <a:cubicBezTo>
                      <a:pt x="1" y="119"/>
                      <a:pt x="1" y="119"/>
                      <a:pt x="1" y="119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2" y="122"/>
                      <a:pt x="2" y="122"/>
                      <a:pt x="2" y="122"/>
                    </a:cubicBezTo>
                    <a:cubicBezTo>
                      <a:pt x="122" y="113"/>
                      <a:pt x="122" y="113"/>
                      <a:pt x="122" y="113"/>
                    </a:cubicBezTo>
                    <a:cubicBezTo>
                      <a:pt x="122" y="113"/>
                      <a:pt x="123" y="113"/>
                      <a:pt x="123" y="112"/>
                    </a:cubicBezTo>
                    <a:cubicBezTo>
                      <a:pt x="123" y="112"/>
                      <a:pt x="123" y="111"/>
                      <a:pt x="123" y="11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9" y="0"/>
                      <a:pt x="59" y="0"/>
                      <a:pt x="58" y="0"/>
                    </a:cubicBezTo>
                    <a:cubicBezTo>
                      <a:pt x="58" y="0"/>
                      <a:pt x="57" y="0"/>
                      <a:pt x="57" y="1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1"/>
                      <a:pt x="0" y="121"/>
                      <a:pt x="0" y="122"/>
                    </a:cubicBezTo>
                    <a:cubicBezTo>
                      <a:pt x="1" y="122"/>
                      <a:pt x="1" y="122"/>
                      <a:pt x="2" y="122"/>
                    </a:cubicBezTo>
                    <a:cubicBezTo>
                      <a:pt x="2" y="121"/>
                      <a:pt x="2" y="121"/>
                      <a:pt x="2" y="1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3" name="Freeform 1007"/>
              <p:cNvSpPr/>
              <p:nvPr/>
            </p:nvSpPr>
            <p:spPr bwMode="auto">
              <a:xfrm>
                <a:off x="5198" y="2176"/>
                <a:ext cx="126" cy="89"/>
              </a:xfrm>
              <a:custGeom>
                <a:avLst/>
                <a:gdLst>
                  <a:gd name="T0" fmla="*/ 26 w 119"/>
                  <a:gd name="T1" fmla="*/ 2 h 84"/>
                  <a:gd name="T2" fmla="*/ 24 w 119"/>
                  <a:gd name="T3" fmla="*/ 2 h 84"/>
                  <a:gd name="T4" fmla="*/ 1 w 119"/>
                  <a:gd name="T5" fmla="*/ 82 h 84"/>
                  <a:gd name="T6" fmla="*/ 1 w 119"/>
                  <a:gd name="T7" fmla="*/ 83 h 84"/>
                  <a:gd name="T8" fmla="*/ 2 w 119"/>
                  <a:gd name="T9" fmla="*/ 84 h 84"/>
                  <a:gd name="T10" fmla="*/ 118 w 119"/>
                  <a:gd name="T11" fmla="*/ 57 h 84"/>
                  <a:gd name="T12" fmla="*/ 119 w 119"/>
                  <a:gd name="T13" fmla="*/ 55 h 84"/>
                  <a:gd name="T14" fmla="*/ 118 w 119"/>
                  <a:gd name="T15" fmla="*/ 54 h 84"/>
                  <a:gd name="T16" fmla="*/ 26 w 119"/>
                  <a:gd name="T17" fmla="*/ 1 h 84"/>
                  <a:gd name="T18" fmla="*/ 25 w 119"/>
                  <a:gd name="T19" fmla="*/ 1 h 84"/>
                  <a:gd name="T20" fmla="*/ 24 w 119"/>
                  <a:gd name="T21" fmla="*/ 2 h 84"/>
                  <a:gd name="T22" fmla="*/ 26 w 119"/>
                  <a:gd name="T23" fmla="*/ 2 h 84"/>
                  <a:gd name="T24" fmla="*/ 25 w 119"/>
                  <a:gd name="T25" fmla="*/ 3 h 84"/>
                  <a:gd name="T26" fmla="*/ 113 w 119"/>
                  <a:gd name="T27" fmla="*/ 54 h 84"/>
                  <a:gd name="T28" fmla="*/ 4 w 119"/>
                  <a:gd name="T29" fmla="*/ 80 h 84"/>
                  <a:gd name="T30" fmla="*/ 27 w 119"/>
                  <a:gd name="T31" fmla="*/ 2 h 84"/>
                  <a:gd name="T32" fmla="*/ 26 w 119"/>
                  <a:gd name="T33" fmla="*/ 2 h 84"/>
                  <a:gd name="T34" fmla="*/ 25 w 119"/>
                  <a:gd name="T35" fmla="*/ 3 h 84"/>
                  <a:gd name="T36" fmla="*/ 26 w 119"/>
                  <a:gd name="T37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9" h="84">
                    <a:moveTo>
                      <a:pt x="26" y="2"/>
                    </a:moveTo>
                    <a:cubicBezTo>
                      <a:pt x="24" y="2"/>
                      <a:pt x="24" y="2"/>
                      <a:pt x="24" y="2"/>
                    </a:cubicBezTo>
                    <a:cubicBezTo>
                      <a:pt x="1" y="82"/>
                      <a:pt x="1" y="82"/>
                      <a:pt x="1" y="82"/>
                    </a:cubicBezTo>
                    <a:cubicBezTo>
                      <a:pt x="0" y="82"/>
                      <a:pt x="0" y="83"/>
                      <a:pt x="1" y="83"/>
                    </a:cubicBezTo>
                    <a:cubicBezTo>
                      <a:pt x="1" y="84"/>
                      <a:pt x="2" y="84"/>
                      <a:pt x="2" y="84"/>
                    </a:cubicBezTo>
                    <a:cubicBezTo>
                      <a:pt x="118" y="57"/>
                      <a:pt x="118" y="57"/>
                      <a:pt x="118" y="57"/>
                    </a:cubicBezTo>
                    <a:cubicBezTo>
                      <a:pt x="118" y="56"/>
                      <a:pt x="119" y="56"/>
                      <a:pt x="119" y="55"/>
                    </a:cubicBezTo>
                    <a:cubicBezTo>
                      <a:pt x="119" y="55"/>
                      <a:pt x="119" y="54"/>
                      <a:pt x="118" y="5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5" y="0"/>
                      <a:pt x="25" y="1"/>
                    </a:cubicBezTo>
                    <a:cubicBezTo>
                      <a:pt x="25" y="1"/>
                      <a:pt x="24" y="1"/>
                      <a:pt x="24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3"/>
                      <a:pt x="25" y="3"/>
                      <a:pt x="25" y="3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4" name="Freeform 1008"/>
              <p:cNvSpPr/>
              <p:nvPr/>
            </p:nvSpPr>
            <p:spPr bwMode="auto">
              <a:xfrm>
                <a:off x="4538" y="2372"/>
                <a:ext cx="141" cy="169"/>
              </a:xfrm>
              <a:custGeom>
                <a:avLst/>
                <a:gdLst>
                  <a:gd name="T0" fmla="*/ 132 w 133"/>
                  <a:gd name="T1" fmla="*/ 2 h 160"/>
                  <a:gd name="T2" fmla="*/ 131 w 133"/>
                  <a:gd name="T3" fmla="*/ 1 h 160"/>
                  <a:gd name="T4" fmla="*/ 3 w 133"/>
                  <a:gd name="T5" fmla="*/ 154 h 160"/>
                  <a:gd name="T6" fmla="*/ 5 w 133"/>
                  <a:gd name="T7" fmla="*/ 100 h 160"/>
                  <a:gd name="T8" fmla="*/ 133 w 133"/>
                  <a:gd name="T9" fmla="*/ 3 h 160"/>
                  <a:gd name="T10" fmla="*/ 132 w 133"/>
                  <a:gd name="T11" fmla="*/ 2 h 160"/>
                  <a:gd name="T12" fmla="*/ 131 w 133"/>
                  <a:gd name="T13" fmla="*/ 1 h 160"/>
                  <a:gd name="T14" fmla="*/ 132 w 133"/>
                  <a:gd name="T15" fmla="*/ 2 h 160"/>
                  <a:gd name="T16" fmla="*/ 131 w 133"/>
                  <a:gd name="T17" fmla="*/ 1 h 160"/>
                  <a:gd name="T18" fmla="*/ 2 w 133"/>
                  <a:gd name="T19" fmla="*/ 98 h 160"/>
                  <a:gd name="T20" fmla="*/ 2 w 133"/>
                  <a:gd name="T21" fmla="*/ 99 h 160"/>
                  <a:gd name="T22" fmla="*/ 0 w 133"/>
                  <a:gd name="T23" fmla="*/ 159 h 160"/>
                  <a:gd name="T24" fmla="*/ 1 w 133"/>
                  <a:gd name="T25" fmla="*/ 160 h 160"/>
                  <a:gd name="T26" fmla="*/ 3 w 133"/>
                  <a:gd name="T27" fmla="*/ 160 h 160"/>
                  <a:gd name="T28" fmla="*/ 133 w 133"/>
                  <a:gd name="T29" fmla="*/ 3 h 160"/>
                  <a:gd name="T30" fmla="*/ 133 w 133"/>
                  <a:gd name="T31" fmla="*/ 1 h 160"/>
                  <a:gd name="T32" fmla="*/ 131 w 133"/>
                  <a:gd name="T33" fmla="*/ 1 h 160"/>
                  <a:gd name="T34" fmla="*/ 132 w 133"/>
                  <a:gd name="T35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3" h="160">
                    <a:moveTo>
                      <a:pt x="132" y="2"/>
                    </a:moveTo>
                    <a:cubicBezTo>
                      <a:pt x="131" y="1"/>
                      <a:pt x="131" y="1"/>
                      <a:pt x="131" y="1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59"/>
                      <a:pt x="0" y="160"/>
                      <a:pt x="1" y="160"/>
                    </a:cubicBezTo>
                    <a:cubicBezTo>
                      <a:pt x="2" y="160"/>
                      <a:pt x="2" y="160"/>
                      <a:pt x="3" y="160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3" y="2"/>
                      <a:pt x="133" y="1"/>
                      <a:pt x="133" y="1"/>
                    </a:cubicBezTo>
                    <a:cubicBezTo>
                      <a:pt x="132" y="0"/>
                      <a:pt x="132" y="0"/>
                      <a:pt x="131" y="1"/>
                    </a:cubicBezTo>
                    <a:cubicBezTo>
                      <a:pt x="132" y="2"/>
                      <a:pt x="132" y="2"/>
                      <a:pt x="13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" name="Group 1210"/>
            <p:cNvGrpSpPr/>
            <p:nvPr/>
          </p:nvGrpSpPr>
          <p:grpSpPr bwMode="auto">
            <a:xfrm>
              <a:off x="3641" y="1867"/>
              <a:ext cx="3197" cy="2246"/>
              <a:chOff x="3641" y="1867"/>
              <a:chExt cx="3197" cy="2246"/>
            </a:xfrm>
          </p:grpSpPr>
          <p:sp>
            <p:nvSpPr>
              <p:cNvPr id="3695" name="Freeform 1010"/>
              <p:cNvSpPr/>
              <p:nvPr/>
            </p:nvSpPr>
            <p:spPr bwMode="auto">
              <a:xfrm>
                <a:off x="4540" y="2372"/>
                <a:ext cx="230" cy="122"/>
              </a:xfrm>
              <a:custGeom>
                <a:avLst/>
                <a:gdLst>
                  <a:gd name="T0" fmla="*/ 215 w 217"/>
                  <a:gd name="T1" fmla="*/ 113 h 115"/>
                  <a:gd name="T2" fmla="*/ 215 w 217"/>
                  <a:gd name="T3" fmla="*/ 112 h 115"/>
                  <a:gd name="T4" fmla="*/ 5 w 217"/>
                  <a:gd name="T5" fmla="*/ 98 h 115"/>
                  <a:gd name="T6" fmla="*/ 130 w 217"/>
                  <a:gd name="T7" fmla="*/ 4 h 115"/>
                  <a:gd name="T8" fmla="*/ 214 w 217"/>
                  <a:gd name="T9" fmla="*/ 114 h 115"/>
                  <a:gd name="T10" fmla="*/ 215 w 217"/>
                  <a:gd name="T11" fmla="*/ 113 h 115"/>
                  <a:gd name="T12" fmla="*/ 215 w 217"/>
                  <a:gd name="T13" fmla="*/ 112 h 115"/>
                  <a:gd name="T14" fmla="*/ 215 w 217"/>
                  <a:gd name="T15" fmla="*/ 113 h 115"/>
                  <a:gd name="T16" fmla="*/ 216 w 217"/>
                  <a:gd name="T17" fmla="*/ 112 h 115"/>
                  <a:gd name="T18" fmla="*/ 131 w 217"/>
                  <a:gd name="T19" fmla="*/ 1 h 115"/>
                  <a:gd name="T20" fmla="*/ 129 w 217"/>
                  <a:gd name="T21" fmla="*/ 1 h 115"/>
                  <a:gd name="T22" fmla="*/ 0 w 217"/>
                  <a:gd name="T23" fmla="*/ 98 h 115"/>
                  <a:gd name="T24" fmla="*/ 0 w 217"/>
                  <a:gd name="T25" fmla="*/ 100 h 115"/>
                  <a:gd name="T26" fmla="*/ 1 w 217"/>
                  <a:gd name="T27" fmla="*/ 101 h 115"/>
                  <a:gd name="T28" fmla="*/ 215 w 217"/>
                  <a:gd name="T29" fmla="*/ 115 h 115"/>
                  <a:gd name="T30" fmla="*/ 216 w 217"/>
                  <a:gd name="T31" fmla="*/ 114 h 115"/>
                  <a:gd name="T32" fmla="*/ 216 w 217"/>
                  <a:gd name="T33" fmla="*/ 112 h 115"/>
                  <a:gd name="T34" fmla="*/ 215 w 217"/>
                  <a:gd name="T35" fmla="*/ 11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7" h="115">
                    <a:moveTo>
                      <a:pt x="215" y="113"/>
                    </a:moveTo>
                    <a:cubicBezTo>
                      <a:pt x="215" y="112"/>
                      <a:pt x="215" y="112"/>
                      <a:pt x="215" y="112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214" y="114"/>
                      <a:pt x="214" y="114"/>
                      <a:pt x="214" y="114"/>
                    </a:cubicBezTo>
                    <a:cubicBezTo>
                      <a:pt x="215" y="113"/>
                      <a:pt x="215" y="113"/>
                      <a:pt x="215" y="113"/>
                    </a:cubicBezTo>
                    <a:cubicBezTo>
                      <a:pt x="215" y="112"/>
                      <a:pt x="215" y="112"/>
                      <a:pt x="215" y="112"/>
                    </a:cubicBezTo>
                    <a:cubicBezTo>
                      <a:pt x="215" y="113"/>
                      <a:pt x="215" y="113"/>
                      <a:pt x="215" y="113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0" y="0"/>
                      <a:pt x="130" y="0"/>
                      <a:pt x="129" y="1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9"/>
                      <a:pt x="0" y="99"/>
                      <a:pt x="0" y="100"/>
                    </a:cubicBezTo>
                    <a:cubicBezTo>
                      <a:pt x="0" y="101"/>
                      <a:pt x="1" y="101"/>
                      <a:pt x="1" y="101"/>
                    </a:cubicBezTo>
                    <a:cubicBezTo>
                      <a:pt x="215" y="115"/>
                      <a:pt x="215" y="115"/>
                      <a:pt x="215" y="115"/>
                    </a:cubicBezTo>
                    <a:cubicBezTo>
                      <a:pt x="216" y="115"/>
                      <a:pt x="216" y="114"/>
                      <a:pt x="216" y="114"/>
                    </a:cubicBezTo>
                    <a:cubicBezTo>
                      <a:pt x="217" y="113"/>
                      <a:pt x="217" y="113"/>
                      <a:pt x="216" y="112"/>
                    </a:cubicBezTo>
                    <a:cubicBezTo>
                      <a:pt x="215" y="113"/>
                      <a:pt x="215" y="113"/>
                      <a:pt x="215" y="11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6" name="Freeform 1011"/>
              <p:cNvSpPr/>
              <p:nvPr/>
            </p:nvSpPr>
            <p:spPr bwMode="auto">
              <a:xfrm>
                <a:off x="4392" y="2538"/>
                <a:ext cx="149" cy="46"/>
              </a:xfrm>
              <a:custGeom>
                <a:avLst/>
                <a:gdLst>
                  <a:gd name="T0" fmla="*/ 50 w 141"/>
                  <a:gd name="T1" fmla="*/ 42 h 44"/>
                  <a:gd name="T2" fmla="*/ 50 w 141"/>
                  <a:gd name="T3" fmla="*/ 43 h 44"/>
                  <a:gd name="T4" fmla="*/ 140 w 141"/>
                  <a:gd name="T5" fmla="*/ 3 h 44"/>
                  <a:gd name="T6" fmla="*/ 141 w 141"/>
                  <a:gd name="T7" fmla="*/ 1 h 44"/>
                  <a:gd name="T8" fmla="*/ 140 w 141"/>
                  <a:gd name="T9" fmla="*/ 0 h 44"/>
                  <a:gd name="T10" fmla="*/ 2 w 141"/>
                  <a:gd name="T11" fmla="*/ 1 h 44"/>
                  <a:gd name="T12" fmla="*/ 0 w 141"/>
                  <a:gd name="T13" fmla="*/ 2 h 44"/>
                  <a:gd name="T14" fmla="*/ 1 w 141"/>
                  <a:gd name="T15" fmla="*/ 4 h 44"/>
                  <a:gd name="T16" fmla="*/ 49 w 141"/>
                  <a:gd name="T17" fmla="*/ 43 h 44"/>
                  <a:gd name="T18" fmla="*/ 50 w 141"/>
                  <a:gd name="T19" fmla="*/ 43 h 44"/>
                  <a:gd name="T20" fmla="*/ 50 w 141"/>
                  <a:gd name="T21" fmla="*/ 42 h 44"/>
                  <a:gd name="T22" fmla="*/ 50 w 141"/>
                  <a:gd name="T23" fmla="*/ 41 h 44"/>
                  <a:gd name="T24" fmla="*/ 6 w 141"/>
                  <a:gd name="T25" fmla="*/ 4 h 44"/>
                  <a:gd name="T26" fmla="*/ 132 w 141"/>
                  <a:gd name="T27" fmla="*/ 3 h 44"/>
                  <a:gd name="T28" fmla="*/ 49 w 141"/>
                  <a:gd name="T29" fmla="*/ 41 h 44"/>
                  <a:gd name="T30" fmla="*/ 50 w 141"/>
                  <a:gd name="T31" fmla="*/ 42 h 44"/>
                  <a:gd name="T32" fmla="*/ 50 w 141"/>
                  <a:gd name="T33" fmla="*/ 41 h 44"/>
                  <a:gd name="T34" fmla="*/ 50 w 141"/>
                  <a:gd name="T35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1" h="44">
                    <a:moveTo>
                      <a:pt x="50" y="42"/>
                    </a:moveTo>
                    <a:cubicBezTo>
                      <a:pt x="50" y="43"/>
                      <a:pt x="50" y="43"/>
                      <a:pt x="50" y="43"/>
                    </a:cubicBezTo>
                    <a:cubicBezTo>
                      <a:pt x="140" y="3"/>
                      <a:pt x="140" y="3"/>
                      <a:pt x="140" y="3"/>
                    </a:cubicBezTo>
                    <a:cubicBezTo>
                      <a:pt x="141" y="3"/>
                      <a:pt x="141" y="2"/>
                      <a:pt x="141" y="1"/>
                    </a:cubicBezTo>
                    <a:cubicBezTo>
                      <a:pt x="141" y="1"/>
                      <a:pt x="140" y="0"/>
                      <a:pt x="14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3"/>
                      <a:pt x="0" y="3"/>
                      <a:pt x="1" y="4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9" y="44"/>
                      <a:pt x="50" y="44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32" y="3"/>
                      <a:pt x="132" y="3"/>
                      <a:pt x="132" y="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50" y="42"/>
                      <a:pt x="50" y="42"/>
                      <a:pt x="50" y="4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7" name="Freeform 1012"/>
              <p:cNvSpPr/>
              <p:nvPr/>
            </p:nvSpPr>
            <p:spPr bwMode="auto">
              <a:xfrm>
                <a:off x="4824" y="2428"/>
                <a:ext cx="185" cy="91"/>
              </a:xfrm>
              <a:custGeom>
                <a:avLst/>
                <a:gdLst>
                  <a:gd name="T0" fmla="*/ 104 w 175"/>
                  <a:gd name="T1" fmla="*/ 85 h 86"/>
                  <a:gd name="T2" fmla="*/ 106 w 175"/>
                  <a:gd name="T3" fmla="*/ 86 h 86"/>
                  <a:gd name="T4" fmla="*/ 175 w 175"/>
                  <a:gd name="T5" fmla="*/ 2 h 86"/>
                  <a:gd name="T6" fmla="*/ 175 w 175"/>
                  <a:gd name="T7" fmla="*/ 1 h 86"/>
                  <a:gd name="T8" fmla="*/ 174 w 175"/>
                  <a:gd name="T9" fmla="*/ 0 h 86"/>
                  <a:gd name="T10" fmla="*/ 1 w 175"/>
                  <a:gd name="T11" fmla="*/ 17 h 86"/>
                  <a:gd name="T12" fmla="*/ 0 w 175"/>
                  <a:gd name="T13" fmla="*/ 18 h 86"/>
                  <a:gd name="T14" fmla="*/ 1 w 175"/>
                  <a:gd name="T15" fmla="*/ 20 h 86"/>
                  <a:gd name="T16" fmla="*/ 104 w 175"/>
                  <a:gd name="T17" fmla="*/ 86 h 86"/>
                  <a:gd name="T18" fmla="*/ 106 w 175"/>
                  <a:gd name="T19" fmla="*/ 86 h 86"/>
                  <a:gd name="T20" fmla="*/ 104 w 175"/>
                  <a:gd name="T21" fmla="*/ 85 h 86"/>
                  <a:gd name="T22" fmla="*/ 105 w 175"/>
                  <a:gd name="T23" fmla="*/ 83 h 86"/>
                  <a:gd name="T24" fmla="*/ 6 w 175"/>
                  <a:gd name="T25" fmla="*/ 20 h 86"/>
                  <a:gd name="T26" fmla="*/ 170 w 175"/>
                  <a:gd name="T27" fmla="*/ 3 h 86"/>
                  <a:gd name="T28" fmla="*/ 103 w 175"/>
                  <a:gd name="T29" fmla="*/ 84 h 86"/>
                  <a:gd name="T30" fmla="*/ 104 w 175"/>
                  <a:gd name="T31" fmla="*/ 85 h 86"/>
                  <a:gd name="T32" fmla="*/ 105 w 175"/>
                  <a:gd name="T33" fmla="*/ 83 h 86"/>
                  <a:gd name="T34" fmla="*/ 104 w 175"/>
                  <a:gd name="T35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5" h="86">
                    <a:moveTo>
                      <a:pt x="104" y="85"/>
                    </a:moveTo>
                    <a:cubicBezTo>
                      <a:pt x="106" y="86"/>
                      <a:pt x="106" y="86"/>
                      <a:pt x="106" y="86"/>
                    </a:cubicBezTo>
                    <a:cubicBezTo>
                      <a:pt x="175" y="2"/>
                      <a:pt x="175" y="2"/>
                      <a:pt x="175" y="2"/>
                    </a:cubicBezTo>
                    <a:cubicBezTo>
                      <a:pt x="175" y="2"/>
                      <a:pt x="175" y="1"/>
                      <a:pt x="175" y="1"/>
                    </a:cubicBezTo>
                    <a:cubicBezTo>
                      <a:pt x="175" y="0"/>
                      <a:pt x="174" y="0"/>
                      <a:pt x="174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0" y="18"/>
                      <a:pt x="0" y="18"/>
                    </a:cubicBezTo>
                    <a:cubicBezTo>
                      <a:pt x="0" y="19"/>
                      <a:pt x="0" y="19"/>
                      <a:pt x="1" y="20"/>
                    </a:cubicBezTo>
                    <a:cubicBezTo>
                      <a:pt x="104" y="86"/>
                      <a:pt x="104" y="86"/>
                      <a:pt x="104" y="86"/>
                    </a:cubicBezTo>
                    <a:cubicBezTo>
                      <a:pt x="104" y="86"/>
                      <a:pt x="105" y="86"/>
                      <a:pt x="106" y="86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70" y="3"/>
                      <a:pt x="170" y="3"/>
                      <a:pt x="170" y="3"/>
                    </a:cubicBezTo>
                    <a:cubicBezTo>
                      <a:pt x="103" y="84"/>
                      <a:pt x="103" y="84"/>
                      <a:pt x="103" y="84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4" y="85"/>
                      <a:pt x="104" y="85"/>
                      <a:pt x="104" y="8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8" name="Freeform 1013"/>
              <p:cNvSpPr/>
              <p:nvPr/>
            </p:nvSpPr>
            <p:spPr bwMode="auto">
              <a:xfrm>
                <a:off x="4824" y="2285"/>
                <a:ext cx="112" cy="234"/>
              </a:xfrm>
              <a:custGeom>
                <a:avLst/>
                <a:gdLst>
                  <a:gd name="T0" fmla="*/ 98 w 106"/>
                  <a:gd name="T1" fmla="*/ 2 h 222"/>
                  <a:gd name="T2" fmla="*/ 96 w 106"/>
                  <a:gd name="T3" fmla="*/ 1 h 222"/>
                  <a:gd name="T4" fmla="*/ 0 w 106"/>
                  <a:gd name="T5" fmla="*/ 154 h 222"/>
                  <a:gd name="T6" fmla="*/ 1 w 106"/>
                  <a:gd name="T7" fmla="*/ 156 h 222"/>
                  <a:gd name="T8" fmla="*/ 104 w 106"/>
                  <a:gd name="T9" fmla="*/ 222 h 222"/>
                  <a:gd name="T10" fmla="*/ 105 w 106"/>
                  <a:gd name="T11" fmla="*/ 222 h 222"/>
                  <a:gd name="T12" fmla="*/ 106 w 106"/>
                  <a:gd name="T13" fmla="*/ 221 h 222"/>
                  <a:gd name="T14" fmla="*/ 99 w 106"/>
                  <a:gd name="T15" fmla="*/ 2 h 222"/>
                  <a:gd name="T16" fmla="*/ 98 w 106"/>
                  <a:gd name="T17" fmla="*/ 0 h 222"/>
                  <a:gd name="T18" fmla="*/ 96 w 106"/>
                  <a:gd name="T19" fmla="*/ 1 h 222"/>
                  <a:gd name="T20" fmla="*/ 98 w 106"/>
                  <a:gd name="T21" fmla="*/ 2 h 222"/>
                  <a:gd name="T22" fmla="*/ 96 w 106"/>
                  <a:gd name="T23" fmla="*/ 2 h 222"/>
                  <a:gd name="T24" fmla="*/ 103 w 106"/>
                  <a:gd name="T25" fmla="*/ 218 h 222"/>
                  <a:gd name="T26" fmla="*/ 4 w 106"/>
                  <a:gd name="T27" fmla="*/ 154 h 222"/>
                  <a:gd name="T28" fmla="*/ 99 w 106"/>
                  <a:gd name="T29" fmla="*/ 3 h 222"/>
                  <a:gd name="T30" fmla="*/ 98 w 106"/>
                  <a:gd name="T31" fmla="*/ 2 h 222"/>
                  <a:gd name="T32" fmla="*/ 96 w 106"/>
                  <a:gd name="T33" fmla="*/ 2 h 222"/>
                  <a:gd name="T34" fmla="*/ 98 w 106"/>
                  <a:gd name="T35" fmla="*/ 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222">
                    <a:moveTo>
                      <a:pt x="98" y="2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4"/>
                      <a:pt x="0" y="155"/>
                      <a:pt x="1" y="156"/>
                    </a:cubicBezTo>
                    <a:cubicBezTo>
                      <a:pt x="104" y="222"/>
                      <a:pt x="104" y="222"/>
                      <a:pt x="104" y="222"/>
                    </a:cubicBezTo>
                    <a:cubicBezTo>
                      <a:pt x="104" y="222"/>
                      <a:pt x="105" y="222"/>
                      <a:pt x="105" y="222"/>
                    </a:cubicBezTo>
                    <a:cubicBezTo>
                      <a:pt x="106" y="222"/>
                      <a:pt x="106" y="221"/>
                      <a:pt x="106" y="221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1"/>
                      <a:pt x="99" y="0"/>
                      <a:pt x="98" y="0"/>
                    </a:cubicBezTo>
                    <a:cubicBezTo>
                      <a:pt x="97" y="0"/>
                      <a:pt x="97" y="0"/>
                      <a:pt x="96" y="1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96" y="2"/>
                      <a:pt x="96" y="2"/>
                      <a:pt x="96" y="2"/>
                    </a:cubicBezTo>
                    <a:cubicBezTo>
                      <a:pt x="103" y="218"/>
                      <a:pt x="103" y="218"/>
                      <a:pt x="103" y="218"/>
                    </a:cubicBezTo>
                    <a:cubicBezTo>
                      <a:pt x="4" y="154"/>
                      <a:pt x="4" y="154"/>
                      <a:pt x="4" y="154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96" y="2"/>
                      <a:pt x="96" y="2"/>
                      <a:pt x="96" y="2"/>
                    </a:cubicBezTo>
                    <a:cubicBezTo>
                      <a:pt x="98" y="2"/>
                      <a:pt x="98" y="2"/>
                      <a:pt x="9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9" name="Freeform 1014"/>
              <p:cNvSpPr/>
              <p:nvPr/>
            </p:nvSpPr>
            <p:spPr bwMode="auto">
              <a:xfrm>
                <a:off x="5212" y="2530"/>
                <a:ext cx="133" cy="139"/>
              </a:xfrm>
              <a:custGeom>
                <a:avLst/>
                <a:gdLst>
                  <a:gd name="T0" fmla="*/ 105 w 126"/>
                  <a:gd name="T1" fmla="*/ 131 h 132"/>
                  <a:gd name="T2" fmla="*/ 106 w 126"/>
                  <a:gd name="T3" fmla="*/ 130 h 132"/>
                  <a:gd name="T4" fmla="*/ 7 w 126"/>
                  <a:gd name="T5" fmla="*/ 5 h 132"/>
                  <a:gd name="T6" fmla="*/ 123 w 126"/>
                  <a:gd name="T7" fmla="*/ 49 h 132"/>
                  <a:gd name="T8" fmla="*/ 104 w 126"/>
                  <a:gd name="T9" fmla="*/ 130 h 132"/>
                  <a:gd name="T10" fmla="*/ 105 w 126"/>
                  <a:gd name="T11" fmla="*/ 131 h 132"/>
                  <a:gd name="T12" fmla="*/ 106 w 126"/>
                  <a:gd name="T13" fmla="*/ 130 h 132"/>
                  <a:gd name="T14" fmla="*/ 105 w 126"/>
                  <a:gd name="T15" fmla="*/ 131 h 132"/>
                  <a:gd name="T16" fmla="*/ 107 w 126"/>
                  <a:gd name="T17" fmla="*/ 131 h 132"/>
                  <a:gd name="T18" fmla="*/ 126 w 126"/>
                  <a:gd name="T19" fmla="*/ 48 h 132"/>
                  <a:gd name="T20" fmla="*/ 125 w 126"/>
                  <a:gd name="T21" fmla="*/ 46 h 132"/>
                  <a:gd name="T22" fmla="*/ 3 w 126"/>
                  <a:gd name="T23" fmla="*/ 0 h 132"/>
                  <a:gd name="T24" fmla="*/ 1 w 126"/>
                  <a:gd name="T25" fmla="*/ 1 h 132"/>
                  <a:gd name="T26" fmla="*/ 1 w 126"/>
                  <a:gd name="T27" fmla="*/ 3 h 132"/>
                  <a:gd name="T28" fmla="*/ 104 w 126"/>
                  <a:gd name="T29" fmla="*/ 132 h 132"/>
                  <a:gd name="T30" fmla="*/ 105 w 126"/>
                  <a:gd name="T31" fmla="*/ 132 h 132"/>
                  <a:gd name="T32" fmla="*/ 107 w 126"/>
                  <a:gd name="T33" fmla="*/ 131 h 132"/>
                  <a:gd name="T34" fmla="*/ 105 w 126"/>
                  <a:gd name="T35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6" h="132">
                    <a:moveTo>
                      <a:pt x="105" y="131"/>
                    </a:moveTo>
                    <a:cubicBezTo>
                      <a:pt x="106" y="130"/>
                      <a:pt x="106" y="130"/>
                      <a:pt x="106" y="13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23" y="49"/>
                      <a:pt x="123" y="49"/>
                      <a:pt x="123" y="49"/>
                    </a:cubicBezTo>
                    <a:cubicBezTo>
                      <a:pt x="104" y="130"/>
                      <a:pt x="104" y="130"/>
                      <a:pt x="104" y="130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6" y="130"/>
                      <a:pt x="106" y="130"/>
                      <a:pt x="106" y="130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7"/>
                      <a:pt x="126" y="46"/>
                      <a:pt x="125" y="4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104" y="132"/>
                      <a:pt x="105" y="132"/>
                      <a:pt x="105" y="132"/>
                    </a:cubicBezTo>
                    <a:cubicBezTo>
                      <a:pt x="106" y="132"/>
                      <a:pt x="106" y="132"/>
                      <a:pt x="107" y="131"/>
                    </a:cubicBezTo>
                    <a:cubicBezTo>
                      <a:pt x="105" y="131"/>
                      <a:pt x="105" y="131"/>
                      <a:pt x="105" y="13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0" name="Freeform 1015"/>
              <p:cNvSpPr/>
              <p:nvPr/>
            </p:nvSpPr>
            <p:spPr bwMode="auto">
              <a:xfrm>
                <a:off x="5212" y="2457"/>
                <a:ext cx="113" cy="212"/>
              </a:xfrm>
              <a:custGeom>
                <a:avLst/>
                <a:gdLst>
                  <a:gd name="T0" fmla="*/ 51 w 107"/>
                  <a:gd name="T1" fmla="*/ 1 h 201"/>
                  <a:gd name="T2" fmla="*/ 50 w 107"/>
                  <a:gd name="T3" fmla="*/ 0 h 201"/>
                  <a:gd name="T4" fmla="*/ 1 w 107"/>
                  <a:gd name="T5" fmla="*/ 70 h 201"/>
                  <a:gd name="T6" fmla="*/ 1 w 107"/>
                  <a:gd name="T7" fmla="*/ 72 h 201"/>
                  <a:gd name="T8" fmla="*/ 104 w 107"/>
                  <a:gd name="T9" fmla="*/ 201 h 201"/>
                  <a:gd name="T10" fmla="*/ 106 w 107"/>
                  <a:gd name="T11" fmla="*/ 201 h 201"/>
                  <a:gd name="T12" fmla="*/ 107 w 107"/>
                  <a:gd name="T13" fmla="*/ 199 h 201"/>
                  <a:gd name="T14" fmla="*/ 52 w 107"/>
                  <a:gd name="T15" fmla="*/ 1 h 201"/>
                  <a:gd name="T16" fmla="*/ 51 w 107"/>
                  <a:gd name="T17" fmla="*/ 0 h 201"/>
                  <a:gd name="T18" fmla="*/ 50 w 107"/>
                  <a:gd name="T19" fmla="*/ 0 h 201"/>
                  <a:gd name="T20" fmla="*/ 51 w 107"/>
                  <a:gd name="T21" fmla="*/ 1 h 201"/>
                  <a:gd name="T22" fmla="*/ 49 w 107"/>
                  <a:gd name="T23" fmla="*/ 2 h 201"/>
                  <a:gd name="T24" fmla="*/ 102 w 107"/>
                  <a:gd name="T25" fmla="*/ 193 h 201"/>
                  <a:gd name="T26" fmla="*/ 4 w 107"/>
                  <a:gd name="T27" fmla="*/ 71 h 201"/>
                  <a:gd name="T28" fmla="*/ 52 w 107"/>
                  <a:gd name="T29" fmla="*/ 2 h 201"/>
                  <a:gd name="T30" fmla="*/ 51 w 107"/>
                  <a:gd name="T31" fmla="*/ 1 h 201"/>
                  <a:gd name="T32" fmla="*/ 49 w 107"/>
                  <a:gd name="T33" fmla="*/ 2 h 201"/>
                  <a:gd name="T34" fmla="*/ 51 w 107"/>
                  <a:gd name="T35" fmla="*/ 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201">
                    <a:moveTo>
                      <a:pt x="51" y="1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0" y="70"/>
                      <a:pt x="0" y="71"/>
                      <a:pt x="1" y="72"/>
                    </a:cubicBezTo>
                    <a:cubicBezTo>
                      <a:pt x="104" y="201"/>
                      <a:pt x="104" y="201"/>
                      <a:pt x="104" y="201"/>
                    </a:cubicBezTo>
                    <a:cubicBezTo>
                      <a:pt x="104" y="201"/>
                      <a:pt x="105" y="201"/>
                      <a:pt x="106" y="201"/>
                    </a:cubicBezTo>
                    <a:cubicBezTo>
                      <a:pt x="106" y="201"/>
                      <a:pt x="107" y="200"/>
                      <a:pt x="107" y="199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0"/>
                      <a:pt x="52" y="0"/>
                      <a:pt x="5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102" y="193"/>
                      <a:pt x="102" y="193"/>
                      <a:pt x="102" y="193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1" y="1"/>
                      <a:pt x="51" y="1"/>
                      <a:pt x="5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1" name="Freeform 1016"/>
              <p:cNvSpPr/>
              <p:nvPr/>
            </p:nvSpPr>
            <p:spPr bwMode="auto">
              <a:xfrm>
                <a:off x="5193" y="2462"/>
                <a:ext cx="152" cy="119"/>
              </a:xfrm>
              <a:custGeom>
                <a:avLst/>
                <a:gdLst>
                  <a:gd name="T0" fmla="*/ 2 w 144"/>
                  <a:gd name="T1" fmla="*/ 2 h 113"/>
                  <a:gd name="T2" fmla="*/ 0 w 144"/>
                  <a:gd name="T3" fmla="*/ 2 h 113"/>
                  <a:gd name="T4" fmla="*/ 19 w 144"/>
                  <a:gd name="T5" fmla="*/ 66 h 113"/>
                  <a:gd name="T6" fmla="*/ 20 w 144"/>
                  <a:gd name="T7" fmla="*/ 67 h 113"/>
                  <a:gd name="T8" fmla="*/ 142 w 144"/>
                  <a:gd name="T9" fmla="*/ 113 h 113"/>
                  <a:gd name="T10" fmla="*/ 144 w 144"/>
                  <a:gd name="T11" fmla="*/ 112 h 113"/>
                  <a:gd name="T12" fmla="*/ 143 w 144"/>
                  <a:gd name="T13" fmla="*/ 110 h 113"/>
                  <a:gd name="T14" fmla="*/ 3 w 144"/>
                  <a:gd name="T15" fmla="*/ 1 h 113"/>
                  <a:gd name="T16" fmla="*/ 1 w 144"/>
                  <a:gd name="T17" fmla="*/ 1 h 113"/>
                  <a:gd name="T18" fmla="*/ 0 w 144"/>
                  <a:gd name="T19" fmla="*/ 2 h 113"/>
                  <a:gd name="T20" fmla="*/ 2 w 144"/>
                  <a:gd name="T21" fmla="*/ 2 h 113"/>
                  <a:gd name="T22" fmla="*/ 1 w 144"/>
                  <a:gd name="T23" fmla="*/ 3 h 113"/>
                  <a:gd name="T24" fmla="*/ 134 w 144"/>
                  <a:gd name="T25" fmla="*/ 107 h 113"/>
                  <a:gd name="T26" fmla="*/ 21 w 144"/>
                  <a:gd name="T27" fmla="*/ 65 h 113"/>
                  <a:gd name="T28" fmla="*/ 3 w 144"/>
                  <a:gd name="T29" fmla="*/ 2 h 113"/>
                  <a:gd name="T30" fmla="*/ 2 w 144"/>
                  <a:gd name="T31" fmla="*/ 2 h 113"/>
                  <a:gd name="T32" fmla="*/ 1 w 144"/>
                  <a:gd name="T33" fmla="*/ 3 h 113"/>
                  <a:gd name="T34" fmla="*/ 2 w 144"/>
                  <a:gd name="T35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113">
                    <a:moveTo>
                      <a:pt x="2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7"/>
                      <a:pt x="19" y="67"/>
                      <a:pt x="20" y="67"/>
                    </a:cubicBezTo>
                    <a:cubicBezTo>
                      <a:pt x="142" y="113"/>
                      <a:pt x="142" y="113"/>
                      <a:pt x="142" y="113"/>
                    </a:cubicBezTo>
                    <a:cubicBezTo>
                      <a:pt x="142" y="113"/>
                      <a:pt x="143" y="113"/>
                      <a:pt x="144" y="112"/>
                    </a:cubicBezTo>
                    <a:cubicBezTo>
                      <a:pt x="144" y="112"/>
                      <a:pt x="144" y="111"/>
                      <a:pt x="143" y="1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34" y="107"/>
                      <a:pt x="134" y="107"/>
                      <a:pt x="134" y="107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2" name="Freeform 1017"/>
              <p:cNvSpPr/>
              <p:nvPr/>
            </p:nvSpPr>
            <p:spPr bwMode="auto">
              <a:xfrm>
                <a:off x="5202" y="2368"/>
                <a:ext cx="80" cy="92"/>
              </a:xfrm>
              <a:custGeom>
                <a:avLst/>
                <a:gdLst>
                  <a:gd name="T0" fmla="*/ 74 w 76"/>
                  <a:gd name="T1" fmla="*/ 1 h 87"/>
                  <a:gd name="T2" fmla="*/ 74 w 76"/>
                  <a:gd name="T3" fmla="*/ 0 h 87"/>
                  <a:gd name="T4" fmla="*/ 1 w 76"/>
                  <a:gd name="T5" fmla="*/ 23 h 87"/>
                  <a:gd name="T6" fmla="*/ 0 w 76"/>
                  <a:gd name="T7" fmla="*/ 24 h 87"/>
                  <a:gd name="T8" fmla="*/ 0 w 76"/>
                  <a:gd name="T9" fmla="*/ 26 h 87"/>
                  <a:gd name="T10" fmla="*/ 59 w 76"/>
                  <a:gd name="T11" fmla="*/ 86 h 87"/>
                  <a:gd name="T12" fmla="*/ 60 w 76"/>
                  <a:gd name="T13" fmla="*/ 87 h 87"/>
                  <a:gd name="T14" fmla="*/ 61 w 76"/>
                  <a:gd name="T15" fmla="*/ 85 h 87"/>
                  <a:gd name="T16" fmla="*/ 76 w 76"/>
                  <a:gd name="T17" fmla="*/ 1 h 87"/>
                  <a:gd name="T18" fmla="*/ 75 w 76"/>
                  <a:gd name="T19" fmla="*/ 0 h 87"/>
                  <a:gd name="T20" fmla="*/ 74 w 76"/>
                  <a:gd name="T21" fmla="*/ 0 h 87"/>
                  <a:gd name="T22" fmla="*/ 74 w 76"/>
                  <a:gd name="T23" fmla="*/ 1 h 87"/>
                  <a:gd name="T24" fmla="*/ 73 w 76"/>
                  <a:gd name="T25" fmla="*/ 1 h 87"/>
                  <a:gd name="T26" fmla="*/ 59 w 76"/>
                  <a:gd name="T27" fmla="*/ 82 h 87"/>
                  <a:gd name="T28" fmla="*/ 4 w 76"/>
                  <a:gd name="T29" fmla="*/ 25 h 87"/>
                  <a:gd name="T30" fmla="*/ 75 w 76"/>
                  <a:gd name="T31" fmla="*/ 3 h 87"/>
                  <a:gd name="T32" fmla="*/ 74 w 76"/>
                  <a:gd name="T33" fmla="*/ 1 h 87"/>
                  <a:gd name="T34" fmla="*/ 73 w 76"/>
                  <a:gd name="T35" fmla="*/ 1 h 87"/>
                  <a:gd name="T36" fmla="*/ 74 w 76"/>
                  <a:gd name="T37" fmla="*/ 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87">
                    <a:moveTo>
                      <a:pt x="74" y="1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0" y="24"/>
                      <a:pt x="0" y="24"/>
                    </a:cubicBezTo>
                    <a:cubicBezTo>
                      <a:pt x="0" y="25"/>
                      <a:pt x="0" y="25"/>
                      <a:pt x="0" y="2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7"/>
                      <a:pt x="60" y="87"/>
                      <a:pt x="60" y="87"/>
                    </a:cubicBezTo>
                    <a:cubicBezTo>
                      <a:pt x="61" y="86"/>
                      <a:pt x="61" y="86"/>
                      <a:pt x="61" y="85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4" y="1"/>
                      <a:pt x="74" y="1"/>
                      <a:pt x="74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3" name="Freeform 1018"/>
              <p:cNvSpPr/>
              <p:nvPr/>
            </p:nvSpPr>
            <p:spPr bwMode="auto">
              <a:xfrm>
                <a:off x="4798" y="2285"/>
                <a:ext cx="269" cy="122"/>
              </a:xfrm>
              <a:custGeom>
                <a:avLst/>
                <a:gdLst>
                  <a:gd name="T0" fmla="*/ 252 w 254"/>
                  <a:gd name="T1" fmla="*/ 114 h 116"/>
                  <a:gd name="T2" fmla="*/ 253 w 254"/>
                  <a:gd name="T3" fmla="*/ 113 h 116"/>
                  <a:gd name="T4" fmla="*/ 8 w 254"/>
                  <a:gd name="T5" fmla="*/ 12 h 116"/>
                  <a:gd name="T6" fmla="*/ 121 w 254"/>
                  <a:gd name="T7" fmla="*/ 3 h 116"/>
                  <a:gd name="T8" fmla="*/ 251 w 254"/>
                  <a:gd name="T9" fmla="*/ 115 h 116"/>
                  <a:gd name="T10" fmla="*/ 252 w 254"/>
                  <a:gd name="T11" fmla="*/ 114 h 116"/>
                  <a:gd name="T12" fmla="*/ 253 w 254"/>
                  <a:gd name="T13" fmla="*/ 113 h 116"/>
                  <a:gd name="T14" fmla="*/ 252 w 254"/>
                  <a:gd name="T15" fmla="*/ 114 h 116"/>
                  <a:gd name="T16" fmla="*/ 253 w 254"/>
                  <a:gd name="T17" fmla="*/ 113 h 116"/>
                  <a:gd name="T18" fmla="*/ 123 w 254"/>
                  <a:gd name="T19" fmla="*/ 1 h 116"/>
                  <a:gd name="T20" fmla="*/ 122 w 254"/>
                  <a:gd name="T21" fmla="*/ 0 h 116"/>
                  <a:gd name="T22" fmla="*/ 1 w 254"/>
                  <a:gd name="T23" fmla="*/ 9 h 116"/>
                  <a:gd name="T24" fmla="*/ 0 w 254"/>
                  <a:gd name="T25" fmla="*/ 11 h 116"/>
                  <a:gd name="T26" fmla="*/ 1 w 254"/>
                  <a:gd name="T27" fmla="*/ 12 h 116"/>
                  <a:gd name="T28" fmla="*/ 251 w 254"/>
                  <a:gd name="T29" fmla="*/ 115 h 116"/>
                  <a:gd name="T30" fmla="*/ 253 w 254"/>
                  <a:gd name="T31" fmla="*/ 115 h 116"/>
                  <a:gd name="T32" fmla="*/ 253 w 254"/>
                  <a:gd name="T33" fmla="*/ 113 h 116"/>
                  <a:gd name="T34" fmla="*/ 252 w 254"/>
                  <a:gd name="T35" fmla="*/ 11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4" h="116">
                    <a:moveTo>
                      <a:pt x="252" y="114"/>
                    </a:moveTo>
                    <a:cubicBezTo>
                      <a:pt x="253" y="113"/>
                      <a:pt x="253" y="113"/>
                      <a:pt x="253" y="1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21" y="3"/>
                      <a:pt x="121" y="3"/>
                      <a:pt x="121" y="3"/>
                    </a:cubicBezTo>
                    <a:cubicBezTo>
                      <a:pt x="251" y="115"/>
                      <a:pt x="251" y="115"/>
                      <a:pt x="251" y="115"/>
                    </a:cubicBezTo>
                    <a:cubicBezTo>
                      <a:pt x="252" y="114"/>
                      <a:pt x="252" y="114"/>
                      <a:pt x="252" y="114"/>
                    </a:cubicBezTo>
                    <a:cubicBezTo>
                      <a:pt x="253" y="113"/>
                      <a:pt x="253" y="113"/>
                      <a:pt x="253" y="113"/>
                    </a:cubicBezTo>
                    <a:cubicBezTo>
                      <a:pt x="252" y="114"/>
                      <a:pt x="252" y="114"/>
                      <a:pt x="252" y="114"/>
                    </a:cubicBezTo>
                    <a:cubicBezTo>
                      <a:pt x="253" y="113"/>
                      <a:pt x="253" y="113"/>
                      <a:pt x="253" y="113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51" y="115"/>
                      <a:pt x="251" y="115"/>
                      <a:pt x="251" y="115"/>
                    </a:cubicBezTo>
                    <a:cubicBezTo>
                      <a:pt x="252" y="116"/>
                      <a:pt x="253" y="115"/>
                      <a:pt x="253" y="115"/>
                    </a:cubicBezTo>
                    <a:cubicBezTo>
                      <a:pt x="254" y="114"/>
                      <a:pt x="253" y="113"/>
                      <a:pt x="253" y="113"/>
                    </a:cubicBezTo>
                    <a:cubicBezTo>
                      <a:pt x="252" y="114"/>
                      <a:pt x="252" y="114"/>
                      <a:pt x="252" y="11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4" name="Freeform 1019"/>
              <p:cNvSpPr/>
              <p:nvPr/>
            </p:nvSpPr>
            <p:spPr bwMode="auto">
              <a:xfrm>
                <a:off x="4540" y="2446"/>
                <a:ext cx="287" cy="48"/>
              </a:xfrm>
              <a:custGeom>
                <a:avLst/>
                <a:gdLst>
                  <a:gd name="T0" fmla="*/ 270 w 271"/>
                  <a:gd name="T1" fmla="*/ 2 h 45"/>
                  <a:gd name="T2" fmla="*/ 269 w 271"/>
                  <a:gd name="T3" fmla="*/ 0 h 45"/>
                  <a:gd name="T4" fmla="*/ 215 w 271"/>
                  <a:gd name="T5" fmla="*/ 42 h 45"/>
                  <a:gd name="T6" fmla="*/ 19 w 271"/>
                  <a:gd name="T7" fmla="*/ 29 h 45"/>
                  <a:gd name="T8" fmla="*/ 270 w 271"/>
                  <a:gd name="T9" fmla="*/ 3 h 45"/>
                  <a:gd name="T10" fmla="*/ 270 w 271"/>
                  <a:gd name="T11" fmla="*/ 2 h 45"/>
                  <a:gd name="T12" fmla="*/ 269 w 271"/>
                  <a:gd name="T13" fmla="*/ 0 h 45"/>
                  <a:gd name="T14" fmla="*/ 270 w 271"/>
                  <a:gd name="T15" fmla="*/ 2 h 45"/>
                  <a:gd name="T16" fmla="*/ 269 w 271"/>
                  <a:gd name="T17" fmla="*/ 0 h 45"/>
                  <a:gd name="T18" fmla="*/ 1 w 271"/>
                  <a:gd name="T19" fmla="*/ 28 h 45"/>
                  <a:gd name="T20" fmla="*/ 0 w 271"/>
                  <a:gd name="T21" fmla="*/ 30 h 45"/>
                  <a:gd name="T22" fmla="*/ 1 w 271"/>
                  <a:gd name="T23" fmla="*/ 31 h 45"/>
                  <a:gd name="T24" fmla="*/ 215 w 271"/>
                  <a:gd name="T25" fmla="*/ 45 h 45"/>
                  <a:gd name="T26" fmla="*/ 216 w 271"/>
                  <a:gd name="T27" fmla="*/ 44 h 45"/>
                  <a:gd name="T28" fmla="*/ 270 w 271"/>
                  <a:gd name="T29" fmla="*/ 3 h 45"/>
                  <a:gd name="T30" fmla="*/ 271 w 271"/>
                  <a:gd name="T31" fmla="*/ 1 h 45"/>
                  <a:gd name="T32" fmla="*/ 269 w 271"/>
                  <a:gd name="T33" fmla="*/ 0 h 45"/>
                  <a:gd name="T34" fmla="*/ 270 w 271"/>
                  <a:gd name="T35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1" h="45">
                    <a:moveTo>
                      <a:pt x="270" y="2"/>
                    </a:moveTo>
                    <a:cubicBezTo>
                      <a:pt x="269" y="0"/>
                      <a:pt x="269" y="0"/>
                      <a:pt x="269" y="0"/>
                    </a:cubicBezTo>
                    <a:cubicBezTo>
                      <a:pt x="215" y="42"/>
                      <a:pt x="215" y="42"/>
                      <a:pt x="215" y="4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70" y="3"/>
                      <a:pt x="270" y="3"/>
                      <a:pt x="270" y="3"/>
                    </a:cubicBezTo>
                    <a:cubicBezTo>
                      <a:pt x="270" y="2"/>
                      <a:pt x="270" y="2"/>
                      <a:pt x="270" y="2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270" y="2"/>
                      <a:pt x="270" y="2"/>
                      <a:pt x="270" y="2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9"/>
                      <a:pt x="0" y="30"/>
                    </a:cubicBezTo>
                    <a:cubicBezTo>
                      <a:pt x="0" y="30"/>
                      <a:pt x="1" y="31"/>
                      <a:pt x="1" y="31"/>
                    </a:cubicBezTo>
                    <a:cubicBezTo>
                      <a:pt x="215" y="45"/>
                      <a:pt x="215" y="45"/>
                      <a:pt x="215" y="45"/>
                    </a:cubicBezTo>
                    <a:cubicBezTo>
                      <a:pt x="215" y="45"/>
                      <a:pt x="216" y="45"/>
                      <a:pt x="216" y="44"/>
                    </a:cubicBezTo>
                    <a:cubicBezTo>
                      <a:pt x="270" y="3"/>
                      <a:pt x="270" y="3"/>
                      <a:pt x="270" y="3"/>
                    </a:cubicBezTo>
                    <a:cubicBezTo>
                      <a:pt x="271" y="2"/>
                      <a:pt x="271" y="2"/>
                      <a:pt x="271" y="1"/>
                    </a:cubicBezTo>
                    <a:cubicBezTo>
                      <a:pt x="271" y="0"/>
                      <a:pt x="270" y="0"/>
                      <a:pt x="269" y="0"/>
                    </a:cubicBezTo>
                    <a:cubicBezTo>
                      <a:pt x="270" y="2"/>
                      <a:pt x="270" y="2"/>
                      <a:pt x="27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5" name="Freeform 1020"/>
              <p:cNvSpPr/>
              <p:nvPr/>
            </p:nvSpPr>
            <p:spPr bwMode="auto">
              <a:xfrm>
                <a:off x="4592" y="2540"/>
                <a:ext cx="171" cy="137"/>
              </a:xfrm>
              <a:custGeom>
                <a:avLst/>
                <a:gdLst>
                  <a:gd name="T0" fmla="*/ 131 w 162"/>
                  <a:gd name="T1" fmla="*/ 108 h 130"/>
                  <a:gd name="T2" fmla="*/ 131 w 162"/>
                  <a:gd name="T3" fmla="*/ 107 h 130"/>
                  <a:gd name="T4" fmla="*/ 7 w 162"/>
                  <a:gd name="T5" fmla="*/ 126 h 130"/>
                  <a:gd name="T6" fmla="*/ 157 w 162"/>
                  <a:gd name="T7" fmla="*/ 6 h 130"/>
                  <a:gd name="T8" fmla="*/ 130 w 162"/>
                  <a:gd name="T9" fmla="*/ 108 h 130"/>
                  <a:gd name="T10" fmla="*/ 131 w 162"/>
                  <a:gd name="T11" fmla="*/ 108 h 130"/>
                  <a:gd name="T12" fmla="*/ 131 w 162"/>
                  <a:gd name="T13" fmla="*/ 107 h 130"/>
                  <a:gd name="T14" fmla="*/ 131 w 162"/>
                  <a:gd name="T15" fmla="*/ 108 h 130"/>
                  <a:gd name="T16" fmla="*/ 132 w 162"/>
                  <a:gd name="T17" fmla="*/ 109 h 130"/>
                  <a:gd name="T18" fmla="*/ 161 w 162"/>
                  <a:gd name="T19" fmla="*/ 2 h 130"/>
                  <a:gd name="T20" fmla="*/ 161 w 162"/>
                  <a:gd name="T21" fmla="*/ 0 h 130"/>
                  <a:gd name="T22" fmla="*/ 159 w 162"/>
                  <a:gd name="T23" fmla="*/ 0 h 130"/>
                  <a:gd name="T24" fmla="*/ 0 w 162"/>
                  <a:gd name="T25" fmla="*/ 127 h 130"/>
                  <a:gd name="T26" fmla="*/ 0 w 162"/>
                  <a:gd name="T27" fmla="*/ 129 h 130"/>
                  <a:gd name="T28" fmla="*/ 2 w 162"/>
                  <a:gd name="T29" fmla="*/ 130 h 130"/>
                  <a:gd name="T30" fmla="*/ 131 w 162"/>
                  <a:gd name="T31" fmla="*/ 110 h 130"/>
                  <a:gd name="T32" fmla="*/ 132 w 162"/>
                  <a:gd name="T33" fmla="*/ 109 h 130"/>
                  <a:gd name="T34" fmla="*/ 131 w 162"/>
                  <a:gd name="T35" fmla="*/ 10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30">
                    <a:moveTo>
                      <a:pt x="131" y="108"/>
                    </a:moveTo>
                    <a:cubicBezTo>
                      <a:pt x="131" y="107"/>
                      <a:pt x="131" y="107"/>
                      <a:pt x="131" y="107"/>
                    </a:cubicBezTo>
                    <a:cubicBezTo>
                      <a:pt x="7" y="126"/>
                      <a:pt x="7" y="126"/>
                      <a:pt x="7" y="126"/>
                    </a:cubicBezTo>
                    <a:cubicBezTo>
                      <a:pt x="157" y="6"/>
                      <a:pt x="157" y="6"/>
                      <a:pt x="157" y="6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7"/>
                      <a:pt x="131" y="107"/>
                      <a:pt x="131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2" y="109"/>
                      <a:pt x="132" y="109"/>
                      <a:pt x="132" y="109"/>
                    </a:cubicBezTo>
                    <a:cubicBezTo>
                      <a:pt x="161" y="2"/>
                      <a:pt x="161" y="2"/>
                      <a:pt x="161" y="2"/>
                    </a:cubicBezTo>
                    <a:cubicBezTo>
                      <a:pt x="162" y="1"/>
                      <a:pt x="161" y="1"/>
                      <a:pt x="161" y="0"/>
                    </a:cubicBezTo>
                    <a:cubicBezTo>
                      <a:pt x="160" y="0"/>
                      <a:pt x="160" y="0"/>
                      <a:pt x="159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7"/>
                      <a:pt x="0" y="128"/>
                      <a:pt x="0" y="129"/>
                    </a:cubicBezTo>
                    <a:cubicBezTo>
                      <a:pt x="0" y="129"/>
                      <a:pt x="1" y="130"/>
                      <a:pt x="2" y="130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32" y="110"/>
                      <a:pt x="132" y="109"/>
                      <a:pt x="132" y="109"/>
                    </a:cubicBezTo>
                    <a:cubicBezTo>
                      <a:pt x="131" y="108"/>
                      <a:pt x="131" y="108"/>
                      <a:pt x="131" y="10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6" name="Freeform 1021"/>
              <p:cNvSpPr/>
              <p:nvPr/>
            </p:nvSpPr>
            <p:spPr bwMode="auto">
              <a:xfrm>
                <a:off x="4538" y="2538"/>
                <a:ext cx="195" cy="139"/>
              </a:xfrm>
              <a:custGeom>
                <a:avLst/>
                <a:gdLst>
                  <a:gd name="T0" fmla="*/ 2 w 184"/>
                  <a:gd name="T1" fmla="*/ 2 h 132"/>
                  <a:gd name="T2" fmla="*/ 0 w 184"/>
                  <a:gd name="T3" fmla="*/ 2 h 132"/>
                  <a:gd name="T4" fmla="*/ 51 w 184"/>
                  <a:gd name="T5" fmla="*/ 131 h 132"/>
                  <a:gd name="T6" fmla="*/ 53 w 184"/>
                  <a:gd name="T7" fmla="*/ 132 h 132"/>
                  <a:gd name="T8" fmla="*/ 182 w 184"/>
                  <a:gd name="T9" fmla="*/ 112 h 132"/>
                  <a:gd name="T10" fmla="*/ 183 w 184"/>
                  <a:gd name="T11" fmla="*/ 111 h 132"/>
                  <a:gd name="T12" fmla="*/ 183 w 184"/>
                  <a:gd name="T13" fmla="*/ 109 h 132"/>
                  <a:gd name="T14" fmla="*/ 2 w 184"/>
                  <a:gd name="T15" fmla="*/ 0 h 132"/>
                  <a:gd name="T16" fmla="*/ 1 w 184"/>
                  <a:gd name="T17" fmla="*/ 1 h 132"/>
                  <a:gd name="T18" fmla="*/ 0 w 184"/>
                  <a:gd name="T19" fmla="*/ 2 h 132"/>
                  <a:gd name="T20" fmla="*/ 2 w 184"/>
                  <a:gd name="T21" fmla="*/ 2 h 132"/>
                  <a:gd name="T22" fmla="*/ 1 w 184"/>
                  <a:gd name="T23" fmla="*/ 3 h 132"/>
                  <a:gd name="T24" fmla="*/ 178 w 184"/>
                  <a:gd name="T25" fmla="*/ 109 h 132"/>
                  <a:gd name="T26" fmla="*/ 53 w 184"/>
                  <a:gd name="T27" fmla="*/ 129 h 132"/>
                  <a:gd name="T28" fmla="*/ 3 w 184"/>
                  <a:gd name="T29" fmla="*/ 1 h 132"/>
                  <a:gd name="T30" fmla="*/ 2 w 184"/>
                  <a:gd name="T31" fmla="*/ 2 h 132"/>
                  <a:gd name="T32" fmla="*/ 1 w 184"/>
                  <a:gd name="T33" fmla="*/ 3 h 132"/>
                  <a:gd name="T34" fmla="*/ 2 w 184"/>
                  <a:gd name="T35" fmla="*/ 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2">
                    <a:moveTo>
                      <a:pt x="2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51" y="131"/>
                      <a:pt x="52" y="132"/>
                      <a:pt x="53" y="132"/>
                    </a:cubicBezTo>
                    <a:cubicBezTo>
                      <a:pt x="182" y="112"/>
                      <a:pt x="182" y="112"/>
                      <a:pt x="182" y="112"/>
                    </a:cubicBezTo>
                    <a:cubicBezTo>
                      <a:pt x="183" y="112"/>
                      <a:pt x="183" y="111"/>
                      <a:pt x="183" y="111"/>
                    </a:cubicBezTo>
                    <a:cubicBezTo>
                      <a:pt x="184" y="110"/>
                      <a:pt x="183" y="109"/>
                      <a:pt x="183" y="10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78" y="109"/>
                      <a:pt x="178" y="109"/>
                      <a:pt x="178" y="10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7" name="Freeform 1022"/>
              <p:cNvSpPr/>
              <p:nvPr/>
            </p:nvSpPr>
            <p:spPr bwMode="auto">
              <a:xfrm>
                <a:off x="4759" y="2491"/>
                <a:ext cx="177" cy="52"/>
              </a:xfrm>
              <a:custGeom>
                <a:avLst/>
                <a:gdLst>
                  <a:gd name="T0" fmla="*/ 165 w 167"/>
                  <a:gd name="T1" fmla="*/ 26 h 50"/>
                  <a:gd name="T2" fmla="*/ 165 w 167"/>
                  <a:gd name="T3" fmla="*/ 24 h 50"/>
                  <a:gd name="T4" fmla="*/ 4 w 167"/>
                  <a:gd name="T5" fmla="*/ 47 h 50"/>
                  <a:gd name="T6" fmla="*/ 9 w 167"/>
                  <a:gd name="T7" fmla="*/ 3 h 50"/>
                  <a:gd name="T8" fmla="*/ 165 w 167"/>
                  <a:gd name="T9" fmla="*/ 27 h 50"/>
                  <a:gd name="T10" fmla="*/ 165 w 167"/>
                  <a:gd name="T11" fmla="*/ 26 h 50"/>
                  <a:gd name="T12" fmla="*/ 165 w 167"/>
                  <a:gd name="T13" fmla="*/ 24 h 50"/>
                  <a:gd name="T14" fmla="*/ 165 w 167"/>
                  <a:gd name="T15" fmla="*/ 26 h 50"/>
                  <a:gd name="T16" fmla="*/ 166 w 167"/>
                  <a:gd name="T17" fmla="*/ 24 h 50"/>
                  <a:gd name="T18" fmla="*/ 8 w 167"/>
                  <a:gd name="T19" fmla="*/ 0 h 50"/>
                  <a:gd name="T20" fmla="*/ 7 w 167"/>
                  <a:gd name="T21" fmla="*/ 0 h 50"/>
                  <a:gd name="T22" fmla="*/ 7 w 167"/>
                  <a:gd name="T23" fmla="*/ 1 h 50"/>
                  <a:gd name="T24" fmla="*/ 1 w 167"/>
                  <a:gd name="T25" fmla="*/ 48 h 50"/>
                  <a:gd name="T26" fmla="*/ 1 w 167"/>
                  <a:gd name="T27" fmla="*/ 50 h 50"/>
                  <a:gd name="T28" fmla="*/ 2 w 167"/>
                  <a:gd name="T29" fmla="*/ 50 h 50"/>
                  <a:gd name="T30" fmla="*/ 166 w 167"/>
                  <a:gd name="T31" fmla="*/ 27 h 50"/>
                  <a:gd name="T32" fmla="*/ 167 w 167"/>
                  <a:gd name="T33" fmla="*/ 26 h 50"/>
                  <a:gd name="T34" fmla="*/ 166 w 167"/>
                  <a:gd name="T35" fmla="*/ 24 h 50"/>
                  <a:gd name="T36" fmla="*/ 165 w 167"/>
                  <a:gd name="T37" fmla="*/ 2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7" h="50">
                    <a:moveTo>
                      <a:pt x="165" y="26"/>
                    </a:moveTo>
                    <a:cubicBezTo>
                      <a:pt x="165" y="24"/>
                      <a:pt x="165" y="24"/>
                      <a:pt x="165" y="24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65" y="27"/>
                      <a:pt x="165" y="27"/>
                      <a:pt x="165" y="27"/>
                    </a:cubicBezTo>
                    <a:cubicBezTo>
                      <a:pt x="165" y="26"/>
                      <a:pt x="165" y="26"/>
                      <a:pt x="165" y="26"/>
                    </a:cubicBezTo>
                    <a:cubicBezTo>
                      <a:pt x="165" y="24"/>
                      <a:pt x="165" y="24"/>
                      <a:pt x="165" y="24"/>
                    </a:cubicBezTo>
                    <a:cubicBezTo>
                      <a:pt x="165" y="26"/>
                      <a:pt x="165" y="26"/>
                      <a:pt x="165" y="26"/>
                    </a:cubicBezTo>
                    <a:cubicBezTo>
                      <a:pt x="166" y="24"/>
                      <a:pt x="166" y="24"/>
                      <a:pt x="166" y="2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49"/>
                      <a:pt x="1" y="49"/>
                      <a:pt x="1" y="50"/>
                    </a:cubicBezTo>
                    <a:cubicBezTo>
                      <a:pt x="1" y="50"/>
                      <a:pt x="2" y="50"/>
                      <a:pt x="2" y="50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66" y="27"/>
                      <a:pt x="167" y="26"/>
                      <a:pt x="167" y="26"/>
                    </a:cubicBezTo>
                    <a:cubicBezTo>
                      <a:pt x="167" y="25"/>
                      <a:pt x="166" y="24"/>
                      <a:pt x="166" y="24"/>
                    </a:cubicBezTo>
                    <a:cubicBezTo>
                      <a:pt x="165" y="26"/>
                      <a:pt x="165" y="26"/>
                      <a:pt x="165" y="2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8" name="Freeform 1023"/>
              <p:cNvSpPr/>
              <p:nvPr/>
            </p:nvSpPr>
            <p:spPr bwMode="auto">
              <a:xfrm>
                <a:off x="4925" y="2285"/>
                <a:ext cx="142" cy="146"/>
              </a:xfrm>
              <a:custGeom>
                <a:avLst/>
                <a:gdLst>
                  <a:gd name="T0" fmla="*/ 78 w 134"/>
                  <a:gd name="T1" fmla="*/ 137 h 139"/>
                  <a:gd name="T2" fmla="*/ 79 w 134"/>
                  <a:gd name="T3" fmla="*/ 137 h 139"/>
                  <a:gd name="T4" fmla="*/ 7 w 134"/>
                  <a:gd name="T5" fmla="*/ 8 h 139"/>
                  <a:gd name="T6" fmla="*/ 129 w 134"/>
                  <a:gd name="T7" fmla="*/ 114 h 139"/>
                  <a:gd name="T8" fmla="*/ 77 w 134"/>
                  <a:gd name="T9" fmla="*/ 136 h 139"/>
                  <a:gd name="T10" fmla="*/ 78 w 134"/>
                  <a:gd name="T11" fmla="*/ 137 h 139"/>
                  <a:gd name="T12" fmla="*/ 79 w 134"/>
                  <a:gd name="T13" fmla="*/ 137 h 139"/>
                  <a:gd name="T14" fmla="*/ 78 w 134"/>
                  <a:gd name="T15" fmla="*/ 137 h 139"/>
                  <a:gd name="T16" fmla="*/ 78 w 134"/>
                  <a:gd name="T17" fmla="*/ 139 h 139"/>
                  <a:gd name="T18" fmla="*/ 133 w 134"/>
                  <a:gd name="T19" fmla="*/ 115 h 139"/>
                  <a:gd name="T20" fmla="*/ 133 w 134"/>
                  <a:gd name="T21" fmla="*/ 114 h 139"/>
                  <a:gd name="T22" fmla="*/ 133 w 134"/>
                  <a:gd name="T23" fmla="*/ 113 h 139"/>
                  <a:gd name="T24" fmla="*/ 3 w 134"/>
                  <a:gd name="T25" fmla="*/ 1 h 139"/>
                  <a:gd name="T26" fmla="*/ 1 w 134"/>
                  <a:gd name="T27" fmla="*/ 1 h 139"/>
                  <a:gd name="T28" fmla="*/ 0 w 134"/>
                  <a:gd name="T29" fmla="*/ 2 h 139"/>
                  <a:gd name="T30" fmla="*/ 76 w 134"/>
                  <a:gd name="T31" fmla="*/ 138 h 139"/>
                  <a:gd name="T32" fmla="*/ 78 w 134"/>
                  <a:gd name="T33" fmla="*/ 139 h 139"/>
                  <a:gd name="T34" fmla="*/ 78 w 134"/>
                  <a:gd name="T35" fmla="*/ 13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" h="139">
                    <a:moveTo>
                      <a:pt x="78" y="137"/>
                    </a:moveTo>
                    <a:cubicBezTo>
                      <a:pt x="79" y="137"/>
                      <a:pt x="79" y="137"/>
                      <a:pt x="79" y="13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79" y="137"/>
                      <a:pt x="79" y="137"/>
                      <a:pt x="79" y="137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133" y="115"/>
                      <a:pt x="133" y="115"/>
                      <a:pt x="133" y="115"/>
                    </a:cubicBezTo>
                    <a:cubicBezTo>
                      <a:pt x="133" y="115"/>
                      <a:pt x="133" y="115"/>
                      <a:pt x="133" y="114"/>
                    </a:cubicBezTo>
                    <a:cubicBezTo>
                      <a:pt x="134" y="114"/>
                      <a:pt x="133" y="113"/>
                      <a:pt x="133" y="11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7" y="139"/>
                      <a:pt x="78" y="139"/>
                      <a:pt x="78" y="139"/>
                    </a:cubicBezTo>
                    <a:cubicBezTo>
                      <a:pt x="78" y="137"/>
                      <a:pt x="78" y="137"/>
                      <a:pt x="78" y="13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9" name="Freeform 1024"/>
              <p:cNvSpPr/>
              <p:nvPr/>
            </p:nvSpPr>
            <p:spPr bwMode="auto">
              <a:xfrm>
                <a:off x="4249" y="2745"/>
                <a:ext cx="216" cy="218"/>
              </a:xfrm>
              <a:custGeom>
                <a:avLst/>
                <a:gdLst>
                  <a:gd name="T0" fmla="*/ 204 w 205"/>
                  <a:gd name="T1" fmla="*/ 24 h 207"/>
                  <a:gd name="T2" fmla="*/ 203 w 205"/>
                  <a:gd name="T3" fmla="*/ 23 h 207"/>
                  <a:gd name="T4" fmla="*/ 4 w 205"/>
                  <a:gd name="T5" fmla="*/ 201 h 207"/>
                  <a:gd name="T6" fmla="*/ 44 w 205"/>
                  <a:gd name="T7" fmla="*/ 3 h 207"/>
                  <a:gd name="T8" fmla="*/ 204 w 205"/>
                  <a:gd name="T9" fmla="*/ 25 h 207"/>
                  <a:gd name="T10" fmla="*/ 204 w 205"/>
                  <a:gd name="T11" fmla="*/ 24 h 207"/>
                  <a:gd name="T12" fmla="*/ 203 w 205"/>
                  <a:gd name="T13" fmla="*/ 23 h 207"/>
                  <a:gd name="T14" fmla="*/ 204 w 205"/>
                  <a:gd name="T15" fmla="*/ 24 h 207"/>
                  <a:gd name="T16" fmla="*/ 204 w 205"/>
                  <a:gd name="T17" fmla="*/ 23 h 207"/>
                  <a:gd name="T18" fmla="*/ 43 w 205"/>
                  <a:gd name="T19" fmla="*/ 0 h 207"/>
                  <a:gd name="T20" fmla="*/ 42 w 205"/>
                  <a:gd name="T21" fmla="*/ 1 h 207"/>
                  <a:gd name="T22" fmla="*/ 0 w 205"/>
                  <a:gd name="T23" fmla="*/ 205 h 207"/>
                  <a:gd name="T24" fmla="*/ 1 w 205"/>
                  <a:gd name="T25" fmla="*/ 207 h 207"/>
                  <a:gd name="T26" fmla="*/ 3 w 205"/>
                  <a:gd name="T27" fmla="*/ 207 h 207"/>
                  <a:gd name="T28" fmla="*/ 205 w 205"/>
                  <a:gd name="T29" fmla="*/ 25 h 207"/>
                  <a:gd name="T30" fmla="*/ 205 w 205"/>
                  <a:gd name="T31" fmla="*/ 24 h 207"/>
                  <a:gd name="T32" fmla="*/ 204 w 205"/>
                  <a:gd name="T33" fmla="*/ 23 h 207"/>
                  <a:gd name="T34" fmla="*/ 204 w 205"/>
                  <a:gd name="T35" fmla="*/ 2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5" h="207">
                    <a:moveTo>
                      <a:pt x="204" y="24"/>
                    </a:moveTo>
                    <a:cubicBezTo>
                      <a:pt x="203" y="23"/>
                      <a:pt x="203" y="23"/>
                      <a:pt x="203" y="23"/>
                    </a:cubicBezTo>
                    <a:cubicBezTo>
                      <a:pt x="4" y="201"/>
                      <a:pt x="4" y="201"/>
                      <a:pt x="4" y="201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04" y="25"/>
                      <a:pt x="204" y="25"/>
                      <a:pt x="204" y="25"/>
                    </a:cubicBezTo>
                    <a:cubicBezTo>
                      <a:pt x="204" y="24"/>
                      <a:pt x="204" y="24"/>
                      <a:pt x="204" y="24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4" y="24"/>
                      <a:pt x="204" y="24"/>
                      <a:pt x="204" y="24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1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6"/>
                      <a:pt x="0" y="206"/>
                      <a:pt x="1" y="207"/>
                    </a:cubicBezTo>
                    <a:cubicBezTo>
                      <a:pt x="1" y="207"/>
                      <a:pt x="2" y="207"/>
                      <a:pt x="3" y="207"/>
                    </a:cubicBezTo>
                    <a:cubicBezTo>
                      <a:pt x="205" y="25"/>
                      <a:pt x="205" y="25"/>
                      <a:pt x="205" y="25"/>
                    </a:cubicBezTo>
                    <a:cubicBezTo>
                      <a:pt x="205" y="25"/>
                      <a:pt x="205" y="24"/>
                      <a:pt x="205" y="24"/>
                    </a:cubicBezTo>
                    <a:cubicBezTo>
                      <a:pt x="205" y="23"/>
                      <a:pt x="205" y="23"/>
                      <a:pt x="204" y="23"/>
                    </a:cubicBezTo>
                    <a:cubicBezTo>
                      <a:pt x="204" y="24"/>
                      <a:pt x="204" y="24"/>
                      <a:pt x="204" y="2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0" name="Freeform 1025"/>
              <p:cNvSpPr/>
              <p:nvPr/>
            </p:nvSpPr>
            <p:spPr bwMode="auto">
              <a:xfrm>
                <a:off x="4148" y="2768"/>
                <a:ext cx="318" cy="195"/>
              </a:xfrm>
              <a:custGeom>
                <a:avLst/>
                <a:gdLst>
                  <a:gd name="T0" fmla="*/ 2 w 301"/>
                  <a:gd name="T1" fmla="*/ 136 h 185"/>
                  <a:gd name="T2" fmla="*/ 1 w 301"/>
                  <a:gd name="T3" fmla="*/ 138 h 185"/>
                  <a:gd name="T4" fmla="*/ 96 w 301"/>
                  <a:gd name="T5" fmla="*/ 185 h 185"/>
                  <a:gd name="T6" fmla="*/ 98 w 301"/>
                  <a:gd name="T7" fmla="*/ 185 h 185"/>
                  <a:gd name="T8" fmla="*/ 300 w 301"/>
                  <a:gd name="T9" fmla="*/ 3 h 185"/>
                  <a:gd name="T10" fmla="*/ 300 w 301"/>
                  <a:gd name="T11" fmla="*/ 1 h 185"/>
                  <a:gd name="T12" fmla="*/ 298 w 301"/>
                  <a:gd name="T13" fmla="*/ 1 h 185"/>
                  <a:gd name="T14" fmla="*/ 1 w 301"/>
                  <a:gd name="T15" fmla="*/ 135 h 185"/>
                  <a:gd name="T16" fmla="*/ 0 w 301"/>
                  <a:gd name="T17" fmla="*/ 136 h 185"/>
                  <a:gd name="T18" fmla="*/ 1 w 301"/>
                  <a:gd name="T19" fmla="*/ 138 h 185"/>
                  <a:gd name="T20" fmla="*/ 2 w 301"/>
                  <a:gd name="T21" fmla="*/ 136 h 185"/>
                  <a:gd name="T22" fmla="*/ 2 w 301"/>
                  <a:gd name="T23" fmla="*/ 138 h 185"/>
                  <a:gd name="T24" fmla="*/ 291 w 301"/>
                  <a:gd name="T25" fmla="*/ 7 h 185"/>
                  <a:gd name="T26" fmla="*/ 96 w 301"/>
                  <a:gd name="T27" fmla="*/ 182 h 185"/>
                  <a:gd name="T28" fmla="*/ 2 w 301"/>
                  <a:gd name="T29" fmla="*/ 135 h 185"/>
                  <a:gd name="T30" fmla="*/ 2 w 301"/>
                  <a:gd name="T31" fmla="*/ 136 h 185"/>
                  <a:gd name="T32" fmla="*/ 2 w 301"/>
                  <a:gd name="T33" fmla="*/ 138 h 185"/>
                  <a:gd name="T34" fmla="*/ 2 w 301"/>
                  <a:gd name="T35" fmla="*/ 13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1" h="185">
                    <a:moveTo>
                      <a:pt x="2" y="136"/>
                    </a:moveTo>
                    <a:cubicBezTo>
                      <a:pt x="1" y="138"/>
                      <a:pt x="1" y="138"/>
                      <a:pt x="1" y="138"/>
                    </a:cubicBezTo>
                    <a:cubicBezTo>
                      <a:pt x="96" y="185"/>
                      <a:pt x="96" y="185"/>
                      <a:pt x="96" y="185"/>
                    </a:cubicBezTo>
                    <a:cubicBezTo>
                      <a:pt x="96" y="185"/>
                      <a:pt x="97" y="185"/>
                      <a:pt x="98" y="185"/>
                    </a:cubicBezTo>
                    <a:cubicBezTo>
                      <a:pt x="300" y="3"/>
                      <a:pt x="300" y="3"/>
                      <a:pt x="300" y="3"/>
                    </a:cubicBezTo>
                    <a:cubicBezTo>
                      <a:pt x="300" y="3"/>
                      <a:pt x="301" y="2"/>
                      <a:pt x="300" y="1"/>
                    </a:cubicBezTo>
                    <a:cubicBezTo>
                      <a:pt x="300" y="1"/>
                      <a:pt x="299" y="0"/>
                      <a:pt x="298" y="1"/>
                    </a:cubicBezTo>
                    <a:cubicBezTo>
                      <a:pt x="1" y="135"/>
                      <a:pt x="1" y="135"/>
                      <a:pt x="1" y="135"/>
                    </a:cubicBezTo>
                    <a:cubicBezTo>
                      <a:pt x="1" y="135"/>
                      <a:pt x="0" y="136"/>
                      <a:pt x="0" y="136"/>
                    </a:cubicBezTo>
                    <a:cubicBezTo>
                      <a:pt x="0" y="137"/>
                      <a:pt x="1" y="138"/>
                      <a:pt x="1" y="138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2" y="138"/>
                      <a:pt x="2" y="138"/>
                      <a:pt x="2" y="138"/>
                    </a:cubicBezTo>
                    <a:cubicBezTo>
                      <a:pt x="291" y="7"/>
                      <a:pt x="291" y="7"/>
                      <a:pt x="291" y="7"/>
                    </a:cubicBezTo>
                    <a:cubicBezTo>
                      <a:pt x="96" y="182"/>
                      <a:pt x="96" y="182"/>
                      <a:pt x="96" y="182"/>
                    </a:cubicBezTo>
                    <a:cubicBezTo>
                      <a:pt x="2" y="135"/>
                      <a:pt x="2" y="135"/>
                      <a:pt x="2" y="135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2" y="138"/>
                      <a:pt x="2" y="138"/>
                      <a:pt x="2" y="138"/>
                    </a:cubicBezTo>
                    <a:cubicBezTo>
                      <a:pt x="2" y="136"/>
                      <a:pt x="2" y="136"/>
                      <a:pt x="2" y="1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1" name="Freeform 1026"/>
              <p:cNvSpPr/>
              <p:nvPr/>
            </p:nvSpPr>
            <p:spPr bwMode="auto">
              <a:xfrm>
                <a:off x="4462" y="2655"/>
                <a:ext cx="133" cy="117"/>
              </a:xfrm>
              <a:custGeom>
                <a:avLst/>
                <a:gdLst>
                  <a:gd name="T0" fmla="*/ 124 w 126"/>
                  <a:gd name="T1" fmla="*/ 19 h 111"/>
                  <a:gd name="T2" fmla="*/ 123 w 126"/>
                  <a:gd name="T3" fmla="*/ 18 h 111"/>
                  <a:gd name="T4" fmla="*/ 4 w 126"/>
                  <a:gd name="T5" fmla="*/ 105 h 111"/>
                  <a:gd name="T6" fmla="*/ 33 w 126"/>
                  <a:gd name="T7" fmla="*/ 3 h 111"/>
                  <a:gd name="T8" fmla="*/ 124 w 126"/>
                  <a:gd name="T9" fmla="*/ 21 h 111"/>
                  <a:gd name="T10" fmla="*/ 124 w 126"/>
                  <a:gd name="T11" fmla="*/ 19 h 111"/>
                  <a:gd name="T12" fmla="*/ 123 w 126"/>
                  <a:gd name="T13" fmla="*/ 18 h 111"/>
                  <a:gd name="T14" fmla="*/ 124 w 126"/>
                  <a:gd name="T15" fmla="*/ 19 h 111"/>
                  <a:gd name="T16" fmla="*/ 125 w 126"/>
                  <a:gd name="T17" fmla="*/ 18 h 111"/>
                  <a:gd name="T18" fmla="*/ 33 w 126"/>
                  <a:gd name="T19" fmla="*/ 0 h 111"/>
                  <a:gd name="T20" fmla="*/ 31 w 126"/>
                  <a:gd name="T21" fmla="*/ 1 h 111"/>
                  <a:gd name="T22" fmla="*/ 0 w 126"/>
                  <a:gd name="T23" fmla="*/ 109 h 111"/>
                  <a:gd name="T24" fmla="*/ 1 w 126"/>
                  <a:gd name="T25" fmla="*/ 110 h 111"/>
                  <a:gd name="T26" fmla="*/ 3 w 126"/>
                  <a:gd name="T27" fmla="*/ 110 h 111"/>
                  <a:gd name="T28" fmla="*/ 125 w 126"/>
                  <a:gd name="T29" fmla="*/ 20 h 111"/>
                  <a:gd name="T30" fmla="*/ 126 w 126"/>
                  <a:gd name="T31" fmla="*/ 19 h 111"/>
                  <a:gd name="T32" fmla="*/ 125 w 126"/>
                  <a:gd name="T33" fmla="*/ 18 h 111"/>
                  <a:gd name="T34" fmla="*/ 124 w 126"/>
                  <a:gd name="T35" fmla="*/ 19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6" h="111">
                    <a:moveTo>
                      <a:pt x="124" y="19"/>
                    </a:moveTo>
                    <a:cubicBezTo>
                      <a:pt x="123" y="18"/>
                      <a:pt x="123" y="18"/>
                      <a:pt x="123" y="18"/>
                    </a:cubicBezTo>
                    <a:cubicBezTo>
                      <a:pt x="4" y="105"/>
                      <a:pt x="4" y="105"/>
                      <a:pt x="4" y="10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124" y="21"/>
                      <a:pt x="124" y="21"/>
                      <a:pt x="124" y="21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09"/>
                      <a:pt x="0" y="110"/>
                      <a:pt x="1" y="110"/>
                    </a:cubicBezTo>
                    <a:cubicBezTo>
                      <a:pt x="2" y="111"/>
                      <a:pt x="2" y="111"/>
                      <a:pt x="3" y="110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6" y="20"/>
                      <a:pt x="126" y="20"/>
                      <a:pt x="126" y="19"/>
                    </a:cubicBezTo>
                    <a:cubicBezTo>
                      <a:pt x="126" y="18"/>
                      <a:pt x="125" y="18"/>
                      <a:pt x="125" y="18"/>
                    </a:cubicBezTo>
                    <a:cubicBezTo>
                      <a:pt x="124" y="19"/>
                      <a:pt x="124" y="19"/>
                      <a:pt x="124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2" name="Freeform 1027"/>
              <p:cNvSpPr/>
              <p:nvPr/>
            </p:nvSpPr>
            <p:spPr bwMode="auto">
              <a:xfrm>
                <a:off x="4139" y="2620"/>
                <a:ext cx="157" cy="128"/>
              </a:xfrm>
              <a:custGeom>
                <a:avLst/>
                <a:gdLst>
                  <a:gd name="T0" fmla="*/ 79 w 149"/>
                  <a:gd name="T1" fmla="*/ 2 h 121"/>
                  <a:gd name="T2" fmla="*/ 78 w 149"/>
                  <a:gd name="T3" fmla="*/ 0 h 121"/>
                  <a:gd name="T4" fmla="*/ 1 w 149"/>
                  <a:gd name="T5" fmla="*/ 64 h 121"/>
                  <a:gd name="T6" fmla="*/ 1 w 149"/>
                  <a:gd name="T7" fmla="*/ 65 h 121"/>
                  <a:gd name="T8" fmla="*/ 1 w 149"/>
                  <a:gd name="T9" fmla="*/ 66 h 121"/>
                  <a:gd name="T10" fmla="*/ 146 w 149"/>
                  <a:gd name="T11" fmla="*/ 121 h 121"/>
                  <a:gd name="T12" fmla="*/ 148 w 149"/>
                  <a:gd name="T13" fmla="*/ 120 h 121"/>
                  <a:gd name="T14" fmla="*/ 148 w 149"/>
                  <a:gd name="T15" fmla="*/ 119 h 121"/>
                  <a:gd name="T16" fmla="*/ 81 w 149"/>
                  <a:gd name="T17" fmla="*/ 1 h 121"/>
                  <a:gd name="T18" fmla="*/ 80 w 149"/>
                  <a:gd name="T19" fmla="*/ 0 h 121"/>
                  <a:gd name="T20" fmla="*/ 78 w 149"/>
                  <a:gd name="T21" fmla="*/ 0 h 121"/>
                  <a:gd name="T22" fmla="*/ 79 w 149"/>
                  <a:gd name="T23" fmla="*/ 2 h 121"/>
                  <a:gd name="T24" fmla="*/ 78 w 149"/>
                  <a:gd name="T25" fmla="*/ 2 h 121"/>
                  <a:gd name="T26" fmla="*/ 144 w 149"/>
                  <a:gd name="T27" fmla="*/ 116 h 121"/>
                  <a:gd name="T28" fmla="*/ 5 w 149"/>
                  <a:gd name="T29" fmla="*/ 64 h 121"/>
                  <a:gd name="T30" fmla="*/ 80 w 149"/>
                  <a:gd name="T31" fmla="*/ 3 h 121"/>
                  <a:gd name="T32" fmla="*/ 79 w 149"/>
                  <a:gd name="T33" fmla="*/ 2 h 121"/>
                  <a:gd name="T34" fmla="*/ 78 w 149"/>
                  <a:gd name="T35" fmla="*/ 2 h 121"/>
                  <a:gd name="T36" fmla="*/ 79 w 149"/>
                  <a:gd name="T37" fmla="*/ 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9" h="121">
                    <a:moveTo>
                      <a:pt x="79" y="2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0" y="65"/>
                      <a:pt x="1" y="6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47" y="121"/>
                      <a:pt x="148" y="121"/>
                      <a:pt x="148" y="120"/>
                    </a:cubicBezTo>
                    <a:cubicBezTo>
                      <a:pt x="149" y="120"/>
                      <a:pt x="149" y="119"/>
                      <a:pt x="148" y="119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9" y="0"/>
                      <a:pt x="79" y="0"/>
                      <a:pt x="78" y="0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9" y="2"/>
                      <a:pt x="79" y="2"/>
                      <a:pt x="7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3" name="Freeform 1028"/>
              <p:cNvSpPr/>
              <p:nvPr/>
            </p:nvSpPr>
            <p:spPr bwMode="auto">
              <a:xfrm>
                <a:off x="3766" y="3068"/>
                <a:ext cx="140" cy="78"/>
              </a:xfrm>
              <a:custGeom>
                <a:avLst/>
                <a:gdLst>
                  <a:gd name="T0" fmla="*/ 131 w 133"/>
                  <a:gd name="T1" fmla="*/ 1 h 74"/>
                  <a:gd name="T2" fmla="*/ 131 w 133"/>
                  <a:gd name="T3" fmla="*/ 0 h 74"/>
                  <a:gd name="T4" fmla="*/ 2 w 133"/>
                  <a:gd name="T5" fmla="*/ 18 h 74"/>
                  <a:gd name="T6" fmla="*/ 1 w 133"/>
                  <a:gd name="T7" fmla="*/ 19 h 74"/>
                  <a:gd name="T8" fmla="*/ 0 w 133"/>
                  <a:gd name="T9" fmla="*/ 20 h 74"/>
                  <a:gd name="T10" fmla="*/ 22 w 133"/>
                  <a:gd name="T11" fmla="*/ 73 h 74"/>
                  <a:gd name="T12" fmla="*/ 23 w 133"/>
                  <a:gd name="T13" fmla="*/ 74 h 74"/>
                  <a:gd name="T14" fmla="*/ 24 w 133"/>
                  <a:gd name="T15" fmla="*/ 73 h 74"/>
                  <a:gd name="T16" fmla="*/ 132 w 133"/>
                  <a:gd name="T17" fmla="*/ 2 h 74"/>
                  <a:gd name="T18" fmla="*/ 133 w 133"/>
                  <a:gd name="T19" fmla="*/ 1 h 74"/>
                  <a:gd name="T20" fmla="*/ 131 w 133"/>
                  <a:gd name="T21" fmla="*/ 0 h 74"/>
                  <a:gd name="T22" fmla="*/ 131 w 133"/>
                  <a:gd name="T23" fmla="*/ 1 h 74"/>
                  <a:gd name="T24" fmla="*/ 131 w 133"/>
                  <a:gd name="T25" fmla="*/ 0 h 74"/>
                  <a:gd name="T26" fmla="*/ 24 w 133"/>
                  <a:gd name="T27" fmla="*/ 70 h 74"/>
                  <a:gd name="T28" fmla="*/ 4 w 133"/>
                  <a:gd name="T29" fmla="*/ 21 h 74"/>
                  <a:gd name="T30" fmla="*/ 132 w 133"/>
                  <a:gd name="T31" fmla="*/ 3 h 74"/>
                  <a:gd name="T32" fmla="*/ 131 w 133"/>
                  <a:gd name="T33" fmla="*/ 1 h 74"/>
                  <a:gd name="T34" fmla="*/ 131 w 133"/>
                  <a:gd name="T35" fmla="*/ 0 h 74"/>
                  <a:gd name="T36" fmla="*/ 131 w 133"/>
                  <a:gd name="T37" fmla="*/ 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3" h="74">
                    <a:moveTo>
                      <a:pt x="131" y="1"/>
                    </a:moveTo>
                    <a:cubicBezTo>
                      <a:pt x="131" y="0"/>
                      <a:pt x="131" y="0"/>
                      <a:pt x="131" y="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22" y="73"/>
                      <a:pt x="22" y="73"/>
                      <a:pt x="23" y="74"/>
                    </a:cubicBezTo>
                    <a:cubicBezTo>
                      <a:pt x="23" y="74"/>
                      <a:pt x="23" y="74"/>
                      <a:pt x="24" y="73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3" y="2"/>
                      <a:pt x="133" y="1"/>
                      <a:pt x="133" y="1"/>
                    </a:cubicBezTo>
                    <a:cubicBezTo>
                      <a:pt x="133" y="0"/>
                      <a:pt x="132" y="0"/>
                      <a:pt x="131" y="0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132" y="3"/>
                      <a:pt x="132" y="3"/>
                      <a:pt x="132" y="3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1" y="1"/>
                      <a:pt x="131" y="1"/>
                      <a:pt x="13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4" name="Freeform 1029"/>
              <p:cNvSpPr/>
              <p:nvPr/>
            </p:nvSpPr>
            <p:spPr bwMode="auto">
              <a:xfrm>
                <a:off x="3896" y="3338"/>
                <a:ext cx="81" cy="113"/>
              </a:xfrm>
              <a:custGeom>
                <a:avLst/>
                <a:gdLst>
                  <a:gd name="T0" fmla="*/ 75 w 77"/>
                  <a:gd name="T1" fmla="*/ 23 h 107"/>
                  <a:gd name="T2" fmla="*/ 74 w 77"/>
                  <a:gd name="T3" fmla="*/ 22 h 107"/>
                  <a:gd name="T4" fmla="*/ 4 w 77"/>
                  <a:gd name="T5" fmla="*/ 100 h 107"/>
                  <a:gd name="T6" fmla="*/ 22 w 77"/>
                  <a:gd name="T7" fmla="*/ 4 h 107"/>
                  <a:gd name="T8" fmla="*/ 74 w 77"/>
                  <a:gd name="T9" fmla="*/ 25 h 107"/>
                  <a:gd name="T10" fmla="*/ 75 w 77"/>
                  <a:gd name="T11" fmla="*/ 23 h 107"/>
                  <a:gd name="T12" fmla="*/ 74 w 77"/>
                  <a:gd name="T13" fmla="*/ 22 h 107"/>
                  <a:gd name="T14" fmla="*/ 75 w 77"/>
                  <a:gd name="T15" fmla="*/ 23 h 107"/>
                  <a:gd name="T16" fmla="*/ 76 w 77"/>
                  <a:gd name="T17" fmla="*/ 22 h 107"/>
                  <a:gd name="T18" fmla="*/ 22 w 77"/>
                  <a:gd name="T19" fmla="*/ 0 h 107"/>
                  <a:gd name="T20" fmla="*/ 21 w 77"/>
                  <a:gd name="T21" fmla="*/ 1 h 107"/>
                  <a:gd name="T22" fmla="*/ 20 w 77"/>
                  <a:gd name="T23" fmla="*/ 2 h 107"/>
                  <a:gd name="T24" fmla="*/ 0 w 77"/>
                  <a:gd name="T25" fmla="*/ 105 h 107"/>
                  <a:gd name="T26" fmla="*/ 1 w 77"/>
                  <a:gd name="T27" fmla="*/ 106 h 107"/>
                  <a:gd name="T28" fmla="*/ 2 w 77"/>
                  <a:gd name="T29" fmla="*/ 106 h 107"/>
                  <a:gd name="T30" fmla="*/ 76 w 77"/>
                  <a:gd name="T31" fmla="*/ 24 h 107"/>
                  <a:gd name="T32" fmla="*/ 76 w 77"/>
                  <a:gd name="T33" fmla="*/ 23 h 107"/>
                  <a:gd name="T34" fmla="*/ 76 w 77"/>
                  <a:gd name="T35" fmla="*/ 22 h 107"/>
                  <a:gd name="T36" fmla="*/ 75 w 77"/>
                  <a:gd name="T37" fmla="*/ 2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07">
                    <a:moveTo>
                      <a:pt x="75" y="23"/>
                    </a:moveTo>
                    <a:cubicBezTo>
                      <a:pt x="74" y="22"/>
                      <a:pt x="74" y="22"/>
                      <a:pt x="74" y="22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1" y="1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5"/>
                      <a:pt x="0" y="106"/>
                      <a:pt x="1" y="106"/>
                    </a:cubicBezTo>
                    <a:cubicBezTo>
                      <a:pt x="1" y="107"/>
                      <a:pt x="2" y="106"/>
                      <a:pt x="2" y="106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7" y="24"/>
                      <a:pt x="76" y="23"/>
                    </a:cubicBezTo>
                    <a:cubicBezTo>
                      <a:pt x="76" y="23"/>
                      <a:pt x="76" y="22"/>
                      <a:pt x="76" y="22"/>
                    </a:cubicBezTo>
                    <a:cubicBezTo>
                      <a:pt x="75" y="23"/>
                      <a:pt x="75" y="23"/>
                      <a:pt x="75" y="2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5" name="Freeform 1030"/>
              <p:cNvSpPr/>
              <p:nvPr/>
            </p:nvSpPr>
            <p:spPr bwMode="auto">
              <a:xfrm>
                <a:off x="3975" y="3068"/>
                <a:ext cx="93" cy="152"/>
              </a:xfrm>
              <a:custGeom>
                <a:avLst/>
                <a:gdLst>
                  <a:gd name="T0" fmla="*/ 86 w 88"/>
                  <a:gd name="T1" fmla="*/ 1 h 144"/>
                  <a:gd name="T2" fmla="*/ 85 w 88"/>
                  <a:gd name="T3" fmla="*/ 1 h 144"/>
                  <a:gd name="T4" fmla="*/ 58 w 88"/>
                  <a:gd name="T5" fmla="*/ 139 h 144"/>
                  <a:gd name="T6" fmla="*/ 4 w 88"/>
                  <a:gd name="T7" fmla="*/ 97 h 144"/>
                  <a:gd name="T8" fmla="*/ 87 w 88"/>
                  <a:gd name="T9" fmla="*/ 2 h 144"/>
                  <a:gd name="T10" fmla="*/ 86 w 88"/>
                  <a:gd name="T11" fmla="*/ 1 h 144"/>
                  <a:gd name="T12" fmla="*/ 85 w 88"/>
                  <a:gd name="T13" fmla="*/ 1 h 144"/>
                  <a:gd name="T14" fmla="*/ 86 w 88"/>
                  <a:gd name="T15" fmla="*/ 1 h 144"/>
                  <a:gd name="T16" fmla="*/ 85 w 88"/>
                  <a:gd name="T17" fmla="*/ 1 h 144"/>
                  <a:gd name="T18" fmla="*/ 0 w 88"/>
                  <a:gd name="T19" fmla="*/ 96 h 144"/>
                  <a:gd name="T20" fmla="*/ 0 w 88"/>
                  <a:gd name="T21" fmla="*/ 97 h 144"/>
                  <a:gd name="T22" fmla="*/ 1 w 88"/>
                  <a:gd name="T23" fmla="*/ 98 h 144"/>
                  <a:gd name="T24" fmla="*/ 58 w 88"/>
                  <a:gd name="T25" fmla="*/ 143 h 144"/>
                  <a:gd name="T26" fmla="*/ 60 w 88"/>
                  <a:gd name="T27" fmla="*/ 143 h 144"/>
                  <a:gd name="T28" fmla="*/ 61 w 88"/>
                  <a:gd name="T29" fmla="*/ 142 h 144"/>
                  <a:gd name="T30" fmla="*/ 88 w 88"/>
                  <a:gd name="T31" fmla="*/ 2 h 144"/>
                  <a:gd name="T32" fmla="*/ 87 w 88"/>
                  <a:gd name="T33" fmla="*/ 0 h 144"/>
                  <a:gd name="T34" fmla="*/ 85 w 88"/>
                  <a:gd name="T35" fmla="*/ 1 h 144"/>
                  <a:gd name="T36" fmla="*/ 86 w 88"/>
                  <a:gd name="T37" fmla="*/ 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" h="144">
                    <a:moveTo>
                      <a:pt x="86" y="1"/>
                    </a:moveTo>
                    <a:cubicBezTo>
                      <a:pt x="85" y="1"/>
                      <a:pt x="85" y="1"/>
                      <a:pt x="85" y="1"/>
                    </a:cubicBezTo>
                    <a:cubicBezTo>
                      <a:pt x="58" y="139"/>
                      <a:pt x="58" y="139"/>
                      <a:pt x="58" y="139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87" y="2"/>
                      <a:pt x="87" y="2"/>
                      <a:pt x="87" y="2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8"/>
                      <a:pt x="0" y="98"/>
                      <a:pt x="1" y="98"/>
                    </a:cubicBezTo>
                    <a:cubicBezTo>
                      <a:pt x="58" y="143"/>
                      <a:pt x="58" y="143"/>
                      <a:pt x="58" y="143"/>
                    </a:cubicBezTo>
                    <a:cubicBezTo>
                      <a:pt x="59" y="143"/>
                      <a:pt x="59" y="144"/>
                      <a:pt x="60" y="143"/>
                    </a:cubicBezTo>
                    <a:cubicBezTo>
                      <a:pt x="60" y="143"/>
                      <a:pt x="61" y="143"/>
                      <a:pt x="61" y="142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1"/>
                      <a:pt x="87" y="0"/>
                      <a:pt x="87" y="0"/>
                    </a:cubicBezTo>
                    <a:cubicBezTo>
                      <a:pt x="86" y="0"/>
                      <a:pt x="86" y="0"/>
                      <a:pt x="85" y="1"/>
                    </a:cubicBezTo>
                    <a:cubicBezTo>
                      <a:pt x="86" y="1"/>
                      <a:pt x="86" y="1"/>
                      <a:pt x="86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6" name="Freeform 1031"/>
              <p:cNvSpPr/>
              <p:nvPr/>
            </p:nvSpPr>
            <p:spPr bwMode="auto">
              <a:xfrm>
                <a:off x="3903" y="2858"/>
                <a:ext cx="165" cy="213"/>
              </a:xfrm>
              <a:custGeom>
                <a:avLst/>
                <a:gdLst>
                  <a:gd name="T0" fmla="*/ 144 w 156"/>
                  <a:gd name="T1" fmla="*/ 2 h 202"/>
                  <a:gd name="T2" fmla="*/ 142 w 156"/>
                  <a:gd name="T3" fmla="*/ 2 h 202"/>
                  <a:gd name="T4" fmla="*/ 153 w 156"/>
                  <a:gd name="T5" fmla="*/ 199 h 202"/>
                  <a:gd name="T6" fmla="*/ 4 w 156"/>
                  <a:gd name="T7" fmla="*/ 199 h 202"/>
                  <a:gd name="T8" fmla="*/ 145 w 156"/>
                  <a:gd name="T9" fmla="*/ 3 h 202"/>
                  <a:gd name="T10" fmla="*/ 144 w 156"/>
                  <a:gd name="T11" fmla="*/ 2 h 202"/>
                  <a:gd name="T12" fmla="*/ 142 w 156"/>
                  <a:gd name="T13" fmla="*/ 2 h 202"/>
                  <a:gd name="T14" fmla="*/ 144 w 156"/>
                  <a:gd name="T15" fmla="*/ 2 h 202"/>
                  <a:gd name="T16" fmla="*/ 142 w 156"/>
                  <a:gd name="T17" fmla="*/ 1 h 202"/>
                  <a:gd name="T18" fmla="*/ 0 w 156"/>
                  <a:gd name="T19" fmla="*/ 199 h 202"/>
                  <a:gd name="T20" fmla="*/ 0 w 156"/>
                  <a:gd name="T21" fmla="*/ 201 h 202"/>
                  <a:gd name="T22" fmla="*/ 1 w 156"/>
                  <a:gd name="T23" fmla="*/ 202 h 202"/>
                  <a:gd name="T24" fmla="*/ 154 w 156"/>
                  <a:gd name="T25" fmla="*/ 202 h 202"/>
                  <a:gd name="T26" fmla="*/ 155 w 156"/>
                  <a:gd name="T27" fmla="*/ 202 h 202"/>
                  <a:gd name="T28" fmla="*/ 156 w 156"/>
                  <a:gd name="T29" fmla="*/ 200 h 202"/>
                  <a:gd name="T30" fmla="*/ 145 w 156"/>
                  <a:gd name="T31" fmla="*/ 2 h 202"/>
                  <a:gd name="T32" fmla="*/ 144 w 156"/>
                  <a:gd name="T33" fmla="*/ 0 h 202"/>
                  <a:gd name="T34" fmla="*/ 142 w 156"/>
                  <a:gd name="T35" fmla="*/ 1 h 202"/>
                  <a:gd name="T36" fmla="*/ 144 w 156"/>
                  <a:gd name="T37" fmla="*/ 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202">
                    <a:moveTo>
                      <a:pt x="144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53" y="199"/>
                      <a:pt x="153" y="199"/>
                      <a:pt x="153" y="199"/>
                    </a:cubicBezTo>
                    <a:cubicBezTo>
                      <a:pt x="4" y="199"/>
                      <a:pt x="4" y="199"/>
                      <a:pt x="4" y="199"/>
                    </a:cubicBezTo>
                    <a:cubicBezTo>
                      <a:pt x="145" y="3"/>
                      <a:pt x="145" y="3"/>
                      <a:pt x="145" y="3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2" y="2"/>
                      <a:pt x="142" y="2"/>
                      <a:pt x="142" y="2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2" y="1"/>
                      <a:pt x="142" y="1"/>
                      <a:pt x="142" y="1"/>
                    </a:cubicBezTo>
                    <a:cubicBezTo>
                      <a:pt x="0" y="199"/>
                      <a:pt x="0" y="199"/>
                      <a:pt x="0" y="199"/>
                    </a:cubicBezTo>
                    <a:cubicBezTo>
                      <a:pt x="0" y="200"/>
                      <a:pt x="0" y="200"/>
                      <a:pt x="0" y="201"/>
                    </a:cubicBezTo>
                    <a:cubicBezTo>
                      <a:pt x="0" y="201"/>
                      <a:pt x="1" y="202"/>
                      <a:pt x="1" y="202"/>
                    </a:cubicBezTo>
                    <a:cubicBezTo>
                      <a:pt x="154" y="202"/>
                      <a:pt x="154" y="202"/>
                      <a:pt x="154" y="202"/>
                    </a:cubicBezTo>
                    <a:cubicBezTo>
                      <a:pt x="155" y="202"/>
                      <a:pt x="155" y="202"/>
                      <a:pt x="155" y="202"/>
                    </a:cubicBezTo>
                    <a:cubicBezTo>
                      <a:pt x="156" y="201"/>
                      <a:pt x="156" y="201"/>
                      <a:pt x="156" y="200"/>
                    </a:cubicBezTo>
                    <a:cubicBezTo>
                      <a:pt x="145" y="2"/>
                      <a:pt x="145" y="2"/>
                      <a:pt x="145" y="2"/>
                    </a:cubicBezTo>
                    <a:cubicBezTo>
                      <a:pt x="145" y="1"/>
                      <a:pt x="145" y="0"/>
                      <a:pt x="144" y="0"/>
                    </a:cubicBezTo>
                    <a:cubicBezTo>
                      <a:pt x="143" y="0"/>
                      <a:pt x="143" y="0"/>
                      <a:pt x="142" y="1"/>
                    </a:cubicBezTo>
                    <a:cubicBezTo>
                      <a:pt x="144" y="2"/>
                      <a:pt x="144" y="2"/>
                      <a:pt x="14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7" name="Freeform 1032"/>
              <p:cNvSpPr/>
              <p:nvPr/>
            </p:nvSpPr>
            <p:spPr bwMode="auto">
              <a:xfrm>
                <a:off x="3846" y="3338"/>
                <a:ext cx="131" cy="27"/>
              </a:xfrm>
              <a:custGeom>
                <a:avLst/>
                <a:gdLst>
                  <a:gd name="T0" fmla="*/ 2 w 124"/>
                  <a:gd name="T1" fmla="*/ 21 h 25"/>
                  <a:gd name="T2" fmla="*/ 2 w 124"/>
                  <a:gd name="T3" fmla="*/ 23 h 25"/>
                  <a:gd name="T4" fmla="*/ 122 w 124"/>
                  <a:gd name="T5" fmla="*/ 25 h 25"/>
                  <a:gd name="T6" fmla="*/ 123 w 124"/>
                  <a:gd name="T7" fmla="*/ 24 h 25"/>
                  <a:gd name="T8" fmla="*/ 123 w 124"/>
                  <a:gd name="T9" fmla="*/ 22 h 25"/>
                  <a:gd name="T10" fmla="*/ 69 w 124"/>
                  <a:gd name="T11" fmla="*/ 0 h 25"/>
                  <a:gd name="T12" fmla="*/ 68 w 124"/>
                  <a:gd name="T13" fmla="*/ 0 h 25"/>
                  <a:gd name="T14" fmla="*/ 1 w 124"/>
                  <a:gd name="T15" fmla="*/ 20 h 25"/>
                  <a:gd name="T16" fmla="*/ 0 w 124"/>
                  <a:gd name="T17" fmla="*/ 21 h 25"/>
                  <a:gd name="T18" fmla="*/ 2 w 124"/>
                  <a:gd name="T19" fmla="*/ 23 h 25"/>
                  <a:gd name="T20" fmla="*/ 2 w 124"/>
                  <a:gd name="T21" fmla="*/ 21 h 25"/>
                  <a:gd name="T22" fmla="*/ 2 w 124"/>
                  <a:gd name="T23" fmla="*/ 23 h 25"/>
                  <a:gd name="T24" fmla="*/ 68 w 124"/>
                  <a:gd name="T25" fmla="*/ 3 h 25"/>
                  <a:gd name="T26" fmla="*/ 114 w 124"/>
                  <a:gd name="T27" fmla="*/ 22 h 25"/>
                  <a:gd name="T28" fmla="*/ 2 w 124"/>
                  <a:gd name="T29" fmla="*/ 20 h 25"/>
                  <a:gd name="T30" fmla="*/ 2 w 124"/>
                  <a:gd name="T31" fmla="*/ 21 h 25"/>
                  <a:gd name="T32" fmla="*/ 2 w 124"/>
                  <a:gd name="T33" fmla="*/ 23 h 25"/>
                  <a:gd name="T34" fmla="*/ 2 w 124"/>
                  <a:gd name="T3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4" h="25">
                    <a:moveTo>
                      <a:pt x="2" y="21"/>
                    </a:moveTo>
                    <a:cubicBezTo>
                      <a:pt x="2" y="23"/>
                      <a:pt x="2" y="23"/>
                      <a:pt x="2" y="23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23" y="25"/>
                      <a:pt x="123" y="24"/>
                      <a:pt x="123" y="24"/>
                    </a:cubicBezTo>
                    <a:cubicBezTo>
                      <a:pt x="124" y="23"/>
                      <a:pt x="123" y="22"/>
                      <a:pt x="123" y="2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1"/>
                      <a:pt x="2" y="21"/>
                      <a:pt x="2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8" name="Freeform 1033"/>
              <p:cNvSpPr/>
              <p:nvPr/>
            </p:nvSpPr>
            <p:spPr bwMode="auto">
              <a:xfrm>
                <a:off x="3903" y="3067"/>
                <a:ext cx="75" cy="105"/>
              </a:xfrm>
              <a:custGeom>
                <a:avLst/>
                <a:gdLst>
                  <a:gd name="T0" fmla="*/ 10 w 71"/>
                  <a:gd name="T1" fmla="*/ 77 h 100"/>
                  <a:gd name="T2" fmla="*/ 11 w 71"/>
                  <a:gd name="T3" fmla="*/ 77 h 100"/>
                  <a:gd name="T4" fmla="*/ 4 w 71"/>
                  <a:gd name="T5" fmla="*/ 8 h 100"/>
                  <a:gd name="T6" fmla="*/ 66 w 71"/>
                  <a:gd name="T7" fmla="*/ 95 h 100"/>
                  <a:gd name="T8" fmla="*/ 10 w 71"/>
                  <a:gd name="T9" fmla="*/ 76 h 100"/>
                  <a:gd name="T10" fmla="*/ 10 w 71"/>
                  <a:gd name="T11" fmla="*/ 77 h 100"/>
                  <a:gd name="T12" fmla="*/ 11 w 71"/>
                  <a:gd name="T13" fmla="*/ 77 h 100"/>
                  <a:gd name="T14" fmla="*/ 10 w 71"/>
                  <a:gd name="T15" fmla="*/ 77 h 100"/>
                  <a:gd name="T16" fmla="*/ 9 w 71"/>
                  <a:gd name="T17" fmla="*/ 79 h 100"/>
                  <a:gd name="T18" fmla="*/ 69 w 71"/>
                  <a:gd name="T19" fmla="*/ 100 h 100"/>
                  <a:gd name="T20" fmla="*/ 71 w 71"/>
                  <a:gd name="T21" fmla="*/ 99 h 100"/>
                  <a:gd name="T22" fmla="*/ 71 w 71"/>
                  <a:gd name="T23" fmla="*/ 97 h 100"/>
                  <a:gd name="T24" fmla="*/ 3 w 71"/>
                  <a:gd name="T25" fmla="*/ 1 h 100"/>
                  <a:gd name="T26" fmla="*/ 1 w 71"/>
                  <a:gd name="T27" fmla="*/ 1 h 100"/>
                  <a:gd name="T28" fmla="*/ 0 w 71"/>
                  <a:gd name="T29" fmla="*/ 2 h 100"/>
                  <a:gd name="T30" fmla="*/ 8 w 71"/>
                  <a:gd name="T31" fmla="*/ 78 h 100"/>
                  <a:gd name="T32" fmla="*/ 9 w 71"/>
                  <a:gd name="T33" fmla="*/ 79 h 100"/>
                  <a:gd name="T34" fmla="*/ 10 w 71"/>
                  <a:gd name="T35" fmla="*/ 7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100">
                    <a:moveTo>
                      <a:pt x="10" y="77"/>
                    </a:moveTo>
                    <a:cubicBezTo>
                      <a:pt x="11" y="77"/>
                      <a:pt x="11" y="77"/>
                      <a:pt x="11" y="7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9" y="79"/>
                      <a:pt x="9" y="79"/>
                      <a:pt x="9" y="79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70" y="100"/>
                      <a:pt x="70" y="100"/>
                      <a:pt x="71" y="99"/>
                    </a:cubicBezTo>
                    <a:cubicBezTo>
                      <a:pt x="71" y="99"/>
                      <a:pt x="71" y="98"/>
                      <a:pt x="71" y="9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9" y="79"/>
                      <a:pt x="9" y="79"/>
                    </a:cubicBezTo>
                    <a:cubicBezTo>
                      <a:pt x="10" y="77"/>
                      <a:pt x="10" y="77"/>
                      <a:pt x="10" y="7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9" name="Freeform 1034"/>
              <p:cNvSpPr/>
              <p:nvPr/>
            </p:nvSpPr>
            <p:spPr bwMode="auto">
              <a:xfrm>
                <a:off x="3641" y="3266"/>
                <a:ext cx="101" cy="71"/>
              </a:xfrm>
              <a:custGeom>
                <a:avLst/>
                <a:gdLst>
                  <a:gd name="T0" fmla="*/ 10 w 96"/>
                  <a:gd name="T1" fmla="*/ 2 h 67"/>
                  <a:gd name="T2" fmla="*/ 8 w 96"/>
                  <a:gd name="T3" fmla="*/ 2 h 67"/>
                  <a:gd name="T4" fmla="*/ 0 w 96"/>
                  <a:gd name="T5" fmla="*/ 66 h 67"/>
                  <a:gd name="T6" fmla="*/ 0 w 96"/>
                  <a:gd name="T7" fmla="*/ 67 h 67"/>
                  <a:gd name="T8" fmla="*/ 1 w 96"/>
                  <a:gd name="T9" fmla="*/ 67 h 67"/>
                  <a:gd name="T10" fmla="*/ 95 w 96"/>
                  <a:gd name="T11" fmla="*/ 51 h 67"/>
                  <a:gd name="T12" fmla="*/ 96 w 96"/>
                  <a:gd name="T13" fmla="*/ 50 h 67"/>
                  <a:gd name="T14" fmla="*/ 95 w 96"/>
                  <a:gd name="T15" fmla="*/ 48 h 67"/>
                  <a:gd name="T16" fmla="*/ 11 w 96"/>
                  <a:gd name="T17" fmla="*/ 1 h 67"/>
                  <a:gd name="T18" fmla="*/ 9 w 96"/>
                  <a:gd name="T19" fmla="*/ 1 h 67"/>
                  <a:gd name="T20" fmla="*/ 8 w 96"/>
                  <a:gd name="T21" fmla="*/ 2 h 67"/>
                  <a:gd name="T22" fmla="*/ 10 w 96"/>
                  <a:gd name="T23" fmla="*/ 2 h 67"/>
                  <a:gd name="T24" fmla="*/ 9 w 96"/>
                  <a:gd name="T25" fmla="*/ 3 h 67"/>
                  <a:gd name="T26" fmla="*/ 90 w 96"/>
                  <a:gd name="T27" fmla="*/ 49 h 67"/>
                  <a:gd name="T28" fmla="*/ 3 w 96"/>
                  <a:gd name="T29" fmla="*/ 64 h 67"/>
                  <a:gd name="T30" fmla="*/ 11 w 96"/>
                  <a:gd name="T31" fmla="*/ 2 h 67"/>
                  <a:gd name="T32" fmla="*/ 10 w 96"/>
                  <a:gd name="T33" fmla="*/ 2 h 67"/>
                  <a:gd name="T34" fmla="*/ 9 w 96"/>
                  <a:gd name="T35" fmla="*/ 3 h 67"/>
                  <a:gd name="T36" fmla="*/ 10 w 96"/>
                  <a:gd name="T37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6" h="67">
                    <a:moveTo>
                      <a:pt x="10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6"/>
                      <a:pt x="0" y="67"/>
                      <a:pt x="0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95" y="51"/>
                      <a:pt x="95" y="51"/>
                      <a:pt x="95" y="51"/>
                    </a:cubicBezTo>
                    <a:cubicBezTo>
                      <a:pt x="96" y="51"/>
                      <a:pt x="96" y="50"/>
                      <a:pt x="96" y="50"/>
                    </a:cubicBezTo>
                    <a:cubicBezTo>
                      <a:pt x="96" y="49"/>
                      <a:pt x="96" y="48"/>
                      <a:pt x="95" y="4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10" y="0"/>
                      <a:pt x="9" y="1"/>
                    </a:cubicBezTo>
                    <a:cubicBezTo>
                      <a:pt x="9" y="1"/>
                      <a:pt x="8" y="1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0" y="49"/>
                      <a:pt x="90" y="49"/>
                      <a:pt x="90" y="49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0" name="Freeform 1035"/>
              <p:cNvSpPr/>
              <p:nvPr/>
            </p:nvSpPr>
            <p:spPr bwMode="auto">
              <a:xfrm>
                <a:off x="5369" y="2707"/>
                <a:ext cx="181" cy="107"/>
              </a:xfrm>
              <a:custGeom>
                <a:avLst/>
                <a:gdLst>
                  <a:gd name="T0" fmla="*/ 1 w 171"/>
                  <a:gd name="T1" fmla="*/ 2 h 101"/>
                  <a:gd name="T2" fmla="*/ 0 w 171"/>
                  <a:gd name="T3" fmla="*/ 2 h 101"/>
                  <a:gd name="T4" fmla="*/ 73 w 171"/>
                  <a:gd name="T5" fmla="*/ 100 h 101"/>
                  <a:gd name="T6" fmla="*/ 74 w 171"/>
                  <a:gd name="T7" fmla="*/ 101 h 101"/>
                  <a:gd name="T8" fmla="*/ 169 w 171"/>
                  <a:gd name="T9" fmla="*/ 100 h 101"/>
                  <a:gd name="T10" fmla="*/ 171 w 171"/>
                  <a:gd name="T11" fmla="*/ 99 h 101"/>
                  <a:gd name="T12" fmla="*/ 170 w 171"/>
                  <a:gd name="T13" fmla="*/ 98 h 101"/>
                  <a:gd name="T14" fmla="*/ 2 w 171"/>
                  <a:gd name="T15" fmla="*/ 0 h 101"/>
                  <a:gd name="T16" fmla="*/ 0 w 171"/>
                  <a:gd name="T17" fmla="*/ 1 h 101"/>
                  <a:gd name="T18" fmla="*/ 0 w 171"/>
                  <a:gd name="T19" fmla="*/ 2 h 101"/>
                  <a:gd name="T20" fmla="*/ 1 w 171"/>
                  <a:gd name="T21" fmla="*/ 2 h 101"/>
                  <a:gd name="T22" fmla="*/ 0 w 171"/>
                  <a:gd name="T23" fmla="*/ 3 h 101"/>
                  <a:gd name="T24" fmla="*/ 164 w 171"/>
                  <a:gd name="T25" fmla="*/ 98 h 101"/>
                  <a:gd name="T26" fmla="*/ 75 w 171"/>
                  <a:gd name="T27" fmla="*/ 98 h 101"/>
                  <a:gd name="T28" fmla="*/ 2 w 171"/>
                  <a:gd name="T29" fmla="*/ 1 h 101"/>
                  <a:gd name="T30" fmla="*/ 1 w 171"/>
                  <a:gd name="T31" fmla="*/ 2 h 101"/>
                  <a:gd name="T32" fmla="*/ 0 w 171"/>
                  <a:gd name="T33" fmla="*/ 3 h 101"/>
                  <a:gd name="T34" fmla="*/ 1 w 171"/>
                  <a:gd name="T35" fmla="*/ 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1" h="101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3" y="101"/>
                      <a:pt x="74" y="101"/>
                      <a:pt x="74" y="101"/>
                    </a:cubicBezTo>
                    <a:cubicBezTo>
                      <a:pt x="169" y="100"/>
                      <a:pt x="169" y="100"/>
                      <a:pt x="169" y="100"/>
                    </a:cubicBezTo>
                    <a:cubicBezTo>
                      <a:pt x="170" y="100"/>
                      <a:pt x="171" y="100"/>
                      <a:pt x="171" y="99"/>
                    </a:cubicBezTo>
                    <a:cubicBezTo>
                      <a:pt x="171" y="99"/>
                      <a:pt x="171" y="98"/>
                      <a:pt x="170" y="9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1" name="Freeform 1036"/>
              <p:cNvSpPr/>
              <p:nvPr/>
            </p:nvSpPr>
            <p:spPr bwMode="auto">
              <a:xfrm>
                <a:off x="5369" y="2678"/>
                <a:ext cx="80" cy="136"/>
              </a:xfrm>
              <a:custGeom>
                <a:avLst/>
                <a:gdLst>
                  <a:gd name="T0" fmla="*/ 29 w 76"/>
                  <a:gd name="T1" fmla="*/ 2 h 128"/>
                  <a:gd name="T2" fmla="*/ 28 w 76"/>
                  <a:gd name="T3" fmla="*/ 0 h 128"/>
                  <a:gd name="T4" fmla="*/ 0 w 76"/>
                  <a:gd name="T5" fmla="*/ 28 h 128"/>
                  <a:gd name="T6" fmla="*/ 0 w 76"/>
                  <a:gd name="T7" fmla="*/ 29 h 128"/>
                  <a:gd name="T8" fmla="*/ 73 w 76"/>
                  <a:gd name="T9" fmla="*/ 127 h 128"/>
                  <a:gd name="T10" fmla="*/ 75 w 76"/>
                  <a:gd name="T11" fmla="*/ 128 h 128"/>
                  <a:gd name="T12" fmla="*/ 76 w 76"/>
                  <a:gd name="T13" fmla="*/ 126 h 128"/>
                  <a:gd name="T14" fmla="*/ 30 w 76"/>
                  <a:gd name="T15" fmla="*/ 1 h 128"/>
                  <a:gd name="T16" fmla="*/ 29 w 76"/>
                  <a:gd name="T17" fmla="*/ 0 h 128"/>
                  <a:gd name="T18" fmla="*/ 28 w 76"/>
                  <a:gd name="T19" fmla="*/ 0 h 128"/>
                  <a:gd name="T20" fmla="*/ 29 w 76"/>
                  <a:gd name="T21" fmla="*/ 2 h 128"/>
                  <a:gd name="T22" fmla="*/ 27 w 76"/>
                  <a:gd name="T23" fmla="*/ 2 h 128"/>
                  <a:gd name="T24" fmla="*/ 69 w 76"/>
                  <a:gd name="T25" fmla="*/ 117 h 128"/>
                  <a:gd name="T26" fmla="*/ 3 w 76"/>
                  <a:gd name="T27" fmla="*/ 29 h 128"/>
                  <a:gd name="T28" fmla="*/ 30 w 76"/>
                  <a:gd name="T29" fmla="*/ 3 h 128"/>
                  <a:gd name="T30" fmla="*/ 29 w 76"/>
                  <a:gd name="T31" fmla="*/ 2 h 128"/>
                  <a:gd name="T32" fmla="*/ 27 w 76"/>
                  <a:gd name="T33" fmla="*/ 2 h 128"/>
                  <a:gd name="T34" fmla="*/ 29 w 76"/>
                  <a:gd name="T35" fmla="*/ 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6" h="128">
                    <a:moveTo>
                      <a:pt x="29" y="2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9"/>
                      <a:pt x="0" y="29"/>
                    </a:cubicBezTo>
                    <a:cubicBezTo>
                      <a:pt x="73" y="127"/>
                      <a:pt x="73" y="127"/>
                      <a:pt x="73" y="127"/>
                    </a:cubicBezTo>
                    <a:cubicBezTo>
                      <a:pt x="74" y="128"/>
                      <a:pt x="74" y="128"/>
                      <a:pt x="75" y="128"/>
                    </a:cubicBezTo>
                    <a:cubicBezTo>
                      <a:pt x="76" y="127"/>
                      <a:pt x="76" y="127"/>
                      <a:pt x="76" y="126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0" y="0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69" y="117"/>
                      <a:pt x="69" y="117"/>
                      <a:pt x="69" y="11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9" y="2"/>
                      <a:pt x="29" y="2"/>
                      <a:pt x="2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2" name="Freeform 1037"/>
              <p:cNvSpPr/>
              <p:nvPr/>
            </p:nvSpPr>
            <p:spPr bwMode="auto">
              <a:xfrm>
                <a:off x="5547" y="2782"/>
                <a:ext cx="103" cy="47"/>
              </a:xfrm>
              <a:custGeom>
                <a:avLst/>
                <a:gdLst>
                  <a:gd name="T0" fmla="*/ 96 w 98"/>
                  <a:gd name="T1" fmla="*/ 2 h 45"/>
                  <a:gd name="T2" fmla="*/ 95 w 98"/>
                  <a:gd name="T3" fmla="*/ 1 h 45"/>
                  <a:gd name="T4" fmla="*/ 69 w 98"/>
                  <a:gd name="T5" fmla="*/ 42 h 45"/>
                  <a:gd name="T6" fmla="*/ 8 w 98"/>
                  <a:gd name="T7" fmla="*/ 28 h 45"/>
                  <a:gd name="T8" fmla="*/ 97 w 98"/>
                  <a:gd name="T9" fmla="*/ 3 h 45"/>
                  <a:gd name="T10" fmla="*/ 96 w 98"/>
                  <a:gd name="T11" fmla="*/ 2 h 45"/>
                  <a:gd name="T12" fmla="*/ 95 w 98"/>
                  <a:gd name="T13" fmla="*/ 1 h 45"/>
                  <a:gd name="T14" fmla="*/ 96 w 98"/>
                  <a:gd name="T15" fmla="*/ 2 h 45"/>
                  <a:gd name="T16" fmla="*/ 96 w 98"/>
                  <a:gd name="T17" fmla="*/ 0 h 45"/>
                  <a:gd name="T18" fmla="*/ 1 w 98"/>
                  <a:gd name="T19" fmla="*/ 27 h 45"/>
                  <a:gd name="T20" fmla="*/ 0 w 98"/>
                  <a:gd name="T21" fmla="*/ 28 h 45"/>
                  <a:gd name="T22" fmla="*/ 1 w 98"/>
                  <a:gd name="T23" fmla="*/ 29 h 45"/>
                  <a:gd name="T24" fmla="*/ 69 w 98"/>
                  <a:gd name="T25" fmla="*/ 45 h 45"/>
                  <a:gd name="T26" fmla="*/ 71 w 98"/>
                  <a:gd name="T27" fmla="*/ 44 h 45"/>
                  <a:gd name="T28" fmla="*/ 98 w 98"/>
                  <a:gd name="T29" fmla="*/ 2 h 45"/>
                  <a:gd name="T30" fmla="*/ 97 w 98"/>
                  <a:gd name="T31" fmla="*/ 1 h 45"/>
                  <a:gd name="T32" fmla="*/ 96 w 98"/>
                  <a:gd name="T33" fmla="*/ 0 h 45"/>
                  <a:gd name="T34" fmla="*/ 96 w 98"/>
                  <a:gd name="T35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45">
                    <a:moveTo>
                      <a:pt x="96" y="2"/>
                    </a:moveTo>
                    <a:cubicBezTo>
                      <a:pt x="95" y="1"/>
                      <a:pt x="95" y="1"/>
                      <a:pt x="95" y="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6" y="2"/>
                      <a:pt x="96" y="2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6" y="2"/>
                      <a:pt x="96" y="2"/>
                      <a:pt x="96" y="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7"/>
                      <a:pt x="0" y="27"/>
                      <a:pt x="0" y="28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5"/>
                      <a:pt x="70" y="45"/>
                      <a:pt x="71" y="44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98" y="2"/>
                      <a:pt x="98" y="1"/>
                      <a:pt x="97" y="1"/>
                    </a:cubicBezTo>
                    <a:cubicBezTo>
                      <a:pt x="97" y="0"/>
                      <a:pt x="96" y="0"/>
                      <a:pt x="96" y="0"/>
                    </a:cubicBezTo>
                    <a:cubicBezTo>
                      <a:pt x="96" y="2"/>
                      <a:pt x="96" y="2"/>
                      <a:pt x="96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3" name="Freeform 1038"/>
              <p:cNvSpPr/>
              <p:nvPr/>
            </p:nvSpPr>
            <p:spPr bwMode="auto">
              <a:xfrm>
                <a:off x="5794" y="2679"/>
                <a:ext cx="86" cy="52"/>
              </a:xfrm>
              <a:custGeom>
                <a:avLst/>
                <a:gdLst>
                  <a:gd name="T0" fmla="*/ 33 w 81"/>
                  <a:gd name="T1" fmla="*/ 1 h 49"/>
                  <a:gd name="T2" fmla="*/ 32 w 81"/>
                  <a:gd name="T3" fmla="*/ 0 h 49"/>
                  <a:gd name="T4" fmla="*/ 0 w 81"/>
                  <a:gd name="T5" fmla="*/ 15 h 49"/>
                  <a:gd name="T6" fmla="*/ 0 w 81"/>
                  <a:gd name="T7" fmla="*/ 16 h 49"/>
                  <a:gd name="T8" fmla="*/ 1 w 81"/>
                  <a:gd name="T9" fmla="*/ 17 h 49"/>
                  <a:gd name="T10" fmla="*/ 79 w 81"/>
                  <a:gd name="T11" fmla="*/ 49 h 49"/>
                  <a:gd name="T12" fmla="*/ 81 w 81"/>
                  <a:gd name="T13" fmla="*/ 49 h 49"/>
                  <a:gd name="T14" fmla="*/ 81 w 81"/>
                  <a:gd name="T15" fmla="*/ 47 h 49"/>
                  <a:gd name="T16" fmla="*/ 34 w 81"/>
                  <a:gd name="T17" fmla="*/ 0 h 49"/>
                  <a:gd name="T18" fmla="*/ 32 w 81"/>
                  <a:gd name="T19" fmla="*/ 0 h 49"/>
                  <a:gd name="T20" fmla="*/ 33 w 81"/>
                  <a:gd name="T21" fmla="*/ 1 h 49"/>
                  <a:gd name="T22" fmla="*/ 32 w 81"/>
                  <a:gd name="T23" fmla="*/ 2 h 49"/>
                  <a:gd name="T24" fmla="*/ 73 w 81"/>
                  <a:gd name="T25" fmla="*/ 43 h 49"/>
                  <a:gd name="T26" fmla="*/ 5 w 81"/>
                  <a:gd name="T27" fmla="*/ 16 h 49"/>
                  <a:gd name="T28" fmla="*/ 33 w 81"/>
                  <a:gd name="T29" fmla="*/ 3 h 49"/>
                  <a:gd name="T30" fmla="*/ 33 w 81"/>
                  <a:gd name="T31" fmla="*/ 1 h 49"/>
                  <a:gd name="T32" fmla="*/ 32 w 81"/>
                  <a:gd name="T33" fmla="*/ 2 h 49"/>
                  <a:gd name="T34" fmla="*/ 33 w 81"/>
                  <a:gd name="T35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9">
                    <a:moveTo>
                      <a:pt x="33" y="1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17"/>
                      <a:pt x="0" y="17"/>
                      <a:pt x="1" y="17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0" y="49"/>
                      <a:pt x="81" y="49"/>
                      <a:pt x="81" y="49"/>
                    </a:cubicBezTo>
                    <a:cubicBezTo>
                      <a:pt x="81" y="48"/>
                      <a:pt x="81" y="47"/>
                      <a:pt x="81" y="47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73" y="43"/>
                      <a:pt x="73" y="43"/>
                      <a:pt x="73" y="4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1"/>
                      <a:pt x="33" y="1"/>
                      <a:pt x="33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4" name="Freeform 1039"/>
              <p:cNvSpPr/>
              <p:nvPr/>
            </p:nvSpPr>
            <p:spPr bwMode="auto">
              <a:xfrm>
                <a:off x="6363" y="2359"/>
                <a:ext cx="102" cy="119"/>
              </a:xfrm>
              <a:custGeom>
                <a:avLst/>
                <a:gdLst>
                  <a:gd name="T0" fmla="*/ 2 w 97"/>
                  <a:gd name="T1" fmla="*/ 112 h 113"/>
                  <a:gd name="T2" fmla="*/ 3 w 97"/>
                  <a:gd name="T3" fmla="*/ 113 h 113"/>
                  <a:gd name="T4" fmla="*/ 97 w 97"/>
                  <a:gd name="T5" fmla="*/ 8 h 113"/>
                  <a:gd name="T6" fmla="*/ 97 w 97"/>
                  <a:gd name="T7" fmla="*/ 7 h 113"/>
                  <a:gd name="T8" fmla="*/ 96 w 97"/>
                  <a:gd name="T9" fmla="*/ 6 h 113"/>
                  <a:gd name="T10" fmla="*/ 11 w 97"/>
                  <a:gd name="T11" fmla="*/ 0 h 113"/>
                  <a:gd name="T12" fmla="*/ 10 w 97"/>
                  <a:gd name="T13" fmla="*/ 1 h 113"/>
                  <a:gd name="T14" fmla="*/ 0 w 97"/>
                  <a:gd name="T15" fmla="*/ 111 h 113"/>
                  <a:gd name="T16" fmla="*/ 1 w 97"/>
                  <a:gd name="T17" fmla="*/ 113 h 113"/>
                  <a:gd name="T18" fmla="*/ 3 w 97"/>
                  <a:gd name="T19" fmla="*/ 113 h 113"/>
                  <a:gd name="T20" fmla="*/ 2 w 97"/>
                  <a:gd name="T21" fmla="*/ 112 h 113"/>
                  <a:gd name="T22" fmla="*/ 3 w 97"/>
                  <a:gd name="T23" fmla="*/ 112 h 113"/>
                  <a:gd name="T24" fmla="*/ 13 w 97"/>
                  <a:gd name="T25" fmla="*/ 3 h 113"/>
                  <a:gd name="T26" fmla="*/ 92 w 97"/>
                  <a:gd name="T27" fmla="*/ 8 h 113"/>
                  <a:gd name="T28" fmla="*/ 1 w 97"/>
                  <a:gd name="T29" fmla="*/ 111 h 113"/>
                  <a:gd name="T30" fmla="*/ 2 w 97"/>
                  <a:gd name="T31" fmla="*/ 112 h 113"/>
                  <a:gd name="T32" fmla="*/ 3 w 97"/>
                  <a:gd name="T33" fmla="*/ 112 h 113"/>
                  <a:gd name="T34" fmla="*/ 2 w 97"/>
                  <a:gd name="T35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13">
                    <a:moveTo>
                      <a:pt x="2" y="112"/>
                    </a:moveTo>
                    <a:cubicBezTo>
                      <a:pt x="3" y="113"/>
                      <a:pt x="3" y="113"/>
                      <a:pt x="3" y="113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7" y="8"/>
                      <a:pt x="97" y="7"/>
                      <a:pt x="97" y="7"/>
                    </a:cubicBezTo>
                    <a:cubicBezTo>
                      <a:pt x="97" y="6"/>
                      <a:pt x="96" y="6"/>
                      <a:pt x="96" y="6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1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1" y="113"/>
                      <a:pt x="1" y="113"/>
                    </a:cubicBezTo>
                    <a:cubicBezTo>
                      <a:pt x="2" y="113"/>
                      <a:pt x="2" y="113"/>
                      <a:pt x="3" y="113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3" y="112"/>
                      <a:pt x="3" y="112"/>
                      <a:pt x="3" y="11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1" y="111"/>
                      <a:pt x="1" y="111"/>
                      <a:pt x="1" y="111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3" y="112"/>
                      <a:pt x="3" y="112"/>
                      <a:pt x="3" y="112"/>
                    </a:cubicBezTo>
                    <a:cubicBezTo>
                      <a:pt x="2" y="112"/>
                      <a:pt x="2" y="112"/>
                      <a:pt x="2" y="1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5" name="Freeform 1040"/>
              <p:cNvSpPr/>
              <p:nvPr/>
            </p:nvSpPr>
            <p:spPr bwMode="auto">
              <a:xfrm>
                <a:off x="6291" y="2364"/>
                <a:ext cx="174" cy="114"/>
              </a:xfrm>
              <a:custGeom>
                <a:avLst/>
                <a:gdLst>
                  <a:gd name="T0" fmla="*/ 2 w 165"/>
                  <a:gd name="T1" fmla="*/ 80 h 108"/>
                  <a:gd name="T2" fmla="*/ 2 w 165"/>
                  <a:gd name="T3" fmla="*/ 81 h 108"/>
                  <a:gd name="T4" fmla="*/ 157 w 165"/>
                  <a:gd name="T5" fmla="*/ 7 h 108"/>
                  <a:gd name="T6" fmla="*/ 69 w 165"/>
                  <a:gd name="T7" fmla="*/ 105 h 108"/>
                  <a:gd name="T8" fmla="*/ 2 w 165"/>
                  <a:gd name="T9" fmla="*/ 78 h 108"/>
                  <a:gd name="T10" fmla="*/ 2 w 165"/>
                  <a:gd name="T11" fmla="*/ 80 h 108"/>
                  <a:gd name="T12" fmla="*/ 2 w 165"/>
                  <a:gd name="T13" fmla="*/ 81 h 108"/>
                  <a:gd name="T14" fmla="*/ 2 w 165"/>
                  <a:gd name="T15" fmla="*/ 80 h 108"/>
                  <a:gd name="T16" fmla="*/ 1 w 165"/>
                  <a:gd name="T17" fmla="*/ 81 h 108"/>
                  <a:gd name="T18" fmla="*/ 69 w 165"/>
                  <a:gd name="T19" fmla="*/ 108 h 108"/>
                  <a:gd name="T20" fmla="*/ 71 w 165"/>
                  <a:gd name="T21" fmla="*/ 108 h 108"/>
                  <a:gd name="T22" fmla="*/ 165 w 165"/>
                  <a:gd name="T23" fmla="*/ 3 h 108"/>
                  <a:gd name="T24" fmla="*/ 165 w 165"/>
                  <a:gd name="T25" fmla="*/ 1 h 108"/>
                  <a:gd name="T26" fmla="*/ 163 w 165"/>
                  <a:gd name="T27" fmla="*/ 1 h 108"/>
                  <a:gd name="T28" fmla="*/ 1 w 165"/>
                  <a:gd name="T29" fmla="*/ 78 h 108"/>
                  <a:gd name="T30" fmla="*/ 0 w 165"/>
                  <a:gd name="T31" fmla="*/ 80 h 108"/>
                  <a:gd name="T32" fmla="*/ 1 w 165"/>
                  <a:gd name="T33" fmla="*/ 81 h 108"/>
                  <a:gd name="T34" fmla="*/ 2 w 165"/>
                  <a:gd name="T35" fmla="*/ 8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5" h="108">
                    <a:moveTo>
                      <a:pt x="2" y="80"/>
                    </a:moveTo>
                    <a:cubicBezTo>
                      <a:pt x="2" y="81"/>
                      <a:pt x="2" y="81"/>
                      <a:pt x="2" y="81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70" y="108"/>
                      <a:pt x="70" y="108"/>
                      <a:pt x="71" y="108"/>
                    </a:cubicBezTo>
                    <a:cubicBezTo>
                      <a:pt x="165" y="3"/>
                      <a:pt x="165" y="3"/>
                      <a:pt x="165" y="3"/>
                    </a:cubicBezTo>
                    <a:cubicBezTo>
                      <a:pt x="165" y="3"/>
                      <a:pt x="165" y="2"/>
                      <a:pt x="165" y="1"/>
                    </a:cubicBezTo>
                    <a:cubicBezTo>
                      <a:pt x="164" y="1"/>
                      <a:pt x="164" y="0"/>
                      <a:pt x="163" y="1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1" y="78"/>
                      <a:pt x="0" y="79"/>
                      <a:pt x="0" y="80"/>
                    </a:cubicBezTo>
                    <a:cubicBezTo>
                      <a:pt x="0" y="80"/>
                      <a:pt x="1" y="81"/>
                      <a:pt x="1" y="81"/>
                    </a:cubicBezTo>
                    <a:cubicBezTo>
                      <a:pt x="2" y="80"/>
                      <a:pt x="2" y="80"/>
                      <a:pt x="2" y="8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6" name="Freeform 1041"/>
              <p:cNvSpPr/>
              <p:nvPr/>
            </p:nvSpPr>
            <p:spPr bwMode="auto">
              <a:xfrm>
                <a:off x="6170" y="2013"/>
                <a:ext cx="137" cy="70"/>
              </a:xfrm>
              <a:custGeom>
                <a:avLst/>
                <a:gdLst>
                  <a:gd name="T0" fmla="*/ 2 w 129"/>
                  <a:gd name="T1" fmla="*/ 43 h 66"/>
                  <a:gd name="T2" fmla="*/ 3 w 129"/>
                  <a:gd name="T3" fmla="*/ 44 h 66"/>
                  <a:gd name="T4" fmla="*/ 53 w 129"/>
                  <a:gd name="T5" fmla="*/ 3 h 66"/>
                  <a:gd name="T6" fmla="*/ 122 w 129"/>
                  <a:gd name="T7" fmla="*/ 62 h 66"/>
                  <a:gd name="T8" fmla="*/ 2 w 129"/>
                  <a:gd name="T9" fmla="*/ 41 h 66"/>
                  <a:gd name="T10" fmla="*/ 2 w 129"/>
                  <a:gd name="T11" fmla="*/ 43 h 66"/>
                  <a:gd name="T12" fmla="*/ 3 w 129"/>
                  <a:gd name="T13" fmla="*/ 44 h 66"/>
                  <a:gd name="T14" fmla="*/ 2 w 129"/>
                  <a:gd name="T15" fmla="*/ 43 h 66"/>
                  <a:gd name="T16" fmla="*/ 2 w 129"/>
                  <a:gd name="T17" fmla="*/ 44 h 66"/>
                  <a:gd name="T18" fmla="*/ 127 w 129"/>
                  <a:gd name="T19" fmla="*/ 66 h 66"/>
                  <a:gd name="T20" fmla="*/ 129 w 129"/>
                  <a:gd name="T21" fmla="*/ 65 h 66"/>
                  <a:gd name="T22" fmla="*/ 128 w 129"/>
                  <a:gd name="T23" fmla="*/ 63 h 66"/>
                  <a:gd name="T24" fmla="*/ 54 w 129"/>
                  <a:gd name="T25" fmla="*/ 0 h 66"/>
                  <a:gd name="T26" fmla="*/ 52 w 129"/>
                  <a:gd name="T27" fmla="*/ 0 h 66"/>
                  <a:gd name="T28" fmla="*/ 1 w 129"/>
                  <a:gd name="T29" fmla="*/ 42 h 66"/>
                  <a:gd name="T30" fmla="*/ 0 w 129"/>
                  <a:gd name="T31" fmla="*/ 43 h 66"/>
                  <a:gd name="T32" fmla="*/ 2 w 129"/>
                  <a:gd name="T33" fmla="*/ 44 h 66"/>
                  <a:gd name="T34" fmla="*/ 2 w 129"/>
                  <a:gd name="T35" fmla="*/ 4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66">
                    <a:moveTo>
                      <a:pt x="2" y="43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122" y="62"/>
                      <a:pt x="122" y="62"/>
                      <a:pt x="122" y="62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8" y="66"/>
                      <a:pt x="129" y="66"/>
                      <a:pt x="129" y="65"/>
                    </a:cubicBezTo>
                    <a:cubicBezTo>
                      <a:pt x="129" y="64"/>
                      <a:pt x="129" y="64"/>
                      <a:pt x="128" y="63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0"/>
                      <a:pt x="52" y="0"/>
                      <a:pt x="52" y="0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0" y="42"/>
                      <a:pt x="0" y="43"/>
                      <a:pt x="0" y="43"/>
                    </a:cubicBezTo>
                    <a:cubicBezTo>
                      <a:pt x="1" y="44"/>
                      <a:pt x="1" y="44"/>
                      <a:pt x="2" y="44"/>
                    </a:cubicBezTo>
                    <a:cubicBezTo>
                      <a:pt x="2" y="43"/>
                      <a:pt x="2" y="43"/>
                      <a:pt x="2" y="4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7" name="Freeform 1042"/>
              <p:cNvSpPr/>
              <p:nvPr/>
            </p:nvSpPr>
            <p:spPr bwMode="auto">
              <a:xfrm>
                <a:off x="6022" y="2047"/>
                <a:ext cx="151" cy="56"/>
              </a:xfrm>
              <a:custGeom>
                <a:avLst/>
                <a:gdLst>
                  <a:gd name="T0" fmla="*/ 2 w 143"/>
                  <a:gd name="T1" fmla="*/ 52 h 53"/>
                  <a:gd name="T2" fmla="*/ 2 w 143"/>
                  <a:gd name="T3" fmla="*/ 53 h 53"/>
                  <a:gd name="T4" fmla="*/ 142 w 143"/>
                  <a:gd name="T5" fmla="*/ 12 h 53"/>
                  <a:gd name="T6" fmla="*/ 143 w 143"/>
                  <a:gd name="T7" fmla="*/ 11 h 53"/>
                  <a:gd name="T8" fmla="*/ 142 w 143"/>
                  <a:gd name="T9" fmla="*/ 9 h 53"/>
                  <a:gd name="T10" fmla="*/ 64 w 143"/>
                  <a:gd name="T11" fmla="*/ 0 h 53"/>
                  <a:gd name="T12" fmla="*/ 63 w 143"/>
                  <a:gd name="T13" fmla="*/ 1 h 53"/>
                  <a:gd name="T14" fmla="*/ 1 w 143"/>
                  <a:gd name="T15" fmla="*/ 50 h 53"/>
                  <a:gd name="T16" fmla="*/ 0 w 143"/>
                  <a:gd name="T17" fmla="*/ 52 h 53"/>
                  <a:gd name="T18" fmla="*/ 2 w 143"/>
                  <a:gd name="T19" fmla="*/ 53 h 53"/>
                  <a:gd name="T20" fmla="*/ 2 w 143"/>
                  <a:gd name="T21" fmla="*/ 52 h 53"/>
                  <a:gd name="T22" fmla="*/ 2 w 143"/>
                  <a:gd name="T23" fmla="*/ 53 h 53"/>
                  <a:gd name="T24" fmla="*/ 64 w 143"/>
                  <a:gd name="T25" fmla="*/ 4 h 53"/>
                  <a:gd name="T26" fmla="*/ 134 w 143"/>
                  <a:gd name="T27" fmla="*/ 12 h 53"/>
                  <a:gd name="T28" fmla="*/ 1 w 143"/>
                  <a:gd name="T29" fmla="*/ 50 h 53"/>
                  <a:gd name="T30" fmla="*/ 2 w 143"/>
                  <a:gd name="T31" fmla="*/ 52 h 53"/>
                  <a:gd name="T32" fmla="*/ 2 w 143"/>
                  <a:gd name="T33" fmla="*/ 53 h 53"/>
                  <a:gd name="T34" fmla="*/ 2 w 143"/>
                  <a:gd name="T35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3" h="53">
                    <a:moveTo>
                      <a:pt x="2" y="52"/>
                    </a:moveTo>
                    <a:cubicBezTo>
                      <a:pt x="2" y="53"/>
                      <a:pt x="2" y="53"/>
                      <a:pt x="2" y="53"/>
                    </a:cubicBezTo>
                    <a:cubicBezTo>
                      <a:pt x="142" y="12"/>
                      <a:pt x="142" y="12"/>
                      <a:pt x="142" y="12"/>
                    </a:cubicBezTo>
                    <a:cubicBezTo>
                      <a:pt x="143" y="12"/>
                      <a:pt x="143" y="12"/>
                      <a:pt x="143" y="11"/>
                    </a:cubicBezTo>
                    <a:cubicBezTo>
                      <a:pt x="143" y="10"/>
                      <a:pt x="143" y="10"/>
                      <a:pt x="142" y="9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1"/>
                      <a:pt x="63" y="1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51"/>
                      <a:pt x="0" y="52"/>
                      <a:pt x="0" y="52"/>
                    </a:cubicBezTo>
                    <a:cubicBezTo>
                      <a:pt x="1" y="53"/>
                      <a:pt x="1" y="53"/>
                      <a:pt x="2" y="53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2"/>
                      <a:pt x="2" y="52"/>
                      <a:pt x="2" y="5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8" name="Freeform 1043"/>
              <p:cNvSpPr/>
              <p:nvPr/>
            </p:nvSpPr>
            <p:spPr bwMode="auto">
              <a:xfrm>
                <a:off x="6088" y="2013"/>
                <a:ext cx="139" cy="97"/>
              </a:xfrm>
              <a:custGeom>
                <a:avLst/>
                <a:gdLst>
                  <a:gd name="T0" fmla="*/ 2 w 132"/>
                  <a:gd name="T1" fmla="*/ 34 h 92"/>
                  <a:gd name="T2" fmla="*/ 2 w 132"/>
                  <a:gd name="T3" fmla="*/ 35 h 92"/>
                  <a:gd name="T4" fmla="*/ 128 w 132"/>
                  <a:gd name="T5" fmla="*/ 3 h 92"/>
                  <a:gd name="T6" fmla="*/ 96 w 132"/>
                  <a:gd name="T7" fmla="*/ 88 h 92"/>
                  <a:gd name="T8" fmla="*/ 3 w 132"/>
                  <a:gd name="T9" fmla="*/ 33 h 92"/>
                  <a:gd name="T10" fmla="*/ 2 w 132"/>
                  <a:gd name="T11" fmla="*/ 34 h 92"/>
                  <a:gd name="T12" fmla="*/ 2 w 132"/>
                  <a:gd name="T13" fmla="*/ 35 h 92"/>
                  <a:gd name="T14" fmla="*/ 2 w 132"/>
                  <a:gd name="T15" fmla="*/ 34 h 92"/>
                  <a:gd name="T16" fmla="*/ 1 w 132"/>
                  <a:gd name="T17" fmla="*/ 35 h 92"/>
                  <a:gd name="T18" fmla="*/ 96 w 132"/>
                  <a:gd name="T19" fmla="*/ 91 h 92"/>
                  <a:gd name="T20" fmla="*/ 97 w 132"/>
                  <a:gd name="T21" fmla="*/ 91 h 92"/>
                  <a:gd name="T22" fmla="*/ 98 w 132"/>
                  <a:gd name="T23" fmla="*/ 91 h 92"/>
                  <a:gd name="T24" fmla="*/ 132 w 132"/>
                  <a:gd name="T25" fmla="*/ 2 h 92"/>
                  <a:gd name="T26" fmla="*/ 132 w 132"/>
                  <a:gd name="T27" fmla="*/ 0 h 92"/>
                  <a:gd name="T28" fmla="*/ 130 w 132"/>
                  <a:gd name="T29" fmla="*/ 0 h 92"/>
                  <a:gd name="T30" fmla="*/ 2 w 132"/>
                  <a:gd name="T31" fmla="*/ 33 h 92"/>
                  <a:gd name="T32" fmla="*/ 0 w 132"/>
                  <a:gd name="T33" fmla="*/ 34 h 92"/>
                  <a:gd name="T34" fmla="*/ 1 w 132"/>
                  <a:gd name="T35" fmla="*/ 35 h 92"/>
                  <a:gd name="T36" fmla="*/ 2 w 132"/>
                  <a:gd name="T37" fmla="*/ 3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92">
                    <a:moveTo>
                      <a:pt x="2" y="34"/>
                    </a:moveTo>
                    <a:cubicBezTo>
                      <a:pt x="2" y="35"/>
                      <a:pt x="2" y="35"/>
                      <a:pt x="2" y="35"/>
                    </a:cubicBezTo>
                    <a:cubicBezTo>
                      <a:pt x="128" y="3"/>
                      <a:pt x="128" y="3"/>
                      <a:pt x="128" y="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6" y="92"/>
                      <a:pt x="97" y="92"/>
                      <a:pt x="97" y="91"/>
                    </a:cubicBezTo>
                    <a:cubicBezTo>
                      <a:pt x="98" y="91"/>
                      <a:pt x="98" y="91"/>
                      <a:pt x="98" y="91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2" y="1"/>
                      <a:pt x="132" y="1"/>
                      <a:pt x="132" y="0"/>
                    </a:cubicBezTo>
                    <a:cubicBezTo>
                      <a:pt x="131" y="0"/>
                      <a:pt x="131" y="0"/>
                      <a:pt x="130" y="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1" y="33"/>
                      <a:pt x="0" y="34"/>
                    </a:cubicBezTo>
                    <a:cubicBezTo>
                      <a:pt x="0" y="34"/>
                      <a:pt x="1" y="35"/>
                      <a:pt x="1" y="35"/>
                    </a:cubicBezTo>
                    <a:cubicBezTo>
                      <a:pt x="2" y="34"/>
                      <a:pt x="2" y="34"/>
                      <a:pt x="2" y="3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9" name="Freeform 1044"/>
              <p:cNvSpPr/>
              <p:nvPr/>
            </p:nvSpPr>
            <p:spPr bwMode="auto">
              <a:xfrm>
                <a:off x="6170" y="2013"/>
                <a:ext cx="214" cy="48"/>
              </a:xfrm>
              <a:custGeom>
                <a:avLst/>
                <a:gdLst>
                  <a:gd name="T0" fmla="*/ 200 w 202"/>
                  <a:gd name="T1" fmla="*/ 34 h 45"/>
                  <a:gd name="T2" fmla="*/ 200 w 202"/>
                  <a:gd name="T3" fmla="*/ 32 h 45"/>
                  <a:gd name="T4" fmla="*/ 6 w 202"/>
                  <a:gd name="T5" fmla="*/ 41 h 45"/>
                  <a:gd name="T6" fmla="*/ 53 w 202"/>
                  <a:gd name="T7" fmla="*/ 3 h 45"/>
                  <a:gd name="T8" fmla="*/ 200 w 202"/>
                  <a:gd name="T9" fmla="*/ 35 h 45"/>
                  <a:gd name="T10" fmla="*/ 200 w 202"/>
                  <a:gd name="T11" fmla="*/ 34 h 45"/>
                  <a:gd name="T12" fmla="*/ 200 w 202"/>
                  <a:gd name="T13" fmla="*/ 32 h 45"/>
                  <a:gd name="T14" fmla="*/ 200 w 202"/>
                  <a:gd name="T15" fmla="*/ 34 h 45"/>
                  <a:gd name="T16" fmla="*/ 200 w 202"/>
                  <a:gd name="T17" fmla="*/ 32 h 45"/>
                  <a:gd name="T18" fmla="*/ 53 w 202"/>
                  <a:gd name="T19" fmla="*/ 0 h 45"/>
                  <a:gd name="T20" fmla="*/ 52 w 202"/>
                  <a:gd name="T21" fmla="*/ 0 h 45"/>
                  <a:gd name="T22" fmla="*/ 1 w 202"/>
                  <a:gd name="T23" fmla="*/ 42 h 45"/>
                  <a:gd name="T24" fmla="*/ 0 w 202"/>
                  <a:gd name="T25" fmla="*/ 44 h 45"/>
                  <a:gd name="T26" fmla="*/ 2 w 202"/>
                  <a:gd name="T27" fmla="*/ 44 h 45"/>
                  <a:gd name="T28" fmla="*/ 200 w 202"/>
                  <a:gd name="T29" fmla="*/ 35 h 45"/>
                  <a:gd name="T30" fmla="*/ 202 w 202"/>
                  <a:gd name="T31" fmla="*/ 34 h 45"/>
                  <a:gd name="T32" fmla="*/ 200 w 202"/>
                  <a:gd name="T33" fmla="*/ 32 h 45"/>
                  <a:gd name="T34" fmla="*/ 200 w 202"/>
                  <a:gd name="T35" fmla="*/ 3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2" h="45">
                    <a:moveTo>
                      <a:pt x="200" y="34"/>
                    </a:moveTo>
                    <a:cubicBezTo>
                      <a:pt x="200" y="32"/>
                      <a:pt x="200" y="32"/>
                      <a:pt x="200" y="32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200" y="35"/>
                      <a:pt x="200" y="35"/>
                      <a:pt x="200" y="35"/>
                    </a:cubicBezTo>
                    <a:cubicBezTo>
                      <a:pt x="200" y="34"/>
                      <a:pt x="200" y="34"/>
                      <a:pt x="200" y="34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200" y="34"/>
                      <a:pt x="200" y="34"/>
                      <a:pt x="200" y="34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0" y="42"/>
                      <a:pt x="0" y="43"/>
                      <a:pt x="0" y="44"/>
                    </a:cubicBezTo>
                    <a:cubicBezTo>
                      <a:pt x="1" y="44"/>
                      <a:pt x="1" y="45"/>
                      <a:pt x="2" y="44"/>
                    </a:cubicBezTo>
                    <a:cubicBezTo>
                      <a:pt x="200" y="35"/>
                      <a:pt x="200" y="35"/>
                      <a:pt x="200" y="35"/>
                    </a:cubicBezTo>
                    <a:cubicBezTo>
                      <a:pt x="201" y="35"/>
                      <a:pt x="201" y="34"/>
                      <a:pt x="202" y="34"/>
                    </a:cubicBezTo>
                    <a:cubicBezTo>
                      <a:pt x="202" y="33"/>
                      <a:pt x="201" y="32"/>
                      <a:pt x="200" y="32"/>
                    </a:cubicBezTo>
                    <a:cubicBezTo>
                      <a:pt x="200" y="34"/>
                      <a:pt x="200" y="34"/>
                      <a:pt x="200" y="3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0" name="Freeform 1045"/>
              <p:cNvSpPr/>
              <p:nvPr/>
            </p:nvSpPr>
            <p:spPr bwMode="auto">
              <a:xfrm>
                <a:off x="6475" y="1996"/>
                <a:ext cx="188" cy="91"/>
              </a:xfrm>
              <a:custGeom>
                <a:avLst/>
                <a:gdLst>
                  <a:gd name="T0" fmla="*/ 176 w 178"/>
                  <a:gd name="T1" fmla="*/ 1 h 86"/>
                  <a:gd name="T2" fmla="*/ 176 w 178"/>
                  <a:gd name="T3" fmla="*/ 0 h 86"/>
                  <a:gd name="T4" fmla="*/ 8 w 178"/>
                  <a:gd name="T5" fmla="*/ 2 h 86"/>
                  <a:gd name="T6" fmla="*/ 7 w 178"/>
                  <a:gd name="T7" fmla="*/ 3 h 86"/>
                  <a:gd name="T8" fmla="*/ 1 w 178"/>
                  <a:gd name="T9" fmla="*/ 84 h 86"/>
                  <a:gd name="T10" fmla="*/ 1 w 178"/>
                  <a:gd name="T11" fmla="*/ 86 h 86"/>
                  <a:gd name="T12" fmla="*/ 3 w 178"/>
                  <a:gd name="T13" fmla="*/ 86 h 86"/>
                  <a:gd name="T14" fmla="*/ 177 w 178"/>
                  <a:gd name="T15" fmla="*/ 3 h 86"/>
                  <a:gd name="T16" fmla="*/ 178 w 178"/>
                  <a:gd name="T17" fmla="*/ 1 h 86"/>
                  <a:gd name="T18" fmla="*/ 176 w 178"/>
                  <a:gd name="T19" fmla="*/ 0 h 86"/>
                  <a:gd name="T20" fmla="*/ 176 w 178"/>
                  <a:gd name="T21" fmla="*/ 1 h 86"/>
                  <a:gd name="T22" fmla="*/ 176 w 178"/>
                  <a:gd name="T23" fmla="*/ 0 h 86"/>
                  <a:gd name="T24" fmla="*/ 4 w 178"/>
                  <a:gd name="T25" fmla="*/ 82 h 86"/>
                  <a:gd name="T26" fmla="*/ 9 w 178"/>
                  <a:gd name="T27" fmla="*/ 5 h 86"/>
                  <a:gd name="T28" fmla="*/ 176 w 178"/>
                  <a:gd name="T29" fmla="*/ 3 h 86"/>
                  <a:gd name="T30" fmla="*/ 176 w 178"/>
                  <a:gd name="T31" fmla="*/ 1 h 86"/>
                  <a:gd name="T32" fmla="*/ 176 w 178"/>
                  <a:gd name="T33" fmla="*/ 0 h 86"/>
                  <a:gd name="T34" fmla="*/ 176 w 178"/>
                  <a:gd name="T35" fmla="*/ 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8" h="86">
                    <a:moveTo>
                      <a:pt x="176" y="1"/>
                    </a:moveTo>
                    <a:cubicBezTo>
                      <a:pt x="176" y="0"/>
                      <a:pt x="176" y="0"/>
                      <a:pt x="176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5"/>
                      <a:pt x="1" y="85"/>
                      <a:pt x="1" y="86"/>
                    </a:cubicBezTo>
                    <a:cubicBezTo>
                      <a:pt x="2" y="86"/>
                      <a:pt x="2" y="86"/>
                      <a:pt x="3" y="86"/>
                    </a:cubicBezTo>
                    <a:cubicBezTo>
                      <a:pt x="177" y="3"/>
                      <a:pt x="177" y="3"/>
                      <a:pt x="177" y="3"/>
                    </a:cubicBezTo>
                    <a:cubicBezTo>
                      <a:pt x="178" y="2"/>
                      <a:pt x="178" y="2"/>
                      <a:pt x="178" y="1"/>
                    </a:cubicBezTo>
                    <a:cubicBezTo>
                      <a:pt x="178" y="0"/>
                      <a:pt x="177" y="0"/>
                      <a:pt x="176" y="0"/>
                    </a:cubicBezTo>
                    <a:cubicBezTo>
                      <a:pt x="176" y="1"/>
                      <a:pt x="176" y="1"/>
                      <a:pt x="176" y="1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4" y="82"/>
                      <a:pt x="4" y="82"/>
                      <a:pt x="4" y="8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1"/>
                      <a:pt x="176" y="1"/>
                      <a:pt x="176" y="1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76" y="1"/>
                      <a:pt x="176" y="1"/>
                      <a:pt x="176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1" name="Freeform 1046"/>
              <p:cNvSpPr/>
              <p:nvPr/>
            </p:nvSpPr>
            <p:spPr bwMode="auto">
              <a:xfrm>
                <a:off x="6380" y="1996"/>
                <a:ext cx="283" cy="54"/>
              </a:xfrm>
              <a:custGeom>
                <a:avLst/>
                <a:gdLst>
                  <a:gd name="T0" fmla="*/ 2 w 268"/>
                  <a:gd name="T1" fmla="*/ 50 h 51"/>
                  <a:gd name="T2" fmla="*/ 2 w 268"/>
                  <a:gd name="T3" fmla="*/ 51 h 51"/>
                  <a:gd name="T4" fmla="*/ 267 w 268"/>
                  <a:gd name="T5" fmla="*/ 3 h 51"/>
                  <a:gd name="T6" fmla="*/ 268 w 268"/>
                  <a:gd name="T7" fmla="*/ 1 h 51"/>
                  <a:gd name="T8" fmla="*/ 266 w 268"/>
                  <a:gd name="T9" fmla="*/ 0 h 51"/>
                  <a:gd name="T10" fmla="*/ 98 w 268"/>
                  <a:gd name="T11" fmla="*/ 2 h 51"/>
                  <a:gd name="T12" fmla="*/ 97 w 268"/>
                  <a:gd name="T13" fmla="*/ 2 h 51"/>
                  <a:gd name="T14" fmla="*/ 1 w 268"/>
                  <a:gd name="T15" fmla="*/ 48 h 51"/>
                  <a:gd name="T16" fmla="*/ 1 w 268"/>
                  <a:gd name="T17" fmla="*/ 50 h 51"/>
                  <a:gd name="T18" fmla="*/ 2 w 268"/>
                  <a:gd name="T19" fmla="*/ 51 h 51"/>
                  <a:gd name="T20" fmla="*/ 2 w 268"/>
                  <a:gd name="T21" fmla="*/ 50 h 51"/>
                  <a:gd name="T22" fmla="*/ 3 w 268"/>
                  <a:gd name="T23" fmla="*/ 51 h 51"/>
                  <a:gd name="T24" fmla="*/ 98 w 268"/>
                  <a:gd name="T25" fmla="*/ 5 h 51"/>
                  <a:gd name="T26" fmla="*/ 249 w 268"/>
                  <a:gd name="T27" fmla="*/ 3 h 51"/>
                  <a:gd name="T28" fmla="*/ 2 w 268"/>
                  <a:gd name="T29" fmla="*/ 48 h 51"/>
                  <a:gd name="T30" fmla="*/ 2 w 268"/>
                  <a:gd name="T31" fmla="*/ 50 h 51"/>
                  <a:gd name="T32" fmla="*/ 3 w 268"/>
                  <a:gd name="T33" fmla="*/ 51 h 51"/>
                  <a:gd name="T34" fmla="*/ 2 w 268"/>
                  <a:gd name="T35" fmla="*/ 5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8" h="51">
                    <a:moveTo>
                      <a:pt x="2" y="50"/>
                    </a:moveTo>
                    <a:cubicBezTo>
                      <a:pt x="2" y="51"/>
                      <a:pt x="2" y="51"/>
                      <a:pt x="2" y="51"/>
                    </a:cubicBezTo>
                    <a:cubicBezTo>
                      <a:pt x="267" y="3"/>
                      <a:pt x="267" y="3"/>
                      <a:pt x="267" y="3"/>
                    </a:cubicBezTo>
                    <a:cubicBezTo>
                      <a:pt x="268" y="3"/>
                      <a:pt x="268" y="2"/>
                      <a:pt x="268" y="1"/>
                    </a:cubicBezTo>
                    <a:cubicBezTo>
                      <a:pt x="268" y="0"/>
                      <a:pt x="267" y="0"/>
                      <a:pt x="266" y="0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9"/>
                      <a:pt x="0" y="49"/>
                      <a:pt x="1" y="50"/>
                    </a:cubicBezTo>
                    <a:cubicBezTo>
                      <a:pt x="1" y="51"/>
                      <a:pt x="2" y="51"/>
                      <a:pt x="2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249" y="3"/>
                      <a:pt x="249" y="3"/>
                      <a:pt x="249" y="3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2" name="Freeform 1047"/>
              <p:cNvSpPr/>
              <p:nvPr/>
            </p:nvSpPr>
            <p:spPr bwMode="auto">
              <a:xfrm>
                <a:off x="6660" y="1965"/>
                <a:ext cx="142" cy="99"/>
              </a:xfrm>
              <a:custGeom>
                <a:avLst/>
                <a:gdLst>
                  <a:gd name="T0" fmla="*/ 44 w 135"/>
                  <a:gd name="T1" fmla="*/ 2 h 94"/>
                  <a:gd name="T2" fmla="*/ 43 w 135"/>
                  <a:gd name="T3" fmla="*/ 0 h 94"/>
                  <a:gd name="T4" fmla="*/ 1 w 135"/>
                  <a:gd name="T5" fmla="*/ 30 h 94"/>
                  <a:gd name="T6" fmla="*/ 0 w 135"/>
                  <a:gd name="T7" fmla="*/ 31 h 94"/>
                  <a:gd name="T8" fmla="*/ 1 w 135"/>
                  <a:gd name="T9" fmla="*/ 33 h 94"/>
                  <a:gd name="T10" fmla="*/ 133 w 135"/>
                  <a:gd name="T11" fmla="*/ 94 h 94"/>
                  <a:gd name="T12" fmla="*/ 135 w 135"/>
                  <a:gd name="T13" fmla="*/ 93 h 94"/>
                  <a:gd name="T14" fmla="*/ 135 w 135"/>
                  <a:gd name="T15" fmla="*/ 91 h 94"/>
                  <a:gd name="T16" fmla="*/ 45 w 135"/>
                  <a:gd name="T17" fmla="*/ 1 h 94"/>
                  <a:gd name="T18" fmla="*/ 43 w 135"/>
                  <a:gd name="T19" fmla="*/ 0 h 94"/>
                  <a:gd name="T20" fmla="*/ 44 w 135"/>
                  <a:gd name="T21" fmla="*/ 2 h 94"/>
                  <a:gd name="T22" fmla="*/ 43 w 135"/>
                  <a:gd name="T23" fmla="*/ 3 h 94"/>
                  <a:gd name="T24" fmla="*/ 127 w 135"/>
                  <a:gd name="T25" fmla="*/ 87 h 94"/>
                  <a:gd name="T26" fmla="*/ 4 w 135"/>
                  <a:gd name="T27" fmla="*/ 31 h 94"/>
                  <a:gd name="T28" fmla="*/ 45 w 135"/>
                  <a:gd name="T29" fmla="*/ 3 h 94"/>
                  <a:gd name="T30" fmla="*/ 44 w 135"/>
                  <a:gd name="T31" fmla="*/ 2 h 94"/>
                  <a:gd name="T32" fmla="*/ 43 w 135"/>
                  <a:gd name="T33" fmla="*/ 3 h 94"/>
                  <a:gd name="T34" fmla="*/ 44 w 135"/>
                  <a:gd name="T35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94">
                    <a:moveTo>
                      <a:pt x="44" y="2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0" y="32"/>
                      <a:pt x="0" y="32"/>
                      <a:pt x="1" y="33"/>
                    </a:cubicBezTo>
                    <a:cubicBezTo>
                      <a:pt x="133" y="94"/>
                      <a:pt x="133" y="94"/>
                      <a:pt x="133" y="94"/>
                    </a:cubicBezTo>
                    <a:cubicBezTo>
                      <a:pt x="133" y="94"/>
                      <a:pt x="134" y="94"/>
                      <a:pt x="135" y="93"/>
                    </a:cubicBezTo>
                    <a:cubicBezTo>
                      <a:pt x="135" y="92"/>
                      <a:pt x="135" y="92"/>
                      <a:pt x="135" y="9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0"/>
                      <a:pt x="44" y="0"/>
                      <a:pt x="43" y="0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2"/>
                      <a:pt x="44" y="2"/>
                      <a:pt x="4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3" name="Freeform 1048"/>
              <p:cNvSpPr/>
              <p:nvPr/>
            </p:nvSpPr>
            <p:spPr bwMode="auto">
              <a:xfrm>
                <a:off x="6738" y="2127"/>
                <a:ext cx="100" cy="190"/>
              </a:xfrm>
              <a:custGeom>
                <a:avLst/>
                <a:gdLst>
                  <a:gd name="T0" fmla="*/ 93 w 95"/>
                  <a:gd name="T1" fmla="*/ 2 h 180"/>
                  <a:gd name="T2" fmla="*/ 92 w 95"/>
                  <a:gd name="T3" fmla="*/ 2 h 180"/>
                  <a:gd name="T4" fmla="*/ 76 w 95"/>
                  <a:gd name="T5" fmla="*/ 176 h 180"/>
                  <a:gd name="T6" fmla="*/ 4 w 95"/>
                  <a:gd name="T7" fmla="*/ 112 h 180"/>
                  <a:gd name="T8" fmla="*/ 95 w 95"/>
                  <a:gd name="T9" fmla="*/ 3 h 180"/>
                  <a:gd name="T10" fmla="*/ 93 w 95"/>
                  <a:gd name="T11" fmla="*/ 2 h 180"/>
                  <a:gd name="T12" fmla="*/ 92 w 95"/>
                  <a:gd name="T13" fmla="*/ 2 h 180"/>
                  <a:gd name="T14" fmla="*/ 93 w 95"/>
                  <a:gd name="T15" fmla="*/ 2 h 180"/>
                  <a:gd name="T16" fmla="*/ 92 w 95"/>
                  <a:gd name="T17" fmla="*/ 1 h 180"/>
                  <a:gd name="T18" fmla="*/ 1 w 95"/>
                  <a:gd name="T19" fmla="*/ 111 h 180"/>
                  <a:gd name="T20" fmla="*/ 1 w 95"/>
                  <a:gd name="T21" fmla="*/ 113 h 180"/>
                  <a:gd name="T22" fmla="*/ 76 w 95"/>
                  <a:gd name="T23" fmla="*/ 180 h 180"/>
                  <a:gd name="T24" fmla="*/ 77 w 95"/>
                  <a:gd name="T25" fmla="*/ 180 h 180"/>
                  <a:gd name="T26" fmla="*/ 78 w 95"/>
                  <a:gd name="T27" fmla="*/ 179 h 180"/>
                  <a:gd name="T28" fmla="*/ 95 w 95"/>
                  <a:gd name="T29" fmla="*/ 2 h 180"/>
                  <a:gd name="T30" fmla="*/ 94 w 95"/>
                  <a:gd name="T31" fmla="*/ 1 h 180"/>
                  <a:gd name="T32" fmla="*/ 92 w 95"/>
                  <a:gd name="T33" fmla="*/ 1 h 180"/>
                  <a:gd name="T34" fmla="*/ 93 w 95"/>
                  <a:gd name="T35" fmla="*/ 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180">
                    <a:moveTo>
                      <a:pt x="93" y="2"/>
                    </a:moveTo>
                    <a:cubicBezTo>
                      <a:pt x="92" y="2"/>
                      <a:pt x="92" y="2"/>
                      <a:pt x="92" y="2"/>
                    </a:cubicBezTo>
                    <a:cubicBezTo>
                      <a:pt x="76" y="176"/>
                      <a:pt x="76" y="176"/>
                      <a:pt x="76" y="176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1" y="111"/>
                      <a:pt x="1" y="111"/>
                      <a:pt x="1" y="111"/>
                    </a:cubicBezTo>
                    <a:cubicBezTo>
                      <a:pt x="0" y="112"/>
                      <a:pt x="0" y="113"/>
                      <a:pt x="1" y="113"/>
                    </a:cubicBezTo>
                    <a:cubicBezTo>
                      <a:pt x="76" y="180"/>
                      <a:pt x="76" y="180"/>
                      <a:pt x="76" y="180"/>
                    </a:cubicBezTo>
                    <a:cubicBezTo>
                      <a:pt x="76" y="180"/>
                      <a:pt x="77" y="180"/>
                      <a:pt x="77" y="180"/>
                    </a:cubicBezTo>
                    <a:cubicBezTo>
                      <a:pt x="78" y="180"/>
                      <a:pt x="78" y="179"/>
                      <a:pt x="78" y="179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5" y="1"/>
                      <a:pt x="95" y="1"/>
                      <a:pt x="94" y="1"/>
                    </a:cubicBezTo>
                    <a:cubicBezTo>
                      <a:pt x="93" y="0"/>
                      <a:pt x="93" y="0"/>
                      <a:pt x="92" y="1"/>
                    </a:cubicBezTo>
                    <a:cubicBezTo>
                      <a:pt x="93" y="2"/>
                      <a:pt x="93" y="2"/>
                      <a:pt x="93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4" name="Freeform 1049"/>
              <p:cNvSpPr/>
              <p:nvPr/>
            </p:nvSpPr>
            <p:spPr bwMode="auto">
              <a:xfrm>
                <a:off x="6481" y="1965"/>
                <a:ext cx="227" cy="142"/>
              </a:xfrm>
              <a:custGeom>
                <a:avLst/>
                <a:gdLst>
                  <a:gd name="T0" fmla="*/ 142 w 215"/>
                  <a:gd name="T1" fmla="*/ 133 h 135"/>
                  <a:gd name="T2" fmla="*/ 143 w 215"/>
                  <a:gd name="T3" fmla="*/ 134 h 135"/>
                  <a:gd name="T4" fmla="*/ 214 w 215"/>
                  <a:gd name="T5" fmla="*/ 2 h 135"/>
                  <a:gd name="T6" fmla="*/ 214 w 215"/>
                  <a:gd name="T7" fmla="*/ 1 h 135"/>
                  <a:gd name="T8" fmla="*/ 213 w 215"/>
                  <a:gd name="T9" fmla="*/ 0 h 135"/>
                  <a:gd name="T10" fmla="*/ 2 w 215"/>
                  <a:gd name="T11" fmla="*/ 32 h 135"/>
                  <a:gd name="T12" fmla="*/ 1 w 215"/>
                  <a:gd name="T13" fmla="*/ 33 h 135"/>
                  <a:gd name="T14" fmla="*/ 1 w 215"/>
                  <a:gd name="T15" fmla="*/ 35 h 135"/>
                  <a:gd name="T16" fmla="*/ 141 w 215"/>
                  <a:gd name="T17" fmla="*/ 135 h 135"/>
                  <a:gd name="T18" fmla="*/ 143 w 215"/>
                  <a:gd name="T19" fmla="*/ 135 h 135"/>
                  <a:gd name="T20" fmla="*/ 143 w 215"/>
                  <a:gd name="T21" fmla="*/ 134 h 135"/>
                  <a:gd name="T22" fmla="*/ 142 w 215"/>
                  <a:gd name="T23" fmla="*/ 133 h 135"/>
                  <a:gd name="T24" fmla="*/ 143 w 215"/>
                  <a:gd name="T25" fmla="*/ 132 h 135"/>
                  <a:gd name="T26" fmla="*/ 6 w 215"/>
                  <a:gd name="T27" fmla="*/ 34 h 135"/>
                  <a:gd name="T28" fmla="*/ 210 w 215"/>
                  <a:gd name="T29" fmla="*/ 4 h 135"/>
                  <a:gd name="T30" fmla="*/ 141 w 215"/>
                  <a:gd name="T31" fmla="*/ 133 h 135"/>
                  <a:gd name="T32" fmla="*/ 142 w 215"/>
                  <a:gd name="T33" fmla="*/ 133 h 135"/>
                  <a:gd name="T34" fmla="*/ 143 w 215"/>
                  <a:gd name="T35" fmla="*/ 132 h 135"/>
                  <a:gd name="T36" fmla="*/ 142 w 215"/>
                  <a:gd name="T37" fmla="*/ 13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5" h="135">
                    <a:moveTo>
                      <a:pt x="142" y="133"/>
                    </a:moveTo>
                    <a:cubicBezTo>
                      <a:pt x="143" y="134"/>
                      <a:pt x="143" y="134"/>
                      <a:pt x="143" y="134"/>
                    </a:cubicBezTo>
                    <a:cubicBezTo>
                      <a:pt x="214" y="2"/>
                      <a:pt x="214" y="2"/>
                      <a:pt x="214" y="2"/>
                    </a:cubicBezTo>
                    <a:cubicBezTo>
                      <a:pt x="215" y="2"/>
                      <a:pt x="215" y="1"/>
                      <a:pt x="214" y="1"/>
                    </a:cubicBezTo>
                    <a:cubicBezTo>
                      <a:pt x="214" y="0"/>
                      <a:pt x="213" y="0"/>
                      <a:pt x="213" y="0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1" y="33"/>
                      <a:pt x="1" y="33"/>
                    </a:cubicBezTo>
                    <a:cubicBezTo>
                      <a:pt x="0" y="34"/>
                      <a:pt x="1" y="34"/>
                      <a:pt x="1" y="35"/>
                    </a:cubicBezTo>
                    <a:cubicBezTo>
                      <a:pt x="141" y="135"/>
                      <a:pt x="141" y="135"/>
                      <a:pt x="141" y="135"/>
                    </a:cubicBezTo>
                    <a:cubicBezTo>
                      <a:pt x="142" y="135"/>
                      <a:pt x="142" y="135"/>
                      <a:pt x="143" y="135"/>
                    </a:cubicBezTo>
                    <a:cubicBezTo>
                      <a:pt x="143" y="135"/>
                      <a:pt x="143" y="135"/>
                      <a:pt x="143" y="134"/>
                    </a:cubicBezTo>
                    <a:cubicBezTo>
                      <a:pt x="142" y="133"/>
                      <a:pt x="142" y="133"/>
                      <a:pt x="142" y="133"/>
                    </a:cubicBezTo>
                    <a:cubicBezTo>
                      <a:pt x="143" y="132"/>
                      <a:pt x="143" y="132"/>
                      <a:pt x="143" y="132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141" y="133"/>
                      <a:pt x="141" y="133"/>
                      <a:pt x="141" y="133"/>
                    </a:cubicBezTo>
                    <a:cubicBezTo>
                      <a:pt x="142" y="133"/>
                      <a:pt x="142" y="133"/>
                      <a:pt x="142" y="133"/>
                    </a:cubicBezTo>
                    <a:cubicBezTo>
                      <a:pt x="143" y="132"/>
                      <a:pt x="143" y="132"/>
                      <a:pt x="143" y="132"/>
                    </a:cubicBezTo>
                    <a:cubicBezTo>
                      <a:pt x="142" y="133"/>
                      <a:pt x="142" y="133"/>
                      <a:pt x="142" y="13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5" name="Freeform 1050"/>
              <p:cNvSpPr/>
              <p:nvPr/>
            </p:nvSpPr>
            <p:spPr bwMode="auto">
              <a:xfrm>
                <a:off x="6148" y="2323"/>
                <a:ext cx="146" cy="133"/>
              </a:xfrm>
              <a:custGeom>
                <a:avLst/>
                <a:gdLst>
                  <a:gd name="T0" fmla="*/ 1 w 138"/>
                  <a:gd name="T1" fmla="*/ 2 h 126"/>
                  <a:gd name="T2" fmla="*/ 0 w 138"/>
                  <a:gd name="T3" fmla="*/ 2 h 126"/>
                  <a:gd name="T4" fmla="*/ 17 w 138"/>
                  <a:gd name="T5" fmla="*/ 125 h 126"/>
                  <a:gd name="T6" fmla="*/ 19 w 138"/>
                  <a:gd name="T7" fmla="*/ 126 h 126"/>
                  <a:gd name="T8" fmla="*/ 137 w 138"/>
                  <a:gd name="T9" fmla="*/ 120 h 126"/>
                  <a:gd name="T10" fmla="*/ 138 w 138"/>
                  <a:gd name="T11" fmla="*/ 119 h 126"/>
                  <a:gd name="T12" fmla="*/ 138 w 138"/>
                  <a:gd name="T13" fmla="*/ 117 h 126"/>
                  <a:gd name="T14" fmla="*/ 2 w 138"/>
                  <a:gd name="T15" fmla="*/ 1 h 126"/>
                  <a:gd name="T16" fmla="*/ 0 w 138"/>
                  <a:gd name="T17" fmla="*/ 1 h 126"/>
                  <a:gd name="T18" fmla="*/ 0 w 138"/>
                  <a:gd name="T19" fmla="*/ 2 h 126"/>
                  <a:gd name="T20" fmla="*/ 1 w 138"/>
                  <a:gd name="T21" fmla="*/ 2 h 126"/>
                  <a:gd name="T22" fmla="*/ 0 w 138"/>
                  <a:gd name="T23" fmla="*/ 3 h 126"/>
                  <a:gd name="T24" fmla="*/ 133 w 138"/>
                  <a:gd name="T25" fmla="*/ 117 h 126"/>
                  <a:gd name="T26" fmla="*/ 20 w 138"/>
                  <a:gd name="T27" fmla="*/ 123 h 126"/>
                  <a:gd name="T28" fmla="*/ 3 w 138"/>
                  <a:gd name="T29" fmla="*/ 2 h 126"/>
                  <a:gd name="T30" fmla="*/ 1 w 138"/>
                  <a:gd name="T31" fmla="*/ 2 h 126"/>
                  <a:gd name="T32" fmla="*/ 0 w 138"/>
                  <a:gd name="T33" fmla="*/ 3 h 126"/>
                  <a:gd name="T34" fmla="*/ 1 w 138"/>
                  <a:gd name="T35" fmla="*/ 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26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7" y="125"/>
                      <a:pt x="17" y="125"/>
                      <a:pt x="17" y="125"/>
                    </a:cubicBezTo>
                    <a:cubicBezTo>
                      <a:pt x="17" y="126"/>
                      <a:pt x="18" y="126"/>
                      <a:pt x="19" y="126"/>
                    </a:cubicBezTo>
                    <a:cubicBezTo>
                      <a:pt x="137" y="120"/>
                      <a:pt x="137" y="120"/>
                      <a:pt x="137" y="120"/>
                    </a:cubicBezTo>
                    <a:cubicBezTo>
                      <a:pt x="137" y="120"/>
                      <a:pt x="138" y="120"/>
                      <a:pt x="138" y="119"/>
                    </a:cubicBezTo>
                    <a:cubicBezTo>
                      <a:pt x="138" y="118"/>
                      <a:pt x="138" y="118"/>
                      <a:pt x="138" y="11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33" y="117"/>
                      <a:pt x="133" y="117"/>
                      <a:pt x="133" y="117"/>
                    </a:cubicBezTo>
                    <a:cubicBezTo>
                      <a:pt x="20" y="123"/>
                      <a:pt x="20" y="123"/>
                      <a:pt x="20" y="12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6" name="Freeform 1051"/>
              <p:cNvSpPr/>
              <p:nvPr/>
            </p:nvSpPr>
            <p:spPr bwMode="auto">
              <a:xfrm>
                <a:off x="6022" y="2452"/>
                <a:ext cx="147" cy="97"/>
              </a:xfrm>
              <a:custGeom>
                <a:avLst/>
                <a:gdLst>
                  <a:gd name="T0" fmla="*/ 122 w 139"/>
                  <a:gd name="T1" fmla="*/ 90 h 91"/>
                  <a:gd name="T2" fmla="*/ 123 w 139"/>
                  <a:gd name="T3" fmla="*/ 89 h 91"/>
                  <a:gd name="T4" fmla="*/ 6 w 139"/>
                  <a:gd name="T5" fmla="*/ 25 h 91"/>
                  <a:gd name="T6" fmla="*/ 136 w 139"/>
                  <a:gd name="T7" fmla="*/ 4 h 91"/>
                  <a:gd name="T8" fmla="*/ 121 w 139"/>
                  <a:gd name="T9" fmla="*/ 90 h 91"/>
                  <a:gd name="T10" fmla="*/ 122 w 139"/>
                  <a:gd name="T11" fmla="*/ 90 h 91"/>
                  <a:gd name="T12" fmla="*/ 123 w 139"/>
                  <a:gd name="T13" fmla="*/ 89 h 91"/>
                  <a:gd name="T14" fmla="*/ 122 w 139"/>
                  <a:gd name="T15" fmla="*/ 90 h 91"/>
                  <a:gd name="T16" fmla="*/ 124 w 139"/>
                  <a:gd name="T17" fmla="*/ 90 h 91"/>
                  <a:gd name="T18" fmla="*/ 139 w 139"/>
                  <a:gd name="T19" fmla="*/ 2 h 91"/>
                  <a:gd name="T20" fmla="*/ 139 w 139"/>
                  <a:gd name="T21" fmla="*/ 1 h 91"/>
                  <a:gd name="T22" fmla="*/ 138 w 139"/>
                  <a:gd name="T23" fmla="*/ 0 h 91"/>
                  <a:gd name="T24" fmla="*/ 1 w 139"/>
                  <a:gd name="T25" fmla="*/ 23 h 91"/>
                  <a:gd name="T26" fmla="*/ 0 w 139"/>
                  <a:gd name="T27" fmla="*/ 24 h 91"/>
                  <a:gd name="T28" fmla="*/ 1 w 139"/>
                  <a:gd name="T29" fmla="*/ 25 h 91"/>
                  <a:gd name="T30" fmla="*/ 122 w 139"/>
                  <a:gd name="T31" fmla="*/ 91 h 91"/>
                  <a:gd name="T32" fmla="*/ 123 w 139"/>
                  <a:gd name="T33" fmla="*/ 91 h 91"/>
                  <a:gd name="T34" fmla="*/ 124 w 139"/>
                  <a:gd name="T35" fmla="*/ 90 h 91"/>
                  <a:gd name="T36" fmla="*/ 122 w 139"/>
                  <a:gd name="T37" fmla="*/ 9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9" h="91">
                    <a:moveTo>
                      <a:pt x="122" y="90"/>
                    </a:moveTo>
                    <a:cubicBezTo>
                      <a:pt x="123" y="89"/>
                      <a:pt x="123" y="89"/>
                      <a:pt x="123" y="89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36" y="4"/>
                      <a:pt x="136" y="4"/>
                      <a:pt x="136" y="4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4" y="90"/>
                      <a:pt x="124" y="90"/>
                      <a:pt x="124" y="90"/>
                    </a:cubicBezTo>
                    <a:cubicBezTo>
                      <a:pt x="139" y="2"/>
                      <a:pt x="139" y="2"/>
                      <a:pt x="139" y="2"/>
                    </a:cubicBezTo>
                    <a:cubicBezTo>
                      <a:pt x="139" y="2"/>
                      <a:pt x="139" y="1"/>
                      <a:pt x="139" y="1"/>
                    </a:cubicBezTo>
                    <a:cubicBezTo>
                      <a:pt x="139" y="0"/>
                      <a:pt x="138" y="0"/>
                      <a:pt x="138" y="0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0" y="23"/>
                      <a:pt x="0" y="24"/>
                    </a:cubicBezTo>
                    <a:cubicBezTo>
                      <a:pt x="0" y="25"/>
                      <a:pt x="0" y="25"/>
                      <a:pt x="1" y="25"/>
                    </a:cubicBezTo>
                    <a:cubicBezTo>
                      <a:pt x="122" y="91"/>
                      <a:pt x="122" y="91"/>
                      <a:pt x="122" y="91"/>
                    </a:cubicBezTo>
                    <a:cubicBezTo>
                      <a:pt x="122" y="91"/>
                      <a:pt x="123" y="91"/>
                      <a:pt x="123" y="91"/>
                    </a:cubicBezTo>
                    <a:cubicBezTo>
                      <a:pt x="123" y="91"/>
                      <a:pt x="124" y="91"/>
                      <a:pt x="124" y="90"/>
                    </a:cubicBezTo>
                    <a:cubicBezTo>
                      <a:pt x="122" y="90"/>
                      <a:pt x="122" y="90"/>
                      <a:pt x="122" y="9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7" name="Freeform 1052"/>
              <p:cNvSpPr/>
              <p:nvPr/>
            </p:nvSpPr>
            <p:spPr bwMode="auto">
              <a:xfrm>
                <a:off x="6022" y="2381"/>
                <a:ext cx="131" cy="169"/>
              </a:xfrm>
              <a:custGeom>
                <a:avLst/>
                <a:gdLst>
                  <a:gd name="T0" fmla="*/ 3 w 124"/>
                  <a:gd name="T1" fmla="*/ 2 h 160"/>
                  <a:gd name="T2" fmla="*/ 1 w 124"/>
                  <a:gd name="T3" fmla="*/ 2 h 160"/>
                  <a:gd name="T4" fmla="*/ 0 w 124"/>
                  <a:gd name="T5" fmla="*/ 92 h 160"/>
                  <a:gd name="T6" fmla="*/ 1 w 124"/>
                  <a:gd name="T7" fmla="*/ 93 h 160"/>
                  <a:gd name="T8" fmla="*/ 122 w 124"/>
                  <a:gd name="T9" fmla="*/ 159 h 160"/>
                  <a:gd name="T10" fmla="*/ 123 w 124"/>
                  <a:gd name="T11" fmla="*/ 159 h 160"/>
                  <a:gd name="T12" fmla="*/ 124 w 124"/>
                  <a:gd name="T13" fmla="*/ 157 h 160"/>
                  <a:gd name="T14" fmla="*/ 4 w 124"/>
                  <a:gd name="T15" fmla="*/ 1 h 160"/>
                  <a:gd name="T16" fmla="*/ 2 w 124"/>
                  <a:gd name="T17" fmla="*/ 0 h 160"/>
                  <a:gd name="T18" fmla="*/ 1 w 124"/>
                  <a:gd name="T19" fmla="*/ 2 h 160"/>
                  <a:gd name="T20" fmla="*/ 3 w 124"/>
                  <a:gd name="T21" fmla="*/ 2 h 160"/>
                  <a:gd name="T22" fmla="*/ 1 w 124"/>
                  <a:gd name="T23" fmla="*/ 3 h 160"/>
                  <a:gd name="T24" fmla="*/ 117 w 124"/>
                  <a:gd name="T25" fmla="*/ 153 h 160"/>
                  <a:gd name="T26" fmla="*/ 3 w 124"/>
                  <a:gd name="T27" fmla="*/ 91 h 160"/>
                  <a:gd name="T28" fmla="*/ 4 w 124"/>
                  <a:gd name="T29" fmla="*/ 2 h 160"/>
                  <a:gd name="T30" fmla="*/ 3 w 124"/>
                  <a:gd name="T31" fmla="*/ 2 h 160"/>
                  <a:gd name="T32" fmla="*/ 1 w 124"/>
                  <a:gd name="T33" fmla="*/ 3 h 160"/>
                  <a:gd name="T34" fmla="*/ 3 w 124"/>
                  <a:gd name="T35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4" h="160">
                    <a:moveTo>
                      <a:pt x="3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3"/>
                      <a:pt x="0" y="93"/>
                      <a:pt x="1" y="93"/>
                    </a:cubicBezTo>
                    <a:cubicBezTo>
                      <a:pt x="122" y="159"/>
                      <a:pt x="122" y="159"/>
                      <a:pt x="122" y="159"/>
                    </a:cubicBezTo>
                    <a:cubicBezTo>
                      <a:pt x="122" y="160"/>
                      <a:pt x="123" y="159"/>
                      <a:pt x="123" y="159"/>
                    </a:cubicBezTo>
                    <a:cubicBezTo>
                      <a:pt x="124" y="158"/>
                      <a:pt x="124" y="158"/>
                      <a:pt x="124" y="15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2"/>
                      <a:pt x="3" y="2"/>
                      <a:pt x="3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8" name="Freeform 1053"/>
              <p:cNvSpPr/>
              <p:nvPr/>
            </p:nvSpPr>
            <p:spPr bwMode="auto">
              <a:xfrm>
                <a:off x="6166" y="2357"/>
                <a:ext cx="210" cy="99"/>
              </a:xfrm>
              <a:custGeom>
                <a:avLst/>
                <a:gdLst>
                  <a:gd name="T0" fmla="*/ 197 w 199"/>
                  <a:gd name="T1" fmla="*/ 2 h 93"/>
                  <a:gd name="T2" fmla="*/ 197 w 199"/>
                  <a:gd name="T3" fmla="*/ 1 h 93"/>
                  <a:gd name="T4" fmla="*/ 1 w 199"/>
                  <a:gd name="T5" fmla="*/ 90 h 93"/>
                  <a:gd name="T6" fmla="*/ 0 w 199"/>
                  <a:gd name="T7" fmla="*/ 92 h 93"/>
                  <a:gd name="T8" fmla="*/ 2 w 199"/>
                  <a:gd name="T9" fmla="*/ 93 h 93"/>
                  <a:gd name="T10" fmla="*/ 120 w 199"/>
                  <a:gd name="T11" fmla="*/ 87 h 93"/>
                  <a:gd name="T12" fmla="*/ 121 w 199"/>
                  <a:gd name="T13" fmla="*/ 87 h 93"/>
                  <a:gd name="T14" fmla="*/ 198 w 199"/>
                  <a:gd name="T15" fmla="*/ 3 h 93"/>
                  <a:gd name="T16" fmla="*/ 198 w 199"/>
                  <a:gd name="T17" fmla="*/ 1 h 93"/>
                  <a:gd name="T18" fmla="*/ 197 w 199"/>
                  <a:gd name="T19" fmla="*/ 1 h 93"/>
                  <a:gd name="T20" fmla="*/ 197 w 199"/>
                  <a:gd name="T21" fmla="*/ 2 h 93"/>
                  <a:gd name="T22" fmla="*/ 196 w 199"/>
                  <a:gd name="T23" fmla="*/ 1 h 93"/>
                  <a:gd name="T24" fmla="*/ 119 w 199"/>
                  <a:gd name="T25" fmla="*/ 84 h 93"/>
                  <a:gd name="T26" fmla="*/ 10 w 199"/>
                  <a:gd name="T27" fmla="*/ 90 h 93"/>
                  <a:gd name="T28" fmla="*/ 198 w 199"/>
                  <a:gd name="T29" fmla="*/ 3 h 93"/>
                  <a:gd name="T30" fmla="*/ 197 w 199"/>
                  <a:gd name="T31" fmla="*/ 2 h 93"/>
                  <a:gd name="T32" fmla="*/ 196 w 199"/>
                  <a:gd name="T33" fmla="*/ 1 h 93"/>
                  <a:gd name="T34" fmla="*/ 197 w 199"/>
                  <a:gd name="T35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9" h="93">
                    <a:moveTo>
                      <a:pt x="197" y="2"/>
                    </a:moveTo>
                    <a:cubicBezTo>
                      <a:pt x="197" y="1"/>
                      <a:pt x="197" y="1"/>
                      <a:pt x="197" y="1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1" y="91"/>
                      <a:pt x="0" y="91"/>
                      <a:pt x="0" y="92"/>
                    </a:cubicBezTo>
                    <a:cubicBezTo>
                      <a:pt x="1" y="93"/>
                      <a:pt x="1" y="93"/>
                      <a:pt x="2" y="93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1" y="87"/>
                      <a:pt x="121" y="87"/>
                    </a:cubicBezTo>
                    <a:cubicBezTo>
                      <a:pt x="198" y="3"/>
                      <a:pt x="198" y="3"/>
                      <a:pt x="198" y="3"/>
                    </a:cubicBezTo>
                    <a:cubicBezTo>
                      <a:pt x="199" y="3"/>
                      <a:pt x="199" y="2"/>
                      <a:pt x="198" y="1"/>
                    </a:cubicBezTo>
                    <a:cubicBezTo>
                      <a:pt x="198" y="1"/>
                      <a:pt x="197" y="0"/>
                      <a:pt x="197" y="1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6" y="1"/>
                      <a:pt x="196" y="1"/>
                      <a:pt x="196" y="1"/>
                    </a:cubicBezTo>
                    <a:cubicBezTo>
                      <a:pt x="119" y="84"/>
                      <a:pt x="119" y="84"/>
                      <a:pt x="119" y="84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98" y="3"/>
                      <a:pt x="198" y="3"/>
                      <a:pt x="198" y="3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6" y="1"/>
                      <a:pt x="196" y="1"/>
                      <a:pt x="196" y="1"/>
                    </a:cubicBezTo>
                    <a:cubicBezTo>
                      <a:pt x="197" y="2"/>
                      <a:pt x="197" y="2"/>
                      <a:pt x="19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9" name="Freeform 1054"/>
              <p:cNvSpPr/>
              <p:nvPr/>
            </p:nvSpPr>
            <p:spPr bwMode="auto">
              <a:xfrm>
                <a:off x="6148" y="2323"/>
                <a:ext cx="124" cy="133"/>
              </a:xfrm>
              <a:custGeom>
                <a:avLst/>
                <a:gdLst>
                  <a:gd name="T0" fmla="*/ 115 w 117"/>
                  <a:gd name="T1" fmla="*/ 6 h 126"/>
                  <a:gd name="T2" fmla="*/ 114 w 117"/>
                  <a:gd name="T3" fmla="*/ 5 h 126"/>
                  <a:gd name="T4" fmla="*/ 20 w 117"/>
                  <a:gd name="T5" fmla="*/ 121 h 126"/>
                  <a:gd name="T6" fmla="*/ 3 w 117"/>
                  <a:gd name="T7" fmla="*/ 3 h 126"/>
                  <a:gd name="T8" fmla="*/ 115 w 117"/>
                  <a:gd name="T9" fmla="*/ 8 h 126"/>
                  <a:gd name="T10" fmla="*/ 115 w 117"/>
                  <a:gd name="T11" fmla="*/ 6 h 126"/>
                  <a:gd name="T12" fmla="*/ 114 w 117"/>
                  <a:gd name="T13" fmla="*/ 5 h 126"/>
                  <a:gd name="T14" fmla="*/ 115 w 117"/>
                  <a:gd name="T15" fmla="*/ 6 h 126"/>
                  <a:gd name="T16" fmla="*/ 116 w 117"/>
                  <a:gd name="T17" fmla="*/ 5 h 126"/>
                  <a:gd name="T18" fmla="*/ 1 w 117"/>
                  <a:gd name="T19" fmla="*/ 0 h 126"/>
                  <a:gd name="T20" fmla="*/ 0 w 117"/>
                  <a:gd name="T21" fmla="*/ 1 h 126"/>
                  <a:gd name="T22" fmla="*/ 0 w 117"/>
                  <a:gd name="T23" fmla="*/ 2 h 126"/>
                  <a:gd name="T24" fmla="*/ 17 w 117"/>
                  <a:gd name="T25" fmla="*/ 125 h 126"/>
                  <a:gd name="T26" fmla="*/ 18 w 117"/>
                  <a:gd name="T27" fmla="*/ 126 h 126"/>
                  <a:gd name="T28" fmla="*/ 20 w 117"/>
                  <a:gd name="T29" fmla="*/ 126 h 126"/>
                  <a:gd name="T30" fmla="*/ 117 w 117"/>
                  <a:gd name="T31" fmla="*/ 7 h 126"/>
                  <a:gd name="T32" fmla="*/ 117 w 117"/>
                  <a:gd name="T33" fmla="*/ 6 h 126"/>
                  <a:gd name="T34" fmla="*/ 116 w 117"/>
                  <a:gd name="T35" fmla="*/ 5 h 126"/>
                  <a:gd name="T36" fmla="*/ 115 w 117"/>
                  <a:gd name="T37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7" h="126">
                    <a:moveTo>
                      <a:pt x="115" y="6"/>
                    </a:moveTo>
                    <a:cubicBezTo>
                      <a:pt x="114" y="5"/>
                      <a:pt x="114" y="5"/>
                      <a:pt x="114" y="5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6" y="5"/>
                      <a:pt x="116" y="5"/>
                      <a:pt x="116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7" y="125"/>
                      <a:pt x="17" y="125"/>
                      <a:pt x="17" y="125"/>
                    </a:cubicBezTo>
                    <a:cubicBezTo>
                      <a:pt x="17" y="126"/>
                      <a:pt x="18" y="126"/>
                      <a:pt x="18" y="126"/>
                    </a:cubicBezTo>
                    <a:cubicBezTo>
                      <a:pt x="19" y="126"/>
                      <a:pt x="20" y="126"/>
                      <a:pt x="20" y="126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6"/>
                      <a:pt x="117" y="6"/>
                    </a:cubicBezTo>
                    <a:cubicBezTo>
                      <a:pt x="117" y="5"/>
                      <a:pt x="116" y="5"/>
                      <a:pt x="116" y="5"/>
                    </a:cubicBezTo>
                    <a:cubicBezTo>
                      <a:pt x="115" y="6"/>
                      <a:pt x="115" y="6"/>
                      <a:pt x="115" y="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0" name="Freeform 1055"/>
              <p:cNvSpPr/>
              <p:nvPr/>
            </p:nvSpPr>
            <p:spPr bwMode="auto">
              <a:xfrm>
                <a:off x="6176" y="2106"/>
                <a:ext cx="105" cy="89"/>
              </a:xfrm>
              <a:custGeom>
                <a:avLst/>
                <a:gdLst>
                  <a:gd name="T0" fmla="*/ 1 w 100"/>
                  <a:gd name="T1" fmla="*/ 83 h 84"/>
                  <a:gd name="T2" fmla="*/ 2 w 100"/>
                  <a:gd name="T3" fmla="*/ 84 h 84"/>
                  <a:gd name="T4" fmla="*/ 99 w 100"/>
                  <a:gd name="T5" fmla="*/ 45 h 84"/>
                  <a:gd name="T6" fmla="*/ 100 w 100"/>
                  <a:gd name="T7" fmla="*/ 43 h 84"/>
                  <a:gd name="T8" fmla="*/ 99 w 100"/>
                  <a:gd name="T9" fmla="*/ 42 h 84"/>
                  <a:gd name="T10" fmla="*/ 14 w 100"/>
                  <a:gd name="T11" fmla="*/ 1 h 84"/>
                  <a:gd name="T12" fmla="*/ 13 w 100"/>
                  <a:gd name="T13" fmla="*/ 1 h 84"/>
                  <a:gd name="T14" fmla="*/ 12 w 100"/>
                  <a:gd name="T15" fmla="*/ 2 h 84"/>
                  <a:gd name="T16" fmla="*/ 0 w 100"/>
                  <a:gd name="T17" fmla="*/ 82 h 84"/>
                  <a:gd name="T18" fmla="*/ 0 w 100"/>
                  <a:gd name="T19" fmla="*/ 84 h 84"/>
                  <a:gd name="T20" fmla="*/ 2 w 100"/>
                  <a:gd name="T21" fmla="*/ 84 h 84"/>
                  <a:gd name="T22" fmla="*/ 1 w 100"/>
                  <a:gd name="T23" fmla="*/ 83 h 84"/>
                  <a:gd name="T24" fmla="*/ 3 w 100"/>
                  <a:gd name="T25" fmla="*/ 83 h 84"/>
                  <a:gd name="T26" fmla="*/ 15 w 100"/>
                  <a:gd name="T27" fmla="*/ 4 h 84"/>
                  <a:gd name="T28" fmla="*/ 95 w 100"/>
                  <a:gd name="T29" fmla="*/ 43 h 84"/>
                  <a:gd name="T30" fmla="*/ 1 w 100"/>
                  <a:gd name="T31" fmla="*/ 81 h 84"/>
                  <a:gd name="T32" fmla="*/ 1 w 100"/>
                  <a:gd name="T33" fmla="*/ 83 h 84"/>
                  <a:gd name="T34" fmla="*/ 3 w 100"/>
                  <a:gd name="T35" fmla="*/ 83 h 84"/>
                  <a:gd name="T36" fmla="*/ 1 w 100"/>
                  <a:gd name="T37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0" h="84">
                    <a:moveTo>
                      <a:pt x="1" y="83"/>
                    </a:moveTo>
                    <a:cubicBezTo>
                      <a:pt x="2" y="84"/>
                      <a:pt x="2" y="84"/>
                      <a:pt x="2" y="84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99" y="45"/>
                      <a:pt x="100" y="44"/>
                      <a:pt x="100" y="43"/>
                    </a:cubicBezTo>
                    <a:cubicBezTo>
                      <a:pt x="100" y="43"/>
                      <a:pt x="100" y="42"/>
                      <a:pt x="99" y="4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3" y="1"/>
                    </a:cubicBezTo>
                    <a:cubicBezTo>
                      <a:pt x="13" y="1"/>
                      <a:pt x="12" y="1"/>
                      <a:pt x="12" y="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3"/>
                      <a:pt x="0" y="83"/>
                      <a:pt x="0" y="84"/>
                    </a:cubicBezTo>
                    <a:cubicBezTo>
                      <a:pt x="1" y="84"/>
                      <a:pt x="1" y="84"/>
                      <a:pt x="2" y="84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1" y="83"/>
                      <a:pt x="1" y="83"/>
                      <a:pt x="1" y="8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1" name="Freeform 1056"/>
              <p:cNvSpPr/>
              <p:nvPr/>
            </p:nvSpPr>
            <p:spPr bwMode="auto">
              <a:xfrm>
                <a:off x="6054" y="2192"/>
                <a:ext cx="125" cy="135"/>
              </a:xfrm>
              <a:custGeom>
                <a:avLst/>
                <a:gdLst>
                  <a:gd name="T0" fmla="*/ 1 w 118"/>
                  <a:gd name="T1" fmla="*/ 60 h 128"/>
                  <a:gd name="T2" fmla="*/ 2 w 118"/>
                  <a:gd name="T3" fmla="*/ 61 h 128"/>
                  <a:gd name="T4" fmla="*/ 114 w 118"/>
                  <a:gd name="T5" fmla="*/ 4 h 128"/>
                  <a:gd name="T6" fmla="*/ 89 w 118"/>
                  <a:gd name="T7" fmla="*/ 123 h 128"/>
                  <a:gd name="T8" fmla="*/ 2 w 118"/>
                  <a:gd name="T9" fmla="*/ 58 h 128"/>
                  <a:gd name="T10" fmla="*/ 1 w 118"/>
                  <a:gd name="T11" fmla="*/ 60 h 128"/>
                  <a:gd name="T12" fmla="*/ 2 w 118"/>
                  <a:gd name="T13" fmla="*/ 61 h 128"/>
                  <a:gd name="T14" fmla="*/ 1 w 118"/>
                  <a:gd name="T15" fmla="*/ 60 h 128"/>
                  <a:gd name="T16" fmla="*/ 0 w 118"/>
                  <a:gd name="T17" fmla="*/ 61 h 128"/>
                  <a:gd name="T18" fmla="*/ 89 w 118"/>
                  <a:gd name="T19" fmla="*/ 127 h 128"/>
                  <a:gd name="T20" fmla="*/ 91 w 118"/>
                  <a:gd name="T21" fmla="*/ 127 h 128"/>
                  <a:gd name="T22" fmla="*/ 92 w 118"/>
                  <a:gd name="T23" fmla="*/ 126 h 128"/>
                  <a:gd name="T24" fmla="*/ 118 w 118"/>
                  <a:gd name="T25" fmla="*/ 2 h 128"/>
                  <a:gd name="T26" fmla="*/ 117 w 118"/>
                  <a:gd name="T27" fmla="*/ 0 h 128"/>
                  <a:gd name="T28" fmla="*/ 115 w 118"/>
                  <a:gd name="T29" fmla="*/ 0 h 128"/>
                  <a:gd name="T30" fmla="*/ 1 w 118"/>
                  <a:gd name="T31" fmla="*/ 58 h 128"/>
                  <a:gd name="T32" fmla="*/ 0 w 118"/>
                  <a:gd name="T33" fmla="*/ 59 h 128"/>
                  <a:gd name="T34" fmla="*/ 0 w 118"/>
                  <a:gd name="T35" fmla="*/ 61 h 128"/>
                  <a:gd name="T36" fmla="*/ 1 w 118"/>
                  <a:gd name="T37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8" h="128">
                    <a:moveTo>
                      <a:pt x="1" y="60"/>
                    </a:moveTo>
                    <a:cubicBezTo>
                      <a:pt x="2" y="61"/>
                      <a:pt x="2" y="61"/>
                      <a:pt x="2" y="61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89" y="123"/>
                      <a:pt x="89" y="123"/>
                      <a:pt x="89" y="123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90" y="127"/>
                      <a:pt x="90" y="128"/>
                      <a:pt x="91" y="127"/>
                    </a:cubicBezTo>
                    <a:cubicBezTo>
                      <a:pt x="91" y="127"/>
                      <a:pt x="92" y="127"/>
                      <a:pt x="92" y="126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8" y="1"/>
                      <a:pt x="117" y="1"/>
                      <a:pt x="117" y="0"/>
                    </a:cubicBezTo>
                    <a:cubicBezTo>
                      <a:pt x="117" y="0"/>
                      <a:pt x="116" y="0"/>
                      <a:pt x="115" y="0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8"/>
                      <a:pt x="0" y="59"/>
                      <a:pt x="0" y="59"/>
                    </a:cubicBezTo>
                    <a:cubicBezTo>
                      <a:pt x="0" y="60"/>
                      <a:pt x="0" y="60"/>
                      <a:pt x="0" y="61"/>
                    </a:cubicBezTo>
                    <a:cubicBezTo>
                      <a:pt x="1" y="60"/>
                      <a:pt x="1" y="60"/>
                      <a:pt x="1" y="6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2" name="Freeform 1057"/>
              <p:cNvSpPr/>
              <p:nvPr/>
            </p:nvSpPr>
            <p:spPr bwMode="auto">
              <a:xfrm>
                <a:off x="6174" y="2080"/>
                <a:ext cx="133" cy="115"/>
              </a:xfrm>
              <a:custGeom>
                <a:avLst/>
                <a:gdLst>
                  <a:gd name="T0" fmla="*/ 123 w 125"/>
                  <a:gd name="T1" fmla="*/ 1 h 109"/>
                  <a:gd name="T2" fmla="*/ 122 w 125"/>
                  <a:gd name="T3" fmla="*/ 1 h 109"/>
                  <a:gd name="T4" fmla="*/ 98 w 125"/>
                  <a:gd name="T5" fmla="*/ 67 h 109"/>
                  <a:gd name="T6" fmla="*/ 10 w 125"/>
                  <a:gd name="T7" fmla="*/ 103 h 109"/>
                  <a:gd name="T8" fmla="*/ 124 w 125"/>
                  <a:gd name="T9" fmla="*/ 2 h 109"/>
                  <a:gd name="T10" fmla="*/ 123 w 125"/>
                  <a:gd name="T11" fmla="*/ 1 h 109"/>
                  <a:gd name="T12" fmla="*/ 122 w 125"/>
                  <a:gd name="T13" fmla="*/ 1 h 109"/>
                  <a:gd name="T14" fmla="*/ 123 w 125"/>
                  <a:gd name="T15" fmla="*/ 1 h 109"/>
                  <a:gd name="T16" fmla="*/ 122 w 125"/>
                  <a:gd name="T17" fmla="*/ 0 h 109"/>
                  <a:gd name="T18" fmla="*/ 1 w 125"/>
                  <a:gd name="T19" fmla="*/ 106 h 109"/>
                  <a:gd name="T20" fmla="*/ 1 w 125"/>
                  <a:gd name="T21" fmla="*/ 108 h 109"/>
                  <a:gd name="T22" fmla="*/ 3 w 125"/>
                  <a:gd name="T23" fmla="*/ 109 h 109"/>
                  <a:gd name="T24" fmla="*/ 100 w 125"/>
                  <a:gd name="T25" fmla="*/ 70 h 109"/>
                  <a:gd name="T26" fmla="*/ 101 w 125"/>
                  <a:gd name="T27" fmla="*/ 69 h 109"/>
                  <a:gd name="T28" fmla="*/ 125 w 125"/>
                  <a:gd name="T29" fmla="*/ 2 h 109"/>
                  <a:gd name="T30" fmla="*/ 124 w 125"/>
                  <a:gd name="T31" fmla="*/ 0 h 109"/>
                  <a:gd name="T32" fmla="*/ 122 w 125"/>
                  <a:gd name="T33" fmla="*/ 0 h 109"/>
                  <a:gd name="T34" fmla="*/ 123 w 125"/>
                  <a:gd name="T35" fmla="*/ 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5" h="109">
                    <a:moveTo>
                      <a:pt x="123" y="1"/>
                    </a:moveTo>
                    <a:cubicBezTo>
                      <a:pt x="122" y="1"/>
                      <a:pt x="122" y="1"/>
                      <a:pt x="122" y="1"/>
                    </a:cubicBezTo>
                    <a:cubicBezTo>
                      <a:pt x="98" y="67"/>
                      <a:pt x="98" y="67"/>
                      <a:pt x="98" y="67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124" y="2"/>
                      <a:pt x="124" y="2"/>
                      <a:pt x="124" y="2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" y="106"/>
                      <a:pt x="1" y="106"/>
                      <a:pt x="1" y="106"/>
                    </a:cubicBezTo>
                    <a:cubicBezTo>
                      <a:pt x="1" y="107"/>
                      <a:pt x="0" y="108"/>
                      <a:pt x="1" y="108"/>
                    </a:cubicBezTo>
                    <a:cubicBezTo>
                      <a:pt x="1" y="109"/>
                      <a:pt x="2" y="109"/>
                      <a:pt x="3" y="109"/>
                    </a:cubicBezTo>
                    <a:cubicBezTo>
                      <a:pt x="100" y="70"/>
                      <a:pt x="100" y="70"/>
                      <a:pt x="100" y="70"/>
                    </a:cubicBezTo>
                    <a:cubicBezTo>
                      <a:pt x="100" y="70"/>
                      <a:pt x="101" y="69"/>
                      <a:pt x="101" y="69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5" y="1"/>
                      <a:pt x="125" y="0"/>
                      <a:pt x="124" y="0"/>
                    </a:cubicBezTo>
                    <a:cubicBezTo>
                      <a:pt x="124" y="0"/>
                      <a:pt x="123" y="0"/>
                      <a:pt x="122" y="0"/>
                    </a:cubicBezTo>
                    <a:cubicBezTo>
                      <a:pt x="123" y="1"/>
                      <a:pt x="123" y="1"/>
                      <a:pt x="123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3" name="Freeform 1058"/>
              <p:cNvSpPr/>
              <p:nvPr/>
            </p:nvSpPr>
            <p:spPr bwMode="auto">
              <a:xfrm>
                <a:off x="6303" y="2047"/>
                <a:ext cx="176" cy="40"/>
              </a:xfrm>
              <a:custGeom>
                <a:avLst/>
                <a:gdLst>
                  <a:gd name="T0" fmla="*/ 164 w 166"/>
                  <a:gd name="T1" fmla="*/ 36 h 38"/>
                  <a:gd name="T2" fmla="*/ 165 w 166"/>
                  <a:gd name="T3" fmla="*/ 35 h 38"/>
                  <a:gd name="T4" fmla="*/ 75 w 166"/>
                  <a:gd name="T5" fmla="*/ 0 h 38"/>
                  <a:gd name="T6" fmla="*/ 73 w 166"/>
                  <a:gd name="T7" fmla="*/ 0 h 38"/>
                  <a:gd name="T8" fmla="*/ 1 w 166"/>
                  <a:gd name="T9" fmla="*/ 31 h 38"/>
                  <a:gd name="T10" fmla="*/ 0 w 166"/>
                  <a:gd name="T11" fmla="*/ 33 h 38"/>
                  <a:gd name="T12" fmla="*/ 1 w 166"/>
                  <a:gd name="T13" fmla="*/ 34 h 38"/>
                  <a:gd name="T14" fmla="*/ 164 w 166"/>
                  <a:gd name="T15" fmla="*/ 38 h 38"/>
                  <a:gd name="T16" fmla="*/ 165 w 166"/>
                  <a:gd name="T17" fmla="*/ 37 h 38"/>
                  <a:gd name="T18" fmla="*/ 165 w 166"/>
                  <a:gd name="T19" fmla="*/ 35 h 38"/>
                  <a:gd name="T20" fmla="*/ 164 w 166"/>
                  <a:gd name="T21" fmla="*/ 36 h 38"/>
                  <a:gd name="T22" fmla="*/ 164 w 166"/>
                  <a:gd name="T23" fmla="*/ 35 h 38"/>
                  <a:gd name="T24" fmla="*/ 8 w 166"/>
                  <a:gd name="T25" fmla="*/ 31 h 38"/>
                  <a:gd name="T26" fmla="*/ 74 w 166"/>
                  <a:gd name="T27" fmla="*/ 3 h 38"/>
                  <a:gd name="T28" fmla="*/ 163 w 166"/>
                  <a:gd name="T29" fmla="*/ 38 h 38"/>
                  <a:gd name="T30" fmla="*/ 164 w 166"/>
                  <a:gd name="T31" fmla="*/ 36 h 38"/>
                  <a:gd name="T32" fmla="*/ 164 w 166"/>
                  <a:gd name="T33" fmla="*/ 35 h 38"/>
                  <a:gd name="T34" fmla="*/ 164 w 166"/>
                  <a:gd name="T35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6" h="38">
                    <a:moveTo>
                      <a:pt x="164" y="36"/>
                    </a:moveTo>
                    <a:cubicBezTo>
                      <a:pt x="165" y="35"/>
                      <a:pt x="165" y="35"/>
                      <a:pt x="165" y="3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4" y="0"/>
                      <a:pt x="74" y="0"/>
                      <a:pt x="73" y="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1"/>
                      <a:pt x="0" y="32"/>
                      <a:pt x="0" y="33"/>
                    </a:cubicBezTo>
                    <a:cubicBezTo>
                      <a:pt x="0" y="33"/>
                      <a:pt x="1" y="34"/>
                      <a:pt x="1" y="34"/>
                    </a:cubicBezTo>
                    <a:cubicBezTo>
                      <a:pt x="164" y="38"/>
                      <a:pt x="164" y="38"/>
                      <a:pt x="164" y="38"/>
                    </a:cubicBezTo>
                    <a:cubicBezTo>
                      <a:pt x="165" y="38"/>
                      <a:pt x="165" y="37"/>
                      <a:pt x="165" y="37"/>
                    </a:cubicBezTo>
                    <a:cubicBezTo>
                      <a:pt x="166" y="36"/>
                      <a:pt x="165" y="35"/>
                      <a:pt x="165" y="35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4" y="35"/>
                      <a:pt x="164" y="35"/>
                      <a:pt x="164" y="35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4" y="35"/>
                      <a:pt x="164" y="35"/>
                      <a:pt x="164" y="35"/>
                    </a:cubicBezTo>
                    <a:cubicBezTo>
                      <a:pt x="164" y="36"/>
                      <a:pt x="164" y="36"/>
                      <a:pt x="164" y="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4" name="Freeform 1059"/>
              <p:cNvSpPr/>
              <p:nvPr/>
            </p:nvSpPr>
            <p:spPr bwMode="auto">
              <a:xfrm>
                <a:off x="6799" y="2061"/>
                <a:ext cx="39" cy="256"/>
              </a:xfrm>
              <a:custGeom>
                <a:avLst/>
                <a:gdLst>
                  <a:gd name="T0" fmla="*/ 1 w 37"/>
                  <a:gd name="T1" fmla="*/ 1 h 243"/>
                  <a:gd name="T2" fmla="*/ 0 w 37"/>
                  <a:gd name="T3" fmla="*/ 2 h 243"/>
                  <a:gd name="T4" fmla="*/ 34 w 37"/>
                  <a:gd name="T5" fmla="*/ 65 h 243"/>
                  <a:gd name="T6" fmla="*/ 19 w 37"/>
                  <a:gd name="T7" fmla="*/ 224 h 243"/>
                  <a:gd name="T8" fmla="*/ 3 w 37"/>
                  <a:gd name="T9" fmla="*/ 1 h 243"/>
                  <a:gd name="T10" fmla="*/ 1 w 37"/>
                  <a:gd name="T11" fmla="*/ 1 h 243"/>
                  <a:gd name="T12" fmla="*/ 0 w 37"/>
                  <a:gd name="T13" fmla="*/ 2 h 243"/>
                  <a:gd name="T14" fmla="*/ 1 w 37"/>
                  <a:gd name="T15" fmla="*/ 1 h 243"/>
                  <a:gd name="T16" fmla="*/ 0 w 37"/>
                  <a:gd name="T17" fmla="*/ 1 h 243"/>
                  <a:gd name="T18" fmla="*/ 17 w 37"/>
                  <a:gd name="T19" fmla="*/ 242 h 243"/>
                  <a:gd name="T20" fmla="*/ 19 w 37"/>
                  <a:gd name="T21" fmla="*/ 243 h 243"/>
                  <a:gd name="T22" fmla="*/ 20 w 37"/>
                  <a:gd name="T23" fmla="*/ 242 h 243"/>
                  <a:gd name="T24" fmla="*/ 37 w 37"/>
                  <a:gd name="T25" fmla="*/ 65 h 243"/>
                  <a:gd name="T26" fmla="*/ 37 w 37"/>
                  <a:gd name="T27" fmla="*/ 64 h 243"/>
                  <a:gd name="T28" fmla="*/ 3 w 37"/>
                  <a:gd name="T29" fmla="*/ 0 h 243"/>
                  <a:gd name="T30" fmla="*/ 1 w 37"/>
                  <a:gd name="T31" fmla="*/ 0 h 243"/>
                  <a:gd name="T32" fmla="*/ 0 w 37"/>
                  <a:gd name="T33" fmla="*/ 1 h 243"/>
                  <a:gd name="T34" fmla="*/ 1 w 37"/>
                  <a:gd name="T35" fmla="*/ 1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243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19" y="224"/>
                      <a:pt x="19" y="224"/>
                      <a:pt x="19" y="22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242"/>
                      <a:pt x="17" y="242"/>
                      <a:pt x="17" y="242"/>
                    </a:cubicBezTo>
                    <a:cubicBezTo>
                      <a:pt x="17" y="243"/>
                      <a:pt x="18" y="243"/>
                      <a:pt x="19" y="243"/>
                    </a:cubicBezTo>
                    <a:cubicBezTo>
                      <a:pt x="19" y="243"/>
                      <a:pt x="20" y="243"/>
                      <a:pt x="20" y="242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5" name="Freeform 1060"/>
              <p:cNvSpPr/>
              <p:nvPr/>
            </p:nvSpPr>
            <p:spPr bwMode="auto">
              <a:xfrm>
                <a:off x="6462" y="2275"/>
                <a:ext cx="147" cy="107"/>
              </a:xfrm>
              <a:custGeom>
                <a:avLst/>
                <a:gdLst>
                  <a:gd name="T0" fmla="*/ 137 w 139"/>
                  <a:gd name="T1" fmla="*/ 2 h 101"/>
                  <a:gd name="T2" fmla="*/ 136 w 139"/>
                  <a:gd name="T3" fmla="*/ 1 h 101"/>
                  <a:gd name="T4" fmla="*/ 30 w 139"/>
                  <a:gd name="T5" fmla="*/ 98 h 101"/>
                  <a:gd name="T6" fmla="*/ 5 w 139"/>
                  <a:gd name="T7" fmla="*/ 86 h 101"/>
                  <a:gd name="T8" fmla="*/ 138 w 139"/>
                  <a:gd name="T9" fmla="*/ 3 h 101"/>
                  <a:gd name="T10" fmla="*/ 137 w 139"/>
                  <a:gd name="T11" fmla="*/ 2 h 101"/>
                  <a:gd name="T12" fmla="*/ 136 w 139"/>
                  <a:gd name="T13" fmla="*/ 1 h 101"/>
                  <a:gd name="T14" fmla="*/ 137 w 139"/>
                  <a:gd name="T15" fmla="*/ 2 h 101"/>
                  <a:gd name="T16" fmla="*/ 137 w 139"/>
                  <a:gd name="T17" fmla="*/ 1 h 101"/>
                  <a:gd name="T18" fmla="*/ 1 w 139"/>
                  <a:gd name="T19" fmla="*/ 85 h 101"/>
                  <a:gd name="T20" fmla="*/ 0 w 139"/>
                  <a:gd name="T21" fmla="*/ 86 h 101"/>
                  <a:gd name="T22" fmla="*/ 1 w 139"/>
                  <a:gd name="T23" fmla="*/ 87 h 101"/>
                  <a:gd name="T24" fmla="*/ 30 w 139"/>
                  <a:gd name="T25" fmla="*/ 101 h 101"/>
                  <a:gd name="T26" fmla="*/ 32 w 139"/>
                  <a:gd name="T27" fmla="*/ 101 h 101"/>
                  <a:gd name="T28" fmla="*/ 138 w 139"/>
                  <a:gd name="T29" fmla="*/ 3 h 101"/>
                  <a:gd name="T30" fmla="*/ 139 w 139"/>
                  <a:gd name="T31" fmla="*/ 1 h 101"/>
                  <a:gd name="T32" fmla="*/ 137 w 139"/>
                  <a:gd name="T33" fmla="*/ 1 h 101"/>
                  <a:gd name="T34" fmla="*/ 137 w 139"/>
                  <a:gd name="T35" fmla="*/ 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9" h="101">
                    <a:moveTo>
                      <a:pt x="137" y="2"/>
                    </a:moveTo>
                    <a:cubicBezTo>
                      <a:pt x="136" y="1"/>
                      <a:pt x="136" y="1"/>
                      <a:pt x="136" y="1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138" y="3"/>
                      <a:pt x="138" y="3"/>
                      <a:pt x="138" y="3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6" y="1"/>
                      <a:pt x="136" y="1"/>
                      <a:pt x="136" y="1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5"/>
                      <a:pt x="0" y="86"/>
                      <a:pt x="0" y="86"/>
                    </a:cubicBezTo>
                    <a:cubicBezTo>
                      <a:pt x="0" y="87"/>
                      <a:pt x="1" y="87"/>
                      <a:pt x="1" y="87"/>
                    </a:cubicBezTo>
                    <a:cubicBezTo>
                      <a:pt x="30" y="101"/>
                      <a:pt x="30" y="101"/>
                      <a:pt x="30" y="101"/>
                    </a:cubicBezTo>
                    <a:cubicBezTo>
                      <a:pt x="31" y="101"/>
                      <a:pt x="31" y="101"/>
                      <a:pt x="32" y="101"/>
                    </a:cubicBezTo>
                    <a:cubicBezTo>
                      <a:pt x="138" y="3"/>
                      <a:pt x="138" y="3"/>
                      <a:pt x="138" y="3"/>
                    </a:cubicBezTo>
                    <a:cubicBezTo>
                      <a:pt x="139" y="3"/>
                      <a:pt x="139" y="2"/>
                      <a:pt x="139" y="1"/>
                    </a:cubicBezTo>
                    <a:cubicBezTo>
                      <a:pt x="138" y="0"/>
                      <a:pt x="137" y="0"/>
                      <a:pt x="137" y="1"/>
                    </a:cubicBezTo>
                    <a:cubicBezTo>
                      <a:pt x="137" y="2"/>
                      <a:pt x="137" y="2"/>
                      <a:pt x="13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6" name="Freeform 1061"/>
              <p:cNvSpPr/>
              <p:nvPr/>
            </p:nvSpPr>
            <p:spPr bwMode="auto">
              <a:xfrm>
                <a:off x="6610" y="2153"/>
                <a:ext cx="105" cy="97"/>
              </a:xfrm>
              <a:custGeom>
                <a:avLst/>
                <a:gdLst>
                  <a:gd name="T0" fmla="*/ 97 w 99"/>
                  <a:gd name="T1" fmla="*/ 2 h 92"/>
                  <a:gd name="T2" fmla="*/ 96 w 99"/>
                  <a:gd name="T3" fmla="*/ 1 h 92"/>
                  <a:gd name="T4" fmla="*/ 60 w 99"/>
                  <a:gd name="T5" fmla="*/ 88 h 92"/>
                  <a:gd name="T6" fmla="*/ 4 w 99"/>
                  <a:gd name="T7" fmla="*/ 69 h 92"/>
                  <a:gd name="T8" fmla="*/ 98 w 99"/>
                  <a:gd name="T9" fmla="*/ 3 h 92"/>
                  <a:gd name="T10" fmla="*/ 97 w 99"/>
                  <a:gd name="T11" fmla="*/ 2 h 92"/>
                  <a:gd name="T12" fmla="*/ 96 w 99"/>
                  <a:gd name="T13" fmla="*/ 1 h 92"/>
                  <a:gd name="T14" fmla="*/ 97 w 99"/>
                  <a:gd name="T15" fmla="*/ 2 h 92"/>
                  <a:gd name="T16" fmla="*/ 97 w 99"/>
                  <a:gd name="T17" fmla="*/ 0 h 92"/>
                  <a:gd name="T18" fmla="*/ 0 w 99"/>
                  <a:gd name="T19" fmla="*/ 68 h 92"/>
                  <a:gd name="T20" fmla="*/ 0 w 99"/>
                  <a:gd name="T21" fmla="*/ 69 h 92"/>
                  <a:gd name="T22" fmla="*/ 1 w 99"/>
                  <a:gd name="T23" fmla="*/ 70 h 92"/>
                  <a:gd name="T24" fmla="*/ 60 w 99"/>
                  <a:gd name="T25" fmla="*/ 91 h 92"/>
                  <a:gd name="T26" fmla="*/ 62 w 99"/>
                  <a:gd name="T27" fmla="*/ 90 h 92"/>
                  <a:gd name="T28" fmla="*/ 99 w 99"/>
                  <a:gd name="T29" fmla="*/ 2 h 92"/>
                  <a:gd name="T30" fmla="*/ 98 w 99"/>
                  <a:gd name="T31" fmla="*/ 0 h 92"/>
                  <a:gd name="T32" fmla="*/ 97 w 99"/>
                  <a:gd name="T33" fmla="*/ 0 h 92"/>
                  <a:gd name="T34" fmla="*/ 97 w 99"/>
                  <a:gd name="T35" fmla="*/ 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9" h="92">
                    <a:moveTo>
                      <a:pt x="97" y="2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70"/>
                      <a:pt x="0" y="70"/>
                      <a:pt x="1" y="70"/>
                    </a:cubicBezTo>
                    <a:cubicBezTo>
                      <a:pt x="60" y="91"/>
                      <a:pt x="60" y="91"/>
                      <a:pt x="60" y="91"/>
                    </a:cubicBezTo>
                    <a:cubicBezTo>
                      <a:pt x="61" y="92"/>
                      <a:pt x="62" y="91"/>
                      <a:pt x="62" y="90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1"/>
                      <a:pt x="98" y="0"/>
                    </a:cubicBezTo>
                    <a:cubicBezTo>
                      <a:pt x="98" y="0"/>
                      <a:pt x="97" y="0"/>
                      <a:pt x="97" y="0"/>
                    </a:cubicBezTo>
                    <a:cubicBezTo>
                      <a:pt x="97" y="2"/>
                      <a:pt x="97" y="2"/>
                      <a:pt x="9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7" name="Freeform 1062"/>
              <p:cNvSpPr/>
              <p:nvPr/>
            </p:nvSpPr>
            <p:spPr bwMode="auto">
              <a:xfrm>
                <a:off x="6630" y="2104"/>
                <a:ext cx="85" cy="145"/>
              </a:xfrm>
              <a:custGeom>
                <a:avLst/>
                <a:gdLst>
                  <a:gd name="T0" fmla="*/ 1 w 80"/>
                  <a:gd name="T1" fmla="*/ 1 h 137"/>
                  <a:gd name="T2" fmla="*/ 0 w 80"/>
                  <a:gd name="T3" fmla="*/ 3 h 137"/>
                  <a:gd name="T4" fmla="*/ 77 w 80"/>
                  <a:gd name="T5" fmla="*/ 48 h 137"/>
                  <a:gd name="T6" fmla="*/ 42 w 80"/>
                  <a:gd name="T7" fmla="*/ 131 h 137"/>
                  <a:gd name="T8" fmla="*/ 3 w 80"/>
                  <a:gd name="T9" fmla="*/ 1 h 137"/>
                  <a:gd name="T10" fmla="*/ 1 w 80"/>
                  <a:gd name="T11" fmla="*/ 1 h 137"/>
                  <a:gd name="T12" fmla="*/ 0 w 80"/>
                  <a:gd name="T13" fmla="*/ 3 h 137"/>
                  <a:gd name="T14" fmla="*/ 1 w 80"/>
                  <a:gd name="T15" fmla="*/ 1 h 137"/>
                  <a:gd name="T16" fmla="*/ 0 w 80"/>
                  <a:gd name="T17" fmla="*/ 2 h 137"/>
                  <a:gd name="T18" fmla="*/ 40 w 80"/>
                  <a:gd name="T19" fmla="*/ 136 h 137"/>
                  <a:gd name="T20" fmla="*/ 42 w 80"/>
                  <a:gd name="T21" fmla="*/ 137 h 137"/>
                  <a:gd name="T22" fmla="*/ 43 w 80"/>
                  <a:gd name="T23" fmla="*/ 136 h 137"/>
                  <a:gd name="T24" fmla="*/ 80 w 80"/>
                  <a:gd name="T25" fmla="*/ 48 h 137"/>
                  <a:gd name="T26" fmla="*/ 79 w 80"/>
                  <a:gd name="T27" fmla="*/ 46 h 137"/>
                  <a:gd name="T28" fmla="*/ 2 w 80"/>
                  <a:gd name="T29" fmla="*/ 0 h 137"/>
                  <a:gd name="T30" fmla="*/ 0 w 80"/>
                  <a:gd name="T31" fmla="*/ 0 h 137"/>
                  <a:gd name="T32" fmla="*/ 0 w 80"/>
                  <a:gd name="T33" fmla="*/ 2 h 137"/>
                  <a:gd name="T34" fmla="*/ 1 w 80"/>
                  <a:gd name="T35" fmla="*/ 1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37">
                    <a:moveTo>
                      <a:pt x="1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0" y="136"/>
                      <a:pt x="40" y="136"/>
                      <a:pt x="40" y="136"/>
                    </a:cubicBezTo>
                    <a:cubicBezTo>
                      <a:pt x="41" y="137"/>
                      <a:pt x="41" y="137"/>
                      <a:pt x="42" y="137"/>
                    </a:cubicBezTo>
                    <a:cubicBezTo>
                      <a:pt x="42" y="137"/>
                      <a:pt x="43" y="137"/>
                      <a:pt x="43" y="136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7"/>
                      <a:pt x="79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8" name="Freeform 1063"/>
              <p:cNvSpPr/>
              <p:nvPr/>
            </p:nvSpPr>
            <p:spPr bwMode="auto">
              <a:xfrm>
                <a:off x="6486" y="2104"/>
                <a:ext cx="147" cy="124"/>
              </a:xfrm>
              <a:custGeom>
                <a:avLst/>
                <a:gdLst>
                  <a:gd name="T0" fmla="*/ 118 w 139"/>
                  <a:gd name="T1" fmla="*/ 115 h 117"/>
                  <a:gd name="T2" fmla="*/ 118 w 139"/>
                  <a:gd name="T3" fmla="*/ 113 h 117"/>
                  <a:gd name="T4" fmla="*/ 6 w 139"/>
                  <a:gd name="T5" fmla="*/ 103 h 117"/>
                  <a:gd name="T6" fmla="*/ 135 w 139"/>
                  <a:gd name="T7" fmla="*/ 5 h 117"/>
                  <a:gd name="T8" fmla="*/ 117 w 139"/>
                  <a:gd name="T9" fmla="*/ 115 h 117"/>
                  <a:gd name="T10" fmla="*/ 118 w 139"/>
                  <a:gd name="T11" fmla="*/ 115 h 117"/>
                  <a:gd name="T12" fmla="*/ 118 w 139"/>
                  <a:gd name="T13" fmla="*/ 113 h 117"/>
                  <a:gd name="T14" fmla="*/ 118 w 139"/>
                  <a:gd name="T15" fmla="*/ 115 h 117"/>
                  <a:gd name="T16" fmla="*/ 120 w 139"/>
                  <a:gd name="T17" fmla="*/ 115 h 117"/>
                  <a:gd name="T18" fmla="*/ 139 w 139"/>
                  <a:gd name="T19" fmla="*/ 2 h 117"/>
                  <a:gd name="T20" fmla="*/ 138 w 139"/>
                  <a:gd name="T21" fmla="*/ 0 h 117"/>
                  <a:gd name="T22" fmla="*/ 136 w 139"/>
                  <a:gd name="T23" fmla="*/ 0 h 117"/>
                  <a:gd name="T24" fmla="*/ 1 w 139"/>
                  <a:gd name="T25" fmla="*/ 103 h 117"/>
                  <a:gd name="T26" fmla="*/ 0 w 139"/>
                  <a:gd name="T27" fmla="*/ 105 h 117"/>
                  <a:gd name="T28" fmla="*/ 2 w 139"/>
                  <a:gd name="T29" fmla="*/ 106 h 117"/>
                  <a:gd name="T30" fmla="*/ 118 w 139"/>
                  <a:gd name="T31" fmla="*/ 116 h 117"/>
                  <a:gd name="T32" fmla="*/ 120 w 139"/>
                  <a:gd name="T33" fmla="*/ 115 h 117"/>
                  <a:gd name="T34" fmla="*/ 118 w 139"/>
                  <a:gd name="T35" fmla="*/ 11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9" h="117">
                    <a:moveTo>
                      <a:pt x="118" y="115"/>
                    </a:moveTo>
                    <a:cubicBezTo>
                      <a:pt x="118" y="113"/>
                      <a:pt x="118" y="113"/>
                      <a:pt x="118" y="113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17" y="115"/>
                      <a:pt x="117" y="115"/>
                      <a:pt x="117" y="115"/>
                    </a:cubicBez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39" y="2"/>
                      <a:pt x="139" y="2"/>
                      <a:pt x="139" y="2"/>
                    </a:cubicBezTo>
                    <a:cubicBezTo>
                      <a:pt x="139" y="1"/>
                      <a:pt x="138" y="0"/>
                      <a:pt x="138" y="0"/>
                    </a:cubicBezTo>
                    <a:cubicBezTo>
                      <a:pt x="137" y="0"/>
                      <a:pt x="137" y="0"/>
                      <a:pt x="136" y="0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0" y="104"/>
                      <a:pt x="0" y="104"/>
                      <a:pt x="0" y="105"/>
                    </a:cubicBezTo>
                    <a:cubicBezTo>
                      <a:pt x="1" y="106"/>
                      <a:pt x="1" y="106"/>
                      <a:pt x="2" y="106"/>
                    </a:cubicBezTo>
                    <a:cubicBezTo>
                      <a:pt x="118" y="116"/>
                      <a:pt x="118" y="116"/>
                      <a:pt x="118" y="116"/>
                    </a:cubicBezTo>
                    <a:cubicBezTo>
                      <a:pt x="119" y="117"/>
                      <a:pt x="119" y="116"/>
                      <a:pt x="120" y="115"/>
                    </a:cubicBezTo>
                    <a:cubicBezTo>
                      <a:pt x="118" y="115"/>
                      <a:pt x="118" y="115"/>
                      <a:pt x="118" y="11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9" name="Freeform 1064"/>
              <p:cNvSpPr/>
              <p:nvPr/>
            </p:nvSpPr>
            <p:spPr bwMode="auto">
              <a:xfrm>
                <a:off x="6606" y="2223"/>
                <a:ext cx="70" cy="56"/>
              </a:xfrm>
              <a:custGeom>
                <a:avLst/>
                <a:gdLst>
                  <a:gd name="T0" fmla="*/ 65 w 66"/>
                  <a:gd name="T1" fmla="*/ 23 h 53"/>
                  <a:gd name="T2" fmla="*/ 64 w 66"/>
                  <a:gd name="T3" fmla="*/ 21 h 53"/>
                  <a:gd name="T4" fmla="*/ 3 w 66"/>
                  <a:gd name="T5" fmla="*/ 49 h 53"/>
                  <a:gd name="T6" fmla="*/ 6 w 66"/>
                  <a:gd name="T7" fmla="*/ 4 h 53"/>
                  <a:gd name="T8" fmla="*/ 64 w 66"/>
                  <a:gd name="T9" fmla="*/ 24 h 53"/>
                  <a:gd name="T10" fmla="*/ 65 w 66"/>
                  <a:gd name="T11" fmla="*/ 23 h 53"/>
                  <a:gd name="T12" fmla="*/ 64 w 66"/>
                  <a:gd name="T13" fmla="*/ 21 h 53"/>
                  <a:gd name="T14" fmla="*/ 65 w 66"/>
                  <a:gd name="T15" fmla="*/ 23 h 53"/>
                  <a:gd name="T16" fmla="*/ 65 w 66"/>
                  <a:gd name="T17" fmla="*/ 21 h 53"/>
                  <a:gd name="T18" fmla="*/ 6 w 66"/>
                  <a:gd name="T19" fmla="*/ 1 h 53"/>
                  <a:gd name="T20" fmla="*/ 4 w 66"/>
                  <a:gd name="T21" fmla="*/ 1 h 53"/>
                  <a:gd name="T22" fmla="*/ 4 w 66"/>
                  <a:gd name="T23" fmla="*/ 2 h 53"/>
                  <a:gd name="T24" fmla="*/ 0 w 66"/>
                  <a:gd name="T25" fmla="*/ 51 h 53"/>
                  <a:gd name="T26" fmla="*/ 0 w 66"/>
                  <a:gd name="T27" fmla="*/ 52 h 53"/>
                  <a:gd name="T28" fmla="*/ 2 w 66"/>
                  <a:gd name="T29" fmla="*/ 52 h 53"/>
                  <a:gd name="T30" fmla="*/ 65 w 66"/>
                  <a:gd name="T31" fmla="*/ 24 h 53"/>
                  <a:gd name="T32" fmla="*/ 66 w 66"/>
                  <a:gd name="T33" fmla="*/ 23 h 53"/>
                  <a:gd name="T34" fmla="*/ 65 w 66"/>
                  <a:gd name="T35" fmla="*/ 21 h 53"/>
                  <a:gd name="T36" fmla="*/ 65 w 66"/>
                  <a:gd name="T37" fmla="*/ 2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3">
                    <a:moveTo>
                      <a:pt x="65" y="23"/>
                    </a:moveTo>
                    <a:cubicBezTo>
                      <a:pt x="64" y="21"/>
                      <a:pt x="64" y="21"/>
                      <a:pt x="64" y="21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2"/>
                      <a:pt x="0" y="52"/>
                    </a:cubicBezTo>
                    <a:cubicBezTo>
                      <a:pt x="1" y="53"/>
                      <a:pt x="1" y="53"/>
                      <a:pt x="2" y="5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6" y="24"/>
                      <a:pt x="66" y="23"/>
                      <a:pt x="66" y="23"/>
                    </a:cubicBezTo>
                    <a:cubicBezTo>
                      <a:pt x="66" y="22"/>
                      <a:pt x="66" y="22"/>
                      <a:pt x="65" y="21"/>
                    </a:cubicBezTo>
                    <a:cubicBezTo>
                      <a:pt x="65" y="23"/>
                      <a:pt x="65" y="23"/>
                      <a:pt x="65" y="2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0" name="Freeform 1065"/>
              <p:cNvSpPr/>
              <p:nvPr/>
            </p:nvSpPr>
            <p:spPr bwMode="auto">
              <a:xfrm>
                <a:off x="6610" y="2153"/>
                <a:ext cx="131" cy="95"/>
              </a:xfrm>
              <a:custGeom>
                <a:avLst/>
                <a:gdLst>
                  <a:gd name="T0" fmla="*/ 123 w 124"/>
                  <a:gd name="T1" fmla="*/ 88 h 90"/>
                  <a:gd name="T2" fmla="*/ 123 w 124"/>
                  <a:gd name="T3" fmla="*/ 87 h 90"/>
                  <a:gd name="T4" fmla="*/ 5 w 124"/>
                  <a:gd name="T5" fmla="*/ 68 h 90"/>
                  <a:gd name="T6" fmla="*/ 97 w 124"/>
                  <a:gd name="T7" fmla="*/ 4 h 90"/>
                  <a:gd name="T8" fmla="*/ 121 w 124"/>
                  <a:gd name="T9" fmla="*/ 89 h 90"/>
                  <a:gd name="T10" fmla="*/ 123 w 124"/>
                  <a:gd name="T11" fmla="*/ 88 h 90"/>
                  <a:gd name="T12" fmla="*/ 123 w 124"/>
                  <a:gd name="T13" fmla="*/ 87 h 90"/>
                  <a:gd name="T14" fmla="*/ 123 w 124"/>
                  <a:gd name="T15" fmla="*/ 88 h 90"/>
                  <a:gd name="T16" fmla="*/ 124 w 124"/>
                  <a:gd name="T17" fmla="*/ 88 h 90"/>
                  <a:gd name="T18" fmla="*/ 99 w 124"/>
                  <a:gd name="T19" fmla="*/ 1 h 90"/>
                  <a:gd name="T20" fmla="*/ 98 w 124"/>
                  <a:gd name="T21" fmla="*/ 0 h 90"/>
                  <a:gd name="T22" fmla="*/ 97 w 124"/>
                  <a:gd name="T23" fmla="*/ 0 h 90"/>
                  <a:gd name="T24" fmla="*/ 0 w 124"/>
                  <a:gd name="T25" fmla="*/ 68 h 90"/>
                  <a:gd name="T26" fmla="*/ 0 w 124"/>
                  <a:gd name="T27" fmla="*/ 69 h 90"/>
                  <a:gd name="T28" fmla="*/ 1 w 124"/>
                  <a:gd name="T29" fmla="*/ 70 h 90"/>
                  <a:gd name="T30" fmla="*/ 123 w 124"/>
                  <a:gd name="T31" fmla="*/ 90 h 90"/>
                  <a:gd name="T32" fmla="*/ 124 w 124"/>
                  <a:gd name="T33" fmla="*/ 89 h 90"/>
                  <a:gd name="T34" fmla="*/ 124 w 124"/>
                  <a:gd name="T35" fmla="*/ 88 h 90"/>
                  <a:gd name="T36" fmla="*/ 123 w 124"/>
                  <a:gd name="T37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90">
                    <a:moveTo>
                      <a:pt x="123" y="88"/>
                    </a:moveTo>
                    <a:cubicBezTo>
                      <a:pt x="123" y="87"/>
                      <a:pt x="123" y="87"/>
                      <a:pt x="123" y="87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121" y="89"/>
                      <a:pt x="121" y="89"/>
                      <a:pt x="121" y="89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"/>
                      <a:pt x="98" y="0"/>
                      <a:pt x="98" y="0"/>
                    </a:cubicBezTo>
                    <a:cubicBezTo>
                      <a:pt x="98" y="0"/>
                      <a:pt x="97" y="0"/>
                      <a:pt x="97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70"/>
                      <a:pt x="0" y="70"/>
                      <a:pt x="1" y="70"/>
                    </a:cubicBezTo>
                    <a:cubicBezTo>
                      <a:pt x="123" y="90"/>
                      <a:pt x="123" y="90"/>
                      <a:pt x="123" y="90"/>
                    </a:cubicBezTo>
                    <a:cubicBezTo>
                      <a:pt x="123" y="90"/>
                      <a:pt x="124" y="90"/>
                      <a:pt x="124" y="89"/>
                    </a:cubicBezTo>
                    <a:cubicBezTo>
                      <a:pt x="124" y="89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1" name="Freeform 1066"/>
              <p:cNvSpPr/>
              <p:nvPr/>
            </p:nvSpPr>
            <p:spPr bwMode="auto">
              <a:xfrm>
                <a:off x="6630" y="2061"/>
                <a:ext cx="172" cy="95"/>
              </a:xfrm>
              <a:custGeom>
                <a:avLst/>
                <a:gdLst>
                  <a:gd name="T0" fmla="*/ 161 w 163"/>
                  <a:gd name="T1" fmla="*/ 1 h 90"/>
                  <a:gd name="T2" fmla="*/ 161 w 163"/>
                  <a:gd name="T3" fmla="*/ 0 h 90"/>
                  <a:gd name="T4" fmla="*/ 1 w 163"/>
                  <a:gd name="T5" fmla="*/ 41 h 90"/>
                  <a:gd name="T6" fmla="*/ 0 w 163"/>
                  <a:gd name="T7" fmla="*/ 42 h 90"/>
                  <a:gd name="T8" fmla="*/ 0 w 163"/>
                  <a:gd name="T9" fmla="*/ 44 h 90"/>
                  <a:gd name="T10" fmla="*/ 78 w 163"/>
                  <a:gd name="T11" fmla="*/ 90 h 90"/>
                  <a:gd name="T12" fmla="*/ 80 w 163"/>
                  <a:gd name="T13" fmla="*/ 90 h 90"/>
                  <a:gd name="T14" fmla="*/ 163 w 163"/>
                  <a:gd name="T15" fmla="*/ 2 h 90"/>
                  <a:gd name="T16" fmla="*/ 163 w 163"/>
                  <a:gd name="T17" fmla="*/ 0 h 90"/>
                  <a:gd name="T18" fmla="*/ 161 w 163"/>
                  <a:gd name="T19" fmla="*/ 0 h 90"/>
                  <a:gd name="T20" fmla="*/ 161 w 163"/>
                  <a:gd name="T21" fmla="*/ 1 h 90"/>
                  <a:gd name="T22" fmla="*/ 160 w 163"/>
                  <a:gd name="T23" fmla="*/ 0 h 90"/>
                  <a:gd name="T24" fmla="*/ 78 w 163"/>
                  <a:gd name="T25" fmla="*/ 87 h 90"/>
                  <a:gd name="T26" fmla="*/ 5 w 163"/>
                  <a:gd name="T27" fmla="*/ 43 h 90"/>
                  <a:gd name="T28" fmla="*/ 162 w 163"/>
                  <a:gd name="T29" fmla="*/ 3 h 90"/>
                  <a:gd name="T30" fmla="*/ 161 w 163"/>
                  <a:gd name="T31" fmla="*/ 1 h 90"/>
                  <a:gd name="T32" fmla="*/ 160 w 163"/>
                  <a:gd name="T33" fmla="*/ 0 h 90"/>
                  <a:gd name="T34" fmla="*/ 161 w 163"/>
                  <a:gd name="T35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90">
                    <a:moveTo>
                      <a:pt x="161" y="1"/>
                    </a:moveTo>
                    <a:cubicBezTo>
                      <a:pt x="161" y="0"/>
                      <a:pt x="161" y="0"/>
                      <a:pt x="161" y="0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1"/>
                      <a:pt x="0" y="42"/>
                      <a:pt x="0" y="42"/>
                    </a:cubicBezTo>
                    <a:cubicBezTo>
                      <a:pt x="0" y="43"/>
                      <a:pt x="0" y="43"/>
                      <a:pt x="0" y="44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90"/>
                      <a:pt x="79" y="90"/>
                      <a:pt x="80" y="90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2"/>
                      <a:pt x="163" y="1"/>
                      <a:pt x="163" y="0"/>
                    </a:cubicBezTo>
                    <a:cubicBezTo>
                      <a:pt x="162" y="0"/>
                      <a:pt x="162" y="0"/>
                      <a:pt x="161" y="0"/>
                    </a:cubicBezTo>
                    <a:cubicBezTo>
                      <a:pt x="161" y="1"/>
                      <a:pt x="161" y="1"/>
                      <a:pt x="161" y="1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162" y="3"/>
                      <a:pt x="162" y="3"/>
                      <a:pt x="162" y="3"/>
                    </a:cubicBezTo>
                    <a:cubicBezTo>
                      <a:pt x="161" y="1"/>
                      <a:pt x="161" y="1"/>
                      <a:pt x="161" y="1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1" y="1"/>
                      <a:pt x="161" y="1"/>
                      <a:pt x="16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2" name="Freeform 1067"/>
              <p:cNvSpPr/>
              <p:nvPr/>
            </p:nvSpPr>
            <p:spPr bwMode="auto">
              <a:xfrm>
                <a:off x="6630" y="2061"/>
                <a:ext cx="208" cy="70"/>
              </a:xfrm>
              <a:custGeom>
                <a:avLst/>
                <a:gdLst>
                  <a:gd name="T0" fmla="*/ 195 w 197"/>
                  <a:gd name="T1" fmla="*/ 65 h 66"/>
                  <a:gd name="T2" fmla="*/ 196 w 197"/>
                  <a:gd name="T3" fmla="*/ 63 h 66"/>
                  <a:gd name="T4" fmla="*/ 9 w 197"/>
                  <a:gd name="T5" fmla="*/ 42 h 66"/>
                  <a:gd name="T6" fmla="*/ 161 w 197"/>
                  <a:gd name="T7" fmla="*/ 3 h 66"/>
                  <a:gd name="T8" fmla="*/ 194 w 197"/>
                  <a:gd name="T9" fmla="*/ 66 h 66"/>
                  <a:gd name="T10" fmla="*/ 195 w 197"/>
                  <a:gd name="T11" fmla="*/ 65 h 66"/>
                  <a:gd name="T12" fmla="*/ 196 w 197"/>
                  <a:gd name="T13" fmla="*/ 63 h 66"/>
                  <a:gd name="T14" fmla="*/ 195 w 197"/>
                  <a:gd name="T15" fmla="*/ 65 h 66"/>
                  <a:gd name="T16" fmla="*/ 197 w 197"/>
                  <a:gd name="T17" fmla="*/ 64 h 66"/>
                  <a:gd name="T18" fmla="*/ 163 w 197"/>
                  <a:gd name="T19" fmla="*/ 0 h 66"/>
                  <a:gd name="T20" fmla="*/ 161 w 197"/>
                  <a:gd name="T21" fmla="*/ 0 h 66"/>
                  <a:gd name="T22" fmla="*/ 1 w 197"/>
                  <a:gd name="T23" fmla="*/ 41 h 66"/>
                  <a:gd name="T24" fmla="*/ 0 w 197"/>
                  <a:gd name="T25" fmla="*/ 43 h 66"/>
                  <a:gd name="T26" fmla="*/ 1 w 197"/>
                  <a:gd name="T27" fmla="*/ 44 h 66"/>
                  <a:gd name="T28" fmla="*/ 195 w 197"/>
                  <a:gd name="T29" fmla="*/ 66 h 66"/>
                  <a:gd name="T30" fmla="*/ 197 w 197"/>
                  <a:gd name="T31" fmla="*/ 66 h 66"/>
                  <a:gd name="T32" fmla="*/ 197 w 197"/>
                  <a:gd name="T33" fmla="*/ 64 h 66"/>
                  <a:gd name="T34" fmla="*/ 195 w 197"/>
                  <a:gd name="T35" fmla="*/ 6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7" h="66">
                    <a:moveTo>
                      <a:pt x="195" y="65"/>
                    </a:moveTo>
                    <a:cubicBezTo>
                      <a:pt x="196" y="63"/>
                      <a:pt x="196" y="63"/>
                      <a:pt x="196" y="6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6" y="63"/>
                      <a:pt x="196" y="63"/>
                      <a:pt x="196" y="63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7" y="64"/>
                      <a:pt x="197" y="64"/>
                      <a:pt x="197" y="64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2" y="0"/>
                      <a:pt x="162" y="0"/>
                      <a:pt x="161" y="0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1"/>
                      <a:pt x="0" y="42"/>
                      <a:pt x="0" y="43"/>
                    </a:cubicBezTo>
                    <a:cubicBezTo>
                      <a:pt x="0" y="43"/>
                      <a:pt x="0" y="44"/>
                      <a:pt x="1" y="44"/>
                    </a:cubicBezTo>
                    <a:cubicBezTo>
                      <a:pt x="195" y="66"/>
                      <a:pt x="195" y="66"/>
                      <a:pt x="195" y="66"/>
                    </a:cubicBezTo>
                    <a:cubicBezTo>
                      <a:pt x="196" y="66"/>
                      <a:pt x="196" y="66"/>
                      <a:pt x="197" y="66"/>
                    </a:cubicBezTo>
                    <a:cubicBezTo>
                      <a:pt x="197" y="65"/>
                      <a:pt x="197" y="65"/>
                      <a:pt x="197" y="64"/>
                    </a:cubicBezTo>
                    <a:cubicBezTo>
                      <a:pt x="195" y="65"/>
                      <a:pt x="195" y="65"/>
                      <a:pt x="195" y="6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3" name="Freeform 1068"/>
              <p:cNvSpPr/>
              <p:nvPr/>
            </p:nvSpPr>
            <p:spPr bwMode="auto">
              <a:xfrm>
                <a:off x="6735" y="2314"/>
                <a:ext cx="85" cy="173"/>
              </a:xfrm>
              <a:custGeom>
                <a:avLst/>
                <a:gdLst>
                  <a:gd name="T0" fmla="*/ 12 w 81"/>
                  <a:gd name="T1" fmla="*/ 51 h 164"/>
                  <a:gd name="T2" fmla="*/ 10 w 81"/>
                  <a:gd name="T3" fmla="*/ 51 h 164"/>
                  <a:gd name="T4" fmla="*/ 0 w 81"/>
                  <a:gd name="T5" fmla="*/ 162 h 164"/>
                  <a:gd name="T6" fmla="*/ 1 w 81"/>
                  <a:gd name="T7" fmla="*/ 163 h 164"/>
                  <a:gd name="T8" fmla="*/ 3 w 81"/>
                  <a:gd name="T9" fmla="*/ 163 h 164"/>
                  <a:gd name="T10" fmla="*/ 81 w 81"/>
                  <a:gd name="T11" fmla="*/ 2 h 164"/>
                  <a:gd name="T12" fmla="*/ 81 w 81"/>
                  <a:gd name="T13" fmla="*/ 1 h 164"/>
                  <a:gd name="T14" fmla="*/ 79 w 81"/>
                  <a:gd name="T15" fmla="*/ 0 h 164"/>
                  <a:gd name="T16" fmla="*/ 11 w 81"/>
                  <a:gd name="T17" fmla="*/ 50 h 164"/>
                  <a:gd name="T18" fmla="*/ 10 w 81"/>
                  <a:gd name="T19" fmla="*/ 51 h 164"/>
                  <a:gd name="T20" fmla="*/ 12 w 81"/>
                  <a:gd name="T21" fmla="*/ 51 h 164"/>
                  <a:gd name="T22" fmla="*/ 13 w 81"/>
                  <a:gd name="T23" fmla="*/ 52 h 164"/>
                  <a:gd name="T24" fmla="*/ 76 w 81"/>
                  <a:gd name="T25" fmla="*/ 6 h 164"/>
                  <a:gd name="T26" fmla="*/ 4 w 81"/>
                  <a:gd name="T27" fmla="*/ 154 h 164"/>
                  <a:gd name="T28" fmla="*/ 13 w 81"/>
                  <a:gd name="T29" fmla="*/ 51 h 164"/>
                  <a:gd name="T30" fmla="*/ 12 w 81"/>
                  <a:gd name="T31" fmla="*/ 51 h 164"/>
                  <a:gd name="T32" fmla="*/ 13 w 81"/>
                  <a:gd name="T33" fmla="*/ 52 h 164"/>
                  <a:gd name="T34" fmla="*/ 12 w 81"/>
                  <a:gd name="T35" fmla="*/ 51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164">
                    <a:moveTo>
                      <a:pt x="12" y="51"/>
                    </a:moveTo>
                    <a:cubicBezTo>
                      <a:pt x="10" y="51"/>
                      <a:pt x="10" y="51"/>
                      <a:pt x="10" y="51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3"/>
                      <a:pt x="0" y="163"/>
                      <a:pt x="1" y="163"/>
                    </a:cubicBezTo>
                    <a:cubicBezTo>
                      <a:pt x="2" y="164"/>
                      <a:pt x="2" y="163"/>
                      <a:pt x="3" y="163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1" y="2"/>
                      <a:pt x="81" y="1"/>
                      <a:pt x="81" y="1"/>
                    </a:cubicBezTo>
                    <a:cubicBezTo>
                      <a:pt x="80" y="0"/>
                      <a:pt x="79" y="0"/>
                      <a:pt x="79" y="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1"/>
                      <a:pt x="10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4" y="154"/>
                      <a:pt x="4" y="154"/>
                      <a:pt x="4" y="154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2" y="51"/>
                      <a:pt x="12" y="51"/>
                      <a:pt x="12" y="5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4" name="Freeform 1069"/>
              <p:cNvSpPr/>
              <p:nvPr/>
            </p:nvSpPr>
            <p:spPr bwMode="auto">
              <a:xfrm>
                <a:off x="6650" y="2483"/>
                <a:ext cx="88" cy="138"/>
              </a:xfrm>
              <a:custGeom>
                <a:avLst/>
                <a:gdLst>
                  <a:gd name="T0" fmla="*/ 2 w 83"/>
                  <a:gd name="T1" fmla="*/ 129 h 131"/>
                  <a:gd name="T2" fmla="*/ 3 w 83"/>
                  <a:gd name="T3" fmla="*/ 130 h 131"/>
                  <a:gd name="T4" fmla="*/ 18 w 83"/>
                  <a:gd name="T5" fmla="*/ 32 h 131"/>
                  <a:gd name="T6" fmla="*/ 77 w 83"/>
                  <a:gd name="T7" fmla="*/ 5 h 131"/>
                  <a:gd name="T8" fmla="*/ 0 w 83"/>
                  <a:gd name="T9" fmla="*/ 129 h 131"/>
                  <a:gd name="T10" fmla="*/ 2 w 83"/>
                  <a:gd name="T11" fmla="*/ 129 h 131"/>
                  <a:gd name="T12" fmla="*/ 3 w 83"/>
                  <a:gd name="T13" fmla="*/ 130 h 131"/>
                  <a:gd name="T14" fmla="*/ 2 w 83"/>
                  <a:gd name="T15" fmla="*/ 129 h 131"/>
                  <a:gd name="T16" fmla="*/ 3 w 83"/>
                  <a:gd name="T17" fmla="*/ 130 h 131"/>
                  <a:gd name="T18" fmla="*/ 83 w 83"/>
                  <a:gd name="T19" fmla="*/ 3 h 131"/>
                  <a:gd name="T20" fmla="*/ 83 w 83"/>
                  <a:gd name="T21" fmla="*/ 1 h 131"/>
                  <a:gd name="T22" fmla="*/ 81 w 83"/>
                  <a:gd name="T23" fmla="*/ 1 h 131"/>
                  <a:gd name="T24" fmla="*/ 16 w 83"/>
                  <a:gd name="T25" fmla="*/ 30 h 131"/>
                  <a:gd name="T26" fmla="*/ 15 w 83"/>
                  <a:gd name="T27" fmla="*/ 31 h 131"/>
                  <a:gd name="T28" fmla="*/ 0 w 83"/>
                  <a:gd name="T29" fmla="*/ 129 h 131"/>
                  <a:gd name="T30" fmla="*/ 1 w 83"/>
                  <a:gd name="T31" fmla="*/ 131 h 131"/>
                  <a:gd name="T32" fmla="*/ 3 w 83"/>
                  <a:gd name="T33" fmla="*/ 130 h 131"/>
                  <a:gd name="T34" fmla="*/ 2 w 83"/>
                  <a:gd name="T35" fmla="*/ 12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" h="131">
                    <a:moveTo>
                      <a:pt x="2" y="129"/>
                    </a:moveTo>
                    <a:cubicBezTo>
                      <a:pt x="3" y="130"/>
                      <a:pt x="3" y="130"/>
                      <a:pt x="3" y="130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2"/>
                      <a:pt x="83" y="2"/>
                      <a:pt x="83" y="1"/>
                    </a:cubicBezTo>
                    <a:cubicBezTo>
                      <a:pt x="82" y="1"/>
                      <a:pt x="81" y="0"/>
                      <a:pt x="81" y="1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0"/>
                      <a:pt x="0" y="131"/>
                      <a:pt x="1" y="131"/>
                    </a:cubicBezTo>
                    <a:cubicBezTo>
                      <a:pt x="2" y="131"/>
                      <a:pt x="3" y="131"/>
                      <a:pt x="3" y="130"/>
                    </a:cubicBezTo>
                    <a:cubicBezTo>
                      <a:pt x="2" y="129"/>
                      <a:pt x="2" y="129"/>
                      <a:pt x="2" y="12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5" name="Freeform 1070"/>
              <p:cNvSpPr/>
              <p:nvPr/>
            </p:nvSpPr>
            <p:spPr bwMode="auto">
              <a:xfrm>
                <a:off x="6579" y="2618"/>
                <a:ext cx="74" cy="113"/>
              </a:xfrm>
              <a:custGeom>
                <a:avLst/>
                <a:gdLst>
                  <a:gd name="T0" fmla="*/ 40 w 70"/>
                  <a:gd name="T1" fmla="*/ 105 h 107"/>
                  <a:gd name="T2" fmla="*/ 40 w 70"/>
                  <a:gd name="T3" fmla="*/ 104 h 107"/>
                  <a:gd name="T4" fmla="*/ 4 w 70"/>
                  <a:gd name="T5" fmla="*/ 103 h 107"/>
                  <a:gd name="T6" fmla="*/ 65 w 70"/>
                  <a:gd name="T7" fmla="*/ 10 h 107"/>
                  <a:gd name="T8" fmla="*/ 38 w 70"/>
                  <a:gd name="T9" fmla="*/ 105 h 107"/>
                  <a:gd name="T10" fmla="*/ 40 w 70"/>
                  <a:gd name="T11" fmla="*/ 105 h 107"/>
                  <a:gd name="T12" fmla="*/ 40 w 70"/>
                  <a:gd name="T13" fmla="*/ 104 h 107"/>
                  <a:gd name="T14" fmla="*/ 40 w 70"/>
                  <a:gd name="T15" fmla="*/ 105 h 107"/>
                  <a:gd name="T16" fmla="*/ 41 w 70"/>
                  <a:gd name="T17" fmla="*/ 106 h 107"/>
                  <a:gd name="T18" fmla="*/ 70 w 70"/>
                  <a:gd name="T19" fmla="*/ 2 h 107"/>
                  <a:gd name="T20" fmla="*/ 69 w 70"/>
                  <a:gd name="T21" fmla="*/ 0 h 107"/>
                  <a:gd name="T22" fmla="*/ 67 w 70"/>
                  <a:gd name="T23" fmla="*/ 1 h 107"/>
                  <a:gd name="T24" fmla="*/ 0 w 70"/>
                  <a:gd name="T25" fmla="*/ 104 h 107"/>
                  <a:gd name="T26" fmla="*/ 0 w 70"/>
                  <a:gd name="T27" fmla="*/ 105 h 107"/>
                  <a:gd name="T28" fmla="*/ 1 w 70"/>
                  <a:gd name="T29" fmla="*/ 106 h 107"/>
                  <a:gd name="T30" fmla="*/ 40 w 70"/>
                  <a:gd name="T31" fmla="*/ 107 h 107"/>
                  <a:gd name="T32" fmla="*/ 41 w 70"/>
                  <a:gd name="T33" fmla="*/ 106 h 107"/>
                  <a:gd name="T34" fmla="*/ 40 w 70"/>
                  <a:gd name="T35" fmla="*/ 10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" h="107">
                    <a:moveTo>
                      <a:pt x="40" y="105"/>
                    </a:moveTo>
                    <a:cubicBezTo>
                      <a:pt x="40" y="104"/>
                      <a:pt x="40" y="104"/>
                      <a:pt x="40" y="104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1"/>
                      <a:pt x="70" y="0"/>
                      <a:pt x="69" y="0"/>
                    </a:cubicBezTo>
                    <a:cubicBezTo>
                      <a:pt x="69" y="0"/>
                      <a:pt x="68" y="0"/>
                      <a:pt x="67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04"/>
                      <a:pt x="0" y="105"/>
                      <a:pt x="0" y="105"/>
                    </a:cubicBezTo>
                    <a:cubicBezTo>
                      <a:pt x="0" y="106"/>
                      <a:pt x="1" y="106"/>
                      <a:pt x="1" y="106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40" y="107"/>
                      <a:pt x="41" y="107"/>
                      <a:pt x="41" y="106"/>
                    </a:cubicBezTo>
                    <a:cubicBezTo>
                      <a:pt x="40" y="105"/>
                      <a:pt x="40" y="105"/>
                      <a:pt x="40" y="10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6" name="Freeform 1071"/>
              <p:cNvSpPr/>
              <p:nvPr/>
            </p:nvSpPr>
            <p:spPr bwMode="auto">
              <a:xfrm>
                <a:off x="6554" y="2669"/>
                <a:ext cx="69" cy="62"/>
              </a:xfrm>
              <a:custGeom>
                <a:avLst/>
                <a:gdLst>
                  <a:gd name="T0" fmla="*/ 1 w 65"/>
                  <a:gd name="T1" fmla="*/ 2 h 59"/>
                  <a:gd name="T2" fmla="*/ 0 w 65"/>
                  <a:gd name="T3" fmla="*/ 3 h 59"/>
                  <a:gd name="T4" fmla="*/ 24 w 65"/>
                  <a:gd name="T5" fmla="*/ 57 h 59"/>
                  <a:gd name="T6" fmla="*/ 25 w 65"/>
                  <a:gd name="T7" fmla="*/ 58 h 59"/>
                  <a:gd name="T8" fmla="*/ 64 w 65"/>
                  <a:gd name="T9" fmla="*/ 59 h 59"/>
                  <a:gd name="T10" fmla="*/ 65 w 65"/>
                  <a:gd name="T11" fmla="*/ 58 h 59"/>
                  <a:gd name="T12" fmla="*/ 65 w 65"/>
                  <a:gd name="T13" fmla="*/ 56 h 59"/>
                  <a:gd name="T14" fmla="*/ 2 w 65"/>
                  <a:gd name="T15" fmla="*/ 1 h 59"/>
                  <a:gd name="T16" fmla="*/ 0 w 65"/>
                  <a:gd name="T17" fmla="*/ 1 h 59"/>
                  <a:gd name="T18" fmla="*/ 0 w 65"/>
                  <a:gd name="T19" fmla="*/ 3 h 59"/>
                  <a:gd name="T20" fmla="*/ 1 w 65"/>
                  <a:gd name="T21" fmla="*/ 2 h 59"/>
                  <a:gd name="T22" fmla="*/ 0 w 65"/>
                  <a:gd name="T23" fmla="*/ 3 h 59"/>
                  <a:gd name="T24" fmla="*/ 60 w 65"/>
                  <a:gd name="T25" fmla="*/ 56 h 59"/>
                  <a:gd name="T26" fmla="*/ 26 w 65"/>
                  <a:gd name="T27" fmla="*/ 55 h 59"/>
                  <a:gd name="T28" fmla="*/ 3 w 65"/>
                  <a:gd name="T29" fmla="*/ 1 h 59"/>
                  <a:gd name="T30" fmla="*/ 1 w 65"/>
                  <a:gd name="T31" fmla="*/ 2 h 59"/>
                  <a:gd name="T32" fmla="*/ 0 w 65"/>
                  <a:gd name="T33" fmla="*/ 3 h 59"/>
                  <a:gd name="T34" fmla="*/ 1 w 65"/>
                  <a:gd name="T35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59">
                    <a:moveTo>
                      <a:pt x="1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8"/>
                      <a:pt x="25" y="58"/>
                      <a:pt x="25" y="58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5" y="59"/>
                      <a:pt x="65" y="58"/>
                    </a:cubicBezTo>
                    <a:cubicBezTo>
                      <a:pt x="65" y="57"/>
                      <a:pt x="65" y="57"/>
                      <a:pt x="65" y="5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7" name="Freeform 1072"/>
              <p:cNvSpPr/>
              <p:nvPr/>
            </p:nvSpPr>
            <p:spPr bwMode="auto">
              <a:xfrm>
                <a:off x="6488" y="2520"/>
                <a:ext cx="70" cy="153"/>
              </a:xfrm>
              <a:custGeom>
                <a:avLst/>
                <a:gdLst>
                  <a:gd name="T0" fmla="*/ 1 w 66"/>
                  <a:gd name="T1" fmla="*/ 59 h 145"/>
                  <a:gd name="T2" fmla="*/ 2 w 66"/>
                  <a:gd name="T3" fmla="*/ 60 h 145"/>
                  <a:gd name="T4" fmla="*/ 63 w 66"/>
                  <a:gd name="T5" fmla="*/ 5 h 145"/>
                  <a:gd name="T6" fmla="*/ 62 w 66"/>
                  <a:gd name="T7" fmla="*/ 138 h 145"/>
                  <a:gd name="T8" fmla="*/ 3 w 66"/>
                  <a:gd name="T9" fmla="*/ 58 h 145"/>
                  <a:gd name="T10" fmla="*/ 1 w 66"/>
                  <a:gd name="T11" fmla="*/ 59 h 145"/>
                  <a:gd name="T12" fmla="*/ 2 w 66"/>
                  <a:gd name="T13" fmla="*/ 60 h 145"/>
                  <a:gd name="T14" fmla="*/ 1 w 66"/>
                  <a:gd name="T15" fmla="*/ 59 h 145"/>
                  <a:gd name="T16" fmla="*/ 0 w 66"/>
                  <a:gd name="T17" fmla="*/ 60 h 145"/>
                  <a:gd name="T18" fmla="*/ 62 w 66"/>
                  <a:gd name="T19" fmla="*/ 144 h 145"/>
                  <a:gd name="T20" fmla="*/ 64 w 66"/>
                  <a:gd name="T21" fmla="*/ 144 h 145"/>
                  <a:gd name="T22" fmla="*/ 65 w 66"/>
                  <a:gd name="T23" fmla="*/ 143 h 145"/>
                  <a:gd name="T24" fmla="*/ 66 w 66"/>
                  <a:gd name="T25" fmla="*/ 2 h 145"/>
                  <a:gd name="T26" fmla="*/ 65 w 66"/>
                  <a:gd name="T27" fmla="*/ 0 h 145"/>
                  <a:gd name="T28" fmla="*/ 63 w 66"/>
                  <a:gd name="T29" fmla="*/ 1 h 145"/>
                  <a:gd name="T30" fmla="*/ 0 w 66"/>
                  <a:gd name="T31" fmla="*/ 58 h 145"/>
                  <a:gd name="T32" fmla="*/ 0 w 66"/>
                  <a:gd name="T33" fmla="*/ 60 h 145"/>
                  <a:gd name="T34" fmla="*/ 1 w 66"/>
                  <a:gd name="T35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45">
                    <a:moveTo>
                      <a:pt x="1" y="59"/>
                    </a:moveTo>
                    <a:cubicBezTo>
                      <a:pt x="2" y="60"/>
                      <a:pt x="2" y="60"/>
                      <a:pt x="2" y="60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62" y="144"/>
                      <a:pt x="62" y="144"/>
                      <a:pt x="62" y="144"/>
                    </a:cubicBezTo>
                    <a:cubicBezTo>
                      <a:pt x="63" y="144"/>
                      <a:pt x="63" y="145"/>
                      <a:pt x="64" y="144"/>
                    </a:cubicBezTo>
                    <a:cubicBezTo>
                      <a:pt x="64" y="144"/>
                      <a:pt x="65" y="144"/>
                      <a:pt x="65" y="143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1"/>
                      <a:pt x="66" y="1"/>
                      <a:pt x="65" y="0"/>
                    </a:cubicBezTo>
                    <a:cubicBezTo>
                      <a:pt x="64" y="0"/>
                      <a:pt x="64" y="0"/>
                      <a:pt x="63" y="1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0" y="59"/>
                      <a:pt x="0" y="60"/>
                    </a:cubicBezTo>
                    <a:cubicBezTo>
                      <a:pt x="1" y="59"/>
                      <a:pt x="1" y="59"/>
                      <a:pt x="1" y="5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8" name="Freeform 1073"/>
              <p:cNvSpPr/>
              <p:nvPr/>
            </p:nvSpPr>
            <p:spPr bwMode="auto">
              <a:xfrm>
                <a:off x="6429" y="2690"/>
                <a:ext cx="108" cy="109"/>
              </a:xfrm>
              <a:custGeom>
                <a:avLst/>
                <a:gdLst>
                  <a:gd name="T0" fmla="*/ 18 w 102"/>
                  <a:gd name="T1" fmla="*/ 2 h 103"/>
                  <a:gd name="T2" fmla="*/ 17 w 102"/>
                  <a:gd name="T3" fmla="*/ 1 h 103"/>
                  <a:gd name="T4" fmla="*/ 0 w 102"/>
                  <a:gd name="T5" fmla="*/ 101 h 103"/>
                  <a:gd name="T6" fmla="*/ 0 w 102"/>
                  <a:gd name="T7" fmla="*/ 102 h 103"/>
                  <a:gd name="T8" fmla="*/ 1 w 102"/>
                  <a:gd name="T9" fmla="*/ 103 h 103"/>
                  <a:gd name="T10" fmla="*/ 101 w 102"/>
                  <a:gd name="T11" fmla="*/ 95 h 103"/>
                  <a:gd name="T12" fmla="*/ 102 w 102"/>
                  <a:gd name="T13" fmla="*/ 94 h 103"/>
                  <a:gd name="T14" fmla="*/ 102 w 102"/>
                  <a:gd name="T15" fmla="*/ 92 h 103"/>
                  <a:gd name="T16" fmla="*/ 19 w 102"/>
                  <a:gd name="T17" fmla="*/ 1 h 103"/>
                  <a:gd name="T18" fmla="*/ 18 w 102"/>
                  <a:gd name="T19" fmla="*/ 0 h 103"/>
                  <a:gd name="T20" fmla="*/ 17 w 102"/>
                  <a:gd name="T21" fmla="*/ 1 h 103"/>
                  <a:gd name="T22" fmla="*/ 18 w 102"/>
                  <a:gd name="T23" fmla="*/ 2 h 103"/>
                  <a:gd name="T24" fmla="*/ 17 w 102"/>
                  <a:gd name="T25" fmla="*/ 3 h 103"/>
                  <a:gd name="T26" fmla="*/ 98 w 102"/>
                  <a:gd name="T27" fmla="*/ 92 h 103"/>
                  <a:gd name="T28" fmla="*/ 3 w 102"/>
                  <a:gd name="T29" fmla="*/ 99 h 103"/>
                  <a:gd name="T30" fmla="*/ 20 w 102"/>
                  <a:gd name="T31" fmla="*/ 2 h 103"/>
                  <a:gd name="T32" fmla="*/ 18 w 102"/>
                  <a:gd name="T33" fmla="*/ 2 h 103"/>
                  <a:gd name="T34" fmla="*/ 17 w 102"/>
                  <a:gd name="T35" fmla="*/ 3 h 103"/>
                  <a:gd name="T36" fmla="*/ 18 w 102"/>
                  <a:gd name="T37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103">
                    <a:moveTo>
                      <a:pt x="18" y="2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1"/>
                      <a:pt x="0" y="102"/>
                      <a:pt x="0" y="102"/>
                    </a:cubicBezTo>
                    <a:cubicBezTo>
                      <a:pt x="1" y="102"/>
                      <a:pt x="1" y="103"/>
                      <a:pt x="1" y="103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95"/>
                      <a:pt x="102" y="95"/>
                      <a:pt x="102" y="94"/>
                    </a:cubicBezTo>
                    <a:cubicBezTo>
                      <a:pt x="102" y="93"/>
                      <a:pt x="102" y="93"/>
                      <a:pt x="102" y="9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2"/>
                      <a:pt x="18" y="2"/>
                      <a:pt x="1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9" name="Freeform 1074"/>
              <p:cNvSpPr/>
              <p:nvPr/>
            </p:nvSpPr>
            <p:spPr bwMode="auto">
              <a:xfrm>
                <a:off x="6579" y="2727"/>
                <a:ext cx="51" cy="72"/>
              </a:xfrm>
              <a:custGeom>
                <a:avLst/>
                <a:gdLst>
                  <a:gd name="T0" fmla="*/ 47 w 48"/>
                  <a:gd name="T1" fmla="*/ 66 h 68"/>
                  <a:gd name="T2" fmla="*/ 48 w 48"/>
                  <a:gd name="T3" fmla="*/ 66 h 68"/>
                  <a:gd name="T4" fmla="*/ 4 w 48"/>
                  <a:gd name="T5" fmla="*/ 3 h 68"/>
                  <a:gd name="T6" fmla="*/ 38 w 48"/>
                  <a:gd name="T7" fmla="*/ 4 h 68"/>
                  <a:gd name="T8" fmla="*/ 45 w 48"/>
                  <a:gd name="T9" fmla="*/ 67 h 68"/>
                  <a:gd name="T10" fmla="*/ 47 w 48"/>
                  <a:gd name="T11" fmla="*/ 66 h 68"/>
                  <a:gd name="T12" fmla="*/ 48 w 48"/>
                  <a:gd name="T13" fmla="*/ 66 h 68"/>
                  <a:gd name="T14" fmla="*/ 47 w 48"/>
                  <a:gd name="T15" fmla="*/ 66 h 68"/>
                  <a:gd name="T16" fmla="*/ 48 w 48"/>
                  <a:gd name="T17" fmla="*/ 66 h 68"/>
                  <a:gd name="T18" fmla="*/ 41 w 48"/>
                  <a:gd name="T19" fmla="*/ 2 h 68"/>
                  <a:gd name="T20" fmla="*/ 40 w 48"/>
                  <a:gd name="T21" fmla="*/ 1 h 68"/>
                  <a:gd name="T22" fmla="*/ 1 w 48"/>
                  <a:gd name="T23" fmla="*/ 0 h 68"/>
                  <a:gd name="T24" fmla="*/ 0 w 48"/>
                  <a:gd name="T25" fmla="*/ 1 h 68"/>
                  <a:gd name="T26" fmla="*/ 0 w 48"/>
                  <a:gd name="T27" fmla="*/ 2 h 68"/>
                  <a:gd name="T28" fmla="*/ 46 w 48"/>
                  <a:gd name="T29" fmla="*/ 67 h 68"/>
                  <a:gd name="T30" fmla="*/ 47 w 48"/>
                  <a:gd name="T31" fmla="*/ 68 h 68"/>
                  <a:gd name="T32" fmla="*/ 48 w 48"/>
                  <a:gd name="T33" fmla="*/ 66 h 68"/>
                  <a:gd name="T34" fmla="*/ 47 w 48"/>
                  <a:gd name="T35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8">
                    <a:moveTo>
                      <a:pt x="47" y="66"/>
                    </a:moveTo>
                    <a:cubicBezTo>
                      <a:pt x="48" y="66"/>
                      <a:pt x="48" y="66"/>
                      <a:pt x="48" y="66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2"/>
                      <a:pt x="40" y="1"/>
                      <a:pt x="4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6" y="68"/>
                      <a:pt x="47" y="68"/>
                      <a:pt x="47" y="68"/>
                    </a:cubicBezTo>
                    <a:cubicBezTo>
                      <a:pt x="48" y="68"/>
                      <a:pt x="48" y="67"/>
                      <a:pt x="48" y="66"/>
                    </a:cubicBezTo>
                    <a:cubicBezTo>
                      <a:pt x="47" y="66"/>
                      <a:pt x="47" y="66"/>
                      <a:pt x="47" y="6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0" name="Freeform 1075"/>
              <p:cNvSpPr/>
              <p:nvPr/>
            </p:nvSpPr>
            <p:spPr bwMode="auto">
              <a:xfrm>
                <a:off x="6554" y="3053"/>
                <a:ext cx="94" cy="112"/>
              </a:xfrm>
              <a:custGeom>
                <a:avLst/>
                <a:gdLst>
                  <a:gd name="T0" fmla="*/ 88 w 89"/>
                  <a:gd name="T1" fmla="*/ 44 h 106"/>
                  <a:gd name="T2" fmla="*/ 87 w 89"/>
                  <a:gd name="T3" fmla="*/ 43 h 106"/>
                  <a:gd name="T4" fmla="*/ 6 w 89"/>
                  <a:gd name="T5" fmla="*/ 102 h 106"/>
                  <a:gd name="T6" fmla="*/ 3 w 89"/>
                  <a:gd name="T7" fmla="*/ 4 h 106"/>
                  <a:gd name="T8" fmla="*/ 87 w 89"/>
                  <a:gd name="T9" fmla="*/ 45 h 106"/>
                  <a:gd name="T10" fmla="*/ 88 w 89"/>
                  <a:gd name="T11" fmla="*/ 44 h 106"/>
                  <a:gd name="T12" fmla="*/ 87 w 89"/>
                  <a:gd name="T13" fmla="*/ 43 h 106"/>
                  <a:gd name="T14" fmla="*/ 88 w 89"/>
                  <a:gd name="T15" fmla="*/ 44 h 106"/>
                  <a:gd name="T16" fmla="*/ 88 w 89"/>
                  <a:gd name="T17" fmla="*/ 43 h 106"/>
                  <a:gd name="T18" fmla="*/ 2 w 89"/>
                  <a:gd name="T19" fmla="*/ 0 h 106"/>
                  <a:gd name="T20" fmla="*/ 1 w 89"/>
                  <a:gd name="T21" fmla="*/ 0 h 106"/>
                  <a:gd name="T22" fmla="*/ 0 w 89"/>
                  <a:gd name="T23" fmla="*/ 1 h 106"/>
                  <a:gd name="T24" fmla="*/ 3 w 89"/>
                  <a:gd name="T25" fmla="*/ 105 h 106"/>
                  <a:gd name="T26" fmla="*/ 4 w 89"/>
                  <a:gd name="T27" fmla="*/ 106 h 106"/>
                  <a:gd name="T28" fmla="*/ 5 w 89"/>
                  <a:gd name="T29" fmla="*/ 106 h 106"/>
                  <a:gd name="T30" fmla="*/ 88 w 89"/>
                  <a:gd name="T31" fmla="*/ 45 h 106"/>
                  <a:gd name="T32" fmla="*/ 89 w 89"/>
                  <a:gd name="T33" fmla="*/ 44 h 106"/>
                  <a:gd name="T34" fmla="*/ 88 w 89"/>
                  <a:gd name="T35" fmla="*/ 43 h 106"/>
                  <a:gd name="T36" fmla="*/ 88 w 89"/>
                  <a:gd name="T37" fmla="*/ 4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06">
                    <a:moveTo>
                      <a:pt x="88" y="44"/>
                    </a:moveTo>
                    <a:cubicBezTo>
                      <a:pt x="87" y="43"/>
                      <a:pt x="87" y="43"/>
                      <a:pt x="87" y="43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3" y="105"/>
                      <a:pt x="3" y="105"/>
                      <a:pt x="3" y="105"/>
                    </a:cubicBezTo>
                    <a:cubicBezTo>
                      <a:pt x="3" y="105"/>
                      <a:pt x="3" y="106"/>
                      <a:pt x="4" y="106"/>
                    </a:cubicBezTo>
                    <a:cubicBezTo>
                      <a:pt x="4" y="106"/>
                      <a:pt x="5" y="106"/>
                      <a:pt x="5" y="106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9" y="45"/>
                      <a:pt x="89" y="44"/>
                      <a:pt x="89" y="44"/>
                    </a:cubicBezTo>
                    <a:cubicBezTo>
                      <a:pt x="89" y="43"/>
                      <a:pt x="89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1" name="Freeform 1076"/>
              <p:cNvSpPr/>
              <p:nvPr/>
            </p:nvSpPr>
            <p:spPr bwMode="auto">
              <a:xfrm>
                <a:off x="6557" y="2995"/>
                <a:ext cx="98" cy="170"/>
              </a:xfrm>
              <a:custGeom>
                <a:avLst/>
                <a:gdLst>
                  <a:gd name="T0" fmla="*/ 91 w 93"/>
                  <a:gd name="T1" fmla="*/ 1 h 161"/>
                  <a:gd name="T2" fmla="*/ 90 w 93"/>
                  <a:gd name="T3" fmla="*/ 1 h 161"/>
                  <a:gd name="T4" fmla="*/ 83 w 93"/>
                  <a:gd name="T5" fmla="*/ 98 h 161"/>
                  <a:gd name="T6" fmla="*/ 6 w 93"/>
                  <a:gd name="T7" fmla="*/ 154 h 161"/>
                  <a:gd name="T8" fmla="*/ 92 w 93"/>
                  <a:gd name="T9" fmla="*/ 2 h 161"/>
                  <a:gd name="T10" fmla="*/ 91 w 93"/>
                  <a:gd name="T11" fmla="*/ 1 h 161"/>
                  <a:gd name="T12" fmla="*/ 90 w 93"/>
                  <a:gd name="T13" fmla="*/ 1 h 161"/>
                  <a:gd name="T14" fmla="*/ 91 w 93"/>
                  <a:gd name="T15" fmla="*/ 1 h 161"/>
                  <a:gd name="T16" fmla="*/ 90 w 93"/>
                  <a:gd name="T17" fmla="*/ 1 h 161"/>
                  <a:gd name="T18" fmla="*/ 0 w 93"/>
                  <a:gd name="T19" fmla="*/ 159 h 161"/>
                  <a:gd name="T20" fmla="*/ 0 w 93"/>
                  <a:gd name="T21" fmla="*/ 161 h 161"/>
                  <a:gd name="T22" fmla="*/ 2 w 93"/>
                  <a:gd name="T23" fmla="*/ 161 h 161"/>
                  <a:gd name="T24" fmla="*/ 85 w 93"/>
                  <a:gd name="T25" fmla="*/ 100 h 161"/>
                  <a:gd name="T26" fmla="*/ 86 w 93"/>
                  <a:gd name="T27" fmla="*/ 99 h 161"/>
                  <a:gd name="T28" fmla="*/ 93 w 93"/>
                  <a:gd name="T29" fmla="*/ 2 h 161"/>
                  <a:gd name="T30" fmla="*/ 92 w 93"/>
                  <a:gd name="T31" fmla="*/ 0 h 161"/>
                  <a:gd name="T32" fmla="*/ 90 w 93"/>
                  <a:gd name="T33" fmla="*/ 1 h 161"/>
                  <a:gd name="T34" fmla="*/ 91 w 93"/>
                  <a:gd name="T35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3" h="161">
                    <a:moveTo>
                      <a:pt x="91" y="1"/>
                    </a:moveTo>
                    <a:cubicBezTo>
                      <a:pt x="90" y="1"/>
                      <a:pt x="90" y="1"/>
                      <a:pt x="90" y="1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6" y="154"/>
                      <a:pt x="6" y="154"/>
                      <a:pt x="6" y="154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0"/>
                      <a:pt x="0" y="160"/>
                      <a:pt x="0" y="161"/>
                    </a:cubicBezTo>
                    <a:cubicBezTo>
                      <a:pt x="1" y="161"/>
                      <a:pt x="2" y="161"/>
                      <a:pt x="2" y="161"/>
                    </a:cubicBezTo>
                    <a:cubicBezTo>
                      <a:pt x="85" y="100"/>
                      <a:pt x="85" y="100"/>
                      <a:pt x="85" y="100"/>
                    </a:cubicBezTo>
                    <a:cubicBezTo>
                      <a:pt x="86" y="100"/>
                      <a:pt x="86" y="100"/>
                      <a:pt x="86" y="99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2" y="0"/>
                      <a:pt x="92" y="0"/>
                    </a:cubicBezTo>
                    <a:cubicBezTo>
                      <a:pt x="91" y="0"/>
                      <a:pt x="90" y="0"/>
                      <a:pt x="90" y="1"/>
                    </a:cubicBezTo>
                    <a:cubicBezTo>
                      <a:pt x="91" y="1"/>
                      <a:pt x="91" y="1"/>
                      <a:pt x="9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2" name="Freeform 1077"/>
              <p:cNvSpPr/>
              <p:nvPr/>
            </p:nvSpPr>
            <p:spPr bwMode="auto">
              <a:xfrm>
                <a:off x="6580" y="2840"/>
                <a:ext cx="72" cy="112"/>
              </a:xfrm>
              <a:custGeom>
                <a:avLst/>
                <a:gdLst>
                  <a:gd name="T0" fmla="*/ 47 w 68"/>
                  <a:gd name="T1" fmla="*/ 2 h 106"/>
                  <a:gd name="T2" fmla="*/ 46 w 68"/>
                  <a:gd name="T3" fmla="*/ 2 h 106"/>
                  <a:gd name="T4" fmla="*/ 64 w 68"/>
                  <a:gd name="T5" fmla="*/ 98 h 106"/>
                  <a:gd name="T6" fmla="*/ 4 w 68"/>
                  <a:gd name="T7" fmla="*/ 21 h 106"/>
                  <a:gd name="T8" fmla="*/ 48 w 68"/>
                  <a:gd name="T9" fmla="*/ 3 h 106"/>
                  <a:gd name="T10" fmla="*/ 47 w 68"/>
                  <a:gd name="T11" fmla="*/ 2 h 106"/>
                  <a:gd name="T12" fmla="*/ 46 w 68"/>
                  <a:gd name="T13" fmla="*/ 2 h 106"/>
                  <a:gd name="T14" fmla="*/ 47 w 68"/>
                  <a:gd name="T15" fmla="*/ 2 h 106"/>
                  <a:gd name="T16" fmla="*/ 46 w 68"/>
                  <a:gd name="T17" fmla="*/ 0 h 106"/>
                  <a:gd name="T18" fmla="*/ 1 w 68"/>
                  <a:gd name="T19" fmla="*/ 19 h 106"/>
                  <a:gd name="T20" fmla="*/ 0 w 68"/>
                  <a:gd name="T21" fmla="*/ 20 h 106"/>
                  <a:gd name="T22" fmla="*/ 1 w 68"/>
                  <a:gd name="T23" fmla="*/ 21 h 106"/>
                  <a:gd name="T24" fmla="*/ 65 w 68"/>
                  <a:gd name="T25" fmla="*/ 105 h 106"/>
                  <a:gd name="T26" fmla="*/ 67 w 68"/>
                  <a:gd name="T27" fmla="*/ 106 h 106"/>
                  <a:gd name="T28" fmla="*/ 68 w 68"/>
                  <a:gd name="T29" fmla="*/ 104 h 106"/>
                  <a:gd name="T30" fmla="*/ 49 w 68"/>
                  <a:gd name="T31" fmla="*/ 2 h 106"/>
                  <a:gd name="T32" fmla="*/ 48 w 68"/>
                  <a:gd name="T33" fmla="*/ 1 h 106"/>
                  <a:gd name="T34" fmla="*/ 46 w 68"/>
                  <a:gd name="T35" fmla="*/ 0 h 106"/>
                  <a:gd name="T36" fmla="*/ 47 w 68"/>
                  <a:gd name="T37" fmla="*/ 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106">
                    <a:moveTo>
                      <a:pt x="47" y="2"/>
                    </a:moveTo>
                    <a:cubicBezTo>
                      <a:pt x="46" y="2"/>
                      <a:pt x="46" y="2"/>
                      <a:pt x="46" y="2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0" y="19"/>
                      <a:pt x="0" y="20"/>
                    </a:cubicBezTo>
                    <a:cubicBezTo>
                      <a:pt x="0" y="20"/>
                      <a:pt x="0" y="21"/>
                      <a:pt x="1" y="21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6" y="106"/>
                      <a:pt x="66" y="106"/>
                      <a:pt x="67" y="106"/>
                    </a:cubicBezTo>
                    <a:cubicBezTo>
                      <a:pt x="68" y="105"/>
                      <a:pt x="68" y="105"/>
                      <a:pt x="68" y="104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47" y="2"/>
                      <a:pt x="47" y="2"/>
                      <a:pt x="4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3" name="Freeform 1078"/>
              <p:cNvSpPr/>
              <p:nvPr/>
            </p:nvSpPr>
            <p:spPr bwMode="auto">
              <a:xfrm>
                <a:off x="6534" y="2787"/>
                <a:ext cx="96" cy="76"/>
              </a:xfrm>
              <a:custGeom>
                <a:avLst/>
                <a:gdLst>
                  <a:gd name="T0" fmla="*/ 2 w 91"/>
                  <a:gd name="T1" fmla="*/ 1 h 72"/>
                  <a:gd name="T2" fmla="*/ 0 w 91"/>
                  <a:gd name="T3" fmla="*/ 2 h 72"/>
                  <a:gd name="T4" fmla="*/ 45 w 91"/>
                  <a:gd name="T5" fmla="*/ 71 h 72"/>
                  <a:gd name="T6" fmla="*/ 46 w 91"/>
                  <a:gd name="T7" fmla="*/ 72 h 72"/>
                  <a:gd name="T8" fmla="*/ 47 w 91"/>
                  <a:gd name="T9" fmla="*/ 71 h 72"/>
                  <a:gd name="T10" fmla="*/ 91 w 91"/>
                  <a:gd name="T11" fmla="*/ 10 h 72"/>
                  <a:gd name="T12" fmla="*/ 91 w 91"/>
                  <a:gd name="T13" fmla="*/ 9 h 72"/>
                  <a:gd name="T14" fmla="*/ 90 w 91"/>
                  <a:gd name="T15" fmla="*/ 8 h 72"/>
                  <a:gd name="T16" fmla="*/ 2 w 91"/>
                  <a:gd name="T17" fmla="*/ 0 h 72"/>
                  <a:gd name="T18" fmla="*/ 0 w 91"/>
                  <a:gd name="T19" fmla="*/ 1 h 72"/>
                  <a:gd name="T20" fmla="*/ 0 w 91"/>
                  <a:gd name="T21" fmla="*/ 2 h 72"/>
                  <a:gd name="T22" fmla="*/ 2 w 91"/>
                  <a:gd name="T23" fmla="*/ 1 h 72"/>
                  <a:gd name="T24" fmla="*/ 2 w 91"/>
                  <a:gd name="T25" fmla="*/ 3 h 72"/>
                  <a:gd name="T26" fmla="*/ 87 w 91"/>
                  <a:gd name="T27" fmla="*/ 11 h 72"/>
                  <a:gd name="T28" fmla="*/ 46 w 91"/>
                  <a:gd name="T29" fmla="*/ 67 h 72"/>
                  <a:gd name="T30" fmla="*/ 3 w 91"/>
                  <a:gd name="T31" fmla="*/ 1 h 72"/>
                  <a:gd name="T32" fmla="*/ 2 w 91"/>
                  <a:gd name="T33" fmla="*/ 1 h 72"/>
                  <a:gd name="T34" fmla="*/ 2 w 91"/>
                  <a:gd name="T35" fmla="*/ 3 h 72"/>
                  <a:gd name="T36" fmla="*/ 2 w 91"/>
                  <a:gd name="T37" fmla="*/ 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1" h="72">
                    <a:moveTo>
                      <a:pt x="2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2"/>
                      <a:pt x="46" y="72"/>
                    </a:cubicBezTo>
                    <a:cubicBezTo>
                      <a:pt x="46" y="72"/>
                      <a:pt x="47" y="71"/>
                      <a:pt x="47" y="71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91" y="10"/>
                      <a:pt x="91" y="9"/>
                      <a:pt x="91" y="9"/>
                    </a:cubicBezTo>
                    <a:cubicBezTo>
                      <a:pt x="91" y="8"/>
                      <a:pt x="91" y="8"/>
                      <a:pt x="90" y="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4" name="Freeform 1079"/>
              <p:cNvSpPr/>
              <p:nvPr/>
            </p:nvSpPr>
            <p:spPr bwMode="auto">
              <a:xfrm>
                <a:off x="6384" y="2796"/>
                <a:ext cx="62" cy="102"/>
              </a:xfrm>
              <a:custGeom>
                <a:avLst/>
                <a:gdLst>
                  <a:gd name="T0" fmla="*/ 44 w 59"/>
                  <a:gd name="T1" fmla="*/ 1 h 97"/>
                  <a:gd name="T2" fmla="*/ 43 w 59"/>
                  <a:gd name="T3" fmla="*/ 2 h 97"/>
                  <a:gd name="T4" fmla="*/ 55 w 59"/>
                  <a:gd name="T5" fmla="*/ 46 h 97"/>
                  <a:gd name="T6" fmla="*/ 6 w 59"/>
                  <a:gd name="T7" fmla="*/ 89 h 97"/>
                  <a:gd name="T8" fmla="*/ 46 w 59"/>
                  <a:gd name="T9" fmla="*/ 2 h 97"/>
                  <a:gd name="T10" fmla="*/ 44 w 59"/>
                  <a:gd name="T11" fmla="*/ 1 h 97"/>
                  <a:gd name="T12" fmla="*/ 43 w 59"/>
                  <a:gd name="T13" fmla="*/ 2 h 97"/>
                  <a:gd name="T14" fmla="*/ 44 w 59"/>
                  <a:gd name="T15" fmla="*/ 1 h 97"/>
                  <a:gd name="T16" fmla="*/ 43 w 59"/>
                  <a:gd name="T17" fmla="*/ 0 h 97"/>
                  <a:gd name="T18" fmla="*/ 0 w 59"/>
                  <a:gd name="T19" fmla="*/ 94 h 97"/>
                  <a:gd name="T20" fmla="*/ 1 w 59"/>
                  <a:gd name="T21" fmla="*/ 96 h 97"/>
                  <a:gd name="T22" fmla="*/ 3 w 59"/>
                  <a:gd name="T23" fmla="*/ 96 h 97"/>
                  <a:gd name="T24" fmla="*/ 58 w 59"/>
                  <a:gd name="T25" fmla="*/ 48 h 97"/>
                  <a:gd name="T26" fmla="*/ 59 w 59"/>
                  <a:gd name="T27" fmla="*/ 46 h 97"/>
                  <a:gd name="T28" fmla="*/ 46 w 59"/>
                  <a:gd name="T29" fmla="*/ 1 h 97"/>
                  <a:gd name="T30" fmla="*/ 44 w 59"/>
                  <a:gd name="T31" fmla="*/ 0 h 97"/>
                  <a:gd name="T32" fmla="*/ 43 w 59"/>
                  <a:gd name="T33" fmla="*/ 0 h 97"/>
                  <a:gd name="T34" fmla="*/ 44 w 59"/>
                  <a:gd name="T35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97">
                    <a:moveTo>
                      <a:pt x="44" y="1"/>
                    </a:moveTo>
                    <a:cubicBezTo>
                      <a:pt x="43" y="2"/>
                      <a:pt x="43" y="2"/>
                      <a:pt x="43" y="2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5"/>
                      <a:pt x="0" y="96"/>
                      <a:pt x="1" y="96"/>
                    </a:cubicBezTo>
                    <a:cubicBezTo>
                      <a:pt x="1" y="97"/>
                      <a:pt x="2" y="97"/>
                      <a:pt x="3" y="9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9" y="47"/>
                      <a:pt x="59" y="47"/>
                      <a:pt x="59" y="46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0"/>
                      <a:pt x="45" y="0"/>
                      <a:pt x="44" y="0"/>
                    </a:cubicBezTo>
                    <a:cubicBezTo>
                      <a:pt x="44" y="0"/>
                      <a:pt x="43" y="0"/>
                      <a:pt x="43" y="0"/>
                    </a:cubicBezTo>
                    <a:cubicBezTo>
                      <a:pt x="44" y="1"/>
                      <a:pt x="44" y="1"/>
                      <a:pt x="44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5" name="Freeform 1080"/>
              <p:cNvSpPr/>
              <p:nvPr/>
            </p:nvSpPr>
            <p:spPr bwMode="auto">
              <a:xfrm>
                <a:off x="6421" y="2981"/>
                <a:ext cx="136" cy="98"/>
              </a:xfrm>
              <a:custGeom>
                <a:avLst/>
                <a:gdLst>
                  <a:gd name="T0" fmla="*/ 30 w 129"/>
                  <a:gd name="T1" fmla="*/ 90 h 92"/>
                  <a:gd name="T2" fmla="*/ 31 w 129"/>
                  <a:gd name="T3" fmla="*/ 92 h 92"/>
                  <a:gd name="T4" fmla="*/ 128 w 129"/>
                  <a:gd name="T5" fmla="*/ 71 h 92"/>
                  <a:gd name="T6" fmla="*/ 129 w 129"/>
                  <a:gd name="T7" fmla="*/ 69 h 92"/>
                  <a:gd name="T8" fmla="*/ 128 w 129"/>
                  <a:gd name="T9" fmla="*/ 68 h 92"/>
                  <a:gd name="T10" fmla="*/ 3 w 129"/>
                  <a:gd name="T11" fmla="*/ 0 h 92"/>
                  <a:gd name="T12" fmla="*/ 1 w 129"/>
                  <a:gd name="T13" fmla="*/ 1 h 92"/>
                  <a:gd name="T14" fmla="*/ 0 w 129"/>
                  <a:gd name="T15" fmla="*/ 2 h 92"/>
                  <a:gd name="T16" fmla="*/ 29 w 129"/>
                  <a:gd name="T17" fmla="*/ 91 h 92"/>
                  <a:gd name="T18" fmla="*/ 31 w 129"/>
                  <a:gd name="T19" fmla="*/ 92 h 92"/>
                  <a:gd name="T20" fmla="*/ 30 w 129"/>
                  <a:gd name="T21" fmla="*/ 90 h 92"/>
                  <a:gd name="T22" fmla="*/ 32 w 129"/>
                  <a:gd name="T23" fmla="*/ 90 h 92"/>
                  <a:gd name="T24" fmla="*/ 4 w 129"/>
                  <a:gd name="T25" fmla="*/ 5 h 92"/>
                  <a:gd name="T26" fmla="*/ 123 w 129"/>
                  <a:gd name="T27" fmla="*/ 69 h 92"/>
                  <a:gd name="T28" fmla="*/ 30 w 129"/>
                  <a:gd name="T29" fmla="*/ 89 h 92"/>
                  <a:gd name="T30" fmla="*/ 30 w 129"/>
                  <a:gd name="T31" fmla="*/ 90 h 92"/>
                  <a:gd name="T32" fmla="*/ 32 w 129"/>
                  <a:gd name="T33" fmla="*/ 90 h 92"/>
                  <a:gd name="T34" fmla="*/ 30 w 129"/>
                  <a:gd name="T35" fmla="*/ 9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92">
                    <a:moveTo>
                      <a:pt x="30" y="90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9" y="70"/>
                      <a:pt x="129" y="70"/>
                      <a:pt x="129" y="69"/>
                    </a:cubicBezTo>
                    <a:cubicBezTo>
                      <a:pt x="129" y="69"/>
                      <a:pt x="129" y="68"/>
                      <a:pt x="128" y="6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2"/>
                      <a:pt x="30" y="92"/>
                      <a:pt x="31" y="92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123" y="69"/>
                      <a:pt x="123" y="69"/>
                      <a:pt x="123" y="69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0" y="90"/>
                      <a:pt x="30" y="90"/>
                      <a:pt x="30" y="9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6" name="Freeform 1081"/>
              <p:cNvSpPr/>
              <p:nvPr/>
            </p:nvSpPr>
            <p:spPr bwMode="auto">
              <a:xfrm>
                <a:off x="6482" y="3138"/>
                <a:ext cx="78" cy="43"/>
              </a:xfrm>
              <a:custGeom>
                <a:avLst/>
                <a:gdLst>
                  <a:gd name="T0" fmla="*/ 2 w 74"/>
                  <a:gd name="T1" fmla="*/ 1 h 41"/>
                  <a:gd name="T2" fmla="*/ 1 w 74"/>
                  <a:gd name="T3" fmla="*/ 2 h 41"/>
                  <a:gd name="T4" fmla="*/ 38 w 74"/>
                  <a:gd name="T5" fmla="*/ 41 h 41"/>
                  <a:gd name="T6" fmla="*/ 40 w 74"/>
                  <a:gd name="T7" fmla="*/ 41 h 41"/>
                  <a:gd name="T8" fmla="*/ 73 w 74"/>
                  <a:gd name="T9" fmla="*/ 26 h 41"/>
                  <a:gd name="T10" fmla="*/ 74 w 74"/>
                  <a:gd name="T11" fmla="*/ 25 h 41"/>
                  <a:gd name="T12" fmla="*/ 73 w 74"/>
                  <a:gd name="T13" fmla="*/ 23 h 41"/>
                  <a:gd name="T14" fmla="*/ 2 w 74"/>
                  <a:gd name="T15" fmla="*/ 0 h 41"/>
                  <a:gd name="T16" fmla="*/ 1 w 74"/>
                  <a:gd name="T17" fmla="*/ 0 h 41"/>
                  <a:gd name="T18" fmla="*/ 1 w 74"/>
                  <a:gd name="T19" fmla="*/ 2 h 41"/>
                  <a:gd name="T20" fmla="*/ 2 w 74"/>
                  <a:gd name="T21" fmla="*/ 1 h 41"/>
                  <a:gd name="T22" fmla="*/ 1 w 74"/>
                  <a:gd name="T23" fmla="*/ 3 h 41"/>
                  <a:gd name="T24" fmla="*/ 68 w 74"/>
                  <a:gd name="T25" fmla="*/ 25 h 41"/>
                  <a:gd name="T26" fmla="*/ 40 w 74"/>
                  <a:gd name="T27" fmla="*/ 38 h 41"/>
                  <a:gd name="T28" fmla="*/ 3 w 74"/>
                  <a:gd name="T29" fmla="*/ 0 h 41"/>
                  <a:gd name="T30" fmla="*/ 2 w 74"/>
                  <a:gd name="T31" fmla="*/ 1 h 41"/>
                  <a:gd name="T32" fmla="*/ 1 w 74"/>
                  <a:gd name="T33" fmla="*/ 3 h 41"/>
                  <a:gd name="T34" fmla="*/ 2 w 74"/>
                  <a:gd name="T35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4" h="41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6"/>
                      <a:pt x="74" y="25"/>
                      <a:pt x="74" y="25"/>
                    </a:cubicBezTo>
                    <a:cubicBezTo>
                      <a:pt x="74" y="24"/>
                      <a:pt x="74" y="23"/>
                      <a:pt x="73" y="2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68" y="25"/>
                      <a:pt x="68" y="25"/>
                      <a:pt x="68" y="25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7" name="Freeform 1082"/>
              <p:cNvSpPr/>
              <p:nvPr/>
            </p:nvSpPr>
            <p:spPr bwMode="auto">
              <a:xfrm>
                <a:off x="6442" y="2787"/>
                <a:ext cx="188" cy="59"/>
              </a:xfrm>
              <a:custGeom>
                <a:avLst/>
                <a:gdLst>
                  <a:gd name="T0" fmla="*/ 89 w 178"/>
                  <a:gd name="T1" fmla="*/ 1 h 56"/>
                  <a:gd name="T2" fmla="*/ 88 w 178"/>
                  <a:gd name="T3" fmla="*/ 0 h 56"/>
                  <a:gd name="T4" fmla="*/ 1 w 178"/>
                  <a:gd name="T5" fmla="*/ 53 h 56"/>
                  <a:gd name="T6" fmla="*/ 1 w 178"/>
                  <a:gd name="T7" fmla="*/ 55 h 56"/>
                  <a:gd name="T8" fmla="*/ 2 w 178"/>
                  <a:gd name="T9" fmla="*/ 56 h 56"/>
                  <a:gd name="T10" fmla="*/ 177 w 178"/>
                  <a:gd name="T11" fmla="*/ 11 h 56"/>
                  <a:gd name="T12" fmla="*/ 178 w 178"/>
                  <a:gd name="T13" fmla="*/ 9 h 56"/>
                  <a:gd name="T14" fmla="*/ 177 w 178"/>
                  <a:gd name="T15" fmla="*/ 8 h 56"/>
                  <a:gd name="T16" fmla="*/ 89 w 178"/>
                  <a:gd name="T17" fmla="*/ 0 h 56"/>
                  <a:gd name="T18" fmla="*/ 88 w 178"/>
                  <a:gd name="T19" fmla="*/ 0 h 56"/>
                  <a:gd name="T20" fmla="*/ 89 w 178"/>
                  <a:gd name="T21" fmla="*/ 1 h 56"/>
                  <a:gd name="T22" fmla="*/ 89 w 178"/>
                  <a:gd name="T23" fmla="*/ 3 h 56"/>
                  <a:gd name="T24" fmla="*/ 168 w 178"/>
                  <a:gd name="T25" fmla="*/ 10 h 56"/>
                  <a:gd name="T26" fmla="*/ 11 w 178"/>
                  <a:gd name="T27" fmla="*/ 51 h 56"/>
                  <a:gd name="T28" fmla="*/ 89 w 178"/>
                  <a:gd name="T29" fmla="*/ 3 h 56"/>
                  <a:gd name="T30" fmla="*/ 89 w 178"/>
                  <a:gd name="T31" fmla="*/ 1 h 56"/>
                  <a:gd name="T32" fmla="*/ 89 w 178"/>
                  <a:gd name="T33" fmla="*/ 3 h 56"/>
                  <a:gd name="T34" fmla="*/ 89 w 178"/>
                  <a:gd name="T35" fmla="*/ 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8" h="56">
                    <a:moveTo>
                      <a:pt x="89" y="1"/>
                    </a:moveTo>
                    <a:cubicBezTo>
                      <a:pt x="88" y="0"/>
                      <a:pt x="88" y="0"/>
                      <a:pt x="88" y="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4"/>
                      <a:pt x="0" y="54"/>
                      <a:pt x="1" y="55"/>
                    </a:cubicBezTo>
                    <a:cubicBezTo>
                      <a:pt x="1" y="56"/>
                      <a:pt x="2" y="56"/>
                      <a:pt x="2" y="56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8" y="11"/>
                      <a:pt x="178" y="10"/>
                      <a:pt x="178" y="9"/>
                    </a:cubicBezTo>
                    <a:cubicBezTo>
                      <a:pt x="178" y="9"/>
                      <a:pt x="178" y="8"/>
                      <a:pt x="177" y="8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3"/>
                      <a:pt x="89" y="3"/>
                      <a:pt x="89" y="3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89" y="3"/>
                      <a:pt x="89" y="3"/>
                      <a:pt x="89" y="3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3"/>
                      <a:pt x="89" y="3"/>
                      <a:pt x="89" y="3"/>
                    </a:cubicBezTo>
                    <a:cubicBezTo>
                      <a:pt x="89" y="1"/>
                      <a:pt x="89" y="1"/>
                      <a:pt x="89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8" name="Freeform 1083"/>
              <p:cNvSpPr/>
              <p:nvPr/>
            </p:nvSpPr>
            <p:spPr bwMode="auto">
              <a:xfrm>
                <a:off x="6429" y="2669"/>
                <a:ext cx="128" cy="130"/>
              </a:xfrm>
              <a:custGeom>
                <a:avLst/>
                <a:gdLst>
                  <a:gd name="T0" fmla="*/ 119 w 121"/>
                  <a:gd name="T1" fmla="*/ 2 h 123"/>
                  <a:gd name="T2" fmla="*/ 118 w 121"/>
                  <a:gd name="T3" fmla="*/ 1 h 123"/>
                  <a:gd name="T4" fmla="*/ 4 w 121"/>
                  <a:gd name="T5" fmla="*/ 117 h 123"/>
                  <a:gd name="T6" fmla="*/ 19 w 121"/>
                  <a:gd name="T7" fmla="*/ 23 h 123"/>
                  <a:gd name="T8" fmla="*/ 120 w 121"/>
                  <a:gd name="T9" fmla="*/ 3 h 123"/>
                  <a:gd name="T10" fmla="*/ 119 w 121"/>
                  <a:gd name="T11" fmla="*/ 2 h 123"/>
                  <a:gd name="T12" fmla="*/ 118 w 121"/>
                  <a:gd name="T13" fmla="*/ 1 h 123"/>
                  <a:gd name="T14" fmla="*/ 119 w 121"/>
                  <a:gd name="T15" fmla="*/ 2 h 123"/>
                  <a:gd name="T16" fmla="*/ 119 w 121"/>
                  <a:gd name="T17" fmla="*/ 0 h 123"/>
                  <a:gd name="T18" fmla="*/ 18 w 121"/>
                  <a:gd name="T19" fmla="*/ 20 h 123"/>
                  <a:gd name="T20" fmla="*/ 17 w 121"/>
                  <a:gd name="T21" fmla="*/ 21 h 123"/>
                  <a:gd name="T22" fmla="*/ 0 w 121"/>
                  <a:gd name="T23" fmla="*/ 121 h 123"/>
                  <a:gd name="T24" fmla="*/ 1 w 121"/>
                  <a:gd name="T25" fmla="*/ 122 h 123"/>
                  <a:gd name="T26" fmla="*/ 2 w 121"/>
                  <a:gd name="T27" fmla="*/ 122 h 123"/>
                  <a:gd name="T28" fmla="*/ 120 w 121"/>
                  <a:gd name="T29" fmla="*/ 3 h 123"/>
                  <a:gd name="T30" fmla="*/ 121 w 121"/>
                  <a:gd name="T31" fmla="*/ 1 h 123"/>
                  <a:gd name="T32" fmla="*/ 119 w 121"/>
                  <a:gd name="T33" fmla="*/ 0 h 123"/>
                  <a:gd name="T34" fmla="*/ 119 w 121"/>
                  <a:gd name="T35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123">
                    <a:moveTo>
                      <a:pt x="119" y="2"/>
                    </a:moveTo>
                    <a:cubicBezTo>
                      <a:pt x="118" y="1"/>
                      <a:pt x="118" y="1"/>
                      <a:pt x="118" y="1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119" y="2"/>
                      <a:pt x="119" y="2"/>
                      <a:pt x="119" y="2"/>
                    </a:cubicBezTo>
                    <a:cubicBezTo>
                      <a:pt x="118" y="1"/>
                      <a:pt x="118" y="1"/>
                      <a:pt x="118" y="1"/>
                    </a:cubicBezTo>
                    <a:cubicBezTo>
                      <a:pt x="119" y="2"/>
                      <a:pt x="119" y="2"/>
                      <a:pt x="119" y="2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7" y="21"/>
                      <a:pt x="17" y="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2"/>
                    </a:cubicBezTo>
                    <a:cubicBezTo>
                      <a:pt x="1" y="123"/>
                      <a:pt x="2" y="123"/>
                      <a:pt x="2" y="122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121" y="3"/>
                      <a:pt x="121" y="2"/>
                      <a:pt x="121" y="1"/>
                    </a:cubicBezTo>
                    <a:cubicBezTo>
                      <a:pt x="120" y="1"/>
                      <a:pt x="120" y="0"/>
                      <a:pt x="119" y="0"/>
                    </a:cubicBezTo>
                    <a:cubicBezTo>
                      <a:pt x="119" y="2"/>
                      <a:pt x="119" y="2"/>
                      <a:pt x="11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9" name="Freeform 1084"/>
              <p:cNvSpPr/>
              <p:nvPr/>
            </p:nvSpPr>
            <p:spPr bwMode="auto">
              <a:xfrm>
                <a:off x="6579" y="2840"/>
                <a:ext cx="76" cy="158"/>
              </a:xfrm>
              <a:custGeom>
                <a:avLst/>
                <a:gdLst>
                  <a:gd name="T0" fmla="*/ 2 w 72"/>
                  <a:gd name="T1" fmla="*/ 110 h 150"/>
                  <a:gd name="T2" fmla="*/ 1 w 72"/>
                  <a:gd name="T3" fmla="*/ 111 h 150"/>
                  <a:gd name="T4" fmla="*/ 69 w 72"/>
                  <a:gd name="T5" fmla="*/ 150 h 150"/>
                  <a:gd name="T6" fmla="*/ 71 w 72"/>
                  <a:gd name="T7" fmla="*/ 150 h 150"/>
                  <a:gd name="T8" fmla="*/ 72 w 72"/>
                  <a:gd name="T9" fmla="*/ 148 h 150"/>
                  <a:gd name="T10" fmla="*/ 50 w 72"/>
                  <a:gd name="T11" fmla="*/ 2 h 150"/>
                  <a:gd name="T12" fmla="*/ 48 w 72"/>
                  <a:gd name="T13" fmla="*/ 0 h 150"/>
                  <a:gd name="T14" fmla="*/ 47 w 72"/>
                  <a:gd name="T15" fmla="*/ 1 h 150"/>
                  <a:gd name="T16" fmla="*/ 1 w 72"/>
                  <a:gd name="T17" fmla="*/ 109 h 150"/>
                  <a:gd name="T18" fmla="*/ 1 w 72"/>
                  <a:gd name="T19" fmla="*/ 111 h 150"/>
                  <a:gd name="T20" fmla="*/ 2 w 72"/>
                  <a:gd name="T21" fmla="*/ 110 h 150"/>
                  <a:gd name="T22" fmla="*/ 3 w 72"/>
                  <a:gd name="T23" fmla="*/ 111 h 150"/>
                  <a:gd name="T24" fmla="*/ 47 w 72"/>
                  <a:gd name="T25" fmla="*/ 7 h 150"/>
                  <a:gd name="T26" fmla="*/ 68 w 72"/>
                  <a:gd name="T27" fmla="*/ 146 h 150"/>
                  <a:gd name="T28" fmla="*/ 3 w 72"/>
                  <a:gd name="T29" fmla="*/ 109 h 150"/>
                  <a:gd name="T30" fmla="*/ 2 w 72"/>
                  <a:gd name="T31" fmla="*/ 110 h 150"/>
                  <a:gd name="T32" fmla="*/ 3 w 72"/>
                  <a:gd name="T33" fmla="*/ 111 h 150"/>
                  <a:gd name="T34" fmla="*/ 2 w 72"/>
                  <a:gd name="T35" fmla="*/ 11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50">
                    <a:moveTo>
                      <a:pt x="2" y="110"/>
                    </a:moveTo>
                    <a:cubicBezTo>
                      <a:pt x="1" y="111"/>
                      <a:pt x="1" y="111"/>
                      <a:pt x="1" y="111"/>
                    </a:cubicBezTo>
                    <a:cubicBezTo>
                      <a:pt x="69" y="150"/>
                      <a:pt x="69" y="150"/>
                      <a:pt x="69" y="150"/>
                    </a:cubicBezTo>
                    <a:cubicBezTo>
                      <a:pt x="70" y="150"/>
                      <a:pt x="70" y="150"/>
                      <a:pt x="71" y="150"/>
                    </a:cubicBezTo>
                    <a:cubicBezTo>
                      <a:pt x="71" y="149"/>
                      <a:pt x="72" y="149"/>
                      <a:pt x="72" y="148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9" y="1"/>
                      <a:pt x="49" y="0"/>
                      <a:pt x="48" y="0"/>
                    </a:cubicBezTo>
                    <a:cubicBezTo>
                      <a:pt x="48" y="0"/>
                      <a:pt x="47" y="1"/>
                      <a:pt x="47" y="1"/>
                    </a:cubicBezTo>
                    <a:cubicBezTo>
                      <a:pt x="1" y="109"/>
                      <a:pt x="1" y="109"/>
                      <a:pt x="1" y="109"/>
                    </a:cubicBezTo>
                    <a:cubicBezTo>
                      <a:pt x="0" y="110"/>
                      <a:pt x="1" y="111"/>
                      <a:pt x="1" y="111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68" y="146"/>
                      <a:pt x="68" y="146"/>
                      <a:pt x="68" y="146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2" y="110"/>
                      <a:pt x="2" y="110"/>
                      <a:pt x="2" y="11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0" name="Freeform 1085"/>
              <p:cNvSpPr/>
              <p:nvPr/>
            </p:nvSpPr>
            <p:spPr bwMode="auto">
              <a:xfrm>
                <a:off x="5830" y="2998"/>
                <a:ext cx="137" cy="86"/>
              </a:xfrm>
              <a:custGeom>
                <a:avLst/>
                <a:gdLst>
                  <a:gd name="T0" fmla="*/ 128 w 130"/>
                  <a:gd name="T1" fmla="*/ 2 h 81"/>
                  <a:gd name="T2" fmla="*/ 128 w 130"/>
                  <a:gd name="T3" fmla="*/ 0 h 81"/>
                  <a:gd name="T4" fmla="*/ 1 w 130"/>
                  <a:gd name="T5" fmla="*/ 66 h 81"/>
                  <a:gd name="T6" fmla="*/ 0 w 130"/>
                  <a:gd name="T7" fmla="*/ 67 h 81"/>
                  <a:gd name="T8" fmla="*/ 2 w 130"/>
                  <a:gd name="T9" fmla="*/ 68 h 81"/>
                  <a:gd name="T10" fmla="*/ 128 w 130"/>
                  <a:gd name="T11" fmla="*/ 81 h 81"/>
                  <a:gd name="T12" fmla="*/ 129 w 130"/>
                  <a:gd name="T13" fmla="*/ 81 h 81"/>
                  <a:gd name="T14" fmla="*/ 130 w 130"/>
                  <a:gd name="T15" fmla="*/ 80 h 81"/>
                  <a:gd name="T16" fmla="*/ 130 w 130"/>
                  <a:gd name="T17" fmla="*/ 2 h 81"/>
                  <a:gd name="T18" fmla="*/ 129 w 130"/>
                  <a:gd name="T19" fmla="*/ 0 h 81"/>
                  <a:gd name="T20" fmla="*/ 128 w 130"/>
                  <a:gd name="T21" fmla="*/ 0 h 81"/>
                  <a:gd name="T22" fmla="*/ 128 w 130"/>
                  <a:gd name="T23" fmla="*/ 2 h 81"/>
                  <a:gd name="T24" fmla="*/ 127 w 130"/>
                  <a:gd name="T25" fmla="*/ 2 h 81"/>
                  <a:gd name="T26" fmla="*/ 127 w 130"/>
                  <a:gd name="T27" fmla="*/ 78 h 81"/>
                  <a:gd name="T28" fmla="*/ 7 w 130"/>
                  <a:gd name="T29" fmla="*/ 66 h 81"/>
                  <a:gd name="T30" fmla="*/ 129 w 130"/>
                  <a:gd name="T31" fmla="*/ 3 h 81"/>
                  <a:gd name="T32" fmla="*/ 128 w 130"/>
                  <a:gd name="T33" fmla="*/ 2 h 81"/>
                  <a:gd name="T34" fmla="*/ 127 w 130"/>
                  <a:gd name="T35" fmla="*/ 2 h 81"/>
                  <a:gd name="T36" fmla="*/ 128 w 130"/>
                  <a:gd name="T37" fmla="*/ 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0" h="81">
                    <a:moveTo>
                      <a:pt x="128" y="2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6"/>
                      <a:pt x="0" y="66"/>
                      <a:pt x="0" y="67"/>
                    </a:cubicBezTo>
                    <a:cubicBezTo>
                      <a:pt x="1" y="68"/>
                      <a:pt x="1" y="68"/>
                      <a:pt x="2" y="68"/>
                    </a:cubicBezTo>
                    <a:cubicBezTo>
                      <a:pt x="128" y="81"/>
                      <a:pt x="128" y="81"/>
                      <a:pt x="128" y="81"/>
                    </a:cubicBezTo>
                    <a:cubicBezTo>
                      <a:pt x="128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1"/>
                      <a:pt x="130" y="1"/>
                      <a:pt x="129" y="0"/>
                    </a:cubicBezTo>
                    <a:cubicBezTo>
                      <a:pt x="129" y="0"/>
                      <a:pt x="128" y="0"/>
                      <a:pt x="128" y="0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78"/>
                      <a:pt x="127" y="78"/>
                      <a:pt x="127" y="78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129" y="3"/>
                      <a:pt x="129" y="3"/>
                      <a:pt x="129" y="3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8" y="2"/>
                      <a:pt x="128" y="2"/>
                      <a:pt x="12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1" name="Freeform 1086"/>
              <p:cNvSpPr/>
              <p:nvPr/>
            </p:nvSpPr>
            <p:spPr bwMode="auto">
              <a:xfrm>
                <a:off x="5638" y="3175"/>
                <a:ext cx="143" cy="124"/>
              </a:xfrm>
              <a:custGeom>
                <a:avLst/>
                <a:gdLst>
                  <a:gd name="T0" fmla="*/ 52 w 136"/>
                  <a:gd name="T1" fmla="*/ 3 h 118"/>
                  <a:gd name="T2" fmla="*/ 50 w 136"/>
                  <a:gd name="T3" fmla="*/ 2 h 118"/>
                  <a:gd name="T4" fmla="*/ 0 w 136"/>
                  <a:gd name="T5" fmla="*/ 115 h 118"/>
                  <a:gd name="T6" fmla="*/ 1 w 136"/>
                  <a:gd name="T7" fmla="*/ 117 h 118"/>
                  <a:gd name="T8" fmla="*/ 2 w 136"/>
                  <a:gd name="T9" fmla="*/ 117 h 118"/>
                  <a:gd name="T10" fmla="*/ 135 w 136"/>
                  <a:gd name="T11" fmla="*/ 3 h 118"/>
                  <a:gd name="T12" fmla="*/ 136 w 136"/>
                  <a:gd name="T13" fmla="*/ 1 h 118"/>
                  <a:gd name="T14" fmla="*/ 134 w 136"/>
                  <a:gd name="T15" fmla="*/ 0 h 118"/>
                  <a:gd name="T16" fmla="*/ 52 w 136"/>
                  <a:gd name="T17" fmla="*/ 1 h 118"/>
                  <a:gd name="T18" fmla="*/ 50 w 136"/>
                  <a:gd name="T19" fmla="*/ 2 h 118"/>
                  <a:gd name="T20" fmla="*/ 52 w 136"/>
                  <a:gd name="T21" fmla="*/ 3 h 118"/>
                  <a:gd name="T22" fmla="*/ 52 w 136"/>
                  <a:gd name="T23" fmla="*/ 4 h 118"/>
                  <a:gd name="T24" fmla="*/ 130 w 136"/>
                  <a:gd name="T25" fmla="*/ 4 h 118"/>
                  <a:gd name="T26" fmla="*/ 6 w 136"/>
                  <a:gd name="T27" fmla="*/ 111 h 118"/>
                  <a:gd name="T28" fmla="*/ 53 w 136"/>
                  <a:gd name="T29" fmla="*/ 3 h 118"/>
                  <a:gd name="T30" fmla="*/ 52 w 136"/>
                  <a:gd name="T31" fmla="*/ 3 h 118"/>
                  <a:gd name="T32" fmla="*/ 52 w 136"/>
                  <a:gd name="T33" fmla="*/ 4 h 118"/>
                  <a:gd name="T34" fmla="*/ 52 w 136"/>
                  <a:gd name="T35" fmla="*/ 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6" h="118">
                    <a:moveTo>
                      <a:pt x="52" y="3"/>
                    </a:moveTo>
                    <a:cubicBezTo>
                      <a:pt x="50" y="2"/>
                      <a:pt x="50" y="2"/>
                      <a:pt x="50" y="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6"/>
                      <a:pt x="0" y="117"/>
                      <a:pt x="1" y="117"/>
                    </a:cubicBezTo>
                    <a:cubicBezTo>
                      <a:pt x="1" y="118"/>
                      <a:pt x="2" y="118"/>
                      <a:pt x="2" y="117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36" y="3"/>
                      <a:pt x="136" y="2"/>
                      <a:pt x="136" y="1"/>
                    </a:cubicBezTo>
                    <a:cubicBezTo>
                      <a:pt x="135" y="1"/>
                      <a:pt x="135" y="0"/>
                      <a:pt x="134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1"/>
                      <a:pt x="51" y="2"/>
                      <a:pt x="50" y="2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3"/>
                      <a:pt x="52" y="3"/>
                      <a:pt x="52" y="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2" name="Freeform 1087"/>
              <p:cNvSpPr/>
              <p:nvPr/>
            </p:nvSpPr>
            <p:spPr bwMode="auto">
              <a:xfrm>
                <a:off x="5690" y="3175"/>
                <a:ext cx="91" cy="117"/>
              </a:xfrm>
              <a:custGeom>
                <a:avLst/>
                <a:gdLst>
                  <a:gd name="T0" fmla="*/ 78 w 86"/>
                  <a:gd name="T1" fmla="*/ 109 h 111"/>
                  <a:gd name="T2" fmla="*/ 80 w 86"/>
                  <a:gd name="T3" fmla="*/ 108 h 111"/>
                  <a:gd name="T4" fmla="*/ 5 w 86"/>
                  <a:gd name="T5" fmla="*/ 4 h 111"/>
                  <a:gd name="T6" fmla="*/ 83 w 86"/>
                  <a:gd name="T7" fmla="*/ 4 h 111"/>
                  <a:gd name="T8" fmla="*/ 77 w 86"/>
                  <a:gd name="T9" fmla="*/ 109 h 111"/>
                  <a:gd name="T10" fmla="*/ 78 w 86"/>
                  <a:gd name="T11" fmla="*/ 109 h 111"/>
                  <a:gd name="T12" fmla="*/ 80 w 86"/>
                  <a:gd name="T13" fmla="*/ 108 h 111"/>
                  <a:gd name="T14" fmla="*/ 78 w 86"/>
                  <a:gd name="T15" fmla="*/ 109 h 111"/>
                  <a:gd name="T16" fmla="*/ 80 w 86"/>
                  <a:gd name="T17" fmla="*/ 109 h 111"/>
                  <a:gd name="T18" fmla="*/ 86 w 86"/>
                  <a:gd name="T19" fmla="*/ 2 h 111"/>
                  <a:gd name="T20" fmla="*/ 85 w 86"/>
                  <a:gd name="T21" fmla="*/ 1 h 111"/>
                  <a:gd name="T22" fmla="*/ 84 w 86"/>
                  <a:gd name="T23" fmla="*/ 0 h 111"/>
                  <a:gd name="T24" fmla="*/ 2 w 86"/>
                  <a:gd name="T25" fmla="*/ 1 h 111"/>
                  <a:gd name="T26" fmla="*/ 0 w 86"/>
                  <a:gd name="T27" fmla="*/ 2 h 111"/>
                  <a:gd name="T28" fmla="*/ 1 w 86"/>
                  <a:gd name="T29" fmla="*/ 4 h 111"/>
                  <a:gd name="T30" fmla="*/ 77 w 86"/>
                  <a:gd name="T31" fmla="*/ 110 h 111"/>
                  <a:gd name="T32" fmla="*/ 79 w 86"/>
                  <a:gd name="T33" fmla="*/ 111 h 111"/>
                  <a:gd name="T34" fmla="*/ 80 w 86"/>
                  <a:gd name="T35" fmla="*/ 109 h 111"/>
                  <a:gd name="T36" fmla="*/ 78 w 86"/>
                  <a:gd name="T37" fmla="*/ 109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111">
                    <a:moveTo>
                      <a:pt x="78" y="109"/>
                    </a:moveTo>
                    <a:cubicBezTo>
                      <a:pt x="80" y="108"/>
                      <a:pt x="80" y="108"/>
                      <a:pt x="80" y="108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77" y="109"/>
                      <a:pt x="77" y="109"/>
                      <a:pt x="77" y="109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1"/>
                      <a:pt x="85" y="1"/>
                    </a:cubicBezTo>
                    <a:cubicBezTo>
                      <a:pt x="85" y="1"/>
                      <a:pt x="85" y="0"/>
                      <a:pt x="8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3"/>
                      <a:pt x="0" y="3"/>
                      <a:pt x="1" y="4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8" y="111"/>
                      <a:pt x="78" y="111"/>
                      <a:pt x="79" y="111"/>
                    </a:cubicBezTo>
                    <a:cubicBezTo>
                      <a:pt x="79" y="110"/>
                      <a:pt x="80" y="110"/>
                      <a:pt x="80" y="109"/>
                    </a:cubicBezTo>
                    <a:cubicBezTo>
                      <a:pt x="78" y="109"/>
                      <a:pt x="78" y="109"/>
                      <a:pt x="78" y="10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3" name="Freeform 1088"/>
              <p:cNvSpPr/>
              <p:nvPr/>
            </p:nvSpPr>
            <p:spPr bwMode="auto">
              <a:xfrm>
                <a:off x="5690" y="3067"/>
                <a:ext cx="144" cy="112"/>
              </a:xfrm>
              <a:custGeom>
                <a:avLst/>
                <a:gdLst>
                  <a:gd name="T0" fmla="*/ 134 w 136"/>
                  <a:gd name="T1" fmla="*/ 2 h 106"/>
                  <a:gd name="T2" fmla="*/ 133 w 136"/>
                  <a:gd name="T3" fmla="*/ 1 h 106"/>
                  <a:gd name="T4" fmla="*/ 83 w 136"/>
                  <a:gd name="T5" fmla="*/ 103 h 106"/>
                  <a:gd name="T6" fmla="*/ 6 w 136"/>
                  <a:gd name="T7" fmla="*/ 103 h 106"/>
                  <a:gd name="T8" fmla="*/ 135 w 136"/>
                  <a:gd name="T9" fmla="*/ 3 h 106"/>
                  <a:gd name="T10" fmla="*/ 134 w 136"/>
                  <a:gd name="T11" fmla="*/ 2 h 106"/>
                  <a:gd name="T12" fmla="*/ 133 w 136"/>
                  <a:gd name="T13" fmla="*/ 1 h 106"/>
                  <a:gd name="T14" fmla="*/ 134 w 136"/>
                  <a:gd name="T15" fmla="*/ 2 h 106"/>
                  <a:gd name="T16" fmla="*/ 133 w 136"/>
                  <a:gd name="T17" fmla="*/ 1 h 106"/>
                  <a:gd name="T18" fmla="*/ 1 w 136"/>
                  <a:gd name="T19" fmla="*/ 104 h 106"/>
                  <a:gd name="T20" fmla="*/ 0 w 136"/>
                  <a:gd name="T21" fmla="*/ 105 h 106"/>
                  <a:gd name="T22" fmla="*/ 2 w 136"/>
                  <a:gd name="T23" fmla="*/ 106 h 106"/>
                  <a:gd name="T24" fmla="*/ 84 w 136"/>
                  <a:gd name="T25" fmla="*/ 105 h 106"/>
                  <a:gd name="T26" fmla="*/ 86 w 136"/>
                  <a:gd name="T27" fmla="*/ 105 h 106"/>
                  <a:gd name="T28" fmla="*/ 135 w 136"/>
                  <a:gd name="T29" fmla="*/ 2 h 106"/>
                  <a:gd name="T30" fmla="*/ 135 w 136"/>
                  <a:gd name="T31" fmla="*/ 1 h 106"/>
                  <a:gd name="T32" fmla="*/ 133 w 136"/>
                  <a:gd name="T33" fmla="*/ 1 h 106"/>
                  <a:gd name="T34" fmla="*/ 134 w 136"/>
                  <a:gd name="T35" fmla="*/ 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6" h="106">
                    <a:moveTo>
                      <a:pt x="134" y="2"/>
                    </a:moveTo>
                    <a:cubicBezTo>
                      <a:pt x="133" y="1"/>
                      <a:pt x="133" y="1"/>
                      <a:pt x="133" y="1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0" y="104"/>
                      <a:pt x="0" y="105"/>
                      <a:pt x="0" y="105"/>
                    </a:cubicBezTo>
                    <a:cubicBezTo>
                      <a:pt x="1" y="106"/>
                      <a:pt x="1" y="106"/>
                      <a:pt x="2" y="106"/>
                    </a:cubicBezTo>
                    <a:cubicBezTo>
                      <a:pt x="84" y="105"/>
                      <a:pt x="84" y="105"/>
                      <a:pt x="84" y="105"/>
                    </a:cubicBezTo>
                    <a:cubicBezTo>
                      <a:pt x="85" y="105"/>
                      <a:pt x="85" y="105"/>
                      <a:pt x="86" y="105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6" y="2"/>
                      <a:pt x="135" y="1"/>
                      <a:pt x="135" y="1"/>
                    </a:cubicBezTo>
                    <a:cubicBezTo>
                      <a:pt x="134" y="0"/>
                      <a:pt x="134" y="0"/>
                      <a:pt x="133" y="1"/>
                    </a:cubicBezTo>
                    <a:cubicBezTo>
                      <a:pt x="134" y="2"/>
                      <a:pt x="134" y="2"/>
                      <a:pt x="13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4" name="Freeform 1089"/>
              <p:cNvSpPr/>
              <p:nvPr/>
            </p:nvSpPr>
            <p:spPr bwMode="auto">
              <a:xfrm>
                <a:off x="6049" y="3003"/>
                <a:ext cx="148" cy="97"/>
              </a:xfrm>
              <a:custGeom>
                <a:avLst/>
                <a:gdLst>
                  <a:gd name="T0" fmla="*/ 2 w 140"/>
                  <a:gd name="T1" fmla="*/ 2 h 92"/>
                  <a:gd name="T2" fmla="*/ 1 w 140"/>
                  <a:gd name="T3" fmla="*/ 3 h 92"/>
                  <a:gd name="T4" fmla="*/ 135 w 140"/>
                  <a:gd name="T5" fmla="*/ 56 h 92"/>
                  <a:gd name="T6" fmla="*/ 67 w 140"/>
                  <a:gd name="T7" fmla="*/ 88 h 92"/>
                  <a:gd name="T8" fmla="*/ 3 w 140"/>
                  <a:gd name="T9" fmla="*/ 1 h 92"/>
                  <a:gd name="T10" fmla="*/ 2 w 140"/>
                  <a:gd name="T11" fmla="*/ 2 h 92"/>
                  <a:gd name="T12" fmla="*/ 1 w 140"/>
                  <a:gd name="T13" fmla="*/ 3 h 92"/>
                  <a:gd name="T14" fmla="*/ 2 w 140"/>
                  <a:gd name="T15" fmla="*/ 2 h 92"/>
                  <a:gd name="T16" fmla="*/ 1 w 140"/>
                  <a:gd name="T17" fmla="*/ 3 h 92"/>
                  <a:gd name="T18" fmla="*/ 65 w 140"/>
                  <a:gd name="T19" fmla="*/ 91 h 92"/>
                  <a:gd name="T20" fmla="*/ 67 w 140"/>
                  <a:gd name="T21" fmla="*/ 91 h 92"/>
                  <a:gd name="T22" fmla="*/ 140 w 140"/>
                  <a:gd name="T23" fmla="*/ 57 h 92"/>
                  <a:gd name="T24" fmla="*/ 140 w 140"/>
                  <a:gd name="T25" fmla="*/ 56 h 92"/>
                  <a:gd name="T26" fmla="*/ 139 w 140"/>
                  <a:gd name="T27" fmla="*/ 54 h 92"/>
                  <a:gd name="T28" fmla="*/ 3 w 140"/>
                  <a:gd name="T29" fmla="*/ 0 h 92"/>
                  <a:gd name="T30" fmla="*/ 1 w 140"/>
                  <a:gd name="T31" fmla="*/ 1 h 92"/>
                  <a:gd name="T32" fmla="*/ 1 w 140"/>
                  <a:gd name="T33" fmla="*/ 3 h 92"/>
                  <a:gd name="T34" fmla="*/ 2 w 140"/>
                  <a:gd name="T35" fmla="*/ 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0" h="92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35" y="56"/>
                      <a:pt x="135" y="56"/>
                      <a:pt x="135" y="56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6" y="91"/>
                      <a:pt x="67" y="92"/>
                      <a:pt x="67" y="91"/>
                    </a:cubicBezTo>
                    <a:cubicBezTo>
                      <a:pt x="140" y="57"/>
                      <a:pt x="140" y="57"/>
                      <a:pt x="140" y="57"/>
                    </a:cubicBezTo>
                    <a:cubicBezTo>
                      <a:pt x="140" y="57"/>
                      <a:pt x="140" y="56"/>
                      <a:pt x="140" y="56"/>
                    </a:cubicBezTo>
                    <a:cubicBezTo>
                      <a:pt x="140" y="55"/>
                      <a:pt x="140" y="55"/>
                      <a:pt x="139" y="5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5" name="Freeform 1090"/>
              <p:cNvSpPr/>
              <p:nvPr/>
            </p:nvSpPr>
            <p:spPr bwMode="auto">
              <a:xfrm>
                <a:off x="5964" y="3003"/>
                <a:ext cx="233" cy="81"/>
              </a:xfrm>
              <a:custGeom>
                <a:avLst/>
                <a:gdLst>
                  <a:gd name="T0" fmla="*/ 1 w 220"/>
                  <a:gd name="T1" fmla="*/ 76 h 77"/>
                  <a:gd name="T2" fmla="*/ 1 w 220"/>
                  <a:gd name="T3" fmla="*/ 77 h 77"/>
                  <a:gd name="T4" fmla="*/ 219 w 220"/>
                  <a:gd name="T5" fmla="*/ 57 h 77"/>
                  <a:gd name="T6" fmla="*/ 220 w 220"/>
                  <a:gd name="T7" fmla="*/ 56 h 77"/>
                  <a:gd name="T8" fmla="*/ 219 w 220"/>
                  <a:gd name="T9" fmla="*/ 54 h 77"/>
                  <a:gd name="T10" fmla="*/ 83 w 220"/>
                  <a:gd name="T11" fmla="*/ 0 h 77"/>
                  <a:gd name="T12" fmla="*/ 81 w 220"/>
                  <a:gd name="T13" fmla="*/ 1 h 77"/>
                  <a:gd name="T14" fmla="*/ 0 w 220"/>
                  <a:gd name="T15" fmla="*/ 75 h 77"/>
                  <a:gd name="T16" fmla="*/ 0 w 220"/>
                  <a:gd name="T17" fmla="*/ 77 h 77"/>
                  <a:gd name="T18" fmla="*/ 1 w 220"/>
                  <a:gd name="T19" fmla="*/ 77 h 77"/>
                  <a:gd name="T20" fmla="*/ 1 w 220"/>
                  <a:gd name="T21" fmla="*/ 76 h 77"/>
                  <a:gd name="T22" fmla="*/ 2 w 220"/>
                  <a:gd name="T23" fmla="*/ 77 h 77"/>
                  <a:gd name="T24" fmla="*/ 82 w 220"/>
                  <a:gd name="T25" fmla="*/ 3 h 77"/>
                  <a:gd name="T26" fmla="*/ 213 w 220"/>
                  <a:gd name="T27" fmla="*/ 55 h 77"/>
                  <a:gd name="T28" fmla="*/ 1 w 220"/>
                  <a:gd name="T29" fmla="*/ 74 h 77"/>
                  <a:gd name="T30" fmla="*/ 1 w 220"/>
                  <a:gd name="T31" fmla="*/ 76 h 77"/>
                  <a:gd name="T32" fmla="*/ 2 w 220"/>
                  <a:gd name="T33" fmla="*/ 77 h 77"/>
                  <a:gd name="T34" fmla="*/ 1 w 220"/>
                  <a:gd name="T3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0" h="77">
                    <a:moveTo>
                      <a:pt x="1" y="76"/>
                    </a:moveTo>
                    <a:cubicBezTo>
                      <a:pt x="1" y="77"/>
                      <a:pt x="1" y="77"/>
                      <a:pt x="1" y="77"/>
                    </a:cubicBezTo>
                    <a:cubicBezTo>
                      <a:pt x="219" y="57"/>
                      <a:pt x="219" y="57"/>
                      <a:pt x="219" y="57"/>
                    </a:cubicBezTo>
                    <a:cubicBezTo>
                      <a:pt x="220" y="57"/>
                      <a:pt x="220" y="57"/>
                      <a:pt x="220" y="56"/>
                    </a:cubicBezTo>
                    <a:cubicBezTo>
                      <a:pt x="220" y="55"/>
                      <a:pt x="220" y="55"/>
                      <a:pt x="219" y="54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2" y="0"/>
                      <a:pt x="81" y="0"/>
                      <a:pt x="81" y="1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5"/>
                      <a:pt x="0" y="76"/>
                      <a:pt x="0" y="77"/>
                    </a:cubicBezTo>
                    <a:cubicBezTo>
                      <a:pt x="0" y="77"/>
                      <a:pt x="1" y="77"/>
                      <a:pt x="1" y="77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213" y="55"/>
                      <a:pt x="213" y="55"/>
                      <a:pt x="213" y="55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1" y="76"/>
                      <a:pt x="1" y="76"/>
                      <a:pt x="1" y="7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6" name="Freeform 1091"/>
              <p:cNvSpPr/>
              <p:nvPr/>
            </p:nvSpPr>
            <p:spPr bwMode="auto">
              <a:xfrm>
                <a:off x="5964" y="2998"/>
                <a:ext cx="157" cy="102"/>
              </a:xfrm>
              <a:custGeom>
                <a:avLst/>
                <a:gdLst>
                  <a:gd name="T0" fmla="*/ 1 w 148"/>
                  <a:gd name="T1" fmla="*/ 2 h 96"/>
                  <a:gd name="T2" fmla="*/ 1 w 148"/>
                  <a:gd name="T3" fmla="*/ 3 h 96"/>
                  <a:gd name="T4" fmla="*/ 81 w 148"/>
                  <a:gd name="T5" fmla="*/ 7 h 96"/>
                  <a:gd name="T6" fmla="*/ 141 w 148"/>
                  <a:gd name="T7" fmla="*/ 88 h 96"/>
                  <a:gd name="T8" fmla="*/ 2 w 148"/>
                  <a:gd name="T9" fmla="*/ 0 h 96"/>
                  <a:gd name="T10" fmla="*/ 1 w 148"/>
                  <a:gd name="T11" fmla="*/ 2 h 96"/>
                  <a:gd name="T12" fmla="*/ 1 w 148"/>
                  <a:gd name="T13" fmla="*/ 3 h 96"/>
                  <a:gd name="T14" fmla="*/ 1 w 148"/>
                  <a:gd name="T15" fmla="*/ 2 h 96"/>
                  <a:gd name="T16" fmla="*/ 1 w 148"/>
                  <a:gd name="T17" fmla="*/ 3 h 96"/>
                  <a:gd name="T18" fmla="*/ 146 w 148"/>
                  <a:gd name="T19" fmla="*/ 95 h 96"/>
                  <a:gd name="T20" fmla="*/ 148 w 148"/>
                  <a:gd name="T21" fmla="*/ 95 h 96"/>
                  <a:gd name="T22" fmla="*/ 148 w 148"/>
                  <a:gd name="T23" fmla="*/ 93 h 96"/>
                  <a:gd name="T24" fmla="*/ 83 w 148"/>
                  <a:gd name="T25" fmla="*/ 5 h 96"/>
                  <a:gd name="T26" fmla="*/ 82 w 148"/>
                  <a:gd name="T27" fmla="*/ 4 h 96"/>
                  <a:gd name="T28" fmla="*/ 1 w 148"/>
                  <a:gd name="T29" fmla="*/ 0 h 96"/>
                  <a:gd name="T30" fmla="*/ 0 w 148"/>
                  <a:gd name="T31" fmla="*/ 1 h 96"/>
                  <a:gd name="T32" fmla="*/ 1 w 148"/>
                  <a:gd name="T33" fmla="*/ 3 h 96"/>
                  <a:gd name="T34" fmla="*/ 1 w 148"/>
                  <a:gd name="T35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" h="96">
                    <a:moveTo>
                      <a:pt x="1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141" y="88"/>
                      <a:pt x="141" y="88"/>
                      <a:pt x="141" y="8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6" y="96"/>
                      <a:pt x="147" y="96"/>
                      <a:pt x="148" y="95"/>
                    </a:cubicBezTo>
                    <a:cubicBezTo>
                      <a:pt x="148" y="94"/>
                      <a:pt x="148" y="94"/>
                      <a:pt x="148" y="93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4"/>
                      <a:pt x="83" y="4"/>
                      <a:pt x="82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7" name="Freeform 1092"/>
              <p:cNvSpPr/>
              <p:nvPr/>
            </p:nvSpPr>
            <p:spPr bwMode="auto">
              <a:xfrm>
                <a:off x="5632" y="3295"/>
                <a:ext cx="59" cy="154"/>
              </a:xfrm>
              <a:custGeom>
                <a:avLst/>
                <a:gdLst>
                  <a:gd name="T0" fmla="*/ 6 w 56"/>
                  <a:gd name="T1" fmla="*/ 2 h 146"/>
                  <a:gd name="T2" fmla="*/ 5 w 56"/>
                  <a:gd name="T3" fmla="*/ 2 h 146"/>
                  <a:gd name="T4" fmla="*/ 0 w 56"/>
                  <a:gd name="T5" fmla="*/ 139 h 146"/>
                  <a:gd name="T6" fmla="*/ 1 w 56"/>
                  <a:gd name="T7" fmla="*/ 140 h 146"/>
                  <a:gd name="T8" fmla="*/ 54 w 56"/>
                  <a:gd name="T9" fmla="*/ 146 h 146"/>
                  <a:gd name="T10" fmla="*/ 56 w 56"/>
                  <a:gd name="T11" fmla="*/ 145 h 146"/>
                  <a:gd name="T12" fmla="*/ 56 w 56"/>
                  <a:gd name="T13" fmla="*/ 144 h 146"/>
                  <a:gd name="T14" fmla="*/ 8 w 56"/>
                  <a:gd name="T15" fmla="*/ 2 h 146"/>
                  <a:gd name="T16" fmla="*/ 6 w 56"/>
                  <a:gd name="T17" fmla="*/ 1 h 146"/>
                  <a:gd name="T18" fmla="*/ 5 w 56"/>
                  <a:gd name="T19" fmla="*/ 2 h 146"/>
                  <a:gd name="T20" fmla="*/ 6 w 56"/>
                  <a:gd name="T21" fmla="*/ 2 h 146"/>
                  <a:gd name="T22" fmla="*/ 5 w 56"/>
                  <a:gd name="T23" fmla="*/ 3 h 146"/>
                  <a:gd name="T24" fmla="*/ 52 w 56"/>
                  <a:gd name="T25" fmla="*/ 142 h 146"/>
                  <a:gd name="T26" fmla="*/ 3 w 56"/>
                  <a:gd name="T27" fmla="*/ 137 h 146"/>
                  <a:gd name="T28" fmla="*/ 8 w 56"/>
                  <a:gd name="T29" fmla="*/ 2 h 146"/>
                  <a:gd name="T30" fmla="*/ 6 w 56"/>
                  <a:gd name="T31" fmla="*/ 2 h 146"/>
                  <a:gd name="T32" fmla="*/ 5 w 56"/>
                  <a:gd name="T33" fmla="*/ 3 h 146"/>
                  <a:gd name="T34" fmla="*/ 6 w 56"/>
                  <a:gd name="T35" fmla="*/ 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146">
                    <a:moveTo>
                      <a:pt x="6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39"/>
                      <a:pt x="1" y="140"/>
                      <a:pt x="1" y="140"/>
                    </a:cubicBezTo>
                    <a:cubicBezTo>
                      <a:pt x="54" y="146"/>
                      <a:pt x="54" y="146"/>
                      <a:pt x="54" y="146"/>
                    </a:cubicBezTo>
                    <a:cubicBezTo>
                      <a:pt x="55" y="146"/>
                      <a:pt x="55" y="146"/>
                      <a:pt x="56" y="145"/>
                    </a:cubicBezTo>
                    <a:cubicBezTo>
                      <a:pt x="56" y="145"/>
                      <a:pt x="56" y="144"/>
                      <a:pt x="56" y="14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2" y="142"/>
                      <a:pt x="52" y="142"/>
                      <a:pt x="52" y="142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2"/>
                      <a:pt x="6" y="2"/>
                      <a:pt x="6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8" name="Freeform 1093"/>
              <p:cNvSpPr/>
              <p:nvPr/>
            </p:nvSpPr>
            <p:spPr bwMode="auto">
              <a:xfrm>
                <a:off x="5632" y="3289"/>
                <a:ext cx="143" cy="154"/>
              </a:xfrm>
              <a:custGeom>
                <a:avLst/>
                <a:gdLst>
                  <a:gd name="T0" fmla="*/ 133 w 135"/>
                  <a:gd name="T1" fmla="*/ 1 h 146"/>
                  <a:gd name="T2" fmla="*/ 133 w 135"/>
                  <a:gd name="T3" fmla="*/ 0 h 146"/>
                  <a:gd name="T4" fmla="*/ 6 w 135"/>
                  <a:gd name="T5" fmla="*/ 7 h 146"/>
                  <a:gd name="T6" fmla="*/ 5 w 135"/>
                  <a:gd name="T7" fmla="*/ 8 h 146"/>
                  <a:gd name="T8" fmla="*/ 0 w 135"/>
                  <a:gd name="T9" fmla="*/ 145 h 146"/>
                  <a:gd name="T10" fmla="*/ 1 w 135"/>
                  <a:gd name="T11" fmla="*/ 146 h 146"/>
                  <a:gd name="T12" fmla="*/ 3 w 135"/>
                  <a:gd name="T13" fmla="*/ 146 h 146"/>
                  <a:gd name="T14" fmla="*/ 134 w 135"/>
                  <a:gd name="T15" fmla="*/ 2 h 146"/>
                  <a:gd name="T16" fmla="*/ 135 w 135"/>
                  <a:gd name="T17" fmla="*/ 1 h 146"/>
                  <a:gd name="T18" fmla="*/ 133 w 135"/>
                  <a:gd name="T19" fmla="*/ 0 h 146"/>
                  <a:gd name="T20" fmla="*/ 133 w 135"/>
                  <a:gd name="T21" fmla="*/ 1 h 146"/>
                  <a:gd name="T22" fmla="*/ 132 w 135"/>
                  <a:gd name="T23" fmla="*/ 0 h 146"/>
                  <a:gd name="T24" fmla="*/ 3 w 135"/>
                  <a:gd name="T25" fmla="*/ 141 h 146"/>
                  <a:gd name="T26" fmla="*/ 8 w 135"/>
                  <a:gd name="T27" fmla="*/ 9 h 146"/>
                  <a:gd name="T28" fmla="*/ 133 w 135"/>
                  <a:gd name="T29" fmla="*/ 3 h 146"/>
                  <a:gd name="T30" fmla="*/ 133 w 135"/>
                  <a:gd name="T31" fmla="*/ 1 h 146"/>
                  <a:gd name="T32" fmla="*/ 132 w 135"/>
                  <a:gd name="T33" fmla="*/ 0 h 146"/>
                  <a:gd name="T34" fmla="*/ 133 w 135"/>
                  <a:gd name="T35" fmla="*/ 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46">
                    <a:moveTo>
                      <a:pt x="133" y="1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5" y="8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45"/>
                      <a:pt x="0" y="146"/>
                      <a:pt x="1" y="146"/>
                    </a:cubicBezTo>
                    <a:cubicBezTo>
                      <a:pt x="1" y="146"/>
                      <a:pt x="2" y="146"/>
                      <a:pt x="3" y="146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5" y="2"/>
                      <a:pt x="135" y="1"/>
                      <a:pt x="135" y="1"/>
                    </a:cubicBezTo>
                    <a:cubicBezTo>
                      <a:pt x="134" y="0"/>
                      <a:pt x="134" y="0"/>
                      <a:pt x="133" y="0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3" y="141"/>
                      <a:pt x="3" y="141"/>
                      <a:pt x="3" y="14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3" y="1"/>
                      <a:pt x="133" y="1"/>
                      <a:pt x="133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9" name="Freeform 1094"/>
              <p:cNvSpPr/>
              <p:nvPr/>
            </p:nvSpPr>
            <p:spPr bwMode="auto">
              <a:xfrm>
                <a:off x="6273" y="3140"/>
                <a:ext cx="69" cy="148"/>
              </a:xfrm>
              <a:custGeom>
                <a:avLst/>
                <a:gdLst>
                  <a:gd name="T0" fmla="*/ 1 w 65"/>
                  <a:gd name="T1" fmla="*/ 1 h 140"/>
                  <a:gd name="T2" fmla="*/ 0 w 65"/>
                  <a:gd name="T3" fmla="*/ 2 h 140"/>
                  <a:gd name="T4" fmla="*/ 62 w 65"/>
                  <a:gd name="T5" fmla="*/ 80 h 140"/>
                  <a:gd name="T6" fmla="*/ 45 w 65"/>
                  <a:gd name="T7" fmla="*/ 133 h 140"/>
                  <a:gd name="T8" fmla="*/ 3 w 65"/>
                  <a:gd name="T9" fmla="*/ 1 h 140"/>
                  <a:gd name="T10" fmla="*/ 1 w 65"/>
                  <a:gd name="T11" fmla="*/ 1 h 140"/>
                  <a:gd name="T12" fmla="*/ 0 w 65"/>
                  <a:gd name="T13" fmla="*/ 2 h 140"/>
                  <a:gd name="T14" fmla="*/ 1 w 65"/>
                  <a:gd name="T15" fmla="*/ 1 h 140"/>
                  <a:gd name="T16" fmla="*/ 0 w 65"/>
                  <a:gd name="T17" fmla="*/ 2 h 140"/>
                  <a:gd name="T18" fmla="*/ 43 w 65"/>
                  <a:gd name="T19" fmla="*/ 139 h 140"/>
                  <a:gd name="T20" fmla="*/ 45 w 65"/>
                  <a:gd name="T21" fmla="*/ 140 h 140"/>
                  <a:gd name="T22" fmla="*/ 46 w 65"/>
                  <a:gd name="T23" fmla="*/ 139 h 140"/>
                  <a:gd name="T24" fmla="*/ 65 w 65"/>
                  <a:gd name="T25" fmla="*/ 80 h 140"/>
                  <a:gd name="T26" fmla="*/ 65 w 65"/>
                  <a:gd name="T27" fmla="*/ 79 h 140"/>
                  <a:gd name="T28" fmla="*/ 2 w 65"/>
                  <a:gd name="T29" fmla="*/ 0 h 140"/>
                  <a:gd name="T30" fmla="*/ 1 w 65"/>
                  <a:gd name="T31" fmla="*/ 0 h 140"/>
                  <a:gd name="T32" fmla="*/ 0 w 65"/>
                  <a:gd name="T33" fmla="*/ 2 h 140"/>
                  <a:gd name="T34" fmla="*/ 1 w 65"/>
                  <a:gd name="T35" fmla="*/ 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140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43" y="139"/>
                      <a:pt x="44" y="140"/>
                      <a:pt x="45" y="140"/>
                    </a:cubicBezTo>
                    <a:cubicBezTo>
                      <a:pt x="45" y="140"/>
                      <a:pt x="46" y="139"/>
                      <a:pt x="46" y="139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79"/>
                      <a:pt x="65" y="7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0" name="Freeform 1095"/>
              <p:cNvSpPr/>
              <p:nvPr/>
            </p:nvSpPr>
            <p:spPr bwMode="auto">
              <a:xfrm>
                <a:off x="6194" y="3060"/>
                <a:ext cx="82" cy="138"/>
              </a:xfrm>
              <a:custGeom>
                <a:avLst/>
                <a:gdLst>
                  <a:gd name="T0" fmla="*/ 2 w 78"/>
                  <a:gd name="T1" fmla="*/ 2 h 131"/>
                  <a:gd name="T2" fmla="*/ 1 w 78"/>
                  <a:gd name="T3" fmla="*/ 3 h 131"/>
                  <a:gd name="T4" fmla="*/ 74 w 78"/>
                  <a:gd name="T5" fmla="*/ 77 h 131"/>
                  <a:gd name="T6" fmla="*/ 29 w 78"/>
                  <a:gd name="T7" fmla="*/ 126 h 131"/>
                  <a:gd name="T8" fmla="*/ 3 w 78"/>
                  <a:gd name="T9" fmla="*/ 1 h 131"/>
                  <a:gd name="T10" fmla="*/ 2 w 78"/>
                  <a:gd name="T11" fmla="*/ 2 h 131"/>
                  <a:gd name="T12" fmla="*/ 1 w 78"/>
                  <a:gd name="T13" fmla="*/ 3 h 131"/>
                  <a:gd name="T14" fmla="*/ 2 w 78"/>
                  <a:gd name="T15" fmla="*/ 2 h 131"/>
                  <a:gd name="T16" fmla="*/ 0 w 78"/>
                  <a:gd name="T17" fmla="*/ 2 h 131"/>
                  <a:gd name="T18" fmla="*/ 27 w 78"/>
                  <a:gd name="T19" fmla="*/ 130 h 131"/>
                  <a:gd name="T20" fmla="*/ 28 w 78"/>
                  <a:gd name="T21" fmla="*/ 131 h 131"/>
                  <a:gd name="T22" fmla="*/ 30 w 78"/>
                  <a:gd name="T23" fmla="*/ 130 h 131"/>
                  <a:gd name="T24" fmla="*/ 77 w 78"/>
                  <a:gd name="T25" fmla="*/ 78 h 131"/>
                  <a:gd name="T26" fmla="*/ 77 w 78"/>
                  <a:gd name="T27" fmla="*/ 76 h 131"/>
                  <a:gd name="T28" fmla="*/ 3 w 78"/>
                  <a:gd name="T29" fmla="*/ 1 h 131"/>
                  <a:gd name="T30" fmla="*/ 1 w 78"/>
                  <a:gd name="T31" fmla="*/ 0 h 131"/>
                  <a:gd name="T32" fmla="*/ 0 w 78"/>
                  <a:gd name="T33" fmla="*/ 2 h 131"/>
                  <a:gd name="T34" fmla="*/ 2 w 78"/>
                  <a:gd name="T35" fmla="*/ 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131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7" y="130"/>
                      <a:pt x="27" y="130"/>
                      <a:pt x="27" y="130"/>
                    </a:cubicBezTo>
                    <a:cubicBezTo>
                      <a:pt x="27" y="130"/>
                      <a:pt x="28" y="131"/>
                      <a:pt x="28" y="131"/>
                    </a:cubicBezTo>
                    <a:cubicBezTo>
                      <a:pt x="29" y="131"/>
                      <a:pt x="29" y="131"/>
                      <a:pt x="30" y="130"/>
                    </a:cubicBezTo>
                    <a:cubicBezTo>
                      <a:pt x="77" y="78"/>
                      <a:pt x="77" y="78"/>
                      <a:pt x="77" y="78"/>
                    </a:cubicBezTo>
                    <a:cubicBezTo>
                      <a:pt x="78" y="78"/>
                      <a:pt x="78" y="77"/>
                      <a:pt x="77" y="7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1" name="Freeform 1096"/>
              <p:cNvSpPr/>
              <p:nvPr/>
            </p:nvSpPr>
            <p:spPr bwMode="auto">
              <a:xfrm>
                <a:off x="6011" y="3403"/>
                <a:ext cx="121" cy="67"/>
              </a:xfrm>
              <a:custGeom>
                <a:avLst/>
                <a:gdLst>
                  <a:gd name="T0" fmla="*/ 113 w 115"/>
                  <a:gd name="T1" fmla="*/ 13 h 64"/>
                  <a:gd name="T2" fmla="*/ 113 w 115"/>
                  <a:gd name="T3" fmla="*/ 12 h 64"/>
                  <a:gd name="T4" fmla="*/ 45 w 115"/>
                  <a:gd name="T5" fmla="*/ 0 h 64"/>
                  <a:gd name="T6" fmla="*/ 43 w 115"/>
                  <a:gd name="T7" fmla="*/ 1 h 64"/>
                  <a:gd name="T8" fmla="*/ 0 w 115"/>
                  <a:gd name="T9" fmla="*/ 61 h 64"/>
                  <a:gd name="T10" fmla="*/ 0 w 115"/>
                  <a:gd name="T11" fmla="*/ 63 h 64"/>
                  <a:gd name="T12" fmla="*/ 2 w 115"/>
                  <a:gd name="T13" fmla="*/ 63 h 64"/>
                  <a:gd name="T14" fmla="*/ 114 w 115"/>
                  <a:gd name="T15" fmla="*/ 15 h 64"/>
                  <a:gd name="T16" fmla="*/ 114 w 115"/>
                  <a:gd name="T17" fmla="*/ 13 h 64"/>
                  <a:gd name="T18" fmla="*/ 113 w 115"/>
                  <a:gd name="T19" fmla="*/ 12 h 64"/>
                  <a:gd name="T20" fmla="*/ 113 w 115"/>
                  <a:gd name="T21" fmla="*/ 13 h 64"/>
                  <a:gd name="T22" fmla="*/ 112 w 115"/>
                  <a:gd name="T23" fmla="*/ 12 h 64"/>
                  <a:gd name="T24" fmla="*/ 6 w 115"/>
                  <a:gd name="T25" fmla="*/ 58 h 64"/>
                  <a:gd name="T26" fmla="*/ 45 w 115"/>
                  <a:gd name="T27" fmla="*/ 3 h 64"/>
                  <a:gd name="T28" fmla="*/ 113 w 115"/>
                  <a:gd name="T29" fmla="*/ 15 h 64"/>
                  <a:gd name="T30" fmla="*/ 113 w 115"/>
                  <a:gd name="T31" fmla="*/ 13 h 64"/>
                  <a:gd name="T32" fmla="*/ 112 w 115"/>
                  <a:gd name="T33" fmla="*/ 12 h 64"/>
                  <a:gd name="T34" fmla="*/ 113 w 115"/>
                  <a:gd name="T35" fmla="*/ 1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5" h="64">
                    <a:moveTo>
                      <a:pt x="113" y="13"/>
                    </a:moveTo>
                    <a:cubicBezTo>
                      <a:pt x="113" y="12"/>
                      <a:pt x="113" y="12"/>
                      <a:pt x="113" y="12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4" y="0"/>
                      <a:pt x="43" y="0"/>
                      <a:pt x="43" y="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2"/>
                      <a:pt x="0" y="62"/>
                      <a:pt x="0" y="63"/>
                    </a:cubicBezTo>
                    <a:cubicBezTo>
                      <a:pt x="1" y="63"/>
                      <a:pt x="2" y="64"/>
                      <a:pt x="2" y="63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14"/>
                      <a:pt x="115" y="14"/>
                      <a:pt x="114" y="13"/>
                    </a:cubicBezTo>
                    <a:cubicBezTo>
                      <a:pt x="114" y="13"/>
                      <a:pt x="114" y="12"/>
                      <a:pt x="113" y="12"/>
                    </a:cubicBezTo>
                    <a:cubicBezTo>
                      <a:pt x="113" y="13"/>
                      <a:pt x="113" y="13"/>
                      <a:pt x="113" y="13"/>
                    </a:cubicBezTo>
                    <a:cubicBezTo>
                      <a:pt x="112" y="12"/>
                      <a:pt x="112" y="12"/>
                      <a:pt x="112" y="12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13"/>
                      <a:pt x="113" y="13"/>
                      <a:pt x="113" y="13"/>
                    </a:cubicBezTo>
                    <a:cubicBezTo>
                      <a:pt x="112" y="12"/>
                      <a:pt x="112" y="12"/>
                      <a:pt x="112" y="12"/>
                    </a:cubicBezTo>
                    <a:cubicBezTo>
                      <a:pt x="113" y="13"/>
                      <a:pt x="113" y="13"/>
                      <a:pt x="113" y="1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2" name="Freeform 1097"/>
              <p:cNvSpPr/>
              <p:nvPr/>
            </p:nvSpPr>
            <p:spPr bwMode="auto">
              <a:xfrm>
                <a:off x="6056" y="3403"/>
                <a:ext cx="127" cy="99"/>
              </a:xfrm>
              <a:custGeom>
                <a:avLst/>
                <a:gdLst>
                  <a:gd name="T0" fmla="*/ 118 w 120"/>
                  <a:gd name="T1" fmla="*/ 92 h 94"/>
                  <a:gd name="T2" fmla="*/ 119 w 120"/>
                  <a:gd name="T3" fmla="*/ 91 h 94"/>
                  <a:gd name="T4" fmla="*/ 7 w 120"/>
                  <a:gd name="T5" fmla="*/ 4 h 94"/>
                  <a:gd name="T6" fmla="*/ 69 w 120"/>
                  <a:gd name="T7" fmla="*/ 15 h 94"/>
                  <a:gd name="T8" fmla="*/ 117 w 120"/>
                  <a:gd name="T9" fmla="*/ 93 h 94"/>
                  <a:gd name="T10" fmla="*/ 118 w 120"/>
                  <a:gd name="T11" fmla="*/ 92 h 94"/>
                  <a:gd name="T12" fmla="*/ 119 w 120"/>
                  <a:gd name="T13" fmla="*/ 91 h 94"/>
                  <a:gd name="T14" fmla="*/ 118 w 120"/>
                  <a:gd name="T15" fmla="*/ 92 h 94"/>
                  <a:gd name="T16" fmla="*/ 120 w 120"/>
                  <a:gd name="T17" fmla="*/ 91 h 94"/>
                  <a:gd name="T18" fmla="*/ 71 w 120"/>
                  <a:gd name="T19" fmla="*/ 13 h 94"/>
                  <a:gd name="T20" fmla="*/ 70 w 120"/>
                  <a:gd name="T21" fmla="*/ 12 h 94"/>
                  <a:gd name="T22" fmla="*/ 2 w 120"/>
                  <a:gd name="T23" fmla="*/ 0 h 94"/>
                  <a:gd name="T24" fmla="*/ 0 w 120"/>
                  <a:gd name="T25" fmla="*/ 1 h 94"/>
                  <a:gd name="T26" fmla="*/ 0 w 120"/>
                  <a:gd name="T27" fmla="*/ 3 h 94"/>
                  <a:gd name="T28" fmla="*/ 117 w 120"/>
                  <a:gd name="T29" fmla="*/ 93 h 94"/>
                  <a:gd name="T30" fmla="*/ 119 w 120"/>
                  <a:gd name="T31" fmla="*/ 93 h 94"/>
                  <a:gd name="T32" fmla="*/ 120 w 120"/>
                  <a:gd name="T33" fmla="*/ 91 h 94"/>
                  <a:gd name="T34" fmla="*/ 118 w 120"/>
                  <a:gd name="T35" fmla="*/ 9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94">
                    <a:moveTo>
                      <a:pt x="118" y="92"/>
                    </a:moveTo>
                    <a:cubicBezTo>
                      <a:pt x="119" y="91"/>
                      <a:pt x="119" y="91"/>
                      <a:pt x="119" y="9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117" y="93"/>
                      <a:pt x="117" y="93"/>
                      <a:pt x="117" y="93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20" y="91"/>
                      <a:pt x="120" y="91"/>
                      <a:pt x="120" y="91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2"/>
                      <a:pt x="71" y="12"/>
                      <a:pt x="70" y="1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17" y="93"/>
                      <a:pt x="117" y="93"/>
                      <a:pt x="117" y="93"/>
                    </a:cubicBezTo>
                    <a:cubicBezTo>
                      <a:pt x="118" y="94"/>
                      <a:pt x="119" y="94"/>
                      <a:pt x="119" y="93"/>
                    </a:cubicBezTo>
                    <a:cubicBezTo>
                      <a:pt x="120" y="93"/>
                      <a:pt x="120" y="92"/>
                      <a:pt x="120" y="91"/>
                    </a:cubicBezTo>
                    <a:cubicBezTo>
                      <a:pt x="118" y="92"/>
                      <a:pt x="118" y="92"/>
                      <a:pt x="118" y="9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3" name="Freeform 1098"/>
              <p:cNvSpPr/>
              <p:nvPr/>
            </p:nvSpPr>
            <p:spPr bwMode="auto">
              <a:xfrm>
                <a:off x="6108" y="3499"/>
                <a:ext cx="75" cy="140"/>
              </a:xfrm>
              <a:custGeom>
                <a:avLst/>
                <a:gdLst>
                  <a:gd name="T0" fmla="*/ 55 w 71"/>
                  <a:gd name="T1" fmla="*/ 132 h 133"/>
                  <a:gd name="T2" fmla="*/ 57 w 71"/>
                  <a:gd name="T3" fmla="*/ 132 h 133"/>
                  <a:gd name="T4" fmla="*/ 71 w 71"/>
                  <a:gd name="T5" fmla="*/ 1 h 133"/>
                  <a:gd name="T6" fmla="*/ 70 w 71"/>
                  <a:gd name="T7" fmla="*/ 0 h 133"/>
                  <a:gd name="T8" fmla="*/ 68 w 71"/>
                  <a:gd name="T9" fmla="*/ 0 h 133"/>
                  <a:gd name="T10" fmla="*/ 1 w 71"/>
                  <a:gd name="T11" fmla="*/ 45 h 133"/>
                  <a:gd name="T12" fmla="*/ 1 w 71"/>
                  <a:gd name="T13" fmla="*/ 47 h 133"/>
                  <a:gd name="T14" fmla="*/ 54 w 71"/>
                  <a:gd name="T15" fmla="*/ 132 h 133"/>
                  <a:gd name="T16" fmla="*/ 56 w 71"/>
                  <a:gd name="T17" fmla="*/ 133 h 133"/>
                  <a:gd name="T18" fmla="*/ 57 w 71"/>
                  <a:gd name="T19" fmla="*/ 132 h 133"/>
                  <a:gd name="T20" fmla="*/ 55 w 71"/>
                  <a:gd name="T21" fmla="*/ 132 h 133"/>
                  <a:gd name="T22" fmla="*/ 57 w 71"/>
                  <a:gd name="T23" fmla="*/ 131 h 133"/>
                  <a:gd name="T24" fmla="*/ 4 w 71"/>
                  <a:gd name="T25" fmla="*/ 47 h 133"/>
                  <a:gd name="T26" fmla="*/ 67 w 71"/>
                  <a:gd name="T27" fmla="*/ 4 h 133"/>
                  <a:gd name="T28" fmla="*/ 54 w 71"/>
                  <a:gd name="T29" fmla="*/ 131 h 133"/>
                  <a:gd name="T30" fmla="*/ 55 w 71"/>
                  <a:gd name="T31" fmla="*/ 132 h 133"/>
                  <a:gd name="T32" fmla="*/ 57 w 71"/>
                  <a:gd name="T33" fmla="*/ 131 h 133"/>
                  <a:gd name="T34" fmla="*/ 55 w 71"/>
                  <a:gd name="T35" fmla="*/ 13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133">
                    <a:moveTo>
                      <a:pt x="55" y="132"/>
                    </a:moveTo>
                    <a:cubicBezTo>
                      <a:pt x="57" y="132"/>
                      <a:pt x="57" y="132"/>
                      <a:pt x="57" y="13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1"/>
                      <a:pt x="71" y="0"/>
                      <a:pt x="70" y="0"/>
                    </a:cubicBezTo>
                    <a:cubicBezTo>
                      <a:pt x="70" y="0"/>
                      <a:pt x="69" y="0"/>
                      <a:pt x="68" y="0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0" y="46"/>
                      <a:pt x="1" y="47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5" y="133"/>
                      <a:pt x="55" y="133"/>
                      <a:pt x="56" y="133"/>
                    </a:cubicBezTo>
                    <a:cubicBezTo>
                      <a:pt x="56" y="133"/>
                      <a:pt x="57" y="132"/>
                      <a:pt x="57" y="132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57" y="131"/>
                      <a:pt x="57" y="131"/>
                      <a:pt x="57" y="131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57" y="131"/>
                      <a:pt x="57" y="131"/>
                      <a:pt x="57" y="131"/>
                    </a:cubicBezTo>
                    <a:cubicBezTo>
                      <a:pt x="55" y="132"/>
                      <a:pt x="55" y="132"/>
                      <a:pt x="55" y="13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4" name="Freeform 1099"/>
              <p:cNvSpPr/>
              <p:nvPr/>
            </p:nvSpPr>
            <p:spPr bwMode="auto">
              <a:xfrm>
                <a:off x="5974" y="3403"/>
                <a:ext cx="85" cy="118"/>
              </a:xfrm>
              <a:custGeom>
                <a:avLst/>
                <a:gdLst>
                  <a:gd name="T0" fmla="*/ 79 w 81"/>
                  <a:gd name="T1" fmla="*/ 2 h 112"/>
                  <a:gd name="T2" fmla="*/ 78 w 81"/>
                  <a:gd name="T3" fmla="*/ 0 h 112"/>
                  <a:gd name="T4" fmla="*/ 1 w 81"/>
                  <a:gd name="T5" fmla="*/ 66 h 112"/>
                  <a:gd name="T6" fmla="*/ 1 w 81"/>
                  <a:gd name="T7" fmla="*/ 68 h 112"/>
                  <a:gd name="T8" fmla="*/ 35 w 81"/>
                  <a:gd name="T9" fmla="*/ 112 h 112"/>
                  <a:gd name="T10" fmla="*/ 36 w 81"/>
                  <a:gd name="T11" fmla="*/ 112 h 112"/>
                  <a:gd name="T12" fmla="*/ 38 w 81"/>
                  <a:gd name="T13" fmla="*/ 111 h 112"/>
                  <a:gd name="T14" fmla="*/ 81 w 81"/>
                  <a:gd name="T15" fmla="*/ 2 h 112"/>
                  <a:gd name="T16" fmla="*/ 80 w 81"/>
                  <a:gd name="T17" fmla="*/ 0 h 112"/>
                  <a:gd name="T18" fmla="*/ 78 w 81"/>
                  <a:gd name="T19" fmla="*/ 0 h 112"/>
                  <a:gd name="T20" fmla="*/ 79 w 81"/>
                  <a:gd name="T21" fmla="*/ 2 h 112"/>
                  <a:gd name="T22" fmla="*/ 78 w 81"/>
                  <a:gd name="T23" fmla="*/ 1 h 112"/>
                  <a:gd name="T24" fmla="*/ 36 w 81"/>
                  <a:gd name="T25" fmla="*/ 108 h 112"/>
                  <a:gd name="T26" fmla="*/ 4 w 81"/>
                  <a:gd name="T27" fmla="*/ 68 h 112"/>
                  <a:gd name="T28" fmla="*/ 80 w 81"/>
                  <a:gd name="T29" fmla="*/ 3 h 112"/>
                  <a:gd name="T30" fmla="*/ 79 w 81"/>
                  <a:gd name="T31" fmla="*/ 2 h 112"/>
                  <a:gd name="T32" fmla="*/ 78 w 81"/>
                  <a:gd name="T33" fmla="*/ 1 h 112"/>
                  <a:gd name="T34" fmla="*/ 79 w 81"/>
                  <a:gd name="T35" fmla="*/ 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112">
                    <a:moveTo>
                      <a:pt x="79" y="2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7"/>
                      <a:pt x="0" y="68"/>
                      <a:pt x="1" y="68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5" y="112"/>
                      <a:pt x="36" y="112"/>
                      <a:pt x="36" y="112"/>
                    </a:cubicBezTo>
                    <a:cubicBezTo>
                      <a:pt x="37" y="112"/>
                      <a:pt x="37" y="112"/>
                      <a:pt x="38" y="111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1" y="1"/>
                      <a:pt x="81" y="1"/>
                      <a:pt x="80" y="0"/>
                    </a:cubicBezTo>
                    <a:cubicBezTo>
                      <a:pt x="80" y="0"/>
                      <a:pt x="79" y="0"/>
                      <a:pt x="78" y="0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9" y="2"/>
                      <a:pt x="79" y="2"/>
                      <a:pt x="7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5" name="Freeform 1100"/>
              <p:cNvSpPr/>
              <p:nvPr/>
            </p:nvSpPr>
            <p:spPr bwMode="auto">
              <a:xfrm>
                <a:off x="5948" y="3466"/>
                <a:ext cx="66" cy="111"/>
              </a:xfrm>
              <a:custGeom>
                <a:avLst/>
                <a:gdLst>
                  <a:gd name="T0" fmla="*/ 61 w 62"/>
                  <a:gd name="T1" fmla="*/ 2 h 105"/>
                  <a:gd name="T2" fmla="*/ 59 w 62"/>
                  <a:gd name="T3" fmla="*/ 1 h 105"/>
                  <a:gd name="T4" fmla="*/ 6 w 62"/>
                  <a:gd name="T5" fmla="*/ 94 h 105"/>
                  <a:gd name="T6" fmla="*/ 27 w 62"/>
                  <a:gd name="T7" fmla="*/ 9 h 105"/>
                  <a:gd name="T8" fmla="*/ 61 w 62"/>
                  <a:gd name="T9" fmla="*/ 3 h 105"/>
                  <a:gd name="T10" fmla="*/ 61 w 62"/>
                  <a:gd name="T11" fmla="*/ 2 h 105"/>
                  <a:gd name="T12" fmla="*/ 59 w 62"/>
                  <a:gd name="T13" fmla="*/ 1 h 105"/>
                  <a:gd name="T14" fmla="*/ 61 w 62"/>
                  <a:gd name="T15" fmla="*/ 2 h 105"/>
                  <a:gd name="T16" fmla="*/ 60 w 62"/>
                  <a:gd name="T17" fmla="*/ 1 h 105"/>
                  <a:gd name="T18" fmla="*/ 26 w 62"/>
                  <a:gd name="T19" fmla="*/ 6 h 105"/>
                  <a:gd name="T20" fmla="*/ 24 w 62"/>
                  <a:gd name="T21" fmla="*/ 7 h 105"/>
                  <a:gd name="T22" fmla="*/ 0 w 62"/>
                  <a:gd name="T23" fmla="*/ 103 h 105"/>
                  <a:gd name="T24" fmla="*/ 1 w 62"/>
                  <a:gd name="T25" fmla="*/ 105 h 105"/>
                  <a:gd name="T26" fmla="*/ 3 w 62"/>
                  <a:gd name="T27" fmla="*/ 105 h 105"/>
                  <a:gd name="T28" fmla="*/ 62 w 62"/>
                  <a:gd name="T29" fmla="*/ 3 h 105"/>
                  <a:gd name="T30" fmla="*/ 62 w 62"/>
                  <a:gd name="T31" fmla="*/ 1 h 105"/>
                  <a:gd name="T32" fmla="*/ 60 w 62"/>
                  <a:gd name="T33" fmla="*/ 1 h 105"/>
                  <a:gd name="T34" fmla="*/ 61 w 62"/>
                  <a:gd name="T35" fmla="*/ 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105">
                    <a:moveTo>
                      <a:pt x="61" y="2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5" y="6"/>
                      <a:pt x="25" y="7"/>
                      <a:pt x="24" y="7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4"/>
                      <a:pt x="1" y="105"/>
                      <a:pt x="1" y="105"/>
                    </a:cubicBezTo>
                    <a:cubicBezTo>
                      <a:pt x="2" y="105"/>
                      <a:pt x="3" y="105"/>
                      <a:pt x="3" y="105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2"/>
                      <a:pt x="62" y="2"/>
                      <a:pt x="62" y="1"/>
                    </a:cubicBezTo>
                    <a:cubicBezTo>
                      <a:pt x="62" y="1"/>
                      <a:pt x="61" y="0"/>
                      <a:pt x="60" y="1"/>
                    </a:cubicBezTo>
                    <a:cubicBezTo>
                      <a:pt x="61" y="2"/>
                      <a:pt x="61" y="2"/>
                      <a:pt x="6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6" name="Freeform 1101"/>
              <p:cNvSpPr/>
              <p:nvPr/>
            </p:nvSpPr>
            <p:spPr bwMode="auto">
              <a:xfrm>
                <a:off x="6011" y="3415"/>
                <a:ext cx="121" cy="134"/>
              </a:xfrm>
              <a:custGeom>
                <a:avLst/>
                <a:gdLst>
                  <a:gd name="T0" fmla="*/ 94 w 115"/>
                  <a:gd name="T1" fmla="*/ 125 h 127"/>
                  <a:gd name="T2" fmla="*/ 95 w 115"/>
                  <a:gd name="T3" fmla="*/ 124 h 127"/>
                  <a:gd name="T4" fmla="*/ 4 w 115"/>
                  <a:gd name="T5" fmla="*/ 98 h 127"/>
                  <a:gd name="T6" fmla="*/ 111 w 115"/>
                  <a:gd name="T7" fmla="*/ 5 h 127"/>
                  <a:gd name="T8" fmla="*/ 93 w 115"/>
                  <a:gd name="T9" fmla="*/ 125 h 127"/>
                  <a:gd name="T10" fmla="*/ 94 w 115"/>
                  <a:gd name="T11" fmla="*/ 125 h 127"/>
                  <a:gd name="T12" fmla="*/ 95 w 115"/>
                  <a:gd name="T13" fmla="*/ 124 h 127"/>
                  <a:gd name="T14" fmla="*/ 94 w 115"/>
                  <a:gd name="T15" fmla="*/ 125 h 127"/>
                  <a:gd name="T16" fmla="*/ 96 w 115"/>
                  <a:gd name="T17" fmla="*/ 125 h 127"/>
                  <a:gd name="T18" fmla="*/ 114 w 115"/>
                  <a:gd name="T19" fmla="*/ 2 h 127"/>
                  <a:gd name="T20" fmla="*/ 114 w 115"/>
                  <a:gd name="T21" fmla="*/ 0 h 127"/>
                  <a:gd name="T22" fmla="*/ 112 w 115"/>
                  <a:gd name="T23" fmla="*/ 0 h 127"/>
                  <a:gd name="T24" fmla="*/ 0 w 115"/>
                  <a:gd name="T25" fmla="*/ 98 h 127"/>
                  <a:gd name="T26" fmla="*/ 0 w 115"/>
                  <a:gd name="T27" fmla="*/ 99 h 127"/>
                  <a:gd name="T28" fmla="*/ 1 w 115"/>
                  <a:gd name="T29" fmla="*/ 100 h 127"/>
                  <a:gd name="T30" fmla="*/ 94 w 115"/>
                  <a:gd name="T31" fmla="*/ 127 h 127"/>
                  <a:gd name="T32" fmla="*/ 95 w 115"/>
                  <a:gd name="T33" fmla="*/ 127 h 127"/>
                  <a:gd name="T34" fmla="*/ 96 w 115"/>
                  <a:gd name="T35" fmla="*/ 125 h 127"/>
                  <a:gd name="T36" fmla="*/ 94 w 115"/>
                  <a:gd name="T37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127">
                    <a:moveTo>
                      <a:pt x="94" y="125"/>
                    </a:moveTo>
                    <a:cubicBezTo>
                      <a:pt x="95" y="124"/>
                      <a:pt x="95" y="124"/>
                      <a:pt x="95" y="124"/>
                    </a:cubicBezTo>
                    <a:cubicBezTo>
                      <a:pt x="4" y="98"/>
                      <a:pt x="4" y="98"/>
                      <a:pt x="4" y="98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93" y="125"/>
                      <a:pt x="93" y="125"/>
                      <a:pt x="93" y="125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5" y="124"/>
                      <a:pt x="95" y="124"/>
                      <a:pt x="95" y="124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6" y="125"/>
                      <a:pt x="96" y="125"/>
                      <a:pt x="96" y="125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5" y="1"/>
                      <a:pt x="114" y="0"/>
                      <a:pt x="114" y="0"/>
                    </a:cubicBezTo>
                    <a:cubicBezTo>
                      <a:pt x="113" y="0"/>
                      <a:pt x="112" y="0"/>
                      <a:pt x="112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8"/>
                      <a:pt x="0" y="99"/>
                      <a:pt x="0" y="99"/>
                    </a:cubicBezTo>
                    <a:cubicBezTo>
                      <a:pt x="0" y="100"/>
                      <a:pt x="0" y="100"/>
                      <a:pt x="1" y="100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27"/>
                      <a:pt x="95" y="127"/>
                      <a:pt x="95" y="127"/>
                    </a:cubicBezTo>
                    <a:cubicBezTo>
                      <a:pt x="95" y="126"/>
                      <a:pt x="96" y="126"/>
                      <a:pt x="96" y="125"/>
                    </a:cubicBezTo>
                    <a:cubicBezTo>
                      <a:pt x="94" y="125"/>
                      <a:pt x="94" y="125"/>
                      <a:pt x="94" y="12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7" name="Freeform 1102"/>
              <p:cNvSpPr/>
              <p:nvPr/>
            </p:nvSpPr>
            <p:spPr bwMode="auto">
              <a:xfrm>
                <a:off x="5910" y="3518"/>
                <a:ext cx="104" cy="121"/>
              </a:xfrm>
              <a:custGeom>
                <a:avLst/>
                <a:gdLst>
                  <a:gd name="T0" fmla="*/ 4 w 98"/>
                  <a:gd name="T1" fmla="*/ 32 h 115"/>
                  <a:gd name="T2" fmla="*/ 3 w 98"/>
                  <a:gd name="T3" fmla="*/ 32 h 115"/>
                  <a:gd name="T4" fmla="*/ 0 w 98"/>
                  <a:gd name="T5" fmla="*/ 114 h 115"/>
                  <a:gd name="T6" fmla="*/ 1 w 98"/>
                  <a:gd name="T7" fmla="*/ 115 h 115"/>
                  <a:gd name="T8" fmla="*/ 2 w 98"/>
                  <a:gd name="T9" fmla="*/ 115 h 115"/>
                  <a:gd name="T10" fmla="*/ 97 w 98"/>
                  <a:gd name="T11" fmla="*/ 3 h 115"/>
                  <a:gd name="T12" fmla="*/ 97 w 98"/>
                  <a:gd name="T13" fmla="*/ 1 h 115"/>
                  <a:gd name="T14" fmla="*/ 96 w 98"/>
                  <a:gd name="T15" fmla="*/ 0 h 115"/>
                  <a:gd name="T16" fmla="*/ 4 w 98"/>
                  <a:gd name="T17" fmla="*/ 31 h 115"/>
                  <a:gd name="T18" fmla="*/ 3 w 98"/>
                  <a:gd name="T19" fmla="*/ 32 h 115"/>
                  <a:gd name="T20" fmla="*/ 4 w 98"/>
                  <a:gd name="T21" fmla="*/ 32 h 115"/>
                  <a:gd name="T22" fmla="*/ 5 w 98"/>
                  <a:gd name="T23" fmla="*/ 33 h 115"/>
                  <a:gd name="T24" fmla="*/ 92 w 98"/>
                  <a:gd name="T25" fmla="*/ 5 h 115"/>
                  <a:gd name="T26" fmla="*/ 3 w 98"/>
                  <a:gd name="T27" fmla="*/ 110 h 115"/>
                  <a:gd name="T28" fmla="*/ 6 w 98"/>
                  <a:gd name="T29" fmla="*/ 32 h 115"/>
                  <a:gd name="T30" fmla="*/ 4 w 98"/>
                  <a:gd name="T31" fmla="*/ 32 h 115"/>
                  <a:gd name="T32" fmla="*/ 5 w 98"/>
                  <a:gd name="T33" fmla="*/ 33 h 115"/>
                  <a:gd name="T34" fmla="*/ 4 w 98"/>
                  <a:gd name="T35" fmla="*/ 3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15">
                    <a:moveTo>
                      <a:pt x="4" y="32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4"/>
                      <a:pt x="0" y="115"/>
                      <a:pt x="1" y="115"/>
                    </a:cubicBezTo>
                    <a:cubicBezTo>
                      <a:pt x="1" y="115"/>
                      <a:pt x="2" y="115"/>
                      <a:pt x="2" y="115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8" y="2"/>
                      <a:pt x="98" y="2"/>
                      <a:pt x="97" y="1"/>
                    </a:cubicBezTo>
                    <a:cubicBezTo>
                      <a:pt x="97" y="0"/>
                      <a:pt x="96" y="0"/>
                      <a:pt x="96" y="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3" y="31"/>
                      <a:pt x="3" y="31"/>
                      <a:pt x="3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2"/>
                      <a:pt x="4" y="32"/>
                      <a:pt x="4" y="3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8" name="Freeform 1103"/>
              <p:cNvSpPr/>
              <p:nvPr/>
            </p:nvSpPr>
            <p:spPr bwMode="auto">
              <a:xfrm>
                <a:off x="5913" y="3472"/>
                <a:ext cx="64" cy="105"/>
              </a:xfrm>
              <a:custGeom>
                <a:avLst/>
                <a:gdLst>
                  <a:gd name="T0" fmla="*/ 59 w 60"/>
                  <a:gd name="T1" fmla="*/ 1 h 99"/>
                  <a:gd name="T2" fmla="*/ 58 w 60"/>
                  <a:gd name="T3" fmla="*/ 1 h 99"/>
                  <a:gd name="T4" fmla="*/ 0 w 60"/>
                  <a:gd name="T5" fmla="*/ 74 h 99"/>
                  <a:gd name="T6" fmla="*/ 0 w 60"/>
                  <a:gd name="T7" fmla="*/ 75 h 99"/>
                  <a:gd name="T8" fmla="*/ 1 w 60"/>
                  <a:gd name="T9" fmla="*/ 76 h 99"/>
                  <a:gd name="T10" fmla="*/ 34 w 60"/>
                  <a:gd name="T11" fmla="*/ 99 h 99"/>
                  <a:gd name="T12" fmla="*/ 35 w 60"/>
                  <a:gd name="T13" fmla="*/ 99 h 99"/>
                  <a:gd name="T14" fmla="*/ 36 w 60"/>
                  <a:gd name="T15" fmla="*/ 98 h 99"/>
                  <a:gd name="T16" fmla="*/ 60 w 60"/>
                  <a:gd name="T17" fmla="*/ 2 h 99"/>
                  <a:gd name="T18" fmla="*/ 60 w 60"/>
                  <a:gd name="T19" fmla="*/ 0 h 99"/>
                  <a:gd name="T20" fmla="*/ 58 w 60"/>
                  <a:gd name="T21" fmla="*/ 1 h 99"/>
                  <a:gd name="T22" fmla="*/ 59 w 60"/>
                  <a:gd name="T23" fmla="*/ 1 h 99"/>
                  <a:gd name="T24" fmla="*/ 57 w 60"/>
                  <a:gd name="T25" fmla="*/ 1 h 99"/>
                  <a:gd name="T26" fmla="*/ 34 w 60"/>
                  <a:gd name="T27" fmla="*/ 95 h 99"/>
                  <a:gd name="T28" fmla="*/ 4 w 60"/>
                  <a:gd name="T29" fmla="*/ 75 h 99"/>
                  <a:gd name="T30" fmla="*/ 60 w 60"/>
                  <a:gd name="T31" fmla="*/ 2 h 99"/>
                  <a:gd name="T32" fmla="*/ 59 w 60"/>
                  <a:gd name="T33" fmla="*/ 1 h 99"/>
                  <a:gd name="T34" fmla="*/ 57 w 60"/>
                  <a:gd name="T35" fmla="*/ 1 h 99"/>
                  <a:gd name="T36" fmla="*/ 59 w 60"/>
                  <a:gd name="T37" fmla="*/ 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99">
                    <a:moveTo>
                      <a:pt x="59" y="1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5"/>
                      <a:pt x="0" y="75"/>
                    </a:cubicBezTo>
                    <a:cubicBezTo>
                      <a:pt x="0" y="76"/>
                      <a:pt x="0" y="76"/>
                      <a:pt x="1" y="76"/>
                    </a:cubicBezTo>
                    <a:cubicBezTo>
                      <a:pt x="34" y="99"/>
                      <a:pt x="34" y="99"/>
                      <a:pt x="34" y="99"/>
                    </a:cubicBezTo>
                    <a:cubicBezTo>
                      <a:pt x="34" y="99"/>
                      <a:pt x="35" y="99"/>
                      <a:pt x="35" y="99"/>
                    </a:cubicBezTo>
                    <a:cubicBezTo>
                      <a:pt x="36" y="99"/>
                      <a:pt x="36" y="99"/>
                      <a:pt x="36" y="98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0" y="0"/>
                      <a:pt x="60" y="0"/>
                    </a:cubicBezTo>
                    <a:cubicBezTo>
                      <a:pt x="59" y="0"/>
                      <a:pt x="58" y="0"/>
                      <a:pt x="58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9" y="1"/>
                      <a:pt x="59" y="1"/>
                      <a:pt x="59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9" name="Freeform 1104"/>
              <p:cNvSpPr/>
              <p:nvPr/>
            </p:nvSpPr>
            <p:spPr bwMode="auto">
              <a:xfrm>
                <a:off x="5728" y="3934"/>
                <a:ext cx="109" cy="112"/>
              </a:xfrm>
              <a:custGeom>
                <a:avLst/>
                <a:gdLst>
                  <a:gd name="T0" fmla="*/ 11 w 103"/>
                  <a:gd name="T1" fmla="*/ 2 h 106"/>
                  <a:gd name="T2" fmla="*/ 10 w 103"/>
                  <a:gd name="T3" fmla="*/ 1 h 106"/>
                  <a:gd name="T4" fmla="*/ 0 w 103"/>
                  <a:gd name="T5" fmla="*/ 96 h 106"/>
                  <a:gd name="T6" fmla="*/ 0 w 103"/>
                  <a:gd name="T7" fmla="*/ 97 h 106"/>
                  <a:gd name="T8" fmla="*/ 1 w 103"/>
                  <a:gd name="T9" fmla="*/ 98 h 106"/>
                  <a:gd name="T10" fmla="*/ 101 w 103"/>
                  <a:gd name="T11" fmla="*/ 106 h 106"/>
                  <a:gd name="T12" fmla="*/ 102 w 103"/>
                  <a:gd name="T13" fmla="*/ 105 h 106"/>
                  <a:gd name="T14" fmla="*/ 102 w 103"/>
                  <a:gd name="T15" fmla="*/ 104 h 106"/>
                  <a:gd name="T16" fmla="*/ 12 w 103"/>
                  <a:gd name="T17" fmla="*/ 1 h 106"/>
                  <a:gd name="T18" fmla="*/ 11 w 103"/>
                  <a:gd name="T19" fmla="*/ 0 h 106"/>
                  <a:gd name="T20" fmla="*/ 10 w 103"/>
                  <a:gd name="T21" fmla="*/ 1 h 106"/>
                  <a:gd name="T22" fmla="*/ 11 w 103"/>
                  <a:gd name="T23" fmla="*/ 2 h 106"/>
                  <a:gd name="T24" fmla="*/ 10 w 103"/>
                  <a:gd name="T25" fmla="*/ 3 h 106"/>
                  <a:gd name="T26" fmla="*/ 98 w 103"/>
                  <a:gd name="T27" fmla="*/ 103 h 106"/>
                  <a:gd name="T28" fmla="*/ 3 w 103"/>
                  <a:gd name="T29" fmla="*/ 95 h 106"/>
                  <a:gd name="T30" fmla="*/ 13 w 103"/>
                  <a:gd name="T31" fmla="*/ 2 h 106"/>
                  <a:gd name="T32" fmla="*/ 11 w 103"/>
                  <a:gd name="T33" fmla="*/ 2 h 106"/>
                  <a:gd name="T34" fmla="*/ 10 w 103"/>
                  <a:gd name="T35" fmla="*/ 3 h 106"/>
                  <a:gd name="T36" fmla="*/ 11 w 103"/>
                  <a:gd name="T37" fmla="*/ 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106">
                    <a:moveTo>
                      <a:pt x="11" y="2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1" y="98"/>
                      <a:pt x="1" y="98"/>
                      <a:pt x="1" y="98"/>
                    </a:cubicBezTo>
                    <a:cubicBezTo>
                      <a:pt x="101" y="106"/>
                      <a:pt x="101" y="106"/>
                      <a:pt x="101" y="106"/>
                    </a:cubicBezTo>
                    <a:cubicBezTo>
                      <a:pt x="102" y="106"/>
                      <a:pt x="102" y="106"/>
                      <a:pt x="102" y="105"/>
                    </a:cubicBezTo>
                    <a:cubicBezTo>
                      <a:pt x="103" y="105"/>
                      <a:pt x="103" y="104"/>
                      <a:pt x="102" y="10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8" y="103"/>
                      <a:pt x="98" y="103"/>
                      <a:pt x="98" y="103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2"/>
                      <a:pt x="11" y="2"/>
                      <a:pt x="1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0" name="Freeform 1105"/>
              <p:cNvSpPr/>
              <p:nvPr/>
            </p:nvSpPr>
            <p:spPr bwMode="auto">
              <a:xfrm>
                <a:off x="5790" y="4042"/>
                <a:ext cx="119" cy="71"/>
              </a:xfrm>
              <a:custGeom>
                <a:avLst/>
                <a:gdLst>
                  <a:gd name="T0" fmla="*/ 1 w 113"/>
                  <a:gd name="T1" fmla="*/ 66 h 67"/>
                  <a:gd name="T2" fmla="*/ 1 w 113"/>
                  <a:gd name="T3" fmla="*/ 67 h 67"/>
                  <a:gd name="T4" fmla="*/ 111 w 113"/>
                  <a:gd name="T5" fmla="*/ 67 h 67"/>
                  <a:gd name="T6" fmla="*/ 112 w 113"/>
                  <a:gd name="T7" fmla="*/ 66 h 67"/>
                  <a:gd name="T8" fmla="*/ 112 w 113"/>
                  <a:gd name="T9" fmla="*/ 65 h 67"/>
                  <a:gd name="T10" fmla="*/ 44 w 113"/>
                  <a:gd name="T11" fmla="*/ 1 h 67"/>
                  <a:gd name="T12" fmla="*/ 43 w 113"/>
                  <a:gd name="T13" fmla="*/ 0 h 67"/>
                  <a:gd name="T14" fmla="*/ 42 w 113"/>
                  <a:gd name="T15" fmla="*/ 1 h 67"/>
                  <a:gd name="T16" fmla="*/ 0 w 113"/>
                  <a:gd name="T17" fmla="*/ 65 h 67"/>
                  <a:gd name="T18" fmla="*/ 0 w 113"/>
                  <a:gd name="T19" fmla="*/ 66 h 67"/>
                  <a:gd name="T20" fmla="*/ 1 w 113"/>
                  <a:gd name="T21" fmla="*/ 67 h 67"/>
                  <a:gd name="T22" fmla="*/ 1 w 113"/>
                  <a:gd name="T23" fmla="*/ 66 h 67"/>
                  <a:gd name="T24" fmla="*/ 2 w 113"/>
                  <a:gd name="T25" fmla="*/ 67 h 67"/>
                  <a:gd name="T26" fmla="*/ 43 w 113"/>
                  <a:gd name="T27" fmla="*/ 4 h 67"/>
                  <a:gd name="T28" fmla="*/ 107 w 113"/>
                  <a:gd name="T29" fmla="*/ 64 h 67"/>
                  <a:gd name="T30" fmla="*/ 1 w 113"/>
                  <a:gd name="T31" fmla="*/ 64 h 67"/>
                  <a:gd name="T32" fmla="*/ 1 w 113"/>
                  <a:gd name="T33" fmla="*/ 66 h 67"/>
                  <a:gd name="T34" fmla="*/ 2 w 113"/>
                  <a:gd name="T35" fmla="*/ 67 h 67"/>
                  <a:gd name="T36" fmla="*/ 1 w 113"/>
                  <a:gd name="T37" fmla="*/ 6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67">
                    <a:moveTo>
                      <a:pt x="1" y="66"/>
                    </a:moveTo>
                    <a:cubicBezTo>
                      <a:pt x="1" y="67"/>
                      <a:pt x="1" y="67"/>
                      <a:pt x="1" y="67"/>
                    </a:cubicBezTo>
                    <a:cubicBezTo>
                      <a:pt x="111" y="67"/>
                      <a:pt x="111" y="67"/>
                      <a:pt x="111" y="67"/>
                    </a:cubicBezTo>
                    <a:cubicBezTo>
                      <a:pt x="112" y="67"/>
                      <a:pt x="112" y="67"/>
                      <a:pt x="112" y="66"/>
                    </a:cubicBezTo>
                    <a:cubicBezTo>
                      <a:pt x="113" y="66"/>
                      <a:pt x="113" y="65"/>
                      <a:pt x="112" y="65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1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5"/>
                      <a:pt x="0" y="66"/>
                      <a:pt x="0" y="66"/>
                    </a:cubicBezTo>
                    <a:cubicBezTo>
                      <a:pt x="0" y="67"/>
                      <a:pt x="1" y="67"/>
                      <a:pt x="1" y="67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107" y="64"/>
                      <a:pt x="107" y="64"/>
                      <a:pt x="107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1" y="66"/>
                      <a:pt x="1" y="66"/>
                      <a:pt x="1" y="6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1" name="Freeform 1106"/>
              <p:cNvSpPr/>
              <p:nvPr/>
            </p:nvSpPr>
            <p:spPr bwMode="auto">
              <a:xfrm>
                <a:off x="5757" y="4062"/>
                <a:ext cx="152" cy="51"/>
              </a:xfrm>
              <a:custGeom>
                <a:avLst/>
                <a:gdLst>
                  <a:gd name="T0" fmla="*/ 1 w 144"/>
                  <a:gd name="T1" fmla="*/ 2 h 48"/>
                  <a:gd name="T2" fmla="*/ 0 w 144"/>
                  <a:gd name="T3" fmla="*/ 3 h 48"/>
                  <a:gd name="T4" fmla="*/ 31 w 144"/>
                  <a:gd name="T5" fmla="*/ 48 h 48"/>
                  <a:gd name="T6" fmla="*/ 32 w 144"/>
                  <a:gd name="T7" fmla="*/ 48 h 48"/>
                  <a:gd name="T8" fmla="*/ 142 w 144"/>
                  <a:gd name="T9" fmla="*/ 48 h 48"/>
                  <a:gd name="T10" fmla="*/ 144 w 144"/>
                  <a:gd name="T11" fmla="*/ 47 h 48"/>
                  <a:gd name="T12" fmla="*/ 143 w 144"/>
                  <a:gd name="T13" fmla="*/ 45 h 48"/>
                  <a:gd name="T14" fmla="*/ 2 w 144"/>
                  <a:gd name="T15" fmla="*/ 1 h 48"/>
                  <a:gd name="T16" fmla="*/ 0 w 144"/>
                  <a:gd name="T17" fmla="*/ 1 h 48"/>
                  <a:gd name="T18" fmla="*/ 0 w 144"/>
                  <a:gd name="T19" fmla="*/ 3 h 48"/>
                  <a:gd name="T20" fmla="*/ 1 w 144"/>
                  <a:gd name="T21" fmla="*/ 2 h 48"/>
                  <a:gd name="T22" fmla="*/ 1 w 144"/>
                  <a:gd name="T23" fmla="*/ 4 h 48"/>
                  <a:gd name="T24" fmla="*/ 132 w 144"/>
                  <a:gd name="T25" fmla="*/ 45 h 48"/>
                  <a:gd name="T26" fmla="*/ 33 w 144"/>
                  <a:gd name="T27" fmla="*/ 45 h 48"/>
                  <a:gd name="T28" fmla="*/ 2 w 144"/>
                  <a:gd name="T29" fmla="*/ 1 h 48"/>
                  <a:gd name="T30" fmla="*/ 1 w 144"/>
                  <a:gd name="T31" fmla="*/ 2 h 48"/>
                  <a:gd name="T32" fmla="*/ 1 w 144"/>
                  <a:gd name="T33" fmla="*/ 4 h 48"/>
                  <a:gd name="T34" fmla="*/ 1 w 144"/>
                  <a:gd name="T35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48">
                    <a:moveTo>
                      <a:pt x="1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2" y="48"/>
                      <a:pt x="32" y="48"/>
                    </a:cubicBezTo>
                    <a:cubicBezTo>
                      <a:pt x="142" y="48"/>
                      <a:pt x="142" y="48"/>
                      <a:pt x="142" y="48"/>
                    </a:cubicBezTo>
                    <a:cubicBezTo>
                      <a:pt x="143" y="48"/>
                      <a:pt x="143" y="48"/>
                      <a:pt x="144" y="47"/>
                    </a:cubicBezTo>
                    <a:cubicBezTo>
                      <a:pt x="144" y="46"/>
                      <a:pt x="143" y="45"/>
                      <a:pt x="143" y="4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32" y="45"/>
                      <a:pt x="132" y="45"/>
                      <a:pt x="132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2" name="Freeform 1107"/>
              <p:cNvSpPr/>
              <p:nvPr/>
            </p:nvSpPr>
            <p:spPr bwMode="auto">
              <a:xfrm>
                <a:off x="5935" y="3820"/>
                <a:ext cx="143" cy="46"/>
              </a:xfrm>
              <a:custGeom>
                <a:avLst/>
                <a:gdLst>
                  <a:gd name="T0" fmla="*/ 135 w 136"/>
                  <a:gd name="T1" fmla="*/ 2 h 44"/>
                  <a:gd name="T2" fmla="*/ 133 w 136"/>
                  <a:gd name="T3" fmla="*/ 1 h 44"/>
                  <a:gd name="T4" fmla="*/ 114 w 136"/>
                  <a:gd name="T5" fmla="*/ 41 h 44"/>
                  <a:gd name="T6" fmla="*/ 10 w 136"/>
                  <a:gd name="T7" fmla="*/ 12 h 44"/>
                  <a:gd name="T8" fmla="*/ 135 w 136"/>
                  <a:gd name="T9" fmla="*/ 3 h 44"/>
                  <a:gd name="T10" fmla="*/ 135 w 136"/>
                  <a:gd name="T11" fmla="*/ 2 h 44"/>
                  <a:gd name="T12" fmla="*/ 133 w 136"/>
                  <a:gd name="T13" fmla="*/ 1 h 44"/>
                  <a:gd name="T14" fmla="*/ 135 w 136"/>
                  <a:gd name="T15" fmla="*/ 2 h 44"/>
                  <a:gd name="T16" fmla="*/ 134 w 136"/>
                  <a:gd name="T17" fmla="*/ 0 h 44"/>
                  <a:gd name="T18" fmla="*/ 1 w 136"/>
                  <a:gd name="T19" fmla="*/ 10 h 44"/>
                  <a:gd name="T20" fmla="*/ 0 w 136"/>
                  <a:gd name="T21" fmla="*/ 11 h 44"/>
                  <a:gd name="T22" fmla="*/ 1 w 136"/>
                  <a:gd name="T23" fmla="*/ 13 h 44"/>
                  <a:gd name="T24" fmla="*/ 115 w 136"/>
                  <a:gd name="T25" fmla="*/ 44 h 44"/>
                  <a:gd name="T26" fmla="*/ 116 w 136"/>
                  <a:gd name="T27" fmla="*/ 43 h 44"/>
                  <a:gd name="T28" fmla="*/ 136 w 136"/>
                  <a:gd name="T29" fmla="*/ 2 h 44"/>
                  <a:gd name="T30" fmla="*/ 136 w 136"/>
                  <a:gd name="T31" fmla="*/ 1 h 44"/>
                  <a:gd name="T32" fmla="*/ 134 w 136"/>
                  <a:gd name="T33" fmla="*/ 0 h 44"/>
                  <a:gd name="T34" fmla="*/ 135 w 136"/>
                  <a:gd name="T3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6" h="44">
                    <a:moveTo>
                      <a:pt x="135" y="2"/>
                    </a:moveTo>
                    <a:cubicBezTo>
                      <a:pt x="133" y="1"/>
                      <a:pt x="133" y="1"/>
                      <a:pt x="133" y="1"/>
                    </a:cubicBezTo>
                    <a:cubicBezTo>
                      <a:pt x="114" y="41"/>
                      <a:pt x="114" y="41"/>
                      <a:pt x="114" y="4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115" y="44"/>
                      <a:pt x="115" y="44"/>
                      <a:pt x="115" y="44"/>
                    </a:cubicBezTo>
                    <a:cubicBezTo>
                      <a:pt x="115" y="44"/>
                      <a:pt x="116" y="44"/>
                      <a:pt x="116" y="43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36" y="2"/>
                      <a:pt x="136" y="1"/>
                      <a:pt x="136" y="1"/>
                    </a:cubicBezTo>
                    <a:cubicBezTo>
                      <a:pt x="135" y="0"/>
                      <a:pt x="135" y="0"/>
                      <a:pt x="134" y="0"/>
                    </a:cubicBezTo>
                    <a:cubicBezTo>
                      <a:pt x="135" y="2"/>
                      <a:pt x="135" y="2"/>
                      <a:pt x="135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3" name="Freeform 1108"/>
              <p:cNvSpPr/>
              <p:nvPr/>
            </p:nvSpPr>
            <p:spPr bwMode="auto">
              <a:xfrm>
                <a:off x="6075" y="3636"/>
                <a:ext cx="104" cy="187"/>
              </a:xfrm>
              <a:custGeom>
                <a:avLst/>
                <a:gdLst>
                  <a:gd name="T0" fmla="*/ 97 w 98"/>
                  <a:gd name="T1" fmla="*/ 46 h 177"/>
                  <a:gd name="T2" fmla="*/ 98 w 98"/>
                  <a:gd name="T3" fmla="*/ 46 h 177"/>
                  <a:gd name="T4" fmla="*/ 88 w 98"/>
                  <a:gd name="T5" fmla="*/ 1 h 177"/>
                  <a:gd name="T6" fmla="*/ 87 w 98"/>
                  <a:gd name="T7" fmla="*/ 0 h 177"/>
                  <a:gd name="T8" fmla="*/ 85 w 98"/>
                  <a:gd name="T9" fmla="*/ 1 h 177"/>
                  <a:gd name="T10" fmla="*/ 0 w 98"/>
                  <a:gd name="T11" fmla="*/ 175 h 177"/>
                  <a:gd name="T12" fmla="*/ 1 w 98"/>
                  <a:gd name="T13" fmla="*/ 177 h 177"/>
                  <a:gd name="T14" fmla="*/ 3 w 98"/>
                  <a:gd name="T15" fmla="*/ 176 h 177"/>
                  <a:gd name="T16" fmla="*/ 98 w 98"/>
                  <a:gd name="T17" fmla="*/ 47 h 177"/>
                  <a:gd name="T18" fmla="*/ 98 w 98"/>
                  <a:gd name="T19" fmla="*/ 46 h 177"/>
                  <a:gd name="T20" fmla="*/ 97 w 98"/>
                  <a:gd name="T21" fmla="*/ 46 h 177"/>
                  <a:gd name="T22" fmla="*/ 95 w 98"/>
                  <a:gd name="T23" fmla="*/ 45 h 177"/>
                  <a:gd name="T24" fmla="*/ 10 w 98"/>
                  <a:gd name="T25" fmla="*/ 161 h 177"/>
                  <a:gd name="T26" fmla="*/ 86 w 98"/>
                  <a:gd name="T27" fmla="*/ 6 h 177"/>
                  <a:gd name="T28" fmla="*/ 95 w 98"/>
                  <a:gd name="T29" fmla="*/ 47 h 177"/>
                  <a:gd name="T30" fmla="*/ 97 w 98"/>
                  <a:gd name="T31" fmla="*/ 46 h 177"/>
                  <a:gd name="T32" fmla="*/ 95 w 98"/>
                  <a:gd name="T33" fmla="*/ 45 h 177"/>
                  <a:gd name="T34" fmla="*/ 97 w 98"/>
                  <a:gd name="T35" fmla="*/ 4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77">
                    <a:moveTo>
                      <a:pt x="97" y="46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88" y="1"/>
                      <a:pt x="87" y="0"/>
                      <a:pt x="87" y="0"/>
                    </a:cubicBezTo>
                    <a:cubicBezTo>
                      <a:pt x="86" y="0"/>
                      <a:pt x="85" y="0"/>
                      <a:pt x="85" y="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76"/>
                      <a:pt x="0" y="176"/>
                      <a:pt x="1" y="177"/>
                    </a:cubicBezTo>
                    <a:cubicBezTo>
                      <a:pt x="1" y="177"/>
                      <a:pt x="2" y="177"/>
                      <a:pt x="3" y="176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7"/>
                      <a:pt x="98" y="46"/>
                      <a:pt x="98" y="46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10" y="161"/>
                      <a:pt x="10" y="161"/>
                      <a:pt x="10" y="161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46"/>
                      <a:pt x="97" y="46"/>
                      <a:pt x="97" y="4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4" name="Freeform 1109"/>
              <p:cNvSpPr/>
              <p:nvPr/>
            </p:nvSpPr>
            <p:spPr bwMode="auto">
              <a:xfrm>
                <a:off x="6033" y="3683"/>
                <a:ext cx="146" cy="140"/>
              </a:xfrm>
              <a:custGeom>
                <a:avLst/>
                <a:gdLst>
                  <a:gd name="T0" fmla="*/ 2 w 138"/>
                  <a:gd name="T1" fmla="*/ 68 h 132"/>
                  <a:gd name="T2" fmla="*/ 1 w 138"/>
                  <a:gd name="T3" fmla="*/ 68 h 132"/>
                  <a:gd name="T4" fmla="*/ 40 w 138"/>
                  <a:gd name="T5" fmla="*/ 131 h 132"/>
                  <a:gd name="T6" fmla="*/ 41 w 138"/>
                  <a:gd name="T7" fmla="*/ 132 h 132"/>
                  <a:gd name="T8" fmla="*/ 43 w 138"/>
                  <a:gd name="T9" fmla="*/ 131 h 132"/>
                  <a:gd name="T10" fmla="*/ 138 w 138"/>
                  <a:gd name="T11" fmla="*/ 2 h 132"/>
                  <a:gd name="T12" fmla="*/ 138 w 138"/>
                  <a:gd name="T13" fmla="*/ 0 h 132"/>
                  <a:gd name="T14" fmla="*/ 136 w 138"/>
                  <a:gd name="T15" fmla="*/ 0 h 132"/>
                  <a:gd name="T16" fmla="*/ 1 w 138"/>
                  <a:gd name="T17" fmla="*/ 66 h 132"/>
                  <a:gd name="T18" fmla="*/ 0 w 138"/>
                  <a:gd name="T19" fmla="*/ 67 h 132"/>
                  <a:gd name="T20" fmla="*/ 1 w 138"/>
                  <a:gd name="T21" fmla="*/ 68 h 132"/>
                  <a:gd name="T22" fmla="*/ 2 w 138"/>
                  <a:gd name="T23" fmla="*/ 68 h 132"/>
                  <a:gd name="T24" fmla="*/ 3 w 138"/>
                  <a:gd name="T25" fmla="*/ 69 h 132"/>
                  <a:gd name="T26" fmla="*/ 132 w 138"/>
                  <a:gd name="T27" fmla="*/ 5 h 132"/>
                  <a:gd name="T28" fmla="*/ 42 w 138"/>
                  <a:gd name="T29" fmla="*/ 128 h 132"/>
                  <a:gd name="T30" fmla="*/ 3 w 138"/>
                  <a:gd name="T31" fmla="*/ 67 h 132"/>
                  <a:gd name="T32" fmla="*/ 2 w 138"/>
                  <a:gd name="T33" fmla="*/ 68 h 132"/>
                  <a:gd name="T34" fmla="*/ 3 w 138"/>
                  <a:gd name="T35" fmla="*/ 69 h 132"/>
                  <a:gd name="T36" fmla="*/ 2 w 138"/>
                  <a:gd name="T37" fmla="*/ 6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8" h="132">
                    <a:moveTo>
                      <a:pt x="2" y="68"/>
                    </a:moveTo>
                    <a:cubicBezTo>
                      <a:pt x="1" y="68"/>
                      <a:pt x="1" y="68"/>
                      <a:pt x="1" y="68"/>
                    </a:cubicBezTo>
                    <a:cubicBezTo>
                      <a:pt x="40" y="131"/>
                      <a:pt x="40" y="131"/>
                      <a:pt x="40" y="131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42" y="132"/>
                      <a:pt x="42" y="132"/>
                      <a:pt x="43" y="131"/>
                    </a:cubicBezTo>
                    <a:cubicBezTo>
                      <a:pt x="138" y="2"/>
                      <a:pt x="138" y="2"/>
                      <a:pt x="138" y="2"/>
                    </a:cubicBezTo>
                    <a:cubicBezTo>
                      <a:pt x="138" y="2"/>
                      <a:pt x="138" y="1"/>
                      <a:pt x="138" y="0"/>
                    </a:cubicBezTo>
                    <a:cubicBezTo>
                      <a:pt x="137" y="0"/>
                      <a:pt x="137" y="0"/>
                      <a:pt x="136" y="0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6"/>
                      <a:pt x="1" y="67"/>
                      <a:pt x="0" y="67"/>
                    </a:cubicBezTo>
                    <a:cubicBezTo>
                      <a:pt x="0" y="68"/>
                      <a:pt x="0" y="68"/>
                      <a:pt x="1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8"/>
                      <a:pt x="2" y="68"/>
                      <a:pt x="2" y="6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5" name="Freeform 1110"/>
              <p:cNvSpPr/>
              <p:nvPr/>
            </p:nvSpPr>
            <p:spPr bwMode="auto">
              <a:xfrm>
                <a:off x="5837" y="3636"/>
                <a:ext cx="101" cy="197"/>
              </a:xfrm>
              <a:custGeom>
                <a:avLst/>
                <a:gdLst>
                  <a:gd name="T0" fmla="*/ 70 w 95"/>
                  <a:gd name="T1" fmla="*/ 2 h 187"/>
                  <a:gd name="T2" fmla="*/ 69 w 95"/>
                  <a:gd name="T3" fmla="*/ 1 h 187"/>
                  <a:gd name="T4" fmla="*/ 1 w 95"/>
                  <a:gd name="T5" fmla="*/ 168 h 187"/>
                  <a:gd name="T6" fmla="*/ 1 w 95"/>
                  <a:gd name="T7" fmla="*/ 170 h 187"/>
                  <a:gd name="T8" fmla="*/ 2 w 95"/>
                  <a:gd name="T9" fmla="*/ 171 h 187"/>
                  <a:gd name="T10" fmla="*/ 93 w 95"/>
                  <a:gd name="T11" fmla="*/ 187 h 187"/>
                  <a:gd name="T12" fmla="*/ 94 w 95"/>
                  <a:gd name="T13" fmla="*/ 187 h 187"/>
                  <a:gd name="T14" fmla="*/ 95 w 95"/>
                  <a:gd name="T15" fmla="*/ 185 h 187"/>
                  <a:gd name="T16" fmla="*/ 72 w 95"/>
                  <a:gd name="T17" fmla="*/ 2 h 187"/>
                  <a:gd name="T18" fmla="*/ 70 w 95"/>
                  <a:gd name="T19" fmla="*/ 0 h 187"/>
                  <a:gd name="T20" fmla="*/ 69 w 95"/>
                  <a:gd name="T21" fmla="*/ 1 h 187"/>
                  <a:gd name="T22" fmla="*/ 70 w 95"/>
                  <a:gd name="T23" fmla="*/ 2 h 187"/>
                  <a:gd name="T24" fmla="*/ 69 w 95"/>
                  <a:gd name="T25" fmla="*/ 2 h 187"/>
                  <a:gd name="T26" fmla="*/ 92 w 95"/>
                  <a:gd name="T27" fmla="*/ 184 h 187"/>
                  <a:gd name="T28" fmla="*/ 4 w 95"/>
                  <a:gd name="T29" fmla="*/ 168 h 187"/>
                  <a:gd name="T30" fmla="*/ 72 w 95"/>
                  <a:gd name="T31" fmla="*/ 2 h 187"/>
                  <a:gd name="T32" fmla="*/ 70 w 95"/>
                  <a:gd name="T33" fmla="*/ 2 h 187"/>
                  <a:gd name="T34" fmla="*/ 69 w 95"/>
                  <a:gd name="T35" fmla="*/ 2 h 187"/>
                  <a:gd name="T36" fmla="*/ 70 w 95"/>
                  <a:gd name="T37" fmla="*/ 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187">
                    <a:moveTo>
                      <a:pt x="70" y="2"/>
                    </a:moveTo>
                    <a:cubicBezTo>
                      <a:pt x="69" y="1"/>
                      <a:pt x="69" y="1"/>
                      <a:pt x="69" y="1"/>
                    </a:cubicBezTo>
                    <a:cubicBezTo>
                      <a:pt x="1" y="168"/>
                      <a:pt x="1" y="168"/>
                      <a:pt x="1" y="168"/>
                    </a:cubicBezTo>
                    <a:cubicBezTo>
                      <a:pt x="0" y="169"/>
                      <a:pt x="1" y="169"/>
                      <a:pt x="1" y="170"/>
                    </a:cubicBezTo>
                    <a:cubicBezTo>
                      <a:pt x="1" y="170"/>
                      <a:pt x="1" y="170"/>
                      <a:pt x="2" y="171"/>
                    </a:cubicBezTo>
                    <a:cubicBezTo>
                      <a:pt x="93" y="187"/>
                      <a:pt x="93" y="187"/>
                      <a:pt x="93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5" y="186"/>
                      <a:pt x="95" y="186"/>
                      <a:pt x="95" y="185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2" y="1"/>
                      <a:pt x="71" y="0"/>
                      <a:pt x="70" y="0"/>
                    </a:cubicBezTo>
                    <a:cubicBezTo>
                      <a:pt x="70" y="0"/>
                      <a:pt x="69" y="1"/>
                      <a:pt x="69" y="1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92" y="184"/>
                      <a:pt x="92" y="184"/>
                      <a:pt x="92" y="184"/>
                    </a:cubicBezTo>
                    <a:cubicBezTo>
                      <a:pt x="4" y="168"/>
                      <a:pt x="4" y="168"/>
                      <a:pt x="4" y="168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70" y="2"/>
                      <a:pt x="70" y="2"/>
                      <a:pt x="7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6" name="Freeform 1111"/>
              <p:cNvSpPr/>
              <p:nvPr/>
            </p:nvSpPr>
            <p:spPr bwMode="auto">
              <a:xfrm>
                <a:off x="5837" y="3636"/>
                <a:ext cx="200" cy="180"/>
              </a:xfrm>
              <a:custGeom>
                <a:avLst/>
                <a:gdLst>
                  <a:gd name="T0" fmla="*/ 187 w 189"/>
                  <a:gd name="T1" fmla="*/ 113 h 171"/>
                  <a:gd name="T2" fmla="*/ 188 w 189"/>
                  <a:gd name="T3" fmla="*/ 112 h 171"/>
                  <a:gd name="T4" fmla="*/ 71 w 189"/>
                  <a:gd name="T5" fmla="*/ 1 h 171"/>
                  <a:gd name="T6" fmla="*/ 70 w 189"/>
                  <a:gd name="T7" fmla="*/ 0 h 171"/>
                  <a:gd name="T8" fmla="*/ 69 w 189"/>
                  <a:gd name="T9" fmla="*/ 1 h 171"/>
                  <a:gd name="T10" fmla="*/ 1 w 189"/>
                  <a:gd name="T11" fmla="*/ 168 h 171"/>
                  <a:gd name="T12" fmla="*/ 1 w 189"/>
                  <a:gd name="T13" fmla="*/ 170 h 171"/>
                  <a:gd name="T14" fmla="*/ 2 w 189"/>
                  <a:gd name="T15" fmla="*/ 170 h 171"/>
                  <a:gd name="T16" fmla="*/ 187 w 189"/>
                  <a:gd name="T17" fmla="*/ 114 h 171"/>
                  <a:gd name="T18" fmla="*/ 188 w 189"/>
                  <a:gd name="T19" fmla="*/ 113 h 171"/>
                  <a:gd name="T20" fmla="*/ 188 w 189"/>
                  <a:gd name="T21" fmla="*/ 112 h 171"/>
                  <a:gd name="T22" fmla="*/ 187 w 189"/>
                  <a:gd name="T23" fmla="*/ 113 h 171"/>
                  <a:gd name="T24" fmla="*/ 186 w 189"/>
                  <a:gd name="T25" fmla="*/ 111 h 171"/>
                  <a:gd name="T26" fmla="*/ 5 w 189"/>
                  <a:gd name="T27" fmla="*/ 167 h 171"/>
                  <a:gd name="T28" fmla="*/ 71 w 189"/>
                  <a:gd name="T29" fmla="*/ 4 h 171"/>
                  <a:gd name="T30" fmla="*/ 186 w 189"/>
                  <a:gd name="T31" fmla="*/ 114 h 171"/>
                  <a:gd name="T32" fmla="*/ 187 w 189"/>
                  <a:gd name="T33" fmla="*/ 113 h 171"/>
                  <a:gd name="T34" fmla="*/ 186 w 189"/>
                  <a:gd name="T35" fmla="*/ 111 h 171"/>
                  <a:gd name="T36" fmla="*/ 187 w 189"/>
                  <a:gd name="T37" fmla="*/ 113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9" h="171">
                    <a:moveTo>
                      <a:pt x="187" y="113"/>
                    </a:moveTo>
                    <a:cubicBezTo>
                      <a:pt x="188" y="112"/>
                      <a:pt x="188" y="112"/>
                      <a:pt x="188" y="11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0"/>
                      <a:pt x="70" y="0"/>
                      <a:pt x="70" y="0"/>
                    </a:cubicBezTo>
                    <a:cubicBezTo>
                      <a:pt x="69" y="0"/>
                      <a:pt x="69" y="1"/>
                      <a:pt x="69" y="1"/>
                    </a:cubicBezTo>
                    <a:cubicBezTo>
                      <a:pt x="1" y="168"/>
                      <a:pt x="1" y="168"/>
                      <a:pt x="1" y="168"/>
                    </a:cubicBezTo>
                    <a:cubicBezTo>
                      <a:pt x="0" y="169"/>
                      <a:pt x="1" y="170"/>
                      <a:pt x="1" y="170"/>
                    </a:cubicBezTo>
                    <a:cubicBezTo>
                      <a:pt x="1" y="170"/>
                      <a:pt x="2" y="171"/>
                      <a:pt x="2" y="170"/>
                    </a:cubicBezTo>
                    <a:cubicBezTo>
                      <a:pt x="187" y="114"/>
                      <a:pt x="187" y="114"/>
                      <a:pt x="187" y="114"/>
                    </a:cubicBezTo>
                    <a:cubicBezTo>
                      <a:pt x="188" y="114"/>
                      <a:pt x="188" y="114"/>
                      <a:pt x="188" y="113"/>
                    </a:cubicBezTo>
                    <a:cubicBezTo>
                      <a:pt x="189" y="112"/>
                      <a:pt x="188" y="112"/>
                      <a:pt x="188" y="112"/>
                    </a:cubicBezTo>
                    <a:cubicBezTo>
                      <a:pt x="187" y="113"/>
                      <a:pt x="187" y="113"/>
                      <a:pt x="187" y="113"/>
                    </a:cubicBezTo>
                    <a:cubicBezTo>
                      <a:pt x="186" y="111"/>
                      <a:pt x="186" y="111"/>
                      <a:pt x="186" y="111"/>
                    </a:cubicBezTo>
                    <a:cubicBezTo>
                      <a:pt x="5" y="167"/>
                      <a:pt x="5" y="167"/>
                      <a:pt x="5" y="167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186" y="114"/>
                      <a:pt x="186" y="114"/>
                      <a:pt x="186" y="114"/>
                    </a:cubicBezTo>
                    <a:cubicBezTo>
                      <a:pt x="187" y="113"/>
                      <a:pt x="187" y="113"/>
                      <a:pt x="187" y="113"/>
                    </a:cubicBezTo>
                    <a:cubicBezTo>
                      <a:pt x="186" y="111"/>
                      <a:pt x="186" y="111"/>
                      <a:pt x="186" y="111"/>
                    </a:cubicBezTo>
                    <a:cubicBezTo>
                      <a:pt x="187" y="113"/>
                      <a:pt x="187" y="113"/>
                      <a:pt x="187" y="11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7" name="Freeform 1112"/>
              <p:cNvSpPr/>
              <p:nvPr/>
            </p:nvSpPr>
            <p:spPr bwMode="auto">
              <a:xfrm>
                <a:off x="6033" y="3546"/>
                <a:ext cx="146" cy="210"/>
              </a:xfrm>
              <a:custGeom>
                <a:avLst/>
                <a:gdLst>
                  <a:gd name="T0" fmla="*/ 73 w 138"/>
                  <a:gd name="T1" fmla="*/ 1 h 199"/>
                  <a:gd name="T2" fmla="*/ 72 w 138"/>
                  <a:gd name="T3" fmla="*/ 1 h 199"/>
                  <a:gd name="T4" fmla="*/ 1 w 138"/>
                  <a:gd name="T5" fmla="*/ 197 h 199"/>
                  <a:gd name="T6" fmla="*/ 1 w 138"/>
                  <a:gd name="T7" fmla="*/ 199 h 199"/>
                  <a:gd name="T8" fmla="*/ 3 w 138"/>
                  <a:gd name="T9" fmla="*/ 199 h 199"/>
                  <a:gd name="T10" fmla="*/ 137 w 138"/>
                  <a:gd name="T11" fmla="*/ 133 h 199"/>
                  <a:gd name="T12" fmla="*/ 138 w 138"/>
                  <a:gd name="T13" fmla="*/ 131 h 199"/>
                  <a:gd name="T14" fmla="*/ 74 w 138"/>
                  <a:gd name="T15" fmla="*/ 1 h 199"/>
                  <a:gd name="T16" fmla="*/ 73 w 138"/>
                  <a:gd name="T17" fmla="*/ 0 h 199"/>
                  <a:gd name="T18" fmla="*/ 72 w 138"/>
                  <a:gd name="T19" fmla="*/ 1 h 199"/>
                  <a:gd name="T20" fmla="*/ 73 w 138"/>
                  <a:gd name="T21" fmla="*/ 1 h 199"/>
                  <a:gd name="T22" fmla="*/ 72 w 138"/>
                  <a:gd name="T23" fmla="*/ 2 h 199"/>
                  <a:gd name="T24" fmla="*/ 135 w 138"/>
                  <a:gd name="T25" fmla="*/ 131 h 199"/>
                  <a:gd name="T26" fmla="*/ 5 w 138"/>
                  <a:gd name="T27" fmla="*/ 195 h 199"/>
                  <a:gd name="T28" fmla="*/ 75 w 138"/>
                  <a:gd name="T29" fmla="*/ 2 h 199"/>
                  <a:gd name="T30" fmla="*/ 73 w 138"/>
                  <a:gd name="T31" fmla="*/ 1 h 199"/>
                  <a:gd name="T32" fmla="*/ 72 w 138"/>
                  <a:gd name="T33" fmla="*/ 2 h 199"/>
                  <a:gd name="T34" fmla="*/ 73 w 138"/>
                  <a:gd name="T35" fmla="*/ 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99">
                    <a:moveTo>
                      <a:pt x="73" y="1"/>
                    </a:moveTo>
                    <a:cubicBezTo>
                      <a:pt x="72" y="1"/>
                      <a:pt x="72" y="1"/>
                      <a:pt x="72" y="1"/>
                    </a:cubicBezTo>
                    <a:cubicBezTo>
                      <a:pt x="1" y="197"/>
                      <a:pt x="1" y="197"/>
                      <a:pt x="1" y="197"/>
                    </a:cubicBezTo>
                    <a:cubicBezTo>
                      <a:pt x="0" y="198"/>
                      <a:pt x="0" y="198"/>
                      <a:pt x="1" y="199"/>
                    </a:cubicBezTo>
                    <a:cubicBezTo>
                      <a:pt x="1" y="199"/>
                      <a:pt x="2" y="199"/>
                      <a:pt x="3" y="199"/>
                    </a:cubicBezTo>
                    <a:cubicBezTo>
                      <a:pt x="137" y="133"/>
                      <a:pt x="137" y="133"/>
                      <a:pt x="137" y="133"/>
                    </a:cubicBezTo>
                    <a:cubicBezTo>
                      <a:pt x="138" y="132"/>
                      <a:pt x="138" y="131"/>
                      <a:pt x="138" y="13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4" y="0"/>
                      <a:pt x="73" y="0"/>
                    </a:cubicBezTo>
                    <a:cubicBezTo>
                      <a:pt x="72" y="0"/>
                      <a:pt x="72" y="0"/>
                      <a:pt x="72" y="1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5" y="195"/>
                      <a:pt x="5" y="195"/>
                      <a:pt x="5" y="195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8" name="Freeform 1113"/>
              <p:cNvSpPr/>
              <p:nvPr/>
            </p:nvSpPr>
            <p:spPr bwMode="auto">
              <a:xfrm>
                <a:off x="5910" y="3546"/>
                <a:ext cx="269" cy="141"/>
              </a:xfrm>
              <a:custGeom>
                <a:avLst/>
                <a:gdLst>
                  <a:gd name="T0" fmla="*/ 1 w 254"/>
                  <a:gd name="T1" fmla="*/ 87 h 133"/>
                  <a:gd name="T2" fmla="*/ 2 w 254"/>
                  <a:gd name="T3" fmla="*/ 88 h 133"/>
                  <a:gd name="T4" fmla="*/ 188 w 254"/>
                  <a:gd name="T5" fmla="*/ 3 h 133"/>
                  <a:gd name="T6" fmla="*/ 250 w 254"/>
                  <a:gd name="T7" fmla="*/ 129 h 133"/>
                  <a:gd name="T8" fmla="*/ 1 w 254"/>
                  <a:gd name="T9" fmla="*/ 85 h 133"/>
                  <a:gd name="T10" fmla="*/ 1 w 254"/>
                  <a:gd name="T11" fmla="*/ 87 h 133"/>
                  <a:gd name="T12" fmla="*/ 2 w 254"/>
                  <a:gd name="T13" fmla="*/ 88 h 133"/>
                  <a:gd name="T14" fmla="*/ 1 w 254"/>
                  <a:gd name="T15" fmla="*/ 87 h 133"/>
                  <a:gd name="T16" fmla="*/ 1 w 254"/>
                  <a:gd name="T17" fmla="*/ 88 h 133"/>
                  <a:gd name="T18" fmla="*/ 252 w 254"/>
                  <a:gd name="T19" fmla="*/ 133 h 133"/>
                  <a:gd name="T20" fmla="*/ 254 w 254"/>
                  <a:gd name="T21" fmla="*/ 132 h 133"/>
                  <a:gd name="T22" fmla="*/ 254 w 254"/>
                  <a:gd name="T23" fmla="*/ 131 h 133"/>
                  <a:gd name="T24" fmla="*/ 190 w 254"/>
                  <a:gd name="T25" fmla="*/ 1 h 133"/>
                  <a:gd name="T26" fmla="*/ 188 w 254"/>
                  <a:gd name="T27" fmla="*/ 0 h 133"/>
                  <a:gd name="T28" fmla="*/ 1 w 254"/>
                  <a:gd name="T29" fmla="*/ 85 h 133"/>
                  <a:gd name="T30" fmla="*/ 0 w 254"/>
                  <a:gd name="T31" fmla="*/ 87 h 133"/>
                  <a:gd name="T32" fmla="*/ 1 w 254"/>
                  <a:gd name="T33" fmla="*/ 88 h 133"/>
                  <a:gd name="T34" fmla="*/ 1 w 254"/>
                  <a:gd name="T35" fmla="*/ 8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4" h="133">
                    <a:moveTo>
                      <a:pt x="1" y="87"/>
                    </a:moveTo>
                    <a:cubicBezTo>
                      <a:pt x="2" y="88"/>
                      <a:pt x="2" y="88"/>
                      <a:pt x="2" y="88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250" y="129"/>
                      <a:pt x="250" y="129"/>
                      <a:pt x="250" y="129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252" y="133"/>
                      <a:pt x="252" y="133"/>
                      <a:pt x="252" y="133"/>
                    </a:cubicBezTo>
                    <a:cubicBezTo>
                      <a:pt x="253" y="133"/>
                      <a:pt x="254" y="133"/>
                      <a:pt x="254" y="132"/>
                    </a:cubicBezTo>
                    <a:cubicBezTo>
                      <a:pt x="254" y="132"/>
                      <a:pt x="254" y="131"/>
                      <a:pt x="254" y="131"/>
                    </a:cubicBezTo>
                    <a:cubicBezTo>
                      <a:pt x="190" y="1"/>
                      <a:pt x="190" y="1"/>
                      <a:pt x="190" y="1"/>
                    </a:cubicBezTo>
                    <a:cubicBezTo>
                      <a:pt x="190" y="0"/>
                      <a:pt x="189" y="0"/>
                      <a:pt x="188" y="0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6"/>
                      <a:pt x="0" y="86"/>
                      <a:pt x="0" y="87"/>
                    </a:cubicBezTo>
                    <a:cubicBezTo>
                      <a:pt x="0" y="88"/>
                      <a:pt x="0" y="88"/>
                      <a:pt x="1" y="88"/>
                    </a:cubicBezTo>
                    <a:cubicBezTo>
                      <a:pt x="1" y="87"/>
                      <a:pt x="1" y="87"/>
                      <a:pt x="1" y="8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9" name="Freeform 1114"/>
              <p:cNvSpPr/>
              <p:nvPr/>
            </p:nvSpPr>
            <p:spPr bwMode="auto">
              <a:xfrm>
                <a:off x="6011" y="3499"/>
                <a:ext cx="172" cy="188"/>
              </a:xfrm>
              <a:custGeom>
                <a:avLst/>
                <a:gdLst>
                  <a:gd name="T0" fmla="*/ 161 w 163"/>
                  <a:gd name="T1" fmla="*/ 1 h 178"/>
                  <a:gd name="T2" fmla="*/ 160 w 163"/>
                  <a:gd name="T3" fmla="*/ 1 h 178"/>
                  <a:gd name="T4" fmla="*/ 156 w 163"/>
                  <a:gd name="T5" fmla="*/ 173 h 178"/>
                  <a:gd name="T6" fmla="*/ 5 w 163"/>
                  <a:gd name="T7" fmla="*/ 21 h 178"/>
                  <a:gd name="T8" fmla="*/ 162 w 163"/>
                  <a:gd name="T9" fmla="*/ 3 h 178"/>
                  <a:gd name="T10" fmla="*/ 161 w 163"/>
                  <a:gd name="T11" fmla="*/ 1 h 178"/>
                  <a:gd name="T12" fmla="*/ 160 w 163"/>
                  <a:gd name="T13" fmla="*/ 1 h 178"/>
                  <a:gd name="T14" fmla="*/ 161 w 163"/>
                  <a:gd name="T15" fmla="*/ 1 h 178"/>
                  <a:gd name="T16" fmla="*/ 161 w 163"/>
                  <a:gd name="T17" fmla="*/ 0 h 178"/>
                  <a:gd name="T18" fmla="*/ 1 w 163"/>
                  <a:gd name="T19" fmla="*/ 18 h 178"/>
                  <a:gd name="T20" fmla="*/ 0 w 163"/>
                  <a:gd name="T21" fmla="*/ 19 h 178"/>
                  <a:gd name="T22" fmla="*/ 0 w 163"/>
                  <a:gd name="T23" fmla="*/ 21 h 178"/>
                  <a:gd name="T24" fmla="*/ 157 w 163"/>
                  <a:gd name="T25" fmla="*/ 177 h 178"/>
                  <a:gd name="T26" fmla="*/ 158 w 163"/>
                  <a:gd name="T27" fmla="*/ 178 h 178"/>
                  <a:gd name="T28" fmla="*/ 159 w 163"/>
                  <a:gd name="T29" fmla="*/ 176 h 178"/>
                  <a:gd name="T30" fmla="*/ 163 w 163"/>
                  <a:gd name="T31" fmla="*/ 1 h 178"/>
                  <a:gd name="T32" fmla="*/ 162 w 163"/>
                  <a:gd name="T33" fmla="*/ 0 h 178"/>
                  <a:gd name="T34" fmla="*/ 161 w 163"/>
                  <a:gd name="T35" fmla="*/ 0 h 178"/>
                  <a:gd name="T36" fmla="*/ 161 w 163"/>
                  <a:gd name="T37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3" h="178">
                    <a:moveTo>
                      <a:pt x="161" y="1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56" y="173"/>
                      <a:pt x="156" y="173"/>
                      <a:pt x="156" y="173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62" y="3"/>
                      <a:pt x="162" y="3"/>
                      <a:pt x="162" y="3"/>
                    </a:cubicBezTo>
                    <a:cubicBezTo>
                      <a:pt x="161" y="1"/>
                      <a:pt x="161" y="1"/>
                      <a:pt x="161" y="1"/>
                    </a:cubicBezTo>
                    <a:cubicBezTo>
                      <a:pt x="160" y="1"/>
                      <a:pt x="160" y="1"/>
                      <a:pt x="160" y="1"/>
                    </a:cubicBezTo>
                    <a:cubicBezTo>
                      <a:pt x="161" y="1"/>
                      <a:pt x="161" y="1"/>
                      <a:pt x="161" y="1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9"/>
                      <a:pt x="0" y="19"/>
                    </a:cubicBezTo>
                    <a:cubicBezTo>
                      <a:pt x="0" y="20"/>
                      <a:pt x="0" y="20"/>
                      <a:pt x="0" y="21"/>
                    </a:cubicBezTo>
                    <a:cubicBezTo>
                      <a:pt x="157" y="177"/>
                      <a:pt x="157" y="177"/>
                      <a:pt x="157" y="177"/>
                    </a:cubicBezTo>
                    <a:cubicBezTo>
                      <a:pt x="157" y="178"/>
                      <a:pt x="158" y="178"/>
                      <a:pt x="158" y="178"/>
                    </a:cubicBezTo>
                    <a:cubicBezTo>
                      <a:pt x="159" y="177"/>
                      <a:pt x="159" y="177"/>
                      <a:pt x="159" y="176"/>
                    </a:cubicBezTo>
                    <a:cubicBezTo>
                      <a:pt x="163" y="1"/>
                      <a:pt x="163" y="1"/>
                      <a:pt x="163" y="1"/>
                    </a:cubicBezTo>
                    <a:cubicBezTo>
                      <a:pt x="163" y="1"/>
                      <a:pt x="163" y="0"/>
                      <a:pt x="162" y="0"/>
                    </a:cubicBezTo>
                    <a:cubicBezTo>
                      <a:pt x="162" y="0"/>
                      <a:pt x="162" y="0"/>
                      <a:pt x="161" y="0"/>
                    </a:cubicBezTo>
                    <a:cubicBezTo>
                      <a:pt x="161" y="1"/>
                      <a:pt x="161" y="1"/>
                      <a:pt x="16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0" name="Freeform 1115"/>
              <p:cNvSpPr/>
              <p:nvPr/>
            </p:nvSpPr>
            <p:spPr bwMode="auto">
              <a:xfrm>
                <a:off x="5858" y="3830"/>
                <a:ext cx="80" cy="167"/>
              </a:xfrm>
              <a:custGeom>
                <a:avLst/>
                <a:gdLst>
                  <a:gd name="T0" fmla="*/ 73 w 75"/>
                  <a:gd name="T1" fmla="*/ 2 h 158"/>
                  <a:gd name="T2" fmla="*/ 72 w 75"/>
                  <a:gd name="T3" fmla="*/ 1 h 158"/>
                  <a:gd name="T4" fmla="*/ 1 w 75"/>
                  <a:gd name="T5" fmla="*/ 65 h 158"/>
                  <a:gd name="T6" fmla="*/ 0 w 75"/>
                  <a:gd name="T7" fmla="*/ 67 h 158"/>
                  <a:gd name="T8" fmla="*/ 62 w 75"/>
                  <a:gd name="T9" fmla="*/ 157 h 158"/>
                  <a:gd name="T10" fmla="*/ 63 w 75"/>
                  <a:gd name="T11" fmla="*/ 158 h 158"/>
                  <a:gd name="T12" fmla="*/ 64 w 75"/>
                  <a:gd name="T13" fmla="*/ 157 h 158"/>
                  <a:gd name="T14" fmla="*/ 75 w 75"/>
                  <a:gd name="T15" fmla="*/ 2 h 158"/>
                  <a:gd name="T16" fmla="*/ 74 w 75"/>
                  <a:gd name="T17" fmla="*/ 0 h 158"/>
                  <a:gd name="T18" fmla="*/ 72 w 75"/>
                  <a:gd name="T19" fmla="*/ 1 h 158"/>
                  <a:gd name="T20" fmla="*/ 73 w 75"/>
                  <a:gd name="T21" fmla="*/ 2 h 158"/>
                  <a:gd name="T22" fmla="*/ 72 w 75"/>
                  <a:gd name="T23" fmla="*/ 2 h 158"/>
                  <a:gd name="T24" fmla="*/ 62 w 75"/>
                  <a:gd name="T25" fmla="*/ 152 h 158"/>
                  <a:gd name="T26" fmla="*/ 4 w 75"/>
                  <a:gd name="T27" fmla="*/ 66 h 158"/>
                  <a:gd name="T28" fmla="*/ 74 w 75"/>
                  <a:gd name="T29" fmla="*/ 3 h 158"/>
                  <a:gd name="T30" fmla="*/ 73 w 75"/>
                  <a:gd name="T31" fmla="*/ 2 h 158"/>
                  <a:gd name="T32" fmla="*/ 72 w 75"/>
                  <a:gd name="T33" fmla="*/ 2 h 158"/>
                  <a:gd name="T34" fmla="*/ 73 w 75"/>
                  <a:gd name="T35" fmla="*/ 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5" h="158">
                    <a:moveTo>
                      <a:pt x="73" y="2"/>
                    </a:moveTo>
                    <a:cubicBezTo>
                      <a:pt x="72" y="1"/>
                      <a:pt x="72" y="1"/>
                      <a:pt x="72" y="1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5"/>
                      <a:pt x="0" y="66"/>
                      <a:pt x="0" y="67"/>
                    </a:cubicBezTo>
                    <a:cubicBezTo>
                      <a:pt x="62" y="157"/>
                      <a:pt x="62" y="157"/>
                      <a:pt x="62" y="157"/>
                    </a:cubicBezTo>
                    <a:cubicBezTo>
                      <a:pt x="62" y="158"/>
                      <a:pt x="63" y="158"/>
                      <a:pt x="63" y="158"/>
                    </a:cubicBezTo>
                    <a:cubicBezTo>
                      <a:pt x="64" y="158"/>
                      <a:pt x="64" y="157"/>
                      <a:pt x="64" y="157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5" y="1"/>
                      <a:pt x="75" y="1"/>
                      <a:pt x="74" y="0"/>
                    </a:cubicBezTo>
                    <a:cubicBezTo>
                      <a:pt x="74" y="0"/>
                      <a:pt x="73" y="0"/>
                      <a:pt x="72" y="1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3" y="2"/>
                      <a:pt x="73" y="2"/>
                      <a:pt x="73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1" name="Freeform 1116"/>
              <p:cNvSpPr/>
              <p:nvPr/>
            </p:nvSpPr>
            <p:spPr bwMode="auto">
              <a:xfrm>
                <a:off x="5858" y="3863"/>
                <a:ext cx="200" cy="134"/>
              </a:xfrm>
              <a:custGeom>
                <a:avLst/>
                <a:gdLst>
                  <a:gd name="T0" fmla="*/ 187 w 189"/>
                  <a:gd name="T1" fmla="*/ 2 h 127"/>
                  <a:gd name="T2" fmla="*/ 187 w 189"/>
                  <a:gd name="T3" fmla="*/ 0 h 127"/>
                  <a:gd name="T4" fmla="*/ 1 w 189"/>
                  <a:gd name="T5" fmla="*/ 33 h 127"/>
                  <a:gd name="T6" fmla="*/ 0 w 189"/>
                  <a:gd name="T7" fmla="*/ 34 h 127"/>
                  <a:gd name="T8" fmla="*/ 0 w 189"/>
                  <a:gd name="T9" fmla="*/ 36 h 127"/>
                  <a:gd name="T10" fmla="*/ 62 w 189"/>
                  <a:gd name="T11" fmla="*/ 126 h 127"/>
                  <a:gd name="T12" fmla="*/ 63 w 189"/>
                  <a:gd name="T13" fmla="*/ 127 h 127"/>
                  <a:gd name="T14" fmla="*/ 64 w 189"/>
                  <a:gd name="T15" fmla="*/ 127 h 127"/>
                  <a:gd name="T16" fmla="*/ 188 w 189"/>
                  <a:gd name="T17" fmla="*/ 3 h 127"/>
                  <a:gd name="T18" fmla="*/ 188 w 189"/>
                  <a:gd name="T19" fmla="*/ 1 h 127"/>
                  <a:gd name="T20" fmla="*/ 187 w 189"/>
                  <a:gd name="T21" fmla="*/ 0 h 127"/>
                  <a:gd name="T22" fmla="*/ 187 w 189"/>
                  <a:gd name="T23" fmla="*/ 2 h 127"/>
                  <a:gd name="T24" fmla="*/ 186 w 189"/>
                  <a:gd name="T25" fmla="*/ 1 h 127"/>
                  <a:gd name="T26" fmla="*/ 63 w 189"/>
                  <a:gd name="T27" fmla="*/ 123 h 127"/>
                  <a:gd name="T28" fmla="*/ 4 w 189"/>
                  <a:gd name="T29" fmla="*/ 36 h 127"/>
                  <a:gd name="T30" fmla="*/ 187 w 189"/>
                  <a:gd name="T31" fmla="*/ 3 h 127"/>
                  <a:gd name="T32" fmla="*/ 187 w 189"/>
                  <a:gd name="T33" fmla="*/ 2 h 127"/>
                  <a:gd name="T34" fmla="*/ 186 w 189"/>
                  <a:gd name="T35" fmla="*/ 1 h 127"/>
                  <a:gd name="T36" fmla="*/ 187 w 189"/>
                  <a:gd name="T37" fmla="*/ 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9" h="127">
                    <a:moveTo>
                      <a:pt x="187" y="2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4"/>
                      <a:pt x="0" y="34"/>
                    </a:cubicBezTo>
                    <a:cubicBezTo>
                      <a:pt x="0" y="35"/>
                      <a:pt x="0" y="35"/>
                      <a:pt x="0" y="36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2" y="127"/>
                      <a:pt x="62" y="127"/>
                      <a:pt x="63" y="127"/>
                    </a:cubicBezTo>
                    <a:cubicBezTo>
                      <a:pt x="63" y="127"/>
                      <a:pt x="64" y="127"/>
                      <a:pt x="64" y="127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88" y="2"/>
                      <a:pt x="189" y="2"/>
                      <a:pt x="188" y="1"/>
                    </a:cubicBezTo>
                    <a:cubicBezTo>
                      <a:pt x="188" y="0"/>
                      <a:pt x="187" y="0"/>
                      <a:pt x="187" y="0"/>
                    </a:cubicBezTo>
                    <a:cubicBezTo>
                      <a:pt x="187" y="2"/>
                      <a:pt x="187" y="2"/>
                      <a:pt x="187" y="2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87" y="2"/>
                      <a:pt x="187" y="2"/>
                      <a:pt x="187" y="2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2"/>
                      <a:pt x="187" y="2"/>
                      <a:pt x="18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2" name="Freeform 1117"/>
              <p:cNvSpPr/>
              <p:nvPr/>
            </p:nvSpPr>
            <p:spPr bwMode="auto">
              <a:xfrm>
                <a:off x="5906" y="3980"/>
                <a:ext cx="78" cy="133"/>
              </a:xfrm>
              <a:custGeom>
                <a:avLst/>
                <a:gdLst>
                  <a:gd name="T0" fmla="*/ 1 w 74"/>
                  <a:gd name="T1" fmla="*/ 125 h 126"/>
                  <a:gd name="T2" fmla="*/ 3 w 74"/>
                  <a:gd name="T3" fmla="*/ 125 h 126"/>
                  <a:gd name="T4" fmla="*/ 19 w 74"/>
                  <a:gd name="T5" fmla="*/ 16 h 126"/>
                  <a:gd name="T6" fmla="*/ 69 w 74"/>
                  <a:gd name="T7" fmla="*/ 4 h 126"/>
                  <a:gd name="T8" fmla="*/ 0 w 74"/>
                  <a:gd name="T9" fmla="*/ 124 h 126"/>
                  <a:gd name="T10" fmla="*/ 1 w 74"/>
                  <a:gd name="T11" fmla="*/ 125 h 126"/>
                  <a:gd name="T12" fmla="*/ 3 w 74"/>
                  <a:gd name="T13" fmla="*/ 125 h 126"/>
                  <a:gd name="T14" fmla="*/ 1 w 74"/>
                  <a:gd name="T15" fmla="*/ 125 h 126"/>
                  <a:gd name="T16" fmla="*/ 2 w 74"/>
                  <a:gd name="T17" fmla="*/ 125 h 126"/>
                  <a:gd name="T18" fmla="*/ 73 w 74"/>
                  <a:gd name="T19" fmla="*/ 2 h 126"/>
                  <a:gd name="T20" fmla="*/ 73 w 74"/>
                  <a:gd name="T21" fmla="*/ 1 h 126"/>
                  <a:gd name="T22" fmla="*/ 72 w 74"/>
                  <a:gd name="T23" fmla="*/ 0 h 126"/>
                  <a:gd name="T24" fmla="*/ 18 w 74"/>
                  <a:gd name="T25" fmla="*/ 13 h 126"/>
                  <a:gd name="T26" fmla="*/ 16 w 74"/>
                  <a:gd name="T27" fmla="*/ 14 h 126"/>
                  <a:gd name="T28" fmla="*/ 0 w 74"/>
                  <a:gd name="T29" fmla="*/ 124 h 126"/>
                  <a:gd name="T30" fmla="*/ 1 w 74"/>
                  <a:gd name="T31" fmla="*/ 126 h 126"/>
                  <a:gd name="T32" fmla="*/ 2 w 74"/>
                  <a:gd name="T33" fmla="*/ 125 h 126"/>
                  <a:gd name="T34" fmla="*/ 1 w 74"/>
                  <a:gd name="T35" fmla="*/ 12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4" h="126">
                    <a:moveTo>
                      <a:pt x="1" y="125"/>
                    </a:moveTo>
                    <a:cubicBezTo>
                      <a:pt x="3" y="125"/>
                      <a:pt x="3" y="125"/>
                      <a:pt x="3" y="12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1" y="125"/>
                      <a:pt x="1" y="125"/>
                      <a:pt x="1" y="125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1" y="125"/>
                      <a:pt x="1" y="125"/>
                      <a:pt x="1" y="125"/>
                    </a:cubicBezTo>
                    <a:cubicBezTo>
                      <a:pt x="2" y="125"/>
                      <a:pt x="2" y="125"/>
                      <a:pt x="2" y="125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4" y="2"/>
                      <a:pt x="74" y="1"/>
                      <a:pt x="73" y="1"/>
                    </a:cubicBezTo>
                    <a:cubicBezTo>
                      <a:pt x="73" y="0"/>
                      <a:pt x="72" y="0"/>
                      <a:pt x="72" y="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4"/>
                      <a:pt x="16" y="1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5"/>
                      <a:pt x="0" y="126"/>
                      <a:pt x="1" y="126"/>
                    </a:cubicBezTo>
                    <a:cubicBezTo>
                      <a:pt x="1" y="126"/>
                      <a:pt x="2" y="126"/>
                      <a:pt x="2" y="125"/>
                    </a:cubicBezTo>
                    <a:cubicBezTo>
                      <a:pt x="1" y="125"/>
                      <a:pt x="1" y="125"/>
                      <a:pt x="1" y="12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3" name="Freeform 1118"/>
              <p:cNvSpPr/>
              <p:nvPr/>
            </p:nvSpPr>
            <p:spPr bwMode="auto">
              <a:xfrm>
                <a:off x="5935" y="3830"/>
                <a:ext cx="123" cy="153"/>
              </a:xfrm>
              <a:custGeom>
                <a:avLst/>
                <a:gdLst>
                  <a:gd name="T0" fmla="*/ 1 w 117"/>
                  <a:gd name="T1" fmla="*/ 2 h 145"/>
                  <a:gd name="T2" fmla="*/ 0 w 117"/>
                  <a:gd name="T3" fmla="*/ 2 h 145"/>
                  <a:gd name="T4" fmla="*/ 44 w 117"/>
                  <a:gd name="T5" fmla="*/ 144 h 145"/>
                  <a:gd name="T6" fmla="*/ 45 w 117"/>
                  <a:gd name="T7" fmla="*/ 145 h 145"/>
                  <a:gd name="T8" fmla="*/ 46 w 117"/>
                  <a:gd name="T9" fmla="*/ 144 h 145"/>
                  <a:gd name="T10" fmla="*/ 116 w 117"/>
                  <a:gd name="T11" fmla="*/ 34 h 145"/>
                  <a:gd name="T12" fmla="*/ 116 w 117"/>
                  <a:gd name="T13" fmla="*/ 32 h 145"/>
                  <a:gd name="T14" fmla="*/ 115 w 117"/>
                  <a:gd name="T15" fmla="*/ 31 h 145"/>
                  <a:gd name="T16" fmla="*/ 2 w 117"/>
                  <a:gd name="T17" fmla="*/ 0 h 145"/>
                  <a:gd name="T18" fmla="*/ 0 w 117"/>
                  <a:gd name="T19" fmla="*/ 1 h 145"/>
                  <a:gd name="T20" fmla="*/ 0 w 117"/>
                  <a:gd name="T21" fmla="*/ 2 h 145"/>
                  <a:gd name="T22" fmla="*/ 1 w 117"/>
                  <a:gd name="T23" fmla="*/ 2 h 145"/>
                  <a:gd name="T24" fmla="*/ 1 w 117"/>
                  <a:gd name="T25" fmla="*/ 3 h 145"/>
                  <a:gd name="T26" fmla="*/ 113 w 117"/>
                  <a:gd name="T27" fmla="*/ 34 h 145"/>
                  <a:gd name="T28" fmla="*/ 46 w 117"/>
                  <a:gd name="T29" fmla="*/ 140 h 145"/>
                  <a:gd name="T30" fmla="*/ 3 w 117"/>
                  <a:gd name="T31" fmla="*/ 1 h 145"/>
                  <a:gd name="T32" fmla="*/ 1 w 117"/>
                  <a:gd name="T33" fmla="*/ 2 h 145"/>
                  <a:gd name="T34" fmla="*/ 1 w 117"/>
                  <a:gd name="T35" fmla="*/ 3 h 145"/>
                  <a:gd name="T36" fmla="*/ 1 w 117"/>
                  <a:gd name="T37" fmla="*/ 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7" h="145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45"/>
                      <a:pt x="44" y="145"/>
                      <a:pt x="45" y="145"/>
                    </a:cubicBezTo>
                    <a:cubicBezTo>
                      <a:pt x="46" y="145"/>
                      <a:pt x="46" y="145"/>
                      <a:pt x="46" y="14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16" y="33"/>
                      <a:pt x="117" y="33"/>
                      <a:pt x="116" y="32"/>
                    </a:cubicBezTo>
                    <a:cubicBezTo>
                      <a:pt x="116" y="32"/>
                      <a:pt x="116" y="31"/>
                      <a:pt x="115" y="3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46" y="140"/>
                      <a:pt x="46" y="140"/>
                      <a:pt x="46" y="14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4" name="Freeform 1119"/>
              <p:cNvSpPr/>
              <p:nvPr/>
            </p:nvSpPr>
            <p:spPr bwMode="auto">
              <a:xfrm>
                <a:off x="5728" y="3898"/>
                <a:ext cx="134" cy="139"/>
              </a:xfrm>
              <a:custGeom>
                <a:avLst/>
                <a:gdLst>
                  <a:gd name="T0" fmla="*/ 11 w 126"/>
                  <a:gd name="T1" fmla="*/ 36 h 132"/>
                  <a:gd name="T2" fmla="*/ 12 w 126"/>
                  <a:gd name="T3" fmla="*/ 37 h 132"/>
                  <a:gd name="T4" fmla="*/ 120 w 126"/>
                  <a:gd name="T5" fmla="*/ 5 h 132"/>
                  <a:gd name="T6" fmla="*/ 3 w 126"/>
                  <a:gd name="T7" fmla="*/ 126 h 132"/>
                  <a:gd name="T8" fmla="*/ 13 w 126"/>
                  <a:gd name="T9" fmla="*/ 36 h 132"/>
                  <a:gd name="T10" fmla="*/ 11 w 126"/>
                  <a:gd name="T11" fmla="*/ 36 h 132"/>
                  <a:gd name="T12" fmla="*/ 12 w 126"/>
                  <a:gd name="T13" fmla="*/ 37 h 132"/>
                  <a:gd name="T14" fmla="*/ 11 w 126"/>
                  <a:gd name="T15" fmla="*/ 36 h 132"/>
                  <a:gd name="T16" fmla="*/ 10 w 126"/>
                  <a:gd name="T17" fmla="*/ 35 h 132"/>
                  <a:gd name="T18" fmla="*/ 0 w 126"/>
                  <a:gd name="T19" fmla="*/ 130 h 132"/>
                  <a:gd name="T20" fmla="*/ 1 w 126"/>
                  <a:gd name="T21" fmla="*/ 132 h 132"/>
                  <a:gd name="T22" fmla="*/ 3 w 126"/>
                  <a:gd name="T23" fmla="*/ 131 h 132"/>
                  <a:gd name="T24" fmla="*/ 126 w 126"/>
                  <a:gd name="T25" fmla="*/ 3 h 132"/>
                  <a:gd name="T26" fmla="*/ 126 w 126"/>
                  <a:gd name="T27" fmla="*/ 1 h 132"/>
                  <a:gd name="T28" fmla="*/ 124 w 126"/>
                  <a:gd name="T29" fmla="*/ 0 h 132"/>
                  <a:gd name="T30" fmla="*/ 11 w 126"/>
                  <a:gd name="T31" fmla="*/ 34 h 132"/>
                  <a:gd name="T32" fmla="*/ 10 w 126"/>
                  <a:gd name="T33" fmla="*/ 35 h 132"/>
                  <a:gd name="T34" fmla="*/ 11 w 126"/>
                  <a:gd name="T35" fmla="*/ 3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6" h="132">
                    <a:moveTo>
                      <a:pt x="11" y="36"/>
                    </a:moveTo>
                    <a:cubicBezTo>
                      <a:pt x="12" y="37"/>
                      <a:pt x="12" y="37"/>
                      <a:pt x="12" y="3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1"/>
                      <a:pt x="0" y="131"/>
                      <a:pt x="1" y="132"/>
                    </a:cubicBezTo>
                    <a:cubicBezTo>
                      <a:pt x="1" y="132"/>
                      <a:pt x="2" y="132"/>
                      <a:pt x="3" y="131"/>
                    </a:cubicBezTo>
                    <a:cubicBezTo>
                      <a:pt x="126" y="3"/>
                      <a:pt x="126" y="3"/>
                      <a:pt x="126" y="3"/>
                    </a:cubicBezTo>
                    <a:cubicBezTo>
                      <a:pt x="126" y="2"/>
                      <a:pt x="126" y="2"/>
                      <a:pt x="126" y="1"/>
                    </a:cubicBezTo>
                    <a:cubicBezTo>
                      <a:pt x="126" y="0"/>
                      <a:pt x="125" y="0"/>
                      <a:pt x="124" y="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0" y="34"/>
                      <a:pt x="10" y="35"/>
                      <a:pt x="10" y="35"/>
                    </a:cubicBezTo>
                    <a:cubicBezTo>
                      <a:pt x="11" y="36"/>
                      <a:pt x="11" y="36"/>
                      <a:pt x="11" y="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5" name="Freeform 1120"/>
              <p:cNvSpPr/>
              <p:nvPr/>
            </p:nvSpPr>
            <p:spPr bwMode="auto">
              <a:xfrm>
                <a:off x="5728" y="3812"/>
                <a:ext cx="114" cy="225"/>
              </a:xfrm>
              <a:custGeom>
                <a:avLst/>
                <a:gdLst>
                  <a:gd name="T0" fmla="*/ 105 w 107"/>
                  <a:gd name="T1" fmla="*/ 2 h 213"/>
                  <a:gd name="T2" fmla="*/ 104 w 107"/>
                  <a:gd name="T3" fmla="*/ 1 h 213"/>
                  <a:gd name="T4" fmla="*/ 4 w 107"/>
                  <a:gd name="T5" fmla="*/ 203 h 213"/>
                  <a:gd name="T6" fmla="*/ 13 w 107"/>
                  <a:gd name="T7" fmla="*/ 117 h 213"/>
                  <a:gd name="T8" fmla="*/ 106 w 107"/>
                  <a:gd name="T9" fmla="*/ 3 h 213"/>
                  <a:gd name="T10" fmla="*/ 105 w 107"/>
                  <a:gd name="T11" fmla="*/ 2 h 213"/>
                  <a:gd name="T12" fmla="*/ 104 w 107"/>
                  <a:gd name="T13" fmla="*/ 1 h 213"/>
                  <a:gd name="T14" fmla="*/ 105 w 107"/>
                  <a:gd name="T15" fmla="*/ 2 h 213"/>
                  <a:gd name="T16" fmla="*/ 104 w 107"/>
                  <a:gd name="T17" fmla="*/ 1 h 213"/>
                  <a:gd name="T18" fmla="*/ 10 w 107"/>
                  <a:gd name="T19" fmla="*/ 116 h 213"/>
                  <a:gd name="T20" fmla="*/ 10 w 107"/>
                  <a:gd name="T21" fmla="*/ 116 h 213"/>
                  <a:gd name="T22" fmla="*/ 0 w 107"/>
                  <a:gd name="T23" fmla="*/ 211 h 213"/>
                  <a:gd name="T24" fmla="*/ 1 w 107"/>
                  <a:gd name="T25" fmla="*/ 213 h 213"/>
                  <a:gd name="T26" fmla="*/ 3 w 107"/>
                  <a:gd name="T27" fmla="*/ 212 h 213"/>
                  <a:gd name="T28" fmla="*/ 106 w 107"/>
                  <a:gd name="T29" fmla="*/ 3 h 213"/>
                  <a:gd name="T30" fmla="*/ 106 w 107"/>
                  <a:gd name="T31" fmla="*/ 1 h 213"/>
                  <a:gd name="T32" fmla="*/ 104 w 107"/>
                  <a:gd name="T33" fmla="*/ 1 h 213"/>
                  <a:gd name="T34" fmla="*/ 105 w 107"/>
                  <a:gd name="T35" fmla="*/ 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213">
                    <a:moveTo>
                      <a:pt x="105" y="2"/>
                    </a:moveTo>
                    <a:cubicBezTo>
                      <a:pt x="104" y="1"/>
                      <a:pt x="104" y="1"/>
                      <a:pt x="104" y="1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13" y="117"/>
                      <a:pt x="13" y="117"/>
                      <a:pt x="13" y="117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" y="116"/>
                      <a:pt x="10" y="116"/>
                      <a:pt x="10" y="116"/>
                    </a:cubicBezTo>
                    <a:cubicBezTo>
                      <a:pt x="10" y="116"/>
                      <a:pt x="10" y="116"/>
                      <a:pt x="10" y="11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0" y="212"/>
                      <a:pt x="0" y="213"/>
                      <a:pt x="1" y="213"/>
                    </a:cubicBezTo>
                    <a:cubicBezTo>
                      <a:pt x="2" y="213"/>
                      <a:pt x="3" y="213"/>
                      <a:pt x="3" y="212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7" y="2"/>
                      <a:pt x="107" y="1"/>
                      <a:pt x="106" y="1"/>
                    </a:cubicBezTo>
                    <a:cubicBezTo>
                      <a:pt x="105" y="0"/>
                      <a:pt x="104" y="1"/>
                      <a:pt x="104" y="1"/>
                    </a:cubicBezTo>
                    <a:cubicBezTo>
                      <a:pt x="105" y="2"/>
                      <a:pt x="105" y="2"/>
                      <a:pt x="105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6" name="Freeform 1121"/>
              <p:cNvSpPr/>
              <p:nvPr/>
            </p:nvSpPr>
            <p:spPr bwMode="auto">
              <a:xfrm>
                <a:off x="5728" y="4034"/>
                <a:ext cx="109" cy="33"/>
              </a:xfrm>
              <a:custGeom>
                <a:avLst/>
                <a:gdLst>
                  <a:gd name="T0" fmla="*/ 28 w 103"/>
                  <a:gd name="T1" fmla="*/ 29 h 31"/>
                  <a:gd name="T2" fmla="*/ 29 w 103"/>
                  <a:gd name="T3" fmla="*/ 28 h 31"/>
                  <a:gd name="T4" fmla="*/ 5 w 103"/>
                  <a:gd name="T5" fmla="*/ 3 h 31"/>
                  <a:gd name="T6" fmla="*/ 92 w 103"/>
                  <a:gd name="T7" fmla="*/ 10 h 31"/>
                  <a:gd name="T8" fmla="*/ 28 w 103"/>
                  <a:gd name="T9" fmla="*/ 28 h 31"/>
                  <a:gd name="T10" fmla="*/ 28 w 103"/>
                  <a:gd name="T11" fmla="*/ 29 h 31"/>
                  <a:gd name="T12" fmla="*/ 29 w 103"/>
                  <a:gd name="T13" fmla="*/ 28 h 31"/>
                  <a:gd name="T14" fmla="*/ 28 w 103"/>
                  <a:gd name="T15" fmla="*/ 29 h 31"/>
                  <a:gd name="T16" fmla="*/ 29 w 103"/>
                  <a:gd name="T17" fmla="*/ 31 h 31"/>
                  <a:gd name="T18" fmla="*/ 101 w 103"/>
                  <a:gd name="T19" fmla="*/ 11 h 31"/>
                  <a:gd name="T20" fmla="*/ 103 w 103"/>
                  <a:gd name="T21" fmla="*/ 9 h 31"/>
                  <a:gd name="T22" fmla="*/ 101 w 103"/>
                  <a:gd name="T23" fmla="*/ 8 h 31"/>
                  <a:gd name="T24" fmla="*/ 2 w 103"/>
                  <a:gd name="T25" fmla="*/ 0 h 31"/>
                  <a:gd name="T26" fmla="*/ 0 w 103"/>
                  <a:gd name="T27" fmla="*/ 1 h 31"/>
                  <a:gd name="T28" fmla="*/ 0 w 103"/>
                  <a:gd name="T29" fmla="*/ 2 h 31"/>
                  <a:gd name="T30" fmla="*/ 27 w 103"/>
                  <a:gd name="T31" fmla="*/ 30 h 31"/>
                  <a:gd name="T32" fmla="*/ 29 w 103"/>
                  <a:gd name="T33" fmla="*/ 31 h 31"/>
                  <a:gd name="T34" fmla="*/ 28 w 103"/>
                  <a:gd name="T35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31">
                    <a:moveTo>
                      <a:pt x="28" y="29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11"/>
                      <a:pt x="103" y="10"/>
                      <a:pt x="103" y="9"/>
                    </a:cubicBezTo>
                    <a:cubicBezTo>
                      <a:pt x="103" y="9"/>
                      <a:pt x="102" y="8"/>
                      <a:pt x="101" y="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8" y="31"/>
                      <a:pt x="29" y="31"/>
                    </a:cubicBezTo>
                    <a:cubicBezTo>
                      <a:pt x="28" y="29"/>
                      <a:pt x="28" y="29"/>
                      <a:pt x="28" y="2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7" name="Freeform 1122"/>
              <p:cNvSpPr/>
              <p:nvPr/>
            </p:nvSpPr>
            <p:spPr bwMode="auto">
              <a:xfrm>
                <a:off x="5834" y="3980"/>
                <a:ext cx="150" cy="133"/>
              </a:xfrm>
              <a:custGeom>
                <a:avLst/>
                <a:gdLst>
                  <a:gd name="T0" fmla="*/ 69 w 142"/>
                  <a:gd name="T1" fmla="*/ 125 h 126"/>
                  <a:gd name="T2" fmla="*/ 70 w 142"/>
                  <a:gd name="T3" fmla="*/ 124 h 126"/>
                  <a:gd name="T4" fmla="*/ 4 w 142"/>
                  <a:gd name="T5" fmla="*/ 61 h 126"/>
                  <a:gd name="T6" fmla="*/ 137 w 142"/>
                  <a:gd name="T7" fmla="*/ 5 h 126"/>
                  <a:gd name="T8" fmla="*/ 68 w 142"/>
                  <a:gd name="T9" fmla="*/ 124 h 126"/>
                  <a:gd name="T10" fmla="*/ 69 w 142"/>
                  <a:gd name="T11" fmla="*/ 125 h 126"/>
                  <a:gd name="T12" fmla="*/ 70 w 142"/>
                  <a:gd name="T13" fmla="*/ 124 h 126"/>
                  <a:gd name="T14" fmla="*/ 69 w 142"/>
                  <a:gd name="T15" fmla="*/ 125 h 126"/>
                  <a:gd name="T16" fmla="*/ 70 w 142"/>
                  <a:gd name="T17" fmla="*/ 125 h 126"/>
                  <a:gd name="T18" fmla="*/ 141 w 142"/>
                  <a:gd name="T19" fmla="*/ 2 h 126"/>
                  <a:gd name="T20" fmla="*/ 141 w 142"/>
                  <a:gd name="T21" fmla="*/ 1 h 126"/>
                  <a:gd name="T22" fmla="*/ 140 w 142"/>
                  <a:gd name="T23" fmla="*/ 0 h 126"/>
                  <a:gd name="T24" fmla="*/ 1 w 142"/>
                  <a:gd name="T25" fmla="*/ 59 h 126"/>
                  <a:gd name="T26" fmla="*/ 0 w 142"/>
                  <a:gd name="T27" fmla="*/ 60 h 126"/>
                  <a:gd name="T28" fmla="*/ 0 w 142"/>
                  <a:gd name="T29" fmla="*/ 62 h 126"/>
                  <a:gd name="T30" fmla="*/ 68 w 142"/>
                  <a:gd name="T31" fmla="*/ 126 h 126"/>
                  <a:gd name="T32" fmla="*/ 69 w 142"/>
                  <a:gd name="T33" fmla="*/ 126 h 126"/>
                  <a:gd name="T34" fmla="*/ 70 w 142"/>
                  <a:gd name="T35" fmla="*/ 125 h 126"/>
                  <a:gd name="T36" fmla="*/ 69 w 142"/>
                  <a:gd name="T37" fmla="*/ 12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126">
                    <a:moveTo>
                      <a:pt x="69" y="125"/>
                    </a:moveTo>
                    <a:cubicBezTo>
                      <a:pt x="70" y="124"/>
                      <a:pt x="70" y="124"/>
                      <a:pt x="70" y="124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68" y="124"/>
                      <a:pt x="68" y="124"/>
                      <a:pt x="68" y="124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42" y="2"/>
                      <a:pt x="142" y="1"/>
                      <a:pt x="141" y="1"/>
                    </a:cubicBezTo>
                    <a:cubicBezTo>
                      <a:pt x="141" y="0"/>
                      <a:pt x="140" y="0"/>
                      <a:pt x="140" y="0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60"/>
                      <a:pt x="0" y="60"/>
                    </a:cubicBezTo>
                    <a:cubicBezTo>
                      <a:pt x="0" y="61"/>
                      <a:pt x="0" y="61"/>
                      <a:pt x="0" y="62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126"/>
                      <a:pt x="69" y="126"/>
                      <a:pt x="69" y="126"/>
                    </a:cubicBezTo>
                    <a:cubicBezTo>
                      <a:pt x="70" y="126"/>
                      <a:pt x="70" y="126"/>
                      <a:pt x="70" y="125"/>
                    </a:cubicBezTo>
                    <a:cubicBezTo>
                      <a:pt x="69" y="125"/>
                      <a:pt x="69" y="125"/>
                      <a:pt x="69" y="12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8" name="Freeform 1123"/>
              <p:cNvSpPr/>
              <p:nvPr/>
            </p:nvSpPr>
            <p:spPr bwMode="auto">
              <a:xfrm>
                <a:off x="5909" y="3574"/>
                <a:ext cx="128" cy="182"/>
              </a:xfrm>
              <a:custGeom>
                <a:avLst/>
                <a:gdLst>
                  <a:gd name="T0" fmla="*/ 39 w 121"/>
                  <a:gd name="T1" fmla="*/ 2 h 173"/>
                  <a:gd name="T2" fmla="*/ 38 w 121"/>
                  <a:gd name="T3" fmla="*/ 1 h 173"/>
                  <a:gd name="T4" fmla="*/ 1 w 121"/>
                  <a:gd name="T5" fmla="*/ 60 h 173"/>
                  <a:gd name="T6" fmla="*/ 1 w 121"/>
                  <a:gd name="T7" fmla="*/ 62 h 173"/>
                  <a:gd name="T8" fmla="*/ 118 w 121"/>
                  <a:gd name="T9" fmla="*/ 173 h 173"/>
                  <a:gd name="T10" fmla="*/ 120 w 121"/>
                  <a:gd name="T11" fmla="*/ 173 h 173"/>
                  <a:gd name="T12" fmla="*/ 120 w 121"/>
                  <a:gd name="T13" fmla="*/ 171 h 173"/>
                  <a:gd name="T14" fmla="*/ 40 w 121"/>
                  <a:gd name="T15" fmla="*/ 1 h 173"/>
                  <a:gd name="T16" fmla="*/ 39 w 121"/>
                  <a:gd name="T17" fmla="*/ 0 h 173"/>
                  <a:gd name="T18" fmla="*/ 38 w 121"/>
                  <a:gd name="T19" fmla="*/ 1 h 173"/>
                  <a:gd name="T20" fmla="*/ 39 w 121"/>
                  <a:gd name="T21" fmla="*/ 2 h 173"/>
                  <a:gd name="T22" fmla="*/ 37 w 121"/>
                  <a:gd name="T23" fmla="*/ 2 h 173"/>
                  <a:gd name="T24" fmla="*/ 114 w 121"/>
                  <a:gd name="T25" fmla="*/ 165 h 173"/>
                  <a:gd name="T26" fmla="*/ 4 w 121"/>
                  <a:gd name="T27" fmla="*/ 61 h 173"/>
                  <a:gd name="T28" fmla="*/ 40 w 121"/>
                  <a:gd name="T29" fmla="*/ 3 h 173"/>
                  <a:gd name="T30" fmla="*/ 39 w 121"/>
                  <a:gd name="T31" fmla="*/ 2 h 173"/>
                  <a:gd name="T32" fmla="*/ 37 w 121"/>
                  <a:gd name="T33" fmla="*/ 2 h 173"/>
                  <a:gd name="T34" fmla="*/ 39 w 121"/>
                  <a:gd name="T35" fmla="*/ 2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173">
                    <a:moveTo>
                      <a:pt x="39" y="2"/>
                    </a:moveTo>
                    <a:cubicBezTo>
                      <a:pt x="38" y="1"/>
                      <a:pt x="38" y="1"/>
                      <a:pt x="38" y="1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1"/>
                      <a:pt x="1" y="61"/>
                      <a:pt x="1" y="62"/>
                    </a:cubicBezTo>
                    <a:cubicBezTo>
                      <a:pt x="118" y="173"/>
                      <a:pt x="118" y="173"/>
                      <a:pt x="118" y="173"/>
                    </a:cubicBezTo>
                    <a:cubicBezTo>
                      <a:pt x="118" y="173"/>
                      <a:pt x="119" y="173"/>
                      <a:pt x="120" y="173"/>
                    </a:cubicBezTo>
                    <a:cubicBezTo>
                      <a:pt x="120" y="172"/>
                      <a:pt x="121" y="172"/>
                      <a:pt x="120" y="17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39" y="0"/>
                      <a:pt x="39" y="0"/>
                    </a:cubicBezTo>
                    <a:cubicBezTo>
                      <a:pt x="38" y="0"/>
                      <a:pt x="38" y="1"/>
                      <a:pt x="38" y="1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9" y="2"/>
                      <a:pt x="39" y="2"/>
                      <a:pt x="3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9" name="Freeform 1124"/>
              <p:cNvSpPr/>
              <p:nvPr/>
            </p:nvSpPr>
            <p:spPr bwMode="auto">
              <a:xfrm>
                <a:off x="6011" y="3466"/>
                <a:ext cx="172" cy="84"/>
              </a:xfrm>
              <a:custGeom>
                <a:avLst/>
                <a:gdLst>
                  <a:gd name="T0" fmla="*/ 92 w 163"/>
                  <a:gd name="T1" fmla="*/ 78 h 80"/>
                  <a:gd name="T2" fmla="*/ 93 w 163"/>
                  <a:gd name="T3" fmla="*/ 77 h 80"/>
                  <a:gd name="T4" fmla="*/ 7 w 163"/>
                  <a:gd name="T5" fmla="*/ 5 h 80"/>
                  <a:gd name="T6" fmla="*/ 157 w 163"/>
                  <a:gd name="T7" fmla="*/ 33 h 80"/>
                  <a:gd name="T8" fmla="*/ 91 w 163"/>
                  <a:gd name="T9" fmla="*/ 77 h 80"/>
                  <a:gd name="T10" fmla="*/ 92 w 163"/>
                  <a:gd name="T11" fmla="*/ 78 h 80"/>
                  <a:gd name="T12" fmla="*/ 93 w 163"/>
                  <a:gd name="T13" fmla="*/ 77 h 80"/>
                  <a:gd name="T14" fmla="*/ 92 w 163"/>
                  <a:gd name="T15" fmla="*/ 78 h 80"/>
                  <a:gd name="T16" fmla="*/ 93 w 163"/>
                  <a:gd name="T17" fmla="*/ 79 h 80"/>
                  <a:gd name="T18" fmla="*/ 162 w 163"/>
                  <a:gd name="T19" fmla="*/ 33 h 80"/>
                  <a:gd name="T20" fmla="*/ 163 w 163"/>
                  <a:gd name="T21" fmla="*/ 32 h 80"/>
                  <a:gd name="T22" fmla="*/ 162 w 163"/>
                  <a:gd name="T23" fmla="*/ 31 h 80"/>
                  <a:gd name="T24" fmla="*/ 2 w 163"/>
                  <a:gd name="T25" fmla="*/ 1 h 80"/>
                  <a:gd name="T26" fmla="*/ 0 w 163"/>
                  <a:gd name="T27" fmla="*/ 1 h 80"/>
                  <a:gd name="T28" fmla="*/ 1 w 163"/>
                  <a:gd name="T29" fmla="*/ 3 h 80"/>
                  <a:gd name="T30" fmla="*/ 91 w 163"/>
                  <a:gd name="T31" fmla="*/ 79 h 80"/>
                  <a:gd name="T32" fmla="*/ 93 w 163"/>
                  <a:gd name="T33" fmla="*/ 79 h 80"/>
                  <a:gd name="T34" fmla="*/ 92 w 163"/>
                  <a:gd name="T35" fmla="*/ 7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80">
                    <a:moveTo>
                      <a:pt x="92" y="78"/>
                    </a:moveTo>
                    <a:cubicBezTo>
                      <a:pt x="93" y="77"/>
                      <a:pt x="93" y="77"/>
                      <a:pt x="93" y="7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57" y="33"/>
                      <a:pt x="157" y="33"/>
                      <a:pt x="157" y="33"/>
                    </a:cubicBezTo>
                    <a:cubicBezTo>
                      <a:pt x="91" y="77"/>
                      <a:pt x="91" y="77"/>
                      <a:pt x="91" y="77"/>
                    </a:cubicBezTo>
                    <a:cubicBezTo>
                      <a:pt x="92" y="78"/>
                      <a:pt x="92" y="78"/>
                      <a:pt x="92" y="78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2" y="78"/>
                      <a:pt x="92" y="78"/>
                      <a:pt x="92" y="78"/>
                    </a:cubicBezTo>
                    <a:cubicBezTo>
                      <a:pt x="93" y="79"/>
                      <a:pt x="93" y="79"/>
                      <a:pt x="93" y="79"/>
                    </a:cubicBezTo>
                    <a:cubicBezTo>
                      <a:pt x="162" y="33"/>
                      <a:pt x="162" y="33"/>
                      <a:pt x="162" y="33"/>
                    </a:cubicBezTo>
                    <a:cubicBezTo>
                      <a:pt x="163" y="33"/>
                      <a:pt x="163" y="32"/>
                      <a:pt x="163" y="32"/>
                    </a:cubicBezTo>
                    <a:cubicBezTo>
                      <a:pt x="163" y="31"/>
                      <a:pt x="162" y="31"/>
                      <a:pt x="162" y="3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92" y="80"/>
                      <a:pt x="93" y="80"/>
                      <a:pt x="93" y="79"/>
                    </a:cubicBezTo>
                    <a:cubicBezTo>
                      <a:pt x="92" y="78"/>
                      <a:pt x="92" y="78"/>
                      <a:pt x="92" y="7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0" name="Freeform 1125"/>
              <p:cNvSpPr/>
              <p:nvPr/>
            </p:nvSpPr>
            <p:spPr bwMode="auto">
              <a:xfrm>
                <a:off x="5950" y="3168"/>
                <a:ext cx="72" cy="105"/>
              </a:xfrm>
              <a:custGeom>
                <a:avLst/>
                <a:gdLst>
                  <a:gd name="T0" fmla="*/ 19 w 68"/>
                  <a:gd name="T1" fmla="*/ 2 h 99"/>
                  <a:gd name="T2" fmla="*/ 18 w 68"/>
                  <a:gd name="T3" fmla="*/ 2 h 99"/>
                  <a:gd name="T4" fmla="*/ 0 w 68"/>
                  <a:gd name="T5" fmla="*/ 87 h 99"/>
                  <a:gd name="T6" fmla="*/ 0 w 68"/>
                  <a:gd name="T7" fmla="*/ 88 h 99"/>
                  <a:gd name="T8" fmla="*/ 1 w 68"/>
                  <a:gd name="T9" fmla="*/ 89 h 99"/>
                  <a:gd name="T10" fmla="*/ 66 w 68"/>
                  <a:gd name="T11" fmla="*/ 99 h 99"/>
                  <a:gd name="T12" fmla="*/ 68 w 68"/>
                  <a:gd name="T13" fmla="*/ 99 h 99"/>
                  <a:gd name="T14" fmla="*/ 68 w 68"/>
                  <a:gd name="T15" fmla="*/ 97 h 99"/>
                  <a:gd name="T16" fmla="*/ 20 w 68"/>
                  <a:gd name="T17" fmla="*/ 1 h 99"/>
                  <a:gd name="T18" fmla="*/ 19 w 68"/>
                  <a:gd name="T19" fmla="*/ 0 h 99"/>
                  <a:gd name="T20" fmla="*/ 18 w 68"/>
                  <a:gd name="T21" fmla="*/ 2 h 99"/>
                  <a:gd name="T22" fmla="*/ 19 w 68"/>
                  <a:gd name="T23" fmla="*/ 2 h 99"/>
                  <a:gd name="T24" fmla="*/ 18 w 68"/>
                  <a:gd name="T25" fmla="*/ 3 h 99"/>
                  <a:gd name="T26" fmla="*/ 64 w 68"/>
                  <a:gd name="T27" fmla="*/ 96 h 99"/>
                  <a:gd name="T28" fmla="*/ 3 w 68"/>
                  <a:gd name="T29" fmla="*/ 86 h 99"/>
                  <a:gd name="T30" fmla="*/ 21 w 68"/>
                  <a:gd name="T31" fmla="*/ 2 h 99"/>
                  <a:gd name="T32" fmla="*/ 19 w 68"/>
                  <a:gd name="T33" fmla="*/ 2 h 99"/>
                  <a:gd name="T34" fmla="*/ 18 w 68"/>
                  <a:gd name="T35" fmla="*/ 3 h 99"/>
                  <a:gd name="T36" fmla="*/ 19 w 68"/>
                  <a:gd name="T37" fmla="*/ 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99">
                    <a:moveTo>
                      <a:pt x="19" y="2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8"/>
                      <a:pt x="0" y="88"/>
                    </a:cubicBezTo>
                    <a:cubicBezTo>
                      <a:pt x="0" y="88"/>
                      <a:pt x="1" y="89"/>
                      <a:pt x="1" y="8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7" y="99"/>
                      <a:pt x="67" y="99"/>
                      <a:pt x="68" y="99"/>
                    </a:cubicBezTo>
                    <a:cubicBezTo>
                      <a:pt x="68" y="98"/>
                      <a:pt x="68" y="97"/>
                      <a:pt x="68" y="97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0"/>
                      <a:pt x="19" y="0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2"/>
                      <a:pt x="1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1" name="Freeform 1126"/>
              <p:cNvSpPr/>
              <p:nvPr/>
            </p:nvSpPr>
            <p:spPr bwMode="auto">
              <a:xfrm>
                <a:off x="6216" y="3278"/>
                <a:ext cx="55" cy="106"/>
              </a:xfrm>
              <a:custGeom>
                <a:avLst/>
                <a:gdLst>
                  <a:gd name="T0" fmla="*/ 7 w 52"/>
                  <a:gd name="T1" fmla="*/ 1 h 100"/>
                  <a:gd name="T2" fmla="*/ 5 w 52"/>
                  <a:gd name="T3" fmla="*/ 1 h 100"/>
                  <a:gd name="T4" fmla="*/ 0 w 52"/>
                  <a:gd name="T5" fmla="*/ 99 h 100"/>
                  <a:gd name="T6" fmla="*/ 1 w 52"/>
                  <a:gd name="T7" fmla="*/ 100 h 100"/>
                  <a:gd name="T8" fmla="*/ 2 w 52"/>
                  <a:gd name="T9" fmla="*/ 100 h 100"/>
                  <a:gd name="T10" fmla="*/ 52 w 52"/>
                  <a:gd name="T11" fmla="*/ 76 h 100"/>
                  <a:gd name="T12" fmla="*/ 52 w 52"/>
                  <a:gd name="T13" fmla="*/ 75 h 100"/>
                  <a:gd name="T14" fmla="*/ 52 w 52"/>
                  <a:gd name="T15" fmla="*/ 74 h 100"/>
                  <a:gd name="T16" fmla="*/ 8 w 52"/>
                  <a:gd name="T17" fmla="*/ 1 h 100"/>
                  <a:gd name="T18" fmla="*/ 7 w 52"/>
                  <a:gd name="T19" fmla="*/ 0 h 100"/>
                  <a:gd name="T20" fmla="*/ 5 w 52"/>
                  <a:gd name="T21" fmla="*/ 1 h 100"/>
                  <a:gd name="T22" fmla="*/ 7 w 52"/>
                  <a:gd name="T23" fmla="*/ 1 h 100"/>
                  <a:gd name="T24" fmla="*/ 6 w 52"/>
                  <a:gd name="T25" fmla="*/ 2 h 100"/>
                  <a:gd name="T26" fmla="*/ 49 w 52"/>
                  <a:gd name="T27" fmla="*/ 74 h 100"/>
                  <a:gd name="T28" fmla="*/ 3 w 52"/>
                  <a:gd name="T29" fmla="*/ 96 h 100"/>
                  <a:gd name="T30" fmla="*/ 8 w 52"/>
                  <a:gd name="T31" fmla="*/ 1 h 100"/>
                  <a:gd name="T32" fmla="*/ 7 w 52"/>
                  <a:gd name="T33" fmla="*/ 1 h 100"/>
                  <a:gd name="T34" fmla="*/ 6 w 52"/>
                  <a:gd name="T35" fmla="*/ 2 h 100"/>
                  <a:gd name="T36" fmla="*/ 7 w 52"/>
                  <a:gd name="T37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100">
                    <a:moveTo>
                      <a:pt x="7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1" y="100"/>
                      <a:pt x="1" y="100"/>
                    </a:cubicBezTo>
                    <a:cubicBezTo>
                      <a:pt x="1" y="100"/>
                      <a:pt x="2" y="100"/>
                      <a:pt x="2" y="100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5"/>
                    </a:cubicBezTo>
                    <a:cubicBezTo>
                      <a:pt x="52" y="75"/>
                      <a:pt x="52" y="74"/>
                      <a:pt x="52" y="74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6" y="0"/>
                      <a:pt x="5" y="1"/>
                      <a:pt x="5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2" name="Freeform 1127"/>
              <p:cNvSpPr/>
              <p:nvPr/>
            </p:nvSpPr>
            <p:spPr bwMode="auto">
              <a:xfrm>
                <a:off x="5950" y="3129"/>
                <a:ext cx="103" cy="133"/>
              </a:xfrm>
              <a:custGeom>
                <a:avLst/>
                <a:gdLst>
                  <a:gd name="T0" fmla="*/ 19 w 97"/>
                  <a:gd name="T1" fmla="*/ 39 h 126"/>
                  <a:gd name="T2" fmla="*/ 20 w 97"/>
                  <a:gd name="T3" fmla="*/ 40 h 126"/>
                  <a:gd name="T4" fmla="*/ 90 w 97"/>
                  <a:gd name="T5" fmla="*/ 6 h 126"/>
                  <a:gd name="T6" fmla="*/ 4 w 97"/>
                  <a:gd name="T7" fmla="*/ 118 h 126"/>
                  <a:gd name="T8" fmla="*/ 21 w 97"/>
                  <a:gd name="T9" fmla="*/ 39 h 126"/>
                  <a:gd name="T10" fmla="*/ 19 w 97"/>
                  <a:gd name="T11" fmla="*/ 39 h 126"/>
                  <a:gd name="T12" fmla="*/ 20 w 97"/>
                  <a:gd name="T13" fmla="*/ 40 h 126"/>
                  <a:gd name="T14" fmla="*/ 19 w 97"/>
                  <a:gd name="T15" fmla="*/ 39 h 126"/>
                  <a:gd name="T16" fmla="*/ 18 w 97"/>
                  <a:gd name="T17" fmla="*/ 39 h 126"/>
                  <a:gd name="T18" fmla="*/ 0 w 97"/>
                  <a:gd name="T19" fmla="*/ 124 h 126"/>
                  <a:gd name="T20" fmla="*/ 1 w 97"/>
                  <a:gd name="T21" fmla="*/ 125 h 126"/>
                  <a:gd name="T22" fmla="*/ 3 w 97"/>
                  <a:gd name="T23" fmla="*/ 125 h 126"/>
                  <a:gd name="T24" fmla="*/ 96 w 97"/>
                  <a:gd name="T25" fmla="*/ 3 h 126"/>
                  <a:gd name="T26" fmla="*/ 96 w 97"/>
                  <a:gd name="T27" fmla="*/ 1 h 126"/>
                  <a:gd name="T28" fmla="*/ 94 w 97"/>
                  <a:gd name="T29" fmla="*/ 1 h 126"/>
                  <a:gd name="T30" fmla="*/ 18 w 97"/>
                  <a:gd name="T31" fmla="*/ 38 h 126"/>
                  <a:gd name="T32" fmla="*/ 18 w 97"/>
                  <a:gd name="T33" fmla="*/ 39 h 126"/>
                  <a:gd name="T34" fmla="*/ 19 w 97"/>
                  <a:gd name="T35" fmla="*/ 3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26">
                    <a:moveTo>
                      <a:pt x="19" y="39"/>
                    </a:moveTo>
                    <a:cubicBezTo>
                      <a:pt x="20" y="40"/>
                      <a:pt x="20" y="40"/>
                      <a:pt x="20" y="4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5"/>
                      <a:pt x="0" y="125"/>
                      <a:pt x="1" y="125"/>
                    </a:cubicBezTo>
                    <a:cubicBezTo>
                      <a:pt x="1" y="126"/>
                      <a:pt x="2" y="126"/>
                      <a:pt x="3" y="125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7" y="2"/>
                      <a:pt x="97" y="2"/>
                      <a:pt x="96" y="1"/>
                    </a:cubicBezTo>
                    <a:cubicBezTo>
                      <a:pt x="96" y="0"/>
                      <a:pt x="95" y="0"/>
                      <a:pt x="94" y="1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9"/>
                    </a:cubicBezTo>
                    <a:cubicBezTo>
                      <a:pt x="19" y="39"/>
                      <a:pt x="19" y="39"/>
                      <a:pt x="19" y="3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3" name="Freeform 1128"/>
              <p:cNvSpPr/>
              <p:nvPr/>
            </p:nvSpPr>
            <p:spPr bwMode="auto">
              <a:xfrm>
                <a:off x="6049" y="3003"/>
                <a:ext cx="72" cy="130"/>
              </a:xfrm>
              <a:custGeom>
                <a:avLst/>
                <a:gdLst>
                  <a:gd name="T0" fmla="*/ 2 w 68"/>
                  <a:gd name="T1" fmla="*/ 2 h 124"/>
                  <a:gd name="T2" fmla="*/ 0 w 68"/>
                  <a:gd name="T3" fmla="*/ 2 h 124"/>
                  <a:gd name="T4" fmla="*/ 0 w 68"/>
                  <a:gd name="T5" fmla="*/ 122 h 124"/>
                  <a:gd name="T6" fmla="*/ 1 w 68"/>
                  <a:gd name="T7" fmla="*/ 123 h 124"/>
                  <a:gd name="T8" fmla="*/ 3 w 68"/>
                  <a:gd name="T9" fmla="*/ 123 h 124"/>
                  <a:gd name="T10" fmla="*/ 67 w 68"/>
                  <a:gd name="T11" fmla="*/ 91 h 124"/>
                  <a:gd name="T12" fmla="*/ 68 w 68"/>
                  <a:gd name="T13" fmla="*/ 90 h 124"/>
                  <a:gd name="T14" fmla="*/ 68 w 68"/>
                  <a:gd name="T15" fmla="*/ 89 h 124"/>
                  <a:gd name="T16" fmla="*/ 3 w 68"/>
                  <a:gd name="T17" fmla="*/ 1 h 124"/>
                  <a:gd name="T18" fmla="*/ 2 w 68"/>
                  <a:gd name="T19" fmla="*/ 0 h 124"/>
                  <a:gd name="T20" fmla="*/ 0 w 68"/>
                  <a:gd name="T21" fmla="*/ 2 h 124"/>
                  <a:gd name="T22" fmla="*/ 2 w 68"/>
                  <a:gd name="T23" fmla="*/ 2 h 124"/>
                  <a:gd name="T24" fmla="*/ 1 w 68"/>
                  <a:gd name="T25" fmla="*/ 3 h 124"/>
                  <a:gd name="T26" fmla="*/ 64 w 68"/>
                  <a:gd name="T27" fmla="*/ 89 h 124"/>
                  <a:gd name="T28" fmla="*/ 3 w 68"/>
                  <a:gd name="T29" fmla="*/ 120 h 124"/>
                  <a:gd name="T30" fmla="*/ 3 w 68"/>
                  <a:gd name="T31" fmla="*/ 2 h 124"/>
                  <a:gd name="T32" fmla="*/ 2 w 68"/>
                  <a:gd name="T33" fmla="*/ 2 h 124"/>
                  <a:gd name="T34" fmla="*/ 1 w 68"/>
                  <a:gd name="T35" fmla="*/ 3 h 124"/>
                  <a:gd name="T36" fmla="*/ 2 w 68"/>
                  <a:gd name="T37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124">
                    <a:moveTo>
                      <a:pt x="2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3"/>
                      <a:pt x="1" y="123"/>
                    </a:cubicBezTo>
                    <a:cubicBezTo>
                      <a:pt x="2" y="124"/>
                      <a:pt x="2" y="124"/>
                      <a:pt x="3" y="123"/>
                    </a:cubicBezTo>
                    <a:cubicBezTo>
                      <a:pt x="67" y="91"/>
                      <a:pt x="67" y="91"/>
                      <a:pt x="67" y="91"/>
                    </a:cubicBezTo>
                    <a:cubicBezTo>
                      <a:pt x="68" y="91"/>
                      <a:pt x="68" y="91"/>
                      <a:pt x="68" y="90"/>
                    </a:cubicBezTo>
                    <a:cubicBezTo>
                      <a:pt x="68" y="90"/>
                      <a:pt x="68" y="89"/>
                      <a:pt x="68" y="8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64" y="89"/>
                      <a:pt x="64" y="89"/>
                      <a:pt x="64" y="89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4" name="Freeform 1129"/>
              <p:cNvSpPr/>
              <p:nvPr/>
            </p:nvSpPr>
            <p:spPr bwMode="auto">
              <a:xfrm>
                <a:off x="6049" y="2999"/>
                <a:ext cx="105" cy="101"/>
              </a:xfrm>
              <a:custGeom>
                <a:avLst/>
                <a:gdLst>
                  <a:gd name="T0" fmla="*/ 98 w 100"/>
                  <a:gd name="T1" fmla="*/ 1 h 95"/>
                  <a:gd name="T2" fmla="*/ 97 w 100"/>
                  <a:gd name="T3" fmla="*/ 1 h 95"/>
                  <a:gd name="T4" fmla="*/ 66 w 100"/>
                  <a:gd name="T5" fmla="*/ 90 h 95"/>
                  <a:gd name="T6" fmla="*/ 5 w 100"/>
                  <a:gd name="T7" fmla="*/ 6 h 95"/>
                  <a:gd name="T8" fmla="*/ 98 w 100"/>
                  <a:gd name="T9" fmla="*/ 3 h 95"/>
                  <a:gd name="T10" fmla="*/ 98 w 100"/>
                  <a:gd name="T11" fmla="*/ 1 h 95"/>
                  <a:gd name="T12" fmla="*/ 97 w 100"/>
                  <a:gd name="T13" fmla="*/ 1 h 95"/>
                  <a:gd name="T14" fmla="*/ 98 w 100"/>
                  <a:gd name="T15" fmla="*/ 1 h 95"/>
                  <a:gd name="T16" fmla="*/ 98 w 100"/>
                  <a:gd name="T17" fmla="*/ 0 h 95"/>
                  <a:gd name="T18" fmla="*/ 2 w 100"/>
                  <a:gd name="T19" fmla="*/ 3 h 95"/>
                  <a:gd name="T20" fmla="*/ 1 w 100"/>
                  <a:gd name="T21" fmla="*/ 4 h 95"/>
                  <a:gd name="T22" fmla="*/ 1 w 100"/>
                  <a:gd name="T23" fmla="*/ 6 h 95"/>
                  <a:gd name="T24" fmla="*/ 65 w 100"/>
                  <a:gd name="T25" fmla="*/ 94 h 95"/>
                  <a:gd name="T26" fmla="*/ 67 w 100"/>
                  <a:gd name="T27" fmla="*/ 94 h 95"/>
                  <a:gd name="T28" fmla="*/ 68 w 100"/>
                  <a:gd name="T29" fmla="*/ 93 h 95"/>
                  <a:gd name="T30" fmla="*/ 100 w 100"/>
                  <a:gd name="T31" fmla="*/ 2 h 95"/>
                  <a:gd name="T32" fmla="*/ 100 w 100"/>
                  <a:gd name="T33" fmla="*/ 1 h 95"/>
                  <a:gd name="T34" fmla="*/ 98 w 100"/>
                  <a:gd name="T35" fmla="*/ 0 h 95"/>
                  <a:gd name="T36" fmla="*/ 98 w 100"/>
                  <a:gd name="T37" fmla="*/ 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0" h="95">
                    <a:moveTo>
                      <a:pt x="98" y="1"/>
                    </a:moveTo>
                    <a:cubicBezTo>
                      <a:pt x="97" y="1"/>
                      <a:pt x="97" y="1"/>
                      <a:pt x="97" y="1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65" y="94"/>
                      <a:pt x="65" y="94"/>
                      <a:pt x="65" y="94"/>
                    </a:cubicBezTo>
                    <a:cubicBezTo>
                      <a:pt x="66" y="94"/>
                      <a:pt x="66" y="95"/>
                      <a:pt x="67" y="94"/>
                    </a:cubicBezTo>
                    <a:cubicBezTo>
                      <a:pt x="67" y="94"/>
                      <a:pt x="68" y="94"/>
                      <a:pt x="68" y="9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0" y="1"/>
                      <a:pt x="100" y="1"/>
                    </a:cubicBezTo>
                    <a:cubicBezTo>
                      <a:pt x="99" y="0"/>
                      <a:pt x="99" y="0"/>
                      <a:pt x="98" y="0"/>
                    </a:cubicBezTo>
                    <a:cubicBezTo>
                      <a:pt x="98" y="1"/>
                      <a:pt x="98" y="1"/>
                      <a:pt x="9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5" name="Freeform 1130"/>
              <p:cNvSpPr/>
              <p:nvPr/>
            </p:nvSpPr>
            <p:spPr bwMode="auto">
              <a:xfrm>
                <a:off x="6117" y="2999"/>
                <a:ext cx="80" cy="101"/>
              </a:xfrm>
              <a:custGeom>
                <a:avLst/>
                <a:gdLst>
                  <a:gd name="T0" fmla="*/ 74 w 75"/>
                  <a:gd name="T1" fmla="*/ 59 h 95"/>
                  <a:gd name="T2" fmla="*/ 73 w 75"/>
                  <a:gd name="T3" fmla="*/ 57 h 95"/>
                  <a:gd name="T4" fmla="*/ 4 w 75"/>
                  <a:gd name="T5" fmla="*/ 90 h 95"/>
                  <a:gd name="T6" fmla="*/ 34 w 75"/>
                  <a:gd name="T7" fmla="*/ 5 h 95"/>
                  <a:gd name="T8" fmla="*/ 73 w 75"/>
                  <a:gd name="T9" fmla="*/ 60 h 95"/>
                  <a:gd name="T10" fmla="*/ 74 w 75"/>
                  <a:gd name="T11" fmla="*/ 59 h 95"/>
                  <a:gd name="T12" fmla="*/ 73 w 75"/>
                  <a:gd name="T13" fmla="*/ 57 h 95"/>
                  <a:gd name="T14" fmla="*/ 74 w 75"/>
                  <a:gd name="T15" fmla="*/ 59 h 95"/>
                  <a:gd name="T16" fmla="*/ 75 w 75"/>
                  <a:gd name="T17" fmla="*/ 58 h 95"/>
                  <a:gd name="T18" fmla="*/ 35 w 75"/>
                  <a:gd name="T19" fmla="*/ 1 h 95"/>
                  <a:gd name="T20" fmla="*/ 33 w 75"/>
                  <a:gd name="T21" fmla="*/ 0 h 95"/>
                  <a:gd name="T22" fmla="*/ 32 w 75"/>
                  <a:gd name="T23" fmla="*/ 1 h 95"/>
                  <a:gd name="T24" fmla="*/ 0 w 75"/>
                  <a:gd name="T25" fmla="*/ 92 h 95"/>
                  <a:gd name="T26" fmla="*/ 1 w 75"/>
                  <a:gd name="T27" fmla="*/ 94 h 95"/>
                  <a:gd name="T28" fmla="*/ 2 w 75"/>
                  <a:gd name="T29" fmla="*/ 94 h 95"/>
                  <a:gd name="T30" fmla="*/ 75 w 75"/>
                  <a:gd name="T31" fmla="*/ 60 h 95"/>
                  <a:gd name="T32" fmla="*/ 75 w 75"/>
                  <a:gd name="T33" fmla="*/ 59 h 95"/>
                  <a:gd name="T34" fmla="*/ 75 w 75"/>
                  <a:gd name="T35" fmla="*/ 58 h 95"/>
                  <a:gd name="T36" fmla="*/ 74 w 75"/>
                  <a:gd name="T37" fmla="*/ 5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5" h="95">
                    <a:moveTo>
                      <a:pt x="74" y="59"/>
                    </a:moveTo>
                    <a:cubicBezTo>
                      <a:pt x="73" y="57"/>
                      <a:pt x="73" y="57"/>
                      <a:pt x="73" y="57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2" y="0"/>
                      <a:pt x="32" y="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3"/>
                      <a:pt x="0" y="94"/>
                      <a:pt x="1" y="94"/>
                    </a:cubicBezTo>
                    <a:cubicBezTo>
                      <a:pt x="1" y="95"/>
                      <a:pt x="2" y="95"/>
                      <a:pt x="2" y="94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59"/>
                    </a:cubicBezTo>
                    <a:cubicBezTo>
                      <a:pt x="75" y="59"/>
                      <a:pt x="75" y="58"/>
                      <a:pt x="75" y="58"/>
                    </a:cubicBezTo>
                    <a:cubicBezTo>
                      <a:pt x="74" y="59"/>
                      <a:pt x="74" y="59"/>
                      <a:pt x="74" y="5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6" name="Freeform 1131"/>
              <p:cNvSpPr/>
              <p:nvPr/>
            </p:nvSpPr>
            <p:spPr bwMode="auto">
              <a:xfrm>
                <a:off x="6168" y="3195"/>
                <a:ext cx="57" cy="86"/>
              </a:xfrm>
              <a:custGeom>
                <a:avLst/>
                <a:gdLst>
                  <a:gd name="T0" fmla="*/ 53 w 54"/>
                  <a:gd name="T1" fmla="*/ 1 h 82"/>
                  <a:gd name="T2" fmla="*/ 51 w 54"/>
                  <a:gd name="T3" fmla="*/ 1 h 82"/>
                  <a:gd name="T4" fmla="*/ 50 w 54"/>
                  <a:gd name="T5" fmla="*/ 77 h 82"/>
                  <a:gd name="T6" fmla="*/ 4 w 54"/>
                  <a:gd name="T7" fmla="*/ 46 h 82"/>
                  <a:gd name="T8" fmla="*/ 54 w 54"/>
                  <a:gd name="T9" fmla="*/ 3 h 82"/>
                  <a:gd name="T10" fmla="*/ 53 w 54"/>
                  <a:gd name="T11" fmla="*/ 1 h 82"/>
                  <a:gd name="T12" fmla="*/ 51 w 54"/>
                  <a:gd name="T13" fmla="*/ 1 h 82"/>
                  <a:gd name="T14" fmla="*/ 53 w 54"/>
                  <a:gd name="T15" fmla="*/ 1 h 82"/>
                  <a:gd name="T16" fmla="*/ 52 w 54"/>
                  <a:gd name="T17" fmla="*/ 0 h 82"/>
                  <a:gd name="T18" fmla="*/ 1 w 54"/>
                  <a:gd name="T19" fmla="*/ 45 h 82"/>
                  <a:gd name="T20" fmla="*/ 0 w 54"/>
                  <a:gd name="T21" fmla="*/ 46 h 82"/>
                  <a:gd name="T22" fmla="*/ 1 w 54"/>
                  <a:gd name="T23" fmla="*/ 47 h 82"/>
                  <a:gd name="T24" fmla="*/ 51 w 54"/>
                  <a:gd name="T25" fmla="*/ 82 h 82"/>
                  <a:gd name="T26" fmla="*/ 53 w 54"/>
                  <a:gd name="T27" fmla="*/ 82 h 82"/>
                  <a:gd name="T28" fmla="*/ 53 w 54"/>
                  <a:gd name="T29" fmla="*/ 80 h 82"/>
                  <a:gd name="T30" fmla="*/ 54 w 54"/>
                  <a:gd name="T31" fmla="*/ 1 h 82"/>
                  <a:gd name="T32" fmla="*/ 53 w 54"/>
                  <a:gd name="T33" fmla="*/ 0 h 82"/>
                  <a:gd name="T34" fmla="*/ 52 w 54"/>
                  <a:gd name="T35" fmla="*/ 0 h 82"/>
                  <a:gd name="T36" fmla="*/ 53 w 54"/>
                  <a:gd name="T37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82">
                    <a:moveTo>
                      <a:pt x="53" y="1"/>
                    </a:moveTo>
                    <a:cubicBezTo>
                      <a:pt x="51" y="1"/>
                      <a:pt x="51" y="1"/>
                      <a:pt x="51" y="1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6"/>
                      <a:pt x="0" y="46"/>
                    </a:cubicBezTo>
                    <a:cubicBezTo>
                      <a:pt x="0" y="47"/>
                      <a:pt x="1" y="47"/>
                      <a:pt x="1" y="47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2" y="82"/>
                      <a:pt x="52" y="82"/>
                      <a:pt x="53" y="82"/>
                    </a:cubicBezTo>
                    <a:cubicBezTo>
                      <a:pt x="53" y="81"/>
                      <a:pt x="53" y="81"/>
                      <a:pt x="53" y="80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0"/>
                      <a:pt x="53" y="0"/>
                    </a:cubicBezTo>
                    <a:cubicBezTo>
                      <a:pt x="53" y="0"/>
                      <a:pt x="52" y="0"/>
                      <a:pt x="52" y="0"/>
                    </a:cubicBezTo>
                    <a:cubicBezTo>
                      <a:pt x="53" y="1"/>
                      <a:pt x="53" y="1"/>
                      <a:pt x="53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7" name="Freeform 1132"/>
              <p:cNvSpPr/>
              <p:nvPr/>
            </p:nvSpPr>
            <p:spPr bwMode="auto">
              <a:xfrm>
                <a:off x="6168" y="3195"/>
                <a:ext cx="107" cy="75"/>
              </a:xfrm>
              <a:custGeom>
                <a:avLst/>
                <a:gdLst>
                  <a:gd name="T0" fmla="*/ 99 w 101"/>
                  <a:gd name="T1" fmla="*/ 70 h 71"/>
                  <a:gd name="T2" fmla="*/ 101 w 101"/>
                  <a:gd name="T3" fmla="*/ 69 h 71"/>
                  <a:gd name="T4" fmla="*/ 54 w 101"/>
                  <a:gd name="T5" fmla="*/ 1 h 71"/>
                  <a:gd name="T6" fmla="*/ 53 w 101"/>
                  <a:gd name="T7" fmla="*/ 0 h 71"/>
                  <a:gd name="T8" fmla="*/ 52 w 101"/>
                  <a:gd name="T9" fmla="*/ 0 h 71"/>
                  <a:gd name="T10" fmla="*/ 1 w 101"/>
                  <a:gd name="T11" fmla="*/ 45 h 71"/>
                  <a:gd name="T12" fmla="*/ 0 w 101"/>
                  <a:gd name="T13" fmla="*/ 47 h 71"/>
                  <a:gd name="T14" fmla="*/ 1 w 101"/>
                  <a:gd name="T15" fmla="*/ 48 h 71"/>
                  <a:gd name="T16" fmla="*/ 99 w 101"/>
                  <a:gd name="T17" fmla="*/ 71 h 71"/>
                  <a:gd name="T18" fmla="*/ 101 w 101"/>
                  <a:gd name="T19" fmla="*/ 71 h 71"/>
                  <a:gd name="T20" fmla="*/ 101 w 101"/>
                  <a:gd name="T21" fmla="*/ 69 h 71"/>
                  <a:gd name="T22" fmla="*/ 99 w 101"/>
                  <a:gd name="T23" fmla="*/ 70 h 71"/>
                  <a:gd name="T24" fmla="*/ 100 w 101"/>
                  <a:gd name="T25" fmla="*/ 68 h 71"/>
                  <a:gd name="T26" fmla="*/ 5 w 101"/>
                  <a:gd name="T27" fmla="*/ 45 h 71"/>
                  <a:gd name="T28" fmla="*/ 52 w 101"/>
                  <a:gd name="T29" fmla="*/ 4 h 71"/>
                  <a:gd name="T30" fmla="*/ 98 w 101"/>
                  <a:gd name="T31" fmla="*/ 71 h 71"/>
                  <a:gd name="T32" fmla="*/ 99 w 101"/>
                  <a:gd name="T33" fmla="*/ 70 h 71"/>
                  <a:gd name="T34" fmla="*/ 100 w 101"/>
                  <a:gd name="T35" fmla="*/ 68 h 71"/>
                  <a:gd name="T36" fmla="*/ 99 w 101"/>
                  <a:gd name="T37" fmla="*/ 7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71">
                    <a:moveTo>
                      <a:pt x="99" y="70"/>
                    </a:moveTo>
                    <a:cubicBezTo>
                      <a:pt x="101" y="69"/>
                      <a:pt x="101" y="69"/>
                      <a:pt x="101" y="69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0"/>
                      <a:pt x="53" y="0"/>
                      <a:pt x="5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6"/>
                      <a:pt x="0" y="47"/>
                    </a:cubicBezTo>
                    <a:cubicBezTo>
                      <a:pt x="0" y="47"/>
                      <a:pt x="1" y="47"/>
                      <a:pt x="1" y="48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100" y="71"/>
                      <a:pt x="100" y="71"/>
                      <a:pt x="101" y="71"/>
                    </a:cubicBezTo>
                    <a:cubicBezTo>
                      <a:pt x="101" y="70"/>
                      <a:pt x="101" y="69"/>
                      <a:pt x="101" y="69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9" y="70"/>
                      <a:pt x="99" y="70"/>
                      <a:pt x="99" y="7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8" name="Freeform 1133"/>
              <p:cNvSpPr/>
              <p:nvPr/>
            </p:nvSpPr>
            <p:spPr bwMode="auto">
              <a:xfrm>
                <a:off x="6216" y="3266"/>
                <a:ext cx="56" cy="118"/>
              </a:xfrm>
              <a:custGeom>
                <a:avLst/>
                <a:gdLst>
                  <a:gd name="T0" fmla="*/ 2 w 53"/>
                  <a:gd name="T1" fmla="*/ 110 h 111"/>
                  <a:gd name="T2" fmla="*/ 3 w 53"/>
                  <a:gd name="T3" fmla="*/ 110 h 111"/>
                  <a:gd name="T4" fmla="*/ 53 w 53"/>
                  <a:gd name="T5" fmla="*/ 2 h 111"/>
                  <a:gd name="T6" fmla="*/ 53 w 53"/>
                  <a:gd name="T7" fmla="*/ 0 h 111"/>
                  <a:gd name="T8" fmla="*/ 51 w 53"/>
                  <a:gd name="T9" fmla="*/ 0 h 111"/>
                  <a:gd name="T10" fmla="*/ 7 w 53"/>
                  <a:gd name="T11" fmla="*/ 11 h 111"/>
                  <a:gd name="T12" fmla="*/ 5 w 53"/>
                  <a:gd name="T13" fmla="*/ 12 h 111"/>
                  <a:gd name="T14" fmla="*/ 0 w 53"/>
                  <a:gd name="T15" fmla="*/ 110 h 111"/>
                  <a:gd name="T16" fmla="*/ 1 w 53"/>
                  <a:gd name="T17" fmla="*/ 111 h 111"/>
                  <a:gd name="T18" fmla="*/ 3 w 53"/>
                  <a:gd name="T19" fmla="*/ 110 h 111"/>
                  <a:gd name="T20" fmla="*/ 2 w 53"/>
                  <a:gd name="T21" fmla="*/ 110 h 111"/>
                  <a:gd name="T22" fmla="*/ 3 w 53"/>
                  <a:gd name="T23" fmla="*/ 110 h 111"/>
                  <a:gd name="T24" fmla="*/ 8 w 53"/>
                  <a:gd name="T25" fmla="*/ 13 h 111"/>
                  <a:gd name="T26" fmla="*/ 49 w 53"/>
                  <a:gd name="T27" fmla="*/ 3 h 111"/>
                  <a:gd name="T28" fmla="*/ 0 w 53"/>
                  <a:gd name="T29" fmla="*/ 109 h 111"/>
                  <a:gd name="T30" fmla="*/ 2 w 53"/>
                  <a:gd name="T31" fmla="*/ 110 h 111"/>
                  <a:gd name="T32" fmla="*/ 3 w 53"/>
                  <a:gd name="T33" fmla="*/ 110 h 111"/>
                  <a:gd name="T34" fmla="*/ 2 w 53"/>
                  <a:gd name="T35" fmla="*/ 11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3" h="111">
                    <a:moveTo>
                      <a:pt x="2" y="110"/>
                    </a:moveTo>
                    <a:cubicBezTo>
                      <a:pt x="3" y="110"/>
                      <a:pt x="3" y="110"/>
                      <a:pt x="3" y="110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1"/>
                      <a:pt x="53" y="1"/>
                      <a:pt x="53" y="0"/>
                    </a:cubicBezTo>
                    <a:cubicBezTo>
                      <a:pt x="53" y="0"/>
                      <a:pt x="52" y="0"/>
                      <a:pt x="51" y="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2"/>
                      <a:pt x="5" y="1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1" y="111"/>
                      <a:pt x="1" y="111"/>
                    </a:cubicBezTo>
                    <a:cubicBezTo>
                      <a:pt x="2" y="111"/>
                      <a:pt x="3" y="111"/>
                      <a:pt x="3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2" y="110"/>
                      <a:pt x="2" y="110"/>
                      <a:pt x="2" y="11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9" name="Freeform 1134"/>
              <p:cNvSpPr/>
              <p:nvPr/>
            </p:nvSpPr>
            <p:spPr bwMode="auto">
              <a:xfrm>
                <a:off x="6057" y="3175"/>
                <a:ext cx="114" cy="70"/>
              </a:xfrm>
              <a:custGeom>
                <a:avLst/>
                <a:gdLst>
                  <a:gd name="T0" fmla="*/ 62 w 108"/>
                  <a:gd name="T1" fmla="*/ 2 h 67"/>
                  <a:gd name="T2" fmla="*/ 61 w 108"/>
                  <a:gd name="T3" fmla="*/ 2 h 67"/>
                  <a:gd name="T4" fmla="*/ 103 w 108"/>
                  <a:gd name="T5" fmla="*/ 62 h 67"/>
                  <a:gd name="T6" fmla="*/ 6 w 108"/>
                  <a:gd name="T7" fmla="*/ 26 h 67"/>
                  <a:gd name="T8" fmla="*/ 62 w 108"/>
                  <a:gd name="T9" fmla="*/ 3 h 67"/>
                  <a:gd name="T10" fmla="*/ 62 w 108"/>
                  <a:gd name="T11" fmla="*/ 2 h 67"/>
                  <a:gd name="T12" fmla="*/ 61 w 108"/>
                  <a:gd name="T13" fmla="*/ 2 h 67"/>
                  <a:gd name="T14" fmla="*/ 62 w 108"/>
                  <a:gd name="T15" fmla="*/ 2 h 67"/>
                  <a:gd name="T16" fmla="*/ 61 w 108"/>
                  <a:gd name="T17" fmla="*/ 0 h 67"/>
                  <a:gd name="T18" fmla="*/ 1 w 108"/>
                  <a:gd name="T19" fmla="*/ 25 h 67"/>
                  <a:gd name="T20" fmla="*/ 0 w 108"/>
                  <a:gd name="T21" fmla="*/ 26 h 67"/>
                  <a:gd name="T22" fmla="*/ 1 w 108"/>
                  <a:gd name="T23" fmla="*/ 28 h 67"/>
                  <a:gd name="T24" fmla="*/ 106 w 108"/>
                  <a:gd name="T25" fmla="*/ 67 h 67"/>
                  <a:gd name="T26" fmla="*/ 108 w 108"/>
                  <a:gd name="T27" fmla="*/ 66 h 67"/>
                  <a:gd name="T28" fmla="*/ 108 w 108"/>
                  <a:gd name="T29" fmla="*/ 64 h 67"/>
                  <a:gd name="T30" fmla="*/ 63 w 108"/>
                  <a:gd name="T31" fmla="*/ 1 h 67"/>
                  <a:gd name="T32" fmla="*/ 61 w 108"/>
                  <a:gd name="T33" fmla="*/ 0 h 67"/>
                  <a:gd name="T34" fmla="*/ 62 w 108"/>
                  <a:gd name="T35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8" h="67">
                    <a:moveTo>
                      <a:pt x="62" y="2"/>
                    </a:moveTo>
                    <a:cubicBezTo>
                      <a:pt x="61" y="2"/>
                      <a:pt x="61" y="2"/>
                      <a:pt x="61" y="2"/>
                    </a:cubicBezTo>
                    <a:cubicBezTo>
                      <a:pt x="103" y="62"/>
                      <a:pt x="103" y="62"/>
                      <a:pt x="103" y="62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5"/>
                      <a:pt x="0" y="26"/>
                      <a:pt x="0" y="26"/>
                    </a:cubicBezTo>
                    <a:cubicBezTo>
                      <a:pt x="0" y="27"/>
                      <a:pt x="1" y="27"/>
                      <a:pt x="1" y="28"/>
                    </a:cubicBezTo>
                    <a:cubicBezTo>
                      <a:pt x="106" y="67"/>
                      <a:pt x="106" y="67"/>
                      <a:pt x="106" y="67"/>
                    </a:cubicBezTo>
                    <a:cubicBezTo>
                      <a:pt x="107" y="67"/>
                      <a:pt x="108" y="67"/>
                      <a:pt x="108" y="66"/>
                    </a:cubicBezTo>
                    <a:cubicBezTo>
                      <a:pt x="108" y="66"/>
                      <a:pt x="108" y="65"/>
                      <a:pt x="108" y="64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3" y="0"/>
                      <a:pt x="62" y="0"/>
                      <a:pt x="61" y="0"/>
                    </a:cubicBezTo>
                    <a:cubicBezTo>
                      <a:pt x="62" y="2"/>
                      <a:pt x="62" y="2"/>
                      <a:pt x="6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0" name="Freeform 1135"/>
              <p:cNvSpPr/>
              <p:nvPr/>
            </p:nvSpPr>
            <p:spPr bwMode="auto">
              <a:xfrm>
                <a:off x="5969" y="3129"/>
                <a:ext cx="91" cy="75"/>
              </a:xfrm>
              <a:custGeom>
                <a:avLst/>
                <a:gdLst>
                  <a:gd name="T0" fmla="*/ 1 w 86"/>
                  <a:gd name="T1" fmla="*/ 39 h 71"/>
                  <a:gd name="T2" fmla="*/ 1 w 86"/>
                  <a:gd name="T3" fmla="*/ 40 h 71"/>
                  <a:gd name="T4" fmla="*/ 84 w 86"/>
                  <a:gd name="T5" fmla="*/ 71 h 71"/>
                  <a:gd name="T6" fmla="*/ 86 w 86"/>
                  <a:gd name="T7" fmla="*/ 70 h 71"/>
                  <a:gd name="T8" fmla="*/ 86 w 86"/>
                  <a:gd name="T9" fmla="*/ 69 h 71"/>
                  <a:gd name="T10" fmla="*/ 78 w 86"/>
                  <a:gd name="T11" fmla="*/ 2 h 71"/>
                  <a:gd name="T12" fmla="*/ 78 w 86"/>
                  <a:gd name="T13" fmla="*/ 1 h 71"/>
                  <a:gd name="T14" fmla="*/ 76 w 86"/>
                  <a:gd name="T15" fmla="*/ 1 h 71"/>
                  <a:gd name="T16" fmla="*/ 0 w 86"/>
                  <a:gd name="T17" fmla="*/ 38 h 71"/>
                  <a:gd name="T18" fmla="*/ 0 w 86"/>
                  <a:gd name="T19" fmla="*/ 39 h 71"/>
                  <a:gd name="T20" fmla="*/ 1 w 86"/>
                  <a:gd name="T21" fmla="*/ 40 h 71"/>
                  <a:gd name="T22" fmla="*/ 1 w 86"/>
                  <a:gd name="T23" fmla="*/ 39 h 71"/>
                  <a:gd name="T24" fmla="*/ 2 w 86"/>
                  <a:gd name="T25" fmla="*/ 40 h 71"/>
                  <a:gd name="T26" fmla="*/ 76 w 86"/>
                  <a:gd name="T27" fmla="*/ 4 h 71"/>
                  <a:gd name="T28" fmla="*/ 83 w 86"/>
                  <a:gd name="T29" fmla="*/ 67 h 71"/>
                  <a:gd name="T30" fmla="*/ 2 w 86"/>
                  <a:gd name="T31" fmla="*/ 38 h 71"/>
                  <a:gd name="T32" fmla="*/ 1 w 86"/>
                  <a:gd name="T33" fmla="*/ 39 h 71"/>
                  <a:gd name="T34" fmla="*/ 2 w 86"/>
                  <a:gd name="T35" fmla="*/ 40 h 71"/>
                  <a:gd name="T36" fmla="*/ 1 w 86"/>
                  <a:gd name="T37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1">
                    <a:moveTo>
                      <a:pt x="1" y="39"/>
                    </a:moveTo>
                    <a:cubicBezTo>
                      <a:pt x="1" y="40"/>
                      <a:pt x="1" y="40"/>
                      <a:pt x="1" y="40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85" y="71"/>
                      <a:pt x="85" y="71"/>
                      <a:pt x="86" y="70"/>
                    </a:cubicBezTo>
                    <a:cubicBezTo>
                      <a:pt x="86" y="70"/>
                      <a:pt x="86" y="70"/>
                      <a:pt x="86" y="69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0"/>
                      <a:pt x="77" y="0"/>
                      <a:pt x="76" y="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0" y="40"/>
                      <a:pt x="0" y="40"/>
                      <a:pt x="1" y="40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39"/>
                      <a:pt x="1" y="39"/>
                      <a:pt x="1" y="3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1" name="Freeform 1136"/>
              <p:cNvSpPr/>
              <p:nvPr/>
            </p:nvSpPr>
            <p:spPr bwMode="auto">
              <a:xfrm>
                <a:off x="6049" y="3095"/>
                <a:ext cx="75" cy="83"/>
              </a:xfrm>
              <a:custGeom>
                <a:avLst/>
                <a:gdLst>
                  <a:gd name="T0" fmla="*/ 70 w 71"/>
                  <a:gd name="T1" fmla="*/ 77 h 78"/>
                  <a:gd name="T2" fmla="*/ 71 w 71"/>
                  <a:gd name="T3" fmla="*/ 75 h 78"/>
                  <a:gd name="T4" fmla="*/ 5 w 71"/>
                  <a:gd name="T5" fmla="*/ 34 h 78"/>
                  <a:gd name="T6" fmla="*/ 65 w 71"/>
                  <a:gd name="T7" fmla="*/ 4 h 78"/>
                  <a:gd name="T8" fmla="*/ 68 w 71"/>
                  <a:gd name="T9" fmla="*/ 77 h 78"/>
                  <a:gd name="T10" fmla="*/ 70 w 71"/>
                  <a:gd name="T11" fmla="*/ 77 h 78"/>
                  <a:gd name="T12" fmla="*/ 71 w 71"/>
                  <a:gd name="T13" fmla="*/ 75 h 78"/>
                  <a:gd name="T14" fmla="*/ 70 w 71"/>
                  <a:gd name="T15" fmla="*/ 77 h 78"/>
                  <a:gd name="T16" fmla="*/ 71 w 71"/>
                  <a:gd name="T17" fmla="*/ 76 h 78"/>
                  <a:gd name="T18" fmla="*/ 68 w 71"/>
                  <a:gd name="T19" fmla="*/ 2 h 78"/>
                  <a:gd name="T20" fmla="*/ 67 w 71"/>
                  <a:gd name="T21" fmla="*/ 1 h 78"/>
                  <a:gd name="T22" fmla="*/ 66 w 71"/>
                  <a:gd name="T23" fmla="*/ 1 h 78"/>
                  <a:gd name="T24" fmla="*/ 1 w 71"/>
                  <a:gd name="T25" fmla="*/ 33 h 78"/>
                  <a:gd name="T26" fmla="*/ 0 w 71"/>
                  <a:gd name="T27" fmla="*/ 34 h 78"/>
                  <a:gd name="T28" fmla="*/ 1 w 71"/>
                  <a:gd name="T29" fmla="*/ 35 h 78"/>
                  <a:gd name="T30" fmla="*/ 69 w 71"/>
                  <a:gd name="T31" fmla="*/ 78 h 78"/>
                  <a:gd name="T32" fmla="*/ 71 w 71"/>
                  <a:gd name="T33" fmla="*/ 78 h 78"/>
                  <a:gd name="T34" fmla="*/ 71 w 71"/>
                  <a:gd name="T35" fmla="*/ 76 h 78"/>
                  <a:gd name="T36" fmla="*/ 70 w 71"/>
                  <a:gd name="T37" fmla="*/ 7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78">
                    <a:moveTo>
                      <a:pt x="70" y="77"/>
                    </a:moveTo>
                    <a:cubicBezTo>
                      <a:pt x="71" y="75"/>
                      <a:pt x="71" y="75"/>
                      <a:pt x="71" y="7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1"/>
                      <a:pt x="68" y="1"/>
                      <a:pt x="67" y="1"/>
                    </a:cubicBezTo>
                    <a:cubicBezTo>
                      <a:pt x="67" y="0"/>
                      <a:pt x="66" y="0"/>
                      <a:pt x="66" y="1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0" y="33"/>
                      <a:pt x="0" y="34"/>
                    </a:cubicBezTo>
                    <a:cubicBezTo>
                      <a:pt x="0" y="34"/>
                      <a:pt x="1" y="35"/>
                      <a:pt x="1" y="35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70" y="78"/>
                      <a:pt x="70" y="78"/>
                      <a:pt x="71" y="78"/>
                    </a:cubicBezTo>
                    <a:cubicBezTo>
                      <a:pt x="71" y="78"/>
                      <a:pt x="71" y="77"/>
                      <a:pt x="71" y="76"/>
                    </a:cubicBezTo>
                    <a:cubicBezTo>
                      <a:pt x="70" y="77"/>
                      <a:pt x="70" y="77"/>
                      <a:pt x="70" y="7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2" name="Freeform 1137"/>
              <p:cNvSpPr/>
              <p:nvPr/>
            </p:nvSpPr>
            <p:spPr bwMode="auto">
              <a:xfrm>
                <a:off x="6117" y="3060"/>
                <a:ext cx="159" cy="83"/>
              </a:xfrm>
              <a:custGeom>
                <a:avLst/>
                <a:gdLst>
                  <a:gd name="T0" fmla="*/ 148 w 150"/>
                  <a:gd name="T1" fmla="*/ 77 h 79"/>
                  <a:gd name="T2" fmla="*/ 149 w 150"/>
                  <a:gd name="T3" fmla="*/ 76 h 79"/>
                  <a:gd name="T4" fmla="*/ 6 w 150"/>
                  <a:gd name="T5" fmla="*/ 36 h 79"/>
                  <a:gd name="T6" fmla="*/ 74 w 150"/>
                  <a:gd name="T7" fmla="*/ 4 h 79"/>
                  <a:gd name="T8" fmla="*/ 147 w 150"/>
                  <a:gd name="T9" fmla="*/ 78 h 79"/>
                  <a:gd name="T10" fmla="*/ 148 w 150"/>
                  <a:gd name="T11" fmla="*/ 77 h 79"/>
                  <a:gd name="T12" fmla="*/ 149 w 150"/>
                  <a:gd name="T13" fmla="*/ 76 h 79"/>
                  <a:gd name="T14" fmla="*/ 148 w 150"/>
                  <a:gd name="T15" fmla="*/ 77 h 79"/>
                  <a:gd name="T16" fmla="*/ 149 w 150"/>
                  <a:gd name="T17" fmla="*/ 76 h 79"/>
                  <a:gd name="T18" fmla="*/ 75 w 150"/>
                  <a:gd name="T19" fmla="*/ 1 h 79"/>
                  <a:gd name="T20" fmla="*/ 73 w 150"/>
                  <a:gd name="T21" fmla="*/ 0 h 79"/>
                  <a:gd name="T22" fmla="*/ 1 w 150"/>
                  <a:gd name="T23" fmla="*/ 35 h 79"/>
                  <a:gd name="T24" fmla="*/ 0 w 150"/>
                  <a:gd name="T25" fmla="*/ 36 h 79"/>
                  <a:gd name="T26" fmla="*/ 1 w 150"/>
                  <a:gd name="T27" fmla="*/ 37 h 79"/>
                  <a:gd name="T28" fmla="*/ 148 w 150"/>
                  <a:gd name="T29" fmla="*/ 79 h 79"/>
                  <a:gd name="T30" fmla="*/ 150 w 150"/>
                  <a:gd name="T31" fmla="*/ 78 h 79"/>
                  <a:gd name="T32" fmla="*/ 149 w 150"/>
                  <a:gd name="T33" fmla="*/ 76 h 79"/>
                  <a:gd name="T34" fmla="*/ 148 w 150"/>
                  <a:gd name="T35" fmla="*/ 7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0" h="79">
                    <a:moveTo>
                      <a:pt x="148" y="77"/>
                    </a:moveTo>
                    <a:cubicBezTo>
                      <a:pt x="149" y="76"/>
                      <a:pt x="149" y="76"/>
                      <a:pt x="149" y="7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147" y="78"/>
                      <a:pt x="147" y="78"/>
                      <a:pt x="147" y="78"/>
                    </a:cubicBezTo>
                    <a:cubicBezTo>
                      <a:pt x="148" y="77"/>
                      <a:pt x="148" y="77"/>
                      <a:pt x="148" y="77"/>
                    </a:cubicBezTo>
                    <a:cubicBezTo>
                      <a:pt x="149" y="76"/>
                      <a:pt x="149" y="76"/>
                      <a:pt x="149" y="76"/>
                    </a:cubicBezTo>
                    <a:cubicBezTo>
                      <a:pt x="148" y="77"/>
                      <a:pt x="148" y="77"/>
                      <a:pt x="148" y="77"/>
                    </a:cubicBezTo>
                    <a:cubicBezTo>
                      <a:pt x="149" y="76"/>
                      <a:pt x="149" y="76"/>
                      <a:pt x="149" y="76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5" y="0"/>
                      <a:pt x="74" y="0"/>
                      <a:pt x="73" y="0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5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148" y="79"/>
                      <a:pt x="148" y="79"/>
                      <a:pt x="148" y="79"/>
                    </a:cubicBezTo>
                    <a:cubicBezTo>
                      <a:pt x="148" y="79"/>
                      <a:pt x="149" y="79"/>
                      <a:pt x="150" y="78"/>
                    </a:cubicBezTo>
                    <a:cubicBezTo>
                      <a:pt x="150" y="77"/>
                      <a:pt x="150" y="77"/>
                      <a:pt x="149" y="76"/>
                    </a:cubicBezTo>
                    <a:cubicBezTo>
                      <a:pt x="148" y="77"/>
                      <a:pt x="148" y="77"/>
                      <a:pt x="148" y="7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3" name="Freeform 1138"/>
              <p:cNvSpPr/>
              <p:nvPr/>
            </p:nvSpPr>
            <p:spPr bwMode="auto">
              <a:xfrm>
                <a:off x="6232" y="3526"/>
                <a:ext cx="77" cy="171"/>
              </a:xfrm>
              <a:custGeom>
                <a:avLst/>
                <a:gdLst>
                  <a:gd name="T0" fmla="*/ 2 w 73"/>
                  <a:gd name="T1" fmla="*/ 160 h 162"/>
                  <a:gd name="T2" fmla="*/ 3 w 73"/>
                  <a:gd name="T3" fmla="*/ 161 h 162"/>
                  <a:gd name="T4" fmla="*/ 72 w 73"/>
                  <a:gd name="T5" fmla="*/ 59 h 162"/>
                  <a:gd name="T6" fmla="*/ 72 w 73"/>
                  <a:gd name="T7" fmla="*/ 57 h 162"/>
                  <a:gd name="T8" fmla="*/ 16 w 73"/>
                  <a:gd name="T9" fmla="*/ 0 h 162"/>
                  <a:gd name="T10" fmla="*/ 14 w 73"/>
                  <a:gd name="T11" fmla="*/ 0 h 162"/>
                  <a:gd name="T12" fmla="*/ 13 w 73"/>
                  <a:gd name="T13" fmla="*/ 1 h 162"/>
                  <a:gd name="T14" fmla="*/ 0 w 73"/>
                  <a:gd name="T15" fmla="*/ 160 h 162"/>
                  <a:gd name="T16" fmla="*/ 1 w 73"/>
                  <a:gd name="T17" fmla="*/ 162 h 162"/>
                  <a:gd name="T18" fmla="*/ 3 w 73"/>
                  <a:gd name="T19" fmla="*/ 161 h 162"/>
                  <a:gd name="T20" fmla="*/ 2 w 73"/>
                  <a:gd name="T21" fmla="*/ 160 h 162"/>
                  <a:gd name="T22" fmla="*/ 3 w 73"/>
                  <a:gd name="T23" fmla="*/ 160 h 162"/>
                  <a:gd name="T24" fmla="*/ 16 w 73"/>
                  <a:gd name="T25" fmla="*/ 4 h 162"/>
                  <a:gd name="T26" fmla="*/ 69 w 73"/>
                  <a:gd name="T27" fmla="*/ 58 h 162"/>
                  <a:gd name="T28" fmla="*/ 0 w 73"/>
                  <a:gd name="T29" fmla="*/ 159 h 162"/>
                  <a:gd name="T30" fmla="*/ 2 w 73"/>
                  <a:gd name="T31" fmla="*/ 160 h 162"/>
                  <a:gd name="T32" fmla="*/ 3 w 73"/>
                  <a:gd name="T33" fmla="*/ 160 h 162"/>
                  <a:gd name="T34" fmla="*/ 2 w 73"/>
                  <a:gd name="T35" fmla="*/ 1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" h="162">
                    <a:moveTo>
                      <a:pt x="2" y="160"/>
                    </a:moveTo>
                    <a:cubicBezTo>
                      <a:pt x="3" y="161"/>
                      <a:pt x="3" y="161"/>
                      <a:pt x="3" y="161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3" y="58"/>
                      <a:pt x="73" y="58"/>
                      <a:pt x="72" y="5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14" y="0"/>
                      <a:pt x="13" y="0"/>
                      <a:pt x="13" y="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1"/>
                      <a:pt x="0" y="161"/>
                      <a:pt x="1" y="162"/>
                    </a:cubicBezTo>
                    <a:cubicBezTo>
                      <a:pt x="2" y="162"/>
                      <a:pt x="2" y="162"/>
                      <a:pt x="3" y="161"/>
                    </a:cubicBezTo>
                    <a:cubicBezTo>
                      <a:pt x="2" y="160"/>
                      <a:pt x="2" y="160"/>
                      <a:pt x="2" y="160"/>
                    </a:cubicBezTo>
                    <a:cubicBezTo>
                      <a:pt x="3" y="160"/>
                      <a:pt x="3" y="160"/>
                      <a:pt x="3" y="16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2" y="160"/>
                      <a:pt x="2" y="160"/>
                      <a:pt x="2" y="160"/>
                    </a:cubicBezTo>
                    <a:cubicBezTo>
                      <a:pt x="3" y="160"/>
                      <a:pt x="3" y="160"/>
                      <a:pt x="3" y="160"/>
                    </a:cubicBezTo>
                    <a:cubicBezTo>
                      <a:pt x="2" y="160"/>
                      <a:pt x="2" y="160"/>
                      <a:pt x="2" y="16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4" name="Freeform 1139"/>
              <p:cNvSpPr/>
              <p:nvPr/>
            </p:nvSpPr>
            <p:spPr bwMode="auto">
              <a:xfrm>
                <a:off x="6228" y="3355"/>
                <a:ext cx="67" cy="130"/>
              </a:xfrm>
              <a:custGeom>
                <a:avLst/>
                <a:gdLst>
                  <a:gd name="T0" fmla="*/ 62 w 63"/>
                  <a:gd name="T1" fmla="*/ 122 h 123"/>
                  <a:gd name="T2" fmla="*/ 63 w 63"/>
                  <a:gd name="T3" fmla="*/ 121 h 123"/>
                  <a:gd name="T4" fmla="*/ 3 w 63"/>
                  <a:gd name="T5" fmla="*/ 59 h 123"/>
                  <a:gd name="T6" fmla="*/ 38 w 63"/>
                  <a:gd name="T7" fmla="*/ 6 h 123"/>
                  <a:gd name="T8" fmla="*/ 60 w 63"/>
                  <a:gd name="T9" fmla="*/ 122 h 123"/>
                  <a:gd name="T10" fmla="*/ 62 w 63"/>
                  <a:gd name="T11" fmla="*/ 122 h 123"/>
                  <a:gd name="T12" fmla="*/ 63 w 63"/>
                  <a:gd name="T13" fmla="*/ 121 h 123"/>
                  <a:gd name="T14" fmla="*/ 62 w 63"/>
                  <a:gd name="T15" fmla="*/ 122 h 123"/>
                  <a:gd name="T16" fmla="*/ 63 w 63"/>
                  <a:gd name="T17" fmla="*/ 121 h 123"/>
                  <a:gd name="T18" fmla="*/ 40 w 63"/>
                  <a:gd name="T19" fmla="*/ 2 h 123"/>
                  <a:gd name="T20" fmla="*/ 39 w 63"/>
                  <a:gd name="T21" fmla="*/ 0 h 123"/>
                  <a:gd name="T22" fmla="*/ 38 w 63"/>
                  <a:gd name="T23" fmla="*/ 1 h 123"/>
                  <a:gd name="T24" fmla="*/ 0 w 63"/>
                  <a:gd name="T25" fmla="*/ 58 h 123"/>
                  <a:gd name="T26" fmla="*/ 0 w 63"/>
                  <a:gd name="T27" fmla="*/ 60 h 123"/>
                  <a:gd name="T28" fmla="*/ 61 w 63"/>
                  <a:gd name="T29" fmla="*/ 123 h 123"/>
                  <a:gd name="T30" fmla="*/ 63 w 63"/>
                  <a:gd name="T31" fmla="*/ 123 h 123"/>
                  <a:gd name="T32" fmla="*/ 63 w 63"/>
                  <a:gd name="T33" fmla="*/ 121 h 123"/>
                  <a:gd name="T34" fmla="*/ 62 w 63"/>
                  <a:gd name="T35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123">
                    <a:moveTo>
                      <a:pt x="62" y="122"/>
                    </a:moveTo>
                    <a:cubicBezTo>
                      <a:pt x="63" y="121"/>
                      <a:pt x="63" y="121"/>
                      <a:pt x="63" y="121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1"/>
                      <a:pt x="63" y="121"/>
                      <a:pt x="63" y="121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1"/>
                      <a:pt x="63" y="121"/>
                      <a:pt x="63" y="121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1"/>
                      <a:pt x="39" y="0"/>
                    </a:cubicBezTo>
                    <a:cubicBezTo>
                      <a:pt x="39" y="0"/>
                      <a:pt x="38" y="1"/>
                      <a:pt x="38" y="1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0" y="59"/>
                      <a:pt x="0" y="60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1" y="123"/>
                      <a:pt x="62" y="123"/>
                      <a:pt x="63" y="123"/>
                    </a:cubicBezTo>
                    <a:cubicBezTo>
                      <a:pt x="63" y="123"/>
                      <a:pt x="63" y="122"/>
                      <a:pt x="63" y="121"/>
                    </a:cubicBezTo>
                    <a:cubicBezTo>
                      <a:pt x="62" y="122"/>
                      <a:pt x="62" y="122"/>
                      <a:pt x="62" y="12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5" name="Freeform 1140"/>
              <p:cNvSpPr/>
              <p:nvPr/>
            </p:nvSpPr>
            <p:spPr bwMode="auto">
              <a:xfrm>
                <a:off x="6245" y="3355"/>
                <a:ext cx="50" cy="174"/>
              </a:xfrm>
              <a:custGeom>
                <a:avLst/>
                <a:gdLst>
                  <a:gd name="T0" fmla="*/ 2 w 47"/>
                  <a:gd name="T1" fmla="*/ 163 h 165"/>
                  <a:gd name="T2" fmla="*/ 3 w 47"/>
                  <a:gd name="T3" fmla="*/ 163 h 165"/>
                  <a:gd name="T4" fmla="*/ 23 w 47"/>
                  <a:gd name="T5" fmla="*/ 11 h 165"/>
                  <a:gd name="T6" fmla="*/ 44 w 47"/>
                  <a:gd name="T7" fmla="*/ 121 h 165"/>
                  <a:gd name="T8" fmla="*/ 1 w 47"/>
                  <a:gd name="T9" fmla="*/ 162 h 165"/>
                  <a:gd name="T10" fmla="*/ 2 w 47"/>
                  <a:gd name="T11" fmla="*/ 163 h 165"/>
                  <a:gd name="T12" fmla="*/ 3 w 47"/>
                  <a:gd name="T13" fmla="*/ 163 h 165"/>
                  <a:gd name="T14" fmla="*/ 2 w 47"/>
                  <a:gd name="T15" fmla="*/ 163 h 165"/>
                  <a:gd name="T16" fmla="*/ 3 w 47"/>
                  <a:gd name="T17" fmla="*/ 164 h 165"/>
                  <a:gd name="T18" fmla="*/ 47 w 47"/>
                  <a:gd name="T19" fmla="*/ 123 h 165"/>
                  <a:gd name="T20" fmla="*/ 47 w 47"/>
                  <a:gd name="T21" fmla="*/ 121 h 165"/>
                  <a:gd name="T22" fmla="*/ 24 w 47"/>
                  <a:gd name="T23" fmla="*/ 2 h 165"/>
                  <a:gd name="T24" fmla="*/ 23 w 47"/>
                  <a:gd name="T25" fmla="*/ 0 h 165"/>
                  <a:gd name="T26" fmla="*/ 21 w 47"/>
                  <a:gd name="T27" fmla="*/ 2 h 165"/>
                  <a:gd name="T28" fmla="*/ 0 w 47"/>
                  <a:gd name="T29" fmla="*/ 163 h 165"/>
                  <a:gd name="T30" fmla="*/ 1 w 47"/>
                  <a:gd name="T31" fmla="*/ 164 h 165"/>
                  <a:gd name="T32" fmla="*/ 3 w 47"/>
                  <a:gd name="T33" fmla="*/ 164 h 165"/>
                  <a:gd name="T34" fmla="*/ 2 w 47"/>
                  <a:gd name="T35" fmla="*/ 16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" h="165">
                    <a:moveTo>
                      <a:pt x="2" y="163"/>
                    </a:moveTo>
                    <a:cubicBezTo>
                      <a:pt x="3" y="163"/>
                      <a:pt x="3" y="163"/>
                      <a:pt x="3" y="16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44" y="121"/>
                      <a:pt x="44" y="121"/>
                      <a:pt x="44" y="121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4"/>
                      <a:pt x="3" y="164"/>
                      <a:pt x="3" y="164"/>
                    </a:cubicBezTo>
                    <a:cubicBezTo>
                      <a:pt x="47" y="123"/>
                      <a:pt x="47" y="123"/>
                      <a:pt x="47" y="123"/>
                    </a:cubicBezTo>
                    <a:cubicBezTo>
                      <a:pt x="47" y="122"/>
                      <a:pt x="47" y="122"/>
                      <a:pt x="47" y="12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0"/>
                      <a:pt x="23" y="0"/>
                    </a:cubicBezTo>
                    <a:cubicBezTo>
                      <a:pt x="22" y="0"/>
                      <a:pt x="22" y="1"/>
                      <a:pt x="21" y="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4"/>
                      <a:pt x="1" y="164"/>
                      <a:pt x="1" y="164"/>
                    </a:cubicBezTo>
                    <a:cubicBezTo>
                      <a:pt x="2" y="165"/>
                      <a:pt x="2" y="165"/>
                      <a:pt x="3" y="164"/>
                    </a:cubicBezTo>
                    <a:cubicBezTo>
                      <a:pt x="2" y="163"/>
                      <a:pt x="2" y="163"/>
                      <a:pt x="2" y="16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6" name="Freeform 1141"/>
              <p:cNvSpPr/>
              <p:nvPr/>
            </p:nvSpPr>
            <p:spPr bwMode="auto">
              <a:xfrm>
                <a:off x="6222" y="3585"/>
                <a:ext cx="87" cy="112"/>
              </a:xfrm>
              <a:custGeom>
                <a:avLst/>
                <a:gdLst>
                  <a:gd name="T0" fmla="*/ 2 w 82"/>
                  <a:gd name="T1" fmla="*/ 39 h 106"/>
                  <a:gd name="T2" fmla="*/ 0 w 82"/>
                  <a:gd name="T3" fmla="*/ 39 h 106"/>
                  <a:gd name="T4" fmla="*/ 9 w 82"/>
                  <a:gd name="T5" fmla="*/ 104 h 106"/>
                  <a:gd name="T6" fmla="*/ 10 w 82"/>
                  <a:gd name="T7" fmla="*/ 106 h 106"/>
                  <a:gd name="T8" fmla="*/ 12 w 82"/>
                  <a:gd name="T9" fmla="*/ 105 h 106"/>
                  <a:gd name="T10" fmla="*/ 81 w 82"/>
                  <a:gd name="T11" fmla="*/ 3 h 106"/>
                  <a:gd name="T12" fmla="*/ 81 w 82"/>
                  <a:gd name="T13" fmla="*/ 1 h 106"/>
                  <a:gd name="T14" fmla="*/ 79 w 82"/>
                  <a:gd name="T15" fmla="*/ 1 h 106"/>
                  <a:gd name="T16" fmla="*/ 1 w 82"/>
                  <a:gd name="T17" fmla="*/ 38 h 106"/>
                  <a:gd name="T18" fmla="*/ 0 w 82"/>
                  <a:gd name="T19" fmla="*/ 39 h 106"/>
                  <a:gd name="T20" fmla="*/ 2 w 82"/>
                  <a:gd name="T21" fmla="*/ 39 h 106"/>
                  <a:gd name="T22" fmla="*/ 3 w 82"/>
                  <a:gd name="T23" fmla="*/ 40 h 106"/>
                  <a:gd name="T24" fmla="*/ 76 w 82"/>
                  <a:gd name="T25" fmla="*/ 6 h 106"/>
                  <a:gd name="T26" fmla="*/ 11 w 82"/>
                  <a:gd name="T27" fmla="*/ 100 h 106"/>
                  <a:gd name="T28" fmla="*/ 3 w 82"/>
                  <a:gd name="T29" fmla="*/ 39 h 106"/>
                  <a:gd name="T30" fmla="*/ 2 w 82"/>
                  <a:gd name="T31" fmla="*/ 39 h 106"/>
                  <a:gd name="T32" fmla="*/ 3 w 82"/>
                  <a:gd name="T33" fmla="*/ 40 h 106"/>
                  <a:gd name="T34" fmla="*/ 2 w 82"/>
                  <a:gd name="T35" fmla="*/ 3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06">
                    <a:moveTo>
                      <a:pt x="2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104"/>
                      <a:pt x="9" y="104"/>
                      <a:pt x="9" y="104"/>
                    </a:cubicBezTo>
                    <a:cubicBezTo>
                      <a:pt x="9" y="105"/>
                      <a:pt x="10" y="105"/>
                      <a:pt x="10" y="106"/>
                    </a:cubicBezTo>
                    <a:cubicBezTo>
                      <a:pt x="11" y="106"/>
                      <a:pt x="11" y="106"/>
                      <a:pt x="12" y="105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2"/>
                      <a:pt x="82" y="2"/>
                      <a:pt x="81" y="1"/>
                    </a:cubicBezTo>
                    <a:cubicBezTo>
                      <a:pt x="81" y="1"/>
                      <a:pt x="80" y="0"/>
                      <a:pt x="79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39"/>
                      <a:pt x="2" y="39"/>
                      <a:pt x="2" y="3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7" name="Freeform 1142"/>
              <p:cNvSpPr/>
              <p:nvPr/>
            </p:nvSpPr>
            <p:spPr bwMode="auto">
              <a:xfrm>
                <a:off x="5883" y="3259"/>
                <a:ext cx="71" cy="101"/>
              </a:xfrm>
              <a:custGeom>
                <a:avLst/>
                <a:gdLst>
                  <a:gd name="T0" fmla="*/ 2 w 67"/>
                  <a:gd name="T1" fmla="*/ 44 h 96"/>
                  <a:gd name="T2" fmla="*/ 1 w 67"/>
                  <a:gd name="T3" fmla="*/ 45 h 96"/>
                  <a:gd name="T4" fmla="*/ 32 w 67"/>
                  <a:gd name="T5" fmla="*/ 95 h 96"/>
                  <a:gd name="T6" fmla="*/ 34 w 67"/>
                  <a:gd name="T7" fmla="*/ 95 h 96"/>
                  <a:gd name="T8" fmla="*/ 35 w 67"/>
                  <a:gd name="T9" fmla="*/ 94 h 96"/>
                  <a:gd name="T10" fmla="*/ 67 w 67"/>
                  <a:gd name="T11" fmla="*/ 2 h 96"/>
                  <a:gd name="T12" fmla="*/ 66 w 67"/>
                  <a:gd name="T13" fmla="*/ 0 h 96"/>
                  <a:gd name="T14" fmla="*/ 64 w 67"/>
                  <a:gd name="T15" fmla="*/ 0 h 96"/>
                  <a:gd name="T16" fmla="*/ 1 w 67"/>
                  <a:gd name="T17" fmla="*/ 43 h 96"/>
                  <a:gd name="T18" fmla="*/ 1 w 67"/>
                  <a:gd name="T19" fmla="*/ 45 h 96"/>
                  <a:gd name="T20" fmla="*/ 2 w 67"/>
                  <a:gd name="T21" fmla="*/ 44 h 96"/>
                  <a:gd name="T22" fmla="*/ 3 w 67"/>
                  <a:gd name="T23" fmla="*/ 45 h 96"/>
                  <a:gd name="T24" fmla="*/ 62 w 67"/>
                  <a:gd name="T25" fmla="*/ 5 h 96"/>
                  <a:gd name="T26" fmla="*/ 33 w 67"/>
                  <a:gd name="T27" fmla="*/ 91 h 96"/>
                  <a:gd name="T28" fmla="*/ 3 w 67"/>
                  <a:gd name="T29" fmla="*/ 43 h 96"/>
                  <a:gd name="T30" fmla="*/ 2 w 67"/>
                  <a:gd name="T31" fmla="*/ 44 h 96"/>
                  <a:gd name="T32" fmla="*/ 3 w 67"/>
                  <a:gd name="T33" fmla="*/ 45 h 96"/>
                  <a:gd name="T34" fmla="*/ 2 w 67"/>
                  <a:gd name="T35" fmla="*/ 4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96">
                    <a:moveTo>
                      <a:pt x="2" y="44"/>
                    </a:moveTo>
                    <a:cubicBezTo>
                      <a:pt x="1" y="45"/>
                      <a:pt x="1" y="45"/>
                      <a:pt x="1" y="4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3" y="95"/>
                      <a:pt x="33" y="96"/>
                      <a:pt x="34" y="95"/>
                    </a:cubicBezTo>
                    <a:cubicBezTo>
                      <a:pt x="35" y="95"/>
                      <a:pt x="35" y="95"/>
                      <a:pt x="35" y="94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7" y="0"/>
                      <a:pt x="66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3"/>
                      <a:pt x="0" y="44"/>
                      <a:pt x="1" y="45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4"/>
                      <a:pt x="2" y="44"/>
                      <a:pt x="2" y="4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8" name="Freeform 1143"/>
              <p:cNvSpPr/>
              <p:nvPr/>
            </p:nvSpPr>
            <p:spPr bwMode="auto">
              <a:xfrm>
                <a:off x="5883" y="3168"/>
                <a:ext cx="90" cy="140"/>
              </a:xfrm>
              <a:custGeom>
                <a:avLst/>
                <a:gdLst>
                  <a:gd name="T0" fmla="*/ 25 w 85"/>
                  <a:gd name="T1" fmla="*/ 8 h 132"/>
                  <a:gd name="T2" fmla="*/ 23 w 85"/>
                  <a:gd name="T3" fmla="*/ 8 h 132"/>
                  <a:gd name="T4" fmla="*/ 1 w 85"/>
                  <a:gd name="T5" fmla="*/ 130 h 132"/>
                  <a:gd name="T6" fmla="*/ 2 w 85"/>
                  <a:gd name="T7" fmla="*/ 131 h 132"/>
                  <a:gd name="T8" fmla="*/ 3 w 85"/>
                  <a:gd name="T9" fmla="*/ 131 h 132"/>
                  <a:gd name="T10" fmla="*/ 84 w 85"/>
                  <a:gd name="T11" fmla="*/ 3 h 132"/>
                  <a:gd name="T12" fmla="*/ 84 w 85"/>
                  <a:gd name="T13" fmla="*/ 1 h 132"/>
                  <a:gd name="T14" fmla="*/ 83 w 85"/>
                  <a:gd name="T15" fmla="*/ 0 h 132"/>
                  <a:gd name="T16" fmla="*/ 25 w 85"/>
                  <a:gd name="T17" fmla="*/ 7 h 132"/>
                  <a:gd name="T18" fmla="*/ 23 w 85"/>
                  <a:gd name="T19" fmla="*/ 8 h 132"/>
                  <a:gd name="T20" fmla="*/ 25 w 85"/>
                  <a:gd name="T21" fmla="*/ 8 h 132"/>
                  <a:gd name="T22" fmla="*/ 25 w 85"/>
                  <a:gd name="T23" fmla="*/ 10 h 132"/>
                  <a:gd name="T24" fmla="*/ 80 w 85"/>
                  <a:gd name="T25" fmla="*/ 4 h 132"/>
                  <a:gd name="T26" fmla="*/ 5 w 85"/>
                  <a:gd name="T27" fmla="*/ 123 h 132"/>
                  <a:gd name="T28" fmla="*/ 26 w 85"/>
                  <a:gd name="T29" fmla="*/ 9 h 132"/>
                  <a:gd name="T30" fmla="*/ 25 w 85"/>
                  <a:gd name="T31" fmla="*/ 8 h 132"/>
                  <a:gd name="T32" fmla="*/ 25 w 85"/>
                  <a:gd name="T33" fmla="*/ 10 h 132"/>
                  <a:gd name="T34" fmla="*/ 25 w 85"/>
                  <a:gd name="T35" fmla="*/ 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132">
                    <a:moveTo>
                      <a:pt x="25" y="8"/>
                    </a:moveTo>
                    <a:cubicBezTo>
                      <a:pt x="23" y="8"/>
                      <a:pt x="23" y="8"/>
                      <a:pt x="23" y="8"/>
                    </a:cubicBezTo>
                    <a:cubicBezTo>
                      <a:pt x="1" y="130"/>
                      <a:pt x="1" y="130"/>
                      <a:pt x="1" y="130"/>
                    </a:cubicBezTo>
                    <a:cubicBezTo>
                      <a:pt x="0" y="130"/>
                      <a:pt x="1" y="131"/>
                      <a:pt x="2" y="131"/>
                    </a:cubicBezTo>
                    <a:cubicBezTo>
                      <a:pt x="2" y="132"/>
                      <a:pt x="3" y="131"/>
                      <a:pt x="3" y="13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2"/>
                      <a:pt x="85" y="2"/>
                      <a:pt x="84" y="1"/>
                    </a:cubicBezTo>
                    <a:cubicBezTo>
                      <a:pt x="84" y="1"/>
                      <a:pt x="83" y="0"/>
                      <a:pt x="83" y="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4" y="7"/>
                      <a:pt x="24" y="7"/>
                      <a:pt x="23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5" y="123"/>
                      <a:pt x="5" y="123"/>
                      <a:pt x="5" y="123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8"/>
                      <a:pt x="25" y="8"/>
                      <a:pt x="25" y="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9" name="Freeform 1144"/>
              <p:cNvSpPr/>
              <p:nvPr/>
            </p:nvSpPr>
            <p:spPr bwMode="auto">
              <a:xfrm>
                <a:off x="5907" y="3168"/>
                <a:ext cx="66" cy="94"/>
              </a:xfrm>
              <a:custGeom>
                <a:avLst/>
                <a:gdLst>
                  <a:gd name="T0" fmla="*/ 42 w 62"/>
                  <a:gd name="T1" fmla="*/ 87 h 89"/>
                  <a:gd name="T2" fmla="*/ 44 w 62"/>
                  <a:gd name="T3" fmla="*/ 86 h 89"/>
                  <a:gd name="T4" fmla="*/ 4 w 62"/>
                  <a:gd name="T5" fmla="*/ 10 h 89"/>
                  <a:gd name="T6" fmla="*/ 58 w 62"/>
                  <a:gd name="T7" fmla="*/ 4 h 89"/>
                  <a:gd name="T8" fmla="*/ 41 w 62"/>
                  <a:gd name="T9" fmla="*/ 87 h 89"/>
                  <a:gd name="T10" fmla="*/ 42 w 62"/>
                  <a:gd name="T11" fmla="*/ 87 h 89"/>
                  <a:gd name="T12" fmla="*/ 44 w 62"/>
                  <a:gd name="T13" fmla="*/ 86 h 89"/>
                  <a:gd name="T14" fmla="*/ 42 w 62"/>
                  <a:gd name="T15" fmla="*/ 87 h 89"/>
                  <a:gd name="T16" fmla="*/ 44 w 62"/>
                  <a:gd name="T17" fmla="*/ 87 h 89"/>
                  <a:gd name="T18" fmla="*/ 62 w 62"/>
                  <a:gd name="T19" fmla="*/ 2 h 89"/>
                  <a:gd name="T20" fmla="*/ 61 w 62"/>
                  <a:gd name="T21" fmla="*/ 1 h 89"/>
                  <a:gd name="T22" fmla="*/ 60 w 62"/>
                  <a:gd name="T23" fmla="*/ 0 h 89"/>
                  <a:gd name="T24" fmla="*/ 2 w 62"/>
                  <a:gd name="T25" fmla="*/ 7 h 89"/>
                  <a:gd name="T26" fmla="*/ 1 w 62"/>
                  <a:gd name="T27" fmla="*/ 8 h 89"/>
                  <a:gd name="T28" fmla="*/ 1 w 62"/>
                  <a:gd name="T29" fmla="*/ 9 h 89"/>
                  <a:gd name="T30" fmla="*/ 41 w 62"/>
                  <a:gd name="T31" fmla="*/ 88 h 89"/>
                  <a:gd name="T32" fmla="*/ 43 w 62"/>
                  <a:gd name="T33" fmla="*/ 89 h 89"/>
                  <a:gd name="T34" fmla="*/ 44 w 62"/>
                  <a:gd name="T35" fmla="*/ 87 h 89"/>
                  <a:gd name="T36" fmla="*/ 42 w 62"/>
                  <a:gd name="T37" fmla="*/ 8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" h="89">
                    <a:moveTo>
                      <a:pt x="42" y="87"/>
                    </a:moveTo>
                    <a:cubicBezTo>
                      <a:pt x="44" y="86"/>
                      <a:pt x="44" y="86"/>
                      <a:pt x="44" y="86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4" y="86"/>
                      <a:pt x="44" y="86"/>
                      <a:pt x="44" y="86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4" y="87"/>
                      <a:pt x="44" y="87"/>
                      <a:pt x="44" y="87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2" y="2"/>
                      <a:pt x="62" y="1"/>
                      <a:pt x="61" y="1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2" y="89"/>
                      <a:pt x="43" y="89"/>
                    </a:cubicBezTo>
                    <a:cubicBezTo>
                      <a:pt x="43" y="89"/>
                      <a:pt x="44" y="88"/>
                      <a:pt x="44" y="87"/>
                    </a:cubicBezTo>
                    <a:cubicBezTo>
                      <a:pt x="42" y="87"/>
                      <a:pt x="42" y="87"/>
                      <a:pt x="42" y="8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0" name="Freeform 1145"/>
              <p:cNvSpPr/>
              <p:nvPr/>
            </p:nvSpPr>
            <p:spPr bwMode="auto">
              <a:xfrm>
                <a:off x="5783" y="3437"/>
                <a:ext cx="97" cy="75"/>
              </a:xfrm>
              <a:custGeom>
                <a:avLst/>
                <a:gdLst>
                  <a:gd name="T0" fmla="*/ 16 w 91"/>
                  <a:gd name="T1" fmla="*/ 1 h 71"/>
                  <a:gd name="T2" fmla="*/ 14 w 91"/>
                  <a:gd name="T3" fmla="*/ 1 h 71"/>
                  <a:gd name="T4" fmla="*/ 0 w 91"/>
                  <a:gd name="T5" fmla="*/ 69 h 71"/>
                  <a:gd name="T6" fmla="*/ 1 w 91"/>
                  <a:gd name="T7" fmla="*/ 70 h 71"/>
                  <a:gd name="T8" fmla="*/ 3 w 91"/>
                  <a:gd name="T9" fmla="*/ 70 h 71"/>
                  <a:gd name="T10" fmla="*/ 90 w 91"/>
                  <a:gd name="T11" fmla="*/ 11 h 71"/>
                  <a:gd name="T12" fmla="*/ 91 w 91"/>
                  <a:gd name="T13" fmla="*/ 10 h 71"/>
                  <a:gd name="T14" fmla="*/ 89 w 91"/>
                  <a:gd name="T15" fmla="*/ 9 h 71"/>
                  <a:gd name="T16" fmla="*/ 16 w 91"/>
                  <a:gd name="T17" fmla="*/ 0 h 71"/>
                  <a:gd name="T18" fmla="*/ 14 w 91"/>
                  <a:gd name="T19" fmla="*/ 1 h 71"/>
                  <a:gd name="T20" fmla="*/ 16 w 91"/>
                  <a:gd name="T21" fmla="*/ 1 h 71"/>
                  <a:gd name="T22" fmla="*/ 16 w 91"/>
                  <a:gd name="T23" fmla="*/ 3 h 71"/>
                  <a:gd name="T24" fmla="*/ 85 w 91"/>
                  <a:gd name="T25" fmla="*/ 11 h 71"/>
                  <a:gd name="T26" fmla="*/ 4 w 91"/>
                  <a:gd name="T27" fmla="*/ 66 h 71"/>
                  <a:gd name="T28" fmla="*/ 17 w 91"/>
                  <a:gd name="T29" fmla="*/ 2 h 71"/>
                  <a:gd name="T30" fmla="*/ 16 w 91"/>
                  <a:gd name="T31" fmla="*/ 1 h 71"/>
                  <a:gd name="T32" fmla="*/ 16 w 91"/>
                  <a:gd name="T33" fmla="*/ 3 h 71"/>
                  <a:gd name="T34" fmla="*/ 16 w 91"/>
                  <a:gd name="T35" fmla="*/ 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71">
                    <a:moveTo>
                      <a:pt x="16" y="1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1" y="70"/>
                      <a:pt x="1" y="70"/>
                    </a:cubicBezTo>
                    <a:cubicBezTo>
                      <a:pt x="2" y="71"/>
                      <a:pt x="2" y="71"/>
                      <a:pt x="3" y="7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1" y="11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89" y="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4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6" y="1"/>
                      <a:pt x="16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1" name="Freeform 1146"/>
              <p:cNvSpPr/>
              <p:nvPr/>
            </p:nvSpPr>
            <p:spPr bwMode="auto">
              <a:xfrm>
                <a:off x="5783" y="3437"/>
                <a:ext cx="43" cy="90"/>
              </a:xfrm>
              <a:custGeom>
                <a:avLst/>
                <a:gdLst>
                  <a:gd name="T0" fmla="*/ 38 w 40"/>
                  <a:gd name="T1" fmla="*/ 83 h 85"/>
                  <a:gd name="T2" fmla="*/ 39 w 40"/>
                  <a:gd name="T3" fmla="*/ 82 h 85"/>
                  <a:gd name="T4" fmla="*/ 4 w 40"/>
                  <a:gd name="T5" fmla="*/ 68 h 85"/>
                  <a:gd name="T6" fmla="*/ 16 w 40"/>
                  <a:gd name="T7" fmla="*/ 8 h 85"/>
                  <a:gd name="T8" fmla="*/ 37 w 40"/>
                  <a:gd name="T9" fmla="*/ 84 h 85"/>
                  <a:gd name="T10" fmla="*/ 38 w 40"/>
                  <a:gd name="T11" fmla="*/ 83 h 85"/>
                  <a:gd name="T12" fmla="*/ 39 w 40"/>
                  <a:gd name="T13" fmla="*/ 82 h 85"/>
                  <a:gd name="T14" fmla="*/ 38 w 40"/>
                  <a:gd name="T15" fmla="*/ 83 h 85"/>
                  <a:gd name="T16" fmla="*/ 40 w 40"/>
                  <a:gd name="T17" fmla="*/ 83 h 85"/>
                  <a:gd name="T18" fmla="*/ 17 w 40"/>
                  <a:gd name="T19" fmla="*/ 1 h 85"/>
                  <a:gd name="T20" fmla="*/ 16 w 40"/>
                  <a:gd name="T21" fmla="*/ 0 h 85"/>
                  <a:gd name="T22" fmla="*/ 14 w 40"/>
                  <a:gd name="T23" fmla="*/ 1 h 85"/>
                  <a:gd name="T24" fmla="*/ 0 w 40"/>
                  <a:gd name="T25" fmla="*/ 69 h 85"/>
                  <a:gd name="T26" fmla="*/ 1 w 40"/>
                  <a:gd name="T27" fmla="*/ 71 h 85"/>
                  <a:gd name="T28" fmla="*/ 38 w 40"/>
                  <a:gd name="T29" fmla="*/ 85 h 85"/>
                  <a:gd name="T30" fmla="*/ 39 w 40"/>
                  <a:gd name="T31" fmla="*/ 85 h 85"/>
                  <a:gd name="T32" fmla="*/ 40 w 40"/>
                  <a:gd name="T33" fmla="*/ 83 h 85"/>
                  <a:gd name="T34" fmla="*/ 38 w 40"/>
                  <a:gd name="T35" fmla="*/ 8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85">
                    <a:moveTo>
                      <a:pt x="38" y="83"/>
                    </a:moveTo>
                    <a:cubicBezTo>
                      <a:pt x="39" y="82"/>
                      <a:pt x="39" y="82"/>
                      <a:pt x="39" y="82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5" y="0"/>
                      <a:pt x="15" y="0"/>
                      <a:pt x="14" y="1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0"/>
                      <a:pt x="1" y="70"/>
                      <a:pt x="1" y="71"/>
                    </a:cubicBezTo>
                    <a:cubicBezTo>
                      <a:pt x="38" y="85"/>
                      <a:pt x="38" y="85"/>
                      <a:pt x="38" y="85"/>
                    </a:cubicBezTo>
                    <a:cubicBezTo>
                      <a:pt x="38" y="85"/>
                      <a:pt x="39" y="85"/>
                      <a:pt x="39" y="85"/>
                    </a:cubicBezTo>
                    <a:cubicBezTo>
                      <a:pt x="40" y="84"/>
                      <a:pt x="40" y="84"/>
                      <a:pt x="40" y="83"/>
                    </a:cubicBezTo>
                    <a:cubicBezTo>
                      <a:pt x="38" y="83"/>
                      <a:pt x="38" y="83"/>
                      <a:pt x="38" y="8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2" name="Freeform 1147"/>
              <p:cNvSpPr/>
              <p:nvPr/>
            </p:nvSpPr>
            <p:spPr bwMode="auto">
              <a:xfrm>
                <a:off x="5798" y="3404"/>
                <a:ext cx="101" cy="46"/>
              </a:xfrm>
              <a:custGeom>
                <a:avLst/>
                <a:gdLst>
                  <a:gd name="T0" fmla="*/ 94 w 95"/>
                  <a:gd name="T1" fmla="*/ 2 h 44"/>
                  <a:gd name="T2" fmla="*/ 92 w 95"/>
                  <a:gd name="T3" fmla="*/ 1 h 44"/>
                  <a:gd name="T4" fmla="*/ 74 w 95"/>
                  <a:gd name="T5" fmla="*/ 40 h 44"/>
                  <a:gd name="T6" fmla="*/ 9 w 95"/>
                  <a:gd name="T7" fmla="*/ 33 h 44"/>
                  <a:gd name="T8" fmla="*/ 94 w 95"/>
                  <a:gd name="T9" fmla="*/ 3 h 44"/>
                  <a:gd name="T10" fmla="*/ 94 w 95"/>
                  <a:gd name="T11" fmla="*/ 2 h 44"/>
                  <a:gd name="T12" fmla="*/ 92 w 95"/>
                  <a:gd name="T13" fmla="*/ 1 h 44"/>
                  <a:gd name="T14" fmla="*/ 94 w 95"/>
                  <a:gd name="T15" fmla="*/ 2 h 44"/>
                  <a:gd name="T16" fmla="*/ 93 w 95"/>
                  <a:gd name="T17" fmla="*/ 0 h 44"/>
                  <a:gd name="T18" fmla="*/ 1 w 95"/>
                  <a:gd name="T19" fmla="*/ 32 h 44"/>
                  <a:gd name="T20" fmla="*/ 0 w 95"/>
                  <a:gd name="T21" fmla="*/ 34 h 44"/>
                  <a:gd name="T22" fmla="*/ 2 w 95"/>
                  <a:gd name="T23" fmla="*/ 35 h 44"/>
                  <a:gd name="T24" fmla="*/ 75 w 95"/>
                  <a:gd name="T25" fmla="*/ 44 h 44"/>
                  <a:gd name="T26" fmla="*/ 77 w 95"/>
                  <a:gd name="T27" fmla="*/ 43 h 44"/>
                  <a:gd name="T28" fmla="*/ 95 w 95"/>
                  <a:gd name="T29" fmla="*/ 2 h 44"/>
                  <a:gd name="T30" fmla="*/ 95 w 95"/>
                  <a:gd name="T31" fmla="*/ 1 h 44"/>
                  <a:gd name="T32" fmla="*/ 93 w 95"/>
                  <a:gd name="T33" fmla="*/ 0 h 44"/>
                  <a:gd name="T34" fmla="*/ 94 w 95"/>
                  <a:gd name="T3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44">
                    <a:moveTo>
                      <a:pt x="94" y="2"/>
                    </a:moveTo>
                    <a:cubicBezTo>
                      <a:pt x="92" y="1"/>
                      <a:pt x="92" y="1"/>
                      <a:pt x="92" y="1"/>
                    </a:cubicBezTo>
                    <a:cubicBezTo>
                      <a:pt x="74" y="40"/>
                      <a:pt x="74" y="40"/>
                      <a:pt x="74" y="40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0" y="33"/>
                      <a:pt x="0" y="34"/>
                    </a:cubicBezTo>
                    <a:cubicBezTo>
                      <a:pt x="0" y="34"/>
                      <a:pt x="1" y="35"/>
                      <a:pt x="2" y="35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6" y="44"/>
                      <a:pt x="76" y="43"/>
                      <a:pt x="77" y="43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5" y="2"/>
                      <a:pt x="95" y="1"/>
                      <a:pt x="95" y="1"/>
                    </a:cubicBezTo>
                    <a:cubicBezTo>
                      <a:pt x="95" y="0"/>
                      <a:pt x="94" y="0"/>
                      <a:pt x="93" y="0"/>
                    </a:cubicBezTo>
                    <a:cubicBezTo>
                      <a:pt x="94" y="2"/>
                      <a:pt x="94" y="2"/>
                      <a:pt x="9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3" name="Freeform 1148"/>
              <p:cNvSpPr/>
              <p:nvPr/>
            </p:nvSpPr>
            <p:spPr bwMode="auto">
              <a:xfrm>
                <a:off x="5783" y="3509"/>
                <a:ext cx="51" cy="135"/>
              </a:xfrm>
              <a:custGeom>
                <a:avLst/>
                <a:gdLst>
                  <a:gd name="T0" fmla="*/ 16 w 48"/>
                  <a:gd name="T1" fmla="*/ 126 h 128"/>
                  <a:gd name="T2" fmla="*/ 18 w 48"/>
                  <a:gd name="T3" fmla="*/ 127 h 128"/>
                  <a:gd name="T4" fmla="*/ 47 w 48"/>
                  <a:gd name="T5" fmla="*/ 58 h 128"/>
                  <a:gd name="T6" fmla="*/ 47 w 48"/>
                  <a:gd name="T7" fmla="*/ 57 h 128"/>
                  <a:gd name="T8" fmla="*/ 3 w 48"/>
                  <a:gd name="T9" fmla="*/ 0 h 128"/>
                  <a:gd name="T10" fmla="*/ 1 w 48"/>
                  <a:gd name="T11" fmla="*/ 0 h 128"/>
                  <a:gd name="T12" fmla="*/ 0 w 48"/>
                  <a:gd name="T13" fmla="*/ 1 h 128"/>
                  <a:gd name="T14" fmla="*/ 15 w 48"/>
                  <a:gd name="T15" fmla="*/ 127 h 128"/>
                  <a:gd name="T16" fmla="*/ 16 w 48"/>
                  <a:gd name="T17" fmla="*/ 128 h 128"/>
                  <a:gd name="T18" fmla="*/ 18 w 48"/>
                  <a:gd name="T19" fmla="*/ 127 h 128"/>
                  <a:gd name="T20" fmla="*/ 16 w 48"/>
                  <a:gd name="T21" fmla="*/ 126 h 128"/>
                  <a:gd name="T22" fmla="*/ 18 w 48"/>
                  <a:gd name="T23" fmla="*/ 126 h 128"/>
                  <a:gd name="T24" fmla="*/ 4 w 48"/>
                  <a:gd name="T25" fmla="*/ 6 h 128"/>
                  <a:gd name="T26" fmla="*/ 44 w 48"/>
                  <a:gd name="T27" fmla="*/ 58 h 128"/>
                  <a:gd name="T28" fmla="*/ 15 w 48"/>
                  <a:gd name="T29" fmla="*/ 126 h 128"/>
                  <a:gd name="T30" fmla="*/ 16 w 48"/>
                  <a:gd name="T31" fmla="*/ 126 h 128"/>
                  <a:gd name="T32" fmla="*/ 18 w 48"/>
                  <a:gd name="T33" fmla="*/ 126 h 128"/>
                  <a:gd name="T34" fmla="*/ 16 w 48"/>
                  <a:gd name="T35" fmla="*/ 12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128">
                    <a:moveTo>
                      <a:pt x="16" y="126"/>
                    </a:moveTo>
                    <a:cubicBezTo>
                      <a:pt x="18" y="127"/>
                      <a:pt x="18" y="127"/>
                      <a:pt x="18" y="127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8" y="58"/>
                      <a:pt x="47" y="57"/>
                      <a:pt x="47" y="5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8"/>
                      <a:pt x="16" y="128"/>
                    </a:cubicBezTo>
                    <a:cubicBezTo>
                      <a:pt x="17" y="128"/>
                      <a:pt x="17" y="128"/>
                      <a:pt x="18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16" y="126"/>
                      <a:pt x="16" y="126"/>
                      <a:pt x="16" y="12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4" name="Freeform 1149"/>
              <p:cNvSpPr/>
              <p:nvPr/>
            </p:nvSpPr>
            <p:spPr bwMode="auto">
              <a:xfrm>
                <a:off x="5895" y="3356"/>
                <a:ext cx="64" cy="64"/>
              </a:xfrm>
              <a:custGeom>
                <a:avLst/>
                <a:gdLst>
                  <a:gd name="T0" fmla="*/ 22 w 60"/>
                  <a:gd name="T1" fmla="*/ 2 h 60"/>
                  <a:gd name="T2" fmla="*/ 20 w 60"/>
                  <a:gd name="T3" fmla="*/ 3 h 60"/>
                  <a:gd name="T4" fmla="*/ 55 w 60"/>
                  <a:gd name="T5" fmla="*/ 56 h 60"/>
                  <a:gd name="T6" fmla="*/ 4 w 60"/>
                  <a:gd name="T7" fmla="*/ 46 h 60"/>
                  <a:gd name="T8" fmla="*/ 23 w 60"/>
                  <a:gd name="T9" fmla="*/ 3 h 60"/>
                  <a:gd name="T10" fmla="*/ 22 w 60"/>
                  <a:gd name="T11" fmla="*/ 2 h 60"/>
                  <a:gd name="T12" fmla="*/ 20 w 60"/>
                  <a:gd name="T13" fmla="*/ 3 h 60"/>
                  <a:gd name="T14" fmla="*/ 22 w 60"/>
                  <a:gd name="T15" fmla="*/ 2 h 60"/>
                  <a:gd name="T16" fmla="*/ 20 w 60"/>
                  <a:gd name="T17" fmla="*/ 1 h 60"/>
                  <a:gd name="T18" fmla="*/ 0 w 60"/>
                  <a:gd name="T19" fmla="*/ 46 h 60"/>
                  <a:gd name="T20" fmla="*/ 0 w 60"/>
                  <a:gd name="T21" fmla="*/ 47 h 60"/>
                  <a:gd name="T22" fmla="*/ 1 w 60"/>
                  <a:gd name="T23" fmla="*/ 48 h 60"/>
                  <a:gd name="T24" fmla="*/ 58 w 60"/>
                  <a:gd name="T25" fmla="*/ 60 h 60"/>
                  <a:gd name="T26" fmla="*/ 59 w 60"/>
                  <a:gd name="T27" fmla="*/ 60 h 60"/>
                  <a:gd name="T28" fmla="*/ 59 w 60"/>
                  <a:gd name="T29" fmla="*/ 58 h 60"/>
                  <a:gd name="T30" fmla="*/ 23 w 60"/>
                  <a:gd name="T31" fmla="*/ 1 h 60"/>
                  <a:gd name="T32" fmla="*/ 22 w 60"/>
                  <a:gd name="T33" fmla="*/ 1 h 60"/>
                  <a:gd name="T34" fmla="*/ 20 w 60"/>
                  <a:gd name="T35" fmla="*/ 1 h 60"/>
                  <a:gd name="T36" fmla="*/ 22 w 60"/>
                  <a:gd name="T37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60">
                    <a:moveTo>
                      <a:pt x="22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7"/>
                      <a:pt x="0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ubicBezTo>
                      <a:pt x="60" y="59"/>
                      <a:pt x="60" y="58"/>
                      <a:pt x="59" y="58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2" y="0"/>
                      <a:pt x="22" y="1"/>
                    </a:cubicBezTo>
                    <a:cubicBezTo>
                      <a:pt x="21" y="1"/>
                      <a:pt x="21" y="1"/>
                      <a:pt x="20" y="1"/>
                    </a:cubicBezTo>
                    <a:cubicBezTo>
                      <a:pt x="22" y="2"/>
                      <a:pt x="22" y="2"/>
                      <a:pt x="2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5" name="Freeform 1150"/>
              <p:cNvSpPr/>
              <p:nvPr/>
            </p:nvSpPr>
            <p:spPr bwMode="auto">
              <a:xfrm>
                <a:off x="5917" y="3270"/>
                <a:ext cx="105" cy="90"/>
              </a:xfrm>
              <a:custGeom>
                <a:avLst/>
                <a:gdLst>
                  <a:gd name="T0" fmla="*/ 83 w 100"/>
                  <a:gd name="T1" fmla="*/ 66 h 86"/>
                  <a:gd name="T2" fmla="*/ 83 w 100"/>
                  <a:gd name="T3" fmla="*/ 65 h 86"/>
                  <a:gd name="T4" fmla="*/ 7 w 100"/>
                  <a:gd name="T5" fmla="*/ 81 h 86"/>
                  <a:gd name="T6" fmla="*/ 96 w 100"/>
                  <a:gd name="T7" fmla="*/ 6 h 86"/>
                  <a:gd name="T8" fmla="*/ 81 w 100"/>
                  <a:gd name="T9" fmla="*/ 66 h 86"/>
                  <a:gd name="T10" fmla="*/ 83 w 100"/>
                  <a:gd name="T11" fmla="*/ 66 h 86"/>
                  <a:gd name="T12" fmla="*/ 83 w 100"/>
                  <a:gd name="T13" fmla="*/ 65 h 86"/>
                  <a:gd name="T14" fmla="*/ 83 w 100"/>
                  <a:gd name="T15" fmla="*/ 66 h 86"/>
                  <a:gd name="T16" fmla="*/ 84 w 100"/>
                  <a:gd name="T17" fmla="*/ 66 h 86"/>
                  <a:gd name="T18" fmla="*/ 100 w 100"/>
                  <a:gd name="T19" fmla="*/ 2 h 86"/>
                  <a:gd name="T20" fmla="*/ 99 w 100"/>
                  <a:gd name="T21" fmla="*/ 0 h 86"/>
                  <a:gd name="T22" fmla="*/ 98 w 100"/>
                  <a:gd name="T23" fmla="*/ 0 h 86"/>
                  <a:gd name="T24" fmla="*/ 1 w 100"/>
                  <a:gd name="T25" fmla="*/ 83 h 86"/>
                  <a:gd name="T26" fmla="*/ 0 w 100"/>
                  <a:gd name="T27" fmla="*/ 85 h 86"/>
                  <a:gd name="T28" fmla="*/ 2 w 100"/>
                  <a:gd name="T29" fmla="*/ 85 h 86"/>
                  <a:gd name="T30" fmla="*/ 83 w 100"/>
                  <a:gd name="T31" fmla="*/ 67 h 86"/>
                  <a:gd name="T32" fmla="*/ 84 w 100"/>
                  <a:gd name="T33" fmla="*/ 66 h 86"/>
                  <a:gd name="T34" fmla="*/ 83 w 100"/>
                  <a:gd name="T35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86">
                    <a:moveTo>
                      <a:pt x="83" y="66"/>
                    </a:moveTo>
                    <a:cubicBezTo>
                      <a:pt x="83" y="65"/>
                      <a:pt x="83" y="65"/>
                      <a:pt x="83" y="65"/>
                    </a:cubicBezTo>
                    <a:cubicBezTo>
                      <a:pt x="7" y="81"/>
                      <a:pt x="7" y="81"/>
                      <a:pt x="7" y="81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1"/>
                      <a:pt x="100" y="1"/>
                      <a:pt x="99" y="0"/>
                    </a:cubicBezTo>
                    <a:cubicBezTo>
                      <a:pt x="99" y="0"/>
                      <a:pt x="98" y="0"/>
                      <a:pt x="98" y="0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3"/>
                      <a:pt x="0" y="84"/>
                      <a:pt x="0" y="85"/>
                    </a:cubicBezTo>
                    <a:cubicBezTo>
                      <a:pt x="1" y="85"/>
                      <a:pt x="1" y="86"/>
                      <a:pt x="2" y="8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4" y="67"/>
                      <a:pt x="84" y="67"/>
                      <a:pt x="84" y="66"/>
                    </a:cubicBezTo>
                    <a:cubicBezTo>
                      <a:pt x="83" y="66"/>
                      <a:pt x="83" y="66"/>
                      <a:pt x="83" y="6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6" name="Freeform 1151"/>
              <p:cNvSpPr/>
              <p:nvPr/>
            </p:nvSpPr>
            <p:spPr bwMode="auto">
              <a:xfrm>
                <a:off x="6019" y="3175"/>
                <a:ext cx="105" cy="122"/>
              </a:xfrm>
              <a:custGeom>
                <a:avLst/>
                <a:gdLst>
                  <a:gd name="T0" fmla="*/ 52 w 99"/>
                  <a:gd name="T1" fmla="*/ 114 h 116"/>
                  <a:gd name="T2" fmla="*/ 53 w 99"/>
                  <a:gd name="T3" fmla="*/ 113 h 116"/>
                  <a:gd name="T4" fmla="*/ 4 w 99"/>
                  <a:gd name="T5" fmla="*/ 91 h 116"/>
                  <a:gd name="T6" fmla="*/ 94 w 99"/>
                  <a:gd name="T7" fmla="*/ 7 h 116"/>
                  <a:gd name="T8" fmla="*/ 51 w 99"/>
                  <a:gd name="T9" fmla="*/ 114 h 116"/>
                  <a:gd name="T10" fmla="*/ 52 w 99"/>
                  <a:gd name="T11" fmla="*/ 114 h 116"/>
                  <a:gd name="T12" fmla="*/ 53 w 99"/>
                  <a:gd name="T13" fmla="*/ 113 h 116"/>
                  <a:gd name="T14" fmla="*/ 52 w 99"/>
                  <a:gd name="T15" fmla="*/ 114 h 116"/>
                  <a:gd name="T16" fmla="*/ 54 w 99"/>
                  <a:gd name="T17" fmla="*/ 115 h 116"/>
                  <a:gd name="T18" fmla="*/ 99 w 99"/>
                  <a:gd name="T19" fmla="*/ 2 h 116"/>
                  <a:gd name="T20" fmla="*/ 99 w 99"/>
                  <a:gd name="T21" fmla="*/ 0 h 116"/>
                  <a:gd name="T22" fmla="*/ 97 w 99"/>
                  <a:gd name="T23" fmla="*/ 0 h 116"/>
                  <a:gd name="T24" fmla="*/ 1 w 99"/>
                  <a:gd name="T25" fmla="*/ 91 h 116"/>
                  <a:gd name="T26" fmla="*/ 0 w 99"/>
                  <a:gd name="T27" fmla="*/ 92 h 116"/>
                  <a:gd name="T28" fmla="*/ 1 w 99"/>
                  <a:gd name="T29" fmla="*/ 93 h 116"/>
                  <a:gd name="T30" fmla="*/ 52 w 99"/>
                  <a:gd name="T31" fmla="*/ 116 h 116"/>
                  <a:gd name="T32" fmla="*/ 53 w 99"/>
                  <a:gd name="T33" fmla="*/ 116 h 116"/>
                  <a:gd name="T34" fmla="*/ 54 w 99"/>
                  <a:gd name="T35" fmla="*/ 115 h 116"/>
                  <a:gd name="T36" fmla="*/ 52 w 99"/>
                  <a:gd name="T37" fmla="*/ 11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9" h="116">
                    <a:moveTo>
                      <a:pt x="52" y="114"/>
                    </a:moveTo>
                    <a:cubicBezTo>
                      <a:pt x="53" y="113"/>
                      <a:pt x="53" y="113"/>
                      <a:pt x="53" y="113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94" y="7"/>
                      <a:pt x="94" y="7"/>
                      <a:pt x="94" y="7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1"/>
                      <a:pt x="99" y="1"/>
                      <a:pt x="99" y="0"/>
                    </a:cubicBezTo>
                    <a:cubicBezTo>
                      <a:pt x="98" y="0"/>
                      <a:pt x="97" y="0"/>
                      <a:pt x="97" y="0"/>
                    </a:cubicBezTo>
                    <a:cubicBezTo>
                      <a:pt x="1" y="91"/>
                      <a:pt x="1" y="91"/>
                      <a:pt x="1" y="91"/>
                    </a:cubicBezTo>
                    <a:cubicBezTo>
                      <a:pt x="0" y="91"/>
                      <a:pt x="0" y="91"/>
                      <a:pt x="0" y="92"/>
                    </a:cubicBezTo>
                    <a:cubicBezTo>
                      <a:pt x="0" y="92"/>
                      <a:pt x="0" y="93"/>
                      <a:pt x="1" y="93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2" y="116"/>
                      <a:pt x="52" y="116"/>
                      <a:pt x="53" y="116"/>
                    </a:cubicBezTo>
                    <a:cubicBezTo>
                      <a:pt x="53" y="116"/>
                      <a:pt x="54" y="115"/>
                      <a:pt x="54" y="115"/>
                    </a:cubicBezTo>
                    <a:cubicBezTo>
                      <a:pt x="52" y="114"/>
                      <a:pt x="52" y="114"/>
                      <a:pt x="52" y="11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7" name="Freeform 1152"/>
              <p:cNvSpPr/>
              <p:nvPr/>
            </p:nvSpPr>
            <p:spPr bwMode="auto">
              <a:xfrm>
                <a:off x="5799" y="3524"/>
                <a:ext cx="57" cy="146"/>
              </a:xfrm>
              <a:custGeom>
                <a:avLst/>
                <a:gdLst>
                  <a:gd name="T0" fmla="*/ 53 w 54"/>
                  <a:gd name="T1" fmla="*/ 137 h 138"/>
                  <a:gd name="T2" fmla="*/ 54 w 54"/>
                  <a:gd name="T3" fmla="*/ 135 h 138"/>
                  <a:gd name="T4" fmla="*/ 3 w 54"/>
                  <a:gd name="T5" fmla="*/ 111 h 138"/>
                  <a:gd name="T6" fmla="*/ 24 w 54"/>
                  <a:gd name="T7" fmla="*/ 9 h 138"/>
                  <a:gd name="T8" fmla="*/ 51 w 54"/>
                  <a:gd name="T9" fmla="*/ 137 h 138"/>
                  <a:gd name="T10" fmla="*/ 53 w 54"/>
                  <a:gd name="T11" fmla="*/ 137 h 138"/>
                  <a:gd name="T12" fmla="*/ 54 w 54"/>
                  <a:gd name="T13" fmla="*/ 135 h 138"/>
                  <a:gd name="T14" fmla="*/ 53 w 54"/>
                  <a:gd name="T15" fmla="*/ 137 h 138"/>
                  <a:gd name="T16" fmla="*/ 54 w 54"/>
                  <a:gd name="T17" fmla="*/ 136 h 138"/>
                  <a:gd name="T18" fmla="*/ 25 w 54"/>
                  <a:gd name="T19" fmla="*/ 1 h 138"/>
                  <a:gd name="T20" fmla="*/ 23 w 54"/>
                  <a:gd name="T21" fmla="*/ 0 h 138"/>
                  <a:gd name="T22" fmla="*/ 22 w 54"/>
                  <a:gd name="T23" fmla="*/ 1 h 138"/>
                  <a:gd name="T24" fmla="*/ 0 w 54"/>
                  <a:gd name="T25" fmla="*/ 112 h 138"/>
                  <a:gd name="T26" fmla="*/ 1 w 54"/>
                  <a:gd name="T27" fmla="*/ 114 h 138"/>
                  <a:gd name="T28" fmla="*/ 52 w 54"/>
                  <a:gd name="T29" fmla="*/ 138 h 138"/>
                  <a:gd name="T30" fmla="*/ 54 w 54"/>
                  <a:gd name="T31" fmla="*/ 138 h 138"/>
                  <a:gd name="T32" fmla="*/ 54 w 54"/>
                  <a:gd name="T33" fmla="*/ 136 h 138"/>
                  <a:gd name="T34" fmla="*/ 53 w 54"/>
                  <a:gd name="T35" fmla="*/ 13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138">
                    <a:moveTo>
                      <a:pt x="53" y="137"/>
                    </a:moveTo>
                    <a:cubicBezTo>
                      <a:pt x="54" y="135"/>
                      <a:pt x="54" y="135"/>
                      <a:pt x="54" y="135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54" y="136"/>
                      <a:pt x="54" y="136"/>
                      <a:pt x="54" y="136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4" y="0"/>
                      <a:pt x="23" y="0"/>
                    </a:cubicBezTo>
                    <a:cubicBezTo>
                      <a:pt x="23" y="0"/>
                      <a:pt x="22" y="0"/>
                      <a:pt x="22" y="1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4"/>
                    </a:cubicBezTo>
                    <a:cubicBezTo>
                      <a:pt x="52" y="138"/>
                      <a:pt x="52" y="138"/>
                      <a:pt x="52" y="138"/>
                    </a:cubicBezTo>
                    <a:cubicBezTo>
                      <a:pt x="53" y="138"/>
                      <a:pt x="53" y="138"/>
                      <a:pt x="54" y="138"/>
                    </a:cubicBezTo>
                    <a:cubicBezTo>
                      <a:pt x="54" y="137"/>
                      <a:pt x="54" y="137"/>
                      <a:pt x="54" y="136"/>
                    </a:cubicBezTo>
                    <a:cubicBezTo>
                      <a:pt x="53" y="137"/>
                      <a:pt x="53" y="137"/>
                      <a:pt x="53" y="13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8" name="Freeform 1153"/>
              <p:cNvSpPr/>
              <p:nvPr/>
            </p:nvSpPr>
            <p:spPr bwMode="auto">
              <a:xfrm>
                <a:off x="5917" y="3356"/>
                <a:ext cx="42" cy="111"/>
              </a:xfrm>
              <a:custGeom>
                <a:avLst/>
                <a:gdLst>
                  <a:gd name="T0" fmla="*/ 30 w 40"/>
                  <a:gd name="T1" fmla="*/ 103 h 105"/>
                  <a:gd name="T2" fmla="*/ 31 w 40"/>
                  <a:gd name="T3" fmla="*/ 103 h 105"/>
                  <a:gd name="T4" fmla="*/ 6 w 40"/>
                  <a:gd name="T5" fmla="*/ 11 h 105"/>
                  <a:gd name="T6" fmla="*/ 37 w 40"/>
                  <a:gd name="T7" fmla="*/ 59 h 105"/>
                  <a:gd name="T8" fmla="*/ 28 w 40"/>
                  <a:gd name="T9" fmla="*/ 103 h 105"/>
                  <a:gd name="T10" fmla="*/ 30 w 40"/>
                  <a:gd name="T11" fmla="*/ 103 h 105"/>
                  <a:gd name="T12" fmla="*/ 31 w 40"/>
                  <a:gd name="T13" fmla="*/ 103 h 105"/>
                  <a:gd name="T14" fmla="*/ 30 w 40"/>
                  <a:gd name="T15" fmla="*/ 103 h 105"/>
                  <a:gd name="T16" fmla="*/ 31 w 40"/>
                  <a:gd name="T17" fmla="*/ 104 h 105"/>
                  <a:gd name="T18" fmla="*/ 40 w 40"/>
                  <a:gd name="T19" fmla="*/ 59 h 105"/>
                  <a:gd name="T20" fmla="*/ 39 w 40"/>
                  <a:gd name="T21" fmla="*/ 58 h 105"/>
                  <a:gd name="T22" fmla="*/ 3 w 40"/>
                  <a:gd name="T23" fmla="*/ 1 h 105"/>
                  <a:gd name="T24" fmla="*/ 1 w 40"/>
                  <a:gd name="T25" fmla="*/ 1 h 105"/>
                  <a:gd name="T26" fmla="*/ 0 w 40"/>
                  <a:gd name="T27" fmla="*/ 2 h 105"/>
                  <a:gd name="T28" fmla="*/ 28 w 40"/>
                  <a:gd name="T29" fmla="*/ 104 h 105"/>
                  <a:gd name="T30" fmla="*/ 30 w 40"/>
                  <a:gd name="T31" fmla="*/ 105 h 105"/>
                  <a:gd name="T32" fmla="*/ 31 w 40"/>
                  <a:gd name="T33" fmla="*/ 104 h 105"/>
                  <a:gd name="T34" fmla="*/ 30 w 40"/>
                  <a:gd name="T35" fmla="*/ 10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05">
                    <a:moveTo>
                      <a:pt x="30" y="103"/>
                    </a:moveTo>
                    <a:cubicBezTo>
                      <a:pt x="31" y="103"/>
                      <a:pt x="31" y="103"/>
                      <a:pt x="31" y="103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28" y="103"/>
                      <a:pt x="28" y="103"/>
                      <a:pt x="28" y="103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1" y="104"/>
                      <a:pt x="31" y="104"/>
                      <a:pt x="31" y="104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9"/>
                      <a:pt x="40" y="58"/>
                      <a:pt x="39" y="5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28" y="104"/>
                      <a:pt x="29" y="105"/>
                      <a:pt x="30" y="105"/>
                    </a:cubicBezTo>
                    <a:cubicBezTo>
                      <a:pt x="30" y="105"/>
                      <a:pt x="31" y="104"/>
                      <a:pt x="31" y="104"/>
                    </a:cubicBezTo>
                    <a:cubicBezTo>
                      <a:pt x="30" y="103"/>
                      <a:pt x="30" y="103"/>
                      <a:pt x="30" y="10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9" name="Freeform 1154"/>
              <p:cNvSpPr/>
              <p:nvPr/>
            </p:nvSpPr>
            <p:spPr bwMode="auto">
              <a:xfrm>
                <a:off x="6174" y="3325"/>
                <a:ext cx="97" cy="59"/>
              </a:xfrm>
              <a:custGeom>
                <a:avLst/>
                <a:gdLst>
                  <a:gd name="T0" fmla="*/ 1 w 91"/>
                  <a:gd name="T1" fmla="*/ 2 h 56"/>
                  <a:gd name="T2" fmla="*/ 0 w 91"/>
                  <a:gd name="T3" fmla="*/ 3 h 56"/>
                  <a:gd name="T4" fmla="*/ 40 w 91"/>
                  <a:gd name="T5" fmla="*/ 56 h 56"/>
                  <a:gd name="T6" fmla="*/ 41 w 91"/>
                  <a:gd name="T7" fmla="*/ 56 h 56"/>
                  <a:gd name="T8" fmla="*/ 91 w 91"/>
                  <a:gd name="T9" fmla="*/ 32 h 56"/>
                  <a:gd name="T10" fmla="*/ 91 w 91"/>
                  <a:gd name="T11" fmla="*/ 31 h 56"/>
                  <a:gd name="T12" fmla="*/ 90 w 91"/>
                  <a:gd name="T13" fmla="*/ 29 h 56"/>
                  <a:gd name="T14" fmla="*/ 2 w 91"/>
                  <a:gd name="T15" fmla="*/ 0 h 56"/>
                  <a:gd name="T16" fmla="*/ 0 w 91"/>
                  <a:gd name="T17" fmla="*/ 1 h 56"/>
                  <a:gd name="T18" fmla="*/ 0 w 91"/>
                  <a:gd name="T19" fmla="*/ 3 h 56"/>
                  <a:gd name="T20" fmla="*/ 1 w 91"/>
                  <a:gd name="T21" fmla="*/ 2 h 56"/>
                  <a:gd name="T22" fmla="*/ 1 w 91"/>
                  <a:gd name="T23" fmla="*/ 3 h 56"/>
                  <a:gd name="T24" fmla="*/ 86 w 91"/>
                  <a:gd name="T25" fmla="*/ 31 h 56"/>
                  <a:gd name="T26" fmla="*/ 41 w 91"/>
                  <a:gd name="T27" fmla="*/ 53 h 56"/>
                  <a:gd name="T28" fmla="*/ 3 w 91"/>
                  <a:gd name="T29" fmla="*/ 1 h 56"/>
                  <a:gd name="T30" fmla="*/ 1 w 91"/>
                  <a:gd name="T31" fmla="*/ 2 h 56"/>
                  <a:gd name="T32" fmla="*/ 1 w 91"/>
                  <a:gd name="T33" fmla="*/ 3 h 56"/>
                  <a:gd name="T34" fmla="*/ 1 w 91"/>
                  <a:gd name="T35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56">
                    <a:moveTo>
                      <a:pt x="1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1" y="56"/>
                      <a:pt x="41" y="56"/>
                    </a:cubicBezTo>
                    <a:cubicBezTo>
                      <a:pt x="91" y="32"/>
                      <a:pt x="91" y="32"/>
                      <a:pt x="91" y="32"/>
                    </a:cubicBezTo>
                    <a:cubicBezTo>
                      <a:pt x="91" y="32"/>
                      <a:pt x="91" y="31"/>
                      <a:pt x="91" y="31"/>
                    </a:cubicBezTo>
                    <a:cubicBezTo>
                      <a:pt x="91" y="30"/>
                      <a:pt x="91" y="30"/>
                      <a:pt x="90" y="2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0" name="Freeform 1155"/>
              <p:cNvSpPr/>
              <p:nvPr/>
            </p:nvSpPr>
            <p:spPr bwMode="auto">
              <a:xfrm>
                <a:off x="5907" y="2998"/>
                <a:ext cx="60" cy="181"/>
              </a:xfrm>
              <a:custGeom>
                <a:avLst/>
                <a:gdLst>
                  <a:gd name="T0" fmla="*/ 2 w 57"/>
                  <a:gd name="T1" fmla="*/ 169 h 171"/>
                  <a:gd name="T2" fmla="*/ 3 w 57"/>
                  <a:gd name="T3" fmla="*/ 170 h 171"/>
                  <a:gd name="T4" fmla="*/ 54 w 57"/>
                  <a:gd name="T5" fmla="*/ 11 h 171"/>
                  <a:gd name="T6" fmla="*/ 54 w 57"/>
                  <a:gd name="T7" fmla="*/ 79 h 171"/>
                  <a:gd name="T8" fmla="*/ 1 w 57"/>
                  <a:gd name="T9" fmla="*/ 169 h 171"/>
                  <a:gd name="T10" fmla="*/ 2 w 57"/>
                  <a:gd name="T11" fmla="*/ 169 h 171"/>
                  <a:gd name="T12" fmla="*/ 3 w 57"/>
                  <a:gd name="T13" fmla="*/ 170 h 171"/>
                  <a:gd name="T14" fmla="*/ 2 w 57"/>
                  <a:gd name="T15" fmla="*/ 169 h 171"/>
                  <a:gd name="T16" fmla="*/ 3 w 57"/>
                  <a:gd name="T17" fmla="*/ 170 h 171"/>
                  <a:gd name="T18" fmla="*/ 57 w 57"/>
                  <a:gd name="T19" fmla="*/ 81 h 171"/>
                  <a:gd name="T20" fmla="*/ 57 w 57"/>
                  <a:gd name="T21" fmla="*/ 80 h 171"/>
                  <a:gd name="T22" fmla="*/ 57 w 57"/>
                  <a:gd name="T23" fmla="*/ 2 h 171"/>
                  <a:gd name="T24" fmla="*/ 56 w 57"/>
                  <a:gd name="T25" fmla="*/ 0 h 171"/>
                  <a:gd name="T26" fmla="*/ 54 w 57"/>
                  <a:gd name="T27" fmla="*/ 1 h 171"/>
                  <a:gd name="T28" fmla="*/ 0 w 57"/>
                  <a:gd name="T29" fmla="*/ 169 h 171"/>
                  <a:gd name="T30" fmla="*/ 1 w 57"/>
                  <a:gd name="T31" fmla="*/ 171 h 171"/>
                  <a:gd name="T32" fmla="*/ 3 w 57"/>
                  <a:gd name="T33" fmla="*/ 170 h 171"/>
                  <a:gd name="T34" fmla="*/ 2 w 57"/>
                  <a:gd name="T35" fmla="*/ 16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171">
                    <a:moveTo>
                      <a:pt x="2" y="169"/>
                    </a:moveTo>
                    <a:cubicBezTo>
                      <a:pt x="3" y="170"/>
                      <a:pt x="3" y="170"/>
                      <a:pt x="3" y="17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3" y="170"/>
                      <a:pt x="3" y="170"/>
                      <a:pt x="3" y="170"/>
                    </a:cubicBezTo>
                    <a:cubicBezTo>
                      <a:pt x="2" y="169"/>
                      <a:pt x="2" y="169"/>
                      <a:pt x="2" y="169"/>
                    </a:cubicBezTo>
                    <a:cubicBezTo>
                      <a:pt x="3" y="170"/>
                      <a:pt x="3" y="170"/>
                      <a:pt x="3" y="170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1"/>
                      <a:pt x="56" y="0"/>
                      <a:pt x="56" y="0"/>
                    </a:cubicBezTo>
                    <a:cubicBezTo>
                      <a:pt x="55" y="0"/>
                      <a:pt x="54" y="0"/>
                      <a:pt x="54" y="1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0"/>
                      <a:pt x="1" y="170"/>
                      <a:pt x="1" y="171"/>
                    </a:cubicBezTo>
                    <a:cubicBezTo>
                      <a:pt x="2" y="171"/>
                      <a:pt x="3" y="171"/>
                      <a:pt x="3" y="170"/>
                    </a:cubicBezTo>
                    <a:cubicBezTo>
                      <a:pt x="2" y="169"/>
                      <a:pt x="2" y="169"/>
                      <a:pt x="2" y="16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1" name="Freeform 1156"/>
              <p:cNvSpPr/>
              <p:nvPr/>
            </p:nvSpPr>
            <p:spPr bwMode="auto">
              <a:xfrm>
                <a:off x="5632" y="3446"/>
                <a:ext cx="63" cy="136"/>
              </a:xfrm>
              <a:custGeom>
                <a:avLst/>
                <a:gdLst>
                  <a:gd name="T0" fmla="*/ 2 w 59"/>
                  <a:gd name="T1" fmla="*/ 84 h 129"/>
                  <a:gd name="T2" fmla="*/ 1 w 59"/>
                  <a:gd name="T3" fmla="*/ 85 h 129"/>
                  <a:gd name="T4" fmla="*/ 56 w 59"/>
                  <a:gd name="T5" fmla="*/ 128 h 129"/>
                  <a:gd name="T6" fmla="*/ 58 w 59"/>
                  <a:gd name="T7" fmla="*/ 129 h 129"/>
                  <a:gd name="T8" fmla="*/ 59 w 59"/>
                  <a:gd name="T9" fmla="*/ 127 h 129"/>
                  <a:gd name="T10" fmla="*/ 56 w 59"/>
                  <a:gd name="T11" fmla="*/ 1 h 129"/>
                  <a:gd name="T12" fmla="*/ 55 w 59"/>
                  <a:gd name="T13" fmla="*/ 0 h 129"/>
                  <a:gd name="T14" fmla="*/ 53 w 59"/>
                  <a:gd name="T15" fmla="*/ 0 h 129"/>
                  <a:gd name="T16" fmla="*/ 1 w 59"/>
                  <a:gd name="T17" fmla="*/ 83 h 129"/>
                  <a:gd name="T18" fmla="*/ 1 w 59"/>
                  <a:gd name="T19" fmla="*/ 85 h 129"/>
                  <a:gd name="T20" fmla="*/ 2 w 59"/>
                  <a:gd name="T21" fmla="*/ 84 h 129"/>
                  <a:gd name="T22" fmla="*/ 3 w 59"/>
                  <a:gd name="T23" fmla="*/ 84 h 129"/>
                  <a:gd name="T24" fmla="*/ 53 w 59"/>
                  <a:gd name="T25" fmla="*/ 6 h 129"/>
                  <a:gd name="T26" fmla="*/ 56 w 59"/>
                  <a:gd name="T27" fmla="*/ 124 h 129"/>
                  <a:gd name="T28" fmla="*/ 3 w 59"/>
                  <a:gd name="T29" fmla="*/ 83 h 129"/>
                  <a:gd name="T30" fmla="*/ 2 w 59"/>
                  <a:gd name="T31" fmla="*/ 84 h 129"/>
                  <a:gd name="T32" fmla="*/ 3 w 59"/>
                  <a:gd name="T33" fmla="*/ 84 h 129"/>
                  <a:gd name="T34" fmla="*/ 2 w 59"/>
                  <a:gd name="T35" fmla="*/ 8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129">
                    <a:moveTo>
                      <a:pt x="2" y="84"/>
                    </a:moveTo>
                    <a:cubicBezTo>
                      <a:pt x="1" y="85"/>
                      <a:pt x="1" y="85"/>
                      <a:pt x="1" y="85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57" y="129"/>
                      <a:pt x="57" y="129"/>
                      <a:pt x="58" y="129"/>
                    </a:cubicBezTo>
                    <a:cubicBezTo>
                      <a:pt x="58" y="128"/>
                      <a:pt x="59" y="128"/>
                      <a:pt x="59" y="127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0"/>
                      <a:pt x="56" y="0"/>
                      <a:pt x="55" y="0"/>
                    </a:cubicBezTo>
                    <a:cubicBezTo>
                      <a:pt x="54" y="0"/>
                      <a:pt x="54" y="0"/>
                      <a:pt x="53" y="0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4"/>
                      <a:pt x="0" y="84"/>
                      <a:pt x="1" y="85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2" y="84"/>
                      <a:pt x="2" y="84"/>
                      <a:pt x="2" y="8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2" name="Freeform 1157"/>
              <p:cNvSpPr/>
              <p:nvPr/>
            </p:nvSpPr>
            <p:spPr bwMode="auto">
              <a:xfrm>
                <a:off x="5690" y="3067"/>
                <a:ext cx="220" cy="112"/>
              </a:xfrm>
              <a:custGeom>
                <a:avLst/>
                <a:gdLst>
                  <a:gd name="T0" fmla="*/ 134 w 208"/>
                  <a:gd name="T1" fmla="*/ 2 h 106"/>
                  <a:gd name="T2" fmla="*/ 133 w 208"/>
                  <a:gd name="T3" fmla="*/ 3 h 106"/>
                  <a:gd name="T4" fmla="*/ 204 w 208"/>
                  <a:gd name="T5" fmla="*/ 103 h 106"/>
                  <a:gd name="T6" fmla="*/ 6 w 208"/>
                  <a:gd name="T7" fmla="*/ 103 h 106"/>
                  <a:gd name="T8" fmla="*/ 135 w 208"/>
                  <a:gd name="T9" fmla="*/ 3 h 106"/>
                  <a:gd name="T10" fmla="*/ 134 w 208"/>
                  <a:gd name="T11" fmla="*/ 2 h 106"/>
                  <a:gd name="T12" fmla="*/ 133 w 208"/>
                  <a:gd name="T13" fmla="*/ 3 h 106"/>
                  <a:gd name="T14" fmla="*/ 134 w 208"/>
                  <a:gd name="T15" fmla="*/ 2 h 106"/>
                  <a:gd name="T16" fmla="*/ 133 w 208"/>
                  <a:gd name="T17" fmla="*/ 1 h 106"/>
                  <a:gd name="T18" fmla="*/ 1 w 208"/>
                  <a:gd name="T19" fmla="*/ 104 h 106"/>
                  <a:gd name="T20" fmla="*/ 0 w 208"/>
                  <a:gd name="T21" fmla="*/ 105 h 106"/>
                  <a:gd name="T22" fmla="*/ 2 w 208"/>
                  <a:gd name="T23" fmla="*/ 106 h 106"/>
                  <a:gd name="T24" fmla="*/ 207 w 208"/>
                  <a:gd name="T25" fmla="*/ 106 h 106"/>
                  <a:gd name="T26" fmla="*/ 208 w 208"/>
                  <a:gd name="T27" fmla="*/ 105 h 106"/>
                  <a:gd name="T28" fmla="*/ 208 w 208"/>
                  <a:gd name="T29" fmla="*/ 103 h 106"/>
                  <a:gd name="T30" fmla="*/ 135 w 208"/>
                  <a:gd name="T31" fmla="*/ 1 h 106"/>
                  <a:gd name="T32" fmla="*/ 134 w 208"/>
                  <a:gd name="T33" fmla="*/ 0 h 106"/>
                  <a:gd name="T34" fmla="*/ 133 w 208"/>
                  <a:gd name="T35" fmla="*/ 1 h 106"/>
                  <a:gd name="T36" fmla="*/ 134 w 208"/>
                  <a:gd name="T37" fmla="*/ 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8" h="106">
                    <a:moveTo>
                      <a:pt x="134" y="2"/>
                    </a:moveTo>
                    <a:cubicBezTo>
                      <a:pt x="133" y="3"/>
                      <a:pt x="133" y="3"/>
                      <a:pt x="133" y="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0" y="104"/>
                      <a:pt x="0" y="105"/>
                      <a:pt x="0" y="105"/>
                    </a:cubicBezTo>
                    <a:cubicBezTo>
                      <a:pt x="1" y="106"/>
                      <a:pt x="1" y="106"/>
                      <a:pt x="2" y="106"/>
                    </a:cubicBezTo>
                    <a:cubicBezTo>
                      <a:pt x="207" y="106"/>
                      <a:pt x="207" y="106"/>
                      <a:pt x="207" y="106"/>
                    </a:cubicBezTo>
                    <a:cubicBezTo>
                      <a:pt x="207" y="106"/>
                      <a:pt x="208" y="106"/>
                      <a:pt x="208" y="105"/>
                    </a:cubicBezTo>
                    <a:cubicBezTo>
                      <a:pt x="208" y="105"/>
                      <a:pt x="208" y="104"/>
                      <a:pt x="208" y="103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5" y="1"/>
                      <a:pt x="135" y="0"/>
                      <a:pt x="134" y="0"/>
                    </a:cubicBezTo>
                    <a:cubicBezTo>
                      <a:pt x="134" y="0"/>
                      <a:pt x="133" y="0"/>
                      <a:pt x="133" y="1"/>
                    </a:cubicBezTo>
                    <a:cubicBezTo>
                      <a:pt x="134" y="2"/>
                      <a:pt x="134" y="2"/>
                      <a:pt x="134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3" name="Freeform 1158"/>
              <p:cNvSpPr/>
              <p:nvPr/>
            </p:nvSpPr>
            <p:spPr bwMode="auto">
              <a:xfrm>
                <a:off x="6073" y="3242"/>
                <a:ext cx="105" cy="86"/>
              </a:xfrm>
              <a:custGeom>
                <a:avLst/>
                <a:gdLst>
                  <a:gd name="T0" fmla="*/ 97 w 99"/>
                  <a:gd name="T1" fmla="*/ 80 h 81"/>
                  <a:gd name="T2" fmla="*/ 98 w 99"/>
                  <a:gd name="T3" fmla="*/ 78 h 81"/>
                  <a:gd name="T4" fmla="*/ 5 w 99"/>
                  <a:gd name="T5" fmla="*/ 50 h 81"/>
                  <a:gd name="T6" fmla="*/ 90 w 99"/>
                  <a:gd name="T7" fmla="*/ 4 h 81"/>
                  <a:gd name="T8" fmla="*/ 96 w 99"/>
                  <a:gd name="T9" fmla="*/ 80 h 81"/>
                  <a:gd name="T10" fmla="*/ 97 w 99"/>
                  <a:gd name="T11" fmla="*/ 80 h 81"/>
                  <a:gd name="T12" fmla="*/ 98 w 99"/>
                  <a:gd name="T13" fmla="*/ 78 h 81"/>
                  <a:gd name="T14" fmla="*/ 97 w 99"/>
                  <a:gd name="T15" fmla="*/ 80 h 81"/>
                  <a:gd name="T16" fmla="*/ 99 w 99"/>
                  <a:gd name="T17" fmla="*/ 80 h 81"/>
                  <a:gd name="T18" fmla="*/ 93 w 99"/>
                  <a:gd name="T19" fmla="*/ 1 h 81"/>
                  <a:gd name="T20" fmla="*/ 92 w 99"/>
                  <a:gd name="T21" fmla="*/ 0 h 81"/>
                  <a:gd name="T22" fmla="*/ 91 w 99"/>
                  <a:gd name="T23" fmla="*/ 0 h 81"/>
                  <a:gd name="T24" fmla="*/ 1 w 99"/>
                  <a:gd name="T25" fmla="*/ 49 h 81"/>
                  <a:gd name="T26" fmla="*/ 0 w 99"/>
                  <a:gd name="T27" fmla="*/ 51 h 81"/>
                  <a:gd name="T28" fmla="*/ 1 w 99"/>
                  <a:gd name="T29" fmla="*/ 52 h 81"/>
                  <a:gd name="T30" fmla="*/ 97 w 99"/>
                  <a:gd name="T31" fmla="*/ 81 h 81"/>
                  <a:gd name="T32" fmla="*/ 98 w 99"/>
                  <a:gd name="T33" fmla="*/ 81 h 81"/>
                  <a:gd name="T34" fmla="*/ 99 w 99"/>
                  <a:gd name="T35" fmla="*/ 80 h 81"/>
                  <a:gd name="T36" fmla="*/ 97 w 99"/>
                  <a:gd name="T37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9" h="81">
                    <a:moveTo>
                      <a:pt x="97" y="80"/>
                    </a:moveTo>
                    <a:cubicBezTo>
                      <a:pt x="98" y="78"/>
                      <a:pt x="98" y="78"/>
                      <a:pt x="98" y="78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97" y="80"/>
                      <a:pt x="97" y="80"/>
                      <a:pt x="97" y="80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7" y="80"/>
                      <a:pt x="97" y="80"/>
                      <a:pt x="97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0"/>
                      <a:pt x="92" y="0"/>
                    </a:cubicBezTo>
                    <a:cubicBezTo>
                      <a:pt x="92" y="0"/>
                      <a:pt x="91" y="0"/>
                      <a:pt x="91" y="0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50"/>
                      <a:pt x="0" y="51"/>
                    </a:cubicBezTo>
                    <a:cubicBezTo>
                      <a:pt x="0" y="51"/>
                      <a:pt x="0" y="52"/>
                      <a:pt x="1" y="52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97" y="81"/>
                      <a:pt x="98" y="81"/>
                      <a:pt x="98" y="81"/>
                    </a:cubicBezTo>
                    <a:cubicBezTo>
                      <a:pt x="99" y="81"/>
                      <a:pt x="99" y="80"/>
                      <a:pt x="99" y="80"/>
                    </a:cubicBezTo>
                    <a:cubicBezTo>
                      <a:pt x="97" y="80"/>
                      <a:pt x="97" y="80"/>
                      <a:pt x="97" y="8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4" name="Freeform 1159"/>
              <p:cNvSpPr/>
              <p:nvPr/>
            </p:nvSpPr>
            <p:spPr bwMode="auto">
              <a:xfrm>
                <a:off x="5838" y="3667"/>
                <a:ext cx="100" cy="166"/>
              </a:xfrm>
              <a:custGeom>
                <a:avLst/>
                <a:gdLst>
                  <a:gd name="T0" fmla="*/ 1 w 94"/>
                  <a:gd name="T1" fmla="*/ 96 h 158"/>
                  <a:gd name="T2" fmla="*/ 3 w 94"/>
                  <a:gd name="T3" fmla="*/ 96 h 158"/>
                  <a:gd name="T4" fmla="*/ 17 w 94"/>
                  <a:gd name="T5" fmla="*/ 7 h 158"/>
                  <a:gd name="T6" fmla="*/ 89 w 94"/>
                  <a:gd name="T7" fmla="*/ 152 h 158"/>
                  <a:gd name="T8" fmla="*/ 2 w 94"/>
                  <a:gd name="T9" fmla="*/ 95 h 158"/>
                  <a:gd name="T10" fmla="*/ 1 w 94"/>
                  <a:gd name="T11" fmla="*/ 96 h 158"/>
                  <a:gd name="T12" fmla="*/ 3 w 94"/>
                  <a:gd name="T13" fmla="*/ 96 h 158"/>
                  <a:gd name="T14" fmla="*/ 1 w 94"/>
                  <a:gd name="T15" fmla="*/ 96 h 158"/>
                  <a:gd name="T16" fmla="*/ 1 w 94"/>
                  <a:gd name="T17" fmla="*/ 97 h 158"/>
                  <a:gd name="T18" fmla="*/ 92 w 94"/>
                  <a:gd name="T19" fmla="*/ 158 h 158"/>
                  <a:gd name="T20" fmla="*/ 93 w 94"/>
                  <a:gd name="T21" fmla="*/ 158 h 158"/>
                  <a:gd name="T22" fmla="*/ 94 w 94"/>
                  <a:gd name="T23" fmla="*/ 156 h 158"/>
                  <a:gd name="T24" fmla="*/ 17 w 94"/>
                  <a:gd name="T25" fmla="*/ 1 h 158"/>
                  <a:gd name="T26" fmla="*/ 16 w 94"/>
                  <a:gd name="T27" fmla="*/ 0 h 158"/>
                  <a:gd name="T28" fmla="*/ 14 w 94"/>
                  <a:gd name="T29" fmla="*/ 1 h 158"/>
                  <a:gd name="T30" fmla="*/ 0 w 94"/>
                  <a:gd name="T31" fmla="*/ 96 h 158"/>
                  <a:gd name="T32" fmla="*/ 1 w 94"/>
                  <a:gd name="T33" fmla="*/ 97 h 158"/>
                  <a:gd name="T34" fmla="*/ 1 w 94"/>
                  <a:gd name="T35" fmla="*/ 9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" h="158">
                    <a:moveTo>
                      <a:pt x="1" y="96"/>
                    </a:moveTo>
                    <a:cubicBezTo>
                      <a:pt x="3" y="96"/>
                      <a:pt x="3" y="96"/>
                      <a:pt x="3" y="9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1" y="97"/>
                      <a:pt x="1" y="97"/>
                      <a:pt x="1" y="97"/>
                    </a:cubicBezTo>
                    <a:cubicBezTo>
                      <a:pt x="92" y="158"/>
                      <a:pt x="92" y="158"/>
                      <a:pt x="92" y="158"/>
                    </a:cubicBezTo>
                    <a:cubicBezTo>
                      <a:pt x="92" y="158"/>
                      <a:pt x="93" y="158"/>
                      <a:pt x="93" y="158"/>
                    </a:cubicBezTo>
                    <a:cubicBezTo>
                      <a:pt x="94" y="157"/>
                      <a:pt x="94" y="157"/>
                      <a:pt x="94" y="156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1"/>
                      <a:pt x="14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6"/>
                      <a:pt x="0" y="97"/>
                      <a:pt x="1" y="97"/>
                    </a:cubicBezTo>
                    <a:cubicBezTo>
                      <a:pt x="1" y="96"/>
                      <a:pt x="1" y="96"/>
                      <a:pt x="1" y="9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5" name="Freeform 1160"/>
              <p:cNvSpPr/>
              <p:nvPr/>
            </p:nvSpPr>
            <p:spPr bwMode="auto">
              <a:xfrm>
                <a:off x="6110" y="3624"/>
                <a:ext cx="125" cy="106"/>
              </a:xfrm>
              <a:custGeom>
                <a:avLst/>
                <a:gdLst>
                  <a:gd name="T0" fmla="*/ 2 w 118"/>
                  <a:gd name="T1" fmla="*/ 98 h 100"/>
                  <a:gd name="T2" fmla="*/ 2 w 118"/>
                  <a:gd name="T3" fmla="*/ 99 h 100"/>
                  <a:gd name="T4" fmla="*/ 117 w 118"/>
                  <a:gd name="T5" fmla="*/ 69 h 100"/>
                  <a:gd name="T6" fmla="*/ 118 w 118"/>
                  <a:gd name="T7" fmla="*/ 67 h 100"/>
                  <a:gd name="T8" fmla="*/ 109 w 118"/>
                  <a:gd name="T9" fmla="*/ 2 h 100"/>
                  <a:gd name="T10" fmla="*/ 108 w 118"/>
                  <a:gd name="T11" fmla="*/ 1 h 100"/>
                  <a:gd name="T12" fmla="*/ 107 w 118"/>
                  <a:gd name="T13" fmla="*/ 1 h 100"/>
                  <a:gd name="T14" fmla="*/ 1 w 118"/>
                  <a:gd name="T15" fmla="*/ 97 h 100"/>
                  <a:gd name="T16" fmla="*/ 0 w 118"/>
                  <a:gd name="T17" fmla="*/ 99 h 100"/>
                  <a:gd name="T18" fmla="*/ 2 w 118"/>
                  <a:gd name="T19" fmla="*/ 99 h 100"/>
                  <a:gd name="T20" fmla="*/ 2 w 118"/>
                  <a:gd name="T21" fmla="*/ 98 h 100"/>
                  <a:gd name="T22" fmla="*/ 3 w 118"/>
                  <a:gd name="T23" fmla="*/ 99 h 100"/>
                  <a:gd name="T24" fmla="*/ 107 w 118"/>
                  <a:gd name="T25" fmla="*/ 5 h 100"/>
                  <a:gd name="T26" fmla="*/ 115 w 118"/>
                  <a:gd name="T27" fmla="*/ 66 h 100"/>
                  <a:gd name="T28" fmla="*/ 1 w 118"/>
                  <a:gd name="T29" fmla="*/ 96 h 100"/>
                  <a:gd name="T30" fmla="*/ 2 w 118"/>
                  <a:gd name="T31" fmla="*/ 98 h 100"/>
                  <a:gd name="T32" fmla="*/ 3 w 118"/>
                  <a:gd name="T33" fmla="*/ 99 h 100"/>
                  <a:gd name="T34" fmla="*/ 2 w 118"/>
                  <a:gd name="T35" fmla="*/ 9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100">
                    <a:moveTo>
                      <a:pt x="2" y="98"/>
                    </a:moveTo>
                    <a:cubicBezTo>
                      <a:pt x="2" y="99"/>
                      <a:pt x="2" y="99"/>
                      <a:pt x="2" y="99"/>
                    </a:cubicBezTo>
                    <a:cubicBezTo>
                      <a:pt x="117" y="69"/>
                      <a:pt x="117" y="69"/>
                      <a:pt x="117" y="69"/>
                    </a:cubicBezTo>
                    <a:cubicBezTo>
                      <a:pt x="118" y="68"/>
                      <a:pt x="118" y="68"/>
                      <a:pt x="118" y="67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9" y="1"/>
                      <a:pt x="109" y="1"/>
                      <a:pt x="108" y="1"/>
                    </a:cubicBezTo>
                    <a:cubicBezTo>
                      <a:pt x="108" y="0"/>
                      <a:pt x="107" y="0"/>
                      <a:pt x="107" y="1"/>
                    </a:cubicBezTo>
                    <a:cubicBezTo>
                      <a:pt x="1" y="97"/>
                      <a:pt x="1" y="97"/>
                      <a:pt x="1" y="97"/>
                    </a:cubicBezTo>
                    <a:cubicBezTo>
                      <a:pt x="0" y="97"/>
                      <a:pt x="0" y="98"/>
                      <a:pt x="0" y="99"/>
                    </a:cubicBezTo>
                    <a:cubicBezTo>
                      <a:pt x="1" y="99"/>
                      <a:pt x="1" y="100"/>
                      <a:pt x="2" y="99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15" y="66"/>
                      <a:pt x="115" y="66"/>
                      <a:pt x="115" y="6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2" y="98"/>
                      <a:pt x="2" y="98"/>
                      <a:pt x="2" y="9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6" name="Freeform 1161"/>
              <p:cNvSpPr/>
              <p:nvPr/>
            </p:nvSpPr>
            <p:spPr bwMode="auto">
              <a:xfrm>
                <a:off x="6216" y="3284"/>
                <a:ext cx="105" cy="100"/>
              </a:xfrm>
              <a:custGeom>
                <a:avLst/>
                <a:gdLst>
                  <a:gd name="T0" fmla="*/ 99 w 100"/>
                  <a:gd name="T1" fmla="*/ 1 h 94"/>
                  <a:gd name="T2" fmla="*/ 97 w 100"/>
                  <a:gd name="T3" fmla="*/ 1 h 94"/>
                  <a:gd name="T4" fmla="*/ 50 w 100"/>
                  <a:gd name="T5" fmla="*/ 68 h 94"/>
                  <a:gd name="T6" fmla="*/ 10 w 100"/>
                  <a:gd name="T7" fmla="*/ 87 h 94"/>
                  <a:gd name="T8" fmla="*/ 100 w 100"/>
                  <a:gd name="T9" fmla="*/ 3 h 94"/>
                  <a:gd name="T10" fmla="*/ 99 w 100"/>
                  <a:gd name="T11" fmla="*/ 1 h 94"/>
                  <a:gd name="T12" fmla="*/ 97 w 100"/>
                  <a:gd name="T13" fmla="*/ 1 h 94"/>
                  <a:gd name="T14" fmla="*/ 99 w 100"/>
                  <a:gd name="T15" fmla="*/ 1 h 94"/>
                  <a:gd name="T16" fmla="*/ 98 w 100"/>
                  <a:gd name="T17" fmla="*/ 0 h 94"/>
                  <a:gd name="T18" fmla="*/ 1 w 100"/>
                  <a:gd name="T19" fmla="*/ 92 h 94"/>
                  <a:gd name="T20" fmla="*/ 1 w 100"/>
                  <a:gd name="T21" fmla="*/ 93 h 94"/>
                  <a:gd name="T22" fmla="*/ 2 w 100"/>
                  <a:gd name="T23" fmla="*/ 94 h 94"/>
                  <a:gd name="T24" fmla="*/ 52 w 100"/>
                  <a:gd name="T25" fmla="*/ 70 h 94"/>
                  <a:gd name="T26" fmla="*/ 52 w 100"/>
                  <a:gd name="T27" fmla="*/ 70 h 94"/>
                  <a:gd name="T28" fmla="*/ 100 w 100"/>
                  <a:gd name="T29" fmla="*/ 2 h 94"/>
                  <a:gd name="T30" fmla="*/ 100 w 100"/>
                  <a:gd name="T31" fmla="*/ 0 h 94"/>
                  <a:gd name="T32" fmla="*/ 98 w 100"/>
                  <a:gd name="T33" fmla="*/ 0 h 94"/>
                  <a:gd name="T34" fmla="*/ 99 w 100"/>
                  <a:gd name="T35" fmla="*/ 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94">
                    <a:moveTo>
                      <a:pt x="99" y="1"/>
                    </a:moveTo>
                    <a:cubicBezTo>
                      <a:pt x="97" y="1"/>
                      <a:pt x="97" y="1"/>
                      <a:pt x="97" y="1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0" y="92"/>
                      <a:pt x="0" y="93"/>
                      <a:pt x="1" y="93"/>
                    </a:cubicBezTo>
                    <a:cubicBezTo>
                      <a:pt x="1" y="94"/>
                      <a:pt x="2" y="94"/>
                      <a:pt x="2" y="94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0" y="1"/>
                      <a:pt x="100" y="0"/>
                    </a:cubicBezTo>
                    <a:cubicBezTo>
                      <a:pt x="99" y="0"/>
                      <a:pt x="98" y="0"/>
                      <a:pt x="98" y="0"/>
                    </a:cubicBezTo>
                    <a:cubicBezTo>
                      <a:pt x="99" y="1"/>
                      <a:pt x="99" y="1"/>
                      <a:pt x="99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7" name="Freeform 1162"/>
              <p:cNvSpPr/>
              <p:nvPr/>
            </p:nvSpPr>
            <p:spPr bwMode="auto">
              <a:xfrm>
                <a:off x="5653" y="3579"/>
                <a:ext cx="104" cy="36"/>
              </a:xfrm>
              <a:custGeom>
                <a:avLst/>
                <a:gdLst>
                  <a:gd name="T0" fmla="*/ 96 w 98"/>
                  <a:gd name="T1" fmla="*/ 32 h 34"/>
                  <a:gd name="T2" fmla="*/ 96 w 98"/>
                  <a:gd name="T3" fmla="*/ 31 h 34"/>
                  <a:gd name="T4" fmla="*/ 6 w 98"/>
                  <a:gd name="T5" fmla="*/ 26 h 34"/>
                  <a:gd name="T6" fmla="*/ 37 w 98"/>
                  <a:gd name="T7" fmla="*/ 3 h 34"/>
                  <a:gd name="T8" fmla="*/ 96 w 98"/>
                  <a:gd name="T9" fmla="*/ 33 h 34"/>
                  <a:gd name="T10" fmla="*/ 96 w 98"/>
                  <a:gd name="T11" fmla="*/ 32 h 34"/>
                  <a:gd name="T12" fmla="*/ 96 w 98"/>
                  <a:gd name="T13" fmla="*/ 31 h 34"/>
                  <a:gd name="T14" fmla="*/ 96 w 98"/>
                  <a:gd name="T15" fmla="*/ 32 h 34"/>
                  <a:gd name="T16" fmla="*/ 97 w 98"/>
                  <a:gd name="T17" fmla="*/ 31 h 34"/>
                  <a:gd name="T18" fmla="*/ 38 w 98"/>
                  <a:gd name="T19" fmla="*/ 0 h 34"/>
                  <a:gd name="T20" fmla="*/ 36 w 98"/>
                  <a:gd name="T21" fmla="*/ 0 h 34"/>
                  <a:gd name="T22" fmla="*/ 1 w 98"/>
                  <a:gd name="T23" fmla="*/ 26 h 34"/>
                  <a:gd name="T24" fmla="*/ 1 w 98"/>
                  <a:gd name="T25" fmla="*/ 27 h 34"/>
                  <a:gd name="T26" fmla="*/ 2 w 98"/>
                  <a:gd name="T27" fmla="*/ 28 h 34"/>
                  <a:gd name="T28" fmla="*/ 96 w 98"/>
                  <a:gd name="T29" fmla="*/ 34 h 34"/>
                  <a:gd name="T30" fmla="*/ 98 w 98"/>
                  <a:gd name="T31" fmla="*/ 32 h 34"/>
                  <a:gd name="T32" fmla="*/ 97 w 98"/>
                  <a:gd name="T33" fmla="*/ 31 h 34"/>
                  <a:gd name="T34" fmla="*/ 96 w 98"/>
                  <a:gd name="T35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34">
                    <a:moveTo>
                      <a:pt x="96" y="32"/>
                    </a:moveTo>
                    <a:cubicBezTo>
                      <a:pt x="96" y="31"/>
                      <a:pt x="96" y="31"/>
                      <a:pt x="96" y="31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7" y="31"/>
                      <a:pt x="97" y="31"/>
                      <a:pt x="97" y="3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0" y="27"/>
                      <a:pt x="1" y="27"/>
                    </a:cubicBezTo>
                    <a:cubicBezTo>
                      <a:pt x="1" y="28"/>
                      <a:pt x="1" y="28"/>
                      <a:pt x="2" y="28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97" y="34"/>
                      <a:pt x="97" y="33"/>
                      <a:pt x="98" y="32"/>
                    </a:cubicBezTo>
                    <a:cubicBezTo>
                      <a:pt x="98" y="32"/>
                      <a:pt x="98" y="31"/>
                      <a:pt x="97" y="31"/>
                    </a:cubicBezTo>
                    <a:cubicBezTo>
                      <a:pt x="96" y="32"/>
                      <a:pt x="96" y="32"/>
                      <a:pt x="96" y="3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8" name="Freeform 1163"/>
              <p:cNvSpPr/>
              <p:nvPr/>
            </p:nvSpPr>
            <p:spPr bwMode="auto">
              <a:xfrm>
                <a:off x="5632" y="3532"/>
                <a:ext cx="125" cy="83"/>
              </a:xfrm>
              <a:custGeom>
                <a:avLst/>
                <a:gdLst>
                  <a:gd name="T0" fmla="*/ 2 w 118"/>
                  <a:gd name="T1" fmla="*/ 2 h 78"/>
                  <a:gd name="T2" fmla="*/ 1 w 118"/>
                  <a:gd name="T3" fmla="*/ 2 h 78"/>
                  <a:gd name="T4" fmla="*/ 21 w 118"/>
                  <a:gd name="T5" fmla="*/ 71 h 78"/>
                  <a:gd name="T6" fmla="*/ 22 w 118"/>
                  <a:gd name="T7" fmla="*/ 72 h 78"/>
                  <a:gd name="T8" fmla="*/ 116 w 118"/>
                  <a:gd name="T9" fmla="*/ 78 h 78"/>
                  <a:gd name="T10" fmla="*/ 118 w 118"/>
                  <a:gd name="T11" fmla="*/ 77 h 78"/>
                  <a:gd name="T12" fmla="*/ 117 w 118"/>
                  <a:gd name="T13" fmla="*/ 75 h 78"/>
                  <a:gd name="T14" fmla="*/ 3 w 118"/>
                  <a:gd name="T15" fmla="*/ 0 h 78"/>
                  <a:gd name="T16" fmla="*/ 1 w 118"/>
                  <a:gd name="T17" fmla="*/ 0 h 78"/>
                  <a:gd name="T18" fmla="*/ 1 w 118"/>
                  <a:gd name="T19" fmla="*/ 2 h 78"/>
                  <a:gd name="T20" fmla="*/ 2 w 118"/>
                  <a:gd name="T21" fmla="*/ 2 h 78"/>
                  <a:gd name="T22" fmla="*/ 1 w 118"/>
                  <a:gd name="T23" fmla="*/ 3 h 78"/>
                  <a:gd name="T24" fmla="*/ 111 w 118"/>
                  <a:gd name="T25" fmla="*/ 74 h 78"/>
                  <a:gd name="T26" fmla="*/ 23 w 118"/>
                  <a:gd name="T27" fmla="*/ 69 h 78"/>
                  <a:gd name="T28" fmla="*/ 3 w 118"/>
                  <a:gd name="T29" fmla="*/ 1 h 78"/>
                  <a:gd name="T30" fmla="*/ 2 w 118"/>
                  <a:gd name="T31" fmla="*/ 2 h 78"/>
                  <a:gd name="T32" fmla="*/ 1 w 118"/>
                  <a:gd name="T33" fmla="*/ 3 h 78"/>
                  <a:gd name="T34" fmla="*/ 2 w 118"/>
                  <a:gd name="T3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78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21" y="72"/>
                      <a:pt x="21" y="72"/>
                      <a:pt x="22" y="72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8"/>
                      <a:pt x="117" y="77"/>
                      <a:pt x="118" y="77"/>
                    </a:cubicBezTo>
                    <a:cubicBezTo>
                      <a:pt x="118" y="76"/>
                      <a:pt x="118" y="75"/>
                      <a:pt x="117" y="7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11" y="74"/>
                      <a:pt x="111" y="74"/>
                      <a:pt x="111" y="74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9" name="Freeform 1164"/>
              <p:cNvSpPr/>
              <p:nvPr/>
            </p:nvSpPr>
            <p:spPr bwMode="auto">
              <a:xfrm>
                <a:off x="5691" y="3579"/>
                <a:ext cx="66" cy="99"/>
              </a:xfrm>
              <a:custGeom>
                <a:avLst/>
                <a:gdLst>
                  <a:gd name="T0" fmla="*/ 57 w 62"/>
                  <a:gd name="T1" fmla="*/ 92 h 94"/>
                  <a:gd name="T2" fmla="*/ 59 w 62"/>
                  <a:gd name="T3" fmla="*/ 91 h 94"/>
                  <a:gd name="T4" fmla="*/ 5 w 62"/>
                  <a:gd name="T5" fmla="*/ 5 h 94"/>
                  <a:gd name="T6" fmla="*/ 59 w 62"/>
                  <a:gd name="T7" fmla="*/ 33 h 94"/>
                  <a:gd name="T8" fmla="*/ 56 w 62"/>
                  <a:gd name="T9" fmla="*/ 92 h 94"/>
                  <a:gd name="T10" fmla="*/ 57 w 62"/>
                  <a:gd name="T11" fmla="*/ 92 h 94"/>
                  <a:gd name="T12" fmla="*/ 59 w 62"/>
                  <a:gd name="T13" fmla="*/ 91 h 94"/>
                  <a:gd name="T14" fmla="*/ 57 w 62"/>
                  <a:gd name="T15" fmla="*/ 92 h 94"/>
                  <a:gd name="T16" fmla="*/ 59 w 62"/>
                  <a:gd name="T17" fmla="*/ 92 h 94"/>
                  <a:gd name="T18" fmla="*/ 62 w 62"/>
                  <a:gd name="T19" fmla="*/ 32 h 94"/>
                  <a:gd name="T20" fmla="*/ 61 w 62"/>
                  <a:gd name="T21" fmla="*/ 31 h 94"/>
                  <a:gd name="T22" fmla="*/ 2 w 62"/>
                  <a:gd name="T23" fmla="*/ 0 h 94"/>
                  <a:gd name="T24" fmla="*/ 0 w 62"/>
                  <a:gd name="T25" fmla="*/ 0 h 94"/>
                  <a:gd name="T26" fmla="*/ 0 w 62"/>
                  <a:gd name="T27" fmla="*/ 2 h 94"/>
                  <a:gd name="T28" fmla="*/ 56 w 62"/>
                  <a:gd name="T29" fmla="*/ 93 h 94"/>
                  <a:gd name="T30" fmla="*/ 58 w 62"/>
                  <a:gd name="T31" fmla="*/ 94 h 94"/>
                  <a:gd name="T32" fmla="*/ 59 w 62"/>
                  <a:gd name="T33" fmla="*/ 92 h 94"/>
                  <a:gd name="T34" fmla="*/ 57 w 62"/>
                  <a:gd name="T35" fmla="*/ 9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94">
                    <a:moveTo>
                      <a:pt x="57" y="92"/>
                    </a:moveTo>
                    <a:cubicBezTo>
                      <a:pt x="59" y="91"/>
                      <a:pt x="59" y="91"/>
                      <a:pt x="59" y="91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9" y="91"/>
                      <a:pt x="59" y="91"/>
                      <a:pt x="59" y="91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2" y="32"/>
                      <a:pt x="61" y="31"/>
                      <a:pt x="61" y="3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94"/>
                      <a:pt x="57" y="94"/>
                      <a:pt x="58" y="94"/>
                    </a:cubicBezTo>
                    <a:cubicBezTo>
                      <a:pt x="58" y="94"/>
                      <a:pt x="59" y="93"/>
                      <a:pt x="59" y="92"/>
                    </a:cubicBezTo>
                    <a:cubicBezTo>
                      <a:pt x="57" y="92"/>
                      <a:pt x="57" y="92"/>
                      <a:pt x="57" y="9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0" name="Freeform 1165"/>
              <p:cNvSpPr/>
              <p:nvPr/>
            </p:nvSpPr>
            <p:spPr bwMode="auto">
              <a:xfrm>
                <a:off x="4179" y="3323"/>
                <a:ext cx="299" cy="137"/>
              </a:xfrm>
              <a:custGeom>
                <a:avLst/>
                <a:gdLst>
                  <a:gd name="T0" fmla="*/ 2 w 283"/>
                  <a:gd name="T1" fmla="*/ 128 h 129"/>
                  <a:gd name="T2" fmla="*/ 3 w 283"/>
                  <a:gd name="T3" fmla="*/ 129 h 129"/>
                  <a:gd name="T4" fmla="*/ 138 w 283"/>
                  <a:gd name="T5" fmla="*/ 4 h 129"/>
                  <a:gd name="T6" fmla="*/ 276 w 283"/>
                  <a:gd name="T7" fmla="*/ 69 h 129"/>
                  <a:gd name="T8" fmla="*/ 2 w 283"/>
                  <a:gd name="T9" fmla="*/ 126 h 129"/>
                  <a:gd name="T10" fmla="*/ 2 w 283"/>
                  <a:gd name="T11" fmla="*/ 128 h 129"/>
                  <a:gd name="T12" fmla="*/ 3 w 283"/>
                  <a:gd name="T13" fmla="*/ 129 h 129"/>
                  <a:gd name="T14" fmla="*/ 2 w 283"/>
                  <a:gd name="T15" fmla="*/ 128 h 129"/>
                  <a:gd name="T16" fmla="*/ 2 w 283"/>
                  <a:gd name="T17" fmla="*/ 129 h 129"/>
                  <a:gd name="T18" fmla="*/ 281 w 283"/>
                  <a:gd name="T19" fmla="*/ 71 h 129"/>
                  <a:gd name="T20" fmla="*/ 283 w 283"/>
                  <a:gd name="T21" fmla="*/ 70 h 129"/>
                  <a:gd name="T22" fmla="*/ 282 w 283"/>
                  <a:gd name="T23" fmla="*/ 68 h 129"/>
                  <a:gd name="T24" fmla="*/ 138 w 283"/>
                  <a:gd name="T25" fmla="*/ 0 h 129"/>
                  <a:gd name="T26" fmla="*/ 136 w 283"/>
                  <a:gd name="T27" fmla="*/ 1 h 129"/>
                  <a:gd name="T28" fmla="*/ 1 w 283"/>
                  <a:gd name="T29" fmla="*/ 127 h 129"/>
                  <a:gd name="T30" fmla="*/ 1 w 283"/>
                  <a:gd name="T31" fmla="*/ 129 h 129"/>
                  <a:gd name="T32" fmla="*/ 2 w 283"/>
                  <a:gd name="T33" fmla="*/ 129 h 129"/>
                  <a:gd name="T34" fmla="*/ 2 w 283"/>
                  <a:gd name="T35" fmla="*/ 12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3" h="129">
                    <a:moveTo>
                      <a:pt x="2" y="128"/>
                    </a:moveTo>
                    <a:cubicBezTo>
                      <a:pt x="3" y="129"/>
                      <a:pt x="3" y="129"/>
                      <a:pt x="3" y="129"/>
                    </a:cubicBezTo>
                    <a:cubicBezTo>
                      <a:pt x="138" y="4"/>
                      <a:pt x="138" y="4"/>
                      <a:pt x="138" y="4"/>
                    </a:cubicBezTo>
                    <a:cubicBezTo>
                      <a:pt x="276" y="69"/>
                      <a:pt x="276" y="69"/>
                      <a:pt x="276" y="69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281" y="71"/>
                      <a:pt x="281" y="71"/>
                      <a:pt x="281" y="71"/>
                    </a:cubicBezTo>
                    <a:cubicBezTo>
                      <a:pt x="282" y="71"/>
                      <a:pt x="283" y="71"/>
                      <a:pt x="283" y="70"/>
                    </a:cubicBezTo>
                    <a:cubicBezTo>
                      <a:pt x="283" y="69"/>
                      <a:pt x="282" y="69"/>
                      <a:pt x="282" y="68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7" y="0"/>
                      <a:pt x="137" y="0"/>
                      <a:pt x="136" y="1"/>
                    </a:cubicBezTo>
                    <a:cubicBezTo>
                      <a:pt x="1" y="127"/>
                      <a:pt x="1" y="127"/>
                      <a:pt x="1" y="127"/>
                    </a:cubicBezTo>
                    <a:cubicBezTo>
                      <a:pt x="0" y="127"/>
                      <a:pt x="0" y="128"/>
                      <a:pt x="1" y="129"/>
                    </a:cubicBezTo>
                    <a:cubicBezTo>
                      <a:pt x="1" y="129"/>
                      <a:pt x="2" y="129"/>
                      <a:pt x="2" y="129"/>
                    </a:cubicBezTo>
                    <a:cubicBezTo>
                      <a:pt x="2" y="128"/>
                      <a:pt x="2" y="128"/>
                      <a:pt x="2" y="12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1" name="Freeform 1166"/>
              <p:cNvSpPr/>
              <p:nvPr/>
            </p:nvSpPr>
            <p:spPr bwMode="auto">
              <a:xfrm>
                <a:off x="3941" y="3635"/>
                <a:ext cx="104" cy="207"/>
              </a:xfrm>
              <a:custGeom>
                <a:avLst/>
                <a:gdLst>
                  <a:gd name="T0" fmla="*/ 22 w 98"/>
                  <a:gd name="T1" fmla="*/ 2 h 196"/>
                  <a:gd name="T2" fmla="*/ 21 w 98"/>
                  <a:gd name="T3" fmla="*/ 2 h 196"/>
                  <a:gd name="T4" fmla="*/ 1 w 98"/>
                  <a:gd name="T5" fmla="*/ 92 h 196"/>
                  <a:gd name="T6" fmla="*/ 1 w 98"/>
                  <a:gd name="T7" fmla="*/ 94 h 196"/>
                  <a:gd name="T8" fmla="*/ 96 w 98"/>
                  <a:gd name="T9" fmla="*/ 196 h 196"/>
                  <a:gd name="T10" fmla="*/ 97 w 98"/>
                  <a:gd name="T11" fmla="*/ 196 h 196"/>
                  <a:gd name="T12" fmla="*/ 98 w 98"/>
                  <a:gd name="T13" fmla="*/ 194 h 196"/>
                  <a:gd name="T14" fmla="*/ 23 w 98"/>
                  <a:gd name="T15" fmla="*/ 1 h 196"/>
                  <a:gd name="T16" fmla="*/ 22 w 98"/>
                  <a:gd name="T17" fmla="*/ 0 h 196"/>
                  <a:gd name="T18" fmla="*/ 21 w 98"/>
                  <a:gd name="T19" fmla="*/ 2 h 196"/>
                  <a:gd name="T20" fmla="*/ 22 w 98"/>
                  <a:gd name="T21" fmla="*/ 2 h 196"/>
                  <a:gd name="T22" fmla="*/ 21 w 98"/>
                  <a:gd name="T23" fmla="*/ 2 h 196"/>
                  <a:gd name="T24" fmla="*/ 92 w 98"/>
                  <a:gd name="T25" fmla="*/ 188 h 196"/>
                  <a:gd name="T26" fmla="*/ 4 w 98"/>
                  <a:gd name="T27" fmla="*/ 92 h 196"/>
                  <a:gd name="T28" fmla="*/ 23 w 98"/>
                  <a:gd name="T29" fmla="*/ 2 h 196"/>
                  <a:gd name="T30" fmla="*/ 22 w 98"/>
                  <a:gd name="T31" fmla="*/ 2 h 196"/>
                  <a:gd name="T32" fmla="*/ 21 w 98"/>
                  <a:gd name="T33" fmla="*/ 2 h 196"/>
                  <a:gd name="T34" fmla="*/ 22 w 98"/>
                  <a:gd name="T35" fmla="*/ 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96">
                    <a:moveTo>
                      <a:pt x="22" y="2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0" y="93"/>
                      <a:pt x="1" y="93"/>
                      <a:pt x="1" y="94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96" y="196"/>
                      <a:pt x="97" y="196"/>
                      <a:pt x="97" y="196"/>
                    </a:cubicBezTo>
                    <a:cubicBezTo>
                      <a:pt x="98" y="196"/>
                      <a:pt x="98" y="195"/>
                      <a:pt x="98" y="19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0"/>
                      <a:pt x="22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4" y="92"/>
                      <a:pt x="4" y="92"/>
                      <a:pt x="4" y="9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2"/>
                      <a:pt x="22" y="2"/>
                      <a:pt x="2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2" name="Freeform 1167"/>
              <p:cNvSpPr/>
              <p:nvPr/>
            </p:nvSpPr>
            <p:spPr bwMode="auto">
              <a:xfrm>
                <a:off x="4589" y="3032"/>
                <a:ext cx="205" cy="112"/>
              </a:xfrm>
              <a:custGeom>
                <a:avLst/>
                <a:gdLst>
                  <a:gd name="T0" fmla="*/ 1 w 194"/>
                  <a:gd name="T1" fmla="*/ 104 h 106"/>
                  <a:gd name="T2" fmla="*/ 2 w 194"/>
                  <a:gd name="T3" fmla="*/ 106 h 106"/>
                  <a:gd name="T4" fmla="*/ 188 w 194"/>
                  <a:gd name="T5" fmla="*/ 6 h 106"/>
                  <a:gd name="T6" fmla="*/ 124 w 194"/>
                  <a:gd name="T7" fmla="*/ 96 h 106"/>
                  <a:gd name="T8" fmla="*/ 1 w 194"/>
                  <a:gd name="T9" fmla="*/ 103 h 106"/>
                  <a:gd name="T10" fmla="*/ 1 w 194"/>
                  <a:gd name="T11" fmla="*/ 104 h 106"/>
                  <a:gd name="T12" fmla="*/ 2 w 194"/>
                  <a:gd name="T13" fmla="*/ 106 h 106"/>
                  <a:gd name="T14" fmla="*/ 1 w 194"/>
                  <a:gd name="T15" fmla="*/ 104 h 106"/>
                  <a:gd name="T16" fmla="*/ 2 w 194"/>
                  <a:gd name="T17" fmla="*/ 106 h 106"/>
                  <a:gd name="T18" fmla="*/ 125 w 194"/>
                  <a:gd name="T19" fmla="*/ 99 h 106"/>
                  <a:gd name="T20" fmla="*/ 126 w 194"/>
                  <a:gd name="T21" fmla="*/ 99 h 106"/>
                  <a:gd name="T22" fmla="*/ 194 w 194"/>
                  <a:gd name="T23" fmla="*/ 2 h 106"/>
                  <a:gd name="T24" fmla="*/ 194 w 194"/>
                  <a:gd name="T25" fmla="*/ 1 h 106"/>
                  <a:gd name="T26" fmla="*/ 192 w 194"/>
                  <a:gd name="T27" fmla="*/ 0 h 106"/>
                  <a:gd name="T28" fmla="*/ 1 w 194"/>
                  <a:gd name="T29" fmla="*/ 103 h 106"/>
                  <a:gd name="T30" fmla="*/ 0 w 194"/>
                  <a:gd name="T31" fmla="*/ 105 h 106"/>
                  <a:gd name="T32" fmla="*/ 2 w 194"/>
                  <a:gd name="T33" fmla="*/ 106 h 106"/>
                  <a:gd name="T34" fmla="*/ 1 w 194"/>
                  <a:gd name="T35" fmla="*/ 10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106">
                    <a:moveTo>
                      <a:pt x="1" y="104"/>
                    </a:moveTo>
                    <a:cubicBezTo>
                      <a:pt x="2" y="106"/>
                      <a:pt x="2" y="106"/>
                      <a:pt x="2" y="106"/>
                    </a:cubicBezTo>
                    <a:cubicBezTo>
                      <a:pt x="188" y="6"/>
                      <a:pt x="188" y="6"/>
                      <a:pt x="188" y="6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25" y="99"/>
                      <a:pt x="125" y="99"/>
                      <a:pt x="125" y="99"/>
                    </a:cubicBezTo>
                    <a:cubicBezTo>
                      <a:pt x="125" y="99"/>
                      <a:pt x="125" y="99"/>
                      <a:pt x="126" y="99"/>
                    </a:cubicBezTo>
                    <a:cubicBezTo>
                      <a:pt x="194" y="2"/>
                      <a:pt x="194" y="2"/>
                      <a:pt x="194" y="2"/>
                    </a:cubicBezTo>
                    <a:cubicBezTo>
                      <a:pt x="194" y="2"/>
                      <a:pt x="194" y="1"/>
                      <a:pt x="194" y="1"/>
                    </a:cubicBezTo>
                    <a:cubicBezTo>
                      <a:pt x="193" y="0"/>
                      <a:pt x="193" y="0"/>
                      <a:pt x="192" y="0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0" y="103"/>
                      <a:pt x="0" y="104"/>
                      <a:pt x="0" y="105"/>
                    </a:cubicBezTo>
                    <a:cubicBezTo>
                      <a:pt x="0" y="105"/>
                      <a:pt x="1" y="106"/>
                      <a:pt x="2" y="106"/>
                    </a:cubicBezTo>
                    <a:cubicBezTo>
                      <a:pt x="1" y="104"/>
                      <a:pt x="1" y="104"/>
                      <a:pt x="1" y="10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3" name="Freeform 1168"/>
              <p:cNvSpPr/>
              <p:nvPr/>
            </p:nvSpPr>
            <p:spPr bwMode="auto">
              <a:xfrm>
                <a:off x="5197" y="3312"/>
                <a:ext cx="118" cy="98"/>
              </a:xfrm>
              <a:custGeom>
                <a:avLst/>
                <a:gdLst>
                  <a:gd name="T0" fmla="*/ 2 w 112"/>
                  <a:gd name="T1" fmla="*/ 89 h 93"/>
                  <a:gd name="T2" fmla="*/ 2 w 112"/>
                  <a:gd name="T3" fmla="*/ 90 h 93"/>
                  <a:gd name="T4" fmla="*/ 110 w 112"/>
                  <a:gd name="T5" fmla="*/ 93 h 93"/>
                  <a:gd name="T6" fmla="*/ 111 w 112"/>
                  <a:gd name="T7" fmla="*/ 93 h 93"/>
                  <a:gd name="T8" fmla="*/ 112 w 112"/>
                  <a:gd name="T9" fmla="*/ 91 h 93"/>
                  <a:gd name="T10" fmla="*/ 103 w 112"/>
                  <a:gd name="T11" fmla="*/ 1 h 93"/>
                  <a:gd name="T12" fmla="*/ 102 w 112"/>
                  <a:gd name="T13" fmla="*/ 0 h 93"/>
                  <a:gd name="T14" fmla="*/ 100 w 112"/>
                  <a:gd name="T15" fmla="*/ 0 h 93"/>
                  <a:gd name="T16" fmla="*/ 1 w 112"/>
                  <a:gd name="T17" fmla="*/ 88 h 93"/>
                  <a:gd name="T18" fmla="*/ 1 w 112"/>
                  <a:gd name="T19" fmla="*/ 89 h 93"/>
                  <a:gd name="T20" fmla="*/ 2 w 112"/>
                  <a:gd name="T21" fmla="*/ 90 h 93"/>
                  <a:gd name="T22" fmla="*/ 2 w 112"/>
                  <a:gd name="T23" fmla="*/ 89 h 93"/>
                  <a:gd name="T24" fmla="*/ 3 w 112"/>
                  <a:gd name="T25" fmla="*/ 90 h 93"/>
                  <a:gd name="T26" fmla="*/ 100 w 112"/>
                  <a:gd name="T27" fmla="*/ 5 h 93"/>
                  <a:gd name="T28" fmla="*/ 109 w 112"/>
                  <a:gd name="T29" fmla="*/ 90 h 93"/>
                  <a:gd name="T30" fmla="*/ 2 w 112"/>
                  <a:gd name="T31" fmla="*/ 87 h 93"/>
                  <a:gd name="T32" fmla="*/ 2 w 112"/>
                  <a:gd name="T33" fmla="*/ 89 h 93"/>
                  <a:gd name="T34" fmla="*/ 3 w 112"/>
                  <a:gd name="T35" fmla="*/ 90 h 93"/>
                  <a:gd name="T36" fmla="*/ 2 w 112"/>
                  <a:gd name="T37" fmla="*/ 8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93">
                    <a:moveTo>
                      <a:pt x="2" y="89"/>
                    </a:moveTo>
                    <a:cubicBezTo>
                      <a:pt x="2" y="90"/>
                      <a:pt x="2" y="90"/>
                      <a:pt x="2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2" y="92"/>
                      <a:pt x="112" y="92"/>
                      <a:pt x="112" y="9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2" y="1"/>
                      <a:pt x="102" y="0"/>
                      <a:pt x="102" y="0"/>
                    </a:cubicBezTo>
                    <a:cubicBezTo>
                      <a:pt x="101" y="0"/>
                      <a:pt x="100" y="0"/>
                      <a:pt x="100" y="0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1" y="88"/>
                      <a:pt x="0" y="89"/>
                      <a:pt x="1" y="89"/>
                    </a:cubicBezTo>
                    <a:cubicBezTo>
                      <a:pt x="1" y="90"/>
                      <a:pt x="1" y="90"/>
                      <a:pt x="2" y="90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" y="89"/>
                      <a:pt x="2" y="89"/>
                      <a:pt x="2" y="8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4" name="Freeform 1169"/>
              <p:cNvSpPr/>
              <p:nvPr/>
            </p:nvSpPr>
            <p:spPr bwMode="auto">
              <a:xfrm>
                <a:off x="5065" y="2884"/>
                <a:ext cx="178" cy="94"/>
              </a:xfrm>
              <a:custGeom>
                <a:avLst/>
                <a:gdLst>
                  <a:gd name="T0" fmla="*/ 168 w 169"/>
                  <a:gd name="T1" fmla="*/ 2 h 89"/>
                  <a:gd name="T2" fmla="*/ 166 w 169"/>
                  <a:gd name="T3" fmla="*/ 2 h 89"/>
                  <a:gd name="T4" fmla="*/ 165 w 169"/>
                  <a:gd name="T5" fmla="*/ 86 h 89"/>
                  <a:gd name="T6" fmla="*/ 8 w 169"/>
                  <a:gd name="T7" fmla="*/ 65 h 89"/>
                  <a:gd name="T8" fmla="*/ 168 w 169"/>
                  <a:gd name="T9" fmla="*/ 3 h 89"/>
                  <a:gd name="T10" fmla="*/ 168 w 169"/>
                  <a:gd name="T11" fmla="*/ 2 h 89"/>
                  <a:gd name="T12" fmla="*/ 166 w 169"/>
                  <a:gd name="T13" fmla="*/ 2 h 89"/>
                  <a:gd name="T14" fmla="*/ 168 w 169"/>
                  <a:gd name="T15" fmla="*/ 2 h 89"/>
                  <a:gd name="T16" fmla="*/ 167 w 169"/>
                  <a:gd name="T17" fmla="*/ 1 h 89"/>
                  <a:gd name="T18" fmla="*/ 1 w 169"/>
                  <a:gd name="T19" fmla="*/ 64 h 89"/>
                  <a:gd name="T20" fmla="*/ 1 w 169"/>
                  <a:gd name="T21" fmla="*/ 66 h 89"/>
                  <a:gd name="T22" fmla="*/ 2 w 169"/>
                  <a:gd name="T23" fmla="*/ 67 h 89"/>
                  <a:gd name="T24" fmla="*/ 166 w 169"/>
                  <a:gd name="T25" fmla="*/ 89 h 89"/>
                  <a:gd name="T26" fmla="*/ 167 w 169"/>
                  <a:gd name="T27" fmla="*/ 89 h 89"/>
                  <a:gd name="T28" fmla="*/ 168 w 169"/>
                  <a:gd name="T29" fmla="*/ 88 h 89"/>
                  <a:gd name="T30" fmla="*/ 169 w 169"/>
                  <a:gd name="T31" fmla="*/ 2 h 89"/>
                  <a:gd name="T32" fmla="*/ 168 w 169"/>
                  <a:gd name="T33" fmla="*/ 1 h 89"/>
                  <a:gd name="T34" fmla="*/ 167 w 169"/>
                  <a:gd name="T35" fmla="*/ 1 h 89"/>
                  <a:gd name="T36" fmla="*/ 168 w 169"/>
                  <a:gd name="T37" fmla="*/ 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9" h="89">
                    <a:moveTo>
                      <a:pt x="168" y="2"/>
                    </a:moveTo>
                    <a:cubicBezTo>
                      <a:pt x="166" y="2"/>
                      <a:pt x="166" y="2"/>
                      <a:pt x="166" y="2"/>
                    </a:cubicBezTo>
                    <a:cubicBezTo>
                      <a:pt x="165" y="86"/>
                      <a:pt x="165" y="86"/>
                      <a:pt x="165" y="86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168" y="3"/>
                      <a:pt x="168" y="3"/>
                      <a:pt x="168" y="3"/>
                    </a:cubicBezTo>
                    <a:cubicBezTo>
                      <a:pt x="168" y="2"/>
                      <a:pt x="168" y="2"/>
                      <a:pt x="168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8" y="2"/>
                      <a:pt x="168" y="2"/>
                      <a:pt x="168" y="2"/>
                    </a:cubicBezTo>
                    <a:cubicBezTo>
                      <a:pt x="167" y="1"/>
                      <a:pt x="167" y="1"/>
                      <a:pt x="167" y="1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0" y="65"/>
                      <a:pt x="1" y="66"/>
                    </a:cubicBezTo>
                    <a:cubicBezTo>
                      <a:pt x="1" y="66"/>
                      <a:pt x="1" y="67"/>
                      <a:pt x="2" y="67"/>
                    </a:cubicBezTo>
                    <a:cubicBezTo>
                      <a:pt x="166" y="89"/>
                      <a:pt x="166" y="89"/>
                      <a:pt x="166" y="89"/>
                    </a:cubicBezTo>
                    <a:cubicBezTo>
                      <a:pt x="166" y="89"/>
                      <a:pt x="167" y="89"/>
                      <a:pt x="167" y="89"/>
                    </a:cubicBezTo>
                    <a:cubicBezTo>
                      <a:pt x="167" y="88"/>
                      <a:pt x="168" y="88"/>
                      <a:pt x="168" y="88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1"/>
                      <a:pt x="168" y="1"/>
                    </a:cubicBezTo>
                    <a:cubicBezTo>
                      <a:pt x="168" y="1"/>
                      <a:pt x="168" y="0"/>
                      <a:pt x="167" y="1"/>
                    </a:cubicBezTo>
                    <a:cubicBezTo>
                      <a:pt x="168" y="2"/>
                      <a:pt x="168" y="2"/>
                      <a:pt x="16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5" name="Freeform 1170"/>
              <p:cNvSpPr/>
              <p:nvPr/>
            </p:nvSpPr>
            <p:spPr bwMode="auto">
              <a:xfrm>
                <a:off x="4479" y="3698"/>
                <a:ext cx="275" cy="107"/>
              </a:xfrm>
              <a:custGeom>
                <a:avLst/>
                <a:gdLst>
                  <a:gd name="T0" fmla="*/ 259 w 260"/>
                  <a:gd name="T1" fmla="*/ 2 h 101"/>
                  <a:gd name="T2" fmla="*/ 258 w 260"/>
                  <a:gd name="T3" fmla="*/ 0 h 101"/>
                  <a:gd name="T4" fmla="*/ 1 w 260"/>
                  <a:gd name="T5" fmla="*/ 47 h 101"/>
                  <a:gd name="T6" fmla="*/ 0 w 260"/>
                  <a:gd name="T7" fmla="*/ 48 h 101"/>
                  <a:gd name="T8" fmla="*/ 1 w 260"/>
                  <a:gd name="T9" fmla="*/ 50 h 101"/>
                  <a:gd name="T10" fmla="*/ 83 w 260"/>
                  <a:gd name="T11" fmla="*/ 101 h 101"/>
                  <a:gd name="T12" fmla="*/ 84 w 260"/>
                  <a:gd name="T13" fmla="*/ 101 h 101"/>
                  <a:gd name="T14" fmla="*/ 259 w 260"/>
                  <a:gd name="T15" fmla="*/ 3 h 101"/>
                  <a:gd name="T16" fmla="*/ 260 w 260"/>
                  <a:gd name="T17" fmla="*/ 1 h 101"/>
                  <a:gd name="T18" fmla="*/ 258 w 260"/>
                  <a:gd name="T19" fmla="*/ 0 h 101"/>
                  <a:gd name="T20" fmla="*/ 259 w 260"/>
                  <a:gd name="T21" fmla="*/ 2 h 101"/>
                  <a:gd name="T22" fmla="*/ 258 w 260"/>
                  <a:gd name="T23" fmla="*/ 0 h 101"/>
                  <a:gd name="T24" fmla="*/ 84 w 260"/>
                  <a:gd name="T25" fmla="*/ 98 h 101"/>
                  <a:gd name="T26" fmla="*/ 6 w 260"/>
                  <a:gd name="T27" fmla="*/ 49 h 101"/>
                  <a:gd name="T28" fmla="*/ 259 w 260"/>
                  <a:gd name="T29" fmla="*/ 3 h 101"/>
                  <a:gd name="T30" fmla="*/ 259 w 260"/>
                  <a:gd name="T31" fmla="*/ 2 h 101"/>
                  <a:gd name="T32" fmla="*/ 258 w 260"/>
                  <a:gd name="T33" fmla="*/ 0 h 101"/>
                  <a:gd name="T34" fmla="*/ 259 w 260"/>
                  <a:gd name="T35" fmla="*/ 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0" h="101">
                    <a:moveTo>
                      <a:pt x="259" y="2"/>
                    </a:moveTo>
                    <a:cubicBezTo>
                      <a:pt x="258" y="0"/>
                      <a:pt x="258" y="0"/>
                      <a:pt x="258" y="0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0" y="48"/>
                      <a:pt x="0" y="48"/>
                    </a:cubicBezTo>
                    <a:cubicBezTo>
                      <a:pt x="0" y="49"/>
                      <a:pt x="0" y="50"/>
                      <a:pt x="1" y="50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83" y="101"/>
                      <a:pt x="84" y="101"/>
                      <a:pt x="84" y="101"/>
                    </a:cubicBezTo>
                    <a:cubicBezTo>
                      <a:pt x="259" y="3"/>
                      <a:pt x="259" y="3"/>
                      <a:pt x="259" y="3"/>
                    </a:cubicBezTo>
                    <a:cubicBezTo>
                      <a:pt x="260" y="3"/>
                      <a:pt x="260" y="2"/>
                      <a:pt x="260" y="1"/>
                    </a:cubicBezTo>
                    <a:cubicBezTo>
                      <a:pt x="260" y="1"/>
                      <a:pt x="259" y="0"/>
                      <a:pt x="258" y="0"/>
                    </a:cubicBezTo>
                    <a:cubicBezTo>
                      <a:pt x="259" y="2"/>
                      <a:pt x="259" y="2"/>
                      <a:pt x="259" y="2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259" y="3"/>
                      <a:pt x="259" y="3"/>
                      <a:pt x="259" y="3"/>
                    </a:cubicBezTo>
                    <a:cubicBezTo>
                      <a:pt x="259" y="2"/>
                      <a:pt x="259" y="2"/>
                      <a:pt x="259" y="2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259" y="2"/>
                      <a:pt x="259" y="2"/>
                      <a:pt x="25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6" name="Freeform 1171"/>
              <p:cNvSpPr/>
              <p:nvPr/>
            </p:nvSpPr>
            <p:spPr bwMode="auto">
              <a:xfrm>
                <a:off x="4294" y="3636"/>
                <a:ext cx="225" cy="115"/>
              </a:xfrm>
              <a:custGeom>
                <a:avLst/>
                <a:gdLst>
                  <a:gd name="T0" fmla="*/ 211 w 213"/>
                  <a:gd name="T1" fmla="*/ 2 h 109"/>
                  <a:gd name="T2" fmla="*/ 210 w 213"/>
                  <a:gd name="T3" fmla="*/ 1 h 109"/>
                  <a:gd name="T4" fmla="*/ 176 w 213"/>
                  <a:gd name="T5" fmla="*/ 106 h 109"/>
                  <a:gd name="T6" fmla="*/ 7 w 213"/>
                  <a:gd name="T7" fmla="*/ 84 h 109"/>
                  <a:gd name="T8" fmla="*/ 212 w 213"/>
                  <a:gd name="T9" fmla="*/ 3 h 109"/>
                  <a:gd name="T10" fmla="*/ 211 w 213"/>
                  <a:gd name="T11" fmla="*/ 2 h 109"/>
                  <a:gd name="T12" fmla="*/ 210 w 213"/>
                  <a:gd name="T13" fmla="*/ 1 h 109"/>
                  <a:gd name="T14" fmla="*/ 211 w 213"/>
                  <a:gd name="T15" fmla="*/ 2 h 109"/>
                  <a:gd name="T16" fmla="*/ 211 w 213"/>
                  <a:gd name="T17" fmla="*/ 0 h 109"/>
                  <a:gd name="T18" fmla="*/ 1 w 213"/>
                  <a:gd name="T19" fmla="*/ 84 h 109"/>
                  <a:gd name="T20" fmla="*/ 0 w 213"/>
                  <a:gd name="T21" fmla="*/ 85 h 109"/>
                  <a:gd name="T22" fmla="*/ 1 w 213"/>
                  <a:gd name="T23" fmla="*/ 86 h 109"/>
                  <a:gd name="T24" fmla="*/ 176 w 213"/>
                  <a:gd name="T25" fmla="*/ 109 h 109"/>
                  <a:gd name="T26" fmla="*/ 178 w 213"/>
                  <a:gd name="T27" fmla="*/ 108 h 109"/>
                  <a:gd name="T28" fmla="*/ 213 w 213"/>
                  <a:gd name="T29" fmla="*/ 2 h 109"/>
                  <a:gd name="T30" fmla="*/ 212 w 213"/>
                  <a:gd name="T31" fmla="*/ 1 h 109"/>
                  <a:gd name="T32" fmla="*/ 211 w 213"/>
                  <a:gd name="T33" fmla="*/ 0 h 109"/>
                  <a:gd name="T34" fmla="*/ 211 w 213"/>
                  <a:gd name="T35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109">
                    <a:moveTo>
                      <a:pt x="211" y="2"/>
                    </a:moveTo>
                    <a:cubicBezTo>
                      <a:pt x="210" y="1"/>
                      <a:pt x="210" y="1"/>
                      <a:pt x="210" y="1"/>
                    </a:cubicBezTo>
                    <a:cubicBezTo>
                      <a:pt x="176" y="106"/>
                      <a:pt x="176" y="106"/>
                      <a:pt x="176" y="106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1" y="2"/>
                      <a:pt x="211" y="2"/>
                      <a:pt x="211" y="2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2"/>
                      <a:pt x="211" y="2"/>
                      <a:pt x="211" y="2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4"/>
                      <a:pt x="0" y="84"/>
                      <a:pt x="0" y="85"/>
                    </a:cubicBezTo>
                    <a:cubicBezTo>
                      <a:pt x="0" y="86"/>
                      <a:pt x="1" y="86"/>
                      <a:pt x="1" y="86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7" y="109"/>
                      <a:pt x="178" y="109"/>
                      <a:pt x="178" y="108"/>
                    </a:cubicBezTo>
                    <a:cubicBezTo>
                      <a:pt x="213" y="2"/>
                      <a:pt x="213" y="2"/>
                      <a:pt x="213" y="2"/>
                    </a:cubicBezTo>
                    <a:cubicBezTo>
                      <a:pt x="213" y="2"/>
                      <a:pt x="213" y="1"/>
                      <a:pt x="212" y="1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1" y="2"/>
                      <a:pt x="211" y="2"/>
                      <a:pt x="21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7" name="Freeform 1172"/>
              <p:cNvSpPr/>
              <p:nvPr/>
            </p:nvSpPr>
            <p:spPr bwMode="auto">
              <a:xfrm>
                <a:off x="4479" y="3636"/>
                <a:ext cx="90" cy="169"/>
              </a:xfrm>
              <a:custGeom>
                <a:avLst/>
                <a:gdLst>
                  <a:gd name="T0" fmla="*/ 83 w 85"/>
                  <a:gd name="T1" fmla="*/ 158 h 160"/>
                  <a:gd name="T2" fmla="*/ 84 w 85"/>
                  <a:gd name="T3" fmla="*/ 157 h 160"/>
                  <a:gd name="T4" fmla="*/ 3 w 85"/>
                  <a:gd name="T5" fmla="*/ 107 h 160"/>
                  <a:gd name="T6" fmla="*/ 36 w 85"/>
                  <a:gd name="T7" fmla="*/ 7 h 160"/>
                  <a:gd name="T8" fmla="*/ 82 w 85"/>
                  <a:gd name="T9" fmla="*/ 159 h 160"/>
                  <a:gd name="T10" fmla="*/ 83 w 85"/>
                  <a:gd name="T11" fmla="*/ 158 h 160"/>
                  <a:gd name="T12" fmla="*/ 84 w 85"/>
                  <a:gd name="T13" fmla="*/ 157 h 160"/>
                  <a:gd name="T14" fmla="*/ 83 w 85"/>
                  <a:gd name="T15" fmla="*/ 158 h 160"/>
                  <a:gd name="T16" fmla="*/ 85 w 85"/>
                  <a:gd name="T17" fmla="*/ 158 h 160"/>
                  <a:gd name="T18" fmla="*/ 38 w 85"/>
                  <a:gd name="T19" fmla="*/ 1 h 160"/>
                  <a:gd name="T20" fmla="*/ 36 w 85"/>
                  <a:gd name="T21" fmla="*/ 0 h 160"/>
                  <a:gd name="T22" fmla="*/ 35 w 85"/>
                  <a:gd name="T23" fmla="*/ 1 h 160"/>
                  <a:gd name="T24" fmla="*/ 0 w 85"/>
                  <a:gd name="T25" fmla="*/ 107 h 160"/>
                  <a:gd name="T26" fmla="*/ 1 w 85"/>
                  <a:gd name="T27" fmla="*/ 109 h 160"/>
                  <a:gd name="T28" fmla="*/ 83 w 85"/>
                  <a:gd name="T29" fmla="*/ 160 h 160"/>
                  <a:gd name="T30" fmla="*/ 84 w 85"/>
                  <a:gd name="T31" fmla="*/ 160 h 160"/>
                  <a:gd name="T32" fmla="*/ 85 w 85"/>
                  <a:gd name="T33" fmla="*/ 158 h 160"/>
                  <a:gd name="T34" fmla="*/ 83 w 85"/>
                  <a:gd name="T35" fmla="*/ 15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160">
                    <a:moveTo>
                      <a:pt x="83" y="158"/>
                    </a:moveTo>
                    <a:cubicBezTo>
                      <a:pt x="84" y="157"/>
                      <a:pt x="84" y="157"/>
                      <a:pt x="84" y="15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82" y="159"/>
                      <a:pt x="82" y="159"/>
                      <a:pt x="82" y="159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4" y="157"/>
                      <a:pt x="84" y="157"/>
                      <a:pt x="84" y="157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1"/>
                      <a:pt x="37" y="0"/>
                      <a:pt x="36" y="0"/>
                    </a:cubicBezTo>
                    <a:cubicBezTo>
                      <a:pt x="36" y="0"/>
                      <a:pt x="35" y="1"/>
                      <a:pt x="35" y="1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8"/>
                      <a:pt x="0" y="109"/>
                      <a:pt x="1" y="109"/>
                    </a:cubicBezTo>
                    <a:cubicBezTo>
                      <a:pt x="83" y="160"/>
                      <a:pt x="83" y="160"/>
                      <a:pt x="83" y="160"/>
                    </a:cubicBezTo>
                    <a:cubicBezTo>
                      <a:pt x="83" y="160"/>
                      <a:pt x="84" y="160"/>
                      <a:pt x="84" y="160"/>
                    </a:cubicBezTo>
                    <a:cubicBezTo>
                      <a:pt x="85" y="159"/>
                      <a:pt x="85" y="159"/>
                      <a:pt x="85" y="158"/>
                    </a:cubicBezTo>
                    <a:cubicBezTo>
                      <a:pt x="83" y="158"/>
                      <a:pt x="83" y="158"/>
                      <a:pt x="83" y="15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8" name="Freeform 1173"/>
              <p:cNvSpPr/>
              <p:nvPr/>
            </p:nvSpPr>
            <p:spPr bwMode="auto">
              <a:xfrm>
                <a:off x="4179" y="3323"/>
                <a:ext cx="147" cy="216"/>
              </a:xfrm>
              <a:custGeom>
                <a:avLst/>
                <a:gdLst>
                  <a:gd name="T0" fmla="*/ 87 w 139"/>
                  <a:gd name="T1" fmla="*/ 203 h 204"/>
                  <a:gd name="T2" fmla="*/ 89 w 139"/>
                  <a:gd name="T3" fmla="*/ 203 h 204"/>
                  <a:gd name="T4" fmla="*/ 139 w 139"/>
                  <a:gd name="T5" fmla="*/ 2 h 204"/>
                  <a:gd name="T6" fmla="*/ 138 w 139"/>
                  <a:gd name="T7" fmla="*/ 0 h 204"/>
                  <a:gd name="T8" fmla="*/ 136 w 139"/>
                  <a:gd name="T9" fmla="*/ 1 h 204"/>
                  <a:gd name="T10" fmla="*/ 1 w 139"/>
                  <a:gd name="T11" fmla="*/ 127 h 204"/>
                  <a:gd name="T12" fmla="*/ 0 w 139"/>
                  <a:gd name="T13" fmla="*/ 128 h 204"/>
                  <a:gd name="T14" fmla="*/ 1 w 139"/>
                  <a:gd name="T15" fmla="*/ 129 h 204"/>
                  <a:gd name="T16" fmla="*/ 86 w 139"/>
                  <a:gd name="T17" fmla="*/ 204 h 204"/>
                  <a:gd name="T18" fmla="*/ 88 w 139"/>
                  <a:gd name="T19" fmla="*/ 204 h 204"/>
                  <a:gd name="T20" fmla="*/ 89 w 139"/>
                  <a:gd name="T21" fmla="*/ 203 h 204"/>
                  <a:gd name="T22" fmla="*/ 87 w 139"/>
                  <a:gd name="T23" fmla="*/ 203 h 204"/>
                  <a:gd name="T24" fmla="*/ 88 w 139"/>
                  <a:gd name="T25" fmla="*/ 202 h 204"/>
                  <a:gd name="T26" fmla="*/ 4 w 139"/>
                  <a:gd name="T27" fmla="*/ 128 h 204"/>
                  <a:gd name="T28" fmla="*/ 135 w 139"/>
                  <a:gd name="T29" fmla="*/ 6 h 204"/>
                  <a:gd name="T30" fmla="*/ 86 w 139"/>
                  <a:gd name="T31" fmla="*/ 203 h 204"/>
                  <a:gd name="T32" fmla="*/ 87 w 139"/>
                  <a:gd name="T33" fmla="*/ 203 h 204"/>
                  <a:gd name="T34" fmla="*/ 88 w 139"/>
                  <a:gd name="T35" fmla="*/ 202 h 204"/>
                  <a:gd name="T36" fmla="*/ 87 w 139"/>
                  <a:gd name="T37" fmla="*/ 20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9" h="204">
                    <a:moveTo>
                      <a:pt x="87" y="203"/>
                    </a:moveTo>
                    <a:cubicBezTo>
                      <a:pt x="89" y="203"/>
                      <a:pt x="89" y="203"/>
                      <a:pt x="89" y="203"/>
                    </a:cubicBezTo>
                    <a:cubicBezTo>
                      <a:pt x="139" y="2"/>
                      <a:pt x="139" y="2"/>
                      <a:pt x="139" y="2"/>
                    </a:cubicBezTo>
                    <a:cubicBezTo>
                      <a:pt x="139" y="1"/>
                      <a:pt x="139" y="1"/>
                      <a:pt x="138" y="0"/>
                    </a:cubicBezTo>
                    <a:cubicBezTo>
                      <a:pt x="137" y="0"/>
                      <a:pt x="137" y="0"/>
                      <a:pt x="136" y="1"/>
                    </a:cubicBezTo>
                    <a:cubicBezTo>
                      <a:pt x="1" y="127"/>
                      <a:pt x="1" y="127"/>
                      <a:pt x="1" y="127"/>
                    </a:cubicBezTo>
                    <a:cubicBezTo>
                      <a:pt x="1" y="127"/>
                      <a:pt x="0" y="127"/>
                      <a:pt x="0" y="128"/>
                    </a:cubicBezTo>
                    <a:cubicBezTo>
                      <a:pt x="0" y="128"/>
                      <a:pt x="1" y="129"/>
                      <a:pt x="1" y="129"/>
                    </a:cubicBezTo>
                    <a:cubicBezTo>
                      <a:pt x="86" y="204"/>
                      <a:pt x="86" y="204"/>
                      <a:pt x="86" y="204"/>
                    </a:cubicBezTo>
                    <a:cubicBezTo>
                      <a:pt x="87" y="204"/>
                      <a:pt x="87" y="204"/>
                      <a:pt x="88" y="204"/>
                    </a:cubicBezTo>
                    <a:cubicBezTo>
                      <a:pt x="88" y="204"/>
                      <a:pt x="89" y="204"/>
                      <a:pt x="89" y="203"/>
                    </a:cubicBezTo>
                    <a:cubicBezTo>
                      <a:pt x="87" y="203"/>
                      <a:pt x="87" y="203"/>
                      <a:pt x="87" y="203"/>
                    </a:cubicBezTo>
                    <a:cubicBezTo>
                      <a:pt x="88" y="202"/>
                      <a:pt x="88" y="202"/>
                      <a:pt x="88" y="202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86" y="203"/>
                      <a:pt x="86" y="203"/>
                      <a:pt x="86" y="203"/>
                    </a:cubicBezTo>
                    <a:cubicBezTo>
                      <a:pt x="87" y="203"/>
                      <a:pt x="87" y="203"/>
                      <a:pt x="87" y="203"/>
                    </a:cubicBezTo>
                    <a:cubicBezTo>
                      <a:pt x="88" y="202"/>
                      <a:pt x="88" y="202"/>
                      <a:pt x="88" y="202"/>
                    </a:cubicBezTo>
                    <a:cubicBezTo>
                      <a:pt x="87" y="203"/>
                      <a:pt x="87" y="203"/>
                      <a:pt x="87" y="20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9" name="Freeform 1174"/>
              <p:cNvSpPr/>
              <p:nvPr/>
            </p:nvSpPr>
            <p:spPr bwMode="auto">
              <a:xfrm>
                <a:off x="4217" y="4030"/>
                <a:ext cx="142" cy="80"/>
              </a:xfrm>
              <a:custGeom>
                <a:avLst/>
                <a:gdLst>
                  <a:gd name="T0" fmla="*/ 1 w 134"/>
                  <a:gd name="T1" fmla="*/ 20 h 76"/>
                  <a:gd name="T2" fmla="*/ 0 w 134"/>
                  <a:gd name="T3" fmla="*/ 22 h 76"/>
                  <a:gd name="T4" fmla="*/ 78 w 134"/>
                  <a:gd name="T5" fmla="*/ 75 h 76"/>
                  <a:gd name="T6" fmla="*/ 80 w 134"/>
                  <a:gd name="T7" fmla="*/ 75 h 76"/>
                  <a:gd name="T8" fmla="*/ 133 w 134"/>
                  <a:gd name="T9" fmla="*/ 3 h 76"/>
                  <a:gd name="T10" fmla="*/ 133 w 134"/>
                  <a:gd name="T11" fmla="*/ 1 h 76"/>
                  <a:gd name="T12" fmla="*/ 132 w 134"/>
                  <a:gd name="T13" fmla="*/ 0 h 76"/>
                  <a:gd name="T14" fmla="*/ 1 w 134"/>
                  <a:gd name="T15" fmla="*/ 19 h 76"/>
                  <a:gd name="T16" fmla="*/ 0 w 134"/>
                  <a:gd name="T17" fmla="*/ 20 h 76"/>
                  <a:gd name="T18" fmla="*/ 0 w 134"/>
                  <a:gd name="T19" fmla="*/ 22 h 76"/>
                  <a:gd name="T20" fmla="*/ 1 w 134"/>
                  <a:gd name="T21" fmla="*/ 20 h 76"/>
                  <a:gd name="T22" fmla="*/ 2 w 134"/>
                  <a:gd name="T23" fmla="*/ 22 h 76"/>
                  <a:gd name="T24" fmla="*/ 129 w 134"/>
                  <a:gd name="T25" fmla="*/ 4 h 76"/>
                  <a:gd name="T26" fmla="*/ 79 w 134"/>
                  <a:gd name="T27" fmla="*/ 72 h 76"/>
                  <a:gd name="T28" fmla="*/ 2 w 134"/>
                  <a:gd name="T29" fmla="*/ 19 h 76"/>
                  <a:gd name="T30" fmla="*/ 1 w 134"/>
                  <a:gd name="T31" fmla="*/ 20 h 76"/>
                  <a:gd name="T32" fmla="*/ 2 w 134"/>
                  <a:gd name="T33" fmla="*/ 22 h 76"/>
                  <a:gd name="T34" fmla="*/ 1 w 134"/>
                  <a:gd name="T35" fmla="*/ 2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" h="76">
                    <a:moveTo>
                      <a:pt x="1" y="2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79" y="76"/>
                      <a:pt x="80" y="76"/>
                      <a:pt x="80" y="75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4" y="2"/>
                      <a:pt x="134" y="2"/>
                      <a:pt x="133" y="1"/>
                    </a:cubicBezTo>
                    <a:cubicBezTo>
                      <a:pt x="133" y="1"/>
                      <a:pt x="133" y="0"/>
                      <a:pt x="132" y="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19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29" y="4"/>
                      <a:pt x="129" y="4"/>
                      <a:pt x="129" y="4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0"/>
                      <a:pt x="1" y="20"/>
                      <a:pt x="1" y="2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0" name="Freeform 1175"/>
              <p:cNvSpPr/>
              <p:nvPr/>
            </p:nvSpPr>
            <p:spPr bwMode="auto">
              <a:xfrm>
                <a:off x="4213" y="3971"/>
                <a:ext cx="90" cy="139"/>
              </a:xfrm>
              <a:custGeom>
                <a:avLst/>
                <a:gdLst>
                  <a:gd name="T0" fmla="*/ 2 w 85"/>
                  <a:gd name="T1" fmla="*/ 2 h 132"/>
                  <a:gd name="T2" fmla="*/ 0 w 85"/>
                  <a:gd name="T3" fmla="*/ 2 h 132"/>
                  <a:gd name="T4" fmla="*/ 4 w 85"/>
                  <a:gd name="T5" fmla="*/ 76 h 132"/>
                  <a:gd name="T6" fmla="*/ 4 w 85"/>
                  <a:gd name="T7" fmla="*/ 78 h 132"/>
                  <a:gd name="T8" fmla="*/ 82 w 85"/>
                  <a:gd name="T9" fmla="*/ 131 h 132"/>
                  <a:gd name="T10" fmla="*/ 84 w 85"/>
                  <a:gd name="T11" fmla="*/ 131 h 132"/>
                  <a:gd name="T12" fmla="*/ 84 w 85"/>
                  <a:gd name="T13" fmla="*/ 129 h 132"/>
                  <a:gd name="T14" fmla="*/ 3 w 85"/>
                  <a:gd name="T15" fmla="*/ 1 h 132"/>
                  <a:gd name="T16" fmla="*/ 1 w 85"/>
                  <a:gd name="T17" fmla="*/ 0 h 132"/>
                  <a:gd name="T18" fmla="*/ 0 w 85"/>
                  <a:gd name="T19" fmla="*/ 2 h 132"/>
                  <a:gd name="T20" fmla="*/ 2 w 85"/>
                  <a:gd name="T21" fmla="*/ 2 h 132"/>
                  <a:gd name="T22" fmla="*/ 0 w 85"/>
                  <a:gd name="T23" fmla="*/ 3 h 132"/>
                  <a:gd name="T24" fmla="*/ 78 w 85"/>
                  <a:gd name="T25" fmla="*/ 125 h 132"/>
                  <a:gd name="T26" fmla="*/ 7 w 85"/>
                  <a:gd name="T27" fmla="*/ 76 h 132"/>
                  <a:gd name="T28" fmla="*/ 3 w 85"/>
                  <a:gd name="T29" fmla="*/ 2 h 132"/>
                  <a:gd name="T30" fmla="*/ 2 w 85"/>
                  <a:gd name="T31" fmla="*/ 2 h 132"/>
                  <a:gd name="T32" fmla="*/ 0 w 85"/>
                  <a:gd name="T33" fmla="*/ 3 h 132"/>
                  <a:gd name="T34" fmla="*/ 2 w 85"/>
                  <a:gd name="T35" fmla="*/ 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132">
                    <a:moveTo>
                      <a:pt x="2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4" y="77"/>
                      <a:pt x="4" y="77"/>
                      <a:pt x="4" y="78"/>
                    </a:cubicBezTo>
                    <a:cubicBezTo>
                      <a:pt x="82" y="131"/>
                      <a:pt x="82" y="131"/>
                      <a:pt x="82" y="131"/>
                    </a:cubicBezTo>
                    <a:cubicBezTo>
                      <a:pt x="83" y="132"/>
                      <a:pt x="84" y="132"/>
                      <a:pt x="84" y="131"/>
                    </a:cubicBezTo>
                    <a:cubicBezTo>
                      <a:pt x="85" y="131"/>
                      <a:pt x="85" y="130"/>
                      <a:pt x="84" y="12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78" y="125"/>
                      <a:pt x="78" y="125"/>
                      <a:pt x="78" y="12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1" name="Freeform 1176"/>
              <p:cNvSpPr/>
              <p:nvPr/>
            </p:nvSpPr>
            <p:spPr bwMode="auto">
              <a:xfrm>
                <a:off x="4612" y="3917"/>
                <a:ext cx="113" cy="63"/>
              </a:xfrm>
              <a:custGeom>
                <a:avLst/>
                <a:gdLst>
                  <a:gd name="T0" fmla="*/ 105 w 107"/>
                  <a:gd name="T1" fmla="*/ 38 h 60"/>
                  <a:gd name="T2" fmla="*/ 105 w 107"/>
                  <a:gd name="T3" fmla="*/ 36 h 60"/>
                  <a:gd name="T4" fmla="*/ 5 w 107"/>
                  <a:gd name="T5" fmla="*/ 57 h 60"/>
                  <a:gd name="T6" fmla="*/ 41 w 107"/>
                  <a:gd name="T7" fmla="*/ 3 h 60"/>
                  <a:gd name="T8" fmla="*/ 104 w 107"/>
                  <a:gd name="T9" fmla="*/ 39 h 60"/>
                  <a:gd name="T10" fmla="*/ 105 w 107"/>
                  <a:gd name="T11" fmla="*/ 38 h 60"/>
                  <a:gd name="T12" fmla="*/ 105 w 107"/>
                  <a:gd name="T13" fmla="*/ 36 h 60"/>
                  <a:gd name="T14" fmla="*/ 105 w 107"/>
                  <a:gd name="T15" fmla="*/ 38 h 60"/>
                  <a:gd name="T16" fmla="*/ 106 w 107"/>
                  <a:gd name="T17" fmla="*/ 37 h 60"/>
                  <a:gd name="T18" fmla="*/ 41 w 107"/>
                  <a:gd name="T19" fmla="*/ 0 h 60"/>
                  <a:gd name="T20" fmla="*/ 39 w 107"/>
                  <a:gd name="T21" fmla="*/ 1 h 60"/>
                  <a:gd name="T22" fmla="*/ 0 w 107"/>
                  <a:gd name="T23" fmla="*/ 58 h 60"/>
                  <a:gd name="T24" fmla="*/ 0 w 107"/>
                  <a:gd name="T25" fmla="*/ 60 h 60"/>
                  <a:gd name="T26" fmla="*/ 2 w 107"/>
                  <a:gd name="T27" fmla="*/ 60 h 60"/>
                  <a:gd name="T28" fmla="*/ 105 w 107"/>
                  <a:gd name="T29" fmla="*/ 39 h 60"/>
                  <a:gd name="T30" fmla="*/ 107 w 107"/>
                  <a:gd name="T31" fmla="*/ 38 h 60"/>
                  <a:gd name="T32" fmla="*/ 106 w 107"/>
                  <a:gd name="T33" fmla="*/ 37 h 60"/>
                  <a:gd name="T34" fmla="*/ 105 w 107"/>
                  <a:gd name="T35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60">
                    <a:moveTo>
                      <a:pt x="105" y="38"/>
                    </a:moveTo>
                    <a:cubicBezTo>
                      <a:pt x="105" y="36"/>
                      <a:pt x="105" y="36"/>
                      <a:pt x="105" y="3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6"/>
                      <a:pt x="105" y="36"/>
                      <a:pt x="105" y="36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0" y="0"/>
                      <a:pt x="39" y="0"/>
                      <a:pt x="39" y="1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0" y="59"/>
                      <a:pt x="0" y="60"/>
                    </a:cubicBezTo>
                    <a:cubicBezTo>
                      <a:pt x="1" y="60"/>
                      <a:pt x="1" y="60"/>
                      <a:pt x="2" y="60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106" y="39"/>
                      <a:pt x="106" y="39"/>
                      <a:pt x="107" y="38"/>
                    </a:cubicBezTo>
                    <a:cubicBezTo>
                      <a:pt x="107" y="38"/>
                      <a:pt x="106" y="37"/>
                      <a:pt x="106" y="37"/>
                    </a:cubicBezTo>
                    <a:cubicBezTo>
                      <a:pt x="105" y="38"/>
                      <a:pt x="105" y="38"/>
                      <a:pt x="105" y="3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2" name="Freeform 1177"/>
              <p:cNvSpPr/>
              <p:nvPr/>
            </p:nvSpPr>
            <p:spPr bwMode="auto">
              <a:xfrm>
                <a:off x="4355" y="4030"/>
                <a:ext cx="145" cy="40"/>
              </a:xfrm>
              <a:custGeom>
                <a:avLst/>
                <a:gdLst>
                  <a:gd name="T0" fmla="*/ 82 w 137"/>
                  <a:gd name="T1" fmla="*/ 37 h 38"/>
                  <a:gd name="T2" fmla="*/ 83 w 137"/>
                  <a:gd name="T3" fmla="*/ 38 h 38"/>
                  <a:gd name="T4" fmla="*/ 137 w 137"/>
                  <a:gd name="T5" fmla="*/ 6 h 38"/>
                  <a:gd name="T6" fmla="*/ 137 w 137"/>
                  <a:gd name="T7" fmla="*/ 4 h 38"/>
                  <a:gd name="T8" fmla="*/ 136 w 137"/>
                  <a:gd name="T9" fmla="*/ 3 h 38"/>
                  <a:gd name="T10" fmla="*/ 1 w 137"/>
                  <a:gd name="T11" fmla="*/ 0 h 38"/>
                  <a:gd name="T12" fmla="*/ 0 w 137"/>
                  <a:gd name="T13" fmla="*/ 1 h 38"/>
                  <a:gd name="T14" fmla="*/ 1 w 137"/>
                  <a:gd name="T15" fmla="*/ 3 h 38"/>
                  <a:gd name="T16" fmla="*/ 82 w 137"/>
                  <a:gd name="T17" fmla="*/ 38 h 38"/>
                  <a:gd name="T18" fmla="*/ 83 w 137"/>
                  <a:gd name="T19" fmla="*/ 38 h 38"/>
                  <a:gd name="T20" fmla="*/ 82 w 137"/>
                  <a:gd name="T21" fmla="*/ 37 h 38"/>
                  <a:gd name="T22" fmla="*/ 83 w 137"/>
                  <a:gd name="T23" fmla="*/ 35 h 38"/>
                  <a:gd name="T24" fmla="*/ 9 w 137"/>
                  <a:gd name="T25" fmla="*/ 3 h 38"/>
                  <a:gd name="T26" fmla="*/ 131 w 137"/>
                  <a:gd name="T27" fmla="*/ 6 h 38"/>
                  <a:gd name="T28" fmla="*/ 81 w 137"/>
                  <a:gd name="T29" fmla="*/ 36 h 38"/>
                  <a:gd name="T30" fmla="*/ 82 w 137"/>
                  <a:gd name="T31" fmla="*/ 37 h 38"/>
                  <a:gd name="T32" fmla="*/ 83 w 137"/>
                  <a:gd name="T33" fmla="*/ 35 h 38"/>
                  <a:gd name="T34" fmla="*/ 82 w 137"/>
                  <a:gd name="T35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7" h="38">
                    <a:moveTo>
                      <a:pt x="82" y="37"/>
                    </a:moveTo>
                    <a:cubicBezTo>
                      <a:pt x="83" y="38"/>
                      <a:pt x="83" y="38"/>
                      <a:pt x="83" y="38"/>
                    </a:cubicBezTo>
                    <a:cubicBezTo>
                      <a:pt x="137" y="6"/>
                      <a:pt x="137" y="6"/>
                      <a:pt x="137" y="6"/>
                    </a:cubicBezTo>
                    <a:cubicBezTo>
                      <a:pt x="137" y="5"/>
                      <a:pt x="137" y="5"/>
                      <a:pt x="137" y="4"/>
                    </a:cubicBezTo>
                    <a:cubicBezTo>
                      <a:pt x="137" y="3"/>
                      <a:pt x="137" y="3"/>
                      <a:pt x="136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2" y="38"/>
                      <a:pt x="83" y="38"/>
                      <a:pt x="83" y="38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31" y="6"/>
                      <a:pt x="131" y="6"/>
                      <a:pt x="131" y="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2" y="37"/>
                      <a:pt x="82" y="37"/>
                      <a:pt x="82" y="3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3" name="Freeform 1178"/>
              <p:cNvSpPr/>
              <p:nvPr/>
            </p:nvSpPr>
            <p:spPr bwMode="auto">
              <a:xfrm>
                <a:off x="4653" y="3909"/>
                <a:ext cx="177" cy="50"/>
              </a:xfrm>
              <a:custGeom>
                <a:avLst/>
                <a:gdLst>
                  <a:gd name="T0" fmla="*/ 1 w 167"/>
                  <a:gd name="T1" fmla="*/ 8 h 47"/>
                  <a:gd name="T2" fmla="*/ 0 w 167"/>
                  <a:gd name="T3" fmla="*/ 10 h 47"/>
                  <a:gd name="T4" fmla="*/ 65 w 167"/>
                  <a:gd name="T5" fmla="*/ 46 h 47"/>
                  <a:gd name="T6" fmla="*/ 67 w 167"/>
                  <a:gd name="T7" fmla="*/ 46 h 47"/>
                  <a:gd name="T8" fmla="*/ 166 w 167"/>
                  <a:gd name="T9" fmla="*/ 3 h 47"/>
                  <a:gd name="T10" fmla="*/ 167 w 167"/>
                  <a:gd name="T11" fmla="*/ 1 h 47"/>
                  <a:gd name="T12" fmla="*/ 165 w 167"/>
                  <a:gd name="T13" fmla="*/ 0 h 47"/>
                  <a:gd name="T14" fmla="*/ 1 w 167"/>
                  <a:gd name="T15" fmla="*/ 7 h 47"/>
                  <a:gd name="T16" fmla="*/ 0 w 167"/>
                  <a:gd name="T17" fmla="*/ 8 h 47"/>
                  <a:gd name="T18" fmla="*/ 0 w 167"/>
                  <a:gd name="T19" fmla="*/ 10 h 47"/>
                  <a:gd name="T20" fmla="*/ 1 w 167"/>
                  <a:gd name="T21" fmla="*/ 8 h 47"/>
                  <a:gd name="T22" fmla="*/ 1 w 167"/>
                  <a:gd name="T23" fmla="*/ 10 h 47"/>
                  <a:gd name="T24" fmla="*/ 157 w 167"/>
                  <a:gd name="T25" fmla="*/ 3 h 47"/>
                  <a:gd name="T26" fmla="*/ 66 w 167"/>
                  <a:gd name="T27" fmla="*/ 43 h 47"/>
                  <a:gd name="T28" fmla="*/ 2 w 167"/>
                  <a:gd name="T29" fmla="*/ 7 h 47"/>
                  <a:gd name="T30" fmla="*/ 1 w 167"/>
                  <a:gd name="T31" fmla="*/ 8 h 47"/>
                  <a:gd name="T32" fmla="*/ 1 w 167"/>
                  <a:gd name="T33" fmla="*/ 10 h 47"/>
                  <a:gd name="T34" fmla="*/ 1 w 167"/>
                  <a:gd name="T35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7" h="47">
                    <a:moveTo>
                      <a:pt x="1" y="8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6" y="47"/>
                      <a:pt x="67" y="46"/>
                    </a:cubicBezTo>
                    <a:cubicBezTo>
                      <a:pt x="166" y="3"/>
                      <a:pt x="166" y="3"/>
                      <a:pt x="166" y="3"/>
                    </a:cubicBezTo>
                    <a:cubicBezTo>
                      <a:pt x="167" y="2"/>
                      <a:pt x="167" y="2"/>
                      <a:pt x="167" y="1"/>
                    </a:cubicBezTo>
                    <a:cubicBezTo>
                      <a:pt x="167" y="0"/>
                      <a:pt x="166" y="0"/>
                      <a:pt x="165" y="0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57" y="3"/>
                      <a:pt x="157" y="3"/>
                      <a:pt x="157" y="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1" y="8"/>
                      <a:pt x="1" y="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4" name="Freeform 1179"/>
              <p:cNvSpPr/>
              <p:nvPr/>
            </p:nvSpPr>
            <p:spPr bwMode="auto">
              <a:xfrm>
                <a:off x="4827" y="3744"/>
                <a:ext cx="42" cy="169"/>
              </a:xfrm>
              <a:custGeom>
                <a:avLst/>
                <a:gdLst>
                  <a:gd name="T0" fmla="*/ 39 w 40"/>
                  <a:gd name="T1" fmla="*/ 94 h 160"/>
                  <a:gd name="T2" fmla="*/ 40 w 40"/>
                  <a:gd name="T3" fmla="*/ 94 h 160"/>
                  <a:gd name="T4" fmla="*/ 40 w 40"/>
                  <a:gd name="T5" fmla="*/ 2 h 160"/>
                  <a:gd name="T6" fmla="*/ 39 w 40"/>
                  <a:gd name="T7" fmla="*/ 0 h 160"/>
                  <a:gd name="T8" fmla="*/ 38 w 40"/>
                  <a:gd name="T9" fmla="*/ 1 h 160"/>
                  <a:gd name="T10" fmla="*/ 0 w 40"/>
                  <a:gd name="T11" fmla="*/ 158 h 160"/>
                  <a:gd name="T12" fmla="*/ 1 w 40"/>
                  <a:gd name="T13" fmla="*/ 160 h 160"/>
                  <a:gd name="T14" fmla="*/ 3 w 40"/>
                  <a:gd name="T15" fmla="*/ 159 h 160"/>
                  <a:gd name="T16" fmla="*/ 40 w 40"/>
                  <a:gd name="T17" fmla="*/ 95 h 160"/>
                  <a:gd name="T18" fmla="*/ 40 w 40"/>
                  <a:gd name="T19" fmla="*/ 94 h 160"/>
                  <a:gd name="T20" fmla="*/ 39 w 40"/>
                  <a:gd name="T21" fmla="*/ 94 h 160"/>
                  <a:gd name="T22" fmla="*/ 38 w 40"/>
                  <a:gd name="T23" fmla="*/ 94 h 160"/>
                  <a:gd name="T24" fmla="*/ 5 w 40"/>
                  <a:gd name="T25" fmla="*/ 149 h 160"/>
                  <a:gd name="T26" fmla="*/ 37 w 40"/>
                  <a:gd name="T27" fmla="*/ 14 h 160"/>
                  <a:gd name="T28" fmla="*/ 37 w 40"/>
                  <a:gd name="T29" fmla="*/ 94 h 160"/>
                  <a:gd name="T30" fmla="*/ 39 w 40"/>
                  <a:gd name="T31" fmla="*/ 94 h 160"/>
                  <a:gd name="T32" fmla="*/ 38 w 40"/>
                  <a:gd name="T33" fmla="*/ 94 h 160"/>
                  <a:gd name="T34" fmla="*/ 39 w 40"/>
                  <a:gd name="T35" fmla="*/ 9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60">
                    <a:moveTo>
                      <a:pt x="39" y="94"/>
                    </a:moveTo>
                    <a:cubicBezTo>
                      <a:pt x="40" y="94"/>
                      <a:pt x="40" y="94"/>
                      <a:pt x="40" y="9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  <a:cubicBezTo>
                      <a:pt x="38" y="0"/>
                      <a:pt x="38" y="1"/>
                      <a:pt x="38" y="1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59"/>
                      <a:pt x="0" y="159"/>
                      <a:pt x="1" y="160"/>
                    </a:cubicBezTo>
                    <a:cubicBezTo>
                      <a:pt x="1" y="160"/>
                      <a:pt x="2" y="160"/>
                      <a:pt x="3" y="159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0" y="94"/>
                      <a:pt x="40" y="94"/>
                      <a:pt x="40" y="94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5" y="149"/>
                      <a:pt x="5" y="149"/>
                      <a:pt x="5" y="149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94"/>
                      <a:pt x="37" y="94"/>
                      <a:pt x="37" y="94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39" y="94"/>
                      <a:pt x="39" y="94"/>
                      <a:pt x="39" y="9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5" name="Freeform 1180"/>
              <p:cNvSpPr/>
              <p:nvPr/>
            </p:nvSpPr>
            <p:spPr bwMode="auto">
              <a:xfrm>
                <a:off x="4439" y="3892"/>
                <a:ext cx="61" cy="178"/>
              </a:xfrm>
              <a:custGeom>
                <a:avLst/>
                <a:gdLst>
                  <a:gd name="T0" fmla="*/ 1 w 58"/>
                  <a:gd name="T1" fmla="*/ 2 h 168"/>
                  <a:gd name="T2" fmla="*/ 0 w 58"/>
                  <a:gd name="T3" fmla="*/ 2 h 168"/>
                  <a:gd name="T4" fmla="*/ 2 w 58"/>
                  <a:gd name="T5" fmla="*/ 167 h 168"/>
                  <a:gd name="T6" fmla="*/ 3 w 58"/>
                  <a:gd name="T7" fmla="*/ 168 h 168"/>
                  <a:gd name="T8" fmla="*/ 4 w 58"/>
                  <a:gd name="T9" fmla="*/ 168 h 168"/>
                  <a:gd name="T10" fmla="*/ 58 w 58"/>
                  <a:gd name="T11" fmla="*/ 136 h 168"/>
                  <a:gd name="T12" fmla="*/ 58 w 58"/>
                  <a:gd name="T13" fmla="*/ 134 h 168"/>
                  <a:gd name="T14" fmla="*/ 3 w 58"/>
                  <a:gd name="T15" fmla="*/ 1 h 168"/>
                  <a:gd name="T16" fmla="*/ 1 w 58"/>
                  <a:gd name="T17" fmla="*/ 1 h 168"/>
                  <a:gd name="T18" fmla="*/ 0 w 58"/>
                  <a:gd name="T19" fmla="*/ 2 h 168"/>
                  <a:gd name="T20" fmla="*/ 1 w 58"/>
                  <a:gd name="T21" fmla="*/ 2 h 168"/>
                  <a:gd name="T22" fmla="*/ 0 w 58"/>
                  <a:gd name="T23" fmla="*/ 3 h 168"/>
                  <a:gd name="T24" fmla="*/ 55 w 58"/>
                  <a:gd name="T25" fmla="*/ 134 h 168"/>
                  <a:gd name="T26" fmla="*/ 5 w 58"/>
                  <a:gd name="T27" fmla="*/ 164 h 168"/>
                  <a:gd name="T28" fmla="*/ 3 w 58"/>
                  <a:gd name="T29" fmla="*/ 2 h 168"/>
                  <a:gd name="T30" fmla="*/ 1 w 58"/>
                  <a:gd name="T31" fmla="*/ 2 h 168"/>
                  <a:gd name="T32" fmla="*/ 0 w 58"/>
                  <a:gd name="T33" fmla="*/ 3 h 168"/>
                  <a:gd name="T34" fmla="*/ 1 w 58"/>
                  <a:gd name="T35" fmla="*/ 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168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2" y="167"/>
                      <a:pt x="2" y="168"/>
                      <a:pt x="3" y="168"/>
                    </a:cubicBezTo>
                    <a:cubicBezTo>
                      <a:pt x="3" y="168"/>
                      <a:pt x="4" y="168"/>
                      <a:pt x="4" y="168"/>
                    </a:cubicBezTo>
                    <a:cubicBezTo>
                      <a:pt x="58" y="136"/>
                      <a:pt x="58" y="136"/>
                      <a:pt x="58" y="136"/>
                    </a:cubicBezTo>
                    <a:cubicBezTo>
                      <a:pt x="58" y="135"/>
                      <a:pt x="58" y="134"/>
                      <a:pt x="58" y="13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" y="164"/>
                      <a:pt x="5" y="164"/>
                      <a:pt x="5" y="16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6" name="Freeform 1181"/>
              <p:cNvSpPr/>
              <p:nvPr/>
            </p:nvSpPr>
            <p:spPr bwMode="auto">
              <a:xfrm>
                <a:off x="4497" y="3941"/>
                <a:ext cx="118" cy="95"/>
              </a:xfrm>
              <a:custGeom>
                <a:avLst/>
                <a:gdLst>
                  <a:gd name="T0" fmla="*/ 111 w 112"/>
                  <a:gd name="T1" fmla="*/ 36 h 90"/>
                  <a:gd name="T2" fmla="*/ 110 w 112"/>
                  <a:gd name="T3" fmla="*/ 34 h 90"/>
                  <a:gd name="T4" fmla="*/ 7 w 112"/>
                  <a:gd name="T5" fmla="*/ 84 h 90"/>
                  <a:gd name="T6" fmla="*/ 67 w 112"/>
                  <a:gd name="T7" fmla="*/ 4 h 90"/>
                  <a:gd name="T8" fmla="*/ 110 w 112"/>
                  <a:gd name="T9" fmla="*/ 37 h 90"/>
                  <a:gd name="T10" fmla="*/ 111 w 112"/>
                  <a:gd name="T11" fmla="*/ 36 h 90"/>
                  <a:gd name="T12" fmla="*/ 110 w 112"/>
                  <a:gd name="T13" fmla="*/ 34 h 90"/>
                  <a:gd name="T14" fmla="*/ 111 w 112"/>
                  <a:gd name="T15" fmla="*/ 36 h 90"/>
                  <a:gd name="T16" fmla="*/ 111 w 112"/>
                  <a:gd name="T17" fmla="*/ 35 h 90"/>
                  <a:gd name="T18" fmla="*/ 67 w 112"/>
                  <a:gd name="T19" fmla="*/ 1 h 90"/>
                  <a:gd name="T20" fmla="*/ 66 w 112"/>
                  <a:gd name="T21" fmla="*/ 1 h 90"/>
                  <a:gd name="T22" fmla="*/ 65 w 112"/>
                  <a:gd name="T23" fmla="*/ 1 h 90"/>
                  <a:gd name="T24" fmla="*/ 1 w 112"/>
                  <a:gd name="T25" fmla="*/ 87 h 90"/>
                  <a:gd name="T26" fmla="*/ 1 w 112"/>
                  <a:gd name="T27" fmla="*/ 89 h 90"/>
                  <a:gd name="T28" fmla="*/ 2 w 112"/>
                  <a:gd name="T29" fmla="*/ 90 h 90"/>
                  <a:gd name="T30" fmla="*/ 111 w 112"/>
                  <a:gd name="T31" fmla="*/ 37 h 90"/>
                  <a:gd name="T32" fmla="*/ 112 w 112"/>
                  <a:gd name="T33" fmla="*/ 36 h 90"/>
                  <a:gd name="T34" fmla="*/ 111 w 112"/>
                  <a:gd name="T35" fmla="*/ 35 h 90"/>
                  <a:gd name="T36" fmla="*/ 111 w 112"/>
                  <a:gd name="T37" fmla="*/ 3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90">
                    <a:moveTo>
                      <a:pt x="111" y="36"/>
                    </a:moveTo>
                    <a:cubicBezTo>
                      <a:pt x="110" y="34"/>
                      <a:pt x="110" y="34"/>
                      <a:pt x="110" y="34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0"/>
                      <a:pt x="66" y="1"/>
                    </a:cubicBezTo>
                    <a:cubicBezTo>
                      <a:pt x="66" y="1"/>
                      <a:pt x="66" y="1"/>
                      <a:pt x="65" y="1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0" y="88"/>
                      <a:pt x="0" y="89"/>
                      <a:pt x="1" y="89"/>
                    </a:cubicBezTo>
                    <a:cubicBezTo>
                      <a:pt x="1" y="90"/>
                      <a:pt x="2" y="90"/>
                      <a:pt x="2" y="90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2" y="37"/>
                      <a:pt x="112" y="36"/>
                      <a:pt x="112" y="36"/>
                    </a:cubicBezTo>
                    <a:cubicBezTo>
                      <a:pt x="112" y="35"/>
                      <a:pt x="112" y="35"/>
                      <a:pt x="111" y="35"/>
                    </a:cubicBezTo>
                    <a:cubicBezTo>
                      <a:pt x="111" y="36"/>
                      <a:pt x="111" y="36"/>
                      <a:pt x="111" y="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7" name="Freeform 1182"/>
              <p:cNvSpPr/>
              <p:nvPr/>
            </p:nvSpPr>
            <p:spPr bwMode="auto">
              <a:xfrm>
                <a:off x="4294" y="3636"/>
                <a:ext cx="225" cy="146"/>
              </a:xfrm>
              <a:custGeom>
                <a:avLst/>
                <a:gdLst>
                  <a:gd name="T0" fmla="*/ 64 w 213"/>
                  <a:gd name="T1" fmla="*/ 136 h 138"/>
                  <a:gd name="T2" fmla="*/ 65 w 213"/>
                  <a:gd name="T3" fmla="*/ 137 h 138"/>
                  <a:gd name="T4" fmla="*/ 212 w 213"/>
                  <a:gd name="T5" fmla="*/ 3 h 138"/>
                  <a:gd name="T6" fmla="*/ 213 w 213"/>
                  <a:gd name="T7" fmla="*/ 1 h 138"/>
                  <a:gd name="T8" fmla="*/ 211 w 213"/>
                  <a:gd name="T9" fmla="*/ 0 h 138"/>
                  <a:gd name="T10" fmla="*/ 1 w 213"/>
                  <a:gd name="T11" fmla="*/ 84 h 138"/>
                  <a:gd name="T12" fmla="*/ 0 w 213"/>
                  <a:gd name="T13" fmla="*/ 85 h 138"/>
                  <a:gd name="T14" fmla="*/ 0 w 213"/>
                  <a:gd name="T15" fmla="*/ 86 h 138"/>
                  <a:gd name="T16" fmla="*/ 64 w 213"/>
                  <a:gd name="T17" fmla="*/ 137 h 138"/>
                  <a:gd name="T18" fmla="*/ 65 w 213"/>
                  <a:gd name="T19" fmla="*/ 137 h 138"/>
                  <a:gd name="T20" fmla="*/ 64 w 213"/>
                  <a:gd name="T21" fmla="*/ 136 h 138"/>
                  <a:gd name="T22" fmla="*/ 65 w 213"/>
                  <a:gd name="T23" fmla="*/ 135 h 138"/>
                  <a:gd name="T24" fmla="*/ 4 w 213"/>
                  <a:gd name="T25" fmla="*/ 85 h 138"/>
                  <a:gd name="T26" fmla="*/ 204 w 213"/>
                  <a:gd name="T27" fmla="*/ 6 h 138"/>
                  <a:gd name="T28" fmla="*/ 63 w 213"/>
                  <a:gd name="T29" fmla="*/ 135 h 138"/>
                  <a:gd name="T30" fmla="*/ 64 w 213"/>
                  <a:gd name="T31" fmla="*/ 136 h 138"/>
                  <a:gd name="T32" fmla="*/ 65 w 213"/>
                  <a:gd name="T33" fmla="*/ 135 h 138"/>
                  <a:gd name="T34" fmla="*/ 64 w 213"/>
                  <a:gd name="T35" fmla="*/ 13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138">
                    <a:moveTo>
                      <a:pt x="64" y="136"/>
                    </a:moveTo>
                    <a:cubicBezTo>
                      <a:pt x="65" y="137"/>
                      <a:pt x="65" y="137"/>
                      <a:pt x="65" y="137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3" y="2"/>
                      <a:pt x="213" y="2"/>
                      <a:pt x="213" y="1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4"/>
                      <a:pt x="0" y="84"/>
                      <a:pt x="0" y="85"/>
                    </a:cubicBezTo>
                    <a:cubicBezTo>
                      <a:pt x="0" y="85"/>
                      <a:pt x="0" y="86"/>
                      <a:pt x="0" y="86"/>
                    </a:cubicBezTo>
                    <a:cubicBezTo>
                      <a:pt x="64" y="137"/>
                      <a:pt x="64" y="137"/>
                      <a:pt x="64" y="137"/>
                    </a:cubicBezTo>
                    <a:cubicBezTo>
                      <a:pt x="64" y="138"/>
                      <a:pt x="65" y="138"/>
                      <a:pt x="65" y="137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5" y="135"/>
                      <a:pt x="65" y="135"/>
                      <a:pt x="65" y="13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204" y="6"/>
                      <a:pt x="204" y="6"/>
                      <a:pt x="204" y="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5" y="135"/>
                      <a:pt x="65" y="135"/>
                      <a:pt x="65" y="135"/>
                    </a:cubicBezTo>
                    <a:cubicBezTo>
                      <a:pt x="64" y="136"/>
                      <a:pt x="64" y="136"/>
                      <a:pt x="64" y="1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8" name="Freeform 1183"/>
              <p:cNvSpPr/>
              <p:nvPr/>
            </p:nvSpPr>
            <p:spPr bwMode="auto">
              <a:xfrm>
                <a:off x="4361" y="3748"/>
                <a:ext cx="208" cy="57"/>
              </a:xfrm>
              <a:custGeom>
                <a:avLst/>
                <a:gdLst>
                  <a:gd name="T0" fmla="*/ 1 w 197"/>
                  <a:gd name="T1" fmla="*/ 30 h 54"/>
                  <a:gd name="T2" fmla="*/ 2 w 197"/>
                  <a:gd name="T3" fmla="*/ 32 h 54"/>
                  <a:gd name="T4" fmla="*/ 113 w 197"/>
                  <a:gd name="T5" fmla="*/ 3 h 54"/>
                  <a:gd name="T6" fmla="*/ 189 w 197"/>
                  <a:gd name="T7" fmla="*/ 50 h 54"/>
                  <a:gd name="T8" fmla="*/ 2 w 197"/>
                  <a:gd name="T9" fmla="*/ 29 h 54"/>
                  <a:gd name="T10" fmla="*/ 1 w 197"/>
                  <a:gd name="T11" fmla="*/ 30 h 54"/>
                  <a:gd name="T12" fmla="*/ 2 w 197"/>
                  <a:gd name="T13" fmla="*/ 32 h 54"/>
                  <a:gd name="T14" fmla="*/ 1 w 197"/>
                  <a:gd name="T15" fmla="*/ 30 h 54"/>
                  <a:gd name="T16" fmla="*/ 1 w 197"/>
                  <a:gd name="T17" fmla="*/ 32 h 54"/>
                  <a:gd name="T18" fmla="*/ 195 w 197"/>
                  <a:gd name="T19" fmla="*/ 54 h 54"/>
                  <a:gd name="T20" fmla="*/ 197 w 197"/>
                  <a:gd name="T21" fmla="*/ 53 h 54"/>
                  <a:gd name="T22" fmla="*/ 196 w 197"/>
                  <a:gd name="T23" fmla="*/ 51 h 54"/>
                  <a:gd name="T24" fmla="*/ 114 w 197"/>
                  <a:gd name="T25" fmla="*/ 0 h 54"/>
                  <a:gd name="T26" fmla="*/ 113 w 197"/>
                  <a:gd name="T27" fmla="*/ 0 h 54"/>
                  <a:gd name="T28" fmla="*/ 1 w 197"/>
                  <a:gd name="T29" fmla="*/ 29 h 54"/>
                  <a:gd name="T30" fmla="*/ 0 w 197"/>
                  <a:gd name="T31" fmla="*/ 30 h 54"/>
                  <a:gd name="T32" fmla="*/ 1 w 197"/>
                  <a:gd name="T33" fmla="*/ 32 h 54"/>
                  <a:gd name="T34" fmla="*/ 1 w 197"/>
                  <a:gd name="T35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7" h="54">
                    <a:moveTo>
                      <a:pt x="1" y="30"/>
                    </a:moveTo>
                    <a:cubicBezTo>
                      <a:pt x="2" y="32"/>
                      <a:pt x="2" y="32"/>
                      <a:pt x="2" y="3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89" y="50"/>
                      <a:pt x="189" y="50"/>
                      <a:pt x="189" y="5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95" y="54"/>
                      <a:pt x="195" y="54"/>
                      <a:pt x="195" y="54"/>
                    </a:cubicBezTo>
                    <a:cubicBezTo>
                      <a:pt x="196" y="54"/>
                      <a:pt x="197" y="54"/>
                      <a:pt x="197" y="53"/>
                    </a:cubicBezTo>
                    <a:cubicBezTo>
                      <a:pt x="197" y="52"/>
                      <a:pt x="197" y="52"/>
                      <a:pt x="196" y="51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14" y="0"/>
                      <a:pt x="114" y="0"/>
                      <a:pt x="113" y="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9"/>
                      <a:pt x="0" y="30"/>
                      <a:pt x="0" y="30"/>
                    </a:cubicBezTo>
                    <a:cubicBezTo>
                      <a:pt x="0" y="31"/>
                      <a:pt x="1" y="32"/>
                      <a:pt x="1" y="32"/>
                    </a:cubicBezTo>
                    <a:cubicBezTo>
                      <a:pt x="1" y="30"/>
                      <a:pt x="1" y="30"/>
                      <a:pt x="1" y="3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9" name="Freeform 1184"/>
              <p:cNvSpPr/>
              <p:nvPr/>
            </p:nvSpPr>
            <p:spPr bwMode="auto">
              <a:xfrm>
                <a:off x="5462" y="2894"/>
                <a:ext cx="98" cy="57"/>
              </a:xfrm>
              <a:custGeom>
                <a:avLst/>
                <a:gdLst>
                  <a:gd name="T0" fmla="*/ 19 w 93"/>
                  <a:gd name="T1" fmla="*/ 2 h 54"/>
                  <a:gd name="T2" fmla="*/ 17 w 93"/>
                  <a:gd name="T3" fmla="*/ 1 h 54"/>
                  <a:gd name="T4" fmla="*/ 1 w 93"/>
                  <a:gd name="T5" fmla="*/ 52 h 54"/>
                  <a:gd name="T6" fmla="*/ 1 w 93"/>
                  <a:gd name="T7" fmla="*/ 54 h 54"/>
                  <a:gd name="T8" fmla="*/ 2 w 93"/>
                  <a:gd name="T9" fmla="*/ 54 h 54"/>
                  <a:gd name="T10" fmla="*/ 92 w 93"/>
                  <a:gd name="T11" fmla="*/ 35 h 54"/>
                  <a:gd name="T12" fmla="*/ 93 w 93"/>
                  <a:gd name="T13" fmla="*/ 33 h 54"/>
                  <a:gd name="T14" fmla="*/ 92 w 93"/>
                  <a:gd name="T15" fmla="*/ 32 h 54"/>
                  <a:gd name="T16" fmla="*/ 19 w 93"/>
                  <a:gd name="T17" fmla="*/ 0 h 54"/>
                  <a:gd name="T18" fmla="*/ 18 w 93"/>
                  <a:gd name="T19" fmla="*/ 0 h 54"/>
                  <a:gd name="T20" fmla="*/ 17 w 93"/>
                  <a:gd name="T21" fmla="*/ 1 h 54"/>
                  <a:gd name="T22" fmla="*/ 19 w 93"/>
                  <a:gd name="T23" fmla="*/ 2 h 54"/>
                  <a:gd name="T24" fmla="*/ 18 w 93"/>
                  <a:gd name="T25" fmla="*/ 3 h 54"/>
                  <a:gd name="T26" fmla="*/ 86 w 93"/>
                  <a:gd name="T27" fmla="*/ 33 h 54"/>
                  <a:gd name="T28" fmla="*/ 4 w 93"/>
                  <a:gd name="T29" fmla="*/ 51 h 54"/>
                  <a:gd name="T30" fmla="*/ 20 w 93"/>
                  <a:gd name="T31" fmla="*/ 2 h 54"/>
                  <a:gd name="T32" fmla="*/ 19 w 93"/>
                  <a:gd name="T33" fmla="*/ 2 h 54"/>
                  <a:gd name="T34" fmla="*/ 18 w 93"/>
                  <a:gd name="T35" fmla="*/ 3 h 54"/>
                  <a:gd name="T36" fmla="*/ 19 w 93"/>
                  <a:gd name="T37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54">
                    <a:moveTo>
                      <a:pt x="19" y="2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3"/>
                      <a:pt x="0" y="53"/>
                      <a:pt x="1" y="54"/>
                    </a:cubicBezTo>
                    <a:cubicBezTo>
                      <a:pt x="1" y="54"/>
                      <a:pt x="2" y="54"/>
                      <a:pt x="2" y="54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2" y="35"/>
                      <a:pt x="93" y="34"/>
                      <a:pt x="93" y="33"/>
                    </a:cubicBezTo>
                    <a:cubicBezTo>
                      <a:pt x="93" y="33"/>
                      <a:pt x="92" y="32"/>
                      <a:pt x="92" y="3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8" y="0"/>
                    </a:cubicBezTo>
                    <a:cubicBezTo>
                      <a:pt x="18" y="1"/>
                      <a:pt x="18" y="1"/>
                      <a:pt x="17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2"/>
                      <a:pt x="1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0" name="Freeform 1185"/>
              <p:cNvSpPr/>
              <p:nvPr/>
            </p:nvSpPr>
            <p:spPr bwMode="auto">
              <a:xfrm>
                <a:off x="5557" y="2826"/>
                <a:ext cx="81" cy="105"/>
              </a:xfrm>
              <a:custGeom>
                <a:avLst/>
                <a:gdLst>
                  <a:gd name="T0" fmla="*/ 74 w 76"/>
                  <a:gd name="T1" fmla="*/ 77 h 99"/>
                  <a:gd name="T2" fmla="*/ 76 w 76"/>
                  <a:gd name="T3" fmla="*/ 77 h 99"/>
                  <a:gd name="T4" fmla="*/ 61 w 76"/>
                  <a:gd name="T5" fmla="*/ 1 h 99"/>
                  <a:gd name="T6" fmla="*/ 60 w 76"/>
                  <a:gd name="T7" fmla="*/ 0 h 99"/>
                  <a:gd name="T8" fmla="*/ 58 w 76"/>
                  <a:gd name="T9" fmla="*/ 0 h 99"/>
                  <a:gd name="T10" fmla="*/ 0 w 76"/>
                  <a:gd name="T11" fmla="*/ 96 h 99"/>
                  <a:gd name="T12" fmla="*/ 0 w 76"/>
                  <a:gd name="T13" fmla="*/ 98 h 99"/>
                  <a:gd name="T14" fmla="*/ 2 w 76"/>
                  <a:gd name="T15" fmla="*/ 99 h 99"/>
                  <a:gd name="T16" fmla="*/ 75 w 76"/>
                  <a:gd name="T17" fmla="*/ 79 h 99"/>
                  <a:gd name="T18" fmla="*/ 76 w 76"/>
                  <a:gd name="T19" fmla="*/ 77 h 99"/>
                  <a:gd name="T20" fmla="*/ 74 w 76"/>
                  <a:gd name="T21" fmla="*/ 77 h 99"/>
                  <a:gd name="T22" fmla="*/ 74 w 76"/>
                  <a:gd name="T23" fmla="*/ 76 h 99"/>
                  <a:gd name="T24" fmla="*/ 4 w 76"/>
                  <a:gd name="T25" fmla="*/ 95 h 99"/>
                  <a:gd name="T26" fmla="*/ 59 w 76"/>
                  <a:gd name="T27" fmla="*/ 5 h 99"/>
                  <a:gd name="T28" fmla="*/ 73 w 76"/>
                  <a:gd name="T29" fmla="*/ 78 h 99"/>
                  <a:gd name="T30" fmla="*/ 74 w 76"/>
                  <a:gd name="T31" fmla="*/ 77 h 99"/>
                  <a:gd name="T32" fmla="*/ 74 w 76"/>
                  <a:gd name="T33" fmla="*/ 76 h 99"/>
                  <a:gd name="T34" fmla="*/ 74 w 76"/>
                  <a:gd name="T35" fmla="*/ 7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6" h="99">
                    <a:moveTo>
                      <a:pt x="74" y="77"/>
                    </a:moveTo>
                    <a:cubicBezTo>
                      <a:pt x="76" y="77"/>
                      <a:pt x="76" y="77"/>
                      <a:pt x="76" y="77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59" y="0"/>
                      <a:pt x="59" y="0"/>
                      <a:pt x="58" y="0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0" y="98"/>
                      <a:pt x="0" y="98"/>
                    </a:cubicBezTo>
                    <a:cubicBezTo>
                      <a:pt x="0" y="99"/>
                      <a:pt x="1" y="99"/>
                      <a:pt x="2" y="99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5" y="79"/>
                      <a:pt x="76" y="78"/>
                      <a:pt x="76" y="77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7"/>
                      <a:pt x="74" y="77"/>
                      <a:pt x="74" y="7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1" name="Freeform 1186"/>
              <p:cNvSpPr/>
              <p:nvPr/>
            </p:nvSpPr>
            <p:spPr bwMode="auto">
              <a:xfrm>
                <a:off x="5240" y="2828"/>
                <a:ext cx="243" cy="69"/>
              </a:xfrm>
              <a:custGeom>
                <a:avLst/>
                <a:gdLst>
                  <a:gd name="T0" fmla="*/ 68 w 230"/>
                  <a:gd name="T1" fmla="*/ 1 h 65"/>
                  <a:gd name="T2" fmla="*/ 67 w 230"/>
                  <a:gd name="T3" fmla="*/ 0 h 65"/>
                  <a:gd name="T4" fmla="*/ 1 w 230"/>
                  <a:gd name="T5" fmla="*/ 54 h 65"/>
                  <a:gd name="T6" fmla="*/ 0 w 230"/>
                  <a:gd name="T7" fmla="*/ 56 h 65"/>
                  <a:gd name="T8" fmla="*/ 2 w 230"/>
                  <a:gd name="T9" fmla="*/ 57 h 65"/>
                  <a:gd name="T10" fmla="*/ 229 w 230"/>
                  <a:gd name="T11" fmla="*/ 65 h 65"/>
                  <a:gd name="T12" fmla="*/ 230 w 230"/>
                  <a:gd name="T13" fmla="*/ 64 h 65"/>
                  <a:gd name="T14" fmla="*/ 229 w 230"/>
                  <a:gd name="T15" fmla="*/ 62 h 65"/>
                  <a:gd name="T16" fmla="*/ 68 w 230"/>
                  <a:gd name="T17" fmla="*/ 0 h 65"/>
                  <a:gd name="T18" fmla="*/ 67 w 230"/>
                  <a:gd name="T19" fmla="*/ 0 h 65"/>
                  <a:gd name="T20" fmla="*/ 68 w 230"/>
                  <a:gd name="T21" fmla="*/ 1 h 65"/>
                  <a:gd name="T22" fmla="*/ 67 w 230"/>
                  <a:gd name="T23" fmla="*/ 3 h 65"/>
                  <a:gd name="T24" fmla="*/ 220 w 230"/>
                  <a:gd name="T25" fmla="*/ 62 h 65"/>
                  <a:gd name="T26" fmla="*/ 6 w 230"/>
                  <a:gd name="T27" fmla="*/ 54 h 65"/>
                  <a:gd name="T28" fmla="*/ 69 w 230"/>
                  <a:gd name="T29" fmla="*/ 3 h 65"/>
                  <a:gd name="T30" fmla="*/ 68 w 230"/>
                  <a:gd name="T31" fmla="*/ 1 h 65"/>
                  <a:gd name="T32" fmla="*/ 67 w 230"/>
                  <a:gd name="T33" fmla="*/ 3 h 65"/>
                  <a:gd name="T34" fmla="*/ 68 w 230"/>
                  <a:gd name="T35" fmla="*/ 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0" h="65">
                    <a:moveTo>
                      <a:pt x="68" y="1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54"/>
                      <a:pt x="0" y="55"/>
                      <a:pt x="0" y="56"/>
                    </a:cubicBezTo>
                    <a:cubicBezTo>
                      <a:pt x="0" y="56"/>
                      <a:pt x="1" y="57"/>
                      <a:pt x="2" y="57"/>
                    </a:cubicBezTo>
                    <a:cubicBezTo>
                      <a:pt x="229" y="65"/>
                      <a:pt x="229" y="65"/>
                      <a:pt x="229" y="65"/>
                    </a:cubicBezTo>
                    <a:cubicBezTo>
                      <a:pt x="230" y="65"/>
                      <a:pt x="230" y="65"/>
                      <a:pt x="230" y="64"/>
                    </a:cubicBezTo>
                    <a:cubicBezTo>
                      <a:pt x="230" y="63"/>
                      <a:pt x="230" y="63"/>
                      <a:pt x="229" y="62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67" y="0"/>
                      <a:pt x="67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220" y="62"/>
                      <a:pt x="220" y="62"/>
                      <a:pt x="220" y="6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8" y="1"/>
                      <a:pt x="68" y="1"/>
                      <a:pt x="6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2" name="Freeform 1187"/>
              <p:cNvSpPr/>
              <p:nvPr/>
            </p:nvSpPr>
            <p:spPr bwMode="auto">
              <a:xfrm>
                <a:off x="5446" y="2810"/>
                <a:ext cx="37" cy="141"/>
              </a:xfrm>
              <a:custGeom>
                <a:avLst/>
                <a:gdLst>
                  <a:gd name="T0" fmla="*/ 1 w 35"/>
                  <a:gd name="T1" fmla="*/ 1 h 133"/>
                  <a:gd name="T2" fmla="*/ 0 w 35"/>
                  <a:gd name="T3" fmla="*/ 2 h 133"/>
                  <a:gd name="T4" fmla="*/ 15 w 35"/>
                  <a:gd name="T5" fmla="*/ 132 h 133"/>
                  <a:gd name="T6" fmla="*/ 17 w 35"/>
                  <a:gd name="T7" fmla="*/ 133 h 133"/>
                  <a:gd name="T8" fmla="*/ 18 w 35"/>
                  <a:gd name="T9" fmla="*/ 132 h 133"/>
                  <a:gd name="T10" fmla="*/ 35 w 35"/>
                  <a:gd name="T11" fmla="*/ 81 h 133"/>
                  <a:gd name="T12" fmla="*/ 35 w 35"/>
                  <a:gd name="T13" fmla="*/ 80 h 133"/>
                  <a:gd name="T14" fmla="*/ 3 w 35"/>
                  <a:gd name="T15" fmla="*/ 1 h 133"/>
                  <a:gd name="T16" fmla="*/ 1 w 35"/>
                  <a:gd name="T17" fmla="*/ 0 h 133"/>
                  <a:gd name="T18" fmla="*/ 0 w 35"/>
                  <a:gd name="T19" fmla="*/ 2 h 133"/>
                  <a:gd name="T20" fmla="*/ 1 w 35"/>
                  <a:gd name="T21" fmla="*/ 1 h 133"/>
                  <a:gd name="T22" fmla="*/ 0 w 35"/>
                  <a:gd name="T23" fmla="*/ 2 h 133"/>
                  <a:gd name="T24" fmla="*/ 32 w 35"/>
                  <a:gd name="T25" fmla="*/ 81 h 133"/>
                  <a:gd name="T26" fmla="*/ 18 w 35"/>
                  <a:gd name="T27" fmla="*/ 125 h 133"/>
                  <a:gd name="T28" fmla="*/ 3 w 35"/>
                  <a:gd name="T29" fmla="*/ 1 h 133"/>
                  <a:gd name="T30" fmla="*/ 1 w 35"/>
                  <a:gd name="T31" fmla="*/ 1 h 133"/>
                  <a:gd name="T32" fmla="*/ 0 w 35"/>
                  <a:gd name="T33" fmla="*/ 2 h 133"/>
                  <a:gd name="T34" fmla="*/ 1 w 35"/>
                  <a:gd name="T35" fmla="*/ 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33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6" y="133"/>
                      <a:pt x="16" y="133"/>
                      <a:pt x="17" y="133"/>
                    </a:cubicBezTo>
                    <a:cubicBezTo>
                      <a:pt x="17" y="133"/>
                      <a:pt x="18" y="133"/>
                      <a:pt x="18" y="132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18" y="125"/>
                      <a:pt x="18" y="125"/>
                      <a:pt x="18" y="12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3" name="Freeform 1188"/>
              <p:cNvSpPr/>
              <p:nvPr/>
            </p:nvSpPr>
            <p:spPr bwMode="auto">
              <a:xfrm>
                <a:off x="5310" y="2707"/>
                <a:ext cx="62" cy="125"/>
              </a:xfrm>
              <a:custGeom>
                <a:avLst/>
                <a:gdLst>
                  <a:gd name="T0" fmla="*/ 6 w 59"/>
                  <a:gd name="T1" fmla="*/ 56 h 118"/>
                  <a:gd name="T2" fmla="*/ 5 w 59"/>
                  <a:gd name="T3" fmla="*/ 56 h 118"/>
                  <a:gd name="T4" fmla="*/ 0 w 59"/>
                  <a:gd name="T5" fmla="*/ 116 h 118"/>
                  <a:gd name="T6" fmla="*/ 2 w 59"/>
                  <a:gd name="T7" fmla="*/ 118 h 118"/>
                  <a:gd name="T8" fmla="*/ 3 w 59"/>
                  <a:gd name="T9" fmla="*/ 117 h 118"/>
                  <a:gd name="T10" fmla="*/ 59 w 59"/>
                  <a:gd name="T11" fmla="*/ 2 h 118"/>
                  <a:gd name="T12" fmla="*/ 58 w 59"/>
                  <a:gd name="T13" fmla="*/ 0 h 118"/>
                  <a:gd name="T14" fmla="*/ 56 w 59"/>
                  <a:gd name="T15" fmla="*/ 1 h 118"/>
                  <a:gd name="T16" fmla="*/ 5 w 59"/>
                  <a:gd name="T17" fmla="*/ 55 h 118"/>
                  <a:gd name="T18" fmla="*/ 5 w 59"/>
                  <a:gd name="T19" fmla="*/ 56 h 118"/>
                  <a:gd name="T20" fmla="*/ 6 w 59"/>
                  <a:gd name="T21" fmla="*/ 56 h 118"/>
                  <a:gd name="T22" fmla="*/ 7 w 59"/>
                  <a:gd name="T23" fmla="*/ 57 h 118"/>
                  <a:gd name="T24" fmla="*/ 52 w 59"/>
                  <a:gd name="T25" fmla="*/ 10 h 118"/>
                  <a:gd name="T26" fmla="*/ 4 w 59"/>
                  <a:gd name="T27" fmla="*/ 109 h 118"/>
                  <a:gd name="T28" fmla="*/ 8 w 59"/>
                  <a:gd name="T29" fmla="*/ 56 h 118"/>
                  <a:gd name="T30" fmla="*/ 6 w 59"/>
                  <a:gd name="T31" fmla="*/ 56 h 118"/>
                  <a:gd name="T32" fmla="*/ 7 w 59"/>
                  <a:gd name="T33" fmla="*/ 57 h 118"/>
                  <a:gd name="T34" fmla="*/ 6 w 59"/>
                  <a:gd name="T35" fmla="*/ 5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118">
                    <a:moveTo>
                      <a:pt x="6" y="56"/>
                    </a:moveTo>
                    <a:cubicBezTo>
                      <a:pt x="5" y="56"/>
                      <a:pt x="5" y="56"/>
                      <a:pt x="5" y="56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7"/>
                      <a:pt x="1" y="118"/>
                      <a:pt x="2" y="118"/>
                    </a:cubicBezTo>
                    <a:cubicBezTo>
                      <a:pt x="2" y="118"/>
                      <a:pt x="3" y="118"/>
                      <a:pt x="3" y="117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2"/>
                      <a:pt x="59" y="1"/>
                      <a:pt x="58" y="0"/>
                    </a:cubicBezTo>
                    <a:cubicBezTo>
                      <a:pt x="57" y="0"/>
                      <a:pt x="57" y="0"/>
                      <a:pt x="56" y="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" y="109"/>
                      <a:pt x="4" y="109"/>
                      <a:pt x="4" y="109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6" y="56"/>
                      <a:pt x="6" y="56"/>
                      <a:pt x="6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4" name="Freeform 1189"/>
              <p:cNvSpPr/>
              <p:nvPr/>
            </p:nvSpPr>
            <p:spPr bwMode="auto">
              <a:xfrm>
                <a:off x="5310" y="2678"/>
                <a:ext cx="139" cy="154"/>
              </a:xfrm>
              <a:custGeom>
                <a:avLst/>
                <a:gdLst>
                  <a:gd name="T0" fmla="*/ 130 w 132"/>
                  <a:gd name="T1" fmla="*/ 126 h 145"/>
                  <a:gd name="T2" fmla="*/ 130 w 132"/>
                  <a:gd name="T3" fmla="*/ 125 h 145"/>
                  <a:gd name="T4" fmla="*/ 5 w 132"/>
                  <a:gd name="T5" fmla="*/ 142 h 145"/>
                  <a:gd name="T6" fmla="*/ 84 w 132"/>
                  <a:gd name="T7" fmla="*/ 5 h 145"/>
                  <a:gd name="T8" fmla="*/ 129 w 132"/>
                  <a:gd name="T9" fmla="*/ 127 h 145"/>
                  <a:gd name="T10" fmla="*/ 130 w 132"/>
                  <a:gd name="T11" fmla="*/ 126 h 145"/>
                  <a:gd name="T12" fmla="*/ 130 w 132"/>
                  <a:gd name="T13" fmla="*/ 125 h 145"/>
                  <a:gd name="T14" fmla="*/ 130 w 132"/>
                  <a:gd name="T15" fmla="*/ 126 h 145"/>
                  <a:gd name="T16" fmla="*/ 132 w 132"/>
                  <a:gd name="T17" fmla="*/ 126 h 145"/>
                  <a:gd name="T18" fmla="*/ 86 w 132"/>
                  <a:gd name="T19" fmla="*/ 1 h 145"/>
                  <a:gd name="T20" fmla="*/ 85 w 132"/>
                  <a:gd name="T21" fmla="*/ 0 h 145"/>
                  <a:gd name="T22" fmla="*/ 83 w 132"/>
                  <a:gd name="T23" fmla="*/ 1 h 145"/>
                  <a:gd name="T24" fmla="*/ 1 w 132"/>
                  <a:gd name="T25" fmla="*/ 143 h 145"/>
                  <a:gd name="T26" fmla="*/ 1 w 132"/>
                  <a:gd name="T27" fmla="*/ 144 h 145"/>
                  <a:gd name="T28" fmla="*/ 2 w 132"/>
                  <a:gd name="T29" fmla="*/ 145 h 145"/>
                  <a:gd name="T30" fmla="*/ 131 w 132"/>
                  <a:gd name="T31" fmla="*/ 128 h 145"/>
                  <a:gd name="T32" fmla="*/ 132 w 132"/>
                  <a:gd name="T33" fmla="*/ 127 h 145"/>
                  <a:gd name="T34" fmla="*/ 132 w 132"/>
                  <a:gd name="T35" fmla="*/ 126 h 145"/>
                  <a:gd name="T36" fmla="*/ 130 w 132"/>
                  <a:gd name="T37" fmla="*/ 126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145">
                    <a:moveTo>
                      <a:pt x="130" y="126"/>
                    </a:moveTo>
                    <a:cubicBezTo>
                      <a:pt x="130" y="125"/>
                      <a:pt x="130" y="125"/>
                      <a:pt x="130" y="125"/>
                    </a:cubicBezTo>
                    <a:cubicBezTo>
                      <a:pt x="5" y="142"/>
                      <a:pt x="5" y="142"/>
                      <a:pt x="5" y="142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6"/>
                      <a:pt x="130" y="126"/>
                      <a:pt x="130" y="126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6"/>
                      <a:pt x="130" y="126"/>
                      <a:pt x="130" y="126"/>
                    </a:cubicBezTo>
                    <a:cubicBezTo>
                      <a:pt x="132" y="126"/>
                      <a:pt x="132" y="126"/>
                      <a:pt x="132" y="126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6" y="0"/>
                      <a:pt x="85" y="0"/>
                      <a:pt x="85" y="0"/>
                    </a:cubicBezTo>
                    <a:cubicBezTo>
                      <a:pt x="84" y="0"/>
                      <a:pt x="84" y="0"/>
                      <a:pt x="83" y="1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0" y="143"/>
                      <a:pt x="0" y="144"/>
                      <a:pt x="1" y="144"/>
                    </a:cubicBezTo>
                    <a:cubicBezTo>
                      <a:pt x="1" y="145"/>
                      <a:pt x="2" y="145"/>
                      <a:pt x="2" y="145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8"/>
                      <a:pt x="131" y="128"/>
                      <a:pt x="132" y="127"/>
                    </a:cubicBezTo>
                    <a:cubicBezTo>
                      <a:pt x="132" y="127"/>
                      <a:pt x="132" y="126"/>
                      <a:pt x="132" y="126"/>
                    </a:cubicBezTo>
                    <a:cubicBezTo>
                      <a:pt x="130" y="126"/>
                      <a:pt x="130" y="126"/>
                      <a:pt x="130" y="12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5" name="Freeform 1190"/>
              <p:cNvSpPr/>
              <p:nvPr/>
            </p:nvSpPr>
            <p:spPr bwMode="auto">
              <a:xfrm>
                <a:off x="5365" y="3153"/>
                <a:ext cx="198" cy="131"/>
              </a:xfrm>
              <a:custGeom>
                <a:avLst/>
                <a:gdLst>
                  <a:gd name="T0" fmla="*/ 1 w 187"/>
                  <a:gd name="T1" fmla="*/ 2 h 124"/>
                  <a:gd name="T2" fmla="*/ 1 w 187"/>
                  <a:gd name="T3" fmla="*/ 3 h 124"/>
                  <a:gd name="T4" fmla="*/ 159 w 187"/>
                  <a:gd name="T5" fmla="*/ 72 h 124"/>
                  <a:gd name="T6" fmla="*/ 182 w 187"/>
                  <a:gd name="T7" fmla="*/ 119 h 124"/>
                  <a:gd name="T8" fmla="*/ 2 w 187"/>
                  <a:gd name="T9" fmla="*/ 0 h 124"/>
                  <a:gd name="T10" fmla="*/ 1 w 187"/>
                  <a:gd name="T11" fmla="*/ 2 h 124"/>
                  <a:gd name="T12" fmla="*/ 1 w 187"/>
                  <a:gd name="T13" fmla="*/ 3 h 124"/>
                  <a:gd name="T14" fmla="*/ 1 w 187"/>
                  <a:gd name="T15" fmla="*/ 2 h 124"/>
                  <a:gd name="T16" fmla="*/ 1 w 187"/>
                  <a:gd name="T17" fmla="*/ 3 h 124"/>
                  <a:gd name="T18" fmla="*/ 185 w 187"/>
                  <a:gd name="T19" fmla="*/ 124 h 124"/>
                  <a:gd name="T20" fmla="*/ 187 w 187"/>
                  <a:gd name="T21" fmla="*/ 124 h 124"/>
                  <a:gd name="T22" fmla="*/ 187 w 187"/>
                  <a:gd name="T23" fmla="*/ 122 h 124"/>
                  <a:gd name="T24" fmla="*/ 161 w 187"/>
                  <a:gd name="T25" fmla="*/ 70 h 124"/>
                  <a:gd name="T26" fmla="*/ 161 w 187"/>
                  <a:gd name="T27" fmla="*/ 69 h 124"/>
                  <a:gd name="T28" fmla="*/ 2 w 187"/>
                  <a:gd name="T29" fmla="*/ 0 h 124"/>
                  <a:gd name="T30" fmla="*/ 0 w 187"/>
                  <a:gd name="T31" fmla="*/ 1 h 124"/>
                  <a:gd name="T32" fmla="*/ 1 w 187"/>
                  <a:gd name="T33" fmla="*/ 3 h 124"/>
                  <a:gd name="T34" fmla="*/ 1 w 187"/>
                  <a:gd name="T3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7" h="124">
                    <a:moveTo>
                      <a:pt x="1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9" y="72"/>
                      <a:pt x="159" y="72"/>
                      <a:pt x="159" y="72"/>
                    </a:cubicBezTo>
                    <a:cubicBezTo>
                      <a:pt x="182" y="119"/>
                      <a:pt x="182" y="119"/>
                      <a:pt x="182" y="1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85" y="124"/>
                      <a:pt x="185" y="124"/>
                      <a:pt x="185" y="124"/>
                    </a:cubicBezTo>
                    <a:cubicBezTo>
                      <a:pt x="185" y="124"/>
                      <a:pt x="186" y="124"/>
                      <a:pt x="187" y="124"/>
                    </a:cubicBezTo>
                    <a:cubicBezTo>
                      <a:pt x="187" y="124"/>
                      <a:pt x="187" y="123"/>
                      <a:pt x="187" y="122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1" y="69"/>
                      <a:pt x="161" y="69"/>
                      <a:pt x="161" y="6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6" name="Freeform 1191"/>
              <p:cNvSpPr/>
              <p:nvPr/>
            </p:nvSpPr>
            <p:spPr bwMode="auto">
              <a:xfrm>
                <a:off x="5524" y="3399"/>
                <a:ext cx="111" cy="49"/>
              </a:xfrm>
              <a:custGeom>
                <a:avLst/>
                <a:gdLst>
                  <a:gd name="T0" fmla="*/ 2 w 105"/>
                  <a:gd name="T1" fmla="*/ 1 h 46"/>
                  <a:gd name="T2" fmla="*/ 0 w 105"/>
                  <a:gd name="T3" fmla="*/ 1 h 46"/>
                  <a:gd name="T4" fmla="*/ 4 w 105"/>
                  <a:gd name="T5" fmla="*/ 45 h 46"/>
                  <a:gd name="T6" fmla="*/ 6 w 105"/>
                  <a:gd name="T7" fmla="*/ 46 h 46"/>
                  <a:gd name="T8" fmla="*/ 104 w 105"/>
                  <a:gd name="T9" fmla="*/ 41 h 46"/>
                  <a:gd name="T10" fmla="*/ 105 w 105"/>
                  <a:gd name="T11" fmla="*/ 40 h 46"/>
                  <a:gd name="T12" fmla="*/ 104 w 105"/>
                  <a:gd name="T13" fmla="*/ 38 h 46"/>
                  <a:gd name="T14" fmla="*/ 2 w 105"/>
                  <a:gd name="T15" fmla="*/ 0 h 46"/>
                  <a:gd name="T16" fmla="*/ 1 w 105"/>
                  <a:gd name="T17" fmla="*/ 0 h 46"/>
                  <a:gd name="T18" fmla="*/ 0 w 105"/>
                  <a:gd name="T19" fmla="*/ 1 h 46"/>
                  <a:gd name="T20" fmla="*/ 2 w 105"/>
                  <a:gd name="T21" fmla="*/ 1 h 46"/>
                  <a:gd name="T22" fmla="*/ 1 w 105"/>
                  <a:gd name="T23" fmla="*/ 3 h 46"/>
                  <a:gd name="T24" fmla="*/ 96 w 105"/>
                  <a:gd name="T25" fmla="*/ 39 h 46"/>
                  <a:gd name="T26" fmla="*/ 7 w 105"/>
                  <a:gd name="T27" fmla="*/ 43 h 46"/>
                  <a:gd name="T28" fmla="*/ 3 w 105"/>
                  <a:gd name="T29" fmla="*/ 1 h 46"/>
                  <a:gd name="T30" fmla="*/ 2 w 105"/>
                  <a:gd name="T31" fmla="*/ 1 h 46"/>
                  <a:gd name="T32" fmla="*/ 1 w 105"/>
                  <a:gd name="T33" fmla="*/ 3 h 46"/>
                  <a:gd name="T34" fmla="*/ 2 w 105"/>
                  <a:gd name="T35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5" h="46">
                    <a:moveTo>
                      <a:pt x="2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6"/>
                      <a:pt x="5" y="46"/>
                      <a:pt x="6" y="46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1"/>
                      <a:pt x="105" y="41"/>
                      <a:pt x="105" y="40"/>
                    </a:cubicBezTo>
                    <a:cubicBezTo>
                      <a:pt x="105" y="39"/>
                      <a:pt x="105" y="39"/>
                      <a:pt x="104" y="3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7" name="Freeform 1192"/>
              <p:cNvSpPr/>
              <p:nvPr/>
            </p:nvSpPr>
            <p:spPr bwMode="auto">
              <a:xfrm>
                <a:off x="5849" y="2818"/>
                <a:ext cx="115" cy="86"/>
              </a:xfrm>
              <a:custGeom>
                <a:avLst/>
                <a:gdLst>
                  <a:gd name="T0" fmla="*/ 77 w 109"/>
                  <a:gd name="T1" fmla="*/ 2 h 82"/>
                  <a:gd name="T2" fmla="*/ 76 w 109"/>
                  <a:gd name="T3" fmla="*/ 1 h 82"/>
                  <a:gd name="T4" fmla="*/ 1 w 109"/>
                  <a:gd name="T5" fmla="*/ 30 h 82"/>
                  <a:gd name="T6" fmla="*/ 0 w 109"/>
                  <a:gd name="T7" fmla="*/ 31 h 82"/>
                  <a:gd name="T8" fmla="*/ 1 w 109"/>
                  <a:gd name="T9" fmla="*/ 32 h 82"/>
                  <a:gd name="T10" fmla="*/ 106 w 109"/>
                  <a:gd name="T11" fmla="*/ 81 h 82"/>
                  <a:gd name="T12" fmla="*/ 108 w 109"/>
                  <a:gd name="T13" fmla="*/ 81 h 82"/>
                  <a:gd name="T14" fmla="*/ 108 w 109"/>
                  <a:gd name="T15" fmla="*/ 80 h 82"/>
                  <a:gd name="T16" fmla="*/ 78 w 109"/>
                  <a:gd name="T17" fmla="*/ 1 h 82"/>
                  <a:gd name="T18" fmla="*/ 76 w 109"/>
                  <a:gd name="T19" fmla="*/ 1 h 82"/>
                  <a:gd name="T20" fmla="*/ 77 w 109"/>
                  <a:gd name="T21" fmla="*/ 2 h 82"/>
                  <a:gd name="T22" fmla="*/ 75 w 109"/>
                  <a:gd name="T23" fmla="*/ 2 h 82"/>
                  <a:gd name="T24" fmla="*/ 104 w 109"/>
                  <a:gd name="T25" fmla="*/ 77 h 82"/>
                  <a:gd name="T26" fmla="*/ 5 w 109"/>
                  <a:gd name="T27" fmla="*/ 31 h 82"/>
                  <a:gd name="T28" fmla="*/ 77 w 109"/>
                  <a:gd name="T29" fmla="*/ 3 h 82"/>
                  <a:gd name="T30" fmla="*/ 77 w 109"/>
                  <a:gd name="T31" fmla="*/ 2 h 82"/>
                  <a:gd name="T32" fmla="*/ 75 w 109"/>
                  <a:gd name="T33" fmla="*/ 2 h 82"/>
                  <a:gd name="T34" fmla="*/ 77 w 109"/>
                  <a:gd name="T35" fmla="*/ 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" h="82">
                    <a:moveTo>
                      <a:pt x="77" y="2"/>
                    </a:moveTo>
                    <a:cubicBezTo>
                      <a:pt x="76" y="1"/>
                      <a:pt x="76" y="1"/>
                      <a:pt x="76" y="1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30"/>
                      <a:pt x="0" y="31"/>
                    </a:cubicBezTo>
                    <a:cubicBezTo>
                      <a:pt x="0" y="32"/>
                      <a:pt x="0" y="32"/>
                      <a:pt x="1" y="32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07" y="82"/>
                      <a:pt x="108" y="82"/>
                      <a:pt x="108" y="81"/>
                    </a:cubicBezTo>
                    <a:cubicBezTo>
                      <a:pt x="108" y="81"/>
                      <a:pt x="109" y="80"/>
                      <a:pt x="108" y="80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7" y="0"/>
                      <a:pt x="76" y="1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104" y="77"/>
                      <a:pt x="104" y="77"/>
                      <a:pt x="104" y="7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7" y="2"/>
                      <a:pt x="77" y="2"/>
                      <a:pt x="77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8" name="Freeform 1193"/>
              <p:cNvSpPr/>
              <p:nvPr/>
            </p:nvSpPr>
            <p:spPr bwMode="auto">
              <a:xfrm>
                <a:off x="6124" y="2797"/>
                <a:ext cx="126" cy="107"/>
              </a:xfrm>
              <a:custGeom>
                <a:avLst/>
                <a:gdLst>
                  <a:gd name="T0" fmla="*/ 2 w 119"/>
                  <a:gd name="T1" fmla="*/ 26 h 102"/>
                  <a:gd name="T2" fmla="*/ 1 w 119"/>
                  <a:gd name="T3" fmla="*/ 28 h 102"/>
                  <a:gd name="T4" fmla="*/ 117 w 119"/>
                  <a:gd name="T5" fmla="*/ 102 h 102"/>
                  <a:gd name="T6" fmla="*/ 119 w 119"/>
                  <a:gd name="T7" fmla="*/ 102 h 102"/>
                  <a:gd name="T8" fmla="*/ 119 w 119"/>
                  <a:gd name="T9" fmla="*/ 100 h 102"/>
                  <a:gd name="T10" fmla="*/ 84 w 119"/>
                  <a:gd name="T11" fmla="*/ 1 h 102"/>
                  <a:gd name="T12" fmla="*/ 82 w 119"/>
                  <a:gd name="T13" fmla="*/ 0 h 102"/>
                  <a:gd name="T14" fmla="*/ 1 w 119"/>
                  <a:gd name="T15" fmla="*/ 25 h 102"/>
                  <a:gd name="T16" fmla="*/ 0 w 119"/>
                  <a:gd name="T17" fmla="*/ 26 h 102"/>
                  <a:gd name="T18" fmla="*/ 1 w 119"/>
                  <a:gd name="T19" fmla="*/ 28 h 102"/>
                  <a:gd name="T20" fmla="*/ 2 w 119"/>
                  <a:gd name="T21" fmla="*/ 26 h 102"/>
                  <a:gd name="T22" fmla="*/ 2 w 119"/>
                  <a:gd name="T23" fmla="*/ 28 h 102"/>
                  <a:gd name="T24" fmla="*/ 82 w 119"/>
                  <a:gd name="T25" fmla="*/ 4 h 102"/>
                  <a:gd name="T26" fmla="*/ 115 w 119"/>
                  <a:gd name="T27" fmla="*/ 97 h 102"/>
                  <a:gd name="T28" fmla="*/ 3 w 119"/>
                  <a:gd name="T29" fmla="*/ 25 h 102"/>
                  <a:gd name="T30" fmla="*/ 2 w 119"/>
                  <a:gd name="T31" fmla="*/ 26 h 102"/>
                  <a:gd name="T32" fmla="*/ 2 w 119"/>
                  <a:gd name="T33" fmla="*/ 28 h 102"/>
                  <a:gd name="T34" fmla="*/ 2 w 119"/>
                  <a:gd name="T35" fmla="*/ 2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9" h="102">
                    <a:moveTo>
                      <a:pt x="2" y="26"/>
                    </a:moveTo>
                    <a:cubicBezTo>
                      <a:pt x="1" y="28"/>
                      <a:pt x="1" y="28"/>
                      <a:pt x="1" y="28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8" y="102"/>
                      <a:pt x="118" y="102"/>
                      <a:pt x="119" y="102"/>
                    </a:cubicBezTo>
                    <a:cubicBezTo>
                      <a:pt x="119" y="101"/>
                      <a:pt x="119" y="101"/>
                      <a:pt x="119" y="100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7"/>
                      <a:pt x="1" y="2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6"/>
                      <a:pt x="2" y="26"/>
                      <a:pt x="2" y="2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9" name="Freeform 1194"/>
              <p:cNvSpPr/>
              <p:nvPr/>
            </p:nvSpPr>
            <p:spPr bwMode="auto">
              <a:xfrm>
                <a:off x="5634" y="2849"/>
                <a:ext cx="218" cy="119"/>
              </a:xfrm>
              <a:custGeom>
                <a:avLst/>
                <a:gdLst>
                  <a:gd name="T0" fmla="*/ 1 w 206"/>
                  <a:gd name="T1" fmla="*/ 55 h 112"/>
                  <a:gd name="T2" fmla="*/ 1 w 206"/>
                  <a:gd name="T3" fmla="*/ 57 h 112"/>
                  <a:gd name="T4" fmla="*/ 124 w 206"/>
                  <a:gd name="T5" fmla="*/ 111 h 112"/>
                  <a:gd name="T6" fmla="*/ 126 w 206"/>
                  <a:gd name="T7" fmla="*/ 111 h 112"/>
                  <a:gd name="T8" fmla="*/ 205 w 206"/>
                  <a:gd name="T9" fmla="*/ 2 h 112"/>
                  <a:gd name="T10" fmla="*/ 205 w 206"/>
                  <a:gd name="T11" fmla="*/ 0 h 112"/>
                  <a:gd name="T12" fmla="*/ 204 w 206"/>
                  <a:gd name="T13" fmla="*/ 0 h 112"/>
                  <a:gd name="T14" fmla="*/ 1 w 206"/>
                  <a:gd name="T15" fmla="*/ 54 h 112"/>
                  <a:gd name="T16" fmla="*/ 0 w 206"/>
                  <a:gd name="T17" fmla="*/ 55 h 112"/>
                  <a:gd name="T18" fmla="*/ 1 w 206"/>
                  <a:gd name="T19" fmla="*/ 57 h 112"/>
                  <a:gd name="T20" fmla="*/ 1 w 206"/>
                  <a:gd name="T21" fmla="*/ 55 h 112"/>
                  <a:gd name="T22" fmla="*/ 2 w 206"/>
                  <a:gd name="T23" fmla="*/ 57 h 112"/>
                  <a:gd name="T24" fmla="*/ 200 w 206"/>
                  <a:gd name="T25" fmla="*/ 4 h 112"/>
                  <a:gd name="T26" fmla="*/ 125 w 206"/>
                  <a:gd name="T27" fmla="*/ 108 h 112"/>
                  <a:gd name="T28" fmla="*/ 2 w 206"/>
                  <a:gd name="T29" fmla="*/ 54 h 112"/>
                  <a:gd name="T30" fmla="*/ 1 w 206"/>
                  <a:gd name="T31" fmla="*/ 55 h 112"/>
                  <a:gd name="T32" fmla="*/ 2 w 206"/>
                  <a:gd name="T33" fmla="*/ 57 h 112"/>
                  <a:gd name="T34" fmla="*/ 1 w 206"/>
                  <a:gd name="T35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6" h="112">
                    <a:moveTo>
                      <a:pt x="1" y="55"/>
                    </a:moveTo>
                    <a:cubicBezTo>
                      <a:pt x="1" y="57"/>
                      <a:pt x="1" y="57"/>
                      <a:pt x="1" y="57"/>
                    </a:cubicBezTo>
                    <a:cubicBezTo>
                      <a:pt x="124" y="111"/>
                      <a:pt x="124" y="111"/>
                      <a:pt x="124" y="111"/>
                    </a:cubicBezTo>
                    <a:cubicBezTo>
                      <a:pt x="125" y="112"/>
                      <a:pt x="126" y="112"/>
                      <a:pt x="126" y="111"/>
                    </a:cubicBezTo>
                    <a:cubicBezTo>
                      <a:pt x="205" y="2"/>
                      <a:pt x="205" y="2"/>
                      <a:pt x="205" y="2"/>
                    </a:cubicBezTo>
                    <a:cubicBezTo>
                      <a:pt x="206" y="1"/>
                      <a:pt x="206" y="1"/>
                      <a:pt x="205" y="0"/>
                    </a:cubicBezTo>
                    <a:cubicBezTo>
                      <a:pt x="205" y="0"/>
                      <a:pt x="204" y="0"/>
                      <a:pt x="204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54"/>
                      <a:pt x="0" y="55"/>
                      <a:pt x="0" y="55"/>
                    </a:cubicBezTo>
                    <a:cubicBezTo>
                      <a:pt x="0" y="56"/>
                      <a:pt x="0" y="56"/>
                      <a:pt x="1" y="57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25" y="108"/>
                      <a:pt x="125" y="108"/>
                      <a:pt x="125" y="108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" y="55"/>
                      <a:pt x="1" y="55"/>
                      <a:pt x="1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0" name="Freeform 1195"/>
              <p:cNvSpPr/>
              <p:nvPr/>
            </p:nvSpPr>
            <p:spPr bwMode="auto">
              <a:xfrm>
                <a:off x="6122" y="2667"/>
                <a:ext cx="147" cy="67"/>
              </a:xfrm>
              <a:custGeom>
                <a:avLst/>
                <a:gdLst>
                  <a:gd name="T0" fmla="*/ 1 w 139"/>
                  <a:gd name="T1" fmla="*/ 4 h 64"/>
                  <a:gd name="T2" fmla="*/ 0 w 139"/>
                  <a:gd name="T3" fmla="*/ 6 h 64"/>
                  <a:gd name="T4" fmla="*/ 110 w 139"/>
                  <a:gd name="T5" fmla="*/ 64 h 64"/>
                  <a:gd name="T6" fmla="*/ 112 w 139"/>
                  <a:gd name="T7" fmla="*/ 64 h 64"/>
                  <a:gd name="T8" fmla="*/ 113 w 139"/>
                  <a:gd name="T9" fmla="*/ 63 h 64"/>
                  <a:gd name="T10" fmla="*/ 139 w 139"/>
                  <a:gd name="T11" fmla="*/ 2 h 64"/>
                  <a:gd name="T12" fmla="*/ 138 w 139"/>
                  <a:gd name="T13" fmla="*/ 1 h 64"/>
                  <a:gd name="T14" fmla="*/ 137 w 139"/>
                  <a:gd name="T15" fmla="*/ 0 h 64"/>
                  <a:gd name="T16" fmla="*/ 1 w 139"/>
                  <a:gd name="T17" fmla="*/ 3 h 64"/>
                  <a:gd name="T18" fmla="*/ 0 w 139"/>
                  <a:gd name="T19" fmla="*/ 4 h 64"/>
                  <a:gd name="T20" fmla="*/ 0 w 139"/>
                  <a:gd name="T21" fmla="*/ 6 h 64"/>
                  <a:gd name="T22" fmla="*/ 1 w 139"/>
                  <a:gd name="T23" fmla="*/ 4 h 64"/>
                  <a:gd name="T24" fmla="*/ 1 w 139"/>
                  <a:gd name="T25" fmla="*/ 6 h 64"/>
                  <a:gd name="T26" fmla="*/ 135 w 139"/>
                  <a:gd name="T27" fmla="*/ 3 h 64"/>
                  <a:gd name="T28" fmla="*/ 110 w 139"/>
                  <a:gd name="T29" fmla="*/ 61 h 64"/>
                  <a:gd name="T30" fmla="*/ 2 w 139"/>
                  <a:gd name="T31" fmla="*/ 3 h 64"/>
                  <a:gd name="T32" fmla="*/ 1 w 139"/>
                  <a:gd name="T33" fmla="*/ 4 h 64"/>
                  <a:gd name="T34" fmla="*/ 1 w 139"/>
                  <a:gd name="T35" fmla="*/ 6 h 64"/>
                  <a:gd name="T36" fmla="*/ 1 w 139"/>
                  <a:gd name="T37" fmla="*/ 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9" h="64">
                    <a:moveTo>
                      <a:pt x="1" y="4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1" y="64"/>
                      <a:pt x="111" y="64"/>
                      <a:pt x="112" y="64"/>
                    </a:cubicBezTo>
                    <a:cubicBezTo>
                      <a:pt x="112" y="64"/>
                      <a:pt x="112" y="64"/>
                      <a:pt x="113" y="63"/>
                    </a:cubicBezTo>
                    <a:cubicBezTo>
                      <a:pt x="139" y="2"/>
                      <a:pt x="139" y="2"/>
                      <a:pt x="139" y="2"/>
                    </a:cubicBezTo>
                    <a:cubicBezTo>
                      <a:pt x="139" y="2"/>
                      <a:pt x="139" y="1"/>
                      <a:pt x="138" y="1"/>
                    </a:cubicBezTo>
                    <a:cubicBezTo>
                      <a:pt x="138" y="0"/>
                      <a:pt x="138" y="0"/>
                      <a:pt x="137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10" y="61"/>
                      <a:pt x="110" y="61"/>
                      <a:pt x="110" y="6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1" name="Freeform 1196"/>
              <p:cNvSpPr/>
              <p:nvPr/>
            </p:nvSpPr>
            <p:spPr bwMode="auto">
              <a:xfrm>
                <a:off x="6122" y="2545"/>
                <a:ext cx="119" cy="189"/>
              </a:xfrm>
              <a:custGeom>
                <a:avLst/>
                <a:gdLst>
                  <a:gd name="T0" fmla="*/ 28 w 113"/>
                  <a:gd name="T1" fmla="*/ 2 h 179"/>
                  <a:gd name="T2" fmla="*/ 27 w 113"/>
                  <a:gd name="T3" fmla="*/ 2 h 179"/>
                  <a:gd name="T4" fmla="*/ 0 w 113"/>
                  <a:gd name="T5" fmla="*/ 119 h 179"/>
                  <a:gd name="T6" fmla="*/ 0 w 113"/>
                  <a:gd name="T7" fmla="*/ 121 h 179"/>
                  <a:gd name="T8" fmla="*/ 110 w 113"/>
                  <a:gd name="T9" fmla="*/ 179 h 179"/>
                  <a:gd name="T10" fmla="*/ 112 w 113"/>
                  <a:gd name="T11" fmla="*/ 179 h 179"/>
                  <a:gd name="T12" fmla="*/ 113 w 113"/>
                  <a:gd name="T13" fmla="*/ 177 h 179"/>
                  <a:gd name="T14" fmla="*/ 30 w 113"/>
                  <a:gd name="T15" fmla="*/ 1 h 179"/>
                  <a:gd name="T16" fmla="*/ 28 w 113"/>
                  <a:gd name="T17" fmla="*/ 0 h 179"/>
                  <a:gd name="T18" fmla="*/ 27 w 113"/>
                  <a:gd name="T19" fmla="*/ 2 h 179"/>
                  <a:gd name="T20" fmla="*/ 28 w 113"/>
                  <a:gd name="T21" fmla="*/ 2 h 179"/>
                  <a:gd name="T22" fmla="*/ 27 w 113"/>
                  <a:gd name="T23" fmla="*/ 3 h 179"/>
                  <a:gd name="T24" fmla="*/ 108 w 113"/>
                  <a:gd name="T25" fmla="*/ 174 h 179"/>
                  <a:gd name="T26" fmla="*/ 3 w 113"/>
                  <a:gd name="T27" fmla="*/ 119 h 179"/>
                  <a:gd name="T28" fmla="*/ 30 w 113"/>
                  <a:gd name="T29" fmla="*/ 2 h 179"/>
                  <a:gd name="T30" fmla="*/ 28 w 113"/>
                  <a:gd name="T31" fmla="*/ 2 h 179"/>
                  <a:gd name="T32" fmla="*/ 27 w 113"/>
                  <a:gd name="T33" fmla="*/ 3 h 179"/>
                  <a:gd name="T34" fmla="*/ 28 w 113"/>
                  <a:gd name="T35" fmla="*/ 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79"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0"/>
                      <a:pt x="0" y="120"/>
                      <a:pt x="0" y="121"/>
                    </a:cubicBezTo>
                    <a:cubicBezTo>
                      <a:pt x="110" y="179"/>
                      <a:pt x="110" y="179"/>
                      <a:pt x="110" y="179"/>
                    </a:cubicBezTo>
                    <a:cubicBezTo>
                      <a:pt x="111" y="179"/>
                      <a:pt x="112" y="179"/>
                      <a:pt x="112" y="179"/>
                    </a:cubicBezTo>
                    <a:cubicBezTo>
                      <a:pt x="113" y="178"/>
                      <a:pt x="113" y="178"/>
                      <a:pt x="113" y="177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0"/>
                      <a:pt x="28" y="0"/>
                    </a:cubicBezTo>
                    <a:cubicBezTo>
                      <a:pt x="28" y="0"/>
                      <a:pt x="27" y="1"/>
                      <a:pt x="27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08" y="174"/>
                      <a:pt x="108" y="174"/>
                      <a:pt x="108" y="174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8" y="2"/>
                      <a:pt x="28" y="2"/>
                      <a:pt x="2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2" name="Freeform 1197"/>
              <p:cNvSpPr/>
              <p:nvPr/>
            </p:nvSpPr>
            <p:spPr bwMode="auto">
              <a:xfrm>
                <a:off x="6229" y="2492"/>
                <a:ext cx="59" cy="114"/>
              </a:xfrm>
              <a:custGeom>
                <a:avLst/>
                <a:gdLst>
                  <a:gd name="T0" fmla="*/ 2 w 55"/>
                  <a:gd name="T1" fmla="*/ 66 h 108"/>
                  <a:gd name="T2" fmla="*/ 3 w 55"/>
                  <a:gd name="T3" fmla="*/ 67 h 108"/>
                  <a:gd name="T4" fmla="*/ 45 w 55"/>
                  <a:gd name="T5" fmla="*/ 6 h 108"/>
                  <a:gd name="T6" fmla="*/ 52 w 55"/>
                  <a:gd name="T7" fmla="*/ 103 h 108"/>
                  <a:gd name="T8" fmla="*/ 3 w 55"/>
                  <a:gd name="T9" fmla="*/ 65 h 108"/>
                  <a:gd name="T10" fmla="*/ 2 w 55"/>
                  <a:gd name="T11" fmla="*/ 66 h 108"/>
                  <a:gd name="T12" fmla="*/ 3 w 55"/>
                  <a:gd name="T13" fmla="*/ 67 h 108"/>
                  <a:gd name="T14" fmla="*/ 2 w 55"/>
                  <a:gd name="T15" fmla="*/ 66 h 108"/>
                  <a:gd name="T16" fmla="*/ 1 w 55"/>
                  <a:gd name="T17" fmla="*/ 67 h 108"/>
                  <a:gd name="T18" fmla="*/ 53 w 55"/>
                  <a:gd name="T19" fmla="*/ 108 h 108"/>
                  <a:gd name="T20" fmla="*/ 55 w 55"/>
                  <a:gd name="T21" fmla="*/ 108 h 108"/>
                  <a:gd name="T22" fmla="*/ 55 w 55"/>
                  <a:gd name="T23" fmla="*/ 106 h 108"/>
                  <a:gd name="T24" fmla="*/ 48 w 55"/>
                  <a:gd name="T25" fmla="*/ 1 h 108"/>
                  <a:gd name="T26" fmla="*/ 47 w 55"/>
                  <a:gd name="T27" fmla="*/ 0 h 108"/>
                  <a:gd name="T28" fmla="*/ 45 w 55"/>
                  <a:gd name="T29" fmla="*/ 1 h 108"/>
                  <a:gd name="T30" fmla="*/ 1 w 55"/>
                  <a:gd name="T31" fmla="*/ 65 h 108"/>
                  <a:gd name="T32" fmla="*/ 1 w 55"/>
                  <a:gd name="T33" fmla="*/ 67 h 108"/>
                  <a:gd name="T34" fmla="*/ 2 w 55"/>
                  <a:gd name="T35" fmla="*/ 6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" h="108">
                    <a:moveTo>
                      <a:pt x="2" y="66"/>
                    </a:moveTo>
                    <a:cubicBezTo>
                      <a:pt x="3" y="67"/>
                      <a:pt x="3" y="67"/>
                      <a:pt x="3" y="67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52" y="103"/>
                      <a:pt x="52" y="103"/>
                      <a:pt x="52" y="103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8"/>
                      <a:pt x="54" y="108"/>
                      <a:pt x="55" y="108"/>
                    </a:cubicBezTo>
                    <a:cubicBezTo>
                      <a:pt x="55" y="108"/>
                      <a:pt x="55" y="107"/>
                      <a:pt x="55" y="106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7" y="0"/>
                      <a:pt x="47" y="0"/>
                    </a:cubicBezTo>
                    <a:cubicBezTo>
                      <a:pt x="46" y="0"/>
                      <a:pt x="45" y="0"/>
                      <a:pt x="45" y="1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6"/>
                      <a:pt x="0" y="67"/>
                      <a:pt x="1" y="67"/>
                    </a:cubicBezTo>
                    <a:cubicBezTo>
                      <a:pt x="2" y="66"/>
                      <a:pt x="2" y="66"/>
                      <a:pt x="2" y="6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3" name="Freeform 1198"/>
              <p:cNvSpPr/>
              <p:nvPr/>
            </p:nvSpPr>
            <p:spPr bwMode="auto">
              <a:xfrm>
                <a:off x="6222" y="2998"/>
                <a:ext cx="83" cy="75"/>
              </a:xfrm>
              <a:custGeom>
                <a:avLst/>
                <a:gdLst>
                  <a:gd name="T0" fmla="*/ 72 w 78"/>
                  <a:gd name="T1" fmla="*/ 14 h 71"/>
                  <a:gd name="T2" fmla="*/ 73 w 78"/>
                  <a:gd name="T3" fmla="*/ 12 h 71"/>
                  <a:gd name="T4" fmla="*/ 1 w 78"/>
                  <a:gd name="T5" fmla="*/ 0 h 71"/>
                  <a:gd name="T6" fmla="*/ 0 w 78"/>
                  <a:gd name="T7" fmla="*/ 1 h 71"/>
                  <a:gd name="T8" fmla="*/ 0 w 78"/>
                  <a:gd name="T9" fmla="*/ 3 h 71"/>
                  <a:gd name="T10" fmla="*/ 75 w 78"/>
                  <a:gd name="T11" fmla="*/ 71 h 71"/>
                  <a:gd name="T12" fmla="*/ 77 w 78"/>
                  <a:gd name="T13" fmla="*/ 71 h 71"/>
                  <a:gd name="T14" fmla="*/ 78 w 78"/>
                  <a:gd name="T15" fmla="*/ 69 h 71"/>
                  <a:gd name="T16" fmla="*/ 74 w 78"/>
                  <a:gd name="T17" fmla="*/ 14 h 71"/>
                  <a:gd name="T18" fmla="*/ 73 w 78"/>
                  <a:gd name="T19" fmla="*/ 12 h 71"/>
                  <a:gd name="T20" fmla="*/ 72 w 78"/>
                  <a:gd name="T21" fmla="*/ 14 h 71"/>
                  <a:gd name="T22" fmla="*/ 71 w 78"/>
                  <a:gd name="T23" fmla="*/ 14 h 71"/>
                  <a:gd name="T24" fmla="*/ 75 w 78"/>
                  <a:gd name="T25" fmla="*/ 66 h 71"/>
                  <a:gd name="T26" fmla="*/ 6 w 78"/>
                  <a:gd name="T27" fmla="*/ 4 h 71"/>
                  <a:gd name="T28" fmla="*/ 72 w 78"/>
                  <a:gd name="T29" fmla="*/ 15 h 71"/>
                  <a:gd name="T30" fmla="*/ 72 w 78"/>
                  <a:gd name="T31" fmla="*/ 14 h 71"/>
                  <a:gd name="T32" fmla="*/ 71 w 78"/>
                  <a:gd name="T33" fmla="*/ 14 h 71"/>
                  <a:gd name="T34" fmla="*/ 72 w 78"/>
                  <a:gd name="T35" fmla="*/ 1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71">
                    <a:moveTo>
                      <a:pt x="72" y="14"/>
                    </a:moveTo>
                    <a:cubicBezTo>
                      <a:pt x="73" y="12"/>
                      <a:pt x="73" y="12"/>
                      <a:pt x="73" y="1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7" y="71"/>
                    </a:cubicBezTo>
                    <a:cubicBezTo>
                      <a:pt x="78" y="71"/>
                      <a:pt x="78" y="70"/>
                      <a:pt x="78" y="6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3" y="12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2" y="14"/>
                      <a:pt x="72" y="14"/>
                      <a:pt x="72" y="1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4" name="Freeform 1199"/>
              <p:cNvSpPr/>
              <p:nvPr/>
            </p:nvSpPr>
            <p:spPr bwMode="auto">
              <a:xfrm>
                <a:off x="6222" y="2901"/>
                <a:ext cx="83" cy="172"/>
              </a:xfrm>
              <a:custGeom>
                <a:avLst/>
                <a:gdLst>
                  <a:gd name="T0" fmla="*/ 25 w 78"/>
                  <a:gd name="T1" fmla="*/ 2 h 163"/>
                  <a:gd name="T2" fmla="*/ 23 w 78"/>
                  <a:gd name="T3" fmla="*/ 1 h 163"/>
                  <a:gd name="T4" fmla="*/ 0 w 78"/>
                  <a:gd name="T5" fmla="*/ 93 h 163"/>
                  <a:gd name="T6" fmla="*/ 0 w 78"/>
                  <a:gd name="T7" fmla="*/ 95 h 163"/>
                  <a:gd name="T8" fmla="*/ 75 w 78"/>
                  <a:gd name="T9" fmla="*/ 163 h 163"/>
                  <a:gd name="T10" fmla="*/ 77 w 78"/>
                  <a:gd name="T11" fmla="*/ 163 h 163"/>
                  <a:gd name="T12" fmla="*/ 78 w 78"/>
                  <a:gd name="T13" fmla="*/ 161 h 163"/>
                  <a:gd name="T14" fmla="*/ 26 w 78"/>
                  <a:gd name="T15" fmla="*/ 1 h 163"/>
                  <a:gd name="T16" fmla="*/ 25 w 78"/>
                  <a:gd name="T17" fmla="*/ 0 h 163"/>
                  <a:gd name="T18" fmla="*/ 23 w 78"/>
                  <a:gd name="T19" fmla="*/ 1 h 163"/>
                  <a:gd name="T20" fmla="*/ 25 w 78"/>
                  <a:gd name="T21" fmla="*/ 2 h 163"/>
                  <a:gd name="T22" fmla="*/ 23 w 78"/>
                  <a:gd name="T23" fmla="*/ 2 h 163"/>
                  <a:gd name="T24" fmla="*/ 73 w 78"/>
                  <a:gd name="T25" fmla="*/ 157 h 163"/>
                  <a:gd name="T26" fmla="*/ 3 w 78"/>
                  <a:gd name="T27" fmla="*/ 93 h 163"/>
                  <a:gd name="T28" fmla="*/ 26 w 78"/>
                  <a:gd name="T29" fmla="*/ 2 h 163"/>
                  <a:gd name="T30" fmla="*/ 25 w 78"/>
                  <a:gd name="T31" fmla="*/ 2 h 163"/>
                  <a:gd name="T32" fmla="*/ 23 w 78"/>
                  <a:gd name="T33" fmla="*/ 2 h 163"/>
                  <a:gd name="T34" fmla="*/ 25 w 78"/>
                  <a:gd name="T35" fmla="*/ 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163">
                    <a:moveTo>
                      <a:pt x="25" y="2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4"/>
                      <a:pt x="0" y="94"/>
                      <a:pt x="0" y="95"/>
                    </a:cubicBezTo>
                    <a:cubicBezTo>
                      <a:pt x="75" y="163"/>
                      <a:pt x="75" y="163"/>
                      <a:pt x="75" y="163"/>
                    </a:cubicBezTo>
                    <a:cubicBezTo>
                      <a:pt x="76" y="163"/>
                      <a:pt x="77" y="163"/>
                      <a:pt x="77" y="163"/>
                    </a:cubicBezTo>
                    <a:cubicBezTo>
                      <a:pt x="78" y="162"/>
                      <a:pt x="78" y="162"/>
                      <a:pt x="78" y="16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5" y="0"/>
                      <a:pt x="25" y="0"/>
                    </a:cubicBezTo>
                    <a:cubicBezTo>
                      <a:pt x="24" y="0"/>
                      <a:pt x="24" y="1"/>
                      <a:pt x="23" y="1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73" y="157"/>
                      <a:pt x="73" y="157"/>
                      <a:pt x="73" y="157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2"/>
                      <a:pt x="25" y="2"/>
                      <a:pt x="25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5" name="Freeform 1200"/>
              <p:cNvSpPr/>
              <p:nvPr/>
            </p:nvSpPr>
            <p:spPr bwMode="auto">
              <a:xfrm>
                <a:off x="6124" y="2797"/>
                <a:ext cx="154" cy="29"/>
              </a:xfrm>
              <a:custGeom>
                <a:avLst/>
                <a:gdLst>
                  <a:gd name="T0" fmla="*/ 145 w 146"/>
                  <a:gd name="T1" fmla="*/ 14 h 28"/>
                  <a:gd name="T2" fmla="*/ 145 w 146"/>
                  <a:gd name="T3" fmla="*/ 13 h 28"/>
                  <a:gd name="T4" fmla="*/ 16 w 146"/>
                  <a:gd name="T5" fmla="*/ 24 h 28"/>
                  <a:gd name="T6" fmla="*/ 83 w 146"/>
                  <a:gd name="T7" fmla="*/ 3 h 28"/>
                  <a:gd name="T8" fmla="*/ 144 w 146"/>
                  <a:gd name="T9" fmla="*/ 16 h 28"/>
                  <a:gd name="T10" fmla="*/ 145 w 146"/>
                  <a:gd name="T11" fmla="*/ 14 h 28"/>
                  <a:gd name="T12" fmla="*/ 145 w 146"/>
                  <a:gd name="T13" fmla="*/ 13 h 28"/>
                  <a:gd name="T14" fmla="*/ 145 w 146"/>
                  <a:gd name="T15" fmla="*/ 14 h 28"/>
                  <a:gd name="T16" fmla="*/ 145 w 146"/>
                  <a:gd name="T17" fmla="*/ 13 h 28"/>
                  <a:gd name="T18" fmla="*/ 83 w 146"/>
                  <a:gd name="T19" fmla="*/ 0 h 28"/>
                  <a:gd name="T20" fmla="*/ 82 w 146"/>
                  <a:gd name="T21" fmla="*/ 0 h 28"/>
                  <a:gd name="T22" fmla="*/ 1 w 146"/>
                  <a:gd name="T23" fmla="*/ 25 h 28"/>
                  <a:gd name="T24" fmla="*/ 0 w 146"/>
                  <a:gd name="T25" fmla="*/ 27 h 28"/>
                  <a:gd name="T26" fmla="*/ 2 w 146"/>
                  <a:gd name="T27" fmla="*/ 28 h 28"/>
                  <a:gd name="T28" fmla="*/ 145 w 146"/>
                  <a:gd name="T29" fmla="*/ 16 h 28"/>
                  <a:gd name="T30" fmla="*/ 146 w 146"/>
                  <a:gd name="T31" fmla="*/ 14 h 28"/>
                  <a:gd name="T32" fmla="*/ 145 w 146"/>
                  <a:gd name="T33" fmla="*/ 13 h 28"/>
                  <a:gd name="T34" fmla="*/ 145 w 146"/>
                  <a:gd name="T3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6" h="28">
                    <a:moveTo>
                      <a:pt x="145" y="14"/>
                    </a:moveTo>
                    <a:cubicBezTo>
                      <a:pt x="145" y="13"/>
                      <a:pt x="145" y="13"/>
                      <a:pt x="145" y="13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5" y="14"/>
                      <a:pt x="145" y="14"/>
                      <a:pt x="145" y="14"/>
                    </a:cubicBezTo>
                    <a:cubicBezTo>
                      <a:pt x="145" y="13"/>
                      <a:pt x="145" y="13"/>
                      <a:pt x="145" y="13"/>
                    </a:cubicBezTo>
                    <a:cubicBezTo>
                      <a:pt x="145" y="14"/>
                      <a:pt x="145" y="14"/>
                      <a:pt x="145" y="14"/>
                    </a:cubicBezTo>
                    <a:cubicBezTo>
                      <a:pt x="145" y="13"/>
                      <a:pt x="145" y="13"/>
                      <a:pt x="145" y="13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1" y="27"/>
                      <a:pt x="1" y="28"/>
                      <a:pt x="2" y="28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6" y="16"/>
                      <a:pt x="146" y="15"/>
                      <a:pt x="146" y="14"/>
                    </a:cubicBezTo>
                    <a:cubicBezTo>
                      <a:pt x="146" y="14"/>
                      <a:pt x="146" y="13"/>
                      <a:pt x="145" y="13"/>
                    </a:cubicBezTo>
                    <a:cubicBezTo>
                      <a:pt x="145" y="14"/>
                      <a:pt x="145" y="14"/>
                      <a:pt x="145" y="1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6" name="Freeform 1201"/>
              <p:cNvSpPr/>
              <p:nvPr/>
            </p:nvSpPr>
            <p:spPr bwMode="auto">
              <a:xfrm>
                <a:off x="6238" y="2730"/>
                <a:ext cx="81" cy="84"/>
              </a:xfrm>
              <a:custGeom>
                <a:avLst/>
                <a:gdLst>
                  <a:gd name="T0" fmla="*/ 76 w 77"/>
                  <a:gd name="T1" fmla="*/ 2 h 79"/>
                  <a:gd name="T2" fmla="*/ 74 w 77"/>
                  <a:gd name="T3" fmla="*/ 1 h 79"/>
                  <a:gd name="T4" fmla="*/ 37 w 77"/>
                  <a:gd name="T5" fmla="*/ 74 h 79"/>
                  <a:gd name="T6" fmla="*/ 4 w 77"/>
                  <a:gd name="T7" fmla="*/ 4 h 79"/>
                  <a:gd name="T8" fmla="*/ 76 w 77"/>
                  <a:gd name="T9" fmla="*/ 3 h 79"/>
                  <a:gd name="T10" fmla="*/ 76 w 77"/>
                  <a:gd name="T11" fmla="*/ 2 h 79"/>
                  <a:gd name="T12" fmla="*/ 74 w 77"/>
                  <a:gd name="T13" fmla="*/ 1 h 79"/>
                  <a:gd name="T14" fmla="*/ 76 w 77"/>
                  <a:gd name="T15" fmla="*/ 2 h 79"/>
                  <a:gd name="T16" fmla="*/ 76 w 77"/>
                  <a:gd name="T17" fmla="*/ 0 h 79"/>
                  <a:gd name="T18" fmla="*/ 1 w 77"/>
                  <a:gd name="T19" fmla="*/ 1 h 79"/>
                  <a:gd name="T20" fmla="*/ 0 w 77"/>
                  <a:gd name="T21" fmla="*/ 2 h 79"/>
                  <a:gd name="T22" fmla="*/ 0 w 77"/>
                  <a:gd name="T23" fmla="*/ 3 h 79"/>
                  <a:gd name="T24" fmla="*/ 35 w 77"/>
                  <a:gd name="T25" fmla="*/ 78 h 79"/>
                  <a:gd name="T26" fmla="*/ 37 w 77"/>
                  <a:gd name="T27" fmla="*/ 79 h 79"/>
                  <a:gd name="T28" fmla="*/ 38 w 77"/>
                  <a:gd name="T29" fmla="*/ 78 h 79"/>
                  <a:gd name="T30" fmla="*/ 77 w 77"/>
                  <a:gd name="T31" fmla="*/ 2 h 79"/>
                  <a:gd name="T32" fmla="*/ 77 w 77"/>
                  <a:gd name="T33" fmla="*/ 1 h 79"/>
                  <a:gd name="T34" fmla="*/ 76 w 77"/>
                  <a:gd name="T35" fmla="*/ 0 h 79"/>
                  <a:gd name="T36" fmla="*/ 76 w 77"/>
                  <a:gd name="T37" fmla="*/ 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79">
                    <a:moveTo>
                      <a:pt x="76" y="2"/>
                    </a:moveTo>
                    <a:cubicBezTo>
                      <a:pt x="74" y="1"/>
                      <a:pt x="74" y="1"/>
                      <a:pt x="74" y="1"/>
                    </a:cubicBezTo>
                    <a:cubicBezTo>
                      <a:pt x="37" y="74"/>
                      <a:pt x="37" y="74"/>
                      <a:pt x="37" y="7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6" y="79"/>
                      <a:pt x="36" y="79"/>
                      <a:pt x="37" y="79"/>
                    </a:cubicBezTo>
                    <a:cubicBezTo>
                      <a:pt x="37" y="79"/>
                      <a:pt x="38" y="79"/>
                      <a:pt x="38" y="78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7" y="2"/>
                      <a:pt x="77" y="1"/>
                      <a:pt x="77" y="1"/>
                    </a:cubicBezTo>
                    <a:cubicBezTo>
                      <a:pt x="77" y="0"/>
                      <a:pt x="76" y="0"/>
                      <a:pt x="76" y="0"/>
                    </a:cubicBezTo>
                    <a:cubicBezTo>
                      <a:pt x="76" y="2"/>
                      <a:pt x="76" y="2"/>
                      <a:pt x="76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7" name="Freeform 1202"/>
              <p:cNvSpPr/>
              <p:nvPr/>
            </p:nvSpPr>
            <p:spPr bwMode="auto">
              <a:xfrm>
                <a:off x="5301" y="3153"/>
                <a:ext cx="234" cy="162"/>
              </a:xfrm>
              <a:custGeom>
                <a:avLst/>
                <a:gdLst>
                  <a:gd name="T0" fmla="*/ 2 w 221"/>
                  <a:gd name="T1" fmla="*/ 151 h 153"/>
                  <a:gd name="T2" fmla="*/ 3 w 221"/>
                  <a:gd name="T3" fmla="*/ 152 h 153"/>
                  <a:gd name="T4" fmla="*/ 62 w 221"/>
                  <a:gd name="T5" fmla="*/ 4 h 153"/>
                  <a:gd name="T6" fmla="*/ 216 w 221"/>
                  <a:gd name="T7" fmla="*/ 70 h 153"/>
                  <a:gd name="T8" fmla="*/ 2 w 221"/>
                  <a:gd name="T9" fmla="*/ 150 h 153"/>
                  <a:gd name="T10" fmla="*/ 2 w 221"/>
                  <a:gd name="T11" fmla="*/ 151 h 153"/>
                  <a:gd name="T12" fmla="*/ 3 w 221"/>
                  <a:gd name="T13" fmla="*/ 152 h 153"/>
                  <a:gd name="T14" fmla="*/ 2 w 221"/>
                  <a:gd name="T15" fmla="*/ 151 h 153"/>
                  <a:gd name="T16" fmla="*/ 3 w 221"/>
                  <a:gd name="T17" fmla="*/ 153 h 153"/>
                  <a:gd name="T18" fmla="*/ 220 w 221"/>
                  <a:gd name="T19" fmla="*/ 72 h 153"/>
                  <a:gd name="T20" fmla="*/ 221 w 221"/>
                  <a:gd name="T21" fmla="*/ 71 h 153"/>
                  <a:gd name="T22" fmla="*/ 221 w 221"/>
                  <a:gd name="T23" fmla="*/ 69 h 153"/>
                  <a:gd name="T24" fmla="*/ 62 w 221"/>
                  <a:gd name="T25" fmla="*/ 0 h 153"/>
                  <a:gd name="T26" fmla="*/ 61 w 221"/>
                  <a:gd name="T27" fmla="*/ 0 h 153"/>
                  <a:gd name="T28" fmla="*/ 60 w 221"/>
                  <a:gd name="T29" fmla="*/ 1 h 153"/>
                  <a:gd name="T30" fmla="*/ 1 w 221"/>
                  <a:gd name="T31" fmla="*/ 151 h 153"/>
                  <a:gd name="T32" fmla="*/ 1 w 221"/>
                  <a:gd name="T33" fmla="*/ 152 h 153"/>
                  <a:gd name="T34" fmla="*/ 3 w 221"/>
                  <a:gd name="T35" fmla="*/ 153 h 153"/>
                  <a:gd name="T36" fmla="*/ 2 w 221"/>
                  <a:gd name="T37" fmla="*/ 15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1" h="153">
                    <a:moveTo>
                      <a:pt x="2" y="151"/>
                    </a:moveTo>
                    <a:cubicBezTo>
                      <a:pt x="3" y="152"/>
                      <a:pt x="3" y="152"/>
                      <a:pt x="3" y="152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216" y="70"/>
                      <a:pt x="216" y="70"/>
                      <a:pt x="216" y="70"/>
                    </a:cubicBezTo>
                    <a:cubicBezTo>
                      <a:pt x="2" y="150"/>
                      <a:pt x="2" y="150"/>
                      <a:pt x="2" y="150"/>
                    </a:cubicBezTo>
                    <a:cubicBezTo>
                      <a:pt x="2" y="151"/>
                      <a:pt x="2" y="151"/>
                      <a:pt x="2" y="151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2" y="151"/>
                      <a:pt x="2" y="151"/>
                      <a:pt x="2" y="151"/>
                    </a:cubicBezTo>
                    <a:cubicBezTo>
                      <a:pt x="3" y="153"/>
                      <a:pt x="3" y="153"/>
                      <a:pt x="3" y="153"/>
                    </a:cubicBezTo>
                    <a:cubicBezTo>
                      <a:pt x="220" y="72"/>
                      <a:pt x="220" y="72"/>
                      <a:pt x="220" y="72"/>
                    </a:cubicBezTo>
                    <a:cubicBezTo>
                      <a:pt x="221" y="72"/>
                      <a:pt x="221" y="71"/>
                      <a:pt x="221" y="71"/>
                    </a:cubicBezTo>
                    <a:cubicBezTo>
                      <a:pt x="221" y="70"/>
                      <a:pt x="221" y="69"/>
                      <a:pt x="221" y="69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1" y="0"/>
                      <a:pt x="61" y="0"/>
                    </a:cubicBezTo>
                    <a:cubicBezTo>
                      <a:pt x="60" y="0"/>
                      <a:pt x="60" y="1"/>
                      <a:pt x="60" y="1"/>
                    </a:cubicBezTo>
                    <a:cubicBezTo>
                      <a:pt x="1" y="151"/>
                      <a:pt x="1" y="151"/>
                      <a:pt x="1" y="151"/>
                    </a:cubicBezTo>
                    <a:cubicBezTo>
                      <a:pt x="0" y="151"/>
                      <a:pt x="1" y="152"/>
                      <a:pt x="1" y="152"/>
                    </a:cubicBezTo>
                    <a:cubicBezTo>
                      <a:pt x="1" y="153"/>
                      <a:pt x="2" y="153"/>
                      <a:pt x="3" y="153"/>
                    </a:cubicBezTo>
                    <a:cubicBezTo>
                      <a:pt x="2" y="151"/>
                      <a:pt x="2" y="151"/>
                      <a:pt x="2" y="15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8" name="Freeform 1203"/>
              <p:cNvSpPr/>
              <p:nvPr/>
            </p:nvSpPr>
            <p:spPr bwMode="auto">
              <a:xfrm>
                <a:off x="5675" y="2038"/>
                <a:ext cx="86" cy="148"/>
              </a:xfrm>
              <a:custGeom>
                <a:avLst/>
                <a:gdLst>
                  <a:gd name="T0" fmla="*/ 62 w 82"/>
                  <a:gd name="T1" fmla="*/ 1 h 141"/>
                  <a:gd name="T2" fmla="*/ 61 w 82"/>
                  <a:gd name="T3" fmla="*/ 0 h 141"/>
                  <a:gd name="T4" fmla="*/ 0 w 82"/>
                  <a:gd name="T5" fmla="*/ 55 h 141"/>
                  <a:gd name="T6" fmla="*/ 0 w 82"/>
                  <a:gd name="T7" fmla="*/ 56 h 141"/>
                  <a:gd name="T8" fmla="*/ 0 w 82"/>
                  <a:gd name="T9" fmla="*/ 57 h 141"/>
                  <a:gd name="T10" fmla="*/ 79 w 82"/>
                  <a:gd name="T11" fmla="*/ 141 h 141"/>
                  <a:gd name="T12" fmla="*/ 81 w 82"/>
                  <a:gd name="T13" fmla="*/ 141 h 141"/>
                  <a:gd name="T14" fmla="*/ 82 w 82"/>
                  <a:gd name="T15" fmla="*/ 140 h 141"/>
                  <a:gd name="T16" fmla="*/ 63 w 82"/>
                  <a:gd name="T17" fmla="*/ 1 h 141"/>
                  <a:gd name="T18" fmla="*/ 62 w 82"/>
                  <a:gd name="T19" fmla="*/ 0 h 141"/>
                  <a:gd name="T20" fmla="*/ 61 w 82"/>
                  <a:gd name="T21" fmla="*/ 0 h 141"/>
                  <a:gd name="T22" fmla="*/ 62 w 82"/>
                  <a:gd name="T23" fmla="*/ 1 h 141"/>
                  <a:gd name="T24" fmla="*/ 60 w 82"/>
                  <a:gd name="T25" fmla="*/ 1 h 141"/>
                  <a:gd name="T26" fmla="*/ 78 w 82"/>
                  <a:gd name="T27" fmla="*/ 135 h 141"/>
                  <a:gd name="T28" fmla="*/ 3 w 82"/>
                  <a:gd name="T29" fmla="*/ 56 h 141"/>
                  <a:gd name="T30" fmla="*/ 63 w 82"/>
                  <a:gd name="T31" fmla="*/ 2 h 141"/>
                  <a:gd name="T32" fmla="*/ 62 w 82"/>
                  <a:gd name="T33" fmla="*/ 1 h 141"/>
                  <a:gd name="T34" fmla="*/ 60 w 82"/>
                  <a:gd name="T35" fmla="*/ 1 h 141"/>
                  <a:gd name="T36" fmla="*/ 62 w 82"/>
                  <a:gd name="T37" fmla="*/ 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41">
                    <a:moveTo>
                      <a:pt x="62" y="1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0" y="56"/>
                      <a:pt x="0" y="56"/>
                    </a:cubicBezTo>
                    <a:cubicBezTo>
                      <a:pt x="0" y="56"/>
                      <a:pt x="0" y="57"/>
                      <a:pt x="0" y="57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80" y="141"/>
                      <a:pt x="81" y="141"/>
                      <a:pt x="81" y="141"/>
                    </a:cubicBezTo>
                    <a:cubicBezTo>
                      <a:pt x="82" y="141"/>
                      <a:pt x="82" y="140"/>
                      <a:pt x="82" y="140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3" y="0"/>
                      <a:pt x="63" y="0"/>
                      <a:pt x="62" y="0"/>
                    </a:cubicBezTo>
                    <a:cubicBezTo>
                      <a:pt x="62" y="0"/>
                      <a:pt x="61" y="0"/>
                      <a:pt x="61" y="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2" y="1"/>
                      <a:pt x="62" y="1"/>
                      <a:pt x="6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9" name="Freeform 1204"/>
              <p:cNvSpPr/>
              <p:nvPr/>
            </p:nvSpPr>
            <p:spPr bwMode="auto">
              <a:xfrm>
                <a:off x="5738" y="1963"/>
                <a:ext cx="100" cy="78"/>
              </a:xfrm>
              <a:custGeom>
                <a:avLst/>
                <a:gdLst>
                  <a:gd name="T0" fmla="*/ 94 w 95"/>
                  <a:gd name="T1" fmla="*/ 69 h 74"/>
                  <a:gd name="T2" fmla="*/ 95 w 95"/>
                  <a:gd name="T3" fmla="*/ 69 h 74"/>
                  <a:gd name="T4" fmla="*/ 94 w 95"/>
                  <a:gd name="T5" fmla="*/ 1 h 74"/>
                  <a:gd name="T6" fmla="*/ 93 w 95"/>
                  <a:gd name="T7" fmla="*/ 0 h 74"/>
                  <a:gd name="T8" fmla="*/ 91 w 95"/>
                  <a:gd name="T9" fmla="*/ 0 h 74"/>
                  <a:gd name="T10" fmla="*/ 1 w 95"/>
                  <a:gd name="T11" fmla="*/ 71 h 74"/>
                  <a:gd name="T12" fmla="*/ 0 w 95"/>
                  <a:gd name="T13" fmla="*/ 73 h 74"/>
                  <a:gd name="T14" fmla="*/ 2 w 95"/>
                  <a:gd name="T15" fmla="*/ 74 h 74"/>
                  <a:gd name="T16" fmla="*/ 94 w 95"/>
                  <a:gd name="T17" fmla="*/ 70 h 74"/>
                  <a:gd name="T18" fmla="*/ 95 w 95"/>
                  <a:gd name="T19" fmla="*/ 69 h 74"/>
                  <a:gd name="T20" fmla="*/ 94 w 95"/>
                  <a:gd name="T21" fmla="*/ 69 h 74"/>
                  <a:gd name="T22" fmla="*/ 94 w 95"/>
                  <a:gd name="T23" fmla="*/ 67 h 74"/>
                  <a:gd name="T24" fmla="*/ 6 w 95"/>
                  <a:gd name="T25" fmla="*/ 70 h 74"/>
                  <a:gd name="T26" fmla="*/ 91 w 95"/>
                  <a:gd name="T27" fmla="*/ 4 h 74"/>
                  <a:gd name="T28" fmla="*/ 92 w 95"/>
                  <a:gd name="T29" fmla="*/ 69 h 74"/>
                  <a:gd name="T30" fmla="*/ 94 w 95"/>
                  <a:gd name="T31" fmla="*/ 69 h 74"/>
                  <a:gd name="T32" fmla="*/ 94 w 95"/>
                  <a:gd name="T33" fmla="*/ 67 h 74"/>
                  <a:gd name="T34" fmla="*/ 94 w 95"/>
                  <a:gd name="T35" fmla="*/ 6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74">
                    <a:moveTo>
                      <a:pt x="94" y="69"/>
                    </a:moveTo>
                    <a:cubicBezTo>
                      <a:pt x="95" y="69"/>
                      <a:pt x="95" y="69"/>
                      <a:pt x="95" y="69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1"/>
                      <a:pt x="93" y="0"/>
                      <a:pt x="93" y="0"/>
                    </a:cubicBezTo>
                    <a:cubicBezTo>
                      <a:pt x="92" y="0"/>
                      <a:pt x="92" y="0"/>
                      <a:pt x="91" y="0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1"/>
                      <a:pt x="0" y="72"/>
                      <a:pt x="0" y="73"/>
                    </a:cubicBezTo>
                    <a:cubicBezTo>
                      <a:pt x="1" y="73"/>
                      <a:pt x="1" y="74"/>
                      <a:pt x="2" y="74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70"/>
                      <a:pt x="95" y="69"/>
                      <a:pt x="95" y="69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6" y="70"/>
                      <a:pt x="6" y="70"/>
                      <a:pt x="6" y="70"/>
                    </a:cubicBezTo>
                    <a:cubicBezTo>
                      <a:pt x="91" y="4"/>
                      <a:pt x="91" y="4"/>
                      <a:pt x="91" y="4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9"/>
                      <a:pt x="94" y="69"/>
                      <a:pt x="94" y="6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0" name="Freeform 1205"/>
              <p:cNvSpPr/>
              <p:nvPr/>
            </p:nvSpPr>
            <p:spPr bwMode="auto">
              <a:xfrm>
                <a:off x="5793" y="1867"/>
                <a:ext cx="88" cy="99"/>
              </a:xfrm>
              <a:custGeom>
                <a:avLst/>
                <a:gdLst>
                  <a:gd name="T0" fmla="*/ 2 w 83"/>
                  <a:gd name="T1" fmla="*/ 2 h 94"/>
                  <a:gd name="T2" fmla="*/ 0 w 83"/>
                  <a:gd name="T3" fmla="*/ 3 h 94"/>
                  <a:gd name="T4" fmla="*/ 39 w 83"/>
                  <a:gd name="T5" fmla="*/ 93 h 94"/>
                  <a:gd name="T6" fmla="*/ 40 w 83"/>
                  <a:gd name="T7" fmla="*/ 94 h 94"/>
                  <a:gd name="T8" fmla="*/ 41 w 83"/>
                  <a:gd name="T9" fmla="*/ 93 h 94"/>
                  <a:gd name="T10" fmla="*/ 82 w 83"/>
                  <a:gd name="T11" fmla="*/ 11 h 94"/>
                  <a:gd name="T12" fmla="*/ 82 w 83"/>
                  <a:gd name="T13" fmla="*/ 9 h 94"/>
                  <a:gd name="T14" fmla="*/ 81 w 83"/>
                  <a:gd name="T15" fmla="*/ 9 h 94"/>
                  <a:gd name="T16" fmla="*/ 2 w 83"/>
                  <a:gd name="T17" fmla="*/ 0 h 94"/>
                  <a:gd name="T18" fmla="*/ 1 w 83"/>
                  <a:gd name="T19" fmla="*/ 1 h 94"/>
                  <a:gd name="T20" fmla="*/ 0 w 83"/>
                  <a:gd name="T21" fmla="*/ 3 h 94"/>
                  <a:gd name="T22" fmla="*/ 2 w 83"/>
                  <a:gd name="T23" fmla="*/ 2 h 94"/>
                  <a:gd name="T24" fmla="*/ 2 w 83"/>
                  <a:gd name="T25" fmla="*/ 3 h 94"/>
                  <a:gd name="T26" fmla="*/ 79 w 83"/>
                  <a:gd name="T27" fmla="*/ 11 h 94"/>
                  <a:gd name="T28" fmla="*/ 40 w 83"/>
                  <a:gd name="T29" fmla="*/ 89 h 94"/>
                  <a:gd name="T30" fmla="*/ 3 w 83"/>
                  <a:gd name="T31" fmla="*/ 1 h 94"/>
                  <a:gd name="T32" fmla="*/ 2 w 83"/>
                  <a:gd name="T33" fmla="*/ 2 h 94"/>
                  <a:gd name="T34" fmla="*/ 2 w 83"/>
                  <a:gd name="T35" fmla="*/ 3 h 94"/>
                  <a:gd name="T36" fmla="*/ 2 w 83"/>
                  <a:gd name="T37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94">
                    <a:moveTo>
                      <a:pt x="2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4"/>
                      <a:pt x="40" y="94"/>
                    </a:cubicBezTo>
                    <a:cubicBezTo>
                      <a:pt x="41" y="94"/>
                      <a:pt x="41" y="94"/>
                      <a:pt x="41" y="93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3" y="10"/>
                      <a:pt x="83" y="10"/>
                      <a:pt x="82" y="9"/>
                    </a:cubicBezTo>
                    <a:cubicBezTo>
                      <a:pt x="82" y="9"/>
                      <a:pt x="82" y="9"/>
                      <a:pt x="81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1" name="Freeform 1206"/>
              <p:cNvSpPr/>
              <p:nvPr/>
            </p:nvSpPr>
            <p:spPr bwMode="auto">
              <a:xfrm>
                <a:off x="5835" y="1971"/>
                <a:ext cx="107" cy="107"/>
              </a:xfrm>
              <a:custGeom>
                <a:avLst/>
                <a:gdLst>
                  <a:gd name="T0" fmla="*/ 99 w 101"/>
                  <a:gd name="T1" fmla="*/ 99 h 101"/>
                  <a:gd name="T2" fmla="*/ 100 w 101"/>
                  <a:gd name="T3" fmla="*/ 98 h 101"/>
                  <a:gd name="T4" fmla="*/ 4 w 101"/>
                  <a:gd name="T5" fmla="*/ 60 h 101"/>
                  <a:gd name="T6" fmla="*/ 64 w 101"/>
                  <a:gd name="T7" fmla="*/ 5 h 101"/>
                  <a:gd name="T8" fmla="*/ 98 w 101"/>
                  <a:gd name="T9" fmla="*/ 100 h 101"/>
                  <a:gd name="T10" fmla="*/ 99 w 101"/>
                  <a:gd name="T11" fmla="*/ 99 h 101"/>
                  <a:gd name="T12" fmla="*/ 100 w 101"/>
                  <a:gd name="T13" fmla="*/ 98 h 101"/>
                  <a:gd name="T14" fmla="*/ 99 w 101"/>
                  <a:gd name="T15" fmla="*/ 99 h 101"/>
                  <a:gd name="T16" fmla="*/ 101 w 101"/>
                  <a:gd name="T17" fmla="*/ 99 h 101"/>
                  <a:gd name="T18" fmla="*/ 66 w 101"/>
                  <a:gd name="T19" fmla="*/ 2 h 101"/>
                  <a:gd name="T20" fmla="*/ 65 w 101"/>
                  <a:gd name="T21" fmla="*/ 1 h 101"/>
                  <a:gd name="T22" fmla="*/ 64 w 101"/>
                  <a:gd name="T23" fmla="*/ 1 h 101"/>
                  <a:gd name="T24" fmla="*/ 1 w 101"/>
                  <a:gd name="T25" fmla="*/ 59 h 101"/>
                  <a:gd name="T26" fmla="*/ 0 w 101"/>
                  <a:gd name="T27" fmla="*/ 61 h 101"/>
                  <a:gd name="T28" fmla="*/ 1 w 101"/>
                  <a:gd name="T29" fmla="*/ 62 h 101"/>
                  <a:gd name="T30" fmla="*/ 99 w 101"/>
                  <a:gd name="T31" fmla="*/ 101 h 101"/>
                  <a:gd name="T32" fmla="*/ 100 w 101"/>
                  <a:gd name="T33" fmla="*/ 100 h 101"/>
                  <a:gd name="T34" fmla="*/ 101 w 101"/>
                  <a:gd name="T35" fmla="*/ 99 h 101"/>
                  <a:gd name="T36" fmla="*/ 99 w 101"/>
                  <a:gd name="T37" fmla="*/ 9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101">
                    <a:moveTo>
                      <a:pt x="99" y="99"/>
                    </a:moveTo>
                    <a:cubicBezTo>
                      <a:pt x="100" y="98"/>
                      <a:pt x="100" y="98"/>
                      <a:pt x="100" y="98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1"/>
                      <a:pt x="66" y="1"/>
                      <a:pt x="65" y="1"/>
                    </a:cubicBezTo>
                    <a:cubicBezTo>
                      <a:pt x="65" y="0"/>
                      <a:pt x="64" y="1"/>
                      <a:pt x="64" y="1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60"/>
                      <a:pt x="0" y="60"/>
                      <a:pt x="0" y="61"/>
                    </a:cubicBezTo>
                    <a:cubicBezTo>
                      <a:pt x="0" y="61"/>
                      <a:pt x="1" y="62"/>
                      <a:pt x="1" y="62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01"/>
                      <a:pt x="100" y="101"/>
                      <a:pt x="100" y="100"/>
                    </a:cubicBezTo>
                    <a:cubicBezTo>
                      <a:pt x="101" y="100"/>
                      <a:pt x="101" y="99"/>
                      <a:pt x="101" y="99"/>
                    </a:cubicBezTo>
                    <a:cubicBezTo>
                      <a:pt x="99" y="99"/>
                      <a:pt x="99" y="99"/>
                      <a:pt x="99" y="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2" name="Freeform 1207"/>
              <p:cNvSpPr/>
              <p:nvPr/>
            </p:nvSpPr>
            <p:spPr bwMode="auto">
              <a:xfrm>
                <a:off x="5835" y="1971"/>
                <a:ext cx="70" cy="123"/>
              </a:xfrm>
              <a:custGeom>
                <a:avLst/>
                <a:gdLst>
                  <a:gd name="T0" fmla="*/ 28 w 66"/>
                  <a:gd name="T1" fmla="*/ 115 h 116"/>
                  <a:gd name="T2" fmla="*/ 29 w 66"/>
                  <a:gd name="T3" fmla="*/ 115 h 116"/>
                  <a:gd name="T4" fmla="*/ 66 w 66"/>
                  <a:gd name="T5" fmla="*/ 3 h 116"/>
                  <a:gd name="T6" fmla="*/ 66 w 66"/>
                  <a:gd name="T7" fmla="*/ 1 h 116"/>
                  <a:gd name="T8" fmla="*/ 64 w 66"/>
                  <a:gd name="T9" fmla="*/ 1 h 116"/>
                  <a:gd name="T10" fmla="*/ 1 w 66"/>
                  <a:gd name="T11" fmla="*/ 59 h 116"/>
                  <a:gd name="T12" fmla="*/ 0 w 66"/>
                  <a:gd name="T13" fmla="*/ 61 h 116"/>
                  <a:gd name="T14" fmla="*/ 26 w 66"/>
                  <a:gd name="T15" fmla="*/ 115 h 116"/>
                  <a:gd name="T16" fmla="*/ 28 w 66"/>
                  <a:gd name="T17" fmla="*/ 116 h 116"/>
                  <a:gd name="T18" fmla="*/ 29 w 66"/>
                  <a:gd name="T19" fmla="*/ 115 h 116"/>
                  <a:gd name="T20" fmla="*/ 28 w 66"/>
                  <a:gd name="T21" fmla="*/ 115 h 116"/>
                  <a:gd name="T22" fmla="*/ 29 w 66"/>
                  <a:gd name="T23" fmla="*/ 114 h 116"/>
                  <a:gd name="T24" fmla="*/ 4 w 66"/>
                  <a:gd name="T25" fmla="*/ 61 h 116"/>
                  <a:gd name="T26" fmla="*/ 61 w 66"/>
                  <a:gd name="T27" fmla="*/ 7 h 116"/>
                  <a:gd name="T28" fmla="*/ 26 w 66"/>
                  <a:gd name="T29" fmla="*/ 114 h 116"/>
                  <a:gd name="T30" fmla="*/ 28 w 66"/>
                  <a:gd name="T31" fmla="*/ 115 h 116"/>
                  <a:gd name="T32" fmla="*/ 29 w 66"/>
                  <a:gd name="T33" fmla="*/ 114 h 116"/>
                  <a:gd name="T34" fmla="*/ 28 w 66"/>
                  <a:gd name="T35" fmla="*/ 11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28" y="115"/>
                    </a:moveTo>
                    <a:cubicBezTo>
                      <a:pt x="29" y="115"/>
                      <a:pt x="29" y="115"/>
                      <a:pt x="29" y="115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2"/>
                      <a:pt x="66" y="1"/>
                      <a:pt x="66" y="1"/>
                    </a:cubicBezTo>
                    <a:cubicBezTo>
                      <a:pt x="65" y="0"/>
                      <a:pt x="64" y="0"/>
                      <a:pt x="64" y="1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60"/>
                      <a:pt x="0" y="61"/>
                      <a:pt x="0" y="61"/>
                    </a:cubicBezTo>
                    <a:cubicBezTo>
                      <a:pt x="26" y="115"/>
                      <a:pt x="26" y="115"/>
                      <a:pt x="26" y="115"/>
                    </a:cubicBezTo>
                    <a:cubicBezTo>
                      <a:pt x="27" y="116"/>
                      <a:pt x="27" y="116"/>
                      <a:pt x="28" y="116"/>
                    </a:cubicBezTo>
                    <a:cubicBezTo>
                      <a:pt x="28" y="116"/>
                      <a:pt x="29" y="116"/>
                      <a:pt x="29" y="115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28" y="115"/>
                      <a:pt x="28" y="115"/>
                      <a:pt x="28" y="11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3" name="Freeform 1208"/>
              <p:cNvSpPr/>
              <p:nvPr/>
            </p:nvSpPr>
            <p:spPr bwMode="auto">
              <a:xfrm>
                <a:off x="5761" y="2033"/>
                <a:ext cx="105" cy="80"/>
              </a:xfrm>
              <a:custGeom>
                <a:avLst/>
                <a:gdLst>
                  <a:gd name="T0" fmla="*/ 2 w 99"/>
                  <a:gd name="T1" fmla="*/ 73 h 75"/>
                  <a:gd name="T2" fmla="*/ 3 w 99"/>
                  <a:gd name="T3" fmla="*/ 74 h 75"/>
                  <a:gd name="T4" fmla="*/ 71 w 99"/>
                  <a:gd name="T5" fmla="*/ 4 h 75"/>
                  <a:gd name="T6" fmla="*/ 95 w 99"/>
                  <a:gd name="T7" fmla="*/ 55 h 75"/>
                  <a:gd name="T8" fmla="*/ 2 w 99"/>
                  <a:gd name="T9" fmla="*/ 72 h 75"/>
                  <a:gd name="T10" fmla="*/ 2 w 99"/>
                  <a:gd name="T11" fmla="*/ 73 h 75"/>
                  <a:gd name="T12" fmla="*/ 3 w 99"/>
                  <a:gd name="T13" fmla="*/ 74 h 75"/>
                  <a:gd name="T14" fmla="*/ 2 w 99"/>
                  <a:gd name="T15" fmla="*/ 73 h 75"/>
                  <a:gd name="T16" fmla="*/ 2 w 99"/>
                  <a:gd name="T17" fmla="*/ 75 h 75"/>
                  <a:gd name="T18" fmla="*/ 98 w 99"/>
                  <a:gd name="T19" fmla="*/ 57 h 75"/>
                  <a:gd name="T20" fmla="*/ 99 w 99"/>
                  <a:gd name="T21" fmla="*/ 56 h 75"/>
                  <a:gd name="T22" fmla="*/ 99 w 99"/>
                  <a:gd name="T23" fmla="*/ 55 h 75"/>
                  <a:gd name="T24" fmla="*/ 73 w 99"/>
                  <a:gd name="T25" fmla="*/ 1 h 75"/>
                  <a:gd name="T26" fmla="*/ 72 w 99"/>
                  <a:gd name="T27" fmla="*/ 0 h 75"/>
                  <a:gd name="T28" fmla="*/ 71 w 99"/>
                  <a:gd name="T29" fmla="*/ 1 h 75"/>
                  <a:gd name="T30" fmla="*/ 1 w 99"/>
                  <a:gd name="T31" fmla="*/ 72 h 75"/>
                  <a:gd name="T32" fmla="*/ 1 w 99"/>
                  <a:gd name="T33" fmla="*/ 74 h 75"/>
                  <a:gd name="T34" fmla="*/ 2 w 99"/>
                  <a:gd name="T35" fmla="*/ 75 h 75"/>
                  <a:gd name="T36" fmla="*/ 2 w 99"/>
                  <a:gd name="T37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9" h="75">
                    <a:moveTo>
                      <a:pt x="2" y="73"/>
                    </a:moveTo>
                    <a:cubicBezTo>
                      <a:pt x="3" y="74"/>
                      <a:pt x="3" y="74"/>
                      <a:pt x="3" y="7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98" y="57"/>
                      <a:pt x="99" y="57"/>
                      <a:pt x="99" y="56"/>
                    </a:cubicBezTo>
                    <a:cubicBezTo>
                      <a:pt x="99" y="56"/>
                      <a:pt x="99" y="55"/>
                      <a:pt x="99" y="5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2" y="0"/>
                      <a:pt x="72" y="0"/>
                    </a:cubicBezTo>
                    <a:cubicBezTo>
                      <a:pt x="71" y="0"/>
                      <a:pt x="71" y="0"/>
                      <a:pt x="71" y="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73"/>
                      <a:pt x="0" y="73"/>
                      <a:pt x="1" y="74"/>
                    </a:cubicBezTo>
                    <a:cubicBezTo>
                      <a:pt x="1" y="75"/>
                      <a:pt x="2" y="75"/>
                      <a:pt x="2" y="75"/>
                    </a:cubicBezTo>
                    <a:cubicBezTo>
                      <a:pt x="2" y="73"/>
                      <a:pt x="2" y="73"/>
                      <a:pt x="2" y="7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4" name="Freeform 1209"/>
              <p:cNvSpPr/>
              <p:nvPr/>
            </p:nvSpPr>
            <p:spPr bwMode="auto">
              <a:xfrm>
                <a:off x="5863" y="2090"/>
                <a:ext cx="48" cy="125"/>
              </a:xfrm>
              <a:custGeom>
                <a:avLst/>
                <a:gdLst>
                  <a:gd name="T0" fmla="*/ 45 w 46"/>
                  <a:gd name="T1" fmla="*/ 28 h 118"/>
                  <a:gd name="T2" fmla="*/ 46 w 46"/>
                  <a:gd name="T3" fmla="*/ 27 h 118"/>
                  <a:gd name="T4" fmla="*/ 2 w 46"/>
                  <a:gd name="T5" fmla="*/ 0 h 118"/>
                  <a:gd name="T6" fmla="*/ 1 w 46"/>
                  <a:gd name="T7" fmla="*/ 1 h 118"/>
                  <a:gd name="T8" fmla="*/ 0 w 46"/>
                  <a:gd name="T9" fmla="*/ 2 h 118"/>
                  <a:gd name="T10" fmla="*/ 41 w 46"/>
                  <a:gd name="T11" fmla="*/ 117 h 118"/>
                  <a:gd name="T12" fmla="*/ 43 w 46"/>
                  <a:gd name="T13" fmla="*/ 118 h 118"/>
                  <a:gd name="T14" fmla="*/ 44 w 46"/>
                  <a:gd name="T15" fmla="*/ 116 h 118"/>
                  <a:gd name="T16" fmla="*/ 46 w 46"/>
                  <a:gd name="T17" fmla="*/ 28 h 118"/>
                  <a:gd name="T18" fmla="*/ 46 w 46"/>
                  <a:gd name="T19" fmla="*/ 27 h 118"/>
                  <a:gd name="T20" fmla="*/ 45 w 46"/>
                  <a:gd name="T21" fmla="*/ 28 h 118"/>
                  <a:gd name="T22" fmla="*/ 43 w 46"/>
                  <a:gd name="T23" fmla="*/ 28 h 118"/>
                  <a:gd name="T24" fmla="*/ 41 w 46"/>
                  <a:gd name="T25" fmla="*/ 108 h 118"/>
                  <a:gd name="T26" fmla="*/ 4 w 46"/>
                  <a:gd name="T27" fmla="*/ 5 h 118"/>
                  <a:gd name="T28" fmla="*/ 44 w 46"/>
                  <a:gd name="T29" fmla="*/ 30 h 118"/>
                  <a:gd name="T30" fmla="*/ 45 w 46"/>
                  <a:gd name="T31" fmla="*/ 28 h 118"/>
                  <a:gd name="T32" fmla="*/ 43 w 46"/>
                  <a:gd name="T33" fmla="*/ 28 h 118"/>
                  <a:gd name="T34" fmla="*/ 45 w 46"/>
                  <a:gd name="T35" fmla="*/ 2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118">
                    <a:moveTo>
                      <a:pt x="45" y="28"/>
                    </a:moveTo>
                    <a:cubicBezTo>
                      <a:pt x="46" y="27"/>
                      <a:pt x="46" y="27"/>
                      <a:pt x="46" y="2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41" y="117"/>
                      <a:pt x="41" y="117"/>
                      <a:pt x="41" y="117"/>
                    </a:cubicBezTo>
                    <a:cubicBezTo>
                      <a:pt x="42" y="117"/>
                      <a:pt x="42" y="118"/>
                      <a:pt x="43" y="118"/>
                    </a:cubicBezTo>
                    <a:cubicBezTo>
                      <a:pt x="44" y="118"/>
                      <a:pt x="44" y="117"/>
                      <a:pt x="44" y="11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7"/>
                      <a:pt x="46" y="27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5" y="28"/>
                      <a:pt x="45" y="28"/>
                      <a:pt x="45" y="2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5" name="Group 1411"/>
            <p:cNvGrpSpPr/>
            <p:nvPr/>
          </p:nvGrpSpPr>
          <p:grpSpPr bwMode="auto">
            <a:xfrm>
              <a:off x="4469" y="819"/>
              <a:ext cx="2495" cy="2812"/>
              <a:chOff x="4469" y="819"/>
              <a:chExt cx="2495" cy="2812"/>
            </a:xfrm>
          </p:grpSpPr>
          <p:sp>
            <p:nvSpPr>
              <p:cNvPr id="3495" name="Freeform 1211"/>
              <p:cNvSpPr/>
              <p:nvPr/>
            </p:nvSpPr>
            <p:spPr bwMode="auto">
              <a:xfrm>
                <a:off x="5758" y="2090"/>
                <a:ext cx="108" cy="111"/>
              </a:xfrm>
              <a:custGeom>
                <a:avLst/>
                <a:gdLst>
                  <a:gd name="T0" fmla="*/ 40 w 102"/>
                  <a:gd name="T1" fmla="*/ 103 h 105"/>
                  <a:gd name="T2" fmla="*/ 40 w 102"/>
                  <a:gd name="T3" fmla="*/ 102 h 105"/>
                  <a:gd name="T4" fmla="*/ 4 w 102"/>
                  <a:gd name="T5" fmla="*/ 89 h 105"/>
                  <a:gd name="T6" fmla="*/ 94 w 102"/>
                  <a:gd name="T7" fmla="*/ 9 h 105"/>
                  <a:gd name="T8" fmla="*/ 38 w 102"/>
                  <a:gd name="T9" fmla="*/ 103 h 105"/>
                  <a:gd name="T10" fmla="*/ 40 w 102"/>
                  <a:gd name="T11" fmla="*/ 103 h 105"/>
                  <a:gd name="T12" fmla="*/ 40 w 102"/>
                  <a:gd name="T13" fmla="*/ 102 h 105"/>
                  <a:gd name="T14" fmla="*/ 40 w 102"/>
                  <a:gd name="T15" fmla="*/ 103 h 105"/>
                  <a:gd name="T16" fmla="*/ 41 w 102"/>
                  <a:gd name="T17" fmla="*/ 104 h 105"/>
                  <a:gd name="T18" fmla="*/ 102 w 102"/>
                  <a:gd name="T19" fmla="*/ 2 h 105"/>
                  <a:gd name="T20" fmla="*/ 102 w 102"/>
                  <a:gd name="T21" fmla="*/ 1 h 105"/>
                  <a:gd name="T22" fmla="*/ 100 w 102"/>
                  <a:gd name="T23" fmla="*/ 1 h 105"/>
                  <a:gd name="T24" fmla="*/ 1 w 102"/>
                  <a:gd name="T25" fmla="*/ 89 h 105"/>
                  <a:gd name="T26" fmla="*/ 0 w 102"/>
                  <a:gd name="T27" fmla="*/ 90 h 105"/>
                  <a:gd name="T28" fmla="*/ 1 w 102"/>
                  <a:gd name="T29" fmla="*/ 91 h 105"/>
                  <a:gd name="T30" fmla="*/ 39 w 102"/>
                  <a:gd name="T31" fmla="*/ 105 h 105"/>
                  <a:gd name="T32" fmla="*/ 41 w 102"/>
                  <a:gd name="T33" fmla="*/ 104 h 105"/>
                  <a:gd name="T34" fmla="*/ 40 w 102"/>
                  <a:gd name="T35" fmla="*/ 10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105">
                    <a:moveTo>
                      <a:pt x="40" y="103"/>
                    </a:moveTo>
                    <a:cubicBezTo>
                      <a:pt x="40" y="102"/>
                      <a:pt x="40" y="102"/>
                      <a:pt x="40" y="102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2"/>
                      <a:pt x="102" y="1"/>
                      <a:pt x="102" y="1"/>
                    </a:cubicBezTo>
                    <a:cubicBezTo>
                      <a:pt x="101" y="0"/>
                      <a:pt x="100" y="0"/>
                      <a:pt x="100" y="1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89"/>
                      <a:pt x="0" y="90"/>
                      <a:pt x="0" y="90"/>
                    </a:cubicBezTo>
                    <a:cubicBezTo>
                      <a:pt x="0" y="91"/>
                      <a:pt x="1" y="91"/>
                      <a:pt x="1" y="91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5"/>
                      <a:pt x="41" y="105"/>
                      <a:pt x="41" y="104"/>
                    </a:cubicBezTo>
                    <a:cubicBezTo>
                      <a:pt x="40" y="103"/>
                      <a:pt x="40" y="103"/>
                      <a:pt x="40" y="10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6" name="Freeform 1212"/>
              <p:cNvSpPr/>
              <p:nvPr/>
            </p:nvSpPr>
            <p:spPr bwMode="auto">
              <a:xfrm>
                <a:off x="5761" y="2090"/>
                <a:ext cx="148" cy="125"/>
              </a:xfrm>
              <a:custGeom>
                <a:avLst/>
                <a:gdLst>
                  <a:gd name="T0" fmla="*/ 2 w 140"/>
                  <a:gd name="T1" fmla="*/ 19 h 118"/>
                  <a:gd name="T2" fmla="*/ 2 w 140"/>
                  <a:gd name="T3" fmla="*/ 21 h 118"/>
                  <a:gd name="T4" fmla="*/ 97 w 140"/>
                  <a:gd name="T5" fmla="*/ 3 h 118"/>
                  <a:gd name="T6" fmla="*/ 136 w 140"/>
                  <a:gd name="T7" fmla="*/ 112 h 118"/>
                  <a:gd name="T8" fmla="*/ 3 w 140"/>
                  <a:gd name="T9" fmla="*/ 18 h 118"/>
                  <a:gd name="T10" fmla="*/ 2 w 140"/>
                  <a:gd name="T11" fmla="*/ 19 h 118"/>
                  <a:gd name="T12" fmla="*/ 2 w 140"/>
                  <a:gd name="T13" fmla="*/ 21 h 118"/>
                  <a:gd name="T14" fmla="*/ 2 w 140"/>
                  <a:gd name="T15" fmla="*/ 19 h 118"/>
                  <a:gd name="T16" fmla="*/ 1 w 140"/>
                  <a:gd name="T17" fmla="*/ 21 h 118"/>
                  <a:gd name="T18" fmla="*/ 138 w 140"/>
                  <a:gd name="T19" fmla="*/ 117 h 118"/>
                  <a:gd name="T20" fmla="*/ 140 w 140"/>
                  <a:gd name="T21" fmla="*/ 117 h 118"/>
                  <a:gd name="T22" fmla="*/ 140 w 140"/>
                  <a:gd name="T23" fmla="*/ 116 h 118"/>
                  <a:gd name="T24" fmla="*/ 99 w 140"/>
                  <a:gd name="T25" fmla="*/ 1 h 118"/>
                  <a:gd name="T26" fmla="*/ 97 w 140"/>
                  <a:gd name="T27" fmla="*/ 0 h 118"/>
                  <a:gd name="T28" fmla="*/ 2 w 140"/>
                  <a:gd name="T29" fmla="*/ 18 h 118"/>
                  <a:gd name="T30" fmla="*/ 0 w 140"/>
                  <a:gd name="T31" fmla="*/ 19 h 118"/>
                  <a:gd name="T32" fmla="*/ 1 w 140"/>
                  <a:gd name="T33" fmla="*/ 21 h 118"/>
                  <a:gd name="T34" fmla="*/ 2 w 140"/>
                  <a:gd name="T35" fmla="*/ 1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0" h="118">
                    <a:moveTo>
                      <a:pt x="2" y="19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136" y="112"/>
                      <a:pt x="136" y="112"/>
                      <a:pt x="136" y="1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9" y="118"/>
                      <a:pt x="140" y="117"/>
                    </a:cubicBezTo>
                    <a:cubicBezTo>
                      <a:pt x="140" y="117"/>
                      <a:pt x="140" y="116"/>
                      <a:pt x="140" y="116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0"/>
                      <a:pt x="98" y="0"/>
                      <a:pt x="97" y="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0" y="19"/>
                    </a:cubicBezTo>
                    <a:cubicBezTo>
                      <a:pt x="0" y="20"/>
                      <a:pt x="1" y="20"/>
                      <a:pt x="1" y="21"/>
                    </a:cubicBezTo>
                    <a:cubicBezTo>
                      <a:pt x="2" y="19"/>
                      <a:pt x="2" y="19"/>
                      <a:pt x="2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7" name="Freeform 1213"/>
              <p:cNvSpPr/>
              <p:nvPr/>
            </p:nvSpPr>
            <p:spPr bwMode="auto">
              <a:xfrm>
                <a:off x="5364" y="1977"/>
                <a:ext cx="36" cy="184"/>
              </a:xfrm>
              <a:custGeom>
                <a:avLst/>
                <a:gdLst>
                  <a:gd name="T0" fmla="*/ 14 w 34"/>
                  <a:gd name="T1" fmla="*/ 172 h 174"/>
                  <a:gd name="T2" fmla="*/ 15 w 34"/>
                  <a:gd name="T3" fmla="*/ 173 h 174"/>
                  <a:gd name="T4" fmla="*/ 34 w 34"/>
                  <a:gd name="T5" fmla="*/ 34 h 174"/>
                  <a:gd name="T6" fmla="*/ 33 w 34"/>
                  <a:gd name="T7" fmla="*/ 33 h 174"/>
                  <a:gd name="T8" fmla="*/ 2 w 34"/>
                  <a:gd name="T9" fmla="*/ 1 h 174"/>
                  <a:gd name="T10" fmla="*/ 1 w 34"/>
                  <a:gd name="T11" fmla="*/ 0 h 174"/>
                  <a:gd name="T12" fmla="*/ 0 w 34"/>
                  <a:gd name="T13" fmla="*/ 2 h 174"/>
                  <a:gd name="T14" fmla="*/ 12 w 34"/>
                  <a:gd name="T15" fmla="*/ 173 h 174"/>
                  <a:gd name="T16" fmla="*/ 14 w 34"/>
                  <a:gd name="T17" fmla="*/ 174 h 174"/>
                  <a:gd name="T18" fmla="*/ 15 w 34"/>
                  <a:gd name="T19" fmla="*/ 173 h 174"/>
                  <a:gd name="T20" fmla="*/ 14 w 34"/>
                  <a:gd name="T21" fmla="*/ 172 h 174"/>
                  <a:gd name="T22" fmla="*/ 15 w 34"/>
                  <a:gd name="T23" fmla="*/ 172 h 174"/>
                  <a:gd name="T24" fmla="*/ 3 w 34"/>
                  <a:gd name="T25" fmla="*/ 6 h 174"/>
                  <a:gd name="T26" fmla="*/ 31 w 34"/>
                  <a:gd name="T27" fmla="*/ 35 h 174"/>
                  <a:gd name="T28" fmla="*/ 12 w 34"/>
                  <a:gd name="T29" fmla="*/ 172 h 174"/>
                  <a:gd name="T30" fmla="*/ 14 w 34"/>
                  <a:gd name="T31" fmla="*/ 172 h 174"/>
                  <a:gd name="T32" fmla="*/ 15 w 34"/>
                  <a:gd name="T33" fmla="*/ 172 h 174"/>
                  <a:gd name="T34" fmla="*/ 14 w 34"/>
                  <a:gd name="T35" fmla="*/ 17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74">
                    <a:moveTo>
                      <a:pt x="14" y="172"/>
                    </a:moveTo>
                    <a:cubicBezTo>
                      <a:pt x="15" y="173"/>
                      <a:pt x="15" y="173"/>
                      <a:pt x="15" y="17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4"/>
                      <a:pt x="34" y="34"/>
                      <a:pt x="33" y="3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2" y="173"/>
                      <a:pt x="13" y="174"/>
                      <a:pt x="14" y="174"/>
                    </a:cubicBezTo>
                    <a:cubicBezTo>
                      <a:pt x="15" y="174"/>
                      <a:pt x="15" y="173"/>
                      <a:pt x="15" y="173"/>
                    </a:cubicBezTo>
                    <a:cubicBezTo>
                      <a:pt x="14" y="172"/>
                      <a:pt x="14" y="172"/>
                      <a:pt x="14" y="172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12" y="172"/>
                      <a:pt x="12" y="172"/>
                      <a:pt x="12" y="172"/>
                    </a:cubicBezTo>
                    <a:cubicBezTo>
                      <a:pt x="14" y="172"/>
                      <a:pt x="14" y="172"/>
                      <a:pt x="14" y="172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14" y="172"/>
                      <a:pt x="14" y="172"/>
                      <a:pt x="14" y="17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8" name="Freeform 1214"/>
              <p:cNvSpPr/>
              <p:nvPr/>
            </p:nvSpPr>
            <p:spPr bwMode="auto">
              <a:xfrm>
                <a:off x="5419" y="2104"/>
                <a:ext cx="131" cy="67"/>
              </a:xfrm>
              <a:custGeom>
                <a:avLst/>
                <a:gdLst>
                  <a:gd name="T0" fmla="*/ 64 w 124"/>
                  <a:gd name="T1" fmla="*/ 61 h 63"/>
                  <a:gd name="T2" fmla="*/ 65 w 124"/>
                  <a:gd name="T3" fmla="*/ 60 h 63"/>
                  <a:gd name="T4" fmla="*/ 5 w 124"/>
                  <a:gd name="T5" fmla="*/ 13 h 63"/>
                  <a:gd name="T6" fmla="*/ 119 w 124"/>
                  <a:gd name="T7" fmla="*/ 4 h 63"/>
                  <a:gd name="T8" fmla="*/ 63 w 124"/>
                  <a:gd name="T9" fmla="*/ 60 h 63"/>
                  <a:gd name="T10" fmla="*/ 64 w 124"/>
                  <a:gd name="T11" fmla="*/ 61 h 63"/>
                  <a:gd name="T12" fmla="*/ 65 w 124"/>
                  <a:gd name="T13" fmla="*/ 60 h 63"/>
                  <a:gd name="T14" fmla="*/ 64 w 124"/>
                  <a:gd name="T15" fmla="*/ 61 h 63"/>
                  <a:gd name="T16" fmla="*/ 65 w 124"/>
                  <a:gd name="T17" fmla="*/ 62 h 63"/>
                  <a:gd name="T18" fmla="*/ 124 w 124"/>
                  <a:gd name="T19" fmla="*/ 3 h 63"/>
                  <a:gd name="T20" fmla="*/ 124 w 124"/>
                  <a:gd name="T21" fmla="*/ 1 h 63"/>
                  <a:gd name="T22" fmla="*/ 123 w 124"/>
                  <a:gd name="T23" fmla="*/ 0 h 63"/>
                  <a:gd name="T24" fmla="*/ 1 w 124"/>
                  <a:gd name="T25" fmla="*/ 10 h 63"/>
                  <a:gd name="T26" fmla="*/ 0 w 124"/>
                  <a:gd name="T27" fmla="*/ 11 h 63"/>
                  <a:gd name="T28" fmla="*/ 0 w 124"/>
                  <a:gd name="T29" fmla="*/ 13 h 63"/>
                  <a:gd name="T30" fmla="*/ 63 w 124"/>
                  <a:gd name="T31" fmla="*/ 62 h 63"/>
                  <a:gd name="T32" fmla="*/ 65 w 124"/>
                  <a:gd name="T33" fmla="*/ 62 h 63"/>
                  <a:gd name="T34" fmla="*/ 64 w 124"/>
                  <a:gd name="T3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4" h="63">
                    <a:moveTo>
                      <a:pt x="64" y="61"/>
                    </a:moveTo>
                    <a:cubicBezTo>
                      <a:pt x="65" y="60"/>
                      <a:pt x="65" y="60"/>
                      <a:pt x="65" y="60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4" y="2"/>
                      <a:pt x="124" y="2"/>
                      <a:pt x="124" y="1"/>
                    </a:cubicBezTo>
                    <a:cubicBezTo>
                      <a:pt x="124" y="0"/>
                      <a:pt x="123" y="0"/>
                      <a:pt x="123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63" y="62"/>
                      <a:pt x="63" y="62"/>
                      <a:pt x="63" y="62"/>
                    </a:cubicBezTo>
                    <a:cubicBezTo>
                      <a:pt x="63" y="63"/>
                      <a:pt x="64" y="63"/>
                      <a:pt x="65" y="62"/>
                    </a:cubicBezTo>
                    <a:cubicBezTo>
                      <a:pt x="64" y="61"/>
                      <a:pt x="64" y="61"/>
                      <a:pt x="64" y="6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9" name="Freeform 1215"/>
              <p:cNvSpPr/>
              <p:nvPr/>
            </p:nvSpPr>
            <p:spPr bwMode="auto">
              <a:xfrm>
                <a:off x="5376" y="2158"/>
                <a:ext cx="54" cy="153"/>
              </a:xfrm>
              <a:custGeom>
                <a:avLst/>
                <a:gdLst>
                  <a:gd name="T0" fmla="*/ 2 w 51"/>
                  <a:gd name="T1" fmla="*/ 1 h 145"/>
                  <a:gd name="T2" fmla="*/ 1 w 51"/>
                  <a:gd name="T3" fmla="*/ 3 h 145"/>
                  <a:gd name="T4" fmla="*/ 47 w 51"/>
                  <a:gd name="T5" fmla="*/ 40 h 145"/>
                  <a:gd name="T6" fmla="*/ 23 w 51"/>
                  <a:gd name="T7" fmla="*/ 136 h 145"/>
                  <a:gd name="T8" fmla="*/ 3 w 51"/>
                  <a:gd name="T9" fmla="*/ 1 h 145"/>
                  <a:gd name="T10" fmla="*/ 2 w 51"/>
                  <a:gd name="T11" fmla="*/ 1 h 145"/>
                  <a:gd name="T12" fmla="*/ 1 w 51"/>
                  <a:gd name="T13" fmla="*/ 3 h 145"/>
                  <a:gd name="T14" fmla="*/ 2 w 51"/>
                  <a:gd name="T15" fmla="*/ 1 h 145"/>
                  <a:gd name="T16" fmla="*/ 0 w 51"/>
                  <a:gd name="T17" fmla="*/ 2 h 145"/>
                  <a:gd name="T18" fmla="*/ 22 w 51"/>
                  <a:gd name="T19" fmla="*/ 144 h 145"/>
                  <a:gd name="T20" fmla="*/ 23 w 51"/>
                  <a:gd name="T21" fmla="*/ 145 h 145"/>
                  <a:gd name="T22" fmla="*/ 24 w 51"/>
                  <a:gd name="T23" fmla="*/ 144 h 145"/>
                  <a:gd name="T24" fmla="*/ 51 w 51"/>
                  <a:gd name="T25" fmla="*/ 40 h 145"/>
                  <a:gd name="T26" fmla="*/ 50 w 51"/>
                  <a:gd name="T27" fmla="*/ 39 h 145"/>
                  <a:gd name="T28" fmla="*/ 3 w 51"/>
                  <a:gd name="T29" fmla="*/ 0 h 145"/>
                  <a:gd name="T30" fmla="*/ 1 w 51"/>
                  <a:gd name="T31" fmla="*/ 0 h 145"/>
                  <a:gd name="T32" fmla="*/ 0 w 51"/>
                  <a:gd name="T33" fmla="*/ 2 h 145"/>
                  <a:gd name="T34" fmla="*/ 2 w 51"/>
                  <a:gd name="T35" fmla="*/ 1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145">
                    <a:moveTo>
                      <a:pt x="2" y="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23" y="136"/>
                      <a:pt x="23" y="136"/>
                      <a:pt x="23" y="13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22" y="145"/>
                      <a:pt x="22" y="145"/>
                      <a:pt x="23" y="145"/>
                    </a:cubicBezTo>
                    <a:cubicBezTo>
                      <a:pt x="24" y="145"/>
                      <a:pt x="24" y="145"/>
                      <a:pt x="24" y="144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51" y="39"/>
                      <a:pt x="50" y="3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0" name="Freeform 1216"/>
              <p:cNvSpPr/>
              <p:nvPr/>
            </p:nvSpPr>
            <p:spPr bwMode="auto">
              <a:xfrm>
                <a:off x="5364" y="1911"/>
                <a:ext cx="158" cy="94"/>
              </a:xfrm>
              <a:custGeom>
                <a:avLst/>
                <a:gdLst>
                  <a:gd name="T0" fmla="*/ 148 w 150"/>
                  <a:gd name="T1" fmla="*/ 2 h 89"/>
                  <a:gd name="T2" fmla="*/ 148 w 150"/>
                  <a:gd name="T3" fmla="*/ 1 h 89"/>
                  <a:gd name="T4" fmla="*/ 1 w 150"/>
                  <a:gd name="T5" fmla="*/ 63 h 89"/>
                  <a:gd name="T6" fmla="*/ 0 w 150"/>
                  <a:gd name="T7" fmla="*/ 65 h 89"/>
                  <a:gd name="T8" fmla="*/ 1 w 150"/>
                  <a:gd name="T9" fmla="*/ 66 h 89"/>
                  <a:gd name="T10" fmla="*/ 77 w 150"/>
                  <a:gd name="T11" fmla="*/ 89 h 89"/>
                  <a:gd name="T12" fmla="*/ 79 w 150"/>
                  <a:gd name="T13" fmla="*/ 88 h 89"/>
                  <a:gd name="T14" fmla="*/ 149 w 150"/>
                  <a:gd name="T15" fmla="*/ 3 h 89"/>
                  <a:gd name="T16" fmla="*/ 149 w 150"/>
                  <a:gd name="T17" fmla="*/ 1 h 89"/>
                  <a:gd name="T18" fmla="*/ 148 w 150"/>
                  <a:gd name="T19" fmla="*/ 1 h 89"/>
                  <a:gd name="T20" fmla="*/ 148 w 150"/>
                  <a:gd name="T21" fmla="*/ 2 h 89"/>
                  <a:gd name="T22" fmla="*/ 147 w 150"/>
                  <a:gd name="T23" fmla="*/ 1 h 89"/>
                  <a:gd name="T24" fmla="*/ 77 w 150"/>
                  <a:gd name="T25" fmla="*/ 86 h 89"/>
                  <a:gd name="T26" fmla="*/ 6 w 150"/>
                  <a:gd name="T27" fmla="*/ 64 h 89"/>
                  <a:gd name="T28" fmla="*/ 149 w 150"/>
                  <a:gd name="T29" fmla="*/ 3 h 89"/>
                  <a:gd name="T30" fmla="*/ 148 w 150"/>
                  <a:gd name="T31" fmla="*/ 2 h 89"/>
                  <a:gd name="T32" fmla="*/ 147 w 150"/>
                  <a:gd name="T33" fmla="*/ 1 h 89"/>
                  <a:gd name="T34" fmla="*/ 148 w 150"/>
                  <a:gd name="T35" fmla="*/ 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0" h="89">
                    <a:moveTo>
                      <a:pt x="148" y="2"/>
                    </a:moveTo>
                    <a:cubicBezTo>
                      <a:pt x="148" y="1"/>
                      <a:pt x="148" y="1"/>
                      <a:pt x="148" y="1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0" y="63"/>
                      <a:pt x="0" y="64"/>
                      <a:pt x="0" y="65"/>
                    </a:cubicBezTo>
                    <a:cubicBezTo>
                      <a:pt x="0" y="65"/>
                      <a:pt x="0" y="66"/>
                      <a:pt x="1" y="66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78" y="89"/>
                      <a:pt x="79" y="89"/>
                      <a:pt x="79" y="88"/>
                    </a:cubicBezTo>
                    <a:cubicBezTo>
                      <a:pt x="149" y="3"/>
                      <a:pt x="149" y="3"/>
                      <a:pt x="149" y="3"/>
                    </a:cubicBezTo>
                    <a:cubicBezTo>
                      <a:pt x="150" y="2"/>
                      <a:pt x="150" y="2"/>
                      <a:pt x="149" y="1"/>
                    </a:cubicBezTo>
                    <a:cubicBezTo>
                      <a:pt x="149" y="1"/>
                      <a:pt x="148" y="0"/>
                      <a:pt x="148" y="1"/>
                    </a:cubicBezTo>
                    <a:cubicBezTo>
                      <a:pt x="148" y="2"/>
                      <a:pt x="148" y="2"/>
                      <a:pt x="148" y="2"/>
                    </a:cubicBezTo>
                    <a:cubicBezTo>
                      <a:pt x="147" y="1"/>
                      <a:pt x="147" y="1"/>
                      <a:pt x="147" y="1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149" y="3"/>
                      <a:pt x="149" y="3"/>
                      <a:pt x="149" y="3"/>
                    </a:cubicBezTo>
                    <a:cubicBezTo>
                      <a:pt x="148" y="2"/>
                      <a:pt x="148" y="2"/>
                      <a:pt x="148" y="2"/>
                    </a:cubicBezTo>
                    <a:cubicBezTo>
                      <a:pt x="147" y="1"/>
                      <a:pt x="147" y="1"/>
                      <a:pt x="147" y="1"/>
                    </a:cubicBezTo>
                    <a:cubicBezTo>
                      <a:pt x="148" y="2"/>
                      <a:pt x="148" y="2"/>
                      <a:pt x="14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1" name="Freeform 1217"/>
              <p:cNvSpPr/>
              <p:nvPr/>
            </p:nvSpPr>
            <p:spPr bwMode="auto">
              <a:xfrm>
                <a:off x="5638" y="2095"/>
                <a:ext cx="126" cy="80"/>
              </a:xfrm>
              <a:custGeom>
                <a:avLst/>
                <a:gdLst>
                  <a:gd name="T0" fmla="*/ 1 w 120"/>
                  <a:gd name="T1" fmla="*/ 74 h 76"/>
                  <a:gd name="T2" fmla="*/ 2 w 120"/>
                  <a:gd name="T3" fmla="*/ 76 h 76"/>
                  <a:gd name="T4" fmla="*/ 120 w 120"/>
                  <a:gd name="T5" fmla="*/ 17 h 76"/>
                  <a:gd name="T6" fmla="*/ 120 w 120"/>
                  <a:gd name="T7" fmla="*/ 15 h 76"/>
                  <a:gd name="T8" fmla="*/ 119 w 120"/>
                  <a:gd name="T9" fmla="*/ 14 h 76"/>
                  <a:gd name="T10" fmla="*/ 37 w 120"/>
                  <a:gd name="T11" fmla="*/ 1 h 76"/>
                  <a:gd name="T12" fmla="*/ 35 w 120"/>
                  <a:gd name="T13" fmla="*/ 1 h 76"/>
                  <a:gd name="T14" fmla="*/ 0 w 120"/>
                  <a:gd name="T15" fmla="*/ 74 h 76"/>
                  <a:gd name="T16" fmla="*/ 0 w 120"/>
                  <a:gd name="T17" fmla="*/ 75 h 76"/>
                  <a:gd name="T18" fmla="*/ 2 w 120"/>
                  <a:gd name="T19" fmla="*/ 76 h 76"/>
                  <a:gd name="T20" fmla="*/ 1 w 120"/>
                  <a:gd name="T21" fmla="*/ 74 h 76"/>
                  <a:gd name="T22" fmla="*/ 3 w 120"/>
                  <a:gd name="T23" fmla="*/ 75 h 76"/>
                  <a:gd name="T24" fmla="*/ 37 w 120"/>
                  <a:gd name="T25" fmla="*/ 4 h 76"/>
                  <a:gd name="T26" fmla="*/ 114 w 120"/>
                  <a:gd name="T27" fmla="*/ 16 h 76"/>
                  <a:gd name="T28" fmla="*/ 1 w 120"/>
                  <a:gd name="T29" fmla="*/ 73 h 76"/>
                  <a:gd name="T30" fmla="*/ 1 w 120"/>
                  <a:gd name="T31" fmla="*/ 74 h 76"/>
                  <a:gd name="T32" fmla="*/ 3 w 120"/>
                  <a:gd name="T33" fmla="*/ 75 h 76"/>
                  <a:gd name="T34" fmla="*/ 1 w 120"/>
                  <a:gd name="T35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76">
                    <a:moveTo>
                      <a:pt x="1" y="74"/>
                    </a:moveTo>
                    <a:cubicBezTo>
                      <a:pt x="2" y="76"/>
                      <a:pt x="2" y="76"/>
                      <a:pt x="2" y="76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20" y="16"/>
                      <a:pt x="120" y="16"/>
                      <a:pt x="120" y="15"/>
                    </a:cubicBezTo>
                    <a:cubicBezTo>
                      <a:pt x="120" y="14"/>
                      <a:pt x="120" y="14"/>
                      <a:pt x="119" y="14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6" y="0"/>
                      <a:pt x="35" y="1"/>
                      <a:pt x="35" y="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5"/>
                      <a:pt x="0" y="75"/>
                    </a:cubicBezTo>
                    <a:cubicBezTo>
                      <a:pt x="1" y="76"/>
                      <a:pt x="2" y="76"/>
                      <a:pt x="2" y="76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1" y="74"/>
                      <a:pt x="1" y="74"/>
                      <a:pt x="1" y="7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2" name="Freeform 1218"/>
              <p:cNvSpPr/>
              <p:nvPr/>
            </p:nvSpPr>
            <p:spPr bwMode="auto">
              <a:xfrm>
                <a:off x="5473" y="1945"/>
                <a:ext cx="88" cy="106"/>
              </a:xfrm>
              <a:custGeom>
                <a:avLst/>
                <a:gdLst>
                  <a:gd name="T0" fmla="*/ 83 w 84"/>
                  <a:gd name="T1" fmla="*/ 62 h 101"/>
                  <a:gd name="T2" fmla="*/ 84 w 84"/>
                  <a:gd name="T3" fmla="*/ 62 h 101"/>
                  <a:gd name="T4" fmla="*/ 84 w 84"/>
                  <a:gd name="T5" fmla="*/ 2 h 101"/>
                  <a:gd name="T6" fmla="*/ 83 w 84"/>
                  <a:gd name="T7" fmla="*/ 0 h 101"/>
                  <a:gd name="T8" fmla="*/ 81 w 84"/>
                  <a:gd name="T9" fmla="*/ 1 h 101"/>
                  <a:gd name="T10" fmla="*/ 0 w 84"/>
                  <a:gd name="T11" fmla="*/ 98 h 101"/>
                  <a:gd name="T12" fmla="*/ 0 w 84"/>
                  <a:gd name="T13" fmla="*/ 100 h 101"/>
                  <a:gd name="T14" fmla="*/ 2 w 84"/>
                  <a:gd name="T15" fmla="*/ 100 h 101"/>
                  <a:gd name="T16" fmla="*/ 83 w 84"/>
                  <a:gd name="T17" fmla="*/ 63 h 101"/>
                  <a:gd name="T18" fmla="*/ 84 w 84"/>
                  <a:gd name="T19" fmla="*/ 62 h 101"/>
                  <a:gd name="T20" fmla="*/ 83 w 84"/>
                  <a:gd name="T21" fmla="*/ 62 h 101"/>
                  <a:gd name="T22" fmla="*/ 82 w 84"/>
                  <a:gd name="T23" fmla="*/ 60 h 101"/>
                  <a:gd name="T24" fmla="*/ 7 w 84"/>
                  <a:gd name="T25" fmla="*/ 95 h 101"/>
                  <a:gd name="T26" fmla="*/ 81 w 84"/>
                  <a:gd name="T27" fmla="*/ 6 h 101"/>
                  <a:gd name="T28" fmla="*/ 81 w 84"/>
                  <a:gd name="T29" fmla="*/ 62 h 101"/>
                  <a:gd name="T30" fmla="*/ 83 w 84"/>
                  <a:gd name="T31" fmla="*/ 62 h 101"/>
                  <a:gd name="T32" fmla="*/ 82 w 84"/>
                  <a:gd name="T33" fmla="*/ 60 h 101"/>
                  <a:gd name="T34" fmla="*/ 83 w 84"/>
                  <a:gd name="T35" fmla="*/ 6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101">
                    <a:moveTo>
                      <a:pt x="83" y="62"/>
                    </a:moveTo>
                    <a:cubicBezTo>
                      <a:pt x="84" y="62"/>
                      <a:pt x="84" y="62"/>
                      <a:pt x="84" y="62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1"/>
                      <a:pt x="83" y="0"/>
                    </a:cubicBezTo>
                    <a:cubicBezTo>
                      <a:pt x="82" y="0"/>
                      <a:pt x="81" y="0"/>
                      <a:pt x="81" y="1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8"/>
                      <a:pt x="0" y="99"/>
                      <a:pt x="0" y="100"/>
                    </a:cubicBezTo>
                    <a:cubicBezTo>
                      <a:pt x="1" y="100"/>
                      <a:pt x="2" y="101"/>
                      <a:pt x="2" y="100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2"/>
                      <a:pt x="84" y="62"/>
                    </a:cubicBezTo>
                    <a:cubicBezTo>
                      <a:pt x="83" y="62"/>
                      <a:pt x="83" y="62"/>
                      <a:pt x="83" y="62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3" y="62"/>
                      <a:pt x="83" y="62"/>
                      <a:pt x="83" y="62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3" y="62"/>
                      <a:pt x="83" y="62"/>
                      <a:pt x="83" y="6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3" name="Freeform 1219"/>
              <p:cNvSpPr/>
              <p:nvPr/>
            </p:nvSpPr>
            <p:spPr bwMode="auto">
              <a:xfrm>
                <a:off x="5519" y="1911"/>
                <a:ext cx="42" cy="100"/>
              </a:xfrm>
              <a:custGeom>
                <a:avLst/>
                <a:gdLst>
                  <a:gd name="T0" fmla="*/ 1 w 40"/>
                  <a:gd name="T1" fmla="*/ 2 h 95"/>
                  <a:gd name="T2" fmla="*/ 0 w 40"/>
                  <a:gd name="T3" fmla="*/ 3 h 95"/>
                  <a:gd name="T4" fmla="*/ 37 w 40"/>
                  <a:gd name="T5" fmla="*/ 94 h 95"/>
                  <a:gd name="T6" fmla="*/ 39 w 40"/>
                  <a:gd name="T7" fmla="*/ 95 h 95"/>
                  <a:gd name="T8" fmla="*/ 40 w 40"/>
                  <a:gd name="T9" fmla="*/ 94 h 95"/>
                  <a:gd name="T10" fmla="*/ 40 w 40"/>
                  <a:gd name="T11" fmla="*/ 34 h 95"/>
                  <a:gd name="T12" fmla="*/ 39 w 40"/>
                  <a:gd name="T13" fmla="*/ 33 h 95"/>
                  <a:gd name="T14" fmla="*/ 2 w 40"/>
                  <a:gd name="T15" fmla="*/ 1 h 95"/>
                  <a:gd name="T16" fmla="*/ 0 w 40"/>
                  <a:gd name="T17" fmla="*/ 1 h 95"/>
                  <a:gd name="T18" fmla="*/ 0 w 40"/>
                  <a:gd name="T19" fmla="*/ 3 h 95"/>
                  <a:gd name="T20" fmla="*/ 1 w 40"/>
                  <a:gd name="T21" fmla="*/ 2 h 95"/>
                  <a:gd name="T22" fmla="*/ 0 w 40"/>
                  <a:gd name="T23" fmla="*/ 3 h 95"/>
                  <a:gd name="T24" fmla="*/ 37 w 40"/>
                  <a:gd name="T25" fmla="*/ 35 h 95"/>
                  <a:gd name="T26" fmla="*/ 37 w 40"/>
                  <a:gd name="T27" fmla="*/ 86 h 95"/>
                  <a:gd name="T28" fmla="*/ 3 w 40"/>
                  <a:gd name="T29" fmla="*/ 1 h 95"/>
                  <a:gd name="T30" fmla="*/ 1 w 40"/>
                  <a:gd name="T31" fmla="*/ 2 h 95"/>
                  <a:gd name="T32" fmla="*/ 0 w 40"/>
                  <a:gd name="T33" fmla="*/ 3 h 95"/>
                  <a:gd name="T34" fmla="*/ 1 w 40"/>
                  <a:gd name="T35" fmla="*/ 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95">
                    <a:moveTo>
                      <a:pt x="1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7" y="94"/>
                      <a:pt x="37" y="94"/>
                      <a:pt x="37" y="94"/>
                    </a:cubicBezTo>
                    <a:cubicBezTo>
                      <a:pt x="37" y="95"/>
                      <a:pt x="38" y="95"/>
                      <a:pt x="39" y="95"/>
                    </a:cubicBezTo>
                    <a:cubicBezTo>
                      <a:pt x="40" y="95"/>
                      <a:pt x="40" y="94"/>
                      <a:pt x="40" y="9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0" y="33"/>
                      <a:pt x="40" y="33"/>
                      <a:pt x="39" y="3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4" name="Freeform 1220"/>
              <p:cNvSpPr/>
              <p:nvPr/>
            </p:nvSpPr>
            <p:spPr bwMode="auto">
              <a:xfrm>
                <a:off x="5558" y="1880"/>
                <a:ext cx="136" cy="68"/>
              </a:xfrm>
              <a:custGeom>
                <a:avLst/>
                <a:gdLst>
                  <a:gd name="T0" fmla="*/ 96 w 128"/>
                  <a:gd name="T1" fmla="*/ 58 h 64"/>
                  <a:gd name="T2" fmla="*/ 96 w 128"/>
                  <a:gd name="T3" fmla="*/ 56 h 64"/>
                  <a:gd name="T4" fmla="*/ 9 w 128"/>
                  <a:gd name="T5" fmla="*/ 61 h 64"/>
                  <a:gd name="T6" fmla="*/ 123 w 128"/>
                  <a:gd name="T7" fmla="*/ 5 h 64"/>
                  <a:gd name="T8" fmla="*/ 95 w 128"/>
                  <a:gd name="T9" fmla="*/ 57 h 64"/>
                  <a:gd name="T10" fmla="*/ 96 w 128"/>
                  <a:gd name="T11" fmla="*/ 58 h 64"/>
                  <a:gd name="T12" fmla="*/ 96 w 128"/>
                  <a:gd name="T13" fmla="*/ 56 h 64"/>
                  <a:gd name="T14" fmla="*/ 96 w 128"/>
                  <a:gd name="T15" fmla="*/ 58 h 64"/>
                  <a:gd name="T16" fmla="*/ 97 w 128"/>
                  <a:gd name="T17" fmla="*/ 58 h 64"/>
                  <a:gd name="T18" fmla="*/ 128 w 128"/>
                  <a:gd name="T19" fmla="*/ 3 h 64"/>
                  <a:gd name="T20" fmla="*/ 127 w 128"/>
                  <a:gd name="T21" fmla="*/ 1 h 64"/>
                  <a:gd name="T22" fmla="*/ 126 w 128"/>
                  <a:gd name="T23" fmla="*/ 1 h 64"/>
                  <a:gd name="T24" fmla="*/ 1 w 128"/>
                  <a:gd name="T25" fmla="*/ 61 h 64"/>
                  <a:gd name="T26" fmla="*/ 0 w 128"/>
                  <a:gd name="T27" fmla="*/ 63 h 64"/>
                  <a:gd name="T28" fmla="*/ 1 w 128"/>
                  <a:gd name="T29" fmla="*/ 64 h 64"/>
                  <a:gd name="T30" fmla="*/ 96 w 128"/>
                  <a:gd name="T31" fmla="*/ 59 h 64"/>
                  <a:gd name="T32" fmla="*/ 97 w 128"/>
                  <a:gd name="T33" fmla="*/ 58 h 64"/>
                  <a:gd name="T34" fmla="*/ 96 w 128"/>
                  <a:gd name="T35" fmla="*/ 5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8" h="64">
                    <a:moveTo>
                      <a:pt x="96" y="58"/>
                    </a:moveTo>
                    <a:cubicBezTo>
                      <a:pt x="96" y="56"/>
                      <a:pt x="96" y="56"/>
                      <a:pt x="96" y="56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6"/>
                      <a:pt x="96" y="56"/>
                      <a:pt x="96" y="56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128" y="3"/>
                      <a:pt x="128" y="3"/>
                      <a:pt x="128" y="3"/>
                    </a:cubicBezTo>
                    <a:cubicBezTo>
                      <a:pt x="128" y="2"/>
                      <a:pt x="128" y="1"/>
                      <a:pt x="127" y="1"/>
                    </a:cubicBezTo>
                    <a:cubicBezTo>
                      <a:pt x="127" y="1"/>
                      <a:pt x="126" y="0"/>
                      <a:pt x="126" y="1"/>
                    </a:cubicBezTo>
                    <a:cubicBezTo>
                      <a:pt x="1" y="61"/>
                      <a:pt x="1" y="61"/>
                      <a:pt x="1" y="61"/>
                    </a:cubicBezTo>
                    <a:cubicBezTo>
                      <a:pt x="0" y="62"/>
                      <a:pt x="0" y="63"/>
                      <a:pt x="0" y="63"/>
                    </a:cubicBezTo>
                    <a:cubicBezTo>
                      <a:pt x="0" y="64"/>
                      <a:pt x="1" y="64"/>
                      <a:pt x="1" y="64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9"/>
                      <a:pt x="97" y="59"/>
                      <a:pt x="97" y="58"/>
                    </a:cubicBezTo>
                    <a:cubicBezTo>
                      <a:pt x="96" y="58"/>
                      <a:pt x="96" y="58"/>
                      <a:pt x="96" y="5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5" name="Freeform 1221"/>
              <p:cNvSpPr/>
              <p:nvPr/>
            </p:nvSpPr>
            <p:spPr bwMode="auto">
              <a:xfrm>
                <a:off x="5658" y="1939"/>
                <a:ext cx="180" cy="102"/>
              </a:xfrm>
              <a:custGeom>
                <a:avLst/>
                <a:gdLst>
                  <a:gd name="T0" fmla="*/ 78 w 171"/>
                  <a:gd name="T1" fmla="*/ 94 h 96"/>
                  <a:gd name="T2" fmla="*/ 79 w 171"/>
                  <a:gd name="T3" fmla="*/ 93 h 96"/>
                  <a:gd name="T4" fmla="*/ 8 w 171"/>
                  <a:gd name="T5" fmla="*/ 7 h 96"/>
                  <a:gd name="T6" fmla="*/ 164 w 171"/>
                  <a:gd name="T7" fmla="*/ 89 h 96"/>
                  <a:gd name="T8" fmla="*/ 78 w 171"/>
                  <a:gd name="T9" fmla="*/ 93 h 96"/>
                  <a:gd name="T10" fmla="*/ 78 w 171"/>
                  <a:gd name="T11" fmla="*/ 94 h 96"/>
                  <a:gd name="T12" fmla="*/ 79 w 171"/>
                  <a:gd name="T13" fmla="*/ 93 h 96"/>
                  <a:gd name="T14" fmla="*/ 78 w 171"/>
                  <a:gd name="T15" fmla="*/ 94 h 96"/>
                  <a:gd name="T16" fmla="*/ 78 w 171"/>
                  <a:gd name="T17" fmla="*/ 96 h 96"/>
                  <a:gd name="T18" fmla="*/ 170 w 171"/>
                  <a:gd name="T19" fmla="*/ 92 h 96"/>
                  <a:gd name="T20" fmla="*/ 171 w 171"/>
                  <a:gd name="T21" fmla="*/ 91 h 96"/>
                  <a:gd name="T22" fmla="*/ 170 w 171"/>
                  <a:gd name="T23" fmla="*/ 89 h 96"/>
                  <a:gd name="T24" fmla="*/ 3 w 171"/>
                  <a:gd name="T25" fmla="*/ 0 h 96"/>
                  <a:gd name="T26" fmla="*/ 1 w 171"/>
                  <a:gd name="T27" fmla="*/ 1 h 96"/>
                  <a:gd name="T28" fmla="*/ 1 w 171"/>
                  <a:gd name="T29" fmla="*/ 3 h 96"/>
                  <a:gd name="T30" fmla="*/ 77 w 171"/>
                  <a:gd name="T31" fmla="*/ 95 h 96"/>
                  <a:gd name="T32" fmla="*/ 78 w 171"/>
                  <a:gd name="T33" fmla="*/ 96 h 96"/>
                  <a:gd name="T34" fmla="*/ 78 w 171"/>
                  <a:gd name="T35" fmla="*/ 9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1" h="96">
                    <a:moveTo>
                      <a:pt x="78" y="94"/>
                    </a:moveTo>
                    <a:cubicBezTo>
                      <a:pt x="79" y="93"/>
                      <a:pt x="79" y="93"/>
                      <a:pt x="79" y="93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0" y="92"/>
                      <a:pt x="171" y="92"/>
                      <a:pt x="171" y="91"/>
                    </a:cubicBezTo>
                    <a:cubicBezTo>
                      <a:pt x="171" y="90"/>
                      <a:pt x="171" y="90"/>
                      <a:pt x="170" y="8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5"/>
                      <a:pt x="77" y="96"/>
                      <a:pt x="78" y="96"/>
                    </a:cubicBezTo>
                    <a:cubicBezTo>
                      <a:pt x="78" y="94"/>
                      <a:pt x="78" y="94"/>
                      <a:pt x="78" y="9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6" name="Freeform 1222"/>
              <p:cNvSpPr/>
              <p:nvPr/>
            </p:nvSpPr>
            <p:spPr bwMode="auto">
              <a:xfrm>
                <a:off x="4589" y="3032"/>
                <a:ext cx="303" cy="112"/>
              </a:xfrm>
              <a:custGeom>
                <a:avLst/>
                <a:gdLst>
                  <a:gd name="T0" fmla="*/ 285 w 287"/>
                  <a:gd name="T1" fmla="*/ 87 h 106"/>
                  <a:gd name="T2" fmla="*/ 285 w 287"/>
                  <a:gd name="T3" fmla="*/ 86 h 106"/>
                  <a:gd name="T4" fmla="*/ 8 w 287"/>
                  <a:gd name="T5" fmla="*/ 102 h 106"/>
                  <a:gd name="T6" fmla="*/ 192 w 287"/>
                  <a:gd name="T7" fmla="*/ 3 h 106"/>
                  <a:gd name="T8" fmla="*/ 284 w 287"/>
                  <a:gd name="T9" fmla="*/ 88 h 106"/>
                  <a:gd name="T10" fmla="*/ 285 w 287"/>
                  <a:gd name="T11" fmla="*/ 87 h 106"/>
                  <a:gd name="T12" fmla="*/ 285 w 287"/>
                  <a:gd name="T13" fmla="*/ 86 h 106"/>
                  <a:gd name="T14" fmla="*/ 285 w 287"/>
                  <a:gd name="T15" fmla="*/ 87 h 106"/>
                  <a:gd name="T16" fmla="*/ 286 w 287"/>
                  <a:gd name="T17" fmla="*/ 86 h 106"/>
                  <a:gd name="T18" fmla="*/ 194 w 287"/>
                  <a:gd name="T19" fmla="*/ 0 h 106"/>
                  <a:gd name="T20" fmla="*/ 192 w 287"/>
                  <a:gd name="T21" fmla="*/ 0 h 106"/>
                  <a:gd name="T22" fmla="*/ 1 w 287"/>
                  <a:gd name="T23" fmla="*/ 103 h 106"/>
                  <a:gd name="T24" fmla="*/ 0 w 287"/>
                  <a:gd name="T25" fmla="*/ 105 h 106"/>
                  <a:gd name="T26" fmla="*/ 2 w 287"/>
                  <a:gd name="T27" fmla="*/ 106 h 106"/>
                  <a:gd name="T28" fmla="*/ 285 w 287"/>
                  <a:gd name="T29" fmla="*/ 89 h 106"/>
                  <a:gd name="T30" fmla="*/ 286 w 287"/>
                  <a:gd name="T31" fmla="*/ 88 h 106"/>
                  <a:gd name="T32" fmla="*/ 286 w 287"/>
                  <a:gd name="T33" fmla="*/ 86 h 106"/>
                  <a:gd name="T34" fmla="*/ 285 w 287"/>
                  <a:gd name="T35" fmla="*/ 8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7" h="106">
                    <a:moveTo>
                      <a:pt x="285" y="87"/>
                    </a:moveTo>
                    <a:cubicBezTo>
                      <a:pt x="285" y="86"/>
                      <a:pt x="285" y="86"/>
                      <a:pt x="285" y="86"/>
                    </a:cubicBezTo>
                    <a:cubicBezTo>
                      <a:pt x="8" y="102"/>
                      <a:pt x="8" y="102"/>
                      <a:pt x="8" y="102"/>
                    </a:cubicBezTo>
                    <a:cubicBezTo>
                      <a:pt x="192" y="3"/>
                      <a:pt x="192" y="3"/>
                      <a:pt x="192" y="3"/>
                    </a:cubicBezTo>
                    <a:cubicBezTo>
                      <a:pt x="284" y="88"/>
                      <a:pt x="284" y="88"/>
                      <a:pt x="284" y="88"/>
                    </a:cubicBezTo>
                    <a:cubicBezTo>
                      <a:pt x="285" y="87"/>
                      <a:pt x="285" y="87"/>
                      <a:pt x="285" y="87"/>
                    </a:cubicBezTo>
                    <a:cubicBezTo>
                      <a:pt x="285" y="86"/>
                      <a:pt x="285" y="86"/>
                      <a:pt x="285" y="86"/>
                    </a:cubicBezTo>
                    <a:cubicBezTo>
                      <a:pt x="285" y="87"/>
                      <a:pt x="285" y="87"/>
                      <a:pt x="285" y="87"/>
                    </a:cubicBezTo>
                    <a:cubicBezTo>
                      <a:pt x="286" y="86"/>
                      <a:pt x="286" y="86"/>
                      <a:pt x="286" y="86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3" y="0"/>
                      <a:pt x="193" y="0"/>
                      <a:pt x="192" y="0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0" y="103"/>
                      <a:pt x="0" y="104"/>
                      <a:pt x="0" y="105"/>
                    </a:cubicBezTo>
                    <a:cubicBezTo>
                      <a:pt x="0" y="105"/>
                      <a:pt x="1" y="106"/>
                      <a:pt x="2" y="106"/>
                    </a:cubicBezTo>
                    <a:cubicBezTo>
                      <a:pt x="285" y="89"/>
                      <a:pt x="285" y="89"/>
                      <a:pt x="285" y="89"/>
                    </a:cubicBezTo>
                    <a:cubicBezTo>
                      <a:pt x="286" y="89"/>
                      <a:pt x="286" y="88"/>
                      <a:pt x="286" y="88"/>
                    </a:cubicBezTo>
                    <a:cubicBezTo>
                      <a:pt x="287" y="87"/>
                      <a:pt x="287" y="86"/>
                      <a:pt x="286" y="86"/>
                    </a:cubicBezTo>
                    <a:cubicBezTo>
                      <a:pt x="285" y="87"/>
                      <a:pt x="285" y="87"/>
                      <a:pt x="285" y="8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7" name="Freeform 1223"/>
              <p:cNvSpPr/>
              <p:nvPr/>
            </p:nvSpPr>
            <p:spPr bwMode="auto">
              <a:xfrm>
                <a:off x="4469" y="3141"/>
                <a:ext cx="123" cy="123"/>
              </a:xfrm>
              <a:custGeom>
                <a:avLst/>
                <a:gdLst>
                  <a:gd name="T0" fmla="*/ 101 w 117"/>
                  <a:gd name="T1" fmla="*/ 115 h 117"/>
                  <a:gd name="T2" fmla="*/ 102 w 117"/>
                  <a:gd name="T3" fmla="*/ 114 h 117"/>
                  <a:gd name="T4" fmla="*/ 5 w 117"/>
                  <a:gd name="T5" fmla="*/ 71 h 117"/>
                  <a:gd name="T6" fmla="*/ 114 w 117"/>
                  <a:gd name="T7" fmla="*/ 4 h 117"/>
                  <a:gd name="T8" fmla="*/ 100 w 117"/>
                  <a:gd name="T9" fmla="*/ 115 h 117"/>
                  <a:gd name="T10" fmla="*/ 101 w 117"/>
                  <a:gd name="T11" fmla="*/ 115 h 117"/>
                  <a:gd name="T12" fmla="*/ 102 w 117"/>
                  <a:gd name="T13" fmla="*/ 114 h 117"/>
                  <a:gd name="T14" fmla="*/ 101 w 117"/>
                  <a:gd name="T15" fmla="*/ 115 h 117"/>
                  <a:gd name="T16" fmla="*/ 103 w 117"/>
                  <a:gd name="T17" fmla="*/ 115 h 117"/>
                  <a:gd name="T18" fmla="*/ 117 w 117"/>
                  <a:gd name="T19" fmla="*/ 1 h 117"/>
                  <a:gd name="T20" fmla="*/ 116 w 117"/>
                  <a:gd name="T21" fmla="*/ 0 h 117"/>
                  <a:gd name="T22" fmla="*/ 115 w 117"/>
                  <a:gd name="T23" fmla="*/ 0 h 117"/>
                  <a:gd name="T24" fmla="*/ 1 w 117"/>
                  <a:gd name="T25" fmla="*/ 70 h 117"/>
                  <a:gd name="T26" fmla="*/ 0 w 117"/>
                  <a:gd name="T27" fmla="*/ 71 h 117"/>
                  <a:gd name="T28" fmla="*/ 1 w 117"/>
                  <a:gd name="T29" fmla="*/ 72 h 117"/>
                  <a:gd name="T30" fmla="*/ 101 w 117"/>
                  <a:gd name="T31" fmla="*/ 116 h 117"/>
                  <a:gd name="T32" fmla="*/ 102 w 117"/>
                  <a:gd name="T33" fmla="*/ 116 h 117"/>
                  <a:gd name="T34" fmla="*/ 103 w 117"/>
                  <a:gd name="T35" fmla="*/ 115 h 117"/>
                  <a:gd name="T36" fmla="*/ 101 w 117"/>
                  <a:gd name="T37" fmla="*/ 11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7" h="117">
                    <a:moveTo>
                      <a:pt x="101" y="115"/>
                    </a:moveTo>
                    <a:cubicBezTo>
                      <a:pt x="102" y="114"/>
                      <a:pt x="102" y="114"/>
                      <a:pt x="102" y="114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2" y="114"/>
                      <a:pt x="102" y="114"/>
                      <a:pt x="102" y="11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1"/>
                      <a:pt x="117" y="0"/>
                      <a:pt x="116" y="0"/>
                    </a:cubicBezTo>
                    <a:cubicBezTo>
                      <a:pt x="116" y="0"/>
                      <a:pt x="115" y="0"/>
                      <a:pt x="115" y="0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1" y="70"/>
                      <a:pt x="0" y="71"/>
                      <a:pt x="0" y="71"/>
                    </a:cubicBezTo>
                    <a:cubicBezTo>
                      <a:pt x="0" y="72"/>
                      <a:pt x="1" y="72"/>
                      <a:pt x="1" y="72"/>
                    </a:cubicBezTo>
                    <a:cubicBezTo>
                      <a:pt x="101" y="116"/>
                      <a:pt x="101" y="116"/>
                      <a:pt x="101" y="116"/>
                    </a:cubicBezTo>
                    <a:cubicBezTo>
                      <a:pt x="101" y="117"/>
                      <a:pt x="102" y="117"/>
                      <a:pt x="102" y="116"/>
                    </a:cubicBezTo>
                    <a:cubicBezTo>
                      <a:pt x="102" y="116"/>
                      <a:pt x="103" y="116"/>
                      <a:pt x="103" y="115"/>
                    </a:cubicBezTo>
                    <a:cubicBezTo>
                      <a:pt x="101" y="115"/>
                      <a:pt x="101" y="115"/>
                      <a:pt x="101" y="11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8" name="Freeform 1224"/>
              <p:cNvSpPr/>
              <p:nvPr/>
            </p:nvSpPr>
            <p:spPr bwMode="auto">
              <a:xfrm>
                <a:off x="4933" y="3405"/>
                <a:ext cx="139" cy="68"/>
              </a:xfrm>
              <a:custGeom>
                <a:avLst/>
                <a:gdLst>
                  <a:gd name="T0" fmla="*/ 1 w 132"/>
                  <a:gd name="T1" fmla="*/ 16 h 65"/>
                  <a:gd name="T2" fmla="*/ 1 w 132"/>
                  <a:gd name="T3" fmla="*/ 17 h 65"/>
                  <a:gd name="T4" fmla="*/ 64 w 132"/>
                  <a:gd name="T5" fmla="*/ 64 h 65"/>
                  <a:gd name="T6" fmla="*/ 66 w 132"/>
                  <a:gd name="T7" fmla="*/ 64 h 65"/>
                  <a:gd name="T8" fmla="*/ 132 w 132"/>
                  <a:gd name="T9" fmla="*/ 2 h 65"/>
                  <a:gd name="T10" fmla="*/ 132 w 132"/>
                  <a:gd name="T11" fmla="*/ 0 h 65"/>
                  <a:gd name="T12" fmla="*/ 130 w 132"/>
                  <a:gd name="T13" fmla="*/ 0 h 65"/>
                  <a:gd name="T14" fmla="*/ 1 w 132"/>
                  <a:gd name="T15" fmla="*/ 15 h 65"/>
                  <a:gd name="T16" fmla="*/ 0 w 132"/>
                  <a:gd name="T17" fmla="*/ 16 h 65"/>
                  <a:gd name="T18" fmla="*/ 1 w 132"/>
                  <a:gd name="T19" fmla="*/ 17 h 65"/>
                  <a:gd name="T20" fmla="*/ 1 w 132"/>
                  <a:gd name="T21" fmla="*/ 16 h 65"/>
                  <a:gd name="T22" fmla="*/ 2 w 132"/>
                  <a:gd name="T23" fmla="*/ 18 h 65"/>
                  <a:gd name="T24" fmla="*/ 126 w 132"/>
                  <a:gd name="T25" fmla="*/ 3 h 65"/>
                  <a:gd name="T26" fmla="*/ 65 w 132"/>
                  <a:gd name="T27" fmla="*/ 61 h 65"/>
                  <a:gd name="T28" fmla="*/ 2 w 132"/>
                  <a:gd name="T29" fmla="*/ 15 h 65"/>
                  <a:gd name="T30" fmla="*/ 1 w 132"/>
                  <a:gd name="T31" fmla="*/ 16 h 65"/>
                  <a:gd name="T32" fmla="*/ 2 w 132"/>
                  <a:gd name="T33" fmla="*/ 18 h 65"/>
                  <a:gd name="T34" fmla="*/ 1 w 132"/>
                  <a:gd name="T35" fmla="*/ 1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65">
                    <a:moveTo>
                      <a:pt x="1" y="16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5" y="65"/>
                      <a:pt x="66" y="65"/>
                      <a:pt x="66" y="64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2" y="2"/>
                      <a:pt x="132" y="1"/>
                      <a:pt x="132" y="0"/>
                    </a:cubicBezTo>
                    <a:cubicBezTo>
                      <a:pt x="132" y="0"/>
                      <a:pt x="131" y="0"/>
                      <a:pt x="130" y="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5"/>
                      <a:pt x="0" y="16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26" y="3"/>
                      <a:pt x="126" y="3"/>
                      <a:pt x="126" y="3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6"/>
                      <a:pt x="1" y="16"/>
                      <a:pt x="1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9" name="Freeform 1225"/>
              <p:cNvSpPr/>
              <p:nvPr/>
            </p:nvSpPr>
            <p:spPr bwMode="auto">
              <a:xfrm>
                <a:off x="4982" y="3405"/>
                <a:ext cx="137" cy="226"/>
              </a:xfrm>
              <a:custGeom>
                <a:avLst/>
                <a:gdLst>
                  <a:gd name="T0" fmla="*/ 128 w 129"/>
                  <a:gd name="T1" fmla="*/ 212 h 214"/>
                  <a:gd name="T2" fmla="*/ 128 w 129"/>
                  <a:gd name="T3" fmla="*/ 211 h 214"/>
                  <a:gd name="T4" fmla="*/ 3 w 129"/>
                  <a:gd name="T5" fmla="*/ 143 h 214"/>
                  <a:gd name="T6" fmla="*/ 83 w 129"/>
                  <a:gd name="T7" fmla="*/ 5 h 214"/>
                  <a:gd name="T8" fmla="*/ 126 w 129"/>
                  <a:gd name="T9" fmla="*/ 213 h 214"/>
                  <a:gd name="T10" fmla="*/ 128 w 129"/>
                  <a:gd name="T11" fmla="*/ 212 h 214"/>
                  <a:gd name="T12" fmla="*/ 128 w 129"/>
                  <a:gd name="T13" fmla="*/ 211 h 214"/>
                  <a:gd name="T14" fmla="*/ 128 w 129"/>
                  <a:gd name="T15" fmla="*/ 212 h 214"/>
                  <a:gd name="T16" fmla="*/ 129 w 129"/>
                  <a:gd name="T17" fmla="*/ 212 h 214"/>
                  <a:gd name="T18" fmla="*/ 85 w 129"/>
                  <a:gd name="T19" fmla="*/ 1 h 214"/>
                  <a:gd name="T20" fmla="*/ 84 w 129"/>
                  <a:gd name="T21" fmla="*/ 0 h 214"/>
                  <a:gd name="T22" fmla="*/ 82 w 129"/>
                  <a:gd name="T23" fmla="*/ 0 h 214"/>
                  <a:gd name="T24" fmla="*/ 0 w 129"/>
                  <a:gd name="T25" fmla="*/ 142 h 214"/>
                  <a:gd name="T26" fmla="*/ 0 w 129"/>
                  <a:gd name="T27" fmla="*/ 144 h 214"/>
                  <a:gd name="T28" fmla="*/ 1 w 129"/>
                  <a:gd name="T29" fmla="*/ 145 h 214"/>
                  <a:gd name="T30" fmla="*/ 127 w 129"/>
                  <a:gd name="T31" fmla="*/ 214 h 214"/>
                  <a:gd name="T32" fmla="*/ 128 w 129"/>
                  <a:gd name="T33" fmla="*/ 213 h 214"/>
                  <a:gd name="T34" fmla="*/ 129 w 129"/>
                  <a:gd name="T35" fmla="*/ 212 h 214"/>
                  <a:gd name="T36" fmla="*/ 128 w 129"/>
                  <a:gd name="T37" fmla="*/ 21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9" h="214">
                    <a:moveTo>
                      <a:pt x="128" y="212"/>
                    </a:moveTo>
                    <a:cubicBezTo>
                      <a:pt x="128" y="211"/>
                      <a:pt x="128" y="211"/>
                      <a:pt x="128" y="211"/>
                    </a:cubicBezTo>
                    <a:cubicBezTo>
                      <a:pt x="3" y="143"/>
                      <a:pt x="3" y="143"/>
                      <a:pt x="3" y="143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126" y="213"/>
                      <a:pt x="126" y="213"/>
                      <a:pt x="126" y="213"/>
                    </a:cubicBezTo>
                    <a:cubicBezTo>
                      <a:pt x="128" y="212"/>
                      <a:pt x="128" y="212"/>
                      <a:pt x="128" y="212"/>
                    </a:cubicBezTo>
                    <a:cubicBezTo>
                      <a:pt x="128" y="211"/>
                      <a:pt x="128" y="211"/>
                      <a:pt x="128" y="211"/>
                    </a:cubicBezTo>
                    <a:cubicBezTo>
                      <a:pt x="128" y="212"/>
                      <a:pt x="128" y="212"/>
                      <a:pt x="128" y="212"/>
                    </a:cubicBezTo>
                    <a:cubicBezTo>
                      <a:pt x="129" y="212"/>
                      <a:pt x="129" y="212"/>
                      <a:pt x="129" y="212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83" y="0"/>
                      <a:pt x="83" y="0"/>
                      <a:pt x="82" y="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3"/>
                      <a:pt x="0" y="143"/>
                      <a:pt x="0" y="144"/>
                    </a:cubicBezTo>
                    <a:cubicBezTo>
                      <a:pt x="0" y="144"/>
                      <a:pt x="0" y="144"/>
                      <a:pt x="1" y="145"/>
                    </a:cubicBezTo>
                    <a:cubicBezTo>
                      <a:pt x="127" y="214"/>
                      <a:pt x="127" y="214"/>
                      <a:pt x="127" y="214"/>
                    </a:cubicBezTo>
                    <a:cubicBezTo>
                      <a:pt x="127" y="214"/>
                      <a:pt x="128" y="214"/>
                      <a:pt x="128" y="213"/>
                    </a:cubicBezTo>
                    <a:cubicBezTo>
                      <a:pt x="129" y="213"/>
                      <a:pt x="129" y="212"/>
                      <a:pt x="129" y="212"/>
                    </a:cubicBezTo>
                    <a:cubicBezTo>
                      <a:pt x="128" y="212"/>
                      <a:pt x="128" y="212"/>
                      <a:pt x="128" y="2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0" name="Freeform 1226"/>
              <p:cNvSpPr/>
              <p:nvPr/>
            </p:nvSpPr>
            <p:spPr bwMode="auto">
              <a:xfrm>
                <a:off x="4999" y="3404"/>
                <a:ext cx="202" cy="69"/>
              </a:xfrm>
              <a:custGeom>
                <a:avLst/>
                <a:gdLst>
                  <a:gd name="T0" fmla="*/ 189 w 191"/>
                  <a:gd name="T1" fmla="*/ 2 h 66"/>
                  <a:gd name="T2" fmla="*/ 188 w 191"/>
                  <a:gd name="T3" fmla="*/ 1 h 66"/>
                  <a:gd name="T4" fmla="*/ 8 w 191"/>
                  <a:gd name="T5" fmla="*/ 61 h 66"/>
                  <a:gd name="T6" fmla="*/ 68 w 191"/>
                  <a:gd name="T7" fmla="*/ 4 h 66"/>
                  <a:gd name="T8" fmla="*/ 189 w 191"/>
                  <a:gd name="T9" fmla="*/ 3 h 66"/>
                  <a:gd name="T10" fmla="*/ 189 w 191"/>
                  <a:gd name="T11" fmla="*/ 2 h 66"/>
                  <a:gd name="T12" fmla="*/ 188 w 191"/>
                  <a:gd name="T13" fmla="*/ 1 h 66"/>
                  <a:gd name="T14" fmla="*/ 189 w 191"/>
                  <a:gd name="T15" fmla="*/ 2 h 66"/>
                  <a:gd name="T16" fmla="*/ 189 w 191"/>
                  <a:gd name="T17" fmla="*/ 0 h 66"/>
                  <a:gd name="T18" fmla="*/ 67 w 191"/>
                  <a:gd name="T19" fmla="*/ 1 h 66"/>
                  <a:gd name="T20" fmla="*/ 66 w 191"/>
                  <a:gd name="T21" fmla="*/ 1 h 66"/>
                  <a:gd name="T22" fmla="*/ 1 w 191"/>
                  <a:gd name="T23" fmla="*/ 63 h 66"/>
                  <a:gd name="T24" fmla="*/ 1 w 191"/>
                  <a:gd name="T25" fmla="*/ 65 h 66"/>
                  <a:gd name="T26" fmla="*/ 3 w 191"/>
                  <a:gd name="T27" fmla="*/ 66 h 66"/>
                  <a:gd name="T28" fmla="*/ 189 w 191"/>
                  <a:gd name="T29" fmla="*/ 3 h 66"/>
                  <a:gd name="T30" fmla="*/ 190 w 191"/>
                  <a:gd name="T31" fmla="*/ 2 h 66"/>
                  <a:gd name="T32" fmla="*/ 189 w 191"/>
                  <a:gd name="T33" fmla="*/ 0 h 66"/>
                  <a:gd name="T34" fmla="*/ 189 w 191"/>
                  <a:gd name="T35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1" h="66">
                    <a:moveTo>
                      <a:pt x="189" y="2"/>
                    </a:moveTo>
                    <a:cubicBezTo>
                      <a:pt x="188" y="1"/>
                      <a:pt x="188" y="1"/>
                      <a:pt x="188" y="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189" y="3"/>
                      <a:pt x="189" y="3"/>
                      <a:pt x="189" y="3"/>
                    </a:cubicBezTo>
                    <a:cubicBezTo>
                      <a:pt x="189" y="2"/>
                      <a:pt x="189" y="2"/>
                      <a:pt x="189" y="2"/>
                    </a:cubicBezTo>
                    <a:cubicBezTo>
                      <a:pt x="188" y="1"/>
                      <a:pt x="188" y="1"/>
                      <a:pt x="188" y="1"/>
                    </a:cubicBezTo>
                    <a:cubicBezTo>
                      <a:pt x="189" y="2"/>
                      <a:pt x="189" y="2"/>
                      <a:pt x="189" y="2"/>
                    </a:cubicBezTo>
                    <a:cubicBezTo>
                      <a:pt x="189" y="0"/>
                      <a:pt x="189" y="0"/>
                      <a:pt x="189" y="0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1"/>
                      <a:pt x="66" y="1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64"/>
                      <a:pt x="0" y="64"/>
                      <a:pt x="1" y="65"/>
                    </a:cubicBezTo>
                    <a:cubicBezTo>
                      <a:pt x="1" y="66"/>
                      <a:pt x="2" y="66"/>
                      <a:pt x="3" y="66"/>
                    </a:cubicBezTo>
                    <a:cubicBezTo>
                      <a:pt x="189" y="3"/>
                      <a:pt x="189" y="3"/>
                      <a:pt x="189" y="3"/>
                    </a:cubicBezTo>
                    <a:cubicBezTo>
                      <a:pt x="190" y="3"/>
                      <a:pt x="191" y="2"/>
                      <a:pt x="190" y="2"/>
                    </a:cubicBezTo>
                    <a:cubicBezTo>
                      <a:pt x="190" y="1"/>
                      <a:pt x="190" y="0"/>
                      <a:pt x="189" y="0"/>
                    </a:cubicBezTo>
                    <a:cubicBezTo>
                      <a:pt x="189" y="2"/>
                      <a:pt x="189" y="2"/>
                      <a:pt x="189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1" name="Freeform 1227"/>
              <p:cNvSpPr/>
              <p:nvPr/>
            </p:nvSpPr>
            <p:spPr bwMode="auto">
              <a:xfrm>
                <a:off x="6363" y="2359"/>
                <a:ext cx="133" cy="119"/>
              </a:xfrm>
              <a:custGeom>
                <a:avLst/>
                <a:gdLst>
                  <a:gd name="T0" fmla="*/ 125 w 126"/>
                  <a:gd name="T1" fmla="*/ 20 h 113"/>
                  <a:gd name="T2" fmla="*/ 124 w 126"/>
                  <a:gd name="T3" fmla="*/ 19 h 113"/>
                  <a:gd name="T4" fmla="*/ 3 w 126"/>
                  <a:gd name="T5" fmla="*/ 108 h 113"/>
                  <a:gd name="T6" fmla="*/ 13 w 126"/>
                  <a:gd name="T7" fmla="*/ 3 h 113"/>
                  <a:gd name="T8" fmla="*/ 124 w 126"/>
                  <a:gd name="T9" fmla="*/ 22 h 113"/>
                  <a:gd name="T10" fmla="*/ 125 w 126"/>
                  <a:gd name="T11" fmla="*/ 20 h 113"/>
                  <a:gd name="T12" fmla="*/ 124 w 126"/>
                  <a:gd name="T13" fmla="*/ 19 h 113"/>
                  <a:gd name="T14" fmla="*/ 125 w 126"/>
                  <a:gd name="T15" fmla="*/ 20 h 113"/>
                  <a:gd name="T16" fmla="*/ 125 w 126"/>
                  <a:gd name="T17" fmla="*/ 19 h 113"/>
                  <a:gd name="T18" fmla="*/ 11 w 126"/>
                  <a:gd name="T19" fmla="*/ 0 h 113"/>
                  <a:gd name="T20" fmla="*/ 10 w 126"/>
                  <a:gd name="T21" fmla="*/ 0 h 113"/>
                  <a:gd name="T22" fmla="*/ 10 w 126"/>
                  <a:gd name="T23" fmla="*/ 1 h 113"/>
                  <a:gd name="T24" fmla="*/ 0 w 126"/>
                  <a:gd name="T25" fmla="*/ 111 h 113"/>
                  <a:gd name="T26" fmla="*/ 1 w 126"/>
                  <a:gd name="T27" fmla="*/ 113 h 113"/>
                  <a:gd name="T28" fmla="*/ 3 w 126"/>
                  <a:gd name="T29" fmla="*/ 113 h 113"/>
                  <a:gd name="T30" fmla="*/ 126 w 126"/>
                  <a:gd name="T31" fmla="*/ 22 h 113"/>
                  <a:gd name="T32" fmla="*/ 126 w 126"/>
                  <a:gd name="T33" fmla="*/ 20 h 113"/>
                  <a:gd name="T34" fmla="*/ 125 w 126"/>
                  <a:gd name="T35" fmla="*/ 19 h 113"/>
                  <a:gd name="T36" fmla="*/ 125 w 126"/>
                  <a:gd name="T37" fmla="*/ 2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6" h="113">
                    <a:moveTo>
                      <a:pt x="125" y="20"/>
                    </a:moveTo>
                    <a:cubicBezTo>
                      <a:pt x="124" y="19"/>
                      <a:pt x="124" y="19"/>
                      <a:pt x="124" y="19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4" y="22"/>
                      <a:pt x="124" y="22"/>
                      <a:pt x="124" y="22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5" y="20"/>
                      <a:pt x="125" y="20"/>
                      <a:pt x="125" y="20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0" y="113"/>
                      <a:pt x="1" y="113"/>
                    </a:cubicBezTo>
                    <a:cubicBezTo>
                      <a:pt x="1" y="113"/>
                      <a:pt x="2" y="113"/>
                      <a:pt x="3" y="113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6" y="21"/>
                      <a:pt x="126" y="21"/>
                      <a:pt x="126" y="20"/>
                    </a:cubicBezTo>
                    <a:cubicBezTo>
                      <a:pt x="126" y="19"/>
                      <a:pt x="126" y="19"/>
                      <a:pt x="125" y="19"/>
                    </a:cubicBezTo>
                    <a:cubicBezTo>
                      <a:pt x="125" y="20"/>
                      <a:pt x="125" y="20"/>
                      <a:pt x="125" y="2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2" name="Freeform 1228"/>
              <p:cNvSpPr/>
              <p:nvPr/>
            </p:nvSpPr>
            <p:spPr bwMode="auto">
              <a:xfrm>
                <a:off x="6269" y="2280"/>
                <a:ext cx="107" cy="82"/>
              </a:xfrm>
              <a:custGeom>
                <a:avLst/>
                <a:gdLst>
                  <a:gd name="T0" fmla="*/ 68 w 102"/>
                  <a:gd name="T1" fmla="*/ 2 h 77"/>
                  <a:gd name="T2" fmla="*/ 67 w 102"/>
                  <a:gd name="T3" fmla="*/ 1 h 77"/>
                  <a:gd name="T4" fmla="*/ 1 w 102"/>
                  <a:gd name="T5" fmla="*/ 45 h 77"/>
                  <a:gd name="T6" fmla="*/ 0 w 102"/>
                  <a:gd name="T7" fmla="*/ 46 h 77"/>
                  <a:gd name="T8" fmla="*/ 1 w 102"/>
                  <a:gd name="T9" fmla="*/ 48 h 77"/>
                  <a:gd name="T10" fmla="*/ 100 w 102"/>
                  <a:gd name="T11" fmla="*/ 77 h 77"/>
                  <a:gd name="T12" fmla="*/ 101 w 102"/>
                  <a:gd name="T13" fmla="*/ 76 h 77"/>
                  <a:gd name="T14" fmla="*/ 102 w 102"/>
                  <a:gd name="T15" fmla="*/ 74 h 77"/>
                  <a:gd name="T16" fmla="*/ 69 w 102"/>
                  <a:gd name="T17" fmla="*/ 1 h 77"/>
                  <a:gd name="T18" fmla="*/ 68 w 102"/>
                  <a:gd name="T19" fmla="*/ 0 h 77"/>
                  <a:gd name="T20" fmla="*/ 67 w 102"/>
                  <a:gd name="T21" fmla="*/ 1 h 77"/>
                  <a:gd name="T22" fmla="*/ 68 w 102"/>
                  <a:gd name="T23" fmla="*/ 2 h 77"/>
                  <a:gd name="T24" fmla="*/ 66 w 102"/>
                  <a:gd name="T25" fmla="*/ 2 h 77"/>
                  <a:gd name="T26" fmla="*/ 98 w 102"/>
                  <a:gd name="T27" fmla="*/ 73 h 77"/>
                  <a:gd name="T28" fmla="*/ 5 w 102"/>
                  <a:gd name="T29" fmla="*/ 46 h 77"/>
                  <a:gd name="T30" fmla="*/ 69 w 102"/>
                  <a:gd name="T31" fmla="*/ 3 h 77"/>
                  <a:gd name="T32" fmla="*/ 68 w 102"/>
                  <a:gd name="T33" fmla="*/ 2 h 77"/>
                  <a:gd name="T34" fmla="*/ 66 w 102"/>
                  <a:gd name="T35" fmla="*/ 2 h 77"/>
                  <a:gd name="T36" fmla="*/ 68 w 102"/>
                  <a:gd name="T37" fmla="*/ 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77">
                    <a:moveTo>
                      <a:pt x="68" y="2"/>
                    </a:moveTo>
                    <a:cubicBezTo>
                      <a:pt x="67" y="1"/>
                      <a:pt x="67" y="1"/>
                      <a:pt x="67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6"/>
                      <a:pt x="0" y="46"/>
                    </a:cubicBezTo>
                    <a:cubicBezTo>
                      <a:pt x="0" y="47"/>
                      <a:pt x="0" y="47"/>
                      <a:pt x="1" y="48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77"/>
                      <a:pt x="101" y="76"/>
                      <a:pt x="101" y="76"/>
                    </a:cubicBezTo>
                    <a:cubicBezTo>
                      <a:pt x="102" y="76"/>
                      <a:pt x="102" y="75"/>
                      <a:pt x="102" y="7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8" y="0"/>
                    </a:cubicBezTo>
                    <a:cubicBezTo>
                      <a:pt x="68" y="0"/>
                      <a:pt x="67" y="0"/>
                      <a:pt x="67" y="1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8" y="2"/>
                      <a:pt x="68" y="2"/>
                      <a:pt x="68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3" name="Freeform 1229"/>
              <p:cNvSpPr/>
              <p:nvPr/>
            </p:nvSpPr>
            <p:spPr bwMode="auto">
              <a:xfrm>
                <a:off x="6030" y="1624"/>
                <a:ext cx="58" cy="31"/>
              </a:xfrm>
              <a:custGeom>
                <a:avLst/>
                <a:gdLst>
                  <a:gd name="T0" fmla="*/ 1 w 55"/>
                  <a:gd name="T1" fmla="*/ 19 h 30"/>
                  <a:gd name="T2" fmla="*/ 1 w 55"/>
                  <a:gd name="T3" fmla="*/ 21 h 30"/>
                  <a:gd name="T4" fmla="*/ 54 w 55"/>
                  <a:gd name="T5" fmla="*/ 30 h 30"/>
                  <a:gd name="T6" fmla="*/ 55 w 55"/>
                  <a:gd name="T7" fmla="*/ 30 h 30"/>
                  <a:gd name="T8" fmla="*/ 55 w 55"/>
                  <a:gd name="T9" fmla="*/ 29 h 30"/>
                  <a:gd name="T10" fmla="*/ 51 w 55"/>
                  <a:gd name="T11" fmla="*/ 1 h 30"/>
                  <a:gd name="T12" fmla="*/ 51 w 55"/>
                  <a:gd name="T13" fmla="*/ 0 h 30"/>
                  <a:gd name="T14" fmla="*/ 49 w 55"/>
                  <a:gd name="T15" fmla="*/ 0 h 30"/>
                  <a:gd name="T16" fmla="*/ 1 w 55"/>
                  <a:gd name="T17" fmla="*/ 18 h 30"/>
                  <a:gd name="T18" fmla="*/ 0 w 55"/>
                  <a:gd name="T19" fmla="*/ 19 h 30"/>
                  <a:gd name="T20" fmla="*/ 1 w 55"/>
                  <a:gd name="T21" fmla="*/ 21 h 30"/>
                  <a:gd name="T22" fmla="*/ 1 w 55"/>
                  <a:gd name="T23" fmla="*/ 19 h 30"/>
                  <a:gd name="T24" fmla="*/ 2 w 55"/>
                  <a:gd name="T25" fmla="*/ 21 h 30"/>
                  <a:gd name="T26" fmla="*/ 49 w 55"/>
                  <a:gd name="T27" fmla="*/ 3 h 30"/>
                  <a:gd name="T28" fmla="*/ 52 w 55"/>
                  <a:gd name="T29" fmla="*/ 27 h 30"/>
                  <a:gd name="T30" fmla="*/ 2 w 55"/>
                  <a:gd name="T31" fmla="*/ 18 h 30"/>
                  <a:gd name="T32" fmla="*/ 1 w 55"/>
                  <a:gd name="T33" fmla="*/ 19 h 30"/>
                  <a:gd name="T34" fmla="*/ 2 w 55"/>
                  <a:gd name="T35" fmla="*/ 21 h 30"/>
                  <a:gd name="T36" fmla="*/ 1 w 55"/>
                  <a:gd name="T37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5" h="30">
                    <a:moveTo>
                      <a:pt x="1" y="19"/>
                    </a:moveTo>
                    <a:cubicBezTo>
                      <a:pt x="1" y="21"/>
                      <a:pt x="1" y="21"/>
                      <a:pt x="1" y="21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0"/>
                      <a:pt x="55" y="30"/>
                      <a:pt x="55" y="30"/>
                    </a:cubicBezTo>
                    <a:cubicBezTo>
                      <a:pt x="55" y="30"/>
                      <a:pt x="55" y="29"/>
                      <a:pt x="55" y="29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0"/>
                      <a:pt x="51" y="0"/>
                    </a:cubicBezTo>
                    <a:cubicBezTo>
                      <a:pt x="50" y="0"/>
                      <a:pt x="50" y="0"/>
                      <a:pt x="49" y="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8"/>
                      <a:pt x="0" y="19"/>
                      <a:pt x="0" y="19"/>
                    </a:cubicBezTo>
                    <a:cubicBezTo>
                      <a:pt x="0" y="20"/>
                      <a:pt x="0" y="21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1"/>
                      <a:pt x="2" y="21"/>
                      <a:pt x="2" y="21"/>
                    </a:cubicBez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4" name="Freeform 1230"/>
              <p:cNvSpPr/>
              <p:nvPr/>
            </p:nvSpPr>
            <p:spPr bwMode="auto">
              <a:xfrm>
                <a:off x="6475" y="1559"/>
                <a:ext cx="64" cy="110"/>
              </a:xfrm>
              <a:custGeom>
                <a:avLst/>
                <a:gdLst>
                  <a:gd name="T0" fmla="*/ 59 w 61"/>
                  <a:gd name="T1" fmla="*/ 44 h 104"/>
                  <a:gd name="T2" fmla="*/ 60 w 61"/>
                  <a:gd name="T3" fmla="*/ 43 h 104"/>
                  <a:gd name="T4" fmla="*/ 3 w 61"/>
                  <a:gd name="T5" fmla="*/ 1 h 104"/>
                  <a:gd name="T6" fmla="*/ 1 w 61"/>
                  <a:gd name="T7" fmla="*/ 1 h 104"/>
                  <a:gd name="T8" fmla="*/ 0 w 61"/>
                  <a:gd name="T9" fmla="*/ 2 h 104"/>
                  <a:gd name="T10" fmla="*/ 7 w 61"/>
                  <a:gd name="T11" fmla="*/ 103 h 104"/>
                  <a:gd name="T12" fmla="*/ 8 w 61"/>
                  <a:gd name="T13" fmla="*/ 104 h 104"/>
                  <a:gd name="T14" fmla="*/ 10 w 61"/>
                  <a:gd name="T15" fmla="*/ 104 h 104"/>
                  <a:gd name="T16" fmla="*/ 60 w 61"/>
                  <a:gd name="T17" fmla="*/ 45 h 104"/>
                  <a:gd name="T18" fmla="*/ 61 w 61"/>
                  <a:gd name="T19" fmla="*/ 44 h 104"/>
                  <a:gd name="T20" fmla="*/ 60 w 61"/>
                  <a:gd name="T21" fmla="*/ 43 h 104"/>
                  <a:gd name="T22" fmla="*/ 59 w 61"/>
                  <a:gd name="T23" fmla="*/ 44 h 104"/>
                  <a:gd name="T24" fmla="*/ 58 w 61"/>
                  <a:gd name="T25" fmla="*/ 43 h 104"/>
                  <a:gd name="T26" fmla="*/ 10 w 61"/>
                  <a:gd name="T27" fmla="*/ 99 h 104"/>
                  <a:gd name="T28" fmla="*/ 4 w 61"/>
                  <a:gd name="T29" fmla="*/ 5 h 104"/>
                  <a:gd name="T30" fmla="*/ 58 w 61"/>
                  <a:gd name="T31" fmla="*/ 45 h 104"/>
                  <a:gd name="T32" fmla="*/ 59 w 61"/>
                  <a:gd name="T33" fmla="*/ 44 h 104"/>
                  <a:gd name="T34" fmla="*/ 58 w 61"/>
                  <a:gd name="T35" fmla="*/ 43 h 104"/>
                  <a:gd name="T36" fmla="*/ 59 w 61"/>
                  <a:gd name="T37" fmla="*/ 4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" h="104">
                    <a:moveTo>
                      <a:pt x="59" y="44"/>
                    </a:moveTo>
                    <a:cubicBezTo>
                      <a:pt x="60" y="43"/>
                      <a:pt x="60" y="43"/>
                      <a:pt x="60" y="4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7" y="103"/>
                      <a:pt x="7" y="103"/>
                      <a:pt x="7" y="103"/>
                    </a:cubicBezTo>
                    <a:cubicBezTo>
                      <a:pt x="7" y="104"/>
                      <a:pt x="8" y="104"/>
                      <a:pt x="8" y="104"/>
                    </a:cubicBezTo>
                    <a:cubicBezTo>
                      <a:pt x="9" y="104"/>
                      <a:pt x="10" y="104"/>
                      <a:pt x="10" y="104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0" y="44"/>
                      <a:pt x="61" y="44"/>
                      <a:pt x="61" y="44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10" y="99"/>
                      <a:pt x="10" y="99"/>
                      <a:pt x="10" y="9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8" y="43"/>
                      <a:pt x="58" y="43"/>
                      <a:pt x="58" y="43"/>
                    </a:cubicBezTo>
                    <a:lnTo>
                      <a:pt x="59" y="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5" name="Freeform 1231"/>
              <p:cNvSpPr/>
              <p:nvPr/>
            </p:nvSpPr>
            <p:spPr bwMode="auto">
              <a:xfrm>
                <a:off x="5566" y="1274"/>
                <a:ext cx="113" cy="106"/>
              </a:xfrm>
              <a:custGeom>
                <a:avLst/>
                <a:gdLst>
                  <a:gd name="T0" fmla="*/ 2 w 107"/>
                  <a:gd name="T1" fmla="*/ 13 h 100"/>
                  <a:gd name="T2" fmla="*/ 1 w 107"/>
                  <a:gd name="T3" fmla="*/ 13 h 100"/>
                  <a:gd name="T4" fmla="*/ 25 w 107"/>
                  <a:gd name="T5" fmla="*/ 99 h 100"/>
                  <a:gd name="T6" fmla="*/ 26 w 107"/>
                  <a:gd name="T7" fmla="*/ 100 h 100"/>
                  <a:gd name="T8" fmla="*/ 28 w 107"/>
                  <a:gd name="T9" fmla="*/ 99 h 100"/>
                  <a:gd name="T10" fmla="*/ 107 w 107"/>
                  <a:gd name="T11" fmla="*/ 3 h 100"/>
                  <a:gd name="T12" fmla="*/ 107 w 107"/>
                  <a:gd name="T13" fmla="*/ 1 h 100"/>
                  <a:gd name="T14" fmla="*/ 106 w 107"/>
                  <a:gd name="T15" fmla="*/ 0 h 100"/>
                  <a:gd name="T16" fmla="*/ 2 w 107"/>
                  <a:gd name="T17" fmla="*/ 11 h 100"/>
                  <a:gd name="T18" fmla="*/ 1 w 107"/>
                  <a:gd name="T19" fmla="*/ 12 h 100"/>
                  <a:gd name="T20" fmla="*/ 1 w 107"/>
                  <a:gd name="T21" fmla="*/ 13 h 100"/>
                  <a:gd name="T22" fmla="*/ 2 w 107"/>
                  <a:gd name="T23" fmla="*/ 13 h 100"/>
                  <a:gd name="T24" fmla="*/ 2 w 107"/>
                  <a:gd name="T25" fmla="*/ 14 h 100"/>
                  <a:gd name="T26" fmla="*/ 102 w 107"/>
                  <a:gd name="T27" fmla="*/ 4 h 100"/>
                  <a:gd name="T28" fmla="*/ 27 w 107"/>
                  <a:gd name="T29" fmla="*/ 95 h 100"/>
                  <a:gd name="T30" fmla="*/ 3 w 107"/>
                  <a:gd name="T31" fmla="*/ 12 h 100"/>
                  <a:gd name="T32" fmla="*/ 2 w 107"/>
                  <a:gd name="T33" fmla="*/ 13 h 100"/>
                  <a:gd name="T34" fmla="*/ 2 w 107"/>
                  <a:gd name="T35" fmla="*/ 14 h 100"/>
                  <a:gd name="T36" fmla="*/ 2 w 107"/>
                  <a:gd name="T37" fmla="*/ 1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100">
                    <a:moveTo>
                      <a:pt x="2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9"/>
                      <a:pt x="26" y="100"/>
                      <a:pt x="26" y="100"/>
                    </a:cubicBezTo>
                    <a:cubicBezTo>
                      <a:pt x="27" y="100"/>
                      <a:pt x="27" y="100"/>
                      <a:pt x="28" y="99"/>
                    </a:cubicBezTo>
                    <a:cubicBezTo>
                      <a:pt x="107" y="3"/>
                      <a:pt x="107" y="3"/>
                      <a:pt x="107" y="3"/>
                    </a:cubicBezTo>
                    <a:cubicBezTo>
                      <a:pt x="107" y="2"/>
                      <a:pt x="107" y="2"/>
                      <a:pt x="107" y="1"/>
                    </a:cubicBezTo>
                    <a:cubicBezTo>
                      <a:pt x="107" y="1"/>
                      <a:pt x="106" y="0"/>
                      <a:pt x="106" y="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0" y="12"/>
                      <a:pt x="0" y="12"/>
                      <a:pt x="1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02" y="4"/>
                      <a:pt x="102" y="4"/>
                      <a:pt x="102" y="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6" name="Freeform 1232"/>
              <p:cNvSpPr/>
              <p:nvPr/>
            </p:nvSpPr>
            <p:spPr bwMode="auto">
              <a:xfrm>
                <a:off x="5566" y="1234"/>
                <a:ext cx="106" cy="123"/>
              </a:xfrm>
              <a:custGeom>
                <a:avLst/>
                <a:gdLst>
                  <a:gd name="T0" fmla="*/ 77 w 101"/>
                  <a:gd name="T1" fmla="*/ 1 h 116"/>
                  <a:gd name="T2" fmla="*/ 76 w 101"/>
                  <a:gd name="T3" fmla="*/ 2 h 116"/>
                  <a:gd name="T4" fmla="*/ 97 w 101"/>
                  <a:gd name="T5" fmla="*/ 111 h 116"/>
                  <a:gd name="T6" fmla="*/ 5 w 101"/>
                  <a:gd name="T7" fmla="*/ 51 h 116"/>
                  <a:gd name="T8" fmla="*/ 78 w 101"/>
                  <a:gd name="T9" fmla="*/ 3 h 116"/>
                  <a:gd name="T10" fmla="*/ 77 w 101"/>
                  <a:gd name="T11" fmla="*/ 1 h 116"/>
                  <a:gd name="T12" fmla="*/ 76 w 101"/>
                  <a:gd name="T13" fmla="*/ 2 h 116"/>
                  <a:gd name="T14" fmla="*/ 77 w 101"/>
                  <a:gd name="T15" fmla="*/ 1 h 116"/>
                  <a:gd name="T16" fmla="*/ 76 w 101"/>
                  <a:gd name="T17" fmla="*/ 0 h 116"/>
                  <a:gd name="T18" fmla="*/ 1 w 101"/>
                  <a:gd name="T19" fmla="*/ 49 h 116"/>
                  <a:gd name="T20" fmla="*/ 0 w 101"/>
                  <a:gd name="T21" fmla="*/ 51 h 116"/>
                  <a:gd name="T22" fmla="*/ 1 w 101"/>
                  <a:gd name="T23" fmla="*/ 52 h 116"/>
                  <a:gd name="T24" fmla="*/ 98 w 101"/>
                  <a:gd name="T25" fmla="*/ 116 h 116"/>
                  <a:gd name="T26" fmla="*/ 100 w 101"/>
                  <a:gd name="T27" fmla="*/ 116 h 116"/>
                  <a:gd name="T28" fmla="*/ 101 w 101"/>
                  <a:gd name="T29" fmla="*/ 114 h 116"/>
                  <a:gd name="T30" fmla="*/ 79 w 101"/>
                  <a:gd name="T31" fmla="*/ 1 h 116"/>
                  <a:gd name="T32" fmla="*/ 78 w 101"/>
                  <a:gd name="T33" fmla="*/ 0 h 116"/>
                  <a:gd name="T34" fmla="*/ 76 w 101"/>
                  <a:gd name="T35" fmla="*/ 0 h 116"/>
                  <a:gd name="T36" fmla="*/ 77 w 101"/>
                  <a:gd name="T37" fmla="*/ 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116">
                    <a:moveTo>
                      <a:pt x="77" y="1"/>
                    </a:moveTo>
                    <a:cubicBezTo>
                      <a:pt x="76" y="2"/>
                      <a:pt x="76" y="2"/>
                      <a:pt x="76" y="2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50"/>
                      <a:pt x="0" y="50"/>
                      <a:pt x="0" y="51"/>
                    </a:cubicBezTo>
                    <a:cubicBezTo>
                      <a:pt x="0" y="51"/>
                      <a:pt x="1" y="51"/>
                      <a:pt x="1" y="52"/>
                    </a:cubicBezTo>
                    <a:cubicBezTo>
                      <a:pt x="98" y="116"/>
                      <a:pt x="98" y="116"/>
                      <a:pt x="98" y="116"/>
                    </a:cubicBezTo>
                    <a:cubicBezTo>
                      <a:pt x="99" y="116"/>
                      <a:pt x="100" y="116"/>
                      <a:pt x="100" y="116"/>
                    </a:cubicBezTo>
                    <a:cubicBezTo>
                      <a:pt x="101" y="116"/>
                      <a:pt x="101" y="115"/>
                      <a:pt x="101" y="114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1"/>
                      <a:pt x="78" y="0"/>
                      <a:pt x="78" y="0"/>
                    </a:cubicBezTo>
                    <a:cubicBezTo>
                      <a:pt x="77" y="0"/>
                      <a:pt x="77" y="0"/>
                      <a:pt x="76" y="0"/>
                    </a:cubicBezTo>
                    <a:lnTo>
                      <a:pt x="77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7" name="Freeform 1233"/>
              <p:cNvSpPr/>
              <p:nvPr/>
            </p:nvSpPr>
            <p:spPr bwMode="auto">
              <a:xfrm>
                <a:off x="5908" y="1357"/>
                <a:ext cx="154" cy="107"/>
              </a:xfrm>
              <a:custGeom>
                <a:avLst/>
                <a:gdLst>
                  <a:gd name="T0" fmla="*/ 64 w 146"/>
                  <a:gd name="T1" fmla="*/ 100 h 102"/>
                  <a:gd name="T2" fmla="*/ 65 w 146"/>
                  <a:gd name="T3" fmla="*/ 102 h 102"/>
                  <a:gd name="T4" fmla="*/ 146 w 146"/>
                  <a:gd name="T5" fmla="*/ 26 h 102"/>
                  <a:gd name="T6" fmla="*/ 146 w 146"/>
                  <a:gd name="T7" fmla="*/ 24 h 102"/>
                  <a:gd name="T8" fmla="*/ 145 w 146"/>
                  <a:gd name="T9" fmla="*/ 23 h 102"/>
                  <a:gd name="T10" fmla="*/ 2 w 146"/>
                  <a:gd name="T11" fmla="*/ 1 h 102"/>
                  <a:gd name="T12" fmla="*/ 1 w 146"/>
                  <a:gd name="T13" fmla="*/ 1 h 102"/>
                  <a:gd name="T14" fmla="*/ 1 w 146"/>
                  <a:gd name="T15" fmla="*/ 3 h 102"/>
                  <a:gd name="T16" fmla="*/ 63 w 146"/>
                  <a:gd name="T17" fmla="*/ 101 h 102"/>
                  <a:gd name="T18" fmla="*/ 64 w 146"/>
                  <a:gd name="T19" fmla="*/ 102 h 102"/>
                  <a:gd name="T20" fmla="*/ 65 w 146"/>
                  <a:gd name="T21" fmla="*/ 102 h 102"/>
                  <a:gd name="T22" fmla="*/ 64 w 146"/>
                  <a:gd name="T23" fmla="*/ 100 h 102"/>
                  <a:gd name="T24" fmla="*/ 65 w 146"/>
                  <a:gd name="T25" fmla="*/ 100 h 102"/>
                  <a:gd name="T26" fmla="*/ 5 w 146"/>
                  <a:gd name="T27" fmla="*/ 4 h 102"/>
                  <a:gd name="T28" fmla="*/ 141 w 146"/>
                  <a:gd name="T29" fmla="*/ 26 h 102"/>
                  <a:gd name="T30" fmla="*/ 63 w 146"/>
                  <a:gd name="T31" fmla="*/ 99 h 102"/>
                  <a:gd name="T32" fmla="*/ 64 w 146"/>
                  <a:gd name="T33" fmla="*/ 100 h 102"/>
                  <a:gd name="T34" fmla="*/ 65 w 146"/>
                  <a:gd name="T35" fmla="*/ 100 h 102"/>
                  <a:gd name="T36" fmla="*/ 64 w 146"/>
                  <a:gd name="T37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02">
                    <a:moveTo>
                      <a:pt x="64" y="100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6" y="25"/>
                      <a:pt x="146" y="25"/>
                      <a:pt x="146" y="24"/>
                    </a:cubicBezTo>
                    <a:cubicBezTo>
                      <a:pt x="146" y="24"/>
                      <a:pt x="145" y="23"/>
                      <a:pt x="145" y="2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63" y="102"/>
                      <a:pt x="63" y="102"/>
                      <a:pt x="64" y="102"/>
                    </a:cubicBezTo>
                    <a:cubicBezTo>
                      <a:pt x="64" y="102"/>
                      <a:pt x="65" y="102"/>
                      <a:pt x="65" y="102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41" y="26"/>
                      <a:pt x="141" y="26"/>
                      <a:pt x="141" y="26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5" y="100"/>
                      <a:pt x="65" y="100"/>
                      <a:pt x="65" y="100"/>
                    </a:cubicBezTo>
                    <a:lnTo>
                      <a:pt x="6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8" name="Freeform 1234"/>
              <p:cNvSpPr/>
              <p:nvPr/>
            </p:nvSpPr>
            <p:spPr bwMode="auto">
              <a:xfrm>
                <a:off x="5885" y="1357"/>
                <a:ext cx="177" cy="134"/>
              </a:xfrm>
              <a:custGeom>
                <a:avLst/>
                <a:gdLst>
                  <a:gd name="T0" fmla="*/ 2 w 168"/>
                  <a:gd name="T1" fmla="*/ 126 h 127"/>
                  <a:gd name="T2" fmla="*/ 2 w 168"/>
                  <a:gd name="T3" fmla="*/ 127 h 127"/>
                  <a:gd name="T4" fmla="*/ 167 w 168"/>
                  <a:gd name="T5" fmla="*/ 26 h 127"/>
                  <a:gd name="T6" fmla="*/ 168 w 168"/>
                  <a:gd name="T7" fmla="*/ 24 h 127"/>
                  <a:gd name="T8" fmla="*/ 167 w 168"/>
                  <a:gd name="T9" fmla="*/ 23 h 127"/>
                  <a:gd name="T10" fmla="*/ 24 w 168"/>
                  <a:gd name="T11" fmla="*/ 1 h 127"/>
                  <a:gd name="T12" fmla="*/ 22 w 168"/>
                  <a:gd name="T13" fmla="*/ 2 h 127"/>
                  <a:gd name="T14" fmla="*/ 0 w 168"/>
                  <a:gd name="T15" fmla="*/ 125 h 127"/>
                  <a:gd name="T16" fmla="*/ 1 w 168"/>
                  <a:gd name="T17" fmla="*/ 127 h 127"/>
                  <a:gd name="T18" fmla="*/ 2 w 168"/>
                  <a:gd name="T19" fmla="*/ 127 h 127"/>
                  <a:gd name="T20" fmla="*/ 2 w 168"/>
                  <a:gd name="T21" fmla="*/ 126 h 127"/>
                  <a:gd name="T22" fmla="*/ 3 w 168"/>
                  <a:gd name="T23" fmla="*/ 126 h 127"/>
                  <a:gd name="T24" fmla="*/ 25 w 168"/>
                  <a:gd name="T25" fmla="*/ 4 h 127"/>
                  <a:gd name="T26" fmla="*/ 162 w 168"/>
                  <a:gd name="T27" fmla="*/ 25 h 127"/>
                  <a:gd name="T28" fmla="*/ 1 w 168"/>
                  <a:gd name="T29" fmla="*/ 124 h 127"/>
                  <a:gd name="T30" fmla="*/ 2 w 168"/>
                  <a:gd name="T31" fmla="*/ 126 h 127"/>
                  <a:gd name="T32" fmla="*/ 3 w 168"/>
                  <a:gd name="T33" fmla="*/ 126 h 127"/>
                  <a:gd name="T34" fmla="*/ 2 w 168"/>
                  <a:gd name="T35" fmla="*/ 12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8" h="127">
                    <a:moveTo>
                      <a:pt x="2" y="126"/>
                    </a:moveTo>
                    <a:cubicBezTo>
                      <a:pt x="2" y="127"/>
                      <a:pt x="2" y="127"/>
                      <a:pt x="2" y="127"/>
                    </a:cubicBezTo>
                    <a:cubicBezTo>
                      <a:pt x="167" y="26"/>
                      <a:pt x="167" y="26"/>
                      <a:pt x="167" y="26"/>
                    </a:cubicBezTo>
                    <a:cubicBezTo>
                      <a:pt x="168" y="25"/>
                      <a:pt x="168" y="25"/>
                      <a:pt x="168" y="24"/>
                    </a:cubicBezTo>
                    <a:cubicBezTo>
                      <a:pt x="168" y="24"/>
                      <a:pt x="168" y="23"/>
                      <a:pt x="167" y="2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0"/>
                      <a:pt x="22" y="1"/>
                      <a:pt x="22" y="2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6"/>
                      <a:pt x="0" y="126"/>
                      <a:pt x="1" y="127"/>
                    </a:cubicBezTo>
                    <a:cubicBezTo>
                      <a:pt x="1" y="127"/>
                      <a:pt x="2" y="127"/>
                      <a:pt x="2" y="127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62" y="25"/>
                      <a:pt x="162" y="25"/>
                      <a:pt x="162" y="25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3" y="126"/>
                      <a:pt x="3" y="126"/>
                      <a:pt x="3" y="126"/>
                    </a:cubicBezTo>
                    <a:lnTo>
                      <a:pt x="2" y="1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9" name="Freeform 1235"/>
              <p:cNvSpPr/>
              <p:nvPr/>
            </p:nvSpPr>
            <p:spPr bwMode="auto">
              <a:xfrm>
                <a:off x="5919" y="819"/>
                <a:ext cx="73" cy="71"/>
              </a:xfrm>
              <a:custGeom>
                <a:avLst/>
                <a:gdLst>
                  <a:gd name="T0" fmla="*/ 1 w 69"/>
                  <a:gd name="T1" fmla="*/ 2 h 67"/>
                  <a:gd name="T2" fmla="*/ 1 w 69"/>
                  <a:gd name="T3" fmla="*/ 3 h 67"/>
                  <a:gd name="T4" fmla="*/ 64 w 69"/>
                  <a:gd name="T5" fmla="*/ 24 h 67"/>
                  <a:gd name="T6" fmla="*/ 5 w 69"/>
                  <a:gd name="T7" fmla="*/ 63 h 67"/>
                  <a:gd name="T8" fmla="*/ 3 w 69"/>
                  <a:gd name="T9" fmla="*/ 2 h 67"/>
                  <a:gd name="T10" fmla="*/ 1 w 69"/>
                  <a:gd name="T11" fmla="*/ 2 h 67"/>
                  <a:gd name="T12" fmla="*/ 1 w 69"/>
                  <a:gd name="T13" fmla="*/ 3 h 67"/>
                  <a:gd name="T14" fmla="*/ 1 w 69"/>
                  <a:gd name="T15" fmla="*/ 2 h 67"/>
                  <a:gd name="T16" fmla="*/ 0 w 69"/>
                  <a:gd name="T17" fmla="*/ 2 h 67"/>
                  <a:gd name="T18" fmla="*/ 2 w 69"/>
                  <a:gd name="T19" fmla="*/ 66 h 67"/>
                  <a:gd name="T20" fmla="*/ 2 w 69"/>
                  <a:gd name="T21" fmla="*/ 67 h 67"/>
                  <a:gd name="T22" fmla="*/ 4 w 69"/>
                  <a:gd name="T23" fmla="*/ 67 h 67"/>
                  <a:gd name="T24" fmla="*/ 68 w 69"/>
                  <a:gd name="T25" fmla="*/ 25 h 67"/>
                  <a:gd name="T26" fmla="*/ 69 w 69"/>
                  <a:gd name="T27" fmla="*/ 23 h 67"/>
                  <a:gd name="T28" fmla="*/ 67 w 69"/>
                  <a:gd name="T29" fmla="*/ 22 h 67"/>
                  <a:gd name="T30" fmla="*/ 2 w 69"/>
                  <a:gd name="T31" fmla="*/ 1 h 67"/>
                  <a:gd name="T32" fmla="*/ 1 w 69"/>
                  <a:gd name="T33" fmla="*/ 1 h 67"/>
                  <a:gd name="T34" fmla="*/ 0 w 69"/>
                  <a:gd name="T35" fmla="*/ 2 h 67"/>
                  <a:gd name="T36" fmla="*/ 1 w 69"/>
                  <a:gd name="T37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9" h="67">
                    <a:moveTo>
                      <a:pt x="1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6"/>
                      <a:pt x="2" y="67"/>
                      <a:pt x="2" y="67"/>
                    </a:cubicBezTo>
                    <a:cubicBezTo>
                      <a:pt x="3" y="67"/>
                      <a:pt x="4" y="67"/>
                      <a:pt x="4" y="67"/>
                    </a:cubicBezTo>
                    <a:cubicBezTo>
                      <a:pt x="68" y="25"/>
                      <a:pt x="68" y="25"/>
                      <a:pt x="68" y="25"/>
                    </a:cubicBezTo>
                    <a:cubicBezTo>
                      <a:pt x="68" y="24"/>
                      <a:pt x="69" y="24"/>
                      <a:pt x="69" y="23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0" name="Freeform 1236"/>
              <p:cNvSpPr/>
              <p:nvPr/>
            </p:nvSpPr>
            <p:spPr bwMode="auto">
              <a:xfrm>
                <a:off x="6647" y="1566"/>
                <a:ext cx="52" cy="41"/>
              </a:xfrm>
              <a:custGeom>
                <a:avLst/>
                <a:gdLst>
                  <a:gd name="T0" fmla="*/ 48 w 49"/>
                  <a:gd name="T1" fmla="*/ 6 h 39"/>
                  <a:gd name="T2" fmla="*/ 46 w 49"/>
                  <a:gd name="T3" fmla="*/ 6 h 39"/>
                  <a:gd name="T4" fmla="*/ 33 w 49"/>
                  <a:gd name="T5" fmla="*/ 35 h 39"/>
                  <a:gd name="T6" fmla="*/ 5 w 49"/>
                  <a:gd name="T7" fmla="*/ 4 h 39"/>
                  <a:gd name="T8" fmla="*/ 48 w 49"/>
                  <a:gd name="T9" fmla="*/ 8 h 39"/>
                  <a:gd name="T10" fmla="*/ 48 w 49"/>
                  <a:gd name="T11" fmla="*/ 6 h 39"/>
                  <a:gd name="T12" fmla="*/ 46 w 49"/>
                  <a:gd name="T13" fmla="*/ 6 h 39"/>
                  <a:gd name="T14" fmla="*/ 48 w 49"/>
                  <a:gd name="T15" fmla="*/ 6 h 39"/>
                  <a:gd name="T16" fmla="*/ 48 w 49"/>
                  <a:gd name="T17" fmla="*/ 5 h 39"/>
                  <a:gd name="T18" fmla="*/ 2 w 49"/>
                  <a:gd name="T19" fmla="*/ 1 h 39"/>
                  <a:gd name="T20" fmla="*/ 0 w 49"/>
                  <a:gd name="T21" fmla="*/ 1 h 39"/>
                  <a:gd name="T22" fmla="*/ 1 w 49"/>
                  <a:gd name="T23" fmla="*/ 3 h 39"/>
                  <a:gd name="T24" fmla="*/ 33 w 49"/>
                  <a:gd name="T25" fmla="*/ 39 h 39"/>
                  <a:gd name="T26" fmla="*/ 34 w 49"/>
                  <a:gd name="T27" fmla="*/ 39 h 39"/>
                  <a:gd name="T28" fmla="*/ 35 w 49"/>
                  <a:gd name="T29" fmla="*/ 38 h 39"/>
                  <a:gd name="T30" fmla="*/ 49 w 49"/>
                  <a:gd name="T31" fmla="*/ 7 h 39"/>
                  <a:gd name="T32" fmla="*/ 49 w 49"/>
                  <a:gd name="T33" fmla="*/ 6 h 39"/>
                  <a:gd name="T34" fmla="*/ 48 w 49"/>
                  <a:gd name="T35" fmla="*/ 5 h 39"/>
                  <a:gd name="T36" fmla="*/ 48 w 49"/>
                  <a:gd name="T37" fmla="*/ 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" h="39">
                    <a:moveTo>
                      <a:pt x="48" y="6"/>
                    </a:moveTo>
                    <a:cubicBezTo>
                      <a:pt x="46" y="6"/>
                      <a:pt x="46" y="6"/>
                      <a:pt x="46" y="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8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5"/>
                      <a:pt x="48" y="5"/>
                      <a:pt x="48" y="5"/>
                    </a:cubicBezTo>
                    <a:lnTo>
                      <a:pt x="48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1" name="Freeform 1237"/>
              <p:cNvSpPr/>
              <p:nvPr/>
            </p:nvSpPr>
            <p:spPr bwMode="auto">
              <a:xfrm>
                <a:off x="6920" y="1074"/>
                <a:ext cx="44" cy="84"/>
              </a:xfrm>
              <a:custGeom>
                <a:avLst/>
                <a:gdLst>
                  <a:gd name="T0" fmla="*/ 40 w 42"/>
                  <a:gd name="T1" fmla="*/ 33 h 80"/>
                  <a:gd name="T2" fmla="*/ 39 w 42"/>
                  <a:gd name="T3" fmla="*/ 32 h 80"/>
                  <a:gd name="T4" fmla="*/ 9 w 42"/>
                  <a:gd name="T5" fmla="*/ 74 h 80"/>
                  <a:gd name="T6" fmla="*/ 4 w 42"/>
                  <a:gd name="T7" fmla="*/ 5 h 80"/>
                  <a:gd name="T8" fmla="*/ 39 w 42"/>
                  <a:gd name="T9" fmla="*/ 34 h 80"/>
                  <a:gd name="T10" fmla="*/ 40 w 42"/>
                  <a:gd name="T11" fmla="*/ 33 h 80"/>
                  <a:gd name="T12" fmla="*/ 39 w 42"/>
                  <a:gd name="T13" fmla="*/ 32 h 80"/>
                  <a:gd name="T14" fmla="*/ 40 w 42"/>
                  <a:gd name="T15" fmla="*/ 33 h 80"/>
                  <a:gd name="T16" fmla="*/ 41 w 42"/>
                  <a:gd name="T17" fmla="*/ 32 h 80"/>
                  <a:gd name="T18" fmla="*/ 3 w 42"/>
                  <a:gd name="T19" fmla="*/ 0 h 80"/>
                  <a:gd name="T20" fmla="*/ 1 w 42"/>
                  <a:gd name="T21" fmla="*/ 0 h 80"/>
                  <a:gd name="T22" fmla="*/ 0 w 42"/>
                  <a:gd name="T23" fmla="*/ 2 h 80"/>
                  <a:gd name="T24" fmla="*/ 6 w 42"/>
                  <a:gd name="T25" fmla="*/ 78 h 80"/>
                  <a:gd name="T26" fmla="*/ 7 w 42"/>
                  <a:gd name="T27" fmla="*/ 80 h 80"/>
                  <a:gd name="T28" fmla="*/ 9 w 42"/>
                  <a:gd name="T29" fmla="*/ 79 h 80"/>
                  <a:gd name="T30" fmla="*/ 41 w 42"/>
                  <a:gd name="T31" fmla="*/ 34 h 80"/>
                  <a:gd name="T32" fmla="*/ 41 w 42"/>
                  <a:gd name="T33" fmla="*/ 32 h 80"/>
                  <a:gd name="T34" fmla="*/ 40 w 42"/>
                  <a:gd name="T35" fmla="*/ 3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" h="80">
                    <a:moveTo>
                      <a:pt x="40" y="33"/>
                    </a:moveTo>
                    <a:cubicBezTo>
                      <a:pt x="39" y="32"/>
                      <a:pt x="39" y="32"/>
                      <a:pt x="39" y="32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79"/>
                      <a:pt x="6" y="79"/>
                      <a:pt x="7" y="80"/>
                    </a:cubicBezTo>
                    <a:cubicBezTo>
                      <a:pt x="8" y="80"/>
                      <a:pt x="8" y="80"/>
                      <a:pt x="9" y="79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2" y="33"/>
                      <a:pt x="42" y="33"/>
                      <a:pt x="41" y="32"/>
                    </a:cubicBezTo>
                    <a:lnTo>
                      <a:pt x="4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2" name="Freeform 1238"/>
              <p:cNvSpPr/>
              <p:nvPr/>
            </p:nvSpPr>
            <p:spPr bwMode="auto">
              <a:xfrm>
                <a:off x="5733" y="1493"/>
                <a:ext cx="43" cy="64"/>
              </a:xfrm>
              <a:custGeom>
                <a:avLst/>
                <a:gdLst>
                  <a:gd name="T0" fmla="*/ 2 w 41"/>
                  <a:gd name="T1" fmla="*/ 60 h 61"/>
                  <a:gd name="T2" fmla="*/ 2 w 41"/>
                  <a:gd name="T3" fmla="*/ 61 h 61"/>
                  <a:gd name="T4" fmla="*/ 39 w 41"/>
                  <a:gd name="T5" fmla="*/ 51 h 61"/>
                  <a:gd name="T6" fmla="*/ 40 w 41"/>
                  <a:gd name="T7" fmla="*/ 50 h 61"/>
                  <a:gd name="T8" fmla="*/ 40 w 41"/>
                  <a:gd name="T9" fmla="*/ 49 h 61"/>
                  <a:gd name="T10" fmla="*/ 2 w 41"/>
                  <a:gd name="T11" fmla="*/ 1 h 61"/>
                  <a:gd name="T12" fmla="*/ 1 w 41"/>
                  <a:gd name="T13" fmla="*/ 0 h 61"/>
                  <a:gd name="T14" fmla="*/ 0 w 41"/>
                  <a:gd name="T15" fmla="*/ 1 h 61"/>
                  <a:gd name="T16" fmla="*/ 1 w 41"/>
                  <a:gd name="T17" fmla="*/ 60 h 61"/>
                  <a:gd name="T18" fmla="*/ 1 w 41"/>
                  <a:gd name="T19" fmla="*/ 61 h 61"/>
                  <a:gd name="T20" fmla="*/ 2 w 41"/>
                  <a:gd name="T21" fmla="*/ 61 h 61"/>
                  <a:gd name="T22" fmla="*/ 2 w 41"/>
                  <a:gd name="T23" fmla="*/ 60 h 61"/>
                  <a:gd name="T24" fmla="*/ 4 w 41"/>
                  <a:gd name="T25" fmla="*/ 60 h 61"/>
                  <a:gd name="T26" fmla="*/ 3 w 41"/>
                  <a:gd name="T27" fmla="*/ 6 h 61"/>
                  <a:gd name="T28" fmla="*/ 36 w 41"/>
                  <a:gd name="T29" fmla="*/ 49 h 61"/>
                  <a:gd name="T30" fmla="*/ 2 w 41"/>
                  <a:gd name="T31" fmla="*/ 58 h 61"/>
                  <a:gd name="T32" fmla="*/ 2 w 41"/>
                  <a:gd name="T33" fmla="*/ 60 h 61"/>
                  <a:gd name="T34" fmla="*/ 4 w 41"/>
                  <a:gd name="T35" fmla="*/ 60 h 61"/>
                  <a:gd name="T36" fmla="*/ 2 w 41"/>
                  <a:gd name="T37" fmla="*/ 6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1" h="61">
                    <a:moveTo>
                      <a:pt x="2" y="60"/>
                    </a:moveTo>
                    <a:cubicBezTo>
                      <a:pt x="2" y="61"/>
                      <a:pt x="2" y="61"/>
                      <a:pt x="2" y="6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40" y="51"/>
                      <a:pt x="40" y="51"/>
                      <a:pt x="40" y="50"/>
                    </a:cubicBezTo>
                    <a:cubicBezTo>
                      <a:pt x="41" y="50"/>
                      <a:pt x="40" y="49"/>
                      <a:pt x="40" y="4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1"/>
                      <a:pt x="1" y="61"/>
                    </a:cubicBezTo>
                    <a:cubicBezTo>
                      <a:pt x="1" y="61"/>
                      <a:pt x="2" y="61"/>
                      <a:pt x="2" y="61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4" y="60"/>
                      <a:pt x="4" y="60"/>
                      <a:pt x="4" y="60"/>
                    </a:cubicBezTo>
                    <a:lnTo>
                      <a:pt x="2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3" name="Freeform 1239"/>
              <p:cNvSpPr/>
              <p:nvPr/>
            </p:nvSpPr>
            <p:spPr bwMode="auto">
              <a:xfrm>
                <a:off x="5594" y="2243"/>
                <a:ext cx="29" cy="12"/>
              </a:xfrm>
              <a:custGeom>
                <a:avLst/>
                <a:gdLst>
                  <a:gd name="T0" fmla="*/ 0 w 27"/>
                  <a:gd name="T1" fmla="*/ 0 h 11"/>
                  <a:gd name="T2" fmla="*/ 3 w 27"/>
                  <a:gd name="T3" fmla="*/ 6 h 11"/>
                  <a:gd name="T4" fmla="*/ 5 w 27"/>
                  <a:gd name="T5" fmla="*/ 6 h 11"/>
                  <a:gd name="T6" fmla="*/ 13 w 27"/>
                  <a:gd name="T7" fmla="*/ 11 h 11"/>
                  <a:gd name="T8" fmla="*/ 27 w 27"/>
                  <a:gd name="T9" fmla="*/ 7 h 11"/>
                  <a:gd name="T10" fmla="*/ 27 w 27"/>
                  <a:gd name="T11" fmla="*/ 7 h 11"/>
                  <a:gd name="T12" fmla="*/ 0 w 2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1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6"/>
                      <a:pt x="5" y="6"/>
                    </a:cubicBezTo>
                    <a:cubicBezTo>
                      <a:pt x="9" y="6"/>
                      <a:pt x="11" y="8"/>
                      <a:pt x="13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4" name="Freeform 1240"/>
              <p:cNvSpPr/>
              <p:nvPr/>
            </p:nvSpPr>
            <p:spPr bwMode="auto">
              <a:xfrm>
                <a:off x="5623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5" name="Freeform 1241"/>
              <p:cNvSpPr/>
              <p:nvPr/>
            </p:nvSpPr>
            <p:spPr bwMode="auto">
              <a:xfrm>
                <a:off x="5597" y="2250"/>
                <a:ext cx="11" cy="6"/>
              </a:xfrm>
              <a:custGeom>
                <a:avLst/>
                <a:gdLst>
                  <a:gd name="T0" fmla="*/ 2 w 10"/>
                  <a:gd name="T1" fmla="*/ 0 h 6"/>
                  <a:gd name="T2" fmla="*/ 0 w 10"/>
                  <a:gd name="T3" fmla="*/ 0 h 6"/>
                  <a:gd name="T4" fmla="*/ 3 w 10"/>
                  <a:gd name="T5" fmla="*/ 6 h 6"/>
                  <a:gd name="T6" fmla="*/ 10 w 10"/>
                  <a:gd name="T7" fmla="*/ 5 h 6"/>
                  <a:gd name="T8" fmla="*/ 2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6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6" name="Freeform 1242"/>
              <p:cNvSpPr/>
              <p:nvPr/>
            </p:nvSpPr>
            <p:spPr bwMode="auto">
              <a:xfrm>
                <a:off x="5592" y="2243"/>
                <a:ext cx="34" cy="15"/>
              </a:xfrm>
              <a:custGeom>
                <a:avLst/>
                <a:gdLst>
                  <a:gd name="T0" fmla="*/ 0 w 32"/>
                  <a:gd name="T1" fmla="*/ 0 h 14"/>
                  <a:gd name="T2" fmla="*/ 6 w 32"/>
                  <a:gd name="T3" fmla="*/ 13 h 14"/>
                  <a:gd name="T4" fmla="*/ 7 w 32"/>
                  <a:gd name="T5" fmla="*/ 13 h 14"/>
                  <a:gd name="T6" fmla="*/ 7 w 32"/>
                  <a:gd name="T7" fmla="*/ 13 h 14"/>
                  <a:gd name="T8" fmla="*/ 8 w 32"/>
                  <a:gd name="T9" fmla="*/ 13 h 14"/>
                  <a:gd name="T10" fmla="*/ 9 w 32"/>
                  <a:gd name="T11" fmla="*/ 14 h 14"/>
                  <a:gd name="T12" fmla="*/ 32 w 32"/>
                  <a:gd name="T13" fmla="*/ 7 h 14"/>
                  <a:gd name="T14" fmla="*/ 29 w 32"/>
                  <a:gd name="T15" fmla="*/ 7 h 14"/>
                  <a:gd name="T16" fmla="*/ 29 w 32"/>
                  <a:gd name="T17" fmla="*/ 7 h 14"/>
                  <a:gd name="T18" fmla="*/ 15 w 32"/>
                  <a:gd name="T19" fmla="*/ 11 h 14"/>
                  <a:gd name="T20" fmla="*/ 8 w 32"/>
                  <a:gd name="T21" fmla="*/ 12 h 14"/>
                  <a:gd name="T22" fmla="*/ 5 w 32"/>
                  <a:gd name="T23" fmla="*/ 6 h 14"/>
                  <a:gd name="T24" fmla="*/ 2 w 32"/>
                  <a:gd name="T25" fmla="*/ 0 h 14"/>
                  <a:gd name="T26" fmla="*/ 0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0" y="0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9" y="14"/>
                      <a:pt x="9" y="14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7" name="Freeform 1243"/>
              <p:cNvSpPr/>
              <p:nvPr/>
            </p:nvSpPr>
            <p:spPr bwMode="auto">
              <a:xfrm>
                <a:off x="5591" y="2241"/>
                <a:ext cx="37" cy="10"/>
              </a:xfrm>
              <a:custGeom>
                <a:avLst/>
                <a:gdLst>
                  <a:gd name="T0" fmla="*/ 0 w 35"/>
                  <a:gd name="T1" fmla="*/ 0 h 9"/>
                  <a:gd name="T2" fmla="*/ 1 w 35"/>
                  <a:gd name="T3" fmla="*/ 2 h 9"/>
                  <a:gd name="T4" fmla="*/ 3 w 35"/>
                  <a:gd name="T5" fmla="*/ 2 h 9"/>
                  <a:gd name="T6" fmla="*/ 30 w 35"/>
                  <a:gd name="T7" fmla="*/ 9 h 9"/>
                  <a:gd name="T8" fmla="*/ 30 w 35"/>
                  <a:gd name="T9" fmla="*/ 9 h 9"/>
                  <a:gd name="T10" fmla="*/ 33 w 35"/>
                  <a:gd name="T11" fmla="*/ 9 h 9"/>
                  <a:gd name="T12" fmla="*/ 35 w 35"/>
                  <a:gd name="T13" fmla="*/ 9 h 9"/>
                  <a:gd name="T14" fmla="*/ 35 w 35"/>
                  <a:gd name="T15" fmla="*/ 9 h 9"/>
                  <a:gd name="T16" fmla="*/ 35 w 35"/>
                  <a:gd name="T17" fmla="*/ 9 h 9"/>
                  <a:gd name="T18" fmla="*/ 35 w 35"/>
                  <a:gd name="T19" fmla="*/ 9 h 9"/>
                  <a:gd name="T20" fmla="*/ 35 w 35"/>
                  <a:gd name="T21" fmla="*/ 9 h 9"/>
                  <a:gd name="T22" fmla="*/ 35 w 35"/>
                  <a:gd name="T23" fmla="*/ 9 h 9"/>
                  <a:gd name="T24" fmla="*/ 35 w 35"/>
                  <a:gd name="T25" fmla="*/ 8 h 9"/>
                  <a:gd name="T26" fmla="*/ 0 w 35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9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8" name="Freeform 1244"/>
              <p:cNvSpPr>
                <a:spLocks noEditPoints="1"/>
              </p:cNvSpPr>
              <p:nvPr/>
            </p:nvSpPr>
            <p:spPr bwMode="auto">
              <a:xfrm>
                <a:off x="5628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9" name="Freeform 1245"/>
              <p:cNvSpPr/>
              <p:nvPr/>
            </p:nvSpPr>
            <p:spPr bwMode="auto">
              <a:xfrm>
                <a:off x="5598" y="2257"/>
                <a:ext cx="4" cy="1"/>
              </a:xfrm>
              <a:custGeom>
                <a:avLst/>
                <a:gdLst>
                  <a:gd name="T0" fmla="*/ 1 w 3"/>
                  <a:gd name="T1" fmla="*/ 0 h 1"/>
                  <a:gd name="T2" fmla="*/ 1 w 3"/>
                  <a:gd name="T3" fmla="*/ 0 h 1"/>
                  <a:gd name="T4" fmla="*/ 1 w 3"/>
                  <a:gd name="T5" fmla="*/ 0 h 1"/>
                  <a:gd name="T6" fmla="*/ 0 w 3"/>
                  <a:gd name="T7" fmla="*/ 0 h 1"/>
                  <a:gd name="T8" fmla="*/ 1 w 3"/>
                  <a:gd name="T9" fmla="*/ 1 h 1"/>
                  <a:gd name="T10" fmla="*/ 3 w 3"/>
                  <a:gd name="T11" fmla="*/ 1 h 1"/>
                  <a:gd name="T12" fmla="*/ 2 w 3"/>
                  <a:gd name="T13" fmla="*/ 0 h 1"/>
                  <a:gd name="T14" fmla="*/ 1 w 3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0" name="Freeform 1246"/>
              <p:cNvSpPr/>
              <p:nvPr/>
            </p:nvSpPr>
            <p:spPr bwMode="auto">
              <a:xfrm>
                <a:off x="5628" y="225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1" name="Freeform 1247"/>
              <p:cNvSpPr/>
              <p:nvPr/>
            </p:nvSpPr>
            <p:spPr bwMode="auto">
              <a:xfrm>
                <a:off x="5563" y="2213"/>
                <a:ext cx="25" cy="26"/>
              </a:xfrm>
              <a:custGeom>
                <a:avLst/>
                <a:gdLst>
                  <a:gd name="T0" fmla="*/ 11 w 24"/>
                  <a:gd name="T1" fmla="*/ 0 h 25"/>
                  <a:gd name="T2" fmla="*/ 9 w 24"/>
                  <a:gd name="T3" fmla="*/ 0 h 25"/>
                  <a:gd name="T4" fmla="*/ 7 w 24"/>
                  <a:gd name="T5" fmla="*/ 0 h 25"/>
                  <a:gd name="T6" fmla="*/ 0 w 24"/>
                  <a:gd name="T7" fmla="*/ 19 h 25"/>
                  <a:gd name="T8" fmla="*/ 24 w 24"/>
                  <a:gd name="T9" fmla="*/ 25 h 25"/>
                  <a:gd name="T10" fmla="*/ 11 w 24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11" y="0"/>
                    </a:moveTo>
                    <a:cubicBezTo>
                      <a:pt x="10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2" name="Freeform 1248"/>
              <p:cNvSpPr/>
              <p:nvPr/>
            </p:nvSpPr>
            <p:spPr bwMode="auto">
              <a:xfrm>
                <a:off x="5570" y="2209"/>
                <a:ext cx="4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2 w 4"/>
                  <a:gd name="T5" fmla="*/ 4 h 4"/>
                  <a:gd name="T6" fmla="*/ 4 w 4"/>
                  <a:gd name="T7" fmla="*/ 4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3" name="Freeform 1249"/>
              <p:cNvSpPr/>
              <p:nvPr/>
            </p:nvSpPr>
            <p:spPr bwMode="auto">
              <a:xfrm>
                <a:off x="5572" y="2208"/>
                <a:ext cx="18" cy="31"/>
              </a:xfrm>
              <a:custGeom>
                <a:avLst/>
                <a:gdLst>
                  <a:gd name="T0" fmla="*/ 0 w 18"/>
                  <a:gd name="T1" fmla="*/ 0 h 31"/>
                  <a:gd name="T2" fmla="*/ 0 w 18"/>
                  <a:gd name="T3" fmla="*/ 1 h 31"/>
                  <a:gd name="T4" fmla="*/ 2 w 18"/>
                  <a:gd name="T5" fmla="*/ 5 h 31"/>
                  <a:gd name="T6" fmla="*/ 16 w 18"/>
                  <a:gd name="T7" fmla="*/ 31 h 31"/>
                  <a:gd name="T8" fmla="*/ 18 w 18"/>
                  <a:gd name="T9" fmla="*/ 31 h 31"/>
                  <a:gd name="T10" fmla="*/ 1 w 18"/>
                  <a:gd name="T11" fmla="*/ 1 h 31"/>
                  <a:gd name="T12" fmla="*/ 0 w 18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1">
                    <a:moveTo>
                      <a:pt x="0" y="0"/>
                    </a:moveTo>
                    <a:lnTo>
                      <a:pt x="0" y="1"/>
                    </a:lnTo>
                    <a:lnTo>
                      <a:pt x="2" y="5"/>
                    </a:lnTo>
                    <a:lnTo>
                      <a:pt x="16" y="31"/>
                    </a:lnTo>
                    <a:lnTo>
                      <a:pt x="18" y="3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4" name="Freeform 1250"/>
              <p:cNvSpPr/>
              <p:nvPr/>
            </p:nvSpPr>
            <p:spPr bwMode="auto">
              <a:xfrm>
                <a:off x="5572" y="2208"/>
                <a:ext cx="18" cy="31"/>
              </a:xfrm>
              <a:custGeom>
                <a:avLst/>
                <a:gdLst>
                  <a:gd name="T0" fmla="*/ 0 w 18"/>
                  <a:gd name="T1" fmla="*/ 0 h 31"/>
                  <a:gd name="T2" fmla="*/ 0 w 18"/>
                  <a:gd name="T3" fmla="*/ 1 h 31"/>
                  <a:gd name="T4" fmla="*/ 2 w 18"/>
                  <a:gd name="T5" fmla="*/ 5 h 31"/>
                  <a:gd name="T6" fmla="*/ 16 w 18"/>
                  <a:gd name="T7" fmla="*/ 31 h 31"/>
                  <a:gd name="T8" fmla="*/ 18 w 18"/>
                  <a:gd name="T9" fmla="*/ 31 h 31"/>
                  <a:gd name="T10" fmla="*/ 1 w 18"/>
                  <a:gd name="T11" fmla="*/ 1 h 31"/>
                  <a:gd name="T12" fmla="*/ 0 w 18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1">
                    <a:moveTo>
                      <a:pt x="0" y="0"/>
                    </a:moveTo>
                    <a:lnTo>
                      <a:pt x="0" y="1"/>
                    </a:lnTo>
                    <a:lnTo>
                      <a:pt x="2" y="5"/>
                    </a:lnTo>
                    <a:lnTo>
                      <a:pt x="16" y="31"/>
                    </a:lnTo>
                    <a:lnTo>
                      <a:pt x="18" y="31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5" name="Freeform 1251"/>
              <p:cNvSpPr>
                <a:spLocks noEditPoints="1"/>
              </p:cNvSpPr>
              <p:nvPr/>
            </p:nvSpPr>
            <p:spPr bwMode="auto">
              <a:xfrm>
                <a:off x="5561" y="2208"/>
                <a:ext cx="30" cy="33"/>
              </a:xfrm>
              <a:custGeom>
                <a:avLst/>
                <a:gdLst>
                  <a:gd name="T0" fmla="*/ 2 w 30"/>
                  <a:gd name="T1" fmla="*/ 25 h 33"/>
                  <a:gd name="T2" fmla="*/ 0 w 30"/>
                  <a:gd name="T3" fmla="*/ 27 h 33"/>
                  <a:gd name="T4" fmla="*/ 30 w 30"/>
                  <a:gd name="T5" fmla="*/ 33 h 33"/>
                  <a:gd name="T6" fmla="*/ 29 w 30"/>
                  <a:gd name="T7" fmla="*/ 31 h 33"/>
                  <a:gd name="T8" fmla="*/ 27 w 30"/>
                  <a:gd name="T9" fmla="*/ 31 h 33"/>
                  <a:gd name="T10" fmla="*/ 2 w 30"/>
                  <a:gd name="T11" fmla="*/ 25 h 33"/>
                  <a:gd name="T12" fmla="*/ 11 w 30"/>
                  <a:gd name="T13" fmla="*/ 0 h 33"/>
                  <a:gd name="T14" fmla="*/ 11 w 30"/>
                  <a:gd name="T15" fmla="*/ 0 h 33"/>
                  <a:gd name="T16" fmla="*/ 12 w 30"/>
                  <a:gd name="T17" fmla="*/ 1 h 33"/>
                  <a:gd name="T18" fmla="*/ 11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25"/>
                    </a:moveTo>
                    <a:lnTo>
                      <a:pt x="0" y="27"/>
                    </a:lnTo>
                    <a:lnTo>
                      <a:pt x="30" y="33"/>
                    </a:lnTo>
                    <a:lnTo>
                      <a:pt x="29" y="31"/>
                    </a:lnTo>
                    <a:lnTo>
                      <a:pt x="27" y="31"/>
                    </a:lnTo>
                    <a:lnTo>
                      <a:pt x="2" y="25"/>
                    </a:lnTo>
                    <a:close/>
                    <a:moveTo>
                      <a:pt x="11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6" name="Freeform 1252"/>
              <p:cNvSpPr>
                <a:spLocks noEditPoints="1"/>
              </p:cNvSpPr>
              <p:nvPr/>
            </p:nvSpPr>
            <p:spPr bwMode="auto">
              <a:xfrm>
                <a:off x="5561" y="2208"/>
                <a:ext cx="30" cy="33"/>
              </a:xfrm>
              <a:custGeom>
                <a:avLst/>
                <a:gdLst>
                  <a:gd name="T0" fmla="*/ 2 w 30"/>
                  <a:gd name="T1" fmla="*/ 25 h 33"/>
                  <a:gd name="T2" fmla="*/ 0 w 30"/>
                  <a:gd name="T3" fmla="*/ 27 h 33"/>
                  <a:gd name="T4" fmla="*/ 30 w 30"/>
                  <a:gd name="T5" fmla="*/ 33 h 33"/>
                  <a:gd name="T6" fmla="*/ 29 w 30"/>
                  <a:gd name="T7" fmla="*/ 31 h 33"/>
                  <a:gd name="T8" fmla="*/ 27 w 30"/>
                  <a:gd name="T9" fmla="*/ 31 h 33"/>
                  <a:gd name="T10" fmla="*/ 2 w 30"/>
                  <a:gd name="T11" fmla="*/ 25 h 33"/>
                  <a:gd name="T12" fmla="*/ 11 w 30"/>
                  <a:gd name="T13" fmla="*/ 0 h 33"/>
                  <a:gd name="T14" fmla="*/ 11 w 30"/>
                  <a:gd name="T15" fmla="*/ 0 h 33"/>
                  <a:gd name="T16" fmla="*/ 12 w 30"/>
                  <a:gd name="T17" fmla="*/ 1 h 33"/>
                  <a:gd name="T18" fmla="*/ 11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25"/>
                    </a:moveTo>
                    <a:lnTo>
                      <a:pt x="0" y="27"/>
                    </a:lnTo>
                    <a:lnTo>
                      <a:pt x="30" y="33"/>
                    </a:lnTo>
                    <a:lnTo>
                      <a:pt x="29" y="31"/>
                    </a:lnTo>
                    <a:lnTo>
                      <a:pt x="27" y="31"/>
                    </a:lnTo>
                    <a:lnTo>
                      <a:pt x="2" y="25"/>
                    </a:lnTo>
                    <a:moveTo>
                      <a:pt x="11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7" name="Freeform 1253"/>
              <p:cNvSpPr/>
              <p:nvPr/>
            </p:nvSpPr>
            <p:spPr bwMode="auto">
              <a:xfrm>
                <a:off x="5560" y="2205"/>
                <a:ext cx="13" cy="30"/>
              </a:xfrm>
              <a:custGeom>
                <a:avLst/>
                <a:gdLst>
                  <a:gd name="T0" fmla="*/ 12 w 13"/>
                  <a:gd name="T1" fmla="*/ 0 h 30"/>
                  <a:gd name="T2" fmla="*/ 12 w 13"/>
                  <a:gd name="T3" fmla="*/ 0 h 30"/>
                  <a:gd name="T4" fmla="*/ 0 w 13"/>
                  <a:gd name="T5" fmla="*/ 30 h 30"/>
                  <a:gd name="T6" fmla="*/ 1 w 13"/>
                  <a:gd name="T7" fmla="*/ 30 h 30"/>
                  <a:gd name="T8" fmla="*/ 3 w 13"/>
                  <a:gd name="T9" fmla="*/ 28 h 30"/>
                  <a:gd name="T10" fmla="*/ 10 w 13"/>
                  <a:gd name="T11" fmla="*/ 8 h 30"/>
                  <a:gd name="T12" fmla="*/ 12 w 13"/>
                  <a:gd name="T13" fmla="*/ 4 h 30"/>
                  <a:gd name="T14" fmla="*/ 12 w 13"/>
                  <a:gd name="T15" fmla="*/ 3 h 30"/>
                  <a:gd name="T16" fmla="*/ 12 w 13"/>
                  <a:gd name="T17" fmla="*/ 3 h 30"/>
                  <a:gd name="T18" fmla="*/ 12 w 13"/>
                  <a:gd name="T19" fmla="*/ 0 h 30"/>
                  <a:gd name="T20" fmla="*/ 13 w 13"/>
                  <a:gd name="T21" fmla="*/ 2 h 30"/>
                  <a:gd name="T22" fmla="*/ 12 w 13"/>
                  <a:gd name="T2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30">
                    <a:moveTo>
                      <a:pt x="12" y="0"/>
                    </a:moveTo>
                    <a:lnTo>
                      <a:pt x="12" y="0"/>
                    </a:lnTo>
                    <a:lnTo>
                      <a:pt x="0" y="30"/>
                    </a:lnTo>
                    <a:lnTo>
                      <a:pt x="1" y="30"/>
                    </a:lnTo>
                    <a:lnTo>
                      <a:pt x="3" y="28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13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8" name="Freeform 1254"/>
              <p:cNvSpPr/>
              <p:nvPr/>
            </p:nvSpPr>
            <p:spPr bwMode="auto">
              <a:xfrm>
                <a:off x="5560" y="2205"/>
                <a:ext cx="13" cy="30"/>
              </a:xfrm>
              <a:custGeom>
                <a:avLst/>
                <a:gdLst>
                  <a:gd name="T0" fmla="*/ 12 w 13"/>
                  <a:gd name="T1" fmla="*/ 0 h 30"/>
                  <a:gd name="T2" fmla="*/ 12 w 13"/>
                  <a:gd name="T3" fmla="*/ 0 h 30"/>
                  <a:gd name="T4" fmla="*/ 0 w 13"/>
                  <a:gd name="T5" fmla="*/ 30 h 30"/>
                  <a:gd name="T6" fmla="*/ 1 w 13"/>
                  <a:gd name="T7" fmla="*/ 30 h 30"/>
                  <a:gd name="T8" fmla="*/ 3 w 13"/>
                  <a:gd name="T9" fmla="*/ 28 h 30"/>
                  <a:gd name="T10" fmla="*/ 10 w 13"/>
                  <a:gd name="T11" fmla="*/ 8 h 30"/>
                  <a:gd name="T12" fmla="*/ 12 w 13"/>
                  <a:gd name="T13" fmla="*/ 4 h 30"/>
                  <a:gd name="T14" fmla="*/ 12 w 13"/>
                  <a:gd name="T15" fmla="*/ 3 h 30"/>
                  <a:gd name="T16" fmla="*/ 12 w 13"/>
                  <a:gd name="T17" fmla="*/ 3 h 30"/>
                  <a:gd name="T18" fmla="*/ 12 w 13"/>
                  <a:gd name="T19" fmla="*/ 0 h 30"/>
                  <a:gd name="T20" fmla="*/ 13 w 13"/>
                  <a:gd name="T21" fmla="*/ 2 h 30"/>
                  <a:gd name="T22" fmla="*/ 12 w 13"/>
                  <a:gd name="T2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30">
                    <a:moveTo>
                      <a:pt x="12" y="0"/>
                    </a:moveTo>
                    <a:lnTo>
                      <a:pt x="12" y="0"/>
                    </a:lnTo>
                    <a:lnTo>
                      <a:pt x="0" y="30"/>
                    </a:lnTo>
                    <a:lnTo>
                      <a:pt x="1" y="30"/>
                    </a:lnTo>
                    <a:lnTo>
                      <a:pt x="3" y="28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13" y="2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9" name="Freeform 1255"/>
              <p:cNvSpPr/>
              <p:nvPr/>
            </p:nvSpPr>
            <p:spPr bwMode="auto">
              <a:xfrm>
                <a:off x="5576" y="2211"/>
                <a:ext cx="47" cy="37"/>
              </a:xfrm>
              <a:custGeom>
                <a:avLst/>
                <a:gdLst>
                  <a:gd name="T0" fmla="*/ 0 w 44"/>
                  <a:gd name="T1" fmla="*/ 0 h 35"/>
                  <a:gd name="T2" fmla="*/ 0 w 44"/>
                  <a:gd name="T3" fmla="*/ 0 h 35"/>
                  <a:gd name="T4" fmla="*/ 15 w 44"/>
                  <a:gd name="T5" fmla="*/ 28 h 35"/>
                  <a:gd name="T6" fmla="*/ 44 w 44"/>
                  <a:gd name="T7" fmla="*/ 35 h 35"/>
                  <a:gd name="T8" fmla="*/ 29 w 44"/>
                  <a:gd name="T9" fmla="*/ 23 h 35"/>
                  <a:gd name="T10" fmla="*/ 24 w 44"/>
                  <a:gd name="T11" fmla="*/ 25 h 35"/>
                  <a:gd name="T12" fmla="*/ 16 w 44"/>
                  <a:gd name="T13" fmla="*/ 17 h 35"/>
                  <a:gd name="T14" fmla="*/ 17 w 44"/>
                  <a:gd name="T15" fmla="*/ 14 h 35"/>
                  <a:gd name="T16" fmla="*/ 0 w 44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3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4"/>
                      <a:pt x="26" y="25"/>
                      <a:pt x="24" y="25"/>
                    </a:cubicBezTo>
                    <a:cubicBezTo>
                      <a:pt x="20" y="25"/>
                      <a:pt x="16" y="22"/>
                      <a:pt x="16" y="17"/>
                    </a:cubicBezTo>
                    <a:cubicBezTo>
                      <a:pt x="16" y="16"/>
                      <a:pt x="17" y="15"/>
                      <a:pt x="17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0" name="Freeform 1256"/>
              <p:cNvSpPr/>
              <p:nvPr/>
            </p:nvSpPr>
            <p:spPr bwMode="auto">
              <a:xfrm>
                <a:off x="5593" y="2226"/>
                <a:ext cx="14" cy="11"/>
              </a:xfrm>
              <a:custGeom>
                <a:avLst/>
                <a:gdLst>
                  <a:gd name="T0" fmla="*/ 1 w 13"/>
                  <a:gd name="T1" fmla="*/ 0 h 11"/>
                  <a:gd name="T2" fmla="*/ 0 w 13"/>
                  <a:gd name="T3" fmla="*/ 3 h 11"/>
                  <a:gd name="T4" fmla="*/ 8 w 13"/>
                  <a:gd name="T5" fmla="*/ 11 h 11"/>
                  <a:gd name="T6" fmla="*/ 13 w 13"/>
                  <a:gd name="T7" fmla="*/ 9 h 11"/>
                  <a:gd name="T8" fmla="*/ 6 w 13"/>
                  <a:gd name="T9" fmla="*/ 4 h 11"/>
                  <a:gd name="T10" fmla="*/ 1 w 13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8"/>
                      <a:pt x="4" y="11"/>
                      <a:pt x="8" y="11"/>
                    </a:cubicBezTo>
                    <a:cubicBezTo>
                      <a:pt x="10" y="11"/>
                      <a:pt x="12" y="10"/>
                      <a:pt x="13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1" name="Freeform 1257"/>
              <p:cNvSpPr/>
              <p:nvPr/>
            </p:nvSpPr>
            <p:spPr bwMode="auto">
              <a:xfrm>
                <a:off x="5576" y="22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2" name="Freeform 1258"/>
              <p:cNvSpPr>
                <a:spLocks noEditPoints="1"/>
              </p:cNvSpPr>
              <p:nvPr/>
            </p:nvSpPr>
            <p:spPr bwMode="auto">
              <a:xfrm>
                <a:off x="5573" y="2209"/>
                <a:ext cx="50" cy="39"/>
              </a:xfrm>
              <a:custGeom>
                <a:avLst/>
                <a:gdLst>
                  <a:gd name="T0" fmla="*/ 26 w 50"/>
                  <a:gd name="T1" fmla="*/ 21 h 39"/>
                  <a:gd name="T2" fmla="*/ 34 w 50"/>
                  <a:gd name="T3" fmla="*/ 26 h 39"/>
                  <a:gd name="T4" fmla="*/ 50 w 50"/>
                  <a:gd name="T5" fmla="*/ 39 h 39"/>
                  <a:gd name="T6" fmla="*/ 50 w 50"/>
                  <a:gd name="T7" fmla="*/ 39 h 39"/>
                  <a:gd name="T8" fmla="*/ 26 w 50"/>
                  <a:gd name="T9" fmla="*/ 21 h 39"/>
                  <a:gd name="T10" fmla="*/ 0 w 50"/>
                  <a:gd name="T11" fmla="*/ 0 h 39"/>
                  <a:gd name="T12" fmla="*/ 17 w 50"/>
                  <a:gd name="T13" fmla="*/ 30 h 39"/>
                  <a:gd name="T14" fmla="*/ 19 w 50"/>
                  <a:gd name="T15" fmla="*/ 31 h 39"/>
                  <a:gd name="T16" fmla="*/ 3 w 50"/>
                  <a:gd name="T17" fmla="*/ 2 h 39"/>
                  <a:gd name="T18" fmla="*/ 3 w 50"/>
                  <a:gd name="T19" fmla="*/ 2 h 39"/>
                  <a:gd name="T20" fmla="*/ 0 w 50"/>
                  <a:gd name="T2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39">
                    <a:moveTo>
                      <a:pt x="26" y="21"/>
                    </a:moveTo>
                    <a:lnTo>
                      <a:pt x="34" y="26"/>
                    </a:lnTo>
                    <a:lnTo>
                      <a:pt x="50" y="39"/>
                    </a:lnTo>
                    <a:lnTo>
                      <a:pt x="50" y="39"/>
                    </a:lnTo>
                    <a:lnTo>
                      <a:pt x="26" y="21"/>
                    </a:lnTo>
                    <a:close/>
                    <a:moveTo>
                      <a:pt x="0" y="0"/>
                    </a:moveTo>
                    <a:lnTo>
                      <a:pt x="17" y="30"/>
                    </a:lnTo>
                    <a:lnTo>
                      <a:pt x="19" y="3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3" name="Freeform 1259"/>
              <p:cNvSpPr>
                <a:spLocks noEditPoints="1"/>
              </p:cNvSpPr>
              <p:nvPr/>
            </p:nvSpPr>
            <p:spPr bwMode="auto">
              <a:xfrm>
                <a:off x="5573" y="2209"/>
                <a:ext cx="50" cy="39"/>
              </a:xfrm>
              <a:custGeom>
                <a:avLst/>
                <a:gdLst>
                  <a:gd name="T0" fmla="*/ 26 w 50"/>
                  <a:gd name="T1" fmla="*/ 21 h 39"/>
                  <a:gd name="T2" fmla="*/ 34 w 50"/>
                  <a:gd name="T3" fmla="*/ 26 h 39"/>
                  <a:gd name="T4" fmla="*/ 50 w 50"/>
                  <a:gd name="T5" fmla="*/ 39 h 39"/>
                  <a:gd name="T6" fmla="*/ 50 w 50"/>
                  <a:gd name="T7" fmla="*/ 39 h 39"/>
                  <a:gd name="T8" fmla="*/ 26 w 50"/>
                  <a:gd name="T9" fmla="*/ 21 h 39"/>
                  <a:gd name="T10" fmla="*/ 0 w 50"/>
                  <a:gd name="T11" fmla="*/ 0 h 39"/>
                  <a:gd name="T12" fmla="*/ 17 w 50"/>
                  <a:gd name="T13" fmla="*/ 30 h 39"/>
                  <a:gd name="T14" fmla="*/ 19 w 50"/>
                  <a:gd name="T15" fmla="*/ 31 h 39"/>
                  <a:gd name="T16" fmla="*/ 3 w 50"/>
                  <a:gd name="T17" fmla="*/ 2 h 39"/>
                  <a:gd name="T18" fmla="*/ 3 w 50"/>
                  <a:gd name="T19" fmla="*/ 2 h 39"/>
                  <a:gd name="T20" fmla="*/ 0 w 50"/>
                  <a:gd name="T2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39">
                    <a:moveTo>
                      <a:pt x="26" y="21"/>
                    </a:moveTo>
                    <a:lnTo>
                      <a:pt x="34" y="26"/>
                    </a:lnTo>
                    <a:lnTo>
                      <a:pt x="50" y="39"/>
                    </a:lnTo>
                    <a:lnTo>
                      <a:pt x="50" y="39"/>
                    </a:lnTo>
                    <a:lnTo>
                      <a:pt x="26" y="21"/>
                    </a:lnTo>
                    <a:moveTo>
                      <a:pt x="0" y="0"/>
                    </a:moveTo>
                    <a:lnTo>
                      <a:pt x="17" y="30"/>
                    </a:lnTo>
                    <a:lnTo>
                      <a:pt x="19" y="3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4" name="Freeform 1260"/>
              <p:cNvSpPr/>
              <p:nvPr/>
            </p:nvSpPr>
            <p:spPr bwMode="auto">
              <a:xfrm>
                <a:off x="5572" y="2207"/>
                <a:ext cx="56" cy="43"/>
              </a:xfrm>
              <a:custGeom>
                <a:avLst/>
                <a:gdLst>
                  <a:gd name="T0" fmla="*/ 1 w 53"/>
                  <a:gd name="T1" fmla="*/ 0 h 41"/>
                  <a:gd name="T2" fmla="*/ 1 w 53"/>
                  <a:gd name="T3" fmla="*/ 0 h 41"/>
                  <a:gd name="T4" fmla="*/ 0 w 53"/>
                  <a:gd name="T5" fmla="*/ 1 h 41"/>
                  <a:gd name="T6" fmla="*/ 1 w 53"/>
                  <a:gd name="T7" fmla="*/ 2 h 41"/>
                  <a:gd name="T8" fmla="*/ 4 w 53"/>
                  <a:gd name="T9" fmla="*/ 4 h 41"/>
                  <a:gd name="T10" fmla="*/ 4 w 53"/>
                  <a:gd name="T11" fmla="*/ 4 h 41"/>
                  <a:gd name="T12" fmla="*/ 21 w 53"/>
                  <a:gd name="T13" fmla="*/ 18 h 41"/>
                  <a:gd name="T14" fmla="*/ 26 w 53"/>
                  <a:gd name="T15" fmla="*/ 22 h 41"/>
                  <a:gd name="T16" fmla="*/ 48 w 53"/>
                  <a:gd name="T17" fmla="*/ 39 h 41"/>
                  <a:gd name="T18" fmla="*/ 19 w 53"/>
                  <a:gd name="T19" fmla="*/ 32 h 41"/>
                  <a:gd name="T20" fmla="*/ 17 w 53"/>
                  <a:gd name="T21" fmla="*/ 31 h 41"/>
                  <a:gd name="T22" fmla="*/ 18 w 53"/>
                  <a:gd name="T23" fmla="*/ 33 h 41"/>
                  <a:gd name="T24" fmla="*/ 53 w 53"/>
                  <a:gd name="T25" fmla="*/ 41 h 41"/>
                  <a:gd name="T26" fmla="*/ 53 w 53"/>
                  <a:gd name="T27" fmla="*/ 41 h 41"/>
                  <a:gd name="T28" fmla="*/ 1 w 53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4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5" name="Rectangle 1261"/>
              <p:cNvSpPr>
                <a:spLocks noChangeArrowheads="1"/>
              </p:cNvSpPr>
              <p:nvPr/>
            </p:nvSpPr>
            <p:spPr bwMode="auto">
              <a:xfrm>
                <a:off x="5573" y="2207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6" name="Freeform 1262"/>
              <p:cNvSpPr/>
              <p:nvPr/>
            </p:nvSpPr>
            <p:spPr bwMode="auto">
              <a:xfrm>
                <a:off x="5573" y="2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7" name="Freeform 1263"/>
              <p:cNvSpPr/>
              <p:nvPr/>
            </p:nvSpPr>
            <p:spPr bwMode="auto">
              <a:xfrm>
                <a:off x="5572" y="2205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8" name="Freeform 1264"/>
              <p:cNvSpPr/>
              <p:nvPr/>
            </p:nvSpPr>
            <p:spPr bwMode="auto">
              <a:xfrm>
                <a:off x="5572" y="2205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9" name="Freeform 1265"/>
              <p:cNvSpPr/>
              <p:nvPr/>
            </p:nvSpPr>
            <p:spPr bwMode="auto">
              <a:xfrm>
                <a:off x="5628" y="2250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0" name="Freeform 1266"/>
              <p:cNvSpPr/>
              <p:nvPr/>
            </p:nvSpPr>
            <p:spPr bwMode="auto">
              <a:xfrm>
                <a:off x="5576" y="2145"/>
                <a:ext cx="57" cy="55"/>
              </a:xfrm>
              <a:custGeom>
                <a:avLst/>
                <a:gdLst>
                  <a:gd name="T0" fmla="*/ 21 w 54"/>
                  <a:gd name="T1" fmla="*/ 0 h 52"/>
                  <a:gd name="T2" fmla="*/ 0 w 54"/>
                  <a:gd name="T3" fmla="*/ 51 h 52"/>
                  <a:gd name="T4" fmla="*/ 1 w 54"/>
                  <a:gd name="T5" fmla="*/ 52 h 52"/>
                  <a:gd name="T6" fmla="*/ 53 w 54"/>
                  <a:gd name="T7" fmla="*/ 28 h 52"/>
                  <a:gd name="T8" fmla="*/ 53 w 54"/>
                  <a:gd name="T9" fmla="*/ 26 h 52"/>
                  <a:gd name="T10" fmla="*/ 54 w 54"/>
                  <a:gd name="T11" fmla="*/ 24 h 52"/>
                  <a:gd name="T12" fmla="*/ 21 w 54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2">
                    <a:moveTo>
                      <a:pt x="21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1" y="52"/>
                      <a:pt x="1" y="5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7"/>
                      <a:pt x="53" y="27"/>
                      <a:pt x="53" y="26"/>
                    </a:cubicBezTo>
                    <a:cubicBezTo>
                      <a:pt x="53" y="26"/>
                      <a:pt x="53" y="25"/>
                      <a:pt x="54" y="24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1" name="Freeform 1267"/>
              <p:cNvSpPr/>
              <p:nvPr/>
            </p:nvSpPr>
            <p:spPr bwMode="auto">
              <a:xfrm>
                <a:off x="5632" y="217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2 h 4"/>
                  <a:gd name="T4" fmla="*/ 0 w 4"/>
                  <a:gd name="T5" fmla="*/ 4 h 4"/>
                  <a:gd name="T6" fmla="*/ 4 w 4"/>
                  <a:gd name="T7" fmla="*/ 2 h 4"/>
                  <a:gd name="T8" fmla="*/ 1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2" name="Freeform 1268"/>
              <p:cNvSpPr/>
              <p:nvPr/>
            </p:nvSpPr>
            <p:spPr bwMode="auto">
              <a:xfrm>
                <a:off x="5574" y="2199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1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3" name="Freeform 1269"/>
              <p:cNvSpPr/>
              <p:nvPr/>
            </p:nvSpPr>
            <p:spPr bwMode="auto">
              <a:xfrm>
                <a:off x="5572" y="2144"/>
                <a:ext cx="66" cy="60"/>
              </a:xfrm>
              <a:custGeom>
                <a:avLst/>
                <a:gdLst>
                  <a:gd name="T0" fmla="*/ 24 w 62"/>
                  <a:gd name="T1" fmla="*/ 0 h 57"/>
                  <a:gd name="T2" fmla="*/ 0 w 62"/>
                  <a:gd name="T3" fmla="*/ 56 h 57"/>
                  <a:gd name="T4" fmla="*/ 1 w 62"/>
                  <a:gd name="T5" fmla="*/ 57 h 57"/>
                  <a:gd name="T6" fmla="*/ 1 w 62"/>
                  <a:gd name="T7" fmla="*/ 57 h 57"/>
                  <a:gd name="T8" fmla="*/ 62 w 62"/>
                  <a:gd name="T9" fmla="*/ 28 h 57"/>
                  <a:gd name="T10" fmla="*/ 61 w 62"/>
                  <a:gd name="T11" fmla="*/ 27 h 57"/>
                  <a:gd name="T12" fmla="*/ 57 w 62"/>
                  <a:gd name="T13" fmla="*/ 29 h 57"/>
                  <a:gd name="T14" fmla="*/ 5 w 62"/>
                  <a:gd name="T15" fmla="*/ 53 h 57"/>
                  <a:gd name="T16" fmla="*/ 2 w 62"/>
                  <a:gd name="T17" fmla="*/ 55 h 57"/>
                  <a:gd name="T18" fmla="*/ 4 w 62"/>
                  <a:gd name="T19" fmla="*/ 52 h 57"/>
                  <a:gd name="T20" fmla="*/ 25 w 62"/>
                  <a:gd name="T21" fmla="*/ 1 h 57"/>
                  <a:gd name="T22" fmla="*/ 24 w 62"/>
                  <a:gd name="T2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57">
                    <a:moveTo>
                      <a:pt x="24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7"/>
                      <a:pt x="0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4" name="Freeform 1270"/>
              <p:cNvSpPr/>
              <p:nvPr/>
            </p:nvSpPr>
            <p:spPr bwMode="auto">
              <a:xfrm>
                <a:off x="5597" y="2142"/>
                <a:ext cx="41" cy="32"/>
              </a:xfrm>
              <a:custGeom>
                <a:avLst/>
                <a:gdLst>
                  <a:gd name="T0" fmla="*/ 0 w 38"/>
                  <a:gd name="T1" fmla="*/ 0 h 30"/>
                  <a:gd name="T2" fmla="*/ 0 w 38"/>
                  <a:gd name="T3" fmla="*/ 2 h 30"/>
                  <a:gd name="T4" fmla="*/ 1 w 38"/>
                  <a:gd name="T5" fmla="*/ 3 h 30"/>
                  <a:gd name="T6" fmla="*/ 34 w 38"/>
                  <a:gd name="T7" fmla="*/ 27 h 30"/>
                  <a:gd name="T8" fmla="*/ 37 w 38"/>
                  <a:gd name="T9" fmla="*/ 29 h 30"/>
                  <a:gd name="T10" fmla="*/ 38 w 38"/>
                  <a:gd name="T11" fmla="*/ 30 h 30"/>
                  <a:gd name="T12" fmla="*/ 38 w 38"/>
                  <a:gd name="T13" fmla="*/ 30 h 30"/>
                  <a:gd name="T14" fmla="*/ 38 w 38"/>
                  <a:gd name="T15" fmla="*/ 29 h 30"/>
                  <a:gd name="T16" fmla="*/ 38 w 38"/>
                  <a:gd name="T17" fmla="*/ 28 h 30"/>
                  <a:gd name="T18" fmla="*/ 0 w 38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0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30"/>
                      <a:pt x="38" y="29"/>
                      <a:pt x="38" y="29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5" name="Freeform 1271"/>
              <p:cNvSpPr/>
              <p:nvPr/>
            </p:nvSpPr>
            <p:spPr bwMode="auto">
              <a:xfrm>
                <a:off x="5572" y="220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6" name="Freeform 1272"/>
              <p:cNvSpPr/>
              <p:nvPr/>
            </p:nvSpPr>
            <p:spPr bwMode="auto">
              <a:xfrm>
                <a:off x="5638" y="2172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7" name="Freeform 1273"/>
              <p:cNvSpPr/>
              <p:nvPr/>
            </p:nvSpPr>
            <p:spPr bwMode="auto">
              <a:xfrm>
                <a:off x="5481" y="2176"/>
                <a:ext cx="43" cy="48"/>
              </a:xfrm>
              <a:custGeom>
                <a:avLst/>
                <a:gdLst>
                  <a:gd name="T0" fmla="*/ 8 w 41"/>
                  <a:gd name="T1" fmla="*/ 0 h 46"/>
                  <a:gd name="T2" fmla="*/ 5 w 41"/>
                  <a:gd name="T3" fmla="*/ 1 h 46"/>
                  <a:gd name="T4" fmla="*/ 0 w 41"/>
                  <a:gd name="T5" fmla="*/ 35 h 46"/>
                  <a:gd name="T6" fmla="*/ 40 w 41"/>
                  <a:gd name="T7" fmla="*/ 46 h 46"/>
                  <a:gd name="T8" fmla="*/ 41 w 41"/>
                  <a:gd name="T9" fmla="*/ 45 h 46"/>
                  <a:gd name="T10" fmla="*/ 8 w 41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6">
                    <a:moveTo>
                      <a:pt x="8" y="0"/>
                    </a:moveTo>
                    <a:cubicBezTo>
                      <a:pt x="7" y="1"/>
                      <a:pt x="6" y="1"/>
                      <a:pt x="5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5"/>
                      <a:pt x="41" y="45"/>
                      <a:pt x="41" y="45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8" name="Freeform 1274"/>
              <p:cNvSpPr/>
              <p:nvPr/>
            </p:nvSpPr>
            <p:spPr bwMode="auto">
              <a:xfrm>
                <a:off x="5523" y="2223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9" name="Freeform 1275"/>
              <p:cNvSpPr/>
              <p:nvPr/>
            </p:nvSpPr>
            <p:spPr bwMode="auto">
              <a:xfrm>
                <a:off x="5486" y="2173"/>
                <a:ext cx="4" cy="4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3 w 3"/>
                  <a:gd name="T5" fmla="*/ 3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0" name="Freeform 1276"/>
              <p:cNvSpPr/>
              <p:nvPr/>
            </p:nvSpPr>
            <p:spPr bwMode="auto">
              <a:xfrm>
                <a:off x="5479" y="2170"/>
                <a:ext cx="49" cy="56"/>
              </a:xfrm>
              <a:custGeom>
                <a:avLst/>
                <a:gdLst>
                  <a:gd name="T0" fmla="*/ 8 w 46"/>
                  <a:gd name="T1" fmla="*/ 0 h 53"/>
                  <a:gd name="T2" fmla="*/ 7 w 46"/>
                  <a:gd name="T3" fmla="*/ 1 h 53"/>
                  <a:gd name="T4" fmla="*/ 6 w 46"/>
                  <a:gd name="T5" fmla="*/ 1 h 53"/>
                  <a:gd name="T6" fmla="*/ 0 w 46"/>
                  <a:gd name="T7" fmla="*/ 40 h 53"/>
                  <a:gd name="T8" fmla="*/ 2 w 46"/>
                  <a:gd name="T9" fmla="*/ 41 h 53"/>
                  <a:gd name="T10" fmla="*/ 7 w 46"/>
                  <a:gd name="T11" fmla="*/ 7 h 53"/>
                  <a:gd name="T12" fmla="*/ 8 w 46"/>
                  <a:gd name="T13" fmla="*/ 3 h 53"/>
                  <a:gd name="T14" fmla="*/ 10 w 46"/>
                  <a:gd name="T15" fmla="*/ 6 h 53"/>
                  <a:gd name="T16" fmla="*/ 43 w 46"/>
                  <a:gd name="T17" fmla="*/ 51 h 53"/>
                  <a:gd name="T18" fmla="*/ 44 w 46"/>
                  <a:gd name="T19" fmla="*/ 52 h 53"/>
                  <a:gd name="T20" fmla="*/ 46 w 46"/>
                  <a:gd name="T21" fmla="*/ 53 h 53"/>
                  <a:gd name="T22" fmla="*/ 8 w 46"/>
                  <a:gd name="T2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53">
                    <a:moveTo>
                      <a:pt x="8" y="0"/>
                    </a:moveTo>
                    <a:cubicBezTo>
                      <a:pt x="7" y="0"/>
                      <a:pt x="7" y="1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1" name="Freeform 1277"/>
              <p:cNvSpPr/>
              <p:nvPr/>
            </p:nvSpPr>
            <p:spPr bwMode="auto">
              <a:xfrm>
                <a:off x="5479" y="2212"/>
                <a:ext cx="51" cy="16"/>
              </a:xfrm>
              <a:custGeom>
                <a:avLst/>
                <a:gdLst>
                  <a:gd name="T0" fmla="*/ 0 w 51"/>
                  <a:gd name="T1" fmla="*/ 0 h 16"/>
                  <a:gd name="T2" fmla="*/ 0 w 51"/>
                  <a:gd name="T3" fmla="*/ 2 h 16"/>
                  <a:gd name="T4" fmla="*/ 51 w 51"/>
                  <a:gd name="T5" fmla="*/ 16 h 16"/>
                  <a:gd name="T6" fmla="*/ 49 w 51"/>
                  <a:gd name="T7" fmla="*/ 14 h 16"/>
                  <a:gd name="T8" fmla="*/ 47 w 51"/>
                  <a:gd name="T9" fmla="*/ 12 h 16"/>
                  <a:gd name="T10" fmla="*/ 44 w 51"/>
                  <a:gd name="T11" fmla="*/ 12 h 16"/>
                  <a:gd name="T12" fmla="*/ 2 w 51"/>
                  <a:gd name="T13" fmla="*/ 1 h 16"/>
                  <a:gd name="T14" fmla="*/ 0 w 51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16">
                    <a:moveTo>
                      <a:pt x="0" y="0"/>
                    </a:moveTo>
                    <a:lnTo>
                      <a:pt x="0" y="2"/>
                    </a:lnTo>
                    <a:lnTo>
                      <a:pt x="51" y="16"/>
                    </a:lnTo>
                    <a:lnTo>
                      <a:pt x="49" y="14"/>
                    </a:lnTo>
                    <a:lnTo>
                      <a:pt x="47" y="12"/>
                    </a:lnTo>
                    <a:lnTo>
                      <a:pt x="44" y="12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2" name="Freeform 1278"/>
              <p:cNvSpPr/>
              <p:nvPr/>
            </p:nvSpPr>
            <p:spPr bwMode="auto">
              <a:xfrm>
                <a:off x="5479" y="2212"/>
                <a:ext cx="51" cy="16"/>
              </a:xfrm>
              <a:custGeom>
                <a:avLst/>
                <a:gdLst>
                  <a:gd name="T0" fmla="*/ 0 w 51"/>
                  <a:gd name="T1" fmla="*/ 0 h 16"/>
                  <a:gd name="T2" fmla="*/ 0 w 51"/>
                  <a:gd name="T3" fmla="*/ 2 h 16"/>
                  <a:gd name="T4" fmla="*/ 51 w 51"/>
                  <a:gd name="T5" fmla="*/ 16 h 16"/>
                  <a:gd name="T6" fmla="*/ 49 w 51"/>
                  <a:gd name="T7" fmla="*/ 14 h 16"/>
                  <a:gd name="T8" fmla="*/ 47 w 51"/>
                  <a:gd name="T9" fmla="*/ 12 h 16"/>
                  <a:gd name="T10" fmla="*/ 44 w 51"/>
                  <a:gd name="T11" fmla="*/ 12 h 16"/>
                  <a:gd name="T12" fmla="*/ 2 w 51"/>
                  <a:gd name="T13" fmla="*/ 1 h 16"/>
                  <a:gd name="T14" fmla="*/ 0 w 51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16">
                    <a:moveTo>
                      <a:pt x="0" y="0"/>
                    </a:moveTo>
                    <a:lnTo>
                      <a:pt x="0" y="2"/>
                    </a:lnTo>
                    <a:lnTo>
                      <a:pt x="51" y="16"/>
                    </a:lnTo>
                    <a:lnTo>
                      <a:pt x="49" y="14"/>
                    </a:lnTo>
                    <a:lnTo>
                      <a:pt x="47" y="12"/>
                    </a:lnTo>
                    <a:lnTo>
                      <a:pt x="44" y="12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3" name="Freeform 1279"/>
              <p:cNvSpPr/>
              <p:nvPr/>
            </p:nvSpPr>
            <p:spPr bwMode="auto">
              <a:xfrm>
                <a:off x="5485" y="216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4" name="Freeform 1280"/>
              <p:cNvSpPr/>
              <p:nvPr/>
            </p:nvSpPr>
            <p:spPr bwMode="auto">
              <a:xfrm>
                <a:off x="5775" y="2201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0 w 24"/>
                  <a:gd name="T3" fmla="*/ 32 h 32"/>
                  <a:gd name="T4" fmla="*/ 0 w 24"/>
                  <a:gd name="T5" fmla="*/ 32 h 32"/>
                  <a:gd name="T6" fmla="*/ 24 w 24"/>
                  <a:gd name="T7" fmla="*/ 0 h 32"/>
                  <a:gd name="T8" fmla="*/ 24 w 24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5" name="Freeform 1281"/>
              <p:cNvSpPr/>
              <p:nvPr/>
            </p:nvSpPr>
            <p:spPr bwMode="auto">
              <a:xfrm>
                <a:off x="5775" y="2201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0 w 24"/>
                  <a:gd name="T3" fmla="*/ 32 h 32"/>
                  <a:gd name="T4" fmla="*/ 0 w 24"/>
                  <a:gd name="T5" fmla="*/ 32 h 32"/>
                  <a:gd name="T6" fmla="*/ 24 w 24"/>
                  <a:gd name="T7" fmla="*/ 0 h 32"/>
                  <a:gd name="T8" fmla="*/ 24 w 24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24" y="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6" name="Freeform 1282"/>
              <p:cNvSpPr/>
              <p:nvPr/>
            </p:nvSpPr>
            <p:spPr bwMode="auto">
              <a:xfrm>
                <a:off x="5799" y="219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7" name="Freeform 1283"/>
              <p:cNvSpPr/>
              <p:nvPr/>
            </p:nvSpPr>
            <p:spPr bwMode="auto">
              <a:xfrm>
                <a:off x="5799" y="219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8" name="Freeform 1284"/>
              <p:cNvSpPr/>
              <p:nvPr/>
            </p:nvSpPr>
            <p:spPr bwMode="auto">
              <a:xfrm>
                <a:off x="5722" y="2212"/>
                <a:ext cx="28" cy="23"/>
              </a:xfrm>
              <a:custGeom>
                <a:avLst/>
                <a:gdLst>
                  <a:gd name="T0" fmla="*/ 0 w 26"/>
                  <a:gd name="T1" fmla="*/ 0 h 22"/>
                  <a:gd name="T2" fmla="*/ 20 w 26"/>
                  <a:gd name="T3" fmla="*/ 22 h 22"/>
                  <a:gd name="T4" fmla="*/ 25 w 26"/>
                  <a:gd name="T5" fmla="*/ 20 h 22"/>
                  <a:gd name="T6" fmla="*/ 25 w 26"/>
                  <a:gd name="T7" fmla="*/ 19 h 22"/>
                  <a:gd name="T8" fmla="*/ 26 w 26"/>
                  <a:gd name="T9" fmla="*/ 16 h 22"/>
                  <a:gd name="T10" fmla="*/ 0 w 26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2">
                    <a:moveTo>
                      <a:pt x="0" y="0"/>
                    </a:moveTo>
                    <a:cubicBezTo>
                      <a:pt x="20" y="22"/>
                      <a:pt x="20" y="22"/>
                      <a:pt x="20" y="22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8"/>
                      <a:pt x="25" y="17"/>
                      <a:pt x="26" y="1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9" name="Freeform 1285"/>
              <p:cNvSpPr/>
              <p:nvPr/>
            </p:nvSpPr>
            <p:spPr bwMode="auto">
              <a:xfrm>
                <a:off x="5749" y="2229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3 h 4"/>
                  <a:gd name="T4" fmla="*/ 0 w 4"/>
                  <a:gd name="T5" fmla="*/ 4 h 4"/>
                  <a:gd name="T6" fmla="*/ 4 w 4"/>
                  <a:gd name="T7" fmla="*/ 2 h 4"/>
                  <a:gd name="T8" fmla="*/ 1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0" name="Freeform 1286"/>
              <p:cNvSpPr/>
              <p:nvPr/>
            </p:nvSpPr>
            <p:spPr bwMode="auto">
              <a:xfrm>
                <a:off x="5718" y="2208"/>
                <a:ext cx="37" cy="28"/>
              </a:xfrm>
              <a:custGeom>
                <a:avLst/>
                <a:gdLst>
                  <a:gd name="T0" fmla="*/ 0 w 35"/>
                  <a:gd name="T1" fmla="*/ 0 h 27"/>
                  <a:gd name="T2" fmla="*/ 4 w 35"/>
                  <a:gd name="T3" fmla="*/ 4 h 27"/>
                  <a:gd name="T4" fmla="*/ 30 w 35"/>
                  <a:gd name="T5" fmla="*/ 20 h 27"/>
                  <a:gd name="T6" fmla="*/ 33 w 35"/>
                  <a:gd name="T7" fmla="*/ 22 h 27"/>
                  <a:gd name="T8" fmla="*/ 29 w 35"/>
                  <a:gd name="T9" fmla="*/ 24 h 27"/>
                  <a:gd name="T10" fmla="*/ 24 w 35"/>
                  <a:gd name="T11" fmla="*/ 26 h 27"/>
                  <a:gd name="T12" fmla="*/ 25 w 35"/>
                  <a:gd name="T13" fmla="*/ 27 h 27"/>
                  <a:gd name="T14" fmla="*/ 34 w 35"/>
                  <a:gd name="T15" fmla="*/ 23 h 27"/>
                  <a:gd name="T16" fmla="*/ 34 w 35"/>
                  <a:gd name="T17" fmla="*/ 23 h 27"/>
                  <a:gd name="T18" fmla="*/ 35 w 35"/>
                  <a:gd name="T19" fmla="*/ 22 h 27"/>
                  <a:gd name="T20" fmla="*/ 0 w 35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27">
                    <a:moveTo>
                      <a:pt x="0" y="0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1" name="Freeform 1287"/>
              <p:cNvSpPr/>
              <p:nvPr/>
            </p:nvSpPr>
            <p:spPr bwMode="auto">
              <a:xfrm>
                <a:off x="5754" y="223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2" name="Freeform 1288"/>
              <p:cNvSpPr/>
              <p:nvPr/>
            </p:nvSpPr>
            <p:spPr bwMode="auto">
              <a:xfrm>
                <a:off x="5715" y="2205"/>
                <a:ext cx="29" cy="32"/>
              </a:xfrm>
              <a:custGeom>
                <a:avLst/>
                <a:gdLst>
                  <a:gd name="T0" fmla="*/ 0 w 29"/>
                  <a:gd name="T1" fmla="*/ 0 h 32"/>
                  <a:gd name="T2" fmla="*/ 1 w 29"/>
                  <a:gd name="T3" fmla="*/ 2 h 32"/>
                  <a:gd name="T4" fmla="*/ 28 w 29"/>
                  <a:gd name="T5" fmla="*/ 32 h 32"/>
                  <a:gd name="T6" fmla="*/ 29 w 29"/>
                  <a:gd name="T7" fmla="*/ 31 h 32"/>
                  <a:gd name="T8" fmla="*/ 28 w 29"/>
                  <a:gd name="T9" fmla="*/ 30 h 32"/>
                  <a:gd name="T10" fmla="*/ 7 w 29"/>
                  <a:gd name="T11" fmla="*/ 7 h 32"/>
                  <a:gd name="T12" fmla="*/ 3 w 29"/>
                  <a:gd name="T13" fmla="*/ 3 h 32"/>
                  <a:gd name="T14" fmla="*/ 0 w 29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2">
                    <a:moveTo>
                      <a:pt x="0" y="0"/>
                    </a:moveTo>
                    <a:lnTo>
                      <a:pt x="1" y="2"/>
                    </a:lnTo>
                    <a:lnTo>
                      <a:pt x="28" y="32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7" y="7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3" name="Freeform 1289"/>
              <p:cNvSpPr/>
              <p:nvPr/>
            </p:nvSpPr>
            <p:spPr bwMode="auto">
              <a:xfrm>
                <a:off x="5715" y="2205"/>
                <a:ext cx="29" cy="32"/>
              </a:xfrm>
              <a:custGeom>
                <a:avLst/>
                <a:gdLst>
                  <a:gd name="T0" fmla="*/ 0 w 29"/>
                  <a:gd name="T1" fmla="*/ 0 h 32"/>
                  <a:gd name="T2" fmla="*/ 1 w 29"/>
                  <a:gd name="T3" fmla="*/ 2 h 32"/>
                  <a:gd name="T4" fmla="*/ 28 w 29"/>
                  <a:gd name="T5" fmla="*/ 32 h 32"/>
                  <a:gd name="T6" fmla="*/ 29 w 29"/>
                  <a:gd name="T7" fmla="*/ 31 h 32"/>
                  <a:gd name="T8" fmla="*/ 28 w 29"/>
                  <a:gd name="T9" fmla="*/ 30 h 32"/>
                  <a:gd name="T10" fmla="*/ 7 w 29"/>
                  <a:gd name="T11" fmla="*/ 7 h 32"/>
                  <a:gd name="T12" fmla="*/ 3 w 29"/>
                  <a:gd name="T13" fmla="*/ 3 h 32"/>
                  <a:gd name="T14" fmla="*/ 0 w 29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2">
                    <a:moveTo>
                      <a:pt x="0" y="0"/>
                    </a:moveTo>
                    <a:lnTo>
                      <a:pt x="1" y="2"/>
                    </a:lnTo>
                    <a:lnTo>
                      <a:pt x="28" y="32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7" y="7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4" name="Freeform 1290"/>
              <p:cNvSpPr/>
              <p:nvPr/>
            </p:nvSpPr>
            <p:spPr bwMode="auto">
              <a:xfrm>
                <a:off x="5713" y="2203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  <a:gd name="T6" fmla="*/ 2 w 3"/>
                  <a:gd name="T7" fmla="*/ 2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5" name="Freeform 1291"/>
              <p:cNvSpPr/>
              <p:nvPr/>
            </p:nvSpPr>
            <p:spPr bwMode="auto">
              <a:xfrm>
                <a:off x="5713" y="2203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  <a:gd name="T6" fmla="*/ 2 w 3"/>
                  <a:gd name="T7" fmla="*/ 2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6" name="Freeform 1292"/>
              <p:cNvSpPr/>
              <p:nvPr/>
            </p:nvSpPr>
            <p:spPr bwMode="auto">
              <a:xfrm>
                <a:off x="5404" y="1784"/>
                <a:ext cx="96" cy="56"/>
              </a:xfrm>
              <a:custGeom>
                <a:avLst/>
                <a:gdLst>
                  <a:gd name="T0" fmla="*/ 68 w 91"/>
                  <a:gd name="T1" fmla="*/ 0 h 53"/>
                  <a:gd name="T2" fmla="*/ 0 w 91"/>
                  <a:gd name="T3" fmla="*/ 52 h 53"/>
                  <a:gd name="T4" fmla="*/ 0 w 91"/>
                  <a:gd name="T5" fmla="*/ 53 h 53"/>
                  <a:gd name="T6" fmla="*/ 90 w 91"/>
                  <a:gd name="T7" fmla="*/ 26 h 53"/>
                  <a:gd name="T8" fmla="*/ 90 w 91"/>
                  <a:gd name="T9" fmla="*/ 25 h 53"/>
                  <a:gd name="T10" fmla="*/ 91 w 91"/>
                  <a:gd name="T11" fmla="*/ 20 h 53"/>
                  <a:gd name="T12" fmla="*/ 68 w 91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53">
                    <a:moveTo>
                      <a:pt x="68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5"/>
                      <a:pt x="90" y="25"/>
                    </a:cubicBezTo>
                    <a:cubicBezTo>
                      <a:pt x="90" y="23"/>
                      <a:pt x="90" y="21"/>
                      <a:pt x="91" y="20"/>
                    </a:cubicBezTo>
                    <a:cubicBezTo>
                      <a:pt x="68" y="0"/>
                      <a:pt x="68" y="0"/>
                      <a:pt x="6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7" name="Freeform 1293"/>
              <p:cNvSpPr/>
              <p:nvPr/>
            </p:nvSpPr>
            <p:spPr bwMode="auto">
              <a:xfrm>
                <a:off x="5499" y="1805"/>
                <a:ext cx="6" cy="7"/>
              </a:xfrm>
              <a:custGeom>
                <a:avLst/>
                <a:gdLst>
                  <a:gd name="T0" fmla="*/ 1 w 6"/>
                  <a:gd name="T1" fmla="*/ 0 h 6"/>
                  <a:gd name="T2" fmla="*/ 0 w 6"/>
                  <a:gd name="T3" fmla="*/ 5 h 6"/>
                  <a:gd name="T4" fmla="*/ 0 w 6"/>
                  <a:gd name="T5" fmla="*/ 6 h 6"/>
                  <a:gd name="T6" fmla="*/ 6 w 6"/>
                  <a:gd name="T7" fmla="*/ 4 h 6"/>
                  <a:gd name="T8" fmla="*/ 1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cubicBezTo>
                      <a:pt x="0" y="1"/>
                      <a:pt x="0" y="3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8" name="Freeform 1294"/>
              <p:cNvSpPr/>
              <p:nvPr/>
            </p:nvSpPr>
            <p:spPr bwMode="auto">
              <a:xfrm>
                <a:off x="5403" y="183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9" name="Freeform 1295"/>
              <p:cNvSpPr/>
              <p:nvPr/>
            </p:nvSpPr>
            <p:spPr bwMode="auto">
              <a:xfrm>
                <a:off x="5400" y="1783"/>
                <a:ext cx="108" cy="60"/>
              </a:xfrm>
              <a:custGeom>
                <a:avLst/>
                <a:gdLst>
                  <a:gd name="T0" fmla="*/ 73 w 102"/>
                  <a:gd name="T1" fmla="*/ 0 h 57"/>
                  <a:gd name="T2" fmla="*/ 72 w 102"/>
                  <a:gd name="T3" fmla="*/ 1 h 57"/>
                  <a:gd name="T4" fmla="*/ 95 w 102"/>
                  <a:gd name="T5" fmla="*/ 21 h 57"/>
                  <a:gd name="T6" fmla="*/ 100 w 102"/>
                  <a:gd name="T7" fmla="*/ 25 h 57"/>
                  <a:gd name="T8" fmla="*/ 94 w 102"/>
                  <a:gd name="T9" fmla="*/ 27 h 57"/>
                  <a:gd name="T10" fmla="*/ 4 w 102"/>
                  <a:gd name="T11" fmla="*/ 54 h 57"/>
                  <a:gd name="T12" fmla="*/ 3 w 102"/>
                  <a:gd name="T13" fmla="*/ 54 h 57"/>
                  <a:gd name="T14" fmla="*/ 0 w 102"/>
                  <a:gd name="T15" fmla="*/ 57 h 57"/>
                  <a:gd name="T16" fmla="*/ 102 w 102"/>
                  <a:gd name="T17" fmla="*/ 26 h 57"/>
                  <a:gd name="T18" fmla="*/ 102 w 102"/>
                  <a:gd name="T19" fmla="*/ 25 h 57"/>
                  <a:gd name="T20" fmla="*/ 102 w 102"/>
                  <a:gd name="T21" fmla="*/ 25 h 57"/>
                  <a:gd name="T22" fmla="*/ 73 w 102"/>
                  <a:gd name="T2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57">
                    <a:moveTo>
                      <a:pt x="73" y="0"/>
                    </a:moveTo>
                    <a:cubicBezTo>
                      <a:pt x="72" y="1"/>
                      <a:pt x="72" y="1"/>
                      <a:pt x="72" y="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100" y="25"/>
                      <a:pt x="100" y="25"/>
                      <a:pt x="100" y="25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1" y="26"/>
                      <a:pt x="102" y="25"/>
                      <a:pt x="102" y="25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0" name="Freeform 1296"/>
              <p:cNvSpPr/>
              <p:nvPr/>
            </p:nvSpPr>
            <p:spPr bwMode="auto">
              <a:xfrm>
                <a:off x="5397" y="1782"/>
                <a:ext cx="80" cy="61"/>
              </a:xfrm>
              <a:custGeom>
                <a:avLst/>
                <a:gdLst>
                  <a:gd name="T0" fmla="*/ 75 w 76"/>
                  <a:gd name="T1" fmla="*/ 0 h 58"/>
                  <a:gd name="T2" fmla="*/ 0 w 76"/>
                  <a:gd name="T3" fmla="*/ 58 h 58"/>
                  <a:gd name="T4" fmla="*/ 1 w 76"/>
                  <a:gd name="T5" fmla="*/ 58 h 58"/>
                  <a:gd name="T6" fmla="*/ 1 w 76"/>
                  <a:gd name="T7" fmla="*/ 58 h 58"/>
                  <a:gd name="T8" fmla="*/ 3 w 76"/>
                  <a:gd name="T9" fmla="*/ 58 h 58"/>
                  <a:gd name="T10" fmla="*/ 6 w 76"/>
                  <a:gd name="T11" fmla="*/ 55 h 58"/>
                  <a:gd name="T12" fmla="*/ 7 w 76"/>
                  <a:gd name="T13" fmla="*/ 54 h 58"/>
                  <a:gd name="T14" fmla="*/ 75 w 76"/>
                  <a:gd name="T15" fmla="*/ 2 h 58"/>
                  <a:gd name="T16" fmla="*/ 76 w 76"/>
                  <a:gd name="T17" fmla="*/ 1 h 58"/>
                  <a:gd name="T18" fmla="*/ 75 w 76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58">
                    <a:moveTo>
                      <a:pt x="75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1" y="58"/>
                      <a:pt x="1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1" name="Freeform 1297"/>
              <p:cNvSpPr/>
              <p:nvPr/>
            </p:nvSpPr>
            <p:spPr bwMode="auto">
              <a:xfrm>
                <a:off x="5395" y="1843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2" name="Freeform 1298"/>
              <p:cNvSpPr/>
              <p:nvPr/>
            </p:nvSpPr>
            <p:spPr bwMode="auto">
              <a:xfrm>
                <a:off x="5506" y="1810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3" name="Freeform 1299"/>
              <p:cNvSpPr>
                <a:spLocks noEditPoints="1"/>
              </p:cNvSpPr>
              <p:nvPr/>
            </p:nvSpPr>
            <p:spPr bwMode="auto">
              <a:xfrm>
                <a:off x="5556" y="1694"/>
                <a:ext cx="76" cy="33"/>
              </a:xfrm>
              <a:custGeom>
                <a:avLst/>
                <a:gdLst>
                  <a:gd name="T0" fmla="*/ 38 w 72"/>
                  <a:gd name="T1" fmla="*/ 12 h 31"/>
                  <a:gd name="T2" fmla="*/ 21 w 72"/>
                  <a:gd name="T3" fmla="*/ 30 h 31"/>
                  <a:gd name="T4" fmla="*/ 21 w 72"/>
                  <a:gd name="T5" fmla="*/ 31 h 31"/>
                  <a:gd name="T6" fmla="*/ 72 w 72"/>
                  <a:gd name="T7" fmla="*/ 23 h 31"/>
                  <a:gd name="T8" fmla="*/ 72 w 72"/>
                  <a:gd name="T9" fmla="*/ 22 h 31"/>
                  <a:gd name="T10" fmla="*/ 38 w 72"/>
                  <a:gd name="T11" fmla="*/ 12 h 31"/>
                  <a:gd name="T12" fmla="*/ 1 w 72"/>
                  <a:gd name="T13" fmla="*/ 0 h 31"/>
                  <a:gd name="T14" fmla="*/ 0 w 72"/>
                  <a:gd name="T15" fmla="*/ 1 h 31"/>
                  <a:gd name="T16" fmla="*/ 14 w 72"/>
                  <a:gd name="T17" fmla="*/ 28 h 31"/>
                  <a:gd name="T18" fmla="*/ 15 w 72"/>
                  <a:gd name="T19" fmla="*/ 27 h 31"/>
                  <a:gd name="T20" fmla="*/ 18 w 72"/>
                  <a:gd name="T21" fmla="*/ 28 h 31"/>
                  <a:gd name="T22" fmla="*/ 35 w 72"/>
                  <a:gd name="T23" fmla="*/ 11 h 31"/>
                  <a:gd name="T24" fmla="*/ 1 w 72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" h="31">
                    <a:moveTo>
                      <a:pt x="38" y="12"/>
                    </a:move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1"/>
                      <a:pt x="21" y="31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2"/>
                    </a:cubicBezTo>
                    <a:cubicBezTo>
                      <a:pt x="38" y="12"/>
                      <a:pt x="38" y="12"/>
                      <a:pt x="38" y="12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7"/>
                      <a:pt x="15" y="27"/>
                      <a:pt x="15" y="27"/>
                    </a:cubicBezTo>
                    <a:cubicBezTo>
                      <a:pt x="17" y="27"/>
                      <a:pt x="18" y="28"/>
                      <a:pt x="18" y="2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4" name="Freeform 1300"/>
              <p:cNvSpPr/>
              <p:nvPr/>
            </p:nvSpPr>
            <p:spPr bwMode="auto">
              <a:xfrm>
                <a:off x="5632" y="171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5" name="Freeform 1301"/>
              <p:cNvSpPr>
                <a:spLocks noEditPoints="1"/>
              </p:cNvSpPr>
              <p:nvPr/>
            </p:nvSpPr>
            <p:spPr bwMode="auto">
              <a:xfrm>
                <a:off x="5571" y="1723"/>
                <a:ext cx="7" cy="4"/>
              </a:xfrm>
              <a:custGeom>
                <a:avLst/>
                <a:gdLst>
                  <a:gd name="T0" fmla="*/ 7 w 7"/>
                  <a:gd name="T1" fmla="*/ 3 h 4"/>
                  <a:gd name="T2" fmla="*/ 6 w 7"/>
                  <a:gd name="T3" fmla="*/ 4 h 4"/>
                  <a:gd name="T4" fmla="*/ 7 w 7"/>
                  <a:gd name="T5" fmla="*/ 4 h 4"/>
                  <a:gd name="T6" fmla="*/ 7 w 7"/>
                  <a:gd name="T7" fmla="*/ 3 h 4"/>
                  <a:gd name="T8" fmla="*/ 1 w 7"/>
                  <a:gd name="T9" fmla="*/ 0 h 4"/>
                  <a:gd name="T10" fmla="*/ 0 w 7"/>
                  <a:gd name="T11" fmla="*/ 1 h 4"/>
                  <a:gd name="T12" fmla="*/ 2 w 7"/>
                  <a:gd name="T13" fmla="*/ 4 h 4"/>
                  <a:gd name="T14" fmla="*/ 4 w 7"/>
                  <a:gd name="T15" fmla="*/ 1 h 4"/>
                  <a:gd name="T16" fmla="*/ 1 w 7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6" name="Freeform 1302"/>
              <p:cNvSpPr/>
              <p:nvPr/>
            </p:nvSpPr>
            <p:spPr bwMode="auto">
              <a:xfrm>
                <a:off x="5555" y="1694"/>
                <a:ext cx="2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7" name="Freeform 1303"/>
              <p:cNvSpPr>
                <a:spLocks noEditPoints="1"/>
              </p:cNvSpPr>
              <p:nvPr/>
            </p:nvSpPr>
            <p:spPr bwMode="auto">
              <a:xfrm>
                <a:off x="5551" y="1691"/>
                <a:ext cx="87" cy="37"/>
              </a:xfrm>
              <a:custGeom>
                <a:avLst/>
                <a:gdLst>
                  <a:gd name="T0" fmla="*/ 46 w 87"/>
                  <a:gd name="T1" fmla="*/ 14 h 37"/>
                  <a:gd name="T2" fmla="*/ 45 w 87"/>
                  <a:gd name="T3" fmla="*/ 16 h 37"/>
                  <a:gd name="T4" fmla="*/ 81 w 87"/>
                  <a:gd name="T5" fmla="*/ 27 h 37"/>
                  <a:gd name="T6" fmla="*/ 83 w 87"/>
                  <a:gd name="T7" fmla="*/ 28 h 37"/>
                  <a:gd name="T8" fmla="*/ 87 w 87"/>
                  <a:gd name="T9" fmla="*/ 27 h 37"/>
                  <a:gd name="T10" fmla="*/ 46 w 87"/>
                  <a:gd name="T11" fmla="*/ 14 h 37"/>
                  <a:gd name="T12" fmla="*/ 0 w 87"/>
                  <a:gd name="T13" fmla="*/ 0 h 37"/>
                  <a:gd name="T14" fmla="*/ 21 w 87"/>
                  <a:gd name="T15" fmla="*/ 37 h 37"/>
                  <a:gd name="T16" fmla="*/ 22 w 87"/>
                  <a:gd name="T17" fmla="*/ 36 h 37"/>
                  <a:gd name="T18" fmla="*/ 20 w 87"/>
                  <a:gd name="T19" fmla="*/ 33 h 37"/>
                  <a:gd name="T20" fmla="*/ 5 w 87"/>
                  <a:gd name="T21" fmla="*/ 5 h 37"/>
                  <a:gd name="T22" fmla="*/ 4 w 87"/>
                  <a:gd name="T23" fmla="*/ 3 h 37"/>
                  <a:gd name="T24" fmla="*/ 6 w 87"/>
                  <a:gd name="T25" fmla="*/ 3 h 37"/>
                  <a:gd name="T26" fmla="*/ 42 w 87"/>
                  <a:gd name="T27" fmla="*/ 15 h 37"/>
                  <a:gd name="T28" fmla="*/ 43 w 87"/>
                  <a:gd name="T29" fmla="*/ 13 h 37"/>
                  <a:gd name="T30" fmla="*/ 0 w 87"/>
                  <a:gd name="T3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37">
                    <a:moveTo>
                      <a:pt x="46" y="14"/>
                    </a:moveTo>
                    <a:lnTo>
                      <a:pt x="45" y="16"/>
                    </a:lnTo>
                    <a:lnTo>
                      <a:pt x="81" y="27"/>
                    </a:lnTo>
                    <a:lnTo>
                      <a:pt x="83" y="28"/>
                    </a:lnTo>
                    <a:lnTo>
                      <a:pt x="87" y="27"/>
                    </a:lnTo>
                    <a:lnTo>
                      <a:pt x="46" y="14"/>
                    </a:lnTo>
                    <a:close/>
                    <a:moveTo>
                      <a:pt x="0" y="0"/>
                    </a:moveTo>
                    <a:lnTo>
                      <a:pt x="21" y="37"/>
                    </a:lnTo>
                    <a:lnTo>
                      <a:pt x="22" y="36"/>
                    </a:lnTo>
                    <a:lnTo>
                      <a:pt x="20" y="33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42" y="15"/>
                    </a:lnTo>
                    <a:lnTo>
                      <a:pt x="43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8" name="Freeform 1304"/>
              <p:cNvSpPr>
                <a:spLocks noEditPoints="1"/>
              </p:cNvSpPr>
              <p:nvPr/>
            </p:nvSpPr>
            <p:spPr bwMode="auto">
              <a:xfrm>
                <a:off x="5551" y="1691"/>
                <a:ext cx="87" cy="37"/>
              </a:xfrm>
              <a:custGeom>
                <a:avLst/>
                <a:gdLst>
                  <a:gd name="T0" fmla="*/ 46 w 87"/>
                  <a:gd name="T1" fmla="*/ 14 h 37"/>
                  <a:gd name="T2" fmla="*/ 45 w 87"/>
                  <a:gd name="T3" fmla="*/ 16 h 37"/>
                  <a:gd name="T4" fmla="*/ 81 w 87"/>
                  <a:gd name="T5" fmla="*/ 27 h 37"/>
                  <a:gd name="T6" fmla="*/ 83 w 87"/>
                  <a:gd name="T7" fmla="*/ 28 h 37"/>
                  <a:gd name="T8" fmla="*/ 87 w 87"/>
                  <a:gd name="T9" fmla="*/ 27 h 37"/>
                  <a:gd name="T10" fmla="*/ 46 w 87"/>
                  <a:gd name="T11" fmla="*/ 14 h 37"/>
                  <a:gd name="T12" fmla="*/ 0 w 87"/>
                  <a:gd name="T13" fmla="*/ 0 h 37"/>
                  <a:gd name="T14" fmla="*/ 21 w 87"/>
                  <a:gd name="T15" fmla="*/ 37 h 37"/>
                  <a:gd name="T16" fmla="*/ 22 w 87"/>
                  <a:gd name="T17" fmla="*/ 36 h 37"/>
                  <a:gd name="T18" fmla="*/ 20 w 87"/>
                  <a:gd name="T19" fmla="*/ 33 h 37"/>
                  <a:gd name="T20" fmla="*/ 5 w 87"/>
                  <a:gd name="T21" fmla="*/ 5 h 37"/>
                  <a:gd name="T22" fmla="*/ 4 w 87"/>
                  <a:gd name="T23" fmla="*/ 3 h 37"/>
                  <a:gd name="T24" fmla="*/ 6 w 87"/>
                  <a:gd name="T25" fmla="*/ 3 h 37"/>
                  <a:gd name="T26" fmla="*/ 42 w 87"/>
                  <a:gd name="T27" fmla="*/ 15 h 37"/>
                  <a:gd name="T28" fmla="*/ 43 w 87"/>
                  <a:gd name="T29" fmla="*/ 13 h 37"/>
                  <a:gd name="T30" fmla="*/ 0 w 87"/>
                  <a:gd name="T3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37">
                    <a:moveTo>
                      <a:pt x="46" y="14"/>
                    </a:moveTo>
                    <a:lnTo>
                      <a:pt x="45" y="16"/>
                    </a:lnTo>
                    <a:lnTo>
                      <a:pt x="81" y="27"/>
                    </a:lnTo>
                    <a:lnTo>
                      <a:pt x="83" y="28"/>
                    </a:lnTo>
                    <a:lnTo>
                      <a:pt x="87" y="27"/>
                    </a:lnTo>
                    <a:lnTo>
                      <a:pt x="46" y="14"/>
                    </a:lnTo>
                    <a:moveTo>
                      <a:pt x="0" y="0"/>
                    </a:moveTo>
                    <a:lnTo>
                      <a:pt x="21" y="37"/>
                    </a:lnTo>
                    <a:lnTo>
                      <a:pt x="22" y="36"/>
                    </a:lnTo>
                    <a:lnTo>
                      <a:pt x="20" y="33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42" y="15"/>
                    </a:lnTo>
                    <a:lnTo>
                      <a:pt x="43" y="1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9" name="Freeform 1305"/>
              <p:cNvSpPr/>
              <p:nvPr/>
            </p:nvSpPr>
            <p:spPr bwMode="auto">
              <a:xfrm>
                <a:off x="5572" y="1704"/>
                <a:ext cx="69" cy="26"/>
              </a:xfrm>
              <a:custGeom>
                <a:avLst/>
                <a:gdLst>
                  <a:gd name="T0" fmla="*/ 22 w 69"/>
                  <a:gd name="T1" fmla="*/ 0 h 26"/>
                  <a:gd name="T2" fmla="*/ 21 w 69"/>
                  <a:gd name="T3" fmla="*/ 2 h 26"/>
                  <a:gd name="T4" fmla="*/ 3 w 69"/>
                  <a:gd name="T5" fmla="*/ 20 h 26"/>
                  <a:gd name="T6" fmla="*/ 1 w 69"/>
                  <a:gd name="T7" fmla="*/ 23 h 26"/>
                  <a:gd name="T8" fmla="*/ 0 w 69"/>
                  <a:gd name="T9" fmla="*/ 24 h 26"/>
                  <a:gd name="T10" fmla="*/ 0 w 69"/>
                  <a:gd name="T11" fmla="*/ 26 h 26"/>
                  <a:gd name="T12" fmla="*/ 69 w 69"/>
                  <a:gd name="T13" fmla="*/ 15 h 26"/>
                  <a:gd name="T14" fmla="*/ 66 w 69"/>
                  <a:gd name="T15" fmla="*/ 14 h 26"/>
                  <a:gd name="T16" fmla="*/ 62 w 69"/>
                  <a:gd name="T17" fmla="*/ 15 h 26"/>
                  <a:gd name="T18" fmla="*/ 60 w 69"/>
                  <a:gd name="T19" fmla="*/ 15 h 26"/>
                  <a:gd name="T20" fmla="*/ 6 w 69"/>
                  <a:gd name="T21" fmla="*/ 23 h 26"/>
                  <a:gd name="T22" fmla="*/ 5 w 69"/>
                  <a:gd name="T23" fmla="*/ 23 h 26"/>
                  <a:gd name="T24" fmla="*/ 6 w 69"/>
                  <a:gd name="T25" fmla="*/ 22 h 26"/>
                  <a:gd name="T26" fmla="*/ 24 w 69"/>
                  <a:gd name="T27" fmla="*/ 3 h 26"/>
                  <a:gd name="T28" fmla="*/ 25 w 69"/>
                  <a:gd name="T29" fmla="*/ 1 h 26"/>
                  <a:gd name="T30" fmla="*/ 22 w 69"/>
                  <a:gd name="T3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" h="26">
                    <a:moveTo>
                      <a:pt x="22" y="0"/>
                    </a:moveTo>
                    <a:lnTo>
                      <a:pt x="21" y="2"/>
                    </a:lnTo>
                    <a:lnTo>
                      <a:pt x="3" y="20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69" y="15"/>
                    </a:lnTo>
                    <a:lnTo>
                      <a:pt x="66" y="14"/>
                    </a:lnTo>
                    <a:lnTo>
                      <a:pt x="62" y="15"/>
                    </a:lnTo>
                    <a:lnTo>
                      <a:pt x="60" y="15"/>
                    </a:lnTo>
                    <a:lnTo>
                      <a:pt x="6" y="23"/>
                    </a:lnTo>
                    <a:lnTo>
                      <a:pt x="5" y="23"/>
                    </a:lnTo>
                    <a:lnTo>
                      <a:pt x="6" y="22"/>
                    </a:lnTo>
                    <a:lnTo>
                      <a:pt x="24" y="3"/>
                    </a:lnTo>
                    <a:lnTo>
                      <a:pt x="25" y="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0" name="Freeform 1306"/>
              <p:cNvSpPr/>
              <p:nvPr/>
            </p:nvSpPr>
            <p:spPr bwMode="auto">
              <a:xfrm>
                <a:off x="5572" y="1704"/>
                <a:ext cx="69" cy="26"/>
              </a:xfrm>
              <a:custGeom>
                <a:avLst/>
                <a:gdLst>
                  <a:gd name="T0" fmla="*/ 22 w 69"/>
                  <a:gd name="T1" fmla="*/ 0 h 26"/>
                  <a:gd name="T2" fmla="*/ 21 w 69"/>
                  <a:gd name="T3" fmla="*/ 2 h 26"/>
                  <a:gd name="T4" fmla="*/ 3 w 69"/>
                  <a:gd name="T5" fmla="*/ 20 h 26"/>
                  <a:gd name="T6" fmla="*/ 1 w 69"/>
                  <a:gd name="T7" fmla="*/ 23 h 26"/>
                  <a:gd name="T8" fmla="*/ 0 w 69"/>
                  <a:gd name="T9" fmla="*/ 24 h 26"/>
                  <a:gd name="T10" fmla="*/ 0 w 69"/>
                  <a:gd name="T11" fmla="*/ 26 h 26"/>
                  <a:gd name="T12" fmla="*/ 69 w 69"/>
                  <a:gd name="T13" fmla="*/ 15 h 26"/>
                  <a:gd name="T14" fmla="*/ 66 w 69"/>
                  <a:gd name="T15" fmla="*/ 14 h 26"/>
                  <a:gd name="T16" fmla="*/ 62 w 69"/>
                  <a:gd name="T17" fmla="*/ 15 h 26"/>
                  <a:gd name="T18" fmla="*/ 60 w 69"/>
                  <a:gd name="T19" fmla="*/ 15 h 26"/>
                  <a:gd name="T20" fmla="*/ 6 w 69"/>
                  <a:gd name="T21" fmla="*/ 23 h 26"/>
                  <a:gd name="T22" fmla="*/ 5 w 69"/>
                  <a:gd name="T23" fmla="*/ 23 h 26"/>
                  <a:gd name="T24" fmla="*/ 6 w 69"/>
                  <a:gd name="T25" fmla="*/ 22 h 26"/>
                  <a:gd name="T26" fmla="*/ 24 w 69"/>
                  <a:gd name="T27" fmla="*/ 3 h 26"/>
                  <a:gd name="T28" fmla="*/ 25 w 69"/>
                  <a:gd name="T29" fmla="*/ 1 h 26"/>
                  <a:gd name="T30" fmla="*/ 22 w 69"/>
                  <a:gd name="T3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" h="26">
                    <a:moveTo>
                      <a:pt x="22" y="0"/>
                    </a:moveTo>
                    <a:lnTo>
                      <a:pt x="21" y="2"/>
                    </a:lnTo>
                    <a:lnTo>
                      <a:pt x="3" y="20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69" y="15"/>
                    </a:lnTo>
                    <a:lnTo>
                      <a:pt x="66" y="14"/>
                    </a:lnTo>
                    <a:lnTo>
                      <a:pt x="62" y="15"/>
                    </a:lnTo>
                    <a:lnTo>
                      <a:pt x="60" y="15"/>
                    </a:lnTo>
                    <a:lnTo>
                      <a:pt x="6" y="23"/>
                    </a:lnTo>
                    <a:lnTo>
                      <a:pt x="5" y="23"/>
                    </a:lnTo>
                    <a:lnTo>
                      <a:pt x="6" y="22"/>
                    </a:lnTo>
                    <a:lnTo>
                      <a:pt x="24" y="3"/>
                    </a:lnTo>
                    <a:lnTo>
                      <a:pt x="25" y="1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1" name="Freeform 1307"/>
              <p:cNvSpPr/>
              <p:nvPr/>
            </p:nvSpPr>
            <p:spPr bwMode="auto">
              <a:xfrm>
                <a:off x="5452" y="1759"/>
                <a:ext cx="40" cy="21"/>
              </a:xfrm>
              <a:custGeom>
                <a:avLst/>
                <a:gdLst>
                  <a:gd name="T0" fmla="*/ 1 w 38"/>
                  <a:gd name="T1" fmla="*/ 0 h 20"/>
                  <a:gd name="T2" fmla="*/ 0 w 38"/>
                  <a:gd name="T3" fmla="*/ 1 h 20"/>
                  <a:gd name="T4" fmla="*/ 23 w 38"/>
                  <a:gd name="T5" fmla="*/ 20 h 20"/>
                  <a:gd name="T6" fmla="*/ 38 w 38"/>
                  <a:gd name="T7" fmla="*/ 8 h 20"/>
                  <a:gd name="T8" fmla="*/ 37 w 38"/>
                  <a:gd name="T9" fmla="*/ 5 h 20"/>
                  <a:gd name="T10" fmla="*/ 1 w 38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0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7" y="6"/>
                      <a:pt x="37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2" name="Freeform 1308"/>
              <p:cNvSpPr/>
              <p:nvPr/>
            </p:nvSpPr>
            <p:spPr bwMode="auto">
              <a:xfrm>
                <a:off x="5491" y="1764"/>
                <a:ext cx="6" cy="3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3 h 3"/>
                  <a:gd name="T4" fmla="*/ 6 w 6"/>
                  <a:gd name="T5" fmla="*/ 0 h 3"/>
                  <a:gd name="T6" fmla="*/ 0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3" name="Freeform 1309"/>
              <p:cNvSpPr/>
              <p:nvPr/>
            </p:nvSpPr>
            <p:spPr bwMode="auto">
              <a:xfrm>
                <a:off x="5450" y="1759"/>
                <a:ext cx="3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4" name="Freeform 1310"/>
              <p:cNvSpPr/>
              <p:nvPr/>
            </p:nvSpPr>
            <p:spPr bwMode="auto">
              <a:xfrm>
                <a:off x="5447" y="1759"/>
                <a:ext cx="29" cy="22"/>
              </a:xfrm>
              <a:custGeom>
                <a:avLst/>
                <a:gdLst>
                  <a:gd name="T0" fmla="*/ 0 w 29"/>
                  <a:gd name="T1" fmla="*/ 0 h 22"/>
                  <a:gd name="T2" fmla="*/ 28 w 29"/>
                  <a:gd name="T3" fmla="*/ 22 h 22"/>
                  <a:gd name="T4" fmla="*/ 29 w 29"/>
                  <a:gd name="T5" fmla="*/ 21 h 22"/>
                  <a:gd name="T6" fmla="*/ 5 w 29"/>
                  <a:gd name="T7" fmla="*/ 1 h 22"/>
                  <a:gd name="T8" fmla="*/ 3 w 29"/>
                  <a:gd name="T9" fmla="*/ 0 h 22"/>
                  <a:gd name="T10" fmla="*/ 0 w 29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2">
                    <a:moveTo>
                      <a:pt x="0" y="0"/>
                    </a:moveTo>
                    <a:lnTo>
                      <a:pt x="28" y="22"/>
                    </a:lnTo>
                    <a:lnTo>
                      <a:pt x="29" y="2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5" name="Freeform 1311"/>
              <p:cNvSpPr/>
              <p:nvPr/>
            </p:nvSpPr>
            <p:spPr bwMode="auto">
              <a:xfrm>
                <a:off x="5447" y="1759"/>
                <a:ext cx="29" cy="22"/>
              </a:xfrm>
              <a:custGeom>
                <a:avLst/>
                <a:gdLst>
                  <a:gd name="T0" fmla="*/ 0 w 29"/>
                  <a:gd name="T1" fmla="*/ 0 h 22"/>
                  <a:gd name="T2" fmla="*/ 28 w 29"/>
                  <a:gd name="T3" fmla="*/ 22 h 22"/>
                  <a:gd name="T4" fmla="*/ 29 w 29"/>
                  <a:gd name="T5" fmla="*/ 21 h 22"/>
                  <a:gd name="T6" fmla="*/ 5 w 29"/>
                  <a:gd name="T7" fmla="*/ 1 h 22"/>
                  <a:gd name="T8" fmla="*/ 3 w 29"/>
                  <a:gd name="T9" fmla="*/ 0 h 22"/>
                  <a:gd name="T10" fmla="*/ 0 w 29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2">
                    <a:moveTo>
                      <a:pt x="0" y="0"/>
                    </a:moveTo>
                    <a:lnTo>
                      <a:pt x="28" y="22"/>
                    </a:lnTo>
                    <a:lnTo>
                      <a:pt x="29" y="2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6" name="Freeform 1312"/>
              <p:cNvSpPr>
                <a:spLocks noEditPoints="1"/>
              </p:cNvSpPr>
              <p:nvPr/>
            </p:nvSpPr>
            <p:spPr bwMode="auto">
              <a:xfrm>
                <a:off x="5397" y="1757"/>
                <a:ext cx="103" cy="85"/>
              </a:xfrm>
              <a:custGeom>
                <a:avLst/>
                <a:gdLst>
                  <a:gd name="T0" fmla="*/ 103 w 103"/>
                  <a:gd name="T1" fmla="*/ 6 h 85"/>
                  <a:gd name="T2" fmla="*/ 103 w 103"/>
                  <a:gd name="T3" fmla="*/ 6 h 85"/>
                  <a:gd name="T4" fmla="*/ 48 w 103"/>
                  <a:gd name="T5" fmla="*/ 0 h 85"/>
                  <a:gd name="T6" fmla="*/ 0 w 103"/>
                  <a:gd name="T7" fmla="*/ 85 h 85"/>
                  <a:gd name="T8" fmla="*/ 0 w 103"/>
                  <a:gd name="T9" fmla="*/ 85 h 85"/>
                  <a:gd name="T10" fmla="*/ 48 w 103"/>
                  <a:gd name="T11" fmla="*/ 0 h 85"/>
                  <a:gd name="T12" fmla="*/ 50 w 103"/>
                  <a:gd name="T13" fmla="*/ 2 h 85"/>
                  <a:gd name="T14" fmla="*/ 53 w 103"/>
                  <a:gd name="T15" fmla="*/ 2 h 85"/>
                  <a:gd name="T16" fmla="*/ 56 w 103"/>
                  <a:gd name="T17" fmla="*/ 2 h 85"/>
                  <a:gd name="T18" fmla="*/ 94 w 103"/>
                  <a:gd name="T19" fmla="*/ 7 h 85"/>
                  <a:gd name="T20" fmla="*/ 100 w 103"/>
                  <a:gd name="T21" fmla="*/ 7 h 85"/>
                  <a:gd name="T22" fmla="*/ 95 w 103"/>
                  <a:gd name="T23" fmla="*/ 10 h 85"/>
                  <a:gd name="T24" fmla="*/ 79 w 103"/>
                  <a:gd name="T25" fmla="*/ 23 h 85"/>
                  <a:gd name="T26" fmla="*/ 78 w 103"/>
                  <a:gd name="T27" fmla="*/ 24 h 85"/>
                  <a:gd name="T28" fmla="*/ 79 w 103"/>
                  <a:gd name="T29" fmla="*/ 25 h 85"/>
                  <a:gd name="T30" fmla="*/ 103 w 103"/>
                  <a:gd name="T31" fmla="*/ 6 h 85"/>
                  <a:gd name="T32" fmla="*/ 48 w 103"/>
                  <a:gd name="T3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85">
                    <a:moveTo>
                      <a:pt x="103" y="6"/>
                    </a:moveTo>
                    <a:lnTo>
                      <a:pt x="103" y="6"/>
                    </a:lnTo>
                    <a:close/>
                    <a:moveTo>
                      <a:pt x="48" y="0"/>
                    </a:moveTo>
                    <a:lnTo>
                      <a:pt x="0" y="85"/>
                    </a:lnTo>
                    <a:lnTo>
                      <a:pt x="0" y="85"/>
                    </a:lnTo>
                    <a:lnTo>
                      <a:pt x="48" y="0"/>
                    </a:lnTo>
                    <a:lnTo>
                      <a:pt x="50" y="2"/>
                    </a:lnTo>
                    <a:lnTo>
                      <a:pt x="53" y="2"/>
                    </a:lnTo>
                    <a:lnTo>
                      <a:pt x="56" y="2"/>
                    </a:lnTo>
                    <a:lnTo>
                      <a:pt x="94" y="7"/>
                    </a:lnTo>
                    <a:lnTo>
                      <a:pt x="100" y="7"/>
                    </a:lnTo>
                    <a:lnTo>
                      <a:pt x="95" y="10"/>
                    </a:lnTo>
                    <a:lnTo>
                      <a:pt x="79" y="23"/>
                    </a:lnTo>
                    <a:lnTo>
                      <a:pt x="78" y="24"/>
                    </a:lnTo>
                    <a:lnTo>
                      <a:pt x="79" y="25"/>
                    </a:lnTo>
                    <a:lnTo>
                      <a:pt x="103" y="6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7" name="Freeform 1313"/>
              <p:cNvSpPr>
                <a:spLocks noEditPoints="1"/>
              </p:cNvSpPr>
              <p:nvPr/>
            </p:nvSpPr>
            <p:spPr bwMode="auto">
              <a:xfrm>
                <a:off x="5397" y="1757"/>
                <a:ext cx="103" cy="85"/>
              </a:xfrm>
              <a:custGeom>
                <a:avLst/>
                <a:gdLst>
                  <a:gd name="T0" fmla="*/ 103 w 103"/>
                  <a:gd name="T1" fmla="*/ 6 h 85"/>
                  <a:gd name="T2" fmla="*/ 103 w 103"/>
                  <a:gd name="T3" fmla="*/ 6 h 85"/>
                  <a:gd name="T4" fmla="*/ 48 w 103"/>
                  <a:gd name="T5" fmla="*/ 0 h 85"/>
                  <a:gd name="T6" fmla="*/ 0 w 103"/>
                  <a:gd name="T7" fmla="*/ 85 h 85"/>
                  <a:gd name="T8" fmla="*/ 0 w 103"/>
                  <a:gd name="T9" fmla="*/ 85 h 85"/>
                  <a:gd name="T10" fmla="*/ 48 w 103"/>
                  <a:gd name="T11" fmla="*/ 0 h 85"/>
                  <a:gd name="T12" fmla="*/ 50 w 103"/>
                  <a:gd name="T13" fmla="*/ 2 h 85"/>
                  <a:gd name="T14" fmla="*/ 53 w 103"/>
                  <a:gd name="T15" fmla="*/ 2 h 85"/>
                  <a:gd name="T16" fmla="*/ 56 w 103"/>
                  <a:gd name="T17" fmla="*/ 2 h 85"/>
                  <a:gd name="T18" fmla="*/ 94 w 103"/>
                  <a:gd name="T19" fmla="*/ 7 h 85"/>
                  <a:gd name="T20" fmla="*/ 100 w 103"/>
                  <a:gd name="T21" fmla="*/ 7 h 85"/>
                  <a:gd name="T22" fmla="*/ 95 w 103"/>
                  <a:gd name="T23" fmla="*/ 10 h 85"/>
                  <a:gd name="T24" fmla="*/ 79 w 103"/>
                  <a:gd name="T25" fmla="*/ 23 h 85"/>
                  <a:gd name="T26" fmla="*/ 78 w 103"/>
                  <a:gd name="T27" fmla="*/ 24 h 85"/>
                  <a:gd name="T28" fmla="*/ 79 w 103"/>
                  <a:gd name="T29" fmla="*/ 25 h 85"/>
                  <a:gd name="T30" fmla="*/ 103 w 103"/>
                  <a:gd name="T31" fmla="*/ 6 h 85"/>
                  <a:gd name="T32" fmla="*/ 48 w 103"/>
                  <a:gd name="T3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85">
                    <a:moveTo>
                      <a:pt x="103" y="6"/>
                    </a:moveTo>
                    <a:lnTo>
                      <a:pt x="103" y="6"/>
                    </a:lnTo>
                    <a:moveTo>
                      <a:pt x="48" y="0"/>
                    </a:moveTo>
                    <a:lnTo>
                      <a:pt x="0" y="85"/>
                    </a:lnTo>
                    <a:lnTo>
                      <a:pt x="0" y="85"/>
                    </a:lnTo>
                    <a:lnTo>
                      <a:pt x="48" y="0"/>
                    </a:lnTo>
                    <a:lnTo>
                      <a:pt x="50" y="2"/>
                    </a:lnTo>
                    <a:lnTo>
                      <a:pt x="53" y="2"/>
                    </a:lnTo>
                    <a:lnTo>
                      <a:pt x="56" y="2"/>
                    </a:lnTo>
                    <a:lnTo>
                      <a:pt x="94" y="7"/>
                    </a:lnTo>
                    <a:lnTo>
                      <a:pt x="100" y="7"/>
                    </a:lnTo>
                    <a:lnTo>
                      <a:pt x="95" y="10"/>
                    </a:lnTo>
                    <a:lnTo>
                      <a:pt x="79" y="23"/>
                    </a:lnTo>
                    <a:lnTo>
                      <a:pt x="78" y="24"/>
                    </a:lnTo>
                    <a:lnTo>
                      <a:pt x="79" y="25"/>
                    </a:lnTo>
                    <a:lnTo>
                      <a:pt x="103" y="6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8" name="Freeform 1314"/>
              <p:cNvSpPr/>
              <p:nvPr/>
            </p:nvSpPr>
            <p:spPr bwMode="auto">
              <a:xfrm>
                <a:off x="5402" y="1763"/>
                <a:ext cx="71" cy="74"/>
              </a:xfrm>
              <a:custGeom>
                <a:avLst/>
                <a:gdLst>
                  <a:gd name="T0" fmla="*/ 45 w 67"/>
                  <a:gd name="T1" fmla="*/ 0 h 70"/>
                  <a:gd name="T2" fmla="*/ 41 w 67"/>
                  <a:gd name="T3" fmla="*/ 1 h 70"/>
                  <a:gd name="T4" fmla="*/ 39 w 67"/>
                  <a:gd name="T5" fmla="*/ 1 h 70"/>
                  <a:gd name="T6" fmla="*/ 0 w 67"/>
                  <a:gd name="T7" fmla="*/ 70 h 70"/>
                  <a:gd name="T8" fmla="*/ 0 w 67"/>
                  <a:gd name="T9" fmla="*/ 70 h 70"/>
                  <a:gd name="T10" fmla="*/ 67 w 67"/>
                  <a:gd name="T11" fmla="*/ 18 h 70"/>
                  <a:gd name="T12" fmla="*/ 45 w 67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0">
                    <a:moveTo>
                      <a:pt x="45" y="0"/>
                    </a:moveTo>
                    <a:cubicBezTo>
                      <a:pt x="44" y="0"/>
                      <a:pt x="43" y="1"/>
                      <a:pt x="41" y="1"/>
                    </a:cubicBezTo>
                    <a:cubicBezTo>
                      <a:pt x="40" y="1"/>
                      <a:pt x="40" y="1"/>
                      <a:pt x="39" y="1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9" name="Freeform 1315"/>
              <p:cNvSpPr/>
              <p:nvPr/>
            </p:nvSpPr>
            <p:spPr bwMode="auto">
              <a:xfrm>
                <a:off x="5443" y="1759"/>
                <a:ext cx="6" cy="5"/>
              </a:xfrm>
              <a:custGeom>
                <a:avLst/>
                <a:gdLst>
                  <a:gd name="T0" fmla="*/ 3 w 6"/>
                  <a:gd name="T1" fmla="*/ 0 h 5"/>
                  <a:gd name="T2" fmla="*/ 0 w 6"/>
                  <a:gd name="T3" fmla="*/ 5 h 5"/>
                  <a:gd name="T4" fmla="*/ 2 w 6"/>
                  <a:gd name="T5" fmla="*/ 5 h 5"/>
                  <a:gd name="T6" fmla="*/ 6 w 6"/>
                  <a:gd name="T7" fmla="*/ 4 h 5"/>
                  <a:gd name="T8" fmla="*/ 3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0" name="Freeform 1316"/>
              <p:cNvSpPr/>
              <p:nvPr/>
            </p:nvSpPr>
            <p:spPr bwMode="auto">
              <a:xfrm>
                <a:off x="5401" y="183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1" name="Freeform 1317"/>
              <p:cNvSpPr/>
              <p:nvPr/>
            </p:nvSpPr>
            <p:spPr bwMode="auto">
              <a:xfrm>
                <a:off x="5401" y="1759"/>
                <a:ext cx="74" cy="79"/>
              </a:xfrm>
              <a:custGeom>
                <a:avLst/>
                <a:gdLst>
                  <a:gd name="T0" fmla="*/ 45 w 74"/>
                  <a:gd name="T1" fmla="*/ 0 h 79"/>
                  <a:gd name="T2" fmla="*/ 0 w 74"/>
                  <a:gd name="T3" fmla="*/ 79 h 79"/>
                  <a:gd name="T4" fmla="*/ 1 w 74"/>
                  <a:gd name="T5" fmla="*/ 78 h 79"/>
                  <a:gd name="T6" fmla="*/ 42 w 74"/>
                  <a:gd name="T7" fmla="*/ 5 h 79"/>
                  <a:gd name="T8" fmla="*/ 45 w 74"/>
                  <a:gd name="T9" fmla="*/ 0 h 79"/>
                  <a:gd name="T10" fmla="*/ 48 w 74"/>
                  <a:gd name="T11" fmla="*/ 4 h 79"/>
                  <a:gd name="T12" fmla="*/ 72 w 74"/>
                  <a:gd name="T13" fmla="*/ 23 h 79"/>
                  <a:gd name="T14" fmla="*/ 74 w 74"/>
                  <a:gd name="T15" fmla="*/ 22 h 79"/>
                  <a:gd name="T16" fmla="*/ 46 w 74"/>
                  <a:gd name="T17" fmla="*/ 0 h 79"/>
                  <a:gd name="T18" fmla="*/ 45 w 74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79">
                    <a:moveTo>
                      <a:pt x="45" y="0"/>
                    </a:moveTo>
                    <a:lnTo>
                      <a:pt x="0" y="79"/>
                    </a:lnTo>
                    <a:lnTo>
                      <a:pt x="1" y="78"/>
                    </a:lnTo>
                    <a:lnTo>
                      <a:pt x="42" y="5"/>
                    </a:lnTo>
                    <a:lnTo>
                      <a:pt x="45" y="0"/>
                    </a:lnTo>
                    <a:lnTo>
                      <a:pt x="48" y="4"/>
                    </a:lnTo>
                    <a:lnTo>
                      <a:pt x="72" y="23"/>
                    </a:lnTo>
                    <a:lnTo>
                      <a:pt x="74" y="22"/>
                    </a:lnTo>
                    <a:lnTo>
                      <a:pt x="46" y="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2" name="Freeform 1318"/>
              <p:cNvSpPr/>
              <p:nvPr/>
            </p:nvSpPr>
            <p:spPr bwMode="auto">
              <a:xfrm>
                <a:off x="5401" y="1759"/>
                <a:ext cx="74" cy="79"/>
              </a:xfrm>
              <a:custGeom>
                <a:avLst/>
                <a:gdLst>
                  <a:gd name="T0" fmla="*/ 45 w 74"/>
                  <a:gd name="T1" fmla="*/ 0 h 79"/>
                  <a:gd name="T2" fmla="*/ 0 w 74"/>
                  <a:gd name="T3" fmla="*/ 79 h 79"/>
                  <a:gd name="T4" fmla="*/ 1 w 74"/>
                  <a:gd name="T5" fmla="*/ 78 h 79"/>
                  <a:gd name="T6" fmla="*/ 42 w 74"/>
                  <a:gd name="T7" fmla="*/ 5 h 79"/>
                  <a:gd name="T8" fmla="*/ 45 w 74"/>
                  <a:gd name="T9" fmla="*/ 0 h 79"/>
                  <a:gd name="T10" fmla="*/ 48 w 74"/>
                  <a:gd name="T11" fmla="*/ 4 h 79"/>
                  <a:gd name="T12" fmla="*/ 72 w 74"/>
                  <a:gd name="T13" fmla="*/ 23 h 79"/>
                  <a:gd name="T14" fmla="*/ 74 w 74"/>
                  <a:gd name="T15" fmla="*/ 22 h 79"/>
                  <a:gd name="T16" fmla="*/ 46 w 74"/>
                  <a:gd name="T17" fmla="*/ 0 h 79"/>
                  <a:gd name="T18" fmla="*/ 45 w 74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79">
                    <a:moveTo>
                      <a:pt x="45" y="0"/>
                    </a:moveTo>
                    <a:lnTo>
                      <a:pt x="0" y="79"/>
                    </a:lnTo>
                    <a:lnTo>
                      <a:pt x="1" y="78"/>
                    </a:lnTo>
                    <a:lnTo>
                      <a:pt x="42" y="5"/>
                    </a:lnTo>
                    <a:lnTo>
                      <a:pt x="45" y="0"/>
                    </a:lnTo>
                    <a:lnTo>
                      <a:pt x="48" y="4"/>
                    </a:lnTo>
                    <a:lnTo>
                      <a:pt x="72" y="23"/>
                    </a:lnTo>
                    <a:lnTo>
                      <a:pt x="74" y="22"/>
                    </a:lnTo>
                    <a:lnTo>
                      <a:pt x="46" y="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3" name="Freeform 1319"/>
              <p:cNvSpPr/>
              <p:nvPr/>
            </p:nvSpPr>
            <p:spPr bwMode="auto">
              <a:xfrm>
                <a:off x="5397" y="1757"/>
                <a:ext cx="79" cy="86"/>
              </a:xfrm>
              <a:custGeom>
                <a:avLst/>
                <a:gdLst>
                  <a:gd name="T0" fmla="*/ 46 w 75"/>
                  <a:gd name="T1" fmla="*/ 0 h 82"/>
                  <a:gd name="T2" fmla="*/ 0 w 75"/>
                  <a:gd name="T3" fmla="*/ 81 h 82"/>
                  <a:gd name="T4" fmla="*/ 0 w 75"/>
                  <a:gd name="T5" fmla="*/ 82 h 82"/>
                  <a:gd name="T6" fmla="*/ 75 w 75"/>
                  <a:gd name="T7" fmla="*/ 24 h 82"/>
                  <a:gd name="T8" fmla="*/ 74 w 75"/>
                  <a:gd name="T9" fmla="*/ 23 h 82"/>
                  <a:gd name="T10" fmla="*/ 72 w 75"/>
                  <a:gd name="T11" fmla="*/ 24 h 82"/>
                  <a:gd name="T12" fmla="*/ 5 w 75"/>
                  <a:gd name="T13" fmla="*/ 76 h 82"/>
                  <a:gd name="T14" fmla="*/ 4 w 75"/>
                  <a:gd name="T15" fmla="*/ 77 h 82"/>
                  <a:gd name="T16" fmla="*/ 47 w 75"/>
                  <a:gd name="T17" fmla="*/ 2 h 82"/>
                  <a:gd name="T18" fmla="*/ 48 w 75"/>
                  <a:gd name="T19" fmla="*/ 2 h 82"/>
                  <a:gd name="T20" fmla="*/ 46 w 75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82">
                    <a:moveTo>
                      <a:pt x="46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4" name="Freeform 1320"/>
              <p:cNvSpPr/>
              <p:nvPr/>
            </p:nvSpPr>
            <p:spPr bwMode="auto">
              <a:xfrm>
                <a:off x="5395" y="1842"/>
                <a:ext cx="2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5" name="Freeform 1321"/>
              <p:cNvSpPr/>
              <p:nvPr/>
            </p:nvSpPr>
            <p:spPr bwMode="auto">
              <a:xfrm>
                <a:off x="5556" y="2108"/>
                <a:ext cx="49" cy="32"/>
              </a:xfrm>
              <a:custGeom>
                <a:avLst/>
                <a:gdLst>
                  <a:gd name="T0" fmla="*/ 0 w 46"/>
                  <a:gd name="T1" fmla="*/ 0 h 30"/>
                  <a:gd name="T2" fmla="*/ 0 w 46"/>
                  <a:gd name="T3" fmla="*/ 1 h 30"/>
                  <a:gd name="T4" fmla="*/ 25 w 46"/>
                  <a:gd name="T5" fmla="*/ 20 h 30"/>
                  <a:gd name="T6" fmla="*/ 30 w 46"/>
                  <a:gd name="T7" fmla="*/ 17 h 30"/>
                  <a:gd name="T8" fmla="*/ 34 w 46"/>
                  <a:gd name="T9" fmla="*/ 21 h 30"/>
                  <a:gd name="T10" fmla="*/ 32 w 46"/>
                  <a:gd name="T11" fmla="*/ 25 h 30"/>
                  <a:gd name="T12" fmla="*/ 39 w 46"/>
                  <a:gd name="T13" fmla="*/ 30 h 30"/>
                  <a:gd name="T14" fmla="*/ 46 w 46"/>
                  <a:gd name="T15" fmla="*/ 12 h 30"/>
                  <a:gd name="T16" fmla="*/ 42 w 46"/>
                  <a:gd name="T17" fmla="*/ 5 h 30"/>
                  <a:gd name="T18" fmla="*/ 0 w 46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30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18"/>
                      <a:pt x="28" y="17"/>
                      <a:pt x="30" y="17"/>
                    </a:cubicBezTo>
                    <a:cubicBezTo>
                      <a:pt x="32" y="17"/>
                      <a:pt x="34" y="19"/>
                      <a:pt x="34" y="21"/>
                    </a:cubicBezTo>
                    <a:cubicBezTo>
                      <a:pt x="34" y="23"/>
                      <a:pt x="33" y="24"/>
                      <a:pt x="32" y="25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4" y="11"/>
                      <a:pt x="42" y="8"/>
                      <a:pt x="42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6" name="Freeform 1322"/>
              <p:cNvSpPr/>
              <p:nvPr/>
            </p:nvSpPr>
            <p:spPr bwMode="auto">
              <a:xfrm>
                <a:off x="5583" y="2126"/>
                <a:ext cx="9" cy="9"/>
              </a:xfrm>
              <a:custGeom>
                <a:avLst/>
                <a:gdLst>
                  <a:gd name="T0" fmla="*/ 5 w 9"/>
                  <a:gd name="T1" fmla="*/ 0 h 8"/>
                  <a:gd name="T2" fmla="*/ 0 w 9"/>
                  <a:gd name="T3" fmla="*/ 3 h 8"/>
                  <a:gd name="T4" fmla="*/ 7 w 9"/>
                  <a:gd name="T5" fmla="*/ 8 h 8"/>
                  <a:gd name="T6" fmla="*/ 9 w 9"/>
                  <a:gd name="T7" fmla="*/ 4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9" y="6"/>
                      <a:pt x="9" y="4"/>
                    </a:cubicBezTo>
                    <a:cubicBezTo>
                      <a:pt x="9" y="2"/>
                      <a:pt x="7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7" name="Freeform 1323"/>
              <p:cNvSpPr/>
              <p:nvPr/>
            </p:nvSpPr>
            <p:spPr bwMode="auto">
              <a:xfrm>
                <a:off x="5554" y="210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8" name="Freeform 1324"/>
              <p:cNvSpPr/>
              <p:nvPr/>
            </p:nvSpPr>
            <p:spPr bwMode="auto">
              <a:xfrm>
                <a:off x="5601" y="2114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4 w 7"/>
                  <a:gd name="T3" fmla="*/ 7 h 7"/>
                  <a:gd name="T4" fmla="*/ 7 w 7"/>
                  <a:gd name="T5" fmla="*/ 1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0" y="3"/>
                      <a:pt x="2" y="6"/>
                      <a:pt x="4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9" name="Freeform 1325"/>
              <p:cNvSpPr/>
              <p:nvPr/>
            </p:nvSpPr>
            <p:spPr bwMode="auto">
              <a:xfrm>
                <a:off x="5597" y="2115"/>
                <a:ext cx="12" cy="26"/>
              </a:xfrm>
              <a:custGeom>
                <a:avLst/>
                <a:gdLst>
                  <a:gd name="T0" fmla="*/ 11 w 12"/>
                  <a:gd name="T1" fmla="*/ 0 h 26"/>
                  <a:gd name="T2" fmla="*/ 8 w 12"/>
                  <a:gd name="T3" fmla="*/ 6 h 26"/>
                  <a:gd name="T4" fmla="*/ 0 w 12"/>
                  <a:gd name="T5" fmla="*/ 25 h 26"/>
                  <a:gd name="T6" fmla="*/ 1 w 12"/>
                  <a:gd name="T7" fmla="*/ 26 h 26"/>
                  <a:gd name="T8" fmla="*/ 12 w 12"/>
                  <a:gd name="T9" fmla="*/ 0 h 26"/>
                  <a:gd name="T10" fmla="*/ 12 w 12"/>
                  <a:gd name="T11" fmla="*/ 0 h 26"/>
                  <a:gd name="T12" fmla="*/ 11 w 1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6">
                    <a:moveTo>
                      <a:pt x="11" y="0"/>
                    </a:moveTo>
                    <a:lnTo>
                      <a:pt x="8" y="6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0" name="Freeform 1326"/>
              <p:cNvSpPr/>
              <p:nvPr/>
            </p:nvSpPr>
            <p:spPr bwMode="auto">
              <a:xfrm>
                <a:off x="5597" y="2115"/>
                <a:ext cx="12" cy="26"/>
              </a:xfrm>
              <a:custGeom>
                <a:avLst/>
                <a:gdLst>
                  <a:gd name="T0" fmla="*/ 11 w 12"/>
                  <a:gd name="T1" fmla="*/ 0 h 26"/>
                  <a:gd name="T2" fmla="*/ 8 w 12"/>
                  <a:gd name="T3" fmla="*/ 6 h 26"/>
                  <a:gd name="T4" fmla="*/ 0 w 12"/>
                  <a:gd name="T5" fmla="*/ 25 h 26"/>
                  <a:gd name="T6" fmla="*/ 1 w 12"/>
                  <a:gd name="T7" fmla="*/ 26 h 26"/>
                  <a:gd name="T8" fmla="*/ 12 w 12"/>
                  <a:gd name="T9" fmla="*/ 0 h 26"/>
                  <a:gd name="T10" fmla="*/ 12 w 12"/>
                  <a:gd name="T11" fmla="*/ 0 h 26"/>
                  <a:gd name="T12" fmla="*/ 11 w 1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6">
                    <a:moveTo>
                      <a:pt x="11" y="0"/>
                    </a:moveTo>
                    <a:lnTo>
                      <a:pt x="8" y="6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1" name="Freeform 1327"/>
              <p:cNvSpPr/>
              <p:nvPr/>
            </p:nvSpPr>
            <p:spPr bwMode="auto">
              <a:xfrm>
                <a:off x="5550" y="2106"/>
                <a:ext cx="89" cy="66"/>
              </a:xfrm>
              <a:custGeom>
                <a:avLst/>
                <a:gdLst>
                  <a:gd name="T0" fmla="*/ 0 w 84"/>
                  <a:gd name="T1" fmla="*/ 0 h 62"/>
                  <a:gd name="T2" fmla="*/ 0 w 84"/>
                  <a:gd name="T3" fmla="*/ 1 h 62"/>
                  <a:gd name="T4" fmla="*/ 45 w 84"/>
                  <a:gd name="T5" fmla="*/ 34 h 62"/>
                  <a:gd name="T6" fmla="*/ 46 w 84"/>
                  <a:gd name="T7" fmla="*/ 33 h 62"/>
                  <a:gd name="T8" fmla="*/ 45 w 84"/>
                  <a:gd name="T9" fmla="*/ 32 h 62"/>
                  <a:gd name="T10" fmla="*/ 38 w 84"/>
                  <a:gd name="T11" fmla="*/ 27 h 62"/>
                  <a:gd name="T12" fmla="*/ 31 w 84"/>
                  <a:gd name="T13" fmla="*/ 22 h 62"/>
                  <a:gd name="T14" fmla="*/ 6 w 84"/>
                  <a:gd name="T15" fmla="*/ 3 h 62"/>
                  <a:gd name="T16" fmla="*/ 4 w 84"/>
                  <a:gd name="T17" fmla="*/ 2 h 62"/>
                  <a:gd name="T18" fmla="*/ 6 w 84"/>
                  <a:gd name="T19" fmla="*/ 2 h 62"/>
                  <a:gd name="T20" fmla="*/ 48 w 84"/>
                  <a:gd name="T21" fmla="*/ 7 h 62"/>
                  <a:gd name="T22" fmla="*/ 55 w 84"/>
                  <a:gd name="T23" fmla="*/ 8 h 62"/>
                  <a:gd name="T24" fmla="*/ 56 w 84"/>
                  <a:gd name="T25" fmla="*/ 8 h 62"/>
                  <a:gd name="T26" fmla="*/ 56 w 84"/>
                  <a:gd name="T27" fmla="*/ 8 h 62"/>
                  <a:gd name="T28" fmla="*/ 57 w 84"/>
                  <a:gd name="T29" fmla="*/ 6 h 62"/>
                  <a:gd name="T30" fmla="*/ 84 w 84"/>
                  <a:gd name="T31" fmla="*/ 62 h 62"/>
                  <a:gd name="T32" fmla="*/ 57 w 84"/>
                  <a:gd name="T33" fmla="*/ 6 h 62"/>
                  <a:gd name="T34" fmla="*/ 0 w 84"/>
                  <a:gd name="T3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6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84" y="62"/>
                      <a:pt x="84" y="62"/>
                      <a:pt x="84" y="62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2" name="Freeform 1328"/>
              <p:cNvSpPr/>
              <p:nvPr/>
            </p:nvSpPr>
            <p:spPr bwMode="auto">
              <a:xfrm>
                <a:off x="5549" y="210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3" name="Freeform 1329"/>
              <p:cNvSpPr/>
              <p:nvPr/>
            </p:nvSpPr>
            <p:spPr bwMode="auto">
              <a:xfrm>
                <a:off x="5599" y="2122"/>
                <a:ext cx="35" cy="47"/>
              </a:xfrm>
              <a:custGeom>
                <a:avLst/>
                <a:gdLst>
                  <a:gd name="T0" fmla="*/ 13 w 33"/>
                  <a:gd name="T1" fmla="*/ 0 h 44"/>
                  <a:gd name="T2" fmla="*/ 10 w 33"/>
                  <a:gd name="T3" fmla="*/ 1 h 44"/>
                  <a:gd name="T4" fmla="*/ 8 w 33"/>
                  <a:gd name="T5" fmla="*/ 0 h 44"/>
                  <a:gd name="T6" fmla="*/ 0 w 33"/>
                  <a:gd name="T7" fmla="*/ 19 h 44"/>
                  <a:gd name="T8" fmla="*/ 33 w 33"/>
                  <a:gd name="T9" fmla="*/ 44 h 44"/>
                  <a:gd name="T10" fmla="*/ 13 w 33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4">
                    <a:moveTo>
                      <a:pt x="13" y="0"/>
                    </a:moveTo>
                    <a:cubicBezTo>
                      <a:pt x="12" y="0"/>
                      <a:pt x="11" y="1"/>
                      <a:pt x="10" y="1"/>
                    </a:cubicBezTo>
                    <a:cubicBezTo>
                      <a:pt x="9" y="1"/>
                      <a:pt x="9" y="0"/>
                      <a:pt x="8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4" name="Freeform 1330"/>
              <p:cNvSpPr/>
              <p:nvPr/>
            </p:nvSpPr>
            <p:spPr bwMode="auto">
              <a:xfrm>
                <a:off x="5608" y="2117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5 h 6"/>
                  <a:gd name="T4" fmla="*/ 2 w 5"/>
                  <a:gd name="T5" fmla="*/ 6 h 6"/>
                  <a:gd name="T6" fmla="*/ 5 w 5"/>
                  <a:gd name="T7" fmla="*/ 5 h 6"/>
                  <a:gd name="T8" fmla="*/ 3 w 5"/>
                  <a:gd name="T9" fmla="*/ 1 h 6"/>
                  <a:gd name="T10" fmla="*/ 2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6"/>
                      <a:pt x="2" y="6"/>
                    </a:cubicBezTo>
                    <a:cubicBezTo>
                      <a:pt x="3" y="6"/>
                      <a:pt x="4" y="5"/>
                      <a:pt x="5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5" name="Freeform 1331"/>
              <p:cNvSpPr>
                <a:spLocks noEditPoints="1"/>
              </p:cNvSpPr>
              <p:nvPr/>
            </p:nvSpPr>
            <p:spPr bwMode="auto">
              <a:xfrm>
                <a:off x="5598" y="2115"/>
                <a:ext cx="36" cy="54"/>
              </a:xfrm>
              <a:custGeom>
                <a:avLst/>
                <a:gdLst>
                  <a:gd name="T0" fmla="*/ 13 w 36"/>
                  <a:gd name="T1" fmla="*/ 3 h 54"/>
                  <a:gd name="T2" fmla="*/ 15 w 36"/>
                  <a:gd name="T3" fmla="*/ 7 h 54"/>
                  <a:gd name="T4" fmla="*/ 36 w 36"/>
                  <a:gd name="T5" fmla="*/ 54 h 54"/>
                  <a:gd name="T6" fmla="*/ 36 w 36"/>
                  <a:gd name="T7" fmla="*/ 54 h 54"/>
                  <a:gd name="T8" fmla="*/ 13 w 36"/>
                  <a:gd name="T9" fmla="*/ 3 h 54"/>
                  <a:gd name="T10" fmla="*/ 11 w 36"/>
                  <a:gd name="T11" fmla="*/ 0 h 54"/>
                  <a:gd name="T12" fmla="*/ 0 w 36"/>
                  <a:gd name="T13" fmla="*/ 26 h 54"/>
                  <a:gd name="T14" fmla="*/ 1 w 36"/>
                  <a:gd name="T15" fmla="*/ 27 h 54"/>
                  <a:gd name="T16" fmla="*/ 10 w 36"/>
                  <a:gd name="T17" fmla="*/ 7 h 54"/>
                  <a:gd name="T18" fmla="*/ 12 w 36"/>
                  <a:gd name="T19" fmla="*/ 2 h 54"/>
                  <a:gd name="T20" fmla="*/ 11 w 36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54">
                    <a:moveTo>
                      <a:pt x="13" y="3"/>
                    </a:moveTo>
                    <a:lnTo>
                      <a:pt x="15" y="7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13" y="3"/>
                    </a:lnTo>
                    <a:close/>
                    <a:moveTo>
                      <a:pt x="11" y="0"/>
                    </a:moveTo>
                    <a:lnTo>
                      <a:pt x="0" y="26"/>
                    </a:lnTo>
                    <a:lnTo>
                      <a:pt x="1" y="27"/>
                    </a:lnTo>
                    <a:lnTo>
                      <a:pt x="10" y="7"/>
                    </a:lnTo>
                    <a:lnTo>
                      <a:pt x="1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6" name="Freeform 1332"/>
              <p:cNvSpPr>
                <a:spLocks noEditPoints="1"/>
              </p:cNvSpPr>
              <p:nvPr/>
            </p:nvSpPr>
            <p:spPr bwMode="auto">
              <a:xfrm>
                <a:off x="5598" y="2115"/>
                <a:ext cx="36" cy="54"/>
              </a:xfrm>
              <a:custGeom>
                <a:avLst/>
                <a:gdLst>
                  <a:gd name="T0" fmla="*/ 13 w 36"/>
                  <a:gd name="T1" fmla="*/ 3 h 54"/>
                  <a:gd name="T2" fmla="*/ 15 w 36"/>
                  <a:gd name="T3" fmla="*/ 7 h 54"/>
                  <a:gd name="T4" fmla="*/ 36 w 36"/>
                  <a:gd name="T5" fmla="*/ 54 h 54"/>
                  <a:gd name="T6" fmla="*/ 36 w 36"/>
                  <a:gd name="T7" fmla="*/ 54 h 54"/>
                  <a:gd name="T8" fmla="*/ 13 w 36"/>
                  <a:gd name="T9" fmla="*/ 3 h 54"/>
                  <a:gd name="T10" fmla="*/ 11 w 36"/>
                  <a:gd name="T11" fmla="*/ 0 h 54"/>
                  <a:gd name="T12" fmla="*/ 0 w 36"/>
                  <a:gd name="T13" fmla="*/ 26 h 54"/>
                  <a:gd name="T14" fmla="*/ 1 w 36"/>
                  <a:gd name="T15" fmla="*/ 27 h 54"/>
                  <a:gd name="T16" fmla="*/ 10 w 36"/>
                  <a:gd name="T17" fmla="*/ 7 h 54"/>
                  <a:gd name="T18" fmla="*/ 12 w 36"/>
                  <a:gd name="T19" fmla="*/ 2 h 54"/>
                  <a:gd name="T20" fmla="*/ 11 w 36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54">
                    <a:moveTo>
                      <a:pt x="13" y="3"/>
                    </a:moveTo>
                    <a:lnTo>
                      <a:pt x="15" y="7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13" y="3"/>
                    </a:lnTo>
                    <a:moveTo>
                      <a:pt x="11" y="0"/>
                    </a:moveTo>
                    <a:lnTo>
                      <a:pt x="0" y="26"/>
                    </a:lnTo>
                    <a:lnTo>
                      <a:pt x="1" y="27"/>
                    </a:lnTo>
                    <a:lnTo>
                      <a:pt x="10" y="7"/>
                    </a:lnTo>
                    <a:lnTo>
                      <a:pt x="12" y="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7" name="Freeform 1333"/>
              <p:cNvSpPr/>
              <p:nvPr/>
            </p:nvSpPr>
            <p:spPr bwMode="auto">
              <a:xfrm>
                <a:off x="5597" y="2113"/>
                <a:ext cx="42" cy="59"/>
              </a:xfrm>
              <a:custGeom>
                <a:avLst/>
                <a:gdLst>
                  <a:gd name="T0" fmla="*/ 13 w 42"/>
                  <a:gd name="T1" fmla="*/ 0 h 59"/>
                  <a:gd name="T2" fmla="*/ 12 w 42"/>
                  <a:gd name="T3" fmla="*/ 2 h 59"/>
                  <a:gd name="T4" fmla="*/ 13 w 42"/>
                  <a:gd name="T5" fmla="*/ 4 h 59"/>
                  <a:gd name="T6" fmla="*/ 14 w 42"/>
                  <a:gd name="T7" fmla="*/ 5 h 59"/>
                  <a:gd name="T8" fmla="*/ 37 w 42"/>
                  <a:gd name="T9" fmla="*/ 56 h 59"/>
                  <a:gd name="T10" fmla="*/ 2 w 42"/>
                  <a:gd name="T11" fmla="*/ 29 h 59"/>
                  <a:gd name="T12" fmla="*/ 1 w 42"/>
                  <a:gd name="T13" fmla="*/ 28 h 59"/>
                  <a:gd name="T14" fmla="*/ 0 w 42"/>
                  <a:gd name="T15" fmla="*/ 29 h 59"/>
                  <a:gd name="T16" fmla="*/ 41 w 42"/>
                  <a:gd name="T17" fmla="*/ 59 h 59"/>
                  <a:gd name="T18" fmla="*/ 42 w 42"/>
                  <a:gd name="T19" fmla="*/ 59 h 59"/>
                  <a:gd name="T20" fmla="*/ 13 w 42"/>
                  <a:gd name="T2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59">
                    <a:moveTo>
                      <a:pt x="13" y="0"/>
                    </a:moveTo>
                    <a:lnTo>
                      <a:pt x="12" y="2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37" y="56"/>
                    </a:lnTo>
                    <a:lnTo>
                      <a:pt x="2" y="29"/>
                    </a:lnTo>
                    <a:lnTo>
                      <a:pt x="1" y="28"/>
                    </a:lnTo>
                    <a:lnTo>
                      <a:pt x="0" y="29"/>
                    </a:lnTo>
                    <a:lnTo>
                      <a:pt x="41" y="59"/>
                    </a:lnTo>
                    <a:lnTo>
                      <a:pt x="42" y="5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8" name="Freeform 1334"/>
              <p:cNvSpPr/>
              <p:nvPr/>
            </p:nvSpPr>
            <p:spPr bwMode="auto">
              <a:xfrm>
                <a:off x="5597" y="2113"/>
                <a:ext cx="42" cy="59"/>
              </a:xfrm>
              <a:custGeom>
                <a:avLst/>
                <a:gdLst>
                  <a:gd name="T0" fmla="*/ 13 w 42"/>
                  <a:gd name="T1" fmla="*/ 0 h 59"/>
                  <a:gd name="T2" fmla="*/ 12 w 42"/>
                  <a:gd name="T3" fmla="*/ 2 h 59"/>
                  <a:gd name="T4" fmla="*/ 13 w 42"/>
                  <a:gd name="T5" fmla="*/ 4 h 59"/>
                  <a:gd name="T6" fmla="*/ 14 w 42"/>
                  <a:gd name="T7" fmla="*/ 5 h 59"/>
                  <a:gd name="T8" fmla="*/ 37 w 42"/>
                  <a:gd name="T9" fmla="*/ 56 h 59"/>
                  <a:gd name="T10" fmla="*/ 2 w 42"/>
                  <a:gd name="T11" fmla="*/ 29 h 59"/>
                  <a:gd name="T12" fmla="*/ 1 w 42"/>
                  <a:gd name="T13" fmla="*/ 28 h 59"/>
                  <a:gd name="T14" fmla="*/ 0 w 42"/>
                  <a:gd name="T15" fmla="*/ 29 h 59"/>
                  <a:gd name="T16" fmla="*/ 41 w 42"/>
                  <a:gd name="T17" fmla="*/ 59 h 59"/>
                  <a:gd name="T18" fmla="*/ 42 w 42"/>
                  <a:gd name="T19" fmla="*/ 59 h 59"/>
                  <a:gd name="T20" fmla="*/ 13 w 42"/>
                  <a:gd name="T2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59">
                    <a:moveTo>
                      <a:pt x="13" y="0"/>
                    </a:moveTo>
                    <a:lnTo>
                      <a:pt x="12" y="2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37" y="56"/>
                    </a:lnTo>
                    <a:lnTo>
                      <a:pt x="2" y="29"/>
                    </a:lnTo>
                    <a:lnTo>
                      <a:pt x="1" y="28"/>
                    </a:lnTo>
                    <a:lnTo>
                      <a:pt x="0" y="29"/>
                    </a:lnTo>
                    <a:lnTo>
                      <a:pt x="41" y="59"/>
                    </a:lnTo>
                    <a:lnTo>
                      <a:pt x="42" y="59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9" name="Freeform 1335"/>
              <p:cNvSpPr/>
              <p:nvPr/>
            </p:nvSpPr>
            <p:spPr bwMode="auto">
              <a:xfrm>
                <a:off x="5638" y="217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0" name="Freeform 1336"/>
              <p:cNvSpPr/>
              <p:nvPr/>
            </p:nvSpPr>
            <p:spPr bwMode="auto">
              <a:xfrm>
                <a:off x="5638" y="217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1" name="Freeform 1337"/>
              <p:cNvSpPr/>
              <p:nvPr/>
            </p:nvSpPr>
            <p:spPr bwMode="auto">
              <a:xfrm>
                <a:off x="5408" y="2006"/>
                <a:ext cx="35" cy="24"/>
              </a:xfrm>
              <a:custGeom>
                <a:avLst/>
                <a:gdLst>
                  <a:gd name="T0" fmla="*/ 31 w 33"/>
                  <a:gd name="T1" fmla="*/ 0 h 23"/>
                  <a:gd name="T2" fmla="*/ 0 w 33"/>
                  <a:gd name="T3" fmla="*/ 7 h 23"/>
                  <a:gd name="T4" fmla="*/ 0 w 33"/>
                  <a:gd name="T5" fmla="*/ 7 h 23"/>
                  <a:gd name="T6" fmla="*/ 0 w 33"/>
                  <a:gd name="T7" fmla="*/ 10 h 23"/>
                  <a:gd name="T8" fmla="*/ 28 w 33"/>
                  <a:gd name="T9" fmla="*/ 23 h 23"/>
                  <a:gd name="T10" fmla="*/ 33 w 33"/>
                  <a:gd name="T11" fmla="*/ 3 h 23"/>
                  <a:gd name="T12" fmla="*/ 31 w 33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3">
                    <a:moveTo>
                      <a:pt x="3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1" y="1"/>
                      <a:pt x="31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2" name="Freeform 1338"/>
              <p:cNvSpPr/>
              <p:nvPr/>
            </p:nvSpPr>
            <p:spPr bwMode="auto">
              <a:xfrm>
                <a:off x="5403" y="2013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1 h 3"/>
                  <a:gd name="T4" fmla="*/ 5 w 5"/>
                  <a:gd name="T5" fmla="*/ 3 h 3"/>
                  <a:gd name="T6" fmla="*/ 5 w 5"/>
                  <a:gd name="T7" fmla="*/ 0 h 3"/>
                  <a:gd name="T8" fmla="*/ 5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3" name="Freeform 1339"/>
              <p:cNvSpPr/>
              <p:nvPr/>
            </p:nvSpPr>
            <p:spPr bwMode="auto">
              <a:xfrm>
                <a:off x="5441" y="2005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1 h 4"/>
                  <a:gd name="T4" fmla="*/ 2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4" name="Freeform 1340"/>
              <p:cNvSpPr/>
              <p:nvPr/>
            </p:nvSpPr>
            <p:spPr bwMode="auto">
              <a:xfrm>
                <a:off x="5401" y="2004"/>
                <a:ext cx="44" cy="27"/>
              </a:xfrm>
              <a:custGeom>
                <a:avLst/>
                <a:gdLst>
                  <a:gd name="T0" fmla="*/ 40 w 42"/>
                  <a:gd name="T1" fmla="*/ 0 h 26"/>
                  <a:gd name="T2" fmla="*/ 0 w 42"/>
                  <a:gd name="T3" fmla="*/ 9 h 26"/>
                  <a:gd name="T4" fmla="*/ 2 w 42"/>
                  <a:gd name="T5" fmla="*/ 10 h 26"/>
                  <a:gd name="T6" fmla="*/ 7 w 42"/>
                  <a:gd name="T7" fmla="*/ 9 h 26"/>
                  <a:gd name="T8" fmla="*/ 38 w 42"/>
                  <a:gd name="T9" fmla="*/ 2 h 26"/>
                  <a:gd name="T10" fmla="*/ 41 w 42"/>
                  <a:gd name="T11" fmla="*/ 1 h 26"/>
                  <a:gd name="T12" fmla="*/ 40 w 42"/>
                  <a:gd name="T13" fmla="*/ 5 h 26"/>
                  <a:gd name="T14" fmla="*/ 35 w 42"/>
                  <a:gd name="T15" fmla="*/ 25 h 26"/>
                  <a:gd name="T16" fmla="*/ 37 w 42"/>
                  <a:gd name="T17" fmla="*/ 26 h 26"/>
                  <a:gd name="T18" fmla="*/ 42 w 42"/>
                  <a:gd name="T19" fmla="*/ 1 h 26"/>
                  <a:gd name="T20" fmla="*/ 42 w 42"/>
                  <a:gd name="T21" fmla="*/ 1 h 26"/>
                  <a:gd name="T22" fmla="*/ 42 w 42"/>
                  <a:gd name="T23" fmla="*/ 1 h 26"/>
                  <a:gd name="T24" fmla="*/ 40 w 42"/>
                  <a:gd name="T2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6">
                    <a:moveTo>
                      <a:pt x="4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5" name="Freeform 1341"/>
              <p:cNvSpPr/>
              <p:nvPr/>
            </p:nvSpPr>
            <p:spPr bwMode="auto">
              <a:xfrm>
                <a:off x="5400" y="2013"/>
                <a:ext cx="40" cy="19"/>
              </a:xfrm>
              <a:custGeom>
                <a:avLst/>
                <a:gdLst>
                  <a:gd name="T0" fmla="*/ 1 w 38"/>
                  <a:gd name="T1" fmla="*/ 0 h 18"/>
                  <a:gd name="T2" fmla="*/ 0 w 38"/>
                  <a:gd name="T3" fmla="*/ 0 h 18"/>
                  <a:gd name="T4" fmla="*/ 0 w 38"/>
                  <a:gd name="T5" fmla="*/ 0 h 18"/>
                  <a:gd name="T6" fmla="*/ 0 w 38"/>
                  <a:gd name="T7" fmla="*/ 1 h 18"/>
                  <a:gd name="T8" fmla="*/ 37 w 38"/>
                  <a:gd name="T9" fmla="*/ 18 h 18"/>
                  <a:gd name="T10" fmla="*/ 38 w 38"/>
                  <a:gd name="T11" fmla="*/ 17 h 18"/>
                  <a:gd name="T12" fmla="*/ 36 w 38"/>
                  <a:gd name="T13" fmla="*/ 16 h 18"/>
                  <a:gd name="T14" fmla="*/ 8 w 38"/>
                  <a:gd name="T15" fmla="*/ 3 h 18"/>
                  <a:gd name="T16" fmla="*/ 3 w 38"/>
                  <a:gd name="T17" fmla="*/ 1 h 18"/>
                  <a:gd name="T18" fmla="*/ 1 w 38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8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6" name="Freeform 1342"/>
              <p:cNvSpPr/>
              <p:nvPr/>
            </p:nvSpPr>
            <p:spPr bwMode="auto">
              <a:xfrm>
                <a:off x="5398" y="2013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7" name="Freeform 1343"/>
              <p:cNvSpPr/>
              <p:nvPr/>
            </p:nvSpPr>
            <p:spPr bwMode="auto">
              <a:xfrm>
                <a:off x="5443" y="200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2 w 3"/>
                  <a:gd name="T7" fmla="*/ 2 h 2"/>
                  <a:gd name="T8" fmla="*/ 2 w 3"/>
                  <a:gd name="T9" fmla="*/ 2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8" name="Freeform 1344"/>
              <p:cNvSpPr/>
              <p:nvPr/>
            </p:nvSpPr>
            <p:spPr bwMode="auto">
              <a:xfrm>
                <a:off x="5386" y="2122"/>
                <a:ext cx="40" cy="72"/>
              </a:xfrm>
              <a:custGeom>
                <a:avLst/>
                <a:gdLst>
                  <a:gd name="T0" fmla="*/ 29 w 38"/>
                  <a:gd name="T1" fmla="*/ 0 h 68"/>
                  <a:gd name="T2" fmla="*/ 0 w 38"/>
                  <a:gd name="T3" fmla="*/ 30 h 68"/>
                  <a:gd name="T4" fmla="*/ 1 w 38"/>
                  <a:gd name="T5" fmla="*/ 35 h 68"/>
                  <a:gd name="T6" fmla="*/ 0 w 38"/>
                  <a:gd name="T7" fmla="*/ 40 h 68"/>
                  <a:gd name="T8" fmla="*/ 36 w 38"/>
                  <a:gd name="T9" fmla="*/ 68 h 68"/>
                  <a:gd name="T10" fmla="*/ 38 w 38"/>
                  <a:gd name="T11" fmla="*/ 67 h 68"/>
                  <a:gd name="T12" fmla="*/ 32 w 38"/>
                  <a:gd name="T13" fmla="*/ 1 h 68"/>
                  <a:gd name="T14" fmla="*/ 29 w 38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68">
                    <a:moveTo>
                      <a:pt x="29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" y="32"/>
                      <a:pt x="1" y="34"/>
                      <a:pt x="1" y="35"/>
                    </a:cubicBezTo>
                    <a:cubicBezTo>
                      <a:pt x="1" y="37"/>
                      <a:pt x="1" y="38"/>
                      <a:pt x="0" y="40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6" y="68"/>
                      <a:pt x="37" y="67"/>
                      <a:pt x="38" y="67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1" y="1"/>
                      <a:pt x="30" y="1"/>
                      <a:pt x="2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9" name="Freeform 1345"/>
              <p:cNvSpPr/>
              <p:nvPr/>
            </p:nvSpPr>
            <p:spPr bwMode="auto">
              <a:xfrm>
                <a:off x="5417" y="2120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0" name="Freeform 1346"/>
              <p:cNvSpPr/>
              <p:nvPr/>
            </p:nvSpPr>
            <p:spPr bwMode="auto">
              <a:xfrm>
                <a:off x="5424" y="219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1" name="Freeform 1347"/>
              <p:cNvSpPr/>
              <p:nvPr/>
            </p:nvSpPr>
            <p:spPr bwMode="auto">
              <a:xfrm>
                <a:off x="5381" y="2154"/>
                <a:ext cx="6" cy="10"/>
              </a:xfrm>
              <a:custGeom>
                <a:avLst/>
                <a:gdLst>
                  <a:gd name="T0" fmla="*/ 5 w 6"/>
                  <a:gd name="T1" fmla="*/ 0 h 10"/>
                  <a:gd name="T2" fmla="*/ 0 w 6"/>
                  <a:gd name="T3" fmla="*/ 5 h 10"/>
                  <a:gd name="T4" fmla="*/ 5 w 6"/>
                  <a:gd name="T5" fmla="*/ 10 h 10"/>
                  <a:gd name="T6" fmla="*/ 6 w 6"/>
                  <a:gd name="T7" fmla="*/ 5 h 10"/>
                  <a:gd name="T8" fmla="*/ 5 w 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8"/>
                      <a:pt x="6" y="7"/>
                      <a:pt x="6" y="5"/>
                    </a:cubicBezTo>
                    <a:cubicBezTo>
                      <a:pt x="6" y="4"/>
                      <a:pt x="6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2" name="Freeform 1348"/>
              <p:cNvSpPr/>
              <p:nvPr/>
            </p:nvSpPr>
            <p:spPr bwMode="auto">
              <a:xfrm>
                <a:off x="5381" y="2118"/>
                <a:ext cx="47" cy="80"/>
              </a:xfrm>
              <a:custGeom>
                <a:avLst/>
                <a:gdLst>
                  <a:gd name="T0" fmla="*/ 36 w 45"/>
                  <a:gd name="T1" fmla="*/ 0 h 76"/>
                  <a:gd name="T2" fmla="*/ 0 w 45"/>
                  <a:gd name="T3" fmla="*/ 38 h 76"/>
                  <a:gd name="T4" fmla="*/ 0 w 45"/>
                  <a:gd name="T5" fmla="*/ 39 h 76"/>
                  <a:gd name="T6" fmla="*/ 0 w 45"/>
                  <a:gd name="T7" fmla="*/ 39 h 76"/>
                  <a:gd name="T8" fmla="*/ 5 w 45"/>
                  <a:gd name="T9" fmla="*/ 34 h 76"/>
                  <a:gd name="T10" fmla="*/ 34 w 45"/>
                  <a:gd name="T11" fmla="*/ 4 h 76"/>
                  <a:gd name="T12" fmla="*/ 36 w 45"/>
                  <a:gd name="T13" fmla="*/ 2 h 76"/>
                  <a:gd name="T14" fmla="*/ 37 w 45"/>
                  <a:gd name="T15" fmla="*/ 5 h 76"/>
                  <a:gd name="T16" fmla="*/ 43 w 45"/>
                  <a:gd name="T17" fmla="*/ 71 h 76"/>
                  <a:gd name="T18" fmla="*/ 43 w 45"/>
                  <a:gd name="T19" fmla="*/ 74 h 76"/>
                  <a:gd name="T20" fmla="*/ 45 w 45"/>
                  <a:gd name="T21" fmla="*/ 76 h 76"/>
                  <a:gd name="T22" fmla="*/ 38 w 45"/>
                  <a:gd name="T23" fmla="*/ 1 h 76"/>
                  <a:gd name="T24" fmla="*/ 37 w 45"/>
                  <a:gd name="T25" fmla="*/ 0 h 76"/>
                  <a:gd name="T26" fmla="*/ 36 w 45"/>
                  <a:gd name="T2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76">
                    <a:moveTo>
                      <a:pt x="36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3" name="Freeform 1349"/>
              <p:cNvSpPr/>
              <p:nvPr/>
            </p:nvSpPr>
            <p:spPr bwMode="auto">
              <a:xfrm>
                <a:off x="5419" y="211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4" name="Freeform 1350"/>
              <p:cNvSpPr/>
              <p:nvPr/>
            </p:nvSpPr>
            <p:spPr bwMode="auto">
              <a:xfrm>
                <a:off x="5380" y="215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5" name="Freeform 1351"/>
              <p:cNvSpPr/>
              <p:nvPr/>
            </p:nvSpPr>
            <p:spPr bwMode="auto">
              <a:xfrm>
                <a:off x="5380" y="215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6" name="Freeform 1352"/>
              <p:cNvSpPr/>
              <p:nvPr/>
            </p:nvSpPr>
            <p:spPr bwMode="auto">
              <a:xfrm>
                <a:off x="5419" y="2117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1 h 2"/>
                  <a:gd name="T8" fmla="*/ 1 w 2"/>
                  <a:gd name="T9" fmla="*/ 1 h 2"/>
                  <a:gd name="T10" fmla="*/ 2 w 2"/>
                  <a:gd name="T11" fmla="*/ 2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7" name="Freeform 1353"/>
              <p:cNvSpPr>
                <a:spLocks noEditPoints="1"/>
              </p:cNvSpPr>
              <p:nvPr/>
            </p:nvSpPr>
            <p:spPr bwMode="auto">
              <a:xfrm>
                <a:off x="5379" y="2158"/>
                <a:ext cx="49" cy="42"/>
              </a:xfrm>
              <a:custGeom>
                <a:avLst/>
                <a:gdLst>
                  <a:gd name="T0" fmla="*/ 49 w 49"/>
                  <a:gd name="T1" fmla="*/ 42 h 42"/>
                  <a:gd name="T2" fmla="*/ 49 w 49"/>
                  <a:gd name="T3" fmla="*/ 42 h 42"/>
                  <a:gd name="T4" fmla="*/ 1 w 49"/>
                  <a:gd name="T5" fmla="*/ 0 h 42"/>
                  <a:gd name="T6" fmla="*/ 0 w 49"/>
                  <a:gd name="T7" fmla="*/ 1 h 42"/>
                  <a:gd name="T8" fmla="*/ 49 w 49"/>
                  <a:gd name="T9" fmla="*/ 42 h 42"/>
                  <a:gd name="T10" fmla="*/ 49 w 49"/>
                  <a:gd name="T11" fmla="*/ 40 h 42"/>
                  <a:gd name="T12" fmla="*/ 47 w 49"/>
                  <a:gd name="T13" fmla="*/ 38 h 42"/>
                  <a:gd name="T14" fmla="*/ 45 w 49"/>
                  <a:gd name="T15" fmla="*/ 36 h 42"/>
                  <a:gd name="T16" fmla="*/ 7 w 49"/>
                  <a:gd name="T17" fmla="*/ 6 h 42"/>
                  <a:gd name="T18" fmla="*/ 2 w 49"/>
                  <a:gd name="T19" fmla="*/ 1 h 42"/>
                  <a:gd name="T20" fmla="*/ 2 w 49"/>
                  <a:gd name="T21" fmla="*/ 1 h 42"/>
                  <a:gd name="T22" fmla="*/ 1 w 49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42">
                    <a:moveTo>
                      <a:pt x="49" y="42"/>
                    </a:moveTo>
                    <a:lnTo>
                      <a:pt x="49" y="42"/>
                    </a:lnTo>
                    <a:close/>
                    <a:moveTo>
                      <a:pt x="1" y="0"/>
                    </a:moveTo>
                    <a:lnTo>
                      <a:pt x="0" y="1"/>
                    </a:lnTo>
                    <a:lnTo>
                      <a:pt x="49" y="42"/>
                    </a:lnTo>
                    <a:lnTo>
                      <a:pt x="49" y="40"/>
                    </a:lnTo>
                    <a:lnTo>
                      <a:pt x="47" y="38"/>
                    </a:lnTo>
                    <a:lnTo>
                      <a:pt x="45" y="36"/>
                    </a:lnTo>
                    <a:lnTo>
                      <a:pt x="7" y="6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8" name="Freeform 1354"/>
              <p:cNvSpPr>
                <a:spLocks noEditPoints="1"/>
              </p:cNvSpPr>
              <p:nvPr/>
            </p:nvSpPr>
            <p:spPr bwMode="auto">
              <a:xfrm>
                <a:off x="5379" y="2158"/>
                <a:ext cx="49" cy="42"/>
              </a:xfrm>
              <a:custGeom>
                <a:avLst/>
                <a:gdLst>
                  <a:gd name="T0" fmla="*/ 49 w 49"/>
                  <a:gd name="T1" fmla="*/ 42 h 42"/>
                  <a:gd name="T2" fmla="*/ 49 w 49"/>
                  <a:gd name="T3" fmla="*/ 42 h 42"/>
                  <a:gd name="T4" fmla="*/ 1 w 49"/>
                  <a:gd name="T5" fmla="*/ 0 h 42"/>
                  <a:gd name="T6" fmla="*/ 0 w 49"/>
                  <a:gd name="T7" fmla="*/ 1 h 42"/>
                  <a:gd name="T8" fmla="*/ 49 w 49"/>
                  <a:gd name="T9" fmla="*/ 42 h 42"/>
                  <a:gd name="T10" fmla="*/ 49 w 49"/>
                  <a:gd name="T11" fmla="*/ 40 h 42"/>
                  <a:gd name="T12" fmla="*/ 47 w 49"/>
                  <a:gd name="T13" fmla="*/ 38 h 42"/>
                  <a:gd name="T14" fmla="*/ 45 w 49"/>
                  <a:gd name="T15" fmla="*/ 36 h 42"/>
                  <a:gd name="T16" fmla="*/ 7 w 49"/>
                  <a:gd name="T17" fmla="*/ 6 h 42"/>
                  <a:gd name="T18" fmla="*/ 2 w 49"/>
                  <a:gd name="T19" fmla="*/ 1 h 42"/>
                  <a:gd name="T20" fmla="*/ 2 w 49"/>
                  <a:gd name="T21" fmla="*/ 1 h 42"/>
                  <a:gd name="T22" fmla="*/ 1 w 49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42">
                    <a:moveTo>
                      <a:pt x="49" y="42"/>
                    </a:moveTo>
                    <a:lnTo>
                      <a:pt x="49" y="42"/>
                    </a:lnTo>
                    <a:moveTo>
                      <a:pt x="1" y="0"/>
                    </a:moveTo>
                    <a:lnTo>
                      <a:pt x="0" y="1"/>
                    </a:lnTo>
                    <a:lnTo>
                      <a:pt x="49" y="42"/>
                    </a:lnTo>
                    <a:lnTo>
                      <a:pt x="49" y="40"/>
                    </a:lnTo>
                    <a:lnTo>
                      <a:pt x="47" y="38"/>
                    </a:lnTo>
                    <a:lnTo>
                      <a:pt x="45" y="36"/>
                    </a:lnTo>
                    <a:lnTo>
                      <a:pt x="7" y="6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9" name="Freeform 1355"/>
              <p:cNvSpPr/>
              <p:nvPr/>
            </p:nvSpPr>
            <p:spPr bwMode="auto">
              <a:xfrm>
                <a:off x="5635" y="2357"/>
                <a:ext cx="24" cy="18"/>
              </a:xfrm>
              <a:custGeom>
                <a:avLst/>
                <a:gdLst>
                  <a:gd name="T0" fmla="*/ 3 w 22"/>
                  <a:gd name="T1" fmla="*/ 0 h 17"/>
                  <a:gd name="T2" fmla="*/ 0 w 22"/>
                  <a:gd name="T3" fmla="*/ 15 h 17"/>
                  <a:gd name="T4" fmla="*/ 2 w 22"/>
                  <a:gd name="T5" fmla="*/ 17 h 17"/>
                  <a:gd name="T6" fmla="*/ 22 w 22"/>
                  <a:gd name="T7" fmla="*/ 8 h 17"/>
                  <a:gd name="T8" fmla="*/ 3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3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2" y="17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0" name="Freeform 1356"/>
              <p:cNvSpPr/>
              <p:nvPr/>
            </p:nvSpPr>
            <p:spPr bwMode="auto">
              <a:xfrm>
                <a:off x="5634" y="2373"/>
                <a:ext cx="4" cy="5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3 w 3"/>
                  <a:gd name="T5" fmla="*/ 2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1" name="Freeform 1357"/>
              <p:cNvSpPr/>
              <p:nvPr/>
            </p:nvSpPr>
            <p:spPr bwMode="auto">
              <a:xfrm>
                <a:off x="5632" y="2356"/>
                <a:ext cx="7" cy="22"/>
              </a:xfrm>
              <a:custGeom>
                <a:avLst/>
                <a:gdLst>
                  <a:gd name="T0" fmla="*/ 6 w 7"/>
                  <a:gd name="T1" fmla="*/ 0 h 22"/>
                  <a:gd name="T2" fmla="*/ 0 w 7"/>
                  <a:gd name="T3" fmla="*/ 22 h 22"/>
                  <a:gd name="T4" fmla="*/ 2 w 7"/>
                  <a:gd name="T5" fmla="*/ 22 h 22"/>
                  <a:gd name="T6" fmla="*/ 3 w 7"/>
                  <a:gd name="T7" fmla="*/ 17 h 22"/>
                  <a:gd name="T8" fmla="*/ 7 w 7"/>
                  <a:gd name="T9" fmla="*/ 1 h 22"/>
                  <a:gd name="T10" fmla="*/ 6 w 7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22">
                    <a:moveTo>
                      <a:pt x="6" y="0"/>
                    </a:moveTo>
                    <a:lnTo>
                      <a:pt x="0" y="22"/>
                    </a:lnTo>
                    <a:lnTo>
                      <a:pt x="2" y="22"/>
                    </a:lnTo>
                    <a:lnTo>
                      <a:pt x="3" y="17"/>
                    </a:lnTo>
                    <a:lnTo>
                      <a:pt x="7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2" name="Freeform 1358"/>
              <p:cNvSpPr/>
              <p:nvPr/>
            </p:nvSpPr>
            <p:spPr bwMode="auto">
              <a:xfrm>
                <a:off x="5632" y="2356"/>
                <a:ext cx="7" cy="22"/>
              </a:xfrm>
              <a:custGeom>
                <a:avLst/>
                <a:gdLst>
                  <a:gd name="T0" fmla="*/ 6 w 7"/>
                  <a:gd name="T1" fmla="*/ 0 h 22"/>
                  <a:gd name="T2" fmla="*/ 0 w 7"/>
                  <a:gd name="T3" fmla="*/ 22 h 22"/>
                  <a:gd name="T4" fmla="*/ 2 w 7"/>
                  <a:gd name="T5" fmla="*/ 22 h 22"/>
                  <a:gd name="T6" fmla="*/ 3 w 7"/>
                  <a:gd name="T7" fmla="*/ 17 h 22"/>
                  <a:gd name="T8" fmla="*/ 7 w 7"/>
                  <a:gd name="T9" fmla="*/ 1 h 22"/>
                  <a:gd name="T10" fmla="*/ 6 w 7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22">
                    <a:moveTo>
                      <a:pt x="6" y="0"/>
                    </a:moveTo>
                    <a:lnTo>
                      <a:pt x="0" y="22"/>
                    </a:lnTo>
                    <a:lnTo>
                      <a:pt x="2" y="22"/>
                    </a:lnTo>
                    <a:lnTo>
                      <a:pt x="3" y="17"/>
                    </a:lnTo>
                    <a:lnTo>
                      <a:pt x="7" y="1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3" name="Freeform 1359"/>
              <p:cNvSpPr/>
              <p:nvPr/>
            </p:nvSpPr>
            <p:spPr bwMode="auto">
              <a:xfrm>
                <a:off x="5632" y="2366"/>
                <a:ext cx="29" cy="14"/>
              </a:xfrm>
              <a:custGeom>
                <a:avLst/>
                <a:gdLst>
                  <a:gd name="T0" fmla="*/ 25 w 27"/>
                  <a:gd name="T1" fmla="*/ 0 h 13"/>
                  <a:gd name="T2" fmla="*/ 5 w 27"/>
                  <a:gd name="T3" fmla="*/ 9 h 13"/>
                  <a:gd name="T4" fmla="*/ 2 w 27"/>
                  <a:gd name="T5" fmla="*/ 11 h 13"/>
                  <a:gd name="T6" fmla="*/ 0 w 27"/>
                  <a:gd name="T7" fmla="*/ 11 h 13"/>
                  <a:gd name="T8" fmla="*/ 0 w 27"/>
                  <a:gd name="T9" fmla="*/ 12 h 13"/>
                  <a:gd name="T10" fmla="*/ 1 w 27"/>
                  <a:gd name="T11" fmla="*/ 13 h 13"/>
                  <a:gd name="T12" fmla="*/ 27 w 27"/>
                  <a:gd name="T13" fmla="*/ 1 h 13"/>
                  <a:gd name="T14" fmla="*/ 25 w 27"/>
                  <a:gd name="T1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3">
                    <a:moveTo>
                      <a:pt x="25" y="0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3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4" name="Freeform 1360"/>
              <p:cNvSpPr/>
              <p:nvPr/>
            </p:nvSpPr>
            <p:spPr bwMode="auto">
              <a:xfrm>
                <a:off x="5638" y="2354"/>
                <a:ext cx="25" cy="13"/>
              </a:xfrm>
              <a:custGeom>
                <a:avLst/>
                <a:gdLst>
                  <a:gd name="T0" fmla="*/ 0 w 25"/>
                  <a:gd name="T1" fmla="*/ 0 h 13"/>
                  <a:gd name="T2" fmla="*/ 0 w 25"/>
                  <a:gd name="T3" fmla="*/ 2 h 13"/>
                  <a:gd name="T4" fmla="*/ 1 w 25"/>
                  <a:gd name="T5" fmla="*/ 3 h 13"/>
                  <a:gd name="T6" fmla="*/ 21 w 25"/>
                  <a:gd name="T7" fmla="*/ 12 h 13"/>
                  <a:gd name="T8" fmla="*/ 23 w 25"/>
                  <a:gd name="T9" fmla="*/ 13 h 13"/>
                  <a:gd name="T10" fmla="*/ 25 w 25"/>
                  <a:gd name="T11" fmla="*/ 12 h 13"/>
                  <a:gd name="T12" fmla="*/ 0 w 25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3">
                    <a:moveTo>
                      <a:pt x="0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5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5" name="Freeform 1361"/>
              <p:cNvSpPr/>
              <p:nvPr/>
            </p:nvSpPr>
            <p:spPr bwMode="auto">
              <a:xfrm>
                <a:off x="5638" y="2354"/>
                <a:ext cx="25" cy="13"/>
              </a:xfrm>
              <a:custGeom>
                <a:avLst/>
                <a:gdLst>
                  <a:gd name="T0" fmla="*/ 0 w 25"/>
                  <a:gd name="T1" fmla="*/ 0 h 13"/>
                  <a:gd name="T2" fmla="*/ 0 w 25"/>
                  <a:gd name="T3" fmla="*/ 2 h 13"/>
                  <a:gd name="T4" fmla="*/ 1 w 25"/>
                  <a:gd name="T5" fmla="*/ 3 h 13"/>
                  <a:gd name="T6" fmla="*/ 21 w 25"/>
                  <a:gd name="T7" fmla="*/ 12 h 13"/>
                  <a:gd name="T8" fmla="*/ 23 w 25"/>
                  <a:gd name="T9" fmla="*/ 13 h 13"/>
                  <a:gd name="T10" fmla="*/ 25 w 25"/>
                  <a:gd name="T11" fmla="*/ 12 h 13"/>
                  <a:gd name="T12" fmla="*/ 0 w 25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3">
                    <a:moveTo>
                      <a:pt x="0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5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6" name="Freeform 1362"/>
              <p:cNvSpPr/>
              <p:nvPr/>
            </p:nvSpPr>
            <p:spPr bwMode="auto">
              <a:xfrm>
                <a:off x="5632" y="237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7" name="Freeform 1363"/>
              <p:cNvSpPr/>
              <p:nvPr/>
            </p:nvSpPr>
            <p:spPr bwMode="auto">
              <a:xfrm>
                <a:off x="5634" y="2626"/>
                <a:ext cx="10" cy="15"/>
              </a:xfrm>
              <a:custGeom>
                <a:avLst/>
                <a:gdLst>
                  <a:gd name="T0" fmla="*/ 0 w 9"/>
                  <a:gd name="T1" fmla="*/ 0 h 15"/>
                  <a:gd name="T2" fmla="*/ 2 w 9"/>
                  <a:gd name="T3" fmla="*/ 15 h 15"/>
                  <a:gd name="T4" fmla="*/ 3 w 9"/>
                  <a:gd name="T5" fmla="*/ 15 h 15"/>
                  <a:gd name="T6" fmla="*/ 9 w 9"/>
                  <a:gd name="T7" fmla="*/ 0 h 15"/>
                  <a:gd name="T8" fmla="*/ 0 w 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5">
                    <a:moveTo>
                      <a:pt x="0" y="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8" name="Freeform 1364"/>
              <p:cNvSpPr/>
              <p:nvPr/>
            </p:nvSpPr>
            <p:spPr bwMode="auto">
              <a:xfrm>
                <a:off x="5636" y="2641"/>
                <a:ext cx="2" cy="3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9" name="Freeform 1365"/>
              <p:cNvSpPr/>
              <p:nvPr/>
            </p:nvSpPr>
            <p:spPr bwMode="auto">
              <a:xfrm>
                <a:off x="5634" y="2624"/>
                <a:ext cx="10" cy="2"/>
              </a:xfrm>
              <a:custGeom>
                <a:avLst/>
                <a:gdLst>
                  <a:gd name="T0" fmla="*/ 0 w 10"/>
                  <a:gd name="T1" fmla="*/ 0 h 2"/>
                  <a:gd name="T2" fmla="*/ 0 w 10"/>
                  <a:gd name="T3" fmla="*/ 2 h 2"/>
                  <a:gd name="T4" fmla="*/ 10 w 10"/>
                  <a:gd name="T5" fmla="*/ 2 h 2"/>
                  <a:gd name="T6" fmla="*/ 10 w 10"/>
                  <a:gd name="T7" fmla="*/ 1 h 2"/>
                  <a:gd name="T8" fmla="*/ 0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0" y="0"/>
                    </a:moveTo>
                    <a:lnTo>
                      <a:pt x="0" y="2"/>
                    </a:lnTo>
                    <a:lnTo>
                      <a:pt x="10" y="2"/>
                    </a:lnTo>
                    <a:lnTo>
                      <a:pt x="1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0" name="Freeform 1366"/>
              <p:cNvSpPr/>
              <p:nvPr/>
            </p:nvSpPr>
            <p:spPr bwMode="auto">
              <a:xfrm>
                <a:off x="5634" y="2624"/>
                <a:ext cx="10" cy="2"/>
              </a:xfrm>
              <a:custGeom>
                <a:avLst/>
                <a:gdLst>
                  <a:gd name="T0" fmla="*/ 0 w 10"/>
                  <a:gd name="T1" fmla="*/ 0 h 2"/>
                  <a:gd name="T2" fmla="*/ 0 w 10"/>
                  <a:gd name="T3" fmla="*/ 2 h 2"/>
                  <a:gd name="T4" fmla="*/ 10 w 10"/>
                  <a:gd name="T5" fmla="*/ 2 h 2"/>
                  <a:gd name="T6" fmla="*/ 10 w 10"/>
                  <a:gd name="T7" fmla="*/ 1 h 2"/>
                  <a:gd name="T8" fmla="*/ 0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0" y="0"/>
                    </a:moveTo>
                    <a:lnTo>
                      <a:pt x="0" y="2"/>
                    </a:lnTo>
                    <a:lnTo>
                      <a:pt x="10" y="2"/>
                    </a:lnTo>
                    <a:lnTo>
                      <a:pt x="10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1" name="Freeform 1367"/>
              <p:cNvSpPr/>
              <p:nvPr/>
            </p:nvSpPr>
            <p:spPr bwMode="auto">
              <a:xfrm>
                <a:off x="5633" y="2624"/>
                <a:ext cx="5" cy="23"/>
              </a:xfrm>
              <a:custGeom>
                <a:avLst/>
                <a:gdLst>
                  <a:gd name="T0" fmla="*/ 0 w 5"/>
                  <a:gd name="T1" fmla="*/ 0 h 23"/>
                  <a:gd name="T2" fmla="*/ 3 w 5"/>
                  <a:gd name="T3" fmla="*/ 23 h 23"/>
                  <a:gd name="T4" fmla="*/ 5 w 5"/>
                  <a:gd name="T5" fmla="*/ 20 h 23"/>
                  <a:gd name="T6" fmla="*/ 3 w 5"/>
                  <a:gd name="T7" fmla="*/ 17 h 23"/>
                  <a:gd name="T8" fmla="*/ 1 w 5"/>
                  <a:gd name="T9" fmla="*/ 2 h 23"/>
                  <a:gd name="T10" fmla="*/ 1 w 5"/>
                  <a:gd name="T11" fmla="*/ 0 h 23"/>
                  <a:gd name="T12" fmla="*/ 0 w 5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3">
                    <a:moveTo>
                      <a:pt x="0" y="0"/>
                    </a:moveTo>
                    <a:lnTo>
                      <a:pt x="3" y="23"/>
                    </a:lnTo>
                    <a:lnTo>
                      <a:pt x="5" y="20"/>
                    </a:lnTo>
                    <a:lnTo>
                      <a:pt x="3" y="17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2" name="Freeform 1368"/>
              <p:cNvSpPr/>
              <p:nvPr/>
            </p:nvSpPr>
            <p:spPr bwMode="auto">
              <a:xfrm>
                <a:off x="5633" y="2624"/>
                <a:ext cx="5" cy="23"/>
              </a:xfrm>
              <a:custGeom>
                <a:avLst/>
                <a:gdLst>
                  <a:gd name="T0" fmla="*/ 0 w 5"/>
                  <a:gd name="T1" fmla="*/ 0 h 23"/>
                  <a:gd name="T2" fmla="*/ 3 w 5"/>
                  <a:gd name="T3" fmla="*/ 23 h 23"/>
                  <a:gd name="T4" fmla="*/ 5 w 5"/>
                  <a:gd name="T5" fmla="*/ 20 h 23"/>
                  <a:gd name="T6" fmla="*/ 3 w 5"/>
                  <a:gd name="T7" fmla="*/ 17 h 23"/>
                  <a:gd name="T8" fmla="*/ 1 w 5"/>
                  <a:gd name="T9" fmla="*/ 2 h 23"/>
                  <a:gd name="T10" fmla="*/ 1 w 5"/>
                  <a:gd name="T11" fmla="*/ 0 h 23"/>
                  <a:gd name="T12" fmla="*/ 0 w 5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3">
                    <a:moveTo>
                      <a:pt x="0" y="0"/>
                    </a:moveTo>
                    <a:lnTo>
                      <a:pt x="3" y="23"/>
                    </a:lnTo>
                    <a:lnTo>
                      <a:pt x="5" y="20"/>
                    </a:lnTo>
                    <a:lnTo>
                      <a:pt x="3" y="17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3" name="Freeform 1369"/>
              <p:cNvSpPr/>
              <p:nvPr/>
            </p:nvSpPr>
            <p:spPr bwMode="auto">
              <a:xfrm>
                <a:off x="5635" y="2625"/>
                <a:ext cx="63" cy="25"/>
              </a:xfrm>
              <a:custGeom>
                <a:avLst/>
                <a:gdLst>
                  <a:gd name="T0" fmla="*/ 9 w 63"/>
                  <a:gd name="T1" fmla="*/ 0 h 25"/>
                  <a:gd name="T2" fmla="*/ 9 w 63"/>
                  <a:gd name="T3" fmla="*/ 1 h 25"/>
                  <a:gd name="T4" fmla="*/ 3 w 63"/>
                  <a:gd name="T5" fmla="*/ 16 h 25"/>
                  <a:gd name="T6" fmla="*/ 3 w 63"/>
                  <a:gd name="T7" fmla="*/ 19 h 25"/>
                  <a:gd name="T8" fmla="*/ 1 w 63"/>
                  <a:gd name="T9" fmla="*/ 22 h 25"/>
                  <a:gd name="T10" fmla="*/ 1 w 63"/>
                  <a:gd name="T11" fmla="*/ 25 h 25"/>
                  <a:gd name="T12" fmla="*/ 0 w 63"/>
                  <a:gd name="T13" fmla="*/ 24 h 25"/>
                  <a:gd name="T14" fmla="*/ 1 w 63"/>
                  <a:gd name="T15" fmla="*/ 25 h 25"/>
                  <a:gd name="T16" fmla="*/ 63 w 63"/>
                  <a:gd name="T17" fmla="*/ 4 h 25"/>
                  <a:gd name="T18" fmla="*/ 1 w 63"/>
                  <a:gd name="T19" fmla="*/ 25 h 25"/>
                  <a:gd name="T20" fmla="*/ 11 w 63"/>
                  <a:gd name="T21" fmla="*/ 0 h 25"/>
                  <a:gd name="T22" fmla="*/ 9 w 63"/>
                  <a:gd name="T2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25">
                    <a:moveTo>
                      <a:pt x="9" y="0"/>
                    </a:moveTo>
                    <a:lnTo>
                      <a:pt x="9" y="1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5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63" y="4"/>
                    </a:lnTo>
                    <a:lnTo>
                      <a:pt x="1" y="25"/>
                    </a:lnTo>
                    <a:lnTo>
                      <a:pt x="11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4" name="Freeform 1370"/>
              <p:cNvSpPr/>
              <p:nvPr/>
            </p:nvSpPr>
            <p:spPr bwMode="auto">
              <a:xfrm>
                <a:off x="5635" y="2625"/>
                <a:ext cx="63" cy="25"/>
              </a:xfrm>
              <a:custGeom>
                <a:avLst/>
                <a:gdLst>
                  <a:gd name="T0" fmla="*/ 9 w 63"/>
                  <a:gd name="T1" fmla="*/ 0 h 25"/>
                  <a:gd name="T2" fmla="*/ 9 w 63"/>
                  <a:gd name="T3" fmla="*/ 1 h 25"/>
                  <a:gd name="T4" fmla="*/ 3 w 63"/>
                  <a:gd name="T5" fmla="*/ 16 h 25"/>
                  <a:gd name="T6" fmla="*/ 3 w 63"/>
                  <a:gd name="T7" fmla="*/ 19 h 25"/>
                  <a:gd name="T8" fmla="*/ 1 w 63"/>
                  <a:gd name="T9" fmla="*/ 22 h 25"/>
                  <a:gd name="T10" fmla="*/ 1 w 63"/>
                  <a:gd name="T11" fmla="*/ 25 h 25"/>
                  <a:gd name="T12" fmla="*/ 0 w 63"/>
                  <a:gd name="T13" fmla="*/ 24 h 25"/>
                  <a:gd name="T14" fmla="*/ 1 w 63"/>
                  <a:gd name="T15" fmla="*/ 25 h 25"/>
                  <a:gd name="T16" fmla="*/ 63 w 63"/>
                  <a:gd name="T17" fmla="*/ 4 h 25"/>
                  <a:gd name="T18" fmla="*/ 1 w 63"/>
                  <a:gd name="T19" fmla="*/ 25 h 25"/>
                  <a:gd name="T20" fmla="*/ 11 w 63"/>
                  <a:gd name="T21" fmla="*/ 0 h 25"/>
                  <a:gd name="T22" fmla="*/ 9 w 63"/>
                  <a:gd name="T2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25">
                    <a:moveTo>
                      <a:pt x="9" y="0"/>
                    </a:moveTo>
                    <a:lnTo>
                      <a:pt x="9" y="1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5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63" y="4"/>
                    </a:lnTo>
                    <a:lnTo>
                      <a:pt x="1" y="25"/>
                    </a:lnTo>
                    <a:lnTo>
                      <a:pt x="11" y="0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5" name="Freeform 1371"/>
              <p:cNvSpPr/>
              <p:nvPr/>
            </p:nvSpPr>
            <p:spPr bwMode="auto">
              <a:xfrm>
                <a:off x="5609" y="2605"/>
                <a:ext cx="22" cy="16"/>
              </a:xfrm>
              <a:custGeom>
                <a:avLst/>
                <a:gdLst>
                  <a:gd name="T0" fmla="*/ 14 w 21"/>
                  <a:gd name="T1" fmla="*/ 0 h 16"/>
                  <a:gd name="T2" fmla="*/ 0 w 21"/>
                  <a:gd name="T3" fmla="*/ 11 h 16"/>
                  <a:gd name="T4" fmla="*/ 1 w 21"/>
                  <a:gd name="T5" fmla="*/ 15 h 16"/>
                  <a:gd name="T6" fmla="*/ 21 w 21"/>
                  <a:gd name="T7" fmla="*/ 16 h 16"/>
                  <a:gd name="T8" fmla="*/ 19 w 21"/>
                  <a:gd name="T9" fmla="*/ 2 h 16"/>
                  <a:gd name="T10" fmla="*/ 14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1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1" y="15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7" y="2"/>
                      <a:pt x="15" y="1"/>
                      <a:pt x="1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6" name="Freeform 1372"/>
              <p:cNvSpPr/>
              <p:nvPr/>
            </p:nvSpPr>
            <p:spPr bwMode="auto">
              <a:xfrm>
                <a:off x="5605" y="2616"/>
                <a:ext cx="5" cy="4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3 h 4"/>
                  <a:gd name="T4" fmla="*/ 5 w 5"/>
                  <a:gd name="T5" fmla="*/ 4 h 4"/>
                  <a:gd name="T6" fmla="*/ 4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2"/>
                      <a:pt x="4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7" name="Freeform 1373"/>
              <p:cNvSpPr/>
              <p:nvPr/>
            </p:nvSpPr>
            <p:spPr bwMode="auto">
              <a:xfrm>
                <a:off x="5624" y="2600"/>
                <a:ext cx="5" cy="7"/>
              </a:xfrm>
              <a:custGeom>
                <a:avLst/>
                <a:gdLst>
                  <a:gd name="T0" fmla="*/ 4 w 5"/>
                  <a:gd name="T1" fmla="*/ 0 h 6"/>
                  <a:gd name="T2" fmla="*/ 0 w 5"/>
                  <a:gd name="T3" fmla="*/ 4 h 6"/>
                  <a:gd name="T4" fmla="*/ 5 w 5"/>
                  <a:gd name="T5" fmla="*/ 6 h 6"/>
                  <a:gd name="T6" fmla="*/ 4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3" y="6"/>
                      <a:pt x="5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8" name="Freeform 1374"/>
              <p:cNvSpPr/>
              <p:nvPr/>
            </p:nvSpPr>
            <p:spPr bwMode="auto">
              <a:xfrm>
                <a:off x="5604" y="2619"/>
                <a:ext cx="27" cy="5"/>
              </a:xfrm>
              <a:custGeom>
                <a:avLst/>
                <a:gdLst>
                  <a:gd name="T0" fmla="*/ 1 w 27"/>
                  <a:gd name="T1" fmla="*/ 0 h 5"/>
                  <a:gd name="T2" fmla="*/ 0 w 27"/>
                  <a:gd name="T3" fmla="*/ 1 h 5"/>
                  <a:gd name="T4" fmla="*/ 0 w 27"/>
                  <a:gd name="T5" fmla="*/ 2 h 5"/>
                  <a:gd name="T6" fmla="*/ 27 w 27"/>
                  <a:gd name="T7" fmla="*/ 5 h 5"/>
                  <a:gd name="T8" fmla="*/ 27 w 27"/>
                  <a:gd name="T9" fmla="*/ 2 h 5"/>
                  <a:gd name="T10" fmla="*/ 6 w 27"/>
                  <a:gd name="T11" fmla="*/ 1 h 5"/>
                  <a:gd name="T12" fmla="*/ 1 w 2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5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27" y="5"/>
                    </a:lnTo>
                    <a:lnTo>
                      <a:pt x="27" y="2"/>
                    </a:lnTo>
                    <a:lnTo>
                      <a:pt x="6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9" name="Freeform 1375"/>
              <p:cNvSpPr/>
              <p:nvPr/>
            </p:nvSpPr>
            <p:spPr bwMode="auto">
              <a:xfrm>
                <a:off x="5604" y="2619"/>
                <a:ext cx="27" cy="5"/>
              </a:xfrm>
              <a:custGeom>
                <a:avLst/>
                <a:gdLst>
                  <a:gd name="T0" fmla="*/ 1 w 27"/>
                  <a:gd name="T1" fmla="*/ 0 h 5"/>
                  <a:gd name="T2" fmla="*/ 0 w 27"/>
                  <a:gd name="T3" fmla="*/ 1 h 5"/>
                  <a:gd name="T4" fmla="*/ 0 w 27"/>
                  <a:gd name="T5" fmla="*/ 2 h 5"/>
                  <a:gd name="T6" fmla="*/ 27 w 27"/>
                  <a:gd name="T7" fmla="*/ 5 h 5"/>
                  <a:gd name="T8" fmla="*/ 27 w 27"/>
                  <a:gd name="T9" fmla="*/ 2 h 5"/>
                  <a:gd name="T10" fmla="*/ 6 w 27"/>
                  <a:gd name="T11" fmla="*/ 1 h 5"/>
                  <a:gd name="T12" fmla="*/ 1 w 2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5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27" y="5"/>
                    </a:lnTo>
                    <a:lnTo>
                      <a:pt x="27" y="2"/>
                    </a:lnTo>
                    <a:lnTo>
                      <a:pt x="6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0" name="Freeform 1376"/>
              <p:cNvSpPr/>
              <p:nvPr/>
            </p:nvSpPr>
            <p:spPr bwMode="auto">
              <a:xfrm>
                <a:off x="5602" y="2599"/>
                <a:ext cx="31" cy="25"/>
              </a:xfrm>
              <a:custGeom>
                <a:avLst/>
                <a:gdLst>
                  <a:gd name="T0" fmla="*/ 25 w 30"/>
                  <a:gd name="T1" fmla="*/ 0 h 23"/>
                  <a:gd name="T2" fmla="*/ 0 w 30"/>
                  <a:gd name="T3" fmla="*/ 20 h 23"/>
                  <a:gd name="T4" fmla="*/ 2 w 30"/>
                  <a:gd name="T5" fmla="*/ 21 h 23"/>
                  <a:gd name="T6" fmla="*/ 2 w 30"/>
                  <a:gd name="T7" fmla="*/ 20 h 23"/>
                  <a:gd name="T8" fmla="*/ 3 w 30"/>
                  <a:gd name="T9" fmla="*/ 19 h 23"/>
                  <a:gd name="T10" fmla="*/ 7 w 30"/>
                  <a:gd name="T11" fmla="*/ 16 h 23"/>
                  <a:gd name="T12" fmla="*/ 21 w 30"/>
                  <a:gd name="T13" fmla="*/ 5 h 23"/>
                  <a:gd name="T14" fmla="*/ 25 w 30"/>
                  <a:gd name="T15" fmla="*/ 1 h 23"/>
                  <a:gd name="T16" fmla="*/ 26 w 30"/>
                  <a:gd name="T17" fmla="*/ 7 h 23"/>
                  <a:gd name="T18" fmla="*/ 28 w 30"/>
                  <a:gd name="T19" fmla="*/ 21 h 23"/>
                  <a:gd name="T20" fmla="*/ 28 w 30"/>
                  <a:gd name="T21" fmla="*/ 23 h 23"/>
                  <a:gd name="T22" fmla="*/ 30 w 30"/>
                  <a:gd name="T23" fmla="*/ 23 h 23"/>
                  <a:gd name="T24" fmla="*/ 26 w 30"/>
                  <a:gd name="T25" fmla="*/ 0 h 23"/>
                  <a:gd name="T26" fmla="*/ 26 w 30"/>
                  <a:gd name="T27" fmla="*/ 0 h 23"/>
                  <a:gd name="T28" fmla="*/ 26 w 30"/>
                  <a:gd name="T29" fmla="*/ 0 h 23"/>
                  <a:gd name="T30" fmla="*/ 25 w 30"/>
                  <a:gd name="T3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23">
                    <a:moveTo>
                      <a:pt x="25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1" name="Freeform 1377"/>
              <p:cNvSpPr/>
              <p:nvPr/>
            </p:nvSpPr>
            <p:spPr bwMode="auto">
              <a:xfrm>
                <a:off x="5629" y="25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2" name="Freeform 1378"/>
              <p:cNvSpPr/>
              <p:nvPr/>
            </p:nvSpPr>
            <p:spPr bwMode="auto">
              <a:xfrm>
                <a:off x="5628" y="259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3" name="Freeform 1379"/>
              <p:cNvSpPr/>
              <p:nvPr/>
            </p:nvSpPr>
            <p:spPr bwMode="auto">
              <a:xfrm>
                <a:off x="5609" y="2624"/>
                <a:ext cx="24" cy="20"/>
              </a:xfrm>
              <a:custGeom>
                <a:avLst/>
                <a:gdLst>
                  <a:gd name="T0" fmla="*/ 1 w 23"/>
                  <a:gd name="T1" fmla="*/ 0 h 19"/>
                  <a:gd name="T2" fmla="*/ 0 w 23"/>
                  <a:gd name="T3" fmla="*/ 2 h 19"/>
                  <a:gd name="T4" fmla="*/ 21 w 23"/>
                  <a:gd name="T5" fmla="*/ 19 h 19"/>
                  <a:gd name="T6" fmla="*/ 23 w 23"/>
                  <a:gd name="T7" fmla="*/ 17 h 19"/>
                  <a:gd name="T8" fmla="*/ 21 w 23"/>
                  <a:gd name="T9" fmla="*/ 1 h 19"/>
                  <a:gd name="T10" fmla="*/ 1 w 2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9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2" y="18"/>
                      <a:pt x="23" y="18"/>
                      <a:pt x="23" y="17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4" name="Freeform 1380"/>
              <p:cNvSpPr/>
              <p:nvPr/>
            </p:nvSpPr>
            <p:spPr bwMode="auto">
              <a:xfrm>
                <a:off x="5606" y="2622"/>
                <a:ext cx="4" cy="4"/>
              </a:xfrm>
              <a:custGeom>
                <a:avLst/>
                <a:gdLst>
                  <a:gd name="T0" fmla="*/ 0 w 4"/>
                  <a:gd name="T1" fmla="*/ 0 h 3"/>
                  <a:gd name="T2" fmla="*/ 3 w 4"/>
                  <a:gd name="T3" fmla="*/ 3 h 3"/>
                  <a:gd name="T4" fmla="*/ 4 w 4"/>
                  <a:gd name="T5" fmla="*/ 1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5" name="Freeform 1381"/>
              <p:cNvSpPr/>
              <p:nvPr/>
            </p:nvSpPr>
            <p:spPr bwMode="auto">
              <a:xfrm>
                <a:off x="5631" y="2641"/>
                <a:ext cx="3" cy="5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2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6" name="Freeform 1382"/>
              <p:cNvSpPr/>
              <p:nvPr/>
            </p:nvSpPr>
            <p:spPr bwMode="auto">
              <a:xfrm>
                <a:off x="5604" y="2621"/>
                <a:ext cx="30" cy="25"/>
              </a:xfrm>
              <a:custGeom>
                <a:avLst/>
                <a:gdLst>
                  <a:gd name="T0" fmla="*/ 0 w 30"/>
                  <a:gd name="T1" fmla="*/ 0 h 25"/>
                  <a:gd name="T2" fmla="*/ 30 w 30"/>
                  <a:gd name="T3" fmla="*/ 25 h 25"/>
                  <a:gd name="T4" fmla="*/ 27 w 30"/>
                  <a:gd name="T5" fmla="*/ 23 h 25"/>
                  <a:gd name="T6" fmla="*/ 5 w 30"/>
                  <a:gd name="T7" fmla="*/ 5 h 25"/>
                  <a:gd name="T8" fmla="*/ 2 w 30"/>
                  <a:gd name="T9" fmla="*/ 1 h 25"/>
                  <a:gd name="T10" fmla="*/ 6 w 30"/>
                  <a:gd name="T11" fmla="*/ 3 h 25"/>
                  <a:gd name="T12" fmla="*/ 27 w 30"/>
                  <a:gd name="T13" fmla="*/ 4 h 25"/>
                  <a:gd name="T14" fmla="*/ 27 w 30"/>
                  <a:gd name="T15" fmla="*/ 3 h 25"/>
                  <a:gd name="T16" fmla="*/ 0 w 30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5">
                    <a:moveTo>
                      <a:pt x="0" y="0"/>
                    </a:moveTo>
                    <a:lnTo>
                      <a:pt x="30" y="25"/>
                    </a:lnTo>
                    <a:lnTo>
                      <a:pt x="27" y="23"/>
                    </a:lnTo>
                    <a:lnTo>
                      <a:pt x="5" y="5"/>
                    </a:lnTo>
                    <a:lnTo>
                      <a:pt x="2" y="1"/>
                    </a:lnTo>
                    <a:lnTo>
                      <a:pt x="6" y="3"/>
                    </a:lnTo>
                    <a:lnTo>
                      <a:pt x="27" y="4"/>
                    </a:lnTo>
                    <a:lnTo>
                      <a:pt x="27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7" name="Freeform 1383"/>
              <p:cNvSpPr/>
              <p:nvPr/>
            </p:nvSpPr>
            <p:spPr bwMode="auto">
              <a:xfrm>
                <a:off x="5604" y="2621"/>
                <a:ext cx="30" cy="25"/>
              </a:xfrm>
              <a:custGeom>
                <a:avLst/>
                <a:gdLst>
                  <a:gd name="T0" fmla="*/ 0 w 30"/>
                  <a:gd name="T1" fmla="*/ 0 h 25"/>
                  <a:gd name="T2" fmla="*/ 30 w 30"/>
                  <a:gd name="T3" fmla="*/ 25 h 25"/>
                  <a:gd name="T4" fmla="*/ 27 w 30"/>
                  <a:gd name="T5" fmla="*/ 23 h 25"/>
                  <a:gd name="T6" fmla="*/ 5 w 30"/>
                  <a:gd name="T7" fmla="*/ 5 h 25"/>
                  <a:gd name="T8" fmla="*/ 2 w 30"/>
                  <a:gd name="T9" fmla="*/ 1 h 25"/>
                  <a:gd name="T10" fmla="*/ 6 w 30"/>
                  <a:gd name="T11" fmla="*/ 3 h 25"/>
                  <a:gd name="T12" fmla="*/ 27 w 30"/>
                  <a:gd name="T13" fmla="*/ 4 h 25"/>
                  <a:gd name="T14" fmla="*/ 27 w 30"/>
                  <a:gd name="T15" fmla="*/ 3 h 25"/>
                  <a:gd name="T16" fmla="*/ 0 w 30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5">
                    <a:moveTo>
                      <a:pt x="0" y="0"/>
                    </a:moveTo>
                    <a:lnTo>
                      <a:pt x="30" y="25"/>
                    </a:lnTo>
                    <a:lnTo>
                      <a:pt x="27" y="23"/>
                    </a:lnTo>
                    <a:lnTo>
                      <a:pt x="5" y="5"/>
                    </a:lnTo>
                    <a:lnTo>
                      <a:pt x="2" y="1"/>
                    </a:lnTo>
                    <a:lnTo>
                      <a:pt x="6" y="3"/>
                    </a:lnTo>
                    <a:lnTo>
                      <a:pt x="27" y="4"/>
                    </a:lnTo>
                    <a:lnTo>
                      <a:pt x="27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8" name="Freeform 1384"/>
              <p:cNvSpPr/>
              <p:nvPr/>
            </p:nvSpPr>
            <p:spPr bwMode="auto">
              <a:xfrm>
                <a:off x="5602" y="2620"/>
                <a:ext cx="34" cy="29"/>
              </a:xfrm>
              <a:custGeom>
                <a:avLst/>
                <a:gdLst>
                  <a:gd name="T0" fmla="*/ 0 w 34"/>
                  <a:gd name="T1" fmla="*/ 0 h 29"/>
                  <a:gd name="T2" fmla="*/ 33 w 34"/>
                  <a:gd name="T3" fmla="*/ 29 h 29"/>
                  <a:gd name="T4" fmla="*/ 34 w 34"/>
                  <a:gd name="T5" fmla="*/ 27 h 29"/>
                  <a:gd name="T6" fmla="*/ 31 w 34"/>
                  <a:gd name="T7" fmla="*/ 4 h 29"/>
                  <a:gd name="T8" fmla="*/ 29 w 34"/>
                  <a:gd name="T9" fmla="*/ 4 h 29"/>
                  <a:gd name="T10" fmla="*/ 29 w 34"/>
                  <a:gd name="T11" fmla="*/ 5 h 29"/>
                  <a:gd name="T12" fmla="*/ 31 w 34"/>
                  <a:gd name="T13" fmla="*/ 21 h 29"/>
                  <a:gd name="T14" fmla="*/ 32 w 34"/>
                  <a:gd name="T15" fmla="*/ 26 h 29"/>
                  <a:gd name="T16" fmla="*/ 2 w 34"/>
                  <a:gd name="T17" fmla="*/ 1 h 29"/>
                  <a:gd name="T18" fmla="*/ 0 w 34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29">
                    <a:moveTo>
                      <a:pt x="0" y="0"/>
                    </a:moveTo>
                    <a:lnTo>
                      <a:pt x="33" y="29"/>
                    </a:lnTo>
                    <a:lnTo>
                      <a:pt x="34" y="27"/>
                    </a:lnTo>
                    <a:lnTo>
                      <a:pt x="31" y="4"/>
                    </a:lnTo>
                    <a:lnTo>
                      <a:pt x="29" y="4"/>
                    </a:lnTo>
                    <a:lnTo>
                      <a:pt x="29" y="5"/>
                    </a:lnTo>
                    <a:lnTo>
                      <a:pt x="31" y="21"/>
                    </a:lnTo>
                    <a:lnTo>
                      <a:pt x="32" y="26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9" name="Freeform 1385"/>
              <p:cNvSpPr/>
              <p:nvPr/>
            </p:nvSpPr>
            <p:spPr bwMode="auto">
              <a:xfrm>
                <a:off x="5602" y="2620"/>
                <a:ext cx="34" cy="29"/>
              </a:xfrm>
              <a:custGeom>
                <a:avLst/>
                <a:gdLst>
                  <a:gd name="T0" fmla="*/ 0 w 34"/>
                  <a:gd name="T1" fmla="*/ 0 h 29"/>
                  <a:gd name="T2" fmla="*/ 33 w 34"/>
                  <a:gd name="T3" fmla="*/ 29 h 29"/>
                  <a:gd name="T4" fmla="*/ 34 w 34"/>
                  <a:gd name="T5" fmla="*/ 27 h 29"/>
                  <a:gd name="T6" fmla="*/ 31 w 34"/>
                  <a:gd name="T7" fmla="*/ 4 h 29"/>
                  <a:gd name="T8" fmla="*/ 29 w 34"/>
                  <a:gd name="T9" fmla="*/ 4 h 29"/>
                  <a:gd name="T10" fmla="*/ 29 w 34"/>
                  <a:gd name="T11" fmla="*/ 5 h 29"/>
                  <a:gd name="T12" fmla="*/ 31 w 34"/>
                  <a:gd name="T13" fmla="*/ 21 h 29"/>
                  <a:gd name="T14" fmla="*/ 32 w 34"/>
                  <a:gd name="T15" fmla="*/ 26 h 29"/>
                  <a:gd name="T16" fmla="*/ 2 w 34"/>
                  <a:gd name="T17" fmla="*/ 1 h 29"/>
                  <a:gd name="T18" fmla="*/ 0 w 34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29">
                    <a:moveTo>
                      <a:pt x="0" y="0"/>
                    </a:moveTo>
                    <a:lnTo>
                      <a:pt x="33" y="29"/>
                    </a:lnTo>
                    <a:lnTo>
                      <a:pt x="34" y="27"/>
                    </a:lnTo>
                    <a:lnTo>
                      <a:pt x="31" y="4"/>
                    </a:lnTo>
                    <a:lnTo>
                      <a:pt x="29" y="4"/>
                    </a:lnTo>
                    <a:lnTo>
                      <a:pt x="29" y="5"/>
                    </a:lnTo>
                    <a:lnTo>
                      <a:pt x="31" y="21"/>
                    </a:lnTo>
                    <a:lnTo>
                      <a:pt x="32" y="26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0" name="Freeform 1386"/>
              <p:cNvSpPr/>
              <p:nvPr/>
            </p:nvSpPr>
            <p:spPr bwMode="auto">
              <a:xfrm>
                <a:off x="5635" y="2647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2 h 3"/>
                  <a:gd name="T4" fmla="*/ 1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1" name="Freeform 1387"/>
              <p:cNvSpPr/>
              <p:nvPr/>
            </p:nvSpPr>
            <p:spPr bwMode="auto">
              <a:xfrm>
                <a:off x="5635" y="2647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2 h 3"/>
                  <a:gd name="T4" fmla="*/ 1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2" name="Freeform 1388"/>
              <p:cNvSpPr/>
              <p:nvPr/>
            </p:nvSpPr>
            <p:spPr bwMode="auto">
              <a:xfrm>
                <a:off x="5703" y="2552"/>
                <a:ext cx="66" cy="69"/>
              </a:xfrm>
              <a:custGeom>
                <a:avLst/>
                <a:gdLst>
                  <a:gd name="T0" fmla="*/ 33 w 62"/>
                  <a:gd name="T1" fmla="*/ 0 h 66"/>
                  <a:gd name="T2" fmla="*/ 29 w 62"/>
                  <a:gd name="T3" fmla="*/ 2 h 66"/>
                  <a:gd name="T4" fmla="*/ 28 w 62"/>
                  <a:gd name="T5" fmla="*/ 2 h 66"/>
                  <a:gd name="T6" fmla="*/ 0 w 62"/>
                  <a:gd name="T7" fmla="*/ 65 h 66"/>
                  <a:gd name="T8" fmla="*/ 1 w 62"/>
                  <a:gd name="T9" fmla="*/ 66 h 66"/>
                  <a:gd name="T10" fmla="*/ 62 w 62"/>
                  <a:gd name="T11" fmla="*/ 19 h 66"/>
                  <a:gd name="T12" fmla="*/ 61 w 62"/>
                  <a:gd name="T13" fmla="*/ 16 h 66"/>
                  <a:gd name="T14" fmla="*/ 61 w 62"/>
                  <a:gd name="T15" fmla="*/ 14 h 66"/>
                  <a:gd name="T16" fmla="*/ 33 w 62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6">
                    <a:moveTo>
                      <a:pt x="33" y="0"/>
                    </a:moveTo>
                    <a:cubicBezTo>
                      <a:pt x="32" y="1"/>
                      <a:pt x="31" y="2"/>
                      <a:pt x="29" y="2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0" y="66"/>
                      <a:pt x="1" y="66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7"/>
                      <a:pt x="61" y="16"/>
                    </a:cubicBezTo>
                    <a:cubicBezTo>
                      <a:pt x="61" y="15"/>
                      <a:pt x="61" y="14"/>
                      <a:pt x="61" y="14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3" name="Freeform 1389"/>
              <p:cNvSpPr/>
              <p:nvPr/>
            </p:nvSpPr>
            <p:spPr bwMode="auto">
              <a:xfrm>
                <a:off x="5701" y="2620"/>
                <a:ext cx="3" cy="4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1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4" name="Freeform 1390"/>
              <p:cNvSpPr/>
              <p:nvPr/>
            </p:nvSpPr>
            <p:spPr bwMode="auto">
              <a:xfrm>
                <a:off x="5768" y="2567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2 h 5"/>
                  <a:gd name="T4" fmla="*/ 1 w 4"/>
                  <a:gd name="T5" fmla="*/ 5 h 5"/>
                  <a:gd name="T6" fmla="*/ 4 w 4"/>
                  <a:gd name="T7" fmla="*/ 2 h 5"/>
                  <a:gd name="T8" fmla="*/ 0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5" name="Freeform 1391"/>
              <p:cNvSpPr/>
              <p:nvPr/>
            </p:nvSpPr>
            <p:spPr bwMode="auto">
              <a:xfrm>
                <a:off x="5733" y="2550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1 w 5"/>
                  <a:gd name="T5" fmla="*/ 4 h 4"/>
                  <a:gd name="T6" fmla="*/ 5 w 5"/>
                  <a:gd name="T7" fmla="*/ 2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6" name="Freeform 1392"/>
              <p:cNvSpPr>
                <a:spLocks noEditPoints="1"/>
              </p:cNvSpPr>
              <p:nvPr/>
            </p:nvSpPr>
            <p:spPr bwMode="auto">
              <a:xfrm>
                <a:off x="5698" y="2549"/>
                <a:ext cx="76" cy="79"/>
              </a:xfrm>
              <a:custGeom>
                <a:avLst/>
                <a:gdLst>
                  <a:gd name="T0" fmla="*/ 33 w 72"/>
                  <a:gd name="T1" fmla="*/ 5 h 75"/>
                  <a:gd name="T2" fmla="*/ 35 w 72"/>
                  <a:gd name="T3" fmla="*/ 1 h 75"/>
                  <a:gd name="T4" fmla="*/ 38 w 72"/>
                  <a:gd name="T5" fmla="*/ 3 h 75"/>
                  <a:gd name="T6" fmla="*/ 66 w 72"/>
                  <a:gd name="T7" fmla="*/ 17 h 75"/>
                  <a:gd name="T8" fmla="*/ 70 w 72"/>
                  <a:gd name="T9" fmla="*/ 19 h 75"/>
                  <a:gd name="T10" fmla="*/ 67 w 72"/>
                  <a:gd name="T11" fmla="*/ 22 h 75"/>
                  <a:gd name="T12" fmla="*/ 6 w 72"/>
                  <a:gd name="T13" fmla="*/ 69 h 75"/>
                  <a:gd name="T14" fmla="*/ 3 w 72"/>
                  <a:gd name="T15" fmla="*/ 71 h 75"/>
                  <a:gd name="T16" fmla="*/ 5 w 72"/>
                  <a:gd name="T17" fmla="*/ 68 h 75"/>
                  <a:gd name="T18" fmla="*/ 33 w 72"/>
                  <a:gd name="T19" fmla="*/ 5 h 75"/>
                  <a:gd name="T20" fmla="*/ 36 w 72"/>
                  <a:gd name="T21" fmla="*/ 0 h 75"/>
                  <a:gd name="T22" fmla="*/ 35 w 72"/>
                  <a:gd name="T23" fmla="*/ 0 h 75"/>
                  <a:gd name="T24" fmla="*/ 35 w 72"/>
                  <a:gd name="T25" fmla="*/ 0 h 75"/>
                  <a:gd name="T26" fmla="*/ 33 w 72"/>
                  <a:gd name="T27" fmla="*/ 1 h 75"/>
                  <a:gd name="T28" fmla="*/ 0 w 72"/>
                  <a:gd name="T29" fmla="*/ 74 h 75"/>
                  <a:gd name="T30" fmla="*/ 1 w 72"/>
                  <a:gd name="T31" fmla="*/ 75 h 75"/>
                  <a:gd name="T32" fmla="*/ 72 w 72"/>
                  <a:gd name="T33" fmla="*/ 20 h 75"/>
                  <a:gd name="T34" fmla="*/ 71 w 72"/>
                  <a:gd name="T35" fmla="*/ 18 h 75"/>
                  <a:gd name="T36" fmla="*/ 72 w 72"/>
                  <a:gd name="T37" fmla="*/ 18 h 75"/>
                  <a:gd name="T38" fmla="*/ 36 w 72"/>
                  <a:gd name="T3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5">
                    <a:moveTo>
                      <a:pt x="33" y="5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33" y="5"/>
                      <a:pt x="33" y="5"/>
                      <a:pt x="33" y="5"/>
                    </a:cubicBezTo>
                    <a:moveTo>
                      <a:pt x="36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19"/>
                      <a:pt x="71" y="19"/>
                      <a:pt x="71" y="18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7" name="Freeform 1393"/>
              <p:cNvSpPr/>
              <p:nvPr/>
            </p:nvSpPr>
            <p:spPr bwMode="auto">
              <a:xfrm>
                <a:off x="5773" y="2568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8" name="Freeform 1394"/>
              <p:cNvSpPr/>
              <p:nvPr/>
            </p:nvSpPr>
            <p:spPr bwMode="auto">
              <a:xfrm>
                <a:off x="5733" y="2549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  <a:gd name="T10" fmla="*/ 1 w 2"/>
                  <a:gd name="T11" fmla="*/ 0 h 1"/>
                  <a:gd name="T12" fmla="*/ 1 w 2"/>
                  <a:gd name="T13" fmla="*/ 0 h 1"/>
                  <a:gd name="T14" fmla="*/ 1 w 2"/>
                  <a:gd name="T15" fmla="*/ 0 h 1"/>
                  <a:gd name="T16" fmla="*/ 1 w 2"/>
                  <a:gd name="T17" fmla="*/ 0 h 1"/>
                  <a:gd name="T18" fmla="*/ 1 w 2"/>
                  <a:gd name="T19" fmla="*/ 0 h 1"/>
                  <a:gd name="T20" fmla="*/ 1 w 2"/>
                  <a:gd name="T21" fmla="*/ 0 h 1"/>
                  <a:gd name="T22" fmla="*/ 1 w 2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9" name="Freeform 1395"/>
              <p:cNvSpPr/>
              <p:nvPr/>
            </p:nvSpPr>
            <p:spPr bwMode="auto">
              <a:xfrm>
                <a:off x="5698" y="262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0" name="Freeform 1396"/>
              <p:cNvSpPr/>
              <p:nvPr/>
            </p:nvSpPr>
            <p:spPr bwMode="auto">
              <a:xfrm>
                <a:off x="5698" y="262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1" name="Freeform 1397"/>
              <p:cNvSpPr>
                <a:spLocks noEditPoints="1"/>
              </p:cNvSpPr>
              <p:nvPr/>
            </p:nvSpPr>
            <p:spPr bwMode="auto">
              <a:xfrm>
                <a:off x="5734" y="2549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0 w 1"/>
                  <a:gd name="T7" fmla="*/ 0 w 1"/>
                  <a:gd name="T8" fmla="*/ 0 w 1"/>
                  <a:gd name="T9" fmla="*/ 1 w 1"/>
                  <a:gd name="T10" fmla="*/ 1 w 1"/>
                  <a:gd name="T11" fmla="*/ 0 w 1"/>
                  <a:gd name="T12" fmla="*/ 0 w 1"/>
                  <a:gd name="T13" fmla="*/ 0 w 1"/>
                  <a:gd name="T14" fmla="*/ 1 w 1"/>
                  <a:gd name="T1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2" name="Freeform 1398"/>
              <p:cNvSpPr/>
              <p:nvPr/>
            </p:nvSpPr>
            <p:spPr bwMode="auto">
              <a:xfrm>
                <a:off x="5734" y="254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0 w 2"/>
                  <a:gd name="T7" fmla="*/ 1 h 1"/>
                  <a:gd name="T8" fmla="*/ 0 w 2"/>
                  <a:gd name="T9" fmla="*/ 1 h 1"/>
                  <a:gd name="T10" fmla="*/ 0 w 2"/>
                  <a:gd name="T11" fmla="*/ 1 h 1"/>
                  <a:gd name="T12" fmla="*/ 0 w 2"/>
                  <a:gd name="T13" fmla="*/ 1 h 1"/>
                  <a:gd name="T14" fmla="*/ 0 w 2"/>
                  <a:gd name="T15" fmla="*/ 1 h 1"/>
                  <a:gd name="T16" fmla="*/ 0 w 2"/>
                  <a:gd name="T17" fmla="*/ 1 h 1"/>
                  <a:gd name="T18" fmla="*/ 0 w 2"/>
                  <a:gd name="T19" fmla="*/ 1 h 1"/>
                  <a:gd name="T20" fmla="*/ 1 w 2"/>
                  <a:gd name="T21" fmla="*/ 1 h 1"/>
                  <a:gd name="T22" fmla="*/ 1 w 2"/>
                  <a:gd name="T23" fmla="*/ 1 h 1"/>
                  <a:gd name="T24" fmla="*/ 2 w 2"/>
                  <a:gd name="T25" fmla="*/ 1 h 1"/>
                  <a:gd name="T26" fmla="*/ 0 w 2"/>
                  <a:gd name="T2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3" name="Freeform 1399"/>
              <p:cNvSpPr/>
              <p:nvPr/>
            </p:nvSpPr>
            <p:spPr bwMode="auto">
              <a:xfrm>
                <a:off x="5464" y="2436"/>
                <a:ext cx="51" cy="46"/>
              </a:xfrm>
              <a:custGeom>
                <a:avLst/>
                <a:gdLst>
                  <a:gd name="T0" fmla="*/ 7 w 48"/>
                  <a:gd name="T1" fmla="*/ 0 h 44"/>
                  <a:gd name="T2" fmla="*/ 0 w 48"/>
                  <a:gd name="T3" fmla="*/ 39 h 44"/>
                  <a:gd name="T4" fmla="*/ 4 w 48"/>
                  <a:gd name="T5" fmla="*/ 44 h 44"/>
                  <a:gd name="T6" fmla="*/ 47 w 48"/>
                  <a:gd name="T7" fmla="*/ 40 h 44"/>
                  <a:gd name="T8" fmla="*/ 48 w 48"/>
                  <a:gd name="T9" fmla="*/ 36 h 44"/>
                  <a:gd name="T10" fmla="*/ 7 w 48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4">
                    <a:moveTo>
                      <a:pt x="7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2" y="40"/>
                      <a:pt x="4" y="42"/>
                      <a:pt x="4" y="44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38"/>
                      <a:pt x="47" y="37"/>
                      <a:pt x="48" y="36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4" name="Freeform 1400"/>
              <p:cNvSpPr/>
              <p:nvPr/>
            </p:nvSpPr>
            <p:spPr bwMode="auto">
              <a:xfrm>
                <a:off x="5514" y="2474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0 w 5"/>
                  <a:gd name="T3" fmla="*/ 4 h 4"/>
                  <a:gd name="T4" fmla="*/ 5 w 5"/>
                  <a:gd name="T5" fmla="*/ 3 h 4"/>
                  <a:gd name="T6" fmla="*/ 1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5" name="Freeform 1401"/>
              <p:cNvSpPr/>
              <p:nvPr/>
            </p:nvSpPr>
            <p:spPr bwMode="auto">
              <a:xfrm>
                <a:off x="5463" y="2477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0 w 5"/>
                  <a:gd name="T3" fmla="*/ 6 h 6"/>
                  <a:gd name="T4" fmla="*/ 5 w 5"/>
                  <a:gd name="T5" fmla="*/ 5 h 6"/>
                  <a:gd name="T6" fmla="*/ 1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3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6" name="Freeform 1402"/>
              <p:cNvSpPr/>
              <p:nvPr/>
            </p:nvSpPr>
            <p:spPr bwMode="auto">
              <a:xfrm>
                <a:off x="5462" y="2433"/>
                <a:ext cx="60" cy="51"/>
              </a:xfrm>
              <a:custGeom>
                <a:avLst/>
                <a:gdLst>
                  <a:gd name="T0" fmla="*/ 9 w 57"/>
                  <a:gd name="T1" fmla="*/ 0 h 48"/>
                  <a:gd name="T2" fmla="*/ 9 w 57"/>
                  <a:gd name="T3" fmla="*/ 2 h 48"/>
                  <a:gd name="T4" fmla="*/ 50 w 57"/>
                  <a:gd name="T5" fmla="*/ 38 h 48"/>
                  <a:gd name="T6" fmla="*/ 54 w 57"/>
                  <a:gd name="T7" fmla="*/ 41 h 48"/>
                  <a:gd name="T8" fmla="*/ 49 w 57"/>
                  <a:gd name="T9" fmla="*/ 42 h 48"/>
                  <a:gd name="T10" fmla="*/ 6 w 57"/>
                  <a:gd name="T11" fmla="*/ 46 h 48"/>
                  <a:gd name="T12" fmla="*/ 1 w 57"/>
                  <a:gd name="T13" fmla="*/ 47 h 48"/>
                  <a:gd name="T14" fmla="*/ 0 w 57"/>
                  <a:gd name="T15" fmla="*/ 48 h 48"/>
                  <a:gd name="T16" fmla="*/ 56 w 57"/>
                  <a:gd name="T17" fmla="*/ 42 h 48"/>
                  <a:gd name="T18" fmla="*/ 56 w 57"/>
                  <a:gd name="T19" fmla="*/ 42 h 48"/>
                  <a:gd name="T20" fmla="*/ 56 w 57"/>
                  <a:gd name="T21" fmla="*/ 42 h 48"/>
                  <a:gd name="T22" fmla="*/ 56 w 57"/>
                  <a:gd name="T23" fmla="*/ 42 h 48"/>
                  <a:gd name="T24" fmla="*/ 56 w 57"/>
                  <a:gd name="T25" fmla="*/ 42 h 48"/>
                  <a:gd name="T26" fmla="*/ 56 w 57"/>
                  <a:gd name="T27" fmla="*/ 42 h 48"/>
                  <a:gd name="T28" fmla="*/ 56 w 57"/>
                  <a:gd name="T29" fmla="*/ 42 h 48"/>
                  <a:gd name="T30" fmla="*/ 57 w 57"/>
                  <a:gd name="T31" fmla="*/ 41 h 48"/>
                  <a:gd name="T32" fmla="*/ 9 w 57"/>
                  <a:gd name="T3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48">
                    <a:moveTo>
                      <a:pt x="9" y="0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1"/>
                      <a:pt x="57" y="4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7" name="Freeform 1403"/>
              <p:cNvSpPr/>
              <p:nvPr/>
            </p:nvSpPr>
            <p:spPr bwMode="auto">
              <a:xfrm>
                <a:off x="5455" y="2420"/>
                <a:ext cx="17" cy="64"/>
              </a:xfrm>
              <a:custGeom>
                <a:avLst/>
                <a:gdLst>
                  <a:gd name="T0" fmla="*/ 0 w 17"/>
                  <a:gd name="T1" fmla="*/ 0 h 64"/>
                  <a:gd name="T2" fmla="*/ 0 w 17"/>
                  <a:gd name="T3" fmla="*/ 0 h 64"/>
                  <a:gd name="T4" fmla="*/ 6 w 17"/>
                  <a:gd name="T5" fmla="*/ 64 h 64"/>
                  <a:gd name="T6" fmla="*/ 7 w 17"/>
                  <a:gd name="T7" fmla="*/ 64 h 64"/>
                  <a:gd name="T8" fmla="*/ 8 w 17"/>
                  <a:gd name="T9" fmla="*/ 63 h 64"/>
                  <a:gd name="T10" fmla="*/ 9 w 17"/>
                  <a:gd name="T11" fmla="*/ 57 h 64"/>
                  <a:gd name="T12" fmla="*/ 17 w 17"/>
                  <a:gd name="T13" fmla="*/ 16 h 64"/>
                  <a:gd name="T14" fmla="*/ 17 w 17"/>
                  <a:gd name="T15" fmla="*/ 13 h 64"/>
                  <a:gd name="T16" fmla="*/ 16 w 17"/>
                  <a:gd name="T17" fmla="*/ 12 h 64"/>
                  <a:gd name="T18" fmla="*/ 6 w 17"/>
                  <a:gd name="T19" fmla="*/ 64 h 64"/>
                  <a:gd name="T20" fmla="*/ 0 w 17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4">
                    <a:moveTo>
                      <a:pt x="0" y="0"/>
                    </a:moveTo>
                    <a:lnTo>
                      <a:pt x="0" y="0"/>
                    </a:lnTo>
                    <a:lnTo>
                      <a:pt x="6" y="64"/>
                    </a:lnTo>
                    <a:lnTo>
                      <a:pt x="7" y="64"/>
                    </a:lnTo>
                    <a:lnTo>
                      <a:pt x="8" y="63"/>
                    </a:lnTo>
                    <a:lnTo>
                      <a:pt x="9" y="57"/>
                    </a:lnTo>
                    <a:lnTo>
                      <a:pt x="17" y="16"/>
                    </a:lnTo>
                    <a:lnTo>
                      <a:pt x="17" y="13"/>
                    </a:lnTo>
                    <a:lnTo>
                      <a:pt x="16" y="12"/>
                    </a:lnTo>
                    <a:lnTo>
                      <a:pt x="6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8" name="Freeform 1404"/>
              <p:cNvSpPr/>
              <p:nvPr/>
            </p:nvSpPr>
            <p:spPr bwMode="auto">
              <a:xfrm>
                <a:off x="5455" y="2420"/>
                <a:ext cx="17" cy="64"/>
              </a:xfrm>
              <a:custGeom>
                <a:avLst/>
                <a:gdLst>
                  <a:gd name="T0" fmla="*/ 0 w 17"/>
                  <a:gd name="T1" fmla="*/ 0 h 64"/>
                  <a:gd name="T2" fmla="*/ 0 w 17"/>
                  <a:gd name="T3" fmla="*/ 0 h 64"/>
                  <a:gd name="T4" fmla="*/ 6 w 17"/>
                  <a:gd name="T5" fmla="*/ 64 h 64"/>
                  <a:gd name="T6" fmla="*/ 7 w 17"/>
                  <a:gd name="T7" fmla="*/ 64 h 64"/>
                  <a:gd name="T8" fmla="*/ 8 w 17"/>
                  <a:gd name="T9" fmla="*/ 63 h 64"/>
                  <a:gd name="T10" fmla="*/ 9 w 17"/>
                  <a:gd name="T11" fmla="*/ 57 h 64"/>
                  <a:gd name="T12" fmla="*/ 17 w 17"/>
                  <a:gd name="T13" fmla="*/ 16 h 64"/>
                  <a:gd name="T14" fmla="*/ 17 w 17"/>
                  <a:gd name="T15" fmla="*/ 13 h 64"/>
                  <a:gd name="T16" fmla="*/ 16 w 17"/>
                  <a:gd name="T17" fmla="*/ 12 h 64"/>
                  <a:gd name="T18" fmla="*/ 6 w 17"/>
                  <a:gd name="T19" fmla="*/ 64 h 64"/>
                  <a:gd name="T20" fmla="*/ 0 w 17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4">
                    <a:moveTo>
                      <a:pt x="0" y="0"/>
                    </a:moveTo>
                    <a:lnTo>
                      <a:pt x="0" y="0"/>
                    </a:lnTo>
                    <a:lnTo>
                      <a:pt x="6" y="64"/>
                    </a:lnTo>
                    <a:lnTo>
                      <a:pt x="7" y="64"/>
                    </a:lnTo>
                    <a:lnTo>
                      <a:pt x="8" y="63"/>
                    </a:lnTo>
                    <a:lnTo>
                      <a:pt x="9" y="57"/>
                    </a:lnTo>
                    <a:lnTo>
                      <a:pt x="17" y="16"/>
                    </a:lnTo>
                    <a:lnTo>
                      <a:pt x="17" y="13"/>
                    </a:lnTo>
                    <a:lnTo>
                      <a:pt x="16" y="12"/>
                    </a:lnTo>
                    <a:lnTo>
                      <a:pt x="6" y="6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9" name="Freeform 1405"/>
              <p:cNvSpPr>
                <a:spLocks noEditPoints="1"/>
              </p:cNvSpPr>
              <p:nvPr/>
            </p:nvSpPr>
            <p:spPr bwMode="auto">
              <a:xfrm>
                <a:off x="5521" y="247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0 w 1"/>
                  <a:gd name="T13" fmla="*/ 1 h 1"/>
                  <a:gd name="T14" fmla="*/ 0 w 1"/>
                  <a:gd name="T15" fmla="*/ 1 h 1"/>
                  <a:gd name="T16" fmla="*/ 0 w 1"/>
                  <a:gd name="T17" fmla="*/ 1 h 1"/>
                  <a:gd name="T18" fmla="*/ 0 w 1"/>
                  <a:gd name="T19" fmla="*/ 1 h 1"/>
                  <a:gd name="T20" fmla="*/ 1 w 1"/>
                  <a:gd name="T21" fmla="*/ 0 h 1"/>
                  <a:gd name="T22" fmla="*/ 0 w 1"/>
                  <a:gd name="T23" fmla="*/ 1 h 1"/>
                  <a:gd name="T24" fmla="*/ 1 w 1"/>
                  <a:gd name="T25" fmla="*/ 0 h 1"/>
                  <a:gd name="T26" fmla="*/ 1 w 1"/>
                  <a:gd name="T2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0" name="Freeform 1406"/>
              <p:cNvSpPr/>
              <p:nvPr/>
            </p:nvSpPr>
            <p:spPr bwMode="auto">
              <a:xfrm>
                <a:off x="5521" y="2477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0 w 2"/>
                  <a:gd name="T7" fmla="*/ 1 h 1"/>
                  <a:gd name="T8" fmla="*/ 0 w 2"/>
                  <a:gd name="T9" fmla="*/ 1 h 1"/>
                  <a:gd name="T10" fmla="*/ 0 w 2"/>
                  <a:gd name="T11" fmla="*/ 1 h 1"/>
                  <a:gd name="T12" fmla="*/ 0 w 2"/>
                  <a:gd name="T13" fmla="*/ 1 h 1"/>
                  <a:gd name="T14" fmla="*/ 0 w 2"/>
                  <a:gd name="T15" fmla="*/ 1 h 1"/>
                  <a:gd name="T16" fmla="*/ 2 w 2"/>
                  <a:gd name="T17" fmla="*/ 1 h 1"/>
                  <a:gd name="T18" fmla="*/ 1 w 2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1" name="Freeform 1407"/>
              <p:cNvSpPr/>
              <p:nvPr/>
            </p:nvSpPr>
            <p:spPr bwMode="auto">
              <a:xfrm>
                <a:off x="5462" y="2410"/>
                <a:ext cx="11" cy="19"/>
              </a:xfrm>
              <a:custGeom>
                <a:avLst/>
                <a:gdLst>
                  <a:gd name="T0" fmla="*/ 10 w 10"/>
                  <a:gd name="T1" fmla="*/ 0 h 18"/>
                  <a:gd name="T2" fmla="*/ 0 w 10"/>
                  <a:gd name="T3" fmla="*/ 5 h 18"/>
                  <a:gd name="T4" fmla="*/ 1 w 10"/>
                  <a:gd name="T5" fmla="*/ 7 h 18"/>
                  <a:gd name="T6" fmla="*/ 0 w 10"/>
                  <a:gd name="T7" fmla="*/ 12 h 18"/>
                  <a:gd name="T8" fmla="*/ 7 w 10"/>
                  <a:gd name="T9" fmla="*/ 18 h 18"/>
                  <a:gd name="T10" fmla="*/ 10 w 1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8">
                    <a:moveTo>
                      <a:pt x="1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2" name="Freeform 1408"/>
              <p:cNvSpPr/>
              <p:nvPr/>
            </p:nvSpPr>
            <p:spPr bwMode="auto">
              <a:xfrm>
                <a:off x="5457" y="2416"/>
                <a:ext cx="6" cy="7"/>
              </a:xfrm>
              <a:custGeom>
                <a:avLst/>
                <a:gdLst>
                  <a:gd name="T0" fmla="*/ 5 w 6"/>
                  <a:gd name="T1" fmla="*/ 0 h 7"/>
                  <a:gd name="T2" fmla="*/ 0 w 6"/>
                  <a:gd name="T3" fmla="*/ 3 h 7"/>
                  <a:gd name="T4" fmla="*/ 5 w 6"/>
                  <a:gd name="T5" fmla="*/ 7 h 7"/>
                  <a:gd name="T6" fmla="*/ 6 w 6"/>
                  <a:gd name="T7" fmla="*/ 2 h 7"/>
                  <a:gd name="T8" fmla="*/ 5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5"/>
                      <a:pt x="6" y="4"/>
                      <a:pt x="6" y="2"/>
                    </a:cubicBezTo>
                    <a:cubicBezTo>
                      <a:pt x="6" y="2"/>
                      <a:pt x="6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3" name="Freeform 1409"/>
              <p:cNvSpPr/>
              <p:nvPr/>
            </p:nvSpPr>
            <p:spPr bwMode="auto">
              <a:xfrm>
                <a:off x="5456" y="2419"/>
                <a:ext cx="13" cy="12"/>
              </a:xfrm>
              <a:custGeom>
                <a:avLst/>
                <a:gdLst>
                  <a:gd name="T0" fmla="*/ 1 w 13"/>
                  <a:gd name="T1" fmla="*/ 0 h 12"/>
                  <a:gd name="T2" fmla="*/ 0 w 13"/>
                  <a:gd name="T3" fmla="*/ 0 h 12"/>
                  <a:gd name="T4" fmla="*/ 0 w 13"/>
                  <a:gd name="T5" fmla="*/ 1 h 12"/>
                  <a:gd name="T6" fmla="*/ 13 w 13"/>
                  <a:gd name="T7" fmla="*/ 12 h 12"/>
                  <a:gd name="T8" fmla="*/ 13 w 13"/>
                  <a:gd name="T9" fmla="*/ 10 h 12"/>
                  <a:gd name="T10" fmla="*/ 6 w 13"/>
                  <a:gd name="T11" fmla="*/ 4 h 12"/>
                  <a:gd name="T12" fmla="*/ 1 w 1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2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3" y="12"/>
                    </a:lnTo>
                    <a:lnTo>
                      <a:pt x="13" y="10"/>
                    </a:lnTo>
                    <a:lnTo>
                      <a:pt x="6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4" name="Freeform 1410"/>
              <p:cNvSpPr/>
              <p:nvPr/>
            </p:nvSpPr>
            <p:spPr bwMode="auto">
              <a:xfrm>
                <a:off x="5456" y="2419"/>
                <a:ext cx="13" cy="12"/>
              </a:xfrm>
              <a:custGeom>
                <a:avLst/>
                <a:gdLst>
                  <a:gd name="T0" fmla="*/ 1 w 13"/>
                  <a:gd name="T1" fmla="*/ 0 h 12"/>
                  <a:gd name="T2" fmla="*/ 0 w 13"/>
                  <a:gd name="T3" fmla="*/ 0 h 12"/>
                  <a:gd name="T4" fmla="*/ 0 w 13"/>
                  <a:gd name="T5" fmla="*/ 1 h 12"/>
                  <a:gd name="T6" fmla="*/ 13 w 13"/>
                  <a:gd name="T7" fmla="*/ 12 h 12"/>
                  <a:gd name="T8" fmla="*/ 13 w 13"/>
                  <a:gd name="T9" fmla="*/ 10 h 12"/>
                  <a:gd name="T10" fmla="*/ 6 w 13"/>
                  <a:gd name="T11" fmla="*/ 4 h 12"/>
                  <a:gd name="T12" fmla="*/ 1 w 1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2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3" y="12"/>
                    </a:lnTo>
                    <a:lnTo>
                      <a:pt x="13" y="10"/>
                    </a:lnTo>
                    <a:lnTo>
                      <a:pt x="6" y="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" name="Group 1612"/>
            <p:cNvGrpSpPr/>
            <p:nvPr/>
          </p:nvGrpSpPr>
          <p:grpSpPr bwMode="auto">
            <a:xfrm>
              <a:off x="5401" y="2258"/>
              <a:ext cx="500" cy="319"/>
              <a:chOff x="5401" y="2258"/>
              <a:chExt cx="500" cy="319"/>
            </a:xfrm>
          </p:grpSpPr>
          <p:sp>
            <p:nvSpPr>
              <p:cNvPr id="3295" name="Freeform 1412"/>
              <p:cNvSpPr>
                <a:spLocks noEditPoints="1"/>
              </p:cNvSpPr>
              <p:nvPr/>
            </p:nvSpPr>
            <p:spPr bwMode="auto">
              <a:xfrm>
                <a:off x="5456" y="2409"/>
                <a:ext cx="19" cy="23"/>
              </a:xfrm>
              <a:custGeom>
                <a:avLst/>
                <a:gdLst>
                  <a:gd name="T0" fmla="*/ 0 w 19"/>
                  <a:gd name="T1" fmla="*/ 10 h 23"/>
                  <a:gd name="T2" fmla="*/ 0 w 19"/>
                  <a:gd name="T3" fmla="*/ 10 h 23"/>
                  <a:gd name="T4" fmla="*/ 0 w 19"/>
                  <a:gd name="T5" fmla="*/ 11 h 23"/>
                  <a:gd name="T6" fmla="*/ 0 w 19"/>
                  <a:gd name="T7" fmla="*/ 10 h 23"/>
                  <a:gd name="T8" fmla="*/ 19 w 19"/>
                  <a:gd name="T9" fmla="*/ 0 h 23"/>
                  <a:gd name="T10" fmla="*/ 17 w 19"/>
                  <a:gd name="T11" fmla="*/ 1 h 23"/>
                  <a:gd name="T12" fmla="*/ 13 w 19"/>
                  <a:gd name="T13" fmla="*/ 20 h 23"/>
                  <a:gd name="T14" fmla="*/ 13 w 19"/>
                  <a:gd name="T15" fmla="*/ 22 h 23"/>
                  <a:gd name="T16" fmla="*/ 15 w 19"/>
                  <a:gd name="T17" fmla="*/ 23 h 23"/>
                  <a:gd name="T18" fmla="*/ 19 w 19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3">
                    <a:moveTo>
                      <a:pt x="0" y="10"/>
                    </a:moveTo>
                    <a:lnTo>
                      <a:pt x="0" y="10"/>
                    </a:lnTo>
                    <a:lnTo>
                      <a:pt x="0" y="11"/>
                    </a:lnTo>
                    <a:lnTo>
                      <a:pt x="0" y="10"/>
                    </a:lnTo>
                    <a:close/>
                    <a:moveTo>
                      <a:pt x="19" y="0"/>
                    </a:moveTo>
                    <a:lnTo>
                      <a:pt x="17" y="1"/>
                    </a:lnTo>
                    <a:lnTo>
                      <a:pt x="13" y="20"/>
                    </a:lnTo>
                    <a:lnTo>
                      <a:pt x="13" y="22"/>
                    </a:lnTo>
                    <a:lnTo>
                      <a:pt x="15" y="2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6" name="Freeform 1413"/>
              <p:cNvSpPr>
                <a:spLocks noEditPoints="1"/>
              </p:cNvSpPr>
              <p:nvPr/>
            </p:nvSpPr>
            <p:spPr bwMode="auto">
              <a:xfrm>
                <a:off x="5456" y="2409"/>
                <a:ext cx="19" cy="23"/>
              </a:xfrm>
              <a:custGeom>
                <a:avLst/>
                <a:gdLst>
                  <a:gd name="T0" fmla="*/ 0 w 19"/>
                  <a:gd name="T1" fmla="*/ 10 h 23"/>
                  <a:gd name="T2" fmla="*/ 0 w 19"/>
                  <a:gd name="T3" fmla="*/ 10 h 23"/>
                  <a:gd name="T4" fmla="*/ 0 w 19"/>
                  <a:gd name="T5" fmla="*/ 11 h 23"/>
                  <a:gd name="T6" fmla="*/ 0 w 19"/>
                  <a:gd name="T7" fmla="*/ 10 h 23"/>
                  <a:gd name="T8" fmla="*/ 19 w 19"/>
                  <a:gd name="T9" fmla="*/ 0 h 23"/>
                  <a:gd name="T10" fmla="*/ 17 w 19"/>
                  <a:gd name="T11" fmla="*/ 1 h 23"/>
                  <a:gd name="T12" fmla="*/ 13 w 19"/>
                  <a:gd name="T13" fmla="*/ 20 h 23"/>
                  <a:gd name="T14" fmla="*/ 13 w 19"/>
                  <a:gd name="T15" fmla="*/ 22 h 23"/>
                  <a:gd name="T16" fmla="*/ 15 w 19"/>
                  <a:gd name="T17" fmla="*/ 23 h 23"/>
                  <a:gd name="T18" fmla="*/ 19 w 19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3">
                    <a:moveTo>
                      <a:pt x="0" y="10"/>
                    </a:moveTo>
                    <a:lnTo>
                      <a:pt x="0" y="10"/>
                    </a:lnTo>
                    <a:lnTo>
                      <a:pt x="0" y="11"/>
                    </a:lnTo>
                    <a:lnTo>
                      <a:pt x="0" y="10"/>
                    </a:lnTo>
                    <a:moveTo>
                      <a:pt x="19" y="0"/>
                    </a:moveTo>
                    <a:lnTo>
                      <a:pt x="17" y="1"/>
                    </a:lnTo>
                    <a:lnTo>
                      <a:pt x="13" y="20"/>
                    </a:lnTo>
                    <a:lnTo>
                      <a:pt x="13" y="22"/>
                    </a:lnTo>
                    <a:lnTo>
                      <a:pt x="15" y="23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7" name="Freeform 1414"/>
              <p:cNvSpPr/>
              <p:nvPr/>
            </p:nvSpPr>
            <p:spPr bwMode="auto">
              <a:xfrm>
                <a:off x="5456" y="2407"/>
                <a:ext cx="20" cy="12"/>
              </a:xfrm>
              <a:custGeom>
                <a:avLst/>
                <a:gdLst>
                  <a:gd name="T0" fmla="*/ 19 w 19"/>
                  <a:gd name="T1" fmla="*/ 0 h 11"/>
                  <a:gd name="T2" fmla="*/ 1 w 19"/>
                  <a:gd name="T3" fmla="*/ 9 h 11"/>
                  <a:gd name="T4" fmla="*/ 0 w 19"/>
                  <a:gd name="T5" fmla="*/ 11 h 11"/>
                  <a:gd name="T6" fmla="*/ 0 w 19"/>
                  <a:gd name="T7" fmla="*/ 11 h 11"/>
                  <a:gd name="T8" fmla="*/ 0 w 19"/>
                  <a:gd name="T9" fmla="*/ 11 h 11"/>
                  <a:gd name="T10" fmla="*/ 0 w 19"/>
                  <a:gd name="T11" fmla="*/ 11 h 11"/>
                  <a:gd name="T12" fmla="*/ 1 w 19"/>
                  <a:gd name="T13" fmla="*/ 11 h 11"/>
                  <a:gd name="T14" fmla="*/ 6 w 19"/>
                  <a:gd name="T15" fmla="*/ 8 h 11"/>
                  <a:gd name="T16" fmla="*/ 16 w 19"/>
                  <a:gd name="T17" fmla="*/ 3 h 11"/>
                  <a:gd name="T18" fmla="*/ 18 w 19"/>
                  <a:gd name="T19" fmla="*/ 2 h 11"/>
                  <a:gd name="T20" fmla="*/ 19 w 19"/>
                  <a:gd name="T2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8" name="Freeform 1415"/>
              <p:cNvSpPr/>
              <p:nvPr/>
            </p:nvSpPr>
            <p:spPr bwMode="auto">
              <a:xfrm>
                <a:off x="5455" y="241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1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9" name="Freeform 1416"/>
              <p:cNvSpPr>
                <a:spLocks noEditPoints="1"/>
              </p:cNvSpPr>
              <p:nvPr/>
            </p:nvSpPr>
            <p:spPr bwMode="auto">
              <a:xfrm>
                <a:off x="5457" y="2425"/>
                <a:ext cx="11" cy="49"/>
              </a:xfrm>
              <a:custGeom>
                <a:avLst/>
                <a:gdLst>
                  <a:gd name="T0" fmla="*/ 6 w 11"/>
                  <a:gd name="T1" fmla="*/ 33 h 46"/>
                  <a:gd name="T2" fmla="*/ 3 w 11"/>
                  <a:gd name="T3" fmla="*/ 37 h 46"/>
                  <a:gd name="T4" fmla="*/ 4 w 11"/>
                  <a:gd name="T5" fmla="*/ 41 h 46"/>
                  <a:gd name="T6" fmla="*/ 4 w 11"/>
                  <a:gd name="T7" fmla="*/ 46 h 46"/>
                  <a:gd name="T8" fmla="*/ 6 w 11"/>
                  <a:gd name="T9" fmla="*/ 33 h 46"/>
                  <a:gd name="T10" fmla="*/ 3 w 11"/>
                  <a:gd name="T11" fmla="*/ 0 h 46"/>
                  <a:gd name="T12" fmla="*/ 0 w 11"/>
                  <a:gd name="T13" fmla="*/ 1 h 46"/>
                  <a:gd name="T14" fmla="*/ 2 w 11"/>
                  <a:gd name="T15" fmla="*/ 26 h 46"/>
                  <a:gd name="T16" fmla="*/ 7 w 11"/>
                  <a:gd name="T17" fmla="*/ 32 h 46"/>
                  <a:gd name="T18" fmla="*/ 7 w 11"/>
                  <a:gd name="T19" fmla="*/ 32 h 46"/>
                  <a:gd name="T20" fmla="*/ 11 w 11"/>
                  <a:gd name="T21" fmla="*/ 7 h 46"/>
                  <a:gd name="T22" fmla="*/ 3 w 11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46">
                    <a:moveTo>
                      <a:pt x="6" y="33"/>
                    </a:moveTo>
                    <a:cubicBezTo>
                      <a:pt x="6" y="35"/>
                      <a:pt x="5" y="36"/>
                      <a:pt x="3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6" y="33"/>
                      <a:pt x="6" y="33"/>
                      <a:pt x="6" y="33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5" y="26"/>
                      <a:pt x="7" y="29"/>
                      <a:pt x="7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0" name="Freeform 1417"/>
              <p:cNvSpPr/>
              <p:nvPr/>
            </p:nvSpPr>
            <p:spPr bwMode="auto">
              <a:xfrm>
                <a:off x="5456" y="2422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1 w 4"/>
                  <a:gd name="T3" fmla="*/ 4 h 4"/>
                  <a:gd name="T4" fmla="*/ 4 w 4"/>
                  <a:gd name="T5" fmla="*/ 3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1" name="Freeform 1418"/>
              <p:cNvSpPr/>
              <p:nvPr/>
            </p:nvSpPr>
            <p:spPr bwMode="auto">
              <a:xfrm>
                <a:off x="5459" y="2452"/>
                <a:ext cx="5" cy="12"/>
              </a:xfrm>
              <a:custGeom>
                <a:avLst/>
                <a:gdLst>
                  <a:gd name="T0" fmla="*/ 0 w 5"/>
                  <a:gd name="T1" fmla="*/ 0 h 11"/>
                  <a:gd name="T2" fmla="*/ 1 w 5"/>
                  <a:gd name="T3" fmla="*/ 11 h 11"/>
                  <a:gd name="T4" fmla="*/ 4 w 5"/>
                  <a:gd name="T5" fmla="*/ 7 h 11"/>
                  <a:gd name="T6" fmla="*/ 5 w 5"/>
                  <a:gd name="T7" fmla="*/ 6 h 11"/>
                  <a:gd name="T8" fmla="*/ 5 w 5"/>
                  <a:gd name="T9" fmla="*/ 6 h 11"/>
                  <a:gd name="T10" fmla="*/ 0 w 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3" y="10"/>
                      <a:pt x="4" y="9"/>
                      <a:pt x="4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3"/>
                      <a:pt x="3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2" name="Freeform 1419"/>
              <p:cNvSpPr/>
              <p:nvPr/>
            </p:nvSpPr>
            <p:spPr bwMode="auto">
              <a:xfrm>
                <a:off x="5456" y="2420"/>
                <a:ext cx="13" cy="48"/>
              </a:xfrm>
              <a:custGeom>
                <a:avLst/>
                <a:gdLst>
                  <a:gd name="T0" fmla="*/ 0 w 13"/>
                  <a:gd name="T1" fmla="*/ 0 h 48"/>
                  <a:gd name="T2" fmla="*/ 5 w 13"/>
                  <a:gd name="T3" fmla="*/ 48 h 48"/>
                  <a:gd name="T4" fmla="*/ 4 w 13"/>
                  <a:gd name="T5" fmla="*/ 44 h 48"/>
                  <a:gd name="T6" fmla="*/ 3 w 13"/>
                  <a:gd name="T7" fmla="*/ 32 h 48"/>
                  <a:gd name="T8" fmla="*/ 1 w 13"/>
                  <a:gd name="T9" fmla="*/ 6 h 48"/>
                  <a:gd name="T10" fmla="*/ 0 w 13"/>
                  <a:gd name="T11" fmla="*/ 2 h 48"/>
                  <a:gd name="T12" fmla="*/ 4 w 13"/>
                  <a:gd name="T13" fmla="*/ 5 h 48"/>
                  <a:gd name="T14" fmla="*/ 12 w 13"/>
                  <a:gd name="T15" fmla="*/ 12 h 48"/>
                  <a:gd name="T16" fmla="*/ 13 w 13"/>
                  <a:gd name="T17" fmla="*/ 11 h 48"/>
                  <a:gd name="T18" fmla="*/ 0 w 1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48">
                    <a:moveTo>
                      <a:pt x="0" y="0"/>
                    </a:moveTo>
                    <a:lnTo>
                      <a:pt x="5" y="48"/>
                    </a:lnTo>
                    <a:lnTo>
                      <a:pt x="4" y="44"/>
                    </a:lnTo>
                    <a:lnTo>
                      <a:pt x="3" y="32"/>
                    </a:lnTo>
                    <a:lnTo>
                      <a:pt x="1" y="6"/>
                    </a:lnTo>
                    <a:lnTo>
                      <a:pt x="0" y="2"/>
                    </a:lnTo>
                    <a:lnTo>
                      <a:pt x="4" y="5"/>
                    </a:lnTo>
                    <a:lnTo>
                      <a:pt x="12" y="12"/>
                    </a:lnTo>
                    <a:lnTo>
                      <a:pt x="13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3" name="Freeform 1420"/>
              <p:cNvSpPr/>
              <p:nvPr/>
            </p:nvSpPr>
            <p:spPr bwMode="auto">
              <a:xfrm>
                <a:off x="5456" y="2420"/>
                <a:ext cx="13" cy="48"/>
              </a:xfrm>
              <a:custGeom>
                <a:avLst/>
                <a:gdLst>
                  <a:gd name="T0" fmla="*/ 0 w 13"/>
                  <a:gd name="T1" fmla="*/ 0 h 48"/>
                  <a:gd name="T2" fmla="*/ 5 w 13"/>
                  <a:gd name="T3" fmla="*/ 48 h 48"/>
                  <a:gd name="T4" fmla="*/ 4 w 13"/>
                  <a:gd name="T5" fmla="*/ 44 h 48"/>
                  <a:gd name="T6" fmla="*/ 3 w 13"/>
                  <a:gd name="T7" fmla="*/ 32 h 48"/>
                  <a:gd name="T8" fmla="*/ 1 w 13"/>
                  <a:gd name="T9" fmla="*/ 6 h 48"/>
                  <a:gd name="T10" fmla="*/ 0 w 13"/>
                  <a:gd name="T11" fmla="*/ 2 h 48"/>
                  <a:gd name="T12" fmla="*/ 4 w 13"/>
                  <a:gd name="T13" fmla="*/ 5 h 48"/>
                  <a:gd name="T14" fmla="*/ 12 w 13"/>
                  <a:gd name="T15" fmla="*/ 12 h 48"/>
                  <a:gd name="T16" fmla="*/ 13 w 13"/>
                  <a:gd name="T17" fmla="*/ 11 h 48"/>
                  <a:gd name="T18" fmla="*/ 0 w 1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48">
                    <a:moveTo>
                      <a:pt x="0" y="0"/>
                    </a:moveTo>
                    <a:lnTo>
                      <a:pt x="5" y="48"/>
                    </a:lnTo>
                    <a:lnTo>
                      <a:pt x="4" y="44"/>
                    </a:lnTo>
                    <a:lnTo>
                      <a:pt x="3" y="32"/>
                    </a:lnTo>
                    <a:lnTo>
                      <a:pt x="1" y="6"/>
                    </a:lnTo>
                    <a:lnTo>
                      <a:pt x="0" y="2"/>
                    </a:lnTo>
                    <a:lnTo>
                      <a:pt x="4" y="5"/>
                    </a:lnTo>
                    <a:lnTo>
                      <a:pt x="12" y="12"/>
                    </a:lnTo>
                    <a:lnTo>
                      <a:pt x="13" y="1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4" name="Freeform 1421"/>
              <p:cNvSpPr/>
              <p:nvPr/>
            </p:nvSpPr>
            <p:spPr bwMode="auto">
              <a:xfrm>
                <a:off x="5455" y="2419"/>
                <a:ext cx="16" cy="65"/>
              </a:xfrm>
              <a:custGeom>
                <a:avLst/>
                <a:gdLst>
                  <a:gd name="T0" fmla="*/ 1 w 15"/>
                  <a:gd name="T1" fmla="*/ 0 h 62"/>
                  <a:gd name="T2" fmla="*/ 0 w 15"/>
                  <a:gd name="T3" fmla="*/ 1 h 62"/>
                  <a:gd name="T4" fmla="*/ 0 w 15"/>
                  <a:gd name="T5" fmla="*/ 1 h 62"/>
                  <a:gd name="T6" fmla="*/ 0 w 15"/>
                  <a:gd name="T7" fmla="*/ 1 h 62"/>
                  <a:gd name="T8" fmla="*/ 6 w 15"/>
                  <a:gd name="T9" fmla="*/ 62 h 62"/>
                  <a:gd name="T10" fmla="*/ 15 w 15"/>
                  <a:gd name="T11" fmla="*/ 13 h 62"/>
                  <a:gd name="T12" fmla="*/ 14 w 15"/>
                  <a:gd name="T13" fmla="*/ 12 h 62"/>
                  <a:gd name="T14" fmla="*/ 13 w 15"/>
                  <a:gd name="T15" fmla="*/ 13 h 62"/>
                  <a:gd name="T16" fmla="*/ 9 w 15"/>
                  <a:gd name="T17" fmla="*/ 38 h 62"/>
                  <a:gd name="T18" fmla="*/ 8 w 15"/>
                  <a:gd name="T19" fmla="*/ 39 h 62"/>
                  <a:gd name="T20" fmla="*/ 6 w 15"/>
                  <a:gd name="T21" fmla="*/ 52 h 62"/>
                  <a:gd name="T22" fmla="*/ 6 w 15"/>
                  <a:gd name="T23" fmla="*/ 47 h 62"/>
                  <a:gd name="T24" fmla="*/ 1 w 15"/>
                  <a:gd name="T25" fmla="*/ 1 h 62"/>
                  <a:gd name="T26" fmla="*/ 1 w 15"/>
                  <a:gd name="T2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6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5" name="Freeform 1422"/>
              <p:cNvSpPr>
                <a:spLocks noEditPoints="1"/>
              </p:cNvSpPr>
              <p:nvPr/>
            </p:nvSpPr>
            <p:spPr bwMode="auto">
              <a:xfrm>
                <a:off x="5455" y="241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  <a:gd name="T10" fmla="*/ 0 w 1"/>
                  <a:gd name="T11" fmla="*/ 1 h 1"/>
                  <a:gd name="T12" fmla="*/ 1 w 1"/>
                  <a:gd name="T13" fmla="*/ 0 h 1"/>
                  <a:gd name="T14" fmla="*/ 1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6" name="Freeform 1423"/>
              <p:cNvSpPr/>
              <p:nvPr/>
            </p:nvSpPr>
            <p:spPr bwMode="auto">
              <a:xfrm>
                <a:off x="5455" y="2418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2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7" name="Freeform 1424"/>
              <p:cNvSpPr/>
              <p:nvPr/>
            </p:nvSpPr>
            <p:spPr bwMode="auto">
              <a:xfrm>
                <a:off x="5444" y="2271"/>
                <a:ext cx="36" cy="54"/>
              </a:xfrm>
              <a:custGeom>
                <a:avLst/>
                <a:gdLst>
                  <a:gd name="T0" fmla="*/ 0 w 34"/>
                  <a:gd name="T1" fmla="*/ 0 h 51"/>
                  <a:gd name="T2" fmla="*/ 18 w 34"/>
                  <a:gd name="T3" fmla="*/ 47 h 51"/>
                  <a:gd name="T4" fmla="*/ 19 w 34"/>
                  <a:gd name="T5" fmla="*/ 47 h 51"/>
                  <a:gd name="T6" fmla="*/ 23 w 34"/>
                  <a:gd name="T7" fmla="*/ 49 h 51"/>
                  <a:gd name="T8" fmla="*/ 33 w 34"/>
                  <a:gd name="T9" fmla="*/ 51 h 51"/>
                  <a:gd name="T10" fmla="*/ 34 w 34"/>
                  <a:gd name="T11" fmla="*/ 49 h 51"/>
                  <a:gd name="T12" fmla="*/ 0 w 34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51">
                    <a:moveTo>
                      <a:pt x="0" y="0"/>
                    </a:move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9" y="47"/>
                      <a:pt x="19" y="47"/>
                    </a:cubicBezTo>
                    <a:cubicBezTo>
                      <a:pt x="20" y="47"/>
                      <a:pt x="22" y="48"/>
                      <a:pt x="23" y="49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4" y="4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8" name="Freeform 1425"/>
              <p:cNvSpPr/>
              <p:nvPr/>
            </p:nvSpPr>
            <p:spPr bwMode="auto">
              <a:xfrm>
                <a:off x="5479" y="2323"/>
                <a:ext cx="3" cy="3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9" name="Freeform 1426"/>
              <p:cNvSpPr/>
              <p:nvPr/>
            </p:nvSpPr>
            <p:spPr bwMode="auto">
              <a:xfrm>
                <a:off x="5463" y="2321"/>
                <a:ext cx="5" cy="2"/>
              </a:xfrm>
              <a:custGeom>
                <a:avLst/>
                <a:gdLst>
                  <a:gd name="T0" fmla="*/ 1 w 5"/>
                  <a:gd name="T1" fmla="*/ 0 h 2"/>
                  <a:gd name="T2" fmla="*/ 0 w 5"/>
                  <a:gd name="T3" fmla="*/ 0 h 2"/>
                  <a:gd name="T4" fmla="*/ 1 w 5"/>
                  <a:gd name="T5" fmla="*/ 1 h 2"/>
                  <a:gd name="T6" fmla="*/ 5 w 5"/>
                  <a:gd name="T7" fmla="*/ 2 h 2"/>
                  <a:gd name="T8" fmla="*/ 1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0" name="Freeform 1427"/>
              <p:cNvSpPr/>
              <p:nvPr/>
            </p:nvSpPr>
            <p:spPr bwMode="auto">
              <a:xfrm>
                <a:off x="5442" y="2264"/>
                <a:ext cx="42" cy="62"/>
              </a:xfrm>
              <a:custGeom>
                <a:avLst/>
                <a:gdLst>
                  <a:gd name="T0" fmla="*/ 0 w 42"/>
                  <a:gd name="T1" fmla="*/ 0 h 62"/>
                  <a:gd name="T2" fmla="*/ 2 w 42"/>
                  <a:gd name="T3" fmla="*/ 7 h 62"/>
                  <a:gd name="T4" fmla="*/ 38 w 42"/>
                  <a:gd name="T5" fmla="*/ 59 h 62"/>
                  <a:gd name="T6" fmla="*/ 40 w 42"/>
                  <a:gd name="T7" fmla="*/ 62 h 62"/>
                  <a:gd name="T8" fmla="*/ 37 w 42"/>
                  <a:gd name="T9" fmla="*/ 61 h 62"/>
                  <a:gd name="T10" fmla="*/ 26 w 42"/>
                  <a:gd name="T11" fmla="*/ 59 h 62"/>
                  <a:gd name="T12" fmla="*/ 22 w 42"/>
                  <a:gd name="T13" fmla="*/ 58 h 62"/>
                  <a:gd name="T14" fmla="*/ 22 w 42"/>
                  <a:gd name="T15" fmla="*/ 58 h 62"/>
                  <a:gd name="T16" fmla="*/ 42 w 42"/>
                  <a:gd name="T17" fmla="*/ 62 h 62"/>
                  <a:gd name="T18" fmla="*/ 0 w 42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62">
                    <a:moveTo>
                      <a:pt x="0" y="0"/>
                    </a:moveTo>
                    <a:lnTo>
                      <a:pt x="2" y="7"/>
                    </a:lnTo>
                    <a:lnTo>
                      <a:pt x="38" y="59"/>
                    </a:lnTo>
                    <a:lnTo>
                      <a:pt x="40" y="62"/>
                    </a:lnTo>
                    <a:lnTo>
                      <a:pt x="37" y="61"/>
                    </a:lnTo>
                    <a:lnTo>
                      <a:pt x="26" y="59"/>
                    </a:lnTo>
                    <a:lnTo>
                      <a:pt x="22" y="58"/>
                    </a:lnTo>
                    <a:lnTo>
                      <a:pt x="22" y="58"/>
                    </a:lnTo>
                    <a:lnTo>
                      <a:pt x="42" y="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1" name="Freeform 1428"/>
              <p:cNvSpPr/>
              <p:nvPr/>
            </p:nvSpPr>
            <p:spPr bwMode="auto">
              <a:xfrm>
                <a:off x="5442" y="2264"/>
                <a:ext cx="42" cy="62"/>
              </a:xfrm>
              <a:custGeom>
                <a:avLst/>
                <a:gdLst>
                  <a:gd name="T0" fmla="*/ 0 w 42"/>
                  <a:gd name="T1" fmla="*/ 0 h 62"/>
                  <a:gd name="T2" fmla="*/ 2 w 42"/>
                  <a:gd name="T3" fmla="*/ 7 h 62"/>
                  <a:gd name="T4" fmla="*/ 38 w 42"/>
                  <a:gd name="T5" fmla="*/ 59 h 62"/>
                  <a:gd name="T6" fmla="*/ 40 w 42"/>
                  <a:gd name="T7" fmla="*/ 62 h 62"/>
                  <a:gd name="T8" fmla="*/ 37 w 42"/>
                  <a:gd name="T9" fmla="*/ 61 h 62"/>
                  <a:gd name="T10" fmla="*/ 26 w 42"/>
                  <a:gd name="T11" fmla="*/ 59 h 62"/>
                  <a:gd name="T12" fmla="*/ 22 w 42"/>
                  <a:gd name="T13" fmla="*/ 58 h 62"/>
                  <a:gd name="T14" fmla="*/ 22 w 42"/>
                  <a:gd name="T15" fmla="*/ 58 h 62"/>
                  <a:gd name="T16" fmla="*/ 42 w 42"/>
                  <a:gd name="T17" fmla="*/ 62 h 62"/>
                  <a:gd name="T18" fmla="*/ 0 w 42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62">
                    <a:moveTo>
                      <a:pt x="0" y="0"/>
                    </a:moveTo>
                    <a:lnTo>
                      <a:pt x="2" y="7"/>
                    </a:lnTo>
                    <a:lnTo>
                      <a:pt x="38" y="59"/>
                    </a:lnTo>
                    <a:lnTo>
                      <a:pt x="40" y="62"/>
                    </a:lnTo>
                    <a:lnTo>
                      <a:pt x="37" y="61"/>
                    </a:lnTo>
                    <a:lnTo>
                      <a:pt x="26" y="59"/>
                    </a:lnTo>
                    <a:lnTo>
                      <a:pt x="22" y="58"/>
                    </a:lnTo>
                    <a:lnTo>
                      <a:pt x="22" y="58"/>
                    </a:lnTo>
                    <a:lnTo>
                      <a:pt x="42" y="6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2" name="Freeform 1429"/>
              <p:cNvSpPr/>
              <p:nvPr/>
            </p:nvSpPr>
            <p:spPr bwMode="auto">
              <a:xfrm>
                <a:off x="5439" y="2259"/>
                <a:ext cx="25" cy="63"/>
              </a:xfrm>
              <a:custGeom>
                <a:avLst/>
                <a:gdLst>
                  <a:gd name="T0" fmla="*/ 0 w 25"/>
                  <a:gd name="T1" fmla="*/ 0 h 63"/>
                  <a:gd name="T2" fmla="*/ 23 w 25"/>
                  <a:gd name="T3" fmla="*/ 63 h 63"/>
                  <a:gd name="T4" fmla="*/ 25 w 25"/>
                  <a:gd name="T5" fmla="*/ 63 h 63"/>
                  <a:gd name="T6" fmla="*/ 25 w 25"/>
                  <a:gd name="T7" fmla="*/ 63 h 63"/>
                  <a:gd name="T8" fmla="*/ 24 w 25"/>
                  <a:gd name="T9" fmla="*/ 62 h 63"/>
                  <a:gd name="T10" fmla="*/ 5 w 25"/>
                  <a:gd name="T11" fmla="*/ 12 h 63"/>
                  <a:gd name="T12" fmla="*/ 3 w 25"/>
                  <a:gd name="T13" fmla="*/ 5 h 63"/>
                  <a:gd name="T14" fmla="*/ 0 w 25"/>
                  <a:gd name="T15" fmla="*/ 0 h 63"/>
                  <a:gd name="T16" fmla="*/ 0 w 25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63">
                    <a:moveTo>
                      <a:pt x="0" y="0"/>
                    </a:moveTo>
                    <a:lnTo>
                      <a:pt x="23" y="63"/>
                    </a:lnTo>
                    <a:lnTo>
                      <a:pt x="25" y="63"/>
                    </a:lnTo>
                    <a:lnTo>
                      <a:pt x="25" y="63"/>
                    </a:lnTo>
                    <a:lnTo>
                      <a:pt x="24" y="62"/>
                    </a:lnTo>
                    <a:lnTo>
                      <a:pt x="5" y="12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3" name="Freeform 1430"/>
              <p:cNvSpPr/>
              <p:nvPr/>
            </p:nvSpPr>
            <p:spPr bwMode="auto">
              <a:xfrm>
                <a:off x="5439" y="2259"/>
                <a:ext cx="25" cy="63"/>
              </a:xfrm>
              <a:custGeom>
                <a:avLst/>
                <a:gdLst>
                  <a:gd name="T0" fmla="*/ 0 w 25"/>
                  <a:gd name="T1" fmla="*/ 0 h 63"/>
                  <a:gd name="T2" fmla="*/ 23 w 25"/>
                  <a:gd name="T3" fmla="*/ 63 h 63"/>
                  <a:gd name="T4" fmla="*/ 25 w 25"/>
                  <a:gd name="T5" fmla="*/ 63 h 63"/>
                  <a:gd name="T6" fmla="*/ 25 w 25"/>
                  <a:gd name="T7" fmla="*/ 63 h 63"/>
                  <a:gd name="T8" fmla="*/ 24 w 25"/>
                  <a:gd name="T9" fmla="*/ 62 h 63"/>
                  <a:gd name="T10" fmla="*/ 5 w 25"/>
                  <a:gd name="T11" fmla="*/ 12 h 63"/>
                  <a:gd name="T12" fmla="*/ 3 w 25"/>
                  <a:gd name="T13" fmla="*/ 5 h 63"/>
                  <a:gd name="T14" fmla="*/ 0 w 25"/>
                  <a:gd name="T15" fmla="*/ 0 h 63"/>
                  <a:gd name="T16" fmla="*/ 0 w 25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63">
                    <a:moveTo>
                      <a:pt x="0" y="0"/>
                    </a:moveTo>
                    <a:lnTo>
                      <a:pt x="23" y="63"/>
                    </a:lnTo>
                    <a:lnTo>
                      <a:pt x="25" y="63"/>
                    </a:lnTo>
                    <a:lnTo>
                      <a:pt x="25" y="63"/>
                    </a:lnTo>
                    <a:lnTo>
                      <a:pt x="24" y="62"/>
                    </a:lnTo>
                    <a:lnTo>
                      <a:pt x="5" y="12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4" name="Freeform 1431"/>
              <p:cNvSpPr/>
              <p:nvPr/>
            </p:nvSpPr>
            <p:spPr bwMode="auto">
              <a:xfrm>
                <a:off x="5462" y="2322"/>
                <a:ext cx="23" cy="6"/>
              </a:xfrm>
              <a:custGeom>
                <a:avLst/>
                <a:gdLst>
                  <a:gd name="T0" fmla="*/ 0 w 23"/>
                  <a:gd name="T1" fmla="*/ 0 h 6"/>
                  <a:gd name="T2" fmla="*/ 1 w 23"/>
                  <a:gd name="T3" fmla="*/ 2 h 6"/>
                  <a:gd name="T4" fmla="*/ 23 w 23"/>
                  <a:gd name="T5" fmla="*/ 6 h 6"/>
                  <a:gd name="T6" fmla="*/ 22 w 23"/>
                  <a:gd name="T7" fmla="*/ 6 h 6"/>
                  <a:gd name="T8" fmla="*/ 23 w 23"/>
                  <a:gd name="T9" fmla="*/ 6 h 6"/>
                  <a:gd name="T10" fmla="*/ 22 w 23"/>
                  <a:gd name="T11" fmla="*/ 4 h 6"/>
                  <a:gd name="T12" fmla="*/ 2 w 23"/>
                  <a:gd name="T13" fmla="*/ 0 h 6"/>
                  <a:gd name="T14" fmla="*/ 0 w 2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6">
                    <a:moveTo>
                      <a:pt x="0" y="0"/>
                    </a:moveTo>
                    <a:lnTo>
                      <a:pt x="1" y="2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3" y="6"/>
                    </a:lnTo>
                    <a:lnTo>
                      <a:pt x="22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5" name="Freeform 1432"/>
              <p:cNvSpPr/>
              <p:nvPr/>
            </p:nvSpPr>
            <p:spPr bwMode="auto">
              <a:xfrm>
                <a:off x="5462" y="2322"/>
                <a:ext cx="23" cy="6"/>
              </a:xfrm>
              <a:custGeom>
                <a:avLst/>
                <a:gdLst>
                  <a:gd name="T0" fmla="*/ 0 w 23"/>
                  <a:gd name="T1" fmla="*/ 0 h 6"/>
                  <a:gd name="T2" fmla="*/ 1 w 23"/>
                  <a:gd name="T3" fmla="*/ 2 h 6"/>
                  <a:gd name="T4" fmla="*/ 23 w 23"/>
                  <a:gd name="T5" fmla="*/ 6 h 6"/>
                  <a:gd name="T6" fmla="*/ 22 w 23"/>
                  <a:gd name="T7" fmla="*/ 6 h 6"/>
                  <a:gd name="T8" fmla="*/ 23 w 23"/>
                  <a:gd name="T9" fmla="*/ 6 h 6"/>
                  <a:gd name="T10" fmla="*/ 22 w 23"/>
                  <a:gd name="T11" fmla="*/ 4 h 6"/>
                  <a:gd name="T12" fmla="*/ 2 w 23"/>
                  <a:gd name="T13" fmla="*/ 0 h 6"/>
                  <a:gd name="T14" fmla="*/ 0 w 2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6">
                    <a:moveTo>
                      <a:pt x="0" y="0"/>
                    </a:moveTo>
                    <a:lnTo>
                      <a:pt x="1" y="2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3" y="6"/>
                    </a:lnTo>
                    <a:lnTo>
                      <a:pt x="22" y="4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6" name="Freeform 1433"/>
              <p:cNvSpPr/>
              <p:nvPr/>
            </p:nvSpPr>
            <p:spPr bwMode="auto">
              <a:xfrm>
                <a:off x="5438" y="225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7" name="Freeform 1434"/>
              <p:cNvSpPr/>
              <p:nvPr/>
            </p:nvSpPr>
            <p:spPr bwMode="auto">
              <a:xfrm>
                <a:off x="5438" y="225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8" name="Freeform 1435"/>
              <p:cNvSpPr/>
              <p:nvPr/>
            </p:nvSpPr>
            <p:spPr bwMode="auto">
              <a:xfrm>
                <a:off x="5475" y="2361"/>
                <a:ext cx="3" cy="6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4 h 6"/>
                  <a:gd name="T4" fmla="*/ 3 w 3"/>
                  <a:gd name="T5" fmla="*/ 6 h 6"/>
                  <a:gd name="T6" fmla="*/ 3 w 3"/>
                  <a:gd name="T7" fmla="*/ 6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9" name="Freeform 1436"/>
              <p:cNvSpPr/>
              <p:nvPr/>
            </p:nvSpPr>
            <p:spPr bwMode="auto">
              <a:xfrm>
                <a:off x="5478" y="23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0" name="Freeform 1437"/>
              <p:cNvSpPr/>
              <p:nvPr/>
            </p:nvSpPr>
            <p:spPr bwMode="auto">
              <a:xfrm>
                <a:off x="5474" y="2359"/>
                <a:ext cx="7" cy="12"/>
              </a:xfrm>
              <a:custGeom>
                <a:avLst/>
                <a:gdLst>
                  <a:gd name="T0" fmla="*/ 3 w 7"/>
                  <a:gd name="T1" fmla="*/ 0 h 12"/>
                  <a:gd name="T2" fmla="*/ 2 w 7"/>
                  <a:gd name="T3" fmla="*/ 2 h 12"/>
                  <a:gd name="T4" fmla="*/ 4 w 7"/>
                  <a:gd name="T5" fmla="*/ 8 h 12"/>
                  <a:gd name="T6" fmla="*/ 4 w 7"/>
                  <a:gd name="T7" fmla="*/ 8 h 12"/>
                  <a:gd name="T8" fmla="*/ 4 w 7"/>
                  <a:gd name="T9" fmla="*/ 8 h 12"/>
                  <a:gd name="T10" fmla="*/ 1 w 7"/>
                  <a:gd name="T11" fmla="*/ 6 h 12"/>
                  <a:gd name="T12" fmla="*/ 0 w 7"/>
                  <a:gd name="T13" fmla="*/ 7 h 12"/>
                  <a:gd name="T14" fmla="*/ 7 w 7"/>
                  <a:gd name="T15" fmla="*/ 12 h 12"/>
                  <a:gd name="T16" fmla="*/ 7 w 7"/>
                  <a:gd name="T17" fmla="*/ 12 h 12"/>
                  <a:gd name="T18" fmla="*/ 3 w 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">
                    <a:moveTo>
                      <a:pt x="3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1" name="Freeform 1438"/>
              <p:cNvSpPr/>
              <p:nvPr/>
            </p:nvSpPr>
            <p:spPr bwMode="auto">
              <a:xfrm>
                <a:off x="5481" y="237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2" name="Freeform 1439"/>
              <p:cNvSpPr/>
              <p:nvPr/>
            </p:nvSpPr>
            <p:spPr bwMode="auto">
              <a:xfrm>
                <a:off x="5473" y="2356"/>
                <a:ext cx="4" cy="10"/>
              </a:xfrm>
              <a:custGeom>
                <a:avLst/>
                <a:gdLst>
                  <a:gd name="T0" fmla="*/ 3 w 4"/>
                  <a:gd name="T1" fmla="*/ 0 h 10"/>
                  <a:gd name="T2" fmla="*/ 0 w 4"/>
                  <a:gd name="T3" fmla="*/ 9 h 10"/>
                  <a:gd name="T4" fmla="*/ 1 w 4"/>
                  <a:gd name="T5" fmla="*/ 10 h 10"/>
                  <a:gd name="T6" fmla="*/ 2 w 4"/>
                  <a:gd name="T7" fmla="*/ 9 h 10"/>
                  <a:gd name="T8" fmla="*/ 3 w 4"/>
                  <a:gd name="T9" fmla="*/ 5 h 10"/>
                  <a:gd name="T10" fmla="*/ 4 w 4"/>
                  <a:gd name="T11" fmla="*/ 3 h 10"/>
                  <a:gd name="T12" fmla="*/ 3 w 4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0">
                    <a:moveTo>
                      <a:pt x="3" y="0"/>
                    </a:moveTo>
                    <a:lnTo>
                      <a:pt x="0" y="9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3" name="Freeform 1440"/>
              <p:cNvSpPr/>
              <p:nvPr/>
            </p:nvSpPr>
            <p:spPr bwMode="auto">
              <a:xfrm>
                <a:off x="5473" y="2356"/>
                <a:ext cx="4" cy="10"/>
              </a:xfrm>
              <a:custGeom>
                <a:avLst/>
                <a:gdLst>
                  <a:gd name="T0" fmla="*/ 3 w 4"/>
                  <a:gd name="T1" fmla="*/ 0 h 10"/>
                  <a:gd name="T2" fmla="*/ 0 w 4"/>
                  <a:gd name="T3" fmla="*/ 9 h 10"/>
                  <a:gd name="T4" fmla="*/ 1 w 4"/>
                  <a:gd name="T5" fmla="*/ 10 h 10"/>
                  <a:gd name="T6" fmla="*/ 2 w 4"/>
                  <a:gd name="T7" fmla="*/ 9 h 10"/>
                  <a:gd name="T8" fmla="*/ 3 w 4"/>
                  <a:gd name="T9" fmla="*/ 5 h 10"/>
                  <a:gd name="T10" fmla="*/ 4 w 4"/>
                  <a:gd name="T11" fmla="*/ 3 h 10"/>
                  <a:gd name="T12" fmla="*/ 3 w 4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0">
                    <a:moveTo>
                      <a:pt x="3" y="0"/>
                    </a:moveTo>
                    <a:lnTo>
                      <a:pt x="0" y="9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4" name="Freeform 1441"/>
              <p:cNvSpPr/>
              <p:nvPr/>
            </p:nvSpPr>
            <p:spPr bwMode="auto">
              <a:xfrm>
                <a:off x="5406" y="2266"/>
                <a:ext cx="54" cy="56"/>
              </a:xfrm>
              <a:custGeom>
                <a:avLst/>
                <a:gdLst>
                  <a:gd name="T0" fmla="*/ 27 w 51"/>
                  <a:gd name="T1" fmla="*/ 0 h 53"/>
                  <a:gd name="T2" fmla="*/ 0 w 51"/>
                  <a:gd name="T3" fmla="*/ 37 h 53"/>
                  <a:gd name="T4" fmla="*/ 2 w 51"/>
                  <a:gd name="T5" fmla="*/ 42 h 53"/>
                  <a:gd name="T6" fmla="*/ 47 w 51"/>
                  <a:gd name="T7" fmla="*/ 52 h 53"/>
                  <a:gd name="T8" fmla="*/ 51 w 51"/>
                  <a:gd name="T9" fmla="*/ 53 h 53"/>
                  <a:gd name="T10" fmla="*/ 31 w 51"/>
                  <a:gd name="T11" fmla="*/ 1 h 53"/>
                  <a:gd name="T12" fmla="*/ 30 w 51"/>
                  <a:gd name="T13" fmla="*/ 1 h 53"/>
                  <a:gd name="T14" fmla="*/ 27 w 51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53">
                    <a:moveTo>
                      <a:pt x="27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38"/>
                      <a:pt x="2" y="40"/>
                      <a:pt x="2" y="4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0" y="1"/>
                      <a:pt x="30" y="1"/>
                    </a:cubicBezTo>
                    <a:cubicBezTo>
                      <a:pt x="29" y="1"/>
                      <a:pt x="28" y="0"/>
                      <a:pt x="27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5" name="Freeform 1442"/>
              <p:cNvSpPr/>
              <p:nvPr/>
            </p:nvSpPr>
            <p:spPr bwMode="auto">
              <a:xfrm>
                <a:off x="5404" y="2305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4 h 5"/>
                  <a:gd name="T4" fmla="*/ 4 w 4"/>
                  <a:gd name="T5" fmla="*/ 5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6" name="Freeform 1443"/>
              <p:cNvSpPr/>
              <p:nvPr/>
            </p:nvSpPr>
            <p:spPr bwMode="auto">
              <a:xfrm>
                <a:off x="5435" y="2261"/>
                <a:ext cx="4" cy="6"/>
              </a:xfrm>
              <a:custGeom>
                <a:avLst/>
                <a:gdLst>
                  <a:gd name="T0" fmla="*/ 3 w 4"/>
                  <a:gd name="T1" fmla="*/ 0 h 5"/>
                  <a:gd name="T2" fmla="*/ 0 w 4"/>
                  <a:gd name="T3" fmla="*/ 4 h 5"/>
                  <a:gd name="T4" fmla="*/ 3 w 4"/>
                  <a:gd name="T5" fmla="*/ 5 h 5"/>
                  <a:gd name="T6" fmla="*/ 4 w 4"/>
                  <a:gd name="T7" fmla="*/ 5 h 5"/>
                  <a:gd name="T8" fmla="*/ 3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3" y="5"/>
                      <a:pt x="4" y="5"/>
                      <a:pt x="4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7" name="Freeform 1444"/>
              <p:cNvSpPr>
                <a:spLocks noEditPoints="1"/>
              </p:cNvSpPr>
              <p:nvPr/>
            </p:nvSpPr>
            <p:spPr bwMode="auto">
              <a:xfrm>
                <a:off x="5404" y="2261"/>
                <a:ext cx="56" cy="61"/>
              </a:xfrm>
              <a:custGeom>
                <a:avLst/>
                <a:gdLst>
                  <a:gd name="T0" fmla="*/ 52 w 56"/>
                  <a:gd name="T1" fmla="*/ 60 h 61"/>
                  <a:gd name="T2" fmla="*/ 56 w 56"/>
                  <a:gd name="T3" fmla="*/ 61 h 61"/>
                  <a:gd name="T4" fmla="*/ 56 w 56"/>
                  <a:gd name="T5" fmla="*/ 61 h 61"/>
                  <a:gd name="T6" fmla="*/ 52 w 56"/>
                  <a:gd name="T7" fmla="*/ 60 h 61"/>
                  <a:gd name="T8" fmla="*/ 34 w 56"/>
                  <a:gd name="T9" fmla="*/ 0 h 61"/>
                  <a:gd name="T10" fmla="*/ 0 w 56"/>
                  <a:gd name="T11" fmla="*/ 48 h 61"/>
                  <a:gd name="T12" fmla="*/ 0 w 56"/>
                  <a:gd name="T13" fmla="*/ 48 h 61"/>
                  <a:gd name="T14" fmla="*/ 2 w 56"/>
                  <a:gd name="T15" fmla="*/ 44 h 61"/>
                  <a:gd name="T16" fmla="*/ 31 w 56"/>
                  <a:gd name="T17" fmla="*/ 5 h 61"/>
                  <a:gd name="T18" fmla="*/ 34 w 56"/>
                  <a:gd name="T19" fmla="*/ 0 h 61"/>
                  <a:gd name="T20" fmla="*/ 34 w 56"/>
                  <a:gd name="T2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61">
                    <a:moveTo>
                      <a:pt x="52" y="60"/>
                    </a:moveTo>
                    <a:lnTo>
                      <a:pt x="56" y="61"/>
                    </a:lnTo>
                    <a:lnTo>
                      <a:pt x="56" y="61"/>
                    </a:lnTo>
                    <a:lnTo>
                      <a:pt x="52" y="60"/>
                    </a:lnTo>
                    <a:close/>
                    <a:moveTo>
                      <a:pt x="34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2" y="44"/>
                    </a:lnTo>
                    <a:lnTo>
                      <a:pt x="31" y="5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8" name="Freeform 1445"/>
              <p:cNvSpPr>
                <a:spLocks noEditPoints="1"/>
              </p:cNvSpPr>
              <p:nvPr/>
            </p:nvSpPr>
            <p:spPr bwMode="auto">
              <a:xfrm>
                <a:off x="5404" y="2261"/>
                <a:ext cx="56" cy="61"/>
              </a:xfrm>
              <a:custGeom>
                <a:avLst/>
                <a:gdLst>
                  <a:gd name="T0" fmla="*/ 52 w 56"/>
                  <a:gd name="T1" fmla="*/ 60 h 61"/>
                  <a:gd name="T2" fmla="*/ 56 w 56"/>
                  <a:gd name="T3" fmla="*/ 61 h 61"/>
                  <a:gd name="T4" fmla="*/ 56 w 56"/>
                  <a:gd name="T5" fmla="*/ 61 h 61"/>
                  <a:gd name="T6" fmla="*/ 52 w 56"/>
                  <a:gd name="T7" fmla="*/ 60 h 61"/>
                  <a:gd name="T8" fmla="*/ 34 w 56"/>
                  <a:gd name="T9" fmla="*/ 0 h 61"/>
                  <a:gd name="T10" fmla="*/ 0 w 56"/>
                  <a:gd name="T11" fmla="*/ 48 h 61"/>
                  <a:gd name="T12" fmla="*/ 0 w 56"/>
                  <a:gd name="T13" fmla="*/ 48 h 61"/>
                  <a:gd name="T14" fmla="*/ 2 w 56"/>
                  <a:gd name="T15" fmla="*/ 44 h 61"/>
                  <a:gd name="T16" fmla="*/ 31 w 56"/>
                  <a:gd name="T17" fmla="*/ 5 h 61"/>
                  <a:gd name="T18" fmla="*/ 34 w 56"/>
                  <a:gd name="T19" fmla="*/ 0 h 61"/>
                  <a:gd name="T20" fmla="*/ 34 w 56"/>
                  <a:gd name="T2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61">
                    <a:moveTo>
                      <a:pt x="52" y="60"/>
                    </a:moveTo>
                    <a:lnTo>
                      <a:pt x="56" y="61"/>
                    </a:lnTo>
                    <a:lnTo>
                      <a:pt x="56" y="61"/>
                    </a:lnTo>
                    <a:lnTo>
                      <a:pt x="52" y="60"/>
                    </a:lnTo>
                    <a:moveTo>
                      <a:pt x="34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2" y="44"/>
                    </a:lnTo>
                    <a:lnTo>
                      <a:pt x="31" y="5"/>
                    </a:lnTo>
                    <a:lnTo>
                      <a:pt x="34" y="0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9" name="Freeform 1446"/>
              <p:cNvSpPr/>
              <p:nvPr/>
            </p:nvSpPr>
            <p:spPr bwMode="auto">
              <a:xfrm>
                <a:off x="5403" y="2259"/>
                <a:ext cx="59" cy="63"/>
              </a:xfrm>
              <a:custGeom>
                <a:avLst/>
                <a:gdLst>
                  <a:gd name="T0" fmla="*/ 32 w 56"/>
                  <a:gd name="T1" fmla="*/ 0 h 59"/>
                  <a:gd name="T2" fmla="*/ 0 w 56"/>
                  <a:gd name="T3" fmla="*/ 44 h 59"/>
                  <a:gd name="T4" fmla="*/ 0 w 56"/>
                  <a:gd name="T5" fmla="*/ 47 h 59"/>
                  <a:gd name="T6" fmla="*/ 1 w 56"/>
                  <a:gd name="T7" fmla="*/ 47 h 59"/>
                  <a:gd name="T8" fmla="*/ 33 w 56"/>
                  <a:gd name="T9" fmla="*/ 2 h 59"/>
                  <a:gd name="T10" fmla="*/ 34 w 56"/>
                  <a:gd name="T11" fmla="*/ 7 h 59"/>
                  <a:gd name="T12" fmla="*/ 54 w 56"/>
                  <a:gd name="T13" fmla="*/ 59 h 59"/>
                  <a:gd name="T14" fmla="*/ 54 w 56"/>
                  <a:gd name="T15" fmla="*/ 59 h 59"/>
                  <a:gd name="T16" fmla="*/ 56 w 56"/>
                  <a:gd name="T17" fmla="*/ 59 h 59"/>
                  <a:gd name="T18" fmla="*/ 34 w 56"/>
                  <a:gd name="T19" fmla="*/ 0 h 59"/>
                  <a:gd name="T20" fmla="*/ 33 w 56"/>
                  <a:gd name="T21" fmla="*/ 0 h 59"/>
                  <a:gd name="T22" fmla="*/ 33 w 56"/>
                  <a:gd name="T23" fmla="*/ 0 h 59"/>
                  <a:gd name="T24" fmla="*/ 32 w 56"/>
                  <a:gd name="T2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9">
                    <a:moveTo>
                      <a:pt x="32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0" name="Freeform 1447"/>
              <p:cNvSpPr/>
              <p:nvPr/>
            </p:nvSpPr>
            <p:spPr bwMode="auto">
              <a:xfrm>
                <a:off x="5402" y="2309"/>
                <a:ext cx="61" cy="15"/>
              </a:xfrm>
              <a:custGeom>
                <a:avLst/>
                <a:gdLst>
                  <a:gd name="T0" fmla="*/ 1 w 61"/>
                  <a:gd name="T1" fmla="*/ 0 h 15"/>
                  <a:gd name="T2" fmla="*/ 0 w 61"/>
                  <a:gd name="T3" fmla="*/ 1 h 15"/>
                  <a:gd name="T4" fmla="*/ 61 w 61"/>
                  <a:gd name="T5" fmla="*/ 15 h 15"/>
                  <a:gd name="T6" fmla="*/ 60 w 61"/>
                  <a:gd name="T7" fmla="*/ 13 h 15"/>
                  <a:gd name="T8" fmla="*/ 58 w 61"/>
                  <a:gd name="T9" fmla="*/ 13 h 15"/>
                  <a:gd name="T10" fmla="*/ 54 w 61"/>
                  <a:gd name="T11" fmla="*/ 12 h 15"/>
                  <a:gd name="T12" fmla="*/ 6 w 61"/>
                  <a:gd name="T13" fmla="*/ 1 h 15"/>
                  <a:gd name="T14" fmla="*/ 2 w 61"/>
                  <a:gd name="T15" fmla="*/ 0 h 15"/>
                  <a:gd name="T16" fmla="*/ 2 w 61"/>
                  <a:gd name="T17" fmla="*/ 0 h 15"/>
                  <a:gd name="T18" fmla="*/ 1 w 61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15">
                    <a:moveTo>
                      <a:pt x="1" y="0"/>
                    </a:moveTo>
                    <a:lnTo>
                      <a:pt x="0" y="1"/>
                    </a:lnTo>
                    <a:lnTo>
                      <a:pt x="61" y="15"/>
                    </a:lnTo>
                    <a:lnTo>
                      <a:pt x="60" y="13"/>
                    </a:lnTo>
                    <a:lnTo>
                      <a:pt x="58" y="13"/>
                    </a:lnTo>
                    <a:lnTo>
                      <a:pt x="54" y="12"/>
                    </a:lnTo>
                    <a:lnTo>
                      <a:pt x="6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1" name="Freeform 1448"/>
              <p:cNvSpPr/>
              <p:nvPr/>
            </p:nvSpPr>
            <p:spPr bwMode="auto">
              <a:xfrm>
                <a:off x="5402" y="2309"/>
                <a:ext cx="61" cy="15"/>
              </a:xfrm>
              <a:custGeom>
                <a:avLst/>
                <a:gdLst>
                  <a:gd name="T0" fmla="*/ 1 w 61"/>
                  <a:gd name="T1" fmla="*/ 0 h 15"/>
                  <a:gd name="T2" fmla="*/ 0 w 61"/>
                  <a:gd name="T3" fmla="*/ 1 h 15"/>
                  <a:gd name="T4" fmla="*/ 61 w 61"/>
                  <a:gd name="T5" fmla="*/ 15 h 15"/>
                  <a:gd name="T6" fmla="*/ 60 w 61"/>
                  <a:gd name="T7" fmla="*/ 13 h 15"/>
                  <a:gd name="T8" fmla="*/ 58 w 61"/>
                  <a:gd name="T9" fmla="*/ 13 h 15"/>
                  <a:gd name="T10" fmla="*/ 54 w 61"/>
                  <a:gd name="T11" fmla="*/ 12 h 15"/>
                  <a:gd name="T12" fmla="*/ 6 w 61"/>
                  <a:gd name="T13" fmla="*/ 1 h 15"/>
                  <a:gd name="T14" fmla="*/ 2 w 61"/>
                  <a:gd name="T15" fmla="*/ 0 h 15"/>
                  <a:gd name="T16" fmla="*/ 2 w 61"/>
                  <a:gd name="T17" fmla="*/ 0 h 15"/>
                  <a:gd name="T18" fmla="*/ 1 w 61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15">
                    <a:moveTo>
                      <a:pt x="1" y="0"/>
                    </a:moveTo>
                    <a:lnTo>
                      <a:pt x="0" y="1"/>
                    </a:lnTo>
                    <a:lnTo>
                      <a:pt x="61" y="15"/>
                    </a:lnTo>
                    <a:lnTo>
                      <a:pt x="60" y="13"/>
                    </a:lnTo>
                    <a:lnTo>
                      <a:pt x="58" y="13"/>
                    </a:lnTo>
                    <a:lnTo>
                      <a:pt x="54" y="12"/>
                    </a:lnTo>
                    <a:lnTo>
                      <a:pt x="6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2" name="Freeform 1449"/>
              <p:cNvSpPr/>
              <p:nvPr/>
            </p:nvSpPr>
            <p:spPr bwMode="auto">
              <a:xfrm>
                <a:off x="5437" y="2259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1 w 1"/>
                  <a:gd name="T6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3" name="Freeform 1450"/>
              <p:cNvSpPr/>
              <p:nvPr/>
            </p:nvSpPr>
            <p:spPr bwMode="auto">
              <a:xfrm>
                <a:off x="5437" y="2259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4" name="Freeform 1451"/>
              <p:cNvSpPr/>
              <p:nvPr/>
            </p:nvSpPr>
            <p:spPr bwMode="auto">
              <a:xfrm>
                <a:off x="5437" y="225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1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5" name="Freeform 1452"/>
              <p:cNvSpPr/>
              <p:nvPr/>
            </p:nvSpPr>
            <p:spPr bwMode="auto">
              <a:xfrm>
                <a:off x="5401" y="2306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1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4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6" name="Freeform 1453"/>
              <p:cNvSpPr/>
              <p:nvPr/>
            </p:nvSpPr>
            <p:spPr bwMode="auto">
              <a:xfrm>
                <a:off x="5401" y="2306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1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4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7" name="Freeform 1454"/>
              <p:cNvSpPr/>
              <p:nvPr/>
            </p:nvSpPr>
            <p:spPr bwMode="auto">
              <a:xfrm>
                <a:off x="5478" y="2367"/>
                <a:ext cx="70" cy="37"/>
              </a:xfrm>
              <a:custGeom>
                <a:avLst/>
                <a:gdLst>
                  <a:gd name="T0" fmla="*/ 66 w 66"/>
                  <a:gd name="T1" fmla="*/ 0 h 35"/>
                  <a:gd name="T2" fmla="*/ 9 w 66"/>
                  <a:gd name="T3" fmla="*/ 6 h 35"/>
                  <a:gd name="T4" fmla="*/ 4 w 66"/>
                  <a:gd name="T5" fmla="*/ 10 h 35"/>
                  <a:gd name="T6" fmla="*/ 0 w 66"/>
                  <a:gd name="T7" fmla="*/ 35 h 35"/>
                  <a:gd name="T8" fmla="*/ 66 w 66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35">
                    <a:moveTo>
                      <a:pt x="66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7" y="10"/>
                      <a:pt x="4" y="1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66" y="0"/>
                      <a:pt x="66" y="0"/>
                      <a:pt x="6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8" name="Freeform 1455"/>
              <p:cNvSpPr/>
              <p:nvPr/>
            </p:nvSpPr>
            <p:spPr bwMode="auto">
              <a:xfrm>
                <a:off x="5482" y="2373"/>
                <a:ext cx="5" cy="5"/>
              </a:xfrm>
              <a:custGeom>
                <a:avLst/>
                <a:gdLst>
                  <a:gd name="T0" fmla="*/ 5 w 5"/>
                  <a:gd name="T1" fmla="*/ 0 h 4"/>
                  <a:gd name="T2" fmla="*/ 1 w 5"/>
                  <a:gd name="T3" fmla="*/ 0 h 4"/>
                  <a:gd name="T4" fmla="*/ 0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5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9" name="Freeform 1456"/>
              <p:cNvSpPr/>
              <p:nvPr/>
            </p:nvSpPr>
            <p:spPr bwMode="auto">
              <a:xfrm>
                <a:off x="5476" y="2373"/>
                <a:ext cx="7" cy="32"/>
              </a:xfrm>
              <a:custGeom>
                <a:avLst/>
                <a:gdLst>
                  <a:gd name="T0" fmla="*/ 7 w 7"/>
                  <a:gd name="T1" fmla="*/ 0 h 32"/>
                  <a:gd name="T2" fmla="*/ 7 w 7"/>
                  <a:gd name="T3" fmla="*/ 0 h 32"/>
                  <a:gd name="T4" fmla="*/ 5 w 7"/>
                  <a:gd name="T5" fmla="*/ 3 h 32"/>
                  <a:gd name="T6" fmla="*/ 0 w 7"/>
                  <a:gd name="T7" fmla="*/ 32 h 32"/>
                  <a:gd name="T8" fmla="*/ 2 w 7"/>
                  <a:gd name="T9" fmla="*/ 31 h 32"/>
                  <a:gd name="T10" fmla="*/ 6 w 7"/>
                  <a:gd name="T11" fmla="*/ 5 h 32"/>
                  <a:gd name="T12" fmla="*/ 7 w 7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2">
                    <a:moveTo>
                      <a:pt x="7" y="0"/>
                    </a:moveTo>
                    <a:lnTo>
                      <a:pt x="7" y="0"/>
                    </a:lnTo>
                    <a:lnTo>
                      <a:pt x="5" y="3"/>
                    </a:lnTo>
                    <a:lnTo>
                      <a:pt x="0" y="32"/>
                    </a:lnTo>
                    <a:lnTo>
                      <a:pt x="2" y="31"/>
                    </a:lnTo>
                    <a:lnTo>
                      <a:pt x="6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0" name="Freeform 1457"/>
              <p:cNvSpPr/>
              <p:nvPr/>
            </p:nvSpPr>
            <p:spPr bwMode="auto">
              <a:xfrm>
                <a:off x="5476" y="2373"/>
                <a:ext cx="7" cy="32"/>
              </a:xfrm>
              <a:custGeom>
                <a:avLst/>
                <a:gdLst>
                  <a:gd name="T0" fmla="*/ 7 w 7"/>
                  <a:gd name="T1" fmla="*/ 0 h 32"/>
                  <a:gd name="T2" fmla="*/ 7 w 7"/>
                  <a:gd name="T3" fmla="*/ 0 h 32"/>
                  <a:gd name="T4" fmla="*/ 5 w 7"/>
                  <a:gd name="T5" fmla="*/ 3 h 32"/>
                  <a:gd name="T6" fmla="*/ 0 w 7"/>
                  <a:gd name="T7" fmla="*/ 32 h 32"/>
                  <a:gd name="T8" fmla="*/ 2 w 7"/>
                  <a:gd name="T9" fmla="*/ 31 h 32"/>
                  <a:gd name="T10" fmla="*/ 6 w 7"/>
                  <a:gd name="T11" fmla="*/ 5 h 32"/>
                  <a:gd name="T12" fmla="*/ 7 w 7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2">
                    <a:moveTo>
                      <a:pt x="7" y="0"/>
                    </a:moveTo>
                    <a:lnTo>
                      <a:pt x="7" y="0"/>
                    </a:lnTo>
                    <a:lnTo>
                      <a:pt x="5" y="3"/>
                    </a:lnTo>
                    <a:lnTo>
                      <a:pt x="0" y="32"/>
                    </a:lnTo>
                    <a:lnTo>
                      <a:pt x="2" y="31"/>
                    </a:lnTo>
                    <a:lnTo>
                      <a:pt x="6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1" name="Freeform 1458"/>
              <p:cNvSpPr/>
              <p:nvPr/>
            </p:nvSpPr>
            <p:spPr bwMode="auto">
              <a:xfrm>
                <a:off x="5458" y="2365"/>
                <a:ext cx="96" cy="46"/>
              </a:xfrm>
              <a:custGeom>
                <a:avLst/>
                <a:gdLst>
                  <a:gd name="T0" fmla="*/ 91 w 91"/>
                  <a:gd name="T1" fmla="*/ 0 h 44"/>
                  <a:gd name="T2" fmla="*/ 23 w 91"/>
                  <a:gd name="T3" fmla="*/ 7 h 44"/>
                  <a:gd name="T4" fmla="*/ 0 w 91"/>
                  <a:gd name="T5" fmla="*/ 44 h 44"/>
                  <a:gd name="T6" fmla="*/ 23 w 91"/>
                  <a:gd name="T7" fmla="*/ 7 h 44"/>
                  <a:gd name="T8" fmla="*/ 22 w 91"/>
                  <a:gd name="T9" fmla="*/ 11 h 44"/>
                  <a:gd name="T10" fmla="*/ 24 w 91"/>
                  <a:gd name="T11" fmla="*/ 8 h 44"/>
                  <a:gd name="T12" fmla="*/ 24 w 91"/>
                  <a:gd name="T13" fmla="*/ 8 h 44"/>
                  <a:gd name="T14" fmla="*/ 28 w 91"/>
                  <a:gd name="T15" fmla="*/ 8 h 44"/>
                  <a:gd name="T16" fmla="*/ 85 w 91"/>
                  <a:gd name="T17" fmla="*/ 2 h 44"/>
                  <a:gd name="T18" fmla="*/ 19 w 91"/>
                  <a:gd name="T19" fmla="*/ 37 h 44"/>
                  <a:gd name="T20" fmla="*/ 17 w 91"/>
                  <a:gd name="T21" fmla="*/ 38 h 44"/>
                  <a:gd name="T22" fmla="*/ 17 w 91"/>
                  <a:gd name="T23" fmla="*/ 40 h 44"/>
                  <a:gd name="T24" fmla="*/ 91 w 91"/>
                  <a:gd name="T25" fmla="*/ 1 h 44"/>
                  <a:gd name="T26" fmla="*/ 91 w 91"/>
                  <a:gd name="T2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1" h="44">
                    <a:moveTo>
                      <a:pt x="91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2" name="Freeform 1459"/>
              <p:cNvSpPr/>
              <p:nvPr/>
            </p:nvSpPr>
            <p:spPr bwMode="auto">
              <a:xfrm>
                <a:off x="5554" y="236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3" name="Freeform 1460"/>
              <p:cNvSpPr>
                <a:spLocks noEditPoints="1"/>
              </p:cNvSpPr>
              <p:nvPr/>
            </p:nvSpPr>
            <p:spPr bwMode="auto">
              <a:xfrm>
                <a:off x="5460" y="2381"/>
                <a:ext cx="19" cy="31"/>
              </a:xfrm>
              <a:custGeom>
                <a:avLst/>
                <a:gdLst>
                  <a:gd name="T0" fmla="*/ 8 w 18"/>
                  <a:gd name="T1" fmla="*/ 16 h 30"/>
                  <a:gd name="T2" fmla="*/ 0 w 18"/>
                  <a:gd name="T3" fmla="*/ 29 h 30"/>
                  <a:gd name="T4" fmla="*/ 1 w 18"/>
                  <a:gd name="T5" fmla="*/ 30 h 30"/>
                  <a:gd name="T6" fmla="*/ 13 w 18"/>
                  <a:gd name="T7" fmla="*/ 24 h 30"/>
                  <a:gd name="T8" fmla="*/ 14 w 18"/>
                  <a:gd name="T9" fmla="*/ 17 h 30"/>
                  <a:gd name="T10" fmla="*/ 11 w 18"/>
                  <a:gd name="T11" fmla="*/ 19 h 30"/>
                  <a:gd name="T12" fmla="*/ 8 w 18"/>
                  <a:gd name="T13" fmla="*/ 16 h 30"/>
                  <a:gd name="T14" fmla="*/ 18 w 18"/>
                  <a:gd name="T15" fmla="*/ 0 h 30"/>
                  <a:gd name="T16" fmla="*/ 10 w 18"/>
                  <a:gd name="T17" fmla="*/ 12 h 30"/>
                  <a:gd name="T18" fmla="*/ 11 w 18"/>
                  <a:gd name="T19" fmla="*/ 12 h 30"/>
                  <a:gd name="T20" fmla="*/ 15 w 18"/>
                  <a:gd name="T21" fmla="*/ 15 h 30"/>
                  <a:gd name="T22" fmla="*/ 18 w 18"/>
                  <a:gd name="T2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30">
                    <a:moveTo>
                      <a:pt x="8" y="16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30"/>
                      <a:pt x="1" y="30"/>
                      <a:pt x="1" y="30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8"/>
                      <a:pt x="13" y="19"/>
                      <a:pt x="11" y="19"/>
                    </a:cubicBezTo>
                    <a:cubicBezTo>
                      <a:pt x="10" y="19"/>
                      <a:pt x="8" y="18"/>
                      <a:pt x="8" y="16"/>
                    </a:cubicBezTo>
                    <a:moveTo>
                      <a:pt x="18" y="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2"/>
                      <a:pt x="15" y="14"/>
                      <a:pt x="15" y="15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4" name="Freeform 1461"/>
              <p:cNvSpPr/>
              <p:nvPr/>
            </p:nvSpPr>
            <p:spPr bwMode="auto">
              <a:xfrm>
                <a:off x="5459" y="2411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5" name="Freeform 1462"/>
              <p:cNvSpPr/>
              <p:nvPr/>
            </p:nvSpPr>
            <p:spPr bwMode="auto">
              <a:xfrm>
                <a:off x="5468" y="2393"/>
                <a:ext cx="8" cy="8"/>
              </a:xfrm>
              <a:custGeom>
                <a:avLst/>
                <a:gdLst>
                  <a:gd name="T0" fmla="*/ 3 w 7"/>
                  <a:gd name="T1" fmla="*/ 0 h 7"/>
                  <a:gd name="T2" fmla="*/ 2 w 7"/>
                  <a:gd name="T3" fmla="*/ 0 h 7"/>
                  <a:gd name="T4" fmla="*/ 0 w 7"/>
                  <a:gd name="T5" fmla="*/ 4 h 7"/>
                  <a:gd name="T6" fmla="*/ 3 w 7"/>
                  <a:gd name="T7" fmla="*/ 7 h 7"/>
                  <a:gd name="T8" fmla="*/ 6 w 7"/>
                  <a:gd name="T9" fmla="*/ 5 h 7"/>
                  <a:gd name="T10" fmla="*/ 7 w 7"/>
                  <a:gd name="T11" fmla="*/ 3 h 7"/>
                  <a:gd name="T12" fmla="*/ 3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3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2" y="7"/>
                      <a:pt x="3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5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6" name="Freeform 1463"/>
              <p:cNvSpPr/>
              <p:nvPr/>
            </p:nvSpPr>
            <p:spPr bwMode="auto">
              <a:xfrm>
                <a:off x="5459" y="2376"/>
                <a:ext cx="22" cy="38"/>
              </a:xfrm>
              <a:custGeom>
                <a:avLst/>
                <a:gdLst>
                  <a:gd name="T0" fmla="*/ 22 w 22"/>
                  <a:gd name="T1" fmla="*/ 0 h 38"/>
                  <a:gd name="T2" fmla="*/ 0 w 22"/>
                  <a:gd name="T3" fmla="*/ 38 h 38"/>
                  <a:gd name="T4" fmla="*/ 1 w 22"/>
                  <a:gd name="T5" fmla="*/ 35 h 38"/>
                  <a:gd name="T6" fmla="*/ 9 w 22"/>
                  <a:gd name="T7" fmla="*/ 22 h 38"/>
                  <a:gd name="T8" fmla="*/ 12 w 22"/>
                  <a:gd name="T9" fmla="*/ 17 h 38"/>
                  <a:gd name="T10" fmla="*/ 20 w 22"/>
                  <a:gd name="T11" fmla="*/ 5 h 38"/>
                  <a:gd name="T12" fmla="*/ 17 w 22"/>
                  <a:gd name="T13" fmla="*/ 21 h 38"/>
                  <a:gd name="T14" fmla="*/ 16 w 22"/>
                  <a:gd name="T15" fmla="*/ 23 h 38"/>
                  <a:gd name="T16" fmla="*/ 15 w 22"/>
                  <a:gd name="T17" fmla="*/ 30 h 38"/>
                  <a:gd name="T18" fmla="*/ 17 w 22"/>
                  <a:gd name="T19" fmla="*/ 29 h 38"/>
                  <a:gd name="T20" fmla="*/ 22 w 22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38">
                    <a:moveTo>
                      <a:pt x="22" y="0"/>
                    </a:moveTo>
                    <a:lnTo>
                      <a:pt x="0" y="38"/>
                    </a:lnTo>
                    <a:lnTo>
                      <a:pt x="1" y="35"/>
                    </a:lnTo>
                    <a:lnTo>
                      <a:pt x="9" y="22"/>
                    </a:lnTo>
                    <a:lnTo>
                      <a:pt x="12" y="17"/>
                    </a:lnTo>
                    <a:lnTo>
                      <a:pt x="20" y="5"/>
                    </a:lnTo>
                    <a:lnTo>
                      <a:pt x="17" y="21"/>
                    </a:lnTo>
                    <a:lnTo>
                      <a:pt x="16" y="23"/>
                    </a:lnTo>
                    <a:lnTo>
                      <a:pt x="15" y="30"/>
                    </a:lnTo>
                    <a:lnTo>
                      <a:pt x="17" y="29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7" name="Freeform 1464"/>
              <p:cNvSpPr/>
              <p:nvPr/>
            </p:nvSpPr>
            <p:spPr bwMode="auto">
              <a:xfrm>
                <a:off x="5459" y="2376"/>
                <a:ext cx="22" cy="38"/>
              </a:xfrm>
              <a:custGeom>
                <a:avLst/>
                <a:gdLst>
                  <a:gd name="T0" fmla="*/ 22 w 22"/>
                  <a:gd name="T1" fmla="*/ 0 h 38"/>
                  <a:gd name="T2" fmla="*/ 0 w 22"/>
                  <a:gd name="T3" fmla="*/ 38 h 38"/>
                  <a:gd name="T4" fmla="*/ 1 w 22"/>
                  <a:gd name="T5" fmla="*/ 35 h 38"/>
                  <a:gd name="T6" fmla="*/ 9 w 22"/>
                  <a:gd name="T7" fmla="*/ 22 h 38"/>
                  <a:gd name="T8" fmla="*/ 12 w 22"/>
                  <a:gd name="T9" fmla="*/ 17 h 38"/>
                  <a:gd name="T10" fmla="*/ 20 w 22"/>
                  <a:gd name="T11" fmla="*/ 5 h 38"/>
                  <a:gd name="T12" fmla="*/ 17 w 22"/>
                  <a:gd name="T13" fmla="*/ 21 h 38"/>
                  <a:gd name="T14" fmla="*/ 16 w 22"/>
                  <a:gd name="T15" fmla="*/ 23 h 38"/>
                  <a:gd name="T16" fmla="*/ 15 w 22"/>
                  <a:gd name="T17" fmla="*/ 30 h 38"/>
                  <a:gd name="T18" fmla="*/ 17 w 22"/>
                  <a:gd name="T19" fmla="*/ 29 h 38"/>
                  <a:gd name="T20" fmla="*/ 22 w 22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38">
                    <a:moveTo>
                      <a:pt x="22" y="0"/>
                    </a:moveTo>
                    <a:lnTo>
                      <a:pt x="0" y="38"/>
                    </a:lnTo>
                    <a:lnTo>
                      <a:pt x="1" y="35"/>
                    </a:lnTo>
                    <a:lnTo>
                      <a:pt x="9" y="22"/>
                    </a:lnTo>
                    <a:lnTo>
                      <a:pt x="12" y="17"/>
                    </a:lnTo>
                    <a:lnTo>
                      <a:pt x="20" y="5"/>
                    </a:lnTo>
                    <a:lnTo>
                      <a:pt x="17" y="21"/>
                    </a:lnTo>
                    <a:lnTo>
                      <a:pt x="16" y="23"/>
                    </a:lnTo>
                    <a:lnTo>
                      <a:pt x="15" y="30"/>
                    </a:lnTo>
                    <a:lnTo>
                      <a:pt x="17" y="29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8" name="Freeform 1465"/>
              <p:cNvSpPr/>
              <p:nvPr/>
            </p:nvSpPr>
            <p:spPr bwMode="auto">
              <a:xfrm>
                <a:off x="5457" y="2372"/>
                <a:ext cx="25" cy="45"/>
              </a:xfrm>
              <a:custGeom>
                <a:avLst/>
                <a:gdLst>
                  <a:gd name="T0" fmla="*/ 25 w 25"/>
                  <a:gd name="T1" fmla="*/ 0 h 45"/>
                  <a:gd name="T2" fmla="*/ 1 w 25"/>
                  <a:gd name="T3" fmla="*/ 39 h 45"/>
                  <a:gd name="T4" fmla="*/ 0 w 25"/>
                  <a:gd name="T5" fmla="*/ 45 h 45"/>
                  <a:gd name="T6" fmla="*/ 19 w 25"/>
                  <a:gd name="T7" fmla="*/ 35 h 45"/>
                  <a:gd name="T8" fmla="*/ 19 w 25"/>
                  <a:gd name="T9" fmla="*/ 33 h 45"/>
                  <a:gd name="T10" fmla="*/ 17 w 25"/>
                  <a:gd name="T11" fmla="*/ 34 h 45"/>
                  <a:gd name="T12" fmla="*/ 4 w 25"/>
                  <a:gd name="T13" fmla="*/ 40 h 45"/>
                  <a:gd name="T14" fmla="*/ 2 w 25"/>
                  <a:gd name="T15" fmla="*/ 42 h 45"/>
                  <a:gd name="T16" fmla="*/ 24 w 25"/>
                  <a:gd name="T17" fmla="*/ 4 h 45"/>
                  <a:gd name="T18" fmla="*/ 25 w 25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45">
                    <a:moveTo>
                      <a:pt x="25" y="0"/>
                    </a:moveTo>
                    <a:lnTo>
                      <a:pt x="1" y="39"/>
                    </a:lnTo>
                    <a:lnTo>
                      <a:pt x="0" y="45"/>
                    </a:lnTo>
                    <a:lnTo>
                      <a:pt x="19" y="35"/>
                    </a:lnTo>
                    <a:lnTo>
                      <a:pt x="19" y="33"/>
                    </a:lnTo>
                    <a:lnTo>
                      <a:pt x="17" y="34"/>
                    </a:lnTo>
                    <a:lnTo>
                      <a:pt x="4" y="40"/>
                    </a:lnTo>
                    <a:lnTo>
                      <a:pt x="2" y="42"/>
                    </a:lnTo>
                    <a:lnTo>
                      <a:pt x="24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9" name="Freeform 1466"/>
              <p:cNvSpPr/>
              <p:nvPr/>
            </p:nvSpPr>
            <p:spPr bwMode="auto">
              <a:xfrm>
                <a:off x="5457" y="2372"/>
                <a:ext cx="25" cy="45"/>
              </a:xfrm>
              <a:custGeom>
                <a:avLst/>
                <a:gdLst>
                  <a:gd name="T0" fmla="*/ 25 w 25"/>
                  <a:gd name="T1" fmla="*/ 0 h 45"/>
                  <a:gd name="T2" fmla="*/ 1 w 25"/>
                  <a:gd name="T3" fmla="*/ 39 h 45"/>
                  <a:gd name="T4" fmla="*/ 0 w 25"/>
                  <a:gd name="T5" fmla="*/ 45 h 45"/>
                  <a:gd name="T6" fmla="*/ 19 w 25"/>
                  <a:gd name="T7" fmla="*/ 35 h 45"/>
                  <a:gd name="T8" fmla="*/ 19 w 25"/>
                  <a:gd name="T9" fmla="*/ 33 h 45"/>
                  <a:gd name="T10" fmla="*/ 17 w 25"/>
                  <a:gd name="T11" fmla="*/ 34 h 45"/>
                  <a:gd name="T12" fmla="*/ 4 w 25"/>
                  <a:gd name="T13" fmla="*/ 40 h 45"/>
                  <a:gd name="T14" fmla="*/ 2 w 25"/>
                  <a:gd name="T15" fmla="*/ 42 h 45"/>
                  <a:gd name="T16" fmla="*/ 24 w 25"/>
                  <a:gd name="T17" fmla="*/ 4 h 45"/>
                  <a:gd name="T18" fmla="*/ 25 w 25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45">
                    <a:moveTo>
                      <a:pt x="25" y="0"/>
                    </a:moveTo>
                    <a:lnTo>
                      <a:pt x="1" y="39"/>
                    </a:lnTo>
                    <a:lnTo>
                      <a:pt x="0" y="45"/>
                    </a:lnTo>
                    <a:lnTo>
                      <a:pt x="19" y="35"/>
                    </a:lnTo>
                    <a:lnTo>
                      <a:pt x="19" y="33"/>
                    </a:lnTo>
                    <a:lnTo>
                      <a:pt x="17" y="34"/>
                    </a:lnTo>
                    <a:lnTo>
                      <a:pt x="4" y="40"/>
                    </a:lnTo>
                    <a:lnTo>
                      <a:pt x="2" y="42"/>
                    </a:lnTo>
                    <a:lnTo>
                      <a:pt x="24" y="4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0" name="Freeform 1467"/>
              <p:cNvSpPr/>
              <p:nvPr/>
            </p:nvSpPr>
            <p:spPr bwMode="auto">
              <a:xfrm>
                <a:off x="5455" y="2411"/>
                <a:ext cx="3" cy="7"/>
              </a:xfrm>
              <a:custGeom>
                <a:avLst/>
                <a:gdLst>
                  <a:gd name="T0" fmla="*/ 3 w 3"/>
                  <a:gd name="T1" fmla="*/ 0 h 7"/>
                  <a:gd name="T2" fmla="*/ 0 w 3"/>
                  <a:gd name="T3" fmla="*/ 7 h 7"/>
                  <a:gd name="T4" fmla="*/ 2 w 3"/>
                  <a:gd name="T5" fmla="*/ 6 h 7"/>
                  <a:gd name="T6" fmla="*/ 3 w 3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lnTo>
                      <a:pt x="0" y="7"/>
                    </a:lnTo>
                    <a:lnTo>
                      <a:pt x="2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1" name="Freeform 1468"/>
              <p:cNvSpPr/>
              <p:nvPr/>
            </p:nvSpPr>
            <p:spPr bwMode="auto">
              <a:xfrm>
                <a:off x="5455" y="2411"/>
                <a:ext cx="3" cy="7"/>
              </a:xfrm>
              <a:custGeom>
                <a:avLst/>
                <a:gdLst>
                  <a:gd name="T0" fmla="*/ 3 w 3"/>
                  <a:gd name="T1" fmla="*/ 0 h 7"/>
                  <a:gd name="T2" fmla="*/ 0 w 3"/>
                  <a:gd name="T3" fmla="*/ 7 h 7"/>
                  <a:gd name="T4" fmla="*/ 2 w 3"/>
                  <a:gd name="T5" fmla="*/ 6 h 7"/>
                  <a:gd name="T6" fmla="*/ 3 w 3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lnTo>
                      <a:pt x="0" y="7"/>
                    </a:lnTo>
                    <a:lnTo>
                      <a:pt x="2" y="6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2" name="Freeform 1469"/>
              <p:cNvSpPr>
                <a:spLocks noEditPoints="1"/>
              </p:cNvSpPr>
              <p:nvPr/>
            </p:nvSpPr>
            <p:spPr bwMode="auto">
              <a:xfrm>
                <a:off x="5405" y="2315"/>
                <a:ext cx="66" cy="94"/>
              </a:xfrm>
              <a:custGeom>
                <a:avLst/>
                <a:gdLst>
                  <a:gd name="T0" fmla="*/ 40 w 62"/>
                  <a:gd name="T1" fmla="*/ 72 h 89"/>
                  <a:gd name="T2" fmla="*/ 34 w 62"/>
                  <a:gd name="T3" fmla="*/ 65 h 89"/>
                  <a:gd name="T4" fmla="*/ 40 w 62"/>
                  <a:gd name="T5" fmla="*/ 59 h 89"/>
                  <a:gd name="T6" fmla="*/ 47 w 62"/>
                  <a:gd name="T7" fmla="*/ 65 h 89"/>
                  <a:gd name="T8" fmla="*/ 40 w 62"/>
                  <a:gd name="T9" fmla="*/ 72 h 89"/>
                  <a:gd name="T10" fmla="*/ 0 w 62"/>
                  <a:gd name="T11" fmla="*/ 0 h 89"/>
                  <a:gd name="T12" fmla="*/ 0 w 62"/>
                  <a:gd name="T13" fmla="*/ 0 h 89"/>
                  <a:gd name="T14" fmla="*/ 44 w 62"/>
                  <a:gd name="T15" fmla="*/ 89 h 89"/>
                  <a:gd name="T16" fmla="*/ 47 w 62"/>
                  <a:gd name="T17" fmla="*/ 89 h 89"/>
                  <a:gd name="T18" fmla="*/ 48 w 62"/>
                  <a:gd name="T19" fmla="*/ 89 h 89"/>
                  <a:gd name="T20" fmla="*/ 62 w 62"/>
                  <a:gd name="T21" fmla="*/ 48 h 89"/>
                  <a:gd name="T22" fmla="*/ 0 w 62"/>
                  <a:gd name="T2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89">
                    <a:moveTo>
                      <a:pt x="40" y="72"/>
                    </a:moveTo>
                    <a:cubicBezTo>
                      <a:pt x="37" y="72"/>
                      <a:pt x="34" y="69"/>
                      <a:pt x="34" y="65"/>
                    </a:cubicBezTo>
                    <a:cubicBezTo>
                      <a:pt x="34" y="62"/>
                      <a:pt x="37" y="59"/>
                      <a:pt x="40" y="59"/>
                    </a:cubicBezTo>
                    <a:cubicBezTo>
                      <a:pt x="44" y="59"/>
                      <a:pt x="47" y="62"/>
                      <a:pt x="47" y="65"/>
                    </a:cubicBezTo>
                    <a:cubicBezTo>
                      <a:pt x="47" y="69"/>
                      <a:pt x="44" y="72"/>
                      <a:pt x="40" y="7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9"/>
                      <a:pt x="46" y="89"/>
                      <a:pt x="47" y="89"/>
                    </a:cubicBezTo>
                    <a:cubicBezTo>
                      <a:pt x="47" y="89"/>
                      <a:pt x="47" y="89"/>
                      <a:pt x="48" y="89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3" name="Freeform 1470"/>
              <p:cNvSpPr/>
              <p:nvPr/>
            </p:nvSpPr>
            <p:spPr bwMode="auto">
              <a:xfrm>
                <a:off x="5452" y="2409"/>
                <a:ext cx="4" cy="5"/>
              </a:xfrm>
              <a:custGeom>
                <a:avLst/>
                <a:gdLst>
                  <a:gd name="T0" fmla="*/ 3 w 4"/>
                  <a:gd name="T1" fmla="*/ 0 h 5"/>
                  <a:gd name="T2" fmla="*/ 0 w 4"/>
                  <a:gd name="T3" fmla="*/ 0 h 5"/>
                  <a:gd name="T4" fmla="*/ 2 w 4"/>
                  <a:gd name="T5" fmla="*/ 5 h 5"/>
                  <a:gd name="T6" fmla="*/ 4 w 4"/>
                  <a:gd name="T7" fmla="*/ 0 h 5"/>
                  <a:gd name="T8" fmla="*/ 3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4" name="Freeform 1471"/>
              <p:cNvSpPr/>
              <p:nvPr/>
            </p:nvSpPr>
            <p:spPr bwMode="auto">
              <a:xfrm>
                <a:off x="5405" y="23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5" name="Oval 1472"/>
              <p:cNvSpPr>
                <a:spLocks noChangeArrowheads="1"/>
              </p:cNvSpPr>
              <p:nvPr/>
            </p:nvSpPr>
            <p:spPr bwMode="auto">
              <a:xfrm>
                <a:off x="5441" y="2378"/>
                <a:ext cx="14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6" name="Freeform 1473"/>
              <p:cNvSpPr/>
              <p:nvPr/>
            </p:nvSpPr>
            <p:spPr bwMode="auto">
              <a:xfrm>
                <a:off x="5404" y="2312"/>
                <a:ext cx="68" cy="54"/>
              </a:xfrm>
              <a:custGeom>
                <a:avLst/>
                <a:gdLst>
                  <a:gd name="T0" fmla="*/ 0 w 68"/>
                  <a:gd name="T1" fmla="*/ 0 h 54"/>
                  <a:gd name="T2" fmla="*/ 1 w 68"/>
                  <a:gd name="T3" fmla="*/ 3 h 54"/>
                  <a:gd name="T4" fmla="*/ 1 w 68"/>
                  <a:gd name="T5" fmla="*/ 3 h 54"/>
                  <a:gd name="T6" fmla="*/ 67 w 68"/>
                  <a:gd name="T7" fmla="*/ 54 h 54"/>
                  <a:gd name="T8" fmla="*/ 68 w 68"/>
                  <a:gd name="T9" fmla="*/ 52 h 54"/>
                  <a:gd name="T10" fmla="*/ 0 w 68"/>
                  <a:gd name="T11" fmla="*/ 0 h 54"/>
                  <a:gd name="T12" fmla="*/ 0 w 68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54">
                    <a:moveTo>
                      <a:pt x="0" y="0"/>
                    </a:moveTo>
                    <a:lnTo>
                      <a:pt x="1" y="3"/>
                    </a:lnTo>
                    <a:lnTo>
                      <a:pt x="1" y="3"/>
                    </a:lnTo>
                    <a:lnTo>
                      <a:pt x="67" y="54"/>
                    </a:lnTo>
                    <a:lnTo>
                      <a:pt x="68" y="5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7" name="Freeform 1474"/>
              <p:cNvSpPr/>
              <p:nvPr/>
            </p:nvSpPr>
            <p:spPr bwMode="auto">
              <a:xfrm>
                <a:off x="5404" y="2312"/>
                <a:ext cx="68" cy="54"/>
              </a:xfrm>
              <a:custGeom>
                <a:avLst/>
                <a:gdLst>
                  <a:gd name="T0" fmla="*/ 0 w 68"/>
                  <a:gd name="T1" fmla="*/ 0 h 54"/>
                  <a:gd name="T2" fmla="*/ 1 w 68"/>
                  <a:gd name="T3" fmla="*/ 3 h 54"/>
                  <a:gd name="T4" fmla="*/ 1 w 68"/>
                  <a:gd name="T5" fmla="*/ 3 h 54"/>
                  <a:gd name="T6" fmla="*/ 67 w 68"/>
                  <a:gd name="T7" fmla="*/ 54 h 54"/>
                  <a:gd name="T8" fmla="*/ 68 w 68"/>
                  <a:gd name="T9" fmla="*/ 52 h 54"/>
                  <a:gd name="T10" fmla="*/ 0 w 68"/>
                  <a:gd name="T11" fmla="*/ 0 h 54"/>
                  <a:gd name="T12" fmla="*/ 0 w 68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54">
                    <a:moveTo>
                      <a:pt x="0" y="0"/>
                    </a:moveTo>
                    <a:lnTo>
                      <a:pt x="1" y="3"/>
                    </a:lnTo>
                    <a:lnTo>
                      <a:pt x="1" y="3"/>
                    </a:lnTo>
                    <a:lnTo>
                      <a:pt x="67" y="54"/>
                    </a:lnTo>
                    <a:lnTo>
                      <a:pt x="68" y="5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8" name="Freeform 1475"/>
              <p:cNvSpPr/>
              <p:nvPr/>
            </p:nvSpPr>
            <p:spPr bwMode="auto">
              <a:xfrm>
                <a:off x="5402" y="2311"/>
                <a:ext cx="71" cy="107"/>
              </a:xfrm>
              <a:custGeom>
                <a:avLst/>
                <a:gdLst>
                  <a:gd name="T0" fmla="*/ 0 w 67"/>
                  <a:gd name="T1" fmla="*/ 0 h 101"/>
                  <a:gd name="T2" fmla="*/ 0 w 67"/>
                  <a:gd name="T3" fmla="*/ 0 h 101"/>
                  <a:gd name="T4" fmla="*/ 50 w 67"/>
                  <a:gd name="T5" fmla="*/ 101 h 101"/>
                  <a:gd name="T6" fmla="*/ 67 w 67"/>
                  <a:gd name="T7" fmla="*/ 51 h 101"/>
                  <a:gd name="T8" fmla="*/ 66 w 67"/>
                  <a:gd name="T9" fmla="*/ 50 h 101"/>
                  <a:gd name="T10" fmla="*/ 65 w 67"/>
                  <a:gd name="T11" fmla="*/ 52 h 101"/>
                  <a:gd name="T12" fmla="*/ 51 w 67"/>
                  <a:gd name="T13" fmla="*/ 93 h 101"/>
                  <a:gd name="T14" fmla="*/ 49 w 67"/>
                  <a:gd name="T15" fmla="*/ 98 h 101"/>
                  <a:gd name="T16" fmla="*/ 47 w 67"/>
                  <a:gd name="T17" fmla="*/ 93 h 101"/>
                  <a:gd name="T18" fmla="*/ 3 w 67"/>
                  <a:gd name="T19" fmla="*/ 4 h 101"/>
                  <a:gd name="T20" fmla="*/ 3 w 67"/>
                  <a:gd name="T21" fmla="*/ 4 h 101"/>
                  <a:gd name="T22" fmla="*/ 2 w 67"/>
                  <a:gd name="T23" fmla="*/ 1 h 101"/>
                  <a:gd name="T24" fmla="*/ 2 w 67"/>
                  <a:gd name="T25" fmla="*/ 1 h 101"/>
                  <a:gd name="T26" fmla="*/ 0 w 67"/>
                  <a:gd name="T2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10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9" name="Freeform 1476"/>
              <p:cNvSpPr/>
              <p:nvPr/>
            </p:nvSpPr>
            <p:spPr bwMode="auto">
              <a:xfrm>
                <a:off x="5401" y="231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0" name="Freeform 1477"/>
              <p:cNvSpPr/>
              <p:nvPr/>
            </p:nvSpPr>
            <p:spPr bwMode="auto">
              <a:xfrm>
                <a:off x="5467" y="2326"/>
                <a:ext cx="14" cy="25"/>
              </a:xfrm>
              <a:custGeom>
                <a:avLst/>
                <a:gdLst>
                  <a:gd name="T0" fmla="*/ 2 w 13"/>
                  <a:gd name="T1" fmla="*/ 0 h 24"/>
                  <a:gd name="T2" fmla="*/ 0 w 13"/>
                  <a:gd name="T3" fmla="*/ 4 h 24"/>
                  <a:gd name="T4" fmla="*/ 8 w 13"/>
                  <a:gd name="T5" fmla="*/ 24 h 24"/>
                  <a:gd name="T6" fmla="*/ 13 w 13"/>
                  <a:gd name="T7" fmla="*/ 8 h 24"/>
                  <a:gd name="T8" fmla="*/ 10 w 13"/>
                  <a:gd name="T9" fmla="*/ 2 h 24"/>
                  <a:gd name="T10" fmla="*/ 10 w 13"/>
                  <a:gd name="T11" fmla="*/ 2 h 24"/>
                  <a:gd name="T12" fmla="*/ 2 w 1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4">
                    <a:moveTo>
                      <a:pt x="2" y="0"/>
                    </a:moveTo>
                    <a:cubicBezTo>
                      <a:pt x="2" y="2"/>
                      <a:pt x="1" y="3"/>
                      <a:pt x="0" y="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10" y="5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1" name="Freeform 1478"/>
              <p:cNvSpPr/>
              <p:nvPr/>
            </p:nvSpPr>
            <p:spPr bwMode="auto">
              <a:xfrm>
                <a:off x="5478" y="2328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0 w 5"/>
                  <a:gd name="T3" fmla="*/ 0 h 6"/>
                  <a:gd name="T4" fmla="*/ 3 w 5"/>
                  <a:gd name="T5" fmla="*/ 6 h 6"/>
                  <a:gd name="T6" fmla="*/ 5 w 5"/>
                  <a:gd name="T7" fmla="*/ 1 h 6"/>
                  <a:gd name="T8" fmla="*/ 0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1" y="5"/>
                      <a:pt x="3" y="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2" name="Freeform 1479"/>
              <p:cNvSpPr/>
              <p:nvPr/>
            </p:nvSpPr>
            <p:spPr bwMode="auto">
              <a:xfrm>
                <a:off x="5465" y="232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4" y="2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3" name="Freeform 1480"/>
              <p:cNvSpPr/>
              <p:nvPr/>
            </p:nvSpPr>
            <p:spPr bwMode="auto">
              <a:xfrm>
                <a:off x="5465" y="2326"/>
                <a:ext cx="18" cy="3"/>
              </a:xfrm>
              <a:custGeom>
                <a:avLst/>
                <a:gdLst>
                  <a:gd name="T0" fmla="*/ 0 w 18"/>
                  <a:gd name="T1" fmla="*/ 0 h 3"/>
                  <a:gd name="T2" fmla="*/ 0 w 18"/>
                  <a:gd name="T3" fmla="*/ 0 h 3"/>
                  <a:gd name="T4" fmla="*/ 4 w 18"/>
                  <a:gd name="T5" fmla="*/ 0 h 3"/>
                  <a:gd name="T6" fmla="*/ 13 w 18"/>
                  <a:gd name="T7" fmla="*/ 2 h 3"/>
                  <a:gd name="T8" fmla="*/ 18 w 18"/>
                  <a:gd name="T9" fmla="*/ 3 h 3"/>
                  <a:gd name="T10" fmla="*/ 0 w 18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13" y="2"/>
                    </a:lnTo>
                    <a:lnTo>
                      <a:pt x="18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4" name="Freeform 1481"/>
              <p:cNvSpPr/>
              <p:nvPr/>
            </p:nvSpPr>
            <p:spPr bwMode="auto">
              <a:xfrm>
                <a:off x="5465" y="2326"/>
                <a:ext cx="18" cy="3"/>
              </a:xfrm>
              <a:custGeom>
                <a:avLst/>
                <a:gdLst>
                  <a:gd name="T0" fmla="*/ 0 w 18"/>
                  <a:gd name="T1" fmla="*/ 0 h 3"/>
                  <a:gd name="T2" fmla="*/ 0 w 18"/>
                  <a:gd name="T3" fmla="*/ 0 h 3"/>
                  <a:gd name="T4" fmla="*/ 4 w 18"/>
                  <a:gd name="T5" fmla="*/ 0 h 3"/>
                  <a:gd name="T6" fmla="*/ 13 w 18"/>
                  <a:gd name="T7" fmla="*/ 2 h 3"/>
                  <a:gd name="T8" fmla="*/ 18 w 18"/>
                  <a:gd name="T9" fmla="*/ 3 h 3"/>
                  <a:gd name="T10" fmla="*/ 0 w 18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13" y="2"/>
                    </a:lnTo>
                    <a:lnTo>
                      <a:pt x="18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5" name="Freeform 1482"/>
              <p:cNvSpPr/>
              <p:nvPr/>
            </p:nvSpPr>
            <p:spPr bwMode="auto">
              <a:xfrm>
                <a:off x="5463" y="2325"/>
                <a:ext cx="13" cy="29"/>
              </a:xfrm>
              <a:custGeom>
                <a:avLst/>
                <a:gdLst>
                  <a:gd name="T0" fmla="*/ 0 w 13"/>
                  <a:gd name="T1" fmla="*/ 0 h 29"/>
                  <a:gd name="T2" fmla="*/ 12 w 13"/>
                  <a:gd name="T3" fmla="*/ 29 h 29"/>
                  <a:gd name="T4" fmla="*/ 13 w 13"/>
                  <a:gd name="T5" fmla="*/ 26 h 29"/>
                  <a:gd name="T6" fmla="*/ 4 w 13"/>
                  <a:gd name="T7" fmla="*/ 5 h 29"/>
                  <a:gd name="T8" fmla="*/ 2 w 13"/>
                  <a:gd name="T9" fmla="*/ 1 h 29"/>
                  <a:gd name="T10" fmla="*/ 2 w 13"/>
                  <a:gd name="T11" fmla="*/ 1 h 29"/>
                  <a:gd name="T12" fmla="*/ 0 w 13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9">
                    <a:moveTo>
                      <a:pt x="0" y="0"/>
                    </a:moveTo>
                    <a:lnTo>
                      <a:pt x="12" y="29"/>
                    </a:lnTo>
                    <a:lnTo>
                      <a:pt x="13" y="26"/>
                    </a:lnTo>
                    <a:lnTo>
                      <a:pt x="4" y="5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6" name="Freeform 1483"/>
              <p:cNvSpPr/>
              <p:nvPr/>
            </p:nvSpPr>
            <p:spPr bwMode="auto">
              <a:xfrm>
                <a:off x="5463" y="2325"/>
                <a:ext cx="13" cy="29"/>
              </a:xfrm>
              <a:custGeom>
                <a:avLst/>
                <a:gdLst>
                  <a:gd name="T0" fmla="*/ 0 w 13"/>
                  <a:gd name="T1" fmla="*/ 0 h 29"/>
                  <a:gd name="T2" fmla="*/ 12 w 13"/>
                  <a:gd name="T3" fmla="*/ 29 h 29"/>
                  <a:gd name="T4" fmla="*/ 13 w 13"/>
                  <a:gd name="T5" fmla="*/ 26 h 29"/>
                  <a:gd name="T6" fmla="*/ 4 w 13"/>
                  <a:gd name="T7" fmla="*/ 5 h 29"/>
                  <a:gd name="T8" fmla="*/ 2 w 13"/>
                  <a:gd name="T9" fmla="*/ 1 h 29"/>
                  <a:gd name="T10" fmla="*/ 2 w 13"/>
                  <a:gd name="T11" fmla="*/ 1 h 29"/>
                  <a:gd name="T12" fmla="*/ 0 w 13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9">
                    <a:moveTo>
                      <a:pt x="0" y="0"/>
                    </a:moveTo>
                    <a:lnTo>
                      <a:pt x="12" y="29"/>
                    </a:lnTo>
                    <a:lnTo>
                      <a:pt x="13" y="26"/>
                    </a:lnTo>
                    <a:lnTo>
                      <a:pt x="4" y="5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7" name="Freeform 1484"/>
              <p:cNvSpPr/>
              <p:nvPr/>
            </p:nvSpPr>
            <p:spPr bwMode="auto">
              <a:xfrm>
                <a:off x="5463" y="2324"/>
                <a:ext cx="22" cy="32"/>
              </a:xfrm>
              <a:custGeom>
                <a:avLst/>
                <a:gdLst>
                  <a:gd name="T0" fmla="*/ 0 w 22"/>
                  <a:gd name="T1" fmla="*/ 0 h 32"/>
                  <a:gd name="T2" fmla="*/ 0 w 22"/>
                  <a:gd name="T3" fmla="*/ 1 h 32"/>
                  <a:gd name="T4" fmla="*/ 2 w 22"/>
                  <a:gd name="T5" fmla="*/ 2 h 32"/>
                  <a:gd name="T6" fmla="*/ 20 w 22"/>
                  <a:gd name="T7" fmla="*/ 5 h 32"/>
                  <a:gd name="T8" fmla="*/ 18 w 22"/>
                  <a:gd name="T9" fmla="*/ 10 h 32"/>
                  <a:gd name="T10" fmla="*/ 13 w 22"/>
                  <a:gd name="T11" fmla="*/ 27 h 32"/>
                  <a:gd name="T12" fmla="*/ 12 w 22"/>
                  <a:gd name="T13" fmla="*/ 30 h 32"/>
                  <a:gd name="T14" fmla="*/ 13 w 22"/>
                  <a:gd name="T15" fmla="*/ 32 h 32"/>
                  <a:gd name="T16" fmla="*/ 22 w 22"/>
                  <a:gd name="T17" fmla="*/ 4 h 32"/>
                  <a:gd name="T18" fmla="*/ 0 w 22"/>
                  <a:gd name="T1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32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20" y="5"/>
                    </a:lnTo>
                    <a:lnTo>
                      <a:pt x="18" y="10"/>
                    </a:lnTo>
                    <a:lnTo>
                      <a:pt x="13" y="27"/>
                    </a:lnTo>
                    <a:lnTo>
                      <a:pt x="12" y="30"/>
                    </a:lnTo>
                    <a:lnTo>
                      <a:pt x="13" y="32"/>
                    </a:lnTo>
                    <a:lnTo>
                      <a:pt x="2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8" name="Freeform 1485"/>
              <p:cNvSpPr/>
              <p:nvPr/>
            </p:nvSpPr>
            <p:spPr bwMode="auto">
              <a:xfrm>
                <a:off x="5463" y="2324"/>
                <a:ext cx="22" cy="32"/>
              </a:xfrm>
              <a:custGeom>
                <a:avLst/>
                <a:gdLst>
                  <a:gd name="T0" fmla="*/ 0 w 22"/>
                  <a:gd name="T1" fmla="*/ 0 h 32"/>
                  <a:gd name="T2" fmla="*/ 0 w 22"/>
                  <a:gd name="T3" fmla="*/ 1 h 32"/>
                  <a:gd name="T4" fmla="*/ 2 w 22"/>
                  <a:gd name="T5" fmla="*/ 2 h 32"/>
                  <a:gd name="T6" fmla="*/ 20 w 22"/>
                  <a:gd name="T7" fmla="*/ 5 h 32"/>
                  <a:gd name="T8" fmla="*/ 18 w 22"/>
                  <a:gd name="T9" fmla="*/ 10 h 32"/>
                  <a:gd name="T10" fmla="*/ 13 w 22"/>
                  <a:gd name="T11" fmla="*/ 27 h 32"/>
                  <a:gd name="T12" fmla="*/ 12 w 22"/>
                  <a:gd name="T13" fmla="*/ 30 h 32"/>
                  <a:gd name="T14" fmla="*/ 13 w 22"/>
                  <a:gd name="T15" fmla="*/ 32 h 32"/>
                  <a:gd name="T16" fmla="*/ 22 w 22"/>
                  <a:gd name="T17" fmla="*/ 4 h 32"/>
                  <a:gd name="T18" fmla="*/ 0 w 22"/>
                  <a:gd name="T1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32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20" y="5"/>
                    </a:lnTo>
                    <a:lnTo>
                      <a:pt x="18" y="10"/>
                    </a:lnTo>
                    <a:lnTo>
                      <a:pt x="13" y="27"/>
                    </a:lnTo>
                    <a:lnTo>
                      <a:pt x="12" y="30"/>
                    </a:lnTo>
                    <a:lnTo>
                      <a:pt x="13" y="32"/>
                    </a:lnTo>
                    <a:lnTo>
                      <a:pt x="22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9" name="Freeform 1486"/>
              <p:cNvSpPr/>
              <p:nvPr/>
            </p:nvSpPr>
            <p:spPr bwMode="auto">
              <a:xfrm>
                <a:off x="5407" y="2313"/>
                <a:ext cx="67" cy="50"/>
              </a:xfrm>
              <a:custGeom>
                <a:avLst/>
                <a:gdLst>
                  <a:gd name="T0" fmla="*/ 0 w 63"/>
                  <a:gd name="T1" fmla="*/ 0 h 47"/>
                  <a:gd name="T2" fmla="*/ 0 w 63"/>
                  <a:gd name="T3" fmla="*/ 0 h 47"/>
                  <a:gd name="T4" fmla="*/ 61 w 63"/>
                  <a:gd name="T5" fmla="*/ 47 h 47"/>
                  <a:gd name="T6" fmla="*/ 63 w 63"/>
                  <a:gd name="T7" fmla="*/ 41 h 47"/>
                  <a:gd name="T8" fmla="*/ 54 w 63"/>
                  <a:gd name="T9" fmla="*/ 18 h 47"/>
                  <a:gd name="T10" fmla="*/ 54 w 63"/>
                  <a:gd name="T11" fmla="*/ 18 h 47"/>
                  <a:gd name="T12" fmla="*/ 48 w 63"/>
                  <a:gd name="T13" fmla="*/ 12 h 47"/>
                  <a:gd name="T14" fmla="*/ 49 w 63"/>
                  <a:gd name="T15" fmla="*/ 10 h 47"/>
                  <a:gd name="T16" fmla="*/ 0 w 63"/>
                  <a:gd name="T1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4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1" y="18"/>
                      <a:pt x="48" y="15"/>
                      <a:pt x="48" y="12"/>
                    </a:cubicBezTo>
                    <a:cubicBezTo>
                      <a:pt x="48" y="12"/>
                      <a:pt x="48" y="11"/>
                      <a:pt x="49" y="1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0" name="Freeform 1487"/>
              <p:cNvSpPr/>
              <p:nvPr/>
            </p:nvSpPr>
            <p:spPr bwMode="auto">
              <a:xfrm>
                <a:off x="5407" y="23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1" name="Freeform 1488"/>
              <p:cNvSpPr/>
              <p:nvPr/>
            </p:nvSpPr>
            <p:spPr bwMode="auto">
              <a:xfrm>
                <a:off x="5458" y="2324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0 w 6"/>
                  <a:gd name="T3" fmla="*/ 2 h 8"/>
                  <a:gd name="T4" fmla="*/ 6 w 6"/>
                  <a:gd name="T5" fmla="*/ 8 h 8"/>
                  <a:gd name="T6" fmla="*/ 6 w 6"/>
                  <a:gd name="T7" fmla="*/ 8 h 8"/>
                  <a:gd name="T8" fmla="*/ 4 w 6"/>
                  <a:gd name="T9" fmla="*/ 1 h 8"/>
                  <a:gd name="T10" fmla="*/ 1 w 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5"/>
                      <a:pt x="3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2" name="Freeform 1489"/>
              <p:cNvSpPr/>
              <p:nvPr/>
            </p:nvSpPr>
            <p:spPr bwMode="auto">
              <a:xfrm>
                <a:off x="5407" y="2313"/>
                <a:ext cx="55" cy="12"/>
              </a:xfrm>
              <a:custGeom>
                <a:avLst/>
                <a:gdLst>
                  <a:gd name="T0" fmla="*/ 0 w 55"/>
                  <a:gd name="T1" fmla="*/ 0 h 12"/>
                  <a:gd name="T2" fmla="*/ 0 w 55"/>
                  <a:gd name="T3" fmla="*/ 0 h 12"/>
                  <a:gd name="T4" fmla="*/ 0 w 55"/>
                  <a:gd name="T5" fmla="*/ 0 h 12"/>
                  <a:gd name="T6" fmla="*/ 52 w 55"/>
                  <a:gd name="T7" fmla="*/ 11 h 12"/>
                  <a:gd name="T8" fmla="*/ 55 w 55"/>
                  <a:gd name="T9" fmla="*/ 12 h 12"/>
                  <a:gd name="T10" fmla="*/ 55 w 55"/>
                  <a:gd name="T11" fmla="*/ 12 h 12"/>
                  <a:gd name="T12" fmla="*/ 0 w 5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2" y="11"/>
                    </a:lnTo>
                    <a:lnTo>
                      <a:pt x="55" y="12"/>
                    </a:lnTo>
                    <a:lnTo>
                      <a:pt x="55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3" name="Freeform 1490"/>
              <p:cNvSpPr/>
              <p:nvPr/>
            </p:nvSpPr>
            <p:spPr bwMode="auto">
              <a:xfrm>
                <a:off x="5407" y="2313"/>
                <a:ext cx="55" cy="12"/>
              </a:xfrm>
              <a:custGeom>
                <a:avLst/>
                <a:gdLst>
                  <a:gd name="T0" fmla="*/ 0 w 55"/>
                  <a:gd name="T1" fmla="*/ 0 h 12"/>
                  <a:gd name="T2" fmla="*/ 0 w 55"/>
                  <a:gd name="T3" fmla="*/ 0 h 12"/>
                  <a:gd name="T4" fmla="*/ 0 w 55"/>
                  <a:gd name="T5" fmla="*/ 0 h 12"/>
                  <a:gd name="T6" fmla="*/ 52 w 55"/>
                  <a:gd name="T7" fmla="*/ 11 h 12"/>
                  <a:gd name="T8" fmla="*/ 55 w 55"/>
                  <a:gd name="T9" fmla="*/ 12 h 12"/>
                  <a:gd name="T10" fmla="*/ 55 w 55"/>
                  <a:gd name="T11" fmla="*/ 12 h 12"/>
                  <a:gd name="T12" fmla="*/ 0 w 5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2" y="11"/>
                    </a:lnTo>
                    <a:lnTo>
                      <a:pt x="55" y="12"/>
                    </a:lnTo>
                    <a:lnTo>
                      <a:pt x="55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4" name="Freeform 1491"/>
              <p:cNvSpPr>
                <a:spLocks noEditPoints="1"/>
              </p:cNvSpPr>
              <p:nvPr/>
            </p:nvSpPr>
            <p:spPr bwMode="auto">
              <a:xfrm>
                <a:off x="5404" y="2312"/>
                <a:ext cx="71" cy="52"/>
              </a:xfrm>
              <a:custGeom>
                <a:avLst/>
                <a:gdLst>
                  <a:gd name="T0" fmla="*/ 58 w 71"/>
                  <a:gd name="T1" fmla="*/ 13 h 52"/>
                  <a:gd name="T2" fmla="*/ 58 w 71"/>
                  <a:gd name="T3" fmla="*/ 13 h 52"/>
                  <a:gd name="T4" fmla="*/ 60 w 71"/>
                  <a:gd name="T5" fmla="*/ 20 h 52"/>
                  <a:gd name="T6" fmla="*/ 70 w 71"/>
                  <a:gd name="T7" fmla="*/ 44 h 52"/>
                  <a:gd name="T8" fmla="*/ 71 w 71"/>
                  <a:gd name="T9" fmla="*/ 42 h 52"/>
                  <a:gd name="T10" fmla="*/ 59 w 71"/>
                  <a:gd name="T11" fmla="*/ 13 h 52"/>
                  <a:gd name="T12" fmla="*/ 58 w 71"/>
                  <a:gd name="T13" fmla="*/ 13 h 52"/>
                  <a:gd name="T14" fmla="*/ 0 w 71"/>
                  <a:gd name="T15" fmla="*/ 0 h 52"/>
                  <a:gd name="T16" fmla="*/ 68 w 71"/>
                  <a:gd name="T17" fmla="*/ 52 h 52"/>
                  <a:gd name="T18" fmla="*/ 68 w 71"/>
                  <a:gd name="T19" fmla="*/ 51 h 52"/>
                  <a:gd name="T20" fmla="*/ 3 w 71"/>
                  <a:gd name="T21" fmla="*/ 1 h 52"/>
                  <a:gd name="T22" fmla="*/ 3 w 71"/>
                  <a:gd name="T23" fmla="*/ 1 h 52"/>
                  <a:gd name="T24" fmla="*/ 3 w 71"/>
                  <a:gd name="T25" fmla="*/ 1 h 52"/>
                  <a:gd name="T26" fmla="*/ 0 w 71"/>
                  <a:gd name="T2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" h="52">
                    <a:moveTo>
                      <a:pt x="58" y="13"/>
                    </a:moveTo>
                    <a:lnTo>
                      <a:pt x="58" y="13"/>
                    </a:lnTo>
                    <a:lnTo>
                      <a:pt x="60" y="20"/>
                    </a:lnTo>
                    <a:lnTo>
                      <a:pt x="70" y="44"/>
                    </a:lnTo>
                    <a:lnTo>
                      <a:pt x="71" y="42"/>
                    </a:lnTo>
                    <a:lnTo>
                      <a:pt x="59" y="13"/>
                    </a:lnTo>
                    <a:lnTo>
                      <a:pt x="58" y="13"/>
                    </a:lnTo>
                    <a:close/>
                    <a:moveTo>
                      <a:pt x="0" y="0"/>
                    </a:moveTo>
                    <a:lnTo>
                      <a:pt x="68" y="52"/>
                    </a:lnTo>
                    <a:lnTo>
                      <a:pt x="68" y="51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5" name="Freeform 1492"/>
              <p:cNvSpPr>
                <a:spLocks noEditPoints="1"/>
              </p:cNvSpPr>
              <p:nvPr/>
            </p:nvSpPr>
            <p:spPr bwMode="auto">
              <a:xfrm>
                <a:off x="5404" y="2312"/>
                <a:ext cx="71" cy="52"/>
              </a:xfrm>
              <a:custGeom>
                <a:avLst/>
                <a:gdLst>
                  <a:gd name="T0" fmla="*/ 58 w 71"/>
                  <a:gd name="T1" fmla="*/ 13 h 52"/>
                  <a:gd name="T2" fmla="*/ 58 w 71"/>
                  <a:gd name="T3" fmla="*/ 13 h 52"/>
                  <a:gd name="T4" fmla="*/ 60 w 71"/>
                  <a:gd name="T5" fmla="*/ 20 h 52"/>
                  <a:gd name="T6" fmla="*/ 70 w 71"/>
                  <a:gd name="T7" fmla="*/ 44 h 52"/>
                  <a:gd name="T8" fmla="*/ 71 w 71"/>
                  <a:gd name="T9" fmla="*/ 42 h 52"/>
                  <a:gd name="T10" fmla="*/ 59 w 71"/>
                  <a:gd name="T11" fmla="*/ 13 h 52"/>
                  <a:gd name="T12" fmla="*/ 58 w 71"/>
                  <a:gd name="T13" fmla="*/ 13 h 52"/>
                  <a:gd name="T14" fmla="*/ 0 w 71"/>
                  <a:gd name="T15" fmla="*/ 0 h 52"/>
                  <a:gd name="T16" fmla="*/ 68 w 71"/>
                  <a:gd name="T17" fmla="*/ 52 h 52"/>
                  <a:gd name="T18" fmla="*/ 68 w 71"/>
                  <a:gd name="T19" fmla="*/ 51 h 52"/>
                  <a:gd name="T20" fmla="*/ 3 w 71"/>
                  <a:gd name="T21" fmla="*/ 1 h 52"/>
                  <a:gd name="T22" fmla="*/ 3 w 71"/>
                  <a:gd name="T23" fmla="*/ 1 h 52"/>
                  <a:gd name="T24" fmla="*/ 3 w 71"/>
                  <a:gd name="T25" fmla="*/ 1 h 52"/>
                  <a:gd name="T26" fmla="*/ 0 w 71"/>
                  <a:gd name="T2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" h="52">
                    <a:moveTo>
                      <a:pt x="58" y="13"/>
                    </a:moveTo>
                    <a:lnTo>
                      <a:pt x="58" y="13"/>
                    </a:lnTo>
                    <a:lnTo>
                      <a:pt x="60" y="20"/>
                    </a:lnTo>
                    <a:lnTo>
                      <a:pt x="70" y="44"/>
                    </a:lnTo>
                    <a:lnTo>
                      <a:pt x="71" y="42"/>
                    </a:lnTo>
                    <a:lnTo>
                      <a:pt x="59" y="13"/>
                    </a:lnTo>
                    <a:lnTo>
                      <a:pt x="58" y="13"/>
                    </a:lnTo>
                    <a:moveTo>
                      <a:pt x="0" y="0"/>
                    </a:moveTo>
                    <a:lnTo>
                      <a:pt x="68" y="52"/>
                    </a:lnTo>
                    <a:lnTo>
                      <a:pt x="68" y="51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6" name="Freeform 1493"/>
              <p:cNvSpPr>
                <a:spLocks noEditPoints="1"/>
              </p:cNvSpPr>
              <p:nvPr/>
            </p:nvSpPr>
            <p:spPr bwMode="auto">
              <a:xfrm>
                <a:off x="5402" y="2310"/>
                <a:ext cx="74" cy="55"/>
              </a:xfrm>
              <a:custGeom>
                <a:avLst/>
                <a:gdLst>
                  <a:gd name="T0" fmla="*/ 69 w 70"/>
                  <a:gd name="T1" fmla="*/ 42 h 52"/>
                  <a:gd name="T2" fmla="*/ 68 w 70"/>
                  <a:gd name="T3" fmla="*/ 44 h 52"/>
                  <a:gd name="T4" fmla="*/ 66 w 70"/>
                  <a:gd name="T5" fmla="*/ 50 h 52"/>
                  <a:gd name="T6" fmla="*/ 66 w 70"/>
                  <a:gd name="T7" fmla="*/ 51 h 52"/>
                  <a:gd name="T8" fmla="*/ 67 w 70"/>
                  <a:gd name="T9" fmla="*/ 52 h 52"/>
                  <a:gd name="T10" fmla="*/ 70 w 70"/>
                  <a:gd name="T11" fmla="*/ 44 h 52"/>
                  <a:gd name="T12" fmla="*/ 69 w 70"/>
                  <a:gd name="T13" fmla="*/ 42 h 52"/>
                  <a:gd name="T14" fmla="*/ 0 w 70"/>
                  <a:gd name="T15" fmla="*/ 0 h 52"/>
                  <a:gd name="T16" fmla="*/ 0 w 70"/>
                  <a:gd name="T17" fmla="*/ 0 h 52"/>
                  <a:gd name="T18" fmla="*/ 0 w 70"/>
                  <a:gd name="T19" fmla="*/ 1 h 52"/>
                  <a:gd name="T20" fmla="*/ 2 w 70"/>
                  <a:gd name="T21" fmla="*/ 2 h 52"/>
                  <a:gd name="T22" fmla="*/ 5 w 70"/>
                  <a:gd name="T23" fmla="*/ 3 h 52"/>
                  <a:gd name="T24" fmla="*/ 57 w 70"/>
                  <a:gd name="T25" fmla="*/ 14 h 52"/>
                  <a:gd name="T26" fmla="*/ 58 w 70"/>
                  <a:gd name="T27" fmla="*/ 14 h 52"/>
                  <a:gd name="T28" fmla="*/ 58 w 70"/>
                  <a:gd name="T29" fmla="*/ 13 h 52"/>
                  <a:gd name="T30" fmla="*/ 0 w 70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0" h="52">
                    <a:moveTo>
                      <a:pt x="69" y="42"/>
                    </a:moveTo>
                    <a:cubicBezTo>
                      <a:pt x="68" y="44"/>
                      <a:pt x="68" y="44"/>
                      <a:pt x="68" y="44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9" y="42"/>
                      <a:pt x="69" y="42"/>
                      <a:pt x="69" y="4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7" name="Freeform 1494"/>
              <p:cNvSpPr/>
              <p:nvPr/>
            </p:nvSpPr>
            <p:spPr bwMode="auto">
              <a:xfrm>
                <a:off x="5401" y="231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8" name="Freeform 1495"/>
              <p:cNvSpPr/>
              <p:nvPr/>
            </p:nvSpPr>
            <p:spPr bwMode="auto">
              <a:xfrm>
                <a:off x="5865" y="2300"/>
                <a:ext cx="28" cy="46"/>
              </a:xfrm>
              <a:custGeom>
                <a:avLst/>
                <a:gdLst>
                  <a:gd name="T0" fmla="*/ 8 w 27"/>
                  <a:gd name="T1" fmla="*/ 0 h 43"/>
                  <a:gd name="T2" fmla="*/ 1 w 27"/>
                  <a:gd name="T3" fmla="*/ 4 h 43"/>
                  <a:gd name="T4" fmla="*/ 0 w 27"/>
                  <a:gd name="T5" fmla="*/ 43 h 43"/>
                  <a:gd name="T6" fmla="*/ 27 w 27"/>
                  <a:gd name="T7" fmla="*/ 16 h 43"/>
                  <a:gd name="T8" fmla="*/ 26 w 27"/>
                  <a:gd name="T9" fmla="*/ 11 h 43"/>
                  <a:gd name="T10" fmla="*/ 26 w 27"/>
                  <a:gd name="T11" fmla="*/ 9 h 43"/>
                  <a:gd name="T12" fmla="*/ 8 w 27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43">
                    <a:moveTo>
                      <a:pt x="8" y="0"/>
                    </a:moveTo>
                    <a:cubicBezTo>
                      <a:pt x="6" y="2"/>
                      <a:pt x="4" y="4"/>
                      <a:pt x="1" y="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6" y="15"/>
                      <a:pt x="26" y="13"/>
                      <a:pt x="26" y="11"/>
                    </a:cubicBezTo>
                    <a:cubicBezTo>
                      <a:pt x="26" y="10"/>
                      <a:pt x="26" y="9"/>
                      <a:pt x="26" y="9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9" name="Freeform 1496"/>
              <p:cNvSpPr/>
              <p:nvPr/>
            </p:nvSpPr>
            <p:spPr bwMode="auto">
              <a:xfrm>
                <a:off x="5892" y="2310"/>
                <a:ext cx="7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2 h 7"/>
                  <a:gd name="T4" fmla="*/ 1 w 6"/>
                  <a:gd name="T5" fmla="*/ 7 h 7"/>
                  <a:gd name="T6" fmla="*/ 6 w 6"/>
                  <a:gd name="T7" fmla="*/ 2 h 7"/>
                  <a:gd name="T8" fmla="*/ 0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4"/>
                      <a:pt x="0" y="6"/>
                      <a:pt x="1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0" name="Freeform 1497"/>
              <p:cNvSpPr/>
              <p:nvPr/>
            </p:nvSpPr>
            <p:spPr bwMode="auto">
              <a:xfrm>
                <a:off x="5866" y="2296"/>
                <a:ext cx="7" cy="9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8 h 8"/>
                  <a:gd name="T4" fmla="*/ 7 w 7"/>
                  <a:gd name="T5" fmla="*/ 4 h 8"/>
                  <a:gd name="T6" fmla="*/ 0 w 7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3" y="8"/>
                      <a:pt x="5" y="6"/>
                      <a:pt x="7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1" name="Freeform 1498"/>
              <p:cNvSpPr/>
              <p:nvPr/>
            </p:nvSpPr>
            <p:spPr bwMode="auto">
              <a:xfrm>
                <a:off x="5863" y="2295"/>
                <a:ext cx="36" cy="53"/>
              </a:xfrm>
              <a:custGeom>
                <a:avLst/>
                <a:gdLst>
                  <a:gd name="T0" fmla="*/ 3 w 34"/>
                  <a:gd name="T1" fmla="*/ 0 h 50"/>
                  <a:gd name="T2" fmla="*/ 2 w 34"/>
                  <a:gd name="T3" fmla="*/ 0 h 50"/>
                  <a:gd name="T4" fmla="*/ 1 w 34"/>
                  <a:gd name="T5" fmla="*/ 1 h 50"/>
                  <a:gd name="T6" fmla="*/ 1 w 34"/>
                  <a:gd name="T7" fmla="*/ 1 h 50"/>
                  <a:gd name="T8" fmla="*/ 0 w 34"/>
                  <a:gd name="T9" fmla="*/ 50 h 50"/>
                  <a:gd name="T10" fmla="*/ 2 w 34"/>
                  <a:gd name="T11" fmla="*/ 48 h 50"/>
                  <a:gd name="T12" fmla="*/ 3 w 34"/>
                  <a:gd name="T13" fmla="*/ 9 h 50"/>
                  <a:gd name="T14" fmla="*/ 3 w 34"/>
                  <a:gd name="T15" fmla="*/ 1 h 50"/>
                  <a:gd name="T16" fmla="*/ 10 w 34"/>
                  <a:gd name="T17" fmla="*/ 5 h 50"/>
                  <a:gd name="T18" fmla="*/ 28 w 34"/>
                  <a:gd name="T19" fmla="*/ 14 h 50"/>
                  <a:gd name="T20" fmla="*/ 34 w 34"/>
                  <a:gd name="T21" fmla="*/ 16 h 50"/>
                  <a:gd name="T22" fmla="*/ 34 w 34"/>
                  <a:gd name="T23" fmla="*/ 16 h 50"/>
                  <a:gd name="T24" fmla="*/ 33 w 34"/>
                  <a:gd name="T25" fmla="*/ 15 h 50"/>
                  <a:gd name="T26" fmla="*/ 3 w 34"/>
                  <a:gd name="T2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0">
                    <a:moveTo>
                      <a:pt x="3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2" name="Freeform 1499"/>
              <p:cNvSpPr/>
              <p:nvPr/>
            </p:nvSpPr>
            <p:spPr bwMode="auto">
              <a:xfrm>
                <a:off x="5863" y="2312"/>
                <a:ext cx="37" cy="38"/>
              </a:xfrm>
              <a:custGeom>
                <a:avLst/>
                <a:gdLst>
                  <a:gd name="T0" fmla="*/ 34 w 35"/>
                  <a:gd name="T1" fmla="*/ 0 h 36"/>
                  <a:gd name="T2" fmla="*/ 34 w 35"/>
                  <a:gd name="T3" fmla="*/ 0 h 36"/>
                  <a:gd name="T4" fmla="*/ 29 w 35"/>
                  <a:gd name="T5" fmla="*/ 5 h 36"/>
                  <a:gd name="T6" fmla="*/ 2 w 35"/>
                  <a:gd name="T7" fmla="*/ 32 h 36"/>
                  <a:gd name="T8" fmla="*/ 0 w 35"/>
                  <a:gd name="T9" fmla="*/ 34 h 36"/>
                  <a:gd name="T10" fmla="*/ 0 w 35"/>
                  <a:gd name="T11" fmla="*/ 36 h 36"/>
                  <a:gd name="T12" fmla="*/ 35 w 35"/>
                  <a:gd name="T13" fmla="*/ 1 h 36"/>
                  <a:gd name="T14" fmla="*/ 35 w 35"/>
                  <a:gd name="T15" fmla="*/ 1 h 36"/>
                  <a:gd name="T16" fmla="*/ 34 w 35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6">
                    <a:moveTo>
                      <a:pt x="34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3" name="Freeform 1500"/>
              <p:cNvSpPr/>
              <p:nvPr/>
            </p:nvSpPr>
            <p:spPr bwMode="auto">
              <a:xfrm>
                <a:off x="5898" y="231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1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1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4" name="Freeform 1501"/>
              <p:cNvSpPr/>
              <p:nvPr/>
            </p:nvSpPr>
            <p:spPr bwMode="auto">
              <a:xfrm>
                <a:off x="5864" y="2294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1 w 2"/>
                  <a:gd name="T7" fmla="*/ 1 h 2"/>
                  <a:gd name="T8" fmla="*/ 2 w 2"/>
                  <a:gd name="T9" fmla="*/ 1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5" name="Freeform 1502"/>
              <p:cNvSpPr/>
              <p:nvPr/>
            </p:nvSpPr>
            <p:spPr bwMode="auto">
              <a:xfrm>
                <a:off x="5900" y="231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6" name="Freeform 1503"/>
              <p:cNvSpPr/>
              <p:nvPr/>
            </p:nvSpPr>
            <p:spPr bwMode="auto">
              <a:xfrm>
                <a:off x="5846" y="2354"/>
                <a:ext cx="16" cy="55"/>
              </a:xfrm>
              <a:custGeom>
                <a:avLst/>
                <a:gdLst>
                  <a:gd name="T0" fmla="*/ 15 w 15"/>
                  <a:gd name="T1" fmla="*/ 0 h 52"/>
                  <a:gd name="T2" fmla="*/ 0 w 15"/>
                  <a:gd name="T3" fmla="*/ 15 h 52"/>
                  <a:gd name="T4" fmla="*/ 11 w 15"/>
                  <a:gd name="T5" fmla="*/ 52 h 52"/>
                  <a:gd name="T6" fmla="*/ 13 w 15"/>
                  <a:gd name="T7" fmla="*/ 51 h 52"/>
                  <a:gd name="T8" fmla="*/ 15 w 15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52">
                    <a:moveTo>
                      <a:pt x="15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2" y="51"/>
                      <a:pt x="12" y="51"/>
                      <a:pt x="13" y="51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7" name="Freeform 1504"/>
              <p:cNvSpPr/>
              <p:nvPr/>
            </p:nvSpPr>
            <p:spPr bwMode="auto">
              <a:xfrm>
                <a:off x="5857" y="2408"/>
                <a:ext cx="3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1 w 2"/>
                  <a:gd name="T5" fmla="*/ 4 h 4"/>
                  <a:gd name="T6" fmla="*/ 2 w 2"/>
                  <a:gd name="T7" fmla="*/ 4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8" name="Freeform 1505"/>
              <p:cNvSpPr/>
              <p:nvPr/>
            </p:nvSpPr>
            <p:spPr bwMode="auto">
              <a:xfrm>
                <a:off x="5860" y="2352"/>
                <a:ext cx="3" cy="60"/>
              </a:xfrm>
              <a:custGeom>
                <a:avLst/>
                <a:gdLst>
                  <a:gd name="T0" fmla="*/ 3 w 3"/>
                  <a:gd name="T1" fmla="*/ 0 h 60"/>
                  <a:gd name="T2" fmla="*/ 2 w 3"/>
                  <a:gd name="T3" fmla="*/ 2 h 60"/>
                  <a:gd name="T4" fmla="*/ 0 w 3"/>
                  <a:gd name="T5" fmla="*/ 56 h 60"/>
                  <a:gd name="T6" fmla="*/ 0 w 3"/>
                  <a:gd name="T7" fmla="*/ 60 h 60"/>
                  <a:gd name="T8" fmla="*/ 1 w 3"/>
                  <a:gd name="T9" fmla="*/ 60 h 60"/>
                  <a:gd name="T10" fmla="*/ 2 w 3"/>
                  <a:gd name="T11" fmla="*/ 57 h 60"/>
                  <a:gd name="T12" fmla="*/ 3 w 3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60">
                    <a:moveTo>
                      <a:pt x="3" y="0"/>
                    </a:moveTo>
                    <a:lnTo>
                      <a:pt x="2" y="2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1" y="60"/>
                    </a:lnTo>
                    <a:lnTo>
                      <a:pt x="2" y="5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9" name="Freeform 1506"/>
              <p:cNvSpPr/>
              <p:nvPr/>
            </p:nvSpPr>
            <p:spPr bwMode="auto">
              <a:xfrm>
                <a:off x="5860" y="2352"/>
                <a:ext cx="3" cy="60"/>
              </a:xfrm>
              <a:custGeom>
                <a:avLst/>
                <a:gdLst>
                  <a:gd name="T0" fmla="*/ 3 w 3"/>
                  <a:gd name="T1" fmla="*/ 0 h 60"/>
                  <a:gd name="T2" fmla="*/ 2 w 3"/>
                  <a:gd name="T3" fmla="*/ 2 h 60"/>
                  <a:gd name="T4" fmla="*/ 0 w 3"/>
                  <a:gd name="T5" fmla="*/ 56 h 60"/>
                  <a:gd name="T6" fmla="*/ 0 w 3"/>
                  <a:gd name="T7" fmla="*/ 60 h 60"/>
                  <a:gd name="T8" fmla="*/ 1 w 3"/>
                  <a:gd name="T9" fmla="*/ 60 h 60"/>
                  <a:gd name="T10" fmla="*/ 2 w 3"/>
                  <a:gd name="T11" fmla="*/ 57 h 60"/>
                  <a:gd name="T12" fmla="*/ 3 w 3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60">
                    <a:moveTo>
                      <a:pt x="3" y="0"/>
                    </a:moveTo>
                    <a:lnTo>
                      <a:pt x="2" y="2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1" y="60"/>
                    </a:lnTo>
                    <a:lnTo>
                      <a:pt x="2" y="57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0" name="Freeform 1507"/>
              <p:cNvSpPr>
                <a:spLocks noEditPoints="1"/>
              </p:cNvSpPr>
              <p:nvPr/>
            </p:nvSpPr>
            <p:spPr bwMode="auto">
              <a:xfrm>
                <a:off x="5845" y="2350"/>
                <a:ext cx="18" cy="64"/>
              </a:xfrm>
              <a:custGeom>
                <a:avLst/>
                <a:gdLst>
                  <a:gd name="T0" fmla="*/ 16 w 17"/>
                  <a:gd name="T1" fmla="*/ 56 h 61"/>
                  <a:gd name="T2" fmla="*/ 15 w 17"/>
                  <a:gd name="T3" fmla="*/ 59 h 61"/>
                  <a:gd name="T4" fmla="*/ 14 w 17"/>
                  <a:gd name="T5" fmla="*/ 59 h 61"/>
                  <a:gd name="T6" fmla="*/ 13 w 17"/>
                  <a:gd name="T7" fmla="*/ 59 h 61"/>
                  <a:gd name="T8" fmla="*/ 13 w 17"/>
                  <a:gd name="T9" fmla="*/ 60 h 61"/>
                  <a:gd name="T10" fmla="*/ 13 w 17"/>
                  <a:gd name="T11" fmla="*/ 60 h 61"/>
                  <a:gd name="T12" fmla="*/ 14 w 17"/>
                  <a:gd name="T13" fmla="*/ 61 h 61"/>
                  <a:gd name="T14" fmla="*/ 14 w 17"/>
                  <a:gd name="T15" fmla="*/ 60 h 61"/>
                  <a:gd name="T16" fmla="*/ 16 w 17"/>
                  <a:gd name="T17" fmla="*/ 59 h 61"/>
                  <a:gd name="T18" fmla="*/ 16 w 17"/>
                  <a:gd name="T19" fmla="*/ 59 h 61"/>
                  <a:gd name="T20" fmla="*/ 16 w 17"/>
                  <a:gd name="T21" fmla="*/ 56 h 61"/>
                  <a:gd name="T22" fmla="*/ 17 w 17"/>
                  <a:gd name="T23" fmla="*/ 0 h 61"/>
                  <a:gd name="T24" fmla="*/ 0 w 17"/>
                  <a:gd name="T25" fmla="*/ 17 h 61"/>
                  <a:gd name="T26" fmla="*/ 1 w 17"/>
                  <a:gd name="T27" fmla="*/ 19 h 61"/>
                  <a:gd name="T28" fmla="*/ 16 w 17"/>
                  <a:gd name="T29" fmla="*/ 4 h 61"/>
                  <a:gd name="T30" fmla="*/ 17 w 17"/>
                  <a:gd name="T31" fmla="*/ 2 h 61"/>
                  <a:gd name="T32" fmla="*/ 17 w 17"/>
                  <a:gd name="T3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61">
                    <a:moveTo>
                      <a:pt x="16" y="56"/>
                    </a:move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5" y="59"/>
                      <a:pt x="15" y="59"/>
                      <a:pt x="16" y="5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6" y="56"/>
                      <a:pt x="16" y="56"/>
                      <a:pt x="16" y="56"/>
                    </a:cubicBezTo>
                    <a:moveTo>
                      <a:pt x="17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1" name="Freeform 1508"/>
              <p:cNvSpPr/>
              <p:nvPr/>
            </p:nvSpPr>
            <p:spPr bwMode="auto">
              <a:xfrm>
                <a:off x="5860" y="241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0 w 2"/>
                  <a:gd name="T5" fmla="*/ 1 h 2"/>
                  <a:gd name="T6" fmla="*/ 0 w 2"/>
                  <a:gd name="T7" fmla="*/ 2 h 2"/>
                  <a:gd name="T8" fmla="*/ 2 w 2"/>
                  <a:gd name="T9" fmla="*/ 2 h 2"/>
                  <a:gd name="T10" fmla="*/ 0 w 2"/>
                  <a:gd name="T11" fmla="*/ 1 h 2"/>
                  <a:gd name="T12" fmla="*/ 2 w 2"/>
                  <a:gd name="T13" fmla="*/ 2 h 2"/>
                  <a:gd name="T14" fmla="*/ 2 w 2"/>
                  <a:gd name="T15" fmla="*/ 0 h 2"/>
                  <a:gd name="T16" fmla="*/ 2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2" name="Freeform 1509"/>
              <p:cNvSpPr/>
              <p:nvPr/>
            </p:nvSpPr>
            <p:spPr bwMode="auto">
              <a:xfrm>
                <a:off x="5844" y="2368"/>
                <a:ext cx="14" cy="45"/>
              </a:xfrm>
              <a:custGeom>
                <a:avLst/>
                <a:gdLst>
                  <a:gd name="T0" fmla="*/ 1 w 14"/>
                  <a:gd name="T1" fmla="*/ 0 h 43"/>
                  <a:gd name="T2" fmla="*/ 0 w 14"/>
                  <a:gd name="T3" fmla="*/ 1 h 43"/>
                  <a:gd name="T4" fmla="*/ 13 w 14"/>
                  <a:gd name="T5" fmla="*/ 43 h 43"/>
                  <a:gd name="T6" fmla="*/ 14 w 14"/>
                  <a:gd name="T7" fmla="*/ 43 h 43"/>
                  <a:gd name="T8" fmla="*/ 14 w 14"/>
                  <a:gd name="T9" fmla="*/ 43 h 43"/>
                  <a:gd name="T10" fmla="*/ 14 w 14"/>
                  <a:gd name="T11" fmla="*/ 42 h 43"/>
                  <a:gd name="T12" fmla="*/ 13 w 14"/>
                  <a:gd name="T13" fmla="*/ 39 h 43"/>
                  <a:gd name="T14" fmla="*/ 2 w 14"/>
                  <a:gd name="T15" fmla="*/ 2 h 43"/>
                  <a:gd name="T16" fmla="*/ 1 w 14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4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3" name="Freeform 1510"/>
              <p:cNvSpPr/>
              <p:nvPr/>
            </p:nvSpPr>
            <p:spPr bwMode="auto">
              <a:xfrm>
                <a:off x="5863" y="2319"/>
                <a:ext cx="34" cy="86"/>
              </a:xfrm>
              <a:custGeom>
                <a:avLst/>
                <a:gdLst>
                  <a:gd name="T0" fmla="*/ 31 w 32"/>
                  <a:gd name="T1" fmla="*/ 0 h 81"/>
                  <a:gd name="T2" fmla="*/ 2 w 32"/>
                  <a:gd name="T3" fmla="*/ 30 h 81"/>
                  <a:gd name="T4" fmla="*/ 0 w 32"/>
                  <a:gd name="T5" fmla="*/ 81 h 81"/>
                  <a:gd name="T6" fmla="*/ 19 w 32"/>
                  <a:gd name="T7" fmla="*/ 32 h 81"/>
                  <a:gd name="T8" fmla="*/ 32 w 32"/>
                  <a:gd name="T9" fmla="*/ 0 h 81"/>
                  <a:gd name="T10" fmla="*/ 31 w 32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81">
                    <a:moveTo>
                      <a:pt x="31" y="0"/>
                    </a:moveTo>
                    <a:cubicBezTo>
                      <a:pt x="2" y="30"/>
                      <a:pt x="2" y="30"/>
                      <a:pt x="2" y="3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4" name="Freeform 1511"/>
              <p:cNvSpPr/>
              <p:nvPr/>
            </p:nvSpPr>
            <p:spPr bwMode="auto">
              <a:xfrm>
                <a:off x="5895" y="2318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5" name="Freeform 1512"/>
              <p:cNvSpPr/>
              <p:nvPr/>
            </p:nvSpPr>
            <p:spPr bwMode="auto">
              <a:xfrm>
                <a:off x="5862" y="2351"/>
                <a:ext cx="21" cy="58"/>
              </a:xfrm>
              <a:custGeom>
                <a:avLst/>
                <a:gdLst>
                  <a:gd name="T0" fmla="*/ 3 w 21"/>
                  <a:gd name="T1" fmla="*/ 0 h 58"/>
                  <a:gd name="T2" fmla="*/ 1 w 21"/>
                  <a:gd name="T3" fmla="*/ 1 h 58"/>
                  <a:gd name="T4" fmla="*/ 0 w 21"/>
                  <a:gd name="T5" fmla="*/ 58 h 58"/>
                  <a:gd name="T6" fmla="*/ 21 w 21"/>
                  <a:gd name="T7" fmla="*/ 2 h 58"/>
                  <a:gd name="T8" fmla="*/ 1 w 21"/>
                  <a:gd name="T9" fmla="*/ 54 h 58"/>
                  <a:gd name="T10" fmla="*/ 3 w 21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8">
                    <a:moveTo>
                      <a:pt x="3" y="0"/>
                    </a:moveTo>
                    <a:lnTo>
                      <a:pt x="1" y="1"/>
                    </a:lnTo>
                    <a:lnTo>
                      <a:pt x="0" y="58"/>
                    </a:lnTo>
                    <a:lnTo>
                      <a:pt x="21" y="2"/>
                    </a:lnTo>
                    <a:lnTo>
                      <a:pt x="1" y="5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6" name="Freeform 1513"/>
              <p:cNvSpPr/>
              <p:nvPr/>
            </p:nvSpPr>
            <p:spPr bwMode="auto">
              <a:xfrm>
                <a:off x="5862" y="2351"/>
                <a:ext cx="21" cy="58"/>
              </a:xfrm>
              <a:custGeom>
                <a:avLst/>
                <a:gdLst>
                  <a:gd name="T0" fmla="*/ 3 w 21"/>
                  <a:gd name="T1" fmla="*/ 0 h 58"/>
                  <a:gd name="T2" fmla="*/ 1 w 21"/>
                  <a:gd name="T3" fmla="*/ 1 h 58"/>
                  <a:gd name="T4" fmla="*/ 0 w 21"/>
                  <a:gd name="T5" fmla="*/ 58 h 58"/>
                  <a:gd name="T6" fmla="*/ 21 w 21"/>
                  <a:gd name="T7" fmla="*/ 2 h 58"/>
                  <a:gd name="T8" fmla="*/ 1 w 21"/>
                  <a:gd name="T9" fmla="*/ 54 h 58"/>
                  <a:gd name="T10" fmla="*/ 3 w 21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8">
                    <a:moveTo>
                      <a:pt x="3" y="0"/>
                    </a:moveTo>
                    <a:lnTo>
                      <a:pt x="1" y="1"/>
                    </a:lnTo>
                    <a:lnTo>
                      <a:pt x="0" y="58"/>
                    </a:lnTo>
                    <a:lnTo>
                      <a:pt x="21" y="2"/>
                    </a:lnTo>
                    <a:lnTo>
                      <a:pt x="1" y="54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7" name="Freeform 1514"/>
              <p:cNvSpPr/>
              <p:nvPr/>
            </p:nvSpPr>
            <p:spPr bwMode="auto">
              <a:xfrm>
                <a:off x="5862" y="2313"/>
                <a:ext cx="39" cy="99"/>
              </a:xfrm>
              <a:custGeom>
                <a:avLst/>
                <a:gdLst>
                  <a:gd name="T0" fmla="*/ 36 w 37"/>
                  <a:gd name="T1" fmla="*/ 0 h 94"/>
                  <a:gd name="T2" fmla="*/ 1 w 37"/>
                  <a:gd name="T3" fmla="*/ 35 h 94"/>
                  <a:gd name="T4" fmla="*/ 1 w 37"/>
                  <a:gd name="T5" fmla="*/ 37 h 94"/>
                  <a:gd name="T6" fmla="*/ 3 w 37"/>
                  <a:gd name="T7" fmla="*/ 36 h 94"/>
                  <a:gd name="T8" fmla="*/ 32 w 37"/>
                  <a:gd name="T9" fmla="*/ 6 h 94"/>
                  <a:gd name="T10" fmla="*/ 33 w 37"/>
                  <a:gd name="T11" fmla="*/ 5 h 94"/>
                  <a:gd name="T12" fmla="*/ 33 w 37"/>
                  <a:gd name="T13" fmla="*/ 6 h 94"/>
                  <a:gd name="T14" fmla="*/ 20 w 37"/>
                  <a:gd name="T15" fmla="*/ 38 h 94"/>
                  <a:gd name="T16" fmla="*/ 0 w 37"/>
                  <a:gd name="T17" fmla="*/ 91 h 94"/>
                  <a:gd name="T18" fmla="*/ 0 w 37"/>
                  <a:gd name="T19" fmla="*/ 94 h 94"/>
                  <a:gd name="T20" fmla="*/ 0 w 37"/>
                  <a:gd name="T21" fmla="*/ 94 h 94"/>
                  <a:gd name="T22" fmla="*/ 37 w 37"/>
                  <a:gd name="T23" fmla="*/ 0 h 94"/>
                  <a:gd name="T24" fmla="*/ 36 w 37"/>
                  <a:gd name="T25" fmla="*/ 0 h 94"/>
                  <a:gd name="T26" fmla="*/ 36 w 37"/>
                  <a:gd name="T27" fmla="*/ 0 h 94"/>
                  <a:gd name="T28" fmla="*/ 36 w 37"/>
                  <a:gd name="T29" fmla="*/ 0 h 94"/>
                  <a:gd name="T30" fmla="*/ 36 w 37"/>
                  <a:gd name="T31" fmla="*/ 0 h 94"/>
                  <a:gd name="T32" fmla="*/ 36 w 37"/>
                  <a:gd name="T33" fmla="*/ 0 h 94"/>
                  <a:gd name="T34" fmla="*/ 36 w 37"/>
                  <a:gd name="T35" fmla="*/ 0 h 94"/>
                  <a:gd name="T36" fmla="*/ 36 w 37"/>
                  <a:gd name="T37" fmla="*/ 0 h 94"/>
                  <a:gd name="T38" fmla="*/ 36 w 37"/>
                  <a:gd name="T3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" h="94">
                    <a:moveTo>
                      <a:pt x="36" y="0"/>
                    </a:moveTo>
                    <a:cubicBezTo>
                      <a:pt x="1" y="35"/>
                      <a:pt x="1" y="35"/>
                      <a:pt x="1" y="35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8" name="Freeform 1515"/>
              <p:cNvSpPr/>
              <p:nvPr/>
            </p:nvSpPr>
            <p:spPr bwMode="auto">
              <a:xfrm>
                <a:off x="5862" y="24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9" name="Freeform 1516"/>
              <p:cNvSpPr>
                <a:spLocks noEditPoints="1"/>
              </p:cNvSpPr>
              <p:nvPr/>
            </p:nvSpPr>
            <p:spPr bwMode="auto">
              <a:xfrm>
                <a:off x="5900" y="23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0" name="Freeform 1517"/>
              <p:cNvSpPr/>
              <p:nvPr/>
            </p:nvSpPr>
            <p:spPr bwMode="auto">
              <a:xfrm>
                <a:off x="5900" y="231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0 w 1"/>
                  <a:gd name="T13" fmla="*/ 1 h 1"/>
                  <a:gd name="T14" fmla="*/ 0 w 1"/>
                  <a:gd name="T15" fmla="*/ 1 h 1"/>
                  <a:gd name="T16" fmla="*/ 0 w 1"/>
                  <a:gd name="T17" fmla="*/ 1 h 1"/>
                  <a:gd name="T18" fmla="*/ 1 w 1"/>
                  <a:gd name="T19" fmla="*/ 1 h 1"/>
                  <a:gd name="T20" fmla="*/ 1 w 1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1" name="Freeform 1518"/>
              <p:cNvSpPr/>
              <p:nvPr/>
            </p:nvSpPr>
            <p:spPr bwMode="auto">
              <a:xfrm>
                <a:off x="5777" y="2510"/>
                <a:ext cx="52" cy="52"/>
              </a:xfrm>
              <a:custGeom>
                <a:avLst/>
                <a:gdLst>
                  <a:gd name="T0" fmla="*/ 49 w 49"/>
                  <a:gd name="T1" fmla="*/ 0 h 50"/>
                  <a:gd name="T2" fmla="*/ 5 w 49"/>
                  <a:gd name="T3" fmla="*/ 19 h 50"/>
                  <a:gd name="T4" fmla="*/ 0 w 49"/>
                  <a:gd name="T5" fmla="*/ 49 h 50"/>
                  <a:gd name="T6" fmla="*/ 2 w 49"/>
                  <a:gd name="T7" fmla="*/ 50 h 50"/>
                  <a:gd name="T8" fmla="*/ 49 w 49"/>
                  <a:gd name="T9" fmla="*/ 0 h 50"/>
                  <a:gd name="T10" fmla="*/ 49 w 49"/>
                  <a:gd name="T1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50">
                    <a:moveTo>
                      <a:pt x="49" y="0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" y="49"/>
                      <a:pt x="1" y="49"/>
                      <a:pt x="2" y="5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2" name="Freeform 1519"/>
              <p:cNvSpPr/>
              <p:nvPr/>
            </p:nvSpPr>
            <p:spPr bwMode="auto">
              <a:xfrm>
                <a:off x="5829" y="25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3" name="Freeform 1520"/>
              <p:cNvSpPr/>
              <p:nvPr/>
            </p:nvSpPr>
            <p:spPr bwMode="auto">
              <a:xfrm>
                <a:off x="5777" y="256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4" name="Freeform 1521"/>
              <p:cNvSpPr/>
              <p:nvPr/>
            </p:nvSpPr>
            <p:spPr bwMode="auto">
              <a:xfrm>
                <a:off x="5775" y="2507"/>
                <a:ext cx="58" cy="62"/>
              </a:xfrm>
              <a:custGeom>
                <a:avLst/>
                <a:gdLst>
                  <a:gd name="T0" fmla="*/ 58 w 58"/>
                  <a:gd name="T1" fmla="*/ 0 h 62"/>
                  <a:gd name="T2" fmla="*/ 54 w 58"/>
                  <a:gd name="T3" fmla="*/ 3 h 62"/>
                  <a:gd name="T4" fmla="*/ 54 w 58"/>
                  <a:gd name="T5" fmla="*/ 3 h 62"/>
                  <a:gd name="T6" fmla="*/ 4 w 58"/>
                  <a:gd name="T7" fmla="*/ 55 h 62"/>
                  <a:gd name="T8" fmla="*/ 2 w 58"/>
                  <a:gd name="T9" fmla="*/ 56 h 62"/>
                  <a:gd name="T10" fmla="*/ 2 w 58"/>
                  <a:gd name="T11" fmla="*/ 54 h 62"/>
                  <a:gd name="T12" fmla="*/ 7 w 58"/>
                  <a:gd name="T13" fmla="*/ 23 h 62"/>
                  <a:gd name="T14" fmla="*/ 5 w 58"/>
                  <a:gd name="T15" fmla="*/ 23 h 62"/>
                  <a:gd name="T16" fmla="*/ 0 w 58"/>
                  <a:gd name="T17" fmla="*/ 62 h 62"/>
                  <a:gd name="T18" fmla="*/ 58 w 58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62">
                    <a:moveTo>
                      <a:pt x="58" y="0"/>
                    </a:moveTo>
                    <a:lnTo>
                      <a:pt x="54" y="3"/>
                    </a:lnTo>
                    <a:lnTo>
                      <a:pt x="54" y="3"/>
                    </a:lnTo>
                    <a:lnTo>
                      <a:pt x="4" y="55"/>
                    </a:lnTo>
                    <a:lnTo>
                      <a:pt x="2" y="56"/>
                    </a:lnTo>
                    <a:lnTo>
                      <a:pt x="2" y="54"/>
                    </a:lnTo>
                    <a:lnTo>
                      <a:pt x="7" y="23"/>
                    </a:lnTo>
                    <a:lnTo>
                      <a:pt x="5" y="23"/>
                    </a:lnTo>
                    <a:lnTo>
                      <a:pt x="0" y="62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5" name="Freeform 1522"/>
              <p:cNvSpPr/>
              <p:nvPr/>
            </p:nvSpPr>
            <p:spPr bwMode="auto">
              <a:xfrm>
                <a:off x="5775" y="2507"/>
                <a:ext cx="58" cy="62"/>
              </a:xfrm>
              <a:custGeom>
                <a:avLst/>
                <a:gdLst>
                  <a:gd name="T0" fmla="*/ 58 w 58"/>
                  <a:gd name="T1" fmla="*/ 0 h 62"/>
                  <a:gd name="T2" fmla="*/ 54 w 58"/>
                  <a:gd name="T3" fmla="*/ 3 h 62"/>
                  <a:gd name="T4" fmla="*/ 54 w 58"/>
                  <a:gd name="T5" fmla="*/ 3 h 62"/>
                  <a:gd name="T6" fmla="*/ 4 w 58"/>
                  <a:gd name="T7" fmla="*/ 55 h 62"/>
                  <a:gd name="T8" fmla="*/ 2 w 58"/>
                  <a:gd name="T9" fmla="*/ 56 h 62"/>
                  <a:gd name="T10" fmla="*/ 2 w 58"/>
                  <a:gd name="T11" fmla="*/ 54 h 62"/>
                  <a:gd name="T12" fmla="*/ 7 w 58"/>
                  <a:gd name="T13" fmla="*/ 23 h 62"/>
                  <a:gd name="T14" fmla="*/ 5 w 58"/>
                  <a:gd name="T15" fmla="*/ 23 h 62"/>
                  <a:gd name="T16" fmla="*/ 0 w 58"/>
                  <a:gd name="T17" fmla="*/ 62 h 62"/>
                  <a:gd name="T18" fmla="*/ 58 w 58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62">
                    <a:moveTo>
                      <a:pt x="58" y="0"/>
                    </a:moveTo>
                    <a:lnTo>
                      <a:pt x="54" y="3"/>
                    </a:lnTo>
                    <a:lnTo>
                      <a:pt x="54" y="3"/>
                    </a:lnTo>
                    <a:lnTo>
                      <a:pt x="4" y="55"/>
                    </a:lnTo>
                    <a:lnTo>
                      <a:pt x="2" y="56"/>
                    </a:lnTo>
                    <a:lnTo>
                      <a:pt x="2" y="54"/>
                    </a:lnTo>
                    <a:lnTo>
                      <a:pt x="7" y="23"/>
                    </a:lnTo>
                    <a:lnTo>
                      <a:pt x="5" y="23"/>
                    </a:lnTo>
                    <a:lnTo>
                      <a:pt x="0" y="62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6" name="Freeform 1523"/>
              <p:cNvSpPr/>
              <p:nvPr/>
            </p:nvSpPr>
            <p:spPr bwMode="auto">
              <a:xfrm>
                <a:off x="5780" y="2505"/>
                <a:ext cx="55" cy="25"/>
              </a:xfrm>
              <a:custGeom>
                <a:avLst/>
                <a:gdLst>
                  <a:gd name="T0" fmla="*/ 55 w 55"/>
                  <a:gd name="T1" fmla="*/ 0 h 25"/>
                  <a:gd name="T2" fmla="*/ 0 w 55"/>
                  <a:gd name="T3" fmla="*/ 22 h 25"/>
                  <a:gd name="T4" fmla="*/ 0 w 55"/>
                  <a:gd name="T5" fmla="*/ 25 h 25"/>
                  <a:gd name="T6" fmla="*/ 2 w 55"/>
                  <a:gd name="T7" fmla="*/ 25 h 25"/>
                  <a:gd name="T8" fmla="*/ 49 w 55"/>
                  <a:gd name="T9" fmla="*/ 5 h 25"/>
                  <a:gd name="T10" fmla="*/ 49 w 55"/>
                  <a:gd name="T11" fmla="*/ 5 h 25"/>
                  <a:gd name="T12" fmla="*/ 53 w 55"/>
                  <a:gd name="T13" fmla="*/ 2 h 25"/>
                  <a:gd name="T14" fmla="*/ 55 w 55"/>
                  <a:gd name="T1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5">
                    <a:moveTo>
                      <a:pt x="55" y="0"/>
                    </a:moveTo>
                    <a:lnTo>
                      <a:pt x="0" y="22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49" y="5"/>
                    </a:lnTo>
                    <a:lnTo>
                      <a:pt x="49" y="5"/>
                    </a:lnTo>
                    <a:lnTo>
                      <a:pt x="53" y="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7" name="Freeform 1524"/>
              <p:cNvSpPr/>
              <p:nvPr/>
            </p:nvSpPr>
            <p:spPr bwMode="auto">
              <a:xfrm>
                <a:off x="5780" y="2505"/>
                <a:ext cx="55" cy="25"/>
              </a:xfrm>
              <a:custGeom>
                <a:avLst/>
                <a:gdLst>
                  <a:gd name="T0" fmla="*/ 55 w 55"/>
                  <a:gd name="T1" fmla="*/ 0 h 25"/>
                  <a:gd name="T2" fmla="*/ 0 w 55"/>
                  <a:gd name="T3" fmla="*/ 22 h 25"/>
                  <a:gd name="T4" fmla="*/ 0 w 55"/>
                  <a:gd name="T5" fmla="*/ 25 h 25"/>
                  <a:gd name="T6" fmla="*/ 2 w 55"/>
                  <a:gd name="T7" fmla="*/ 25 h 25"/>
                  <a:gd name="T8" fmla="*/ 49 w 55"/>
                  <a:gd name="T9" fmla="*/ 5 h 25"/>
                  <a:gd name="T10" fmla="*/ 49 w 55"/>
                  <a:gd name="T11" fmla="*/ 5 h 25"/>
                  <a:gd name="T12" fmla="*/ 53 w 55"/>
                  <a:gd name="T13" fmla="*/ 2 h 25"/>
                  <a:gd name="T14" fmla="*/ 55 w 55"/>
                  <a:gd name="T1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5">
                    <a:moveTo>
                      <a:pt x="55" y="0"/>
                    </a:moveTo>
                    <a:lnTo>
                      <a:pt x="0" y="22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49" y="5"/>
                    </a:lnTo>
                    <a:lnTo>
                      <a:pt x="49" y="5"/>
                    </a:lnTo>
                    <a:lnTo>
                      <a:pt x="53" y="2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8" name="Freeform 1525"/>
              <p:cNvSpPr/>
              <p:nvPr/>
            </p:nvSpPr>
            <p:spPr bwMode="auto">
              <a:xfrm>
                <a:off x="5825" y="2421"/>
                <a:ext cx="32" cy="76"/>
              </a:xfrm>
              <a:custGeom>
                <a:avLst/>
                <a:gdLst>
                  <a:gd name="T0" fmla="*/ 31 w 31"/>
                  <a:gd name="T1" fmla="*/ 0 h 72"/>
                  <a:gd name="T2" fmla="*/ 0 w 31"/>
                  <a:gd name="T3" fmla="*/ 35 h 72"/>
                  <a:gd name="T4" fmla="*/ 10 w 31"/>
                  <a:gd name="T5" fmla="*/ 72 h 72"/>
                  <a:gd name="T6" fmla="*/ 10 w 31"/>
                  <a:gd name="T7" fmla="*/ 72 h 72"/>
                  <a:gd name="T8" fmla="*/ 11 w 31"/>
                  <a:gd name="T9" fmla="*/ 72 h 72"/>
                  <a:gd name="T10" fmla="*/ 31 w 31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2">
                    <a:moveTo>
                      <a:pt x="31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9" name="Freeform 1526"/>
              <p:cNvSpPr/>
              <p:nvPr/>
            </p:nvSpPr>
            <p:spPr bwMode="auto">
              <a:xfrm>
                <a:off x="5835" y="249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0" name="Freeform 1527"/>
              <p:cNvSpPr/>
              <p:nvPr/>
            </p:nvSpPr>
            <p:spPr bwMode="auto">
              <a:xfrm>
                <a:off x="5824" y="2414"/>
                <a:ext cx="38" cy="88"/>
              </a:xfrm>
              <a:custGeom>
                <a:avLst/>
                <a:gdLst>
                  <a:gd name="T0" fmla="*/ 38 w 38"/>
                  <a:gd name="T1" fmla="*/ 0 h 88"/>
                  <a:gd name="T2" fmla="*/ 0 w 38"/>
                  <a:gd name="T3" fmla="*/ 42 h 88"/>
                  <a:gd name="T4" fmla="*/ 1 w 38"/>
                  <a:gd name="T5" fmla="*/ 44 h 88"/>
                  <a:gd name="T6" fmla="*/ 33 w 38"/>
                  <a:gd name="T7" fmla="*/ 7 h 88"/>
                  <a:gd name="T8" fmla="*/ 12 w 38"/>
                  <a:gd name="T9" fmla="*/ 83 h 88"/>
                  <a:gd name="T10" fmla="*/ 11 w 38"/>
                  <a:gd name="T11" fmla="*/ 85 h 88"/>
                  <a:gd name="T12" fmla="*/ 12 w 38"/>
                  <a:gd name="T13" fmla="*/ 88 h 88"/>
                  <a:gd name="T14" fmla="*/ 38 w 38"/>
                  <a:gd name="T1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88">
                    <a:moveTo>
                      <a:pt x="38" y="0"/>
                    </a:moveTo>
                    <a:lnTo>
                      <a:pt x="0" y="42"/>
                    </a:lnTo>
                    <a:lnTo>
                      <a:pt x="1" y="44"/>
                    </a:lnTo>
                    <a:lnTo>
                      <a:pt x="33" y="7"/>
                    </a:lnTo>
                    <a:lnTo>
                      <a:pt x="12" y="83"/>
                    </a:lnTo>
                    <a:lnTo>
                      <a:pt x="11" y="85"/>
                    </a:lnTo>
                    <a:lnTo>
                      <a:pt x="12" y="8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1" name="Freeform 1528"/>
              <p:cNvSpPr/>
              <p:nvPr/>
            </p:nvSpPr>
            <p:spPr bwMode="auto">
              <a:xfrm>
                <a:off x="5824" y="2414"/>
                <a:ext cx="38" cy="88"/>
              </a:xfrm>
              <a:custGeom>
                <a:avLst/>
                <a:gdLst>
                  <a:gd name="T0" fmla="*/ 38 w 38"/>
                  <a:gd name="T1" fmla="*/ 0 h 88"/>
                  <a:gd name="T2" fmla="*/ 0 w 38"/>
                  <a:gd name="T3" fmla="*/ 42 h 88"/>
                  <a:gd name="T4" fmla="*/ 1 w 38"/>
                  <a:gd name="T5" fmla="*/ 44 h 88"/>
                  <a:gd name="T6" fmla="*/ 33 w 38"/>
                  <a:gd name="T7" fmla="*/ 7 h 88"/>
                  <a:gd name="T8" fmla="*/ 12 w 38"/>
                  <a:gd name="T9" fmla="*/ 83 h 88"/>
                  <a:gd name="T10" fmla="*/ 11 w 38"/>
                  <a:gd name="T11" fmla="*/ 85 h 88"/>
                  <a:gd name="T12" fmla="*/ 12 w 38"/>
                  <a:gd name="T13" fmla="*/ 88 h 88"/>
                  <a:gd name="T14" fmla="*/ 38 w 38"/>
                  <a:gd name="T1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88">
                    <a:moveTo>
                      <a:pt x="38" y="0"/>
                    </a:moveTo>
                    <a:lnTo>
                      <a:pt x="0" y="42"/>
                    </a:lnTo>
                    <a:lnTo>
                      <a:pt x="1" y="44"/>
                    </a:lnTo>
                    <a:lnTo>
                      <a:pt x="33" y="7"/>
                    </a:lnTo>
                    <a:lnTo>
                      <a:pt x="12" y="83"/>
                    </a:lnTo>
                    <a:lnTo>
                      <a:pt x="11" y="85"/>
                    </a:lnTo>
                    <a:lnTo>
                      <a:pt x="12" y="8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2" name="Freeform 1529"/>
              <p:cNvSpPr/>
              <p:nvPr/>
            </p:nvSpPr>
            <p:spPr bwMode="auto">
              <a:xfrm>
                <a:off x="5823" y="2456"/>
                <a:ext cx="13" cy="47"/>
              </a:xfrm>
              <a:custGeom>
                <a:avLst/>
                <a:gdLst>
                  <a:gd name="T0" fmla="*/ 1 w 13"/>
                  <a:gd name="T1" fmla="*/ 0 h 45"/>
                  <a:gd name="T2" fmla="*/ 0 w 13"/>
                  <a:gd name="T3" fmla="*/ 1 h 45"/>
                  <a:gd name="T4" fmla="*/ 12 w 13"/>
                  <a:gd name="T5" fmla="*/ 45 h 45"/>
                  <a:gd name="T6" fmla="*/ 13 w 13"/>
                  <a:gd name="T7" fmla="*/ 45 h 45"/>
                  <a:gd name="T8" fmla="*/ 13 w 13"/>
                  <a:gd name="T9" fmla="*/ 45 h 45"/>
                  <a:gd name="T10" fmla="*/ 13 w 13"/>
                  <a:gd name="T11" fmla="*/ 44 h 45"/>
                  <a:gd name="T12" fmla="*/ 12 w 13"/>
                  <a:gd name="T13" fmla="*/ 41 h 45"/>
                  <a:gd name="T14" fmla="*/ 12 w 13"/>
                  <a:gd name="T15" fmla="*/ 39 h 45"/>
                  <a:gd name="T16" fmla="*/ 2 w 13"/>
                  <a:gd name="T17" fmla="*/ 2 h 45"/>
                  <a:gd name="T18" fmla="*/ 1 w 13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45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3" name="Freeform 1530"/>
              <p:cNvSpPr/>
              <p:nvPr/>
            </p:nvSpPr>
            <p:spPr bwMode="auto">
              <a:xfrm>
                <a:off x="5835" y="250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4" name="Freeform 1531"/>
              <p:cNvSpPr>
                <a:spLocks noEditPoints="1"/>
              </p:cNvSpPr>
              <p:nvPr/>
            </p:nvSpPr>
            <p:spPr bwMode="auto">
              <a:xfrm>
                <a:off x="5650" y="2517"/>
                <a:ext cx="36" cy="27"/>
              </a:xfrm>
              <a:custGeom>
                <a:avLst/>
                <a:gdLst>
                  <a:gd name="T0" fmla="*/ 2 w 34"/>
                  <a:gd name="T1" fmla="*/ 4 h 26"/>
                  <a:gd name="T2" fmla="*/ 0 w 34"/>
                  <a:gd name="T3" fmla="*/ 5 h 26"/>
                  <a:gd name="T4" fmla="*/ 0 w 34"/>
                  <a:gd name="T5" fmla="*/ 5 h 26"/>
                  <a:gd name="T6" fmla="*/ 2 w 34"/>
                  <a:gd name="T7" fmla="*/ 4 h 26"/>
                  <a:gd name="T8" fmla="*/ 17 w 34"/>
                  <a:gd name="T9" fmla="*/ 0 h 26"/>
                  <a:gd name="T10" fmla="*/ 4 w 34"/>
                  <a:gd name="T11" fmla="*/ 4 h 26"/>
                  <a:gd name="T12" fmla="*/ 4 w 34"/>
                  <a:gd name="T13" fmla="*/ 4 h 26"/>
                  <a:gd name="T14" fmla="*/ 10 w 34"/>
                  <a:gd name="T15" fmla="*/ 10 h 26"/>
                  <a:gd name="T16" fmla="*/ 8 w 34"/>
                  <a:gd name="T17" fmla="*/ 15 h 26"/>
                  <a:gd name="T18" fmla="*/ 17 w 34"/>
                  <a:gd name="T19" fmla="*/ 26 h 26"/>
                  <a:gd name="T20" fmla="*/ 21 w 34"/>
                  <a:gd name="T21" fmla="*/ 25 h 26"/>
                  <a:gd name="T22" fmla="*/ 24 w 34"/>
                  <a:gd name="T23" fmla="*/ 26 h 26"/>
                  <a:gd name="T24" fmla="*/ 34 w 34"/>
                  <a:gd name="T25" fmla="*/ 9 h 26"/>
                  <a:gd name="T26" fmla="*/ 17 w 34"/>
                  <a:gd name="T2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26">
                    <a:moveTo>
                      <a:pt x="2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2" y="4"/>
                    </a:cubicBezTo>
                    <a:moveTo>
                      <a:pt x="17" y="0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10" y="6"/>
                      <a:pt x="10" y="10"/>
                    </a:cubicBezTo>
                    <a:cubicBezTo>
                      <a:pt x="10" y="12"/>
                      <a:pt x="9" y="14"/>
                      <a:pt x="8" y="15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5"/>
                      <a:pt x="19" y="25"/>
                      <a:pt x="21" y="25"/>
                    </a:cubicBezTo>
                    <a:cubicBezTo>
                      <a:pt x="22" y="25"/>
                      <a:pt x="23" y="25"/>
                      <a:pt x="24" y="26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5" name="Freeform 1532"/>
              <p:cNvSpPr/>
              <p:nvPr/>
            </p:nvSpPr>
            <p:spPr bwMode="auto">
              <a:xfrm>
                <a:off x="5668" y="2543"/>
                <a:ext cx="8" cy="7"/>
              </a:xfrm>
              <a:custGeom>
                <a:avLst/>
                <a:gdLst>
                  <a:gd name="T0" fmla="*/ 4 w 7"/>
                  <a:gd name="T1" fmla="*/ 0 h 6"/>
                  <a:gd name="T2" fmla="*/ 0 w 7"/>
                  <a:gd name="T3" fmla="*/ 1 h 6"/>
                  <a:gd name="T4" fmla="*/ 4 w 7"/>
                  <a:gd name="T5" fmla="*/ 6 h 6"/>
                  <a:gd name="T6" fmla="*/ 7 w 7"/>
                  <a:gd name="T7" fmla="*/ 1 h 6"/>
                  <a:gd name="T8" fmla="*/ 4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6" name="Freeform 1533"/>
              <p:cNvSpPr/>
              <p:nvPr/>
            </p:nvSpPr>
            <p:spPr bwMode="auto">
              <a:xfrm>
                <a:off x="5650" y="2521"/>
                <a:ext cx="11" cy="12"/>
              </a:xfrm>
              <a:custGeom>
                <a:avLst/>
                <a:gdLst>
                  <a:gd name="T0" fmla="*/ 4 w 10"/>
                  <a:gd name="T1" fmla="*/ 0 h 11"/>
                  <a:gd name="T2" fmla="*/ 4 w 10"/>
                  <a:gd name="T3" fmla="*/ 0 h 11"/>
                  <a:gd name="T4" fmla="*/ 2 w 10"/>
                  <a:gd name="T5" fmla="*/ 0 h 11"/>
                  <a:gd name="T6" fmla="*/ 0 w 10"/>
                  <a:gd name="T7" fmla="*/ 1 h 11"/>
                  <a:gd name="T8" fmla="*/ 8 w 10"/>
                  <a:gd name="T9" fmla="*/ 11 h 11"/>
                  <a:gd name="T10" fmla="*/ 10 w 10"/>
                  <a:gd name="T11" fmla="*/ 6 h 11"/>
                  <a:gd name="T12" fmla="*/ 4 w 1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0"/>
                      <a:pt x="10" y="8"/>
                      <a:pt x="10" y="6"/>
                    </a:cubicBezTo>
                    <a:cubicBezTo>
                      <a:pt x="10" y="2"/>
                      <a:pt x="8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7" name="Freeform 1534"/>
              <p:cNvSpPr>
                <a:spLocks noEditPoints="1"/>
              </p:cNvSpPr>
              <p:nvPr/>
            </p:nvSpPr>
            <p:spPr bwMode="auto">
              <a:xfrm>
                <a:off x="5649" y="2516"/>
                <a:ext cx="38" cy="35"/>
              </a:xfrm>
              <a:custGeom>
                <a:avLst/>
                <a:gdLst>
                  <a:gd name="T0" fmla="*/ 37 w 38"/>
                  <a:gd name="T1" fmla="*/ 10 h 35"/>
                  <a:gd name="T2" fmla="*/ 27 w 38"/>
                  <a:gd name="T3" fmla="*/ 28 h 35"/>
                  <a:gd name="T4" fmla="*/ 23 w 38"/>
                  <a:gd name="T5" fmla="*/ 34 h 35"/>
                  <a:gd name="T6" fmla="*/ 24 w 38"/>
                  <a:gd name="T7" fmla="*/ 35 h 35"/>
                  <a:gd name="T8" fmla="*/ 24 w 38"/>
                  <a:gd name="T9" fmla="*/ 35 h 35"/>
                  <a:gd name="T10" fmla="*/ 38 w 38"/>
                  <a:gd name="T11" fmla="*/ 10 h 35"/>
                  <a:gd name="T12" fmla="*/ 37 w 38"/>
                  <a:gd name="T13" fmla="*/ 10 h 35"/>
                  <a:gd name="T14" fmla="*/ 17 w 38"/>
                  <a:gd name="T15" fmla="*/ 0 h 35"/>
                  <a:gd name="T16" fmla="*/ 0 w 38"/>
                  <a:gd name="T17" fmla="*/ 5 h 35"/>
                  <a:gd name="T18" fmla="*/ 1 w 38"/>
                  <a:gd name="T19" fmla="*/ 6 h 35"/>
                  <a:gd name="T20" fmla="*/ 3 w 38"/>
                  <a:gd name="T21" fmla="*/ 5 h 35"/>
                  <a:gd name="T22" fmla="*/ 5 w 38"/>
                  <a:gd name="T23" fmla="*/ 5 h 35"/>
                  <a:gd name="T24" fmla="*/ 19 w 38"/>
                  <a:gd name="T25" fmla="*/ 1 h 35"/>
                  <a:gd name="T26" fmla="*/ 17 w 3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35">
                    <a:moveTo>
                      <a:pt x="37" y="10"/>
                    </a:moveTo>
                    <a:lnTo>
                      <a:pt x="27" y="28"/>
                    </a:lnTo>
                    <a:lnTo>
                      <a:pt x="23" y="34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38" y="10"/>
                    </a:lnTo>
                    <a:lnTo>
                      <a:pt x="37" y="10"/>
                    </a:lnTo>
                    <a:close/>
                    <a:moveTo>
                      <a:pt x="17" y="0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19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8" name="Freeform 1535"/>
              <p:cNvSpPr>
                <a:spLocks noEditPoints="1"/>
              </p:cNvSpPr>
              <p:nvPr/>
            </p:nvSpPr>
            <p:spPr bwMode="auto">
              <a:xfrm>
                <a:off x="5649" y="2516"/>
                <a:ext cx="38" cy="35"/>
              </a:xfrm>
              <a:custGeom>
                <a:avLst/>
                <a:gdLst>
                  <a:gd name="T0" fmla="*/ 37 w 38"/>
                  <a:gd name="T1" fmla="*/ 10 h 35"/>
                  <a:gd name="T2" fmla="*/ 27 w 38"/>
                  <a:gd name="T3" fmla="*/ 28 h 35"/>
                  <a:gd name="T4" fmla="*/ 23 w 38"/>
                  <a:gd name="T5" fmla="*/ 34 h 35"/>
                  <a:gd name="T6" fmla="*/ 24 w 38"/>
                  <a:gd name="T7" fmla="*/ 35 h 35"/>
                  <a:gd name="T8" fmla="*/ 24 w 38"/>
                  <a:gd name="T9" fmla="*/ 35 h 35"/>
                  <a:gd name="T10" fmla="*/ 38 w 38"/>
                  <a:gd name="T11" fmla="*/ 10 h 35"/>
                  <a:gd name="T12" fmla="*/ 37 w 38"/>
                  <a:gd name="T13" fmla="*/ 10 h 35"/>
                  <a:gd name="T14" fmla="*/ 17 w 38"/>
                  <a:gd name="T15" fmla="*/ 0 h 35"/>
                  <a:gd name="T16" fmla="*/ 0 w 38"/>
                  <a:gd name="T17" fmla="*/ 5 h 35"/>
                  <a:gd name="T18" fmla="*/ 1 w 38"/>
                  <a:gd name="T19" fmla="*/ 6 h 35"/>
                  <a:gd name="T20" fmla="*/ 3 w 38"/>
                  <a:gd name="T21" fmla="*/ 5 h 35"/>
                  <a:gd name="T22" fmla="*/ 5 w 38"/>
                  <a:gd name="T23" fmla="*/ 5 h 35"/>
                  <a:gd name="T24" fmla="*/ 19 w 38"/>
                  <a:gd name="T25" fmla="*/ 1 h 35"/>
                  <a:gd name="T26" fmla="*/ 17 w 3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35">
                    <a:moveTo>
                      <a:pt x="37" y="10"/>
                    </a:moveTo>
                    <a:lnTo>
                      <a:pt x="27" y="28"/>
                    </a:lnTo>
                    <a:lnTo>
                      <a:pt x="23" y="34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38" y="10"/>
                    </a:lnTo>
                    <a:lnTo>
                      <a:pt x="37" y="10"/>
                    </a:lnTo>
                    <a:moveTo>
                      <a:pt x="17" y="0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19" y="1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9" name="Freeform 1536"/>
              <p:cNvSpPr/>
              <p:nvPr/>
            </p:nvSpPr>
            <p:spPr bwMode="auto">
              <a:xfrm>
                <a:off x="5647" y="2521"/>
                <a:ext cx="26" cy="30"/>
              </a:xfrm>
              <a:custGeom>
                <a:avLst/>
                <a:gdLst>
                  <a:gd name="T0" fmla="*/ 2 w 25"/>
                  <a:gd name="T1" fmla="*/ 0 h 28"/>
                  <a:gd name="T2" fmla="*/ 0 w 25"/>
                  <a:gd name="T3" fmla="*/ 0 h 28"/>
                  <a:gd name="T4" fmla="*/ 23 w 25"/>
                  <a:gd name="T5" fmla="*/ 28 h 28"/>
                  <a:gd name="T6" fmla="*/ 24 w 25"/>
                  <a:gd name="T7" fmla="*/ 28 h 28"/>
                  <a:gd name="T8" fmla="*/ 24 w 25"/>
                  <a:gd name="T9" fmla="*/ 28 h 28"/>
                  <a:gd name="T10" fmla="*/ 25 w 25"/>
                  <a:gd name="T11" fmla="*/ 28 h 28"/>
                  <a:gd name="T12" fmla="*/ 24 w 25"/>
                  <a:gd name="T13" fmla="*/ 27 h 28"/>
                  <a:gd name="T14" fmla="*/ 20 w 25"/>
                  <a:gd name="T15" fmla="*/ 22 h 28"/>
                  <a:gd name="T16" fmla="*/ 11 w 25"/>
                  <a:gd name="T17" fmla="*/ 11 h 28"/>
                  <a:gd name="T18" fmla="*/ 3 w 25"/>
                  <a:gd name="T19" fmla="*/ 1 h 28"/>
                  <a:gd name="T20" fmla="*/ 3 w 25"/>
                  <a:gd name="T21" fmla="*/ 1 h 28"/>
                  <a:gd name="T22" fmla="*/ 2 w 25"/>
                  <a:gd name="T2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28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8"/>
                      <a:pt x="23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0" name="Freeform 1537"/>
              <p:cNvSpPr/>
              <p:nvPr/>
            </p:nvSpPr>
            <p:spPr bwMode="auto">
              <a:xfrm>
                <a:off x="5672" y="2551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  <a:gd name="T7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1" name="Freeform 1538"/>
              <p:cNvSpPr/>
              <p:nvPr/>
            </p:nvSpPr>
            <p:spPr bwMode="auto">
              <a:xfrm>
                <a:off x="5671" y="255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  <a:gd name="T8" fmla="*/ 2 w 2"/>
                  <a:gd name="T9" fmla="*/ 0 h 1"/>
                  <a:gd name="T10" fmla="*/ 1 w 2"/>
                  <a:gd name="T11" fmla="*/ 0 h 1"/>
                  <a:gd name="T12" fmla="*/ 1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2" name="Freeform 1539"/>
              <p:cNvSpPr/>
              <p:nvPr/>
            </p:nvSpPr>
            <p:spPr bwMode="auto">
              <a:xfrm>
                <a:off x="5666" y="2516"/>
                <a:ext cx="22" cy="10"/>
              </a:xfrm>
              <a:custGeom>
                <a:avLst/>
                <a:gdLst>
                  <a:gd name="T0" fmla="*/ 2 w 22"/>
                  <a:gd name="T1" fmla="*/ 0 h 10"/>
                  <a:gd name="T2" fmla="*/ 0 w 22"/>
                  <a:gd name="T3" fmla="*/ 0 h 10"/>
                  <a:gd name="T4" fmla="*/ 2 w 22"/>
                  <a:gd name="T5" fmla="*/ 1 h 10"/>
                  <a:gd name="T6" fmla="*/ 20 w 22"/>
                  <a:gd name="T7" fmla="*/ 10 h 10"/>
                  <a:gd name="T8" fmla="*/ 21 w 22"/>
                  <a:gd name="T9" fmla="*/ 10 h 10"/>
                  <a:gd name="T10" fmla="*/ 22 w 22"/>
                  <a:gd name="T11" fmla="*/ 9 h 10"/>
                  <a:gd name="T12" fmla="*/ 2 w 2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0">
                    <a:moveTo>
                      <a:pt x="2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0" y="10"/>
                    </a:lnTo>
                    <a:lnTo>
                      <a:pt x="21" y="10"/>
                    </a:lnTo>
                    <a:lnTo>
                      <a:pt x="22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3" name="Freeform 1540"/>
              <p:cNvSpPr/>
              <p:nvPr/>
            </p:nvSpPr>
            <p:spPr bwMode="auto">
              <a:xfrm>
                <a:off x="5666" y="2516"/>
                <a:ext cx="22" cy="10"/>
              </a:xfrm>
              <a:custGeom>
                <a:avLst/>
                <a:gdLst>
                  <a:gd name="T0" fmla="*/ 2 w 22"/>
                  <a:gd name="T1" fmla="*/ 0 h 10"/>
                  <a:gd name="T2" fmla="*/ 0 w 22"/>
                  <a:gd name="T3" fmla="*/ 0 h 10"/>
                  <a:gd name="T4" fmla="*/ 2 w 22"/>
                  <a:gd name="T5" fmla="*/ 1 h 10"/>
                  <a:gd name="T6" fmla="*/ 20 w 22"/>
                  <a:gd name="T7" fmla="*/ 10 h 10"/>
                  <a:gd name="T8" fmla="*/ 21 w 22"/>
                  <a:gd name="T9" fmla="*/ 10 h 10"/>
                  <a:gd name="T10" fmla="*/ 22 w 22"/>
                  <a:gd name="T11" fmla="*/ 9 h 10"/>
                  <a:gd name="T12" fmla="*/ 2 w 2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0">
                    <a:moveTo>
                      <a:pt x="2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0" y="10"/>
                    </a:lnTo>
                    <a:lnTo>
                      <a:pt x="21" y="10"/>
                    </a:lnTo>
                    <a:lnTo>
                      <a:pt x="22" y="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4" name="Freeform 1541"/>
              <p:cNvSpPr/>
              <p:nvPr/>
            </p:nvSpPr>
            <p:spPr bwMode="auto">
              <a:xfrm>
                <a:off x="5621" y="2500"/>
                <a:ext cx="23" cy="25"/>
              </a:xfrm>
              <a:custGeom>
                <a:avLst/>
                <a:gdLst>
                  <a:gd name="T0" fmla="*/ 7 w 22"/>
                  <a:gd name="T1" fmla="*/ 0 h 24"/>
                  <a:gd name="T2" fmla="*/ 5 w 22"/>
                  <a:gd name="T3" fmla="*/ 0 h 24"/>
                  <a:gd name="T4" fmla="*/ 0 w 22"/>
                  <a:gd name="T5" fmla="*/ 23 h 24"/>
                  <a:gd name="T6" fmla="*/ 2 w 22"/>
                  <a:gd name="T7" fmla="*/ 24 h 24"/>
                  <a:gd name="T8" fmla="*/ 22 w 22"/>
                  <a:gd name="T9" fmla="*/ 19 h 24"/>
                  <a:gd name="T10" fmla="*/ 7 w 2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4">
                    <a:moveTo>
                      <a:pt x="7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5" name="Freeform 1542"/>
              <p:cNvSpPr/>
              <p:nvPr/>
            </p:nvSpPr>
            <p:spPr bwMode="auto">
              <a:xfrm>
                <a:off x="5620" y="2524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1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6" name="Freeform 1543"/>
              <p:cNvSpPr/>
              <p:nvPr/>
            </p:nvSpPr>
            <p:spPr bwMode="auto">
              <a:xfrm>
                <a:off x="5626" y="249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7" name="Freeform 1544"/>
              <p:cNvSpPr/>
              <p:nvPr/>
            </p:nvSpPr>
            <p:spPr bwMode="auto">
              <a:xfrm>
                <a:off x="5620" y="2520"/>
                <a:ext cx="25" cy="9"/>
              </a:xfrm>
              <a:custGeom>
                <a:avLst/>
                <a:gdLst>
                  <a:gd name="T0" fmla="*/ 24 w 25"/>
                  <a:gd name="T1" fmla="*/ 0 h 9"/>
                  <a:gd name="T2" fmla="*/ 3 w 25"/>
                  <a:gd name="T3" fmla="*/ 5 h 9"/>
                  <a:gd name="T4" fmla="*/ 0 w 25"/>
                  <a:gd name="T5" fmla="*/ 6 h 9"/>
                  <a:gd name="T6" fmla="*/ 0 w 25"/>
                  <a:gd name="T7" fmla="*/ 7 h 9"/>
                  <a:gd name="T8" fmla="*/ 0 w 25"/>
                  <a:gd name="T9" fmla="*/ 9 h 9"/>
                  <a:gd name="T10" fmla="*/ 25 w 25"/>
                  <a:gd name="T11" fmla="*/ 1 h 9"/>
                  <a:gd name="T12" fmla="*/ 24 w 25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">
                    <a:moveTo>
                      <a:pt x="24" y="0"/>
                    </a:moveTo>
                    <a:lnTo>
                      <a:pt x="3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5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8" name="Freeform 1545"/>
              <p:cNvSpPr/>
              <p:nvPr/>
            </p:nvSpPr>
            <p:spPr bwMode="auto">
              <a:xfrm>
                <a:off x="5620" y="2520"/>
                <a:ext cx="25" cy="9"/>
              </a:xfrm>
              <a:custGeom>
                <a:avLst/>
                <a:gdLst>
                  <a:gd name="T0" fmla="*/ 24 w 25"/>
                  <a:gd name="T1" fmla="*/ 0 h 9"/>
                  <a:gd name="T2" fmla="*/ 3 w 25"/>
                  <a:gd name="T3" fmla="*/ 5 h 9"/>
                  <a:gd name="T4" fmla="*/ 0 w 25"/>
                  <a:gd name="T5" fmla="*/ 6 h 9"/>
                  <a:gd name="T6" fmla="*/ 0 w 25"/>
                  <a:gd name="T7" fmla="*/ 7 h 9"/>
                  <a:gd name="T8" fmla="*/ 0 w 25"/>
                  <a:gd name="T9" fmla="*/ 9 h 9"/>
                  <a:gd name="T10" fmla="*/ 25 w 25"/>
                  <a:gd name="T11" fmla="*/ 1 h 9"/>
                  <a:gd name="T12" fmla="*/ 24 w 25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">
                    <a:moveTo>
                      <a:pt x="24" y="0"/>
                    </a:moveTo>
                    <a:lnTo>
                      <a:pt x="3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5" y="1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9" name="Freeform 1546"/>
              <p:cNvSpPr/>
              <p:nvPr/>
            </p:nvSpPr>
            <p:spPr bwMode="auto">
              <a:xfrm>
                <a:off x="5617" y="2496"/>
                <a:ext cx="30" cy="33"/>
              </a:xfrm>
              <a:custGeom>
                <a:avLst/>
                <a:gdLst>
                  <a:gd name="T0" fmla="*/ 7 w 28"/>
                  <a:gd name="T1" fmla="*/ 0 h 31"/>
                  <a:gd name="T2" fmla="*/ 0 w 28"/>
                  <a:gd name="T3" fmla="*/ 30 h 31"/>
                  <a:gd name="T4" fmla="*/ 0 w 28"/>
                  <a:gd name="T5" fmla="*/ 30 h 31"/>
                  <a:gd name="T6" fmla="*/ 0 w 28"/>
                  <a:gd name="T7" fmla="*/ 30 h 31"/>
                  <a:gd name="T8" fmla="*/ 0 w 28"/>
                  <a:gd name="T9" fmla="*/ 30 h 31"/>
                  <a:gd name="T10" fmla="*/ 0 w 28"/>
                  <a:gd name="T11" fmla="*/ 30 h 31"/>
                  <a:gd name="T12" fmla="*/ 0 w 28"/>
                  <a:gd name="T13" fmla="*/ 30 h 31"/>
                  <a:gd name="T14" fmla="*/ 0 w 28"/>
                  <a:gd name="T15" fmla="*/ 30 h 31"/>
                  <a:gd name="T16" fmla="*/ 0 w 28"/>
                  <a:gd name="T17" fmla="*/ 30 h 31"/>
                  <a:gd name="T18" fmla="*/ 0 w 28"/>
                  <a:gd name="T19" fmla="*/ 30 h 31"/>
                  <a:gd name="T20" fmla="*/ 0 w 28"/>
                  <a:gd name="T21" fmla="*/ 30 h 31"/>
                  <a:gd name="T22" fmla="*/ 1 w 28"/>
                  <a:gd name="T23" fmla="*/ 30 h 31"/>
                  <a:gd name="T24" fmla="*/ 1 w 28"/>
                  <a:gd name="T25" fmla="*/ 30 h 31"/>
                  <a:gd name="T26" fmla="*/ 1 w 28"/>
                  <a:gd name="T27" fmla="*/ 31 h 31"/>
                  <a:gd name="T28" fmla="*/ 1 w 28"/>
                  <a:gd name="T29" fmla="*/ 31 h 31"/>
                  <a:gd name="T30" fmla="*/ 1 w 28"/>
                  <a:gd name="T31" fmla="*/ 31 h 31"/>
                  <a:gd name="T32" fmla="*/ 1 w 28"/>
                  <a:gd name="T33" fmla="*/ 31 h 31"/>
                  <a:gd name="T34" fmla="*/ 1 w 28"/>
                  <a:gd name="T35" fmla="*/ 31 h 31"/>
                  <a:gd name="T36" fmla="*/ 1 w 28"/>
                  <a:gd name="T37" fmla="*/ 31 h 31"/>
                  <a:gd name="T38" fmla="*/ 1 w 28"/>
                  <a:gd name="T39" fmla="*/ 31 h 31"/>
                  <a:gd name="T40" fmla="*/ 1 w 28"/>
                  <a:gd name="T41" fmla="*/ 31 h 31"/>
                  <a:gd name="T42" fmla="*/ 1 w 28"/>
                  <a:gd name="T43" fmla="*/ 31 h 31"/>
                  <a:gd name="T44" fmla="*/ 1 w 28"/>
                  <a:gd name="T45" fmla="*/ 31 h 31"/>
                  <a:gd name="T46" fmla="*/ 2 w 28"/>
                  <a:gd name="T47" fmla="*/ 31 h 31"/>
                  <a:gd name="T48" fmla="*/ 2 w 28"/>
                  <a:gd name="T49" fmla="*/ 30 h 31"/>
                  <a:gd name="T50" fmla="*/ 2 w 28"/>
                  <a:gd name="T51" fmla="*/ 29 h 31"/>
                  <a:gd name="T52" fmla="*/ 3 w 28"/>
                  <a:gd name="T53" fmla="*/ 27 h 31"/>
                  <a:gd name="T54" fmla="*/ 8 w 28"/>
                  <a:gd name="T55" fmla="*/ 4 h 31"/>
                  <a:gd name="T56" fmla="*/ 8 w 28"/>
                  <a:gd name="T57" fmla="*/ 2 h 31"/>
                  <a:gd name="T58" fmla="*/ 10 w 28"/>
                  <a:gd name="T59" fmla="*/ 4 h 31"/>
                  <a:gd name="T60" fmla="*/ 25 w 28"/>
                  <a:gd name="T61" fmla="*/ 23 h 31"/>
                  <a:gd name="T62" fmla="*/ 26 w 28"/>
                  <a:gd name="T63" fmla="*/ 24 h 31"/>
                  <a:gd name="T64" fmla="*/ 28 w 28"/>
                  <a:gd name="T65" fmla="*/ 24 h 31"/>
                  <a:gd name="T66" fmla="*/ 10 w 28"/>
                  <a:gd name="T67" fmla="*/ 1 h 31"/>
                  <a:gd name="T68" fmla="*/ 7 w 28"/>
                  <a:gd name="T6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7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1" y="30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0" name="Freeform 1547"/>
              <p:cNvSpPr>
                <a:spLocks noEditPoints="1"/>
              </p:cNvSpPr>
              <p:nvPr/>
            </p:nvSpPr>
            <p:spPr bwMode="auto">
              <a:xfrm>
                <a:off x="5617" y="2527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  <a:gd name="T14" fmla="*/ 1 w 1"/>
                  <a:gd name="T15" fmla="*/ 1 h 1"/>
                  <a:gd name="T16" fmla="*/ 1 w 1"/>
                  <a:gd name="T17" fmla="*/ 1 h 1"/>
                  <a:gd name="T18" fmla="*/ 1 w 1"/>
                  <a:gd name="T19" fmla="*/ 1 h 1"/>
                  <a:gd name="T20" fmla="*/ 1 w 1"/>
                  <a:gd name="T21" fmla="*/ 1 h 1"/>
                  <a:gd name="T22" fmla="*/ 1 w 1"/>
                  <a:gd name="T23" fmla="*/ 1 h 1"/>
                  <a:gd name="T24" fmla="*/ 1 w 1"/>
                  <a:gd name="T25" fmla="*/ 1 h 1"/>
                  <a:gd name="T26" fmla="*/ 1 w 1"/>
                  <a:gd name="T27" fmla="*/ 1 h 1"/>
                  <a:gd name="T28" fmla="*/ 1 w 1"/>
                  <a:gd name="T29" fmla="*/ 0 h 1"/>
                  <a:gd name="T30" fmla="*/ 1 w 1"/>
                  <a:gd name="T31" fmla="*/ 1 h 1"/>
                  <a:gd name="T32" fmla="*/ 1 w 1"/>
                  <a:gd name="T33" fmla="*/ 0 h 1"/>
                  <a:gd name="T34" fmla="*/ 0 w 1"/>
                  <a:gd name="T35" fmla="*/ 0 h 1"/>
                  <a:gd name="T36" fmla="*/ 1 w 1"/>
                  <a:gd name="T37" fmla="*/ 0 h 1"/>
                  <a:gd name="T38" fmla="*/ 0 w 1"/>
                  <a:gd name="T39" fmla="*/ 0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1" name="Freeform 1548"/>
              <p:cNvSpPr/>
              <p:nvPr/>
            </p:nvSpPr>
            <p:spPr bwMode="auto">
              <a:xfrm>
                <a:off x="5617" y="252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  <a:gd name="T14" fmla="*/ 1 w 1"/>
                  <a:gd name="T15" fmla="*/ 1 h 1"/>
                  <a:gd name="T16" fmla="*/ 1 w 1"/>
                  <a:gd name="T17" fmla="*/ 1 h 1"/>
                  <a:gd name="T18" fmla="*/ 1 w 1"/>
                  <a:gd name="T19" fmla="*/ 1 h 1"/>
                  <a:gd name="T20" fmla="*/ 1 w 1"/>
                  <a:gd name="T21" fmla="*/ 1 h 1"/>
                  <a:gd name="T22" fmla="*/ 1 w 1"/>
                  <a:gd name="T23" fmla="*/ 0 h 1"/>
                  <a:gd name="T24" fmla="*/ 1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0 h 1"/>
                  <a:gd name="T38" fmla="*/ 0 w 1"/>
                  <a:gd name="T39" fmla="*/ 0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2" name="Freeform 1549"/>
              <p:cNvSpPr/>
              <p:nvPr/>
            </p:nvSpPr>
            <p:spPr bwMode="auto">
              <a:xfrm>
                <a:off x="5625" y="249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0 w 3"/>
                  <a:gd name="T3" fmla="*/ 0 h 1"/>
                  <a:gd name="T4" fmla="*/ 3 w 3"/>
                  <a:gd name="T5" fmla="*/ 1 h 1"/>
                  <a:gd name="T6" fmla="*/ 2 w 3"/>
                  <a:gd name="T7" fmla="*/ 0 h 1"/>
                  <a:gd name="T8" fmla="*/ 0 w 3"/>
                  <a:gd name="T9" fmla="*/ 0 h 1"/>
                  <a:gd name="T10" fmla="*/ 0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3" name="Freeform 1550"/>
              <p:cNvSpPr/>
              <p:nvPr/>
            </p:nvSpPr>
            <p:spPr bwMode="auto">
              <a:xfrm>
                <a:off x="5625" y="249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4" name="Freeform 1551"/>
              <p:cNvSpPr/>
              <p:nvPr/>
            </p:nvSpPr>
            <p:spPr bwMode="auto">
              <a:xfrm>
                <a:off x="5623" y="2523"/>
                <a:ext cx="43" cy="25"/>
              </a:xfrm>
              <a:custGeom>
                <a:avLst/>
                <a:gdLst>
                  <a:gd name="T0" fmla="*/ 22 w 41"/>
                  <a:gd name="T1" fmla="*/ 0 h 23"/>
                  <a:gd name="T2" fmla="*/ 0 w 41"/>
                  <a:gd name="T3" fmla="*/ 5 h 23"/>
                  <a:gd name="T4" fmla="*/ 0 w 41"/>
                  <a:gd name="T5" fmla="*/ 6 h 23"/>
                  <a:gd name="T6" fmla="*/ 18 w 41"/>
                  <a:gd name="T7" fmla="*/ 13 h 23"/>
                  <a:gd name="T8" fmla="*/ 40 w 41"/>
                  <a:gd name="T9" fmla="*/ 23 h 23"/>
                  <a:gd name="T10" fmla="*/ 41 w 41"/>
                  <a:gd name="T11" fmla="*/ 22 h 23"/>
                  <a:gd name="T12" fmla="*/ 31 w 41"/>
                  <a:gd name="T13" fmla="*/ 10 h 23"/>
                  <a:gd name="T14" fmla="*/ 30 w 41"/>
                  <a:gd name="T15" fmla="*/ 10 h 23"/>
                  <a:gd name="T16" fmla="*/ 24 w 41"/>
                  <a:gd name="T17" fmla="*/ 4 h 23"/>
                  <a:gd name="T18" fmla="*/ 24 w 41"/>
                  <a:gd name="T19" fmla="*/ 2 h 23"/>
                  <a:gd name="T20" fmla="*/ 22 w 41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23">
                    <a:moveTo>
                      <a:pt x="2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2"/>
                      <a:pt x="40" y="22"/>
                      <a:pt x="41" y="2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7" y="10"/>
                      <a:pt x="24" y="7"/>
                      <a:pt x="24" y="4"/>
                    </a:cubicBezTo>
                    <a:cubicBezTo>
                      <a:pt x="24" y="3"/>
                      <a:pt x="24" y="3"/>
                      <a:pt x="24" y="2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5" name="Freeform 1552"/>
              <p:cNvSpPr/>
              <p:nvPr/>
            </p:nvSpPr>
            <p:spPr bwMode="auto">
              <a:xfrm>
                <a:off x="5623" y="252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6" name="Freeform 1553"/>
              <p:cNvSpPr/>
              <p:nvPr/>
            </p:nvSpPr>
            <p:spPr bwMode="auto">
              <a:xfrm>
                <a:off x="5665" y="2546"/>
                <a:ext cx="2" cy="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7" name="Freeform 1554"/>
              <p:cNvSpPr/>
              <p:nvPr/>
            </p:nvSpPr>
            <p:spPr bwMode="auto">
              <a:xfrm>
                <a:off x="5648" y="2525"/>
                <a:ext cx="8" cy="9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2 h 8"/>
                  <a:gd name="T4" fmla="*/ 6 w 7"/>
                  <a:gd name="T5" fmla="*/ 8 h 8"/>
                  <a:gd name="T6" fmla="*/ 7 w 7"/>
                  <a:gd name="T7" fmla="*/ 8 h 8"/>
                  <a:gd name="T8" fmla="*/ 0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5"/>
                      <a:pt x="3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8" name="Freeform 1555"/>
              <p:cNvSpPr/>
              <p:nvPr/>
            </p:nvSpPr>
            <p:spPr bwMode="auto">
              <a:xfrm>
                <a:off x="5620" y="2521"/>
                <a:ext cx="26" cy="16"/>
              </a:xfrm>
              <a:custGeom>
                <a:avLst/>
                <a:gdLst>
                  <a:gd name="T0" fmla="*/ 25 w 26"/>
                  <a:gd name="T1" fmla="*/ 0 h 16"/>
                  <a:gd name="T2" fmla="*/ 0 w 26"/>
                  <a:gd name="T3" fmla="*/ 8 h 16"/>
                  <a:gd name="T4" fmla="*/ 22 w 26"/>
                  <a:gd name="T5" fmla="*/ 16 h 16"/>
                  <a:gd name="T6" fmla="*/ 3 w 26"/>
                  <a:gd name="T7" fmla="*/ 9 h 16"/>
                  <a:gd name="T8" fmla="*/ 3 w 26"/>
                  <a:gd name="T9" fmla="*/ 9 h 16"/>
                  <a:gd name="T10" fmla="*/ 3 w 26"/>
                  <a:gd name="T11" fmla="*/ 8 h 16"/>
                  <a:gd name="T12" fmla="*/ 26 w 26"/>
                  <a:gd name="T13" fmla="*/ 2 h 16"/>
                  <a:gd name="T14" fmla="*/ 25 w 2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6">
                    <a:moveTo>
                      <a:pt x="25" y="0"/>
                    </a:moveTo>
                    <a:lnTo>
                      <a:pt x="0" y="8"/>
                    </a:lnTo>
                    <a:lnTo>
                      <a:pt x="22" y="1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26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9" name="Freeform 1556"/>
              <p:cNvSpPr/>
              <p:nvPr/>
            </p:nvSpPr>
            <p:spPr bwMode="auto">
              <a:xfrm>
                <a:off x="5620" y="2521"/>
                <a:ext cx="26" cy="16"/>
              </a:xfrm>
              <a:custGeom>
                <a:avLst/>
                <a:gdLst>
                  <a:gd name="T0" fmla="*/ 25 w 26"/>
                  <a:gd name="T1" fmla="*/ 0 h 16"/>
                  <a:gd name="T2" fmla="*/ 0 w 26"/>
                  <a:gd name="T3" fmla="*/ 8 h 16"/>
                  <a:gd name="T4" fmla="*/ 22 w 26"/>
                  <a:gd name="T5" fmla="*/ 16 h 16"/>
                  <a:gd name="T6" fmla="*/ 3 w 26"/>
                  <a:gd name="T7" fmla="*/ 9 h 16"/>
                  <a:gd name="T8" fmla="*/ 3 w 26"/>
                  <a:gd name="T9" fmla="*/ 9 h 16"/>
                  <a:gd name="T10" fmla="*/ 3 w 26"/>
                  <a:gd name="T11" fmla="*/ 8 h 16"/>
                  <a:gd name="T12" fmla="*/ 26 w 26"/>
                  <a:gd name="T13" fmla="*/ 2 h 16"/>
                  <a:gd name="T14" fmla="*/ 25 w 2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6">
                    <a:moveTo>
                      <a:pt x="25" y="0"/>
                    </a:moveTo>
                    <a:lnTo>
                      <a:pt x="0" y="8"/>
                    </a:lnTo>
                    <a:lnTo>
                      <a:pt x="22" y="1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26" y="2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0" name="Freeform 1557"/>
              <p:cNvSpPr/>
              <p:nvPr/>
            </p:nvSpPr>
            <p:spPr bwMode="auto">
              <a:xfrm>
                <a:off x="5619" y="2521"/>
                <a:ext cx="52" cy="31"/>
              </a:xfrm>
              <a:custGeom>
                <a:avLst/>
                <a:gdLst>
                  <a:gd name="T0" fmla="*/ 27 w 50"/>
                  <a:gd name="T1" fmla="*/ 0 h 29"/>
                  <a:gd name="T2" fmla="*/ 25 w 50"/>
                  <a:gd name="T3" fmla="*/ 0 h 29"/>
                  <a:gd name="T4" fmla="*/ 26 w 50"/>
                  <a:gd name="T5" fmla="*/ 2 h 29"/>
                  <a:gd name="T6" fmla="*/ 28 w 50"/>
                  <a:gd name="T7" fmla="*/ 4 h 29"/>
                  <a:gd name="T8" fmla="*/ 35 w 50"/>
                  <a:gd name="T9" fmla="*/ 12 h 29"/>
                  <a:gd name="T10" fmla="*/ 45 w 50"/>
                  <a:gd name="T11" fmla="*/ 24 h 29"/>
                  <a:gd name="T12" fmla="*/ 46 w 50"/>
                  <a:gd name="T13" fmla="*/ 26 h 29"/>
                  <a:gd name="T14" fmla="*/ 44 w 50"/>
                  <a:gd name="T15" fmla="*/ 25 h 29"/>
                  <a:gd name="T16" fmla="*/ 22 w 50"/>
                  <a:gd name="T17" fmla="*/ 15 h 29"/>
                  <a:gd name="T18" fmla="*/ 1 w 50"/>
                  <a:gd name="T19" fmla="*/ 7 h 29"/>
                  <a:gd name="T20" fmla="*/ 0 w 50"/>
                  <a:gd name="T21" fmla="*/ 7 h 29"/>
                  <a:gd name="T22" fmla="*/ 0 w 50"/>
                  <a:gd name="T23" fmla="*/ 7 h 29"/>
                  <a:gd name="T24" fmla="*/ 1 w 50"/>
                  <a:gd name="T25" fmla="*/ 8 h 29"/>
                  <a:gd name="T26" fmla="*/ 49 w 50"/>
                  <a:gd name="T27" fmla="*/ 29 h 29"/>
                  <a:gd name="T28" fmla="*/ 50 w 50"/>
                  <a:gd name="T29" fmla="*/ 28 h 29"/>
                  <a:gd name="T30" fmla="*/ 50 w 50"/>
                  <a:gd name="T31" fmla="*/ 28 h 29"/>
                  <a:gd name="T32" fmla="*/ 27 w 50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29">
                    <a:moveTo>
                      <a:pt x="27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1" name="Oval 1558"/>
              <p:cNvSpPr>
                <a:spLocks noChangeArrowheads="1"/>
              </p:cNvSpPr>
              <p:nvPr/>
            </p:nvSpPr>
            <p:spPr bwMode="auto">
              <a:xfrm>
                <a:off x="5619" y="2529"/>
                <a:ext cx="1" cy="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2" name="Freeform 1559"/>
              <p:cNvSpPr/>
              <p:nvPr/>
            </p:nvSpPr>
            <p:spPr bwMode="auto">
              <a:xfrm>
                <a:off x="5670" y="25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3" name="Freeform 1560"/>
              <p:cNvSpPr/>
              <p:nvPr/>
            </p:nvSpPr>
            <p:spPr bwMode="auto">
              <a:xfrm>
                <a:off x="5670" y="255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4" name="Freeform 1561"/>
              <p:cNvSpPr/>
              <p:nvPr/>
            </p:nvSpPr>
            <p:spPr bwMode="auto">
              <a:xfrm>
                <a:off x="5617" y="2529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5" name="Freeform 1562"/>
              <p:cNvSpPr/>
              <p:nvPr/>
            </p:nvSpPr>
            <p:spPr bwMode="auto">
              <a:xfrm>
                <a:off x="5543" y="2531"/>
                <a:ext cx="69" cy="40"/>
              </a:xfrm>
              <a:custGeom>
                <a:avLst/>
                <a:gdLst>
                  <a:gd name="T0" fmla="*/ 65 w 65"/>
                  <a:gd name="T1" fmla="*/ 0 h 38"/>
                  <a:gd name="T2" fmla="*/ 0 w 65"/>
                  <a:gd name="T3" fmla="*/ 5 h 38"/>
                  <a:gd name="T4" fmla="*/ 10 w 65"/>
                  <a:gd name="T5" fmla="*/ 35 h 38"/>
                  <a:gd name="T6" fmla="*/ 11 w 65"/>
                  <a:gd name="T7" fmla="*/ 35 h 38"/>
                  <a:gd name="T8" fmla="*/ 17 w 65"/>
                  <a:gd name="T9" fmla="*/ 38 h 38"/>
                  <a:gd name="T10" fmla="*/ 39 w 65"/>
                  <a:gd name="T11" fmla="*/ 21 h 38"/>
                  <a:gd name="T12" fmla="*/ 65 w 65"/>
                  <a:gd name="T13" fmla="*/ 0 h 38"/>
                  <a:gd name="T14" fmla="*/ 65 w 6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38">
                    <a:moveTo>
                      <a:pt x="6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5"/>
                      <a:pt x="10" y="35"/>
                      <a:pt x="11" y="35"/>
                    </a:cubicBezTo>
                    <a:cubicBezTo>
                      <a:pt x="13" y="35"/>
                      <a:pt x="15" y="36"/>
                      <a:pt x="17" y="38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6" name="Freeform 1563"/>
              <p:cNvSpPr/>
              <p:nvPr/>
            </p:nvSpPr>
            <p:spPr bwMode="auto">
              <a:xfrm>
                <a:off x="5612" y="25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7" name="Freeform 1564"/>
              <p:cNvSpPr/>
              <p:nvPr/>
            </p:nvSpPr>
            <p:spPr bwMode="auto">
              <a:xfrm>
                <a:off x="5554" y="2568"/>
                <a:ext cx="7" cy="7"/>
              </a:xfrm>
              <a:custGeom>
                <a:avLst/>
                <a:gdLst>
                  <a:gd name="T0" fmla="*/ 1 w 7"/>
                  <a:gd name="T1" fmla="*/ 0 h 7"/>
                  <a:gd name="T2" fmla="*/ 0 w 7"/>
                  <a:gd name="T3" fmla="*/ 0 h 7"/>
                  <a:gd name="T4" fmla="*/ 2 w 7"/>
                  <a:gd name="T5" fmla="*/ 7 h 7"/>
                  <a:gd name="T6" fmla="*/ 7 w 7"/>
                  <a:gd name="T7" fmla="*/ 3 h 7"/>
                  <a:gd name="T8" fmla="*/ 1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1"/>
                      <a:pt x="3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8" name="Freeform 1565"/>
              <p:cNvSpPr/>
              <p:nvPr/>
            </p:nvSpPr>
            <p:spPr bwMode="auto">
              <a:xfrm>
                <a:off x="5542" y="2529"/>
                <a:ext cx="72" cy="24"/>
              </a:xfrm>
              <a:custGeom>
                <a:avLst/>
                <a:gdLst>
                  <a:gd name="T0" fmla="*/ 72 w 72"/>
                  <a:gd name="T1" fmla="*/ 0 h 24"/>
                  <a:gd name="T2" fmla="*/ 0 w 72"/>
                  <a:gd name="T3" fmla="*/ 6 h 24"/>
                  <a:gd name="T4" fmla="*/ 1 w 72"/>
                  <a:gd name="T5" fmla="*/ 7 h 24"/>
                  <a:gd name="T6" fmla="*/ 70 w 72"/>
                  <a:gd name="T7" fmla="*/ 2 h 24"/>
                  <a:gd name="T8" fmla="*/ 70 w 72"/>
                  <a:gd name="T9" fmla="*/ 2 h 24"/>
                  <a:gd name="T10" fmla="*/ 70 w 72"/>
                  <a:gd name="T11" fmla="*/ 2 h 24"/>
                  <a:gd name="T12" fmla="*/ 43 w 72"/>
                  <a:gd name="T13" fmla="*/ 24 h 24"/>
                  <a:gd name="T14" fmla="*/ 72 w 7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24">
                    <a:moveTo>
                      <a:pt x="72" y="0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43" y="2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9" name="Freeform 1566"/>
              <p:cNvSpPr/>
              <p:nvPr/>
            </p:nvSpPr>
            <p:spPr bwMode="auto">
              <a:xfrm>
                <a:off x="5542" y="2529"/>
                <a:ext cx="72" cy="24"/>
              </a:xfrm>
              <a:custGeom>
                <a:avLst/>
                <a:gdLst>
                  <a:gd name="T0" fmla="*/ 72 w 72"/>
                  <a:gd name="T1" fmla="*/ 0 h 24"/>
                  <a:gd name="T2" fmla="*/ 0 w 72"/>
                  <a:gd name="T3" fmla="*/ 6 h 24"/>
                  <a:gd name="T4" fmla="*/ 1 w 72"/>
                  <a:gd name="T5" fmla="*/ 7 h 24"/>
                  <a:gd name="T6" fmla="*/ 70 w 72"/>
                  <a:gd name="T7" fmla="*/ 2 h 24"/>
                  <a:gd name="T8" fmla="*/ 70 w 72"/>
                  <a:gd name="T9" fmla="*/ 2 h 24"/>
                  <a:gd name="T10" fmla="*/ 70 w 72"/>
                  <a:gd name="T11" fmla="*/ 2 h 24"/>
                  <a:gd name="T12" fmla="*/ 43 w 72"/>
                  <a:gd name="T13" fmla="*/ 24 h 24"/>
                  <a:gd name="T14" fmla="*/ 72 w 7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24">
                    <a:moveTo>
                      <a:pt x="72" y="0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43" y="24"/>
                    </a:lnTo>
                    <a:lnTo>
                      <a:pt x="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0" name="Freeform 1567"/>
              <p:cNvSpPr/>
              <p:nvPr/>
            </p:nvSpPr>
            <p:spPr bwMode="auto">
              <a:xfrm>
                <a:off x="5541" y="2535"/>
                <a:ext cx="15" cy="41"/>
              </a:xfrm>
              <a:custGeom>
                <a:avLst/>
                <a:gdLst>
                  <a:gd name="T0" fmla="*/ 1 w 15"/>
                  <a:gd name="T1" fmla="*/ 0 h 41"/>
                  <a:gd name="T2" fmla="*/ 0 w 15"/>
                  <a:gd name="T3" fmla="*/ 0 h 41"/>
                  <a:gd name="T4" fmla="*/ 13 w 15"/>
                  <a:gd name="T5" fmla="*/ 41 h 41"/>
                  <a:gd name="T6" fmla="*/ 15 w 15"/>
                  <a:gd name="T7" fmla="*/ 40 h 41"/>
                  <a:gd name="T8" fmla="*/ 13 w 15"/>
                  <a:gd name="T9" fmla="*/ 33 h 41"/>
                  <a:gd name="T10" fmla="*/ 2 w 15"/>
                  <a:gd name="T11" fmla="*/ 1 h 41"/>
                  <a:gd name="T12" fmla="*/ 1 w 1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1">
                    <a:moveTo>
                      <a:pt x="1" y="0"/>
                    </a:moveTo>
                    <a:lnTo>
                      <a:pt x="0" y="0"/>
                    </a:lnTo>
                    <a:lnTo>
                      <a:pt x="13" y="41"/>
                    </a:lnTo>
                    <a:lnTo>
                      <a:pt x="15" y="40"/>
                    </a:lnTo>
                    <a:lnTo>
                      <a:pt x="13" y="3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1" name="Freeform 1568"/>
              <p:cNvSpPr/>
              <p:nvPr/>
            </p:nvSpPr>
            <p:spPr bwMode="auto">
              <a:xfrm>
                <a:off x="5541" y="2535"/>
                <a:ext cx="15" cy="41"/>
              </a:xfrm>
              <a:custGeom>
                <a:avLst/>
                <a:gdLst>
                  <a:gd name="T0" fmla="*/ 1 w 15"/>
                  <a:gd name="T1" fmla="*/ 0 h 41"/>
                  <a:gd name="T2" fmla="*/ 0 w 15"/>
                  <a:gd name="T3" fmla="*/ 0 h 41"/>
                  <a:gd name="T4" fmla="*/ 13 w 15"/>
                  <a:gd name="T5" fmla="*/ 41 h 41"/>
                  <a:gd name="T6" fmla="*/ 15 w 15"/>
                  <a:gd name="T7" fmla="*/ 40 h 41"/>
                  <a:gd name="T8" fmla="*/ 13 w 15"/>
                  <a:gd name="T9" fmla="*/ 33 h 41"/>
                  <a:gd name="T10" fmla="*/ 2 w 15"/>
                  <a:gd name="T11" fmla="*/ 1 h 41"/>
                  <a:gd name="T12" fmla="*/ 1 w 1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1">
                    <a:moveTo>
                      <a:pt x="1" y="0"/>
                    </a:moveTo>
                    <a:lnTo>
                      <a:pt x="0" y="0"/>
                    </a:lnTo>
                    <a:lnTo>
                      <a:pt x="13" y="41"/>
                    </a:lnTo>
                    <a:lnTo>
                      <a:pt x="15" y="40"/>
                    </a:lnTo>
                    <a:lnTo>
                      <a:pt x="13" y="33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2" name="Freeform 1569"/>
              <p:cNvSpPr/>
              <p:nvPr/>
            </p:nvSpPr>
            <p:spPr bwMode="auto">
              <a:xfrm>
                <a:off x="5554" y="2529"/>
                <a:ext cx="63" cy="48"/>
              </a:xfrm>
              <a:custGeom>
                <a:avLst/>
                <a:gdLst>
                  <a:gd name="T0" fmla="*/ 63 w 63"/>
                  <a:gd name="T1" fmla="*/ 0 h 48"/>
                  <a:gd name="T2" fmla="*/ 60 w 63"/>
                  <a:gd name="T3" fmla="*/ 0 h 48"/>
                  <a:gd name="T4" fmla="*/ 31 w 63"/>
                  <a:gd name="T5" fmla="*/ 24 h 48"/>
                  <a:gd name="T6" fmla="*/ 7 w 63"/>
                  <a:gd name="T7" fmla="*/ 42 h 48"/>
                  <a:gd name="T8" fmla="*/ 2 w 63"/>
                  <a:gd name="T9" fmla="*/ 46 h 48"/>
                  <a:gd name="T10" fmla="*/ 0 w 63"/>
                  <a:gd name="T11" fmla="*/ 47 h 48"/>
                  <a:gd name="T12" fmla="*/ 1 w 63"/>
                  <a:gd name="T13" fmla="*/ 48 h 48"/>
                  <a:gd name="T14" fmla="*/ 0 w 63"/>
                  <a:gd name="T15" fmla="*/ 47 h 48"/>
                  <a:gd name="T16" fmla="*/ 0 w 63"/>
                  <a:gd name="T17" fmla="*/ 47 h 48"/>
                  <a:gd name="T18" fmla="*/ 1 w 63"/>
                  <a:gd name="T19" fmla="*/ 48 h 48"/>
                  <a:gd name="T20" fmla="*/ 63 w 63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8">
                    <a:moveTo>
                      <a:pt x="63" y="0"/>
                    </a:moveTo>
                    <a:lnTo>
                      <a:pt x="60" y="0"/>
                    </a:lnTo>
                    <a:lnTo>
                      <a:pt x="31" y="24"/>
                    </a:lnTo>
                    <a:lnTo>
                      <a:pt x="7" y="42"/>
                    </a:lnTo>
                    <a:lnTo>
                      <a:pt x="2" y="46"/>
                    </a:lnTo>
                    <a:lnTo>
                      <a:pt x="0" y="47"/>
                    </a:lnTo>
                    <a:lnTo>
                      <a:pt x="1" y="48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" y="48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3" name="Freeform 1570"/>
              <p:cNvSpPr/>
              <p:nvPr/>
            </p:nvSpPr>
            <p:spPr bwMode="auto">
              <a:xfrm>
                <a:off x="5554" y="2529"/>
                <a:ext cx="63" cy="48"/>
              </a:xfrm>
              <a:custGeom>
                <a:avLst/>
                <a:gdLst>
                  <a:gd name="T0" fmla="*/ 63 w 63"/>
                  <a:gd name="T1" fmla="*/ 0 h 48"/>
                  <a:gd name="T2" fmla="*/ 60 w 63"/>
                  <a:gd name="T3" fmla="*/ 0 h 48"/>
                  <a:gd name="T4" fmla="*/ 31 w 63"/>
                  <a:gd name="T5" fmla="*/ 24 h 48"/>
                  <a:gd name="T6" fmla="*/ 7 w 63"/>
                  <a:gd name="T7" fmla="*/ 42 h 48"/>
                  <a:gd name="T8" fmla="*/ 2 w 63"/>
                  <a:gd name="T9" fmla="*/ 46 h 48"/>
                  <a:gd name="T10" fmla="*/ 0 w 63"/>
                  <a:gd name="T11" fmla="*/ 47 h 48"/>
                  <a:gd name="T12" fmla="*/ 1 w 63"/>
                  <a:gd name="T13" fmla="*/ 48 h 48"/>
                  <a:gd name="T14" fmla="*/ 0 w 63"/>
                  <a:gd name="T15" fmla="*/ 47 h 48"/>
                  <a:gd name="T16" fmla="*/ 0 w 63"/>
                  <a:gd name="T17" fmla="*/ 47 h 48"/>
                  <a:gd name="T18" fmla="*/ 1 w 63"/>
                  <a:gd name="T19" fmla="*/ 48 h 48"/>
                  <a:gd name="T20" fmla="*/ 63 w 63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8">
                    <a:moveTo>
                      <a:pt x="63" y="0"/>
                    </a:moveTo>
                    <a:lnTo>
                      <a:pt x="60" y="0"/>
                    </a:lnTo>
                    <a:lnTo>
                      <a:pt x="31" y="24"/>
                    </a:lnTo>
                    <a:lnTo>
                      <a:pt x="7" y="42"/>
                    </a:lnTo>
                    <a:lnTo>
                      <a:pt x="2" y="46"/>
                    </a:lnTo>
                    <a:lnTo>
                      <a:pt x="0" y="47"/>
                    </a:lnTo>
                    <a:lnTo>
                      <a:pt x="1" y="48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" y="48"/>
                    </a:lnTo>
                    <a:lnTo>
                      <a:pt x="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4" name="Freeform 1571"/>
              <p:cNvSpPr/>
              <p:nvPr/>
            </p:nvSpPr>
            <p:spPr bwMode="auto">
              <a:xfrm>
                <a:off x="5514" y="2487"/>
                <a:ext cx="25" cy="48"/>
              </a:xfrm>
              <a:custGeom>
                <a:avLst/>
                <a:gdLst>
                  <a:gd name="T0" fmla="*/ 10 w 24"/>
                  <a:gd name="T1" fmla="*/ 0 h 45"/>
                  <a:gd name="T2" fmla="*/ 9 w 24"/>
                  <a:gd name="T3" fmla="*/ 0 h 45"/>
                  <a:gd name="T4" fmla="*/ 8 w 24"/>
                  <a:gd name="T5" fmla="*/ 0 h 45"/>
                  <a:gd name="T6" fmla="*/ 0 w 24"/>
                  <a:gd name="T7" fmla="*/ 39 h 45"/>
                  <a:gd name="T8" fmla="*/ 5 w 24"/>
                  <a:gd name="T9" fmla="*/ 45 h 45"/>
                  <a:gd name="T10" fmla="*/ 24 w 24"/>
                  <a:gd name="T11" fmla="*/ 44 h 45"/>
                  <a:gd name="T12" fmla="*/ 10 w 24"/>
                  <a:gd name="T1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5">
                    <a:moveTo>
                      <a:pt x="10" y="0"/>
                    </a:move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40"/>
                      <a:pt x="4" y="42"/>
                      <a:pt x="5" y="45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5" name="Freeform 1572"/>
              <p:cNvSpPr/>
              <p:nvPr/>
            </p:nvSpPr>
            <p:spPr bwMode="auto">
              <a:xfrm>
                <a:off x="5512" y="2529"/>
                <a:ext cx="7" cy="7"/>
              </a:xfrm>
              <a:custGeom>
                <a:avLst/>
                <a:gdLst>
                  <a:gd name="T0" fmla="*/ 2 w 7"/>
                  <a:gd name="T1" fmla="*/ 0 h 7"/>
                  <a:gd name="T2" fmla="*/ 0 w 7"/>
                  <a:gd name="T3" fmla="*/ 7 h 7"/>
                  <a:gd name="T4" fmla="*/ 7 w 7"/>
                  <a:gd name="T5" fmla="*/ 6 h 7"/>
                  <a:gd name="T6" fmla="*/ 2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3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6" name="Freeform 1573"/>
              <p:cNvSpPr/>
              <p:nvPr/>
            </p:nvSpPr>
            <p:spPr bwMode="auto">
              <a:xfrm>
                <a:off x="5522" y="2484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1 w 2"/>
                  <a:gd name="T5" fmla="*/ 3 h 3"/>
                  <a:gd name="T6" fmla="*/ 2 w 2"/>
                  <a:gd name="T7" fmla="*/ 3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7" name="Freeform 1574"/>
              <p:cNvSpPr/>
              <p:nvPr/>
            </p:nvSpPr>
            <p:spPr bwMode="auto">
              <a:xfrm>
                <a:off x="5512" y="2534"/>
                <a:ext cx="27" cy="3"/>
              </a:xfrm>
              <a:custGeom>
                <a:avLst/>
                <a:gdLst>
                  <a:gd name="T0" fmla="*/ 27 w 27"/>
                  <a:gd name="T1" fmla="*/ 0 h 3"/>
                  <a:gd name="T2" fmla="*/ 7 w 27"/>
                  <a:gd name="T3" fmla="*/ 1 h 3"/>
                  <a:gd name="T4" fmla="*/ 0 w 27"/>
                  <a:gd name="T5" fmla="*/ 2 h 3"/>
                  <a:gd name="T6" fmla="*/ 0 w 27"/>
                  <a:gd name="T7" fmla="*/ 3 h 3"/>
                  <a:gd name="T8" fmla="*/ 0 w 27"/>
                  <a:gd name="T9" fmla="*/ 3 h 3"/>
                  <a:gd name="T10" fmla="*/ 27 w 27"/>
                  <a:gd name="T11" fmla="*/ 1 h 3"/>
                  <a:gd name="T12" fmla="*/ 27 w 2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">
                    <a:moveTo>
                      <a:pt x="27" y="0"/>
                    </a:moveTo>
                    <a:lnTo>
                      <a:pt x="7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7" y="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8" name="Freeform 1575"/>
              <p:cNvSpPr/>
              <p:nvPr/>
            </p:nvSpPr>
            <p:spPr bwMode="auto">
              <a:xfrm>
                <a:off x="5512" y="2534"/>
                <a:ext cx="27" cy="3"/>
              </a:xfrm>
              <a:custGeom>
                <a:avLst/>
                <a:gdLst>
                  <a:gd name="T0" fmla="*/ 27 w 27"/>
                  <a:gd name="T1" fmla="*/ 0 h 3"/>
                  <a:gd name="T2" fmla="*/ 7 w 27"/>
                  <a:gd name="T3" fmla="*/ 1 h 3"/>
                  <a:gd name="T4" fmla="*/ 0 w 27"/>
                  <a:gd name="T5" fmla="*/ 2 h 3"/>
                  <a:gd name="T6" fmla="*/ 0 w 27"/>
                  <a:gd name="T7" fmla="*/ 3 h 3"/>
                  <a:gd name="T8" fmla="*/ 0 w 27"/>
                  <a:gd name="T9" fmla="*/ 3 h 3"/>
                  <a:gd name="T10" fmla="*/ 27 w 27"/>
                  <a:gd name="T11" fmla="*/ 1 h 3"/>
                  <a:gd name="T12" fmla="*/ 27 w 2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">
                    <a:moveTo>
                      <a:pt x="27" y="0"/>
                    </a:moveTo>
                    <a:lnTo>
                      <a:pt x="7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7" y="1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9" name="Freeform 1576"/>
              <p:cNvSpPr/>
              <p:nvPr/>
            </p:nvSpPr>
            <p:spPr bwMode="auto">
              <a:xfrm>
                <a:off x="5510" y="2478"/>
                <a:ext cx="31" cy="59"/>
              </a:xfrm>
              <a:custGeom>
                <a:avLst/>
                <a:gdLst>
                  <a:gd name="T0" fmla="*/ 13 w 30"/>
                  <a:gd name="T1" fmla="*/ 0 h 56"/>
                  <a:gd name="T2" fmla="*/ 13 w 30"/>
                  <a:gd name="T3" fmla="*/ 0 h 56"/>
                  <a:gd name="T4" fmla="*/ 12 w 30"/>
                  <a:gd name="T5" fmla="*/ 2 h 56"/>
                  <a:gd name="T6" fmla="*/ 12 w 30"/>
                  <a:gd name="T7" fmla="*/ 2 h 56"/>
                  <a:gd name="T8" fmla="*/ 0 w 30"/>
                  <a:gd name="T9" fmla="*/ 56 h 56"/>
                  <a:gd name="T10" fmla="*/ 2 w 30"/>
                  <a:gd name="T11" fmla="*/ 56 h 56"/>
                  <a:gd name="T12" fmla="*/ 2 w 30"/>
                  <a:gd name="T13" fmla="*/ 56 h 56"/>
                  <a:gd name="T14" fmla="*/ 2 w 30"/>
                  <a:gd name="T15" fmla="*/ 55 h 56"/>
                  <a:gd name="T16" fmla="*/ 4 w 30"/>
                  <a:gd name="T17" fmla="*/ 48 h 56"/>
                  <a:gd name="T18" fmla="*/ 12 w 30"/>
                  <a:gd name="T19" fmla="*/ 9 h 56"/>
                  <a:gd name="T20" fmla="*/ 13 w 30"/>
                  <a:gd name="T21" fmla="*/ 6 h 56"/>
                  <a:gd name="T22" fmla="*/ 14 w 30"/>
                  <a:gd name="T23" fmla="*/ 9 h 56"/>
                  <a:gd name="T24" fmla="*/ 28 w 30"/>
                  <a:gd name="T25" fmla="*/ 53 h 56"/>
                  <a:gd name="T26" fmla="*/ 28 w 30"/>
                  <a:gd name="T27" fmla="*/ 54 h 56"/>
                  <a:gd name="T28" fmla="*/ 30 w 30"/>
                  <a:gd name="T29" fmla="*/ 54 h 56"/>
                  <a:gd name="T30" fmla="*/ 13 w 30"/>
                  <a:gd name="T31" fmla="*/ 2 h 56"/>
                  <a:gd name="T32" fmla="*/ 12 w 30"/>
                  <a:gd name="T33" fmla="*/ 2 h 56"/>
                  <a:gd name="T34" fmla="*/ 13 w 30"/>
                  <a:gd name="T3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56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0" name="Freeform 1577"/>
              <p:cNvSpPr/>
              <p:nvPr/>
            </p:nvSpPr>
            <p:spPr bwMode="auto">
              <a:xfrm>
                <a:off x="5522" y="247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1 w 1"/>
                  <a:gd name="T9" fmla="*/ 0 h 2"/>
                  <a:gd name="T10" fmla="*/ 0 w 1"/>
                  <a:gd name="T11" fmla="*/ 2 h 2"/>
                  <a:gd name="T12" fmla="*/ 1 w 1"/>
                  <a:gd name="T13" fmla="*/ 2 h 2"/>
                  <a:gd name="T14" fmla="*/ 1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1" name="Freeform 1578"/>
              <p:cNvSpPr/>
              <p:nvPr/>
            </p:nvSpPr>
            <p:spPr bwMode="auto">
              <a:xfrm>
                <a:off x="5518" y="2537"/>
                <a:ext cx="33" cy="33"/>
              </a:xfrm>
              <a:custGeom>
                <a:avLst/>
                <a:gdLst>
                  <a:gd name="T0" fmla="*/ 21 w 31"/>
                  <a:gd name="T1" fmla="*/ 0 h 31"/>
                  <a:gd name="T2" fmla="*/ 1 w 31"/>
                  <a:gd name="T3" fmla="*/ 1 h 31"/>
                  <a:gd name="T4" fmla="*/ 0 w 31"/>
                  <a:gd name="T5" fmla="*/ 5 h 31"/>
                  <a:gd name="T6" fmla="*/ 29 w 31"/>
                  <a:gd name="T7" fmla="*/ 31 h 31"/>
                  <a:gd name="T8" fmla="*/ 31 w 31"/>
                  <a:gd name="T9" fmla="*/ 30 h 31"/>
                  <a:gd name="T10" fmla="*/ 21 w 31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2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4"/>
                      <a:pt x="0" y="5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1" y="3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2" name="Freeform 1579"/>
              <p:cNvSpPr/>
              <p:nvPr/>
            </p:nvSpPr>
            <p:spPr bwMode="auto">
              <a:xfrm>
                <a:off x="5549" y="2569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1 h 4"/>
                  <a:gd name="T4" fmla="*/ 3 w 3"/>
                  <a:gd name="T5" fmla="*/ 4 h 4"/>
                  <a:gd name="T6" fmla="*/ 2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3" name="Freeform 1580"/>
              <p:cNvSpPr/>
              <p:nvPr/>
            </p:nvSpPr>
            <p:spPr bwMode="auto">
              <a:xfrm>
                <a:off x="5514" y="2538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1 h 4"/>
                  <a:gd name="T4" fmla="*/ 2 w 5"/>
                  <a:gd name="T5" fmla="*/ 3 h 4"/>
                  <a:gd name="T6" fmla="*/ 4 w 5"/>
                  <a:gd name="T7" fmla="*/ 4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3"/>
                      <a:pt x="5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4" name="Freeform 1581"/>
              <p:cNvSpPr/>
              <p:nvPr/>
            </p:nvSpPr>
            <p:spPr bwMode="auto">
              <a:xfrm>
                <a:off x="5512" y="2535"/>
                <a:ext cx="28" cy="6"/>
              </a:xfrm>
              <a:custGeom>
                <a:avLst/>
                <a:gdLst>
                  <a:gd name="T0" fmla="*/ 27 w 28"/>
                  <a:gd name="T1" fmla="*/ 0 h 6"/>
                  <a:gd name="T2" fmla="*/ 0 w 28"/>
                  <a:gd name="T3" fmla="*/ 2 h 6"/>
                  <a:gd name="T4" fmla="*/ 4 w 28"/>
                  <a:gd name="T5" fmla="*/ 6 h 6"/>
                  <a:gd name="T6" fmla="*/ 2 w 28"/>
                  <a:gd name="T7" fmla="*/ 4 h 6"/>
                  <a:gd name="T8" fmla="*/ 7 w 28"/>
                  <a:gd name="T9" fmla="*/ 3 h 6"/>
                  <a:gd name="T10" fmla="*/ 28 w 28"/>
                  <a:gd name="T11" fmla="*/ 2 h 6"/>
                  <a:gd name="T12" fmla="*/ 27 w 2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">
                    <a:moveTo>
                      <a:pt x="27" y="0"/>
                    </a:moveTo>
                    <a:lnTo>
                      <a:pt x="0" y="2"/>
                    </a:lnTo>
                    <a:lnTo>
                      <a:pt x="4" y="6"/>
                    </a:lnTo>
                    <a:lnTo>
                      <a:pt x="2" y="4"/>
                    </a:lnTo>
                    <a:lnTo>
                      <a:pt x="7" y="3"/>
                    </a:lnTo>
                    <a:lnTo>
                      <a:pt x="28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5" name="Freeform 1582"/>
              <p:cNvSpPr/>
              <p:nvPr/>
            </p:nvSpPr>
            <p:spPr bwMode="auto">
              <a:xfrm>
                <a:off x="5512" y="2535"/>
                <a:ext cx="28" cy="6"/>
              </a:xfrm>
              <a:custGeom>
                <a:avLst/>
                <a:gdLst>
                  <a:gd name="T0" fmla="*/ 27 w 28"/>
                  <a:gd name="T1" fmla="*/ 0 h 6"/>
                  <a:gd name="T2" fmla="*/ 0 w 28"/>
                  <a:gd name="T3" fmla="*/ 2 h 6"/>
                  <a:gd name="T4" fmla="*/ 4 w 28"/>
                  <a:gd name="T5" fmla="*/ 6 h 6"/>
                  <a:gd name="T6" fmla="*/ 2 w 28"/>
                  <a:gd name="T7" fmla="*/ 4 h 6"/>
                  <a:gd name="T8" fmla="*/ 7 w 28"/>
                  <a:gd name="T9" fmla="*/ 3 h 6"/>
                  <a:gd name="T10" fmla="*/ 28 w 28"/>
                  <a:gd name="T11" fmla="*/ 2 h 6"/>
                  <a:gd name="T12" fmla="*/ 27 w 2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">
                    <a:moveTo>
                      <a:pt x="27" y="0"/>
                    </a:moveTo>
                    <a:lnTo>
                      <a:pt x="0" y="2"/>
                    </a:lnTo>
                    <a:lnTo>
                      <a:pt x="4" y="6"/>
                    </a:lnTo>
                    <a:lnTo>
                      <a:pt x="2" y="4"/>
                    </a:lnTo>
                    <a:lnTo>
                      <a:pt x="7" y="3"/>
                    </a:lnTo>
                    <a:lnTo>
                      <a:pt x="28" y="2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6" name="Freeform 1583"/>
              <p:cNvSpPr/>
              <p:nvPr/>
            </p:nvSpPr>
            <p:spPr bwMode="auto">
              <a:xfrm>
                <a:off x="5510" y="2535"/>
                <a:ext cx="44" cy="41"/>
              </a:xfrm>
              <a:custGeom>
                <a:avLst/>
                <a:gdLst>
                  <a:gd name="T0" fmla="*/ 30 w 42"/>
                  <a:gd name="T1" fmla="*/ 0 h 39"/>
                  <a:gd name="T2" fmla="*/ 28 w 42"/>
                  <a:gd name="T3" fmla="*/ 0 h 39"/>
                  <a:gd name="T4" fmla="*/ 29 w 42"/>
                  <a:gd name="T5" fmla="*/ 2 h 39"/>
                  <a:gd name="T6" fmla="*/ 39 w 42"/>
                  <a:gd name="T7" fmla="*/ 32 h 39"/>
                  <a:gd name="T8" fmla="*/ 40 w 42"/>
                  <a:gd name="T9" fmla="*/ 36 h 39"/>
                  <a:gd name="T10" fmla="*/ 37 w 42"/>
                  <a:gd name="T11" fmla="*/ 33 h 39"/>
                  <a:gd name="T12" fmla="*/ 8 w 42"/>
                  <a:gd name="T13" fmla="*/ 7 h 39"/>
                  <a:gd name="T14" fmla="*/ 6 w 42"/>
                  <a:gd name="T15" fmla="*/ 6 h 39"/>
                  <a:gd name="T16" fmla="*/ 2 w 42"/>
                  <a:gd name="T17" fmla="*/ 2 h 39"/>
                  <a:gd name="T18" fmla="*/ 0 w 42"/>
                  <a:gd name="T19" fmla="*/ 2 h 39"/>
                  <a:gd name="T20" fmla="*/ 42 w 42"/>
                  <a:gd name="T21" fmla="*/ 39 h 39"/>
                  <a:gd name="T22" fmla="*/ 42 w 42"/>
                  <a:gd name="T23" fmla="*/ 39 h 39"/>
                  <a:gd name="T24" fmla="*/ 42 w 42"/>
                  <a:gd name="T25" fmla="*/ 39 h 39"/>
                  <a:gd name="T26" fmla="*/ 30 w 42"/>
                  <a:gd name="T2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" h="39">
                    <a:moveTo>
                      <a:pt x="30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7" name="Freeform 1584"/>
              <p:cNvSpPr/>
              <p:nvPr/>
            </p:nvSpPr>
            <p:spPr bwMode="auto">
              <a:xfrm>
                <a:off x="5554" y="257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8" name="Freeform 1585"/>
              <p:cNvSpPr/>
              <p:nvPr/>
            </p:nvSpPr>
            <p:spPr bwMode="auto">
              <a:xfrm>
                <a:off x="5654" y="2381"/>
                <a:ext cx="48" cy="49"/>
              </a:xfrm>
              <a:custGeom>
                <a:avLst/>
                <a:gdLst>
                  <a:gd name="T0" fmla="*/ 23 w 45"/>
                  <a:gd name="T1" fmla="*/ 0 h 47"/>
                  <a:gd name="T2" fmla="*/ 0 w 45"/>
                  <a:gd name="T3" fmla="*/ 36 h 47"/>
                  <a:gd name="T4" fmla="*/ 2 w 45"/>
                  <a:gd name="T5" fmla="*/ 42 h 47"/>
                  <a:gd name="T6" fmla="*/ 42 w 45"/>
                  <a:gd name="T7" fmla="*/ 47 h 47"/>
                  <a:gd name="T8" fmla="*/ 45 w 45"/>
                  <a:gd name="T9" fmla="*/ 43 h 47"/>
                  <a:gd name="T10" fmla="*/ 27 w 45"/>
                  <a:gd name="T11" fmla="*/ 0 h 47"/>
                  <a:gd name="T12" fmla="*/ 25 w 45"/>
                  <a:gd name="T13" fmla="*/ 0 h 47"/>
                  <a:gd name="T14" fmla="*/ 23 w 45"/>
                  <a:gd name="T1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7">
                    <a:moveTo>
                      <a:pt x="23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" y="38"/>
                      <a:pt x="2" y="40"/>
                      <a:pt x="2" y="42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3" y="45"/>
                      <a:pt x="44" y="44"/>
                      <a:pt x="45" y="4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25" y="0"/>
                      <a:pt x="24" y="0"/>
                      <a:pt x="23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9" name="Freeform 1586"/>
              <p:cNvSpPr/>
              <p:nvPr/>
            </p:nvSpPr>
            <p:spPr bwMode="auto">
              <a:xfrm>
                <a:off x="5699" y="2426"/>
                <a:ext cx="5" cy="4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3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1"/>
                      <a:pt x="1" y="2"/>
                      <a:pt x="0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0" name="Freeform 1587"/>
              <p:cNvSpPr/>
              <p:nvPr/>
            </p:nvSpPr>
            <p:spPr bwMode="auto">
              <a:xfrm>
                <a:off x="5650" y="2419"/>
                <a:ext cx="7" cy="6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5 h 6"/>
                  <a:gd name="T4" fmla="*/ 6 w 6"/>
                  <a:gd name="T5" fmla="*/ 6 h 6"/>
                  <a:gd name="T6" fmla="*/ 4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4"/>
                      <a:pt x="5" y="2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1" name="Freeform 1588"/>
              <p:cNvSpPr/>
              <p:nvPr/>
            </p:nvSpPr>
            <p:spPr bwMode="auto">
              <a:xfrm>
                <a:off x="5679" y="2376"/>
                <a:ext cx="4" cy="5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2 w 4"/>
                  <a:gd name="T5" fmla="*/ 4 h 4"/>
                  <a:gd name="T6" fmla="*/ 4 w 4"/>
                  <a:gd name="T7" fmla="*/ 4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2" name="Freeform 1589"/>
              <p:cNvSpPr>
                <a:spLocks noEditPoints="1"/>
              </p:cNvSpPr>
              <p:nvPr/>
            </p:nvSpPr>
            <p:spPr bwMode="auto">
              <a:xfrm>
                <a:off x="5649" y="2375"/>
                <a:ext cx="57" cy="57"/>
              </a:xfrm>
              <a:custGeom>
                <a:avLst/>
                <a:gdLst>
                  <a:gd name="T0" fmla="*/ 28 w 54"/>
                  <a:gd name="T1" fmla="*/ 5 h 54"/>
                  <a:gd name="T2" fmla="*/ 30 w 54"/>
                  <a:gd name="T3" fmla="*/ 1 h 54"/>
                  <a:gd name="T4" fmla="*/ 32 w 54"/>
                  <a:gd name="T5" fmla="*/ 5 h 54"/>
                  <a:gd name="T6" fmla="*/ 50 w 54"/>
                  <a:gd name="T7" fmla="*/ 48 h 54"/>
                  <a:gd name="T8" fmla="*/ 52 w 54"/>
                  <a:gd name="T9" fmla="*/ 52 h 54"/>
                  <a:gd name="T10" fmla="*/ 47 w 54"/>
                  <a:gd name="T11" fmla="*/ 52 h 54"/>
                  <a:gd name="T12" fmla="*/ 7 w 54"/>
                  <a:gd name="T13" fmla="*/ 47 h 54"/>
                  <a:gd name="T14" fmla="*/ 1 w 54"/>
                  <a:gd name="T15" fmla="*/ 46 h 54"/>
                  <a:gd name="T16" fmla="*/ 5 w 54"/>
                  <a:gd name="T17" fmla="*/ 41 h 54"/>
                  <a:gd name="T18" fmla="*/ 28 w 54"/>
                  <a:gd name="T19" fmla="*/ 5 h 54"/>
                  <a:gd name="T20" fmla="*/ 31 w 54"/>
                  <a:gd name="T21" fmla="*/ 0 h 54"/>
                  <a:gd name="T22" fmla="*/ 31 w 54"/>
                  <a:gd name="T23" fmla="*/ 0 h 54"/>
                  <a:gd name="T24" fmla="*/ 30 w 54"/>
                  <a:gd name="T25" fmla="*/ 0 h 54"/>
                  <a:gd name="T26" fmla="*/ 29 w 54"/>
                  <a:gd name="T27" fmla="*/ 0 h 54"/>
                  <a:gd name="T28" fmla="*/ 0 w 54"/>
                  <a:gd name="T29" fmla="*/ 46 h 54"/>
                  <a:gd name="T30" fmla="*/ 0 w 54"/>
                  <a:gd name="T31" fmla="*/ 47 h 54"/>
                  <a:gd name="T32" fmla="*/ 1 w 54"/>
                  <a:gd name="T33" fmla="*/ 48 h 54"/>
                  <a:gd name="T34" fmla="*/ 53 w 54"/>
                  <a:gd name="T35" fmla="*/ 54 h 54"/>
                  <a:gd name="T36" fmla="*/ 54 w 54"/>
                  <a:gd name="T37" fmla="*/ 53 h 54"/>
                  <a:gd name="T38" fmla="*/ 31 w 54"/>
                  <a:gd name="T3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54">
                    <a:moveTo>
                      <a:pt x="28" y="5"/>
                    </a:moveTo>
                    <a:cubicBezTo>
                      <a:pt x="30" y="1"/>
                      <a:pt x="30" y="1"/>
                      <a:pt x="30" y="1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8" y="5"/>
                      <a:pt x="28" y="5"/>
                      <a:pt x="28" y="5"/>
                    </a:cubicBezTo>
                    <a:moveTo>
                      <a:pt x="31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53" y="53"/>
                      <a:pt x="53" y="53"/>
                      <a:pt x="54" y="53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3" name="Freeform 1590"/>
              <p:cNvSpPr/>
              <p:nvPr/>
            </p:nvSpPr>
            <p:spPr bwMode="auto">
              <a:xfrm>
                <a:off x="5680" y="2375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1 w 1"/>
                  <a:gd name="T6" fmla="*/ 1 w 1"/>
                  <a:gd name="T7" fmla="*/ 1 w 1"/>
                  <a:gd name="T8" fmla="*/ 1 w 1"/>
                  <a:gd name="T9" fmla="*/ 1 w 1"/>
                  <a:gd name="T10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4" name="Freeform 1591"/>
              <p:cNvSpPr>
                <a:spLocks noEditPoints="1"/>
              </p:cNvSpPr>
              <p:nvPr/>
            </p:nvSpPr>
            <p:spPr bwMode="auto">
              <a:xfrm>
                <a:off x="5681" y="2375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  <a:gd name="T7" fmla="*/ 0 w 1"/>
                  <a:gd name="T8" fmla="*/ 0 w 1"/>
                  <a:gd name="T9" fmla="*/ 0 w 1"/>
                  <a:gd name="T10" fmla="*/ 0 w 1"/>
                  <a:gd name="T11" fmla="*/ 1 w 1"/>
                  <a:gd name="T12" fmla="*/ 1 w 1"/>
                  <a:gd name="T1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5" name="Freeform 1592"/>
              <p:cNvSpPr/>
              <p:nvPr/>
            </p:nvSpPr>
            <p:spPr bwMode="auto">
              <a:xfrm>
                <a:off x="5680" y="2373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1 w 2"/>
                  <a:gd name="T7" fmla="*/ 2 h 2"/>
                  <a:gd name="T8" fmla="*/ 1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1 w 2"/>
                  <a:gd name="T19" fmla="*/ 2 h 2"/>
                  <a:gd name="T20" fmla="*/ 2 w 2"/>
                  <a:gd name="T21" fmla="*/ 2 h 2"/>
                  <a:gd name="T22" fmla="*/ 1 w 2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6" name="Freeform 1593"/>
              <p:cNvSpPr/>
              <p:nvPr/>
            </p:nvSpPr>
            <p:spPr bwMode="auto">
              <a:xfrm>
                <a:off x="5649" y="242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7" name="Freeform 1594"/>
              <p:cNvSpPr/>
              <p:nvPr/>
            </p:nvSpPr>
            <p:spPr bwMode="auto">
              <a:xfrm>
                <a:off x="5705" y="243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8" name="Freeform 1595"/>
              <p:cNvSpPr/>
              <p:nvPr/>
            </p:nvSpPr>
            <p:spPr bwMode="auto">
              <a:xfrm>
                <a:off x="5648" y="2424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1 w 2"/>
                  <a:gd name="T7" fmla="*/ 1 h 2"/>
                  <a:gd name="T8" fmla="*/ 1 w 2"/>
                  <a:gd name="T9" fmla="*/ 1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9" name="Freeform 1596"/>
              <p:cNvSpPr/>
              <p:nvPr/>
            </p:nvSpPr>
            <p:spPr bwMode="auto">
              <a:xfrm>
                <a:off x="5684" y="2348"/>
                <a:ext cx="21" cy="20"/>
              </a:xfrm>
              <a:custGeom>
                <a:avLst/>
                <a:gdLst>
                  <a:gd name="T0" fmla="*/ 20 w 20"/>
                  <a:gd name="T1" fmla="*/ 0 h 19"/>
                  <a:gd name="T2" fmla="*/ 1 w 20"/>
                  <a:gd name="T3" fmla="*/ 9 h 19"/>
                  <a:gd name="T4" fmla="*/ 0 w 20"/>
                  <a:gd name="T5" fmla="*/ 18 h 19"/>
                  <a:gd name="T6" fmla="*/ 1 w 20"/>
                  <a:gd name="T7" fmla="*/ 19 h 19"/>
                  <a:gd name="T8" fmla="*/ 20 w 20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1" y="18"/>
                      <a:pt x="1" y="19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0" name="Freeform 1597"/>
              <p:cNvSpPr/>
              <p:nvPr/>
            </p:nvSpPr>
            <p:spPr bwMode="auto">
              <a:xfrm>
                <a:off x="5683" y="2367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1" name="Freeform 1598"/>
              <p:cNvSpPr/>
              <p:nvPr/>
            </p:nvSpPr>
            <p:spPr bwMode="auto">
              <a:xfrm>
                <a:off x="5683" y="2343"/>
                <a:ext cx="30" cy="29"/>
              </a:xfrm>
              <a:custGeom>
                <a:avLst/>
                <a:gdLst>
                  <a:gd name="T0" fmla="*/ 30 w 30"/>
                  <a:gd name="T1" fmla="*/ 0 h 29"/>
                  <a:gd name="T2" fmla="*/ 2 w 30"/>
                  <a:gd name="T3" fmla="*/ 12 h 29"/>
                  <a:gd name="T4" fmla="*/ 2 w 30"/>
                  <a:gd name="T5" fmla="*/ 14 h 29"/>
                  <a:gd name="T6" fmla="*/ 22 w 30"/>
                  <a:gd name="T7" fmla="*/ 5 h 29"/>
                  <a:gd name="T8" fmla="*/ 2 w 30"/>
                  <a:gd name="T9" fmla="*/ 25 h 29"/>
                  <a:gd name="T10" fmla="*/ 0 w 30"/>
                  <a:gd name="T11" fmla="*/ 26 h 29"/>
                  <a:gd name="T12" fmla="*/ 0 w 30"/>
                  <a:gd name="T13" fmla="*/ 29 h 29"/>
                  <a:gd name="T14" fmla="*/ 30 w 30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9">
                    <a:moveTo>
                      <a:pt x="30" y="0"/>
                    </a:moveTo>
                    <a:lnTo>
                      <a:pt x="2" y="12"/>
                    </a:lnTo>
                    <a:lnTo>
                      <a:pt x="2" y="14"/>
                    </a:lnTo>
                    <a:lnTo>
                      <a:pt x="22" y="5"/>
                    </a:lnTo>
                    <a:lnTo>
                      <a:pt x="2" y="25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2" name="Freeform 1599"/>
              <p:cNvSpPr/>
              <p:nvPr/>
            </p:nvSpPr>
            <p:spPr bwMode="auto">
              <a:xfrm>
                <a:off x="5683" y="2343"/>
                <a:ext cx="30" cy="29"/>
              </a:xfrm>
              <a:custGeom>
                <a:avLst/>
                <a:gdLst>
                  <a:gd name="T0" fmla="*/ 30 w 30"/>
                  <a:gd name="T1" fmla="*/ 0 h 29"/>
                  <a:gd name="T2" fmla="*/ 2 w 30"/>
                  <a:gd name="T3" fmla="*/ 12 h 29"/>
                  <a:gd name="T4" fmla="*/ 2 w 30"/>
                  <a:gd name="T5" fmla="*/ 14 h 29"/>
                  <a:gd name="T6" fmla="*/ 22 w 30"/>
                  <a:gd name="T7" fmla="*/ 5 h 29"/>
                  <a:gd name="T8" fmla="*/ 2 w 30"/>
                  <a:gd name="T9" fmla="*/ 25 h 29"/>
                  <a:gd name="T10" fmla="*/ 0 w 30"/>
                  <a:gd name="T11" fmla="*/ 26 h 29"/>
                  <a:gd name="T12" fmla="*/ 0 w 30"/>
                  <a:gd name="T13" fmla="*/ 29 h 29"/>
                  <a:gd name="T14" fmla="*/ 30 w 30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9">
                    <a:moveTo>
                      <a:pt x="30" y="0"/>
                    </a:moveTo>
                    <a:lnTo>
                      <a:pt x="2" y="12"/>
                    </a:lnTo>
                    <a:lnTo>
                      <a:pt x="2" y="14"/>
                    </a:lnTo>
                    <a:lnTo>
                      <a:pt x="22" y="5"/>
                    </a:lnTo>
                    <a:lnTo>
                      <a:pt x="2" y="25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3" name="Freeform 1600"/>
              <p:cNvSpPr/>
              <p:nvPr/>
            </p:nvSpPr>
            <p:spPr bwMode="auto">
              <a:xfrm>
                <a:off x="5682" y="2355"/>
                <a:ext cx="3" cy="17"/>
              </a:xfrm>
              <a:custGeom>
                <a:avLst/>
                <a:gdLst>
                  <a:gd name="T0" fmla="*/ 3 w 3"/>
                  <a:gd name="T1" fmla="*/ 0 h 17"/>
                  <a:gd name="T2" fmla="*/ 2 w 3"/>
                  <a:gd name="T3" fmla="*/ 1 h 17"/>
                  <a:gd name="T4" fmla="*/ 0 w 3"/>
                  <a:gd name="T5" fmla="*/ 16 h 17"/>
                  <a:gd name="T6" fmla="*/ 0 w 3"/>
                  <a:gd name="T7" fmla="*/ 17 h 17"/>
                  <a:gd name="T8" fmla="*/ 1 w 3"/>
                  <a:gd name="T9" fmla="*/ 17 h 17"/>
                  <a:gd name="T10" fmla="*/ 1 w 3"/>
                  <a:gd name="T11" fmla="*/ 14 h 17"/>
                  <a:gd name="T12" fmla="*/ 2 w 3"/>
                  <a:gd name="T13" fmla="*/ 12 h 17"/>
                  <a:gd name="T14" fmla="*/ 3 w 3"/>
                  <a:gd name="T15" fmla="*/ 2 h 17"/>
                  <a:gd name="T16" fmla="*/ 3 w 3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7">
                    <a:moveTo>
                      <a:pt x="3" y="0"/>
                    </a:moveTo>
                    <a:lnTo>
                      <a:pt x="2" y="1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2" y="1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4" name="Freeform 1601"/>
              <p:cNvSpPr/>
              <p:nvPr/>
            </p:nvSpPr>
            <p:spPr bwMode="auto">
              <a:xfrm>
                <a:off x="5682" y="2355"/>
                <a:ext cx="3" cy="17"/>
              </a:xfrm>
              <a:custGeom>
                <a:avLst/>
                <a:gdLst>
                  <a:gd name="T0" fmla="*/ 3 w 3"/>
                  <a:gd name="T1" fmla="*/ 0 h 17"/>
                  <a:gd name="T2" fmla="*/ 2 w 3"/>
                  <a:gd name="T3" fmla="*/ 1 h 17"/>
                  <a:gd name="T4" fmla="*/ 0 w 3"/>
                  <a:gd name="T5" fmla="*/ 16 h 17"/>
                  <a:gd name="T6" fmla="*/ 0 w 3"/>
                  <a:gd name="T7" fmla="*/ 17 h 17"/>
                  <a:gd name="T8" fmla="*/ 1 w 3"/>
                  <a:gd name="T9" fmla="*/ 17 h 17"/>
                  <a:gd name="T10" fmla="*/ 1 w 3"/>
                  <a:gd name="T11" fmla="*/ 14 h 17"/>
                  <a:gd name="T12" fmla="*/ 2 w 3"/>
                  <a:gd name="T13" fmla="*/ 12 h 17"/>
                  <a:gd name="T14" fmla="*/ 3 w 3"/>
                  <a:gd name="T15" fmla="*/ 2 h 17"/>
                  <a:gd name="T16" fmla="*/ 3 w 3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7">
                    <a:moveTo>
                      <a:pt x="3" y="0"/>
                    </a:moveTo>
                    <a:lnTo>
                      <a:pt x="2" y="1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2" y="1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5" name="Freeform 1602"/>
              <p:cNvSpPr/>
              <p:nvPr/>
            </p:nvSpPr>
            <p:spPr bwMode="auto">
              <a:xfrm>
                <a:off x="5681" y="23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6" name="Freeform 1603"/>
              <p:cNvSpPr/>
              <p:nvPr/>
            </p:nvSpPr>
            <p:spPr bwMode="auto">
              <a:xfrm>
                <a:off x="5681" y="23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7" name="Freeform 1604"/>
              <p:cNvSpPr/>
              <p:nvPr/>
            </p:nvSpPr>
            <p:spPr bwMode="auto">
              <a:xfrm>
                <a:off x="5642" y="2367"/>
                <a:ext cx="33" cy="9"/>
              </a:xfrm>
              <a:custGeom>
                <a:avLst/>
                <a:gdLst>
                  <a:gd name="T0" fmla="*/ 20 w 31"/>
                  <a:gd name="T1" fmla="*/ 0 h 9"/>
                  <a:gd name="T2" fmla="*/ 0 w 31"/>
                  <a:gd name="T3" fmla="*/ 9 h 9"/>
                  <a:gd name="T4" fmla="*/ 31 w 31"/>
                  <a:gd name="T5" fmla="*/ 6 h 9"/>
                  <a:gd name="T6" fmla="*/ 31 w 31"/>
                  <a:gd name="T7" fmla="*/ 5 h 9"/>
                  <a:gd name="T8" fmla="*/ 20 w 3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9">
                    <a:moveTo>
                      <a:pt x="2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8" name="Freeform 1605"/>
              <p:cNvSpPr/>
              <p:nvPr/>
            </p:nvSpPr>
            <p:spPr bwMode="auto">
              <a:xfrm>
                <a:off x="5675" y="237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9" name="Freeform 1606"/>
              <p:cNvSpPr/>
              <p:nvPr/>
            </p:nvSpPr>
            <p:spPr bwMode="auto">
              <a:xfrm>
                <a:off x="5642" y="2372"/>
                <a:ext cx="34" cy="4"/>
              </a:xfrm>
              <a:custGeom>
                <a:avLst/>
                <a:gdLst>
                  <a:gd name="T0" fmla="*/ 34 w 34"/>
                  <a:gd name="T1" fmla="*/ 0 h 4"/>
                  <a:gd name="T2" fmla="*/ 33 w 34"/>
                  <a:gd name="T3" fmla="*/ 1 h 4"/>
                  <a:gd name="T4" fmla="*/ 0 w 34"/>
                  <a:gd name="T5" fmla="*/ 4 h 4"/>
                  <a:gd name="T6" fmla="*/ 0 w 34"/>
                  <a:gd name="T7" fmla="*/ 4 h 4"/>
                  <a:gd name="T8" fmla="*/ 34 w 34"/>
                  <a:gd name="T9" fmla="*/ 0 h 4"/>
                  <a:gd name="T10" fmla="*/ 34 w 3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">
                    <a:moveTo>
                      <a:pt x="34" y="0"/>
                    </a:moveTo>
                    <a:lnTo>
                      <a:pt x="33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0" name="Freeform 1607"/>
              <p:cNvSpPr/>
              <p:nvPr/>
            </p:nvSpPr>
            <p:spPr bwMode="auto">
              <a:xfrm>
                <a:off x="5642" y="2372"/>
                <a:ext cx="34" cy="4"/>
              </a:xfrm>
              <a:custGeom>
                <a:avLst/>
                <a:gdLst>
                  <a:gd name="T0" fmla="*/ 34 w 34"/>
                  <a:gd name="T1" fmla="*/ 0 h 4"/>
                  <a:gd name="T2" fmla="*/ 33 w 34"/>
                  <a:gd name="T3" fmla="*/ 1 h 4"/>
                  <a:gd name="T4" fmla="*/ 0 w 34"/>
                  <a:gd name="T5" fmla="*/ 4 h 4"/>
                  <a:gd name="T6" fmla="*/ 0 w 34"/>
                  <a:gd name="T7" fmla="*/ 4 h 4"/>
                  <a:gd name="T8" fmla="*/ 34 w 34"/>
                  <a:gd name="T9" fmla="*/ 0 h 4"/>
                  <a:gd name="T10" fmla="*/ 34 w 3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">
                    <a:moveTo>
                      <a:pt x="34" y="0"/>
                    </a:moveTo>
                    <a:lnTo>
                      <a:pt x="33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4" y="0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1" name="Freeform 1608"/>
              <p:cNvSpPr/>
              <p:nvPr/>
            </p:nvSpPr>
            <p:spPr bwMode="auto">
              <a:xfrm>
                <a:off x="5633" y="2367"/>
                <a:ext cx="45" cy="13"/>
              </a:xfrm>
              <a:custGeom>
                <a:avLst/>
                <a:gdLst>
                  <a:gd name="T0" fmla="*/ 26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1 w 42"/>
                  <a:gd name="T7" fmla="*/ 12 h 12"/>
                  <a:gd name="T8" fmla="*/ 42 w 42"/>
                  <a:gd name="T9" fmla="*/ 7 h 12"/>
                  <a:gd name="T10" fmla="*/ 40 w 42"/>
                  <a:gd name="T11" fmla="*/ 5 h 12"/>
                  <a:gd name="T12" fmla="*/ 8 w 42"/>
                  <a:gd name="T13" fmla="*/ 9 h 12"/>
                  <a:gd name="T14" fmla="*/ 8 w 42"/>
                  <a:gd name="T15" fmla="*/ 9 h 12"/>
                  <a:gd name="T16" fmla="*/ 28 w 42"/>
                  <a:gd name="T17" fmla="*/ 0 h 12"/>
                  <a:gd name="T18" fmla="*/ 26 w 42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12">
                    <a:moveTo>
                      <a:pt x="26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2" name="Freeform 1609"/>
              <p:cNvSpPr/>
              <p:nvPr/>
            </p:nvSpPr>
            <p:spPr bwMode="auto">
              <a:xfrm>
                <a:off x="5661" y="2366"/>
                <a:ext cx="20" cy="8"/>
              </a:xfrm>
              <a:custGeom>
                <a:avLst/>
                <a:gdLst>
                  <a:gd name="T0" fmla="*/ 2 w 20"/>
                  <a:gd name="T1" fmla="*/ 0 h 8"/>
                  <a:gd name="T2" fmla="*/ 0 w 20"/>
                  <a:gd name="T3" fmla="*/ 1 h 8"/>
                  <a:gd name="T4" fmla="*/ 2 w 20"/>
                  <a:gd name="T5" fmla="*/ 1 h 8"/>
                  <a:gd name="T6" fmla="*/ 14 w 20"/>
                  <a:gd name="T7" fmla="*/ 6 h 8"/>
                  <a:gd name="T8" fmla="*/ 15 w 20"/>
                  <a:gd name="T9" fmla="*/ 6 h 8"/>
                  <a:gd name="T10" fmla="*/ 15 w 20"/>
                  <a:gd name="T11" fmla="*/ 6 h 8"/>
                  <a:gd name="T12" fmla="*/ 17 w 20"/>
                  <a:gd name="T13" fmla="*/ 8 h 8"/>
                  <a:gd name="T14" fmla="*/ 20 w 20"/>
                  <a:gd name="T15" fmla="*/ 7 h 8"/>
                  <a:gd name="T16" fmla="*/ 2 w 20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4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7" y="8"/>
                    </a:lnTo>
                    <a:lnTo>
                      <a:pt x="2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3" name="Freeform 1610"/>
              <p:cNvSpPr/>
              <p:nvPr/>
            </p:nvSpPr>
            <p:spPr bwMode="auto">
              <a:xfrm>
                <a:off x="5661" y="2366"/>
                <a:ext cx="20" cy="8"/>
              </a:xfrm>
              <a:custGeom>
                <a:avLst/>
                <a:gdLst>
                  <a:gd name="T0" fmla="*/ 2 w 20"/>
                  <a:gd name="T1" fmla="*/ 0 h 8"/>
                  <a:gd name="T2" fmla="*/ 0 w 20"/>
                  <a:gd name="T3" fmla="*/ 1 h 8"/>
                  <a:gd name="T4" fmla="*/ 2 w 20"/>
                  <a:gd name="T5" fmla="*/ 1 h 8"/>
                  <a:gd name="T6" fmla="*/ 14 w 20"/>
                  <a:gd name="T7" fmla="*/ 6 h 8"/>
                  <a:gd name="T8" fmla="*/ 15 w 20"/>
                  <a:gd name="T9" fmla="*/ 6 h 8"/>
                  <a:gd name="T10" fmla="*/ 15 w 20"/>
                  <a:gd name="T11" fmla="*/ 6 h 8"/>
                  <a:gd name="T12" fmla="*/ 17 w 20"/>
                  <a:gd name="T13" fmla="*/ 8 h 8"/>
                  <a:gd name="T14" fmla="*/ 20 w 20"/>
                  <a:gd name="T15" fmla="*/ 7 h 8"/>
                  <a:gd name="T16" fmla="*/ 2 w 20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4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7" y="8"/>
                    </a:lnTo>
                    <a:lnTo>
                      <a:pt x="20" y="7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4" name="Freeform 1611"/>
              <p:cNvSpPr/>
              <p:nvPr/>
            </p:nvSpPr>
            <p:spPr bwMode="auto">
              <a:xfrm>
                <a:off x="5632" y="2380"/>
                <a:ext cx="2" cy="0"/>
              </a:xfrm>
              <a:custGeom>
                <a:avLst/>
                <a:gdLst>
                  <a:gd name="T0" fmla="*/ 1 w 2"/>
                  <a:gd name="T1" fmla="*/ 0 w 2"/>
                  <a:gd name="T2" fmla="*/ 2 w 2"/>
                  <a:gd name="T3" fmla="*/ 1 w 2"/>
                  <a:gd name="T4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7" name="Group 1813"/>
            <p:cNvGrpSpPr/>
            <p:nvPr/>
          </p:nvGrpSpPr>
          <p:grpSpPr bwMode="auto">
            <a:xfrm>
              <a:off x="5360" y="1825"/>
              <a:ext cx="614" cy="825"/>
              <a:chOff x="5360" y="1825"/>
              <a:chExt cx="614" cy="825"/>
            </a:xfrm>
          </p:grpSpPr>
          <p:sp>
            <p:nvSpPr>
              <p:cNvPr id="3095" name="Freeform 1613"/>
              <p:cNvSpPr/>
              <p:nvPr/>
            </p:nvSpPr>
            <p:spPr bwMode="auto">
              <a:xfrm>
                <a:off x="5632" y="2254"/>
                <a:ext cx="54" cy="58"/>
              </a:xfrm>
              <a:custGeom>
                <a:avLst/>
                <a:gdLst>
                  <a:gd name="T0" fmla="*/ 2 w 51"/>
                  <a:gd name="T1" fmla="*/ 0 h 55"/>
                  <a:gd name="T2" fmla="*/ 0 w 51"/>
                  <a:gd name="T3" fmla="*/ 2 h 55"/>
                  <a:gd name="T4" fmla="*/ 13 w 51"/>
                  <a:gd name="T5" fmla="*/ 54 h 55"/>
                  <a:gd name="T6" fmla="*/ 13 w 51"/>
                  <a:gd name="T7" fmla="*/ 54 h 55"/>
                  <a:gd name="T8" fmla="*/ 16 w 51"/>
                  <a:gd name="T9" fmla="*/ 55 h 55"/>
                  <a:gd name="T10" fmla="*/ 51 w 51"/>
                  <a:gd name="T11" fmla="*/ 13 h 55"/>
                  <a:gd name="T12" fmla="*/ 2 w 51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55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4"/>
                      <a:pt x="15" y="55"/>
                      <a:pt x="16" y="55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6" name="Freeform 1614"/>
              <p:cNvSpPr/>
              <p:nvPr/>
            </p:nvSpPr>
            <p:spPr bwMode="auto">
              <a:xfrm>
                <a:off x="5646" y="2311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1 w 3"/>
                  <a:gd name="T5" fmla="*/ 4 h 4"/>
                  <a:gd name="T6" fmla="*/ 3 w 3"/>
                  <a:gd name="T7" fmla="*/ 1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7" name="Freeform 1615"/>
              <p:cNvSpPr/>
              <p:nvPr/>
            </p:nvSpPr>
            <p:spPr bwMode="auto">
              <a:xfrm>
                <a:off x="5631" y="225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1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8" name="Freeform 1616"/>
              <p:cNvSpPr/>
              <p:nvPr/>
            </p:nvSpPr>
            <p:spPr bwMode="auto">
              <a:xfrm>
                <a:off x="5629" y="2252"/>
                <a:ext cx="57" cy="65"/>
              </a:xfrm>
              <a:custGeom>
                <a:avLst/>
                <a:gdLst>
                  <a:gd name="T0" fmla="*/ 0 w 57"/>
                  <a:gd name="T1" fmla="*/ 0 h 65"/>
                  <a:gd name="T2" fmla="*/ 16 w 57"/>
                  <a:gd name="T3" fmla="*/ 65 h 65"/>
                  <a:gd name="T4" fmla="*/ 57 w 57"/>
                  <a:gd name="T5" fmla="*/ 16 h 65"/>
                  <a:gd name="T6" fmla="*/ 20 w 57"/>
                  <a:gd name="T7" fmla="*/ 60 h 65"/>
                  <a:gd name="T8" fmla="*/ 18 w 57"/>
                  <a:gd name="T9" fmla="*/ 63 h 65"/>
                  <a:gd name="T10" fmla="*/ 17 w 57"/>
                  <a:gd name="T11" fmla="*/ 59 h 65"/>
                  <a:gd name="T12" fmla="*/ 3 w 57"/>
                  <a:gd name="T13" fmla="*/ 4 h 65"/>
                  <a:gd name="T14" fmla="*/ 2 w 57"/>
                  <a:gd name="T15" fmla="*/ 1 h 65"/>
                  <a:gd name="T16" fmla="*/ 0 w 57"/>
                  <a:gd name="T1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65">
                    <a:moveTo>
                      <a:pt x="0" y="0"/>
                    </a:moveTo>
                    <a:lnTo>
                      <a:pt x="16" y="65"/>
                    </a:lnTo>
                    <a:lnTo>
                      <a:pt x="57" y="16"/>
                    </a:lnTo>
                    <a:lnTo>
                      <a:pt x="20" y="60"/>
                    </a:lnTo>
                    <a:lnTo>
                      <a:pt x="18" y="63"/>
                    </a:lnTo>
                    <a:lnTo>
                      <a:pt x="17" y="59"/>
                    </a:lnTo>
                    <a:lnTo>
                      <a:pt x="3" y="4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9" name="Freeform 1617"/>
              <p:cNvSpPr/>
              <p:nvPr/>
            </p:nvSpPr>
            <p:spPr bwMode="auto">
              <a:xfrm>
                <a:off x="5629" y="2252"/>
                <a:ext cx="57" cy="65"/>
              </a:xfrm>
              <a:custGeom>
                <a:avLst/>
                <a:gdLst>
                  <a:gd name="T0" fmla="*/ 0 w 57"/>
                  <a:gd name="T1" fmla="*/ 0 h 65"/>
                  <a:gd name="T2" fmla="*/ 16 w 57"/>
                  <a:gd name="T3" fmla="*/ 65 h 65"/>
                  <a:gd name="T4" fmla="*/ 57 w 57"/>
                  <a:gd name="T5" fmla="*/ 16 h 65"/>
                  <a:gd name="T6" fmla="*/ 20 w 57"/>
                  <a:gd name="T7" fmla="*/ 60 h 65"/>
                  <a:gd name="T8" fmla="*/ 18 w 57"/>
                  <a:gd name="T9" fmla="*/ 63 h 65"/>
                  <a:gd name="T10" fmla="*/ 17 w 57"/>
                  <a:gd name="T11" fmla="*/ 59 h 65"/>
                  <a:gd name="T12" fmla="*/ 3 w 57"/>
                  <a:gd name="T13" fmla="*/ 4 h 65"/>
                  <a:gd name="T14" fmla="*/ 2 w 57"/>
                  <a:gd name="T15" fmla="*/ 1 h 65"/>
                  <a:gd name="T16" fmla="*/ 0 w 57"/>
                  <a:gd name="T1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65">
                    <a:moveTo>
                      <a:pt x="0" y="0"/>
                    </a:moveTo>
                    <a:lnTo>
                      <a:pt x="16" y="65"/>
                    </a:lnTo>
                    <a:lnTo>
                      <a:pt x="57" y="16"/>
                    </a:lnTo>
                    <a:lnTo>
                      <a:pt x="20" y="60"/>
                    </a:lnTo>
                    <a:lnTo>
                      <a:pt x="18" y="63"/>
                    </a:lnTo>
                    <a:lnTo>
                      <a:pt x="17" y="59"/>
                    </a:lnTo>
                    <a:lnTo>
                      <a:pt x="3" y="4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0" name="Freeform 1618"/>
              <p:cNvSpPr/>
              <p:nvPr/>
            </p:nvSpPr>
            <p:spPr bwMode="auto">
              <a:xfrm>
                <a:off x="5645" y="2268"/>
                <a:ext cx="43" cy="49"/>
              </a:xfrm>
              <a:custGeom>
                <a:avLst/>
                <a:gdLst>
                  <a:gd name="T0" fmla="*/ 39 w 41"/>
                  <a:gd name="T1" fmla="*/ 0 h 47"/>
                  <a:gd name="T2" fmla="*/ 0 w 41"/>
                  <a:gd name="T3" fmla="*/ 47 h 47"/>
                  <a:gd name="T4" fmla="*/ 0 w 41"/>
                  <a:gd name="T5" fmla="*/ 47 h 47"/>
                  <a:gd name="T6" fmla="*/ 1 w 41"/>
                  <a:gd name="T7" fmla="*/ 47 h 47"/>
                  <a:gd name="T8" fmla="*/ 2 w 41"/>
                  <a:gd name="T9" fmla="*/ 47 h 47"/>
                  <a:gd name="T10" fmla="*/ 41 w 41"/>
                  <a:gd name="T11" fmla="*/ 0 h 47"/>
                  <a:gd name="T12" fmla="*/ 39 w 41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7">
                    <a:moveTo>
                      <a:pt x="39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2" y="47"/>
                      <a:pt x="2" y="47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1" name="Freeform 1619"/>
              <p:cNvSpPr/>
              <p:nvPr/>
            </p:nvSpPr>
            <p:spPr bwMode="auto">
              <a:xfrm>
                <a:off x="5645" y="2317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2" name="Freeform 1620"/>
              <p:cNvSpPr/>
              <p:nvPr/>
            </p:nvSpPr>
            <p:spPr bwMode="auto">
              <a:xfrm>
                <a:off x="5629" y="2250"/>
                <a:ext cx="60" cy="18"/>
              </a:xfrm>
              <a:custGeom>
                <a:avLst/>
                <a:gdLst>
                  <a:gd name="T0" fmla="*/ 0 w 60"/>
                  <a:gd name="T1" fmla="*/ 0 h 18"/>
                  <a:gd name="T2" fmla="*/ 0 w 60"/>
                  <a:gd name="T3" fmla="*/ 2 h 18"/>
                  <a:gd name="T4" fmla="*/ 2 w 60"/>
                  <a:gd name="T5" fmla="*/ 3 h 18"/>
                  <a:gd name="T6" fmla="*/ 5 w 60"/>
                  <a:gd name="T7" fmla="*/ 4 h 18"/>
                  <a:gd name="T8" fmla="*/ 57 w 60"/>
                  <a:gd name="T9" fmla="*/ 18 h 18"/>
                  <a:gd name="T10" fmla="*/ 59 w 60"/>
                  <a:gd name="T11" fmla="*/ 18 h 18"/>
                  <a:gd name="T12" fmla="*/ 60 w 60"/>
                  <a:gd name="T13" fmla="*/ 17 h 18"/>
                  <a:gd name="T14" fmla="*/ 0 w 60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8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5" y="4"/>
                    </a:lnTo>
                    <a:lnTo>
                      <a:pt x="57" y="18"/>
                    </a:lnTo>
                    <a:lnTo>
                      <a:pt x="59" y="18"/>
                    </a:lnTo>
                    <a:lnTo>
                      <a:pt x="6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3" name="Freeform 1621"/>
              <p:cNvSpPr/>
              <p:nvPr/>
            </p:nvSpPr>
            <p:spPr bwMode="auto">
              <a:xfrm>
                <a:off x="5629" y="2250"/>
                <a:ext cx="60" cy="18"/>
              </a:xfrm>
              <a:custGeom>
                <a:avLst/>
                <a:gdLst>
                  <a:gd name="T0" fmla="*/ 0 w 60"/>
                  <a:gd name="T1" fmla="*/ 0 h 18"/>
                  <a:gd name="T2" fmla="*/ 0 w 60"/>
                  <a:gd name="T3" fmla="*/ 2 h 18"/>
                  <a:gd name="T4" fmla="*/ 2 w 60"/>
                  <a:gd name="T5" fmla="*/ 3 h 18"/>
                  <a:gd name="T6" fmla="*/ 5 w 60"/>
                  <a:gd name="T7" fmla="*/ 4 h 18"/>
                  <a:gd name="T8" fmla="*/ 57 w 60"/>
                  <a:gd name="T9" fmla="*/ 18 h 18"/>
                  <a:gd name="T10" fmla="*/ 59 w 60"/>
                  <a:gd name="T11" fmla="*/ 18 h 18"/>
                  <a:gd name="T12" fmla="*/ 60 w 60"/>
                  <a:gd name="T13" fmla="*/ 17 h 18"/>
                  <a:gd name="T14" fmla="*/ 0 w 60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8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5" y="4"/>
                    </a:lnTo>
                    <a:lnTo>
                      <a:pt x="57" y="18"/>
                    </a:lnTo>
                    <a:lnTo>
                      <a:pt x="59" y="18"/>
                    </a:lnTo>
                    <a:lnTo>
                      <a:pt x="60" y="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4" name="Freeform 1622"/>
              <p:cNvSpPr/>
              <p:nvPr/>
            </p:nvSpPr>
            <p:spPr bwMode="auto">
              <a:xfrm>
                <a:off x="5651" y="2268"/>
                <a:ext cx="45" cy="91"/>
              </a:xfrm>
              <a:custGeom>
                <a:avLst/>
                <a:gdLst>
                  <a:gd name="T0" fmla="*/ 37 w 42"/>
                  <a:gd name="T1" fmla="*/ 0 h 86"/>
                  <a:gd name="T2" fmla="*/ 0 w 42"/>
                  <a:gd name="T3" fmla="*/ 44 h 86"/>
                  <a:gd name="T4" fmla="*/ 2 w 42"/>
                  <a:gd name="T5" fmla="*/ 49 h 86"/>
                  <a:gd name="T6" fmla="*/ 0 w 42"/>
                  <a:gd name="T7" fmla="*/ 54 h 86"/>
                  <a:gd name="T8" fmla="*/ 21 w 42"/>
                  <a:gd name="T9" fmla="*/ 86 h 86"/>
                  <a:gd name="T10" fmla="*/ 29 w 42"/>
                  <a:gd name="T11" fmla="*/ 83 h 86"/>
                  <a:gd name="T12" fmla="*/ 42 w 42"/>
                  <a:gd name="T13" fmla="*/ 2 h 86"/>
                  <a:gd name="T14" fmla="*/ 37 w 42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86">
                    <a:moveTo>
                      <a:pt x="37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1" y="45"/>
                      <a:pt x="2" y="47"/>
                      <a:pt x="2" y="49"/>
                    </a:cubicBezTo>
                    <a:cubicBezTo>
                      <a:pt x="2" y="50"/>
                      <a:pt x="1" y="52"/>
                      <a:pt x="0" y="54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5" name="Freeform 1623"/>
              <p:cNvSpPr/>
              <p:nvPr/>
            </p:nvSpPr>
            <p:spPr bwMode="auto">
              <a:xfrm>
                <a:off x="5648" y="2314"/>
                <a:ext cx="5" cy="11"/>
              </a:xfrm>
              <a:custGeom>
                <a:avLst/>
                <a:gdLst>
                  <a:gd name="T0" fmla="*/ 3 w 5"/>
                  <a:gd name="T1" fmla="*/ 0 h 10"/>
                  <a:gd name="T2" fmla="*/ 0 w 5"/>
                  <a:gd name="T3" fmla="*/ 5 h 10"/>
                  <a:gd name="T4" fmla="*/ 3 w 5"/>
                  <a:gd name="T5" fmla="*/ 10 h 10"/>
                  <a:gd name="T6" fmla="*/ 5 w 5"/>
                  <a:gd name="T7" fmla="*/ 5 h 10"/>
                  <a:gd name="T8" fmla="*/ 3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8"/>
                      <a:pt x="5" y="6"/>
                      <a:pt x="5" y="5"/>
                    </a:cubicBezTo>
                    <a:cubicBezTo>
                      <a:pt x="5" y="3"/>
                      <a:pt x="4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6" name="Freeform 1624"/>
              <p:cNvSpPr/>
              <p:nvPr/>
            </p:nvSpPr>
            <p:spPr bwMode="auto">
              <a:xfrm>
                <a:off x="5673" y="2355"/>
                <a:ext cx="9" cy="6"/>
              </a:xfrm>
              <a:custGeom>
                <a:avLst/>
                <a:gdLst>
                  <a:gd name="T0" fmla="*/ 9 w 9"/>
                  <a:gd name="T1" fmla="*/ 0 h 6"/>
                  <a:gd name="T2" fmla="*/ 0 w 9"/>
                  <a:gd name="T3" fmla="*/ 4 h 6"/>
                  <a:gd name="T4" fmla="*/ 2 w 9"/>
                  <a:gd name="T5" fmla="*/ 6 h 6"/>
                  <a:gd name="T6" fmla="*/ 9 w 9"/>
                  <a:gd name="T7" fmla="*/ 1 h 6"/>
                  <a:gd name="T8" fmla="*/ 9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9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7" name="Freeform 1625"/>
              <p:cNvSpPr/>
              <p:nvPr/>
            </p:nvSpPr>
            <p:spPr bwMode="auto">
              <a:xfrm>
                <a:off x="5673" y="2355"/>
                <a:ext cx="9" cy="6"/>
              </a:xfrm>
              <a:custGeom>
                <a:avLst/>
                <a:gdLst>
                  <a:gd name="T0" fmla="*/ 9 w 9"/>
                  <a:gd name="T1" fmla="*/ 0 h 6"/>
                  <a:gd name="T2" fmla="*/ 0 w 9"/>
                  <a:gd name="T3" fmla="*/ 4 h 6"/>
                  <a:gd name="T4" fmla="*/ 2 w 9"/>
                  <a:gd name="T5" fmla="*/ 6 h 6"/>
                  <a:gd name="T6" fmla="*/ 9 w 9"/>
                  <a:gd name="T7" fmla="*/ 1 h 6"/>
                  <a:gd name="T8" fmla="*/ 9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9" y="1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8" name="Freeform 1626"/>
              <p:cNvSpPr/>
              <p:nvPr/>
            </p:nvSpPr>
            <p:spPr bwMode="auto">
              <a:xfrm>
                <a:off x="5648" y="2268"/>
                <a:ext cx="42" cy="51"/>
              </a:xfrm>
              <a:custGeom>
                <a:avLst/>
                <a:gdLst>
                  <a:gd name="T0" fmla="*/ 42 w 42"/>
                  <a:gd name="T1" fmla="*/ 0 h 51"/>
                  <a:gd name="T2" fmla="*/ 0 w 42"/>
                  <a:gd name="T3" fmla="*/ 51 h 51"/>
                  <a:gd name="T4" fmla="*/ 3 w 42"/>
                  <a:gd name="T5" fmla="*/ 46 h 51"/>
                  <a:gd name="T6" fmla="*/ 42 w 42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51">
                    <a:moveTo>
                      <a:pt x="42" y="0"/>
                    </a:moveTo>
                    <a:lnTo>
                      <a:pt x="0" y="51"/>
                    </a:lnTo>
                    <a:lnTo>
                      <a:pt x="3" y="4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9" name="Freeform 1627"/>
              <p:cNvSpPr/>
              <p:nvPr/>
            </p:nvSpPr>
            <p:spPr bwMode="auto">
              <a:xfrm>
                <a:off x="5648" y="2268"/>
                <a:ext cx="42" cy="51"/>
              </a:xfrm>
              <a:custGeom>
                <a:avLst/>
                <a:gdLst>
                  <a:gd name="T0" fmla="*/ 42 w 42"/>
                  <a:gd name="T1" fmla="*/ 0 h 51"/>
                  <a:gd name="T2" fmla="*/ 0 w 42"/>
                  <a:gd name="T3" fmla="*/ 51 h 51"/>
                  <a:gd name="T4" fmla="*/ 3 w 42"/>
                  <a:gd name="T5" fmla="*/ 46 h 51"/>
                  <a:gd name="T6" fmla="*/ 42 w 42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51">
                    <a:moveTo>
                      <a:pt x="42" y="0"/>
                    </a:moveTo>
                    <a:lnTo>
                      <a:pt x="0" y="51"/>
                    </a:lnTo>
                    <a:lnTo>
                      <a:pt x="3" y="46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0" name="Freeform 1628"/>
              <p:cNvSpPr>
                <a:spLocks noEditPoints="1"/>
              </p:cNvSpPr>
              <p:nvPr/>
            </p:nvSpPr>
            <p:spPr bwMode="auto">
              <a:xfrm>
                <a:off x="5647" y="2268"/>
                <a:ext cx="50" cy="93"/>
              </a:xfrm>
              <a:custGeom>
                <a:avLst/>
                <a:gdLst>
                  <a:gd name="T0" fmla="*/ 46 w 47"/>
                  <a:gd name="T1" fmla="*/ 2 h 88"/>
                  <a:gd name="T2" fmla="*/ 33 w 47"/>
                  <a:gd name="T3" fmla="*/ 83 h 88"/>
                  <a:gd name="T4" fmla="*/ 33 w 47"/>
                  <a:gd name="T5" fmla="*/ 84 h 88"/>
                  <a:gd name="T6" fmla="*/ 35 w 47"/>
                  <a:gd name="T7" fmla="*/ 84 h 88"/>
                  <a:gd name="T8" fmla="*/ 47 w 47"/>
                  <a:gd name="T9" fmla="*/ 2 h 88"/>
                  <a:gd name="T10" fmla="*/ 46 w 47"/>
                  <a:gd name="T11" fmla="*/ 2 h 88"/>
                  <a:gd name="T12" fmla="*/ 39 w 47"/>
                  <a:gd name="T13" fmla="*/ 0 h 88"/>
                  <a:gd name="T14" fmla="*/ 0 w 47"/>
                  <a:gd name="T15" fmla="*/ 47 h 88"/>
                  <a:gd name="T16" fmla="*/ 0 w 47"/>
                  <a:gd name="T17" fmla="*/ 48 h 88"/>
                  <a:gd name="T18" fmla="*/ 26 w 47"/>
                  <a:gd name="T19" fmla="*/ 88 h 88"/>
                  <a:gd name="T20" fmla="*/ 26 w 47"/>
                  <a:gd name="T21" fmla="*/ 88 h 88"/>
                  <a:gd name="T22" fmla="*/ 25 w 47"/>
                  <a:gd name="T23" fmla="*/ 86 h 88"/>
                  <a:gd name="T24" fmla="*/ 4 w 47"/>
                  <a:gd name="T25" fmla="*/ 54 h 88"/>
                  <a:gd name="T26" fmla="*/ 1 w 47"/>
                  <a:gd name="T27" fmla="*/ 49 h 88"/>
                  <a:gd name="T28" fmla="*/ 41 w 47"/>
                  <a:gd name="T29" fmla="*/ 0 h 88"/>
                  <a:gd name="T30" fmla="*/ 39 w 47"/>
                  <a:gd name="T3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" h="88">
                    <a:moveTo>
                      <a:pt x="46" y="2"/>
                    </a:move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6" y="2"/>
                      <a:pt x="46" y="2"/>
                      <a:pt x="46" y="2"/>
                    </a:cubicBezTo>
                    <a:moveTo>
                      <a:pt x="39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8"/>
                      <a:pt x="0" y="4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1" name="Freeform 1629"/>
              <p:cNvSpPr/>
              <p:nvPr/>
            </p:nvSpPr>
            <p:spPr bwMode="auto">
              <a:xfrm>
                <a:off x="5646" y="2317"/>
                <a:ext cx="29" cy="44"/>
              </a:xfrm>
              <a:custGeom>
                <a:avLst/>
                <a:gdLst>
                  <a:gd name="T0" fmla="*/ 1 w 27"/>
                  <a:gd name="T1" fmla="*/ 0 h 41"/>
                  <a:gd name="T2" fmla="*/ 0 w 27"/>
                  <a:gd name="T3" fmla="*/ 2 h 41"/>
                  <a:gd name="T4" fmla="*/ 26 w 27"/>
                  <a:gd name="T5" fmla="*/ 41 h 41"/>
                  <a:gd name="T6" fmla="*/ 27 w 27"/>
                  <a:gd name="T7" fmla="*/ 41 h 41"/>
                  <a:gd name="T8" fmla="*/ 1 w 27"/>
                  <a:gd name="T9" fmla="*/ 1 h 41"/>
                  <a:gd name="T10" fmla="*/ 1 w 27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1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2" name="Freeform 1630"/>
              <p:cNvSpPr/>
              <p:nvPr/>
            </p:nvSpPr>
            <p:spPr bwMode="auto">
              <a:xfrm>
                <a:off x="5688" y="2267"/>
                <a:ext cx="9" cy="3"/>
              </a:xfrm>
              <a:custGeom>
                <a:avLst/>
                <a:gdLst>
                  <a:gd name="T0" fmla="*/ 1 w 9"/>
                  <a:gd name="T1" fmla="*/ 0 h 3"/>
                  <a:gd name="T2" fmla="*/ 0 w 9"/>
                  <a:gd name="T3" fmla="*/ 1 h 3"/>
                  <a:gd name="T4" fmla="*/ 2 w 9"/>
                  <a:gd name="T5" fmla="*/ 1 h 3"/>
                  <a:gd name="T6" fmla="*/ 8 w 9"/>
                  <a:gd name="T7" fmla="*/ 3 h 3"/>
                  <a:gd name="T8" fmla="*/ 9 w 9"/>
                  <a:gd name="T9" fmla="*/ 3 h 3"/>
                  <a:gd name="T10" fmla="*/ 9 w 9"/>
                  <a:gd name="T11" fmla="*/ 2 h 3"/>
                  <a:gd name="T12" fmla="*/ 1 w 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9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3" name="Freeform 1631"/>
              <p:cNvSpPr/>
              <p:nvPr/>
            </p:nvSpPr>
            <p:spPr bwMode="auto">
              <a:xfrm>
                <a:off x="5688" y="2267"/>
                <a:ext cx="9" cy="3"/>
              </a:xfrm>
              <a:custGeom>
                <a:avLst/>
                <a:gdLst>
                  <a:gd name="T0" fmla="*/ 1 w 9"/>
                  <a:gd name="T1" fmla="*/ 0 h 3"/>
                  <a:gd name="T2" fmla="*/ 0 w 9"/>
                  <a:gd name="T3" fmla="*/ 1 h 3"/>
                  <a:gd name="T4" fmla="*/ 2 w 9"/>
                  <a:gd name="T5" fmla="*/ 1 h 3"/>
                  <a:gd name="T6" fmla="*/ 8 w 9"/>
                  <a:gd name="T7" fmla="*/ 3 h 3"/>
                  <a:gd name="T8" fmla="*/ 9 w 9"/>
                  <a:gd name="T9" fmla="*/ 3 h 3"/>
                  <a:gd name="T10" fmla="*/ 9 w 9"/>
                  <a:gd name="T11" fmla="*/ 2 h 3"/>
                  <a:gd name="T12" fmla="*/ 1 w 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9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4" name="Freeform 1632"/>
              <p:cNvSpPr/>
              <p:nvPr/>
            </p:nvSpPr>
            <p:spPr bwMode="auto">
              <a:xfrm>
                <a:off x="5676" y="2359"/>
                <a:ext cx="6" cy="8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3 h 8"/>
                  <a:gd name="T4" fmla="*/ 3 w 6"/>
                  <a:gd name="T5" fmla="*/ 8 h 8"/>
                  <a:gd name="T6" fmla="*/ 5 w 6"/>
                  <a:gd name="T7" fmla="*/ 8 h 8"/>
                  <a:gd name="T8" fmla="*/ 6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5" name="Freeform 1633"/>
              <p:cNvSpPr/>
              <p:nvPr/>
            </p:nvSpPr>
            <p:spPr bwMode="auto">
              <a:xfrm>
                <a:off x="5679" y="236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6" name="Freeform 1634"/>
              <p:cNvSpPr/>
              <p:nvPr/>
            </p:nvSpPr>
            <p:spPr bwMode="auto">
              <a:xfrm>
                <a:off x="5675" y="2356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5 h 6"/>
                  <a:gd name="T4" fmla="*/ 1 w 7"/>
                  <a:gd name="T5" fmla="*/ 6 h 6"/>
                  <a:gd name="T6" fmla="*/ 7 w 7"/>
                  <a:gd name="T7" fmla="*/ 3 h 6"/>
                  <a:gd name="T8" fmla="*/ 7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7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7" name="Freeform 1635"/>
              <p:cNvSpPr/>
              <p:nvPr/>
            </p:nvSpPr>
            <p:spPr bwMode="auto">
              <a:xfrm>
                <a:off x="5675" y="2356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5 h 6"/>
                  <a:gd name="T4" fmla="*/ 1 w 7"/>
                  <a:gd name="T5" fmla="*/ 6 h 6"/>
                  <a:gd name="T6" fmla="*/ 7 w 7"/>
                  <a:gd name="T7" fmla="*/ 3 h 6"/>
                  <a:gd name="T8" fmla="*/ 7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7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8" name="Freeform 1636"/>
              <p:cNvSpPr/>
              <p:nvPr/>
            </p:nvSpPr>
            <p:spPr bwMode="auto">
              <a:xfrm>
                <a:off x="5675" y="2356"/>
                <a:ext cx="9" cy="15"/>
              </a:xfrm>
              <a:custGeom>
                <a:avLst/>
                <a:gdLst>
                  <a:gd name="T0" fmla="*/ 9 w 9"/>
                  <a:gd name="T1" fmla="*/ 0 h 15"/>
                  <a:gd name="T2" fmla="*/ 7 w 9"/>
                  <a:gd name="T3" fmla="*/ 0 h 15"/>
                  <a:gd name="T4" fmla="*/ 7 w 9"/>
                  <a:gd name="T5" fmla="*/ 3 h 15"/>
                  <a:gd name="T6" fmla="*/ 6 w 9"/>
                  <a:gd name="T7" fmla="*/ 11 h 15"/>
                  <a:gd name="T8" fmla="*/ 5 w 9"/>
                  <a:gd name="T9" fmla="*/ 13 h 15"/>
                  <a:gd name="T10" fmla="*/ 4 w 9"/>
                  <a:gd name="T11" fmla="*/ 11 h 15"/>
                  <a:gd name="T12" fmla="*/ 1 w 9"/>
                  <a:gd name="T13" fmla="*/ 6 h 15"/>
                  <a:gd name="T14" fmla="*/ 0 w 9"/>
                  <a:gd name="T15" fmla="*/ 5 h 15"/>
                  <a:gd name="T16" fmla="*/ 0 w 9"/>
                  <a:gd name="T17" fmla="*/ 5 h 15"/>
                  <a:gd name="T18" fmla="*/ 7 w 9"/>
                  <a:gd name="T19" fmla="*/ 15 h 15"/>
                  <a:gd name="T20" fmla="*/ 9 w 9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5">
                    <a:moveTo>
                      <a:pt x="9" y="0"/>
                    </a:moveTo>
                    <a:lnTo>
                      <a:pt x="7" y="0"/>
                    </a:lnTo>
                    <a:lnTo>
                      <a:pt x="7" y="3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4" y="11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7" y="15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9" name="Freeform 1637"/>
              <p:cNvSpPr/>
              <p:nvPr/>
            </p:nvSpPr>
            <p:spPr bwMode="auto">
              <a:xfrm>
                <a:off x="5675" y="2356"/>
                <a:ext cx="9" cy="15"/>
              </a:xfrm>
              <a:custGeom>
                <a:avLst/>
                <a:gdLst>
                  <a:gd name="T0" fmla="*/ 9 w 9"/>
                  <a:gd name="T1" fmla="*/ 0 h 15"/>
                  <a:gd name="T2" fmla="*/ 7 w 9"/>
                  <a:gd name="T3" fmla="*/ 0 h 15"/>
                  <a:gd name="T4" fmla="*/ 7 w 9"/>
                  <a:gd name="T5" fmla="*/ 3 h 15"/>
                  <a:gd name="T6" fmla="*/ 6 w 9"/>
                  <a:gd name="T7" fmla="*/ 11 h 15"/>
                  <a:gd name="T8" fmla="*/ 5 w 9"/>
                  <a:gd name="T9" fmla="*/ 13 h 15"/>
                  <a:gd name="T10" fmla="*/ 4 w 9"/>
                  <a:gd name="T11" fmla="*/ 11 h 15"/>
                  <a:gd name="T12" fmla="*/ 1 w 9"/>
                  <a:gd name="T13" fmla="*/ 6 h 15"/>
                  <a:gd name="T14" fmla="*/ 0 w 9"/>
                  <a:gd name="T15" fmla="*/ 5 h 15"/>
                  <a:gd name="T16" fmla="*/ 0 w 9"/>
                  <a:gd name="T17" fmla="*/ 5 h 15"/>
                  <a:gd name="T18" fmla="*/ 7 w 9"/>
                  <a:gd name="T19" fmla="*/ 15 h 15"/>
                  <a:gd name="T20" fmla="*/ 9 w 9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5">
                    <a:moveTo>
                      <a:pt x="9" y="0"/>
                    </a:moveTo>
                    <a:lnTo>
                      <a:pt x="7" y="0"/>
                    </a:lnTo>
                    <a:lnTo>
                      <a:pt x="7" y="3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4" y="11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7" y="15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0" name="Freeform 1638"/>
              <p:cNvSpPr/>
              <p:nvPr/>
            </p:nvSpPr>
            <p:spPr bwMode="auto">
              <a:xfrm>
                <a:off x="5673" y="2361"/>
                <a:ext cx="9" cy="12"/>
              </a:xfrm>
              <a:custGeom>
                <a:avLst/>
                <a:gdLst>
                  <a:gd name="T0" fmla="*/ 2 w 9"/>
                  <a:gd name="T1" fmla="*/ 0 h 12"/>
                  <a:gd name="T2" fmla="*/ 0 w 9"/>
                  <a:gd name="T3" fmla="*/ 0 h 12"/>
                  <a:gd name="T4" fmla="*/ 8 w 9"/>
                  <a:gd name="T5" fmla="*/ 12 h 12"/>
                  <a:gd name="T6" fmla="*/ 9 w 9"/>
                  <a:gd name="T7" fmla="*/ 10 h 12"/>
                  <a:gd name="T8" fmla="*/ 2 w 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2" y="0"/>
                    </a:moveTo>
                    <a:lnTo>
                      <a:pt x="0" y="0"/>
                    </a:lnTo>
                    <a:lnTo>
                      <a:pt x="8" y="12"/>
                    </a:lnTo>
                    <a:lnTo>
                      <a:pt x="9" y="1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1" name="Freeform 1639"/>
              <p:cNvSpPr/>
              <p:nvPr/>
            </p:nvSpPr>
            <p:spPr bwMode="auto">
              <a:xfrm>
                <a:off x="5673" y="2361"/>
                <a:ext cx="9" cy="12"/>
              </a:xfrm>
              <a:custGeom>
                <a:avLst/>
                <a:gdLst>
                  <a:gd name="T0" fmla="*/ 2 w 9"/>
                  <a:gd name="T1" fmla="*/ 0 h 12"/>
                  <a:gd name="T2" fmla="*/ 0 w 9"/>
                  <a:gd name="T3" fmla="*/ 0 h 12"/>
                  <a:gd name="T4" fmla="*/ 8 w 9"/>
                  <a:gd name="T5" fmla="*/ 12 h 12"/>
                  <a:gd name="T6" fmla="*/ 9 w 9"/>
                  <a:gd name="T7" fmla="*/ 10 h 12"/>
                  <a:gd name="T8" fmla="*/ 2 w 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2" y="0"/>
                    </a:moveTo>
                    <a:lnTo>
                      <a:pt x="0" y="0"/>
                    </a:lnTo>
                    <a:lnTo>
                      <a:pt x="8" y="12"/>
                    </a:lnTo>
                    <a:lnTo>
                      <a:pt x="9" y="1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2" name="Freeform 1640"/>
              <p:cNvSpPr/>
              <p:nvPr/>
            </p:nvSpPr>
            <p:spPr bwMode="auto">
              <a:xfrm>
                <a:off x="5677" y="2550"/>
                <a:ext cx="48" cy="22"/>
              </a:xfrm>
              <a:custGeom>
                <a:avLst/>
                <a:gdLst>
                  <a:gd name="T0" fmla="*/ 46 w 46"/>
                  <a:gd name="T1" fmla="*/ 0 h 21"/>
                  <a:gd name="T2" fmla="*/ 4 w 46"/>
                  <a:gd name="T3" fmla="*/ 3 h 21"/>
                  <a:gd name="T4" fmla="*/ 0 w 46"/>
                  <a:gd name="T5" fmla="*/ 10 h 21"/>
                  <a:gd name="T6" fmla="*/ 3 w 46"/>
                  <a:gd name="T7" fmla="*/ 21 h 21"/>
                  <a:gd name="T8" fmla="*/ 46 w 4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46" y="0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6"/>
                      <a:pt x="2" y="8"/>
                      <a:pt x="0" y="1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3" name="Freeform 1641"/>
              <p:cNvSpPr/>
              <p:nvPr/>
            </p:nvSpPr>
            <p:spPr bwMode="auto">
              <a:xfrm>
                <a:off x="5675" y="2553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1 h 7"/>
                  <a:gd name="T4" fmla="*/ 2 w 6"/>
                  <a:gd name="T5" fmla="*/ 7 h 7"/>
                  <a:gd name="T6" fmla="*/ 6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5"/>
                      <a:pt x="6" y="3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4" name="Freeform 1642"/>
              <p:cNvSpPr/>
              <p:nvPr/>
            </p:nvSpPr>
            <p:spPr bwMode="auto">
              <a:xfrm>
                <a:off x="5673" y="2548"/>
                <a:ext cx="59" cy="25"/>
              </a:xfrm>
              <a:custGeom>
                <a:avLst/>
                <a:gdLst>
                  <a:gd name="T0" fmla="*/ 58 w 59"/>
                  <a:gd name="T1" fmla="*/ 0 h 25"/>
                  <a:gd name="T2" fmla="*/ 0 w 59"/>
                  <a:gd name="T3" fmla="*/ 4 h 25"/>
                  <a:gd name="T4" fmla="*/ 2 w 59"/>
                  <a:gd name="T5" fmla="*/ 6 h 25"/>
                  <a:gd name="T6" fmla="*/ 8 w 59"/>
                  <a:gd name="T7" fmla="*/ 5 h 25"/>
                  <a:gd name="T8" fmla="*/ 52 w 59"/>
                  <a:gd name="T9" fmla="*/ 2 h 25"/>
                  <a:gd name="T10" fmla="*/ 7 w 59"/>
                  <a:gd name="T11" fmla="*/ 24 h 25"/>
                  <a:gd name="T12" fmla="*/ 8 w 59"/>
                  <a:gd name="T13" fmla="*/ 25 h 25"/>
                  <a:gd name="T14" fmla="*/ 59 w 59"/>
                  <a:gd name="T15" fmla="*/ 1 h 25"/>
                  <a:gd name="T16" fmla="*/ 58 w 59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25">
                    <a:moveTo>
                      <a:pt x="58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52" y="2"/>
                    </a:lnTo>
                    <a:lnTo>
                      <a:pt x="7" y="24"/>
                    </a:lnTo>
                    <a:lnTo>
                      <a:pt x="8" y="25"/>
                    </a:lnTo>
                    <a:lnTo>
                      <a:pt x="59" y="1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5" name="Freeform 1643"/>
              <p:cNvSpPr/>
              <p:nvPr/>
            </p:nvSpPr>
            <p:spPr bwMode="auto">
              <a:xfrm>
                <a:off x="5673" y="2548"/>
                <a:ext cx="59" cy="25"/>
              </a:xfrm>
              <a:custGeom>
                <a:avLst/>
                <a:gdLst>
                  <a:gd name="T0" fmla="*/ 58 w 59"/>
                  <a:gd name="T1" fmla="*/ 0 h 25"/>
                  <a:gd name="T2" fmla="*/ 0 w 59"/>
                  <a:gd name="T3" fmla="*/ 4 h 25"/>
                  <a:gd name="T4" fmla="*/ 2 w 59"/>
                  <a:gd name="T5" fmla="*/ 6 h 25"/>
                  <a:gd name="T6" fmla="*/ 8 w 59"/>
                  <a:gd name="T7" fmla="*/ 5 h 25"/>
                  <a:gd name="T8" fmla="*/ 52 w 59"/>
                  <a:gd name="T9" fmla="*/ 2 h 25"/>
                  <a:gd name="T10" fmla="*/ 7 w 59"/>
                  <a:gd name="T11" fmla="*/ 24 h 25"/>
                  <a:gd name="T12" fmla="*/ 8 w 59"/>
                  <a:gd name="T13" fmla="*/ 25 h 25"/>
                  <a:gd name="T14" fmla="*/ 59 w 59"/>
                  <a:gd name="T15" fmla="*/ 1 h 25"/>
                  <a:gd name="T16" fmla="*/ 58 w 59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25">
                    <a:moveTo>
                      <a:pt x="58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52" y="2"/>
                    </a:lnTo>
                    <a:lnTo>
                      <a:pt x="7" y="24"/>
                    </a:lnTo>
                    <a:lnTo>
                      <a:pt x="8" y="25"/>
                    </a:lnTo>
                    <a:lnTo>
                      <a:pt x="59" y="1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6" name="Freeform 1644"/>
              <p:cNvSpPr/>
              <p:nvPr/>
            </p:nvSpPr>
            <p:spPr bwMode="auto">
              <a:xfrm>
                <a:off x="5672" y="2552"/>
                <a:ext cx="9" cy="22"/>
              </a:xfrm>
              <a:custGeom>
                <a:avLst/>
                <a:gdLst>
                  <a:gd name="T0" fmla="*/ 1 w 9"/>
                  <a:gd name="T1" fmla="*/ 0 h 22"/>
                  <a:gd name="T2" fmla="*/ 0 w 9"/>
                  <a:gd name="T3" fmla="*/ 0 h 22"/>
                  <a:gd name="T4" fmla="*/ 8 w 9"/>
                  <a:gd name="T5" fmla="*/ 22 h 22"/>
                  <a:gd name="T6" fmla="*/ 9 w 9"/>
                  <a:gd name="T7" fmla="*/ 21 h 22"/>
                  <a:gd name="T8" fmla="*/ 8 w 9"/>
                  <a:gd name="T9" fmla="*/ 20 h 22"/>
                  <a:gd name="T10" fmla="*/ 5 w 9"/>
                  <a:gd name="T11" fmla="*/ 8 h 22"/>
                  <a:gd name="T12" fmla="*/ 3 w 9"/>
                  <a:gd name="T13" fmla="*/ 2 h 22"/>
                  <a:gd name="T14" fmla="*/ 1 w 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22">
                    <a:moveTo>
                      <a:pt x="1" y="0"/>
                    </a:moveTo>
                    <a:lnTo>
                      <a:pt x="0" y="0"/>
                    </a:lnTo>
                    <a:lnTo>
                      <a:pt x="8" y="22"/>
                    </a:lnTo>
                    <a:lnTo>
                      <a:pt x="9" y="21"/>
                    </a:lnTo>
                    <a:lnTo>
                      <a:pt x="8" y="20"/>
                    </a:lnTo>
                    <a:lnTo>
                      <a:pt x="5" y="8"/>
                    </a:lnTo>
                    <a:lnTo>
                      <a:pt x="3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7" name="Freeform 1645"/>
              <p:cNvSpPr/>
              <p:nvPr/>
            </p:nvSpPr>
            <p:spPr bwMode="auto">
              <a:xfrm>
                <a:off x="5672" y="2552"/>
                <a:ext cx="9" cy="22"/>
              </a:xfrm>
              <a:custGeom>
                <a:avLst/>
                <a:gdLst>
                  <a:gd name="T0" fmla="*/ 1 w 9"/>
                  <a:gd name="T1" fmla="*/ 0 h 22"/>
                  <a:gd name="T2" fmla="*/ 0 w 9"/>
                  <a:gd name="T3" fmla="*/ 0 h 22"/>
                  <a:gd name="T4" fmla="*/ 8 w 9"/>
                  <a:gd name="T5" fmla="*/ 22 h 22"/>
                  <a:gd name="T6" fmla="*/ 9 w 9"/>
                  <a:gd name="T7" fmla="*/ 21 h 22"/>
                  <a:gd name="T8" fmla="*/ 8 w 9"/>
                  <a:gd name="T9" fmla="*/ 20 h 22"/>
                  <a:gd name="T10" fmla="*/ 5 w 9"/>
                  <a:gd name="T11" fmla="*/ 8 h 22"/>
                  <a:gd name="T12" fmla="*/ 3 w 9"/>
                  <a:gd name="T13" fmla="*/ 2 h 22"/>
                  <a:gd name="T14" fmla="*/ 1 w 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22">
                    <a:moveTo>
                      <a:pt x="1" y="0"/>
                    </a:moveTo>
                    <a:lnTo>
                      <a:pt x="0" y="0"/>
                    </a:lnTo>
                    <a:lnTo>
                      <a:pt x="8" y="22"/>
                    </a:lnTo>
                    <a:lnTo>
                      <a:pt x="9" y="21"/>
                    </a:lnTo>
                    <a:lnTo>
                      <a:pt x="8" y="20"/>
                    </a:lnTo>
                    <a:lnTo>
                      <a:pt x="5" y="8"/>
                    </a:lnTo>
                    <a:lnTo>
                      <a:pt x="3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8" name="Freeform 1646"/>
              <p:cNvSpPr/>
              <p:nvPr/>
            </p:nvSpPr>
            <p:spPr bwMode="auto">
              <a:xfrm>
                <a:off x="5731" y="2548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9" name="Freeform 1647"/>
              <p:cNvSpPr/>
              <p:nvPr/>
            </p:nvSpPr>
            <p:spPr bwMode="auto">
              <a:xfrm>
                <a:off x="5733" y="254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0" name="Freeform 1648"/>
              <p:cNvSpPr/>
              <p:nvPr/>
            </p:nvSpPr>
            <p:spPr bwMode="auto">
              <a:xfrm>
                <a:off x="5636" y="2559"/>
                <a:ext cx="32" cy="34"/>
              </a:xfrm>
              <a:custGeom>
                <a:avLst/>
                <a:gdLst>
                  <a:gd name="T0" fmla="*/ 29 w 30"/>
                  <a:gd name="T1" fmla="*/ 0 h 32"/>
                  <a:gd name="T2" fmla="*/ 0 w 30"/>
                  <a:gd name="T3" fmla="*/ 32 h 32"/>
                  <a:gd name="T4" fmla="*/ 22 w 30"/>
                  <a:gd name="T5" fmla="*/ 21 h 32"/>
                  <a:gd name="T6" fmla="*/ 30 w 30"/>
                  <a:gd name="T7" fmla="*/ 1 h 32"/>
                  <a:gd name="T8" fmla="*/ 29 w 30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2">
                    <a:moveTo>
                      <a:pt x="29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9" y="0"/>
                      <a:pt x="2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1" name="Freeform 1649"/>
              <p:cNvSpPr/>
              <p:nvPr/>
            </p:nvSpPr>
            <p:spPr bwMode="auto">
              <a:xfrm>
                <a:off x="5667" y="25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2" name="Freeform 1650"/>
              <p:cNvSpPr/>
              <p:nvPr/>
            </p:nvSpPr>
            <p:spPr bwMode="auto">
              <a:xfrm>
                <a:off x="5630" y="2555"/>
                <a:ext cx="39" cy="42"/>
              </a:xfrm>
              <a:custGeom>
                <a:avLst/>
                <a:gdLst>
                  <a:gd name="T0" fmla="*/ 39 w 39"/>
                  <a:gd name="T1" fmla="*/ 0 h 42"/>
                  <a:gd name="T2" fmla="*/ 0 w 39"/>
                  <a:gd name="T3" fmla="*/ 41 h 42"/>
                  <a:gd name="T4" fmla="*/ 0 w 39"/>
                  <a:gd name="T5" fmla="*/ 42 h 42"/>
                  <a:gd name="T6" fmla="*/ 30 w 39"/>
                  <a:gd name="T7" fmla="*/ 28 h 42"/>
                  <a:gd name="T8" fmla="*/ 30 w 39"/>
                  <a:gd name="T9" fmla="*/ 26 h 42"/>
                  <a:gd name="T10" fmla="*/ 6 w 39"/>
                  <a:gd name="T11" fmla="*/ 38 h 42"/>
                  <a:gd name="T12" fmla="*/ 37 w 39"/>
                  <a:gd name="T13" fmla="*/ 4 h 42"/>
                  <a:gd name="T14" fmla="*/ 38 w 39"/>
                  <a:gd name="T15" fmla="*/ 4 h 42"/>
                  <a:gd name="T16" fmla="*/ 39 w 39"/>
                  <a:gd name="T1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2">
                    <a:moveTo>
                      <a:pt x="39" y="0"/>
                    </a:moveTo>
                    <a:lnTo>
                      <a:pt x="0" y="41"/>
                    </a:lnTo>
                    <a:lnTo>
                      <a:pt x="0" y="42"/>
                    </a:lnTo>
                    <a:lnTo>
                      <a:pt x="30" y="28"/>
                    </a:lnTo>
                    <a:lnTo>
                      <a:pt x="30" y="26"/>
                    </a:lnTo>
                    <a:lnTo>
                      <a:pt x="6" y="38"/>
                    </a:lnTo>
                    <a:lnTo>
                      <a:pt x="37" y="4"/>
                    </a:lnTo>
                    <a:lnTo>
                      <a:pt x="38" y="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3" name="Freeform 1651"/>
              <p:cNvSpPr/>
              <p:nvPr/>
            </p:nvSpPr>
            <p:spPr bwMode="auto">
              <a:xfrm>
                <a:off x="5630" y="2555"/>
                <a:ext cx="39" cy="42"/>
              </a:xfrm>
              <a:custGeom>
                <a:avLst/>
                <a:gdLst>
                  <a:gd name="T0" fmla="*/ 39 w 39"/>
                  <a:gd name="T1" fmla="*/ 0 h 42"/>
                  <a:gd name="T2" fmla="*/ 0 w 39"/>
                  <a:gd name="T3" fmla="*/ 41 h 42"/>
                  <a:gd name="T4" fmla="*/ 0 w 39"/>
                  <a:gd name="T5" fmla="*/ 42 h 42"/>
                  <a:gd name="T6" fmla="*/ 30 w 39"/>
                  <a:gd name="T7" fmla="*/ 28 h 42"/>
                  <a:gd name="T8" fmla="*/ 30 w 39"/>
                  <a:gd name="T9" fmla="*/ 26 h 42"/>
                  <a:gd name="T10" fmla="*/ 6 w 39"/>
                  <a:gd name="T11" fmla="*/ 38 h 42"/>
                  <a:gd name="T12" fmla="*/ 37 w 39"/>
                  <a:gd name="T13" fmla="*/ 4 h 42"/>
                  <a:gd name="T14" fmla="*/ 38 w 39"/>
                  <a:gd name="T15" fmla="*/ 4 h 42"/>
                  <a:gd name="T16" fmla="*/ 39 w 39"/>
                  <a:gd name="T1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2">
                    <a:moveTo>
                      <a:pt x="39" y="0"/>
                    </a:moveTo>
                    <a:lnTo>
                      <a:pt x="0" y="41"/>
                    </a:lnTo>
                    <a:lnTo>
                      <a:pt x="0" y="42"/>
                    </a:lnTo>
                    <a:lnTo>
                      <a:pt x="30" y="28"/>
                    </a:lnTo>
                    <a:lnTo>
                      <a:pt x="30" y="26"/>
                    </a:lnTo>
                    <a:lnTo>
                      <a:pt x="6" y="38"/>
                    </a:lnTo>
                    <a:lnTo>
                      <a:pt x="37" y="4"/>
                    </a:lnTo>
                    <a:lnTo>
                      <a:pt x="38" y="4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4" name="Freeform 1652"/>
              <p:cNvSpPr/>
              <p:nvPr/>
            </p:nvSpPr>
            <p:spPr bwMode="auto">
              <a:xfrm>
                <a:off x="5660" y="2552"/>
                <a:ext cx="12" cy="31"/>
              </a:xfrm>
              <a:custGeom>
                <a:avLst/>
                <a:gdLst>
                  <a:gd name="T0" fmla="*/ 12 w 12"/>
                  <a:gd name="T1" fmla="*/ 0 h 31"/>
                  <a:gd name="T2" fmla="*/ 9 w 12"/>
                  <a:gd name="T3" fmla="*/ 3 h 31"/>
                  <a:gd name="T4" fmla="*/ 8 w 12"/>
                  <a:gd name="T5" fmla="*/ 7 h 31"/>
                  <a:gd name="T6" fmla="*/ 8 w 12"/>
                  <a:gd name="T7" fmla="*/ 8 h 31"/>
                  <a:gd name="T8" fmla="*/ 0 w 12"/>
                  <a:gd name="T9" fmla="*/ 29 h 31"/>
                  <a:gd name="T10" fmla="*/ 0 w 12"/>
                  <a:gd name="T11" fmla="*/ 31 h 31"/>
                  <a:gd name="T12" fmla="*/ 1 w 12"/>
                  <a:gd name="T13" fmla="*/ 30 h 31"/>
                  <a:gd name="T14" fmla="*/ 12 w 12"/>
                  <a:gd name="T1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lnTo>
                      <a:pt x="9" y="3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1" y="3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5" name="Freeform 1653"/>
              <p:cNvSpPr/>
              <p:nvPr/>
            </p:nvSpPr>
            <p:spPr bwMode="auto">
              <a:xfrm>
                <a:off x="5660" y="2552"/>
                <a:ext cx="12" cy="31"/>
              </a:xfrm>
              <a:custGeom>
                <a:avLst/>
                <a:gdLst>
                  <a:gd name="T0" fmla="*/ 12 w 12"/>
                  <a:gd name="T1" fmla="*/ 0 h 31"/>
                  <a:gd name="T2" fmla="*/ 9 w 12"/>
                  <a:gd name="T3" fmla="*/ 3 h 31"/>
                  <a:gd name="T4" fmla="*/ 8 w 12"/>
                  <a:gd name="T5" fmla="*/ 7 h 31"/>
                  <a:gd name="T6" fmla="*/ 8 w 12"/>
                  <a:gd name="T7" fmla="*/ 8 h 31"/>
                  <a:gd name="T8" fmla="*/ 0 w 12"/>
                  <a:gd name="T9" fmla="*/ 29 h 31"/>
                  <a:gd name="T10" fmla="*/ 0 w 12"/>
                  <a:gd name="T11" fmla="*/ 31 h 31"/>
                  <a:gd name="T12" fmla="*/ 1 w 12"/>
                  <a:gd name="T13" fmla="*/ 30 h 31"/>
                  <a:gd name="T14" fmla="*/ 12 w 12"/>
                  <a:gd name="T1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lnTo>
                      <a:pt x="9" y="3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1" y="30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6" name="Freeform 1654"/>
              <p:cNvSpPr/>
              <p:nvPr/>
            </p:nvSpPr>
            <p:spPr bwMode="auto">
              <a:xfrm>
                <a:off x="5629" y="259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7" name="Freeform 1655"/>
              <p:cNvSpPr/>
              <p:nvPr/>
            </p:nvSpPr>
            <p:spPr bwMode="auto">
              <a:xfrm>
                <a:off x="5629" y="259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8" name="Freeform 1656"/>
              <p:cNvSpPr/>
              <p:nvPr/>
            </p:nvSpPr>
            <p:spPr bwMode="auto">
              <a:xfrm>
                <a:off x="5648" y="2576"/>
                <a:ext cx="45" cy="51"/>
              </a:xfrm>
              <a:custGeom>
                <a:avLst/>
                <a:gdLst>
                  <a:gd name="T0" fmla="*/ 29 w 42"/>
                  <a:gd name="T1" fmla="*/ 0 h 48"/>
                  <a:gd name="T2" fmla="*/ 14 w 42"/>
                  <a:gd name="T3" fmla="*/ 7 h 48"/>
                  <a:gd name="T4" fmla="*/ 0 w 42"/>
                  <a:gd name="T5" fmla="*/ 45 h 48"/>
                  <a:gd name="T6" fmla="*/ 38 w 42"/>
                  <a:gd name="T7" fmla="*/ 48 h 48"/>
                  <a:gd name="T8" fmla="*/ 42 w 42"/>
                  <a:gd name="T9" fmla="*/ 42 h 48"/>
                  <a:gd name="T10" fmla="*/ 29 w 42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29" y="0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40" y="43"/>
                      <a:pt x="42" y="42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9" name="Freeform 1657"/>
              <p:cNvSpPr/>
              <p:nvPr/>
            </p:nvSpPr>
            <p:spPr bwMode="auto">
              <a:xfrm>
                <a:off x="5688" y="2620"/>
                <a:ext cx="7" cy="7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4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2" y="1"/>
                      <a:pt x="0" y="3"/>
                      <a:pt x="0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0" name="Freeform 1658"/>
              <p:cNvSpPr/>
              <p:nvPr/>
            </p:nvSpPr>
            <p:spPr bwMode="auto">
              <a:xfrm>
                <a:off x="5647" y="2624"/>
                <a:ext cx="49" cy="5"/>
              </a:xfrm>
              <a:custGeom>
                <a:avLst/>
                <a:gdLst>
                  <a:gd name="T0" fmla="*/ 1 w 49"/>
                  <a:gd name="T1" fmla="*/ 0 h 5"/>
                  <a:gd name="T2" fmla="*/ 0 w 49"/>
                  <a:gd name="T3" fmla="*/ 1 h 5"/>
                  <a:gd name="T4" fmla="*/ 47 w 49"/>
                  <a:gd name="T5" fmla="*/ 5 h 5"/>
                  <a:gd name="T6" fmla="*/ 49 w 49"/>
                  <a:gd name="T7" fmla="*/ 4 h 5"/>
                  <a:gd name="T8" fmla="*/ 48 w 49"/>
                  <a:gd name="T9" fmla="*/ 3 h 5"/>
                  <a:gd name="T10" fmla="*/ 41 w 49"/>
                  <a:gd name="T11" fmla="*/ 3 h 5"/>
                  <a:gd name="T12" fmla="*/ 1 w 49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">
                    <a:moveTo>
                      <a:pt x="1" y="0"/>
                    </a:moveTo>
                    <a:lnTo>
                      <a:pt x="0" y="1"/>
                    </a:lnTo>
                    <a:lnTo>
                      <a:pt x="47" y="5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1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1" name="Freeform 1659"/>
              <p:cNvSpPr/>
              <p:nvPr/>
            </p:nvSpPr>
            <p:spPr bwMode="auto">
              <a:xfrm>
                <a:off x="5647" y="2624"/>
                <a:ext cx="49" cy="5"/>
              </a:xfrm>
              <a:custGeom>
                <a:avLst/>
                <a:gdLst>
                  <a:gd name="T0" fmla="*/ 1 w 49"/>
                  <a:gd name="T1" fmla="*/ 0 h 5"/>
                  <a:gd name="T2" fmla="*/ 0 w 49"/>
                  <a:gd name="T3" fmla="*/ 1 h 5"/>
                  <a:gd name="T4" fmla="*/ 47 w 49"/>
                  <a:gd name="T5" fmla="*/ 5 h 5"/>
                  <a:gd name="T6" fmla="*/ 49 w 49"/>
                  <a:gd name="T7" fmla="*/ 4 h 5"/>
                  <a:gd name="T8" fmla="*/ 48 w 49"/>
                  <a:gd name="T9" fmla="*/ 3 h 5"/>
                  <a:gd name="T10" fmla="*/ 41 w 49"/>
                  <a:gd name="T11" fmla="*/ 3 h 5"/>
                  <a:gd name="T12" fmla="*/ 1 w 49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">
                    <a:moveTo>
                      <a:pt x="1" y="0"/>
                    </a:moveTo>
                    <a:lnTo>
                      <a:pt x="0" y="1"/>
                    </a:lnTo>
                    <a:lnTo>
                      <a:pt x="47" y="5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1" y="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2" name="Freeform 1660"/>
              <p:cNvSpPr/>
              <p:nvPr/>
            </p:nvSpPr>
            <p:spPr bwMode="auto">
              <a:xfrm>
                <a:off x="5663" y="2574"/>
                <a:ext cx="16" cy="9"/>
              </a:xfrm>
              <a:custGeom>
                <a:avLst/>
                <a:gdLst>
                  <a:gd name="T0" fmla="*/ 15 w 16"/>
                  <a:gd name="T1" fmla="*/ 0 h 9"/>
                  <a:gd name="T2" fmla="*/ 0 w 16"/>
                  <a:gd name="T3" fmla="*/ 7 h 9"/>
                  <a:gd name="T4" fmla="*/ 0 w 16"/>
                  <a:gd name="T5" fmla="*/ 9 h 9"/>
                  <a:gd name="T6" fmla="*/ 16 w 16"/>
                  <a:gd name="T7" fmla="*/ 2 h 9"/>
                  <a:gd name="T8" fmla="*/ 15 w 1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15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16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3" name="Freeform 1661"/>
              <p:cNvSpPr/>
              <p:nvPr/>
            </p:nvSpPr>
            <p:spPr bwMode="auto">
              <a:xfrm>
                <a:off x="5663" y="2574"/>
                <a:ext cx="16" cy="9"/>
              </a:xfrm>
              <a:custGeom>
                <a:avLst/>
                <a:gdLst>
                  <a:gd name="T0" fmla="*/ 15 w 16"/>
                  <a:gd name="T1" fmla="*/ 0 h 9"/>
                  <a:gd name="T2" fmla="*/ 0 w 16"/>
                  <a:gd name="T3" fmla="*/ 7 h 9"/>
                  <a:gd name="T4" fmla="*/ 0 w 16"/>
                  <a:gd name="T5" fmla="*/ 9 h 9"/>
                  <a:gd name="T6" fmla="*/ 16 w 16"/>
                  <a:gd name="T7" fmla="*/ 2 h 9"/>
                  <a:gd name="T8" fmla="*/ 15 w 1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15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16" y="2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4" name="Freeform 1662"/>
              <p:cNvSpPr>
                <a:spLocks noEditPoints="1"/>
              </p:cNvSpPr>
              <p:nvPr/>
            </p:nvSpPr>
            <p:spPr bwMode="auto">
              <a:xfrm>
                <a:off x="5646" y="2574"/>
                <a:ext cx="52" cy="55"/>
              </a:xfrm>
              <a:custGeom>
                <a:avLst/>
                <a:gdLst>
                  <a:gd name="T0" fmla="*/ 17 w 52"/>
                  <a:gd name="T1" fmla="*/ 7 h 55"/>
                  <a:gd name="T2" fmla="*/ 15 w 52"/>
                  <a:gd name="T3" fmla="*/ 8 h 55"/>
                  <a:gd name="T4" fmla="*/ 0 w 52"/>
                  <a:gd name="T5" fmla="*/ 51 h 55"/>
                  <a:gd name="T6" fmla="*/ 1 w 52"/>
                  <a:gd name="T7" fmla="*/ 51 h 55"/>
                  <a:gd name="T8" fmla="*/ 2 w 52"/>
                  <a:gd name="T9" fmla="*/ 50 h 55"/>
                  <a:gd name="T10" fmla="*/ 17 w 52"/>
                  <a:gd name="T11" fmla="*/ 9 h 55"/>
                  <a:gd name="T12" fmla="*/ 17 w 52"/>
                  <a:gd name="T13" fmla="*/ 7 h 55"/>
                  <a:gd name="T14" fmla="*/ 34 w 52"/>
                  <a:gd name="T15" fmla="*/ 0 h 55"/>
                  <a:gd name="T16" fmla="*/ 32 w 52"/>
                  <a:gd name="T17" fmla="*/ 0 h 55"/>
                  <a:gd name="T18" fmla="*/ 33 w 52"/>
                  <a:gd name="T19" fmla="*/ 2 h 55"/>
                  <a:gd name="T20" fmla="*/ 47 w 52"/>
                  <a:gd name="T21" fmla="*/ 46 h 55"/>
                  <a:gd name="T22" fmla="*/ 49 w 52"/>
                  <a:gd name="T23" fmla="*/ 53 h 55"/>
                  <a:gd name="T24" fmla="*/ 50 w 52"/>
                  <a:gd name="T25" fmla="*/ 54 h 55"/>
                  <a:gd name="T26" fmla="*/ 48 w 52"/>
                  <a:gd name="T27" fmla="*/ 55 h 55"/>
                  <a:gd name="T28" fmla="*/ 52 w 52"/>
                  <a:gd name="T29" fmla="*/ 55 h 55"/>
                  <a:gd name="T30" fmla="*/ 34 w 52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2" h="55">
                    <a:moveTo>
                      <a:pt x="17" y="7"/>
                    </a:moveTo>
                    <a:lnTo>
                      <a:pt x="15" y="8"/>
                    </a:lnTo>
                    <a:lnTo>
                      <a:pt x="0" y="51"/>
                    </a:lnTo>
                    <a:lnTo>
                      <a:pt x="1" y="51"/>
                    </a:lnTo>
                    <a:lnTo>
                      <a:pt x="2" y="50"/>
                    </a:lnTo>
                    <a:lnTo>
                      <a:pt x="17" y="9"/>
                    </a:lnTo>
                    <a:lnTo>
                      <a:pt x="17" y="7"/>
                    </a:lnTo>
                    <a:close/>
                    <a:moveTo>
                      <a:pt x="34" y="0"/>
                    </a:moveTo>
                    <a:lnTo>
                      <a:pt x="32" y="0"/>
                    </a:lnTo>
                    <a:lnTo>
                      <a:pt x="33" y="2"/>
                    </a:lnTo>
                    <a:lnTo>
                      <a:pt x="47" y="46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52" y="5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5" name="Freeform 1663"/>
              <p:cNvSpPr>
                <a:spLocks noEditPoints="1"/>
              </p:cNvSpPr>
              <p:nvPr/>
            </p:nvSpPr>
            <p:spPr bwMode="auto">
              <a:xfrm>
                <a:off x="5646" y="2574"/>
                <a:ext cx="52" cy="55"/>
              </a:xfrm>
              <a:custGeom>
                <a:avLst/>
                <a:gdLst>
                  <a:gd name="T0" fmla="*/ 17 w 52"/>
                  <a:gd name="T1" fmla="*/ 7 h 55"/>
                  <a:gd name="T2" fmla="*/ 15 w 52"/>
                  <a:gd name="T3" fmla="*/ 8 h 55"/>
                  <a:gd name="T4" fmla="*/ 0 w 52"/>
                  <a:gd name="T5" fmla="*/ 51 h 55"/>
                  <a:gd name="T6" fmla="*/ 1 w 52"/>
                  <a:gd name="T7" fmla="*/ 51 h 55"/>
                  <a:gd name="T8" fmla="*/ 2 w 52"/>
                  <a:gd name="T9" fmla="*/ 50 h 55"/>
                  <a:gd name="T10" fmla="*/ 17 w 52"/>
                  <a:gd name="T11" fmla="*/ 9 h 55"/>
                  <a:gd name="T12" fmla="*/ 17 w 52"/>
                  <a:gd name="T13" fmla="*/ 7 h 55"/>
                  <a:gd name="T14" fmla="*/ 34 w 52"/>
                  <a:gd name="T15" fmla="*/ 0 h 55"/>
                  <a:gd name="T16" fmla="*/ 32 w 52"/>
                  <a:gd name="T17" fmla="*/ 0 h 55"/>
                  <a:gd name="T18" fmla="*/ 33 w 52"/>
                  <a:gd name="T19" fmla="*/ 2 h 55"/>
                  <a:gd name="T20" fmla="*/ 47 w 52"/>
                  <a:gd name="T21" fmla="*/ 46 h 55"/>
                  <a:gd name="T22" fmla="*/ 49 w 52"/>
                  <a:gd name="T23" fmla="*/ 53 h 55"/>
                  <a:gd name="T24" fmla="*/ 50 w 52"/>
                  <a:gd name="T25" fmla="*/ 54 h 55"/>
                  <a:gd name="T26" fmla="*/ 48 w 52"/>
                  <a:gd name="T27" fmla="*/ 55 h 55"/>
                  <a:gd name="T28" fmla="*/ 52 w 52"/>
                  <a:gd name="T29" fmla="*/ 55 h 55"/>
                  <a:gd name="T30" fmla="*/ 34 w 52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2" h="55">
                    <a:moveTo>
                      <a:pt x="17" y="7"/>
                    </a:moveTo>
                    <a:lnTo>
                      <a:pt x="15" y="8"/>
                    </a:lnTo>
                    <a:lnTo>
                      <a:pt x="0" y="51"/>
                    </a:lnTo>
                    <a:lnTo>
                      <a:pt x="1" y="51"/>
                    </a:lnTo>
                    <a:lnTo>
                      <a:pt x="2" y="50"/>
                    </a:lnTo>
                    <a:lnTo>
                      <a:pt x="17" y="9"/>
                    </a:lnTo>
                    <a:lnTo>
                      <a:pt x="17" y="7"/>
                    </a:lnTo>
                    <a:moveTo>
                      <a:pt x="34" y="0"/>
                    </a:moveTo>
                    <a:lnTo>
                      <a:pt x="32" y="0"/>
                    </a:lnTo>
                    <a:lnTo>
                      <a:pt x="33" y="2"/>
                    </a:lnTo>
                    <a:lnTo>
                      <a:pt x="47" y="46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52" y="55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6" name="Freeform 1664"/>
              <p:cNvSpPr/>
              <p:nvPr/>
            </p:nvSpPr>
            <p:spPr bwMode="auto">
              <a:xfrm>
                <a:off x="5641" y="2627"/>
                <a:ext cx="47" cy="19"/>
              </a:xfrm>
              <a:custGeom>
                <a:avLst/>
                <a:gdLst>
                  <a:gd name="T0" fmla="*/ 6 w 45"/>
                  <a:gd name="T1" fmla="*/ 0 h 18"/>
                  <a:gd name="T2" fmla="*/ 0 w 45"/>
                  <a:gd name="T3" fmla="*/ 15 h 18"/>
                  <a:gd name="T4" fmla="*/ 3 w 45"/>
                  <a:gd name="T5" fmla="*/ 18 h 18"/>
                  <a:gd name="T6" fmla="*/ 45 w 45"/>
                  <a:gd name="T7" fmla="*/ 3 h 18"/>
                  <a:gd name="T8" fmla="*/ 44 w 45"/>
                  <a:gd name="T9" fmla="*/ 3 h 18"/>
                  <a:gd name="T10" fmla="*/ 6 w 45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18">
                    <a:moveTo>
                      <a:pt x="6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4" y="3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7" name="Freeform 1665"/>
              <p:cNvSpPr/>
              <p:nvPr/>
            </p:nvSpPr>
            <p:spPr bwMode="auto">
              <a:xfrm>
                <a:off x="5687" y="2630"/>
                <a:ext cx="2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8" name="Freeform 1666"/>
              <p:cNvSpPr/>
              <p:nvPr/>
            </p:nvSpPr>
            <p:spPr bwMode="auto">
              <a:xfrm>
                <a:off x="5640" y="2643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4 h 4"/>
                  <a:gd name="T4" fmla="*/ 4 w 4"/>
                  <a:gd name="T5" fmla="*/ 3 h 4"/>
                  <a:gd name="T6" fmla="*/ 1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9" name="Freeform 1667"/>
              <p:cNvSpPr/>
              <p:nvPr/>
            </p:nvSpPr>
            <p:spPr bwMode="auto">
              <a:xfrm>
                <a:off x="5647" y="2625"/>
                <a:ext cx="47" cy="5"/>
              </a:xfrm>
              <a:custGeom>
                <a:avLst/>
                <a:gdLst>
                  <a:gd name="T0" fmla="*/ 0 w 47"/>
                  <a:gd name="T1" fmla="*/ 0 h 5"/>
                  <a:gd name="T2" fmla="*/ 0 w 47"/>
                  <a:gd name="T3" fmla="*/ 2 h 5"/>
                  <a:gd name="T4" fmla="*/ 40 w 47"/>
                  <a:gd name="T5" fmla="*/ 5 h 5"/>
                  <a:gd name="T6" fmla="*/ 42 w 47"/>
                  <a:gd name="T7" fmla="*/ 5 h 5"/>
                  <a:gd name="T8" fmla="*/ 47 w 47"/>
                  <a:gd name="T9" fmla="*/ 4 h 5"/>
                  <a:gd name="T10" fmla="*/ 0 w 4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">
                    <a:moveTo>
                      <a:pt x="0" y="0"/>
                    </a:moveTo>
                    <a:lnTo>
                      <a:pt x="0" y="2"/>
                    </a:lnTo>
                    <a:lnTo>
                      <a:pt x="40" y="5"/>
                    </a:lnTo>
                    <a:lnTo>
                      <a:pt x="42" y="5"/>
                    </a:lnTo>
                    <a:lnTo>
                      <a:pt x="47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0" name="Freeform 1668"/>
              <p:cNvSpPr/>
              <p:nvPr/>
            </p:nvSpPr>
            <p:spPr bwMode="auto">
              <a:xfrm>
                <a:off x="5647" y="2625"/>
                <a:ext cx="47" cy="5"/>
              </a:xfrm>
              <a:custGeom>
                <a:avLst/>
                <a:gdLst>
                  <a:gd name="T0" fmla="*/ 0 w 47"/>
                  <a:gd name="T1" fmla="*/ 0 h 5"/>
                  <a:gd name="T2" fmla="*/ 0 w 47"/>
                  <a:gd name="T3" fmla="*/ 2 h 5"/>
                  <a:gd name="T4" fmla="*/ 40 w 47"/>
                  <a:gd name="T5" fmla="*/ 5 h 5"/>
                  <a:gd name="T6" fmla="*/ 42 w 47"/>
                  <a:gd name="T7" fmla="*/ 5 h 5"/>
                  <a:gd name="T8" fmla="*/ 47 w 47"/>
                  <a:gd name="T9" fmla="*/ 4 h 5"/>
                  <a:gd name="T10" fmla="*/ 0 w 4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">
                    <a:moveTo>
                      <a:pt x="0" y="0"/>
                    </a:moveTo>
                    <a:lnTo>
                      <a:pt x="0" y="2"/>
                    </a:lnTo>
                    <a:lnTo>
                      <a:pt x="40" y="5"/>
                    </a:lnTo>
                    <a:lnTo>
                      <a:pt x="42" y="5"/>
                    </a:lnTo>
                    <a:lnTo>
                      <a:pt x="47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1" name="Freeform 1669"/>
              <p:cNvSpPr/>
              <p:nvPr/>
            </p:nvSpPr>
            <p:spPr bwMode="auto">
              <a:xfrm>
                <a:off x="5636" y="2625"/>
                <a:ext cx="62" cy="25"/>
              </a:xfrm>
              <a:custGeom>
                <a:avLst/>
                <a:gdLst>
                  <a:gd name="T0" fmla="*/ 10 w 62"/>
                  <a:gd name="T1" fmla="*/ 0 h 25"/>
                  <a:gd name="T2" fmla="*/ 0 w 62"/>
                  <a:gd name="T3" fmla="*/ 25 h 25"/>
                  <a:gd name="T4" fmla="*/ 62 w 62"/>
                  <a:gd name="T5" fmla="*/ 4 h 25"/>
                  <a:gd name="T6" fmla="*/ 58 w 62"/>
                  <a:gd name="T7" fmla="*/ 4 h 25"/>
                  <a:gd name="T8" fmla="*/ 53 w 62"/>
                  <a:gd name="T9" fmla="*/ 5 h 25"/>
                  <a:gd name="T10" fmla="*/ 52 w 62"/>
                  <a:gd name="T11" fmla="*/ 5 h 25"/>
                  <a:gd name="T12" fmla="*/ 8 w 62"/>
                  <a:gd name="T13" fmla="*/ 21 h 25"/>
                  <a:gd name="T14" fmla="*/ 4 w 62"/>
                  <a:gd name="T15" fmla="*/ 22 h 25"/>
                  <a:gd name="T16" fmla="*/ 5 w 62"/>
                  <a:gd name="T17" fmla="*/ 18 h 25"/>
                  <a:gd name="T18" fmla="*/ 11 w 62"/>
                  <a:gd name="T19" fmla="*/ 2 h 25"/>
                  <a:gd name="T20" fmla="*/ 11 w 62"/>
                  <a:gd name="T21" fmla="*/ 0 h 25"/>
                  <a:gd name="T22" fmla="*/ 10 w 62"/>
                  <a:gd name="T2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25">
                    <a:moveTo>
                      <a:pt x="10" y="0"/>
                    </a:moveTo>
                    <a:lnTo>
                      <a:pt x="0" y="25"/>
                    </a:lnTo>
                    <a:lnTo>
                      <a:pt x="62" y="4"/>
                    </a:lnTo>
                    <a:lnTo>
                      <a:pt x="58" y="4"/>
                    </a:lnTo>
                    <a:lnTo>
                      <a:pt x="53" y="5"/>
                    </a:lnTo>
                    <a:lnTo>
                      <a:pt x="52" y="5"/>
                    </a:lnTo>
                    <a:lnTo>
                      <a:pt x="8" y="21"/>
                    </a:lnTo>
                    <a:lnTo>
                      <a:pt x="4" y="22"/>
                    </a:lnTo>
                    <a:lnTo>
                      <a:pt x="5" y="18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2" name="Freeform 1670"/>
              <p:cNvSpPr/>
              <p:nvPr/>
            </p:nvSpPr>
            <p:spPr bwMode="auto">
              <a:xfrm>
                <a:off x="5636" y="2625"/>
                <a:ext cx="62" cy="25"/>
              </a:xfrm>
              <a:custGeom>
                <a:avLst/>
                <a:gdLst>
                  <a:gd name="T0" fmla="*/ 10 w 62"/>
                  <a:gd name="T1" fmla="*/ 0 h 25"/>
                  <a:gd name="T2" fmla="*/ 0 w 62"/>
                  <a:gd name="T3" fmla="*/ 25 h 25"/>
                  <a:gd name="T4" fmla="*/ 62 w 62"/>
                  <a:gd name="T5" fmla="*/ 4 h 25"/>
                  <a:gd name="T6" fmla="*/ 58 w 62"/>
                  <a:gd name="T7" fmla="*/ 4 h 25"/>
                  <a:gd name="T8" fmla="*/ 53 w 62"/>
                  <a:gd name="T9" fmla="*/ 5 h 25"/>
                  <a:gd name="T10" fmla="*/ 52 w 62"/>
                  <a:gd name="T11" fmla="*/ 5 h 25"/>
                  <a:gd name="T12" fmla="*/ 8 w 62"/>
                  <a:gd name="T13" fmla="*/ 21 h 25"/>
                  <a:gd name="T14" fmla="*/ 4 w 62"/>
                  <a:gd name="T15" fmla="*/ 22 h 25"/>
                  <a:gd name="T16" fmla="*/ 5 w 62"/>
                  <a:gd name="T17" fmla="*/ 18 h 25"/>
                  <a:gd name="T18" fmla="*/ 11 w 62"/>
                  <a:gd name="T19" fmla="*/ 2 h 25"/>
                  <a:gd name="T20" fmla="*/ 11 w 62"/>
                  <a:gd name="T21" fmla="*/ 0 h 25"/>
                  <a:gd name="T22" fmla="*/ 10 w 62"/>
                  <a:gd name="T2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25">
                    <a:moveTo>
                      <a:pt x="10" y="0"/>
                    </a:moveTo>
                    <a:lnTo>
                      <a:pt x="0" y="25"/>
                    </a:lnTo>
                    <a:lnTo>
                      <a:pt x="62" y="4"/>
                    </a:lnTo>
                    <a:lnTo>
                      <a:pt x="58" y="4"/>
                    </a:lnTo>
                    <a:lnTo>
                      <a:pt x="53" y="5"/>
                    </a:lnTo>
                    <a:lnTo>
                      <a:pt x="52" y="5"/>
                    </a:lnTo>
                    <a:lnTo>
                      <a:pt x="8" y="21"/>
                    </a:lnTo>
                    <a:lnTo>
                      <a:pt x="4" y="22"/>
                    </a:lnTo>
                    <a:lnTo>
                      <a:pt x="5" y="18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3" name="Freeform 1671"/>
              <p:cNvSpPr/>
              <p:nvPr/>
            </p:nvSpPr>
            <p:spPr bwMode="auto">
              <a:xfrm>
                <a:off x="5664" y="2561"/>
                <a:ext cx="14" cy="18"/>
              </a:xfrm>
              <a:custGeom>
                <a:avLst/>
                <a:gdLst>
                  <a:gd name="T0" fmla="*/ 6 w 13"/>
                  <a:gd name="T1" fmla="*/ 0 h 17"/>
                  <a:gd name="T2" fmla="*/ 0 w 13"/>
                  <a:gd name="T3" fmla="*/ 17 h 17"/>
                  <a:gd name="T4" fmla="*/ 13 w 13"/>
                  <a:gd name="T5" fmla="*/ 11 h 17"/>
                  <a:gd name="T6" fmla="*/ 9 w 13"/>
                  <a:gd name="T7" fmla="*/ 0 h 17"/>
                  <a:gd name="T8" fmla="*/ 8 w 13"/>
                  <a:gd name="T9" fmla="*/ 0 h 17"/>
                  <a:gd name="T10" fmla="*/ 6 w 13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7">
                    <a:moveTo>
                      <a:pt x="6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4" name="Freeform 1672"/>
              <p:cNvSpPr/>
              <p:nvPr/>
            </p:nvSpPr>
            <p:spPr bwMode="auto">
              <a:xfrm>
                <a:off x="5670" y="2557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4 h 4"/>
                  <a:gd name="T4" fmla="*/ 2 w 3"/>
                  <a:gd name="T5" fmla="*/ 4 h 4"/>
                  <a:gd name="T6" fmla="*/ 3 w 3"/>
                  <a:gd name="T7" fmla="*/ 4 h 4"/>
                  <a:gd name="T8" fmla="*/ 2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5" name="Freeform 1673"/>
              <p:cNvSpPr/>
              <p:nvPr/>
            </p:nvSpPr>
            <p:spPr bwMode="auto">
              <a:xfrm>
                <a:off x="5663" y="2573"/>
                <a:ext cx="15" cy="8"/>
              </a:xfrm>
              <a:custGeom>
                <a:avLst/>
                <a:gdLst>
                  <a:gd name="T0" fmla="*/ 15 w 15"/>
                  <a:gd name="T1" fmla="*/ 0 h 8"/>
                  <a:gd name="T2" fmla="*/ 1 w 15"/>
                  <a:gd name="T3" fmla="*/ 6 h 8"/>
                  <a:gd name="T4" fmla="*/ 0 w 15"/>
                  <a:gd name="T5" fmla="*/ 8 h 8"/>
                  <a:gd name="T6" fmla="*/ 15 w 15"/>
                  <a:gd name="T7" fmla="*/ 1 h 8"/>
                  <a:gd name="T8" fmla="*/ 15 w 1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5" y="0"/>
                    </a:moveTo>
                    <a:lnTo>
                      <a:pt x="1" y="6"/>
                    </a:lnTo>
                    <a:lnTo>
                      <a:pt x="0" y="8"/>
                    </a:lnTo>
                    <a:lnTo>
                      <a:pt x="15" y="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6" name="Freeform 1674"/>
              <p:cNvSpPr/>
              <p:nvPr/>
            </p:nvSpPr>
            <p:spPr bwMode="auto">
              <a:xfrm>
                <a:off x="5663" y="2573"/>
                <a:ext cx="15" cy="8"/>
              </a:xfrm>
              <a:custGeom>
                <a:avLst/>
                <a:gdLst>
                  <a:gd name="T0" fmla="*/ 15 w 15"/>
                  <a:gd name="T1" fmla="*/ 0 h 8"/>
                  <a:gd name="T2" fmla="*/ 1 w 15"/>
                  <a:gd name="T3" fmla="*/ 6 h 8"/>
                  <a:gd name="T4" fmla="*/ 0 w 15"/>
                  <a:gd name="T5" fmla="*/ 8 h 8"/>
                  <a:gd name="T6" fmla="*/ 15 w 15"/>
                  <a:gd name="T7" fmla="*/ 1 h 8"/>
                  <a:gd name="T8" fmla="*/ 15 w 1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5" y="0"/>
                    </a:moveTo>
                    <a:lnTo>
                      <a:pt x="1" y="6"/>
                    </a:lnTo>
                    <a:lnTo>
                      <a:pt x="0" y="8"/>
                    </a:lnTo>
                    <a:lnTo>
                      <a:pt x="15" y="1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7" name="Freeform 1675"/>
              <p:cNvSpPr/>
              <p:nvPr/>
            </p:nvSpPr>
            <p:spPr bwMode="auto">
              <a:xfrm>
                <a:off x="5661" y="2552"/>
                <a:ext cx="19" cy="30"/>
              </a:xfrm>
              <a:custGeom>
                <a:avLst/>
                <a:gdLst>
                  <a:gd name="T0" fmla="*/ 11 w 19"/>
                  <a:gd name="T1" fmla="*/ 0 h 30"/>
                  <a:gd name="T2" fmla="*/ 11 w 19"/>
                  <a:gd name="T3" fmla="*/ 0 h 30"/>
                  <a:gd name="T4" fmla="*/ 0 w 19"/>
                  <a:gd name="T5" fmla="*/ 30 h 30"/>
                  <a:gd name="T6" fmla="*/ 2 w 19"/>
                  <a:gd name="T7" fmla="*/ 29 h 30"/>
                  <a:gd name="T8" fmla="*/ 3 w 19"/>
                  <a:gd name="T9" fmla="*/ 27 h 30"/>
                  <a:gd name="T10" fmla="*/ 9 w 19"/>
                  <a:gd name="T11" fmla="*/ 9 h 30"/>
                  <a:gd name="T12" fmla="*/ 11 w 19"/>
                  <a:gd name="T13" fmla="*/ 5 h 30"/>
                  <a:gd name="T14" fmla="*/ 12 w 19"/>
                  <a:gd name="T15" fmla="*/ 9 h 30"/>
                  <a:gd name="T16" fmla="*/ 17 w 19"/>
                  <a:gd name="T17" fmla="*/ 21 h 30"/>
                  <a:gd name="T18" fmla="*/ 17 w 19"/>
                  <a:gd name="T19" fmla="*/ 22 h 30"/>
                  <a:gd name="T20" fmla="*/ 19 w 19"/>
                  <a:gd name="T21" fmla="*/ 22 h 30"/>
                  <a:gd name="T22" fmla="*/ 11 w 19"/>
                  <a:gd name="T2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30">
                    <a:moveTo>
                      <a:pt x="11" y="0"/>
                    </a:moveTo>
                    <a:lnTo>
                      <a:pt x="11" y="0"/>
                    </a:lnTo>
                    <a:lnTo>
                      <a:pt x="0" y="30"/>
                    </a:lnTo>
                    <a:lnTo>
                      <a:pt x="2" y="29"/>
                    </a:lnTo>
                    <a:lnTo>
                      <a:pt x="3" y="27"/>
                    </a:lnTo>
                    <a:lnTo>
                      <a:pt x="9" y="9"/>
                    </a:lnTo>
                    <a:lnTo>
                      <a:pt x="11" y="5"/>
                    </a:lnTo>
                    <a:lnTo>
                      <a:pt x="12" y="9"/>
                    </a:lnTo>
                    <a:lnTo>
                      <a:pt x="17" y="21"/>
                    </a:lnTo>
                    <a:lnTo>
                      <a:pt x="17" y="22"/>
                    </a:lnTo>
                    <a:lnTo>
                      <a:pt x="19" y="2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8" name="Freeform 1676"/>
              <p:cNvSpPr/>
              <p:nvPr/>
            </p:nvSpPr>
            <p:spPr bwMode="auto">
              <a:xfrm>
                <a:off x="5661" y="2552"/>
                <a:ext cx="19" cy="30"/>
              </a:xfrm>
              <a:custGeom>
                <a:avLst/>
                <a:gdLst>
                  <a:gd name="T0" fmla="*/ 11 w 19"/>
                  <a:gd name="T1" fmla="*/ 0 h 30"/>
                  <a:gd name="T2" fmla="*/ 11 w 19"/>
                  <a:gd name="T3" fmla="*/ 0 h 30"/>
                  <a:gd name="T4" fmla="*/ 0 w 19"/>
                  <a:gd name="T5" fmla="*/ 30 h 30"/>
                  <a:gd name="T6" fmla="*/ 2 w 19"/>
                  <a:gd name="T7" fmla="*/ 29 h 30"/>
                  <a:gd name="T8" fmla="*/ 3 w 19"/>
                  <a:gd name="T9" fmla="*/ 27 h 30"/>
                  <a:gd name="T10" fmla="*/ 9 w 19"/>
                  <a:gd name="T11" fmla="*/ 9 h 30"/>
                  <a:gd name="T12" fmla="*/ 11 w 19"/>
                  <a:gd name="T13" fmla="*/ 5 h 30"/>
                  <a:gd name="T14" fmla="*/ 12 w 19"/>
                  <a:gd name="T15" fmla="*/ 9 h 30"/>
                  <a:gd name="T16" fmla="*/ 17 w 19"/>
                  <a:gd name="T17" fmla="*/ 21 h 30"/>
                  <a:gd name="T18" fmla="*/ 17 w 19"/>
                  <a:gd name="T19" fmla="*/ 22 h 30"/>
                  <a:gd name="T20" fmla="*/ 19 w 19"/>
                  <a:gd name="T21" fmla="*/ 22 h 30"/>
                  <a:gd name="T22" fmla="*/ 11 w 19"/>
                  <a:gd name="T2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30">
                    <a:moveTo>
                      <a:pt x="11" y="0"/>
                    </a:moveTo>
                    <a:lnTo>
                      <a:pt x="11" y="0"/>
                    </a:lnTo>
                    <a:lnTo>
                      <a:pt x="0" y="30"/>
                    </a:lnTo>
                    <a:lnTo>
                      <a:pt x="2" y="29"/>
                    </a:lnTo>
                    <a:lnTo>
                      <a:pt x="3" y="27"/>
                    </a:lnTo>
                    <a:lnTo>
                      <a:pt x="9" y="9"/>
                    </a:lnTo>
                    <a:lnTo>
                      <a:pt x="11" y="5"/>
                    </a:lnTo>
                    <a:lnTo>
                      <a:pt x="12" y="9"/>
                    </a:lnTo>
                    <a:lnTo>
                      <a:pt x="17" y="21"/>
                    </a:lnTo>
                    <a:lnTo>
                      <a:pt x="17" y="22"/>
                    </a:lnTo>
                    <a:lnTo>
                      <a:pt x="19" y="2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9" name="Freeform 1677"/>
              <p:cNvSpPr/>
              <p:nvPr/>
            </p:nvSpPr>
            <p:spPr bwMode="auto">
              <a:xfrm>
                <a:off x="5564" y="2534"/>
                <a:ext cx="62" cy="60"/>
              </a:xfrm>
              <a:custGeom>
                <a:avLst/>
                <a:gdLst>
                  <a:gd name="T0" fmla="*/ 48 w 59"/>
                  <a:gd name="T1" fmla="*/ 0 h 57"/>
                  <a:gd name="T2" fmla="*/ 0 w 59"/>
                  <a:gd name="T3" fmla="*/ 37 h 57"/>
                  <a:gd name="T4" fmla="*/ 1 w 59"/>
                  <a:gd name="T5" fmla="*/ 41 h 57"/>
                  <a:gd name="T6" fmla="*/ 1 w 59"/>
                  <a:gd name="T7" fmla="*/ 42 h 57"/>
                  <a:gd name="T8" fmla="*/ 55 w 59"/>
                  <a:gd name="T9" fmla="*/ 57 h 57"/>
                  <a:gd name="T10" fmla="*/ 59 w 59"/>
                  <a:gd name="T11" fmla="*/ 53 h 57"/>
                  <a:gd name="T12" fmla="*/ 50 w 59"/>
                  <a:gd name="T13" fmla="*/ 1 h 57"/>
                  <a:gd name="T14" fmla="*/ 48 w 59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57">
                    <a:moveTo>
                      <a:pt x="48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1" y="40"/>
                      <a:pt x="1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6" y="55"/>
                      <a:pt x="57" y="53"/>
                      <a:pt x="59" y="53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9" y="0"/>
                      <a:pt x="48" y="0"/>
                      <a:pt x="4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0" name="Freeform 1678"/>
              <p:cNvSpPr/>
              <p:nvPr/>
            </p:nvSpPr>
            <p:spPr bwMode="auto">
              <a:xfrm>
                <a:off x="5614" y="2532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1" name="Freeform 1679"/>
              <p:cNvSpPr/>
              <p:nvPr/>
            </p:nvSpPr>
            <p:spPr bwMode="auto">
              <a:xfrm>
                <a:off x="5558" y="2573"/>
                <a:ext cx="7" cy="5"/>
              </a:xfrm>
              <a:custGeom>
                <a:avLst/>
                <a:gdLst>
                  <a:gd name="T0" fmla="*/ 5 w 6"/>
                  <a:gd name="T1" fmla="*/ 0 h 5"/>
                  <a:gd name="T2" fmla="*/ 0 w 6"/>
                  <a:gd name="T3" fmla="*/ 4 h 5"/>
                  <a:gd name="T4" fmla="*/ 6 w 6"/>
                  <a:gd name="T5" fmla="*/ 5 h 5"/>
                  <a:gd name="T6" fmla="*/ 6 w 6"/>
                  <a:gd name="T7" fmla="*/ 4 h 5"/>
                  <a:gd name="T8" fmla="*/ 5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4"/>
                    </a:cubicBezTo>
                    <a:cubicBezTo>
                      <a:pt x="6" y="3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2" name="Freeform 1680"/>
              <p:cNvSpPr/>
              <p:nvPr/>
            </p:nvSpPr>
            <p:spPr bwMode="auto">
              <a:xfrm>
                <a:off x="5622" y="2590"/>
                <a:ext cx="5" cy="5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5 w 5"/>
                  <a:gd name="T5" fmla="*/ 5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2" y="0"/>
                      <a:pt x="1" y="2"/>
                      <a:pt x="0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3" name="Freeform 1681"/>
              <p:cNvSpPr/>
              <p:nvPr/>
            </p:nvSpPr>
            <p:spPr bwMode="auto">
              <a:xfrm>
                <a:off x="5558" y="2532"/>
                <a:ext cx="58" cy="45"/>
              </a:xfrm>
              <a:custGeom>
                <a:avLst/>
                <a:gdLst>
                  <a:gd name="T0" fmla="*/ 58 w 58"/>
                  <a:gd name="T1" fmla="*/ 0 h 45"/>
                  <a:gd name="T2" fmla="*/ 0 w 58"/>
                  <a:gd name="T3" fmla="*/ 45 h 45"/>
                  <a:gd name="T4" fmla="*/ 6 w 58"/>
                  <a:gd name="T5" fmla="*/ 41 h 45"/>
                  <a:gd name="T6" fmla="*/ 56 w 58"/>
                  <a:gd name="T7" fmla="*/ 2 h 45"/>
                  <a:gd name="T8" fmla="*/ 58 w 58"/>
                  <a:gd name="T9" fmla="*/ 0 h 45"/>
                  <a:gd name="T10" fmla="*/ 58 w 58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45">
                    <a:moveTo>
                      <a:pt x="58" y="0"/>
                    </a:moveTo>
                    <a:lnTo>
                      <a:pt x="0" y="45"/>
                    </a:lnTo>
                    <a:lnTo>
                      <a:pt x="6" y="41"/>
                    </a:lnTo>
                    <a:lnTo>
                      <a:pt x="56" y="2"/>
                    </a:lnTo>
                    <a:lnTo>
                      <a:pt x="58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4" name="Freeform 1682"/>
              <p:cNvSpPr/>
              <p:nvPr/>
            </p:nvSpPr>
            <p:spPr bwMode="auto">
              <a:xfrm>
                <a:off x="5558" y="2532"/>
                <a:ext cx="58" cy="45"/>
              </a:xfrm>
              <a:custGeom>
                <a:avLst/>
                <a:gdLst>
                  <a:gd name="T0" fmla="*/ 58 w 58"/>
                  <a:gd name="T1" fmla="*/ 0 h 45"/>
                  <a:gd name="T2" fmla="*/ 0 w 58"/>
                  <a:gd name="T3" fmla="*/ 45 h 45"/>
                  <a:gd name="T4" fmla="*/ 6 w 58"/>
                  <a:gd name="T5" fmla="*/ 41 h 45"/>
                  <a:gd name="T6" fmla="*/ 56 w 58"/>
                  <a:gd name="T7" fmla="*/ 2 h 45"/>
                  <a:gd name="T8" fmla="*/ 58 w 58"/>
                  <a:gd name="T9" fmla="*/ 0 h 45"/>
                  <a:gd name="T10" fmla="*/ 58 w 58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45">
                    <a:moveTo>
                      <a:pt x="58" y="0"/>
                    </a:moveTo>
                    <a:lnTo>
                      <a:pt x="0" y="45"/>
                    </a:lnTo>
                    <a:lnTo>
                      <a:pt x="6" y="41"/>
                    </a:lnTo>
                    <a:lnTo>
                      <a:pt x="56" y="2"/>
                    </a:lnTo>
                    <a:lnTo>
                      <a:pt x="58" y="0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5" name="Freeform 1683"/>
              <p:cNvSpPr>
                <a:spLocks noEditPoints="1"/>
              </p:cNvSpPr>
              <p:nvPr/>
            </p:nvSpPr>
            <p:spPr bwMode="auto">
              <a:xfrm>
                <a:off x="5555" y="2529"/>
                <a:ext cx="74" cy="68"/>
              </a:xfrm>
              <a:custGeom>
                <a:avLst/>
                <a:gdLst>
                  <a:gd name="T0" fmla="*/ 3 w 74"/>
                  <a:gd name="T1" fmla="*/ 48 h 68"/>
                  <a:gd name="T2" fmla="*/ 61 w 74"/>
                  <a:gd name="T3" fmla="*/ 3 h 68"/>
                  <a:gd name="T4" fmla="*/ 61 w 74"/>
                  <a:gd name="T5" fmla="*/ 6 h 68"/>
                  <a:gd name="T6" fmla="*/ 71 w 74"/>
                  <a:gd name="T7" fmla="*/ 61 h 68"/>
                  <a:gd name="T8" fmla="*/ 72 w 74"/>
                  <a:gd name="T9" fmla="*/ 66 h 68"/>
                  <a:gd name="T10" fmla="*/ 67 w 74"/>
                  <a:gd name="T11" fmla="*/ 65 h 68"/>
                  <a:gd name="T12" fmla="*/ 10 w 74"/>
                  <a:gd name="T13" fmla="*/ 49 h 68"/>
                  <a:gd name="T14" fmla="*/ 3 w 74"/>
                  <a:gd name="T15" fmla="*/ 48 h 68"/>
                  <a:gd name="T16" fmla="*/ 62 w 74"/>
                  <a:gd name="T17" fmla="*/ 0 h 68"/>
                  <a:gd name="T18" fmla="*/ 62 w 74"/>
                  <a:gd name="T19" fmla="*/ 0 h 68"/>
                  <a:gd name="T20" fmla="*/ 0 w 74"/>
                  <a:gd name="T21" fmla="*/ 48 h 68"/>
                  <a:gd name="T22" fmla="*/ 74 w 74"/>
                  <a:gd name="T23" fmla="*/ 68 h 68"/>
                  <a:gd name="T24" fmla="*/ 62 w 74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68">
                    <a:moveTo>
                      <a:pt x="3" y="48"/>
                    </a:moveTo>
                    <a:lnTo>
                      <a:pt x="61" y="3"/>
                    </a:lnTo>
                    <a:lnTo>
                      <a:pt x="61" y="6"/>
                    </a:lnTo>
                    <a:lnTo>
                      <a:pt x="71" y="61"/>
                    </a:lnTo>
                    <a:lnTo>
                      <a:pt x="72" y="66"/>
                    </a:lnTo>
                    <a:lnTo>
                      <a:pt x="67" y="65"/>
                    </a:lnTo>
                    <a:lnTo>
                      <a:pt x="10" y="49"/>
                    </a:lnTo>
                    <a:lnTo>
                      <a:pt x="3" y="48"/>
                    </a:lnTo>
                    <a:close/>
                    <a:moveTo>
                      <a:pt x="62" y="0"/>
                    </a:moveTo>
                    <a:lnTo>
                      <a:pt x="62" y="0"/>
                    </a:lnTo>
                    <a:lnTo>
                      <a:pt x="0" y="48"/>
                    </a:lnTo>
                    <a:lnTo>
                      <a:pt x="74" y="6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6" name="Freeform 1684"/>
              <p:cNvSpPr>
                <a:spLocks noEditPoints="1"/>
              </p:cNvSpPr>
              <p:nvPr/>
            </p:nvSpPr>
            <p:spPr bwMode="auto">
              <a:xfrm>
                <a:off x="5555" y="2529"/>
                <a:ext cx="74" cy="68"/>
              </a:xfrm>
              <a:custGeom>
                <a:avLst/>
                <a:gdLst>
                  <a:gd name="T0" fmla="*/ 3 w 74"/>
                  <a:gd name="T1" fmla="*/ 48 h 68"/>
                  <a:gd name="T2" fmla="*/ 61 w 74"/>
                  <a:gd name="T3" fmla="*/ 3 h 68"/>
                  <a:gd name="T4" fmla="*/ 61 w 74"/>
                  <a:gd name="T5" fmla="*/ 6 h 68"/>
                  <a:gd name="T6" fmla="*/ 71 w 74"/>
                  <a:gd name="T7" fmla="*/ 61 h 68"/>
                  <a:gd name="T8" fmla="*/ 72 w 74"/>
                  <a:gd name="T9" fmla="*/ 66 h 68"/>
                  <a:gd name="T10" fmla="*/ 67 w 74"/>
                  <a:gd name="T11" fmla="*/ 65 h 68"/>
                  <a:gd name="T12" fmla="*/ 10 w 74"/>
                  <a:gd name="T13" fmla="*/ 49 h 68"/>
                  <a:gd name="T14" fmla="*/ 3 w 74"/>
                  <a:gd name="T15" fmla="*/ 48 h 68"/>
                  <a:gd name="T16" fmla="*/ 62 w 74"/>
                  <a:gd name="T17" fmla="*/ 0 h 68"/>
                  <a:gd name="T18" fmla="*/ 62 w 74"/>
                  <a:gd name="T19" fmla="*/ 0 h 68"/>
                  <a:gd name="T20" fmla="*/ 0 w 74"/>
                  <a:gd name="T21" fmla="*/ 48 h 68"/>
                  <a:gd name="T22" fmla="*/ 74 w 74"/>
                  <a:gd name="T23" fmla="*/ 68 h 68"/>
                  <a:gd name="T24" fmla="*/ 62 w 74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68">
                    <a:moveTo>
                      <a:pt x="3" y="48"/>
                    </a:moveTo>
                    <a:lnTo>
                      <a:pt x="61" y="3"/>
                    </a:lnTo>
                    <a:lnTo>
                      <a:pt x="61" y="6"/>
                    </a:lnTo>
                    <a:lnTo>
                      <a:pt x="71" y="61"/>
                    </a:lnTo>
                    <a:lnTo>
                      <a:pt x="72" y="66"/>
                    </a:lnTo>
                    <a:lnTo>
                      <a:pt x="67" y="65"/>
                    </a:lnTo>
                    <a:lnTo>
                      <a:pt x="10" y="49"/>
                    </a:lnTo>
                    <a:lnTo>
                      <a:pt x="3" y="48"/>
                    </a:lnTo>
                    <a:moveTo>
                      <a:pt x="62" y="0"/>
                    </a:moveTo>
                    <a:lnTo>
                      <a:pt x="62" y="0"/>
                    </a:lnTo>
                    <a:lnTo>
                      <a:pt x="0" y="48"/>
                    </a:lnTo>
                    <a:lnTo>
                      <a:pt x="74" y="68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7" name="Freeform 1685"/>
              <p:cNvSpPr/>
              <p:nvPr/>
            </p:nvSpPr>
            <p:spPr bwMode="auto">
              <a:xfrm>
                <a:off x="5848" y="2190"/>
                <a:ext cx="35" cy="41"/>
              </a:xfrm>
              <a:custGeom>
                <a:avLst/>
                <a:gdLst>
                  <a:gd name="T0" fmla="*/ 23 w 33"/>
                  <a:gd name="T1" fmla="*/ 0 h 39"/>
                  <a:gd name="T2" fmla="*/ 0 w 33"/>
                  <a:gd name="T3" fmla="*/ 39 h 39"/>
                  <a:gd name="T4" fmla="*/ 0 w 33"/>
                  <a:gd name="T5" fmla="*/ 39 h 39"/>
                  <a:gd name="T6" fmla="*/ 33 w 33"/>
                  <a:gd name="T7" fmla="*/ 8 h 39"/>
                  <a:gd name="T8" fmla="*/ 23 w 33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9">
                    <a:moveTo>
                      <a:pt x="23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8" name="Freeform 1686"/>
              <p:cNvSpPr/>
              <p:nvPr/>
            </p:nvSpPr>
            <p:spPr bwMode="auto">
              <a:xfrm>
                <a:off x="5847" y="223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9" name="Freeform 1687"/>
              <p:cNvSpPr/>
              <p:nvPr/>
            </p:nvSpPr>
            <p:spPr bwMode="auto">
              <a:xfrm>
                <a:off x="5844" y="2189"/>
                <a:ext cx="28" cy="46"/>
              </a:xfrm>
              <a:custGeom>
                <a:avLst/>
                <a:gdLst>
                  <a:gd name="T0" fmla="*/ 25 w 27"/>
                  <a:gd name="T1" fmla="*/ 0 h 44"/>
                  <a:gd name="T2" fmla="*/ 0 w 27"/>
                  <a:gd name="T3" fmla="*/ 43 h 44"/>
                  <a:gd name="T4" fmla="*/ 0 w 27"/>
                  <a:gd name="T5" fmla="*/ 43 h 44"/>
                  <a:gd name="T6" fmla="*/ 1 w 27"/>
                  <a:gd name="T7" fmla="*/ 44 h 44"/>
                  <a:gd name="T8" fmla="*/ 1 w 27"/>
                  <a:gd name="T9" fmla="*/ 44 h 44"/>
                  <a:gd name="T10" fmla="*/ 2 w 27"/>
                  <a:gd name="T11" fmla="*/ 42 h 44"/>
                  <a:gd name="T12" fmla="*/ 3 w 27"/>
                  <a:gd name="T13" fmla="*/ 41 h 44"/>
                  <a:gd name="T14" fmla="*/ 4 w 27"/>
                  <a:gd name="T15" fmla="*/ 40 h 44"/>
                  <a:gd name="T16" fmla="*/ 27 w 27"/>
                  <a:gd name="T17" fmla="*/ 1 h 44"/>
                  <a:gd name="T18" fmla="*/ 25 w 27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44">
                    <a:moveTo>
                      <a:pt x="25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3"/>
                      <a:pt x="1" y="43"/>
                      <a:pt x="2" y="42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0" name="Freeform 1688"/>
              <p:cNvSpPr/>
              <p:nvPr/>
            </p:nvSpPr>
            <p:spPr bwMode="auto">
              <a:xfrm>
                <a:off x="5844" y="223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1" name="Freeform 1689"/>
              <p:cNvSpPr/>
              <p:nvPr/>
            </p:nvSpPr>
            <p:spPr bwMode="auto">
              <a:xfrm>
                <a:off x="5844" y="2235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2" name="Freeform 1690"/>
              <p:cNvSpPr/>
              <p:nvPr/>
            </p:nvSpPr>
            <p:spPr bwMode="auto">
              <a:xfrm>
                <a:off x="5845" y="2198"/>
                <a:ext cx="61" cy="37"/>
              </a:xfrm>
              <a:custGeom>
                <a:avLst/>
                <a:gdLst>
                  <a:gd name="T0" fmla="*/ 36 w 58"/>
                  <a:gd name="T1" fmla="*/ 0 h 35"/>
                  <a:gd name="T2" fmla="*/ 3 w 58"/>
                  <a:gd name="T3" fmla="*/ 31 h 35"/>
                  <a:gd name="T4" fmla="*/ 2 w 58"/>
                  <a:gd name="T5" fmla="*/ 32 h 35"/>
                  <a:gd name="T6" fmla="*/ 1 w 58"/>
                  <a:gd name="T7" fmla="*/ 33 h 35"/>
                  <a:gd name="T8" fmla="*/ 0 w 58"/>
                  <a:gd name="T9" fmla="*/ 35 h 35"/>
                  <a:gd name="T10" fmla="*/ 58 w 58"/>
                  <a:gd name="T11" fmla="*/ 15 h 35"/>
                  <a:gd name="T12" fmla="*/ 58 w 58"/>
                  <a:gd name="T13" fmla="*/ 15 h 35"/>
                  <a:gd name="T14" fmla="*/ 2 w 58"/>
                  <a:gd name="T15" fmla="*/ 34 h 35"/>
                  <a:gd name="T16" fmla="*/ 38 w 58"/>
                  <a:gd name="T17" fmla="*/ 0 h 35"/>
                  <a:gd name="T18" fmla="*/ 36 w 58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35">
                    <a:moveTo>
                      <a:pt x="36" y="0"/>
                    </a:moveTo>
                    <a:cubicBezTo>
                      <a:pt x="3" y="31"/>
                      <a:pt x="3" y="31"/>
                      <a:pt x="3" y="31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3" name="Freeform 1691"/>
              <p:cNvSpPr/>
              <p:nvPr/>
            </p:nvSpPr>
            <p:spPr bwMode="auto">
              <a:xfrm>
                <a:off x="5843" y="2234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1 h 2"/>
                  <a:gd name="T6" fmla="*/ 0 w 2"/>
                  <a:gd name="T7" fmla="*/ 2 h 2"/>
                  <a:gd name="T8" fmla="*/ 2 w 2"/>
                  <a:gd name="T9" fmla="*/ 1 h 2"/>
                  <a:gd name="T10" fmla="*/ 1 w 2"/>
                  <a:gd name="T11" fmla="*/ 1 h 2"/>
                  <a:gd name="T12" fmla="*/ 1 w 2"/>
                  <a:gd name="T13" fmla="*/ 1 h 2"/>
                  <a:gd name="T14" fmla="*/ 1 w 2"/>
                  <a:gd name="T15" fmla="*/ 1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4" name="Freeform 1692"/>
              <p:cNvSpPr>
                <a:spLocks noEditPoints="1"/>
              </p:cNvSpPr>
              <p:nvPr/>
            </p:nvSpPr>
            <p:spPr bwMode="auto">
              <a:xfrm>
                <a:off x="5870" y="2188"/>
                <a:ext cx="38" cy="26"/>
              </a:xfrm>
              <a:custGeom>
                <a:avLst/>
                <a:gdLst>
                  <a:gd name="T0" fmla="*/ 38 w 38"/>
                  <a:gd name="T1" fmla="*/ 25 h 26"/>
                  <a:gd name="T2" fmla="*/ 36 w 38"/>
                  <a:gd name="T3" fmla="*/ 26 h 26"/>
                  <a:gd name="T4" fmla="*/ 36 w 38"/>
                  <a:gd name="T5" fmla="*/ 26 h 26"/>
                  <a:gd name="T6" fmla="*/ 38 w 38"/>
                  <a:gd name="T7" fmla="*/ 25 h 26"/>
                  <a:gd name="T8" fmla="*/ 1 w 38"/>
                  <a:gd name="T9" fmla="*/ 0 h 26"/>
                  <a:gd name="T10" fmla="*/ 0 w 38"/>
                  <a:gd name="T11" fmla="*/ 1 h 26"/>
                  <a:gd name="T12" fmla="*/ 2 w 38"/>
                  <a:gd name="T13" fmla="*/ 2 h 26"/>
                  <a:gd name="T14" fmla="*/ 13 w 38"/>
                  <a:gd name="T15" fmla="*/ 10 h 26"/>
                  <a:gd name="T16" fmla="*/ 15 w 38"/>
                  <a:gd name="T17" fmla="*/ 10 h 26"/>
                  <a:gd name="T18" fmla="*/ 16 w 38"/>
                  <a:gd name="T19" fmla="*/ 9 h 26"/>
                  <a:gd name="T20" fmla="*/ 1 w 38"/>
                  <a:gd name="T2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26">
                    <a:moveTo>
                      <a:pt x="38" y="25"/>
                    </a:moveTo>
                    <a:lnTo>
                      <a:pt x="36" y="26"/>
                    </a:lnTo>
                    <a:lnTo>
                      <a:pt x="36" y="26"/>
                    </a:lnTo>
                    <a:lnTo>
                      <a:pt x="38" y="25"/>
                    </a:lnTo>
                    <a:close/>
                    <a:moveTo>
                      <a:pt x="1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13" y="10"/>
                    </a:lnTo>
                    <a:lnTo>
                      <a:pt x="15" y="10"/>
                    </a:lnTo>
                    <a:lnTo>
                      <a:pt x="16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5" name="Freeform 1693"/>
              <p:cNvSpPr>
                <a:spLocks noEditPoints="1"/>
              </p:cNvSpPr>
              <p:nvPr/>
            </p:nvSpPr>
            <p:spPr bwMode="auto">
              <a:xfrm>
                <a:off x="5870" y="2188"/>
                <a:ext cx="38" cy="26"/>
              </a:xfrm>
              <a:custGeom>
                <a:avLst/>
                <a:gdLst>
                  <a:gd name="T0" fmla="*/ 38 w 38"/>
                  <a:gd name="T1" fmla="*/ 25 h 26"/>
                  <a:gd name="T2" fmla="*/ 36 w 38"/>
                  <a:gd name="T3" fmla="*/ 26 h 26"/>
                  <a:gd name="T4" fmla="*/ 36 w 38"/>
                  <a:gd name="T5" fmla="*/ 26 h 26"/>
                  <a:gd name="T6" fmla="*/ 38 w 38"/>
                  <a:gd name="T7" fmla="*/ 25 h 26"/>
                  <a:gd name="T8" fmla="*/ 1 w 38"/>
                  <a:gd name="T9" fmla="*/ 0 h 26"/>
                  <a:gd name="T10" fmla="*/ 0 w 38"/>
                  <a:gd name="T11" fmla="*/ 1 h 26"/>
                  <a:gd name="T12" fmla="*/ 2 w 38"/>
                  <a:gd name="T13" fmla="*/ 2 h 26"/>
                  <a:gd name="T14" fmla="*/ 13 w 38"/>
                  <a:gd name="T15" fmla="*/ 10 h 26"/>
                  <a:gd name="T16" fmla="*/ 15 w 38"/>
                  <a:gd name="T17" fmla="*/ 10 h 26"/>
                  <a:gd name="T18" fmla="*/ 16 w 38"/>
                  <a:gd name="T19" fmla="*/ 9 h 26"/>
                  <a:gd name="T20" fmla="*/ 1 w 38"/>
                  <a:gd name="T2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26">
                    <a:moveTo>
                      <a:pt x="38" y="25"/>
                    </a:moveTo>
                    <a:lnTo>
                      <a:pt x="36" y="26"/>
                    </a:lnTo>
                    <a:lnTo>
                      <a:pt x="36" y="26"/>
                    </a:lnTo>
                    <a:lnTo>
                      <a:pt x="38" y="25"/>
                    </a:lnTo>
                    <a:moveTo>
                      <a:pt x="1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13" y="10"/>
                    </a:lnTo>
                    <a:lnTo>
                      <a:pt x="15" y="10"/>
                    </a:lnTo>
                    <a:lnTo>
                      <a:pt x="16" y="9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6" name="Freeform 1694"/>
              <p:cNvSpPr/>
              <p:nvPr/>
            </p:nvSpPr>
            <p:spPr bwMode="auto">
              <a:xfrm>
                <a:off x="5369" y="1854"/>
                <a:ext cx="57" cy="120"/>
              </a:xfrm>
              <a:custGeom>
                <a:avLst/>
                <a:gdLst>
                  <a:gd name="T0" fmla="*/ 26 w 54"/>
                  <a:gd name="T1" fmla="*/ 0 h 114"/>
                  <a:gd name="T2" fmla="*/ 25 w 54"/>
                  <a:gd name="T3" fmla="*/ 0 h 114"/>
                  <a:gd name="T4" fmla="*/ 25 w 54"/>
                  <a:gd name="T5" fmla="*/ 0 h 114"/>
                  <a:gd name="T6" fmla="*/ 0 w 54"/>
                  <a:gd name="T7" fmla="*/ 110 h 114"/>
                  <a:gd name="T8" fmla="*/ 4 w 54"/>
                  <a:gd name="T9" fmla="*/ 114 h 114"/>
                  <a:gd name="T10" fmla="*/ 51 w 54"/>
                  <a:gd name="T11" fmla="*/ 94 h 114"/>
                  <a:gd name="T12" fmla="*/ 51 w 54"/>
                  <a:gd name="T13" fmla="*/ 93 h 114"/>
                  <a:gd name="T14" fmla="*/ 54 w 54"/>
                  <a:gd name="T15" fmla="*/ 88 h 114"/>
                  <a:gd name="T16" fmla="*/ 26 w 54"/>
                  <a:gd name="T1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14">
                    <a:moveTo>
                      <a:pt x="26" y="0"/>
                    </a:moveTo>
                    <a:cubicBezTo>
                      <a:pt x="26" y="0"/>
                      <a:pt x="26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2" y="111"/>
                      <a:pt x="3" y="112"/>
                      <a:pt x="4" y="11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4"/>
                      <a:pt x="51" y="94"/>
                      <a:pt x="51" y="93"/>
                    </a:cubicBezTo>
                    <a:cubicBezTo>
                      <a:pt x="51" y="91"/>
                      <a:pt x="52" y="89"/>
                      <a:pt x="54" y="88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7" name="Freeform 1695"/>
              <p:cNvSpPr/>
              <p:nvPr/>
            </p:nvSpPr>
            <p:spPr bwMode="auto">
              <a:xfrm>
                <a:off x="5367" y="1970"/>
                <a:ext cx="6" cy="6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6 w 6"/>
                  <a:gd name="T5" fmla="*/ 4 h 6"/>
                  <a:gd name="T6" fmla="*/ 2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2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8" name="Freeform 1696"/>
              <p:cNvSpPr/>
              <p:nvPr/>
            </p:nvSpPr>
            <p:spPr bwMode="auto">
              <a:xfrm>
                <a:off x="5423" y="1947"/>
                <a:ext cx="5" cy="6"/>
              </a:xfrm>
              <a:custGeom>
                <a:avLst/>
                <a:gdLst>
                  <a:gd name="T0" fmla="*/ 3 w 5"/>
                  <a:gd name="T1" fmla="*/ 0 h 6"/>
                  <a:gd name="T2" fmla="*/ 0 w 5"/>
                  <a:gd name="T3" fmla="*/ 5 h 6"/>
                  <a:gd name="T4" fmla="*/ 0 w 5"/>
                  <a:gd name="T5" fmla="*/ 6 h 6"/>
                  <a:gd name="T6" fmla="*/ 5 w 5"/>
                  <a:gd name="T7" fmla="*/ 4 h 6"/>
                  <a:gd name="T8" fmla="*/ 3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3" y="0"/>
                    </a:moveTo>
                    <a:cubicBezTo>
                      <a:pt x="1" y="1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9" name="Freeform 1697"/>
              <p:cNvSpPr/>
              <p:nvPr/>
            </p:nvSpPr>
            <p:spPr bwMode="auto">
              <a:xfrm>
                <a:off x="5395" y="1850"/>
                <a:ext cx="2" cy="4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4 h 4"/>
                  <a:gd name="T4" fmla="*/ 0 w 1"/>
                  <a:gd name="T5" fmla="*/ 4 h 4"/>
                  <a:gd name="T6" fmla="*/ 1 w 1"/>
                  <a:gd name="T7" fmla="*/ 4 h 4"/>
                  <a:gd name="T8" fmla="*/ 0 w 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0" name="Freeform 1698"/>
              <p:cNvSpPr/>
              <p:nvPr/>
            </p:nvSpPr>
            <p:spPr bwMode="auto">
              <a:xfrm>
                <a:off x="5366" y="1844"/>
                <a:ext cx="63" cy="133"/>
              </a:xfrm>
              <a:custGeom>
                <a:avLst/>
                <a:gdLst>
                  <a:gd name="T0" fmla="*/ 29 w 63"/>
                  <a:gd name="T1" fmla="*/ 0 h 133"/>
                  <a:gd name="T2" fmla="*/ 0 w 63"/>
                  <a:gd name="T3" fmla="*/ 133 h 133"/>
                  <a:gd name="T4" fmla="*/ 1 w 63"/>
                  <a:gd name="T5" fmla="*/ 132 h 133"/>
                  <a:gd name="T6" fmla="*/ 3 w 63"/>
                  <a:gd name="T7" fmla="*/ 126 h 133"/>
                  <a:gd name="T8" fmla="*/ 29 w 63"/>
                  <a:gd name="T9" fmla="*/ 10 h 133"/>
                  <a:gd name="T10" fmla="*/ 29 w 63"/>
                  <a:gd name="T11" fmla="*/ 6 h 133"/>
                  <a:gd name="T12" fmla="*/ 31 w 63"/>
                  <a:gd name="T13" fmla="*/ 10 h 133"/>
                  <a:gd name="T14" fmla="*/ 60 w 63"/>
                  <a:gd name="T15" fmla="*/ 103 h 133"/>
                  <a:gd name="T16" fmla="*/ 62 w 63"/>
                  <a:gd name="T17" fmla="*/ 107 h 133"/>
                  <a:gd name="T18" fmla="*/ 63 w 63"/>
                  <a:gd name="T19" fmla="*/ 106 h 133"/>
                  <a:gd name="T20" fmla="*/ 29 w 63"/>
                  <a:gd name="T2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133">
                    <a:moveTo>
                      <a:pt x="29" y="0"/>
                    </a:moveTo>
                    <a:lnTo>
                      <a:pt x="0" y="133"/>
                    </a:lnTo>
                    <a:lnTo>
                      <a:pt x="1" y="132"/>
                    </a:lnTo>
                    <a:lnTo>
                      <a:pt x="3" y="126"/>
                    </a:lnTo>
                    <a:lnTo>
                      <a:pt x="29" y="10"/>
                    </a:lnTo>
                    <a:lnTo>
                      <a:pt x="29" y="6"/>
                    </a:lnTo>
                    <a:lnTo>
                      <a:pt x="31" y="10"/>
                    </a:lnTo>
                    <a:lnTo>
                      <a:pt x="60" y="103"/>
                    </a:lnTo>
                    <a:lnTo>
                      <a:pt x="62" y="107"/>
                    </a:lnTo>
                    <a:lnTo>
                      <a:pt x="63" y="10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1" name="Freeform 1699"/>
              <p:cNvSpPr/>
              <p:nvPr/>
            </p:nvSpPr>
            <p:spPr bwMode="auto">
              <a:xfrm>
                <a:off x="5366" y="1844"/>
                <a:ext cx="63" cy="133"/>
              </a:xfrm>
              <a:custGeom>
                <a:avLst/>
                <a:gdLst>
                  <a:gd name="T0" fmla="*/ 29 w 63"/>
                  <a:gd name="T1" fmla="*/ 0 h 133"/>
                  <a:gd name="T2" fmla="*/ 0 w 63"/>
                  <a:gd name="T3" fmla="*/ 133 h 133"/>
                  <a:gd name="T4" fmla="*/ 1 w 63"/>
                  <a:gd name="T5" fmla="*/ 132 h 133"/>
                  <a:gd name="T6" fmla="*/ 3 w 63"/>
                  <a:gd name="T7" fmla="*/ 126 h 133"/>
                  <a:gd name="T8" fmla="*/ 29 w 63"/>
                  <a:gd name="T9" fmla="*/ 10 h 133"/>
                  <a:gd name="T10" fmla="*/ 29 w 63"/>
                  <a:gd name="T11" fmla="*/ 6 h 133"/>
                  <a:gd name="T12" fmla="*/ 31 w 63"/>
                  <a:gd name="T13" fmla="*/ 10 h 133"/>
                  <a:gd name="T14" fmla="*/ 60 w 63"/>
                  <a:gd name="T15" fmla="*/ 103 h 133"/>
                  <a:gd name="T16" fmla="*/ 62 w 63"/>
                  <a:gd name="T17" fmla="*/ 107 h 133"/>
                  <a:gd name="T18" fmla="*/ 63 w 63"/>
                  <a:gd name="T19" fmla="*/ 106 h 133"/>
                  <a:gd name="T20" fmla="*/ 29 w 63"/>
                  <a:gd name="T2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133">
                    <a:moveTo>
                      <a:pt x="29" y="0"/>
                    </a:moveTo>
                    <a:lnTo>
                      <a:pt x="0" y="133"/>
                    </a:lnTo>
                    <a:lnTo>
                      <a:pt x="1" y="132"/>
                    </a:lnTo>
                    <a:lnTo>
                      <a:pt x="3" y="126"/>
                    </a:lnTo>
                    <a:lnTo>
                      <a:pt x="29" y="10"/>
                    </a:lnTo>
                    <a:lnTo>
                      <a:pt x="29" y="6"/>
                    </a:lnTo>
                    <a:lnTo>
                      <a:pt x="31" y="10"/>
                    </a:lnTo>
                    <a:lnTo>
                      <a:pt x="60" y="103"/>
                    </a:lnTo>
                    <a:lnTo>
                      <a:pt x="62" y="107"/>
                    </a:lnTo>
                    <a:lnTo>
                      <a:pt x="63" y="106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2" name="Freeform 1700"/>
              <p:cNvSpPr/>
              <p:nvPr/>
            </p:nvSpPr>
            <p:spPr bwMode="auto">
              <a:xfrm>
                <a:off x="5365" y="1950"/>
                <a:ext cx="64" cy="30"/>
              </a:xfrm>
              <a:custGeom>
                <a:avLst/>
                <a:gdLst>
                  <a:gd name="T0" fmla="*/ 64 w 64"/>
                  <a:gd name="T1" fmla="*/ 0 h 30"/>
                  <a:gd name="T2" fmla="*/ 63 w 64"/>
                  <a:gd name="T3" fmla="*/ 1 h 30"/>
                  <a:gd name="T4" fmla="*/ 58 w 64"/>
                  <a:gd name="T5" fmla="*/ 3 h 30"/>
                  <a:gd name="T6" fmla="*/ 8 w 64"/>
                  <a:gd name="T7" fmla="*/ 24 h 30"/>
                  <a:gd name="T8" fmla="*/ 2 w 64"/>
                  <a:gd name="T9" fmla="*/ 26 h 30"/>
                  <a:gd name="T10" fmla="*/ 1 w 64"/>
                  <a:gd name="T11" fmla="*/ 27 h 30"/>
                  <a:gd name="T12" fmla="*/ 0 w 64"/>
                  <a:gd name="T13" fmla="*/ 30 h 30"/>
                  <a:gd name="T14" fmla="*/ 64 w 64"/>
                  <a:gd name="T15" fmla="*/ 2 h 30"/>
                  <a:gd name="T16" fmla="*/ 64 w 6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30">
                    <a:moveTo>
                      <a:pt x="64" y="0"/>
                    </a:moveTo>
                    <a:lnTo>
                      <a:pt x="63" y="1"/>
                    </a:lnTo>
                    <a:lnTo>
                      <a:pt x="58" y="3"/>
                    </a:lnTo>
                    <a:lnTo>
                      <a:pt x="8" y="24"/>
                    </a:lnTo>
                    <a:lnTo>
                      <a:pt x="2" y="26"/>
                    </a:lnTo>
                    <a:lnTo>
                      <a:pt x="1" y="27"/>
                    </a:lnTo>
                    <a:lnTo>
                      <a:pt x="0" y="30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3" name="Freeform 1701"/>
              <p:cNvSpPr/>
              <p:nvPr/>
            </p:nvSpPr>
            <p:spPr bwMode="auto">
              <a:xfrm>
                <a:off x="5365" y="1950"/>
                <a:ext cx="64" cy="30"/>
              </a:xfrm>
              <a:custGeom>
                <a:avLst/>
                <a:gdLst>
                  <a:gd name="T0" fmla="*/ 64 w 64"/>
                  <a:gd name="T1" fmla="*/ 0 h 30"/>
                  <a:gd name="T2" fmla="*/ 63 w 64"/>
                  <a:gd name="T3" fmla="*/ 1 h 30"/>
                  <a:gd name="T4" fmla="*/ 58 w 64"/>
                  <a:gd name="T5" fmla="*/ 3 h 30"/>
                  <a:gd name="T6" fmla="*/ 8 w 64"/>
                  <a:gd name="T7" fmla="*/ 24 h 30"/>
                  <a:gd name="T8" fmla="*/ 2 w 64"/>
                  <a:gd name="T9" fmla="*/ 26 h 30"/>
                  <a:gd name="T10" fmla="*/ 1 w 64"/>
                  <a:gd name="T11" fmla="*/ 27 h 30"/>
                  <a:gd name="T12" fmla="*/ 0 w 64"/>
                  <a:gd name="T13" fmla="*/ 30 h 30"/>
                  <a:gd name="T14" fmla="*/ 64 w 64"/>
                  <a:gd name="T15" fmla="*/ 2 h 30"/>
                  <a:gd name="T16" fmla="*/ 64 w 6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30">
                    <a:moveTo>
                      <a:pt x="64" y="0"/>
                    </a:moveTo>
                    <a:lnTo>
                      <a:pt x="63" y="1"/>
                    </a:lnTo>
                    <a:lnTo>
                      <a:pt x="58" y="3"/>
                    </a:lnTo>
                    <a:lnTo>
                      <a:pt x="8" y="24"/>
                    </a:lnTo>
                    <a:lnTo>
                      <a:pt x="2" y="26"/>
                    </a:lnTo>
                    <a:lnTo>
                      <a:pt x="1" y="27"/>
                    </a:lnTo>
                    <a:lnTo>
                      <a:pt x="0" y="30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4" name="Freeform 1702"/>
              <p:cNvSpPr/>
              <p:nvPr/>
            </p:nvSpPr>
            <p:spPr bwMode="auto">
              <a:xfrm>
                <a:off x="5887" y="1833"/>
                <a:ext cx="47" cy="67"/>
              </a:xfrm>
              <a:custGeom>
                <a:avLst/>
                <a:gdLst>
                  <a:gd name="T0" fmla="*/ 42 w 44"/>
                  <a:gd name="T1" fmla="*/ 0 h 64"/>
                  <a:gd name="T2" fmla="*/ 0 w 44"/>
                  <a:gd name="T3" fmla="*/ 37 h 64"/>
                  <a:gd name="T4" fmla="*/ 1 w 44"/>
                  <a:gd name="T5" fmla="*/ 42 h 64"/>
                  <a:gd name="T6" fmla="*/ 1 w 44"/>
                  <a:gd name="T7" fmla="*/ 46 h 64"/>
                  <a:gd name="T8" fmla="*/ 30 w 44"/>
                  <a:gd name="T9" fmla="*/ 64 h 64"/>
                  <a:gd name="T10" fmla="*/ 44 w 44"/>
                  <a:gd name="T11" fmla="*/ 1 h 64"/>
                  <a:gd name="T12" fmla="*/ 42 w 4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64">
                    <a:moveTo>
                      <a:pt x="42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39"/>
                      <a:pt x="1" y="40"/>
                      <a:pt x="1" y="42"/>
                    </a:cubicBezTo>
                    <a:cubicBezTo>
                      <a:pt x="1" y="43"/>
                      <a:pt x="1" y="45"/>
                      <a:pt x="1" y="46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3" y="1"/>
                      <a:pt x="42" y="1"/>
                      <a:pt x="42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5" name="Freeform 1703"/>
              <p:cNvSpPr/>
              <p:nvPr/>
            </p:nvSpPr>
            <p:spPr bwMode="auto">
              <a:xfrm>
                <a:off x="5882" y="1872"/>
                <a:ext cx="6" cy="9"/>
              </a:xfrm>
              <a:custGeom>
                <a:avLst/>
                <a:gdLst>
                  <a:gd name="T0" fmla="*/ 5 w 6"/>
                  <a:gd name="T1" fmla="*/ 0 h 9"/>
                  <a:gd name="T2" fmla="*/ 0 w 6"/>
                  <a:gd name="T3" fmla="*/ 5 h 9"/>
                  <a:gd name="T4" fmla="*/ 6 w 6"/>
                  <a:gd name="T5" fmla="*/ 9 h 9"/>
                  <a:gd name="T6" fmla="*/ 6 w 6"/>
                  <a:gd name="T7" fmla="*/ 5 h 9"/>
                  <a:gd name="T8" fmla="*/ 5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6"/>
                      <a:pt x="6" y="5"/>
                    </a:cubicBezTo>
                    <a:cubicBezTo>
                      <a:pt x="6" y="3"/>
                      <a:pt x="6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6" name="Freeform 1704"/>
              <p:cNvSpPr/>
              <p:nvPr/>
            </p:nvSpPr>
            <p:spPr bwMode="auto">
              <a:xfrm>
                <a:off x="5931" y="1831"/>
                <a:ext cx="4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7" name="Freeform 1705"/>
              <p:cNvSpPr/>
              <p:nvPr/>
            </p:nvSpPr>
            <p:spPr bwMode="auto">
              <a:xfrm>
                <a:off x="5880" y="1828"/>
                <a:ext cx="55" cy="73"/>
              </a:xfrm>
              <a:custGeom>
                <a:avLst/>
                <a:gdLst>
                  <a:gd name="T0" fmla="*/ 52 w 52"/>
                  <a:gd name="T1" fmla="*/ 0 h 70"/>
                  <a:gd name="T2" fmla="*/ 0 w 52"/>
                  <a:gd name="T3" fmla="*/ 46 h 70"/>
                  <a:gd name="T4" fmla="*/ 0 w 52"/>
                  <a:gd name="T5" fmla="*/ 46 h 70"/>
                  <a:gd name="T6" fmla="*/ 0 w 52"/>
                  <a:gd name="T7" fmla="*/ 48 h 70"/>
                  <a:gd name="T8" fmla="*/ 0 w 52"/>
                  <a:gd name="T9" fmla="*/ 48 h 70"/>
                  <a:gd name="T10" fmla="*/ 36 w 52"/>
                  <a:gd name="T11" fmla="*/ 70 h 70"/>
                  <a:gd name="T12" fmla="*/ 37 w 52"/>
                  <a:gd name="T13" fmla="*/ 69 h 70"/>
                  <a:gd name="T14" fmla="*/ 8 w 52"/>
                  <a:gd name="T15" fmla="*/ 51 h 70"/>
                  <a:gd name="T16" fmla="*/ 2 w 52"/>
                  <a:gd name="T17" fmla="*/ 47 h 70"/>
                  <a:gd name="T18" fmla="*/ 7 w 52"/>
                  <a:gd name="T19" fmla="*/ 42 h 70"/>
                  <a:gd name="T20" fmla="*/ 49 w 52"/>
                  <a:gd name="T21" fmla="*/ 5 h 70"/>
                  <a:gd name="T22" fmla="*/ 52 w 52"/>
                  <a:gd name="T23" fmla="*/ 3 h 70"/>
                  <a:gd name="T24" fmla="*/ 52 w 52"/>
                  <a:gd name="T2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70">
                    <a:moveTo>
                      <a:pt x="52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7"/>
                      <a:pt x="1" y="47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0"/>
                      <a:pt x="52" y="0"/>
                      <a:pt x="5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8" name="Freeform 1706"/>
              <p:cNvSpPr/>
              <p:nvPr/>
            </p:nvSpPr>
            <p:spPr bwMode="auto">
              <a:xfrm>
                <a:off x="5918" y="1825"/>
                <a:ext cx="19" cy="77"/>
              </a:xfrm>
              <a:custGeom>
                <a:avLst/>
                <a:gdLst>
                  <a:gd name="T0" fmla="*/ 19 w 19"/>
                  <a:gd name="T1" fmla="*/ 0 h 77"/>
                  <a:gd name="T2" fmla="*/ 17 w 19"/>
                  <a:gd name="T3" fmla="*/ 3 h 77"/>
                  <a:gd name="T4" fmla="*/ 17 w 19"/>
                  <a:gd name="T5" fmla="*/ 6 h 77"/>
                  <a:gd name="T6" fmla="*/ 16 w 19"/>
                  <a:gd name="T7" fmla="*/ 9 h 77"/>
                  <a:gd name="T8" fmla="*/ 1 w 19"/>
                  <a:gd name="T9" fmla="*/ 75 h 77"/>
                  <a:gd name="T10" fmla="*/ 0 w 19"/>
                  <a:gd name="T11" fmla="*/ 76 h 77"/>
                  <a:gd name="T12" fmla="*/ 2 w 19"/>
                  <a:gd name="T13" fmla="*/ 77 h 77"/>
                  <a:gd name="T14" fmla="*/ 19 w 19"/>
                  <a:gd name="T1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7">
                    <a:moveTo>
                      <a:pt x="19" y="0"/>
                    </a:moveTo>
                    <a:lnTo>
                      <a:pt x="17" y="3"/>
                    </a:lnTo>
                    <a:lnTo>
                      <a:pt x="17" y="6"/>
                    </a:lnTo>
                    <a:lnTo>
                      <a:pt x="16" y="9"/>
                    </a:lnTo>
                    <a:lnTo>
                      <a:pt x="1" y="75"/>
                    </a:lnTo>
                    <a:lnTo>
                      <a:pt x="0" y="76"/>
                    </a:lnTo>
                    <a:lnTo>
                      <a:pt x="2" y="7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9" name="Freeform 1707"/>
              <p:cNvSpPr/>
              <p:nvPr/>
            </p:nvSpPr>
            <p:spPr bwMode="auto">
              <a:xfrm>
                <a:off x="5918" y="1825"/>
                <a:ext cx="19" cy="77"/>
              </a:xfrm>
              <a:custGeom>
                <a:avLst/>
                <a:gdLst>
                  <a:gd name="T0" fmla="*/ 19 w 19"/>
                  <a:gd name="T1" fmla="*/ 0 h 77"/>
                  <a:gd name="T2" fmla="*/ 17 w 19"/>
                  <a:gd name="T3" fmla="*/ 3 h 77"/>
                  <a:gd name="T4" fmla="*/ 17 w 19"/>
                  <a:gd name="T5" fmla="*/ 6 h 77"/>
                  <a:gd name="T6" fmla="*/ 16 w 19"/>
                  <a:gd name="T7" fmla="*/ 9 h 77"/>
                  <a:gd name="T8" fmla="*/ 1 w 19"/>
                  <a:gd name="T9" fmla="*/ 75 h 77"/>
                  <a:gd name="T10" fmla="*/ 0 w 19"/>
                  <a:gd name="T11" fmla="*/ 76 h 77"/>
                  <a:gd name="T12" fmla="*/ 2 w 19"/>
                  <a:gd name="T13" fmla="*/ 77 h 77"/>
                  <a:gd name="T14" fmla="*/ 19 w 19"/>
                  <a:gd name="T1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7">
                    <a:moveTo>
                      <a:pt x="19" y="0"/>
                    </a:moveTo>
                    <a:lnTo>
                      <a:pt x="17" y="3"/>
                    </a:lnTo>
                    <a:lnTo>
                      <a:pt x="17" y="6"/>
                    </a:lnTo>
                    <a:lnTo>
                      <a:pt x="16" y="9"/>
                    </a:lnTo>
                    <a:lnTo>
                      <a:pt x="1" y="75"/>
                    </a:lnTo>
                    <a:lnTo>
                      <a:pt x="0" y="76"/>
                    </a:lnTo>
                    <a:lnTo>
                      <a:pt x="2" y="77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0" name="Freeform 1708"/>
              <p:cNvSpPr/>
              <p:nvPr/>
            </p:nvSpPr>
            <p:spPr bwMode="auto">
              <a:xfrm>
                <a:off x="5879" y="1876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1 w 2"/>
                  <a:gd name="T7" fmla="*/ 2 h 2"/>
                  <a:gd name="T8" fmla="*/ 1 w 2"/>
                  <a:gd name="T9" fmla="*/ 0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1" name="Freeform 1709"/>
              <p:cNvSpPr/>
              <p:nvPr/>
            </p:nvSpPr>
            <p:spPr bwMode="auto">
              <a:xfrm>
                <a:off x="5907" y="1905"/>
                <a:ext cx="58" cy="62"/>
              </a:xfrm>
              <a:custGeom>
                <a:avLst/>
                <a:gdLst>
                  <a:gd name="T0" fmla="*/ 13 w 55"/>
                  <a:gd name="T1" fmla="*/ 0 h 59"/>
                  <a:gd name="T2" fmla="*/ 0 w 55"/>
                  <a:gd name="T3" fmla="*/ 56 h 59"/>
                  <a:gd name="T4" fmla="*/ 5 w 55"/>
                  <a:gd name="T5" fmla="*/ 59 h 59"/>
                  <a:gd name="T6" fmla="*/ 55 w 55"/>
                  <a:gd name="T7" fmla="*/ 32 h 59"/>
                  <a:gd name="T8" fmla="*/ 55 w 55"/>
                  <a:gd name="T9" fmla="*/ 30 h 59"/>
                  <a:gd name="T10" fmla="*/ 55 w 55"/>
                  <a:gd name="T11" fmla="*/ 27 h 59"/>
                  <a:gd name="T12" fmla="*/ 13 w 55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59">
                    <a:moveTo>
                      <a:pt x="13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2" y="56"/>
                      <a:pt x="4" y="58"/>
                      <a:pt x="5" y="59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1"/>
                      <a:pt x="55" y="30"/>
                      <a:pt x="55" y="30"/>
                    </a:cubicBezTo>
                    <a:cubicBezTo>
                      <a:pt x="55" y="29"/>
                      <a:pt x="55" y="28"/>
                      <a:pt x="55" y="27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2" name="Freeform 1710"/>
              <p:cNvSpPr/>
              <p:nvPr/>
            </p:nvSpPr>
            <p:spPr bwMode="auto">
              <a:xfrm>
                <a:off x="5965" y="193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3 h 5"/>
                  <a:gd name="T4" fmla="*/ 0 w 5"/>
                  <a:gd name="T5" fmla="*/ 5 h 5"/>
                  <a:gd name="T6" fmla="*/ 5 w 5"/>
                  <a:gd name="T7" fmla="*/ 2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3" name="Freeform 1711"/>
              <p:cNvSpPr/>
              <p:nvPr/>
            </p:nvSpPr>
            <p:spPr bwMode="auto">
              <a:xfrm>
                <a:off x="5906" y="1964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0 w 6"/>
                  <a:gd name="T3" fmla="*/ 6 h 6"/>
                  <a:gd name="T4" fmla="*/ 6 w 6"/>
                  <a:gd name="T5" fmla="*/ 3 h 6"/>
                  <a:gd name="T6" fmla="*/ 1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3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4" name="Freeform 1712"/>
              <p:cNvSpPr/>
              <p:nvPr/>
            </p:nvSpPr>
            <p:spPr bwMode="auto">
              <a:xfrm>
                <a:off x="5921" y="1904"/>
                <a:ext cx="51" cy="31"/>
              </a:xfrm>
              <a:custGeom>
                <a:avLst/>
                <a:gdLst>
                  <a:gd name="T0" fmla="*/ 0 w 51"/>
                  <a:gd name="T1" fmla="*/ 0 h 31"/>
                  <a:gd name="T2" fmla="*/ 0 w 51"/>
                  <a:gd name="T3" fmla="*/ 1 h 31"/>
                  <a:gd name="T4" fmla="*/ 44 w 51"/>
                  <a:gd name="T5" fmla="*/ 29 h 31"/>
                  <a:gd name="T6" fmla="*/ 49 w 51"/>
                  <a:gd name="T7" fmla="*/ 31 h 31"/>
                  <a:gd name="T8" fmla="*/ 51 w 51"/>
                  <a:gd name="T9" fmla="*/ 31 h 31"/>
                  <a:gd name="T10" fmla="*/ 51 w 51"/>
                  <a:gd name="T11" fmla="*/ 30 h 31"/>
                  <a:gd name="T12" fmla="*/ 0 w 51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31">
                    <a:moveTo>
                      <a:pt x="0" y="0"/>
                    </a:moveTo>
                    <a:lnTo>
                      <a:pt x="0" y="1"/>
                    </a:lnTo>
                    <a:lnTo>
                      <a:pt x="44" y="29"/>
                    </a:lnTo>
                    <a:lnTo>
                      <a:pt x="49" y="31"/>
                    </a:lnTo>
                    <a:lnTo>
                      <a:pt x="51" y="31"/>
                    </a:lnTo>
                    <a:lnTo>
                      <a:pt x="51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5" name="Freeform 1713"/>
              <p:cNvSpPr/>
              <p:nvPr/>
            </p:nvSpPr>
            <p:spPr bwMode="auto">
              <a:xfrm>
                <a:off x="5921" y="1904"/>
                <a:ext cx="51" cy="31"/>
              </a:xfrm>
              <a:custGeom>
                <a:avLst/>
                <a:gdLst>
                  <a:gd name="T0" fmla="*/ 0 w 51"/>
                  <a:gd name="T1" fmla="*/ 0 h 31"/>
                  <a:gd name="T2" fmla="*/ 0 w 51"/>
                  <a:gd name="T3" fmla="*/ 1 h 31"/>
                  <a:gd name="T4" fmla="*/ 44 w 51"/>
                  <a:gd name="T5" fmla="*/ 29 h 31"/>
                  <a:gd name="T6" fmla="*/ 49 w 51"/>
                  <a:gd name="T7" fmla="*/ 31 h 31"/>
                  <a:gd name="T8" fmla="*/ 51 w 51"/>
                  <a:gd name="T9" fmla="*/ 31 h 31"/>
                  <a:gd name="T10" fmla="*/ 51 w 51"/>
                  <a:gd name="T11" fmla="*/ 30 h 31"/>
                  <a:gd name="T12" fmla="*/ 0 w 51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31">
                    <a:moveTo>
                      <a:pt x="0" y="0"/>
                    </a:moveTo>
                    <a:lnTo>
                      <a:pt x="0" y="1"/>
                    </a:lnTo>
                    <a:lnTo>
                      <a:pt x="44" y="29"/>
                    </a:lnTo>
                    <a:lnTo>
                      <a:pt x="49" y="31"/>
                    </a:lnTo>
                    <a:lnTo>
                      <a:pt x="51" y="31"/>
                    </a:lnTo>
                    <a:lnTo>
                      <a:pt x="51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6" name="Freeform 1714"/>
              <p:cNvSpPr/>
              <p:nvPr/>
            </p:nvSpPr>
            <p:spPr bwMode="auto">
              <a:xfrm>
                <a:off x="5904" y="1902"/>
                <a:ext cx="70" cy="70"/>
              </a:xfrm>
              <a:custGeom>
                <a:avLst/>
                <a:gdLst>
                  <a:gd name="T0" fmla="*/ 15 w 66"/>
                  <a:gd name="T1" fmla="*/ 0 h 66"/>
                  <a:gd name="T2" fmla="*/ 0 w 66"/>
                  <a:gd name="T3" fmla="*/ 66 h 66"/>
                  <a:gd name="T4" fmla="*/ 0 w 66"/>
                  <a:gd name="T5" fmla="*/ 66 h 66"/>
                  <a:gd name="T6" fmla="*/ 1 w 66"/>
                  <a:gd name="T7" fmla="*/ 66 h 66"/>
                  <a:gd name="T8" fmla="*/ 66 w 66"/>
                  <a:gd name="T9" fmla="*/ 32 h 66"/>
                  <a:gd name="T10" fmla="*/ 64 w 66"/>
                  <a:gd name="T11" fmla="*/ 30 h 66"/>
                  <a:gd name="T12" fmla="*/ 64 w 66"/>
                  <a:gd name="T13" fmla="*/ 31 h 66"/>
                  <a:gd name="T14" fmla="*/ 63 w 66"/>
                  <a:gd name="T15" fmla="*/ 31 h 66"/>
                  <a:gd name="T16" fmla="*/ 58 w 66"/>
                  <a:gd name="T17" fmla="*/ 34 h 66"/>
                  <a:gd name="T18" fmla="*/ 8 w 66"/>
                  <a:gd name="T19" fmla="*/ 61 h 66"/>
                  <a:gd name="T20" fmla="*/ 2 w 66"/>
                  <a:gd name="T21" fmla="*/ 64 h 66"/>
                  <a:gd name="T22" fmla="*/ 3 w 66"/>
                  <a:gd name="T23" fmla="*/ 58 h 66"/>
                  <a:gd name="T24" fmla="*/ 16 w 66"/>
                  <a:gd name="T25" fmla="*/ 2 h 66"/>
                  <a:gd name="T26" fmla="*/ 16 w 66"/>
                  <a:gd name="T27" fmla="*/ 1 h 66"/>
                  <a:gd name="T28" fmla="*/ 15 w 66"/>
                  <a:gd name="T2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66">
                    <a:moveTo>
                      <a:pt x="15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7" name="Freeform 1715"/>
              <p:cNvSpPr/>
              <p:nvPr/>
            </p:nvSpPr>
            <p:spPr bwMode="auto">
              <a:xfrm>
                <a:off x="5904" y="1972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8" name="Freeform 1716"/>
              <p:cNvSpPr/>
              <p:nvPr/>
            </p:nvSpPr>
            <p:spPr bwMode="auto">
              <a:xfrm>
                <a:off x="5904" y="197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9" name="Freeform 1717"/>
              <p:cNvSpPr/>
              <p:nvPr/>
            </p:nvSpPr>
            <p:spPr bwMode="auto">
              <a:xfrm>
                <a:off x="5921" y="1835"/>
                <a:ext cx="48" cy="95"/>
              </a:xfrm>
              <a:custGeom>
                <a:avLst/>
                <a:gdLst>
                  <a:gd name="T0" fmla="*/ 16 w 46"/>
                  <a:gd name="T1" fmla="*/ 0 h 90"/>
                  <a:gd name="T2" fmla="*/ 15 w 46"/>
                  <a:gd name="T3" fmla="*/ 0 h 90"/>
                  <a:gd name="T4" fmla="*/ 15 w 46"/>
                  <a:gd name="T5" fmla="*/ 0 h 90"/>
                  <a:gd name="T6" fmla="*/ 0 w 46"/>
                  <a:gd name="T7" fmla="*/ 63 h 90"/>
                  <a:gd name="T8" fmla="*/ 44 w 46"/>
                  <a:gd name="T9" fmla="*/ 90 h 90"/>
                  <a:gd name="T10" fmla="*/ 46 w 46"/>
                  <a:gd name="T11" fmla="*/ 89 h 90"/>
                  <a:gd name="T12" fmla="*/ 16 w 46"/>
                  <a:gd name="T1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90">
                    <a:moveTo>
                      <a:pt x="16" y="0"/>
                    </a:move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5" y="90"/>
                      <a:pt x="45" y="89"/>
                      <a:pt x="46" y="89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0" name="Freeform 1718"/>
              <p:cNvSpPr/>
              <p:nvPr/>
            </p:nvSpPr>
            <p:spPr bwMode="auto">
              <a:xfrm>
                <a:off x="5967" y="1929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1" name="Freeform 1719"/>
              <p:cNvSpPr/>
              <p:nvPr/>
            </p:nvSpPr>
            <p:spPr bwMode="auto">
              <a:xfrm>
                <a:off x="5937" y="183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2" name="Freeform 1720"/>
              <p:cNvSpPr/>
              <p:nvPr/>
            </p:nvSpPr>
            <p:spPr bwMode="auto">
              <a:xfrm>
                <a:off x="5921" y="1832"/>
                <a:ext cx="51" cy="102"/>
              </a:xfrm>
              <a:custGeom>
                <a:avLst/>
                <a:gdLst>
                  <a:gd name="T0" fmla="*/ 16 w 51"/>
                  <a:gd name="T1" fmla="*/ 0 h 102"/>
                  <a:gd name="T2" fmla="*/ 16 w 51"/>
                  <a:gd name="T3" fmla="*/ 0 h 102"/>
                  <a:gd name="T4" fmla="*/ 17 w 51"/>
                  <a:gd name="T5" fmla="*/ 3 h 102"/>
                  <a:gd name="T6" fmla="*/ 48 w 51"/>
                  <a:gd name="T7" fmla="*/ 97 h 102"/>
                  <a:gd name="T8" fmla="*/ 49 w 51"/>
                  <a:gd name="T9" fmla="*/ 100 h 102"/>
                  <a:gd name="T10" fmla="*/ 46 w 51"/>
                  <a:gd name="T11" fmla="*/ 98 h 102"/>
                  <a:gd name="T12" fmla="*/ 0 w 51"/>
                  <a:gd name="T13" fmla="*/ 69 h 102"/>
                  <a:gd name="T14" fmla="*/ 0 w 51"/>
                  <a:gd name="T15" fmla="*/ 72 h 102"/>
                  <a:gd name="T16" fmla="*/ 51 w 51"/>
                  <a:gd name="T17" fmla="*/ 102 h 102"/>
                  <a:gd name="T18" fmla="*/ 16 w 51"/>
                  <a:gd name="T1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102">
                    <a:moveTo>
                      <a:pt x="16" y="0"/>
                    </a:moveTo>
                    <a:lnTo>
                      <a:pt x="16" y="0"/>
                    </a:lnTo>
                    <a:lnTo>
                      <a:pt x="17" y="3"/>
                    </a:lnTo>
                    <a:lnTo>
                      <a:pt x="48" y="97"/>
                    </a:lnTo>
                    <a:lnTo>
                      <a:pt x="49" y="100"/>
                    </a:lnTo>
                    <a:lnTo>
                      <a:pt x="46" y="98"/>
                    </a:lnTo>
                    <a:lnTo>
                      <a:pt x="0" y="69"/>
                    </a:lnTo>
                    <a:lnTo>
                      <a:pt x="0" y="72"/>
                    </a:lnTo>
                    <a:lnTo>
                      <a:pt x="51" y="10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3" name="Freeform 1721"/>
              <p:cNvSpPr/>
              <p:nvPr/>
            </p:nvSpPr>
            <p:spPr bwMode="auto">
              <a:xfrm>
                <a:off x="5921" y="1832"/>
                <a:ext cx="51" cy="102"/>
              </a:xfrm>
              <a:custGeom>
                <a:avLst/>
                <a:gdLst>
                  <a:gd name="T0" fmla="*/ 16 w 51"/>
                  <a:gd name="T1" fmla="*/ 0 h 102"/>
                  <a:gd name="T2" fmla="*/ 16 w 51"/>
                  <a:gd name="T3" fmla="*/ 0 h 102"/>
                  <a:gd name="T4" fmla="*/ 17 w 51"/>
                  <a:gd name="T5" fmla="*/ 3 h 102"/>
                  <a:gd name="T6" fmla="*/ 48 w 51"/>
                  <a:gd name="T7" fmla="*/ 97 h 102"/>
                  <a:gd name="T8" fmla="*/ 49 w 51"/>
                  <a:gd name="T9" fmla="*/ 100 h 102"/>
                  <a:gd name="T10" fmla="*/ 46 w 51"/>
                  <a:gd name="T11" fmla="*/ 98 h 102"/>
                  <a:gd name="T12" fmla="*/ 0 w 51"/>
                  <a:gd name="T13" fmla="*/ 69 h 102"/>
                  <a:gd name="T14" fmla="*/ 0 w 51"/>
                  <a:gd name="T15" fmla="*/ 72 h 102"/>
                  <a:gd name="T16" fmla="*/ 51 w 51"/>
                  <a:gd name="T17" fmla="*/ 102 h 102"/>
                  <a:gd name="T18" fmla="*/ 16 w 51"/>
                  <a:gd name="T1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102">
                    <a:moveTo>
                      <a:pt x="16" y="0"/>
                    </a:moveTo>
                    <a:lnTo>
                      <a:pt x="16" y="0"/>
                    </a:lnTo>
                    <a:lnTo>
                      <a:pt x="17" y="3"/>
                    </a:lnTo>
                    <a:lnTo>
                      <a:pt x="48" y="97"/>
                    </a:lnTo>
                    <a:lnTo>
                      <a:pt x="49" y="100"/>
                    </a:lnTo>
                    <a:lnTo>
                      <a:pt x="46" y="98"/>
                    </a:lnTo>
                    <a:lnTo>
                      <a:pt x="0" y="69"/>
                    </a:lnTo>
                    <a:lnTo>
                      <a:pt x="0" y="72"/>
                    </a:lnTo>
                    <a:lnTo>
                      <a:pt x="51" y="10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4" name="Freeform 1722"/>
              <p:cNvSpPr/>
              <p:nvPr/>
            </p:nvSpPr>
            <p:spPr bwMode="auto">
              <a:xfrm>
                <a:off x="5920" y="1825"/>
                <a:ext cx="54" cy="111"/>
              </a:xfrm>
              <a:custGeom>
                <a:avLst/>
                <a:gdLst>
                  <a:gd name="T0" fmla="*/ 17 w 54"/>
                  <a:gd name="T1" fmla="*/ 0 h 111"/>
                  <a:gd name="T2" fmla="*/ 17 w 54"/>
                  <a:gd name="T3" fmla="*/ 0 h 111"/>
                  <a:gd name="T4" fmla="*/ 0 w 54"/>
                  <a:gd name="T5" fmla="*/ 77 h 111"/>
                  <a:gd name="T6" fmla="*/ 1 w 54"/>
                  <a:gd name="T7" fmla="*/ 79 h 111"/>
                  <a:gd name="T8" fmla="*/ 1 w 54"/>
                  <a:gd name="T9" fmla="*/ 76 h 111"/>
                  <a:gd name="T10" fmla="*/ 17 w 54"/>
                  <a:gd name="T11" fmla="*/ 10 h 111"/>
                  <a:gd name="T12" fmla="*/ 17 w 54"/>
                  <a:gd name="T13" fmla="*/ 7 h 111"/>
                  <a:gd name="T14" fmla="*/ 52 w 54"/>
                  <a:gd name="T15" fmla="*/ 109 h 111"/>
                  <a:gd name="T16" fmla="*/ 54 w 54"/>
                  <a:gd name="T17" fmla="*/ 111 h 111"/>
                  <a:gd name="T18" fmla="*/ 17 w 54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11">
                    <a:moveTo>
                      <a:pt x="17" y="0"/>
                    </a:moveTo>
                    <a:lnTo>
                      <a:pt x="17" y="0"/>
                    </a:lnTo>
                    <a:lnTo>
                      <a:pt x="0" y="77"/>
                    </a:lnTo>
                    <a:lnTo>
                      <a:pt x="1" y="79"/>
                    </a:lnTo>
                    <a:lnTo>
                      <a:pt x="1" y="76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52" y="109"/>
                    </a:lnTo>
                    <a:lnTo>
                      <a:pt x="54" y="11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5" name="Freeform 1723"/>
              <p:cNvSpPr/>
              <p:nvPr/>
            </p:nvSpPr>
            <p:spPr bwMode="auto">
              <a:xfrm>
                <a:off x="5920" y="1825"/>
                <a:ext cx="54" cy="111"/>
              </a:xfrm>
              <a:custGeom>
                <a:avLst/>
                <a:gdLst>
                  <a:gd name="T0" fmla="*/ 17 w 54"/>
                  <a:gd name="T1" fmla="*/ 0 h 111"/>
                  <a:gd name="T2" fmla="*/ 17 w 54"/>
                  <a:gd name="T3" fmla="*/ 0 h 111"/>
                  <a:gd name="T4" fmla="*/ 0 w 54"/>
                  <a:gd name="T5" fmla="*/ 77 h 111"/>
                  <a:gd name="T6" fmla="*/ 1 w 54"/>
                  <a:gd name="T7" fmla="*/ 79 h 111"/>
                  <a:gd name="T8" fmla="*/ 1 w 54"/>
                  <a:gd name="T9" fmla="*/ 76 h 111"/>
                  <a:gd name="T10" fmla="*/ 17 w 54"/>
                  <a:gd name="T11" fmla="*/ 10 h 111"/>
                  <a:gd name="T12" fmla="*/ 17 w 54"/>
                  <a:gd name="T13" fmla="*/ 7 h 111"/>
                  <a:gd name="T14" fmla="*/ 52 w 54"/>
                  <a:gd name="T15" fmla="*/ 109 h 111"/>
                  <a:gd name="T16" fmla="*/ 54 w 54"/>
                  <a:gd name="T17" fmla="*/ 111 h 111"/>
                  <a:gd name="T18" fmla="*/ 17 w 54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11">
                    <a:moveTo>
                      <a:pt x="17" y="0"/>
                    </a:moveTo>
                    <a:lnTo>
                      <a:pt x="17" y="0"/>
                    </a:lnTo>
                    <a:lnTo>
                      <a:pt x="0" y="77"/>
                    </a:lnTo>
                    <a:lnTo>
                      <a:pt x="1" y="79"/>
                    </a:lnTo>
                    <a:lnTo>
                      <a:pt x="1" y="76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52" y="109"/>
                    </a:lnTo>
                    <a:lnTo>
                      <a:pt x="54" y="111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6" name="Freeform 1724"/>
              <p:cNvSpPr/>
              <p:nvPr/>
            </p:nvSpPr>
            <p:spPr bwMode="auto">
              <a:xfrm>
                <a:off x="5849" y="2240"/>
                <a:ext cx="54" cy="64"/>
              </a:xfrm>
              <a:custGeom>
                <a:avLst/>
                <a:gdLst>
                  <a:gd name="T0" fmla="*/ 0 w 51"/>
                  <a:gd name="T1" fmla="*/ 0 h 60"/>
                  <a:gd name="T2" fmla="*/ 0 w 51"/>
                  <a:gd name="T3" fmla="*/ 0 h 60"/>
                  <a:gd name="T4" fmla="*/ 45 w 51"/>
                  <a:gd name="T5" fmla="*/ 60 h 60"/>
                  <a:gd name="T6" fmla="*/ 48 w 51"/>
                  <a:gd name="T7" fmla="*/ 59 h 60"/>
                  <a:gd name="T8" fmla="*/ 51 w 51"/>
                  <a:gd name="T9" fmla="*/ 24 h 60"/>
                  <a:gd name="T10" fmla="*/ 48 w 51"/>
                  <a:gd name="T11" fmla="*/ 25 h 60"/>
                  <a:gd name="T12" fmla="*/ 42 w 51"/>
                  <a:gd name="T13" fmla="*/ 19 h 60"/>
                  <a:gd name="T14" fmla="*/ 0 w 51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6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60"/>
                      <a:pt x="47" y="60"/>
                      <a:pt x="48" y="59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0" y="25"/>
                      <a:pt x="49" y="25"/>
                      <a:pt x="48" y="25"/>
                    </a:cubicBezTo>
                    <a:cubicBezTo>
                      <a:pt x="45" y="25"/>
                      <a:pt x="42" y="22"/>
                      <a:pt x="42" y="1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7" name="Freeform 1725"/>
              <p:cNvSpPr/>
              <p:nvPr/>
            </p:nvSpPr>
            <p:spPr bwMode="auto">
              <a:xfrm>
                <a:off x="5893" y="2260"/>
                <a:ext cx="10" cy="7"/>
              </a:xfrm>
              <a:custGeom>
                <a:avLst/>
                <a:gdLst>
                  <a:gd name="T0" fmla="*/ 0 w 9"/>
                  <a:gd name="T1" fmla="*/ 0 h 6"/>
                  <a:gd name="T2" fmla="*/ 6 w 9"/>
                  <a:gd name="T3" fmla="*/ 6 h 6"/>
                  <a:gd name="T4" fmla="*/ 9 w 9"/>
                  <a:gd name="T5" fmla="*/ 5 h 6"/>
                  <a:gd name="T6" fmla="*/ 9 w 9"/>
                  <a:gd name="T7" fmla="*/ 4 h 6"/>
                  <a:gd name="T8" fmla="*/ 0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0" y="3"/>
                      <a:pt x="3" y="6"/>
                      <a:pt x="6" y="6"/>
                    </a:cubicBezTo>
                    <a:cubicBezTo>
                      <a:pt x="7" y="6"/>
                      <a:pt x="8" y="6"/>
                      <a:pt x="9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8" name="Freeform 1726"/>
              <p:cNvSpPr/>
              <p:nvPr/>
            </p:nvSpPr>
            <p:spPr bwMode="auto">
              <a:xfrm>
                <a:off x="5897" y="2303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9" name="Freeform 1727"/>
              <p:cNvSpPr/>
              <p:nvPr/>
            </p:nvSpPr>
            <p:spPr bwMode="auto">
              <a:xfrm>
                <a:off x="5848" y="2240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0" name="Freeform 1728"/>
              <p:cNvSpPr/>
              <p:nvPr/>
            </p:nvSpPr>
            <p:spPr bwMode="auto">
              <a:xfrm>
                <a:off x="5845" y="2237"/>
                <a:ext cx="58" cy="73"/>
              </a:xfrm>
              <a:custGeom>
                <a:avLst/>
                <a:gdLst>
                  <a:gd name="T0" fmla="*/ 0 w 58"/>
                  <a:gd name="T1" fmla="*/ 0 h 73"/>
                  <a:gd name="T2" fmla="*/ 1 w 58"/>
                  <a:gd name="T3" fmla="*/ 3 h 73"/>
                  <a:gd name="T4" fmla="*/ 55 w 58"/>
                  <a:gd name="T5" fmla="*/ 73 h 73"/>
                  <a:gd name="T6" fmla="*/ 55 w 58"/>
                  <a:gd name="T7" fmla="*/ 71 h 73"/>
                  <a:gd name="T8" fmla="*/ 52 w 58"/>
                  <a:gd name="T9" fmla="*/ 67 h 73"/>
                  <a:gd name="T10" fmla="*/ 4 w 58"/>
                  <a:gd name="T11" fmla="*/ 3 h 73"/>
                  <a:gd name="T12" fmla="*/ 3 w 58"/>
                  <a:gd name="T13" fmla="*/ 3 h 73"/>
                  <a:gd name="T14" fmla="*/ 4 w 58"/>
                  <a:gd name="T15" fmla="*/ 3 h 73"/>
                  <a:gd name="T16" fmla="*/ 48 w 58"/>
                  <a:gd name="T17" fmla="*/ 23 h 73"/>
                  <a:gd name="T18" fmla="*/ 58 w 58"/>
                  <a:gd name="T19" fmla="*/ 28 h 73"/>
                  <a:gd name="T20" fmla="*/ 58 w 58"/>
                  <a:gd name="T21" fmla="*/ 25 h 73"/>
                  <a:gd name="T22" fmla="*/ 0 w 58"/>
                  <a:gd name="T2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73">
                    <a:moveTo>
                      <a:pt x="0" y="0"/>
                    </a:moveTo>
                    <a:lnTo>
                      <a:pt x="1" y="3"/>
                    </a:lnTo>
                    <a:lnTo>
                      <a:pt x="55" y="73"/>
                    </a:lnTo>
                    <a:lnTo>
                      <a:pt x="55" y="71"/>
                    </a:lnTo>
                    <a:lnTo>
                      <a:pt x="52" y="67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8" y="23"/>
                    </a:lnTo>
                    <a:lnTo>
                      <a:pt x="58" y="28"/>
                    </a:lnTo>
                    <a:lnTo>
                      <a:pt x="58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1" name="Freeform 1729"/>
              <p:cNvSpPr/>
              <p:nvPr/>
            </p:nvSpPr>
            <p:spPr bwMode="auto">
              <a:xfrm>
                <a:off x="5845" y="2237"/>
                <a:ext cx="58" cy="73"/>
              </a:xfrm>
              <a:custGeom>
                <a:avLst/>
                <a:gdLst>
                  <a:gd name="T0" fmla="*/ 0 w 58"/>
                  <a:gd name="T1" fmla="*/ 0 h 73"/>
                  <a:gd name="T2" fmla="*/ 1 w 58"/>
                  <a:gd name="T3" fmla="*/ 3 h 73"/>
                  <a:gd name="T4" fmla="*/ 55 w 58"/>
                  <a:gd name="T5" fmla="*/ 73 h 73"/>
                  <a:gd name="T6" fmla="*/ 55 w 58"/>
                  <a:gd name="T7" fmla="*/ 71 h 73"/>
                  <a:gd name="T8" fmla="*/ 52 w 58"/>
                  <a:gd name="T9" fmla="*/ 67 h 73"/>
                  <a:gd name="T10" fmla="*/ 4 w 58"/>
                  <a:gd name="T11" fmla="*/ 3 h 73"/>
                  <a:gd name="T12" fmla="*/ 3 w 58"/>
                  <a:gd name="T13" fmla="*/ 3 h 73"/>
                  <a:gd name="T14" fmla="*/ 4 w 58"/>
                  <a:gd name="T15" fmla="*/ 3 h 73"/>
                  <a:gd name="T16" fmla="*/ 48 w 58"/>
                  <a:gd name="T17" fmla="*/ 23 h 73"/>
                  <a:gd name="T18" fmla="*/ 58 w 58"/>
                  <a:gd name="T19" fmla="*/ 28 h 73"/>
                  <a:gd name="T20" fmla="*/ 58 w 58"/>
                  <a:gd name="T21" fmla="*/ 25 h 73"/>
                  <a:gd name="T22" fmla="*/ 0 w 58"/>
                  <a:gd name="T2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73">
                    <a:moveTo>
                      <a:pt x="0" y="0"/>
                    </a:moveTo>
                    <a:lnTo>
                      <a:pt x="1" y="3"/>
                    </a:lnTo>
                    <a:lnTo>
                      <a:pt x="55" y="73"/>
                    </a:lnTo>
                    <a:lnTo>
                      <a:pt x="55" y="71"/>
                    </a:lnTo>
                    <a:lnTo>
                      <a:pt x="52" y="67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8" y="23"/>
                    </a:lnTo>
                    <a:lnTo>
                      <a:pt x="58" y="28"/>
                    </a:lnTo>
                    <a:lnTo>
                      <a:pt x="58" y="2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2" name="Freeform 1730"/>
              <p:cNvSpPr/>
              <p:nvPr/>
            </p:nvSpPr>
            <p:spPr bwMode="auto">
              <a:xfrm>
                <a:off x="5844" y="2236"/>
                <a:ext cx="2" cy="4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1 h 4"/>
                  <a:gd name="T4" fmla="*/ 2 w 2"/>
                  <a:gd name="T5" fmla="*/ 4 h 4"/>
                  <a:gd name="T6" fmla="*/ 1 w 2"/>
                  <a:gd name="T7" fmla="*/ 1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3" name="Freeform 1731"/>
              <p:cNvSpPr/>
              <p:nvPr/>
            </p:nvSpPr>
            <p:spPr bwMode="auto">
              <a:xfrm>
                <a:off x="5843" y="223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4" name="Freeform 1732"/>
              <p:cNvSpPr/>
              <p:nvPr/>
            </p:nvSpPr>
            <p:spPr bwMode="auto">
              <a:xfrm>
                <a:off x="5900" y="2262"/>
                <a:ext cx="29" cy="50"/>
              </a:xfrm>
              <a:custGeom>
                <a:avLst/>
                <a:gdLst>
                  <a:gd name="T0" fmla="*/ 3 w 29"/>
                  <a:gd name="T1" fmla="*/ 0 h 50"/>
                  <a:gd name="T2" fmla="*/ 3 w 29"/>
                  <a:gd name="T3" fmla="*/ 3 h 50"/>
                  <a:gd name="T4" fmla="*/ 3 w 29"/>
                  <a:gd name="T5" fmla="*/ 4 h 50"/>
                  <a:gd name="T6" fmla="*/ 0 w 29"/>
                  <a:gd name="T7" fmla="*/ 41 h 50"/>
                  <a:gd name="T8" fmla="*/ 0 w 29"/>
                  <a:gd name="T9" fmla="*/ 46 h 50"/>
                  <a:gd name="T10" fmla="*/ 0 w 29"/>
                  <a:gd name="T11" fmla="*/ 48 h 50"/>
                  <a:gd name="T12" fmla="*/ 1 w 29"/>
                  <a:gd name="T13" fmla="*/ 50 h 50"/>
                  <a:gd name="T14" fmla="*/ 29 w 29"/>
                  <a:gd name="T15" fmla="*/ 13 h 50"/>
                  <a:gd name="T16" fmla="*/ 1 w 29"/>
                  <a:gd name="T17" fmla="*/ 50 h 50"/>
                  <a:gd name="T18" fmla="*/ 4 w 29"/>
                  <a:gd name="T19" fmla="*/ 2 h 50"/>
                  <a:gd name="T20" fmla="*/ 3 w 29"/>
                  <a:gd name="T2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50">
                    <a:moveTo>
                      <a:pt x="3" y="0"/>
                    </a:moveTo>
                    <a:lnTo>
                      <a:pt x="3" y="3"/>
                    </a:lnTo>
                    <a:lnTo>
                      <a:pt x="3" y="4"/>
                    </a:lnTo>
                    <a:lnTo>
                      <a:pt x="0" y="41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1" y="50"/>
                    </a:lnTo>
                    <a:lnTo>
                      <a:pt x="29" y="13"/>
                    </a:lnTo>
                    <a:lnTo>
                      <a:pt x="1" y="50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5" name="Freeform 1733"/>
              <p:cNvSpPr/>
              <p:nvPr/>
            </p:nvSpPr>
            <p:spPr bwMode="auto">
              <a:xfrm>
                <a:off x="5900" y="2262"/>
                <a:ext cx="29" cy="50"/>
              </a:xfrm>
              <a:custGeom>
                <a:avLst/>
                <a:gdLst>
                  <a:gd name="T0" fmla="*/ 3 w 29"/>
                  <a:gd name="T1" fmla="*/ 0 h 50"/>
                  <a:gd name="T2" fmla="*/ 3 w 29"/>
                  <a:gd name="T3" fmla="*/ 3 h 50"/>
                  <a:gd name="T4" fmla="*/ 3 w 29"/>
                  <a:gd name="T5" fmla="*/ 4 h 50"/>
                  <a:gd name="T6" fmla="*/ 0 w 29"/>
                  <a:gd name="T7" fmla="*/ 41 h 50"/>
                  <a:gd name="T8" fmla="*/ 0 w 29"/>
                  <a:gd name="T9" fmla="*/ 46 h 50"/>
                  <a:gd name="T10" fmla="*/ 0 w 29"/>
                  <a:gd name="T11" fmla="*/ 48 h 50"/>
                  <a:gd name="T12" fmla="*/ 1 w 29"/>
                  <a:gd name="T13" fmla="*/ 50 h 50"/>
                  <a:gd name="T14" fmla="*/ 29 w 29"/>
                  <a:gd name="T15" fmla="*/ 13 h 50"/>
                  <a:gd name="T16" fmla="*/ 1 w 29"/>
                  <a:gd name="T17" fmla="*/ 50 h 50"/>
                  <a:gd name="T18" fmla="*/ 4 w 29"/>
                  <a:gd name="T19" fmla="*/ 2 h 50"/>
                  <a:gd name="T20" fmla="*/ 3 w 29"/>
                  <a:gd name="T2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50">
                    <a:moveTo>
                      <a:pt x="3" y="0"/>
                    </a:moveTo>
                    <a:lnTo>
                      <a:pt x="3" y="3"/>
                    </a:lnTo>
                    <a:lnTo>
                      <a:pt x="3" y="4"/>
                    </a:lnTo>
                    <a:lnTo>
                      <a:pt x="0" y="41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1" y="50"/>
                    </a:lnTo>
                    <a:lnTo>
                      <a:pt x="29" y="13"/>
                    </a:lnTo>
                    <a:lnTo>
                      <a:pt x="1" y="50"/>
                    </a:lnTo>
                    <a:lnTo>
                      <a:pt x="4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6" name="Freeform 1734"/>
              <p:cNvSpPr/>
              <p:nvPr/>
            </p:nvSpPr>
            <p:spPr bwMode="auto">
              <a:xfrm>
                <a:off x="5934" y="2241"/>
                <a:ext cx="34" cy="29"/>
              </a:xfrm>
              <a:custGeom>
                <a:avLst/>
                <a:gdLst>
                  <a:gd name="T0" fmla="*/ 10 w 33"/>
                  <a:gd name="T1" fmla="*/ 0 h 27"/>
                  <a:gd name="T2" fmla="*/ 0 w 33"/>
                  <a:gd name="T3" fmla="*/ 24 h 27"/>
                  <a:gd name="T4" fmla="*/ 4 w 33"/>
                  <a:gd name="T5" fmla="*/ 27 h 27"/>
                  <a:gd name="T6" fmla="*/ 32 w 33"/>
                  <a:gd name="T7" fmla="*/ 18 h 27"/>
                  <a:gd name="T8" fmla="*/ 32 w 33"/>
                  <a:gd name="T9" fmla="*/ 18 h 27"/>
                  <a:gd name="T10" fmla="*/ 33 w 33"/>
                  <a:gd name="T11" fmla="*/ 16 h 27"/>
                  <a:gd name="T12" fmla="*/ 10 w 33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7">
                    <a:moveTo>
                      <a:pt x="1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2" y="25"/>
                      <a:pt x="3" y="26"/>
                      <a:pt x="4" y="2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7"/>
                      <a:pt x="32" y="17"/>
                      <a:pt x="33" y="16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7" name="Freeform 1735"/>
              <p:cNvSpPr/>
              <p:nvPr/>
            </p:nvSpPr>
            <p:spPr bwMode="auto">
              <a:xfrm>
                <a:off x="5967" y="2258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1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8" name="Freeform 1736"/>
              <p:cNvSpPr/>
              <p:nvPr/>
            </p:nvSpPr>
            <p:spPr bwMode="auto">
              <a:xfrm>
                <a:off x="5931" y="2267"/>
                <a:ext cx="7" cy="5"/>
              </a:xfrm>
              <a:custGeom>
                <a:avLst/>
                <a:gdLst>
                  <a:gd name="T0" fmla="*/ 2 w 6"/>
                  <a:gd name="T1" fmla="*/ 0 h 5"/>
                  <a:gd name="T2" fmla="*/ 0 w 6"/>
                  <a:gd name="T3" fmla="*/ 5 h 5"/>
                  <a:gd name="T4" fmla="*/ 6 w 6"/>
                  <a:gd name="T5" fmla="*/ 3 h 5"/>
                  <a:gd name="T6" fmla="*/ 2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9" name="Freeform 1737"/>
              <p:cNvSpPr/>
              <p:nvPr/>
            </p:nvSpPr>
            <p:spPr bwMode="auto">
              <a:xfrm>
                <a:off x="5930" y="2239"/>
                <a:ext cx="44" cy="35"/>
              </a:xfrm>
              <a:custGeom>
                <a:avLst/>
                <a:gdLst>
                  <a:gd name="T0" fmla="*/ 15 w 44"/>
                  <a:gd name="T1" fmla="*/ 0 h 35"/>
                  <a:gd name="T2" fmla="*/ 14 w 44"/>
                  <a:gd name="T3" fmla="*/ 2 h 35"/>
                  <a:gd name="T4" fmla="*/ 38 w 44"/>
                  <a:gd name="T5" fmla="*/ 19 h 35"/>
                  <a:gd name="T6" fmla="*/ 40 w 44"/>
                  <a:gd name="T7" fmla="*/ 20 h 35"/>
                  <a:gd name="T8" fmla="*/ 37 w 44"/>
                  <a:gd name="T9" fmla="*/ 21 h 35"/>
                  <a:gd name="T10" fmla="*/ 8 w 44"/>
                  <a:gd name="T11" fmla="*/ 31 h 35"/>
                  <a:gd name="T12" fmla="*/ 1 w 44"/>
                  <a:gd name="T13" fmla="*/ 33 h 35"/>
                  <a:gd name="T14" fmla="*/ 0 w 44"/>
                  <a:gd name="T15" fmla="*/ 35 h 35"/>
                  <a:gd name="T16" fmla="*/ 44 w 44"/>
                  <a:gd name="T17" fmla="*/ 21 h 35"/>
                  <a:gd name="T18" fmla="*/ 15 w 44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35">
                    <a:moveTo>
                      <a:pt x="15" y="0"/>
                    </a:moveTo>
                    <a:lnTo>
                      <a:pt x="14" y="2"/>
                    </a:lnTo>
                    <a:lnTo>
                      <a:pt x="38" y="19"/>
                    </a:lnTo>
                    <a:lnTo>
                      <a:pt x="40" y="20"/>
                    </a:lnTo>
                    <a:lnTo>
                      <a:pt x="37" y="21"/>
                    </a:lnTo>
                    <a:lnTo>
                      <a:pt x="8" y="31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44" y="2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0" name="Freeform 1738"/>
              <p:cNvSpPr/>
              <p:nvPr/>
            </p:nvSpPr>
            <p:spPr bwMode="auto">
              <a:xfrm>
                <a:off x="5930" y="2239"/>
                <a:ext cx="44" cy="35"/>
              </a:xfrm>
              <a:custGeom>
                <a:avLst/>
                <a:gdLst>
                  <a:gd name="T0" fmla="*/ 15 w 44"/>
                  <a:gd name="T1" fmla="*/ 0 h 35"/>
                  <a:gd name="T2" fmla="*/ 14 w 44"/>
                  <a:gd name="T3" fmla="*/ 2 h 35"/>
                  <a:gd name="T4" fmla="*/ 38 w 44"/>
                  <a:gd name="T5" fmla="*/ 19 h 35"/>
                  <a:gd name="T6" fmla="*/ 40 w 44"/>
                  <a:gd name="T7" fmla="*/ 20 h 35"/>
                  <a:gd name="T8" fmla="*/ 37 w 44"/>
                  <a:gd name="T9" fmla="*/ 21 h 35"/>
                  <a:gd name="T10" fmla="*/ 8 w 44"/>
                  <a:gd name="T11" fmla="*/ 31 h 35"/>
                  <a:gd name="T12" fmla="*/ 1 w 44"/>
                  <a:gd name="T13" fmla="*/ 33 h 35"/>
                  <a:gd name="T14" fmla="*/ 0 w 44"/>
                  <a:gd name="T15" fmla="*/ 35 h 35"/>
                  <a:gd name="T16" fmla="*/ 44 w 44"/>
                  <a:gd name="T17" fmla="*/ 21 h 35"/>
                  <a:gd name="T18" fmla="*/ 15 w 44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35">
                    <a:moveTo>
                      <a:pt x="15" y="0"/>
                    </a:moveTo>
                    <a:lnTo>
                      <a:pt x="14" y="2"/>
                    </a:lnTo>
                    <a:lnTo>
                      <a:pt x="38" y="19"/>
                    </a:lnTo>
                    <a:lnTo>
                      <a:pt x="40" y="20"/>
                    </a:lnTo>
                    <a:lnTo>
                      <a:pt x="37" y="21"/>
                    </a:lnTo>
                    <a:lnTo>
                      <a:pt x="8" y="31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44" y="21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1" name="Freeform 1739"/>
              <p:cNvSpPr/>
              <p:nvPr/>
            </p:nvSpPr>
            <p:spPr bwMode="auto">
              <a:xfrm>
                <a:off x="5929" y="2239"/>
                <a:ext cx="16" cy="35"/>
              </a:xfrm>
              <a:custGeom>
                <a:avLst/>
                <a:gdLst>
                  <a:gd name="T0" fmla="*/ 14 w 15"/>
                  <a:gd name="T1" fmla="*/ 0 h 33"/>
                  <a:gd name="T2" fmla="*/ 0 w 15"/>
                  <a:gd name="T3" fmla="*/ 32 h 33"/>
                  <a:gd name="T4" fmla="*/ 1 w 15"/>
                  <a:gd name="T5" fmla="*/ 33 h 33"/>
                  <a:gd name="T6" fmla="*/ 1 w 15"/>
                  <a:gd name="T7" fmla="*/ 33 h 33"/>
                  <a:gd name="T8" fmla="*/ 1 w 15"/>
                  <a:gd name="T9" fmla="*/ 33 h 33"/>
                  <a:gd name="T10" fmla="*/ 2 w 15"/>
                  <a:gd name="T11" fmla="*/ 31 h 33"/>
                  <a:gd name="T12" fmla="*/ 4 w 15"/>
                  <a:gd name="T13" fmla="*/ 26 h 33"/>
                  <a:gd name="T14" fmla="*/ 14 w 15"/>
                  <a:gd name="T15" fmla="*/ 2 h 33"/>
                  <a:gd name="T16" fmla="*/ 15 w 15"/>
                  <a:gd name="T17" fmla="*/ 0 h 33"/>
                  <a:gd name="T18" fmla="*/ 14 w 15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33">
                    <a:moveTo>
                      <a:pt x="14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2" name="Freeform 1740"/>
              <p:cNvSpPr/>
              <p:nvPr/>
            </p:nvSpPr>
            <p:spPr bwMode="auto">
              <a:xfrm>
                <a:off x="5929" y="227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3" name="Freeform 1741"/>
              <p:cNvSpPr/>
              <p:nvPr/>
            </p:nvSpPr>
            <p:spPr bwMode="auto">
              <a:xfrm>
                <a:off x="5364" y="2224"/>
                <a:ext cx="21" cy="17"/>
              </a:xfrm>
              <a:custGeom>
                <a:avLst/>
                <a:gdLst>
                  <a:gd name="T0" fmla="*/ 14 w 20"/>
                  <a:gd name="T1" fmla="*/ 0 h 16"/>
                  <a:gd name="T2" fmla="*/ 8 w 20"/>
                  <a:gd name="T3" fmla="*/ 3 h 16"/>
                  <a:gd name="T4" fmla="*/ 6 w 20"/>
                  <a:gd name="T5" fmla="*/ 2 h 16"/>
                  <a:gd name="T6" fmla="*/ 0 w 20"/>
                  <a:gd name="T7" fmla="*/ 15 h 16"/>
                  <a:gd name="T8" fmla="*/ 1 w 20"/>
                  <a:gd name="T9" fmla="*/ 16 h 16"/>
                  <a:gd name="T10" fmla="*/ 20 w 20"/>
                  <a:gd name="T11" fmla="*/ 3 h 16"/>
                  <a:gd name="T12" fmla="*/ 14 w 20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6">
                    <a:moveTo>
                      <a:pt x="14" y="0"/>
                    </a:moveTo>
                    <a:cubicBezTo>
                      <a:pt x="13" y="2"/>
                      <a:pt x="11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6"/>
                      <a:pt x="1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4" name="Freeform 1742"/>
              <p:cNvSpPr/>
              <p:nvPr/>
            </p:nvSpPr>
            <p:spPr bwMode="auto">
              <a:xfrm>
                <a:off x="5370" y="2220"/>
                <a:ext cx="9" cy="8"/>
              </a:xfrm>
              <a:custGeom>
                <a:avLst/>
                <a:gdLst>
                  <a:gd name="T0" fmla="*/ 3 w 8"/>
                  <a:gd name="T1" fmla="*/ 0 h 7"/>
                  <a:gd name="T2" fmla="*/ 0 w 8"/>
                  <a:gd name="T3" fmla="*/ 6 h 7"/>
                  <a:gd name="T4" fmla="*/ 2 w 8"/>
                  <a:gd name="T5" fmla="*/ 7 h 7"/>
                  <a:gd name="T6" fmla="*/ 8 w 8"/>
                  <a:gd name="T7" fmla="*/ 4 h 7"/>
                  <a:gd name="T8" fmla="*/ 3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5" y="7"/>
                      <a:pt x="7" y="6"/>
                      <a:pt x="8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5" name="Freeform 1743"/>
              <p:cNvSpPr/>
              <p:nvPr/>
            </p:nvSpPr>
            <p:spPr bwMode="auto">
              <a:xfrm>
                <a:off x="5364" y="2240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6" name="Freeform 1744"/>
              <p:cNvSpPr/>
              <p:nvPr/>
            </p:nvSpPr>
            <p:spPr bwMode="auto">
              <a:xfrm>
                <a:off x="5361" y="2218"/>
                <a:ext cx="25" cy="25"/>
              </a:xfrm>
              <a:custGeom>
                <a:avLst/>
                <a:gdLst>
                  <a:gd name="T0" fmla="*/ 11 w 25"/>
                  <a:gd name="T1" fmla="*/ 0 h 25"/>
                  <a:gd name="T2" fmla="*/ 11 w 25"/>
                  <a:gd name="T3" fmla="*/ 0 h 25"/>
                  <a:gd name="T4" fmla="*/ 0 w 25"/>
                  <a:gd name="T5" fmla="*/ 25 h 25"/>
                  <a:gd name="T6" fmla="*/ 3 w 25"/>
                  <a:gd name="T7" fmla="*/ 24 h 25"/>
                  <a:gd name="T8" fmla="*/ 3 w 25"/>
                  <a:gd name="T9" fmla="*/ 22 h 25"/>
                  <a:gd name="T10" fmla="*/ 9 w 25"/>
                  <a:gd name="T11" fmla="*/ 9 h 25"/>
                  <a:gd name="T12" fmla="*/ 12 w 25"/>
                  <a:gd name="T13" fmla="*/ 2 h 25"/>
                  <a:gd name="T14" fmla="*/ 18 w 25"/>
                  <a:gd name="T15" fmla="*/ 6 h 25"/>
                  <a:gd name="T16" fmla="*/ 24 w 25"/>
                  <a:gd name="T17" fmla="*/ 10 h 25"/>
                  <a:gd name="T18" fmla="*/ 25 w 25"/>
                  <a:gd name="T19" fmla="*/ 9 h 25"/>
                  <a:gd name="T20" fmla="*/ 11 w 25"/>
                  <a:gd name="T2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25">
                    <a:moveTo>
                      <a:pt x="11" y="0"/>
                    </a:moveTo>
                    <a:lnTo>
                      <a:pt x="11" y="0"/>
                    </a:lnTo>
                    <a:lnTo>
                      <a:pt x="0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9" y="9"/>
                    </a:lnTo>
                    <a:lnTo>
                      <a:pt x="12" y="2"/>
                    </a:lnTo>
                    <a:lnTo>
                      <a:pt x="18" y="6"/>
                    </a:lnTo>
                    <a:lnTo>
                      <a:pt x="24" y="10"/>
                    </a:lnTo>
                    <a:lnTo>
                      <a:pt x="25" y="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7" name="Freeform 1745"/>
              <p:cNvSpPr/>
              <p:nvPr/>
            </p:nvSpPr>
            <p:spPr bwMode="auto">
              <a:xfrm>
                <a:off x="5361" y="2218"/>
                <a:ext cx="25" cy="25"/>
              </a:xfrm>
              <a:custGeom>
                <a:avLst/>
                <a:gdLst>
                  <a:gd name="T0" fmla="*/ 11 w 25"/>
                  <a:gd name="T1" fmla="*/ 0 h 25"/>
                  <a:gd name="T2" fmla="*/ 11 w 25"/>
                  <a:gd name="T3" fmla="*/ 0 h 25"/>
                  <a:gd name="T4" fmla="*/ 0 w 25"/>
                  <a:gd name="T5" fmla="*/ 25 h 25"/>
                  <a:gd name="T6" fmla="*/ 3 w 25"/>
                  <a:gd name="T7" fmla="*/ 24 h 25"/>
                  <a:gd name="T8" fmla="*/ 3 w 25"/>
                  <a:gd name="T9" fmla="*/ 22 h 25"/>
                  <a:gd name="T10" fmla="*/ 9 w 25"/>
                  <a:gd name="T11" fmla="*/ 9 h 25"/>
                  <a:gd name="T12" fmla="*/ 12 w 25"/>
                  <a:gd name="T13" fmla="*/ 2 h 25"/>
                  <a:gd name="T14" fmla="*/ 18 w 25"/>
                  <a:gd name="T15" fmla="*/ 6 h 25"/>
                  <a:gd name="T16" fmla="*/ 24 w 25"/>
                  <a:gd name="T17" fmla="*/ 10 h 25"/>
                  <a:gd name="T18" fmla="*/ 25 w 25"/>
                  <a:gd name="T19" fmla="*/ 9 h 25"/>
                  <a:gd name="T20" fmla="*/ 11 w 25"/>
                  <a:gd name="T2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25">
                    <a:moveTo>
                      <a:pt x="11" y="0"/>
                    </a:moveTo>
                    <a:lnTo>
                      <a:pt x="11" y="0"/>
                    </a:lnTo>
                    <a:lnTo>
                      <a:pt x="0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9" y="9"/>
                    </a:lnTo>
                    <a:lnTo>
                      <a:pt x="12" y="2"/>
                    </a:lnTo>
                    <a:lnTo>
                      <a:pt x="18" y="6"/>
                    </a:lnTo>
                    <a:lnTo>
                      <a:pt x="24" y="10"/>
                    </a:lnTo>
                    <a:lnTo>
                      <a:pt x="25" y="9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8" name="Freeform 1746"/>
              <p:cNvSpPr/>
              <p:nvPr/>
            </p:nvSpPr>
            <p:spPr bwMode="auto">
              <a:xfrm>
                <a:off x="5360" y="2227"/>
                <a:ext cx="27" cy="20"/>
              </a:xfrm>
              <a:custGeom>
                <a:avLst/>
                <a:gdLst>
                  <a:gd name="T0" fmla="*/ 26 w 27"/>
                  <a:gd name="T1" fmla="*/ 0 h 20"/>
                  <a:gd name="T2" fmla="*/ 25 w 27"/>
                  <a:gd name="T3" fmla="*/ 1 h 20"/>
                  <a:gd name="T4" fmla="*/ 5 w 27"/>
                  <a:gd name="T5" fmla="*/ 14 h 20"/>
                  <a:gd name="T6" fmla="*/ 4 w 27"/>
                  <a:gd name="T7" fmla="*/ 15 h 20"/>
                  <a:gd name="T8" fmla="*/ 1 w 27"/>
                  <a:gd name="T9" fmla="*/ 16 h 20"/>
                  <a:gd name="T10" fmla="*/ 0 w 27"/>
                  <a:gd name="T11" fmla="*/ 20 h 20"/>
                  <a:gd name="T12" fmla="*/ 27 w 27"/>
                  <a:gd name="T13" fmla="*/ 1 h 20"/>
                  <a:gd name="T14" fmla="*/ 27 w 27"/>
                  <a:gd name="T15" fmla="*/ 1 h 20"/>
                  <a:gd name="T16" fmla="*/ 26 w 27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0">
                    <a:moveTo>
                      <a:pt x="26" y="0"/>
                    </a:moveTo>
                    <a:lnTo>
                      <a:pt x="25" y="1"/>
                    </a:lnTo>
                    <a:lnTo>
                      <a:pt x="5" y="14"/>
                    </a:lnTo>
                    <a:lnTo>
                      <a:pt x="4" y="15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27" y="1"/>
                    </a:lnTo>
                    <a:lnTo>
                      <a:pt x="27" y="1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9" name="Freeform 1747"/>
              <p:cNvSpPr/>
              <p:nvPr/>
            </p:nvSpPr>
            <p:spPr bwMode="auto">
              <a:xfrm>
                <a:off x="5360" y="2227"/>
                <a:ext cx="27" cy="20"/>
              </a:xfrm>
              <a:custGeom>
                <a:avLst/>
                <a:gdLst>
                  <a:gd name="T0" fmla="*/ 26 w 27"/>
                  <a:gd name="T1" fmla="*/ 0 h 20"/>
                  <a:gd name="T2" fmla="*/ 25 w 27"/>
                  <a:gd name="T3" fmla="*/ 1 h 20"/>
                  <a:gd name="T4" fmla="*/ 5 w 27"/>
                  <a:gd name="T5" fmla="*/ 14 h 20"/>
                  <a:gd name="T6" fmla="*/ 4 w 27"/>
                  <a:gd name="T7" fmla="*/ 15 h 20"/>
                  <a:gd name="T8" fmla="*/ 1 w 27"/>
                  <a:gd name="T9" fmla="*/ 16 h 20"/>
                  <a:gd name="T10" fmla="*/ 0 w 27"/>
                  <a:gd name="T11" fmla="*/ 20 h 20"/>
                  <a:gd name="T12" fmla="*/ 27 w 27"/>
                  <a:gd name="T13" fmla="*/ 1 h 20"/>
                  <a:gd name="T14" fmla="*/ 27 w 27"/>
                  <a:gd name="T15" fmla="*/ 1 h 20"/>
                  <a:gd name="T16" fmla="*/ 26 w 27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0">
                    <a:moveTo>
                      <a:pt x="26" y="0"/>
                    </a:moveTo>
                    <a:lnTo>
                      <a:pt x="25" y="1"/>
                    </a:lnTo>
                    <a:lnTo>
                      <a:pt x="5" y="14"/>
                    </a:lnTo>
                    <a:lnTo>
                      <a:pt x="4" y="15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27" y="1"/>
                    </a:lnTo>
                    <a:lnTo>
                      <a:pt x="27" y="1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0" name="Freeform 1748"/>
              <p:cNvSpPr/>
              <p:nvPr/>
            </p:nvSpPr>
            <p:spPr bwMode="auto">
              <a:xfrm>
                <a:off x="5387" y="222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1" name="Freeform 1749"/>
              <p:cNvSpPr/>
              <p:nvPr/>
            </p:nvSpPr>
            <p:spPr bwMode="auto">
              <a:xfrm>
                <a:off x="5387" y="222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2" name="Freeform 1750"/>
              <p:cNvSpPr/>
              <p:nvPr/>
            </p:nvSpPr>
            <p:spPr bwMode="auto">
              <a:xfrm>
                <a:off x="5534" y="2231"/>
                <a:ext cx="24" cy="25"/>
              </a:xfrm>
              <a:custGeom>
                <a:avLst/>
                <a:gdLst>
                  <a:gd name="T0" fmla="*/ 2 w 23"/>
                  <a:gd name="T1" fmla="*/ 0 h 24"/>
                  <a:gd name="T2" fmla="*/ 0 w 23"/>
                  <a:gd name="T3" fmla="*/ 2 h 24"/>
                  <a:gd name="T4" fmla="*/ 12 w 23"/>
                  <a:gd name="T5" fmla="*/ 24 h 24"/>
                  <a:gd name="T6" fmla="*/ 14 w 23"/>
                  <a:gd name="T7" fmla="*/ 24 h 24"/>
                  <a:gd name="T8" fmla="*/ 15 w 23"/>
                  <a:gd name="T9" fmla="*/ 24 h 24"/>
                  <a:gd name="T10" fmla="*/ 23 w 23"/>
                  <a:gd name="T11" fmla="*/ 5 h 24"/>
                  <a:gd name="T12" fmla="*/ 2 w 2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3" y="24"/>
                      <a:pt x="14" y="24"/>
                    </a:cubicBezTo>
                    <a:cubicBezTo>
                      <a:pt x="14" y="24"/>
                      <a:pt x="15" y="24"/>
                      <a:pt x="15" y="24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3" name="Freeform 1751"/>
              <p:cNvSpPr/>
              <p:nvPr/>
            </p:nvSpPr>
            <p:spPr bwMode="auto">
              <a:xfrm>
                <a:off x="5533" y="223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1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4" name="Freeform 1752"/>
              <p:cNvSpPr/>
              <p:nvPr/>
            </p:nvSpPr>
            <p:spPr bwMode="auto">
              <a:xfrm>
                <a:off x="5547" y="2256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0 h 4"/>
                  <a:gd name="T4" fmla="*/ 1 w 3"/>
                  <a:gd name="T5" fmla="*/ 4 h 4"/>
                  <a:gd name="T6" fmla="*/ 3 w 3"/>
                  <a:gd name="T7" fmla="*/ 0 h 4"/>
                  <a:gd name="T8" fmla="*/ 2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5" name="Freeform 1753"/>
              <p:cNvSpPr/>
              <p:nvPr/>
            </p:nvSpPr>
            <p:spPr bwMode="auto">
              <a:xfrm>
                <a:off x="5532" y="2228"/>
                <a:ext cx="26" cy="8"/>
              </a:xfrm>
              <a:custGeom>
                <a:avLst/>
                <a:gdLst>
                  <a:gd name="T0" fmla="*/ 0 w 26"/>
                  <a:gd name="T1" fmla="*/ 0 h 8"/>
                  <a:gd name="T2" fmla="*/ 0 w 26"/>
                  <a:gd name="T3" fmla="*/ 1 h 8"/>
                  <a:gd name="T4" fmla="*/ 1 w 26"/>
                  <a:gd name="T5" fmla="*/ 2 h 8"/>
                  <a:gd name="T6" fmla="*/ 4 w 26"/>
                  <a:gd name="T7" fmla="*/ 3 h 8"/>
                  <a:gd name="T8" fmla="*/ 26 w 26"/>
                  <a:gd name="T9" fmla="*/ 8 h 8"/>
                  <a:gd name="T10" fmla="*/ 26 w 26"/>
                  <a:gd name="T11" fmla="*/ 6 h 8"/>
                  <a:gd name="T12" fmla="*/ 0 w 26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8">
                    <a:moveTo>
                      <a:pt x="0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4" y="3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6" name="Freeform 1754"/>
              <p:cNvSpPr/>
              <p:nvPr/>
            </p:nvSpPr>
            <p:spPr bwMode="auto">
              <a:xfrm>
                <a:off x="5532" y="2228"/>
                <a:ext cx="26" cy="8"/>
              </a:xfrm>
              <a:custGeom>
                <a:avLst/>
                <a:gdLst>
                  <a:gd name="T0" fmla="*/ 0 w 26"/>
                  <a:gd name="T1" fmla="*/ 0 h 8"/>
                  <a:gd name="T2" fmla="*/ 0 w 26"/>
                  <a:gd name="T3" fmla="*/ 1 h 8"/>
                  <a:gd name="T4" fmla="*/ 1 w 26"/>
                  <a:gd name="T5" fmla="*/ 2 h 8"/>
                  <a:gd name="T6" fmla="*/ 4 w 26"/>
                  <a:gd name="T7" fmla="*/ 3 h 8"/>
                  <a:gd name="T8" fmla="*/ 26 w 26"/>
                  <a:gd name="T9" fmla="*/ 8 h 8"/>
                  <a:gd name="T10" fmla="*/ 26 w 26"/>
                  <a:gd name="T11" fmla="*/ 6 h 8"/>
                  <a:gd name="T12" fmla="*/ 0 w 26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8">
                    <a:moveTo>
                      <a:pt x="0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4" y="3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7" name="Freeform 1755"/>
              <p:cNvSpPr/>
              <p:nvPr/>
            </p:nvSpPr>
            <p:spPr bwMode="auto">
              <a:xfrm>
                <a:off x="5531" y="2228"/>
                <a:ext cx="29" cy="34"/>
              </a:xfrm>
              <a:custGeom>
                <a:avLst/>
                <a:gdLst>
                  <a:gd name="T0" fmla="*/ 0 w 28"/>
                  <a:gd name="T1" fmla="*/ 0 h 33"/>
                  <a:gd name="T2" fmla="*/ 0 w 28"/>
                  <a:gd name="T3" fmla="*/ 1 h 33"/>
                  <a:gd name="T4" fmla="*/ 16 w 28"/>
                  <a:gd name="T5" fmla="*/ 33 h 33"/>
                  <a:gd name="T6" fmla="*/ 17 w 28"/>
                  <a:gd name="T7" fmla="*/ 33 h 33"/>
                  <a:gd name="T8" fmla="*/ 17 w 28"/>
                  <a:gd name="T9" fmla="*/ 33 h 33"/>
                  <a:gd name="T10" fmla="*/ 28 w 28"/>
                  <a:gd name="T11" fmla="*/ 7 h 33"/>
                  <a:gd name="T12" fmla="*/ 26 w 28"/>
                  <a:gd name="T13" fmla="*/ 6 h 33"/>
                  <a:gd name="T14" fmla="*/ 26 w 28"/>
                  <a:gd name="T15" fmla="*/ 8 h 33"/>
                  <a:gd name="T16" fmla="*/ 18 w 28"/>
                  <a:gd name="T17" fmla="*/ 27 h 33"/>
                  <a:gd name="T18" fmla="*/ 16 w 28"/>
                  <a:gd name="T19" fmla="*/ 31 h 33"/>
                  <a:gd name="T20" fmla="*/ 15 w 28"/>
                  <a:gd name="T21" fmla="*/ 27 h 33"/>
                  <a:gd name="T22" fmla="*/ 3 w 28"/>
                  <a:gd name="T23" fmla="*/ 5 h 33"/>
                  <a:gd name="T24" fmla="*/ 2 w 28"/>
                  <a:gd name="T25" fmla="*/ 2 h 33"/>
                  <a:gd name="T26" fmla="*/ 1 w 28"/>
                  <a:gd name="T27" fmla="*/ 1 h 33"/>
                  <a:gd name="T28" fmla="*/ 1 w 28"/>
                  <a:gd name="T29" fmla="*/ 0 h 33"/>
                  <a:gd name="T30" fmla="*/ 0 w 28"/>
                  <a:gd name="T3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3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8" name="Freeform 1756"/>
              <p:cNvSpPr/>
              <p:nvPr/>
            </p:nvSpPr>
            <p:spPr bwMode="auto">
              <a:xfrm>
                <a:off x="5530" y="222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9" name="Freeform 1757"/>
              <p:cNvSpPr/>
              <p:nvPr/>
            </p:nvSpPr>
            <p:spPr bwMode="auto">
              <a:xfrm>
                <a:off x="5548" y="2262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0" name="Freeform 1758"/>
              <p:cNvSpPr/>
              <p:nvPr/>
            </p:nvSpPr>
            <p:spPr bwMode="auto">
              <a:xfrm>
                <a:off x="5548" y="2262"/>
                <a:ext cx="1" cy="3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1" name="Freeform 1759"/>
              <p:cNvSpPr/>
              <p:nvPr/>
            </p:nvSpPr>
            <p:spPr bwMode="auto">
              <a:xfrm>
                <a:off x="5536" y="2211"/>
                <a:ext cx="31" cy="22"/>
              </a:xfrm>
              <a:custGeom>
                <a:avLst/>
                <a:gdLst>
                  <a:gd name="T0" fmla="*/ 28 w 29"/>
                  <a:gd name="T1" fmla="*/ 0 h 21"/>
                  <a:gd name="T2" fmla="*/ 0 w 29"/>
                  <a:gd name="T3" fmla="*/ 14 h 21"/>
                  <a:gd name="T4" fmla="*/ 0 w 29"/>
                  <a:gd name="T5" fmla="*/ 16 h 21"/>
                  <a:gd name="T6" fmla="*/ 22 w 29"/>
                  <a:gd name="T7" fmla="*/ 21 h 21"/>
                  <a:gd name="T8" fmla="*/ 29 w 29"/>
                  <a:gd name="T9" fmla="*/ 1 h 21"/>
                  <a:gd name="T10" fmla="*/ 28 w 29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1">
                    <a:moveTo>
                      <a:pt x="28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8" y="0"/>
                      <a:pt x="28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2" name="Freeform 1760"/>
              <p:cNvSpPr/>
              <p:nvPr/>
            </p:nvSpPr>
            <p:spPr bwMode="auto">
              <a:xfrm>
                <a:off x="5534" y="222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3" name="Freeform 1761"/>
              <p:cNvSpPr/>
              <p:nvPr/>
            </p:nvSpPr>
            <p:spPr bwMode="auto">
              <a:xfrm>
                <a:off x="5566" y="220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4" name="Freeform 1762"/>
              <p:cNvSpPr/>
              <p:nvPr/>
            </p:nvSpPr>
            <p:spPr bwMode="auto">
              <a:xfrm>
                <a:off x="5532" y="2227"/>
                <a:ext cx="27" cy="7"/>
              </a:xfrm>
              <a:custGeom>
                <a:avLst/>
                <a:gdLst>
                  <a:gd name="T0" fmla="*/ 2 w 27"/>
                  <a:gd name="T1" fmla="*/ 0 h 7"/>
                  <a:gd name="T2" fmla="*/ 0 w 27"/>
                  <a:gd name="T3" fmla="*/ 1 h 7"/>
                  <a:gd name="T4" fmla="*/ 26 w 27"/>
                  <a:gd name="T5" fmla="*/ 7 h 7"/>
                  <a:gd name="T6" fmla="*/ 27 w 27"/>
                  <a:gd name="T7" fmla="*/ 6 h 7"/>
                  <a:gd name="T8" fmla="*/ 4 w 27"/>
                  <a:gd name="T9" fmla="*/ 1 h 7"/>
                  <a:gd name="T10" fmla="*/ 2 w 2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">
                    <a:moveTo>
                      <a:pt x="2" y="0"/>
                    </a:moveTo>
                    <a:lnTo>
                      <a:pt x="0" y="1"/>
                    </a:lnTo>
                    <a:lnTo>
                      <a:pt x="26" y="7"/>
                    </a:lnTo>
                    <a:lnTo>
                      <a:pt x="27" y="6"/>
                    </a:lnTo>
                    <a:lnTo>
                      <a:pt x="4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5" name="Freeform 1763"/>
              <p:cNvSpPr/>
              <p:nvPr/>
            </p:nvSpPr>
            <p:spPr bwMode="auto">
              <a:xfrm>
                <a:off x="5532" y="2227"/>
                <a:ext cx="27" cy="7"/>
              </a:xfrm>
              <a:custGeom>
                <a:avLst/>
                <a:gdLst>
                  <a:gd name="T0" fmla="*/ 2 w 27"/>
                  <a:gd name="T1" fmla="*/ 0 h 7"/>
                  <a:gd name="T2" fmla="*/ 0 w 27"/>
                  <a:gd name="T3" fmla="*/ 1 h 7"/>
                  <a:gd name="T4" fmla="*/ 26 w 27"/>
                  <a:gd name="T5" fmla="*/ 7 h 7"/>
                  <a:gd name="T6" fmla="*/ 27 w 27"/>
                  <a:gd name="T7" fmla="*/ 6 h 7"/>
                  <a:gd name="T8" fmla="*/ 4 w 27"/>
                  <a:gd name="T9" fmla="*/ 1 h 7"/>
                  <a:gd name="T10" fmla="*/ 2 w 2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">
                    <a:moveTo>
                      <a:pt x="2" y="0"/>
                    </a:moveTo>
                    <a:lnTo>
                      <a:pt x="0" y="1"/>
                    </a:lnTo>
                    <a:lnTo>
                      <a:pt x="26" y="7"/>
                    </a:lnTo>
                    <a:lnTo>
                      <a:pt x="27" y="6"/>
                    </a:lnTo>
                    <a:lnTo>
                      <a:pt x="4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6" name="Freeform 1764"/>
              <p:cNvSpPr/>
              <p:nvPr/>
            </p:nvSpPr>
            <p:spPr bwMode="auto">
              <a:xfrm>
                <a:off x="5531" y="2205"/>
                <a:ext cx="41" cy="30"/>
              </a:xfrm>
              <a:custGeom>
                <a:avLst/>
                <a:gdLst>
                  <a:gd name="T0" fmla="*/ 39 w 39"/>
                  <a:gd name="T1" fmla="*/ 0 h 28"/>
                  <a:gd name="T2" fmla="*/ 0 w 39"/>
                  <a:gd name="T3" fmla="*/ 20 h 28"/>
                  <a:gd name="T4" fmla="*/ 0 w 39"/>
                  <a:gd name="T5" fmla="*/ 21 h 28"/>
                  <a:gd name="T6" fmla="*/ 0 w 39"/>
                  <a:gd name="T7" fmla="*/ 21 h 28"/>
                  <a:gd name="T8" fmla="*/ 1 w 39"/>
                  <a:gd name="T9" fmla="*/ 21 h 28"/>
                  <a:gd name="T10" fmla="*/ 3 w 39"/>
                  <a:gd name="T11" fmla="*/ 20 h 28"/>
                  <a:gd name="T12" fmla="*/ 5 w 39"/>
                  <a:gd name="T13" fmla="*/ 19 h 28"/>
                  <a:gd name="T14" fmla="*/ 33 w 39"/>
                  <a:gd name="T15" fmla="*/ 5 h 28"/>
                  <a:gd name="T16" fmla="*/ 36 w 39"/>
                  <a:gd name="T17" fmla="*/ 3 h 28"/>
                  <a:gd name="T18" fmla="*/ 34 w 39"/>
                  <a:gd name="T19" fmla="*/ 6 h 28"/>
                  <a:gd name="T20" fmla="*/ 27 w 39"/>
                  <a:gd name="T21" fmla="*/ 26 h 28"/>
                  <a:gd name="T22" fmla="*/ 26 w 39"/>
                  <a:gd name="T23" fmla="*/ 27 h 28"/>
                  <a:gd name="T24" fmla="*/ 28 w 39"/>
                  <a:gd name="T25" fmla="*/ 28 h 28"/>
                  <a:gd name="T26" fmla="*/ 39 w 39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28">
                    <a:moveTo>
                      <a:pt x="39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7" name="Freeform 1765"/>
              <p:cNvSpPr/>
              <p:nvPr/>
            </p:nvSpPr>
            <p:spPr bwMode="auto">
              <a:xfrm>
                <a:off x="5530" y="222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8" name="Freeform 1766"/>
              <p:cNvSpPr/>
              <p:nvPr/>
            </p:nvSpPr>
            <p:spPr bwMode="auto">
              <a:xfrm>
                <a:off x="5436" y="2203"/>
                <a:ext cx="42" cy="28"/>
              </a:xfrm>
              <a:custGeom>
                <a:avLst/>
                <a:gdLst>
                  <a:gd name="T0" fmla="*/ 0 w 40"/>
                  <a:gd name="T1" fmla="*/ 0 h 26"/>
                  <a:gd name="T2" fmla="*/ 34 w 40"/>
                  <a:gd name="T3" fmla="*/ 26 h 26"/>
                  <a:gd name="T4" fmla="*/ 37 w 40"/>
                  <a:gd name="T5" fmla="*/ 25 h 26"/>
                  <a:gd name="T6" fmla="*/ 40 w 40"/>
                  <a:gd name="T7" fmla="*/ 11 h 26"/>
                  <a:gd name="T8" fmla="*/ 0 w 4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6">
                    <a:moveTo>
                      <a:pt x="0" y="0"/>
                    </a:move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5"/>
                      <a:pt x="36" y="25"/>
                      <a:pt x="37" y="25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9" name="Freeform 1767"/>
              <p:cNvSpPr/>
              <p:nvPr/>
            </p:nvSpPr>
            <p:spPr bwMode="auto">
              <a:xfrm>
                <a:off x="5472" y="2230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1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0" name="Freeform 1768"/>
              <p:cNvSpPr/>
              <p:nvPr/>
            </p:nvSpPr>
            <p:spPr bwMode="auto">
              <a:xfrm>
                <a:off x="5475" y="2215"/>
                <a:ext cx="4" cy="20"/>
              </a:xfrm>
              <a:custGeom>
                <a:avLst/>
                <a:gdLst>
                  <a:gd name="T0" fmla="*/ 3 w 4"/>
                  <a:gd name="T1" fmla="*/ 0 h 20"/>
                  <a:gd name="T2" fmla="*/ 0 w 4"/>
                  <a:gd name="T3" fmla="*/ 15 h 20"/>
                  <a:gd name="T4" fmla="*/ 0 w 4"/>
                  <a:gd name="T5" fmla="*/ 19 h 20"/>
                  <a:gd name="T6" fmla="*/ 1 w 4"/>
                  <a:gd name="T7" fmla="*/ 20 h 20"/>
                  <a:gd name="T8" fmla="*/ 4 w 4"/>
                  <a:gd name="T9" fmla="*/ 0 h 20"/>
                  <a:gd name="T10" fmla="*/ 3 w 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0">
                    <a:moveTo>
                      <a:pt x="3" y="0"/>
                    </a:moveTo>
                    <a:lnTo>
                      <a:pt x="0" y="15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4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1" name="Freeform 1769"/>
              <p:cNvSpPr/>
              <p:nvPr/>
            </p:nvSpPr>
            <p:spPr bwMode="auto">
              <a:xfrm>
                <a:off x="5475" y="2215"/>
                <a:ext cx="4" cy="20"/>
              </a:xfrm>
              <a:custGeom>
                <a:avLst/>
                <a:gdLst>
                  <a:gd name="T0" fmla="*/ 3 w 4"/>
                  <a:gd name="T1" fmla="*/ 0 h 20"/>
                  <a:gd name="T2" fmla="*/ 0 w 4"/>
                  <a:gd name="T3" fmla="*/ 15 h 20"/>
                  <a:gd name="T4" fmla="*/ 0 w 4"/>
                  <a:gd name="T5" fmla="*/ 19 h 20"/>
                  <a:gd name="T6" fmla="*/ 1 w 4"/>
                  <a:gd name="T7" fmla="*/ 20 h 20"/>
                  <a:gd name="T8" fmla="*/ 4 w 4"/>
                  <a:gd name="T9" fmla="*/ 0 h 20"/>
                  <a:gd name="T10" fmla="*/ 3 w 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0">
                    <a:moveTo>
                      <a:pt x="3" y="0"/>
                    </a:moveTo>
                    <a:lnTo>
                      <a:pt x="0" y="15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4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2" name="Freeform 1770"/>
              <p:cNvSpPr/>
              <p:nvPr/>
            </p:nvSpPr>
            <p:spPr bwMode="auto">
              <a:xfrm>
                <a:off x="5430" y="2200"/>
                <a:ext cx="49" cy="35"/>
              </a:xfrm>
              <a:custGeom>
                <a:avLst/>
                <a:gdLst>
                  <a:gd name="T0" fmla="*/ 0 w 46"/>
                  <a:gd name="T1" fmla="*/ 0 h 33"/>
                  <a:gd name="T2" fmla="*/ 0 w 46"/>
                  <a:gd name="T3" fmla="*/ 1 h 33"/>
                  <a:gd name="T4" fmla="*/ 42 w 46"/>
                  <a:gd name="T5" fmla="*/ 33 h 33"/>
                  <a:gd name="T6" fmla="*/ 42 w 46"/>
                  <a:gd name="T7" fmla="*/ 33 h 33"/>
                  <a:gd name="T8" fmla="*/ 43 w 46"/>
                  <a:gd name="T9" fmla="*/ 33 h 33"/>
                  <a:gd name="T10" fmla="*/ 43 w 46"/>
                  <a:gd name="T11" fmla="*/ 33 h 33"/>
                  <a:gd name="T12" fmla="*/ 43 w 46"/>
                  <a:gd name="T13" fmla="*/ 33 h 33"/>
                  <a:gd name="T14" fmla="*/ 42 w 46"/>
                  <a:gd name="T15" fmla="*/ 32 h 33"/>
                  <a:gd name="T16" fmla="*/ 39 w 46"/>
                  <a:gd name="T17" fmla="*/ 29 h 33"/>
                  <a:gd name="T18" fmla="*/ 5 w 46"/>
                  <a:gd name="T19" fmla="*/ 3 h 33"/>
                  <a:gd name="T20" fmla="*/ 45 w 46"/>
                  <a:gd name="T21" fmla="*/ 14 h 33"/>
                  <a:gd name="T22" fmla="*/ 46 w 46"/>
                  <a:gd name="T23" fmla="*/ 14 h 33"/>
                  <a:gd name="T24" fmla="*/ 46 w 46"/>
                  <a:gd name="T25" fmla="*/ 13 h 33"/>
                  <a:gd name="T26" fmla="*/ 0 w 46"/>
                  <a:gd name="T2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3" name="Freeform 1771"/>
              <p:cNvSpPr/>
              <p:nvPr/>
            </p:nvSpPr>
            <p:spPr bwMode="auto">
              <a:xfrm>
                <a:off x="5429" y="220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4" name="Freeform 1772"/>
              <p:cNvSpPr/>
              <p:nvPr/>
            </p:nvSpPr>
            <p:spPr bwMode="auto">
              <a:xfrm>
                <a:off x="5429" y="220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5" name="Freeform 1773"/>
              <p:cNvSpPr/>
              <p:nvPr/>
            </p:nvSpPr>
            <p:spPr bwMode="auto">
              <a:xfrm>
                <a:off x="5475" y="223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6" name="Freeform 1774"/>
              <p:cNvSpPr/>
              <p:nvPr/>
            </p:nvSpPr>
            <p:spPr bwMode="auto">
              <a:xfrm>
                <a:off x="5428" y="220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7" name="Freeform 1775"/>
              <p:cNvSpPr/>
              <p:nvPr/>
            </p:nvSpPr>
            <p:spPr bwMode="auto">
              <a:xfrm>
                <a:off x="5428" y="220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8" name="Freeform 1776"/>
              <p:cNvSpPr/>
              <p:nvPr/>
            </p:nvSpPr>
            <p:spPr bwMode="auto">
              <a:xfrm>
                <a:off x="5478" y="2216"/>
                <a:ext cx="44" cy="18"/>
              </a:xfrm>
              <a:custGeom>
                <a:avLst/>
                <a:gdLst>
                  <a:gd name="T0" fmla="*/ 2 w 42"/>
                  <a:gd name="T1" fmla="*/ 0 h 17"/>
                  <a:gd name="T2" fmla="*/ 0 w 42"/>
                  <a:gd name="T3" fmla="*/ 13 h 17"/>
                  <a:gd name="T4" fmla="*/ 4 w 42"/>
                  <a:gd name="T5" fmla="*/ 17 h 17"/>
                  <a:gd name="T6" fmla="*/ 42 w 42"/>
                  <a:gd name="T7" fmla="*/ 11 h 17"/>
                  <a:gd name="T8" fmla="*/ 2 w 4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" y="14"/>
                      <a:pt x="3" y="15"/>
                      <a:pt x="4" y="17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9" name="Freeform 1777"/>
              <p:cNvSpPr/>
              <p:nvPr/>
            </p:nvSpPr>
            <p:spPr bwMode="auto">
              <a:xfrm>
                <a:off x="5478" y="2230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0" name="Freeform 1778"/>
              <p:cNvSpPr/>
              <p:nvPr/>
            </p:nvSpPr>
            <p:spPr bwMode="auto">
              <a:xfrm>
                <a:off x="5476" y="2215"/>
                <a:ext cx="46" cy="20"/>
              </a:xfrm>
              <a:custGeom>
                <a:avLst/>
                <a:gdLst>
                  <a:gd name="T0" fmla="*/ 3 w 46"/>
                  <a:gd name="T1" fmla="*/ 0 h 20"/>
                  <a:gd name="T2" fmla="*/ 0 w 46"/>
                  <a:gd name="T3" fmla="*/ 20 h 20"/>
                  <a:gd name="T4" fmla="*/ 0 w 46"/>
                  <a:gd name="T5" fmla="*/ 20 h 20"/>
                  <a:gd name="T6" fmla="*/ 46 w 46"/>
                  <a:gd name="T7" fmla="*/ 13 h 20"/>
                  <a:gd name="T8" fmla="*/ 6 w 46"/>
                  <a:gd name="T9" fmla="*/ 19 h 20"/>
                  <a:gd name="T10" fmla="*/ 2 w 46"/>
                  <a:gd name="T11" fmla="*/ 19 h 20"/>
                  <a:gd name="T12" fmla="*/ 2 w 46"/>
                  <a:gd name="T13" fmla="*/ 15 h 20"/>
                  <a:gd name="T14" fmla="*/ 4 w 46"/>
                  <a:gd name="T15" fmla="*/ 1 h 20"/>
                  <a:gd name="T16" fmla="*/ 3 w 46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20">
                    <a:moveTo>
                      <a:pt x="3" y="0"/>
                    </a:moveTo>
                    <a:lnTo>
                      <a:pt x="0" y="20"/>
                    </a:lnTo>
                    <a:lnTo>
                      <a:pt x="0" y="20"/>
                    </a:lnTo>
                    <a:lnTo>
                      <a:pt x="46" y="13"/>
                    </a:lnTo>
                    <a:lnTo>
                      <a:pt x="6" y="19"/>
                    </a:lnTo>
                    <a:lnTo>
                      <a:pt x="2" y="19"/>
                    </a:lnTo>
                    <a:lnTo>
                      <a:pt x="2" y="15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1" name="Freeform 1779"/>
              <p:cNvSpPr/>
              <p:nvPr/>
            </p:nvSpPr>
            <p:spPr bwMode="auto">
              <a:xfrm>
                <a:off x="5476" y="2215"/>
                <a:ext cx="46" cy="20"/>
              </a:xfrm>
              <a:custGeom>
                <a:avLst/>
                <a:gdLst>
                  <a:gd name="T0" fmla="*/ 3 w 46"/>
                  <a:gd name="T1" fmla="*/ 0 h 20"/>
                  <a:gd name="T2" fmla="*/ 0 w 46"/>
                  <a:gd name="T3" fmla="*/ 20 h 20"/>
                  <a:gd name="T4" fmla="*/ 0 w 46"/>
                  <a:gd name="T5" fmla="*/ 20 h 20"/>
                  <a:gd name="T6" fmla="*/ 46 w 46"/>
                  <a:gd name="T7" fmla="*/ 13 h 20"/>
                  <a:gd name="T8" fmla="*/ 6 w 46"/>
                  <a:gd name="T9" fmla="*/ 19 h 20"/>
                  <a:gd name="T10" fmla="*/ 2 w 46"/>
                  <a:gd name="T11" fmla="*/ 19 h 20"/>
                  <a:gd name="T12" fmla="*/ 2 w 46"/>
                  <a:gd name="T13" fmla="*/ 15 h 20"/>
                  <a:gd name="T14" fmla="*/ 4 w 46"/>
                  <a:gd name="T15" fmla="*/ 1 h 20"/>
                  <a:gd name="T16" fmla="*/ 3 w 46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20">
                    <a:moveTo>
                      <a:pt x="3" y="0"/>
                    </a:moveTo>
                    <a:lnTo>
                      <a:pt x="0" y="20"/>
                    </a:lnTo>
                    <a:lnTo>
                      <a:pt x="0" y="20"/>
                    </a:lnTo>
                    <a:lnTo>
                      <a:pt x="46" y="13"/>
                    </a:lnTo>
                    <a:lnTo>
                      <a:pt x="6" y="19"/>
                    </a:lnTo>
                    <a:lnTo>
                      <a:pt x="2" y="19"/>
                    </a:lnTo>
                    <a:lnTo>
                      <a:pt x="2" y="15"/>
                    </a:lnTo>
                    <a:lnTo>
                      <a:pt x="4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2" name="Freeform 1780"/>
              <p:cNvSpPr/>
              <p:nvPr/>
            </p:nvSpPr>
            <p:spPr bwMode="auto">
              <a:xfrm>
                <a:off x="5476" y="2214"/>
                <a:ext cx="54" cy="22"/>
              </a:xfrm>
              <a:custGeom>
                <a:avLst/>
                <a:gdLst>
                  <a:gd name="T0" fmla="*/ 3 w 51"/>
                  <a:gd name="T1" fmla="*/ 0 h 21"/>
                  <a:gd name="T2" fmla="*/ 3 w 51"/>
                  <a:gd name="T3" fmla="*/ 1 h 21"/>
                  <a:gd name="T4" fmla="*/ 4 w 51"/>
                  <a:gd name="T5" fmla="*/ 2 h 21"/>
                  <a:gd name="T6" fmla="*/ 44 w 51"/>
                  <a:gd name="T7" fmla="*/ 13 h 21"/>
                  <a:gd name="T8" fmla="*/ 0 w 51"/>
                  <a:gd name="T9" fmla="*/ 20 h 21"/>
                  <a:gd name="T10" fmla="*/ 0 w 51"/>
                  <a:gd name="T11" fmla="*/ 20 h 21"/>
                  <a:gd name="T12" fmla="*/ 0 w 51"/>
                  <a:gd name="T13" fmla="*/ 20 h 21"/>
                  <a:gd name="T14" fmla="*/ 1 w 51"/>
                  <a:gd name="T15" fmla="*/ 20 h 21"/>
                  <a:gd name="T16" fmla="*/ 3 w 51"/>
                  <a:gd name="T17" fmla="*/ 21 h 21"/>
                  <a:gd name="T18" fmla="*/ 51 w 51"/>
                  <a:gd name="T19" fmla="*/ 13 h 21"/>
                  <a:gd name="T20" fmla="*/ 3 w 51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21">
                    <a:moveTo>
                      <a:pt x="3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3" name="Freeform 1781"/>
              <p:cNvSpPr/>
              <p:nvPr/>
            </p:nvSpPr>
            <p:spPr bwMode="auto">
              <a:xfrm>
                <a:off x="5476" y="2235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1 w 3"/>
                  <a:gd name="T7" fmla="*/ 0 h 1"/>
                  <a:gd name="T8" fmla="*/ 0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4" name="Freeform 1782"/>
              <p:cNvSpPr/>
              <p:nvPr/>
            </p:nvSpPr>
            <p:spPr bwMode="auto">
              <a:xfrm>
                <a:off x="5419" y="2208"/>
                <a:ext cx="16" cy="45"/>
              </a:xfrm>
              <a:custGeom>
                <a:avLst/>
                <a:gdLst>
                  <a:gd name="T0" fmla="*/ 9 w 15"/>
                  <a:gd name="T1" fmla="*/ 0 h 43"/>
                  <a:gd name="T2" fmla="*/ 0 w 15"/>
                  <a:gd name="T3" fmla="*/ 35 h 43"/>
                  <a:gd name="T4" fmla="*/ 12 w 15"/>
                  <a:gd name="T5" fmla="*/ 43 h 43"/>
                  <a:gd name="T6" fmla="*/ 15 w 15"/>
                  <a:gd name="T7" fmla="*/ 41 h 43"/>
                  <a:gd name="T8" fmla="*/ 9 w 15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3">
                    <a:moveTo>
                      <a:pt x="9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2"/>
                      <a:pt x="14" y="41"/>
                      <a:pt x="15" y="4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5" name="Freeform 1783"/>
              <p:cNvSpPr/>
              <p:nvPr/>
            </p:nvSpPr>
            <p:spPr bwMode="auto">
              <a:xfrm>
                <a:off x="5431" y="2251"/>
                <a:ext cx="5" cy="4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3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6" name="Freeform 1784"/>
              <p:cNvSpPr/>
              <p:nvPr/>
            </p:nvSpPr>
            <p:spPr bwMode="auto">
              <a:xfrm>
                <a:off x="5419" y="2245"/>
                <a:ext cx="17" cy="11"/>
              </a:xfrm>
              <a:custGeom>
                <a:avLst/>
                <a:gdLst>
                  <a:gd name="T0" fmla="*/ 0 w 17"/>
                  <a:gd name="T1" fmla="*/ 0 h 11"/>
                  <a:gd name="T2" fmla="*/ 0 w 17"/>
                  <a:gd name="T3" fmla="*/ 2 h 11"/>
                  <a:gd name="T4" fmla="*/ 16 w 17"/>
                  <a:gd name="T5" fmla="*/ 11 h 11"/>
                  <a:gd name="T6" fmla="*/ 17 w 17"/>
                  <a:gd name="T7" fmla="*/ 11 h 11"/>
                  <a:gd name="T8" fmla="*/ 17 w 17"/>
                  <a:gd name="T9" fmla="*/ 10 h 11"/>
                  <a:gd name="T10" fmla="*/ 12 w 17"/>
                  <a:gd name="T11" fmla="*/ 8 h 11"/>
                  <a:gd name="T12" fmla="*/ 0 w 1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0" y="0"/>
                    </a:moveTo>
                    <a:lnTo>
                      <a:pt x="0" y="2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7" y="10"/>
                    </a:lnTo>
                    <a:lnTo>
                      <a:pt x="12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7" name="Freeform 1785"/>
              <p:cNvSpPr/>
              <p:nvPr/>
            </p:nvSpPr>
            <p:spPr bwMode="auto">
              <a:xfrm>
                <a:off x="5419" y="2245"/>
                <a:ext cx="17" cy="11"/>
              </a:xfrm>
              <a:custGeom>
                <a:avLst/>
                <a:gdLst>
                  <a:gd name="T0" fmla="*/ 0 w 17"/>
                  <a:gd name="T1" fmla="*/ 0 h 11"/>
                  <a:gd name="T2" fmla="*/ 0 w 17"/>
                  <a:gd name="T3" fmla="*/ 2 h 11"/>
                  <a:gd name="T4" fmla="*/ 16 w 17"/>
                  <a:gd name="T5" fmla="*/ 11 h 11"/>
                  <a:gd name="T6" fmla="*/ 17 w 17"/>
                  <a:gd name="T7" fmla="*/ 11 h 11"/>
                  <a:gd name="T8" fmla="*/ 17 w 17"/>
                  <a:gd name="T9" fmla="*/ 10 h 11"/>
                  <a:gd name="T10" fmla="*/ 12 w 17"/>
                  <a:gd name="T11" fmla="*/ 8 h 11"/>
                  <a:gd name="T12" fmla="*/ 0 w 1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0" y="0"/>
                    </a:moveTo>
                    <a:lnTo>
                      <a:pt x="0" y="2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7" y="10"/>
                    </a:lnTo>
                    <a:lnTo>
                      <a:pt x="12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8" name="Freeform 1786"/>
              <p:cNvSpPr/>
              <p:nvPr/>
            </p:nvSpPr>
            <p:spPr bwMode="auto">
              <a:xfrm>
                <a:off x="5428" y="2204"/>
                <a:ext cx="10" cy="53"/>
              </a:xfrm>
              <a:custGeom>
                <a:avLst/>
                <a:gdLst>
                  <a:gd name="T0" fmla="*/ 1 w 9"/>
                  <a:gd name="T1" fmla="*/ 0 h 50"/>
                  <a:gd name="T2" fmla="*/ 0 w 9"/>
                  <a:gd name="T3" fmla="*/ 3 h 50"/>
                  <a:gd name="T4" fmla="*/ 6 w 9"/>
                  <a:gd name="T5" fmla="*/ 44 h 50"/>
                  <a:gd name="T6" fmla="*/ 7 w 9"/>
                  <a:gd name="T7" fmla="*/ 48 h 50"/>
                  <a:gd name="T8" fmla="*/ 7 w 9"/>
                  <a:gd name="T9" fmla="*/ 49 h 50"/>
                  <a:gd name="T10" fmla="*/ 6 w 9"/>
                  <a:gd name="T11" fmla="*/ 49 h 50"/>
                  <a:gd name="T12" fmla="*/ 8 w 9"/>
                  <a:gd name="T13" fmla="*/ 50 h 50"/>
                  <a:gd name="T14" fmla="*/ 8 w 9"/>
                  <a:gd name="T15" fmla="*/ 50 h 50"/>
                  <a:gd name="T16" fmla="*/ 9 w 9"/>
                  <a:gd name="T17" fmla="*/ 49 h 50"/>
                  <a:gd name="T18" fmla="*/ 1 w 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50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9" name="Freeform 1787"/>
              <p:cNvSpPr/>
              <p:nvPr/>
            </p:nvSpPr>
            <p:spPr bwMode="auto">
              <a:xfrm>
                <a:off x="5437" y="22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1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0" name="Freeform 1788"/>
              <p:cNvSpPr>
                <a:spLocks noEditPoints="1"/>
              </p:cNvSpPr>
              <p:nvPr/>
            </p:nvSpPr>
            <p:spPr bwMode="auto">
              <a:xfrm>
                <a:off x="5388" y="2200"/>
                <a:ext cx="41" cy="47"/>
              </a:xfrm>
              <a:custGeom>
                <a:avLst/>
                <a:gdLst>
                  <a:gd name="T0" fmla="*/ 0 w 41"/>
                  <a:gd name="T1" fmla="*/ 27 h 47"/>
                  <a:gd name="T2" fmla="*/ 0 w 41"/>
                  <a:gd name="T3" fmla="*/ 28 h 47"/>
                  <a:gd name="T4" fmla="*/ 1 w 41"/>
                  <a:gd name="T5" fmla="*/ 29 h 47"/>
                  <a:gd name="T6" fmla="*/ 0 w 41"/>
                  <a:gd name="T7" fmla="*/ 27 h 47"/>
                  <a:gd name="T8" fmla="*/ 40 w 41"/>
                  <a:gd name="T9" fmla="*/ 0 h 47"/>
                  <a:gd name="T10" fmla="*/ 40 w 41"/>
                  <a:gd name="T11" fmla="*/ 0 h 47"/>
                  <a:gd name="T12" fmla="*/ 29 w 41"/>
                  <a:gd name="T13" fmla="*/ 46 h 47"/>
                  <a:gd name="T14" fmla="*/ 31 w 41"/>
                  <a:gd name="T15" fmla="*/ 47 h 47"/>
                  <a:gd name="T16" fmla="*/ 31 w 41"/>
                  <a:gd name="T17" fmla="*/ 45 h 47"/>
                  <a:gd name="T18" fmla="*/ 40 w 41"/>
                  <a:gd name="T19" fmla="*/ 8 h 47"/>
                  <a:gd name="T20" fmla="*/ 41 w 41"/>
                  <a:gd name="T21" fmla="*/ 4 h 47"/>
                  <a:gd name="T22" fmla="*/ 40 w 41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47">
                    <a:moveTo>
                      <a:pt x="0" y="27"/>
                    </a:moveTo>
                    <a:lnTo>
                      <a:pt x="0" y="28"/>
                    </a:lnTo>
                    <a:lnTo>
                      <a:pt x="1" y="29"/>
                    </a:lnTo>
                    <a:lnTo>
                      <a:pt x="0" y="27"/>
                    </a:lnTo>
                    <a:close/>
                    <a:moveTo>
                      <a:pt x="40" y="0"/>
                    </a:moveTo>
                    <a:lnTo>
                      <a:pt x="40" y="0"/>
                    </a:lnTo>
                    <a:lnTo>
                      <a:pt x="29" y="46"/>
                    </a:lnTo>
                    <a:lnTo>
                      <a:pt x="31" y="47"/>
                    </a:lnTo>
                    <a:lnTo>
                      <a:pt x="31" y="45"/>
                    </a:lnTo>
                    <a:lnTo>
                      <a:pt x="40" y="8"/>
                    </a:lnTo>
                    <a:lnTo>
                      <a:pt x="41" y="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1" name="Freeform 1789"/>
              <p:cNvSpPr>
                <a:spLocks noEditPoints="1"/>
              </p:cNvSpPr>
              <p:nvPr/>
            </p:nvSpPr>
            <p:spPr bwMode="auto">
              <a:xfrm>
                <a:off x="5388" y="2200"/>
                <a:ext cx="41" cy="47"/>
              </a:xfrm>
              <a:custGeom>
                <a:avLst/>
                <a:gdLst>
                  <a:gd name="T0" fmla="*/ 0 w 41"/>
                  <a:gd name="T1" fmla="*/ 27 h 47"/>
                  <a:gd name="T2" fmla="*/ 0 w 41"/>
                  <a:gd name="T3" fmla="*/ 28 h 47"/>
                  <a:gd name="T4" fmla="*/ 1 w 41"/>
                  <a:gd name="T5" fmla="*/ 29 h 47"/>
                  <a:gd name="T6" fmla="*/ 0 w 41"/>
                  <a:gd name="T7" fmla="*/ 27 h 47"/>
                  <a:gd name="T8" fmla="*/ 40 w 41"/>
                  <a:gd name="T9" fmla="*/ 0 h 47"/>
                  <a:gd name="T10" fmla="*/ 40 w 41"/>
                  <a:gd name="T11" fmla="*/ 0 h 47"/>
                  <a:gd name="T12" fmla="*/ 29 w 41"/>
                  <a:gd name="T13" fmla="*/ 46 h 47"/>
                  <a:gd name="T14" fmla="*/ 31 w 41"/>
                  <a:gd name="T15" fmla="*/ 47 h 47"/>
                  <a:gd name="T16" fmla="*/ 31 w 41"/>
                  <a:gd name="T17" fmla="*/ 45 h 47"/>
                  <a:gd name="T18" fmla="*/ 40 w 41"/>
                  <a:gd name="T19" fmla="*/ 8 h 47"/>
                  <a:gd name="T20" fmla="*/ 41 w 41"/>
                  <a:gd name="T21" fmla="*/ 4 h 47"/>
                  <a:gd name="T22" fmla="*/ 40 w 41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47">
                    <a:moveTo>
                      <a:pt x="0" y="27"/>
                    </a:moveTo>
                    <a:lnTo>
                      <a:pt x="0" y="28"/>
                    </a:lnTo>
                    <a:lnTo>
                      <a:pt x="1" y="29"/>
                    </a:lnTo>
                    <a:lnTo>
                      <a:pt x="0" y="27"/>
                    </a:lnTo>
                    <a:moveTo>
                      <a:pt x="40" y="0"/>
                    </a:moveTo>
                    <a:lnTo>
                      <a:pt x="40" y="0"/>
                    </a:lnTo>
                    <a:lnTo>
                      <a:pt x="29" y="46"/>
                    </a:lnTo>
                    <a:lnTo>
                      <a:pt x="31" y="47"/>
                    </a:lnTo>
                    <a:lnTo>
                      <a:pt x="31" y="45"/>
                    </a:lnTo>
                    <a:lnTo>
                      <a:pt x="40" y="8"/>
                    </a:lnTo>
                    <a:lnTo>
                      <a:pt x="41" y="4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2" name="Freeform 1790"/>
              <p:cNvSpPr/>
              <p:nvPr/>
            </p:nvSpPr>
            <p:spPr bwMode="auto">
              <a:xfrm>
                <a:off x="5366" y="2230"/>
                <a:ext cx="24" cy="20"/>
              </a:xfrm>
              <a:custGeom>
                <a:avLst/>
                <a:gdLst>
                  <a:gd name="T0" fmla="*/ 20 w 23"/>
                  <a:gd name="T1" fmla="*/ 0 h 19"/>
                  <a:gd name="T2" fmla="*/ 0 w 23"/>
                  <a:gd name="T3" fmla="*/ 13 h 19"/>
                  <a:gd name="T4" fmla="*/ 1 w 23"/>
                  <a:gd name="T5" fmla="*/ 15 h 19"/>
                  <a:gd name="T6" fmla="*/ 5 w 23"/>
                  <a:gd name="T7" fmla="*/ 16 h 19"/>
                  <a:gd name="T8" fmla="*/ 23 w 23"/>
                  <a:gd name="T9" fmla="*/ 19 h 19"/>
                  <a:gd name="T10" fmla="*/ 20 w 2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9">
                    <a:moveTo>
                      <a:pt x="20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4"/>
                      <a:pt x="1" y="15"/>
                      <a:pt x="1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3" name="Freeform 1791"/>
              <p:cNvSpPr/>
              <p:nvPr/>
            </p:nvSpPr>
            <p:spPr bwMode="auto">
              <a:xfrm>
                <a:off x="5364" y="2243"/>
                <a:ext cx="3" cy="3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4" name="Freeform 1792"/>
              <p:cNvSpPr/>
              <p:nvPr/>
            </p:nvSpPr>
            <p:spPr bwMode="auto">
              <a:xfrm>
                <a:off x="5371" y="2247"/>
                <a:ext cx="19" cy="3"/>
              </a:xfrm>
              <a:custGeom>
                <a:avLst/>
                <a:gdLst>
                  <a:gd name="T0" fmla="*/ 0 w 19"/>
                  <a:gd name="T1" fmla="*/ 0 h 3"/>
                  <a:gd name="T2" fmla="*/ 19 w 19"/>
                  <a:gd name="T3" fmla="*/ 3 h 3"/>
                  <a:gd name="T4" fmla="*/ 19 w 19"/>
                  <a:gd name="T5" fmla="*/ 3 h 3"/>
                  <a:gd name="T6" fmla="*/ 0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lnTo>
                      <a:pt x="19" y="3"/>
                    </a:lnTo>
                    <a:lnTo>
                      <a:pt x="19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5" name="Freeform 1793"/>
              <p:cNvSpPr/>
              <p:nvPr/>
            </p:nvSpPr>
            <p:spPr bwMode="auto">
              <a:xfrm>
                <a:off x="5371" y="2247"/>
                <a:ext cx="19" cy="3"/>
              </a:xfrm>
              <a:custGeom>
                <a:avLst/>
                <a:gdLst>
                  <a:gd name="T0" fmla="*/ 0 w 19"/>
                  <a:gd name="T1" fmla="*/ 0 h 3"/>
                  <a:gd name="T2" fmla="*/ 19 w 19"/>
                  <a:gd name="T3" fmla="*/ 3 h 3"/>
                  <a:gd name="T4" fmla="*/ 19 w 19"/>
                  <a:gd name="T5" fmla="*/ 3 h 3"/>
                  <a:gd name="T6" fmla="*/ 0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lnTo>
                      <a:pt x="19" y="3"/>
                    </a:lnTo>
                    <a:lnTo>
                      <a:pt x="19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6" name="Freeform 1794"/>
              <p:cNvSpPr/>
              <p:nvPr/>
            </p:nvSpPr>
            <p:spPr bwMode="auto">
              <a:xfrm>
                <a:off x="5360" y="2228"/>
                <a:ext cx="30" cy="23"/>
              </a:xfrm>
              <a:custGeom>
                <a:avLst/>
                <a:gdLst>
                  <a:gd name="T0" fmla="*/ 27 w 30"/>
                  <a:gd name="T1" fmla="*/ 0 h 23"/>
                  <a:gd name="T2" fmla="*/ 0 w 30"/>
                  <a:gd name="T3" fmla="*/ 19 h 23"/>
                  <a:gd name="T4" fmla="*/ 30 w 30"/>
                  <a:gd name="T5" fmla="*/ 23 h 23"/>
                  <a:gd name="T6" fmla="*/ 30 w 30"/>
                  <a:gd name="T7" fmla="*/ 22 h 23"/>
                  <a:gd name="T8" fmla="*/ 11 w 30"/>
                  <a:gd name="T9" fmla="*/ 19 h 23"/>
                  <a:gd name="T10" fmla="*/ 7 w 30"/>
                  <a:gd name="T11" fmla="*/ 18 h 23"/>
                  <a:gd name="T12" fmla="*/ 4 w 30"/>
                  <a:gd name="T13" fmla="*/ 18 h 23"/>
                  <a:gd name="T14" fmla="*/ 6 w 30"/>
                  <a:gd name="T15" fmla="*/ 15 h 23"/>
                  <a:gd name="T16" fmla="*/ 27 w 30"/>
                  <a:gd name="T17" fmla="*/ 2 h 23"/>
                  <a:gd name="T18" fmla="*/ 27 w 30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3">
                    <a:moveTo>
                      <a:pt x="27" y="0"/>
                    </a:moveTo>
                    <a:lnTo>
                      <a:pt x="0" y="19"/>
                    </a:lnTo>
                    <a:lnTo>
                      <a:pt x="30" y="23"/>
                    </a:lnTo>
                    <a:lnTo>
                      <a:pt x="30" y="22"/>
                    </a:lnTo>
                    <a:lnTo>
                      <a:pt x="11" y="19"/>
                    </a:lnTo>
                    <a:lnTo>
                      <a:pt x="7" y="18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27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7" name="Freeform 1795"/>
              <p:cNvSpPr/>
              <p:nvPr/>
            </p:nvSpPr>
            <p:spPr bwMode="auto">
              <a:xfrm>
                <a:off x="5360" y="2228"/>
                <a:ext cx="30" cy="23"/>
              </a:xfrm>
              <a:custGeom>
                <a:avLst/>
                <a:gdLst>
                  <a:gd name="T0" fmla="*/ 27 w 30"/>
                  <a:gd name="T1" fmla="*/ 0 h 23"/>
                  <a:gd name="T2" fmla="*/ 0 w 30"/>
                  <a:gd name="T3" fmla="*/ 19 h 23"/>
                  <a:gd name="T4" fmla="*/ 30 w 30"/>
                  <a:gd name="T5" fmla="*/ 23 h 23"/>
                  <a:gd name="T6" fmla="*/ 30 w 30"/>
                  <a:gd name="T7" fmla="*/ 22 h 23"/>
                  <a:gd name="T8" fmla="*/ 11 w 30"/>
                  <a:gd name="T9" fmla="*/ 19 h 23"/>
                  <a:gd name="T10" fmla="*/ 7 w 30"/>
                  <a:gd name="T11" fmla="*/ 18 h 23"/>
                  <a:gd name="T12" fmla="*/ 4 w 30"/>
                  <a:gd name="T13" fmla="*/ 18 h 23"/>
                  <a:gd name="T14" fmla="*/ 6 w 30"/>
                  <a:gd name="T15" fmla="*/ 15 h 23"/>
                  <a:gd name="T16" fmla="*/ 27 w 30"/>
                  <a:gd name="T17" fmla="*/ 2 h 23"/>
                  <a:gd name="T18" fmla="*/ 27 w 30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3">
                    <a:moveTo>
                      <a:pt x="27" y="0"/>
                    </a:moveTo>
                    <a:lnTo>
                      <a:pt x="0" y="19"/>
                    </a:lnTo>
                    <a:lnTo>
                      <a:pt x="30" y="23"/>
                    </a:lnTo>
                    <a:lnTo>
                      <a:pt x="30" y="22"/>
                    </a:lnTo>
                    <a:lnTo>
                      <a:pt x="11" y="19"/>
                    </a:lnTo>
                    <a:lnTo>
                      <a:pt x="7" y="18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27" y="2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8" name="Freeform 1796"/>
              <p:cNvSpPr/>
              <p:nvPr/>
            </p:nvSpPr>
            <p:spPr bwMode="auto">
              <a:xfrm>
                <a:off x="5387" y="2228"/>
                <a:ext cx="5" cy="24"/>
              </a:xfrm>
              <a:custGeom>
                <a:avLst/>
                <a:gdLst>
                  <a:gd name="T0" fmla="*/ 1 w 5"/>
                  <a:gd name="T1" fmla="*/ 0 h 24"/>
                  <a:gd name="T2" fmla="*/ 0 w 5"/>
                  <a:gd name="T3" fmla="*/ 0 h 24"/>
                  <a:gd name="T4" fmla="*/ 0 w 5"/>
                  <a:gd name="T5" fmla="*/ 2 h 24"/>
                  <a:gd name="T6" fmla="*/ 3 w 5"/>
                  <a:gd name="T7" fmla="*/ 22 h 24"/>
                  <a:gd name="T8" fmla="*/ 3 w 5"/>
                  <a:gd name="T9" fmla="*/ 22 h 24"/>
                  <a:gd name="T10" fmla="*/ 3 w 5"/>
                  <a:gd name="T11" fmla="*/ 23 h 24"/>
                  <a:gd name="T12" fmla="*/ 5 w 5"/>
                  <a:gd name="T13" fmla="*/ 24 h 24"/>
                  <a:gd name="T14" fmla="*/ 2 w 5"/>
                  <a:gd name="T15" fmla="*/ 1 h 24"/>
                  <a:gd name="T16" fmla="*/ 1 w 5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4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5" y="24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9" name="Freeform 1797"/>
              <p:cNvSpPr/>
              <p:nvPr/>
            </p:nvSpPr>
            <p:spPr bwMode="auto">
              <a:xfrm>
                <a:off x="5387" y="2228"/>
                <a:ext cx="5" cy="24"/>
              </a:xfrm>
              <a:custGeom>
                <a:avLst/>
                <a:gdLst>
                  <a:gd name="T0" fmla="*/ 1 w 5"/>
                  <a:gd name="T1" fmla="*/ 0 h 24"/>
                  <a:gd name="T2" fmla="*/ 0 w 5"/>
                  <a:gd name="T3" fmla="*/ 0 h 24"/>
                  <a:gd name="T4" fmla="*/ 0 w 5"/>
                  <a:gd name="T5" fmla="*/ 2 h 24"/>
                  <a:gd name="T6" fmla="*/ 3 w 5"/>
                  <a:gd name="T7" fmla="*/ 22 h 24"/>
                  <a:gd name="T8" fmla="*/ 3 w 5"/>
                  <a:gd name="T9" fmla="*/ 22 h 24"/>
                  <a:gd name="T10" fmla="*/ 3 w 5"/>
                  <a:gd name="T11" fmla="*/ 23 h 24"/>
                  <a:gd name="T12" fmla="*/ 5 w 5"/>
                  <a:gd name="T13" fmla="*/ 24 h 24"/>
                  <a:gd name="T14" fmla="*/ 2 w 5"/>
                  <a:gd name="T15" fmla="*/ 1 h 24"/>
                  <a:gd name="T16" fmla="*/ 1 w 5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4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5" y="24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0" name="Freeform 1798"/>
              <p:cNvSpPr/>
              <p:nvPr/>
            </p:nvSpPr>
            <p:spPr bwMode="auto">
              <a:xfrm>
                <a:off x="5417" y="2248"/>
                <a:ext cx="13" cy="7"/>
              </a:xfrm>
              <a:custGeom>
                <a:avLst/>
                <a:gdLst>
                  <a:gd name="T0" fmla="*/ 1 w 13"/>
                  <a:gd name="T1" fmla="*/ 0 h 7"/>
                  <a:gd name="T2" fmla="*/ 0 w 13"/>
                  <a:gd name="T3" fmla="*/ 5 h 7"/>
                  <a:gd name="T4" fmla="*/ 13 w 13"/>
                  <a:gd name="T5" fmla="*/ 7 h 7"/>
                  <a:gd name="T6" fmla="*/ 13 w 13"/>
                  <a:gd name="T7" fmla="*/ 7 h 7"/>
                  <a:gd name="T8" fmla="*/ 1 w 13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7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1" name="Freeform 1799"/>
              <p:cNvSpPr/>
              <p:nvPr/>
            </p:nvSpPr>
            <p:spPr bwMode="auto">
              <a:xfrm>
                <a:off x="5430" y="22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2" name="Freeform 1800"/>
              <p:cNvSpPr/>
              <p:nvPr/>
            </p:nvSpPr>
            <p:spPr bwMode="auto">
              <a:xfrm>
                <a:off x="5417" y="2247"/>
                <a:ext cx="18" cy="9"/>
              </a:xfrm>
              <a:custGeom>
                <a:avLst/>
                <a:gdLst>
                  <a:gd name="T0" fmla="*/ 2 w 18"/>
                  <a:gd name="T1" fmla="*/ 0 h 9"/>
                  <a:gd name="T2" fmla="*/ 1 w 18"/>
                  <a:gd name="T3" fmla="*/ 1 h 9"/>
                  <a:gd name="T4" fmla="*/ 13 w 18"/>
                  <a:gd name="T5" fmla="*/ 8 h 9"/>
                  <a:gd name="T6" fmla="*/ 13 w 18"/>
                  <a:gd name="T7" fmla="*/ 8 h 9"/>
                  <a:gd name="T8" fmla="*/ 13 w 18"/>
                  <a:gd name="T9" fmla="*/ 8 h 9"/>
                  <a:gd name="T10" fmla="*/ 0 w 18"/>
                  <a:gd name="T11" fmla="*/ 6 h 9"/>
                  <a:gd name="T12" fmla="*/ 0 w 18"/>
                  <a:gd name="T13" fmla="*/ 6 h 9"/>
                  <a:gd name="T14" fmla="*/ 18 w 18"/>
                  <a:gd name="T15" fmla="*/ 9 h 9"/>
                  <a:gd name="T16" fmla="*/ 2 w 18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9">
                    <a:moveTo>
                      <a:pt x="2" y="0"/>
                    </a:moveTo>
                    <a:lnTo>
                      <a:pt x="1" y="1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8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3" name="Freeform 1801"/>
              <p:cNvSpPr/>
              <p:nvPr/>
            </p:nvSpPr>
            <p:spPr bwMode="auto">
              <a:xfrm>
                <a:off x="5417" y="2247"/>
                <a:ext cx="18" cy="9"/>
              </a:xfrm>
              <a:custGeom>
                <a:avLst/>
                <a:gdLst>
                  <a:gd name="T0" fmla="*/ 2 w 18"/>
                  <a:gd name="T1" fmla="*/ 0 h 9"/>
                  <a:gd name="T2" fmla="*/ 1 w 18"/>
                  <a:gd name="T3" fmla="*/ 1 h 9"/>
                  <a:gd name="T4" fmla="*/ 13 w 18"/>
                  <a:gd name="T5" fmla="*/ 8 h 9"/>
                  <a:gd name="T6" fmla="*/ 13 w 18"/>
                  <a:gd name="T7" fmla="*/ 8 h 9"/>
                  <a:gd name="T8" fmla="*/ 13 w 18"/>
                  <a:gd name="T9" fmla="*/ 8 h 9"/>
                  <a:gd name="T10" fmla="*/ 0 w 18"/>
                  <a:gd name="T11" fmla="*/ 6 h 9"/>
                  <a:gd name="T12" fmla="*/ 0 w 18"/>
                  <a:gd name="T13" fmla="*/ 6 h 9"/>
                  <a:gd name="T14" fmla="*/ 18 w 18"/>
                  <a:gd name="T15" fmla="*/ 9 h 9"/>
                  <a:gd name="T16" fmla="*/ 2 w 18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9">
                    <a:moveTo>
                      <a:pt x="2" y="0"/>
                    </a:moveTo>
                    <a:lnTo>
                      <a:pt x="1" y="1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8" y="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4" name="Freeform 1802"/>
              <p:cNvSpPr/>
              <p:nvPr/>
            </p:nvSpPr>
            <p:spPr bwMode="auto">
              <a:xfrm>
                <a:off x="5417" y="2253"/>
                <a:ext cx="20" cy="5"/>
              </a:xfrm>
              <a:custGeom>
                <a:avLst/>
                <a:gdLst>
                  <a:gd name="T0" fmla="*/ 0 w 19"/>
                  <a:gd name="T1" fmla="*/ 0 h 5"/>
                  <a:gd name="T2" fmla="*/ 0 w 19"/>
                  <a:gd name="T3" fmla="*/ 2 h 5"/>
                  <a:gd name="T4" fmla="*/ 18 w 19"/>
                  <a:gd name="T5" fmla="*/ 5 h 5"/>
                  <a:gd name="T6" fmla="*/ 19 w 19"/>
                  <a:gd name="T7" fmla="*/ 4 h 5"/>
                  <a:gd name="T8" fmla="*/ 17 w 19"/>
                  <a:gd name="T9" fmla="*/ 3 h 5"/>
                  <a:gd name="T10" fmla="*/ 0 w 19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5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4"/>
                      <a:pt x="19" y="4"/>
                      <a:pt x="19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5" name="Freeform 1803"/>
              <p:cNvSpPr/>
              <p:nvPr/>
            </p:nvSpPr>
            <p:spPr bwMode="auto">
              <a:xfrm>
                <a:off x="5436" y="2257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6" name="Freeform 1804"/>
              <p:cNvSpPr/>
              <p:nvPr/>
            </p:nvSpPr>
            <p:spPr bwMode="auto">
              <a:xfrm>
                <a:off x="5415" y="2246"/>
                <a:ext cx="4" cy="9"/>
              </a:xfrm>
              <a:custGeom>
                <a:avLst/>
                <a:gdLst>
                  <a:gd name="T0" fmla="*/ 2 w 4"/>
                  <a:gd name="T1" fmla="*/ 0 h 9"/>
                  <a:gd name="T2" fmla="*/ 0 w 4"/>
                  <a:gd name="T3" fmla="*/ 9 h 9"/>
                  <a:gd name="T4" fmla="*/ 2 w 4"/>
                  <a:gd name="T5" fmla="*/ 9 h 9"/>
                  <a:gd name="T6" fmla="*/ 2 w 4"/>
                  <a:gd name="T7" fmla="*/ 7 h 9"/>
                  <a:gd name="T8" fmla="*/ 2 w 4"/>
                  <a:gd name="T9" fmla="*/ 7 h 9"/>
                  <a:gd name="T10" fmla="*/ 3 w 4"/>
                  <a:gd name="T11" fmla="*/ 2 h 9"/>
                  <a:gd name="T12" fmla="*/ 4 w 4"/>
                  <a:gd name="T13" fmla="*/ 1 h 9"/>
                  <a:gd name="T14" fmla="*/ 2 w 4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9">
                    <a:moveTo>
                      <a:pt x="2" y="0"/>
                    </a:moveTo>
                    <a:lnTo>
                      <a:pt x="0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7" name="Freeform 1805"/>
              <p:cNvSpPr/>
              <p:nvPr/>
            </p:nvSpPr>
            <p:spPr bwMode="auto">
              <a:xfrm>
                <a:off x="5415" y="2246"/>
                <a:ext cx="4" cy="9"/>
              </a:xfrm>
              <a:custGeom>
                <a:avLst/>
                <a:gdLst>
                  <a:gd name="T0" fmla="*/ 2 w 4"/>
                  <a:gd name="T1" fmla="*/ 0 h 9"/>
                  <a:gd name="T2" fmla="*/ 0 w 4"/>
                  <a:gd name="T3" fmla="*/ 9 h 9"/>
                  <a:gd name="T4" fmla="*/ 2 w 4"/>
                  <a:gd name="T5" fmla="*/ 9 h 9"/>
                  <a:gd name="T6" fmla="*/ 2 w 4"/>
                  <a:gd name="T7" fmla="*/ 7 h 9"/>
                  <a:gd name="T8" fmla="*/ 2 w 4"/>
                  <a:gd name="T9" fmla="*/ 7 h 9"/>
                  <a:gd name="T10" fmla="*/ 3 w 4"/>
                  <a:gd name="T11" fmla="*/ 2 h 9"/>
                  <a:gd name="T12" fmla="*/ 4 w 4"/>
                  <a:gd name="T13" fmla="*/ 1 h 9"/>
                  <a:gd name="T14" fmla="*/ 2 w 4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9">
                    <a:moveTo>
                      <a:pt x="2" y="0"/>
                    </a:moveTo>
                    <a:lnTo>
                      <a:pt x="0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8" name="Freeform 1806"/>
              <p:cNvSpPr/>
              <p:nvPr/>
            </p:nvSpPr>
            <p:spPr bwMode="auto">
              <a:xfrm>
                <a:off x="5445" y="2240"/>
                <a:ext cx="93" cy="22"/>
              </a:xfrm>
              <a:custGeom>
                <a:avLst/>
                <a:gdLst>
                  <a:gd name="T0" fmla="*/ 34 w 88"/>
                  <a:gd name="T1" fmla="*/ 0 h 21"/>
                  <a:gd name="T2" fmla="*/ 29 w 88"/>
                  <a:gd name="T3" fmla="*/ 3 h 21"/>
                  <a:gd name="T4" fmla="*/ 24 w 88"/>
                  <a:gd name="T5" fmla="*/ 1 h 21"/>
                  <a:gd name="T6" fmla="*/ 0 w 88"/>
                  <a:gd name="T7" fmla="*/ 14 h 21"/>
                  <a:gd name="T8" fmla="*/ 1 w 88"/>
                  <a:gd name="T9" fmla="*/ 16 h 21"/>
                  <a:gd name="T10" fmla="*/ 88 w 88"/>
                  <a:gd name="T11" fmla="*/ 21 h 21"/>
                  <a:gd name="T12" fmla="*/ 34 w 88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21">
                    <a:moveTo>
                      <a:pt x="34" y="0"/>
                    </a:moveTo>
                    <a:cubicBezTo>
                      <a:pt x="33" y="2"/>
                      <a:pt x="31" y="3"/>
                      <a:pt x="29" y="3"/>
                    </a:cubicBezTo>
                    <a:cubicBezTo>
                      <a:pt x="27" y="3"/>
                      <a:pt x="25" y="2"/>
                      <a:pt x="24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1" y="16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9" name="Freeform 1807"/>
              <p:cNvSpPr/>
              <p:nvPr/>
            </p:nvSpPr>
            <p:spPr bwMode="auto">
              <a:xfrm>
                <a:off x="5443" y="2255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0" name="Freeform 1808"/>
              <p:cNvSpPr/>
              <p:nvPr/>
            </p:nvSpPr>
            <p:spPr bwMode="auto">
              <a:xfrm>
                <a:off x="5471" y="2238"/>
                <a:ext cx="10" cy="5"/>
              </a:xfrm>
              <a:custGeom>
                <a:avLst/>
                <a:gdLst>
                  <a:gd name="T0" fmla="*/ 5 w 10"/>
                  <a:gd name="T1" fmla="*/ 0 h 5"/>
                  <a:gd name="T2" fmla="*/ 0 w 10"/>
                  <a:gd name="T3" fmla="*/ 3 h 5"/>
                  <a:gd name="T4" fmla="*/ 5 w 10"/>
                  <a:gd name="T5" fmla="*/ 5 h 5"/>
                  <a:gd name="T6" fmla="*/ 10 w 10"/>
                  <a:gd name="T7" fmla="*/ 2 h 5"/>
                  <a:gd name="T8" fmla="*/ 5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3" y="5"/>
                      <a:pt x="5" y="5"/>
                    </a:cubicBezTo>
                    <a:cubicBezTo>
                      <a:pt x="7" y="5"/>
                      <a:pt x="9" y="4"/>
                      <a:pt x="10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1" name="Freeform 1809"/>
              <p:cNvSpPr>
                <a:spLocks noEditPoints="1"/>
              </p:cNvSpPr>
              <p:nvPr/>
            </p:nvSpPr>
            <p:spPr bwMode="auto">
              <a:xfrm>
                <a:off x="5438" y="2236"/>
                <a:ext cx="109" cy="29"/>
              </a:xfrm>
              <a:custGeom>
                <a:avLst/>
                <a:gdLst>
                  <a:gd name="T0" fmla="*/ 31 w 103"/>
                  <a:gd name="T1" fmla="*/ 5 h 27"/>
                  <a:gd name="T2" fmla="*/ 36 w 103"/>
                  <a:gd name="T3" fmla="*/ 2 h 27"/>
                  <a:gd name="T4" fmla="*/ 41 w 103"/>
                  <a:gd name="T5" fmla="*/ 4 h 27"/>
                  <a:gd name="T6" fmla="*/ 95 w 103"/>
                  <a:gd name="T7" fmla="*/ 25 h 27"/>
                  <a:gd name="T8" fmla="*/ 8 w 103"/>
                  <a:gd name="T9" fmla="*/ 20 h 27"/>
                  <a:gd name="T10" fmla="*/ 5 w 103"/>
                  <a:gd name="T11" fmla="*/ 20 h 27"/>
                  <a:gd name="T12" fmla="*/ 7 w 103"/>
                  <a:gd name="T13" fmla="*/ 18 h 27"/>
                  <a:gd name="T14" fmla="*/ 31 w 103"/>
                  <a:gd name="T15" fmla="*/ 5 h 27"/>
                  <a:gd name="T16" fmla="*/ 35 w 103"/>
                  <a:gd name="T17" fmla="*/ 2 h 27"/>
                  <a:gd name="T18" fmla="*/ 36 w 103"/>
                  <a:gd name="T19" fmla="*/ 0 h 27"/>
                  <a:gd name="T20" fmla="*/ 35 w 103"/>
                  <a:gd name="T21" fmla="*/ 2 h 27"/>
                  <a:gd name="T22" fmla="*/ 36 w 103"/>
                  <a:gd name="T23" fmla="*/ 0 h 27"/>
                  <a:gd name="T24" fmla="*/ 36 w 103"/>
                  <a:gd name="T25" fmla="*/ 0 h 27"/>
                  <a:gd name="T26" fmla="*/ 0 w 103"/>
                  <a:gd name="T27" fmla="*/ 21 h 27"/>
                  <a:gd name="T28" fmla="*/ 103 w 103"/>
                  <a:gd name="T29" fmla="*/ 27 h 27"/>
                  <a:gd name="T30" fmla="*/ 103 w 103"/>
                  <a:gd name="T31" fmla="*/ 26 h 27"/>
                  <a:gd name="T32" fmla="*/ 36 w 103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27">
                    <a:moveTo>
                      <a:pt x="31" y="5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1" y="5"/>
                      <a:pt x="31" y="5"/>
                      <a:pt x="31" y="5"/>
                    </a:cubicBezTo>
                    <a:moveTo>
                      <a:pt x="35" y="2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5" y="2"/>
                      <a:pt x="35" y="2"/>
                      <a:pt x="35" y="2"/>
                    </a:cubicBezTo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2" name="Freeform 1810"/>
              <p:cNvSpPr/>
              <p:nvPr/>
            </p:nvSpPr>
            <p:spPr bwMode="auto">
              <a:xfrm>
                <a:off x="5547" y="2264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3" name="Freeform 1811"/>
              <p:cNvSpPr/>
              <p:nvPr/>
            </p:nvSpPr>
            <p:spPr bwMode="auto">
              <a:xfrm>
                <a:off x="5758" y="2233"/>
                <a:ext cx="14" cy="13"/>
              </a:xfrm>
              <a:custGeom>
                <a:avLst/>
                <a:gdLst>
                  <a:gd name="T0" fmla="*/ 4 w 13"/>
                  <a:gd name="T1" fmla="*/ 0 h 12"/>
                  <a:gd name="T2" fmla="*/ 0 w 13"/>
                  <a:gd name="T3" fmla="*/ 5 h 12"/>
                  <a:gd name="T4" fmla="*/ 1 w 13"/>
                  <a:gd name="T5" fmla="*/ 11 h 12"/>
                  <a:gd name="T6" fmla="*/ 4 w 13"/>
                  <a:gd name="T7" fmla="*/ 12 h 12"/>
                  <a:gd name="T8" fmla="*/ 13 w 13"/>
                  <a:gd name="T9" fmla="*/ 1 h 12"/>
                  <a:gd name="T10" fmla="*/ 4 w 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2">
                    <a:moveTo>
                      <a:pt x="4" y="0"/>
                    </a:moveTo>
                    <a:cubicBezTo>
                      <a:pt x="4" y="3"/>
                      <a:pt x="2" y="4"/>
                      <a:pt x="0" y="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3" y="12"/>
                      <a:pt x="4" y="1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4" name="Freeform 1812"/>
              <p:cNvSpPr/>
              <p:nvPr/>
            </p:nvSpPr>
            <p:spPr bwMode="auto">
              <a:xfrm>
                <a:off x="5758" y="2233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5 h 5"/>
                  <a:gd name="T4" fmla="*/ 4 w 4"/>
                  <a:gd name="T5" fmla="*/ 0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4"/>
                      <a:pt x="4" y="3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8" name="Group 2014"/>
            <p:cNvGrpSpPr/>
            <p:nvPr/>
          </p:nvGrpSpPr>
          <p:grpSpPr bwMode="auto">
            <a:xfrm>
              <a:off x="5523" y="2076"/>
              <a:ext cx="446" cy="430"/>
              <a:chOff x="5523" y="2076"/>
              <a:chExt cx="446" cy="430"/>
            </a:xfrm>
          </p:grpSpPr>
          <p:sp>
            <p:nvSpPr>
              <p:cNvPr id="2895" name="Freeform 1814"/>
              <p:cNvSpPr/>
              <p:nvPr/>
            </p:nvSpPr>
            <p:spPr bwMode="auto">
              <a:xfrm>
                <a:off x="5759" y="2245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4 h 4"/>
                  <a:gd name="T4" fmla="*/ 3 w 3"/>
                  <a:gd name="T5" fmla="*/ 1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6" name="Freeform 1815"/>
              <p:cNvSpPr/>
              <p:nvPr/>
            </p:nvSpPr>
            <p:spPr bwMode="auto">
              <a:xfrm>
                <a:off x="5757" y="2232"/>
                <a:ext cx="16" cy="2"/>
              </a:xfrm>
              <a:custGeom>
                <a:avLst/>
                <a:gdLst>
                  <a:gd name="T0" fmla="*/ 1 w 16"/>
                  <a:gd name="T1" fmla="*/ 0 h 2"/>
                  <a:gd name="T2" fmla="*/ 0 w 16"/>
                  <a:gd name="T3" fmla="*/ 0 h 2"/>
                  <a:gd name="T4" fmla="*/ 1 w 16"/>
                  <a:gd name="T5" fmla="*/ 1 h 2"/>
                  <a:gd name="T6" fmla="*/ 5 w 16"/>
                  <a:gd name="T7" fmla="*/ 1 h 2"/>
                  <a:gd name="T8" fmla="*/ 15 w 16"/>
                  <a:gd name="T9" fmla="*/ 2 h 2"/>
                  <a:gd name="T10" fmla="*/ 16 w 16"/>
                  <a:gd name="T11" fmla="*/ 0 h 2"/>
                  <a:gd name="T12" fmla="*/ 1 w 16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5" y="1"/>
                    </a:lnTo>
                    <a:lnTo>
                      <a:pt x="15" y="2"/>
                    </a:lnTo>
                    <a:lnTo>
                      <a:pt x="1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7" name="Freeform 1816"/>
              <p:cNvSpPr/>
              <p:nvPr/>
            </p:nvSpPr>
            <p:spPr bwMode="auto">
              <a:xfrm>
                <a:off x="5757" y="2232"/>
                <a:ext cx="16" cy="2"/>
              </a:xfrm>
              <a:custGeom>
                <a:avLst/>
                <a:gdLst>
                  <a:gd name="T0" fmla="*/ 1 w 16"/>
                  <a:gd name="T1" fmla="*/ 0 h 2"/>
                  <a:gd name="T2" fmla="*/ 0 w 16"/>
                  <a:gd name="T3" fmla="*/ 0 h 2"/>
                  <a:gd name="T4" fmla="*/ 1 w 16"/>
                  <a:gd name="T5" fmla="*/ 1 h 2"/>
                  <a:gd name="T6" fmla="*/ 5 w 16"/>
                  <a:gd name="T7" fmla="*/ 1 h 2"/>
                  <a:gd name="T8" fmla="*/ 15 w 16"/>
                  <a:gd name="T9" fmla="*/ 2 h 2"/>
                  <a:gd name="T10" fmla="*/ 16 w 16"/>
                  <a:gd name="T11" fmla="*/ 0 h 2"/>
                  <a:gd name="T12" fmla="*/ 1 w 16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5" y="1"/>
                    </a:lnTo>
                    <a:lnTo>
                      <a:pt x="15" y="2"/>
                    </a:lnTo>
                    <a:lnTo>
                      <a:pt x="16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8" name="Freeform 1817"/>
              <p:cNvSpPr/>
              <p:nvPr/>
            </p:nvSpPr>
            <p:spPr bwMode="auto">
              <a:xfrm>
                <a:off x="5756" y="2232"/>
                <a:ext cx="17" cy="19"/>
              </a:xfrm>
              <a:custGeom>
                <a:avLst/>
                <a:gdLst>
                  <a:gd name="T0" fmla="*/ 0 w 17"/>
                  <a:gd name="T1" fmla="*/ 0 h 19"/>
                  <a:gd name="T2" fmla="*/ 2 w 17"/>
                  <a:gd name="T3" fmla="*/ 19 h 19"/>
                  <a:gd name="T4" fmla="*/ 2 w 17"/>
                  <a:gd name="T5" fmla="*/ 19 h 19"/>
                  <a:gd name="T6" fmla="*/ 17 w 17"/>
                  <a:gd name="T7" fmla="*/ 0 h 19"/>
                  <a:gd name="T8" fmla="*/ 17 w 17"/>
                  <a:gd name="T9" fmla="*/ 0 h 19"/>
                  <a:gd name="T10" fmla="*/ 16 w 17"/>
                  <a:gd name="T11" fmla="*/ 2 h 19"/>
                  <a:gd name="T12" fmla="*/ 6 w 17"/>
                  <a:gd name="T13" fmla="*/ 14 h 19"/>
                  <a:gd name="T14" fmla="*/ 3 w 17"/>
                  <a:gd name="T15" fmla="*/ 17 h 19"/>
                  <a:gd name="T16" fmla="*/ 3 w 17"/>
                  <a:gd name="T17" fmla="*/ 13 h 19"/>
                  <a:gd name="T18" fmla="*/ 2 w 17"/>
                  <a:gd name="T19" fmla="*/ 6 h 19"/>
                  <a:gd name="T20" fmla="*/ 2 w 17"/>
                  <a:gd name="T21" fmla="*/ 1 h 19"/>
                  <a:gd name="T22" fmla="*/ 1 w 17"/>
                  <a:gd name="T23" fmla="*/ 0 h 19"/>
                  <a:gd name="T24" fmla="*/ 2 w 17"/>
                  <a:gd name="T25" fmla="*/ 0 h 19"/>
                  <a:gd name="T26" fmla="*/ 0 w 17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9">
                    <a:moveTo>
                      <a:pt x="0" y="0"/>
                    </a:moveTo>
                    <a:lnTo>
                      <a:pt x="2" y="19"/>
                    </a:lnTo>
                    <a:lnTo>
                      <a:pt x="2" y="19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6" y="2"/>
                    </a:lnTo>
                    <a:lnTo>
                      <a:pt x="6" y="14"/>
                    </a:lnTo>
                    <a:lnTo>
                      <a:pt x="3" y="17"/>
                    </a:lnTo>
                    <a:lnTo>
                      <a:pt x="3" y="13"/>
                    </a:lnTo>
                    <a:lnTo>
                      <a:pt x="2" y="6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9" name="Freeform 1818"/>
              <p:cNvSpPr/>
              <p:nvPr/>
            </p:nvSpPr>
            <p:spPr bwMode="auto">
              <a:xfrm>
                <a:off x="5756" y="2232"/>
                <a:ext cx="17" cy="19"/>
              </a:xfrm>
              <a:custGeom>
                <a:avLst/>
                <a:gdLst>
                  <a:gd name="T0" fmla="*/ 0 w 17"/>
                  <a:gd name="T1" fmla="*/ 0 h 19"/>
                  <a:gd name="T2" fmla="*/ 2 w 17"/>
                  <a:gd name="T3" fmla="*/ 19 h 19"/>
                  <a:gd name="T4" fmla="*/ 2 w 17"/>
                  <a:gd name="T5" fmla="*/ 19 h 19"/>
                  <a:gd name="T6" fmla="*/ 17 w 17"/>
                  <a:gd name="T7" fmla="*/ 0 h 19"/>
                  <a:gd name="T8" fmla="*/ 17 w 17"/>
                  <a:gd name="T9" fmla="*/ 0 h 19"/>
                  <a:gd name="T10" fmla="*/ 16 w 17"/>
                  <a:gd name="T11" fmla="*/ 2 h 19"/>
                  <a:gd name="T12" fmla="*/ 6 w 17"/>
                  <a:gd name="T13" fmla="*/ 14 h 19"/>
                  <a:gd name="T14" fmla="*/ 3 w 17"/>
                  <a:gd name="T15" fmla="*/ 17 h 19"/>
                  <a:gd name="T16" fmla="*/ 3 w 17"/>
                  <a:gd name="T17" fmla="*/ 13 h 19"/>
                  <a:gd name="T18" fmla="*/ 2 w 17"/>
                  <a:gd name="T19" fmla="*/ 6 h 19"/>
                  <a:gd name="T20" fmla="*/ 2 w 17"/>
                  <a:gd name="T21" fmla="*/ 1 h 19"/>
                  <a:gd name="T22" fmla="*/ 1 w 17"/>
                  <a:gd name="T23" fmla="*/ 0 h 19"/>
                  <a:gd name="T24" fmla="*/ 2 w 17"/>
                  <a:gd name="T25" fmla="*/ 0 h 19"/>
                  <a:gd name="T26" fmla="*/ 0 w 17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9">
                    <a:moveTo>
                      <a:pt x="0" y="0"/>
                    </a:moveTo>
                    <a:lnTo>
                      <a:pt x="2" y="19"/>
                    </a:lnTo>
                    <a:lnTo>
                      <a:pt x="2" y="19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6" y="2"/>
                    </a:lnTo>
                    <a:lnTo>
                      <a:pt x="6" y="14"/>
                    </a:lnTo>
                    <a:lnTo>
                      <a:pt x="3" y="17"/>
                    </a:lnTo>
                    <a:lnTo>
                      <a:pt x="3" y="13"/>
                    </a:lnTo>
                    <a:lnTo>
                      <a:pt x="2" y="6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0" name="Rectangle 1819"/>
              <p:cNvSpPr>
                <a:spLocks noChangeArrowheads="1"/>
              </p:cNvSpPr>
              <p:nvPr/>
            </p:nvSpPr>
            <p:spPr bwMode="auto">
              <a:xfrm>
                <a:off x="5758" y="2251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1" name="Freeform 1820"/>
              <p:cNvSpPr/>
              <p:nvPr/>
            </p:nvSpPr>
            <p:spPr bwMode="auto">
              <a:xfrm>
                <a:off x="5758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2" name="Freeform 1821"/>
              <p:cNvSpPr/>
              <p:nvPr/>
            </p:nvSpPr>
            <p:spPr bwMode="auto">
              <a:xfrm>
                <a:off x="5758" y="2232"/>
                <a:ext cx="17" cy="21"/>
              </a:xfrm>
              <a:custGeom>
                <a:avLst/>
                <a:gdLst>
                  <a:gd name="T0" fmla="*/ 15 w 17"/>
                  <a:gd name="T1" fmla="*/ 0 h 21"/>
                  <a:gd name="T2" fmla="*/ 0 w 17"/>
                  <a:gd name="T3" fmla="*/ 19 h 21"/>
                  <a:gd name="T4" fmla="*/ 0 w 17"/>
                  <a:gd name="T5" fmla="*/ 19 h 21"/>
                  <a:gd name="T6" fmla="*/ 0 w 17"/>
                  <a:gd name="T7" fmla="*/ 21 h 21"/>
                  <a:gd name="T8" fmla="*/ 17 w 17"/>
                  <a:gd name="T9" fmla="*/ 1 h 21"/>
                  <a:gd name="T10" fmla="*/ 15 w 17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1">
                    <a:moveTo>
                      <a:pt x="15" y="0"/>
                    </a:moveTo>
                    <a:lnTo>
                      <a:pt x="0" y="19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17" y="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3" name="Freeform 1822"/>
              <p:cNvSpPr/>
              <p:nvPr/>
            </p:nvSpPr>
            <p:spPr bwMode="auto">
              <a:xfrm>
                <a:off x="5758" y="2232"/>
                <a:ext cx="17" cy="21"/>
              </a:xfrm>
              <a:custGeom>
                <a:avLst/>
                <a:gdLst>
                  <a:gd name="T0" fmla="*/ 15 w 17"/>
                  <a:gd name="T1" fmla="*/ 0 h 21"/>
                  <a:gd name="T2" fmla="*/ 0 w 17"/>
                  <a:gd name="T3" fmla="*/ 19 h 21"/>
                  <a:gd name="T4" fmla="*/ 0 w 17"/>
                  <a:gd name="T5" fmla="*/ 19 h 21"/>
                  <a:gd name="T6" fmla="*/ 0 w 17"/>
                  <a:gd name="T7" fmla="*/ 21 h 21"/>
                  <a:gd name="T8" fmla="*/ 17 w 17"/>
                  <a:gd name="T9" fmla="*/ 1 h 21"/>
                  <a:gd name="T10" fmla="*/ 15 w 17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1">
                    <a:moveTo>
                      <a:pt x="15" y="0"/>
                    </a:moveTo>
                    <a:lnTo>
                      <a:pt x="0" y="19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17" y="1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4" name="Freeform 1823"/>
              <p:cNvSpPr/>
              <p:nvPr/>
            </p:nvSpPr>
            <p:spPr bwMode="auto">
              <a:xfrm>
                <a:off x="5762" y="2208"/>
                <a:ext cx="30" cy="23"/>
              </a:xfrm>
              <a:custGeom>
                <a:avLst/>
                <a:gdLst>
                  <a:gd name="T0" fmla="*/ 28 w 28"/>
                  <a:gd name="T1" fmla="*/ 0 h 22"/>
                  <a:gd name="T2" fmla="*/ 0 w 28"/>
                  <a:gd name="T3" fmla="*/ 20 h 22"/>
                  <a:gd name="T4" fmla="*/ 0 w 28"/>
                  <a:gd name="T5" fmla="*/ 21 h 22"/>
                  <a:gd name="T6" fmla="*/ 11 w 28"/>
                  <a:gd name="T7" fmla="*/ 22 h 22"/>
                  <a:gd name="T8" fmla="*/ 28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28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5" name="Freeform 1824"/>
              <p:cNvSpPr/>
              <p:nvPr/>
            </p:nvSpPr>
            <p:spPr bwMode="auto">
              <a:xfrm>
                <a:off x="5760" y="222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6" name="Freeform 1825"/>
              <p:cNvSpPr/>
              <p:nvPr/>
            </p:nvSpPr>
            <p:spPr bwMode="auto">
              <a:xfrm>
                <a:off x="5758" y="2230"/>
                <a:ext cx="16" cy="2"/>
              </a:xfrm>
              <a:custGeom>
                <a:avLst/>
                <a:gdLst>
                  <a:gd name="T0" fmla="*/ 2 w 16"/>
                  <a:gd name="T1" fmla="*/ 0 h 2"/>
                  <a:gd name="T2" fmla="*/ 0 w 16"/>
                  <a:gd name="T3" fmla="*/ 2 h 2"/>
                  <a:gd name="T4" fmla="*/ 15 w 16"/>
                  <a:gd name="T5" fmla="*/ 2 h 2"/>
                  <a:gd name="T6" fmla="*/ 16 w 16"/>
                  <a:gd name="T7" fmla="*/ 1 h 2"/>
                  <a:gd name="T8" fmla="*/ 4 w 16"/>
                  <a:gd name="T9" fmla="*/ 0 h 2"/>
                  <a:gd name="T10" fmla="*/ 2 w 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">
                    <a:moveTo>
                      <a:pt x="2" y="0"/>
                    </a:moveTo>
                    <a:lnTo>
                      <a:pt x="0" y="2"/>
                    </a:lnTo>
                    <a:lnTo>
                      <a:pt x="15" y="2"/>
                    </a:lnTo>
                    <a:lnTo>
                      <a:pt x="16" y="1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7" name="Freeform 1826"/>
              <p:cNvSpPr/>
              <p:nvPr/>
            </p:nvSpPr>
            <p:spPr bwMode="auto">
              <a:xfrm>
                <a:off x="5758" y="2230"/>
                <a:ext cx="16" cy="2"/>
              </a:xfrm>
              <a:custGeom>
                <a:avLst/>
                <a:gdLst>
                  <a:gd name="T0" fmla="*/ 2 w 16"/>
                  <a:gd name="T1" fmla="*/ 0 h 2"/>
                  <a:gd name="T2" fmla="*/ 0 w 16"/>
                  <a:gd name="T3" fmla="*/ 2 h 2"/>
                  <a:gd name="T4" fmla="*/ 15 w 16"/>
                  <a:gd name="T5" fmla="*/ 2 h 2"/>
                  <a:gd name="T6" fmla="*/ 16 w 16"/>
                  <a:gd name="T7" fmla="*/ 1 h 2"/>
                  <a:gd name="T8" fmla="*/ 4 w 16"/>
                  <a:gd name="T9" fmla="*/ 0 h 2"/>
                  <a:gd name="T10" fmla="*/ 2 w 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">
                    <a:moveTo>
                      <a:pt x="2" y="0"/>
                    </a:moveTo>
                    <a:lnTo>
                      <a:pt x="0" y="2"/>
                    </a:lnTo>
                    <a:lnTo>
                      <a:pt x="15" y="2"/>
                    </a:lnTo>
                    <a:lnTo>
                      <a:pt x="16" y="1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8" name="Freeform 1827"/>
              <p:cNvSpPr/>
              <p:nvPr/>
            </p:nvSpPr>
            <p:spPr bwMode="auto">
              <a:xfrm>
                <a:off x="5756" y="2202"/>
                <a:ext cx="39" cy="30"/>
              </a:xfrm>
              <a:custGeom>
                <a:avLst/>
                <a:gdLst>
                  <a:gd name="T0" fmla="*/ 39 w 39"/>
                  <a:gd name="T1" fmla="*/ 0 h 30"/>
                  <a:gd name="T2" fmla="*/ 0 w 39"/>
                  <a:gd name="T3" fmla="*/ 30 h 30"/>
                  <a:gd name="T4" fmla="*/ 2 w 39"/>
                  <a:gd name="T5" fmla="*/ 30 h 30"/>
                  <a:gd name="T6" fmla="*/ 4 w 39"/>
                  <a:gd name="T7" fmla="*/ 28 h 30"/>
                  <a:gd name="T8" fmla="*/ 6 w 39"/>
                  <a:gd name="T9" fmla="*/ 27 h 30"/>
                  <a:gd name="T10" fmla="*/ 36 w 39"/>
                  <a:gd name="T11" fmla="*/ 6 h 30"/>
                  <a:gd name="T12" fmla="*/ 18 w 39"/>
                  <a:gd name="T13" fmla="*/ 29 h 30"/>
                  <a:gd name="T14" fmla="*/ 17 w 39"/>
                  <a:gd name="T15" fmla="*/ 30 h 30"/>
                  <a:gd name="T16" fmla="*/ 17 w 39"/>
                  <a:gd name="T17" fmla="*/ 30 h 30"/>
                  <a:gd name="T18" fmla="*/ 39 w 39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0">
                    <a:moveTo>
                      <a:pt x="39" y="0"/>
                    </a:moveTo>
                    <a:lnTo>
                      <a:pt x="0" y="30"/>
                    </a:lnTo>
                    <a:lnTo>
                      <a:pt x="2" y="30"/>
                    </a:lnTo>
                    <a:lnTo>
                      <a:pt x="4" y="28"/>
                    </a:lnTo>
                    <a:lnTo>
                      <a:pt x="6" y="27"/>
                    </a:lnTo>
                    <a:lnTo>
                      <a:pt x="36" y="6"/>
                    </a:lnTo>
                    <a:lnTo>
                      <a:pt x="18" y="29"/>
                    </a:lnTo>
                    <a:lnTo>
                      <a:pt x="17" y="30"/>
                    </a:lnTo>
                    <a:lnTo>
                      <a:pt x="17" y="3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9" name="Freeform 1828"/>
              <p:cNvSpPr/>
              <p:nvPr/>
            </p:nvSpPr>
            <p:spPr bwMode="auto">
              <a:xfrm>
                <a:off x="5756" y="2202"/>
                <a:ext cx="39" cy="30"/>
              </a:xfrm>
              <a:custGeom>
                <a:avLst/>
                <a:gdLst>
                  <a:gd name="T0" fmla="*/ 39 w 39"/>
                  <a:gd name="T1" fmla="*/ 0 h 30"/>
                  <a:gd name="T2" fmla="*/ 0 w 39"/>
                  <a:gd name="T3" fmla="*/ 30 h 30"/>
                  <a:gd name="T4" fmla="*/ 2 w 39"/>
                  <a:gd name="T5" fmla="*/ 30 h 30"/>
                  <a:gd name="T6" fmla="*/ 4 w 39"/>
                  <a:gd name="T7" fmla="*/ 28 h 30"/>
                  <a:gd name="T8" fmla="*/ 6 w 39"/>
                  <a:gd name="T9" fmla="*/ 27 h 30"/>
                  <a:gd name="T10" fmla="*/ 36 w 39"/>
                  <a:gd name="T11" fmla="*/ 6 h 30"/>
                  <a:gd name="T12" fmla="*/ 18 w 39"/>
                  <a:gd name="T13" fmla="*/ 29 h 30"/>
                  <a:gd name="T14" fmla="*/ 17 w 39"/>
                  <a:gd name="T15" fmla="*/ 30 h 30"/>
                  <a:gd name="T16" fmla="*/ 17 w 39"/>
                  <a:gd name="T17" fmla="*/ 30 h 30"/>
                  <a:gd name="T18" fmla="*/ 39 w 39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0">
                    <a:moveTo>
                      <a:pt x="39" y="0"/>
                    </a:moveTo>
                    <a:lnTo>
                      <a:pt x="0" y="30"/>
                    </a:lnTo>
                    <a:lnTo>
                      <a:pt x="2" y="30"/>
                    </a:lnTo>
                    <a:lnTo>
                      <a:pt x="4" y="28"/>
                    </a:lnTo>
                    <a:lnTo>
                      <a:pt x="6" y="27"/>
                    </a:lnTo>
                    <a:lnTo>
                      <a:pt x="36" y="6"/>
                    </a:lnTo>
                    <a:lnTo>
                      <a:pt x="18" y="29"/>
                    </a:lnTo>
                    <a:lnTo>
                      <a:pt x="17" y="30"/>
                    </a:lnTo>
                    <a:lnTo>
                      <a:pt x="17" y="30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0" name="Freeform 1829"/>
              <p:cNvSpPr/>
              <p:nvPr/>
            </p:nvSpPr>
            <p:spPr bwMode="auto">
              <a:xfrm>
                <a:off x="5773" y="2200"/>
                <a:ext cx="26" cy="33"/>
              </a:xfrm>
              <a:custGeom>
                <a:avLst/>
                <a:gdLst>
                  <a:gd name="T0" fmla="*/ 25 w 26"/>
                  <a:gd name="T1" fmla="*/ 0 h 33"/>
                  <a:gd name="T2" fmla="*/ 22 w 26"/>
                  <a:gd name="T3" fmla="*/ 2 h 33"/>
                  <a:gd name="T4" fmla="*/ 0 w 26"/>
                  <a:gd name="T5" fmla="*/ 32 h 33"/>
                  <a:gd name="T6" fmla="*/ 2 w 26"/>
                  <a:gd name="T7" fmla="*/ 33 h 33"/>
                  <a:gd name="T8" fmla="*/ 26 w 26"/>
                  <a:gd name="T9" fmla="*/ 1 h 33"/>
                  <a:gd name="T10" fmla="*/ 25 w 26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3">
                    <a:moveTo>
                      <a:pt x="25" y="0"/>
                    </a:moveTo>
                    <a:lnTo>
                      <a:pt x="22" y="2"/>
                    </a:lnTo>
                    <a:lnTo>
                      <a:pt x="0" y="32"/>
                    </a:lnTo>
                    <a:lnTo>
                      <a:pt x="2" y="33"/>
                    </a:lnTo>
                    <a:lnTo>
                      <a:pt x="26" y="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1" name="Freeform 1830"/>
              <p:cNvSpPr/>
              <p:nvPr/>
            </p:nvSpPr>
            <p:spPr bwMode="auto">
              <a:xfrm>
                <a:off x="5773" y="2200"/>
                <a:ext cx="26" cy="33"/>
              </a:xfrm>
              <a:custGeom>
                <a:avLst/>
                <a:gdLst>
                  <a:gd name="T0" fmla="*/ 25 w 26"/>
                  <a:gd name="T1" fmla="*/ 0 h 33"/>
                  <a:gd name="T2" fmla="*/ 22 w 26"/>
                  <a:gd name="T3" fmla="*/ 2 h 33"/>
                  <a:gd name="T4" fmla="*/ 0 w 26"/>
                  <a:gd name="T5" fmla="*/ 32 h 33"/>
                  <a:gd name="T6" fmla="*/ 2 w 26"/>
                  <a:gd name="T7" fmla="*/ 33 h 33"/>
                  <a:gd name="T8" fmla="*/ 26 w 26"/>
                  <a:gd name="T9" fmla="*/ 1 h 33"/>
                  <a:gd name="T10" fmla="*/ 25 w 26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3">
                    <a:moveTo>
                      <a:pt x="25" y="0"/>
                    </a:moveTo>
                    <a:lnTo>
                      <a:pt x="22" y="2"/>
                    </a:lnTo>
                    <a:lnTo>
                      <a:pt x="0" y="32"/>
                    </a:lnTo>
                    <a:lnTo>
                      <a:pt x="2" y="33"/>
                    </a:lnTo>
                    <a:lnTo>
                      <a:pt x="26" y="1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2" name="Freeform 1831"/>
              <p:cNvSpPr/>
              <p:nvPr/>
            </p:nvSpPr>
            <p:spPr bwMode="auto">
              <a:xfrm>
                <a:off x="5798" y="219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3" name="Freeform 1832"/>
              <p:cNvSpPr/>
              <p:nvPr/>
            </p:nvSpPr>
            <p:spPr bwMode="auto">
              <a:xfrm>
                <a:off x="5798" y="219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4" name="Freeform 1833"/>
              <p:cNvSpPr/>
              <p:nvPr/>
            </p:nvSpPr>
            <p:spPr bwMode="auto">
              <a:xfrm>
                <a:off x="5784" y="2240"/>
                <a:ext cx="76" cy="49"/>
              </a:xfrm>
              <a:custGeom>
                <a:avLst/>
                <a:gdLst>
                  <a:gd name="T0" fmla="*/ 50 w 71"/>
                  <a:gd name="T1" fmla="*/ 0 h 46"/>
                  <a:gd name="T2" fmla="*/ 0 w 71"/>
                  <a:gd name="T3" fmla="*/ 20 h 46"/>
                  <a:gd name="T4" fmla="*/ 30 w 71"/>
                  <a:gd name="T5" fmla="*/ 32 h 46"/>
                  <a:gd name="T6" fmla="*/ 38 w 71"/>
                  <a:gd name="T7" fmla="*/ 28 h 46"/>
                  <a:gd name="T8" fmla="*/ 47 w 71"/>
                  <a:gd name="T9" fmla="*/ 37 h 46"/>
                  <a:gd name="T10" fmla="*/ 47 w 71"/>
                  <a:gd name="T11" fmla="*/ 38 h 46"/>
                  <a:gd name="T12" fmla="*/ 67 w 71"/>
                  <a:gd name="T13" fmla="*/ 46 h 46"/>
                  <a:gd name="T14" fmla="*/ 71 w 71"/>
                  <a:gd name="T15" fmla="*/ 42 h 46"/>
                  <a:gd name="T16" fmla="*/ 59 w 71"/>
                  <a:gd name="T17" fmla="*/ 10 h 46"/>
                  <a:gd name="T18" fmla="*/ 56 w 71"/>
                  <a:gd name="T19" fmla="*/ 12 h 46"/>
                  <a:gd name="T20" fmla="*/ 52 w 71"/>
                  <a:gd name="T21" fmla="*/ 8 h 46"/>
                  <a:gd name="T22" fmla="*/ 56 w 71"/>
                  <a:gd name="T23" fmla="*/ 4 h 46"/>
                  <a:gd name="T24" fmla="*/ 57 w 71"/>
                  <a:gd name="T25" fmla="*/ 5 h 46"/>
                  <a:gd name="T26" fmla="*/ 56 w 71"/>
                  <a:gd name="T27" fmla="*/ 3 h 46"/>
                  <a:gd name="T28" fmla="*/ 55 w 71"/>
                  <a:gd name="T29" fmla="*/ 3 h 46"/>
                  <a:gd name="T30" fmla="*/ 50 w 71"/>
                  <a:gd name="T3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46">
                    <a:moveTo>
                      <a:pt x="5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2" y="29"/>
                      <a:pt x="35" y="28"/>
                      <a:pt x="38" y="28"/>
                    </a:cubicBezTo>
                    <a:cubicBezTo>
                      <a:pt x="43" y="28"/>
                      <a:pt x="47" y="32"/>
                      <a:pt x="47" y="37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68" y="44"/>
                      <a:pt x="69" y="43"/>
                      <a:pt x="71" y="42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11"/>
                      <a:pt x="57" y="12"/>
                      <a:pt x="56" y="12"/>
                    </a:cubicBezTo>
                    <a:cubicBezTo>
                      <a:pt x="54" y="12"/>
                      <a:pt x="52" y="10"/>
                      <a:pt x="52" y="8"/>
                    </a:cubicBezTo>
                    <a:cubicBezTo>
                      <a:pt x="52" y="6"/>
                      <a:pt x="54" y="4"/>
                      <a:pt x="56" y="4"/>
                    </a:cubicBezTo>
                    <a:cubicBezTo>
                      <a:pt x="56" y="4"/>
                      <a:pt x="57" y="5"/>
                      <a:pt x="57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5" y="3"/>
                    </a:cubicBezTo>
                    <a:cubicBezTo>
                      <a:pt x="53" y="3"/>
                      <a:pt x="51" y="1"/>
                      <a:pt x="5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5" name="Freeform 1834"/>
              <p:cNvSpPr/>
              <p:nvPr/>
            </p:nvSpPr>
            <p:spPr bwMode="auto">
              <a:xfrm>
                <a:off x="5839" y="2245"/>
                <a:ext cx="8" cy="8"/>
              </a:xfrm>
              <a:custGeom>
                <a:avLst/>
                <a:gdLst>
                  <a:gd name="T0" fmla="*/ 4 w 7"/>
                  <a:gd name="T1" fmla="*/ 0 h 8"/>
                  <a:gd name="T2" fmla="*/ 0 w 7"/>
                  <a:gd name="T3" fmla="*/ 4 h 8"/>
                  <a:gd name="T4" fmla="*/ 4 w 7"/>
                  <a:gd name="T5" fmla="*/ 8 h 8"/>
                  <a:gd name="T6" fmla="*/ 7 w 7"/>
                  <a:gd name="T7" fmla="*/ 6 h 8"/>
                  <a:gd name="T8" fmla="*/ 5 w 7"/>
                  <a:gd name="T9" fmla="*/ 1 h 8"/>
                  <a:gd name="T10" fmla="*/ 4 w 7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6" name="Freeform 1835"/>
              <p:cNvSpPr/>
              <p:nvPr/>
            </p:nvSpPr>
            <p:spPr bwMode="auto">
              <a:xfrm>
                <a:off x="5837" y="2238"/>
                <a:ext cx="7" cy="5"/>
              </a:xfrm>
              <a:custGeom>
                <a:avLst/>
                <a:gdLst>
                  <a:gd name="T0" fmla="*/ 4 w 6"/>
                  <a:gd name="T1" fmla="*/ 0 h 5"/>
                  <a:gd name="T2" fmla="*/ 0 w 6"/>
                  <a:gd name="T3" fmla="*/ 2 h 5"/>
                  <a:gd name="T4" fmla="*/ 5 w 6"/>
                  <a:gd name="T5" fmla="*/ 5 h 5"/>
                  <a:gd name="T6" fmla="*/ 6 w 6"/>
                  <a:gd name="T7" fmla="*/ 5 h 5"/>
                  <a:gd name="T8" fmla="*/ 4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3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7" name="Freeform 1836"/>
              <p:cNvSpPr/>
              <p:nvPr/>
            </p:nvSpPr>
            <p:spPr bwMode="auto">
              <a:xfrm>
                <a:off x="5855" y="2285"/>
                <a:ext cx="7" cy="6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6 w 6"/>
                  <a:gd name="T5" fmla="*/ 6 h 6"/>
                  <a:gd name="T6" fmla="*/ 4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2" y="1"/>
                      <a:pt x="1" y="2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8" name="Freeform 1837"/>
              <p:cNvSpPr/>
              <p:nvPr/>
            </p:nvSpPr>
            <p:spPr bwMode="auto">
              <a:xfrm>
                <a:off x="5816" y="2270"/>
                <a:ext cx="18" cy="10"/>
              </a:xfrm>
              <a:custGeom>
                <a:avLst/>
                <a:gdLst>
                  <a:gd name="T0" fmla="*/ 8 w 17"/>
                  <a:gd name="T1" fmla="*/ 0 h 10"/>
                  <a:gd name="T2" fmla="*/ 0 w 17"/>
                  <a:gd name="T3" fmla="*/ 4 h 10"/>
                  <a:gd name="T4" fmla="*/ 17 w 17"/>
                  <a:gd name="T5" fmla="*/ 10 h 10"/>
                  <a:gd name="T6" fmla="*/ 17 w 17"/>
                  <a:gd name="T7" fmla="*/ 9 h 10"/>
                  <a:gd name="T8" fmla="*/ 8 w 1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0">
                    <a:moveTo>
                      <a:pt x="8" y="0"/>
                    </a:moveTo>
                    <a:cubicBezTo>
                      <a:pt x="5" y="0"/>
                      <a:pt x="2" y="1"/>
                      <a:pt x="0" y="4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ubicBezTo>
                      <a:pt x="17" y="4"/>
                      <a:pt x="13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9" name="Freeform 1838"/>
              <p:cNvSpPr/>
              <p:nvPr/>
            </p:nvSpPr>
            <p:spPr bwMode="auto">
              <a:xfrm>
                <a:off x="5782" y="2237"/>
                <a:ext cx="82" cy="57"/>
              </a:xfrm>
              <a:custGeom>
                <a:avLst/>
                <a:gdLst>
                  <a:gd name="T0" fmla="*/ 62 w 82"/>
                  <a:gd name="T1" fmla="*/ 0 h 57"/>
                  <a:gd name="T2" fmla="*/ 60 w 82"/>
                  <a:gd name="T3" fmla="*/ 1 h 57"/>
                  <a:gd name="T4" fmla="*/ 62 w 82"/>
                  <a:gd name="T5" fmla="*/ 6 h 57"/>
                  <a:gd name="T6" fmla="*/ 63 w 82"/>
                  <a:gd name="T7" fmla="*/ 9 h 57"/>
                  <a:gd name="T8" fmla="*/ 65 w 82"/>
                  <a:gd name="T9" fmla="*/ 14 h 57"/>
                  <a:gd name="T10" fmla="*/ 78 w 82"/>
                  <a:gd name="T11" fmla="*/ 48 h 57"/>
                  <a:gd name="T12" fmla="*/ 80 w 82"/>
                  <a:gd name="T13" fmla="*/ 54 h 57"/>
                  <a:gd name="T14" fmla="*/ 73 w 82"/>
                  <a:gd name="T15" fmla="*/ 52 h 57"/>
                  <a:gd name="T16" fmla="*/ 52 w 82"/>
                  <a:gd name="T17" fmla="*/ 43 h 57"/>
                  <a:gd name="T18" fmla="*/ 34 w 82"/>
                  <a:gd name="T19" fmla="*/ 37 h 57"/>
                  <a:gd name="T20" fmla="*/ 2 w 82"/>
                  <a:gd name="T21" fmla="*/ 24 h 57"/>
                  <a:gd name="T22" fmla="*/ 0 w 82"/>
                  <a:gd name="T23" fmla="*/ 25 h 57"/>
                  <a:gd name="T24" fmla="*/ 82 w 82"/>
                  <a:gd name="T25" fmla="*/ 57 h 57"/>
                  <a:gd name="T26" fmla="*/ 62 w 82"/>
                  <a:gd name="T2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57">
                    <a:moveTo>
                      <a:pt x="62" y="0"/>
                    </a:moveTo>
                    <a:lnTo>
                      <a:pt x="60" y="1"/>
                    </a:lnTo>
                    <a:lnTo>
                      <a:pt x="62" y="6"/>
                    </a:lnTo>
                    <a:lnTo>
                      <a:pt x="63" y="9"/>
                    </a:lnTo>
                    <a:lnTo>
                      <a:pt x="65" y="14"/>
                    </a:lnTo>
                    <a:lnTo>
                      <a:pt x="78" y="48"/>
                    </a:lnTo>
                    <a:lnTo>
                      <a:pt x="80" y="54"/>
                    </a:lnTo>
                    <a:lnTo>
                      <a:pt x="73" y="52"/>
                    </a:lnTo>
                    <a:lnTo>
                      <a:pt x="52" y="43"/>
                    </a:lnTo>
                    <a:lnTo>
                      <a:pt x="34" y="37"/>
                    </a:lnTo>
                    <a:lnTo>
                      <a:pt x="2" y="24"/>
                    </a:lnTo>
                    <a:lnTo>
                      <a:pt x="0" y="25"/>
                    </a:lnTo>
                    <a:lnTo>
                      <a:pt x="82" y="57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0" name="Freeform 1839"/>
              <p:cNvSpPr/>
              <p:nvPr/>
            </p:nvSpPr>
            <p:spPr bwMode="auto">
              <a:xfrm>
                <a:off x="5782" y="2237"/>
                <a:ext cx="82" cy="57"/>
              </a:xfrm>
              <a:custGeom>
                <a:avLst/>
                <a:gdLst>
                  <a:gd name="T0" fmla="*/ 62 w 82"/>
                  <a:gd name="T1" fmla="*/ 0 h 57"/>
                  <a:gd name="T2" fmla="*/ 60 w 82"/>
                  <a:gd name="T3" fmla="*/ 1 h 57"/>
                  <a:gd name="T4" fmla="*/ 62 w 82"/>
                  <a:gd name="T5" fmla="*/ 6 h 57"/>
                  <a:gd name="T6" fmla="*/ 63 w 82"/>
                  <a:gd name="T7" fmla="*/ 9 h 57"/>
                  <a:gd name="T8" fmla="*/ 65 w 82"/>
                  <a:gd name="T9" fmla="*/ 14 h 57"/>
                  <a:gd name="T10" fmla="*/ 78 w 82"/>
                  <a:gd name="T11" fmla="*/ 48 h 57"/>
                  <a:gd name="T12" fmla="*/ 80 w 82"/>
                  <a:gd name="T13" fmla="*/ 54 h 57"/>
                  <a:gd name="T14" fmla="*/ 73 w 82"/>
                  <a:gd name="T15" fmla="*/ 52 h 57"/>
                  <a:gd name="T16" fmla="*/ 52 w 82"/>
                  <a:gd name="T17" fmla="*/ 43 h 57"/>
                  <a:gd name="T18" fmla="*/ 34 w 82"/>
                  <a:gd name="T19" fmla="*/ 37 h 57"/>
                  <a:gd name="T20" fmla="*/ 2 w 82"/>
                  <a:gd name="T21" fmla="*/ 24 h 57"/>
                  <a:gd name="T22" fmla="*/ 0 w 82"/>
                  <a:gd name="T23" fmla="*/ 25 h 57"/>
                  <a:gd name="T24" fmla="*/ 82 w 82"/>
                  <a:gd name="T25" fmla="*/ 57 h 57"/>
                  <a:gd name="T26" fmla="*/ 62 w 82"/>
                  <a:gd name="T2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57">
                    <a:moveTo>
                      <a:pt x="62" y="0"/>
                    </a:moveTo>
                    <a:lnTo>
                      <a:pt x="60" y="1"/>
                    </a:lnTo>
                    <a:lnTo>
                      <a:pt x="62" y="6"/>
                    </a:lnTo>
                    <a:lnTo>
                      <a:pt x="63" y="9"/>
                    </a:lnTo>
                    <a:lnTo>
                      <a:pt x="65" y="14"/>
                    </a:lnTo>
                    <a:lnTo>
                      <a:pt x="78" y="48"/>
                    </a:lnTo>
                    <a:lnTo>
                      <a:pt x="80" y="54"/>
                    </a:lnTo>
                    <a:lnTo>
                      <a:pt x="73" y="52"/>
                    </a:lnTo>
                    <a:lnTo>
                      <a:pt x="52" y="43"/>
                    </a:lnTo>
                    <a:lnTo>
                      <a:pt x="34" y="37"/>
                    </a:lnTo>
                    <a:lnTo>
                      <a:pt x="2" y="24"/>
                    </a:lnTo>
                    <a:lnTo>
                      <a:pt x="0" y="25"/>
                    </a:lnTo>
                    <a:lnTo>
                      <a:pt x="82" y="57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1" name="Freeform 1840"/>
              <p:cNvSpPr>
                <a:spLocks noEditPoints="1"/>
              </p:cNvSpPr>
              <p:nvPr/>
            </p:nvSpPr>
            <p:spPr bwMode="auto">
              <a:xfrm>
                <a:off x="5780" y="2236"/>
                <a:ext cx="64" cy="26"/>
              </a:xfrm>
              <a:custGeom>
                <a:avLst/>
                <a:gdLst>
                  <a:gd name="T0" fmla="*/ 63 w 64"/>
                  <a:gd name="T1" fmla="*/ 0 h 26"/>
                  <a:gd name="T2" fmla="*/ 63 w 64"/>
                  <a:gd name="T3" fmla="*/ 0 h 26"/>
                  <a:gd name="T4" fmla="*/ 0 w 64"/>
                  <a:gd name="T5" fmla="*/ 25 h 26"/>
                  <a:gd name="T6" fmla="*/ 2 w 64"/>
                  <a:gd name="T7" fmla="*/ 26 h 26"/>
                  <a:gd name="T8" fmla="*/ 4 w 64"/>
                  <a:gd name="T9" fmla="*/ 25 h 26"/>
                  <a:gd name="T10" fmla="*/ 57 w 64"/>
                  <a:gd name="T11" fmla="*/ 4 h 26"/>
                  <a:gd name="T12" fmla="*/ 62 w 64"/>
                  <a:gd name="T13" fmla="*/ 2 h 26"/>
                  <a:gd name="T14" fmla="*/ 64 w 64"/>
                  <a:gd name="T15" fmla="*/ 1 h 26"/>
                  <a:gd name="T16" fmla="*/ 63 w 64"/>
                  <a:gd name="T17" fmla="*/ 0 h 26"/>
                  <a:gd name="T18" fmla="*/ 63 w 64"/>
                  <a:gd name="T19" fmla="*/ 0 h 26"/>
                  <a:gd name="T20" fmla="*/ 63 w 64"/>
                  <a:gd name="T2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26">
                    <a:moveTo>
                      <a:pt x="63" y="0"/>
                    </a:moveTo>
                    <a:lnTo>
                      <a:pt x="63" y="0"/>
                    </a:lnTo>
                    <a:lnTo>
                      <a:pt x="0" y="25"/>
                    </a:lnTo>
                    <a:lnTo>
                      <a:pt x="2" y="26"/>
                    </a:lnTo>
                    <a:lnTo>
                      <a:pt x="4" y="25"/>
                    </a:lnTo>
                    <a:lnTo>
                      <a:pt x="57" y="4"/>
                    </a:lnTo>
                    <a:lnTo>
                      <a:pt x="62" y="2"/>
                    </a:lnTo>
                    <a:lnTo>
                      <a:pt x="64" y="1"/>
                    </a:lnTo>
                    <a:lnTo>
                      <a:pt x="63" y="0"/>
                    </a:lnTo>
                    <a:close/>
                    <a:moveTo>
                      <a:pt x="63" y="0"/>
                    </a:move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2" name="Freeform 1841"/>
              <p:cNvSpPr>
                <a:spLocks noEditPoints="1"/>
              </p:cNvSpPr>
              <p:nvPr/>
            </p:nvSpPr>
            <p:spPr bwMode="auto">
              <a:xfrm>
                <a:off x="5780" y="2236"/>
                <a:ext cx="64" cy="26"/>
              </a:xfrm>
              <a:custGeom>
                <a:avLst/>
                <a:gdLst>
                  <a:gd name="T0" fmla="*/ 63 w 64"/>
                  <a:gd name="T1" fmla="*/ 0 h 26"/>
                  <a:gd name="T2" fmla="*/ 63 w 64"/>
                  <a:gd name="T3" fmla="*/ 0 h 26"/>
                  <a:gd name="T4" fmla="*/ 0 w 64"/>
                  <a:gd name="T5" fmla="*/ 25 h 26"/>
                  <a:gd name="T6" fmla="*/ 2 w 64"/>
                  <a:gd name="T7" fmla="*/ 26 h 26"/>
                  <a:gd name="T8" fmla="*/ 4 w 64"/>
                  <a:gd name="T9" fmla="*/ 25 h 26"/>
                  <a:gd name="T10" fmla="*/ 57 w 64"/>
                  <a:gd name="T11" fmla="*/ 4 h 26"/>
                  <a:gd name="T12" fmla="*/ 62 w 64"/>
                  <a:gd name="T13" fmla="*/ 2 h 26"/>
                  <a:gd name="T14" fmla="*/ 64 w 64"/>
                  <a:gd name="T15" fmla="*/ 1 h 26"/>
                  <a:gd name="T16" fmla="*/ 63 w 64"/>
                  <a:gd name="T17" fmla="*/ 0 h 26"/>
                  <a:gd name="T18" fmla="*/ 63 w 64"/>
                  <a:gd name="T19" fmla="*/ 0 h 26"/>
                  <a:gd name="T20" fmla="*/ 63 w 64"/>
                  <a:gd name="T2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26">
                    <a:moveTo>
                      <a:pt x="63" y="0"/>
                    </a:moveTo>
                    <a:lnTo>
                      <a:pt x="63" y="0"/>
                    </a:lnTo>
                    <a:lnTo>
                      <a:pt x="0" y="25"/>
                    </a:lnTo>
                    <a:lnTo>
                      <a:pt x="2" y="26"/>
                    </a:lnTo>
                    <a:lnTo>
                      <a:pt x="4" y="25"/>
                    </a:lnTo>
                    <a:lnTo>
                      <a:pt x="57" y="4"/>
                    </a:lnTo>
                    <a:lnTo>
                      <a:pt x="62" y="2"/>
                    </a:lnTo>
                    <a:lnTo>
                      <a:pt x="64" y="1"/>
                    </a:lnTo>
                    <a:lnTo>
                      <a:pt x="63" y="0"/>
                    </a:lnTo>
                    <a:moveTo>
                      <a:pt x="63" y="0"/>
                    </a:moveTo>
                    <a:lnTo>
                      <a:pt x="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3" name="Rectangle 1842"/>
              <p:cNvSpPr>
                <a:spLocks noChangeArrowheads="1"/>
              </p:cNvSpPr>
              <p:nvPr/>
            </p:nvSpPr>
            <p:spPr bwMode="auto">
              <a:xfrm>
                <a:off x="5758" y="2253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4" name="Freeform 1843"/>
              <p:cNvSpPr/>
              <p:nvPr/>
            </p:nvSpPr>
            <p:spPr bwMode="auto">
              <a:xfrm>
                <a:off x="5758" y="22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5" name="Freeform 1844"/>
              <p:cNvSpPr/>
              <p:nvPr/>
            </p:nvSpPr>
            <p:spPr bwMode="auto">
              <a:xfrm>
                <a:off x="5728" y="2238"/>
                <a:ext cx="24" cy="14"/>
              </a:xfrm>
              <a:custGeom>
                <a:avLst/>
                <a:gdLst>
                  <a:gd name="T0" fmla="*/ 13 w 22"/>
                  <a:gd name="T1" fmla="*/ 0 h 13"/>
                  <a:gd name="T2" fmla="*/ 0 w 22"/>
                  <a:gd name="T3" fmla="*/ 6 h 13"/>
                  <a:gd name="T4" fmla="*/ 2 w 22"/>
                  <a:gd name="T5" fmla="*/ 13 h 13"/>
                  <a:gd name="T6" fmla="*/ 20 w 22"/>
                  <a:gd name="T7" fmla="*/ 13 h 13"/>
                  <a:gd name="T8" fmla="*/ 22 w 22"/>
                  <a:gd name="T9" fmla="*/ 9 h 13"/>
                  <a:gd name="T10" fmla="*/ 13 w 22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3">
                    <a:moveTo>
                      <a:pt x="1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2"/>
                      <a:pt x="21" y="10"/>
                      <a:pt x="22" y="9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6" name="Freeform 1845"/>
              <p:cNvSpPr/>
              <p:nvPr/>
            </p:nvSpPr>
            <p:spPr bwMode="auto">
              <a:xfrm>
                <a:off x="5750" y="2248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2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1" y="1"/>
                      <a:pt x="1" y="3"/>
                      <a:pt x="0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7" name="Freeform 1846"/>
              <p:cNvSpPr/>
              <p:nvPr/>
            </p:nvSpPr>
            <p:spPr bwMode="auto">
              <a:xfrm>
                <a:off x="5727" y="2237"/>
                <a:ext cx="15" cy="8"/>
              </a:xfrm>
              <a:custGeom>
                <a:avLst/>
                <a:gdLst>
                  <a:gd name="T0" fmla="*/ 14 w 15"/>
                  <a:gd name="T1" fmla="*/ 0 h 8"/>
                  <a:gd name="T2" fmla="*/ 0 w 15"/>
                  <a:gd name="T3" fmla="*/ 6 h 8"/>
                  <a:gd name="T4" fmla="*/ 1 w 15"/>
                  <a:gd name="T5" fmla="*/ 8 h 8"/>
                  <a:gd name="T6" fmla="*/ 15 w 15"/>
                  <a:gd name="T7" fmla="*/ 1 h 8"/>
                  <a:gd name="T8" fmla="*/ 14 w 1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4" y="0"/>
                    </a:moveTo>
                    <a:lnTo>
                      <a:pt x="0" y="6"/>
                    </a:lnTo>
                    <a:lnTo>
                      <a:pt x="1" y="8"/>
                    </a:lnTo>
                    <a:lnTo>
                      <a:pt x="15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8" name="Freeform 1847"/>
              <p:cNvSpPr/>
              <p:nvPr/>
            </p:nvSpPr>
            <p:spPr bwMode="auto">
              <a:xfrm>
                <a:off x="5727" y="2237"/>
                <a:ext cx="15" cy="8"/>
              </a:xfrm>
              <a:custGeom>
                <a:avLst/>
                <a:gdLst>
                  <a:gd name="T0" fmla="*/ 14 w 15"/>
                  <a:gd name="T1" fmla="*/ 0 h 8"/>
                  <a:gd name="T2" fmla="*/ 0 w 15"/>
                  <a:gd name="T3" fmla="*/ 6 h 8"/>
                  <a:gd name="T4" fmla="*/ 1 w 15"/>
                  <a:gd name="T5" fmla="*/ 8 h 8"/>
                  <a:gd name="T6" fmla="*/ 15 w 15"/>
                  <a:gd name="T7" fmla="*/ 1 h 8"/>
                  <a:gd name="T8" fmla="*/ 14 w 1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4" y="0"/>
                    </a:moveTo>
                    <a:lnTo>
                      <a:pt x="0" y="6"/>
                    </a:lnTo>
                    <a:lnTo>
                      <a:pt x="1" y="8"/>
                    </a:lnTo>
                    <a:lnTo>
                      <a:pt x="15" y="1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9" name="Freeform 1848"/>
              <p:cNvSpPr/>
              <p:nvPr/>
            </p:nvSpPr>
            <p:spPr bwMode="auto">
              <a:xfrm>
                <a:off x="5731" y="2237"/>
                <a:ext cx="26" cy="17"/>
              </a:xfrm>
              <a:custGeom>
                <a:avLst/>
                <a:gdLst>
                  <a:gd name="T0" fmla="*/ 12 w 26"/>
                  <a:gd name="T1" fmla="*/ 0 h 17"/>
                  <a:gd name="T2" fmla="*/ 10 w 26"/>
                  <a:gd name="T3" fmla="*/ 0 h 17"/>
                  <a:gd name="T4" fmla="*/ 11 w 26"/>
                  <a:gd name="T5" fmla="*/ 1 h 17"/>
                  <a:gd name="T6" fmla="*/ 21 w 26"/>
                  <a:gd name="T7" fmla="*/ 11 h 17"/>
                  <a:gd name="T8" fmla="*/ 24 w 26"/>
                  <a:gd name="T9" fmla="*/ 15 h 17"/>
                  <a:gd name="T10" fmla="*/ 19 w 26"/>
                  <a:gd name="T11" fmla="*/ 15 h 17"/>
                  <a:gd name="T12" fmla="*/ 0 w 26"/>
                  <a:gd name="T13" fmla="*/ 15 h 17"/>
                  <a:gd name="T14" fmla="*/ 1 w 26"/>
                  <a:gd name="T15" fmla="*/ 17 h 17"/>
                  <a:gd name="T16" fmla="*/ 25 w 26"/>
                  <a:gd name="T17" fmla="*/ 16 h 17"/>
                  <a:gd name="T18" fmla="*/ 26 w 26"/>
                  <a:gd name="T19" fmla="*/ 15 h 17"/>
                  <a:gd name="T20" fmla="*/ 12 w 26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7">
                    <a:moveTo>
                      <a:pt x="12" y="0"/>
                    </a:moveTo>
                    <a:lnTo>
                      <a:pt x="10" y="0"/>
                    </a:lnTo>
                    <a:lnTo>
                      <a:pt x="11" y="1"/>
                    </a:lnTo>
                    <a:lnTo>
                      <a:pt x="21" y="11"/>
                    </a:lnTo>
                    <a:lnTo>
                      <a:pt x="24" y="15"/>
                    </a:lnTo>
                    <a:lnTo>
                      <a:pt x="19" y="15"/>
                    </a:lnTo>
                    <a:lnTo>
                      <a:pt x="0" y="15"/>
                    </a:lnTo>
                    <a:lnTo>
                      <a:pt x="1" y="17"/>
                    </a:lnTo>
                    <a:lnTo>
                      <a:pt x="25" y="16"/>
                    </a:lnTo>
                    <a:lnTo>
                      <a:pt x="26" y="1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0" name="Freeform 1849"/>
              <p:cNvSpPr/>
              <p:nvPr/>
            </p:nvSpPr>
            <p:spPr bwMode="auto">
              <a:xfrm>
                <a:off x="5731" y="2237"/>
                <a:ext cx="26" cy="17"/>
              </a:xfrm>
              <a:custGeom>
                <a:avLst/>
                <a:gdLst>
                  <a:gd name="T0" fmla="*/ 12 w 26"/>
                  <a:gd name="T1" fmla="*/ 0 h 17"/>
                  <a:gd name="T2" fmla="*/ 10 w 26"/>
                  <a:gd name="T3" fmla="*/ 0 h 17"/>
                  <a:gd name="T4" fmla="*/ 11 w 26"/>
                  <a:gd name="T5" fmla="*/ 1 h 17"/>
                  <a:gd name="T6" fmla="*/ 21 w 26"/>
                  <a:gd name="T7" fmla="*/ 11 h 17"/>
                  <a:gd name="T8" fmla="*/ 24 w 26"/>
                  <a:gd name="T9" fmla="*/ 15 h 17"/>
                  <a:gd name="T10" fmla="*/ 19 w 26"/>
                  <a:gd name="T11" fmla="*/ 15 h 17"/>
                  <a:gd name="T12" fmla="*/ 0 w 26"/>
                  <a:gd name="T13" fmla="*/ 15 h 17"/>
                  <a:gd name="T14" fmla="*/ 1 w 26"/>
                  <a:gd name="T15" fmla="*/ 17 h 17"/>
                  <a:gd name="T16" fmla="*/ 25 w 26"/>
                  <a:gd name="T17" fmla="*/ 16 h 17"/>
                  <a:gd name="T18" fmla="*/ 26 w 26"/>
                  <a:gd name="T19" fmla="*/ 15 h 17"/>
                  <a:gd name="T20" fmla="*/ 12 w 26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7">
                    <a:moveTo>
                      <a:pt x="12" y="0"/>
                    </a:moveTo>
                    <a:lnTo>
                      <a:pt x="10" y="0"/>
                    </a:lnTo>
                    <a:lnTo>
                      <a:pt x="11" y="1"/>
                    </a:lnTo>
                    <a:lnTo>
                      <a:pt x="21" y="11"/>
                    </a:lnTo>
                    <a:lnTo>
                      <a:pt x="24" y="15"/>
                    </a:lnTo>
                    <a:lnTo>
                      <a:pt x="19" y="15"/>
                    </a:lnTo>
                    <a:lnTo>
                      <a:pt x="0" y="15"/>
                    </a:lnTo>
                    <a:lnTo>
                      <a:pt x="1" y="17"/>
                    </a:lnTo>
                    <a:lnTo>
                      <a:pt x="25" y="16"/>
                    </a:lnTo>
                    <a:lnTo>
                      <a:pt x="26" y="15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1" name="Freeform 1850"/>
              <p:cNvSpPr/>
              <p:nvPr/>
            </p:nvSpPr>
            <p:spPr bwMode="auto">
              <a:xfrm>
                <a:off x="5726" y="2243"/>
                <a:ext cx="6" cy="11"/>
              </a:xfrm>
              <a:custGeom>
                <a:avLst/>
                <a:gdLst>
                  <a:gd name="T0" fmla="*/ 1 w 6"/>
                  <a:gd name="T1" fmla="*/ 0 h 11"/>
                  <a:gd name="T2" fmla="*/ 0 w 6"/>
                  <a:gd name="T3" fmla="*/ 0 h 11"/>
                  <a:gd name="T4" fmla="*/ 4 w 6"/>
                  <a:gd name="T5" fmla="*/ 11 h 11"/>
                  <a:gd name="T6" fmla="*/ 6 w 6"/>
                  <a:gd name="T7" fmla="*/ 11 h 11"/>
                  <a:gd name="T8" fmla="*/ 5 w 6"/>
                  <a:gd name="T9" fmla="*/ 9 h 11"/>
                  <a:gd name="T10" fmla="*/ 2 w 6"/>
                  <a:gd name="T11" fmla="*/ 2 h 11"/>
                  <a:gd name="T12" fmla="*/ 1 w 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1" y="0"/>
                    </a:moveTo>
                    <a:lnTo>
                      <a:pt x="0" y="0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5" y="9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2" name="Freeform 1851"/>
              <p:cNvSpPr/>
              <p:nvPr/>
            </p:nvSpPr>
            <p:spPr bwMode="auto">
              <a:xfrm>
                <a:off x="5726" y="2243"/>
                <a:ext cx="6" cy="11"/>
              </a:xfrm>
              <a:custGeom>
                <a:avLst/>
                <a:gdLst>
                  <a:gd name="T0" fmla="*/ 1 w 6"/>
                  <a:gd name="T1" fmla="*/ 0 h 11"/>
                  <a:gd name="T2" fmla="*/ 0 w 6"/>
                  <a:gd name="T3" fmla="*/ 0 h 11"/>
                  <a:gd name="T4" fmla="*/ 4 w 6"/>
                  <a:gd name="T5" fmla="*/ 11 h 11"/>
                  <a:gd name="T6" fmla="*/ 6 w 6"/>
                  <a:gd name="T7" fmla="*/ 11 h 11"/>
                  <a:gd name="T8" fmla="*/ 5 w 6"/>
                  <a:gd name="T9" fmla="*/ 9 h 11"/>
                  <a:gd name="T10" fmla="*/ 2 w 6"/>
                  <a:gd name="T11" fmla="*/ 2 h 11"/>
                  <a:gd name="T12" fmla="*/ 1 w 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1" y="0"/>
                    </a:moveTo>
                    <a:lnTo>
                      <a:pt x="0" y="0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5" y="9"/>
                    </a:lnTo>
                    <a:lnTo>
                      <a:pt x="2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3" name="Freeform 1852"/>
              <p:cNvSpPr/>
              <p:nvPr/>
            </p:nvSpPr>
            <p:spPr bwMode="auto">
              <a:xfrm>
                <a:off x="5756" y="2252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4" name="Freeform 1853"/>
              <p:cNvSpPr/>
              <p:nvPr/>
            </p:nvSpPr>
            <p:spPr bwMode="auto">
              <a:xfrm>
                <a:off x="5756" y="2252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5" name="Freeform 1854"/>
              <p:cNvSpPr/>
              <p:nvPr/>
            </p:nvSpPr>
            <p:spPr bwMode="auto">
              <a:xfrm>
                <a:off x="5717" y="2211"/>
                <a:ext cx="23" cy="30"/>
              </a:xfrm>
              <a:custGeom>
                <a:avLst/>
                <a:gdLst>
                  <a:gd name="T0" fmla="*/ 1 w 22"/>
                  <a:gd name="T1" fmla="*/ 0 h 29"/>
                  <a:gd name="T2" fmla="*/ 0 w 22"/>
                  <a:gd name="T3" fmla="*/ 1 h 29"/>
                  <a:gd name="T4" fmla="*/ 10 w 22"/>
                  <a:gd name="T5" fmla="*/ 29 h 29"/>
                  <a:gd name="T6" fmla="*/ 22 w 22"/>
                  <a:gd name="T7" fmla="*/ 24 h 29"/>
                  <a:gd name="T8" fmla="*/ 1 w 2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9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6" name="Freeform 1855"/>
              <p:cNvSpPr/>
              <p:nvPr/>
            </p:nvSpPr>
            <p:spPr bwMode="auto">
              <a:xfrm>
                <a:off x="5717" y="221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7" name="Freeform 1856"/>
              <p:cNvSpPr/>
              <p:nvPr/>
            </p:nvSpPr>
            <p:spPr bwMode="auto">
              <a:xfrm>
                <a:off x="5727" y="2236"/>
                <a:ext cx="14" cy="7"/>
              </a:xfrm>
              <a:custGeom>
                <a:avLst/>
                <a:gdLst>
                  <a:gd name="T0" fmla="*/ 13 w 14"/>
                  <a:gd name="T1" fmla="*/ 0 h 7"/>
                  <a:gd name="T2" fmla="*/ 0 w 14"/>
                  <a:gd name="T3" fmla="*/ 5 h 7"/>
                  <a:gd name="T4" fmla="*/ 0 w 14"/>
                  <a:gd name="T5" fmla="*/ 7 h 7"/>
                  <a:gd name="T6" fmla="*/ 14 w 14"/>
                  <a:gd name="T7" fmla="*/ 1 h 7"/>
                  <a:gd name="T8" fmla="*/ 13 w 1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13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14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8" name="Freeform 1857"/>
              <p:cNvSpPr/>
              <p:nvPr/>
            </p:nvSpPr>
            <p:spPr bwMode="auto">
              <a:xfrm>
                <a:off x="5727" y="2236"/>
                <a:ext cx="14" cy="7"/>
              </a:xfrm>
              <a:custGeom>
                <a:avLst/>
                <a:gdLst>
                  <a:gd name="T0" fmla="*/ 13 w 14"/>
                  <a:gd name="T1" fmla="*/ 0 h 7"/>
                  <a:gd name="T2" fmla="*/ 0 w 14"/>
                  <a:gd name="T3" fmla="*/ 5 h 7"/>
                  <a:gd name="T4" fmla="*/ 0 w 14"/>
                  <a:gd name="T5" fmla="*/ 7 h 7"/>
                  <a:gd name="T6" fmla="*/ 14 w 14"/>
                  <a:gd name="T7" fmla="*/ 1 h 7"/>
                  <a:gd name="T8" fmla="*/ 13 w 1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13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14" y="1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9" name="Freeform 1858"/>
              <p:cNvSpPr/>
              <p:nvPr/>
            </p:nvSpPr>
            <p:spPr bwMode="auto">
              <a:xfrm>
                <a:off x="5716" y="2207"/>
                <a:ext cx="27" cy="30"/>
              </a:xfrm>
              <a:custGeom>
                <a:avLst/>
                <a:gdLst>
                  <a:gd name="T0" fmla="*/ 0 w 27"/>
                  <a:gd name="T1" fmla="*/ 0 h 30"/>
                  <a:gd name="T2" fmla="*/ 1 w 27"/>
                  <a:gd name="T3" fmla="*/ 4 h 30"/>
                  <a:gd name="T4" fmla="*/ 2 w 27"/>
                  <a:gd name="T5" fmla="*/ 4 h 30"/>
                  <a:gd name="T6" fmla="*/ 24 w 27"/>
                  <a:gd name="T7" fmla="*/ 29 h 30"/>
                  <a:gd name="T8" fmla="*/ 25 w 27"/>
                  <a:gd name="T9" fmla="*/ 30 h 30"/>
                  <a:gd name="T10" fmla="*/ 27 w 27"/>
                  <a:gd name="T11" fmla="*/ 30 h 30"/>
                  <a:gd name="T12" fmla="*/ 0 w 27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0">
                    <a:moveTo>
                      <a:pt x="0" y="0"/>
                    </a:moveTo>
                    <a:lnTo>
                      <a:pt x="1" y="4"/>
                    </a:lnTo>
                    <a:lnTo>
                      <a:pt x="2" y="4"/>
                    </a:lnTo>
                    <a:lnTo>
                      <a:pt x="24" y="29"/>
                    </a:lnTo>
                    <a:lnTo>
                      <a:pt x="25" y="30"/>
                    </a:lnTo>
                    <a:lnTo>
                      <a:pt x="27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0" name="Freeform 1859"/>
              <p:cNvSpPr/>
              <p:nvPr/>
            </p:nvSpPr>
            <p:spPr bwMode="auto">
              <a:xfrm>
                <a:off x="5716" y="2207"/>
                <a:ext cx="27" cy="30"/>
              </a:xfrm>
              <a:custGeom>
                <a:avLst/>
                <a:gdLst>
                  <a:gd name="T0" fmla="*/ 0 w 27"/>
                  <a:gd name="T1" fmla="*/ 0 h 30"/>
                  <a:gd name="T2" fmla="*/ 1 w 27"/>
                  <a:gd name="T3" fmla="*/ 4 h 30"/>
                  <a:gd name="T4" fmla="*/ 2 w 27"/>
                  <a:gd name="T5" fmla="*/ 4 h 30"/>
                  <a:gd name="T6" fmla="*/ 24 w 27"/>
                  <a:gd name="T7" fmla="*/ 29 h 30"/>
                  <a:gd name="T8" fmla="*/ 25 w 27"/>
                  <a:gd name="T9" fmla="*/ 30 h 30"/>
                  <a:gd name="T10" fmla="*/ 27 w 27"/>
                  <a:gd name="T11" fmla="*/ 30 h 30"/>
                  <a:gd name="T12" fmla="*/ 0 w 27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0">
                    <a:moveTo>
                      <a:pt x="0" y="0"/>
                    </a:moveTo>
                    <a:lnTo>
                      <a:pt x="1" y="4"/>
                    </a:lnTo>
                    <a:lnTo>
                      <a:pt x="2" y="4"/>
                    </a:lnTo>
                    <a:lnTo>
                      <a:pt x="24" y="29"/>
                    </a:lnTo>
                    <a:lnTo>
                      <a:pt x="25" y="30"/>
                    </a:lnTo>
                    <a:lnTo>
                      <a:pt x="27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1" name="Freeform 1860"/>
              <p:cNvSpPr/>
              <p:nvPr/>
            </p:nvSpPr>
            <p:spPr bwMode="auto">
              <a:xfrm>
                <a:off x="5713" y="2203"/>
                <a:ext cx="14" cy="40"/>
              </a:xfrm>
              <a:custGeom>
                <a:avLst/>
                <a:gdLst>
                  <a:gd name="T0" fmla="*/ 0 w 14"/>
                  <a:gd name="T1" fmla="*/ 0 h 40"/>
                  <a:gd name="T2" fmla="*/ 13 w 14"/>
                  <a:gd name="T3" fmla="*/ 40 h 40"/>
                  <a:gd name="T4" fmla="*/ 14 w 14"/>
                  <a:gd name="T5" fmla="*/ 40 h 40"/>
                  <a:gd name="T6" fmla="*/ 14 w 14"/>
                  <a:gd name="T7" fmla="*/ 38 h 40"/>
                  <a:gd name="T8" fmla="*/ 4 w 14"/>
                  <a:gd name="T9" fmla="*/ 9 h 40"/>
                  <a:gd name="T10" fmla="*/ 4 w 14"/>
                  <a:gd name="T11" fmla="*/ 8 h 40"/>
                  <a:gd name="T12" fmla="*/ 3 w 14"/>
                  <a:gd name="T13" fmla="*/ 4 h 40"/>
                  <a:gd name="T14" fmla="*/ 0 w 14"/>
                  <a:gd name="T1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13" y="40"/>
                    </a:lnTo>
                    <a:lnTo>
                      <a:pt x="14" y="40"/>
                    </a:lnTo>
                    <a:lnTo>
                      <a:pt x="14" y="38"/>
                    </a:lnTo>
                    <a:lnTo>
                      <a:pt x="4" y="9"/>
                    </a:lnTo>
                    <a:lnTo>
                      <a:pt x="4" y="8"/>
                    </a:lnTo>
                    <a:lnTo>
                      <a:pt x="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2" name="Freeform 1861"/>
              <p:cNvSpPr/>
              <p:nvPr/>
            </p:nvSpPr>
            <p:spPr bwMode="auto">
              <a:xfrm>
                <a:off x="5713" y="2203"/>
                <a:ext cx="14" cy="40"/>
              </a:xfrm>
              <a:custGeom>
                <a:avLst/>
                <a:gdLst>
                  <a:gd name="T0" fmla="*/ 0 w 14"/>
                  <a:gd name="T1" fmla="*/ 0 h 40"/>
                  <a:gd name="T2" fmla="*/ 13 w 14"/>
                  <a:gd name="T3" fmla="*/ 40 h 40"/>
                  <a:gd name="T4" fmla="*/ 14 w 14"/>
                  <a:gd name="T5" fmla="*/ 40 h 40"/>
                  <a:gd name="T6" fmla="*/ 14 w 14"/>
                  <a:gd name="T7" fmla="*/ 38 h 40"/>
                  <a:gd name="T8" fmla="*/ 4 w 14"/>
                  <a:gd name="T9" fmla="*/ 9 h 40"/>
                  <a:gd name="T10" fmla="*/ 4 w 14"/>
                  <a:gd name="T11" fmla="*/ 8 h 40"/>
                  <a:gd name="T12" fmla="*/ 3 w 14"/>
                  <a:gd name="T13" fmla="*/ 4 h 40"/>
                  <a:gd name="T14" fmla="*/ 0 w 14"/>
                  <a:gd name="T1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13" y="40"/>
                    </a:lnTo>
                    <a:lnTo>
                      <a:pt x="14" y="40"/>
                    </a:lnTo>
                    <a:lnTo>
                      <a:pt x="14" y="38"/>
                    </a:lnTo>
                    <a:lnTo>
                      <a:pt x="4" y="9"/>
                    </a:lnTo>
                    <a:lnTo>
                      <a:pt x="4" y="8"/>
                    </a:lnTo>
                    <a:lnTo>
                      <a:pt x="3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3" name="Freeform 1862"/>
              <p:cNvSpPr/>
              <p:nvPr/>
            </p:nvSpPr>
            <p:spPr bwMode="auto">
              <a:xfrm>
                <a:off x="5916" y="2083"/>
                <a:ext cx="22" cy="68"/>
              </a:xfrm>
              <a:custGeom>
                <a:avLst/>
                <a:gdLst>
                  <a:gd name="T0" fmla="*/ 21 w 21"/>
                  <a:gd name="T1" fmla="*/ 0 h 64"/>
                  <a:gd name="T2" fmla="*/ 1 w 21"/>
                  <a:gd name="T3" fmla="*/ 30 h 64"/>
                  <a:gd name="T4" fmla="*/ 3 w 21"/>
                  <a:gd name="T5" fmla="*/ 35 h 64"/>
                  <a:gd name="T6" fmla="*/ 0 w 21"/>
                  <a:gd name="T7" fmla="*/ 42 h 64"/>
                  <a:gd name="T8" fmla="*/ 11 w 21"/>
                  <a:gd name="T9" fmla="*/ 64 h 64"/>
                  <a:gd name="T10" fmla="*/ 12 w 21"/>
                  <a:gd name="T11" fmla="*/ 64 h 64"/>
                  <a:gd name="T12" fmla="*/ 21 w 21"/>
                  <a:gd name="T13" fmla="*/ 0 h 64"/>
                  <a:gd name="T14" fmla="*/ 21 w 21"/>
                  <a:gd name="T1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64">
                    <a:moveTo>
                      <a:pt x="21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2" y="31"/>
                      <a:pt x="3" y="33"/>
                      <a:pt x="3" y="35"/>
                    </a:cubicBezTo>
                    <a:cubicBezTo>
                      <a:pt x="3" y="38"/>
                      <a:pt x="2" y="40"/>
                      <a:pt x="0" y="42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64"/>
                      <a:pt x="11" y="64"/>
                      <a:pt x="12" y="64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4" name="Freeform 1863"/>
              <p:cNvSpPr/>
              <p:nvPr/>
            </p:nvSpPr>
            <p:spPr bwMode="auto">
              <a:xfrm>
                <a:off x="5912" y="2115"/>
                <a:ext cx="7" cy="12"/>
              </a:xfrm>
              <a:custGeom>
                <a:avLst/>
                <a:gdLst>
                  <a:gd name="T0" fmla="*/ 4 w 6"/>
                  <a:gd name="T1" fmla="*/ 0 h 12"/>
                  <a:gd name="T2" fmla="*/ 0 w 6"/>
                  <a:gd name="T3" fmla="*/ 5 h 12"/>
                  <a:gd name="T4" fmla="*/ 3 w 6"/>
                  <a:gd name="T5" fmla="*/ 12 h 12"/>
                  <a:gd name="T6" fmla="*/ 6 w 6"/>
                  <a:gd name="T7" fmla="*/ 5 h 12"/>
                  <a:gd name="T8" fmla="*/ 4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4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0"/>
                      <a:pt x="6" y="8"/>
                      <a:pt x="6" y="5"/>
                    </a:cubicBezTo>
                    <a:cubicBezTo>
                      <a:pt x="6" y="3"/>
                      <a:pt x="5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5" name="Freeform 1864"/>
              <p:cNvSpPr/>
              <p:nvPr/>
            </p:nvSpPr>
            <p:spPr bwMode="auto">
              <a:xfrm>
                <a:off x="5927" y="2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6" name="Freeform 1865"/>
              <p:cNvSpPr/>
              <p:nvPr/>
            </p:nvSpPr>
            <p:spPr bwMode="auto">
              <a:xfrm>
                <a:off x="5938" y="20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7" name="Freeform 1866"/>
              <p:cNvSpPr>
                <a:spLocks noEditPoints="1"/>
              </p:cNvSpPr>
              <p:nvPr/>
            </p:nvSpPr>
            <p:spPr bwMode="auto">
              <a:xfrm>
                <a:off x="5911" y="2079"/>
                <a:ext cx="28" cy="75"/>
              </a:xfrm>
              <a:custGeom>
                <a:avLst/>
                <a:gdLst>
                  <a:gd name="T0" fmla="*/ 25 w 26"/>
                  <a:gd name="T1" fmla="*/ 4 h 71"/>
                  <a:gd name="T2" fmla="*/ 25 w 26"/>
                  <a:gd name="T3" fmla="*/ 4 h 71"/>
                  <a:gd name="T4" fmla="*/ 25 w 26"/>
                  <a:gd name="T5" fmla="*/ 4 h 71"/>
                  <a:gd name="T6" fmla="*/ 16 w 26"/>
                  <a:gd name="T7" fmla="*/ 68 h 71"/>
                  <a:gd name="T8" fmla="*/ 15 w 26"/>
                  <a:gd name="T9" fmla="*/ 69 h 71"/>
                  <a:gd name="T10" fmla="*/ 15 w 26"/>
                  <a:gd name="T11" fmla="*/ 68 h 71"/>
                  <a:gd name="T12" fmla="*/ 4 w 26"/>
                  <a:gd name="T13" fmla="*/ 46 h 71"/>
                  <a:gd name="T14" fmla="*/ 1 w 26"/>
                  <a:gd name="T15" fmla="*/ 39 h 71"/>
                  <a:gd name="T16" fmla="*/ 5 w 26"/>
                  <a:gd name="T17" fmla="*/ 34 h 71"/>
                  <a:gd name="T18" fmla="*/ 25 w 26"/>
                  <a:gd name="T19" fmla="*/ 4 h 71"/>
                  <a:gd name="T20" fmla="*/ 26 w 26"/>
                  <a:gd name="T21" fmla="*/ 0 h 71"/>
                  <a:gd name="T22" fmla="*/ 0 w 26"/>
                  <a:gd name="T23" fmla="*/ 38 h 71"/>
                  <a:gd name="T24" fmla="*/ 0 w 26"/>
                  <a:gd name="T25" fmla="*/ 39 h 71"/>
                  <a:gd name="T26" fmla="*/ 0 w 26"/>
                  <a:gd name="T27" fmla="*/ 42 h 71"/>
                  <a:gd name="T28" fmla="*/ 15 w 26"/>
                  <a:gd name="T29" fmla="*/ 71 h 71"/>
                  <a:gd name="T30" fmla="*/ 26 w 26"/>
                  <a:gd name="T31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71">
                    <a:moveTo>
                      <a:pt x="25" y="4"/>
                    </a:move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25" y="4"/>
                      <a:pt x="25" y="4"/>
                      <a:pt x="25" y="4"/>
                    </a:cubicBezTo>
                    <a:moveTo>
                      <a:pt x="26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9"/>
                      <a:pt x="0" y="3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8" name="Freeform 1867"/>
              <p:cNvSpPr/>
              <p:nvPr/>
            </p:nvSpPr>
            <p:spPr bwMode="auto">
              <a:xfrm>
                <a:off x="5927" y="2078"/>
                <a:ext cx="13" cy="79"/>
              </a:xfrm>
              <a:custGeom>
                <a:avLst/>
                <a:gdLst>
                  <a:gd name="T0" fmla="*/ 12 w 12"/>
                  <a:gd name="T1" fmla="*/ 0 h 75"/>
                  <a:gd name="T2" fmla="*/ 11 w 12"/>
                  <a:gd name="T3" fmla="*/ 1 h 75"/>
                  <a:gd name="T4" fmla="*/ 0 w 12"/>
                  <a:gd name="T5" fmla="*/ 72 h 75"/>
                  <a:gd name="T6" fmla="*/ 1 w 12"/>
                  <a:gd name="T7" fmla="*/ 75 h 75"/>
                  <a:gd name="T8" fmla="*/ 12 w 12"/>
                  <a:gd name="T9" fmla="*/ 0 h 75"/>
                  <a:gd name="T10" fmla="*/ 12 w 12"/>
                  <a:gd name="T11" fmla="*/ 0 h 75"/>
                  <a:gd name="T12" fmla="*/ 12 w 12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5">
                    <a:moveTo>
                      <a:pt x="12" y="0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9" name="Freeform 1868"/>
              <p:cNvSpPr/>
              <p:nvPr/>
            </p:nvSpPr>
            <p:spPr bwMode="auto">
              <a:xfrm>
                <a:off x="5940" y="207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0" name="Freeform 1869"/>
              <p:cNvSpPr/>
              <p:nvPr/>
            </p:nvSpPr>
            <p:spPr bwMode="auto">
              <a:xfrm>
                <a:off x="5910" y="2119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1 h 4"/>
                  <a:gd name="T4" fmla="*/ 1 w 1"/>
                  <a:gd name="T5" fmla="*/ 4 h 4"/>
                  <a:gd name="T6" fmla="*/ 1 w 1"/>
                  <a:gd name="T7" fmla="*/ 1 h 4"/>
                  <a:gd name="T8" fmla="*/ 1 w 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1" name="Freeform 1870"/>
              <p:cNvSpPr/>
              <p:nvPr/>
            </p:nvSpPr>
            <p:spPr bwMode="auto">
              <a:xfrm>
                <a:off x="5910" y="2162"/>
                <a:ext cx="15" cy="41"/>
              </a:xfrm>
              <a:custGeom>
                <a:avLst/>
                <a:gdLst>
                  <a:gd name="T0" fmla="*/ 15 w 15"/>
                  <a:gd name="T1" fmla="*/ 0 h 41"/>
                  <a:gd name="T2" fmla="*/ 0 w 15"/>
                  <a:gd name="T3" fmla="*/ 14 h 41"/>
                  <a:gd name="T4" fmla="*/ 0 w 15"/>
                  <a:gd name="T5" fmla="*/ 41 h 41"/>
                  <a:gd name="T6" fmla="*/ 15 w 15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1">
                    <a:moveTo>
                      <a:pt x="15" y="0"/>
                    </a:moveTo>
                    <a:lnTo>
                      <a:pt x="0" y="14"/>
                    </a:lnTo>
                    <a:lnTo>
                      <a:pt x="0" y="4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2" name="Freeform 1871"/>
              <p:cNvSpPr/>
              <p:nvPr/>
            </p:nvSpPr>
            <p:spPr bwMode="auto">
              <a:xfrm>
                <a:off x="5910" y="2162"/>
                <a:ext cx="15" cy="41"/>
              </a:xfrm>
              <a:custGeom>
                <a:avLst/>
                <a:gdLst>
                  <a:gd name="T0" fmla="*/ 15 w 15"/>
                  <a:gd name="T1" fmla="*/ 0 h 41"/>
                  <a:gd name="T2" fmla="*/ 0 w 15"/>
                  <a:gd name="T3" fmla="*/ 14 h 41"/>
                  <a:gd name="T4" fmla="*/ 0 w 15"/>
                  <a:gd name="T5" fmla="*/ 41 h 41"/>
                  <a:gd name="T6" fmla="*/ 15 w 15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1">
                    <a:moveTo>
                      <a:pt x="15" y="0"/>
                    </a:moveTo>
                    <a:lnTo>
                      <a:pt x="0" y="14"/>
                    </a:lnTo>
                    <a:lnTo>
                      <a:pt x="0" y="41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3" name="Freeform 1872"/>
              <p:cNvSpPr/>
              <p:nvPr/>
            </p:nvSpPr>
            <p:spPr bwMode="auto">
              <a:xfrm>
                <a:off x="5909" y="2157"/>
                <a:ext cx="19" cy="52"/>
              </a:xfrm>
              <a:custGeom>
                <a:avLst/>
                <a:gdLst>
                  <a:gd name="T0" fmla="*/ 18 w 18"/>
                  <a:gd name="T1" fmla="*/ 0 h 49"/>
                  <a:gd name="T2" fmla="*/ 18 w 18"/>
                  <a:gd name="T3" fmla="*/ 1 h 49"/>
                  <a:gd name="T4" fmla="*/ 17 w 18"/>
                  <a:gd name="T5" fmla="*/ 1 h 49"/>
                  <a:gd name="T6" fmla="*/ 1 w 18"/>
                  <a:gd name="T7" fmla="*/ 16 h 49"/>
                  <a:gd name="T8" fmla="*/ 1 w 18"/>
                  <a:gd name="T9" fmla="*/ 18 h 49"/>
                  <a:gd name="T10" fmla="*/ 15 w 18"/>
                  <a:gd name="T11" fmla="*/ 5 h 49"/>
                  <a:gd name="T12" fmla="*/ 1 w 18"/>
                  <a:gd name="T13" fmla="*/ 44 h 49"/>
                  <a:gd name="T14" fmla="*/ 0 w 18"/>
                  <a:gd name="T15" fmla="*/ 49 h 49"/>
                  <a:gd name="T16" fmla="*/ 18 w 18"/>
                  <a:gd name="T17" fmla="*/ 1 h 49"/>
                  <a:gd name="T18" fmla="*/ 18 w 18"/>
                  <a:gd name="T19" fmla="*/ 1 h 49"/>
                  <a:gd name="T20" fmla="*/ 18 w 18"/>
                  <a:gd name="T2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9">
                    <a:moveTo>
                      <a:pt x="18" y="0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4" name="Freeform 1873"/>
              <p:cNvSpPr>
                <a:spLocks noEditPoints="1"/>
              </p:cNvSpPr>
              <p:nvPr/>
            </p:nvSpPr>
            <p:spPr bwMode="auto">
              <a:xfrm>
                <a:off x="5927" y="215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1 h 1"/>
                  <a:gd name="T12" fmla="*/ 1 w 1"/>
                  <a:gd name="T13" fmla="*/ 1 h 1"/>
                  <a:gd name="T14" fmla="*/ 1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5" name="Freeform 1874"/>
              <p:cNvSpPr/>
              <p:nvPr/>
            </p:nvSpPr>
            <p:spPr bwMode="auto">
              <a:xfrm>
                <a:off x="5908" y="2174"/>
                <a:ext cx="2" cy="37"/>
              </a:xfrm>
              <a:custGeom>
                <a:avLst/>
                <a:gdLst>
                  <a:gd name="T0" fmla="*/ 2 w 2"/>
                  <a:gd name="T1" fmla="*/ 0 h 37"/>
                  <a:gd name="T2" fmla="*/ 1 w 2"/>
                  <a:gd name="T3" fmla="*/ 1 h 37"/>
                  <a:gd name="T4" fmla="*/ 0 w 2"/>
                  <a:gd name="T5" fmla="*/ 35 h 37"/>
                  <a:gd name="T6" fmla="*/ 1 w 2"/>
                  <a:gd name="T7" fmla="*/ 37 h 37"/>
                  <a:gd name="T8" fmla="*/ 1 w 2"/>
                  <a:gd name="T9" fmla="*/ 35 h 37"/>
                  <a:gd name="T10" fmla="*/ 2 w 2"/>
                  <a:gd name="T11" fmla="*/ 29 h 37"/>
                  <a:gd name="T12" fmla="*/ 2 w 2"/>
                  <a:gd name="T13" fmla="*/ 2 h 37"/>
                  <a:gd name="T14" fmla="*/ 2 w 2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7">
                    <a:moveTo>
                      <a:pt x="2" y="0"/>
                    </a:moveTo>
                    <a:lnTo>
                      <a:pt x="1" y="1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5"/>
                    </a:lnTo>
                    <a:lnTo>
                      <a:pt x="2" y="29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6" name="Freeform 1875"/>
              <p:cNvSpPr/>
              <p:nvPr/>
            </p:nvSpPr>
            <p:spPr bwMode="auto">
              <a:xfrm>
                <a:off x="5908" y="2174"/>
                <a:ext cx="2" cy="37"/>
              </a:xfrm>
              <a:custGeom>
                <a:avLst/>
                <a:gdLst>
                  <a:gd name="T0" fmla="*/ 2 w 2"/>
                  <a:gd name="T1" fmla="*/ 0 h 37"/>
                  <a:gd name="T2" fmla="*/ 1 w 2"/>
                  <a:gd name="T3" fmla="*/ 1 h 37"/>
                  <a:gd name="T4" fmla="*/ 0 w 2"/>
                  <a:gd name="T5" fmla="*/ 35 h 37"/>
                  <a:gd name="T6" fmla="*/ 1 w 2"/>
                  <a:gd name="T7" fmla="*/ 37 h 37"/>
                  <a:gd name="T8" fmla="*/ 1 w 2"/>
                  <a:gd name="T9" fmla="*/ 35 h 37"/>
                  <a:gd name="T10" fmla="*/ 2 w 2"/>
                  <a:gd name="T11" fmla="*/ 29 h 37"/>
                  <a:gd name="T12" fmla="*/ 2 w 2"/>
                  <a:gd name="T13" fmla="*/ 2 h 37"/>
                  <a:gd name="T14" fmla="*/ 2 w 2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7">
                    <a:moveTo>
                      <a:pt x="2" y="0"/>
                    </a:moveTo>
                    <a:lnTo>
                      <a:pt x="1" y="1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5"/>
                    </a:lnTo>
                    <a:lnTo>
                      <a:pt x="2" y="29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7" name="Freeform 1876"/>
              <p:cNvSpPr/>
              <p:nvPr/>
            </p:nvSpPr>
            <p:spPr bwMode="auto">
              <a:xfrm>
                <a:off x="5908" y="2209"/>
                <a:ext cx="1" cy="4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4 h 4"/>
                  <a:gd name="T4" fmla="*/ 1 w 1"/>
                  <a:gd name="T5" fmla="*/ 2 h 4"/>
                  <a:gd name="T6" fmla="*/ 0 w 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8" name="Freeform 1877"/>
              <p:cNvSpPr/>
              <p:nvPr/>
            </p:nvSpPr>
            <p:spPr bwMode="auto">
              <a:xfrm>
                <a:off x="5908" y="2209"/>
                <a:ext cx="1" cy="4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4 h 4"/>
                  <a:gd name="T4" fmla="*/ 1 w 1"/>
                  <a:gd name="T5" fmla="*/ 2 h 4"/>
                  <a:gd name="T6" fmla="*/ 0 w 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9" name="Freeform 1878"/>
              <p:cNvSpPr/>
              <p:nvPr/>
            </p:nvSpPr>
            <p:spPr bwMode="auto">
              <a:xfrm>
                <a:off x="5853" y="2199"/>
                <a:ext cx="47" cy="32"/>
              </a:xfrm>
              <a:custGeom>
                <a:avLst/>
                <a:gdLst>
                  <a:gd name="T0" fmla="*/ 31 w 44"/>
                  <a:gd name="T1" fmla="*/ 0 h 30"/>
                  <a:gd name="T2" fmla="*/ 0 w 44"/>
                  <a:gd name="T3" fmla="*/ 30 h 30"/>
                  <a:gd name="T4" fmla="*/ 23 w 44"/>
                  <a:gd name="T5" fmla="*/ 22 h 30"/>
                  <a:gd name="T6" fmla="*/ 43 w 44"/>
                  <a:gd name="T7" fmla="*/ 15 h 30"/>
                  <a:gd name="T8" fmla="*/ 43 w 44"/>
                  <a:gd name="T9" fmla="*/ 13 h 30"/>
                  <a:gd name="T10" fmla="*/ 44 w 44"/>
                  <a:gd name="T11" fmla="*/ 10 h 30"/>
                  <a:gd name="T12" fmla="*/ 31 w 4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0">
                    <a:moveTo>
                      <a:pt x="3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4"/>
                      <a:pt x="43" y="14"/>
                      <a:pt x="43" y="13"/>
                    </a:cubicBezTo>
                    <a:cubicBezTo>
                      <a:pt x="43" y="12"/>
                      <a:pt x="44" y="11"/>
                      <a:pt x="44" y="10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0" name="Freeform 1879"/>
              <p:cNvSpPr/>
              <p:nvPr/>
            </p:nvSpPr>
            <p:spPr bwMode="auto">
              <a:xfrm>
                <a:off x="5899" y="2210"/>
                <a:ext cx="6" cy="5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3 h 5"/>
                  <a:gd name="T4" fmla="*/ 0 w 6"/>
                  <a:gd name="T5" fmla="*/ 5 h 5"/>
                  <a:gd name="T6" fmla="*/ 6 w 6"/>
                  <a:gd name="T7" fmla="*/ 3 h 5"/>
                  <a:gd name="T8" fmla="*/ 1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1" name="Freeform 1880"/>
              <p:cNvSpPr/>
              <p:nvPr/>
            </p:nvSpPr>
            <p:spPr bwMode="auto">
              <a:xfrm>
                <a:off x="5877" y="2213"/>
                <a:ext cx="28" cy="9"/>
              </a:xfrm>
              <a:custGeom>
                <a:avLst/>
                <a:gdLst>
                  <a:gd name="T0" fmla="*/ 28 w 28"/>
                  <a:gd name="T1" fmla="*/ 0 h 9"/>
                  <a:gd name="T2" fmla="*/ 22 w 28"/>
                  <a:gd name="T3" fmla="*/ 2 h 9"/>
                  <a:gd name="T4" fmla="*/ 0 w 28"/>
                  <a:gd name="T5" fmla="*/ 9 h 9"/>
                  <a:gd name="T6" fmla="*/ 28 w 28"/>
                  <a:gd name="T7" fmla="*/ 0 h 9"/>
                  <a:gd name="T8" fmla="*/ 28 w 2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9">
                    <a:moveTo>
                      <a:pt x="28" y="0"/>
                    </a:moveTo>
                    <a:lnTo>
                      <a:pt x="22" y="2"/>
                    </a:lnTo>
                    <a:lnTo>
                      <a:pt x="0" y="9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2" name="Freeform 1881"/>
              <p:cNvSpPr/>
              <p:nvPr/>
            </p:nvSpPr>
            <p:spPr bwMode="auto">
              <a:xfrm>
                <a:off x="5877" y="2213"/>
                <a:ext cx="28" cy="9"/>
              </a:xfrm>
              <a:custGeom>
                <a:avLst/>
                <a:gdLst>
                  <a:gd name="T0" fmla="*/ 28 w 28"/>
                  <a:gd name="T1" fmla="*/ 0 h 9"/>
                  <a:gd name="T2" fmla="*/ 22 w 28"/>
                  <a:gd name="T3" fmla="*/ 2 h 9"/>
                  <a:gd name="T4" fmla="*/ 0 w 28"/>
                  <a:gd name="T5" fmla="*/ 9 h 9"/>
                  <a:gd name="T6" fmla="*/ 28 w 28"/>
                  <a:gd name="T7" fmla="*/ 0 h 9"/>
                  <a:gd name="T8" fmla="*/ 28 w 2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9">
                    <a:moveTo>
                      <a:pt x="28" y="0"/>
                    </a:moveTo>
                    <a:lnTo>
                      <a:pt x="22" y="2"/>
                    </a:lnTo>
                    <a:lnTo>
                      <a:pt x="0" y="9"/>
                    </a:lnTo>
                    <a:lnTo>
                      <a:pt x="28" y="0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3" name="Freeform 1882"/>
              <p:cNvSpPr/>
              <p:nvPr/>
            </p:nvSpPr>
            <p:spPr bwMode="auto">
              <a:xfrm>
                <a:off x="5847" y="2198"/>
                <a:ext cx="59" cy="36"/>
              </a:xfrm>
              <a:custGeom>
                <a:avLst/>
                <a:gdLst>
                  <a:gd name="T0" fmla="*/ 38 w 59"/>
                  <a:gd name="T1" fmla="*/ 0 h 36"/>
                  <a:gd name="T2" fmla="*/ 0 w 59"/>
                  <a:gd name="T3" fmla="*/ 36 h 36"/>
                  <a:gd name="T4" fmla="*/ 59 w 59"/>
                  <a:gd name="T5" fmla="*/ 16 h 36"/>
                  <a:gd name="T6" fmla="*/ 58 w 59"/>
                  <a:gd name="T7" fmla="*/ 15 h 36"/>
                  <a:gd name="T8" fmla="*/ 30 w 59"/>
                  <a:gd name="T9" fmla="*/ 24 h 36"/>
                  <a:gd name="T10" fmla="*/ 6 w 59"/>
                  <a:gd name="T11" fmla="*/ 33 h 36"/>
                  <a:gd name="T12" fmla="*/ 39 w 59"/>
                  <a:gd name="T13" fmla="*/ 1 h 36"/>
                  <a:gd name="T14" fmla="*/ 38 w 59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6">
                    <a:moveTo>
                      <a:pt x="38" y="0"/>
                    </a:moveTo>
                    <a:lnTo>
                      <a:pt x="0" y="36"/>
                    </a:lnTo>
                    <a:lnTo>
                      <a:pt x="59" y="16"/>
                    </a:lnTo>
                    <a:lnTo>
                      <a:pt x="58" y="15"/>
                    </a:lnTo>
                    <a:lnTo>
                      <a:pt x="30" y="24"/>
                    </a:lnTo>
                    <a:lnTo>
                      <a:pt x="6" y="33"/>
                    </a:lnTo>
                    <a:lnTo>
                      <a:pt x="39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4" name="Freeform 1883"/>
              <p:cNvSpPr/>
              <p:nvPr/>
            </p:nvSpPr>
            <p:spPr bwMode="auto">
              <a:xfrm>
                <a:off x="5847" y="2198"/>
                <a:ext cx="59" cy="36"/>
              </a:xfrm>
              <a:custGeom>
                <a:avLst/>
                <a:gdLst>
                  <a:gd name="T0" fmla="*/ 38 w 59"/>
                  <a:gd name="T1" fmla="*/ 0 h 36"/>
                  <a:gd name="T2" fmla="*/ 0 w 59"/>
                  <a:gd name="T3" fmla="*/ 36 h 36"/>
                  <a:gd name="T4" fmla="*/ 59 w 59"/>
                  <a:gd name="T5" fmla="*/ 16 h 36"/>
                  <a:gd name="T6" fmla="*/ 58 w 59"/>
                  <a:gd name="T7" fmla="*/ 15 h 36"/>
                  <a:gd name="T8" fmla="*/ 30 w 59"/>
                  <a:gd name="T9" fmla="*/ 24 h 36"/>
                  <a:gd name="T10" fmla="*/ 6 w 59"/>
                  <a:gd name="T11" fmla="*/ 33 h 36"/>
                  <a:gd name="T12" fmla="*/ 39 w 59"/>
                  <a:gd name="T13" fmla="*/ 1 h 36"/>
                  <a:gd name="T14" fmla="*/ 38 w 59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6">
                    <a:moveTo>
                      <a:pt x="38" y="0"/>
                    </a:moveTo>
                    <a:lnTo>
                      <a:pt x="0" y="36"/>
                    </a:lnTo>
                    <a:lnTo>
                      <a:pt x="59" y="16"/>
                    </a:lnTo>
                    <a:lnTo>
                      <a:pt x="58" y="15"/>
                    </a:lnTo>
                    <a:lnTo>
                      <a:pt x="30" y="24"/>
                    </a:lnTo>
                    <a:lnTo>
                      <a:pt x="6" y="33"/>
                    </a:lnTo>
                    <a:lnTo>
                      <a:pt x="39" y="1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5" name="Freeform 1884"/>
              <p:cNvSpPr/>
              <p:nvPr/>
            </p:nvSpPr>
            <p:spPr bwMode="auto">
              <a:xfrm>
                <a:off x="5885" y="2197"/>
                <a:ext cx="23" cy="17"/>
              </a:xfrm>
              <a:custGeom>
                <a:avLst/>
                <a:gdLst>
                  <a:gd name="T0" fmla="*/ 1 w 23"/>
                  <a:gd name="T1" fmla="*/ 0 h 17"/>
                  <a:gd name="T2" fmla="*/ 0 w 23"/>
                  <a:gd name="T3" fmla="*/ 1 h 17"/>
                  <a:gd name="T4" fmla="*/ 1 w 23"/>
                  <a:gd name="T5" fmla="*/ 2 h 17"/>
                  <a:gd name="T6" fmla="*/ 15 w 23"/>
                  <a:gd name="T7" fmla="*/ 13 h 17"/>
                  <a:gd name="T8" fmla="*/ 20 w 23"/>
                  <a:gd name="T9" fmla="*/ 16 h 17"/>
                  <a:gd name="T10" fmla="*/ 20 w 23"/>
                  <a:gd name="T11" fmla="*/ 16 h 17"/>
                  <a:gd name="T12" fmla="*/ 21 w 23"/>
                  <a:gd name="T13" fmla="*/ 17 h 17"/>
                  <a:gd name="T14" fmla="*/ 23 w 23"/>
                  <a:gd name="T15" fmla="*/ 16 h 17"/>
                  <a:gd name="T16" fmla="*/ 23 w 23"/>
                  <a:gd name="T17" fmla="*/ 12 h 17"/>
                  <a:gd name="T18" fmla="*/ 23 w 23"/>
                  <a:gd name="T19" fmla="*/ 16 h 17"/>
                  <a:gd name="T20" fmla="*/ 1 w 23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7">
                    <a:moveTo>
                      <a:pt x="1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15" y="13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21" y="17"/>
                    </a:lnTo>
                    <a:lnTo>
                      <a:pt x="23" y="16"/>
                    </a:lnTo>
                    <a:lnTo>
                      <a:pt x="23" y="12"/>
                    </a:lnTo>
                    <a:lnTo>
                      <a:pt x="23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6" name="Freeform 1885"/>
              <p:cNvSpPr/>
              <p:nvPr/>
            </p:nvSpPr>
            <p:spPr bwMode="auto">
              <a:xfrm>
                <a:off x="5885" y="2197"/>
                <a:ext cx="23" cy="17"/>
              </a:xfrm>
              <a:custGeom>
                <a:avLst/>
                <a:gdLst>
                  <a:gd name="T0" fmla="*/ 1 w 23"/>
                  <a:gd name="T1" fmla="*/ 0 h 17"/>
                  <a:gd name="T2" fmla="*/ 0 w 23"/>
                  <a:gd name="T3" fmla="*/ 1 h 17"/>
                  <a:gd name="T4" fmla="*/ 1 w 23"/>
                  <a:gd name="T5" fmla="*/ 2 h 17"/>
                  <a:gd name="T6" fmla="*/ 15 w 23"/>
                  <a:gd name="T7" fmla="*/ 13 h 17"/>
                  <a:gd name="T8" fmla="*/ 20 w 23"/>
                  <a:gd name="T9" fmla="*/ 16 h 17"/>
                  <a:gd name="T10" fmla="*/ 20 w 23"/>
                  <a:gd name="T11" fmla="*/ 16 h 17"/>
                  <a:gd name="T12" fmla="*/ 21 w 23"/>
                  <a:gd name="T13" fmla="*/ 17 h 17"/>
                  <a:gd name="T14" fmla="*/ 23 w 23"/>
                  <a:gd name="T15" fmla="*/ 16 h 17"/>
                  <a:gd name="T16" fmla="*/ 23 w 23"/>
                  <a:gd name="T17" fmla="*/ 12 h 17"/>
                  <a:gd name="T18" fmla="*/ 23 w 23"/>
                  <a:gd name="T19" fmla="*/ 16 h 17"/>
                  <a:gd name="T20" fmla="*/ 1 w 23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7">
                    <a:moveTo>
                      <a:pt x="1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15" y="13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21" y="17"/>
                    </a:lnTo>
                    <a:lnTo>
                      <a:pt x="23" y="16"/>
                    </a:lnTo>
                    <a:lnTo>
                      <a:pt x="23" y="12"/>
                    </a:lnTo>
                    <a:lnTo>
                      <a:pt x="23" y="1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7" name="Freeform 1886"/>
              <p:cNvSpPr/>
              <p:nvPr/>
            </p:nvSpPr>
            <p:spPr bwMode="auto">
              <a:xfrm>
                <a:off x="5917" y="2180"/>
                <a:ext cx="49" cy="56"/>
              </a:xfrm>
              <a:custGeom>
                <a:avLst/>
                <a:gdLst>
                  <a:gd name="T0" fmla="*/ 47 w 47"/>
                  <a:gd name="T1" fmla="*/ 0 h 53"/>
                  <a:gd name="T2" fmla="*/ 0 w 47"/>
                  <a:gd name="T3" fmla="*/ 28 h 53"/>
                  <a:gd name="T4" fmla="*/ 0 w 47"/>
                  <a:gd name="T5" fmla="*/ 31 h 53"/>
                  <a:gd name="T6" fmla="*/ 0 w 47"/>
                  <a:gd name="T7" fmla="*/ 35 h 53"/>
                  <a:gd name="T8" fmla="*/ 25 w 47"/>
                  <a:gd name="T9" fmla="*/ 53 h 53"/>
                  <a:gd name="T10" fmla="*/ 47 w 47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3">
                    <a:moveTo>
                      <a:pt x="47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0" y="33"/>
                      <a:pt x="0" y="34"/>
                      <a:pt x="0" y="3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8" name="Freeform 1887"/>
              <p:cNvSpPr/>
              <p:nvPr/>
            </p:nvSpPr>
            <p:spPr bwMode="auto">
              <a:xfrm>
                <a:off x="5911" y="2210"/>
                <a:ext cx="6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5 w 5"/>
                  <a:gd name="T7" fmla="*/ 3 h 7"/>
                  <a:gd name="T8" fmla="*/ 5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5"/>
                      <a:pt x="5" y="3"/>
                    </a:cubicBezTo>
                    <a:cubicBezTo>
                      <a:pt x="5" y="2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9" name="Freeform 1888"/>
              <p:cNvSpPr/>
              <p:nvPr/>
            </p:nvSpPr>
            <p:spPr bwMode="auto">
              <a:xfrm>
                <a:off x="5910" y="2213"/>
                <a:ext cx="33" cy="25"/>
              </a:xfrm>
              <a:custGeom>
                <a:avLst/>
                <a:gdLst>
                  <a:gd name="T0" fmla="*/ 1 w 33"/>
                  <a:gd name="T1" fmla="*/ 0 h 25"/>
                  <a:gd name="T2" fmla="*/ 0 w 33"/>
                  <a:gd name="T3" fmla="*/ 1 h 25"/>
                  <a:gd name="T4" fmla="*/ 0 w 33"/>
                  <a:gd name="T5" fmla="*/ 2 h 25"/>
                  <a:gd name="T6" fmla="*/ 32 w 33"/>
                  <a:gd name="T7" fmla="*/ 25 h 25"/>
                  <a:gd name="T8" fmla="*/ 33 w 33"/>
                  <a:gd name="T9" fmla="*/ 23 h 25"/>
                  <a:gd name="T10" fmla="*/ 7 w 33"/>
                  <a:gd name="T11" fmla="*/ 4 h 25"/>
                  <a:gd name="T12" fmla="*/ 1 w 33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5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32" y="25"/>
                    </a:lnTo>
                    <a:lnTo>
                      <a:pt x="33" y="23"/>
                    </a:lnTo>
                    <a:lnTo>
                      <a:pt x="7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0" name="Freeform 1889"/>
              <p:cNvSpPr/>
              <p:nvPr/>
            </p:nvSpPr>
            <p:spPr bwMode="auto">
              <a:xfrm>
                <a:off x="5910" y="2213"/>
                <a:ext cx="33" cy="25"/>
              </a:xfrm>
              <a:custGeom>
                <a:avLst/>
                <a:gdLst>
                  <a:gd name="T0" fmla="*/ 1 w 33"/>
                  <a:gd name="T1" fmla="*/ 0 h 25"/>
                  <a:gd name="T2" fmla="*/ 0 w 33"/>
                  <a:gd name="T3" fmla="*/ 1 h 25"/>
                  <a:gd name="T4" fmla="*/ 0 w 33"/>
                  <a:gd name="T5" fmla="*/ 2 h 25"/>
                  <a:gd name="T6" fmla="*/ 32 w 33"/>
                  <a:gd name="T7" fmla="*/ 25 h 25"/>
                  <a:gd name="T8" fmla="*/ 33 w 33"/>
                  <a:gd name="T9" fmla="*/ 23 h 25"/>
                  <a:gd name="T10" fmla="*/ 7 w 33"/>
                  <a:gd name="T11" fmla="*/ 4 h 25"/>
                  <a:gd name="T12" fmla="*/ 1 w 33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5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32" y="25"/>
                    </a:lnTo>
                    <a:lnTo>
                      <a:pt x="33" y="23"/>
                    </a:lnTo>
                    <a:lnTo>
                      <a:pt x="7" y="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1" name="Freeform 1890"/>
              <p:cNvSpPr/>
              <p:nvPr/>
            </p:nvSpPr>
            <p:spPr bwMode="auto">
              <a:xfrm>
                <a:off x="5909" y="2178"/>
                <a:ext cx="60" cy="61"/>
              </a:xfrm>
              <a:custGeom>
                <a:avLst/>
                <a:gdLst>
                  <a:gd name="T0" fmla="*/ 56 w 57"/>
                  <a:gd name="T1" fmla="*/ 0 h 58"/>
                  <a:gd name="T2" fmla="*/ 0 w 57"/>
                  <a:gd name="T3" fmla="*/ 32 h 58"/>
                  <a:gd name="T4" fmla="*/ 0 w 57"/>
                  <a:gd name="T5" fmla="*/ 33 h 58"/>
                  <a:gd name="T6" fmla="*/ 1 w 57"/>
                  <a:gd name="T7" fmla="*/ 34 h 58"/>
                  <a:gd name="T8" fmla="*/ 2 w 57"/>
                  <a:gd name="T9" fmla="*/ 33 h 58"/>
                  <a:gd name="T10" fmla="*/ 7 w 57"/>
                  <a:gd name="T11" fmla="*/ 30 h 58"/>
                  <a:gd name="T12" fmla="*/ 54 w 57"/>
                  <a:gd name="T13" fmla="*/ 2 h 58"/>
                  <a:gd name="T14" fmla="*/ 32 w 57"/>
                  <a:gd name="T15" fmla="*/ 55 h 58"/>
                  <a:gd name="T16" fmla="*/ 31 w 57"/>
                  <a:gd name="T17" fmla="*/ 57 h 58"/>
                  <a:gd name="T18" fmla="*/ 33 w 57"/>
                  <a:gd name="T19" fmla="*/ 58 h 58"/>
                  <a:gd name="T20" fmla="*/ 57 w 57"/>
                  <a:gd name="T21" fmla="*/ 0 h 58"/>
                  <a:gd name="T22" fmla="*/ 56 w 57"/>
                  <a:gd name="T23" fmla="*/ 0 h 58"/>
                  <a:gd name="T24" fmla="*/ 56 w 57"/>
                  <a:gd name="T2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58">
                    <a:moveTo>
                      <a:pt x="56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2" name="Freeform 1891"/>
              <p:cNvSpPr/>
              <p:nvPr/>
            </p:nvSpPr>
            <p:spPr bwMode="auto">
              <a:xfrm>
                <a:off x="5968" y="217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3" name="Freeform 1892"/>
              <p:cNvSpPr/>
              <p:nvPr/>
            </p:nvSpPr>
            <p:spPr bwMode="auto">
              <a:xfrm>
                <a:off x="5909" y="221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1 h 2"/>
                  <a:gd name="T6" fmla="*/ 1 w 1"/>
                  <a:gd name="T7" fmla="*/ 2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4" name="Freeform 1893"/>
              <p:cNvSpPr/>
              <p:nvPr/>
            </p:nvSpPr>
            <p:spPr bwMode="auto">
              <a:xfrm>
                <a:off x="5909" y="2212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5" name="Freeform 1894"/>
              <p:cNvSpPr/>
              <p:nvPr/>
            </p:nvSpPr>
            <p:spPr bwMode="auto">
              <a:xfrm>
                <a:off x="5908" y="221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6" name="Freeform 1895"/>
              <p:cNvSpPr/>
              <p:nvPr/>
            </p:nvSpPr>
            <p:spPr bwMode="auto">
              <a:xfrm>
                <a:off x="5912" y="2219"/>
                <a:ext cx="30" cy="47"/>
              </a:xfrm>
              <a:custGeom>
                <a:avLst/>
                <a:gdLst>
                  <a:gd name="T0" fmla="*/ 2 w 28"/>
                  <a:gd name="T1" fmla="*/ 0 h 44"/>
                  <a:gd name="T2" fmla="*/ 0 w 28"/>
                  <a:gd name="T3" fmla="*/ 2 h 44"/>
                  <a:gd name="T4" fmla="*/ 14 w 28"/>
                  <a:gd name="T5" fmla="*/ 44 h 44"/>
                  <a:gd name="T6" fmla="*/ 16 w 28"/>
                  <a:gd name="T7" fmla="*/ 43 h 44"/>
                  <a:gd name="T8" fmla="*/ 18 w 28"/>
                  <a:gd name="T9" fmla="*/ 44 h 44"/>
                  <a:gd name="T10" fmla="*/ 28 w 28"/>
                  <a:gd name="T11" fmla="*/ 19 h 44"/>
                  <a:gd name="T12" fmla="*/ 2 w 28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44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5" y="43"/>
                      <a:pt x="15" y="43"/>
                      <a:pt x="16" y="43"/>
                    </a:cubicBezTo>
                    <a:cubicBezTo>
                      <a:pt x="16" y="43"/>
                      <a:pt x="17" y="43"/>
                      <a:pt x="18" y="44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7" name="Freeform 1896"/>
              <p:cNvSpPr/>
              <p:nvPr/>
            </p:nvSpPr>
            <p:spPr bwMode="auto">
              <a:xfrm>
                <a:off x="5911" y="2217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4 h 4"/>
                  <a:gd name="T4" fmla="*/ 3 w 3"/>
                  <a:gd name="T5" fmla="*/ 2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8" name="Freeform 1897"/>
              <p:cNvSpPr/>
              <p:nvPr/>
            </p:nvSpPr>
            <p:spPr bwMode="auto">
              <a:xfrm>
                <a:off x="5927" y="2265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1 h 5"/>
                  <a:gd name="T4" fmla="*/ 2 w 4"/>
                  <a:gd name="T5" fmla="*/ 5 h 5"/>
                  <a:gd name="T6" fmla="*/ 4 w 4"/>
                  <a:gd name="T7" fmla="*/ 1 h 5"/>
                  <a:gd name="T8" fmla="*/ 2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9" name="Freeform 1898"/>
              <p:cNvSpPr/>
              <p:nvPr/>
            </p:nvSpPr>
            <p:spPr bwMode="auto">
              <a:xfrm>
                <a:off x="5910" y="2215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1 w 32"/>
                  <a:gd name="T3" fmla="*/ 2 h 24"/>
                  <a:gd name="T4" fmla="*/ 4 w 32"/>
                  <a:gd name="T5" fmla="*/ 4 h 24"/>
                  <a:gd name="T6" fmla="*/ 32 w 32"/>
                  <a:gd name="T7" fmla="*/ 24 h 24"/>
                  <a:gd name="T8" fmla="*/ 32 w 32"/>
                  <a:gd name="T9" fmla="*/ 23 h 24"/>
                  <a:gd name="T10" fmla="*/ 0 w 3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4">
                    <a:moveTo>
                      <a:pt x="0" y="0"/>
                    </a:moveTo>
                    <a:lnTo>
                      <a:pt x="1" y="2"/>
                    </a:lnTo>
                    <a:lnTo>
                      <a:pt x="4" y="4"/>
                    </a:lnTo>
                    <a:lnTo>
                      <a:pt x="32" y="24"/>
                    </a:lnTo>
                    <a:lnTo>
                      <a:pt x="32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0" name="Freeform 1899"/>
              <p:cNvSpPr/>
              <p:nvPr/>
            </p:nvSpPr>
            <p:spPr bwMode="auto">
              <a:xfrm>
                <a:off x="5910" y="2215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1 w 32"/>
                  <a:gd name="T3" fmla="*/ 2 h 24"/>
                  <a:gd name="T4" fmla="*/ 4 w 32"/>
                  <a:gd name="T5" fmla="*/ 4 h 24"/>
                  <a:gd name="T6" fmla="*/ 32 w 32"/>
                  <a:gd name="T7" fmla="*/ 24 h 24"/>
                  <a:gd name="T8" fmla="*/ 32 w 32"/>
                  <a:gd name="T9" fmla="*/ 23 h 24"/>
                  <a:gd name="T10" fmla="*/ 0 w 3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4">
                    <a:moveTo>
                      <a:pt x="0" y="0"/>
                    </a:moveTo>
                    <a:lnTo>
                      <a:pt x="1" y="2"/>
                    </a:lnTo>
                    <a:lnTo>
                      <a:pt x="4" y="4"/>
                    </a:lnTo>
                    <a:lnTo>
                      <a:pt x="32" y="24"/>
                    </a:lnTo>
                    <a:lnTo>
                      <a:pt x="32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1" name="Freeform 1900"/>
              <p:cNvSpPr/>
              <p:nvPr/>
            </p:nvSpPr>
            <p:spPr bwMode="auto">
              <a:xfrm>
                <a:off x="5929" y="2238"/>
                <a:ext cx="15" cy="35"/>
              </a:xfrm>
              <a:custGeom>
                <a:avLst/>
                <a:gdLst>
                  <a:gd name="T0" fmla="*/ 13 w 15"/>
                  <a:gd name="T1" fmla="*/ 0 h 35"/>
                  <a:gd name="T2" fmla="*/ 13 w 15"/>
                  <a:gd name="T3" fmla="*/ 1 h 35"/>
                  <a:gd name="T4" fmla="*/ 2 w 15"/>
                  <a:gd name="T5" fmla="*/ 28 h 35"/>
                  <a:gd name="T6" fmla="*/ 0 w 15"/>
                  <a:gd name="T7" fmla="*/ 32 h 35"/>
                  <a:gd name="T8" fmla="*/ 0 w 15"/>
                  <a:gd name="T9" fmla="*/ 35 h 35"/>
                  <a:gd name="T10" fmla="*/ 15 w 15"/>
                  <a:gd name="T11" fmla="*/ 1 h 35"/>
                  <a:gd name="T12" fmla="*/ 13 w 15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5">
                    <a:moveTo>
                      <a:pt x="13" y="0"/>
                    </a:moveTo>
                    <a:lnTo>
                      <a:pt x="13" y="1"/>
                    </a:lnTo>
                    <a:lnTo>
                      <a:pt x="2" y="28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15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2" name="Freeform 1901"/>
              <p:cNvSpPr/>
              <p:nvPr/>
            </p:nvSpPr>
            <p:spPr bwMode="auto">
              <a:xfrm>
                <a:off x="5929" y="2238"/>
                <a:ext cx="15" cy="35"/>
              </a:xfrm>
              <a:custGeom>
                <a:avLst/>
                <a:gdLst>
                  <a:gd name="T0" fmla="*/ 13 w 15"/>
                  <a:gd name="T1" fmla="*/ 0 h 35"/>
                  <a:gd name="T2" fmla="*/ 13 w 15"/>
                  <a:gd name="T3" fmla="*/ 1 h 35"/>
                  <a:gd name="T4" fmla="*/ 2 w 15"/>
                  <a:gd name="T5" fmla="*/ 28 h 35"/>
                  <a:gd name="T6" fmla="*/ 0 w 15"/>
                  <a:gd name="T7" fmla="*/ 32 h 35"/>
                  <a:gd name="T8" fmla="*/ 0 w 15"/>
                  <a:gd name="T9" fmla="*/ 35 h 35"/>
                  <a:gd name="T10" fmla="*/ 15 w 15"/>
                  <a:gd name="T11" fmla="*/ 1 h 35"/>
                  <a:gd name="T12" fmla="*/ 13 w 15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5">
                    <a:moveTo>
                      <a:pt x="13" y="0"/>
                    </a:moveTo>
                    <a:lnTo>
                      <a:pt x="13" y="1"/>
                    </a:lnTo>
                    <a:lnTo>
                      <a:pt x="2" y="28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15" y="1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3" name="Freeform 1902"/>
              <p:cNvSpPr/>
              <p:nvPr/>
            </p:nvSpPr>
            <p:spPr bwMode="auto">
              <a:xfrm>
                <a:off x="5908" y="2214"/>
                <a:ext cx="21" cy="61"/>
              </a:xfrm>
              <a:custGeom>
                <a:avLst/>
                <a:gdLst>
                  <a:gd name="T0" fmla="*/ 1 w 20"/>
                  <a:gd name="T1" fmla="*/ 0 h 58"/>
                  <a:gd name="T2" fmla="*/ 1 w 20"/>
                  <a:gd name="T3" fmla="*/ 0 h 58"/>
                  <a:gd name="T4" fmla="*/ 0 w 20"/>
                  <a:gd name="T5" fmla="*/ 1 h 58"/>
                  <a:gd name="T6" fmla="*/ 20 w 20"/>
                  <a:gd name="T7" fmla="*/ 58 h 58"/>
                  <a:gd name="T8" fmla="*/ 20 w 20"/>
                  <a:gd name="T9" fmla="*/ 56 h 58"/>
                  <a:gd name="T10" fmla="*/ 20 w 20"/>
                  <a:gd name="T11" fmla="*/ 53 h 58"/>
                  <a:gd name="T12" fmla="*/ 18 w 20"/>
                  <a:gd name="T13" fmla="*/ 49 h 58"/>
                  <a:gd name="T14" fmla="*/ 4 w 20"/>
                  <a:gd name="T15" fmla="*/ 7 h 58"/>
                  <a:gd name="T16" fmla="*/ 3 w 20"/>
                  <a:gd name="T17" fmla="*/ 3 h 58"/>
                  <a:gd name="T18" fmla="*/ 2 w 20"/>
                  <a:gd name="T19" fmla="*/ 1 h 58"/>
                  <a:gd name="T20" fmla="*/ 1 w 20"/>
                  <a:gd name="T2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58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4" name="Freeform 1903"/>
              <p:cNvSpPr/>
              <p:nvPr/>
            </p:nvSpPr>
            <p:spPr bwMode="auto">
              <a:xfrm>
                <a:off x="5908" y="221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5" name="Freeform 1904"/>
              <p:cNvSpPr/>
              <p:nvPr/>
            </p:nvSpPr>
            <p:spPr bwMode="auto">
              <a:xfrm>
                <a:off x="5908" y="221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6" name="Freeform 1905"/>
              <p:cNvSpPr/>
              <p:nvPr/>
            </p:nvSpPr>
            <p:spPr bwMode="auto">
              <a:xfrm>
                <a:off x="5931" y="2083"/>
                <a:ext cx="36" cy="91"/>
              </a:xfrm>
              <a:custGeom>
                <a:avLst/>
                <a:gdLst>
                  <a:gd name="T0" fmla="*/ 9 w 34"/>
                  <a:gd name="T1" fmla="*/ 0 h 86"/>
                  <a:gd name="T2" fmla="*/ 9 w 34"/>
                  <a:gd name="T3" fmla="*/ 0 h 86"/>
                  <a:gd name="T4" fmla="*/ 0 w 34"/>
                  <a:gd name="T5" fmla="*/ 65 h 86"/>
                  <a:gd name="T6" fmla="*/ 3 w 34"/>
                  <a:gd name="T7" fmla="*/ 70 h 86"/>
                  <a:gd name="T8" fmla="*/ 3 w 34"/>
                  <a:gd name="T9" fmla="*/ 71 h 86"/>
                  <a:gd name="T10" fmla="*/ 33 w 34"/>
                  <a:gd name="T11" fmla="*/ 86 h 86"/>
                  <a:gd name="T12" fmla="*/ 34 w 34"/>
                  <a:gd name="T13" fmla="*/ 85 h 86"/>
                  <a:gd name="T14" fmla="*/ 9 w 34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86"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6"/>
                      <a:pt x="3" y="68"/>
                      <a:pt x="3" y="70"/>
                    </a:cubicBezTo>
                    <a:cubicBezTo>
                      <a:pt x="3" y="70"/>
                      <a:pt x="3" y="70"/>
                      <a:pt x="3" y="7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3" y="85"/>
                      <a:pt x="33" y="85"/>
                      <a:pt x="34" y="85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7" name="Freeform 1906"/>
              <p:cNvSpPr/>
              <p:nvPr/>
            </p:nvSpPr>
            <p:spPr bwMode="auto">
              <a:xfrm>
                <a:off x="5966" y="217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8" name="Freeform 1907"/>
              <p:cNvSpPr/>
              <p:nvPr/>
            </p:nvSpPr>
            <p:spPr bwMode="auto">
              <a:xfrm>
                <a:off x="5930" y="2152"/>
                <a:ext cx="5" cy="6"/>
              </a:xfrm>
              <a:custGeom>
                <a:avLst/>
                <a:gdLst>
                  <a:gd name="T0" fmla="*/ 1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5 h 6"/>
                  <a:gd name="T8" fmla="*/ 1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9" name="Freeform 1908"/>
              <p:cNvSpPr/>
              <p:nvPr/>
            </p:nvSpPr>
            <p:spPr bwMode="auto">
              <a:xfrm>
                <a:off x="5941" y="20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0" name="Freeform 1909"/>
              <p:cNvSpPr/>
              <p:nvPr/>
            </p:nvSpPr>
            <p:spPr bwMode="auto">
              <a:xfrm>
                <a:off x="5930" y="2083"/>
                <a:ext cx="11" cy="73"/>
              </a:xfrm>
              <a:custGeom>
                <a:avLst/>
                <a:gdLst>
                  <a:gd name="T0" fmla="*/ 11 w 11"/>
                  <a:gd name="T1" fmla="*/ 0 h 73"/>
                  <a:gd name="T2" fmla="*/ 0 w 11"/>
                  <a:gd name="T3" fmla="*/ 73 h 73"/>
                  <a:gd name="T4" fmla="*/ 1 w 11"/>
                  <a:gd name="T5" fmla="*/ 69 h 73"/>
                  <a:gd name="T6" fmla="*/ 11 w 11"/>
                  <a:gd name="T7" fmla="*/ 0 h 73"/>
                  <a:gd name="T8" fmla="*/ 11 w 11"/>
                  <a:gd name="T9" fmla="*/ 0 h 73"/>
                  <a:gd name="T10" fmla="*/ 11 w 11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3">
                    <a:moveTo>
                      <a:pt x="11" y="0"/>
                    </a:moveTo>
                    <a:lnTo>
                      <a:pt x="0" y="73"/>
                    </a:lnTo>
                    <a:lnTo>
                      <a:pt x="1" y="69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1" name="Freeform 1910"/>
              <p:cNvSpPr/>
              <p:nvPr/>
            </p:nvSpPr>
            <p:spPr bwMode="auto">
              <a:xfrm>
                <a:off x="5930" y="2083"/>
                <a:ext cx="11" cy="73"/>
              </a:xfrm>
              <a:custGeom>
                <a:avLst/>
                <a:gdLst>
                  <a:gd name="T0" fmla="*/ 11 w 11"/>
                  <a:gd name="T1" fmla="*/ 0 h 73"/>
                  <a:gd name="T2" fmla="*/ 0 w 11"/>
                  <a:gd name="T3" fmla="*/ 73 h 73"/>
                  <a:gd name="T4" fmla="*/ 1 w 11"/>
                  <a:gd name="T5" fmla="*/ 69 h 73"/>
                  <a:gd name="T6" fmla="*/ 11 w 11"/>
                  <a:gd name="T7" fmla="*/ 0 h 73"/>
                  <a:gd name="T8" fmla="*/ 11 w 11"/>
                  <a:gd name="T9" fmla="*/ 0 h 73"/>
                  <a:gd name="T10" fmla="*/ 11 w 11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3">
                    <a:moveTo>
                      <a:pt x="11" y="0"/>
                    </a:moveTo>
                    <a:lnTo>
                      <a:pt x="0" y="73"/>
                    </a:lnTo>
                    <a:lnTo>
                      <a:pt x="1" y="69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2" name="Freeform 1911"/>
              <p:cNvSpPr>
                <a:spLocks noEditPoints="1"/>
              </p:cNvSpPr>
              <p:nvPr/>
            </p:nvSpPr>
            <p:spPr bwMode="auto">
              <a:xfrm>
                <a:off x="5928" y="2078"/>
                <a:ext cx="41" cy="99"/>
              </a:xfrm>
              <a:custGeom>
                <a:avLst/>
                <a:gdLst>
                  <a:gd name="T0" fmla="*/ 2 w 39"/>
                  <a:gd name="T1" fmla="*/ 74 h 94"/>
                  <a:gd name="T2" fmla="*/ 12 w 39"/>
                  <a:gd name="T3" fmla="*/ 5 h 94"/>
                  <a:gd name="T4" fmla="*/ 12 w 39"/>
                  <a:gd name="T5" fmla="*/ 5 h 94"/>
                  <a:gd name="T6" fmla="*/ 37 w 39"/>
                  <a:gd name="T7" fmla="*/ 90 h 94"/>
                  <a:gd name="T8" fmla="*/ 37 w 39"/>
                  <a:gd name="T9" fmla="*/ 91 h 94"/>
                  <a:gd name="T10" fmla="*/ 36 w 39"/>
                  <a:gd name="T11" fmla="*/ 91 h 94"/>
                  <a:gd name="T12" fmla="*/ 6 w 39"/>
                  <a:gd name="T13" fmla="*/ 76 h 94"/>
                  <a:gd name="T14" fmla="*/ 2 w 39"/>
                  <a:gd name="T15" fmla="*/ 74 h 94"/>
                  <a:gd name="T16" fmla="*/ 12 w 39"/>
                  <a:gd name="T17" fmla="*/ 0 h 94"/>
                  <a:gd name="T18" fmla="*/ 11 w 39"/>
                  <a:gd name="T19" fmla="*/ 0 h 94"/>
                  <a:gd name="T20" fmla="*/ 11 w 39"/>
                  <a:gd name="T21" fmla="*/ 0 h 94"/>
                  <a:gd name="T22" fmla="*/ 0 w 39"/>
                  <a:gd name="T23" fmla="*/ 75 h 94"/>
                  <a:gd name="T24" fmla="*/ 39 w 39"/>
                  <a:gd name="T25" fmla="*/ 94 h 94"/>
                  <a:gd name="T26" fmla="*/ 12 w 39"/>
                  <a:gd name="T2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4">
                    <a:moveTo>
                      <a:pt x="2" y="74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2" y="74"/>
                      <a:pt x="2" y="74"/>
                      <a:pt x="2" y="74"/>
                    </a:cubicBezTo>
                    <a:moveTo>
                      <a:pt x="12" y="0"/>
                    </a:moveTo>
                    <a:cubicBezTo>
                      <a:pt x="12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3" name="Freeform 1912"/>
              <p:cNvSpPr/>
              <p:nvPr/>
            </p:nvSpPr>
            <p:spPr bwMode="auto">
              <a:xfrm>
                <a:off x="5940" y="207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4" name="Freeform 1913"/>
              <p:cNvSpPr/>
              <p:nvPr/>
            </p:nvSpPr>
            <p:spPr bwMode="auto">
              <a:xfrm>
                <a:off x="5752" y="2115"/>
                <a:ext cx="9" cy="52"/>
              </a:xfrm>
              <a:custGeom>
                <a:avLst/>
                <a:gdLst>
                  <a:gd name="T0" fmla="*/ 6 w 9"/>
                  <a:gd name="T1" fmla="*/ 0 h 50"/>
                  <a:gd name="T2" fmla="*/ 0 w 9"/>
                  <a:gd name="T3" fmla="*/ 3 h 50"/>
                  <a:gd name="T4" fmla="*/ 7 w 9"/>
                  <a:gd name="T5" fmla="*/ 50 h 50"/>
                  <a:gd name="T6" fmla="*/ 9 w 9"/>
                  <a:gd name="T7" fmla="*/ 2 h 50"/>
                  <a:gd name="T8" fmla="*/ 6 w 9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0">
                    <a:moveTo>
                      <a:pt x="6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7" y="1"/>
                      <a:pt x="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5" name="Freeform 1914"/>
              <p:cNvSpPr/>
              <p:nvPr/>
            </p:nvSpPr>
            <p:spPr bwMode="auto">
              <a:xfrm>
                <a:off x="5758" y="2114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6" name="Freeform 1915"/>
              <p:cNvSpPr/>
              <p:nvPr/>
            </p:nvSpPr>
            <p:spPr bwMode="auto">
              <a:xfrm>
                <a:off x="5759" y="2113"/>
                <a:ext cx="4" cy="64"/>
              </a:xfrm>
              <a:custGeom>
                <a:avLst/>
                <a:gdLst>
                  <a:gd name="T0" fmla="*/ 4 w 4"/>
                  <a:gd name="T1" fmla="*/ 0 h 64"/>
                  <a:gd name="T2" fmla="*/ 2 w 4"/>
                  <a:gd name="T3" fmla="*/ 1 h 64"/>
                  <a:gd name="T4" fmla="*/ 2 w 4"/>
                  <a:gd name="T5" fmla="*/ 4 h 64"/>
                  <a:gd name="T6" fmla="*/ 0 w 4"/>
                  <a:gd name="T7" fmla="*/ 54 h 64"/>
                  <a:gd name="T8" fmla="*/ 1 w 4"/>
                  <a:gd name="T9" fmla="*/ 64 h 64"/>
                  <a:gd name="T10" fmla="*/ 4 w 4"/>
                  <a:gd name="T11" fmla="*/ 0 h 64"/>
                  <a:gd name="T12" fmla="*/ 4 w 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4">
                    <a:moveTo>
                      <a:pt x="4" y="0"/>
                    </a:moveTo>
                    <a:lnTo>
                      <a:pt x="2" y="1"/>
                    </a:lnTo>
                    <a:lnTo>
                      <a:pt x="2" y="4"/>
                    </a:lnTo>
                    <a:lnTo>
                      <a:pt x="0" y="54"/>
                    </a:lnTo>
                    <a:lnTo>
                      <a:pt x="1" y="6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7" name="Freeform 1916"/>
              <p:cNvSpPr/>
              <p:nvPr/>
            </p:nvSpPr>
            <p:spPr bwMode="auto">
              <a:xfrm>
                <a:off x="5759" y="2113"/>
                <a:ext cx="4" cy="64"/>
              </a:xfrm>
              <a:custGeom>
                <a:avLst/>
                <a:gdLst>
                  <a:gd name="T0" fmla="*/ 4 w 4"/>
                  <a:gd name="T1" fmla="*/ 0 h 64"/>
                  <a:gd name="T2" fmla="*/ 2 w 4"/>
                  <a:gd name="T3" fmla="*/ 1 h 64"/>
                  <a:gd name="T4" fmla="*/ 2 w 4"/>
                  <a:gd name="T5" fmla="*/ 4 h 64"/>
                  <a:gd name="T6" fmla="*/ 0 w 4"/>
                  <a:gd name="T7" fmla="*/ 54 h 64"/>
                  <a:gd name="T8" fmla="*/ 1 w 4"/>
                  <a:gd name="T9" fmla="*/ 64 h 64"/>
                  <a:gd name="T10" fmla="*/ 4 w 4"/>
                  <a:gd name="T11" fmla="*/ 0 h 64"/>
                  <a:gd name="T12" fmla="*/ 4 w 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4">
                    <a:moveTo>
                      <a:pt x="4" y="0"/>
                    </a:moveTo>
                    <a:lnTo>
                      <a:pt x="2" y="1"/>
                    </a:lnTo>
                    <a:lnTo>
                      <a:pt x="2" y="4"/>
                    </a:lnTo>
                    <a:lnTo>
                      <a:pt x="0" y="54"/>
                    </a:lnTo>
                    <a:lnTo>
                      <a:pt x="1" y="64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8" name="Freeform 1917"/>
              <p:cNvSpPr/>
              <p:nvPr/>
            </p:nvSpPr>
            <p:spPr bwMode="auto">
              <a:xfrm>
                <a:off x="5751" y="2118"/>
                <a:ext cx="9" cy="65"/>
              </a:xfrm>
              <a:custGeom>
                <a:avLst/>
                <a:gdLst>
                  <a:gd name="T0" fmla="*/ 1 w 9"/>
                  <a:gd name="T1" fmla="*/ 0 h 65"/>
                  <a:gd name="T2" fmla="*/ 0 w 9"/>
                  <a:gd name="T3" fmla="*/ 1 h 65"/>
                  <a:gd name="T4" fmla="*/ 8 w 9"/>
                  <a:gd name="T5" fmla="*/ 65 h 65"/>
                  <a:gd name="T6" fmla="*/ 9 w 9"/>
                  <a:gd name="T7" fmla="*/ 65 h 65"/>
                  <a:gd name="T8" fmla="*/ 9 w 9"/>
                  <a:gd name="T9" fmla="*/ 59 h 65"/>
                  <a:gd name="T10" fmla="*/ 8 w 9"/>
                  <a:gd name="T11" fmla="*/ 49 h 65"/>
                  <a:gd name="T12" fmla="*/ 1 w 9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5">
                    <a:moveTo>
                      <a:pt x="1" y="0"/>
                    </a:moveTo>
                    <a:lnTo>
                      <a:pt x="0" y="1"/>
                    </a:lnTo>
                    <a:lnTo>
                      <a:pt x="8" y="65"/>
                    </a:lnTo>
                    <a:lnTo>
                      <a:pt x="9" y="65"/>
                    </a:lnTo>
                    <a:lnTo>
                      <a:pt x="9" y="59"/>
                    </a:lnTo>
                    <a:lnTo>
                      <a:pt x="8" y="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9" name="Freeform 1918"/>
              <p:cNvSpPr/>
              <p:nvPr/>
            </p:nvSpPr>
            <p:spPr bwMode="auto">
              <a:xfrm>
                <a:off x="5751" y="2118"/>
                <a:ext cx="9" cy="65"/>
              </a:xfrm>
              <a:custGeom>
                <a:avLst/>
                <a:gdLst>
                  <a:gd name="T0" fmla="*/ 1 w 9"/>
                  <a:gd name="T1" fmla="*/ 0 h 65"/>
                  <a:gd name="T2" fmla="*/ 0 w 9"/>
                  <a:gd name="T3" fmla="*/ 1 h 65"/>
                  <a:gd name="T4" fmla="*/ 8 w 9"/>
                  <a:gd name="T5" fmla="*/ 65 h 65"/>
                  <a:gd name="T6" fmla="*/ 9 w 9"/>
                  <a:gd name="T7" fmla="*/ 65 h 65"/>
                  <a:gd name="T8" fmla="*/ 9 w 9"/>
                  <a:gd name="T9" fmla="*/ 59 h 65"/>
                  <a:gd name="T10" fmla="*/ 8 w 9"/>
                  <a:gd name="T11" fmla="*/ 49 h 65"/>
                  <a:gd name="T12" fmla="*/ 1 w 9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5">
                    <a:moveTo>
                      <a:pt x="1" y="0"/>
                    </a:moveTo>
                    <a:lnTo>
                      <a:pt x="0" y="1"/>
                    </a:lnTo>
                    <a:lnTo>
                      <a:pt x="8" y="65"/>
                    </a:lnTo>
                    <a:lnTo>
                      <a:pt x="9" y="65"/>
                    </a:lnTo>
                    <a:lnTo>
                      <a:pt x="9" y="59"/>
                    </a:lnTo>
                    <a:lnTo>
                      <a:pt x="8" y="49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0" name="Freeform 1919"/>
              <p:cNvSpPr/>
              <p:nvPr/>
            </p:nvSpPr>
            <p:spPr bwMode="auto">
              <a:xfrm>
                <a:off x="5759" y="218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1 h 2"/>
                  <a:gd name="T8" fmla="*/ 0 w 1"/>
                  <a:gd name="T9" fmla="*/ 1 h 2"/>
                  <a:gd name="T10" fmla="*/ 1 w 1"/>
                  <a:gd name="T11" fmla="*/ 2 h 2"/>
                  <a:gd name="T12" fmla="*/ 1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1" name="Freeform 1920"/>
              <p:cNvSpPr/>
              <p:nvPr/>
            </p:nvSpPr>
            <p:spPr bwMode="auto">
              <a:xfrm>
                <a:off x="5759" y="218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1 h 2"/>
                  <a:gd name="T8" fmla="*/ 0 w 1"/>
                  <a:gd name="T9" fmla="*/ 1 h 2"/>
                  <a:gd name="T10" fmla="*/ 1 w 1"/>
                  <a:gd name="T11" fmla="*/ 2 h 2"/>
                  <a:gd name="T12" fmla="*/ 1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2" name="Rectangle 1921"/>
              <p:cNvSpPr>
                <a:spLocks noChangeArrowheads="1"/>
              </p:cNvSpPr>
              <p:nvPr/>
            </p:nvSpPr>
            <p:spPr bwMode="auto">
              <a:xfrm>
                <a:off x="5763" y="2113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3" name="Freeform 1922"/>
              <p:cNvSpPr/>
              <p:nvPr/>
            </p:nvSpPr>
            <p:spPr bwMode="auto">
              <a:xfrm>
                <a:off x="5763" y="21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4" name="Freeform 1923"/>
              <p:cNvSpPr/>
              <p:nvPr/>
            </p:nvSpPr>
            <p:spPr bwMode="auto">
              <a:xfrm>
                <a:off x="5751" y="2110"/>
                <a:ext cx="12" cy="9"/>
              </a:xfrm>
              <a:custGeom>
                <a:avLst/>
                <a:gdLst>
                  <a:gd name="T0" fmla="*/ 12 w 12"/>
                  <a:gd name="T1" fmla="*/ 0 h 9"/>
                  <a:gd name="T2" fmla="*/ 0 w 12"/>
                  <a:gd name="T3" fmla="*/ 7 h 9"/>
                  <a:gd name="T4" fmla="*/ 0 w 12"/>
                  <a:gd name="T5" fmla="*/ 9 h 9"/>
                  <a:gd name="T6" fmla="*/ 1 w 12"/>
                  <a:gd name="T7" fmla="*/ 8 h 9"/>
                  <a:gd name="T8" fmla="*/ 7 w 12"/>
                  <a:gd name="T9" fmla="*/ 5 h 9"/>
                  <a:gd name="T10" fmla="*/ 10 w 12"/>
                  <a:gd name="T11" fmla="*/ 4 h 9"/>
                  <a:gd name="T12" fmla="*/ 12 w 12"/>
                  <a:gd name="T13" fmla="*/ 3 h 9"/>
                  <a:gd name="T14" fmla="*/ 12 w 12"/>
                  <a:gd name="T15" fmla="*/ 3 h 9"/>
                  <a:gd name="T16" fmla="*/ 12 w 12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9">
                    <a:moveTo>
                      <a:pt x="12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5" name="Freeform 1924"/>
              <p:cNvSpPr/>
              <p:nvPr/>
            </p:nvSpPr>
            <p:spPr bwMode="auto">
              <a:xfrm>
                <a:off x="5751" y="2110"/>
                <a:ext cx="12" cy="9"/>
              </a:xfrm>
              <a:custGeom>
                <a:avLst/>
                <a:gdLst>
                  <a:gd name="T0" fmla="*/ 12 w 12"/>
                  <a:gd name="T1" fmla="*/ 0 h 9"/>
                  <a:gd name="T2" fmla="*/ 0 w 12"/>
                  <a:gd name="T3" fmla="*/ 7 h 9"/>
                  <a:gd name="T4" fmla="*/ 0 w 12"/>
                  <a:gd name="T5" fmla="*/ 9 h 9"/>
                  <a:gd name="T6" fmla="*/ 1 w 12"/>
                  <a:gd name="T7" fmla="*/ 8 h 9"/>
                  <a:gd name="T8" fmla="*/ 7 w 12"/>
                  <a:gd name="T9" fmla="*/ 5 h 9"/>
                  <a:gd name="T10" fmla="*/ 10 w 12"/>
                  <a:gd name="T11" fmla="*/ 4 h 9"/>
                  <a:gd name="T12" fmla="*/ 12 w 12"/>
                  <a:gd name="T13" fmla="*/ 3 h 9"/>
                  <a:gd name="T14" fmla="*/ 12 w 12"/>
                  <a:gd name="T15" fmla="*/ 3 h 9"/>
                  <a:gd name="T16" fmla="*/ 12 w 12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9">
                    <a:moveTo>
                      <a:pt x="12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6" name="Freeform 1925"/>
              <p:cNvSpPr/>
              <p:nvPr/>
            </p:nvSpPr>
            <p:spPr bwMode="auto">
              <a:xfrm>
                <a:off x="5610" y="2324"/>
                <a:ext cx="33" cy="28"/>
              </a:xfrm>
              <a:custGeom>
                <a:avLst/>
                <a:gdLst>
                  <a:gd name="T0" fmla="*/ 28 w 31"/>
                  <a:gd name="T1" fmla="*/ 0 h 27"/>
                  <a:gd name="T2" fmla="*/ 0 w 31"/>
                  <a:gd name="T3" fmla="*/ 14 h 27"/>
                  <a:gd name="T4" fmla="*/ 0 w 31"/>
                  <a:gd name="T5" fmla="*/ 16 h 27"/>
                  <a:gd name="T6" fmla="*/ 0 w 31"/>
                  <a:gd name="T7" fmla="*/ 16 h 27"/>
                  <a:gd name="T8" fmla="*/ 25 w 31"/>
                  <a:gd name="T9" fmla="*/ 27 h 27"/>
                  <a:gd name="T10" fmla="*/ 31 w 31"/>
                  <a:gd name="T11" fmla="*/ 2 h 27"/>
                  <a:gd name="T12" fmla="*/ 28 w 31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7">
                    <a:moveTo>
                      <a:pt x="28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0" y="2"/>
                      <a:pt x="29" y="1"/>
                      <a:pt x="2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7" name="Freeform 1926"/>
              <p:cNvSpPr/>
              <p:nvPr/>
            </p:nvSpPr>
            <p:spPr bwMode="auto">
              <a:xfrm>
                <a:off x="5640" y="2322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2 h 4"/>
                  <a:gd name="T4" fmla="*/ 3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8" name="Freeform 1927"/>
              <p:cNvSpPr/>
              <p:nvPr/>
            </p:nvSpPr>
            <p:spPr bwMode="auto">
              <a:xfrm>
                <a:off x="5608" y="2338"/>
                <a:ext cx="2" cy="3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9" name="Freeform 1928"/>
              <p:cNvSpPr/>
              <p:nvPr/>
            </p:nvSpPr>
            <p:spPr bwMode="auto">
              <a:xfrm>
                <a:off x="5636" y="2321"/>
                <a:ext cx="9" cy="32"/>
              </a:xfrm>
              <a:custGeom>
                <a:avLst/>
                <a:gdLst>
                  <a:gd name="T0" fmla="*/ 9 w 9"/>
                  <a:gd name="T1" fmla="*/ 0 h 32"/>
                  <a:gd name="T2" fmla="*/ 8 w 9"/>
                  <a:gd name="T3" fmla="*/ 1 h 32"/>
                  <a:gd name="T4" fmla="*/ 7 w 9"/>
                  <a:gd name="T5" fmla="*/ 5 h 32"/>
                  <a:gd name="T6" fmla="*/ 0 w 9"/>
                  <a:gd name="T7" fmla="*/ 31 h 32"/>
                  <a:gd name="T8" fmla="*/ 3 w 9"/>
                  <a:gd name="T9" fmla="*/ 32 h 32"/>
                  <a:gd name="T10" fmla="*/ 9 w 9"/>
                  <a:gd name="T11" fmla="*/ 1 h 32"/>
                  <a:gd name="T12" fmla="*/ 9 w 9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2">
                    <a:moveTo>
                      <a:pt x="9" y="0"/>
                    </a:moveTo>
                    <a:lnTo>
                      <a:pt x="8" y="1"/>
                    </a:lnTo>
                    <a:lnTo>
                      <a:pt x="7" y="5"/>
                    </a:lnTo>
                    <a:lnTo>
                      <a:pt x="0" y="31"/>
                    </a:lnTo>
                    <a:lnTo>
                      <a:pt x="3" y="32"/>
                    </a:lnTo>
                    <a:lnTo>
                      <a:pt x="9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0" name="Freeform 1929"/>
              <p:cNvSpPr/>
              <p:nvPr/>
            </p:nvSpPr>
            <p:spPr bwMode="auto">
              <a:xfrm>
                <a:off x="5636" y="2321"/>
                <a:ext cx="9" cy="32"/>
              </a:xfrm>
              <a:custGeom>
                <a:avLst/>
                <a:gdLst>
                  <a:gd name="T0" fmla="*/ 9 w 9"/>
                  <a:gd name="T1" fmla="*/ 0 h 32"/>
                  <a:gd name="T2" fmla="*/ 8 w 9"/>
                  <a:gd name="T3" fmla="*/ 1 h 32"/>
                  <a:gd name="T4" fmla="*/ 7 w 9"/>
                  <a:gd name="T5" fmla="*/ 5 h 32"/>
                  <a:gd name="T6" fmla="*/ 0 w 9"/>
                  <a:gd name="T7" fmla="*/ 31 h 32"/>
                  <a:gd name="T8" fmla="*/ 3 w 9"/>
                  <a:gd name="T9" fmla="*/ 32 h 32"/>
                  <a:gd name="T10" fmla="*/ 9 w 9"/>
                  <a:gd name="T11" fmla="*/ 1 h 32"/>
                  <a:gd name="T12" fmla="*/ 9 w 9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2">
                    <a:moveTo>
                      <a:pt x="9" y="0"/>
                    </a:moveTo>
                    <a:lnTo>
                      <a:pt x="8" y="1"/>
                    </a:lnTo>
                    <a:lnTo>
                      <a:pt x="7" y="5"/>
                    </a:lnTo>
                    <a:lnTo>
                      <a:pt x="0" y="31"/>
                    </a:lnTo>
                    <a:lnTo>
                      <a:pt x="3" y="32"/>
                    </a:lnTo>
                    <a:lnTo>
                      <a:pt x="9" y="1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1" name="Freeform 1930"/>
              <p:cNvSpPr/>
              <p:nvPr/>
            </p:nvSpPr>
            <p:spPr bwMode="auto">
              <a:xfrm>
                <a:off x="5606" y="2319"/>
                <a:ext cx="67" cy="42"/>
              </a:xfrm>
              <a:custGeom>
                <a:avLst/>
                <a:gdLst>
                  <a:gd name="T0" fmla="*/ 40 w 67"/>
                  <a:gd name="T1" fmla="*/ 0 h 42"/>
                  <a:gd name="T2" fmla="*/ 0 w 67"/>
                  <a:gd name="T3" fmla="*/ 21 h 42"/>
                  <a:gd name="T4" fmla="*/ 0 w 67"/>
                  <a:gd name="T5" fmla="*/ 21 h 42"/>
                  <a:gd name="T6" fmla="*/ 0 w 67"/>
                  <a:gd name="T7" fmla="*/ 22 h 42"/>
                  <a:gd name="T8" fmla="*/ 32 w 67"/>
                  <a:gd name="T9" fmla="*/ 35 h 42"/>
                  <a:gd name="T10" fmla="*/ 33 w 67"/>
                  <a:gd name="T11" fmla="*/ 34 h 42"/>
                  <a:gd name="T12" fmla="*/ 30 w 67"/>
                  <a:gd name="T13" fmla="*/ 33 h 42"/>
                  <a:gd name="T14" fmla="*/ 4 w 67"/>
                  <a:gd name="T15" fmla="*/ 22 h 42"/>
                  <a:gd name="T16" fmla="*/ 2 w 67"/>
                  <a:gd name="T17" fmla="*/ 21 h 42"/>
                  <a:gd name="T18" fmla="*/ 4 w 67"/>
                  <a:gd name="T19" fmla="*/ 19 h 42"/>
                  <a:gd name="T20" fmla="*/ 34 w 67"/>
                  <a:gd name="T21" fmla="*/ 5 h 42"/>
                  <a:gd name="T22" fmla="*/ 38 w 67"/>
                  <a:gd name="T23" fmla="*/ 3 h 42"/>
                  <a:gd name="T24" fmla="*/ 39 w 67"/>
                  <a:gd name="T25" fmla="*/ 2 h 42"/>
                  <a:gd name="T26" fmla="*/ 39 w 67"/>
                  <a:gd name="T27" fmla="*/ 3 h 42"/>
                  <a:gd name="T28" fmla="*/ 40 w 67"/>
                  <a:gd name="T29" fmla="*/ 0 h 42"/>
                  <a:gd name="T30" fmla="*/ 67 w 67"/>
                  <a:gd name="T31" fmla="*/ 42 h 42"/>
                  <a:gd name="T32" fmla="*/ 40 w 67"/>
                  <a:gd name="T3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42">
                    <a:moveTo>
                      <a:pt x="40" y="0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2"/>
                    </a:lnTo>
                    <a:lnTo>
                      <a:pt x="32" y="35"/>
                    </a:lnTo>
                    <a:lnTo>
                      <a:pt x="33" y="34"/>
                    </a:lnTo>
                    <a:lnTo>
                      <a:pt x="30" y="33"/>
                    </a:lnTo>
                    <a:lnTo>
                      <a:pt x="4" y="22"/>
                    </a:lnTo>
                    <a:lnTo>
                      <a:pt x="2" y="21"/>
                    </a:lnTo>
                    <a:lnTo>
                      <a:pt x="4" y="19"/>
                    </a:lnTo>
                    <a:lnTo>
                      <a:pt x="34" y="5"/>
                    </a:lnTo>
                    <a:lnTo>
                      <a:pt x="38" y="3"/>
                    </a:lnTo>
                    <a:lnTo>
                      <a:pt x="39" y="2"/>
                    </a:lnTo>
                    <a:lnTo>
                      <a:pt x="39" y="3"/>
                    </a:lnTo>
                    <a:lnTo>
                      <a:pt x="40" y="0"/>
                    </a:lnTo>
                    <a:lnTo>
                      <a:pt x="67" y="4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2" name="Freeform 1931"/>
              <p:cNvSpPr/>
              <p:nvPr/>
            </p:nvSpPr>
            <p:spPr bwMode="auto">
              <a:xfrm>
                <a:off x="5606" y="2319"/>
                <a:ext cx="67" cy="42"/>
              </a:xfrm>
              <a:custGeom>
                <a:avLst/>
                <a:gdLst>
                  <a:gd name="T0" fmla="*/ 40 w 67"/>
                  <a:gd name="T1" fmla="*/ 0 h 42"/>
                  <a:gd name="T2" fmla="*/ 0 w 67"/>
                  <a:gd name="T3" fmla="*/ 21 h 42"/>
                  <a:gd name="T4" fmla="*/ 0 w 67"/>
                  <a:gd name="T5" fmla="*/ 21 h 42"/>
                  <a:gd name="T6" fmla="*/ 0 w 67"/>
                  <a:gd name="T7" fmla="*/ 22 h 42"/>
                  <a:gd name="T8" fmla="*/ 32 w 67"/>
                  <a:gd name="T9" fmla="*/ 35 h 42"/>
                  <a:gd name="T10" fmla="*/ 33 w 67"/>
                  <a:gd name="T11" fmla="*/ 34 h 42"/>
                  <a:gd name="T12" fmla="*/ 30 w 67"/>
                  <a:gd name="T13" fmla="*/ 33 h 42"/>
                  <a:gd name="T14" fmla="*/ 4 w 67"/>
                  <a:gd name="T15" fmla="*/ 22 h 42"/>
                  <a:gd name="T16" fmla="*/ 2 w 67"/>
                  <a:gd name="T17" fmla="*/ 21 h 42"/>
                  <a:gd name="T18" fmla="*/ 4 w 67"/>
                  <a:gd name="T19" fmla="*/ 19 h 42"/>
                  <a:gd name="T20" fmla="*/ 34 w 67"/>
                  <a:gd name="T21" fmla="*/ 5 h 42"/>
                  <a:gd name="T22" fmla="*/ 38 w 67"/>
                  <a:gd name="T23" fmla="*/ 3 h 42"/>
                  <a:gd name="T24" fmla="*/ 39 w 67"/>
                  <a:gd name="T25" fmla="*/ 2 h 42"/>
                  <a:gd name="T26" fmla="*/ 39 w 67"/>
                  <a:gd name="T27" fmla="*/ 3 h 42"/>
                  <a:gd name="T28" fmla="*/ 40 w 67"/>
                  <a:gd name="T29" fmla="*/ 0 h 42"/>
                  <a:gd name="T30" fmla="*/ 67 w 67"/>
                  <a:gd name="T31" fmla="*/ 42 h 42"/>
                  <a:gd name="T32" fmla="*/ 40 w 67"/>
                  <a:gd name="T3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42">
                    <a:moveTo>
                      <a:pt x="40" y="0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2"/>
                    </a:lnTo>
                    <a:lnTo>
                      <a:pt x="32" y="35"/>
                    </a:lnTo>
                    <a:lnTo>
                      <a:pt x="33" y="34"/>
                    </a:lnTo>
                    <a:lnTo>
                      <a:pt x="30" y="33"/>
                    </a:lnTo>
                    <a:lnTo>
                      <a:pt x="4" y="22"/>
                    </a:lnTo>
                    <a:lnTo>
                      <a:pt x="2" y="21"/>
                    </a:lnTo>
                    <a:lnTo>
                      <a:pt x="4" y="19"/>
                    </a:lnTo>
                    <a:lnTo>
                      <a:pt x="34" y="5"/>
                    </a:lnTo>
                    <a:lnTo>
                      <a:pt x="38" y="3"/>
                    </a:lnTo>
                    <a:lnTo>
                      <a:pt x="39" y="2"/>
                    </a:lnTo>
                    <a:lnTo>
                      <a:pt x="39" y="3"/>
                    </a:lnTo>
                    <a:lnTo>
                      <a:pt x="40" y="0"/>
                    </a:lnTo>
                    <a:lnTo>
                      <a:pt x="67" y="42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3" name="Freeform 1932"/>
              <p:cNvSpPr/>
              <p:nvPr/>
            </p:nvSpPr>
            <p:spPr bwMode="auto">
              <a:xfrm>
                <a:off x="5606" y="23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4" name="Freeform 1933"/>
              <p:cNvSpPr/>
              <p:nvPr/>
            </p:nvSpPr>
            <p:spPr bwMode="auto">
              <a:xfrm>
                <a:off x="5605" y="234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5" name="Freeform 1934"/>
              <p:cNvSpPr/>
              <p:nvPr/>
            </p:nvSpPr>
            <p:spPr bwMode="auto">
              <a:xfrm>
                <a:off x="5640" y="2326"/>
                <a:ext cx="30" cy="38"/>
              </a:xfrm>
              <a:custGeom>
                <a:avLst/>
                <a:gdLst>
                  <a:gd name="T0" fmla="*/ 8 w 29"/>
                  <a:gd name="T1" fmla="*/ 0 h 36"/>
                  <a:gd name="T2" fmla="*/ 6 w 29"/>
                  <a:gd name="T3" fmla="*/ 1 h 36"/>
                  <a:gd name="T4" fmla="*/ 6 w 29"/>
                  <a:gd name="T5" fmla="*/ 1 h 36"/>
                  <a:gd name="T6" fmla="*/ 0 w 29"/>
                  <a:gd name="T7" fmla="*/ 27 h 36"/>
                  <a:gd name="T8" fmla="*/ 22 w 29"/>
                  <a:gd name="T9" fmla="*/ 36 h 36"/>
                  <a:gd name="T10" fmla="*/ 29 w 29"/>
                  <a:gd name="T11" fmla="*/ 33 h 36"/>
                  <a:gd name="T12" fmla="*/ 15 w 29"/>
                  <a:gd name="T13" fmla="*/ 10 h 36"/>
                  <a:gd name="T14" fmla="*/ 8 w 29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6">
                    <a:moveTo>
                      <a:pt x="8" y="0"/>
                    </a:moveTo>
                    <a:cubicBezTo>
                      <a:pt x="8" y="0"/>
                      <a:pt x="7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6" name="Freeform 1935"/>
              <p:cNvSpPr/>
              <p:nvPr/>
            </p:nvSpPr>
            <p:spPr bwMode="auto">
              <a:xfrm>
                <a:off x="5646" y="2323"/>
                <a:ext cx="2" cy="4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4 h 4"/>
                  <a:gd name="T4" fmla="*/ 0 w 2"/>
                  <a:gd name="T5" fmla="*/ 4 h 4"/>
                  <a:gd name="T6" fmla="*/ 2 w 2"/>
                  <a:gd name="T7" fmla="*/ 3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7" name="Freeform 1936"/>
              <p:cNvSpPr/>
              <p:nvPr/>
            </p:nvSpPr>
            <p:spPr bwMode="auto">
              <a:xfrm>
                <a:off x="5639" y="2322"/>
                <a:ext cx="17" cy="32"/>
              </a:xfrm>
              <a:custGeom>
                <a:avLst/>
                <a:gdLst>
                  <a:gd name="T0" fmla="*/ 6 w 17"/>
                  <a:gd name="T1" fmla="*/ 0 h 32"/>
                  <a:gd name="T2" fmla="*/ 0 w 17"/>
                  <a:gd name="T3" fmla="*/ 31 h 32"/>
                  <a:gd name="T4" fmla="*/ 1 w 17"/>
                  <a:gd name="T5" fmla="*/ 32 h 32"/>
                  <a:gd name="T6" fmla="*/ 7 w 17"/>
                  <a:gd name="T7" fmla="*/ 5 h 32"/>
                  <a:gd name="T8" fmla="*/ 8 w 17"/>
                  <a:gd name="T9" fmla="*/ 1 h 32"/>
                  <a:gd name="T10" fmla="*/ 9 w 17"/>
                  <a:gd name="T11" fmla="*/ 4 h 32"/>
                  <a:gd name="T12" fmla="*/ 17 w 17"/>
                  <a:gd name="T13" fmla="*/ 14 h 32"/>
                  <a:gd name="T14" fmla="*/ 6 w 17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32">
                    <a:moveTo>
                      <a:pt x="6" y="0"/>
                    </a:moveTo>
                    <a:lnTo>
                      <a:pt x="0" y="31"/>
                    </a:lnTo>
                    <a:lnTo>
                      <a:pt x="1" y="32"/>
                    </a:lnTo>
                    <a:lnTo>
                      <a:pt x="7" y="5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17" y="1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8" name="Freeform 1937"/>
              <p:cNvSpPr/>
              <p:nvPr/>
            </p:nvSpPr>
            <p:spPr bwMode="auto">
              <a:xfrm>
                <a:off x="5639" y="2322"/>
                <a:ext cx="17" cy="32"/>
              </a:xfrm>
              <a:custGeom>
                <a:avLst/>
                <a:gdLst>
                  <a:gd name="T0" fmla="*/ 6 w 17"/>
                  <a:gd name="T1" fmla="*/ 0 h 32"/>
                  <a:gd name="T2" fmla="*/ 0 w 17"/>
                  <a:gd name="T3" fmla="*/ 31 h 32"/>
                  <a:gd name="T4" fmla="*/ 1 w 17"/>
                  <a:gd name="T5" fmla="*/ 32 h 32"/>
                  <a:gd name="T6" fmla="*/ 7 w 17"/>
                  <a:gd name="T7" fmla="*/ 5 h 32"/>
                  <a:gd name="T8" fmla="*/ 8 w 17"/>
                  <a:gd name="T9" fmla="*/ 1 h 32"/>
                  <a:gd name="T10" fmla="*/ 9 w 17"/>
                  <a:gd name="T11" fmla="*/ 4 h 32"/>
                  <a:gd name="T12" fmla="*/ 17 w 17"/>
                  <a:gd name="T13" fmla="*/ 14 h 32"/>
                  <a:gd name="T14" fmla="*/ 6 w 17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32">
                    <a:moveTo>
                      <a:pt x="6" y="0"/>
                    </a:moveTo>
                    <a:lnTo>
                      <a:pt x="0" y="31"/>
                    </a:lnTo>
                    <a:lnTo>
                      <a:pt x="1" y="32"/>
                    </a:lnTo>
                    <a:lnTo>
                      <a:pt x="7" y="5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17" y="14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9" name="Freeform 1938"/>
              <p:cNvSpPr/>
              <p:nvPr/>
            </p:nvSpPr>
            <p:spPr bwMode="auto">
              <a:xfrm>
                <a:off x="5663" y="2361"/>
                <a:ext cx="8" cy="4"/>
              </a:xfrm>
              <a:custGeom>
                <a:avLst/>
                <a:gdLst>
                  <a:gd name="T0" fmla="*/ 7 w 8"/>
                  <a:gd name="T1" fmla="*/ 0 h 4"/>
                  <a:gd name="T2" fmla="*/ 0 w 8"/>
                  <a:gd name="T3" fmla="*/ 3 h 4"/>
                  <a:gd name="T4" fmla="*/ 2 w 8"/>
                  <a:gd name="T5" fmla="*/ 4 h 4"/>
                  <a:gd name="T6" fmla="*/ 8 w 8"/>
                  <a:gd name="T7" fmla="*/ 1 h 4"/>
                  <a:gd name="T8" fmla="*/ 7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7" y="0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8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0" name="Freeform 1939"/>
              <p:cNvSpPr/>
              <p:nvPr/>
            </p:nvSpPr>
            <p:spPr bwMode="auto">
              <a:xfrm>
                <a:off x="5663" y="2361"/>
                <a:ext cx="8" cy="4"/>
              </a:xfrm>
              <a:custGeom>
                <a:avLst/>
                <a:gdLst>
                  <a:gd name="T0" fmla="*/ 7 w 8"/>
                  <a:gd name="T1" fmla="*/ 0 h 4"/>
                  <a:gd name="T2" fmla="*/ 0 w 8"/>
                  <a:gd name="T3" fmla="*/ 3 h 4"/>
                  <a:gd name="T4" fmla="*/ 2 w 8"/>
                  <a:gd name="T5" fmla="*/ 4 h 4"/>
                  <a:gd name="T6" fmla="*/ 8 w 8"/>
                  <a:gd name="T7" fmla="*/ 1 h 4"/>
                  <a:gd name="T8" fmla="*/ 7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7" y="0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8" y="1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1" name="Freeform 1940"/>
              <p:cNvSpPr>
                <a:spLocks noEditPoints="1"/>
              </p:cNvSpPr>
              <p:nvPr/>
            </p:nvSpPr>
            <p:spPr bwMode="auto">
              <a:xfrm>
                <a:off x="5638" y="2319"/>
                <a:ext cx="35" cy="47"/>
              </a:xfrm>
              <a:custGeom>
                <a:avLst/>
                <a:gdLst>
                  <a:gd name="T0" fmla="*/ 1 w 35"/>
                  <a:gd name="T1" fmla="*/ 34 h 47"/>
                  <a:gd name="T2" fmla="*/ 0 w 35"/>
                  <a:gd name="T3" fmla="*/ 35 h 47"/>
                  <a:gd name="T4" fmla="*/ 25 w 35"/>
                  <a:gd name="T5" fmla="*/ 47 h 47"/>
                  <a:gd name="T6" fmla="*/ 27 w 35"/>
                  <a:gd name="T7" fmla="*/ 46 h 47"/>
                  <a:gd name="T8" fmla="*/ 25 w 35"/>
                  <a:gd name="T9" fmla="*/ 45 h 47"/>
                  <a:gd name="T10" fmla="*/ 2 w 35"/>
                  <a:gd name="T11" fmla="*/ 35 h 47"/>
                  <a:gd name="T12" fmla="*/ 1 w 35"/>
                  <a:gd name="T13" fmla="*/ 34 h 47"/>
                  <a:gd name="T14" fmla="*/ 8 w 35"/>
                  <a:gd name="T15" fmla="*/ 0 h 47"/>
                  <a:gd name="T16" fmla="*/ 7 w 35"/>
                  <a:gd name="T17" fmla="*/ 3 h 47"/>
                  <a:gd name="T18" fmla="*/ 18 w 35"/>
                  <a:gd name="T19" fmla="*/ 17 h 47"/>
                  <a:gd name="T20" fmla="*/ 32 w 35"/>
                  <a:gd name="T21" fmla="*/ 42 h 47"/>
                  <a:gd name="T22" fmla="*/ 33 w 35"/>
                  <a:gd name="T23" fmla="*/ 43 h 47"/>
                  <a:gd name="T24" fmla="*/ 35 w 35"/>
                  <a:gd name="T25" fmla="*/ 42 h 47"/>
                  <a:gd name="T26" fmla="*/ 8 w 35"/>
                  <a:gd name="T2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47">
                    <a:moveTo>
                      <a:pt x="1" y="34"/>
                    </a:moveTo>
                    <a:lnTo>
                      <a:pt x="0" y="35"/>
                    </a:lnTo>
                    <a:lnTo>
                      <a:pt x="25" y="47"/>
                    </a:lnTo>
                    <a:lnTo>
                      <a:pt x="27" y="46"/>
                    </a:lnTo>
                    <a:lnTo>
                      <a:pt x="25" y="45"/>
                    </a:lnTo>
                    <a:lnTo>
                      <a:pt x="2" y="35"/>
                    </a:lnTo>
                    <a:lnTo>
                      <a:pt x="1" y="34"/>
                    </a:lnTo>
                    <a:close/>
                    <a:moveTo>
                      <a:pt x="8" y="0"/>
                    </a:moveTo>
                    <a:lnTo>
                      <a:pt x="7" y="3"/>
                    </a:lnTo>
                    <a:lnTo>
                      <a:pt x="18" y="17"/>
                    </a:lnTo>
                    <a:lnTo>
                      <a:pt x="32" y="42"/>
                    </a:lnTo>
                    <a:lnTo>
                      <a:pt x="33" y="43"/>
                    </a:lnTo>
                    <a:lnTo>
                      <a:pt x="35" y="4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2" name="Freeform 1941"/>
              <p:cNvSpPr>
                <a:spLocks noEditPoints="1"/>
              </p:cNvSpPr>
              <p:nvPr/>
            </p:nvSpPr>
            <p:spPr bwMode="auto">
              <a:xfrm>
                <a:off x="5638" y="2319"/>
                <a:ext cx="35" cy="47"/>
              </a:xfrm>
              <a:custGeom>
                <a:avLst/>
                <a:gdLst>
                  <a:gd name="T0" fmla="*/ 1 w 35"/>
                  <a:gd name="T1" fmla="*/ 34 h 47"/>
                  <a:gd name="T2" fmla="*/ 0 w 35"/>
                  <a:gd name="T3" fmla="*/ 35 h 47"/>
                  <a:gd name="T4" fmla="*/ 25 w 35"/>
                  <a:gd name="T5" fmla="*/ 47 h 47"/>
                  <a:gd name="T6" fmla="*/ 27 w 35"/>
                  <a:gd name="T7" fmla="*/ 46 h 47"/>
                  <a:gd name="T8" fmla="*/ 25 w 35"/>
                  <a:gd name="T9" fmla="*/ 45 h 47"/>
                  <a:gd name="T10" fmla="*/ 2 w 35"/>
                  <a:gd name="T11" fmla="*/ 35 h 47"/>
                  <a:gd name="T12" fmla="*/ 1 w 35"/>
                  <a:gd name="T13" fmla="*/ 34 h 47"/>
                  <a:gd name="T14" fmla="*/ 8 w 35"/>
                  <a:gd name="T15" fmla="*/ 0 h 47"/>
                  <a:gd name="T16" fmla="*/ 7 w 35"/>
                  <a:gd name="T17" fmla="*/ 3 h 47"/>
                  <a:gd name="T18" fmla="*/ 18 w 35"/>
                  <a:gd name="T19" fmla="*/ 17 h 47"/>
                  <a:gd name="T20" fmla="*/ 32 w 35"/>
                  <a:gd name="T21" fmla="*/ 42 h 47"/>
                  <a:gd name="T22" fmla="*/ 33 w 35"/>
                  <a:gd name="T23" fmla="*/ 43 h 47"/>
                  <a:gd name="T24" fmla="*/ 35 w 35"/>
                  <a:gd name="T25" fmla="*/ 42 h 47"/>
                  <a:gd name="T26" fmla="*/ 8 w 35"/>
                  <a:gd name="T2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47">
                    <a:moveTo>
                      <a:pt x="1" y="34"/>
                    </a:moveTo>
                    <a:lnTo>
                      <a:pt x="0" y="35"/>
                    </a:lnTo>
                    <a:lnTo>
                      <a:pt x="25" y="47"/>
                    </a:lnTo>
                    <a:lnTo>
                      <a:pt x="27" y="46"/>
                    </a:lnTo>
                    <a:lnTo>
                      <a:pt x="25" y="45"/>
                    </a:lnTo>
                    <a:lnTo>
                      <a:pt x="2" y="35"/>
                    </a:lnTo>
                    <a:lnTo>
                      <a:pt x="1" y="34"/>
                    </a:lnTo>
                    <a:moveTo>
                      <a:pt x="8" y="0"/>
                    </a:moveTo>
                    <a:lnTo>
                      <a:pt x="7" y="3"/>
                    </a:lnTo>
                    <a:lnTo>
                      <a:pt x="18" y="17"/>
                    </a:lnTo>
                    <a:lnTo>
                      <a:pt x="32" y="42"/>
                    </a:lnTo>
                    <a:lnTo>
                      <a:pt x="33" y="43"/>
                    </a:lnTo>
                    <a:lnTo>
                      <a:pt x="35" y="42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3" name="Freeform 1942"/>
              <p:cNvSpPr/>
              <p:nvPr/>
            </p:nvSpPr>
            <p:spPr bwMode="auto">
              <a:xfrm>
                <a:off x="5667" y="2363"/>
                <a:ext cx="10" cy="6"/>
              </a:xfrm>
              <a:custGeom>
                <a:avLst/>
                <a:gdLst>
                  <a:gd name="T0" fmla="*/ 5 w 9"/>
                  <a:gd name="T1" fmla="*/ 0 h 6"/>
                  <a:gd name="T2" fmla="*/ 0 w 9"/>
                  <a:gd name="T3" fmla="*/ 3 h 6"/>
                  <a:gd name="T4" fmla="*/ 8 w 9"/>
                  <a:gd name="T5" fmla="*/ 6 h 6"/>
                  <a:gd name="T6" fmla="*/ 9 w 9"/>
                  <a:gd name="T7" fmla="*/ 6 h 6"/>
                  <a:gd name="T8" fmla="*/ 5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9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4" name="Freeform 1943"/>
              <p:cNvSpPr/>
              <p:nvPr/>
            </p:nvSpPr>
            <p:spPr bwMode="auto">
              <a:xfrm>
                <a:off x="5676" y="236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5" name="Freeform 1944"/>
              <p:cNvSpPr/>
              <p:nvPr/>
            </p:nvSpPr>
            <p:spPr bwMode="auto">
              <a:xfrm>
                <a:off x="5665" y="2362"/>
                <a:ext cx="7" cy="4"/>
              </a:xfrm>
              <a:custGeom>
                <a:avLst/>
                <a:gdLst>
                  <a:gd name="T0" fmla="*/ 6 w 7"/>
                  <a:gd name="T1" fmla="*/ 0 h 4"/>
                  <a:gd name="T2" fmla="*/ 0 w 7"/>
                  <a:gd name="T3" fmla="*/ 3 h 4"/>
                  <a:gd name="T4" fmla="*/ 2 w 7"/>
                  <a:gd name="T5" fmla="*/ 4 h 4"/>
                  <a:gd name="T6" fmla="*/ 7 w 7"/>
                  <a:gd name="T7" fmla="*/ 1 h 4"/>
                  <a:gd name="T8" fmla="*/ 6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7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6" name="Freeform 1945"/>
              <p:cNvSpPr/>
              <p:nvPr/>
            </p:nvSpPr>
            <p:spPr bwMode="auto">
              <a:xfrm>
                <a:off x="5665" y="2362"/>
                <a:ext cx="7" cy="4"/>
              </a:xfrm>
              <a:custGeom>
                <a:avLst/>
                <a:gdLst>
                  <a:gd name="T0" fmla="*/ 6 w 7"/>
                  <a:gd name="T1" fmla="*/ 0 h 4"/>
                  <a:gd name="T2" fmla="*/ 0 w 7"/>
                  <a:gd name="T3" fmla="*/ 3 h 4"/>
                  <a:gd name="T4" fmla="*/ 2 w 7"/>
                  <a:gd name="T5" fmla="*/ 4 h 4"/>
                  <a:gd name="T6" fmla="*/ 7 w 7"/>
                  <a:gd name="T7" fmla="*/ 1 h 4"/>
                  <a:gd name="T8" fmla="*/ 6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7" y="1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7" name="Freeform 1946"/>
              <p:cNvSpPr/>
              <p:nvPr/>
            </p:nvSpPr>
            <p:spPr bwMode="auto">
              <a:xfrm>
                <a:off x="5663" y="2361"/>
                <a:ext cx="18" cy="12"/>
              </a:xfrm>
              <a:custGeom>
                <a:avLst/>
                <a:gdLst>
                  <a:gd name="T0" fmla="*/ 10 w 18"/>
                  <a:gd name="T1" fmla="*/ 0 h 12"/>
                  <a:gd name="T2" fmla="*/ 8 w 18"/>
                  <a:gd name="T3" fmla="*/ 1 h 12"/>
                  <a:gd name="T4" fmla="*/ 9 w 18"/>
                  <a:gd name="T5" fmla="*/ 2 h 12"/>
                  <a:gd name="T6" fmla="*/ 14 w 18"/>
                  <a:gd name="T7" fmla="*/ 8 h 12"/>
                  <a:gd name="T8" fmla="*/ 14 w 18"/>
                  <a:gd name="T9" fmla="*/ 9 h 12"/>
                  <a:gd name="T10" fmla="*/ 13 w 18"/>
                  <a:gd name="T11" fmla="*/ 8 h 12"/>
                  <a:gd name="T12" fmla="*/ 4 w 18"/>
                  <a:gd name="T13" fmla="*/ 5 h 12"/>
                  <a:gd name="T14" fmla="*/ 2 w 18"/>
                  <a:gd name="T15" fmla="*/ 4 h 12"/>
                  <a:gd name="T16" fmla="*/ 0 w 18"/>
                  <a:gd name="T17" fmla="*/ 5 h 12"/>
                  <a:gd name="T18" fmla="*/ 18 w 18"/>
                  <a:gd name="T19" fmla="*/ 12 h 12"/>
                  <a:gd name="T20" fmla="*/ 10 w 18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2">
                    <a:moveTo>
                      <a:pt x="10" y="0"/>
                    </a:moveTo>
                    <a:lnTo>
                      <a:pt x="8" y="1"/>
                    </a:lnTo>
                    <a:lnTo>
                      <a:pt x="9" y="2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8"/>
                    </a:lnTo>
                    <a:lnTo>
                      <a:pt x="4" y="5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18" y="1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8" name="Freeform 1947"/>
              <p:cNvSpPr/>
              <p:nvPr/>
            </p:nvSpPr>
            <p:spPr bwMode="auto">
              <a:xfrm>
                <a:off x="5663" y="2361"/>
                <a:ext cx="18" cy="12"/>
              </a:xfrm>
              <a:custGeom>
                <a:avLst/>
                <a:gdLst>
                  <a:gd name="T0" fmla="*/ 10 w 18"/>
                  <a:gd name="T1" fmla="*/ 0 h 12"/>
                  <a:gd name="T2" fmla="*/ 8 w 18"/>
                  <a:gd name="T3" fmla="*/ 1 h 12"/>
                  <a:gd name="T4" fmla="*/ 9 w 18"/>
                  <a:gd name="T5" fmla="*/ 2 h 12"/>
                  <a:gd name="T6" fmla="*/ 14 w 18"/>
                  <a:gd name="T7" fmla="*/ 8 h 12"/>
                  <a:gd name="T8" fmla="*/ 14 w 18"/>
                  <a:gd name="T9" fmla="*/ 9 h 12"/>
                  <a:gd name="T10" fmla="*/ 13 w 18"/>
                  <a:gd name="T11" fmla="*/ 8 h 12"/>
                  <a:gd name="T12" fmla="*/ 4 w 18"/>
                  <a:gd name="T13" fmla="*/ 5 h 12"/>
                  <a:gd name="T14" fmla="*/ 2 w 18"/>
                  <a:gd name="T15" fmla="*/ 4 h 12"/>
                  <a:gd name="T16" fmla="*/ 0 w 18"/>
                  <a:gd name="T17" fmla="*/ 5 h 12"/>
                  <a:gd name="T18" fmla="*/ 18 w 18"/>
                  <a:gd name="T19" fmla="*/ 12 h 12"/>
                  <a:gd name="T20" fmla="*/ 10 w 18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2">
                    <a:moveTo>
                      <a:pt x="10" y="0"/>
                    </a:moveTo>
                    <a:lnTo>
                      <a:pt x="8" y="1"/>
                    </a:lnTo>
                    <a:lnTo>
                      <a:pt x="9" y="2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8"/>
                    </a:lnTo>
                    <a:lnTo>
                      <a:pt x="4" y="5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18" y="12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9" name="Freeform 1948"/>
              <p:cNvSpPr/>
              <p:nvPr/>
            </p:nvSpPr>
            <p:spPr bwMode="auto">
              <a:xfrm>
                <a:off x="5623" y="2386"/>
                <a:ext cx="21" cy="34"/>
              </a:xfrm>
              <a:custGeom>
                <a:avLst/>
                <a:gdLst>
                  <a:gd name="T0" fmla="*/ 7 w 20"/>
                  <a:gd name="T1" fmla="*/ 0 h 32"/>
                  <a:gd name="T2" fmla="*/ 0 w 20"/>
                  <a:gd name="T3" fmla="*/ 14 h 32"/>
                  <a:gd name="T4" fmla="*/ 2 w 20"/>
                  <a:gd name="T5" fmla="*/ 18 h 32"/>
                  <a:gd name="T6" fmla="*/ 2 w 20"/>
                  <a:gd name="T7" fmla="*/ 20 h 32"/>
                  <a:gd name="T8" fmla="*/ 18 w 20"/>
                  <a:gd name="T9" fmla="*/ 32 h 32"/>
                  <a:gd name="T10" fmla="*/ 20 w 20"/>
                  <a:gd name="T11" fmla="*/ 30 h 32"/>
                  <a:gd name="T12" fmla="*/ 10 w 20"/>
                  <a:gd name="T13" fmla="*/ 1 h 32"/>
                  <a:gd name="T14" fmla="*/ 9 w 20"/>
                  <a:gd name="T15" fmla="*/ 1 h 32"/>
                  <a:gd name="T16" fmla="*/ 7 w 20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2">
                    <a:moveTo>
                      <a:pt x="7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" y="15"/>
                      <a:pt x="2" y="16"/>
                      <a:pt x="2" y="18"/>
                    </a:cubicBezTo>
                    <a:cubicBezTo>
                      <a:pt x="2" y="19"/>
                      <a:pt x="2" y="20"/>
                      <a:pt x="2" y="20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1"/>
                      <a:pt x="19" y="31"/>
                      <a:pt x="20" y="3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0" name="Freeform 1949"/>
              <p:cNvSpPr/>
              <p:nvPr/>
            </p:nvSpPr>
            <p:spPr bwMode="auto">
              <a:xfrm>
                <a:off x="5621" y="2401"/>
                <a:ext cx="4" cy="6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1" name="Freeform 1950"/>
              <p:cNvSpPr/>
              <p:nvPr/>
            </p:nvSpPr>
            <p:spPr bwMode="auto">
              <a:xfrm>
                <a:off x="5642" y="2418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2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2" name="Freeform 1951"/>
              <p:cNvSpPr/>
              <p:nvPr/>
            </p:nvSpPr>
            <p:spPr bwMode="auto">
              <a:xfrm>
                <a:off x="5630" y="2384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3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3" name="Freeform 1952"/>
              <p:cNvSpPr>
                <a:spLocks noEditPoints="1"/>
              </p:cNvSpPr>
              <p:nvPr/>
            </p:nvSpPr>
            <p:spPr bwMode="auto">
              <a:xfrm>
                <a:off x="5620" y="2380"/>
                <a:ext cx="27" cy="45"/>
              </a:xfrm>
              <a:custGeom>
                <a:avLst/>
                <a:gdLst>
                  <a:gd name="T0" fmla="*/ 10 w 26"/>
                  <a:gd name="T1" fmla="*/ 6 h 43"/>
                  <a:gd name="T2" fmla="*/ 12 w 26"/>
                  <a:gd name="T3" fmla="*/ 4 h 43"/>
                  <a:gd name="T4" fmla="*/ 13 w 26"/>
                  <a:gd name="T5" fmla="*/ 7 h 43"/>
                  <a:gd name="T6" fmla="*/ 23 w 26"/>
                  <a:gd name="T7" fmla="*/ 36 h 43"/>
                  <a:gd name="T8" fmla="*/ 24 w 26"/>
                  <a:gd name="T9" fmla="*/ 40 h 43"/>
                  <a:gd name="T10" fmla="*/ 21 w 26"/>
                  <a:gd name="T11" fmla="*/ 38 h 43"/>
                  <a:gd name="T12" fmla="*/ 5 w 26"/>
                  <a:gd name="T13" fmla="*/ 26 h 43"/>
                  <a:gd name="T14" fmla="*/ 1 w 26"/>
                  <a:gd name="T15" fmla="*/ 24 h 43"/>
                  <a:gd name="T16" fmla="*/ 3 w 26"/>
                  <a:gd name="T17" fmla="*/ 20 h 43"/>
                  <a:gd name="T18" fmla="*/ 10 w 26"/>
                  <a:gd name="T19" fmla="*/ 6 h 43"/>
                  <a:gd name="T20" fmla="*/ 12 w 26"/>
                  <a:gd name="T21" fmla="*/ 0 h 43"/>
                  <a:gd name="T22" fmla="*/ 0 w 26"/>
                  <a:gd name="T23" fmla="*/ 22 h 43"/>
                  <a:gd name="T24" fmla="*/ 1 w 26"/>
                  <a:gd name="T25" fmla="*/ 24 h 43"/>
                  <a:gd name="T26" fmla="*/ 1 w 26"/>
                  <a:gd name="T27" fmla="*/ 25 h 43"/>
                  <a:gd name="T28" fmla="*/ 26 w 26"/>
                  <a:gd name="T29" fmla="*/ 43 h 43"/>
                  <a:gd name="T30" fmla="*/ 26 w 26"/>
                  <a:gd name="T31" fmla="*/ 42 h 43"/>
                  <a:gd name="T32" fmla="*/ 12 w 26"/>
                  <a:gd name="T3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3">
                    <a:moveTo>
                      <a:pt x="10" y="6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0" y="6"/>
                      <a:pt x="10" y="6"/>
                      <a:pt x="10" y="6"/>
                    </a:cubicBezTo>
                    <a:moveTo>
                      <a:pt x="12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5"/>
                      <a:pt x="1" y="25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3"/>
                      <a:pt x="26" y="42"/>
                      <a:pt x="26" y="42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4" name="Freeform 1953"/>
              <p:cNvSpPr/>
              <p:nvPr/>
            </p:nvSpPr>
            <p:spPr bwMode="auto">
              <a:xfrm>
                <a:off x="5619" y="2403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2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5" name="Freeform 1954"/>
              <p:cNvSpPr/>
              <p:nvPr/>
            </p:nvSpPr>
            <p:spPr bwMode="auto">
              <a:xfrm>
                <a:off x="5647" y="2424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6" name="Freeform 1955"/>
              <p:cNvSpPr>
                <a:spLocks noEditPoints="1"/>
              </p:cNvSpPr>
              <p:nvPr/>
            </p:nvSpPr>
            <p:spPr bwMode="auto">
              <a:xfrm>
                <a:off x="5563" y="2344"/>
                <a:ext cx="53" cy="57"/>
              </a:xfrm>
              <a:custGeom>
                <a:avLst/>
                <a:gdLst>
                  <a:gd name="T0" fmla="*/ 28 w 51"/>
                  <a:gd name="T1" fmla="*/ 36 h 54"/>
                  <a:gd name="T2" fmla="*/ 22 w 51"/>
                  <a:gd name="T3" fmla="*/ 30 h 54"/>
                  <a:gd name="T4" fmla="*/ 28 w 51"/>
                  <a:gd name="T5" fmla="*/ 24 h 54"/>
                  <a:gd name="T6" fmla="*/ 34 w 51"/>
                  <a:gd name="T7" fmla="*/ 30 h 54"/>
                  <a:gd name="T8" fmla="*/ 28 w 51"/>
                  <a:gd name="T9" fmla="*/ 36 h 54"/>
                  <a:gd name="T10" fmla="*/ 35 w 51"/>
                  <a:gd name="T11" fmla="*/ 0 h 54"/>
                  <a:gd name="T12" fmla="*/ 0 w 51"/>
                  <a:gd name="T13" fmla="*/ 18 h 54"/>
                  <a:gd name="T14" fmla="*/ 0 w 51"/>
                  <a:gd name="T15" fmla="*/ 20 h 54"/>
                  <a:gd name="T16" fmla="*/ 0 w 51"/>
                  <a:gd name="T17" fmla="*/ 22 h 54"/>
                  <a:gd name="T18" fmla="*/ 49 w 51"/>
                  <a:gd name="T19" fmla="*/ 54 h 54"/>
                  <a:gd name="T20" fmla="*/ 51 w 51"/>
                  <a:gd name="T21" fmla="*/ 53 h 54"/>
                  <a:gd name="T22" fmla="*/ 39 w 51"/>
                  <a:gd name="T23" fmla="*/ 2 h 54"/>
                  <a:gd name="T24" fmla="*/ 35 w 51"/>
                  <a:gd name="T2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4">
                    <a:moveTo>
                      <a:pt x="28" y="36"/>
                    </a:moveTo>
                    <a:cubicBezTo>
                      <a:pt x="24" y="36"/>
                      <a:pt x="22" y="33"/>
                      <a:pt x="22" y="30"/>
                    </a:cubicBezTo>
                    <a:cubicBezTo>
                      <a:pt x="22" y="27"/>
                      <a:pt x="24" y="24"/>
                      <a:pt x="28" y="24"/>
                    </a:cubicBezTo>
                    <a:cubicBezTo>
                      <a:pt x="31" y="24"/>
                      <a:pt x="34" y="27"/>
                      <a:pt x="34" y="30"/>
                    </a:cubicBezTo>
                    <a:cubicBezTo>
                      <a:pt x="34" y="33"/>
                      <a:pt x="31" y="36"/>
                      <a:pt x="28" y="36"/>
                    </a:cubicBezTo>
                    <a:moveTo>
                      <a:pt x="35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3"/>
                      <a:pt x="50" y="53"/>
                      <a:pt x="51" y="5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8" y="2"/>
                      <a:pt x="36" y="1"/>
                      <a:pt x="3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7" name="Oval 1956"/>
              <p:cNvSpPr>
                <a:spLocks noChangeArrowheads="1"/>
              </p:cNvSpPr>
              <p:nvPr/>
            </p:nvSpPr>
            <p:spPr bwMode="auto">
              <a:xfrm>
                <a:off x="5586" y="2369"/>
                <a:ext cx="12" cy="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8" name="Freeform 1957"/>
              <p:cNvSpPr/>
              <p:nvPr/>
            </p:nvSpPr>
            <p:spPr bwMode="auto">
              <a:xfrm>
                <a:off x="5614" y="240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9" name="Freeform 1958"/>
              <p:cNvSpPr/>
              <p:nvPr/>
            </p:nvSpPr>
            <p:spPr bwMode="auto">
              <a:xfrm>
                <a:off x="5558" y="2363"/>
                <a:ext cx="5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4 w 4"/>
                  <a:gd name="T7" fmla="*/ 2 h 4"/>
                  <a:gd name="T8" fmla="*/ 4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0" name="Freeform 1959"/>
              <p:cNvSpPr/>
              <p:nvPr/>
            </p:nvSpPr>
            <p:spPr bwMode="auto">
              <a:xfrm>
                <a:off x="5599" y="2343"/>
                <a:ext cx="5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1 h 3"/>
                  <a:gd name="T4" fmla="*/ 4 w 4"/>
                  <a:gd name="T5" fmla="*/ 3 h 3"/>
                  <a:gd name="T6" fmla="*/ 4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1" name="Freeform 1960"/>
              <p:cNvSpPr>
                <a:spLocks noEditPoints="1"/>
              </p:cNvSpPr>
              <p:nvPr/>
            </p:nvSpPr>
            <p:spPr bwMode="auto">
              <a:xfrm>
                <a:off x="5555" y="2341"/>
                <a:ext cx="64" cy="64"/>
              </a:xfrm>
              <a:custGeom>
                <a:avLst/>
                <a:gdLst>
                  <a:gd name="T0" fmla="*/ 42 w 60"/>
                  <a:gd name="T1" fmla="*/ 3 h 61"/>
                  <a:gd name="T2" fmla="*/ 46 w 60"/>
                  <a:gd name="T3" fmla="*/ 2 h 61"/>
                  <a:gd name="T4" fmla="*/ 46 w 60"/>
                  <a:gd name="T5" fmla="*/ 5 h 61"/>
                  <a:gd name="T6" fmla="*/ 58 w 60"/>
                  <a:gd name="T7" fmla="*/ 56 h 61"/>
                  <a:gd name="T8" fmla="*/ 58 w 60"/>
                  <a:gd name="T9" fmla="*/ 58 h 61"/>
                  <a:gd name="T10" fmla="*/ 56 w 60"/>
                  <a:gd name="T11" fmla="*/ 57 h 61"/>
                  <a:gd name="T12" fmla="*/ 7 w 60"/>
                  <a:gd name="T13" fmla="*/ 25 h 61"/>
                  <a:gd name="T14" fmla="*/ 3 w 60"/>
                  <a:gd name="T15" fmla="*/ 23 h 61"/>
                  <a:gd name="T16" fmla="*/ 7 w 60"/>
                  <a:gd name="T17" fmla="*/ 21 h 61"/>
                  <a:gd name="T18" fmla="*/ 42 w 60"/>
                  <a:gd name="T19" fmla="*/ 3 h 61"/>
                  <a:gd name="T20" fmla="*/ 45 w 60"/>
                  <a:gd name="T21" fmla="*/ 0 h 61"/>
                  <a:gd name="T22" fmla="*/ 0 w 60"/>
                  <a:gd name="T23" fmla="*/ 23 h 61"/>
                  <a:gd name="T24" fmla="*/ 60 w 60"/>
                  <a:gd name="T25" fmla="*/ 61 h 61"/>
                  <a:gd name="T26" fmla="*/ 47 w 60"/>
                  <a:gd name="T27" fmla="*/ 1 h 61"/>
                  <a:gd name="T28" fmla="*/ 47 w 60"/>
                  <a:gd name="T29" fmla="*/ 1 h 61"/>
                  <a:gd name="T30" fmla="*/ 45 w 60"/>
                  <a:gd name="T31" fmla="*/ 0 h 61"/>
                  <a:gd name="T32" fmla="*/ 45 w 60"/>
                  <a:gd name="T3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61">
                    <a:moveTo>
                      <a:pt x="42" y="3"/>
                    </a:moveTo>
                    <a:cubicBezTo>
                      <a:pt x="46" y="2"/>
                      <a:pt x="46" y="2"/>
                      <a:pt x="46" y="2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42" y="3"/>
                      <a:pt x="42" y="3"/>
                      <a:pt x="42" y="3"/>
                    </a:cubicBezTo>
                    <a:moveTo>
                      <a:pt x="45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2" name="Freeform 1961"/>
              <p:cNvSpPr/>
              <p:nvPr/>
            </p:nvSpPr>
            <p:spPr bwMode="auto">
              <a:xfrm>
                <a:off x="5603" y="2341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  <a:gd name="T8" fmla="*/ 2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3" name="Freeform 1962"/>
              <p:cNvSpPr/>
              <p:nvPr/>
            </p:nvSpPr>
            <p:spPr bwMode="auto">
              <a:xfrm>
                <a:off x="5554" y="2261"/>
                <a:ext cx="49" cy="73"/>
              </a:xfrm>
              <a:custGeom>
                <a:avLst/>
                <a:gdLst>
                  <a:gd name="T0" fmla="*/ 35 w 46"/>
                  <a:gd name="T1" fmla="*/ 0 h 69"/>
                  <a:gd name="T2" fmla="*/ 2 w 46"/>
                  <a:gd name="T3" fmla="*/ 3 h 69"/>
                  <a:gd name="T4" fmla="*/ 0 w 46"/>
                  <a:gd name="T5" fmla="*/ 8 h 69"/>
                  <a:gd name="T6" fmla="*/ 46 w 46"/>
                  <a:gd name="T7" fmla="*/ 69 h 69"/>
                  <a:gd name="T8" fmla="*/ 46 w 46"/>
                  <a:gd name="T9" fmla="*/ 69 h 69"/>
                  <a:gd name="T10" fmla="*/ 44 w 46"/>
                  <a:gd name="T11" fmla="*/ 31 h 69"/>
                  <a:gd name="T12" fmla="*/ 40 w 46"/>
                  <a:gd name="T13" fmla="*/ 26 h 69"/>
                  <a:gd name="T14" fmla="*/ 43 w 46"/>
                  <a:gd name="T15" fmla="*/ 21 h 69"/>
                  <a:gd name="T16" fmla="*/ 42 w 46"/>
                  <a:gd name="T17" fmla="*/ 6 h 69"/>
                  <a:gd name="T18" fmla="*/ 35 w 46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69">
                    <a:moveTo>
                      <a:pt x="35" y="0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7"/>
                      <a:pt x="0" y="8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2" y="30"/>
                      <a:pt x="40" y="28"/>
                      <a:pt x="40" y="26"/>
                    </a:cubicBezTo>
                    <a:cubicBezTo>
                      <a:pt x="40" y="24"/>
                      <a:pt x="41" y="22"/>
                      <a:pt x="43" y="2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39" y="5"/>
                      <a:pt x="36" y="3"/>
                      <a:pt x="35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4" name="Freeform 1963"/>
              <p:cNvSpPr/>
              <p:nvPr/>
            </p:nvSpPr>
            <p:spPr bwMode="auto">
              <a:xfrm>
                <a:off x="5551" y="226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1 h 5"/>
                  <a:gd name="T4" fmla="*/ 3 w 5"/>
                  <a:gd name="T5" fmla="*/ 5 h 5"/>
                  <a:gd name="T6" fmla="*/ 5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5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5" name="Freeform 1964"/>
              <p:cNvSpPr/>
              <p:nvPr/>
            </p:nvSpPr>
            <p:spPr bwMode="auto">
              <a:xfrm>
                <a:off x="5596" y="2284"/>
                <a:ext cx="5" cy="10"/>
              </a:xfrm>
              <a:custGeom>
                <a:avLst/>
                <a:gdLst>
                  <a:gd name="T0" fmla="*/ 3 w 4"/>
                  <a:gd name="T1" fmla="*/ 0 h 10"/>
                  <a:gd name="T2" fmla="*/ 0 w 4"/>
                  <a:gd name="T3" fmla="*/ 5 h 10"/>
                  <a:gd name="T4" fmla="*/ 4 w 4"/>
                  <a:gd name="T5" fmla="*/ 10 h 10"/>
                  <a:gd name="T6" fmla="*/ 3 w 4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0">
                    <a:moveTo>
                      <a:pt x="3" y="0"/>
                    </a:move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2" y="9"/>
                      <a:pt x="4" y="1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6" name="Freeform 1965"/>
              <p:cNvSpPr/>
              <p:nvPr/>
            </p:nvSpPr>
            <p:spPr bwMode="auto">
              <a:xfrm>
                <a:off x="5603" y="233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7" name="Freeform 1966"/>
              <p:cNvSpPr/>
              <p:nvPr/>
            </p:nvSpPr>
            <p:spPr bwMode="auto">
              <a:xfrm>
                <a:off x="5591" y="2260"/>
                <a:ext cx="7" cy="8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1 h 7"/>
                  <a:gd name="T4" fmla="*/ 7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4" y="6"/>
                      <a:pt x="7" y="7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8" name="Freeform 1967"/>
              <p:cNvSpPr>
                <a:spLocks noEditPoints="1"/>
              </p:cNvSpPr>
              <p:nvPr/>
            </p:nvSpPr>
            <p:spPr bwMode="auto">
              <a:xfrm>
                <a:off x="5549" y="2258"/>
                <a:ext cx="56" cy="83"/>
              </a:xfrm>
              <a:custGeom>
                <a:avLst/>
                <a:gdLst>
                  <a:gd name="T0" fmla="*/ 42 w 56"/>
                  <a:gd name="T1" fmla="*/ 3 h 83"/>
                  <a:gd name="T2" fmla="*/ 49 w 56"/>
                  <a:gd name="T3" fmla="*/ 2 h 83"/>
                  <a:gd name="T4" fmla="*/ 49 w 56"/>
                  <a:gd name="T5" fmla="*/ 10 h 83"/>
                  <a:gd name="T6" fmla="*/ 50 w 56"/>
                  <a:gd name="T7" fmla="*/ 26 h 83"/>
                  <a:gd name="T8" fmla="*/ 52 w 56"/>
                  <a:gd name="T9" fmla="*/ 36 h 83"/>
                  <a:gd name="T10" fmla="*/ 54 w 56"/>
                  <a:gd name="T11" fmla="*/ 76 h 83"/>
                  <a:gd name="T12" fmla="*/ 54 w 56"/>
                  <a:gd name="T13" fmla="*/ 77 h 83"/>
                  <a:gd name="T14" fmla="*/ 54 w 56"/>
                  <a:gd name="T15" fmla="*/ 76 h 83"/>
                  <a:gd name="T16" fmla="*/ 5 w 56"/>
                  <a:gd name="T17" fmla="*/ 12 h 83"/>
                  <a:gd name="T18" fmla="*/ 2 w 56"/>
                  <a:gd name="T19" fmla="*/ 8 h 83"/>
                  <a:gd name="T20" fmla="*/ 7 w 56"/>
                  <a:gd name="T21" fmla="*/ 7 h 83"/>
                  <a:gd name="T22" fmla="*/ 42 w 56"/>
                  <a:gd name="T23" fmla="*/ 3 h 83"/>
                  <a:gd name="T24" fmla="*/ 50 w 56"/>
                  <a:gd name="T25" fmla="*/ 0 h 83"/>
                  <a:gd name="T26" fmla="*/ 50 w 56"/>
                  <a:gd name="T27" fmla="*/ 0 h 83"/>
                  <a:gd name="T28" fmla="*/ 0 w 56"/>
                  <a:gd name="T29" fmla="*/ 7 h 83"/>
                  <a:gd name="T30" fmla="*/ 56 w 56"/>
                  <a:gd name="T31" fmla="*/ 83 h 83"/>
                  <a:gd name="T32" fmla="*/ 50 w 56"/>
                  <a:gd name="T3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83">
                    <a:moveTo>
                      <a:pt x="42" y="3"/>
                    </a:moveTo>
                    <a:lnTo>
                      <a:pt x="49" y="2"/>
                    </a:lnTo>
                    <a:lnTo>
                      <a:pt x="49" y="10"/>
                    </a:lnTo>
                    <a:lnTo>
                      <a:pt x="50" y="26"/>
                    </a:lnTo>
                    <a:lnTo>
                      <a:pt x="52" y="36"/>
                    </a:lnTo>
                    <a:lnTo>
                      <a:pt x="54" y="76"/>
                    </a:lnTo>
                    <a:lnTo>
                      <a:pt x="54" y="77"/>
                    </a:lnTo>
                    <a:lnTo>
                      <a:pt x="54" y="76"/>
                    </a:lnTo>
                    <a:lnTo>
                      <a:pt x="5" y="12"/>
                    </a:lnTo>
                    <a:lnTo>
                      <a:pt x="2" y="8"/>
                    </a:lnTo>
                    <a:lnTo>
                      <a:pt x="7" y="7"/>
                    </a:lnTo>
                    <a:lnTo>
                      <a:pt x="42" y="3"/>
                    </a:lnTo>
                    <a:close/>
                    <a:moveTo>
                      <a:pt x="50" y="0"/>
                    </a:moveTo>
                    <a:lnTo>
                      <a:pt x="50" y="0"/>
                    </a:lnTo>
                    <a:lnTo>
                      <a:pt x="0" y="7"/>
                    </a:lnTo>
                    <a:lnTo>
                      <a:pt x="56" y="83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9" name="Freeform 1968"/>
              <p:cNvSpPr>
                <a:spLocks noEditPoints="1"/>
              </p:cNvSpPr>
              <p:nvPr/>
            </p:nvSpPr>
            <p:spPr bwMode="auto">
              <a:xfrm>
                <a:off x="5549" y="2258"/>
                <a:ext cx="56" cy="83"/>
              </a:xfrm>
              <a:custGeom>
                <a:avLst/>
                <a:gdLst>
                  <a:gd name="T0" fmla="*/ 42 w 56"/>
                  <a:gd name="T1" fmla="*/ 3 h 83"/>
                  <a:gd name="T2" fmla="*/ 49 w 56"/>
                  <a:gd name="T3" fmla="*/ 2 h 83"/>
                  <a:gd name="T4" fmla="*/ 49 w 56"/>
                  <a:gd name="T5" fmla="*/ 10 h 83"/>
                  <a:gd name="T6" fmla="*/ 50 w 56"/>
                  <a:gd name="T7" fmla="*/ 26 h 83"/>
                  <a:gd name="T8" fmla="*/ 52 w 56"/>
                  <a:gd name="T9" fmla="*/ 36 h 83"/>
                  <a:gd name="T10" fmla="*/ 54 w 56"/>
                  <a:gd name="T11" fmla="*/ 76 h 83"/>
                  <a:gd name="T12" fmla="*/ 54 w 56"/>
                  <a:gd name="T13" fmla="*/ 77 h 83"/>
                  <a:gd name="T14" fmla="*/ 54 w 56"/>
                  <a:gd name="T15" fmla="*/ 76 h 83"/>
                  <a:gd name="T16" fmla="*/ 5 w 56"/>
                  <a:gd name="T17" fmla="*/ 12 h 83"/>
                  <a:gd name="T18" fmla="*/ 2 w 56"/>
                  <a:gd name="T19" fmla="*/ 8 h 83"/>
                  <a:gd name="T20" fmla="*/ 7 w 56"/>
                  <a:gd name="T21" fmla="*/ 7 h 83"/>
                  <a:gd name="T22" fmla="*/ 42 w 56"/>
                  <a:gd name="T23" fmla="*/ 3 h 83"/>
                  <a:gd name="T24" fmla="*/ 50 w 56"/>
                  <a:gd name="T25" fmla="*/ 0 h 83"/>
                  <a:gd name="T26" fmla="*/ 50 w 56"/>
                  <a:gd name="T27" fmla="*/ 0 h 83"/>
                  <a:gd name="T28" fmla="*/ 0 w 56"/>
                  <a:gd name="T29" fmla="*/ 7 h 83"/>
                  <a:gd name="T30" fmla="*/ 56 w 56"/>
                  <a:gd name="T31" fmla="*/ 83 h 83"/>
                  <a:gd name="T32" fmla="*/ 50 w 56"/>
                  <a:gd name="T3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83">
                    <a:moveTo>
                      <a:pt x="42" y="3"/>
                    </a:moveTo>
                    <a:lnTo>
                      <a:pt x="49" y="2"/>
                    </a:lnTo>
                    <a:lnTo>
                      <a:pt x="49" y="10"/>
                    </a:lnTo>
                    <a:lnTo>
                      <a:pt x="50" y="26"/>
                    </a:lnTo>
                    <a:lnTo>
                      <a:pt x="52" y="36"/>
                    </a:lnTo>
                    <a:lnTo>
                      <a:pt x="54" y="76"/>
                    </a:lnTo>
                    <a:lnTo>
                      <a:pt x="54" y="77"/>
                    </a:lnTo>
                    <a:lnTo>
                      <a:pt x="54" y="76"/>
                    </a:lnTo>
                    <a:lnTo>
                      <a:pt x="5" y="12"/>
                    </a:lnTo>
                    <a:lnTo>
                      <a:pt x="2" y="8"/>
                    </a:lnTo>
                    <a:lnTo>
                      <a:pt x="7" y="7"/>
                    </a:lnTo>
                    <a:lnTo>
                      <a:pt x="42" y="3"/>
                    </a:lnTo>
                    <a:moveTo>
                      <a:pt x="50" y="0"/>
                    </a:moveTo>
                    <a:lnTo>
                      <a:pt x="50" y="0"/>
                    </a:lnTo>
                    <a:lnTo>
                      <a:pt x="0" y="7"/>
                    </a:lnTo>
                    <a:lnTo>
                      <a:pt x="56" y="83"/>
                    </a:lnTo>
                    <a:lnTo>
                      <a:pt x="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0" name="Freeform 1969"/>
              <p:cNvSpPr/>
              <p:nvPr/>
            </p:nvSpPr>
            <p:spPr bwMode="auto">
              <a:xfrm>
                <a:off x="5532" y="2458"/>
                <a:ext cx="87" cy="34"/>
              </a:xfrm>
              <a:custGeom>
                <a:avLst/>
                <a:gdLst>
                  <a:gd name="T0" fmla="*/ 30 w 82"/>
                  <a:gd name="T1" fmla="*/ 0 h 32"/>
                  <a:gd name="T2" fmla="*/ 0 w 82"/>
                  <a:gd name="T3" fmla="*/ 16 h 32"/>
                  <a:gd name="T4" fmla="*/ 1 w 82"/>
                  <a:gd name="T5" fmla="*/ 19 h 32"/>
                  <a:gd name="T6" fmla="*/ 82 w 82"/>
                  <a:gd name="T7" fmla="*/ 32 h 32"/>
                  <a:gd name="T8" fmla="*/ 38 w 82"/>
                  <a:gd name="T9" fmla="*/ 0 h 32"/>
                  <a:gd name="T10" fmla="*/ 34 w 82"/>
                  <a:gd name="T11" fmla="*/ 1 h 32"/>
                  <a:gd name="T12" fmla="*/ 30 w 82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2">
                    <a:moveTo>
                      <a:pt x="3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1"/>
                      <a:pt x="36" y="1"/>
                      <a:pt x="34" y="1"/>
                    </a:cubicBezTo>
                    <a:cubicBezTo>
                      <a:pt x="33" y="1"/>
                      <a:pt x="31" y="1"/>
                      <a:pt x="3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1" name="Freeform 1970"/>
              <p:cNvSpPr/>
              <p:nvPr/>
            </p:nvSpPr>
            <p:spPr bwMode="auto">
              <a:xfrm>
                <a:off x="5528" y="2475"/>
                <a:ext cx="5" cy="3"/>
              </a:xfrm>
              <a:custGeom>
                <a:avLst/>
                <a:gdLst>
                  <a:gd name="T0" fmla="*/ 4 w 5"/>
                  <a:gd name="T1" fmla="*/ 0 h 3"/>
                  <a:gd name="T2" fmla="*/ 0 w 5"/>
                  <a:gd name="T3" fmla="*/ 2 h 3"/>
                  <a:gd name="T4" fmla="*/ 5 w 5"/>
                  <a:gd name="T5" fmla="*/ 3 h 3"/>
                  <a:gd name="T6" fmla="*/ 4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2" name="Freeform 1971"/>
              <p:cNvSpPr/>
              <p:nvPr/>
            </p:nvSpPr>
            <p:spPr bwMode="auto">
              <a:xfrm>
                <a:off x="5564" y="2456"/>
                <a:ext cx="8" cy="3"/>
              </a:xfrm>
              <a:custGeom>
                <a:avLst/>
                <a:gdLst>
                  <a:gd name="T0" fmla="*/ 4 w 8"/>
                  <a:gd name="T1" fmla="*/ 0 h 3"/>
                  <a:gd name="T2" fmla="*/ 0 w 8"/>
                  <a:gd name="T3" fmla="*/ 2 h 3"/>
                  <a:gd name="T4" fmla="*/ 4 w 8"/>
                  <a:gd name="T5" fmla="*/ 3 h 3"/>
                  <a:gd name="T6" fmla="*/ 8 w 8"/>
                  <a:gd name="T7" fmla="*/ 2 h 3"/>
                  <a:gd name="T8" fmla="*/ 4 w 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3" y="3"/>
                      <a:pt x="4" y="3"/>
                    </a:cubicBezTo>
                    <a:cubicBezTo>
                      <a:pt x="6" y="3"/>
                      <a:pt x="7" y="3"/>
                      <a:pt x="8" y="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3" name="Freeform 1972"/>
              <p:cNvSpPr>
                <a:spLocks noEditPoints="1"/>
              </p:cNvSpPr>
              <p:nvPr/>
            </p:nvSpPr>
            <p:spPr bwMode="auto">
              <a:xfrm>
                <a:off x="5523" y="2454"/>
                <a:ext cx="101" cy="40"/>
              </a:xfrm>
              <a:custGeom>
                <a:avLst/>
                <a:gdLst>
                  <a:gd name="T0" fmla="*/ 38 w 95"/>
                  <a:gd name="T1" fmla="*/ 4 h 38"/>
                  <a:gd name="T2" fmla="*/ 42 w 95"/>
                  <a:gd name="T3" fmla="*/ 2 h 38"/>
                  <a:gd name="T4" fmla="*/ 46 w 95"/>
                  <a:gd name="T5" fmla="*/ 4 h 38"/>
                  <a:gd name="T6" fmla="*/ 90 w 95"/>
                  <a:gd name="T7" fmla="*/ 36 h 38"/>
                  <a:gd name="T8" fmla="*/ 9 w 95"/>
                  <a:gd name="T9" fmla="*/ 23 h 38"/>
                  <a:gd name="T10" fmla="*/ 4 w 95"/>
                  <a:gd name="T11" fmla="*/ 22 h 38"/>
                  <a:gd name="T12" fmla="*/ 8 w 95"/>
                  <a:gd name="T13" fmla="*/ 20 h 38"/>
                  <a:gd name="T14" fmla="*/ 38 w 95"/>
                  <a:gd name="T15" fmla="*/ 4 h 38"/>
                  <a:gd name="T16" fmla="*/ 42 w 95"/>
                  <a:gd name="T17" fmla="*/ 0 h 38"/>
                  <a:gd name="T18" fmla="*/ 0 w 95"/>
                  <a:gd name="T19" fmla="*/ 23 h 38"/>
                  <a:gd name="T20" fmla="*/ 95 w 95"/>
                  <a:gd name="T21" fmla="*/ 38 h 38"/>
                  <a:gd name="T22" fmla="*/ 95 w 95"/>
                  <a:gd name="T23" fmla="*/ 38 h 38"/>
                  <a:gd name="T24" fmla="*/ 95 w 95"/>
                  <a:gd name="T25" fmla="*/ 38 h 38"/>
                  <a:gd name="T26" fmla="*/ 42 w 95"/>
                  <a:gd name="T2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5" h="38">
                    <a:moveTo>
                      <a:pt x="38" y="4"/>
                    </a:moveTo>
                    <a:cubicBezTo>
                      <a:pt x="42" y="2"/>
                      <a:pt x="42" y="2"/>
                      <a:pt x="42" y="2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8" y="4"/>
                      <a:pt x="38" y="4"/>
                      <a:pt x="38" y="4"/>
                    </a:cubicBezTo>
                    <a:moveTo>
                      <a:pt x="42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95" y="38"/>
                      <a:pt x="95" y="38"/>
                      <a:pt x="95" y="38"/>
                    </a:cubicBezTo>
                    <a:cubicBezTo>
                      <a:pt x="95" y="38"/>
                      <a:pt x="95" y="38"/>
                      <a:pt x="95" y="38"/>
                    </a:cubicBezTo>
                    <a:cubicBezTo>
                      <a:pt x="95" y="38"/>
                      <a:pt x="95" y="38"/>
                      <a:pt x="95" y="38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4" name="Oval 1973"/>
              <p:cNvSpPr>
                <a:spLocks noChangeArrowheads="1"/>
              </p:cNvSpPr>
              <p:nvPr/>
            </p:nvSpPr>
            <p:spPr bwMode="auto">
              <a:xfrm>
                <a:off x="5624" y="2494"/>
                <a:ext cx="1" cy="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5" name="Freeform 1974"/>
              <p:cNvSpPr/>
              <p:nvPr/>
            </p:nvSpPr>
            <p:spPr bwMode="auto">
              <a:xfrm>
                <a:off x="5624" y="249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6" name="Freeform 1975"/>
              <p:cNvSpPr/>
              <p:nvPr/>
            </p:nvSpPr>
            <p:spPr bwMode="auto">
              <a:xfrm>
                <a:off x="5789" y="2412"/>
                <a:ext cx="31" cy="79"/>
              </a:xfrm>
              <a:custGeom>
                <a:avLst/>
                <a:gdLst>
                  <a:gd name="T0" fmla="*/ 19 w 30"/>
                  <a:gd name="T1" fmla="*/ 0 h 74"/>
                  <a:gd name="T2" fmla="*/ 18 w 30"/>
                  <a:gd name="T3" fmla="*/ 0 h 74"/>
                  <a:gd name="T4" fmla="*/ 18 w 30"/>
                  <a:gd name="T5" fmla="*/ 0 h 74"/>
                  <a:gd name="T6" fmla="*/ 0 w 30"/>
                  <a:gd name="T7" fmla="*/ 73 h 74"/>
                  <a:gd name="T8" fmla="*/ 2 w 30"/>
                  <a:gd name="T9" fmla="*/ 74 h 74"/>
                  <a:gd name="T10" fmla="*/ 30 w 30"/>
                  <a:gd name="T11" fmla="*/ 42 h 74"/>
                  <a:gd name="T12" fmla="*/ 19 w 30"/>
                  <a:gd name="T1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4">
                    <a:moveTo>
                      <a:pt x="19" y="0"/>
                    </a:moveTo>
                    <a:cubicBezTo>
                      <a:pt x="19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3"/>
                      <a:pt x="1" y="73"/>
                      <a:pt x="2" y="7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7" name="Freeform 1976"/>
              <p:cNvSpPr/>
              <p:nvPr/>
            </p:nvSpPr>
            <p:spPr bwMode="auto">
              <a:xfrm>
                <a:off x="5808" y="241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8" name="Freeform 1977"/>
              <p:cNvSpPr/>
              <p:nvPr/>
            </p:nvSpPr>
            <p:spPr bwMode="auto">
              <a:xfrm>
                <a:off x="5788" y="2489"/>
                <a:ext cx="3" cy="5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3 w 3"/>
                  <a:gd name="T5" fmla="*/ 1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9" name="Freeform 1978"/>
              <p:cNvSpPr/>
              <p:nvPr/>
            </p:nvSpPr>
            <p:spPr bwMode="auto">
              <a:xfrm>
                <a:off x="5787" y="2457"/>
                <a:ext cx="34" cy="40"/>
              </a:xfrm>
              <a:custGeom>
                <a:avLst/>
                <a:gdLst>
                  <a:gd name="T0" fmla="*/ 33 w 34"/>
                  <a:gd name="T1" fmla="*/ 0 h 40"/>
                  <a:gd name="T2" fmla="*/ 4 w 34"/>
                  <a:gd name="T3" fmla="*/ 34 h 40"/>
                  <a:gd name="T4" fmla="*/ 1 w 34"/>
                  <a:gd name="T5" fmla="*/ 37 h 40"/>
                  <a:gd name="T6" fmla="*/ 0 w 34"/>
                  <a:gd name="T7" fmla="*/ 40 h 40"/>
                  <a:gd name="T8" fmla="*/ 34 w 34"/>
                  <a:gd name="T9" fmla="*/ 2 h 40"/>
                  <a:gd name="T10" fmla="*/ 33 w 34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0">
                    <a:moveTo>
                      <a:pt x="33" y="0"/>
                    </a:moveTo>
                    <a:lnTo>
                      <a:pt x="4" y="34"/>
                    </a:lnTo>
                    <a:lnTo>
                      <a:pt x="1" y="37"/>
                    </a:lnTo>
                    <a:lnTo>
                      <a:pt x="0" y="40"/>
                    </a:lnTo>
                    <a:lnTo>
                      <a:pt x="34" y="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0" name="Freeform 1979"/>
              <p:cNvSpPr/>
              <p:nvPr/>
            </p:nvSpPr>
            <p:spPr bwMode="auto">
              <a:xfrm>
                <a:off x="5787" y="2457"/>
                <a:ext cx="34" cy="40"/>
              </a:xfrm>
              <a:custGeom>
                <a:avLst/>
                <a:gdLst>
                  <a:gd name="T0" fmla="*/ 33 w 34"/>
                  <a:gd name="T1" fmla="*/ 0 h 40"/>
                  <a:gd name="T2" fmla="*/ 4 w 34"/>
                  <a:gd name="T3" fmla="*/ 34 h 40"/>
                  <a:gd name="T4" fmla="*/ 1 w 34"/>
                  <a:gd name="T5" fmla="*/ 37 h 40"/>
                  <a:gd name="T6" fmla="*/ 0 w 34"/>
                  <a:gd name="T7" fmla="*/ 40 h 40"/>
                  <a:gd name="T8" fmla="*/ 34 w 34"/>
                  <a:gd name="T9" fmla="*/ 2 h 40"/>
                  <a:gd name="T10" fmla="*/ 33 w 34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0">
                    <a:moveTo>
                      <a:pt x="33" y="0"/>
                    </a:moveTo>
                    <a:lnTo>
                      <a:pt x="4" y="34"/>
                    </a:lnTo>
                    <a:lnTo>
                      <a:pt x="1" y="37"/>
                    </a:lnTo>
                    <a:lnTo>
                      <a:pt x="0" y="40"/>
                    </a:lnTo>
                    <a:lnTo>
                      <a:pt x="34" y="2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1" name="Freeform 1980"/>
              <p:cNvSpPr/>
              <p:nvPr/>
            </p:nvSpPr>
            <p:spPr bwMode="auto">
              <a:xfrm>
                <a:off x="5786" y="2406"/>
                <a:ext cx="37" cy="92"/>
              </a:xfrm>
              <a:custGeom>
                <a:avLst/>
                <a:gdLst>
                  <a:gd name="T0" fmla="*/ 21 w 35"/>
                  <a:gd name="T1" fmla="*/ 0 h 87"/>
                  <a:gd name="T2" fmla="*/ 0 w 35"/>
                  <a:gd name="T3" fmla="*/ 86 h 87"/>
                  <a:gd name="T4" fmla="*/ 0 w 35"/>
                  <a:gd name="T5" fmla="*/ 87 h 87"/>
                  <a:gd name="T6" fmla="*/ 0 w 35"/>
                  <a:gd name="T7" fmla="*/ 87 h 87"/>
                  <a:gd name="T8" fmla="*/ 1 w 35"/>
                  <a:gd name="T9" fmla="*/ 86 h 87"/>
                  <a:gd name="T10" fmla="*/ 2 w 35"/>
                  <a:gd name="T11" fmla="*/ 83 h 87"/>
                  <a:gd name="T12" fmla="*/ 3 w 35"/>
                  <a:gd name="T13" fmla="*/ 79 h 87"/>
                  <a:gd name="T14" fmla="*/ 21 w 35"/>
                  <a:gd name="T15" fmla="*/ 6 h 87"/>
                  <a:gd name="T16" fmla="*/ 21 w 35"/>
                  <a:gd name="T17" fmla="*/ 5 h 87"/>
                  <a:gd name="T18" fmla="*/ 22 w 35"/>
                  <a:gd name="T19" fmla="*/ 6 h 87"/>
                  <a:gd name="T20" fmla="*/ 33 w 35"/>
                  <a:gd name="T21" fmla="*/ 48 h 87"/>
                  <a:gd name="T22" fmla="*/ 34 w 35"/>
                  <a:gd name="T23" fmla="*/ 50 h 87"/>
                  <a:gd name="T24" fmla="*/ 35 w 35"/>
                  <a:gd name="T25" fmla="*/ 48 h 87"/>
                  <a:gd name="T26" fmla="*/ 22 w 35"/>
                  <a:gd name="T27" fmla="*/ 0 h 87"/>
                  <a:gd name="T28" fmla="*/ 21 w 35"/>
                  <a:gd name="T29" fmla="*/ 0 h 87"/>
                  <a:gd name="T30" fmla="*/ 21 w 35"/>
                  <a:gd name="T3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87">
                    <a:moveTo>
                      <a:pt x="21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" y="86"/>
                      <a:pt x="1" y="86"/>
                      <a:pt x="1" y="86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2" name="Freeform 1981"/>
              <p:cNvSpPr/>
              <p:nvPr/>
            </p:nvSpPr>
            <p:spPr bwMode="auto">
              <a:xfrm>
                <a:off x="5784" y="2497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3" name="Freeform 1982"/>
              <p:cNvSpPr/>
              <p:nvPr/>
            </p:nvSpPr>
            <p:spPr bwMode="auto">
              <a:xfrm>
                <a:off x="5784" y="2497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4" name="Freeform 1983"/>
              <p:cNvSpPr/>
              <p:nvPr/>
            </p:nvSpPr>
            <p:spPr bwMode="auto">
              <a:xfrm>
                <a:off x="5808" y="240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5" name="Freeform 1984"/>
              <p:cNvSpPr/>
              <p:nvPr/>
            </p:nvSpPr>
            <p:spPr bwMode="auto">
              <a:xfrm>
                <a:off x="5808" y="240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6" name="Freeform 1985"/>
              <p:cNvSpPr/>
              <p:nvPr/>
            </p:nvSpPr>
            <p:spPr bwMode="auto">
              <a:xfrm>
                <a:off x="5784" y="249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7" name="Freeform 1986"/>
              <p:cNvSpPr/>
              <p:nvPr/>
            </p:nvSpPr>
            <p:spPr bwMode="auto">
              <a:xfrm>
                <a:off x="5784" y="249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8" name="Freeform 1987"/>
              <p:cNvSpPr/>
              <p:nvPr/>
            </p:nvSpPr>
            <p:spPr bwMode="auto">
              <a:xfrm>
                <a:off x="5793" y="2460"/>
                <a:ext cx="39" cy="42"/>
              </a:xfrm>
              <a:custGeom>
                <a:avLst/>
                <a:gdLst>
                  <a:gd name="T0" fmla="*/ 27 w 37"/>
                  <a:gd name="T1" fmla="*/ 0 h 40"/>
                  <a:gd name="T2" fmla="*/ 0 w 37"/>
                  <a:gd name="T3" fmla="*/ 31 h 40"/>
                  <a:gd name="T4" fmla="*/ 2 w 37"/>
                  <a:gd name="T5" fmla="*/ 37 h 40"/>
                  <a:gd name="T6" fmla="*/ 33 w 37"/>
                  <a:gd name="T7" fmla="*/ 40 h 40"/>
                  <a:gd name="T8" fmla="*/ 37 w 37"/>
                  <a:gd name="T9" fmla="*/ 36 h 40"/>
                  <a:gd name="T10" fmla="*/ 27 w 37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0">
                    <a:moveTo>
                      <a:pt x="27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1" y="32"/>
                      <a:pt x="2" y="34"/>
                      <a:pt x="2" y="37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4" y="38"/>
                      <a:pt x="35" y="37"/>
                      <a:pt x="37" y="36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9" name="Freeform 1988"/>
              <p:cNvSpPr/>
              <p:nvPr/>
            </p:nvSpPr>
            <p:spPr bwMode="auto">
              <a:xfrm>
                <a:off x="5788" y="2493"/>
                <a:ext cx="7" cy="6"/>
              </a:xfrm>
              <a:custGeom>
                <a:avLst/>
                <a:gdLst>
                  <a:gd name="T0" fmla="*/ 5 w 7"/>
                  <a:gd name="T1" fmla="*/ 0 h 6"/>
                  <a:gd name="T2" fmla="*/ 0 w 7"/>
                  <a:gd name="T3" fmla="*/ 5 h 6"/>
                  <a:gd name="T4" fmla="*/ 7 w 7"/>
                  <a:gd name="T5" fmla="*/ 6 h 6"/>
                  <a:gd name="T6" fmla="*/ 5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6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0" name="Freeform 1989"/>
              <p:cNvSpPr/>
              <p:nvPr/>
            </p:nvSpPr>
            <p:spPr bwMode="auto">
              <a:xfrm>
                <a:off x="5828" y="2498"/>
                <a:ext cx="5" cy="5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5 w 5"/>
                  <a:gd name="T5" fmla="*/ 5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2" y="1"/>
                      <a:pt x="1" y="2"/>
                      <a:pt x="0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1" name="Freeform 1990"/>
              <p:cNvSpPr/>
              <p:nvPr/>
            </p:nvSpPr>
            <p:spPr bwMode="auto">
              <a:xfrm>
                <a:off x="5787" y="2459"/>
                <a:ext cx="46" cy="44"/>
              </a:xfrm>
              <a:custGeom>
                <a:avLst/>
                <a:gdLst>
                  <a:gd name="T0" fmla="*/ 34 w 46"/>
                  <a:gd name="T1" fmla="*/ 0 h 44"/>
                  <a:gd name="T2" fmla="*/ 0 w 46"/>
                  <a:gd name="T3" fmla="*/ 38 h 44"/>
                  <a:gd name="T4" fmla="*/ 0 w 46"/>
                  <a:gd name="T5" fmla="*/ 39 h 44"/>
                  <a:gd name="T6" fmla="*/ 46 w 46"/>
                  <a:gd name="T7" fmla="*/ 44 h 44"/>
                  <a:gd name="T8" fmla="*/ 41 w 46"/>
                  <a:gd name="T9" fmla="*/ 43 h 44"/>
                  <a:gd name="T10" fmla="*/ 8 w 46"/>
                  <a:gd name="T11" fmla="*/ 40 h 44"/>
                  <a:gd name="T12" fmla="*/ 1 w 46"/>
                  <a:gd name="T13" fmla="*/ 39 h 44"/>
                  <a:gd name="T14" fmla="*/ 6 w 46"/>
                  <a:gd name="T15" fmla="*/ 34 h 44"/>
                  <a:gd name="T16" fmla="*/ 34 w 46"/>
                  <a:gd name="T17" fmla="*/ 1 h 44"/>
                  <a:gd name="T18" fmla="*/ 34 w 46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4">
                    <a:moveTo>
                      <a:pt x="34" y="0"/>
                    </a:moveTo>
                    <a:lnTo>
                      <a:pt x="0" y="38"/>
                    </a:lnTo>
                    <a:lnTo>
                      <a:pt x="0" y="39"/>
                    </a:lnTo>
                    <a:lnTo>
                      <a:pt x="46" y="44"/>
                    </a:lnTo>
                    <a:lnTo>
                      <a:pt x="41" y="43"/>
                    </a:lnTo>
                    <a:lnTo>
                      <a:pt x="8" y="40"/>
                    </a:lnTo>
                    <a:lnTo>
                      <a:pt x="1" y="39"/>
                    </a:lnTo>
                    <a:lnTo>
                      <a:pt x="6" y="34"/>
                    </a:lnTo>
                    <a:lnTo>
                      <a:pt x="34" y="1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2" name="Freeform 1991"/>
              <p:cNvSpPr/>
              <p:nvPr/>
            </p:nvSpPr>
            <p:spPr bwMode="auto">
              <a:xfrm>
                <a:off x="5787" y="2459"/>
                <a:ext cx="46" cy="44"/>
              </a:xfrm>
              <a:custGeom>
                <a:avLst/>
                <a:gdLst>
                  <a:gd name="T0" fmla="*/ 34 w 46"/>
                  <a:gd name="T1" fmla="*/ 0 h 44"/>
                  <a:gd name="T2" fmla="*/ 0 w 46"/>
                  <a:gd name="T3" fmla="*/ 38 h 44"/>
                  <a:gd name="T4" fmla="*/ 0 w 46"/>
                  <a:gd name="T5" fmla="*/ 39 h 44"/>
                  <a:gd name="T6" fmla="*/ 46 w 46"/>
                  <a:gd name="T7" fmla="*/ 44 h 44"/>
                  <a:gd name="T8" fmla="*/ 41 w 46"/>
                  <a:gd name="T9" fmla="*/ 43 h 44"/>
                  <a:gd name="T10" fmla="*/ 8 w 46"/>
                  <a:gd name="T11" fmla="*/ 40 h 44"/>
                  <a:gd name="T12" fmla="*/ 1 w 46"/>
                  <a:gd name="T13" fmla="*/ 39 h 44"/>
                  <a:gd name="T14" fmla="*/ 6 w 46"/>
                  <a:gd name="T15" fmla="*/ 34 h 44"/>
                  <a:gd name="T16" fmla="*/ 34 w 46"/>
                  <a:gd name="T17" fmla="*/ 1 h 44"/>
                  <a:gd name="T18" fmla="*/ 34 w 46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4">
                    <a:moveTo>
                      <a:pt x="34" y="0"/>
                    </a:moveTo>
                    <a:lnTo>
                      <a:pt x="0" y="38"/>
                    </a:lnTo>
                    <a:lnTo>
                      <a:pt x="0" y="39"/>
                    </a:lnTo>
                    <a:lnTo>
                      <a:pt x="46" y="44"/>
                    </a:lnTo>
                    <a:lnTo>
                      <a:pt x="41" y="43"/>
                    </a:lnTo>
                    <a:lnTo>
                      <a:pt x="8" y="40"/>
                    </a:lnTo>
                    <a:lnTo>
                      <a:pt x="1" y="39"/>
                    </a:lnTo>
                    <a:lnTo>
                      <a:pt x="6" y="34"/>
                    </a:lnTo>
                    <a:lnTo>
                      <a:pt x="34" y="1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3" name="Freeform 1992"/>
              <p:cNvSpPr/>
              <p:nvPr/>
            </p:nvSpPr>
            <p:spPr bwMode="auto">
              <a:xfrm>
                <a:off x="5786" y="2457"/>
                <a:ext cx="49" cy="46"/>
              </a:xfrm>
              <a:custGeom>
                <a:avLst/>
                <a:gdLst>
                  <a:gd name="T0" fmla="*/ 37 w 49"/>
                  <a:gd name="T1" fmla="*/ 0 h 46"/>
                  <a:gd name="T2" fmla="*/ 35 w 49"/>
                  <a:gd name="T3" fmla="*/ 2 h 46"/>
                  <a:gd name="T4" fmla="*/ 35 w 49"/>
                  <a:gd name="T5" fmla="*/ 3 h 46"/>
                  <a:gd name="T6" fmla="*/ 46 w 49"/>
                  <a:gd name="T7" fmla="*/ 41 h 46"/>
                  <a:gd name="T8" fmla="*/ 47 w 49"/>
                  <a:gd name="T9" fmla="*/ 46 h 46"/>
                  <a:gd name="T10" fmla="*/ 1 w 49"/>
                  <a:gd name="T11" fmla="*/ 41 h 46"/>
                  <a:gd name="T12" fmla="*/ 1 w 49"/>
                  <a:gd name="T13" fmla="*/ 40 h 46"/>
                  <a:gd name="T14" fmla="*/ 0 w 49"/>
                  <a:gd name="T15" fmla="*/ 41 h 46"/>
                  <a:gd name="T16" fmla="*/ 49 w 49"/>
                  <a:gd name="T17" fmla="*/ 46 h 46"/>
                  <a:gd name="T18" fmla="*/ 37 w 49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46">
                    <a:moveTo>
                      <a:pt x="37" y="0"/>
                    </a:moveTo>
                    <a:lnTo>
                      <a:pt x="35" y="2"/>
                    </a:lnTo>
                    <a:lnTo>
                      <a:pt x="35" y="3"/>
                    </a:lnTo>
                    <a:lnTo>
                      <a:pt x="46" y="41"/>
                    </a:lnTo>
                    <a:lnTo>
                      <a:pt x="47" y="46"/>
                    </a:lnTo>
                    <a:lnTo>
                      <a:pt x="1" y="41"/>
                    </a:lnTo>
                    <a:lnTo>
                      <a:pt x="1" y="40"/>
                    </a:lnTo>
                    <a:lnTo>
                      <a:pt x="0" y="41"/>
                    </a:lnTo>
                    <a:lnTo>
                      <a:pt x="49" y="46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4" name="Freeform 1993"/>
              <p:cNvSpPr/>
              <p:nvPr/>
            </p:nvSpPr>
            <p:spPr bwMode="auto">
              <a:xfrm>
                <a:off x="5786" y="2457"/>
                <a:ext cx="49" cy="46"/>
              </a:xfrm>
              <a:custGeom>
                <a:avLst/>
                <a:gdLst>
                  <a:gd name="T0" fmla="*/ 37 w 49"/>
                  <a:gd name="T1" fmla="*/ 0 h 46"/>
                  <a:gd name="T2" fmla="*/ 35 w 49"/>
                  <a:gd name="T3" fmla="*/ 2 h 46"/>
                  <a:gd name="T4" fmla="*/ 35 w 49"/>
                  <a:gd name="T5" fmla="*/ 3 h 46"/>
                  <a:gd name="T6" fmla="*/ 46 w 49"/>
                  <a:gd name="T7" fmla="*/ 41 h 46"/>
                  <a:gd name="T8" fmla="*/ 47 w 49"/>
                  <a:gd name="T9" fmla="*/ 46 h 46"/>
                  <a:gd name="T10" fmla="*/ 1 w 49"/>
                  <a:gd name="T11" fmla="*/ 41 h 46"/>
                  <a:gd name="T12" fmla="*/ 1 w 49"/>
                  <a:gd name="T13" fmla="*/ 40 h 46"/>
                  <a:gd name="T14" fmla="*/ 0 w 49"/>
                  <a:gd name="T15" fmla="*/ 41 h 46"/>
                  <a:gd name="T16" fmla="*/ 49 w 49"/>
                  <a:gd name="T17" fmla="*/ 46 h 46"/>
                  <a:gd name="T18" fmla="*/ 37 w 49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46">
                    <a:moveTo>
                      <a:pt x="37" y="0"/>
                    </a:moveTo>
                    <a:lnTo>
                      <a:pt x="35" y="2"/>
                    </a:lnTo>
                    <a:lnTo>
                      <a:pt x="35" y="3"/>
                    </a:lnTo>
                    <a:lnTo>
                      <a:pt x="46" y="41"/>
                    </a:lnTo>
                    <a:lnTo>
                      <a:pt x="47" y="46"/>
                    </a:lnTo>
                    <a:lnTo>
                      <a:pt x="1" y="41"/>
                    </a:lnTo>
                    <a:lnTo>
                      <a:pt x="1" y="40"/>
                    </a:lnTo>
                    <a:lnTo>
                      <a:pt x="0" y="41"/>
                    </a:lnTo>
                    <a:lnTo>
                      <a:pt x="49" y="46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5" name="Freeform 1994"/>
              <p:cNvSpPr/>
              <p:nvPr/>
            </p:nvSpPr>
            <p:spPr bwMode="auto">
              <a:xfrm>
                <a:off x="5784" y="2498"/>
                <a:ext cx="51" cy="7"/>
              </a:xfrm>
              <a:custGeom>
                <a:avLst/>
                <a:gdLst>
                  <a:gd name="T0" fmla="*/ 2 w 51"/>
                  <a:gd name="T1" fmla="*/ 0 h 7"/>
                  <a:gd name="T2" fmla="*/ 0 w 51"/>
                  <a:gd name="T3" fmla="*/ 1 h 7"/>
                  <a:gd name="T4" fmla="*/ 51 w 51"/>
                  <a:gd name="T5" fmla="*/ 7 h 7"/>
                  <a:gd name="T6" fmla="*/ 51 w 51"/>
                  <a:gd name="T7" fmla="*/ 5 h 7"/>
                  <a:gd name="T8" fmla="*/ 2 w 5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">
                    <a:moveTo>
                      <a:pt x="2" y="0"/>
                    </a:moveTo>
                    <a:lnTo>
                      <a:pt x="0" y="1"/>
                    </a:lnTo>
                    <a:lnTo>
                      <a:pt x="51" y="7"/>
                    </a:lnTo>
                    <a:lnTo>
                      <a:pt x="51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6" name="Freeform 1995"/>
              <p:cNvSpPr/>
              <p:nvPr/>
            </p:nvSpPr>
            <p:spPr bwMode="auto">
              <a:xfrm>
                <a:off x="5784" y="2498"/>
                <a:ext cx="51" cy="7"/>
              </a:xfrm>
              <a:custGeom>
                <a:avLst/>
                <a:gdLst>
                  <a:gd name="T0" fmla="*/ 2 w 51"/>
                  <a:gd name="T1" fmla="*/ 0 h 7"/>
                  <a:gd name="T2" fmla="*/ 0 w 51"/>
                  <a:gd name="T3" fmla="*/ 1 h 7"/>
                  <a:gd name="T4" fmla="*/ 51 w 51"/>
                  <a:gd name="T5" fmla="*/ 7 h 7"/>
                  <a:gd name="T6" fmla="*/ 51 w 51"/>
                  <a:gd name="T7" fmla="*/ 5 h 7"/>
                  <a:gd name="T8" fmla="*/ 2 w 5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">
                    <a:moveTo>
                      <a:pt x="2" y="0"/>
                    </a:moveTo>
                    <a:lnTo>
                      <a:pt x="0" y="1"/>
                    </a:lnTo>
                    <a:lnTo>
                      <a:pt x="51" y="7"/>
                    </a:lnTo>
                    <a:lnTo>
                      <a:pt x="51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7" name="Freeform 1996"/>
              <p:cNvSpPr/>
              <p:nvPr/>
            </p:nvSpPr>
            <p:spPr bwMode="auto">
              <a:xfrm>
                <a:off x="5702" y="2439"/>
                <a:ext cx="74" cy="66"/>
              </a:xfrm>
              <a:custGeom>
                <a:avLst/>
                <a:gdLst>
                  <a:gd name="T0" fmla="*/ 9 w 70"/>
                  <a:gd name="T1" fmla="*/ 0 h 63"/>
                  <a:gd name="T2" fmla="*/ 5 w 70"/>
                  <a:gd name="T3" fmla="*/ 2 h 63"/>
                  <a:gd name="T4" fmla="*/ 0 w 70"/>
                  <a:gd name="T5" fmla="*/ 50 h 63"/>
                  <a:gd name="T6" fmla="*/ 8 w 70"/>
                  <a:gd name="T7" fmla="*/ 63 h 63"/>
                  <a:gd name="T8" fmla="*/ 68 w 70"/>
                  <a:gd name="T9" fmla="*/ 57 h 63"/>
                  <a:gd name="T10" fmla="*/ 70 w 70"/>
                  <a:gd name="T11" fmla="*/ 52 h 63"/>
                  <a:gd name="T12" fmla="*/ 9 w 70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63">
                    <a:moveTo>
                      <a:pt x="9" y="0"/>
                    </a:moveTo>
                    <a:cubicBezTo>
                      <a:pt x="8" y="1"/>
                      <a:pt x="7" y="1"/>
                      <a:pt x="5" y="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9" y="53"/>
                      <a:pt x="70" y="52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8" name="Freeform 1997"/>
              <p:cNvSpPr/>
              <p:nvPr/>
            </p:nvSpPr>
            <p:spPr bwMode="auto">
              <a:xfrm>
                <a:off x="5707" y="2436"/>
                <a:ext cx="5" cy="5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1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4"/>
                      <a:pt x="3" y="4"/>
                      <a:pt x="4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9" name="Freeform 1998"/>
              <p:cNvSpPr/>
              <p:nvPr/>
            </p:nvSpPr>
            <p:spPr bwMode="auto">
              <a:xfrm>
                <a:off x="5774" y="2494"/>
                <a:ext cx="6" cy="5"/>
              </a:xfrm>
              <a:custGeom>
                <a:avLst/>
                <a:gdLst>
                  <a:gd name="T0" fmla="*/ 2 w 6"/>
                  <a:gd name="T1" fmla="*/ 0 h 5"/>
                  <a:gd name="T2" fmla="*/ 0 w 6"/>
                  <a:gd name="T3" fmla="*/ 5 h 5"/>
                  <a:gd name="T4" fmla="*/ 6 w 6"/>
                  <a:gd name="T5" fmla="*/ 4 h 5"/>
                  <a:gd name="T6" fmla="*/ 2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0"/>
                    </a:moveTo>
                    <a:cubicBezTo>
                      <a:pt x="1" y="1"/>
                      <a:pt x="0" y="3"/>
                      <a:pt x="0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0" name="Freeform 1999"/>
              <p:cNvSpPr/>
              <p:nvPr/>
            </p:nvSpPr>
            <p:spPr bwMode="auto">
              <a:xfrm>
                <a:off x="5701" y="2432"/>
                <a:ext cx="82" cy="74"/>
              </a:xfrm>
              <a:custGeom>
                <a:avLst/>
                <a:gdLst>
                  <a:gd name="T0" fmla="*/ 5 w 82"/>
                  <a:gd name="T1" fmla="*/ 0 h 74"/>
                  <a:gd name="T2" fmla="*/ 5 w 82"/>
                  <a:gd name="T3" fmla="*/ 0 h 74"/>
                  <a:gd name="T4" fmla="*/ 0 w 82"/>
                  <a:gd name="T5" fmla="*/ 57 h 74"/>
                  <a:gd name="T6" fmla="*/ 1 w 82"/>
                  <a:gd name="T7" fmla="*/ 60 h 74"/>
                  <a:gd name="T8" fmla="*/ 6 w 82"/>
                  <a:gd name="T9" fmla="*/ 9 h 74"/>
                  <a:gd name="T10" fmla="*/ 7 w 82"/>
                  <a:gd name="T11" fmla="*/ 4 h 74"/>
                  <a:gd name="T12" fmla="*/ 11 w 82"/>
                  <a:gd name="T13" fmla="*/ 7 h 74"/>
                  <a:gd name="T14" fmla="*/ 75 w 82"/>
                  <a:gd name="T15" fmla="*/ 62 h 74"/>
                  <a:gd name="T16" fmla="*/ 79 w 82"/>
                  <a:gd name="T17" fmla="*/ 66 h 74"/>
                  <a:gd name="T18" fmla="*/ 73 w 82"/>
                  <a:gd name="T19" fmla="*/ 67 h 74"/>
                  <a:gd name="T20" fmla="*/ 9 w 82"/>
                  <a:gd name="T21" fmla="*/ 73 h 74"/>
                  <a:gd name="T22" fmla="*/ 9 w 82"/>
                  <a:gd name="T23" fmla="*/ 74 h 74"/>
                  <a:gd name="T24" fmla="*/ 81 w 82"/>
                  <a:gd name="T25" fmla="*/ 67 h 74"/>
                  <a:gd name="T26" fmla="*/ 82 w 82"/>
                  <a:gd name="T27" fmla="*/ 66 h 74"/>
                  <a:gd name="T28" fmla="*/ 5 w 82"/>
                  <a:gd name="T2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74">
                    <a:moveTo>
                      <a:pt x="5" y="0"/>
                    </a:moveTo>
                    <a:lnTo>
                      <a:pt x="5" y="0"/>
                    </a:lnTo>
                    <a:lnTo>
                      <a:pt x="0" y="57"/>
                    </a:lnTo>
                    <a:lnTo>
                      <a:pt x="1" y="60"/>
                    </a:lnTo>
                    <a:lnTo>
                      <a:pt x="6" y="9"/>
                    </a:lnTo>
                    <a:lnTo>
                      <a:pt x="7" y="4"/>
                    </a:lnTo>
                    <a:lnTo>
                      <a:pt x="11" y="7"/>
                    </a:lnTo>
                    <a:lnTo>
                      <a:pt x="75" y="62"/>
                    </a:lnTo>
                    <a:lnTo>
                      <a:pt x="79" y="66"/>
                    </a:lnTo>
                    <a:lnTo>
                      <a:pt x="73" y="67"/>
                    </a:lnTo>
                    <a:lnTo>
                      <a:pt x="9" y="73"/>
                    </a:lnTo>
                    <a:lnTo>
                      <a:pt x="9" y="74"/>
                    </a:lnTo>
                    <a:lnTo>
                      <a:pt x="81" y="67"/>
                    </a:lnTo>
                    <a:lnTo>
                      <a:pt x="82" y="6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1" name="Freeform 2000"/>
              <p:cNvSpPr/>
              <p:nvPr/>
            </p:nvSpPr>
            <p:spPr bwMode="auto">
              <a:xfrm>
                <a:off x="5701" y="2432"/>
                <a:ext cx="82" cy="74"/>
              </a:xfrm>
              <a:custGeom>
                <a:avLst/>
                <a:gdLst>
                  <a:gd name="T0" fmla="*/ 5 w 82"/>
                  <a:gd name="T1" fmla="*/ 0 h 74"/>
                  <a:gd name="T2" fmla="*/ 5 w 82"/>
                  <a:gd name="T3" fmla="*/ 0 h 74"/>
                  <a:gd name="T4" fmla="*/ 0 w 82"/>
                  <a:gd name="T5" fmla="*/ 57 h 74"/>
                  <a:gd name="T6" fmla="*/ 1 w 82"/>
                  <a:gd name="T7" fmla="*/ 60 h 74"/>
                  <a:gd name="T8" fmla="*/ 6 w 82"/>
                  <a:gd name="T9" fmla="*/ 9 h 74"/>
                  <a:gd name="T10" fmla="*/ 7 w 82"/>
                  <a:gd name="T11" fmla="*/ 4 h 74"/>
                  <a:gd name="T12" fmla="*/ 11 w 82"/>
                  <a:gd name="T13" fmla="*/ 7 h 74"/>
                  <a:gd name="T14" fmla="*/ 75 w 82"/>
                  <a:gd name="T15" fmla="*/ 62 h 74"/>
                  <a:gd name="T16" fmla="*/ 79 w 82"/>
                  <a:gd name="T17" fmla="*/ 66 h 74"/>
                  <a:gd name="T18" fmla="*/ 73 w 82"/>
                  <a:gd name="T19" fmla="*/ 67 h 74"/>
                  <a:gd name="T20" fmla="*/ 9 w 82"/>
                  <a:gd name="T21" fmla="*/ 73 h 74"/>
                  <a:gd name="T22" fmla="*/ 9 w 82"/>
                  <a:gd name="T23" fmla="*/ 74 h 74"/>
                  <a:gd name="T24" fmla="*/ 81 w 82"/>
                  <a:gd name="T25" fmla="*/ 67 h 74"/>
                  <a:gd name="T26" fmla="*/ 82 w 82"/>
                  <a:gd name="T27" fmla="*/ 66 h 74"/>
                  <a:gd name="T28" fmla="*/ 5 w 82"/>
                  <a:gd name="T2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74">
                    <a:moveTo>
                      <a:pt x="5" y="0"/>
                    </a:moveTo>
                    <a:lnTo>
                      <a:pt x="5" y="0"/>
                    </a:lnTo>
                    <a:lnTo>
                      <a:pt x="0" y="57"/>
                    </a:lnTo>
                    <a:lnTo>
                      <a:pt x="1" y="60"/>
                    </a:lnTo>
                    <a:lnTo>
                      <a:pt x="6" y="9"/>
                    </a:lnTo>
                    <a:lnTo>
                      <a:pt x="7" y="4"/>
                    </a:lnTo>
                    <a:lnTo>
                      <a:pt x="11" y="7"/>
                    </a:lnTo>
                    <a:lnTo>
                      <a:pt x="75" y="62"/>
                    </a:lnTo>
                    <a:lnTo>
                      <a:pt x="79" y="66"/>
                    </a:lnTo>
                    <a:lnTo>
                      <a:pt x="73" y="67"/>
                    </a:lnTo>
                    <a:lnTo>
                      <a:pt x="9" y="73"/>
                    </a:lnTo>
                    <a:lnTo>
                      <a:pt x="9" y="74"/>
                    </a:lnTo>
                    <a:lnTo>
                      <a:pt x="81" y="67"/>
                    </a:lnTo>
                    <a:lnTo>
                      <a:pt x="82" y="66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2" name="Freeform 2001"/>
              <p:cNvSpPr/>
              <p:nvPr/>
            </p:nvSpPr>
            <p:spPr bwMode="auto">
              <a:xfrm>
                <a:off x="5701" y="2489"/>
                <a:ext cx="9" cy="17"/>
              </a:xfrm>
              <a:custGeom>
                <a:avLst/>
                <a:gdLst>
                  <a:gd name="T0" fmla="*/ 0 w 9"/>
                  <a:gd name="T1" fmla="*/ 0 h 17"/>
                  <a:gd name="T2" fmla="*/ 0 w 9"/>
                  <a:gd name="T3" fmla="*/ 4 h 17"/>
                  <a:gd name="T4" fmla="*/ 8 w 9"/>
                  <a:gd name="T5" fmla="*/ 17 h 17"/>
                  <a:gd name="T6" fmla="*/ 9 w 9"/>
                  <a:gd name="T7" fmla="*/ 17 h 17"/>
                  <a:gd name="T8" fmla="*/ 9 w 9"/>
                  <a:gd name="T9" fmla="*/ 16 h 17"/>
                  <a:gd name="T10" fmla="*/ 1 w 9"/>
                  <a:gd name="T11" fmla="*/ 3 h 17"/>
                  <a:gd name="T12" fmla="*/ 0 w 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7">
                    <a:moveTo>
                      <a:pt x="0" y="0"/>
                    </a:moveTo>
                    <a:lnTo>
                      <a:pt x="0" y="4"/>
                    </a:lnTo>
                    <a:lnTo>
                      <a:pt x="8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3" name="Freeform 2002"/>
              <p:cNvSpPr/>
              <p:nvPr/>
            </p:nvSpPr>
            <p:spPr bwMode="auto">
              <a:xfrm>
                <a:off x="5701" y="2489"/>
                <a:ext cx="9" cy="17"/>
              </a:xfrm>
              <a:custGeom>
                <a:avLst/>
                <a:gdLst>
                  <a:gd name="T0" fmla="*/ 0 w 9"/>
                  <a:gd name="T1" fmla="*/ 0 h 17"/>
                  <a:gd name="T2" fmla="*/ 0 w 9"/>
                  <a:gd name="T3" fmla="*/ 4 h 17"/>
                  <a:gd name="T4" fmla="*/ 8 w 9"/>
                  <a:gd name="T5" fmla="*/ 17 h 17"/>
                  <a:gd name="T6" fmla="*/ 9 w 9"/>
                  <a:gd name="T7" fmla="*/ 17 h 17"/>
                  <a:gd name="T8" fmla="*/ 9 w 9"/>
                  <a:gd name="T9" fmla="*/ 16 h 17"/>
                  <a:gd name="T10" fmla="*/ 1 w 9"/>
                  <a:gd name="T11" fmla="*/ 3 h 17"/>
                  <a:gd name="T12" fmla="*/ 0 w 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7">
                    <a:moveTo>
                      <a:pt x="0" y="0"/>
                    </a:moveTo>
                    <a:lnTo>
                      <a:pt x="0" y="4"/>
                    </a:lnTo>
                    <a:lnTo>
                      <a:pt x="8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4" name="Freeform 2003"/>
              <p:cNvSpPr/>
              <p:nvPr/>
            </p:nvSpPr>
            <p:spPr bwMode="auto">
              <a:xfrm>
                <a:off x="5782" y="249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5" name="Freeform 2004"/>
              <p:cNvSpPr/>
              <p:nvPr/>
            </p:nvSpPr>
            <p:spPr bwMode="auto">
              <a:xfrm>
                <a:off x="5782" y="249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6" name="Freeform 2005"/>
              <p:cNvSpPr>
                <a:spLocks noEditPoints="1"/>
              </p:cNvSpPr>
              <p:nvPr/>
            </p:nvSpPr>
            <p:spPr bwMode="auto">
              <a:xfrm>
                <a:off x="5635" y="2210"/>
                <a:ext cx="99" cy="65"/>
              </a:xfrm>
              <a:custGeom>
                <a:avLst/>
                <a:gdLst>
                  <a:gd name="T0" fmla="*/ 88 w 93"/>
                  <a:gd name="T1" fmla="*/ 43 h 62"/>
                  <a:gd name="T2" fmla="*/ 68 w 93"/>
                  <a:gd name="T3" fmla="*/ 44 h 62"/>
                  <a:gd name="T4" fmla="*/ 61 w 93"/>
                  <a:gd name="T5" fmla="*/ 50 h 62"/>
                  <a:gd name="T6" fmla="*/ 60 w 93"/>
                  <a:gd name="T7" fmla="*/ 55 h 62"/>
                  <a:gd name="T8" fmla="*/ 89 w 93"/>
                  <a:gd name="T9" fmla="*/ 62 h 62"/>
                  <a:gd name="T10" fmla="*/ 93 w 93"/>
                  <a:gd name="T11" fmla="*/ 58 h 62"/>
                  <a:gd name="T12" fmla="*/ 88 w 93"/>
                  <a:gd name="T13" fmla="*/ 43 h 62"/>
                  <a:gd name="T14" fmla="*/ 4 w 93"/>
                  <a:gd name="T15" fmla="*/ 35 h 62"/>
                  <a:gd name="T16" fmla="*/ 0 w 93"/>
                  <a:gd name="T17" fmla="*/ 37 h 62"/>
                  <a:gd name="T18" fmla="*/ 0 w 93"/>
                  <a:gd name="T19" fmla="*/ 37 h 62"/>
                  <a:gd name="T20" fmla="*/ 5 w 93"/>
                  <a:gd name="T21" fmla="*/ 38 h 62"/>
                  <a:gd name="T22" fmla="*/ 4 w 93"/>
                  <a:gd name="T23" fmla="*/ 35 h 62"/>
                  <a:gd name="T24" fmla="*/ 4 w 93"/>
                  <a:gd name="T25" fmla="*/ 35 h 62"/>
                  <a:gd name="T26" fmla="*/ 67 w 93"/>
                  <a:gd name="T27" fmla="*/ 0 h 62"/>
                  <a:gd name="T28" fmla="*/ 12 w 93"/>
                  <a:gd name="T29" fmla="*/ 30 h 62"/>
                  <a:gd name="T30" fmla="*/ 15 w 93"/>
                  <a:gd name="T31" fmla="*/ 35 h 62"/>
                  <a:gd name="T32" fmla="*/ 14 w 93"/>
                  <a:gd name="T33" fmla="*/ 38 h 62"/>
                  <a:gd name="T34" fmla="*/ 53 w 93"/>
                  <a:gd name="T35" fmla="*/ 41 h 62"/>
                  <a:gd name="T36" fmla="*/ 60 w 93"/>
                  <a:gd name="T37" fmla="*/ 35 h 62"/>
                  <a:gd name="T38" fmla="*/ 61 w 93"/>
                  <a:gd name="T39" fmla="*/ 35 h 62"/>
                  <a:gd name="T40" fmla="*/ 70 w 93"/>
                  <a:gd name="T41" fmla="*/ 2 h 62"/>
                  <a:gd name="T42" fmla="*/ 67 w 93"/>
                  <a:gd name="T4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" h="62">
                    <a:moveTo>
                      <a:pt x="88" y="43"/>
                    </a:move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7"/>
                      <a:pt x="65" y="50"/>
                      <a:pt x="61" y="5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90" y="61"/>
                      <a:pt x="91" y="59"/>
                      <a:pt x="93" y="58"/>
                    </a:cubicBezTo>
                    <a:cubicBezTo>
                      <a:pt x="88" y="43"/>
                      <a:pt x="88" y="43"/>
                      <a:pt x="88" y="43"/>
                    </a:cubicBezTo>
                    <a:moveTo>
                      <a:pt x="4" y="35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4" y="37"/>
                      <a:pt x="4" y="36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moveTo>
                      <a:pt x="67" y="0"/>
                    </a:moveTo>
                    <a:cubicBezTo>
                      <a:pt x="12" y="30"/>
                      <a:pt x="12" y="30"/>
                      <a:pt x="12" y="30"/>
                    </a:cubicBezTo>
                    <a:cubicBezTo>
                      <a:pt x="14" y="31"/>
                      <a:pt x="15" y="33"/>
                      <a:pt x="15" y="35"/>
                    </a:cubicBezTo>
                    <a:cubicBezTo>
                      <a:pt x="15" y="36"/>
                      <a:pt x="15" y="37"/>
                      <a:pt x="14" y="38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37"/>
                      <a:pt x="57" y="35"/>
                      <a:pt x="60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9" y="1"/>
                      <a:pt x="68" y="1"/>
                      <a:pt x="6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7" name="Freeform 2006"/>
              <p:cNvSpPr/>
              <p:nvPr/>
            </p:nvSpPr>
            <p:spPr bwMode="auto">
              <a:xfrm>
                <a:off x="5730" y="2271"/>
                <a:ext cx="6" cy="6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6 w 6"/>
                  <a:gd name="T5" fmla="*/ 6 h 6"/>
                  <a:gd name="T6" fmla="*/ 4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2" y="1"/>
                      <a:pt x="1" y="3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8" name="Freeform 2007"/>
              <p:cNvSpPr>
                <a:spLocks noEditPoints="1"/>
              </p:cNvSpPr>
              <p:nvPr/>
            </p:nvSpPr>
            <p:spPr bwMode="auto">
              <a:xfrm>
                <a:off x="5691" y="2247"/>
                <a:ext cx="16" cy="15"/>
              </a:xfrm>
              <a:custGeom>
                <a:avLst/>
                <a:gdLst>
                  <a:gd name="T0" fmla="*/ 15 w 15"/>
                  <a:gd name="T1" fmla="*/ 9 h 15"/>
                  <a:gd name="T2" fmla="*/ 9 w 15"/>
                  <a:gd name="T3" fmla="*/ 9 h 15"/>
                  <a:gd name="T4" fmla="*/ 8 w 15"/>
                  <a:gd name="T5" fmla="*/ 15 h 15"/>
                  <a:gd name="T6" fmla="*/ 15 w 15"/>
                  <a:gd name="T7" fmla="*/ 9 h 15"/>
                  <a:gd name="T8" fmla="*/ 7 w 15"/>
                  <a:gd name="T9" fmla="*/ 0 h 15"/>
                  <a:gd name="T10" fmla="*/ 0 w 15"/>
                  <a:gd name="T11" fmla="*/ 6 h 15"/>
                  <a:gd name="T12" fmla="*/ 6 w 15"/>
                  <a:gd name="T13" fmla="*/ 6 h 15"/>
                  <a:gd name="T14" fmla="*/ 8 w 15"/>
                  <a:gd name="T15" fmla="*/ 0 h 15"/>
                  <a:gd name="T16" fmla="*/ 7 w 15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2" y="15"/>
                      <a:pt x="15" y="12"/>
                      <a:pt x="15" y="9"/>
                    </a:cubicBezTo>
                    <a:moveTo>
                      <a:pt x="7" y="0"/>
                    </a:moveTo>
                    <a:cubicBezTo>
                      <a:pt x="4" y="0"/>
                      <a:pt x="1" y="2"/>
                      <a:pt x="0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9" name="Freeform 2008"/>
              <p:cNvSpPr/>
              <p:nvPr/>
            </p:nvSpPr>
            <p:spPr bwMode="auto">
              <a:xfrm>
                <a:off x="5640" y="2241"/>
                <a:ext cx="11" cy="9"/>
              </a:xfrm>
              <a:custGeom>
                <a:avLst/>
                <a:gdLst>
                  <a:gd name="T0" fmla="*/ 8 w 11"/>
                  <a:gd name="T1" fmla="*/ 0 h 8"/>
                  <a:gd name="T2" fmla="*/ 0 w 11"/>
                  <a:gd name="T3" fmla="*/ 5 h 8"/>
                  <a:gd name="T4" fmla="*/ 0 w 11"/>
                  <a:gd name="T5" fmla="*/ 5 h 8"/>
                  <a:gd name="T6" fmla="*/ 1 w 11"/>
                  <a:gd name="T7" fmla="*/ 8 h 8"/>
                  <a:gd name="T8" fmla="*/ 10 w 11"/>
                  <a:gd name="T9" fmla="*/ 8 h 8"/>
                  <a:gd name="T10" fmla="*/ 11 w 11"/>
                  <a:gd name="T11" fmla="*/ 5 h 8"/>
                  <a:gd name="T12" fmla="*/ 8 w 11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8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7"/>
                      <a:pt x="11" y="6"/>
                      <a:pt x="11" y="5"/>
                    </a:cubicBezTo>
                    <a:cubicBezTo>
                      <a:pt x="11" y="3"/>
                      <a:pt x="10" y="1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0" name="Freeform 2009"/>
              <p:cNvSpPr/>
              <p:nvPr/>
            </p:nvSpPr>
            <p:spPr bwMode="auto">
              <a:xfrm>
                <a:off x="5634" y="224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1" name="Freeform 2010"/>
              <p:cNvSpPr/>
              <p:nvPr/>
            </p:nvSpPr>
            <p:spPr bwMode="auto">
              <a:xfrm>
                <a:off x="5706" y="2207"/>
                <a:ext cx="4" cy="5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3 h 5"/>
                  <a:gd name="T4" fmla="*/ 3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4"/>
                      <a:pt x="3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2" name="Freeform 2011"/>
              <p:cNvSpPr/>
              <p:nvPr/>
            </p:nvSpPr>
            <p:spPr bwMode="auto">
              <a:xfrm>
                <a:off x="5633" y="2249"/>
                <a:ext cx="65" cy="5"/>
              </a:xfrm>
              <a:custGeom>
                <a:avLst/>
                <a:gdLst>
                  <a:gd name="T0" fmla="*/ 1 w 65"/>
                  <a:gd name="T1" fmla="*/ 0 h 5"/>
                  <a:gd name="T2" fmla="*/ 0 w 65"/>
                  <a:gd name="T3" fmla="*/ 1 h 5"/>
                  <a:gd name="T4" fmla="*/ 5 w 65"/>
                  <a:gd name="T5" fmla="*/ 2 h 5"/>
                  <a:gd name="T6" fmla="*/ 65 w 65"/>
                  <a:gd name="T7" fmla="*/ 5 h 5"/>
                  <a:gd name="T8" fmla="*/ 65 w 65"/>
                  <a:gd name="T9" fmla="*/ 5 h 5"/>
                  <a:gd name="T10" fmla="*/ 65 w 65"/>
                  <a:gd name="T11" fmla="*/ 4 h 5"/>
                  <a:gd name="T12" fmla="*/ 58 w 65"/>
                  <a:gd name="T13" fmla="*/ 4 h 5"/>
                  <a:gd name="T14" fmla="*/ 17 w 65"/>
                  <a:gd name="T15" fmla="*/ 1 h 5"/>
                  <a:gd name="T16" fmla="*/ 8 w 65"/>
                  <a:gd name="T17" fmla="*/ 1 h 5"/>
                  <a:gd name="T18" fmla="*/ 2 w 65"/>
                  <a:gd name="T19" fmla="*/ 0 h 5"/>
                  <a:gd name="T20" fmla="*/ 1 w 6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5">
                    <a:moveTo>
                      <a:pt x="1" y="0"/>
                    </a:moveTo>
                    <a:lnTo>
                      <a:pt x="0" y="1"/>
                    </a:lnTo>
                    <a:lnTo>
                      <a:pt x="5" y="2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5" y="4"/>
                    </a:lnTo>
                    <a:lnTo>
                      <a:pt x="58" y="4"/>
                    </a:lnTo>
                    <a:lnTo>
                      <a:pt x="17" y="1"/>
                    </a:lnTo>
                    <a:lnTo>
                      <a:pt x="8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3" name="Freeform 2012"/>
              <p:cNvSpPr/>
              <p:nvPr/>
            </p:nvSpPr>
            <p:spPr bwMode="auto">
              <a:xfrm>
                <a:off x="5633" y="2249"/>
                <a:ext cx="65" cy="5"/>
              </a:xfrm>
              <a:custGeom>
                <a:avLst/>
                <a:gdLst>
                  <a:gd name="T0" fmla="*/ 1 w 65"/>
                  <a:gd name="T1" fmla="*/ 0 h 5"/>
                  <a:gd name="T2" fmla="*/ 0 w 65"/>
                  <a:gd name="T3" fmla="*/ 1 h 5"/>
                  <a:gd name="T4" fmla="*/ 5 w 65"/>
                  <a:gd name="T5" fmla="*/ 2 h 5"/>
                  <a:gd name="T6" fmla="*/ 65 w 65"/>
                  <a:gd name="T7" fmla="*/ 5 h 5"/>
                  <a:gd name="T8" fmla="*/ 65 w 65"/>
                  <a:gd name="T9" fmla="*/ 5 h 5"/>
                  <a:gd name="T10" fmla="*/ 65 w 65"/>
                  <a:gd name="T11" fmla="*/ 4 h 5"/>
                  <a:gd name="T12" fmla="*/ 58 w 65"/>
                  <a:gd name="T13" fmla="*/ 4 h 5"/>
                  <a:gd name="T14" fmla="*/ 17 w 65"/>
                  <a:gd name="T15" fmla="*/ 1 h 5"/>
                  <a:gd name="T16" fmla="*/ 8 w 65"/>
                  <a:gd name="T17" fmla="*/ 1 h 5"/>
                  <a:gd name="T18" fmla="*/ 2 w 65"/>
                  <a:gd name="T19" fmla="*/ 0 h 5"/>
                  <a:gd name="T20" fmla="*/ 1 w 6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5">
                    <a:moveTo>
                      <a:pt x="1" y="0"/>
                    </a:moveTo>
                    <a:lnTo>
                      <a:pt x="0" y="1"/>
                    </a:lnTo>
                    <a:lnTo>
                      <a:pt x="5" y="2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5" y="4"/>
                    </a:lnTo>
                    <a:lnTo>
                      <a:pt x="58" y="4"/>
                    </a:lnTo>
                    <a:lnTo>
                      <a:pt x="17" y="1"/>
                    </a:lnTo>
                    <a:lnTo>
                      <a:pt x="8" y="1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4" name="Freeform 2013"/>
              <p:cNvSpPr>
                <a:spLocks noEditPoints="1"/>
              </p:cNvSpPr>
              <p:nvPr/>
            </p:nvSpPr>
            <p:spPr bwMode="auto">
              <a:xfrm>
                <a:off x="5698" y="2254"/>
                <a:ext cx="3" cy="14"/>
              </a:xfrm>
              <a:custGeom>
                <a:avLst/>
                <a:gdLst>
                  <a:gd name="T0" fmla="*/ 3 w 3"/>
                  <a:gd name="T1" fmla="*/ 2 h 13"/>
                  <a:gd name="T2" fmla="*/ 2 w 3"/>
                  <a:gd name="T3" fmla="*/ 2 h 13"/>
                  <a:gd name="T4" fmla="*/ 1 w 3"/>
                  <a:gd name="T5" fmla="*/ 2 h 13"/>
                  <a:gd name="T6" fmla="*/ 1 w 3"/>
                  <a:gd name="T7" fmla="*/ 2 h 13"/>
                  <a:gd name="T8" fmla="*/ 0 w 3"/>
                  <a:gd name="T9" fmla="*/ 12 h 13"/>
                  <a:gd name="T10" fmla="*/ 1 w 3"/>
                  <a:gd name="T11" fmla="*/ 13 h 13"/>
                  <a:gd name="T12" fmla="*/ 2 w 3"/>
                  <a:gd name="T13" fmla="*/ 8 h 13"/>
                  <a:gd name="T14" fmla="*/ 3 w 3"/>
                  <a:gd name="T15" fmla="*/ 2 h 13"/>
                  <a:gd name="T16" fmla="*/ 0 w 3"/>
                  <a:gd name="T17" fmla="*/ 0 h 13"/>
                  <a:gd name="T18" fmla="*/ 0 w 3"/>
                  <a:gd name="T19" fmla="*/ 0 h 13"/>
                  <a:gd name="T20" fmla="*/ 0 w 3"/>
                  <a:gd name="T21" fmla="*/ 0 h 13"/>
                  <a:gd name="T22" fmla="*/ 0 w 3"/>
                  <a:gd name="T23" fmla="*/ 0 h 13"/>
                  <a:gd name="T24" fmla="*/ 0 w 3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13">
                    <a:moveTo>
                      <a:pt x="3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2"/>
                      <a:pt x="3" y="2"/>
                      <a:pt x="3" y="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9" name="Group 2215"/>
            <p:cNvGrpSpPr/>
            <p:nvPr/>
          </p:nvGrpSpPr>
          <p:grpSpPr bwMode="auto">
            <a:xfrm>
              <a:off x="4860" y="2022"/>
              <a:ext cx="1069" cy="526"/>
              <a:chOff x="4860" y="2022"/>
              <a:chExt cx="1069" cy="526"/>
            </a:xfrm>
          </p:grpSpPr>
          <p:sp>
            <p:nvSpPr>
              <p:cNvPr id="2695" name="Freeform 2015"/>
              <p:cNvSpPr/>
              <p:nvPr/>
            </p:nvSpPr>
            <p:spPr bwMode="auto">
              <a:xfrm>
                <a:off x="5698" y="2207"/>
                <a:ext cx="30" cy="49"/>
              </a:xfrm>
              <a:custGeom>
                <a:avLst/>
                <a:gdLst>
                  <a:gd name="T0" fmla="*/ 14 w 29"/>
                  <a:gd name="T1" fmla="*/ 0 h 47"/>
                  <a:gd name="T2" fmla="*/ 12 w 29"/>
                  <a:gd name="T3" fmla="*/ 0 h 47"/>
                  <a:gd name="T4" fmla="*/ 11 w 29"/>
                  <a:gd name="T5" fmla="*/ 5 h 47"/>
                  <a:gd name="T6" fmla="*/ 2 w 29"/>
                  <a:gd name="T7" fmla="*/ 38 h 47"/>
                  <a:gd name="T8" fmla="*/ 0 w 29"/>
                  <a:gd name="T9" fmla="*/ 44 h 47"/>
                  <a:gd name="T10" fmla="*/ 0 w 29"/>
                  <a:gd name="T11" fmla="*/ 45 h 47"/>
                  <a:gd name="T12" fmla="*/ 0 w 29"/>
                  <a:gd name="T13" fmla="*/ 45 h 47"/>
                  <a:gd name="T14" fmla="*/ 0 w 29"/>
                  <a:gd name="T15" fmla="*/ 45 h 47"/>
                  <a:gd name="T16" fmla="*/ 1 w 29"/>
                  <a:gd name="T17" fmla="*/ 45 h 47"/>
                  <a:gd name="T18" fmla="*/ 1 w 29"/>
                  <a:gd name="T19" fmla="*/ 47 h 47"/>
                  <a:gd name="T20" fmla="*/ 1 w 29"/>
                  <a:gd name="T21" fmla="*/ 47 h 47"/>
                  <a:gd name="T22" fmla="*/ 2 w 29"/>
                  <a:gd name="T23" fmla="*/ 47 h 47"/>
                  <a:gd name="T24" fmla="*/ 2 w 29"/>
                  <a:gd name="T25" fmla="*/ 47 h 47"/>
                  <a:gd name="T26" fmla="*/ 3 w 29"/>
                  <a:gd name="T27" fmla="*/ 47 h 47"/>
                  <a:gd name="T28" fmla="*/ 9 w 29"/>
                  <a:gd name="T29" fmla="*/ 47 h 47"/>
                  <a:gd name="T30" fmla="*/ 29 w 29"/>
                  <a:gd name="T31" fmla="*/ 46 h 47"/>
                  <a:gd name="T32" fmla="*/ 29 w 29"/>
                  <a:gd name="T33" fmla="*/ 45 h 47"/>
                  <a:gd name="T34" fmla="*/ 1 w 29"/>
                  <a:gd name="T35" fmla="*/ 45 h 47"/>
                  <a:gd name="T36" fmla="*/ 14 w 29"/>
                  <a:gd name="T37" fmla="*/ 0 h 47"/>
                  <a:gd name="T38" fmla="*/ 14 w 29"/>
                  <a:gd name="T3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" h="47">
                    <a:moveTo>
                      <a:pt x="1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1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6" name="Freeform 2016"/>
              <p:cNvSpPr>
                <a:spLocks noEditPoints="1"/>
              </p:cNvSpPr>
              <p:nvPr/>
            </p:nvSpPr>
            <p:spPr bwMode="auto">
              <a:xfrm>
                <a:off x="5629" y="2203"/>
                <a:ext cx="109" cy="76"/>
              </a:xfrm>
              <a:custGeom>
                <a:avLst/>
                <a:gdLst>
                  <a:gd name="T0" fmla="*/ 95 w 103"/>
                  <a:gd name="T1" fmla="*/ 48 h 72"/>
                  <a:gd name="T2" fmla="*/ 94 w 103"/>
                  <a:gd name="T3" fmla="*/ 48 h 72"/>
                  <a:gd name="T4" fmla="*/ 94 w 103"/>
                  <a:gd name="T5" fmla="*/ 49 h 72"/>
                  <a:gd name="T6" fmla="*/ 99 w 103"/>
                  <a:gd name="T7" fmla="*/ 64 h 72"/>
                  <a:gd name="T8" fmla="*/ 101 w 103"/>
                  <a:gd name="T9" fmla="*/ 70 h 72"/>
                  <a:gd name="T10" fmla="*/ 95 w 103"/>
                  <a:gd name="T11" fmla="*/ 68 h 72"/>
                  <a:gd name="T12" fmla="*/ 66 w 103"/>
                  <a:gd name="T13" fmla="*/ 61 h 72"/>
                  <a:gd name="T14" fmla="*/ 65 w 103"/>
                  <a:gd name="T15" fmla="*/ 60 h 72"/>
                  <a:gd name="T16" fmla="*/ 64 w 103"/>
                  <a:gd name="T17" fmla="*/ 62 h 72"/>
                  <a:gd name="T18" fmla="*/ 102 w 103"/>
                  <a:gd name="T19" fmla="*/ 72 h 72"/>
                  <a:gd name="T20" fmla="*/ 102 w 103"/>
                  <a:gd name="T21" fmla="*/ 71 h 72"/>
                  <a:gd name="T22" fmla="*/ 103 w 103"/>
                  <a:gd name="T23" fmla="*/ 70 h 72"/>
                  <a:gd name="T24" fmla="*/ 95 w 103"/>
                  <a:gd name="T25" fmla="*/ 48 h 72"/>
                  <a:gd name="T26" fmla="*/ 79 w 103"/>
                  <a:gd name="T27" fmla="*/ 0 h 72"/>
                  <a:gd name="T28" fmla="*/ 0 w 103"/>
                  <a:gd name="T29" fmla="*/ 44 h 72"/>
                  <a:gd name="T30" fmla="*/ 8 w 103"/>
                  <a:gd name="T31" fmla="*/ 45 h 72"/>
                  <a:gd name="T32" fmla="*/ 4 w 103"/>
                  <a:gd name="T33" fmla="*/ 44 h 72"/>
                  <a:gd name="T34" fmla="*/ 5 w 103"/>
                  <a:gd name="T35" fmla="*/ 43 h 72"/>
                  <a:gd name="T36" fmla="*/ 6 w 103"/>
                  <a:gd name="T37" fmla="*/ 43 h 72"/>
                  <a:gd name="T38" fmla="*/ 10 w 103"/>
                  <a:gd name="T39" fmla="*/ 41 h 72"/>
                  <a:gd name="T40" fmla="*/ 18 w 103"/>
                  <a:gd name="T41" fmla="*/ 36 h 72"/>
                  <a:gd name="T42" fmla="*/ 73 w 103"/>
                  <a:gd name="T43" fmla="*/ 6 h 72"/>
                  <a:gd name="T44" fmla="*/ 77 w 103"/>
                  <a:gd name="T45" fmla="*/ 3 h 72"/>
                  <a:gd name="T46" fmla="*/ 79 w 103"/>
                  <a:gd name="T47" fmla="*/ 3 h 72"/>
                  <a:gd name="T48" fmla="*/ 79 w 103"/>
                  <a:gd name="T49" fmla="*/ 3 h 72"/>
                  <a:gd name="T50" fmla="*/ 79 w 103"/>
                  <a:gd name="T5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3" h="72">
                    <a:moveTo>
                      <a:pt x="95" y="48"/>
                    </a:moveTo>
                    <a:cubicBezTo>
                      <a:pt x="94" y="48"/>
                      <a:pt x="94" y="48"/>
                      <a:pt x="94" y="48"/>
                    </a:cubicBezTo>
                    <a:cubicBezTo>
                      <a:pt x="94" y="49"/>
                      <a:pt x="94" y="49"/>
                      <a:pt x="94" y="49"/>
                    </a:cubicBezTo>
                    <a:cubicBezTo>
                      <a:pt x="99" y="64"/>
                      <a:pt x="99" y="64"/>
                      <a:pt x="99" y="64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66" y="61"/>
                      <a:pt x="66" y="61"/>
                      <a:pt x="66" y="61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4" y="62"/>
                      <a:pt x="64" y="62"/>
                      <a:pt x="64" y="62"/>
                    </a:cubicBezTo>
                    <a:cubicBezTo>
                      <a:pt x="102" y="72"/>
                      <a:pt x="102" y="72"/>
                      <a:pt x="102" y="72"/>
                    </a:cubicBezTo>
                    <a:cubicBezTo>
                      <a:pt x="102" y="72"/>
                      <a:pt x="102" y="71"/>
                      <a:pt x="102" y="71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95" y="48"/>
                      <a:pt x="95" y="48"/>
                      <a:pt x="95" y="48"/>
                    </a:cubicBezTo>
                    <a:moveTo>
                      <a:pt x="79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7" name="Freeform 2017"/>
              <p:cNvSpPr/>
              <p:nvPr/>
            </p:nvSpPr>
            <p:spPr bwMode="auto">
              <a:xfrm>
                <a:off x="5737" y="227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8" name="Freeform 2018"/>
              <p:cNvSpPr/>
              <p:nvPr/>
            </p:nvSpPr>
            <p:spPr bwMode="auto">
              <a:xfrm>
                <a:off x="5645" y="2253"/>
                <a:ext cx="48" cy="12"/>
              </a:xfrm>
              <a:custGeom>
                <a:avLst/>
                <a:gdLst>
                  <a:gd name="T0" fmla="*/ 0 w 45"/>
                  <a:gd name="T1" fmla="*/ 0 h 11"/>
                  <a:gd name="T2" fmla="*/ 42 w 45"/>
                  <a:gd name="T3" fmla="*/ 11 h 11"/>
                  <a:gd name="T4" fmla="*/ 45 w 45"/>
                  <a:gd name="T5" fmla="*/ 7 h 11"/>
                  <a:gd name="T6" fmla="*/ 44 w 45"/>
                  <a:gd name="T7" fmla="*/ 3 h 11"/>
                  <a:gd name="T8" fmla="*/ 0 w 4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1">
                    <a:moveTo>
                      <a:pt x="0" y="0"/>
                    </a:moveTo>
                    <a:cubicBezTo>
                      <a:pt x="42" y="11"/>
                      <a:pt x="42" y="11"/>
                      <a:pt x="42" y="11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4" y="5"/>
                      <a:pt x="44" y="4"/>
                      <a:pt x="44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9" name="Freeform 2019"/>
              <p:cNvSpPr/>
              <p:nvPr/>
            </p:nvSpPr>
            <p:spPr bwMode="auto">
              <a:xfrm>
                <a:off x="5691" y="2256"/>
                <a:ext cx="5" cy="4"/>
              </a:xfrm>
              <a:custGeom>
                <a:avLst/>
                <a:gdLst>
                  <a:gd name="T0" fmla="*/ 0 w 4"/>
                  <a:gd name="T1" fmla="*/ 0 h 4"/>
                  <a:gd name="T2" fmla="*/ 1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1"/>
                      <a:pt x="0" y="2"/>
                      <a:pt x="1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0" name="Freeform 2020"/>
              <p:cNvSpPr/>
              <p:nvPr/>
            </p:nvSpPr>
            <p:spPr bwMode="auto">
              <a:xfrm>
                <a:off x="5638" y="2251"/>
                <a:ext cx="60" cy="14"/>
              </a:xfrm>
              <a:custGeom>
                <a:avLst/>
                <a:gdLst>
                  <a:gd name="T0" fmla="*/ 0 w 60"/>
                  <a:gd name="T1" fmla="*/ 0 h 14"/>
                  <a:gd name="T2" fmla="*/ 7 w 60"/>
                  <a:gd name="T3" fmla="*/ 2 h 14"/>
                  <a:gd name="T4" fmla="*/ 53 w 60"/>
                  <a:gd name="T5" fmla="*/ 5 h 14"/>
                  <a:gd name="T6" fmla="*/ 58 w 60"/>
                  <a:gd name="T7" fmla="*/ 5 h 14"/>
                  <a:gd name="T8" fmla="*/ 55 w 60"/>
                  <a:gd name="T9" fmla="*/ 9 h 14"/>
                  <a:gd name="T10" fmla="*/ 51 w 60"/>
                  <a:gd name="T11" fmla="*/ 14 h 14"/>
                  <a:gd name="T12" fmla="*/ 60 w 60"/>
                  <a:gd name="T13" fmla="*/ 3 h 14"/>
                  <a:gd name="T14" fmla="*/ 0 w 60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4">
                    <a:moveTo>
                      <a:pt x="0" y="0"/>
                    </a:moveTo>
                    <a:lnTo>
                      <a:pt x="7" y="2"/>
                    </a:lnTo>
                    <a:lnTo>
                      <a:pt x="53" y="5"/>
                    </a:lnTo>
                    <a:lnTo>
                      <a:pt x="58" y="5"/>
                    </a:lnTo>
                    <a:lnTo>
                      <a:pt x="55" y="9"/>
                    </a:lnTo>
                    <a:lnTo>
                      <a:pt x="51" y="14"/>
                    </a:lnTo>
                    <a:lnTo>
                      <a:pt x="6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1" name="Freeform 2021"/>
              <p:cNvSpPr/>
              <p:nvPr/>
            </p:nvSpPr>
            <p:spPr bwMode="auto">
              <a:xfrm>
                <a:off x="5638" y="2251"/>
                <a:ext cx="60" cy="14"/>
              </a:xfrm>
              <a:custGeom>
                <a:avLst/>
                <a:gdLst>
                  <a:gd name="T0" fmla="*/ 0 w 60"/>
                  <a:gd name="T1" fmla="*/ 0 h 14"/>
                  <a:gd name="T2" fmla="*/ 7 w 60"/>
                  <a:gd name="T3" fmla="*/ 2 h 14"/>
                  <a:gd name="T4" fmla="*/ 53 w 60"/>
                  <a:gd name="T5" fmla="*/ 5 h 14"/>
                  <a:gd name="T6" fmla="*/ 58 w 60"/>
                  <a:gd name="T7" fmla="*/ 5 h 14"/>
                  <a:gd name="T8" fmla="*/ 55 w 60"/>
                  <a:gd name="T9" fmla="*/ 9 h 14"/>
                  <a:gd name="T10" fmla="*/ 51 w 60"/>
                  <a:gd name="T11" fmla="*/ 14 h 14"/>
                  <a:gd name="T12" fmla="*/ 60 w 60"/>
                  <a:gd name="T13" fmla="*/ 3 h 14"/>
                  <a:gd name="T14" fmla="*/ 0 w 60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4">
                    <a:moveTo>
                      <a:pt x="0" y="0"/>
                    </a:moveTo>
                    <a:lnTo>
                      <a:pt x="7" y="2"/>
                    </a:lnTo>
                    <a:lnTo>
                      <a:pt x="53" y="5"/>
                    </a:lnTo>
                    <a:lnTo>
                      <a:pt x="58" y="5"/>
                    </a:lnTo>
                    <a:lnTo>
                      <a:pt x="55" y="9"/>
                    </a:lnTo>
                    <a:lnTo>
                      <a:pt x="51" y="14"/>
                    </a:lnTo>
                    <a:lnTo>
                      <a:pt x="6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2" name="Freeform 2022"/>
              <p:cNvSpPr/>
              <p:nvPr/>
            </p:nvSpPr>
            <p:spPr bwMode="auto">
              <a:xfrm>
                <a:off x="5689" y="2254"/>
                <a:ext cx="10" cy="12"/>
              </a:xfrm>
              <a:custGeom>
                <a:avLst/>
                <a:gdLst>
                  <a:gd name="T0" fmla="*/ 8 w 9"/>
                  <a:gd name="T1" fmla="*/ 0 h 11"/>
                  <a:gd name="T2" fmla="*/ 0 w 9"/>
                  <a:gd name="T3" fmla="*/ 10 h 11"/>
                  <a:gd name="T4" fmla="*/ 1 w 9"/>
                  <a:gd name="T5" fmla="*/ 11 h 11"/>
                  <a:gd name="T6" fmla="*/ 9 w 9"/>
                  <a:gd name="T7" fmla="*/ 2 h 11"/>
                  <a:gd name="T8" fmla="*/ 8 w 9"/>
                  <a:gd name="T9" fmla="*/ 1 h 11"/>
                  <a:gd name="T10" fmla="*/ 8 w 9"/>
                  <a:gd name="T11" fmla="*/ 0 h 11"/>
                  <a:gd name="T12" fmla="*/ 8 w 9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8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3" name="Freeform 2023"/>
              <p:cNvSpPr/>
              <p:nvPr/>
            </p:nvSpPr>
            <p:spPr bwMode="auto">
              <a:xfrm>
                <a:off x="5698" y="2254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4" name="Freeform 2024"/>
              <p:cNvSpPr/>
              <p:nvPr/>
            </p:nvSpPr>
            <p:spPr bwMode="auto">
              <a:xfrm>
                <a:off x="5629" y="2250"/>
                <a:ext cx="61" cy="17"/>
              </a:xfrm>
              <a:custGeom>
                <a:avLst/>
                <a:gdLst>
                  <a:gd name="T0" fmla="*/ 0 w 61"/>
                  <a:gd name="T1" fmla="*/ 0 h 17"/>
                  <a:gd name="T2" fmla="*/ 60 w 61"/>
                  <a:gd name="T3" fmla="*/ 17 h 17"/>
                  <a:gd name="T4" fmla="*/ 61 w 61"/>
                  <a:gd name="T5" fmla="*/ 16 h 17"/>
                  <a:gd name="T6" fmla="*/ 60 w 61"/>
                  <a:gd name="T7" fmla="*/ 15 h 17"/>
                  <a:gd name="T8" fmla="*/ 16 w 61"/>
                  <a:gd name="T9" fmla="*/ 3 h 17"/>
                  <a:gd name="T10" fmla="*/ 9 w 61"/>
                  <a:gd name="T11" fmla="*/ 1 h 17"/>
                  <a:gd name="T12" fmla="*/ 0 w 6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7">
                    <a:moveTo>
                      <a:pt x="0" y="0"/>
                    </a:moveTo>
                    <a:lnTo>
                      <a:pt x="60" y="17"/>
                    </a:lnTo>
                    <a:lnTo>
                      <a:pt x="61" y="16"/>
                    </a:lnTo>
                    <a:lnTo>
                      <a:pt x="60" y="15"/>
                    </a:lnTo>
                    <a:lnTo>
                      <a:pt x="16" y="3"/>
                    </a:lnTo>
                    <a:lnTo>
                      <a:pt x="9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5" name="Freeform 2025"/>
              <p:cNvSpPr/>
              <p:nvPr/>
            </p:nvSpPr>
            <p:spPr bwMode="auto">
              <a:xfrm>
                <a:off x="5629" y="2250"/>
                <a:ext cx="61" cy="17"/>
              </a:xfrm>
              <a:custGeom>
                <a:avLst/>
                <a:gdLst>
                  <a:gd name="T0" fmla="*/ 0 w 61"/>
                  <a:gd name="T1" fmla="*/ 0 h 17"/>
                  <a:gd name="T2" fmla="*/ 60 w 61"/>
                  <a:gd name="T3" fmla="*/ 17 h 17"/>
                  <a:gd name="T4" fmla="*/ 61 w 61"/>
                  <a:gd name="T5" fmla="*/ 16 h 17"/>
                  <a:gd name="T6" fmla="*/ 60 w 61"/>
                  <a:gd name="T7" fmla="*/ 15 h 17"/>
                  <a:gd name="T8" fmla="*/ 16 w 61"/>
                  <a:gd name="T9" fmla="*/ 3 h 17"/>
                  <a:gd name="T10" fmla="*/ 9 w 61"/>
                  <a:gd name="T11" fmla="*/ 1 h 17"/>
                  <a:gd name="T12" fmla="*/ 0 w 6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7">
                    <a:moveTo>
                      <a:pt x="0" y="0"/>
                    </a:moveTo>
                    <a:lnTo>
                      <a:pt x="60" y="17"/>
                    </a:lnTo>
                    <a:lnTo>
                      <a:pt x="61" y="16"/>
                    </a:lnTo>
                    <a:lnTo>
                      <a:pt x="60" y="15"/>
                    </a:lnTo>
                    <a:lnTo>
                      <a:pt x="16" y="3"/>
                    </a:lnTo>
                    <a:lnTo>
                      <a:pt x="9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6" name="Freeform 2026"/>
              <p:cNvSpPr/>
              <p:nvPr/>
            </p:nvSpPr>
            <p:spPr bwMode="auto">
              <a:xfrm>
                <a:off x="5693" y="2261"/>
                <a:ext cx="4" cy="6"/>
              </a:xfrm>
              <a:custGeom>
                <a:avLst/>
                <a:gdLst>
                  <a:gd name="T0" fmla="*/ 3 w 4"/>
                  <a:gd name="T1" fmla="*/ 0 h 5"/>
                  <a:gd name="T2" fmla="*/ 0 w 4"/>
                  <a:gd name="T3" fmla="*/ 4 h 5"/>
                  <a:gd name="T4" fmla="*/ 3 w 4"/>
                  <a:gd name="T5" fmla="*/ 5 h 5"/>
                  <a:gd name="T6" fmla="*/ 4 w 4"/>
                  <a:gd name="T7" fmla="*/ 1 h 5"/>
                  <a:gd name="T8" fmla="*/ 3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7" name="Freeform 2027"/>
              <p:cNvSpPr/>
              <p:nvPr/>
            </p:nvSpPr>
            <p:spPr bwMode="auto">
              <a:xfrm>
                <a:off x="5696" y="226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8" name="Freeform 2028"/>
              <p:cNvSpPr/>
              <p:nvPr/>
            </p:nvSpPr>
            <p:spPr bwMode="auto">
              <a:xfrm>
                <a:off x="5693" y="2260"/>
                <a:ext cx="4" cy="6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3 w 4"/>
                  <a:gd name="T7" fmla="*/ 1 h 6"/>
                  <a:gd name="T8" fmla="*/ 4 w 4"/>
                  <a:gd name="T9" fmla="*/ 0 h 6"/>
                  <a:gd name="T10" fmla="*/ 4 w 4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9" name="Freeform 2029"/>
              <p:cNvSpPr/>
              <p:nvPr/>
            </p:nvSpPr>
            <p:spPr bwMode="auto">
              <a:xfrm>
                <a:off x="5693" y="2260"/>
                <a:ext cx="4" cy="6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3 w 4"/>
                  <a:gd name="T7" fmla="*/ 1 h 6"/>
                  <a:gd name="T8" fmla="*/ 4 w 4"/>
                  <a:gd name="T9" fmla="*/ 0 h 6"/>
                  <a:gd name="T10" fmla="*/ 4 w 4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0" name="Freeform 2030"/>
              <p:cNvSpPr/>
              <p:nvPr/>
            </p:nvSpPr>
            <p:spPr bwMode="auto">
              <a:xfrm>
                <a:off x="5690" y="2256"/>
                <a:ext cx="9" cy="11"/>
              </a:xfrm>
              <a:custGeom>
                <a:avLst/>
                <a:gdLst>
                  <a:gd name="T0" fmla="*/ 8 w 8"/>
                  <a:gd name="T1" fmla="*/ 0 h 10"/>
                  <a:gd name="T2" fmla="*/ 0 w 8"/>
                  <a:gd name="T3" fmla="*/ 9 h 10"/>
                  <a:gd name="T4" fmla="*/ 2 w 8"/>
                  <a:gd name="T5" fmla="*/ 9 h 10"/>
                  <a:gd name="T6" fmla="*/ 6 w 8"/>
                  <a:gd name="T7" fmla="*/ 4 h 10"/>
                  <a:gd name="T8" fmla="*/ 6 w 8"/>
                  <a:gd name="T9" fmla="*/ 6 h 10"/>
                  <a:gd name="T10" fmla="*/ 5 w 8"/>
                  <a:gd name="T11" fmla="*/ 10 h 10"/>
                  <a:gd name="T12" fmla="*/ 7 w 8"/>
                  <a:gd name="T13" fmla="*/ 10 h 10"/>
                  <a:gd name="T14" fmla="*/ 8 w 8"/>
                  <a:gd name="T15" fmla="*/ 0 h 10"/>
                  <a:gd name="T16" fmla="*/ 8 w 8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8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1" name="Freeform 2031"/>
              <p:cNvSpPr/>
              <p:nvPr/>
            </p:nvSpPr>
            <p:spPr bwMode="auto">
              <a:xfrm>
                <a:off x="5699" y="225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2" name="Freeform 2032"/>
              <p:cNvSpPr/>
              <p:nvPr/>
            </p:nvSpPr>
            <p:spPr bwMode="auto">
              <a:xfrm>
                <a:off x="5689" y="2266"/>
                <a:ext cx="9" cy="3"/>
              </a:xfrm>
              <a:custGeom>
                <a:avLst/>
                <a:gdLst>
                  <a:gd name="T0" fmla="*/ 1 w 9"/>
                  <a:gd name="T1" fmla="*/ 0 h 3"/>
                  <a:gd name="T2" fmla="*/ 0 w 9"/>
                  <a:gd name="T3" fmla="*/ 1 h 3"/>
                  <a:gd name="T4" fmla="*/ 8 w 9"/>
                  <a:gd name="T5" fmla="*/ 3 h 3"/>
                  <a:gd name="T6" fmla="*/ 9 w 9"/>
                  <a:gd name="T7" fmla="*/ 1 h 3"/>
                  <a:gd name="T8" fmla="*/ 7 w 9"/>
                  <a:gd name="T9" fmla="*/ 1 h 3"/>
                  <a:gd name="T10" fmla="*/ 4 w 9"/>
                  <a:gd name="T11" fmla="*/ 0 h 3"/>
                  <a:gd name="T12" fmla="*/ 4 w 9"/>
                  <a:gd name="T13" fmla="*/ 0 h 3"/>
                  <a:gd name="T14" fmla="*/ 1 w 9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3">
                    <a:moveTo>
                      <a:pt x="1" y="0"/>
                    </a:moveTo>
                    <a:lnTo>
                      <a:pt x="0" y="1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3" name="Freeform 2033"/>
              <p:cNvSpPr/>
              <p:nvPr/>
            </p:nvSpPr>
            <p:spPr bwMode="auto">
              <a:xfrm>
                <a:off x="5689" y="2266"/>
                <a:ext cx="9" cy="3"/>
              </a:xfrm>
              <a:custGeom>
                <a:avLst/>
                <a:gdLst>
                  <a:gd name="T0" fmla="*/ 1 w 9"/>
                  <a:gd name="T1" fmla="*/ 0 h 3"/>
                  <a:gd name="T2" fmla="*/ 0 w 9"/>
                  <a:gd name="T3" fmla="*/ 1 h 3"/>
                  <a:gd name="T4" fmla="*/ 8 w 9"/>
                  <a:gd name="T5" fmla="*/ 3 h 3"/>
                  <a:gd name="T6" fmla="*/ 9 w 9"/>
                  <a:gd name="T7" fmla="*/ 1 h 3"/>
                  <a:gd name="T8" fmla="*/ 7 w 9"/>
                  <a:gd name="T9" fmla="*/ 1 h 3"/>
                  <a:gd name="T10" fmla="*/ 4 w 9"/>
                  <a:gd name="T11" fmla="*/ 0 h 3"/>
                  <a:gd name="T12" fmla="*/ 4 w 9"/>
                  <a:gd name="T13" fmla="*/ 0 h 3"/>
                  <a:gd name="T14" fmla="*/ 1 w 9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3">
                    <a:moveTo>
                      <a:pt x="1" y="0"/>
                    </a:moveTo>
                    <a:lnTo>
                      <a:pt x="0" y="1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4" name="Freeform 2034"/>
              <p:cNvSpPr/>
              <p:nvPr/>
            </p:nvSpPr>
            <p:spPr bwMode="auto">
              <a:xfrm>
                <a:off x="5708" y="2246"/>
                <a:ext cx="19" cy="7"/>
              </a:xfrm>
              <a:custGeom>
                <a:avLst/>
                <a:gdLst>
                  <a:gd name="T0" fmla="*/ 17 w 19"/>
                  <a:gd name="T1" fmla="*/ 0 h 7"/>
                  <a:gd name="T2" fmla="*/ 0 w 19"/>
                  <a:gd name="T3" fmla="*/ 7 h 7"/>
                  <a:gd name="T4" fmla="*/ 19 w 19"/>
                  <a:gd name="T5" fmla="*/ 6 h 7"/>
                  <a:gd name="T6" fmla="*/ 17 w 19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7">
                    <a:moveTo>
                      <a:pt x="17" y="0"/>
                    </a:moveTo>
                    <a:lnTo>
                      <a:pt x="0" y="7"/>
                    </a:lnTo>
                    <a:lnTo>
                      <a:pt x="19" y="6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5" name="Freeform 2035"/>
              <p:cNvSpPr/>
              <p:nvPr/>
            </p:nvSpPr>
            <p:spPr bwMode="auto">
              <a:xfrm>
                <a:off x="5708" y="2246"/>
                <a:ext cx="19" cy="7"/>
              </a:xfrm>
              <a:custGeom>
                <a:avLst/>
                <a:gdLst>
                  <a:gd name="T0" fmla="*/ 17 w 19"/>
                  <a:gd name="T1" fmla="*/ 0 h 7"/>
                  <a:gd name="T2" fmla="*/ 0 w 19"/>
                  <a:gd name="T3" fmla="*/ 7 h 7"/>
                  <a:gd name="T4" fmla="*/ 19 w 19"/>
                  <a:gd name="T5" fmla="*/ 6 h 7"/>
                  <a:gd name="T6" fmla="*/ 17 w 19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7">
                    <a:moveTo>
                      <a:pt x="17" y="0"/>
                    </a:moveTo>
                    <a:lnTo>
                      <a:pt x="0" y="7"/>
                    </a:lnTo>
                    <a:lnTo>
                      <a:pt x="19" y="6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6" name="Freeform 2036"/>
              <p:cNvSpPr/>
              <p:nvPr/>
            </p:nvSpPr>
            <p:spPr bwMode="auto">
              <a:xfrm>
                <a:off x="5703" y="2245"/>
                <a:ext cx="22" cy="8"/>
              </a:xfrm>
              <a:custGeom>
                <a:avLst/>
                <a:gdLst>
                  <a:gd name="T0" fmla="*/ 21 w 22"/>
                  <a:gd name="T1" fmla="*/ 0 h 8"/>
                  <a:gd name="T2" fmla="*/ 0 w 22"/>
                  <a:gd name="T3" fmla="*/ 8 h 8"/>
                  <a:gd name="T4" fmla="*/ 5 w 22"/>
                  <a:gd name="T5" fmla="*/ 8 h 8"/>
                  <a:gd name="T6" fmla="*/ 22 w 22"/>
                  <a:gd name="T7" fmla="*/ 1 h 8"/>
                  <a:gd name="T8" fmla="*/ 21 w 2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">
                    <a:moveTo>
                      <a:pt x="21" y="0"/>
                    </a:moveTo>
                    <a:lnTo>
                      <a:pt x="0" y="8"/>
                    </a:lnTo>
                    <a:lnTo>
                      <a:pt x="5" y="8"/>
                    </a:lnTo>
                    <a:lnTo>
                      <a:pt x="22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7" name="Freeform 2037"/>
              <p:cNvSpPr/>
              <p:nvPr/>
            </p:nvSpPr>
            <p:spPr bwMode="auto">
              <a:xfrm>
                <a:off x="5703" y="2245"/>
                <a:ext cx="22" cy="8"/>
              </a:xfrm>
              <a:custGeom>
                <a:avLst/>
                <a:gdLst>
                  <a:gd name="T0" fmla="*/ 21 w 22"/>
                  <a:gd name="T1" fmla="*/ 0 h 8"/>
                  <a:gd name="T2" fmla="*/ 0 w 22"/>
                  <a:gd name="T3" fmla="*/ 8 h 8"/>
                  <a:gd name="T4" fmla="*/ 5 w 22"/>
                  <a:gd name="T5" fmla="*/ 8 h 8"/>
                  <a:gd name="T6" fmla="*/ 22 w 22"/>
                  <a:gd name="T7" fmla="*/ 1 h 8"/>
                  <a:gd name="T8" fmla="*/ 21 w 2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">
                    <a:moveTo>
                      <a:pt x="21" y="0"/>
                    </a:moveTo>
                    <a:lnTo>
                      <a:pt x="0" y="8"/>
                    </a:lnTo>
                    <a:lnTo>
                      <a:pt x="5" y="8"/>
                    </a:lnTo>
                    <a:lnTo>
                      <a:pt x="22" y="1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8" name="Freeform 2038"/>
              <p:cNvSpPr/>
              <p:nvPr/>
            </p:nvSpPr>
            <p:spPr bwMode="auto">
              <a:xfrm>
                <a:off x="5699" y="2252"/>
                <a:ext cx="29" cy="2"/>
              </a:xfrm>
              <a:custGeom>
                <a:avLst/>
                <a:gdLst>
                  <a:gd name="T0" fmla="*/ 28 w 29"/>
                  <a:gd name="T1" fmla="*/ 0 h 2"/>
                  <a:gd name="T2" fmla="*/ 9 w 29"/>
                  <a:gd name="T3" fmla="*/ 1 h 2"/>
                  <a:gd name="T4" fmla="*/ 4 w 29"/>
                  <a:gd name="T5" fmla="*/ 1 h 2"/>
                  <a:gd name="T6" fmla="*/ 0 w 29"/>
                  <a:gd name="T7" fmla="*/ 2 h 2"/>
                  <a:gd name="T8" fmla="*/ 29 w 29"/>
                  <a:gd name="T9" fmla="*/ 2 h 2"/>
                  <a:gd name="T10" fmla="*/ 28 w 29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">
                    <a:moveTo>
                      <a:pt x="28" y="0"/>
                    </a:moveTo>
                    <a:lnTo>
                      <a:pt x="9" y="1"/>
                    </a:lnTo>
                    <a:lnTo>
                      <a:pt x="4" y="1"/>
                    </a:lnTo>
                    <a:lnTo>
                      <a:pt x="0" y="2"/>
                    </a:lnTo>
                    <a:lnTo>
                      <a:pt x="29" y="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9" name="Freeform 2039"/>
              <p:cNvSpPr/>
              <p:nvPr/>
            </p:nvSpPr>
            <p:spPr bwMode="auto">
              <a:xfrm>
                <a:off x="5699" y="2252"/>
                <a:ext cx="29" cy="2"/>
              </a:xfrm>
              <a:custGeom>
                <a:avLst/>
                <a:gdLst>
                  <a:gd name="T0" fmla="*/ 28 w 29"/>
                  <a:gd name="T1" fmla="*/ 0 h 2"/>
                  <a:gd name="T2" fmla="*/ 9 w 29"/>
                  <a:gd name="T3" fmla="*/ 1 h 2"/>
                  <a:gd name="T4" fmla="*/ 4 w 29"/>
                  <a:gd name="T5" fmla="*/ 1 h 2"/>
                  <a:gd name="T6" fmla="*/ 0 w 29"/>
                  <a:gd name="T7" fmla="*/ 2 h 2"/>
                  <a:gd name="T8" fmla="*/ 29 w 29"/>
                  <a:gd name="T9" fmla="*/ 2 h 2"/>
                  <a:gd name="T10" fmla="*/ 28 w 29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">
                    <a:moveTo>
                      <a:pt x="28" y="0"/>
                    </a:moveTo>
                    <a:lnTo>
                      <a:pt x="9" y="1"/>
                    </a:lnTo>
                    <a:lnTo>
                      <a:pt x="4" y="1"/>
                    </a:lnTo>
                    <a:lnTo>
                      <a:pt x="0" y="2"/>
                    </a:lnTo>
                    <a:lnTo>
                      <a:pt x="29" y="2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0" name="Freeform 2040"/>
              <p:cNvSpPr/>
              <p:nvPr/>
            </p:nvSpPr>
            <p:spPr bwMode="auto">
              <a:xfrm>
                <a:off x="5724" y="2243"/>
                <a:ext cx="6" cy="11"/>
              </a:xfrm>
              <a:custGeom>
                <a:avLst/>
                <a:gdLst>
                  <a:gd name="T0" fmla="*/ 2 w 6"/>
                  <a:gd name="T1" fmla="*/ 0 h 11"/>
                  <a:gd name="T2" fmla="*/ 0 w 6"/>
                  <a:gd name="T3" fmla="*/ 2 h 11"/>
                  <a:gd name="T4" fmla="*/ 1 w 6"/>
                  <a:gd name="T5" fmla="*/ 3 h 11"/>
                  <a:gd name="T6" fmla="*/ 3 w 6"/>
                  <a:gd name="T7" fmla="*/ 9 h 11"/>
                  <a:gd name="T8" fmla="*/ 4 w 6"/>
                  <a:gd name="T9" fmla="*/ 11 h 11"/>
                  <a:gd name="T10" fmla="*/ 6 w 6"/>
                  <a:gd name="T11" fmla="*/ 11 h 11"/>
                  <a:gd name="T12" fmla="*/ 2 w 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2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3" y="9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1" name="Freeform 2041"/>
              <p:cNvSpPr/>
              <p:nvPr/>
            </p:nvSpPr>
            <p:spPr bwMode="auto">
              <a:xfrm>
                <a:off x="5724" y="2243"/>
                <a:ext cx="6" cy="11"/>
              </a:xfrm>
              <a:custGeom>
                <a:avLst/>
                <a:gdLst>
                  <a:gd name="T0" fmla="*/ 2 w 6"/>
                  <a:gd name="T1" fmla="*/ 0 h 11"/>
                  <a:gd name="T2" fmla="*/ 0 w 6"/>
                  <a:gd name="T3" fmla="*/ 2 h 11"/>
                  <a:gd name="T4" fmla="*/ 1 w 6"/>
                  <a:gd name="T5" fmla="*/ 3 h 11"/>
                  <a:gd name="T6" fmla="*/ 3 w 6"/>
                  <a:gd name="T7" fmla="*/ 9 h 11"/>
                  <a:gd name="T8" fmla="*/ 4 w 6"/>
                  <a:gd name="T9" fmla="*/ 11 h 11"/>
                  <a:gd name="T10" fmla="*/ 6 w 6"/>
                  <a:gd name="T11" fmla="*/ 11 h 11"/>
                  <a:gd name="T12" fmla="*/ 2 w 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2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3" y="9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2" name="Freeform 2042"/>
              <p:cNvSpPr/>
              <p:nvPr/>
            </p:nvSpPr>
            <p:spPr bwMode="auto">
              <a:xfrm>
                <a:off x="5703" y="2213"/>
                <a:ext cx="21" cy="37"/>
              </a:xfrm>
              <a:custGeom>
                <a:avLst/>
                <a:gdLst>
                  <a:gd name="T0" fmla="*/ 11 w 20"/>
                  <a:gd name="T1" fmla="*/ 0 h 35"/>
                  <a:gd name="T2" fmla="*/ 9 w 20"/>
                  <a:gd name="T3" fmla="*/ 0 h 35"/>
                  <a:gd name="T4" fmla="*/ 9 w 20"/>
                  <a:gd name="T5" fmla="*/ 0 h 35"/>
                  <a:gd name="T6" fmla="*/ 4 w 20"/>
                  <a:gd name="T7" fmla="*/ 15 h 35"/>
                  <a:gd name="T8" fmla="*/ 0 w 20"/>
                  <a:gd name="T9" fmla="*/ 32 h 35"/>
                  <a:gd name="T10" fmla="*/ 3 w 20"/>
                  <a:gd name="T11" fmla="*/ 35 h 35"/>
                  <a:gd name="T12" fmla="*/ 20 w 20"/>
                  <a:gd name="T13" fmla="*/ 28 h 35"/>
                  <a:gd name="T14" fmla="*/ 11 w 20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35">
                    <a:moveTo>
                      <a:pt x="11" y="0"/>
                    </a:move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2" y="34"/>
                      <a:pt x="3" y="3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3" name="Freeform 2043"/>
              <p:cNvSpPr/>
              <p:nvPr/>
            </p:nvSpPr>
            <p:spPr bwMode="auto">
              <a:xfrm>
                <a:off x="5702" y="2247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1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4" name="Freeform 2044"/>
              <p:cNvSpPr/>
              <p:nvPr/>
            </p:nvSpPr>
            <p:spPr bwMode="auto">
              <a:xfrm>
                <a:off x="5713" y="2210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5" name="Freeform 2045"/>
              <p:cNvSpPr>
                <a:spLocks noEditPoints="1"/>
              </p:cNvSpPr>
              <p:nvPr/>
            </p:nvSpPr>
            <p:spPr bwMode="auto">
              <a:xfrm>
                <a:off x="5701" y="2210"/>
                <a:ext cx="23" cy="43"/>
              </a:xfrm>
              <a:custGeom>
                <a:avLst/>
                <a:gdLst>
                  <a:gd name="T0" fmla="*/ 23 w 23"/>
                  <a:gd name="T1" fmla="*/ 32 h 43"/>
                  <a:gd name="T2" fmla="*/ 5 w 23"/>
                  <a:gd name="T3" fmla="*/ 40 h 43"/>
                  <a:gd name="T4" fmla="*/ 1 w 23"/>
                  <a:gd name="T5" fmla="*/ 42 h 43"/>
                  <a:gd name="T6" fmla="*/ 0 w 23"/>
                  <a:gd name="T7" fmla="*/ 43 h 43"/>
                  <a:gd name="T8" fmla="*/ 2 w 23"/>
                  <a:gd name="T9" fmla="*/ 43 h 43"/>
                  <a:gd name="T10" fmla="*/ 23 w 23"/>
                  <a:gd name="T11" fmla="*/ 35 h 43"/>
                  <a:gd name="T12" fmla="*/ 23 w 23"/>
                  <a:gd name="T13" fmla="*/ 32 h 43"/>
                  <a:gd name="T14" fmla="*/ 13 w 23"/>
                  <a:gd name="T15" fmla="*/ 0 h 43"/>
                  <a:gd name="T16" fmla="*/ 6 w 23"/>
                  <a:gd name="T17" fmla="*/ 19 h 43"/>
                  <a:gd name="T18" fmla="*/ 12 w 23"/>
                  <a:gd name="T19" fmla="*/ 3 h 43"/>
                  <a:gd name="T20" fmla="*/ 13 w 23"/>
                  <a:gd name="T21" fmla="*/ 0 h 43"/>
                  <a:gd name="T22" fmla="*/ 13 w 23"/>
                  <a:gd name="T2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43">
                    <a:moveTo>
                      <a:pt x="23" y="32"/>
                    </a:moveTo>
                    <a:lnTo>
                      <a:pt x="5" y="40"/>
                    </a:lnTo>
                    <a:lnTo>
                      <a:pt x="1" y="42"/>
                    </a:lnTo>
                    <a:lnTo>
                      <a:pt x="0" y="43"/>
                    </a:lnTo>
                    <a:lnTo>
                      <a:pt x="2" y="43"/>
                    </a:lnTo>
                    <a:lnTo>
                      <a:pt x="23" y="35"/>
                    </a:lnTo>
                    <a:lnTo>
                      <a:pt x="23" y="32"/>
                    </a:lnTo>
                    <a:close/>
                    <a:moveTo>
                      <a:pt x="13" y="0"/>
                    </a:moveTo>
                    <a:lnTo>
                      <a:pt x="6" y="19"/>
                    </a:lnTo>
                    <a:lnTo>
                      <a:pt x="12" y="3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6" name="Freeform 2046"/>
              <p:cNvSpPr>
                <a:spLocks noEditPoints="1"/>
              </p:cNvSpPr>
              <p:nvPr/>
            </p:nvSpPr>
            <p:spPr bwMode="auto">
              <a:xfrm>
                <a:off x="5701" y="2210"/>
                <a:ext cx="23" cy="43"/>
              </a:xfrm>
              <a:custGeom>
                <a:avLst/>
                <a:gdLst>
                  <a:gd name="T0" fmla="*/ 23 w 23"/>
                  <a:gd name="T1" fmla="*/ 32 h 43"/>
                  <a:gd name="T2" fmla="*/ 5 w 23"/>
                  <a:gd name="T3" fmla="*/ 40 h 43"/>
                  <a:gd name="T4" fmla="*/ 1 w 23"/>
                  <a:gd name="T5" fmla="*/ 42 h 43"/>
                  <a:gd name="T6" fmla="*/ 0 w 23"/>
                  <a:gd name="T7" fmla="*/ 43 h 43"/>
                  <a:gd name="T8" fmla="*/ 2 w 23"/>
                  <a:gd name="T9" fmla="*/ 43 h 43"/>
                  <a:gd name="T10" fmla="*/ 23 w 23"/>
                  <a:gd name="T11" fmla="*/ 35 h 43"/>
                  <a:gd name="T12" fmla="*/ 23 w 23"/>
                  <a:gd name="T13" fmla="*/ 32 h 43"/>
                  <a:gd name="T14" fmla="*/ 13 w 23"/>
                  <a:gd name="T15" fmla="*/ 0 h 43"/>
                  <a:gd name="T16" fmla="*/ 6 w 23"/>
                  <a:gd name="T17" fmla="*/ 19 h 43"/>
                  <a:gd name="T18" fmla="*/ 12 w 23"/>
                  <a:gd name="T19" fmla="*/ 3 h 43"/>
                  <a:gd name="T20" fmla="*/ 13 w 23"/>
                  <a:gd name="T21" fmla="*/ 0 h 43"/>
                  <a:gd name="T22" fmla="*/ 13 w 23"/>
                  <a:gd name="T2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43">
                    <a:moveTo>
                      <a:pt x="23" y="32"/>
                    </a:moveTo>
                    <a:lnTo>
                      <a:pt x="5" y="40"/>
                    </a:lnTo>
                    <a:lnTo>
                      <a:pt x="1" y="42"/>
                    </a:lnTo>
                    <a:lnTo>
                      <a:pt x="0" y="43"/>
                    </a:lnTo>
                    <a:lnTo>
                      <a:pt x="2" y="43"/>
                    </a:lnTo>
                    <a:lnTo>
                      <a:pt x="23" y="35"/>
                    </a:lnTo>
                    <a:lnTo>
                      <a:pt x="23" y="32"/>
                    </a:lnTo>
                    <a:moveTo>
                      <a:pt x="13" y="0"/>
                    </a:moveTo>
                    <a:lnTo>
                      <a:pt x="6" y="19"/>
                    </a:lnTo>
                    <a:lnTo>
                      <a:pt x="12" y="3"/>
                    </a:lnTo>
                    <a:lnTo>
                      <a:pt x="13" y="0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7" name="Freeform 2047"/>
              <p:cNvSpPr/>
              <p:nvPr/>
            </p:nvSpPr>
            <p:spPr bwMode="auto">
              <a:xfrm>
                <a:off x="5699" y="2207"/>
                <a:ext cx="15" cy="47"/>
              </a:xfrm>
              <a:custGeom>
                <a:avLst/>
                <a:gdLst>
                  <a:gd name="T0" fmla="*/ 14 w 15"/>
                  <a:gd name="T1" fmla="*/ 0 h 47"/>
                  <a:gd name="T2" fmla="*/ 0 w 15"/>
                  <a:gd name="T3" fmla="*/ 47 h 47"/>
                  <a:gd name="T4" fmla="*/ 4 w 15"/>
                  <a:gd name="T5" fmla="*/ 46 h 47"/>
                  <a:gd name="T6" fmla="*/ 2 w 15"/>
                  <a:gd name="T7" fmla="*/ 46 h 47"/>
                  <a:gd name="T8" fmla="*/ 3 w 15"/>
                  <a:gd name="T9" fmla="*/ 45 h 47"/>
                  <a:gd name="T10" fmla="*/ 4 w 15"/>
                  <a:gd name="T11" fmla="*/ 40 h 47"/>
                  <a:gd name="T12" fmla="*/ 8 w 15"/>
                  <a:gd name="T13" fmla="*/ 22 h 47"/>
                  <a:gd name="T14" fmla="*/ 15 w 15"/>
                  <a:gd name="T15" fmla="*/ 3 h 47"/>
                  <a:gd name="T16" fmla="*/ 14 w 15"/>
                  <a:gd name="T1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7">
                    <a:moveTo>
                      <a:pt x="14" y="0"/>
                    </a:moveTo>
                    <a:lnTo>
                      <a:pt x="0" y="47"/>
                    </a:lnTo>
                    <a:lnTo>
                      <a:pt x="4" y="46"/>
                    </a:lnTo>
                    <a:lnTo>
                      <a:pt x="2" y="46"/>
                    </a:lnTo>
                    <a:lnTo>
                      <a:pt x="3" y="45"/>
                    </a:lnTo>
                    <a:lnTo>
                      <a:pt x="4" y="40"/>
                    </a:lnTo>
                    <a:lnTo>
                      <a:pt x="8" y="22"/>
                    </a:lnTo>
                    <a:lnTo>
                      <a:pt x="15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8" name="Freeform 2048"/>
              <p:cNvSpPr/>
              <p:nvPr/>
            </p:nvSpPr>
            <p:spPr bwMode="auto">
              <a:xfrm>
                <a:off x="5699" y="2207"/>
                <a:ext cx="15" cy="47"/>
              </a:xfrm>
              <a:custGeom>
                <a:avLst/>
                <a:gdLst>
                  <a:gd name="T0" fmla="*/ 14 w 15"/>
                  <a:gd name="T1" fmla="*/ 0 h 47"/>
                  <a:gd name="T2" fmla="*/ 0 w 15"/>
                  <a:gd name="T3" fmla="*/ 47 h 47"/>
                  <a:gd name="T4" fmla="*/ 4 w 15"/>
                  <a:gd name="T5" fmla="*/ 46 h 47"/>
                  <a:gd name="T6" fmla="*/ 2 w 15"/>
                  <a:gd name="T7" fmla="*/ 46 h 47"/>
                  <a:gd name="T8" fmla="*/ 3 w 15"/>
                  <a:gd name="T9" fmla="*/ 45 h 47"/>
                  <a:gd name="T10" fmla="*/ 4 w 15"/>
                  <a:gd name="T11" fmla="*/ 40 h 47"/>
                  <a:gd name="T12" fmla="*/ 8 w 15"/>
                  <a:gd name="T13" fmla="*/ 22 h 47"/>
                  <a:gd name="T14" fmla="*/ 15 w 15"/>
                  <a:gd name="T15" fmla="*/ 3 h 47"/>
                  <a:gd name="T16" fmla="*/ 14 w 15"/>
                  <a:gd name="T1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7">
                    <a:moveTo>
                      <a:pt x="14" y="0"/>
                    </a:moveTo>
                    <a:lnTo>
                      <a:pt x="0" y="47"/>
                    </a:lnTo>
                    <a:lnTo>
                      <a:pt x="4" y="46"/>
                    </a:lnTo>
                    <a:lnTo>
                      <a:pt x="2" y="46"/>
                    </a:lnTo>
                    <a:lnTo>
                      <a:pt x="3" y="45"/>
                    </a:lnTo>
                    <a:lnTo>
                      <a:pt x="4" y="40"/>
                    </a:lnTo>
                    <a:lnTo>
                      <a:pt x="8" y="22"/>
                    </a:lnTo>
                    <a:lnTo>
                      <a:pt x="15" y="3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9" name="Freeform 2049"/>
              <p:cNvSpPr/>
              <p:nvPr/>
            </p:nvSpPr>
            <p:spPr bwMode="auto">
              <a:xfrm>
                <a:off x="5713" y="2203"/>
                <a:ext cx="13" cy="42"/>
              </a:xfrm>
              <a:custGeom>
                <a:avLst/>
                <a:gdLst>
                  <a:gd name="T0" fmla="*/ 0 w 13"/>
                  <a:gd name="T1" fmla="*/ 0 h 42"/>
                  <a:gd name="T2" fmla="*/ 0 w 13"/>
                  <a:gd name="T3" fmla="*/ 4 h 42"/>
                  <a:gd name="T4" fmla="*/ 1 w 13"/>
                  <a:gd name="T5" fmla="*/ 7 h 42"/>
                  <a:gd name="T6" fmla="*/ 1 w 13"/>
                  <a:gd name="T7" fmla="*/ 7 h 42"/>
                  <a:gd name="T8" fmla="*/ 2 w 13"/>
                  <a:gd name="T9" fmla="*/ 10 h 42"/>
                  <a:gd name="T10" fmla="*/ 11 w 13"/>
                  <a:gd name="T11" fmla="*/ 39 h 42"/>
                  <a:gd name="T12" fmla="*/ 11 w 13"/>
                  <a:gd name="T13" fmla="*/ 42 h 42"/>
                  <a:gd name="T14" fmla="*/ 13 w 13"/>
                  <a:gd name="T15" fmla="*/ 40 h 42"/>
                  <a:gd name="T16" fmla="*/ 0 w 13"/>
                  <a:gd name="T1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2">
                    <a:moveTo>
                      <a:pt x="0" y="0"/>
                    </a:moveTo>
                    <a:lnTo>
                      <a:pt x="0" y="4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2" y="10"/>
                    </a:lnTo>
                    <a:lnTo>
                      <a:pt x="11" y="39"/>
                    </a:lnTo>
                    <a:lnTo>
                      <a:pt x="11" y="42"/>
                    </a:lnTo>
                    <a:lnTo>
                      <a:pt x="13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0" name="Freeform 2050"/>
              <p:cNvSpPr/>
              <p:nvPr/>
            </p:nvSpPr>
            <p:spPr bwMode="auto">
              <a:xfrm>
                <a:off x="5713" y="2203"/>
                <a:ext cx="13" cy="42"/>
              </a:xfrm>
              <a:custGeom>
                <a:avLst/>
                <a:gdLst>
                  <a:gd name="T0" fmla="*/ 0 w 13"/>
                  <a:gd name="T1" fmla="*/ 0 h 42"/>
                  <a:gd name="T2" fmla="*/ 0 w 13"/>
                  <a:gd name="T3" fmla="*/ 4 h 42"/>
                  <a:gd name="T4" fmla="*/ 1 w 13"/>
                  <a:gd name="T5" fmla="*/ 7 h 42"/>
                  <a:gd name="T6" fmla="*/ 1 w 13"/>
                  <a:gd name="T7" fmla="*/ 7 h 42"/>
                  <a:gd name="T8" fmla="*/ 2 w 13"/>
                  <a:gd name="T9" fmla="*/ 10 h 42"/>
                  <a:gd name="T10" fmla="*/ 11 w 13"/>
                  <a:gd name="T11" fmla="*/ 39 h 42"/>
                  <a:gd name="T12" fmla="*/ 11 w 13"/>
                  <a:gd name="T13" fmla="*/ 42 h 42"/>
                  <a:gd name="T14" fmla="*/ 13 w 13"/>
                  <a:gd name="T15" fmla="*/ 40 h 42"/>
                  <a:gd name="T16" fmla="*/ 0 w 13"/>
                  <a:gd name="T1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2">
                    <a:moveTo>
                      <a:pt x="0" y="0"/>
                    </a:moveTo>
                    <a:lnTo>
                      <a:pt x="0" y="4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2" y="10"/>
                    </a:lnTo>
                    <a:lnTo>
                      <a:pt x="11" y="39"/>
                    </a:lnTo>
                    <a:lnTo>
                      <a:pt x="11" y="42"/>
                    </a:lnTo>
                    <a:lnTo>
                      <a:pt x="13" y="4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1" name="Freeform 2051"/>
              <p:cNvSpPr/>
              <p:nvPr/>
            </p:nvSpPr>
            <p:spPr bwMode="auto">
              <a:xfrm>
                <a:off x="5764" y="2234"/>
                <a:ext cx="67" cy="16"/>
              </a:xfrm>
              <a:custGeom>
                <a:avLst/>
                <a:gdLst>
                  <a:gd name="T0" fmla="*/ 10 w 63"/>
                  <a:gd name="T1" fmla="*/ 0 h 15"/>
                  <a:gd name="T2" fmla="*/ 0 w 63"/>
                  <a:gd name="T3" fmla="*/ 13 h 15"/>
                  <a:gd name="T4" fmla="*/ 2 w 63"/>
                  <a:gd name="T5" fmla="*/ 15 h 15"/>
                  <a:gd name="T6" fmla="*/ 63 w 63"/>
                  <a:gd name="T7" fmla="*/ 3 h 15"/>
                  <a:gd name="T8" fmla="*/ 10 w 6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5">
                    <a:moveTo>
                      <a:pt x="10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5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2" name="Freeform 2052"/>
              <p:cNvSpPr/>
              <p:nvPr/>
            </p:nvSpPr>
            <p:spPr bwMode="auto">
              <a:xfrm>
                <a:off x="5762" y="2248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2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3" name="Freeform 2053"/>
              <p:cNvSpPr/>
              <p:nvPr/>
            </p:nvSpPr>
            <p:spPr bwMode="auto">
              <a:xfrm>
                <a:off x="5775" y="2233"/>
                <a:ext cx="61" cy="4"/>
              </a:xfrm>
              <a:custGeom>
                <a:avLst/>
                <a:gdLst>
                  <a:gd name="T0" fmla="*/ 1 w 61"/>
                  <a:gd name="T1" fmla="*/ 0 h 4"/>
                  <a:gd name="T2" fmla="*/ 0 w 61"/>
                  <a:gd name="T3" fmla="*/ 1 h 4"/>
                  <a:gd name="T4" fmla="*/ 56 w 61"/>
                  <a:gd name="T5" fmla="*/ 4 h 4"/>
                  <a:gd name="T6" fmla="*/ 61 w 61"/>
                  <a:gd name="T7" fmla="*/ 2 h 4"/>
                  <a:gd name="T8" fmla="*/ 1 w 6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">
                    <a:moveTo>
                      <a:pt x="1" y="0"/>
                    </a:moveTo>
                    <a:lnTo>
                      <a:pt x="0" y="1"/>
                    </a:lnTo>
                    <a:lnTo>
                      <a:pt x="56" y="4"/>
                    </a:lnTo>
                    <a:lnTo>
                      <a:pt x="6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4" name="Freeform 2054"/>
              <p:cNvSpPr/>
              <p:nvPr/>
            </p:nvSpPr>
            <p:spPr bwMode="auto">
              <a:xfrm>
                <a:off x="5775" y="2233"/>
                <a:ext cx="61" cy="4"/>
              </a:xfrm>
              <a:custGeom>
                <a:avLst/>
                <a:gdLst>
                  <a:gd name="T0" fmla="*/ 1 w 61"/>
                  <a:gd name="T1" fmla="*/ 0 h 4"/>
                  <a:gd name="T2" fmla="*/ 0 w 61"/>
                  <a:gd name="T3" fmla="*/ 1 h 4"/>
                  <a:gd name="T4" fmla="*/ 56 w 61"/>
                  <a:gd name="T5" fmla="*/ 4 h 4"/>
                  <a:gd name="T6" fmla="*/ 61 w 61"/>
                  <a:gd name="T7" fmla="*/ 2 h 4"/>
                  <a:gd name="T8" fmla="*/ 1 w 6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">
                    <a:moveTo>
                      <a:pt x="1" y="0"/>
                    </a:moveTo>
                    <a:lnTo>
                      <a:pt x="0" y="1"/>
                    </a:lnTo>
                    <a:lnTo>
                      <a:pt x="56" y="4"/>
                    </a:lnTo>
                    <a:lnTo>
                      <a:pt x="61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5" name="Freeform 2055"/>
              <p:cNvSpPr/>
              <p:nvPr/>
            </p:nvSpPr>
            <p:spPr bwMode="auto">
              <a:xfrm>
                <a:off x="5761" y="2235"/>
                <a:ext cx="78" cy="18"/>
              </a:xfrm>
              <a:custGeom>
                <a:avLst/>
                <a:gdLst>
                  <a:gd name="T0" fmla="*/ 75 w 78"/>
                  <a:gd name="T1" fmla="*/ 0 h 18"/>
                  <a:gd name="T2" fmla="*/ 70 w 78"/>
                  <a:gd name="T3" fmla="*/ 2 h 18"/>
                  <a:gd name="T4" fmla="*/ 5 w 78"/>
                  <a:gd name="T5" fmla="*/ 15 h 18"/>
                  <a:gd name="T6" fmla="*/ 1 w 78"/>
                  <a:gd name="T7" fmla="*/ 16 h 18"/>
                  <a:gd name="T8" fmla="*/ 0 w 78"/>
                  <a:gd name="T9" fmla="*/ 18 h 18"/>
                  <a:gd name="T10" fmla="*/ 74 w 78"/>
                  <a:gd name="T11" fmla="*/ 2 h 18"/>
                  <a:gd name="T12" fmla="*/ 78 w 78"/>
                  <a:gd name="T13" fmla="*/ 1 h 18"/>
                  <a:gd name="T14" fmla="*/ 75 w 7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18">
                    <a:moveTo>
                      <a:pt x="75" y="0"/>
                    </a:moveTo>
                    <a:lnTo>
                      <a:pt x="70" y="2"/>
                    </a:lnTo>
                    <a:lnTo>
                      <a:pt x="5" y="15"/>
                    </a:lnTo>
                    <a:lnTo>
                      <a:pt x="1" y="16"/>
                    </a:lnTo>
                    <a:lnTo>
                      <a:pt x="0" y="18"/>
                    </a:lnTo>
                    <a:lnTo>
                      <a:pt x="74" y="2"/>
                    </a:lnTo>
                    <a:lnTo>
                      <a:pt x="78" y="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6" name="Freeform 2056"/>
              <p:cNvSpPr/>
              <p:nvPr/>
            </p:nvSpPr>
            <p:spPr bwMode="auto">
              <a:xfrm>
                <a:off x="5761" y="2235"/>
                <a:ext cx="78" cy="18"/>
              </a:xfrm>
              <a:custGeom>
                <a:avLst/>
                <a:gdLst>
                  <a:gd name="T0" fmla="*/ 75 w 78"/>
                  <a:gd name="T1" fmla="*/ 0 h 18"/>
                  <a:gd name="T2" fmla="*/ 70 w 78"/>
                  <a:gd name="T3" fmla="*/ 2 h 18"/>
                  <a:gd name="T4" fmla="*/ 5 w 78"/>
                  <a:gd name="T5" fmla="*/ 15 h 18"/>
                  <a:gd name="T6" fmla="*/ 1 w 78"/>
                  <a:gd name="T7" fmla="*/ 16 h 18"/>
                  <a:gd name="T8" fmla="*/ 0 w 78"/>
                  <a:gd name="T9" fmla="*/ 18 h 18"/>
                  <a:gd name="T10" fmla="*/ 74 w 78"/>
                  <a:gd name="T11" fmla="*/ 2 h 18"/>
                  <a:gd name="T12" fmla="*/ 78 w 78"/>
                  <a:gd name="T13" fmla="*/ 1 h 18"/>
                  <a:gd name="T14" fmla="*/ 75 w 7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18">
                    <a:moveTo>
                      <a:pt x="75" y="0"/>
                    </a:moveTo>
                    <a:lnTo>
                      <a:pt x="70" y="2"/>
                    </a:lnTo>
                    <a:lnTo>
                      <a:pt x="5" y="15"/>
                    </a:lnTo>
                    <a:lnTo>
                      <a:pt x="1" y="16"/>
                    </a:lnTo>
                    <a:lnTo>
                      <a:pt x="0" y="18"/>
                    </a:lnTo>
                    <a:lnTo>
                      <a:pt x="74" y="2"/>
                    </a:lnTo>
                    <a:lnTo>
                      <a:pt x="78" y="1"/>
                    </a:lnTo>
                    <a:lnTo>
                      <a:pt x="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7" name="Freeform 2057"/>
              <p:cNvSpPr>
                <a:spLocks noEditPoints="1"/>
              </p:cNvSpPr>
              <p:nvPr/>
            </p:nvSpPr>
            <p:spPr bwMode="auto">
              <a:xfrm>
                <a:off x="5758" y="2233"/>
                <a:ext cx="85" cy="20"/>
              </a:xfrm>
              <a:custGeom>
                <a:avLst/>
                <a:gdLst>
                  <a:gd name="T0" fmla="*/ 81 w 85"/>
                  <a:gd name="T1" fmla="*/ 3 h 20"/>
                  <a:gd name="T2" fmla="*/ 77 w 85"/>
                  <a:gd name="T3" fmla="*/ 4 h 20"/>
                  <a:gd name="T4" fmla="*/ 85 w 85"/>
                  <a:gd name="T5" fmla="*/ 3 h 20"/>
                  <a:gd name="T6" fmla="*/ 81 w 85"/>
                  <a:gd name="T7" fmla="*/ 3 h 20"/>
                  <a:gd name="T8" fmla="*/ 17 w 85"/>
                  <a:gd name="T9" fmla="*/ 0 h 20"/>
                  <a:gd name="T10" fmla="*/ 0 w 85"/>
                  <a:gd name="T11" fmla="*/ 20 h 20"/>
                  <a:gd name="T12" fmla="*/ 3 w 85"/>
                  <a:gd name="T13" fmla="*/ 20 h 20"/>
                  <a:gd name="T14" fmla="*/ 4 w 85"/>
                  <a:gd name="T15" fmla="*/ 18 h 20"/>
                  <a:gd name="T16" fmla="*/ 6 w 85"/>
                  <a:gd name="T17" fmla="*/ 15 h 20"/>
                  <a:gd name="T18" fmla="*/ 17 w 85"/>
                  <a:gd name="T19" fmla="*/ 1 h 20"/>
                  <a:gd name="T20" fmla="*/ 18 w 85"/>
                  <a:gd name="T21" fmla="*/ 0 h 20"/>
                  <a:gd name="T22" fmla="*/ 17 w 85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20">
                    <a:moveTo>
                      <a:pt x="81" y="3"/>
                    </a:moveTo>
                    <a:lnTo>
                      <a:pt x="77" y="4"/>
                    </a:lnTo>
                    <a:lnTo>
                      <a:pt x="85" y="3"/>
                    </a:lnTo>
                    <a:lnTo>
                      <a:pt x="81" y="3"/>
                    </a:lnTo>
                    <a:close/>
                    <a:moveTo>
                      <a:pt x="17" y="0"/>
                    </a:moveTo>
                    <a:lnTo>
                      <a:pt x="0" y="20"/>
                    </a:lnTo>
                    <a:lnTo>
                      <a:pt x="3" y="20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17" y="1"/>
                    </a:lnTo>
                    <a:lnTo>
                      <a:pt x="18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8" name="Freeform 2058"/>
              <p:cNvSpPr>
                <a:spLocks noEditPoints="1"/>
              </p:cNvSpPr>
              <p:nvPr/>
            </p:nvSpPr>
            <p:spPr bwMode="auto">
              <a:xfrm>
                <a:off x="5758" y="2233"/>
                <a:ext cx="85" cy="20"/>
              </a:xfrm>
              <a:custGeom>
                <a:avLst/>
                <a:gdLst>
                  <a:gd name="T0" fmla="*/ 81 w 85"/>
                  <a:gd name="T1" fmla="*/ 3 h 20"/>
                  <a:gd name="T2" fmla="*/ 77 w 85"/>
                  <a:gd name="T3" fmla="*/ 4 h 20"/>
                  <a:gd name="T4" fmla="*/ 85 w 85"/>
                  <a:gd name="T5" fmla="*/ 3 h 20"/>
                  <a:gd name="T6" fmla="*/ 81 w 85"/>
                  <a:gd name="T7" fmla="*/ 3 h 20"/>
                  <a:gd name="T8" fmla="*/ 17 w 85"/>
                  <a:gd name="T9" fmla="*/ 0 h 20"/>
                  <a:gd name="T10" fmla="*/ 0 w 85"/>
                  <a:gd name="T11" fmla="*/ 20 h 20"/>
                  <a:gd name="T12" fmla="*/ 3 w 85"/>
                  <a:gd name="T13" fmla="*/ 20 h 20"/>
                  <a:gd name="T14" fmla="*/ 4 w 85"/>
                  <a:gd name="T15" fmla="*/ 18 h 20"/>
                  <a:gd name="T16" fmla="*/ 6 w 85"/>
                  <a:gd name="T17" fmla="*/ 15 h 20"/>
                  <a:gd name="T18" fmla="*/ 17 w 85"/>
                  <a:gd name="T19" fmla="*/ 1 h 20"/>
                  <a:gd name="T20" fmla="*/ 18 w 85"/>
                  <a:gd name="T21" fmla="*/ 0 h 20"/>
                  <a:gd name="T22" fmla="*/ 17 w 85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20">
                    <a:moveTo>
                      <a:pt x="81" y="3"/>
                    </a:moveTo>
                    <a:lnTo>
                      <a:pt x="77" y="4"/>
                    </a:lnTo>
                    <a:lnTo>
                      <a:pt x="85" y="3"/>
                    </a:lnTo>
                    <a:lnTo>
                      <a:pt x="81" y="3"/>
                    </a:lnTo>
                    <a:moveTo>
                      <a:pt x="17" y="0"/>
                    </a:moveTo>
                    <a:lnTo>
                      <a:pt x="0" y="20"/>
                    </a:lnTo>
                    <a:lnTo>
                      <a:pt x="3" y="20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17" y="1"/>
                    </a:lnTo>
                    <a:lnTo>
                      <a:pt x="18" y="0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9" name="Freeform 2059"/>
              <p:cNvSpPr/>
              <p:nvPr/>
            </p:nvSpPr>
            <p:spPr bwMode="auto">
              <a:xfrm>
                <a:off x="5778" y="2207"/>
                <a:ext cx="58" cy="27"/>
              </a:xfrm>
              <a:custGeom>
                <a:avLst/>
                <a:gdLst>
                  <a:gd name="T0" fmla="*/ 26 w 55"/>
                  <a:gd name="T1" fmla="*/ 0 h 26"/>
                  <a:gd name="T2" fmla="*/ 21 w 55"/>
                  <a:gd name="T3" fmla="*/ 1 h 26"/>
                  <a:gd name="T4" fmla="*/ 17 w 55"/>
                  <a:gd name="T5" fmla="*/ 1 h 26"/>
                  <a:gd name="T6" fmla="*/ 0 w 55"/>
                  <a:gd name="T7" fmla="*/ 23 h 26"/>
                  <a:gd name="T8" fmla="*/ 55 w 55"/>
                  <a:gd name="T9" fmla="*/ 26 h 26"/>
                  <a:gd name="T10" fmla="*/ 55 w 55"/>
                  <a:gd name="T11" fmla="*/ 25 h 26"/>
                  <a:gd name="T12" fmla="*/ 36 w 55"/>
                  <a:gd name="T13" fmla="*/ 8 h 26"/>
                  <a:gd name="T14" fmla="*/ 26 w 55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6">
                    <a:moveTo>
                      <a:pt x="26" y="0"/>
                    </a:moveTo>
                    <a:cubicBezTo>
                      <a:pt x="24" y="1"/>
                      <a:pt x="23" y="1"/>
                      <a:pt x="21" y="1"/>
                    </a:cubicBezTo>
                    <a:cubicBezTo>
                      <a:pt x="19" y="1"/>
                      <a:pt x="18" y="1"/>
                      <a:pt x="17" y="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0" name="Freeform 2060"/>
              <p:cNvSpPr/>
              <p:nvPr/>
            </p:nvSpPr>
            <p:spPr bwMode="auto">
              <a:xfrm>
                <a:off x="5836" y="2233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1" name="Freeform 2061"/>
              <p:cNvSpPr/>
              <p:nvPr/>
            </p:nvSpPr>
            <p:spPr bwMode="auto">
              <a:xfrm>
                <a:off x="5796" y="2201"/>
                <a:ext cx="10" cy="7"/>
              </a:xfrm>
              <a:custGeom>
                <a:avLst/>
                <a:gdLst>
                  <a:gd name="T0" fmla="*/ 4 w 9"/>
                  <a:gd name="T1" fmla="*/ 0 h 6"/>
                  <a:gd name="T2" fmla="*/ 1 w 9"/>
                  <a:gd name="T3" fmla="*/ 4 h 6"/>
                  <a:gd name="T4" fmla="*/ 0 w 9"/>
                  <a:gd name="T5" fmla="*/ 6 h 6"/>
                  <a:gd name="T6" fmla="*/ 4 w 9"/>
                  <a:gd name="T7" fmla="*/ 6 h 6"/>
                  <a:gd name="T8" fmla="*/ 9 w 9"/>
                  <a:gd name="T9" fmla="*/ 5 h 6"/>
                  <a:gd name="T10" fmla="*/ 4 w 9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6">
                    <a:moveTo>
                      <a:pt x="4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6"/>
                      <a:pt x="4" y="6"/>
                    </a:cubicBezTo>
                    <a:cubicBezTo>
                      <a:pt x="6" y="6"/>
                      <a:pt x="7" y="6"/>
                      <a:pt x="9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2" name="Freeform 2062"/>
              <p:cNvSpPr>
                <a:spLocks noEditPoints="1"/>
              </p:cNvSpPr>
              <p:nvPr/>
            </p:nvSpPr>
            <p:spPr bwMode="auto">
              <a:xfrm>
                <a:off x="5776" y="2201"/>
                <a:ext cx="63" cy="34"/>
              </a:xfrm>
              <a:custGeom>
                <a:avLst/>
                <a:gdLst>
                  <a:gd name="T0" fmla="*/ 2 w 63"/>
                  <a:gd name="T1" fmla="*/ 30 h 34"/>
                  <a:gd name="T2" fmla="*/ 0 w 63"/>
                  <a:gd name="T3" fmla="*/ 32 h 34"/>
                  <a:gd name="T4" fmla="*/ 60 w 63"/>
                  <a:gd name="T5" fmla="*/ 34 h 34"/>
                  <a:gd name="T6" fmla="*/ 63 w 63"/>
                  <a:gd name="T7" fmla="*/ 34 h 34"/>
                  <a:gd name="T8" fmla="*/ 62 w 63"/>
                  <a:gd name="T9" fmla="*/ 33 h 34"/>
                  <a:gd name="T10" fmla="*/ 60 w 63"/>
                  <a:gd name="T11" fmla="*/ 33 h 34"/>
                  <a:gd name="T12" fmla="*/ 2 w 63"/>
                  <a:gd name="T13" fmla="*/ 30 h 34"/>
                  <a:gd name="T14" fmla="*/ 24 w 63"/>
                  <a:gd name="T15" fmla="*/ 0 h 34"/>
                  <a:gd name="T16" fmla="*/ 24 w 63"/>
                  <a:gd name="T17" fmla="*/ 0 h 34"/>
                  <a:gd name="T18" fmla="*/ 30 w 63"/>
                  <a:gd name="T19" fmla="*/ 6 h 34"/>
                  <a:gd name="T20" fmla="*/ 40 w 63"/>
                  <a:gd name="T21" fmla="*/ 14 h 34"/>
                  <a:gd name="T22" fmla="*/ 24 w 63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34">
                    <a:moveTo>
                      <a:pt x="2" y="30"/>
                    </a:moveTo>
                    <a:lnTo>
                      <a:pt x="0" y="32"/>
                    </a:lnTo>
                    <a:lnTo>
                      <a:pt x="60" y="34"/>
                    </a:lnTo>
                    <a:lnTo>
                      <a:pt x="63" y="34"/>
                    </a:lnTo>
                    <a:lnTo>
                      <a:pt x="62" y="33"/>
                    </a:lnTo>
                    <a:lnTo>
                      <a:pt x="60" y="33"/>
                    </a:lnTo>
                    <a:lnTo>
                      <a:pt x="2" y="3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40" y="1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3" name="Freeform 2063"/>
              <p:cNvSpPr>
                <a:spLocks noEditPoints="1"/>
              </p:cNvSpPr>
              <p:nvPr/>
            </p:nvSpPr>
            <p:spPr bwMode="auto">
              <a:xfrm>
                <a:off x="5776" y="2201"/>
                <a:ext cx="63" cy="34"/>
              </a:xfrm>
              <a:custGeom>
                <a:avLst/>
                <a:gdLst>
                  <a:gd name="T0" fmla="*/ 2 w 63"/>
                  <a:gd name="T1" fmla="*/ 30 h 34"/>
                  <a:gd name="T2" fmla="*/ 0 w 63"/>
                  <a:gd name="T3" fmla="*/ 32 h 34"/>
                  <a:gd name="T4" fmla="*/ 60 w 63"/>
                  <a:gd name="T5" fmla="*/ 34 h 34"/>
                  <a:gd name="T6" fmla="*/ 63 w 63"/>
                  <a:gd name="T7" fmla="*/ 34 h 34"/>
                  <a:gd name="T8" fmla="*/ 62 w 63"/>
                  <a:gd name="T9" fmla="*/ 33 h 34"/>
                  <a:gd name="T10" fmla="*/ 60 w 63"/>
                  <a:gd name="T11" fmla="*/ 33 h 34"/>
                  <a:gd name="T12" fmla="*/ 2 w 63"/>
                  <a:gd name="T13" fmla="*/ 30 h 34"/>
                  <a:gd name="T14" fmla="*/ 24 w 63"/>
                  <a:gd name="T15" fmla="*/ 0 h 34"/>
                  <a:gd name="T16" fmla="*/ 24 w 63"/>
                  <a:gd name="T17" fmla="*/ 0 h 34"/>
                  <a:gd name="T18" fmla="*/ 30 w 63"/>
                  <a:gd name="T19" fmla="*/ 6 h 34"/>
                  <a:gd name="T20" fmla="*/ 40 w 63"/>
                  <a:gd name="T21" fmla="*/ 14 h 34"/>
                  <a:gd name="T22" fmla="*/ 24 w 63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34">
                    <a:moveTo>
                      <a:pt x="2" y="30"/>
                    </a:moveTo>
                    <a:lnTo>
                      <a:pt x="0" y="32"/>
                    </a:lnTo>
                    <a:lnTo>
                      <a:pt x="60" y="34"/>
                    </a:lnTo>
                    <a:lnTo>
                      <a:pt x="63" y="34"/>
                    </a:lnTo>
                    <a:lnTo>
                      <a:pt x="62" y="33"/>
                    </a:lnTo>
                    <a:lnTo>
                      <a:pt x="60" y="33"/>
                    </a:lnTo>
                    <a:lnTo>
                      <a:pt x="2" y="30"/>
                    </a:lnTo>
                    <a:moveTo>
                      <a:pt x="24" y="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40" y="14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4" name="Freeform 2064"/>
              <p:cNvSpPr/>
              <p:nvPr/>
            </p:nvSpPr>
            <p:spPr bwMode="auto">
              <a:xfrm>
                <a:off x="5797" y="2201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5" name="Freeform 2065"/>
              <p:cNvSpPr/>
              <p:nvPr/>
            </p:nvSpPr>
            <p:spPr bwMode="auto">
              <a:xfrm>
                <a:off x="5797" y="2201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6" name="Freeform 2066"/>
              <p:cNvSpPr/>
              <p:nvPr/>
            </p:nvSpPr>
            <p:spPr bwMode="auto">
              <a:xfrm>
                <a:off x="5836" y="2235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1 h 1"/>
                  <a:gd name="T6" fmla="*/ 3 w 3"/>
                  <a:gd name="T7" fmla="*/ 0 h 1"/>
                  <a:gd name="T8" fmla="*/ 3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0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7" name="Freeform 2067"/>
              <p:cNvSpPr/>
              <p:nvPr/>
            </p:nvSpPr>
            <p:spPr bwMode="auto">
              <a:xfrm>
                <a:off x="5836" y="2235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1 h 1"/>
                  <a:gd name="T6" fmla="*/ 3 w 3"/>
                  <a:gd name="T7" fmla="*/ 0 h 1"/>
                  <a:gd name="T8" fmla="*/ 3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0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8" name="Freeform 2068"/>
              <p:cNvSpPr/>
              <p:nvPr/>
            </p:nvSpPr>
            <p:spPr bwMode="auto">
              <a:xfrm>
                <a:off x="5775" y="2200"/>
                <a:ext cx="68" cy="36"/>
              </a:xfrm>
              <a:custGeom>
                <a:avLst/>
                <a:gdLst>
                  <a:gd name="T0" fmla="*/ 25 w 64"/>
                  <a:gd name="T1" fmla="*/ 0 h 34"/>
                  <a:gd name="T2" fmla="*/ 24 w 64"/>
                  <a:gd name="T3" fmla="*/ 1 h 34"/>
                  <a:gd name="T4" fmla="*/ 23 w 64"/>
                  <a:gd name="T5" fmla="*/ 1 h 34"/>
                  <a:gd name="T6" fmla="*/ 23 w 64"/>
                  <a:gd name="T7" fmla="*/ 1 h 34"/>
                  <a:gd name="T8" fmla="*/ 0 w 64"/>
                  <a:gd name="T9" fmla="*/ 31 h 34"/>
                  <a:gd name="T10" fmla="*/ 1 w 64"/>
                  <a:gd name="T11" fmla="*/ 31 h 34"/>
                  <a:gd name="T12" fmla="*/ 3 w 64"/>
                  <a:gd name="T13" fmla="*/ 29 h 34"/>
                  <a:gd name="T14" fmla="*/ 20 w 64"/>
                  <a:gd name="T15" fmla="*/ 7 h 34"/>
                  <a:gd name="T16" fmla="*/ 21 w 64"/>
                  <a:gd name="T17" fmla="*/ 5 h 34"/>
                  <a:gd name="T18" fmla="*/ 24 w 64"/>
                  <a:gd name="T19" fmla="*/ 1 h 34"/>
                  <a:gd name="T20" fmla="*/ 39 w 64"/>
                  <a:gd name="T21" fmla="*/ 14 h 34"/>
                  <a:gd name="T22" fmla="*/ 58 w 64"/>
                  <a:gd name="T23" fmla="*/ 31 h 34"/>
                  <a:gd name="T24" fmla="*/ 60 w 64"/>
                  <a:gd name="T25" fmla="*/ 32 h 34"/>
                  <a:gd name="T26" fmla="*/ 61 w 64"/>
                  <a:gd name="T27" fmla="*/ 33 h 34"/>
                  <a:gd name="T28" fmla="*/ 61 w 64"/>
                  <a:gd name="T29" fmla="*/ 33 h 34"/>
                  <a:gd name="T30" fmla="*/ 61 w 64"/>
                  <a:gd name="T31" fmla="*/ 34 h 34"/>
                  <a:gd name="T32" fmla="*/ 64 w 64"/>
                  <a:gd name="T33" fmla="*/ 34 h 34"/>
                  <a:gd name="T34" fmla="*/ 25 w 64"/>
                  <a:gd name="T3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34">
                    <a:moveTo>
                      <a:pt x="25" y="0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9" name="Freeform 2069"/>
              <p:cNvSpPr/>
              <p:nvPr/>
            </p:nvSpPr>
            <p:spPr bwMode="auto">
              <a:xfrm>
                <a:off x="5799" y="219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2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0" name="Freeform 2070"/>
              <p:cNvSpPr/>
              <p:nvPr/>
            </p:nvSpPr>
            <p:spPr bwMode="auto">
              <a:xfrm>
                <a:off x="5745" y="2258"/>
                <a:ext cx="31" cy="16"/>
              </a:xfrm>
              <a:custGeom>
                <a:avLst/>
                <a:gdLst>
                  <a:gd name="T0" fmla="*/ 19 w 29"/>
                  <a:gd name="T1" fmla="*/ 0 h 15"/>
                  <a:gd name="T2" fmla="*/ 12 w 29"/>
                  <a:gd name="T3" fmla="*/ 3 h 15"/>
                  <a:gd name="T4" fmla="*/ 9 w 29"/>
                  <a:gd name="T5" fmla="*/ 3 h 15"/>
                  <a:gd name="T6" fmla="*/ 0 w 29"/>
                  <a:gd name="T7" fmla="*/ 14 h 15"/>
                  <a:gd name="T8" fmla="*/ 1 w 29"/>
                  <a:gd name="T9" fmla="*/ 15 h 15"/>
                  <a:gd name="T10" fmla="*/ 29 w 29"/>
                  <a:gd name="T11" fmla="*/ 3 h 15"/>
                  <a:gd name="T12" fmla="*/ 19 w 29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5">
                    <a:moveTo>
                      <a:pt x="19" y="0"/>
                    </a:moveTo>
                    <a:cubicBezTo>
                      <a:pt x="18" y="2"/>
                      <a:pt x="15" y="3"/>
                      <a:pt x="12" y="3"/>
                    </a:cubicBezTo>
                    <a:cubicBezTo>
                      <a:pt x="11" y="3"/>
                      <a:pt x="10" y="3"/>
                      <a:pt x="9" y="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1" name="Freeform 2071"/>
              <p:cNvSpPr/>
              <p:nvPr/>
            </p:nvSpPr>
            <p:spPr bwMode="auto">
              <a:xfrm>
                <a:off x="5743" y="2273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1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2" name="Freeform 2072"/>
              <p:cNvSpPr/>
              <p:nvPr/>
            </p:nvSpPr>
            <p:spPr bwMode="auto">
              <a:xfrm>
                <a:off x="5755" y="2255"/>
                <a:ext cx="10" cy="6"/>
              </a:xfrm>
              <a:custGeom>
                <a:avLst/>
                <a:gdLst>
                  <a:gd name="T0" fmla="*/ 4 w 10"/>
                  <a:gd name="T1" fmla="*/ 0 h 6"/>
                  <a:gd name="T2" fmla="*/ 0 w 10"/>
                  <a:gd name="T3" fmla="*/ 6 h 6"/>
                  <a:gd name="T4" fmla="*/ 3 w 10"/>
                  <a:gd name="T5" fmla="*/ 6 h 6"/>
                  <a:gd name="T6" fmla="*/ 10 w 10"/>
                  <a:gd name="T7" fmla="*/ 3 h 6"/>
                  <a:gd name="T8" fmla="*/ 4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6"/>
                      <a:pt x="3" y="6"/>
                    </a:cubicBezTo>
                    <a:cubicBezTo>
                      <a:pt x="6" y="6"/>
                      <a:pt x="9" y="5"/>
                      <a:pt x="10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3" name="Freeform 2073"/>
              <p:cNvSpPr/>
              <p:nvPr/>
            </p:nvSpPr>
            <p:spPr bwMode="auto">
              <a:xfrm>
                <a:off x="5759" y="2254"/>
                <a:ext cx="19" cy="7"/>
              </a:xfrm>
              <a:custGeom>
                <a:avLst/>
                <a:gdLst>
                  <a:gd name="T0" fmla="*/ 1 w 19"/>
                  <a:gd name="T1" fmla="*/ 0 h 7"/>
                  <a:gd name="T2" fmla="*/ 0 w 19"/>
                  <a:gd name="T3" fmla="*/ 1 h 7"/>
                  <a:gd name="T4" fmla="*/ 6 w 19"/>
                  <a:gd name="T5" fmla="*/ 4 h 7"/>
                  <a:gd name="T6" fmla="*/ 17 w 19"/>
                  <a:gd name="T7" fmla="*/ 7 h 7"/>
                  <a:gd name="T8" fmla="*/ 19 w 19"/>
                  <a:gd name="T9" fmla="*/ 7 h 7"/>
                  <a:gd name="T10" fmla="*/ 1 w 19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7">
                    <a:moveTo>
                      <a:pt x="1" y="0"/>
                    </a:moveTo>
                    <a:lnTo>
                      <a:pt x="0" y="1"/>
                    </a:lnTo>
                    <a:lnTo>
                      <a:pt x="6" y="4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4" name="Freeform 2074"/>
              <p:cNvSpPr/>
              <p:nvPr/>
            </p:nvSpPr>
            <p:spPr bwMode="auto">
              <a:xfrm>
                <a:off x="5759" y="2254"/>
                <a:ext cx="19" cy="7"/>
              </a:xfrm>
              <a:custGeom>
                <a:avLst/>
                <a:gdLst>
                  <a:gd name="T0" fmla="*/ 1 w 19"/>
                  <a:gd name="T1" fmla="*/ 0 h 7"/>
                  <a:gd name="T2" fmla="*/ 0 w 19"/>
                  <a:gd name="T3" fmla="*/ 1 h 7"/>
                  <a:gd name="T4" fmla="*/ 6 w 19"/>
                  <a:gd name="T5" fmla="*/ 4 h 7"/>
                  <a:gd name="T6" fmla="*/ 17 w 19"/>
                  <a:gd name="T7" fmla="*/ 7 h 7"/>
                  <a:gd name="T8" fmla="*/ 19 w 19"/>
                  <a:gd name="T9" fmla="*/ 7 h 7"/>
                  <a:gd name="T10" fmla="*/ 1 w 19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7">
                    <a:moveTo>
                      <a:pt x="1" y="0"/>
                    </a:moveTo>
                    <a:lnTo>
                      <a:pt x="0" y="1"/>
                    </a:lnTo>
                    <a:lnTo>
                      <a:pt x="6" y="4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5" name="Freeform 2075"/>
              <p:cNvSpPr/>
              <p:nvPr/>
            </p:nvSpPr>
            <p:spPr bwMode="auto">
              <a:xfrm>
                <a:off x="5738" y="2253"/>
                <a:ext cx="42" cy="26"/>
              </a:xfrm>
              <a:custGeom>
                <a:avLst/>
                <a:gdLst>
                  <a:gd name="T0" fmla="*/ 20 w 42"/>
                  <a:gd name="T1" fmla="*/ 0 h 26"/>
                  <a:gd name="T2" fmla="*/ 0 w 42"/>
                  <a:gd name="T3" fmla="*/ 26 h 26"/>
                  <a:gd name="T4" fmla="*/ 42 w 42"/>
                  <a:gd name="T5" fmla="*/ 8 h 26"/>
                  <a:gd name="T6" fmla="*/ 40 w 42"/>
                  <a:gd name="T7" fmla="*/ 8 h 26"/>
                  <a:gd name="T8" fmla="*/ 38 w 42"/>
                  <a:gd name="T9" fmla="*/ 8 h 26"/>
                  <a:gd name="T10" fmla="*/ 8 w 42"/>
                  <a:gd name="T11" fmla="*/ 21 h 26"/>
                  <a:gd name="T12" fmla="*/ 5 w 42"/>
                  <a:gd name="T13" fmla="*/ 23 h 26"/>
                  <a:gd name="T14" fmla="*/ 7 w 42"/>
                  <a:gd name="T15" fmla="*/ 20 h 26"/>
                  <a:gd name="T16" fmla="*/ 17 w 42"/>
                  <a:gd name="T17" fmla="*/ 8 h 26"/>
                  <a:gd name="T18" fmla="*/ 21 w 42"/>
                  <a:gd name="T19" fmla="*/ 2 h 26"/>
                  <a:gd name="T20" fmla="*/ 22 w 42"/>
                  <a:gd name="T21" fmla="*/ 1 h 26"/>
                  <a:gd name="T22" fmla="*/ 20 w 42"/>
                  <a:gd name="T2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26">
                    <a:moveTo>
                      <a:pt x="20" y="0"/>
                    </a:moveTo>
                    <a:lnTo>
                      <a:pt x="0" y="26"/>
                    </a:lnTo>
                    <a:lnTo>
                      <a:pt x="42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8" y="21"/>
                    </a:lnTo>
                    <a:lnTo>
                      <a:pt x="5" y="23"/>
                    </a:lnTo>
                    <a:lnTo>
                      <a:pt x="7" y="20"/>
                    </a:lnTo>
                    <a:lnTo>
                      <a:pt x="17" y="8"/>
                    </a:lnTo>
                    <a:lnTo>
                      <a:pt x="21" y="2"/>
                    </a:lnTo>
                    <a:lnTo>
                      <a:pt x="22" y="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6" name="Freeform 2076"/>
              <p:cNvSpPr/>
              <p:nvPr/>
            </p:nvSpPr>
            <p:spPr bwMode="auto">
              <a:xfrm>
                <a:off x="5738" y="2253"/>
                <a:ext cx="42" cy="26"/>
              </a:xfrm>
              <a:custGeom>
                <a:avLst/>
                <a:gdLst>
                  <a:gd name="T0" fmla="*/ 20 w 42"/>
                  <a:gd name="T1" fmla="*/ 0 h 26"/>
                  <a:gd name="T2" fmla="*/ 0 w 42"/>
                  <a:gd name="T3" fmla="*/ 26 h 26"/>
                  <a:gd name="T4" fmla="*/ 42 w 42"/>
                  <a:gd name="T5" fmla="*/ 8 h 26"/>
                  <a:gd name="T6" fmla="*/ 40 w 42"/>
                  <a:gd name="T7" fmla="*/ 8 h 26"/>
                  <a:gd name="T8" fmla="*/ 38 w 42"/>
                  <a:gd name="T9" fmla="*/ 8 h 26"/>
                  <a:gd name="T10" fmla="*/ 8 w 42"/>
                  <a:gd name="T11" fmla="*/ 21 h 26"/>
                  <a:gd name="T12" fmla="*/ 5 w 42"/>
                  <a:gd name="T13" fmla="*/ 23 h 26"/>
                  <a:gd name="T14" fmla="*/ 7 w 42"/>
                  <a:gd name="T15" fmla="*/ 20 h 26"/>
                  <a:gd name="T16" fmla="*/ 17 w 42"/>
                  <a:gd name="T17" fmla="*/ 8 h 26"/>
                  <a:gd name="T18" fmla="*/ 21 w 42"/>
                  <a:gd name="T19" fmla="*/ 2 h 26"/>
                  <a:gd name="T20" fmla="*/ 22 w 42"/>
                  <a:gd name="T21" fmla="*/ 1 h 26"/>
                  <a:gd name="T22" fmla="*/ 20 w 42"/>
                  <a:gd name="T2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26">
                    <a:moveTo>
                      <a:pt x="20" y="0"/>
                    </a:moveTo>
                    <a:lnTo>
                      <a:pt x="0" y="26"/>
                    </a:lnTo>
                    <a:lnTo>
                      <a:pt x="42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8" y="21"/>
                    </a:lnTo>
                    <a:lnTo>
                      <a:pt x="5" y="23"/>
                    </a:lnTo>
                    <a:lnTo>
                      <a:pt x="7" y="20"/>
                    </a:lnTo>
                    <a:lnTo>
                      <a:pt x="17" y="8"/>
                    </a:lnTo>
                    <a:lnTo>
                      <a:pt x="21" y="2"/>
                    </a:lnTo>
                    <a:lnTo>
                      <a:pt x="22" y="1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7" name="Freeform 2077"/>
              <p:cNvSpPr/>
              <p:nvPr/>
            </p:nvSpPr>
            <p:spPr bwMode="auto">
              <a:xfrm>
                <a:off x="5766" y="2240"/>
                <a:ext cx="61" cy="20"/>
              </a:xfrm>
              <a:custGeom>
                <a:avLst/>
                <a:gdLst>
                  <a:gd name="T0" fmla="*/ 57 w 57"/>
                  <a:gd name="T1" fmla="*/ 0 h 19"/>
                  <a:gd name="T2" fmla="*/ 0 w 57"/>
                  <a:gd name="T3" fmla="*/ 12 h 19"/>
                  <a:gd name="T4" fmla="*/ 0 w 57"/>
                  <a:gd name="T5" fmla="*/ 12 h 19"/>
                  <a:gd name="T6" fmla="*/ 0 w 57"/>
                  <a:gd name="T7" fmla="*/ 14 h 19"/>
                  <a:gd name="T8" fmla="*/ 13 w 57"/>
                  <a:gd name="T9" fmla="*/ 19 h 19"/>
                  <a:gd name="T10" fmla="*/ 57 w 57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19">
                    <a:moveTo>
                      <a:pt x="57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57" y="0"/>
                      <a:pt x="57" y="0"/>
                      <a:pt x="57" y="0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8" name="Freeform 2078"/>
              <p:cNvSpPr/>
              <p:nvPr/>
            </p:nvSpPr>
            <p:spPr bwMode="auto">
              <a:xfrm>
                <a:off x="5764" y="225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9" name="Freeform 2079"/>
              <p:cNvSpPr/>
              <p:nvPr/>
            </p:nvSpPr>
            <p:spPr bwMode="auto">
              <a:xfrm>
                <a:off x="5760" y="2237"/>
                <a:ext cx="75" cy="24"/>
              </a:xfrm>
              <a:custGeom>
                <a:avLst/>
                <a:gdLst>
                  <a:gd name="T0" fmla="*/ 75 w 75"/>
                  <a:gd name="T1" fmla="*/ 0 h 24"/>
                  <a:gd name="T2" fmla="*/ 1 w 75"/>
                  <a:gd name="T3" fmla="*/ 16 h 24"/>
                  <a:gd name="T4" fmla="*/ 0 w 75"/>
                  <a:gd name="T5" fmla="*/ 17 h 24"/>
                  <a:gd name="T6" fmla="*/ 18 w 75"/>
                  <a:gd name="T7" fmla="*/ 24 h 24"/>
                  <a:gd name="T8" fmla="*/ 20 w 75"/>
                  <a:gd name="T9" fmla="*/ 23 h 24"/>
                  <a:gd name="T10" fmla="*/ 6 w 75"/>
                  <a:gd name="T11" fmla="*/ 18 h 24"/>
                  <a:gd name="T12" fmla="*/ 4 w 75"/>
                  <a:gd name="T13" fmla="*/ 17 h 24"/>
                  <a:gd name="T14" fmla="*/ 6 w 75"/>
                  <a:gd name="T15" fmla="*/ 16 h 24"/>
                  <a:gd name="T16" fmla="*/ 67 w 75"/>
                  <a:gd name="T17" fmla="*/ 3 h 24"/>
                  <a:gd name="T18" fmla="*/ 75 w 75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24">
                    <a:moveTo>
                      <a:pt x="75" y="0"/>
                    </a:moveTo>
                    <a:lnTo>
                      <a:pt x="1" y="16"/>
                    </a:lnTo>
                    <a:lnTo>
                      <a:pt x="0" y="17"/>
                    </a:lnTo>
                    <a:lnTo>
                      <a:pt x="18" y="24"/>
                    </a:lnTo>
                    <a:lnTo>
                      <a:pt x="20" y="23"/>
                    </a:lnTo>
                    <a:lnTo>
                      <a:pt x="6" y="18"/>
                    </a:lnTo>
                    <a:lnTo>
                      <a:pt x="4" y="17"/>
                    </a:lnTo>
                    <a:lnTo>
                      <a:pt x="6" y="16"/>
                    </a:lnTo>
                    <a:lnTo>
                      <a:pt x="67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0" name="Freeform 2080"/>
              <p:cNvSpPr/>
              <p:nvPr/>
            </p:nvSpPr>
            <p:spPr bwMode="auto">
              <a:xfrm>
                <a:off x="5760" y="2237"/>
                <a:ext cx="75" cy="24"/>
              </a:xfrm>
              <a:custGeom>
                <a:avLst/>
                <a:gdLst>
                  <a:gd name="T0" fmla="*/ 75 w 75"/>
                  <a:gd name="T1" fmla="*/ 0 h 24"/>
                  <a:gd name="T2" fmla="*/ 1 w 75"/>
                  <a:gd name="T3" fmla="*/ 16 h 24"/>
                  <a:gd name="T4" fmla="*/ 0 w 75"/>
                  <a:gd name="T5" fmla="*/ 17 h 24"/>
                  <a:gd name="T6" fmla="*/ 18 w 75"/>
                  <a:gd name="T7" fmla="*/ 24 h 24"/>
                  <a:gd name="T8" fmla="*/ 20 w 75"/>
                  <a:gd name="T9" fmla="*/ 23 h 24"/>
                  <a:gd name="T10" fmla="*/ 6 w 75"/>
                  <a:gd name="T11" fmla="*/ 18 h 24"/>
                  <a:gd name="T12" fmla="*/ 4 w 75"/>
                  <a:gd name="T13" fmla="*/ 17 h 24"/>
                  <a:gd name="T14" fmla="*/ 6 w 75"/>
                  <a:gd name="T15" fmla="*/ 16 h 24"/>
                  <a:gd name="T16" fmla="*/ 67 w 75"/>
                  <a:gd name="T17" fmla="*/ 3 h 24"/>
                  <a:gd name="T18" fmla="*/ 75 w 75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24">
                    <a:moveTo>
                      <a:pt x="75" y="0"/>
                    </a:moveTo>
                    <a:lnTo>
                      <a:pt x="1" y="16"/>
                    </a:lnTo>
                    <a:lnTo>
                      <a:pt x="0" y="17"/>
                    </a:lnTo>
                    <a:lnTo>
                      <a:pt x="18" y="24"/>
                    </a:lnTo>
                    <a:lnTo>
                      <a:pt x="20" y="23"/>
                    </a:lnTo>
                    <a:lnTo>
                      <a:pt x="6" y="18"/>
                    </a:lnTo>
                    <a:lnTo>
                      <a:pt x="4" y="17"/>
                    </a:lnTo>
                    <a:lnTo>
                      <a:pt x="6" y="16"/>
                    </a:lnTo>
                    <a:lnTo>
                      <a:pt x="67" y="3"/>
                    </a:lnTo>
                    <a:lnTo>
                      <a:pt x="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1" name="Freeform 2081"/>
              <p:cNvSpPr>
                <a:spLocks noEditPoints="1"/>
              </p:cNvSpPr>
              <p:nvPr/>
            </p:nvSpPr>
            <p:spPr bwMode="auto">
              <a:xfrm>
                <a:off x="5758" y="2236"/>
                <a:ext cx="85" cy="25"/>
              </a:xfrm>
              <a:custGeom>
                <a:avLst/>
                <a:gdLst>
                  <a:gd name="T0" fmla="*/ 3 w 85"/>
                  <a:gd name="T1" fmla="*/ 17 h 25"/>
                  <a:gd name="T2" fmla="*/ 0 w 85"/>
                  <a:gd name="T3" fmla="*/ 17 h 25"/>
                  <a:gd name="T4" fmla="*/ 0 w 85"/>
                  <a:gd name="T5" fmla="*/ 17 h 25"/>
                  <a:gd name="T6" fmla="*/ 2 w 85"/>
                  <a:gd name="T7" fmla="*/ 18 h 25"/>
                  <a:gd name="T8" fmla="*/ 3 w 85"/>
                  <a:gd name="T9" fmla="*/ 17 h 25"/>
                  <a:gd name="T10" fmla="*/ 85 w 85"/>
                  <a:gd name="T11" fmla="*/ 0 h 25"/>
                  <a:gd name="T12" fmla="*/ 77 w 85"/>
                  <a:gd name="T13" fmla="*/ 1 h 25"/>
                  <a:gd name="T14" fmla="*/ 69 w 85"/>
                  <a:gd name="T15" fmla="*/ 4 h 25"/>
                  <a:gd name="T16" fmla="*/ 22 w 85"/>
                  <a:gd name="T17" fmla="*/ 24 h 25"/>
                  <a:gd name="T18" fmla="*/ 20 w 85"/>
                  <a:gd name="T19" fmla="*/ 25 h 25"/>
                  <a:gd name="T20" fmla="*/ 22 w 85"/>
                  <a:gd name="T21" fmla="*/ 25 h 25"/>
                  <a:gd name="T22" fmla="*/ 85 w 85"/>
                  <a:gd name="T2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25">
                    <a:moveTo>
                      <a:pt x="3" y="17"/>
                    </a:moveTo>
                    <a:lnTo>
                      <a:pt x="0" y="17"/>
                    </a:lnTo>
                    <a:lnTo>
                      <a:pt x="0" y="17"/>
                    </a:lnTo>
                    <a:lnTo>
                      <a:pt x="2" y="18"/>
                    </a:lnTo>
                    <a:lnTo>
                      <a:pt x="3" y="17"/>
                    </a:lnTo>
                    <a:close/>
                    <a:moveTo>
                      <a:pt x="85" y="0"/>
                    </a:moveTo>
                    <a:lnTo>
                      <a:pt x="77" y="1"/>
                    </a:lnTo>
                    <a:lnTo>
                      <a:pt x="69" y="4"/>
                    </a:lnTo>
                    <a:lnTo>
                      <a:pt x="22" y="24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2" name="Freeform 2082"/>
              <p:cNvSpPr>
                <a:spLocks noEditPoints="1"/>
              </p:cNvSpPr>
              <p:nvPr/>
            </p:nvSpPr>
            <p:spPr bwMode="auto">
              <a:xfrm>
                <a:off x="5758" y="2236"/>
                <a:ext cx="85" cy="25"/>
              </a:xfrm>
              <a:custGeom>
                <a:avLst/>
                <a:gdLst>
                  <a:gd name="T0" fmla="*/ 3 w 85"/>
                  <a:gd name="T1" fmla="*/ 17 h 25"/>
                  <a:gd name="T2" fmla="*/ 0 w 85"/>
                  <a:gd name="T3" fmla="*/ 17 h 25"/>
                  <a:gd name="T4" fmla="*/ 0 w 85"/>
                  <a:gd name="T5" fmla="*/ 17 h 25"/>
                  <a:gd name="T6" fmla="*/ 2 w 85"/>
                  <a:gd name="T7" fmla="*/ 18 h 25"/>
                  <a:gd name="T8" fmla="*/ 3 w 85"/>
                  <a:gd name="T9" fmla="*/ 17 h 25"/>
                  <a:gd name="T10" fmla="*/ 85 w 85"/>
                  <a:gd name="T11" fmla="*/ 0 h 25"/>
                  <a:gd name="T12" fmla="*/ 77 w 85"/>
                  <a:gd name="T13" fmla="*/ 1 h 25"/>
                  <a:gd name="T14" fmla="*/ 69 w 85"/>
                  <a:gd name="T15" fmla="*/ 4 h 25"/>
                  <a:gd name="T16" fmla="*/ 22 w 85"/>
                  <a:gd name="T17" fmla="*/ 24 h 25"/>
                  <a:gd name="T18" fmla="*/ 20 w 85"/>
                  <a:gd name="T19" fmla="*/ 25 h 25"/>
                  <a:gd name="T20" fmla="*/ 22 w 85"/>
                  <a:gd name="T21" fmla="*/ 25 h 25"/>
                  <a:gd name="T22" fmla="*/ 85 w 85"/>
                  <a:gd name="T2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25">
                    <a:moveTo>
                      <a:pt x="3" y="17"/>
                    </a:moveTo>
                    <a:lnTo>
                      <a:pt x="0" y="17"/>
                    </a:lnTo>
                    <a:lnTo>
                      <a:pt x="0" y="17"/>
                    </a:lnTo>
                    <a:lnTo>
                      <a:pt x="2" y="18"/>
                    </a:lnTo>
                    <a:lnTo>
                      <a:pt x="3" y="17"/>
                    </a:lnTo>
                    <a:moveTo>
                      <a:pt x="85" y="0"/>
                    </a:moveTo>
                    <a:lnTo>
                      <a:pt x="77" y="1"/>
                    </a:lnTo>
                    <a:lnTo>
                      <a:pt x="69" y="4"/>
                    </a:lnTo>
                    <a:lnTo>
                      <a:pt x="22" y="24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3" name="Freeform 2083"/>
              <p:cNvSpPr/>
              <p:nvPr/>
            </p:nvSpPr>
            <p:spPr bwMode="auto">
              <a:xfrm>
                <a:off x="5906" y="2222"/>
                <a:ext cx="18" cy="48"/>
              </a:xfrm>
              <a:custGeom>
                <a:avLst/>
                <a:gdLst>
                  <a:gd name="T0" fmla="*/ 3 w 17"/>
                  <a:gd name="T1" fmla="*/ 0 h 45"/>
                  <a:gd name="T2" fmla="*/ 3 w 17"/>
                  <a:gd name="T3" fmla="*/ 0 h 45"/>
                  <a:gd name="T4" fmla="*/ 0 w 17"/>
                  <a:gd name="T5" fmla="*/ 38 h 45"/>
                  <a:gd name="T6" fmla="*/ 14 w 17"/>
                  <a:gd name="T7" fmla="*/ 45 h 45"/>
                  <a:gd name="T8" fmla="*/ 17 w 17"/>
                  <a:gd name="T9" fmla="*/ 41 h 45"/>
                  <a:gd name="T10" fmla="*/ 9 w 17"/>
                  <a:gd name="T11" fmla="*/ 17 h 45"/>
                  <a:gd name="T12" fmla="*/ 3 w 17"/>
                  <a:gd name="T1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45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5" y="43"/>
                      <a:pt x="16" y="42"/>
                      <a:pt x="17" y="41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4" name="Freeform 2084"/>
              <p:cNvSpPr/>
              <p:nvPr/>
            </p:nvSpPr>
            <p:spPr bwMode="auto">
              <a:xfrm>
                <a:off x="5909" y="222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5" name="Freeform 2085"/>
              <p:cNvSpPr/>
              <p:nvPr/>
            </p:nvSpPr>
            <p:spPr bwMode="auto">
              <a:xfrm>
                <a:off x="5921" y="2266"/>
                <a:ext cx="5" cy="6"/>
              </a:xfrm>
              <a:custGeom>
                <a:avLst/>
                <a:gdLst>
                  <a:gd name="T0" fmla="*/ 3 w 5"/>
                  <a:gd name="T1" fmla="*/ 0 h 6"/>
                  <a:gd name="T2" fmla="*/ 0 w 5"/>
                  <a:gd name="T3" fmla="*/ 4 h 6"/>
                  <a:gd name="T4" fmla="*/ 5 w 5"/>
                  <a:gd name="T5" fmla="*/ 6 h 6"/>
                  <a:gd name="T6" fmla="*/ 3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3" y="0"/>
                    </a:moveTo>
                    <a:cubicBezTo>
                      <a:pt x="2" y="1"/>
                      <a:pt x="1" y="2"/>
                      <a:pt x="0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6" name="Freeform 2086"/>
              <p:cNvSpPr/>
              <p:nvPr/>
            </p:nvSpPr>
            <p:spPr bwMode="auto">
              <a:xfrm>
                <a:off x="5906" y="2262"/>
                <a:ext cx="21" cy="12"/>
              </a:xfrm>
              <a:custGeom>
                <a:avLst/>
                <a:gdLst>
                  <a:gd name="T0" fmla="*/ 0 w 21"/>
                  <a:gd name="T1" fmla="*/ 0 h 12"/>
                  <a:gd name="T2" fmla="*/ 0 w 21"/>
                  <a:gd name="T3" fmla="*/ 3 h 12"/>
                  <a:gd name="T4" fmla="*/ 21 w 21"/>
                  <a:gd name="T5" fmla="*/ 12 h 12"/>
                  <a:gd name="T6" fmla="*/ 20 w 21"/>
                  <a:gd name="T7" fmla="*/ 10 h 12"/>
                  <a:gd name="T8" fmla="*/ 15 w 21"/>
                  <a:gd name="T9" fmla="*/ 8 h 12"/>
                  <a:gd name="T10" fmla="*/ 0 w 2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2">
                    <a:moveTo>
                      <a:pt x="0" y="0"/>
                    </a:moveTo>
                    <a:lnTo>
                      <a:pt x="0" y="3"/>
                    </a:lnTo>
                    <a:lnTo>
                      <a:pt x="21" y="12"/>
                    </a:lnTo>
                    <a:lnTo>
                      <a:pt x="20" y="10"/>
                    </a:lnTo>
                    <a:lnTo>
                      <a:pt x="15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7" name="Freeform 2087"/>
              <p:cNvSpPr/>
              <p:nvPr/>
            </p:nvSpPr>
            <p:spPr bwMode="auto">
              <a:xfrm>
                <a:off x="5906" y="2262"/>
                <a:ext cx="21" cy="12"/>
              </a:xfrm>
              <a:custGeom>
                <a:avLst/>
                <a:gdLst>
                  <a:gd name="T0" fmla="*/ 0 w 21"/>
                  <a:gd name="T1" fmla="*/ 0 h 12"/>
                  <a:gd name="T2" fmla="*/ 0 w 21"/>
                  <a:gd name="T3" fmla="*/ 3 h 12"/>
                  <a:gd name="T4" fmla="*/ 21 w 21"/>
                  <a:gd name="T5" fmla="*/ 12 h 12"/>
                  <a:gd name="T6" fmla="*/ 20 w 21"/>
                  <a:gd name="T7" fmla="*/ 10 h 12"/>
                  <a:gd name="T8" fmla="*/ 15 w 21"/>
                  <a:gd name="T9" fmla="*/ 8 h 12"/>
                  <a:gd name="T10" fmla="*/ 0 w 2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2">
                    <a:moveTo>
                      <a:pt x="0" y="0"/>
                    </a:moveTo>
                    <a:lnTo>
                      <a:pt x="0" y="3"/>
                    </a:lnTo>
                    <a:lnTo>
                      <a:pt x="21" y="12"/>
                    </a:lnTo>
                    <a:lnTo>
                      <a:pt x="20" y="10"/>
                    </a:lnTo>
                    <a:lnTo>
                      <a:pt x="15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8" name="Freeform 2088"/>
              <p:cNvSpPr/>
              <p:nvPr/>
            </p:nvSpPr>
            <p:spPr bwMode="auto">
              <a:xfrm>
                <a:off x="5904" y="2215"/>
                <a:ext cx="25" cy="60"/>
              </a:xfrm>
              <a:custGeom>
                <a:avLst/>
                <a:gdLst>
                  <a:gd name="T0" fmla="*/ 4 w 24"/>
                  <a:gd name="T1" fmla="*/ 0 h 57"/>
                  <a:gd name="T2" fmla="*/ 4 w 24"/>
                  <a:gd name="T3" fmla="*/ 0 h 57"/>
                  <a:gd name="T4" fmla="*/ 4 w 24"/>
                  <a:gd name="T5" fmla="*/ 0 h 57"/>
                  <a:gd name="T6" fmla="*/ 4 w 24"/>
                  <a:gd name="T7" fmla="*/ 0 h 57"/>
                  <a:gd name="T8" fmla="*/ 4 w 24"/>
                  <a:gd name="T9" fmla="*/ 0 h 57"/>
                  <a:gd name="T10" fmla="*/ 4 w 24"/>
                  <a:gd name="T11" fmla="*/ 0 h 57"/>
                  <a:gd name="T12" fmla="*/ 0 w 24"/>
                  <a:gd name="T13" fmla="*/ 46 h 57"/>
                  <a:gd name="T14" fmla="*/ 2 w 24"/>
                  <a:gd name="T15" fmla="*/ 47 h 57"/>
                  <a:gd name="T16" fmla="*/ 2 w 24"/>
                  <a:gd name="T17" fmla="*/ 45 h 57"/>
                  <a:gd name="T18" fmla="*/ 5 w 24"/>
                  <a:gd name="T19" fmla="*/ 7 h 57"/>
                  <a:gd name="T20" fmla="*/ 5 w 24"/>
                  <a:gd name="T21" fmla="*/ 6 h 57"/>
                  <a:gd name="T22" fmla="*/ 11 w 24"/>
                  <a:gd name="T23" fmla="*/ 24 h 57"/>
                  <a:gd name="T24" fmla="*/ 19 w 24"/>
                  <a:gd name="T25" fmla="*/ 48 h 57"/>
                  <a:gd name="T26" fmla="*/ 21 w 24"/>
                  <a:gd name="T27" fmla="*/ 54 h 57"/>
                  <a:gd name="T28" fmla="*/ 22 w 24"/>
                  <a:gd name="T29" fmla="*/ 56 h 57"/>
                  <a:gd name="T30" fmla="*/ 24 w 24"/>
                  <a:gd name="T31" fmla="*/ 57 h 57"/>
                  <a:gd name="T32" fmla="*/ 4 w 24"/>
                  <a:gd name="T3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57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9" name="Freeform 2089"/>
              <p:cNvSpPr>
                <a:spLocks noEditPoints="1"/>
              </p:cNvSpPr>
              <p:nvPr/>
            </p:nvSpPr>
            <p:spPr bwMode="auto">
              <a:xfrm>
                <a:off x="5908" y="2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0" name="Freeform 2090"/>
              <p:cNvSpPr/>
              <p:nvPr/>
            </p:nvSpPr>
            <p:spPr bwMode="auto">
              <a:xfrm>
                <a:off x="5908" y="221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1" name="Freeform 2091"/>
              <p:cNvSpPr/>
              <p:nvPr/>
            </p:nvSpPr>
            <p:spPr bwMode="auto">
              <a:xfrm>
                <a:off x="5903" y="2266"/>
                <a:ext cx="19" cy="38"/>
              </a:xfrm>
              <a:custGeom>
                <a:avLst/>
                <a:gdLst>
                  <a:gd name="T0" fmla="*/ 3 w 18"/>
                  <a:gd name="T1" fmla="*/ 0 h 36"/>
                  <a:gd name="T2" fmla="*/ 0 w 18"/>
                  <a:gd name="T3" fmla="*/ 36 h 36"/>
                  <a:gd name="T4" fmla="*/ 2 w 18"/>
                  <a:gd name="T5" fmla="*/ 36 h 36"/>
                  <a:gd name="T6" fmla="*/ 18 w 18"/>
                  <a:gd name="T7" fmla="*/ 15 h 36"/>
                  <a:gd name="T8" fmla="*/ 15 w 18"/>
                  <a:gd name="T9" fmla="*/ 9 h 36"/>
                  <a:gd name="T10" fmla="*/ 16 w 18"/>
                  <a:gd name="T11" fmla="*/ 6 h 36"/>
                  <a:gd name="T12" fmla="*/ 3 w 18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6">
                    <a:moveTo>
                      <a:pt x="3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" y="36"/>
                      <a:pt x="1" y="36"/>
                      <a:pt x="2" y="36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6" y="13"/>
                      <a:pt x="15" y="11"/>
                      <a:pt x="15" y="9"/>
                    </a:cubicBezTo>
                    <a:cubicBezTo>
                      <a:pt x="15" y="8"/>
                      <a:pt x="15" y="7"/>
                      <a:pt x="16" y="6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2" name="Freeform 2092"/>
              <p:cNvSpPr/>
              <p:nvPr/>
            </p:nvSpPr>
            <p:spPr bwMode="auto">
              <a:xfrm>
                <a:off x="5903" y="2304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3" name="Freeform 2093"/>
              <p:cNvSpPr/>
              <p:nvPr/>
            </p:nvSpPr>
            <p:spPr bwMode="auto">
              <a:xfrm>
                <a:off x="5919" y="2272"/>
                <a:ext cx="7" cy="9"/>
              </a:xfrm>
              <a:custGeom>
                <a:avLst/>
                <a:gdLst>
                  <a:gd name="T0" fmla="*/ 1 w 7"/>
                  <a:gd name="T1" fmla="*/ 0 h 9"/>
                  <a:gd name="T2" fmla="*/ 0 w 7"/>
                  <a:gd name="T3" fmla="*/ 3 h 9"/>
                  <a:gd name="T4" fmla="*/ 3 w 7"/>
                  <a:gd name="T5" fmla="*/ 9 h 9"/>
                  <a:gd name="T6" fmla="*/ 7 w 7"/>
                  <a:gd name="T7" fmla="*/ 3 h 9"/>
                  <a:gd name="T8" fmla="*/ 1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5"/>
                      <a:pt x="1" y="7"/>
                      <a:pt x="3" y="9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4" name="Freeform 2094"/>
              <p:cNvSpPr/>
              <p:nvPr/>
            </p:nvSpPr>
            <p:spPr bwMode="auto">
              <a:xfrm>
                <a:off x="5906" y="2265"/>
                <a:ext cx="21" cy="10"/>
              </a:xfrm>
              <a:custGeom>
                <a:avLst/>
                <a:gdLst>
                  <a:gd name="T0" fmla="*/ 0 w 21"/>
                  <a:gd name="T1" fmla="*/ 0 h 10"/>
                  <a:gd name="T2" fmla="*/ 0 w 21"/>
                  <a:gd name="T3" fmla="*/ 1 h 10"/>
                  <a:gd name="T4" fmla="*/ 14 w 21"/>
                  <a:gd name="T5" fmla="*/ 7 h 10"/>
                  <a:gd name="T6" fmla="*/ 20 w 21"/>
                  <a:gd name="T7" fmla="*/ 10 h 10"/>
                  <a:gd name="T8" fmla="*/ 21 w 21"/>
                  <a:gd name="T9" fmla="*/ 9 h 10"/>
                  <a:gd name="T10" fmla="*/ 21 w 21"/>
                  <a:gd name="T11" fmla="*/ 9 h 10"/>
                  <a:gd name="T12" fmla="*/ 0 w 21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lnTo>
                      <a:pt x="0" y="1"/>
                    </a:lnTo>
                    <a:lnTo>
                      <a:pt x="14" y="7"/>
                    </a:lnTo>
                    <a:lnTo>
                      <a:pt x="20" y="10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5" name="Freeform 2095"/>
              <p:cNvSpPr/>
              <p:nvPr/>
            </p:nvSpPr>
            <p:spPr bwMode="auto">
              <a:xfrm>
                <a:off x="5906" y="2265"/>
                <a:ext cx="21" cy="10"/>
              </a:xfrm>
              <a:custGeom>
                <a:avLst/>
                <a:gdLst>
                  <a:gd name="T0" fmla="*/ 0 w 21"/>
                  <a:gd name="T1" fmla="*/ 0 h 10"/>
                  <a:gd name="T2" fmla="*/ 0 w 21"/>
                  <a:gd name="T3" fmla="*/ 1 h 10"/>
                  <a:gd name="T4" fmla="*/ 14 w 21"/>
                  <a:gd name="T5" fmla="*/ 7 h 10"/>
                  <a:gd name="T6" fmla="*/ 20 w 21"/>
                  <a:gd name="T7" fmla="*/ 10 h 10"/>
                  <a:gd name="T8" fmla="*/ 21 w 21"/>
                  <a:gd name="T9" fmla="*/ 9 h 10"/>
                  <a:gd name="T10" fmla="*/ 21 w 21"/>
                  <a:gd name="T11" fmla="*/ 9 h 10"/>
                  <a:gd name="T12" fmla="*/ 0 w 21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lnTo>
                      <a:pt x="0" y="1"/>
                    </a:lnTo>
                    <a:lnTo>
                      <a:pt x="14" y="7"/>
                    </a:lnTo>
                    <a:lnTo>
                      <a:pt x="20" y="10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6" name="Freeform 2096"/>
              <p:cNvSpPr/>
              <p:nvPr/>
            </p:nvSpPr>
            <p:spPr bwMode="auto">
              <a:xfrm>
                <a:off x="5901" y="2264"/>
                <a:ext cx="28" cy="48"/>
              </a:xfrm>
              <a:custGeom>
                <a:avLst/>
                <a:gdLst>
                  <a:gd name="T0" fmla="*/ 3 w 28"/>
                  <a:gd name="T1" fmla="*/ 0 h 48"/>
                  <a:gd name="T2" fmla="*/ 0 w 28"/>
                  <a:gd name="T3" fmla="*/ 48 h 48"/>
                  <a:gd name="T4" fmla="*/ 28 w 28"/>
                  <a:gd name="T5" fmla="*/ 11 h 48"/>
                  <a:gd name="T6" fmla="*/ 26 w 28"/>
                  <a:gd name="T7" fmla="*/ 10 h 48"/>
                  <a:gd name="T8" fmla="*/ 26 w 28"/>
                  <a:gd name="T9" fmla="*/ 10 h 48"/>
                  <a:gd name="T10" fmla="*/ 25 w 28"/>
                  <a:gd name="T11" fmla="*/ 11 h 48"/>
                  <a:gd name="T12" fmla="*/ 21 w 28"/>
                  <a:gd name="T13" fmla="*/ 17 h 48"/>
                  <a:gd name="T14" fmla="*/ 4 w 28"/>
                  <a:gd name="T15" fmla="*/ 40 h 48"/>
                  <a:gd name="T16" fmla="*/ 2 w 28"/>
                  <a:gd name="T17" fmla="*/ 43 h 48"/>
                  <a:gd name="T18" fmla="*/ 2 w 28"/>
                  <a:gd name="T19" fmla="*/ 40 h 48"/>
                  <a:gd name="T20" fmla="*/ 5 w 28"/>
                  <a:gd name="T21" fmla="*/ 2 h 48"/>
                  <a:gd name="T22" fmla="*/ 5 w 28"/>
                  <a:gd name="T23" fmla="*/ 1 h 48"/>
                  <a:gd name="T24" fmla="*/ 3 w 28"/>
                  <a:gd name="T2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48">
                    <a:moveTo>
                      <a:pt x="3" y="0"/>
                    </a:moveTo>
                    <a:lnTo>
                      <a:pt x="0" y="48"/>
                    </a:lnTo>
                    <a:lnTo>
                      <a:pt x="28" y="11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5" y="11"/>
                    </a:lnTo>
                    <a:lnTo>
                      <a:pt x="21" y="17"/>
                    </a:lnTo>
                    <a:lnTo>
                      <a:pt x="4" y="40"/>
                    </a:lnTo>
                    <a:lnTo>
                      <a:pt x="2" y="43"/>
                    </a:lnTo>
                    <a:lnTo>
                      <a:pt x="2" y="40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7" name="Freeform 2097"/>
              <p:cNvSpPr/>
              <p:nvPr/>
            </p:nvSpPr>
            <p:spPr bwMode="auto">
              <a:xfrm>
                <a:off x="5901" y="2264"/>
                <a:ext cx="28" cy="48"/>
              </a:xfrm>
              <a:custGeom>
                <a:avLst/>
                <a:gdLst>
                  <a:gd name="T0" fmla="*/ 3 w 28"/>
                  <a:gd name="T1" fmla="*/ 0 h 48"/>
                  <a:gd name="T2" fmla="*/ 0 w 28"/>
                  <a:gd name="T3" fmla="*/ 48 h 48"/>
                  <a:gd name="T4" fmla="*/ 28 w 28"/>
                  <a:gd name="T5" fmla="*/ 11 h 48"/>
                  <a:gd name="T6" fmla="*/ 26 w 28"/>
                  <a:gd name="T7" fmla="*/ 10 h 48"/>
                  <a:gd name="T8" fmla="*/ 26 w 28"/>
                  <a:gd name="T9" fmla="*/ 10 h 48"/>
                  <a:gd name="T10" fmla="*/ 25 w 28"/>
                  <a:gd name="T11" fmla="*/ 11 h 48"/>
                  <a:gd name="T12" fmla="*/ 21 w 28"/>
                  <a:gd name="T13" fmla="*/ 17 h 48"/>
                  <a:gd name="T14" fmla="*/ 4 w 28"/>
                  <a:gd name="T15" fmla="*/ 40 h 48"/>
                  <a:gd name="T16" fmla="*/ 2 w 28"/>
                  <a:gd name="T17" fmla="*/ 43 h 48"/>
                  <a:gd name="T18" fmla="*/ 2 w 28"/>
                  <a:gd name="T19" fmla="*/ 40 h 48"/>
                  <a:gd name="T20" fmla="*/ 5 w 28"/>
                  <a:gd name="T21" fmla="*/ 2 h 48"/>
                  <a:gd name="T22" fmla="*/ 5 w 28"/>
                  <a:gd name="T23" fmla="*/ 1 h 48"/>
                  <a:gd name="T24" fmla="*/ 3 w 28"/>
                  <a:gd name="T2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48">
                    <a:moveTo>
                      <a:pt x="3" y="0"/>
                    </a:moveTo>
                    <a:lnTo>
                      <a:pt x="0" y="48"/>
                    </a:lnTo>
                    <a:lnTo>
                      <a:pt x="28" y="11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5" y="11"/>
                    </a:lnTo>
                    <a:lnTo>
                      <a:pt x="21" y="17"/>
                    </a:lnTo>
                    <a:lnTo>
                      <a:pt x="4" y="40"/>
                    </a:lnTo>
                    <a:lnTo>
                      <a:pt x="2" y="43"/>
                    </a:lnTo>
                    <a:lnTo>
                      <a:pt x="2" y="40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8" name="Freeform 2098"/>
              <p:cNvSpPr/>
              <p:nvPr/>
            </p:nvSpPr>
            <p:spPr bwMode="auto">
              <a:xfrm>
                <a:off x="5760" y="2312"/>
                <a:ext cx="57" cy="40"/>
              </a:xfrm>
              <a:custGeom>
                <a:avLst/>
                <a:gdLst>
                  <a:gd name="T0" fmla="*/ 54 w 54"/>
                  <a:gd name="T1" fmla="*/ 0 h 38"/>
                  <a:gd name="T2" fmla="*/ 3 w 54"/>
                  <a:gd name="T3" fmla="*/ 8 h 38"/>
                  <a:gd name="T4" fmla="*/ 0 w 54"/>
                  <a:gd name="T5" fmla="*/ 14 h 38"/>
                  <a:gd name="T6" fmla="*/ 16 w 54"/>
                  <a:gd name="T7" fmla="*/ 38 h 38"/>
                  <a:gd name="T8" fmla="*/ 54 w 54"/>
                  <a:gd name="T9" fmla="*/ 2 h 38"/>
                  <a:gd name="T10" fmla="*/ 54 w 54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38">
                    <a:moveTo>
                      <a:pt x="54" y="0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2" y="12"/>
                      <a:pt x="0" y="14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1"/>
                      <a:pt x="54" y="0"/>
                      <a:pt x="5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9" name="Freeform 2099"/>
              <p:cNvSpPr/>
              <p:nvPr/>
            </p:nvSpPr>
            <p:spPr bwMode="auto">
              <a:xfrm>
                <a:off x="5817" y="2311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0" name="Freeform 2100"/>
              <p:cNvSpPr/>
              <p:nvPr/>
            </p:nvSpPr>
            <p:spPr bwMode="auto">
              <a:xfrm>
                <a:off x="5757" y="2321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1 h 6"/>
                  <a:gd name="T4" fmla="*/ 3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4"/>
                      <a:pt x="6" y="2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1" name="Freeform 2101"/>
              <p:cNvSpPr/>
              <p:nvPr/>
            </p:nvSpPr>
            <p:spPr bwMode="auto">
              <a:xfrm>
                <a:off x="5757" y="2309"/>
                <a:ext cx="67" cy="44"/>
              </a:xfrm>
              <a:custGeom>
                <a:avLst/>
                <a:gdLst>
                  <a:gd name="T0" fmla="*/ 67 w 67"/>
                  <a:gd name="T1" fmla="*/ 0 h 44"/>
                  <a:gd name="T2" fmla="*/ 0 w 67"/>
                  <a:gd name="T3" fmla="*/ 10 h 44"/>
                  <a:gd name="T4" fmla="*/ 0 w 67"/>
                  <a:gd name="T5" fmla="*/ 13 h 44"/>
                  <a:gd name="T6" fmla="*/ 6 w 67"/>
                  <a:gd name="T7" fmla="*/ 12 h 44"/>
                  <a:gd name="T8" fmla="*/ 60 w 67"/>
                  <a:gd name="T9" fmla="*/ 3 h 44"/>
                  <a:gd name="T10" fmla="*/ 63 w 67"/>
                  <a:gd name="T11" fmla="*/ 2 h 44"/>
                  <a:gd name="T12" fmla="*/ 60 w 67"/>
                  <a:gd name="T13" fmla="*/ 5 h 44"/>
                  <a:gd name="T14" fmla="*/ 20 w 67"/>
                  <a:gd name="T15" fmla="*/ 43 h 44"/>
                  <a:gd name="T16" fmla="*/ 21 w 67"/>
                  <a:gd name="T17" fmla="*/ 44 h 44"/>
                  <a:gd name="T18" fmla="*/ 67 w 67"/>
                  <a:gd name="T19" fmla="*/ 2 h 44"/>
                  <a:gd name="T20" fmla="*/ 67 w 67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44">
                    <a:moveTo>
                      <a:pt x="67" y="0"/>
                    </a:moveTo>
                    <a:lnTo>
                      <a:pt x="0" y="10"/>
                    </a:lnTo>
                    <a:lnTo>
                      <a:pt x="0" y="13"/>
                    </a:lnTo>
                    <a:lnTo>
                      <a:pt x="6" y="12"/>
                    </a:lnTo>
                    <a:lnTo>
                      <a:pt x="60" y="3"/>
                    </a:lnTo>
                    <a:lnTo>
                      <a:pt x="63" y="2"/>
                    </a:lnTo>
                    <a:lnTo>
                      <a:pt x="60" y="5"/>
                    </a:lnTo>
                    <a:lnTo>
                      <a:pt x="20" y="43"/>
                    </a:lnTo>
                    <a:lnTo>
                      <a:pt x="21" y="44"/>
                    </a:lnTo>
                    <a:lnTo>
                      <a:pt x="67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2" name="Freeform 2102"/>
              <p:cNvSpPr/>
              <p:nvPr/>
            </p:nvSpPr>
            <p:spPr bwMode="auto">
              <a:xfrm>
                <a:off x="5757" y="2309"/>
                <a:ext cx="67" cy="44"/>
              </a:xfrm>
              <a:custGeom>
                <a:avLst/>
                <a:gdLst>
                  <a:gd name="T0" fmla="*/ 67 w 67"/>
                  <a:gd name="T1" fmla="*/ 0 h 44"/>
                  <a:gd name="T2" fmla="*/ 0 w 67"/>
                  <a:gd name="T3" fmla="*/ 10 h 44"/>
                  <a:gd name="T4" fmla="*/ 0 w 67"/>
                  <a:gd name="T5" fmla="*/ 13 h 44"/>
                  <a:gd name="T6" fmla="*/ 6 w 67"/>
                  <a:gd name="T7" fmla="*/ 12 h 44"/>
                  <a:gd name="T8" fmla="*/ 60 w 67"/>
                  <a:gd name="T9" fmla="*/ 3 h 44"/>
                  <a:gd name="T10" fmla="*/ 63 w 67"/>
                  <a:gd name="T11" fmla="*/ 2 h 44"/>
                  <a:gd name="T12" fmla="*/ 60 w 67"/>
                  <a:gd name="T13" fmla="*/ 5 h 44"/>
                  <a:gd name="T14" fmla="*/ 20 w 67"/>
                  <a:gd name="T15" fmla="*/ 43 h 44"/>
                  <a:gd name="T16" fmla="*/ 21 w 67"/>
                  <a:gd name="T17" fmla="*/ 44 h 44"/>
                  <a:gd name="T18" fmla="*/ 67 w 67"/>
                  <a:gd name="T19" fmla="*/ 2 h 44"/>
                  <a:gd name="T20" fmla="*/ 67 w 67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44">
                    <a:moveTo>
                      <a:pt x="67" y="0"/>
                    </a:moveTo>
                    <a:lnTo>
                      <a:pt x="0" y="10"/>
                    </a:lnTo>
                    <a:lnTo>
                      <a:pt x="0" y="13"/>
                    </a:lnTo>
                    <a:lnTo>
                      <a:pt x="6" y="12"/>
                    </a:lnTo>
                    <a:lnTo>
                      <a:pt x="60" y="3"/>
                    </a:lnTo>
                    <a:lnTo>
                      <a:pt x="63" y="2"/>
                    </a:lnTo>
                    <a:lnTo>
                      <a:pt x="60" y="5"/>
                    </a:lnTo>
                    <a:lnTo>
                      <a:pt x="20" y="43"/>
                    </a:lnTo>
                    <a:lnTo>
                      <a:pt x="21" y="44"/>
                    </a:lnTo>
                    <a:lnTo>
                      <a:pt x="67" y="2"/>
                    </a:lnTo>
                    <a:lnTo>
                      <a:pt x="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3" name="Freeform 2103"/>
              <p:cNvSpPr/>
              <p:nvPr/>
            </p:nvSpPr>
            <p:spPr bwMode="auto">
              <a:xfrm>
                <a:off x="5824" y="230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4" name="Freeform 2104"/>
              <p:cNvSpPr/>
              <p:nvPr/>
            </p:nvSpPr>
            <p:spPr bwMode="auto">
              <a:xfrm>
                <a:off x="5824" y="230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5" name="Freeform 2105"/>
              <p:cNvSpPr/>
              <p:nvPr/>
            </p:nvSpPr>
            <p:spPr bwMode="auto">
              <a:xfrm>
                <a:off x="5755" y="2319"/>
                <a:ext cx="23" cy="54"/>
              </a:xfrm>
              <a:custGeom>
                <a:avLst/>
                <a:gdLst>
                  <a:gd name="T0" fmla="*/ 2 w 23"/>
                  <a:gd name="T1" fmla="*/ 0 h 54"/>
                  <a:gd name="T2" fmla="*/ 0 w 23"/>
                  <a:gd name="T3" fmla="*/ 2 h 54"/>
                  <a:gd name="T4" fmla="*/ 2 w 23"/>
                  <a:gd name="T5" fmla="*/ 54 h 54"/>
                  <a:gd name="T6" fmla="*/ 0 w 23"/>
                  <a:gd name="T7" fmla="*/ 2 h 54"/>
                  <a:gd name="T8" fmla="*/ 21 w 23"/>
                  <a:gd name="T9" fmla="*/ 35 h 54"/>
                  <a:gd name="T10" fmla="*/ 23 w 23"/>
                  <a:gd name="T11" fmla="*/ 34 h 54"/>
                  <a:gd name="T12" fmla="*/ 22 w 23"/>
                  <a:gd name="T13" fmla="*/ 33 h 54"/>
                  <a:gd name="T14" fmla="*/ 5 w 23"/>
                  <a:gd name="T15" fmla="*/ 8 h 54"/>
                  <a:gd name="T16" fmla="*/ 2 w 23"/>
                  <a:gd name="T17" fmla="*/ 3 h 54"/>
                  <a:gd name="T18" fmla="*/ 2 w 23"/>
                  <a:gd name="T1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54">
                    <a:moveTo>
                      <a:pt x="2" y="0"/>
                    </a:moveTo>
                    <a:lnTo>
                      <a:pt x="0" y="2"/>
                    </a:lnTo>
                    <a:lnTo>
                      <a:pt x="2" y="54"/>
                    </a:lnTo>
                    <a:lnTo>
                      <a:pt x="0" y="2"/>
                    </a:lnTo>
                    <a:lnTo>
                      <a:pt x="21" y="35"/>
                    </a:lnTo>
                    <a:lnTo>
                      <a:pt x="23" y="34"/>
                    </a:lnTo>
                    <a:lnTo>
                      <a:pt x="22" y="33"/>
                    </a:lnTo>
                    <a:lnTo>
                      <a:pt x="5" y="8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6" name="Freeform 2106"/>
              <p:cNvSpPr/>
              <p:nvPr/>
            </p:nvSpPr>
            <p:spPr bwMode="auto">
              <a:xfrm>
                <a:off x="5755" y="2319"/>
                <a:ext cx="23" cy="54"/>
              </a:xfrm>
              <a:custGeom>
                <a:avLst/>
                <a:gdLst>
                  <a:gd name="T0" fmla="*/ 2 w 23"/>
                  <a:gd name="T1" fmla="*/ 0 h 54"/>
                  <a:gd name="T2" fmla="*/ 0 w 23"/>
                  <a:gd name="T3" fmla="*/ 2 h 54"/>
                  <a:gd name="T4" fmla="*/ 2 w 23"/>
                  <a:gd name="T5" fmla="*/ 54 h 54"/>
                  <a:gd name="T6" fmla="*/ 0 w 23"/>
                  <a:gd name="T7" fmla="*/ 2 h 54"/>
                  <a:gd name="T8" fmla="*/ 21 w 23"/>
                  <a:gd name="T9" fmla="*/ 35 h 54"/>
                  <a:gd name="T10" fmla="*/ 23 w 23"/>
                  <a:gd name="T11" fmla="*/ 34 h 54"/>
                  <a:gd name="T12" fmla="*/ 22 w 23"/>
                  <a:gd name="T13" fmla="*/ 33 h 54"/>
                  <a:gd name="T14" fmla="*/ 5 w 23"/>
                  <a:gd name="T15" fmla="*/ 8 h 54"/>
                  <a:gd name="T16" fmla="*/ 2 w 23"/>
                  <a:gd name="T17" fmla="*/ 3 h 54"/>
                  <a:gd name="T18" fmla="*/ 2 w 23"/>
                  <a:gd name="T1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54">
                    <a:moveTo>
                      <a:pt x="2" y="0"/>
                    </a:moveTo>
                    <a:lnTo>
                      <a:pt x="0" y="2"/>
                    </a:lnTo>
                    <a:lnTo>
                      <a:pt x="2" y="54"/>
                    </a:lnTo>
                    <a:lnTo>
                      <a:pt x="0" y="2"/>
                    </a:lnTo>
                    <a:lnTo>
                      <a:pt x="21" y="35"/>
                    </a:lnTo>
                    <a:lnTo>
                      <a:pt x="23" y="34"/>
                    </a:lnTo>
                    <a:lnTo>
                      <a:pt x="22" y="33"/>
                    </a:lnTo>
                    <a:lnTo>
                      <a:pt x="5" y="8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7" name="Freeform 2107"/>
              <p:cNvSpPr/>
              <p:nvPr/>
            </p:nvSpPr>
            <p:spPr bwMode="auto">
              <a:xfrm>
                <a:off x="5811" y="2317"/>
                <a:ext cx="31" cy="82"/>
              </a:xfrm>
              <a:custGeom>
                <a:avLst/>
                <a:gdLst>
                  <a:gd name="T0" fmla="*/ 14 w 29"/>
                  <a:gd name="T1" fmla="*/ 0 h 77"/>
                  <a:gd name="T2" fmla="*/ 13 w 29"/>
                  <a:gd name="T3" fmla="*/ 0 h 77"/>
                  <a:gd name="T4" fmla="*/ 0 w 29"/>
                  <a:gd name="T5" fmla="*/ 76 h 77"/>
                  <a:gd name="T6" fmla="*/ 1 w 29"/>
                  <a:gd name="T7" fmla="*/ 77 h 77"/>
                  <a:gd name="T8" fmla="*/ 29 w 29"/>
                  <a:gd name="T9" fmla="*/ 49 h 77"/>
                  <a:gd name="T10" fmla="*/ 14 w 2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77">
                    <a:moveTo>
                      <a:pt x="14" y="0"/>
                    </a:moveTo>
                    <a:cubicBezTo>
                      <a:pt x="14" y="0"/>
                      <a:pt x="14" y="0"/>
                      <a:pt x="13" y="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1" y="77"/>
                      <a:pt x="1" y="77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8" name="Freeform 2108"/>
              <p:cNvSpPr/>
              <p:nvPr/>
            </p:nvSpPr>
            <p:spPr bwMode="auto">
              <a:xfrm>
                <a:off x="5825" y="231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9" name="Freeform 2109"/>
              <p:cNvSpPr/>
              <p:nvPr/>
            </p:nvSpPr>
            <p:spPr bwMode="auto">
              <a:xfrm>
                <a:off x="5811" y="2398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0" name="Freeform 2110"/>
              <p:cNvSpPr/>
              <p:nvPr/>
            </p:nvSpPr>
            <p:spPr bwMode="auto">
              <a:xfrm>
                <a:off x="5810" y="2369"/>
                <a:ext cx="33" cy="34"/>
              </a:xfrm>
              <a:custGeom>
                <a:avLst/>
                <a:gdLst>
                  <a:gd name="T0" fmla="*/ 32 w 33"/>
                  <a:gd name="T1" fmla="*/ 0 h 34"/>
                  <a:gd name="T2" fmla="*/ 2 w 33"/>
                  <a:gd name="T3" fmla="*/ 30 h 34"/>
                  <a:gd name="T4" fmla="*/ 1 w 33"/>
                  <a:gd name="T5" fmla="*/ 31 h 34"/>
                  <a:gd name="T6" fmla="*/ 0 w 33"/>
                  <a:gd name="T7" fmla="*/ 34 h 34"/>
                  <a:gd name="T8" fmla="*/ 33 w 33"/>
                  <a:gd name="T9" fmla="*/ 1 h 34"/>
                  <a:gd name="T10" fmla="*/ 32 w 33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4">
                    <a:moveTo>
                      <a:pt x="32" y="0"/>
                    </a:moveTo>
                    <a:lnTo>
                      <a:pt x="2" y="30"/>
                    </a:lnTo>
                    <a:lnTo>
                      <a:pt x="1" y="31"/>
                    </a:lnTo>
                    <a:lnTo>
                      <a:pt x="0" y="34"/>
                    </a:lnTo>
                    <a:lnTo>
                      <a:pt x="33" y="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1" name="Freeform 2111"/>
              <p:cNvSpPr/>
              <p:nvPr/>
            </p:nvSpPr>
            <p:spPr bwMode="auto">
              <a:xfrm>
                <a:off x="5810" y="2369"/>
                <a:ext cx="33" cy="34"/>
              </a:xfrm>
              <a:custGeom>
                <a:avLst/>
                <a:gdLst>
                  <a:gd name="T0" fmla="*/ 32 w 33"/>
                  <a:gd name="T1" fmla="*/ 0 h 34"/>
                  <a:gd name="T2" fmla="*/ 2 w 33"/>
                  <a:gd name="T3" fmla="*/ 30 h 34"/>
                  <a:gd name="T4" fmla="*/ 1 w 33"/>
                  <a:gd name="T5" fmla="*/ 31 h 34"/>
                  <a:gd name="T6" fmla="*/ 0 w 33"/>
                  <a:gd name="T7" fmla="*/ 34 h 34"/>
                  <a:gd name="T8" fmla="*/ 33 w 33"/>
                  <a:gd name="T9" fmla="*/ 1 h 34"/>
                  <a:gd name="T10" fmla="*/ 32 w 33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4">
                    <a:moveTo>
                      <a:pt x="32" y="0"/>
                    </a:moveTo>
                    <a:lnTo>
                      <a:pt x="2" y="30"/>
                    </a:lnTo>
                    <a:lnTo>
                      <a:pt x="1" y="31"/>
                    </a:lnTo>
                    <a:lnTo>
                      <a:pt x="0" y="34"/>
                    </a:lnTo>
                    <a:lnTo>
                      <a:pt x="33" y="1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2" name="Freeform 2112"/>
              <p:cNvSpPr/>
              <p:nvPr/>
            </p:nvSpPr>
            <p:spPr bwMode="auto">
              <a:xfrm>
                <a:off x="5809" y="2309"/>
                <a:ext cx="35" cy="95"/>
              </a:xfrm>
              <a:custGeom>
                <a:avLst/>
                <a:gdLst>
                  <a:gd name="T0" fmla="*/ 16 w 35"/>
                  <a:gd name="T1" fmla="*/ 0 h 95"/>
                  <a:gd name="T2" fmla="*/ 16 w 35"/>
                  <a:gd name="T3" fmla="*/ 0 h 95"/>
                  <a:gd name="T4" fmla="*/ 0 w 35"/>
                  <a:gd name="T5" fmla="*/ 94 h 95"/>
                  <a:gd name="T6" fmla="*/ 0 w 35"/>
                  <a:gd name="T7" fmla="*/ 95 h 95"/>
                  <a:gd name="T8" fmla="*/ 1 w 35"/>
                  <a:gd name="T9" fmla="*/ 94 h 95"/>
                  <a:gd name="T10" fmla="*/ 2 w 35"/>
                  <a:gd name="T11" fmla="*/ 91 h 95"/>
                  <a:gd name="T12" fmla="*/ 2 w 35"/>
                  <a:gd name="T13" fmla="*/ 89 h 95"/>
                  <a:gd name="T14" fmla="*/ 16 w 35"/>
                  <a:gd name="T15" fmla="*/ 8 h 95"/>
                  <a:gd name="T16" fmla="*/ 17 w 35"/>
                  <a:gd name="T17" fmla="*/ 6 h 95"/>
                  <a:gd name="T18" fmla="*/ 17 w 35"/>
                  <a:gd name="T19" fmla="*/ 8 h 95"/>
                  <a:gd name="T20" fmla="*/ 33 w 35"/>
                  <a:gd name="T21" fmla="*/ 60 h 95"/>
                  <a:gd name="T22" fmla="*/ 34 w 35"/>
                  <a:gd name="T23" fmla="*/ 61 h 95"/>
                  <a:gd name="T24" fmla="*/ 35 w 35"/>
                  <a:gd name="T25" fmla="*/ 60 h 95"/>
                  <a:gd name="T26" fmla="*/ 16 w 35"/>
                  <a:gd name="T2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95">
                    <a:moveTo>
                      <a:pt x="16" y="0"/>
                    </a:moveTo>
                    <a:lnTo>
                      <a:pt x="16" y="0"/>
                    </a:lnTo>
                    <a:lnTo>
                      <a:pt x="0" y="94"/>
                    </a:lnTo>
                    <a:lnTo>
                      <a:pt x="0" y="95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2" y="89"/>
                    </a:lnTo>
                    <a:lnTo>
                      <a:pt x="16" y="8"/>
                    </a:lnTo>
                    <a:lnTo>
                      <a:pt x="17" y="6"/>
                    </a:lnTo>
                    <a:lnTo>
                      <a:pt x="17" y="8"/>
                    </a:lnTo>
                    <a:lnTo>
                      <a:pt x="33" y="60"/>
                    </a:lnTo>
                    <a:lnTo>
                      <a:pt x="34" y="61"/>
                    </a:lnTo>
                    <a:lnTo>
                      <a:pt x="35" y="6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3" name="Freeform 2113"/>
              <p:cNvSpPr/>
              <p:nvPr/>
            </p:nvSpPr>
            <p:spPr bwMode="auto">
              <a:xfrm>
                <a:off x="5809" y="2309"/>
                <a:ext cx="35" cy="95"/>
              </a:xfrm>
              <a:custGeom>
                <a:avLst/>
                <a:gdLst>
                  <a:gd name="T0" fmla="*/ 16 w 35"/>
                  <a:gd name="T1" fmla="*/ 0 h 95"/>
                  <a:gd name="T2" fmla="*/ 16 w 35"/>
                  <a:gd name="T3" fmla="*/ 0 h 95"/>
                  <a:gd name="T4" fmla="*/ 0 w 35"/>
                  <a:gd name="T5" fmla="*/ 94 h 95"/>
                  <a:gd name="T6" fmla="*/ 0 w 35"/>
                  <a:gd name="T7" fmla="*/ 95 h 95"/>
                  <a:gd name="T8" fmla="*/ 1 w 35"/>
                  <a:gd name="T9" fmla="*/ 94 h 95"/>
                  <a:gd name="T10" fmla="*/ 2 w 35"/>
                  <a:gd name="T11" fmla="*/ 91 h 95"/>
                  <a:gd name="T12" fmla="*/ 2 w 35"/>
                  <a:gd name="T13" fmla="*/ 89 h 95"/>
                  <a:gd name="T14" fmla="*/ 16 w 35"/>
                  <a:gd name="T15" fmla="*/ 8 h 95"/>
                  <a:gd name="T16" fmla="*/ 17 w 35"/>
                  <a:gd name="T17" fmla="*/ 6 h 95"/>
                  <a:gd name="T18" fmla="*/ 17 w 35"/>
                  <a:gd name="T19" fmla="*/ 8 h 95"/>
                  <a:gd name="T20" fmla="*/ 33 w 35"/>
                  <a:gd name="T21" fmla="*/ 60 h 95"/>
                  <a:gd name="T22" fmla="*/ 34 w 35"/>
                  <a:gd name="T23" fmla="*/ 61 h 95"/>
                  <a:gd name="T24" fmla="*/ 35 w 35"/>
                  <a:gd name="T25" fmla="*/ 60 h 95"/>
                  <a:gd name="T26" fmla="*/ 16 w 35"/>
                  <a:gd name="T2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95">
                    <a:moveTo>
                      <a:pt x="16" y="0"/>
                    </a:moveTo>
                    <a:lnTo>
                      <a:pt x="16" y="0"/>
                    </a:lnTo>
                    <a:lnTo>
                      <a:pt x="0" y="94"/>
                    </a:lnTo>
                    <a:lnTo>
                      <a:pt x="0" y="95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2" y="89"/>
                    </a:lnTo>
                    <a:lnTo>
                      <a:pt x="16" y="8"/>
                    </a:lnTo>
                    <a:lnTo>
                      <a:pt x="17" y="6"/>
                    </a:lnTo>
                    <a:lnTo>
                      <a:pt x="17" y="8"/>
                    </a:lnTo>
                    <a:lnTo>
                      <a:pt x="33" y="60"/>
                    </a:lnTo>
                    <a:lnTo>
                      <a:pt x="34" y="61"/>
                    </a:lnTo>
                    <a:lnTo>
                      <a:pt x="35" y="60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4" name="Freeform 2114"/>
              <p:cNvSpPr/>
              <p:nvPr/>
            </p:nvSpPr>
            <p:spPr bwMode="auto">
              <a:xfrm>
                <a:off x="5808" y="240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5" name="Freeform 2115"/>
              <p:cNvSpPr/>
              <p:nvPr/>
            </p:nvSpPr>
            <p:spPr bwMode="auto">
              <a:xfrm>
                <a:off x="5808" y="240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6" name="Freeform 2116"/>
              <p:cNvSpPr/>
              <p:nvPr/>
            </p:nvSpPr>
            <p:spPr bwMode="auto">
              <a:xfrm>
                <a:off x="5814" y="2372"/>
                <a:ext cx="40" cy="39"/>
              </a:xfrm>
              <a:custGeom>
                <a:avLst/>
                <a:gdLst>
                  <a:gd name="T0" fmla="*/ 27 w 38"/>
                  <a:gd name="T1" fmla="*/ 0 h 37"/>
                  <a:gd name="T2" fmla="*/ 0 w 38"/>
                  <a:gd name="T3" fmla="*/ 27 h 37"/>
                  <a:gd name="T4" fmla="*/ 1 w 38"/>
                  <a:gd name="T5" fmla="*/ 31 h 37"/>
                  <a:gd name="T6" fmla="*/ 23 w 38"/>
                  <a:gd name="T7" fmla="*/ 34 h 37"/>
                  <a:gd name="T8" fmla="*/ 23 w 38"/>
                  <a:gd name="T9" fmla="*/ 34 h 37"/>
                  <a:gd name="T10" fmla="*/ 29 w 38"/>
                  <a:gd name="T11" fmla="*/ 28 h 37"/>
                  <a:gd name="T12" fmla="*/ 35 w 38"/>
                  <a:gd name="T13" fmla="*/ 34 h 37"/>
                  <a:gd name="T14" fmla="*/ 34 w 38"/>
                  <a:gd name="T15" fmla="*/ 36 h 37"/>
                  <a:gd name="T16" fmla="*/ 38 w 38"/>
                  <a:gd name="T17" fmla="*/ 37 h 37"/>
                  <a:gd name="T18" fmla="*/ 27 w 38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7">
                    <a:moveTo>
                      <a:pt x="27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31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1"/>
                      <a:pt x="25" y="28"/>
                      <a:pt x="29" y="28"/>
                    </a:cubicBezTo>
                    <a:cubicBezTo>
                      <a:pt x="32" y="28"/>
                      <a:pt x="35" y="31"/>
                      <a:pt x="35" y="34"/>
                    </a:cubicBezTo>
                    <a:cubicBezTo>
                      <a:pt x="35" y="35"/>
                      <a:pt x="34" y="36"/>
                      <a:pt x="34" y="36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7" name="Freeform 2117"/>
              <p:cNvSpPr/>
              <p:nvPr/>
            </p:nvSpPr>
            <p:spPr bwMode="auto">
              <a:xfrm>
                <a:off x="5811" y="2401"/>
                <a:ext cx="4" cy="4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3 h 4"/>
                  <a:gd name="T4" fmla="*/ 4 w 4"/>
                  <a:gd name="T5" fmla="*/ 4 h 4"/>
                  <a:gd name="T6" fmla="*/ 3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8" name="Freeform 2118"/>
              <p:cNvSpPr/>
              <p:nvPr/>
            </p:nvSpPr>
            <p:spPr bwMode="auto">
              <a:xfrm>
                <a:off x="5838" y="2402"/>
                <a:ext cx="13" cy="8"/>
              </a:xfrm>
              <a:custGeom>
                <a:avLst/>
                <a:gdLst>
                  <a:gd name="T0" fmla="*/ 6 w 12"/>
                  <a:gd name="T1" fmla="*/ 0 h 8"/>
                  <a:gd name="T2" fmla="*/ 0 w 12"/>
                  <a:gd name="T3" fmla="*/ 6 h 8"/>
                  <a:gd name="T4" fmla="*/ 0 w 12"/>
                  <a:gd name="T5" fmla="*/ 6 h 8"/>
                  <a:gd name="T6" fmla="*/ 11 w 12"/>
                  <a:gd name="T7" fmla="*/ 8 h 8"/>
                  <a:gd name="T8" fmla="*/ 12 w 12"/>
                  <a:gd name="T9" fmla="*/ 6 h 8"/>
                  <a:gd name="T10" fmla="*/ 6 w 1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7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9" name="Freeform 2119"/>
              <p:cNvSpPr/>
              <p:nvPr/>
            </p:nvSpPr>
            <p:spPr bwMode="auto">
              <a:xfrm>
                <a:off x="5810" y="2370"/>
                <a:ext cx="44" cy="41"/>
              </a:xfrm>
              <a:custGeom>
                <a:avLst/>
                <a:gdLst>
                  <a:gd name="T0" fmla="*/ 33 w 44"/>
                  <a:gd name="T1" fmla="*/ 0 h 41"/>
                  <a:gd name="T2" fmla="*/ 0 w 44"/>
                  <a:gd name="T3" fmla="*/ 33 h 41"/>
                  <a:gd name="T4" fmla="*/ 0 w 44"/>
                  <a:gd name="T5" fmla="*/ 34 h 41"/>
                  <a:gd name="T6" fmla="*/ 44 w 44"/>
                  <a:gd name="T7" fmla="*/ 41 h 41"/>
                  <a:gd name="T8" fmla="*/ 40 w 44"/>
                  <a:gd name="T9" fmla="*/ 40 h 41"/>
                  <a:gd name="T10" fmla="*/ 28 w 44"/>
                  <a:gd name="T11" fmla="*/ 38 h 41"/>
                  <a:gd name="T12" fmla="*/ 5 w 44"/>
                  <a:gd name="T13" fmla="*/ 35 h 41"/>
                  <a:gd name="T14" fmla="*/ 1 w 44"/>
                  <a:gd name="T15" fmla="*/ 34 h 41"/>
                  <a:gd name="T16" fmla="*/ 4 w 44"/>
                  <a:gd name="T17" fmla="*/ 31 h 41"/>
                  <a:gd name="T18" fmla="*/ 33 w 44"/>
                  <a:gd name="T19" fmla="*/ 2 h 41"/>
                  <a:gd name="T20" fmla="*/ 33 w 44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41">
                    <a:moveTo>
                      <a:pt x="33" y="0"/>
                    </a:moveTo>
                    <a:lnTo>
                      <a:pt x="0" y="33"/>
                    </a:lnTo>
                    <a:lnTo>
                      <a:pt x="0" y="34"/>
                    </a:lnTo>
                    <a:lnTo>
                      <a:pt x="44" y="41"/>
                    </a:lnTo>
                    <a:lnTo>
                      <a:pt x="40" y="40"/>
                    </a:lnTo>
                    <a:lnTo>
                      <a:pt x="28" y="38"/>
                    </a:lnTo>
                    <a:lnTo>
                      <a:pt x="5" y="35"/>
                    </a:lnTo>
                    <a:lnTo>
                      <a:pt x="1" y="34"/>
                    </a:lnTo>
                    <a:lnTo>
                      <a:pt x="4" y="31"/>
                    </a:lnTo>
                    <a:lnTo>
                      <a:pt x="33" y="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0" name="Freeform 2120"/>
              <p:cNvSpPr/>
              <p:nvPr/>
            </p:nvSpPr>
            <p:spPr bwMode="auto">
              <a:xfrm>
                <a:off x="5810" y="2370"/>
                <a:ext cx="44" cy="41"/>
              </a:xfrm>
              <a:custGeom>
                <a:avLst/>
                <a:gdLst>
                  <a:gd name="T0" fmla="*/ 33 w 44"/>
                  <a:gd name="T1" fmla="*/ 0 h 41"/>
                  <a:gd name="T2" fmla="*/ 0 w 44"/>
                  <a:gd name="T3" fmla="*/ 33 h 41"/>
                  <a:gd name="T4" fmla="*/ 0 w 44"/>
                  <a:gd name="T5" fmla="*/ 34 h 41"/>
                  <a:gd name="T6" fmla="*/ 44 w 44"/>
                  <a:gd name="T7" fmla="*/ 41 h 41"/>
                  <a:gd name="T8" fmla="*/ 40 w 44"/>
                  <a:gd name="T9" fmla="*/ 40 h 41"/>
                  <a:gd name="T10" fmla="*/ 28 w 44"/>
                  <a:gd name="T11" fmla="*/ 38 h 41"/>
                  <a:gd name="T12" fmla="*/ 5 w 44"/>
                  <a:gd name="T13" fmla="*/ 35 h 41"/>
                  <a:gd name="T14" fmla="*/ 1 w 44"/>
                  <a:gd name="T15" fmla="*/ 34 h 41"/>
                  <a:gd name="T16" fmla="*/ 4 w 44"/>
                  <a:gd name="T17" fmla="*/ 31 h 41"/>
                  <a:gd name="T18" fmla="*/ 33 w 44"/>
                  <a:gd name="T19" fmla="*/ 2 h 41"/>
                  <a:gd name="T20" fmla="*/ 33 w 44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41">
                    <a:moveTo>
                      <a:pt x="33" y="0"/>
                    </a:moveTo>
                    <a:lnTo>
                      <a:pt x="0" y="33"/>
                    </a:lnTo>
                    <a:lnTo>
                      <a:pt x="0" y="34"/>
                    </a:lnTo>
                    <a:lnTo>
                      <a:pt x="44" y="41"/>
                    </a:lnTo>
                    <a:lnTo>
                      <a:pt x="40" y="40"/>
                    </a:lnTo>
                    <a:lnTo>
                      <a:pt x="28" y="38"/>
                    </a:lnTo>
                    <a:lnTo>
                      <a:pt x="5" y="35"/>
                    </a:lnTo>
                    <a:lnTo>
                      <a:pt x="1" y="34"/>
                    </a:lnTo>
                    <a:lnTo>
                      <a:pt x="4" y="31"/>
                    </a:lnTo>
                    <a:lnTo>
                      <a:pt x="33" y="2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1" name="Freeform 2121"/>
              <p:cNvSpPr/>
              <p:nvPr/>
            </p:nvSpPr>
            <p:spPr bwMode="auto">
              <a:xfrm>
                <a:off x="5809" y="2369"/>
                <a:ext cx="48" cy="44"/>
              </a:xfrm>
              <a:custGeom>
                <a:avLst/>
                <a:gdLst>
                  <a:gd name="T0" fmla="*/ 33 w 46"/>
                  <a:gd name="T1" fmla="*/ 0 h 42"/>
                  <a:gd name="T2" fmla="*/ 32 w 46"/>
                  <a:gd name="T3" fmla="*/ 1 h 42"/>
                  <a:gd name="T4" fmla="*/ 32 w 46"/>
                  <a:gd name="T5" fmla="*/ 3 h 42"/>
                  <a:gd name="T6" fmla="*/ 43 w 46"/>
                  <a:gd name="T7" fmla="*/ 40 h 42"/>
                  <a:gd name="T8" fmla="*/ 1 w 46"/>
                  <a:gd name="T9" fmla="*/ 33 h 42"/>
                  <a:gd name="T10" fmla="*/ 1 w 46"/>
                  <a:gd name="T11" fmla="*/ 32 h 42"/>
                  <a:gd name="T12" fmla="*/ 0 w 46"/>
                  <a:gd name="T13" fmla="*/ 33 h 42"/>
                  <a:gd name="T14" fmla="*/ 1 w 46"/>
                  <a:gd name="T15" fmla="*/ 33 h 42"/>
                  <a:gd name="T16" fmla="*/ 1 w 46"/>
                  <a:gd name="T17" fmla="*/ 34 h 42"/>
                  <a:gd name="T18" fmla="*/ 46 w 46"/>
                  <a:gd name="T19" fmla="*/ 42 h 42"/>
                  <a:gd name="T20" fmla="*/ 33 w 46"/>
                  <a:gd name="T2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42"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4"/>
                      <a:pt x="1" y="34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2" name="Freeform 2122"/>
              <p:cNvSpPr/>
              <p:nvPr/>
            </p:nvSpPr>
            <p:spPr bwMode="auto">
              <a:xfrm>
                <a:off x="5808" y="2404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3" name="Freeform 2123"/>
              <p:cNvSpPr/>
              <p:nvPr/>
            </p:nvSpPr>
            <p:spPr bwMode="auto">
              <a:xfrm>
                <a:off x="5764" y="2357"/>
                <a:ext cx="38" cy="43"/>
              </a:xfrm>
              <a:custGeom>
                <a:avLst/>
                <a:gdLst>
                  <a:gd name="T0" fmla="*/ 11 w 36"/>
                  <a:gd name="T1" fmla="*/ 0 h 40"/>
                  <a:gd name="T2" fmla="*/ 0 w 36"/>
                  <a:gd name="T3" fmla="*/ 10 h 40"/>
                  <a:gd name="T4" fmla="*/ 1 w 36"/>
                  <a:gd name="T5" fmla="*/ 15 h 40"/>
                  <a:gd name="T6" fmla="*/ 1 w 36"/>
                  <a:gd name="T7" fmla="*/ 18 h 40"/>
                  <a:gd name="T8" fmla="*/ 36 w 36"/>
                  <a:gd name="T9" fmla="*/ 40 h 40"/>
                  <a:gd name="T10" fmla="*/ 36 w 36"/>
                  <a:gd name="T11" fmla="*/ 40 h 40"/>
                  <a:gd name="T12" fmla="*/ 11 w 36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0">
                    <a:moveTo>
                      <a:pt x="1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4" name="Freeform 2124"/>
              <p:cNvSpPr/>
              <p:nvPr/>
            </p:nvSpPr>
            <p:spPr bwMode="auto">
              <a:xfrm>
                <a:off x="5802" y="2400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5" name="Freeform 2125"/>
              <p:cNvSpPr/>
              <p:nvPr/>
            </p:nvSpPr>
            <p:spPr bwMode="auto">
              <a:xfrm>
                <a:off x="5759" y="2368"/>
                <a:ext cx="6" cy="8"/>
              </a:xfrm>
              <a:custGeom>
                <a:avLst/>
                <a:gdLst>
                  <a:gd name="T0" fmla="*/ 5 w 6"/>
                  <a:gd name="T1" fmla="*/ 0 h 8"/>
                  <a:gd name="T2" fmla="*/ 0 w 6"/>
                  <a:gd name="T3" fmla="*/ 5 h 8"/>
                  <a:gd name="T4" fmla="*/ 6 w 6"/>
                  <a:gd name="T5" fmla="*/ 8 h 8"/>
                  <a:gd name="T6" fmla="*/ 6 w 6"/>
                  <a:gd name="T7" fmla="*/ 5 h 8"/>
                  <a:gd name="T8" fmla="*/ 5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6"/>
                      <a:pt x="6" y="5"/>
                    </a:cubicBezTo>
                    <a:cubicBezTo>
                      <a:pt x="6" y="3"/>
                      <a:pt x="6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6" name="Freeform 2126"/>
              <p:cNvSpPr/>
              <p:nvPr/>
            </p:nvSpPr>
            <p:spPr bwMode="auto">
              <a:xfrm>
                <a:off x="5758" y="2355"/>
                <a:ext cx="18" cy="18"/>
              </a:xfrm>
              <a:custGeom>
                <a:avLst/>
                <a:gdLst>
                  <a:gd name="T0" fmla="*/ 17 w 18"/>
                  <a:gd name="T1" fmla="*/ 0 h 18"/>
                  <a:gd name="T2" fmla="*/ 0 w 18"/>
                  <a:gd name="T3" fmla="*/ 16 h 18"/>
                  <a:gd name="T4" fmla="*/ 0 w 18"/>
                  <a:gd name="T5" fmla="*/ 17 h 18"/>
                  <a:gd name="T6" fmla="*/ 1 w 18"/>
                  <a:gd name="T7" fmla="*/ 18 h 18"/>
                  <a:gd name="T8" fmla="*/ 6 w 18"/>
                  <a:gd name="T9" fmla="*/ 13 h 18"/>
                  <a:gd name="T10" fmla="*/ 18 w 18"/>
                  <a:gd name="T11" fmla="*/ 2 h 18"/>
                  <a:gd name="T12" fmla="*/ 17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7" y="0"/>
                    </a:move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6" y="13"/>
                    </a:lnTo>
                    <a:lnTo>
                      <a:pt x="18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7" name="Freeform 2127"/>
              <p:cNvSpPr/>
              <p:nvPr/>
            </p:nvSpPr>
            <p:spPr bwMode="auto">
              <a:xfrm>
                <a:off x="5758" y="2355"/>
                <a:ext cx="18" cy="18"/>
              </a:xfrm>
              <a:custGeom>
                <a:avLst/>
                <a:gdLst>
                  <a:gd name="T0" fmla="*/ 17 w 18"/>
                  <a:gd name="T1" fmla="*/ 0 h 18"/>
                  <a:gd name="T2" fmla="*/ 0 w 18"/>
                  <a:gd name="T3" fmla="*/ 16 h 18"/>
                  <a:gd name="T4" fmla="*/ 0 w 18"/>
                  <a:gd name="T5" fmla="*/ 17 h 18"/>
                  <a:gd name="T6" fmla="*/ 1 w 18"/>
                  <a:gd name="T7" fmla="*/ 18 h 18"/>
                  <a:gd name="T8" fmla="*/ 6 w 18"/>
                  <a:gd name="T9" fmla="*/ 13 h 18"/>
                  <a:gd name="T10" fmla="*/ 18 w 18"/>
                  <a:gd name="T11" fmla="*/ 2 h 18"/>
                  <a:gd name="T12" fmla="*/ 17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7" y="0"/>
                    </a:move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6" y="13"/>
                    </a:lnTo>
                    <a:lnTo>
                      <a:pt x="18" y="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8" name="Freeform 2128"/>
              <p:cNvSpPr/>
              <p:nvPr/>
            </p:nvSpPr>
            <p:spPr bwMode="auto">
              <a:xfrm>
                <a:off x="5757" y="2354"/>
                <a:ext cx="51" cy="51"/>
              </a:xfrm>
              <a:custGeom>
                <a:avLst/>
                <a:gdLst>
                  <a:gd name="T0" fmla="*/ 19 w 51"/>
                  <a:gd name="T1" fmla="*/ 0 h 51"/>
                  <a:gd name="T2" fmla="*/ 18 w 51"/>
                  <a:gd name="T3" fmla="*/ 1 h 51"/>
                  <a:gd name="T4" fmla="*/ 19 w 51"/>
                  <a:gd name="T5" fmla="*/ 3 h 51"/>
                  <a:gd name="T6" fmla="*/ 45 w 51"/>
                  <a:gd name="T7" fmla="*/ 46 h 51"/>
                  <a:gd name="T8" fmla="*/ 46 w 51"/>
                  <a:gd name="T9" fmla="*/ 46 h 51"/>
                  <a:gd name="T10" fmla="*/ 45 w 51"/>
                  <a:gd name="T11" fmla="*/ 46 h 51"/>
                  <a:gd name="T12" fmla="*/ 8 w 51"/>
                  <a:gd name="T13" fmla="*/ 22 h 51"/>
                  <a:gd name="T14" fmla="*/ 2 w 51"/>
                  <a:gd name="T15" fmla="*/ 19 h 51"/>
                  <a:gd name="T16" fmla="*/ 1 w 51"/>
                  <a:gd name="T17" fmla="*/ 18 h 51"/>
                  <a:gd name="T18" fmla="*/ 1 w 51"/>
                  <a:gd name="T19" fmla="*/ 17 h 51"/>
                  <a:gd name="T20" fmla="*/ 0 w 51"/>
                  <a:gd name="T21" fmla="*/ 19 h 51"/>
                  <a:gd name="T22" fmla="*/ 51 w 51"/>
                  <a:gd name="T23" fmla="*/ 51 h 51"/>
                  <a:gd name="T24" fmla="*/ 19 w 5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1">
                    <a:moveTo>
                      <a:pt x="19" y="0"/>
                    </a:moveTo>
                    <a:lnTo>
                      <a:pt x="18" y="1"/>
                    </a:lnTo>
                    <a:lnTo>
                      <a:pt x="19" y="3"/>
                    </a:lnTo>
                    <a:lnTo>
                      <a:pt x="45" y="46"/>
                    </a:lnTo>
                    <a:lnTo>
                      <a:pt x="46" y="46"/>
                    </a:lnTo>
                    <a:lnTo>
                      <a:pt x="45" y="46"/>
                    </a:lnTo>
                    <a:lnTo>
                      <a:pt x="8" y="22"/>
                    </a:lnTo>
                    <a:lnTo>
                      <a:pt x="2" y="19"/>
                    </a:lnTo>
                    <a:lnTo>
                      <a:pt x="1" y="18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51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9" name="Freeform 2129"/>
              <p:cNvSpPr/>
              <p:nvPr/>
            </p:nvSpPr>
            <p:spPr bwMode="auto">
              <a:xfrm>
                <a:off x="5757" y="2354"/>
                <a:ext cx="51" cy="51"/>
              </a:xfrm>
              <a:custGeom>
                <a:avLst/>
                <a:gdLst>
                  <a:gd name="T0" fmla="*/ 19 w 51"/>
                  <a:gd name="T1" fmla="*/ 0 h 51"/>
                  <a:gd name="T2" fmla="*/ 18 w 51"/>
                  <a:gd name="T3" fmla="*/ 1 h 51"/>
                  <a:gd name="T4" fmla="*/ 19 w 51"/>
                  <a:gd name="T5" fmla="*/ 3 h 51"/>
                  <a:gd name="T6" fmla="*/ 45 w 51"/>
                  <a:gd name="T7" fmla="*/ 46 h 51"/>
                  <a:gd name="T8" fmla="*/ 46 w 51"/>
                  <a:gd name="T9" fmla="*/ 46 h 51"/>
                  <a:gd name="T10" fmla="*/ 45 w 51"/>
                  <a:gd name="T11" fmla="*/ 46 h 51"/>
                  <a:gd name="T12" fmla="*/ 8 w 51"/>
                  <a:gd name="T13" fmla="*/ 22 h 51"/>
                  <a:gd name="T14" fmla="*/ 2 w 51"/>
                  <a:gd name="T15" fmla="*/ 19 h 51"/>
                  <a:gd name="T16" fmla="*/ 1 w 51"/>
                  <a:gd name="T17" fmla="*/ 18 h 51"/>
                  <a:gd name="T18" fmla="*/ 1 w 51"/>
                  <a:gd name="T19" fmla="*/ 17 h 51"/>
                  <a:gd name="T20" fmla="*/ 0 w 51"/>
                  <a:gd name="T21" fmla="*/ 19 h 51"/>
                  <a:gd name="T22" fmla="*/ 51 w 51"/>
                  <a:gd name="T23" fmla="*/ 51 h 51"/>
                  <a:gd name="T24" fmla="*/ 19 w 5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1">
                    <a:moveTo>
                      <a:pt x="19" y="0"/>
                    </a:moveTo>
                    <a:lnTo>
                      <a:pt x="18" y="1"/>
                    </a:lnTo>
                    <a:lnTo>
                      <a:pt x="19" y="3"/>
                    </a:lnTo>
                    <a:lnTo>
                      <a:pt x="45" y="46"/>
                    </a:lnTo>
                    <a:lnTo>
                      <a:pt x="46" y="46"/>
                    </a:lnTo>
                    <a:lnTo>
                      <a:pt x="45" y="46"/>
                    </a:lnTo>
                    <a:lnTo>
                      <a:pt x="8" y="22"/>
                    </a:lnTo>
                    <a:lnTo>
                      <a:pt x="2" y="19"/>
                    </a:lnTo>
                    <a:lnTo>
                      <a:pt x="1" y="18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51" y="51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0" name="Freeform 2130"/>
              <p:cNvSpPr/>
              <p:nvPr/>
            </p:nvSpPr>
            <p:spPr bwMode="auto">
              <a:xfrm>
                <a:off x="5757" y="2328"/>
                <a:ext cx="18" cy="38"/>
              </a:xfrm>
              <a:custGeom>
                <a:avLst/>
                <a:gdLst>
                  <a:gd name="T0" fmla="*/ 1 w 17"/>
                  <a:gd name="T1" fmla="*/ 0 h 36"/>
                  <a:gd name="T2" fmla="*/ 0 w 17"/>
                  <a:gd name="T3" fmla="*/ 0 h 36"/>
                  <a:gd name="T4" fmla="*/ 1 w 17"/>
                  <a:gd name="T5" fmla="*/ 34 h 36"/>
                  <a:gd name="T6" fmla="*/ 5 w 17"/>
                  <a:gd name="T7" fmla="*/ 36 h 36"/>
                  <a:gd name="T8" fmla="*/ 17 w 17"/>
                  <a:gd name="T9" fmla="*/ 25 h 36"/>
                  <a:gd name="T10" fmla="*/ 1 w 17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36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2" y="35"/>
                      <a:pt x="4" y="35"/>
                      <a:pt x="5" y="3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1" name="Freeform 2131"/>
              <p:cNvSpPr/>
              <p:nvPr/>
            </p:nvSpPr>
            <p:spPr bwMode="auto">
              <a:xfrm>
                <a:off x="5757" y="232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2" name="Freeform 2132"/>
              <p:cNvSpPr/>
              <p:nvPr/>
            </p:nvSpPr>
            <p:spPr bwMode="auto">
              <a:xfrm>
                <a:off x="5758" y="2364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5 h 5"/>
                  <a:gd name="T4" fmla="*/ 4 w 4"/>
                  <a:gd name="T5" fmla="*/ 2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3" name="Freeform 2133"/>
              <p:cNvSpPr/>
              <p:nvPr/>
            </p:nvSpPr>
            <p:spPr bwMode="auto">
              <a:xfrm>
                <a:off x="5757" y="2326"/>
                <a:ext cx="18" cy="45"/>
              </a:xfrm>
              <a:custGeom>
                <a:avLst/>
                <a:gdLst>
                  <a:gd name="T0" fmla="*/ 0 w 18"/>
                  <a:gd name="T1" fmla="*/ 0 h 45"/>
                  <a:gd name="T2" fmla="*/ 1 w 18"/>
                  <a:gd name="T3" fmla="*/ 45 h 45"/>
                  <a:gd name="T4" fmla="*/ 18 w 18"/>
                  <a:gd name="T5" fmla="*/ 29 h 45"/>
                  <a:gd name="T6" fmla="*/ 18 w 18"/>
                  <a:gd name="T7" fmla="*/ 28 h 45"/>
                  <a:gd name="T8" fmla="*/ 5 w 18"/>
                  <a:gd name="T9" fmla="*/ 40 h 45"/>
                  <a:gd name="T10" fmla="*/ 1 w 18"/>
                  <a:gd name="T11" fmla="*/ 43 h 45"/>
                  <a:gd name="T12" fmla="*/ 1 w 18"/>
                  <a:gd name="T13" fmla="*/ 38 h 45"/>
                  <a:gd name="T14" fmla="*/ 0 w 18"/>
                  <a:gd name="T15" fmla="*/ 2 h 45"/>
                  <a:gd name="T16" fmla="*/ 0 w 18"/>
                  <a:gd name="T17" fmla="*/ 0 h 45"/>
                  <a:gd name="T18" fmla="*/ 0 w 18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45">
                    <a:moveTo>
                      <a:pt x="0" y="0"/>
                    </a:moveTo>
                    <a:lnTo>
                      <a:pt x="1" y="45"/>
                    </a:lnTo>
                    <a:lnTo>
                      <a:pt x="18" y="29"/>
                    </a:lnTo>
                    <a:lnTo>
                      <a:pt x="18" y="28"/>
                    </a:lnTo>
                    <a:lnTo>
                      <a:pt x="5" y="40"/>
                    </a:lnTo>
                    <a:lnTo>
                      <a:pt x="1" y="43"/>
                    </a:lnTo>
                    <a:lnTo>
                      <a:pt x="1" y="38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4" name="Freeform 2134"/>
              <p:cNvSpPr/>
              <p:nvPr/>
            </p:nvSpPr>
            <p:spPr bwMode="auto">
              <a:xfrm>
                <a:off x="5757" y="2326"/>
                <a:ext cx="18" cy="45"/>
              </a:xfrm>
              <a:custGeom>
                <a:avLst/>
                <a:gdLst>
                  <a:gd name="T0" fmla="*/ 0 w 18"/>
                  <a:gd name="T1" fmla="*/ 0 h 45"/>
                  <a:gd name="T2" fmla="*/ 1 w 18"/>
                  <a:gd name="T3" fmla="*/ 45 h 45"/>
                  <a:gd name="T4" fmla="*/ 18 w 18"/>
                  <a:gd name="T5" fmla="*/ 29 h 45"/>
                  <a:gd name="T6" fmla="*/ 18 w 18"/>
                  <a:gd name="T7" fmla="*/ 28 h 45"/>
                  <a:gd name="T8" fmla="*/ 5 w 18"/>
                  <a:gd name="T9" fmla="*/ 40 h 45"/>
                  <a:gd name="T10" fmla="*/ 1 w 18"/>
                  <a:gd name="T11" fmla="*/ 43 h 45"/>
                  <a:gd name="T12" fmla="*/ 1 w 18"/>
                  <a:gd name="T13" fmla="*/ 38 h 45"/>
                  <a:gd name="T14" fmla="*/ 0 w 18"/>
                  <a:gd name="T15" fmla="*/ 2 h 45"/>
                  <a:gd name="T16" fmla="*/ 0 w 18"/>
                  <a:gd name="T17" fmla="*/ 0 h 45"/>
                  <a:gd name="T18" fmla="*/ 0 w 18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45">
                    <a:moveTo>
                      <a:pt x="0" y="0"/>
                    </a:moveTo>
                    <a:lnTo>
                      <a:pt x="1" y="45"/>
                    </a:lnTo>
                    <a:lnTo>
                      <a:pt x="18" y="29"/>
                    </a:lnTo>
                    <a:lnTo>
                      <a:pt x="18" y="28"/>
                    </a:lnTo>
                    <a:lnTo>
                      <a:pt x="5" y="40"/>
                    </a:lnTo>
                    <a:lnTo>
                      <a:pt x="1" y="43"/>
                    </a:lnTo>
                    <a:lnTo>
                      <a:pt x="1" y="38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5" name="Freeform 2135"/>
              <p:cNvSpPr/>
              <p:nvPr/>
            </p:nvSpPr>
            <p:spPr bwMode="auto">
              <a:xfrm>
                <a:off x="5755" y="2321"/>
                <a:ext cx="21" cy="52"/>
              </a:xfrm>
              <a:custGeom>
                <a:avLst/>
                <a:gdLst>
                  <a:gd name="T0" fmla="*/ 0 w 21"/>
                  <a:gd name="T1" fmla="*/ 0 h 52"/>
                  <a:gd name="T2" fmla="*/ 2 w 21"/>
                  <a:gd name="T3" fmla="*/ 52 h 52"/>
                  <a:gd name="T4" fmla="*/ 3 w 21"/>
                  <a:gd name="T5" fmla="*/ 50 h 52"/>
                  <a:gd name="T6" fmla="*/ 2 w 21"/>
                  <a:gd name="T7" fmla="*/ 5 h 52"/>
                  <a:gd name="T8" fmla="*/ 2 w 21"/>
                  <a:gd name="T9" fmla="*/ 5 h 52"/>
                  <a:gd name="T10" fmla="*/ 3 w 21"/>
                  <a:gd name="T11" fmla="*/ 7 h 52"/>
                  <a:gd name="T12" fmla="*/ 20 w 21"/>
                  <a:gd name="T13" fmla="*/ 33 h 52"/>
                  <a:gd name="T14" fmla="*/ 20 w 21"/>
                  <a:gd name="T15" fmla="*/ 34 h 52"/>
                  <a:gd name="T16" fmla="*/ 21 w 21"/>
                  <a:gd name="T17" fmla="*/ 33 h 52"/>
                  <a:gd name="T18" fmla="*/ 0 w 21"/>
                  <a:gd name="T1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52">
                    <a:moveTo>
                      <a:pt x="0" y="0"/>
                    </a:moveTo>
                    <a:lnTo>
                      <a:pt x="2" y="52"/>
                    </a:lnTo>
                    <a:lnTo>
                      <a:pt x="3" y="5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20" y="33"/>
                    </a:lnTo>
                    <a:lnTo>
                      <a:pt x="20" y="34"/>
                    </a:lnTo>
                    <a:lnTo>
                      <a:pt x="21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6" name="Freeform 2136"/>
              <p:cNvSpPr/>
              <p:nvPr/>
            </p:nvSpPr>
            <p:spPr bwMode="auto">
              <a:xfrm>
                <a:off x="5755" y="2321"/>
                <a:ext cx="21" cy="52"/>
              </a:xfrm>
              <a:custGeom>
                <a:avLst/>
                <a:gdLst>
                  <a:gd name="T0" fmla="*/ 0 w 21"/>
                  <a:gd name="T1" fmla="*/ 0 h 52"/>
                  <a:gd name="T2" fmla="*/ 2 w 21"/>
                  <a:gd name="T3" fmla="*/ 52 h 52"/>
                  <a:gd name="T4" fmla="*/ 3 w 21"/>
                  <a:gd name="T5" fmla="*/ 50 h 52"/>
                  <a:gd name="T6" fmla="*/ 2 w 21"/>
                  <a:gd name="T7" fmla="*/ 5 h 52"/>
                  <a:gd name="T8" fmla="*/ 2 w 21"/>
                  <a:gd name="T9" fmla="*/ 5 h 52"/>
                  <a:gd name="T10" fmla="*/ 3 w 21"/>
                  <a:gd name="T11" fmla="*/ 7 h 52"/>
                  <a:gd name="T12" fmla="*/ 20 w 21"/>
                  <a:gd name="T13" fmla="*/ 33 h 52"/>
                  <a:gd name="T14" fmla="*/ 20 w 21"/>
                  <a:gd name="T15" fmla="*/ 34 h 52"/>
                  <a:gd name="T16" fmla="*/ 21 w 21"/>
                  <a:gd name="T17" fmla="*/ 33 h 52"/>
                  <a:gd name="T18" fmla="*/ 0 w 21"/>
                  <a:gd name="T1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52">
                    <a:moveTo>
                      <a:pt x="0" y="0"/>
                    </a:moveTo>
                    <a:lnTo>
                      <a:pt x="2" y="52"/>
                    </a:lnTo>
                    <a:lnTo>
                      <a:pt x="3" y="5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20" y="33"/>
                    </a:lnTo>
                    <a:lnTo>
                      <a:pt x="20" y="34"/>
                    </a:lnTo>
                    <a:lnTo>
                      <a:pt x="21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7" name="Freeform 2137"/>
              <p:cNvSpPr>
                <a:spLocks noEditPoints="1"/>
              </p:cNvSpPr>
              <p:nvPr/>
            </p:nvSpPr>
            <p:spPr bwMode="auto">
              <a:xfrm>
                <a:off x="5000" y="2030"/>
                <a:ext cx="135" cy="80"/>
              </a:xfrm>
              <a:custGeom>
                <a:avLst/>
                <a:gdLst>
                  <a:gd name="T0" fmla="*/ 46 w 128"/>
                  <a:gd name="T1" fmla="*/ 0 h 76"/>
                  <a:gd name="T2" fmla="*/ 45 w 128"/>
                  <a:gd name="T3" fmla="*/ 0 h 76"/>
                  <a:gd name="T4" fmla="*/ 72 w 128"/>
                  <a:gd name="T5" fmla="*/ 54 h 76"/>
                  <a:gd name="T6" fmla="*/ 128 w 128"/>
                  <a:gd name="T7" fmla="*/ 76 h 76"/>
                  <a:gd name="T8" fmla="*/ 46 w 128"/>
                  <a:gd name="T9" fmla="*/ 0 h 76"/>
                  <a:gd name="T10" fmla="*/ 32 w 128"/>
                  <a:gd name="T11" fmla="*/ 0 h 76"/>
                  <a:gd name="T12" fmla="*/ 0 w 128"/>
                  <a:gd name="T13" fmla="*/ 26 h 76"/>
                  <a:gd name="T14" fmla="*/ 68 w 128"/>
                  <a:gd name="T15" fmla="*/ 53 h 76"/>
                  <a:gd name="T16" fmla="*/ 42 w 128"/>
                  <a:gd name="T17" fmla="*/ 2 h 76"/>
                  <a:gd name="T18" fmla="*/ 39 w 128"/>
                  <a:gd name="T19" fmla="*/ 2 h 76"/>
                  <a:gd name="T20" fmla="*/ 32 w 128"/>
                  <a:gd name="T2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76">
                    <a:moveTo>
                      <a:pt x="46" y="0"/>
                    </a:moveTo>
                    <a:cubicBezTo>
                      <a:pt x="46" y="0"/>
                      <a:pt x="45" y="0"/>
                      <a:pt x="45" y="0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128" y="76"/>
                      <a:pt x="128" y="76"/>
                      <a:pt x="128" y="76"/>
                    </a:cubicBezTo>
                    <a:cubicBezTo>
                      <a:pt x="46" y="0"/>
                      <a:pt x="46" y="0"/>
                      <a:pt x="46" y="0"/>
                    </a:cubicBezTo>
                    <a:moveTo>
                      <a:pt x="32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2"/>
                      <a:pt x="40" y="2"/>
                      <a:pt x="39" y="2"/>
                    </a:cubicBezTo>
                    <a:cubicBezTo>
                      <a:pt x="37" y="2"/>
                      <a:pt x="34" y="1"/>
                      <a:pt x="3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8" name="Freeform 2138"/>
              <p:cNvSpPr>
                <a:spLocks noEditPoints="1"/>
              </p:cNvSpPr>
              <p:nvPr/>
            </p:nvSpPr>
            <p:spPr bwMode="auto">
              <a:xfrm>
                <a:off x="5034" y="2024"/>
                <a:ext cx="15" cy="8"/>
              </a:xfrm>
              <a:custGeom>
                <a:avLst/>
                <a:gdLst>
                  <a:gd name="T0" fmla="*/ 12 w 14"/>
                  <a:gd name="T1" fmla="*/ 5 h 8"/>
                  <a:gd name="T2" fmla="*/ 13 w 14"/>
                  <a:gd name="T3" fmla="*/ 6 h 8"/>
                  <a:gd name="T4" fmla="*/ 14 w 14"/>
                  <a:gd name="T5" fmla="*/ 6 h 8"/>
                  <a:gd name="T6" fmla="*/ 12 w 14"/>
                  <a:gd name="T7" fmla="*/ 5 h 8"/>
                  <a:gd name="T8" fmla="*/ 7 w 14"/>
                  <a:gd name="T9" fmla="*/ 0 h 8"/>
                  <a:gd name="T10" fmla="*/ 0 w 14"/>
                  <a:gd name="T11" fmla="*/ 6 h 8"/>
                  <a:gd name="T12" fmla="*/ 7 w 14"/>
                  <a:gd name="T13" fmla="*/ 8 h 8"/>
                  <a:gd name="T14" fmla="*/ 10 w 14"/>
                  <a:gd name="T15" fmla="*/ 8 h 8"/>
                  <a:gd name="T16" fmla="*/ 7 w 1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8">
                    <a:moveTo>
                      <a:pt x="12" y="5"/>
                    </a:move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4" y="6"/>
                      <a:pt x="14" y="6"/>
                    </a:cubicBezTo>
                    <a:cubicBezTo>
                      <a:pt x="12" y="5"/>
                      <a:pt x="12" y="5"/>
                      <a:pt x="12" y="5"/>
                    </a:cubicBezTo>
                    <a:moveTo>
                      <a:pt x="7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7"/>
                      <a:pt x="5" y="8"/>
                      <a:pt x="7" y="8"/>
                    </a:cubicBezTo>
                    <a:cubicBezTo>
                      <a:pt x="8" y="8"/>
                      <a:pt x="10" y="8"/>
                      <a:pt x="10" y="8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9" name="Freeform 2139"/>
              <p:cNvSpPr>
                <a:spLocks noEditPoints="1"/>
              </p:cNvSpPr>
              <p:nvPr/>
            </p:nvSpPr>
            <p:spPr bwMode="auto">
              <a:xfrm>
                <a:off x="4998" y="2029"/>
                <a:ext cx="141" cy="84"/>
              </a:xfrm>
              <a:custGeom>
                <a:avLst/>
                <a:gdLst>
                  <a:gd name="T0" fmla="*/ 2 w 141"/>
                  <a:gd name="T1" fmla="*/ 29 h 84"/>
                  <a:gd name="T2" fmla="*/ 0 w 141"/>
                  <a:gd name="T3" fmla="*/ 31 h 84"/>
                  <a:gd name="T4" fmla="*/ 75 w 141"/>
                  <a:gd name="T5" fmla="*/ 59 h 84"/>
                  <a:gd name="T6" fmla="*/ 74 w 141"/>
                  <a:gd name="T7" fmla="*/ 57 h 84"/>
                  <a:gd name="T8" fmla="*/ 2 w 141"/>
                  <a:gd name="T9" fmla="*/ 29 h 84"/>
                  <a:gd name="T10" fmla="*/ 49 w 141"/>
                  <a:gd name="T11" fmla="*/ 0 h 84"/>
                  <a:gd name="T12" fmla="*/ 49 w 141"/>
                  <a:gd name="T13" fmla="*/ 0 h 84"/>
                  <a:gd name="T14" fmla="*/ 51 w 141"/>
                  <a:gd name="T15" fmla="*/ 1 h 84"/>
                  <a:gd name="T16" fmla="*/ 137 w 141"/>
                  <a:gd name="T17" fmla="*/ 81 h 84"/>
                  <a:gd name="T18" fmla="*/ 78 w 141"/>
                  <a:gd name="T19" fmla="*/ 58 h 84"/>
                  <a:gd name="T20" fmla="*/ 79 w 141"/>
                  <a:gd name="T21" fmla="*/ 60 h 84"/>
                  <a:gd name="T22" fmla="*/ 141 w 141"/>
                  <a:gd name="T23" fmla="*/ 84 h 84"/>
                  <a:gd name="T24" fmla="*/ 111 w 141"/>
                  <a:gd name="T25" fmla="*/ 57 h 84"/>
                  <a:gd name="T26" fmla="*/ 49 w 141"/>
                  <a:gd name="T2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84">
                    <a:moveTo>
                      <a:pt x="2" y="29"/>
                    </a:moveTo>
                    <a:lnTo>
                      <a:pt x="0" y="31"/>
                    </a:lnTo>
                    <a:lnTo>
                      <a:pt x="75" y="59"/>
                    </a:lnTo>
                    <a:lnTo>
                      <a:pt x="74" y="57"/>
                    </a:lnTo>
                    <a:lnTo>
                      <a:pt x="2" y="29"/>
                    </a:lnTo>
                    <a:close/>
                    <a:moveTo>
                      <a:pt x="49" y="0"/>
                    </a:moveTo>
                    <a:lnTo>
                      <a:pt x="49" y="0"/>
                    </a:lnTo>
                    <a:lnTo>
                      <a:pt x="51" y="1"/>
                    </a:lnTo>
                    <a:lnTo>
                      <a:pt x="137" y="81"/>
                    </a:lnTo>
                    <a:lnTo>
                      <a:pt x="78" y="58"/>
                    </a:lnTo>
                    <a:lnTo>
                      <a:pt x="79" y="60"/>
                    </a:lnTo>
                    <a:lnTo>
                      <a:pt x="141" y="84"/>
                    </a:lnTo>
                    <a:lnTo>
                      <a:pt x="111" y="5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0" name="Freeform 2140"/>
              <p:cNvSpPr>
                <a:spLocks noEditPoints="1"/>
              </p:cNvSpPr>
              <p:nvPr/>
            </p:nvSpPr>
            <p:spPr bwMode="auto">
              <a:xfrm>
                <a:off x="4998" y="2029"/>
                <a:ext cx="141" cy="84"/>
              </a:xfrm>
              <a:custGeom>
                <a:avLst/>
                <a:gdLst>
                  <a:gd name="T0" fmla="*/ 2 w 141"/>
                  <a:gd name="T1" fmla="*/ 29 h 84"/>
                  <a:gd name="T2" fmla="*/ 0 w 141"/>
                  <a:gd name="T3" fmla="*/ 31 h 84"/>
                  <a:gd name="T4" fmla="*/ 75 w 141"/>
                  <a:gd name="T5" fmla="*/ 59 h 84"/>
                  <a:gd name="T6" fmla="*/ 74 w 141"/>
                  <a:gd name="T7" fmla="*/ 57 h 84"/>
                  <a:gd name="T8" fmla="*/ 2 w 141"/>
                  <a:gd name="T9" fmla="*/ 29 h 84"/>
                  <a:gd name="T10" fmla="*/ 49 w 141"/>
                  <a:gd name="T11" fmla="*/ 0 h 84"/>
                  <a:gd name="T12" fmla="*/ 49 w 141"/>
                  <a:gd name="T13" fmla="*/ 0 h 84"/>
                  <a:gd name="T14" fmla="*/ 51 w 141"/>
                  <a:gd name="T15" fmla="*/ 1 h 84"/>
                  <a:gd name="T16" fmla="*/ 137 w 141"/>
                  <a:gd name="T17" fmla="*/ 81 h 84"/>
                  <a:gd name="T18" fmla="*/ 78 w 141"/>
                  <a:gd name="T19" fmla="*/ 58 h 84"/>
                  <a:gd name="T20" fmla="*/ 79 w 141"/>
                  <a:gd name="T21" fmla="*/ 60 h 84"/>
                  <a:gd name="T22" fmla="*/ 141 w 141"/>
                  <a:gd name="T23" fmla="*/ 84 h 84"/>
                  <a:gd name="T24" fmla="*/ 111 w 141"/>
                  <a:gd name="T25" fmla="*/ 57 h 84"/>
                  <a:gd name="T26" fmla="*/ 49 w 141"/>
                  <a:gd name="T2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84">
                    <a:moveTo>
                      <a:pt x="2" y="29"/>
                    </a:moveTo>
                    <a:lnTo>
                      <a:pt x="0" y="31"/>
                    </a:lnTo>
                    <a:lnTo>
                      <a:pt x="75" y="59"/>
                    </a:lnTo>
                    <a:lnTo>
                      <a:pt x="74" y="57"/>
                    </a:lnTo>
                    <a:lnTo>
                      <a:pt x="2" y="29"/>
                    </a:lnTo>
                    <a:moveTo>
                      <a:pt x="49" y="0"/>
                    </a:moveTo>
                    <a:lnTo>
                      <a:pt x="49" y="0"/>
                    </a:lnTo>
                    <a:lnTo>
                      <a:pt x="51" y="1"/>
                    </a:lnTo>
                    <a:lnTo>
                      <a:pt x="137" y="81"/>
                    </a:lnTo>
                    <a:lnTo>
                      <a:pt x="78" y="58"/>
                    </a:lnTo>
                    <a:lnTo>
                      <a:pt x="79" y="60"/>
                    </a:lnTo>
                    <a:lnTo>
                      <a:pt x="141" y="84"/>
                    </a:lnTo>
                    <a:lnTo>
                      <a:pt x="111" y="57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1" name="Freeform 2141"/>
              <p:cNvSpPr/>
              <p:nvPr/>
            </p:nvSpPr>
            <p:spPr bwMode="auto">
              <a:xfrm>
                <a:off x="4997" y="2023"/>
                <a:ext cx="44" cy="37"/>
              </a:xfrm>
              <a:custGeom>
                <a:avLst/>
                <a:gdLst>
                  <a:gd name="T0" fmla="*/ 43 w 44"/>
                  <a:gd name="T1" fmla="*/ 0 h 37"/>
                  <a:gd name="T2" fmla="*/ 0 w 44"/>
                  <a:gd name="T3" fmla="*/ 36 h 37"/>
                  <a:gd name="T4" fmla="*/ 1 w 44"/>
                  <a:gd name="T5" fmla="*/ 37 h 37"/>
                  <a:gd name="T6" fmla="*/ 3 w 44"/>
                  <a:gd name="T7" fmla="*/ 35 h 37"/>
                  <a:gd name="T8" fmla="*/ 37 w 44"/>
                  <a:gd name="T9" fmla="*/ 7 h 37"/>
                  <a:gd name="T10" fmla="*/ 44 w 44"/>
                  <a:gd name="T11" fmla="*/ 1 h 37"/>
                  <a:gd name="T12" fmla="*/ 43 w 44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7">
                    <a:moveTo>
                      <a:pt x="43" y="0"/>
                    </a:moveTo>
                    <a:lnTo>
                      <a:pt x="0" y="36"/>
                    </a:lnTo>
                    <a:lnTo>
                      <a:pt x="1" y="37"/>
                    </a:lnTo>
                    <a:lnTo>
                      <a:pt x="3" y="35"/>
                    </a:lnTo>
                    <a:lnTo>
                      <a:pt x="37" y="7"/>
                    </a:lnTo>
                    <a:lnTo>
                      <a:pt x="44" y="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2" name="Freeform 2142"/>
              <p:cNvSpPr/>
              <p:nvPr/>
            </p:nvSpPr>
            <p:spPr bwMode="auto">
              <a:xfrm>
                <a:off x="4997" y="2023"/>
                <a:ext cx="44" cy="37"/>
              </a:xfrm>
              <a:custGeom>
                <a:avLst/>
                <a:gdLst>
                  <a:gd name="T0" fmla="*/ 43 w 44"/>
                  <a:gd name="T1" fmla="*/ 0 h 37"/>
                  <a:gd name="T2" fmla="*/ 0 w 44"/>
                  <a:gd name="T3" fmla="*/ 36 h 37"/>
                  <a:gd name="T4" fmla="*/ 1 w 44"/>
                  <a:gd name="T5" fmla="*/ 37 h 37"/>
                  <a:gd name="T6" fmla="*/ 3 w 44"/>
                  <a:gd name="T7" fmla="*/ 35 h 37"/>
                  <a:gd name="T8" fmla="*/ 37 w 44"/>
                  <a:gd name="T9" fmla="*/ 7 h 37"/>
                  <a:gd name="T10" fmla="*/ 44 w 44"/>
                  <a:gd name="T11" fmla="*/ 1 h 37"/>
                  <a:gd name="T12" fmla="*/ 43 w 44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7">
                    <a:moveTo>
                      <a:pt x="43" y="0"/>
                    </a:moveTo>
                    <a:lnTo>
                      <a:pt x="0" y="36"/>
                    </a:lnTo>
                    <a:lnTo>
                      <a:pt x="1" y="37"/>
                    </a:lnTo>
                    <a:lnTo>
                      <a:pt x="3" y="35"/>
                    </a:lnTo>
                    <a:lnTo>
                      <a:pt x="37" y="7"/>
                    </a:lnTo>
                    <a:lnTo>
                      <a:pt x="44" y="1"/>
                    </a:lnTo>
                    <a:lnTo>
                      <a:pt x="4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3" name="Freeform 2143"/>
              <p:cNvSpPr/>
              <p:nvPr/>
            </p:nvSpPr>
            <p:spPr bwMode="auto">
              <a:xfrm>
                <a:off x="5040" y="2022"/>
                <a:ext cx="103" cy="93"/>
              </a:xfrm>
              <a:custGeom>
                <a:avLst/>
                <a:gdLst>
                  <a:gd name="T0" fmla="*/ 1 w 103"/>
                  <a:gd name="T1" fmla="*/ 0 h 93"/>
                  <a:gd name="T2" fmla="*/ 1 w 103"/>
                  <a:gd name="T3" fmla="*/ 0 h 93"/>
                  <a:gd name="T4" fmla="*/ 0 w 103"/>
                  <a:gd name="T5" fmla="*/ 1 h 93"/>
                  <a:gd name="T6" fmla="*/ 1 w 103"/>
                  <a:gd name="T7" fmla="*/ 2 h 93"/>
                  <a:gd name="T8" fmla="*/ 5 w 103"/>
                  <a:gd name="T9" fmla="*/ 10 h 93"/>
                  <a:gd name="T10" fmla="*/ 32 w 103"/>
                  <a:gd name="T11" fmla="*/ 64 h 93"/>
                  <a:gd name="T12" fmla="*/ 33 w 103"/>
                  <a:gd name="T13" fmla="*/ 66 h 93"/>
                  <a:gd name="T14" fmla="*/ 37 w 103"/>
                  <a:gd name="T15" fmla="*/ 67 h 93"/>
                  <a:gd name="T16" fmla="*/ 36 w 103"/>
                  <a:gd name="T17" fmla="*/ 65 h 93"/>
                  <a:gd name="T18" fmla="*/ 8 w 103"/>
                  <a:gd name="T19" fmla="*/ 8 h 93"/>
                  <a:gd name="T20" fmla="*/ 7 w 103"/>
                  <a:gd name="T21" fmla="*/ 7 h 93"/>
                  <a:gd name="T22" fmla="*/ 69 w 103"/>
                  <a:gd name="T23" fmla="*/ 64 h 93"/>
                  <a:gd name="T24" fmla="*/ 99 w 103"/>
                  <a:gd name="T25" fmla="*/ 91 h 93"/>
                  <a:gd name="T26" fmla="*/ 103 w 103"/>
                  <a:gd name="T27" fmla="*/ 93 h 93"/>
                  <a:gd name="T28" fmla="*/ 1 w 103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93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5" y="10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7" y="67"/>
                    </a:lnTo>
                    <a:lnTo>
                      <a:pt x="36" y="65"/>
                    </a:lnTo>
                    <a:lnTo>
                      <a:pt x="8" y="8"/>
                    </a:lnTo>
                    <a:lnTo>
                      <a:pt x="7" y="7"/>
                    </a:lnTo>
                    <a:lnTo>
                      <a:pt x="69" y="64"/>
                    </a:lnTo>
                    <a:lnTo>
                      <a:pt x="99" y="91"/>
                    </a:lnTo>
                    <a:lnTo>
                      <a:pt x="103" y="9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4" name="Freeform 2144"/>
              <p:cNvSpPr/>
              <p:nvPr/>
            </p:nvSpPr>
            <p:spPr bwMode="auto">
              <a:xfrm>
                <a:off x="5040" y="2022"/>
                <a:ext cx="103" cy="93"/>
              </a:xfrm>
              <a:custGeom>
                <a:avLst/>
                <a:gdLst>
                  <a:gd name="T0" fmla="*/ 1 w 103"/>
                  <a:gd name="T1" fmla="*/ 0 h 93"/>
                  <a:gd name="T2" fmla="*/ 1 w 103"/>
                  <a:gd name="T3" fmla="*/ 0 h 93"/>
                  <a:gd name="T4" fmla="*/ 0 w 103"/>
                  <a:gd name="T5" fmla="*/ 1 h 93"/>
                  <a:gd name="T6" fmla="*/ 1 w 103"/>
                  <a:gd name="T7" fmla="*/ 2 h 93"/>
                  <a:gd name="T8" fmla="*/ 5 w 103"/>
                  <a:gd name="T9" fmla="*/ 10 h 93"/>
                  <a:gd name="T10" fmla="*/ 32 w 103"/>
                  <a:gd name="T11" fmla="*/ 64 h 93"/>
                  <a:gd name="T12" fmla="*/ 33 w 103"/>
                  <a:gd name="T13" fmla="*/ 66 h 93"/>
                  <a:gd name="T14" fmla="*/ 37 w 103"/>
                  <a:gd name="T15" fmla="*/ 67 h 93"/>
                  <a:gd name="T16" fmla="*/ 36 w 103"/>
                  <a:gd name="T17" fmla="*/ 65 h 93"/>
                  <a:gd name="T18" fmla="*/ 8 w 103"/>
                  <a:gd name="T19" fmla="*/ 8 h 93"/>
                  <a:gd name="T20" fmla="*/ 7 w 103"/>
                  <a:gd name="T21" fmla="*/ 7 h 93"/>
                  <a:gd name="T22" fmla="*/ 69 w 103"/>
                  <a:gd name="T23" fmla="*/ 64 h 93"/>
                  <a:gd name="T24" fmla="*/ 99 w 103"/>
                  <a:gd name="T25" fmla="*/ 91 h 93"/>
                  <a:gd name="T26" fmla="*/ 103 w 103"/>
                  <a:gd name="T27" fmla="*/ 93 h 93"/>
                  <a:gd name="T28" fmla="*/ 1 w 103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93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5" y="10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7" y="67"/>
                    </a:lnTo>
                    <a:lnTo>
                      <a:pt x="36" y="65"/>
                    </a:lnTo>
                    <a:lnTo>
                      <a:pt x="8" y="8"/>
                    </a:lnTo>
                    <a:lnTo>
                      <a:pt x="7" y="7"/>
                    </a:lnTo>
                    <a:lnTo>
                      <a:pt x="69" y="64"/>
                    </a:lnTo>
                    <a:lnTo>
                      <a:pt x="99" y="91"/>
                    </a:lnTo>
                    <a:lnTo>
                      <a:pt x="103" y="9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5" name="Freeform 2145"/>
              <p:cNvSpPr/>
              <p:nvPr/>
            </p:nvSpPr>
            <p:spPr bwMode="auto">
              <a:xfrm>
                <a:off x="4979" y="204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6" name="Freeform 2146"/>
              <p:cNvSpPr/>
              <p:nvPr/>
            </p:nvSpPr>
            <p:spPr bwMode="auto">
              <a:xfrm>
                <a:off x="4979" y="204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7" name="Freeform 2147"/>
              <p:cNvSpPr/>
              <p:nvPr/>
            </p:nvSpPr>
            <p:spPr bwMode="auto">
              <a:xfrm>
                <a:off x="4975" y="2035"/>
                <a:ext cx="35" cy="16"/>
              </a:xfrm>
              <a:custGeom>
                <a:avLst/>
                <a:gdLst>
                  <a:gd name="T0" fmla="*/ 35 w 35"/>
                  <a:gd name="T1" fmla="*/ 0 h 16"/>
                  <a:gd name="T2" fmla="*/ 0 w 35"/>
                  <a:gd name="T3" fmla="*/ 15 h 16"/>
                  <a:gd name="T4" fmla="*/ 4 w 35"/>
                  <a:gd name="T5" fmla="*/ 16 h 16"/>
                  <a:gd name="T6" fmla="*/ 5 w 35"/>
                  <a:gd name="T7" fmla="*/ 15 h 16"/>
                  <a:gd name="T8" fmla="*/ 4 w 35"/>
                  <a:gd name="T9" fmla="*/ 15 h 16"/>
                  <a:gd name="T10" fmla="*/ 6 w 35"/>
                  <a:gd name="T11" fmla="*/ 14 h 16"/>
                  <a:gd name="T12" fmla="*/ 6 w 35"/>
                  <a:gd name="T13" fmla="*/ 14 h 16"/>
                  <a:gd name="T14" fmla="*/ 6 w 35"/>
                  <a:gd name="T15" fmla="*/ 14 h 16"/>
                  <a:gd name="T16" fmla="*/ 35 w 3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6">
                    <a:moveTo>
                      <a:pt x="35" y="0"/>
                    </a:moveTo>
                    <a:lnTo>
                      <a:pt x="0" y="15"/>
                    </a:lnTo>
                    <a:lnTo>
                      <a:pt x="4" y="16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8" name="Freeform 2148"/>
              <p:cNvSpPr/>
              <p:nvPr/>
            </p:nvSpPr>
            <p:spPr bwMode="auto">
              <a:xfrm>
                <a:off x="4975" y="2035"/>
                <a:ext cx="35" cy="16"/>
              </a:xfrm>
              <a:custGeom>
                <a:avLst/>
                <a:gdLst>
                  <a:gd name="T0" fmla="*/ 35 w 35"/>
                  <a:gd name="T1" fmla="*/ 0 h 16"/>
                  <a:gd name="T2" fmla="*/ 0 w 35"/>
                  <a:gd name="T3" fmla="*/ 15 h 16"/>
                  <a:gd name="T4" fmla="*/ 4 w 35"/>
                  <a:gd name="T5" fmla="*/ 16 h 16"/>
                  <a:gd name="T6" fmla="*/ 5 w 35"/>
                  <a:gd name="T7" fmla="*/ 15 h 16"/>
                  <a:gd name="T8" fmla="*/ 4 w 35"/>
                  <a:gd name="T9" fmla="*/ 15 h 16"/>
                  <a:gd name="T10" fmla="*/ 6 w 35"/>
                  <a:gd name="T11" fmla="*/ 14 h 16"/>
                  <a:gd name="T12" fmla="*/ 6 w 35"/>
                  <a:gd name="T13" fmla="*/ 14 h 16"/>
                  <a:gd name="T14" fmla="*/ 6 w 35"/>
                  <a:gd name="T15" fmla="*/ 14 h 16"/>
                  <a:gd name="T16" fmla="*/ 35 w 3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6">
                    <a:moveTo>
                      <a:pt x="35" y="0"/>
                    </a:moveTo>
                    <a:lnTo>
                      <a:pt x="0" y="15"/>
                    </a:lnTo>
                    <a:lnTo>
                      <a:pt x="4" y="16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9" name="Freeform 2149"/>
              <p:cNvSpPr/>
              <p:nvPr/>
            </p:nvSpPr>
            <p:spPr bwMode="auto">
              <a:xfrm>
                <a:off x="4979" y="2023"/>
                <a:ext cx="61" cy="29"/>
              </a:xfrm>
              <a:custGeom>
                <a:avLst/>
                <a:gdLst>
                  <a:gd name="T0" fmla="*/ 58 w 58"/>
                  <a:gd name="T1" fmla="*/ 0 h 28"/>
                  <a:gd name="T2" fmla="*/ 29 w 58"/>
                  <a:gd name="T3" fmla="*/ 12 h 28"/>
                  <a:gd name="T4" fmla="*/ 2 w 58"/>
                  <a:gd name="T5" fmla="*/ 25 h 28"/>
                  <a:gd name="T6" fmla="*/ 2 w 58"/>
                  <a:gd name="T7" fmla="*/ 25 h 28"/>
                  <a:gd name="T8" fmla="*/ 2 w 58"/>
                  <a:gd name="T9" fmla="*/ 25 h 28"/>
                  <a:gd name="T10" fmla="*/ 1 w 58"/>
                  <a:gd name="T11" fmla="*/ 26 h 28"/>
                  <a:gd name="T12" fmla="*/ 0 w 58"/>
                  <a:gd name="T13" fmla="*/ 27 h 28"/>
                  <a:gd name="T14" fmla="*/ 1 w 58"/>
                  <a:gd name="T15" fmla="*/ 28 h 28"/>
                  <a:gd name="T16" fmla="*/ 3 w 58"/>
                  <a:gd name="T17" fmla="*/ 26 h 28"/>
                  <a:gd name="T18" fmla="*/ 58 w 58"/>
                  <a:gd name="T19" fmla="*/ 0 h 28"/>
                  <a:gd name="T20" fmla="*/ 58 w 58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28">
                    <a:moveTo>
                      <a:pt x="58" y="0"/>
                    </a:moveTo>
                    <a:cubicBezTo>
                      <a:pt x="29" y="12"/>
                      <a:pt x="29" y="12"/>
                      <a:pt x="29" y="1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0" name="Oval 2150"/>
              <p:cNvSpPr>
                <a:spLocks noChangeArrowheads="1"/>
              </p:cNvSpPr>
              <p:nvPr/>
            </p:nvSpPr>
            <p:spPr bwMode="auto">
              <a:xfrm>
                <a:off x="5040" y="2023"/>
                <a:ext cx="1" cy="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1" name="Freeform 2151"/>
              <p:cNvSpPr/>
              <p:nvPr/>
            </p:nvSpPr>
            <p:spPr bwMode="auto">
              <a:xfrm>
                <a:off x="5040" y="202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2" name="Freeform 2152"/>
              <p:cNvSpPr/>
              <p:nvPr/>
            </p:nvSpPr>
            <p:spPr bwMode="auto">
              <a:xfrm>
                <a:off x="4886" y="2057"/>
                <a:ext cx="108" cy="89"/>
              </a:xfrm>
              <a:custGeom>
                <a:avLst/>
                <a:gdLst>
                  <a:gd name="T0" fmla="*/ 95 w 102"/>
                  <a:gd name="T1" fmla="*/ 0 h 85"/>
                  <a:gd name="T2" fmla="*/ 91 w 102"/>
                  <a:gd name="T3" fmla="*/ 1 h 85"/>
                  <a:gd name="T4" fmla="*/ 87 w 102"/>
                  <a:gd name="T5" fmla="*/ 0 h 85"/>
                  <a:gd name="T6" fmla="*/ 0 w 102"/>
                  <a:gd name="T7" fmla="*/ 85 h 85"/>
                  <a:gd name="T8" fmla="*/ 102 w 102"/>
                  <a:gd name="T9" fmla="*/ 2 h 85"/>
                  <a:gd name="T10" fmla="*/ 95 w 102"/>
                  <a:gd name="T1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85">
                    <a:moveTo>
                      <a:pt x="95" y="0"/>
                    </a:moveTo>
                    <a:cubicBezTo>
                      <a:pt x="94" y="1"/>
                      <a:pt x="93" y="1"/>
                      <a:pt x="91" y="1"/>
                    </a:cubicBezTo>
                    <a:cubicBezTo>
                      <a:pt x="90" y="1"/>
                      <a:pt x="88" y="1"/>
                      <a:pt x="87" y="0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95" y="0"/>
                      <a:pt x="95" y="0"/>
                      <a:pt x="9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3" name="Freeform 2153"/>
              <p:cNvSpPr/>
              <p:nvPr/>
            </p:nvSpPr>
            <p:spPr bwMode="auto">
              <a:xfrm>
                <a:off x="4978" y="2054"/>
                <a:ext cx="8" cy="4"/>
              </a:xfrm>
              <a:custGeom>
                <a:avLst/>
                <a:gdLst>
                  <a:gd name="T0" fmla="*/ 2 w 8"/>
                  <a:gd name="T1" fmla="*/ 0 h 3"/>
                  <a:gd name="T2" fmla="*/ 0 w 8"/>
                  <a:gd name="T3" fmla="*/ 2 h 3"/>
                  <a:gd name="T4" fmla="*/ 4 w 8"/>
                  <a:gd name="T5" fmla="*/ 3 h 3"/>
                  <a:gd name="T6" fmla="*/ 8 w 8"/>
                  <a:gd name="T7" fmla="*/ 2 h 3"/>
                  <a:gd name="T8" fmla="*/ 2 w 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3" y="3"/>
                      <a:pt x="4" y="3"/>
                    </a:cubicBezTo>
                    <a:cubicBezTo>
                      <a:pt x="6" y="3"/>
                      <a:pt x="7" y="3"/>
                      <a:pt x="8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4" name="Freeform 2154"/>
              <p:cNvSpPr/>
              <p:nvPr/>
            </p:nvSpPr>
            <p:spPr bwMode="auto">
              <a:xfrm>
                <a:off x="4980" y="2053"/>
                <a:ext cx="15" cy="6"/>
              </a:xfrm>
              <a:custGeom>
                <a:avLst/>
                <a:gdLst>
                  <a:gd name="T0" fmla="*/ 2 w 15"/>
                  <a:gd name="T1" fmla="*/ 0 h 6"/>
                  <a:gd name="T2" fmla="*/ 0 w 15"/>
                  <a:gd name="T3" fmla="*/ 1 h 6"/>
                  <a:gd name="T4" fmla="*/ 6 w 15"/>
                  <a:gd name="T5" fmla="*/ 4 h 6"/>
                  <a:gd name="T6" fmla="*/ 14 w 15"/>
                  <a:gd name="T7" fmla="*/ 6 h 6"/>
                  <a:gd name="T8" fmla="*/ 15 w 15"/>
                  <a:gd name="T9" fmla="*/ 5 h 6"/>
                  <a:gd name="T10" fmla="*/ 2 w 1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6">
                    <a:moveTo>
                      <a:pt x="2" y="0"/>
                    </a:moveTo>
                    <a:lnTo>
                      <a:pt x="0" y="1"/>
                    </a:lnTo>
                    <a:lnTo>
                      <a:pt x="6" y="4"/>
                    </a:lnTo>
                    <a:lnTo>
                      <a:pt x="14" y="6"/>
                    </a:lnTo>
                    <a:lnTo>
                      <a:pt x="15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5" name="Freeform 2155"/>
              <p:cNvSpPr/>
              <p:nvPr/>
            </p:nvSpPr>
            <p:spPr bwMode="auto">
              <a:xfrm>
                <a:off x="4980" y="2053"/>
                <a:ext cx="15" cy="6"/>
              </a:xfrm>
              <a:custGeom>
                <a:avLst/>
                <a:gdLst>
                  <a:gd name="T0" fmla="*/ 2 w 15"/>
                  <a:gd name="T1" fmla="*/ 0 h 6"/>
                  <a:gd name="T2" fmla="*/ 0 w 15"/>
                  <a:gd name="T3" fmla="*/ 1 h 6"/>
                  <a:gd name="T4" fmla="*/ 6 w 15"/>
                  <a:gd name="T5" fmla="*/ 4 h 6"/>
                  <a:gd name="T6" fmla="*/ 14 w 15"/>
                  <a:gd name="T7" fmla="*/ 6 h 6"/>
                  <a:gd name="T8" fmla="*/ 15 w 15"/>
                  <a:gd name="T9" fmla="*/ 5 h 6"/>
                  <a:gd name="T10" fmla="*/ 2 w 1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6">
                    <a:moveTo>
                      <a:pt x="2" y="0"/>
                    </a:moveTo>
                    <a:lnTo>
                      <a:pt x="0" y="1"/>
                    </a:lnTo>
                    <a:lnTo>
                      <a:pt x="6" y="4"/>
                    </a:lnTo>
                    <a:lnTo>
                      <a:pt x="14" y="6"/>
                    </a:lnTo>
                    <a:lnTo>
                      <a:pt x="15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6" name="Freeform 2156"/>
              <p:cNvSpPr/>
              <p:nvPr/>
            </p:nvSpPr>
            <p:spPr bwMode="auto">
              <a:xfrm>
                <a:off x="4861" y="2052"/>
                <a:ext cx="136" cy="118"/>
              </a:xfrm>
              <a:custGeom>
                <a:avLst/>
                <a:gdLst>
                  <a:gd name="T0" fmla="*/ 113 w 129"/>
                  <a:gd name="T1" fmla="*/ 0 h 111"/>
                  <a:gd name="T2" fmla="*/ 0 w 129"/>
                  <a:gd name="T3" fmla="*/ 110 h 111"/>
                  <a:gd name="T4" fmla="*/ 0 w 129"/>
                  <a:gd name="T5" fmla="*/ 111 h 111"/>
                  <a:gd name="T6" fmla="*/ 129 w 129"/>
                  <a:gd name="T7" fmla="*/ 6 h 111"/>
                  <a:gd name="T8" fmla="*/ 127 w 129"/>
                  <a:gd name="T9" fmla="*/ 5 h 111"/>
                  <a:gd name="T10" fmla="*/ 126 w 129"/>
                  <a:gd name="T11" fmla="*/ 6 h 111"/>
                  <a:gd name="T12" fmla="*/ 24 w 129"/>
                  <a:gd name="T13" fmla="*/ 89 h 111"/>
                  <a:gd name="T14" fmla="*/ 111 w 129"/>
                  <a:gd name="T15" fmla="*/ 4 h 111"/>
                  <a:gd name="T16" fmla="*/ 113 w 129"/>
                  <a:gd name="T17" fmla="*/ 2 h 111"/>
                  <a:gd name="T18" fmla="*/ 115 w 129"/>
                  <a:gd name="T19" fmla="*/ 1 h 111"/>
                  <a:gd name="T20" fmla="*/ 113 w 129"/>
                  <a:gd name="T2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" h="111">
                    <a:moveTo>
                      <a:pt x="113" y="0"/>
                    </a:move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0" y="111"/>
                      <a:pt x="0" y="111"/>
                    </a:cubicBezTo>
                    <a:cubicBezTo>
                      <a:pt x="129" y="6"/>
                      <a:pt x="129" y="6"/>
                      <a:pt x="129" y="6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7" name="Freeform 2157"/>
              <p:cNvSpPr/>
              <p:nvPr/>
            </p:nvSpPr>
            <p:spPr bwMode="auto">
              <a:xfrm>
                <a:off x="4860" y="216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8" name="Freeform 2158"/>
              <p:cNvSpPr/>
              <p:nvPr/>
            </p:nvSpPr>
            <p:spPr bwMode="auto">
              <a:xfrm>
                <a:off x="4989" y="2029"/>
                <a:ext cx="42" cy="28"/>
              </a:xfrm>
              <a:custGeom>
                <a:avLst/>
                <a:gdLst>
                  <a:gd name="T0" fmla="*/ 40 w 40"/>
                  <a:gd name="T1" fmla="*/ 0 h 26"/>
                  <a:gd name="T2" fmla="*/ 1 w 40"/>
                  <a:gd name="T3" fmla="*/ 18 h 26"/>
                  <a:gd name="T4" fmla="*/ 1 w 40"/>
                  <a:gd name="T5" fmla="*/ 20 h 26"/>
                  <a:gd name="T6" fmla="*/ 0 w 40"/>
                  <a:gd name="T7" fmla="*/ 24 h 26"/>
                  <a:gd name="T8" fmla="*/ 7 w 40"/>
                  <a:gd name="T9" fmla="*/ 26 h 26"/>
                  <a:gd name="T10" fmla="*/ 40 w 40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6">
                    <a:moveTo>
                      <a:pt x="40" y="0"/>
                    </a:move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1"/>
                      <a:pt x="1" y="22"/>
                      <a:pt x="0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9" name="Freeform 2159"/>
              <p:cNvSpPr/>
              <p:nvPr/>
            </p:nvSpPr>
            <p:spPr bwMode="auto">
              <a:xfrm>
                <a:off x="4983" y="2048"/>
                <a:ext cx="7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3 h 6"/>
                  <a:gd name="T4" fmla="*/ 0 w 6"/>
                  <a:gd name="T5" fmla="*/ 3 h 6"/>
                  <a:gd name="T6" fmla="*/ 5 w 6"/>
                  <a:gd name="T7" fmla="*/ 6 h 6"/>
                  <a:gd name="T8" fmla="*/ 6 w 6"/>
                  <a:gd name="T9" fmla="*/ 2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6" y="3"/>
                      <a:pt x="6" y="2"/>
                    </a:cubicBezTo>
                    <a:cubicBezTo>
                      <a:pt x="6" y="1"/>
                      <a:pt x="6" y="1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0" name="Freeform 2160"/>
              <p:cNvSpPr/>
              <p:nvPr/>
            </p:nvSpPr>
            <p:spPr bwMode="auto">
              <a:xfrm>
                <a:off x="4982" y="2051"/>
                <a:ext cx="14" cy="7"/>
              </a:xfrm>
              <a:custGeom>
                <a:avLst/>
                <a:gdLst>
                  <a:gd name="T0" fmla="*/ 1 w 14"/>
                  <a:gd name="T1" fmla="*/ 0 h 7"/>
                  <a:gd name="T2" fmla="*/ 0 w 14"/>
                  <a:gd name="T3" fmla="*/ 2 h 7"/>
                  <a:gd name="T4" fmla="*/ 13 w 14"/>
                  <a:gd name="T5" fmla="*/ 7 h 7"/>
                  <a:gd name="T6" fmla="*/ 14 w 14"/>
                  <a:gd name="T7" fmla="*/ 6 h 7"/>
                  <a:gd name="T8" fmla="*/ 7 w 14"/>
                  <a:gd name="T9" fmla="*/ 3 h 7"/>
                  <a:gd name="T10" fmla="*/ 1 w 14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1" y="0"/>
                    </a:moveTo>
                    <a:lnTo>
                      <a:pt x="0" y="2"/>
                    </a:lnTo>
                    <a:lnTo>
                      <a:pt x="13" y="7"/>
                    </a:lnTo>
                    <a:lnTo>
                      <a:pt x="14" y="6"/>
                    </a:lnTo>
                    <a:lnTo>
                      <a:pt x="7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1" name="Freeform 2161"/>
              <p:cNvSpPr/>
              <p:nvPr/>
            </p:nvSpPr>
            <p:spPr bwMode="auto">
              <a:xfrm>
                <a:off x="4982" y="2051"/>
                <a:ext cx="14" cy="7"/>
              </a:xfrm>
              <a:custGeom>
                <a:avLst/>
                <a:gdLst>
                  <a:gd name="T0" fmla="*/ 1 w 14"/>
                  <a:gd name="T1" fmla="*/ 0 h 7"/>
                  <a:gd name="T2" fmla="*/ 0 w 14"/>
                  <a:gd name="T3" fmla="*/ 2 h 7"/>
                  <a:gd name="T4" fmla="*/ 13 w 14"/>
                  <a:gd name="T5" fmla="*/ 7 h 7"/>
                  <a:gd name="T6" fmla="*/ 14 w 14"/>
                  <a:gd name="T7" fmla="*/ 6 h 7"/>
                  <a:gd name="T8" fmla="*/ 7 w 14"/>
                  <a:gd name="T9" fmla="*/ 3 h 7"/>
                  <a:gd name="T10" fmla="*/ 1 w 14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1" y="0"/>
                    </a:moveTo>
                    <a:lnTo>
                      <a:pt x="0" y="2"/>
                    </a:lnTo>
                    <a:lnTo>
                      <a:pt x="13" y="7"/>
                    </a:lnTo>
                    <a:lnTo>
                      <a:pt x="14" y="6"/>
                    </a:lnTo>
                    <a:lnTo>
                      <a:pt x="7" y="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2" name="Freeform 2162"/>
              <p:cNvSpPr/>
              <p:nvPr/>
            </p:nvSpPr>
            <p:spPr bwMode="auto">
              <a:xfrm>
                <a:off x="4980" y="2023"/>
                <a:ext cx="60" cy="36"/>
              </a:xfrm>
              <a:custGeom>
                <a:avLst/>
                <a:gdLst>
                  <a:gd name="T0" fmla="*/ 57 w 57"/>
                  <a:gd name="T1" fmla="*/ 0 h 34"/>
                  <a:gd name="T2" fmla="*/ 2 w 57"/>
                  <a:gd name="T3" fmla="*/ 26 h 34"/>
                  <a:gd name="T4" fmla="*/ 0 w 57"/>
                  <a:gd name="T5" fmla="*/ 28 h 34"/>
                  <a:gd name="T6" fmla="*/ 2 w 57"/>
                  <a:gd name="T7" fmla="*/ 29 h 34"/>
                  <a:gd name="T8" fmla="*/ 3 w 57"/>
                  <a:gd name="T9" fmla="*/ 27 h 34"/>
                  <a:gd name="T10" fmla="*/ 3 w 57"/>
                  <a:gd name="T11" fmla="*/ 27 h 34"/>
                  <a:gd name="T12" fmla="*/ 9 w 57"/>
                  <a:gd name="T13" fmla="*/ 24 h 34"/>
                  <a:gd name="T14" fmla="*/ 48 w 57"/>
                  <a:gd name="T15" fmla="*/ 6 h 34"/>
                  <a:gd name="T16" fmla="*/ 15 w 57"/>
                  <a:gd name="T17" fmla="*/ 32 h 34"/>
                  <a:gd name="T18" fmla="*/ 14 w 57"/>
                  <a:gd name="T19" fmla="*/ 33 h 34"/>
                  <a:gd name="T20" fmla="*/ 16 w 57"/>
                  <a:gd name="T21" fmla="*/ 34 h 34"/>
                  <a:gd name="T22" fmla="*/ 57 w 57"/>
                  <a:gd name="T23" fmla="*/ 0 h 34"/>
                  <a:gd name="T24" fmla="*/ 57 w 57"/>
                  <a:gd name="T25" fmla="*/ 0 h 34"/>
                  <a:gd name="T26" fmla="*/ 57 w 57"/>
                  <a:gd name="T2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34">
                    <a:moveTo>
                      <a:pt x="57" y="0"/>
                    </a:moveTo>
                    <a:cubicBezTo>
                      <a:pt x="2" y="26"/>
                      <a:pt x="2" y="26"/>
                      <a:pt x="2" y="2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3" name="Oval 2163"/>
              <p:cNvSpPr>
                <a:spLocks noChangeArrowheads="1"/>
              </p:cNvSpPr>
              <p:nvPr/>
            </p:nvSpPr>
            <p:spPr bwMode="auto">
              <a:xfrm>
                <a:off x="5040" y="2023"/>
                <a:ext cx="1" cy="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4" name="Freeform 2164"/>
              <p:cNvSpPr/>
              <p:nvPr/>
            </p:nvSpPr>
            <p:spPr bwMode="auto">
              <a:xfrm>
                <a:off x="5040" y="202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5" name="Freeform 2165"/>
              <p:cNvSpPr>
                <a:spLocks noEditPoints="1"/>
              </p:cNvSpPr>
              <p:nvPr/>
            </p:nvSpPr>
            <p:spPr bwMode="auto">
              <a:xfrm>
                <a:off x="5636" y="2473"/>
                <a:ext cx="94" cy="70"/>
              </a:xfrm>
              <a:custGeom>
                <a:avLst/>
                <a:gdLst>
                  <a:gd name="T0" fmla="*/ 68 w 88"/>
                  <a:gd name="T1" fmla="*/ 34 h 67"/>
                  <a:gd name="T2" fmla="*/ 66 w 88"/>
                  <a:gd name="T3" fmla="*/ 34 h 67"/>
                  <a:gd name="T4" fmla="*/ 59 w 88"/>
                  <a:gd name="T5" fmla="*/ 40 h 67"/>
                  <a:gd name="T6" fmla="*/ 57 w 88"/>
                  <a:gd name="T7" fmla="*/ 40 h 67"/>
                  <a:gd name="T8" fmla="*/ 51 w 88"/>
                  <a:gd name="T9" fmla="*/ 49 h 67"/>
                  <a:gd name="T10" fmla="*/ 88 w 88"/>
                  <a:gd name="T11" fmla="*/ 67 h 67"/>
                  <a:gd name="T12" fmla="*/ 88 w 88"/>
                  <a:gd name="T13" fmla="*/ 67 h 67"/>
                  <a:gd name="T14" fmla="*/ 68 w 88"/>
                  <a:gd name="T15" fmla="*/ 34 h 67"/>
                  <a:gd name="T16" fmla="*/ 0 w 88"/>
                  <a:gd name="T17" fmla="*/ 24 h 67"/>
                  <a:gd name="T18" fmla="*/ 30 w 88"/>
                  <a:gd name="T19" fmla="*/ 39 h 67"/>
                  <a:gd name="T20" fmla="*/ 52 w 88"/>
                  <a:gd name="T21" fmla="*/ 33 h 67"/>
                  <a:gd name="T22" fmla="*/ 52 w 88"/>
                  <a:gd name="T23" fmla="*/ 33 h 67"/>
                  <a:gd name="T24" fmla="*/ 0 w 88"/>
                  <a:gd name="T25" fmla="*/ 24 h 67"/>
                  <a:gd name="T26" fmla="*/ 41 w 88"/>
                  <a:gd name="T27" fmla="*/ 0 h 67"/>
                  <a:gd name="T28" fmla="*/ 41 w 88"/>
                  <a:gd name="T29" fmla="*/ 0 h 67"/>
                  <a:gd name="T30" fmla="*/ 57 w 88"/>
                  <a:gd name="T31" fmla="*/ 26 h 67"/>
                  <a:gd name="T32" fmla="*/ 58 w 88"/>
                  <a:gd name="T33" fmla="*/ 26 h 67"/>
                  <a:gd name="T34" fmla="*/ 59 w 88"/>
                  <a:gd name="T35" fmla="*/ 19 h 67"/>
                  <a:gd name="T36" fmla="*/ 50 w 88"/>
                  <a:gd name="T37" fmla="*/ 3 h 67"/>
                  <a:gd name="T38" fmla="*/ 47 w 88"/>
                  <a:gd name="T39" fmla="*/ 4 h 67"/>
                  <a:gd name="T40" fmla="*/ 41 w 88"/>
                  <a:gd name="T4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67">
                    <a:moveTo>
                      <a:pt x="68" y="34"/>
                    </a:moveTo>
                    <a:cubicBezTo>
                      <a:pt x="66" y="34"/>
                      <a:pt x="66" y="34"/>
                      <a:pt x="66" y="34"/>
                    </a:cubicBezTo>
                    <a:cubicBezTo>
                      <a:pt x="66" y="38"/>
                      <a:pt x="63" y="40"/>
                      <a:pt x="59" y="40"/>
                    </a:cubicBezTo>
                    <a:cubicBezTo>
                      <a:pt x="58" y="40"/>
                      <a:pt x="58" y="40"/>
                      <a:pt x="57" y="40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88" y="67"/>
                      <a:pt x="88" y="67"/>
                      <a:pt x="88" y="67"/>
                    </a:cubicBezTo>
                    <a:cubicBezTo>
                      <a:pt x="88" y="67"/>
                      <a:pt x="88" y="67"/>
                      <a:pt x="88" y="67"/>
                    </a:cubicBezTo>
                    <a:cubicBezTo>
                      <a:pt x="68" y="34"/>
                      <a:pt x="68" y="34"/>
                      <a:pt x="68" y="34"/>
                    </a:cubicBezTo>
                    <a:moveTo>
                      <a:pt x="0" y="24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0" y="24"/>
                      <a:pt x="0" y="24"/>
                      <a:pt x="0" y="24"/>
                    </a:cubicBezTo>
                    <a:moveTo>
                      <a:pt x="41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8" y="26"/>
                      <a:pt x="58" y="26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49" y="4"/>
                      <a:pt x="48" y="4"/>
                      <a:pt x="47" y="4"/>
                    </a:cubicBezTo>
                    <a:cubicBezTo>
                      <a:pt x="44" y="4"/>
                      <a:pt x="42" y="2"/>
                      <a:pt x="4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6" name="Freeform 2166"/>
              <p:cNvSpPr>
                <a:spLocks noEditPoints="1"/>
              </p:cNvSpPr>
              <p:nvPr/>
            </p:nvSpPr>
            <p:spPr bwMode="auto">
              <a:xfrm>
                <a:off x="5691" y="2500"/>
                <a:ext cx="15" cy="15"/>
              </a:xfrm>
              <a:custGeom>
                <a:avLst/>
                <a:gdLst>
                  <a:gd name="T0" fmla="*/ 14 w 14"/>
                  <a:gd name="T1" fmla="*/ 8 h 14"/>
                  <a:gd name="T2" fmla="*/ 8 w 14"/>
                  <a:gd name="T3" fmla="*/ 9 h 14"/>
                  <a:gd name="T4" fmla="*/ 5 w 14"/>
                  <a:gd name="T5" fmla="*/ 14 h 14"/>
                  <a:gd name="T6" fmla="*/ 7 w 14"/>
                  <a:gd name="T7" fmla="*/ 14 h 14"/>
                  <a:gd name="T8" fmla="*/ 14 w 14"/>
                  <a:gd name="T9" fmla="*/ 8 h 14"/>
                  <a:gd name="T10" fmla="*/ 0 w 14"/>
                  <a:gd name="T11" fmla="*/ 7 h 14"/>
                  <a:gd name="T12" fmla="*/ 0 w 14"/>
                  <a:gd name="T13" fmla="*/ 7 h 14"/>
                  <a:gd name="T14" fmla="*/ 0 w 14"/>
                  <a:gd name="T15" fmla="*/ 7 h 14"/>
                  <a:gd name="T16" fmla="*/ 0 w 14"/>
                  <a:gd name="T17" fmla="*/ 7 h 14"/>
                  <a:gd name="T18" fmla="*/ 6 w 14"/>
                  <a:gd name="T19" fmla="*/ 0 h 14"/>
                  <a:gd name="T20" fmla="*/ 5 w 14"/>
                  <a:gd name="T21" fmla="*/ 0 h 14"/>
                  <a:gd name="T22" fmla="*/ 6 w 14"/>
                  <a:gd name="T23" fmla="*/ 3 h 14"/>
                  <a:gd name="T24" fmla="*/ 6 w 14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4"/>
                      <a:pt x="6" y="14"/>
                      <a:pt x="7" y="14"/>
                    </a:cubicBezTo>
                    <a:cubicBezTo>
                      <a:pt x="11" y="14"/>
                      <a:pt x="14" y="12"/>
                      <a:pt x="14" y="8"/>
                    </a:cubicBezTo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7" name="Freeform 2167"/>
              <p:cNvSpPr/>
              <p:nvPr/>
            </p:nvSpPr>
            <p:spPr bwMode="auto">
              <a:xfrm>
                <a:off x="5680" y="2470"/>
                <a:ext cx="9" cy="7"/>
              </a:xfrm>
              <a:custGeom>
                <a:avLst/>
                <a:gdLst>
                  <a:gd name="T0" fmla="*/ 5 w 9"/>
                  <a:gd name="T1" fmla="*/ 0 h 6"/>
                  <a:gd name="T2" fmla="*/ 0 w 9"/>
                  <a:gd name="T3" fmla="*/ 2 h 6"/>
                  <a:gd name="T4" fmla="*/ 6 w 9"/>
                  <a:gd name="T5" fmla="*/ 6 h 6"/>
                  <a:gd name="T6" fmla="*/ 9 w 9"/>
                  <a:gd name="T7" fmla="*/ 5 h 6"/>
                  <a:gd name="T8" fmla="*/ 5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3" y="6"/>
                      <a:pt x="6" y="6"/>
                    </a:cubicBezTo>
                    <a:cubicBezTo>
                      <a:pt x="7" y="6"/>
                      <a:pt x="8" y="6"/>
                      <a:pt x="9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8" name="Freeform 2168"/>
              <p:cNvSpPr/>
              <p:nvPr/>
            </p:nvSpPr>
            <p:spPr bwMode="auto">
              <a:xfrm>
                <a:off x="5730" y="25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9" name="Freeform 2169"/>
              <p:cNvSpPr>
                <a:spLocks noEditPoints="1"/>
              </p:cNvSpPr>
              <p:nvPr/>
            </p:nvSpPr>
            <p:spPr bwMode="auto">
              <a:xfrm>
                <a:off x="5668" y="2507"/>
                <a:ext cx="32" cy="17"/>
              </a:xfrm>
              <a:custGeom>
                <a:avLst/>
                <a:gdLst>
                  <a:gd name="T0" fmla="*/ 28 w 30"/>
                  <a:gd name="T1" fmla="*/ 2 h 16"/>
                  <a:gd name="T2" fmla="*/ 20 w 30"/>
                  <a:gd name="T3" fmla="*/ 16 h 16"/>
                  <a:gd name="T4" fmla="*/ 21 w 30"/>
                  <a:gd name="T5" fmla="*/ 16 h 16"/>
                  <a:gd name="T6" fmla="*/ 27 w 30"/>
                  <a:gd name="T7" fmla="*/ 7 h 16"/>
                  <a:gd name="T8" fmla="*/ 30 w 30"/>
                  <a:gd name="T9" fmla="*/ 2 h 16"/>
                  <a:gd name="T10" fmla="*/ 29 w 30"/>
                  <a:gd name="T11" fmla="*/ 2 h 16"/>
                  <a:gd name="T12" fmla="*/ 29 w 30"/>
                  <a:gd name="T13" fmla="*/ 2 h 16"/>
                  <a:gd name="T14" fmla="*/ 29 w 30"/>
                  <a:gd name="T15" fmla="*/ 2 h 16"/>
                  <a:gd name="T16" fmla="*/ 28 w 30"/>
                  <a:gd name="T17" fmla="*/ 2 h 16"/>
                  <a:gd name="T18" fmla="*/ 22 w 30"/>
                  <a:gd name="T19" fmla="*/ 0 h 16"/>
                  <a:gd name="T20" fmla="*/ 22 w 30"/>
                  <a:gd name="T21" fmla="*/ 0 h 16"/>
                  <a:gd name="T22" fmla="*/ 0 w 30"/>
                  <a:gd name="T23" fmla="*/ 6 h 16"/>
                  <a:gd name="T24" fmla="*/ 3 w 30"/>
                  <a:gd name="T25" fmla="*/ 7 h 16"/>
                  <a:gd name="T26" fmla="*/ 26 w 30"/>
                  <a:gd name="T27" fmla="*/ 1 h 16"/>
                  <a:gd name="T28" fmla="*/ 22 w 30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28" y="2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8" y="2"/>
                      <a:pt x="28" y="2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0" name="Freeform 2170"/>
              <p:cNvSpPr>
                <a:spLocks noEditPoints="1"/>
              </p:cNvSpPr>
              <p:nvPr/>
            </p:nvSpPr>
            <p:spPr bwMode="auto">
              <a:xfrm>
                <a:off x="5698" y="2493"/>
                <a:ext cx="10" cy="17"/>
              </a:xfrm>
              <a:custGeom>
                <a:avLst/>
                <a:gdLst>
                  <a:gd name="T0" fmla="*/ 9 w 10"/>
                  <a:gd name="T1" fmla="*/ 13 h 16"/>
                  <a:gd name="T2" fmla="*/ 3 w 10"/>
                  <a:gd name="T3" fmla="*/ 14 h 16"/>
                  <a:gd name="T4" fmla="*/ 3 w 10"/>
                  <a:gd name="T5" fmla="*/ 15 h 16"/>
                  <a:gd name="T6" fmla="*/ 1 w 10"/>
                  <a:gd name="T7" fmla="*/ 16 h 16"/>
                  <a:gd name="T8" fmla="*/ 1 w 10"/>
                  <a:gd name="T9" fmla="*/ 16 h 16"/>
                  <a:gd name="T10" fmla="*/ 1 w 10"/>
                  <a:gd name="T11" fmla="*/ 16 h 16"/>
                  <a:gd name="T12" fmla="*/ 1 w 10"/>
                  <a:gd name="T13" fmla="*/ 16 h 16"/>
                  <a:gd name="T14" fmla="*/ 1 w 10"/>
                  <a:gd name="T15" fmla="*/ 16 h 16"/>
                  <a:gd name="T16" fmla="*/ 2 w 10"/>
                  <a:gd name="T17" fmla="*/ 16 h 16"/>
                  <a:gd name="T18" fmla="*/ 8 w 10"/>
                  <a:gd name="T19" fmla="*/ 15 h 16"/>
                  <a:gd name="T20" fmla="*/ 10 w 10"/>
                  <a:gd name="T21" fmla="*/ 15 h 16"/>
                  <a:gd name="T22" fmla="*/ 9 w 10"/>
                  <a:gd name="T23" fmla="*/ 13 h 16"/>
                  <a:gd name="T24" fmla="*/ 1 w 10"/>
                  <a:gd name="T25" fmla="*/ 0 h 16"/>
                  <a:gd name="T26" fmla="*/ 0 w 10"/>
                  <a:gd name="T27" fmla="*/ 7 h 16"/>
                  <a:gd name="T28" fmla="*/ 0 w 10"/>
                  <a:gd name="T29" fmla="*/ 10 h 16"/>
                  <a:gd name="T30" fmla="*/ 2 w 10"/>
                  <a:gd name="T31" fmla="*/ 12 h 16"/>
                  <a:gd name="T32" fmla="*/ 2 w 10"/>
                  <a:gd name="T33" fmla="*/ 2 h 16"/>
                  <a:gd name="T34" fmla="*/ 1 w 10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6">
                    <a:moveTo>
                      <a:pt x="9" y="13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5"/>
                    </a:cubicBezTo>
                    <a:cubicBezTo>
                      <a:pt x="2" y="15"/>
                      <a:pt x="2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3"/>
                      <a:pt x="9" y="13"/>
                      <a:pt x="9" y="13"/>
                    </a:cubicBezTo>
                    <a:moveTo>
                      <a:pt x="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1" name="Freeform 2171"/>
              <p:cNvSpPr>
                <a:spLocks noEditPoints="1"/>
              </p:cNvSpPr>
              <p:nvPr/>
            </p:nvSpPr>
            <p:spPr bwMode="auto">
              <a:xfrm>
                <a:off x="5630" y="2468"/>
                <a:ext cx="103" cy="78"/>
              </a:xfrm>
              <a:custGeom>
                <a:avLst/>
                <a:gdLst>
                  <a:gd name="T0" fmla="*/ 75 w 97"/>
                  <a:gd name="T1" fmla="*/ 36 h 74"/>
                  <a:gd name="T2" fmla="*/ 73 w 97"/>
                  <a:gd name="T3" fmla="*/ 36 h 74"/>
                  <a:gd name="T4" fmla="*/ 74 w 97"/>
                  <a:gd name="T5" fmla="*/ 38 h 74"/>
                  <a:gd name="T6" fmla="*/ 94 w 97"/>
                  <a:gd name="T7" fmla="*/ 71 h 74"/>
                  <a:gd name="T8" fmla="*/ 94 w 97"/>
                  <a:gd name="T9" fmla="*/ 71 h 74"/>
                  <a:gd name="T10" fmla="*/ 94 w 97"/>
                  <a:gd name="T11" fmla="*/ 71 h 74"/>
                  <a:gd name="T12" fmla="*/ 57 w 97"/>
                  <a:gd name="T13" fmla="*/ 53 h 74"/>
                  <a:gd name="T14" fmla="*/ 56 w 97"/>
                  <a:gd name="T15" fmla="*/ 53 h 74"/>
                  <a:gd name="T16" fmla="*/ 55 w 97"/>
                  <a:gd name="T17" fmla="*/ 54 h 74"/>
                  <a:gd name="T18" fmla="*/ 97 w 97"/>
                  <a:gd name="T19" fmla="*/ 74 h 74"/>
                  <a:gd name="T20" fmla="*/ 97 w 97"/>
                  <a:gd name="T21" fmla="*/ 74 h 74"/>
                  <a:gd name="T22" fmla="*/ 97 w 97"/>
                  <a:gd name="T23" fmla="*/ 74 h 74"/>
                  <a:gd name="T24" fmla="*/ 75 w 97"/>
                  <a:gd name="T25" fmla="*/ 36 h 74"/>
                  <a:gd name="T26" fmla="*/ 0 w 97"/>
                  <a:gd name="T27" fmla="*/ 27 h 74"/>
                  <a:gd name="T28" fmla="*/ 36 w 97"/>
                  <a:gd name="T29" fmla="*/ 45 h 74"/>
                  <a:gd name="T30" fmla="*/ 39 w 97"/>
                  <a:gd name="T31" fmla="*/ 44 h 74"/>
                  <a:gd name="T32" fmla="*/ 36 w 97"/>
                  <a:gd name="T33" fmla="*/ 43 h 74"/>
                  <a:gd name="T34" fmla="*/ 6 w 97"/>
                  <a:gd name="T35" fmla="*/ 28 h 74"/>
                  <a:gd name="T36" fmla="*/ 0 w 97"/>
                  <a:gd name="T37" fmla="*/ 27 h 74"/>
                  <a:gd name="T38" fmla="*/ 52 w 97"/>
                  <a:gd name="T39" fmla="*/ 1 h 74"/>
                  <a:gd name="T40" fmla="*/ 53 w 97"/>
                  <a:gd name="T41" fmla="*/ 0 h 74"/>
                  <a:gd name="T42" fmla="*/ 52 w 97"/>
                  <a:gd name="T43" fmla="*/ 1 h 74"/>
                  <a:gd name="T44" fmla="*/ 53 w 97"/>
                  <a:gd name="T45" fmla="*/ 0 h 74"/>
                  <a:gd name="T46" fmla="*/ 46 w 97"/>
                  <a:gd name="T47" fmla="*/ 3 h 74"/>
                  <a:gd name="T48" fmla="*/ 47 w 97"/>
                  <a:gd name="T49" fmla="*/ 4 h 74"/>
                  <a:gd name="T50" fmla="*/ 47 w 97"/>
                  <a:gd name="T51" fmla="*/ 4 h 74"/>
                  <a:gd name="T52" fmla="*/ 52 w 97"/>
                  <a:gd name="T53" fmla="*/ 2 h 74"/>
                  <a:gd name="T54" fmla="*/ 56 w 97"/>
                  <a:gd name="T55" fmla="*/ 7 h 74"/>
                  <a:gd name="T56" fmla="*/ 65 w 97"/>
                  <a:gd name="T57" fmla="*/ 23 h 74"/>
                  <a:gd name="T58" fmla="*/ 66 w 97"/>
                  <a:gd name="T59" fmla="*/ 25 h 74"/>
                  <a:gd name="T60" fmla="*/ 67 w 97"/>
                  <a:gd name="T61" fmla="*/ 23 h 74"/>
                  <a:gd name="T62" fmla="*/ 53 w 97"/>
                  <a:gd name="T6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" h="74">
                    <a:moveTo>
                      <a:pt x="75" y="36"/>
                    </a:moveTo>
                    <a:cubicBezTo>
                      <a:pt x="73" y="36"/>
                      <a:pt x="73" y="36"/>
                      <a:pt x="73" y="36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94" y="71"/>
                      <a:pt x="94" y="71"/>
                      <a:pt x="94" y="71"/>
                    </a:cubicBezTo>
                    <a:cubicBezTo>
                      <a:pt x="94" y="71"/>
                      <a:pt x="94" y="71"/>
                      <a:pt x="94" y="71"/>
                    </a:cubicBezTo>
                    <a:cubicBezTo>
                      <a:pt x="94" y="71"/>
                      <a:pt x="94" y="71"/>
                      <a:pt x="94" y="71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75" y="36"/>
                      <a:pt x="75" y="36"/>
                      <a:pt x="75" y="36"/>
                    </a:cubicBezTo>
                    <a:moveTo>
                      <a:pt x="0" y="27"/>
                    </a:moveTo>
                    <a:cubicBezTo>
                      <a:pt x="36" y="45"/>
                      <a:pt x="36" y="45"/>
                      <a:pt x="36" y="45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7"/>
                      <a:pt x="0" y="27"/>
                      <a:pt x="0" y="27"/>
                    </a:cubicBezTo>
                    <a:moveTo>
                      <a:pt x="52" y="1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3" y="0"/>
                    </a:moveTo>
                    <a:cubicBezTo>
                      <a:pt x="46" y="3"/>
                      <a:pt x="46" y="3"/>
                      <a:pt x="46" y="3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2" name="Freeform 2172"/>
              <p:cNvSpPr/>
              <p:nvPr/>
            </p:nvSpPr>
            <p:spPr bwMode="auto">
              <a:xfrm>
                <a:off x="5733" y="2546"/>
                <a:ext cx="1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3" name="Freeform 2173"/>
              <p:cNvSpPr/>
              <p:nvPr/>
            </p:nvSpPr>
            <p:spPr bwMode="auto">
              <a:xfrm>
                <a:off x="5625" y="2472"/>
                <a:ext cx="76" cy="38"/>
              </a:xfrm>
              <a:custGeom>
                <a:avLst/>
                <a:gdLst>
                  <a:gd name="T0" fmla="*/ 51 w 72"/>
                  <a:gd name="T1" fmla="*/ 0 h 36"/>
                  <a:gd name="T2" fmla="*/ 49 w 72"/>
                  <a:gd name="T3" fmla="*/ 1 h 36"/>
                  <a:gd name="T4" fmla="*/ 70 w 72"/>
                  <a:gd name="T5" fmla="*/ 34 h 36"/>
                  <a:gd name="T6" fmla="*/ 0 w 72"/>
                  <a:gd name="T7" fmla="*/ 22 h 36"/>
                  <a:gd name="T8" fmla="*/ 5 w 72"/>
                  <a:gd name="T9" fmla="*/ 24 h 36"/>
                  <a:gd name="T10" fmla="*/ 11 w 72"/>
                  <a:gd name="T11" fmla="*/ 25 h 36"/>
                  <a:gd name="T12" fmla="*/ 63 w 72"/>
                  <a:gd name="T13" fmla="*/ 34 h 36"/>
                  <a:gd name="T14" fmla="*/ 63 w 72"/>
                  <a:gd name="T15" fmla="*/ 34 h 36"/>
                  <a:gd name="T16" fmla="*/ 67 w 72"/>
                  <a:gd name="T17" fmla="*/ 35 h 36"/>
                  <a:gd name="T18" fmla="*/ 70 w 72"/>
                  <a:gd name="T19" fmla="*/ 34 h 36"/>
                  <a:gd name="T20" fmla="*/ 69 w 72"/>
                  <a:gd name="T21" fmla="*/ 36 h 36"/>
                  <a:gd name="T22" fmla="*/ 70 w 72"/>
                  <a:gd name="T23" fmla="*/ 36 h 36"/>
                  <a:gd name="T24" fmla="*/ 70 w 72"/>
                  <a:gd name="T25" fmla="*/ 36 h 36"/>
                  <a:gd name="T26" fmla="*/ 70 w 72"/>
                  <a:gd name="T27" fmla="*/ 36 h 36"/>
                  <a:gd name="T28" fmla="*/ 72 w 72"/>
                  <a:gd name="T29" fmla="*/ 35 h 36"/>
                  <a:gd name="T30" fmla="*/ 72 w 72"/>
                  <a:gd name="T31" fmla="*/ 34 h 36"/>
                  <a:gd name="T32" fmla="*/ 70 w 72"/>
                  <a:gd name="T33" fmla="*/ 34 h 36"/>
                  <a:gd name="T34" fmla="*/ 71 w 72"/>
                  <a:gd name="T35" fmla="*/ 32 h 36"/>
                  <a:gd name="T36" fmla="*/ 69 w 72"/>
                  <a:gd name="T37" fmla="*/ 30 h 36"/>
                  <a:gd name="T38" fmla="*/ 68 w 72"/>
                  <a:gd name="T39" fmla="*/ 27 h 36"/>
                  <a:gd name="T40" fmla="*/ 52 w 72"/>
                  <a:gd name="T41" fmla="*/ 1 h 36"/>
                  <a:gd name="T42" fmla="*/ 51 w 72"/>
                  <a:gd name="T4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" h="36">
                    <a:moveTo>
                      <a:pt x="51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1" y="36"/>
                      <a:pt x="71" y="35"/>
                      <a:pt x="72" y="35"/>
                    </a:cubicBezTo>
                    <a:cubicBezTo>
                      <a:pt x="72" y="35"/>
                      <a:pt x="72" y="34"/>
                      <a:pt x="72" y="34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4" name="Freeform 2174"/>
              <p:cNvSpPr/>
              <p:nvPr/>
            </p:nvSpPr>
            <p:spPr bwMode="auto">
              <a:xfrm>
                <a:off x="5673" y="2511"/>
                <a:ext cx="21" cy="12"/>
              </a:xfrm>
              <a:custGeom>
                <a:avLst/>
                <a:gdLst>
                  <a:gd name="T0" fmla="*/ 18 w 19"/>
                  <a:gd name="T1" fmla="*/ 0 h 12"/>
                  <a:gd name="T2" fmla="*/ 0 w 19"/>
                  <a:gd name="T3" fmla="*/ 5 h 12"/>
                  <a:gd name="T4" fmla="*/ 14 w 19"/>
                  <a:gd name="T5" fmla="*/ 12 h 12"/>
                  <a:gd name="T6" fmla="*/ 19 w 19"/>
                  <a:gd name="T7" fmla="*/ 2 h 12"/>
                  <a:gd name="T8" fmla="*/ 18 w 1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2">
                    <a:moveTo>
                      <a:pt x="18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8" y="1"/>
                      <a:pt x="18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5" name="Freeform 2175"/>
              <p:cNvSpPr/>
              <p:nvPr/>
            </p:nvSpPr>
            <p:spPr bwMode="auto">
              <a:xfrm>
                <a:off x="5693" y="251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6" name="Freeform 2176"/>
              <p:cNvSpPr/>
              <p:nvPr/>
            </p:nvSpPr>
            <p:spPr bwMode="auto">
              <a:xfrm>
                <a:off x="5671" y="2508"/>
                <a:ext cx="27" cy="16"/>
              </a:xfrm>
              <a:custGeom>
                <a:avLst/>
                <a:gdLst>
                  <a:gd name="T0" fmla="*/ 25 w 27"/>
                  <a:gd name="T1" fmla="*/ 0 h 16"/>
                  <a:gd name="T2" fmla="*/ 0 w 27"/>
                  <a:gd name="T3" fmla="*/ 7 h 16"/>
                  <a:gd name="T4" fmla="*/ 2 w 27"/>
                  <a:gd name="T5" fmla="*/ 8 h 16"/>
                  <a:gd name="T6" fmla="*/ 22 w 27"/>
                  <a:gd name="T7" fmla="*/ 3 h 16"/>
                  <a:gd name="T8" fmla="*/ 25 w 27"/>
                  <a:gd name="T9" fmla="*/ 3 h 16"/>
                  <a:gd name="T10" fmla="*/ 23 w 27"/>
                  <a:gd name="T11" fmla="*/ 5 h 16"/>
                  <a:gd name="T12" fmla="*/ 17 w 27"/>
                  <a:gd name="T13" fmla="*/ 15 h 16"/>
                  <a:gd name="T14" fmla="*/ 18 w 27"/>
                  <a:gd name="T15" fmla="*/ 16 h 16"/>
                  <a:gd name="T16" fmla="*/ 27 w 27"/>
                  <a:gd name="T17" fmla="*/ 2 h 16"/>
                  <a:gd name="T18" fmla="*/ 25 w 27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16">
                    <a:moveTo>
                      <a:pt x="25" y="0"/>
                    </a:moveTo>
                    <a:lnTo>
                      <a:pt x="0" y="7"/>
                    </a:lnTo>
                    <a:lnTo>
                      <a:pt x="2" y="8"/>
                    </a:lnTo>
                    <a:lnTo>
                      <a:pt x="22" y="3"/>
                    </a:lnTo>
                    <a:lnTo>
                      <a:pt x="25" y="3"/>
                    </a:lnTo>
                    <a:lnTo>
                      <a:pt x="23" y="5"/>
                    </a:lnTo>
                    <a:lnTo>
                      <a:pt x="17" y="15"/>
                    </a:lnTo>
                    <a:lnTo>
                      <a:pt x="18" y="16"/>
                    </a:lnTo>
                    <a:lnTo>
                      <a:pt x="27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7" name="Freeform 2177"/>
              <p:cNvSpPr/>
              <p:nvPr/>
            </p:nvSpPr>
            <p:spPr bwMode="auto">
              <a:xfrm>
                <a:off x="5671" y="2508"/>
                <a:ext cx="27" cy="16"/>
              </a:xfrm>
              <a:custGeom>
                <a:avLst/>
                <a:gdLst>
                  <a:gd name="T0" fmla="*/ 25 w 27"/>
                  <a:gd name="T1" fmla="*/ 0 h 16"/>
                  <a:gd name="T2" fmla="*/ 0 w 27"/>
                  <a:gd name="T3" fmla="*/ 7 h 16"/>
                  <a:gd name="T4" fmla="*/ 2 w 27"/>
                  <a:gd name="T5" fmla="*/ 8 h 16"/>
                  <a:gd name="T6" fmla="*/ 22 w 27"/>
                  <a:gd name="T7" fmla="*/ 3 h 16"/>
                  <a:gd name="T8" fmla="*/ 25 w 27"/>
                  <a:gd name="T9" fmla="*/ 3 h 16"/>
                  <a:gd name="T10" fmla="*/ 23 w 27"/>
                  <a:gd name="T11" fmla="*/ 5 h 16"/>
                  <a:gd name="T12" fmla="*/ 17 w 27"/>
                  <a:gd name="T13" fmla="*/ 15 h 16"/>
                  <a:gd name="T14" fmla="*/ 18 w 27"/>
                  <a:gd name="T15" fmla="*/ 16 h 16"/>
                  <a:gd name="T16" fmla="*/ 27 w 27"/>
                  <a:gd name="T17" fmla="*/ 2 h 16"/>
                  <a:gd name="T18" fmla="*/ 25 w 27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16">
                    <a:moveTo>
                      <a:pt x="25" y="0"/>
                    </a:moveTo>
                    <a:lnTo>
                      <a:pt x="0" y="7"/>
                    </a:lnTo>
                    <a:lnTo>
                      <a:pt x="2" y="8"/>
                    </a:lnTo>
                    <a:lnTo>
                      <a:pt x="22" y="3"/>
                    </a:lnTo>
                    <a:lnTo>
                      <a:pt x="25" y="3"/>
                    </a:lnTo>
                    <a:lnTo>
                      <a:pt x="23" y="5"/>
                    </a:lnTo>
                    <a:lnTo>
                      <a:pt x="17" y="15"/>
                    </a:lnTo>
                    <a:lnTo>
                      <a:pt x="18" y="16"/>
                    </a:lnTo>
                    <a:lnTo>
                      <a:pt x="27" y="2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8" name="Freeform 2178"/>
              <p:cNvSpPr/>
              <p:nvPr/>
            </p:nvSpPr>
            <p:spPr bwMode="auto">
              <a:xfrm>
                <a:off x="5668" y="2515"/>
                <a:ext cx="21" cy="10"/>
              </a:xfrm>
              <a:custGeom>
                <a:avLst/>
                <a:gdLst>
                  <a:gd name="T0" fmla="*/ 3 w 21"/>
                  <a:gd name="T1" fmla="*/ 0 h 10"/>
                  <a:gd name="T2" fmla="*/ 0 w 21"/>
                  <a:gd name="T3" fmla="*/ 1 h 10"/>
                  <a:gd name="T4" fmla="*/ 20 w 21"/>
                  <a:gd name="T5" fmla="*/ 10 h 10"/>
                  <a:gd name="T6" fmla="*/ 21 w 21"/>
                  <a:gd name="T7" fmla="*/ 9 h 10"/>
                  <a:gd name="T8" fmla="*/ 20 w 21"/>
                  <a:gd name="T9" fmla="*/ 8 h 10"/>
                  <a:gd name="T10" fmla="*/ 5 w 21"/>
                  <a:gd name="T11" fmla="*/ 1 h 10"/>
                  <a:gd name="T12" fmla="*/ 3 w 21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0">
                    <a:moveTo>
                      <a:pt x="3" y="0"/>
                    </a:moveTo>
                    <a:lnTo>
                      <a:pt x="0" y="1"/>
                    </a:lnTo>
                    <a:lnTo>
                      <a:pt x="20" y="10"/>
                    </a:lnTo>
                    <a:lnTo>
                      <a:pt x="21" y="9"/>
                    </a:lnTo>
                    <a:lnTo>
                      <a:pt x="20" y="8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9" name="Freeform 2179"/>
              <p:cNvSpPr/>
              <p:nvPr/>
            </p:nvSpPr>
            <p:spPr bwMode="auto">
              <a:xfrm>
                <a:off x="5668" y="2515"/>
                <a:ext cx="21" cy="10"/>
              </a:xfrm>
              <a:custGeom>
                <a:avLst/>
                <a:gdLst>
                  <a:gd name="T0" fmla="*/ 3 w 21"/>
                  <a:gd name="T1" fmla="*/ 0 h 10"/>
                  <a:gd name="T2" fmla="*/ 0 w 21"/>
                  <a:gd name="T3" fmla="*/ 1 h 10"/>
                  <a:gd name="T4" fmla="*/ 20 w 21"/>
                  <a:gd name="T5" fmla="*/ 10 h 10"/>
                  <a:gd name="T6" fmla="*/ 21 w 21"/>
                  <a:gd name="T7" fmla="*/ 9 h 10"/>
                  <a:gd name="T8" fmla="*/ 20 w 21"/>
                  <a:gd name="T9" fmla="*/ 8 h 10"/>
                  <a:gd name="T10" fmla="*/ 5 w 21"/>
                  <a:gd name="T11" fmla="*/ 1 h 10"/>
                  <a:gd name="T12" fmla="*/ 3 w 21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0">
                    <a:moveTo>
                      <a:pt x="3" y="0"/>
                    </a:moveTo>
                    <a:lnTo>
                      <a:pt x="0" y="1"/>
                    </a:lnTo>
                    <a:lnTo>
                      <a:pt x="20" y="10"/>
                    </a:lnTo>
                    <a:lnTo>
                      <a:pt x="21" y="9"/>
                    </a:lnTo>
                    <a:lnTo>
                      <a:pt x="20" y="8"/>
                    </a:lnTo>
                    <a:lnTo>
                      <a:pt x="5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0" name="Freeform 2180"/>
              <p:cNvSpPr/>
              <p:nvPr/>
            </p:nvSpPr>
            <p:spPr bwMode="auto">
              <a:xfrm>
                <a:off x="5696" y="250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1" name="Freeform 2181"/>
              <p:cNvSpPr/>
              <p:nvPr/>
            </p:nvSpPr>
            <p:spPr bwMode="auto">
              <a:xfrm>
                <a:off x="5696" y="250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2" name="Freeform 2182"/>
              <p:cNvSpPr/>
              <p:nvPr/>
            </p:nvSpPr>
            <p:spPr bwMode="auto">
              <a:xfrm>
                <a:off x="5701" y="2497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0 w 5"/>
                  <a:gd name="T3" fmla="*/ 3 h 8"/>
                  <a:gd name="T4" fmla="*/ 5 w 5"/>
                  <a:gd name="T5" fmla="*/ 8 h 8"/>
                  <a:gd name="T6" fmla="*/ 5 w 5"/>
                  <a:gd name="T7" fmla="*/ 8 h 8"/>
                  <a:gd name="T8" fmla="*/ 1 w 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4"/>
                      <a:pt x="4" y="6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3" name="Freeform 2183"/>
              <p:cNvSpPr/>
              <p:nvPr/>
            </p:nvSpPr>
            <p:spPr bwMode="auto">
              <a:xfrm>
                <a:off x="5701" y="2500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5 h 5"/>
                  <a:gd name="T4" fmla="*/ 5 w 5"/>
                  <a:gd name="T5" fmla="*/ 5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3"/>
                      <a:pt x="3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4" name="Freeform 2184"/>
              <p:cNvSpPr/>
              <p:nvPr/>
            </p:nvSpPr>
            <p:spPr bwMode="auto">
              <a:xfrm>
                <a:off x="5700" y="2495"/>
                <a:ext cx="7" cy="12"/>
              </a:xfrm>
              <a:custGeom>
                <a:avLst/>
                <a:gdLst>
                  <a:gd name="T0" fmla="*/ 0 w 7"/>
                  <a:gd name="T1" fmla="*/ 0 h 12"/>
                  <a:gd name="T2" fmla="*/ 0 w 7"/>
                  <a:gd name="T3" fmla="*/ 10 h 12"/>
                  <a:gd name="T4" fmla="*/ 1 w 7"/>
                  <a:gd name="T5" fmla="*/ 11 h 12"/>
                  <a:gd name="T6" fmla="*/ 1 w 7"/>
                  <a:gd name="T7" fmla="*/ 12 h 12"/>
                  <a:gd name="T8" fmla="*/ 7 w 7"/>
                  <a:gd name="T9" fmla="*/ 11 h 12"/>
                  <a:gd name="T10" fmla="*/ 6 w 7"/>
                  <a:gd name="T11" fmla="*/ 10 h 12"/>
                  <a:gd name="T12" fmla="*/ 6 w 7"/>
                  <a:gd name="T13" fmla="*/ 10 h 12"/>
                  <a:gd name="T14" fmla="*/ 1 w 7"/>
                  <a:gd name="T15" fmla="*/ 10 h 12"/>
                  <a:gd name="T16" fmla="*/ 1 w 7"/>
                  <a:gd name="T17" fmla="*/ 5 h 12"/>
                  <a:gd name="T18" fmla="*/ 2 w 7"/>
                  <a:gd name="T19" fmla="*/ 2 h 12"/>
                  <a:gd name="T20" fmla="*/ 0 w 7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12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5" name="Freeform 2185"/>
              <p:cNvSpPr/>
              <p:nvPr/>
            </p:nvSpPr>
            <p:spPr bwMode="auto">
              <a:xfrm>
                <a:off x="5700" y="2493"/>
                <a:ext cx="9" cy="13"/>
              </a:xfrm>
              <a:custGeom>
                <a:avLst/>
                <a:gdLst>
                  <a:gd name="T0" fmla="*/ 1 w 9"/>
                  <a:gd name="T1" fmla="*/ 0 h 13"/>
                  <a:gd name="T2" fmla="*/ 0 w 9"/>
                  <a:gd name="T3" fmla="*/ 2 h 13"/>
                  <a:gd name="T4" fmla="*/ 2 w 9"/>
                  <a:gd name="T5" fmla="*/ 4 h 13"/>
                  <a:gd name="T6" fmla="*/ 6 w 9"/>
                  <a:gd name="T7" fmla="*/ 12 h 13"/>
                  <a:gd name="T8" fmla="*/ 7 w 9"/>
                  <a:gd name="T9" fmla="*/ 13 h 13"/>
                  <a:gd name="T10" fmla="*/ 9 w 9"/>
                  <a:gd name="T11" fmla="*/ 13 h 13"/>
                  <a:gd name="T12" fmla="*/ 1 w 9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1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6" y="12"/>
                    </a:lnTo>
                    <a:lnTo>
                      <a:pt x="7" y="13"/>
                    </a:lnTo>
                    <a:lnTo>
                      <a:pt x="9" y="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6" name="Freeform 2186"/>
              <p:cNvSpPr/>
              <p:nvPr/>
            </p:nvSpPr>
            <p:spPr bwMode="auto">
              <a:xfrm>
                <a:off x="5700" y="2493"/>
                <a:ext cx="9" cy="13"/>
              </a:xfrm>
              <a:custGeom>
                <a:avLst/>
                <a:gdLst>
                  <a:gd name="T0" fmla="*/ 1 w 9"/>
                  <a:gd name="T1" fmla="*/ 0 h 13"/>
                  <a:gd name="T2" fmla="*/ 0 w 9"/>
                  <a:gd name="T3" fmla="*/ 2 h 13"/>
                  <a:gd name="T4" fmla="*/ 2 w 9"/>
                  <a:gd name="T5" fmla="*/ 4 h 13"/>
                  <a:gd name="T6" fmla="*/ 6 w 9"/>
                  <a:gd name="T7" fmla="*/ 12 h 13"/>
                  <a:gd name="T8" fmla="*/ 7 w 9"/>
                  <a:gd name="T9" fmla="*/ 13 h 13"/>
                  <a:gd name="T10" fmla="*/ 9 w 9"/>
                  <a:gd name="T11" fmla="*/ 13 h 13"/>
                  <a:gd name="T12" fmla="*/ 1 w 9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1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6" y="12"/>
                    </a:lnTo>
                    <a:lnTo>
                      <a:pt x="7" y="13"/>
                    </a:lnTo>
                    <a:lnTo>
                      <a:pt x="9" y="1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7" name="Freeform 2187"/>
              <p:cNvSpPr/>
              <p:nvPr/>
            </p:nvSpPr>
            <p:spPr bwMode="auto">
              <a:xfrm>
                <a:off x="5699" y="2505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8" name="Freeform 2188"/>
              <p:cNvSpPr/>
              <p:nvPr/>
            </p:nvSpPr>
            <p:spPr bwMode="auto">
              <a:xfrm>
                <a:off x="5741" y="2507"/>
                <a:ext cx="40" cy="35"/>
              </a:xfrm>
              <a:custGeom>
                <a:avLst/>
                <a:gdLst>
                  <a:gd name="T0" fmla="*/ 35 w 38"/>
                  <a:gd name="T1" fmla="*/ 0 h 33"/>
                  <a:gd name="T2" fmla="*/ 26 w 38"/>
                  <a:gd name="T3" fmla="*/ 9 h 33"/>
                  <a:gd name="T4" fmla="*/ 29 w 38"/>
                  <a:gd name="T5" fmla="*/ 15 h 33"/>
                  <a:gd name="T6" fmla="*/ 23 w 38"/>
                  <a:gd name="T7" fmla="*/ 21 h 33"/>
                  <a:gd name="T8" fmla="*/ 17 w 38"/>
                  <a:gd name="T9" fmla="*/ 17 h 33"/>
                  <a:gd name="T10" fmla="*/ 0 w 38"/>
                  <a:gd name="T11" fmla="*/ 33 h 33"/>
                  <a:gd name="T12" fmla="*/ 36 w 38"/>
                  <a:gd name="T13" fmla="*/ 18 h 33"/>
                  <a:gd name="T14" fmla="*/ 38 w 38"/>
                  <a:gd name="T15" fmla="*/ 2 h 33"/>
                  <a:gd name="T16" fmla="*/ 35 w 38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3">
                    <a:moveTo>
                      <a:pt x="35" y="0"/>
                    </a:moveTo>
                    <a:cubicBezTo>
                      <a:pt x="26" y="9"/>
                      <a:pt x="26" y="9"/>
                      <a:pt x="26" y="9"/>
                    </a:cubicBezTo>
                    <a:cubicBezTo>
                      <a:pt x="28" y="10"/>
                      <a:pt x="29" y="12"/>
                      <a:pt x="29" y="15"/>
                    </a:cubicBezTo>
                    <a:cubicBezTo>
                      <a:pt x="29" y="18"/>
                      <a:pt x="27" y="21"/>
                      <a:pt x="23" y="21"/>
                    </a:cubicBezTo>
                    <a:cubicBezTo>
                      <a:pt x="20" y="21"/>
                      <a:pt x="18" y="19"/>
                      <a:pt x="17" y="17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1"/>
                      <a:pt x="36" y="1"/>
                      <a:pt x="3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9" name="Freeform 2189"/>
              <p:cNvSpPr/>
              <p:nvPr/>
            </p:nvSpPr>
            <p:spPr bwMode="auto">
              <a:xfrm>
                <a:off x="5778" y="2503"/>
                <a:ext cx="4" cy="7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4 h 6"/>
                  <a:gd name="T4" fmla="*/ 3 w 4"/>
                  <a:gd name="T5" fmla="*/ 6 h 6"/>
                  <a:gd name="T6" fmla="*/ 4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5"/>
                      <a:pt x="3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0" name="Freeform 2190"/>
              <p:cNvSpPr/>
              <p:nvPr/>
            </p:nvSpPr>
            <p:spPr bwMode="auto">
              <a:xfrm>
                <a:off x="5759" y="2517"/>
                <a:ext cx="13" cy="13"/>
              </a:xfrm>
              <a:custGeom>
                <a:avLst/>
                <a:gdLst>
                  <a:gd name="T0" fmla="*/ 9 w 12"/>
                  <a:gd name="T1" fmla="*/ 0 h 12"/>
                  <a:gd name="T2" fmla="*/ 0 w 12"/>
                  <a:gd name="T3" fmla="*/ 8 h 12"/>
                  <a:gd name="T4" fmla="*/ 6 w 12"/>
                  <a:gd name="T5" fmla="*/ 12 h 12"/>
                  <a:gd name="T6" fmla="*/ 12 w 12"/>
                  <a:gd name="T7" fmla="*/ 6 h 12"/>
                  <a:gd name="T8" fmla="*/ 9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9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10"/>
                      <a:pt x="3" y="12"/>
                      <a:pt x="6" y="12"/>
                    </a:cubicBezTo>
                    <a:cubicBezTo>
                      <a:pt x="10" y="12"/>
                      <a:pt x="12" y="9"/>
                      <a:pt x="12" y="6"/>
                    </a:cubicBezTo>
                    <a:cubicBezTo>
                      <a:pt x="12" y="3"/>
                      <a:pt x="11" y="1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1" name="Freeform 2191"/>
              <p:cNvSpPr/>
              <p:nvPr/>
            </p:nvSpPr>
            <p:spPr bwMode="auto">
              <a:xfrm>
                <a:off x="5779" y="2501"/>
                <a:ext cx="5" cy="25"/>
              </a:xfrm>
              <a:custGeom>
                <a:avLst/>
                <a:gdLst>
                  <a:gd name="T0" fmla="*/ 5 w 5"/>
                  <a:gd name="T1" fmla="*/ 0 h 25"/>
                  <a:gd name="T2" fmla="*/ 3 w 5"/>
                  <a:gd name="T3" fmla="*/ 2 h 25"/>
                  <a:gd name="T4" fmla="*/ 2 w 5"/>
                  <a:gd name="T5" fmla="*/ 9 h 25"/>
                  <a:gd name="T6" fmla="*/ 0 w 5"/>
                  <a:gd name="T7" fmla="*/ 25 h 25"/>
                  <a:gd name="T8" fmla="*/ 2 w 5"/>
                  <a:gd name="T9" fmla="*/ 25 h 25"/>
                  <a:gd name="T10" fmla="*/ 5 w 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5">
                    <a:moveTo>
                      <a:pt x="5" y="0"/>
                    </a:moveTo>
                    <a:lnTo>
                      <a:pt x="3" y="2"/>
                    </a:lnTo>
                    <a:lnTo>
                      <a:pt x="2" y="9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2" name="Freeform 2192"/>
              <p:cNvSpPr/>
              <p:nvPr/>
            </p:nvSpPr>
            <p:spPr bwMode="auto">
              <a:xfrm>
                <a:off x="5779" y="2501"/>
                <a:ext cx="5" cy="25"/>
              </a:xfrm>
              <a:custGeom>
                <a:avLst/>
                <a:gdLst>
                  <a:gd name="T0" fmla="*/ 5 w 5"/>
                  <a:gd name="T1" fmla="*/ 0 h 25"/>
                  <a:gd name="T2" fmla="*/ 3 w 5"/>
                  <a:gd name="T3" fmla="*/ 2 h 25"/>
                  <a:gd name="T4" fmla="*/ 2 w 5"/>
                  <a:gd name="T5" fmla="*/ 9 h 25"/>
                  <a:gd name="T6" fmla="*/ 0 w 5"/>
                  <a:gd name="T7" fmla="*/ 25 h 25"/>
                  <a:gd name="T8" fmla="*/ 2 w 5"/>
                  <a:gd name="T9" fmla="*/ 25 h 25"/>
                  <a:gd name="T10" fmla="*/ 5 w 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5">
                    <a:moveTo>
                      <a:pt x="5" y="0"/>
                    </a:moveTo>
                    <a:lnTo>
                      <a:pt x="3" y="2"/>
                    </a:lnTo>
                    <a:lnTo>
                      <a:pt x="2" y="9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3" name="Freeform 2193"/>
              <p:cNvSpPr/>
              <p:nvPr/>
            </p:nvSpPr>
            <p:spPr bwMode="auto">
              <a:xfrm>
                <a:off x="5734" y="2499"/>
                <a:ext cx="101" cy="49"/>
              </a:xfrm>
              <a:custGeom>
                <a:avLst/>
                <a:gdLst>
                  <a:gd name="T0" fmla="*/ 50 w 101"/>
                  <a:gd name="T1" fmla="*/ 0 h 49"/>
                  <a:gd name="T2" fmla="*/ 50 w 101"/>
                  <a:gd name="T3" fmla="*/ 0 h 49"/>
                  <a:gd name="T4" fmla="*/ 0 w 101"/>
                  <a:gd name="T5" fmla="*/ 49 h 49"/>
                  <a:gd name="T6" fmla="*/ 46 w 101"/>
                  <a:gd name="T7" fmla="*/ 28 h 49"/>
                  <a:gd name="T8" fmla="*/ 47 w 101"/>
                  <a:gd name="T9" fmla="*/ 27 h 49"/>
                  <a:gd name="T10" fmla="*/ 45 w 101"/>
                  <a:gd name="T11" fmla="*/ 27 h 49"/>
                  <a:gd name="T12" fmla="*/ 7 w 101"/>
                  <a:gd name="T13" fmla="*/ 43 h 49"/>
                  <a:gd name="T14" fmla="*/ 25 w 101"/>
                  <a:gd name="T15" fmla="*/ 26 h 49"/>
                  <a:gd name="T16" fmla="*/ 35 w 101"/>
                  <a:gd name="T17" fmla="*/ 18 h 49"/>
                  <a:gd name="T18" fmla="*/ 44 w 101"/>
                  <a:gd name="T19" fmla="*/ 8 h 49"/>
                  <a:gd name="T20" fmla="*/ 48 w 101"/>
                  <a:gd name="T21" fmla="*/ 4 h 49"/>
                  <a:gd name="T22" fmla="*/ 50 w 101"/>
                  <a:gd name="T23" fmla="*/ 2 h 49"/>
                  <a:gd name="T24" fmla="*/ 50 w 101"/>
                  <a:gd name="T25" fmla="*/ 0 h 49"/>
                  <a:gd name="T26" fmla="*/ 101 w 101"/>
                  <a:gd name="T27" fmla="*/ 6 h 49"/>
                  <a:gd name="T28" fmla="*/ 50 w 101"/>
                  <a:gd name="T2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1" h="49">
                    <a:moveTo>
                      <a:pt x="50" y="0"/>
                    </a:moveTo>
                    <a:lnTo>
                      <a:pt x="50" y="0"/>
                    </a:lnTo>
                    <a:lnTo>
                      <a:pt x="0" y="49"/>
                    </a:lnTo>
                    <a:lnTo>
                      <a:pt x="46" y="28"/>
                    </a:lnTo>
                    <a:lnTo>
                      <a:pt x="47" y="27"/>
                    </a:lnTo>
                    <a:lnTo>
                      <a:pt x="45" y="27"/>
                    </a:lnTo>
                    <a:lnTo>
                      <a:pt x="7" y="43"/>
                    </a:lnTo>
                    <a:lnTo>
                      <a:pt x="25" y="26"/>
                    </a:lnTo>
                    <a:lnTo>
                      <a:pt x="35" y="18"/>
                    </a:lnTo>
                    <a:lnTo>
                      <a:pt x="44" y="8"/>
                    </a:lnTo>
                    <a:lnTo>
                      <a:pt x="48" y="4"/>
                    </a:lnTo>
                    <a:lnTo>
                      <a:pt x="50" y="2"/>
                    </a:lnTo>
                    <a:lnTo>
                      <a:pt x="50" y="0"/>
                    </a:lnTo>
                    <a:lnTo>
                      <a:pt x="101" y="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4" name="Freeform 2194"/>
              <p:cNvSpPr/>
              <p:nvPr/>
            </p:nvSpPr>
            <p:spPr bwMode="auto">
              <a:xfrm>
                <a:off x="5734" y="2499"/>
                <a:ext cx="101" cy="49"/>
              </a:xfrm>
              <a:custGeom>
                <a:avLst/>
                <a:gdLst>
                  <a:gd name="T0" fmla="*/ 50 w 101"/>
                  <a:gd name="T1" fmla="*/ 0 h 49"/>
                  <a:gd name="T2" fmla="*/ 50 w 101"/>
                  <a:gd name="T3" fmla="*/ 0 h 49"/>
                  <a:gd name="T4" fmla="*/ 0 w 101"/>
                  <a:gd name="T5" fmla="*/ 49 h 49"/>
                  <a:gd name="T6" fmla="*/ 46 w 101"/>
                  <a:gd name="T7" fmla="*/ 28 h 49"/>
                  <a:gd name="T8" fmla="*/ 47 w 101"/>
                  <a:gd name="T9" fmla="*/ 27 h 49"/>
                  <a:gd name="T10" fmla="*/ 45 w 101"/>
                  <a:gd name="T11" fmla="*/ 27 h 49"/>
                  <a:gd name="T12" fmla="*/ 7 w 101"/>
                  <a:gd name="T13" fmla="*/ 43 h 49"/>
                  <a:gd name="T14" fmla="*/ 25 w 101"/>
                  <a:gd name="T15" fmla="*/ 26 h 49"/>
                  <a:gd name="T16" fmla="*/ 35 w 101"/>
                  <a:gd name="T17" fmla="*/ 18 h 49"/>
                  <a:gd name="T18" fmla="*/ 44 w 101"/>
                  <a:gd name="T19" fmla="*/ 8 h 49"/>
                  <a:gd name="T20" fmla="*/ 48 w 101"/>
                  <a:gd name="T21" fmla="*/ 4 h 49"/>
                  <a:gd name="T22" fmla="*/ 50 w 101"/>
                  <a:gd name="T23" fmla="*/ 2 h 49"/>
                  <a:gd name="T24" fmla="*/ 50 w 101"/>
                  <a:gd name="T25" fmla="*/ 0 h 49"/>
                  <a:gd name="T26" fmla="*/ 101 w 101"/>
                  <a:gd name="T27" fmla="*/ 6 h 49"/>
                  <a:gd name="T28" fmla="*/ 50 w 101"/>
                  <a:gd name="T2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1" h="49">
                    <a:moveTo>
                      <a:pt x="50" y="0"/>
                    </a:moveTo>
                    <a:lnTo>
                      <a:pt x="50" y="0"/>
                    </a:lnTo>
                    <a:lnTo>
                      <a:pt x="0" y="49"/>
                    </a:lnTo>
                    <a:lnTo>
                      <a:pt x="46" y="28"/>
                    </a:lnTo>
                    <a:lnTo>
                      <a:pt x="47" y="27"/>
                    </a:lnTo>
                    <a:lnTo>
                      <a:pt x="45" y="27"/>
                    </a:lnTo>
                    <a:lnTo>
                      <a:pt x="7" y="43"/>
                    </a:lnTo>
                    <a:lnTo>
                      <a:pt x="25" y="26"/>
                    </a:lnTo>
                    <a:lnTo>
                      <a:pt x="35" y="18"/>
                    </a:lnTo>
                    <a:lnTo>
                      <a:pt x="44" y="8"/>
                    </a:lnTo>
                    <a:lnTo>
                      <a:pt x="48" y="4"/>
                    </a:lnTo>
                    <a:lnTo>
                      <a:pt x="50" y="2"/>
                    </a:lnTo>
                    <a:lnTo>
                      <a:pt x="50" y="0"/>
                    </a:lnTo>
                    <a:lnTo>
                      <a:pt x="101" y="6"/>
                    </a:lnTo>
                    <a:lnTo>
                      <a:pt x="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5" name="Freeform 2195"/>
              <p:cNvSpPr/>
              <p:nvPr/>
            </p:nvSpPr>
            <p:spPr bwMode="auto">
              <a:xfrm>
                <a:off x="5782" y="2502"/>
                <a:ext cx="46" cy="23"/>
              </a:xfrm>
              <a:custGeom>
                <a:avLst/>
                <a:gdLst>
                  <a:gd name="T0" fmla="*/ 12 w 43"/>
                  <a:gd name="T1" fmla="*/ 0 h 22"/>
                  <a:gd name="T2" fmla="*/ 2 w 43"/>
                  <a:gd name="T3" fmla="*/ 7 h 22"/>
                  <a:gd name="T4" fmla="*/ 0 w 43"/>
                  <a:gd name="T5" fmla="*/ 22 h 22"/>
                  <a:gd name="T6" fmla="*/ 43 w 43"/>
                  <a:gd name="T7" fmla="*/ 4 h 22"/>
                  <a:gd name="T8" fmla="*/ 43 w 43"/>
                  <a:gd name="T9" fmla="*/ 3 h 22"/>
                  <a:gd name="T10" fmla="*/ 12 w 43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2">
                    <a:moveTo>
                      <a:pt x="12" y="0"/>
                    </a:moveTo>
                    <a:cubicBezTo>
                      <a:pt x="11" y="4"/>
                      <a:pt x="7" y="7"/>
                      <a:pt x="2" y="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3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6" name="Freeform 2196"/>
              <p:cNvSpPr/>
              <p:nvPr/>
            </p:nvSpPr>
            <p:spPr bwMode="auto">
              <a:xfrm>
                <a:off x="5784" y="2501"/>
                <a:ext cx="11" cy="9"/>
              </a:xfrm>
              <a:custGeom>
                <a:avLst/>
                <a:gdLst>
                  <a:gd name="T0" fmla="*/ 1 w 10"/>
                  <a:gd name="T1" fmla="*/ 0 h 8"/>
                  <a:gd name="T2" fmla="*/ 0 w 10"/>
                  <a:gd name="T3" fmla="*/ 8 h 8"/>
                  <a:gd name="T4" fmla="*/ 10 w 10"/>
                  <a:gd name="T5" fmla="*/ 1 h 8"/>
                  <a:gd name="T6" fmla="*/ 1 w 10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1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5" y="8"/>
                      <a:pt x="9" y="5"/>
                      <a:pt x="1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7" name="Freeform 2197"/>
              <p:cNvSpPr/>
              <p:nvPr/>
            </p:nvSpPr>
            <p:spPr bwMode="auto">
              <a:xfrm>
                <a:off x="5828" y="250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8" name="Freeform 2198"/>
              <p:cNvSpPr/>
              <p:nvPr/>
            </p:nvSpPr>
            <p:spPr bwMode="auto">
              <a:xfrm>
                <a:off x="5781" y="2501"/>
                <a:ext cx="5" cy="25"/>
              </a:xfrm>
              <a:custGeom>
                <a:avLst/>
                <a:gdLst>
                  <a:gd name="T0" fmla="*/ 5 w 5"/>
                  <a:gd name="T1" fmla="*/ 0 h 25"/>
                  <a:gd name="T2" fmla="*/ 3 w 5"/>
                  <a:gd name="T3" fmla="*/ 0 h 25"/>
                  <a:gd name="T4" fmla="*/ 0 w 5"/>
                  <a:gd name="T5" fmla="*/ 25 h 25"/>
                  <a:gd name="T6" fmla="*/ 1 w 5"/>
                  <a:gd name="T7" fmla="*/ 24 h 25"/>
                  <a:gd name="T8" fmla="*/ 3 w 5"/>
                  <a:gd name="T9" fmla="*/ 9 h 25"/>
                  <a:gd name="T10" fmla="*/ 5 w 5"/>
                  <a:gd name="T11" fmla="*/ 0 h 25"/>
                  <a:gd name="T12" fmla="*/ 5 w 5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5">
                    <a:moveTo>
                      <a:pt x="5" y="0"/>
                    </a:moveTo>
                    <a:lnTo>
                      <a:pt x="3" y="0"/>
                    </a:lnTo>
                    <a:lnTo>
                      <a:pt x="0" y="25"/>
                    </a:lnTo>
                    <a:lnTo>
                      <a:pt x="1" y="24"/>
                    </a:lnTo>
                    <a:lnTo>
                      <a:pt x="3" y="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9" name="Freeform 2199"/>
              <p:cNvSpPr/>
              <p:nvPr/>
            </p:nvSpPr>
            <p:spPr bwMode="auto">
              <a:xfrm>
                <a:off x="5781" y="2501"/>
                <a:ext cx="5" cy="25"/>
              </a:xfrm>
              <a:custGeom>
                <a:avLst/>
                <a:gdLst>
                  <a:gd name="T0" fmla="*/ 5 w 5"/>
                  <a:gd name="T1" fmla="*/ 0 h 25"/>
                  <a:gd name="T2" fmla="*/ 3 w 5"/>
                  <a:gd name="T3" fmla="*/ 0 h 25"/>
                  <a:gd name="T4" fmla="*/ 0 w 5"/>
                  <a:gd name="T5" fmla="*/ 25 h 25"/>
                  <a:gd name="T6" fmla="*/ 1 w 5"/>
                  <a:gd name="T7" fmla="*/ 24 h 25"/>
                  <a:gd name="T8" fmla="*/ 3 w 5"/>
                  <a:gd name="T9" fmla="*/ 9 h 25"/>
                  <a:gd name="T10" fmla="*/ 5 w 5"/>
                  <a:gd name="T11" fmla="*/ 0 h 25"/>
                  <a:gd name="T12" fmla="*/ 5 w 5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5">
                    <a:moveTo>
                      <a:pt x="5" y="0"/>
                    </a:moveTo>
                    <a:lnTo>
                      <a:pt x="3" y="0"/>
                    </a:lnTo>
                    <a:lnTo>
                      <a:pt x="0" y="25"/>
                    </a:lnTo>
                    <a:lnTo>
                      <a:pt x="1" y="24"/>
                    </a:lnTo>
                    <a:lnTo>
                      <a:pt x="3" y="9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0" name="Freeform 2200"/>
              <p:cNvSpPr/>
              <p:nvPr/>
            </p:nvSpPr>
            <p:spPr bwMode="auto">
              <a:xfrm>
                <a:off x="5786" y="2501"/>
                <a:ext cx="44" cy="4"/>
              </a:xfrm>
              <a:custGeom>
                <a:avLst/>
                <a:gdLst>
                  <a:gd name="T0" fmla="*/ 0 w 44"/>
                  <a:gd name="T1" fmla="*/ 0 h 4"/>
                  <a:gd name="T2" fmla="*/ 0 w 44"/>
                  <a:gd name="T3" fmla="*/ 0 h 4"/>
                  <a:gd name="T4" fmla="*/ 44 w 44"/>
                  <a:gd name="T5" fmla="*/ 4 h 4"/>
                  <a:gd name="T6" fmla="*/ 44 w 44"/>
                  <a:gd name="T7" fmla="*/ 4 h 4"/>
                  <a:gd name="T8" fmla="*/ 0 w 4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">
                    <a:moveTo>
                      <a:pt x="0" y="0"/>
                    </a:moveTo>
                    <a:lnTo>
                      <a:pt x="0" y="0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1" name="Freeform 2201"/>
              <p:cNvSpPr/>
              <p:nvPr/>
            </p:nvSpPr>
            <p:spPr bwMode="auto">
              <a:xfrm>
                <a:off x="5786" y="2501"/>
                <a:ext cx="44" cy="4"/>
              </a:xfrm>
              <a:custGeom>
                <a:avLst/>
                <a:gdLst>
                  <a:gd name="T0" fmla="*/ 0 w 44"/>
                  <a:gd name="T1" fmla="*/ 0 h 4"/>
                  <a:gd name="T2" fmla="*/ 0 w 44"/>
                  <a:gd name="T3" fmla="*/ 0 h 4"/>
                  <a:gd name="T4" fmla="*/ 44 w 44"/>
                  <a:gd name="T5" fmla="*/ 4 h 4"/>
                  <a:gd name="T6" fmla="*/ 44 w 44"/>
                  <a:gd name="T7" fmla="*/ 4 h 4"/>
                  <a:gd name="T8" fmla="*/ 0 w 4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">
                    <a:moveTo>
                      <a:pt x="0" y="0"/>
                    </a:moveTo>
                    <a:lnTo>
                      <a:pt x="0" y="0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2" name="Freeform 2202"/>
              <p:cNvSpPr>
                <a:spLocks noEditPoints="1"/>
              </p:cNvSpPr>
              <p:nvPr/>
            </p:nvSpPr>
            <p:spPr bwMode="auto">
              <a:xfrm>
                <a:off x="5780" y="2499"/>
                <a:ext cx="55" cy="28"/>
              </a:xfrm>
              <a:custGeom>
                <a:avLst/>
                <a:gdLst>
                  <a:gd name="T0" fmla="*/ 4 w 55"/>
                  <a:gd name="T1" fmla="*/ 2 h 28"/>
                  <a:gd name="T2" fmla="*/ 4 w 55"/>
                  <a:gd name="T3" fmla="*/ 0 h 28"/>
                  <a:gd name="T4" fmla="*/ 4 w 55"/>
                  <a:gd name="T5" fmla="*/ 2 h 28"/>
                  <a:gd name="T6" fmla="*/ 4 w 55"/>
                  <a:gd name="T7" fmla="*/ 0 h 28"/>
                  <a:gd name="T8" fmla="*/ 4 w 55"/>
                  <a:gd name="T9" fmla="*/ 2 h 28"/>
                  <a:gd name="T10" fmla="*/ 6 w 55"/>
                  <a:gd name="T11" fmla="*/ 2 h 28"/>
                  <a:gd name="T12" fmla="*/ 50 w 55"/>
                  <a:gd name="T13" fmla="*/ 6 h 28"/>
                  <a:gd name="T14" fmla="*/ 48 w 55"/>
                  <a:gd name="T15" fmla="*/ 7 h 28"/>
                  <a:gd name="T16" fmla="*/ 2 w 55"/>
                  <a:gd name="T17" fmla="*/ 26 h 28"/>
                  <a:gd name="T18" fmla="*/ 1 w 55"/>
                  <a:gd name="T19" fmla="*/ 27 h 28"/>
                  <a:gd name="T20" fmla="*/ 0 w 55"/>
                  <a:gd name="T21" fmla="*/ 28 h 28"/>
                  <a:gd name="T22" fmla="*/ 55 w 55"/>
                  <a:gd name="T23" fmla="*/ 6 h 28"/>
                  <a:gd name="T24" fmla="*/ 4 w 55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28">
                    <a:moveTo>
                      <a:pt x="4" y="2"/>
                    </a:moveTo>
                    <a:lnTo>
                      <a:pt x="4" y="0"/>
                    </a:lnTo>
                    <a:lnTo>
                      <a:pt x="4" y="2"/>
                    </a:lnTo>
                    <a:close/>
                    <a:moveTo>
                      <a:pt x="4" y="0"/>
                    </a:moveTo>
                    <a:lnTo>
                      <a:pt x="4" y="2"/>
                    </a:lnTo>
                    <a:lnTo>
                      <a:pt x="6" y="2"/>
                    </a:lnTo>
                    <a:lnTo>
                      <a:pt x="50" y="6"/>
                    </a:lnTo>
                    <a:lnTo>
                      <a:pt x="48" y="7"/>
                    </a:lnTo>
                    <a:lnTo>
                      <a:pt x="2" y="26"/>
                    </a:lnTo>
                    <a:lnTo>
                      <a:pt x="1" y="27"/>
                    </a:lnTo>
                    <a:lnTo>
                      <a:pt x="0" y="28"/>
                    </a:lnTo>
                    <a:lnTo>
                      <a:pt x="55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3" name="Freeform 2203"/>
              <p:cNvSpPr>
                <a:spLocks noEditPoints="1"/>
              </p:cNvSpPr>
              <p:nvPr/>
            </p:nvSpPr>
            <p:spPr bwMode="auto">
              <a:xfrm>
                <a:off x="5780" y="2499"/>
                <a:ext cx="55" cy="28"/>
              </a:xfrm>
              <a:custGeom>
                <a:avLst/>
                <a:gdLst>
                  <a:gd name="T0" fmla="*/ 4 w 55"/>
                  <a:gd name="T1" fmla="*/ 2 h 28"/>
                  <a:gd name="T2" fmla="*/ 4 w 55"/>
                  <a:gd name="T3" fmla="*/ 0 h 28"/>
                  <a:gd name="T4" fmla="*/ 4 w 55"/>
                  <a:gd name="T5" fmla="*/ 2 h 28"/>
                  <a:gd name="T6" fmla="*/ 4 w 55"/>
                  <a:gd name="T7" fmla="*/ 0 h 28"/>
                  <a:gd name="T8" fmla="*/ 4 w 55"/>
                  <a:gd name="T9" fmla="*/ 2 h 28"/>
                  <a:gd name="T10" fmla="*/ 6 w 55"/>
                  <a:gd name="T11" fmla="*/ 2 h 28"/>
                  <a:gd name="T12" fmla="*/ 50 w 55"/>
                  <a:gd name="T13" fmla="*/ 6 h 28"/>
                  <a:gd name="T14" fmla="*/ 48 w 55"/>
                  <a:gd name="T15" fmla="*/ 7 h 28"/>
                  <a:gd name="T16" fmla="*/ 2 w 55"/>
                  <a:gd name="T17" fmla="*/ 26 h 28"/>
                  <a:gd name="T18" fmla="*/ 1 w 55"/>
                  <a:gd name="T19" fmla="*/ 27 h 28"/>
                  <a:gd name="T20" fmla="*/ 0 w 55"/>
                  <a:gd name="T21" fmla="*/ 28 h 28"/>
                  <a:gd name="T22" fmla="*/ 55 w 55"/>
                  <a:gd name="T23" fmla="*/ 6 h 28"/>
                  <a:gd name="T24" fmla="*/ 4 w 55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28">
                    <a:moveTo>
                      <a:pt x="4" y="2"/>
                    </a:moveTo>
                    <a:lnTo>
                      <a:pt x="4" y="0"/>
                    </a:lnTo>
                    <a:lnTo>
                      <a:pt x="4" y="2"/>
                    </a:lnTo>
                    <a:moveTo>
                      <a:pt x="4" y="0"/>
                    </a:moveTo>
                    <a:lnTo>
                      <a:pt x="4" y="2"/>
                    </a:lnTo>
                    <a:lnTo>
                      <a:pt x="6" y="2"/>
                    </a:lnTo>
                    <a:lnTo>
                      <a:pt x="50" y="6"/>
                    </a:lnTo>
                    <a:lnTo>
                      <a:pt x="48" y="7"/>
                    </a:lnTo>
                    <a:lnTo>
                      <a:pt x="2" y="26"/>
                    </a:lnTo>
                    <a:lnTo>
                      <a:pt x="1" y="27"/>
                    </a:lnTo>
                    <a:lnTo>
                      <a:pt x="0" y="28"/>
                    </a:lnTo>
                    <a:lnTo>
                      <a:pt x="55" y="6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4" name="Freeform 2204"/>
              <p:cNvSpPr/>
              <p:nvPr/>
            </p:nvSpPr>
            <p:spPr bwMode="auto">
              <a:xfrm>
                <a:off x="5629" y="2435"/>
                <a:ext cx="46" cy="56"/>
              </a:xfrm>
              <a:custGeom>
                <a:avLst/>
                <a:gdLst>
                  <a:gd name="T0" fmla="*/ 21 w 43"/>
                  <a:gd name="T1" fmla="*/ 0 h 53"/>
                  <a:gd name="T2" fmla="*/ 18 w 43"/>
                  <a:gd name="T3" fmla="*/ 0 h 53"/>
                  <a:gd name="T4" fmla="*/ 17 w 43"/>
                  <a:gd name="T5" fmla="*/ 0 h 53"/>
                  <a:gd name="T6" fmla="*/ 0 w 43"/>
                  <a:gd name="T7" fmla="*/ 52 h 53"/>
                  <a:gd name="T8" fmla="*/ 1 w 43"/>
                  <a:gd name="T9" fmla="*/ 53 h 53"/>
                  <a:gd name="T10" fmla="*/ 43 w 43"/>
                  <a:gd name="T11" fmla="*/ 35 h 53"/>
                  <a:gd name="T12" fmla="*/ 33 w 43"/>
                  <a:gd name="T13" fmla="*/ 19 h 53"/>
                  <a:gd name="T14" fmla="*/ 30 w 43"/>
                  <a:gd name="T15" fmla="*/ 20 h 53"/>
                  <a:gd name="T16" fmla="*/ 24 w 43"/>
                  <a:gd name="T17" fmla="*/ 14 h 53"/>
                  <a:gd name="T18" fmla="*/ 27 w 43"/>
                  <a:gd name="T19" fmla="*/ 9 h 53"/>
                  <a:gd name="T20" fmla="*/ 21 w 43"/>
                  <a:gd name="T2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53">
                    <a:moveTo>
                      <a:pt x="21" y="0"/>
                    </a:moveTo>
                    <a:cubicBezTo>
                      <a:pt x="20" y="0"/>
                      <a:pt x="19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" y="53"/>
                      <a:pt x="1" y="53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2" y="20"/>
                      <a:pt x="31" y="20"/>
                      <a:pt x="30" y="20"/>
                    </a:cubicBezTo>
                    <a:cubicBezTo>
                      <a:pt x="27" y="20"/>
                      <a:pt x="24" y="17"/>
                      <a:pt x="24" y="14"/>
                    </a:cubicBezTo>
                    <a:cubicBezTo>
                      <a:pt x="24" y="12"/>
                      <a:pt x="26" y="10"/>
                      <a:pt x="27" y="9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5" name="Freeform 2205"/>
              <p:cNvSpPr/>
              <p:nvPr/>
            </p:nvSpPr>
            <p:spPr bwMode="auto">
              <a:xfrm>
                <a:off x="5628" y="2489"/>
                <a:ext cx="2" cy="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6" name="Freeform 2206"/>
              <p:cNvSpPr/>
              <p:nvPr/>
            </p:nvSpPr>
            <p:spPr bwMode="auto">
              <a:xfrm>
                <a:off x="5647" y="2429"/>
                <a:ext cx="4" cy="6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5 h 5"/>
                  <a:gd name="T4" fmla="*/ 1 w 4"/>
                  <a:gd name="T5" fmla="*/ 5 h 5"/>
                  <a:gd name="T6" fmla="*/ 4 w 4"/>
                  <a:gd name="T7" fmla="*/ 5 h 5"/>
                  <a:gd name="T8" fmla="*/ 1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7" name="Freeform 2207"/>
              <p:cNvSpPr/>
              <p:nvPr/>
            </p:nvSpPr>
            <p:spPr bwMode="auto">
              <a:xfrm>
                <a:off x="5654" y="2444"/>
                <a:ext cx="10" cy="12"/>
              </a:xfrm>
              <a:custGeom>
                <a:avLst/>
                <a:gdLst>
                  <a:gd name="T0" fmla="*/ 3 w 9"/>
                  <a:gd name="T1" fmla="*/ 0 h 11"/>
                  <a:gd name="T2" fmla="*/ 0 w 9"/>
                  <a:gd name="T3" fmla="*/ 5 h 11"/>
                  <a:gd name="T4" fmla="*/ 6 w 9"/>
                  <a:gd name="T5" fmla="*/ 11 h 11"/>
                  <a:gd name="T6" fmla="*/ 9 w 9"/>
                  <a:gd name="T7" fmla="*/ 10 h 11"/>
                  <a:gd name="T8" fmla="*/ 3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3" y="0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8" name="Freeform 2208"/>
              <p:cNvSpPr/>
              <p:nvPr/>
            </p:nvSpPr>
            <p:spPr bwMode="auto">
              <a:xfrm>
                <a:off x="5627" y="2472"/>
                <a:ext cx="49" cy="22"/>
              </a:xfrm>
              <a:custGeom>
                <a:avLst/>
                <a:gdLst>
                  <a:gd name="T0" fmla="*/ 48 w 49"/>
                  <a:gd name="T1" fmla="*/ 0 h 22"/>
                  <a:gd name="T2" fmla="*/ 3 w 49"/>
                  <a:gd name="T3" fmla="*/ 19 h 22"/>
                  <a:gd name="T4" fmla="*/ 1 w 49"/>
                  <a:gd name="T5" fmla="*/ 20 h 22"/>
                  <a:gd name="T6" fmla="*/ 0 w 49"/>
                  <a:gd name="T7" fmla="*/ 21 h 22"/>
                  <a:gd name="T8" fmla="*/ 1 w 49"/>
                  <a:gd name="T9" fmla="*/ 22 h 22"/>
                  <a:gd name="T10" fmla="*/ 49 w 49"/>
                  <a:gd name="T11" fmla="*/ 1 h 22"/>
                  <a:gd name="T12" fmla="*/ 48 w 49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2">
                    <a:moveTo>
                      <a:pt x="48" y="0"/>
                    </a:moveTo>
                    <a:lnTo>
                      <a:pt x="3" y="19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49" y="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9" name="Freeform 2209"/>
              <p:cNvSpPr/>
              <p:nvPr/>
            </p:nvSpPr>
            <p:spPr bwMode="auto">
              <a:xfrm>
                <a:off x="5627" y="2472"/>
                <a:ext cx="49" cy="22"/>
              </a:xfrm>
              <a:custGeom>
                <a:avLst/>
                <a:gdLst>
                  <a:gd name="T0" fmla="*/ 48 w 49"/>
                  <a:gd name="T1" fmla="*/ 0 h 22"/>
                  <a:gd name="T2" fmla="*/ 3 w 49"/>
                  <a:gd name="T3" fmla="*/ 19 h 22"/>
                  <a:gd name="T4" fmla="*/ 1 w 49"/>
                  <a:gd name="T5" fmla="*/ 20 h 22"/>
                  <a:gd name="T6" fmla="*/ 0 w 49"/>
                  <a:gd name="T7" fmla="*/ 21 h 22"/>
                  <a:gd name="T8" fmla="*/ 1 w 49"/>
                  <a:gd name="T9" fmla="*/ 22 h 22"/>
                  <a:gd name="T10" fmla="*/ 49 w 49"/>
                  <a:gd name="T11" fmla="*/ 1 h 22"/>
                  <a:gd name="T12" fmla="*/ 48 w 49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2">
                    <a:moveTo>
                      <a:pt x="48" y="0"/>
                    </a:moveTo>
                    <a:lnTo>
                      <a:pt x="3" y="19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49" y="1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0" name="Freeform 2210"/>
              <p:cNvSpPr/>
              <p:nvPr/>
            </p:nvSpPr>
            <p:spPr bwMode="auto">
              <a:xfrm>
                <a:off x="5625" y="2426"/>
                <a:ext cx="52" cy="69"/>
              </a:xfrm>
              <a:custGeom>
                <a:avLst/>
                <a:gdLst>
                  <a:gd name="T0" fmla="*/ 23 w 52"/>
                  <a:gd name="T1" fmla="*/ 0 h 69"/>
                  <a:gd name="T2" fmla="*/ 23 w 52"/>
                  <a:gd name="T3" fmla="*/ 0 h 69"/>
                  <a:gd name="T4" fmla="*/ 0 w 52"/>
                  <a:gd name="T5" fmla="*/ 69 h 69"/>
                  <a:gd name="T6" fmla="*/ 3 w 52"/>
                  <a:gd name="T7" fmla="*/ 68 h 69"/>
                  <a:gd name="T8" fmla="*/ 2 w 52"/>
                  <a:gd name="T9" fmla="*/ 67 h 69"/>
                  <a:gd name="T10" fmla="*/ 3 w 52"/>
                  <a:gd name="T11" fmla="*/ 66 h 69"/>
                  <a:gd name="T12" fmla="*/ 4 w 52"/>
                  <a:gd name="T13" fmla="*/ 63 h 69"/>
                  <a:gd name="T14" fmla="*/ 22 w 52"/>
                  <a:gd name="T15" fmla="*/ 9 h 69"/>
                  <a:gd name="T16" fmla="*/ 23 w 52"/>
                  <a:gd name="T17" fmla="*/ 3 h 69"/>
                  <a:gd name="T18" fmla="*/ 26 w 52"/>
                  <a:gd name="T19" fmla="*/ 9 h 69"/>
                  <a:gd name="T20" fmla="*/ 33 w 52"/>
                  <a:gd name="T21" fmla="*/ 18 h 69"/>
                  <a:gd name="T22" fmla="*/ 39 w 52"/>
                  <a:gd name="T23" fmla="*/ 29 h 69"/>
                  <a:gd name="T24" fmla="*/ 50 w 52"/>
                  <a:gd name="T25" fmla="*/ 46 h 69"/>
                  <a:gd name="T26" fmla="*/ 51 w 52"/>
                  <a:gd name="T27" fmla="*/ 47 h 69"/>
                  <a:gd name="T28" fmla="*/ 52 w 52"/>
                  <a:gd name="T29" fmla="*/ 47 h 69"/>
                  <a:gd name="T30" fmla="*/ 23 w 52"/>
                  <a:gd name="T3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2" h="69">
                    <a:moveTo>
                      <a:pt x="23" y="0"/>
                    </a:moveTo>
                    <a:lnTo>
                      <a:pt x="23" y="0"/>
                    </a:lnTo>
                    <a:lnTo>
                      <a:pt x="0" y="69"/>
                    </a:lnTo>
                    <a:lnTo>
                      <a:pt x="3" y="68"/>
                    </a:lnTo>
                    <a:lnTo>
                      <a:pt x="2" y="67"/>
                    </a:lnTo>
                    <a:lnTo>
                      <a:pt x="3" y="66"/>
                    </a:lnTo>
                    <a:lnTo>
                      <a:pt x="4" y="63"/>
                    </a:lnTo>
                    <a:lnTo>
                      <a:pt x="22" y="9"/>
                    </a:lnTo>
                    <a:lnTo>
                      <a:pt x="23" y="3"/>
                    </a:lnTo>
                    <a:lnTo>
                      <a:pt x="26" y="9"/>
                    </a:lnTo>
                    <a:lnTo>
                      <a:pt x="33" y="18"/>
                    </a:lnTo>
                    <a:lnTo>
                      <a:pt x="39" y="29"/>
                    </a:lnTo>
                    <a:lnTo>
                      <a:pt x="50" y="46"/>
                    </a:lnTo>
                    <a:lnTo>
                      <a:pt x="51" y="47"/>
                    </a:lnTo>
                    <a:lnTo>
                      <a:pt x="52" y="4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1" name="Freeform 2211"/>
              <p:cNvSpPr/>
              <p:nvPr/>
            </p:nvSpPr>
            <p:spPr bwMode="auto">
              <a:xfrm>
                <a:off x="5625" y="2426"/>
                <a:ext cx="52" cy="69"/>
              </a:xfrm>
              <a:custGeom>
                <a:avLst/>
                <a:gdLst>
                  <a:gd name="T0" fmla="*/ 23 w 52"/>
                  <a:gd name="T1" fmla="*/ 0 h 69"/>
                  <a:gd name="T2" fmla="*/ 23 w 52"/>
                  <a:gd name="T3" fmla="*/ 0 h 69"/>
                  <a:gd name="T4" fmla="*/ 0 w 52"/>
                  <a:gd name="T5" fmla="*/ 69 h 69"/>
                  <a:gd name="T6" fmla="*/ 3 w 52"/>
                  <a:gd name="T7" fmla="*/ 68 h 69"/>
                  <a:gd name="T8" fmla="*/ 2 w 52"/>
                  <a:gd name="T9" fmla="*/ 67 h 69"/>
                  <a:gd name="T10" fmla="*/ 3 w 52"/>
                  <a:gd name="T11" fmla="*/ 66 h 69"/>
                  <a:gd name="T12" fmla="*/ 4 w 52"/>
                  <a:gd name="T13" fmla="*/ 63 h 69"/>
                  <a:gd name="T14" fmla="*/ 22 w 52"/>
                  <a:gd name="T15" fmla="*/ 9 h 69"/>
                  <a:gd name="T16" fmla="*/ 23 w 52"/>
                  <a:gd name="T17" fmla="*/ 3 h 69"/>
                  <a:gd name="T18" fmla="*/ 26 w 52"/>
                  <a:gd name="T19" fmla="*/ 9 h 69"/>
                  <a:gd name="T20" fmla="*/ 33 w 52"/>
                  <a:gd name="T21" fmla="*/ 18 h 69"/>
                  <a:gd name="T22" fmla="*/ 39 w 52"/>
                  <a:gd name="T23" fmla="*/ 29 h 69"/>
                  <a:gd name="T24" fmla="*/ 50 w 52"/>
                  <a:gd name="T25" fmla="*/ 46 h 69"/>
                  <a:gd name="T26" fmla="*/ 51 w 52"/>
                  <a:gd name="T27" fmla="*/ 47 h 69"/>
                  <a:gd name="T28" fmla="*/ 52 w 52"/>
                  <a:gd name="T29" fmla="*/ 47 h 69"/>
                  <a:gd name="T30" fmla="*/ 23 w 52"/>
                  <a:gd name="T3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2" h="69">
                    <a:moveTo>
                      <a:pt x="23" y="0"/>
                    </a:moveTo>
                    <a:lnTo>
                      <a:pt x="23" y="0"/>
                    </a:lnTo>
                    <a:lnTo>
                      <a:pt x="0" y="69"/>
                    </a:lnTo>
                    <a:lnTo>
                      <a:pt x="3" y="68"/>
                    </a:lnTo>
                    <a:lnTo>
                      <a:pt x="2" y="67"/>
                    </a:lnTo>
                    <a:lnTo>
                      <a:pt x="3" y="66"/>
                    </a:lnTo>
                    <a:lnTo>
                      <a:pt x="4" y="63"/>
                    </a:lnTo>
                    <a:lnTo>
                      <a:pt x="22" y="9"/>
                    </a:lnTo>
                    <a:lnTo>
                      <a:pt x="23" y="3"/>
                    </a:lnTo>
                    <a:lnTo>
                      <a:pt x="26" y="9"/>
                    </a:lnTo>
                    <a:lnTo>
                      <a:pt x="33" y="18"/>
                    </a:lnTo>
                    <a:lnTo>
                      <a:pt x="39" y="29"/>
                    </a:lnTo>
                    <a:lnTo>
                      <a:pt x="50" y="46"/>
                    </a:lnTo>
                    <a:lnTo>
                      <a:pt x="51" y="47"/>
                    </a:lnTo>
                    <a:lnTo>
                      <a:pt x="52" y="47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2" name="Freeform 2212"/>
              <p:cNvSpPr/>
              <p:nvPr/>
            </p:nvSpPr>
            <p:spPr bwMode="auto">
              <a:xfrm>
                <a:off x="5631" y="2474"/>
                <a:ext cx="63" cy="30"/>
              </a:xfrm>
              <a:custGeom>
                <a:avLst/>
                <a:gdLst>
                  <a:gd name="T0" fmla="*/ 43 w 59"/>
                  <a:gd name="T1" fmla="*/ 0 h 29"/>
                  <a:gd name="T2" fmla="*/ 0 w 59"/>
                  <a:gd name="T3" fmla="*/ 19 h 29"/>
                  <a:gd name="T4" fmla="*/ 0 w 59"/>
                  <a:gd name="T5" fmla="*/ 19 h 29"/>
                  <a:gd name="T6" fmla="*/ 58 w 59"/>
                  <a:gd name="T7" fmla="*/ 29 h 29"/>
                  <a:gd name="T8" fmla="*/ 59 w 59"/>
                  <a:gd name="T9" fmla="*/ 27 h 29"/>
                  <a:gd name="T10" fmla="*/ 43 w 5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29">
                    <a:moveTo>
                      <a:pt x="43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8"/>
                      <a:pt x="59" y="28"/>
                      <a:pt x="59" y="27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3" name="Freeform 2213"/>
              <p:cNvSpPr/>
              <p:nvPr/>
            </p:nvSpPr>
            <p:spPr bwMode="auto">
              <a:xfrm>
                <a:off x="5693" y="2502"/>
                <a:ext cx="3" cy="3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4" name="Freeform 2214"/>
              <p:cNvSpPr/>
              <p:nvPr/>
            </p:nvSpPr>
            <p:spPr bwMode="auto">
              <a:xfrm>
                <a:off x="5631" y="24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0" name="Group 2416"/>
            <p:cNvGrpSpPr/>
            <p:nvPr/>
          </p:nvGrpSpPr>
          <p:grpSpPr bwMode="auto">
            <a:xfrm>
              <a:off x="4395" y="1725"/>
              <a:ext cx="1460" cy="948"/>
              <a:chOff x="4395" y="1725"/>
              <a:chExt cx="1460" cy="948"/>
            </a:xfrm>
          </p:grpSpPr>
          <p:sp>
            <p:nvSpPr>
              <p:cNvPr id="2495" name="Freeform 2216"/>
              <p:cNvSpPr/>
              <p:nvPr/>
            </p:nvSpPr>
            <p:spPr bwMode="auto">
              <a:xfrm>
                <a:off x="5628" y="2473"/>
                <a:ext cx="49" cy="21"/>
              </a:xfrm>
              <a:custGeom>
                <a:avLst/>
                <a:gdLst>
                  <a:gd name="T0" fmla="*/ 48 w 49"/>
                  <a:gd name="T1" fmla="*/ 0 h 21"/>
                  <a:gd name="T2" fmla="*/ 0 w 49"/>
                  <a:gd name="T3" fmla="*/ 21 h 21"/>
                  <a:gd name="T4" fmla="*/ 3 w 49"/>
                  <a:gd name="T5" fmla="*/ 21 h 21"/>
                  <a:gd name="T6" fmla="*/ 3 w 49"/>
                  <a:gd name="T7" fmla="*/ 21 h 21"/>
                  <a:gd name="T8" fmla="*/ 49 w 49"/>
                  <a:gd name="T9" fmla="*/ 1 h 21"/>
                  <a:gd name="T10" fmla="*/ 48 w 49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21">
                    <a:moveTo>
                      <a:pt x="48" y="0"/>
                    </a:moveTo>
                    <a:lnTo>
                      <a:pt x="0" y="21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49" y="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6" name="Freeform 2217"/>
              <p:cNvSpPr/>
              <p:nvPr/>
            </p:nvSpPr>
            <p:spPr bwMode="auto">
              <a:xfrm>
                <a:off x="5628" y="2473"/>
                <a:ext cx="49" cy="21"/>
              </a:xfrm>
              <a:custGeom>
                <a:avLst/>
                <a:gdLst>
                  <a:gd name="T0" fmla="*/ 48 w 49"/>
                  <a:gd name="T1" fmla="*/ 0 h 21"/>
                  <a:gd name="T2" fmla="*/ 0 w 49"/>
                  <a:gd name="T3" fmla="*/ 21 h 21"/>
                  <a:gd name="T4" fmla="*/ 3 w 49"/>
                  <a:gd name="T5" fmla="*/ 21 h 21"/>
                  <a:gd name="T6" fmla="*/ 3 w 49"/>
                  <a:gd name="T7" fmla="*/ 21 h 21"/>
                  <a:gd name="T8" fmla="*/ 49 w 49"/>
                  <a:gd name="T9" fmla="*/ 1 h 21"/>
                  <a:gd name="T10" fmla="*/ 48 w 49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21">
                    <a:moveTo>
                      <a:pt x="48" y="0"/>
                    </a:moveTo>
                    <a:lnTo>
                      <a:pt x="0" y="21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49" y="1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7" name="Freeform 2218"/>
              <p:cNvSpPr/>
              <p:nvPr/>
            </p:nvSpPr>
            <p:spPr bwMode="auto">
              <a:xfrm>
                <a:off x="5625" y="2473"/>
                <a:ext cx="74" cy="34"/>
              </a:xfrm>
              <a:custGeom>
                <a:avLst/>
                <a:gdLst>
                  <a:gd name="T0" fmla="*/ 52 w 74"/>
                  <a:gd name="T1" fmla="*/ 0 h 34"/>
                  <a:gd name="T2" fmla="*/ 51 w 74"/>
                  <a:gd name="T3" fmla="*/ 0 h 34"/>
                  <a:gd name="T4" fmla="*/ 52 w 74"/>
                  <a:gd name="T5" fmla="*/ 1 h 34"/>
                  <a:gd name="T6" fmla="*/ 69 w 74"/>
                  <a:gd name="T7" fmla="*/ 29 h 34"/>
                  <a:gd name="T8" fmla="*/ 71 w 74"/>
                  <a:gd name="T9" fmla="*/ 32 h 34"/>
                  <a:gd name="T10" fmla="*/ 68 w 74"/>
                  <a:gd name="T11" fmla="*/ 31 h 34"/>
                  <a:gd name="T12" fmla="*/ 6 w 74"/>
                  <a:gd name="T13" fmla="*/ 21 h 34"/>
                  <a:gd name="T14" fmla="*/ 6 w 74"/>
                  <a:gd name="T15" fmla="*/ 21 h 34"/>
                  <a:gd name="T16" fmla="*/ 3 w 74"/>
                  <a:gd name="T17" fmla="*/ 21 h 34"/>
                  <a:gd name="T18" fmla="*/ 0 w 74"/>
                  <a:gd name="T19" fmla="*/ 22 h 34"/>
                  <a:gd name="T20" fmla="*/ 74 w 74"/>
                  <a:gd name="T21" fmla="*/ 34 h 34"/>
                  <a:gd name="T22" fmla="*/ 52 w 74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34">
                    <a:moveTo>
                      <a:pt x="52" y="0"/>
                    </a:moveTo>
                    <a:lnTo>
                      <a:pt x="51" y="0"/>
                    </a:lnTo>
                    <a:lnTo>
                      <a:pt x="52" y="1"/>
                    </a:lnTo>
                    <a:lnTo>
                      <a:pt x="69" y="29"/>
                    </a:lnTo>
                    <a:lnTo>
                      <a:pt x="71" y="32"/>
                    </a:lnTo>
                    <a:lnTo>
                      <a:pt x="68" y="3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3" y="21"/>
                    </a:lnTo>
                    <a:lnTo>
                      <a:pt x="0" y="22"/>
                    </a:lnTo>
                    <a:lnTo>
                      <a:pt x="74" y="34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8" name="Freeform 2219"/>
              <p:cNvSpPr/>
              <p:nvPr/>
            </p:nvSpPr>
            <p:spPr bwMode="auto">
              <a:xfrm>
                <a:off x="5625" y="2473"/>
                <a:ext cx="74" cy="34"/>
              </a:xfrm>
              <a:custGeom>
                <a:avLst/>
                <a:gdLst>
                  <a:gd name="T0" fmla="*/ 52 w 74"/>
                  <a:gd name="T1" fmla="*/ 0 h 34"/>
                  <a:gd name="T2" fmla="*/ 51 w 74"/>
                  <a:gd name="T3" fmla="*/ 0 h 34"/>
                  <a:gd name="T4" fmla="*/ 52 w 74"/>
                  <a:gd name="T5" fmla="*/ 1 h 34"/>
                  <a:gd name="T6" fmla="*/ 69 w 74"/>
                  <a:gd name="T7" fmla="*/ 29 h 34"/>
                  <a:gd name="T8" fmla="*/ 71 w 74"/>
                  <a:gd name="T9" fmla="*/ 32 h 34"/>
                  <a:gd name="T10" fmla="*/ 68 w 74"/>
                  <a:gd name="T11" fmla="*/ 31 h 34"/>
                  <a:gd name="T12" fmla="*/ 6 w 74"/>
                  <a:gd name="T13" fmla="*/ 21 h 34"/>
                  <a:gd name="T14" fmla="*/ 6 w 74"/>
                  <a:gd name="T15" fmla="*/ 21 h 34"/>
                  <a:gd name="T16" fmla="*/ 3 w 74"/>
                  <a:gd name="T17" fmla="*/ 21 h 34"/>
                  <a:gd name="T18" fmla="*/ 0 w 74"/>
                  <a:gd name="T19" fmla="*/ 22 h 34"/>
                  <a:gd name="T20" fmla="*/ 74 w 74"/>
                  <a:gd name="T21" fmla="*/ 34 h 34"/>
                  <a:gd name="T22" fmla="*/ 52 w 74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34">
                    <a:moveTo>
                      <a:pt x="52" y="0"/>
                    </a:moveTo>
                    <a:lnTo>
                      <a:pt x="51" y="0"/>
                    </a:lnTo>
                    <a:lnTo>
                      <a:pt x="52" y="1"/>
                    </a:lnTo>
                    <a:lnTo>
                      <a:pt x="69" y="29"/>
                    </a:lnTo>
                    <a:lnTo>
                      <a:pt x="71" y="32"/>
                    </a:lnTo>
                    <a:lnTo>
                      <a:pt x="68" y="3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3" y="21"/>
                    </a:lnTo>
                    <a:lnTo>
                      <a:pt x="0" y="22"/>
                    </a:lnTo>
                    <a:lnTo>
                      <a:pt x="74" y="34"/>
                    </a:lnTo>
                    <a:lnTo>
                      <a:pt x="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9" name="Freeform 2220"/>
              <p:cNvSpPr/>
              <p:nvPr/>
            </p:nvSpPr>
            <p:spPr bwMode="auto">
              <a:xfrm>
                <a:off x="5423" y="2035"/>
                <a:ext cx="46" cy="75"/>
              </a:xfrm>
              <a:custGeom>
                <a:avLst/>
                <a:gdLst>
                  <a:gd name="T0" fmla="*/ 16 w 44"/>
                  <a:gd name="T1" fmla="*/ 0 h 71"/>
                  <a:gd name="T2" fmla="*/ 0 w 44"/>
                  <a:gd name="T3" fmla="*/ 70 h 71"/>
                  <a:gd name="T4" fmla="*/ 0 w 44"/>
                  <a:gd name="T5" fmla="*/ 71 h 71"/>
                  <a:gd name="T6" fmla="*/ 44 w 44"/>
                  <a:gd name="T7" fmla="*/ 16 h 71"/>
                  <a:gd name="T8" fmla="*/ 43 w 44"/>
                  <a:gd name="T9" fmla="*/ 13 h 71"/>
                  <a:gd name="T10" fmla="*/ 43 w 44"/>
                  <a:gd name="T11" fmla="*/ 12 h 71"/>
                  <a:gd name="T12" fmla="*/ 29 w 44"/>
                  <a:gd name="T13" fmla="*/ 6 h 71"/>
                  <a:gd name="T14" fmla="*/ 30 w 44"/>
                  <a:gd name="T15" fmla="*/ 7 h 71"/>
                  <a:gd name="T16" fmla="*/ 26 w 44"/>
                  <a:gd name="T17" fmla="*/ 10 h 71"/>
                  <a:gd name="T18" fmla="*/ 23 w 44"/>
                  <a:gd name="T19" fmla="*/ 7 h 71"/>
                  <a:gd name="T20" fmla="*/ 25 w 44"/>
                  <a:gd name="T21" fmla="*/ 4 h 71"/>
                  <a:gd name="T22" fmla="*/ 16 w 44"/>
                  <a:gd name="T23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71">
                    <a:moveTo>
                      <a:pt x="16" y="0"/>
                    </a:move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1"/>
                      <a:pt x="0" y="71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3" y="15"/>
                      <a:pt x="43" y="14"/>
                      <a:pt x="43" y="13"/>
                    </a:cubicBezTo>
                    <a:cubicBezTo>
                      <a:pt x="43" y="13"/>
                      <a:pt x="43" y="12"/>
                      <a:pt x="43" y="1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0" y="6"/>
                      <a:pt x="30" y="7"/>
                    </a:cubicBezTo>
                    <a:cubicBezTo>
                      <a:pt x="30" y="9"/>
                      <a:pt x="28" y="10"/>
                      <a:pt x="26" y="10"/>
                    </a:cubicBezTo>
                    <a:cubicBezTo>
                      <a:pt x="25" y="10"/>
                      <a:pt x="23" y="9"/>
                      <a:pt x="23" y="7"/>
                    </a:cubicBezTo>
                    <a:cubicBezTo>
                      <a:pt x="23" y="5"/>
                      <a:pt x="24" y="4"/>
                      <a:pt x="25" y="4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0" name="Freeform 2221"/>
              <p:cNvSpPr/>
              <p:nvPr/>
            </p:nvSpPr>
            <p:spPr bwMode="auto">
              <a:xfrm>
                <a:off x="5447" y="2040"/>
                <a:ext cx="8" cy="6"/>
              </a:xfrm>
              <a:custGeom>
                <a:avLst/>
                <a:gdLst>
                  <a:gd name="T0" fmla="*/ 2 w 7"/>
                  <a:gd name="T1" fmla="*/ 0 h 6"/>
                  <a:gd name="T2" fmla="*/ 0 w 7"/>
                  <a:gd name="T3" fmla="*/ 3 h 6"/>
                  <a:gd name="T4" fmla="*/ 3 w 7"/>
                  <a:gd name="T5" fmla="*/ 6 h 6"/>
                  <a:gd name="T6" fmla="*/ 7 w 7"/>
                  <a:gd name="T7" fmla="*/ 3 h 6"/>
                  <a:gd name="T8" fmla="*/ 6 w 7"/>
                  <a:gd name="T9" fmla="*/ 2 h 6"/>
                  <a:gd name="T10" fmla="*/ 2 w 7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5" y="6"/>
                      <a:pt x="7" y="5"/>
                      <a:pt x="7" y="3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1" name="Freeform 2222"/>
              <p:cNvSpPr/>
              <p:nvPr/>
            </p:nvSpPr>
            <p:spPr bwMode="auto">
              <a:xfrm>
                <a:off x="5423" y="210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2" name="Freeform 2223"/>
              <p:cNvSpPr/>
              <p:nvPr/>
            </p:nvSpPr>
            <p:spPr bwMode="auto">
              <a:xfrm>
                <a:off x="5468" y="2048"/>
                <a:ext cx="4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1 h 4"/>
                  <a:gd name="T4" fmla="*/ 1 w 3"/>
                  <a:gd name="T5" fmla="*/ 4 h 4"/>
                  <a:gd name="T6" fmla="*/ 3 w 3"/>
                  <a:gd name="T7" fmla="*/ 1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3" name="Freeform 2224"/>
              <p:cNvSpPr/>
              <p:nvPr/>
            </p:nvSpPr>
            <p:spPr bwMode="auto">
              <a:xfrm>
                <a:off x="5421" y="2034"/>
                <a:ext cx="19" cy="79"/>
              </a:xfrm>
              <a:custGeom>
                <a:avLst/>
                <a:gdLst>
                  <a:gd name="T0" fmla="*/ 18 w 19"/>
                  <a:gd name="T1" fmla="*/ 0 h 79"/>
                  <a:gd name="T2" fmla="*/ 0 w 19"/>
                  <a:gd name="T3" fmla="*/ 79 h 79"/>
                  <a:gd name="T4" fmla="*/ 0 w 19"/>
                  <a:gd name="T5" fmla="*/ 79 h 79"/>
                  <a:gd name="T6" fmla="*/ 2 w 19"/>
                  <a:gd name="T7" fmla="*/ 76 h 79"/>
                  <a:gd name="T8" fmla="*/ 2 w 19"/>
                  <a:gd name="T9" fmla="*/ 75 h 79"/>
                  <a:gd name="T10" fmla="*/ 19 w 19"/>
                  <a:gd name="T11" fmla="*/ 1 h 79"/>
                  <a:gd name="T12" fmla="*/ 18 w 19"/>
                  <a:gd name="T1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9">
                    <a:moveTo>
                      <a:pt x="18" y="0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2" y="76"/>
                    </a:lnTo>
                    <a:lnTo>
                      <a:pt x="2" y="75"/>
                    </a:lnTo>
                    <a:lnTo>
                      <a:pt x="19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4" name="Freeform 2225"/>
              <p:cNvSpPr/>
              <p:nvPr/>
            </p:nvSpPr>
            <p:spPr bwMode="auto">
              <a:xfrm>
                <a:off x="5421" y="2034"/>
                <a:ext cx="19" cy="79"/>
              </a:xfrm>
              <a:custGeom>
                <a:avLst/>
                <a:gdLst>
                  <a:gd name="T0" fmla="*/ 18 w 19"/>
                  <a:gd name="T1" fmla="*/ 0 h 79"/>
                  <a:gd name="T2" fmla="*/ 0 w 19"/>
                  <a:gd name="T3" fmla="*/ 79 h 79"/>
                  <a:gd name="T4" fmla="*/ 0 w 19"/>
                  <a:gd name="T5" fmla="*/ 79 h 79"/>
                  <a:gd name="T6" fmla="*/ 2 w 19"/>
                  <a:gd name="T7" fmla="*/ 76 h 79"/>
                  <a:gd name="T8" fmla="*/ 2 w 19"/>
                  <a:gd name="T9" fmla="*/ 75 h 79"/>
                  <a:gd name="T10" fmla="*/ 19 w 19"/>
                  <a:gd name="T11" fmla="*/ 1 h 79"/>
                  <a:gd name="T12" fmla="*/ 18 w 19"/>
                  <a:gd name="T1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9">
                    <a:moveTo>
                      <a:pt x="18" y="0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2" y="76"/>
                    </a:lnTo>
                    <a:lnTo>
                      <a:pt x="2" y="75"/>
                    </a:lnTo>
                    <a:lnTo>
                      <a:pt x="19" y="1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5" name="Freeform 2226"/>
              <p:cNvSpPr/>
              <p:nvPr/>
            </p:nvSpPr>
            <p:spPr bwMode="auto">
              <a:xfrm>
                <a:off x="5421" y="2032"/>
                <a:ext cx="53" cy="83"/>
              </a:xfrm>
              <a:custGeom>
                <a:avLst/>
                <a:gdLst>
                  <a:gd name="T0" fmla="*/ 17 w 50"/>
                  <a:gd name="T1" fmla="*/ 0 h 78"/>
                  <a:gd name="T2" fmla="*/ 17 w 50"/>
                  <a:gd name="T3" fmla="*/ 2 h 78"/>
                  <a:gd name="T4" fmla="*/ 18 w 50"/>
                  <a:gd name="T5" fmla="*/ 3 h 78"/>
                  <a:gd name="T6" fmla="*/ 27 w 50"/>
                  <a:gd name="T7" fmla="*/ 7 h 78"/>
                  <a:gd name="T8" fmla="*/ 31 w 50"/>
                  <a:gd name="T9" fmla="*/ 9 h 78"/>
                  <a:gd name="T10" fmla="*/ 45 w 50"/>
                  <a:gd name="T11" fmla="*/ 15 h 78"/>
                  <a:gd name="T12" fmla="*/ 48 w 50"/>
                  <a:gd name="T13" fmla="*/ 16 h 78"/>
                  <a:gd name="T14" fmla="*/ 46 w 50"/>
                  <a:gd name="T15" fmla="*/ 19 h 78"/>
                  <a:gd name="T16" fmla="*/ 2 w 50"/>
                  <a:gd name="T17" fmla="*/ 74 h 78"/>
                  <a:gd name="T18" fmla="*/ 2 w 50"/>
                  <a:gd name="T19" fmla="*/ 74 h 78"/>
                  <a:gd name="T20" fmla="*/ 0 w 50"/>
                  <a:gd name="T21" fmla="*/ 76 h 78"/>
                  <a:gd name="T22" fmla="*/ 0 w 50"/>
                  <a:gd name="T23" fmla="*/ 76 h 78"/>
                  <a:gd name="T24" fmla="*/ 0 w 50"/>
                  <a:gd name="T25" fmla="*/ 78 h 78"/>
                  <a:gd name="T26" fmla="*/ 1 w 50"/>
                  <a:gd name="T27" fmla="*/ 78 h 78"/>
                  <a:gd name="T28" fmla="*/ 50 w 50"/>
                  <a:gd name="T29" fmla="*/ 17 h 78"/>
                  <a:gd name="T30" fmla="*/ 49 w 50"/>
                  <a:gd name="T31" fmla="*/ 17 h 78"/>
                  <a:gd name="T32" fmla="*/ 49 w 50"/>
                  <a:gd name="T33" fmla="*/ 15 h 78"/>
                  <a:gd name="T34" fmla="*/ 17 w 50"/>
                  <a:gd name="T3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" h="78">
                    <a:moveTo>
                      <a:pt x="17" y="0"/>
                    </a:moveTo>
                    <a:cubicBezTo>
                      <a:pt x="17" y="2"/>
                      <a:pt x="17" y="2"/>
                      <a:pt x="17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49" y="17"/>
                      <a:pt x="49" y="17"/>
                    </a:cubicBezTo>
                    <a:cubicBezTo>
                      <a:pt x="49" y="16"/>
                      <a:pt x="49" y="16"/>
                      <a:pt x="49" y="15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6" name="Freeform 2227"/>
              <p:cNvSpPr/>
              <p:nvPr/>
            </p:nvSpPr>
            <p:spPr bwMode="auto">
              <a:xfrm>
                <a:off x="5420" y="211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7" name="Freeform 2228"/>
              <p:cNvSpPr/>
              <p:nvPr/>
            </p:nvSpPr>
            <p:spPr bwMode="auto">
              <a:xfrm>
                <a:off x="5420" y="211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8" name="Freeform 2229"/>
              <p:cNvSpPr/>
              <p:nvPr/>
            </p:nvSpPr>
            <p:spPr bwMode="auto">
              <a:xfrm>
                <a:off x="5473" y="20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1 w 2"/>
                  <a:gd name="T5" fmla="*/ 2 h 2"/>
                  <a:gd name="T6" fmla="*/ 2 w 2"/>
                  <a:gd name="T7" fmla="*/ 1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9" name="Freeform 2230"/>
              <p:cNvSpPr/>
              <p:nvPr/>
            </p:nvSpPr>
            <p:spPr bwMode="auto">
              <a:xfrm>
                <a:off x="5402" y="2020"/>
                <a:ext cx="36" cy="89"/>
              </a:xfrm>
              <a:custGeom>
                <a:avLst/>
                <a:gdLst>
                  <a:gd name="T0" fmla="*/ 5 w 34"/>
                  <a:gd name="T1" fmla="*/ 0 h 85"/>
                  <a:gd name="T2" fmla="*/ 0 w 34"/>
                  <a:gd name="T3" fmla="*/ 4 h 85"/>
                  <a:gd name="T4" fmla="*/ 10 w 34"/>
                  <a:gd name="T5" fmla="*/ 48 h 85"/>
                  <a:gd name="T6" fmla="*/ 11 w 34"/>
                  <a:gd name="T7" fmla="*/ 52 h 85"/>
                  <a:gd name="T8" fmla="*/ 11 w 34"/>
                  <a:gd name="T9" fmla="*/ 53 h 85"/>
                  <a:gd name="T10" fmla="*/ 17 w 34"/>
                  <a:gd name="T11" fmla="*/ 85 h 85"/>
                  <a:gd name="T12" fmla="*/ 34 w 34"/>
                  <a:gd name="T13" fmla="*/ 13 h 85"/>
                  <a:gd name="T14" fmla="*/ 5 w 34"/>
                  <a:gd name="T1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85">
                    <a:moveTo>
                      <a:pt x="5" y="0"/>
                    </a:moveTo>
                    <a:cubicBezTo>
                      <a:pt x="3" y="2"/>
                      <a:pt x="2" y="3"/>
                      <a:pt x="0" y="4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50"/>
                      <a:pt x="11" y="52"/>
                    </a:cubicBezTo>
                    <a:cubicBezTo>
                      <a:pt x="11" y="52"/>
                      <a:pt x="11" y="53"/>
                      <a:pt x="11" y="53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0" name="Freeform 2231"/>
              <p:cNvSpPr/>
              <p:nvPr/>
            </p:nvSpPr>
            <p:spPr bwMode="auto">
              <a:xfrm>
                <a:off x="5412" y="2070"/>
                <a:ext cx="1" cy="6"/>
              </a:xfrm>
              <a:custGeom>
                <a:avLst/>
                <a:gdLst>
                  <a:gd name="T0" fmla="*/ 0 w 1"/>
                  <a:gd name="T1" fmla="*/ 0 h 5"/>
                  <a:gd name="T2" fmla="*/ 1 w 1"/>
                  <a:gd name="T3" fmla="*/ 5 h 5"/>
                  <a:gd name="T4" fmla="*/ 1 w 1"/>
                  <a:gd name="T5" fmla="*/ 4 h 5"/>
                  <a:gd name="T6" fmla="*/ 0 w 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1" name="Freeform 2232"/>
              <p:cNvSpPr/>
              <p:nvPr/>
            </p:nvSpPr>
            <p:spPr bwMode="auto">
              <a:xfrm>
                <a:off x="5400" y="2016"/>
                <a:ext cx="7" cy="8"/>
              </a:xfrm>
              <a:custGeom>
                <a:avLst/>
                <a:gdLst>
                  <a:gd name="T0" fmla="*/ 0 w 7"/>
                  <a:gd name="T1" fmla="*/ 0 h 7"/>
                  <a:gd name="T2" fmla="*/ 2 w 7"/>
                  <a:gd name="T3" fmla="*/ 7 h 7"/>
                  <a:gd name="T4" fmla="*/ 7 w 7"/>
                  <a:gd name="T5" fmla="*/ 3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4" y="6"/>
                      <a:pt x="5" y="5"/>
                      <a:pt x="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2" name="Freeform 2233"/>
              <p:cNvSpPr/>
              <p:nvPr/>
            </p:nvSpPr>
            <p:spPr bwMode="auto">
              <a:xfrm>
                <a:off x="5400" y="2016"/>
                <a:ext cx="39" cy="97"/>
              </a:xfrm>
              <a:custGeom>
                <a:avLst/>
                <a:gdLst>
                  <a:gd name="T0" fmla="*/ 0 w 39"/>
                  <a:gd name="T1" fmla="*/ 0 h 97"/>
                  <a:gd name="T2" fmla="*/ 21 w 39"/>
                  <a:gd name="T3" fmla="*/ 97 h 97"/>
                  <a:gd name="T4" fmla="*/ 39 w 39"/>
                  <a:gd name="T5" fmla="*/ 18 h 97"/>
                  <a:gd name="T6" fmla="*/ 38 w 39"/>
                  <a:gd name="T7" fmla="*/ 17 h 97"/>
                  <a:gd name="T8" fmla="*/ 20 w 39"/>
                  <a:gd name="T9" fmla="*/ 93 h 97"/>
                  <a:gd name="T10" fmla="*/ 13 w 39"/>
                  <a:gd name="T11" fmla="*/ 60 h 97"/>
                  <a:gd name="T12" fmla="*/ 12 w 39"/>
                  <a:gd name="T13" fmla="*/ 54 h 97"/>
                  <a:gd name="T14" fmla="*/ 2 w 39"/>
                  <a:gd name="T15" fmla="*/ 8 h 97"/>
                  <a:gd name="T16" fmla="*/ 0 w 39"/>
                  <a:gd name="T17" fmla="*/ 0 h 97"/>
                  <a:gd name="T18" fmla="*/ 0 w 39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97">
                    <a:moveTo>
                      <a:pt x="0" y="0"/>
                    </a:moveTo>
                    <a:lnTo>
                      <a:pt x="21" y="97"/>
                    </a:lnTo>
                    <a:lnTo>
                      <a:pt x="39" y="18"/>
                    </a:lnTo>
                    <a:lnTo>
                      <a:pt x="38" y="17"/>
                    </a:lnTo>
                    <a:lnTo>
                      <a:pt x="20" y="93"/>
                    </a:lnTo>
                    <a:lnTo>
                      <a:pt x="13" y="60"/>
                    </a:lnTo>
                    <a:lnTo>
                      <a:pt x="12" y="54"/>
                    </a:lnTo>
                    <a:lnTo>
                      <a:pt x="2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3" name="Freeform 2234"/>
              <p:cNvSpPr/>
              <p:nvPr/>
            </p:nvSpPr>
            <p:spPr bwMode="auto">
              <a:xfrm>
                <a:off x="5400" y="2016"/>
                <a:ext cx="39" cy="97"/>
              </a:xfrm>
              <a:custGeom>
                <a:avLst/>
                <a:gdLst>
                  <a:gd name="T0" fmla="*/ 0 w 39"/>
                  <a:gd name="T1" fmla="*/ 0 h 97"/>
                  <a:gd name="T2" fmla="*/ 21 w 39"/>
                  <a:gd name="T3" fmla="*/ 97 h 97"/>
                  <a:gd name="T4" fmla="*/ 39 w 39"/>
                  <a:gd name="T5" fmla="*/ 18 h 97"/>
                  <a:gd name="T6" fmla="*/ 38 w 39"/>
                  <a:gd name="T7" fmla="*/ 17 h 97"/>
                  <a:gd name="T8" fmla="*/ 20 w 39"/>
                  <a:gd name="T9" fmla="*/ 93 h 97"/>
                  <a:gd name="T10" fmla="*/ 13 w 39"/>
                  <a:gd name="T11" fmla="*/ 60 h 97"/>
                  <a:gd name="T12" fmla="*/ 12 w 39"/>
                  <a:gd name="T13" fmla="*/ 54 h 97"/>
                  <a:gd name="T14" fmla="*/ 2 w 39"/>
                  <a:gd name="T15" fmla="*/ 8 h 97"/>
                  <a:gd name="T16" fmla="*/ 0 w 39"/>
                  <a:gd name="T17" fmla="*/ 0 h 97"/>
                  <a:gd name="T18" fmla="*/ 0 w 39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97">
                    <a:moveTo>
                      <a:pt x="0" y="0"/>
                    </a:moveTo>
                    <a:lnTo>
                      <a:pt x="21" y="97"/>
                    </a:lnTo>
                    <a:lnTo>
                      <a:pt x="39" y="18"/>
                    </a:lnTo>
                    <a:lnTo>
                      <a:pt x="38" y="17"/>
                    </a:lnTo>
                    <a:lnTo>
                      <a:pt x="20" y="93"/>
                    </a:lnTo>
                    <a:lnTo>
                      <a:pt x="13" y="60"/>
                    </a:lnTo>
                    <a:lnTo>
                      <a:pt x="12" y="54"/>
                    </a:lnTo>
                    <a:lnTo>
                      <a:pt x="2" y="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4" name="Freeform 2235"/>
              <p:cNvSpPr/>
              <p:nvPr/>
            </p:nvSpPr>
            <p:spPr bwMode="auto">
              <a:xfrm>
                <a:off x="5399" y="2014"/>
                <a:ext cx="40" cy="101"/>
              </a:xfrm>
              <a:custGeom>
                <a:avLst/>
                <a:gdLst>
                  <a:gd name="T0" fmla="*/ 1 w 38"/>
                  <a:gd name="T1" fmla="*/ 0 h 95"/>
                  <a:gd name="T2" fmla="*/ 0 w 38"/>
                  <a:gd name="T3" fmla="*/ 4 h 95"/>
                  <a:gd name="T4" fmla="*/ 20 w 38"/>
                  <a:gd name="T5" fmla="*/ 95 h 95"/>
                  <a:gd name="T6" fmla="*/ 20 w 38"/>
                  <a:gd name="T7" fmla="*/ 95 h 95"/>
                  <a:gd name="T8" fmla="*/ 21 w 38"/>
                  <a:gd name="T9" fmla="*/ 95 h 95"/>
                  <a:gd name="T10" fmla="*/ 21 w 38"/>
                  <a:gd name="T11" fmla="*/ 93 h 95"/>
                  <a:gd name="T12" fmla="*/ 1 w 38"/>
                  <a:gd name="T13" fmla="*/ 2 h 95"/>
                  <a:gd name="T14" fmla="*/ 8 w 38"/>
                  <a:gd name="T15" fmla="*/ 5 h 95"/>
                  <a:gd name="T16" fmla="*/ 37 w 38"/>
                  <a:gd name="T17" fmla="*/ 18 h 95"/>
                  <a:gd name="T18" fmla="*/ 38 w 38"/>
                  <a:gd name="T19" fmla="*/ 19 h 95"/>
                  <a:gd name="T20" fmla="*/ 38 w 38"/>
                  <a:gd name="T21" fmla="*/ 17 h 95"/>
                  <a:gd name="T22" fmla="*/ 1 w 38"/>
                  <a:gd name="T2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9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21" y="95"/>
                      <a:pt x="21" y="95"/>
                      <a:pt x="21" y="95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5" name="Freeform 2236"/>
              <p:cNvSpPr/>
              <p:nvPr/>
            </p:nvSpPr>
            <p:spPr bwMode="auto">
              <a:xfrm>
                <a:off x="5398" y="2013"/>
                <a:ext cx="2" cy="6"/>
              </a:xfrm>
              <a:custGeom>
                <a:avLst/>
                <a:gdLst>
                  <a:gd name="T0" fmla="*/ 0 w 2"/>
                  <a:gd name="T1" fmla="*/ 0 h 6"/>
                  <a:gd name="T2" fmla="*/ 0 w 2"/>
                  <a:gd name="T3" fmla="*/ 0 h 6"/>
                  <a:gd name="T4" fmla="*/ 1 w 2"/>
                  <a:gd name="T5" fmla="*/ 6 h 6"/>
                  <a:gd name="T6" fmla="*/ 2 w 2"/>
                  <a:gd name="T7" fmla="*/ 1 h 6"/>
                  <a:gd name="T8" fmla="*/ 0 w 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0" y="0"/>
                    </a:lnTo>
                    <a:lnTo>
                      <a:pt x="1" y="6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6" name="Freeform 2237"/>
              <p:cNvSpPr/>
              <p:nvPr/>
            </p:nvSpPr>
            <p:spPr bwMode="auto">
              <a:xfrm>
                <a:off x="5398" y="2013"/>
                <a:ext cx="2" cy="6"/>
              </a:xfrm>
              <a:custGeom>
                <a:avLst/>
                <a:gdLst>
                  <a:gd name="T0" fmla="*/ 0 w 2"/>
                  <a:gd name="T1" fmla="*/ 0 h 6"/>
                  <a:gd name="T2" fmla="*/ 0 w 2"/>
                  <a:gd name="T3" fmla="*/ 0 h 6"/>
                  <a:gd name="T4" fmla="*/ 1 w 2"/>
                  <a:gd name="T5" fmla="*/ 6 h 6"/>
                  <a:gd name="T6" fmla="*/ 2 w 2"/>
                  <a:gd name="T7" fmla="*/ 1 h 6"/>
                  <a:gd name="T8" fmla="*/ 0 w 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0" y="0"/>
                    </a:lnTo>
                    <a:lnTo>
                      <a:pt x="1" y="6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7" name="Freeform 2238"/>
              <p:cNvSpPr/>
              <p:nvPr/>
            </p:nvSpPr>
            <p:spPr bwMode="auto">
              <a:xfrm>
                <a:off x="5420" y="211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8" name="Freeform 2239"/>
              <p:cNvSpPr/>
              <p:nvPr/>
            </p:nvSpPr>
            <p:spPr bwMode="auto">
              <a:xfrm>
                <a:off x="5698" y="1842"/>
                <a:ext cx="89" cy="38"/>
              </a:xfrm>
              <a:custGeom>
                <a:avLst/>
                <a:gdLst>
                  <a:gd name="T0" fmla="*/ 42 w 84"/>
                  <a:gd name="T1" fmla="*/ 0 h 36"/>
                  <a:gd name="T2" fmla="*/ 37 w 84"/>
                  <a:gd name="T3" fmla="*/ 3 h 36"/>
                  <a:gd name="T4" fmla="*/ 33 w 84"/>
                  <a:gd name="T5" fmla="*/ 2 h 36"/>
                  <a:gd name="T6" fmla="*/ 0 w 84"/>
                  <a:gd name="T7" fmla="*/ 34 h 36"/>
                  <a:gd name="T8" fmla="*/ 1 w 84"/>
                  <a:gd name="T9" fmla="*/ 36 h 36"/>
                  <a:gd name="T10" fmla="*/ 84 w 84"/>
                  <a:gd name="T11" fmla="*/ 24 h 36"/>
                  <a:gd name="T12" fmla="*/ 84 w 84"/>
                  <a:gd name="T13" fmla="*/ 23 h 36"/>
                  <a:gd name="T14" fmla="*/ 42 w 8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36">
                    <a:moveTo>
                      <a:pt x="42" y="0"/>
                    </a:moveTo>
                    <a:cubicBezTo>
                      <a:pt x="41" y="2"/>
                      <a:pt x="39" y="3"/>
                      <a:pt x="37" y="3"/>
                    </a:cubicBezTo>
                    <a:cubicBezTo>
                      <a:pt x="35" y="3"/>
                      <a:pt x="34" y="2"/>
                      <a:pt x="33" y="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1" y="35"/>
                      <a:pt x="1" y="36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84" y="24"/>
                      <a:pt x="84" y="23"/>
                      <a:pt x="84" y="23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9" name="Freeform 2240"/>
              <p:cNvSpPr/>
              <p:nvPr/>
            </p:nvSpPr>
            <p:spPr bwMode="auto">
              <a:xfrm>
                <a:off x="5733" y="1840"/>
                <a:ext cx="9" cy="5"/>
              </a:xfrm>
              <a:custGeom>
                <a:avLst/>
                <a:gdLst>
                  <a:gd name="T0" fmla="*/ 4 w 9"/>
                  <a:gd name="T1" fmla="*/ 0 h 5"/>
                  <a:gd name="T2" fmla="*/ 0 w 9"/>
                  <a:gd name="T3" fmla="*/ 4 h 5"/>
                  <a:gd name="T4" fmla="*/ 4 w 9"/>
                  <a:gd name="T5" fmla="*/ 5 h 5"/>
                  <a:gd name="T6" fmla="*/ 9 w 9"/>
                  <a:gd name="T7" fmla="*/ 2 h 5"/>
                  <a:gd name="T8" fmla="*/ 4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5"/>
                      <a:pt x="4" y="5"/>
                    </a:cubicBezTo>
                    <a:cubicBezTo>
                      <a:pt x="6" y="5"/>
                      <a:pt x="8" y="4"/>
                      <a:pt x="9" y="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0" name="Freeform 2241"/>
              <p:cNvSpPr/>
              <p:nvPr/>
            </p:nvSpPr>
            <p:spPr bwMode="auto">
              <a:xfrm>
                <a:off x="5787" y="1867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1" name="Freeform 2242"/>
              <p:cNvSpPr/>
              <p:nvPr/>
            </p:nvSpPr>
            <p:spPr bwMode="auto">
              <a:xfrm>
                <a:off x="5697" y="1878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2" name="Freeform 2243"/>
              <p:cNvSpPr>
                <a:spLocks noEditPoints="1"/>
              </p:cNvSpPr>
              <p:nvPr/>
            </p:nvSpPr>
            <p:spPr bwMode="auto">
              <a:xfrm>
                <a:off x="5693" y="1838"/>
                <a:ext cx="100" cy="44"/>
              </a:xfrm>
              <a:custGeom>
                <a:avLst/>
                <a:gdLst>
                  <a:gd name="T0" fmla="*/ 38 w 95"/>
                  <a:gd name="T1" fmla="*/ 6 h 42"/>
                  <a:gd name="T2" fmla="*/ 42 w 95"/>
                  <a:gd name="T3" fmla="*/ 2 h 42"/>
                  <a:gd name="T4" fmla="*/ 47 w 95"/>
                  <a:gd name="T5" fmla="*/ 4 h 42"/>
                  <a:gd name="T6" fmla="*/ 89 w 95"/>
                  <a:gd name="T7" fmla="*/ 27 h 42"/>
                  <a:gd name="T8" fmla="*/ 92 w 95"/>
                  <a:gd name="T9" fmla="*/ 28 h 42"/>
                  <a:gd name="T10" fmla="*/ 89 w 95"/>
                  <a:gd name="T11" fmla="*/ 28 h 42"/>
                  <a:gd name="T12" fmla="*/ 6 w 95"/>
                  <a:gd name="T13" fmla="*/ 40 h 42"/>
                  <a:gd name="T14" fmla="*/ 4 w 95"/>
                  <a:gd name="T15" fmla="*/ 40 h 42"/>
                  <a:gd name="T16" fmla="*/ 5 w 95"/>
                  <a:gd name="T17" fmla="*/ 38 h 42"/>
                  <a:gd name="T18" fmla="*/ 38 w 95"/>
                  <a:gd name="T19" fmla="*/ 6 h 42"/>
                  <a:gd name="T20" fmla="*/ 41 w 95"/>
                  <a:gd name="T21" fmla="*/ 1 h 42"/>
                  <a:gd name="T22" fmla="*/ 42 w 95"/>
                  <a:gd name="T23" fmla="*/ 0 h 42"/>
                  <a:gd name="T24" fmla="*/ 41 w 95"/>
                  <a:gd name="T25" fmla="*/ 1 h 42"/>
                  <a:gd name="T26" fmla="*/ 42 w 95"/>
                  <a:gd name="T27" fmla="*/ 0 h 42"/>
                  <a:gd name="T28" fmla="*/ 0 w 95"/>
                  <a:gd name="T29" fmla="*/ 41 h 42"/>
                  <a:gd name="T30" fmla="*/ 0 w 95"/>
                  <a:gd name="T31" fmla="*/ 41 h 42"/>
                  <a:gd name="T32" fmla="*/ 1 w 95"/>
                  <a:gd name="T33" fmla="*/ 42 h 42"/>
                  <a:gd name="T34" fmla="*/ 95 w 95"/>
                  <a:gd name="T35" fmla="*/ 29 h 42"/>
                  <a:gd name="T36" fmla="*/ 95 w 95"/>
                  <a:gd name="T37" fmla="*/ 28 h 42"/>
                  <a:gd name="T38" fmla="*/ 42 w 95"/>
                  <a:gd name="T3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" h="42">
                    <a:moveTo>
                      <a:pt x="38" y="6"/>
                    </a:moveTo>
                    <a:cubicBezTo>
                      <a:pt x="42" y="2"/>
                      <a:pt x="42" y="2"/>
                      <a:pt x="42" y="2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8" y="6"/>
                      <a:pt x="38" y="6"/>
                      <a:pt x="38" y="6"/>
                    </a:cubicBezTo>
                    <a:moveTo>
                      <a:pt x="41" y="1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1" y="1"/>
                      <a:pt x="41" y="1"/>
                      <a:pt x="41" y="1"/>
                    </a:cubicBezTo>
                    <a:moveTo>
                      <a:pt x="42" y="0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1"/>
                      <a:pt x="1" y="42"/>
                      <a:pt x="1" y="42"/>
                    </a:cubicBezTo>
                    <a:cubicBezTo>
                      <a:pt x="95" y="29"/>
                      <a:pt x="95" y="29"/>
                      <a:pt x="95" y="29"/>
                    </a:cubicBezTo>
                    <a:cubicBezTo>
                      <a:pt x="95" y="29"/>
                      <a:pt x="95" y="28"/>
                      <a:pt x="95" y="28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3" name="Freeform 2244"/>
              <p:cNvSpPr/>
              <p:nvPr/>
            </p:nvSpPr>
            <p:spPr bwMode="auto">
              <a:xfrm>
                <a:off x="5793" y="186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4" name="Freeform 2245"/>
              <p:cNvSpPr/>
              <p:nvPr/>
            </p:nvSpPr>
            <p:spPr bwMode="auto">
              <a:xfrm>
                <a:off x="5691" y="1881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5" name="Freeform 2246"/>
              <p:cNvSpPr/>
              <p:nvPr/>
            </p:nvSpPr>
            <p:spPr bwMode="auto">
              <a:xfrm>
                <a:off x="5760" y="1728"/>
                <a:ext cx="89" cy="40"/>
              </a:xfrm>
              <a:custGeom>
                <a:avLst/>
                <a:gdLst>
                  <a:gd name="T0" fmla="*/ 1 w 84"/>
                  <a:gd name="T1" fmla="*/ 0 h 38"/>
                  <a:gd name="T2" fmla="*/ 0 w 84"/>
                  <a:gd name="T3" fmla="*/ 1 h 38"/>
                  <a:gd name="T4" fmla="*/ 32 w 84"/>
                  <a:gd name="T5" fmla="*/ 36 h 38"/>
                  <a:gd name="T6" fmla="*/ 37 w 84"/>
                  <a:gd name="T7" fmla="*/ 34 h 38"/>
                  <a:gd name="T8" fmla="*/ 45 w 84"/>
                  <a:gd name="T9" fmla="*/ 38 h 38"/>
                  <a:gd name="T10" fmla="*/ 84 w 84"/>
                  <a:gd name="T11" fmla="*/ 17 h 38"/>
                  <a:gd name="T12" fmla="*/ 84 w 84"/>
                  <a:gd name="T13" fmla="*/ 16 h 38"/>
                  <a:gd name="T14" fmla="*/ 1 w 84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38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3" y="35"/>
                      <a:pt x="35" y="34"/>
                      <a:pt x="37" y="34"/>
                    </a:cubicBezTo>
                    <a:cubicBezTo>
                      <a:pt x="41" y="34"/>
                      <a:pt x="43" y="36"/>
                      <a:pt x="45" y="3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4" y="17"/>
                      <a:pt x="84" y="17"/>
                      <a:pt x="84" y="1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6" name="Freeform 2247"/>
              <p:cNvSpPr/>
              <p:nvPr/>
            </p:nvSpPr>
            <p:spPr bwMode="auto">
              <a:xfrm>
                <a:off x="5794" y="1764"/>
                <a:ext cx="14" cy="9"/>
              </a:xfrm>
              <a:custGeom>
                <a:avLst/>
                <a:gdLst>
                  <a:gd name="T0" fmla="*/ 5 w 13"/>
                  <a:gd name="T1" fmla="*/ 0 h 8"/>
                  <a:gd name="T2" fmla="*/ 0 w 13"/>
                  <a:gd name="T3" fmla="*/ 2 h 8"/>
                  <a:gd name="T4" fmla="*/ 6 w 13"/>
                  <a:gd name="T5" fmla="*/ 8 h 8"/>
                  <a:gd name="T6" fmla="*/ 13 w 13"/>
                  <a:gd name="T7" fmla="*/ 4 h 8"/>
                  <a:gd name="T8" fmla="*/ 5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5" y="0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2"/>
                      <a:pt x="9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7" name="Freeform 2248"/>
              <p:cNvSpPr/>
              <p:nvPr/>
            </p:nvSpPr>
            <p:spPr bwMode="auto">
              <a:xfrm>
                <a:off x="5758" y="1727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2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8" name="Freeform 2249"/>
              <p:cNvSpPr/>
              <p:nvPr/>
            </p:nvSpPr>
            <p:spPr bwMode="auto">
              <a:xfrm>
                <a:off x="5849" y="174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9" name="Freeform 2250"/>
              <p:cNvSpPr>
                <a:spLocks noEditPoints="1"/>
              </p:cNvSpPr>
              <p:nvPr/>
            </p:nvSpPr>
            <p:spPr bwMode="auto">
              <a:xfrm>
                <a:off x="5754" y="1725"/>
                <a:ext cx="101" cy="50"/>
              </a:xfrm>
              <a:custGeom>
                <a:avLst/>
                <a:gdLst>
                  <a:gd name="T0" fmla="*/ 6 w 101"/>
                  <a:gd name="T1" fmla="*/ 4 h 50"/>
                  <a:gd name="T2" fmla="*/ 4 w 101"/>
                  <a:gd name="T3" fmla="*/ 2 h 50"/>
                  <a:gd name="T4" fmla="*/ 7 w 101"/>
                  <a:gd name="T5" fmla="*/ 3 h 50"/>
                  <a:gd name="T6" fmla="*/ 95 w 101"/>
                  <a:gd name="T7" fmla="*/ 20 h 50"/>
                  <a:gd name="T8" fmla="*/ 97 w 101"/>
                  <a:gd name="T9" fmla="*/ 20 h 50"/>
                  <a:gd name="T10" fmla="*/ 95 w 101"/>
                  <a:gd name="T11" fmla="*/ 21 h 50"/>
                  <a:gd name="T12" fmla="*/ 54 w 101"/>
                  <a:gd name="T13" fmla="*/ 43 h 50"/>
                  <a:gd name="T14" fmla="*/ 46 w 101"/>
                  <a:gd name="T15" fmla="*/ 48 h 50"/>
                  <a:gd name="T16" fmla="*/ 40 w 101"/>
                  <a:gd name="T17" fmla="*/ 41 h 50"/>
                  <a:gd name="T18" fmla="*/ 6 w 101"/>
                  <a:gd name="T19" fmla="*/ 4 h 50"/>
                  <a:gd name="T20" fmla="*/ 0 w 101"/>
                  <a:gd name="T21" fmla="*/ 0 h 50"/>
                  <a:gd name="T22" fmla="*/ 45 w 101"/>
                  <a:gd name="T23" fmla="*/ 50 h 50"/>
                  <a:gd name="T24" fmla="*/ 101 w 101"/>
                  <a:gd name="T25" fmla="*/ 20 h 50"/>
                  <a:gd name="T26" fmla="*/ 0 w 101"/>
                  <a:gd name="T2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50">
                    <a:moveTo>
                      <a:pt x="6" y="4"/>
                    </a:moveTo>
                    <a:lnTo>
                      <a:pt x="4" y="2"/>
                    </a:lnTo>
                    <a:lnTo>
                      <a:pt x="7" y="3"/>
                    </a:lnTo>
                    <a:lnTo>
                      <a:pt x="95" y="20"/>
                    </a:lnTo>
                    <a:lnTo>
                      <a:pt x="97" y="20"/>
                    </a:lnTo>
                    <a:lnTo>
                      <a:pt x="95" y="21"/>
                    </a:lnTo>
                    <a:lnTo>
                      <a:pt x="54" y="43"/>
                    </a:lnTo>
                    <a:lnTo>
                      <a:pt x="46" y="48"/>
                    </a:lnTo>
                    <a:lnTo>
                      <a:pt x="40" y="41"/>
                    </a:lnTo>
                    <a:lnTo>
                      <a:pt x="6" y="4"/>
                    </a:lnTo>
                    <a:close/>
                    <a:moveTo>
                      <a:pt x="0" y="0"/>
                    </a:moveTo>
                    <a:lnTo>
                      <a:pt x="45" y="50"/>
                    </a:lnTo>
                    <a:lnTo>
                      <a:pt x="101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0" name="Freeform 2251"/>
              <p:cNvSpPr>
                <a:spLocks noEditPoints="1"/>
              </p:cNvSpPr>
              <p:nvPr/>
            </p:nvSpPr>
            <p:spPr bwMode="auto">
              <a:xfrm>
                <a:off x="5754" y="1725"/>
                <a:ext cx="101" cy="50"/>
              </a:xfrm>
              <a:custGeom>
                <a:avLst/>
                <a:gdLst>
                  <a:gd name="T0" fmla="*/ 6 w 101"/>
                  <a:gd name="T1" fmla="*/ 4 h 50"/>
                  <a:gd name="T2" fmla="*/ 4 w 101"/>
                  <a:gd name="T3" fmla="*/ 2 h 50"/>
                  <a:gd name="T4" fmla="*/ 7 w 101"/>
                  <a:gd name="T5" fmla="*/ 3 h 50"/>
                  <a:gd name="T6" fmla="*/ 95 w 101"/>
                  <a:gd name="T7" fmla="*/ 20 h 50"/>
                  <a:gd name="T8" fmla="*/ 97 w 101"/>
                  <a:gd name="T9" fmla="*/ 20 h 50"/>
                  <a:gd name="T10" fmla="*/ 95 w 101"/>
                  <a:gd name="T11" fmla="*/ 21 h 50"/>
                  <a:gd name="T12" fmla="*/ 54 w 101"/>
                  <a:gd name="T13" fmla="*/ 43 h 50"/>
                  <a:gd name="T14" fmla="*/ 46 w 101"/>
                  <a:gd name="T15" fmla="*/ 48 h 50"/>
                  <a:gd name="T16" fmla="*/ 40 w 101"/>
                  <a:gd name="T17" fmla="*/ 41 h 50"/>
                  <a:gd name="T18" fmla="*/ 6 w 101"/>
                  <a:gd name="T19" fmla="*/ 4 h 50"/>
                  <a:gd name="T20" fmla="*/ 0 w 101"/>
                  <a:gd name="T21" fmla="*/ 0 h 50"/>
                  <a:gd name="T22" fmla="*/ 45 w 101"/>
                  <a:gd name="T23" fmla="*/ 50 h 50"/>
                  <a:gd name="T24" fmla="*/ 101 w 101"/>
                  <a:gd name="T25" fmla="*/ 20 h 50"/>
                  <a:gd name="T26" fmla="*/ 0 w 101"/>
                  <a:gd name="T2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50">
                    <a:moveTo>
                      <a:pt x="6" y="4"/>
                    </a:moveTo>
                    <a:lnTo>
                      <a:pt x="4" y="2"/>
                    </a:lnTo>
                    <a:lnTo>
                      <a:pt x="7" y="3"/>
                    </a:lnTo>
                    <a:lnTo>
                      <a:pt x="95" y="20"/>
                    </a:lnTo>
                    <a:lnTo>
                      <a:pt x="97" y="20"/>
                    </a:lnTo>
                    <a:lnTo>
                      <a:pt x="95" y="21"/>
                    </a:lnTo>
                    <a:lnTo>
                      <a:pt x="54" y="43"/>
                    </a:lnTo>
                    <a:lnTo>
                      <a:pt x="46" y="48"/>
                    </a:lnTo>
                    <a:lnTo>
                      <a:pt x="40" y="41"/>
                    </a:lnTo>
                    <a:lnTo>
                      <a:pt x="6" y="4"/>
                    </a:lnTo>
                    <a:moveTo>
                      <a:pt x="0" y="0"/>
                    </a:moveTo>
                    <a:lnTo>
                      <a:pt x="45" y="50"/>
                    </a:lnTo>
                    <a:lnTo>
                      <a:pt x="101" y="2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1" name="Freeform 2252"/>
              <p:cNvSpPr/>
              <p:nvPr/>
            </p:nvSpPr>
            <p:spPr bwMode="auto">
              <a:xfrm>
                <a:off x="5527" y="1870"/>
                <a:ext cx="30" cy="37"/>
              </a:xfrm>
              <a:custGeom>
                <a:avLst/>
                <a:gdLst>
                  <a:gd name="T0" fmla="*/ 19 w 29"/>
                  <a:gd name="T1" fmla="*/ 0 h 35"/>
                  <a:gd name="T2" fmla="*/ 16 w 29"/>
                  <a:gd name="T3" fmla="*/ 3 h 35"/>
                  <a:gd name="T4" fmla="*/ 0 w 29"/>
                  <a:gd name="T5" fmla="*/ 33 h 35"/>
                  <a:gd name="T6" fmla="*/ 2 w 29"/>
                  <a:gd name="T7" fmla="*/ 35 h 35"/>
                  <a:gd name="T8" fmla="*/ 26 w 29"/>
                  <a:gd name="T9" fmla="*/ 24 h 35"/>
                  <a:gd name="T10" fmla="*/ 26 w 29"/>
                  <a:gd name="T11" fmla="*/ 21 h 35"/>
                  <a:gd name="T12" fmla="*/ 29 w 29"/>
                  <a:gd name="T13" fmla="*/ 14 h 35"/>
                  <a:gd name="T14" fmla="*/ 19 w 29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5">
                    <a:moveTo>
                      <a:pt x="19" y="0"/>
                    </a:moveTo>
                    <a:cubicBezTo>
                      <a:pt x="19" y="1"/>
                      <a:pt x="18" y="2"/>
                      <a:pt x="16" y="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" y="34"/>
                      <a:pt x="2" y="35"/>
                      <a:pt x="2" y="3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6" y="18"/>
                      <a:pt x="27" y="16"/>
                      <a:pt x="29" y="14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2" name="Freeform 2253"/>
              <p:cNvSpPr/>
              <p:nvPr/>
            </p:nvSpPr>
            <p:spPr bwMode="auto">
              <a:xfrm>
                <a:off x="5554" y="1885"/>
                <a:ext cx="7" cy="10"/>
              </a:xfrm>
              <a:custGeom>
                <a:avLst/>
                <a:gdLst>
                  <a:gd name="T0" fmla="*/ 3 w 7"/>
                  <a:gd name="T1" fmla="*/ 0 h 10"/>
                  <a:gd name="T2" fmla="*/ 0 w 7"/>
                  <a:gd name="T3" fmla="*/ 7 h 10"/>
                  <a:gd name="T4" fmla="*/ 0 w 7"/>
                  <a:gd name="T5" fmla="*/ 10 h 10"/>
                  <a:gd name="T6" fmla="*/ 7 w 7"/>
                  <a:gd name="T7" fmla="*/ 6 h 10"/>
                  <a:gd name="T8" fmla="*/ 3 w 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3" y="0"/>
                    </a:moveTo>
                    <a:cubicBezTo>
                      <a:pt x="1" y="2"/>
                      <a:pt x="0" y="4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3" name="Freeform 2254"/>
              <p:cNvSpPr/>
              <p:nvPr/>
            </p:nvSpPr>
            <p:spPr bwMode="auto">
              <a:xfrm>
                <a:off x="5524" y="1905"/>
                <a:ext cx="5" cy="5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4 w 4"/>
                  <a:gd name="T5" fmla="*/ 2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4" name="Freeform 2255"/>
              <p:cNvSpPr/>
              <p:nvPr/>
            </p:nvSpPr>
            <p:spPr bwMode="auto">
              <a:xfrm>
                <a:off x="5543" y="1869"/>
                <a:ext cx="4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5" name="Freeform 2256"/>
              <p:cNvSpPr/>
              <p:nvPr/>
            </p:nvSpPr>
            <p:spPr bwMode="auto">
              <a:xfrm>
                <a:off x="5521" y="1868"/>
                <a:ext cx="42" cy="44"/>
              </a:xfrm>
              <a:custGeom>
                <a:avLst/>
                <a:gdLst>
                  <a:gd name="T0" fmla="*/ 23 w 39"/>
                  <a:gd name="T1" fmla="*/ 0 h 42"/>
                  <a:gd name="T2" fmla="*/ 0 w 39"/>
                  <a:gd name="T3" fmla="*/ 42 h 42"/>
                  <a:gd name="T4" fmla="*/ 0 w 39"/>
                  <a:gd name="T5" fmla="*/ 42 h 42"/>
                  <a:gd name="T6" fmla="*/ 1 w 39"/>
                  <a:gd name="T7" fmla="*/ 42 h 42"/>
                  <a:gd name="T8" fmla="*/ 39 w 39"/>
                  <a:gd name="T9" fmla="*/ 24 h 42"/>
                  <a:gd name="T10" fmla="*/ 38 w 39"/>
                  <a:gd name="T11" fmla="*/ 22 h 42"/>
                  <a:gd name="T12" fmla="*/ 31 w 39"/>
                  <a:gd name="T13" fmla="*/ 26 h 42"/>
                  <a:gd name="T14" fmla="*/ 7 w 39"/>
                  <a:gd name="T15" fmla="*/ 37 h 42"/>
                  <a:gd name="T16" fmla="*/ 3 w 39"/>
                  <a:gd name="T17" fmla="*/ 40 h 42"/>
                  <a:gd name="T18" fmla="*/ 5 w 39"/>
                  <a:gd name="T19" fmla="*/ 35 h 42"/>
                  <a:gd name="T20" fmla="*/ 21 w 39"/>
                  <a:gd name="T21" fmla="*/ 5 h 42"/>
                  <a:gd name="T22" fmla="*/ 24 w 39"/>
                  <a:gd name="T23" fmla="*/ 1 h 42"/>
                  <a:gd name="T24" fmla="*/ 23 w 39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42">
                    <a:moveTo>
                      <a:pt x="23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6" name="Freeform 2257"/>
              <p:cNvSpPr/>
              <p:nvPr/>
            </p:nvSpPr>
            <p:spPr bwMode="auto">
              <a:xfrm>
                <a:off x="5546" y="1826"/>
                <a:ext cx="21" cy="67"/>
              </a:xfrm>
              <a:custGeom>
                <a:avLst/>
                <a:gdLst>
                  <a:gd name="T0" fmla="*/ 21 w 21"/>
                  <a:gd name="T1" fmla="*/ 0 h 67"/>
                  <a:gd name="T2" fmla="*/ 21 w 21"/>
                  <a:gd name="T3" fmla="*/ 0 h 67"/>
                  <a:gd name="T4" fmla="*/ 18 w 21"/>
                  <a:gd name="T5" fmla="*/ 66 h 67"/>
                  <a:gd name="T6" fmla="*/ 0 w 21"/>
                  <a:gd name="T7" fmla="*/ 40 h 67"/>
                  <a:gd name="T8" fmla="*/ 0 w 21"/>
                  <a:gd name="T9" fmla="*/ 42 h 67"/>
                  <a:gd name="T10" fmla="*/ 1 w 21"/>
                  <a:gd name="T11" fmla="*/ 43 h 67"/>
                  <a:gd name="T12" fmla="*/ 1 w 21"/>
                  <a:gd name="T13" fmla="*/ 44 h 67"/>
                  <a:gd name="T14" fmla="*/ 11 w 21"/>
                  <a:gd name="T15" fmla="*/ 59 h 67"/>
                  <a:gd name="T16" fmla="*/ 15 w 21"/>
                  <a:gd name="T17" fmla="*/ 65 h 67"/>
                  <a:gd name="T18" fmla="*/ 17 w 21"/>
                  <a:gd name="T19" fmla="*/ 67 h 67"/>
                  <a:gd name="T20" fmla="*/ 18 w 21"/>
                  <a:gd name="T21" fmla="*/ 66 h 67"/>
                  <a:gd name="T22" fmla="*/ 21 w 21"/>
                  <a:gd name="T2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67">
                    <a:moveTo>
                      <a:pt x="21" y="0"/>
                    </a:moveTo>
                    <a:lnTo>
                      <a:pt x="21" y="0"/>
                    </a:lnTo>
                    <a:lnTo>
                      <a:pt x="18" y="66"/>
                    </a:lnTo>
                    <a:lnTo>
                      <a:pt x="0" y="40"/>
                    </a:lnTo>
                    <a:lnTo>
                      <a:pt x="0" y="42"/>
                    </a:lnTo>
                    <a:lnTo>
                      <a:pt x="1" y="43"/>
                    </a:lnTo>
                    <a:lnTo>
                      <a:pt x="1" y="44"/>
                    </a:lnTo>
                    <a:lnTo>
                      <a:pt x="11" y="59"/>
                    </a:lnTo>
                    <a:lnTo>
                      <a:pt x="15" y="65"/>
                    </a:lnTo>
                    <a:lnTo>
                      <a:pt x="17" y="67"/>
                    </a:lnTo>
                    <a:lnTo>
                      <a:pt x="18" y="6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7" name="Freeform 2258"/>
              <p:cNvSpPr/>
              <p:nvPr/>
            </p:nvSpPr>
            <p:spPr bwMode="auto">
              <a:xfrm>
                <a:off x="5546" y="1826"/>
                <a:ext cx="21" cy="67"/>
              </a:xfrm>
              <a:custGeom>
                <a:avLst/>
                <a:gdLst>
                  <a:gd name="T0" fmla="*/ 21 w 21"/>
                  <a:gd name="T1" fmla="*/ 0 h 67"/>
                  <a:gd name="T2" fmla="*/ 21 w 21"/>
                  <a:gd name="T3" fmla="*/ 0 h 67"/>
                  <a:gd name="T4" fmla="*/ 18 w 21"/>
                  <a:gd name="T5" fmla="*/ 66 h 67"/>
                  <a:gd name="T6" fmla="*/ 0 w 21"/>
                  <a:gd name="T7" fmla="*/ 40 h 67"/>
                  <a:gd name="T8" fmla="*/ 0 w 21"/>
                  <a:gd name="T9" fmla="*/ 42 h 67"/>
                  <a:gd name="T10" fmla="*/ 1 w 21"/>
                  <a:gd name="T11" fmla="*/ 43 h 67"/>
                  <a:gd name="T12" fmla="*/ 1 w 21"/>
                  <a:gd name="T13" fmla="*/ 44 h 67"/>
                  <a:gd name="T14" fmla="*/ 11 w 21"/>
                  <a:gd name="T15" fmla="*/ 59 h 67"/>
                  <a:gd name="T16" fmla="*/ 15 w 21"/>
                  <a:gd name="T17" fmla="*/ 65 h 67"/>
                  <a:gd name="T18" fmla="*/ 17 w 21"/>
                  <a:gd name="T19" fmla="*/ 67 h 67"/>
                  <a:gd name="T20" fmla="*/ 18 w 21"/>
                  <a:gd name="T21" fmla="*/ 66 h 67"/>
                  <a:gd name="T22" fmla="*/ 21 w 21"/>
                  <a:gd name="T2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67">
                    <a:moveTo>
                      <a:pt x="21" y="0"/>
                    </a:moveTo>
                    <a:lnTo>
                      <a:pt x="21" y="0"/>
                    </a:lnTo>
                    <a:lnTo>
                      <a:pt x="18" y="66"/>
                    </a:lnTo>
                    <a:lnTo>
                      <a:pt x="0" y="40"/>
                    </a:lnTo>
                    <a:lnTo>
                      <a:pt x="0" y="42"/>
                    </a:lnTo>
                    <a:lnTo>
                      <a:pt x="1" y="43"/>
                    </a:lnTo>
                    <a:lnTo>
                      <a:pt x="1" y="44"/>
                    </a:lnTo>
                    <a:lnTo>
                      <a:pt x="11" y="59"/>
                    </a:lnTo>
                    <a:lnTo>
                      <a:pt x="15" y="65"/>
                    </a:lnTo>
                    <a:lnTo>
                      <a:pt x="17" y="67"/>
                    </a:lnTo>
                    <a:lnTo>
                      <a:pt x="18" y="66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8" name="Oval 2259"/>
              <p:cNvSpPr>
                <a:spLocks noChangeArrowheads="1"/>
              </p:cNvSpPr>
              <p:nvPr/>
            </p:nvSpPr>
            <p:spPr bwMode="auto">
              <a:xfrm>
                <a:off x="5521" y="1912"/>
                <a:ext cx="1" cy="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9" name="Freeform 2260"/>
              <p:cNvSpPr/>
              <p:nvPr/>
            </p:nvSpPr>
            <p:spPr bwMode="auto">
              <a:xfrm>
                <a:off x="5520" y="1912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0" name="Freeform 2261"/>
              <p:cNvSpPr>
                <a:spLocks noEditPoints="1"/>
              </p:cNvSpPr>
              <p:nvPr/>
            </p:nvSpPr>
            <p:spPr bwMode="auto">
              <a:xfrm>
                <a:off x="5197" y="2005"/>
                <a:ext cx="99" cy="68"/>
              </a:xfrm>
              <a:custGeom>
                <a:avLst/>
                <a:gdLst>
                  <a:gd name="T0" fmla="*/ 1 w 94"/>
                  <a:gd name="T1" fmla="*/ 3 h 65"/>
                  <a:gd name="T2" fmla="*/ 0 w 94"/>
                  <a:gd name="T3" fmla="*/ 4 h 65"/>
                  <a:gd name="T4" fmla="*/ 7 w 94"/>
                  <a:gd name="T5" fmla="*/ 31 h 65"/>
                  <a:gd name="T6" fmla="*/ 17 w 94"/>
                  <a:gd name="T7" fmla="*/ 65 h 65"/>
                  <a:gd name="T8" fmla="*/ 19 w 94"/>
                  <a:gd name="T9" fmla="*/ 65 h 65"/>
                  <a:gd name="T10" fmla="*/ 53 w 94"/>
                  <a:gd name="T11" fmla="*/ 40 h 65"/>
                  <a:gd name="T12" fmla="*/ 1 w 94"/>
                  <a:gd name="T13" fmla="*/ 3 h 65"/>
                  <a:gd name="T14" fmla="*/ 4 w 94"/>
                  <a:gd name="T15" fmla="*/ 0 h 65"/>
                  <a:gd name="T16" fmla="*/ 3 w 94"/>
                  <a:gd name="T17" fmla="*/ 1 h 65"/>
                  <a:gd name="T18" fmla="*/ 55 w 94"/>
                  <a:gd name="T19" fmla="*/ 38 h 65"/>
                  <a:gd name="T20" fmla="*/ 94 w 94"/>
                  <a:gd name="T21" fmla="*/ 10 h 65"/>
                  <a:gd name="T22" fmla="*/ 93 w 94"/>
                  <a:gd name="T23" fmla="*/ 6 h 65"/>
                  <a:gd name="T24" fmla="*/ 4 w 94"/>
                  <a:gd name="T2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4" h="65">
                    <a:moveTo>
                      <a:pt x="1" y="3"/>
                    </a:moveTo>
                    <a:cubicBezTo>
                      <a:pt x="1" y="4"/>
                      <a:pt x="0" y="4"/>
                      <a:pt x="0" y="4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8" y="65"/>
                      <a:pt x="18" y="65"/>
                      <a:pt x="19" y="65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1" y="3"/>
                      <a:pt x="1" y="3"/>
                      <a:pt x="1" y="3"/>
                    </a:cubicBezTo>
                    <a:moveTo>
                      <a:pt x="4" y="0"/>
                    </a:moveTo>
                    <a:cubicBezTo>
                      <a:pt x="3" y="0"/>
                      <a:pt x="3" y="0"/>
                      <a:pt x="3" y="1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3" y="9"/>
                      <a:pt x="93" y="7"/>
                      <a:pt x="93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1" name="Freeform 2262"/>
              <p:cNvSpPr/>
              <p:nvPr/>
            </p:nvSpPr>
            <p:spPr bwMode="auto">
              <a:xfrm>
                <a:off x="5215" y="2073"/>
                <a:ext cx="2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2" name="Freeform 2263"/>
              <p:cNvSpPr>
                <a:spLocks noEditPoints="1"/>
              </p:cNvSpPr>
              <p:nvPr/>
            </p:nvSpPr>
            <p:spPr bwMode="auto">
              <a:xfrm>
                <a:off x="5196" y="2005"/>
                <a:ext cx="5" cy="4"/>
              </a:xfrm>
              <a:custGeom>
                <a:avLst/>
                <a:gdLst>
                  <a:gd name="T0" fmla="*/ 0 w 5"/>
                  <a:gd name="T1" fmla="*/ 1 h 4"/>
                  <a:gd name="T2" fmla="*/ 1 w 5"/>
                  <a:gd name="T3" fmla="*/ 4 h 4"/>
                  <a:gd name="T4" fmla="*/ 2 w 5"/>
                  <a:gd name="T5" fmla="*/ 3 h 4"/>
                  <a:gd name="T6" fmla="*/ 0 w 5"/>
                  <a:gd name="T7" fmla="*/ 1 h 4"/>
                  <a:gd name="T8" fmla="*/ 3 w 5"/>
                  <a:gd name="T9" fmla="*/ 0 h 4"/>
                  <a:gd name="T10" fmla="*/ 4 w 5"/>
                  <a:gd name="T11" fmla="*/ 1 h 4"/>
                  <a:gd name="T12" fmla="*/ 5 w 5"/>
                  <a:gd name="T13" fmla="*/ 0 h 4"/>
                  <a:gd name="T14" fmla="*/ 3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3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3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3" name="Freeform 2264"/>
              <p:cNvSpPr/>
              <p:nvPr/>
            </p:nvSpPr>
            <p:spPr bwMode="auto">
              <a:xfrm>
                <a:off x="5295" y="2011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4 h 4"/>
                  <a:gd name="T4" fmla="*/ 5 w 5"/>
                  <a:gd name="T5" fmla="*/ 0 h 4"/>
                  <a:gd name="T6" fmla="*/ 0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4" name="Freeform 2265"/>
              <p:cNvSpPr>
                <a:spLocks noEditPoints="1"/>
              </p:cNvSpPr>
              <p:nvPr/>
            </p:nvSpPr>
            <p:spPr bwMode="auto">
              <a:xfrm>
                <a:off x="5195" y="2004"/>
                <a:ext cx="60" cy="71"/>
              </a:xfrm>
              <a:custGeom>
                <a:avLst/>
                <a:gdLst>
                  <a:gd name="T0" fmla="*/ 9 w 60"/>
                  <a:gd name="T1" fmla="*/ 34 h 71"/>
                  <a:gd name="T2" fmla="*/ 20 w 60"/>
                  <a:gd name="T3" fmla="*/ 71 h 71"/>
                  <a:gd name="T4" fmla="*/ 20 w 60"/>
                  <a:gd name="T5" fmla="*/ 69 h 71"/>
                  <a:gd name="T6" fmla="*/ 9 w 60"/>
                  <a:gd name="T7" fmla="*/ 34 h 71"/>
                  <a:gd name="T8" fmla="*/ 0 w 60"/>
                  <a:gd name="T9" fmla="*/ 0 h 71"/>
                  <a:gd name="T10" fmla="*/ 1 w 60"/>
                  <a:gd name="T11" fmla="*/ 2 h 71"/>
                  <a:gd name="T12" fmla="*/ 3 w 60"/>
                  <a:gd name="T13" fmla="*/ 4 h 71"/>
                  <a:gd name="T14" fmla="*/ 58 w 60"/>
                  <a:gd name="T15" fmla="*/ 43 h 71"/>
                  <a:gd name="T16" fmla="*/ 60 w 60"/>
                  <a:gd name="T17" fmla="*/ 41 h 71"/>
                  <a:gd name="T18" fmla="*/ 5 w 60"/>
                  <a:gd name="T19" fmla="*/ 2 h 71"/>
                  <a:gd name="T20" fmla="*/ 4 w 60"/>
                  <a:gd name="T21" fmla="*/ 1 h 71"/>
                  <a:gd name="T22" fmla="*/ 0 w 60"/>
                  <a:gd name="T23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71">
                    <a:moveTo>
                      <a:pt x="9" y="34"/>
                    </a:moveTo>
                    <a:lnTo>
                      <a:pt x="20" y="71"/>
                    </a:lnTo>
                    <a:lnTo>
                      <a:pt x="20" y="69"/>
                    </a:lnTo>
                    <a:lnTo>
                      <a:pt x="9" y="34"/>
                    </a:lnTo>
                    <a:close/>
                    <a:moveTo>
                      <a:pt x="0" y="0"/>
                    </a:moveTo>
                    <a:lnTo>
                      <a:pt x="1" y="2"/>
                    </a:lnTo>
                    <a:lnTo>
                      <a:pt x="3" y="4"/>
                    </a:lnTo>
                    <a:lnTo>
                      <a:pt x="58" y="43"/>
                    </a:lnTo>
                    <a:lnTo>
                      <a:pt x="60" y="41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5" name="Freeform 2266"/>
              <p:cNvSpPr>
                <a:spLocks noEditPoints="1"/>
              </p:cNvSpPr>
              <p:nvPr/>
            </p:nvSpPr>
            <p:spPr bwMode="auto">
              <a:xfrm>
                <a:off x="5195" y="2004"/>
                <a:ext cx="60" cy="71"/>
              </a:xfrm>
              <a:custGeom>
                <a:avLst/>
                <a:gdLst>
                  <a:gd name="T0" fmla="*/ 9 w 60"/>
                  <a:gd name="T1" fmla="*/ 34 h 71"/>
                  <a:gd name="T2" fmla="*/ 20 w 60"/>
                  <a:gd name="T3" fmla="*/ 71 h 71"/>
                  <a:gd name="T4" fmla="*/ 20 w 60"/>
                  <a:gd name="T5" fmla="*/ 69 h 71"/>
                  <a:gd name="T6" fmla="*/ 9 w 60"/>
                  <a:gd name="T7" fmla="*/ 34 h 71"/>
                  <a:gd name="T8" fmla="*/ 0 w 60"/>
                  <a:gd name="T9" fmla="*/ 0 h 71"/>
                  <a:gd name="T10" fmla="*/ 1 w 60"/>
                  <a:gd name="T11" fmla="*/ 2 h 71"/>
                  <a:gd name="T12" fmla="*/ 3 w 60"/>
                  <a:gd name="T13" fmla="*/ 4 h 71"/>
                  <a:gd name="T14" fmla="*/ 58 w 60"/>
                  <a:gd name="T15" fmla="*/ 43 h 71"/>
                  <a:gd name="T16" fmla="*/ 60 w 60"/>
                  <a:gd name="T17" fmla="*/ 41 h 71"/>
                  <a:gd name="T18" fmla="*/ 5 w 60"/>
                  <a:gd name="T19" fmla="*/ 2 h 71"/>
                  <a:gd name="T20" fmla="*/ 4 w 60"/>
                  <a:gd name="T21" fmla="*/ 1 h 71"/>
                  <a:gd name="T22" fmla="*/ 0 w 60"/>
                  <a:gd name="T23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71">
                    <a:moveTo>
                      <a:pt x="9" y="34"/>
                    </a:moveTo>
                    <a:lnTo>
                      <a:pt x="20" y="71"/>
                    </a:lnTo>
                    <a:lnTo>
                      <a:pt x="20" y="69"/>
                    </a:lnTo>
                    <a:lnTo>
                      <a:pt x="9" y="34"/>
                    </a:lnTo>
                    <a:moveTo>
                      <a:pt x="0" y="0"/>
                    </a:moveTo>
                    <a:lnTo>
                      <a:pt x="1" y="2"/>
                    </a:lnTo>
                    <a:lnTo>
                      <a:pt x="3" y="4"/>
                    </a:lnTo>
                    <a:lnTo>
                      <a:pt x="58" y="43"/>
                    </a:lnTo>
                    <a:lnTo>
                      <a:pt x="60" y="41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6" name="Freeform 2267"/>
              <p:cNvSpPr>
                <a:spLocks noEditPoints="1"/>
              </p:cNvSpPr>
              <p:nvPr/>
            </p:nvSpPr>
            <p:spPr bwMode="auto">
              <a:xfrm>
                <a:off x="5193" y="2003"/>
                <a:ext cx="112" cy="75"/>
              </a:xfrm>
              <a:custGeom>
                <a:avLst/>
                <a:gdLst>
                  <a:gd name="T0" fmla="*/ 112 w 112"/>
                  <a:gd name="T1" fmla="*/ 7 h 75"/>
                  <a:gd name="T2" fmla="*/ 112 w 112"/>
                  <a:gd name="T3" fmla="*/ 7 h 75"/>
                  <a:gd name="T4" fmla="*/ 3 w 112"/>
                  <a:gd name="T5" fmla="*/ 3 h 75"/>
                  <a:gd name="T6" fmla="*/ 2 w 112"/>
                  <a:gd name="T7" fmla="*/ 1 h 75"/>
                  <a:gd name="T8" fmla="*/ 6 w 112"/>
                  <a:gd name="T9" fmla="*/ 2 h 75"/>
                  <a:gd name="T10" fmla="*/ 8 w 112"/>
                  <a:gd name="T11" fmla="*/ 2 h 75"/>
                  <a:gd name="T12" fmla="*/ 102 w 112"/>
                  <a:gd name="T13" fmla="*/ 8 h 75"/>
                  <a:gd name="T14" fmla="*/ 107 w 112"/>
                  <a:gd name="T15" fmla="*/ 8 h 75"/>
                  <a:gd name="T16" fmla="*/ 103 w 112"/>
                  <a:gd name="T17" fmla="*/ 12 h 75"/>
                  <a:gd name="T18" fmla="*/ 62 w 112"/>
                  <a:gd name="T19" fmla="*/ 42 h 75"/>
                  <a:gd name="T20" fmla="*/ 60 w 112"/>
                  <a:gd name="T21" fmla="*/ 44 h 75"/>
                  <a:gd name="T22" fmla="*/ 24 w 112"/>
                  <a:gd name="T23" fmla="*/ 70 h 75"/>
                  <a:gd name="T24" fmla="*/ 22 w 112"/>
                  <a:gd name="T25" fmla="*/ 72 h 75"/>
                  <a:gd name="T26" fmla="*/ 11 w 112"/>
                  <a:gd name="T27" fmla="*/ 35 h 75"/>
                  <a:gd name="T28" fmla="*/ 4 w 112"/>
                  <a:gd name="T29" fmla="*/ 6 h 75"/>
                  <a:gd name="T30" fmla="*/ 3 w 112"/>
                  <a:gd name="T31" fmla="*/ 3 h 75"/>
                  <a:gd name="T32" fmla="*/ 0 w 112"/>
                  <a:gd name="T33" fmla="*/ 0 h 75"/>
                  <a:gd name="T34" fmla="*/ 22 w 112"/>
                  <a:gd name="T35" fmla="*/ 75 h 75"/>
                  <a:gd name="T36" fmla="*/ 112 w 112"/>
                  <a:gd name="T37" fmla="*/ 7 h 75"/>
                  <a:gd name="T38" fmla="*/ 0 w 112"/>
                  <a:gd name="T3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2" h="75">
                    <a:moveTo>
                      <a:pt x="112" y="7"/>
                    </a:moveTo>
                    <a:lnTo>
                      <a:pt x="112" y="7"/>
                    </a:lnTo>
                    <a:close/>
                    <a:moveTo>
                      <a:pt x="3" y="3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02" y="8"/>
                    </a:lnTo>
                    <a:lnTo>
                      <a:pt x="107" y="8"/>
                    </a:lnTo>
                    <a:lnTo>
                      <a:pt x="103" y="12"/>
                    </a:lnTo>
                    <a:lnTo>
                      <a:pt x="62" y="42"/>
                    </a:lnTo>
                    <a:lnTo>
                      <a:pt x="60" y="44"/>
                    </a:lnTo>
                    <a:lnTo>
                      <a:pt x="24" y="70"/>
                    </a:lnTo>
                    <a:lnTo>
                      <a:pt x="22" y="72"/>
                    </a:lnTo>
                    <a:lnTo>
                      <a:pt x="11" y="35"/>
                    </a:lnTo>
                    <a:lnTo>
                      <a:pt x="4" y="6"/>
                    </a:lnTo>
                    <a:lnTo>
                      <a:pt x="3" y="3"/>
                    </a:lnTo>
                    <a:close/>
                    <a:moveTo>
                      <a:pt x="0" y="0"/>
                    </a:moveTo>
                    <a:lnTo>
                      <a:pt x="22" y="75"/>
                    </a:lnTo>
                    <a:lnTo>
                      <a:pt x="112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7" name="Freeform 2268"/>
              <p:cNvSpPr>
                <a:spLocks noEditPoints="1"/>
              </p:cNvSpPr>
              <p:nvPr/>
            </p:nvSpPr>
            <p:spPr bwMode="auto">
              <a:xfrm>
                <a:off x="5193" y="2003"/>
                <a:ext cx="112" cy="75"/>
              </a:xfrm>
              <a:custGeom>
                <a:avLst/>
                <a:gdLst>
                  <a:gd name="T0" fmla="*/ 112 w 112"/>
                  <a:gd name="T1" fmla="*/ 7 h 75"/>
                  <a:gd name="T2" fmla="*/ 112 w 112"/>
                  <a:gd name="T3" fmla="*/ 7 h 75"/>
                  <a:gd name="T4" fmla="*/ 3 w 112"/>
                  <a:gd name="T5" fmla="*/ 3 h 75"/>
                  <a:gd name="T6" fmla="*/ 2 w 112"/>
                  <a:gd name="T7" fmla="*/ 1 h 75"/>
                  <a:gd name="T8" fmla="*/ 6 w 112"/>
                  <a:gd name="T9" fmla="*/ 2 h 75"/>
                  <a:gd name="T10" fmla="*/ 8 w 112"/>
                  <a:gd name="T11" fmla="*/ 2 h 75"/>
                  <a:gd name="T12" fmla="*/ 102 w 112"/>
                  <a:gd name="T13" fmla="*/ 8 h 75"/>
                  <a:gd name="T14" fmla="*/ 107 w 112"/>
                  <a:gd name="T15" fmla="*/ 8 h 75"/>
                  <a:gd name="T16" fmla="*/ 103 w 112"/>
                  <a:gd name="T17" fmla="*/ 12 h 75"/>
                  <a:gd name="T18" fmla="*/ 62 w 112"/>
                  <a:gd name="T19" fmla="*/ 42 h 75"/>
                  <a:gd name="T20" fmla="*/ 60 w 112"/>
                  <a:gd name="T21" fmla="*/ 44 h 75"/>
                  <a:gd name="T22" fmla="*/ 24 w 112"/>
                  <a:gd name="T23" fmla="*/ 70 h 75"/>
                  <a:gd name="T24" fmla="*/ 22 w 112"/>
                  <a:gd name="T25" fmla="*/ 72 h 75"/>
                  <a:gd name="T26" fmla="*/ 11 w 112"/>
                  <a:gd name="T27" fmla="*/ 35 h 75"/>
                  <a:gd name="T28" fmla="*/ 4 w 112"/>
                  <a:gd name="T29" fmla="*/ 6 h 75"/>
                  <a:gd name="T30" fmla="*/ 3 w 112"/>
                  <a:gd name="T31" fmla="*/ 3 h 75"/>
                  <a:gd name="T32" fmla="*/ 0 w 112"/>
                  <a:gd name="T33" fmla="*/ 0 h 75"/>
                  <a:gd name="T34" fmla="*/ 22 w 112"/>
                  <a:gd name="T35" fmla="*/ 75 h 75"/>
                  <a:gd name="T36" fmla="*/ 112 w 112"/>
                  <a:gd name="T37" fmla="*/ 7 h 75"/>
                  <a:gd name="T38" fmla="*/ 0 w 112"/>
                  <a:gd name="T3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2" h="75">
                    <a:moveTo>
                      <a:pt x="112" y="7"/>
                    </a:moveTo>
                    <a:lnTo>
                      <a:pt x="112" y="7"/>
                    </a:lnTo>
                    <a:moveTo>
                      <a:pt x="3" y="3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02" y="8"/>
                    </a:lnTo>
                    <a:lnTo>
                      <a:pt x="107" y="8"/>
                    </a:lnTo>
                    <a:lnTo>
                      <a:pt x="103" y="12"/>
                    </a:lnTo>
                    <a:lnTo>
                      <a:pt x="62" y="42"/>
                    </a:lnTo>
                    <a:lnTo>
                      <a:pt x="60" y="44"/>
                    </a:lnTo>
                    <a:lnTo>
                      <a:pt x="24" y="70"/>
                    </a:lnTo>
                    <a:lnTo>
                      <a:pt x="22" y="72"/>
                    </a:lnTo>
                    <a:lnTo>
                      <a:pt x="11" y="35"/>
                    </a:lnTo>
                    <a:lnTo>
                      <a:pt x="4" y="6"/>
                    </a:lnTo>
                    <a:lnTo>
                      <a:pt x="3" y="3"/>
                    </a:lnTo>
                    <a:moveTo>
                      <a:pt x="0" y="0"/>
                    </a:moveTo>
                    <a:lnTo>
                      <a:pt x="22" y="75"/>
                    </a:lnTo>
                    <a:lnTo>
                      <a:pt x="112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8" name="Freeform 2269"/>
              <p:cNvSpPr/>
              <p:nvPr/>
            </p:nvSpPr>
            <p:spPr bwMode="auto">
              <a:xfrm>
                <a:off x="5515" y="1815"/>
                <a:ext cx="48" cy="46"/>
              </a:xfrm>
              <a:custGeom>
                <a:avLst/>
                <a:gdLst>
                  <a:gd name="T0" fmla="*/ 3 w 45"/>
                  <a:gd name="T1" fmla="*/ 0 h 44"/>
                  <a:gd name="T2" fmla="*/ 0 w 45"/>
                  <a:gd name="T3" fmla="*/ 3 h 44"/>
                  <a:gd name="T4" fmla="*/ 26 w 45"/>
                  <a:gd name="T5" fmla="*/ 41 h 44"/>
                  <a:gd name="T6" fmla="*/ 30 w 45"/>
                  <a:gd name="T7" fmla="*/ 44 h 44"/>
                  <a:gd name="T8" fmla="*/ 45 w 45"/>
                  <a:gd name="T9" fmla="*/ 16 h 44"/>
                  <a:gd name="T10" fmla="*/ 43 w 45"/>
                  <a:gd name="T11" fmla="*/ 11 h 44"/>
                  <a:gd name="T12" fmla="*/ 43 w 45"/>
                  <a:gd name="T13" fmla="*/ 11 h 44"/>
                  <a:gd name="T14" fmla="*/ 3 w 45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4">
                    <a:moveTo>
                      <a:pt x="3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8" y="41"/>
                      <a:pt x="29" y="42"/>
                      <a:pt x="30" y="44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4" y="15"/>
                      <a:pt x="43" y="13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9" name="Freeform 2270"/>
              <p:cNvSpPr/>
              <p:nvPr/>
            </p:nvSpPr>
            <p:spPr bwMode="auto">
              <a:xfrm>
                <a:off x="5513" y="181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5 h 5"/>
                  <a:gd name="T4" fmla="*/ 5 w 5"/>
                  <a:gd name="T5" fmla="*/ 2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0" name="Freeform 2271"/>
              <p:cNvSpPr/>
              <p:nvPr/>
            </p:nvSpPr>
            <p:spPr bwMode="auto">
              <a:xfrm>
                <a:off x="5560" y="1826"/>
                <a:ext cx="5" cy="6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2 w 4"/>
                  <a:gd name="T5" fmla="*/ 5 h 5"/>
                  <a:gd name="T6" fmla="*/ 4 w 4"/>
                  <a:gd name="T7" fmla="*/ 1 h 5"/>
                  <a:gd name="T8" fmla="*/ 0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1" name="Freeform 2272"/>
              <p:cNvSpPr/>
              <p:nvPr/>
            </p:nvSpPr>
            <p:spPr bwMode="auto">
              <a:xfrm>
                <a:off x="5542" y="1858"/>
                <a:ext cx="5" cy="4"/>
              </a:xfrm>
              <a:custGeom>
                <a:avLst/>
                <a:gdLst>
                  <a:gd name="T0" fmla="*/ 0 w 4"/>
                  <a:gd name="T1" fmla="*/ 0 h 4"/>
                  <a:gd name="T2" fmla="*/ 3 w 4"/>
                  <a:gd name="T3" fmla="*/ 4 h 4"/>
                  <a:gd name="T4" fmla="*/ 4 w 4"/>
                  <a:gd name="T5" fmla="*/ 3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1"/>
                      <a:pt x="2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2" name="Freeform 2273"/>
              <p:cNvSpPr/>
              <p:nvPr/>
            </p:nvSpPr>
            <p:spPr bwMode="auto">
              <a:xfrm>
                <a:off x="5546" y="1828"/>
                <a:ext cx="20" cy="36"/>
              </a:xfrm>
              <a:custGeom>
                <a:avLst/>
                <a:gdLst>
                  <a:gd name="T0" fmla="*/ 19 w 20"/>
                  <a:gd name="T1" fmla="*/ 0 h 36"/>
                  <a:gd name="T2" fmla="*/ 17 w 20"/>
                  <a:gd name="T3" fmla="*/ 4 h 36"/>
                  <a:gd name="T4" fmla="*/ 1 w 20"/>
                  <a:gd name="T5" fmla="*/ 33 h 36"/>
                  <a:gd name="T6" fmla="*/ 0 w 20"/>
                  <a:gd name="T7" fmla="*/ 34 h 36"/>
                  <a:gd name="T8" fmla="*/ 1 w 20"/>
                  <a:gd name="T9" fmla="*/ 36 h 36"/>
                  <a:gd name="T10" fmla="*/ 20 w 20"/>
                  <a:gd name="T11" fmla="*/ 2 h 36"/>
                  <a:gd name="T12" fmla="*/ 20 w 20"/>
                  <a:gd name="T13" fmla="*/ 0 h 36"/>
                  <a:gd name="T14" fmla="*/ 19 w 20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36">
                    <a:moveTo>
                      <a:pt x="19" y="0"/>
                    </a:moveTo>
                    <a:lnTo>
                      <a:pt x="17" y="4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1" y="36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3" name="Freeform 2274"/>
              <p:cNvSpPr/>
              <p:nvPr/>
            </p:nvSpPr>
            <p:spPr bwMode="auto">
              <a:xfrm>
                <a:off x="5546" y="1828"/>
                <a:ext cx="20" cy="36"/>
              </a:xfrm>
              <a:custGeom>
                <a:avLst/>
                <a:gdLst>
                  <a:gd name="T0" fmla="*/ 19 w 20"/>
                  <a:gd name="T1" fmla="*/ 0 h 36"/>
                  <a:gd name="T2" fmla="*/ 17 w 20"/>
                  <a:gd name="T3" fmla="*/ 4 h 36"/>
                  <a:gd name="T4" fmla="*/ 1 w 20"/>
                  <a:gd name="T5" fmla="*/ 33 h 36"/>
                  <a:gd name="T6" fmla="*/ 0 w 20"/>
                  <a:gd name="T7" fmla="*/ 34 h 36"/>
                  <a:gd name="T8" fmla="*/ 1 w 20"/>
                  <a:gd name="T9" fmla="*/ 36 h 36"/>
                  <a:gd name="T10" fmla="*/ 20 w 20"/>
                  <a:gd name="T11" fmla="*/ 2 h 36"/>
                  <a:gd name="T12" fmla="*/ 20 w 20"/>
                  <a:gd name="T13" fmla="*/ 0 h 36"/>
                  <a:gd name="T14" fmla="*/ 19 w 20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36">
                    <a:moveTo>
                      <a:pt x="19" y="0"/>
                    </a:moveTo>
                    <a:lnTo>
                      <a:pt x="17" y="4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1" y="36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4" name="Freeform 2275"/>
              <p:cNvSpPr/>
              <p:nvPr/>
            </p:nvSpPr>
            <p:spPr bwMode="auto">
              <a:xfrm>
                <a:off x="5509" y="1811"/>
                <a:ext cx="58" cy="55"/>
              </a:xfrm>
              <a:custGeom>
                <a:avLst/>
                <a:gdLst>
                  <a:gd name="T0" fmla="*/ 0 w 58"/>
                  <a:gd name="T1" fmla="*/ 0 h 55"/>
                  <a:gd name="T2" fmla="*/ 37 w 58"/>
                  <a:gd name="T3" fmla="*/ 55 h 55"/>
                  <a:gd name="T4" fmla="*/ 38 w 58"/>
                  <a:gd name="T5" fmla="*/ 53 h 55"/>
                  <a:gd name="T6" fmla="*/ 37 w 58"/>
                  <a:gd name="T7" fmla="*/ 51 h 55"/>
                  <a:gd name="T8" fmla="*/ 33 w 58"/>
                  <a:gd name="T9" fmla="*/ 47 h 55"/>
                  <a:gd name="T10" fmla="*/ 6 w 58"/>
                  <a:gd name="T11" fmla="*/ 7 h 55"/>
                  <a:gd name="T12" fmla="*/ 4 w 58"/>
                  <a:gd name="T13" fmla="*/ 2 h 55"/>
                  <a:gd name="T14" fmla="*/ 9 w 58"/>
                  <a:gd name="T15" fmla="*/ 4 h 55"/>
                  <a:gd name="T16" fmla="*/ 51 w 58"/>
                  <a:gd name="T17" fmla="*/ 15 h 55"/>
                  <a:gd name="T18" fmla="*/ 56 w 58"/>
                  <a:gd name="T19" fmla="*/ 17 h 55"/>
                  <a:gd name="T20" fmla="*/ 57 w 58"/>
                  <a:gd name="T21" fmla="*/ 17 h 55"/>
                  <a:gd name="T22" fmla="*/ 57 w 58"/>
                  <a:gd name="T23" fmla="*/ 19 h 55"/>
                  <a:gd name="T24" fmla="*/ 58 w 58"/>
                  <a:gd name="T25" fmla="*/ 15 h 55"/>
                  <a:gd name="T26" fmla="*/ 0 w 58"/>
                  <a:gd name="T2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55">
                    <a:moveTo>
                      <a:pt x="0" y="0"/>
                    </a:moveTo>
                    <a:lnTo>
                      <a:pt x="37" y="55"/>
                    </a:lnTo>
                    <a:lnTo>
                      <a:pt x="38" y="53"/>
                    </a:lnTo>
                    <a:lnTo>
                      <a:pt x="37" y="51"/>
                    </a:lnTo>
                    <a:lnTo>
                      <a:pt x="33" y="47"/>
                    </a:lnTo>
                    <a:lnTo>
                      <a:pt x="6" y="7"/>
                    </a:lnTo>
                    <a:lnTo>
                      <a:pt x="4" y="2"/>
                    </a:lnTo>
                    <a:lnTo>
                      <a:pt x="9" y="4"/>
                    </a:lnTo>
                    <a:lnTo>
                      <a:pt x="51" y="15"/>
                    </a:lnTo>
                    <a:lnTo>
                      <a:pt x="56" y="17"/>
                    </a:lnTo>
                    <a:lnTo>
                      <a:pt x="57" y="17"/>
                    </a:lnTo>
                    <a:lnTo>
                      <a:pt x="57" y="19"/>
                    </a:lnTo>
                    <a:lnTo>
                      <a:pt x="58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5" name="Freeform 2276"/>
              <p:cNvSpPr/>
              <p:nvPr/>
            </p:nvSpPr>
            <p:spPr bwMode="auto">
              <a:xfrm>
                <a:off x="5509" y="1811"/>
                <a:ext cx="58" cy="55"/>
              </a:xfrm>
              <a:custGeom>
                <a:avLst/>
                <a:gdLst>
                  <a:gd name="T0" fmla="*/ 0 w 58"/>
                  <a:gd name="T1" fmla="*/ 0 h 55"/>
                  <a:gd name="T2" fmla="*/ 37 w 58"/>
                  <a:gd name="T3" fmla="*/ 55 h 55"/>
                  <a:gd name="T4" fmla="*/ 38 w 58"/>
                  <a:gd name="T5" fmla="*/ 53 h 55"/>
                  <a:gd name="T6" fmla="*/ 37 w 58"/>
                  <a:gd name="T7" fmla="*/ 51 h 55"/>
                  <a:gd name="T8" fmla="*/ 33 w 58"/>
                  <a:gd name="T9" fmla="*/ 47 h 55"/>
                  <a:gd name="T10" fmla="*/ 6 w 58"/>
                  <a:gd name="T11" fmla="*/ 7 h 55"/>
                  <a:gd name="T12" fmla="*/ 4 w 58"/>
                  <a:gd name="T13" fmla="*/ 2 h 55"/>
                  <a:gd name="T14" fmla="*/ 9 w 58"/>
                  <a:gd name="T15" fmla="*/ 4 h 55"/>
                  <a:gd name="T16" fmla="*/ 51 w 58"/>
                  <a:gd name="T17" fmla="*/ 15 h 55"/>
                  <a:gd name="T18" fmla="*/ 56 w 58"/>
                  <a:gd name="T19" fmla="*/ 17 h 55"/>
                  <a:gd name="T20" fmla="*/ 57 w 58"/>
                  <a:gd name="T21" fmla="*/ 17 h 55"/>
                  <a:gd name="T22" fmla="*/ 57 w 58"/>
                  <a:gd name="T23" fmla="*/ 19 h 55"/>
                  <a:gd name="T24" fmla="*/ 58 w 58"/>
                  <a:gd name="T25" fmla="*/ 15 h 55"/>
                  <a:gd name="T26" fmla="*/ 0 w 58"/>
                  <a:gd name="T2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55">
                    <a:moveTo>
                      <a:pt x="0" y="0"/>
                    </a:moveTo>
                    <a:lnTo>
                      <a:pt x="37" y="55"/>
                    </a:lnTo>
                    <a:lnTo>
                      <a:pt x="38" y="53"/>
                    </a:lnTo>
                    <a:lnTo>
                      <a:pt x="37" y="51"/>
                    </a:lnTo>
                    <a:lnTo>
                      <a:pt x="33" y="47"/>
                    </a:lnTo>
                    <a:lnTo>
                      <a:pt x="6" y="7"/>
                    </a:lnTo>
                    <a:lnTo>
                      <a:pt x="4" y="2"/>
                    </a:lnTo>
                    <a:lnTo>
                      <a:pt x="9" y="4"/>
                    </a:lnTo>
                    <a:lnTo>
                      <a:pt x="51" y="15"/>
                    </a:lnTo>
                    <a:lnTo>
                      <a:pt x="56" y="17"/>
                    </a:lnTo>
                    <a:lnTo>
                      <a:pt x="57" y="17"/>
                    </a:lnTo>
                    <a:lnTo>
                      <a:pt x="57" y="19"/>
                    </a:lnTo>
                    <a:lnTo>
                      <a:pt x="58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6" name="Freeform 2277"/>
              <p:cNvSpPr/>
              <p:nvPr/>
            </p:nvSpPr>
            <p:spPr bwMode="auto">
              <a:xfrm>
                <a:off x="5549" y="1834"/>
                <a:ext cx="17" cy="48"/>
              </a:xfrm>
              <a:custGeom>
                <a:avLst/>
                <a:gdLst>
                  <a:gd name="T0" fmla="*/ 16 w 16"/>
                  <a:gd name="T1" fmla="*/ 0 h 46"/>
                  <a:gd name="T2" fmla="*/ 0 w 16"/>
                  <a:gd name="T3" fmla="*/ 29 h 46"/>
                  <a:gd name="T4" fmla="*/ 0 w 16"/>
                  <a:gd name="T5" fmla="*/ 30 h 46"/>
                  <a:gd name="T6" fmla="*/ 0 w 16"/>
                  <a:gd name="T7" fmla="*/ 31 h 46"/>
                  <a:gd name="T8" fmla="*/ 10 w 16"/>
                  <a:gd name="T9" fmla="*/ 46 h 46"/>
                  <a:gd name="T10" fmla="*/ 13 w 16"/>
                  <a:gd name="T11" fmla="*/ 46 h 46"/>
                  <a:gd name="T12" fmla="*/ 16 w 16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46">
                    <a:moveTo>
                      <a:pt x="16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1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46"/>
                      <a:pt x="12" y="46"/>
                      <a:pt x="13" y="46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7" name="Freeform 2278"/>
              <p:cNvSpPr/>
              <p:nvPr/>
            </p:nvSpPr>
            <p:spPr bwMode="auto">
              <a:xfrm>
                <a:off x="5559" y="1882"/>
                <a:ext cx="4" cy="5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8" name="Freeform 2279"/>
              <p:cNvSpPr/>
              <p:nvPr/>
            </p:nvSpPr>
            <p:spPr bwMode="auto">
              <a:xfrm>
                <a:off x="5548" y="1864"/>
                <a:ext cx="1" cy="3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9" name="Freeform 2280"/>
              <p:cNvSpPr/>
              <p:nvPr/>
            </p:nvSpPr>
            <p:spPr bwMode="auto">
              <a:xfrm>
                <a:off x="5547" y="1830"/>
                <a:ext cx="19" cy="57"/>
              </a:xfrm>
              <a:custGeom>
                <a:avLst/>
                <a:gdLst>
                  <a:gd name="T0" fmla="*/ 19 w 19"/>
                  <a:gd name="T1" fmla="*/ 0 h 57"/>
                  <a:gd name="T2" fmla="*/ 0 w 19"/>
                  <a:gd name="T3" fmla="*/ 34 h 57"/>
                  <a:gd name="T4" fmla="*/ 1 w 19"/>
                  <a:gd name="T5" fmla="*/ 36 h 57"/>
                  <a:gd name="T6" fmla="*/ 2 w 19"/>
                  <a:gd name="T7" fmla="*/ 34 h 57"/>
                  <a:gd name="T8" fmla="*/ 19 w 19"/>
                  <a:gd name="T9" fmla="*/ 4 h 57"/>
                  <a:gd name="T10" fmla="*/ 16 w 19"/>
                  <a:gd name="T11" fmla="*/ 52 h 57"/>
                  <a:gd name="T12" fmla="*/ 16 w 19"/>
                  <a:gd name="T13" fmla="*/ 57 h 57"/>
                  <a:gd name="T14" fmla="*/ 16 w 19"/>
                  <a:gd name="T15" fmla="*/ 57 h 57"/>
                  <a:gd name="T16" fmla="*/ 19 w 19"/>
                  <a:gd name="T1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7">
                    <a:moveTo>
                      <a:pt x="19" y="0"/>
                    </a:moveTo>
                    <a:lnTo>
                      <a:pt x="0" y="34"/>
                    </a:lnTo>
                    <a:lnTo>
                      <a:pt x="1" y="36"/>
                    </a:lnTo>
                    <a:lnTo>
                      <a:pt x="2" y="34"/>
                    </a:lnTo>
                    <a:lnTo>
                      <a:pt x="19" y="4"/>
                    </a:lnTo>
                    <a:lnTo>
                      <a:pt x="16" y="52"/>
                    </a:lnTo>
                    <a:lnTo>
                      <a:pt x="16" y="57"/>
                    </a:lnTo>
                    <a:lnTo>
                      <a:pt x="16" y="5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0" name="Freeform 2281"/>
              <p:cNvSpPr/>
              <p:nvPr/>
            </p:nvSpPr>
            <p:spPr bwMode="auto">
              <a:xfrm>
                <a:off x="5547" y="1830"/>
                <a:ext cx="19" cy="57"/>
              </a:xfrm>
              <a:custGeom>
                <a:avLst/>
                <a:gdLst>
                  <a:gd name="T0" fmla="*/ 19 w 19"/>
                  <a:gd name="T1" fmla="*/ 0 h 57"/>
                  <a:gd name="T2" fmla="*/ 0 w 19"/>
                  <a:gd name="T3" fmla="*/ 34 h 57"/>
                  <a:gd name="T4" fmla="*/ 1 w 19"/>
                  <a:gd name="T5" fmla="*/ 36 h 57"/>
                  <a:gd name="T6" fmla="*/ 2 w 19"/>
                  <a:gd name="T7" fmla="*/ 34 h 57"/>
                  <a:gd name="T8" fmla="*/ 19 w 19"/>
                  <a:gd name="T9" fmla="*/ 4 h 57"/>
                  <a:gd name="T10" fmla="*/ 16 w 19"/>
                  <a:gd name="T11" fmla="*/ 52 h 57"/>
                  <a:gd name="T12" fmla="*/ 16 w 19"/>
                  <a:gd name="T13" fmla="*/ 57 h 57"/>
                  <a:gd name="T14" fmla="*/ 16 w 19"/>
                  <a:gd name="T15" fmla="*/ 57 h 57"/>
                  <a:gd name="T16" fmla="*/ 19 w 19"/>
                  <a:gd name="T1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7">
                    <a:moveTo>
                      <a:pt x="19" y="0"/>
                    </a:moveTo>
                    <a:lnTo>
                      <a:pt x="0" y="34"/>
                    </a:lnTo>
                    <a:lnTo>
                      <a:pt x="1" y="36"/>
                    </a:lnTo>
                    <a:lnTo>
                      <a:pt x="2" y="34"/>
                    </a:lnTo>
                    <a:lnTo>
                      <a:pt x="19" y="4"/>
                    </a:lnTo>
                    <a:lnTo>
                      <a:pt x="16" y="52"/>
                    </a:lnTo>
                    <a:lnTo>
                      <a:pt x="16" y="57"/>
                    </a:lnTo>
                    <a:lnTo>
                      <a:pt x="16" y="57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1" name="Freeform 2282"/>
              <p:cNvSpPr/>
              <p:nvPr/>
            </p:nvSpPr>
            <p:spPr bwMode="auto">
              <a:xfrm>
                <a:off x="5546" y="1826"/>
                <a:ext cx="21" cy="66"/>
              </a:xfrm>
              <a:custGeom>
                <a:avLst/>
                <a:gdLst>
                  <a:gd name="T0" fmla="*/ 21 w 21"/>
                  <a:gd name="T1" fmla="*/ 0 h 66"/>
                  <a:gd name="T2" fmla="*/ 20 w 21"/>
                  <a:gd name="T3" fmla="*/ 4 h 66"/>
                  <a:gd name="T4" fmla="*/ 17 w 21"/>
                  <a:gd name="T5" fmla="*/ 61 h 66"/>
                  <a:gd name="T6" fmla="*/ 13 w 21"/>
                  <a:gd name="T7" fmla="*/ 56 h 66"/>
                  <a:gd name="T8" fmla="*/ 3 w 21"/>
                  <a:gd name="T9" fmla="*/ 41 h 66"/>
                  <a:gd name="T10" fmla="*/ 2 w 21"/>
                  <a:gd name="T11" fmla="*/ 40 h 66"/>
                  <a:gd name="T12" fmla="*/ 1 w 21"/>
                  <a:gd name="T13" fmla="*/ 38 h 66"/>
                  <a:gd name="T14" fmla="*/ 0 w 21"/>
                  <a:gd name="T15" fmla="*/ 40 h 66"/>
                  <a:gd name="T16" fmla="*/ 18 w 21"/>
                  <a:gd name="T17" fmla="*/ 66 h 66"/>
                  <a:gd name="T18" fmla="*/ 21 w 21"/>
                  <a:gd name="T1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66">
                    <a:moveTo>
                      <a:pt x="21" y="0"/>
                    </a:moveTo>
                    <a:lnTo>
                      <a:pt x="20" y="4"/>
                    </a:lnTo>
                    <a:lnTo>
                      <a:pt x="17" y="61"/>
                    </a:lnTo>
                    <a:lnTo>
                      <a:pt x="13" y="56"/>
                    </a:lnTo>
                    <a:lnTo>
                      <a:pt x="3" y="41"/>
                    </a:lnTo>
                    <a:lnTo>
                      <a:pt x="2" y="40"/>
                    </a:lnTo>
                    <a:lnTo>
                      <a:pt x="1" y="38"/>
                    </a:lnTo>
                    <a:lnTo>
                      <a:pt x="0" y="40"/>
                    </a:lnTo>
                    <a:lnTo>
                      <a:pt x="18" y="6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2" name="Freeform 2283"/>
              <p:cNvSpPr/>
              <p:nvPr/>
            </p:nvSpPr>
            <p:spPr bwMode="auto">
              <a:xfrm>
                <a:off x="5546" y="1826"/>
                <a:ext cx="21" cy="66"/>
              </a:xfrm>
              <a:custGeom>
                <a:avLst/>
                <a:gdLst>
                  <a:gd name="T0" fmla="*/ 21 w 21"/>
                  <a:gd name="T1" fmla="*/ 0 h 66"/>
                  <a:gd name="T2" fmla="*/ 20 w 21"/>
                  <a:gd name="T3" fmla="*/ 4 h 66"/>
                  <a:gd name="T4" fmla="*/ 17 w 21"/>
                  <a:gd name="T5" fmla="*/ 61 h 66"/>
                  <a:gd name="T6" fmla="*/ 13 w 21"/>
                  <a:gd name="T7" fmla="*/ 56 h 66"/>
                  <a:gd name="T8" fmla="*/ 3 w 21"/>
                  <a:gd name="T9" fmla="*/ 41 h 66"/>
                  <a:gd name="T10" fmla="*/ 2 w 21"/>
                  <a:gd name="T11" fmla="*/ 40 h 66"/>
                  <a:gd name="T12" fmla="*/ 1 w 21"/>
                  <a:gd name="T13" fmla="*/ 38 h 66"/>
                  <a:gd name="T14" fmla="*/ 0 w 21"/>
                  <a:gd name="T15" fmla="*/ 40 h 66"/>
                  <a:gd name="T16" fmla="*/ 18 w 21"/>
                  <a:gd name="T17" fmla="*/ 66 h 66"/>
                  <a:gd name="T18" fmla="*/ 21 w 21"/>
                  <a:gd name="T1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66">
                    <a:moveTo>
                      <a:pt x="21" y="0"/>
                    </a:moveTo>
                    <a:lnTo>
                      <a:pt x="20" y="4"/>
                    </a:lnTo>
                    <a:lnTo>
                      <a:pt x="17" y="61"/>
                    </a:lnTo>
                    <a:lnTo>
                      <a:pt x="13" y="56"/>
                    </a:lnTo>
                    <a:lnTo>
                      <a:pt x="3" y="41"/>
                    </a:lnTo>
                    <a:lnTo>
                      <a:pt x="2" y="40"/>
                    </a:lnTo>
                    <a:lnTo>
                      <a:pt x="1" y="38"/>
                    </a:lnTo>
                    <a:lnTo>
                      <a:pt x="0" y="40"/>
                    </a:lnTo>
                    <a:lnTo>
                      <a:pt x="18" y="66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3" name="Freeform 2284"/>
              <p:cNvSpPr/>
              <p:nvPr/>
            </p:nvSpPr>
            <p:spPr bwMode="auto">
              <a:xfrm>
                <a:off x="5166" y="2397"/>
                <a:ext cx="35" cy="60"/>
              </a:xfrm>
              <a:custGeom>
                <a:avLst/>
                <a:gdLst>
                  <a:gd name="T0" fmla="*/ 29 w 33"/>
                  <a:gd name="T1" fmla="*/ 0 h 57"/>
                  <a:gd name="T2" fmla="*/ 0 w 33"/>
                  <a:gd name="T3" fmla="*/ 2 h 57"/>
                  <a:gd name="T4" fmla="*/ 25 w 33"/>
                  <a:gd name="T5" fmla="*/ 57 h 57"/>
                  <a:gd name="T6" fmla="*/ 26 w 33"/>
                  <a:gd name="T7" fmla="*/ 57 h 57"/>
                  <a:gd name="T8" fmla="*/ 33 w 33"/>
                  <a:gd name="T9" fmla="*/ 4 h 57"/>
                  <a:gd name="T10" fmla="*/ 29 w 33"/>
                  <a:gd name="T1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57">
                    <a:moveTo>
                      <a:pt x="29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1" y="4"/>
                      <a:pt x="29" y="2"/>
                      <a:pt x="2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4" name="Freeform 2285"/>
              <p:cNvSpPr/>
              <p:nvPr/>
            </p:nvSpPr>
            <p:spPr bwMode="auto">
              <a:xfrm>
                <a:off x="5197" y="2395"/>
                <a:ext cx="5" cy="6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1 h 5"/>
                  <a:gd name="T4" fmla="*/ 4 w 5"/>
                  <a:gd name="T5" fmla="*/ 5 h 5"/>
                  <a:gd name="T6" fmla="*/ 5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2" y="5"/>
                      <a:pt x="4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5" name="Freeform 2286"/>
              <p:cNvSpPr/>
              <p:nvPr/>
            </p:nvSpPr>
            <p:spPr bwMode="auto">
              <a:xfrm>
                <a:off x="5193" y="245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6" name="Freeform 2287"/>
              <p:cNvSpPr/>
              <p:nvPr/>
            </p:nvSpPr>
            <p:spPr bwMode="auto">
              <a:xfrm>
                <a:off x="5166" y="2394"/>
                <a:ext cx="37" cy="67"/>
              </a:xfrm>
              <a:custGeom>
                <a:avLst/>
                <a:gdLst>
                  <a:gd name="T0" fmla="*/ 34 w 35"/>
                  <a:gd name="T1" fmla="*/ 0 h 63"/>
                  <a:gd name="T2" fmla="*/ 0 w 35"/>
                  <a:gd name="T3" fmla="*/ 2 h 63"/>
                  <a:gd name="T4" fmla="*/ 0 w 35"/>
                  <a:gd name="T5" fmla="*/ 4 h 63"/>
                  <a:gd name="T6" fmla="*/ 29 w 35"/>
                  <a:gd name="T7" fmla="*/ 2 h 63"/>
                  <a:gd name="T8" fmla="*/ 34 w 35"/>
                  <a:gd name="T9" fmla="*/ 1 h 63"/>
                  <a:gd name="T10" fmla="*/ 33 w 35"/>
                  <a:gd name="T11" fmla="*/ 6 h 63"/>
                  <a:gd name="T12" fmla="*/ 26 w 35"/>
                  <a:gd name="T13" fmla="*/ 59 h 63"/>
                  <a:gd name="T14" fmla="*/ 26 w 35"/>
                  <a:gd name="T15" fmla="*/ 61 h 63"/>
                  <a:gd name="T16" fmla="*/ 27 w 35"/>
                  <a:gd name="T17" fmla="*/ 63 h 63"/>
                  <a:gd name="T18" fmla="*/ 35 w 35"/>
                  <a:gd name="T19" fmla="*/ 1 h 63"/>
                  <a:gd name="T20" fmla="*/ 34 w 35"/>
                  <a:gd name="T21" fmla="*/ 1 h 63"/>
                  <a:gd name="T22" fmla="*/ 34 w 35"/>
                  <a:gd name="T2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63">
                    <a:moveTo>
                      <a:pt x="3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7" name="Freeform 2288"/>
              <p:cNvSpPr/>
              <p:nvPr/>
            </p:nvSpPr>
            <p:spPr bwMode="auto">
              <a:xfrm>
                <a:off x="5164" y="2397"/>
                <a:ext cx="31" cy="66"/>
              </a:xfrm>
              <a:custGeom>
                <a:avLst/>
                <a:gdLst>
                  <a:gd name="T0" fmla="*/ 2 w 29"/>
                  <a:gd name="T1" fmla="*/ 0 h 63"/>
                  <a:gd name="T2" fmla="*/ 0 w 29"/>
                  <a:gd name="T3" fmla="*/ 1 h 63"/>
                  <a:gd name="T4" fmla="*/ 28 w 29"/>
                  <a:gd name="T5" fmla="*/ 63 h 63"/>
                  <a:gd name="T6" fmla="*/ 29 w 29"/>
                  <a:gd name="T7" fmla="*/ 62 h 63"/>
                  <a:gd name="T8" fmla="*/ 29 w 29"/>
                  <a:gd name="T9" fmla="*/ 62 h 63"/>
                  <a:gd name="T10" fmla="*/ 29 w 29"/>
                  <a:gd name="T11" fmla="*/ 61 h 63"/>
                  <a:gd name="T12" fmla="*/ 28 w 29"/>
                  <a:gd name="T13" fmla="*/ 59 h 63"/>
                  <a:gd name="T14" fmla="*/ 27 w 29"/>
                  <a:gd name="T15" fmla="*/ 57 h 63"/>
                  <a:gd name="T16" fmla="*/ 2 w 29"/>
                  <a:gd name="T17" fmla="*/ 2 h 63"/>
                  <a:gd name="T18" fmla="*/ 2 w 29"/>
                  <a:gd name="T1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6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3"/>
                      <a:pt x="29" y="62"/>
                      <a:pt x="29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8" name="Freeform 2289"/>
              <p:cNvSpPr/>
              <p:nvPr/>
            </p:nvSpPr>
            <p:spPr bwMode="auto">
              <a:xfrm>
                <a:off x="5193" y="24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1 h 2"/>
                  <a:gd name="T4" fmla="*/ 2 w 2"/>
                  <a:gd name="T5" fmla="*/ 2 h 2"/>
                  <a:gd name="T6" fmla="*/ 0 w 2"/>
                  <a:gd name="T7" fmla="*/ 1 h 2"/>
                  <a:gd name="T8" fmla="*/ 0 w 2"/>
                  <a:gd name="T9" fmla="*/ 1 h 2"/>
                  <a:gd name="T10" fmla="*/ 2 w 2"/>
                  <a:gd name="T11" fmla="*/ 2 h 2"/>
                  <a:gd name="T12" fmla="*/ 2 w 2"/>
                  <a:gd name="T13" fmla="*/ 0 h 2"/>
                  <a:gd name="T14" fmla="*/ 2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9" name="Freeform 2290"/>
              <p:cNvSpPr/>
              <p:nvPr/>
            </p:nvSpPr>
            <p:spPr bwMode="auto">
              <a:xfrm>
                <a:off x="5202" y="239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0" name="Freeform 2291"/>
              <p:cNvSpPr/>
              <p:nvPr/>
            </p:nvSpPr>
            <p:spPr bwMode="auto">
              <a:xfrm>
                <a:off x="5072" y="2332"/>
                <a:ext cx="90" cy="71"/>
              </a:xfrm>
              <a:custGeom>
                <a:avLst/>
                <a:gdLst>
                  <a:gd name="T0" fmla="*/ 53 w 85"/>
                  <a:gd name="T1" fmla="*/ 0 h 67"/>
                  <a:gd name="T2" fmla="*/ 0 w 85"/>
                  <a:gd name="T3" fmla="*/ 63 h 67"/>
                  <a:gd name="T4" fmla="*/ 1 w 85"/>
                  <a:gd name="T5" fmla="*/ 67 h 67"/>
                  <a:gd name="T6" fmla="*/ 85 w 85"/>
                  <a:gd name="T7" fmla="*/ 60 h 67"/>
                  <a:gd name="T8" fmla="*/ 69 w 85"/>
                  <a:gd name="T9" fmla="*/ 27 h 67"/>
                  <a:gd name="T10" fmla="*/ 67 w 85"/>
                  <a:gd name="T11" fmla="*/ 28 h 67"/>
                  <a:gd name="T12" fmla="*/ 64 w 85"/>
                  <a:gd name="T13" fmla="*/ 25 h 67"/>
                  <a:gd name="T14" fmla="*/ 67 w 85"/>
                  <a:gd name="T15" fmla="*/ 21 h 67"/>
                  <a:gd name="T16" fmla="*/ 67 w 85"/>
                  <a:gd name="T17" fmla="*/ 21 h 67"/>
                  <a:gd name="T18" fmla="*/ 57 w 85"/>
                  <a:gd name="T19" fmla="*/ 0 h 67"/>
                  <a:gd name="T20" fmla="*/ 56 w 85"/>
                  <a:gd name="T21" fmla="*/ 0 h 67"/>
                  <a:gd name="T22" fmla="*/ 53 w 85"/>
                  <a:gd name="T2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67">
                    <a:moveTo>
                      <a:pt x="53" y="0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1" y="64"/>
                      <a:pt x="1" y="66"/>
                      <a:pt x="1" y="67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8" y="28"/>
                      <a:pt x="67" y="28"/>
                    </a:cubicBezTo>
                    <a:cubicBezTo>
                      <a:pt x="65" y="28"/>
                      <a:pt x="64" y="26"/>
                      <a:pt x="64" y="25"/>
                    </a:cubicBezTo>
                    <a:cubicBezTo>
                      <a:pt x="64" y="23"/>
                      <a:pt x="65" y="21"/>
                      <a:pt x="67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6" y="0"/>
                    </a:cubicBezTo>
                    <a:cubicBezTo>
                      <a:pt x="55" y="0"/>
                      <a:pt x="54" y="0"/>
                      <a:pt x="5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1" name="Freeform 2292"/>
              <p:cNvSpPr/>
              <p:nvPr/>
            </p:nvSpPr>
            <p:spPr bwMode="auto">
              <a:xfrm>
                <a:off x="5140" y="2354"/>
                <a:ext cx="5" cy="8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4 h 7"/>
                  <a:gd name="T4" fmla="*/ 3 w 5"/>
                  <a:gd name="T5" fmla="*/ 7 h 7"/>
                  <a:gd name="T6" fmla="*/ 5 w 5"/>
                  <a:gd name="T7" fmla="*/ 6 h 7"/>
                  <a:gd name="T8" fmla="*/ 3 w 5"/>
                  <a:gd name="T9" fmla="*/ 0 h 7"/>
                  <a:gd name="T10" fmla="*/ 3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cubicBezTo>
                      <a:pt x="1" y="0"/>
                      <a:pt x="0" y="2"/>
                      <a:pt x="0" y="4"/>
                    </a:cubicBezTo>
                    <a:cubicBezTo>
                      <a:pt x="0" y="5"/>
                      <a:pt x="1" y="7"/>
                      <a:pt x="3" y="7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2" name="Freeform 2293"/>
              <p:cNvSpPr/>
              <p:nvPr/>
            </p:nvSpPr>
            <p:spPr bwMode="auto">
              <a:xfrm>
                <a:off x="5128" y="2329"/>
                <a:ext cx="4" cy="3"/>
              </a:xfrm>
              <a:custGeom>
                <a:avLst/>
                <a:gdLst>
                  <a:gd name="T0" fmla="*/ 3 w 4"/>
                  <a:gd name="T1" fmla="*/ 0 h 3"/>
                  <a:gd name="T2" fmla="*/ 0 w 4"/>
                  <a:gd name="T3" fmla="*/ 3 h 3"/>
                  <a:gd name="T4" fmla="*/ 3 w 4"/>
                  <a:gd name="T5" fmla="*/ 3 h 3"/>
                  <a:gd name="T6" fmla="*/ 4 w 4"/>
                  <a:gd name="T7" fmla="*/ 3 h 3"/>
                  <a:gd name="T8" fmla="*/ 3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3" name="Freeform 2294"/>
              <p:cNvSpPr/>
              <p:nvPr/>
            </p:nvSpPr>
            <p:spPr bwMode="auto">
              <a:xfrm>
                <a:off x="5068" y="2399"/>
                <a:ext cx="5" cy="4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4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4" name="Freeform 2295"/>
              <p:cNvSpPr/>
              <p:nvPr/>
            </p:nvSpPr>
            <p:spPr bwMode="auto">
              <a:xfrm>
                <a:off x="5067" y="2395"/>
                <a:ext cx="95" cy="10"/>
              </a:xfrm>
              <a:custGeom>
                <a:avLst/>
                <a:gdLst>
                  <a:gd name="T0" fmla="*/ 95 w 95"/>
                  <a:gd name="T1" fmla="*/ 0 h 10"/>
                  <a:gd name="T2" fmla="*/ 6 w 95"/>
                  <a:gd name="T3" fmla="*/ 8 h 10"/>
                  <a:gd name="T4" fmla="*/ 1 w 95"/>
                  <a:gd name="T5" fmla="*/ 8 h 10"/>
                  <a:gd name="T6" fmla="*/ 0 w 95"/>
                  <a:gd name="T7" fmla="*/ 10 h 10"/>
                  <a:gd name="T8" fmla="*/ 1 w 95"/>
                  <a:gd name="T9" fmla="*/ 10 h 10"/>
                  <a:gd name="T10" fmla="*/ 95 w 95"/>
                  <a:gd name="T11" fmla="*/ 3 h 10"/>
                  <a:gd name="T12" fmla="*/ 95 w 95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0">
                    <a:moveTo>
                      <a:pt x="95" y="0"/>
                    </a:moveTo>
                    <a:lnTo>
                      <a:pt x="6" y="8"/>
                    </a:lnTo>
                    <a:lnTo>
                      <a:pt x="1" y="8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95" y="3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5" name="Freeform 2296"/>
              <p:cNvSpPr/>
              <p:nvPr/>
            </p:nvSpPr>
            <p:spPr bwMode="auto">
              <a:xfrm>
                <a:off x="5067" y="2395"/>
                <a:ext cx="95" cy="10"/>
              </a:xfrm>
              <a:custGeom>
                <a:avLst/>
                <a:gdLst>
                  <a:gd name="T0" fmla="*/ 95 w 95"/>
                  <a:gd name="T1" fmla="*/ 0 h 10"/>
                  <a:gd name="T2" fmla="*/ 6 w 95"/>
                  <a:gd name="T3" fmla="*/ 8 h 10"/>
                  <a:gd name="T4" fmla="*/ 1 w 95"/>
                  <a:gd name="T5" fmla="*/ 8 h 10"/>
                  <a:gd name="T6" fmla="*/ 0 w 95"/>
                  <a:gd name="T7" fmla="*/ 10 h 10"/>
                  <a:gd name="T8" fmla="*/ 1 w 95"/>
                  <a:gd name="T9" fmla="*/ 10 h 10"/>
                  <a:gd name="T10" fmla="*/ 95 w 95"/>
                  <a:gd name="T11" fmla="*/ 3 h 10"/>
                  <a:gd name="T12" fmla="*/ 95 w 95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0">
                    <a:moveTo>
                      <a:pt x="95" y="0"/>
                    </a:moveTo>
                    <a:lnTo>
                      <a:pt x="6" y="8"/>
                    </a:lnTo>
                    <a:lnTo>
                      <a:pt x="1" y="8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95" y="3"/>
                    </a:lnTo>
                    <a:lnTo>
                      <a:pt x="9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6" name="Freeform 2297"/>
              <p:cNvSpPr/>
              <p:nvPr/>
            </p:nvSpPr>
            <p:spPr bwMode="auto">
              <a:xfrm>
                <a:off x="5066" y="2327"/>
                <a:ext cx="98" cy="78"/>
              </a:xfrm>
              <a:custGeom>
                <a:avLst/>
                <a:gdLst>
                  <a:gd name="T0" fmla="*/ 61 w 93"/>
                  <a:gd name="T1" fmla="*/ 0 h 74"/>
                  <a:gd name="T2" fmla="*/ 0 w 93"/>
                  <a:gd name="T3" fmla="*/ 73 h 74"/>
                  <a:gd name="T4" fmla="*/ 0 w 93"/>
                  <a:gd name="T5" fmla="*/ 73 h 74"/>
                  <a:gd name="T6" fmla="*/ 0 w 93"/>
                  <a:gd name="T7" fmla="*/ 73 h 74"/>
                  <a:gd name="T8" fmla="*/ 0 w 93"/>
                  <a:gd name="T9" fmla="*/ 73 h 74"/>
                  <a:gd name="T10" fmla="*/ 0 w 93"/>
                  <a:gd name="T11" fmla="*/ 73 h 74"/>
                  <a:gd name="T12" fmla="*/ 0 w 93"/>
                  <a:gd name="T13" fmla="*/ 73 h 74"/>
                  <a:gd name="T14" fmla="*/ 0 w 93"/>
                  <a:gd name="T15" fmla="*/ 73 h 74"/>
                  <a:gd name="T16" fmla="*/ 0 w 93"/>
                  <a:gd name="T17" fmla="*/ 74 h 74"/>
                  <a:gd name="T18" fmla="*/ 2 w 93"/>
                  <a:gd name="T19" fmla="*/ 74 h 74"/>
                  <a:gd name="T20" fmla="*/ 1 w 93"/>
                  <a:gd name="T21" fmla="*/ 74 h 74"/>
                  <a:gd name="T22" fmla="*/ 2 w 93"/>
                  <a:gd name="T23" fmla="*/ 72 h 74"/>
                  <a:gd name="T24" fmla="*/ 6 w 93"/>
                  <a:gd name="T25" fmla="*/ 68 h 74"/>
                  <a:gd name="T26" fmla="*/ 59 w 93"/>
                  <a:gd name="T27" fmla="*/ 5 h 74"/>
                  <a:gd name="T28" fmla="*/ 62 w 93"/>
                  <a:gd name="T29" fmla="*/ 2 h 74"/>
                  <a:gd name="T30" fmla="*/ 63 w 93"/>
                  <a:gd name="T31" fmla="*/ 5 h 74"/>
                  <a:gd name="T32" fmla="*/ 73 w 93"/>
                  <a:gd name="T33" fmla="*/ 26 h 74"/>
                  <a:gd name="T34" fmla="*/ 75 w 93"/>
                  <a:gd name="T35" fmla="*/ 32 h 74"/>
                  <a:gd name="T36" fmla="*/ 91 w 93"/>
                  <a:gd name="T37" fmla="*/ 65 h 74"/>
                  <a:gd name="T38" fmla="*/ 91 w 93"/>
                  <a:gd name="T39" fmla="*/ 67 h 74"/>
                  <a:gd name="T40" fmla="*/ 93 w 93"/>
                  <a:gd name="T41" fmla="*/ 67 h 74"/>
                  <a:gd name="T42" fmla="*/ 63 w 93"/>
                  <a:gd name="T43" fmla="*/ 0 h 74"/>
                  <a:gd name="T44" fmla="*/ 63 w 93"/>
                  <a:gd name="T45" fmla="*/ 0 h 74"/>
                  <a:gd name="T46" fmla="*/ 62 w 93"/>
                  <a:gd name="T47" fmla="*/ 0 h 74"/>
                  <a:gd name="T48" fmla="*/ 61 w 93"/>
                  <a:gd name="T4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74">
                    <a:moveTo>
                      <a:pt x="61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4"/>
                      <a:pt x="0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7"/>
                      <a:pt x="91" y="67"/>
                      <a:pt x="91" y="67"/>
                    </a:cubicBezTo>
                    <a:cubicBezTo>
                      <a:pt x="93" y="67"/>
                      <a:pt x="93" y="67"/>
                      <a:pt x="93" y="67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1" y="0"/>
                      <a:pt x="6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7" name="Freeform 2298"/>
              <p:cNvSpPr/>
              <p:nvPr/>
            </p:nvSpPr>
            <p:spPr bwMode="auto">
              <a:xfrm>
                <a:off x="5130" y="2326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1 h 1"/>
                  <a:gd name="T8" fmla="*/ 2 w 2"/>
                  <a:gd name="T9" fmla="*/ 1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8" name="Freeform 2299"/>
              <p:cNvSpPr>
                <a:spLocks noEditPoints="1"/>
              </p:cNvSpPr>
              <p:nvPr/>
            </p:nvSpPr>
            <p:spPr bwMode="auto">
              <a:xfrm>
                <a:off x="5066" y="240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9" name="Freeform 2300"/>
              <p:cNvSpPr/>
              <p:nvPr/>
            </p:nvSpPr>
            <p:spPr bwMode="auto">
              <a:xfrm>
                <a:off x="5065" y="240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1 w 1"/>
                  <a:gd name="T13" fmla="*/ 0 h 1"/>
                  <a:gd name="T14" fmla="*/ 1 w 1"/>
                  <a:gd name="T15" fmla="*/ 0 h 1"/>
                  <a:gd name="T16" fmla="*/ 1 w 1"/>
                  <a:gd name="T17" fmla="*/ 0 h 1"/>
                  <a:gd name="T18" fmla="*/ 1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0" name="Freeform 2301"/>
              <p:cNvSpPr/>
              <p:nvPr/>
            </p:nvSpPr>
            <p:spPr bwMode="auto">
              <a:xfrm>
                <a:off x="5073" y="2399"/>
                <a:ext cx="117" cy="61"/>
              </a:xfrm>
              <a:custGeom>
                <a:avLst/>
                <a:gdLst>
                  <a:gd name="T0" fmla="*/ 85 w 111"/>
                  <a:gd name="T1" fmla="*/ 0 h 58"/>
                  <a:gd name="T2" fmla="*/ 1 w 111"/>
                  <a:gd name="T3" fmla="*/ 7 h 58"/>
                  <a:gd name="T4" fmla="*/ 0 w 111"/>
                  <a:gd name="T5" fmla="*/ 8 h 58"/>
                  <a:gd name="T6" fmla="*/ 53 w 111"/>
                  <a:gd name="T7" fmla="*/ 32 h 58"/>
                  <a:gd name="T8" fmla="*/ 109 w 111"/>
                  <a:gd name="T9" fmla="*/ 58 h 58"/>
                  <a:gd name="T10" fmla="*/ 111 w 111"/>
                  <a:gd name="T11" fmla="*/ 57 h 58"/>
                  <a:gd name="T12" fmla="*/ 85 w 111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58">
                    <a:moveTo>
                      <a:pt x="85" y="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8"/>
                      <a:pt x="0" y="8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0" y="57"/>
                      <a:pt x="110" y="57"/>
                      <a:pt x="111" y="57"/>
                    </a:cubicBezTo>
                    <a:cubicBezTo>
                      <a:pt x="85" y="0"/>
                      <a:pt x="85" y="0"/>
                      <a:pt x="85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1" name="Freeform 2302"/>
              <p:cNvSpPr/>
              <p:nvPr/>
            </p:nvSpPr>
            <p:spPr bwMode="auto">
              <a:xfrm>
                <a:off x="5188" y="2459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2" name="Freeform 2303"/>
              <p:cNvSpPr/>
              <p:nvPr/>
            </p:nvSpPr>
            <p:spPr bwMode="auto">
              <a:xfrm>
                <a:off x="5071" y="2406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2 w 3"/>
                  <a:gd name="T5" fmla="*/ 1 h 1"/>
                  <a:gd name="T6" fmla="*/ 3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3" name="Freeform 2304"/>
              <p:cNvSpPr/>
              <p:nvPr/>
            </p:nvSpPr>
            <p:spPr bwMode="auto">
              <a:xfrm>
                <a:off x="5068" y="2398"/>
                <a:ext cx="95" cy="34"/>
              </a:xfrm>
              <a:custGeom>
                <a:avLst/>
                <a:gdLst>
                  <a:gd name="T0" fmla="*/ 94 w 95"/>
                  <a:gd name="T1" fmla="*/ 0 h 34"/>
                  <a:gd name="T2" fmla="*/ 0 w 95"/>
                  <a:gd name="T3" fmla="*/ 7 h 34"/>
                  <a:gd name="T4" fmla="*/ 61 w 95"/>
                  <a:gd name="T5" fmla="*/ 34 h 34"/>
                  <a:gd name="T6" fmla="*/ 5 w 95"/>
                  <a:gd name="T7" fmla="*/ 9 h 34"/>
                  <a:gd name="T8" fmla="*/ 3 w 95"/>
                  <a:gd name="T9" fmla="*/ 8 h 34"/>
                  <a:gd name="T10" fmla="*/ 6 w 95"/>
                  <a:gd name="T11" fmla="*/ 8 h 34"/>
                  <a:gd name="T12" fmla="*/ 95 w 95"/>
                  <a:gd name="T13" fmla="*/ 1 h 34"/>
                  <a:gd name="T14" fmla="*/ 94 w 95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34">
                    <a:moveTo>
                      <a:pt x="94" y="0"/>
                    </a:moveTo>
                    <a:lnTo>
                      <a:pt x="0" y="7"/>
                    </a:lnTo>
                    <a:lnTo>
                      <a:pt x="61" y="34"/>
                    </a:lnTo>
                    <a:lnTo>
                      <a:pt x="5" y="9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95" y="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4" name="Freeform 2305"/>
              <p:cNvSpPr/>
              <p:nvPr/>
            </p:nvSpPr>
            <p:spPr bwMode="auto">
              <a:xfrm>
                <a:off x="5068" y="2398"/>
                <a:ext cx="95" cy="34"/>
              </a:xfrm>
              <a:custGeom>
                <a:avLst/>
                <a:gdLst>
                  <a:gd name="T0" fmla="*/ 94 w 95"/>
                  <a:gd name="T1" fmla="*/ 0 h 34"/>
                  <a:gd name="T2" fmla="*/ 0 w 95"/>
                  <a:gd name="T3" fmla="*/ 7 h 34"/>
                  <a:gd name="T4" fmla="*/ 61 w 95"/>
                  <a:gd name="T5" fmla="*/ 34 h 34"/>
                  <a:gd name="T6" fmla="*/ 5 w 95"/>
                  <a:gd name="T7" fmla="*/ 9 h 34"/>
                  <a:gd name="T8" fmla="*/ 3 w 95"/>
                  <a:gd name="T9" fmla="*/ 8 h 34"/>
                  <a:gd name="T10" fmla="*/ 6 w 95"/>
                  <a:gd name="T11" fmla="*/ 8 h 34"/>
                  <a:gd name="T12" fmla="*/ 95 w 95"/>
                  <a:gd name="T13" fmla="*/ 1 h 34"/>
                  <a:gd name="T14" fmla="*/ 94 w 95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34">
                    <a:moveTo>
                      <a:pt x="94" y="0"/>
                    </a:moveTo>
                    <a:lnTo>
                      <a:pt x="0" y="7"/>
                    </a:lnTo>
                    <a:lnTo>
                      <a:pt x="61" y="34"/>
                    </a:lnTo>
                    <a:lnTo>
                      <a:pt x="5" y="9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95" y="1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5" name="Freeform 2306"/>
              <p:cNvSpPr/>
              <p:nvPr/>
            </p:nvSpPr>
            <p:spPr bwMode="auto">
              <a:xfrm>
                <a:off x="5066" y="2398"/>
                <a:ext cx="128" cy="65"/>
              </a:xfrm>
              <a:custGeom>
                <a:avLst/>
                <a:gdLst>
                  <a:gd name="T0" fmla="*/ 93 w 121"/>
                  <a:gd name="T1" fmla="*/ 0 h 62"/>
                  <a:gd name="T2" fmla="*/ 91 w 121"/>
                  <a:gd name="T3" fmla="*/ 0 h 62"/>
                  <a:gd name="T4" fmla="*/ 92 w 121"/>
                  <a:gd name="T5" fmla="*/ 1 h 62"/>
                  <a:gd name="T6" fmla="*/ 118 w 121"/>
                  <a:gd name="T7" fmla="*/ 58 h 62"/>
                  <a:gd name="T8" fmla="*/ 119 w 121"/>
                  <a:gd name="T9" fmla="*/ 60 h 62"/>
                  <a:gd name="T10" fmla="*/ 116 w 121"/>
                  <a:gd name="T11" fmla="*/ 59 h 62"/>
                  <a:gd name="T12" fmla="*/ 60 w 121"/>
                  <a:gd name="T13" fmla="*/ 33 h 62"/>
                  <a:gd name="T14" fmla="*/ 2 w 121"/>
                  <a:gd name="T15" fmla="*/ 7 h 62"/>
                  <a:gd name="T16" fmla="*/ 0 w 121"/>
                  <a:gd name="T17" fmla="*/ 7 h 62"/>
                  <a:gd name="T18" fmla="*/ 0 w 121"/>
                  <a:gd name="T19" fmla="*/ 8 h 62"/>
                  <a:gd name="T20" fmla="*/ 120 w 121"/>
                  <a:gd name="T21" fmla="*/ 62 h 62"/>
                  <a:gd name="T22" fmla="*/ 121 w 121"/>
                  <a:gd name="T23" fmla="*/ 62 h 62"/>
                  <a:gd name="T24" fmla="*/ 121 w 121"/>
                  <a:gd name="T25" fmla="*/ 62 h 62"/>
                  <a:gd name="T26" fmla="*/ 93 w 121"/>
                  <a:gd name="T2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" h="62">
                    <a:moveTo>
                      <a:pt x="93" y="0"/>
                    </a:moveTo>
                    <a:cubicBezTo>
                      <a:pt x="91" y="0"/>
                      <a:pt x="91" y="0"/>
                      <a:pt x="91" y="0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120" y="62"/>
                      <a:pt x="120" y="62"/>
                      <a:pt x="120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93" y="0"/>
                      <a:pt x="93" y="0"/>
                      <a:pt x="9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6" name="Freeform 2307"/>
              <p:cNvSpPr/>
              <p:nvPr/>
            </p:nvSpPr>
            <p:spPr bwMode="auto">
              <a:xfrm>
                <a:off x="5193" y="2463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7" name="Freeform 2308"/>
              <p:cNvSpPr/>
              <p:nvPr/>
            </p:nvSpPr>
            <p:spPr bwMode="auto">
              <a:xfrm>
                <a:off x="5066" y="240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8" name="Freeform 2309"/>
              <p:cNvSpPr/>
              <p:nvPr/>
            </p:nvSpPr>
            <p:spPr bwMode="auto">
              <a:xfrm>
                <a:off x="5065" y="240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9" name="Freeform 2310"/>
              <p:cNvSpPr>
                <a:spLocks noEditPoints="1"/>
              </p:cNvSpPr>
              <p:nvPr/>
            </p:nvSpPr>
            <p:spPr bwMode="auto">
              <a:xfrm>
                <a:off x="5077" y="2222"/>
                <a:ext cx="61" cy="97"/>
              </a:xfrm>
              <a:custGeom>
                <a:avLst/>
                <a:gdLst>
                  <a:gd name="T0" fmla="*/ 1 w 57"/>
                  <a:gd name="T1" fmla="*/ 34 h 92"/>
                  <a:gd name="T2" fmla="*/ 0 w 57"/>
                  <a:gd name="T3" fmla="*/ 36 h 92"/>
                  <a:gd name="T4" fmla="*/ 48 w 57"/>
                  <a:gd name="T5" fmla="*/ 92 h 92"/>
                  <a:gd name="T6" fmla="*/ 50 w 57"/>
                  <a:gd name="T7" fmla="*/ 91 h 92"/>
                  <a:gd name="T8" fmla="*/ 54 w 57"/>
                  <a:gd name="T9" fmla="*/ 37 h 92"/>
                  <a:gd name="T10" fmla="*/ 1 w 57"/>
                  <a:gd name="T11" fmla="*/ 34 h 92"/>
                  <a:gd name="T12" fmla="*/ 54 w 57"/>
                  <a:gd name="T13" fmla="*/ 0 h 92"/>
                  <a:gd name="T14" fmla="*/ 1 w 57"/>
                  <a:gd name="T15" fmla="*/ 30 h 92"/>
                  <a:gd name="T16" fmla="*/ 1 w 57"/>
                  <a:gd name="T17" fmla="*/ 31 h 92"/>
                  <a:gd name="T18" fmla="*/ 54 w 57"/>
                  <a:gd name="T19" fmla="*/ 34 h 92"/>
                  <a:gd name="T20" fmla="*/ 57 w 57"/>
                  <a:gd name="T21" fmla="*/ 2 h 92"/>
                  <a:gd name="T22" fmla="*/ 54 w 57"/>
                  <a:gd name="T2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92">
                    <a:moveTo>
                      <a:pt x="1" y="34"/>
                    </a:moveTo>
                    <a:cubicBezTo>
                      <a:pt x="1" y="35"/>
                      <a:pt x="0" y="35"/>
                      <a:pt x="0" y="36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9" y="92"/>
                      <a:pt x="49" y="91"/>
                      <a:pt x="50" y="91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1" y="34"/>
                      <a:pt x="1" y="34"/>
                      <a:pt x="1" y="34"/>
                    </a:cubicBezTo>
                    <a:moveTo>
                      <a:pt x="54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1" y="30"/>
                      <a:pt x="1" y="31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5" y="2"/>
                      <a:pt x="54" y="1"/>
                      <a:pt x="5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0" name="Freeform 2311"/>
              <p:cNvSpPr/>
              <p:nvPr/>
            </p:nvSpPr>
            <p:spPr bwMode="auto">
              <a:xfrm>
                <a:off x="5128" y="2318"/>
                <a:ext cx="2" cy="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1" name="Freeform 2312"/>
              <p:cNvSpPr/>
              <p:nvPr/>
            </p:nvSpPr>
            <p:spPr bwMode="auto">
              <a:xfrm>
                <a:off x="5134" y="2220"/>
                <a:ext cx="4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2" name="Freeform 2313"/>
              <p:cNvSpPr>
                <a:spLocks noEditPoints="1"/>
              </p:cNvSpPr>
              <p:nvPr/>
            </p:nvSpPr>
            <p:spPr bwMode="auto">
              <a:xfrm>
                <a:off x="5074" y="2254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3 w 4"/>
                  <a:gd name="T3" fmla="*/ 6 h 6"/>
                  <a:gd name="T4" fmla="*/ 4 w 4"/>
                  <a:gd name="T5" fmla="*/ 4 h 6"/>
                  <a:gd name="T6" fmla="*/ 0 w 4"/>
                  <a:gd name="T7" fmla="*/ 3 h 6"/>
                  <a:gd name="T8" fmla="*/ 4 w 4"/>
                  <a:gd name="T9" fmla="*/ 0 h 6"/>
                  <a:gd name="T10" fmla="*/ 2 w 4"/>
                  <a:gd name="T11" fmla="*/ 1 h 6"/>
                  <a:gd name="T12" fmla="*/ 4 w 4"/>
                  <a:gd name="T13" fmla="*/ 1 h 6"/>
                  <a:gd name="T14" fmla="*/ 4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4" y="5"/>
                      <a:pt x="4" y="4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4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3" name="Freeform 2314"/>
              <p:cNvSpPr>
                <a:spLocks noEditPoints="1"/>
              </p:cNvSpPr>
              <p:nvPr/>
            </p:nvSpPr>
            <p:spPr bwMode="auto">
              <a:xfrm>
                <a:off x="5072" y="2220"/>
                <a:ext cx="67" cy="106"/>
              </a:xfrm>
              <a:custGeom>
                <a:avLst/>
                <a:gdLst>
                  <a:gd name="T0" fmla="*/ 0 w 67"/>
                  <a:gd name="T1" fmla="*/ 37 h 106"/>
                  <a:gd name="T2" fmla="*/ 59 w 67"/>
                  <a:gd name="T3" fmla="*/ 106 h 106"/>
                  <a:gd name="T4" fmla="*/ 65 w 67"/>
                  <a:gd name="T5" fmla="*/ 41 h 106"/>
                  <a:gd name="T6" fmla="*/ 62 w 67"/>
                  <a:gd name="T7" fmla="*/ 41 h 106"/>
                  <a:gd name="T8" fmla="*/ 58 w 67"/>
                  <a:gd name="T9" fmla="*/ 98 h 106"/>
                  <a:gd name="T10" fmla="*/ 58 w 67"/>
                  <a:gd name="T11" fmla="*/ 102 h 106"/>
                  <a:gd name="T12" fmla="*/ 56 w 67"/>
                  <a:gd name="T13" fmla="*/ 99 h 106"/>
                  <a:gd name="T14" fmla="*/ 5 w 67"/>
                  <a:gd name="T15" fmla="*/ 40 h 106"/>
                  <a:gd name="T16" fmla="*/ 2 w 67"/>
                  <a:gd name="T17" fmla="*/ 37 h 106"/>
                  <a:gd name="T18" fmla="*/ 0 w 67"/>
                  <a:gd name="T19" fmla="*/ 37 h 106"/>
                  <a:gd name="T20" fmla="*/ 67 w 67"/>
                  <a:gd name="T21" fmla="*/ 0 h 106"/>
                  <a:gd name="T22" fmla="*/ 4 w 67"/>
                  <a:gd name="T23" fmla="*/ 35 h 106"/>
                  <a:gd name="T24" fmla="*/ 6 w 67"/>
                  <a:gd name="T25" fmla="*/ 34 h 106"/>
                  <a:gd name="T26" fmla="*/ 62 w 67"/>
                  <a:gd name="T27" fmla="*/ 2 h 106"/>
                  <a:gd name="T28" fmla="*/ 66 w 67"/>
                  <a:gd name="T29" fmla="*/ 0 h 106"/>
                  <a:gd name="T30" fmla="*/ 66 w 67"/>
                  <a:gd name="T31" fmla="*/ 4 h 106"/>
                  <a:gd name="T32" fmla="*/ 62 w 67"/>
                  <a:gd name="T33" fmla="*/ 38 h 106"/>
                  <a:gd name="T34" fmla="*/ 65 w 67"/>
                  <a:gd name="T35" fmla="*/ 38 h 106"/>
                  <a:gd name="T36" fmla="*/ 67 w 67"/>
                  <a:gd name="T3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7" h="106">
                    <a:moveTo>
                      <a:pt x="0" y="37"/>
                    </a:moveTo>
                    <a:lnTo>
                      <a:pt x="59" y="106"/>
                    </a:lnTo>
                    <a:lnTo>
                      <a:pt x="65" y="41"/>
                    </a:lnTo>
                    <a:lnTo>
                      <a:pt x="62" y="41"/>
                    </a:lnTo>
                    <a:lnTo>
                      <a:pt x="58" y="98"/>
                    </a:lnTo>
                    <a:lnTo>
                      <a:pt x="58" y="102"/>
                    </a:lnTo>
                    <a:lnTo>
                      <a:pt x="56" y="99"/>
                    </a:lnTo>
                    <a:lnTo>
                      <a:pt x="5" y="40"/>
                    </a:lnTo>
                    <a:lnTo>
                      <a:pt x="2" y="37"/>
                    </a:lnTo>
                    <a:lnTo>
                      <a:pt x="0" y="37"/>
                    </a:lnTo>
                    <a:close/>
                    <a:moveTo>
                      <a:pt x="67" y="0"/>
                    </a:moveTo>
                    <a:lnTo>
                      <a:pt x="4" y="35"/>
                    </a:lnTo>
                    <a:lnTo>
                      <a:pt x="6" y="34"/>
                    </a:lnTo>
                    <a:lnTo>
                      <a:pt x="62" y="2"/>
                    </a:lnTo>
                    <a:lnTo>
                      <a:pt x="66" y="0"/>
                    </a:lnTo>
                    <a:lnTo>
                      <a:pt x="66" y="4"/>
                    </a:lnTo>
                    <a:lnTo>
                      <a:pt x="62" y="38"/>
                    </a:lnTo>
                    <a:lnTo>
                      <a:pt x="65" y="38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4" name="Freeform 2315"/>
              <p:cNvSpPr>
                <a:spLocks noEditPoints="1"/>
              </p:cNvSpPr>
              <p:nvPr/>
            </p:nvSpPr>
            <p:spPr bwMode="auto">
              <a:xfrm>
                <a:off x="5072" y="2220"/>
                <a:ext cx="67" cy="106"/>
              </a:xfrm>
              <a:custGeom>
                <a:avLst/>
                <a:gdLst>
                  <a:gd name="T0" fmla="*/ 0 w 67"/>
                  <a:gd name="T1" fmla="*/ 37 h 106"/>
                  <a:gd name="T2" fmla="*/ 59 w 67"/>
                  <a:gd name="T3" fmla="*/ 106 h 106"/>
                  <a:gd name="T4" fmla="*/ 65 w 67"/>
                  <a:gd name="T5" fmla="*/ 41 h 106"/>
                  <a:gd name="T6" fmla="*/ 62 w 67"/>
                  <a:gd name="T7" fmla="*/ 41 h 106"/>
                  <a:gd name="T8" fmla="*/ 58 w 67"/>
                  <a:gd name="T9" fmla="*/ 98 h 106"/>
                  <a:gd name="T10" fmla="*/ 58 w 67"/>
                  <a:gd name="T11" fmla="*/ 102 h 106"/>
                  <a:gd name="T12" fmla="*/ 56 w 67"/>
                  <a:gd name="T13" fmla="*/ 99 h 106"/>
                  <a:gd name="T14" fmla="*/ 5 w 67"/>
                  <a:gd name="T15" fmla="*/ 40 h 106"/>
                  <a:gd name="T16" fmla="*/ 2 w 67"/>
                  <a:gd name="T17" fmla="*/ 37 h 106"/>
                  <a:gd name="T18" fmla="*/ 0 w 67"/>
                  <a:gd name="T19" fmla="*/ 37 h 106"/>
                  <a:gd name="T20" fmla="*/ 67 w 67"/>
                  <a:gd name="T21" fmla="*/ 0 h 106"/>
                  <a:gd name="T22" fmla="*/ 4 w 67"/>
                  <a:gd name="T23" fmla="*/ 35 h 106"/>
                  <a:gd name="T24" fmla="*/ 6 w 67"/>
                  <a:gd name="T25" fmla="*/ 34 h 106"/>
                  <a:gd name="T26" fmla="*/ 62 w 67"/>
                  <a:gd name="T27" fmla="*/ 2 h 106"/>
                  <a:gd name="T28" fmla="*/ 66 w 67"/>
                  <a:gd name="T29" fmla="*/ 0 h 106"/>
                  <a:gd name="T30" fmla="*/ 66 w 67"/>
                  <a:gd name="T31" fmla="*/ 4 h 106"/>
                  <a:gd name="T32" fmla="*/ 62 w 67"/>
                  <a:gd name="T33" fmla="*/ 38 h 106"/>
                  <a:gd name="T34" fmla="*/ 65 w 67"/>
                  <a:gd name="T35" fmla="*/ 38 h 106"/>
                  <a:gd name="T36" fmla="*/ 67 w 67"/>
                  <a:gd name="T3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7" h="106">
                    <a:moveTo>
                      <a:pt x="0" y="37"/>
                    </a:moveTo>
                    <a:lnTo>
                      <a:pt x="59" y="106"/>
                    </a:lnTo>
                    <a:lnTo>
                      <a:pt x="65" y="41"/>
                    </a:lnTo>
                    <a:lnTo>
                      <a:pt x="62" y="41"/>
                    </a:lnTo>
                    <a:lnTo>
                      <a:pt x="58" y="98"/>
                    </a:lnTo>
                    <a:lnTo>
                      <a:pt x="58" y="102"/>
                    </a:lnTo>
                    <a:lnTo>
                      <a:pt x="56" y="99"/>
                    </a:lnTo>
                    <a:lnTo>
                      <a:pt x="5" y="40"/>
                    </a:lnTo>
                    <a:lnTo>
                      <a:pt x="2" y="37"/>
                    </a:lnTo>
                    <a:lnTo>
                      <a:pt x="0" y="37"/>
                    </a:lnTo>
                    <a:moveTo>
                      <a:pt x="67" y="0"/>
                    </a:moveTo>
                    <a:lnTo>
                      <a:pt x="4" y="35"/>
                    </a:lnTo>
                    <a:lnTo>
                      <a:pt x="6" y="34"/>
                    </a:lnTo>
                    <a:lnTo>
                      <a:pt x="62" y="2"/>
                    </a:lnTo>
                    <a:lnTo>
                      <a:pt x="66" y="0"/>
                    </a:lnTo>
                    <a:lnTo>
                      <a:pt x="66" y="4"/>
                    </a:lnTo>
                    <a:lnTo>
                      <a:pt x="62" y="38"/>
                    </a:lnTo>
                    <a:lnTo>
                      <a:pt x="65" y="38"/>
                    </a:lnTo>
                    <a:lnTo>
                      <a:pt x="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5" name="Freeform 2316"/>
              <p:cNvSpPr/>
              <p:nvPr/>
            </p:nvSpPr>
            <p:spPr bwMode="auto">
              <a:xfrm>
                <a:off x="5071" y="2218"/>
                <a:ext cx="68" cy="43"/>
              </a:xfrm>
              <a:custGeom>
                <a:avLst/>
                <a:gdLst>
                  <a:gd name="T0" fmla="*/ 68 w 68"/>
                  <a:gd name="T1" fmla="*/ 0 h 43"/>
                  <a:gd name="T2" fmla="*/ 0 w 68"/>
                  <a:gd name="T3" fmla="*/ 38 h 43"/>
                  <a:gd name="T4" fmla="*/ 1 w 68"/>
                  <a:gd name="T5" fmla="*/ 39 h 43"/>
                  <a:gd name="T6" fmla="*/ 3 w 68"/>
                  <a:gd name="T7" fmla="*/ 39 h 43"/>
                  <a:gd name="T8" fmla="*/ 7 w 68"/>
                  <a:gd name="T9" fmla="*/ 40 h 43"/>
                  <a:gd name="T10" fmla="*/ 63 w 68"/>
                  <a:gd name="T11" fmla="*/ 43 h 43"/>
                  <a:gd name="T12" fmla="*/ 66 w 68"/>
                  <a:gd name="T13" fmla="*/ 43 h 43"/>
                  <a:gd name="T14" fmla="*/ 66 w 68"/>
                  <a:gd name="T15" fmla="*/ 40 h 43"/>
                  <a:gd name="T16" fmla="*/ 63 w 68"/>
                  <a:gd name="T17" fmla="*/ 40 h 43"/>
                  <a:gd name="T18" fmla="*/ 7 w 68"/>
                  <a:gd name="T19" fmla="*/ 37 h 43"/>
                  <a:gd name="T20" fmla="*/ 5 w 68"/>
                  <a:gd name="T21" fmla="*/ 37 h 43"/>
                  <a:gd name="T22" fmla="*/ 68 w 68"/>
                  <a:gd name="T23" fmla="*/ 2 h 43"/>
                  <a:gd name="T24" fmla="*/ 68 w 68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43">
                    <a:moveTo>
                      <a:pt x="68" y="0"/>
                    </a:moveTo>
                    <a:lnTo>
                      <a:pt x="0" y="38"/>
                    </a:lnTo>
                    <a:lnTo>
                      <a:pt x="1" y="39"/>
                    </a:lnTo>
                    <a:lnTo>
                      <a:pt x="3" y="39"/>
                    </a:lnTo>
                    <a:lnTo>
                      <a:pt x="7" y="40"/>
                    </a:lnTo>
                    <a:lnTo>
                      <a:pt x="63" y="43"/>
                    </a:lnTo>
                    <a:lnTo>
                      <a:pt x="66" y="43"/>
                    </a:lnTo>
                    <a:lnTo>
                      <a:pt x="66" y="40"/>
                    </a:lnTo>
                    <a:lnTo>
                      <a:pt x="63" y="40"/>
                    </a:lnTo>
                    <a:lnTo>
                      <a:pt x="7" y="37"/>
                    </a:lnTo>
                    <a:lnTo>
                      <a:pt x="5" y="37"/>
                    </a:lnTo>
                    <a:lnTo>
                      <a:pt x="68" y="2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6" name="Freeform 2317"/>
              <p:cNvSpPr/>
              <p:nvPr/>
            </p:nvSpPr>
            <p:spPr bwMode="auto">
              <a:xfrm>
                <a:off x="5071" y="2218"/>
                <a:ext cx="68" cy="43"/>
              </a:xfrm>
              <a:custGeom>
                <a:avLst/>
                <a:gdLst>
                  <a:gd name="T0" fmla="*/ 68 w 68"/>
                  <a:gd name="T1" fmla="*/ 0 h 43"/>
                  <a:gd name="T2" fmla="*/ 0 w 68"/>
                  <a:gd name="T3" fmla="*/ 38 h 43"/>
                  <a:gd name="T4" fmla="*/ 1 w 68"/>
                  <a:gd name="T5" fmla="*/ 39 h 43"/>
                  <a:gd name="T6" fmla="*/ 3 w 68"/>
                  <a:gd name="T7" fmla="*/ 39 h 43"/>
                  <a:gd name="T8" fmla="*/ 7 w 68"/>
                  <a:gd name="T9" fmla="*/ 40 h 43"/>
                  <a:gd name="T10" fmla="*/ 63 w 68"/>
                  <a:gd name="T11" fmla="*/ 43 h 43"/>
                  <a:gd name="T12" fmla="*/ 66 w 68"/>
                  <a:gd name="T13" fmla="*/ 43 h 43"/>
                  <a:gd name="T14" fmla="*/ 66 w 68"/>
                  <a:gd name="T15" fmla="*/ 40 h 43"/>
                  <a:gd name="T16" fmla="*/ 63 w 68"/>
                  <a:gd name="T17" fmla="*/ 40 h 43"/>
                  <a:gd name="T18" fmla="*/ 7 w 68"/>
                  <a:gd name="T19" fmla="*/ 37 h 43"/>
                  <a:gd name="T20" fmla="*/ 5 w 68"/>
                  <a:gd name="T21" fmla="*/ 37 h 43"/>
                  <a:gd name="T22" fmla="*/ 68 w 68"/>
                  <a:gd name="T23" fmla="*/ 2 h 43"/>
                  <a:gd name="T24" fmla="*/ 68 w 68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43">
                    <a:moveTo>
                      <a:pt x="68" y="0"/>
                    </a:moveTo>
                    <a:lnTo>
                      <a:pt x="0" y="38"/>
                    </a:lnTo>
                    <a:lnTo>
                      <a:pt x="1" y="39"/>
                    </a:lnTo>
                    <a:lnTo>
                      <a:pt x="3" y="39"/>
                    </a:lnTo>
                    <a:lnTo>
                      <a:pt x="7" y="40"/>
                    </a:lnTo>
                    <a:lnTo>
                      <a:pt x="63" y="43"/>
                    </a:lnTo>
                    <a:lnTo>
                      <a:pt x="66" y="43"/>
                    </a:lnTo>
                    <a:lnTo>
                      <a:pt x="66" y="40"/>
                    </a:lnTo>
                    <a:lnTo>
                      <a:pt x="63" y="40"/>
                    </a:lnTo>
                    <a:lnTo>
                      <a:pt x="7" y="37"/>
                    </a:lnTo>
                    <a:lnTo>
                      <a:pt x="5" y="37"/>
                    </a:lnTo>
                    <a:lnTo>
                      <a:pt x="68" y="2"/>
                    </a:lnTo>
                    <a:lnTo>
                      <a:pt x="6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7" name="Freeform 2318"/>
              <p:cNvSpPr/>
              <p:nvPr/>
            </p:nvSpPr>
            <p:spPr bwMode="auto">
              <a:xfrm>
                <a:off x="4804" y="2179"/>
                <a:ext cx="118" cy="115"/>
              </a:xfrm>
              <a:custGeom>
                <a:avLst/>
                <a:gdLst>
                  <a:gd name="T0" fmla="*/ 56 w 112"/>
                  <a:gd name="T1" fmla="*/ 0 h 109"/>
                  <a:gd name="T2" fmla="*/ 52 w 112"/>
                  <a:gd name="T3" fmla="*/ 1 h 109"/>
                  <a:gd name="T4" fmla="*/ 50 w 112"/>
                  <a:gd name="T5" fmla="*/ 1 h 109"/>
                  <a:gd name="T6" fmla="*/ 0 w 112"/>
                  <a:gd name="T7" fmla="*/ 106 h 109"/>
                  <a:gd name="T8" fmla="*/ 2 w 112"/>
                  <a:gd name="T9" fmla="*/ 109 h 109"/>
                  <a:gd name="T10" fmla="*/ 56 w 112"/>
                  <a:gd name="T11" fmla="*/ 105 h 109"/>
                  <a:gd name="T12" fmla="*/ 54 w 112"/>
                  <a:gd name="T13" fmla="*/ 101 h 109"/>
                  <a:gd name="T14" fmla="*/ 60 w 112"/>
                  <a:gd name="T15" fmla="*/ 94 h 109"/>
                  <a:gd name="T16" fmla="*/ 67 w 112"/>
                  <a:gd name="T17" fmla="*/ 101 h 109"/>
                  <a:gd name="T18" fmla="*/ 66 w 112"/>
                  <a:gd name="T19" fmla="*/ 104 h 109"/>
                  <a:gd name="T20" fmla="*/ 109 w 112"/>
                  <a:gd name="T21" fmla="*/ 101 h 109"/>
                  <a:gd name="T22" fmla="*/ 112 w 112"/>
                  <a:gd name="T23" fmla="*/ 96 h 109"/>
                  <a:gd name="T24" fmla="*/ 56 w 112"/>
                  <a:gd name="T2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109">
                    <a:moveTo>
                      <a:pt x="56" y="0"/>
                    </a:moveTo>
                    <a:cubicBezTo>
                      <a:pt x="55" y="1"/>
                      <a:pt x="54" y="1"/>
                      <a:pt x="52" y="1"/>
                    </a:cubicBezTo>
                    <a:cubicBezTo>
                      <a:pt x="51" y="1"/>
                      <a:pt x="51" y="1"/>
                      <a:pt x="50" y="1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" y="107"/>
                      <a:pt x="2" y="108"/>
                      <a:pt x="2" y="109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5" y="104"/>
                      <a:pt x="54" y="102"/>
                      <a:pt x="54" y="101"/>
                    </a:cubicBezTo>
                    <a:cubicBezTo>
                      <a:pt x="54" y="97"/>
                      <a:pt x="57" y="94"/>
                      <a:pt x="60" y="94"/>
                    </a:cubicBezTo>
                    <a:cubicBezTo>
                      <a:pt x="64" y="94"/>
                      <a:pt x="67" y="97"/>
                      <a:pt x="67" y="101"/>
                    </a:cubicBezTo>
                    <a:cubicBezTo>
                      <a:pt x="67" y="102"/>
                      <a:pt x="66" y="103"/>
                      <a:pt x="66" y="104"/>
                    </a:cubicBezTo>
                    <a:cubicBezTo>
                      <a:pt x="109" y="101"/>
                      <a:pt x="109" y="101"/>
                      <a:pt x="109" y="101"/>
                    </a:cubicBezTo>
                    <a:cubicBezTo>
                      <a:pt x="109" y="99"/>
                      <a:pt x="110" y="97"/>
                      <a:pt x="112" y="96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8" name="Freeform 2319"/>
              <p:cNvSpPr/>
              <p:nvPr/>
            </p:nvSpPr>
            <p:spPr bwMode="auto">
              <a:xfrm>
                <a:off x="4919" y="2280"/>
                <a:ext cx="5" cy="6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5 h 5"/>
                  <a:gd name="T4" fmla="*/ 5 w 5"/>
                  <a:gd name="T5" fmla="*/ 4 h 5"/>
                  <a:gd name="T6" fmla="*/ 3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cubicBezTo>
                      <a:pt x="1" y="1"/>
                      <a:pt x="0" y="3"/>
                      <a:pt x="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9" name="Freeform 2320"/>
              <p:cNvSpPr/>
              <p:nvPr/>
            </p:nvSpPr>
            <p:spPr bwMode="auto">
              <a:xfrm>
                <a:off x="4856" y="2174"/>
                <a:ext cx="7" cy="6"/>
              </a:xfrm>
              <a:custGeom>
                <a:avLst/>
                <a:gdLst>
                  <a:gd name="T0" fmla="*/ 3 w 6"/>
                  <a:gd name="T1" fmla="*/ 0 h 6"/>
                  <a:gd name="T2" fmla="*/ 0 w 6"/>
                  <a:gd name="T3" fmla="*/ 6 h 6"/>
                  <a:gd name="T4" fmla="*/ 2 w 6"/>
                  <a:gd name="T5" fmla="*/ 6 h 6"/>
                  <a:gd name="T6" fmla="*/ 6 w 6"/>
                  <a:gd name="T7" fmla="*/ 5 h 6"/>
                  <a:gd name="T8" fmla="*/ 3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4" y="6"/>
                      <a:pt x="5" y="6"/>
                      <a:pt x="6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0" name="Freeform 2321"/>
              <p:cNvSpPr/>
              <p:nvPr/>
            </p:nvSpPr>
            <p:spPr bwMode="auto">
              <a:xfrm>
                <a:off x="4861" y="2278"/>
                <a:ext cx="13" cy="12"/>
              </a:xfrm>
              <a:custGeom>
                <a:avLst/>
                <a:gdLst>
                  <a:gd name="T0" fmla="*/ 6 w 13"/>
                  <a:gd name="T1" fmla="*/ 0 h 11"/>
                  <a:gd name="T2" fmla="*/ 0 w 13"/>
                  <a:gd name="T3" fmla="*/ 7 h 11"/>
                  <a:gd name="T4" fmla="*/ 2 w 13"/>
                  <a:gd name="T5" fmla="*/ 11 h 11"/>
                  <a:gd name="T6" fmla="*/ 12 w 13"/>
                  <a:gd name="T7" fmla="*/ 10 h 11"/>
                  <a:gd name="T8" fmla="*/ 13 w 13"/>
                  <a:gd name="T9" fmla="*/ 7 h 11"/>
                  <a:gd name="T10" fmla="*/ 6 w 13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1" y="10"/>
                      <a:pt x="2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3"/>
                      <a:pt x="10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1" name="Freeform 2322"/>
              <p:cNvSpPr/>
              <p:nvPr/>
            </p:nvSpPr>
            <p:spPr bwMode="auto">
              <a:xfrm>
                <a:off x="4803" y="2291"/>
                <a:ext cx="3" cy="3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2" name="Freeform 2323"/>
              <p:cNvSpPr/>
              <p:nvPr/>
            </p:nvSpPr>
            <p:spPr bwMode="auto">
              <a:xfrm>
                <a:off x="4800" y="2171"/>
                <a:ext cx="126" cy="123"/>
              </a:xfrm>
              <a:custGeom>
                <a:avLst/>
                <a:gdLst>
                  <a:gd name="T0" fmla="*/ 60 w 126"/>
                  <a:gd name="T1" fmla="*/ 0 h 123"/>
                  <a:gd name="T2" fmla="*/ 0 w 126"/>
                  <a:gd name="T3" fmla="*/ 123 h 123"/>
                  <a:gd name="T4" fmla="*/ 3 w 126"/>
                  <a:gd name="T5" fmla="*/ 123 h 123"/>
                  <a:gd name="T6" fmla="*/ 4 w 126"/>
                  <a:gd name="T7" fmla="*/ 120 h 123"/>
                  <a:gd name="T8" fmla="*/ 56 w 126"/>
                  <a:gd name="T9" fmla="*/ 9 h 123"/>
                  <a:gd name="T10" fmla="*/ 60 w 126"/>
                  <a:gd name="T11" fmla="*/ 3 h 123"/>
                  <a:gd name="T12" fmla="*/ 63 w 126"/>
                  <a:gd name="T13" fmla="*/ 8 h 123"/>
                  <a:gd name="T14" fmla="*/ 122 w 126"/>
                  <a:gd name="T15" fmla="*/ 109 h 123"/>
                  <a:gd name="T16" fmla="*/ 124 w 126"/>
                  <a:gd name="T17" fmla="*/ 114 h 123"/>
                  <a:gd name="T18" fmla="*/ 126 w 126"/>
                  <a:gd name="T19" fmla="*/ 114 h 123"/>
                  <a:gd name="T20" fmla="*/ 60 w 126"/>
                  <a:gd name="T2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6" h="123">
                    <a:moveTo>
                      <a:pt x="60" y="0"/>
                    </a:moveTo>
                    <a:lnTo>
                      <a:pt x="0" y="123"/>
                    </a:lnTo>
                    <a:lnTo>
                      <a:pt x="3" y="123"/>
                    </a:lnTo>
                    <a:lnTo>
                      <a:pt x="4" y="120"/>
                    </a:lnTo>
                    <a:lnTo>
                      <a:pt x="56" y="9"/>
                    </a:lnTo>
                    <a:lnTo>
                      <a:pt x="60" y="3"/>
                    </a:lnTo>
                    <a:lnTo>
                      <a:pt x="63" y="8"/>
                    </a:lnTo>
                    <a:lnTo>
                      <a:pt x="122" y="109"/>
                    </a:lnTo>
                    <a:lnTo>
                      <a:pt x="124" y="114"/>
                    </a:lnTo>
                    <a:lnTo>
                      <a:pt x="126" y="114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3" name="Freeform 2324"/>
              <p:cNvSpPr/>
              <p:nvPr/>
            </p:nvSpPr>
            <p:spPr bwMode="auto">
              <a:xfrm>
                <a:off x="4800" y="2171"/>
                <a:ext cx="126" cy="123"/>
              </a:xfrm>
              <a:custGeom>
                <a:avLst/>
                <a:gdLst>
                  <a:gd name="T0" fmla="*/ 60 w 126"/>
                  <a:gd name="T1" fmla="*/ 0 h 123"/>
                  <a:gd name="T2" fmla="*/ 0 w 126"/>
                  <a:gd name="T3" fmla="*/ 123 h 123"/>
                  <a:gd name="T4" fmla="*/ 3 w 126"/>
                  <a:gd name="T5" fmla="*/ 123 h 123"/>
                  <a:gd name="T6" fmla="*/ 4 w 126"/>
                  <a:gd name="T7" fmla="*/ 120 h 123"/>
                  <a:gd name="T8" fmla="*/ 56 w 126"/>
                  <a:gd name="T9" fmla="*/ 9 h 123"/>
                  <a:gd name="T10" fmla="*/ 60 w 126"/>
                  <a:gd name="T11" fmla="*/ 3 h 123"/>
                  <a:gd name="T12" fmla="*/ 63 w 126"/>
                  <a:gd name="T13" fmla="*/ 8 h 123"/>
                  <a:gd name="T14" fmla="*/ 122 w 126"/>
                  <a:gd name="T15" fmla="*/ 109 h 123"/>
                  <a:gd name="T16" fmla="*/ 124 w 126"/>
                  <a:gd name="T17" fmla="*/ 114 h 123"/>
                  <a:gd name="T18" fmla="*/ 126 w 126"/>
                  <a:gd name="T19" fmla="*/ 114 h 123"/>
                  <a:gd name="T20" fmla="*/ 60 w 126"/>
                  <a:gd name="T2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6" h="123">
                    <a:moveTo>
                      <a:pt x="60" y="0"/>
                    </a:moveTo>
                    <a:lnTo>
                      <a:pt x="0" y="123"/>
                    </a:lnTo>
                    <a:lnTo>
                      <a:pt x="3" y="123"/>
                    </a:lnTo>
                    <a:lnTo>
                      <a:pt x="4" y="120"/>
                    </a:lnTo>
                    <a:lnTo>
                      <a:pt x="56" y="9"/>
                    </a:lnTo>
                    <a:lnTo>
                      <a:pt x="60" y="3"/>
                    </a:lnTo>
                    <a:lnTo>
                      <a:pt x="63" y="8"/>
                    </a:lnTo>
                    <a:lnTo>
                      <a:pt x="122" y="109"/>
                    </a:lnTo>
                    <a:lnTo>
                      <a:pt x="124" y="114"/>
                    </a:lnTo>
                    <a:lnTo>
                      <a:pt x="126" y="114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4" name="Freeform 2325"/>
              <p:cNvSpPr/>
              <p:nvPr/>
            </p:nvSpPr>
            <p:spPr bwMode="auto">
              <a:xfrm>
                <a:off x="4800" y="2285"/>
                <a:ext cx="126" cy="11"/>
              </a:xfrm>
              <a:custGeom>
                <a:avLst/>
                <a:gdLst>
                  <a:gd name="T0" fmla="*/ 119 w 119"/>
                  <a:gd name="T1" fmla="*/ 0 h 11"/>
                  <a:gd name="T2" fmla="*/ 117 w 119"/>
                  <a:gd name="T3" fmla="*/ 0 h 11"/>
                  <a:gd name="T4" fmla="*/ 112 w 119"/>
                  <a:gd name="T5" fmla="*/ 1 h 11"/>
                  <a:gd name="T6" fmla="*/ 69 w 119"/>
                  <a:gd name="T7" fmla="*/ 4 h 11"/>
                  <a:gd name="T8" fmla="*/ 59 w 119"/>
                  <a:gd name="T9" fmla="*/ 5 h 11"/>
                  <a:gd name="T10" fmla="*/ 5 w 119"/>
                  <a:gd name="T11" fmla="*/ 9 h 11"/>
                  <a:gd name="T12" fmla="*/ 2 w 119"/>
                  <a:gd name="T13" fmla="*/ 9 h 11"/>
                  <a:gd name="T14" fmla="*/ 0 w 119"/>
                  <a:gd name="T15" fmla="*/ 9 h 11"/>
                  <a:gd name="T16" fmla="*/ 0 w 119"/>
                  <a:gd name="T17" fmla="*/ 11 h 11"/>
                  <a:gd name="T18" fmla="*/ 118 w 119"/>
                  <a:gd name="T19" fmla="*/ 2 h 11"/>
                  <a:gd name="T20" fmla="*/ 119 w 119"/>
                  <a:gd name="T21" fmla="*/ 1 h 11"/>
                  <a:gd name="T22" fmla="*/ 119 w 119"/>
                  <a:gd name="T23" fmla="*/ 0 h 11"/>
                  <a:gd name="T24" fmla="*/ 119 w 119"/>
                  <a:gd name="T2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11">
                    <a:moveTo>
                      <a:pt x="119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2" y="1"/>
                      <a:pt x="112" y="1"/>
                      <a:pt x="112" y="1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8" y="1"/>
                      <a:pt x="118" y="1"/>
                      <a:pt x="119" y="1"/>
                    </a:cubicBezTo>
                    <a:cubicBezTo>
                      <a:pt x="119" y="1"/>
                      <a:pt x="119" y="0"/>
                      <a:pt x="119" y="0"/>
                    </a:cubicBezTo>
                    <a:cubicBezTo>
                      <a:pt x="119" y="0"/>
                      <a:pt x="119" y="0"/>
                      <a:pt x="11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5" name="Freeform 2326"/>
              <p:cNvSpPr/>
              <p:nvPr/>
            </p:nvSpPr>
            <p:spPr bwMode="auto">
              <a:xfrm>
                <a:off x="4925" y="2285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0 w 2"/>
                  <a:gd name="T5" fmla="*/ 2 h 2"/>
                  <a:gd name="T6" fmla="*/ 2 w 2"/>
                  <a:gd name="T7" fmla="*/ 2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6" name="Freeform 2327"/>
              <p:cNvSpPr/>
              <p:nvPr/>
            </p:nvSpPr>
            <p:spPr bwMode="auto">
              <a:xfrm>
                <a:off x="4541" y="2479"/>
                <a:ext cx="45" cy="55"/>
              </a:xfrm>
              <a:custGeom>
                <a:avLst/>
                <a:gdLst>
                  <a:gd name="T0" fmla="*/ 4 w 42"/>
                  <a:gd name="T1" fmla="*/ 0 h 52"/>
                  <a:gd name="T2" fmla="*/ 2 w 42"/>
                  <a:gd name="T3" fmla="*/ 3 h 52"/>
                  <a:gd name="T4" fmla="*/ 1 w 42"/>
                  <a:gd name="T5" fmla="*/ 14 h 52"/>
                  <a:gd name="T6" fmla="*/ 4 w 42"/>
                  <a:gd name="T7" fmla="*/ 18 h 52"/>
                  <a:gd name="T8" fmla="*/ 1 w 42"/>
                  <a:gd name="T9" fmla="*/ 23 h 52"/>
                  <a:gd name="T10" fmla="*/ 0 w 42"/>
                  <a:gd name="T11" fmla="*/ 51 h 52"/>
                  <a:gd name="T12" fmla="*/ 1 w 42"/>
                  <a:gd name="T13" fmla="*/ 52 h 52"/>
                  <a:gd name="T14" fmla="*/ 42 w 42"/>
                  <a:gd name="T15" fmla="*/ 3 h 52"/>
                  <a:gd name="T16" fmla="*/ 4 w 42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52">
                    <a:moveTo>
                      <a:pt x="4" y="0"/>
                    </a:moveTo>
                    <a:cubicBezTo>
                      <a:pt x="4" y="1"/>
                      <a:pt x="3" y="2"/>
                      <a:pt x="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20"/>
                      <a:pt x="3" y="22"/>
                      <a:pt x="1" y="2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1"/>
                      <a:pt x="1" y="52"/>
                      <a:pt x="1" y="52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7" name="Freeform 2328"/>
              <p:cNvSpPr/>
              <p:nvPr/>
            </p:nvSpPr>
            <p:spPr bwMode="auto">
              <a:xfrm>
                <a:off x="4543" y="2494"/>
                <a:ext cx="3" cy="9"/>
              </a:xfrm>
              <a:custGeom>
                <a:avLst/>
                <a:gdLst>
                  <a:gd name="T0" fmla="*/ 0 w 3"/>
                  <a:gd name="T1" fmla="*/ 0 h 9"/>
                  <a:gd name="T2" fmla="*/ 0 w 3"/>
                  <a:gd name="T3" fmla="*/ 9 h 9"/>
                  <a:gd name="T4" fmla="*/ 3 w 3"/>
                  <a:gd name="T5" fmla="*/ 4 h 9"/>
                  <a:gd name="T6" fmla="*/ 0 w 3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2" y="8"/>
                      <a:pt x="3" y="6"/>
                      <a:pt x="3" y="4"/>
                    </a:cubicBezTo>
                    <a:cubicBezTo>
                      <a:pt x="3" y="2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8" name="Freeform 2329"/>
              <p:cNvSpPr/>
              <p:nvPr/>
            </p:nvSpPr>
            <p:spPr bwMode="auto">
              <a:xfrm>
                <a:off x="4544" y="24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9" name="Freeform 2330"/>
              <p:cNvSpPr/>
              <p:nvPr/>
            </p:nvSpPr>
            <p:spPr bwMode="auto">
              <a:xfrm>
                <a:off x="4541" y="2533"/>
                <a:ext cx="2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0" name="Freeform 2331"/>
              <p:cNvSpPr/>
              <p:nvPr/>
            </p:nvSpPr>
            <p:spPr bwMode="auto">
              <a:xfrm>
                <a:off x="4540" y="2479"/>
                <a:ext cx="48" cy="59"/>
              </a:xfrm>
              <a:custGeom>
                <a:avLst/>
                <a:gdLst>
                  <a:gd name="T0" fmla="*/ 1 w 45"/>
                  <a:gd name="T1" fmla="*/ 0 h 56"/>
                  <a:gd name="T2" fmla="*/ 0 w 45"/>
                  <a:gd name="T3" fmla="*/ 56 h 56"/>
                  <a:gd name="T4" fmla="*/ 0 w 45"/>
                  <a:gd name="T5" fmla="*/ 56 h 56"/>
                  <a:gd name="T6" fmla="*/ 0 w 45"/>
                  <a:gd name="T7" fmla="*/ 56 h 56"/>
                  <a:gd name="T8" fmla="*/ 0 w 45"/>
                  <a:gd name="T9" fmla="*/ 56 h 56"/>
                  <a:gd name="T10" fmla="*/ 0 w 45"/>
                  <a:gd name="T11" fmla="*/ 56 h 56"/>
                  <a:gd name="T12" fmla="*/ 0 w 45"/>
                  <a:gd name="T13" fmla="*/ 56 h 56"/>
                  <a:gd name="T14" fmla="*/ 0 w 45"/>
                  <a:gd name="T15" fmla="*/ 56 h 56"/>
                  <a:gd name="T16" fmla="*/ 0 w 45"/>
                  <a:gd name="T17" fmla="*/ 56 h 56"/>
                  <a:gd name="T18" fmla="*/ 45 w 45"/>
                  <a:gd name="T19" fmla="*/ 3 h 56"/>
                  <a:gd name="T20" fmla="*/ 43 w 45"/>
                  <a:gd name="T21" fmla="*/ 3 h 56"/>
                  <a:gd name="T22" fmla="*/ 2 w 45"/>
                  <a:gd name="T23" fmla="*/ 52 h 56"/>
                  <a:gd name="T24" fmla="*/ 1 w 45"/>
                  <a:gd name="T25" fmla="*/ 53 h 56"/>
                  <a:gd name="T26" fmla="*/ 1 w 45"/>
                  <a:gd name="T27" fmla="*/ 51 h 56"/>
                  <a:gd name="T28" fmla="*/ 2 w 45"/>
                  <a:gd name="T29" fmla="*/ 23 h 56"/>
                  <a:gd name="T30" fmla="*/ 2 w 45"/>
                  <a:gd name="T31" fmla="*/ 14 h 56"/>
                  <a:gd name="T32" fmla="*/ 3 w 45"/>
                  <a:gd name="T33" fmla="*/ 3 h 56"/>
                  <a:gd name="T34" fmla="*/ 3 w 45"/>
                  <a:gd name="T35" fmla="*/ 0 h 56"/>
                  <a:gd name="T36" fmla="*/ 1 w 45"/>
                  <a:gd name="T3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56">
                    <a:moveTo>
                      <a:pt x="1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1" name="Freeform 2332"/>
              <p:cNvSpPr>
                <a:spLocks noEditPoints="1"/>
              </p:cNvSpPr>
              <p:nvPr/>
            </p:nvSpPr>
            <p:spPr bwMode="auto">
              <a:xfrm>
                <a:off x="4540" y="25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2" name="Freeform 2333"/>
              <p:cNvSpPr/>
              <p:nvPr/>
            </p:nvSpPr>
            <p:spPr bwMode="auto">
              <a:xfrm>
                <a:off x="4541" y="2477"/>
                <a:ext cx="48" cy="5"/>
              </a:xfrm>
              <a:custGeom>
                <a:avLst/>
                <a:gdLst>
                  <a:gd name="T0" fmla="*/ 0 w 48"/>
                  <a:gd name="T1" fmla="*/ 0 h 5"/>
                  <a:gd name="T2" fmla="*/ 0 w 48"/>
                  <a:gd name="T3" fmla="*/ 0 h 5"/>
                  <a:gd name="T4" fmla="*/ 0 w 48"/>
                  <a:gd name="T5" fmla="*/ 2 h 5"/>
                  <a:gd name="T6" fmla="*/ 47 w 48"/>
                  <a:gd name="T7" fmla="*/ 5 h 5"/>
                  <a:gd name="T8" fmla="*/ 48 w 48"/>
                  <a:gd name="T9" fmla="*/ 3 h 5"/>
                  <a:gd name="T10" fmla="*/ 0 w 4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7" y="5"/>
                    </a:lnTo>
                    <a:lnTo>
                      <a:pt x="48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3" name="Freeform 2334"/>
              <p:cNvSpPr/>
              <p:nvPr/>
            </p:nvSpPr>
            <p:spPr bwMode="auto">
              <a:xfrm>
                <a:off x="4541" y="2477"/>
                <a:ext cx="48" cy="5"/>
              </a:xfrm>
              <a:custGeom>
                <a:avLst/>
                <a:gdLst>
                  <a:gd name="T0" fmla="*/ 0 w 48"/>
                  <a:gd name="T1" fmla="*/ 0 h 5"/>
                  <a:gd name="T2" fmla="*/ 0 w 48"/>
                  <a:gd name="T3" fmla="*/ 0 h 5"/>
                  <a:gd name="T4" fmla="*/ 0 w 48"/>
                  <a:gd name="T5" fmla="*/ 2 h 5"/>
                  <a:gd name="T6" fmla="*/ 47 w 48"/>
                  <a:gd name="T7" fmla="*/ 5 h 5"/>
                  <a:gd name="T8" fmla="*/ 48 w 48"/>
                  <a:gd name="T9" fmla="*/ 3 h 5"/>
                  <a:gd name="T10" fmla="*/ 0 w 4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7" y="5"/>
                    </a:lnTo>
                    <a:lnTo>
                      <a:pt x="48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4" name="Freeform 2335"/>
              <p:cNvSpPr/>
              <p:nvPr/>
            </p:nvSpPr>
            <p:spPr bwMode="auto">
              <a:xfrm>
                <a:off x="4540" y="253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0 h 2"/>
                  <a:gd name="T10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5" name="Freeform 2336"/>
              <p:cNvSpPr/>
              <p:nvPr/>
            </p:nvSpPr>
            <p:spPr bwMode="auto">
              <a:xfrm>
                <a:off x="4604" y="2383"/>
                <a:ext cx="134" cy="85"/>
              </a:xfrm>
              <a:custGeom>
                <a:avLst/>
                <a:gdLst>
                  <a:gd name="T0" fmla="*/ 65 w 127"/>
                  <a:gd name="T1" fmla="*/ 0 h 81"/>
                  <a:gd name="T2" fmla="*/ 0 w 127"/>
                  <a:gd name="T3" fmla="*/ 78 h 81"/>
                  <a:gd name="T4" fmla="*/ 1 w 127"/>
                  <a:gd name="T5" fmla="*/ 78 h 81"/>
                  <a:gd name="T6" fmla="*/ 8 w 127"/>
                  <a:gd name="T7" fmla="*/ 81 h 81"/>
                  <a:gd name="T8" fmla="*/ 127 w 127"/>
                  <a:gd name="T9" fmla="*/ 69 h 81"/>
                  <a:gd name="T10" fmla="*/ 74 w 127"/>
                  <a:gd name="T11" fmla="*/ 0 h 81"/>
                  <a:gd name="T12" fmla="*/ 70 w 127"/>
                  <a:gd name="T13" fmla="*/ 2 h 81"/>
                  <a:gd name="T14" fmla="*/ 65 w 127"/>
                  <a:gd name="T1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81">
                    <a:moveTo>
                      <a:pt x="65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4" y="78"/>
                      <a:pt x="6" y="79"/>
                      <a:pt x="8" y="81"/>
                    </a:cubicBezTo>
                    <a:cubicBezTo>
                      <a:pt x="127" y="69"/>
                      <a:pt x="127" y="69"/>
                      <a:pt x="127" y="69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3" y="1"/>
                      <a:pt x="71" y="2"/>
                      <a:pt x="70" y="2"/>
                    </a:cubicBezTo>
                    <a:cubicBezTo>
                      <a:pt x="68" y="2"/>
                      <a:pt x="66" y="1"/>
                      <a:pt x="65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6" name="Freeform 2337"/>
              <p:cNvSpPr/>
              <p:nvPr/>
            </p:nvSpPr>
            <p:spPr bwMode="auto">
              <a:xfrm>
                <a:off x="4601" y="2465"/>
                <a:ext cx="11" cy="4"/>
              </a:xfrm>
              <a:custGeom>
                <a:avLst/>
                <a:gdLst>
                  <a:gd name="T0" fmla="*/ 4 w 11"/>
                  <a:gd name="T1" fmla="*/ 0 h 4"/>
                  <a:gd name="T2" fmla="*/ 3 w 11"/>
                  <a:gd name="T3" fmla="*/ 0 h 4"/>
                  <a:gd name="T4" fmla="*/ 0 w 11"/>
                  <a:gd name="T5" fmla="*/ 4 h 4"/>
                  <a:gd name="T6" fmla="*/ 11 w 11"/>
                  <a:gd name="T7" fmla="*/ 3 h 4"/>
                  <a:gd name="T8" fmla="*/ 4 w 1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1"/>
                      <a:pt x="7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7" name="Freeform 2338"/>
              <p:cNvSpPr/>
              <p:nvPr/>
            </p:nvSpPr>
            <p:spPr bwMode="auto">
              <a:xfrm>
                <a:off x="4673" y="2376"/>
                <a:ext cx="9" cy="9"/>
              </a:xfrm>
              <a:custGeom>
                <a:avLst/>
                <a:gdLst>
                  <a:gd name="T0" fmla="*/ 5 w 9"/>
                  <a:gd name="T1" fmla="*/ 0 h 8"/>
                  <a:gd name="T2" fmla="*/ 0 w 9"/>
                  <a:gd name="T3" fmla="*/ 6 h 8"/>
                  <a:gd name="T4" fmla="*/ 5 w 9"/>
                  <a:gd name="T5" fmla="*/ 8 h 8"/>
                  <a:gd name="T6" fmla="*/ 9 w 9"/>
                  <a:gd name="T7" fmla="*/ 6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3" y="8"/>
                      <a:pt x="5" y="8"/>
                    </a:cubicBezTo>
                    <a:cubicBezTo>
                      <a:pt x="6" y="8"/>
                      <a:pt x="8" y="7"/>
                      <a:pt x="9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8" name="Freeform 2339"/>
              <p:cNvSpPr/>
              <p:nvPr/>
            </p:nvSpPr>
            <p:spPr bwMode="auto">
              <a:xfrm>
                <a:off x="4599" y="2376"/>
                <a:ext cx="79" cy="93"/>
              </a:xfrm>
              <a:custGeom>
                <a:avLst/>
                <a:gdLst>
                  <a:gd name="T0" fmla="*/ 79 w 79"/>
                  <a:gd name="T1" fmla="*/ 0 h 93"/>
                  <a:gd name="T2" fmla="*/ 75 w 79"/>
                  <a:gd name="T3" fmla="*/ 4 h 93"/>
                  <a:gd name="T4" fmla="*/ 0 w 79"/>
                  <a:gd name="T5" fmla="*/ 93 h 93"/>
                  <a:gd name="T6" fmla="*/ 2 w 79"/>
                  <a:gd name="T7" fmla="*/ 93 h 93"/>
                  <a:gd name="T8" fmla="*/ 5 w 79"/>
                  <a:gd name="T9" fmla="*/ 89 h 93"/>
                  <a:gd name="T10" fmla="*/ 74 w 79"/>
                  <a:gd name="T11" fmla="*/ 7 h 93"/>
                  <a:gd name="T12" fmla="*/ 79 w 79"/>
                  <a:gd name="T13" fmla="*/ 0 h 93"/>
                  <a:gd name="T14" fmla="*/ 79 w 79"/>
                  <a:gd name="T1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93">
                    <a:moveTo>
                      <a:pt x="79" y="0"/>
                    </a:moveTo>
                    <a:lnTo>
                      <a:pt x="75" y="4"/>
                    </a:lnTo>
                    <a:lnTo>
                      <a:pt x="0" y="93"/>
                    </a:lnTo>
                    <a:lnTo>
                      <a:pt x="2" y="93"/>
                    </a:lnTo>
                    <a:lnTo>
                      <a:pt x="5" y="89"/>
                    </a:lnTo>
                    <a:lnTo>
                      <a:pt x="74" y="7"/>
                    </a:lnTo>
                    <a:lnTo>
                      <a:pt x="79" y="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9" name="Freeform 2340"/>
              <p:cNvSpPr/>
              <p:nvPr/>
            </p:nvSpPr>
            <p:spPr bwMode="auto">
              <a:xfrm>
                <a:off x="4599" y="2376"/>
                <a:ext cx="79" cy="93"/>
              </a:xfrm>
              <a:custGeom>
                <a:avLst/>
                <a:gdLst>
                  <a:gd name="T0" fmla="*/ 79 w 79"/>
                  <a:gd name="T1" fmla="*/ 0 h 93"/>
                  <a:gd name="T2" fmla="*/ 75 w 79"/>
                  <a:gd name="T3" fmla="*/ 4 h 93"/>
                  <a:gd name="T4" fmla="*/ 0 w 79"/>
                  <a:gd name="T5" fmla="*/ 93 h 93"/>
                  <a:gd name="T6" fmla="*/ 2 w 79"/>
                  <a:gd name="T7" fmla="*/ 93 h 93"/>
                  <a:gd name="T8" fmla="*/ 5 w 79"/>
                  <a:gd name="T9" fmla="*/ 89 h 93"/>
                  <a:gd name="T10" fmla="*/ 74 w 79"/>
                  <a:gd name="T11" fmla="*/ 7 h 93"/>
                  <a:gd name="T12" fmla="*/ 79 w 79"/>
                  <a:gd name="T13" fmla="*/ 0 h 93"/>
                  <a:gd name="T14" fmla="*/ 79 w 79"/>
                  <a:gd name="T1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93">
                    <a:moveTo>
                      <a:pt x="79" y="0"/>
                    </a:moveTo>
                    <a:lnTo>
                      <a:pt x="75" y="4"/>
                    </a:lnTo>
                    <a:lnTo>
                      <a:pt x="0" y="93"/>
                    </a:lnTo>
                    <a:lnTo>
                      <a:pt x="2" y="93"/>
                    </a:lnTo>
                    <a:lnTo>
                      <a:pt x="5" y="89"/>
                    </a:lnTo>
                    <a:lnTo>
                      <a:pt x="74" y="7"/>
                    </a:lnTo>
                    <a:lnTo>
                      <a:pt x="79" y="0"/>
                    </a:lnTo>
                    <a:lnTo>
                      <a:pt x="7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0" name="Freeform 2341"/>
              <p:cNvSpPr/>
              <p:nvPr/>
            </p:nvSpPr>
            <p:spPr bwMode="auto">
              <a:xfrm>
                <a:off x="4545" y="2374"/>
                <a:ext cx="195" cy="102"/>
              </a:xfrm>
              <a:custGeom>
                <a:avLst/>
                <a:gdLst>
                  <a:gd name="T0" fmla="*/ 133 w 195"/>
                  <a:gd name="T1" fmla="*/ 0 h 102"/>
                  <a:gd name="T2" fmla="*/ 0 w 195"/>
                  <a:gd name="T3" fmla="*/ 102 h 102"/>
                  <a:gd name="T4" fmla="*/ 133 w 195"/>
                  <a:gd name="T5" fmla="*/ 0 h 102"/>
                  <a:gd name="T6" fmla="*/ 129 w 195"/>
                  <a:gd name="T7" fmla="*/ 6 h 102"/>
                  <a:gd name="T8" fmla="*/ 133 w 195"/>
                  <a:gd name="T9" fmla="*/ 2 h 102"/>
                  <a:gd name="T10" fmla="*/ 133 w 195"/>
                  <a:gd name="T11" fmla="*/ 2 h 102"/>
                  <a:gd name="T12" fmla="*/ 137 w 195"/>
                  <a:gd name="T13" fmla="*/ 9 h 102"/>
                  <a:gd name="T14" fmla="*/ 193 w 195"/>
                  <a:gd name="T15" fmla="*/ 82 h 102"/>
                  <a:gd name="T16" fmla="*/ 195 w 195"/>
                  <a:gd name="T17" fmla="*/ 81 h 102"/>
                  <a:gd name="T18" fmla="*/ 133 w 195"/>
                  <a:gd name="T1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5" h="102">
                    <a:moveTo>
                      <a:pt x="133" y="0"/>
                    </a:moveTo>
                    <a:lnTo>
                      <a:pt x="0" y="102"/>
                    </a:lnTo>
                    <a:lnTo>
                      <a:pt x="133" y="0"/>
                    </a:lnTo>
                    <a:lnTo>
                      <a:pt x="129" y="6"/>
                    </a:lnTo>
                    <a:lnTo>
                      <a:pt x="133" y="2"/>
                    </a:lnTo>
                    <a:lnTo>
                      <a:pt x="133" y="2"/>
                    </a:lnTo>
                    <a:lnTo>
                      <a:pt x="137" y="9"/>
                    </a:lnTo>
                    <a:lnTo>
                      <a:pt x="193" y="82"/>
                    </a:lnTo>
                    <a:lnTo>
                      <a:pt x="195" y="81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1" name="Freeform 2342"/>
              <p:cNvSpPr/>
              <p:nvPr/>
            </p:nvSpPr>
            <p:spPr bwMode="auto">
              <a:xfrm>
                <a:off x="4545" y="2374"/>
                <a:ext cx="195" cy="102"/>
              </a:xfrm>
              <a:custGeom>
                <a:avLst/>
                <a:gdLst>
                  <a:gd name="T0" fmla="*/ 133 w 195"/>
                  <a:gd name="T1" fmla="*/ 0 h 102"/>
                  <a:gd name="T2" fmla="*/ 0 w 195"/>
                  <a:gd name="T3" fmla="*/ 102 h 102"/>
                  <a:gd name="T4" fmla="*/ 133 w 195"/>
                  <a:gd name="T5" fmla="*/ 0 h 102"/>
                  <a:gd name="T6" fmla="*/ 129 w 195"/>
                  <a:gd name="T7" fmla="*/ 6 h 102"/>
                  <a:gd name="T8" fmla="*/ 133 w 195"/>
                  <a:gd name="T9" fmla="*/ 2 h 102"/>
                  <a:gd name="T10" fmla="*/ 133 w 195"/>
                  <a:gd name="T11" fmla="*/ 2 h 102"/>
                  <a:gd name="T12" fmla="*/ 137 w 195"/>
                  <a:gd name="T13" fmla="*/ 9 h 102"/>
                  <a:gd name="T14" fmla="*/ 193 w 195"/>
                  <a:gd name="T15" fmla="*/ 82 h 102"/>
                  <a:gd name="T16" fmla="*/ 195 w 195"/>
                  <a:gd name="T17" fmla="*/ 81 h 102"/>
                  <a:gd name="T18" fmla="*/ 133 w 195"/>
                  <a:gd name="T1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5" h="102">
                    <a:moveTo>
                      <a:pt x="133" y="0"/>
                    </a:moveTo>
                    <a:lnTo>
                      <a:pt x="0" y="102"/>
                    </a:lnTo>
                    <a:lnTo>
                      <a:pt x="133" y="0"/>
                    </a:lnTo>
                    <a:lnTo>
                      <a:pt x="129" y="6"/>
                    </a:lnTo>
                    <a:lnTo>
                      <a:pt x="133" y="2"/>
                    </a:lnTo>
                    <a:lnTo>
                      <a:pt x="133" y="2"/>
                    </a:lnTo>
                    <a:lnTo>
                      <a:pt x="137" y="9"/>
                    </a:lnTo>
                    <a:lnTo>
                      <a:pt x="193" y="82"/>
                    </a:lnTo>
                    <a:lnTo>
                      <a:pt x="195" y="81"/>
                    </a:lnTo>
                    <a:lnTo>
                      <a:pt x="1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2" name="Freeform 2343"/>
              <p:cNvSpPr/>
              <p:nvPr/>
            </p:nvSpPr>
            <p:spPr bwMode="auto">
              <a:xfrm>
                <a:off x="4596" y="2455"/>
                <a:ext cx="145" cy="17"/>
              </a:xfrm>
              <a:custGeom>
                <a:avLst/>
                <a:gdLst>
                  <a:gd name="T0" fmla="*/ 144 w 145"/>
                  <a:gd name="T1" fmla="*/ 0 h 17"/>
                  <a:gd name="T2" fmla="*/ 142 w 145"/>
                  <a:gd name="T3" fmla="*/ 1 h 17"/>
                  <a:gd name="T4" fmla="*/ 16 w 145"/>
                  <a:gd name="T5" fmla="*/ 13 h 17"/>
                  <a:gd name="T6" fmla="*/ 5 w 145"/>
                  <a:gd name="T7" fmla="*/ 14 h 17"/>
                  <a:gd name="T8" fmla="*/ 3 w 145"/>
                  <a:gd name="T9" fmla="*/ 14 h 17"/>
                  <a:gd name="T10" fmla="*/ 0 w 145"/>
                  <a:gd name="T11" fmla="*/ 17 h 17"/>
                  <a:gd name="T12" fmla="*/ 145 w 145"/>
                  <a:gd name="T13" fmla="*/ 2 h 17"/>
                  <a:gd name="T14" fmla="*/ 144 w 145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17">
                    <a:moveTo>
                      <a:pt x="144" y="0"/>
                    </a:moveTo>
                    <a:lnTo>
                      <a:pt x="142" y="1"/>
                    </a:lnTo>
                    <a:lnTo>
                      <a:pt x="16" y="13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145" y="2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3" name="Freeform 2344"/>
              <p:cNvSpPr/>
              <p:nvPr/>
            </p:nvSpPr>
            <p:spPr bwMode="auto">
              <a:xfrm>
                <a:off x="4596" y="2455"/>
                <a:ext cx="145" cy="17"/>
              </a:xfrm>
              <a:custGeom>
                <a:avLst/>
                <a:gdLst>
                  <a:gd name="T0" fmla="*/ 144 w 145"/>
                  <a:gd name="T1" fmla="*/ 0 h 17"/>
                  <a:gd name="T2" fmla="*/ 142 w 145"/>
                  <a:gd name="T3" fmla="*/ 1 h 17"/>
                  <a:gd name="T4" fmla="*/ 16 w 145"/>
                  <a:gd name="T5" fmla="*/ 13 h 17"/>
                  <a:gd name="T6" fmla="*/ 5 w 145"/>
                  <a:gd name="T7" fmla="*/ 14 h 17"/>
                  <a:gd name="T8" fmla="*/ 3 w 145"/>
                  <a:gd name="T9" fmla="*/ 14 h 17"/>
                  <a:gd name="T10" fmla="*/ 0 w 145"/>
                  <a:gd name="T11" fmla="*/ 17 h 17"/>
                  <a:gd name="T12" fmla="*/ 145 w 145"/>
                  <a:gd name="T13" fmla="*/ 2 h 17"/>
                  <a:gd name="T14" fmla="*/ 144 w 145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17">
                    <a:moveTo>
                      <a:pt x="144" y="0"/>
                    </a:moveTo>
                    <a:lnTo>
                      <a:pt x="142" y="1"/>
                    </a:lnTo>
                    <a:lnTo>
                      <a:pt x="16" y="13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145" y="2"/>
                    </a:lnTo>
                    <a:lnTo>
                      <a:pt x="1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4" name="Freeform 2345"/>
              <p:cNvSpPr/>
              <p:nvPr/>
            </p:nvSpPr>
            <p:spPr bwMode="auto">
              <a:xfrm>
                <a:off x="4548" y="2384"/>
                <a:ext cx="119" cy="91"/>
              </a:xfrm>
              <a:custGeom>
                <a:avLst/>
                <a:gdLst>
                  <a:gd name="T0" fmla="*/ 113 w 113"/>
                  <a:gd name="T1" fmla="*/ 0 h 86"/>
                  <a:gd name="T2" fmla="*/ 98 w 113"/>
                  <a:gd name="T3" fmla="*/ 11 h 86"/>
                  <a:gd name="T4" fmla="*/ 0 w 113"/>
                  <a:gd name="T5" fmla="*/ 86 h 86"/>
                  <a:gd name="T6" fmla="*/ 45 w 113"/>
                  <a:gd name="T7" fmla="*/ 82 h 86"/>
                  <a:gd name="T8" fmla="*/ 48 w 113"/>
                  <a:gd name="T9" fmla="*/ 79 h 86"/>
                  <a:gd name="T10" fmla="*/ 113 w 113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6">
                    <a:moveTo>
                      <a:pt x="113" y="0"/>
                    </a:moveTo>
                    <a:cubicBezTo>
                      <a:pt x="98" y="11"/>
                      <a:pt x="98" y="11"/>
                      <a:pt x="98" y="11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6" y="80"/>
                      <a:pt x="47" y="79"/>
                      <a:pt x="48" y="79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5" name="Freeform 2346"/>
              <p:cNvSpPr/>
              <p:nvPr/>
            </p:nvSpPr>
            <p:spPr bwMode="auto">
              <a:xfrm>
                <a:off x="4595" y="2467"/>
                <a:ext cx="4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2" y="0"/>
                      <a:pt x="1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6" name="Freeform 2347"/>
              <p:cNvSpPr>
                <a:spLocks noEditPoints="1"/>
              </p:cNvSpPr>
              <p:nvPr/>
            </p:nvSpPr>
            <p:spPr bwMode="auto">
              <a:xfrm>
                <a:off x="4548" y="2380"/>
                <a:ext cx="126" cy="95"/>
              </a:xfrm>
              <a:custGeom>
                <a:avLst/>
                <a:gdLst>
                  <a:gd name="T0" fmla="*/ 103 w 126"/>
                  <a:gd name="T1" fmla="*/ 15 h 95"/>
                  <a:gd name="T2" fmla="*/ 0 w 126"/>
                  <a:gd name="T3" fmla="*/ 95 h 95"/>
                  <a:gd name="T4" fmla="*/ 0 w 126"/>
                  <a:gd name="T5" fmla="*/ 95 h 95"/>
                  <a:gd name="T6" fmla="*/ 103 w 126"/>
                  <a:gd name="T7" fmla="*/ 15 h 95"/>
                  <a:gd name="T8" fmla="*/ 126 w 126"/>
                  <a:gd name="T9" fmla="*/ 0 h 95"/>
                  <a:gd name="T10" fmla="*/ 119 w 126"/>
                  <a:gd name="T11" fmla="*/ 4 h 95"/>
                  <a:gd name="T12" fmla="*/ 51 w 126"/>
                  <a:gd name="T13" fmla="*/ 87 h 95"/>
                  <a:gd name="T14" fmla="*/ 47 w 126"/>
                  <a:gd name="T15" fmla="*/ 90 h 95"/>
                  <a:gd name="T16" fmla="*/ 51 w 126"/>
                  <a:gd name="T17" fmla="*/ 89 h 95"/>
                  <a:gd name="T18" fmla="*/ 126 w 126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95">
                    <a:moveTo>
                      <a:pt x="103" y="15"/>
                    </a:moveTo>
                    <a:lnTo>
                      <a:pt x="0" y="95"/>
                    </a:lnTo>
                    <a:lnTo>
                      <a:pt x="0" y="95"/>
                    </a:lnTo>
                    <a:lnTo>
                      <a:pt x="103" y="15"/>
                    </a:lnTo>
                    <a:close/>
                    <a:moveTo>
                      <a:pt x="126" y="0"/>
                    </a:moveTo>
                    <a:lnTo>
                      <a:pt x="119" y="4"/>
                    </a:lnTo>
                    <a:lnTo>
                      <a:pt x="51" y="87"/>
                    </a:lnTo>
                    <a:lnTo>
                      <a:pt x="47" y="90"/>
                    </a:lnTo>
                    <a:lnTo>
                      <a:pt x="51" y="89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7" name="Freeform 2348"/>
              <p:cNvSpPr>
                <a:spLocks noEditPoints="1"/>
              </p:cNvSpPr>
              <p:nvPr/>
            </p:nvSpPr>
            <p:spPr bwMode="auto">
              <a:xfrm>
                <a:off x="4548" y="2380"/>
                <a:ext cx="126" cy="95"/>
              </a:xfrm>
              <a:custGeom>
                <a:avLst/>
                <a:gdLst>
                  <a:gd name="T0" fmla="*/ 103 w 126"/>
                  <a:gd name="T1" fmla="*/ 15 h 95"/>
                  <a:gd name="T2" fmla="*/ 0 w 126"/>
                  <a:gd name="T3" fmla="*/ 95 h 95"/>
                  <a:gd name="T4" fmla="*/ 0 w 126"/>
                  <a:gd name="T5" fmla="*/ 95 h 95"/>
                  <a:gd name="T6" fmla="*/ 103 w 126"/>
                  <a:gd name="T7" fmla="*/ 15 h 95"/>
                  <a:gd name="T8" fmla="*/ 126 w 126"/>
                  <a:gd name="T9" fmla="*/ 0 h 95"/>
                  <a:gd name="T10" fmla="*/ 119 w 126"/>
                  <a:gd name="T11" fmla="*/ 4 h 95"/>
                  <a:gd name="T12" fmla="*/ 51 w 126"/>
                  <a:gd name="T13" fmla="*/ 87 h 95"/>
                  <a:gd name="T14" fmla="*/ 47 w 126"/>
                  <a:gd name="T15" fmla="*/ 90 h 95"/>
                  <a:gd name="T16" fmla="*/ 51 w 126"/>
                  <a:gd name="T17" fmla="*/ 89 h 95"/>
                  <a:gd name="T18" fmla="*/ 126 w 126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95">
                    <a:moveTo>
                      <a:pt x="103" y="15"/>
                    </a:moveTo>
                    <a:lnTo>
                      <a:pt x="0" y="95"/>
                    </a:lnTo>
                    <a:lnTo>
                      <a:pt x="0" y="95"/>
                    </a:lnTo>
                    <a:lnTo>
                      <a:pt x="103" y="15"/>
                    </a:lnTo>
                    <a:moveTo>
                      <a:pt x="126" y="0"/>
                    </a:moveTo>
                    <a:lnTo>
                      <a:pt x="119" y="4"/>
                    </a:lnTo>
                    <a:lnTo>
                      <a:pt x="51" y="87"/>
                    </a:lnTo>
                    <a:lnTo>
                      <a:pt x="47" y="90"/>
                    </a:lnTo>
                    <a:lnTo>
                      <a:pt x="51" y="89"/>
                    </a:lnTo>
                    <a:lnTo>
                      <a:pt x="1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8" name="Freeform 2349"/>
              <p:cNvSpPr/>
              <p:nvPr/>
            </p:nvSpPr>
            <p:spPr bwMode="auto">
              <a:xfrm>
                <a:off x="4545" y="2374"/>
                <a:ext cx="133" cy="102"/>
              </a:xfrm>
              <a:custGeom>
                <a:avLst/>
                <a:gdLst>
                  <a:gd name="T0" fmla="*/ 133 w 133"/>
                  <a:gd name="T1" fmla="*/ 0 h 102"/>
                  <a:gd name="T2" fmla="*/ 0 w 133"/>
                  <a:gd name="T3" fmla="*/ 102 h 102"/>
                  <a:gd name="T4" fmla="*/ 3 w 133"/>
                  <a:gd name="T5" fmla="*/ 101 h 102"/>
                  <a:gd name="T6" fmla="*/ 106 w 133"/>
                  <a:gd name="T7" fmla="*/ 21 h 102"/>
                  <a:gd name="T8" fmla="*/ 122 w 133"/>
                  <a:gd name="T9" fmla="*/ 10 h 102"/>
                  <a:gd name="T10" fmla="*/ 129 w 133"/>
                  <a:gd name="T11" fmla="*/ 6 h 102"/>
                  <a:gd name="T12" fmla="*/ 133 w 133"/>
                  <a:gd name="T13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102">
                    <a:moveTo>
                      <a:pt x="133" y="0"/>
                    </a:moveTo>
                    <a:lnTo>
                      <a:pt x="0" y="102"/>
                    </a:lnTo>
                    <a:lnTo>
                      <a:pt x="3" y="101"/>
                    </a:lnTo>
                    <a:lnTo>
                      <a:pt x="106" y="21"/>
                    </a:lnTo>
                    <a:lnTo>
                      <a:pt x="122" y="10"/>
                    </a:lnTo>
                    <a:lnTo>
                      <a:pt x="129" y="6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9" name="Freeform 2350"/>
              <p:cNvSpPr/>
              <p:nvPr/>
            </p:nvSpPr>
            <p:spPr bwMode="auto">
              <a:xfrm>
                <a:off x="4545" y="2374"/>
                <a:ext cx="133" cy="102"/>
              </a:xfrm>
              <a:custGeom>
                <a:avLst/>
                <a:gdLst>
                  <a:gd name="T0" fmla="*/ 133 w 133"/>
                  <a:gd name="T1" fmla="*/ 0 h 102"/>
                  <a:gd name="T2" fmla="*/ 0 w 133"/>
                  <a:gd name="T3" fmla="*/ 102 h 102"/>
                  <a:gd name="T4" fmla="*/ 3 w 133"/>
                  <a:gd name="T5" fmla="*/ 101 h 102"/>
                  <a:gd name="T6" fmla="*/ 106 w 133"/>
                  <a:gd name="T7" fmla="*/ 21 h 102"/>
                  <a:gd name="T8" fmla="*/ 122 w 133"/>
                  <a:gd name="T9" fmla="*/ 10 h 102"/>
                  <a:gd name="T10" fmla="*/ 129 w 133"/>
                  <a:gd name="T11" fmla="*/ 6 h 102"/>
                  <a:gd name="T12" fmla="*/ 133 w 133"/>
                  <a:gd name="T13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102">
                    <a:moveTo>
                      <a:pt x="133" y="0"/>
                    </a:moveTo>
                    <a:lnTo>
                      <a:pt x="0" y="102"/>
                    </a:lnTo>
                    <a:lnTo>
                      <a:pt x="3" y="101"/>
                    </a:lnTo>
                    <a:lnTo>
                      <a:pt x="106" y="21"/>
                    </a:lnTo>
                    <a:lnTo>
                      <a:pt x="122" y="10"/>
                    </a:lnTo>
                    <a:lnTo>
                      <a:pt x="129" y="6"/>
                    </a:lnTo>
                    <a:lnTo>
                      <a:pt x="1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0" name="Freeform 2351"/>
              <p:cNvSpPr/>
              <p:nvPr/>
            </p:nvSpPr>
            <p:spPr bwMode="auto">
              <a:xfrm>
                <a:off x="4541" y="2469"/>
                <a:ext cx="58" cy="8"/>
              </a:xfrm>
              <a:custGeom>
                <a:avLst/>
                <a:gdLst>
                  <a:gd name="T0" fmla="*/ 58 w 58"/>
                  <a:gd name="T1" fmla="*/ 0 h 8"/>
                  <a:gd name="T2" fmla="*/ 54 w 58"/>
                  <a:gd name="T3" fmla="*/ 1 h 8"/>
                  <a:gd name="T4" fmla="*/ 54 w 58"/>
                  <a:gd name="T5" fmla="*/ 1 h 8"/>
                  <a:gd name="T6" fmla="*/ 7 w 58"/>
                  <a:gd name="T7" fmla="*/ 6 h 8"/>
                  <a:gd name="T8" fmla="*/ 7 w 58"/>
                  <a:gd name="T9" fmla="*/ 6 h 8"/>
                  <a:gd name="T10" fmla="*/ 4 w 58"/>
                  <a:gd name="T11" fmla="*/ 7 h 8"/>
                  <a:gd name="T12" fmla="*/ 0 w 58"/>
                  <a:gd name="T13" fmla="*/ 8 h 8"/>
                  <a:gd name="T14" fmla="*/ 55 w 58"/>
                  <a:gd name="T15" fmla="*/ 3 h 8"/>
                  <a:gd name="T16" fmla="*/ 58 w 5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8">
                    <a:moveTo>
                      <a:pt x="58" y="0"/>
                    </a:moveTo>
                    <a:lnTo>
                      <a:pt x="54" y="1"/>
                    </a:lnTo>
                    <a:lnTo>
                      <a:pt x="54" y="1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8"/>
                    </a:lnTo>
                    <a:lnTo>
                      <a:pt x="55" y="3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1" name="Freeform 2352"/>
              <p:cNvSpPr/>
              <p:nvPr/>
            </p:nvSpPr>
            <p:spPr bwMode="auto">
              <a:xfrm>
                <a:off x="4541" y="2469"/>
                <a:ext cx="58" cy="8"/>
              </a:xfrm>
              <a:custGeom>
                <a:avLst/>
                <a:gdLst>
                  <a:gd name="T0" fmla="*/ 58 w 58"/>
                  <a:gd name="T1" fmla="*/ 0 h 8"/>
                  <a:gd name="T2" fmla="*/ 54 w 58"/>
                  <a:gd name="T3" fmla="*/ 1 h 8"/>
                  <a:gd name="T4" fmla="*/ 54 w 58"/>
                  <a:gd name="T5" fmla="*/ 1 h 8"/>
                  <a:gd name="T6" fmla="*/ 7 w 58"/>
                  <a:gd name="T7" fmla="*/ 6 h 8"/>
                  <a:gd name="T8" fmla="*/ 7 w 58"/>
                  <a:gd name="T9" fmla="*/ 6 h 8"/>
                  <a:gd name="T10" fmla="*/ 4 w 58"/>
                  <a:gd name="T11" fmla="*/ 7 h 8"/>
                  <a:gd name="T12" fmla="*/ 0 w 58"/>
                  <a:gd name="T13" fmla="*/ 8 h 8"/>
                  <a:gd name="T14" fmla="*/ 55 w 58"/>
                  <a:gd name="T15" fmla="*/ 3 h 8"/>
                  <a:gd name="T16" fmla="*/ 58 w 5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8">
                    <a:moveTo>
                      <a:pt x="58" y="0"/>
                    </a:moveTo>
                    <a:lnTo>
                      <a:pt x="54" y="1"/>
                    </a:lnTo>
                    <a:lnTo>
                      <a:pt x="54" y="1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8"/>
                    </a:lnTo>
                    <a:lnTo>
                      <a:pt x="55" y="3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2" name="Freeform 2353"/>
              <p:cNvSpPr/>
              <p:nvPr/>
            </p:nvSpPr>
            <p:spPr bwMode="auto">
              <a:xfrm>
                <a:off x="4401" y="2541"/>
                <a:ext cx="131" cy="36"/>
              </a:xfrm>
              <a:custGeom>
                <a:avLst/>
                <a:gdLst>
                  <a:gd name="T0" fmla="*/ 124 w 124"/>
                  <a:gd name="T1" fmla="*/ 0 h 34"/>
                  <a:gd name="T2" fmla="*/ 1 w 124"/>
                  <a:gd name="T3" fmla="*/ 1 h 34"/>
                  <a:gd name="T4" fmla="*/ 0 w 124"/>
                  <a:gd name="T5" fmla="*/ 3 h 34"/>
                  <a:gd name="T6" fmla="*/ 35 w 124"/>
                  <a:gd name="T7" fmla="*/ 32 h 34"/>
                  <a:gd name="T8" fmla="*/ 42 w 124"/>
                  <a:gd name="T9" fmla="*/ 29 h 34"/>
                  <a:gd name="T10" fmla="*/ 50 w 124"/>
                  <a:gd name="T11" fmla="*/ 34 h 34"/>
                  <a:gd name="T12" fmla="*/ 124 w 124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4">
                    <a:moveTo>
                      <a:pt x="124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7" y="30"/>
                      <a:pt x="39" y="29"/>
                      <a:pt x="42" y="29"/>
                    </a:cubicBezTo>
                    <a:cubicBezTo>
                      <a:pt x="45" y="29"/>
                      <a:pt x="48" y="31"/>
                      <a:pt x="50" y="34"/>
                    </a:cubicBezTo>
                    <a:cubicBezTo>
                      <a:pt x="124" y="0"/>
                      <a:pt x="124" y="0"/>
                      <a:pt x="12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3" name="Freeform 2354"/>
              <p:cNvSpPr/>
              <p:nvPr/>
            </p:nvSpPr>
            <p:spPr bwMode="auto">
              <a:xfrm>
                <a:off x="4438" y="2572"/>
                <a:ext cx="16" cy="8"/>
              </a:xfrm>
              <a:custGeom>
                <a:avLst/>
                <a:gdLst>
                  <a:gd name="T0" fmla="*/ 7 w 15"/>
                  <a:gd name="T1" fmla="*/ 0 h 8"/>
                  <a:gd name="T2" fmla="*/ 0 w 15"/>
                  <a:gd name="T3" fmla="*/ 3 h 8"/>
                  <a:gd name="T4" fmla="*/ 7 w 15"/>
                  <a:gd name="T5" fmla="*/ 8 h 8"/>
                  <a:gd name="T6" fmla="*/ 15 w 15"/>
                  <a:gd name="T7" fmla="*/ 5 h 8"/>
                  <a:gd name="T8" fmla="*/ 7 w 1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7" y="0"/>
                    </a:moveTo>
                    <a:cubicBezTo>
                      <a:pt x="4" y="0"/>
                      <a:pt x="2" y="1"/>
                      <a:pt x="0" y="3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2"/>
                      <a:pt x="10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4" name="Freeform 2355"/>
              <p:cNvSpPr/>
              <p:nvPr/>
            </p:nvSpPr>
            <p:spPr bwMode="auto">
              <a:xfrm>
                <a:off x="4399" y="254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5" name="Freeform 2356"/>
              <p:cNvSpPr>
                <a:spLocks noEditPoints="1"/>
              </p:cNvSpPr>
              <p:nvPr/>
            </p:nvSpPr>
            <p:spPr bwMode="auto">
              <a:xfrm>
                <a:off x="4395" y="2540"/>
                <a:ext cx="145" cy="42"/>
              </a:xfrm>
              <a:custGeom>
                <a:avLst/>
                <a:gdLst>
                  <a:gd name="T0" fmla="*/ 48 w 138"/>
                  <a:gd name="T1" fmla="*/ 39 h 40"/>
                  <a:gd name="T2" fmla="*/ 48 w 138"/>
                  <a:gd name="T3" fmla="*/ 39 h 40"/>
                  <a:gd name="T4" fmla="*/ 7 w 138"/>
                  <a:gd name="T5" fmla="*/ 2 h 40"/>
                  <a:gd name="T6" fmla="*/ 130 w 138"/>
                  <a:gd name="T7" fmla="*/ 1 h 40"/>
                  <a:gd name="T8" fmla="*/ 56 w 138"/>
                  <a:gd name="T9" fmla="*/ 35 h 40"/>
                  <a:gd name="T10" fmla="*/ 48 w 138"/>
                  <a:gd name="T11" fmla="*/ 38 h 40"/>
                  <a:gd name="T12" fmla="*/ 41 w 138"/>
                  <a:gd name="T13" fmla="*/ 33 h 40"/>
                  <a:gd name="T14" fmla="*/ 6 w 138"/>
                  <a:gd name="T15" fmla="*/ 4 h 40"/>
                  <a:gd name="T16" fmla="*/ 4 w 138"/>
                  <a:gd name="T17" fmla="*/ 2 h 40"/>
                  <a:gd name="T18" fmla="*/ 7 w 138"/>
                  <a:gd name="T19" fmla="*/ 2 h 40"/>
                  <a:gd name="T20" fmla="*/ 138 w 138"/>
                  <a:gd name="T21" fmla="*/ 0 h 40"/>
                  <a:gd name="T22" fmla="*/ 136 w 138"/>
                  <a:gd name="T23" fmla="*/ 0 h 40"/>
                  <a:gd name="T24" fmla="*/ 136 w 138"/>
                  <a:gd name="T25" fmla="*/ 0 h 40"/>
                  <a:gd name="T26" fmla="*/ 0 w 138"/>
                  <a:gd name="T27" fmla="*/ 0 h 40"/>
                  <a:gd name="T28" fmla="*/ 48 w 138"/>
                  <a:gd name="T29" fmla="*/ 40 h 40"/>
                  <a:gd name="T30" fmla="*/ 48 w 138"/>
                  <a:gd name="T31" fmla="*/ 39 h 40"/>
                  <a:gd name="T32" fmla="*/ 48 w 138"/>
                  <a:gd name="T33" fmla="*/ 40 h 40"/>
                  <a:gd name="T34" fmla="*/ 136 w 138"/>
                  <a:gd name="T35" fmla="*/ 0 h 40"/>
                  <a:gd name="T36" fmla="*/ 136 w 138"/>
                  <a:gd name="T37" fmla="*/ 0 h 40"/>
                  <a:gd name="T38" fmla="*/ 138 w 138"/>
                  <a:gd name="T3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40">
                    <a:moveTo>
                      <a:pt x="48" y="39"/>
                    </a:moveTo>
                    <a:cubicBezTo>
                      <a:pt x="48" y="39"/>
                      <a:pt x="48" y="39"/>
                      <a:pt x="48" y="39"/>
                    </a:cubicBezTo>
                    <a:moveTo>
                      <a:pt x="7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7" y="2"/>
                      <a:pt x="7" y="2"/>
                      <a:pt x="7" y="2"/>
                    </a:cubicBezTo>
                    <a:moveTo>
                      <a:pt x="138" y="0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8" y="0"/>
                      <a:pt x="138" y="0"/>
                      <a:pt x="13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6" name="Freeform 2357"/>
              <p:cNvSpPr>
                <a:spLocks noEditPoints="1"/>
              </p:cNvSpPr>
              <p:nvPr/>
            </p:nvSpPr>
            <p:spPr bwMode="auto">
              <a:xfrm>
                <a:off x="4538" y="254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  <a:gd name="T5" fmla="*/ 0 w 2"/>
                  <a:gd name="T6" fmla="*/ 0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7" name="Freeform 2358"/>
              <p:cNvSpPr>
                <a:spLocks noEditPoints="1"/>
              </p:cNvSpPr>
              <p:nvPr/>
            </p:nvSpPr>
            <p:spPr bwMode="auto">
              <a:xfrm>
                <a:off x="4832" y="2432"/>
                <a:ext cx="168" cy="80"/>
              </a:xfrm>
              <a:custGeom>
                <a:avLst/>
                <a:gdLst>
                  <a:gd name="T0" fmla="*/ 93 w 159"/>
                  <a:gd name="T1" fmla="*/ 6 h 75"/>
                  <a:gd name="T2" fmla="*/ 0 w 159"/>
                  <a:gd name="T3" fmla="*/ 15 h 75"/>
                  <a:gd name="T4" fmla="*/ 0 w 159"/>
                  <a:gd name="T5" fmla="*/ 17 h 75"/>
                  <a:gd name="T6" fmla="*/ 90 w 159"/>
                  <a:gd name="T7" fmla="*/ 75 h 75"/>
                  <a:gd name="T8" fmla="*/ 95 w 159"/>
                  <a:gd name="T9" fmla="*/ 72 h 75"/>
                  <a:gd name="T10" fmla="*/ 93 w 159"/>
                  <a:gd name="T11" fmla="*/ 6 h 75"/>
                  <a:gd name="T12" fmla="*/ 158 w 159"/>
                  <a:gd name="T13" fmla="*/ 0 h 75"/>
                  <a:gd name="T14" fmla="*/ 96 w 159"/>
                  <a:gd name="T15" fmla="*/ 6 h 75"/>
                  <a:gd name="T16" fmla="*/ 98 w 159"/>
                  <a:gd name="T17" fmla="*/ 72 h 75"/>
                  <a:gd name="T18" fmla="*/ 101 w 159"/>
                  <a:gd name="T19" fmla="*/ 73 h 75"/>
                  <a:gd name="T20" fmla="*/ 159 w 159"/>
                  <a:gd name="T21" fmla="*/ 3 h 75"/>
                  <a:gd name="T22" fmla="*/ 158 w 159"/>
                  <a:gd name="T2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9" h="75">
                    <a:moveTo>
                      <a:pt x="93" y="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7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1" y="73"/>
                      <a:pt x="93" y="72"/>
                      <a:pt x="95" y="72"/>
                    </a:cubicBezTo>
                    <a:cubicBezTo>
                      <a:pt x="93" y="6"/>
                      <a:pt x="93" y="6"/>
                      <a:pt x="93" y="6"/>
                    </a:cubicBezTo>
                    <a:moveTo>
                      <a:pt x="158" y="0"/>
                    </a:moveTo>
                    <a:cubicBezTo>
                      <a:pt x="96" y="6"/>
                      <a:pt x="96" y="6"/>
                      <a:pt x="96" y="6"/>
                    </a:cubicBezTo>
                    <a:cubicBezTo>
                      <a:pt x="98" y="72"/>
                      <a:pt x="98" y="72"/>
                      <a:pt x="98" y="72"/>
                    </a:cubicBezTo>
                    <a:cubicBezTo>
                      <a:pt x="99" y="72"/>
                      <a:pt x="100" y="72"/>
                      <a:pt x="101" y="73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9" y="2"/>
                      <a:pt x="158" y="1"/>
                      <a:pt x="15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8" name="Freeform 2359"/>
              <p:cNvSpPr/>
              <p:nvPr/>
            </p:nvSpPr>
            <p:spPr bwMode="auto">
              <a:xfrm>
                <a:off x="4830" y="24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9" name="Freeform 2360"/>
              <p:cNvSpPr>
                <a:spLocks noEditPoints="1"/>
              </p:cNvSpPr>
              <p:nvPr/>
            </p:nvSpPr>
            <p:spPr bwMode="auto">
              <a:xfrm>
                <a:off x="4927" y="2508"/>
                <a:ext cx="12" cy="7"/>
              </a:xfrm>
              <a:custGeom>
                <a:avLst/>
                <a:gdLst>
                  <a:gd name="T0" fmla="*/ 5 w 11"/>
                  <a:gd name="T1" fmla="*/ 0 h 6"/>
                  <a:gd name="T2" fmla="*/ 0 w 11"/>
                  <a:gd name="T3" fmla="*/ 3 h 6"/>
                  <a:gd name="T4" fmla="*/ 5 w 11"/>
                  <a:gd name="T5" fmla="*/ 6 h 6"/>
                  <a:gd name="T6" fmla="*/ 5 w 11"/>
                  <a:gd name="T7" fmla="*/ 0 h 6"/>
                  <a:gd name="T8" fmla="*/ 8 w 11"/>
                  <a:gd name="T9" fmla="*/ 0 h 6"/>
                  <a:gd name="T10" fmla="*/ 8 w 11"/>
                  <a:gd name="T11" fmla="*/ 5 h 6"/>
                  <a:gd name="T12" fmla="*/ 11 w 11"/>
                  <a:gd name="T13" fmla="*/ 1 h 6"/>
                  <a:gd name="T14" fmla="*/ 8 w 11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6">
                    <a:moveTo>
                      <a:pt x="5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8" y="0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0" name="Freeform 2361"/>
              <p:cNvSpPr/>
              <p:nvPr/>
            </p:nvSpPr>
            <p:spPr bwMode="auto">
              <a:xfrm>
                <a:off x="4999" y="2431"/>
                <a:ext cx="4" cy="5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1 h 4"/>
                  <a:gd name="T4" fmla="*/ 1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1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1" name="Freeform 2362"/>
              <p:cNvSpPr>
                <a:spLocks noEditPoints="1"/>
              </p:cNvSpPr>
              <p:nvPr/>
            </p:nvSpPr>
            <p:spPr bwMode="auto">
              <a:xfrm>
                <a:off x="4828" y="2430"/>
                <a:ext cx="179" cy="86"/>
              </a:xfrm>
              <a:custGeom>
                <a:avLst/>
                <a:gdLst>
                  <a:gd name="T0" fmla="*/ 97 w 169"/>
                  <a:gd name="T1" fmla="*/ 7 h 81"/>
                  <a:gd name="T2" fmla="*/ 0 w 169"/>
                  <a:gd name="T3" fmla="*/ 16 h 81"/>
                  <a:gd name="T4" fmla="*/ 2 w 169"/>
                  <a:gd name="T5" fmla="*/ 18 h 81"/>
                  <a:gd name="T6" fmla="*/ 4 w 169"/>
                  <a:gd name="T7" fmla="*/ 17 h 81"/>
                  <a:gd name="T8" fmla="*/ 97 w 169"/>
                  <a:gd name="T9" fmla="*/ 8 h 81"/>
                  <a:gd name="T10" fmla="*/ 97 w 169"/>
                  <a:gd name="T11" fmla="*/ 7 h 81"/>
                  <a:gd name="T12" fmla="*/ 168 w 169"/>
                  <a:gd name="T13" fmla="*/ 0 h 81"/>
                  <a:gd name="T14" fmla="*/ 100 w 169"/>
                  <a:gd name="T15" fmla="*/ 6 h 81"/>
                  <a:gd name="T16" fmla="*/ 100 w 169"/>
                  <a:gd name="T17" fmla="*/ 8 h 81"/>
                  <a:gd name="T18" fmla="*/ 162 w 169"/>
                  <a:gd name="T19" fmla="*/ 2 h 81"/>
                  <a:gd name="T20" fmla="*/ 166 w 169"/>
                  <a:gd name="T21" fmla="*/ 1 h 81"/>
                  <a:gd name="T22" fmla="*/ 163 w 169"/>
                  <a:gd name="T23" fmla="*/ 5 h 81"/>
                  <a:gd name="T24" fmla="*/ 105 w 169"/>
                  <a:gd name="T25" fmla="*/ 75 h 81"/>
                  <a:gd name="T26" fmla="*/ 102 w 169"/>
                  <a:gd name="T27" fmla="*/ 79 h 81"/>
                  <a:gd name="T28" fmla="*/ 102 w 169"/>
                  <a:gd name="T29" fmla="*/ 81 h 81"/>
                  <a:gd name="T30" fmla="*/ 169 w 169"/>
                  <a:gd name="T31" fmla="*/ 1 h 81"/>
                  <a:gd name="T32" fmla="*/ 168 w 169"/>
                  <a:gd name="T33" fmla="*/ 0 h 81"/>
                  <a:gd name="T34" fmla="*/ 168 w 169"/>
                  <a:gd name="T3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9" h="81">
                    <a:moveTo>
                      <a:pt x="97" y="7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7" y="7"/>
                      <a:pt x="97" y="7"/>
                      <a:pt x="97" y="7"/>
                    </a:cubicBezTo>
                    <a:moveTo>
                      <a:pt x="168" y="0"/>
                    </a:moveTo>
                    <a:cubicBezTo>
                      <a:pt x="100" y="6"/>
                      <a:pt x="100" y="6"/>
                      <a:pt x="100" y="6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6" y="1"/>
                      <a:pt x="166" y="1"/>
                      <a:pt x="166" y="1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2" y="79"/>
                      <a:pt x="102" y="79"/>
                      <a:pt x="102" y="79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69" y="1"/>
                      <a:pt x="169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2" name="Freeform 2363"/>
              <p:cNvSpPr/>
              <p:nvPr/>
            </p:nvSpPr>
            <p:spPr bwMode="auto">
              <a:xfrm>
                <a:off x="4827" y="2437"/>
                <a:ext cx="109" cy="80"/>
              </a:xfrm>
              <a:custGeom>
                <a:avLst/>
                <a:gdLst>
                  <a:gd name="T0" fmla="*/ 101 w 103"/>
                  <a:gd name="T1" fmla="*/ 0 h 76"/>
                  <a:gd name="T2" fmla="*/ 98 w 103"/>
                  <a:gd name="T3" fmla="*/ 1 h 76"/>
                  <a:gd name="T4" fmla="*/ 98 w 103"/>
                  <a:gd name="T5" fmla="*/ 2 h 76"/>
                  <a:gd name="T6" fmla="*/ 100 w 103"/>
                  <a:gd name="T7" fmla="*/ 68 h 76"/>
                  <a:gd name="T8" fmla="*/ 100 w 103"/>
                  <a:gd name="T9" fmla="*/ 74 h 76"/>
                  <a:gd name="T10" fmla="*/ 95 w 103"/>
                  <a:gd name="T11" fmla="*/ 71 h 76"/>
                  <a:gd name="T12" fmla="*/ 5 w 103"/>
                  <a:gd name="T13" fmla="*/ 13 h 76"/>
                  <a:gd name="T14" fmla="*/ 3 w 103"/>
                  <a:gd name="T15" fmla="*/ 12 h 76"/>
                  <a:gd name="T16" fmla="*/ 1 w 103"/>
                  <a:gd name="T17" fmla="*/ 10 h 76"/>
                  <a:gd name="T18" fmla="*/ 0 w 103"/>
                  <a:gd name="T19" fmla="*/ 10 h 76"/>
                  <a:gd name="T20" fmla="*/ 0 w 103"/>
                  <a:gd name="T21" fmla="*/ 11 h 76"/>
                  <a:gd name="T22" fmla="*/ 98 w 103"/>
                  <a:gd name="T23" fmla="*/ 75 h 76"/>
                  <a:gd name="T24" fmla="*/ 102 w 103"/>
                  <a:gd name="T25" fmla="*/ 75 h 76"/>
                  <a:gd name="T26" fmla="*/ 102 w 103"/>
                  <a:gd name="T27" fmla="*/ 76 h 76"/>
                  <a:gd name="T28" fmla="*/ 103 w 103"/>
                  <a:gd name="T29" fmla="*/ 75 h 76"/>
                  <a:gd name="T30" fmla="*/ 103 w 103"/>
                  <a:gd name="T31" fmla="*/ 73 h 76"/>
                  <a:gd name="T32" fmla="*/ 103 w 103"/>
                  <a:gd name="T33" fmla="*/ 68 h 76"/>
                  <a:gd name="T34" fmla="*/ 101 w 103"/>
                  <a:gd name="T35" fmla="*/ 2 h 76"/>
                  <a:gd name="T36" fmla="*/ 101 w 103"/>
                  <a:gd name="T3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76">
                    <a:moveTo>
                      <a:pt x="101" y="0"/>
                    </a:moveTo>
                    <a:cubicBezTo>
                      <a:pt x="98" y="1"/>
                      <a:pt x="98" y="1"/>
                      <a:pt x="98" y="1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100" y="74"/>
                      <a:pt x="100" y="74"/>
                      <a:pt x="100" y="74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02" y="75"/>
                      <a:pt x="102" y="75"/>
                      <a:pt x="102" y="75"/>
                    </a:cubicBezTo>
                    <a:cubicBezTo>
                      <a:pt x="102" y="75"/>
                      <a:pt x="102" y="75"/>
                      <a:pt x="102" y="76"/>
                    </a:cubicBezTo>
                    <a:cubicBezTo>
                      <a:pt x="103" y="75"/>
                      <a:pt x="103" y="75"/>
                      <a:pt x="103" y="75"/>
                    </a:cubicBezTo>
                    <a:cubicBezTo>
                      <a:pt x="103" y="73"/>
                      <a:pt x="103" y="73"/>
                      <a:pt x="103" y="73"/>
                    </a:cubicBezTo>
                    <a:cubicBezTo>
                      <a:pt x="103" y="68"/>
                      <a:pt x="103" y="68"/>
                      <a:pt x="103" y="68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0"/>
                      <a:pt x="101" y="0"/>
                      <a:pt x="10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3" name="Freeform 2364"/>
              <p:cNvSpPr/>
              <p:nvPr/>
            </p:nvSpPr>
            <p:spPr bwMode="auto">
              <a:xfrm>
                <a:off x="4826" y="244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4" name="Freeform 2365"/>
              <p:cNvSpPr/>
              <p:nvPr/>
            </p:nvSpPr>
            <p:spPr bwMode="auto">
              <a:xfrm>
                <a:off x="4930" y="2516"/>
                <a:ext cx="5" cy="2"/>
              </a:xfrm>
              <a:custGeom>
                <a:avLst/>
                <a:gdLst>
                  <a:gd name="T0" fmla="*/ 0 w 4"/>
                  <a:gd name="T1" fmla="*/ 0 h 2"/>
                  <a:gd name="T2" fmla="*/ 3 w 4"/>
                  <a:gd name="T3" fmla="*/ 2 h 2"/>
                  <a:gd name="T4" fmla="*/ 3 w 4"/>
                  <a:gd name="T5" fmla="*/ 0 h 2"/>
                  <a:gd name="T6" fmla="*/ 3 w 4"/>
                  <a:gd name="T7" fmla="*/ 2 h 2"/>
                  <a:gd name="T8" fmla="*/ 4 w 4"/>
                  <a:gd name="T9" fmla="*/ 0 h 2"/>
                  <a:gd name="T10" fmla="*/ 3 w 4"/>
                  <a:gd name="T11" fmla="*/ 2 h 2"/>
                  <a:gd name="T12" fmla="*/ 4 w 4"/>
                  <a:gd name="T13" fmla="*/ 1 h 2"/>
                  <a:gd name="T14" fmla="*/ 4 w 4"/>
                  <a:gd name="T15" fmla="*/ 0 h 2"/>
                  <a:gd name="T16" fmla="*/ 4 w 4"/>
                  <a:gd name="T17" fmla="*/ 0 h 2"/>
                  <a:gd name="T18" fmla="*/ 0 w 4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5" name="Freeform 2366"/>
              <p:cNvSpPr/>
              <p:nvPr/>
            </p:nvSpPr>
            <p:spPr bwMode="auto">
              <a:xfrm>
                <a:off x="5005" y="2429"/>
                <a:ext cx="3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6" name="Freeform 2367"/>
              <p:cNvSpPr>
                <a:spLocks noEditPoints="1"/>
              </p:cNvSpPr>
              <p:nvPr/>
            </p:nvSpPr>
            <p:spPr bwMode="auto">
              <a:xfrm>
                <a:off x="5219" y="2535"/>
                <a:ext cx="122" cy="125"/>
              </a:xfrm>
              <a:custGeom>
                <a:avLst/>
                <a:gdLst>
                  <a:gd name="T0" fmla="*/ 73 w 115"/>
                  <a:gd name="T1" fmla="*/ 28 h 119"/>
                  <a:gd name="T2" fmla="*/ 98 w 115"/>
                  <a:gd name="T3" fmla="*/ 119 h 119"/>
                  <a:gd name="T4" fmla="*/ 98 w 115"/>
                  <a:gd name="T5" fmla="*/ 119 h 119"/>
                  <a:gd name="T6" fmla="*/ 98 w 115"/>
                  <a:gd name="T7" fmla="*/ 119 h 119"/>
                  <a:gd name="T8" fmla="*/ 115 w 115"/>
                  <a:gd name="T9" fmla="*/ 48 h 119"/>
                  <a:gd name="T10" fmla="*/ 111 w 115"/>
                  <a:gd name="T11" fmla="*/ 43 h 119"/>
                  <a:gd name="T12" fmla="*/ 111 w 115"/>
                  <a:gd name="T13" fmla="*/ 42 h 119"/>
                  <a:gd name="T14" fmla="*/ 86 w 115"/>
                  <a:gd name="T15" fmla="*/ 32 h 119"/>
                  <a:gd name="T16" fmla="*/ 73 w 115"/>
                  <a:gd name="T17" fmla="*/ 28 h 119"/>
                  <a:gd name="T18" fmla="*/ 1 w 115"/>
                  <a:gd name="T19" fmla="*/ 0 h 119"/>
                  <a:gd name="T20" fmla="*/ 0 w 115"/>
                  <a:gd name="T21" fmla="*/ 1 h 119"/>
                  <a:gd name="T22" fmla="*/ 95 w 115"/>
                  <a:gd name="T23" fmla="*/ 119 h 119"/>
                  <a:gd name="T24" fmla="*/ 69 w 115"/>
                  <a:gd name="T25" fmla="*/ 26 h 119"/>
                  <a:gd name="T26" fmla="*/ 1 w 115"/>
                  <a:gd name="T2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119">
                    <a:moveTo>
                      <a:pt x="73" y="28"/>
                    </a:moveTo>
                    <a:cubicBezTo>
                      <a:pt x="98" y="119"/>
                      <a:pt x="98" y="119"/>
                      <a:pt x="98" y="119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3" y="47"/>
                      <a:pt x="111" y="45"/>
                      <a:pt x="111" y="43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73" y="28"/>
                      <a:pt x="73" y="28"/>
                      <a:pt x="73" y="28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7" name="Freeform 2368"/>
              <p:cNvSpPr/>
              <p:nvPr/>
            </p:nvSpPr>
            <p:spPr bwMode="auto">
              <a:xfrm>
                <a:off x="5323" y="266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8" name="Freeform 2369"/>
              <p:cNvSpPr/>
              <p:nvPr/>
            </p:nvSpPr>
            <p:spPr bwMode="auto">
              <a:xfrm>
                <a:off x="5219" y="253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9" name="Freeform 2370"/>
              <p:cNvSpPr/>
              <p:nvPr/>
            </p:nvSpPr>
            <p:spPr bwMode="auto">
              <a:xfrm>
                <a:off x="5336" y="2579"/>
                <a:ext cx="6" cy="7"/>
              </a:xfrm>
              <a:custGeom>
                <a:avLst/>
                <a:gdLst>
                  <a:gd name="T0" fmla="*/ 0 w 5"/>
                  <a:gd name="T1" fmla="*/ 0 h 6"/>
                  <a:gd name="T2" fmla="*/ 0 w 5"/>
                  <a:gd name="T3" fmla="*/ 1 h 6"/>
                  <a:gd name="T4" fmla="*/ 4 w 5"/>
                  <a:gd name="T5" fmla="*/ 6 h 6"/>
                  <a:gd name="T6" fmla="*/ 5 w 5"/>
                  <a:gd name="T7" fmla="*/ 2 h 6"/>
                  <a:gd name="T8" fmla="*/ 0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3"/>
                      <a:pt x="2" y="5"/>
                      <a:pt x="4" y="6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0" name="Freeform 2371"/>
              <p:cNvSpPr>
                <a:spLocks noEditPoints="1"/>
              </p:cNvSpPr>
              <p:nvPr/>
            </p:nvSpPr>
            <p:spPr bwMode="auto">
              <a:xfrm>
                <a:off x="5219" y="2535"/>
                <a:ext cx="124" cy="130"/>
              </a:xfrm>
              <a:custGeom>
                <a:avLst/>
                <a:gdLst>
                  <a:gd name="T0" fmla="*/ 86 w 117"/>
                  <a:gd name="T1" fmla="*/ 32 h 123"/>
                  <a:gd name="T2" fmla="*/ 111 w 117"/>
                  <a:gd name="T3" fmla="*/ 42 h 123"/>
                  <a:gd name="T4" fmla="*/ 116 w 117"/>
                  <a:gd name="T5" fmla="*/ 44 h 123"/>
                  <a:gd name="T6" fmla="*/ 115 w 117"/>
                  <a:gd name="T7" fmla="*/ 48 h 123"/>
                  <a:gd name="T8" fmla="*/ 98 w 117"/>
                  <a:gd name="T9" fmla="*/ 119 h 123"/>
                  <a:gd name="T10" fmla="*/ 98 w 117"/>
                  <a:gd name="T11" fmla="*/ 120 h 123"/>
                  <a:gd name="T12" fmla="*/ 99 w 117"/>
                  <a:gd name="T13" fmla="*/ 123 h 123"/>
                  <a:gd name="T14" fmla="*/ 117 w 117"/>
                  <a:gd name="T15" fmla="*/ 44 h 123"/>
                  <a:gd name="T16" fmla="*/ 117 w 117"/>
                  <a:gd name="T17" fmla="*/ 44 h 123"/>
                  <a:gd name="T18" fmla="*/ 86 w 117"/>
                  <a:gd name="T19" fmla="*/ 32 h 123"/>
                  <a:gd name="T20" fmla="*/ 0 w 117"/>
                  <a:gd name="T21" fmla="*/ 0 h 123"/>
                  <a:gd name="T22" fmla="*/ 95 w 117"/>
                  <a:gd name="T23" fmla="*/ 119 h 123"/>
                  <a:gd name="T24" fmla="*/ 0 w 117"/>
                  <a:gd name="T25" fmla="*/ 1 h 123"/>
                  <a:gd name="T26" fmla="*/ 0 w 117"/>
                  <a:gd name="T27" fmla="*/ 0 h 123"/>
                  <a:gd name="T28" fmla="*/ 0 w 117"/>
                  <a:gd name="T2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123">
                    <a:moveTo>
                      <a:pt x="86" y="32"/>
                    </a:moveTo>
                    <a:cubicBezTo>
                      <a:pt x="111" y="42"/>
                      <a:pt x="111" y="42"/>
                      <a:pt x="111" y="42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8" y="120"/>
                      <a:pt x="98" y="120"/>
                      <a:pt x="98" y="120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86" y="32"/>
                      <a:pt x="86" y="32"/>
                      <a:pt x="86" y="32"/>
                    </a:cubicBezTo>
                    <a:moveTo>
                      <a:pt x="0" y="0"/>
                    </a:moveTo>
                    <a:cubicBezTo>
                      <a:pt x="95" y="119"/>
                      <a:pt x="95" y="119"/>
                      <a:pt x="95" y="11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1" name="Freeform 2372"/>
              <p:cNvSpPr/>
              <p:nvPr/>
            </p:nvSpPr>
            <p:spPr bwMode="auto">
              <a:xfrm>
                <a:off x="5216" y="2534"/>
                <a:ext cx="108" cy="134"/>
              </a:xfrm>
              <a:custGeom>
                <a:avLst/>
                <a:gdLst>
                  <a:gd name="T0" fmla="*/ 0 w 108"/>
                  <a:gd name="T1" fmla="*/ 0 h 134"/>
                  <a:gd name="T2" fmla="*/ 107 w 108"/>
                  <a:gd name="T3" fmla="*/ 134 h 134"/>
                  <a:gd name="T4" fmla="*/ 108 w 108"/>
                  <a:gd name="T5" fmla="*/ 131 h 134"/>
                  <a:gd name="T6" fmla="*/ 107 w 108"/>
                  <a:gd name="T7" fmla="*/ 128 h 134"/>
                  <a:gd name="T8" fmla="*/ 107 w 108"/>
                  <a:gd name="T9" fmla="*/ 126 h 134"/>
                  <a:gd name="T10" fmla="*/ 80 w 108"/>
                  <a:gd name="T11" fmla="*/ 30 h 134"/>
                  <a:gd name="T12" fmla="*/ 76 w 108"/>
                  <a:gd name="T13" fmla="*/ 28 h 134"/>
                  <a:gd name="T14" fmla="*/ 103 w 108"/>
                  <a:gd name="T15" fmla="*/ 126 h 134"/>
                  <a:gd name="T16" fmla="*/ 3 w 108"/>
                  <a:gd name="T17" fmla="*/ 1 h 134"/>
                  <a:gd name="T18" fmla="*/ 0 w 108"/>
                  <a:gd name="T1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34">
                    <a:moveTo>
                      <a:pt x="0" y="0"/>
                    </a:moveTo>
                    <a:lnTo>
                      <a:pt x="107" y="134"/>
                    </a:lnTo>
                    <a:lnTo>
                      <a:pt x="108" y="131"/>
                    </a:lnTo>
                    <a:lnTo>
                      <a:pt x="107" y="128"/>
                    </a:lnTo>
                    <a:lnTo>
                      <a:pt x="107" y="126"/>
                    </a:lnTo>
                    <a:lnTo>
                      <a:pt x="80" y="30"/>
                    </a:lnTo>
                    <a:lnTo>
                      <a:pt x="76" y="28"/>
                    </a:lnTo>
                    <a:lnTo>
                      <a:pt x="103" y="126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2" name="Freeform 2373"/>
              <p:cNvSpPr/>
              <p:nvPr/>
            </p:nvSpPr>
            <p:spPr bwMode="auto">
              <a:xfrm>
                <a:off x="5216" y="2534"/>
                <a:ext cx="108" cy="134"/>
              </a:xfrm>
              <a:custGeom>
                <a:avLst/>
                <a:gdLst>
                  <a:gd name="T0" fmla="*/ 0 w 108"/>
                  <a:gd name="T1" fmla="*/ 0 h 134"/>
                  <a:gd name="T2" fmla="*/ 107 w 108"/>
                  <a:gd name="T3" fmla="*/ 134 h 134"/>
                  <a:gd name="T4" fmla="*/ 108 w 108"/>
                  <a:gd name="T5" fmla="*/ 131 h 134"/>
                  <a:gd name="T6" fmla="*/ 107 w 108"/>
                  <a:gd name="T7" fmla="*/ 128 h 134"/>
                  <a:gd name="T8" fmla="*/ 107 w 108"/>
                  <a:gd name="T9" fmla="*/ 126 h 134"/>
                  <a:gd name="T10" fmla="*/ 80 w 108"/>
                  <a:gd name="T11" fmla="*/ 30 h 134"/>
                  <a:gd name="T12" fmla="*/ 76 w 108"/>
                  <a:gd name="T13" fmla="*/ 28 h 134"/>
                  <a:gd name="T14" fmla="*/ 103 w 108"/>
                  <a:gd name="T15" fmla="*/ 126 h 134"/>
                  <a:gd name="T16" fmla="*/ 3 w 108"/>
                  <a:gd name="T17" fmla="*/ 1 h 134"/>
                  <a:gd name="T18" fmla="*/ 0 w 108"/>
                  <a:gd name="T1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34">
                    <a:moveTo>
                      <a:pt x="0" y="0"/>
                    </a:moveTo>
                    <a:lnTo>
                      <a:pt x="107" y="134"/>
                    </a:lnTo>
                    <a:lnTo>
                      <a:pt x="108" y="131"/>
                    </a:lnTo>
                    <a:lnTo>
                      <a:pt x="107" y="128"/>
                    </a:lnTo>
                    <a:lnTo>
                      <a:pt x="107" y="126"/>
                    </a:lnTo>
                    <a:lnTo>
                      <a:pt x="80" y="30"/>
                    </a:lnTo>
                    <a:lnTo>
                      <a:pt x="76" y="28"/>
                    </a:lnTo>
                    <a:lnTo>
                      <a:pt x="103" y="126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3" name="Freeform 2374"/>
              <p:cNvSpPr/>
              <p:nvPr/>
            </p:nvSpPr>
            <p:spPr bwMode="auto">
              <a:xfrm>
                <a:off x="5214" y="2532"/>
                <a:ext cx="129" cy="49"/>
              </a:xfrm>
              <a:custGeom>
                <a:avLst/>
                <a:gdLst>
                  <a:gd name="T0" fmla="*/ 0 w 122"/>
                  <a:gd name="T1" fmla="*/ 0 h 47"/>
                  <a:gd name="T2" fmla="*/ 2 w 122"/>
                  <a:gd name="T3" fmla="*/ 2 h 47"/>
                  <a:gd name="T4" fmla="*/ 5 w 122"/>
                  <a:gd name="T5" fmla="*/ 3 h 47"/>
                  <a:gd name="T6" fmla="*/ 5 w 122"/>
                  <a:gd name="T7" fmla="*/ 3 h 47"/>
                  <a:gd name="T8" fmla="*/ 6 w 122"/>
                  <a:gd name="T9" fmla="*/ 3 h 47"/>
                  <a:gd name="T10" fmla="*/ 74 w 122"/>
                  <a:gd name="T11" fmla="*/ 29 h 47"/>
                  <a:gd name="T12" fmla="*/ 78 w 122"/>
                  <a:gd name="T13" fmla="*/ 31 h 47"/>
                  <a:gd name="T14" fmla="*/ 91 w 122"/>
                  <a:gd name="T15" fmla="*/ 35 h 47"/>
                  <a:gd name="T16" fmla="*/ 122 w 122"/>
                  <a:gd name="T17" fmla="*/ 47 h 47"/>
                  <a:gd name="T18" fmla="*/ 122 w 122"/>
                  <a:gd name="T19" fmla="*/ 47 h 47"/>
                  <a:gd name="T20" fmla="*/ 122 w 122"/>
                  <a:gd name="T21" fmla="*/ 46 h 47"/>
                  <a:gd name="T22" fmla="*/ 0 w 122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2" h="47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2" y="46"/>
                      <a:pt x="122" y="46"/>
                      <a:pt x="122" y="4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4" name="Freeform 2375"/>
              <p:cNvSpPr>
                <a:spLocks noEditPoints="1"/>
              </p:cNvSpPr>
              <p:nvPr/>
            </p:nvSpPr>
            <p:spPr bwMode="auto">
              <a:xfrm>
                <a:off x="5198" y="2469"/>
                <a:ext cx="136" cy="106"/>
              </a:xfrm>
              <a:custGeom>
                <a:avLst/>
                <a:gdLst>
                  <a:gd name="T0" fmla="*/ 87 w 129"/>
                  <a:gd name="T1" fmla="*/ 67 h 100"/>
                  <a:gd name="T2" fmla="*/ 92 w 129"/>
                  <a:gd name="T3" fmla="*/ 86 h 100"/>
                  <a:gd name="T4" fmla="*/ 129 w 129"/>
                  <a:gd name="T5" fmla="*/ 100 h 100"/>
                  <a:gd name="T6" fmla="*/ 87 w 129"/>
                  <a:gd name="T7" fmla="*/ 67 h 100"/>
                  <a:gd name="T8" fmla="*/ 47 w 129"/>
                  <a:gd name="T9" fmla="*/ 54 h 100"/>
                  <a:gd name="T10" fmla="*/ 43 w 129"/>
                  <a:gd name="T11" fmla="*/ 50 h 100"/>
                  <a:gd name="T12" fmla="*/ 47 w 129"/>
                  <a:gd name="T13" fmla="*/ 46 h 100"/>
                  <a:gd name="T14" fmla="*/ 50 w 129"/>
                  <a:gd name="T15" fmla="*/ 50 h 100"/>
                  <a:gd name="T16" fmla="*/ 47 w 129"/>
                  <a:gd name="T17" fmla="*/ 54 h 100"/>
                  <a:gd name="T18" fmla="*/ 38 w 129"/>
                  <a:gd name="T19" fmla="*/ 29 h 100"/>
                  <a:gd name="T20" fmla="*/ 20 w 129"/>
                  <a:gd name="T21" fmla="*/ 54 h 100"/>
                  <a:gd name="T22" fmla="*/ 22 w 129"/>
                  <a:gd name="T23" fmla="*/ 59 h 100"/>
                  <a:gd name="T24" fmla="*/ 22 w 129"/>
                  <a:gd name="T25" fmla="*/ 60 h 100"/>
                  <a:gd name="T26" fmla="*/ 88 w 129"/>
                  <a:gd name="T27" fmla="*/ 85 h 100"/>
                  <a:gd name="T28" fmla="*/ 83 w 129"/>
                  <a:gd name="T29" fmla="*/ 64 h 100"/>
                  <a:gd name="T30" fmla="*/ 38 w 129"/>
                  <a:gd name="T31" fmla="*/ 29 h 100"/>
                  <a:gd name="T32" fmla="*/ 1 w 129"/>
                  <a:gd name="T33" fmla="*/ 0 h 100"/>
                  <a:gd name="T34" fmla="*/ 0 w 129"/>
                  <a:gd name="T35" fmla="*/ 1 h 100"/>
                  <a:gd name="T36" fmla="*/ 15 w 129"/>
                  <a:gd name="T37" fmla="*/ 52 h 100"/>
                  <a:gd name="T38" fmla="*/ 15 w 129"/>
                  <a:gd name="T39" fmla="*/ 52 h 100"/>
                  <a:gd name="T40" fmla="*/ 18 w 129"/>
                  <a:gd name="T41" fmla="*/ 53 h 100"/>
                  <a:gd name="T42" fmla="*/ 35 w 129"/>
                  <a:gd name="T43" fmla="*/ 27 h 100"/>
                  <a:gd name="T44" fmla="*/ 1 w 129"/>
                  <a:gd name="T4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9" h="100">
                    <a:moveTo>
                      <a:pt x="87" y="67"/>
                    </a:moveTo>
                    <a:cubicBezTo>
                      <a:pt x="92" y="86"/>
                      <a:pt x="92" y="86"/>
                      <a:pt x="92" y="86"/>
                    </a:cubicBezTo>
                    <a:cubicBezTo>
                      <a:pt x="129" y="100"/>
                      <a:pt x="129" y="100"/>
                      <a:pt x="129" y="100"/>
                    </a:cubicBezTo>
                    <a:cubicBezTo>
                      <a:pt x="87" y="67"/>
                      <a:pt x="87" y="67"/>
                      <a:pt x="87" y="67"/>
                    </a:cubicBezTo>
                    <a:moveTo>
                      <a:pt x="47" y="54"/>
                    </a:moveTo>
                    <a:cubicBezTo>
                      <a:pt x="45" y="54"/>
                      <a:pt x="43" y="52"/>
                      <a:pt x="43" y="50"/>
                    </a:cubicBezTo>
                    <a:cubicBezTo>
                      <a:pt x="43" y="48"/>
                      <a:pt x="45" y="46"/>
                      <a:pt x="47" y="46"/>
                    </a:cubicBezTo>
                    <a:cubicBezTo>
                      <a:pt x="49" y="46"/>
                      <a:pt x="50" y="48"/>
                      <a:pt x="50" y="50"/>
                    </a:cubicBezTo>
                    <a:cubicBezTo>
                      <a:pt x="50" y="52"/>
                      <a:pt x="49" y="54"/>
                      <a:pt x="47" y="54"/>
                    </a:cubicBezTo>
                    <a:moveTo>
                      <a:pt x="38" y="29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6"/>
                      <a:pt x="22" y="57"/>
                      <a:pt x="22" y="59"/>
                    </a:cubicBezTo>
                    <a:cubicBezTo>
                      <a:pt x="22" y="59"/>
                      <a:pt x="22" y="59"/>
                      <a:pt x="22" y="60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3" y="64"/>
                      <a:pt x="83" y="64"/>
                      <a:pt x="83" y="64"/>
                    </a:cubicBezTo>
                    <a:cubicBezTo>
                      <a:pt x="38" y="29"/>
                      <a:pt x="38" y="29"/>
                      <a:pt x="38" y="29"/>
                    </a:cubicBezTo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7" y="52"/>
                      <a:pt x="18" y="53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5" name="Freeform 2376"/>
              <p:cNvSpPr>
                <a:spLocks noEditPoints="1"/>
              </p:cNvSpPr>
              <p:nvPr/>
            </p:nvSpPr>
            <p:spPr bwMode="auto">
              <a:xfrm>
                <a:off x="5214" y="2524"/>
                <a:ext cx="7" cy="9"/>
              </a:xfrm>
              <a:custGeom>
                <a:avLst/>
                <a:gdLst>
                  <a:gd name="T0" fmla="*/ 5 w 7"/>
                  <a:gd name="T1" fmla="*/ 2 h 8"/>
                  <a:gd name="T2" fmla="*/ 2 w 7"/>
                  <a:gd name="T3" fmla="*/ 6 h 8"/>
                  <a:gd name="T4" fmla="*/ 7 w 7"/>
                  <a:gd name="T5" fmla="*/ 8 h 8"/>
                  <a:gd name="T6" fmla="*/ 7 w 7"/>
                  <a:gd name="T7" fmla="*/ 7 h 8"/>
                  <a:gd name="T8" fmla="*/ 5 w 7"/>
                  <a:gd name="T9" fmla="*/ 2 h 8"/>
                  <a:gd name="T10" fmla="*/ 0 w 7"/>
                  <a:gd name="T11" fmla="*/ 0 h 8"/>
                  <a:gd name="T12" fmla="*/ 0 w 7"/>
                  <a:gd name="T13" fmla="*/ 0 h 8"/>
                  <a:gd name="T14" fmla="*/ 1 w 7"/>
                  <a:gd name="T15" fmla="*/ 3 h 8"/>
                  <a:gd name="T16" fmla="*/ 3 w 7"/>
                  <a:gd name="T17" fmla="*/ 1 h 8"/>
                  <a:gd name="T18" fmla="*/ 0 w 7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8">
                    <a:moveTo>
                      <a:pt x="5" y="2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5"/>
                      <a:pt x="6" y="4"/>
                      <a:pt x="5" y="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6" name="Oval 2377"/>
              <p:cNvSpPr>
                <a:spLocks noChangeArrowheads="1"/>
              </p:cNvSpPr>
              <p:nvPr/>
            </p:nvSpPr>
            <p:spPr bwMode="auto">
              <a:xfrm>
                <a:off x="5243" y="2518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7" name="Freeform 2378"/>
              <p:cNvSpPr/>
              <p:nvPr/>
            </p:nvSpPr>
            <p:spPr bwMode="auto">
              <a:xfrm>
                <a:off x="5198" y="2468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8" name="Freeform 2379"/>
              <p:cNvSpPr>
                <a:spLocks noEditPoints="1"/>
              </p:cNvSpPr>
              <p:nvPr/>
            </p:nvSpPr>
            <p:spPr bwMode="auto">
              <a:xfrm>
                <a:off x="5215" y="2498"/>
                <a:ext cx="80" cy="62"/>
              </a:xfrm>
              <a:custGeom>
                <a:avLst/>
                <a:gdLst>
                  <a:gd name="T0" fmla="*/ 71 w 80"/>
                  <a:gd name="T1" fmla="*/ 39 h 62"/>
                  <a:gd name="T2" fmla="*/ 76 w 80"/>
                  <a:gd name="T3" fmla="*/ 61 h 62"/>
                  <a:gd name="T4" fmla="*/ 80 w 80"/>
                  <a:gd name="T5" fmla="*/ 62 h 62"/>
                  <a:gd name="T6" fmla="*/ 75 w 80"/>
                  <a:gd name="T7" fmla="*/ 42 h 62"/>
                  <a:gd name="T8" fmla="*/ 71 w 80"/>
                  <a:gd name="T9" fmla="*/ 39 h 62"/>
                  <a:gd name="T10" fmla="*/ 20 w 80"/>
                  <a:gd name="T11" fmla="*/ 0 h 62"/>
                  <a:gd name="T12" fmla="*/ 2 w 80"/>
                  <a:gd name="T13" fmla="*/ 27 h 62"/>
                  <a:gd name="T14" fmla="*/ 0 w 80"/>
                  <a:gd name="T15" fmla="*/ 29 h 62"/>
                  <a:gd name="T16" fmla="*/ 0 w 80"/>
                  <a:gd name="T17" fmla="*/ 33 h 62"/>
                  <a:gd name="T18" fmla="*/ 1 w 80"/>
                  <a:gd name="T19" fmla="*/ 33 h 62"/>
                  <a:gd name="T20" fmla="*/ 4 w 80"/>
                  <a:gd name="T21" fmla="*/ 28 h 62"/>
                  <a:gd name="T22" fmla="*/ 23 w 80"/>
                  <a:gd name="T23" fmla="*/ 2 h 62"/>
                  <a:gd name="T24" fmla="*/ 20 w 80"/>
                  <a:gd name="T2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62">
                    <a:moveTo>
                      <a:pt x="71" y="39"/>
                    </a:moveTo>
                    <a:lnTo>
                      <a:pt x="76" y="61"/>
                    </a:lnTo>
                    <a:lnTo>
                      <a:pt x="80" y="62"/>
                    </a:lnTo>
                    <a:lnTo>
                      <a:pt x="75" y="42"/>
                    </a:lnTo>
                    <a:lnTo>
                      <a:pt x="71" y="39"/>
                    </a:lnTo>
                    <a:close/>
                    <a:moveTo>
                      <a:pt x="20" y="0"/>
                    </a:moveTo>
                    <a:lnTo>
                      <a:pt x="2" y="27"/>
                    </a:lnTo>
                    <a:lnTo>
                      <a:pt x="0" y="29"/>
                    </a:lnTo>
                    <a:lnTo>
                      <a:pt x="0" y="33"/>
                    </a:lnTo>
                    <a:lnTo>
                      <a:pt x="1" y="33"/>
                    </a:lnTo>
                    <a:lnTo>
                      <a:pt x="4" y="28"/>
                    </a:lnTo>
                    <a:lnTo>
                      <a:pt x="23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9" name="Freeform 2380"/>
              <p:cNvSpPr>
                <a:spLocks noEditPoints="1"/>
              </p:cNvSpPr>
              <p:nvPr/>
            </p:nvSpPr>
            <p:spPr bwMode="auto">
              <a:xfrm>
                <a:off x="5215" y="2498"/>
                <a:ext cx="80" cy="62"/>
              </a:xfrm>
              <a:custGeom>
                <a:avLst/>
                <a:gdLst>
                  <a:gd name="T0" fmla="*/ 71 w 80"/>
                  <a:gd name="T1" fmla="*/ 39 h 62"/>
                  <a:gd name="T2" fmla="*/ 76 w 80"/>
                  <a:gd name="T3" fmla="*/ 61 h 62"/>
                  <a:gd name="T4" fmla="*/ 80 w 80"/>
                  <a:gd name="T5" fmla="*/ 62 h 62"/>
                  <a:gd name="T6" fmla="*/ 75 w 80"/>
                  <a:gd name="T7" fmla="*/ 42 h 62"/>
                  <a:gd name="T8" fmla="*/ 71 w 80"/>
                  <a:gd name="T9" fmla="*/ 39 h 62"/>
                  <a:gd name="T10" fmla="*/ 20 w 80"/>
                  <a:gd name="T11" fmla="*/ 0 h 62"/>
                  <a:gd name="T12" fmla="*/ 2 w 80"/>
                  <a:gd name="T13" fmla="*/ 27 h 62"/>
                  <a:gd name="T14" fmla="*/ 0 w 80"/>
                  <a:gd name="T15" fmla="*/ 29 h 62"/>
                  <a:gd name="T16" fmla="*/ 0 w 80"/>
                  <a:gd name="T17" fmla="*/ 33 h 62"/>
                  <a:gd name="T18" fmla="*/ 1 w 80"/>
                  <a:gd name="T19" fmla="*/ 33 h 62"/>
                  <a:gd name="T20" fmla="*/ 4 w 80"/>
                  <a:gd name="T21" fmla="*/ 28 h 62"/>
                  <a:gd name="T22" fmla="*/ 23 w 80"/>
                  <a:gd name="T23" fmla="*/ 2 h 62"/>
                  <a:gd name="T24" fmla="*/ 20 w 80"/>
                  <a:gd name="T2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62">
                    <a:moveTo>
                      <a:pt x="71" y="39"/>
                    </a:moveTo>
                    <a:lnTo>
                      <a:pt x="76" y="61"/>
                    </a:lnTo>
                    <a:lnTo>
                      <a:pt x="80" y="62"/>
                    </a:lnTo>
                    <a:lnTo>
                      <a:pt x="75" y="42"/>
                    </a:lnTo>
                    <a:lnTo>
                      <a:pt x="71" y="39"/>
                    </a:lnTo>
                    <a:moveTo>
                      <a:pt x="20" y="0"/>
                    </a:moveTo>
                    <a:lnTo>
                      <a:pt x="2" y="27"/>
                    </a:lnTo>
                    <a:lnTo>
                      <a:pt x="0" y="29"/>
                    </a:lnTo>
                    <a:lnTo>
                      <a:pt x="0" y="33"/>
                    </a:lnTo>
                    <a:lnTo>
                      <a:pt x="1" y="33"/>
                    </a:lnTo>
                    <a:lnTo>
                      <a:pt x="4" y="28"/>
                    </a:lnTo>
                    <a:lnTo>
                      <a:pt x="23" y="2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0" name="Freeform 2381"/>
              <p:cNvSpPr>
                <a:spLocks noEditPoints="1"/>
              </p:cNvSpPr>
              <p:nvPr/>
            </p:nvSpPr>
            <p:spPr bwMode="auto">
              <a:xfrm>
                <a:off x="5195" y="2464"/>
                <a:ext cx="148" cy="116"/>
              </a:xfrm>
              <a:custGeom>
                <a:avLst/>
                <a:gdLst>
                  <a:gd name="T0" fmla="*/ 3 w 148"/>
                  <a:gd name="T1" fmla="*/ 6 h 116"/>
                  <a:gd name="T2" fmla="*/ 3 w 148"/>
                  <a:gd name="T3" fmla="*/ 4 h 116"/>
                  <a:gd name="T4" fmla="*/ 4 w 148"/>
                  <a:gd name="T5" fmla="*/ 5 h 116"/>
                  <a:gd name="T6" fmla="*/ 40 w 148"/>
                  <a:gd name="T7" fmla="*/ 34 h 116"/>
                  <a:gd name="T8" fmla="*/ 43 w 148"/>
                  <a:gd name="T9" fmla="*/ 36 h 116"/>
                  <a:gd name="T10" fmla="*/ 91 w 148"/>
                  <a:gd name="T11" fmla="*/ 73 h 116"/>
                  <a:gd name="T12" fmla="*/ 95 w 148"/>
                  <a:gd name="T13" fmla="*/ 76 h 116"/>
                  <a:gd name="T14" fmla="*/ 139 w 148"/>
                  <a:gd name="T15" fmla="*/ 111 h 116"/>
                  <a:gd name="T16" fmla="*/ 100 w 148"/>
                  <a:gd name="T17" fmla="*/ 96 h 116"/>
                  <a:gd name="T18" fmla="*/ 96 w 148"/>
                  <a:gd name="T19" fmla="*/ 95 h 116"/>
                  <a:gd name="T20" fmla="*/ 26 w 148"/>
                  <a:gd name="T21" fmla="*/ 69 h 116"/>
                  <a:gd name="T22" fmla="*/ 21 w 148"/>
                  <a:gd name="T23" fmla="*/ 67 h 116"/>
                  <a:gd name="T24" fmla="*/ 20 w 148"/>
                  <a:gd name="T25" fmla="*/ 67 h 116"/>
                  <a:gd name="T26" fmla="*/ 20 w 148"/>
                  <a:gd name="T27" fmla="*/ 63 h 116"/>
                  <a:gd name="T28" fmla="*/ 19 w 148"/>
                  <a:gd name="T29" fmla="*/ 60 h 116"/>
                  <a:gd name="T30" fmla="*/ 3 w 148"/>
                  <a:gd name="T31" fmla="*/ 6 h 116"/>
                  <a:gd name="T32" fmla="*/ 0 w 148"/>
                  <a:gd name="T33" fmla="*/ 0 h 116"/>
                  <a:gd name="T34" fmla="*/ 0 w 148"/>
                  <a:gd name="T35" fmla="*/ 0 h 116"/>
                  <a:gd name="T36" fmla="*/ 19 w 148"/>
                  <a:gd name="T37" fmla="*/ 68 h 116"/>
                  <a:gd name="T38" fmla="*/ 148 w 148"/>
                  <a:gd name="T39" fmla="*/ 116 h 116"/>
                  <a:gd name="T40" fmla="*/ 0 w 148"/>
                  <a:gd name="T4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8" h="116">
                    <a:moveTo>
                      <a:pt x="3" y="6"/>
                    </a:moveTo>
                    <a:lnTo>
                      <a:pt x="3" y="4"/>
                    </a:lnTo>
                    <a:lnTo>
                      <a:pt x="4" y="5"/>
                    </a:lnTo>
                    <a:lnTo>
                      <a:pt x="40" y="34"/>
                    </a:lnTo>
                    <a:lnTo>
                      <a:pt x="43" y="36"/>
                    </a:lnTo>
                    <a:lnTo>
                      <a:pt x="91" y="73"/>
                    </a:lnTo>
                    <a:lnTo>
                      <a:pt x="95" y="76"/>
                    </a:lnTo>
                    <a:lnTo>
                      <a:pt x="139" y="111"/>
                    </a:lnTo>
                    <a:lnTo>
                      <a:pt x="100" y="96"/>
                    </a:lnTo>
                    <a:lnTo>
                      <a:pt x="96" y="95"/>
                    </a:lnTo>
                    <a:lnTo>
                      <a:pt x="26" y="69"/>
                    </a:lnTo>
                    <a:lnTo>
                      <a:pt x="21" y="67"/>
                    </a:lnTo>
                    <a:lnTo>
                      <a:pt x="20" y="67"/>
                    </a:lnTo>
                    <a:lnTo>
                      <a:pt x="20" y="63"/>
                    </a:lnTo>
                    <a:lnTo>
                      <a:pt x="19" y="60"/>
                    </a:lnTo>
                    <a:lnTo>
                      <a:pt x="3" y="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19" y="68"/>
                    </a:lnTo>
                    <a:lnTo>
                      <a:pt x="148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1" name="Freeform 2382"/>
              <p:cNvSpPr>
                <a:spLocks noEditPoints="1"/>
              </p:cNvSpPr>
              <p:nvPr/>
            </p:nvSpPr>
            <p:spPr bwMode="auto">
              <a:xfrm>
                <a:off x="5195" y="2464"/>
                <a:ext cx="148" cy="116"/>
              </a:xfrm>
              <a:custGeom>
                <a:avLst/>
                <a:gdLst>
                  <a:gd name="T0" fmla="*/ 3 w 148"/>
                  <a:gd name="T1" fmla="*/ 6 h 116"/>
                  <a:gd name="T2" fmla="*/ 3 w 148"/>
                  <a:gd name="T3" fmla="*/ 4 h 116"/>
                  <a:gd name="T4" fmla="*/ 4 w 148"/>
                  <a:gd name="T5" fmla="*/ 5 h 116"/>
                  <a:gd name="T6" fmla="*/ 40 w 148"/>
                  <a:gd name="T7" fmla="*/ 34 h 116"/>
                  <a:gd name="T8" fmla="*/ 43 w 148"/>
                  <a:gd name="T9" fmla="*/ 36 h 116"/>
                  <a:gd name="T10" fmla="*/ 91 w 148"/>
                  <a:gd name="T11" fmla="*/ 73 h 116"/>
                  <a:gd name="T12" fmla="*/ 95 w 148"/>
                  <a:gd name="T13" fmla="*/ 76 h 116"/>
                  <a:gd name="T14" fmla="*/ 139 w 148"/>
                  <a:gd name="T15" fmla="*/ 111 h 116"/>
                  <a:gd name="T16" fmla="*/ 100 w 148"/>
                  <a:gd name="T17" fmla="*/ 96 h 116"/>
                  <a:gd name="T18" fmla="*/ 96 w 148"/>
                  <a:gd name="T19" fmla="*/ 95 h 116"/>
                  <a:gd name="T20" fmla="*/ 26 w 148"/>
                  <a:gd name="T21" fmla="*/ 69 h 116"/>
                  <a:gd name="T22" fmla="*/ 21 w 148"/>
                  <a:gd name="T23" fmla="*/ 67 h 116"/>
                  <a:gd name="T24" fmla="*/ 20 w 148"/>
                  <a:gd name="T25" fmla="*/ 67 h 116"/>
                  <a:gd name="T26" fmla="*/ 20 w 148"/>
                  <a:gd name="T27" fmla="*/ 63 h 116"/>
                  <a:gd name="T28" fmla="*/ 19 w 148"/>
                  <a:gd name="T29" fmla="*/ 60 h 116"/>
                  <a:gd name="T30" fmla="*/ 3 w 148"/>
                  <a:gd name="T31" fmla="*/ 6 h 116"/>
                  <a:gd name="T32" fmla="*/ 0 w 148"/>
                  <a:gd name="T33" fmla="*/ 0 h 116"/>
                  <a:gd name="T34" fmla="*/ 0 w 148"/>
                  <a:gd name="T35" fmla="*/ 0 h 116"/>
                  <a:gd name="T36" fmla="*/ 19 w 148"/>
                  <a:gd name="T37" fmla="*/ 68 h 116"/>
                  <a:gd name="T38" fmla="*/ 148 w 148"/>
                  <a:gd name="T39" fmla="*/ 116 h 116"/>
                  <a:gd name="T40" fmla="*/ 0 w 148"/>
                  <a:gd name="T4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8" h="116">
                    <a:moveTo>
                      <a:pt x="3" y="6"/>
                    </a:moveTo>
                    <a:lnTo>
                      <a:pt x="3" y="4"/>
                    </a:lnTo>
                    <a:lnTo>
                      <a:pt x="4" y="5"/>
                    </a:lnTo>
                    <a:lnTo>
                      <a:pt x="40" y="34"/>
                    </a:lnTo>
                    <a:lnTo>
                      <a:pt x="43" y="36"/>
                    </a:lnTo>
                    <a:lnTo>
                      <a:pt x="91" y="73"/>
                    </a:lnTo>
                    <a:lnTo>
                      <a:pt x="95" y="76"/>
                    </a:lnTo>
                    <a:lnTo>
                      <a:pt x="139" y="111"/>
                    </a:lnTo>
                    <a:lnTo>
                      <a:pt x="100" y="96"/>
                    </a:lnTo>
                    <a:lnTo>
                      <a:pt x="96" y="95"/>
                    </a:lnTo>
                    <a:lnTo>
                      <a:pt x="26" y="69"/>
                    </a:lnTo>
                    <a:lnTo>
                      <a:pt x="21" y="67"/>
                    </a:lnTo>
                    <a:lnTo>
                      <a:pt x="20" y="67"/>
                    </a:lnTo>
                    <a:lnTo>
                      <a:pt x="20" y="63"/>
                    </a:lnTo>
                    <a:lnTo>
                      <a:pt x="19" y="60"/>
                    </a:lnTo>
                    <a:lnTo>
                      <a:pt x="3" y="6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9" y="68"/>
                    </a:lnTo>
                    <a:lnTo>
                      <a:pt x="148" y="1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2" name="Freeform 2383"/>
              <p:cNvSpPr>
                <a:spLocks noEditPoints="1"/>
              </p:cNvSpPr>
              <p:nvPr/>
            </p:nvSpPr>
            <p:spPr bwMode="auto">
              <a:xfrm>
                <a:off x="4807" y="2289"/>
                <a:ext cx="161" cy="75"/>
              </a:xfrm>
              <a:custGeom>
                <a:avLst/>
                <a:gdLst>
                  <a:gd name="T0" fmla="*/ 116 w 153"/>
                  <a:gd name="T1" fmla="*/ 5 h 71"/>
                  <a:gd name="T2" fmla="*/ 115 w 153"/>
                  <a:gd name="T3" fmla="*/ 5 h 71"/>
                  <a:gd name="T4" fmla="*/ 117 w 153"/>
                  <a:gd name="T5" fmla="*/ 56 h 71"/>
                  <a:gd name="T6" fmla="*/ 153 w 153"/>
                  <a:gd name="T7" fmla="*/ 71 h 71"/>
                  <a:gd name="T8" fmla="*/ 116 w 153"/>
                  <a:gd name="T9" fmla="*/ 5 h 71"/>
                  <a:gd name="T10" fmla="*/ 111 w 153"/>
                  <a:gd name="T11" fmla="*/ 5 h 71"/>
                  <a:gd name="T12" fmla="*/ 87 w 153"/>
                  <a:gd name="T13" fmla="*/ 44 h 71"/>
                  <a:gd name="T14" fmla="*/ 114 w 153"/>
                  <a:gd name="T15" fmla="*/ 55 h 71"/>
                  <a:gd name="T16" fmla="*/ 112 w 153"/>
                  <a:gd name="T17" fmla="*/ 5 h 71"/>
                  <a:gd name="T18" fmla="*/ 111 w 153"/>
                  <a:gd name="T19" fmla="*/ 5 h 71"/>
                  <a:gd name="T20" fmla="*/ 106 w 153"/>
                  <a:gd name="T21" fmla="*/ 0 h 71"/>
                  <a:gd name="T22" fmla="*/ 0 w 153"/>
                  <a:gd name="T23" fmla="*/ 8 h 71"/>
                  <a:gd name="T24" fmla="*/ 84 w 153"/>
                  <a:gd name="T25" fmla="*/ 42 h 71"/>
                  <a:gd name="T26" fmla="*/ 109 w 153"/>
                  <a:gd name="T27" fmla="*/ 3 h 71"/>
                  <a:gd name="T28" fmla="*/ 106 w 153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3" h="71">
                    <a:moveTo>
                      <a:pt x="116" y="5"/>
                    </a:moveTo>
                    <a:cubicBezTo>
                      <a:pt x="116" y="5"/>
                      <a:pt x="116" y="5"/>
                      <a:pt x="115" y="5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53" y="71"/>
                      <a:pt x="153" y="71"/>
                      <a:pt x="153" y="71"/>
                    </a:cubicBezTo>
                    <a:cubicBezTo>
                      <a:pt x="116" y="5"/>
                      <a:pt x="116" y="5"/>
                      <a:pt x="116" y="5"/>
                    </a:cubicBezTo>
                    <a:moveTo>
                      <a:pt x="111" y="5"/>
                    </a:moveTo>
                    <a:cubicBezTo>
                      <a:pt x="87" y="44"/>
                      <a:pt x="87" y="44"/>
                      <a:pt x="87" y="44"/>
                    </a:cubicBezTo>
                    <a:cubicBezTo>
                      <a:pt x="114" y="55"/>
                      <a:pt x="114" y="55"/>
                      <a:pt x="114" y="5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1" y="5"/>
                      <a:pt x="111" y="5"/>
                    </a:cubicBezTo>
                    <a:moveTo>
                      <a:pt x="106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109" y="3"/>
                      <a:pt x="109" y="3"/>
                      <a:pt x="109" y="3"/>
                    </a:cubicBezTo>
                    <a:cubicBezTo>
                      <a:pt x="108" y="2"/>
                      <a:pt x="107" y="1"/>
                      <a:pt x="10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3" name="Freeform 2384"/>
              <p:cNvSpPr>
                <a:spLocks noEditPoints="1"/>
              </p:cNvSpPr>
              <p:nvPr/>
            </p:nvSpPr>
            <p:spPr bwMode="auto">
              <a:xfrm>
                <a:off x="4919" y="2288"/>
                <a:ext cx="10" cy="6"/>
              </a:xfrm>
              <a:custGeom>
                <a:avLst/>
                <a:gdLst>
                  <a:gd name="T0" fmla="*/ 9 w 10"/>
                  <a:gd name="T1" fmla="*/ 5 h 6"/>
                  <a:gd name="T2" fmla="*/ 9 w 10"/>
                  <a:gd name="T3" fmla="*/ 6 h 6"/>
                  <a:gd name="T4" fmla="*/ 10 w 10"/>
                  <a:gd name="T5" fmla="*/ 6 h 6"/>
                  <a:gd name="T6" fmla="*/ 9 w 10"/>
                  <a:gd name="T7" fmla="*/ 5 h 6"/>
                  <a:gd name="T8" fmla="*/ 6 w 10"/>
                  <a:gd name="T9" fmla="*/ 4 h 6"/>
                  <a:gd name="T10" fmla="*/ 5 w 10"/>
                  <a:gd name="T11" fmla="*/ 6 h 6"/>
                  <a:gd name="T12" fmla="*/ 6 w 10"/>
                  <a:gd name="T13" fmla="*/ 6 h 6"/>
                  <a:gd name="T14" fmla="*/ 6 w 10"/>
                  <a:gd name="T15" fmla="*/ 4 h 6"/>
                  <a:gd name="T16" fmla="*/ 5 w 10"/>
                  <a:gd name="T17" fmla="*/ 0 h 6"/>
                  <a:gd name="T18" fmla="*/ 0 w 10"/>
                  <a:gd name="T19" fmla="*/ 1 h 6"/>
                  <a:gd name="T20" fmla="*/ 3 w 10"/>
                  <a:gd name="T21" fmla="*/ 4 h 6"/>
                  <a:gd name="T22" fmla="*/ 5 w 10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6">
                    <a:moveTo>
                      <a:pt x="9" y="5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5"/>
                      <a:pt x="9" y="5"/>
                      <a:pt x="9" y="5"/>
                    </a:cubicBezTo>
                    <a:moveTo>
                      <a:pt x="6" y="4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4" name="Freeform 2385"/>
              <p:cNvSpPr/>
              <p:nvPr/>
            </p:nvSpPr>
            <p:spPr bwMode="auto">
              <a:xfrm>
                <a:off x="4896" y="2288"/>
                <a:ext cx="34" cy="60"/>
              </a:xfrm>
              <a:custGeom>
                <a:avLst/>
                <a:gdLst>
                  <a:gd name="T0" fmla="*/ 30 w 34"/>
                  <a:gd name="T1" fmla="*/ 0 h 60"/>
                  <a:gd name="T2" fmla="*/ 28 w 34"/>
                  <a:gd name="T3" fmla="*/ 0 h 60"/>
                  <a:gd name="T4" fmla="*/ 26 w 34"/>
                  <a:gd name="T5" fmla="*/ 4 h 60"/>
                  <a:gd name="T6" fmla="*/ 0 w 34"/>
                  <a:gd name="T7" fmla="*/ 45 h 60"/>
                  <a:gd name="T8" fmla="*/ 3 w 34"/>
                  <a:gd name="T9" fmla="*/ 47 h 60"/>
                  <a:gd name="T10" fmla="*/ 28 w 34"/>
                  <a:gd name="T11" fmla="*/ 6 h 60"/>
                  <a:gd name="T12" fmla="*/ 29 w 34"/>
                  <a:gd name="T13" fmla="*/ 4 h 60"/>
                  <a:gd name="T14" fmla="*/ 29 w 34"/>
                  <a:gd name="T15" fmla="*/ 6 h 60"/>
                  <a:gd name="T16" fmla="*/ 31 w 34"/>
                  <a:gd name="T17" fmla="*/ 59 h 60"/>
                  <a:gd name="T18" fmla="*/ 34 w 34"/>
                  <a:gd name="T19" fmla="*/ 60 h 60"/>
                  <a:gd name="T20" fmla="*/ 32 w 34"/>
                  <a:gd name="T21" fmla="*/ 6 h 60"/>
                  <a:gd name="T22" fmla="*/ 32 w 34"/>
                  <a:gd name="T23" fmla="*/ 5 h 60"/>
                  <a:gd name="T24" fmla="*/ 30 w 34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60">
                    <a:moveTo>
                      <a:pt x="30" y="0"/>
                    </a:moveTo>
                    <a:lnTo>
                      <a:pt x="28" y="0"/>
                    </a:lnTo>
                    <a:lnTo>
                      <a:pt x="26" y="4"/>
                    </a:lnTo>
                    <a:lnTo>
                      <a:pt x="0" y="45"/>
                    </a:lnTo>
                    <a:lnTo>
                      <a:pt x="3" y="47"/>
                    </a:lnTo>
                    <a:lnTo>
                      <a:pt x="28" y="6"/>
                    </a:lnTo>
                    <a:lnTo>
                      <a:pt x="29" y="4"/>
                    </a:lnTo>
                    <a:lnTo>
                      <a:pt x="29" y="6"/>
                    </a:lnTo>
                    <a:lnTo>
                      <a:pt x="31" y="59"/>
                    </a:lnTo>
                    <a:lnTo>
                      <a:pt x="34" y="60"/>
                    </a:lnTo>
                    <a:lnTo>
                      <a:pt x="32" y="6"/>
                    </a:lnTo>
                    <a:lnTo>
                      <a:pt x="32" y="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5" name="Freeform 2386"/>
              <p:cNvSpPr/>
              <p:nvPr/>
            </p:nvSpPr>
            <p:spPr bwMode="auto">
              <a:xfrm>
                <a:off x="4896" y="2288"/>
                <a:ext cx="34" cy="60"/>
              </a:xfrm>
              <a:custGeom>
                <a:avLst/>
                <a:gdLst>
                  <a:gd name="T0" fmla="*/ 30 w 34"/>
                  <a:gd name="T1" fmla="*/ 0 h 60"/>
                  <a:gd name="T2" fmla="*/ 28 w 34"/>
                  <a:gd name="T3" fmla="*/ 0 h 60"/>
                  <a:gd name="T4" fmla="*/ 26 w 34"/>
                  <a:gd name="T5" fmla="*/ 4 h 60"/>
                  <a:gd name="T6" fmla="*/ 0 w 34"/>
                  <a:gd name="T7" fmla="*/ 45 h 60"/>
                  <a:gd name="T8" fmla="*/ 3 w 34"/>
                  <a:gd name="T9" fmla="*/ 47 h 60"/>
                  <a:gd name="T10" fmla="*/ 28 w 34"/>
                  <a:gd name="T11" fmla="*/ 6 h 60"/>
                  <a:gd name="T12" fmla="*/ 29 w 34"/>
                  <a:gd name="T13" fmla="*/ 4 h 60"/>
                  <a:gd name="T14" fmla="*/ 29 w 34"/>
                  <a:gd name="T15" fmla="*/ 6 h 60"/>
                  <a:gd name="T16" fmla="*/ 31 w 34"/>
                  <a:gd name="T17" fmla="*/ 59 h 60"/>
                  <a:gd name="T18" fmla="*/ 34 w 34"/>
                  <a:gd name="T19" fmla="*/ 60 h 60"/>
                  <a:gd name="T20" fmla="*/ 32 w 34"/>
                  <a:gd name="T21" fmla="*/ 6 h 60"/>
                  <a:gd name="T22" fmla="*/ 32 w 34"/>
                  <a:gd name="T23" fmla="*/ 5 h 60"/>
                  <a:gd name="T24" fmla="*/ 30 w 34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60">
                    <a:moveTo>
                      <a:pt x="30" y="0"/>
                    </a:moveTo>
                    <a:lnTo>
                      <a:pt x="28" y="0"/>
                    </a:lnTo>
                    <a:lnTo>
                      <a:pt x="26" y="4"/>
                    </a:lnTo>
                    <a:lnTo>
                      <a:pt x="0" y="45"/>
                    </a:lnTo>
                    <a:lnTo>
                      <a:pt x="3" y="47"/>
                    </a:lnTo>
                    <a:lnTo>
                      <a:pt x="28" y="6"/>
                    </a:lnTo>
                    <a:lnTo>
                      <a:pt x="29" y="4"/>
                    </a:lnTo>
                    <a:lnTo>
                      <a:pt x="29" y="6"/>
                    </a:lnTo>
                    <a:lnTo>
                      <a:pt x="31" y="59"/>
                    </a:lnTo>
                    <a:lnTo>
                      <a:pt x="34" y="60"/>
                    </a:lnTo>
                    <a:lnTo>
                      <a:pt x="32" y="6"/>
                    </a:lnTo>
                    <a:lnTo>
                      <a:pt x="32" y="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6" name="Freeform 2387"/>
              <p:cNvSpPr/>
              <p:nvPr/>
            </p:nvSpPr>
            <p:spPr bwMode="auto">
              <a:xfrm>
                <a:off x="4800" y="2287"/>
                <a:ext cx="170" cy="79"/>
              </a:xfrm>
              <a:custGeom>
                <a:avLst/>
                <a:gdLst>
                  <a:gd name="T0" fmla="*/ 118 w 160"/>
                  <a:gd name="T1" fmla="*/ 0 h 75"/>
                  <a:gd name="T2" fmla="*/ 0 w 160"/>
                  <a:gd name="T3" fmla="*/ 9 h 75"/>
                  <a:gd name="T4" fmla="*/ 160 w 160"/>
                  <a:gd name="T5" fmla="*/ 75 h 75"/>
                  <a:gd name="T6" fmla="*/ 159 w 160"/>
                  <a:gd name="T7" fmla="*/ 73 h 75"/>
                  <a:gd name="T8" fmla="*/ 123 w 160"/>
                  <a:gd name="T9" fmla="*/ 58 h 75"/>
                  <a:gd name="T10" fmla="*/ 120 w 160"/>
                  <a:gd name="T11" fmla="*/ 57 h 75"/>
                  <a:gd name="T12" fmla="*/ 93 w 160"/>
                  <a:gd name="T13" fmla="*/ 46 h 75"/>
                  <a:gd name="T14" fmla="*/ 90 w 160"/>
                  <a:gd name="T15" fmla="*/ 44 h 75"/>
                  <a:gd name="T16" fmla="*/ 6 w 160"/>
                  <a:gd name="T17" fmla="*/ 10 h 75"/>
                  <a:gd name="T18" fmla="*/ 112 w 160"/>
                  <a:gd name="T19" fmla="*/ 2 h 75"/>
                  <a:gd name="T20" fmla="*/ 117 w 160"/>
                  <a:gd name="T21" fmla="*/ 1 h 75"/>
                  <a:gd name="T22" fmla="*/ 119 w 160"/>
                  <a:gd name="T23" fmla="*/ 1 h 75"/>
                  <a:gd name="T24" fmla="*/ 118 w 160"/>
                  <a:gd name="T25" fmla="*/ 0 h 75"/>
                  <a:gd name="T26" fmla="*/ 118 w 160"/>
                  <a:gd name="T2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0" h="75">
                    <a:moveTo>
                      <a:pt x="118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60" y="75"/>
                      <a:pt x="160" y="75"/>
                      <a:pt x="160" y="75"/>
                    </a:cubicBezTo>
                    <a:cubicBezTo>
                      <a:pt x="159" y="73"/>
                      <a:pt x="159" y="73"/>
                      <a:pt x="159" y="73"/>
                    </a:cubicBezTo>
                    <a:cubicBezTo>
                      <a:pt x="123" y="58"/>
                      <a:pt x="123" y="58"/>
                      <a:pt x="123" y="58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93" y="46"/>
                      <a:pt x="93" y="46"/>
                      <a:pt x="93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7" name="Freeform 2388"/>
              <p:cNvSpPr/>
              <p:nvPr/>
            </p:nvSpPr>
            <p:spPr bwMode="auto">
              <a:xfrm>
                <a:off x="4925" y="2287"/>
                <a:ext cx="47" cy="80"/>
              </a:xfrm>
              <a:custGeom>
                <a:avLst/>
                <a:gdLst>
                  <a:gd name="T0" fmla="*/ 2 w 44"/>
                  <a:gd name="T1" fmla="*/ 0 h 76"/>
                  <a:gd name="T2" fmla="*/ 2 w 44"/>
                  <a:gd name="T3" fmla="*/ 0 h 76"/>
                  <a:gd name="T4" fmla="*/ 0 w 44"/>
                  <a:gd name="T5" fmla="*/ 0 h 76"/>
                  <a:gd name="T6" fmla="*/ 0 w 44"/>
                  <a:gd name="T7" fmla="*/ 0 h 76"/>
                  <a:gd name="T8" fmla="*/ 1 w 44"/>
                  <a:gd name="T9" fmla="*/ 1 h 76"/>
                  <a:gd name="T10" fmla="*/ 3 w 44"/>
                  <a:gd name="T11" fmla="*/ 6 h 76"/>
                  <a:gd name="T12" fmla="*/ 4 w 44"/>
                  <a:gd name="T13" fmla="*/ 7 h 76"/>
                  <a:gd name="T14" fmla="*/ 41 w 44"/>
                  <a:gd name="T15" fmla="*/ 73 h 76"/>
                  <a:gd name="T16" fmla="*/ 42 w 44"/>
                  <a:gd name="T17" fmla="*/ 75 h 76"/>
                  <a:gd name="T18" fmla="*/ 44 w 44"/>
                  <a:gd name="T19" fmla="*/ 76 h 76"/>
                  <a:gd name="T20" fmla="*/ 2 w 44"/>
                  <a:gd name="T2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7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8" name="Freeform 2389"/>
              <p:cNvSpPr/>
              <p:nvPr/>
            </p:nvSpPr>
            <p:spPr bwMode="auto">
              <a:xfrm>
                <a:off x="4743" y="2450"/>
                <a:ext cx="76" cy="35"/>
              </a:xfrm>
              <a:custGeom>
                <a:avLst/>
                <a:gdLst>
                  <a:gd name="T0" fmla="*/ 71 w 72"/>
                  <a:gd name="T1" fmla="*/ 0 h 33"/>
                  <a:gd name="T2" fmla="*/ 0 w 72"/>
                  <a:gd name="T3" fmla="*/ 7 h 33"/>
                  <a:gd name="T4" fmla="*/ 19 w 72"/>
                  <a:gd name="T5" fmla="*/ 32 h 33"/>
                  <a:gd name="T6" fmla="*/ 23 w 72"/>
                  <a:gd name="T7" fmla="*/ 31 h 33"/>
                  <a:gd name="T8" fmla="*/ 29 w 72"/>
                  <a:gd name="T9" fmla="*/ 33 h 33"/>
                  <a:gd name="T10" fmla="*/ 72 w 72"/>
                  <a:gd name="T11" fmla="*/ 0 h 33"/>
                  <a:gd name="T12" fmla="*/ 71 w 72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33">
                    <a:moveTo>
                      <a:pt x="7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1" y="31"/>
                      <a:pt x="22" y="31"/>
                      <a:pt x="23" y="31"/>
                    </a:cubicBezTo>
                    <a:cubicBezTo>
                      <a:pt x="25" y="31"/>
                      <a:pt x="27" y="32"/>
                      <a:pt x="29" y="33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1" y="0"/>
                      <a:pt x="71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9" name="Freeform 2390"/>
              <p:cNvSpPr/>
              <p:nvPr/>
            </p:nvSpPr>
            <p:spPr bwMode="auto">
              <a:xfrm>
                <a:off x="4818" y="245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0" name="Freeform 2391"/>
              <p:cNvSpPr/>
              <p:nvPr/>
            </p:nvSpPr>
            <p:spPr bwMode="auto">
              <a:xfrm>
                <a:off x="4763" y="2483"/>
                <a:ext cx="11" cy="6"/>
              </a:xfrm>
              <a:custGeom>
                <a:avLst/>
                <a:gdLst>
                  <a:gd name="T0" fmla="*/ 4 w 10"/>
                  <a:gd name="T1" fmla="*/ 0 h 6"/>
                  <a:gd name="T2" fmla="*/ 0 w 10"/>
                  <a:gd name="T3" fmla="*/ 1 h 6"/>
                  <a:gd name="T4" fmla="*/ 4 w 10"/>
                  <a:gd name="T5" fmla="*/ 6 h 6"/>
                  <a:gd name="T6" fmla="*/ 10 w 10"/>
                  <a:gd name="T7" fmla="*/ 2 h 6"/>
                  <a:gd name="T8" fmla="*/ 4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1"/>
                      <a:pt x="6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1" name="Freeform 2392"/>
              <p:cNvSpPr/>
              <p:nvPr/>
            </p:nvSpPr>
            <p:spPr bwMode="auto">
              <a:xfrm>
                <a:off x="4742" y="2458"/>
                <a:ext cx="26" cy="33"/>
              </a:xfrm>
              <a:custGeom>
                <a:avLst/>
                <a:gdLst>
                  <a:gd name="T0" fmla="*/ 1 w 26"/>
                  <a:gd name="T1" fmla="*/ 0 h 33"/>
                  <a:gd name="T2" fmla="*/ 0 w 26"/>
                  <a:gd name="T3" fmla="*/ 0 h 33"/>
                  <a:gd name="T4" fmla="*/ 25 w 26"/>
                  <a:gd name="T5" fmla="*/ 33 h 33"/>
                  <a:gd name="T6" fmla="*/ 26 w 26"/>
                  <a:gd name="T7" fmla="*/ 33 h 33"/>
                  <a:gd name="T8" fmla="*/ 26 w 26"/>
                  <a:gd name="T9" fmla="*/ 31 h 33"/>
                  <a:gd name="T10" fmla="*/ 21 w 26"/>
                  <a:gd name="T11" fmla="*/ 26 h 33"/>
                  <a:gd name="T12" fmla="*/ 1 w 26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3">
                    <a:moveTo>
                      <a:pt x="1" y="0"/>
                    </a:moveTo>
                    <a:lnTo>
                      <a:pt x="0" y="0"/>
                    </a:lnTo>
                    <a:lnTo>
                      <a:pt x="25" y="33"/>
                    </a:lnTo>
                    <a:lnTo>
                      <a:pt x="26" y="33"/>
                    </a:lnTo>
                    <a:lnTo>
                      <a:pt x="26" y="31"/>
                    </a:lnTo>
                    <a:lnTo>
                      <a:pt x="21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2" name="Freeform 2393"/>
              <p:cNvSpPr/>
              <p:nvPr/>
            </p:nvSpPr>
            <p:spPr bwMode="auto">
              <a:xfrm>
                <a:off x="4742" y="2458"/>
                <a:ext cx="26" cy="33"/>
              </a:xfrm>
              <a:custGeom>
                <a:avLst/>
                <a:gdLst>
                  <a:gd name="T0" fmla="*/ 1 w 26"/>
                  <a:gd name="T1" fmla="*/ 0 h 33"/>
                  <a:gd name="T2" fmla="*/ 0 w 26"/>
                  <a:gd name="T3" fmla="*/ 0 h 33"/>
                  <a:gd name="T4" fmla="*/ 25 w 26"/>
                  <a:gd name="T5" fmla="*/ 33 h 33"/>
                  <a:gd name="T6" fmla="*/ 26 w 26"/>
                  <a:gd name="T7" fmla="*/ 33 h 33"/>
                  <a:gd name="T8" fmla="*/ 26 w 26"/>
                  <a:gd name="T9" fmla="*/ 31 h 33"/>
                  <a:gd name="T10" fmla="*/ 21 w 26"/>
                  <a:gd name="T11" fmla="*/ 26 h 33"/>
                  <a:gd name="T12" fmla="*/ 1 w 26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3">
                    <a:moveTo>
                      <a:pt x="1" y="0"/>
                    </a:moveTo>
                    <a:lnTo>
                      <a:pt x="0" y="0"/>
                    </a:lnTo>
                    <a:lnTo>
                      <a:pt x="25" y="33"/>
                    </a:lnTo>
                    <a:lnTo>
                      <a:pt x="26" y="33"/>
                    </a:lnTo>
                    <a:lnTo>
                      <a:pt x="26" y="31"/>
                    </a:lnTo>
                    <a:lnTo>
                      <a:pt x="21" y="2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3" name="Freeform 2394"/>
              <p:cNvSpPr>
                <a:spLocks noEditPoints="1"/>
              </p:cNvSpPr>
              <p:nvPr/>
            </p:nvSpPr>
            <p:spPr bwMode="auto">
              <a:xfrm>
                <a:off x="4741" y="2448"/>
                <a:ext cx="85" cy="43"/>
              </a:xfrm>
              <a:custGeom>
                <a:avLst/>
                <a:gdLst>
                  <a:gd name="T0" fmla="*/ 80 w 80"/>
                  <a:gd name="T1" fmla="*/ 0 h 40"/>
                  <a:gd name="T2" fmla="*/ 0 w 80"/>
                  <a:gd name="T3" fmla="*/ 8 h 40"/>
                  <a:gd name="T4" fmla="*/ 1 w 80"/>
                  <a:gd name="T5" fmla="*/ 9 h 40"/>
                  <a:gd name="T6" fmla="*/ 2 w 80"/>
                  <a:gd name="T7" fmla="*/ 9 h 40"/>
                  <a:gd name="T8" fmla="*/ 73 w 80"/>
                  <a:gd name="T9" fmla="*/ 2 h 40"/>
                  <a:gd name="T10" fmla="*/ 74 w 80"/>
                  <a:gd name="T11" fmla="*/ 2 h 40"/>
                  <a:gd name="T12" fmla="*/ 74 w 80"/>
                  <a:gd name="T13" fmla="*/ 2 h 40"/>
                  <a:gd name="T14" fmla="*/ 31 w 80"/>
                  <a:gd name="T15" fmla="*/ 35 h 40"/>
                  <a:gd name="T16" fmla="*/ 25 w 80"/>
                  <a:gd name="T17" fmla="*/ 39 h 40"/>
                  <a:gd name="T18" fmla="*/ 25 w 80"/>
                  <a:gd name="T19" fmla="*/ 40 h 40"/>
                  <a:gd name="T20" fmla="*/ 24 w 80"/>
                  <a:gd name="T21" fmla="*/ 40 h 40"/>
                  <a:gd name="T22" fmla="*/ 24 w 80"/>
                  <a:gd name="T23" fmla="*/ 40 h 40"/>
                  <a:gd name="T24" fmla="*/ 24 w 80"/>
                  <a:gd name="T25" fmla="*/ 40 h 40"/>
                  <a:gd name="T26" fmla="*/ 25 w 80"/>
                  <a:gd name="T27" fmla="*/ 40 h 40"/>
                  <a:gd name="T28" fmla="*/ 25 w 80"/>
                  <a:gd name="T29" fmla="*/ 40 h 40"/>
                  <a:gd name="T30" fmla="*/ 27 w 80"/>
                  <a:gd name="T31" fmla="*/ 40 h 40"/>
                  <a:gd name="T32" fmla="*/ 80 w 80"/>
                  <a:gd name="T33" fmla="*/ 0 h 40"/>
                  <a:gd name="T34" fmla="*/ 80 w 80"/>
                  <a:gd name="T35" fmla="*/ 0 h 40"/>
                  <a:gd name="T36" fmla="*/ 80 w 80"/>
                  <a:gd name="T3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40">
                    <a:moveTo>
                      <a:pt x="8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80" y="0"/>
                      <a:pt x="80" y="0"/>
                      <a:pt x="80" y="0"/>
                    </a:cubicBezTo>
                    <a:moveTo>
                      <a:pt x="80" y="0"/>
                    </a:move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4" name="Freeform 2395"/>
              <p:cNvSpPr/>
              <p:nvPr/>
            </p:nvSpPr>
            <p:spPr bwMode="auto">
              <a:xfrm>
                <a:off x="4767" y="2491"/>
                <a:ext cx="3" cy="1"/>
              </a:xfrm>
              <a:custGeom>
                <a:avLst/>
                <a:gdLst>
                  <a:gd name="T0" fmla="*/ 1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3 w 3"/>
                  <a:gd name="T9" fmla="*/ 0 h 1"/>
                  <a:gd name="T10" fmla="*/ 1 w 3"/>
                  <a:gd name="T11" fmla="*/ 0 h 1"/>
                  <a:gd name="T12" fmla="*/ 1 w 3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5" name="Freeform 2396"/>
              <p:cNvSpPr>
                <a:spLocks noEditPoints="1"/>
              </p:cNvSpPr>
              <p:nvPr/>
            </p:nvSpPr>
            <p:spPr bwMode="auto">
              <a:xfrm>
                <a:off x="4592" y="2458"/>
                <a:ext cx="169" cy="31"/>
              </a:xfrm>
              <a:custGeom>
                <a:avLst/>
                <a:gdLst>
                  <a:gd name="T0" fmla="*/ 2 w 160"/>
                  <a:gd name="T1" fmla="*/ 18 h 30"/>
                  <a:gd name="T2" fmla="*/ 0 w 160"/>
                  <a:gd name="T3" fmla="*/ 20 h 30"/>
                  <a:gd name="T4" fmla="*/ 3 w 160"/>
                  <a:gd name="T5" fmla="*/ 20 h 30"/>
                  <a:gd name="T6" fmla="*/ 2 w 160"/>
                  <a:gd name="T7" fmla="*/ 18 h 30"/>
                  <a:gd name="T8" fmla="*/ 140 w 160"/>
                  <a:gd name="T9" fmla="*/ 0 h 30"/>
                  <a:gd name="T10" fmla="*/ 21 w 160"/>
                  <a:gd name="T11" fmla="*/ 13 h 30"/>
                  <a:gd name="T12" fmla="*/ 22 w 160"/>
                  <a:gd name="T13" fmla="*/ 16 h 30"/>
                  <a:gd name="T14" fmla="*/ 20 w 160"/>
                  <a:gd name="T15" fmla="*/ 21 h 30"/>
                  <a:gd name="T16" fmla="*/ 148 w 160"/>
                  <a:gd name="T17" fmla="*/ 30 h 30"/>
                  <a:gd name="T18" fmla="*/ 158 w 160"/>
                  <a:gd name="T19" fmla="*/ 30 h 30"/>
                  <a:gd name="T20" fmla="*/ 160 w 160"/>
                  <a:gd name="T21" fmla="*/ 27 h 30"/>
                  <a:gd name="T22" fmla="*/ 140 w 160"/>
                  <a:gd name="T2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" h="30">
                    <a:moveTo>
                      <a:pt x="2" y="18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2" y="19"/>
                      <a:pt x="2" y="19"/>
                      <a:pt x="2" y="18"/>
                    </a:cubicBezTo>
                    <a:moveTo>
                      <a:pt x="140" y="0"/>
                    </a:move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14"/>
                      <a:pt x="22" y="15"/>
                      <a:pt x="22" y="16"/>
                    </a:cubicBezTo>
                    <a:cubicBezTo>
                      <a:pt x="22" y="18"/>
                      <a:pt x="21" y="20"/>
                      <a:pt x="20" y="21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9" y="29"/>
                      <a:pt x="159" y="28"/>
                      <a:pt x="160" y="27"/>
                    </a:cubicBezTo>
                    <a:cubicBezTo>
                      <a:pt x="140" y="0"/>
                      <a:pt x="140" y="0"/>
                      <a:pt x="14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6" name="Freeform 2397"/>
              <p:cNvSpPr/>
              <p:nvPr/>
            </p:nvSpPr>
            <p:spPr bwMode="auto">
              <a:xfrm>
                <a:off x="4594" y="2472"/>
                <a:ext cx="21" cy="8"/>
              </a:xfrm>
              <a:custGeom>
                <a:avLst/>
                <a:gdLst>
                  <a:gd name="T0" fmla="*/ 19 w 20"/>
                  <a:gd name="T1" fmla="*/ 0 h 8"/>
                  <a:gd name="T2" fmla="*/ 3 w 20"/>
                  <a:gd name="T3" fmla="*/ 2 h 8"/>
                  <a:gd name="T4" fmla="*/ 0 w 20"/>
                  <a:gd name="T5" fmla="*/ 5 h 8"/>
                  <a:gd name="T6" fmla="*/ 1 w 20"/>
                  <a:gd name="T7" fmla="*/ 7 h 8"/>
                  <a:gd name="T8" fmla="*/ 18 w 20"/>
                  <a:gd name="T9" fmla="*/ 8 h 8"/>
                  <a:gd name="T10" fmla="*/ 20 w 20"/>
                  <a:gd name="T11" fmla="*/ 3 h 8"/>
                  <a:gd name="T12" fmla="*/ 19 w 20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8">
                    <a:moveTo>
                      <a:pt x="19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1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7"/>
                      <a:pt x="20" y="5"/>
                      <a:pt x="20" y="3"/>
                    </a:cubicBezTo>
                    <a:cubicBezTo>
                      <a:pt x="20" y="2"/>
                      <a:pt x="19" y="1"/>
                      <a:pt x="1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7" name="Freeform 2398"/>
              <p:cNvSpPr/>
              <p:nvPr/>
            </p:nvSpPr>
            <p:spPr bwMode="auto">
              <a:xfrm>
                <a:off x="4759" y="2486"/>
                <a:ext cx="5" cy="3"/>
              </a:xfrm>
              <a:custGeom>
                <a:avLst/>
                <a:gdLst>
                  <a:gd name="T0" fmla="*/ 2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2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8" name="Freeform 2399"/>
              <p:cNvSpPr/>
              <p:nvPr/>
            </p:nvSpPr>
            <p:spPr bwMode="auto">
              <a:xfrm>
                <a:off x="4590" y="2474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5 w 7"/>
                  <a:gd name="T3" fmla="*/ 0 h 5"/>
                  <a:gd name="T4" fmla="*/ 0 w 7"/>
                  <a:gd name="T5" fmla="*/ 5 h 5"/>
                  <a:gd name="T6" fmla="*/ 2 w 7"/>
                  <a:gd name="T7" fmla="*/ 5 h 5"/>
                  <a:gd name="T8" fmla="*/ 4 w 7"/>
                  <a:gd name="T9" fmla="*/ 3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9" name="Freeform 2400"/>
              <p:cNvSpPr/>
              <p:nvPr/>
            </p:nvSpPr>
            <p:spPr bwMode="auto">
              <a:xfrm>
                <a:off x="4590" y="2474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5 w 7"/>
                  <a:gd name="T3" fmla="*/ 0 h 5"/>
                  <a:gd name="T4" fmla="*/ 0 w 7"/>
                  <a:gd name="T5" fmla="*/ 5 h 5"/>
                  <a:gd name="T6" fmla="*/ 2 w 7"/>
                  <a:gd name="T7" fmla="*/ 5 h 5"/>
                  <a:gd name="T8" fmla="*/ 4 w 7"/>
                  <a:gd name="T9" fmla="*/ 3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0" name="Freeform 2401"/>
              <p:cNvSpPr>
                <a:spLocks noEditPoints="1"/>
              </p:cNvSpPr>
              <p:nvPr/>
            </p:nvSpPr>
            <p:spPr bwMode="auto">
              <a:xfrm>
                <a:off x="4590" y="2458"/>
                <a:ext cx="177" cy="33"/>
              </a:xfrm>
              <a:custGeom>
                <a:avLst/>
                <a:gdLst>
                  <a:gd name="T0" fmla="*/ 0 w 177"/>
                  <a:gd name="T1" fmla="*/ 21 h 33"/>
                  <a:gd name="T2" fmla="*/ 0 w 177"/>
                  <a:gd name="T3" fmla="*/ 21 h 33"/>
                  <a:gd name="T4" fmla="*/ 159 w 177"/>
                  <a:gd name="T5" fmla="*/ 31 h 33"/>
                  <a:gd name="T6" fmla="*/ 23 w 177"/>
                  <a:gd name="T7" fmla="*/ 22 h 33"/>
                  <a:gd name="T8" fmla="*/ 5 w 177"/>
                  <a:gd name="T9" fmla="*/ 21 h 33"/>
                  <a:gd name="T10" fmla="*/ 2 w 177"/>
                  <a:gd name="T11" fmla="*/ 21 h 33"/>
                  <a:gd name="T12" fmla="*/ 0 w 177"/>
                  <a:gd name="T13" fmla="*/ 21 h 33"/>
                  <a:gd name="T14" fmla="*/ 152 w 177"/>
                  <a:gd name="T15" fmla="*/ 0 h 33"/>
                  <a:gd name="T16" fmla="*/ 150 w 177"/>
                  <a:gd name="T17" fmla="*/ 0 h 33"/>
                  <a:gd name="T18" fmla="*/ 171 w 177"/>
                  <a:gd name="T19" fmla="*/ 28 h 33"/>
                  <a:gd name="T20" fmla="*/ 174 w 177"/>
                  <a:gd name="T21" fmla="*/ 31 h 33"/>
                  <a:gd name="T22" fmla="*/ 177 w 177"/>
                  <a:gd name="T23" fmla="*/ 33 h 33"/>
                  <a:gd name="T24" fmla="*/ 152 w 177"/>
                  <a:gd name="T2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7" h="33">
                    <a:moveTo>
                      <a:pt x="0" y="21"/>
                    </a:moveTo>
                    <a:lnTo>
                      <a:pt x="0" y="21"/>
                    </a:lnTo>
                    <a:lnTo>
                      <a:pt x="159" y="31"/>
                    </a:lnTo>
                    <a:lnTo>
                      <a:pt x="23" y="22"/>
                    </a:lnTo>
                    <a:lnTo>
                      <a:pt x="5" y="21"/>
                    </a:lnTo>
                    <a:lnTo>
                      <a:pt x="2" y="21"/>
                    </a:lnTo>
                    <a:lnTo>
                      <a:pt x="0" y="21"/>
                    </a:lnTo>
                    <a:close/>
                    <a:moveTo>
                      <a:pt x="152" y="0"/>
                    </a:moveTo>
                    <a:lnTo>
                      <a:pt x="150" y="0"/>
                    </a:lnTo>
                    <a:lnTo>
                      <a:pt x="171" y="28"/>
                    </a:lnTo>
                    <a:lnTo>
                      <a:pt x="174" y="31"/>
                    </a:lnTo>
                    <a:lnTo>
                      <a:pt x="177" y="3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1" name="Freeform 2402"/>
              <p:cNvSpPr>
                <a:spLocks noEditPoints="1"/>
              </p:cNvSpPr>
              <p:nvPr/>
            </p:nvSpPr>
            <p:spPr bwMode="auto">
              <a:xfrm>
                <a:off x="4590" y="2458"/>
                <a:ext cx="177" cy="33"/>
              </a:xfrm>
              <a:custGeom>
                <a:avLst/>
                <a:gdLst>
                  <a:gd name="T0" fmla="*/ 0 w 177"/>
                  <a:gd name="T1" fmla="*/ 21 h 33"/>
                  <a:gd name="T2" fmla="*/ 0 w 177"/>
                  <a:gd name="T3" fmla="*/ 21 h 33"/>
                  <a:gd name="T4" fmla="*/ 159 w 177"/>
                  <a:gd name="T5" fmla="*/ 31 h 33"/>
                  <a:gd name="T6" fmla="*/ 23 w 177"/>
                  <a:gd name="T7" fmla="*/ 22 h 33"/>
                  <a:gd name="T8" fmla="*/ 5 w 177"/>
                  <a:gd name="T9" fmla="*/ 21 h 33"/>
                  <a:gd name="T10" fmla="*/ 2 w 177"/>
                  <a:gd name="T11" fmla="*/ 21 h 33"/>
                  <a:gd name="T12" fmla="*/ 0 w 177"/>
                  <a:gd name="T13" fmla="*/ 21 h 33"/>
                  <a:gd name="T14" fmla="*/ 152 w 177"/>
                  <a:gd name="T15" fmla="*/ 0 h 33"/>
                  <a:gd name="T16" fmla="*/ 150 w 177"/>
                  <a:gd name="T17" fmla="*/ 0 h 33"/>
                  <a:gd name="T18" fmla="*/ 171 w 177"/>
                  <a:gd name="T19" fmla="*/ 28 h 33"/>
                  <a:gd name="T20" fmla="*/ 174 w 177"/>
                  <a:gd name="T21" fmla="*/ 31 h 33"/>
                  <a:gd name="T22" fmla="*/ 177 w 177"/>
                  <a:gd name="T23" fmla="*/ 33 h 33"/>
                  <a:gd name="T24" fmla="*/ 152 w 177"/>
                  <a:gd name="T2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7" h="33">
                    <a:moveTo>
                      <a:pt x="0" y="21"/>
                    </a:moveTo>
                    <a:lnTo>
                      <a:pt x="0" y="21"/>
                    </a:lnTo>
                    <a:lnTo>
                      <a:pt x="159" y="31"/>
                    </a:lnTo>
                    <a:lnTo>
                      <a:pt x="23" y="22"/>
                    </a:lnTo>
                    <a:lnTo>
                      <a:pt x="5" y="21"/>
                    </a:lnTo>
                    <a:lnTo>
                      <a:pt x="2" y="21"/>
                    </a:lnTo>
                    <a:lnTo>
                      <a:pt x="0" y="21"/>
                    </a:lnTo>
                    <a:moveTo>
                      <a:pt x="152" y="0"/>
                    </a:moveTo>
                    <a:lnTo>
                      <a:pt x="150" y="0"/>
                    </a:lnTo>
                    <a:lnTo>
                      <a:pt x="171" y="28"/>
                    </a:lnTo>
                    <a:lnTo>
                      <a:pt x="174" y="31"/>
                    </a:lnTo>
                    <a:lnTo>
                      <a:pt x="177" y="33"/>
                    </a:lnTo>
                    <a:lnTo>
                      <a:pt x="1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2" name="Freeform 2403"/>
              <p:cNvSpPr>
                <a:spLocks noEditPoints="1"/>
              </p:cNvSpPr>
              <p:nvPr/>
            </p:nvSpPr>
            <p:spPr bwMode="auto">
              <a:xfrm>
                <a:off x="4589" y="2457"/>
                <a:ext cx="178" cy="35"/>
              </a:xfrm>
              <a:custGeom>
                <a:avLst/>
                <a:gdLst>
                  <a:gd name="T0" fmla="*/ 1 w 168"/>
                  <a:gd name="T1" fmla="*/ 21 h 33"/>
                  <a:gd name="T2" fmla="*/ 0 w 168"/>
                  <a:gd name="T3" fmla="*/ 22 h 33"/>
                  <a:gd name="T4" fmla="*/ 168 w 168"/>
                  <a:gd name="T5" fmla="*/ 33 h 33"/>
                  <a:gd name="T6" fmla="*/ 168 w 168"/>
                  <a:gd name="T7" fmla="*/ 33 h 33"/>
                  <a:gd name="T8" fmla="*/ 168 w 168"/>
                  <a:gd name="T9" fmla="*/ 32 h 33"/>
                  <a:gd name="T10" fmla="*/ 168 w 168"/>
                  <a:gd name="T11" fmla="*/ 32 h 33"/>
                  <a:gd name="T12" fmla="*/ 166 w 168"/>
                  <a:gd name="T13" fmla="*/ 31 h 33"/>
                  <a:gd name="T14" fmla="*/ 161 w 168"/>
                  <a:gd name="T15" fmla="*/ 31 h 33"/>
                  <a:gd name="T16" fmla="*/ 151 w 168"/>
                  <a:gd name="T17" fmla="*/ 31 h 33"/>
                  <a:gd name="T18" fmla="*/ 1 w 168"/>
                  <a:gd name="T19" fmla="*/ 21 h 33"/>
                  <a:gd name="T20" fmla="*/ 144 w 168"/>
                  <a:gd name="T21" fmla="*/ 0 h 33"/>
                  <a:gd name="T22" fmla="*/ 7 w 168"/>
                  <a:gd name="T23" fmla="*/ 14 h 33"/>
                  <a:gd name="T24" fmla="*/ 6 w 168"/>
                  <a:gd name="T25" fmla="*/ 16 h 33"/>
                  <a:gd name="T26" fmla="*/ 8 w 168"/>
                  <a:gd name="T27" fmla="*/ 16 h 33"/>
                  <a:gd name="T28" fmla="*/ 24 w 168"/>
                  <a:gd name="T29" fmla="*/ 14 h 33"/>
                  <a:gd name="T30" fmla="*/ 143 w 168"/>
                  <a:gd name="T31" fmla="*/ 1 h 33"/>
                  <a:gd name="T32" fmla="*/ 145 w 168"/>
                  <a:gd name="T33" fmla="*/ 1 h 33"/>
                  <a:gd name="T34" fmla="*/ 144 w 168"/>
                  <a:gd name="T3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8" h="33">
                    <a:moveTo>
                      <a:pt x="1" y="21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68" y="33"/>
                      <a:pt x="168" y="33"/>
                      <a:pt x="168" y="33"/>
                    </a:cubicBezTo>
                    <a:cubicBezTo>
                      <a:pt x="168" y="33"/>
                      <a:pt x="168" y="33"/>
                      <a:pt x="168" y="33"/>
                    </a:cubicBezTo>
                    <a:cubicBezTo>
                      <a:pt x="168" y="33"/>
                      <a:pt x="168" y="32"/>
                      <a:pt x="168" y="32"/>
                    </a:cubicBezTo>
                    <a:cubicBezTo>
                      <a:pt x="168" y="32"/>
                      <a:pt x="168" y="32"/>
                      <a:pt x="168" y="32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1" y="31"/>
                      <a:pt x="161" y="31"/>
                      <a:pt x="161" y="31"/>
                    </a:cubicBezTo>
                    <a:cubicBezTo>
                      <a:pt x="151" y="31"/>
                      <a:pt x="151" y="31"/>
                      <a:pt x="151" y="31"/>
                    </a:cubicBezTo>
                    <a:cubicBezTo>
                      <a:pt x="1" y="21"/>
                      <a:pt x="1" y="21"/>
                      <a:pt x="1" y="21"/>
                    </a:cubicBezTo>
                    <a:moveTo>
                      <a:pt x="144" y="0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143" y="1"/>
                      <a:pt x="143" y="1"/>
                      <a:pt x="143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4" y="0"/>
                      <a:pt x="144" y="0"/>
                      <a:pt x="14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3" name="Freeform 2404"/>
              <p:cNvSpPr/>
              <p:nvPr/>
            </p:nvSpPr>
            <p:spPr bwMode="auto">
              <a:xfrm>
                <a:off x="4767" y="249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4" name="Freeform 2405"/>
              <p:cNvSpPr/>
              <p:nvPr/>
            </p:nvSpPr>
            <p:spPr bwMode="auto">
              <a:xfrm>
                <a:off x="4560" y="2474"/>
                <a:ext cx="33" cy="5"/>
              </a:xfrm>
              <a:custGeom>
                <a:avLst/>
                <a:gdLst>
                  <a:gd name="T0" fmla="*/ 33 w 33"/>
                  <a:gd name="T1" fmla="*/ 0 h 5"/>
                  <a:gd name="T2" fmla="*/ 0 w 33"/>
                  <a:gd name="T3" fmla="*/ 3 h 5"/>
                  <a:gd name="T4" fmla="*/ 29 w 33"/>
                  <a:gd name="T5" fmla="*/ 5 h 5"/>
                  <a:gd name="T6" fmla="*/ 33 w 3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5">
                    <a:moveTo>
                      <a:pt x="33" y="0"/>
                    </a:moveTo>
                    <a:lnTo>
                      <a:pt x="0" y="3"/>
                    </a:lnTo>
                    <a:lnTo>
                      <a:pt x="29" y="5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5" name="Freeform 2406"/>
              <p:cNvSpPr/>
              <p:nvPr/>
            </p:nvSpPr>
            <p:spPr bwMode="auto">
              <a:xfrm>
                <a:off x="4560" y="2474"/>
                <a:ext cx="33" cy="5"/>
              </a:xfrm>
              <a:custGeom>
                <a:avLst/>
                <a:gdLst>
                  <a:gd name="T0" fmla="*/ 33 w 33"/>
                  <a:gd name="T1" fmla="*/ 0 h 5"/>
                  <a:gd name="T2" fmla="*/ 0 w 33"/>
                  <a:gd name="T3" fmla="*/ 3 h 5"/>
                  <a:gd name="T4" fmla="*/ 29 w 33"/>
                  <a:gd name="T5" fmla="*/ 5 h 5"/>
                  <a:gd name="T6" fmla="*/ 33 w 3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5">
                    <a:moveTo>
                      <a:pt x="33" y="0"/>
                    </a:moveTo>
                    <a:lnTo>
                      <a:pt x="0" y="3"/>
                    </a:lnTo>
                    <a:lnTo>
                      <a:pt x="29" y="5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6" name="Freeform 2407"/>
              <p:cNvSpPr/>
              <p:nvPr/>
            </p:nvSpPr>
            <p:spPr bwMode="auto">
              <a:xfrm>
                <a:off x="4589" y="2474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4 w 6"/>
                  <a:gd name="T3" fmla="*/ 0 h 5"/>
                  <a:gd name="T4" fmla="*/ 0 w 6"/>
                  <a:gd name="T5" fmla="*/ 5 h 5"/>
                  <a:gd name="T6" fmla="*/ 1 w 6"/>
                  <a:gd name="T7" fmla="*/ 5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lnTo>
                      <a:pt x="4" y="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7" name="Freeform 2408"/>
              <p:cNvSpPr/>
              <p:nvPr/>
            </p:nvSpPr>
            <p:spPr bwMode="auto">
              <a:xfrm>
                <a:off x="4589" y="2474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4 w 6"/>
                  <a:gd name="T3" fmla="*/ 0 h 5"/>
                  <a:gd name="T4" fmla="*/ 0 w 6"/>
                  <a:gd name="T5" fmla="*/ 5 h 5"/>
                  <a:gd name="T6" fmla="*/ 1 w 6"/>
                  <a:gd name="T7" fmla="*/ 5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lnTo>
                      <a:pt x="4" y="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8" name="Freeform 2409"/>
              <p:cNvSpPr/>
              <p:nvPr/>
            </p:nvSpPr>
            <p:spPr bwMode="auto">
              <a:xfrm>
                <a:off x="4560" y="2477"/>
                <a:ext cx="30" cy="2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0 h 2"/>
                  <a:gd name="T4" fmla="*/ 30 w 30"/>
                  <a:gd name="T5" fmla="*/ 2 h 2"/>
                  <a:gd name="T6" fmla="*/ 30 w 30"/>
                  <a:gd name="T7" fmla="*/ 2 h 2"/>
                  <a:gd name="T8" fmla="*/ 29 w 30"/>
                  <a:gd name="T9" fmla="*/ 2 h 2"/>
                  <a:gd name="T10" fmla="*/ 0 w 30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">
                    <a:moveTo>
                      <a:pt x="0" y="0"/>
                    </a:moveTo>
                    <a:lnTo>
                      <a:pt x="0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9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9" name="Freeform 2410"/>
              <p:cNvSpPr/>
              <p:nvPr/>
            </p:nvSpPr>
            <p:spPr bwMode="auto">
              <a:xfrm>
                <a:off x="4560" y="2477"/>
                <a:ext cx="30" cy="2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0 h 2"/>
                  <a:gd name="T4" fmla="*/ 30 w 30"/>
                  <a:gd name="T5" fmla="*/ 2 h 2"/>
                  <a:gd name="T6" fmla="*/ 30 w 30"/>
                  <a:gd name="T7" fmla="*/ 2 h 2"/>
                  <a:gd name="T8" fmla="*/ 29 w 30"/>
                  <a:gd name="T9" fmla="*/ 2 h 2"/>
                  <a:gd name="T10" fmla="*/ 0 w 30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">
                    <a:moveTo>
                      <a:pt x="0" y="0"/>
                    </a:moveTo>
                    <a:lnTo>
                      <a:pt x="0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9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0" name="Freeform 2411"/>
              <p:cNvSpPr/>
              <p:nvPr/>
            </p:nvSpPr>
            <p:spPr bwMode="auto">
              <a:xfrm>
                <a:off x="4541" y="2472"/>
                <a:ext cx="55" cy="8"/>
              </a:xfrm>
              <a:custGeom>
                <a:avLst/>
                <a:gdLst>
                  <a:gd name="T0" fmla="*/ 55 w 55"/>
                  <a:gd name="T1" fmla="*/ 0 h 8"/>
                  <a:gd name="T2" fmla="*/ 0 w 55"/>
                  <a:gd name="T3" fmla="*/ 5 h 8"/>
                  <a:gd name="T4" fmla="*/ 48 w 55"/>
                  <a:gd name="T5" fmla="*/ 8 h 8"/>
                  <a:gd name="T6" fmla="*/ 49 w 55"/>
                  <a:gd name="T7" fmla="*/ 7 h 8"/>
                  <a:gd name="T8" fmla="*/ 19 w 55"/>
                  <a:gd name="T9" fmla="*/ 5 h 8"/>
                  <a:gd name="T10" fmla="*/ 52 w 55"/>
                  <a:gd name="T11" fmla="*/ 2 h 8"/>
                  <a:gd name="T12" fmla="*/ 54 w 55"/>
                  <a:gd name="T13" fmla="*/ 2 h 8"/>
                  <a:gd name="T14" fmla="*/ 55 w 55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8">
                    <a:moveTo>
                      <a:pt x="55" y="0"/>
                    </a:moveTo>
                    <a:lnTo>
                      <a:pt x="0" y="5"/>
                    </a:lnTo>
                    <a:lnTo>
                      <a:pt x="48" y="8"/>
                    </a:lnTo>
                    <a:lnTo>
                      <a:pt x="49" y="7"/>
                    </a:lnTo>
                    <a:lnTo>
                      <a:pt x="19" y="5"/>
                    </a:lnTo>
                    <a:lnTo>
                      <a:pt x="52" y="2"/>
                    </a:lnTo>
                    <a:lnTo>
                      <a:pt x="54" y="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1" name="Freeform 2412"/>
              <p:cNvSpPr/>
              <p:nvPr/>
            </p:nvSpPr>
            <p:spPr bwMode="auto">
              <a:xfrm>
                <a:off x="4541" y="2472"/>
                <a:ext cx="55" cy="8"/>
              </a:xfrm>
              <a:custGeom>
                <a:avLst/>
                <a:gdLst>
                  <a:gd name="T0" fmla="*/ 55 w 55"/>
                  <a:gd name="T1" fmla="*/ 0 h 8"/>
                  <a:gd name="T2" fmla="*/ 0 w 55"/>
                  <a:gd name="T3" fmla="*/ 5 h 8"/>
                  <a:gd name="T4" fmla="*/ 48 w 55"/>
                  <a:gd name="T5" fmla="*/ 8 h 8"/>
                  <a:gd name="T6" fmla="*/ 49 w 55"/>
                  <a:gd name="T7" fmla="*/ 7 h 8"/>
                  <a:gd name="T8" fmla="*/ 19 w 55"/>
                  <a:gd name="T9" fmla="*/ 5 h 8"/>
                  <a:gd name="T10" fmla="*/ 52 w 55"/>
                  <a:gd name="T11" fmla="*/ 2 h 8"/>
                  <a:gd name="T12" fmla="*/ 54 w 55"/>
                  <a:gd name="T13" fmla="*/ 2 h 8"/>
                  <a:gd name="T14" fmla="*/ 55 w 55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8">
                    <a:moveTo>
                      <a:pt x="55" y="0"/>
                    </a:moveTo>
                    <a:lnTo>
                      <a:pt x="0" y="5"/>
                    </a:lnTo>
                    <a:lnTo>
                      <a:pt x="48" y="8"/>
                    </a:lnTo>
                    <a:lnTo>
                      <a:pt x="49" y="7"/>
                    </a:lnTo>
                    <a:lnTo>
                      <a:pt x="19" y="5"/>
                    </a:lnTo>
                    <a:lnTo>
                      <a:pt x="52" y="2"/>
                    </a:lnTo>
                    <a:lnTo>
                      <a:pt x="54" y="2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2" name="Freeform 2413"/>
              <p:cNvSpPr>
                <a:spLocks noEditPoints="1"/>
              </p:cNvSpPr>
              <p:nvPr/>
            </p:nvSpPr>
            <p:spPr bwMode="auto">
              <a:xfrm>
                <a:off x="4600" y="2548"/>
                <a:ext cx="158" cy="125"/>
              </a:xfrm>
              <a:custGeom>
                <a:avLst/>
                <a:gdLst>
                  <a:gd name="T0" fmla="*/ 65 w 150"/>
                  <a:gd name="T1" fmla="*/ 67 h 119"/>
                  <a:gd name="T2" fmla="*/ 0 w 150"/>
                  <a:gd name="T3" fmla="*/ 119 h 119"/>
                  <a:gd name="T4" fmla="*/ 0 w 150"/>
                  <a:gd name="T5" fmla="*/ 119 h 119"/>
                  <a:gd name="T6" fmla="*/ 115 w 150"/>
                  <a:gd name="T7" fmla="*/ 101 h 119"/>
                  <a:gd name="T8" fmla="*/ 116 w 150"/>
                  <a:gd name="T9" fmla="*/ 98 h 119"/>
                  <a:gd name="T10" fmla="*/ 65 w 150"/>
                  <a:gd name="T11" fmla="*/ 67 h 119"/>
                  <a:gd name="T12" fmla="*/ 135 w 150"/>
                  <a:gd name="T13" fmla="*/ 56 h 119"/>
                  <a:gd name="T14" fmla="*/ 68 w 150"/>
                  <a:gd name="T15" fmla="*/ 66 h 119"/>
                  <a:gd name="T16" fmla="*/ 118 w 150"/>
                  <a:gd name="T17" fmla="*/ 96 h 119"/>
                  <a:gd name="T18" fmla="*/ 124 w 150"/>
                  <a:gd name="T19" fmla="*/ 93 h 119"/>
                  <a:gd name="T20" fmla="*/ 125 w 150"/>
                  <a:gd name="T21" fmla="*/ 93 h 119"/>
                  <a:gd name="T22" fmla="*/ 135 w 150"/>
                  <a:gd name="T23" fmla="*/ 56 h 119"/>
                  <a:gd name="T24" fmla="*/ 149 w 150"/>
                  <a:gd name="T25" fmla="*/ 0 h 119"/>
                  <a:gd name="T26" fmla="*/ 67 w 150"/>
                  <a:gd name="T27" fmla="*/ 65 h 119"/>
                  <a:gd name="T28" fmla="*/ 68 w 150"/>
                  <a:gd name="T29" fmla="*/ 66 h 119"/>
                  <a:gd name="T30" fmla="*/ 135 w 150"/>
                  <a:gd name="T31" fmla="*/ 56 h 119"/>
                  <a:gd name="T32" fmla="*/ 150 w 150"/>
                  <a:gd name="T33" fmla="*/ 1 h 119"/>
                  <a:gd name="T34" fmla="*/ 149 w 150"/>
                  <a:gd name="T3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0" h="119">
                    <a:moveTo>
                      <a:pt x="65" y="67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15" y="101"/>
                      <a:pt x="115" y="101"/>
                      <a:pt x="115" y="101"/>
                    </a:cubicBezTo>
                    <a:cubicBezTo>
                      <a:pt x="115" y="100"/>
                      <a:pt x="116" y="99"/>
                      <a:pt x="116" y="98"/>
                    </a:cubicBezTo>
                    <a:cubicBezTo>
                      <a:pt x="65" y="67"/>
                      <a:pt x="65" y="67"/>
                      <a:pt x="65" y="67"/>
                    </a:cubicBezTo>
                    <a:moveTo>
                      <a:pt x="135" y="56"/>
                    </a:moveTo>
                    <a:cubicBezTo>
                      <a:pt x="114" y="59"/>
                      <a:pt x="91" y="63"/>
                      <a:pt x="68" y="66"/>
                    </a:cubicBezTo>
                    <a:cubicBezTo>
                      <a:pt x="118" y="96"/>
                      <a:pt x="118" y="96"/>
                      <a:pt x="118" y="96"/>
                    </a:cubicBezTo>
                    <a:cubicBezTo>
                      <a:pt x="119" y="94"/>
                      <a:pt x="121" y="93"/>
                      <a:pt x="124" y="93"/>
                    </a:cubicBezTo>
                    <a:cubicBezTo>
                      <a:pt x="124" y="93"/>
                      <a:pt x="125" y="93"/>
                      <a:pt x="125" y="93"/>
                    </a:cubicBezTo>
                    <a:cubicBezTo>
                      <a:pt x="135" y="56"/>
                      <a:pt x="135" y="56"/>
                      <a:pt x="135" y="56"/>
                    </a:cubicBezTo>
                    <a:moveTo>
                      <a:pt x="149" y="0"/>
                    </a:moveTo>
                    <a:cubicBezTo>
                      <a:pt x="67" y="65"/>
                      <a:pt x="67" y="65"/>
                      <a:pt x="67" y="6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91" y="62"/>
                      <a:pt x="114" y="59"/>
                      <a:pt x="135" y="56"/>
                    </a:cubicBezTo>
                    <a:cubicBezTo>
                      <a:pt x="150" y="1"/>
                      <a:pt x="150" y="1"/>
                      <a:pt x="150" y="1"/>
                    </a:cubicBezTo>
                    <a:cubicBezTo>
                      <a:pt x="149" y="0"/>
                      <a:pt x="149" y="0"/>
                      <a:pt x="14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3" name="Freeform 2414"/>
              <p:cNvSpPr/>
              <p:nvPr/>
            </p:nvSpPr>
            <p:spPr bwMode="auto">
              <a:xfrm>
                <a:off x="4757" y="2546"/>
                <a:ext cx="1" cy="3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4" name="Freeform 2415"/>
              <p:cNvSpPr>
                <a:spLocks noEditPoints="1"/>
              </p:cNvSpPr>
              <p:nvPr/>
            </p:nvSpPr>
            <p:spPr bwMode="auto">
              <a:xfrm>
                <a:off x="4721" y="2646"/>
                <a:ext cx="11" cy="8"/>
              </a:xfrm>
              <a:custGeom>
                <a:avLst/>
                <a:gdLst>
                  <a:gd name="T0" fmla="*/ 1 w 10"/>
                  <a:gd name="T1" fmla="*/ 5 h 8"/>
                  <a:gd name="T2" fmla="*/ 0 w 10"/>
                  <a:gd name="T3" fmla="*/ 8 h 8"/>
                  <a:gd name="T4" fmla="*/ 5 w 10"/>
                  <a:gd name="T5" fmla="*/ 7 h 8"/>
                  <a:gd name="T6" fmla="*/ 1 w 10"/>
                  <a:gd name="T7" fmla="*/ 5 h 8"/>
                  <a:gd name="T8" fmla="*/ 9 w 10"/>
                  <a:gd name="T9" fmla="*/ 0 h 8"/>
                  <a:gd name="T10" fmla="*/ 3 w 10"/>
                  <a:gd name="T11" fmla="*/ 3 h 8"/>
                  <a:gd name="T12" fmla="*/ 8 w 10"/>
                  <a:gd name="T13" fmla="*/ 6 h 8"/>
                  <a:gd name="T14" fmla="*/ 10 w 10"/>
                  <a:gd name="T15" fmla="*/ 0 h 8"/>
                  <a:gd name="T16" fmla="*/ 9 w 10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8">
                    <a:moveTo>
                      <a:pt x="1" y="5"/>
                    </a:moveTo>
                    <a:cubicBezTo>
                      <a:pt x="1" y="6"/>
                      <a:pt x="0" y="7"/>
                      <a:pt x="0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1" y="5"/>
                      <a:pt x="1" y="5"/>
                      <a:pt x="1" y="5"/>
                    </a:cubicBezTo>
                    <a:moveTo>
                      <a:pt x="9" y="0"/>
                    </a:moveTo>
                    <a:cubicBezTo>
                      <a:pt x="6" y="0"/>
                      <a:pt x="4" y="1"/>
                      <a:pt x="3" y="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1" name="Group 2617"/>
            <p:cNvGrpSpPr/>
            <p:nvPr/>
          </p:nvGrpSpPr>
          <p:grpSpPr bwMode="auto">
            <a:xfrm>
              <a:off x="3642" y="2014"/>
              <a:ext cx="2822" cy="1435"/>
              <a:chOff x="3642" y="2014"/>
              <a:chExt cx="2822" cy="1435"/>
            </a:xfrm>
          </p:grpSpPr>
          <p:sp>
            <p:nvSpPr>
              <p:cNvPr id="2295" name="Freeform 2417"/>
              <p:cNvSpPr/>
              <p:nvPr/>
            </p:nvSpPr>
            <p:spPr bwMode="auto">
              <a:xfrm>
                <a:off x="4600" y="26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6" name="Freeform 2418"/>
              <p:cNvSpPr/>
              <p:nvPr/>
            </p:nvSpPr>
            <p:spPr bwMode="auto">
              <a:xfrm>
                <a:off x="4671" y="2607"/>
                <a:ext cx="71" cy="10"/>
              </a:xfrm>
              <a:custGeom>
                <a:avLst/>
                <a:gdLst>
                  <a:gd name="T0" fmla="*/ 67 w 67"/>
                  <a:gd name="T1" fmla="*/ 0 h 10"/>
                  <a:gd name="T2" fmla="*/ 0 w 67"/>
                  <a:gd name="T3" fmla="*/ 10 h 10"/>
                  <a:gd name="T4" fmla="*/ 0 w 67"/>
                  <a:gd name="T5" fmla="*/ 10 h 10"/>
                  <a:gd name="T6" fmla="*/ 67 w 67"/>
                  <a:gd name="T7" fmla="*/ 0 h 10"/>
                  <a:gd name="T8" fmla="*/ 67 w 6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0">
                    <a:moveTo>
                      <a:pt x="67" y="0"/>
                    </a:moveTo>
                    <a:cubicBezTo>
                      <a:pt x="46" y="3"/>
                      <a:pt x="23" y="6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3" y="7"/>
                      <a:pt x="46" y="3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7" name="Freeform 2419"/>
              <p:cNvSpPr>
                <a:spLocks noEditPoints="1"/>
              </p:cNvSpPr>
              <p:nvPr/>
            </p:nvSpPr>
            <p:spPr bwMode="auto">
              <a:xfrm>
                <a:off x="4596" y="2543"/>
                <a:ext cx="165" cy="130"/>
              </a:xfrm>
              <a:custGeom>
                <a:avLst/>
                <a:gdLst>
                  <a:gd name="T0" fmla="*/ 66 w 156"/>
                  <a:gd name="T1" fmla="*/ 70 h 123"/>
                  <a:gd name="T2" fmla="*/ 0 w 156"/>
                  <a:gd name="T3" fmla="*/ 123 h 123"/>
                  <a:gd name="T4" fmla="*/ 3 w 156"/>
                  <a:gd name="T5" fmla="*/ 123 h 123"/>
                  <a:gd name="T6" fmla="*/ 3 w 156"/>
                  <a:gd name="T7" fmla="*/ 123 h 123"/>
                  <a:gd name="T8" fmla="*/ 68 w 156"/>
                  <a:gd name="T9" fmla="*/ 71 h 123"/>
                  <a:gd name="T10" fmla="*/ 66 w 156"/>
                  <a:gd name="T11" fmla="*/ 70 h 123"/>
                  <a:gd name="T12" fmla="*/ 155 w 156"/>
                  <a:gd name="T13" fmla="*/ 0 h 123"/>
                  <a:gd name="T14" fmla="*/ 69 w 156"/>
                  <a:gd name="T15" fmla="*/ 68 h 123"/>
                  <a:gd name="T16" fmla="*/ 70 w 156"/>
                  <a:gd name="T17" fmla="*/ 69 h 123"/>
                  <a:gd name="T18" fmla="*/ 152 w 156"/>
                  <a:gd name="T19" fmla="*/ 4 h 123"/>
                  <a:gd name="T20" fmla="*/ 153 w 156"/>
                  <a:gd name="T21" fmla="*/ 3 h 123"/>
                  <a:gd name="T22" fmla="*/ 153 w 156"/>
                  <a:gd name="T23" fmla="*/ 5 h 123"/>
                  <a:gd name="T24" fmla="*/ 138 w 156"/>
                  <a:gd name="T25" fmla="*/ 60 h 123"/>
                  <a:gd name="T26" fmla="*/ 138 w 156"/>
                  <a:gd name="T27" fmla="*/ 60 h 123"/>
                  <a:gd name="T28" fmla="*/ 128 w 156"/>
                  <a:gd name="T29" fmla="*/ 97 h 123"/>
                  <a:gd name="T30" fmla="*/ 126 w 156"/>
                  <a:gd name="T31" fmla="*/ 103 h 123"/>
                  <a:gd name="T32" fmla="*/ 127 w 156"/>
                  <a:gd name="T33" fmla="*/ 104 h 123"/>
                  <a:gd name="T34" fmla="*/ 156 w 156"/>
                  <a:gd name="T35" fmla="*/ 0 h 123"/>
                  <a:gd name="T36" fmla="*/ 155 w 156"/>
                  <a:gd name="T37" fmla="*/ 0 h 123"/>
                  <a:gd name="T38" fmla="*/ 155 w 156"/>
                  <a:gd name="T3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6" h="123">
                    <a:moveTo>
                      <a:pt x="66" y="70"/>
                    </a:moveTo>
                    <a:cubicBezTo>
                      <a:pt x="0" y="123"/>
                      <a:pt x="0" y="123"/>
                      <a:pt x="0" y="123"/>
                    </a:cubicBezTo>
                    <a:cubicBezTo>
                      <a:pt x="3" y="123"/>
                      <a:pt x="3" y="123"/>
                      <a:pt x="3" y="123"/>
                    </a:cubicBezTo>
                    <a:cubicBezTo>
                      <a:pt x="3" y="123"/>
                      <a:pt x="3" y="123"/>
                      <a:pt x="3" y="123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6" y="70"/>
                      <a:pt x="66" y="70"/>
                      <a:pt x="66" y="70"/>
                    </a:cubicBezTo>
                    <a:moveTo>
                      <a:pt x="155" y="0"/>
                    </a:moveTo>
                    <a:cubicBezTo>
                      <a:pt x="69" y="68"/>
                      <a:pt x="69" y="68"/>
                      <a:pt x="69" y="68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152" y="4"/>
                      <a:pt x="152" y="4"/>
                      <a:pt x="152" y="4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5"/>
                      <a:pt x="153" y="5"/>
                      <a:pt x="153" y="5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28" y="97"/>
                      <a:pt x="128" y="97"/>
                      <a:pt x="128" y="97"/>
                    </a:cubicBezTo>
                    <a:cubicBezTo>
                      <a:pt x="126" y="103"/>
                      <a:pt x="126" y="103"/>
                      <a:pt x="126" y="103"/>
                    </a:cubicBezTo>
                    <a:cubicBezTo>
                      <a:pt x="127" y="104"/>
                      <a:pt x="127" y="104"/>
                      <a:pt x="127" y="104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8" name="Freeform 2420"/>
              <p:cNvSpPr/>
              <p:nvPr/>
            </p:nvSpPr>
            <p:spPr bwMode="auto">
              <a:xfrm>
                <a:off x="4595" y="2615"/>
                <a:ext cx="136" cy="60"/>
              </a:xfrm>
              <a:custGeom>
                <a:avLst/>
                <a:gdLst>
                  <a:gd name="T0" fmla="*/ 70 w 128"/>
                  <a:gd name="T1" fmla="*/ 0 h 57"/>
                  <a:gd name="T2" fmla="*/ 67 w 128"/>
                  <a:gd name="T3" fmla="*/ 2 h 57"/>
                  <a:gd name="T4" fmla="*/ 69 w 128"/>
                  <a:gd name="T5" fmla="*/ 3 h 57"/>
                  <a:gd name="T6" fmla="*/ 120 w 128"/>
                  <a:gd name="T7" fmla="*/ 34 h 57"/>
                  <a:gd name="T8" fmla="*/ 124 w 128"/>
                  <a:gd name="T9" fmla="*/ 36 h 57"/>
                  <a:gd name="T10" fmla="*/ 119 w 128"/>
                  <a:gd name="T11" fmla="*/ 37 h 57"/>
                  <a:gd name="T12" fmla="*/ 4 w 128"/>
                  <a:gd name="T13" fmla="*/ 55 h 57"/>
                  <a:gd name="T14" fmla="*/ 4 w 128"/>
                  <a:gd name="T15" fmla="*/ 55 h 57"/>
                  <a:gd name="T16" fmla="*/ 1 w 128"/>
                  <a:gd name="T17" fmla="*/ 55 h 57"/>
                  <a:gd name="T18" fmla="*/ 0 w 128"/>
                  <a:gd name="T19" fmla="*/ 56 h 57"/>
                  <a:gd name="T20" fmla="*/ 0 w 128"/>
                  <a:gd name="T21" fmla="*/ 57 h 57"/>
                  <a:gd name="T22" fmla="*/ 0 w 128"/>
                  <a:gd name="T23" fmla="*/ 57 h 57"/>
                  <a:gd name="T24" fmla="*/ 128 w 128"/>
                  <a:gd name="T25" fmla="*/ 37 h 57"/>
                  <a:gd name="T26" fmla="*/ 128 w 128"/>
                  <a:gd name="T27" fmla="*/ 36 h 57"/>
                  <a:gd name="T28" fmla="*/ 127 w 128"/>
                  <a:gd name="T29" fmla="*/ 35 h 57"/>
                  <a:gd name="T30" fmla="*/ 122 w 128"/>
                  <a:gd name="T31" fmla="*/ 32 h 57"/>
                  <a:gd name="T32" fmla="*/ 72 w 128"/>
                  <a:gd name="T33" fmla="*/ 2 h 57"/>
                  <a:gd name="T34" fmla="*/ 72 w 128"/>
                  <a:gd name="T35" fmla="*/ 2 h 57"/>
                  <a:gd name="T36" fmla="*/ 71 w 128"/>
                  <a:gd name="T37" fmla="*/ 1 h 57"/>
                  <a:gd name="T38" fmla="*/ 70 w 128"/>
                  <a:gd name="T3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" h="57">
                    <a:moveTo>
                      <a:pt x="70" y="0"/>
                    </a:moveTo>
                    <a:cubicBezTo>
                      <a:pt x="67" y="2"/>
                      <a:pt x="67" y="2"/>
                      <a:pt x="67" y="2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24" y="36"/>
                      <a:pt x="124" y="36"/>
                      <a:pt x="124" y="36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28" y="37"/>
                      <a:pt x="128" y="37"/>
                      <a:pt x="128" y="37"/>
                    </a:cubicBezTo>
                    <a:cubicBezTo>
                      <a:pt x="128" y="36"/>
                      <a:pt x="128" y="36"/>
                      <a:pt x="128" y="36"/>
                    </a:cubicBezTo>
                    <a:cubicBezTo>
                      <a:pt x="127" y="35"/>
                      <a:pt x="127" y="35"/>
                      <a:pt x="127" y="35"/>
                    </a:cubicBezTo>
                    <a:cubicBezTo>
                      <a:pt x="122" y="32"/>
                      <a:pt x="122" y="32"/>
                      <a:pt x="122" y="3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0" y="0"/>
                      <a:pt x="70" y="0"/>
                      <a:pt x="7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9" name="Freeform 2421"/>
              <p:cNvSpPr/>
              <p:nvPr/>
            </p:nvSpPr>
            <p:spPr bwMode="auto">
              <a:xfrm>
                <a:off x="4760" y="25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0" name="Freeform 2422"/>
              <p:cNvSpPr>
                <a:spLocks noEditPoints="1"/>
              </p:cNvSpPr>
              <p:nvPr/>
            </p:nvSpPr>
            <p:spPr bwMode="auto">
              <a:xfrm>
                <a:off x="4593" y="2674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  <a:gd name="T8" fmla="*/ 2 w 2"/>
                  <a:gd name="T9" fmla="*/ 1 h 1"/>
                  <a:gd name="T10" fmla="*/ 2 w 2"/>
                  <a:gd name="T11" fmla="*/ 1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1" name="Freeform 2423"/>
              <p:cNvSpPr/>
              <p:nvPr/>
            </p:nvSpPr>
            <p:spPr bwMode="auto">
              <a:xfrm>
                <a:off x="4763" y="2495"/>
                <a:ext cx="160" cy="44"/>
              </a:xfrm>
              <a:custGeom>
                <a:avLst/>
                <a:gdLst>
                  <a:gd name="T0" fmla="*/ 12 w 151"/>
                  <a:gd name="T1" fmla="*/ 0 h 42"/>
                  <a:gd name="T2" fmla="*/ 5 w 151"/>
                  <a:gd name="T3" fmla="*/ 5 h 42"/>
                  <a:gd name="T4" fmla="*/ 0 w 151"/>
                  <a:gd name="T5" fmla="*/ 38 h 42"/>
                  <a:gd name="T6" fmla="*/ 4 w 151"/>
                  <a:gd name="T7" fmla="*/ 42 h 42"/>
                  <a:gd name="T8" fmla="*/ 151 w 151"/>
                  <a:gd name="T9" fmla="*/ 22 h 42"/>
                  <a:gd name="T10" fmla="*/ 12 w 151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" h="42">
                    <a:moveTo>
                      <a:pt x="12" y="0"/>
                    </a:moveTo>
                    <a:cubicBezTo>
                      <a:pt x="11" y="3"/>
                      <a:pt x="8" y="5"/>
                      <a:pt x="5" y="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" y="39"/>
                      <a:pt x="4" y="40"/>
                      <a:pt x="4" y="42"/>
                    </a:cubicBezTo>
                    <a:cubicBezTo>
                      <a:pt x="151" y="22"/>
                      <a:pt x="151" y="22"/>
                      <a:pt x="151" y="22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2" name="Freeform 2424"/>
              <p:cNvSpPr/>
              <p:nvPr/>
            </p:nvSpPr>
            <p:spPr bwMode="auto">
              <a:xfrm>
                <a:off x="4763" y="2535"/>
                <a:ext cx="5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5 h 5"/>
                  <a:gd name="T4" fmla="*/ 4 w 4"/>
                  <a:gd name="T5" fmla="*/ 4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3" name="Freeform 2425"/>
              <p:cNvSpPr/>
              <p:nvPr/>
            </p:nvSpPr>
            <p:spPr bwMode="auto">
              <a:xfrm>
                <a:off x="4769" y="2494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0 w 7"/>
                  <a:gd name="T3" fmla="*/ 6 h 6"/>
                  <a:gd name="T4" fmla="*/ 7 w 7"/>
                  <a:gd name="T5" fmla="*/ 1 h 6"/>
                  <a:gd name="T6" fmla="*/ 0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6" y="4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4" name="Freeform 2426"/>
              <p:cNvSpPr>
                <a:spLocks noEditPoints="1"/>
              </p:cNvSpPr>
              <p:nvPr/>
            </p:nvSpPr>
            <p:spPr bwMode="auto">
              <a:xfrm>
                <a:off x="4761" y="2492"/>
                <a:ext cx="173" cy="50"/>
              </a:xfrm>
              <a:custGeom>
                <a:avLst/>
                <a:gdLst>
                  <a:gd name="T0" fmla="*/ 8 w 173"/>
                  <a:gd name="T1" fmla="*/ 8 h 50"/>
                  <a:gd name="T2" fmla="*/ 8 w 173"/>
                  <a:gd name="T3" fmla="*/ 2 h 50"/>
                  <a:gd name="T4" fmla="*/ 15 w 173"/>
                  <a:gd name="T5" fmla="*/ 3 h 50"/>
                  <a:gd name="T6" fmla="*/ 162 w 173"/>
                  <a:gd name="T7" fmla="*/ 26 h 50"/>
                  <a:gd name="T8" fmla="*/ 7 w 173"/>
                  <a:gd name="T9" fmla="*/ 47 h 50"/>
                  <a:gd name="T10" fmla="*/ 2 w 173"/>
                  <a:gd name="T11" fmla="*/ 48 h 50"/>
                  <a:gd name="T12" fmla="*/ 2 w 173"/>
                  <a:gd name="T13" fmla="*/ 43 h 50"/>
                  <a:gd name="T14" fmla="*/ 8 w 173"/>
                  <a:gd name="T15" fmla="*/ 8 h 50"/>
                  <a:gd name="T16" fmla="*/ 7 w 173"/>
                  <a:gd name="T17" fmla="*/ 0 h 50"/>
                  <a:gd name="T18" fmla="*/ 0 w 173"/>
                  <a:gd name="T19" fmla="*/ 50 h 50"/>
                  <a:gd name="T20" fmla="*/ 173 w 173"/>
                  <a:gd name="T21" fmla="*/ 26 h 50"/>
                  <a:gd name="T22" fmla="*/ 7 w 173"/>
                  <a:gd name="T2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3" h="50">
                    <a:moveTo>
                      <a:pt x="8" y="8"/>
                    </a:moveTo>
                    <a:lnTo>
                      <a:pt x="8" y="2"/>
                    </a:lnTo>
                    <a:lnTo>
                      <a:pt x="15" y="3"/>
                    </a:lnTo>
                    <a:lnTo>
                      <a:pt x="162" y="26"/>
                    </a:lnTo>
                    <a:lnTo>
                      <a:pt x="7" y="47"/>
                    </a:lnTo>
                    <a:lnTo>
                      <a:pt x="2" y="48"/>
                    </a:lnTo>
                    <a:lnTo>
                      <a:pt x="2" y="43"/>
                    </a:lnTo>
                    <a:lnTo>
                      <a:pt x="8" y="8"/>
                    </a:lnTo>
                    <a:close/>
                    <a:moveTo>
                      <a:pt x="7" y="0"/>
                    </a:moveTo>
                    <a:lnTo>
                      <a:pt x="0" y="50"/>
                    </a:lnTo>
                    <a:lnTo>
                      <a:pt x="173" y="26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5" name="Freeform 2427"/>
              <p:cNvSpPr>
                <a:spLocks noEditPoints="1"/>
              </p:cNvSpPr>
              <p:nvPr/>
            </p:nvSpPr>
            <p:spPr bwMode="auto">
              <a:xfrm>
                <a:off x="4761" y="2492"/>
                <a:ext cx="173" cy="50"/>
              </a:xfrm>
              <a:custGeom>
                <a:avLst/>
                <a:gdLst>
                  <a:gd name="T0" fmla="*/ 8 w 173"/>
                  <a:gd name="T1" fmla="*/ 8 h 50"/>
                  <a:gd name="T2" fmla="*/ 8 w 173"/>
                  <a:gd name="T3" fmla="*/ 2 h 50"/>
                  <a:gd name="T4" fmla="*/ 15 w 173"/>
                  <a:gd name="T5" fmla="*/ 3 h 50"/>
                  <a:gd name="T6" fmla="*/ 162 w 173"/>
                  <a:gd name="T7" fmla="*/ 26 h 50"/>
                  <a:gd name="T8" fmla="*/ 7 w 173"/>
                  <a:gd name="T9" fmla="*/ 47 h 50"/>
                  <a:gd name="T10" fmla="*/ 2 w 173"/>
                  <a:gd name="T11" fmla="*/ 48 h 50"/>
                  <a:gd name="T12" fmla="*/ 2 w 173"/>
                  <a:gd name="T13" fmla="*/ 43 h 50"/>
                  <a:gd name="T14" fmla="*/ 8 w 173"/>
                  <a:gd name="T15" fmla="*/ 8 h 50"/>
                  <a:gd name="T16" fmla="*/ 7 w 173"/>
                  <a:gd name="T17" fmla="*/ 0 h 50"/>
                  <a:gd name="T18" fmla="*/ 0 w 173"/>
                  <a:gd name="T19" fmla="*/ 50 h 50"/>
                  <a:gd name="T20" fmla="*/ 173 w 173"/>
                  <a:gd name="T21" fmla="*/ 26 h 50"/>
                  <a:gd name="T22" fmla="*/ 7 w 173"/>
                  <a:gd name="T2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3" h="50">
                    <a:moveTo>
                      <a:pt x="8" y="8"/>
                    </a:moveTo>
                    <a:lnTo>
                      <a:pt x="8" y="2"/>
                    </a:lnTo>
                    <a:lnTo>
                      <a:pt x="15" y="3"/>
                    </a:lnTo>
                    <a:lnTo>
                      <a:pt x="162" y="26"/>
                    </a:lnTo>
                    <a:lnTo>
                      <a:pt x="7" y="47"/>
                    </a:lnTo>
                    <a:lnTo>
                      <a:pt x="2" y="48"/>
                    </a:lnTo>
                    <a:lnTo>
                      <a:pt x="2" y="43"/>
                    </a:lnTo>
                    <a:lnTo>
                      <a:pt x="8" y="8"/>
                    </a:lnTo>
                    <a:moveTo>
                      <a:pt x="7" y="0"/>
                    </a:moveTo>
                    <a:lnTo>
                      <a:pt x="0" y="50"/>
                    </a:lnTo>
                    <a:lnTo>
                      <a:pt x="173" y="26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6" name="Freeform 2428"/>
              <p:cNvSpPr/>
              <p:nvPr/>
            </p:nvSpPr>
            <p:spPr bwMode="auto">
              <a:xfrm>
                <a:off x="4976" y="2370"/>
                <a:ext cx="79" cy="55"/>
              </a:xfrm>
              <a:custGeom>
                <a:avLst/>
                <a:gdLst>
                  <a:gd name="T0" fmla="*/ 0 w 75"/>
                  <a:gd name="T1" fmla="*/ 0 h 52"/>
                  <a:gd name="T2" fmla="*/ 17 w 75"/>
                  <a:gd name="T3" fmla="*/ 30 h 52"/>
                  <a:gd name="T4" fmla="*/ 20 w 75"/>
                  <a:gd name="T5" fmla="*/ 33 h 52"/>
                  <a:gd name="T6" fmla="*/ 19 w 75"/>
                  <a:gd name="T7" fmla="*/ 35 h 52"/>
                  <a:gd name="T8" fmla="*/ 27 w 75"/>
                  <a:gd name="T9" fmla="*/ 49 h 52"/>
                  <a:gd name="T10" fmla="*/ 30 w 75"/>
                  <a:gd name="T11" fmla="*/ 48 h 52"/>
                  <a:gd name="T12" fmla="*/ 37 w 75"/>
                  <a:gd name="T13" fmla="*/ 52 h 52"/>
                  <a:gd name="T14" fmla="*/ 75 w 75"/>
                  <a:gd name="T15" fmla="*/ 35 h 52"/>
                  <a:gd name="T16" fmla="*/ 75 w 75"/>
                  <a:gd name="T17" fmla="*/ 33 h 52"/>
                  <a:gd name="T18" fmla="*/ 75 w 75"/>
                  <a:gd name="T19" fmla="*/ 31 h 52"/>
                  <a:gd name="T20" fmla="*/ 0 w 75"/>
                  <a:gd name="T2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52">
                    <a:moveTo>
                      <a:pt x="0" y="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30"/>
                      <a:pt x="20" y="32"/>
                      <a:pt x="20" y="33"/>
                    </a:cubicBezTo>
                    <a:cubicBezTo>
                      <a:pt x="20" y="34"/>
                      <a:pt x="20" y="35"/>
                      <a:pt x="19" y="35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8" y="48"/>
                      <a:pt x="29" y="48"/>
                      <a:pt x="30" y="48"/>
                    </a:cubicBezTo>
                    <a:cubicBezTo>
                      <a:pt x="33" y="48"/>
                      <a:pt x="35" y="50"/>
                      <a:pt x="37" y="52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4"/>
                      <a:pt x="75" y="34"/>
                      <a:pt x="75" y="33"/>
                    </a:cubicBezTo>
                    <a:cubicBezTo>
                      <a:pt x="75" y="32"/>
                      <a:pt x="75" y="32"/>
                      <a:pt x="75" y="3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7" name="Freeform 2429"/>
              <p:cNvSpPr/>
              <p:nvPr/>
            </p:nvSpPr>
            <p:spPr bwMode="auto">
              <a:xfrm>
                <a:off x="4994" y="2402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2 w 3"/>
                  <a:gd name="T3" fmla="*/ 5 h 5"/>
                  <a:gd name="T4" fmla="*/ 3 w 3"/>
                  <a:gd name="T5" fmla="*/ 3 h 5"/>
                  <a:gd name="T6" fmla="*/ 0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3" y="3"/>
                    </a:cubicBezTo>
                    <a:cubicBezTo>
                      <a:pt x="3" y="2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8" name="Freeform 2430"/>
              <p:cNvSpPr/>
              <p:nvPr/>
            </p:nvSpPr>
            <p:spPr bwMode="auto">
              <a:xfrm>
                <a:off x="5055" y="2403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2 h 4"/>
                  <a:gd name="T4" fmla="*/ 0 w 5"/>
                  <a:gd name="T5" fmla="*/ 4 h 4"/>
                  <a:gd name="T6" fmla="*/ 5 w 5"/>
                  <a:gd name="T7" fmla="*/ 2 h 4"/>
                  <a:gd name="T8" fmla="*/ 0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9" name="Freeform 2431"/>
              <p:cNvSpPr/>
              <p:nvPr/>
            </p:nvSpPr>
            <p:spPr bwMode="auto">
              <a:xfrm>
                <a:off x="5004" y="2421"/>
                <a:ext cx="11" cy="7"/>
              </a:xfrm>
              <a:custGeom>
                <a:avLst/>
                <a:gdLst>
                  <a:gd name="T0" fmla="*/ 3 w 10"/>
                  <a:gd name="T1" fmla="*/ 0 h 7"/>
                  <a:gd name="T2" fmla="*/ 0 w 10"/>
                  <a:gd name="T3" fmla="*/ 1 h 7"/>
                  <a:gd name="T4" fmla="*/ 3 w 10"/>
                  <a:gd name="T5" fmla="*/ 7 h 7"/>
                  <a:gd name="T6" fmla="*/ 10 w 10"/>
                  <a:gd name="T7" fmla="*/ 4 h 7"/>
                  <a:gd name="T8" fmla="*/ 3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2"/>
                      <a:pt x="6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0" name="Freeform 2432"/>
              <p:cNvSpPr/>
              <p:nvPr/>
            </p:nvSpPr>
            <p:spPr bwMode="auto">
              <a:xfrm>
                <a:off x="4975" y="2368"/>
                <a:ext cx="86" cy="37"/>
              </a:xfrm>
              <a:custGeom>
                <a:avLst/>
                <a:gdLst>
                  <a:gd name="T0" fmla="*/ 0 w 86"/>
                  <a:gd name="T1" fmla="*/ 0 h 37"/>
                  <a:gd name="T2" fmla="*/ 1 w 86"/>
                  <a:gd name="T3" fmla="*/ 2 h 37"/>
                  <a:gd name="T4" fmla="*/ 80 w 86"/>
                  <a:gd name="T5" fmla="*/ 35 h 37"/>
                  <a:gd name="T6" fmla="*/ 85 w 86"/>
                  <a:gd name="T7" fmla="*/ 37 h 37"/>
                  <a:gd name="T8" fmla="*/ 86 w 86"/>
                  <a:gd name="T9" fmla="*/ 37 h 37"/>
                  <a:gd name="T10" fmla="*/ 85 w 86"/>
                  <a:gd name="T11" fmla="*/ 35 h 37"/>
                  <a:gd name="T12" fmla="*/ 0 w 86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37">
                    <a:moveTo>
                      <a:pt x="0" y="0"/>
                    </a:moveTo>
                    <a:lnTo>
                      <a:pt x="1" y="2"/>
                    </a:lnTo>
                    <a:lnTo>
                      <a:pt x="80" y="35"/>
                    </a:lnTo>
                    <a:lnTo>
                      <a:pt x="85" y="37"/>
                    </a:lnTo>
                    <a:lnTo>
                      <a:pt x="86" y="37"/>
                    </a:lnTo>
                    <a:lnTo>
                      <a:pt x="85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1" name="Freeform 2433"/>
              <p:cNvSpPr/>
              <p:nvPr/>
            </p:nvSpPr>
            <p:spPr bwMode="auto">
              <a:xfrm>
                <a:off x="4975" y="2368"/>
                <a:ext cx="86" cy="37"/>
              </a:xfrm>
              <a:custGeom>
                <a:avLst/>
                <a:gdLst>
                  <a:gd name="T0" fmla="*/ 0 w 86"/>
                  <a:gd name="T1" fmla="*/ 0 h 37"/>
                  <a:gd name="T2" fmla="*/ 1 w 86"/>
                  <a:gd name="T3" fmla="*/ 2 h 37"/>
                  <a:gd name="T4" fmla="*/ 80 w 86"/>
                  <a:gd name="T5" fmla="*/ 35 h 37"/>
                  <a:gd name="T6" fmla="*/ 85 w 86"/>
                  <a:gd name="T7" fmla="*/ 37 h 37"/>
                  <a:gd name="T8" fmla="*/ 86 w 86"/>
                  <a:gd name="T9" fmla="*/ 37 h 37"/>
                  <a:gd name="T10" fmla="*/ 85 w 86"/>
                  <a:gd name="T11" fmla="*/ 35 h 37"/>
                  <a:gd name="T12" fmla="*/ 0 w 86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37">
                    <a:moveTo>
                      <a:pt x="0" y="0"/>
                    </a:moveTo>
                    <a:lnTo>
                      <a:pt x="1" y="2"/>
                    </a:lnTo>
                    <a:lnTo>
                      <a:pt x="80" y="35"/>
                    </a:lnTo>
                    <a:lnTo>
                      <a:pt x="85" y="37"/>
                    </a:lnTo>
                    <a:lnTo>
                      <a:pt x="86" y="37"/>
                    </a:lnTo>
                    <a:lnTo>
                      <a:pt x="85" y="3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2" name="Freeform 2434"/>
              <p:cNvSpPr/>
              <p:nvPr/>
            </p:nvSpPr>
            <p:spPr bwMode="auto">
              <a:xfrm>
                <a:off x="4972" y="2367"/>
                <a:ext cx="93" cy="62"/>
              </a:xfrm>
              <a:custGeom>
                <a:avLst/>
                <a:gdLst>
                  <a:gd name="T0" fmla="*/ 0 w 93"/>
                  <a:gd name="T1" fmla="*/ 0 h 62"/>
                  <a:gd name="T2" fmla="*/ 36 w 93"/>
                  <a:gd name="T3" fmla="*/ 62 h 62"/>
                  <a:gd name="T4" fmla="*/ 93 w 93"/>
                  <a:gd name="T5" fmla="*/ 38 h 62"/>
                  <a:gd name="T6" fmla="*/ 88 w 93"/>
                  <a:gd name="T7" fmla="*/ 36 h 62"/>
                  <a:gd name="T8" fmla="*/ 89 w 93"/>
                  <a:gd name="T9" fmla="*/ 38 h 62"/>
                  <a:gd name="T10" fmla="*/ 88 w 93"/>
                  <a:gd name="T11" fmla="*/ 38 h 62"/>
                  <a:gd name="T12" fmla="*/ 83 w 93"/>
                  <a:gd name="T13" fmla="*/ 40 h 62"/>
                  <a:gd name="T14" fmla="*/ 43 w 93"/>
                  <a:gd name="T15" fmla="*/ 58 h 62"/>
                  <a:gd name="T16" fmla="*/ 36 w 93"/>
                  <a:gd name="T17" fmla="*/ 61 h 62"/>
                  <a:gd name="T18" fmla="*/ 32 w 93"/>
                  <a:gd name="T19" fmla="*/ 55 h 62"/>
                  <a:gd name="T20" fmla="*/ 24 w 93"/>
                  <a:gd name="T21" fmla="*/ 40 h 62"/>
                  <a:gd name="T22" fmla="*/ 22 w 93"/>
                  <a:gd name="T23" fmla="*/ 35 h 62"/>
                  <a:gd name="T24" fmla="*/ 4 w 93"/>
                  <a:gd name="T25" fmla="*/ 3 h 62"/>
                  <a:gd name="T26" fmla="*/ 3 w 93"/>
                  <a:gd name="T27" fmla="*/ 1 h 62"/>
                  <a:gd name="T28" fmla="*/ 0 w 93"/>
                  <a:gd name="T2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62">
                    <a:moveTo>
                      <a:pt x="0" y="0"/>
                    </a:moveTo>
                    <a:lnTo>
                      <a:pt x="36" y="62"/>
                    </a:lnTo>
                    <a:lnTo>
                      <a:pt x="93" y="38"/>
                    </a:lnTo>
                    <a:lnTo>
                      <a:pt x="88" y="36"/>
                    </a:lnTo>
                    <a:lnTo>
                      <a:pt x="89" y="38"/>
                    </a:lnTo>
                    <a:lnTo>
                      <a:pt x="88" y="38"/>
                    </a:lnTo>
                    <a:lnTo>
                      <a:pt x="83" y="40"/>
                    </a:lnTo>
                    <a:lnTo>
                      <a:pt x="43" y="58"/>
                    </a:lnTo>
                    <a:lnTo>
                      <a:pt x="36" y="61"/>
                    </a:lnTo>
                    <a:lnTo>
                      <a:pt x="32" y="55"/>
                    </a:lnTo>
                    <a:lnTo>
                      <a:pt x="24" y="40"/>
                    </a:lnTo>
                    <a:lnTo>
                      <a:pt x="22" y="3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3" name="Freeform 2435"/>
              <p:cNvSpPr/>
              <p:nvPr/>
            </p:nvSpPr>
            <p:spPr bwMode="auto">
              <a:xfrm>
                <a:off x="4972" y="2367"/>
                <a:ext cx="93" cy="62"/>
              </a:xfrm>
              <a:custGeom>
                <a:avLst/>
                <a:gdLst>
                  <a:gd name="T0" fmla="*/ 0 w 93"/>
                  <a:gd name="T1" fmla="*/ 0 h 62"/>
                  <a:gd name="T2" fmla="*/ 36 w 93"/>
                  <a:gd name="T3" fmla="*/ 62 h 62"/>
                  <a:gd name="T4" fmla="*/ 93 w 93"/>
                  <a:gd name="T5" fmla="*/ 38 h 62"/>
                  <a:gd name="T6" fmla="*/ 88 w 93"/>
                  <a:gd name="T7" fmla="*/ 36 h 62"/>
                  <a:gd name="T8" fmla="*/ 89 w 93"/>
                  <a:gd name="T9" fmla="*/ 38 h 62"/>
                  <a:gd name="T10" fmla="*/ 88 w 93"/>
                  <a:gd name="T11" fmla="*/ 38 h 62"/>
                  <a:gd name="T12" fmla="*/ 83 w 93"/>
                  <a:gd name="T13" fmla="*/ 40 h 62"/>
                  <a:gd name="T14" fmla="*/ 43 w 93"/>
                  <a:gd name="T15" fmla="*/ 58 h 62"/>
                  <a:gd name="T16" fmla="*/ 36 w 93"/>
                  <a:gd name="T17" fmla="*/ 61 h 62"/>
                  <a:gd name="T18" fmla="*/ 32 w 93"/>
                  <a:gd name="T19" fmla="*/ 55 h 62"/>
                  <a:gd name="T20" fmla="*/ 24 w 93"/>
                  <a:gd name="T21" fmla="*/ 40 h 62"/>
                  <a:gd name="T22" fmla="*/ 22 w 93"/>
                  <a:gd name="T23" fmla="*/ 35 h 62"/>
                  <a:gd name="T24" fmla="*/ 4 w 93"/>
                  <a:gd name="T25" fmla="*/ 3 h 62"/>
                  <a:gd name="T26" fmla="*/ 3 w 93"/>
                  <a:gd name="T27" fmla="*/ 1 h 62"/>
                  <a:gd name="T28" fmla="*/ 0 w 93"/>
                  <a:gd name="T2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62">
                    <a:moveTo>
                      <a:pt x="0" y="0"/>
                    </a:moveTo>
                    <a:lnTo>
                      <a:pt x="36" y="62"/>
                    </a:lnTo>
                    <a:lnTo>
                      <a:pt x="93" y="38"/>
                    </a:lnTo>
                    <a:lnTo>
                      <a:pt x="88" y="36"/>
                    </a:lnTo>
                    <a:lnTo>
                      <a:pt x="89" y="38"/>
                    </a:lnTo>
                    <a:lnTo>
                      <a:pt x="88" y="38"/>
                    </a:lnTo>
                    <a:lnTo>
                      <a:pt x="83" y="40"/>
                    </a:lnTo>
                    <a:lnTo>
                      <a:pt x="43" y="58"/>
                    </a:lnTo>
                    <a:lnTo>
                      <a:pt x="36" y="61"/>
                    </a:lnTo>
                    <a:lnTo>
                      <a:pt x="32" y="55"/>
                    </a:lnTo>
                    <a:lnTo>
                      <a:pt x="24" y="40"/>
                    </a:lnTo>
                    <a:lnTo>
                      <a:pt x="22" y="3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4" name="Freeform 2436"/>
              <p:cNvSpPr/>
              <p:nvPr/>
            </p:nvSpPr>
            <p:spPr bwMode="auto">
              <a:xfrm>
                <a:off x="4933" y="2293"/>
                <a:ext cx="123" cy="107"/>
              </a:xfrm>
              <a:custGeom>
                <a:avLst/>
                <a:gdLst>
                  <a:gd name="T0" fmla="*/ 0 w 123"/>
                  <a:gd name="T1" fmla="*/ 0 h 107"/>
                  <a:gd name="T2" fmla="*/ 40 w 123"/>
                  <a:gd name="T3" fmla="*/ 73 h 107"/>
                  <a:gd name="T4" fmla="*/ 123 w 123"/>
                  <a:gd name="T5" fmla="*/ 107 h 107"/>
                  <a:gd name="T6" fmla="*/ 108 w 123"/>
                  <a:gd name="T7" fmla="*/ 94 h 107"/>
                  <a:gd name="T8" fmla="*/ 0 w 1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07">
                    <a:moveTo>
                      <a:pt x="0" y="0"/>
                    </a:moveTo>
                    <a:lnTo>
                      <a:pt x="40" y="73"/>
                    </a:lnTo>
                    <a:lnTo>
                      <a:pt x="123" y="107"/>
                    </a:lnTo>
                    <a:lnTo>
                      <a:pt x="108" y="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5" name="Freeform 2437"/>
              <p:cNvSpPr/>
              <p:nvPr/>
            </p:nvSpPr>
            <p:spPr bwMode="auto">
              <a:xfrm>
                <a:off x="4933" y="2293"/>
                <a:ext cx="123" cy="107"/>
              </a:xfrm>
              <a:custGeom>
                <a:avLst/>
                <a:gdLst>
                  <a:gd name="T0" fmla="*/ 0 w 123"/>
                  <a:gd name="T1" fmla="*/ 0 h 107"/>
                  <a:gd name="T2" fmla="*/ 40 w 123"/>
                  <a:gd name="T3" fmla="*/ 73 h 107"/>
                  <a:gd name="T4" fmla="*/ 123 w 123"/>
                  <a:gd name="T5" fmla="*/ 107 h 107"/>
                  <a:gd name="T6" fmla="*/ 108 w 123"/>
                  <a:gd name="T7" fmla="*/ 94 h 107"/>
                  <a:gd name="T8" fmla="*/ 0 w 1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07">
                    <a:moveTo>
                      <a:pt x="0" y="0"/>
                    </a:moveTo>
                    <a:lnTo>
                      <a:pt x="40" y="73"/>
                    </a:lnTo>
                    <a:lnTo>
                      <a:pt x="123" y="107"/>
                    </a:lnTo>
                    <a:lnTo>
                      <a:pt x="108" y="9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6" name="Freeform 2438"/>
              <p:cNvSpPr>
                <a:spLocks noEditPoints="1"/>
              </p:cNvSpPr>
              <p:nvPr/>
            </p:nvSpPr>
            <p:spPr bwMode="auto">
              <a:xfrm>
                <a:off x="4933" y="2293"/>
                <a:ext cx="127" cy="110"/>
              </a:xfrm>
              <a:custGeom>
                <a:avLst/>
                <a:gdLst>
                  <a:gd name="T0" fmla="*/ 40 w 127"/>
                  <a:gd name="T1" fmla="*/ 73 h 110"/>
                  <a:gd name="T2" fmla="*/ 42 w 127"/>
                  <a:gd name="T3" fmla="*/ 75 h 110"/>
                  <a:gd name="T4" fmla="*/ 127 w 127"/>
                  <a:gd name="T5" fmla="*/ 110 h 110"/>
                  <a:gd name="T6" fmla="*/ 123 w 127"/>
                  <a:gd name="T7" fmla="*/ 107 h 110"/>
                  <a:gd name="T8" fmla="*/ 40 w 127"/>
                  <a:gd name="T9" fmla="*/ 73 h 110"/>
                  <a:gd name="T10" fmla="*/ 0 w 127"/>
                  <a:gd name="T11" fmla="*/ 0 h 110"/>
                  <a:gd name="T12" fmla="*/ 0 w 127"/>
                  <a:gd name="T13" fmla="*/ 0 h 110"/>
                  <a:gd name="T14" fmla="*/ 108 w 127"/>
                  <a:gd name="T15" fmla="*/ 94 h 110"/>
                  <a:gd name="T16" fmla="*/ 0 w 127"/>
                  <a:gd name="T1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10">
                    <a:moveTo>
                      <a:pt x="40" y="73"/>
                    </a:moveTo>
                    <a:lnTo>
                      <a:pt x="42" y="75"/>
                    </a:lnTo>
                    <a:lnTo>
                      <a:pt x="127" y="110"/>
                    </a:lnTo>
                    <a:lnTo>
                      <a:pt x="123" y="107"/>
                    </a:lnTo>
                    <a:lnTo>
                      <a:pt x="40" y="7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108" y="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7" name="Freeform 2439"/>
              <p:cNvSpPr>
                <a:spLocks noEditPoints="1"/>
              </p:cNvSpPr>
              <p:nvPr/>
            </p:nvSpPr>
            <p:spPr bwMode="auto">
              <a:xfrm>
                <a:off x="4933" y="2293"/>
                <a:ext cx="127" cy="110"/>
              </a:xfrm>
              <a:custGeom>
                <a:avLst/>
                <a:gdLst>
                  <a:gd name="T0" fmla="*/ 40 w 127"/>
                  <a:gd name="T1" fmla="*/ 73 h 110"/>
                  <a:gd name="T2" fmla="*/ 42 w 127"/>
                  <a:gd name="T3" fmla="*/ 75 h 110"/>
                  <a:gd name="T4" fmla="*/ 127 w 127"/>
                  <a:gd name="T5" fmla="*/ 110 h 110"/>
                  <a:gd name="T6" fmla="*/ 123 w 127"/>
                  <a:gd name="T7" fmla="*/ 107 h 110"/>
                  <a:gd name="T8" fmla="*/ 40 w 127"/>
                  <a:gd name="T9" fmla="*/ 73 h 110"/>
                  <a:gd name="T10" fmla="*/ 0 w 127"/>
                  <a:gd name="T11" fmla="*/ 0 h 110"/>
                  <a:gd name="T12" fmla="*/ 0 w 127"/>
                  <a:gd name="T13" fmla="*/ 0 h 110"/>
                  <a:gd name="T14" fmla="*/ 108 w 127"/>
                  <a:gd name="T15" fmla="*/ 94 h 110"/>
                  <a:gd name="T16" fmla="*/ 0 w 127"/>
                  <a:gd name="T1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10">
                    <a:moveTo>
                      <a:pt x="40" y="73"/>
                    </a:moveTo>
                    <a:lnTo>
                      <a:pt x="42" y="75"/>
                    </a:lnTo>
                    <a:lnTo>
                      <a:pt x="127" y="110"/>
                    </a:lnTo>
                    <a:lnTo>
                      <a:pt x="123" y="107"/>
                    </a:lnTo>
                    <a:lnTo>
                      <a:pt x="40" y="73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08" y="9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8" name="Freeform 2440"/>
              <p:cNvSpPr/>
              <p:nvPr/>
            </p:nvSpPr>
            <p:spPr bwMode="auto">
              <a:xfrm>
                <a:off x="4927" y="2287"/>
                <a:ext cx="138" cy="118"/>
              </a:xfrm>
              <a:custGeom>
                <a:avLst/>
                <a:gdLst>
                  <a:gd name="T0" fmla="*/ 0 w 138"/>
                  <a:gd name="T1" fmla="*/ 0 h 118"/>
                  <a:gd name="T2" fmla="*/ 45 w 138"/>
                  <a:gd name="T3" fmla="*/ 80 h 118"/>
                  <a:gd name="T4" fmla="*/ 48 w 138"/>
                  <a:gd name="T5" fmla="*/ 81 h 118"/>
                  <a:gd name="T6" fmla="*/ 46 w 138"/>
                  <a:gd name="T7" fmla="*/ 79 h 118"/>
                  <a:gd name="T8" fmla="*/ 6 w 138"/>
                  <a:gd name="T9" fmla="*/ 6 h 118"/>
                  <a:gd name="T10" fmla="*/ 114 w 138"/>
                  <a:gd name="T11" fmla="*/ 100 h 118"/>
                  <a:gd name="T12" fmla="*/ 129 w 138"/>
                  <a:gd name="T13" fmla="*/ 113 h 118"/>
                  <a:gd name="T14" fmla="*/ 133 w 138"/>
                  <a:gd name="T15" fmla="*/ 116 h 118"/>
                  <a:gd name="T16" fmla="*/ 138 w 138"/>
                  <a:gd name="T17" fmla="*/ 118 h 118"/>
                  <a:gd name="T18" fmla="*/ 0 w 138"/>
                  <a:gd name="T1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" h="118">
                    <a:moveTo>
                      <a:pt x="0" y="0"/>
                    </a:moveTo>
                    <a:lnTo>
                      <a:pt x="45" y="80"/>
                    </a:lnTo>
                    <a:lnTo>
                      <a:pt x="48" y="81"/>
                    </a:lnTo>
                    <a:lnTo>
                      <a:pt x="46" y="79"/>
                    </a:lnTo>
                    <a:lnTo>
                      <a:pt x="6" y="6"/>
                    </a:lnTo>
                    <a:lnTo>
                      <a:pt x="114" y="100"/>
                    </a:lnTo>
                    <a:lnTo>
                      <a:pt x="129" y="113"/>
                    </a:lnTo>
                    <a:lnTo>
                      <a:pt x="133" y="116"/>
                    </a:lnTo>
                    <a:lnTo>
                      <a:pt x="138" y="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9" name="Freeform 2441"/>
              <p:cNvSpPr/>
              <p:nvPr/>
            </p:nvSpPr>
            <p:spPr bwMode="auto">
              <a:xfrm>
                <a:off x="4927" y="2287"/>
                <a:ext cx="138" cy="118"/>
              </a:xfrm>
              <a:custGeom>
                <a:avLst/>
                <a:gdLst>
                  <a:gd name="T0" fmla="*/ 0 w 138"/>
                  <a:gd name="T1" fmla="*/ 0 h 118"/>
                  <a:gd name="T2" fmla="*/ 45 w 138"/>
                  <a:gd name="T3" fmla="*/ 80 h 118"/>
                  <a:gd name="T4" fmla="*/ 48 w 138"/>
                  <a:gd name="T5" fmla="*/ 81 h 118"/>
                  <a:gd name="T6" fmla="*/ 46 w 138"/>
                  <a:gd name="T7" fmla="*/ 79 h 118"/>
                  <a:gd name="T8" fmla="*/ 6 w 138"/>
                  <a:gd name="T9" fmla="*/ 6 h 118"/>
                  <a:gd name="T10" fmla="*/ 114 w 138"/>
                  <a:gd name="T11" fmla="*/ 100 h 118"/>
                  <a:gd name="T12" fmla="*/ 129 w 138"/>
                  <a:gd name="T13" fmla="*/ 113 h 118"/>
                  <a:gd name="T14" fmla="*/ 133 w 138"/>
                  <a:gd name="T15" fmla="*/ 116 h 118"/>
                  <a:gd name="T16" fmla="*/ 138 w 138"/>
                  <a:gd name="T17" fmla="*/ 118 h 118"/>
                  <a:gd name="T18" fmla="*/ 0 w 138"/>
                  <a:gd name="T1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" h="118">
                    <a:moveTo>
                      <a:pt x="0" y="0"/>
                    </a:moveTo>
                    <a:lnTo>
                      <a:pt x="45" y="80"/>
                    </a:lnTo>
                    <a:lnTo>
                      <a:pt x="48" y="81"/>
                    </a:lnTo>
                    <a:lnTo>
                      <a:pt x="46" y="79"/>
                    </a:lnTo>
                    <a:lnTo>
                      <a:pt x="6" y="6"/>
                    </a:lnTo>
                    <a:lnTo>
                      <a:pt x="114" y="100"/>
                    </a:lnTo>
                    <a:lnTo>
                      <a:pt x="129" y="113"/>
                    </a:lnTo>
                    <a:lnTo>
                      <a:pt x="133" y="116"/>
                    </a:lnTo>
                    <a:lnTo>
                      <a:pt x="138" y="11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0" name="Freeform 2442"/>
              <p:cNvSpPr/>
              <p:nvPr/>
            </p:nvSpPr>
            <p:spPr bwMode="auto">
              <a:xfrm>
                <a:off x="4274" y="2749"/>
                <a:ext cx="180" cy="106"/>
              </a:xfrm>
              <a:custGeom>
                <a:avLst/>
                <a:gdLst>
                  <a:gd name="T0" fmla="*/ 26 w 170"/>
                  <a:gd name="T1" fmla="*/ 0 h 100"/>
                  <a:gd name="T2" fmla="*/ 19 w 170"/>
                  <a:gd name="T3" fmla="*/ 5 h 100"/>
                  <a:gd name="T4" fmla="*/ 0 w 170"/>
                  <a:gd name="T5" fmla="*/ 100 h 100"/>
                  <a:gd name="T6" fmla="*/ 170 w 170"/>
                  <a:gd name="T7" fmla="*/ 23 h 100"/>
                  <a:gd name="T8" fmla="*/ 170 w 170"/>
                  <a:gd name="T9" fmla="*/ 20 h 100"/>
                  <a:gd name="T10" fmla="*/ 26 w 170"/>
                  <a:gd name="T11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0" h="100">
                    <a:moveTo>
                      <a:pt x="26" y="0"/>
                    </a:moveTo>
                    <a:cubicBezTo>
                      <a:pt x="25" y="3"/>
                      <a:pt x="22" y="5"/>
                      <a:pt x="19" y="5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170" y="23"/>
                      <a:pt x="170" y="23"/>
                      <a:pt x="170" y="23"/>
                    </a:cubicBezTo>
                    <a:cubicBezTo>
                      <a:pt x="170" y="22"/>
                      <a:pt x="170" y="21"/>
                      <a:pt x="170" y="2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1" name="Freeform 2443"/>
              <p:cNvSpPr/>
              <p:nvPr/>
            </p:nvSpPr>
            <p:spPr bwMode="auto">
              <a:xfrm>
                <a:off x="4294" y="2748"/>
                <a:ext cx="8" cy="6"/>
              </a:xfrm>
              <a:custGeom>
                <a:avLst/>
                <a:gdLst>
                  <a:gd name="T0" fmla="*/ 1 w 7"/>
                  <a:gd name="T1" fmla="*/ 0 h 6"/>
                  <a:gd name="T2" fmla="*/ 0 w 7"/>
                  <a:gd name="T3" fmla="*/ 6 h 6"/>
                  <a:gd name="T4" fmla="*/ 7 w 7"/>
                  <a:gd name="T5" fmla="*/ 1 h 6"/>
                  <a:gd name="T6" fmla="*/ 1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6" y="4"/>
                      <a:pt x="7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2" name="Freeform 2444"/>
              <p:cNvSpPr/>
              <p:nvPr/>
            </p:nvSpPr>
            <p:spPr bwMode="auto">
              <a:xfrm>
                <a:off x="4454" y="2770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1 h 3"/>
                  <a:gd name="T6" fmla="*/ 0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3" name="Freeform 2445"/>
              <p:cNvSpPr/>
              <p:nvPr/>
            </p:nvSpPr>
            <p:spPr bwMode="auto">
              <a:xfrm>
                <a:off x="4272" y="2747"/>
                <a:ext cx="189" cy="109"/>
              </a:xfrm>
              <a:custGeom>
                <a:avLst/>
                <a:gdLst>
                  <a:gd name="T0" fmla="*/ 22 w 179"/>
                  <a:gd name="T1" fmla="*/ 0 h 103"/>
                  <a:gd name="T2" fmla="*/ 22 w 179"/>
                  <a:gd name="T3" fmla="*/ 0 h 103"/>
                  <a:gd name="T4" fmla="*/ 21 w 179"/>
                  <a:gd name="T5" fmla="*/ 1 h 103"/>
                  <a:gd name="T6" fmla="*/ 21 w 179"/>
                  <a:gd name="T7" fmla="*/ 1 h 103"/>
                  <a:gd name="T8" fmla="*/ 0 w 179"/>
                  <a:gd name="T9" fmla="*/ 103 h 103"/>
                  <a:gd name="T10" fmla="*/ 2 w 179"/>
                  <a:gd name="T11" fmla="*/ 102 h 103"/>
                  <a:gd name="T12" fmla="*/ 21 w 179"/>
                  <a:gd name="T13" fmla="*/ 7 h 103"/>
                  <a:gd name="T14" fmla="*/ 22 w 179"/>
                  <a:gd name="T15" fmla="*/ 1 h 103"/>
                  <a:gd name="T16" fmla="*/ 28 w 179"/>
                  <a:gd name="T17" fmla="*/ 2 h 103"/>
                  <a:gd name="T18" fmla="*/ 172 w 179"/>
                  <a:gd name="T19" fmla="*/ 22 h 103"/>
                  <a:gd name="T20" fmla="*/ 177 w 179"/>
                  <a:gd name="T21" fmla="*/ 23 h 103"/>
                  <a:gd name="T22" fmla="*/ 179 w 179"/>
                  <a:gd name="T23" fmla="*/ 22 h 103"/>
                  <a:gd name="T24" fmla="*/ 22 w 179"/>
                  <a:gd name="T2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03"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4" name="Freeform 2446"/>
              <p:cNvSpPr/>
              <p:nvPr/>
            </p:nvSpPr>
            <p:spPr bwMode="auto">
              <a:xfrm>
                <a:off x="4272" y="2770"/>
                <a:ext cx="190" cy="87"/>
              </a:xfrm>
              <a:custGeom>
                <a:avLst/>
                <a:gdLst>
                  <a:gd name="T0" fmla="*/ 179 w 180"/>
                  <a:gd name="T1" fmla="*/ 0 h 82"/>
                  <a:gd name="T2" fmla="*/ 177 w 180"/>
                  <a:gd name="T3" fmla="*/ 1 h 82"/>
                  <a:gd name="T4" fmla="*/ 172 w 180"/>
                  <a:gd name="T5" fmla="*/ 3 h 82"/>
                  <a:gd name="T6" fmla="*/ 2 w 180"/>
                  <a:gd name="T7" fmla="*/ 80 h 82"/>
                  <a:gd name="T8" fmla="*/ 0 w 180"/>
                  <a:gd name="T9" fmla="*/ 81 h 82"/>
                  <a:gd name="T10" fmla="*/ 0 w 180"/>
                  <a:gd name="T11" fmla="*/ 82 h 82"/>
                  <a:gd name="T12" fmla="*/ 180 w 180"/>
                  <a:gd name="T13" fmla="*/ 1 h 82"/>
                  <a:gd name="T14" fmla="*/ 180 w 180"/>
                  <a:gd name="T15" fmla="*/ 0 h 82"/>
                  <a:gd name="T16" fmla="*/ 179 w 180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82">
                    <a:moveTo>
                      <a:pt x="179" y="0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2" y="3"/>
                      <a:pt x="172" y="3"/>
                      <a:pt x="172" y="3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180" y="1"/>
                      <a:pt x="180" y="1"/>
                      <a:pt x="180" y="1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79" y="0"/>
                      <a:pt x="179" y="0"/>
                      <a:pt x="17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5" name="Freeform 2447"/>
              <p:cNvSpPr/>
              <p:nvPr/>
            </p:nvSpPr>
            <p:spPr bwMode="auto">
              <a:xfrm>
                <a:off x="4462" y="277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6" name="Freeform 2448"/>
              <p:cNvSpPr/>
              <p:nvPr/>
            </p:nvSpPr>
            <p:spPr bwMode="auto">
              <a:xfrm>
                <a:off x="4294" y="274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7" name="Freeform 2449"/>
              <p:cNvSpPr>
                <a:spLocks noEditPoints="1"/>
              </p:cNvSpPr>
              <p:nvPr/>
            </p:nvSpPr>
            <p:spPr bwMode="auto">
              <a:xfrm>
                <a:off x="4154" y="2860"/>
                <a:ext cx="116" cy="96"/>
              </a:xfrm>
              <a:custGeom>
                <a:avLst/>
                <a:gdLst>
                  <a:gd name="T0" fmla="*/ 89 w 110"/>
                  <a:gd name="T1" fmla="*/ 60 h 91"/>
                  <a:gd name="T2" fmla="*/ 83 w 110"/>
                  <a:gd name="T3" fmla="*/ 54 h 91"/>
                  <a:gd name="T4" fmla="*/ 89 w 110"/>
                  <a:gd name="T5" fmla="*/ 49 h 91"/>
                  <a:gd name="T6" fmla="*/ 95 w 110"/>
                  <a:gd name="T7" fmla="*/ 54 h 91"/>
                  <a:gd name="T8" fmla="*/ 89 w 110"/>
                  <a:gd name="T9" fmla="*/ 60 h 91"/>
                  <a:gd name="T10" fmla="*/ 110 w 110"/>
                  <a:gd name="T11" fmla="*/ 0 h 91"/>
                  <a:gd name="T12" fmla="*/ 0 w 110"/>
                  <a:gd name="T13" fmla="*/ 50 h 91"/>
                  <a:gd name="T14" fmla="*/ 83 w 110"/>
                  <a:gd name="T15" fmla="*/ 91 h 91"/>
                  <a:gd name="T16" fmla="*/ 92 w 110"/>
                  <a:gd name="T17" fmla="*/ 87 h 91"/>
                  <a:gd name="T18" fmla="*/ 92 w 110"/>
                  <a:gd name="T19" fmla="*/ 87 h 91"/>
                  <a:gd name="T20" fmla="*/ 110 w 110"/>
                  <a:gd name="T2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91">
                    <a:moveTo>
                      <a:pt x="89" y="60"/>
                    </a:moveTo>
                    <a:cubicBezTo>
                      <a:pt x="86" y="60"/>
                      <a:pt x="83" y="58"/>
                      <a:pt x="83" y="54"/>
                    </a:cubicBezTo>
                    <a:cubicBezTo>
                      <a:pt x="83" y="51"/>
                      <a:pt x="86" y="49"/>
                      <a:pt x="89" y="49"/>
                    </a:cubicBezTo>
                    <a:cubicBezTo>
                      <a:pt x="93" y="49"/>
                      <a:pt x="95" y="51"/>
                      <a:pt x="95" y="54"/>
                    </a:cubicBezTo>
                    <a:cubicBezTo>
                      <a:pt x="95" y="58"/>
                      <a:pt x="93" y="60"/>
                      <a:pt x="89" y="60"/>
                    </a:cubicBezTo>
                    <a:moveTo>
                      <a:pt x="110" y="0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83" y="91"/>
                      <a:pt x="83" y="91"/>
                      <a:pt x="83" y="91"/>
                    </a:cubicBezTo>
                    <a:cubicBezTo>
                      <a:pt x="85" y="88"/>
                      <a:pt x="88" y="87"/>
                      <a:pt x="92" y="87"/>
                    </a:cubicBezTo>
                    <a:cubicBezTo>
                      <a:pt x="92" y="87"/>
                      <a:pt x="92" y="87"/>
                      <a:pt x="92" y="87"/>
                    </a:cubicBezTo>
                    <a:cubicBezTo>
                      <a:pt x="110" y="0"/>
                      <a:pt x="110" y="0"/>
                      <a:pt x="110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8" name="Oval 2450"/>
              <p:cNvSpPr>
                <a:spLocks noChangeArrowheads="1"/>
              </p:cNvSpPr>
              <p:nvPr/>
            </p:nvSpPr>
            <p:spPr bwMode="auto">
              <a:xfrm>
                <a:off x="4241" y="2912"/>
                <a:ext cx="13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9" name="Freeform 2451"/>
              <p:cNvSpPr/>
              <p:nvPr/>
            </p:nvSpPr>
            <p:spPr bwMode="auto">
              <a:xfrm>
                <a:off x="4241" y="2952"/>
                <a:ext cx="10" cy="7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4 h 7"/>
                  <a:gd name="T4" fmla="*/ 7 w 9"/>
                  <a:gd name="T5" fmla="*/ 7 h 7"/>
                  <a:gd name="T6" fmla="*/ 9 w 9"/>
                  <a:gd name="T7" fmla="*/ 0 h 7"/>
                  <a:gd name="T8" fmla="*/ 9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5" y="0"/>
                      <a:pt x="2" y="1"/>
                      <a:pt x="0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0" name="Freeform 2452"/>
              <p:cNvSpPr/>
              <p:nvPr/>
            </p:nvSpPr>
            <p:spPr bwMode="auto">
              <a:xfrm>
                <a:off x="4249" y="2859"/>
                <a:ext cx="22" cy="101"/>
              </a:xfrm>
              <a:custGeom>
                <a:avLst/>
                <a:gdLst>
                  <a:gd name="T0" fmla="*/ 22 w 22"/>
                  <a:gd name="T1" fmla="*/ 0 h 101"/>
                  <a:gd name="T2" fmla="*/ 21 w 22"/>
                  <a:gd name="T3" fmla="*/ 1 h 101"/>
                  <a:gd name="T4" fmla="*/ 2 w 22"/>
                  <a:gd name="T5" fmla="*/ 93 h 101"/>
                  <a:gd name="T6" fmla="*/ 0 w 22"/>
                  <a:gd name="T7" fmla="*/ 100 h 101"/>
                  <a:gd name="T8" fmla="*/ 1 w 22"/>
                  <a:gd name="T9" fmla="*/ 101 h 101"/>
                  <a:gd name="T10" fmla="*/ 2 w 22"/>
                  <a:gd name="T11" fmla="*/ 100 h 101"/>
                  <a:gd name="T12" fmla="*/ 22 w 22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01">
                    <a:moveTo>
                      <a:pt x="22" y="0"/>
                    </a:moveTo>
                    <a:lnTo>
                      <a:pt x="21" y="1"/>
                    </a:lnTo>
                    <a:lnTo>
                      <a:pt x="2" y="93"/>
                    </a:lnTo>
                    <a:lnTo>
                      <a:pt x="0" y="100"/>
                    </a:lnTo>
                    <a:lnTo>
                      <a:pt x="1" y="101"/>
                    </a:lnTo>
                    <a:lnTo>
                      <a:pt x="2" y="10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1" name="Freeform 2453"/>
              <p:cNvSpPr/>
              <p:nvPr/>
            </p:nvSpPr>
            <p:spPr bwMode="auto">
              <a:xfrm>
                <a:off x="4249" y="2859"/>
                <a:ext cx="22" cy="101"/>
              </a:xfrm>
              <a:custGeom>
                <a:avLst/>
                <a:gdLst>
                  <a:gd name="T0" fmla="*/ 22 w 22"/>
                  <a:gd name="T1" fmla="*/ 0 h 101"/>
                  <a:gd name="T2" fmla="*/ 21 w 22"/>
                  <a:gd name="T3" fmla="*/ 1 h 101"/>
                  <a:gd name="T4" fmla="*/ 2 w 22"/>
                  <a:gd name="T5" fmla="*/ 93 h 101"/>
                  <a:gd name="T6" fmla="*/ 0 w 22"/>
                  <a:gd name="T7" fmla="*/ 100 h 101"/>
                  <a:gd name="T8" fmla="*/ 1 w 22"/>
                  <a:gd name="T9" fmla="*/ 101 h 101"/>
                  <a:gd name="T10" fmla="*/ 2 w 22"/>
                  <a:gd name="T11" fmla="*/ 100 h 101"/>
                  <a:gd name="T12" fmla="*/ 22 w 22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01">
                    <a:moveTo>
                      <a:pt x="22" y="0"/>
                    </a:moveTo>
                    <a:lnTo>
                      <a:pt x="21" y="1"/>
                    </a:lnTo>
                    <a:lnTo>
                      <a:pt x="2" y="93"/>
                    </a:lnTo>
                    <a:lnTo>
                      <a:pt x="0" y="100"/>
                    </a:lnTo>
                    <a:lnTo>
                      <a:pt x="1" y="101"/>
                    </a:lnTo>
                    <a:lnTo>
                      <a:pt x="2" y="100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2" name="Freeform 2454"/>
              <p:cNvSpPr/>
              <p:nvPr/>
            </p:nvSpPr>
            <p:spPr bwMode="auto">
              <a:xfrm>
                <a:off x="4150" y="2857"/>
                <a:ext cx="122" cy="104"/>
              </a:xfrm>
              <a:custGeom>
                <a:avLst/>
                <a:gdLst>
                  <a:gd name="T0" fmla="*/ 122 w 122"/>
                  <a:gd name="T1" fmla="*/ 0 h 104"/>
                  <a:gd name="T2" fmla="*/ 0 w 122"/>
                  <a:gd name="T3" fmla="*/ 55 h 104"/>
                  <a:gd name="T4" fmla="*/ 101 w 122"/>
                  <a:gd name="T5" fmla="*/ 104 h 104"/>
                  <a:gd name="T6" fmla="*/ 101 w 122"/>
                  <a:gd name="T7" fmla="*/ 102 h 104"/>
                  <a:gd name="T8" fmla="*/ 100 w 122"/>
                  <a:gd name="T9" fmla="*/ 103 h 104"/>
                  <a:gd name="T10" fmla="*/ 99 w 122"/>
                  <a:gd name="T11" fmla="*/ 102 h 104"/>
                  <a:gd name="T12" fmla="*/ 91 w 122"/>
                  <a:gd name="T13" fmla="*/ 99 h 104"/>
                  <a:gd name="T14" fmla="*/ 4 w 122"/>
                  <a:gd name="T15" fmla="*/ 56 h 104"/>
                  <a:gd name="T16" fmla="*/ 120 w 122"/>
                  <a:gd name="T17" fmla="*/ 3 h 104"/>
                  <a:gd name="T18" fmla="*/ 121 w 122"/>
                  <a:gd name="T19" fmla="*/ 2 h 104"/>
                  <a:gd name="T20" fmla="*/ 122 w 122"/>
                  <a:gd name="T2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2" h="104">
                    <a:moveTo>
                      <a:pt x="122" y="0"/>
                    </a:moveTo>
                    <a:lnTo>
                      <a:pt x="0" y="55"/>
                    </a:lnTo>
                    <a:lnTo>
                      <a:pt x="101" y="104"/>
                    </a:lnTo>
                    <a:lnTo>
                      <a:pt x="101" y="102"/>
                    </a:lnTo>
                    <a:lnTo>
                      <a:pt x="100" y="103"/>
                    </a:lnTo>
                    <a:lnTo>
                      <a:pt x="99" y="102"/>
                    </a:lnTo>
                    <a:lnTo>
                      <a:pt x="91" y="99"/>
                    </a:lnTo>
                    <a:lnTo>
                      <a:pt x="4" y="56"/>
                    </a:lnTo>
                    <a:lnTo>
                      <a:pt x="120" y="3"/>
                    </a:lnTo>
                    <a:lnTo>
                      <a:pt x="121" y="2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3" name="Freeform 2455"/>
              <p:cNvSpPr/>
              <p:nvPr/>
            </p:nvSpPr>
            <p:spPr bwMode="auto">
              <a:xfrm>
                <a:off x="4150" y="2857"/>
                <a:ext cx="122" cy="104"/>
              </a:xfrm>
              <a:custGeom>
                <a:avLst/>
                <a:gdLst>
                  <a:gd name="T0" fmla="*/ 122 w 122"/>
                  <a:gd name="T1" fmla="*/ 0 h 104"/>
                  <a:gd name="T2" fmla="*/ 0 w 122"/>
                  <a:gd name="T3" fmla="*/ 55 h 104"/>
                  <a:gd name="T4" fmla="*/ 101 w 122"/>
                  <a:gd name="T5" fmla="*/ 104 h 104"/>
                  <a:gd name="T6" fmla="*/ 101 w 122"/>
                  <a:gd name="T7" fmla="*/ 102 h 104"/>
                  <a:gd name="T8" fmla="*/ 100 w 122"/>
                  <a:gd name="T9" fmla="*/ 103 h 104"/>
                  <a:gd name="T10" fmla="*/ 99 w 122"/>
                  <a:gd name="T11" fmla="*/ 102 h 104"/>
                  <a:gd name="T12" fmla="*/ 91 w 122"/>
                  <a:gd name="T13" fmla="*/ 99 h 104"/>
                  <a:gd name="T14" fmla="*/ 4 w 122"/>
                  <a:gd name="T15" fmla="*/ 56 h 104"/>
                  <a:gd name="T16" fmla="*/ 120 w 122"/>
                  <a:gd name="T17" fmla="*/ 3 h 104"/>
                  <a:gd name="T18" fmla="*/ 121 w 122"/>
                  <a:gd name="T19" fmla="*/ 2 h 104"/>
                  <a:gd name="T20" fmla="*/ 122 w 122"/>
                  <a:gd name="T2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2" h="104">
                    <a:moveTo>
                      <a:pt x="122" y="0"/>
                    </a:moveTo>
                    <a:lnTo>
                      <a:pt x="0" y="55"/>
                    </a:lnTo>
                    <a:lnTo>
                      <a:pt x="101" y="104"/>
                    </a:lnTo>
                    <a:lnTo>
                      <a:pt x="101" y="102"/>
                    </a:lnTo>
                    <a:lnTo>
                      <a:pt x="100" y="103"/>
                    </a:lnTo>
                    <a:lnTo>
                      <a:pt x="99" y="102"/>
                    </a:lnTo>
                    <a:lnTo>
                      <a:pt x="91" y="99"/>
                    </a:lnTo>
                    <a:lnTo>
                      <a:pt x="4" y="56"/>
                    </a:lnTo>
                    <a:lnTo>
                      <a:pt x="120" y="3"/>
                    </a:lnTo>
                    <a:lnTo>
                      <a:pt x="121" y="2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4" name="Freeform 2456"/>
              <p:cNvSpPr>
                <a:spLocks noEditPoints="1"/>
              </p:cNvSpPr>
              <p:nvPr/>
            </p:nvSpPr>
            <p:spPr bwMode="auto">
              <a:xfrm>
                <a:off x="4254" y="2776"/>
                <a:ext cx="201" cy="178"/>
              </a:xfrm>
              <a:custGeom>
                <a:avLst/>
                <a:gdLst>
                  <a:gd name="T0" fmla="*/ 45 w 190"/>
                  <a:gd name="T1" fmla="*/ 119 h 169"/>
                  <a:gd name="T2" fmla="*/ 41 w 190"/>
                  <a:gd name="T3" fmla="*/ 114 h 169"/>
                  <a:gd name="T4" fmla="*/ 45 w 190"/>
                  <a:gd name="T5" fmla="*/ 110 h 169"/>
                  <a:gd name="T6" fmla="*/ 49 w 190"/>
                  <a:gd name="T7" fmla="*/ 114 h 169"/>
                  <a:gd name="T8" fmla="*/ 45 w 190"/>
                  <a:gd name="T9" fmla="*/ 119 h 169"/>
                  <a:gd name="T10" fmla="*/ 190 w 190"/>
                  <a:gd name="T11" fmla="*/ 0 h 169"/>
                  <a:gd name="T12" fmla="*/ 18 w 190"/>
                  <a:gd name="T13" fmla="*/ 79 h 169"/>
                  <a:gd name="T14" fmla="*/ 0 w 190"/>
                  <a:gd name="T15" fmla="*/ 167 h 169"/>
                  <a:gd name="T16" fmla="*/ 3 w 190"/>
                  <a:gd name="T17" fmla="*/ 169 h 169"/>
                  <a:gd name="T18" fmla="*/ 57 w 190"/>
                  <a:gd name="T19" fmla="*/ 120 h 169"/>
                  <a:gd name="T20" fmla="*/ 190 w 190"/>
                  <a:gd name="T21" fmla="*/ 1 h 169"/>
                  <a:gd name="T22" fmla="*/ 190 w 190"/>
                  <a:gd name="T23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0" h="169">
                    <a:moveTo>
                      <a:pt x="45" y="119"/>
                    </a:moveTo>
                    <a:cubicBezTo>
                      <a:pt x="42" y="119"/>
                      <a:pt x="41" y="117"/>
                      <a:pt x="41" y="114"/>
                    </a:cubicBezTo>
                    <a:cubicBezTo>
                      <a:pt x="41" y="112"/>
                      <a:pt x="42" y="110"/>
                      <a:pt x="45" y="110"/>
                    </a:cubicBezTo>
                    <a:cubicBezTo>
                      <a:pt x="47" y="110"/>
                      <a:pt x="49" y="112"/>
                      <a:pt x="49" y="114"/>
                    </a:cubicBezTo>
                    <a:cubicBezTo>
                      <a:pt x="49" y="117"/>
                      <a:pt x="47" y="119"/>
                      <a:pt x="45" y="119"/>
                    </a:cubicBezTo>
                    <a:moveTo>
                      <a:pt x="190" y="0"/>
                    </a:moveTo>
                    <a:cubicBezTo>
                      <a:pt x="18" y="79"/>
                      <a:pt x="18" y="79"/>
                      <a:pt x="18" y="79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" y="168"/>
                      <a:pt x="2" y="168"/>
                      <a:pt x="3" y="169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190" y="1"/>
                      <a:pt x="190" y="1"/>
                      <a:pt x="190" y="1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5" name="Oval 2457"/>
              <p:cNvSpPr>
                <a:spLocks noChangeArrowheads="1"/>
              </p:cNvSpPr>
              <p:nvPr/>
            </p:nvSpPr>
            <p:spPr bwMode="auto">
              <a:xfrm>
                <a:off x="4297" y="2892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6" name="Freeform 2458"/>
              <p:cNvSpPr/>
              <p:nvPr/>
            </p:nvSpPr>
            <p:spPr bwMode="auto">
              <a:xfrm>
                <a:off x="4455" y="277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7" name="Freeform 2459"/>
              <p:cNvSpPr/>
              <p:nvPr/>
            </p:nvSpPr>
            <p:spPr bwMode="auto">
              <a:xfrm>
                <a:off x="4253" y="2952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5 h 5"/>
                  <a:gd name="T4" fmla="*/ 4 w 4"/>
                  <a:gd name="T5" fmla="*/ 2 h 5"/>
                  <a:gd name="T6" fmla="*/ 1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8" name="Freeform 2460"/>
              <p:cNvSpPr/>
              <p:nvPr/>
            </p:nvSpPr>
            <p:spPr bwMode="auto">
              <a:xfrm>
                <a:off x="4251" y="2859"/>
                <a:ext cx="63" cy="100"/>
              </a:xfrm>
              <a:custGeom>
                <a:avLst/>
                <a:gdLst>
                  <a:gd name="T0" fmla="*/ 22 w 63"/>
                  <a:gd name="T1" fmla="*/ 0 h 100"/>
                  <a:gd name="T2" fmla="*/ 20 w 63"/>
                  <a:gd name="T3" fmla="*/ 0 h 100"/>
                  <a:gd name="T4" fmla="*/ 0 w 63"/>
                  <a:gd name="T5" fmla="*/ 100 h 100"/>
                  <a:gd name="T6" fmla="*/ 63 w 63"/>
                  <a:gd name="T7" fmla="*/ 43 h 100"/>
                  <a:gd name="T8" fmla="*/ 6 w 63"/>
                  <a:gd name="T9" fmla="*/ 95 h 100"/>
                  <a:gd name="T10" fmla="*/ 2 w 63"/>
                  <a:gd name="T11" fmla="*/ 98 h 100"/>
                  <a:gd name="T12" fmla="*/ 3 w 63"/>
                  <a:gd name="T13" fmla="*/ 93 h 100"/>
                  <a:gd name="T14" fmla="*/ 22 w 63"/>
                  <a:gd name="T1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00">
                    <a:moveTo>
                      <a:pt x="22" y="0"/>
                    </a:moveTo>
                    <a:lnTo>
                      <a:pt x="20" y="0"/>
                    </a:lnTo>
                    <a:lnTo>
                      <a:pt x="0" y="100"/>
                    </a:lnTo>
                    <a:lnTo>
                      <a:pt x="63" y="43"/>
                    </a:lnTo>
                    <a:lnTo>
                      <a:pt x="6" y="95"/>
                    </a:lnTo>
                    <a:lnTo>
                      <a:pt x="2" y="98"/>
                    </a:lnTo>
                    <a:lnTo>
                      <a:pt x="3" y="9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9" name="Freeform 2461"/>
              <p:cNvSpPr/>
              <p:nvPr/>
            </p:nvSpPr>
            <p:spPr bwMode="auto">
              <a:xfrm>
                <a:off x="4251" y="2859"/>
                <a:ext cx="63" cy="100"/>
              </a:xfrm>
              <a:custGeom>
                <a:avLst/>
                <a:gdLst>
                  <a:gd name="T0" fmla="*/ 22 w 63"/>
                  <a:gd name="T1" fmla="*/ 0 h 100"/>
                  <a:gd name="T2" fmla="*/ 20 w 63"/>
                  <a:gd name="T3" fmla="*/ 0 h 100"/>
                  <a:gd name="T4" fmla="*/ 0 w 63"/>
                  <a:gd name="T5" fmla="*/ 100 h 100"/>
                  <a:gd name="T6" fmla="*/ 63 w 63"/>
                  <a:gd name="T7" fmla="*/ 43 h 100"/>
                  <a:gd name="T8" fmla="*/ 6 w 63"/>
                  <a:gd name="T9" fmla="*/ 95 h 100"/>
                  <a:gd name="T10" fmla="*/ 2 w 63"/>
                  <a:gd name="T11" fmla="*/ 98 h 100"/>
                  <a:gd name="T12" fmla="*/ 3 w 63"/>
                  <a:gd name="T13" fmla="*/ 93 h 100"/>
                  <a:gd name="T14" fmla="*/ 22 w 63"/>
                  <a:gd name="T1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00">
                    <a:moveTo>
                      <a:pt x="22" y="0"/>
                    </a:moveTo>
                    <a:lnTo>
                      <a:pt x="20" y="0"/>
                    </a:lnTo>
                    <a:lnTo>
                      <a:pt x="0" y="100"/>
                    </a:lnTo>
                    <a:lnTo>
                      <a:pt x="63" y="43"/>
                    </a:lnTo>
                    <a:lnTo>
                      <a:pt x="6" y="95"/>
                    </a:lnTo>
                    <a:lnTo>
                      <a:pt x="2" y="98"/>
                    </a:lnTo>
                    <a:lnTo>
                      <a:pt x="3" y="93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0" name="Freeform 2462"/>
              <p:cNvSpPr/>
              <p:nvPr/>
            </p:nvSpPr>
            <p:spPr bwMode="auto">
              <a:xfrm>
                <a:off x="4251" y="2771"/>
                <a:ext cx="212" cy="190"/>
              </a:xfrm>
              <a:custGeom>
                <a:avLst/>
                <a:gdLst>
                  <a:gd name="T0" fmla="*/ 200 w 201"/>
                  <a:gd name="T1" fmla="*/ 0 h 180"/>
                  <a:gd name="T2" fmla="*/ 20 w 201"/>
                  <a:gd name="T3" fmla="*/ 81 h 180"/>
                  <a:gd name="T4" fmla="*/ 19 w 201"/>
                  <a:gd name="T5" fmla="*/ 83 h 180"/>
                  <a:gd name="T6" fmla="*/ 21 w 201"/>
                  <a:gd name="T7" fmla="*/ 83 h 180"/>
                  <a:gd name="T8" fmla="*/ 193 w 201"/>
                  <a:gd name="T9" fmla="*/ 4 h 180"/>
                  <a:gd name="T10" fmla="*/ 194 w 201"/>
                  <a:gd name="T11" fmla="*/ 4 h 180"/>
                  <a:gd name="T12" fmla="*/ 193 w 201"/>
                  <a:gd name="T13" fmla="*/ 5 h 180"/>
                  <a:gd name="T14" fmla="*/ 60 w 201"/>
                  <a:gd name="T15" fmla="*/ 124 h 180"/>
                  <a:gd name="T16" fmla="*/ 0 w 201"/>
                  <a:gd name="T17" fmla="*/ 178 h 180"/>
                  <a:gd name="T18" fmla="*/ 0 w 201"/>
                  <a:gd name="T19" fmla="*/ 180 h 180"/>
                  <a:gd name="T20" fmla="*/ 201 w 201"/>
                  <a:gd name="T21" fmla="*/ 0 h 180"/>
                  <a:gd name="T22" fmla="*/ 200 w 201"/>
                  <a:gd name="T2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1" h="180">
                    <a:moveTo>
                      <a:pt x="200" y="0"/>
                    </a:moveTo>
                    <a:cubicBezTo>
                      <a:pt x="20" y="81"/>
                      <a:pt x="20" y="81"/>
                      <a:pt x="20" y="81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21" y="83"/>
                      <a:pt x="21" y="83"/>
                      <a:pt x="21" y="83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3" y="5"/>
                      <a:pt x="193" y="5"/>
                      <a:pt x="193" y="5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1" name="Freeform 2463"/>
              <p:cNvSpPr/>
              <p:nvPr/>
            </p:nvSpPr>
            <p:spPr bwMode="auto">
              <a:xfrm>
                <a:off x="4462" y="2770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2" name="Freeform 2464"/>
              <p:cNvSpPr/>
              <p:nvPr/>
            </p:nvSpPr>
            <p:spPr bwMode="auto">
              <a:xfrm>
                <a:off x="4469" y="2659"/>
                <a:ext cx="119" cy="104"/>
              </a:xfrm>
              <a:custGeom>
                <a:avLst/>
                <a:gdLst>
                  <a:gd name="T0" fmla="*/ 33 w 113"/>
                  <a:gd name="T1" fmla="*/ 0 h 98"/>
                  <a:gd name="T2" fmla="*/ 26 w 113"/>
                  <a:gd name="T3" fmla="*/ 5 h 98"/>
                  <a:gd name="T4" fmla="*/ 26 w 113"/>
                  <a:gd name="T5" fmla="*/ 5 h 98"/>
                  <a:gd name="T6" fmla="*/ 0 w 113"/>
                  <a:gd name="T7" fmla="*/ 96 h 98"/>
                  <a:gd name="T8" fmla="*/ 3 w 113"/>
                  <a:gd name="T9" fmla="*/ 98 h 98"/>
                  <a:gd name="T10" fmla="*/ 113 w 113"/>
                  <a:gd name="T11" fmla="*/ 18 h 98"/>
                  <a:gd name="T12" fmla="*/ 112 w 113"/>
                  <a:gd name="T13" fmla="*/ 16 h 98"/>
                  <a:gd name="T14" fmla="*/ 33 w 113"/>
                  <a:gd name="T15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8">
                    <a:moveTo>
                      <a:pt x="33" y="0"/>
                    </a:moveTo>
                    <a:cubicBezTo>
                      <a:pt x="32" y="3"/>
                      <a:pt x="2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2" y="97"/>
                      <a:pt x="3" y="98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2" y="17"/>
                      <a:pt x="112" y="16"/>
                      <a:pt x="112" y="16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3" name="Freeform 2465"/>
              <p:cNvSpPr/>
              <p:nvPr/>
            </p:nvSpPr>
            <p:spPr bwMode="auto">
              <a:xfrm>
                <a:off x="4587" y="26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4" name="Freeform 2466"/>
              <p:cNvSpPr/>
              <p:nvPr/>
            </p:nvSpPr>
            <p:spPr bwMode="auto">
              <a:xfrm>
                <a:off x="4466" y="2761"/>
                <a:ext cx="6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5 h 5"/>
                  <a:gd name="T4" fmla="*/ 5 w 5"/>
                  <a:gd name="T5" fmla="*/ 2 h 5"/>
                  <a:gd name="T6" fmla="*/ 2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5" name="Freeform 2467"/>
              <p:cNvSpPr/>
              <p:nvPr/>
            </p:nvSpPr>
            <p:spPr bwMode="auto">
              <a:xfrm>
                <a:off x="4496" y="2658"/>
                <a:ext cx="7" cy="7"/>
              </a:xfrm>
              <a:custGeom>
                <a:avLst/>
                <a:gdLst>
                  <a:gd name="T0" fmla="*/ 1 w 7"/>
                  <a:gd name="T1" fmla="*/ 0 h 6"/>
                  <a:gd name="T2" fmla="*/ 0 w 7"/>
                  <a:gd name="T3" fmla="*/ 6 h 6"/>
                  <a:gd name="T4" fmla="*/ 0 w 7"/>
                  <a:gd name="T5" fmla="*/ 6 h 6"/>
                  <a:gd name="T6" fmla="*/ 7 w 7"/>
                  <a:gd name="T7" fmla="*/ 1 h 6"/>
                  <a:gd name="T8" fmla="*/ 1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6" y="4"/>
                      <a:pt x="7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6" name="Freeform 2468"/>
              <p:cNvSpPr>
                <a:spLocks noEditPoints="1"/>
              </p:cNvSpPr>
              <p:nvPr/>
            </p:nvSpPr>
            <p:spPr bwMode="auto">
              <a:xfrm>
                <a:off x="4464" y="2656"/>
                <a:ext cx="129" cy="114"/>
              </a:xfrm>
              <a:custGeom>
                <a:avLst/>
                <a:gdLst>
                  <a:gd name="T0" fmla="*/ 32 w 129"/>
                  <a:gd name="T1" fmla="*/ 9 h 114"/>
                  <a:gd name="T2" fmla="*/ 33 w 129"/>
                  <a:gd name="T3" fmla="*/ 2 h 114"/>
                  <a:gd name="T4" fmla="*/ 39 w 129"/>
                  <a:gd name="T5" fmla="*/ 3 h 114"/>
                  <a:gd name="T6" fmla="*/ 123 w 129"/>
                  <a:gd name="T7" fmla="*/ 20 h 114"/>
                  <a:gd name="T8" fmla="*/ 126 w 129"/>
                  <a:gd name="T9" fmla="*/ 20 h 114"/>
                  <a:gd name="T10" fmla="*/ 124 w 129"/>
                  <a:gd name="T11" fmla="*/ 22 h 114"/>
                  <a:gd name="T12" fmla="*/ 8 w 129"/>
                  <a:gd name="T13" fmla="*/ 107 h 114"/>
                  <a:gd name="T14" fmla="*/ 2 w 129"/>
                  <a:gd name="T15" fmla="*/ 110 h 114"/>
                  <a:gd name="T16" fmla="*/ 5 w 129"/>
                  <a:gd name="T17" fmla="*/ 105 h 114"/>
                  <a:gd name="T18" fmla="*/ 32 w 129"/>
                  <a:gd name="T19" fmla="*/ 9 h 114"/>
                  <a:gd name="T20" fmla="*/ 32 w 129"/>
                  <a:gd name="T21" fmla="*/ 0 h 114"/>
                  <a:gd name="T22" fmla="*/ 0 w 129"/>
                  <a:gd name="T23" fmla="*/ 114 h 114"/>
                  <a:gd name="T24" fmla="*/ 129 w 129"/>
                  <a:gd name="T25" fmla="*/ 19 h 114"/>
                  <a:gd name="T26" fmla="*/ 32 w 129"/>
                  <a:gd name="T2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9" h="114">
                    <a:moveTo>
                      <a:pt x="32" y="9"/>
                    </a:moveTo>
                    <a:lnTo>
                      <a:pt x="33" y="2"/>
                    </a:lnTo>
                    <a:lnTo>
                      <a:pt x="39" y="3"/>
                    </a:lnTo>
                    <a:lnTo>
                      <a:pt x="123" y="20"/>
                    </a:lnTo>
                    <a:lnTo>
                      <a:pt x="126" y="20"/>
                    </a:lnTo>
                    <a:lnTo>
                      <a:pt x="124" y="22"/>
                    </a:lnTo>
                    <a:lnTo>
                      <a:pt x="8" y="107"/>
                    </a:lnTo>
                    <a:lnTo>
                      <a:pt x="2" y="110"/>
                    </a:lnTo>
                    <a:lnTo>
                      <a:pt x="5" y="105"/>
                    </a:lnTo>
                    <a:lnTo>
                      <a:pt x="32" y="9"/>
                    </a:lnTo>
                    <a:close/>
                    <a:moveTo>
                      <a:pt x="32" y="0"/>
                    </a:moveTo>
                    <a:lnTo>
                      <a:pt x="0" y="114"/>
                    </a:lnTo>
                    <a:lnTo>
                      <a:pt x="129" y="19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7" name="Freeform 2469"/>
              <p:cNvSpPr>
                <a:spLocks noEditPoints="1"/>
              </p:cNvSpPr>
              <p:nvPr/>
            </p:nvSpPr>
            <p:spPr bwMode="auto">
              <a:xfrm>
                <a:off x="4464" y="2656"/>
                <a:ext cx="129" cy="114"/>
              </a:xfrm>
              <a:custGeom>
                <a:avLst/>
                <a:gdLst>
                  <a:gd name="T0" fmla="*/ 32 w 129"/>
                  <a:gd name="T1" fmla="*/ 9 h 114"/>
                  <a:gd name="T2" fmla="*/ 33 w 129"/>
                  <a:gd name="T3" fmla="*/ 2 h 114"/>
                  <a:gd name="T4" fmla="*/ 39 w 129"/>
                  <a:gd name="T5" fmla="*/ 3 h 114"/>
                  <a:gd name="T6" fmla="*/ 123 w 129"/>
                  <a:gd name="T7" fmla="*/ 20 h 114"/>
                  <a:gd name="T8" fmla="*/ 126 w 129"/>
                  <a:gd name="T9" fmla="*/ 20 h 114"/>
                  <a:gd name="T10" fmla="*/ 124 w 129"/>
                  <a:gd name="T11" fmla="*/ 22 h 114"/>
                  <a:gd name="T12" fmla="*/ 8 w 129"/>
                  <a:gd name="T13" fmla="*/ 107 h 114"/>
                  <a:gd name="T14" fmla="*/ 2 w 129"/>
                  <a:gd name="T15" fmla="*/ 110 h 114"/>
                  <a:gd name="T16" fmla="*/ 5 w 129"/>
                  <a:gd name="T17" fmla="*/ 105 h 114"/>
                  <a:gd name="T18" fmla="*/ 32 w 129"/>
                  <a:gd name="T19" fmla="*/ 9 h 114"/>
                  <a:gd name="T20" fmla="*/ 32 w 129"/>
                  <a:gd name="T21" fmla="*/ 0 h 114"/>
                  <a:gd name="T22" fmla="*/ 0 w 129"/>
                  <a:gd name="T23" fmla="*/ 114 h 114"/>
                  <a:gd name="T24" fmla="*/ 129 w 129"/>
                  <a:gd name="T25" fmla="*/ 19 h 114"/>
                  <a:gd name="T26" fmla="*/ 32 w 129"/>
                  <a:gd name="T2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9" h="114">
                    <a:moveTo>
                      <a:pt x="32" y="9"/>
                    </a:moveTo>
                    <a:lnTo>
                      <a:pt x="33" y="2"/>
                    </a:lnTo>
                    <a:lnTo>
                      <a:pt x="39" y="3"/>
                    </a:lnTo>
                    <a:lnTo>
                      <a:pt x="123" y="20"/>
                    </a:lnTo>
                    <a:lnTo>
                      <a:pt x="126" y="20"/>
                    </a:lnTo>
                    <a:lnTo>
                      <a:pt x="124" y="22"/>
                    </a:lnTo>
                    <a:lnTo>
                      <a:pt x="8" y="107"/>
                    </a:lnTo>
                    <a:lnTo>
                      <a:pt x="2" y="110"/>
                    </a:lnTo>
                    <a:lnTo>
                      <a:pt x="5" y="105"/>
                    </a:lnTo>
                    <a:lnTo>
                      <a:pt x="32" y="9"/>
                    </a:lnTo>
                    <a:moveTo>
                      <a:pt x="32" y="0"/>
                    </a:moveTo>
                    <a:lnTo>
                      <a:pt x="0" y="114"/>
                    </a:lnTo>
                    <a:lnTo>
                      <a:pt x="129" y="19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8" name="Freeform 2470"/>
              <p:cNvSpPr>
                <a:spLocks noEditPoints="1"/>
              </p:cNvSpPr>
              <p:nvPr/>
            </p:nvSpPr>
            <p:spPr bwMode="auto">
              <a:xfrm>
                <a:off x="4149" y="2630"/>
                <a:ext cx="140" cy="112"/>
              </a:xfrm>
              <a:custGeom>
                <a:avLst/>
                <a:gdLst>
                  <a:gd name="T0" fmla="*/ 98 w 132"/>
                  <a:gd name="T1" fmla="*/ 46 h 106"/>
                  <a:gd name="T2" fmla="*/ 6 w 132"/>
                  <a:gd name="T3" fmla="*/ 60 h 106"/>
                  <a:gd name="T4" fmla="*/ 131 w 132"/>
                  <a:gd name="T5" fmla="*/ 106 h 106"/>
                  <a:gd name="T6" fmla="*/ 132 w 132"/>
                  <a:gd name="T7" fmla="*/ 105 h 106"/>
                  <a:gd name="T8" fmla="*/ 98 w 132"/>
                  <a:gd name="T9" fmla="*/ 46 h 106"/>
                  <a:gd name="T10" fmla="*/ 63 w 132"/>
                  <a:gd name="T11" fmla="*/ 0 h 106"/>
                  <a:gd name="T12" fmla="*/ 0 w 132"/>
                  <a:gd name="T13" fmla="*/ 51 h 106"/>
                  <a:gd name="T14" fmla="*/ 1 w 132"/>
                  <a:gd name="T15" fmla="*/ 56 h 106"/>
                  <a:gd name="T16" fmla="*/ 1 w 132"/>
                  <a:gd name="T17" fmla="*/ 57 h 106"/>
                  <a:gd name="T18" fmla="*/ 4 w 132"/>
                  <a:gd name="T19" fmla="*/ 59 h 106"/>
                  <a:gd name="T20" fmla="*/ 98 w 132"/>
                  <a:gd name="T21" fmla="*/ 45 h 106"/>
                  <a:gd name="T22" fmla="*/ 73 w 132"/>
                  <a:gd name="T23" fmla="*/ 2 h 106"/>
                  <a:gd name="T24" fmla="*/ 69 w 132"/>
                  <a:gd name="T25" fmla="*/ 2 h 106"/>
                  <a:gd name="T26" fmla="*/ 63 w 132"/>
                  <a:gd name="T2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2" h="106">
                    <a:moveTo>
                      <a:pt x="98" y="46"/>
                    </a:moveTo>
                    <a:cubicBezTo>
                      <a:pt x="67" y="51"/>
                      <a:pt x="36" y="55"/>
                      <a:pt x="6" y="60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6"/>
                      <a:pt x="132" y="105"/>
                      <a:pt x="132" y="105"/>
                    </a:cubicBezTo>
                    <a:cubicBezTo>
                      <a:pt x="98" y="46"/>
                      <a:pt x="98" y="46"/>
                      <a:pt x="98" y="46"/>
                    </a:cubicBezTo>
                    <a:moveTo>
                      <a:pt x="63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0" y="53"/>
                      <a:pt x="1" y="54"/>
                      <a:pt x="1" y="56"/>
                    </a:cubicBezTo>
                    <a:cubicBezTo>
                      <a:pt x="1" y="56"/>
                      <a:pt x="1" y="57"/>
                      <a:pt x="1" y="57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35" y="54"/>
                      <a:pt x="66" y="50"/>
                      <a:pt x="98" y="45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2" y="2"/>
                      <a:pt x="71" y="2"/>
                      <a:pt x="69" y="2"/>
                    </a:cubicBezTo>
                    <a:cubicBezTo>
                      <a:pt x="67" y="2"/>
                      <a:pt x="64" y="1"/>
                      <a:pt x="63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9" name="Freeform 2471"/>
              <p:cNvSpPr/>
              <p:nvPr/>
            </p:nvSpPr>
            <p:spPr bwMode="auto">
              <a:xfrm>
                <a:off x="4288" y="2741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0" name="Freeform 2472"/>
              <p:cNvSpPr/>
              <p:nvPr/>
            </p:nvSpPr>
            <p:spPr bwMode="auto">
              <a:xfrm>
                <a:off x="4144" y="2684"/>
                <a:ext cx="6" cy="6"/>
              </a:xfrm>
              <a:custGeom>
                <a:avLst/>
                <a:gdLst>
                  <a:gd name="T0" fmla="*/ 5 w 6"/>
                  <a:gd name="T1" fmla="*/ 0 h 6"/>
                  <a:gd name="T2" fmla="*/ 0 w 6"/>
                  <a:gd name="T3" fmla="*/ 4 h 6"/>
                  <a:gd name="T4" fmla="*/ 6 w 6"/>
                  <a:gd name="T5" fmla="*/ 6 h 6"/>
                  <a:gd name="T6" fmla="*/ 6 w 6"/>
                  <a:gd name="T7" fmla="*/ 5 h 6"/>
                  <a:gd name="T8" fmla="*/ 5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3"/>
                      <a:pt x="5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1" name="Freeform 2473"/>
              <p:cNvSpPr/>
              <p:nvPr/>
            </p:nvSpPr>
            <p:spPr bwMode="auto">
              <a:xfrm>
                <a:off x="4216" y="2625"/>
                <a:ext cx="10" cy="7"/>
              </a:xfrm>
              <a:custGeom>
                <a:avLst/>
                <a:gdLst>
                  <a:gd name="T0" fmla="*/ 6 w 10"/>
                  <a:gd name="T1" fmla="*/ 0 h 7"/>
                  <a:gd name="T2" fmla="*/ 0 w 10"/>
                  <a:gd name="T3" fmla="*/ 5 h 7"/>
                  <a:gd name="T4" fmla="*/ 6 w 10"/>
                  <a:gd name="T5" fmla="*/ 7 h 7"/>
                  <a:gd name="T6" fmla="*/ 10 w 10"/>
                  <a:gd name="T7" fmla="*/ 7 h 7"/>
                  <a:gd name="T8" fmla="*/ 6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6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4" y="7"/>
                      <a:pt x="6" y="7"/>
                    </a:cubicBezTo>
                    <a:cubicBezTo>
                      <a:pt x="8" y="7"/>
                      <a:pt x="9" y="7"/>
                      <a:pt x="10" y="7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2" name="Freeform 2474"/>
              <p:cNvSpPr/>
              <p:nvPr/>
            </p:nvSpPr>
            <p:spPr bwMode="auto">
              <a:xfrm>
                <a:off x="4154" y="2677"/>
                <a:ext cx="99" cy="16"/>
              </a:xfrm>
              <a:custGeom>
                <a:avLst/>
                <a:gdLst>
                  <a:gd name="T0" fmla="*/ 94 w 94"/>
                  <a:gd name="T1" fmla="*/ 0 h 15"/>
                  <a:gd name="T2" fmla="*/ 0 w 94"/>
                  <a:gd name="T3" fmla="*/ 14 h 15"/>
                  <a:gd name="T4" fmla="*/ 2 w 94"/>
                  <a:gd name="T5" fmla="*/ 15 h 15"/>
                  <a:gd name="T6" fmla="*/ 94 w 94"/>
                  <a:gd name="T7" fmla="*/ 1 h 15"/>
                  <a:gd name="T8" fmla="*/ 94 w 94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5">
                    <a:moveTo>
                      <a:pt x="94" y="0"/>
                    </a:moveTo>
                    <a:cubicBezTo>
                      <a:pt x="62" y="5"/>
                      <a:pt x="31" y="9"/>
                      <a:pt x="0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2" y="10"/>
                      <a:pt x="63" y="6"/>
                      <a:pt x="94" y="1"/>
                    </a:cubicBezTo>
                    <a:cubicBezTo>
                      <a:pt x="94" y="0"/>
                      <a:pt x="94" y="0"/>
                      <a:pt x="9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3" name="Freeform 2475"/>
              <p:cNvSpPr>
                <a:spLocks noEditPoints="1"/>
              </p:cNvSpPr>
              <p:nvPr/>
            </p:nvSpPr>
            <p:spPr bwMode="auto">
              <a:xfrm>
                <a:off x="4141" y="2622"/>
                <a:ext cx="153" cy="124"/>
              </a:xfrm>
              <a:custGeom>
                <a:avLst/>
                <a:gdLst>
                  <a:gd name="T0" fmla="*/ 75 w 153"/>
                  <a:gd name="T1" fmla="*/ 8 h 124"/>
                  <a:gd name="T2" fmla="*/ 81 w 153"/>
                  <a:gd name="T3" fmla="*/ 3 h 124"/>
                  <a:gd name="T4" fmla="*/ 85 w 153"/>
                  <a:gd name="T5" fmla="*/ 10 h 124"/>
                  <a:gd name="T6" fmla="*/ 112 w 153"/>
                  <a:gd name="T7" fmla="*/ 55 h 124"/>
                  <a:gd name="T8" fmla="*/ 112 w 153"/>
                  <a:gd name="T9" fmla="*/ 56 h 124"/>
                  <a:gd name="T10" fmla="*/ 148 w 153"/>
                  <a:gd name="T11" fmla="*/ 119 h 124"/>
                  <a:gd name="T12" fmla="*/ 150 w 153"/>
                  <a:gd name="T13" fmla="*/ 121 h 124"/>
                  <a:gd name="T14" fmla="*/ 147 w 153"/>
                  <a:gd name="T15" fmla="*/ 120 h 124"/>
                  <a:gd name="T16" fmla="*/ 15 w 153"/>
                  <a:gd name="T17" fmla="*/ 71 h 124"/>
                  <a:gd name="T18" fmla="*/ 13 w 153"/>
                  <a:gd name="T19" fmla="*/ 70 h 124"/>
                  <a:gd name="T20" fmla="*/ 9 w 153"/>
                  <a:gd name="T21" fmla="*/ 68 h 124"/>
                  <a:gd name="T22" fmla="*/ 3 w 153"/>
                  <a:gd name="T23" fmla="*/ 66 h 124"/>
                  <a:gd name="T24" fmla="*/ 8 w 153"/>
                  <a:gd name="T25" fmla="*/ 62 h 124"/>
                  <a:gd name="T26" fmla="*/ 75 w 153"/>
                  <a:gd name="T27" fmla="*/ 8 h 124"/>
                  <a:gd name="T28" fmla="*/ 81 w 153"/>
                  <a:gd name="T29" fmla="*/ 0 h 124"/>
                  <a:gd name="T30" fmla="*/ 81 w 153"/>
                  <a:gd name="T31" fmla="*/ 0 h 124"/>
                  <a:gd name="T32" fmla="*/ 0 w 153"/>
                  <a:gd name="T33" fmla="*/ 67 h 124"/>
                  <a:gd name="T34" fmla="*/ 153 w 153"/>
                  <a:gd name="T35" fmla="*/ 124 h 124"/>
                  <a:gd name="T36" fmla="*/ 81 w 153"/>
                  <a:gd name="T37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3" h="124">
                    <a:moveTo>
                      <a:pt x="75" y="8"/>
                    </a:moveTo>
                    <a:lnTo>
                      <a:pt x="81" y="3"/>
                    </a:lnTo>
                    <a:lnTo>
                      <a:pt x="85" y="10"/>
                    </a:lnTo>
                    <a:lnTo>
                      <a:pt x="112" y="55"/>
                    </a:lnTo>
                    <a:lnTo>
                      <a:pt x="112" y="56"/>
                    </a:lnTo>
                    <a:lnTo>
                      <a:pt x="148" y="119"/>
                    </a:lnTo>
                    <a:lnTo>
                      <a:pt x="150" y="121"/>
                    </a:lnTo>
                    <a:lnTo>
                      <a:pt x="147" y="120"/>
                    </a:lnTo>
                    <a:lnTo>
                      <a:pt x="15" y="71"/>
                    </a:lnTo>
                    <a:lnTo>
                      <a:pt x="13" y="70"/>
                    </a:lnTo>
                    <a:lnTo>
                      <a:pt x="9" y="68"/>
                    </a:lnTo>
                    <a:lnTo>
                      <a:pt x="3" y="66"/>
                    </a:lnTo>
                    <a:lnTo>
                      <a:pt x="8" y="62"/>
                    </a:lnTo>
                    <a:lnTo>
                      <a:pt x="75" y="8"/>
                    </a:lnTo>
                    <a:close/>
                    <a:moveTo>
                      <a:pt x="81" y="0"/>
                    </a:moveTo>
                    <a:lnTo>
                      <a:pt x="81" y="0"/>
                    </a:lnTo>
                    <a:lnTo>
                      <a:pt x="0" y="67"/>
                    </a:lnTo>
                    <a:lnTo>
                      <a:pt x="153" y="12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4" name="Freeform 2476"/>
              <p:cNvSpPr>
                <a:spLocks noEditPoints="1"/>
              </p:cNvSpPr>
              <p:nvPr/>
            </p:nvSpPr>
            <p:spPr bwMode="auto">
              <a:xfrm>
                <a:off x="4141" y="2622"/>
                <a:ext cx="153" cy="124"/>
              </a:xfrm>
              <a:custGeom>
                <a:avLst/>
                <a:gdLst>
                  <a:gd name="T0" fmla="*/ 75 w 153"/>
                  <a:gd name="T1" fmla="*/ 8 h 124"/>
                  <a:gd name="T2" fmla="*/ 81 w 153"/>
                  <a:gd name="T3" fmla="*/ 3 h 124"/>
                  <a:gd name="T4" fmla="*/ 85 w 153"/>
                  <a:gd name="T5" fmla="*/ 10 h 124"/>
                  <a:gd name="T6" fmla="*/ 112 w 153"/>
                  <a:gd name="T7" fmla="*/ 55 h 124"/>
                  <a:gd name="T8" fmla="*/ 112 w 153"/>
                  <a:gd name="T9" fmla="*/ 56 h 124"/>
                  <a:gd name="T10" fmla="*/ 148 w 153"/>
                  <a:gd name="T11" fmla="*/ 119 h 124"/>
                  <a:gd name="T12" fmla="*/ 150 w 153"/>
                  <a:gd name="T13" fmla="*/ 121 h 124"/>
                  <a:gd name="T14" fmla="*/ 147 w 153"/>
                  <a:gd name="T15" fmla="*/ 120 h 124"/>
                  <a:gd name="T16" fmla="*/ 15 w 153"/>
                  <a:gd name="T17" fmla="*/ 71 h 124"/>
                  <a:gd name="T18" fmla="*/ 13 w 153"/>
                  <a:gd name="T19" fmla="*/ 70 h 124"/>
                  <a:gd name="T20" fmla="*/ 9 w 153"/>
                  <a:gd name="T21" fmla="*/ 68 h 124"/>
                  <a:gd name="T22" fmla="*/ 3 w 153"/>
                  <a:gd name="T23" fmla="*/ 66 h 124"/>
                  <a:gd name="T24" fmla="*/ 8 w 153"/>
                  <a:gd name="T25" fmla="*/ 62 h 124"/>
                  <a:gd name="T26" fmla="*/ 75 w 153"/>
                  <a:gd name="T27" fmla="*/ 8 h 124"/>
                  <a:gd name="T28" fmla="*/ 81 w 153"/>
                  <a:gd name="T29" fmla="*/ 0 h 124"/>
                  <a:gd name="T30" fmla="*/ 81 w 153"/>
                  <a:gd name="T31" fmla="*/ 0 h 124"/>
                  <a:gd name="T32" fmla="*/ 0 w 153"/>
                  <a:gd name="T33" fmla="*/ 67 h 124"/>
                  <a:gd name="T34" fmla="*/ 153 w 153"/>
                  <a:gd name="T35" fmla="*/ 124 h 124"/>
                  <a:gd name="T36" fmla="*/ 81 w 153"/>
                  <a:gd name="T37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3" h="124">
                    <a:moveTo>
                      <a:pt x="75" y="8"/>
                    </a:moveTo>
                    <a:lnTo>
                      <a:pt x="81" y="3"/>
                    </a:lnTo>
                    <a:lnTo>
                      <a:pt x="85" y="10"/>
                    </a:lnTo>
                    <a:lnTo>
                      <a:pt x="112" y="55"/>
                    </a:lnTo>
                    <a:lnTo>
                      <a:pt x="112" y="56"/>
                    </a:lnTo>
                    <a:lnTo>
                      <a:pt x="148" y="119"/>
                    </a:lnTo>
                    <a:lnTo>
                      <a:pt x="150" y="121"/>
                    </a:lnTo>
                    <a:lnTo>
                      <a:pt x="147" y="120"/>
                    </a:lnTo>
                    <a:lnTo>
                      <a:pt x="15" y="71"/>
                    </a:lnTo>
                    <a:lnTo>
                      <a:pt x="13" y="70"/>
                    </a:lnTo>
                    <a:lnTo>
                      <a:pt x="9" y="68"/>
                    </a:lnTo>
                    <a:lnTo>
                      <a:pt x="3" y="66"/>
                    </a:lnTo>
                    <a:lnTo>
                      <a:pt x="8" y="62"/>
                    </a:lnTo>
                    <a:lnTo>
                      <a:pt x="75" y="8"/>
                    </a:lnTo>
                    <a:moveTo>
                      <a:pt x="81" y="0"/>
                    </a:moveTo>
                    <a:lnTo>
                      <a:pt x="81" y="0"/>
                    </a:lnTo>
                    <a:lnTo>
                      <a:pt x="0" y="67"/>
                    </a:lnTo>
                    <a:lnTo>
                      <a:pt x="153" y="124"/>
                    </a:lnTo>
                    <a:lnTo>
                      <a:pt x="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5" name="Freeform 2477"/>
              <p:cNvSpPr/>
              <p:nvPr/>
            </p:nvSpPr>
            <p:spPr bwMode="auto">
              <a:xfrm>
                <a:off x="3771" y="3072"/>
                <a:ext cx="125" cy="65"/>
              </a:xfrm>
              <a:custGeom>
                <a:avLst/>
                <a:gdLst>
                  <a:gd name="T0" fmla="*/ 117 w 118"/>
                  <a:gd name="T1" fmla="*/ 0 h 61"/>
                  <a:gd name="T2" fmla="*/ 2 w 118"/>
                  <a:gd name="T3" fmla="*/ 16 h 61"/>
                  <a:gd name="T4" fmla="*/ 0 w 118"/>
                  <a:gd name="T5" fmla="*/ 20 h 61"/>
                  <a:gd name="T6" fmla="*/ 16 w 118"/>
                  <a:gd name="T7" fmla="*/ 58 h 61"/>
                  <a:gd name="T8" fmla="*/ 18 w 118"/>
                  <a:gd name="T9" fmla="*/ 58 h 61"/>
                  <a:gd name="T10" fmla="*/ 26 w 118"/>
                  <a:gd name="T11" fmla="*/ 61 h 61"/>
                  <a:gd name="T12" fmla="*/ 118 w 118"/>
                  <a:gd name="T13" fmla="*/ 1 h 61"/>
                  <a:gd name="T14" fmla="*/ 117 w 118"/>
                  <a:gd name="T1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61">
                    <a:moveTo>
                      <a:pt x="117" y="0"/>
                    </a:moveTo>
                    <a:cubicBezTo>
                      <a:pt x="2" y="16"/>
                      <a:pt x="2" y="16"/>
                      <a:pt x="2" y="16"/>
                    </a:cubicBezTo>
                    <a:cubicBezTo>
                      <a:pt x="2" y="18"/>
                      <a:pt x="1" y="19"/>
                      <a:pt x="0" y="20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8"/>
                      <a:pt x="17" y="58"/>
                      <a:pt x="18" y="58"/>
                    </a:cubicBezTo>
                    <a:cubicBezTo>
                      <a:pt x="21" y="58"/>
                      <a:pt x="24" y="59"/>
                      <a:pt x="26" y="61"/>
                    </a:cubicBezTo>
                    <a:cubicBezTo>
                      <a:pt x="118" y="1"/>
                      <a:pt x="118" y="1"/>
                      <a:pt x="118" y="1"/>
                    </a:cubicBezTo>
                    <a:cubicBezTo>
                      <a:pt x="117" y="1"/>
                      <a:pt x="117" y="0"/>
                      <a:pt x="11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6" name="Freeform 2478"/>
              <p:cNvSpPr/>
              <p:nvPr/>
            </p:nvSpPr>
            <p:spPr bwMode="auto">
              <a:xfrm>
                <a:off x="3895" y="3072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7" name="Freeform 2479"/>
              <p:cNvSpPr/>
              <p:nvPr/>
            </p:nvSpPr>
            <p:spPr bwMode="auto">
              <a:xfrm>
                <a:off x="3770" y="3089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1 h 4"/>
                  <a:gd name="T4" fmla="*/ 1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3" y="2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8" name="Freeform 2480"/>
              <p:cNvSpPr/>
              <p:nvPr/>
            </p:nvSpPr>
            <p:spPr bwMode="auto">
              <a:xfrm>
                <a:off x="3788" y="3133"/>
                <a:ext cx="10" cy="9"/>
              </a:xfrm>
              <a:custGeom>
                <a:avLst/>
                <a:gdLst>
                  <a:gd name="T0" fmla="*/ 2 w 10"/>
                  <a:gd name="T1" fmla="*/ 0 h 8"/>
                  <a:gd name="T2" fmla="*/ 0 w 10"/>
                  <a:gd name="T3" fmla="*/ 0 h 8"/>
                  <a:gd name="T4" fmla="*/ 3 w 10"/>
                  <a:gd name="T5" fmla="*/ 8 h 8"/>
                  <a:gd name="T6" fmla="*/ 10 w 10"/>
                  <a:gd name="T7" fmla="*/ 3 h 8"/>
                  <a:gd name="T8" fmla="*/ 2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1"/>
                      <a:pt x="5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9" name="Freeform 2481"/>
              <p:cNvSpPr>
                <a:spLocks noEditPoints="1"/>
              </p:cNvSpPr>
              <p:nvPr/>
            </p:nvSpPr>
            <p:spPr bwMode="auto">
              <a:xfrm>
                <a:off x="3768" y="3069"/>
                <a:ext cx="135" cy="75"/>
              </a:xfrm>
              <a:custGeom>
                <a:avLst/>
                <a:gdLst>
                  <a:gd name="T0" fmla="*/ 127 w 135"/>
                  <a:gd name="T1" fmla="*/ 3 h 75"/>
                  <a:gd name="T2" fmla="*/ 130 w 135"/>
                  <a:gd name="T3" fmla="*/ 3 h 75"/>
                  <a:gd name="T4" fmla="*/ 128 w 135"/>
                  <a:gd name="T5" fmla="*/ 4 h 75"/>
                  <a:gd name="T6" fmla="*/ 30 w 135"/>
                  <a:gd name="T7" fmla="*/ 68 h 75"/>
                  <a:gd name="T8" fmla="*/ 23 w 135"/>
                  <a:gd name="T9" fmla="*/ 73 h 75"/>
                  <a:gd name="T10" fmla="*/ 20 w 135"/>
                  <a:gd name="T11" fmla="*/ 64 h 75"/>
                  <a:gd name="T12" fmla="*/ 3 w 135"/>
                  <a:gd name="T13" fmla="*/ 24 h 75"/>
                  <a:gd name="T14" fmla="*/ 2 w 135"/>
                  <a:gd name="T15" fmla="*/ 21 h 75"/>
                  <a:gd name="T16" fmla="*/ 5 w 135"/>
                  <a:gd name="T17" fmla="*/ 20 h 75"/>
                  <a:gd name="T18" fmla="*/ 127 w 135"/>
                  <a:gd name="T19" fmla="*/ 3 h 75"/>
                  <a:gd name="T20" fmla="*/ 135 w 135"/>
                  <a:gd name="T21" fmla="*/ 0 h 75"/>
                  <a:gd name="T22" fmla="*/ 0 w 135"/>
                  <a:gd name="T23" fmla="*/ 19 h 75"/>
                  <a:gd name="T24" fmla="*/ 22 w 135"/>
                  <a:gd name="T25" fmla="*/ 75 h 75"/>
                  <a:gd name="T26" fmla="*/ 135 w 135"/>
                  <a:gd name="T27" fmla="*/ 1 h 75"/>
                  <a:gd name="T28" fmla="*/ 135 w 135"/>
                  <a:gd name="T2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5" h="75">
                    <a:moveTo>
                      <a:pt x="127" y="3"/>
                    </a:moveTo>
                    <a:lnTo>
                      <a:pt x="130" y="3"/>
                    </a:lnTo>
                    <a:lnTo>
                      <a:pt x="128" y="4"/>
                    </a:lnTo>
                    <a:lnTo>
                      <a:pt x="30" y="68"/>
                    </a:lnTo>
                    <a:lnTo>
                      <a:pt x="23" y="73"/>
                    </a:lnTo>
                    <a:lnTo>
                      <a:pt x="20" y="64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5" y="20"/>
                    </a:lnTo>
                    <a:lnTo>
                      <a:pt x="127" y="3"/>
                    </a:lnTo>
                    <a:close/>
                    <a:moveTo>
                      <a:pt x="135" y="0"/>
                    </a:moveTo>
                    <a:lnTo>
                      <a:pt x="0" y="19"/>
                    </a:lnTo>
                    <a:lnTo>
                      <a:pt x="22" y="75"/>
                    </a:lnTo>
                    <a:lnTo>
                      <a:pt x="135" y="1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0" name="Freeform 2482"/>
              <p:cNvSpPr>
                <a:spLocks noEditPoints="1"/>
              </p:cNvSpPr>
              <p:nvPr/>
            </p:nvSpPr>
            <p:spPr bwMode="auto">
              <a:xfrm>
                <a:off x="3768" y="3069"/>
                <a:ext cx="135" cy="75"/>
              </a:xfrm>
              <a:custGeom>
                <a:avLst/>
                <a:gdLst>
                  <a:gd name="T0" fmla="*/ 127 w 135"/>
                  <a:gd name="T1" fmla="*/ 3 h 75"/>
                  <a:gd name="T2" fmla="*/ 130 w 135"/>
                  <a:gd name="T3" fmla="*/ 3 h 75"/>
                  <a:gd name="T4" fmla="*/ 128 w 135"/>
                  <a:gd name="T5" fmla="*/ 4 h 75"/>
                  <a:gd name="T6" fmla="*/ 30 w 135"/>
                  <a:gd name="T7" fmla="*/ 68 h 75"/>
                  <a:gd name="T8" fmla="*/ 23 w 135"/>
                  <a:gd name="T9" fmla="*/ 73 h 75"/>
                  <a:gd name="T10" fmla="*/ 20 w 135"/>
                  <a:gd name="T11" fmla="*/ 64 h 75"/>
                  <a:gd name="T12" fmla="*/ 3 w 135"/>
                  <a:gd name="T13" fmla="*/ 24 h 75"/>
                  <a:gd name="T14" fmla="*/ 2 w 135"/>
                  <a:gd name="T15" fmla="*/ 21 h 75"/>
                  <a:gd name="T16" fmla="*/ 5 w 135"/>
                  <a:gd name="T17" fmla="*/ 20 h 75"/>
                  <a:gd name="T18" fmla="*/ 127 w 135"/>
                  <a:gd name="T19" fmla="*/ 3 h 75"/>
                  <a:gd name="T20" fmla="*/ 135 w 135"/>
                  <a:gd name="T21" fmla="*/ 0 h 75"/>
                  <a:gd name="T22" fmla="*/ 0 w 135"/>
                  <a:gd name="T23" fmla="*/ 19 h 75"/>
                  <a:gd name="T24" fmla="*/ 22 w 135"/>
                  <a:gd name="T25" fmla="*/ 75 h 75"/>
                  <a:gd name="T26" fmla="*/ 135 w 135"/>
                  <a:gd name="T27" fmla="*/ 1 h 75"/>
                  <a:gd name="T28" fmla="*/ 135 w 135"/>
                  <a:gd name="T2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5" h="75">
                    <a:moveTo>
                      <a:pt x="127" y="3"/>
                    </a:moveTo>
                    <a:lnTo>
                      <a:pt x="130" y="3"/>
                    </a:lnTo>
                    <a:lnTo>
                      <a:pt x="128" y="4"/>
                    </a:lnTo>
                    <a:lnTo>
                      <a:pt x="30" y="68"/>
                    </a:lnTo>
                    <a:lnTo>
                      <a:pt x="23" y="73"/>
                    </a:lnTo>
                    <a:lnTo>
                      <a:pt x="20" y="64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5" y="20"/>
                    </a:lnTo>
                    <a:lnTo>
                      <a:pt x="127" y="3"/>
                    </a:lnTo>
                    <a:moveTo>
                      <a:pt x="135" y="0"/>
                    </a:moveTo>
                    <a:lnTo>
                      <a:pt x="0" y="19"/>
                    </a:lnTo>
                    <a:lnTo>
                      <a:pt x="22" y="75"/>
                    </a:lnTo>
                    <a:lnTo>
                      <a:pt x="135" y="1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1" name="Freeform 2483"/>
              <p:cNvSpPr/>
              <p:nvPr/>
            </p:nvSpPr>
            <p:spPr bwMode="auto">
              <a:xfrm>
                <a:off x="3903" y="306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2" name="Freeform 2484"/>
              <p:cNvSpPr/>
              <p:nvPr/>
            </p:nvSpPr>
            <p:spPr bwMode="auto">
              <a:xfrm>
                <a:off x="3903" y="306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3" name="Freeform 2485"/>
              <p:cNvSpPr/>
              <p:nvPr/>
            </p:nvSpPr>
            <p:spPr bwMode="auto">
              <a:xfrm>
                <a:off x="3900" y="3364"/>
                <a:ext cx="70" cy="79"/>
              </a:xfrm>
              <a:custGeom>
                <a:avLst/>
                <a:gdLst>
                  <a:gd name="T0" fmla="*/ 21 w 66"/>
                  <a:gd name="T1" fmla="*/ 0 h 75"/>
                  <a:gd name="T2" fmla="*/ 15 w 66"/>
                  <a:gd name="T3" fmla="*/ 4 h 75"/>
                  <a:gd name="T4" fmla="*/ 14 w 66"/>
                  <a:gd name="T5" fmla="*/ 3 h 75"/>
                  <a:gd name="T6" fmla="*/ 0 w 66"/>
                  <a:gd name="T7" fmla="*/ 75 h 75"/>
                  <a:gd name="T8" fmla="*/ 1 w 66"/>
                  <a:gd name="T9" fmla="*/ 75 h 75"/>
                  <a:gd name="T10" fmla="*/ 66 w 66"/>
                  <a:gd name="T11" fmla="*/ 3 h 75"/>
                  <a:gd name="T12" fmla="*/ 65 w 66"/>
                  <a:gd name="T13" fmla="*/ 1 h 75"/>
                  <a:gd name="T14" fmla="*/ 21 w 66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75">
                    <a:moveTo>
                      <a:pt x="21" y="0"/>
                    </a:moveTo>
                    <a:cubicBezTo>
                      <a:pt x="20" y="2"/>
                      <a:pt x="18" y="4"/>
                      <a:pt x="15" y="4"/>
                    </a:cubicBezTo>
                    <a:cubicBezTo>
                      <a:pt x="15" y="4"/>
                      <a:pt x="14" y="4"/>
                      <a:pt x="14" y="3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5"/>
                      <a:pt x="1" y="75"/>
                      <a:pt x="1" y="75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2"/>
                      <a:pt x="65" y="2"/>
                      <a:pt x="65" y="1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4" name="Freeform 2486"/>
              <p:cNvSpPr/>
              <p:nvPr/>
            </p:nvSpPr>
            <p:spPr bwMode="auto">
              <a:xfrm>
                <a:off x="3915" y="3364"/>
                <a:ext cx="7" cy="4"/>
              </a:xfrm>
              <a:custGeom>
                <a:avLst/>
                <a:gdLst>
                  <a:gd name="T0" fmla="*/ 1 w 7"/>
                  <a:gd name="T1" fmla="*/ 0 h 4"/>
                  <a:gd name="T2" fmla="*/ 0 w 7"/>
                  <a:gd name="T3" fmla="*/ 3 h 4"/>
                  <a:gd name="T4" fmla="*/ 1 w 7"/>
                  <a:gd name="T5" fmla="*/ 4 h 4"/>
                  <a:gd name="T6" fmla="*/ 7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4" y="4"/>
                      <a:pt x="6" y="2"/>
                      <a:pt x="7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5" name="Freeform 2487"/>
              <p:cNvSpPr/>
              <p:nvPr/>
            </p:nvSpPr>
            <p:spPr bwMode="auto">
              <a:xfrm>
                <a:off x="3900" y="344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6" name="Freeform 2488"/>
              <p:cNvSpPr/>
              <p:nvPr/>
            </p:nvSpPr>
            <p:spPr bwMode="auto">
              <a:xfrm>
                <a:off x="3969" y="3365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7" name="Freeform 2489"/>
              <p:cNvSpPr/>
              <p:nvPr/>
            </p:nvSpPr>
            <p:spPr bwMode="auto">
              <a:xfrm>
                <a:off x="3897" y="3364"/>
                <a:ext cx="77" cy="85"/>
              </a:xfrm>
              <a:custGeom>
                <a:avLst/>
                <a:gdLst>
                  <a:gd name="T0" fmla="*/ 17 w 77"/>
                  <a:gd name="T1" fmla="*/ 0 h 85"/>
                  <a:gd name="T2" fmla="*/ 0 w 77"/>
                  <a:gd name="T3" fmla="*/ 85 h 85"/>
                  <a:gd name="T4" fmla="*/ 77 w 77"/>
                  <a:gd name="T5" fmla="*/ 1 h 85"/>
                  <a:gd name="T6" fmla="*/ 75 w 77"/>
                  <a:gd name="T7" fmla="*/ 1 h 85"/>
                  <a:gd name="T8" fmla="*/ 73 w 77"/>
                  <a:gd name="T9" fmla="*/ 3 h 85"/>
                  <a:gd name="T10" fmla="*/ 4 w 77"/>
                  <a:gd name="T11" fmla="*/ 79 h 85"/>
                  <a:gd name="T12" fmla="*/ 3 w 77"/>
                  <a:gd name="T13" fmla="*/ 80 h 85"/>
                  <a:gd name="T14" fmla="*/ 3 w 77"/>
                  <a:gd name="T15" fmla="*/ 79 h 85"/>
                  <a:gd name="T16" fmla="*/ 18 w 77"/>
                  <a:gd name="T17" fmla="*/ 3 h 85"/>
                  <a:gd name="T18" fmla="*/ 19 w 77"/>
                  <a:gd name="T19" fmla="*/ 0 h 85"/>
                  <a:gd name="T20" fmla="*/ 17 w 77"/>
                  <a:gd name="T2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85">
                    <a:moveTo>
                      <a:pt x="17" y="0"/>
                    </a:moveTo>
                    <a:lnTo>
                      <a:pt x="0" y="85"/>
                    </a:lnTo>
                    <a:lnTo>
                      <a:pt x="77" y="1"/>
                    </a:lnTo>
                    <a:lnTo>
                      <a:pt x="75" y="1"/>
                    </a:lnTo>
                    <a:lnTo>
                      <a:pt x="73" y="3"/>
                    </a:lnTo>
                    <a:lnTo>
                      <a:pt x="4" y="79"/>
                    </a:lnTo>
                    <a:lnTo>
                      <a:pt x="3" y="80"/>
                    </a:lnTo>
                    <a:lnTo>
                      <a:pt x="3" y="79"/>
                    </a:lnTo>
                    <a:lnTo>
                      <a:pt x="18" y="3"/>
                    </a:lnTo>
                    <a:lnTo>
                      <a:pt x="19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8" name="Freeform 2490"/>
              <p:cNvSpPr/>
              <p:nvPr/>
            </p:nvSpPr>
            <p:spPr bwMode="auto">
              <a:xfrm>
                <a:off x="3897" y="3364"/>
                <a:ext cx="77" cy="85"/>
              </a:xfrm>
              <a:custGeom>
                <a:avLst/>
                <a:gdLst>
                  <a:gd name="T0" fmla="*/ 17 w 77"/>
                  <a:gd name="T1" fmla="*/ 0 h 85"/>
                  <a:gd name="T2" fmla="*/ 0 w 77"/>
                  <a:gd name="T3" fmla="*/ 85 h 85"/>
                  <a:gd name="T4" fmla="*/ 77 w 77"/>
                  <a:gd name="T5" fmla="*/ 1 h 85"/>
                  <a:gd name="T6" fmla="*/ 75 w 77"/>
                  <a:gd name="T7" fmla="*/ 1 h 85"/>
                  <a:gd name="T8" fmla="*/ 73 w 77"/>
                  <a:gd name="T9" fmla="*/ 3 h 85"/>
                  <a:gd name="T10" fmla="*/ 4 w 77"/>
                  <a:gd name="T11" fmla="*/ 79 h 85"/>
                  <a:gd name="T12" fmla="*/ 3 w 77"/>
                  <a:gd name="T13" fmla="*/ 80 h 85"/>
                  <a:gd name="T14" fmla="*/ 3 w 77"/>
                  <a:gd name="T15" fmla="*/ 79 h 85"/>
                  <a:gd name="T16" fmla="*/ 18 w 77"/>
                  <a:gd name="T17" fmla="*/ 3 h 85"/>
                  <a:gd name="T18" fmla="*/ 19 w 77"/>
                  <a:gd name="T19" fmla="*/ 0 h 85"/>
                  <a:gd name="T20" fmla="*/ 17 w 77"/>
                  <a:gd name="T2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85">
                    <a:moveTo>
                      <a:pt x="17" y="0"/>
                    </a:moveTo>
                    <a:lnTo>
                      <a:pt x="0" y="85"/>
                    </a:lnTo>
                    <a:lnTo>
                      <a:pt x="77" y="1"/>
                    </a:lnTo>
                    <a:lnTo>
                      <a:pt x="75" y="1"/>
                    </a:lnTo>
                    <a:lnTo>
                      <a:pt x="73" y="3"/>
                    </a:lnTo>
                    <a:lnTo>
                      <a:pt x="4" y="79"/>
                    </a:lnTo>
                    <a:lnTo>
                      <a:pt x="3" y="80"/>
                    </a:lnTo>
                    <a:lnTo>
                      <a:pt x="3" y="79"/>
                    </a:lnTo>
                    <a:lnTo>
                      <a:pt x="18" y="3"/>
                    </a:lnTo>
                    <a:lnTo>
                      <a:pt x="19" y="0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9" name="Freeform 2491"/>
              <p:cNvSpPr/>
              <p:nvPr/>
            </p:nvSpPr>
            <p:spPr bwMode="auto">
              <a:xfrm>
                <a:off x="3914" y="3361"/>
                <a:ext cx="61" cy="4"/>
              </a:xfrm>
              <a:custGeom>
                <a:avLst/>
                <a:gdLst>
                  <a:gd name="T0" fmla="*/ 0 w 61"/>
                  <a:gd name="T1" fmla="*/ 0 h 4"/>
                  <a:gd name="T2" fmla="*/ 0 w 61"/>
                  <a:gd name="T3" fmla="*/ 3 h 4"/>
                  <a:gd name="T4" fmla="*/ 2 w 61"/>
                  <a:gd name="T5" fmla="*/ 3 h 4"/>
                  <a:gd name="T6" fmla="*/ 8 w 61"/>
                  <a:gd name="T7" fmla="*/ 3 h 4"/>
                  <a:gd name="T8" fmla="*/ 55 w 61"/>
                  <a:gd name="T9" fmla="*/ 4 h 4"/>
                  <a:gd name="T10" fmla="*/ 58 w 61"/>
                  <a:gd name="T11" fmla="*/ 4 h 4"/>
                  <a:gd name="T12" fmla="*/ 60 w 61"/>
                  <a:gd name="T13" fmla="*/ 4 h 4"/>
                  <a:gd name="T14" fmla="*/ 61 w 61"/>
                  <a:gd name="T15" fmla="*/ 2 h 4"/>
                  <a:gd name="T16" fmla="*/ 0 w 6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8" y="3"/>
                    </a:lnTo>
                    <a:lnTo>
                      <a:pt x="55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0" name="Freeform 2492"/>
              <p:cNvSpPr/>
              <p:nvPr/>
            </p:nvSpPr>
            <p:spPr bwMode="auto">
              <a:xfrm>
                <a:off x="3914" y="3361"/>
                <a:ext cx="61" cy="4"/>
              </a:xfrm>
              <a:custGeom>
                <a:avLst/>
                <a:gdLst>
                  <a:gd name="T0" fmla="*/ 0 w 61"/>
                  <a:gd name="T1" fmla="*/ 0 h 4"/>
                  <a:gd name="T2" fmla="*/ 0 w 61"/>
                  <a:gd name="T3" fmla="*/ 3 h 4"/>
                  <a:gd name="T4" fmla="*/ 2 w 61"/>
                  <a:gd name="T5" fmla="*/ 3 h 4"/>
                  <a:gd name="T6" fmla="*/ 8 w 61"/>
                  <a:gd name="T7" fmla="*/ 3 h 4"/>
                  <a:gd name="T8" fmla="*/ 55 w 61"/>
                  <a:gd name="T9" fmla="*/ 4 h 4"/>
                  <a:gd name="T10" fmla="*/ 58 w 61"/>
                  <a:gd name="T11" fmla="*/ 4 h 4"/>
                  <a:gd name="T12" fmla="*/ 60 w 61"/>
                  <a:gd name="T13" fmla="*/ 4 h 4"/>
                  <a:gd name="T14" fmla="*/ 61 w 61"/>
                  <a:gd name="T15" fmla="*/ 2 h 4"/>
                  <a:gd name="T16" fmla="*/ 0 w 6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8" y="3"/>
                    </a:lnTo>
                    <a:lnTo>
                      <a:pt x="55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1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1" name="Freeform 2493"/>
              <p:cNvSpPr/>
              <p:nvPr/>
            </p:nvSpPr>
            <p:spPr bwMode="auto">
              <a:xfrm>
                <a:off x="3982" y="3076"/>
                <a:ext cx="81" cy="133"/>
              </a:xfrm>
              <a:custGeom>
                <a:avLst/>
                <a:gdLst>
                  <a:gd name="T0" fmla="*/ 75 w 76"/>
                  <a:gd name="T1" fmla="*/ 0 h 126"/>
                  <a:gd name="T2" fmla="*/ 0 w 76"/>
                  <a:gd name="T3" fmla="*/ 86 h 126"/>
                  <a:gd name="T4" fmla="*/ 1 w 76"/>
                  <a:gd name="T5" fmla="*/ 89 h 126"/>
                  <a:gd name="T6" fmla="*/ 0 w 76"/>
                  <a:gd name="T7" fmla="*/ 92 h 126"/>
                  <a:gd name="T8" fmla="*/ 45 w 76"/>
                  <a:gd name="T9" fmla="*/ 126 h 126"/>
                  <a:gd name="T10" fmla="*/ 52 w 76"/>
                  <a:gd name="T11" fmla="*/ 124 h 126"/>
                  <a:gd name="T12" fmla="*/ 53 w 76"/>
                  <a:gd name="T13" fmla="*/ 124 h 126"/>
                  <a:gd name="T14" fmla="*/ 76 w 76"/>
                  <a:gd name="T15" fmla="*/ 1 h 126"/>
                  <a:gd name="T16" fmla="*/ 75 w 76"/>
                  <a:gd name="T1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126">
                    <a:moveTo>
                      <a:pt x="75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1" y="88"/>
                      <a:pt x="1" y="89"/>
                    </a:cubicBezTo>
                    <a:cubicBezTo>
                      <a:pt x="1" y="90"/>
                      <a:pt x="1" y="91"/>
                      <a:pt x="0" y="92"/>
                    </a:cubicBezTo>
                    <a:cubicBezTo>
                      <a:pt x="45" y="126"/>
                      <a:pt x="45" y="126"/>
                      <a:pt x="45" y="126"/>
                    </a:cubicBezTo>
                    <a:cubicBezTo>
                      <a:pt x="47" y="125"/>
                      <a:pt x="49" y="124"/>
                      <a:pt x="52" y="124"/>
                    </a:cubicBezTo>
                    <a:cubicBezTo>
                      <a:pt x="52" y="124"/>
                      <a:pt x="53" y="124"/>
                      <a:pt x="53" y="124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5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2" name="Freeform 2494"/>
              <p:cNvSpPr/>
              <p:nvPr/>
            </p:nvSpPr>
            <p:spPr bwMode="auto">
              <a:xfrm>
                <a:off x="3979" y="3167"/>
                <a:ext cx="4" cy="7"/>
              </a:xfrm>
              <a:custGeom>
                <a:avLst/>
                <a:gdLst>
                  <a:gd name="T0" fmla="*/ 3 w 4"/>
                  <a:gd name="T1" fmla="*/ 0 h 6"/>
                  <a:gd name="T2" fmla="*/ 0 w 4"/>
                  <a:gd name="T3" fmla="*/ 3 h 6"/>
                  <a:gd name="T4" fmla="*/ 3 w 4"/>
                  <a:gd name="T5" fmla="*/ 6 h 6"/>
                  <a:gd name="T6" fmla="*/ 4 w 4"/>
                  <a:gd name="T7" fmla="*/ 3 h 6"/>
                  <a:gd name="T8" fmla="*/ 3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4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3" name="Freeform 2495"/>
              <p:cNvSpPr/>
              <p:nvPr/>
            </p:nvSpPr>
            <p:spPr bwMode="auto">
              <a:xfrm>
                <a:off x="4062" y="307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4" name="Freeform 2496"/>
              <p:cNvSpPr/>
              <p:nvPr/>
            </p:nvSpPr>
            <p:spPr bwMode="auto">
              <a:xfrm>
                <a:off x="4030" y="3207"/>
                <a:ext cx="8" cy="8"/>
              </a:xfrm>
              <a:custGeom>
                <a:avLst/>
                <a:gdLst>
                  <a:gd name="T0" fmla="*/ 7 w 8"/>
                  <a:gd name="T1" fmla="*/ 0 h 7"/>
                  <a:gd name="T2" fmla="*/ 0 w 8"/>
                  <a:gd name="T3" fmla="*/ 2 h 7"/>
                  <a:gd name="T4" fmla="*/ 6 w 8"/>
                  <a:gd name="T5" fmla="*/ 7 h 7"/>
                  <a:gd name="T6" fmla="*/ 8 w 8"/>
                  <a:gd name="T7" fmla="*/ 0 h 7"/>
                  <a:gd name="T8" fmla="*/ 7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7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5" name="Freeform 2497"/>
              <p:cNvSpPr>
                <a:spLocks noEditPoints="1"/>
              </p:cNvSpPr>
              <p:nvPr/>
            </p:nvSpPr>
            <p:spPr bwMode="auto">
              <a:xfrm>
                <a:off x="3978" y="3071"/>
                <a:ext cx="88" cy="147"/>
              </a:xfrm>
              <a:custGeom>
                <a:avLst/>
                <a:gdLst>
                  <a:gd name="T0" fmla="*/ 79 w 83"/>
                  <a:gd name="T1" fmla="*/ 5 h 139"/>
                  <a:gd name="T2" fmla="*/ 81 w 83"/>
                  <a:gd name="T3" fmla="*/ 4 h 139"/>
                  <a:gd name="T4" fmla="*/ 80 w 83"/>
                  <a:gd name="T5" fmla="*/ 6 h 139"/>
                  <a:gd name="T6" fmla="*/ 57 w 83"/>
                  <a:gd name="T7" fmla="*/ 129 h 139"/>
                  <a:gd name="T8" fmla="*/ 55 w 83"/>
                  <a:gd name="T9" fmla="*/ 136 h 139"/>
                  <a:gd name="T10" fmla="*/ 49 w 83"/>
                  <a:gd name="T11" fmla="*/ 131 h 139"/>
                  <a:gd name="T12" fmla="*/ 4 w 83"/>
                  <a:gd name="T13" fmla="*/ 97 h 139"/>
                  <a:gd name="T14" fmla="*/ 1 w 83"/>
                  <a:gd name="T15" fmla="*/ 94 h 139"/>
                  <a:gd name="T16" fmla="*/ 4 w 83"/>
                  <a:gd name="T17" fmla="*/ 91 h 139"/>
                  <a:gd name="T18" fmla="*/ 79 w 83"/>
                  <a:gd name="T19" fmla="*/ 5 h 139"/>
                  <a:gd name="T20" fmla="*/ 82 w 83"/>
                  <a:gd name="T21" fmla="*/ 0 h 139"/>
                  <a:gd name="T22" fmla="*/ 0 w 83"/>
                  <a:gd name="T23" fmla="*/ 93 h 139"/>
                  <a:gd name="T24" fmla="*/ 0 w 83"/>
                  <a:gd name="T25" fmla="*/ 93 h 139"/>
                  <a:gd name="T26" fmla="*/ 0 w 83"/>
                  <a:gd name="T27" fmla="*/ 95 h 139"/>
                  <a:gd name="T28" fmla="*/ 0 w 83"/>
                  <a:gd name="T29" fmla="*/ 95 h 139"/>
                  <a:gd name="T30" fmla="*/ 56 w 83"/>
                  <a:gd name="T31" fmla="*/ 139 h 139"/>
                  <a:gd name="T32" fmla="*/ 83 w 83"/>
                  <a:gd name="T33" fmla="*/ 0 h 139"/>
                  <a:gd name="T34" fmla="*/ 82 w 83"/>
                  <a:gd name="T3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" h="139">
                    <a:moveTo>
                      <a:pt x="79" y="5"/>
                    </a:moveTo>
                    <a:cubicBezTo>
                      <a:pt x="81" y="4"/>
                      <a:pt x="81" y="4"/>
                      <a:pt x="81" y="4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57" y="129"/>
                      <a:pt x="57" y="129"/>
                      <a:pt x="57" y="129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1" y="94"/>
                      <a:pt x="1" y="94"/>
                      <a:pt x="1" y="94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79" y="5"/>
                      <a:pt x="79" y="5"/>
                      <a:pt x="79" y="5"/>
                    </a:cubicBezTo>
                    <a:moveTo>
                      <a:pt x="82" y="0"/>
                    </a:move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4"/>
                      <a:pt x="0" y="95"/>
                      <a:pt x="0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56" y="139"/>
                      <a:pt x="56" y="139"/>
                      <a:pt x="56" y="139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2" y="0"/>
                      <a:pt x="82" y="0"/>
                      <a:pt x="8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6" name="Freeform 2498"/>
              <p:cNvSpPr/>
              <p:nvPr/>
            </p:nvSpPr>
            <p:spPr bwMode="auto">
              <a:xfrm>
                <a:off x="4065" y="306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7" name="Freeform 2499"/>
              <p:cNvSpPr/>
              <p:nvPr/>
            </p:nvSpPr>
            <p:spPr bwMode="auto">
              <a:xfrm>
                <a:off x="4065" y="306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8" name="Freeform 2500"/>
              <p:cNvSpPr/>
              <p:nvPr/>
            </p:nvSpPr>
            <p:spPr bwMode="auto">
              <a:xfrm>
                <a:off x="3977" y="316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9" name="Freeform 2501"/>
              <p:cNvSpPr/>
              <p:nvPr/>
            </p:nvSpPr>
            <p:spPr bwMode="auto">
              <a:xfrm>
                <a:off x="3859" y="3344"/>
                <a:ext cx="56" cy="16"/>
              </a:xfrm>
              <a:custGeom>
                <a:avLst/>
                <a:gdLst>
                  <a:gd name="T0" fmla="*/ 50 w 53"/>
                  <a:gd name="T1" fmla="*/ 0 h 16"/>
                  <a:gd name="T2" fmla="*/ 0 w 53"/>
                  <a:gd name="T3" fmla="*/ 15 h 16"/>
                  <a:gd name="T4" fmla="*/ 48 w 53"/>
                  <a:gd name="T5" fmla="*/ 16 h 16"/>
                  <a:gd name="T6" fmla="*/ 52 w 53"/>
                  <a:gd name="T7" fmla="*/ 10 h 16"/>
                  <a:gd name="T8" fmla="*/ 53 w 53"/>
                  <a:gd name="T9" fmla="*/ 3 h 16"/>
                  <a:gd name="T10" fmla="*/ 50 w 53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16">
                    <a:moveTo>
                      <a:pt x="50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3"/>
                      <a:pt x="50" y="11"/>
                      <a:pt x="52" y="10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3"/>
                      <a:pt x="51" y="2"/>
                      <a:pt x="5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0" name="Freeform 2502"/>
              <p:cNvSpPr/>
              <p:nvPr/>
            </p:nvSpPr>
            <p:spPr bwMode="auto">
              <a:xfrm>
                <a:off x="3909" y="3354"/>
                <a:ext cx="5" cy="6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3 w 4"/>
                  <a:gd name="T5" fmla="*/ 6 h 6"/>
                  <a:gd name="T6" fmla="*/ 4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2" y="1"/>
                      <a:pt x="0" y="3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1" name="Freeform 2503"/>
              <p:cNvSpPr/>
              <p:nvPr/>
            </p:nvSpPr>
            <p:spPr bwMode="auto">
              <a:xfrm>
                <a:off x="3911" y="3342"/>
                <a:ext cx="5" cy="5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1 h 4"/>
                  <a:gd name="T4" fmla="*/ 3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2" name="Freeform 2504"/>
              <p:cNvSpPr/>
              <p:nvPr/>
            </p:nvSpPr>
            <p:spPr bwMode="auto">
              <a:xfrm>
                <a:off x="3913" y="3342"/>
                <a:ext cx="5" cy="18"/>
              </a:xfrm>
              <a:custGeom>
                <a:avLst/>
                <a:gdLst>
                  <a:gd name="T0" fmla="*/ 5 w 5"/>
                  <a:gd name="T1" fmla="*/ 0 h 18"/>
                  <a:gd name="T2" fmla="*/ 3 w 5"/>
                  <a:gd name="T3" fmla="*/ 0 h 18"/>
                  <a:gd name="T4" fmla="*/ 2 w 5"/>
                  <a:gd name="T5" fmla="*/ 5 h 18"/>
                  <a:gd name="T6" fmla="*/ 1 w 5"/>
                  <a:gd name="T7" fmla="*/ 12 h 18"/>
                  <a:gd name="T8" fmla="*/ 0 w 5"/>
                  <a:gd name="T9" fmla="*/ 18 h 18"/>
                  <a:gd name="T10" fmla="*/ 2 w 5"/>
                  <a:gd name="T11" fmla="*/ 18 h 18"/>
                  <a:gd name="T12" fmla="*/ 5 w 5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8">
                    <a:moveTo>
                      <a:pt x="5" y="0"/>
                    </a:moveTo>
                    <a:lnTo>
                      <a:pt x="3" y="0"/>
                    </a:lnTo>
                    <a:lnTo>
                      <a:pt x="2" y="5"/>
                    </a:lnTo>
                    <a:lnTo>
                      <a:pt x="1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3" name="Freeform 2505"/>
              <p:cNvSpPr/>
              <p:nvPr/>
            </p:nvSpPr>
            <p:spPr bwMode="auto">
              <a:xfrm>
                <a:off x="3913" y="3342"/>
                <a:ext cx="5" cy="18"/>
              </a:xfrm>
              <a:custGeom>
                <a:avLst/>
                <a:gdLst>
                  <a:gd name="T0" fmla="*/ 5 w 5"/>
                  <a:gd name="T1" fmla="*/ 0 h 18"/>
                  <a:gd name="T2" fmla="*/ 3 w 5"/>
                  <a:gd name="T3" fmla="*/ 0 h 18"/>
                  <a:gd name="T4" fmla="*/ 2 w 5"/>
                  <a:gd name="T5" fmla="*/ 5 h 18"/>
                  <a:gd name="T6" fmla="*/ 1 w 5"/>
                  <a:gd name="T7" fmla="*/ 12 h 18"/>
                  <a:gd name="T8" fmla="*/ 0 w 5"/>
                  <a:gd name="T9" fmla="*/ 18 h 18"/>
                  <a:gd name="T10" fmla="*/ 2 w 5"/>
                  <a:gd name="T11" fmla="*/ 18 h 18"/>
                  <a:gd name="T12" fmla="*/ 5 w 5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8">
                    <a:moveTo>
                      <a:pt x="5" y="0"/>
                    </a:moveTo>
                    <a:lnTo>
                      <a:pt x="3" y="0"/>
                    </a:lnTo>
                    <a:lnTo>
                      <a:pt x="2" y="5"/>
                    </a:lnTo>
                    <a:lnTo>
                      <a:pt x="1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4" name="Freeform 2506"/>
              <p:cNvSpPr/>
              <p:nvPr/>
            </p:nvSpPr>
            <p:spPr bwMode="auto">
              <a:xfrm>
                <a:off x="3848" y="3340"/>
                <a:ext cx="127" cy="23"/>
              </a:xfrm>
              <a:custGeom>
                <a:avLst/>
                <a:gdLst>
                  <a:gd name="T0" fmla="*/ 70 w 127"/>
                  <a:gd name="T1" fmla="*/ 0 h 23"/>
                  <a:gd name="T2" fmla="*/ 0 w 127"/>
                  <a:gd name="T3" fmla="*/ 20 h 23"/>
                  <a:gd name="T4" fmla="*/ 66 w 127"/>
                  <a:gd name="T5" fmla="*/ 21 h 23"/>
                  <a:gd name="T6" fmla="*/ 67 w 127"/>
                  <a:gd name="T7" fmla="*/ 20 h 23"/>
                  <a:gd name="T8" fmla="*/ 65 w 127"/>
                  <a:gd name="T9" fmla="*/ 20 h 23"/>
                  <a:gd name="T10" fmla="*/ 61 w 127"/>
                  <a:gd name="T11" fmla="*/ 20 h 23"/>
                  <a:gd name="T12" fmla="*/ 11 w 127"/>
                  <a:gd name="T13" fmla="*/ 19 h 23"/>
                  <a:gd name="T14" fmla="*/ 63 w 127"/>
                  <a:gd name="T15" fmla="*/ 4 h 23"/>
                  <a:gd name="T16" fmla="*/ 68 w 127"/>
                  <a:gd name="T17" fmla="*/ 2 h 23"/>
                  <a:gd name="T18" fmla="*/ 70 w 127"/>
                  <a:gd name="T19" fmla="*/ 2 h 23"/>
                  <a:gd name="T20" fmla="*/ 70 w 127"/>
                  <a:gd name="T21" fmla="*/ 0 h 23"/>
                  <a:gd name="T22" fmla="*/ 127 w 127"/>
                  <a:gd name="T23" fmla="*/ 23 h 23"/>
                  <a:gd name="T24" fmla="*/ 70 w 127"/>
                  <a:gd name="T2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23">
                    <a:moveTo>
                      <a:pt x="70" y="0"/>
                    </a:moveTo>
                    <a:lnTo>
                      <a:pt x="0" y="20"/>
                    </a:lnTo>
                    <a:lnTo>
                      <a:pt x="66" y="21"/>
                    </a:lnTo>
                    <a:lnTo>
                      <a:pt x="67" y="20"/>
                    </a:lnTo>
                    <a:lnTo>
                      <a:pt x="65" y="20"/>
                    </a:lnTo>
                    <a:lnTo>
                      <a:pt x="61" y="20"/>
                    </a:lnTo>
                    <a:lnTo>
                      <a:pt x="11" y="19"/>
                    </a:lnTo>
                    <a:lnTo>
                      <a:pt x="63" y="4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0" y="0"/>
                    </a:lnTo>
                    <a:lnTo>
                      <a:pt x="127" y="23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5" name="Freeform 2507"/>
              <p:cNvSpPr/>
              <p:nvPr/>
            </p:nvSpPr>
            <p:spPr bwMode="auto">
              <a:xfrm>
                <a:off x="3848" y="3340"/>
                <a:ext cx="127" cy="23"/>
              </a:xfrm>
              <a:custGeom>
                <a:avLst/>
                <a:gdLst>
                  <a:gd name="T0" fmla="*/ 70 w 127"/>
                  <a:gd name="T1" fmla="*/ 0 h 23"/>
                  <a:gd name="T2" fmla="*/ 0 w 127"/>
                  <a:gd name="T3" fmla="*/ 20 h 23"/>
                  <a:gd name="T4" fmla="*/ 66 w 127"/>
                  <a:gd name="T5" fmla="*/ 21 h 23"/>
                  <a:gd name="T6" fmla="*/ 67 w 127"/>
                  <a:gd name="T7" fmla="*/ 20 h 23"/>
                  <a:gd name="T8" fmla="*/ 65 w 127"/>
                  <a:gd name="T9" fmla="*/ 20 h 23"/>
                  <a:gd name="T10" fmla="*/ 61 w 127"/>
                  <a:gd name="T11" fmla="*/ 20 h 23"/>
                  <a:gd name="T12" fmla="*/ 11 w 127"/>
                  <a:gd name="T13" fmla="*/ 19 h 23"/>
                  <a:gd name="T14" fmla="*/ 63 w 127"/>
                  <a:gd name="T15" fmla="*/ 4 h 23"/>
                  <a:gd name="T16" fmla="*/ 68 w 127"/>
                  <a:gd name="T17" fmla="*/ 2 h 23"/>
                  <a:gd name="T18" fmla="*/ 70 w 127"/>
                  <a:gd name="T19" fmla="*/ 2 h 23"/>
                  <a:gd name="T20" fmla="*/ 70 w 127"/>
                  <a:gd name="T21" fmla="*/ 0 h 23"/>
                  <a:gd name="T22" fmla="*/ 127 w 127"/>
                  <a:gd name="T23" fmla="*/ 23 h 23"/>
                  <a:gd name="T24" fmla="*/ 70 w 127"/>
                  <a:gd name="T2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23">
                    <a:moveTo>
                      <a:pt x="70" y="0"/>
                    </a:moveTo>
                    <a:lnTo>
                      <a:pt x="0" y="20"/>
                    </a:lnTo>
                    <a:lnTo>
                      <a:pt x="66" y="21"/>
                    </a:lnTo>
                    <a:lnTo>
                      <a:pt x="67" y="20"/>
                    </a:lnTo>
                    <a:lnTo>
                      <a:pt x="65" y="20"/>
                    </a:lnTo>
                    <a:lnTo>
                      <a:pt x="61" y="20"/>
                    </a:lnTo>
                    <a:lnTo>
                      <a:pt x="11" y="19"/>
                    </a:lnTo>
                    <a:lnTo>
                      <a:pt x="63" y="4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0" y="0"/>
                    </a:lnTo>
                    <a:lnTo>
                      <a:pt x="127" y="23"/>
                    </a:lnTo>
                    <a:lnTo>
                      <a:pt x="7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6" name="Freeform 2508"/>
              <p:cNvSpPr/>
              <p:nvPr/>
            </p:nvSpPr>
            <p:spPr bwMode="auto">
              <a:xfrm>
                <a:off x="3917" y="3345"/>
                <a:ext cx="49" cy="16"/>
              </a:xfrm>
              <a:custGeom>
                <a:avLst/>
                <a:gdLst>
                  <a:gd name="T0" fmla="*/ 7 w 47"/>
                  <a:gd name="T1" fmla="*/ 0 h 16"/>
                  <a:gd name="T2" fmla="*/ 1 w 47"/>
                  <a:gd name="T3" fmla="*/ 3 h 16"/>
                  <a:gd name="T4" fmla="*/ 0 w 47"/>
                  <a:gd name="T5" fmla="*/ 9 h 16"/>
                  <a:gd name="T6" fmla="*/ 6 w 47"/>
                  <a:gd name="T7" fmla="*/ 15 h 16"/>
                  <a:gd name="T8" fmla="*/ 47 w 47"/>
                  <a:gd name="T9" fmla="*/ 16 h 16"/>
                  <a:gd name="T10" fmla="*/ 7 w 47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16">
                    <a:moveTo>
                      <a:pt x="7" y="0"/>
                    </a:moveTo>
                    <a:cubicBezTo>
                      <a:pt x="6" y="2"/>
                      <a:pt x="4" y="3"/>
                      <a:pt x="1" y="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9"/>
                      <a:pt x="6" y="12"/>
                      <a:pt x="6" y="15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7" name="Freeform 2509"/>
              <p:cNvSpPr/>
              <p:nvPr/>
            </p:nvSpPr>
            <p:spPr bwMode="auto">
              <a:xfrm>
                <a:off x="3916" y="3354"/>
                <a:ext cx="7" cy="6"/>
              </a:xfrm>
              <a:custGeom>
                <a:avLst/>
                <a:gdLst>
                  <a:gd name="T0" fmla="*/ 1 w 7"/>
                  <a:gd name="T1" fmla="*/ 0 h 6"/>
                  <a:gd name="T2" fmla="*/ 0 w 7"/>
                  <a:gd name="T3" fmla="*/ 6 h 6"/>
                  <a:gd name="T4" fmla="*/ 7 w 7"/>
                  <a:gd name="T5" fmla="*/ 6 h 6"/>
                  <a:gd name="T6" fmla="*/ 1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4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8" name="Freeform 2510"/>
              <p:cNvSpPr/>
              <p:nvPr/>
            </p:nvSpPr>
            <p:spPr bwMode="auto">
              <a:xfrm>
                <a:off x="3918" y="3342"/>
                <a:ext cx="6" cy="6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5 h 5"/>
                  <a:gd name="T4" fmla="*/ 6 w 6"/>
                  <a:gd name="T5" fmla="*/ 2 h 5"/>
                  <a:gd name="T6" fmla="*/ 1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5"/>
                      <a:pt x="5" y="4"/>
                      <a:pt x="6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9" name="Freeform 2511"/>
              <p:cNvSpPr/>
              <p:nvPr/>
            </p:nvSpPr>
            <p:spPr bwMode="auto">
              <a:xfrm>
                <a:off x="3915" y="3341"/>
                <a:ext cx="51" cy="20"/>
              </a:xfrm>
              <a:custGeom>
                <a:avLst/>
                <a:gdLst>
                  <a:gd name="T0" fmla="*/ 3 w 51"/>
                  <a:gd name="T1" fmla="*/ 0 h 20"/>
                  <a:gd name="T2" fmla="*/ 3 w 51"/>
                  <a:gd name="T3" fmla="*/ 1 h 20"/>
                  <a:gd name="T4" fmla="*/ 0 w 51"/>
                  <a:gd name="T5" fmla="*/ 19 h 20"/>
                  <a:gd name="T6" fmla="*/ 1 w 51"/>
                  <a:gd name="T7" fmla="*/ 19 h 20"/>
                  <a:gd name="T8" fmla="*/ 2 w 51"/>
                  <a:gd name="T9" fmla="*/ 13 h 20"/>
                  <a:gd name="T10" fmla="*/ 3 w 51"/>
                  <a:gd name="T11" fmla="*/ 7 h 20"/>
                  <a:gd name="T12" fmla="*/ 4 w 51"/>
                  <a:gd name="T13" fmla="*/ 1 h 20"/>
                  <a:gd name="T14" fmla="*/ 9 w 51"/>
                  <a:gd name="T15" fmla="*/ 4 h 20"/>
                  <a:gd name="T16" fmla="*/ 51 w 51"/>
                  <a:gd name="T17" fmla="*/ 20 h 20"/>
                  <a:gd name="T18" fmla="*/ 51 w 51"/>
                  <a:gd name="T19" fmla="*/ 20 h 20"/>
                  <a:gd name="T20" fmla="*/ 3 w 51"/>
                  <a:gd name="T2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20">
                    <a:moveTo>
                      <a:pt x="3" y="0"/>
                    </a:moveTo>
                    <a:lnTo>
                      <a:pt x="3" y="1"/>
                    </a:lnTo>
                    <a:lnTo>
                      <a:pt x="0" y="19"/>
                    </a:lnTo>
                    <a:lnTo>
                      <a:pt x="1" y="19"/>
                    </a:lnTo>
                    <a:lnTo>
                      <a:pt x="2" y="13"/>
                    </a:lnTo>
                    <a:lnTo>
                      <a:pt x="3" y="7"/>
                    </a:lnTo>
                    <a:lnTo>
                      <a:pt x="4" y="1"/>
                    </a:lnTo>
                    <a:lnTo>
                      <a:pt x="9" y="4"/>
                    </a:lnTo>
                    <a:lnTo>
                      <a:pt x="51" y="20"/>
                    </a:lnTo>
                    <a:lnTo>
                      <a:pt x="51" y="2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0" name="Freeform 2512"/>
              <p:cNvSpPr/>
              <p:nvPr/>
            </p:nvSpPr>
            <p:spPr bwMode="auto">
              <a:xfrm>
                <a:off x="3915" y="3341"/>
                <a:ext cx="51" cy="20"/>
              </a:xfrm>
              <a:custGeom>
                <a:avLst/>
                <a:gdLst>
                  <a:gd name="T0" fmla="*/ 3 w 51"/>
                  <a:gd name="T1" fmla="*/ 0 h 20"/>
                  <a:gd name="T2" fmla="*/ 3 w 51"/>
                  <a:gd name="T3" fmla="*/ 1 h 20"/>
                  <a:gd name="T4" fmla="*/ 0 w 51"/>
                  <a:gd name="T5" fmla="*/ 19 h 20"/>
                  <a:gd name="T6" fmla="*/ 1 w 51"/>
                  <a:gd name="T7" fmla="*/ 19 h 20"/>
                  <a:gd name="T8" fmla="*/ 2 w 51"/>
                  <a:gd name="T9" fmla="*/ 13 h 20"/>
                  <a:gd name="T10" fmla="*/ 3 w 51"/>
                  <a:gd name="T11" fmla="*/ 7 h 20"/>
                  <a:gd name="T12" fmla="*/ 4 w 51"/>
                  <a:gd name="T13" fmla="*/ 1 h 20"/>
                  <a:gd name="T14" fmla="*/ 9 w 51"/>
                  <a:gd name="T15" fmla="*/ 4 h 20"/>
                  <a:gd name="T16" fmla="*/ 51 w 51"/>
                  <a:gd name="T17" fmla="*/ 20 h 20"/>
                  <a:gd name="T18" fmla="*/ 51 w 51"/>
                  <a:gd name="T19" fmla="*/ 20 h 20"/>
                  <a:gd name="T20" fmla="*/ 3 w 51"/>
                  <a:gd name="T2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20">
                    <a:moveTo>
                      <a:pt x="3" y="0"/>
                    </a:moveTo>
                    <a:lnTo>
                      <a:pt x="3" y="1"/>
                    </a:lnTo>
                    <a:lnTo>
                      <a:pt x="0" y="19"/>
                    </a:lnTo>
                    <a:lnTo>
                      <a:pt x="1" y="19"/>
                    </a:lnTo>
                    <a:lnTo>
                      <a:pt x="2" y="13"/>
                    </a:lnTo>
                    <a:lnTo>
                      <a:pt x="3" y="7"/>
                    </a:lnTo>
                    <a:lnTo>
                      <a:pt x="4" y="1"/>
                    </a:lnTo>
                    <a:lnTo>
                      <a:pt x="9" y="4"/>
                    </a:lnTo>
                    <a:lnTo>
                      <a:pt x="51" y="20"/>
                    </a:lnTo>
                    <a:lnTo>
                      <a:pt x="51" y="2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1" name="Freeform 2513"/>
              <p:cNvSpPr/>
              <p:nvPr/>
            </p:nvSpPr>
            <p:spPr bwMode="auto">
              <a:xfrm>
                <a:off x="3914" y="3340"/>
                <a:ext cx="61" cy="23"/>
              </a:xfrm>
              <a:custGeom>
                <a:avLst/>
                <a:gdLst>
                  <a:gd name="T0" fmla="*/ 4 w 61"/>
                  <a:gd name="T1" fmla="*/ 0 h 23"/>
                  <a:gd name="T2" fmla="*/ 4 w 61"/>
                  <a:gd name="T3" fmla="*/ 2 h 23"/>
                  <a:gd name="T4" fmla="*/ 4 w 61"/>
                  <a:gd name="T5" fmla="*/ 1 h 23"/>
                  <a:gd name="T6" fmla="*/ 52 w 61"/>
                  <a:gd name="T7" fmla="*/ 21 h 23"/>
                  <a:gd name="T8" fmla="*/ 9 w 61"/>
                  <a:gd name="T9" fmla="*/ 20 h 23"/>
                  <a:gd name="T10" fmla="*/ 2 w 61"/>
                  <a:gd name="T11" fmla="*/ 20 h 23"/>
                  <a:gd name="T12" fmla="*/ 1 w 61"/>
                  <a:gd name="T13" fmla="*/ 20 h 23"/>
                  <a:gd name="T14" fmla="*/ 0 w 61"/>
                  <a:gd name="T15" fmla="*/ 21 h 23"/>
                  <a:gd name="T16" fmla="*/ 61 w 61"/>
                  <a:gd name="T17" fmla="*/ 23 h 23"/>
                  <a:gd name="T18" fmla="*/ 4 w 61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23">
                    <a:moveTo>
                      <a:pt x="4" y="0"/>
                    </a:moveTo>
                    <a:lnTo>
                      <a:pt x="4" y="2"/>
                    </a:lnTo>
                    <a:lnTo>
                      <a:pt x="4" y="1"/>
                    </a:lnTo>
                    <a:lnTo>
                      <a:pt x="52" y="21"/>
                    </a:lnTo>
                    <a:lnTo>
                      <a:pt x="9" y="20"/>
                    </a:lnTo>
                    <a:lnTo>
                      <a:pt x="2" y="20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61" y="2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2" name="Freeform 2514"/>
              <p:cNvSpPr/>
              <p:nvPr/>
            </p:nvSpPr>
            <p:spPr bwMode="auto">
              <a:xfrm>
                <a:off x="3914" y="3340"/>
                <a:ext cx="61" cy="23"/>
              </a:xfrm>
              <a:custGeom>
                <a:avLst/>
                <a:gdLst>
                  <a:gd name="T0" fmla="*/ 4 w 61"/>
                  <a:gd name="T1" fmla="*/ 0 h 23"/>
                  <a:gd name="T2" fmla="*/ 4 w 61"/>
                  <a:gd name="T3" fmla="*/ 2 h 23"/>
                  <a:gd name="T4" fmla="*/ 4 w 61"/>
                  <a:gd name="T5" fmla="*/ 1 h 23"/>
                  <a:gd name="T6" fmla="*/ 52 w 61"/>
                  <a:gd name="T7" fmla="*/ 21 h 23"/>
                  <a:gd name="T8" fmla="*/ 9 w 61"/>
                  <a:gd name="T9" fmla="*/ 20 h 23"/>
                  <a:gd name="T10" fmla="*/ 2 w 61"/>
                  <a:gd name="T11" fmla="*/ 20 h 23"/>
                  <a:gd name="T12" fmla="*/ 1 w 61"/>
                  <a:gd name="T13" fmla="*/ 20 h 23"/>
                  <a:gd name="T14" fmla="*/ 0 w 61"/>
                  <a:gd name="T15" fmla="*/ 21 h 23"/>
                  <a:gd name="T16" fmla="*/ 61 w 61"/>
                  <a:gd name="T17" fmla="*/ 23 h 23"/>
                  <a:gd name="T18" fmla="*/ 4 w 61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23">
                    <a:moveTo>
                      <a:pt x="4" y="0"/>
                    </a:moveTo>
                    <a:lnTo>
                      <a:pt x="4" y="2"/>
                    </a:lnTo>
                    <a:lnTo>
                      <a:pt x="4" y="1"/>
                    </a:lnTo>
                    <a:lnTo>
                      <a:pt x="52" y="21"/>
                    </a:lnTo>
                    <a:lnTo>
                      <a:pt x="9" y="20"/>
                    </a:lnTo>
                    <a:lnTo>
                      <a:pt x="2" y="20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61" y="2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3" name="Freeform 2515"/>
              <p:cNvSpPr/>
              <p:nvPr/>
            </p:nvSpPr>
            <p:spPr bwMode="auto">
              <a:xfrm>
                <a:off x="3907" y="3079"/>
                <a:ext cx="65" cy="88"/>
              </a:xfrm>
              <a:custGeom>
                <a:avLst/>
                <a:gdLst>
                  <a:gd name="T0" fmla="*/ 2 w 61"/>
                  <a:gd name="T1" fmla="*/ 0 h 84"/>
                  <a:gd name="T2" fmla="*/ 0 w 61"/>
                  <a:gd name="T3" fmla="*/ 0 h 84"/>
                  <a:gd name="T4" fmla="*/ 6 w 61"/>
                  <a:gd name="T5" fmla="*/ 57 h 84"/>
                  <a:gd name="T6" fmla="*/ 15 w 61"/>
                  <a:gd name="T7" fmla="*/ 66 h 84"/>
                  <a:gd name="T8" fmla="*/ 15 w 61"/>
                  <a:gd name="T9" fmla="*/ 68 h 84"/>
                  <a:gd name="T10" fmla="*/ 60 w 61"/>
                  <a:gd name="T11" fmla="*/ 84 h 84"/>
                  <a:gd name="T12" fmla="*/ 61 w 61"/>
                  <a:gd name="T13" fmla="*/ 83 h 84"/>
                  <a:gd name="T14" fmla="*/ 37 w 61"/>
                  <a:gd name="T15" fmla="*/ 50 h 84"/>
                  <a:gd name="T16" fmla="*/ 38 w 61"/>
                  <a:gd name="T17" fmla="*/ 51 h 84"/>
                  <a:gd name="T18" fmla="*/ 33 w 61"/>
                  <a:gd name="T19" fmla="*/ 56 h 84"/>
                  <a:gd name="T20" fmla="*/ 28 w 61"/>
                  <a:gd name="T21" fmla="*/ 51 h 84"/>
                  <a:gd name="T22" fmla="*/ 33 w 61"/>
                  <a:gd name="T23" fmla="*/ 47 h 84"/>
                  <a:gd name="T24" fmla="*/ 36 w 61"/>
                  <a:gd name="T25" fmla="*/ 47 h 84"/>
                  <a:gd name="T26" fmla="*/ 2 w 61"/>
                  <a:gd name="T2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84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1" y="57"/>
                      <a:pt x="15" y="61"/>
                      <a:pt x="15" y="66"/>
                    </a:cubicBezTo>
                    <a:cubicBezTo>
                      <a:pt x="15" y="67"/>
                      <a:pt x="15" y="68"/>
                      <a:pt x="15" y="68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3"/>
                      <a:pt x="61" y="83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4"/>
                      <a:pt x="35" y="56"/>
                      <a:pt x="33" y="56"/>
                    </a:cubicBezTo>
                    <a:cubicBezTo>
                      <a:pt x="30" y="56"/>
                      <a:pt x="28" y="54"/>
                      <a:pt x="28" y="51"/>
                    </a:cubicBezTo>
                    <a:cubicBezTo>
                      <a:pt x="28" y="49"/>
                      <a:pt x="30" y="47"/>
                      <a:pt x="33" y="47"/>
                    </a:cubicBezTo>
                    <a:cubicBezTo>
                      <a:pt x="34" y="47"/>
                      <a:pt x="35" y="47"/>
                      <a:pt x="36" y="47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4" name="Freeform 2516"/>
              <p:cNvSpPr/>
              <p:nvPr/>
            </p:nvSpPr>
            <p:spPr bwMode="auto">
              <a:xfrm>
                <a:off x="3971" y="3166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5" name="Freeform 2517"/>
              <p:cNvSpPr/>
              <p:nvPr/>
            </p:nvSpPr>
            <p:spPr bwMode="auto">
              <a:xfrm>
                <a:off x="3907" y="3075"/>
                <a:ext cx="2" cy="4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6" name="Freeform 2518"/>
              <p:cNvSpPr/>
              <p:nvPr/>
            </p:nvSpPr>
            <p:spPr bwMode="auto">
              <a:xfrm>
                <a:off x="3914" y="3139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1 w 9"/>
                  <a:gd name="T3" fmla="*/ 8 h 11"/>
                  <a:gd name="T4" fmla="*/ 9 w 9"/>
                  <a:gd name="T5" fmla="*/ 11 h 11"/>
                  <a:gd name="T6" fmla="*/ 9 w 9"/>
                  <a:gd name="T7" fmla="*/ 9 h 11"/>
                  <a:gd name="T8" fmla="*/ 0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0"/>
                      <a:pt x="9" y="9"/>
                    </a:cubicBezTo>
                    <a:cubicBezTo>
                      <a:pt x="9" y="4"/>
                      <a:pt x="5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7" name="Freeform 2519"/>
              <p:cNvSpPr/>
              <p:nvPr/>
            </p:nvSpPr>
            <p:spPr bwMode="auto">
              <a:xfrm>
                <a:off x="3937" y="3128"/>
                <a:ext cx="10" cy="10"/>
              </a:xfrm>
              <a:custGeom>
                <a:avLst/>
                <a:gdLst>
                  <a:gd name="T0" fmla="*/ 5 w 10"/>
                  <a:gd name="T1" fmla="*/ 0 h 9"/>
                  <a:gd name="T2" fmla="*/ 0 w 10"/>
                  <a:gd name="T3" fmla="*/ 4 h 9"/>
                  <a:gd name="T4" fmla="*/ 5 w 10"/>
                  <a:gd name="T5" fmla="*/ 9 h 9"/>
                  <a:gd name="T6" fmla="*/ 10 w 10"/>
                  <a:gd name="T7" fmla="*/ 4 h 9"/>
                  <a:gd name="T8" fmla="*/ 9 w 10"/>
                  <a:gd name="T9" fmla="*/ 3 h 9"/>
                  <a:gd name="T10" fmla="*/ 8 w 10"/>
                  <a:gd name="T11" fmla="*/ 0 h 9"/>
                  <a:gd name="T12" fmla="*/ 5 w 10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7" y="9"/>
                      <a:pt x="10" y="7"/>
                      <a:pt x="10" y="4"/>
                    </a:cubicBezTo>
                    <a:cubicBezTo>
                      <a:pt x="10" y="4"/>
                      <a:pt x="10" y="4"/>
                      <a:pt x="9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8" name="Freeform 2520"/>
              <p:cNvSpPr>
                <a:spLocks noEditPoints="1"/>
              </p:cNvSpPr>
              <p:nvPr/>
            </p:nvSpPr>
            <p:spPr bwMode="auto">
              <a:xfrm>
                <a:off x="3904" y="3069"/>
                <a:ext cx="73" cy="101"/>
              </a:xfrm>
              <a:custGeom>
                <a:avLst/>
                <a:gdLst>
                  <a:gd name="T0" fmla="*/ 3 w 73"/>
                  <a:gd name="T1" fmla="*/ 10 h 101"/>
                  <a:gd name="T2" fmla="*/ 3 w 73"/>
                  <a:gd name="T3" fmla="*/ 6 h 101"/>
                  <a:gd name="T4" fmla="*/ 5 w 73"/>
                  <a:gd name="T5" fmla="*/ 10 h 101"/>
                  <a:gd name="T6" fmla="*/ 41 w 73"/>
                  <a:gd name="T7" fmla="*/ 59 h 101"/>
                  <a:gd name="T8" fmla="*/ 42 w 73"/>
                  <a:gd name="T9" fmla="*/ 62 h 101"/>
                  <a:gd name="T10" fmla="*/ 68 w 73"/>
                  <a:gd name="T11" fmla="*/ 97 h 101"/>
                  <a:gd name="T12" fmla="*/ 69 w 73"/>
                  <a:gd name="T13" fmla="*/ 98 h 101"/>
                  <a:gd name="T14" fmla="*/ 67 w 73"/>
                  <a:gd name="T15" fmla="*/ 98 h 101"/>
                  <a:gd name="T16" fmla="*/ 19 w 73"/>
                  <a:gd name="T17" fmla="*/ 81 h 101"/>
                  <a:gd name="T18" fmla="*/ 11 w 73"/>
                  <a:gd name="T19" fmla="*/ 78 h 101"/>
                  <a:gd name="T20" fmla="*/ 10 w 73"/>
                  <a:gd name="T21" fmla="*/ 70 h 101"/>
                  <a:gd name="T22" fmla="*/ 3 w 73"/>
                  <a:gd name="T23" fmla="*/ 10 h 101"/>
                  <a:gd name="T24" fmla="*/ 0 w 73"/>
                  <a:gd name="T25" fmla="*/ 0 h 101"/>
                  <a:gd name="T26" fmla="*/ 10 w 73"/>
                  <a:gd name="T27" fmla="*/ 79 h 101"/>
                  <a:gd name="T28" fmla="*/ 73 w 73"/>
                  <a:gd name="T29" fmla="*/ 101 h 101"/>
                  <a:gd name="T30" fmla="*/ 0 w 73"/>
                  <a:gd name="T3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101">
                    <a:moveTo>
                      <a:pt x="3" y="10"/>
                    </a:moveTo>
                    <a:lnTo>
                      <a:pt x="3" y="6"/>
                    </a:lnTo>
                    <a:lnTo>
                      <a:pt x="5" y="10"/>
                    </a:lnTo>
                    <a:lnTo>
                      <a:pt x="41" y="59"/>
                    </a:lnTo>
                    <a:lnTo>
                      <a:pt x="42" y="62"/>
                    </a:lnTo>
                    <a:lnTo>
                      <a:pt x="68" y="97"/>
                    </a:lnTo>
                    <a:lnTo>
                      <a:pt x="69" y="98"/>
                    </a:lnTo>
                    <a:lnTo>
                      <a:pt x="67" y="98"/>
                    </a:lnTo>
                    <a:lnTo>
                      <a:pt x="19" y="81"/>
                    </a:lnTo>
                    <a:lnTo>
                      <a:pt x="11" y="78"/>
                    </a:lnTo>
                    <a:lnTo>
                      <a:pt x="10" y="70"/>
                    </a:lnTo>
                    <a:lnTo>
                      <a:pt x="3" y="10"/>
                    </a:lnTo>
                    <a:close/>
                    <a:moveTo>
                      <a:pt x="0" y="0"/>
                    </a:moveTo>
                    <a:lnTo>
                      <a:pt x="10" y="79"/>
                    </a:lnTo>
                    <a:lnTo>
                      <a:pt x="73" y="1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9" name="Freeform 2521"/>
              <p:cNvSpPr>
                <a:spLocks noEditPoints="1"/>
              </p:cNvSpPr>
              <p:nvPr/>
            </p:nvSpPr>
            <p:spPr bwMode="auto">
              <a:xfrm>
                <a:off x="3904" y="3069"/>
                <a:ext cx="73" cy="101"/>
              </a:xfrm>
              <a:custGeom>
                <a:avLst/>
                <a:gdLst>
                  <a:gd name="T0" fmla="*/ 3 w 73"/>
                  <a:gd name="T1" fmla="*/ 10 h 101"/>
                  <a:gd name="T2" fmla="*/ 3 w 73"/>
                  <a:gd name="T3" fmla="*/ 6 h 101"/>
                  <a:gd name="T4" fmla="*/ 5 w 73"/>
                  <a:gd name="T5" fmla="*/ 10 h 101"/>
                  <a:gd name="T6" fmla="*/ 41 w 73"/>
                  <a:gd name="T7" fmla="*/ 59 h 101"/>
                  <a:gd name="T8" fmla="*/ 42 w 73"/>
                  <a:gd name="T9" fmla="*/ 62 h 101"/>
                  <a:gd name="T10" fmla="*/ 68 w 73"/>
                  <a:gd name="T11" fmla="*/ 97 h 101"/>
                  <a:gd name="T12" fmla="*/ 69 w 73"/>
                  <a:gd name="T13" fmla="*/ 98 h 101"/>
                  <a:gd name="T14" fmla="*/ 67 w 73"/>
                  <a:gd name="T15" fmla="*/ 98 h 101"/>
                  <a:gd name="T16" fmla="*/ 19 w 73"/>
                  <a:gd name="T17" fmla="*/ 81 h 101"/>
                  <a:gd name="T18" fmla="*/ 11 w 73"/>
                  <a:gd name="T19" fmla="*/ 78 h 101"/>
                  <a:gd name="T20" fmla="*/ 10 w 73"/>
                  <a:gd name="T21" fmla="*/ 70 h 101"/>
                  <a:gd name="T22" fmla="*/ 3 w 73"/>
                  <a:gd name="T23" fmla="*/ 10 h 101"/>
                  <a:gd name="T24" fmla="*/ 0 w 73"/>
                  <a:gd name="T25" fmla="*/ 0 h 101"/>
                  <a:gd name="T26" fmla="*/ 10 w 73"/>
                  <a:gd name="T27" fmla="*/ 79 h 101"/>
                  <a:gd name="T28" fmla="*/ 73 w 73"/>
                  <a:gd name="T29" fmla="*/ 101 h 101"/>
                  <a:gd name="T30" fmla="*/ 0 w 73"/>
                  <a:gd name="T3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101">
                    <a:moveTo>
                      <a:pt x="3" y="10"/>
                    </a:moveTo>
                    <a:lnTo>
                      <a:pt x="3" y="6"/>
                    </a:lnTo>
                    <a:lnTo>
                      <a:pt x="5" y="10"/>
                    </a:lnTo>
                    <a:lnTo>
                      <a:pt x="41" y="59"/>
                    </a:lnTo>
                    <a:lnTo>
                      <a:pt x="42" y="62"/>
                    </a:lnTo>
                    <a:lnTo>
                      <a:pt x="68" y="97"/>
                    </a:lnTo>
                    <a:lnTo>
                      <a:pt x="69" y="98"/>
                    </a:lnTo>
                    <a:lnTo>
                      <a:pt x="67" y="98"/>
                    </a:lnTo>
                    <a:lnTo>
                      <a:pt x="19" y="81"/>
                    </a:lnTo>
                    <a:lnTo>
                      <a:pt x="11" y="78"/>
                    </a:lnTo>
                    <a:lnTo>
                      <a:pt x="10" y="70"/>
                    </a:lnTo>
                    <a:lnTo>
                      <a:pt x="3" y="10"/>
                    </a:lnTo>
                    <a:moveTo>
                      <a:pt x="0" y="0"/>
                    </a:moveTo>
                    <a:lnTo>
                      <a:pt x="10" y="79"/>
                    </a:lnTo>
                    <a:lnTo>
                      <a:pt x="73" y="10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0" name="Freeform 2522"/>
              <p:cNvSpPr/>
              <p:nvPr/>
            </p:nvSpPr>
            <p:spPr bwMode="auto">
              <a:xfrm>
                <a:off x="3645" y="3273"/>
                <a:ext cx="89" cy="60"/>
              </a:xfrm>
              <a:custGeom>
                <a:avLst/>
                <a:gdLst>
                  <a:gd name="T0" fmla="*/ 9 w 84"/>
                  <a:gd name="T1" fmla="*/ 0 h 57"/>
                  <a:gd name="T2" fmla="*/ 7 w 84"/>
                  <a:gd name="T3" fmla="*/ 1 h 57"/>
                  <a:gd name="T4" fmla="*/ 0 w 84"/>
                  <a:gd name="T5" fmla="*/ 54 h 57"/>
                  <a:gd name="T6" fmla="*/ 3 w 84"/>
                  <a:gd name="T7" fmla="*/ 57 h 57"/>
                  <a:gd name="T8" fmla="*/ 83 w 84"/>
                  <a:gd name="T9" fmla="*/ 43 h 57"/>
                  <a:gd name="T10" fmla="*/ 84 w 84"/>
                  <a:gd name="T11" fmla="*/ 41 h 57"/>
                  <a:gd name="T12" fmla="*/ 9 w 84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57">
                    <a:moveTo>
                      <a:pt x="9" y="0"/>
                    </a:moveTo>
                    <a:cubicBezTo>
                      <a:pt x="9" y="0"/>
                      <a:pt x="8" y="1"/>
                      <a:pt x="7" y="1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" y="54"/>
                      <a:pt x="3" y="56"/>
                      <a:pt x="3" y="57"/>
                    </a:cubicBezTo>
                    <a:cubicBezTo>
                      <a:pt x="83" y="43"/>
                      <a:pt x="83" y="43"/>
                      <a:pt x="83" y="43"/>
                    </a:cubicBezTo>
                    <a:cubicBezTo>
                      <a:pt x="83" y="42"/>
                      <a:pt x="83" y="42"/>
                      <a:pt x="84" y="4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1" name="Freeform 2523"/>
              <p:cNvSpPr/>
              <p:nvPr/>
            </p:nvSpPr>
            <p:spPr bwMode="auto">
              <a:xfrm>
                <a:off x="3733" y="3316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2" name="Freeform 2524"/>
              <p:cNvSpPr/>
              <p:nvPr/>
            </p:nvSpPr>
            <p:spPr bwMode="auto">
              <a:xfrm>
                <a:off x="3653" y="327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3" name="Freeform 2525"/>
              <p:cNvSpPr/>
              <p:nvPr/>
            </p:nvSpPr>
            <p:spPr bwMode="auto">
              <a:xfrm>
                <a:off x="3644" y="3330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4 h 4"/>
                  <a:gd name="T4" fmla="*/ 4 w 4"/>
                  <a:gd name="T5" fmla="*/ 3 h 4"/>
                  <a:gd name="T6" fmla="*/ 1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4" name="Freeform 2526"/>
              <p:cNvSpPr>
                <a:spLocks noEditPoints="1"/>
              </p:cNvSpPr>
              <p:nvPr/>
            </p:nvSpPr>
            <p:spPr bwMode="auto">
              <a:xfrm>
                <a:off x="3642" y="3269"/>
                <a:ext cx="99" cy="67"/>
              </a:xfrm>
              <a:custGeom>
                <a:avLst/>
                <a:gdLst>
                  <a:gd name="T0" fmla="*/ 11 w 99"/>
                  <a:gd name="T1" fmla="*/ 5 h 67"/>
                  <a:gd name="T2" fmla="*/ 11 w 99"/>
                  <a:gd name="T3" fmla="*/ 2 h 67"/>
                  <a:gd name="T4" fmla="*/ 13 w 99"/>
                  <a:gd name="T5" fmla="*/ 4 h 67"/>
                  <a:gd name="T6" fmla="*/ 92 w 99"/>
                  <a:gd name="T7" fmla="*/ 47 h 67"/>
                  <a:gd name="T8" fmla="*/ 94 w 99"/>
                  <a:gd name="T9" fmla="*/ 49 h 67"/>
                  <a:gd name="T10" fmla="*/ 91 w 99"/>
                  <a:gd name="T11" fmla="*/ 49 h 67"/>
                  <a:gd name="T12" fmla="*/ 6 w 99"/>
                  <a:gd name="T13" fmla="*/ 64 h 67"/>
                  <a:gd name="T14" fmla="*/ 2 w 99"/>
                  <a:gd name="T15" fmla="*/ 65 h 67"/>
                  <a:gd name="T16" fmla="*/ 3 w 99"/>
                  <a:gd name="T17" fmla="*/ 61 h 67"/>
                  <a:gd name="T18" fmla="*/ 11 w 99"/>
                  <a:gd name="T19" fmla="*/ 5 h 67"/>
                  <a:gd name="T20" fmla="*/ 9 w 99"/>
                  <a:gd name="T21" fmla="*/ 0 h 67"/>
                  <a:gd name="T22" fmla="*/ 9 w 99"/>
                  <a:gd name="T23" fmla="*/ 0 h 67"/>
                  <a:gd name="T24" fmla="*/ 0 w 99"/>
                  <a:gd name="T25" fmla="*/ 67 h 67"/>
                  <a:gd name="T26" fmla="*/ 99 w 99"/>
                  <a:gd name="T27" fmla="*/ 49 h 67"/>
                  <a:gd name="T28" fmla="*/ 9 w 99"/>
                  <a:gd name="T2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" h="67">
                    <a:moveTo>
                      <a:pt x="11" y="5"/>
                    </a:moveTo>
                    <a:lnTo>
                      <a:pt x="11" y="2"/>
                    </a:lnTo>
                    <a:lnTo>
                      <a:pt x="13" y="4"/>
                    </a:lnTo>
                    <a:lnTo>
                      <a:pt x="92" y="47"/>
                    </a:lnTo>
                    <a:lnTo>
                      <a:pt x="94" y="49"/>
                    </a:lnTo>
                    <a:lnTo>
                      <a:pt x="91" y="49"/>
                    </a:lnTo>
                    <a:lnTo>
                      <a:pt x="6" y="64"/>
                    </a:lnTo>
                    <a:lnTo>
                      <a:pt x="2" y="65"/>
                    </a:lnTo>
                    <a:lnTo>
                      <a:pt x="3" y="61"/>
                    </a:lnTo>
                    <a:lnTo>
                      <a:pt x="11" y="5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0" y="67"/>
                    </a:lnTo>
                    <a:lnTo>
                      <a:pt x="99" y="4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5" name="Freeform 2527"/>
              <p:cNvSpPr>
                <a:spLocks noEditPoints="1"/>
              </p:cNvSpPr>
              <p:nvPr/>
            </p:nvSpPr>
            <p:spPr bwMode="auto">
              <a:xfrm>
                <a:off x="3642" y="3269"/>
                <a:ext cx="99" cy="67"/>
              </a:xfrm>
              <a:custGeom>
                <a:avLst/>
                <a:gdLst>
                  <a:gd name="T0" fmla="*/ 11 w 99"/>
                  <a:gd name="T1" fmla="*/ 5 h 67"/>
                  <a:gd name="T2" fmla="*/ 11 w 99"/>
                  <a:gd name="T3" fmla="*/ 2 h 67"/>
                  <a:gd name="T4" fmla="*/ 13 w 99"/>
                  <a:gd name="T5" fmla="*/ 4 h 67"/>
                  <a:gd name="T6" fmla="*/ 92 w 99"/>
                  <a:gd name="T7" fmla="*/ 47 h 67"/>
                  <a:gd name="T8" fmla="*/ 94 w 99"/>
                  <a:gd name="T9" fmla="*/ 49 h 67"/>
                  <a:gd name="T10" fmla="*/ 91 w 99"/>
                  <a:gd name="T11" fmla="*/ 49 h 67"/>
                  <a:gd name="T12" fmla="*/ 6 w 99"/>
                  <a:gd name="T13" fmla="*/ 64 h 67"/>
                  <a:gd name="T14" fmla="*/ 2 w 99"/>
                  <a:gd name="T15" fmla="*/ 65 h 67"/>
                  <a:gd name="T16" fmla="*/ 3 w 99"/>
                  <a:gd name="T17" fmla="*/ 61 h 67"/>
                  <a:gd name="T18" fmla="*/ 11 w 99"/>
                  <a:gd name="T19" fmla="*/ 5 h 67"/>
                  <a:gd name="T20" fmla="*/ 9 w 99"/>
                  <a:gd name="T21" fmla="*/ 0 h 67"/>
                  <a:gd name="T22" fmla="*/ 9 w 99"/>
                  <a:gd name="T23" fmla="*/ 0 h 67"/>
                  <a:gd name="T24" fmla="*/ 0 w 99"/>
                  <a:gd name="T25" fmla="*/ 67 h 67"/>
                  <a:gd name="T26" fmla="*/ 99 w 99"/>
                  <a:gd name="T27" fmla="*/ 49 h 67"/>
                  <a:gd name="T28" fmla="*/ 9 w 99"/>
                  <a:gd name="T2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" h="67">
                    <a:moveTo>
                      <a:pt x="11" y="5"/>
                    </a:moveTo>
                    <a:lnTo>
                      <a:pt x="11" y="2"/>
                    </a:lnTo>
                    <a:lnTo>
                      <a:pt x="13" y="4"/>
                    </a:lnTo>
                    <a:lnTo>
                      <a:pt x="92" y="47"/>
                    </a:lnTo>
                    <a:lnTo>
                      <a:pt x="94" y="49"/>
                    </a:lnTo>
                    <a:lnTo>
                      <a:pt x="91" y="49"/>
                    </a:lnTo>
                    <a:lnTo>
                      <a:pt x="6" y="64"/>
                    </a:lnTo>
                    <a:lnTo>
                      <a:pt x="2" y="65"/>
                    </a:lnTo>
                    <a:lnTo>
                      <a:pt x="3" y="61"/>
                    </a:lnTo>
                    <a:lnTo>
                      <a:pt x="11" y="5"/>
                    </a:lnTo>
                    <a:moveTo>
                      <a:pt x="9" y="0"/>
                    </a:moveTo>
                    <a:lnTo>
                      <a:pt x="9" y="0"/>
                    </a:lnTo>
                    <a:lnTo>
                      <a:pt x="0" y="67"/>
                    </a:lnTo>
                    <a:lnTo>
                      <a:pt x="99" y="49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6" name="Freeform 2528"/>
              <p:cNvSpPr/>
              <p:nvPr/>
            </p:nvSpPr>
            <p:spPr bwMode="auto">
              <a:xfrm>
                <a:off x="5424" y="2741"/>
                <a:ext cx="117" cy="69"/>
              </a:xfrm>
              <a:custGeom>
                <a:avLst/>
                <a:gdLst>
                  <a:gd name="T0" fmla="*/ 0 w 111"/>
                  <a:gd name="T1" fmla="*/ 0 h 66"/>
                  <a:gd name="T2" fmla="*/ 22 w 111"/>
                  <a:gd name="T3" fmla="*/ 61 h 66"/>
                  <a:gd name="T4" fmla="*/ 22 w 111"/>
                  <a:gd name="T5" fmla="*/ 61 h 66"/>
                  <a:gd name="T6" fmla="*/ 28 w 111"/>
                  <a:gd name="T7" fmla="*/ 66 h 66"/>
                  <a:gd name="T8" fmla="*/ 111 w 111"/>
                  <a:gd name="T9" fmla="*/ 66 h 66"/>
                  <a:gd name="T10" fmla="*/ 111 w 111"/>
                  <a:gd name="T11" fmla="*/ 65 h 66"/>
                  <a:gd name="T12" fmla="*/ 0 w 111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66">
                    <a:moveTo>
                      <a:pt x="0" y="0"/>
                    </a:moveTo>
                    <a:cubicBezTo>
                      <a:pt x="22" y="61"/>
                      <a:pt x="22" y="61"/>
                      <a:pt x="22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5" y="61"/>
                      <a:pt x="28" y="63"/>
                      <a:pt x="28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5"/>
                      <a:pt x="111" y="65"/>
                      <a:pt x="111" y="6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7" name="Freeform 2529"/>
              <p:cNvSpPr/>
              <p:nvPr/>
            </p:nvSpPr>
            <p:spPr bwMode="auto">
              <a:xfrm>
                <a:off x="5447" y="2805"/>
                <a:ext cx="7" cy="5"/>
              </a:xfrm>
              <a:custGeom>
                <a:avLst/>
                <a:gdLst>
                  <a:gd name="T0" fmla="*/ 0 w 6"/>
                  <a:gd name="T1" fmla="*/ 0 h 5"/>
                  <a:gd name="T2" fmla="*/ 0 w 6"/>
                  <a:gd name="T3" fmla="*/ 0 h 5"/>
                  <a:gd name="T4" fmla="*/ 1 w 6"/>
                  <a:gd name="T5" fmla="*/ 5 h 5"/>
                  <a:gd name="T6" fmla="*/ 6 w 6"/>
                  <a:gd name="T7" fmla="*/ 5 h 5"/>
                  <a:gd name="T8" fmla="*/ 0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2"/>
                      <a:pt x="3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8" name="Freeform 2530"/>
              <p:cNvSpPr/>
              <p:nvPr/>
            </p:nvSpPr>
            <p:spPr bwMode="auto">
              <a:xfrm>
                <a:off x="5541" y="280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9" name="Freeform 2531"/>
              <p:cNvSpPr/>
              <p:nvPr/>
            </p:nvSpPr>
            <p:spPr bwMode="auto">
              <a:xfrm>
                <a:off x="5423" y="2739"/>
                <a:ext cx="124" cy="72"/>
              </a:xfrm>
              <a:custGeom>
                <a:avLst/>
                <a:gdLst>
                  <a:gd name="T0" fmla="*/ 0 w 117"/>
                  <a:gd name="T1" fmla="*/ 0 h 69"/>
                  <a:gd name="T2" fmla="*/ 1 w 117"/>
                  <a:gd name="T3" fmla="*/ 2 h 69"/>
                  <a:gd name="T4" fmla="*/ 112 w 117"/>
                  <a:gd name="T5" fmla="*/ 67 h 69"/>
                  <a:gd name="T6" fmla="*/ 113 w 117"/>
                  <a:gd name="T7" fmla="*/ 68 h 69"/>
                  <a:gd name="T8" fmla="*/ 112 w 117"/>
                  <a:gd name="T9" fmla="*/ 68 h 69"/>
                  <a:gd name="T10" fmla="*/ 29 w 117"/>
                  <a:gd name="T11" fmla="*/ 68 h 69"/>
                  <a:gd name="T12" fmla="*/ 24 w 117"/>
                  <a:gd name="T13" fmla="*/ 68 h 69"/>
                  <a:gd name="T14" fmla="*/ 25 w 117"/>
                  <a:gd name="T15" fmla="*/ 69 h 69"/>
                  <a:gd name="T16" fmla="*/ 25 w 117"/>
                  <a:gd name="T17" fmla="*/ 69 h 69"/>
                  <a:gd name="T18" fmla="*/ 117 w 117"/>
                  <a:gd name="T19" fmla="*/ 69 h 69"/>
                  <a:gd name="T20" fmla="*/ 117 w 117"/>
                  <a:gd name="T21" fmla="*/ 68 h 69"/>
                  <a:gd name="T22" fmla="*/ 0 w 117"/>
                  <a:gd name="T2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7" h="69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12" y="68"/>
                      <a:pt x="112" y="68"/>
                      <a:pt x="112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117" y="69"/>
                      <a:pt x="117" y="69"/>
                      <a:pt x="117" y="69"/>
                    </a:cubicBezTo>
                    <a:cubicBezTo>
                      <a:pt x="117" y="69"/>
                      <a:pt x="117" y="68"/>
                      <a:pt x="117" y="6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0" name="Freeform 2532"/>
              <p:cNvSpPr/>
              <p:nvPr/>
            </p:nvSpPr>
            <p:spPr bwMode="auto">
              <a:xfrm>
                <a:off x="5547" y="281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1" name="Oval 2533"/>
              <p:cNvSpPr>
                <a:spLocks noChangeArrowheads="1"/>
              </p:cNvSpPr>
              <p:nvPr/>
            </p:nvSpPr>
            <p:spPr bwMode="auto">
              <a:xfrm>
                <a:off x="5449" y="2811"/>
                <a:ext cx="1" cy="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2" name="Freeform 2534"/>
              <p:cNvSpPr/>
              <p:nvPr/>
            </p:nvSpPr>
            <p:spPr bwMode="auto">
              <a:xfrm>
                <a:off x="5421" y="2738"/>
                <a:ext cx="28" cy="73"/>
              </a:xfrm>
              <a:custGeom>
                <a:avLst/>
                <a:gdLst>
                  <a:gd name="T0" fmla="*/ 0 w 27"/>
                  <a:gd name="T1" fmla="*/ 0 h 70"/>
                  <a:gd name="T2" fmla="*/ 25 w 27"/>
                  <a:gd name="T3" fmla="*/ 70 h 70"/>
                  <a:gd name="T4" fmla="*/ 25 w 27"/>
                  <a:gd name="T5" fmla="*/ 69 h 70"/>
                  <a:gd name="T6" fmla="*/ 25 w 27"/>
                  <a:gd name="T7" fmla="*/ 70 h 70"/>
                  <a:gd name="T8" fmla="*/ 27 w 27"/>
                  <a:gd name="T9" fmla="*/ 70 h 70"/>
                  <a:gd name="T10" fmla="*/ 25 w 27"/>
                  <a:gd name="T11" fmla="*/ 70 h 70"/>
                  <a:gd name="T12" fmla="*/ 27 w 27"/>
                  <a:gd name="T13" fmla="*/ 70 h 70"/>
                  <a:gd name="T14" fmla="*/ 27 w 27"/>
                  <a:gd name="T15" fmla="*/ 70 h 70"/>
                  <a:gd name="T16" fmla="*/ 27 w 27"/>
                  <a:gd name="T17" fmla="*/ 70 h 70"/>
                  <a:gd name="T18" fmla="*/ 27 w 27"/>
                  <a:gd name="T19" fmla="*/ 70 h 70"/>
                  <a:gd name="T20" fmla="*/ 26 w 27"/>
                  <a:gd name="T21" fmla="*/ 69 h 70"/>
                  <a:gd name="T22" fmla="*/ 25 w 27"/>
                  <a:gd name="T23" fmla="*/ 64 h 70"/>
                  <a:gd name="T24" fmla="*/ 3 w 27"/>
                  <a:gd name="T25" fmla="*/ 3 h 70"/>
                  <a:gd name="T26" fmla="*/ 2 w 27"/>
                  <a:gd name="T27" fmla="*/ 1 h 70"/>
                  <a:gd name="T28" fmla="*/ 0 w 27"/>
                  <a:gd name="T2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70">
                    <a:moveTo>
                      <a:pt x="0" y="0"/>
                    </a:move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3" name="Freeform 2535"/>
              <p:cNvSpPr/>
              <p:nvPr/>
            </p:nvSpPr>
            <p:spPr bwMode="auto">
              <a:xfrm>
                <a:off x="5376" y="2689"/>
                <a:ext cx="16" cy="23"/>
              </a:xfrm>
              <a:custGeom>
                <a:avLst/>
                <a:gdLst>
                  <a:gd name="T0" fmla="*/ 15 w 15"/>
                  <a:gd name="T1" fmla="*/ 0 h 22"/>
                  <a:gd name="T2" fmla="*/ 0 w 15"/>
                  <a:gd name="T3" fmla="*/ 15 h 22"/>
                  <a:gd name="T4" fmla="*/ 2 w 15"/>
                  <a:gd name="T5" fmla="*/ 19 h 22"/>
                  <a:gd name="T6" fmla="*/ 1 w 15"/>
                  <a:gd name="T7" fmla="*/ 21 h 22"/>
                  <a:gd name="T8" fmla="*/ 2 w 15"/>
                  <a:gd name="T9" fmla="*/ 22 h 22"/>
                  <a:gd name="T10" fmla="*/ 15 w 15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2">
                    <a:moveTo>
                      <a:pt x="15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2" y="17"/>
                      <a:pt x="2" y="19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4" name="Freeform 2536"/>
              <p:cNvSpPr/>
              <p:nvPr/>
            </p:nvSpPr>
            <p:spPr bwMode="auto">
              <a:xfrm>
                <a:off x="5373" y="2705"/>
                <a:ext cx="6" cy="6"/>
              </a:xfrm>
              <a:custGeom>
                <a:avLst/>
                <a:gdLst>
                  <a:gd name="T0" fmla="*/ 3 w 5"/>
                  <a:gd name="T1" fmla="*/ 0 h 6"/>
                  <a:gd name="T2" fmla="*/ 0 w 5"/>
                  <a:gd name="T3" fmla="*/ 3 h 6"/>
                  <a:gd name="T4" fmla="*/ 4 w 5"/>
                  <a:gd name="T5" fmla="*/ 6 h 6"/>
                  <a:gd name="T6" fmla="*/ 5 w 5"/>
                  <a:gd name="T7" fmla="*/ 4 h 6"/>
                  <a:gd name="T8" fmla="*/ 3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5" y="4"/>
                    </a:cubicBezTo>
                    <a:cubicBezTo>
                      <a:pt x="5" y="2"/>
                      <a:pt x="4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5" name="Freeform 2537"/>
              <p:cNvSpPr/>
              <p:nvPr/>
            </p:nvSpPr>
            <p:spPr bwMode="auto">
              <a:xfrm>
                <a:off x="5372" y="2708"/>
                <a:ext cx="7" cy="5"/>
              </a:xfrm>
              <a:custGeom>
                <a:avLst/>
                <a:gdLst>
                  <a:gd name="T0" fmla="*/ 1 w 7"/>
                  <a:gd name="T1" fmla="*/ 0 h 5"/>
                  <a:gd name="T2" fmla="*/ 0 w 7"/>
                  <a:gd name="T3" fmla="*/ 1 h 5"/>
                  <a:gd name="T4" fmla="*/ 1 w 7"/>
                  <a:gd name="T5" fmla="*/ 3 h 5"/>
                  <a:gd name="T6" fmla="*/ 7 w 7"/>
                  <a:gd name="T7" fmla="*/ 5 h 5"/>
                  <a:gd name="T8" fmla="*/ 7 w 7"/>
                  <a:gd name="T9" fmla="*/ 4 h 5"/>
                  <a:gd name="T10" fmla="*/ 6 w 7"/>
                  <a:gd name="T11" fmla="*/ 3 h 5"/>
                  <a:gd name="T12" fmla="*/ 1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1" y="0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6" name="Freeform 2538"/>
              <p:cNvSpPr/>
              <p:nvPr/>
            </p:nvSpPr>
            <p:spPr bwMode="auto">
              <a:xfrm>
                <a:off x="5372" y="2708"/>
                <a:ext cx="7" cy="5"/>
              </a:xfrm>
              <a:custGeom>
                <a:avLst/>
                <a:gdLst>
                  <a:gd name="T0" fmla="*/ 1 w 7"/>
                  <a:gd name="T1" fmla="*/ 0 h 5"/>
                  <a:gd name="T2" fmla="*/ 0 w 7"/>
                  <a:gd name="T3" fmla="*/ 1 h 5"/>
                  <a:gd name="T4" fmla="*/ 1 w 7"/>
                  <a:gd name="T5" fmla="*/ 3 h 5"/>
                  <a:gd name="T6" fmla="*/ 7 w 7"/>
                  <a:gd name="T7" fmla="*/ 5 h 5"/>
                  <a:gd name="T8" fmla="*/ 7 w 7"/>
                  <a:gd name="T9" fmla="*/ 4 h 5"/>
                  <a:gd name="T10" fmla="*/ 6 w 7"/>
                  <a:gd name="T11" fmla="*/ 3 h 5"/>
                  <a:gd name="T12" fmla="*/ 1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1" y="0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7" name="Freeform 2539"/>
              <p:cNvSpPr/>
              <p:nvPr/>
            </p:nvSpPr>
            <p:spPr bwMode="auto">
              <a:xfrm>
                <a:off x="5371" y="2685"/>
                <a:ext cx="24" cy="26"/>
              </a:xfrm>
              <a:custGeom>
                <a:avLst/>
                <a:gdLst>
                  <a:gd name="T0" fmla="*/ 23 w 23"/>
                  <a:gd name="T1" fmla="*/ 0 h 25"/>
                  <a:gd name="T2" fmla="*/ 0 w 23"/>
                  <a:gd name="T3" fmla="*/ 22 h 25"/>
                  <a:gd name="T4" fmla="*/ 1 w 23"/>
                  <a:gd name="T5" fmla="*/ 23 h 25"/>
                  <a:gd name="T6" fmla="*/ 0 w 23"/>
                  <a:gd name="T7" fmla="*/ 23 h 25"/>
                  <a:gd name="T8" fmla="*/ 2 w 23"/>
                  <a:gd name="T9" fmla="*/ 25 h 25"/>
                  <a:gd name="T10" fmla="*/ 1 w 23"/>
                  <a:gd name="T11" fmla="*/ 23 h 25"/>
                  <a:gd name="T12" fmla="*/ 2 w 23"/>
                  <a:gd name="T13" fmla="*/ 22 h 25"/>
                  <a:gd name="T14" fmla="*/ 5 w 23"/>
                  <a:gd name="T15" fmla="*/ 19 h 25"/>
                  <a:gd name="T16" fmla="*/ 20 w 23"/>
                  <a:gd name="T17" fmla="*/ 4 h 25"/>
                  <a:gd name="T18" fmla="*/ 23 w 23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5">
                    <a:moveTo>
                      <a:pt x="23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8" name="Freeform 2540"/>
              <p:cNvSpPr/>
              <p:nvPr/>
            </p:nvSpPr>
            <p:spPr bwMode="auto">
              <a:xfrm>
                <a:off x="5370" y="270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9" name="Freeform 2541"/>
              <p:cNvSpPr/>
              <p:nvPr/>
            </p:nvSpPr>
            <p:spPr bwMode="auto">
              <a:xfrm>
                <a:off x="5379" y="2681"/>
                <a:ext cx="21" cy="33"/>
              </a:xfrm>
              <a:custGeom>
                <a:avLst/>
                <a:gdLst>
                  <a:gd name="T0" fmla="*/ 21 w 21"/>
                  <a:gd name="T1" fmla="*/ 0 h 33"/>
                  <a:gd name="T2" fmla="*/ 16 w 21"/>
                  <a:gd name="T3" fmla="*/ 4 h 33"/>
                  <a:gd name="T4" fmla="*/ 13 w 21"/>
                  <a:gd name="T5" fmla="*/ 8 h 33"/>
                  <a:gd name="T6" fmla="*/ 0 w 21"/>
                  <a:gd name="T7" fmla="*/ 31 h 33"/>
                  <a:gd name="T8" fmla="*/ 0 w 21"/>
                  <a:gd name="T9" fmla="*/ 32 h 33"/>
                  <a:gd name="T10" fmla="*/ 1 w 21"/>
                  <a:gd name="T11" fmla="*/ 33 h 33"/>
                  <a:gd name="T12" fmla="*/ 21 w 21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3">
                    <a:moveTo>
                      <a:pt x="21" y="0"/>
                    </a:moveTo>
                    <a:lnTo>
                      <a:pt x="16" y="4"/>
                    </a:lnTo>
                    <a:lnTo>
                      <a:pt x="13" y="8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0" name="Freeform 2542"/>
              <p:cNvSpPr/>
              <p:nvPr/>
            </p:nvSpPr>
            <p:spPr bwMode="auto">
              <a:xfrm>
                <a:off x="5379" y="2681"/>
                <a:ext cx="21" cy="33"/>
              </a:xfrm>
              <a:custGeom>
                <a:avLst/>
                <a:gdLst>
                  <a:gd name="T0" fmla="*/ 21 w 21"/>
                  <a:gd name="T1" fmla="*/ 0 h 33"/>
                  <a:gd name="T2" fmla="*/ 16 w 21"/>
                  <a:gd name="T3" fmla="*/ 4 h 33"/>
                  <a:gd name="T4" fmla="*/ 13 w 21"/>
                  <a:gd name="T5" fmla="*/ 8 h 33"/>
                  <a:gd name="T6" fmla="*/ 0 w 21"/>
                  <a:gd name="T7" fmla="*/ 31 h 33"/>
                  <a:gd name="T8" fmla="*/ 0 w 21"/>
                  <a:gd name="T9" fmla="*/ 32 h 33"/>
                  <a:gd name="T10" fmla="*/ 1 w 21"/>
                  <a:gd name="T11" fmla="*/ 33 h 33"/>
                  <a:gd name="T12" fmla="*/ 21 w 21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3">
                    <a:moveTo>
                      <a:pt x="21" y="0"/>
                    </a:moveTo>
                    <a:lnTo>
                      <a:pt x="16" y="4"/>
                    </a:lnTo>
                    <a:lnTo>
                      <a:pt x="13" y="8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1" name="Freeform 2543"/>
              <p:cNvSpPr/>
              <p:nvPr/>
            </p:nvSpPr>
            <p:spPr bwMode="auto">
              <a:xfrm>
                <a:off x="5376" y="2714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2" name="Freeform 2544"/>
              <p:cNvSpPr/>
              <p:nvPr/>
            </p:nvSpPr>
            <p:spPr bwMode="auto">
              <a:xfrm>
                <a:off x="5376" y="2714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3" name="Freeform 2545"/>
              <p:cNvSpPr/>
              <p:nvPr/>
            </p:nvSpPr>
            <p:spPr bwMode="auto">
              <a:xfrm>
                <a:off x="5373" y="2711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5 w 6"/>
                  <a:gd name="T3" fmla="*/ 4 h 4"/>
                  <a:gd name="T4" fmla="*/ 5 w 6"/>
                  <a:gd name="T5" fmla="*/ 4 h 4"/>
                  <a:gd name="T6" fmla="*/ 3 w 6"/>
                  <a:gd name="T7" fmla="*/ 3 h 4"/>
                  <a:gd name="T8" fmla="*/ 5 w 6"/>
                  <a:gd name="T9" fmla="*/ 3 h 4"/>
                  <a:gd name="T10" fmla="*/ 6 w 6"/>
                  <a:gd name="T11" fmla="*/ 2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5" y="4"/>
                    </a:lnTo>
                    <a:lnTo>
                      <a:pt x="5" y="4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4" name="Freeform 2546"/>
              <p:cNvSpPr/>
              <p:nvPr/>
            </p:nvSpPr>
            <p:spPr bwMode="auto">
              <a:xfrm>
                <a:off x="5373" y="2711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5 w 6"/>
                  <a:gd name="T3" fmla="*/ 4 h 4"/>
                  <a:gd name="T4" fmla="*/ 5 w 6"/>
                  <a:gd name="T5" fmla="*/ 4 h 4"/>
                  <a:gd name="T6" fmla="*/ 3 w 6"/>
                  <a:gd name="T7" fmla="*/ 3 h 4"/>
                  <a:gd name="T8" fmla="*/ 5 w 6"/>
                  <a:gd name="T9" fmla="*/ 3 h 4"/>
                  <a:gd name="T10" fmla="*/ 6 w 6"/>
                  <a:gd name="T11" fmla="*/ 2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5" y="4"/>
                    </a:lnTo>
                    <a:lnTo>
                      <a:pt x="5" y="4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5" name="Freeform 2547"/>
              <p:cNvSpPr/>
              <p:nvPr/>
            </p:nvSpPr>
            <p:spPr bwMode="auto">
              <a:xfrm>
                <a:off x="5371" y="2709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1 h 7"/>
                  <a:gd name="T4" fmla="*/ 5 w 7"/>
                  <a:gd name="T5" fmla="*/ 7 h 7"/>
                  <a:gd name="T6" fmla="*/ 7 w 7"/>
                  <a:gd name="T7" fmla="*/ 6 h 7"/>
                  <a:gd name="T8" fmla="*/ 2 w 7"/>
                  <a:gd name="T9" fmla="*/ 2 h 7"/>
                  <a:gd name="T10" fmla="*/ 0 w 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0" y="1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6" name="Freeform 2548"/>
              <p:cNvSpPr/>
              <p:nvPr/>
            </p:nvSpPr>
            <p:spPr bwMode="auto">
              <a:xfrm>
                <a:off x="5371" y="2709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1 h 7"/>
                  <a:gd name="T4" fmla="*/ 5 w 7"/>
                  <a:gd name="T5" fmla="*/ 7 h 7"/>
                  <a:gd name="T6" fmla="*/ 7 w 7"/>
                  <a:gd name="T7" fmla="*/ 6 h 7"/>
                  <a:gd name="T8" fmla="*/ 2 w 7"/>
                  <a:gd name="T9" fmla="*/ 2 h 7"/>
                  <a:gd name="T10" fmla="*/ 0 w 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0" y="1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7" name="Freeform 2549"/>
              <p:cNvSpPr/>
              <p:nvPr/>
            </p:nvSpPr>
            <p:spPr bwMode="auto">
              <a:xfrm>
                <a:off x="5370" y="270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8" name="Freeform 2550"/>
              <p:cNvSpPr/>
              <p:nvPr/>
            </p:nvSpPr>
            <p:spPr bwMode="auto">
              <a:xfrm>
                <a:off x="5370" y="270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9" name="Freeform 2551"/>
              <p:cNvSpPr/>
              <p:nvPr/>
            </p:nvSpPr>
            <p:spPr bwMode="auto">
              <a:xfrm>
                <a:off x="5376" y="2713"/>
                <a:ext cx="4" cy="4"/>
              </a:xfrm>
              <a:custGeom>
                <a:avLst/>
                <a:gdLst>
                  <a:gd name="T0" fmla="*/ 3 w 4"/>
                  <a:gd name="T1" fmla="*/ 0 h 4"/>
                  <a:gd name="T2" fmla="*/ 2 w 4"/>
                  <a:gd name="T3" fmla="*/ 1 h 4"/>
                  <a:gd name="T4" fmla="*/ 2 w 4"/>
                  <a:gd name="T5" fmla="*/ 2 h 4"/>
                  <a:gd name="T6" fmla="*/ 2 w 4"/>
                  <a:gd name="T7" fmla="*/ 2 h 4"/>
                  <a:gd name="T8" fmla="*/ 0 w 4"/>
                  <a:gd name="T9" fmla="*/ 3 h 4"/>
                  <a:gd name="T10" fmla="*/ 2 w 4"/>
                  <a:gd name="T11" fmla="*/ 4 h 4"/>
                  <a:gd name="T12" fmla="*/ 4 w 4"/>
                  <a:gd name="T13" fmla="*/ 1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lnTo>
                      <a:pt x="2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0" name="Freeform 2552"/>
              <p:cNvSpPr/>
              <p:nvPr/>
            </p:nvSpPr>
            <p:spPr bwMode="auto">
              <a:xfrm>
                <a:off x="5376" y="2713"/>
                <a:ext cx="4" cy="4"/>
              </a:xfrm>
              <a:custGeom>
                <a:avLst/>
                <a:gdLst>
                  <a:gd name="T0" fmla="*/ 3 w 4"/>
                  <a:gd name="T1" fmla="*/ 0 h 4"/>
                  <a:gd name="T2" fmla="*/ 2 w 4"/>
                  <a:gd name="T3" fmla="*/ 1 h 4"/>
                  <a:gd name="T4" fmla="*/ 2 w 4"/>
                  <a:gd name="T5" fmla="*/ 2 h 4"/>
                  <a:gd name="T6" fmla="*/ 2 w 4"/>
                  <a:gd name="T7" fmla="*/ 2 h 4"/>
                  <a:gd name="T8" fmla="*/ 0 w 4"/>
                  <a:gd name="T9" fmla="*/ 3 h 4"/>
                  <a:gd name="T10" fmla="*/ 2 w 4"/>
                  <a:gd name="T11" fmla="*/ 4 h 4"/>
                  <a:gd name="T12" fmla="*/ 4 w 4"/>
                  <a:gd name="T13" fmla="*/ 1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lnTo>
                      <a:pt x="2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1" name="Freeform 2553"/>
              <p:cNvSpPr/>
              <p:nvPr/>
            </p:nvSpPr>
            <p:spPr bwMode="auto">
              <a:xfrm>
                <a:off x="5555" y="2787"/>
                <a:ext cx="88" cy="37"/>
              </a:xfrm>
              <a:custGeom>
                <a:avLst/>
                <a:gdLst>
                  <a:gd name="T0" fmla="*/ 82 w 83"/>
                  <a:gd name="T1" fmla="*/ 0 h 35"/>
                  <a:gd name="T2" fmla="*/ 0 w 83"/>
                  <a:gd name="T3" fmla="*/ 23 h 35"/>
                  <a:gd name="T4" fmla="*/ 0 w 83"/>
                  <a:gd name="T5" fmla="*/ 23 h 35"/>
                  <a:gd name="T6" fmla="*/ 54 w 83"/>
                  <a:gd name="T7" fmla="*/ 35 h 35"/>
                  <a:gd name="T8" fmla="*/ 62 w 83"/>
                  <a:gd name="T9" fmla="*/ 30 h 35"/>
                  <a:gd name="T10" fmla="*/ 64 w 83"/>
                  <a:gd name="T11" fmla="*/ 31 h 35"/>
                  <a:gd name="T12" fmla="*/ 83 w 83"/>
                  <a:gd name="T13" fmla="*/ 2 h 35"/>
                  <a:gd name="T14" fmla="*/ 82 w 83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35">
                    <a:moveTo>
                      <a:pt x="82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6" y="32"/>
                      <a:pt x="58" y="30"/>
                      <a:pt x="62" y="30"/>
                    </a:cubicBezTo>
                    <a:cubicBezTo>
                      <a:pt x="63" y="30"/>
                      <a:pt x="64" y="31"/>
                      <a:pt x="64" y="31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2" y="1"/>
                      <a:pt x="82" y="1"/>
                      <a:pt x="8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2" name="Freeform 2554"/>
              <p:cNvSpPr/>
              <p:nvPr/>
            </p:nvSpPr>
            <p:spPr bwMode="auto">
              <a:xfrm>
                <a:off x="5612" y="2819"/>
                <a:ext cx="11" cy="7"/>
              </a:xfrm>
              <a:custGeom>
                <a:avLst/>
                <a:gdLst>
                  <a:gd name="T0" fmla="*/ 8 w 10"/>
                  <a:gd name="T1" fmla="*/ 0 h 7"/>
                  <a:gd name="T2" fmla="*/ 0 w 10"/>
                  <a:gd name="T3" fmla="*/ 5 h 7"/>
                  <a:gd name="T4" fmla="*/ 7 w 10"/>
                  <a:gd name="T5" fmla="*/ 7 h 7"/>
                  <a:gd name="T6" fmla="*/ 10 w 10"/>
                  <a:gd name="T7" fmla="*/ 1 h 7"/>
                  <a:gd name="T8" fmla="*/ 8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8" y="0"/>
                    </a:moveTo>
                    <a:cubicBezTo>
                      <a:pt x="4" y="0"/>
                      <a:pt x="2" y="2"/>
                      <a:pt x="0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3" name="Freeform 2555"/>
              <p:cNvSpPr/>
              <p:nvPr/>
            </p:nvSpPr>
            <p:spPr bwMode="auto">
              <a:xfrm>
                <a:off x="5555" y="28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4" name="Freeform 2556"/>
              <p:cNvSpPr/>
              <p:nvPr/>
            </p:nvSpPr>
            <p:spPr bwMode="auto">
              <a:xfrm>
                <a:off x="5642" y="2786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5" name="Freeform 2557"/>
              <p:cNvSpPr>
                <a:spLocks noEditPoints="1"/>
              </p:cNvSpPr>
              <p:nvPr/>
            </p:nvSpPr>
            <p:spPr bwMode="auto">
              <a:xfrm>
                <a:off x="5548" y="2784"/>
                <a:ext cx="100" cy="43"/>
              </a:xfrm>
              <a:custGeom>
                <a:avLst/>
                <a:gdLst>
                  <a:gd name="T0" fmla="*/ 89 w 95"/>
                  <a:gd name="T1" fmla="*/ 3 h 41"/>
                  <a:gd name="T2" fmla="*/ 92 w 95"/>
                  <a:gd name="T3" fmla="*/ 2 h 41"/>
                  <a:gd name="T4" fmla="*/ 90 w 95"/>
                  <a:gd name="T5" fmla="*/ 5 h 41"/>
                  <a:gd name="T6" fmla="*/ 71 w 95"/>
                  <a:gd name="T7" fmla="*/ 34 h 41"/>
                  <a:gd name="T8" fmla="*/ 68 w 95"/>
                  <a:gd name="T9" fmla="*/ 40 h 41"/>
                  <a:gd name="T10" fmla="*/ 61 w 95"/>
                  <a:gd name="T11" fmla="*/ 38 h 41"/>
                  <a:gd name="T12" fmla="*/ 7 w 95"/>
                  <a:gd name="T13" fmla="*/ 26 h 41"/>
                  <a:gd name="T14" fmla="*/ 7 w 95"/>
                  <a:gd name="T15" fmla="*/ 26 h 41"/>
                  <a:gd name="T16" fmla="*/ 7 w 95"/>
                  <a:gd name="T17" fmla="*/ 26 h 41"/>
                  <a:gd name="T18" fmla="*/ 89 w 95"/>
                  <a:gd name="T19" fmla="*/ 3 h 41"/>
                  <a:gd name="T20" fmla="*/ 95 w 95"/>
                  <a:gd name="T21" fmla="*/ 0 h 41"/>
                  <a:gd name="T22" fmla="*/ 0 w 95"/>
                  <a:gd name="T23" fmla="*/ 26 h 41"/>
                  <a:gd name="T24" fmla="*/ 67 w 95"/>
                  <a:gd name="T25" fmla="*/ 41 h 41"/>
                  <a:gd name="T26" fmla="*/ 67 w 95"/>
                  <a:gd name="T27" fmla="*/ 40 h 41"/>
                  <a:gd name="T28" fmla="*/ 69 w 95"/>
                  <a:gd name="T29" fmla="*/ 40 h 41"/>
                  <a:gd name="T30" fmla="*/ 69 w 95"/>
                  <a:gd name="T31" fmla="*/ 40 h 41"/>
                  <a:gd name="T32" fmla="*/ 69 w 95"/>
                  <a:gd name="T33" fmla="*/ 40 h 41"/>
                  <a:gd name="T34" fmla="*/ 95 w 95"/>
                  <a:gd name="T35" fmla="*/ 0 h 41"/>
                  <a:gd name="T36" fmla="*/ 95 w 95"/>
                  <a:gd name="T37" fmla="*/ 0 h 41"/>
                  <a:gd name="T38" fmla="*/ 95 w 95"/>
                  <a:gd name="T3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" h="41">
                    <a:moveTo>
                      <a:pt x="89" y="3"/>
                    </a:moveTo>
                    <a:cubicBezTo>
                      <a:pt x="92" y="2"/>
                      <a:pt x="92" y="2"/>
                      <a:pt x="92" y="2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9" y="3"/>
                      <a:pt x="89" y="3"/>
                      <a:pt x="89" y="3"/>
                    </a:cubicBezTo>
                    <a:moveTo>
                      <a:pt x="9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8" y="40"/>
                      <a:pt x="68" y="40"/>
                      <a:pt x="69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95" y="0"/>
                      <a:pt x="95" y="0"/>
                      <a:pt x="95" y="0"/>
                    </a:cubicBezTo>
                    <a:moveTo>
                      <a:pt x="95" y="0"/>
                    </a:moveTo>
                    <a:cubicBezTo>
                      <a:pt x="95" y="0"/>
                      <a:pt x="95" y="0"/>
                      <a:pt x="9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6" name="Freeform 2558"/>
              <p:cNvSpPr/>
              <p:nvPr/>
            </p:nvSpPr>
            <p:spPr bwMode="auto">
              <a:xfrm>
                <a:off x="5619" y="2826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0 h 1"/>
                  <a:gd name="T10" fmla="*/ 2 w 2"/>
                  <a:gd name="T11" fmla="*/ 0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7" name="Freeform 2559"/>
              <p:cNvSpPr/>
              <p:nvPr/>
            </p:nvSpPr>
            <p:spPr bwMode="auto">
              <a:xfrm>
                <a:off x="5801" y="2686"/>
                <a:ext cx="70" cy="39"/>
              </a:xfrm>
              <a:custGeom>
                <a:avLst/>
                <a:gdLst>
                  <a:gd name="T0" fmla="*/ 20 w 66"/>
                  <a:gd name="T1" fmla="*/ 0 h 37"/>
                  <a:gd name="T2" fmla="*/ 0 w 66"/>
                  <a:gd name="T3" fmla="*/ 9 h 37"/>
                  <a:gd name="T4" fmla="*/ 1 w 66"/>
                  <a:gd name="T5" fmla="*/ 10 h 37"/>
                  <a:gd name="T6" fmla="*/ 0 w 66"/>
                  <a:gd name="T7" fmla="*/ 11 h 37"/>
                  <a:gd name="T8" fmla="*/ 66 w 66"/>
                  <a:gd name="T9" fmla="*/ 37 h 37"/>
                  <a:gd name="T10" fmla="*/ 66 w 66"/>
                  <a:gd name="T11" fmla="*/ 37 h 37"/>
                  <a:gd name="T12" fmla="*/ 30 w 66"/>
                  <a:gd name="T13" fmla="*/ 2 h 37"/>
                  <a:gd name="T14" fmla="*/ 26 w 66"/>
                  <a:gd name="T15" fmla="*/ 3 h 37"/>
                  <a:gd name="T16" fmla="*/ 20 w 66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37">
                    <a:moveTo>
                      <a:pt x="2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" y="10"/>
                      <a:pt x="0" y="11"/>
                      <a:pt x="0" y="11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3"/>
                      <a:pt x="27" y="3"/>
                      <a:pt x="26" y="3"/>
                    </a:cubicBezTo>
                    <a:cubicBezTo>
                      <a:pt x="23" y="3"/>
                      <a:pt x="21" y="2"/>
                      <a:pt x="2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8" name="Freeform 2560"/>
              <p:cNvSpPr/>
              <p:nvPr/>
            </p:nvSpPr>
            <p:spPr bwMode="auto">
              <a:xfrm>
                <a:off x="5871" y="27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9" name="Freeform 2561"/>
              <p:cNvSpPr/>
              <p:nvPr/>
            </p:nvSpPr>
            <p:spPr bwMode="auto">
              <a:xfrm>
                <a:off x="5823" y="2683"/>
                <a:ext cx="10" cy="6"/>
              </a:xfrm>
              <a:custGeom>
                <a:avLst/>
                <a:gdLst>
                  <a:gd name="T0" fmla="*/ 5 w 10"/>
                  <a:gd name="T1" fmla="*/ 0 h 6"/>
                  <a:gd name="T2" fmla="*/ 0 w 10"/>
                  <a:gd name="T3" fmla="*/ 3 h 6"/>
                  <a:gd name="T4" fmla="*/ 6 w 10"/>
                  <a:gd name="T5" fmla="*/ 6 h 6"/>
                  <a:gd name="T6" fmla="*/ 10 w 10"/>
                  <a:gd name="T7" fmla="*/ 5 h 6"/>
                  <a:gd name="T8" fmla="*/ 5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3" y="6"/>
                      <a:pt x="6" y="6"/>
                    </a:cubicBezTo>
                    <a:cubicBezTo>
                      <a:pt x="7" y="6"/>
                      <a:pt x="9" y="6"/>
                      <a:pt x="10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0" name="Freeform 2562"/>
              <p:cNvSpPr/>
              <p:nvPr/>
            </p:nvSpPr>
            <p:spPr bwMode="auto">
              <a:xfrm>
                <a:off x="5799" y="2695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1" name="Freeform 2563"/>
              <p:cNvSpPr>
                <a:spLocks noEditPoints="1"/>
              </p:cNvSpPr>
              <p:nvPr/>
            </p:nvSpPr>
            <p:spPr bwMode="auto">
              <a:xfrm>
                <a:off x="5795" y="2681"/>
                <a:ext cx="84" cy="49"/>
              </a:xfrm>
              <a:custGeom>
                <a:avLst/>
                <a:gdLst>
                  <a:gd name="T0" fmla="*/ 28 w 84"/>
                  <a:gd name="T1" fmla="*/ 5 h 49"/>
                  <a:gd name="T2" fmla="*/ 33 w 84"/>
                  <a:gd name="T3" fmla="*/ 2 h 49"/>
                  <a:gd name="T4" fmla="*/ 38 w 84"/>
                  <a:gd name="T5" fmla="*/ 7 h 49"/>
                  <a:gd name="T6" fmla="*/ 76 w 84"/>
                  <a:gd name="T7" fmla="*/ 44 h 49"/>
                  <a:gd name="T8" fmla="*/ 76 w 84"/>
                  <a:gd name="T9" fmla="*/ 44 h 49"/>
                  <a:gd name="T10" fmla="*/ 76 w 84"/>
                  <a:gd name="T11" fmla="*/ 44 h 49"/>
                  <a:gd name="T12" fmla="*/ 6 w 84"/>
                  <a:gd name="T13" fmla="*/ 16 h 49"/>
                  <a:gd name="T14" fmla="*/ 4 w 84"/>
                  <a:gd name="T15" fmla="*/ 15 h 49"/>
                  <a:gd name="T16" fmla="*/ 6 w 84"/>
                  <a:gd name="T17" fmla="*/ 14 h 49"/>
                  <a:gd name="T18" fmla="*/ 28 w 84"/>
                  <a:gd name="T19" fmla="*/ 5 h 49"/>
                  <a:gd name="T20" fmla="*/ 33 w 84"/>
                  <a:gd name="T21" fmla="*/ 1 h 49"/>
                  <a:gd name="T22" fmla="*/ 34 w 84"/>
                  <a:gd name="T23" fmla="*/ 0 h 49"/>
                  <a:gd name="T24" fmla="*/ 33 w 84"/>
                  <a:gd name="T25" fmla="*/ 1 h 49"/>
                  <a:gd name="T26" fmla="*/ 34 w 84"/>
                  <a:gd name="T27" fmla="*/ 0 h 49"/>
                  <a:gd name="T28" fmla="*/ 0 w 84"/>
                  <a:gd name="T29" fmla="*/ 15 h 49"/>
                  <a:gd name="T30" fmla="*/ 84 w 84"/>
                  <a:gd name="T31" fmla="*/ 49 h 49"/>
                  <a:gd name="T32" fmla="*/ 34 w 84"/>
                  <a:gd name="T3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49">
                    <a:moveTo>
                      <a:pt x="28" y="5"/>
                    </a:moveTo>
                    <a:lnTo>
                      <a:pt x="33" y="2"/>
                    </a:lnTo>
                    <a:lnTo>
                      <a:pt x="38" y="7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6" y="16"/>
                    </a:lnTo>
                    <a:lnTo>
                      <a:pt x="4" y="15"/>
                    </a:lnTo>
                    <a:lnTo>
                      <a:pt x="6" y="14"/>
                    </a:lnTo>
                    <a:lnTo>
                      <a:pt x="28" y="5"/>
                    </a:lnTo>
                    <a:close/>
                    <a:moveTo>
                      <a:pt x="33" y="1"/>
                    </a:moveTo>
                    <a:lnTo>
                      <a:pt x="34" y="0"/>
                    </a:lnTo>
                    <a:lnTo>
                      <a:pt x="33" y="1"/>
                    </a:lnTo>
                    <a:close/>
                    <a:moveTo>
                      <a:pt x="34" y="0"/>
                    </a:moveTo>
                    <a:lnTo>
                      <a:pt x="0" y="15"/>
                    </a:lnTo>
                    <a:lnTo>
                      <a:pt x="84" y="49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2" name="Freeform 2564"/>
              <p:cNvSpPr>
                <a:spLocks noEditPoints="1"/>
              </p:cNvSpPr>
              <p:nvPr/>
            </p:nvSpPr>
            <p:spPr bwMode="auto">
              <a:xfrm>
                <a:off x="5795" y="2681"/>
                <a:ext cx="84" cy="49"/>
              </a:xfrm>
              <a:custGeom>
                <a:avLst/>
                <a:gdLst>
                  <a:gd name="T0" fmla="*/ 28 w 84"/>
                  <a:gd name="T1" fmla="*/ 5 h 49"/>
                  <a:gd name="T2" fmla="*/ 33 w 84"/>
                  <a:gd name="T3" fmla="*/ 2 h 49"/>
                  <a:gd name="T4" fmla="*/ 38 w 84"/>
                  <a:gd name="T5" fmla="*/ 7 h 49"/>
                  <a:gd name="T6" fmla="*/ 76 w 84"/>
                  <a:gd name="T7" fmla="*/ 44 h 49"/>
                  <a:gd name="T8" fmla="*/ 76 w 84"/>
                  <a:gd name="T9" fmla="*/ 44 h 49"/>
                  <a:gd name="T10" fmla="*/ 76 w 84"/>
                  <a:gd name="T11" fmla="*/ 44 h 49"/>
                  <a:gd name="T12" fmla="*/ 6 w 84"/>
                  <a:gd name="T13" fmla="*/ 16 h 49"/>
                  <a:gd name="T14" fmla="*/ 4 w 84"/>
                  <a:gd name="T15" fmla="*/ 15 h 49"/>
                  <a:gd name="T16" fmla="*/ 6 w 84"/>
                  <a:gd name="T17" fmla="*/ 14 h 49"/>
                  <a:gd name="T18" fmla="*/ 28 w 84"/>
                  <a:gd name="T19" fmla="*/ 5 h 49"/>
                  <a:gd name="T20" fmla="*/ 33 w 84"/>
                  <a:gd name="T21" fmla="*/ 1 h 49"/>
                  <a:gd name="T22" fmla="*/ 34 w 84"/>
                  <a:gd name="T23" fmla="*/ 0 h 49"/>
                  <a:gd name="T24" fmla="*/ 33 w 84"/>
                  <a:gd name="T25" fmla="*/ 1 h 49"/>
                  <a:gd name="T26" fmla="*/ 34 w 84"/>
                  <a:gd name="T27" fmla="*/ 0 h 49"/>
                  <a:gd name="T28" fmla="*/ 0 w 84"/>
                  <a:gd name="T29" fmla="*/ 15 h 49"/>
                  <a:gd name="T30" fmla="*/ 84 w 84"/>
                  <a:gd name="T31" fmla="*/ 49 h 49"/>
                  <a:gd name="T32" fmla="*/ 34 w 84"/>
                  <a:gd name="T3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49">
                    <a:moveTo>
                      <a:pt x="28" y="5"/>
                    </a:moveTo>
                    <a:lnTo>
                      <a:pt x="33" y="2"/>
                    </a:lnTo>
                    <a:lnTo>
                      <a:pt x="38" y="7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6" y="16"/>
                    </a:lnTo>
                    <a:lnTo>
                      <a:pt x="4" y="15"/>
                    </a:lnTo>
                    <a:lnTo>
                      <a:pt x="6" y="14"/>
                    </a:lnTo>
                    <a:lnTo>
                      <a:pt x="28" y="5"/>
                    </a:lnTo>
                    <a:moveTo>
                      <a:pt x="33" y="1"/>
                    </a:moveTo>
                    <a:lnTo>
                      <a:pt x="34" y="0"/>
                    </a:lnTo>
                    <a:lnTo>
                      <a:pt x="33" y="1"/>
                    </a:lnTo>
                    <a:moveTo>
                      <a:pt x="34" y="0"/>
                    </a:moveTo>
                    <a:lnTo>
                      <a:pt x="0" y="15"/>
                    </a:lnTo>
                    <a:lnTo>
                      <a:pt x="84" y="49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3" name="Freeform 2565"/>
              <p:cNvSpPr/>
              <p:nvPr/>
            </p:nvSpPr>
            <p:spPr bwMode="auto">
              <a:xfrm>
                <a:off x="6407" y="2364"/>
                <a:ext cx="50" cy="7"/>
              </a:xfrm>
              <a:custGeom>
                <a:avLst/>
                <a:gdLst>
                  <a:gd name="T0" fmla="*/ 0 w 47"/>
                  <a:gd name="T1" fmla="*/ 0 h 7"/>
                  <a:gd name="T2" fmla="*/ 41 w 47"/>
                  <a:gd name="T3" fmla="*/ 7 h 7"/>
                  <a:gd name="T4" fmla="*/ 47 w 47"/>
                  <a:gd name="T5" fmla="*/ 3 h 7"/>
                  <a:gd name="T6" fmla="*/ 47 w 47"/>
                  <a:gd name="T7" fmla="*/ 3 h 7"/>
                  <a:gd name="T8" fmla="*/ 0 w 4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">
                    <a:moveTo>
                      <a:pt x="0" y="0"/>
                    </a:moveTo>
                    <a:cubicBezTo>
                      <a:pt x="41" y="7"/>
                      <a:pt x="41" y="7"/>
                      <a:pt x="41" y="7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4" name="Freeform 2566"/>
              <p:cNvSpPr/>
              <p:nvPr/>
            </p:nvSpPr>
            <p:spPr bwMode="auto">
              <a:xfrm>
                <a:off x="6457" y="236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5" name="Freeform 2567"/>
              <p:cNvSpPr/>
              <p:nvPr/>
            </p:nvSpPr>
            <p:spPr bwMode="auto">
              <a:xfrm>
                <a:off x="6391" y="2361"/>
                <a:ext cx="70" cy="6"/>
              </a:xfrm>
              <a:custGeom>
                <a:avLst/>
                <a:gdLst>
                  <a:gd name="T0" fmla="*/ 0 w 70"/>
                  <a:gd name="T1" fmla="*/ 0 h 6"/>
                  <a:gd name="T2" fmla="*/ 16 w 70"/>
                  <a:gd name="T3" fmla="*/ 3 h 6"/>
                  <a:gd name="T4" fmla="*/ 66 w 70"/>
                  <a:gd name="T5" fmla="*/ 6 h 6"/>
                  <a:gd name="T6" fmla="*/ 67 w 70"/>
                  <a:gd name="T7" fmla="*/ 6 h 6"/>
                  <a:gd name="T8" fmla="*/ 70 w 70"/>
                  <a:gd name="T9" fmla="*/ 5 h 6"/>
                  <a:gd name="T10" fmla="*/ 0 w 70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6">
                    <a:moveTo>
                      <a:pt x="0" y="0"/>
                    </a:moveTo>
                    <a:lnTo>
                      <a:pt x="16" y="3"/>
                    </a:lnTo>
                    <a:lnTo>
                      <a:pt x="66" y="6"/>
                    </a:lnTo>
                    <a:lnTo>
                      <a:pt x="67" y="6"/>
                    </a:lnTo>
                    <a:lnTo>
                      <a:pt x="7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6" name="Freeform 2568"/>
              <p:cNvSpPr/>
              <p:nvPr/>
            </p:nvSpPr>
            <p:spPr bwMode="auto">
              <a:xfrm>
                <a:off x="6391" y="2361"/>
                <a:ext cx="70" cy="6"/>
              </a:xfrm>
              <a:custGeom>
                <a:avLst/>
                <a:gdLst>
                  <a:gd name="T0" fmla="*/ 0 w 70"/>
                  <a:gd name="T1" fmla="*/ 0 h 6"/>
                  <a:gd name="T2" fmla="*/ 16 w 70"/>
                  <a:gd name="T3" fmla="*/ 3 h 6"/>
                  <a:gd name="T4" fmla="*/ 66 w 70"/>
                  <a:gd name="T5" fmla="*/ 6 h 6"/>
                  <a:gd name="T6" fmla="*/ 67 w 70"/>
                  <a:gd name="T7" fmla="*/ 6 h 6"/>
                  <a:gd name="T8" fmla="*/ 70 w 70"/>
                  <a:gd name="T9" fmla="*/ 5 h 6"/>
                  <a:gd name="T10" fmla="*/ 0 w 70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6">
                    <a:moveTo>
                      <a:pt x="0" y="0"/>
                    </a:moveTo>
                    <a:lnTo>
                      <a:pt x="16" y="3"/>
                    </a:lnTo>
                    <a:lnTo>
                      <a:pt x="66" y="6"/>
                    </a:lnTo>
                    <a:lnTo>
                      <a:pt x="67" y="6"/>
                    </a:lnTo>
                    <a:lnTo>
                      <a:pt x="70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7" name="Freeform 2569"/>
              <p:cNvSpPr/>
              <p:nvPr/>
            </p:nvSpPr>
            <p:spPr bwMode="auto">
              <a:xfrm>
                <a:off x="6450" y="2366"/>
                <a:ext cx="12" cy="5"/>
              </a:xfrm>
              <a:custGeom>
                <a:avLst/>
                <a:gdLst>
                  <a:gd name="T0" fmla="*/ 10 w 11"/>
                  <a:gd name="T1" fmla="*/ 0 h 5"/>
                  <a:gd name="T2" fmla="*/ 7 w 11"/>
                  <a:gd name="T3" fmla="*/ 1 h 5"/>
                  <a:gd name="T4" fmla="*/ 6 w 11"/>
                  <a:gd name="T5" fmla="*/ 1 h 5"/>
                  <a:gd name="T6" fmla="*/ 0 w 11"/>
                  <a:gd name="T7" fmla="*/ 5 h 5"/>
                  <a:gd name="T8" fmla="*/ 2 w 11"/>
                  <a:gd name="T9" fmla="*/ 5 h 5"/>
                  <a:gd name="T10" fmla="*/ 11 w 11"/>
                  <a:gd name="T11" fmla="*/ 1 h 5"/>
                  <a:gd name="T12" fmla="*/ 11 w 11"/>
                  <a:gd name="T13" fmla="*/ 0 h 5"/>
                  <a:gd name="T14" fmla="*/ 11 w 11"/>
                  <a:gd name="T15" fmla="*/ 0 h 5"/>
                  <a:gd name="T16" fmla="*/ 10 w 11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8" name="Freeform 2570"/>
              <p:cNvSpPr/>
              <p:nvPr/>
            </p:nvSpPr>
            <p:spPr bwMode="auto">
              <a:xfrm>
                <a:off x="6462" y="236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9" name="Freeform 2571"/>
              <p:cNvSpPr/>
              <p:nvPr/>
            </p:nvSpPr>
            <p:spPr bwMode="auto">
              <a:xfrm>
                <a:off x="6376" y="2360"/>
                <a:ext cx="76" cy="12"/>
              </a:xfrm>
              <a:custGeom>
                <a:avLst/>
                <a:gdLst>
                  <a:gd name="T0" fmla="*/ 0 w 72"/>
                  <a:gd name="T1" fmla="*/ 0 h 12"/>
                  <a:gd name="T2" fmla="*/ 0 w 72"/>
                  <a:gd name="T3" fmla="*/ 0 h 12"/>
                  <a:gd name="T4" fmla="*/ 70 w 72"/>
                  <a:gd name="T5" fmla="*/ 12 h 12"/>
                  <a:gd name="T6" fmla="*/ 72 w 72"/>
                  <a:gd name="T7" fmla="*/ 11 h 12"/>
                  <a:gd name="T8" fmla="*/ 70 w 72"/>
                  <a:gd name="T9" fmla="*/ 11 h 12"/>
                  <a:gd name="T10" fmla="*/ 29 w 72"/>
                  <a:gd name="T11" fmla="*/ 4 h 12"/>
                  <a:gd name="T12" fmla="*/ 14 w 72"/>
                  <a:gd name="T13" fmla="*/ 1 h 12"/>
                  <a:gd name="T14" fmla="*/ 0 w 7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0" name="Freeform 2572"/>
              <p:cNvSpPr/>
              <p:nvPr/>
            </p:nvSpPr>
            <p:spPr bwMode="auto">
              <a:xfrm>
                <a:off x="6374" y="2360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1" name="Freeform 2573"/>
              <p:cNvSpPr/>
              <p:nvPr/>
            </p:nvSpPr>
            <p:spPr bwMode="auto">
              <a:xfrm>
                <a:off x="6301" y="2413"/>
                <a:ext cx="67" cy="59"/>
              </a:xfrm>
              <a:custGeom>
                <a:avLst/>
                <a:gdLst>
                  <a:gd name="T0" fmla="*/ 63 w 63"/>
                  <a:gd name="T1" fmla="*/ 0 h 55"/>
                  <a:gd name="T2" fmla="*/ 0 w 63"/>
                  <a:gd name="T3" fmla="*/ 30 h 55"/>
                  <a:gd name="T4" fmla="*/ 0 w 63"/>
                  <a:gd name="T5" fmla="*/ 33 h 55"/>
                  <a:gd name="T6" fmla="*/ 0 w 63"/>
                  <a:gd name="T7" fmla="*/ 34 h 55"/>
                  <a:gd name="T8" fmla="*/ 53 w 63"/>
                  <a:gd name="T9" fmla="*/ 55 h 55"/>
                  <a:gd name="T10" fmla="*/ 59 w 63"/>
                  <a:gd name="T11" fmla="*/ 52 h 55"/>
                  <a:gd name="T12" fmla="*/ 63 w 63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55">
                    <a:moveTo>
                      <a:pt x="63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0" y="32"/>
                      <a:pt x="0" y="33"/>
                    </a:cubicBezTo>
                    <a:cubicBezTo>
                      <a:pt x="0" y="33"/>
                      <a:pt x="0" y="34"/>
                      <a:pt x="0" y="3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4" y="53"/>
                      <a:pt x="56" y="52"/>
                      <a:pt x="59" y="52"/>
                    </a:cubicBezTo>
                    <a:cubicBezTo>
                      <a:pt x="63" y="0"/>
                      <a:pt x="63" y="0"/>
                      <a:pt x="6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2" name="Freeform 2574"/>
              <p:cNvSpPr/>
              <p:nvPr/>
            </p:nvSpPr>
            <p:spPr bwMode="auto">
              <a:xfrm>
                <a:off x="6296" y="2445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2 h 4"/>
                  <a:gd name="T4" fmla="*/ 5 w 5"/>
                  <a:gd name="T5" fmla="*/ 4 h 4"/>
                  <a:gd name="T6" fmla="*/ 5 w 5"/>
                  <a:gd name="T7" fmla="*/ 3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2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3" name="Freeform 2575"/>
              <p:cNvSpPr/>
              <p:nvPr/>
            </p:nvSpPr>
            <p:spPr bwMode="auto">
              <a:xfrm>
                <a:off x="6357" y="2468"/>
                <a:ext cx="7" cy="6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3 h 5"/>
                  <a:gd name="T4" fmla="*/ 5 w 6"/>
                  <a:gd name="T5" fmla="*/ 5 h 5"/>
                  <a:gd name="T6" fmla="*/ 6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4" name="Freeform 2576"/>
              <p:cNvSpPr/>
              <p:nvPr/>
            </p:nvSpPr>
            <p:spPr bwMode="auto">
              <a:xfrm>
                <a:off x="6294" y="2411"/>
                <a:ext cx="74" cy="65"/>
              </a:xfrm>
              <a:custGeom>
                <a:avLst/>
                <a:gdLst>
                  <a:gd name="T0" fmla="*/ 74 w 74"/>
                  <a:gd name="T1" fmla="*/ 0 h 65"/>
                  <a:gd name="T2" fmla="*/ 2 w 74"/>
                  <a:gd name="T3" fmla="*/ 35 h 65"/>
                  <a:gd name="T4" fmla="*/ 0 w 74"/>
                  <a:gd name="T5" fmla="*/ 37 h 65"/>
                  <a:gd name="T6" fmla="*/ 69 w 74"/>
                  <a:gd name="T7" fmla="*/ 65 h 65"/>
                  <a:gd name="T8" fmla="*/ 69 w 74"/>
                  <a:gd name="T9" fmla="*/ 63 h 65"/>
                  <a:gd name="T10" fmla="*/ 63 w 74"/>
                  <a:gd name="T11" fmla="*/ 61 h 65"/>
                  <a:gd name="T12" fmla="*/ 7 w 74"/>
                  <a:gd name="T13" fmla="*/ 38 h 65"/>
                  <a:gd name="T14" fmla="*/ 2 w 74"/>
                  <a:gd name="T15" fmla="*/ 36 h 65"/>
                  <a:gd name="T16" fmla="*/ 7 w 74"/>
                  <a:gd name="T17" fmla="*/ 34 h 65"/>
                  <a:gd name="T18" fmla="*/ 74 w 74"/>
                  <a:gd name="T19" fmla="*/ 2 h 65"/>
                  <a:gd name="T20" fmla="*/ 74 w 74"/>
                  <a:gd name="T2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65">
                    <a:moveTo>
                      <a:pt x="74" y="0"/>
                    </a:moveTo>
                    <a:lnTo>
                      <a:pt x="2" y="35"/>
                    </a:lnTo>
                    <a:lnTo>
                      <a:pt x="0" y="37"/>
                    </a:lnTo>
                    <a:lnTo>
                      <a:pt x="69" y="65"/>
                    </a:lnTo>
                    <a:lnTo>
                      <a:pt x="69" y="63"/>
                    </a:lnTo>
                    <a:lnTo>
                      <a:pt x="63" y="61"/>
                    </a:lnTo>
                    <a:lnTo>
                      <a:pt x="7" y="38"/>
                    </a:lnTo>
                    <a:lnTo>
                      <a:pt x="2" y="36"/>
                    </a:lnTo>
                    <a:lnTo>
                      <a:pt x="7" y="34"/>
                    </a:lnTo>
                    <a:lnTo>
                      <a:pt x="74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5" name="Freeform 2577"/>
              <p:cNvSpPr/>
              <p:nvPr/>
            </p:nvSpPr>
            <p:spPr bwMode="auto">
              <a:xfrm>
                <a:off x="6294" y="2411"/>
                <a:ext cx="74" cy="65"/>
              </a:xfrm>
              <a:custGeom>
                <a:avLst/>
                <a:gdLst>
                  <a:gd name="T0" fmla="*/ 74 w 74"/>
                  <a:gd name="T1" fmla="*/ 0 h 65"/>
                  <a:gd name="T2" fmla="*/ 2 w 74"/>
                  <a:gd name="T3" fmla="*/ 35 h 65"/>
                  <a:gd name="T4" fmla="*/ 0 w 74"/>
                  <a:gd name="T5" fmla="*/ 37 h 65"/>
                  <a:gd name="T6" fmla="*/ 69 w 74"/>
                  <a:gd name="T7" fmla="*/ 65 h 65"/>
                  <a:gd name="T8" fmla="*/ 69 w 74"/>
                  <a:gd name="T9" fmla="*/ 63 h 65"/>
                  <a:gd name="T10" fmla="*/ 63 w 74"/>
                  <a:gd name="T11" fmla="*/ 61 h 65"/>
                  <a:gd name="T12" fmla="*/ 7 w 74"/>
                  <a:gd name="T13" fmla="*/ 38 h 65"/>
                  <a:gd name="T14" fmla="*/ 2 w 74"/>
                  <a:gd name="T15" fmla="*/ 36 h 65"/>
                  <a:gd name="T16" fmla="*/ 7 w 74"/>
                  <a:gd name="T17" fmla="*/ 34 h 65"/>
                  <a:gd name="T18" fmla="*/ 74 w 74"/>
                  <a:gd name="T19" fmla="*/ 2 h 65"/>
                  <a:gd name="T20" fmla="*/ 74 w 74"/>
                  <a:gd name="T2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65">
                    <a:moveTo>
                      <a:pt x="74" y="0"/>
                    </a:moveTo>
                    <a:lnTo>
                      <a:pt x="2" y="35"/>
                    </a:lnTo>
                    <a:lnTo>
                      <a:pt x="0" y="37"/>
                    </a:lnTo>
                    <a:lnTo>
                      <a:pt x="69" y="65"/>
                    </a:lnTo>
                    <a:lnTo>
                      <a:pt x="69" y="63"/>
                    </a:lnTo>
                    <a:lnTo>
                      <a:pt x="63" y="61"/>
                    </a:lnTo>
                    <a:lnTo>
                      <a:pt x="7" y="38"/>
                    </a:lnTo>
                    <a:lnTo>
                      <a:pt x="2" y="36"/>
                    </a:lnTo>
                    <a:lnTo>
                      <a:pt x="7" y="34"/>
                    </a:lnTo>
                    <a:lnTo>
                      <a:pt x="74" y="2"/>
                    </a:lnTo>
                    <a:lnTo>
                      <a:pt x="7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6" name="Freeform 2578"/>
              <p:cNvSpPr/>
              <p:nvPr/>
            </p:nvSpPr>
            <p:spPr bwMode="auto">
              <a:xfrm>
                <a:off x="6293" y="244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7" name="Freeform 2579"/>
              <p:cNvSpPr/>
              <p:nvPr/>
            </p:nvSpPr>
            <p:spPr bwMode="auto">
              <a:xfrm>
                <a:off x="6293" y="244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8" name="Freeform 2580"/>
              <p:cNvSpPr/>
              <p:nvPr/>
            </p:nvSpPr>
            <p:spPr bwMode="auto">
              <a:xfrm>
                <a:off x="6363" y="2410"/>
                <a:ext cx="7" cy="67"/>
              </a:xfrm>
              <a:custGeom>
                <a:avLst/>
                <a:gdLst>
                  <a:gd name="T0" fmla="*/ 7 w 7"/>
                  <a:gd name="T1" fmla="*/ 0 h 67"/>
                  <a:gd name="T2" fmla="*/ 5 w 7"/>
                  <a:gd name="T3" fmla="*/ 1 h 67"/>
                  <a:gd name="T4" fmla="*/ 5 w 7"/>
                  <a:gd name="T5" fmla="*/ 3 h 67"/>
                  <a:gd name="T6" fmla="*/ 1 w 7"/>
                  <a:gd name="T7" fmla="*/ 58 h 67"/>
                  <a:gd name="T8" fmla="*/ 0 w 7"/>
                  <a:gd name="T9" fmla="*/ 64 h 67"/>
                  <a:gd name="T10" fmla="*/ 0 w 7"/>
                  <a:gd name="T11" fmla="*/ 66 h 67"/>
                  <a:gd name="T12" fmla="*/ 2 w 7"/>
                  <a:gd name="T13" fmla="*/ 67 h 67"/>
                  <a:gd name="T14" fmla="*/ 7 w 7"/>
                  <a:gd name="T1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67">
                    <a:moveTo>
                      <a:pt x="7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1" y="58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2" y="6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9" name="Freeform 2581"/>
              <p:cNvSpPr/>
              <p:nvPr/>
            </p:nvSpPr>
            <p:spPr bwMode="auto">
              <a:xfrm>
                <a:off x="6363" y="2410"/>
                <a:ext cx="7" cy="67"/>
              </a:xfrm>
              <a:custGeom>
                <a:avLst/>
                <a:gdLst>
                  <a:gd name="T0" fmla="*/ 7 w 7"/>
                  <a:gd name="T1" fmla="*/ 0 h 67"/>
                  <a:gd name="T2" fmla="*/ 5 w 7"/>
                  <a:gd name="T3" fmla="*/ 1 h 67"/>
                  <a:gd name="T4" fmla="*/ 5 w 7"/>
                  <a:gd name="T5" fmla="*/ 3 h 67"/>
                  <a:gd name="T6" fmla="*/ 1 w 7"/>
                  <a:gd name="T7" fmla="*/ 58 h 67"/>
                  <a:gd name="T8" fmla="*/ 0 w 7"/>
                  <a:gd name="T9" fmla="*/ 64 h 67"/>
                  <a:gd name="T10" fmla="*/ 0 w 7"/>
                  <a:gd name="T11" fmla="*/ 66 h 67"/>
                  <a:gd name="T12" fmla="*/ 2 w 7"/>
                  <a:gd name="T13" fmla="*/ 67 h 67"/>
                  <a:gd name="T14" fmla="*/ 7 w 7"/>
                  <a:gd name="T1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67">
                    <a:moveTo>
                      <a:pt x="7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1" y="58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2" y="6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0" name="Freeform 2582"/>
              <p:cNvSpPr/>
              <p:nvPr/>
            </p:nvSpPr>
            <p:spPr bwMode="auto">
              <a:xfrm>
                <a:off x="6456" y="237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1" name="Freeform 2583"/>
              <p:cNvSpPr/>
              <p:nvPr/>
            </p:nvSpPr>
            <p:spPr bwMode="auto">
              <a:xfrm>
                <a:off x="6456" y="237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2" name="Freeform 2584"/>
              <p:cNvSpPr/>
              <p:nvPr/>
            </p:nvSpPr>
            <p:spPr bwMode="auto">
              <a:xfrm>
                <a:off x="6452" y="2367"/>
                <a:ext cx="11" cy="5"/>
              </a:xfrm>
              <a:custGeom>
                <a:avLst/>
                <a:gdLst>
                  <a:gd name="T0" fmla="*/ 9 w 10"/>
                  <a:gd name="T1" fmla="*/ 0 h 5"/>
                  <a:gd name="T2" fmla="*/ 0 w 10"/>
                  <a:gd name="T3" fmla="*/ 4 h 5"/>
                  <a:gd name="T4" fmla="*/ 3 w 10"/>
                  <a:gd name="T5" fmla="*/ 5 h 5"/>
                  <a:gd name="T6" fmla="*/ 4 w 10"/>
                  <a:gd name="T7" fmla="*/ 4 h 5"/>
                  <a:gd name="T8" fmla="*/ 4 w 10"/>
                  <a:gd name="T9" fmla="*/ 5 h 5"/>
                  <a:gd name="T10" fmla="*/ 5 w 10"/>
                  <a:gd name="T11" fmla="*/ 5 h 5"/>
                  <a:gd name="T12" fmla="*/ 10 w 10"/>
                  <a:gd name="T13" fmla="*/ 0 h 5"/>
                  <a:gd name="T14" fmla="*/ 9 w 1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5">
                    <a:moveTo>
                      <a:pt x="9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3" name="Freeform 2585"/>
              <p:cNvSpPr/>
              <p:nvPr/>
            </p:nvSpPr>
            <p:spPr bwMode="auto">
              <a:xfrm>
                <a:off x="6462" y="2366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4" name="Freeform 2586"/>
              <p:cNvSpPr/>
              <p:nvPr/>
            </p:nvSpPr>
            <p:spPr bwMode="auto">
              <a:xfrm>
                <a:off x="6450" y="2371"/>
                <a:ext cx="8" cy="2"/>
              </a:xfrm>
              <a:custGeom>
                <a:avLst/>
                <a:gdLst>
                  <a:gd name="T0" fmla="*/ 2 w 8"/>
                  <a:gd name="T1" fmla="*/ 0 h 2"/>
                  <a:gd name="T2" fmla="*/ 0 w 8"/>
                  <a:gd name="T3" fmla="*/ 1 h 2"/>
                  <a:gd name="T4" fmla="*/ 7 w 8"/>
                  <a:gd name="T5" fmla="*/ 2 h 2"/>
                  <a:gd name="T6" fmla="*/ 8 w 8"/>
                  <a:gd name="T7" fmla="*/ 1 h 2"/>
                  <a:gd name="T8" fmla="*/ 7 w 8"/>
                  <a:gd name="T9" fmla="*/ 1 h 2"/>
                  <a:gd name="T10" fmla="*/ 6 w 8"/>
                  <a:gd name="T11" fmla="*/ 1 h 2"/>
                  <a:gd name="T12" fmla="*/ 2 w 8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">
                    <a:moveTo>
                      <a:pt x="2" y="0"/>
                    </a:moveTo>
                    <a:lnTo>
                      <a:pt x="0" y="1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5" name="Freeform 2587"/>
              <p:cNvSpPr/>
              <p:nvPr/>
            </p:nvSpPr>
            <p:spPr bwMode="auto">
              <a:xfrm>
                <a:off x="6450" y="2371"/>
                <a:ext cx="8" cy="2"/>
              </a:xfrm>
              <a:custGeom>
                <a:avLst/>
                <a:gdLst>
                  <a:gd name="T0" fmla="*/ 2 w 8"/>
                  <a:gd name="T1" fmla="*/ 0 h 2"/>
                  <a:gd name="T2" fmla="*/ 0 w 8"/>
                  <a:gd name="T3" fmla="*/ 1 h 2"/>
                  <a:gd name="T4" fmla="*/ 7 w 8"/>
                  <a:gd name="T5" fmla="*/ 2 h 2"/>
                  <a:gd name="T6" fmla="*/ 8 w 8"/>
                  <a:gd name="T7" fmla="*/ 1 h 2"/>
                  <a:gd name="T8" fmla="*/ 7 w 8"/>
                  <a:gd name="T9" fmla="*/ 1 h 2"/>
                  <a:gd name="T10" fmla="*/ 6 w 8"/>
                  <a:gd name="T11" fmla="*/ 1 h 2"/>
                  <a:gd name="T12" fmla="*/ 2 w 8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">
                    <a:moveTo>
                      <a:pt x="2" y="0"/>
                    </a:moveTo>
                    <a:lnTo>
                      <a:pt x="0" y="1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6" name="Freeform 2588"/>
              <p:cNvSpPr/>
              <p:nvPr/>
            </p:nvSpPr>
            <p:spPr bwMode="auto">
              <a:xfrm>
                <a:off x="6209" y="2056"/>
                <a:ext cx="90" cy="23"/>
              </a:xfrm>
              <a:custGeom>
                <a:avLst/>
                <a:gdLst>
                  <a:gd name="T0" fmla="*/ 59 w 85"/>
                  <a:gd name="T1" fmla="*/ 0 h 22"/>
                  <a:gd name="T2" fmla="*/ 1 w 85"/>
                  <a:gd name="T3" fmla="*/ 3 h 22"/>
                  <a:gd name="T4" fmla="*/ 0 w 85"/>
                  <a:gd name="T5" fmla="*/ 7 h 22"/>
                  <a:gd name="T6" fmla="*/ 85 w 85"/>
                  <a:gd name="T7" fmla="*/ 22 h 22"/>
                  <a:gd name="T8" fmla="*/ 85 w 85"/>
                  <a:gd name="T9" fmla="*/ 22 h 22"/>
                  <a:gd name="T10" fmla="*/ 59 w 85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22">
                    <a:moveTo>
                      <a:pt x="59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7" name="Freeform 2589"/>
              <p:cNvSpPr/>
              <p:nvPr/>
            </p:nvSpPr>
            <p:spPr bwMode="auto">
              <a:xfrm>
                <a:off x="6299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8" name="Freeform 2590"/>
              <p:cNvSpPr/>
              <p:nvPr/>
            </p:nvSpPr>
            <p:spPr bwMode="auto">
              <a:xfrm>
                <a:off x="6208" y="2056"/>
                <a:ext cx="95" cy="25"/>
              </a:xfrm>
              <a:custGeom>
                <a:avLst/>
                <a:gdLst>
                  <a:gd name="T0" fmla="*/ 66 w 95"/>
                  <a:gd name="T1" fmla="*/ 0 h 25"/>
                  <a:gd name="T2" fmla="*/ 64 w 95"/>
                  <a:gd name="T3" fmla="*/ 0 h 25"/>
                  <a:gd name="T4" fmla="*/ 91 w 95"/>
                  <a:gd name="T5" fmla="*/ 23 h 25"/>
                  <a:gd name="T6" fmla="*/ 91 w 95"/>
                  <a:gd name="T7" fmla="*/ 23 h 25"/>
                  <a:gd name="T8" fmla="*/ 91 w 95"/>
                  <a:gd name="T9" fmla="*/ 23 h 25"/>
                  <a:gd name="T10" fmla="*/ 1 w 95"/>
                  <a:gd name="T11" fmla="*/ 7 h 25"/>
                  <a:gd name="T12" fmla="*/ 0 w 95"/>
                  <a:gd name="T13" fmla="*/ 9 h 25"/>
                  <a:gd name="T14" fmla="*/ 95 w 95"/>
                  <a:gd name="T15" fmla="*/ 25 h 25"/>
                  <a:gd name="T16" fmla="*/ 95 w 95"/>
                  <a:gd name="T17" fmla="*/ 24 h 25"/>
                  <a:gd name="T18" fmla="*/ 66 w 95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25">
                    <a:moveTo>
                      <a:pt x="66" y="0"/>
                    </a:moveTo>
                    <a:lnTo>
                      <a:pt x="64" y="0"/>
                    </a:lnTo>
                    <a:lnTo>
                      <a:pt x="91" y="23"/>
                    </a:lnTo>
                    <a:lnTo>
                      <a:pt x="91" y="23"/>
                    </a:lnTo>
                    <a:lnTo>
                      <a:pt x="91" y="23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95" y="25"/>
                    </a:lnTo>
                    <a:lnTo>
                      <a:pt x="95" y="2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9" name="Freeform 2591"/>
              <p:cNvSpPr/>
              <p:nvPr/>
            </p:nvSpPr>
            <p:spPr bwMode="auto">
              <a:xfrm>
                <a:off x="6208" y="2056"/>
                <a:ext cx="95" cy="25"/>
              </a:xfrm>
              <a:custGeom>
                <a:avLst/>
                <a:gdLst>
                  <a:gd name="T0" fmla="*/ 66 w 95"/>
                  <a:gd name="T1" fmla="*/ 0 h 25"/>
                  <a:gd name="T2" fmla="*/ 64 w 95"/>
                  <a:gd name="T3" fmla="*/ 0 h 25"/>
                  <a:gd name="T4" fmla="*/ 91 w 95"/>
                  <a:gd name="T5" fmla="*/ 23 h 25"/>
                  <a:gd name="T6" fmla="*/ 91 w 95"/>
                  <a:gd name="T7" fmla="*/ 23 h 25"/>
                  <a:gd name="T8" fmla="*/ 91 w 95"/>
                  <a:gd name="T9" fmla="*/ 23 h 25"/>
                  <a:gd name="T10" fmla="*/ 1 w 95"/>
                  <a:gd name="T11" fmla="*/ 7 h 25"/>
                  <a:gd name="T12" fmla="*/ 0 w 95"/>
                  <a:gd name="T13" fmla="*/ 9 h 25"/>
                  <a:gd name="T14" fmla="*/ 95 w 95"/>
                  <a:gd name="T15" fmla="*/ 25 h 25"/>
                  <a:gd name="T16" fmla="*/ 95 w 95"/>
                  <a:gd name="T17" fmla="*/ 24 h 25"/>
                  <a:gd name="T18" fmla="*/ 66 w 95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25">
                    <a:moveTo>
                      <a:pt x="66" y="0"/>
                    </a:moveTo>
                    <a:lnTo>
                      <a:pt x="64" y="0"/>
                    </a:lnTo>
                    <a:lnTo>
                      <a:pt x="91" y="23"/>
                    </a:lnTo>
                    <a:lnTo>
                      <a:pt x="91" y="23"/>
                    </a:lnTo>
                    <a:lnTo>
                      <a:pt x="91" y="23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95" y="25"/>
                    </a:lnTo>
                    <a:lnTo>
                      <a:pt x="95" y="2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0" name="Freeform 2592"/>
              <p:cNvSpPr/>
              <p:nvPr/>
            </p:nvSpPr>
            <p:spPr bwMode="auto">
              <a:xfrm>
                <a:off x="6207" y="2059"/>
                <a:ext cx="3" cy="6"/>
              </a:xfrm>
              <a:custGeom>
                <a:avLst/>
                <a:gdLst>
                  <a:gd name="T0" fmla="*/ 3 w 3"/>
                  <a:gd name="T1" fmla="*/ 0 h 6"/>
                  <a:gd name="T2" fmla="*/ 2 w 3"/>
                  <a:gd name="T3" fmla="*/ 0 h 6"/>
                  <a:gd name="T4" fmla="*/ 0 w 3"/>
                  <a:gd name="T5" fmla="*/ 6 h 6"/>
                  <a:gd name="T6" fmla="*/ 1 w 3"/>
                  <a:gd name="T7" fmla="*/ 6 h 6"/>
                  <a:gd name="T8" fmla="*/ 2 w 3"/>
                  <a:gd name="T9" fmla="*/ 4 h 6"/>
                  <a:gd name="T10" fmla="*/ 3 w 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1" name="Freeform 2593"/>
              <p:cNvSpPr/>
              <p:nvPr/>
            </p:nvSpPr>
            <p:spPr bwMode="auto">
              <a:xfrm>
                <a:off x="6207" y="2059"/>
                <a:ext cx="3" cy="6"/>
              </a:xfrm>
              <a:custGeom>
                <a:avLst/>
                <a:gdLst>
                  <a:gd name="T0" fmla="*/ 3 w 3"/>
                  <a:gd name="T1" fmla="*/ 0 h 6"/>
                  <a:gd name="T2" fmla="*/ 2 w 3"/>
                  <a:gd name="T3" fmla="*/ 0 h 6"/>
                  <a:gd name="T4" fmla="*/ 0 w 3"/>
                  <a:gd name="T5" fmla="*/ 6 h 6"/>
                  <a:gd name="T6" fmla="*/ 1 w 3"/>
                  <a:gd name="T7" fmla="*/ 6 h 6"/>
                  <a:gd name="T8" fmla="*/ 2 w 3"/>
                  <a:gd name="T9" fmla="*/ 4 h 6"/>
                  <a:gd name="T10" fmla="*/ 3 w 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2" name="Freeform 2594"/>
              <p:cNvSpPr/>
              <p:nvPr/>
            </p:nvSpPr>
            <p:spPr bwMode="auto">
              <a:xfrm>
                <a:off x="6209" y="2053"/>
                <a:ext cx="65" cy="6"/>
              </a:xfrm>
              <a:custGeom>
                <a:avLst/>
                <a:gdLst>
                  <a:gd name="T0" fmla="*/ 64 w 65"/>
                  <a:gd name="T1" fmla="*/ 0 h 6"/>
                  <a:gd name="T2" fmla="*/ 0 w 65"/>
                  <a:gd name="T3" fmla="*/ 4 h 6"/>
                  <a:gd name="T4" fmla="*/ 0 w 65"/>
                  <a:gd name="T5" fmla="*/ 6 h 6"/>
                  <a:gd name="T6" fmla="*/ 1 w 65"/>
                  <a:gd name="T7" fmla="*/ 6 h 6"/>
                  <a:gd name="T8" fmla="*/ 63 w 65"/>
                  <a:gd name="T9" fmla="*/ 3 h 6"/>
                  <a:gd name="T10" fmla="*/ 65 w 65"/>
                  <a:gd name="T11" fmla="*/ 3 h 6"/>
                  <a:gd name="T12" fmla="*/ 64 w 6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">
                    <a:moveTo>
                      <a:pt x="64" y="0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63" y="3"/>
                    </a:lnTo>
                    <a:lnTo>
                      <a:pt x="65" y="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3" name="Freeform 2595"/>
              <p:cNvSpPr/>
              <p:nvPr/>
            </p:nvSpPr>
            <p:spPr bwMode="auto">
              <a:xfrm>
                <a:off x="6209" y="2053"/>
                <a:ext cx="65" cy="6"/>
              </a:xfrm>
              <a:custGeom>
                <a:avLst/>
                <a:gdLst>
                  <a:gd name="T0" fmla="*/ 64 w 65"/>
                  <a:gd name="T1" fmla="*/ 0 h 6"/>
                  <a:gd name="T2" fmla="*/ 0 w 65"/>
                  <a:gd name="T3" fmla="*/ 4 h 6"/>
                  <a:gd name="T4" fmla="*/ 0 w 65"/>
                  <a:gd name="T5" fmla="*/ 6 h 6"/>
                  <a:gd name="T6" fmla="*/ 1 w 65"/>
                  <a:gd name="T7" fmla="*/ 6 h 6"/>
                  <a:gd name="T8" fmla="*/ 63 w 65"/>
                  <a:gd name="T9" fmla="*/ 3 h 6"/>
                  <a:gd name="T10" fmla="*/ 65 w 65"/>
                  <a:gd name="T11" fmla="*/ 3 h 6"/>
                  <a:gd name="T12" fmla="*/ 64 w 6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">
                    <a:moveTo>
                      <a:pt x="64" y="0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63" y="3"/>
                    </a:lnTo>
                    <a:lnTo>
                      <a:pt x="65" y="3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4" name="Freeform 2596"/>
              <p:cNvSpPr/>
              <p:nvPr/>
            </p:nvSpPr>
            <p:spPr bwMode="auto">
              <a:xfrm>
                <a:off x="6303" y="208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5" name="Freeform 2597"/>
              <p:cNvSpPr/>
              <p:nvPr/>
            </p:nvSpPr>
            <p:spPr bwMode="auto">
              <a:xfrm>
                <a:off x="6303" y="2080"/>
                <a:ext cx="2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6" name="Freeform 2598"/>
              <p:cNvSpPr/>
              <p:nvPr/>
            </p:nvSpPr>
            <p:spPr bwMode="auto">
              <a:xfrm>
                <a:off x="6031" y="2053"/>
                <a:ext cx="93" cy="45"/>
              </a:xfrm>
              <a:custGeom>
                <a:avLst/>
                <a:gdLst>
                  <a:gd name="T0" fmla="*/ 59 w 88"/>
                  <a:gd name="T1" fmla="*/ 0 h 42"/>
                  <a:gd name="T2" fmla="*/ 56 w 88"/>
                  <a:gd name="T3" fmla="*/ 1 h 42"/>
                  <a:gd name="T4" fmla="*/ 53 w 88"/>
                  <a:gd name="T5" fmla="*/ 0 h 42"/>
                  <a:gd name="T6" fmla="*/ 0 w 88"/>
                  <a:gd name="T7" fmla="*/ 42 h 42"/>
                  <a:gd name="T8" fmla="*/ 88 w 88"/>
                  <a:gd name="T9" fmla="*/ 17 h 42"/>
                  <a:gd name="T10" fmla="*/ 59 w 88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42">
                    <a:moveTo>
                      <a:pt x="59" y="0"/>
                    </a:moveTo>
                    <a:cubicBezTo>
                      <a:pt x="58" y="0"/>
                      <a:pt x="57" y="1"/>
                      <a:pt x="56" y="1"/>
                    </a:cubicBezTo>
                    <a:cubicBezTo>
                      <a:pt x="55" y="1"/>
                      <a:pt x="54" y="1"/>
                      <a:pt x="5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7" name="Freeform 2599"/>
              <p:cNvSpPr/>
              <p:nvPr/>
            </p:nvSpPr>
            <p:spPr bwMode="auto">
              <a:xfrm>
                <a:off x="6087" y="2051"/>
                <a:ext cx="6" cy="3"/>
              </a:xfrm>
              <a:custGeom>
                <a:avLst/>
                <a:gdLst>
                  <a:gd name="T0" fmla="*/ 3 w 6"/>
                  <a:gd name="T1" fmla="*/ 0 h 3"/>
                  <a:gd name="T2" fmla="*/ 0 w 6"/>
                  <a:gd name="T3" fmla="*/ 2 h 3"/>
                  <a:gd name="T4" fmla="*/ 3 w 6"/>
                  <a:gd name="T5" fmla="*/ 3 h 3"/>
                  <a:gd name="T6" fmla="*/ 6 w 6"/>
                  <a:gd name="T7" fmla="*/ 2 h 3"/>
                  <a:gd name="T8" fmla="*/ 3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8" name="Freeform 2600"/>
              <p:cNvSpPr/>
              <p:nvPr/>
            </p:nvSpPr>
            <p:spPr bwMode="auto">
              <a:xfrm>
                <a:off x="6024" y="2049"/>
                <a:ext cx="102" cy="53"/>
              </a:xfrm>
              <a:custGeom>
                <a:avLst/>
                <a:gdLst>
                  <a:gd name="T0" fmla="*/ 62 w 96"/>
                  <a:gd name="T1" fmla="*/ 0 h 50"/>
                  <a:gd name="T2" fmla="*/ 61 w 96"/>
                  <a:gd name="T3" fmla="*/ 1 h 50"/>
                  <a:gd name="T4" fmla="*/ 61 w 96"/>
                  <a:gd name="T5" fmla="*/ 1 h 50"/>
                  <a:gd name="T6" fmla="*/ 0 w 96"/>
                  <a:gd name="T7" fmla="*/ 50 h 50"/>
                  <a:gd name="T8" fmla="*/ 96 w 96"/>
                  <a:gd name="T9" fmla="*/ 22 h 50"/>
                  <a:gd name="T10" fmla="*/ 94 w 96"/>
                  <a:gd name="T11" fmla="*/ 21 h 50"/>
                  <a:gd name="T12" fmla="*/ 6 w 96"/>
                  <a:gd name="T13" fmla="*/ 46 h 50"/>
                  <a:gd name="T14" fmla="*/ 59 w 96"/>
                  <a:gd name="T15" fmla="*/ 4 h 50"/>
                  <a:gd name="T16" fmla="*/ 62 w 96"/>
                  <a:gd name="T17" fmla="*/ 2 h 50"/>
                  <a:gd name="T18" fmla="*/ 61 w 96"/>
                  <a:gd name="T19" fmla="*/ 1 h 50"/>
                  <a:gd name="T20" fmla="*/ 62 w 96"/>
                  <a:gd name="T2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50">
                    <a:moveTo>
                      <a:pt x="62" y="0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2" y="0"/>
                      <a:pt x="62" y="0"/>
                      <a:pt x="6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9" name="Freeform 2601"/>
              <p:cNvSpPr/>
              <p:nvPr/>
            </p:nvSpPr>
            <p:spPr bwMode="auto">
              <a:xfrm>
                <a:off x="6089" y="2049"/>
                <a:ext cx="39" cy="23"/>
              </a:xfrm>
              <a:custGeom>
                <a:avLst/>
                <a:gdLst>
                  <a:gd name="T0" fmla="*/ 1 w 37"/>
                  <a:gd name="T1" fmla="*/ 0 h 22"/>
                  <a:gd name="T2" fmla="*/ 0 w 37"/>
                  <a:gd name="T3" fmla="*/ 1 h 22"/>
                  <a:gd name="T4" fmla="*/ 0 w 37"/>
                  <a:gd name="T5" fmla="*/ 1 h 22"/>
                  <a:gd name="T6" fmla="*/ 1 w 37"/>
                  <a:gd name="T7" fmla="*/ 0 h 22"/>
                  <a:gd name="T8" fmla="*/ 0 w 37"/>
                  <a:gd name="T9" fmla="*/ 1 h 22"/>
                  <a:gd name="T10" fmla="*/ 1 w 37"/>
                  <a:gd name="T11" fmla="*/ 2 h 22"/>
                  <a:gd name="T12" fmla="*/ 4 w 37"/>
                  <a:gd name="T13" fmla="*/ 4 h 22"/>
                  <a:gd name="T14" fmla="*/ 33 w 37"/>
                  <a:gd name="T15" fmla="*/ 21 h 22"/>
                  <a:gd name="T16" fmla="*/ 35 w 37"/>
                  <a:gd name="T17" fmla="*/ 22 h 22"/>
                  <a:gd name="T18" fmla="*/ 37 w 37"/>
                  <a:gd name="T19" fmla="*/ 21 h 22"/>
                  <a:gd name="T20" fmla="*/ 1 w 37"/>
                  <a:gd name="T2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2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0" name="Freeform 2602"/>
              <p:cNvSpPr>
                <a:spLocks noEditPoints="1"/>
              </p:cNvSpPr>
              <p:nvPr/>
            </p:nvSpPr>
            <p:spPr bwMode="auto">
              <a:xfrm>
                <a:off x="6098" y="2019"/>
                <a:ext cx="120" cy="84"/>
              </a:xfrm>
              <a:custGeom>
                <a:avLst/>
                <a:gdLst>
                  <a:gd name="T0" fmla="*/ 77 w 113"/>
                  <a:gd name="T1" fmla="*/ 41 h 80"/>
                  <a:gd name="T2" fmla="*/ 70 w 113"/>
                  <a:gd name="T3" fmla="*/ 45 h 80"/>
                  <a:gd name="T4" fmla="*/ 64 w 113"/>
                  <a:gd name="T5" fmla="*/ 41 h 80"/>
                  <a:gd name="T6" fmla="*/ 32 w 113"/>
                  <a:gd name="T7" fmla="*/ 51 h 80"/>
                  <a:gd name="T8" fmla="*/ 81 w 113"/>
                  <a:gd name="T9" fmla="*/ 80 h 80"/>
                  <a:gd name="T10" fmla="*/ 87 w 113"/>
                  <a:gd name="T11" fmla="*/ 78 h 80"/>
                  <a:gd name="T12" fmla="*/ 88 w 113"/>
                  <a:gd name="T13" fmla="*/ 78 h 80"/>
                  <a:gd name="T14" fmla="*/ 101 w 113"/>
                  <a:gd name="T15" fmla="*/ 45 h 80"/>
                  <a:gd name="T16" fmla="*/ 77 w 113"/>
                  <a:gd name="T17" fmla="*/ 41 h 80"/>
                  <a:gd name="T18" fmla="*/ 112 w 113"/>
                  <a:gd name="T19" fmla="*/ 0 h 80"/>
                  <a:gd name="T20" fmla="*/ 35 w 113"/>
                  <a:gd name="T21" fmla="*/ 19 h 80"/>
                  <a:gd name="T22" fmla="*/ 32 w 113"/>
                  <a:gd name="T23" fmla="*/ 21 h 80"/>
                  <a:gd name="T24" fmla="*/ 31 w 113"/>
                  <a:gd name="T25" fmla="*/ 21 h 80"/>
                  <a:gd name="T26" fmla="*/ 0 w 113"/>
                  <a:gd name="T27" fmla="*/ 28 h 80"/>
                  <a:gd name="T28" fmla="*/ 63 w 113"/>
                  <a:gd name="T29" fmla="*/ 36 h 80"/>
                  <a:gd name="T30" fmla="*/ 70 w 113"/>
                  <a:gd name="T31" fmla="*/ 31 h 80"/>
                  <a:gd name="T32" fmla="*/ 74 w 113"/>
                  <a:gd name="T33" fmla="*/ 32 h 80"/>
                  <a:gd name="T34" fmla="*/ 113 w 113"/>
                  <a:gd name="T35" fmla="*/ 1 h 80"/>
                  <a:gd name="T36" fmla="*/ 112 w 113"/>
                  <a:gd name="T3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80">
                    <a:moveTo>
                      <a:pt x="77" y="41"/>
                    </a:moveTo>
                    <a:cubicBezTo>
                      <a:pt x="75" y="43"/>
                      <a:pt x="73" y="45"/>
                      <a:pt x="70" y="45"/>
                    </a:cubicBezTo>
                    <a:cubicBezTo>
                      <a:pt x="67" y="45"/>
                      <a:pt x="65" y="44"/>
                      <a:pt x="64" y="4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3" y="79"/>
                      <a:pt x="85" y="78"/>
                      <a:pt x="87" y="78"/>
                    </a:cubicBezTo>
                    <a:cubicBezTo>
                      <a:pt x="87" y="78"/>
                      <a:pt x="88" y="78"/>
                      <a:pt x="88" y="78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77" y="41"/>
                      <a:pt x="77" y="41"/>
                      <a:pt x="77" y="41"/>
                    </a:cubicBezTo>
                    <a:moveTo>
                      <a:pt x="112" y="0"/>
                    </a:move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20"/>
                      <a:pt x="34" y="21"/>
                      <a:pt x="32" y="21"/>
                    </a:cubicBezTo>
                    <a:cubicBezTo>
                      <a:pt x="32" y="21"/>
                      <a:pt x="32" y="21"/>
                      <a:pt x="31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4" y="33"/>
                      <a:pt x="67" y="31"/>
                      <a:pt x="70" y="31"/>
                    </a:cubicBezTo>
                    <a:cubicBezTo>
                      <a:pt x="72" y="31"/>
                      <a:pt x="73" y="31"/>
                      <a:pt x="74" y="3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0"/>
                      <a:pt x="11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1" name="Freeform 2603"/>
              <p:cNvSpPr/>
              <p:nvPr/>
            </p:nvSpPr>
            <p:spPr bwMode="auto">
              <a:xfrm>
                <a:off x="6184" y="2101"/>
                <a:ext cx="7" cy="5"/>
              </a:xfrm>
              <a:custGeom>
                <a:avLst/>
                <a:gdLst>
                  <a:gd name="T0" fmla="*/ 6 w 7"/>
                  <a:gd name="T1" fmla="*/ 0 h 5"/>
                  <a:gd name="T2" fmla="*/ 0 w 7"/>
                  <a:gd name="T3" fmla="*/ 2 h 5"/>
                  <a:gd name="T4" fmla="*/ 5 w 7"/>
                  <a:gd name="T5" fmla="*/ 5 h 5"/>
                  <a:gd name="T6" fmla="*/ 7 w 7"/>
                  <a:gd name="T7" fmla="*/ 0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2" name="Freeform 2604"/>
              <p:cNvSpPr/>
              <p:nvPr/>
            </p:nvSpPr>
            <p:spPr bwMode="auto">
              <a:xfrm>
                <a:off x="6217" y="201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3" name="Freeform 2605"/>
              <p:cNvSpPr>
                <a:spLocks noEditPoints="1"/>
              </p:cNvSpPr>
              <p:nvPr/>
            </p:nvSpPr>
            <p:spPr bwMode="auto">
              <a:xfrm>
                <a:off x="6165" y="2051"/>
                <a:ext cx="15" cy="15"/>
              </a:xfrm>
              <a:custGeom>
                <a:avLst/>
                <a:gdLst>
                  <a:gd name="T0" fmla="*/ 7 w 14"/>
                  <a:gd name="T1" fmla="*/ 9 h 14"/>
                  <a:gd name="T2" fmla="*/ 1 w 14"/>
                  <a:gd name="T3" fmla="*/ 10 h 14"/>
                  <a:gd name="T4" fmla="*/ 7 w 14"/>
                  <a:gd name="T5" fmla="*/ 14 h 14"/>
                  <a:gd name="T6" fmla="*/ 14 w 14"/>
                  <a:gd name="T7" fmla="*/ 10 h 14"/>
                  <a:gd name="T8" fmla="*/ 7 w 14"/>
                  <a:gd name="T9" fmla="*/ 9 h 14"/>
                  <a:gd name="T10" fmla="*/ 7 w 14"/>
                  <a:gd name="T11" fmla="*/ 0 h 14"/>
                  <a:gd name="T12" fmla="*/ 0 w 14"/>
                  <a:gd name="T13" fmla="*/ 5 h 14"/>
                  <a:gd name="T14" fmla="*/ 6 w 14"/>
                  <a:gd name="T15" fmla="*/ 5 h 14"/>
                  <a:gd name="T16" fmla="*/ 11 w 14"/>
                  <a:gd name="T17" fmla="*/ 1 h 14"/>
                  <a:gd name="T18" fmla="*/ 7 w 14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9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2" y="13"/>
                      <a:pt x="4" y="14"/>
                      <a:pt x="7" y="14"/>
                    </a:cubicBezTo>
                    <a:cubicBezTo>
                      <a:pt x="10" y="14"/>
                      <a:pt x="12" y="12"/>
                      <a:pt x="14" y="10"/>
                    </a:cubicBezTo>
                    <a:cubicBezTo>
                      <a:pt x="7" y="9"/>
                      <a:pt x="7" y="9"/>
                      <a:pt x="7" y="9"/>
                    </a:cubicBezTo>
                    <a:moveTo>
                      <a:pt x="7" y="0"/>
                    </a:moveTo>
                    <a:cubicBezTo>
                      <a:pt x="4" y="0"/>
                      <a:pt x="1" y="2"/>
                      <a:pt x="0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9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4" name="Freeform 2606"/>
              <p:cNvSpPr/>
              <p:nvPr/>
            </p:nvSpPr>
            <p:spPr bwMode="auto">
              <a:xfrm>
                <a:off x="6131" y="2039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2 h 2"/>
                  <a:gd name="T4" fmla="*/ 1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4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5" name="Freeform 2607"/>
              <p:cNvSpPr/>
              <p:nvPr/>
            </p:nvSpPr>
            <p:spPr bwMode="auto">
              <a:xfrm>
                <a:off x="6172" y="2060"/>
                <a:ext cx="33" cy="6"/>
              </a:xfrm>
              <a:custGeom>
                <a:avLst/>
                <a:gdLst>
                  <a:gd name="T0" fmla="*/ 8 w 33"/>
                  <a:gd name="T1" fmla="*/ 0 h 6"/>
                  <a:gd name="T2" fmla="*/ 0 w 33"/>
                  <a:gd name="T3" fmla="*/ 0 h 6"/>
                  <a:gd name="T4" fmla="*/ 0 w 33"/>
                  <a:gd name="T5" fmla="*/ 1 h 6"/>
                  <a:gd name="T6" fmla="*/ 8 w 33"/>
                  <a:gd name="T7" fmla="*/ 2 h 6"/>
                  <a:gd name="T8" fmla="*/ 33 w 33"/>
                  <a:gd name="T9" fmla="*/ 6 h 6"/>
                  <a:gd name="T10" fmla="*/ 33 w 33"/>
                  <a:gd name="T11" fmla="*/ 4 h 6"/>
                  <a:gd name="T12" fmla="*/ 8 w 33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">
                    <a:moveTo>
                      <a:pt x="8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8" y="2"/>
                    </a:lnTo>
                    <a:lnTo>
                      <a:pt x="33" y="6"/>
                    </a:lnTo>
                    <a:lnTo>
                      <a:pt x="33" y="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6" name="Freeform 2608"/>
              <p:cNvSpPr/>
              <p:nvPr/>
            </p:nvSpPr>
            <p:spPr bwMode="auto">
              <a:xfrm>
                <a:off x="6172" y="2060"/>
                <a:ext cx="33" cy="6"/>
              </a:xfrm>
              <a:custGeom>
                <a:avLst/>
                <a:gdLst>
                  <a:gd name="T0" fmla="*/ 8 w 33"/>
                  <a:gd name="T1" fmla="*/ 0 h 6"/>
                  <a:gd name="T2" fmla="*/ 0 w 33"/>
                  <a:gd name="T3" fmla="*/ 0 h 6"/>
                  <a:gd name="T4" fmla="*/ 0 w 33"/>
                  <a:gd name="T5" fmla="*/ 1 h 6"/>
                  <a:gd name="T6" fmla="*/ 8 w 33"/>
                  <a:gd name="T7" fmla="*/ 2 h 6"/>
                  <a:gd name="T8" fmla="*/ 33 w 33"/>
                  <a:gd name="T9" fmla="*/ 6 h 6"/>
                  <a:gd name="T10" fmla="*/ 33 w 33"/>
                  <a:gd name="T11" fmla="*/ 4 h 6"/>
                  <a:gd name="T12" fmla="*/ 8 w 33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">
                    <a:moveTo>
                      <a:pt x="8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8" y="2"/>
                    </a:lnTo>
                    <a:lnTo>
                      <a:pt x="33" y="6"/>
                    </a:lnTo>
                    <a:lnTo>
                      <a:pt x="33" y="4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7" name="Freeform 2609"/>
              <p:cNvSpPr>
                <a:spLocks noEditPoints="1"/>
              </p:cNvSpPr>
              <p:nvPr/>
            </p:nvSpPr>
            <p:spPr bwMode="auto">
              <a:xfrm>
                <a:off x="6094" y="2048"/>
                <a:ext cx="78" cy="24"/>
              </a:xfrm>
              <a:custGeom>
                <a:avLst/>
                <a:gdLst>
                  <a:gd name="T0" fmla="*/ 72 w 74"/>
                  <a:gd name="T1" fmla="*/ 10 h 23"/>
                  <a:gd name="T2" fmla="*/ 34 w 74"/>
                  <a:gd name="T3" fmla="*/ 22 h 23"/>
                  <a:gd name="T4" fmla="*/ 36 w 74"/>
                  <a:gd name="T5" fmla="*/ 23 h 23"/>
                  <a:gd name="T6" fmla="*/ 68 w 74"/>
                  <a:gd name="T7" fmla="*/ 13 h 23"/>
                  <a:gd name="T8" fmla="*/ 74 w 74"/>
                  <a:gd name="T9" fmla="*/ 12 h 23"/>
                  <a:gd name="T10" fmla="*/ 74 w 74"/>
                  <a:gd name="T11" fmla="*/ 11 h 23"/>
                  <a:gd name="T12" fmla="*/ 74 w 74"/>
                  <a:gd name="T13" fmla="*/ 11 h 23"/>
                  <a:gd name="T14" fmla="*/ 74 w 74"/>
                  <a:gd name="T15" fmla="*/ 11 h 23"/>
                  <a:gd name="T16" fmla="*/ 72 w 74"/>
                  <a:gd name="T17" fmla="*/ 11 h 23"/>
                  <a:gd name="T18" fmla="*/ 72 w 74"/>
                  <a:gd name="T19" fmla="*/ 10 h 23"/>
                  <a:gd name="T20" fmla="*/ 4 w 74"/>
                  <a:gd name="T21" fmla="*/ 0 h 23"/>
                  <a:gd name="T22" fmla="*/ 0 w 74"/>
                  <a:gd name="T23" fmla="*/ 1 h 23"/>
                  <a:gd name="T24" fmla="*/ 72 w 74"/>
                  <a:gd name="T25" fmla="*/ 10 h 23"/>
                  <a:gd name="T26" fmla="*/ 73 w 74"/>
                  <a:gd name="T27" fmla="*/ 9 h 23"/>
                  <a:gd name="T28" fmla="*/ 73 w 74"/>
                  <a:gd name="T29" fmla="*/ 8 h 23"/>
                  <a:gd name="T30" fmla="*/ 67 w 74"/>
                  <a:gd name="T31" fmla="*/ 8 h 23"/>
                  <a:gd name="T32" fmla="*/ 4 w 74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3">
                    <a:moveTo>
                      <a:pt x="72" y="1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3" y="11"/>
                      <a:pt x="73" y="11"/>
                      <a:pt x="72" y="11"/>
                    </a:cubicBezTo>
                    <a:cubicBezTo>
                      <a:pt x="72" y="10"/>
                      <a:pt x="72" y="10"/>
                      <a:pt x="72" y="10"/>
                    </a:cubicBezTo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9"/>
                      <a:pt x="73" y="9"/>
                      <a:pt x="73" y="9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8" name="Freeform 2610"/>
              <p:cNvSpPr>
                <a:spLocks noEditPoints="1"/>
              </p:cNvSpPr>
              <p:nvPr/>
            </p:nvSpPr>
            <p:spPr bwMode="auto">
              <a:xfrm>
                <a:off x="6090" y="2015"/>
                <a:ext cx="132" cy="92"/>
              </a:xfrm>
              <a:custGeom>
                <a:avLst/>
                <a:gdLst>
                  <a:gd name="T0" fmla="*/ 109 w 125"/>
                  <a:gd name="T1" fmla="*/ 46 h 87"/>
                  <a:gd name="T2" fmla="*/ 109 w 125"/>
                  <a:gd name="T3" fmla="*/ 48 h 87"/>
                  <a:gd name="T4" fmla="*/ 96 w 125"/>
                  <a:gd name="T5" fmla="*/ 81 h 87"/>
                  <a:gd name="T6" fmla="*/ 94 w 125"/>
                  <a:gd name="T7" fmla="*/ 86 h 87"/>
                  <a:gd name="T8" fmla="*/ 89 w 125"/>
                  <a:gd name="T9" fmla="*/ 83 h 87"/>
                  <a:gd name="T10" fmla="*/ 40 w 125"/>
                  <a:gd name="T11" fmla="*/ 54 h 87"/>
                  <a:gd name="T12" fmla="*/ 38 w 125"/>
                  <a:gd name="T13" fmla="*/ 53 h 87"/>
                  <a:gd name="T14" fmla="*/ 36 w 125"/>
                  <a:gd name="T15" fmla="*/ 53 h 87"/>
                  <a:gd name="T16" fmla="*/ 93 w 125"/>
                  <a:gd name="T17" fmla="*/ 87 h 87"/>
                  <a:gd name="T18" fmla="*/ 94 w 125"/>
                  <a:gd name="T19" fmla="*/ 87 h 87"/>
                  <a:gd name="T20" fmla="*/ 95 w 125"/>
                  <a:gd name="T21" fmla="*/ 87 h 87"/>
                  <a:gd name="T22" fmla="*/ 95 w 125"/>
                  <a:gd name="T23" fmla="*/ 87 h 87"/>
                  <a:gd name="T24" fmla="*/ 111 w 125"/>
                  <a:gd name="T25" fmla="*/ 47 h 87"/>
                  <a:gd name="T26" fmla="*/ 109 w 125"/>
                  <a:gd name="T27" fmla="*/ 46 h 87"/>
                  <a:gd name="T28" fmla="*/ 125 w 125"/>
                  <a:gd name="T29" fmla="*/ 0 h 87"/>
                  <a:gd name="T30" fmla="*/ 0 w 125"/>
                  <a:gd name="T31" fmla="*/ 32 h 87"/>
                  <a:gd name="T32" fmla="*/ 4 w 125"/>
                  <a:gd name="T33" fmla="*/ 32 h 87"/>
                  <a:gd name="T34" fmla="*/ 8 w 125"/>
                  <a:gd name="T35" fmla="*/ 31 h 87"/>
                  <a:gd name="T36" fmla="*/ 39 w 125"/>
                  <a:gd name="T37" fmla="*/ 24 h 87"/>
                  <a:gd name="T38" fmla="*/ 43 w 125"/>
                  <a:gd name="T39" fmla="*/ 22 h 87"/>
                  <a:gd name="T40" fmla="*/ 120 w 125"/>
                  <a:gd name="T41" fmla="*/ 3 h 87"/>
                  <a:gd name="T42" fmla="*/ 122 w 125"/>
                  <a:gd name="T43" fmla="*/ 2 h 87"/>
                  <a:gd name="T44" fmla="*/ 125 w 125"/>
                  <a:gd name="T4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5" h="87">
                    <a:moveTo>
                      <a:pt x="109" y="46"/>
                    </a:moveTo>
                    <a:cubicBezTo>
                      <a:pt x="109" y="48"/>
                      <a:pt x="109" y="48"/>
                      <a:pt x="109" y="48"/>
                    </a:cubicBezTo>
                    <a:cubicBezTo>
                      <a:pt x="96" y="81"/>
                      <a:pt x="96" y="81"/>
                      <a:pt x="96" y="81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7"/>
                      <a:pt x="95" y="87"/>
                      <a:pt x="95" y="87"/>
                    </a:cubicBezTo>
                    <a:cubicBezTo>
                      <a:pt x="95" y="87"/>
                      <a:pt x="95" y="87"/>
                      <a:pt x="95" y="87"/>
                    </a:cubicBezTo>
                    <a:cubicBezTo>
                      <a:pt x="111" y="47"/>
                      <a:pt x="111" y="47"/>
                      <a:pt x="111" y="47"/>
                    </a:cubicBezTo>
                    <a:cubicBezTo>
                      <a:pt x="109" y="46"/>
                      <a:pt x="109" y="46"/>
                      <a:pt x="109" y="46"/>
                    </a:cubicBezTo>
                    <a:moveTo>
                      <a:pt x="125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122" y="2"/>
                      <a:pt x="122" y="2"/>
                      <a:pt x="122" y="2"/>
                    </a:cubicBezTo>
                    <a:cubicBezTo>
                      <a:pt x="125" y="0"/>
                      <a:pt x="125" y="0"/>
                      <a:pt x="12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9" name="Freeform 2611"/>
              <p:cNvSpPr/>
              <p:nvPr/>
            </p:nvSpPr>
            <p:spPr bwMode="auto">
              <a:xfrm>
                <a:off x="6170" y="2014"/>
                <a:ext cx="56" cy="46"/>
              </a:xfrm>
              <a:custGeom>
                <a:avLst/>
                <a:gdLst>
                  <a:gd name="T0" fmla="*/ 53 w 53"/>
                  <a:gd name="T1" fmla="*/ 0 h 43"/>
                  <a:gd name="T2" fmla="*/ 49 w 53"/>
                  <a:gd name="T3" fmla="*/ 1 h 43"/>
                  <a:gd name="T4" fmla="*/ 46 w 53"/>
                  <a:gd name="T5" fmla="*/ 3 h 43"/>
                  <a:gd name="T6" fmla="*/ 45 w 53"/>
                  <a:gd name="T7" fmla="*/ 5 h 43"/>
                  <a:gd name="T8" fmla="*/ 6 w 53"/>
                  <a:gd name="T9" fmla="*/ 36 h 43"/>
                  <a:gd name="T10" fmla="*/ 1 w 53"/>
                  <a:gd name="T11" fmla="*/ 40 h 43"/>
                  <a:gd name="T12" fmla="*/ 1 w 53"/>
                  <a:gd name="T13" fmla="*/ 41 h 43"/>
                  <a:gd name="T14" fmla="*/ 0 w 53"/>
                  <a:gd name="T15" fmla="*/ 42 h 43"/>
                  <a:gd name="T16" fmla="*/ 2 w 53"/>
                  <a:gd name="T17" fmla="*/ 42 h 43"/>
                  <a:gd name="T18" fmla="*/ 0 w 53"/>
                  <a:gd name="T19" fmla="*/ 42 h 43"/>
                  <a:gd name="T20" fmla="*/ 0 w 53"/>
                  <a:gd name="T21" fmla="*/ 43 h 43"/>
                  <a:gd name="T22" fmla="*/ 2 w 53"/>
                  <a:gd name="T23" fmla="*/ 43 h 43"/>
                  <a:gd name="T24" fmla="*/ 2 w 53"/>
                  <a:gd name="T25" fmla="*/ 43 h 43"/>
                  <a:gd name="T26" fmla="*/ 2 w 53"/>
                  <a:gd name="T27" fmla="*/ 43 h 43"/>
                  <a:gd name="T28" fmla="*/ 9 w 53"/>
                  <a:gd name="T29" fmla="*/ 43 h 43"/>
                  <a:gd name="T30" fmla="*/ 2 w 53"/>
                  <a:gd name="T31" fmla="*/ 42 h 43"/>
                  <a:gd name="T32" fmla="*/ 53 w 53"/>
                  <a:gd name="T3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3" h="43">
                    <a:moveTo>
                      <a:pt x="53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0" y="41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3"/>
                    </a:cubicBezTo>
                    <a:cubicBezTo>
                      <a:pt x="1" y="43"/>
                      <a:pt x="1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0" name="Freeform 2612"/>
              <p:cNvSpPr/>
              <p:nvPr/>
            </p:nvSpPr>
            <p:spPr bwMode="auto">
              <a:xfrm>
                <a:off x="6188" y="2107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  <a:gd name="T8" fmla="*/ 2 w 2"/>
                  <a:gd name="T9" fmla="*/ 0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1" name="Freeform 2613"/>
              <p:cNvSpPr/>
              <p:nvPr/>
            </p:nvSpPr>
            <p:spPr bwMode="auto">
              <a:xfrm>
                <a:off x="6187" y="2059"/>
                <a:ext cx="20" cy="4"/>
              </a:xfrm>
              <a:custGeom>
                <a:avLst/>
                <a:gdLst>
                  <a:gd name="T0" fmla="*/ 20 w 20"/>
                  <a:gd name="T1" fmla="*/ 0 h 4"/>
                  <a:gd name="T2" fmla="*/ 0 w 20"/>
                  <a:gd name="T3" fmla="*/ 1 h 4"/>
                  <a:gd name="T4" fmla="*/ 19 w 20"/>
                  <a:gd name="T5" fmla="*/ 4 h 4"/>
                  <a:gd name="T6" fmla="*/ 20 w 2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4">
                    <a:moveTo>
                      <a:pt x="20" y="0"/>
                    </a:moveTo>
                    <a:lnTo>
                      <a:pt x="0" y="1"/>
                    </a:lnTo>
                    <a:lnTo>
                      <a:pt x="19" y="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2" name="Freeform 2614"/>
              <p:cNvSpPr/>
              <p:nvPr/>
            </p:nvSpPr>
            <p:spPr bwMode="auto">
              <a:xfrm>
                <a:off x="6187" y="2059"/>
                <a:ext cx="20" cy="4"/>
              </a:xfrm>
              <a:custGeom>
                <a:avLst/>
                <a:gdLst>
                  <a:gd name="T0" fmla="*/ 20 w 20"/>
                  <a:gd name="T1" fmla="*/ 0 h 4"/>
                  <a:gd name="T2" fmla="*/ 0 w 20"/>
                  <a:gd name="T3" fmla="*/ 1 h 4"/>
                  <a:gd name="T4" fmla="*/ 19 w 20"/>
                  <a:gd name="T5" fmla="*/ 4 h 4"/>
                  <a:gd name="T6" fmla="*/ 20 w 2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4">
                    <a:moveTo>
                      <a:pt x="20" y="0"/>
                    </a:moveTo>
                    <a:lnTo>
                      <a:pt x="0" y="1"/>
                    </a:lnTo>
                    <a:lnTo>
                      <a:pt x="19" y="4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3" name="Freeform 2615"/>
              <p:cNvSpPr/>
              <p:nvPr/>
            </p:nvSpPr>
            <p:spPr bwMode="auto">
              <a:xfrm>
                <a:off x="6180" y="2060"/>
                <a:ext cx="26" cy="4"/>
              </a:xfrm>
              <a:custGeom>
                <a:avLst/>
                <a:gdLst>
                  <a:gd name="T0" fmla="*/ 7 w 26"/>
                  <a:gd name="T1" fmla="*/ 0 h 4"/>
                  <a:gd name="T2" fmla="*/ 0 w 26"/>
                  <a:gd name="T3" fmla="*/ 0 h 4"/>
                  <a:gd name="T4" fmla="*/ 25 w 26"/>
                  <a:gd name="T5" fmla="*/ 4 h 4"/>
                  <a:gd name="T6" fmla="*/ 26 w 26"/>
                  <a:gd name="T7" fmla="*/ 3 h 4"/>
                  <a:gd name="T8" fmla="*/ 7 w 2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">
                    <a:moveTo>
                      <a:pt x="7" y="0"/>
                    </a:moveTo>
                    <a:lnTo>
                      <a:pt x="0" y="0"/>
                    </a:lnTo>
                    <a:lnTo>
                      <a:pt x="25" y="4"/>
                    </a:lnTo>
                    <a:lnTo>
                      <a:pt x="26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4" name="Freeform 2616"/>
              <p:cNvSpPr/>
              <p:nvPr/>
            </p:nvSpPr>
            <p:spPr bwMode="auto">
              <a:xfrm>
                <a:off x="6180" y="2060"/>
                <a:ext cx="26" cy="4"/>
              </a:xfrm>
              <a:custGeom>
                <a:avLst/>
                <a:gdLst>
                  <a:gd name="T0" fmla="*/ 7 w 26"/>
                  <a:gd name="T1" fmla="*/ 0 h 4"/>
                  <a:gd name="T2" fmla="*/ 0 w 26"/>
                  <a:gd name="T3" fmla="*/ 0 h 4"/>
                  <a:gd name="T4" fmla="*/ 25 w 26"/>
                  <a:gd name="T5" fmla="*/ 4 h 4"/>
                  <a:gd name="T6" fmla="*/ 26 w 26"/>
                  <a:gd name="T7" fmla="*/ 3 h 4"/>
                  <a:gd name="T8" fmla="*/ 7 w 2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">
                    <a:moveTo>
                      <a:pt x="7" y="0"/>
                    </a:moveTo>
                    <a:lnTo>
                      <a:pt x="0" y="0"/>
                    </a:lnTo>
                    <a:lnTo>
                      <a:pt x="25" y="4"/>
                    </a:lnTo>
                    <a:lnTo>
                      <a:pt x="26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2" name="Group 2818"/>
            <p:cNvGrpSpPr/>
            <p:nvPr/>
          </p:nvGrpSpPr>
          <p:grpSpPr bwMode="auto">
            <a:xfrm>
              <a:off x="6024" y="1967"/>
              <a:ext cx="812" cy="581"/>
              <a:chOff x="6024" y="1967"/>
              <a:chExt cx="812" cy="581"/>
            </a:xfrm>
          </p:grpSpPr>
          <p:sp>
            <p:nvSpPr>
              <p:cNvPr id="2095" name="Freeform 2618"/>
              <p:cNvSpPr/>
              <p:nvPr/>
            </p:nvSpPr>
            <p:spPr bwMode="auto">
              <a:xfrm>
                <a:off x="6205" y="2059"/>
                <a:ext cx="4" cy="6"/>
              </a:xfrm>
              <a:custGeom>
                <a:avLst/>
                <a:gdLst>
                  <a:gd name="T0" fmla="*/ 4 w 4"/>
                  <a:gd name="T1" fmla="*/ 0 h 6"/>
                  <a:gd name="T2" fmla="*/ 2 w 4"/>
                  <a:gd name="T3" fmla="*/ 0 h 6"/>
                  <a:gd name="T4" fmla="*/ 1 w 4"/>
                  <a:gd name="T5" fmla="*/ 4 h 6"/>
                  <a:gd name="T6" fmla="*/ 0 w 4"/>
                  <a:gd name="T7" fmla="*/ 5 h 6"/>
                  <a:gd name="T8" fmla="*/ 2 w 4"/>
                  <a:gd name="T9" fmla="*/ 6 h 6"/>
                  <a:gd name="T10" fmla="*/ 4 w 4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6" name="Freeform 2619"/>
              <p:cNvSpPr/>
              <p:nvPr/>
            </p:nvSpPr>
            <p:spPr bwMode="auto">
              <a:xfrm>
                <a:off x="6205" y="2059"/>
                <a:ext cx="4" cy="6"/>
              </a:xfrm>
              <a:custGeom>
                <a:avLst/>
                <a:gdLst>
                  <a:gd name="T0" fmla="*/ 4 w 4"/>
                  <a:gd name="T1" fmla="*/ 0 h 6"/>
                  <a:gd name="T2" fmla="*/ 2 w 4"/>
                  <a:gd name="T3" fmla="*/ 0 h 6"/>
                  <a:gd name="T4" fmla="*/ 1 w 4"/>
                  <a:gd name="T5" fmla="*/ 4 h 6"/>
                  <a:gd name="T6" fmla="*/ 0 w 4"/>
                  <a:gd name="T7" fmla="*/ 5 h 6"/>
                  <a:gd name="T8" fmla="*/ 2 w 4"/>
                  <a:gd name="T9" fmla="*/ 6 h 6"/>
                  <a:gd name="T10" fmla="*/ 4 w 4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7" name="Freeform 2620"/>
              <p:cNvSpPr/>
              <p:nvPr/>
            </p:nvSpPr>
            <p:spPr bwMode="auto">
              <a:xfrm>
                <a:off x="6172" y="2057"/>
                <a:ext cx="37" cy="3"/>
              </a:xfrm>
              <a:custGeom>
                <a:avLst/>
                <a:gdLst>
                  <a:gd name="T0" fmla="*/ 37 w 37"/>
                  <a:gd name="T1" fmla="*/ 0 h 3"/>
                  <a:gd name="T2" fmla="*/ 0 w 37"/>
                  <a:gd name="T3" fmla="*/ 2 h 3"/>
                  <a:gd name="T4" fmla="*/ 8 w 37"/>
                  <a:gd name="T5" fmla="*/ 3 h 3"/>
                  <a:gd name="T6" fmla="*/ 15 w 37"/>
                  <a:gd name="T7" fmla="*/ 3 h 3"/>
                  <a:gd name="T8" fmla="*/ 35 w 37"/>
                  <a:gd name="T9" fmla="*/ 2 h 3"/>
                  <a:gd name="T10" fmla="*/ 37 w 37"/>
                  <a:gd name="T11" fmla="*/ 2 h 3"/>
                  <a:gd name="T12" fmla="*/ 37 w 3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">
                    <a:moveTo>
                      <a:pt x="37" y="0"/>
                    </a:moveTo>
                    <a:lnTo>
                      <a:pt x="0" y="2"/>
                    </a:lnTo>
                    <a:lnTo>
                      <a:pt x="8" y="3"/>
                    </a:lnTo>
                    <a:lnTo>
                      <a:pt x="15" y="3"/>
                    </a:lnTo>
                    <a:lnTo>
                      <a:pt x="35" y="2"/>
                    </a:lnTo>
                    <a:lnTo>
                      <a:pt x="37" y="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8" name="Freeform 2621"/>
              <p:cNvSpPr/>
              <p:nvPr/>
            </p:nvSpPr>
            <p:spPr bwMode="auto">
              <a:xfrm>
                <a:off x="6172" y="2057"/>
                <a:ext cx="37" cy="3"/>
              </a:xfrm>
              <a:custGeom>
                <a:avLst/>
                <a:gdLst>
                  <a:gd name="T0" fmla="*/ 37 w 37"/>
                  <a:gd name="T1" fmla="*/ 0 h 3"/>
                  <a:gd name="T2" fmla="*/ 0 w 37"/>
                  <a:gd name="T3" fmla="*/ 2 h 3"/>
                  <a:gd name="T4" fmla="*/ 8 w 37"/>
                  <a:gd name="T5" fmla="*/ 3 h 3"/>
                  <a:gd name="T6" fmla="*/ 15 w 37"/>
                  <a:gd name="T7" fmla="*/ 3 h 3"/>
                  <a:gd name="T8" fmla="*/ 35 w 37"/>
                  <a:gd name="T9" fmla="*/ 2 h 3"/>
                  <a:gd name="T10" fmla="*/ 37 w 37"/>
                  <a:gd name="T11" fmla="*/ 2 h 3"/>
                  <a:gd name="T12" fmla="*/ 37 w 3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">
                    <a:moveTo>
                      <a:pt x="37" y="0"/>
                    </a:moveTo>
                    <a:lnTo>
                      <a:pt x="0" y="2"/>
                    </a:lnTo>
                    <a:lnTo>
                      <a:pt x="8" y="3"/>
                    </a:lnTo>
                    <a:lnTo>
                      <a:pt x="15" y="3"/>
                    </a:lnTo>
                    <a:lnTo>
                      <a:pt x="35" y="2"/>
                    </a:lnTo>
                    <a:lnTo>
                      <a:pt x="37" y="2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9" name="Freeform 2622"/>
              <p:cNvSpPr/>
              <p:nvPr/>
            </p:nvSpPr>
            <p:spPr bwMode="auto">
              <a:xfrm>
                <a:off x="6097" y="2051"/>
                <a:ext cx="67" cy="19"/>
              </a:xfrm>
              <a:custGeom>
                <a:avLst/>
                <a:gdLst>
                  <a:gd name="T0" fmla="*/ 0 w 67"/>
                  <a:gd name="T1" fmla="*/ 0 h 19"/>
                  <a:gd name="T2" fmla="*/ 31 w 67"/>
                  <a:gd name="T3" fmla="*/ 19 h 19"/>
                  <a:gd name="T4" fmla="*/ 67 w 67"/>
                  <a:gd name="T5" fmla="*/ 9 h 19"/>
                  <a:gd name="T6" fmla="*/ 0 w 67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19">
                    <a:moveTo>
                      <a:pt x="0" y="0"/>
                    </a:moveTo>
                    <a:lnTo>
                      <a:pt x="31" y="19"/>
                    </a:lnTo>
                    <a:lnTo>
                      <a:pt x="67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0" name="Freeform 2623"/>
              <p:cNvSpPr/>
              <p:nvPr/>
            </p:nvSpPr>
            <p:spPr bwMode="auto">
              <a:xfrm>
                <a:off x="6097" y="2051"/>
                <a:ext cx="67" cy="19"/>
              </a:xfrm>
              <a:custGeom>
                <a:avLst/>
                <a:gdLst>
                  <a:gd name="T0" fmla="*/ 0 w 67"/>
                  <a:gd name="T1" fmla="*/ 0 h 19"/>
                  <a:gd name="T2" fmla="*/ 31 w 67"/>
                  <a:gd name="T3" fmla="*/ 19 h 19"/>
                  <a:gd name="T4" fmla="*/ 67 w 67"/>
                  <a:gd name="T5" fmla="*/ 9 h 19"/>
                  <a:gd name="T6" fmla="*/ 0 w 67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19">
                    <a:moveTo>
                      <a:pt x="0" y="0"/>
                    </a:moveTo>
                    <a:lnTo>
                      <a:pt x="31" y="19"/>
                    </a:lnTo>
                    <a:lnTo>
                      <a:pt x="67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1" name="Freeform 2624"/>
              <p:cNvSpPr/>
              <p:nvPr/>
            </p:nvSpPr>
            <p:spPr bwMode="auto">
              <a:xfrm>
                <a:off x="6094" y="2049"/>
                <a:ext cx="76" cy="22"/>
              </a:xfrm>
              <a:custGeom>
                <a:avLst/>
                <a:gdLst>
                  <a:gd name="T0" fmla="*/ 0 w 72"/>
                  <a:gd name="T1" fmla="*/ 0 h 21"/>
                  <a:gd name="T2" fmla="*/ 0 w 72"/>
                  <a:gd name="T3" fmla="*/ 1 h 21"/>
                  <a:gd name="T4" fmla="*/ 3 w 72"/>
                  <a:gd name="T5" fmla="*/ 2 h 21"/>
                  <a:gd name="T6" fmla="*/ 66 w 72"/>
                  <a:gd name="T7" fmla="*/ 10 h 21"/>
                  <a:gd name="T8" fmla="*/ 32 w 72"/>
                  <a:gd name="T9" fmla="*/ 20 h 21"/>
                  <a:gd name="T10" fmla="*/ 34 w 72"/>
                  <a:gd name="T11" fmla="*/ 21 h 21"/>
                  <a:gd name="T12" fmla="*/ 72 w 72"/>
                  <a:gd name="T13" fmla="*/ 9 h 21"/>
                  <a:gd name="T14" fmla="*/ 72 w 72"/>
                  <a:gd name="T15" fmla="*/ 9 h 21"/>
                  <a:gd name="T16" fmla="*/ 0 w 72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2" name="Freeform 2625"/>
              <p:cNvSpPr/>
              <p:nvPr/>
            </p:nvSpPr>
            <p:spPr bwMode="auto">
              <a:xfrm>
                <a:off x="6090" y="2049"/>
                <a:ext cx="40" cy="22"/>
              </a:xfrm>
              <a:custGeom>
                <a:avLst/>
                <a:gdLst>
                  <a:gd name="T0" fmla="*/ 0 w 40"/>
                  <a:gd name="T1" fmla="*/ 0 h 22"/>
                  <a:gd name="T2" fmla="*/ 38 w 40"/>
                  <a:gd name="T3" fmla="*/ 22 h 22"/>
                  <a:gd name="T4" fmla="*/ 40 w 40"/>
                  <a:gd name="T5" fmla="*/ 22 h 22"/>
                  <a:gd name="T6" fmla="*/ 38 w 40"/>
                  <a:gd name="T7" fmla="*/ 21 h 22"/>
                  <a:gd name="T8" fmla="*/ 7 w 40"/>
                  <a:gd name="T9" fmla="*/ 2 h 22"/>
                  <a:gd name="T10" fmla="*/ 4 w 40"/>
                  <a:gd name="T11" fmla="*/ 1 h 22"/>
                  <a:gd name="T12" fmla="*/ 4 w 40"/>
                  <a:gd name="T13" fmla="*/ 0 h 22"/>
                  <a:gd name="T14" fmla="*/ 0 w 40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2">
                    <a:moveTo>
                      <a:pt x="0" y="0"/>
                    </a:moveTo>
                    <a:lnTo>
                      <a:pt x="38" y="22"/>
                    </a:lnTo>
                    <a:lnTo>
                      <a:pt x="40" y="22"/>
                    </a:lnTo>
                    <a:lnTo>
                      <a:pt x="38" y="21"/>
                    </a:lnTo>
                    <a:lnTo>
                      <a:pt x="7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3" name="Freeform 2626"/>
              <p:cNvSpPr/>
              <p:nvPr/>
            </p:nvSpPr>
            <p:spPr bwMode="auto">
              <a:xfrm>
                <a:off x="6090" y="2049"/>
                <a:ext cx="40" cy="22"/>
              </a:xfrm>
              <a:custGeom>
                <a:avLst/>
                <a:gdLst>
                  <a:gd name="T0" fmla="*/ 0 w 40"/>
                  <a:gd name="T1" fmla="*/ 0 h 22"/>
                  <a:gd name="T2" fmla="*/ 38 w 40"/>
                  <a:gd name="T3" fmla="*/ 22 h 22"/>
                  <a:gd name="T4" fmla="*/ 40 w 40"/>
                  <a:gd name="T5" fmla="*/ 22 h 22"/>
                  <a:gd name="T6" fmla="*/ 38 w 40"/>
                  <a:gd name="T7" fmla="*/ 21 h 22"/>
                  <a:gd name="T8" fmla="*/ 7 w 40"/>
                  <a:gd name="T9" fmla="*/ 2 h 22"/>
                  <a:gd name="T10" fmla="*/ 4 w 40"/>
                  <a:gd name="T11" fmla="*/ 1 h 22"/>
                  <a:gd name="T12" fmla="*/ 4 w 40"/>
                  <a:gd name="T13" fmla="*/ 0 h 22"/>
                  <a:gd name="T14" fmla="*/ 0 w 40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2">
                    <a:moveTo>
                      <a:pt x="0" y="0"/>
                    </a:moveTo>
                    <a:lnTo>
                      <a:pt x="38" y="22"/>
                    </a:lnTo>
                    <a:lnTo>
                      <a:pt x="40" y="22"/>
                    </a:lnTo>
                    <a:lnTo>
                      <a:pt x="38" y="21"/>
                    </a:lnTo>
                    <a:lnTo>
                      <a:pt x="7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4" name="Freeform 2627"/>
              <p:cNvSpPr/>
              <p:nvPr/>
            </p:nvSpPr>
            <p:spPr bwMode="auto">
              <a:xfrm>
                <a:off x="6170" y="2059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5" name="Freeform 2628"/>
              <p:cNvSpPr/>
              <p:nvPr/>
            </p:nvSpPr>
            <p:spPr bwMode="auto">
              <a:xfrm>
                <a:off x="6234" y="2019"/>
                <a:ext cx="136" cy="33"/>
              </a:xfrm>
              <a:custGeom>
                <a:avLst/>
                <a:gdLst>
                  <a:gd name="T0" fmla="*/ 0 w 129"/>
                  <a:gd name="T1" fmla="*/ 0 h 32"/>
                  <a:gd name="T2" fmla="*/ 0 w 129"/>
                  <a:gd name="T3" fmla="*/ 1 h 32"/>
                  <a:gd name="T4" fmla="*/ 37 w 129"/>
                  <a:gd name="T5" fmla="*/ 32 h 32"/>
                  <a:gd name="T6" fmla="*/ 129 w 129"/>
                  <a:gd name="T7" fmla="*/ 28 h 32"/>
                  <a:gd name="T8" fmla="*/ 0 w 1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3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6" name="Freeform 2629"/>
              <p:cNvSpPr/>
              <p:nvPr/>
            </p:nvSpPr>
            <p:spPr bwMode="auto">
              <a:xfrm>
                <a:off x="6232" y="201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1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7" name="Freeform 2630"/>
              <p:cNvSpPr/>
              <p:nvPr/>
            </p:nvSpPr>
            <p:spPr bwMode="auto">
              <a:xfrm>
                <a:off x="6228" y="2016"/>
                <a:ext cx="45" cy="36"/>
              </a:xfrm>
              <a:custGeom>
                <a:avLst/>
                <a:gdLst>
                  <a:gd name="T0" fmla="*/ 0 w 45"/>
                  <a:gd name="T1" fmla="*/ 0 h 36"/>
                  <a:gd name="T2" fmla="*/ 43 w 45"/>
                  <a:gd name="T3" fmla="*/ 36 h 36"/>
                  <a:gd name="T4" fmla="*/ 45 w 45"/>
                  <a:gd name="T5" fmla="*/ 36 h 36"/>
                  <a:gd name="T6" fmla="*/ 6 w 45"/>
                  <a:gd name="T7" fmla="*/ 4 h 36"/>
                  <a:gd name="T8" fmla="*/ 4 w 45"/>
                  <a:gd name="T9" fmla="*/ 2 h 36"/>
                  <a:gd name="T10" fmla="*/ 0 w 45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6">
                    <a:moveTo>
                      <a:pt x="0" y="0"/>
                    </a:moveTo>
                    <a:lnTo>
                      <a:pt x="43" y="36"/>
                    </a:lnTo>
                    <a:lnTo>
                      <a:pt x="45" y="3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8" name="Freeform 2631"/>
              <p:cNvSpPr/>
              <p:nvPr/>
            </p:nvSpPr>
            <p:spPr bwMode="auto">
              <a:xfrm>
                <a:off x="6228" y="2016"/>
                <a:ext cx="45" cy="36"/>
              </a:xfrm>
              <a:custGeom>
                <a:avLst/>
                <a:gdLst>
                  <a:gd name="T0" fmla="*/ 0 w 45"/>
                  <a:gd name="T1" fmla="*/ 0 h 36"/>
                  <a:gd name="T2" fmla="*/ 43 w 45"/>
                  <a:gd name="T3" fmla="*/ 36 h 36"/>
                  <a:gd name="T4" fmla="*/ 45 w 45"/>
                  <a:gd name="T5" fmla="*/ 36 h 36"/>
                  <a:gd name="T6" fmla="*/ 6 w 45"/>
                  <a:gd name="T7" fmla="*/ 4 h 36"/>
                  <a:gd name="T8" fmla="*/ 4 w 45"/>
                  <a:gd name="T9" fmla="*/ 2 h 36"/>
                  <a:gd name="T10" fmla="*/ 0 w 45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6">
                    <a:moveTo>
                      <a:pt x="0" y="0"/>
                    </a:moveTo>
                    <a:lnTo>
                      <a:pt x="43" y="36"/>
                    </a:lnTo>
                    <a:lnTo>
                      <a:pt x="45" y="3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9" name="Freeform 2632"/>
              <p:cNvSpPr/>
              <p:nvPr/>
            </p:nvSpPr>
            <p:spPr bwMode="auto">
              <a:xfrm>
                <a:off x="6226" y="2014"/>
                <a:ext cx="152" cy="39"/>
              </a:xfrm>
              <a:custGeom>
                <a:avLst/>
                <a:gdLst>
                  <a:gd name="T0" fmla="*/ 0 w 152"/>
                  <a:gd name="T1" fmla="*/ 0 h 39"/>
                  <a:gd name="T2" fmla="*/ 0 w 152"/>
                  <a:gd name="T3" fmla="*/ 0 h 39"/>
                  <a:gd name="T4" fmla="*/ 2 w 152"/>
                  <a:gd name="T5" fmla="*/ 2 h 39"/>
                  <a:gd name="T6" fmla="*/ 6 w 152"/>
                  <a:gd name="T7" fmla="*/ 4 h 39"/>
                  <a:gd name="T8" fmla="*/ 8 w 152"/>
                  <a:gd name="T9" fmla="*/ 5 h 39"/>
                  <a:gd name="T10" fmla="*/ 144 w 152"/>
                  <a:gd name="T11" fmla="*/ 34 h 39"/>
                  <a:gd name="T12" fmla="*/ 47 w 152"/>
                  <a:gd name="T13" fmla="*/ 38 h 39"/>
                  <a:gd name="T14" fmla="*/ 45 w 152"/>
                  <a:gd name="T15" fmla="*/ 38 h 39"/>
                  <a:gd name="T16" fmla="*/ 47 w 152"/>
                  <a:gd name="T17" fmla="*/ 39 h 39"/>
                  <a:gd name="T18" fmla="*/ 151 w 152"/>
                  <a:gd name="T19" fmla="*/ 35 h 39"/>
                  <a:gd name="T20" fmla="*/ 152 w 152"/>
                  <a:gd name="T21" fmla="*/ 34 h 39"/>
                  <a:gd name="T22" fmla="*/ 0 w 152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2" h="39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5"/>
                    </a:lnTo>
                    <a:lnTo>
                      <a:pt x="144" y="34"/>
                    </a:lnTo>
                    <a:lnTo>
                      <a:pt x="47" y="38"/>
                    </a:lnTo>
                    <a:lnTo>
                      <a:pt x="45" y="38"/>
                    </a:lnTo>
                    <a:lnTo>
                      <a:pt x="47" y="39"/>
                    </a:lnTo>
                    <a:lnTo>
                      <a:pt x="151" y="35"/>
                    </a:lnTo>
                    <a:lnTo>
                      <a:pt x="152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0" name="Freeform 2633"/>
              <p:cNvSpPr/>
              <p:nvPr/>
            </p:nvSpPr>
            <p:spPr bwMode="auto">
              <a:xfrm>
                <a:off x="6226" y="2014"/>
                <a:ext cx="152" cy="39"/>
              </a:xfrm>
              <a:custGeom>
                <a:avLst/>
                <a:gdLst>
                  <a:gd name="T0" fmla="*/ 0 w 152"/>
                  <a:gd name="T1" fmla="*/ 0 h 39"/>
                  <a:gd name="T2" fmla="*/ 0 w 152"/>
                  <a:gd name="T3" fmla="*/ 0 h 39"/>
                  <a:gd name="T4" fmla="*/ 2 w 152"/>
                  <a:gd name="T5" fmla="*/ 2 h 39"/>
                  <a:gd name="T6" fmla="*/ 6 w 152"/>
                  <a:gd name="T7" fmla="*/ 4 h 39"/>
                  <a:gd name="T8" fmla="*/ 8 w 152"/>
                  <a:gd name="T9" fmla="*/ 5 h 39"/>
                  <a:gd name="T10" fmla="*/ 144 w 152"/>
                  <a:gd name="T11" fmla="*/ 34 h 39"/>
                  <a:gd name="T12" fmla="*/ 47 w 152"/>
                  <a:gd name="T13" fmla="*/ 38 h 39"/>
                  <a:gd name="T14" fmla="*/ 45 w 152"/>
                  <a:gd name="T15" fmla="*/ 38 h 39"/>
                  <a:gd name="T16" fmla="*/ 47 w 152"/>
                  <a:gd name="T17" fmla="*/ 39 h 39"/>
                  <a:gd name="T18" fmla="*/ 151 w 152"/>
                  <a:gd name="T19" fmla="*/ 35 h 39"/>
                  <a:gd name="T20" fmla="*/ 152 w 152"/>
                  <a:gd name="T21" fmla="*/ 34 h 39"/>
                  <a:gd name="T22" fmla="*/ 0 w 152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2" h="39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5"/>
                    </a:lnTo>
                    <a:lnTo>
                      <a:pt x="144" y="34"/>
                    </a:lnTo>
                    <a:lnTo>
                      <a:pt x="47" y="38"/>
                    </a:lnTo>
                    <a:lnTo>
                      <a:pt x="45" y="38"/>
                    </a:lnTo>
                    <a:lnTo>
                      <a:pt x="47" y="39"/>
                    </a:lnTo>
                    <a:lnTo>
                      <a:pt x="151" y="35"/>
                    </a:lnTo>
                    <a:lnTo>
                      <a:pt x="152" y="3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1" name="Freeform 2634"/>
              <p:cNvSpPr/>
              <p:nvPr/>
            </p:nvSpPr>
            <p:spPr bwMode="auto">
              <a:xfrm>
                <a:off x="6377" y="2048"/>
                <a:ext cx="5" cy="1"/>
              </a:xfrm>
              <a:custGeom>
                <a:avLst/>
                <a:gdLst>
                  <a:gd name="T0" fmla="*/ 1 w 5"/>
                  <a:gd name="T1" fmla="*/ 0 h 1"/>
                  <a:gd name="T2" fmla="*/ 0 w 5"/>
                  <a:gd name="T3" fmla="*/ 1 h 1"/>
                  <a:gd name="T4" fmla="*/ 5 w 5"/>
                  <a:gd name="T5" fmla="*/ 1 h 1"/>
                  <a:gd name="T6" fmla="*/ 1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1" y="0"/>
                    </a:moveTo>
                    <a:lnTo>
                      <a:pt x="0" y="1"/>
                    </a:lnTo>
                    <a:lnTo>
                      <a:pt x="5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2" name="Freeform 2635"/>
              <p:cNvSpPr/>
              <p:nvPr/>
            </p:nvSpPr>
            <p:spPr bwMode="auto">
              <a:xfrm>
                <a:off x="6377" y="2048"/>
                <a:ext cx="5" cy="1"/>
              </a:xfrm>
              <a:custGeom>
                <a:avLst/>
                <a:gdLst>
                  <a:gd name="T0" fmla="*/ 1 w 5"/>
                  <a:gd name="T1" fmla="*/ 0 h 1"/>
                  <a:gd name="T2" fmla="*/ 0 w 5"/>
                  <a:gd name="T3" fmla="*/ 1 h 1"/>
                  <a:gd name="T4" fmla="*/ 5 w 5"/>
                  <a:gd name="T5" fmla="*/ 1 h 1"/>
                  <a:gd name="T6" fmla="*/ 1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1" y="0"/>
                    </a:moveTo>
                    <a:lnTo>
                      <a:pt x="0" y="1"/>
                    </a:lnTo>
                    <a:lnTo>
                      <a:pt x="5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3" name="Freeform 2636"/>
              <p:cNvSpPr/>
              <p:nvPr/>
            </p:nvSpPr>
            <p:spPr bwMode="auto">
              <a:xfrm>
                <a:off x="6213" y="2022"/>
                <a:ext cx="56" cy="34"/>
              </a:xfrm>
              <a:custGeom>
                <a:avLst/>
                <a:gdLst>
                  <a:gd name="T0" fmla="*/ 18 w 53"/>
                  <a:gd name="T1" fmla="*/ 0 h 32"/>
                  <a:gd name="T2" fmla="*/ 12 w 53"/>
                  <a:gd name="T3" fmla="*/ 3 h 32"/>
                  <a:gd name="T4" fmla="*/ 11 w 53"/>
                  <a:gd name="T5" fmla="*/ 3 h 32"/>
                  <a:gd name="T6" fmla="*/ 0 w 53"/>
                  <a:gd name="T7" fmla="*/ 32 h 32"/>
                  <a:gd name="T8" fmla="*/ 53 w 53"/>
                  <a:gd name="T9" fmla="*/ 29 h 32"/>
                  <a:gd name="T10" fmla="*/ 18 w 53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32">
                    <a:moveTo>
                      <a:pt x="18" y="0"/>
                    </a:moveTo>
                    <a:cubicBezTo>
                      <a:pt x="17" y="2"/>
                      <a:pt x="15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4" name="Freeform 2637"/>
              <p:cNvSpPr/>
              <p:nvPr/>
            </p:nvSpPr>
            <p:spPr bwMode="auto">
              <a:xfrm>
                <a:off x="6224" y="2021"/>
                <a:ext cx="8" cy="4"/>
              </a:xfrm>
              <a:custGeom>
                <a:avLst/>
                <a:gdLst>
                  <a:gd name="T0" fmla="*/ 6 w 7"/>
                  <a:gd name="T1" fmla="*/ 0 h 4"/>
                  <a:gd name="T2" fmla="*/ 2 w 7"/>
                  <a:gd name="T3" fmla="*/ 3 h 4"/>
                  <a:gd name="T4" fmla="*/ 0 w 7"/>
                  <a:gd name="T5" fmla="*/ 3 h 4"/>
                  <a:gd name="T6" fmla="*/ 0 w 7"/>
                  <a:gd name="T7" fmla="*/ 4 h 4"/>
                  <a:gd name="T8" fmla="*/ 1 w 7"/>
                  <a:gd name="T9" fmla="*/ 4 h 4"/>
                  <a:gd name="T10" fmla="*/ 7 w 7"/>
                  <a:gd name="T11" fmla="*/ 1 h 4"/>
                  <a:gd name="T12" fmla="*/ 6 w 7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2"/>
                      <a:pt x="4" y="3"/>
                      <a:pt x="2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4" y="4"/>
                      <a:pt x="6" y="3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5" name="Freeform 2638"/>
              <p:cNvSpPr/>
              <p:nvPr/>
            </p:nvSpPr>
            <p:spPr bwMode="auto">
              <a:xfrm>
                <a:off x="6224" y="2018"/>
                <a:ext cx="7" cy="6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2 w 6"/>
                  <a:gd name="T5" fmla="*/ 6 h 6"/>
                  <a:gd name="T6" fmla="*/ 6 w 6"/>
                  <a:gd name="T7" fmla="*/ 3 h 6"/>
                  <a:gd name="T8" fmla="*/ 2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6"/>
                      <a:pt x="5" y="5"/>
                      <a:pt x="6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6" name="Freeform 2639"/>
              <p:cNvSpPr/>
              <p:nvPr/>
            </p:nvSpPr>
            <p:spPr bwMode="auto">
              <a:xfrm>
                <a:off x="6226" y="2016"/>
                <a:ext cx="45" cy="36"/>
              </a:xfrm>
              <a:custGeom>
                <a:avLst/>
                <a:gdLst>
                  <a:gd name="T0" fmla="*/ 1 w 45"/>
                  <a:gd name="T1" fmla="*/ 0 h 36"/>
                  <a:gd name="T2" fmla="*/ 0 w 45"/>
                  <a:gd name="T3" fmla="*/ 2 h 36"/>
                  <a:gd name="T4" fmla="*/ 5 w 45"/>
                  <a:gd name="T5" fmla="*/ 5 h 36"/>
                  <a:gd name="T6" fmla="*/ 6 w 45"/>
                  <a:gd name="T7" fmla="*/ 6 h 36"/>
                  <a:gd name="T8" fmla="*/ 43 w 45"/>
                  <a:gd name="T9" fmla="*/ 36 h 36"/>
                  <a:gd name="T10" fmla="*/ 45 w 45"/>
                  <a:gd name="T11" fmla="*/ 36 h 36"/>
                  <a:gd name="T12" fmla="*/ 2 w 45"/>
                  <a:gd name="T13" fmla="*/ 0 h 36"/>
                  <a:gd name="T14" fmla="*/ 1 w 45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6">
                    <a:moveTo>
                      <a:pt x="1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7" name="Freeform 2640"/>
              <p:cNvSpPr/>
              <p:nvPr/>
            </p:nvSpPr>
            <p:spPr bwMode="auto">
              <a:xfrm>
                <a:off x="6226" y="2016"/>
                <a:ext cx="45" cy="36"/>
              </a:xfrm>
              <a:custGeom>
                <a:avLst/>
                <a:gdLst>
                  <a:gd name="T0" fmla="*/ 1 w 45"/>
                  <a:gd name="T1" fmla="*/ 0 h 36"/>
                  <a:gd name="T2" fmla="*/ 0 w 45"/>
                  <a:gd name="T3" fmla="*/ 2 h 36"/>
                  <a:gd name="T4" fmla="*/ 5 w 45"/>
                  <a:gd name="T5" fmla="*/ 5 h 36"/>
                  <a:gd name="T6" fmla="*/ 6 w 45"/>
                  <a:gd name="T7" fmla="*/ 6 h 36"/>
                  <a:gd name="T8" fmla="*/ 43 w 45"/>
                  <a:gd name="T9" fmla="*/ 36 h 36"/>
                  <a:gd name="T10" fmla="*/ 45 w 45"/>
                  <a:gd name="T11" fmla="*/ 36 h 36"/>
                  <a:gd name="T12" fmla="*/ 2 w 45"/>
                  <a:gd name="T13" fmla="*/ 0 h 36"/>
                  <a:gd name="T14" fmla="*/ 1 w 45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6">
                    <a:moveTo>
                      <a:pt x="1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8" name="Freeform 2641"/>
              <p:cNvSpPr/>
              <p:nvPr/>
            </p:nvSpPr>
            <p:spPr bwMode="auto">
              <a:xfrm>
                <a:off x="6210" y="2016"/>
                <a:ext cx="17" cy="40"/>
              </a:xfrm>
              <a:custGeom>
                <a:avLst/>
                <a:gdLst>
                  <a:gd name="T0" fmla="*/ 16 w 17"/>
                  <a:gd name="T1" fmla="*/ 0 h 40"/>
                  <a:gd name="T2" fmla="*/ 15 w 17"/>
                  <a:gd name="T3" fmla="*/ 2 h 40"/>
                  <a:gd name="T4" fmla="*/ 0 w 17"/>
                  <a:gd name="T5" fmla="*/ 40 h 40"/>
                  <a:gd name="T6" fmla="*/ 3 w 17"/>
                  <a:gd name="T7" fmla="*/ 40 h 40"/>
                  <a:gd name="T8" fmla="*/ 14 w 17"/>
                  <a:gd name="T9" fmla="*/ 9 h 40"/>
                  <a:gd name="T10" fmla="*/ 14 w 17"/>
                  <a:gd name="T11" fmla="*/ 8 h 40"/>
                  <a:gd name="T12" fmla="*/ 16 w 17"/>
                  <a:gd name="T13" fmla="*/ 2 h 40"/>
                  <a:gd name="T14" fmla="*/ 17 w 17"/>
                  <a:gd name="T15" fmla="*/ 0 h 40"/>
                  <a:gd name="T16" fmla="*/ 16 w 17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40">
                    <a:moveTo>
                      <a:pt x="16" y="0"/>
                    </a:moveTo>
                    <a:lnTo>
                      <a:pt x="15" y="2"/>
                    </a:lnTo>
                    <a:lnTo>
                      <a:pt x="0" y="40"/>
                    </a:lnTo>
                    <a:lnTo>
                      <a:pt x="3" y="40"/>
                    </a:lnTo>
                    <a:lnTo>
                      <a:pt x="14" y="9"/>
                    </a:lnTo>
                    <a:lnTo>
                      <a:pt x="14" y="8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9" name="Freeform 2642"/>
              <p:cNvSpPr/>
              <p:nvPr/>
            </p:nvSpPr>
            <p:spPr bwMode="auto">
              <a:xfrm>
                <a:off x="6210" y="2016"/>
                <a:ext cx="17" cy="40"/>
              </a:xfrm>
              <a:custGeom>
                <a:avLst/>
                <a:gdLst>
                  <a:gd name="T0" fmla="*/ 16 w 17"/>
                  <a:gd name="T1" fmla="*/ 0 h 40"/>
                  <a:gd name="T2" fmla="*/ 15 w 17"/>
                  <a:gd name="T3" fmla="*/ 2 h 40"/>
                  <a:gd name="T4" fmla="*/ 0 w 17"/>
                  <a:gd name="T5" fmla="*/ 40 h 40"/>
                  <a:gd name="T6" fmla="*/ 3 w 17"/>
                  <a:gd name="T7" fmla="*/ 40 h 40"/>
                  <a:gd name="T8" fmla="*/ 14 w 17"/>
                  <a:gd name="T9" fmla="*/ 9 h 40"/>
                  <a:gd name="T10" fmla="*/ 14 w 17"/>
                  <a:gd name="T11" fmla="*/ 8 h 40"/>
                  <a:gd name="T12" fmla="*/ 16 w 17"/>
                  <a:gd name="T13" fmla="*/ 2 h 40"/>
                  <a:gd name="T14" fmla="*/ 17 w 17"/>
                  <a:gd name="T15" fmla="*/ 0 h 40"/>
                  <a:gd name="T16" fmla="*/ 16 w 17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40">
                    <a:moveTo>
                      <a:pt x="16" y="0"/>
                    </a:moveTo>
                    <a:lnTo>
                      <a:pt x="15" y="2"/>
                    </a:lnTo>
                    <a:lnTo>
                      <a:pt x="0" y="40"/>
                    </a:lnTo>
                    <a:lnTo>
                      <a:pt x="3" y="40"/>
                    </a:lnTo>
                    <a:lnTo>
                      <a:pt x="14" y="9"/>
                    </a:lnTo>
                    <a:lnTo>
                      <a:pt x="14" y="8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0" name="Freeform 2643"/>
              <p:cNvSpPr>
                <a:spLocks noEditPoints="1"/>
              </p:cNvSpPr>
              <p:nvPr/>
            </p:nvSpPr>
            <p:spPr bwMode="auto">
              <a:xfrm>
                <a:off x="6209" y="2014"/>
                <a:ext cx="64" cy="43"/>
              </a:xfrm>
              <a:custGeom>
                <a:avLst/>
                <a:gdLst>
                  <a:gd name="T0" fmla="*/ 62 w 64"/>
                  <a:gd name="T1" fmla="*/ 38 h 43"/>
                  <a:gd name="T2" fmla="*/ 60 w 64"/>
                  <a:gd name="T3" fmla="*/ 38 h 43"/>
                  <a:gd name="T4" fmla="*/ 4 w 64"/>
                  <a:gd name="T5" fmla="*/ 42 h 43"/>
                  <a:gd name="T6" fmla="*/ 1 w 64"/>
                  <a:gd name="T7" fmla="*/ 42 h 43"/>
                  <a:gd name="T8" fmla="*/ 0 w 64"/>
                  <a:gd name="T9" fmla="*/ 43 h 43"/>
                  <a:gd name="T10" fmla="*/ 64 w 64"/>
                  <a:gd name="T11" fmla="*/ 39 h 43"/>
                  <a:gd name="T12" fmla="*/ 62 w 64"/>
                  <a:gd name="T13" fmla="*/ 38 h 43"/>
                  <a:gd name="T14" fmla="*/ 17 w 64"/>
                  <a:gd name="T15" fmla="*/ 0 h 43"/>
                  <a:gd name="T16" fmla="*/ 17 w 64"/>
                  <a:gd name="T17" fmla="*/ 0 h 43"/>
                  <a:gd name="T18" fmla="*/ 16 w 64"/>
                  <a:gd name="T19" fmla="*/ 4 h 43"/>
                  <a:gd name="T20" fmla="*/ 17 w 64"/>
                  <a:gd name="T21" fmla="*/ 2 h 43"/>
                  <a:gd name="T22" fmla="*/ 18 w 64"/>
                  <a:gd name="T23" fmla="*/ 2 h 43"/>
                  <a:gd name="T24" fmla="*/ 19 w 64"/>
                  <a:gd name="T25" fmla="*/ 2 h 43"/>
                  <a:gd name="T26" fmla="*/ 17 w 64"/>
                  <a:gd name="T2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43">
                    <a:moveTo>
                      <a:pt x="62" y="38"/>
                    </a:moveTo>
                    <a:lnTo>
                      <a:pt x="60" y="38"/>
                    </a:lnTo>
                    <a:lnTo>
                      <a:pt x="4" y="42"/>
                    </a:lnTo>
                    <a:lnTo>
                      <a:pt x="1" y="42"/>
                    </a:lnTo>
                    <a:lnTo>
                      <a:pt x="0" y="43"/>
                    </a:lnTo>
                    <a:lnTo>
                      <a:pt x="64" y="39"/>
                    </a:lnTo>
                    <a:lnTo>
                      <a:pt x="62" y="38"/>
                    </a:lnTo>
                    <a:close/>
                    <a:moveTo>
                      <a:pt x="17" y="0"/>
                    </a:moveTo>
                    <a:lnTo>
                      <a:pt x="17" y="0"/>
                    </a:lnTo>
                    <a:lnTo>
                      <a:pt x="16" y="4"/>
                    </a:lnTo>
                    <a:lnTo>
                      <a:pt x="17" y="2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1" name="Freeform 2644"/>
              <p:cNvSpPr>
                <a:spLocks noEditPoints="1"/>
              </p:cNvSpPr>
              <p:nvPr/>
            </p:nvSpPr>
            <p:spPr bwMode="auto">
              <a:xfrm>
                <a:off x="6209" y="2014"/>
                <a:ext cx="64" cy="43"/>
              </a:xfrm>
              <a:custGeom>
                <a:avLst/>
                <a:gdLst>
                  <a:gd name="T0" fmla="*/ 62 w 64"/>
                  <a:gd name="T1" fmla="*/ 38 h 43"/>
                  <a:gd name="T2" fmla="*/ 60 w 64"/>
                  <a:gd name="T3" fmla="*/ 38 h 43"/>
                  <a:gd name="T4" fmla="*/ 4 w 64"/>
                  <a:gd name="T5" fmla="*/ 42 h 43"/>
                  <a:gd name="T6" fmla="*/ 1 w 64"/>
                  <a:gd name="T7" fmla="*/ 42 h 43"/>
                  <a:gd name="T8" fmla="*/ 0 w 64"/>
                  <a:gd name="T9" fmla="*/ 43 h 43"/>
                  <a:gd name="T10" fmla="*/ 64 w 64"/>
                  <a:gd name="T11" fmla="*/ 39 h 43"/>
                  <a:gd name="T12" fmla="*/ 62 w 64"/>
                  <a:gd name="T13" fmla="*/ 38 h 43"/>
                  <a:gd name="T14" fmla="*/ 17 w 64"/>
                  <a:gd name="T15" fmla="*/ 0 h 43"/>
                  <a:gd name="T16" fmla="*/ 17 w 64"/>
                  <a:gd name="T17" fmla="*/ 0 h 43"/>
                  <a:gd name="T18" fmla="*/ 16 w 64"/>
                  <a:gd name="T19" fmla="*/ 4 h 43"/>
                  <a:gd name="T20" fmla="*/ 17 w 64"/>
                  <a:gd name="T21" fmla="*/ 2 h 43"/>
                  <a:gd name="T22" fmla="*/ 18 w 64"/>
                  <a:gd name="T23" fmla="*/ 2 h 43"/>
                  <a:gd name="T24" fmla="*/ 19 w 64"/>
                  <a:gd name="T25" fmla="*/ 2 h 43"/>
                  <a:gd name="T26" fmla="*/ 17 w 64"/>
                  <a:gd name="T2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43">
                    <a:moveTo>
                      <a:pt x="62" y="38"/>
                    </a:moveTo>
                    <a:lnTo>
                      <a:pt x="60" y="38"/>
                    </a:lnTo>
                    <a:lnTo>
                      <a:pt x="4" y="42"/>
                    </a:lnTo>
                    <a:lnTo>
                      <a:pt x="1" y="42"/>
                    </a:lnTo>
                    <a:lnTo>
                      <a:pt x="0" y="43"/>
                    </a:lnTo>
                    <a:lnTo>
                      <a:pt x="64" y="39"/>
                    </a:lnTo>
                    <a:lnTo>
                      <a:pt x="62" y="38"/>
                    </a:lnTo>
                    <a:moveTo>
                      <a:pt x="17" y="0"/>
                    </a:moveTo>
                    <a:lnTo>
                      <a:pt x="17" y="0"/>
                    </a:lnTo>
                    <a:lnTo>
                      <a:pt x="16" y="4"/>
                    </a:lnTo>
                    <a:lnTo>
                      <a:pt x="17" y="2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2" name="Freeform 2645"/>
              <p:cNvSpPr/>
              <p:nvPr/>
            </p:nvSpPr>
            <p:spPr bwMode="auto">
              <a:xfrm>
                <a:off x="6179" y="2022"/>
                <a:ext cx="42" cy="35"/>
              </a:xfrm>
              <a:custGeom>
                <a:avLst/>
                <a:gdLst>
                  <a:gd name="T0" fmla="*/ 38 w 40"/>
                  <a:gd name="T1" fmla="*/ 0 h 33"/>
                  <a:gd name="T2" fmla="*/ 0 w 40"/>
                  <a:gd name="T3" fmla="*/ 32 h 33"/>
                  <a:gd name="T4" fmla="*/ 0 w 40"/>
                  <a:gd name="T5" fmla="*/ 32 h 33"/>
                  <a:gd name="T6" fmla="*/ 1 w 40"/>
                  <a:gd name="T7" fmla="*/ 33 h 33"/>
                  <a:gd name="T8" fmla="*/ 28 w 40"/>
                  <a:gd name="T9" fmla="*/ 32 h 33"/>
                  <a:gd name="T10" fmla="*/ 40 w 40"/>
                  <a:gd name="T11" fmla="*/ 1 h 33"/>
                  <a:gd name="T12" fmla="*/ 38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8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1" y="33"/>
                      <a:pt x="1" y="33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9" y="1"/>
                      <a:pt x="39" y="1"/>
                      <a:pt x="38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3" name="Freeform 2646"/>
              <p:cNvSpPr/>
              <p:nvPr/>
            </p:nvSpPr>
            <p:spPr bwMode="auto">
              <a:xfrm>
                <a:off x="6219" y="2021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4" name="Freeform 2647"/>
              <p:cNvSpPr/>
              <p:nvPr/>
            </p:nvSpPr>
            <p:spPr bwMode="auto">
              <a:xfrm>
                <a:off x="6221" y="202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5" name="Freeform 2648"/>
              <p:cNvSpPr/>
              <p:nvPr/>
            </p:nvSpPr>
            <p:spPr bwMode="auto">
              <a:xfrm>
                <a:off x="6177" y="2056"/>
                <a:ext cx="3" cy="1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2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6" name="Freeform 2649"/>
              <p:cNvSpPr/>
              <p:nvPr/>
            </p:nvSpPr>
            <p:spPr bwMode="auto">
              <a:xfrm>
                <a:off x="6179" y="2020"/>
                <a:ext cx="43" cy="36"/>
              </a:xfrm>
              <a:custGeom>
                <a:avLst/>
                <a:gdLst>
                  <a:gd name="T0" fmla="*/ 43 w 43"/>
                  <a:gd name="T1" fmla="*/ 0 h 36"/>
                  <a:gd name="T2" fmla="*/ 0 w 43"/>
                  <a:gd name="T3" fmla="*/ 36 h 36"/>
                  <a:gd name="T4" fmla="*/ 40 w 43"/>
                  <a:gd name="T5" fmla="*/ 2 h 36"/>
                  <a:gd name="T6" fmla="*/ 42 w 43"/>
                  <a:gd name="T7" fmla="*/ 1 h 36"/>
                  <a:gd name="T8" fmla="*/ 43 w 43"/>
                  <a:gd name="T9" fmla="*/ 0 h 36"/>
                  <a:gd name="T10" fmla="*/ 43 w 43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6">
                    <a:moveTo>
                      <a:pt x="43" y="0"/>
                    </a:moveTo>
                    <a:lnTo>
                      <a:pt x="0" y="36"/>
                    </a:lnTo>
                    <a:lnTo>
                      <a:pt x="40" y="2"/>
                    </a:lnTo>
                    <a:lnTo>
                      <a:pt x="42" y="1"/>
                    </a:lnTo>
                    <a:lnTo>
                      <a:pt x="43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7" name="Freeform 2650"/>
              <p:cNvSpPr/>
              <p:nvPr/>
            </p:nvSpPr>
            <p:spPr bwMode="auto">
              <a:xfrm>
                <a:off x="6179" y="2020"/>
                <a:ext cx="43" cy="36"/>
              </a:xfrm>
              <a:custGeom>
                <a:avLst/>
                <a:gdLst>
                  <a:gd name="T0" fmla="*/ 43 w 43"/>
                  <a:gd name="T1" fmla="*/ 0 h 36"/>
                  <a:gd name="T2" fmla="*/ 0 w 43"/>
                  <a:gd name="T3" fmla="*/ 36 h 36"/>
                  <a:gd name="T4" fmla="*/ 40 w 43"/>
                  <a:gd name="T5" fmla="*/ 2 h 36"/>
                  <a:gd name="T6" fmla="*/ 42 w 43"/>
                  <a:gd name="T7" fmla="*/ 1 h 36"/>
                  <a:gd name="T8" fmla="*/ 43 w 43"/>
                  <a:gd name="T9" fmla="*/ 0 h 36"/>
                  <a:gd name="T10" fmla="*/ 43 w 43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6">
                    <a:moveTo>
                      <a:pt x="43" y="0"/>
                    </a:moveTo>
                    <a:lnTo>
                      <a:pt x="0" y="36"/>
                    </a:lnTo>
                    <a:lnTo>
                      <a:pt x="40" y="2"/>
                    </a:lnTo>
                    <a:lnTo>
                      <a:pt x="42" y="1"/>
                    </a:lnTo>
                    <a:lnTo>
                      <a:pt x="43" y="0"/>
                    </a:lnTo>
                    <a:lnTo>
                      <a:pt x="4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8" name="Freeform 2651"/>
              <p:cNvSpPr/>
              <p:nvPr/>
            </p:nvSpPr>
            <p:spPr bwMode="auto">
              <a:xfrm>
                <a:off x="6208" y="2018"/>
                <a:ext cx="17" cy="38"/>
              </a:xfrm>
              <a:custGeom>
                <a:avLst/>
                <a:gdLst>
                  <a:gd name="T0" fmla="*/ 17 w 17"/>
                  <a:gd name="T1" fmla="*/ 0 h 38"/>
                  <a:gd name="T2" fmla="*/ 14 w 17"/>
                  <a:gd name="T3" fmla="*/ 2 h 38"/>
                  <a:gd name="T4" fmla="*/ 14 w 17"/>
                  <a:gd name="T5" fmla="*/ 2 h 38"/>
                  <a:gd name="T6" fmla="*/ 14 w 17"/>
                  <a:gd name="T7" fmla="*/ 4 h 38"/>
                  <a:gd name="T8" fmla="*/ 13 w 17"/>
                  <a:gd name="T9" fmla="*/ 5 h 38"/>
                  <a:gd name="T10" fmla="*/ 0 w 17"/>
                  <a:gd name="T11" fmla="*/ 38 h 38"/>
                  <a:gd name="T12" fmla="*/ 2 w 17"/>
                  <a:gd name="T13" fmla="*/ 38 h 38"/>
                  <a:gd name="T14" fmla="*/ 17 w 17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38">
                    <a:moveTo>
                      <a:pt x="17" y="0"/>
                    </a:moveTo>
                    <a:lnTo>
                      <a:pt x="14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3" y="5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9" name="Freeform 2652"/>
              <p:cNvSpPr/>
              <p:nvPr/>
            </p:nvSpPr>
            <p:spPr bwMode="auto">
              <a:xfrm>
                <a:off x="6208" y="2018"/>
                <a:ext cx="17" cy="38"/>
              </a:xfrm>
              <a:custGeom>
                <a:avLst/>
                <a:gdLst>
                  <a:gd name="T0" fmla="*/ 17 w 17"/>
                  <a:gd name="T1" fmla="*/ 0 h 38"/>
                  <a:gd name="T2" fmla="*/ 14 w 17"/>
                  <a:gd name="T3" fmla="*/ 2 h 38"/>
                  <a:gd name="T4" fmla="*/ 14 w 17"/>
                  <a:gd name="T5" fmla="*/ 2 h 38"/>
                  <a:gd name="T6" fmla="*/ 14 w 17"/>
                  <a:gd name="T7" fmla="*/ 4 h 38"/>
                  <a:gd name="T8" fmla="*/ 13 w 17"/>
                  <a:gd name="T9" fmla="*/ 5 h 38"/>
                  <a:gd name="T10" fmla="*/ 0 w 17"/>
                  <a:gd name="T11" fmla="*/ 38 h 38"/>
                  <a:gd name="T12" fmla="*/ 2 w 17"/>
                  <a:gd name="T13" fmla="*/ 38 h 38"/>
                  <a:gd name="T14" fmla="*/ 17 w 17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38">
                    <a:moveTo>
                      <a:pt x="17" y="0"/>
                    </a:moveTo>
                    <a:lnTo>
                      <a:pt x="14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3" y="5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0" name="Freeform 2653"/>
              <p:cNvSpPr/>
              <p:nvPr/>
            </p:nvSpPr>
            <p:spPr bwMode="auto">
              <a:xfrm>
                <a:off x="6172" y="2014"/>
                <a:ext cx="54" cy="45"/>
              </a:xfrm>
              <a:custGeom>
                <a:avLst/>
                <a:gdLst>
                  <a:gd name="T0" fmla="*/ 54 w 54"/>
                  <a:gd name="T1" fmla="*/ 0 h 45"/>
                  <a:gd name="T2" fmla="*/ 0 w 54"/>
                  <a:gd name="T3" fmla="*/ 45 h 45"/>
                  <a:gd name="T4" fmla="*/ 37 w 54"/>
                  <a:gd name="T5" fmla="*/ 43 h 45"/>
                  <a:gd name="T6" fmla="*/ 38 w 54"/>
                  <a:gd name="T7" fmla="*/ 42 h 45"/>
                  <a:gd name="T8" fmla="*/ 36 w 54"/>
                  <a:gd name="T9" fmla="*/ 42 h 45"/>
                  <a:gd name="T10" fmla="*/ 8 w 54"/>
                  <a:gd name="T11" fmla="*/ 43 h 45"/>
                  <a:gd name="T12" fmla="*/ 5 w 54"/>
                  <a:gd name="T13" fmla="*/ 43 h 45"/>
                  <a:gd name="T14" fmla="*/ 7 w 54"/>
                  <a:gd name="T15" fmla="*/ 42 h 45"/>
                  <a:gd name="T16" fmla="*/ 7 w 54"/>
                  <a:gd name="T17" fmla="*/ 42 h 45"/>
                  <a:gd name="T18" fmla="*/ 50 w 54"/>
                  <a:gd name="T19" fmla="*/ 6 h 45"/>
                  <a:gd name="T20" fmla="*/ 53 w 54"/>
                  <a:gd name="T21" fmla="*/ 4 h 45"/>
                  <a:gd name="T22" fmla="*/ 54 w 54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5">
                    <a:moveTo>
                      <a:pt x="54" y="0"/>
                    </a:moveTo>
                    <a:lnTo>
                      <a:pt x="0" y="45"/>
                    </a:lnTo>
                    <a:lnTo>
                      <a:pt x="37" y="43"/>
                    </a:lnTo>
                    <a:lnTo>
                      <a:pt x="38" y="42"/>
                    </a:lnTo>
                    <a:lnTo>
                      <a:pt x="36" y="42"/>
                    </a:lnTo>
                    <a:lnTo>
                      <a:pt x="8" y="43"/>
                    </a:lnTo>
                    <a:lnTo>
                      <a:pt x="5" y="43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50" y="6"/>
                    </a:lnTo>
                    <a:lnTo>
                      <a:pt x="53" y="4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1" name="Freeform 2654"/>
              <p:cNvSpPr/>
              <p:nvPr/>
            </p:nvSpPr>
            <p:spPr bwMode="auto">
              <a:xfrm>
                <a:off x="6172" y="2014"/>
                <a:ext cx="54" cy="45"/>
              </a:xfrm>
              <a:custGeom>
                <a:avLst/>
                <a:gdLst>
                  <a:gd name="T0" fmla="*/ 54 w 54"/>
                  <a:gd name="T1" fmla="*/ 0 h 45"/>
                  <a:gd name="T2" fmla="*/ 0 w 54"/>
                  <a:gd name="T3" fmla="*/ 45 h 45"/>
                  <a:gd name="T4" fmla="*/ 37 w 54"/>
                  <a:gd name="T5" fmla="*/ 43 h 45"/>
                  <a:gd name="T6" fmla="*/ 38 w 54"/>
                  <a:gd name="T7" fmla="*/ 42 h 45"/>
                  <a:gd name="T8" fmla="*/ 36 w 54"/>
                  <a:gd name="T9" fmla="*/ 42 h 45"/>
                  <a:gd name="T10" fmla="*/ 8 w 54"/>
                  <a:gd name="T11" fmla="*/ 43 h 45"/>
                  <a:gd name="T12" fmla="*/ 5 w 54"/>
                  <a:gd name="T13" fmla="*/ 43 h 45"/>
                  <a:gd name="T14" fmla="*/ 7 w 54"/>
                  <a:gd name="T15" fmla="*/ 42 h 45"/>
                  <a:gd name="T16" fmla="*/ 7 w 54"/>
                  <a:gd name="T17" fmla="*/ 42 h 45"/>
                  <a:gd name="T18" fmla="*/ 50 w 54"/>
                  <a:gd name="T19" fmla="*/ 6 h 45"/>
                  <a:gd name="T20" fmla="*/ 53 w 54"/>
                  <a:gd name="T21" fmla="*/ 4 h 45"/>
                  <a:gd name="T22" fmla="*/ 54 w 54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5">
                    <a:moveTo>
                      <a:pt x="54" y="0"/>
                    </a:moveTo>
                    <a:lnTo>
                      <a:pt x="0" y="45"/>
                    </a:lnTo>
                    <a:lnTo>
                      <a:pt x="37" y="43"/>
                    </a:lnTo>
                    <a:lnTo>
                      <a:pt x="38" y="42"/>
                    </a:lnTo>
                    <a:lnTo>
                      <a:pt x="36" y="42"/>
                    </a:lnTo>
                    <a:lnTo>
                      <a:pt x="8" y="43"/>
                    </a:lnTo>
                    <a:lnTo>
                      <a:pt x="5" y="43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50" y="6"/>
                    </a:lnTo>
                    <a:lnTo>
                      <a:pt x="53" y="4"/>
                    </a:lnTo>
                    <a:lnTo>
                      <a:pt x="5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2" name="Freeform 2655"/>
              <p:cNvSpPr>
                <a:spLocks noEditPoints="1"/>
              </p:cNvSpPr>
              <p:nvPr/>
            </p:nvSpPr>
            <p:spPr bwMode="auto">
              <a:xfrm>
                <a:off x="6479" y="2002"/>
                <a:ext cx="171" cy="78"/>
              </a:xfrm>
              <a:custGeom>
                <a:avLst/>
                <a:gdLst>
                  <a:gd name="T0" fmla="*/ 36 w 162"/>
                  <a:gd name="T1" fmla="*/ 23 h 74"/>
                  <a:gd name="T2" fmla="*/ 3 w 162"/>
                  <a:gd name="T3" fmla="*/ 29 h 74"/>
                  <a:gd name="T4" fmla="*/ 0 w 162"/>
                  <a:gd name="T5" fmla="*/ 71 h 74"/>
                  <a:gd name="T6" fmla="*/ 5 w 162"/>
                  <a:gd name="T7" fmla="*/ 74 h 74"/>
                  <a:gd name="T8" fmla="*/ 67 w 162"/>
                  <a:gd name="T9" fmla="*/ 45 h 74"/>
                  <a:gd name="T10" fmla="*/ 36 w 162"/>
                  <a:gd name="T11" fmla="*/ 23 h 74"/>
                  <a:gd name="T12" fmla="*/ 162 w 162"/>
                  <a:gd name="T13" fmla="*/ 0 h 74"/>
                  <a:gd name="T14" fmla="*/ 40 w 162"/>
                  <a:gd name="T15" fmla="*/ 22 h 74"/>
                  <a:gd name="T16" fmla="*/ 70 w 162"/>
                  <a:gd name="T17" fmla="*/ 44 h 74"/>
                  <a:gd name="T18" fmla="*/ 162 w 162"/>
                  <a:gd name="T1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" h="74">
                    <a:moveTo>
                      <a:pt x="36" y="23"/>
                    </a:moveTo>
                    <a:cubicBezTo>
                      <a:pt x="3" y="29"/>
                      <a:pt x="3" y="29"/>
                      <a:pt x="3" y="2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" y="72"/>
                      <a:pt x="4" y="73"/>
                      <a:pt x="5" y="74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36" y="23"/>
                      <a:pt x="36" y="23"/>
                      <a:pt x="36" y="23"/>
                    </a:cubicBezTo>
                    <a:moveTo>
                      <a:pt x="162" y="0"/>
                    </a:moveTo>
                    <a:cubicBezTo>
                      <a:pt x="40" y="22"/>
                      <a:pt x="40" y="22"/>
                      <a:pt x="40" y="22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162" y="0"/>
                      <a:pt x="162" y="0"/>
                      <a:pt x="16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3" name="Freeform 2656"/>
              <p:cNvSpPr/>
              <p:nvPr/>
            </p:nvSpPr>
            <p:spPr bwMode="auto">
              <a:xfrm>
                <a:off x="6479" y="2077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0 w 5"/>
                  <a:gd name="T3" fmla="*/ 6 h 6"/>
                  <a:gd name="T4" fmla="*/ 5 w 5"/>
                  <a:gd name="T5" fmla="*/ 3 h 6"/>
                  <a:gd name="T6" fmla="*/ 0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4" name="Freeform 2657"/>
              <p:cNvSpPr>
                <a:spLocks noEditPoints="1"/>
              </p:cNvSpPr>
              <p:nvPr/>
            </p:nvSpPr>
            <p:spPr bwMode="auto">
              <a:xfrm>
                <a:off x="6477" y="2001"/>
                <a:ext cx="178" cy="84"/>
              </a:xfrm>
              <a:custGeom>
                <a:avLst/>
                <a:gdLst>
                  <a:gd name="T0" fmla="*/ 5 w 169"/>
                  <a:gd name="T1" fmla="*/ 30 h 80"/>
                  <a:gd name="T2" fmla="*/ 4 w 169"/>
                  <a:gd name="T3" fmla="*/ 30 h 80"/>
                  <a:gd name="T4" fmla="*/ 0 w 169"/>
                  <a:gd name="T5" fmla="*/ 79 h 80"/>
                  <a:gd name="T6" fmla="*/ 1 w 169"/>
                  <a:gd name="T7" fmla="*/ 79 h 80"/>
                  <a:gd name="T8" fmla="*/ 1 w 169"/>
                  <a:gd name="T9" fmla="*/ 80 h 80"/>
                  <a:gd name="T10" fmla="*/ 70 w 169"/>
                  <a:gd name="T11" fmla="*/ 47 h 80"/>
                  <a:gd name="T12" fmla="*/ 69 w 169"/>
                  <a:gd name="T13" fmla="*/ 46 h 80"/>
                  <a:gd name="T14" fmla="*/ 7 w 169"/>
                  <a:gd name="T15" fmla="*/ 75 h 80"/>
                  <a:gd name="T16" fmla="*/ 2 w 169"/>
                  <a:gd name="T17" fmla="*/ 78 h 80"/>
                  <a:gd name="T18" fmla="*/ 2 w 169"/>
                  <a:gd name="T19" fmla="*/ 72 h 80"/>
                  <a:gd name="T20" fmla="*/ 5 w 169"/>
                  <a:gd name="T21" fmla="*/ 30 h 80"/>
                  <a:gd name="T22" fmla="*/ 169 w 169"/>
                  <a:gd name="T23" fmla="*/ 0 h 80"/>
                  <a:gd name="T24" fmla="*/ 164 w 169"/>
                  <a:gd name="T25" fmla="*/ 1 h 80"/>
                  <a:gd name="T26" fmla="*/ 72 w 169"/>
                  <a:gd name="T27" fmla="*/ 45 h 80"/>
                  <a:gd name="T28" fmla="*/ 73 w 169"/>
                  <a:gd name="T29" fmla="*/ 46 h 80"/>
                  <a:gd name="T30" fmla="*/ 169 w 169"/>
                  <a:gd name="T3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" h="80">
                    <a:moveTo>
                      <a:pt x="5" y="30"/>
                    </a:moveTo>
                    <a:cubicBezTo>
                      <a:pt x="4" y="30"/>
                      <a:pt x="4" y="30"/>
                      <a:pt x="4" y="3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1" y="79"/>
                      <a:pt x="1" y="79"/>
                      <a:pt x="1" y="80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5" y="30"/>
                      <a:pt x="5" y="30"/>
                      <a:pt x="5" y="30"/>
                    </a:cubicBezTo>
                    <a:moveTo>
                      <a:pt x="169" y="0"/>
                    </a:moveTo>
                    <a:cubicBezTo>
                      <a:pt x="164" y="1"/>
                      <a:pt x="164" y="1"/>
                      <a:pt x="164" y="1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169" y="0"/>
                      <a:pt x="169" y="0"/>
                      <a:pt x="16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5" name="Freeform 2658"/>
              <p:cNvSpPr>
                <a:spLocks noEditPoints="1"/>
              </p:cNvSpPr>
              <p:nvPr/>
            </p:nvSpPr>
            <p:spPr bwMode="auto">
              <a:xfrm>
                <a:off x="6481" y="1999"/>
                <a:ext cx="179" cy="33"/>
              </a:xfrm>
              <a:custGeom>
                <a:avLst/>
                <a:gdLst>
                  <a:gd name="T0" fmla="*/ 32 w 169"/>
                  <a:gd name="T1" fmla="*/ 25 h 32"/>
                  <a:gd name="T2" fmla="*/ 0 w 169"/>
                  <a:gd name="T3" fmla="*/ 30 h 32"/>
                  <a:gd name="T4" fmla="*/ 0 w 169"/>
                  <a:gd name="T5" fmla="*/ 32 h 32"/>
                  <a:gd name="T6" fmla="*/ 1 w 169"/>
                  <a:gd name="T7" fmla="*/ 32 h 32"/>
                  <a:gd name="T8" fmla="*/ 34 w 169"/>
                  <a:gd name="T9" fmla="*/ 26 h 32"/>
                  <a:gd name="T10" fmla="*/ 32 w 169"/>
                  <a:gd name="T11" fmla="*/ 25 h 32"/>
                  <a:gd name="T12" fmla="*/ 169 w 169"/>
                  <a:gd name="T13" fmla="*/ 0 h 32"/>
                  <a:gd name="T14" fmla="*/ 36 w 169"/>
                  <a:gd name="T15" fmla="*/ 24 h 32"/>
                  <a:gd name="T16" fmla="*/ 38 w 169"/>
                  <a:gd name="T17" fmla="*/ 25 h 32"/>
                  <a:gd name="T18" fmla="*/ 160 w 169"/>
                  <a:gd name="T19" fmla="*/ 3 h 32"/>
                  <a:gd name="T20" fmla="*/ 165 w 169"/>
                  <a:gd name="T21" fmla="*/ 2 h 32"/>
                  <a:gd name="T22" fmla="*/ 169 w 169"/>
                  <a:gd name="T23" fmla="*/ 0 h 32"/>
                  <a:gd name="T24" fmla="*/ 169 w 169"/>
                  <a:gd name="T2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" h="32">
                    <a:moveTo>
                      <a:pt x="32" y="25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2" y="25"/>
                      <a:pt x="32" y="25"/>
                      <a:pt x="32" y="25"/>
                    </a:cubicBezTo>
                    <a:moveTo>
                      <a:pt x="169" y="0"/>
                    </a:moveTo>
                    <a:cubicBezTo>
                      <a:pt x="36" y="24"/>
                      <a:pt x="36" y="24"/>
                      <a:pt x="36" y="24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160" y="3"/>
                      <a:pt x="160" y="3"/>
                      <a:pt x="160" y="3"/>
                    </a:cubicBezTo>
                    <a:cubicBezTo>
                      <a:pt x="165" y="2"/>
                      <a:pt x="165" y="2"/>
                      <a:pt x="165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0"/>
                      <a:pt x="169" y="0"/>
                      <a:pt x="16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6" name="Freeform 2659"/>
              <p:cNvSpPr/>
              <p:nvPr/>
            </p:nvSpPr>
            <p:spPr bwMode="auto">
              <a:xfrm>
                <a:off x="6660" y="1997"/>
                <a:ext cx="1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7" name="Freeform 2660"/>
              <p:cNvSpPr/>
              <p:nvPr/>
            </p:nvSpPr>
            <p:spPr bwMode="auto">
              <a:xfrm>
                <a:off x="6515" y="2024"/>
                <a:ext cx="39" cy="26"/>
              </a:xfrm>
              <a:custGeom>
                <a:avLst/>
                <a:gdLst>
                  <a:gd name="T0" fmla="*/ 4 w 39"/>
                  <a:gd name="T1" fmla="*/ 0 h 26"/>
                  <a:gd name="T2" fmla="*/ 0 w 39"/>
                  <a:gd name="T3" fmla="*/ 1 h 26"/>
                  <a:gd name="T4" fmla="*/ 2 w 39"/>
                  <a:gd name="T5" fmla="*/ 2 h 26"/>
                  <a:gd name="T6" fmla="*/ 35 w 39"/>
                  <a:gd name="T7" fmla="*/ 25 h 26"/>
                  <a:gd name="T8" fmla="*/ 36 w 39"/>
                  <a:gd name="T9" fmla="*/ 26 h 26"/>
                  <a:gd name="T10" fmla="*/ 39 w 39"/>
                  <a:gd name="T11" fmla="*/ 25 h 26"/>
                  <a:gd name="T12" fmla="*/ 38 w 39"/>
                  <a:gd name="T13" fmla="*/ 24 h 26"/>
                  <a:gd name="T14" fmla="*/ 6 w 39"/>
                  <a:gd name="T15" fmla="*/ 1 h 26"/>
                  <a:gd name="T16" fmla="*/ 4 w 39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26">
                    <a:moveTo>
                      <a:pt x="4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35" y="25"/>
                    </a:lnTo>
                    <a:lnTo>
                      <a:pt x="36" y="26"/>
                    </a:lnTo>
                    <a:lnTo>
                      <a:pt x="39" y="25"/>
                    </a:lnTo>
                    <a:lnTo>
                      <a:pt x="38" y="24"/>
                    </a:lnTo>
                    <a:lnTo>
                      <a:pt x="6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8" name="Freeform 2661"/>
              <p:cNvSpPr/>
              <p:nvPr/>
            </p:nvSpPr>
            <p:spPr bwMode="auto">
              <a:xfrm>
                <a:off x="6515" y="2024"/>
                <a:ext cx="39" cy="26"/>
              </a:xfrm>
              <a:custGeom>
                <a:avLst/>
                <a:gdLst>
                  <a:gd name="T0" fmla="*/ 4 w 39"/>
                  <a:gd name="T1" fmla="*/ 0 h 26"/>
                  <a:gd name="T2" fmla="*/ 0 w 39"/>
                  <a:gd name="T3" fmla="*/ 1 h 26"/>
                  <a:gd name="T4" fmla="*/ 2 w 39"/>
                  <a:gd name="T5" fmla="*/ 2 h 26"/>
                  <a:gd name="T6" fmla="*/ 35 w 39"/>
                  <a:gd name="T7" fmla="*/ 25 h 26"/>
                  <a:gd name="T8" fmla="*/ 36 w 39"/>
                  <a:gd name="T9" fmla="*/ 26 h 26"/>
                  <a:gd name="T10" fmla="*/ 39 w 39"/>
                  <a:gd name="T11" fmla="*/ 25 h 26"/>
                  <a:gd name="T12" fmla="*/ 38 w 39"/>
                  <a:gd name="T13" fmla="*/ 24 h 26"/>
                  <a:gd name="T14" fmla="*/ 6 w 39"/>
                  <a:gd name="T15" fmla="*/ 1 h 26"/>
                  <a:gd name="T16" fmla="*/ 4 w 39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26">
                    <a:moveTo>
                      <a:pt x="4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35" y="25"/>
                    </a:lnTo>
                    <a:lnTo>
                      <a:pt x="36" y="26"/>
                    </a:lnTo>
                    <a:lnTo>
                      <a:pt x="39" y="25"/>
                    </a:lnTo>
                    <a:lnTo>
                      <a:pt x="38" y="24"/>
                    </a:lnTo>
                    <a:lnTo>
                      <a:pt x="6" y="1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9" name="Freeform 2662"/>
              <p:cNvSpPr/>
              <p:nvPr/>
            </p:nvSpPr>
            <p:spPr bwMode="auto">
              <a:xfrm>
                <a:off x="6477" y="208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0" name="Freeform 2663"/>
              <p:cNvSpPr/>
              <p:nvPr/>
            </p:nvSpPr>
            <p:spPr bwMode="auto">
              <a:xfrm>
                <a:off x="6393" y="2005"/>
                <a:ext cx="88" cy="40"/>
              </a:xfrm>
              <a:custGeom>
                <a:avLst/>
                <a:gdLst>
                  <a:gd name="T0" fmla="*/ 80 w 83"/>
                  <a:gd name="T1" fmla="*/ 0 h 38"/>
                  <a:gd name="T2" fmla="*/ 0 w 83"/>
                  <a:gd name="T3" fmla="*/ 38 h 38"/>
                  <a:gd name="T4" fmla="*/ 82 w 83"/>
                  <a:gd name="T5" fmla="*/ 23 h 38"/>
                  <a:gd name="T6" fmla="*/ 83 w 83"/>
                  <a:gd name="T7" fmla="*/ 1 h 38"/>
                  <a:gd name="T8" fmla="*/ 80 w 83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8">
                    <a:moveTo>
                      <a:pt x="8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1" y="0"/>
                      <a:pt x="8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1" name="Freeform 2664"/>
              <p:cNvSpPr/>
              <p:nvPr/>
            </p:nvSpPr>
            <p:spPr bwMode="auto">
              <a:xfrm>
                <a:off x="6478" y="20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2" name="Freeform 2665"/>
              <p:cNvSpPr/>
              <p:nvPr/>
            </p:nvSpPr>
            <p:spPr bwMode="auto">
              <a:xfrm>
                <a:off x="6480" y="2002"/>
                <a:ext cx="3" cy="27"/>
              </a:xfrm>
              <a:custGeom>
                <a:avLst/>
                <a:gdLst>
                  <a:gd name="T0" fmla="*/ 3 w 3"/>
                  <a:gd name="T1" fmla="*/ 0 h 27"/>
                  <a:gd name="T2" fmla="*/ 1 w 3"/>
                  <a:gd name="T3" fmla="*/ 1 h 27"/>
                  <a:gd name="T4" fmla="*/ 1 w 3"/>
                  <a:gd name="T5" fmla="*/ 4 h 27"/>
                  <a:gd name="T6" fmla="*/ 0 w 3"/>
                  <a:gd name="T7" fmla="*/ 27 h 27"/>
                  <a:gd name="T8" fmla="*/ 1 w 3"/>
                  <a:gd name="T9" fmla="*/ 27 h 27"/>
                  <a:gd name="T10" fmla="*/ 3 w 3"/>
                  <a:gd name="T11" fmla="*/ 0 h 27"/>
                  <a:gd name="T12" fmla="*/ 3 w 3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7">
                    <a:moveTo>
                      <a:pt x="3" y="0"/>
                    </a:moveTo>
                    <a:lnTo>
                      <a:pt x="1" y="1"/>
                    </a:lnTo>
                    <a:lnTo>
                      <a:pt x="1" y="4"/>
                    </a:lnTo>
                    <a:lnTo>
                      <a:pt x="0" y="27"/>
                    </a:lnTo>
                    <a:lnTo>
                      <a:pt x="1" y="2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3" name="Freeform 2666"/>
              <p:cNvSpPr/>
              <p:nvPr/>
            </p:nvSpPr>
            <p:spPr bwMode="auto">
              <a:xfrm>
                <a:off x="6480" y="2002"/>
                <a:ext cx="3" cy="27"/>
              </a:xfrm>
              <a:custGeom>
                <a:avLst/>
                <a:gdLst>
                  <a:gd name="T0" fmla="*/ 3 w 3"/>
                  <a:gd name="T1" fmla="*/ 0 h 27"/>
                  <a:gd name="T2" fmla="*/ 1 w 3"/>
                  <a:gd name="T3" fmla="*/ 1 h 27"/>
                  <a:gd name="T4" fmla="*/ 1 w 3"/>
                  <a:gd name="T5" fmla="*/ 4 h 27"/>
                  <a:gd name="T6" fmla="*/ 0 w 3"/>
                  <a:gd name="T7" fmla="*/ 27 h 27"/>
                  <a:gd name="T8" fmla="*/ 1 w 3"/>
                  <a:gd name="T9" fmla="*/ 27 h 27"/>
                  <a:gd name="T10" fmla="*/ 3 w 3"/>
                  <a:gd name="T11" fmla="*/ 0 h 27"/>
                  <a:gd name="T12" fmla="*/ 3 w 3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7">
                    <a:moveTo>
                      <a:pt x="3" y="0"/>
                    </a:moveTo>
                    <a:lnTo>
                      <a:pt x="1" y="1"/>
                    </a:lnTo>
                    <a:lnTo>
                      <a:pt x="1" y="4"/>
                    </a:lnTo>
                    <a:lnTo>
                      <a:pt x="0" y="27"/>
                    </a:lnTo>
                    <a:lnTo>
                      <a:pt x="1" y="27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4" name="Freeform 2667"/>
              <p:cNvSpPr/>
              <p:nvPr/>
            </p:nvSpPr>
            <p:spPr bwMode="auto">
              <a:xfrm>
                <a:off x="6384" y="2001"/>
                <a:ext cx="99" cy="47"/>
              </a:xfrm>
              <a:custGeom>
                <a:avLst/>
                <a:gdLst>
                  <a:gd name="T0" fmla="*/ 93 w 94"/>
                  <a:gd name="T1" fmla="*/ 0 h 45"/>
                  <a:gd name="T2" fmla="*/ 0 w 94"/>
                  <a:gd name="T3" fmla="*/ 45 h 45"/>
                  <a:gd name="T4" fmla="*/ 1 w 94"/>
                  <a:gd name="T5" fmla="*/ 45 h 45"/>
                  <a:gd name="T6" fmla="*/ 92 w 94"/>
                  <a:gd name="T7" fmla="*/ 28 h 45"/>
                  <a:gd name="T8" fmla="*/ 92 w 94"/>
                  <a:gd name="T9" fmla="*/ 27 h 45"/>
                  <a:gd name="T10" fmla="*/ 91 w 94"/>
                  <a:gd name="T11" fmla="*/ 27 h 45"/>
                  <a:gd name="T12" fmla="*/ 9 w 94"/>
                  <a:gd name="T13" fmla="*/ 42 h 45"/>
                  <a:gd name="T14" fmla="*/ 89 w 94"/>
                  <a:gd name="T15" fmla="*/ 4 h 45"/>
                  <a:gd name="T16" fmla="*/ 92 w 94"/>
                  <a:gd name="T17" fmla="*/ 2 h 45"/>
                  <a:gd name="T18" fmla="*/ 94 w 94"/>
                  <a:gd name="T19" fmla="*/ 1 h 45"/>
                  <a:gd name="T20" fmla="*/ 93 w 94"/>
                  <a:gd name="T21" fmla="*/ 1 h 45"/>
                  <a:gd name="T22" fmla="*/ 93 w 94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45">
                    <a:moveTo>
                      <a:pt x="93" y="0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89" y="4"/>
                      <a:pt x="89" y="4"/>
                      <a:pt x="89" y="4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0"/>
                      <a:pt x="9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5" name="Freeform 2668"/>
              <p:cNvSpPr/>
              <p:nvPr/>
            </p:nvSpPr>
            <p:spPr bwMode="auto">
              <a:xfrm>
                <a:off x="6482" y="2000"/>
                <a:ext cx="13" cy="2"/>
              </a:xfrm>
              <a:custGeom>
                <a:avLst/>
                <a:gdLst>
                  <a:gd name="T0" fmla="*/ 12 w 12"/>
                  <a:gd name="T1" fmla="*/ 0 h 2"/>
                  <a:gd name="T2" fmla="*/ 1 w 12"/>
                  <a:gd name="T3" fmla="*/ 1 h 2"/>
                  <a:gd name="T4" fmla="*/ 0 w 12"/>
                  <a:gd name="T5" fmla="*/ 1 h 2"/>
                  <a:gd name="T6" fmla="*/ 0 w 12"/>
                  <a:gd name="T7" fmla="*/ 2 h 2"/>
                  <a:gd name="T8" fmla="*/ 1 w 12"/>
                  <a:gd name="T9" fmla="*/ 2 h 2"/>
                  <a:gd name="T10" fmla="*/ 1 w 12"/>
                  <a:gd name="T11" fmla="*/ 2 h 2"/>
                  <a:gd name="T12" fmla="*/ 1 w 12"/>
                  <a:gd name="T13" fmla="*/ 1 h 2"/>
                  <a:gd name="T14" fmla="*/ 12 w 1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">
                    <a:moveTo>
                      <a:pt x="1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6" name="Freeform 2669"/>
              <p:cNvSpPr/>
              <p:nvPr/>
            </p:nvSpPr>
            <p:spPr bwMode="auto">
              <a:xfrm>
                <a:off x="6382" y="2048"/>
                <a:ext cx="3" cy="1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  <a:gd name="T6" fmla="*/ 2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7" name="Freeform 2670"/>
              <p:cNvSpPr/>
              <p:nvPr/>
            </p:nvSpPr>
            <p:spPr bwMode="auto">
              <a:xfrm>
                <a:off x="6382" y="2048"/>
                <a:ext cx="3" cy="1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  <a:gd name="T6" fmla="*/ 2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8" name="Freeform 2671"/>
              <p:cNvSpPr>
                <a:spLocks noEditPoints="1"/>
              </p:cNvSpPr>
              <p:nvPr/>
            </p:nvSpPr>
            <p:spPr bwMode="auto">
              <a:xfrm>
                <a:off x="6483" y="2000"/>
                <a:ext cx="160" cy="29"/>
              </a:xfrm>
              <a:custGeom>
                <a:avLst/>
                <a:gdLst>
                  <a:gd name="T0" fmla="*/ 4 w 151"/>
                  <a:gd name="T1" fmla="*/ 5 h 28"/>
                  <a:gd name="T2" fmla="*/ 1 w 151"/>
                  <a:gd name="T3" fmla="*/ 7 h 28"/>
                  <a:gd name="T4" fmla="*/ 0 w 151"/>
                  <a:gd name="T5" fmla="*/ 28 h 28"/>
                  <a:gd name="T6" fmla="*/ 28 w 151"/>
                  <a:gd name="T7" fmla="*/ 22 h 28"/>
                  <a:gd name="T8" fmla="*/ 4 w 151"/>
                  <a:gd name="T9" fmla="*/ 5 h 28"/>
                  <a:gd name="T10" fmla="*/ 151 w 151"/>
                  <a:gd name="T11" fmla="*/ 0 h 28"/>
                  <a:gd name="T12" fmla="*/ 6 w 151"/>
                  <a:gd name="T13" fmla="*/ 2 h 28"/>
                  <a:gd name="T14" fmla="*/ 6 w 151"/>
                  <a:gd name="T15" fmla="*/ 3 h 28"/>
                  <a:gd name="T16" fmla="*/ 32 w 151"/>
                  <a:gd name="T17" fmla="*/ 22 h 28"/>
                  <a:gd name="T18" fmla="*/ 151 w 151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1" h="28">
                    <a:moveTo>
                      <a:pt x="4" y="5"/>
                    </a:moveTo>
                    <a:cubicBezTo>
                      <a:pt x="3" y="6"/>
                      <a:pt x="2" y="6"/>
                      <a:pt x="1" y="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4" y="5"/>
                      <a:pt x="4" y="5"/>
                      <a:pt x="4" y="5"/>
                    </a:cubicBezTo>
                    <a:moveTo>
                      <a:pt x="151" y="0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3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151" y="0"/>
                      <a:pt x="151" y="0"/>
                      <a:pt x="15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9" name="Freeform 2672"/>
              <p:cNvSpPr>
                <a:spLocks noEditPoints="1"/>
              </p:cNvSpPr>
              <p:nvPr/>
            </p:nvSpPr>
            <p:spPr bwMode="auto">
              <a:xfrm>
                <a:off x="6484" y="2002"/>
                <a:ext cx="5" cy="5"/>
              </a:xfrm>
              <a:custGeom>
                <a:avLst/>
                <a:gdLst>
                  <a:gd name="T0" fmla="*/ 0 w 5"/>
                  <a:gd name="T1" fmla="*/ 1 h 5"/>
                  <a:gd name="T2" fmla="*/ 0 w 5"/>
                  <a:gd name="T3" fmla="*/ 5 h 5"/>
                  <a:gd name="T4" fmla="*/ 3 w 5"/>
                  <a:gd name="T5" fmla="*/ 3 h 5"/>
                  <a:gd name="T6" fmla="*/ 0 w 5"/>
                  <a:gd name="T7" fmla="*/ 1 h 5"/>
                  <a:gd name="T8" fmla="*/ 5 w 5"/>
                  <a:gd name="T9" fmla="*/ 0 h 5"/>
                  <a:gd name="T10" fmla="*/ 4 w 5"/>
                  <a:gd name="T11" fmla="*/ 0 h 5"/>
                  <a:gd name="T12" fmla="*/ 5 w 5"/>
                  <a:gd name="T13" fmla="*/ 1 h 5"/>
                  <a:gd name="T14" fmla="*/ 5 w 5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0" y="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0" name="Freeform 2673"/>
              <p:cNvSpPr>
                <a:spLocks noEditPoints="1"/>
              </p:cNvSpPr>
              <p:nvPr/>
            </p:nvSpPr>
            <p:spPr bwMode="auto">
              <a:xfrm>
                <a:off x="6481" y="2000"/>
                <a:ext cx="162" cy="29"/>
              </a:xfrm>
              <a:custGeom>
                <a:avLst/>
                <a:gdLst>
                  <a:gd name="T0" fmla="*/ 2 w 162"/>
                  <a:gd name="T1" fmla="*/ 2 h 29"/>
                  <a:gd name="T2" fmla="*/ 0 w 162"/>
                  <a:gd name="T3" fmla="*/ 29 h 29"/>
                  <a:gd name="T4" fmla="*/ 2 w 162"/>
                  <a:gd name="T5" fmla="*/ 29 h 29"/>
                  <a:gd name="T6" fmla="*/ 3 w 162"/>
                  <a:gd name="T7" fmla="*/ 7 h 29"/>
                  <a:gd name="T8" fmla="*/ 3 w 162"/>
                  <a:gd name="T9" fmla="*/ 3 h 29"/>
                  <a:gd name="T10" fmla="*/ 2 w 162"/>
                  <a:gd name="T11" fmla="*/ 2 h 29"/>
                  <a:gd name="T12" fmla="*/ 162 w 162"/>
                  <a:gd name="T13" fmla="*/ 0 h 29"/>
                  <a:gd name="T14" fmla="*/ 7 w 162"/>
                  <a:gd name="T15" fmla="*/ 2 h 29"/>
                  <a:gd name="T16" fmla="*/ 7 w 162"/>
                  <a:gd name="T17" fmla="*/ 2 h 29"/>
                  <a:gd name="T18" fmla="*/ 8 w 162"/>
                  <a:gd name="T19" fmla="*/ 2 h 29"/>
                  <a:gd name="T20" fmla="*/ 162 w 162"/>
                  <a:gd name="T21" fmla="*/ 0 h 29"/>
                  <a:gd name="T22" fmla="*/ 162 w 162"/>
                  <a:gd name="T2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29">
                    <a:moveTo>
                      <a:pt x="2" y="2"/>
                    </a:moveTo>
                    <a:lnTo>
                      <a:pt x="0" y="29"/>
                    </a:lnTo>
                    <a:lnTo>
                      <a:pt x="2" y="29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2" y="2"/>
                    </a:lnTo>
                    <a:close/>
                    <a:moveTo>
                      <a:pt x="162" y="0"/>
                    </a:moveTo>
                    <a:lnTo>
                      <a:pt x="7" y="2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162" y="0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1" name="Freeform 2674"/>
              <p:cNvSpPr>
                <a:spLocks noEditPoints="1"/>
              </p:cNvSpPr>
              <p:nvPr/>
            </p:nvSpPr>
            <p:spPr bwMode="auto">
              <a:xfrm>
                <a:off x="6481" y="2000"/>
                <a:ext cx="162" cy="29"/>
              </a:xfrm>
              <a:custGeom>
                <a:avLst/>
                <a:gdLst>
                  <a:gd name="T0" fmla="*/ 2 w 162"/>
                  <a:gd name="T1" fmla="*/ 2 h 29"/>
                  <a:gd name="T2" fmla="*/ 0 w 162"/>
                  <a:gd name="T3" fmla="*/ 29 h 29"/>
                  <a:gd name="T4" fmla="*/ 2 w 162"/>
                  <a:gd name="T5" fmla="*/ 29 h 29"/>
                  <a:gd name="T6" fmla="*/ 3 w 162"/>
                  <a:gd name="T7" fmla="*/ 7 h 29"/>
                  <a:gd name="T8" fmla="*/ 3 w 162"/>
                  <a:gd name="T9" fmla="*/ 3 h 29"/>
                  <a:gd name="T10" fmla="*/ 2 w 162"/>
                  <a:gd name="T11" fmla="*/ 2 h 29"/>
                  <a:gd name="T12" fmla="*/ 162 w 162"/>
                  <a:gd name="T13" fmla="*/ 0 h 29"/>
                  <a:gd name="T14" fmla="*/ 7 w 162"/>
                  <a:gd name="T15" fmla="*/ 2 h 29"/>
                  <a:gd name="T16" fmla="*/ 7 w 162"/>
                  <a:gd name="T17" fmla="*/ 2 h 29"/>
                  <a:gd name="T18" fmla="*/ 8 w 162"/>
                  <a:gd name="T19" fmla="*/ 2 h 29"/>
                  <a:gd name="T20" fmla="*/ 162 w 162"/>
                  <a:gd name="T21" fmla="*/ 0 h 29"/>
                  <a:gd name="T22" fmla="*/ 162 w 162"/>
                  <a:gd name="T2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29">
                    <a:moveTo>
                      <a:pt x="2" y="2"/>
                    </a:moveTo>
                    <a:lnTo>
                      <a:pt x="0" y="29"/>
                    </a:lnTo>
                    <a:lnTo>
                      <a:pt x="2" y="29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2" y="2"/>
                    </a:lnTo>
                    <a:moveTo>
                      <a:pt x="162" y="0"/>
                    </a:moveTo>
                    <a:lnTo>
                      <a:pt x="7" y="2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162" y="0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2" name="Freeform 2675"/>
              <p:cNvSpPr>
                <a:spLocks noEditPoints="1"/>
              </p:cNvSpPr>
              <p:nvPr/>
            </p:nvSpPr>
            <p:spPr bwMode="auto">
              <a:xfrm>
                <a:off x="6481" y="1997"/>
                <a:ext cx="179" cy="33"/>
              </a:xfrm>
              <a:custGeom>
                <a:avLst/>
                <a:gdLst>
                  <a:gd name="T0" fmla="*/ 30 w 169"/>
                  <a:gd name="T1" fmla="*/ 24 h 31"/>
                  <a:gd name="T2" fmla="*/ 2 w 169"/>
                  <a:gd name="T3" fmla="*/ 30 h 31"/>
                  <a:gd name="T4" fmla="*/ 0 w 169"/>
                  <a:gd name="T5" fmla="*/ 30 h 31"/>
                  <a:gd name="T6" fmla="*/ 0 w 169"/>
                  <a:gd name="T7" fmla="*/ 31 h 31"/>
                  <a:gd name="T8" fmla="*/ 32 w 169"/>
                  <a:gd name="T9" fmla="*/ 26 h 31"/>
                  <a:gd name="T10" fmla="*/ 30 w 169"/>
                  <a:gd name="T11" fmla="*/ 24 h 31"/>
                  <a:gd name="T12" fmla="*/ 169 w 169"/>
                  <a:gd name="T13" fmla="*/ 0 h 31"/>
                  <a:gd name="T14" fmla="*/ 13 w 169"/>
                  <a:gd name="T15" fmla="*/ 2 h 31"/>
                  <a:gd name="T16" fmla="*/ 6 w 169"/>
                  <a:gd name="T17" fmla="*/ 3 h 31"/>
                  <a:gd name="T18" fmla="*/ 7 w 169"/>
                  <a:gd name="T19" fmla="*/ 4 h 31"/>
                  <a:gd name="T20" fmla="*/ 153 w 169"/>
                  <a:gd name="T21" fmla="*/ 2 h 31"/>
                  <a:gd name="T22" fmla="*/ 34 w 169"/>
                  <a:gd name="T23" fmla="*/ 24 h 31"/>
                  <a:gd name="T24" fmla="*/ 36 w 169"/>
                  <a:gd name="T25" fmla="*/ 25 h 31"/>
                  <a:gd name="T26" fmla="*/ 169 w 169"/>
                  <a:gd name="T27" fmla="*/ 1 h 31"/>
                  <a:gd name="T28" fmla="*/ 169 w 169"/>
                  <a:gd name="T29" fmla="*/ 0 h 31"/>
                  <a:gd name="T30" fmla="*/ 169 w 169"/>
                  <a:gd name="T3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" h="31">
                    <a:moveTo>
                      <a:pt x="30" y="24"/>
                    </a:moveTo>
                    <a:cubicBezTo>
                      <a:pt x="2" y="30"/>
                      <a:pt x="2" y="30"/>
                      <a:pt x="2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0" y="24"/>
                      <a:pt x="30" y="24"/>
                      <a:pt x="30" y="24"/>
                    </a:cubicBezTo>
                    <a:moveTo>
                      <a:pt x="169" y="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153" y="2"/>
                      <a:pt x="153" y="2"/>
                      <a:pt x="153" y="2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69" y="1"/>
                      <a:pt x="169" y="1"/>
                      <a:pt x="169" y="0"/>
                    </a:cubicBezTo>
                    <a:cubicBezTo>
                      <a:pt x="169" y="0"/>
                      <a:pt x="169" y="0"/>
                      <a:pt x="16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3" name="Freeform 2676"/>
              <p:cNvSpPr/>
              <p:nvPr/>
            </p:nvSpPr>
            <p:spPr bwMode="auto">
              <a:xfrm>
                <a:off x="6660" y="1997"/>
                <a:ext cx="1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4" name="Freeform 2677"/>
              <p:cNvSpPr/>
              <p:nvPr/>
            </p:nvSpPr>
            <p:spPr bwMode="auto">
              <a:xfrm>
                <a:off x="6483" y="2000"/>
                <a:ext cx="36" cy="25"/>
              </a:xfrm>
              <a:custGeom>
                <a:avLst/>
                <a:gdLst>
                  <a:gd name="T0" fmla="*/ 12 w 36"/>
                  <a:gd name="T1" fmla="*/ 0 h 25"/>
                  <a:gd name="T2" fmla="*/ 0 w 36"/>
                  <a:gd name="T3" fmla="*/ 1 h 25"/>
                  <a:gd name="T4" fmla="*/ 0 w 36"/>
                  <a:gd name="T5" fmla="*/ 2 h 25"/>
                  <a:gd name="T6" fmla="*/ 1 w 36"/>
                  <a:gd name="T7" fmla="*/ 3 h 25"/>
                  <a:gd name="T8" fmla="*/ 4 w 36"/>
                  <a:gd name="T9" fmla="*/ 5 h 25"/>
                  <a:gd name="T10" fmla="*/ 30 w 36"/>
                  <a:gd name="T11" fmla="*/ 23 h 25"/>
                  <a:gd name="T12" fmla="*/ 32 w 36"/>
                  <a:gd name="T13" fmla="*/ 25 h 25"/>
                  <a:gd name="T14" fmla="*/ 36 w 36"/>
                  <a:gd name="T15" fmla="*/ 24 h 25"/>
                  <a:gd name="T16" fmla="*/ 34 w 36"/>
                  <a:gd name="T17" fmla="*/ 23 h 25"/>
                  <a:gd name="T18" fmla="*/ 6 w 36"/>
                  <a:gd name="T19" fmla="*/ 3 h 25"/>
                  <a:gd name="T20" fmla="*/ 5 w 36"/>
                  <a:gd name="T21" fmla="*/ 2 h 25"/>
                  <a:gd name="T22" fmla="*/ 5 w 36"/>
                  <a:gd name="T23" fmla="*/ 2 h 25"/>
                  <a:gd name="T24" fmla="*/ 4 w 36"/>
                  <a:gd name="T25" fmla="*/ 1 h 25"/>
                  <a:gd name="T26" fmla="*/ 12 w 36"/>
                  <a:gd name="T2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25">
                    <a:moveTo>
                      <a:pt x="12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30" y="23"/>
                    </a:lnTo>
                    <a:lnTo>
                      <a:pt x="32" y="25"/>
                    </a:lnTo>
                    <a:lnTo>
                      <a:pt x="36" y="24"/>
                    </a:lnTo>
                    <a:lnTo>
                      <a:pt x="34" y="2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5" name="Freeform 2678"/>
              <p:cNvSpPr/>
              <p:nvPr/>
            </p:nvSpPr>
            <p:spPr bwMode="auto">
              <a:xfrm>
                <a:off x="6483" y="2000"/>
                <a:ext cx="36" cy="25"/>
              </a:xfrm>
              <a:custGeom>
                <a:avLst/>
                <a:gdLst>
                  <a:gd name="T0" fmla="*/ 12 w 36"/>
                  <a:gd name="T1" fmla="*/ 0 h 25"/>
                  <a:gd name="T2" fmla="*/ 0 w 36"/>
                  <a:gd name="T3" fmla="*/ 1 h 25"/>
                  <a:gd name="T4" fmla="*/ 0 w 36"/>
                  <a:gd name="T5" fmla="*/ 2 h 25"/>
                  <a:gd name="T6" fmla="*/ 1 w 36"/>
                  <a:gd name="T7" fmla="*/ 3 h 25"/>
                  <a:gd name="T8" fmla="*/ 4 w 36"/>
                  <a:gd name="T9" fmla="*/ 5 h 25"/>
                  <a:gd name="T10" fmla="*/ 30 w 36"/>
                  <a:gd name="T11" fmla="*/ 23 h 25"/>
                  <a:gd name="T12" fmla="*/ 32 w 36"/>
                  <a:gd name="T13" fmla="*/ 25 h 25"/>
                  <a:gd name="T14" fmla="*/ 36 w 36"/>
                  <a:gd name="T15" fmla="*/ 24 h 25"/>
                  <a:gd name="T16" fmla="*/ 34 w 36"/>
                  <a:gd name="T17" fmla="*/ 23 h 25"/>
                  <a:gd name="T18" fmla="*/ 6 w 36"/>
                  <a:gd name="T19" fmla="*/ 3 h 25"/>
                  <a:gd name="T20" fmla="*/ 5 w 36"/>
                  <a:gd name="T21" fmla="*/ 2 h 25"/>
                  <a:gd name="T22" fmla="*/ 5 w 36"/>
                  <a:gd name="T23" fmla="*/ 2 h 25"/>
                  <a:gd name="T24" fmla="*/ 4 w 36"/>
                  <a:gd name="T25" fmla="*/ 1 h 25"/>
                  <a:gd name="T26" fmla="*/ 12 w 36"/>
                  <a:gd name="T2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25">
                    <a:moveTo>
                      <a:pt x="12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30" y="23"/>
                    </a:lnTo>
                    <a:lnTo>
                      <a:pt x="32" y="25"/>
                    </a:lnTo>
                    <a:lnTo>
                      <a:pt x="36" y="24"/>
                    </a:lnTo>
                    <a:lnTo>
                      <a:pt x="34" y="2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6" name="Freeform 2679"/>
              <p:cNvSpPr>
                <a:spLocks noEditPoints="1"/>
              </p:cNvSpPr>
              <p:nvPr/>
            </p:nvSpPr>
            <p:spPr bwMode="auto">
              <a:xfrm>
                <a:off x="6667" y="1973"/>
                <a:ext cx="127" cy="84"/>
              </a:xfrm>
              <a:custGeom>
                <a:avLst/>
                <a:gdLst>
                  <a:gd name="T0" fmla="*/ 42 w 120"/>
                  <a:gd name="T1" fmla="*/ 1 h 79"/>
                  <a:gd name="T2" fmla="*/ 37 w 120"/>
                  <a:gd name="T3" fmla="*/ 2 h 79"/>
                  <a:gd name="T4" fmla="*/ 34 w 120"/>
                  <a:gd name="T5" fmla="*/ 2 h 79"/>
                  <a:gd name="T6" fmla="*/ 18 w 120"/>
                  <a:gd name="T7" fmla="*/ 32 h 79"/>
                  <a:gd name="T8" fmla="*/ 120 w 120"/>
                  <a:gd name="T9" fmla="*/ 79 h 79"/>
                  <a:gd name="T10" fmla="*/ 81 w 120"/>
                  <a:gd name="T11" fmla="*/ 40 h 79"/>
                  <a:gd name="T12" fmla="*/ 76 w 120"/>
                  <a:gd name="T13" fmla="*/ 44 h 79"/>
                  <a:gd name="T14" fmla="*/ 70 w 120"/>
                  <a:gd name="T15" fmla="*/ 38 h 79"/>
                  <a:gd name="T16" fmla="*/ 73 w 120"/>
                  <a:gd name="T17" fmla="*/ 33 h 79"/>
                  <a:gd name="T18" fmla="*/ 42 w 120"/>
                  <a:gd name="T19" fmla="*/ 1 h 79"/>
                  <a:gd name="T20" fmla="*/ 31 w 120"/>
                  <a:gd name="T21" fmla="*/ 0 h 79"/>
                  <a:gd name="T22" fmla="*/ 0 w 120"/>
                  <a:gd name="T23" fmla="*/ 21 h 79"/>
                  <a:gd name="T24" fmla="*/ 1 w 120"/>
                  <a:gd name="T25" fmla="*/ 23 h 79"/>
                  <a:gd name="T26" fmla="*/ 0 w 120"/>
                  <a:gd name="T27" fmla="*/ 24 h 79"/>
                  <a:gd name="T28" fmla="*/ 15 w 120"/>
                  <a:gd name="T29" fmla="*/ 31 h 79"/>
                  <a:gd name="T30" fmla="*/ 32 w 120"/>
                  <a:gd name="T31" fmla="*/ 0 h 79"/>
                  <a:gd name="T32" fmla="*/ 31 w 120"/>
                  <a:gd name="T3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0" h="79">
                    <a:moveTo>
                      <a:pt x="42" y="1"/>
                    </a:moveTo>
                    <a:cubicBezTo>
                      <a:pt x="41" y="2"/>
                      <a:pt x="39" y="2"/>
                      <a:pt x="37" y="2"/>
                    </a:cubicBezTo>
                    <a:cubicBezTo>
                      <a:pt x="36" y="2"/>
                      <a:pt x="35" y="2"/>
                      <a:pt x="34" y="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20" y="79"/>
                      <a:pt x="120" y="79"/>
                      <a:pt x="120" y="7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3"/>
                      <a:pt x="78" y="44"/>
                      <a:pt x="76" y="44"/>
                    </a:cubicBezTo>
                    <a:cubicBezTo>
                      <a:pt x="72" y="44"/>
                      <a:pt x="70" y="41"/>
                      <a:pt x="70" y="38"/>
                    </a:cubicBezTo>
                    <a:cubicBezTo>
                      <a:pt x="70" y="36"/>
                      <a:pt x="71" y="33"/>
                      <a:pt x="73" y="33"/>
                    </a:cubicBezTo>
                    <a:cubicBezTo>
                      <a:pt x="42" y="1"/>
                      <a:pt x="42" y="1"/>
                      <a:pt x="42" y="1"/>
                    </a:cubicBezTo>
                    <a:moveTo>
                      <a:pt x="31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1" y="23"/>
                    </a:cubicBezTo>
                    <a:cubicBezTo>
                      <a:pt x="1" y="24"/>
                      <a:pt x="0" y="24"/>
                      <a:pt x="0" y="24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7" name="Freeform 2680"/>
              <p:cNvSpPr/>
              <p:nvPr/>
            </p:nvSpPr>
            <p:spPr bwMode="auto">
              <a:xfrm>
                <a:off x="6741" y="2008"/>
                <a:ext cx="12" cy="12"/>
              </a:xfrm>
              <a:custGeom>
                <a:avLst/>
                <a:gdLst>
                  <a:gd name="T0" fmla="*/ 3 w 11"/>
                  <a:gd name="T1" fmla="*/ 0 h 11"/>
                  <a:gd name="T2" fmla="*/ 0 w 11"/>
                  <a:gd name="T3" fmla="*/ 5 h 11"/>
                  <a:gd name="T4" fmla="*/ 6 w 11"/>
                  <a:gd name="T5" fmla="*/ 11 h 11"/>
                  <a:gd name="T6" fmla="*/ 11 w 11"/>
                  <a:gd name="T7" fmla="*/ 7 h 11"/>
                  <a:gd name="T8" fmla="*/ 3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3" y="0"/>
                    </a:moveTo>
                    <a:cubicBezTo>
                      <a:pt x="1" y="0"/>
                      <a:pt x="0" y="3"/>
                      <a:pt x="0" y="5"/>
                    </a:cubicBezTo>
                    <a:cubicBezTo>
                      <a:pt x="0" y="8"/>
                      <a:pt x="2" y="11"/>
                      <a:pt x="6" y="11"/>
                    </a:cubicBezTo>
                    <a:cubicBezTo>
                      <a:pt x="8" y="11"/>
                      <a:pt x="10" y="10"/>
                      <a:pt x="11" y="7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8" name="Freeform 2681"/>
              <p:cNvSpPr/>
              <p:nvPr/>
            </p:nvSpPr>
            <p:spPr bwMode="auto">
              <a:xfrm>
                <a:off x="6664" y="1995"/>
                <a:ext cx="4" cy="4"/>
              </a:xfrm>
              <a:custGeom>
                <a:avLst/>
                <a:gdLst>
                  <a:gd name="T0" fmla="*/ 3 w 4"/>
                  <a:gd name="T1" fmla="*/ 0 h 3"/>
                  <a:gd name="T2" fmla="*/ 0 w 4"/>
                  <a:gd name="T3" fmla="*/ 2 h 3"/>
                  <a:gd name="T4" fmla="*/ 3 w 4"/>
                  <a:gd name="T5" fmla="*/ 3 h 3"/>
                  <a:gd name="T6" fmla="*/ 4 w 4"/>
                  <a:gd name="T7" fmla="*/ 2 h 3"/>
                  <a:gd name="T8" fmla="*/ 3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4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9" name="Freeform 2682"/>
              <p:cNvSpPr>
                <a:spLocks noEditPoints="1"/>
              </p:cNvSpPr>
              <p:nvPr/>
            </p:nvSpPr>
            <p:spPr bwMode="auto">
              <a:xfrm>
                <a:off x="6700" y="1969"/>
                <a:ext cx="11" cy="6"/>
              </a:xfrm>
              <a:custGeom>
                <a:avLst/>
                <a:gdLst>
                  <a:gd name="T0" fmla="*/ 2 w 11"/>
                  <a:gd name="T1" fmla="*/ 2 h 6"/>
                  <a:gd name="T2" fmla="*/ 0 w 11"/>
                  <a:gd name="T3" fmla="*/ 4 h 6"/>
                  <a:gd name="T4" fmla="*/ 1 w 11"/>
                  <a:gd name="T5" fmla="*/ 4 h 6"/>
                  <a:gd name="T6" fmla="*/ 2 w 11"/>
                  <a:gd name="T7" fmla="*/ 2 h 6"/>
                  <a:gd name="T8" fmla="*/ 6 w 11"/>
                  <a:gd name="T9" fmla="*/ 0 h 6"/>
                  <a:gd name="T10" fmla="*/ 3 w 11"/>
                  <a:gd name="T11" fmla="*/ 6 h 6"/>
                  <a:gd name="T12" fmla="*/ 6 w 11"/>
                  <a:gd name="T13" fmla="*/ 6 h 6"/>
                  <a:gd name="T14" fmla="*/ 11 w 11"/>
                  <a:gd name="T15" fmla="*/ 5 h 6"/>
                  <a:gd name="T16" fmla="*/ 6 w 11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6">
                    <a:moveTo>
                      <a:pt x="2" y="2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moveTo>
                      <a:pt x="6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5" y="6"/>
                      <a:pt x="6" y="6"/>
                    </a:cubicBezTo>
                    <a:cubicBezTo>
                      <a:pt x="8" y="6"/>
                      <a:pt x="10" y="6"/>
                      <a:pt x="11" y="5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0" name="Freeform 2683"/>
              <p:cNvSpPr>
                <a:spLocks noEditPoints="1"/>
              </p:cNvSpPr>
              <p:nvPr/>
            </p:nvSpPr>
            <p:spPr bwMode="auto">
              <a:xfrm>
                <a:off x="6661" y="1968"/>
                <a:ext cx="138" cy="93"/>
              </a:xfrm>
              <a:custGeom>
                <a:avLst/>
                <a:gdLst>
                  <a:gd name="T0" fmla="*/ 42 w 138"/>
                  <a:gd name="T1" fmla="*/ 1 h 93"/>
                  <a:gd name="T2" fmla="*/ 42 w 138"/>
                  <a:gd name="T3" fmla="*/ 1 h 93"/>
                  <a:gd name="T4" fmla="*/ 0 w 138"/>
                  <a:gd name="T5" fmla="*/ 29 h 93"/>
                  <a:gd name="T6" fmla="*/ 21 w 138"/>
                  <a:gd name="T7" fmla="*/ 40 h 93"/>
                  <a:gd name="T8" fmla="*/ 22 w 138"/>
                  <a:gd name="T9" fmla="*/ 38 h 93"/>
                  <a:gd name="T10" fmla="*/ 6 w 138"/>
                  <a:gd name="T11" fmla="*/ 31 h 93"/>
                  <a:gd name="T12" fmla="*/ 3 w 138"/>
                  <a:gd name="T13" fmla="*/ 29 h 93"/>
                  <a:gd name="T14" fmla="*/ 6 w 138"/>
                  <a:gd name="T15" fmla="*/ 27 h 93"/>
                  <a:gd name="T16" fmla="*/ 39 w 138"/>
                  <a:gd name="T17" fmla="*/ 5 h 93"/>
                  <a:gd name="T18" fmla="*/ 41 w 138"/>
                  <a:gd name="T19" fmla="*/ 3 h 93"/>
                  <a:gd name="T20" fmla="*/ 42 w 138"/>
                  <a:gd name="T21" fmla="*/ 1 h 93"/>
                  <a:gd name="T22" fmla="*/ 46 w 138"/>
                  <a:gd name="T23" fmla="*/ 0 h 93"/>
                  <a:gd name="T24" fmla="*/ 45 w 138"/>
                  <a:gd name="T25" fmla="*/ 1 h 93"/>
                  <a:gd name="T26" fmla="*/ 50 w 138"/>
                  <a:gd name="T27" fmla="*/ 6 h 93"/>
                  <a:gd name="T28" fmla="*/ 83 w 138"/>
                  <a:gd name="T29" fmla="*/ 40 h 93"/>
                  <a:gd name="T30" fmla="*/ 92 w 138"/>
                  <a:gd name="T31" fmla="*/ 47 h 93"/>
                  <a:gd name="T32" fmla="*/ 133 w 138"/>
                  <a:gd name="T33" fmla="*/ 89 h 93"/>
                  <a:gd name="T34" fmla="*/ 25 w 138"/>
                  <a:gd name="T35" fmla="*/ 39 h 93"/>
                  <a:gd name="T36" fmla="*/ 24 w 138"/>
                  <a:gd name="T37" fmla="*/ 41 h 93"/>
                  <a:gd name="T38" fmla="*/ 137 w 138"/>
                  <a:gd name="T39" fmla="*/ 93 h 93"/>
                  <a:gd name="T40" fmla="*/ 138 w 138"/>
                  <a:gd name="T41" fmla="*/ 93 h 93"/>
                  <a:gd name="T42" fmla="*/ 46 w 138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8" h="93">
                    <a:moveTo>
                      <a:pt x="42" y="1"/>
                    </a:moveTo>
                    <a:lnTo>
                      <a:pt x="42" y="1"/>
                    </a:lnTo>
                    <a:lnTo>
                      <a:pt x="0" y="29"/>
                    </a:lnTo>
                    <a:lnTo>
                      <a:pt x="21" y="40"/>
                    </a:lnTo>
                    <a:lnTo>
                      <a:pt x="22" y="38"/>
                    </a:lnTo>
                    <a:lnTo>
                      <a:pt x="6" y="31"/>
                    </a:lnTo>
                    <a:lnTo>
                      <a:pt x="3" y="29"/>
                    </a:lnTo>
                    <a:lnTo>
                      <a:pt x="6" y="27"/>
                    </a:lnTo>
                    <a:lnTo>
                      <a:pt x="39" y="5"/>
                    </a:lnTo>
                    <a:lnTo>
                      <a:pt x="41" y="3"/>
                    </a:lnTo>
                    <a:lnTo>
                      <a:pt x="42" y="1"/>
                    </a:lnTo>
                    <a:close/>
                    <a:moveTo>
                      <a:pt x="46" y="0"/>
                    </a:moveTo>
                    <a:lnTo>
                      <a:pt x="45" y="1"/>
                    </a:lnTo>
                    <a:lnTo>
                      <a:pt x="50" y="6"/>
                    </a:lnTo>
                    <a:lnTo>
                      <a:pt x="83" y="40"/>
                    </a:lnTo>
                    <a:lnTo>
                      <a:pt x="92" y="47"/>
                    </a:lnTo>
                    <a:lnTo>
                      <a:pt x="133" y="89"/>
                    </a:lnTo>
                    <a:lnTo>
                      <a:pt x="25" y="39"/>
                    </a:lnTo>
                    <a:lnTo>
                      <a:pt x="24" y="41"/>
                    </a:lnTo>
                    <a:lnTo>
                      <a:pt x="137" y="93"/>
                    </a:lnTo>
                    <a:lnTo>
                      <a:pt x="138" y="9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1" name="Freeform 2684"/>
              <p:cNvSpPr>
                <a:spLocks noEditPoints="1"/>
              </p:cNvSpPr>
              <p:nvPr/>
            </p:nvSpPr>
            <p:spPr bwMode="auto">
              <a:xfrm>
                <a:off x="6661" y="1968"/>
                <a:ext cx="138" cy="93"/>
              </a:xfrm>
              <a:custGeom>
                <a:avLst/>
                <a:gdLst>
                  <a:gd name="T0" fmla="*/ 42 w 138"/>
                  <a:gd name="T1" fmla="*/ 1 h 93"/>
                  <a:gd name="T2" fmla="*/ 42 w 138"/>
                  <a:gd name="T3" fmla="*/ 1 h 93"/>
                  <a:gd name="T4" fmla="*/ 0 w 138"/>
                  <a:gd name="T5" fmla="*/ 29 h 93"/>
                  <a:gd name="T6" fmla="*/ 21 w 138"/>
                  <a:gd name="T7" fmla="*/ 40 h 93"/>
                  <a:gd name="T8" fmla="*/ 22 w 138"/>
                  <a:gd name="T9" fmla="*/ 38 h 93"/>
                  <a:gd name="T10" fmla="*/ 6 w 138"/>
                  <a:gd name="T11" fmla="*/ 31 h 93"/>
                  <a:gd name="T12" fmla="*/ 3 w 138"/>
                  <a:gd name="T13" fmla="*/ 29 h 93"/>
                  <a:gd name="T14" fmla="*/ 6 w 138"/>
                  <a:gd name="T15" fmla="*/ 27 h 93"/>
                  <a:gd name="T16" fmla="*/ 39 w 138"/>
                  <a:gd name="T17" fmla="*/ 5 h 93"/>
                  <a:gd name="T18" fmla="*/ 41 w 138"/>
                  <a:gd name="T19" fmla="*/ 3 h 93"/>
                  <a:gd name="T20" fmla="*/ 42 w 138"/>
                  <a:gd name="T21" fmla="*/ 1 h 93"/>
                  <a:gd name="T22" fmla="*/ 46 w 138"/>
                  <a:gd name="T23" fmla="*/ 0 h 93"/>
                  <a:gd name="T24" fmla="*/ 45 w 138"/>
                  <a:gd name="T25" fmla="*/ 1 h 93"/>
                  <a:gd name="T26" fmla="*/ 50 w 138"/>
                  <a:gd name="T27" fmla="*/ 6 h 93"/>
                  <a:gd name="T28" fmla="*/ 83 w 138"/>
                  <a:gd name="T29" fmla="*/ 40 h 93"/>
                  <a:gd name="T30" fmla="*/ 92 w 138"/>
                  <a:gd name="T31" fmla="*/ 47 h 93"/>
                  <a:gd name="T32" fmla="*/ 133 w 138"/>
                  <a:gd name="T33" fmla="*/ 89 h 93"/>
                  <a:gd name="T34" fmla="*/ 25 w 138"/>
                  <a:gd name="T35" fmla="*/ 39 h 93"/>
                  <a:gd name="T36" fmla="*/ 24 w 138"/>
                  <a:gd name="T37" fmla="*/ 41 h 93"/>
                  <a:gd name="T38" fmla="*/ 137 w 138"/>
                  <a:gd name="T39" fmla="*/ 93 h 93"/>
                  <a:gd name="T40" fmla="*/ 138 w 138"/>
                  <a:gd name="T41" fmla="*/ 93 h 93"/>
                  <a:gd name="T42" fmla="*/ 46 w 138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8" h="93">
                    <a:moveTo>
                      <a:pt x="42" y="1"/>
                    </a:moveTo>
                    <a:lnTo>
                      <a:pt x="42" y="1"/>
                    </a:lnTo>
                    <a:lnTo>
                      <a:pt x="0" y="29"/>
                    </a:lnTo>
                    <a:lnTo>
                      <a:pt x="21" y="40"/>
                    </a:lnTo>
                    <a:lnTo>
                      <a:pt x="22" y="38"/>
                    </a:lnTo>
                    <a:lnTo>
                      <a:pt x="6" y="31"/>
                    </a:lnTo>
                    <a:lnTo>
                      <a:pt x="3" y="29"/>
                    </a:lnTo>
                    <a:lnTo>
                      <a:pt x="6" y="27"/>
                    </a:lnTo>
                    <a:lnTo>
                      <a:pt x="39" y="5"/>
                    </a:lnTo>
                    <a:lnTo>
                      <a:pt x="41" y="3"/>
                    </a:lnTo>
                    <a:lnTo>
                      <a:pt x="42" y="1"/>
                    </a:lnTo>
                    <a:moveTo>
                      <a:pt x="46" y="0"/>
                    </a:moveTo>
                    <a:lnTo>
                      <a:pt x="45" y="1"/>
                    </a:lnTo>
                    <a:lnTo>
                      <a:pt x="50" y="6"/>
                    </a:lnTo>
                    <a:lnTo>
                      <a:pt x="83" y="40"/>
                    </a:lnTo>
                    <a:lnTo>
                      <a:pt x="92" y="47"/>
                    </a:lnTo>
                    <a:lnTo>
                      <a:pt x="133" y="89"/>
                    </a:lnTo>
                    <a:lnTo>
                      <a:pt x="25" y="39"/>
                    </a:lnTo>
                    <a:lnTo>
                      <a:pt x="24" y="41"/>
                    </a:lnTo>
                    <a:lnTo>
                      <a:pt x="137" y="93"/>
                    </a:lnTo>
                    <a:lnTo>
                      <a:pt x="138" y="93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2" name="Freeform 2685"/>
              <p:cNvSpPr/>
              <p:nvPr/>
            </p:nvSpPr>
            <p:spPr bwMode="auto">
              <a:xfrm>
                <a:off x="6682" y="1967"/>
                <a:ext cx="25" cy="42"/>
              </a:xfrm>
              <a:custGeom>
                <a:avLst/>
                <a:gdLst>
                  <a:gd name="T0" fmla="*/ 24 w 25"/>
                  <a:gd name="T1" fmla="*/ 0 h 42"/>
                  <a:gd name="T2" fmla="*/ 21 w 25"/>
                  <a:gd name="T3" fmla="*/ 2 h 42"/>
                  <a:gd name="T4" fmla="*/ 21 w 25"/>
                  <a:gd name="T5" fmla="*/ 2 h 42"/>
                  <a:gd name="T6" fmla="*/ 20 w 25"/>
                  <a:gd name="T7" fmla="*/ 4 h 42"/>
                  <a:gd name="T8" fmla="*/ 19 w 25"/>
                  <a:gd name="T9" fmla="*/ 6 h 42"/>
                  <a:gd name="T10" fmla="*/ 1 w 25"/>
                  <a:gd name="T11" fmla="*/ 39 h 42"/>
                  <a:gd name="T12" fmla="*/ 0 w 25"/>
                  <a:gd name="T13" fmla="*/ 41 h 42"/>
                  <a:gd name="T14" fmla="*/ 3 w 25"/>
                  <a:gd name="T15" fmla="*/ 42 h 42"/>
                  <a:gd name="T16" fmla="*/ 4 w 25"/>
                  <a:gd name="T17" fmla="*/ 40 h 42"/>
                  <a:gd name="T18" fmla="*/ 21 w 25"/>
                  <a:gd name="T19" fmla="*/ 8 h 42"/>
                  <a:gd name="T20" fmla="*/ 24 w 25"/>
                  <a:gd name="T21" fmla="*/ 2 h 42"/>
                  <a:gd name="T22" fmla="*/ 25 w 25"/>
                  <a:gd name="T23" fmla="*/ 1 h 42"/>
                  <a:gd name="T24" fmla="*/ 24 w 25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42">
                    <a:moveTo>
                      <a:pt x="24" y="0"/>
                    </a:moveTo>
                    <a:lnTo>
                      <a:pt x="21" y="2"/>
                    </a:lnTo>
                    <a:lnTo>
                      <a:pt x="21" y="2"/>
                    </a:lnTo>
                    <a:lnTo>
                      <a:pt x="20" y="4"/>
                    </a:lnTo>
                    <a:lnTo>
                      <a:pt x="19" y="6"/>
                    </a:lnTo>
                    <a:lnTo>
                      <a:pt x="1" y="39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4" y="40"/>
                    </a:lnTo>
                    <a:lnTo>
                      <a:pt x="21" y="8"/>
                    </a:lnTo>
                    <a:lnTo>
                      <a:pt x="24" y="2"/>
                    </a:lnTo>
                    <a:lnTo>
                      <a:pt x="25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3" name="Freeform 2686"/>
              <p:cNvSpPr/>
              <p:nvPr/>
            </p:nvSpPr>
            <p:spPr bwMode="auto">
              <a:xfrm>
                <a:off x="6682" y="1967"/>
                <a:ext cx="25" cy="42"/>
              </a:xfrm>
              <a:custGeom>
                <a:avLst/>
                <a:gdLst>
                  <a:gd name="T0" fmla="*/ 24 w 25"/>
                  <a:gd name="T1" fmla="*/ 0 h 42"/>
                  <a:gd name="T2" fmla="*/ 21 w 25"/>
                  <a:gd name="T3" fmla="*/ 2 h 42"/>
                  <a:gd name="T4" fmla="*/ 21 w 25"/>
                  <a:gd name="T5" fmla="*/ 2 h 42"/>
                  <a:gd name="T6" fmla="*/ 20 w 25"/>
                  <a:gd name="T7" fmla="*/ 4 h 42"/>
                  <a:gd name="T8" fmla="*/ 19 w 25"/>
                  <a:gd name="T9" fmla="*/ 6 h 42"/>
                  <a:gd name="T10" fmla="*/ 1 w 25"/>
                  <a:gd name="T11" fmla="*/ 39 h 42"/>
                  <a:gd name="T12" fmla="*/ 0 w 25"/>
                  <a:gd name="T13" fmla="*/ 41 h 42"/>
                  <a:gd name="T14" fmla="*/ 3 w 25"/>
                  <a:gd name="T15" fmla="*/ 42 h 42"/>
                  <a:gd name="T16" fmla="*/ 4 w 25"/>
                  <a:gd name="T17" fmla="*/ 40 h 42"/>
                  <a:gd name="T18" fmla="*/ 21 w 25"/>
                  <a:gd name="T19" fmla="*/ 8 h 42"/>
                  <a:gd name="T20" fmla="*/ 24 w 25"/>
                  <a:gd name="T21" fmla="*/ 2 h 42"/>
                  <a:gd name="T22" fmla="*/ 25 w 25"/>
                  <a:gd name="T23" fmla="*/ 1 h 42"/>
                  <a:gd name="T24" fmla="*/ 24 w 25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42">
                    <a:moveTo>
                      <a:pt x="24" y="0"/>
                    </a:moveTo>
                    <a:lnTo>
                      <a:pt x="21" y="2"/>
                    </a:lnTo>
                    <a:lnTo>
                      <a:pt x="21" y="2"/>
                    </a:lnTo>
                    <a:lnTo>
                      <a:pt x="20" y="4"/>
                    </a:lnTo>
                    <a:lnTo>
                      <a:pt x="19" y="6"/>
                    </a:lnTo>
                    <a:lnTo>
                      <a:pt x="1" y="39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4" y="40"/>
                    </a:lnTo>
                    <a:lnTo>
                      <a:pt x="21" y="8"/>
                    </a:lnTo>
                    <a:lnTo>
                      <a:pt x="24" y="2"/>
                    </a:lnTo>
                    <a:lnTo>
                      <a:pt x="25" y="1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4" name="Freeform 2687"/>
              <p:cNvSpPr/>
              <p:nvPr/>
            </p:nvSpPr>
            <p:spPr bwMode="auto">
              <a:xfrm>
                <a:off x="6798" y="206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5" name="Freeform 2688"/>
              <p:cNvSpPr/>
              <p:nvPr/>
            </p:nvSpPr>
            <p:spPr bwMode="auto">
              <a:xfrm>
                <a:off x="6798" y="206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6" name="Freeform 2689"/>
              <p:cNvSpPr/>
              <p:nvPr/>
            </p:nvSpPr>
            <p:spPr bwMode="auto">
              <a:xfrm>
                <a:off x="6174" y="2390"/>
                <a:ext cx="78" cy="59"/>
              </a:xfrm>
              <a:custGeom>
                <a:avLst/>
                <a:gdLst>
                  <a:gd name="T0" fmla="*/ 46 w 73"/>
                  <a:gd name="T1" fmla="*/ 0 h 56"/>
                  <a:gd name="T2" fmla="*/ 0 w 73"/>
                  <a:gd name="T3" fmla="*/ 56 h 56"/>
                  <a:gd name="T4" fmla="*/ 0 w 73"/>
                  <a:gd name="T5" fmla="*/ 56 h 56"/>
                  <a:gd name="T6" fmla="*/ 73 w 73"/>
                  <a:gd name="T7" fmla="*/ 23 h 56"/>
                  <a:gd name="T8" fmla="*/ 46 w 73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6">
                    <a:moveTo>
                      <a:pt x="46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7" name="Freeform 2690"/>
              <p:cNvSpPr/>
              <p:nvPr/>
            </p:nvSpPr>
            <p:spPr bwMode="auto">
              <a:xfrm>
                <a:off x="6173" y="24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8" name="Freeform 2691"/>
              <p:cNvSpPr/>
              <p:nvPr/>
            </p:nvSpPr>
            <p:spPr bwMode="auto">
              <a:xfrm>
                <a:off x="6223" y="2388"/>
                <a:ext cx="30" cy="26"/>
              </a:xfrm>
              <a:custGeom>
                <a:avLst/>
                <a:gdLst>
                  <a:gd name="T0" fmla="*/ 1 w 30"/>
                  <a:gd name="T1" fmla="*/ 0 h 26"/>
                  <a:gd name="T2" fmla="*/ 0 w 30"/>
                  <a:gd name="T3" fmla="*/ 2 h 26"/>
                  <a:gd name="T4" fmla="*/ 29 w 30"/>
                  <a:gd name="T5" fmla="*/ 26 h 26"/>
                  <a:gd name="T6" fmla="*/ 30 w 30"/>
                  <a:gd name="T7" fmla="*/ 25 h 26"/>
                  <a:gd name="T8" fmla="*/ 1 w 3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6">
                    <a:moveTo>
                      <a:pt x="1" y="0"/>
                    </a:moveTo>
                    <a:lnTo>
                      <a:pt x="0" y="2"/>
                    </a:lnTo>
                    <a:lnTo>
                      <a:pt x="29" y="26"/>
                    </a:lnTo>
                    <a:lnTo>
                      <a:pt x="30" y="2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9" name="Freeform 2692"/>
              <p:cNvSpPr/>
              <p:nvPr/>
            </p:nvSpPr>
            <p:spPr bwMode="auto">
              <a:xfrm>
                <a:off x="6223" y="2388"/>
                <a:ext cx="30" cy="26"/>
              </a:xfrm>
              <a:custGeom>
                <a:avLst/>
                <a:gdLst>
                  <a:gd name="T0" fmla="*/ 1 w 30"/>
                  <a:gd name="T1" fmla="*/ 0 h 26"/>
                  <a:gd name="T2" fmla="*/ 0 w 30"/>
                  <a:gd name="T3" fmla="*/ 2 h 26"/>
                  <a:gd name="T4" fmla="*/ 29 w 30"/>
                  <a:gd name="T5" fmla="*/ 26 h 26"/>
                  <a:gd name="T6" fmla="*/ 30 w 30"/>
                  <a:gd name="T7" fmla="*/ 25 h 26"/>
                  <a:gd name="T8" fmla="*/ 1 w 3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6">
                    <a:moveTo>
                      <a:pt x="1" y="0"/>
                    </a:moveTo>
                    <a:lnTo>
                      <a:pt x="0" y="2"/>
                    </a:lnTo>
                    <a:lnTo>
                      <a:pt x="29" y="26"/>
                    </a:lnTo>
                    <a:lnTo>
                      <a:pt x="30" y="2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0" name="Freeform 2693"/>
              <p:cNvSpPr/>
              <p:nvPr/>
            </p:nvSpPr>
            <p:spPr bwMode="auto">
              <a:xfrm>
                <a:off x="6171" y="2413"/>
                <a:ext cx="83" cy="39"/>
              </a:xfrm>
              <a:custGeom>
                <a:avLst/>
                <a:gdLst>
                  <a:gd name="T0" fmla="*/ 82 w 83"/>
                  <a:gd name="T1" fmla="*/ 0 h 39"/>
                  <a:gd name="T2" fmla="*/ 81 w 83"/>
                  <a:gd name="T3" fmla="*/ 1 h 39"/>
                  <a:gd name="T4" fmla="*/ 3 w 83"/>
                  <a:gd name="T5" fmla="*/ 36 h 39"/>
                  <a:gd name="T6" fmla="*/ 2 w 83"/>
                  <a:gd name="T7" fmla="*/ 37 h 39"/>
                  <a:gd name="T8" fmla="*/ 0 w 83"/>
                  <a:gd name="T9" fmla="*/ 39 h 39"/>
                  <a:gd name="T10" fmla="*/ 83 w 83"/>
                  <a:gd name="T11" fmla="*/ 1 h 39"/>
                  <a:gd name="T12" fmla="*/ 82 w 83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39">
                    <a:moveTo>
                      <a:pt x="82" y="0"/>
                    </a:moveTo>
                    <a:lnTo>
                      <a:pt x="81" y="1"/>
                    </a:lnTo>
                    <a:lnTo>
                      <a:pt x="3" y="36"/>
                    </a:lnTo>
                    <a:lnTo>
                      <a:pt x="2" y="37"/>
                    </a:lnTo>
                    <a:lnTo>
                      <a:pt x="0" y="39"/>
                    </a:lnTo>
                    <a:lnTo>
                      <a:pt x="83" y="1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1" name="Freeform 2694"/>
              <p:cNvSpPr/>
              <p:nvPr/>
            </p:nvSpPr>
            <p:spPr bwMode="auto">
              <a:xfrm>
                <a:off x="6171" y="2413"/>
                <a:ext cx="83" cy="39"/>
              </a:xfrm>
              <a:custGeom>
                <a:avLst/>
                <a:gdLst>
                  <a:gd name="T0" fmla="*/ 82 w 83"/>
                  <a:gd name="T1" fmla="*/ 0 h 39"/>
                  <a:gd name="T2" fmla="*/ 81 w 83"/>
                  <a:gd name="T3" fmla="*/ 1 h 39"/>
                  <a:gd name="T4" fmla="*/ 3 w 83"/>
                  <a:gd name="T5" fmla="*/ 36 h 39"/>
                  <a:gd name="T6" fmla="*/ 2 w 83"/>
                  <a:gd name="T7" fmla="*/ 37 h 39"/>
                  <a:gd name="T8" fmla="*/ 0 w 83"/>
                  <a:gd name="T9" fmla="*/ 39 h 39"/>
                  <a:gd name="T10" fmla="*/ 83 w 83"/>
                  <a:gd name="T11" fmla="*/ 1 h 39"/>
                  <a:gd name="T12" fmla="*/ 82 w 83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39">
                    <a:moveTo>
                      <a:pt x="82" y="0"/>
                    </a:moveTo>
                    <a:lnTo>
                      <a:pt x="81" y="1"/>
                    </a:lnTo>
                    <a:lnTo>
                      <a:pt x="3" y="36"/>
                    </a:lnTo>
                    <a:lnTo>
                      <a:pt x="2" y="37"/>
                    </a:lnTo>
                    <a:lnTo>
                      <a:pt x="0" y="39"/>
                    </a:lnTo>
                    <a:lnTo>
                      <a:pt x="83" y="1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2" name="Freeform 2695"/>
              <p:cNvSpPr/>
              <p:nvPr/>
            </p:nvSpPr>
            <p:spPr bwMode="auto">
              <a:xfrm>
                <a:off x="6149" y="2326"/>
                <a:ext cx="75" cy="129"/>
              </a:xfrm>
              <a:custGeom>
                <a:avLst/>
                <a:gdLst>
                  <a:gd name="T0" fmla="*/ 0 w 75"/>
                  <a:gd name="T1" fmla="*/ 0 h 129"/>
                  <a:gd name="T2" fmla="*/ 0 w 75"/>
                  <a:gd name="T3" fmla="*/ 0 h 129"/>
                  <a:gd name="T4" fmla="*/ 19 w 75"/>
                  <a:gd name="T5" fmla="*/ 129 h 129"/>
                  <a:gd name="T6" fmla="*/ 21 w 75"/>
                  <a:gd name="T7" fmla="*/ 129 h 129"/>
                  <a:gd name="T8" fmla="*/ 19 w 75"/>
                  <a:gd name="T9" fmla="*/ 129 h 129"/>
                  <a:gd name="T10" fmla="*/ 22 w 75"/>
                  <a:gd name="T11" fmla="*/ 126 h 129"/>
                  <a:gd name="T12" fmla="*/ 24 w 75"/>
                  <a:gd name="T13" fmla="*/ 124 h 129"/>
                  <a:gd name="T14" fmla="*/ 25 w 75"/>
                  <a:gd name="T15" fmla="*/ 123 h 129"/>
                  <a:gd name="T16" fmla="*/ 74 w 75"/>
                  <a:gd name="T17" fmla="*/ 64 h 129"/>
                  <a:gd name="T18" fmla="*/ 75 w 75"/>
                  <a:gd name="T19" fmla="*/ 62 h 129"/>
                  <a:gd name="T20" fmla="*/ 73 w 75"/>
                  <a:gd name="T21" fmla="*/ 61 h 129"/>
                  <a:gd name="T22" fmla="*/ 19 w 75"/>
                  <a:gd name="T23" fmla="*/ 129 h 129"/>
                  <a:gd name="T24" fmla="*/ 0 w 75"/>
                  <a:gd name="T2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129">
                    <a:moveTo>
                      <a:pt x="0" y="0"/>
                    </a:moveTo>
                    <a:lnTo>
                      <a:pt x="0" y="0"/>
                    </a:lnTo>
                    <a:lnTo>
                      <a:pt x="19" y="129"/>
                    </a:lnTo>
                    <a:lnTo>
                      <a:pt x="21" y="129"/>
                    </a:lnTo>
                    <a:lnTo>
                      <a:pt x="19" y="129"/>
                    </a:lnTo>
                    <a:lnTo>
                      <a:pt x="22" y="126"/>
                    </a:lnTo>
                    <a:lnTo>
                      <a:pt x="24" y="124"/>
                    </a:lnTo>
                    <a:lnTo>
                      <a:pt x="25" y="123"/>
                    </a:lnTo>
                    <a:lnTo>
                      <a:pt x="74" y="64"/>
                    </a:lnTo>
                    <a:lnTo>
                      <a:pt x="75" y="62"/>
                    </a:lnTo>
                    <a:lnTo>
                      <a:pt x="73" y="61"/>
                    </a:lnTo>
                    <a:lnTo>
                      <a:pt x="19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3" name="Freeform 2696"/>
              <p:cNvSpPr/>
              <p:nvPr/>
            </p:nvSpPr>
            <p:spPr bwMode="auto">
              <a:xfrm>
                <a:off x="6149" y="2326"/>
                <a:ext cx="75" cy="129"/>
              </a:xfrm>
              <a:custGeom>
                <a:avLst/>
                <a:gdLst>
                  <a:gd name="T0" fmla="*/ 0 w 75"/>
                  <a:gd name="T1" fmla="*/ 0 h 129"/>
                  <a:gd name="T2" fmla="*/ 0 w 75"/>
                  <a:gd name="T3" fmla="*/ 0 h 129"/>
                  <a:gd name="T4" fmla="*/ 19 w 75"/>
                  <a:gd name="T5" fmla="*/ 129 h 129"/>
                  <a:gd name="T6" fmla="*/ 21 w 75"/>
                  <a:gd name="T7" fmla="*/ 129 h 129"/>
                  <a:gd name="T8" fmla="*/ 19 w 75"/>
                  <a:gd name="T9" fmla="*/ 129 h 129"/>
                  <a:gd name="T10" fmla="*/ 22 w 75"/>
                  <a:gd name="T11" fmla="*/ 126 h 129"/>
                  <a:gd name="T12" fmla="*/ 24 w 75"/>
                  <a:gd name="T13" fmla="*/ 124 h 129"/>
                  <a:gd name="T14" fmla="*/ 25 w 75"/>
                  <a:gd name="T15" fmla="*/ 123 h 129"/>
                  <a:gd name="T16" fmla="*/ 74 w 75"/>
                  <a:gd name="T17" fmla="*/ 64 h 129"/>
                  <a:gd name="T18" fmla="*/ 75 w 75"/>
                  <a:gd name="T19" fmla="*/ 62 h 129"/>
                  <a:gd name="T20" fmla="*/ 73 w 75"/>
                  <a:gd name="T21" fmla="*/ 61 h 129"/>
                  <a:gd name="T22" fmla="*/ 19 w 75"/>
                  <a:gd name="T23" fmla="*/ 129 h 129"/>
                  <a:gd name="T24" fmla="*/ 0 w 75"/>
                  <a:gd name="T2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129">
                    <a:moveTo>
                      <a:pt x="0" y="0"/>
                    </a:moveTo>
                    <a:lnTo>
                      <a:pt x="0" y="0"/>
                    </a:lnTo>
                    <a:lnTo>
                      <a:pt x="19" y="129"/>
                    </a:lnTo>
                    <a:lnTo>
                      <a:pt x="21" y="129"/>
                    </a:lnTo>
                    <a:lnTo>
                      <a:pt x="19" y="129"/>
                    </a:lnTo>
                    <a:lnTo>
                      <a:pt x="22" y="126"/>
                    </a:lnTo>
                    <a:lnTo>
                      <a:pt x="24" y="124"/>
                    </a:lnTo>
                    <a:lnTo>
                      <a:pt x="25" y="123"/>
                    </a:lnTo>
                    <a:lnTo>
                      <a:pt x="74" y="64"/>
                    </a:lnTo>
                    <a:lnTo>
                      <a:pt x="75" y="62"/>
                    </a:lnTo>
                    <a:lnTo>
                      <a:pt x="73" y="61"/>
                    </a:lnTo>
                    <a:lnTo>
                      <a:pt x="19" y="12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4" name="Freeform 2697"/>
              <p:cNvSpPr>
                <a:spLocks noEditPoints="1"/>
              </p:cNvSpPr>
              <p:nvPr/>
            </p:nvSpPr>
            <p:spPr bwMode="auto">
              <a:xfrm>
                <a:off x="6031" y="2458"/>
                <a:ext cx="134" cy="83"/>
              </a:xfrm>
              <a:custGeom>
                <a:avLst/>
                <a:gdLst>
                  <a:gd name="T0" fmla="*/ 55 w 127"/>
                  <a:gd name="T1" fmla="*/ 11 h 79"/>
                  <a:gd name="T2" fmla="*/ 0 w 127"/>
                  <a:gd name="T3" fmla="*/ 20 h 79"/>
                  <a:gd name="T4" fmla="*/ 0 w 127"/>
                  <a:gd name="T5" fmla="*/ 21 h 79"/>
                  <a:gd name="T6" fmla="*/ 107 w 127"/>
                  <a:gd name="T7" fmla="*/ 79 h 79"/>
                  <a:gd name="T8" fmla="*/ 107 w 127"/>
                  <a:gd name="T9" fmla="*/ 78 h 79"/>
                  <a:gd name="T10" fmla="*/ 82 w 127"/>
                  <a:gd name="T11" fmla="*/ 45 h 79"/>
                  <a:gd name="T12" fmla="*/ 76 w 127"/>
                  <a:gd name="T13" fmla="*/ 39 h 79"/>
                  <a:gd name="T14" fmla="*/ 76 w 127"/>
                  <a:gd name="T15" fmla="*/ 37 h 79"/>
                  <a:gd name="T16" fmla="*/ 55 w 127"/>
                  <a:gd name="T17" fmla="*/ 11 h 79"/>
                  <a:gd name="T18" fmla="*/ 122 w 127"/>
                  <a:gd name="T19" fmla="*/ 0 h 79"/>
                  <a:gd name="T20" fmla="*/ 59 w 127"/>
                  <a:gd name="T21" fmla="*/ 10 h 79"/>
                  <a:gd name="T22" fmla="*/ 78 w 127"/>
                  <a:gd name="T23" fmla="*/ 35 h 79"/>
                  <a:gd name="T24" fmla="*/ 82 w 127"/>
                  <a:gd name="T25" fmla="*/ 33 h 79"/>
                  <a:gd name="T26" fmla="*/ 88 w 127"/>
                  <a:gd name="T27" fmla="*/ 39 h 79"/>
                  <a:gd name="T28" fmla="*/ 85 w 127"/>
                  <a:gd name="T29" fmla="*/ 44 h 79"/>
                  <a:gd name="T30" fmla="*/ 110 w 127"/>
                  <a:gd name="T31" fmla="*/ 76 h 79"/>
                  <a:gd name="T32" fmla="*/ 114 w 127"/>
                  <a:gd name="T33" fmla="*/ 75 h 79"/>
                  <a:gd name="T34" fmla="*/ 115 w 127"/>
                  <a:gd name="T35" fmla="*/ 75 h 79"/>
                  <a:gd name="T36" fmla="*/ 127 w 127"/>
                  <a:gd name="T37" fmla="*/ 4 h 79"/>
                  <a:gd name="T38" fmla="*/ 122 w 127"/>
                  <a:gd name="T3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7" h="79">
                    <a:moveTo>
                      <a:pt x="55" y="1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107" y="79"/>
                      <a:pt x="107" y="79"/>
                      <a:pt x="107" y="79"/>
                    </a:cubicBezTo>
                    <a:cubicBezTo>
                      <a:pt x="107" y="79"/>
                      <a:pt x="107" y="79"/>
                      <a:pt x="107" y="78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78" y="45"/>
                      <a:pt x="76" y="42"/>
                      <a:pt x="76" y="39"/>
                    </a:cubicBezTo>
                    <a:cubicBezTo>
                      <a:pt x="76" y="38"/>
                      <a:pt x="76" y="38"/>
                      <a:pt x="76" y="37"/>
                    </a:cubicBezTo>
                    <a:cubicBezTo>
                      <a:pt x="55" y="11"/>
                      <a:pt x="55" y="11"/>
                      <a:pt x="55" y="11"/>
                    </a:cubicBezTo>
                    <a:moveTo>
                      <a:pt x="122" y="0"/>
                    </a:moveTo>
                    <a:cubicBezTo>
                      <a:pt x="59" y="10"/>
                      <a:pt x="59" y="10"/>
                      <a:pt x="59" y="10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9" y="34"/>
                      <a:pt x="80" y="33"/>
                      <a:pt x="82" y="33"/>
                    </a:cubicBezTo>
                    <a:cubicBezTo>
                      <a:pt x="85" y="33"/>
                      <a:pt x="88" y="36"/>
                      <a:pt x="88" y="39"/>
                    </a:cubicBezTo>
                    <a:cubicBezTo>
                      <a:pt x="88" y="41"/>
                      <a:pt x="86" y="43"/>
                      <a:pt x="85" y="44"/>
                    </a:cubicBezTo>
                    <a:cubicBezTo>
                      <a:pt x="110" y="76"/>
                      <a:pt x="110" y="76"/>
                      <a:pt x="110" y="76"/>
                    </a:cubicBezTo>
                    <a:cubicBezTo>
                      <a:pt x="111" y="76"/>
                      <a:pt x="113" y="75"/>
                      <a:pt x="114" y="75"/>
                    </a:cubicBezTo>
                    <a:cubicBezTo>
                      <a:pt x="114" y="75"/>
                      <a:pt x="114" y="75"/>
                      <a:pt x="115" y="75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5" y="3"/>
                      <a:pt x="123" y="2"/>
                      <a:pt x="12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5" name="Freeform 2698"/>
              <p:cNvSpPr/>
              <p:nvPr/>
            </p:nvSpPr>
            <p:spPr bwMode="auto">
              <a:xfrm>
                <a:off x="6160" y="2457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1 h 5"/>
                  <a:gd name="T4" fmla="*/ 5 w 6"/>
                  <a:gd name="T5" fmla="*/ 5 h 5"/>
                  <a:gd name="T6" fmla="*/ 6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3" y="4"/>
                      <a:pt x="5" y="5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6" name="Freeform 2699"/>
              <p:cNvSpPr>
                <a:spLocks noEditPoints="1"/>
              </p:cNvSpPr>
              <p:nvPr/>
            </p:nvSpPr>
            <p:spPr bwMode="auto">
              <a:xfrm>
                <a:off x="6144" y="2537"/>
                <a:ext cx="8" cy="6"/>
              </a:xfrm>
              <a:custGeom>
                <a:avLst/>
                <a:gdLst>
                  <a:gd name="T0" fmla="*/ 0 w 8"/>
                  <a:gd name="T1" fmla="*/ 3 h 6"/>
                  <a:gd name="T2" fmla="*/ 0 w 8"/>
                  <a:gd name="T3" fmla="*/ 4 h 6"/>
                  <a:gd name="T4" fmla="*/ 2 w 8"/>
                  <a:gd name="T5" fmla="*/ 5 h 6"/>
                  <a:gd name="T6" fmla="*/ 0 w 8"/>
                  <a:gd name="T7" fmla="*/ 3 h 6"/>
                  <a:gd name="T8" fmla="*/ 7 w 8"/>
                  <a:gd name="T9" fmla="*/ 0 h 6"/>
                  <a:gd name="T10" fmla="*/ 3 w 8"/>
                  <a:gd name="T11" fmla="*/ 1 h 6"/>
                  <a:gd name="T12" fmla="*/ 6 w 8"/>
                  <a:gd name="T13" fmla="*/ 6 h 6"/>
                  <a:gd name="T14" fmla="*/ 8 w 8"/>
                  <a:gd name="T15" fmla="*/ 0 h 6"/>
                  <a:gd name="T16" fmla="*/ 7 w 8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7" y="0"/>
                    </a:moveTo>
                    <a:cubicBezTo>
                      <a:pt x="6" y="0"/>
                      <a:pt x="4" y="1"/>
                      <a:pt x="3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7" name="Freeform 2700"/>
              <p:cNvSpPr>
                <a:spLocks noEditPoints="1"/>
              </p:cNvSpPr>
              <p:nvPr/>
            </p:nvSpPr>
            <p:spPr bwMode="auto">
              <a:xfrm>
                <a:off x="6111" y="2493"/>
                <a:ext cx="13" cy="12"/>
              </a:xfrm>
              <a:custGeom>
                <a:avLst/>
                <a:gdLst>
                  <a:gd name="T0" fmla="*/ 0 w 12"/>
                  <a:gd name="T1" fmla="*/ 4 h 12"/>
                  <a:gd name="T2" fmla="*/ 0 w 12"/>
                  <a:gd name="T3" fmla="*/ 6 h 12"/>
                  <a:gd name="T4" fmla="*/ 6 w 12"/>
                  <a:gd name="T5" fmla="*/ 12 h 12"/>
                  <a:gd name="T6" fmla="*/ 0 w 12"/>
                  <a:gd name="T7" fmla="*/ 4 h 12"/>
                  <a:gd name="T8" fmla="*/ 6 w 12"/>
                  <a:gd name="T9" fmla="*/ 0 h 12"/>
                  <a:gd name="T10" fmla="*/ 2 w 12"/>
                  <a:gd name="T11" fmla="*/ 2 h 12"/>
                  <a:gd name="T12" fmla="*/ 9 w 12"/>
                  <a:gd name="T13" fmla="*/ 11 h 12"/>
                  <a:gd name="T14" fmla="*/ 12 w 12"/>
                  <a:gd name="T15" fmla="*/ 6 h 12"/>
                  <a:gd name="T16" fmla="*/ 6 w 12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0" y="4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6" y="0"/>
                    </a:moveTo>
                    <a:cubicBezTo>
                      <a:pt x="4" y="0"/>
                      <a:pt x="3" y="1"/>
                      <a:pt x="2" y="2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0"/>
                      <a:pt x="12" y="8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8" name="Freeform 2701"/>
              <p:cNvSpPr/>
              <p:nvPr/>
            </p:nvSpPr>
            <p:spPr bwMode="auto">
              <a:xfrm>
                <a:off x="6029" y="247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9" name="Freeform 2702"/>
              <p:cNvSpPr>
                <a:spLocks noEditPoints="1"/>
              </p:cNvSpPr>
              <p:nvPr/>
            </p:nvSpPr>
            <p:spPr bwMode="auto">
              <a:xfrm>
                <a:off x="6027" y="2455"/>
                <a:ext cx="141" cy="90"/>
              </a:xfrm>
              <a:custGeom>
                <a:avLst/>
                <a:gdLst>
                  <a:gd name="T0" fmla="*/ 58 w 134"/>
                  <a:gd name="T1" fmla="*/ 12 h 86"/>
                  <a:gd name="T2" fmla="*/ 0 w 134"/>
                  <a:gd name="T3" fmla="*/ 22 h 86"/>
                  <a:gd name="T4" fmla="*/ 2 w 134"/>
                  <a:gd name="T5" fmla="*/ 23 h 86"/>
                  <a:gd name="T6" fmla="*/ 4 w 134"/>
                  <a:gd name="T7" fmla="*/ 23 h 86"/>
                  <a:gd name="T8" fmla="*/ 59 w 134"/>
                  <a:gd name="T9" fmla="*/ 14 h 86"/>
                  <a:gd name="T10" fmla="*/ 58 w 134"/>
                  <a:gd name="T11" fmla="*/ 12 h 86"/>
                  <a:gd name="T12" fmla="*/ 132 w 134"/>
                  <a:gd name="T13" fmla="*/ 0 h 86"/>
                  <a:gd name="T14" fmla="*/ 62 w 134"/>
                  <a:gd name="T15" fmla="*/ 12 h 86"/>
                  <a:gd name="T16" fmla="*/ 63 w 134"/>
                  <a:gd name="T17" fmla="*/ 13 h 86"/>
                  <a:gd name="T18" fmla="*/ 126 w 134"/>
                  <a:gd name="T19" fmla="*/ 3 h 86"/>
                  <a:gd name="T20" fmla="*/ 132 w 134"/>
                  <a:gd name="T21" fmla="*/ 2 h 86"/>
                  <a:gd name="T22" fmla="*/ 131 w 134"/>
                  <a:gd name="T23" fmla="*/ 7 h 86"/>
                  <a:gd name="T24" fmla="*/ 119 w 134"/>
                  <a:gd name="T25" fmla="*/ 78 h 86"/>
                  <a:gd name="T26" fmla="*/ 117 w 134"/>
                  <a:gd name="T27" fmla="*/ 84 h 86"/>
                  <a:gd name="T28" fmla="*/ 119 w 134"/>
                  <a:gd name="T29" fmla="*/ 86 h 86"/>
                  <a:gd name="T30" fmla="*/ 134 w 134"/>
                  <a:gd name="T31" fmla="*/ 1 h 86"/>
                  <a:gd name="T32" fmla="*/ 133 w 134"/>
                  <a:gd name="T33" fmla="*/ 1 h 86"/>
                  <a:gd name="T34" fmla="*/ 132 w 134"/>
                  <a:gd name="T3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" h="86">
                    <a:moveTo>
                      <a:pt x="58" y="1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8" y="12"/>
                      <a:pt x="58" y="12"/>
                      <a:pt x="58" y="12"/>
                    </a:cubicBezTo>
                    <a:moveTo>
                      <a:pt x="132" y="0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126" y="3"/>
                      <a:pt x="126" y="3"/>
                      <a:pt x="126" y="3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1" y="7"/>
                      <a:pt x="131" y="7"/>
                      <a:pt x="131" y="7"/>
                    </a:cubicBezTo>
                    <a:cubicBezTo>
                      <a:pt x="119" y="78"/>
                      <a:pt x="119" y="78"/>
                      <a:pt x="119" y="78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19" y="86"/>
                      <a:pt x="119" y="86"/>
                      <a:pt x="119" y="86"/>
                    </a:cubicBezTo>
                    <a:cubicBezTo>
                      <a:pt x="134" y="1"/>
                      <a:pt x="134" y="1"/>
                      <a:pt x="134" y="1"/>
                    </a:cubicBezTo>
                    <a:cubicBezTo>
                      <a:pt x="134" y="1"/>
                      <a:pt x="134" y="1"/>
                      <a:pt x="133" y="1"/>
                    </a:cubicBezTo>
                    <a:cubicBezTo>
                      <a:pt x="133" y="1"/>
                      <a:pt x="132" y="1"/>
                      <a:pt x="13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0" name="Freeform 2703"/>
              <p:cNvSpPr/>
              <p:nvPr/>
            </p:nvSpPr>
            <p:spPr bwMode="auto">
              <a:xfrm>
                <a:off x="6024" y="2467"/>
                <a:ext cx="128" cy="79"/>
              </a:xfrm>
              <a:custGeom>
                <a:avLst/>
                <a:gdLst>
                  <a:gd name="T0" fmla="*/ 64 w 121"/>
                  <a:gd name="T1" fmla="*/ 0 h 75"/>
                  <a:gd name="T2" fmla="*/ 60 w 121"/>
                  <a:gd name="T3" fmla="*/ 0 h 75"/>
                  <a:gd name="T4" fmla="*/ 61 w 121"/>
                  <a:gd name="T5" fmla="*/ 2 h 75"/>
                  <a:gd name="T6" fmla="*/ 82 w 121"/>
                  <a:gd name="T7" fmla="*/ 28 h 75"/>
                  <a:gd name="T8" fmla="*/ 88 w 121"/>
                  <a:gd name="T9" fmla="*/ 36 h 75"/>
                  <a:gd name="T10" fmla="*/ 113 w 121"/>
                  <a:gd name="T11" fmla="*/ 69 h 75"/>
                  <a:gd name="T12" fmla="*/ 115 w 121"/>
                  <a:gd name="T13" fmla="*/ 71 h 75"/>
                  <a:gd name="T14" fmla="*/ 113 w 121"/>
                  <a:gd name="T15" fmla="*/ 70 h 75"/>
                  <a:gd name="T16" fmla="*/ 6 w 121"/>
                  <a:gd name="T17" fmla="*/ 12 h 75"/>
                  <a:gd name="T18" fmla="*/ 4 w 121"/>
                  <a:gd name="T19" fmla="*/ 11 h 75"/>
                  <a:gd name="T20" fmla="*/ 2 w 121"/>
                  <a:gd name="T21" fmla="*/ 10 h 75"/>
                  <a:gd name="T22" fmla="*/ 0 w 121"/>
                  <a:gd name="T23" fmla="*/ 10 h 75"/>
                  <a:gd name="T24" fmla="*/ 119 w 121"/>
                  <a:gd name="T25" fmla="*/ 75 h 75"/>
                  <a:gd name="T26" fmla="*/ 120 w 121"/>
                  <a:gd name="T27" fmla="*/ 74 h 75"/>
                  <a:gd name="T28" fmla="*/ 120 w 121"/>
                  <a:gd name="T29" fmla="*/ 74 h 75"/>
                  <a:gd name="T30" fmla="*/ 121 w 121"/>
                  <a:gd name="T31" fmla="*/ 74 h 75"/>
                  <a:gd name="T32" fmla="*/ 121 w 121"/>
                  <a:gd name="T33" fmla="*/ 74 h 75"/>
                  <a:gd name="T34" fmla="*/ 119 w 121"/>
                  <a:gd name="T35" fmla="*/ 72 h 75"/>
                  <a:gd name="T36" fmla="*/ 116 w 121"/>
                  <a:gd name="T37" fmla="*/ 67 h 75"/>
                  <a:gd name="T38" fmla="*/ 91 w 121"/>
                  <a:gd name="T39" fmla="*/ 35 h 75"/>
                  <a:gd name="T40" fmla="*/ 84 w 121"/>
                  <a:gd name="T41" fmla="*/ 26 h 75"/>
                  <a:gd name="T42" fmla="*/ 65 w 121"/>
                  <a:gd name="T43" fmla="*/ 1 h 75"/>
                  <a:gd name="T44" fmla="*/ 64 w 121"/>
                  <a:gd name="T4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1" h="75">
                    <a:moveTo>
                      <a:pt x="64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3" y="70"/>
                      <a:pt x="113" y="70"/>
                      <a:pt x="113" y="70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19" y="75"/>
                      <a:pt x="119" y="75"/>
                      <a:pt x="119" y="75"/>
                    </a:cubicBezTo>
                    <a:cubicBezTo>
                      <a:pt x="119" y="75"/>
                      <a:pt x="120" y="74"/>
                      <a:pt x="120" y="7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20" y="74"/>
                      <a:pt x="121" y="74"/>
                      <a:pt x="121" y="74"/>
                    </a:cubicBezTo>
                    <a:cubicBezTo>
                      <a:pt x="121" y="74"/>
                      <a:pt x="121" y="74"/>
                      <a:pt x="121" y="74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16" y="67"/>
                      <a:pt x="116" y="67"/>
                      <a:pt x="116" y="6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1" name="Freeform 2704"/>
              <p:cNvSpPr/>
              <p:nvPr/>
            </p:nvSpPr>
            <p:spPr bwMode="auto">
              <a:xfrm>
                <a:off x="6166" y="2455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2" name="Freeform 2705"/>
              <p:cNvSpPr/>
              <p:nvPr/>
            </p:nvSpPr>
            <p:spPr bwMode="auto">
              <a:xfrm>
                <a:off x="6150" y="2545"/>
                <a:ext cx="2" cy="3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  <a:gd name="T8" fmla="*/ 2 w 2"/>
                  <a:gd name="T9" fmla="*/ 0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3" name="Freeform 2706"/>
              <p:cNvSpPr/>
              <p:nvPr/>
            </p:nvSpPr>
            <p:spPr bwMode="auto">
              <a:xfrm>
                <a:off x="6257" y="2365"/>
                <a:ext cx="111" cy="76"/>
              </a:xfrm>
              <a:custGeom>
                <a:avLst/>
                <a:gdLst>
                  <a:gd name="T0" fmla="*/ 104 w 105"/>
                  <a:gd name="T1" fmla="*/ 0 h 72"/>
                  <a:gd name="T2" fmla="*/ 0 w 105"/>
                  <a:gd name="T3" fmla="*/ 48 h 72"/>
                  <a:gd name="T4" fmla="*/ 28 w 105"/>
                  <a:gd name="T5" fmla="*/ 72 h 72"/>
                  <a:gd name="T6" fmla="*/ 34 w 105"/>
                  <a:gd name="T7" fmla="*/ 70 h 72"/>
                  <a:gd name="T8" fmla="*/ 38 w 105"/>
                  <a:gd name="T9" fmla="*/ 72 h 72"/>
                  <a:gd name="T10" fmla="*/ 82 w 105"/>
                  <a:gd name="T11" fmla="*/ 24 h 72"/>
                  <a:gd name="T12" fmla="*/ 81 w 105"/>
                  <a:gd name="T13" fmla="*/ 20 h 72"/>
                  <a:gd name="T14" fmla="*/ 85 w 105"/>
                  <a:gd name="T15" fmla="*/ 16 h 72"/>
                  <a:gd name="T16" fmla="*/ 88 w 105"/>
                  <a:gd name="T17" fmla="*/ 17 h 72"/>
                  <a:gd name="T18" fmla="*/ 105 w 105"/>
                  <a:gd name="T19" fmla="*/ 0 h 72"/>
                  <a:gd name="T20" fmla="*/ 104 w 105"/>
                  <a:gd name="T2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5" h="72">
                    <a:moveTo>
                      <a:pt x="104" y="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30" y="71"/>
                      <a:pt x="32" y="70"/>
                      <a:pt x="34" y="70"/>
                    </a:cubicBezTo>
                    <a:cubicBezTo>
                      <a:pt x="35" y="70"/>
                      <a:pt x="37" y="71"/>
                      <a:pt x="38" y="72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1" y="23"/>
                      <a:pt x="81" y="22"/>
                      <a:pt x="81" y="20"/>
                    </a:cubicBezTo>
                    <a:cubicBezTo>
                      <a:pt x="81" y="18"/>
                      <a:pt x="83" y="16"/>
                      <a:pt x="85" y="16"/>
                    </a:cubicBezTo>
                    <a:cubicBezTo>
                      <a:pt x="86" y="16"/>
                      <a:pt x="88" y="16"/>
                      <a:pt x="88" y="17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4" y="0"/>
                      <a:pt x="10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4" name="Freeform 2707"/>
              <p:cNvSpPr/>
              <p:nvPr/>
            </p:nvSpPr>
            <p:spPr bwMode="auto">
              <a:xfrm>
                <a:off x="6367" y="236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5" name="Freeform 2708"/>
              <p:cNvSpPr/>
              <p:nvPr/>
            </p:nvSpPr>
            <p:spPr bwMode="auto">
              <a:xfrm>
                <a:off x="6287" y="2439"/>
                <a:ext cx="10" cy="6"/>
              </a:xfrm>
              <a:custGeom>
                <a:avLst/>
                <a:gdLst>
                  <a:gd name="T0" fmla="*/ 6 w 10"/>
                  <a:gd name="T1" fmla="*/ 0 h 6"/>
                  <a:gd name="T2" fmla="*/ 0 w 10"/>
                  <a:gd name="T3" fmla="*/ 2 h 6"/>
                  <a:gd name="T4" fmla="*/ 6 w 10"/>
                  <a:gd name="T5" fmla="*/ 6 h 6"/>
                  <a:gd name="T6" fmla="*/ 10 w 10"/>
                  <a:gd name="T7" fmla="*/ 2 h 6"/>
                  <a:gd name="T8" fmla="*/ 6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7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6" name="Freeform 2709"/>
              <p:cNvSpPr/>
              <p:nvPr/>
            </p:nvSpPr>
            <p:spPr bwMode="auto">
              <a:xfrm>
                <a:off x="6343" y="2382"/>
                <a:ext cx="7" cy="8"/>
              </a:xfrm>
              <a:custGeom>
                <a:avLst/>
                <a:gdLst>
                  <a:gd name="T0" fmla="*/ 4 w 7"/>
                  <a:gd name="T1" fmla="*/ 0 h 8"/>
                  <a:gd name="T2" fmla="*/ 0 w 7"/>
                  <a:gd name="T3" fmla="*/ 4 h 8"/>
                  <a:gd name="T4" fmla="*/ 1 w 7"/>
                  <a:gd name="T5" fmla="*/ 8 h 8"/>
                  <a:gd name="T6" fmla="*/ 7 w 7"/>
                  <a:gd name="T7" fmla="*/ 1 h 8"/>
                  <a:gd name="T8" fmla="*/ 4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7" name="Freeform 2710"/>
              <p:cNvSpPr/>
              <p:nvPr/>
            </p:nvSpPr>
            <p:spPr bwMode="auto">
              <a:xfrm>
                <a:off x="6256" y="2416"/>
                <a:ext cx="37" cy="30"/>
              </a:xfrm>
              <a:custGeom>
                <a:avLst/>
                <a:gdLst>
                  <a:gd name="T0" fmla="*/ 1 w 37"/>
                  <a:gd name="T1" fmla="*/ 0 h 30"/>
                  <a:gd name="T2" fmla="*/ 0 w 37"/>
                  <a:gd name="T3" fmla="*/ 0 h 30"/>
                  <a:gd name="T4" fmla="*/ 35 w 37"/>
                  <a:gd name="T5" fmla="*/ 30 h 30"/>
                  <a:gd name="T6" fmla="*/ 36 w 37"/>
                  <a:gd name="T7" fmla="*/ 30 h 30"/>
                  <a:gd name="T8" fmla="*/ 37 w 37"/>
                  <a:gd name="T9" fmla="*/ 29 h 30"/>
                  <a:gd name="T10" fmla="*/ 31 w 37"/>
                  <a:gd name="T11" fmla="*/ 25 h 30"/>
                  <a:gd name="T12" fmla="*/ 1 w 37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0">
                    <a:moveTo>
                      <a:pt x="1" y="0"/>
                    </a:moveTo>
                    <a:lnTo>
                      <a:pt x="0" y="0"/>
                    </a:lnTo>
                    <a:lnTo>
                      <a:pt x="35" y="30"/>
                    </a:lnTo>
                    <a:lnTo>
                      <a:pt x="36" y="30"/>
                    </a:lnTo>
                    <a:lnTo>
                      <a:pt x="37" y="29"/>
                    </a:lnTo>
                    <a:lnTo>
                      <a:pt x="31" y="2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8" name="Freeform 2711"/>
              <p:cNvSpPr/>
              <p:nvPr/>
            </p:nvSpPr>
            <p:spPr bwMode="auto">
              <a:xfrm>
                <a:off x="6256" y="2416"/>
                <a:ext cx="37" cy="30"/>
              </a:xfrm>
              <a:custGeom>
                <a:avLst/>
                <a:gdLst>
                  <a:gd name="T0" fmla="*/ 1 w 37"/>
                  <a:gd name="T1" fmla="*/ 0 h 30"/>
                  <a:gd name="T2" fmla="*/ 0 w 37"/>
                  <a:gd name="T3" fmla="*/ 0 h 30"/>
                  <a:gd name="T4" fmla="*/ 35 w 37"/>
                  <a:gd name="T5" fmla="*/ 30 h 30"/>
                  <a:gd name="T6" fmla="*/ 36 w 37"/>
                  <a:gd name="T7" fmla="*/ 30 h 30"/>
                  <a:gd name="T8" fmla="*/ 37 w 37"/>
                  <a:gd name="T9" fmla="*/ 29 h 30"/>
                  <a:gd name="T10" fmla="*/ 31 w 37"/>
                  <a:gd name="T11" fmla="*/ 25 h 30"/>
                  <a:gd name="T12" fmla="*/ 1 w 37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0">
                    <a:moveTo>
                      <a:pt x="1" y="0"/>
                    </a:moveTo>
                    <a:lnTo>
                      <a:pt x="0" y="0"/>
                    </a:lnTo>
                    <a:lnTo>
                      <a:pt x="35" y="30"/>
                    </a:lnTo>
                    <a:lnTo>
                      <a:pt x="36" y="30"/>
                    </a:lnTo>
                    <a:lnTo>
                      <a:pt x="37" y="29"/>
                    </a:lnTo>
                    <a:lnTo>
                      <a:pt x="31" y="2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9" name="Freeform 2712"/>
              <p:cNvSpPr/>
              <p:nvPr/>
            </p:nvSpPr>
            <p:spPr bwMode="auto">
              <a:xfrm>
                <a:off x="6254" y="2361"/>
                <a:ext cx="119" cy="87"/>
              </a:xfrm>
              <a:custGeom>
                <a:avLst/>
                <a:gdLst>
                  <a:gd name="T0" fmla="*/ 118 w 119"/>
                  <a:gd name="T1" fmla="*/ 0 h 87"/>
                  <a:gd name="T2" fmla="*/ 0 w 119"/>
                  <a:gd name="T3" fmla="*/ 53 h 87"/>
                  <a:gd name="T4" fmla="*/ 2 w 119"/>
                  <a:gd name="T5" fmla="*/ 55 h 87"/>
                  <a:gd name="T6" fmla="*/ 3 w 119"/>
                  <a:gd name="T7" fmla="*/ 55 h 87"/>
                  <a:gd name="T8" fmla="*/ 113 w 119"/>
                  <a:gd name="T9" fmla="*/ 4 h 87"/>
                  <a:gd name="T10" fmla="*/ 114 w 119"/>
                  <a:gd name="T11" fmla="*/ 4 h 87"/>
                  <a:gd name="T12" fmla="*/ 114 w 119"/>
                  <a:gd name="T13" fmla="*/ 4 h 87"/>
                  <a:gd name="T14" fmla="*/ 96 w 119"/>
                  <a:gd name="T15" fmla="*/ 22 h 87"/>
                  <a:gd name="T16" fmla="*/ 90 w 119"/>
                  <a:gd name="T17" fmla="*/ 29 h 87"/>
                  <a:gd name="T18" fmla="*/ 43 w 119"/>
                  <a:gd name="T19" fmla="*/ 80 h 87"/>
                  <a:gd name="T20" fmla="*/ 39 w 119"/>
                  <a:gd name="T21" fmla="*/ 84 h 87"/>
                  <a:gd name="T22" fmla="*/ 38 w 119"/>
                  <a:gd name="T23" fmla="*/ 85 h 87"/>
                  <a:gd name="T24" fmla="*/ 37 w 119"/>
                  <a:gd name="T25" fmla="*/ 85 h 87"/>
                  <a:gd name="T26" fmla="*/ 39 w 119"/>
                  <a:gd name="T27" fmla="*/ 87 h 87"/>
                  <a:gd name="T28" fmla="*/ 119 w 119"/>
                  <a:gd name="T29" fmla="*/ 1 h 87"/>
                  <a:gd name="T30" fmla="*/ 119 w 119"/>
                  <a:gd name="T31" fmla="*/ 0 h 87"/>
                  <a:gd name="T32" fmla="*/ 118 w 119"/>
                  <a:gd name="T33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9" h="87">
                    <a:moveTo>
                      <a:pt x="118" y="0"/>
                    </a:moveTo>
                    <a:lnTo>
                      <a:pt x="0" y="53"/>
                    </a:lnTo>
                    <a:lnTo>
                      <a:pt x="2" y="55"/>
                    </a:lnTo>
                    <a:lnTo>
                      <a:pt x="3" y="55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96" y="22"/>
                    </a:lnTo>
                    <a:lnTo>
                      <a:pt x="90" y="29"/>
                    </a:lnTo>
                    <a:lnTo>
                      <a:pt x="43" y="80"/>
                    </a:lnTo>
                    <a:lnTo>
                      <a:pt x="39" y="84"/>
                    </a:lnTo>
                    <a:lnTo>
                      <a:pt x="38" y="85"/>
                    </a:lnTo>
                    <a:lnTo>
                      <a:pt x="37" y="85"/>
                    </a:lnTo>
                    <a:lnTo>
                      <a:pt x="39" y="87"/>
                    </a:lnTo>
                    <a:lnTo>
                      <a:pt x="119" y="1"/>
                    </a:lnTo>
                    <a:lnTo>
                      <a:pt x="119" y="0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0" name="Freeform 2713"/>
              <p:cNvSpPr/>
              <p:nvPr/>
            </p:nvSpPr>
            <p:spPr bwMode="auto">
              <a:xfrm>
                <a:off x="6254" y="2361"/>
                <a:ext cx="119" cy="87"/>
              </a:xfrm>
              <a:custGeom>
                <a:avLst/>
                <a:gdLst>
                  <a:gd name="T0" fmla="*/ 118 w 119"/>
                  <a:gd name="T1" fmla="*/ 0 h 87"/>
                  <a:gd name="T2" fmla="*/ 0 w 119"/>
                  <a:gd name="T3" fmla="*/ 53 h 87"/>
                  <a:gd name="T4" fmla="*/ 2 w 119"/>
                  <a:gd name="T5" fmla="*/ 55 h 87"/>
                  <a:gd name="T6" fmla="*/ 3 w 119"/>
                  <a:gd name="T7" fmla="*/ 55 h 87"/>
                  <a:gd name="T8" fmla="*/ 113 w 119"/>
                  <a:gd name="T9" fmla="*/ 4 h 87"/>
                  <a:gd name="T10" fmla="*/ 114 w 119"/>
                  <a:gd name="T11" fmla="*/ 4 h 87"/>
                  <a:gd name="T12" fmla="*/ 114 w 119"/>
                  <a:gd name="T13" fmla="*/ 4 h 87"/>
                  <a:gd name="T14" fmla="*/ 96 w 119"/>
                  <a:gd name="T15" fmla="*/ 22 h 87"/>
                  <a:gd name="T16" fmla="*/ 90 w 119"/>
                  <a:gd name="T17" fmla="*/ 29 h 87"/>
                  <a:gd name="T18" fmla="*/ 43 w 119"/>
                  <a:gd name="T19" fmla="*/ 80 h 87"/>
                  <a:gd name="T20" fmla="*/ 39 w 119"/>
                  <a:gd name="T21" fmla="*/ 84 h 87"/>
                  <a:gd name="T22" fmla="*/ 38 w 119"/>
                  <a:gd name="T23" fmla="*/ 85 h 87"/>
                  <a:gd name="T24" fmla="*/ 37 w 119"/>
                  <a:gd name="T25" fmla="*/ 85 h 87"/>
                  <a:gd name="T26" fmla="*/ 39 w 119"/>
                  <a:gd name="T27" fmla="*/ 87 h 87"/>
                  <a:gd name="T28" fmla="*/ 119 w 119"/>
                  <a:gd name="T29" fmla="*/ 1 h 87"/>
                  <a:gd name="T30" fmla="*/ 119 w 119"/>
                  <a:gd name="T31" fmla="*/ 0 h 87"/>
                  <a:gd name="T32" fmla="*/ 118 w 119"/>
                  <a:gd name="T33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9" h="87">
                    <a:moveTo>
                      <a:pt x="118" y="0"/>
                    </a:moveTo>
                    <a:lnTo>
                      <a:pt x="0" y="53"/>
                    </a:lnTo>
                    <a:lnTo>
                      <a:pt x="2" y="55"/>
                    </a:lnTo>
                    <a:lnTo>
                      <a:pt x="3" y="55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96" y="22"/>
                    </a:lnTo>
                    <a:lnTo>
                      <a:pt x="90" y="29"/>
                    </a:lnTo>
                    <a:lnTo>
                      <a:pt x="43" y="80"/>
                    </a:lnTo>
                    <a:lnTo>
                      <a:pt x="39" y="84"/>
                    </a:lnTo>
                    <a:lnTo>
                      <a:pt x="38" y="85"/>
                    </a:lnTo>
                    <a:lnTo>
                      <a:pt x="37" y="85"/>
                    </a:lnTo>
                    <a:lnTo>
                      <a:pt x="39" y="87"/>
                    </a:lnTo>
                    <a:lnTo>
                      <a:pt x="119" y="1"/>
                    </a:lnTo>
                    <a:lnTo>
                      <a:pt x="119" y="0"/>
                    </a:lnTo>
                    <a:lnTo>
                      <a:pt x="1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1" name="Freeform 2714"/>
              <p:cNvSpPr/>
              <p:nvPr/>
            </p:nvSpPr>
            <p:spPr bwMode="auto">
              <a:xfrm>
                <a:off x="6373" y="23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2" name="Freeform 2715"/>
              <p:cNvSpPr/>
              <p:nvPr/>
            </p:nvSpPr>
            <p:spPr bwMode="auto">
              <a:xfrm>
                <a:off x="6373" y="23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3" name="Freeform 2716"/>
              <p:cNvSpPr/>
              <p:nvPr/>
            </p:nvSpPr>
            <p:spPr bwMode="auto">
              <a:xfrm>
                <a:off x="6372" y="2360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4" name="Freeform 2717"/>
              <p:cNvSpPr/>
              <p:nvPr/>
            </p:nvSpPr>
            <p:spPr bwMode="auto">
              <a:xfrm>
                <a:off x="6372" y="2360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5" name="Freeform 2718"/>
              <p:cNvSpPr/>
              <p:nvPr/>
            </p:nvSpPr>
            <p:spPr bwMode="auto">
              <a:xfrm>
                <a:off x="6177" y="2417"/>
                <a:ext cx="108" cy="35"/>
              </a:xfrm>
              <a:custGeom>
                <a:avLst/>
                <a:gdLst>
                  <a:gd name="T0" fmla="*/ 73 w 103"/>
                  <a:gd name="T1" fmla="*/ 0 h 34"/>
                  <a:gd name="T2" fmla="*/ 0 w 103"/>
                  <a:gd name="T3" fmla="*/ 34 h 34"/>
                  <a:gd name="T4" fmla="*/ 101 w 103"/>
                  <a:gd name="T5" fmla="*/ 29 h 34"/>
                  <a:gd name="T6" fmla="*/ 103 w 103"/>
                  <a:gd name="T7" fmla="*/ 25 h 34"/>
                  <a:gd name="T8" fmla="*/ 73 w 10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34">
                    <a:moveTo>
                      <a:pt x="73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2" y="27"/>
                      <a:pt x="102" y="26"/>
                      <a:pt x="103" y="25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6" name="Freeform 2719"/>
              <p:cNvSpPr/>
              <p:nvPr/>
            </p:nvSpPr>
            <p:spPr bwMode="auto">
              <a:xfrm>
                <a:off x="6283" y="2443"/>
                <a:ext cx="6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5 w 5"/>
                  <a:gd name="T5" fmla="*/ 3 h 4"/>
                  <a:gd name="T6" fmla="*/ 2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1" y="1"/>
                      <a:pt x="1" y="2"/>
                      <a:pt x="0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7" name="Freeform 2720"/>
              <p:cNvSpPr/>
              <p:nvPr/>
            </p:nvSpPr>
            <p:spPr bwMode="auto">
              <a:xfrm>
                <a:off x="6177" y="2416"/>
                <a:ext cx="114" cy="36"/>
              </a:xfrm>
              <a:custGeom>
                <a:avLst/>
                <a:gdLst>
                  <a:gd name="T0" fmla="*/ 79 w 114"/>
                  <a:gd name="T1" fmla="*/ 0 h 36"/>
                  <a:gd name="T2" fmla="*/ 77 w 114"/>
                  <a:gd name="T3" fmla="*/ 1 h 36"/>
                  <a:gd name="T4" fmla="*/ 108 w 114"/>
                  <a:gd name="T5" fmla="*/ 27 h 36"/>
                  <a:gd name="T6" fmla="*/ 112 w 114"/>
                  <a:gd name="T7" fmla="*/ 30 h 36"/>
                  <a:gd name="T8" fmla="*/ 106 w 114"/>
                  <a:gd name="T9" fmla="*/ 31 h 36"/>
                  <a:gd name="T10" fmla="*/ 0 w 114"/>
                  <a:gd name="T11" fmla="*/ 36 h 36"/>
                  <a:gd name="T12" fmla="*/ 0 w 114"/>
                  <a:gd name="T13" fmla="*/ 36 h 36"/>
                  <a:gd name="T14" fmla="*/ 114 w 114"/>
                  <a:gd name="T15" fmla="*/ 30 h 36"/>
                  <a:gd name="T16" fmla="*/ 79 w 114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36">
                    <a:moveTo>
                      <a:pt x="79" y="0"/>
                    </a:moveTo>
                    <a:lnTo>
                      <a:pt x="77" y="1"/>
                    </a:lnTo>
                    <a:lnTo>
                      <a:pt x="108" y="27"/>
                    </a:lnTo>
                    <a:lnTo>
                      <a:pt x="112" y="30"/>
                    </a:lnTo>
                    <a:lnTo>
                      <a:pt x="106" y="31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114" y="3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8" name="Freeform 2721"/>
              <p:cNvSpPr/>
              <p:nvPr/>
            </p:nvSpPr>
            <p:spPr bwMode="auto">
              <a:xfrm>
                <a:off x="6177" y="2416"/>
                <a:ext cx="114" cy="36"/>
              </a:xfrm>
              <a:custGeom>
                <a:avLst/>
                <a:gdLst>
                  <a:gd name="T0" fmla="*/ 79 w 114"/>
                  <a:gd name="T1" fmla="*/ 0 h 36"/>
                  <a:gd name="T2" fmla="*/ 77 w 114"/>
                  <a:gd name="T3" fmla="*/ 1 h 36"/>
                  <a:gd name="T4" fmla="*/ 108 w 114"/>
                  <a:gd name="T5" fmla="*/ 27 h 36"/>
                  <a:gd name="T6" fmla="*/ 112 w 114"/>
                  <a:gd name="T7" fmla="*/ 30 h 36"/>
                  <a:gd name="T8" fmla="*/ 106 w 114"/>
                  <a:gd name="T9" fmla="*/ 31 h 36"/>
                  <a:gd name="T10" fmla="*/ 0 w 114"/>
                  <a:gd name="T11" fmla="*/ 36 h 36"/>
                  <a:gd name="T12" fmla="*/ 0 w 114"/>
                  <a:gd name="T13" fmla="*/ 36 h 36"/>
                  <a:gd name="T14" fmla="*/ 114 w 114"/>
                  <a:gd name="T15" fmla="*/ 30 h 36"/>
                  <a:gd name="T16" fmla="*/ 79 w 114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36">
                    <a:moveTo>
                      <a:pt x="79" y="0"/>
                    </a:moveTo>
                    <a:lnTo>
                      <a:pt x="77" y="1"/>
                    </a:lnTo>
                    <a:lnTo>
                      <a:pt x="108" y="27"/>
                    </a:lnTo>
                    <a:lnTo>
                      <a:pt x="112" y="30"/>
                    </a:lnTo>
                    <a:lnTo>
                      <a:pt x="106" y="31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114" y="30"/>
                    </a:lnTo>
                    <a:lnTo>
                      <a:pt x="7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9" name="Freeform 2722"/>
              <p:cNvSpPr/>
              <p:nvPr/>
            </p:nvSpPr>
            <p:spPr bwMode="auto">
              <a:xfrm>
                <a:off x="6170" y="2414"/>
                <a:ext cx="123" cy="41"/>
              </a:xfrm>
              <a:custGeom>
                <a:avLst/>
                <a:gdLst>
                  <a:gd name="T0" fmla="*/ 84 w 123"/>
                  <a:gd name="T1" fmla="*/ 0 h 41"/>
                  <a:gd name="T2" fmla="*/ 1 w 123"/>
                  <a:gd name="T3" fmla="*/ 38 h 41"/>
                  <a:gd name="T4" fmla="*/ 0 w 123"/>
                  <a:gd name="T5" fmla="*/ 41 h 41"/>
                  <a:gd name="T6" fmla="*/ 123 w 123"/>
                  <a:gd name="T7" fmla="*/ 34 h 41"/>
                  <a:gd name="T8" fmla="*/ 121 w 123"/>
                  <a:gd name="T9" fmla="*/ 32 h 41"/>
                  <a:gd name="T10" fmla="*/ 7 w 123"/>
                  <a:gd name="T11" fmla="*/ 38 h 41"/>
                  <a:gd name="T12" fmla="*/ 84 w 123"/>
                  <a:gd name="T13" fmla="*/ 3 h 41"/>
                  <a:gd name="T14" fmla="*/ 86 w 123"/>
                  <a:gd name="T15" fmla="*/ 2 h 41"/>
                  <a:gd name="T16" fmla="*/ 84 w 123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41">
                    <a:moveTo>
                      <a:pt x="84" y="0"/>
                    </a:moveTo>
                    <a:lnTo>
                      <a:pt x="1" y="38"/>
                    </a:lnTo>
                    <a:lnTo>
                      <a:pt x="0" y="41"/>
                    </a:lnTo>
                    <a:lnTo>
                      <a:pt x="123" y="34"/>
                    </a:lnTo>
                    <a:lnTo>
                      <a:pt x="121" y="32"/>
                    </a:lnTo>
                    <a:lnTo>
                      <a:pt x="7" y="38"/>
                    </a:lnTo>
                    <a:lnTo>
                      <a:pt x="84" y="3"/>
                    </a:lnTo>
                    <a:lnTo>
                      <a:pt x="86" y="2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0" name="Freeform 2723"/>
              <p:cNvSpPr/>
              <p:nvPr/>
            </p:nvSpPr>
            <p:spPr bwMode="auto">
              <a:xfrm>
                <a:off x="6170" y="2414"/>
                <a:ext cx="123" cy="41"/>
              </a:xfrm>
              <a:custGeom>
                <a:avLst/>
                <a:gdLst>
                  <a:gd name="T0" fmla="*/ 84 w 123"/>
                  <a:gd name="T1" fmla="*/ 0 h 41"/>
                  <a:gd name="T2" fmla="*/ 1 w 123"/>
                  <a:gd name="T3" fmla="*/ 38 h 41"/>
                  <a:gd name="T4" fmla="*/ 0 w 123"/>
                  <a:gd name="T5" fmla="*/ 41 h 41"/>
                  <a:gd name="T6" fmla="*/ 123 w 123"/>
                  <a:gd name="T7" fmla="*/ 34 h 41"/>
                  <a:gd name="T8" fmla="*/ 121 w 123"/>
                  <a:gd name="T9" fmla="*/ 32 h 41"/>
                  <a:gd name="T10" fmla="*/ 7 w 123"/>
                  <a:gd name="T11" fmla="*/ 38 h 41"/>
                  <a:gd name="T12" fmla="*/ 84 w 123"/>
                  <a:gd name="T13" fmla="*/ 3 h 41"/>
                  <a:gd name="T14" fmla="*/ 86 w 123"/>
                  <a:gd name="T15" fmla="*/ 2 h 41"/>
                  <a:gd name="T16" fmla="*/ 84 w 123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41">
                    <a:moveTo>
                      <a:pt x="84" y="0"/>
                    </a:moveTo>
                    <a:lnTo>
                      <a:pt x="1" y="38"/>
                    </a:lnTo>
                    <a:lnTo>
                      <a:pt x="0" y="41"/>
                    </a:lnTo>
                    <a:lnTo>
                      <a:pt x="123" y="34"/>
                    </a:lnTo>
                    <a:lnTo>
                      <a:pt x="121" y="32"/>
                    </a:lnTo>
                    <a:lnTo>
                      <a:pt x="7" y="38"/>
                    </a:lnTo>
                    <a:lnTo>
                      <a:pt x="84" y="3"/>
                    </a:lnTo>
                    <a:lnTo>
                      <a:pt x="86" y="2"/>
                    </a:lnTo>
                    <a:lnTo>
                      <a:pt x="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1" name="Freeform 2724"/>
              <p:cNvSpPr/>
              <p:nvPr/>
            </p:nvSpPr>
            <p:spPr bwMode="auto">
              <a:xfrm>
                <a:off x="6168" y="2452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2" name="Freeform 2725"/>
              <p:cNvSpPr/>
              <p:nvPr/>
            </p:nvSpPr>
            <p:spPr bwMode="auto">
              <a:xfrm>
                <a:off x="6168" y="2452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3" name="Freeform 2726"/>
              <p:cNvSpPr/>
              <p:nvPr/>
            </p:nvSpPr>
            <p:spPr bwMode="auto">
              <a:xfrm>
                <a:off x="6157" y="2327"/>
                <a:ext cx="107" cy="58"/>
              </a:xfrm>
              <a:custGeom>
                <a:avLst/>
                <a:gdLst>
                  <a:gd name="T0" fmla="*/ 1 w 102"/>
                  <a:gd name="T1" fmla="*/ 0 h 55"/>
                  <a:gd name="T2" fmla="*/ 0 w 102"/>
                  <a:gd name="T3" fmla="*/ 2 h 55"/>
                  <a:gd name="T4" fmla="*/ 62 w 102"/>
                  <a:gd name="T5" fmla="*/ 55 h 55"/>
                  <a:gd name="T6" fmla="*/ 102 w 102"/>
                  <a:gd name="T7" fmla="*/ 7 h 55"/>
                  <a:gd name="T8" fmla="*/ 101 w 102"/>
                  <a:gd name="T9" fmla="*/ 3 h 55"/>
                  <a:gd name="T10" fmla="*/ 1 w 102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5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1" y="6"/>
                      <a:pt x="101" y="5"/>
                      <a:pt x="10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4" name="Freeform 2727"/>
              <p:cNvSpPr/>
              <p:nvPr/>
            </p:nvSpPr>
            <p:spPr bwMode="auto">
              <a:xfrm>
                <a:off x="6153" y="2327"/>
                <a:ext cx="5" cy="2"/>
              </a:xfrm>
              <a:custGeom>
                <a:avLst/>
                <a:gdLst>
                  <a:gd name="T0" fmla="*/ 0 w 4"/>
                  <a:gd name="T1" fmla="*/ 0 h 2"/>
                  <a:gd name="T2" fmla="*/ 3 w 4"/>
                  <a:gd name="T3" fmla="*/ 2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5" name="Freeform 2728"/>
              <p:cNvSpPr/>
              <p:nvPr/>
            </p:nvSpPr>
            <p:spPr bwMode="auto">
              <a:xfrm>
                <a:off x="6263" y="2330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4 h 4"/>
                  <a:gd name="T4" fmla="*/ 3 w 3"/>
                  <a:gd name="T5" fmla="*/ 1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2"/>
                      <a:pt x="0" y="3"/>
                      <a:pt x="1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6" name="Freeform 2729"/>
              <p:cNvSpPr/>
              <p:nvPr/>
            </p:nvSpPr>
            <p:spPr bwMode="auto">
              <a:xfrm>
                <a:off x="6151" y="2326"/>
                <a:ext cx="71" cy="61"/>
              </a:xfrm>
              <a:custGeom>
                <a:avLst/>
                <a:gdLst>
                  <a:gd name="T0" fmla="*/ 0 w 71"/>
                  <a:gd name="T1" fmla="*/ 0 h 61"/>
                  <a:gd name="T2" fmla="*/ 70 w 71"/>
                  <a:gd name="T3" fmla="*/ 61 h 61"/>
                  <a:gd name="T4" fmla="*/ 71 w 71"/>
                  <a:gd name="T5" fmla="*/ 59 h 61"/>
                  <a:gd name="T6" fmla="*/ 6 w 71"/>
                  <a:gd name="T7" fmla="*/ 3 h 61"/>
                  <a:gd name="T8" fmla="*/ 2 w 71"/>
                  <a:gd name="T9" fmla="*/ 1 h 61"/>
                  <a:gd name="T10" fmla="*/ 0 w 71"/>
                  <a:gd name="T1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61">
                    <a:moveTo>
                      <a:pt x="0" y="0"/>
                    </a:moveTo>
                    <a:lnTo>
                      <a:pt x="70" y="61"/>
                    </a:lnTo>
                    <a:lnTo>
                      <a:pt x="71" y="59"/>
                    </a:lnTo>
                    <a:lnTo>
                      <a:pt x="6" y="3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7" name="Freeform 2730"/>
              <p:cNvSpPr/>
              <p:nvPr/>
            </p:nvSpPr>
            <p:spPr bwMode="auto">
              <a:xfrm>
                <a:off x="6151" y="2326"/>
                <a:ext cx="71" cy="61"/>
              </a:xfrm>
              <a:custGeom>
                <a:avLst/>
                <a:gdLst>
                  <a:gd name="T0" fmla="*/ 0 w 71"/>
                  <a:gd name="T1" fmla="*/ 0 h 61"/>
                  <a:gd name="T2" fmla="*/ 70 w 71"/>
                  <a:gd name="T3" fmla="*/ 61 h 61"/>
                  <a:gd name="T4" fmla="*/ 71 w 71"/>
                  <a:gd name="T5" fmla="*/ 59 h 61"/>
                  <a:gd name="T6" fmla="*/ 6 w 71"/>
                  <a:gd name="T7" fmla="*/ 3 h 61"/>
                  <a:gd name="T8" fmla="*/ 2 w 71"/>
                  <a:gd name="T9" fmla="*/ 1 h 61"/>
                  <a:gd name="T10" fmla="*/ 0 w 71"/>
                  <a:gd name="T1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61">
                    <a:moveTo>
                      <a:pt x="0" y="0"/>
                    </a:moveTo>
                    <a:lnTo>
                      <a:pt x="70" y="61"/>
                    </a:lnTo>
                    <a:lnTo>
                      <a:pt x="71" y="59"/>
                    </a:lnTo>
                    <a:lnTo>
                      <a:pt x="6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8" name="Freeform 2731"/>
              <p:cNvSpPr/>
              <p:nvPr/>
            </p:nvSpPr>
            <p:spPr bwMode="auto">
              <a:xfrm>
                <a:off x="6150" y="2325"/>
                <a:ext cx="120" cy="62"/>
              </a:xfrm>
              <a:custGeom>
                <a:avLst/>
                <a:gdLst>
                  <a:gd name="T0" fmla="*/ 1 w 113"/>
                  <a:gd name="T1" fmla="*/ 0 h 59"/>
                  <a:gd name="T2" fmla="*/ 1 w 113"/>
                  <a:gd name="T3" fmla="*/ 0 h 59"/>
                  <a:gd name="T4" fmla="*/ 0 w 113"/>
                  <a:gd name="T5" fmla="*/ 1 h 59"/>
                  <a:gd name="T6" fmla="*/ 1 w 113"/>
                  <a:gd name="T7" fmla="*/ 1 h 59"/>
                  <a:gd name="T8" fmla="*/ 3 w 113"/>
                  <a:gd name="T9" fmla="*/ 2 h 59"/>
                  <a:gd name="T10" fmla="*/ 7 w 113"/>
                  <a:gd name="T11" fmla="*/ 2 h 59"/>
                  <a:gd name="T12" fmla="*/ 107 w 113"/>
                  <a:gd name="T13" fmla="*/ 5 h 59"/>
                  <a:gd name="T14" fmla="*/ 110 w 113"/>
                  <a:gd name="T15" fmla="*/ 6 h 59"/>
                  <a:gd name="T16" fmla="*/ 108 w 113"/>
                  <a:gd name="T17" fmla="*/ 9 h 59"/>
                  <a:gd name="T18" fmla="*/ 68 w 113"/>
                  <a:gd name="T19" fmla="*/ 57 h 59"/>
                  <a:gd name="T20" fmla="*/ 67 w 113"/>
                  <a:gd name="T21" fmla="*/ 59 h 59"/>
                  <a:gd name="T22" fmla="*/ 68 w 113"/>
                  <a:gd name="T23" fmla="*/ 59 h 59"/>
                  <a:gd name="T24" fmla="*/ 113 w 113"/>
                  <a:gd name="T25" fmla="*/ 5 h 59"/>
                  <a:gd name="T26" fmla="*/ 112 w 113"/>
                  <a:gd name="T27" fmla="*/ 4 h 59"/>
                  <a:gd name="T28" fmla="*/ 112 w 113"/>
                  <a:gd name="T29" fmla="*/ 4 h 59"/>
                  <a:gd name="T30" fmla="*/ 1 w 113"/>
                  <a:gd name="T3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3" h="59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2" y="5"/>
                      <a:pt x="112" y="5"/>
                      <a:pt x="112" y="4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9" name="Freeform 2732"/>
              <p:cNvSpPr/>
              <p:nvPr/>
            </p:nvSpPr>
            <p:spPr bwMode="auto">
              <a:xfrm>
                <a:off x="6149" y="232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0" name="Freeform 2733"/>
              <p:cNvSpPr/>
              <p:nvPr/>
            </p:nvSpPr>
            <p:spPr bwMode="auto">
              <a:xfrm>
                <a:off x="6269" y="232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1" name="Freeform 2734"/>
              <p:cNvSpPr/>
              <p:nvPr/>
            </p:nvSpPr>
            <p:spPr bwMode="auto">
              <a:xfrm>
                <a:off x="6152" y="2331"/>
                <a:ext cx="68" cy="116"/>
              </a:xfrm>
              <a:custGeom>
                <a:avLst/>
                <a:gdLst>
                  <a:gd name="T0" fmla="*/ 2 w 64"/>
                  <a:gd name="T1" fmla="*/ 0 h 110"/>
                  <a:gd name="T2" fmla="*/ 0 w 64"/>
                  <a:gd name="T3" fmla="*/ 1 h 110"/>
                  <a:gd name="T4" fmla="*/ 15 w 64"/>
                  <a:gd name="T5" fmla="*/ 109 h 110"/>
                  <a:gd name="T6" fmla="*/ 19 w 64"/>
                  <a:gd name="T7" fmla="*/ 110 h 110"/>
                  <a:gd name="T8" fmla="*/ 64 w 64"/>
                  <a:gd name="T9" fmla="*/ 54 h 110"/>
                  <a:gd name="T10" fmla="*/ 2 w 64"/>
                  <a:gd name="T1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10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6" y="109"/>
                      <a:pt x="18" y="109"/>
                      <a:pt x="19" y="110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2" name="Freeform 2735"/>
              <p:cNvSpPr/>
              <p:nvPr/>
            </p:nvSpPr>
            <p:spPr bwMode="auto">
              <a:xfrm>
                <a:off x="6151" y="232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2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3" name="Freeform 2736"/>
              <p:cNvSpPr/>
              <p:nvPr/>
            </p:nvSpPr>
            <p:spPr bwMode="auto">
              <a:xfrm>
                <a:off x="6168" y="244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1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4" name="Freeform 2737"/>
              <p:cNvSpPr/>
              <p:nvPr/>
            </p:nvSpPr>
            <p:spPr bwMode="auto">
              <a:xfrm>
                <a:off x="6151" y="2326"/>
                <a:ext cx="70" cy="62"/>
              </a:xfrm>
              <a:custGeom>
                <a:avLst/>
                <a:gdLst>
                  <a:gd name="T0" fmla="*/ 0 w 70"/>
                  <a:gd name="T1" fmla="*/ 0 h 62"/>
                  <a:gd name="T2" fmla="*/ 0 w 70"/>
                  <a:gd name="T3" fmla="*/ 3 h 62"/>
                  <a:gd name="T4" fmla="*/ 3 w 70"/>
                  <a:gd name="T5" fmla="*/ 5 h 62"/>
                  <a:gd name="T6" fmla="*/ 69 w 70"/>
                  <a:gd name="T7" fmla="*/ 62 h 62"/>
                  <a:gd name="T8" fmla="*/ 70 w 70"/>
                  <a:gd name="T9" fmla="*/ 61 h 62"/>
                  <a:gd name="T10" fmla="*/ 0 w 70"/>
                  <a:gd name="T11" fmla="*/ 0 h 62"/>
                  <a:gd name="T12" fmla="*/ 0 w 70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62">
                    <a:moveTo>
                      <a:pt x="0" y="0"/>
                    </a:moveTo>
                    <a:lnTo>
                      <a:pt x="0" y="3"/>
                    </a:lnTo>
                    <a:lnTo>
                      <a:pt x="3" y="5"/>
                    </a:lnTo>
                    <a:lnTo>
                      <a:pt x="69" y="62"/>
                    </a:lnTo>
                    <a:lnTo>
                      <a:pt x="70" y="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5" name="Freeform 2738"/>
              <p:cNvSpPr/>
              <p:nvPr/>
            </p:nvSpPr>
            <p:spPr bwMode="auto">
              <a:xfrm>
                <a:off x="6151" y="2326"/>
                <a:ext cx="70" cy="62"/>
              </a:xfrm>
              <a:custGeom>
                <a:avLst/>
                <a:gdLst>
                  <a:gd name="T0" fmla="*/ 0 w 70"/>
                  <a:gd name="T1" fmla="*/ 0 h 62"/>
                  <a:gd name="T2" fmla="*/ 0 w 70"/>
                  <a:gd name="T3" fmla="*/ 3 h 62"/>
                  <a:gd name="T4" fmla="*/ 3 w 70"/>
                  <a:gd name="T5" fmla="*/ 5 h 62"/>
                  <a:gd name="T6" fmla="*/ 69 w 70"/>
                  <a:gd name="T7" fmla="*/ 62 h 62"/>
                  <a:gd name="T8" fmla="*/ 70 w 70"/>
                  <a:gd name="T9" fmla="*/ 61 h 62"/>
                  <a:gd name="T10" fmla="*/ 0 w 70"/>
                  <a:gd name="T11" fmla="*/ 0 h 62"/>
                  <a:gd name="T12" fmla="*/ 0 w 70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62">
                    <a:moveTo>
                      <a:pt x="0" y="0"/>
                    </a:moveTo>
                    <a:lnTo>
                      <a:pt x="0" y="3"/>
                    </a:lnTo>
                    <a:lnTo>
                      <a:pt x="3" y="5"/>
                    </a:lnTo>
                    <a:lnTo>
                      <a:pt x="69" y="62"/>
                    </a:lnTo>
                    <a:lnTo>
                      <a:pt x="70" y="61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6" name="Freeform 2739"/>
              <p:cNvSpPr/>
              <p:nvPr/>
            </p:nvSpPr>
            <p:spPr bwMode="auto">
              <a:xfrm>
                <a:off x="6149" y="2326"/>
                <a:ext cx="73" cy="129"/>
              </a:xfrm>
              <a:custGeom>
                <a:avLst/>
                <a:gdLst>
                  <a:gd name="T0" fmla="*/ 1 w 69"/>
                  <a:gd name="T1" fmla="*/ 0 h 122"/>
                  <a:gd name="T2" fmla="*/ 1 w 69"/>
                  <a:gd name="T3" fmla="*/ 0 h 122"/>
                  <a:gd name="T4" fmla="*/ 0 w 69"/>
                  <a:gd name="T5" fmla="*/ 0 h 122"/>
                  <a:gd name="T6" fmla="*/ 18 w 69"/>
                  <a:gd name="T7" fmla="*/ 122 h 122"/>
                  <a:gd name="T8" fmla="*/ 69 w 69"/>
                  <a:gd name="T9" fmla="*/ 58 h 122"/>
                  <a:gd name="T10" fmla="*/ 68 w 69"/>
                  <a:gd name="T11" fmla="*/ 58 h 122"/>
                  <a:gd name="T12" fmla="*/ 67 w 69"/>
                  <a:gd name="T13" fmla="*/ 59 h 122"/>
                  <a:gd name="T14" fmla="*/ 22 w 69"/>
                  <a:gd name="T15" fmla="*/ 115 h 122"/>
                  <a:gd name="T16" fmla="*/ 19 w 69"/>
                  <a:gd name="T17" fmla="*/ 118 h 122"/>
                  <a:gd name="T18" fmla="*/ 18 w 69"/>
                  <a:gd name="T19" fmla="*/ 114 h 122"/>
                  <a:gd name="T20" fmla="*/ 3 w 69"/>
                  <a:gd name="T21" fmla="*/ 6 h 122"/>
                  <a:gd name="T22" fmla="*/ 2 w 69"/>
                  <a:gd name="T23" fmla="*/ 3 h 122"/>
                  <a:gd name="T24" fmla="*/ 2 w 69"/>
                  <a:gd name="T25" fmla="*/ 0 h 122"/>
                  <a:gd name="T26" fmla="*/ 2 w 69"/>
                  <a:gd name="T27" fmla="*/ 0 h 122"/>
                  <a:gd name="T28" fmla="*/ 1 w 69"/>
                  <a:gd name="T2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12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8" y="122"/>
                      <a:pt x="18" y="122"/>
                      <a:pt x="18" y="122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68" y="58"/>
                      <a:pt x="68" y="58"/>
                      <a:pt x="68" y="58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22" y="115"/>
                      <a:pt x="22" y="115"/>
                      <a:pt x="22" y="115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7" name="Freeform 2740"/>
              <p:cNvSpPr/>
              <p:nvPr/>
            </p:nvSpPr>
            <p:spPr bwMode="auto">
              <a:xfrm>
                <a:off x="6149" y="232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8" name="Freeform 2741"/>
              <p:cNvSpPr/>
              <p:nvPr/>
            </p:nvSpPr>
            <p:spPr bwMode="auto">
              <a:xfrm>
                <a:off x="6312" y="2053"/>
                <a:ext cx="155" cy="31"/>
              </a:xfrm>
              <a:custGeom>
                <a:avLst/>
                <a:gdLst>
                  <a:gd name="T0" fmla="*/ 73 w 147"/>
                  <a:gd name="T1" fmla="*/ 0 h 29"/>
                  <a:gd name="T2" fmla="*/ 66 w 147"/>
                  <a:gd name="T3" fmla="*/ 4 h 29"/>
                  <a:gd name="T4" fmla="*/ 59 w 147"/>
                  <a:gd name="T5" fmla="*/ 0 h 29"/>
                  <a:gd name="T6" fmla="*/ 0 w 147"/>
                  <a:gd name="T7" fmla="*/ 25 h 29"/>
                  <a:gd name="T8" fmla="*/ 147 w 147"/>
                  <a:gd name="T9" fmla="*/ 29 h 29"/>
                  <a:gd name="T10" fmla="*/ 112 w 147"/>
                  <a:gd name="T11" fmla="*/ 15 h 29"/>
                  <a:gd name="T12" fmla="*/ 114 w 147"/>
                  <a:gd name="T13" fmla="*/ 18 h 29"/>
                  <a:gd name="T14" fmla="*/ 110 w 147"/>
                  <a:gd name="T15" fmla="*/ 22 h 29"/>
                  <a:gd name="T16" fmla="*/ 106 w 147"/>
                  <a:gd name="T17" fmla="*/ 18 h 29"/>
                  <a:gd name="T18" fmla="*/ 110 w 147"/>
                  <a:gd name="T19" fmla="*/ 14 h 29"/>
                  <a:gd name="T20" fmla="*/ 110 w 147"/>
                  <a:gd name="T21" fmla="*/ 14 h 29"/>
                  <a:gd name="T22" fmla="*/ 73 w 147"/>
                  <a:gd name="T2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7" h="29">
                    <a:moveTo>
                      <a:pt x="73" y="0"/>
                    </a:moveTo>
                    <a:cubicBezTo>
                      <a:pt x="71" y="2"/>
                      <a:pt x="69" y="4"/>
                      <a:pt x="66" y="4"/>
                    </a:cubicBezTo>
                    <a:cubicBezTo>
                      <a:pt x="63" y="4"/>
                      <a:pt x="61" y="2"/>
                      <a:pt x="59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112" y="15"/>
                      <a:pt x="112" y="15"/>
                      <a:pt x="112" y="15"/>
                    </a:cubicBezTo>
                    <a:cubicBezTo>
                      <a:pt x="113" y="16"/>
                      <a:pt x="114" y="17"/>
                      <a:pt x="114" y="18"/>
                    </a:cubicBezTo>
                    <a:cubicBezTo>
                      <a:pt x="114" y="20"/>
                      <a:pt x="112" y="22"/>
                      <a:pt x="110" y="22"/>
                    </a:cubicBezTo>
                    <a:cubicBezTo>
                      <a:pt x="107" y="22"/>
                      <a:pt x="106" y="20"/>
                      <a:pt x="106" y="18"/>
                    </a:cubicBezTo>
                    <a:cubicBezTo>
                      <a:pt x="106" y="16"/>
                      <a:pt x="107" y="14"/>
                      <a:pt x="110" y="14"/>
                    </a:cubicBezTo>
                    <a:cubicBezTo>
                      <a:pt x="110" y="14"/>
                      <a:pt x="110" y="14"/>
                      <a:pt x="110" y="14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9" name="Freeform 2742"/>
              <p:cNvSpPr/>
              <p:nvPr/>
            </p:nvSpPr>
            <p:spPr bwMode="auto">
              <a:xfrm>
                <a:off x="6424" y="2068"/>
                <a:ext cx="8" cy="9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6 w 8"/>
                  <a:gd name="T9" fmla="*/ 1 h 8"/>
                  <a:gd name="T10" fmla="*/ 4 w 8"/>
                  <a:gd name="T11" fmla="*/ 0 h 8"/>
                  <a:gd name="T12" fmla="*/ 4 w 8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4" y="8"/>
                    </a:cubicBezTo>
                    <a:cubicBezTo>
                      <a:pt x="6" y="8"/>
                      <a:pt x="8" y="6"/>
                      <a:pt x="8" y="4"/>
                    </a:cubicBezTo>
                    <a:cubicBezTo>
                      <a:pt x="8" y="3"/>
                      <a:pt x="7" y="2"/>
                      <a:pt x="6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0" name="Freeform 2743"/>
              <p:cNvSpPr/>
              <p:nvPr/>
            </p:nvSpPr>
            <p:spPr bwMode="auto">
              <a:xfrm>
                <a:off x="6374" y="2050"/>
                <a:ext cx="15" cy="8"/>
              </a:xfrm>
              <a:custGeom>
                <a:avLst/>
                <a:gdLst>
                  <a:gd name="T0" fmla="*/ 7 w 14"/>
                  <a:gd name="T1" fmla="*/ 0 h 7"/>
                  <a:gd name="T2" fmla="*/ 0 w 14"/>
                  <a:gd name="T3" fmla="*/ 3 h 7"/>
                  <a:gd name="T4" fmla="*/ 7 w 14"/>
                  <a:gd name="T5" fmla="*/ 7 h 7"/>
                  <a:gd name="T6" fmla="*/ 14 w 14"/>
                  <a:gd name="T7" fmla="*/ 3 h 7"/>
                  <a:gd name="T8" fmla="*/ 7 w 1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7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4" y="7"/>
                      <a:pt x="7" y="7"/>
                    </a:cubicBezTo>
                    <a:cubicBezTo>
                      <a:pt x="10" y="7"/>
                      <a:pt x="12" y="5"/>
                      <a:pt x="14" y="3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1" name="Freeform 2744"/>
              <p:cNvSpPr>
                <a:spLocks noEditPoints="1"/>
              </p:cNvSpPr>
              <p:nvPr/>
            </p:nvSpPr>
            <p:spPr bwMode="auto">
              <a:xfrm>
                <a:off x="6305" y="2049"/>
                <a:ext cx="172" cy="36"/>
              </a:xfrm>
              <a:custGeom>
                <a:avLst/>
                <a:gdLst>
                  <a:gd name="T0" fmla="*/ 69 w 172"/>
                  <a:gd name="T1" fmla="*/ 4 h 36"/>
                  <a:gd name="T2" fmla="*/ 77 w 172"/>
                  <a:gd name="T3" fmla="*/ 1 h 36"/>
                  <a:gd name="T4" fmla="*/ 84 w 172"/>
                  <a:gd name="T5" fmla="*/ 4 h 36"/>
                  <a:gd name="T6" fmla="*/ 123 w 172"/>
                  <a:gd name="T7" fmla="*/ 19 h 36"/>
                  <a:gd name="T8" fmla="*/ 125 w 172"/>
                  <a:gd name="T9" fmla="*/ 20 h 36"/>
                  <a:gd name="T10" fmla="*/ 162 w 172"/>
                  <a:gd name="T11" fmla="*/ 35 h 36"/>
                  <a:gd name="T12" fmla="*/ 7 w 172"/>
                  <a:gd name="T13" fmla="*/ 31 h 36"/>
                  <a:gd name="T14" fmla="*/ 69 w 172"/>
                  <a:gd name="T15" fmla="*/ 4 h 36"/>
                  <a:gd name="T16" fmla="*/ 77 w 172"/>
                  <a:gd name="T17" fmla="*/ 0 h 36"/>
                  <a:gd name="T18" fmla="*/ 77 w 172"/>
                  <a:gd name="T19" fmla="*/ 0 h 36"/>
                  <a:gd name="T20" fmla="*/ 0 w 172"/>
                  <a:gd name="T21" fmla="*/ 32 h 36"/>
                  <a:gd name="T22" fmla="*/ 172 w 172"/>
                  <a:gd name="T23" fmla="*/ 36 h 36"/>
                  <a:gd name="T24" fmla="*/ 77 w 172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" h="36">
                    <a:moveTo>
                      <a:pt x="69" y="4"/>
                    </a:moveTo>
                    <a:lnTo>
                      <a:pt x="77" y="1"/>
                    </a:lnTo>
                    <a:lnTo>
                      <a:pt x="84" y="4"/>
                    </a:lnTo>
                    <a:lnTo>
                      <a:pt x="123" y="19"/>
                    </a:lnTo>
                    <a:lnTo>
                      <a:pt x="125" y="20"/>
                    </a:lnTo>
                    <a:lnTo>
                      <a:pt x="162" y="35"/>
                    </a:lnTo>
                    <a:lnTo>
                      <a:pt x="7" y="31"/>
                    </a:lnTo>
                    <a:lnTo>
                      <a:pt x="69" y="4"/>
                    </a:lnTo>
                    <a:close/>
                    <a:moveTo>
                      <a:pt x="77" y="0"/>
                    </a:moveTo>
                    <a:lnTo>
                      <a:pt x="77" y="0"/>
                    </a:lnTo>
                    <a:lnTo>
                      <a:pt x="0" y="32"/>
                    </a:lnTo>
                    <a:lnTo>
                      <a:pt x="172" y="36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2" name="Freeform 2745"/>
              <p:cNvSpPr>
                <a:spLocks noEditPoints="1"/>
              </p:cNvSpPr>
              <p:nvPr/>
            </p:nvSpPr>
            <p:spPr bwMode="auto">
              <a:xfrm>
                <a:off x="6305" y="2049"/>
                <a:ext cx="172" cy="36"/>
              </a:xfrm>
              <a:custGeom>
                <a:avLst/>
                <a:gdLst>
                  <a:gd name="T0" fmla="*/ 69 w 172"/>
                  <a:gd name="T1" fmla="*/ 4 h 36"/>
                  <a:gd name="T2" fmla="*/ 77 w 172"/>
                  <a:gd name="T3" fmla="*/ 1 h 36"/>
                  <a:gd name="T4" fmla="*/ 84 w 172"/>
                  <a:gd name="T5" fmla="*/ 4 h 36"/>
                  <a:gd name="T6" fmla="*/ 123 w 172"/>
                  <a:gd name="T7" fmla="*/ 19 h 36"/>
                  <a:gd name="T8" fmla="*/ 125 w 172"/>
                  <a:gd name="T9" fmla="*/ 20 h 36"/>
                  <a:gd name="T10" fmla="*/ 162 w 172"/>
                  <a:gd name="T11" fmla="*/ 35 h 36"/>
                  <a:gd name="T12" fmla="*/ 7 w 172"/>
                  <a:gd name="T13" fmla="*/ 31 h 36"/>
                  <a:gd name="T14" fmla="*/ 69 w 172"/>
                  <a:gd name="T15" fmla="*/ 4 h 36"/>
                  <a:gd name="T16" fmla="*/ 77 w 172"/>
                  <a:gd name="T17" fmla="*/ 0 h 36"/>
                  <a:gd name="T18" fmla="*/ 77 w 172"/>
                  <a:gd name="T19" fmla="*/ 0 h 36"/>
                  <a:gd name="T20" fmla="*/ 0 w 172"/>
                  <a:gd name="T21" fmla="*/ 32 h 36"/>
                  <a:gd name="T22" fmla="*/ 172 w 172"/>
                  <a:gd name="T23" fmla="*/ 36 h 36"/>
                  <a:gd name="T24" fmla="*/ 77 w 172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" h="36">
                    <a:moveTo>
                      <a:pt x="69" y="4"/>
                    </a:moveTo>
                    <a:lnTo>
                      <a:pt x="77" y="1"/>
                    </a:lnTo>
                    <a:lnTo>
                      <a:pt x="84" y="4"/>
                    </a:lnTo>
                    <a:lnTo>
                      <a:pt x="123" y="19"/>
                    </a:lnTo>
                    <a:lnTo>
                      <a:pt x="125" y="20"/>
                    </a:lnTo>
                    <a:lnTo>
                      <a:pt x="162" y="35"/>
                    </a:lnTo>
                    <a:lnTo>
                      <a:pt x="7" y="31"/>
                    </a:lnTo>
                    <a:lnTo>
                      <a:pt x="69" y="4"/>
                    </a:lnTo>
                    <a:moveTo>
                      <a:pt x="77" y="0"/>
                    </a:moveTo>
                    <a:lnTo>
                      <a:pt x="77" y="0"/>
                    </a:lnTo>
                    <a:lnTo>
                      <a:pt x="0" y="32"/>
                    </a:lnTo>
                    <a:lnTo>
                      <a:pt x="172" y="36"/>
                    </a:lnTo>
                    <a:lnTo>
                      <a:pt x="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3" name="Freeform 2746"/>
              <p:cNvSpPr>
                <a:spLocks noEditPoints="1"/>
              </p:cNvSpPr>
              <p:nvPr/>
            </p:nvSpPr>
            <p:spPr bwMode="auto">
              <a:xfrm>
                <a:off x="6803" y="2070"/>
                <a:ext cx="31" cy="227"/>
              </a:xfrm>
              <a:custGeom>
                <a:avLst/>
                <a:gdLst>
                  <a:gd name="T0" fmla="*/ 28 w 29"/>
                  <a:gd name="T1" fmla="*/ 62 h 215"/>
                  <a:gd name="T2" fmla="*/ 6 w 29"/>
                  <a:gd name="T3" fmla="*/ 89 h 215"/>
                  <a:gd name="T4" fmla="*/ 12 w 29"/>
                  <a:gd name="T5" fmla="*/ 179 h 215"/>
                  <a:gd name="T6" fmla="*/ 15 w 29"/>
                  <a:gd name="T7" fmla="*/ 184 h 215"/>
                  <a:gd name="T8" fmla="*/ 13 w 29"/>
                  <a:gd name="T9" fmla="*/ 188 h 215"/>
                  <a:gd name="T10" fmla="*/ 15 w 29"/>
                  <a:gd name="T11" fmla="*/ 215 h 215"/>
                  <a:gd name="T12" fmla="*/ 18 w 29"/>
                  <a:gd name="T13" fmla="*/ 180 h 215"/>
                  <a:gd name="T14" fmla="*/ 29 w 29"/>
                  <a:gd name="T15" fmla="*/ 62 h 215"/>
                  <a:gd name="T16" fmla="*/ 28 w 29"/>
                  <a:gd name="T17" fmla="*/ 62 h 215"/>
                  <a:gd name="T18" fmla="*/ 7 w 29"/>
                  <a:gd name="T19" fmla="*/ 55 h 215"/>
                  <a:gd name="T20" fmla="*/ 4 w 29"/>
                  <a:gd name="T21" fmla="*/ 56 h 215"/>
                  <a:gd name="T22" fmla="*/ 6 w 29"/>
                  <a:gd name="T23" fmla="*/ 85 h 215"/>
                  <a:gd name="T24" fmla="*/ 26 w 29"/>
                  <a:gd name="T25" fmla="*/ 60 h 215"/>
                  <a:gd name="T26" fmla="*/ 25 w 29"/>
                  <a:gd name="T27" fmla="*/ 57 h 215"/>
                  <a:gd name="T28" fmla="*/ 7 w 29"/>
                  <a:gd name="T29" fmla="*/ 55 h 215"/>
                  <a:gd name="T30" fmla="*/ 0 w 29"/>
                  <a:gd name="T31" fmla="*/ 0 h 215"/>
                  <a:gd name="T32" fmla="*/ 0 w 29"/>
                  <a:gd name="T33" fmla="*/ 0 h 215"/>
                  <a:gd name="T34" fmla="*/ 3 w 29"/>
                  <a:gd name="T35" fmla="*/ 44 h 215"/>
                  <a:gd name="T36" fmla="*/ 3 w 29"/>
                  <a:gd name="T37" fmla="*/ 44 h 215"/>
                  <a:gd name="T38" fmla="*/ 9 w 29"/>
                  <a:gd name="T39" fmla="*/ 50 h 215"/>
                  <a:gd name="T40" fmla="*/ 9 w 29"/>
                  <a:gd name="T41" fmla="*/ 52 h 215"/>
                  <a:gd name="T42" fmla="*/ 25 w 29"/>
                  <a:gd name="T43" fmla="*/ 54 h 215"/>
                  <a:gd name="T44" fmla="*/ 27 w 29"/>
                  <a:gd name="T45" fmla="*/ 51 h 215"/>
                  <a:gd name="T46" fmla="*/ 0 w 29"/>
                  <a:gd name="T4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15">
                    <a:moveTo>
                      <a:pt x="28" y="62"/>
                    </a:moveTo>
                    <a:cubicBezTo>
                      <a:pt x="6" y="89"/>
                      <a:pt x="6" y="89"/>
                      <a:pt x="6" y="89"/>
                    </a:cubicBezTo>
                    <a:cubicBezTo>
                      <a:pt x="12" y="179"/>
                      <a:pt x="12" y="179"/>
                      <a:pt x="12" y="179"/>
                    </a:cubicBezTo>
                    <a:cubicBezTo>
                      <a:pt x="14" y="180"/>
                      <a:pt x="15" y="182"/>
                      <a:pt x="15" y="184"/>
                    </a:cubicBezTo>
                    <a:cubicBezTo>
                      <a:pt x="15" y="186"/>
                      <a:pt x="14" y="187"/>
                      <a:pt x="13" y="188"/>
                    </a:cubicBezTo>
                    <a:cubicBezTo>
                      <a:pt x="15" y="215"/>
                      <a:pt x="15" y="215"/>
                      <a:pt x="15" y="215"/>
                    </a:cubicBezTo>
                    <a:cubicBezTo>
                      <a:pt x="18" y="180"/>
                      <a:pt x="18" y="180"/>
                      <a:pt x="18" y="180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62"/>
                      <a:pt x="29" y="62"/>
                      <a:pt x="28" y="62"/>
                    </a:cubicBezTo>
                    <a:moveTo>
                      <a:pt x="7" y="55"/>
                    </a:moveTo>
                    <a:cubicBezTo>
                      <a:pt x="6" y="55"/>
                      <a:pt x="5" y="56"/>
                      <a:pt x="4" y="56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5" y="58"/>
                      <a:pt x="25" y="57"/>
                    </a:cubicBezTo>
                    <a:cubicBezTo>
                      <a:pt x="7" y="55"/>
                      <a:pt x="7" y="55"/>
                      <a:pt x="7" y="55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6" y="44"/>
                      <a:pt x="9" y="47"/>
                      <a:pt x="9" y="50"/>
                    </a:cubicBezTo>
                    <a:cubicBezTo>
                      <a:pt x="9" y="51"/>
                      <a:pt x="9" y="51"/>
                      <a:pt x="9" y="52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53"/>
                      <a:pt x="26" y="52"/>
                      <a:pt x="27" y="5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4" name="Freeform 2747"/>
              <p:cNvSpPr/>
              <p:nvPr/>
            </p:nvSpPr>
            <p:spPr bwMode="auto">
              <a:xfrm>
                <a:off x="6816" y="2259"/>
                <a:ext cx="3" cy="10"/>
              </a:xfrm>
              <a:custGeom>
                <a:avLst/>
                <a:gdLst>
                  <a:gd name="T0" fmla="*/ 0 w 3"/>
                  <a:gd name="T1" fmla="*/ 0 h 9"/>
                  <a:gd name="T2" fmla="*/ 1 w 3"/>
                  <a:gd name="T3" fmla="*/ 9 h 9"/>
                  <a:gd name="T4" fmla="*/ 3 w 3"/>
                  <a:gd name="T5" fmla="*/ 5 h 9"/>
                  <a:gd name="T6" fmla="*/ 0 w 3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2" y="8"/>
                      <a:pt x="3" y="7"/>
                      <a:pt x="3" y="5"/>
                    </a:cubicBezTo>
                    <a:cubicBezTo>
                      <a:pt x="3" y="3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5" name="Freeform 2748"/>
              <p:cNvSpPr>
                <a:spLocks noEditPoints="1"/>
              </p:cNvSpPr>
              <p:nvPr/>
            </p:nvSpPr>
            <p:spPr bwMode="auto">
              <a:xfrm>
                <a:off x="6830" y="2124"/>
                <a:ext cx="4" cy="12"/>
              </a:xfrm>
              <a:custGeom>
                <a:avLst/>
                <a:gdLst>
                  <a:gd name="T0" fmla="*/ 4 w 4"/>
                  <a:gd name="T1" fmla="*/ 10 h 11"/>
                  <a:gd name="T2" fmla="*/ 3 w 4"/>
                  <a:gd name="T3" fmla="*/ 11 h 11"/>
                  <a:gd name="T4" fmla="*/ 4 w 4"/>
                  <a:gd name="T5" fmla="*/ 11 h 11"/>
                  <a:gd name="T6" fmla="*/ 4 w 4"/>
                  <a:gd name="T7" fmla="*/ 10 h 11"/>
                  <a:gd name="T8" fmla="*/ 0 w 4"/>
                  <a:gd name="T9" fmla="*/ 6 h 11"/>
                  <a:gd name="T10" fmla="*/ 1 w 4"/>
                  <a:gd name="T11" fmla="*/ 9 h 11"/>
                  <a:gd name="T12" fmla="*/ 3 w 4"/>
                  <a:gd name="T13" fmla="*/ 6 h 11"/>
                  <a:gd name="T14" fmla="*/ 0 w 4"/>
                  <a:gd name="T15" fmla="*/ 6 h 11"/>
                  <a:gd name="T16" fmla="*/ 2 w 4"/>
                  <a:gd name="T17" fmla="*/ 0 h 11"/>
                  <a:gd name="T18" fmla="*/ 0 w 4"/>
                  <a:gd name="T19" fmla="*/ 3 h 11"/>
                  <a:gd name="T20" fmla="*/ 4 w 4"/>
                  <a:gd name="T21" fmla="*/ 3 h 11"/>
                  <a:gd name="T22" fmla="*/ 2 w 4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1">
                    <a:moveTo>
                      <a:pt x="4" y="10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0"/>
                      <a:pt x="4" y="10"/>
                      <a:pt x="4" y="10"/>
                    </a:cubicBezTo>
                    <a:moveTo>
                      <a:pt x="0" y="6"/>
                    </a:moveTo>
                    <a:cubicBezTo>
                      <a:pt x="0" y="7"/>
                      <a:pt x="0" y="8"/>
                      <a:pt x="1" y="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6" name="Freeform 2749"/>
              <p:cNvSpPr>
                <a:spLocks noEditPoints="1"/>
              </p:cNvSpPr>
              <p:nvPr/>
            </p:nvSpPr>
            <p:spPr bwMode="auto">
              <a:xfrm>
                <a:off x="6807" y="2117"/>
                <a:ext cx="6" cy="12"/>
              </a:xfrm>
              <a:custGeom>
                <a:avLst/>
                <a:gdLst>
                  <a:gd name="T0" fmla="*/ 0 w 6"/>
                  <a:gd name="T1" fmla="*/ 10 h 12"/>
                  <a:gd name="T2" fmla="*/ 1 w 6"/>
                  <a:gd name="T3" fmla="*/ 12 h 12"/>
                  <a:gd name="T4" fmla="*/ 4 w 6"/>
                  <a:gd name="T5" fmla="*/ 11 h 12"/>
                  <a:gd name="T6" fmla="*/ 0 w 6"/>
                  <a:gd name="T7" fmla="*/ 10 h 12"/>
                  <a:gd name="T8" fmla="*/ 0 w 6"/>
                  <a:gd name="T9" fmla="*/ 0 h 12"/>
                  <a:gd name="T10" fmla="*/ 0 w 6"/>
                  <a:gd name="T11" fmla="*/ 0 h 12"/>
                  <a:gd name="T12" fmla="*/ 0 w 6"/>
                  <a:gd name="T13" fmla="*/ 7 h 12"/>
                  <a:gd name="T14" fmla="*/ 6 w 6"/>
                  <a:gd name="T15" fmla="*/ 8 h 12"/>
                  <a:gd name="T16" fmla="*/ 6 w 6"/>
                  <a:gd name="T17" fmla="*/ 6 h 12"/>
                  <a:gd name="T18" fmla="*/ 0 w 6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2">
                    <a:moveTo>
                      <a:pt x="0" y="10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3" y="11"/>
                      <a:pt x="4" y="11"/>
                    </a:cubicBezTo>
                    <a:cubicBezTo>
                      <a:pt x="0" y="10"/>
                      <a:pt x="0" y="10"/>
                      <a:pt x="0" y="1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6"/>
                    </a:cubicBezTo>
                    <a:cubicBezTo>
                      <a:pt x="6" y="3"/>
                      <a:pt x="3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7" name="Freeform 2750"/>
              <p:cNvSpPr/>
              <p:nvPr/>
            </p:nvSpPr>
            <p:spPr bwMode="auto">
              <a:xfrm>
                <a:off x="6802" y="206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8" name="Freeform 2751"/>
              <p:cNvSpPr>
                <a:spLocks noEditPoints="1"/>
              </p:cNvSpPr>
              <p:nvPr/>
            </p:nvSpPr>
            <p:spPr bwMode="auto">
              <a:xfrm>
                <a:off x="6810" y="2131"/>
                <a:ext cx="25" cy="166"/>
              </a:xfrm>
              <a:custGeom>
                <a:avLst/>
                <a:gdLst>
                  <a:gd name="T0" fmla="*/ 12 w 25"/>
                  <a:gd name="T1" fmla="*/ 129 h 166"/>
                  <a:gd name="T2" fmla="*/ 9 w 25"/>
                  <a:gd name="T3" fmla="*/ 166 h 166"/>
                  <a:gd name="T4" fmla="*/ 9 w 25"/>
                  <a:gd name="T5" fmla="*/ 166 h 166"/>
                  <a:gd name="T6" fmla="*/ 12 w 25"/>
                  <a:gd name="T7" fmla="*/ 129 h 166"/>
                  <a:gd name="T8" fmla="*/ 23 w 25"/>
                  <a:gd name="T9" fmla="*/ 0 h 166"/>
                  <a:gd name="T10" fmla="*/ 21 w 25"/>
                  <a:gd name="T11" fmla="*/ 3 h 166"/>
                  <a:gd name="T12" fmla="*/ 0 w 25"/>
                  <a:gd name="T13" fmla="*/ 29 h 166"/>
                  <a:gd name="T14" fmla="*/ 0 w 25"/>
                  <a:gd name="T15" fmla="*/ 33 h 166"/>
                  <a:gd name="T16" fmla="*/ 23 w 25"/>
                  <a:gd name="T17" fmla="*/ 5 h 166"/>
                  <a:gd name="T18" fmla="*/ 24 w 25"/>
                  <a:gd name="T19" fmla="*/ 4 h 166"/>
                  <a:gd name="T20" fmla="*/ 25 w 25"/>
                  <a:gd name="T21" fmla="*/ 0 h 166"/>
                  <a:gd name="T22" fmla="*/ 23 w 25"/>
                  <a:gd name="T2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166">
                    <a:moveTo>
                      <a:pt x="12" y="129"/>
                    </a:moveTo>
                    <a:lnTo>
                      <a:pt x="9" y="166"/>
                    </a:lnTo>
                    <a:lnTo>
                      <a:pt x="9" y="166"/>
                    </a:lnTo>
                    <a:lnTo>
                      <a:pt x="12" y="129"/>
                    </a:lnTo>
                    <a:close/>
                    <a:moveTo>
                      <a:pt x="23" y="0"/>
                    </a:moveTo>
                    <a:lnTo>
                      <a:pt x="21" y="3"/>
                    </a:lnTo>
                    <a:lnTo>
                      <a:pt x="0" y="29"/>
                    </a:lnTo>
                    <a:lnTo>
                      <a:pt x="0" y="33"/>
                    </a:lnTo>
                    <a:lnTo>
                      <a:pt x="23" y="5"/>
                    </a:lnTo>
                    <a:lnTo>
                      <a:pt x="24" y="4"/>
                    </a:lnTo>
                    <a:lnTo>
                      <a:pt x="25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9" name="Freeform 2752"/>
              <p:cNvSpPr>
                <a:spLocks noEditPoints="1"/>
              </p:cNvSpPr>
              <p:nvPr/>
            </p:nvSpPr>
            <p:spPr bwMode="auto">
              <a:xfrm>
                <a:off x="6810" y="2131"/>
                <a:ext cx="25" cy="166"/>
              </a:xfrm>
              <a:custGeom>
                <a:avLst/>
                <a:gdLst>
                  <a:gd name="T0" fmla="*/ 12 w 25"/>
                  <a:gd name="T1" fmla="*/ 129 h 166"/>
                  <a:gd name="T2" fmla="*/ 9 w 25"/>
                  <a:gd name="T3" fmla="*/ 166 h 166"/>
                  <a:gd name="T4" fmla="*/ 9 w 25"/>
                  <a:gd name="T5" fmla="*/ 166 h 166"/>
                  <a:gd name="T6" fmla="*/ 12 w 25"/>
                  <a:gd name="T7" fmla="*/ 129 h 166"/>
                  <a:gd name="T8" fmla="*/ 23 w 25"/>
                  <a:gd name="T9" fmla="*/ 0 h 166"/>
                  <a:gd name="T10" fmla="*/ 21 w 25"/>
                  <a:gd name="T11" fmla="*/ 3 h 166"/>
                  <a:gd name="T12" fmla="*/ 0 w 25"/>
                  <a:gd name="T13" fmla="*/ 29 h 166"/>
                  <a:gd name="T14" fmla="*/ 0 w 25"/>
                  <a:gd name="T15" fmla="*/ 33 h 166"/>
                  <a:gd name="T16" fmla="*/ 23 w 25"/>
                  <a:gd name="T17" fmla="*/ 5 h 166"/>
                  <a:gd name="T18" fmla="*/ 24 w 25"/>
                  <a:gd name="T19" fmla="*/ 4 h 166"/>
                  <a:gd name="T20" fmla="*/ 25 w 25"/>
                  <a:gd name="T21" fmla="*/ 0 h 166"/>
                  <a:gd name="T22" fmla="*/ 23 w 25"/>
                  <a:gd name="T2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166">
                    <a:moveTo>
                      <a:pt x="12" y="129"/>
                    </a:moveTo>
                    <a:lnTo>
                      <a:pt x="9" y="166"/>
                    </a:lnTo>
                    <a:lnTo>
                      <a:pt x="9" y="166"/>
                    </a:lnTo>
                    <a:lnTo>
                      <a:pt x="12" y="129"/>
                    </a:lnTo>
                    <a:moveTo>
                      <a:pt x="23" y="0"/>
                    </a:moveTo>
                    <a:lnTo>
                      <a:pt x="21" y="3"/>
                    </a:lnTo>
                    <a:lnTo>
                      <a:pt x="0" y="29"/>
                    </a:lnTo>
                    <a:lnTo>
                      <a:pt x="0" y="33"/>
                    </a:lnTo>
                    <a:lnTo>
                      <a:pt x="23" y="5"/>
                    </a:lnTo>
                    <a:lnTo>
                      <a:pt x="24" y="4"/>
                    </a:lnTo>
                    <a:lnTo>
                      <a:pt x="25" y="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0" name="Freeform 2753"/>
              <p:cNvSpPr>
                <a:spLocks noEditPoints="1"/>
              </p:cNvSpPr>
              <p:nvPr/>
            </p:nvSpPr>
            <p:spPr bwMode="auto">
              <a:xfrm>
                <a:off x="6801" y="2066"/>
                <a:ext cx="35" cy="248"/>
              </a:xfrm>
              <a:custGeom>
                <a:avLst/>
                <a:gdLst>
                  <a:gd name="T0" fmla="*/ 4 w 33"/>
                  <a:gd name="T1" fmla="*/ 58 h 235"/>
                  <a:gd name="T2" fmla="*/ 17 w 33"/>
                  <a:gd name="T3" fmla="*/ 235 h 235"/>
                  <a:gd name="T4" fmla="*/ 17 w 33"/>
                  <a:gd name="T5" fmla="*/ 235 h 235"/>
                  <a:gd name="T6" fmla="*/ 17 w 33"/>
                  <a:gd name="T7" fmla="*/ 235 h 235"/>
                  <a:gd name="T8" fmla="*/ 33 w 33"/>
                  <a:gd name="T9" fmla="*/ 61 h 235"/>
                  <a:gd name="T10" fmla="*/ 33 w 33"/>
                  <a:gd name="T11" fmla="*/ 61 h 235"/>
                  <a:gd name="T12" fmla="*/ 32 w 33"/>
                  <a:gd name="T13" fmla="*/ 61 h 235"/>
                  <a:gd name="T14" fmla="*/ 31 w 33"/>
                  <a:gd name="T15" fmla="*/ 65 h 235"/>
                  <a:gd name="T16" fmla="*/ 31 w 33"/>
                  <a:gd name="T17" fmla="*/ 66 h 235"/>
                  <a:gd name="T18" fmla="*/ 20 w 33"/>
                  <a:gd name="T19" fmla="*/ 184 h 235"/>
                  <a:gd name="T20" fmla="*/ 17 w 33"/>
                  <a:gd name="T21" fmla="*/ 219 h 235"/>
                  <a:gd name="T22" fmla="*/ 15 w 33"/>
                  <a:gd name="T23" fmla="*/ 192 h 235"/>
                  <a:gd name="T24" fmla="*/ 14 w 33"/>
                  <a:gd name="T25" fmla="*/ 183 h 235"/>
                  <a:gd name="T26" fmla="*/ 8 w 33"/>
                  <a:gd name="T27" fmla="*/ 93 h 235"/>
                  <a:gd name="T28" fmla="*/ 8 w 33"/>
                  <a:gd name="T29" fmla="*/ 89 h 235"/>
                  <a:gd name="T30" fmla="*/ 6 w 33"/>
                  <a:gd name="T31" fmla="*/ 60 h 235"/>
                  <a:gd name="T32" fmla="*/ 5 w 33"/>
                  <a:gd name="T33" fmla="*/ 58 h 235"/>
                  <a:gd name="T34" fmla="*/ 4 w 33"/>
                  <a:gd name="T35" fmla="*/ 58 h 235"/>
                  <a:gd name="T36" fmla="*/ 0 w 33"/>
                  <a:gd name="T37" fmla="*/ 0 h 235"/>
                  <a:gd name="T38" fmla="*/ 4 w 33"/>
                  <a:gd name="T39" fmla="*/ 55 h 235"/>
                  <a:gd name="T40" fmla="*/ 5 w 33"/>
                  <a:gd name="T41" fmla="*/ 55 h 235"/>
                  <a:gd name="T42" fmla="*/ 5 w 33"/>
                  <a:gd name="T43" fmla="*/ 48 h 235"/>
                  <a:gd name="T44" fmla="*/ 2 w 33"/>
                  <a:gd name="T45" fmla="*/ 4 h 235"/>
                  <a:gd name="T46" fmla="*/ 1 w 33"/>
                  <a:gd name="T47" fmla="*/ 3 h 235"/>
                  <a:gd name="T48" fmla="*/ 0 w 33"/>
                  <a:gd name="T4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3" h="235">
                    <a:moveTo>
                      <a:pt x="4" y="58"/>
                    </a:move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17" y="219"/>
                      <a:pt x="17" y="219"/>
                      <a:pt x="17" y="219"/>
                    </a:cubicBezTo>
                    <a:cubicBezTo>
                      <a:pt x="15" y="192"/>
                      <a:pt x="15" y="192"/>
                      <a:pt x="15" y="19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8" y="93"/>
                      <a:pt x="8" y="93"/>
                      <a:pt x="8" y="93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4" y="58"/>
                      <a:pt x="4" y="58"/>
                      <a:pt x="4" y="58"/>
                    </a:cubicBezTo>
                    <a:moveTo>
                      <a:pt x="0" y="0"/>
                    </a:moveTo>
                    <a:cubicBezTo>
                      <a:pt x="4" y="55"/>
                      <a:pt x="4" y="55"/>
                      <a:pt x="4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1" name="Freeform 2754"/>
              <p:cNvSpPr/>
              <p:nvPr/>
            </p:nvSpPr>
            <p:spPr bwMode="auto">
              <a:xfrm>
                <a:off x="6800" y="2062"/>
                <a:ext cx="36" cy="69"/>
              </a:xfrm>
              <a:custGeom>
                <a:avLst/>
                <a:gdLst>
                  <a:gd name="T0" fmla="*/ 0 w 34"/>
                  <a:gd name="T1" fmla="*/ 0 h 65"/>
                  <a:gd name="T2" fmla="*/ 1 w 34"/>
                  <a:gd name="T3" fmla="*/ 4 h 65"/>
                  <a:gd name="T4" fmla="*/ 2 w 34"/>
                  <a:gd name="T5" fmla="*/ 7 h 65"/>
                  <a:gd name="T6" fmla="*/ 3 w 34"/>
                  <a:gd name="T7" fmla="*/ 8 h 65"/>
                  <a:gd name="T8" fmla="*/ 30 w 34"/>
                  <a:gd name="T9" fmla="*/ 59 h 65"/>
                  <a:gd name="T10" fmla="*/ 32 w 34"/>
                  <a:gd name="T11" fmla="*/ 62 h 65"/>
                  <a:gd name="T12" fmla="*/ 28 w 34"/>
                  <a:gd name="T13" fmla="*/ 62 h 65"/>
                  <a:gd name="T14" fmla="*/ 12 w 34"/>
                  <a:gd name="T15" fmla="*/ 60 h 65"/>
                  <a:gd name="T16" fmla="*/ 6 w 34"/>
                  <a:gd name="T17" fmla="*/ 59 h 65"/>
                  <a:gd name="T18" fmla="*/ 5 w 34"/>
                  <a:gd name="T19" fmla="*/ 59 h 65"/>
                  <a:gd name="T20" fmla="*/ 5 w 34"/>
                  <a:gd name="T21" fmla="*/ 62 h 65"/>
                  <a:gd name="T22" fmla="*/ 6 w 34"/>
                  <a:gd name="T23" fmla="*/ 62 h 65"/>
                  <a:gd name="T24" fmla="*/ 10 w 34"/>
                  <a:gd name="T25" fmla="*/ 63 h 65"/>
                  <a:gd name="T26" fmla="*/ 28 w 34"/>
                  <a:gd name="T27" fmla="*/ 65 h 65"/>
                  <a:gd name="T28" fmla="*/ 31 w 34"/>
                  <a:gd name="T29" fmla="*/ 65 h 65"/>
                  <a:gd name="T30" fmla="*/ 33 w 34"/>
                  <a:gd name="T31" fmla="*/ 65 h 65"/>
                  <a:gd name="T32" fmla="*/ 34 w 34"/>
                  <a:gd name="T33" fmla="*/ 65 h 65"/>
                  <a:gd name="T34" fmla="*/ 34 w 34"/>
                  <a:gd name="T35" fmla="*/ 65 h 65"/>
                  <a:gd name="T36" fmla="*/ 34 w 34"/>
                  <a:gd name="T37" fmla="*/ 64 h 65"/>
                  <a:gd name="T38" fmla="*/ 0 w 34"/>
                  <a:gd name="T3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65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2" name="Freeform 2755"/>
              <p:cNvSpPr/>
              <p:nvPr/>
            </p:nvSpPr>
            <p:spPr bwMode="auto">
              <a:xfrm>
                <a:off x="6819" y="23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3" name="Freeform 2756"/>
              <p:cNvSpPr/>
              <p:nvPr/>
            </p:nvSpPr>
            <p:spPr bwMode="auto">
              <a:xfrm>
                <a:off x="6470" y="2288"/>
                <a:ext cx="123" cy="87"/>
              </a:xfrm>
              <a:custGeom>
                <a:avLst/>
                <a:gdLst>
                  <a:gd name="T0" fmla="*/ 116 w 116"/>
                  <a:gd name="T1" fmla="*/ 0 h 83"/>
                  <a:gd name="T2" fmla="*/ 0 w 116"/>
                  <a:gd name="T3" fmla="*/ 72 h 83"/>
                  <a:gd name="T4" fmla="*/ 0 w 116"/>
                  <a:gd name="T5" fmla="*/ 74 h 83"/>
                  <a:gd name="T6" fmla="*/ 0 w 116"/>
                  <a:gd name="T7" fmla="*/ 75 h 83"/>
                  <a:gd name="T8" fmla="*/ 17 w 116"/>
                  <a:gd name="T9" fmla="*/ 83 h 83"/>
                  <a:gd name="T10" fmla="*/ 23 w 116"/>
                  <a:gd name="T11" fmla="*/ 81 h 83"/>
                  <a:gd name="T12" fmla="*/ 27 w 116"/>
                  <a:gd name="T13" fmla="*/ 82 h 83"/>
                  <a:gd name="T14" fmla="*/ 116 w 11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83">
                    <a:moveTo>
                      <a:pt x="116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9" y="82"/>
                      <a:pt x="20" y="81"/>
                      <a:pt x="23" y="81"/>
                    </a:cubicBezTo>
                    <a:cubicBezTo>
                      <a:pt x="24" y="81"/>
                      <a:pt x="26" y="81"/>
                      <a:pt x="27" y="82"/>
                    </a:cubicBezTo>
                    <a:cubicBezTo>
                      <a:pt x="116" y="0"/>
                      <a:pt x="116" y="0"/>
                      <a:pt x="11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4" name="Freeform 2757"/>
              <p:cNvSpPr/>
              <p:nvPr/>
            </p:nvSpPr>
            <p:spPr bwMode="auto">
              <a:xfrm>
                <a:off x="6488" y="2373"/>
                <a:ext cx="11" cy="6"/>
              </a:xfrm>
              <a:custGeom>
                <a:avLst/>
                <a:gdLst>
                  <a:gd name="T0" fmla="*/ 6 w 10"/>
                  <a:gd name="T1" fmla="*/ 0 h 5"/>
                  <a:gd name="T2" fmla="*/ 0 w 10"/>
                  <a:gd name="T3" fmla="*/ 2 h 5"/>
                  <a:gd name="T4" fmla="*/ 5 w 10"/>
                  <a:gd name="T5" fmla="*/ 5 h 5"/>
                  <a:gd name="T6" fmla="*/ 10 w 10"/>
                  <a:gd name="T7" fmla="*/ 1 h 5"/>
                  <a:gd name="T8" fmla="*/ 6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6" y="0"/>
                    </a:moveTo>
                    <a:cubicBezTo>
                      <a:pt x="3" y="0"/>
                      <a:pt x="2" y="1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7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5" name="Freeform 2758"/>
              <p:cNvSpPr/>
              <p:nvPr/>
            </p:nvSpPr>
            <p:spPr bwMode="auto">
              <a:xfrm>
                <a:off x="6467" y="2364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2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6" name="Freeform 2759"/>
              <p:cNvSpPr>
                <a:spLocks noEditPoints="1"/>
              </p:cNvSpPr>
              <p:nvPr/>
            </p:nvSpPr>
            <p:spPr bwMode="auto">
              <a:xfrm>
                <a:off x="6464" y="2278"/>
                <a:ext cx="142" cy="101"/>
              </a:xfrm>
              <a:custGeom>
                <a:avLst/>
                <a:gdLst>
                  <a:gd name="T0" fmla="*/ 6 w 134"/>
                  <a:gd name="T1" fmla="*/ 81 h 95"/>
                  <a:gd name="T2" fmla="*/ 122 w 134"/>
                  <a:gd name="T3" fmla="*/ 9 h 95"/>
                  <a:gd name="T4" fmla="*/ 33 w 134"/>
                  <a:gd name="T5" fmla="*/ 91 h 95"/>
                  <a:gd name="T6" fmla="*/ 28 w 134"/>
                  <a:gd name="T7" fmla="*/ 95 h 95"/>
                  <a:gd name="T8" fmla="*/ 23 w 134"/>
                  <a:gd name="T9" fmla="*/ 92 h 95"/>
                  <a:gd name="T10" fmla="*/ 6 w 134"/>
                  <a:gd name="T11" fmla="*/ 84 h 95"/>
                  <a:gd name="T12" fmla="*/ 3 w 134"/>
                  <a:gd name="T13" fmla="*/ 83 h 95"/>
                  <a:gd name="T14" fmla="*/ 6 w 134"/>
                  <a:gd name="T15" fmla="*/ 81 h 95"/>
                  <a:gd name="T16" fmla="*/ 134 w 134"/>
                  <a:gd name="T17" fmla="*/ 0 h 95"/>
                  <a:gd name="T18" fmla="*/ 0 w 134"/>
                  <a:gd name="T19" fmla="*/ 83 h 95"/>
                  <a:gd name="T20" fmla="*/ 23 w 134"/>
                  <a:gd name="T21" fmla="*/ 94 h 95"/>
                  <a:gd name="T22" fmla="*/ 29 w 134"/>
                  <a:gd name="T23" fmla="*/ 95 h 95"/>
                  <a:gd name="T24" fmla="*/ 30 w 134"/>
                  <a:gd name="T25" fmla="*/ 95 h 95"/>
                  <a:gd name="T26" fmla="*/ 134 w 134"/>
                  <a:gd name="T27" fmla="*/ 0 h 95"/>
                  <a:gd name="T28" fmla="*/ 134 w 134"/>
                  <a:gd name="T2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95">
                    <a:moveTo>
                      <a:pt x="6" y="81"/>
                    </a:moveTo>
                    <a:cubicBezTo>
                      <a:pt x="122" y="9"/>
                      <a:pt x="122" y="9"/>
                      <a:pt x="122" y="9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3" y="92"/>
                      <a:pt x="23" y="92"/>
                      <a:pt x="23" y="92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6" y="81"/>
                      <a:pt x="6" y="81"/>
                      <a:pt x="6" y="81"/>
                    </a:cubicBezTo>
                    <a:moveTo>
                      <a:pt x="134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30" y="95"/>
                      <a:pt x="30" y="95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7" name="Freeform 2760"/>
              <p:cNvSpPr/>
              <p:nvPr/>
            </p:nvSpPr>
            <p:spPr bwMode="auto">
              <a:xfrm>
                <a:off x="6606" y="227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8" name="Freeform 2761"/>
              <p:cNvSpPr/>
              <p:nvPr/>
            </p:nvSpPr>
            <p:spPr bwMode="auto">
              <a:xfrm>
                <a:off x="6488" y="2378"/>
                <a:ext cx="8" cy="2"/>
              </a:xfrm>
              <a:custGeom>
                <a:avLst/>
                <a:gdLst>
                  <a:gd name="T0" fmla="*/ 0 w 7"/>
                  <a:gd name="T1" fmla="*/ 0 h 2"/>
                  <a:gd name="T2" fmla="*/ 6 w 7"/>
                  <a:gd name="T3" fmla="*/ 2 h 2"/>
                  <a:gd name="T4" fmla="*/ 5 w 7"/>
                  <a:gd name="T5" fmla="*/ 1 h 2"/>
                  <a:gd name="T6" fmla="*/ 6 w 7"/>
                  <a:gd name="T7" fmla="*/ 2 h 2"/>
                  <a:gd name="T8" fmla="*/ 6 w 7"/>
                  <a:gd name="T9" fmla="*/ 1 h 2"/>
                  <a:gd name="T10" fmla="*/ 6 w 7"/>
                  <a:gd name="T11" fmla="*/ 2 h 2"/>
                  <a:gd name="T12" fmla="*/ 7 w 7"/>
                  <a:gd name="T13" fmla="*/ 1 h 2"/>
                  <a:gd name="T14" fmla="*/ 6 w 7"/>
                  <a:gd name="T15" fmla="*/ 1 h 2"/>
                  <a:gd name="T16" fmla="*/ 6 w 7"/>
                  <a:gd name="T17" fmla="*/ 1 h 2"/>
                  <a:gd name="T18" fmla="*/ 0 w 7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9" name="Freeform 2762"/>
              <p:cNvSpPr/>
              <p:nvPr/>
            </p:nvSpPr>
            <p:spPr bwMode="auto">
              <a:xfrm>
                <a:off x="6628" y="2230"/>
                <a:ext cx="42" cy="13"/>
              </a:xfrm>
              <a:custGeom>
                <a:avLst/>
                <a:gdLst>
                  <a:gd name="T0" fmla="*/ 0 w 40"/>
                  <a:gd name="T1" fmla="*/ 0 h 13"/>
                  <a:gd name="T2" fmla="*/ 37 w 40"/>
                  <a:gd name="T3" fmla="*/ 13 h 13"/>
                  <a:gd name="T4" fmla="*/ 40 w 40"/>
                  <a:gd name="T5" fmla="*/ 10 h 13"/>
                  <a:gd name="T6" fmla="*/ 39 w 40"/>
                  <a:gd name="T7" fmla="*/ 6 h 13"/>
                  <a:gd name="T8" fmla="*/ 0 w 40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2"/>
                      <a:pt x="39" y="11"/>
                      <a:pt x="40" y="10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0" name="Freeform 2763"/>
              <p:cNvSpPr/>
              <p:nvPr/>
            </p:nvSpPr>
            <p:spPr bwMode="auto">
              <a:xfrm>
                <a:off x="6667" y="2240"/>
                <a:ext cx="5" cy="5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3 h 4"/>
                  <a:gd name="T4" fmla="*/ 5 w 5"/>
                  <a:gd name="T5" fmla="*/ 4 h 4"/>
                  <a:gd name="T6" fmla="*/ 3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1" name="Freeform 2764"/>
              <p:cNvSpPr/>
              <p:nvPr/>
            </p:nvSpPr>
            <p:spPr bwMode="auto">
              <a:xfrm>
                <a:off x="6628" y="2230"/>
                <a:ext cx="44" cy="15"/>
              </a:xfrm>
              <a:custGeom>
                <a:avLst/>
                <a:gdLst>
                  <a:gd name="T0" fmla="*/ 0 w 44"/>
                  <a:gd name="T1" fmla="*/ 0 h 15"/>
                  <a:gd name="T2" fmla="*/ 44 w 44"/>
                  <a:gd name="T3" fmla="*/ 15 h 15"/>
                  <a:gd name="T4" fmla="*/ 44 w 44"/>
                  <a:gd name="T5" fmla="*/ 15 h 15"/>
                  <a:gd name="T6" fmla="*/ 39 w 44"/>
                  <a:gd name="T7" fmla="*/ 13 h 15"/>
                  <a:gd name="T8" fmla="*/ 0 w 44"/>
                  <a:gd name="T9" fmla="*/ 0 h 15"/>
                  <a:gd name="T10" fmla="*/ 0 w 44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15">
                    <a:moveTo>
                      <a:pt x="0" y="0"/>
                    </a:moveTo>
                    <a:lnTo>
                      <a:pt x="44" y="15"/>
                    </a:lnTo>
                    <a:lnTo>
                      <a:pt x="44" y="15"/>
                    </a:lnTo>
                    <a:lnTo>
                      <a:pt x="39" y="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2" name="Freeform 2765"/>
              <p:cNvSpPr/>
              <p:nvPr/>
            </p:nvSpPr>
            <p:spPr bwMode="auto">
              <a:xfrm>
                <a:off x="6628" y="2230"/>
                <a:ext cx="44" cy="15"/>
              </a:xfrm>
              <a:custGeom>
                <a:avLst/>
                <a:gdLst>
                  <a:gd name="T0" fmla="*/ 0 w 44"/>
                  <a:gd name="T1" fmla="*/ 0 h 15"/>
                  <a:gd name="T2" fmla="*/ 44 w 44"/>
                  <a:gd name="T3" fmla="*/ 15 h 15"/>
                  <a:gd name="T4" fmla="*/ 44 w 44"/>
                  <a:gd name="T5" fmla="*/ 15 h 15"/>
                  <a:gd name="T6" fmla="*/ 39 w 44"/>
                  <a:gd name="T7" fmla="*/ 13 h 15"/>
                  <a:gd name="T8" fmla="*/ 0 w 44"/>
                  <a:gd name="T9" fmla="*/ 0 h 15"/>
                  <a:gd name="T10" fmla="*/ 0 w 44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15">
                    <a:moveTo>
                      <a:pt x="0" y="0"/>
                    </a:moveTo>
                    <a:lnTo>
                      <a:pt x="44" y="15"/>
                    </a:lnTo>
                    <a:lnTo>
                      <a:pt x="44" y="15"/>
                    </a:lnTo>
                    <a:lnTo>
                      <a:pt x="39" y="1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3" name="Freeform 2766"/>
              <p:cNvSpPr/>
              <p:nvPr/>
            </p:nvSpPr>
            <p:spPr bwMode="auto">
              <a:xfrm>
                <a:off x="6669" y="2236"/>
                <a:ext cx="4" cy="10"/>
              </a:xfrm>
              <a:custGeom>
                <a:avLst/>
                <a:gdLst>
                  <a:gd name="T0" fmla="*/ 0 w 4"/>
                  <a:gd name="T1" fmla="*/ 0 h 10"/>
                  <a:gd name="T2" fmla="*/ 1 w 4"/>
                  <a:gd name="T3" fmla="*/ 4 h 10"/>
                  <a:gd name="T4" fmla="*/ 3 w 4"/>
                  <a:gd name="T5" fmla="*/ 9 h 10"/>
                  <a:gd name="T6" fmla="*/ 3 w 4"/>
                  <a:gd name="T7" fmla="*/ 9 h 10"/>
                  <a:gd name="T8" fmla="*/ 4 w 4"/>
                  <a:gd name="T9" fmla="*/ 10 h 10"/>
                  <a:gd name="T10" fmla="*/ 2 w 4"/>
                  <a:gd name="T11" fmla="*/ 0 h 10"/>
                  <a:gd name="T12" fmla="*/ 0 w 4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1" y="4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4" y="1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4" name="Freeform 2767"/>
              <p:cNvSpPr/>
              <p:nvPr/>
            </p:nvSpPr>
            <p:spPr bwMode="auto">
              <a:xfrm>
                <a:off x="6669" y="2236"/>
                <a:ext cx="4" cy="10"/>
              </a:xfrm>
              <a:custGeom>
                <a:avLst/>
                <a:gdLst>
                  <a:gd name="T0" fmla="*/ 0 w 4"/>
                  <a:gd name="T1" fmla="*/ 0 h 10"/>
                  <a:gd name="T2" fmla="*/ 1 w 4"/>
                  <a:gd name="T3" fmla="*/ 4 h 10"/>
                  <a:gd name="T4" fmla="*/ 3 w 4"/>
                  <a:gd name="T5" fmla="*/ 9 h 10"/>
                  <a:gd name="T6" fmla="*/ 3 w 4"/>
                  <a:gd name="T7" fmla="*/ 9 h 10"/>
                  <a:gd name="T8" fmla="*/ 4 w 4"/>
                  <a:gd name="T9" fmla="*/ 10 h 10"/>
                  <a:gd name="T10" fmla="*/ 2 w 4"/>
                  <a:gd name="T11" fmla="*/ 0 h 10"/>
                  <a:gd name="T12" fmla="*/ 0 w 4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1" y="4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4" y="1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5" name="Freeform 2768"/>
              <p:cNvSpPr/>
              <p:nvPr/>
            </p:nvSpPr>
            <p:spPr bwMode="auto">
              <a:xfrm>
                <a:off x="6619" y="2229"/>
                <a:ext cx="55" cy="19"/>
              </a:xfrm>
              <a:custGeom>
                <a:avLst/>
                <a:gdLst>
                  <a:gd name="T0" fmla="*/ 0 w 55"/>
                  <a:gd name="T1" fmla="*/ 0 h 19"/>
                  <a:gd name="T2" fmla="*/ 55 w 55"/>
                  <a:gd name="T3" fmla="*/ 19 h 19"/>
                  <a:gd name="T4" fmla="*/ 54 w 55"/>
                  <a:gd name="T5" fmla="*/ 17 h 19"/>
                  <a:gd name="T6" fmla="*/ 55 w 55"/>
                  <a:gd name="T7" fmla="*/ 19 h 19"/>
                  <a:gd name="T8" fmla="*/ 54 w 55"/>
                  <a:gd name="T9" fmla="*/ 17 h 19"/>
                  <a:gd name="T10" fmla="*/ 53 w 55"/>
                  <a:gd name="T11" fmla="*/ 16 h 19"/>
                  <a:gd name="T12" fmla="*/ 9 w 55"/>
                  <a:gd name="T13" fmla="*/ 1 h 19"/>
                  <a:gd name="T14" fmla="*/ 0 w 55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9">
                    <a:moveTo>
                      <a:pt x="0" y="0"/>
                    </a:moveTo>
                    <a:lnTo>
                      <a:pt x="55" y="19"/>
                    </a:lnTo>
                    <a:lnTo>
                      <a:pt x="54" y="17"/>
                    </a:lnTo>
                    <a:lnTo>
                      <a:pt x="55" y="19"/>
                    </a:lnTo>
                    <a:lnTo>
                      <a:pt x="54" y="17"/>
                    </a:lnTo>
                    <a:lnTo>
                      <a:pt x="53" y="16"/>
                    </a:lnTo>
                    <a:lnTo>
                      <a:pt x="9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6" name="Freeform 2769"/>
              <p:cNvSpPr/>
              <p:nvPr/>
            </p:nvSpPr>
            <p:spPr bwMode="auto">
              <a:xfrm>
                <a:off x="6619" y="2229"/>
                <a:ext cx="55" cy="19"/>
              </a:xfrm>
              <a:custGeom>
                <a:avLst/>
                <a:gdLst>
                  <a:gd name="T0" fmla="*/ 0 w 55"/>
                  <a:gd name="T1" fmla="*/ 0 h 19"/>
                  <a:gd name="T2" fmla="*/ 55 w 55"/>
                  <a:gd name="T3" fmla="*/ 19 h 19"/>
                  <a:gd name="T4" fmla="*/ 54 w 55"/>
                  <a:gd name="T5" fmla="*/ 17 h 19"/>
                  <a:gd name="T6" fmla="*/ 55 w 55"/>
                  <a:gd name="T7" fmla="*/ 19 h 19"/>
                  <a:gd name="T8" fmla="*/ 54 w 55"/>
                  <a:gd name="T9" fmla="*/ 17 h 19"/>
                  <a:gd name="T10" fmla="*/ 53 w 55"/>
                  <a:gd name="T11" fmla="*/ 16 h 19"/>
                  <a:gd name="T12" fmla="*/ 9 w 55"/>
                  <a:gd name="T13" fmla="*/ 1 h 19"/>
                  <a:gd name="T14" fmla="*/ 0 w 55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9">
                    <a:moveTo>
                      <a:pt x="0" y="0"/>
                    </a:moveTo>
                    <a:lnTo>
                      <a:pt x="55" y="19"/>
                    </a:lnTo>
                    <a:lnTo>
                      <a:pt x="54" y="17"/>
                    </a:lnTo>
                    <a:lnTo>
                      <a:pt x="55" y="19"/>
                    </a:lnTo>
                    <a:lnTo>
                      <a:pt x="54" y="17"/>
                    </a:lnTo>
                    <a:lnTo>
                      <a:pt x="53" y="16"/>
                    </a:lnTo>
                    <a:lnTo>
                      <a:pt x="9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7" name="Freeform 2770"/>
              <p:cNvSpPr/>
              <p:nvPr/>
            </p:nvSpPr>
            <p:spPr bwMode="auto">
              <a:xfrm>
                <a:off x="6611" y="2226"/>
                <a:ext cx="60" cy="10"/>
              </a:xfrm>
              <a:custGeom>
                <a:avLst/>
                <a:gdLst>
                  <a:gd name="T0" fmla="*/ 0 w 60"/>
                  <a:gd name="T1" fmla="*/ 0 h 10"/>
                  <a:gd name="T2" fmla="*/ 0 w 60"/>
                  <a:gd name="T3" fmla="*/ 0 h 10"/>
                  <a:gd name="T4" fmla="*/ 8 w 60"/>
                  <a:gd name="T5" fmla="*/ 3 h 10"/>
                  <a:gd name="T6" fmla="*/ 17 w 60"/>
                  <a:gd name="T7" fmla="*/ 4 h 10"/>
                  <a:gd name="T8" fmla="*/ 17 w 60"/>
                  <a:gd name="T9" fmla="*/ 4 h 10"/>
                  <a:gd name="T10" fmla="*/ 58 w 60"/>
                  <a:gd name="T11" fmla="*/ 10 h 10"/>
                  <a:gd name="T12" fmla="*/ 60 w 60"/>
                  <a:gd name="T13" fmla="*/ 10 h 10"/>
                  <a:gd name="T14" fmla="*/ 59 w 60"/>
                  <a:gd name="T15" fmla="*/ 9 h 10"/>
                  <a:gd name="T16" fmla="*/ 0 w 60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0">
                    <a:moveTo>
                      <a:pt x="0" y="0"/>
                    </a:moveTo>
                    <a:lnTo>
                      <a:pt x="0" y="0"/>
                    </a:lnTo>
                    <a:lnTo>
                      <a:pt x="8" y="3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58" y="10"/>
                    </a:lnTo>
                    <a:lnTo>
                      <a:pt x="60" y="10"/>
                    </a:lnTo>
                    <a:lnTo>
                      <a:pt x="59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8" name="Freeform 2771"/>
              <p:cNvSpPr/>
              <p:nvPr/>
            </p:nvSpPr>
            <p:spPr bwMode="auto">
              <a:xfrm>
                <a:off x="6611" y="2226"/>
                <a:ext cx="60" cy="10"/>
              </a:xfrm>
              <a:custGeom>
                <a:avLst/>
                <a:gdLst>
                  <a:gd name="T0" fmla="*/ 0 w 60"/>
                  <a:gd name="T1" fmla="*/ 0 h 10"/>
                  <a:gd name="T2" fmla="*/ 0 w 60"/>
                  <a:gd name="T3" fmla="*/ 0 h 10"/>
                  <a:gd name="T4" fmla="*/ 8 w 60"/>
                  <a:gd name="T5" fmla="*/ 3 h 10"/>
                  <a:gd name="T6" fmla="*/ 17 w 60"/>
                  <a:gd name="T7" fmla="*/ 4 h 10"/>
                  <a:gd name="T8" fmla="*/ 17 w 60"/>
                  <a:gd name="T9" fmla="*/ 4 h 10"/>
                  <a:gd name="T10" fmla="*/ 58 w 60"/>
                  <a:gd name="T11" fmla="*/ 10 h 10"/>
                  <a:gd name="T12" fmla="*/ 60 w 60"/>
                  <a:gd name="T13" fmla="*/ 10 h 10"/>
                  <a:gd name="T14" fmla="*/ 59 w 60"/>
                  <a:gd name="T15" fmla="*/ 9 h 10"/>
                  <a:gd name="T16" fmla="*/ 0 w 60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0">
                    <a:moveTo>
                      <a:pt x="0" y="0"/>
                    </a:moveTo>
                    <a:lnTo>
                      <a:pt x="0" y="0"/>
                    </a:lnTo>
                    <a:lnTo>
                      <a:pt x="8" y="3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58" y="10"/>
                    </a:lnTo>
                    <a:lnTo>
                      <a:pt x="60" y="10"/>
                    </a:lnTo>
                    <a:lnTo>
                      <a:pt x="59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9" name="Freeform 2772"/>
              <p:cNvSpPr/>
              <p:nvPr/>
            </p:nvSpPr>
            <p:spPr bwMode="auto">
              <a:xfrm>
                <a:off x="6634" y="2109"/>
                <a:ext cx="74" cy="82"/>
              </a:xfrm>
              <a:custGeom>
                <a:avLst/>
                <a:gdLst>
                  <a:gd name="T0" fmla="*/ 0 w 70"/>
                  <a:gd name="T1" fmla="*/ 0 h 77"/>
                  <a:gd name="T2" fmla="*/ 0 w 70"/>
                  <a:gd name="T3" fmla="*/ 0 h 77"/>
                  <a:gd name="T4" fmla="*/ 11 w 70"/>
                  <a:gd name="T5" fmla="*/ 36 h 77"/>
                  <a:gd name="T6" fmla="*/ 14 w 70"/>
                  <a:gd name="T7" fmla="*/ 40 h 77"/>
                  <a:gd name="T8" fmla="*/ 13 w 70"/>
                  <a:gd name="T9" fmla="*/ 43 h 77"/>
                  <a:gd name="T10" fmla="*/ 23 w 70"/>
                  <a:gd name="T11" fmla="*/ 77 h 77"/>
                  <a:gd name="T12" fmla="*/ 70 w 70"/>
                  <a:gd name="T13" fmla="*/ 44 h 77"/>
                  <a:gd name="T14" fmla="*/ 69 w 70"/>
                  <a:gd name="T15" fmla="*/ 43 h 77"/>
                  <a:gd name="T16" fmla="*/ 69 w 70"/>
                  <a:gd name="T17" fmla="*/ 41 h 77"/>
                  <a:gd name="T18" fmla="*/ 0 w 70"/>
                  <a:gd name="T1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7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3" y="37"/>
                      <a:pt x="14" y="38"/>
                      <a:pt x="14" y="40"/>
                    </a:cubicBezTo>
                    <a:cubicBezTo>
                      <a:pt x="14" y="41"/>
                      <a:pt x="13" y="42"/>
                      <a:pt x="13" y="43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9" y="44"/>
                      <a:pt x="69" y="43"/>
                      <a:pt x="69" y="43"/>
                    </a:cubicBezTo>
                    <a:cubicBezTo>
                      <a:pt x="69" y="42"/>
                      <a:pt x="69" y="42"/>
                      <a:pt x="69" y="4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0" name="Freeform 2773"/>
              <p:cNvSpPr/>
              <p:nvPr/>
            </p:nvSpPr>
            <p:spPr bwMode="auto">
              <a:xfrm>
                <a:off x="6707" y="215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3 w 3"/>
                  <a:gd name="T7" fmla="*/ 2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1" name="Freeform 2774"/>
              <p:cNvSpPr/>
              <p:nvPr/>
            </p:nvSpPr>
            <p:spPr bwMode="auto">
              <a:xfrm>
                <a:off x="6646" y="2147"/>
                <a:ext cx="3" cy="8"/>
              </a:xfrm>
              <a:custGeom>
                <a:avLst/>
                <a:gdLst>
                  <a:gd name="T0" fmla="*/ 0 w 3"/>
                  <a:gd name="T1" fmla="*/ 0 h 7"/>
                  <a:gd name="T2" fmla="*/ 2 w 3"/>
                  <a:gd name="T3" fmla="*/ 7 h 7"/>
                  <a:gd name="T4" fmla="*/ 3 w 3"/>
                  <a:gd name="T5" fmla="*/ 4 h 7"/>
                  <a:gd name="T6" fmla="*/ 0 w 3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3" y="5"/>
                      <a:pt x="3" y="4"/>
                    </a:cubicBezTo>
                    <a:cubicBezTo>
                      <a:pt x="3" y="2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2" name="Freeform 2775"/>
              <p:cNvSpPr/>
              <p:nvPr/>
            </p:nvSpPr>
            <p:spPr bwMode="auto">
              <a:xfrm>
                <a:off x="6634" y="21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3" name="Freeform 2776"/>
              <p:cNvSpPr/>
              <p:nvPr/>
            </p:nvSpPr>
            <p:spPr bwMode="auto">
              <a:xfrm>
                <a:off x="6632" y="2108"/>
                <a:ext cx="27" cy="84"/>
              </a:xfrm>
              <a:custGeom>
                <a:avLst/>
                <a:gdLst>
                  <a:gd name="T0" fmla="*/ 0 w 27"/>
                  <a:gd name="T1" fmla="*/ 0 h 84"/>
                  <a:gd name="T2" fmla="*/ 0 w 27"/>
                  <a:gd name="T3" fmla="*/ 1 h 84"/>
                  <a:gd name="T4" fmla="*/ 26 w 27"/>
                  <a:gd name="T5" fmla="*/ 84 h 84"/>
                  <a:gd name="T6" fmla="*/ 27 w 27"/>
                  <a:gd name="T7" fmla="*/ 83 h 84"/>
                  <a:gd name="T8" fmla="*/ 16 w 27"/>
                  <a:gd name="T9" fmla="*/ 47 h 84"/>
                  <a:gd name="T10" fmla="*/ 14 w 27"/>
                  <a:gd name="T11" fmla="*/ 39 h 84"/>
                  <a:gd name="T12" fmla="*/ 2 w 27"/>
                  <a:gd name="T13" fmla="*/ 1 h 84"/>
                  <a:gd name="T14" fmla="*/ 2 w 27"/>
                  <a:gd name="T15" fmla="*/ 1 h 84"/>
                  <a:gd name="T16" fmla="*/ 0 w 27"/>
                  <a:gd name="T1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84">
                    <a:moveTo>
                      <a:pt x="0" y="0"/>
                    </a:moveTo>
                    <a:lnTo>
                      <a:pt x="0" y="1"/>
                    </a:lnTo>
                    <a:lnTo>
                      <a:pt x="26" y="84"/>
                    </a:lnTo>
                    <a:lnTo>
                      <a:pt x="27" y="83"/>
                    </a:lnTo>
                    <a:lnTo>
                      <a:pt x="16" y="47"/>
                    </a:lnTo>
                    <a:lnTo>
                      <a:pt x="14" y="39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4" name="Freeform 2777"/>
              <p:cNvSpPr/>
              <p:nvPr/>
            </p:nvSpPr>
            <p:spPr bwMode="auto">
              <a:xfrm>
                <a:off x="6632" y="2108"/>
                <a:ext cx="27" cy="84"/>
              </a:xfrm>
              <a:custGeom>
                <a:avLst/>
                <a:gdLst>
                  <a:gd name="T0" fmla="*/ 0 w 27"/>
                  <a:gd name="T1" fmla="*/ 0 h 84"/>
                  <a:gd name="T2" fmla="*/ 0 w 27"/>
                  <a:gd name="T3" fmla="*/ 1 h 84"/>
                  <a:gd name="T4" fmla="*/ 26 w 27"/>
                  <a:gd name="T5" fmla="*/ 84 h 84"/>
                  <a:gd name="T6" fmla="*/ 27 w 27"/>
                  <a:gd name="T7" fmla="*/ 83 h 84"/>
                  <a:gd name="T8" fmla="*/ 16 w 27"/>
                  <a:gd name="T9" fmla="*/ 47 h 84"/>
                  <a:gd name="T10" fmla="*/ 14 w 27"/>
                  <a:gd name="T11" fmla="*/ 39 h 84"/>
                  <a:gd name="T12" fmla="*/ 2 w 27"/>
                  <a:gd name="T13" fmla="*/ 1 h 84"/>
                  <a:gd name="T14" fmla="*/ 2 w 27"/>
                  <a:gd name="T15" fmla="*/ 1 h 84"/>
                  <a:gd name="T16" fmla="*/ 0 w 27"/>
                  <a:gd name="T1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84">
                    <a:moveTo>
                      <a:pt x="0" y="0"/>
                    </a:moveTo>
                    <a:lnTo>
                      <a:pt x="0" y="1"/>
                    </a:lnTo>
                    <a:lnTo>
                      <a:pt x="26" y="84"/>
                    </a:lnTo>
                    <a:lnTo>
                      <a:pt x="27" y="83"/>
                    </a:lnTo>
                    <a:lnTo>
                      <a:pt x="16" y="47"/>
                    </a:lnTo>
                    <a:lnTo>
                      <a:pt x="14" y="39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5" name="Freeform 2778"/>
              <p:cNvSpPr/>
              <p:nvPr/>
            </p:nvSpPr>
            <p:spPr bwMode="auto">
              <a:xfrm>
                <a:off x="6632" y="210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6" name="Freeform 2779"/>
              <p:cNvSpPr/>
              <p:nvPr/>
            </p:nvSpPr>
            <p:spPr bwMode="auto">
              <a:xfrm>
                <a:off x="6632" y="210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7" name="Freeform 2780"/>
              <p:cNvSpPr/>
              <p:nvPr/>
            </p:nvSpPr>
            <p:spPr bwMode="auto">
              <a:xfrm>
                <a:off x="6658" y="2155"/>
                <a:ext cx="53" cy="38"/>
              </a:xfrm>
              <a:custGeom>
                <a:avLst/>
                <a:gdLst>
                  <a:gd name="T0" fmla="*/ 52 w 53"/>
                  <a:gd name="T1" fmla="*/ 0 h 38"/>
                  <a:gd name="T2" fmla="*/ 50 w 53"/>
                  <a:gd name="T3" fmla="*/ 1 h 38"/>
                  <a:gd name="T4" fmla="*/ 1 w 53"/>
                  <a:gd name="T5" fmla="*/ 36 h 38"/>
                  <a:gd name="T6" fmla="*/ 0 w 53"/>
                  <a:gd name="T7" fmla="*/ 37 h 38"/>
                  <a:gd name="T8" fmla="*/ 0 w 53"/>
                  <a:gd name="T9" fmla="*/ 38 h 38"/>
                  <a:gd name="T10" fmla="*/ 53 w 53"/>
                  <a:gd name="T11" fmla="*/ 1 h 38"/>
                  <a:gd name="T12" fmla="*/ 52 w 53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38">
                    <a:moveTo>
                      <a:pt x="52" y="0"/>
                    </a:moveTo>
                    <a:lnTo>
                      <a:pt x="50" y="1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8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8" name="Freeform 2781"/>
              <p:cNvSpPr/>
              <p:nvPr/>
            </p:nvSpPr>
            <p:spPr bwMode="auto">
              <a:xfrm>
                <a:off x="6658" y="2155"/>
                <a:ext cx="53" cy="38"/>
              </a:xfrm>
              <a:custGeom>
                <a:avLst/>
                <a:gdLst>
                  <a:gd name="T0" fmla="*/ 52 w 53"/>
                  <a:gd name="T1" fmla="*/ 0 h 38"/>
                  <a:gd name="T2" fmla="*/ 50 w 53"/>
                  <a:gd name="T3" fmla="*/ 1 h 38"/>
                  <a:gd name="T4" fmla="*/ 1 w 53"/>
                  <a:gd name="T5" fmla="*/ 36 h 38"/>
                  <a:gd name="T6" fmla="*/ 0 w 53"/>
                  <a:gd name="T7" fmla="*/ 37 h 38"/>
                  <a:gd name="T8" fmla="*/ 0 w 53"/>
                  <a:gd name="T9" fmla="*/ 38 h 38"/>
                  <a:gd name="T10" fmla="*/ 53 w 53"/>
                  <a:gd name="T11" fmla="*/ 1 h 38"/>
                  <a:gd name="T12" fmla="*/ 52 w 53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38">
                    <a:moveTo>
                      <a:pt x="52" y="0"/>
                    </a:moveTo>
                    <a:lnTo>
                      <a:pt x="50" y="1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8"/>
                    </a:lnTo>
                    <a:lnTo>
                      <a:pt x="53" y="1"/>
                    </a:lnTo>
                    <a:lnTo>
                      <a:pt x="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9" name="Freeform 2782"/>
              <p:cNvSpPr/>
              <p:nvPr/>
            </p:nvSpPr>
            <p:spPr bwMode="auto">
              <a:xfrm>
                <a:off x="6632" y="2107"/>
                <a:ext cx="81" cy="49"/>
              </a:xfrm>
              <a:custGeom>
                <a:avLst/>
                <a:gdLst>
                  <a:gd name="T0" fmla="*/ 0 w 81"/>
                  <a:gd name="T1" fmla="*/ 0 h 49"/>
                  <a:gd name="T2" fmla="*/ 0 w 81"/>
                  <a:gd name="T3" fmla="*/ 1 h 49"/>
                  <a:gd name="T4" fmla="*/ 0 w 81"/>
                  <a:gd name="T5" fmla="*/ 1 h 49"/>
                  <a:gd name="T6" fmla="*/ 2 w 81"/>
                  <a:gd name="T7" fmla="*/ 2 h 49"/>
                  <a:gd name="T8" fmla="*/ 2 w 81"/>
                  <a:gd name="T9" fmla="*/ 2 h 49"/>
                  <a:gd name="T10" fmla="*/ 75 w 81"/>
                  <a:gd name="T11" fmla="*/ 46 h 49"/>
                  <a:gd name="T12" fmla="*/ 78 w 81"/>
                  <a:gd name="T13" fmla="*/ 48 h 49"/>
                  <a:gd name="T14" fmla="*/ 79 w 81"/>
                  <a:gd name="T15" fmla="*/ 49 h 49"/>
                  <a:gd name="T16" fmla="*/ 81 w 81"/>
                  <a:gd name="T17" fmla="*/ 48 h 49"/>
                  <a:gd name="T18" fmla="*/ 2 w 81"/>
                  <a:gd name="T19" fmla="*/ 0 h 49"/>
                  <a:gd name="T20" fmla="*/ 0 w 81"/>
                  <a:gd name="T2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49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75" y="46"/>
                    </a:lnTo>
                    <a:lnTo>
                      <a:pt x="78" y="48"/>
                    </a:lnTo>
                    <a:lnTo>
                      <a:pt x="79" y="49"/>
                    </a:lnTo>
                    <a:lnTo>
                      <a:pt x="81" y="4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0" name="Freeform 2783"/>
              <p:cNvSpPr/>
              <p:nvPr/>
            </p:nvSpPr>
            <p:spPr bwMode="auto">
              <a:xfrm>
                <a:off x="6632" y="2107"/>
                <a:ext cx="81" cy="49"/>
              </a:xfrm>
              <a:custGeom>
                <a:avLst/>
                <a:gdLst>
                  <a:gd name="T0" fmla="*/ 0 w 81"/>
                  <a:gd name="T1" fmla="*/ 0 h 49"/>
                  <a:gd name="T2" fmla="*/ 0 w 81"/>
                  <a:gd name="T3" fmla="*/ 1 h 49"/>
                  <a:gd name="T4" fmla="*/ 0 w 81"/>
                  <a:gd name="T5" fmla="*/ 1 h 49"/>
                  <a:gd name="T6" fmla="*/ 2 w 81"/>
                  <a:gd name="T7" fmla="*/ 2 h 49"/>
                  <a:gd name="T8" fmla="*/ 2 w 81"/>
                  <a:gd name="T9" fmla="*/ 2 h 49"/>
                  <a:gd name="T10" fmla="*/ 75 w 81"/>
                  <a:gd name="T11" fmla="*/ 46 h 49"/>
                  <a:gd name="T12" fmla="*/ 78 w 81"/>
                  <a:gd name="T13" fmla="*/ 48 h 49"/>
                  <a:gd name="T14" fmla="*/ 79 w 81"/>
                  <a:gd name="T15" fmla="*/ 49 h 49"/>
                  <a:gd name="T16" fmla="*/ 81 w 81"/>
                  <a:gd name="T17" fmla="*/ 48 h 49"/>
                  <a:gd name="T18" fmla="*/ 2 w 81"/>
                  <a:gd name="T19" fmla="*/ 0 h 49"/>
                  <a:gd name="T20" fmla="*/ 0 w 81"/>
                  <a:gd name="T2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49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75" y="46"/>
                    </a:lnTo>
                    <a:lnTo>
                      <a:pt x="78" y="48"/>
                    </a:lnTo>
                    <a:lnTo>
                      <a:pt x="79" y="49"/>
                    </a:lnTo>
                    <a:lnTo>
                      <a:pt x="81" y="48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1" name="Freeform 2784"/>
              <p:cNvSpPr/>
              <p:nvPr/>
            </p:nvSpPr>
            <p:spPr bwMode="auto">
              <a:xfrm>
                <a:off x="6631" y="2105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2" name="Freeform 2785"/>
              <p:cNvSpPr/>
              <p:nvPr/>
            </p:nvSpPr>
            <p:spPr bwMode="auto">
              <a:xfrm>
                <a:off x="6631" y="2105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3" name="Freeform 2786"/>
              <p:cNvSpPr/>
              <p:nvPr/>
            </p:nvSpPr>
            <p:spPr bwMode="auto">
              <a:xfrm>
                <a:off x="6672" y="2237"/>
                <a:ext cx="5" cy="2"/>
              </a:xfrm>
              <a:custGeom>
                <a:avLst/>
                <a:gdLst>
                  <a:gd name="T0" fmla="*/ 0 w 4"/>
                  <a:gd name="T1" fmla="*/ 0 h 2"/>
                  <a:gd name="T2" fmla="*/ 1 w 4"/>
                  <a:gd name="T3" fmla="*/ 2 h 2"/>
                  <a:gd name="T4" fmla="*/ 2 w 4"/>
                  <a:gd name="T5" fmla="*/ 2 h 2"/>
                  <a:gd name="T6" fmla="*/ 3 w 4"/>
                  <a:gd name="T7" fmla="*/ 2 h 2"/>
                  <a:gd name="T8" fmla="*/ 4 w 4"/>
                  <a:gd name="T9" fmla="*/ 0 h 2"/>
                  <a:gd name="T10" fmla="*/ 0 w 4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4" name="Freeform 2787"/>
              <p:cNvSpPr/>
              <p:nvPr/>
            </p:nvSpPr>
            <p:spPr bwMode="auto">
              <a:xfrm>
                <a:off x="6673" y="2239"/>
                <a:ext cx="3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2 w 2"/>
                  <a:gd name="T7" fmla="*/ 0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5" name="Freeform 2788"/>
              <p:cNvSpPr/>
              <p:nvPr/>
            </p:nvSpPr>
            <p:spPr bwMode="auto">
              <a:xfrm>
                <a:off x="6674" y="2237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2 w 3"/>
                  <a:gd name="T3" fmla="*/ 2 h 5"/>
                  <a:gd name="T4" fmla="*/ 0 w 3"/>
                  <a:gd name="T5" fmla="*/ 5 h 5"/>
                  <a:gd name="T6" fmla="*/ 0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2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6" name="Freeform 2789"/>
              <p:cNvSpPr/>
              <p:nvPr/>
            </p:nvSpPr>
            <p:spPr bwMode="auto">
              <a:xfrm>
                <a:off x="6674" y="2237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2 w 3"/>
                  <a:gd name="T3" fmla="*/ 2 h 5"/>
                  <a:gd name="T4" fmla="*/ 0 w 3"/>
                  <a:gd name="T5" fmla="*/ 5 h 5"/>
                  <a:gd name="T6" fmla="*/ 0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2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7" name="Freeform 2790"/>
              <p:cNvSpPr/>
              <p:nvPr/>
            </p:nvSpPr>
            <p:spPr bwMode="auto">
              <a:xfrm>
                <a:off x="6671" y="2236"/>
                <a:ext cx="8" cy="10"/>
              </a:xfrm>
              <a:custGeom>
                <a:avLst/>
                <a:gdLst>
                  <a:gd name="T0" fmla="*/ 0 w 7"/>
                  <a:gd name="T1" fmla="*/ 0 h 9"/>
                  <a:gd name="T2" fmla="*/ 2 w 7"/>
                  <a:gd name="T3" fmla="*/ 9 h 9"/>
                  <a:gd name="T4" fmla="*/ 3 w 7"/>
                  <a:gd name="T5" fmla="*/ 9 h 9"/>
                  <a:gd name="T6" fmla="*/ 3 w 7"/>
                  <a:gd name="T7" fmla="*/ 9 h 9"/>
                  <a:gd name="T8" fmla="*/ 7 w 7"/>
                  <a:gd name="T9" fmla="*/ 2 h 9"/>
                  <a:gd name="T10" fmla="*/ 5 w 7"/>
                  <a:gd name="T11" fmla="*/ 1 h 9"/>
                  <a:gd name="T12" fmla="*/ 3 w 7"/>
                  <a:gd name="T13" fmla="*/ 6 h 9"/>
                  <a:gd name="T14" fmla="*/ 2 w 7"/>
                  <a:gd name="T15" fmla="*/ 3 h 9"/>
                  <a:gd name="T16" fmla="*/ 1 w 7"/>
                  <a:gd name="T17" fmla="*/ 1 h 9"/>
                  <a:gd name="T18" fmla="*/ 0 w 7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8" name="Freeform 2791"/>
              <p:cNvSpPr/>
              <p:nvPr/>
            </p:nvSpPr>
            <p:spPr bwMode="auto">
              <a:xfrm>
                <a:off x="6673" y="224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0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9" name="Freeform 2792"/>
              <p:cNvSpPr/>
              <p:nvPr/>
            </p:nvSpPr>
            <p:spPr bwMode="auto">
              <a:xfrm>
                <a:off x="6670" y="2235"/>
                <a:ext cx="9" cy="3"/>
              </a:xfrm>
              <a:custGeom>
                <a:avLst/>
                <a:gdLst>
                  <a:gd name="T0" fmla="*/ 0 w 9"/>
                  <a:gd name="T1" fmla="*/ 0 h 3"/>
                  <a:gd name="T2" fmla="*/ 1 w 9"/>
                  <a:gd name="T3" fmla="*/ 1 h 3"/>
                  <a:gd name="T4" fmla="*/ 2 w 9"/>
                  <a:gd name="T5" fmla="*/ 2 h 3"/>
                  <a:gd name="T6" fmla="*/ 7 w 9"/>
                  <a:gd name="T7" fmla="*/ 2 h 3"/>
                  <a:gd name="T8" fmla="*/ 9 w 9"/>
                  <a:gd name="T9" fmla="*/ 3 h 3"/>
                  <a:gd name="T10" fmla="*/ 9 w 9"/>
                  <a:gd name="T11" fmla="*/ 1 h 3"/>
                  <a:gd name="T12" fmla="*/ 0 w 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">
                    <a:moveTo>
                      <a:pt x="0" y="0"/>
                    </a:moveTo>
                    <a:lnTo>
                      <a:pt x="1" y="1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0" name="Freeform 2793"/>
              <p:cNvSpPr/>
              <p:nvPr/>
            </p:nvSpPr>
            <p:spPr bwMode="auto">
              <a:xfrm>
                <a:off x="6670" y="2235"/>
                <a:ext cx="9" cy="3"/>
              </a:xfrm>
              <a:custGeom>
                <a:avLst/>
                <a:gdLst>
                  <a:gd name="T0" fmla="*/ 0 w 9"/>
                  <a:gd name="T1" fmla="*/ 0 h 3"/>
                  <a:gd name="T2" fmla="*/ 1 w 9"/>
                  <a:gd name="T3" fmla="*/ 1 h 3"/>
                  <a:gd name="T4" fmla="*/ 2 w 9"/>
                  <a:gd name="T5" fmla="*/ 2 h 3"/>
                  <a:gd name="T6" fmla="*/ 7 w 9"/>
                  <a:gd name="T7" fmla="*/ 2 h 3"/>
                  <a:gd name="T8" fmla="*/ 9 w 9"/>
                  <a:gd name="T9" fmla="*/ 3 h 3"/>
                  <a:gd name="T10" fmla="*/ 9 w 9"/>
                  <a:gd name="T11" fmla="*/ 1 h 3"/>
                  <a:gd name="T12" fmla="*/ 0 w 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">
                    <a:moveTo>
                      <a:pt x="0" y="0"/>
                    </a:moveTo>
                    <a:lnTo>
                      <a:pt x="1" y="1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1" name="Freeform 2794"/>
              <p:cNvSpPr>
                <a:spLocks noEditPoints="1"/>
              </p:cNvSpPr>
              <p:nvPr/>
            </p:nvSpPr>
            <p:spPr bwMode="auto">
              <a:xfrm>
                <a:off x="6495" y="2109"/>
                <a:ext cx="134" cy="114"/>
              </a:xfrm>
              <a:custGeom>
                <a:avLst/>
                <a:gdLst>
                  <a:gd name="T0" fmla="*/ 34 w 127"/>
                  <a:gd name="T1" fmla="*/ 97 h 108"/>
                  <a:gd name="T2" fmla="*/ 31 w 127"/>
                  <a:gd name="T3" fmla="*/ 94 h 108"/>
                  <a:gd name="T4" fmla="*/ 34 w 127"/>
                  <a:gd name="T5" fmla="*/ 90 h 108"/>
                  <a:gd name="T6" fmla="*/ 37 w 127"/>
                  <a:gd name="T7" fmla="*/ 94 h 108"/>
                  <a:gd name="T8" fmla="*/ 34 w 127"/>
                  <a:gd name="T9" fmla="*/ 97 h 108"/>
                  <a:gd name="T10" fmla="*/ 100 w 127"/>
                  <a:gd name="T11" fmla="*/ 94 h 108"/>
                  <a:gd name="T12" fmla="*/ 96 w 127"/>
                  <a:gd name="T13" fmla="*/ 91 h 108"/>
                  <a:gd name="T14" fmla="*/ 100 w 127"/>
                  <a:gd name="T15" fmla="*/ 87 h 108"/>
                  <a:gd name="T16" fmla="*/ 103 w 127"/>
                  <a:gd name="T17" fmla="*/ 91 h 108"/>
                  <a:gd name="T18" fmla="*/ 100 w 127"/>
                  <a:gd name="T19" fmla="*/ 94 h 108"/>
                  <a:gd name="T20" fmla="*/ 127 w 127"/>
                  <a:gd name="T21" fmla="*/ 0 h 108"/>
                  <a:gd name="T22" fmla="*/ 0 w 127"/>
                  <a:gd name="T23" fmla="*/ 97 h 108"/>
                  <a:gd name="T24" fmla="*/ 0 w 127"/>
                  <a:gd name="T25" fmla="*/ 99 h 108"/>
                  <a:gd name="T26" fmla="*/ 104 w 127"/>
                  <a:gd name="T27" fmla="*/ 108 h 108"/>
                  <a:gd name="T28" fmla="*/ 110 w 127"/>
                  <a:gd name="T29" fmla="*/ 103 h 108"/>
                  <a:gd name="T30" fmla="*/ 127 w 127"/>
                  <a:gd name="T31" fmla="*/ 0 h 108"/>
                  <a:gd name="T32" fmla="*/ 127 w 127"/>
                  <a:gd name="T3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" h="108">
                    <a:moveTo>
                      <a:pt x="34" y="97"/>
                    </a:moveTo>
                    <a:cubicBezTo>
                      <a:pt x="32" y="97"/>
                      <a:pt x="31" y="95"/>
                      <a:pt x="31" y="94"/>
                    </a:cubicBezTo>
                    <a:cubicBezTo>
                      <a:pt x="31" y="92"/>
                      <a:pt x="32" y="90"/>
                      <a:pt x="34" y="90"/>
                    </a:cubicBezTo>
                    <a:cubicBezTo>
                      <a:pt x="36" y="90"/>
                      <a:pt x="37" y="92"/>
                      <a:pt x="37" y="94"/>
                    </a:cubicBezTo>
                    <a:cubicBezTo>
                      <a:pt x="37" y="95"/>
                      <a:pt x="36" y="97"/>
                      <a:pt x="34" y="97"/>
                    </a:cubicBezTo>
                    <a:moveTo>
                      <a:pt x="100" y="94"/>
                    </a:moveTo>
                    <a:cubicBezTo>
                      <a:pt x="98" y="94"/>
                      <a:pt x="96" y="92"/>
                      <a:pt x="96" y="91"/>
                    </a:cubicBezTo>
                    <a:cubicBezTo>
                      <a:pt x="96" y="89"/>
                      <a:pt x="98" y="87"/>
                      <a:pt x="100" y="87"/>
                    </a:cubicBezTo>
                    <a:cubicBezTo>
                      <a:pt x="101" y="87"/>
                      <a:pt x="103" y="89"/>
                      <a:pt x="103" y="91"/>
                    </a:cubicBezTo>
                    <a:cubicBezTo>
                      <a:pt x="103" y="92"/>
                      <a:pt x="101" y="94"/>
                      <a:pt x="100" y="94"/>
                    </a:cubicBezTo>
                    <a:moveTo>
                      <a:pt x="127" y="0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0" y="98"/>
                      <a:pt x="0" y="98"/>
                      <a:pt x="0" y="99"/>
                    </a:cubicBezTo>
                    <a:cubicBezTo>
                      <a:pt x="104" y="108"/>
                      <a:pt x="104" y="108"/>
                      <a:pt x="104" y="108"/>
                    </a:cubicBezTo>
                    <a:cubicBezTo>
                      <a:pt x="105" y="105"/>
                      <a:pt x="107" y="103"/>
                      <a:pt x="110" y="103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7" y="0"/>
                      <a:pt x="127" y="0"/>
                      <a:pt x="12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2" name="Oval 2795"/>
              <p:cNvSpPr>
                <a:spLocks noChangeArrowheads="1"/>
              </p:cNvSpPr>
              <p:nvPr/>
            </p:nvSpPr>
            <p:spPr bwMode="auto">
              <a:xfrm>
                <a:off x="6596" y="2201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3" name="Oval 2796"/>
              <p:cNvSpPr>
                <a:spLocks noChangeArrowheads="1"/>
              </p:cNvSpPr>
              <p:nvPr/>
            </p:nvSpPr>
            <p:spPr bwMode="auto">
              <a:xfrm>
                <a:off x="6528" y="2204"/>
                <a:ext cx="6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4" name="Freeform 2797"/>
              <p:cNvSpPr/>
              <p:nvPr/>
            </p:nvSpPr>
            <p:spPr bwMode="auto">
              <a:xfrm>
                <a:off x="6629" y="21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5" name="Freeform 2798"/>
              <p:cNvSpPr/>
              <p:nvPr/>
            </p:nvSpPr>
            <p:spPr bwMode="auto">
              <a:xfrm>
                <a:off x="6493" y="221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6" name="Freeform 2799"/>
              <p:cNvSpPr/>
              <p:nvPr/>
            </p:nvSpPr>
            <p:spPr bwMode="auto">
              <a:xfrm>
                <a:off x="6605" y="2218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5 h 5"/>
                  <a:gd name="T4" fmla="*/ 5 w 6"/>
                  <a:gd name="T5" fmla="*/ 5 h 5"/>
                  <a:gd name="T6" fmla="*/ 6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7" name="Freeform 2800"/>
              <p:cNvSpPr>
                <a:spLocks noEditPoints="1"/>
              </p:cNvSpPr>
              <p:nvPr/>
            </p:nvSpPr>
            <p:spPr bwMode="auto">
              <a:xfrm>
                <a:off x="6488" y="2106"/>
                <a:ext cx="143" cy="120"/>
              </a:xfrm>
              <a:custGeom>
                <a:avLst/>
                <a:gdLst>
                  <a:gd name="T0" fmla="*/ 133 w 135"/>
                  <a:gd name="T1" fmla="*/ 3 h 113"/>
                  <a:gd name="T2" fmla="*/ 133 w 135"/>
                  <a:gd name="T3" fmla="*/ 3 h 113"/>
                  <a:gd name="T4" fmla="*/ 133 w 135"/>
                  <a:gd name="T5" fmla="*/ 3 h 113"/>
                  <a:gd name="T6" fmla="*/ 116 w 135"/>
                  <a:gd name="T7" fmla="*/ 106 h 113"/>
                  <a:gd name="T8" fmla="*/ 115 w 135"/>
                  <a:gd name="T9" fmla="*/ 111 h 113"/>
                  <a:gd name="T10" fmla="*/ 110 w 135"/>
                  <a:gd name="T11" fmla="*/ 111 h 113"/>
                  <a:gd name="T12" fmla="*/ 6 w 135"/>
                  <a:gd name="T13" fmla="*/ 102 h 113"/>
                  <a:gd name="T14" fmla="*/ 4 w 135"/>
                  <a:gd name="T15" fmla="*/ 101 h 113"/>
                  <a:gd name="T16" fmla="*/ 6 w 135"/>
                  <a:gd name="T17" fmla="*/ 100 h 113"/>
                  <a:gd name="T18" fmla="*/ 133 w 135"/>
                  <a:gd name="T19" fmla="*/ 3 h 113"/>
                  <a:gd name="T20" fmla="*/ 134 w 135"/>
                  <a:gd name="T21" fmla="*/ 0 h 113"/>
                  <a:gd name="T22" fmla="*/ 0 w 135"/>
                  <a:gd name="T23" fmla="*/ 103 h 113"/>
                  <a:gd name="T24" fmla="*/ 115 w 135"/>
                  <a:gd name="T25" fmla="*/ 113 h 113"/>
                  <a:gd name="T26" fmla="*/ 115 w 135"/>
                  <a:gd name="T27" fmla="*/ 112 h 113"/>
                  <a:gd name="T28" fmla="*/ 115 w 135"/>
                  <a:gd name="T29" fmla="*/ 112 h 113"/>
                  <a:gd name="T30" fmla="*/ 115 w 135"/>
                  <a:gd name="T31" fmla="*/ 112 h 113"/>
                  <a:gd name="T32" fmla="*/ 115 w 135"/>
                  <a:gd name="T33" fmla="*/ 112 h 113"/>
                  <a:gd name="T34" fmla="*/ 115 w 135"/>
                  <a:gd name="T35" fmla="*/ 112 h 113"/>
                  <a:gd name="T36" fmla="*/ 115 w 135"/>
                  <a:gd name="T37" fmla="*/ 112 h 113"/>
                  <a:gd name="T38" fmla="*/ 115 w 135"/>
                  <a:gd name="T39" fmla="*/ 112 h 113"/>
                  <a:gd name="T40" fmla="*/ 115 w 135"/>
                  <a:gd name="T41" fmla="*/ 112 h 113"/>
                  <a:gd name="T42" fmla="*/ 116 w 135"/>
                  <a:gd name="T43" fmla="*/ 111 h 113"/>
                  <a:gd name="T44" fmla="*/ 135 w 135"/>
                  <a:gd name="T45" fmla="*/ 1 h 113"/>
                  <a:gd name="T46" fmla="*/ 134 w 135"/>
                  <a:gd name="T47" fmla="*/ 1 h 113"/>
                  <a:gd name="T48" fmla="*/ 134 w 135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5" h="113">
                    <a:moveTo>
                      <a:pt x="133" y="3"/>
                    </a:moveTo>
                    <a:cubicBezTo>
                      <a:pt x="133" y="3"/>
                      <a:pt x="133" y="3"/>
                      <a:pt x="133" y="3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16" y="106"/>
                      <a:pt x="116" y="106"/>
                      <a:pt x="116" y="106"/>
                    </a:cubicBezTo>
                    <a:cubicBezTo>
                      <a:pt x="115" y="111"/>
                      <a:pt x="115" y="111"/>
                      <a:pt x="115" y="111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133" y="3"/>
                      <a:pt x="133" y="3"/>
                      <a:pt x="133" y="3"/>
                    </a:cubicBezTo>
                    <a:moveTo>
                      <a:pt x="134" y="0"/>
                    </a:moveTo>
                    <a:cubicBezTo>
                      <a:pt x="0" y="103"/>
                      <a:pt x="0" y="103"/>
                      <a:pt x="0" y="103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5" y="113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4" y="1"/>
                      <a:pt x="134" y="1"/>
                    </a:cubicBezTo>
                    <a:cubicBezTo>
                      <a:pt x="134" y="1"/>
                      <a:pt x="134" y="1"/>
                      <a:pt x="1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8" name="Freeform 2801"/>
              <p:cNvSpPr>
                <a:spLocks noEditPoints="1"/>
              </p:cNvSpPr>
              <p:nvPr/>
            </p:nvSpPr>
            <p:spPr bwMode="auto">
              <a:xfrm>
                <a:off x="6610" y="222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h 1"/>
                  <a:gd name="T11" fmla="*/ 0 h 1"/>
                  <a:gd name="T1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9" name="Freeform 2802"/>
              <p:cNvSpPr/>
              <p:nvPr/>
            </p:nvSpPr>
            <p:spPr bwMode="auto">
              <a:xfrm>
                <a:off x="6610" y="2223"/>
                <a:ext cx="1" cy="3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  <a:gd name="T10" fmla="*/ 0 w 1"/>
                  <a:gd name="T11" fmla="*/ 1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2 h 2"/>
                  <a:gd name="T20" fmla="*/ 1 w 1"/>
                  <a:gd name="T21" fmla="*/ 2 h 2"/>
                  <a:gd name="T22" fmla="*/ 1 w 1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0" name="Freeform 2803"/>
              <p:cNvSpPr/>
              <p:nvPr/>
            </p:nvSpPr>
            <p:spPr bwMode="auto">
              <a:xfrm>
                <a:off x="6630" y="210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1" name="Freeform 2804"/>
              <p:cNvSpPr/>
              <p:nvPr/>
            </p:nvSpPr>
            <p:spPr bwMode="auto">
              <a:xfrm>
                <a:off x="6630" y="210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2" name="Freeform 2805"/>
              <p:cNvSpPr/>
              <p:nvPr/>
            </p:nvSpPr>
            <p:spPr bwMode="auto">
              <a:xfrm>
                <a:off x="6609" y="2230"/>
                <a:ext cx="57" cy="42"/>
              </a:xfrm>
              <a:custGeom>
                <a:avLst/>
                <a:gdLst>
                  <a:gd name="T0" fmla="*/ 8 w 54"/>
                  <a:gd name="T1" fmla="*/ 0 h 40"/>
                  <a:gd name="T2" fmla="*/ 3 w 54"/>
                  <a:gd name="T3" fmla="*/ 3 h 40"/>
                  <a:gd name="T4" fmla="*/ 0 w 54"/>
                  <a:gd name="T5" fmla="*/ 37 h 40"/>
                  <a:gd name="T6" fmla="*/ 5 w 54"/>
                  <a:gd name="T7" fmla="*/ 40 h 40"/>
                  <a:gd name="T8" fmla="*/ 54 w 54"/>
                  <a:gd name="T9" fmla="*/ 19 h 40"/>
                  <a:gd name="T10" fmla="*/ 54 w 54"/>
                  <a:gd name="T11" fmla="*/ 17 h 40"/>
                  <a:gd name="T12" fmla="*/ 54 w 54"/>
                  <a:gd name="T13" fmla="*/ 16 h 40"/>
                  <a:gd name="T14" fmla="*/ 8 w 54"/>
                  <a:gd name="T1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0">
                    <a:moveTo>
                      <a:pt x="8" y="0"/>
                    </a:moveTo>
                    <a:cubicBezTo>
                      <a:pt x="7" y="1"/>
                      <a:pt x="5" y="2"/>
                      <a:pt x="3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7"/>
                      <a:pt x="4" y="39"/>
                      <a:pt x="5" y="4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7"/>
                      <a:pt x="54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3" name="Freeform 2806"/>
              <p:cNvSpPr/>
              <p:nvPr/>
            </p:nvSpPr>
            <p:spPr bwMode="auto">
              <a:xfrm>
                <a:off x="6609" y="2269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0 w 5"/>
                  <a:gd name="T3" fmla="*/ 6 h 6"/>
                  <a:gd name="T4" fmla="*/ 5 w 5"/>
                  <a:gd name="T5" fmla="*/ 3 h 6"/>
                  <a:gd name="T6" fmla="*/ 0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2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4" name="Freeform 2807"/>
              <p:cNvSpPr/>
              <p:nvPr/>
            </p:nvSpPr>
            <p:spPr bwMode="auto">
              <a:xfrm>
                <a:off x="6666" y="2247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1 h 3"/>
                  <a:gd name="T4" fmla="*/ 0 w 4"/>
                  <a:gd name="T5" fmla="*/ 3 h 3"/>
                  <a:gd name="T6" fmla="*/ 4 w 4"/>
                  <a:gd name="T7" fmla="*/ 1 h 3"/>
                  <a:gd name="T8" fmla="*/ 0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5" name="Freeform 2808"/>
              <p:cNvSpPr/>
              <p:nvPr/>
            </p:nvSpPr>
            <p:spPr bwMode="auto">
              <a:xfrm>
                <a:off x="6612" y="2228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5 h 5"/>
                  <a:gd name="T4" fmla="*/ 5 w 5"/>
                  <a:gd name="T5" fmla="*/ 2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4"/>
                      <a:pt x="4" y="3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6" name="Freeform 2809"/>
              <p:cNvSpPr/>
              <p:nvPr/>
            </p:nvSpPr>
            <p:spPr bwMode="auto">
              <a:xfrm>
                <a:off x="6612" y="2228"/>
                <a:ext cx="58" cy="20"/>
              </a:xfrm>
              <a:custGeom>
                <a:avLst/>
                <a:gdLst>
                  <a:gd name="T0" fmla="*/ 0 w 58"/>
                  <a:gd name="T1" fmla="*/ 0 h 20"/>
                  <a:gd name="T2" fmla="*/ 0 w 58"/>
                  <a:gd name="T3" fmla="*/ 0 h 20"/>
                  <a:gd name="T4" fmla="*/ 5 w 58"/>
                  <a:gd name="T5" fmla="*/ 2 h 20"/>
                  <a:gd name="T6" fmla="*/ 54 w 58"/>
                  <a:gd name="T7" fmla="*/ 19 h 20"/>
                  <a:gd name="T8" fmla="*/ 58 w 58"/>
                  <a:gd name="T9" fmla="*/ 20 h 20"/>
                  <a:gd name="T10" fmla="*/ 0 w 58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20">
                    <a:moveTo>
                      <a:pt x="0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54" y="19"/>
                    </a:lnTo>
                    <a:lnTo>
                      <a:pt x="58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7" name="Freeform 2810"/>
              <p:cNvSpPr/>
              <p:nvPr/>
            </p:nvSpPr>
            <p:spPr bwMode="auto">
              <a:xfrm>
                <a:off x="6612" y="2228"/>
                <a:ext cx="58" cy="20"/>
              </a:xfrm>
              <a:custGeom>
                <a:avLst/>
                <a:gdLst>
                  <a:gd name="T0" fmla="*/ 0 w 58"/>
                  <a:gd name="T1" fmla="*/ 0 h 20"/>
                  <a:gd name="T2" fmla="*/ 0 w 58"/>
                  <a:gd name="T3" fmla="*/ 0 h 20"/>
                  <a:gd name="T4" fmla="*/ 5 w 58"/>
                  <a:gd name="T5" fmla="*/ 2 h 20"/>
                  <a:gd name="T6" fmla="*/ 54 w 58"/>
                  <a:gd name="T7" fmla="*/ 19 h 20"/>
                  <a:gd name="T8" fmla="*/ 58 w 58"/>
                  <a:gd name="T9" fmla="*/ 20 h 20"/>
                  <a:gd name="T10" fmla="*/ 0 w 58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20">
                    <a:moveTo>
                      <a:pt x="0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54" y="19"/>
                    </a:lnTo>
                    <a:lnTo>
                      <a:pt x="58" y="2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8" name="Freeform 2811"/>
              <p:cNvSpPr>
                <a:spLocks noEditPoints="1"/>
              </p:cNvSpPr>
              <p:nvPr/>
            </p:nvSpPr>
            <p:spPr bwMode="auto">
              <a:xfrm>
                <a:off x="6607" y="2227"/>
                <a:ext cx="67" cy="50"/>
              </a:xfrm>
              <a:custGeom>
                <a:avLst/>
                <a:gdLst>
                  <a:gd name="T0" fmla="*/ 5 w 67"/>
                  <a:gd name="T1" fmla="*/ 1 h 50"/>
                  <a:gd name="T2" fmla="*/ 5 w 67"/>
                  <a:gd name="T3" fmla="*/ 1 h 50"/>
                  <a:gd name="T4" fmla="*/ 63 w 67"/>
                  <a:gd name="T5" fmla="*/ 21 h 50"/>
                  <a:gd name="T6" fmla="*/ 59 w 67"/>
                  <a:gd name="T7" fmla="*/ 23 h 50"/>
                  <a:gd name="T8" fmla="*/ 7 w 67"/>
                  <a:gd name="T9" fmla="*/ 45 h 50"/>
                  <a:gd name="T10" fmla="*/ 2 w 67"/>
                  <a:gd name="T11" fmla="*/ 48 h 50"/>
                  <a:gd name="T12" fmla="*/ 2 w 67"/>
                  <a:gd name="T13" fmla="*/ 42 h 50"/>
                  <a:gd name="T14" fmla="*/ 5 w 67"/>
                  <a:gd name="T15" fmla="*/ 6 h 50"/>
                  <a:gd name="T16" fmla="*/ 5 w 67"/>
                  <a:gd name="T17" fmla="*/ 1 h 50"/>
                  <a:gd name="T18" fmla="*/ 4 w 67"/>
                  <a:gd name="T19" fmla="*/ 0 h 50"/>
                  <a:gd name="T20" fmla="*/ 0 w 67"/>
                  <a:gd name="T21" fmla="*/ 50 h 50"/>
                  <a:gd name="T22" fmla="*/ 67 w 67"/>
                  <a:gd name="T23" fmla="*/ 21 h 50"/>
                  <a:gd name="T24" fmla="*/ 12 w 67"/>
                  <a:gd name="T25" fmla="*/ 2 h 50"/>
                  <a:gd name="T26" fmla="*/ 4 w 67"/>
                  <a:gd name="T2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50">
                    <a:moveTo>
                      <a:pt x="5" y="1"/>
                    </a:moveTo>
                    <a:lnTo>
                      <a:pt x="5" y="1"/>
                    </a:lnTo>
                    <a:lnTo>
                      <a:pt x="63" y="21"/>
                    </a:lnTo>
                    <a:lnTo>
                      <a:pt x="59" y="23"/>
                    </a:lnTo>
                    <a:lnTo>
                      <a:pt x="7" y="45"/>
                    </a:lnTo>
                    <a:lnTo>
                      <a:pt x="2" y="48"/>
                    </a:lnTo>
                    <a:lnTo>
                      <a:pt x="2" y="42"/>
                    </a:lnTo>
                    <a:lnTo>
                      <a:pt x="5" y="6"/>
                    </a:lnTo>
                    <a:lnTo>
                      <a:pt x="5" y="1"/>
                    </a:lnTo>
                    <a:close/>
                    <a:moveTo>
                      <a:pt x="4" y="0"/>
                    </a:moveTo>
                    <a:lnTo>
                      <a:pt x="0" y="50"/>
                    </a:lnTo>
                    <a:lnTo>
                      <a:pt x="67" y="21"/>
                    </a:lnTo>
                    <a:lnTo>
                      <a:pt x="12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9" name="Freeform 2812"/>
              <p:cNvSpPr>
                <a:spLocks noEditPoints="1"/>
              </p:cNvSpPr>
              <p:nvPr/>
            </p:nvSpPr>
            <p:spPr bwMode="auto">
              <a:xfrm>
                <a:off x="6607" y="2227"/>
                <a:ext cx="67" cy="50"/>
              </a:xfrm>
              <a:custGeom>
                <a:avLst/>
                <a:gdLst>
                  <a:gd name="T0" fmla="*/ 5 w 67"/>
                  <a:gd name="T1" fmla="*/ 1 h 50"/>
                  <a:gd name="T2" fmla="*/ 5 w 67"/>
                  <a:gd name="T3" fmla="*/ 1 h 50"/>
                  <a:gd name="T4" fmla="*/ 63 w 67"/>
                  <a:gd name="T5" fmla="*/ 21 h 50"/>
                  <a:gd name="T6" fmla="*/ 59 w 67"/>
                  <a:gd name="T7" fmla="*/ 23 h 50"/>
                  <a:gd name="T8" fmla="*/ 7 w 67"/>
                  <a:gd name="T9" fmla="*/ 45 h 50"/>
                  <a:gd name="T10" fmla="*/ 2 w 67"/>
                  <a:gd name="T11" fmla="*/ 48 h 50"/>
                  <a:gd name="T12" fmla="*/ 2 w 67"/>
                  <a:gd name="T13" fmla="*/ 42 h 50"/>
                  <a:gd name="T14" fmla="*/ 5 w 67"/>
                  <a:gd name="T15" fmla="*/ 6 h 50"/>
                  <a:gd name="T16" fmla="*/ 5 w 67"/>
                  <a:gd name="T17" fmla="*/ 1 h 50"/>
                  <a:gd name="T18" fmla="*/ 4 w 67"/>
                  <a:gd name="T19" fmla="*/ 0 h 50"/>
                  <a:gd name="T20" fmla="*/ 0 w 67"/>
                  <a:gd name="T21" fmla="*/ 50 h 50"/>
                  <a:gd name="T22" fmla="*/ 67 w 67"/>
                  <a:gd name="T23" fmla="*/ 21 h 50"/>
                  <a:gd name="T24" fmla="*/ 12 w 67"/>
                  <a:gd name="T25" fmla="*/ 2 h 50"/>
                  <a:gd name="T26" fmla="*/ 4 w 67"/>
                  <a:gd name="T2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50">
                    <a:moveTo>
                      <a:pt x="5" y="1"/>
                    </a:moveTo>
                    <a:lnTo>
                      <a:pt x="5" y="1"/>
                    </a:lnTo>
                    <a:lnTo>
                      <a:pt x="63" y="21"/>
                    </a:lnTo>
                    <a:lnTo>
                      <a:pt x="59" y="23"/>
                    </a:lnTo>
                    <a:lnTo>
                      <a:pt x="7" y="45"/>
                    </a:lnTo>
                    <a:lnTo>
                      <a:pt x="2" y="48"/>
                    </a:lnTo>
                    <a:lnTo>
                      <a:pt x="2" y="42"/>
                    </a:lnTo>
                    <a:lnTo>
                      <a:pt x="5" y="6"/>
                    </a:lnTo>
                    <a:lnTo>
                      <a:pt x="5" y="1"/>
                    </a:lnTo>
                    <a:moveTo>
                      <a:pt x="4" y="0"/>
                    </a:moveTo>
                    <a:lnTo>
                      <a:pt x="0" y="50"/>
                    </a:lnTo>
                    <a:lnTo>
                      <a:pt x="67" y="21"/>
                    </a:lnTo>
                    <a:lnTo>
                      <a:pt x="12" y="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0" name="Freeform 2813"/>
              <p:cNvSpPr/>
              <p:nvPr/>
            </p:nvSpPr>
            <p:spPr bwMode="auto">
              <a:xfrm>
                <a:off x="6611" y="2226"/>
                <a:ext cx="8" cy="3"/>
              </a:xfrm>
              <a:custGeom>
                <a:avLst/>
                <a:gdLst>
                  <a:gd name="T0" fmla="*/ 0 w 8"/>
                  <a:gd name="T1" fmla="*/ 0 h 3"/>
                  <a:gd name="T2" fmla="*/ 0 w 8"/>
                  <a:gd name="T3" fmla="*/ 1 h 3"/>
                  <a:gd name="T4" fmla="*/ 8 w 8"/>
                  <a:gd name="T5" fmla="*/ 3 h 3"/>
                  <a:gd name="T6" fmla="*/ 0 w 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lnTo>
                      <a:pt x="0" y="1"/>
                    </a:lnTo>
                    <a:lnTo>
                      <a:pt x="8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1" name="Freeform 2814"/>
              <p:cNvSpPr/>
              <p:nvPr/>
            </p:nvSpPr>
            <p:spPr bwMode="auto">
              <a:xfrm>
                <a:off x="6611" y="2226"/>
                <a:ext cx="8" cy="3"/>
              </a:xfrm>
              <a:custGeom>
                <a:avLst/>
                <a:gdLst>
                  <a:gd name="T0" fmla="*/ 0 w 8"/>
                  <a:gd name="T1" fmla="*/ 0 h 3"/>
                  <a:gd name="T2" fmla="*/ 0 w 8"/>
                  <a:gd name="T3" fmla="*/ 1 h 3"/>
                  <a:gd name="T4" fmla="*/ 8 w 8"/>
                  <a:gd name="T5" fmla="*/ 3 h 3"/>
                  <a:gd name="T6" fmla="*/ 0 w 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lnTo>
                      <a:pt x="0" y="1"/>
                    </a:lnTo>
                    <a:lnTo>
                      <a:pt x="8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2" name="Freeform 2815"/>
              <p:cNvSpPr/>
              <p:nvPr/>
            </p:nvSpPr>
            <p:spPr bwMode="auto">
              <a:xfrm>
                <a:off x="6681" y="2160"/>
                <a:ext cx="55" cy="83"/>
              </a:xfrm>
              <a:custGeom>
                <a:avLst/>
                <a:gdLst>
                  <a:gd name="T0" fmla="*/ 30 w 52"/>
                  <a:gd name="T1" fmla="*/ 0 h 79"/>
                  <a:gd name="T2" fmla="*/ 0 w 52"/>
                  <a:gd name="T3" fmla="*/ 71 h 79"/>
                  <a:gd name="T4" fmla="*/ 48 w 52"/>
                  <a:gd name="T5" fmla="*/ 79 h 79"/>
                  <a:gd name="T6" fmla="*/ 52 w 52"/>
                  <a:gd name="T7" fmla="*/ 74 h 79"/>
                  <a:gd name="T8" fmla="*/ 30 w 52"/>
                  <a:gd name="T9" fmla="*/ 0 h 79"/>
                  <a:gd name="T10" fmla="*/ 30 w 5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79">
                    <a:moveTo>
                      <a:pt x="30" y="0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48" y="79"/>
                      <a:pt x="48" y="79"/>
                      <a:pt x="48" y="79"/>
                    </a:cubicBezTo>
                    <a:cubicBezTo>
                      <a:pt x="49" y="77"/>
                      <a:pt x="50" y="75"/>
                      <a:pt x="52" y="7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3" name="Freeform 2816"/>
              <p:cNvSpPr/>
              <p:nvPr/>
            </p:nvSpPr>
            <p:spPr bwMode="auto">
              <a:xfrm>
                <a:off x="6713" y="2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4" name="Freeform 2817"/>
              <p:cNvSpPr/>
              <p:nvPr/>
            </p:nvSpPr>
            <p:spPr bwMode="auto">
              <a:xfrm>
                <a:off x="6732" y="2238"/>
                <a:ext cx="6" cy="5"/>
              </a:xfrm>
              <a:custGeom>
                <a:avLst/>
                <a:gdLst>
                  <a:gd name="T0" fmla="*/ 4 w 6"/>
                  <a:gd name="T1" fmla="*/ 0 h 5"/>
                  <a:gd name="T2" fmla="*/ 0 w 6"/>
                  <a:gd name="T3" fmla="*/ 5 h 5"/>
                  <a:gd name="T4" fmla="*/ 6 w 6"/>
                  <a:gd name="T5" fmla="*/ 5 h 5"/>
                  <a:gd name="T6" fmla="*/ 4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2" y="1"/>
                      <a:pt x="1" y="3"/>
                      <a:pt x="0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3" name="Group 3019"/>
            <p:cNvGrpSpPr/>
            <p:nvPr/>
          </p:nvGrpSpPr>
          <p:grpSpPr bwMode="auto">
            <a:xfrm>
              <a:off x="5644" y="2062"/>
              <a:ext cx="1175" cy="1230"/>
              <a:chOff x="5644" y="2062"/>
              <a:chExt cx="1175" cy="1230"/>
            </a:xfrm>
          </p:grpSpPr>
          <p:sp>
            <p:nvSpPr>
              <p:cNvPr id="1895" name="Freeform 2819"/>
              <p:cNvSpPr/>
              <p:nvPr/>
            </p:nvSpPr>
            <p:spPr bwMode="auto">
              <a:xfrm>
                <a:off x="6680" y="2157"/>
                <a:ext cx="33" cy="78"/>
              </a:xfrm>
              <a:custGeom>
                <a:avLst/>
                <a:gdLst>
                  <a:gd name="T0" fmla="*/ 33 w 33"/>
                  <a:gd name="T1" fmla="*/ 0 h 78"/>
                  <a:gd name="T2" fmla="*/ 31 w 33"/>
                  <a:gd name="T3" fmla="*/ 0 h 78"/>
                  <a:gd name="T4" fmla="*/ 0 w 33"/>
                  <a:gd name="T5" fmla="*/ 78 h 78"/>
                  <a:gd name="T6" fmla="*/ 1 w 33"/>
                  <a:gd name="T7" fmla="*/ 78 h 78"/>
                  <a:gd name="T8" fmla="*/ 33 w 33"/>
                  <a:gd name="T9" fmla="*/ 2 h 78"/>
                  <a:gd name="T10" fmla="*/ 33 w 33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78">
                    <a:moveTo>
                      <a:pt x="33" y="0"/>
                    </a:moveTo>
                    <a:lnTo>
                      <a:pt x="31" y="0"/>
                    </a:lnTo>
                    <a:lnTo>
                      <a:pt x="0" y="78"/>
                    </a:lnTo>
                    <a:lnTo>
                      <a:pt x="1" y="78"/>
                    </a:lnTo>
                    <a:lnTo>
                      <a:pt x="33" y="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6" name="Freeform 2820"/>
              <p:cNvSpPr/>
              <p:nvPr/>
            </p:nvSpPr>
            <p:spPr bwMode="auto">
              <a:xfrm>
                <a:off x="6680" y="2157"/>
                <a:ext cx="33" cy="78"/>
              </a:xfrm>
              <a:custGeom>
                <a:avLst/>
                <a:gdLst>
                  <a:gd name="T0" fmla="*/ 33 w 33"/>
                  <a:gd name="T1" fmla="*/ 0 h 78"/>
                  <a:gd name="T2" fmla="*/ 31 w 33"/>
                  <a:gd name="T3" fmla="*/ 0 h 78"/>
                  <a:gd name="T4" fmla="*/ 0 w 33"/>
                  <a:gd name="T5" fmla="*/ 78 h 78"/>
                  <a:gd name="T6" fmla="*/ 1 w 33"/>
                  <a:gd name="T7" fmla="*/ 78 h 78"/>
                  <a:gd name="T8" fmla="*/ 33 w 33"/>
                  <a:gd name="T9" fmla="*/ 2 h 78"/>
                  <a:gd name="T10" fmla="*/ 33 w 33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78">
                    <a:moveTo>
                      <a:pt x="33" y="0"/>
                    </a:moveTo>
                    <a:lnTo>
                      <a:pt x="31" y="0"/>
                    </a:lnTo>
                    <a:lnTo>
                      <a:pt x="0" y="78"/>
                    </a:lnTo>
                    <a:lnTo>
                      <a:pt x="1" y="78"/>
                    </a:lnTo>
                    <a:lnTo>
                      <a:pt x="33" y="2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7" name="Freeform 2821"/>
              <p:cNvSpPr/>
              <p:nvPr/>
            </p:nvSpPr>
            <p:spPr bwMode="auto">
              <a:xfrm>
                <a:off x="6679" y="2156"/>
                <a:ext cx="61" cy="90"/>
              </a:xfrm>
              <a:custGeom>
                <a:avLst/>
                <a:gdLst>
                  <a:gd name="T0" fmla="*/ 32 w 58"/>
                  <a:gd name="T1" fmla="*/ 0 h 85"/>
                  <a:gd name="T2" fmla="*/ 31 w 58"/>
                  <a:gd name="T3" fmla="*/ 1 h 85"/>
                  <a:gd name="T4" fmla="*/ 32 w 58"/>
                  <a:gd name="T5" fmla="*/ 1 h 85"/>
                  <a:gd name="T6" fmla="*/ 32 w 58"/>
                  <a:gd name="T7" fmla="*/ 3 h 85"/>
                  <a:gd name="T8" fmla="*/ 32 w 58"/>
                  <a:gd name="T9" fmla="*/ 4 h 85"/>
                  <a:gd name="T10" fmla="*/ 54 w 58"/>
                  <a:gd name="T11" fmla="*/ 78 h 85"/>
                  <a:gd name="T12" fmla="*/ 56 w 58"/>
                  <a:gd name="T13" fmla="*/ 83 h 85"/>
                  <a:gd name="T14" fmla="*/ 50 w 58"/>
                  <a:gd name="T15" fmla="*/ 83 h 85"/>
                  <a:gd name="T16" fmla="*/ 2 w 58"/>
                  <a:gd name="T17" fmla="*/ 75 h 85"/>
                  <a:gd name="T18" fmla="*/ 1 w 58"/>
                  <a:gd name="T19" fmla="*/ 75 h 85"/>
                  <a:gd name="T20" fmla="*/ 0 w 58"/>
                  <a:gd name="T21" fmla="*/ 76 h 85"/>
                  <a:gd name="T22" fmla="*/ 58 w 58"/>
                  <a:gd name="T23" fmla="*/ 85 h 85"/>
                  <a:gd name="T24" fmla="*/ 33 w 58"/>
                  <a:gd name="T25" fmla="*/ 0 h 85"/>
                  <a:gd name="T26" fmla="*/ 32 w 58"/>
                  <a:gd name="T27" fmla="*/ 0 h 85"/>
                  <a:gd name="T28" fmla="*/ 32 w 58"/>
                  <a:gd name="T2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85">
                    <a:moveTo>
                      <a:pt x="32" y="0"/>
                    </a:moveTo>
                    <a:cubicBezTo>
                      <a:pt x="31" y="1"/>
                      <a:pt x="31" y="1"/>
                      <a:pt x="31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8" name="Freeform 2822"/>
              <p:cNvSpPr/>
              <p:nvPr/>
            </p:nvSpPr>
            <p:spPr bwMode="auto">
              <a:xfrm>
                <a:off x="6713" y="215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9" name="Freeform 2823"/>
              <p:cNvSpPr/>
              <p:nvPr/>
            </p:nvSpPr>
            <p:spPr bwMode="auto">
              <a:xfrm>
                <a:off x="6617" y="2196"/>
                <a:ext cx="51" cy="37"/>
              </a:xfrm>
              <a:custGeom>
                <a:avLst/>
                <a:gdLst>
                  <a:gd name="T0" fmla="*/ 37 w 48"/>
                  <a:gd name="T1" fmla="*/ 0 h 35"/>
                  <a:gd name="T2" fmla="*/ 0 w 48"/>
                  <a:gd name="T3" fmla="*/ 25 h 35"/>
                  <a:gd name="T4" fmla="*/ 1 w 48"/>
                  <a:gd name="T5" fmla="*/ 28 h 35"/>
                  <a:gd name="T6" fmla="*/ 48 w 48"/>
                  <a:gd name="T7" fmla="*/ 35 h 35"/>
                  <a:gd name="T8" fmla="*/ 37 w 4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5">
                    <a:moveTo>
                      <a:pt x="37" y="0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1" y="26"/>
                      <a:pt x="1" y="27"/>
                      <a:pt x="1" y="28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0" name="Freeform 2824"/>
              <p:cNvSpPr/>
              <p:nvPr/>
            </p:nvSpPr>
            <p:spPr bwMode="auto">
              <a:xfrm>
                <a:off x="6615" y="2222"/>
                <a:ext cx="3" cy="4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1" name="Freeform 2825"/>
              <p:cNvSpPr/>
              <p:nvPr/>
            </p:nvSpPr>
            <p:spPr bwMode="auto">
              <a:xfrm>
                <a:off x="6656" y="2195"/>
                <a:ext cx="14" cy="38"/>
              </a:xfrm>
              <a:custGeom>
                <a:avLst/>
                <a:gdLst>
                  <a:gd name="T0" fmla="*/ 3 w 14"/>
                  <a:gd name="T1" fmla="*/ 0 h 38"/>
                  <a:gd name="T2" fmla="*/ 0 w 14"/>
                  <a:gd name="T3" fmla="*/ 1 h 38"/>
                  <a:gd name="T4" fmla="*/ 12 w 14"/>
                  <a:gd name="T5" fmla="*/ 38 h 38"/>
                  <a:gd name="T6" fmla="*/ 14 w 14"/>
                  <a:gd name="T7" fmla="*/ 38 h 38"/>
                  <a:gd name="T8" fmla="*/ 3 w 1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8">
                    <a:moveTo>
                      <a:pt x="3" y="0"/>
                    </a:moveTo>
                    <a:lnTo>
                      <a:pt x="0" y="1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2" name="Freeform 2826"/>
              <p:cNvSpPr/>
              <p:nvPr/>
            </p:nvSpPr>
            <p:spPr bwMode="auto">
              <a:xfrm>
                <a:off x="6656" y="2195"/>
                <a:ext cx="14" cy="38"/>
              </a:xfrm>
              <a:custGeom>
                <a:avLst/>
                <a:gdLst>
                  <a:gd name="T0" fmla="*/ 3 w 14"/>
                  <a:gd name="T1" fmla="*/ 0 h 38"/>
                  <a:gd name="T2" fmla="*/ 0 w 14"/>
                  <a:gd name="T3" fmla="*/ 1 h 38"/>
                  <a:gd name="T4" fmla="*/ 12 w 14"/>
                  <a:gd name="T5" fmla="*/ 38 h 38"/>
                  <a:gd name="T6" fmla="*/ 14 w 14"/>
                  <a:gd name="T7" fmla="*/ 38 h 38"/>
                  <a:gd name="T8" fmla="*/ 3 w 1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8">
                    <a:moveTo>
                      <a:pt x="3" y="0"/>
                    </a:moveTo>
                    <a:lnTo>
                      <a:pt x="0" y="1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3" name="Freeform 2827"/>
              <p:cNvSpPr/>
              <p:nvPr/>
            </p:nvSpPr>
            <p:spPr bwMode="auto">
              <a:xfrm>
                <a:off x="6611" y="2193"/>
                <a:ext cx="59" cy="42"/>
              </a:xfrm>
              <a:custGeom>
                <a:avLst/>
                <a:gdLst>
                  <a:gd name="T0" fmla="*/ 47 w 59"/>
                  <a:gd name="T1" fmla="*/ 0 h 42"/>
                  <a:gd name="T2" fmla="*/ 0 w 59"/>
                  <a:gd name="T3" fmla="*/ 33 h 42"/>
                  <a:gd name="T4" fmla="*/ 59 w 59"/>
                  <a:gd name="T5" fmla="*/ 42 h 42"/>
                  <a:gd name="T6" fmla="*/ 59 w 59"/>
                  <a:gd name="T7" fmla="*/ 40 h 42"/>
                  <a:gd name="T8" fmla="*/ 57 w 59"/>
                  <a:gd name="T9" fmla="*/ 40 h 42"/>
                  <a:gd name="T10" fmla="*/ 7 w 59"/>
                  <a:gd name="T11" fmla="*/ 33 h 42"/>
                  <a:gd name="T12" fmla="*/ 4 w 59"/>
                  <a:gd name="T13" fmla="*/ 31 h 42"/>
                  <a:gd name="T14" fmla="*/ 6 w 59"/>
                  <a:gd name="T15" fmla="*/ 29 h 42"/>
                  <a:gd name="T16" fmla="*/ 45 w 59"/>
                  <a:gd name="T17" fmla="*/ 3 h 42"/>
                  <a:gd name="T18" fmla="*/ 48 w 59"/>
                  <a:gd name="T19" fmla="*/ 2 h 42"/>
                  <a:gd name="T20" fmla="*/ 47 w 59"/>
                  <a:gd name="T2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42">
                    <a:moveTo>
                      <a:pt x="47" y="0"/>
                    </a:moveTo>
                    <a:lnTo>
                      <a:pt x="0" y="33"/>
                    </a:lnTo>
                    <a:lnTo>
                      <a:pt x="59" y="42"/>
                    </a:lnTo>
                    <a:lnTo>
                      <a:pt x="59" y="40"/>
                    </a:lnTo>
                    <a:lnTo>
                      <a:pt x="57" y="40"/>
                    </a:lnTo>
                    <a:lnTo>
                      <a:pt x="7" y="33"/>
                    </a:lnTo>
                    <a:lnTo>
                      <a:pt x="4" y="31"/>
                    </a:lnTo>
                    <a:lnTo>
                      <a:pt x="6" y="29"/>
                    </a:lnTo>
                    <a:lnTo>
                      <a:pt x="45" y="3"/>
                    </a:lnTo>
                    <a:lnTo>
                      <a:pt x="48" y="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4" name="Freeform 2828"/>
              <p:cNvSpPr/>
              <p:nvPr/>
            </p:nvSpPr>
            <p:spPr bwMode="auto">
              <a:xfrm>
                <a:off x="6611" y="2193"/>
                <a:ext cx="59" cy="42"/>
              </a:xfrm>
              <a:custGeom>
                <a:avLst/>
                <a:gdLst>
                  <a:gd name="T0" fmla="*/ 47 w 59"/>
                  <a:gd name="T1" fmla="*/ 0 h 42"/>
                  <a:gd name="T2" fmla="*/ 0 w 59"/>
                  <a:gd name="T3" fmla="*/ 33 h 42"/>
                  <a:gd name="T4" fmla="*/ 59 w 59"/>
                  <a:gd name="T5" fmla="*/ 42 h 42"/>
                  <a:gd name="T6" fmla="*/ 59 w 59"/>
                  <a:gd name="T7" fmla="*/ 40 h 42"/>
                  <a:gd name="T8" fmla="*/ 57 w 59"/>
                  <a:gd name="T9" fmla="*/ 40 h 42"/>
                  <a:gd name="T10" fmla="*/ 7 w 59"/>
                  <a:gd name="T11" fmla="*/ 33 h 42"/>
                  <a:gd name="T12" fmla="*/ 4 w 59"/>
                  <a:gd name="T13" fmla="*/ 31 h 42"/>
                  <a:gd name="T14" fmla="*/ 6 w 59"/>
                  <a:gd name="T15" fmla="*/ 29 h 42"/>
                  <a:gd name="T16" fmla="*/ 45 w 59"/>
                  <a:gd name="T17" fmla="*/ 3 h 42"/>
                  <a:gd name="T18" fmla="*/ 48 w 59"/>
                  <a:gd name="T19" fmla="*/ 2 h 42"/>
                  <a:gd name="T20" fmla="*/ 47 w 59"/>
                  <a:gd name="T2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42">
                    <a:moveTo>
                      <a:pt x="47" y="0"/>
                    </a:moveTo>
                    <a:lnTo>
                      <a:pt x="0" y="33"/>
                    </a:lnTo>
                    <a:lnTo>
                      <a:pt x="59" y="42"/>
                    </a:lnTo>
                    <a:lnTo>
                      <a:pt x="59" y="40"/>
                    </a:lnTo>
                    <a:lnTo>
                      <a:pt x="57" y="40"/>
                    </a:lnTo>
                    <a:lnTo>
                      <a:pt x="7" y="33"/>
                    </a:lnTo>
                    <a:lnTo>
                      <a:pt x="4" y="31"/>
                    </a:lnTo>
                    <a:lnTo>
                      <a:pt x="6" y="29"/>
                    </a:lnTo>
                    <a:lnTo>
                      <a:pt x="45" y="3"/>
                    </a:lnTo>
                    <a:lnTo>
                      <a:pt x="48" y="2"/>
                    </a:lnTo>
                    <a:lnTo>
                      <a:pt x="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5" name="Freeform 2829"/>
              <p:cNvSpPr/>
              <p:nvPr/>
            </p:nvSpPr>
            <p:spPr bwMode="auto">
              <a:xfrm>
                <a:off x="6660" y="2159"/>
                <a:ext cx="49" cy="75"/>
              </a:xfrm>
              <a:custGeom>
                <a:avLst/>
                <a:gdLst>
                  <a:gd name="T0" fmla="*/ 49 w 49"/>
                  <a:gd name="T1" fmla="*/ 0 h 75"/>
                  <a:gd name="T2" fmla="*/ 0 w 49"/>
                  <a:gd name="T3" fmla="*/ 35 h 75"/>
                  <a:gd name="T4" fmla="*/ 11 w 49"/>
                  <a:gd name="T5" fmla="*/ 75 h 75"/>
                  <a:gd name="T6" fmla="*/ 18 w 49"/>
                  <a:gd name="T7" fmla="*/ 75 h 75"/>
                  <a:gd name="T8" fmla="*/ 19 w 49"/>
                  <a:gd name="T9" fmla="*/ 74 h 75"/>
                  <a:gd name="T10" fmla="*/ 49 w 49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5">
                    <a:moveTo>
                      <a:pt x="49" y="0"/>
                    </a:moveTo>
                    <a:lnTo>
                      <a:pt x="0" y="35"/>
                    </a:lnTo>
                    <a:lnTo>
                      <a:pt x="11" y="75"/>
                    </a:lnTo>
                    <a:lnTo>
                      <a:pt x="18" y="75"/>
                    </a:lnTo>
                    <a:lnTo>
                      <a:pt x="19" y="7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6" name="Freeform 2830"/>
              <p:cNvSpPr/>
              <p:nvPr/>
            </p:nvSpPr>
            <p:spPr bwMode="auto">
              <a:xfrm>
                <a:off x="6660" y="2159"/>
                <a:ext cx="49" cy="75"/>
              </a:xfrm>
              <a:custGeom>
                <a:avLst/>
                <a:gdLst>
                  <a:gd name="T0" fmla="*/ 49 w 49"/>
                  <a:gd name="T1" fmla="*/ 0 h 75"/>
                  <a:gd name="T2" fmla="*/ 0 w 49"/>
                  <a:gd name="T3" fmla="*/ 35 h 75"/>
                  <a:gd name="T4" fmla="*/ 11 w 49"/>
                  <a:gd name="T5" fmla="*/ 75 h 75"/>
                  <a:gd name="T6" fmla="*/ 18 w 49"/>
                  <a:gd name="T7" fmla="*/ 75 h 75"/>
                  <a:gd name="T8" fmla="*/ 19 w 49"/>
                  <a:gd name="T9" fmla="*/ 74 h 75"/>
                  <a:gd name="T10" fmla="*/ 49 w 49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5">
                    <a:moveTo>
                      <a:pt x="49" y="0"/>
                    </a:moveTo>
                    <a:lnTo>
                      <a:pt x="0" y="35"/>
                    </a:lnTo>
                    <a:lnTo>
                      <a:pt x="11" y="75"/>
                    </a:lnTo>
                    <a:lnTo>
                      <a:pt x="18" y="75"/>
                    </a:lnTo>
                    <a:lnTo>
                      <a:pt x="19" y="7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7" name="Freeform 2831"/>
              <p:cNvSpPr>
                <a:spLocks noEditPoints="1"/>
              </p:cNvSpPr>
              <p:nvPr/>
            </p:nvSpPr>
            <p:spPr bwMode="auto">
              <a:xfrm>
                <a:off x="6659" y="2157"/>
                <a:ext cx="52" cy="78"/>
              </a:xfrm>
              <a:custGeom>
                <a:avLst/>
                <a:gdLst>
                  <a:gd name="T0" fmla="*/ 1 w 52"/>
                  <a:gd name="T1" fmla="*/ 37 h 78"/>
                  <a:gd name="T2" fmla="*/ 0 w 52"/>
                  <a:gd name="T3" fmla="*/ 38 h 78"/>
                  <a:gd name="T4" fmla="*/ 11 w 52"/>
                  <a:gd name="T5" fmla="*/ 76 h 78"/>
                  <a:gd name="T6" fmla="*/ 12 w 52"/>
                  <a:gd name="T7" fmla="*/ 77 h 78"/>
                  <a:gd name="T8" fmla="*/ 1 w 52"/>
                  <a:gd name="T9" fmla="*/ 37 h 78"/>
                  <a:gd name="T10" fmla="*/ 52 w 52"/>
                  <a:gd name="T11" fmla="*/ 0 h 78"/>
                  <a:gd name="T12" fmla="*/ 50 w 52"/>
                  <a:gd name="T13" fmla="*/ 2 h 78"/>
                  <a:gd name="T14" fmla="*/ 20 w 52"/>
                  <a:gd name="T15" fmla="*/ 76 h 78"/>
                  <a:gd name="T16" fmla="*/ 19 w 52"/>
                  <a:gd name="T17" fmla="*/ 77 h 78"/>
                  <a:gd name="T18" fmla="*/ 21 w 52"/>
                  <a:gd name="T19" fmla="*/ 78 h 78"/>
                  <a:gd name="T20" fmla="*/ 52 w 52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78">
                    <a:moveTo>
                      <a:pt x="1" y="37"/>
                    </a:moveTo>
                    <a:lnTo>
                      <a:pt x="0" y="38"/>
                    </a:lnTo>
                    <a:lnTo>
                      <a:pt x="11" y="76"/>
                    </a:lnTo>
                    <a:lnTo>
                      <a:pt x="12" y="77"/>
                    </a:lnTo>
                    <a:lnTo>
                      <a:pt x="1" y="37"/>
                    </a:lnTo>
                    <a:close/>
                    <a:moveTo>
                      <a:pt x="52" y="0"/>
                    </a:moveTo>
                    <a:lnTo>
                      <a:pt x="50" y="2"/>
                    </a:lnTo>
                    <a:lnTo>
                      <a:pt x="20" y="76"/>
                    </a:lnTo>
                    <a:lnTo>
                      <a:pt x="19" y="77"/>
                    </a:lnTo>
                    <a:lnTo>
                      <a:pt x="21" y="7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8" name="Freeform 2832"/>
              <p:cNvSpPr>
                <a:spLocks noEditPoints="1"/>
              </p:cNvSpPr>
              <p:nvPr/>
            </p:nvSpPr>
            <p:spPr bwMode="auto">
              <a:xfrm>
                <a:off x="6659" y="2157"/>
                <a:ext cx="52" cy="78"/>
              </a:xfrm>
              <a:custGeom>
                <a:avLst/>
                <a:gdLst>
                  <a:gd name="T0" fmla="*/ 1 w 52"/>
                  <a:gd name="T1" fmla="*/ 37 h 78"/>
                  <a:gd name="T2" fmla="*/ 0 w 52"/>
                  <a:gd name="T3" fmla="*/ 38 h 78"/>
                  <a:gd name="T4" fmla="*/ 11 w 52"/>
                  <a:gd name="T5" fmla="*/ 76 h 78"/>
                  <a:gd name="T6" fmla="*/ 12 w 52"/>
                  <a:gd name="T7" fmla="*/ 77 h 78"/>
                  <a:gd name="T8" fmla="*/ 1 w 52"/>
                  <a:gd name="T9" fmla="*/ 37 h 78"/>
                  <a:gd name="T10" fmla="*/ 52 w 52"/>
                  <a:gd name="T11" fmla="*/ 0 h 78"/>
                  <a:gd name="T12" fmla="*/ 50 w 52"/>
                  <a:gd name="T13" fmla="*/ 2 h 78"/>
                  <a:gd name="T14" fmla="*/ 20 w 52"/>
                  <a:gd name="T15" fmla="*/ 76 h 78"/>
                  <a:gd name="T16" fmla="*/ 19 w 52"/>
                  <a:gd name="T17" fmla="*/ 77 h 78"/>
                  <a:gd name="T18" fmla="*/ 21 w 52"/>
                  <a:gd name="T19" fmla="*/ 78 h 78"/>
                  <a:gd name="T20" fmla="*/ 52 w 52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78">
                    <a:moveTo>
                      <a:pt x="1" y="37"/>
                    </a:moveTo>
                    <a:lnTo>
                      <a:pt x="0" y="38"/>
                    </a:lnTo>
                    <a:lnTo>
                      <a:pt x="11" y="76"/>
                    </a:lnTo>
                    <a:lnTo>
                      <a:pt x="12" y="77"/>
                    </a:lnTo>
                    <a:lnTo>
                      <a:pt x="1" y="37"/>
                    </a:lnTo>
                    <a:moveTo>
                      <a:pt x="52" y="0"/>
                    </a:moveTo>
                    <a:lnTo>
                      <a:pt x="50" y="2"/>
                    </a:lnTo>
                    <a:lnTo>
                      <a:pt x="20" y="76"/>
                    </a:lnTo>
                    <a:lnTo>
                      <a:pt x="19" y="77"/>
                    </a:lnTo>
                    <a:lnTo>
                      <a:pt x="21" y="78"/>
                    </a:lnTo>
                    <a:lnTo>
                      <a:pt x="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9" name="Freeform 2833"/>
              <p:cNvSpPr>
                <a:spLocks noEditPoints="1"/>
              </p:cNvSpPr>
              <p:nvPr/>
            </p:nvSpPr>
            <p:spPr bwMode="auto">
              <a:xfrm>
                <a:off x="6658" y="2156"/>
                <a:ext cx="55" cy="80"/>
              </a:xfrm>
              <a:custGeom>
                <a:avLst/>
                <a:gdLst>
                  <a:gd name="T0" fmla="*/ 12 w 52"/>
                  <a:gd name="T1" fmla="*/ 73 h 76"/>
                  <a:gd name="T2" fmla="*/ 12 w 52"/>
                  <a:gd name="T3" fmla="*/ 75 h 76"/>
                  <a:gd name="T4" fmla="*/ 20 w 52"/>
                  <a:gd name="T5" fmla="*/ 76 h 76"/>
                  <a:gd name="T6" fmla="*/ 21 w 52"/>
                  <a:gd name="T7" fmla="*/ 75 h 76"/>
                  <a:gd name="T8" fmla="*/ 19 w 52"/>
                  <a:gd name="T9" fmla="*/ 74 h 76"/>
                  <a:gd name="T10" fmla="*/ 13 w 52"/>
                  <a:gd name="T11" fmla="*/ 74 h 76"/>
                  <a:gd name="T12" fmla="*/ 12 w 52"/>
                  <a:gd name="T13" fmla="*/ 73 h 76"/>
                  <a:gd name="T14" fmla="*/ 51 w 52"/>
                  <a:gd name="T15" fmla="*/ 0 h 76"/>
                  <a:gd name="T16" fmla="*/ 0 w 52"/>
                  <a:gd name="T17" fmla="*/ 35 h 76"/>
                  <a:gd name="T18" fmla="*/ 1 w 52"/>
                  <a:gd name="T19" fmla="*/ 37 h 76"/>
                  <a:gd name="T20" fmla="*/ 2 w 52"/>
                  <a:gd name="T21" fmla="*/ 36 h 76"/>
                  <a:gd name="T22" fmla="*/ 49 w 52"/>
                  <a:gd name="T23" fmla="*/ 3 h 76"/>
                  <a:gd name="T24" fmla="*/ 51 w 52"/>
                  <a:gd name="T25" fmla="*/ 1 h 76"/>
                  <a:gd name="T26" fmla="*/ 52 w 52"/>
                  <a:gd name="T27" fmla="*/ 0 h 76"/>
                  <a:gd name="T28" fmla="*/ 52 w 52"/>
                  <a:gd name="T29" fmla="*/ 0 h 76"/>
                  <a:gd name="T30" fmla="*/ 51 w 52"/>
                  <a:gd name="T3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2" h="76">
                    <a:moveTo>
                      <a:pt x="12" y="73"/>
                    </a:moveTo>
                    <a:cubicBezTo>
                      <a:pt x="12" y="75"/>
                      <a:pt x="12" y="75"/>
                      <a:pt x="12" y="75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21" y="75"/>
                      <a:pt x="21" y="75"/>
                      <a:pt x="21" y="75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2" y="73"/>
                      <a:pt x="12" y="73"/>
                      <a:pt x="12" y="73"/>
                    </a:cubicBezTo>
                    <a:moveTo>
                      <a:pt x="51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0" name="Freeform 2834"/>
              <p:cNvSpPr/>
              <p:nvPr/>
            </p:nvSpPr>
            <p:spPr bwMode="auto">
              <a:xfrm>
                <a:off x="6711" y="2155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1" name="Freeform 2835"/>
              <p:cNvSpPr>
                <a:spLocks noEditPoints="1"/>
              </p:cNvSpPr>
              <p:nvPr/>
            </p:nvSpPr>
            <p:spPr bwMode="auto">
              <a:xfrm>
                <a:off x="6639" y="2066"/>
                <a:ext cx="155" cy="85"/>
              </a:xfrm>
              <a:custGeom>
                <a:avLst/>
                <a:gdLst>
                  <a:gd name="T0" fmla="*/ 0 w 147"/>
                  <a:gd name="T1" fmla="*/ 40 h 80"/>
                  <a:gd name="T2" fmla="*/ 67 w 147"/>
                  <a:gd name="T3" fmla="*/ 80 h 80"/>
                  <a:gd name="T4" fmla="*/ 70 w 147"/>
                  <a:gd name="T5" fmla="*/ 79 h 80"/>
                  <a:gd name="T6" fmla="*/ 73 w 147"/>
                  <a:gd name="T7" fmla="*/ 79 h 80"/>
                  <a:gd name="T8" fmla="*/ 99 w 147"/>
                  <a:gd name="T9" fmla="*/ 51 h 80"/>
                  <a:gd name="T10" fmla="*/ 0 w 147"/>
                  <a:gd name="T11" fmla="*/ 40 h 80"/>
                  <a:gd name="T12" fmla="*/ 146 w 147"/>
                  <a:gd name="T13" fmla="*/ 0 h 80"/>
                  <a:gd name="T14" fmla="*/ 1 w 147"/>
                  <a:gd name="T15" fmla="*/ 37 h 80"/>
                  <a:gd name="T16" fmla="*/ 102 w 147"/>
                  <a:gd name="T17" fmla="*/ 48 h 80"/>
                  <a:gd name="T18" fmla="*/ 147 w 147"/>
                  <a:gd name="T19" fmla="*/ 1 h 80"/>
                  <a:gd name="T20" fmla="*/ 146 w 14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80">
                    <a:moveTo>
                      <a:pt x="0" y="4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8" y="79"/>
                      <a:pt x="69" y="79"/>
                      <a:pt x="70" y="79"/>
                    </a:cubicBezTo>
                    <a:cubicBezTo>
                      <a:pt x="71" y="79"/>
                      <a:pt x="72" y="79"/>
                      <a:pt x="73" y="79"/>
                    </a:cubicBezTo>
                    <a:cubicBezTo>
                      <a:pt x="99" y="51"/>
                      <a:pt x="99" y="51"/>
                      <a:pt x="99" y="51"/>
                    </a:cubicBezTo>
                    <a:cubicBezTo>
                      <a:pt x="0" y="40"/>
                      <a:pt x="0" y="40"/>
                      <a:pt x="0" y="40"/>
                    </a:cubicBezTo>
                    <a:moveTo>
                      <a:pt x="146" y="0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02" y="48"/>
                      <a:pt x="102" y="48"/>
                      <a:pt x="102" y="48"/>
                    </a:cubicBezTo>
                    <a:cubicBezTo>
                      <a:pt x="147" y="1"/>
                      <a:pt x="147" y="1"/>
                      <a:pt x="147" y="1"/>
                    </a:cubicBezTo>
                    <a:cubicBezTo>
                      <a:pt x="146" y="1"/>
                      <a:pt x="146" y="0"/>
                      <a:pt x="14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2" name="Freeform 2836"/>
              <p:cNvSpPr/>
              <p:nvPr/>
            </p:nvSpPr>
            <p:spPr bwMode="auto">
              <a:xfrm>
                <a:off x="6709" y="2150"/>
                <a:ext cx="7" cy="3"/>
              </a:xfrm>
              <a:custGeom>
                <a:avLst/>
                <a:gdLst>
                  <a:gd name="T0" fmla="*/ 3 w 6"/>
                  <a:gd name="T1" fmla="*/ 0 h 3"/>
                  <a:gd name="T2" fmla="*/ 0 w 6"/>
                  <a:gd name="T3" fmla="*/ 1 h 3"/>
                  <a:gd name="T4" fmla="*/ 3 w 6"/>
                  <a:gd name="T5" fmla="*/ 3 h 3"/>
                  <a:gd name="T6" fmla="*/ 6 w 6"/>
                  <a:gd name="T7" fmla="*/ 0 h 3"/>
                  <a:gd name="T8" fmla="*/ 3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3" name="Freeform 2837"/>
              <p:cNvSpPr/>
              <p:nvPr/>
            </p:nvSpPr>
            <p:spPr bwMode="auto">
              <a:xfrm>
                <a:off x="6793" y="2065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4" name="Freeform 2838"/>
              <p:cNvSpPr/>
              <p:nvPr/>
            </p:nvSpPr>
            <p:spPr bwMode="auto">
              <a:xfrm>
                <a:off x="6639" y="2108"/>
                <a:ext cx="74" cy="45"/>
              </a:xfrm>
              <a:custGeom>
                <a:avLst/>
                <a:gdLst>
                  <a:gd name="T0" fmla="*/ 0 w 74"/>
                  <a:gd name="T1" fmla="*/ 0 h 45"/>
                  <a:gd name="T2" fmla="*/ 74 w 74"/>
                  <a:gd name="T3" fmla="*/ 45 h 45"/>
                  <a:gd name="T4" fmla="*/ 70 w 74"/>
                  <a:gd name="T5" fmla="*/ 43 h 45"/>
                  <a:gd name="T6" fmla="*/ 0 w 74"/>
                  <a:gd name="T7" fmla="*/ 0 h 45"/>
                  <a:gd name="T8" fmla="*/ 0 w 74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5">
                    <a:moveTo>
                      <a:pt x="0" y="0"/>
                    </a:moveTo>
                    <a:lnTo>
                      <a:pt x="74" y="45"/>
                    </a:lnTo>
                    <a:lnTo>
                      <a:pt x="70" y="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5" name="Freeform 2839"/>
              <p:cNvSpPr/>
              <p:nvPr/>
            </p:nvSpPr>
            <p:spPr bwMode="auto">
              <a:xfrm>
                <a:off x="6639" y="2108"/>
                <a:ext cx="74" cy="45"/>
              </a:xfrm>
              <a:custGeom>
                <a:avLst/>
                <a:gdLst>
                  <a:gd name="T0" fmla="*/ 0 w 74"/>
                  <a:gd name="T1" fmla="*/ 0 h 45"/>
                  <a:gd name="T2" fmla="*/ 74 w 74"/>
                  <a:gd name="T3" fmla="*/ 45 h 45"/>
                  <a:gd name="T4" fmla="*/ 70 w 74"/>
                  <a:gd name="T5" fmla="*/ 43 h 45"/>
                  <a:gd name="T6" fmla="*/ 0 w 74"/>
                  <a:gd name="T7" fmla="*/ 0 h 45"/>
                  <a:gd name="T8" fmla="*/ 0 w 74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5">
                    <a:moveTo>
                      <a:pt x="0" y="0"/>
                    </a:moveTo>
                    <a:lnTo>
                      <a:pt x="74" y="45"/>
                    </a:lnTo>
                    <a:lnTo>
                      <a:pt x="70" y="4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6" name="Freeform 2840"/>
              <p:cNvSpPr>
                <a:spLocks noEditPoints="1"/>
              </p:cNvSpPr>
              <p:nvPr/>
            </p:nvSpPr>
            <p:spPr bwMode="auto">
              <a:xfrm>
                <a:off x="6634" y="2064"/>
                <a:ext cx="165" cy="91"/>
              </a:xfrm>
              <a:custGeom>
                <a:avLst/>
                <a:gdLst>
                  <a:gd name="T0" fmla="*/ 0 w 165"/>
                  <a:gd name="T1" fmla="*/ 43 h 91"/>
                  <a:gd name="T2" fmla="*/ 79 w 165"/>
                  <a:gd name="T3" fmla="*/ 91 h 91"/>
                  <a:gd name="T4" fmla="*/ 111 w 165"/>
                  <a:gd name="T5" fmla="*/ 56 h 91"/>
                  <a:gd name="T6" fmla="*/ 109 w 165"/>
                  <a:gd name="T7" fmla="*/ 56 h 91"/>
                  <a:gd name="T8" fmla="*/ 82 w 165"/>
                  <a:gd name="T9" fmla="*/ 86 h 91"/>
                  <a:gd name="T10" fmla="*/ 79 w 165"/>
                  <a:gd name="T11" fmla="*/ 89 h 91"/>
                  <a:gd name="T12" fmla="*/ 5 w 165"/>
                  <a:gd name="T13" fmla="*/ 44 h 91"/>
                  <a:gd name="T14" fmla="*/ 0 w 165"/>
                  <a:gd name="T15" fmla="*/ 43 h 91"/>
                  <a:gd name="T16" fmla="*/ 165 w 165"/>
                  <a:gd name="T17" fmla="*/ 0 h 91"/>
                  <a:gd name="T18" fmla="*/ 162 w 165"/>
                  <a:gd name="T19" fmla="*/ 1 h 91"/>
                  <a:gd name="T20" fmla="*/ 160 w 165"/>
                  <a:gd name="T21" fmla="*/ 3 h 91"/>
                  <a:gd name="T22" fmla="*/ 112 w 165"/>
                  <a:gd name="T23" fmla="*/ 53 h 91"/>
                  <a:gd name="T24" fmla="*/ 114 w 165"/>
                  <a:gd name="T25" fmla="*/ 54 h 91"/>
                  <a:gd name="T26" fmla="*/ 165 w 165"/>
                  <a:gd name="T2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5" h="91">
                    <a:moveTo>
                      <a:pt x="0" y="43"/>
                    </a:moveTo>
                    <a:lnTo>
                      <a:pt x="79" y="91"/>
                    </a:lnTo>
                    <a:lnTo>
                      <a:pt x="111" y="56"/>
                    </a:lnTo>
                    <a:lnTo>
                      <a:pt x="109" y="56"/>
                    </a:lnTo>
                    <a:lnTo>
                      <a:pt x="82" y="86"/>
                    </a:lnTo>
                    <a:lnTo>
                      <a:pt x="79" y="89"/>
                    </a:lnTo>
                    <a:lnTo>
                      <a:pt x="5" y="44"/>
                    </a:lnTo>
                    <a:lnTo>
                      <a:pt x="0" y="43"/>
                    </a:lnTo>
                    <a:close/>
                    <a:moveTo>
                      <a:pt x="165" y="0"/>
                    </a:moveTo>
                    <a:lnTo>
                      <a:pt x="162" y="1"/>
                    </a:lnTo>
                    <a:lnTo>
                      <a:pt x="160" y="3"/>
                    </a:lnTo>
                    <a:lnTo>
                      <a:pt x="112" y="53"/>
                    </a:lnTo>
                    <a:lnTo>
                      <a:pt x="114" y="54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7" name="Freeform 2841"/>
              <p:cNvSpPr>
                <a:spLocks noEditPoints="1"/>
              </p:cNvSpPr>
              <p:nvPr/>
            </p:nvSpPr>
            <p:spPr bwMode="auto">
              <a:xfrm>
                <a:off x="6634" y="2064"/>
                <a:ext cx="165" cy="91"/>
              </a:xfrm>
              <a:custGeom>
                <a:avLst/>
                <a:gdLst>
                  <a:gd name="T0" fmla="*/ 0 w 165"/>
                  <a:gd name="T1" fmla="*/ 43 h 91"/>
                  <a:gd name="T2" fmla="*/ 79 w 165"/>
                  <a:gd name="T3" fmla="*/ 91 h 91"/>
                  <a:gd name="T4" fmla="*/ 111 w 165"/>
                  <a:gd name="T5" fmla="*/ 56 h 91"/>
                  <a:gd name="T6" fmla="*/ 109 w 165"/>
                  <a:gd name="T7" fmla="*/ 56 h 91"/>
                  <a:gd name="T8" fmla="*/ 82 w 165"/>
                  <a:gd name="T9" fmla="*/ 86 h 91"/>
                  <a:gd name="T10" fmla="*/ 79 w 165"/>
                  <a:gd name="T11" fmla="*/ 89 h 91"/>
                  <a:gd name="T12" fmla="*/ 5 w 165"/>
                  <a:gd name="T13" fmla="*/ 44 h 91"/>
                  <a:gd name="T14" fmla="*/ 0 w 165"/>
                  <a:gd name="T15" fmla="*/ 43 h 91"/>
                  <a:gd name="T16" fmla="*/ 165 w 165"/>
                  <a:gd name="T17" fmla="*/ 0 h 91"/>
                  <a:gd name="T18" fmla="*/ 162 w 165"/>
                  <a:gd name="T19" fmla="*/ 1 h 91"/>
                  <a:gd name="T20" fmla="*/ 160 w 165"/>
                  <a:gd name="T21" fmla="*/ 3 h 91"/>
                  <a:gd name="T22" fmla="*/ 112 w 165"/>
                  <a:gd name="T23" fmla="*/ 53 h 91"/>
                  <a:gd name="T24" fmla="*/ 114 w 165"/>
                  <a:gd name="T25" fmla="*/ 54 h 91"/>
                  <a:gd name="T26" fmla="*/ 165 w 165"/>
                  <a:gd name="T2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5" h="91">
                    <a:moveTo>
                      <a:pt x="0" y="43"/>
                    </a:moveTo>
                    <a:lnTo>
                      <a:pt x="79" y="91"/>
                    </a:lnTo>
                    <a:lnTo>
                      <a:pt x="111" y="56"/>
                    </a:lnTo>
                    <a:lnTo>
                      <a:pt x="109" y="56"/>
                    </a:lnTo>
                    <a:lnTo>
                      <a:pt x="82" y="86"/>
                    </a:lnTo>
                    <a:lnTo>
                      <a:pt x="79" y="89"/>
                    </a:lnTo>
                    <a:lnTo>
                      <a:pt x="5" y="44"/>
                    </a:lnTo>
                    <a:lnTo>
                      <a:pt x="0" y="43"/>
                    </a:lnTo>
                    <a:moveTo>
                      <a:pt x="165" y="0"/>
                    </a:moveTo>
                    <a:lnTo>
                      <a:pt x="162" y="1"/>
                    </a:lnTo>
                    <a:lnTo>
                      <a:pt x="160" y="3"/>
                    </a:lnTo>
                    <a:lnTo>
                      <a:pt x="112" y="53"/>
                    </a:lnTo>
                    <a:lnTo>
                      <a:pt x="114" y="54"/>
                    </a:lnTo>
                    <a:lnTo>
                      <a:pt x="16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8" name="Freeform 2842"/>
              <p:cNvSpPr/>
              <p:nvPr/>
            </p:nvSpPr>
            <p:spPr bwMode="auto">
              <a:xfrm>
                <a:off x="6631" y="2062"/>
                <a:ext cx="169" cy="58"/>
              </a:xfrm>
              <a:custGeom>
                <a:avLst/>
                <a:gdLst>
                  <a:gd name="T0" fmla="*/ 169 w 169"/>
                  <a:gd name="T1" fmla="*/ 0 h 58"/>
                  <a:gd name="T2" fmla="*/ 0 w 169"/>
                  <a:gd name="T3" fmla="*/ 43 h 58"/>
                  <a:gd name="T4" fmla="*/ 3 w 169"/>
                  <a:gd name="T5" fmla="*/ 45 h 58"/>
                  <a:gd name="T6" fmla="*/ 8 w 169"/>
                  <a:gd name="T7" fmla="*/ 46 h 58"/>
                  <a:gd name="T8" fmla="*/ 8 w 169"/>
                  <a:gd name="T9" fmla="*/ 46 h 58"/>
                  <a:gd name="T10" fmla="*/ 112 w 169"/>
                  <a:gd name="T11" fmla="*/ 58 h 58"/>
                  <a:gd name="T12" fmla="*/ 114 w 169"/>
                  <a:gd name="T13" fmla="*/ 58 h 58"/>
                  <a:gd name="T14" fmla="*/ 117 w 169"/>
                  <a:gd name="T15" fmla="*/ 56 h 58"/>
                  <a:gd name="T16" fmla="*/ 115 w 169"/>
                  <a:gd name="T17" fmla="*/ 55 h 58"/>
                  <a:gd name="T18" fmla="*/ 9 w 169"/>
                  <a:gd name="T19" fmla="*/ 43 h 58"/>
                  <a:gd name="T20" fmla="*/ 162 w 169"/>
                  <a:gd name="T21" fmla="*/ 4 h 58"/>
                  <a:gd name="T22" fmla="*/ 165 w 169"/>
                  <a:gd name="T23" fmla="*/ 3 h 58"/>
                  <a:gd name="T24" fmla="*/ 168 w 169"/>
                  <a:gd name="T25" fmla="*/ 2 h 58"/>
                  <a:gd name="T26" fmla="*/ 169 w 169"/>
                  <a:gd name="T2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9" h="58">
                    <a:moveTo>
                      <a:pt x="169" y="0"/>
                    </a:moveTo>
                    <a:lnTo>
                      <a:pt x="0" y="43"/>
                    </a:lnTo>
                    <a:lnTo>
                      <a:pt x="3" y="45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112" y="58"/>
                    </a:lnTo>
                    <a:lnTo>
                      <a:pt x="114" y="58"/>
                    </a:lnTo>
                    <a:lnTo>
                      <a:pt x="117" y="56"/>
                    </a:lnTo>
                    <a:lnTo>
                      <a:pt x="115" y="55"/>
                    </a:lnTo>
                    <a:lnTo>
                      <a:pt x="9" y="43"/>
                    </a:lnTo>
                    <a:lnTo>
                      <a:pt x="162" y="4"/>
                    </a:lnTo>
                    <a:lnTo>
                      <a:pt x="165" y="3"/>
                    </a:lnTo>
                    <a:lnTo>
                      <a:pt x="168" y="2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9" name="Freeform 2843"/>
              <p:cNvSpPr/>
              <p:nvPr/>
            </p:nvSpPr>
            <p:spPr bwMode="auto">
              <a:xfrm>
                <a:off x="6631" y="2062"/>
                <a:ext cx="169" cy="58"/>
              </a:xfrm>
              <a:custGeom>
                <a:avLst/>
                <a:gdLst>
                  <a:gd name="T0" fmla="*/ 169 w 169"/>
                  <a:gd name="T1" fmla="*/ 0 h 58"/>
                  <a:gd name="T2" fmla="*/ 0 w 169"/>
                  <a:gd name="T3" fmla="*/ 43 h 58"/>
                  <a:gd name="T4" fmla="*/ 3 w 169"/>
                  <a:gd name="T5" fmla="*/ 45 h 58"/>
                  <a:gd name="T6" fmla="*/ 8 w 169"/>
                  <a:gd name="T7" fmla="*/ 46 h 58"/>
                  <a:gd name="T8" fmla="*/ 8 w 169"/>
                  <a:gd name="T9" fmla="*/ 46 h 58"/>
                  <a:gd name="T10" fmla="*/ 112 w 169"/>
                  <a:gd name="T11" fmla="*/ 58 h 58"/>
                  <a:gd name="T12" fmla="*/ 114 w 169"/>
                  <a:gd name="T13" fmla="*/ 58 h 58"/>
                  <a:gd name="T14" fmla="*/ 117 w 169"/>
                  <a:gd name="T15" fmla="*/ 56 h 58"/>
                  <a:gd name="T16" fmla="*/ 115 w 169"/>
                  <a:gd name="T17" fmla="*/ 55 h 58"/>
                  <a:gd name="T18" fmla="*/ 9 w 169"/>
                  <a:gd name="T19" fmla="*/ 43 h 58"/>
                  <a:gd name="T20" fmla="*/ 162 w 169"/>
                  <a:gd name="T21" fmla="*/ 4 h 58"/>
                  <a:gd name="T22" fmla="*/ 165 w 169"/>
                  <a:gd name="T23" fmla="*/ 3 h 58"/>
                  <a:gd name="T24" fmla="*/ 168 w 169"/>
                  <a:gd name="T25" fmla="*/ 2 h 58"/>
                  <a:gd name="T26" fmla="*/ 169 w 169"/>
                  <a:gd name="T2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9" h="58">
                    <a:moveTo>
                      <a:pt x="169" y="0"/>
                    </a:moveTo>
                    <a:lnTo>
                      <a:pt x="0" y="43"/>
                    </a:lnTo>
                    <a:lnTo>
                      <a:pt x="3" y="45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112" y="58"/>
                    </a:lnTo>
                    <a:lnTo>
                      <a:pt x="114" y="58"/>
                    </a:lnTo>
                    <a:lnTo>
                      <a:pt x="117" y="56"/>
                    </a:lnTo>
                    <a:lnTo>
                      <a:pt x="115" y="55"/>
                    </a:lnTo>
                    <a:lnTo>
                      <a:pt x="9" y="43"/>
                    </a:lnTo>
                    <a:lnTo>
                      <a:pt x="162" y="4"/>
                    </a:lnTo>
                    <a:lnTo>
                      <a:pt x="165" y="3"/>
                    </a:lnTo>
                    <a:lnTo>
                      <a:pt x="168" y="2"/>
                    </a:lnTo>
                    <a:lnTo>
                      <a:pt x="1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0" name="Freeform 2844"/>
              <p:cNvSpPr/>
              <p:nvPr/>
            </p:nvSpPr>
            <p:spPr bwMode="auto">
              <a:xfrm>
                <a:off x="6739" y="2322"/>
                <a:ext cx="76" cy="155"/>
              </a:xfrm>
              <a:custGeom>
                <a:avLst/>
                <a:gdLst>
                  <a:gd name="T0" fmla="*/ 71 w 72"/>
                  <a:gd name="T1" fmla="*/ 0 h 147"/>
                  <a:gd name="T2" fmla="*/ 16 w 72"/>
                  <a:gd name="T3" fmla="*/ 40 h 147"/>
                  <a:gd name="T4" fmla="*/ 17 w 72"/>
                  <a:gd name="T5" fmla="*/ 44 h 147"/>
                  <a:gd name="T6" fmla="*/ 8 w 72"/>
                  <a:gd name="T7" fmla="*/ 53 h 147"/>
                  <a:gd name="T8" fmla="*/ 0 w 72"/>
                  <a:gd name="T9" fmla="*/ 147 h 147"/>
                  <a:gd name="T10" fmla="*/ 0 w 72"/>
                  <a:gd name="T11" fmla="*/ 147 h 147"/>
                  <a:gd name="T12" fmla="*/ 72 w 72"/>
                  <a:gd name="T13" fmla="*/ 0 h 147"/>
                  <a:gd name="T14" fmla="*/ 71 w 72"/>
                  <a:gd name="T1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47">
                    <a:moveTo>
                      <a:pt x="71" y="0"/>
                    </a:move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1"/>
                      <a:pt x="17" y="43"/>
                      <a:pt x="17" y="44"/>
                    </a:cubicBezTo>
                    <a:cubicBezTo>
                      <a:pt x="17" y="49"/>
                      <a:pt x="13" y="53"/>
                      <a:pt x="8" y="5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1" y="0"/>
                      <a:pt x="7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1" name="Freeform 2845"/>
              <p:cNvSpPr/>
              <p:nvPr/>
            </p:nvSpPr>
            <p:spPr bwMode="auto">
              <a:xfrm>
                <a:off x="6747" y="2364"/>
                <a:ext cx="10" cy="14"/>
              </a:xfrm>
              <a:custGeom>
                <a:avLst/>
                <a:gdLst>
                  <a:gd name="T0" fmla="*/ 8 w 9"/>
                  <a:gd name="T1" fmla="*/ 0 h 13"/>
                  <a:gd name="T2" fmla="*/ 1 w 9"/>
                  <a:gd name="T3" fmla="*/ 5 h 13"/>
                  <a:gd name="T4" fmla="*/ 0 w 9"/>
                  <a:gd name="T5" fmla="*/ 13 h 13"/>
                  <a:gd name="T6" fmla="*/ 9 w 9"/>
                  <a:gd name="T7" fmla="*/ 4 h 13"/>
                  <a:gd name="T8" fmla="*/ 8 w 9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8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13"/>
                      <a:pt x="9" y="9"/>
                      <a:pt x="9" y="4"/>
                    </a:cubicBezTo>
                    <a:cubicBezTo>
                      <a:pt x="9" y="3"/>
                      <a:pt x="8" y="1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2" name="Freeform 2846"/>
              <p:cNvSpPr/>
              <p:nvPr/>
            </p:nvSpPr>
            <p:spPr bwMode="auto">
              <a:xfrm>
                <a:off x="6739" y="24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3" name="Freeform 2847"/>
              <p:cNvSpPr/>
              <p:nvPr/>
            </p:nvSpPr>
            <p:spPr bwMode="auto">
              <a:xfrm>
                <a:off x="6814" y="232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4" name="Freeform 2848"/>
              <p:cNvSpPr>
                <a:spLocks noEditPoints="1"/>
              </p:cNvSpPr>
              <p:nvPr/>
            </p:nvSpPr>
            <p:spPr bwMode="auto">
              <a:xfrm>
                <a:off x="6737" y="2316"/>
                <a:ext cx="82" cy="168"/>
              </a:xfrm>
              <a:custGeom>
                <a:avLst/>
                <a:gdLst>
                  <a:gd name="T0" fmla="*/ 73 w 78"/>
                  <a:gd name="T1" fmla="*/ 5 h 159"/>
                  <a:gd name="T2" fmla="*/ 74 w 78"/>
                  <a:gd name="T3" fmla="*/ 4 h 159"/>
                  <a:gd name="T4" fmla="*/ 74 w 78"/>
                  <a:gd name="T5" fmla="*/ 5 h 159"/>
                  <a:gd name="T6" fmla="*/ 2 w 78"/>
                  <a:gd name="T7" fmla="*/ 152 h 159"/>
                  <a:gd name="T8" fmla="*/ 2 w 78"/>
                  <a:gd name="T9" fmla="*/ 152 h 159"/>
                  <a:gd name="T10" fmla="*/ 2 w 78"/>
                  <a:gd name="T11" fmla="*/ 152 h 159"/>
                  <a:gd name="T12" fmla="*/ 10 w 78"/>
                  <a:gd name="T13" fmla="*/ 58 h 159"/>
                  <a:gd name="T14" fmla="*/ 11 w 78"/>
                  <a:gd name="T15" fmla="*/ 50 h 159"/>
                  <a:gd name="T16" fmla="*/ 18 w 78"/>
                  <a:gd name="T17" fmla="*/ 45 h 159"/>
                  <a:gd name="T18" fmla="*/ 73 w 78"/>
                  <a:gd name="T19" fmla="*/ 5 h 159"/>
                  <a:gd name="T20" fmla="*/ 78 w 78"/>
                  <a:gd name="T21" fmla="*/ 0 h 159"/>
                  <a:gd name="T22" fmla="*/ 10 w 78"/>
                  <a:gd name="T23" fmla="*/ 49 h 159"/>
                  <a:gd name="T24" fmla="*/ 0 w 78"/>
                  <a:gd name="T25" fmla="*/ 158 h 159"/>
                  <a:gd name="T26" fmla="*/ 0 w 78"/>
                  <a:gd name="T27" fmla="*/ 159 h 159"/>
                  <a:gd name="T28" fmla="*/ 78 w 78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59">
                    <a:moveTo>
                      <a:pt x="73" y="5"/>
                    </a:moveTo>
                    <a:cubicBezTo>
                      <a:pt x="74" y="4"/>
                      <a:pt x="74" y="4"/>
                      <a:pt x="74" y="4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73" y="5"/>
                      <a:pt x="73" y="5"/>
                      <a:pt x="73" y="5"/>
                    </a:cubicBezTo>
                    <a:moveTo>
                      <a:pt x="78" y="0"/>
                    </a:moveTo>
                    <a:cubicBezTo>
                      <a:pt x="10" y="49"/>
                      <a:pt x="10" y="49"/>
                      <a:pt x="10" y="49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5" name="Freeform 2849"/>
              <p:cNvSpPr/>
              <p:nvPr/>
            </p:nvSpPr>
            <p:spPr bwMode="auto">
              <a:xfrm>
                <a:off x="6736" y="248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6" name="Freeform 2850"/>
              <p:cNvSpPr/>
              <p:nvPr/>
            </p:nvSpPr>
            <p:spPr bwMode="auto">
              <a:xfrm>
                <a:off x="6654" y="2491"/>
                <a:ext cx="76" cy="122"/>
              </a:xfrm>
              <a:custGeom>
                <a:avLst/>
                <a:gdLst>
                  <a:gd name="T0" fmla="*/ 70 w 72"/>
                  <a:gd name="T1" fmla="*/ 0 h 116"/>
                  <a:gd name="T2" fmla="*/ 22 w 72"/>
                  <a:gd name="T3" fmla="*/ 22 h 116"/>
                  <a:gd name="T4" fmla="*/ 22 w 72"/>
                  <a:gd name="T5" fmla="*/ 24 h 116"/>
                  <a:gd name="T6" fmla="*/ 12 w 72"/>
                  <a:gd name="T7" fmla="*/ 34 h 116"/>
                  <a:gd name="T8" fmla="*/ 0 w 72"/>
                  <a:gd name="T9" fmla="*/ 116 h 116"/>
                  <a:gd name="T10" fmla="*/ 29 w 72"/>
                  <a:gd name="T11" fmla="*/ 69 h 116"/>
                  <a:gd name="T12" fmla="*/ 27 w 72"/>
                  <a:gd name="T13" fmla="*/ 65 h 116"/>
                  <a:gd name="T14" fmla="*/ 32 w 72"/>
                  <a:gd name="T15" fmla="*/ 59 h 116"/>
                  <a:gd name="T16" fmla="*/ 35 w 72"/>
                  <a:gd name="T17" fmla="*/ 60 h 116"/>
                  <a:gd name="T18" fmla="*/ 72 w 72"/>
                  <a:gd name="T19" fmla="*/ 1 h 116"/>
                  <a:gd name="T20" fmla="*/ 70 w 72"/>
                  <a:gd name="T2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6">
                    <a:moveTo>
                      <a:pt x="70" y="0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3"/>
                      <a:pt x="22" y="24"/>
                    </a:cubicBezTo>
                    <a:cubicBezTo>
                      <a:pt x="22" y="30"/>
                      <a:pt x="18" y="34"/>
                      <a:pt x="12" y="34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8" y="68"/>
                      <a:pt x="27" y="67"/>
                      <a:pt x="27" y="65"/>
                    </a:cubicBezTo>
                    <a:cubicBezTo>
                      <a:pt x="27" y="62"/>
                      <a:pt x="29" y="59"/>
                      <a:pt x="32" y="59"/>
                    </a:cubicBezTo>
                    <a:cubicBezTo>
                      <a:pt x="33" y="59"/>
                      <a:pt x="34" y="60"/>
                      <a:pt x="35" y="60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1" y="1"/>
                      <a:pt x="71" y="0"/>
                      <a:pt x="7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7" name="Freeform 2851"/>
              <p:cNvSpPr/>
              <p:nvPr/>
            </p:nvSpPr>
            <p:spPr bwMode="auto">
              <a:xfrm>
                <a:off x="6683" y="2553"/>
                <a:ext cx="8" cy="10"/>
              </a:xfrm>
              <a:custGeom>
                <a:avLst/>
                <a:gdLst>
                  <a:gd name="T0" fmla="*/ 5 w 8"/>
                  <a:gd name="T1" fmla="*/ 0 h 10"/>
                  <a:gd name="T2" fmla="*/ 0 w 8"/>
                  <a:gd name="T3" fmla="*/ 6 h 10"/>
                  <a:gd name="T4" fmla="*/ 2 w 8"/>
                  <a:gd name="T5" fmla="*/ 10 h 10"/>
                  <a:gd name="T6" fmla="*/ 8 w 8"/>
                  <a:gd name="T7" fmla="*/ 1 h 10"/>
                  <a:gd name="T8" fmla="*/ 5 w 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6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8" name="Freeform 2852"/>
              <p:cNvSpPr/>
              <p:nvPr/>
            </p:nvSpPr>
            <p:spPr bwMode="auto">
              <a:xfrm>
                <a:off x="6667" y="2514"/>
                <a:ext cx="11" cy="12"/>
              </a:xfrm>
              <a:custGeom>
                <a:avLst/>
                <a:gdLst>
                  <a:gd name="T0" fmla="*/ 10 w 10"/>
                  <a:gd name="T1" fmla="*/ 0 h 12"/>
                  <a:gd name="T2" fmla="*/ 2 w 10"/>
                  <a:gd name="T3" fmla="*/ 3 h 12"/>
                  <a:gd name="T4" fmla="*/ 0 w 10"/>
                  <a:gd name="T5" fmla="*/ 12 h 12"/>
                  <a:gd name="T6" fmla="*/ 10 w 10"/>
                  <a:gd name="T7" fmla="*/ 2 h 12"/>
                  <a:gd name="T8" fmla="*/ 10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10" y="0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10" y="8"/>
                      <a:pt x="10" y="2"/>
                    </a:cubicBezTo>
                    <a:cubicBezTo>
                      <a:pt x="10" y="1"/>
                      <a:pt x="10" y="0"/>
                      <a:pt x="1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9" name="Freeform 2853"/>
              <p:cNvSpPr/>
              <p:nvPr/>
            </p:nvSpPr>
            <p:spPr bwMode="auto">
              <a:xfrm>
                <a:off x="6728" y="2488"/>
                <a:ext cx="4" cy="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0" name="Freeform 2854"/>
              <p:cNvSpPr>
                <a:spLocks noEditPoints="1"/>
              </p:cNvSpPr>
              <p:nvPr/>
            </p:nvSpPr>
            <p:spPr bwMode="auto">
              <a:xfrm>
                <a:off x="6652" y="2485"/>
                <a:ext cx="84" cy="133"/>
              </a:xfrm>
              <a:custGeom>
                <a:avLst/>
                <a:gdLst>
                  <a:gd name="T0" fmla="*/ 72 w 79"/>
                  <a:gd name="T1" fmla="*/ 5 h 126"/>
                  <a:gd name="T2" fmla="*/ 75 w 79"/>
                  <a:gd name="T3" fmla="*/ 3 h 126"/>
                  <a:gd name="T4" fmla="*/ 74 w 79"/>
                  <a:gd name="T5" fmla="*/ 6 h 126"/>
                  <a:gd name="T6" fmla="*/ 37 w 79"/>
                  <a:gd name="T7" fmla="*/ 65 h 126"/>
                  <a:gd name="T8" fmla="*/ 31 w 79"/>
                  <a:gd name="T9" fmla="*/ 74 h 126"/>
                  <a:gd name="T10" fmla="*/ 2 w 79"/>
                  <a:gd name="T11" fmla="*/ 121 h 126"/>
                  <a:gd name="T12" fmla="*/ 14 w 79"/>
                  <a:gd name="T13" fmla="*/ 39 h 126"/>
                  <a:gd name="T14" fmla="*/ 16 w 79"/>
                  <a:gd name="T15" fmla="*/ 30 h 126"/>
                  <a:gd name="T16" fmla="*/ 24 w 79"/>
                  <a:gd name="T17" fmla="*/ 27 h 126"/>
                  <a:gd name="T18" fmla="*/ 72 w 79"/>
                  <a:gd name="T19" fmla="*/ 5 h 126"/>
                  <a:gd name="T20" fmla="*/ 79 w 79"/>
                  <a:gd name="T21" fmla="*/ 0 h 126"/>
                  <a:gd name="T22" fmla="*/ 14 w 79"/>
                  <a:gd name="T23" fmla="*/ 29 h 126"/>
                  <a:gd name="T24" fmla="*/ 0 w 79"/>
                  <a:gd name="T25" fmla="*/ 126 h 126"/>
                  <a:gd name="T26" fmla="*/ 0 w 79"/>
                  <a:gd name="T27" fmla="*/ 126 h 126"/>
                  <a:gd name="T28" fmla="*/ 0 w 79"/>
                  <a:gd name="T29" fmla="*/ 126 h 126"/>
                  <a:gd name="T30" fmla="*/ 79 w 79"/>
                  <a:gd name="T31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" h="126">
                    <a:moveTo>
                      <a:pt x="72" y="5"/>
                    </a:moveTo>
                    <a:cubicBezTo>
                      <a:pt x="75" y="3"/>
                      <a:pt x="75" y="3"/>
                      <a:pt x="75" y="3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72" y="5"/>
                      <a:pt x="72" y="5"/>
                      <a:pt x="72" y="5"/>
                    </a:cubicBezTo>
                    <a:moveTo>
                      <a:pt x="79" y="0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1" name="Freeform 2855"/>
              <p:cNvSpPr/>
              <p:nvPr/>
            </p:nvSpPr>
            <p:spPr bwMode="auto">
              <a:xfrm>
                <a:off x="6652" y="261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2" name="Freeform 2856"/>
              <p:cNvSpPr/>
              <p:nvPr/>
            </p:nvSpPr>
            <p:spPr bwMode="auto">
              <a:xfrm>
                <a:off x="6597" y="2629"/>
                <a:ext cx="51" cy="94"/>
              </a:xfrm>
              <a:custGeom>
                <a:avLst/>
                <a:gdLst>
                  <a:gd name="T0" fmla="*/ 48 w 48"/>
                  <a:gd name="T1" fmla="*/ 0 h 89"/>
                  <a:gd name="T2" fmla="*/ 0 w 48"/>
                  <a:gd name="T3" fmla="*/ 73 h 89"/>
                  <a:gd name="T4" fmla="*/ 18 w 48"/>
                  <a:gd name="T5" fmla="*/ 89 h 89"/>
                  <a:gd name="T6" fmla="*/ 23 w 48"/>
                  <a:gd name="T7" fmla="*/ 88 h 89"/>
                  <a:gd name="T8" fmla="*/ 23 w 48"/>
                  <a:gd name="T9" fmla="*/ 88 h 89"/>
                  <a:gd name="T10" fmla="*/ 48 w 48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9">
                    <a:moveTo>
                      <a:pt x="48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9" y="88"/>
                      <a:pt x="21" y="88"/>
                      <a:pt x="23" y="88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3" name="Freeform 2857"/>
              <p:cNvSpPr/>
              <p:nvPr/>
            </p:nvSpPr>
            <p:spPr bwMode="auto">
              <a:xfrm>
                <a:off x="6616" y="2722"/>
                <a:ext cx="6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1 h 5"/>
                  <a:gd name="T4" fmla="*/ 4 w 5"/>
                  <a:gd name="T5" fmla="*/ 5 h 5"/>
                  <a:gd name="T6" fmla="*/ 5 w 5"/>
                  <a:gd name="T7" fmla="*/ 0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4" name="Freeform 2858"/>
              <p:cNvSpPr/>
              <p:nvPr/>
            </p:nvSpPr>
            <p:spPr bwMode="auto">
              <a:xfrm>
                <a:off x="6596" y="2619"/>
                <a:ext cx="56" cy="109"/>
              </a:xfrm>
              <a:custGeom>
                <a:avLst/>
                <a:gdLst>
                  <a:gd name="T0" fmla="*/ 56 w 56"/>
                  <a:gd name="T1" fmla="*/ 0 h 109"/>
                  <a:gd name="T2" fmla="*/ 0 w 56"/>
                  <a:gd name="T3" fmla="*/ 86 h 109"/>
                  <a:gd name="T4" fmla="*/ 1 w 56"/>
                  <a:gd name="T5" fmla="*/ 87 h 109"/>
                  <a:gd name="T6" fmla="*/ 52 w 56"/>
                  <a:gd name="T7" fmla="*/ 10 h 109"/>
                  <a:gd name="T8" fmla="*/ 26 w 56"/>
                  <a:gd name="T9" fmla="*/ 103 h 109"/>
                  <a:gd name="T10" fmla="*/ 25 w 56"/>
                  <a:gd name="T11" fmla="*/ 108 h 109"/>
                  <a:gd name="T12" fmla="*/ 26 w 56"/>
                  <a:gd name="T13" fmla="*/ 109 h 109"/>
                  <a:gd name="T14" fmla="*/ 56 w 56"/>
                  <a:gd name="T1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09">
                    <a:moveTo>
                      <a:pt x="56" y="0"/>
                    </a:moveTo>
                    <a:lnTo>
                      <a:pt x="0" y="86"/>
                    </a:lnTo>
                    <a:lnTo>
                      <a:pt x="1" y="87"/>
                    </a:lnTo>
                    <a:lnTo>
                      <a:pt x="52" y="10"/>
                    </a:lnTo>
                    <a:lnTo>
                      <a:pt x="26" y="103"/>
                    </a:lnTo>
                    <a:lnTo>
                      <a:pt x="25" y="108"/>
                    </a:lnTo>
                    <a:lnTo>
                      <a:pt x="26" y="10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5" name="Freeform 2859"/>
              <p:cNvSpPr/>
              <p:nvPr/>
            </p:nvSpPr>
            <p:spPr bwMode="auto">
              <a:xfrm>
                <a:off x="6596" y="2619"/>
                <a:ext cx="56" cy="109"/>
              </a:xfrm>
              <a:custGeom>
                <a:avLst/>
                <a:gdLst>
                  <a:gd name="T0" fmla="*/ 56 w 56"/>
                  <a:gd name="T1" fmla="*/ 0 h 109"/>
                  <a:gd name="T2" fmla="*/ 0 w 56"/>
                  <a:gd name="T3" fmla="*/ 86 h 109"/>
                  <a:gd name="T4" fmla="*/ 1 w 56"/>
                  <a:gd name="T5" fmla="*/ 87 h 109"/>
                  <a:gd name="T6" fmla="*/ 52 w 56"/>
                  <a:gd name="T7" fmla="*/ 10 h 109"/>
                  <a:gd name="T8" fmla="*/ 26 w 56"/>
                  <a:gd name="T9" fmla="*/ 103 h 109"/>
                  <a:gd name="T10" fmla="*/ 25 w 56"/>
                  <a:gd name="T11" fmla="*/ 108 h 109"/>
                  <a:gd name="T12" fmla="*/ 26 w 56"/>
                  <a:gd name="T13" fmla="*/ 109 h 109"/>
                  <a:gd name="T14" fmla="*/ 56 w 56"/>
                  <a:gd name="T1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09">
                    <a:moveTo>
                      <a:pt x="56" y="0"/>
                    </a:moveTo>
                    <a:lnTo>
                      <a:pt x="0" y="86"/>
                    </a:lnTo>
                    <a:lnTo>
                      <a:pt x="1" y="87"/>
                    </a:lnTo>
                    <a:lnTo>
                      <a:pt x="52" y="10"/>
                    </a:lnTo>
                    <a:lnTo>
                      <a:pt x="26" y="103"/>
                    </a:lnTo>
                    <a:lnTo>
                      <a:pt x="25" y="108"/>
                    </a:lnTo>
                    <a:lnTo>
                      <a:pt x="26" y="109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6" name="Freeform 2860"/>
              <p:cNvSpPr/>
              <p:nvPr/>
            </p:nvSpPr>
            <p:spPr bwMode="auto">
              <a:xfrm>
                <a:off x="6595" y="2705"/>
                <a:ext cx="27" cy="23"/>
              </a:xfrm>
              <a:custGeom>
                <a:avLst/>
                <a:gdLst>
                  <a:gd name="T0" fmla="*/ 1 w 25"/>
                  <a:gd name="T1" fmla="*/ 0 h 22"/>
                  <a:gd name="T2" fmla="*/ 0 w 25"/>
                  <a:gd name="T3" fmla="*/ 1 h 22"/>
                  <a:gd name="T4" fmla="*/ 23 w 25"/>
                  <a:gd name="T5" fmla="*/ 22 h 22"/>
                  <a:gd name="T6" fmla="*/ 25 w 25"/>
                  <a:gd name="T7" fmla="*/ 22 h 22"/>
                  <a:gd name="T8" fmla="*/ 25 w 25"/>
                  <a:gd name="T9" fmla="*/ 22 h 22"/>
                  <a:gd name="T10" fmla="*/ 25 w 25"/>
                  <a:gd name="T11" fmla="*/ 22 h 22"/>
                  <a:gd name="T12" fmla="*/ 24 w 25"/>
                  <a:gd name="T13" fmla="*/ 21 h 22"/>
                  <a:gd name="T14" fmla="*/ 20 w 25"/>
                  <a:gd name="T15" fmla="*/ 17 h 22"/>
                  <a:gd name="T16" fmla="*/ 2 w 25"/>
                  <a:gd name="T17" fmla="*/ 1 h 22"/>
                  <a:gd name="T18" fmla="*/ 1 w 25"/>
                  <a:gd name="T1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7" name="Freeform 2861"/>
              <p:cNvSpPr/>
              <p:nvPr/>
            </p:nvSpPr>
            <p:spPr bwMode="auto">
              <a:xfrm>
                <a:off x="6619" y="2728"/>
                <a:ext cx="3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8" name="Freeform 2862"/>
              <p:cNvSpPr/>
              <p:nvPr/>
            </p:nvSpPr>
            <p:spPr bwMode="auto">
              <a:xfrm>
                <a:off x="6560" y="2678"/>
                <a:ext cx="33" cy="41"/>
              </a:xfrm>
              <a:custGeom>
                <a:avLst/>
                <a:gdLst>
                  <a:gd name="T0" fmla="*/ 1 w 31"/>
                  <a:gd name="T1" fmla="*/ 0 h 38"/>
                  <a:gd name="T2" fmla="*/ 0 w 31"/>
                  <a:gd name="T3" fmla="*/ 0 h 38"/>
                  <a:gd name="T4" fmla="*/ 17 w 31"/>
                  <a:gd name="T5" fmla="*/ 38 h 38"/>
                  <a:gd name="T6" fmla="*/ 19 w 31"/>
                  <a:gd name="T7" fmla="*/ 38 h 38"/>
                  <a:gd name="T8" fmla="*/ 23 w 31"/>
                  <a:gd name="T9" fmla="*/ 38 h 38"/>
                  <a:gd name="T10" fmla="*/ 31 w 31"/>
                  <a:gd name="T11" fmla="*/ 27 h 38"/>
                  <a:gd name="T12" fmla="*/ 1 w 31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8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9" y="38"/>
                    </a:cubicBezTo>
                    <a:cubicBezTo>
                      <a:pt x="21" y="38"/>
                      <a:pt x="22" y="38"/>
                      <a:pt x="23" y="3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9" name="Freeform 2863"/>
              <p:cNvSpPr/>
              <p:nvPr/>
            </p:nvSpPr>
            <p:spPr bwMode="auto">
              <a:xfrm>
                <a:off x="6559" y="2677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0" name="Freeform 2864"/>
              <p:cNvSpPr/>
              <p:nvPr/>
            </p:nvSpPr>
            <p:spPr bwMode="auto">
              <a:xfrm>
                <a:off x="6578" y="2719"/>
                <a:ext cx="7" cy="6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0 h 6"/>
                  <a:gd name="T4" fmla="*/ 2 w 6"/>
                  <a:gd name="T5" fmla="*/ 6 h 6"/>
                  <a:gd name="T6" fmla="*/ 6 w 6"/>
                  <a:gd name="T7" fmla="*/ 0 h 6"/>
                  <a:gd name="T8" fmla="*/ 2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1" name="Freeform 2865"/>
              <p:cNvSpPr/>
              <p:nvPr/>
            </p:nvSpPr>
            <p:spPr bwMode="auto">
              <a:xfrm>
                <a:off x="6580" y="2707"/>
                <a:ext cx="14" cy="20"/>
              </a:xfrm>
              <a:custGeom>
                <a:avLst/>
                <a:gdLst>
                  <a:gd name="T0" fmla="*/ 13 w 14"/>
                  <a:gd name="T1" fmla="*/ 0 h 20"/>
                  <a:gd name="T2" fmla="*/ 5 w 14"/>
                  <a:gd name="T3" fmla="*/ 12 h 20"/>
                  <a:gd name="T4" fmla="*/ 0 w 14"/>
                  <a:gd name="T5" fmla="*/ 18 h 20"/>
                  <a:gd name="T6" fmla="*/ 1 w 14"/>
                  <a:gd name="T7" fmla="*/ 20 h 20"/>
                  <a:gd name="T8" fmla="*/ 14 w 14"/>
                  <a:gd name="T9" fmla="*/ 1 h 20"/>
                  <a:gd name="T10" fmla="*/ 13 w 1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0">
                    <a:moveTo>
                      <a:pt x="13" y="0"/>
                    </a:moveTo>
                    <a:lnTo>
                      <a:pt x="5" y="12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14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2" name="Freeform 2866"/>
              <p:cNvSpPr/>
              <p:nvPr/>
            </p:nvSpPr>
            <p:spPr bwMode="auto">
              <a:xfrm>
                <a:off x="6580" y="2707"/>
                <a:ext cx="14" cy="20"/>
              </a:xfrm>
              <a:custGeom>
                <a:avLst/>
                <a:gdLst>
                  <a:gd name="T0" fmla="*/ 13 w 14"/>
                  <a:gd name="T1" fmla="*/ 0 h 20"/>
                  <a:gd name="T2" fmla="*/ 5 w 14"/>
                  <a:gd name="T3" fmla="*/ 12 h 20"/>
                  <a:gd name="T4" fmla="*/ 0 w 14"/>
                  <a:gd name="T5" fmla="*/ 18 h 20"/>
                  <a:gd name="T6" fmla="*/ 1 w 14"/>
                  <a:gd name="T7" fmla="*/ 20 h 20"/>
                  <a:gd name="T8" fmla="*/ 14 w 14"/>
                  <a:gd name="T9" fmla="*/ 1 h 20"/>
                  <a:gd name="T10" fmla="*/ 13 w 1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0">
                    <a:moveTo>
                      <a:pt x="13" y="0"/>
                    </a:moveTo>
                    <a:lnTo>
                      <a:pt x="5" y="12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14" y="1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3" name="Freeform 2867"/>
              <p:cNvSpPr/>
              <p:nvPr/>
            </p:nvSpPr>
            <p:spPr bwMode="auto">
              <a:xfrm>
                <a:off x="6556" y="2672"/>
                <a:ext cx="39" cy="55"/>
              </a:xfrm>
              <a:custGeom>
                <a:avLst/>
                <a:gdLst>
                  <a:gd name="T0" fmla="*/ 0 w 37"/>
                  <a:gd name="T1" fmla="*/ 0 h 52"/>
                  <a:gd name="T2" fmla="*/ 0 w 37"/>
                  <a:gd name="T3" fmla="*/ 0 h 52"/>
                  <a:gd name="T4" fmla="*/ 0 w 37"/>
                  <a:gd name="T5" fmla="*/ 0 h 52"/>
                  <a:gd name="T6" fmla="*/ 23 w 37"/>
                  <a:gd name="T7" fmla="*/ 52 h 52"/>
                  <a:gd name="T8" fmla="*/ 23 w 37"/>
                  <a:gd name="T9" fmla="*/ 52 h 52"/>
                  <a:gd name="T10" fmla="*/ 23 w 37"/>
                  <a:gd name="T11" fmla="*/ 52 h 52"/>
                  <a:gd name="T12" fmla="*/ 24 w 37"/>
                  <a:gd name="T13" fmla="*/ 52 h 52"/>
                  <a:gd name="T14" fmla="*/ 24 w 37"/>
                  <a:gd name="T15" fmla="*/ 52 h 52"/>
                  <a:gd name="T16" fmla="*/ 23 w 37"/>
                  <a:gd name="T17" fmla="*/ 50 h 52"/>
                  <a:gd name="T18" fmla="*/ 21 w 37"/>
                  <a:gd name="T19" fmla="*/ 44 h 52"/>
                  <a:gd name="T20" fmla="*/ 4 w 37"/>
                  <a:gd name="T21" fmla="*/ 6 h 52"/>
                  <a:gd name="T22" fmla="*/ 3 w 37"/>
                  <a:gd name="T23" fmla="*/ 5 h 52"/>
                  <a:gd name="T24" fmla="*/ 5 w 37"/>
                  <a:gd name="T25" fmla="*/ 6 h 52"/>
                  <a:gd name="T26" fmla="*/ 35 w 37"/>
                  <a:gd name="T27" fmla="*/ 33 h 52"/>
                  <a:gd name="T28" fmla="*/ 36 w 37"/>
                  <a:gd name="T29" fmla="*/ 34 h 52"/>
                  <a:gd name="T30" fmla="*/ 37 w 37"/>
                  <a:gd name="T31" fmla="*/ 32 h 52"/>
                  <a:gd name="T32" fmla="*/ 0 w 37"/>
                  <a:gd name="T3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4" name="Freeform 2868"/>
              <p:cNvSpPr/>
              <p:nvPr/>
            </p:nvSpPr>
            <p:spPr bwMode="auto">
              <a:xfrm>
                <a:off x="6580" y="272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5" name="Freeform 2869"/>
              <p:cNvSpPr/>
              <p:nvPr/>
            </p:nvSpPr>
            <p:spPr bwMode="auto">
              <a:xfrm>
                <a:off x="6555" y="267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6" name="Freeform 2870"/>
              <p:cNvSpPr/>
              <p:nvPr/>
            </p:nvSpPr>
            <p:spPr bwMode="auto">
              <a:xfrm>
                <a:off x="6588" y="2709"/>
                <a:ext cx="26" cy="19"/>
              </a:xfrm>
              <a:custGeom>
                <a:avLst/>
                <a:gdLst>
                  <a:gd name="T0" fmla="*/ 7 w 25"/>
                  <a:gd name="T1" fmla="*/ 0 h 18"/>
                  <a:gd name="T2" fmla="*/ 0 w 25"/>
                  <a:gd name="T3" fmla="*/ 11 h 18"/>
                  <a:gd name="T4" fmla="*/ 3 w 25"/>
                  <a:gd name="T5" fmla="*/ 17 h 18"/>
                  <a:gd name="T6" fmla="*/ 24 w 25"/>
                  <a:gd name="T7" fmla="*/ 18 h 18"/>
                  <a:gd name="T8" fmla="*/ 25 w 25"/>
                  <a:gd name="T9" fmla="*/ 15 h 18"/>
                  <a:gd name="T10" fmla="*/ 7 w 25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8">
                    <a:moveTo>
                      <a:pt x="7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2" y="13"/>
                      <a:pt x="3" y="15"/>
                      <a:pt x="3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7"/>
                      <a:pt x="24" y="16"/>
                      <a:pt x="25" y="15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7" name="Freeform 2871"/>
              <p:cNvSpPr/>
              <p:nvPr/>
            </p:nvSpPr>
            <p:spPr bwMode="auto">
              <a:xfrm>
                <a:off x="6613" y="2725"/>
                <a:ext cx="4" cy="3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1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8" name="Freeform 2872"/>
              <p:cNvSpPr/>
              <p:nvPr/>
            </p:nvSpPr>
            <p:spPr bwMode="auto">
              <a:xfrm>
                <a:off x="6584" y="2721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0 w 7"/>
                  <a:gd name="T3" fmla="*/ 6 h 6"/>
                  <a:gd name="T4" fmla="*/ 7 w 7"/>
                  <a:gd name="T5" fmla="*/ 6 h 6"/>
                  <a:gd name="T6" fmla="*/ 4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6" y="2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9" name="Freeform 2873"/>
              <p:cNvSpPr/>
              <p:nvPr/>
            </p:nvSpPr>
            <p:spPr bwMode="auto">
              <a:xfrm>
                <a:off x="6581" y="2708"/>
                <a:ext cx="14" cy="19"/>
              </a:xfrm>
              <a:custGeom>
                <a:avLst/>
                <a:gdLst>
                  <a:gd name="T0" fmla="*/ 13 w 14"/>
                  <a:gd name="T1" fmla="*/ 0 h 19"/>
                  <a:gd name="T2" fmla="*/ 0 w 14"/>
                  <a:gd name="T3" fmla="*/ 19 h 19"/>
                  <a:gd name="T4" fmla="*/ 0 w 14"/>
                  <a:gd name="T5" fmla="*/ 19 h 19"/>
                  <a:gd name="T6" fmla="*/ 3 w 14"/>
                  <a:gd name="T7" fmla="*/ 19 h 19"/>
                  <a:gd name="T8" fmla="*/ 7 w 14"/>
                  <a:gd name="T9" fmla="*/ 13 h 19"/>
                  <a:gd name="T10" fmla="*/ 14 w 14"/>
                  <a:gd name="T11" fmla="*/ 1 h 19"/>
                  <a:gd name="T12" fmla="*/ 13 w 1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13" y="0"/>
                    </a:moveTo>
                    <a:lnTo>
                      <a:pt x="0" y="19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7" y="13"/>
                    </a:lnTo>
                    <a:lnTo>
                      <a:pt x="14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0" name="Freeform 2874"/>
              <p:cNvSpPr/>
              <p:nvPr/>
            </p:nvSpPr>
            <p:spPr bwMode="auto">
              <a:xfrm>
                <a:off x="6581" y="2708"/>
                <a:ext cx="14" cy="19"/>
              </a:xfrm>
              <a:custGeom>
                <a:avLst/>
                <a:gdLst>
                  <a:gd name="T0" fmla="*/ 13 w 14"/>
                  <a:gd name="T1" fmla="*/ 0 h 19"/>
                  <a:gd name="T2" fmla="*/ 0 w 14"/>
                  <a:gd name="T3" fmla="*/ 19 h 19"/>
                  <a:gd name="T4" fmla="*/ 0 w 14"/>
                  <a:gd name="T5" fmla="*/ 19 h 19"/>
                  <a:gd name="T6" fmla="*/ 3 w 14"/>
                  <a:gd name="T7" fmla="*/ 19 h 19"/>
                  <a:gd name="T8" fmla="*/ 7 w 14"/>
                  <a:gd name="T9" fmla="*/ 13 h 19"/>
                  <a:gd name="T10" fmla="*/ 14 w 14"/>
                  <a:gd name="T11" fmla="*/ 1 h 19"/>
                  <a:gd name="T12" fmla="*/ 13 w 1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13" y="0"/>
                    </a:moveTo>
                    <a:lnTo>
                      <a:pt x="0" y="19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7" y="13"/>
                    </a:lnTo>
                    <a:lnTo>
                      <a:pt x="14" y="1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1" name="Freeform 2875"/>
              <p:cNvSpPr/>
              <p:nvPr/>
            </p:nvSpPr>
            <p:spPr bwMode="auto">
              <a:xfrm>
                <a:off x="6581" y="2706"/>
                <a:ext cx="38" cy="22"/>
              </a:xfrm>
              <a:custGeom>
                <a:avLst/>
                <a:gdLst>
                  <a:gd name="T0" fmla="*/ 14 w 38"/>
                  <a:gd name="T1" fmla="*/ 0 h 22"/>
                  <a:gd name="T2" fmla="*/ 13 w 38"/>
                  <a:gd name="T3" fmla="*/ 2 h 22"/>
                  <a:gd name="T4" fmla="*/ 14 w 38"/>
                  <a:gd name="T5" fmla="*/ 3 h 22"/>
                  <a:gd name="T6" fmla="*/ 33 w 38"/>
                  <a:gd name="T7" fmla="*/ 19 h 22"/>
                  <a:gd name="T8" fmla="*/ 36 w 38"/>
                  <a:gd name="T9" fmla="*/ 22 h 22"/>
                  <a:gd name="T10" fmla="*/ 32 w 38"/>
                  <a:gd name="T11" fmla="*/ 22 h 22"/>
                  <a:gd name="T12" fmla="*/ 10 w 38"/>
                  <a:gd name="T13" fmla="*/ 21 h 22"/>
                  <a:gd name="T14" fmla="*/ 3 w 38"/>
                  <a:gd name="T15" fmla="*/ 21 h 22"/>
                  <a:gd name="T16" fmla="*/ 0 w 38"/>
                  <a:gd name="T17" fmla="*/ 21 h 22"/>
                  <a:gd name="T18" fmla="*/ 0 w 38"/>
                  <a:gd name="T19" fmla="*/ 21 h 22"/>
                  <a:gd name="T20" fmla="*/ 0 w 38"/>
                  <a:gd name="T21" fmla="*/ 21 h 22"/>
                  <a:gd name="T22" fmla="*/ 38 w 38"/>
                  <a:gd name="T23" fmla="*/ 22 h 22"/>
                  <a:gd name="T24" fmla="*/ 14 w 38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22">
                    <a:moveTo>
                      <a:pt x="14" y="0"/>
                    </a:moveTo>
                    <a:lnTo>
                      <a:pt x="13" y="2"/>
                    </a:lnTo>
                    <a:lnTo>
                      <a:pt x="14" y="3"/>
                    </a:lnTo>
                    <a:lnTo>
                      <a:pt x="33" y="19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10" y="21"/>
                    </a:lnTo>
                    <a:lnTo>
                      <a:pt x="3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8" y="2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2" name="Freeform 2876"/>
              <p:cNvSpPr/>
              <p:nvPr/>
            </p:nvSpPr>
            <p:spPr bwMode="auto">
              <a:xfrm>
                <a:off x="6581" y="2706"/>
                <a:ext cx="38" cy="22"/>
              </a:xfrm>
              <a:custGeom>
                <a:avLst/>
                <a:gdLst>
                  <a:gd name="T0" fmla="*/ 14 w 38"/>
                  <a:gd name="T1" fmla="*/ 0 h 22"/>
                  <a:gd name="T2" fmla="*/ 13 w 38"/>
                  <a:gd name="T3" fmla="*/ 2 h 22"/>
                  <a:gd name="T4" fmla="*/ 14 w 38"/>
                  <a:gd name="T5" fmla="*/ 3 h 22"/>
                  <a:gd name="T6" fmla="*/ 33 w 38"/>
                  <a:gd name="T7" fmla="*/ 19 h 22"/>
                  <a:gd name="T8" fmla="*/ 36 w 38"/>
                  <a:gd name="T9" fmla="*/ 22 h 22"/>
                  <a:gd name="T10" fmla="*/ 32 w 38"/>
                  <a:gd name="T11" fmla="*/ 22 h 22"/>
                  <a:gd name="T12" fmla="*/ 10 w 38"/>
                  <a:gd name="T13" fmla="*/ 21 h 22"/>
                  <a:gd name="T14" fmla="*/ 3 w 38"/>
                  <a:gd name="T15" fmla="*/ 21 h 22"/>
                  <a:gd name="T16" fmla="*/ 0 w 38"/>
                  <a:gd name="T17" fmla="*/ 21 h 22"/>
                  <a:gd name="T18" fmla="*/ 0 w 38"/>
                  <a:gd name="T19" fmla="*/ 21 h 22"/>
                  <a:gd name="T20" fmla="*/ 0 w 38"/>
                  <a:gd name="T21" fmla="*/ 21 h 22"/>
                  <a:gd name="T22" fmla="*/ 38 w 38"/>
                  <a:gd name="T23" fmla="*/ 22 h 22"/>
                  <a:gd name="T24" fmla="*/ 14 w 38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22">
                    <a:moveTo>
                      <a:pt x="14" y="0"/>
                    </a:moveTo>
                    <a:lnTo>
                      <a:pt x="13" y="2"/>
                    </a:lnTo>
                    <a:lnTo>
                      <a:pt x="14" y="3"/>
                    </a:lnTo>
                    <a:lnTo>
                      <a:pt x="33" y="19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10" y="21"/>
                    </a:lnTo>
                    <a:lnTo>
                      <a:pt x="3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8" y="22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3" name="Freeform 2877"/>
              <p:cNvSpPr/>
              <p:nvPr/>
            </p:nvSpPr>
            <p:spPr bwMode="auto">
              <a:xfrm>
                <a:off x="6580" y="2727"/>
                <a:ext cx="42" cy="2"/>
              </a:xfrm>
              <a:custGeom>
                <a:avLst/>
                <a:gdLst>
                  <a:gd name="T0" fmla="*/ 1 w 42"/>
                  <a:gd name="T1" fmla="*/ 0 h 2"/>
                  <a:gd name="T2" fmla="*/ 0 w 42"/>
                  <a:gd name="T3" fmla="*/ 2 h 2"/>
                  <a:gd name="T4" fmla="*/ 42 w 42"/>
                  <a:gd name="T5" fmla="*/ 2 h 2"/>
                  <a:gd name="T6" fmla="*/ 39 w 42"/>
                  <a:gd name="T7" fmla="*/ 1 h 2"/>
                  <a:gd name="T8" fmla="*/ 1 w 4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">
                    <a:moveTo>
                      <a:pt x="1" y="0"/>
                    </a:moveTo>
                    <a:lnTo>
                      <a:pt x="0" y="2"/>
                    </a:lnTo>
                    <a:lnTo>
                      <a:pt x="42" y="2"/>
                    </a:lnTo>
                    <a:lnTo>
                      <a:pt x="39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4" name="Freeform 2878"/>
              <p:cNvSpPr/>
              <p:nvPr/>
            </p:nvSpPr>
            <p:spPr bwMode="auto">
              <a:xfrm>
                <a:off x="6580" y="2727"/>
                <a:ext cx="42" cy="2"/>
              </a:xfrm>
              <a:custGeom>
                <a:avLst/>
                <a:gdLst>
                  <a:gd name="T0" fmla="*/ 1 w 42"/>
                  <a:gd name="T1" fmla="*/ 0 h 2"/>
                  <a:gd name="T2" fmla="*/ 0 w 42"/>
                  <a:gd name="T3" fmla="*/ 2 h 2"/>
                  <a:gd name="T4" fmla="*/ 42 w 42"/>
                  <a:gd name="T5" fmla="*/ 2 h 2"/>
                  <a:gd name="T6" fmla="*/ 39 w 42"/>
                  <a:gd name="T7" fmla="*/ 1 h 2"/>
                  <a:gd name="T8" fmla="*/ 1 w 4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">
                    <a:moveTo>
                      <a:pt x="1" y="0"/>
                    </a:moveTo>
                    <a:lnTo>
                      <a:pt x="0" y="2"/>
                    </a:lnTo>
                    <a:lnTo>
                      <a:pt x="42" y="2"/>
                    </a:lnTo>
                    <a:lnTo>
                      <a:pt x="39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5" name="Freeform 2879"/>
              <p:cNvSpPr/>
              <p:nvPr/>
            </p:nvSpPr>
            <p:spPr bwMode="auto">
              <a:xfrm>
                <a:off x="6497" y="2527"/>
                <a:ext cx="58" cy="136"/>
              </a:xfrm>
              <a:custGeom>
                <a:avLst/>
                <a:gdLst>
                  <a:gd name="T0" fmla="*/ 53 w 55"/>
                  <a:gd name="T1" fmla="*/ 0 h 128"/>
                  <a:gd name="T2" fmla="*/ 1 w 55"/>
                  <a:gd name="T3" fmla="*/ 47 h 128"/>
                  <a:gd name="T4" fmla="*/ 3 w 55"/>
                  <a:gd name="T5" fmla="*/ 52 h 128"/>
                  <a:gd name="T6" fmla="*/ 0 w 55"/>
                  <a:gd name="T7" fmla="*/ 59 h 128"/>
                  <a:gd name="T8" fmla="*/ 51 w 55"/>
                  <a:gd name="T9" fmla="*/ 128 h 128"/>
                  <a:gd name="T10" fmla="*/ 54 w 55"/>
                  <a:gd name="T11" fmla="*/ 127 h 128"/>
                  <a:gd name="T12" fmla="*/ 54 w 55"/>
                  <a:gd name="T13" fmla="*/ 117 h 128"/>
                  <a:gd name="T14" fmla="*/ 51 w 55"/>
                  <a:gd name="T15" fmla="*/ 118 h 128"/>
                  <a:gd name="T16" fmla="*/ 48 w 55"/>
                  <a:gd name="T17" fmla="*/ 115 h 128"/>
                  <a:gd name="T18" fmla="*/ 51 w 55"/>
                  <a:gd name="T19" fmla="*/ 112 h 128"/>
                  <a:gd name="T20" fmla="*/ 54 w 55"/>
                  <a:gd name="T21" fmla="*/ 113 h 128"/>
                  <a:gd name="T22" fmla="*/ 55 w 55"/>
                  <a:gd name="T23" fmla="*/ 1 h 128"/>
                  <a:gd name="T24" fmla="*/ 53 w 55"/>
                  <a:gd name="T2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128">
                    <a:moveTo>
                      <a:pt x="53" y="0"/>
                    </a:moveTo>
                    <a:cubicBezTo>
                      <a:pt x="1" y="47"/>
                      <a:pt x="1" y="47"/>
                      <a:pt x="1" y="47"/>
                    </a:cubicBezTo>
                    <a:cubicBezTo>
                      <a:pt x="2" y="48"/>
                      <a:pt x="3" y="50"/>
                      <a:pt x="3" y="52"/>
                    </a:cubicBezTo>
                    <a:cubicBezTo>
                      <a:pt x="3" y="55"/>
                      <a:pt x="2" y="57"/>
                      <a:pt x="0" y="59"/>
                    </a:cubicBezTo>
                    <a:cubicBezTo>
                      <a:pt x="51" y="128"/>
                      <a:pt x="51" y="128"/>
                      <a:pt x="51" y="128"/>
                    </a:cubicBezTo>
                    <a:cubicBezTo>
                      <a:pt x="52" y="128"/>
                      <a:pt x="53" y="128"/>
                      <a:pt x="54" y="127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53" y="118"/>
                      <a:pt x="52" y="118"/>
                      <a:pt x="51" y="118"/>
                    </a:cubicBezTo>
                    <a:cubicBezTo>
                      <a:pt x="49" y="118"/>
                      <a:pt x="48" y="117"/>
                      <a:pt x="48" y="115"/>
                    </a:cubicBezTo>
                    <a:cubicBezTo>
                      <a:pt x="48" y="113"/>
                      <a:pt x="49" y="112"/>
                      <a:pt x="51" y="112"/>
                    </a:cubicBezTo>
                    <a:cubicBezTo>
                      <a:pt x="52" y="112"/>
                      <a:pt x="53" y="112"/>
                      <a:pt x="54" y="11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4" y="1"/>
                      <a:pt x="53" y="1"/>
                      <a:pt x="53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6" name="Freeform 2880"/>
              <p:cNvSpPr/>
              <p:nvPr/>
            </p:nvSpPr>
            <p:spPr bwMode="auto">
              <a:xfrm>
                <a:off x="6548" y="2646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0 w 6"/>
                  <a:gd name="T3" fmla="*/ 3 h 6"/>
                  <a:gd name="T4" fmla="*/ 3 w 6"/>
                  <a:gd name="T5" fmla="*/ 6 h 6"/>
                  <a:gd name="T6" fmla="*/ 6 w 6"/>
                  <a:gd name="T7" fmla="*/ 5 h 6"/>
                  <a:gd name="T8" fmla="*/ 6 w 6"/>
                  <a:gd name="T9" fmla="*/ 1 h 6"/>
                  <a:gd name="T10" fmla="*/ 3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4" y="6"/>
                      <a:pt x="5" y="6"/>
                      <a:pt x="6" y="5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7" name="Freeform 2881"/>
              <p:cNvSpPr/>
              <p:nvPr/>
            </p:nvSpPr>
            <p:spPr bwMode="auto">
              <a:xfrm>
                <a:off x="6551" y="2662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1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8" name="Freeform 2882"/>
              <p:cNvSpPr/>
              <p:nvPr/>
            </p:nvSpPr>
            <p:spPr bwMode="auto">
              <a:xfrm>
                <a:off x="6492" y="2577"/>
                <a:ext cx="8" cy="13"/>
              </a:xfrm>
              <a:custGeom>
                <a:avLst/>
                <a:gdLst>
                  <a:gd name="T0" fmla="*/ 6 w 8"/>
                  <a:gd name="T1" fmla="*/ 0 h 12"/>
                  <a:gd name="T2" fmla="*/ 0 w 8"/>
                  <a:gd name="T3" fmla="*/ 5 h 12"/>
                  <a:gd name="T4" fmla="*/ 5 w 8"/>
                  <a:gd name="T5" fmla="*/ 12 h 12"/>
                  <a:gd name="T6" fmla="*/ 8 w 8"/>
                  <a:gd name="T7" fmla="*/ 5 h 12"/>
                  <a:gd name="T8" fmla="*/ 6 w 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6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7" y="10"/>
                      <a:pt x="8" y="8"/>
                      <a:pt x="8" y="5"/>
                    </a:cubicBezTo>
                    <a:cubicBezTo>
                      <a:pt x="8" y="3"/>
                      <a:pt x="7" y="1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9" name="Freeform 2883"/>
              <p:cNvSpPr/>
              <p:nvPr/>
            </p:nvSpPr>
            <p:spPr bwMode="auto">
              <a:xfrm>
                <a:off x="6553" y="2525"/>
                <a:ext cx="2" cy="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0" name="Freeform 2884"/>
              <p:cNvSpPr>
                <a:spLocks noEditPoints="1"/>
              </p:cNvSpPr>
              <p:nvPr/>
            </p:nvSpPr>
            <p:spPr bwMode="auto">
              <a:xfrm>
                <a:off x="6489" y="2522"/>
                <a:ext cx="67" cy="148"/>
              </a:xfrm>
              <a:custGeom>
                <a:avLst/>
                <a:gdLst>
                  <a:gd name="T0" fmla="*/ 60 w 63"/>
                  <a:gd name="T1" fmla="*/ 5 h 140"/>
                  <a:gd name="T2" fmla="*/ 62 w 63"/>
                  <a:gd name="T3" fmla="*/ 3 h 140"/>
                  <a:gd name="T4" fmla="*/ 62 w 63"/>
                  <a:gd name="T5" fmla="*/ 6 h 140"/>
                  <a:gd name="T6" fmla="*/ 61 w 63"/>
                  <a:gd name="T7" fmla="*/ 118 h 140"/>
                  <a:gd name="T8" fmla="*/ 61 w 63"/>
                  <a:gd name="T9" fmla="*/ 122 h 140"/>
                  <a:gd name="T10" fmla="*/ 61 w 63"/>
                  <a:gd name="T11" fmla="*/ 132 h 140"/>
                  <a:gd name="T12" fmla="*/ 61 w 63"/>
                  <a:gd name="T13" fmla="*/ 136 h 140"/>
                  <a:gd name="T14" fmla="*/ 58 w 63"/>
                  <a:gd name="T15" fmla="*/ 133 h 140"/>
                  <a:gd name="T16" fmla="*/ 7 w 63"/>
                  <a:gd name="T17" fmla="*/ 64 h 140"/>
                  <a:gd name="T18" fmla="*/ 2 w 63"/>
                  <a:gd name="T19" fmla="*/ 57 h 140"/>
                  <a:gd name="T20" fmla="*/ 8 w 63"/>
                  <a:gd name="T21" fmla="*/ 52 h 140"/>
                  <a:gd name="T22" fmla="*/ 60 w 63"/>
                  <a:gd name="T23" fmla="*/ 5 h 140"/>
                  <a:gd name="T24" fmla="*/ 63 w 63"/>
                  <a:gd name="T25" fmla="*/ 0 h 140"/>
                  <a:gd name="T26" fmla="*/ 0 w 63"/>
                  <a:gd name="T27" fmla="*/ 57 h 140"/>
                  <a:gd name="T28" fmla="*/ 61 w 63"/>
                  <a:gd name="T29" fmla="*/ 140 h 140"/>
                  <a:gd name="T30" fmla="*/ 62 w 63"/>
                  <a:gd name="T31" fmla="*/ 139 h 140"/>
                  <a:gd name="T32" fmla="*/ 62 w 63"/>
                  <a:gd name="T33" fmla="*/ 139 h 140"/>
                  <a:gd name="T34" fmla="*/ 62 w 63"/>
                  <a:gd name="T35" fmla="*/ 139 h 140"/>
                  <a:gd name="T36" fmla="*/ 63 w 63"/>
                  <a:gd name="T3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3" h="140">
                    <a:moveTo>
                      <a:pt x="60" y="5"/>
                    </a:moveTo>
                    <a:cubicBezTo>
                      <a:pt x="62" y="3"/>
                      <a:pt x="62" y="3"/>
                      <a:pt x="62" y="3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61" y="136"/>
                      <a:pt x="61" y="136"/>
                      <a:pt x="61" y="136"/>
                    </a:cubicBezTo>
                    <a:cubicBezTo>
                      <a:pt x="58" y="133"/>
                      <a:pt x="58" y="133"/>
                      <a:pt x="58" y="133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60" y="5"/>
                      <a:pt x="60" y="5"/>
                      <a:pt x="60" y="5"/>
                    </a:cubicBezTo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61" y="140"/>
                      <a:pt x="61" y="140"/>
                      <a:pt x="61" y="140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3" y="0"/>
                      <a:pt x="63" y="0"/>
                      <a:pt x="6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1" name="Freeform 2885"/>
              <p:cNvSpPr/>
              <p:nvPr/>
            </p:nvSpPr>
            <p:spPr bwMode="auto">
              <a:xfrm>
                <a:off x="6554" y="266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2" name="Freeform 2886"/>
              <p:cNvSpPr/>
              <p:nvPr/>
            </p:nvSpPr>
            <p:spPr bwMode="auto">
              <a:xfrm>
                <a:off x="6439" y="2740"/>
                <a:ext cx="87" cy="55"/>
              </a:xfrm>
              <a:custGeom>
                <a:avLst/>
                <a:gdLst>
                  <a:gd name="T0" fmla="*/ 48 w 83"/>
                  <a:gd name="T1" fmla="*/ 0 h 52"/>
                  <a:gd name="T2" fmla="*/ 0 w 83"/>
                  <a:gd name="T3" fmla="*/ 49 h 52"/>
                  <a:gd name="T4" fmla="*/ 1 w 83"/>
                  <a:gd name="T5" fmla="*/ 52 h 52"/>
                  <a:gd name="T6" fmla="*/ 79 w 83"/>
                  <a:gd name="T7" fmla="*/ 46 h 52"/>
                  <a:gd name="T8" fmla="*/ 83 w 83"/>
                  <a:gd name="T9" fmla="*/ 39 h 52"/>
                  <a:gd name="T10" fmla="*/ 48 w 83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52">
                    <a:moveTo>
                      <a:pt x="48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1" y="50"/>
                      <a:pt x="1" y="51"/>
                      <a:pt x="1" y="52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80" y="43"/>
                      <a:pt x="81" y="41"/>
                      <a:pt x="83" y="39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3" name="Freeform 2887"/>
              <p:cNvSpPr/>
              <p:nvPr/>
            </p:nvSpPr>
            <p:spPr bwMode="auto">
              <a:xfrm>
                <a:off x="6522" y="2781"/>
                <a:ext cx="7" cy="7"/>
              </a:xfrm>
              <a:custGeom>
                <a:avLst/>
                <a:gdLst>
                  <a:gd name="T0" fmla="*/ 4 w 6"/>
                  <a:gd name="T1" fmla="*/ 0 h 7"/>
                  <a:gd name="T2" fmla="*/ 0 w 6"/>
                  <a:gd name="T3" fmla="*/ 7 h 7"/>
                  <a:gd name="T4" fmla="*/ 4 w 6"/>
                  <a:gd name="T5" fmla="*/ 7 h 7"/>
                  <a:gd name="T6" fmla="*/ 6 w 6"/>
                  <a:gd name="T7" fmla="*/ 2 h 7"/>
                  <a:gd name="T8" fmla="*/ 4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cubicBezTo>
                      <a:pt x="2" y="2"/>
                      <a:pt x="1" y="4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4" name="Freeform 2888"/>
              <p:cNvSpPr/>
              <p:nvPr/>
            </p:nvSpPr>
            <p:spPr bwMode="auto">
              <a:xfrm>
                <a:off x="6526" y="2783"/>
                <a:ext cx="7" cy="5"/>
              </a:xfrm>
              <a:custGeom>
                <a:avLst/>
                <a:gdLst>
                  <a:gd name="T0" fmla="*/ 2 w 6"/>
                  <a:gd name="T1" fmla="*/ 0 h 5"/>
                  <a:gd name="T2" fmla="*/ 0 w 6"/>
                  <a:gd name="T3" fmla="*/ 5 h 5"/>
                  <a:gd name="T4" fmla="*/ 6 w 6"/>
                  <a:gd name="T5" fmla="*/ 4 h 5"/>
                  <a:gd name="T6" fmla="*/ 2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0"/>
                    </a:moveTo>
                    <a:cubicBezTo>
                      <a:pt x="1" y="1"/>
                      <a:pt x="0" y="3"/>
                      <a:pt x="0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5" name="Freeform 2889"/>
              <p:cNvSpPr/>
              <p:nvPr/>
            </p:nvSpPr>
            <p:spPr bwMode="auto">
              <a:xfrm>
                <a:off x="6435" y="2791"/>
                <a:ext cx="5" cy="4"/>
              </a:xfrm>
              <a:custGeom>
                <a:avLst/>
                <a:gdLst>
                  <a:gd name="T0" fmla="*/ 4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4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6" name="Freeform 2890"/>
              <p:cNvSpPr/>
              <p:nvPr/>
            </p:nvSpPr>
            <p:spPr bwMode="auto">
              <a:xfrm>
                <a:off x="6433" y="2739"/>
                <a:ext cx="102" cy="58"/>
              </a:xfrm>
              <a:custGeom>
                <a:avLst/>
                <a:gdLst>
                  <a:gd name="T0" fmla="*/ 58 w 102"/>
                  <a:gd name="T1" fmla="*/ 0 h 58"/>
                  <a:gd name="T2" fmla="*/ 56 w 102"/>
                  <a:gd name="T3" fmla="*/ 1 h 58"/>
                  <a:gd name="T4" fmla="*/ 93 w 102"/>
                  <a:gd name="T5" fmla="*/ 42 h 58"/>
                  <a:gd name="T6" fmla="*/ 96 w 102"/>
                  <a:gd name="T7" fmla="*/ 44 h 58"/>
                  <a:gd name="T8" fmla="*/ 100 w 102"/>
                  <a:gd name="T9" fmla="*/ 48 h 58"/>
                  <a:gd name="T10" fmla="*/ 93 w 102"/>
                  <a:gd name="T11" fmla="*/ 49 h 58"/>
                  <a:gd name="T12" fmla="*/ 89 w 102"/>
                  <a:gd name="T13" fmla="*/ 49 h 58"/>
                  <a:gd name="T14" fmla="*/ 7 w 102"/>
                  <a:gd name="T15" fmla="*/ 56 h 58"/>
                  <a:gd name="T16" fmla="*/ 2 w 102"/>
                  <a:gd name="T17" fmla="*/ 56 h 58"/>
                  <a:gd name="T18" fmla="*/ 0 w 102"/>
                  <a:gd name="T19" fmla="*/ 58 h 58"/>
                  <a:gd name="T20" fmla="*/ 99 w 102"/>
                  <a:gd name="T21" fmla="*/ 50 h 58"/>
                  <a:gd name="T22" fmla="*/ 102 w 102"/>
                  <a:gd name="T23" fmla="*/ 48 h 58"/>
                  <a:gd name="T24" fmla="*/ 58 w 102"/>
                  <a:gd name="T2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2" h="58">
                    <a:moveTo>
                      <a:pt x="58" y="0"/>
                    </a:moveTo>
                    <a:lnTo>
                      <a:pt x="56" y="1"/>
                    </a:lnTo>
                    <a:lnTo>
                      <a:pt x="93" y="42"/>
                    </a:lnTo>
                    <a:lnTo>
                      <a:pt x="96" y="44"/>
                    </a:lnTo>
                    <a:lnTo>
                      <a:pt x="100" y="48"/>
                    </a:lnTo>
                    <a:lnTo>
                      <a:pt x="93" y="49"/>
                    </a:lnTo>
                    <a:lnTo>
                      <a:pt x="89" y="49"/>
                    </a:lnTo>
                    <a:lnTo>
                      <a:pt x="7" y="56"/>
                    </a:lnTo>
                    <a:lnTo>
                      <a:pt x="2" y="56"/>
                    </a:lnTo>
                    <a:lnTo>
                      <a:pt x="0" y="58"/>
                    </a:lnTo>
                    <a:lnTo>
                      <a:pt x="99" y="50"/>
                    </a:lnTo>
                    <a:lnTo>
                      <a:pt x="102" y="48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7" name="Freeform 2891"/>
              <p:cNvSpPr/>
              <p:nvPr/>
            </p:nvSpPr>
            <p:spPr bwMode="auto">
              <a:xfrm>
                <a:off x="6433" y="2739"/>
                <a:ext cx="102" cy="58"/>
              </a:xfrm>
              <a:custGeom>
                <a:avLst/>
                <a:gdLst>
                  <a:gd name="T0" fmla="*/ 58 w 102"/>
                  <a:gd name="T1" fmla="*/ 0 h 58"/>
                  <a:gd name="T2" fmla="*/ 56 w 102"/>
                  <a:gd name="T3" fmla="*/ 1 h 58"/>
                  <a:gd name="T4" fmla="*/ 93 w 102"/>
                  <a:gd name="T5" fmla="*/ 42 h 58"/>
                  <a:gd name="T6" fmla="*/ 96 w 102"/>
                  <a:gd name="T7" fmla="*/ 44 h 58"/>
                  <a:gd name="T8" fmla="*/ 100 w 102"/>
                  <a:gd name="T9" fmla="*/ 48 h 58"/>
                  <a:gd name="T10" fmla="*/ 93 w 102"/>
                  <a:gd name="T11" fmla="*/ 49 h 58"/>
                  <a:gd name="T12" fmla="*/ 89 w 102"/>
                  <a:gd name="T13" fmla="*/ 49 h 58"/>
                  <a:gd name="T14" fmla="*/ 7 w 102"/>
                  <a:gd name="T15" fmla="*/ 56 h 58"/>
                  <a:gd name="T16" fmla="*/ 2 w 102"/>
                  <a:gd name="T17" fmla="*/ 56 h 58"/>
                  <a:gd name="T18" fmla="*/ 0 w 102"/>
                  <a:gd name="T19" fmla="*/ 58 h 58"/>
                  <a:gd name="T20" fmla="*/ 99 w 102"/>
                  <a:gd name="T21" fmla="*/ 50 h 58"/>
                  <a:gd name="T22" fmla="*/ 102 w 102"/>
                  <a:gd name="T23" fmla="*/ 48 h 58"/>
                  <a:gd name="T24" fmla="*/ 58 w 102"/>
                  <a:gd name="T2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2" h="58">
                    <a:moveTo>
                      <a:pt x="58" y="0"/>
                    </a:moveTo>
                    <a:lnTo>
                      <a:pt x="56" y="1"/>
                    </a:lnTo>
                    <a:lnTo>
                      <a:pt x="93" y="42"/>
                    </a:lnTo>
                    <a:lnTo>
                      <a:pt x="96" y="44"/>
                    </a:lnTo>
                    <a:lnTo>
                      <a:pt x="100" y="48"/>
                    </a:lnTo>
                    <a:lnTo>
                      <a:pt x="93" y="49"/>
                    </a:lnTo>
                    <a:lnTo>
                      <a:pt x="89" y="49"/>
                    </a:lnTo>
                    <a:lnTo>
                      <a:pt x="7" y="56"/>
                    </a:lnTo>
                    <a:lnTo>
                      <a:pt x="2" y="56"/>
                    </a:lnTo>
                    <a:lnTo>
                      <a:pt x="0" y="58"/>
                    </a:lnTo>
                    <a:lnTo>
                      <a:pt x="99" y="50"/>
                    </a:lnTo>
                    <a:lnTo>
                      <a:pt x="102" y="48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8" name="Freeform 2892"/>
              <p:cNvSpPr/>
              <p:nvPr/>
            </p:nvSpPr>
            <p:spPr bwMode="auto">
              <a:xfrm>
                <a:off x="6532" y="2787"/>
                <a:ext cx="4" cy="2"/>
              </a:xfrm>
              <a:custGeom>
                <a:avLst/>
                <a:gdLst>
                  <a:gd name="T0" fmla="*/ 3 w 4"/>
                  <a:gd name="T1" fmla="*/ 0 h 2"/>
                  <a:gd name="T2" fmla="*/ 0 w 4"/>
                  <a:gd name="T3" fmla="*/ 2 h 2"/>
                  <a:gd name="T4" fmla="*/ 4 w 4"/>
                  <a:gd name="T5" fmla="*/ 1 h 2"/>
                  <a:gd name="T6" fmla="*/ 3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lnTo>
                      <a:pt x="0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9" name="Freeform 2893"/>
              <p:cNvSpPr/>
              <p:nvPr/>
            </p:nvSpPr>
            <p:spPr bwMode="auto">
              <a:xfrm>
                <a:off x="6532" y="2787"/>
                <a:ext cx="4" cy="2"/>
              </a:xfrm>
              <a:custGeom>
                <a:avLst/>
                <a:gdLst>
                  <a:gd name="T0" fmla="*/ 3 w 4"/>
                  <a:gd name="T1" fmla="*/ 0 h 2"/>
                  <a:gd name="T2" fmla="*/ 0 w 4"/>
                  <a:gd name="T3" fmla="*/ 2 h 2"/>
                  <a:gd name="T4" fmla="*/ 4 w 4"/>
                  <a:gd name="T5" fmla="*/ 1 h 2"/>
                  <a:gd name="T6" fmla="*/ 3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lnTo>
                      <a:pt x="0" y="2"/>
                    </a:lnTo>
                    <a:lnTo>
                      <a:pt x="4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0" name="Freeform 2894"/>
              <p:cNvSpPr/>
              <p:nvPr/>
            </p:nvSpPr>
            <p:spPr bwMode="auto">
              <a:xfrm>
                <a:off x="6430" y="2738"/>
                <a:ext cx="61" cy="59"/>
              </a:xfrm>
              <a:custGeom>
                <a:avLst/>
                <a:gdLst>
                  <a:gd name="T0" fmla="*/ 59 w 61"/>
                  <a:gd name="T1" fmla="*/ 0 h 59"/>
                  <a:gd name="T2" fmla="*/ 0 w 61"/>
                  <a:gd name="T3" fmla="*/ 59 h 59"/>
                  <a:gd name="T4" fmla="*/ 3 w 61"/>
                  <a:gd name="T5" fmla="*/ 59 h 59"/>
                  <a:gd name="T6" fmla="*/ 5 w 61"/>
                  <a:gd name="T7" fmla="*/ 57 h 59"/>
                  <a:gd name="T8" fmla="*/ 9 w 61"/>
                  <a:gd name="T9" fmla="*/ 53 h 59"/>
                  <a:gd name="T10" fmla="*/ 59 w 61"/>
                  <a:gd name="T11" fmla="*/ 2 h 59"/>
                  <a:gd name="T12" fmla="*/ 61 w 61"/>
                  <a:gd name="T13" fmla="*/ 1 h 59"/>
                  <a:gd name="T14" fmla="*/ 59 w 61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59">
                    <a:moveTo>
                      <a:pt x="59" y="0"/>
                    </a:moveTo>
                    <a:lnTo>
                      <a:pt x="0" y="59"/>
                    </a:lnTo>
                    <a:lnTo>
                      <a:pt x="3" y="59"/>
                    </a:lnTo>
                    <a:lnTo>
                      <a:pt x="5" y="57"/>
                    </a:lnTo>
                    <a:lnTo>
                      <a:pt x="9" y="53"/>
                    </a:lnTo>
                    <a:lnTo>
                      <a:pt x="59" y="2"/>
                    </a:lnTo>
                    <a:lnTo>
                      <a:pt x="61" y="1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1" name="Freeform 2895"/>
              <p:cNvSpPr/>
              <p:nvPr/>
            </p:nvSpPr>
            <p:spPr bwMode="auto">
              <a:xfrm>
                <a:off x="6430" y="2738"/>
                <a:ext cx="61" cy="59"/>
              </a:xfrm>
              <a:custGeom>
                <a:avLst/>
                <a:gdLst>
                  <a:gd name="T0" fmla="*/ 59 w 61"/>
                  <a:gd name="T1" fmla="*/ 0 h 59"/>
                  <a:gd name="T2" fmla="*/ 0 w 61"/>
                  <a:gd name="T3" fmla="*/ 59 h 59"/>
                  <a:gd name="T4" fmla="*/ 3 w 61"/>
                  <a:gd name="T5" fmla="*/ 59 h 59"/>
                  <a:gd name="T6" fmla="*/ 5 w 61"/>
                  <a:gd name="T7" fmla="*/ 57 h 59"/>
                  <a:gd name="T8" fmla="*/ 9 w 61"/>
                  <a:gd name="T9" fmla="*/ 53 h 59"/>
                  <a:gd name="T10" fmla="*/ 59 w 61"/>
                  <a:gd name="T11" fmla="*/ 2 h 59"/>
                  <a:gd name="T12" fmla="*/ 61 w 61"/>
                  <a:gd name="T13" fmla="*/ 1 h 59"/>
                  <a:gd name="T14" fmla="*/ 59 w 61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59">
                    <a:moveTo>
                      <a:pt x="59" y="0"/>
                    </a:moveTo>
                    <a:lnTo>
                      <a:pt x="0" y="59"/>
                    </a:lnTo>
                    <a:lnTo>
                      <a:pt x="3" y="59"/>
                    </a:lnTo>
                    <a:lnTo>
                      <a:pt x="5" y="57"/>
                    </a:lnTo>
                    <a:lnTo>
                      <a:pt x="9" y="53"/>
                    </a:lnTo>
                    <a:lnTo>
                      <a:pt x="59" y="2"/>
                    </a:lnTo>
                    <a:lnTo>
                      <a:pt x="61" y="1"/>
                    </a:lnTo>
                    <a:lnTo>
                      <a:pt x="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2" name="Freeform 2896"/>
              <p:cNvSpPr/>
              <p:nvPr/>
            </p:nvSpPr>
            <p:spPr bwMode="auto">
              <a:xfrm>
                <a:off x="6588" y="2730"/>
                <a:ext cx="38" cy="57"/>
              </a:xfrm>
              <a:custGeom>
                <a:avLst/>
                <a:gdLst>
                  <a:gd name="T0" fmla="*/ 3 w 36"/>
                  <a:gd name="T1" fmla="*/ 0 h 54"/>
                  <a:gd name="T2" fmla="*/ 0 w 36"/>
                  <a:gd name="T3" fmla="*/ 6 h 54"/>
                  <a:gd name="T4" fmla="*/ 34 w 36"/>
                  <a:gd name="T5" fmla="*/ 54 h 54"/>
                  <a:gd name="T6" fmla="*/ 36 w 36"/>
                  <a:gd name="T7" fmla="*/ 54 h 54"/>
                  <a:gd name="T8" fmla="*/ 31 w 36"/>
                  <a:gd name="T9" fmla="*/ 7 h 54"/>
                  <a:gd name="T10" fmla="*/ 24 w 36"/>
                  <a:gd name="T11" fmla="*/ 1 h 54"/>
                  <a:gd name="T12" fmla="*/ 3 w 36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54">
                    <a:moveTo>
                      <a:pt x="3" y="0"/>
                    </a:moveTo>
                    <a:cubicBezTo>
                      <a:pt x="3" y="2"/>
                      <a:pt x="2" y="4"/>
                      <a:pt x="0" y="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5" y="54"/>
                      <a:pt x="36" y="54"/>
                      <a:pt x="36" y="5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27" y="7"/>
                      <a:pt x="24" y="4"/>
                      <a:pt x="24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3" name="Freeform 2897"/>
              <p:cNvSpPr/>
              <p:nvPr/>
            </p:nvSpPr>
            <p:spPr bwMode="auto">
              <a:xfrm>
                <a:off x="6624" y="2787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  <a:gd name="T6" fmla="*/ 2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4" name="Freeform 2898"/>
              <p:cNvSpPr/>
              <p:nvPr/>
            </p:nvSpPr>
            <p:spPr bwMode="auto">
              <a:xfrm>
                <a:off x="6613" y="2731"/>
                <a:ext cx="8" cy="7"/>
              </a:xfrm>
              <a:custGeom>
                <a:avLst/>
                <a:gdLst>
                  <a:gd name="T0" fmla="*/ 0 w 7"/>
                  <a:gd name="T1" fmla="*/ 0 h 6"/>
                  <a:gd name="T2" fmla="*/ 7 w 7"/>
                  <a:gd name="T3" fmla="*/ 6 h 6"/>
                  <a:gd name="T4" fmla="*/ 6 w 7"/>
                  <a:gd name="T5" fmla="*/ 0 h 6"/>
                  <a:gd name="T6" fmla="*/ 0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0" y="3"/>
                      <a:pt x="3" y="6"/>
                      <a:pt x="7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5" name="Freeform 2899"/>
              <p:cNvSpPr/>
              <p:nvPr/>
            </p:nvSpPr>
            <p:spPr bwMode="auto">
              <a:xfrm>
                <a:off x="6584" y="2730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4 w 7"/>
                  <a:gd name="T3" fmla="*/ 6 h 6"/>
                  <a:gd name="T4" fmla="*/ 7 w 7"/>
                  <a:gd name="T5" fmla="*/ 0 h 6"/>
                  <a:gd name="T6" fmla="*/ 0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6" y="4"/>
                      <a:pt x="7" y="2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6" name="Freeform 2900"/>
              <p:cNvSpPr/>
              <p:nvPr/>
            </p:nvSpPr>
            <p:spPr bwMode="auto">
              <a:xfrm>
                <a:off x="6584" y="2730"/>
                <a:ext cx="35" cy="1"/>
              </a:xfrm>
              <a:custGeom>
                <a:avLst/>
                <a:gdLst>
                  <a:gd name="T0" fmla="*/ 0 w 35"/>
                  <a:gd name="T1" fmla="*/ 0 h 1"/>
                  <a:gd name="T2" fmla="*/ 0 w 35"/>
                  <a:gd name="T3" fmla="*/ 0 h 1"/>
                  <a:gd name="T4" fmla="*/ 35 w 35"/>
                  <a:gd name="T5" fmla="*/ 1 h 1"/>
                  <a:gd name="T6" fmla="*/ 35 w 35"/>
                  <a:gd name="T7" fmla="*/ 1 h 1"/>
                  <a:gd name="T8" fmla="*/ 0 w 35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">
                    <a:moveTo>
                      <a:pt x="0" y="0"/>
                    </a:moveTo>
                    <a:lnTo>
                      <a:pt x="0" y="0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7" name="Freeform 2901"/>
              <p:cNvSpPr/>
              <p:nvPr/>
            </p:nvSpPr>
            <p:spPr bwMode="auto">
              <a:xfrm>
                <a:off x="6584" y="2730"/>
                <a:ext cx="35" cy="1"/>
              </a:xfrm>
              <a:custGeom>
                <a:avLst/>
                <a:gdLst>
                  <a:gd name="T0" fmla="*/ 0 w 35"/>
                  <a:gd name="T1" fmla="*/ 0 h 1"/>
                  <a:gd name="T2" fmla="*/ 0 w 35"/>
                  <a:gd name="T3" fmla="*/ 0 h 1"/>
                  <a:gd name="T4" fmla="*/ 35 w 35"/>
                  <a:gd name="T5" fmla="*/ 1 h 1"/>
                  <a:gd name="T6" fmla="*/ 35 w 35"/>
                  <a:gd name="T7" fmla="*/ 1 h 1"/>
                  <a:gd name="T8" fmla="*/ 0 w 35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">
                    <a:moveTo>
                      <a:pt x="0" y="0"/>
                    </a:moveTo>
                    <a:lnTo>
                      <a:pt x="0" y="0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8" name="Freeform 2902"/>
              <p:cNvSpPr>
                <a:spLocks noEditPoints="1"/>
              </p:cNvSpPr>
              <p:nvPr/>
            </p:nvSpPr>
            <p:spPr bwMode="auto">
              <a:xfrm>
                <a:off x="6580" y="2729"/>
                <a:ext cx="49" cy="67"/>
              </a:xfrm>
              <a:custGeom>
                <a:avLst/>
                <a:gdLst>
                  <a:gd name="T0" fmla="*/ 4 w 49"/>
                  <a:gd name="T1" fmla="*/ 1 h 67"/>
                  <a:gd name="T2" fmla="*/ 4 w 49"/>
                  <a:gd name="T3" fmla="*/ 1 h 67"/>
                  <a:gd name="T4" fmla="*/ 39 w 49"/>
                  <a:gd name="T5" fmla="*/ 2 h 67"/>
                  <a:gd name="T6" fmla="*/ 41 w 49"/>
                  <a:gd name="T7" fmla="*/ 9 h 67"/>
                  <a:gd name="T8" fmla="*/ 46 w 49"/>
                  <a:gd name="T9" fmla="*/ 58 h 67"/>
                  <a:gd name="T10" fmla="*/ 47 w 49"/>
                  <a:gd name="T11" fmla="*/ 62 h 67"/>
                  <a:gd name="T12" fmla="*/ 44 w 49"/>
                  <a:gd name="T13" fmla="*/ 58 h 67"/>
                  <a:gd name="T14" fmla="*/ 8 w 49"/>
                  <a:gd name="T15" fmla="*/ 7 h 67"/>
                  <a:gd name="T16" fmla="*/ 4 w 49"/>
                  <a:gd name="T17" fmla="*/ 1 h 67"/>
                  <a:gd name="T18" fmla="*/ 0 w 49"/>
                  <a:gd name="T19" fmla="*/ 0 h 67"/>
                  <a:gd name="T20" fmla="*/ 48 w 49"/>
                  <a:gd name="T21" fmla="*/ 67 h 67"/>
                  <a:gd name="T22" fmla="*/ 49 w 49"/>
                  <a:gd name="T23" fmla="*/ 67 h 67"/>
                  <a:gd name="T24" fmla="*/ 42 w 49"/>
                  <a:gd name="T25" fmla="*/ 0 h 67"/>
                  <a:gd name="T26" fmla="*/ 0 w 49"/>
                  <a:gd name="T2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" h="67">
                    <a:moveTo>
                      <a:pt x="4" y="1"/>
                    </a:moveTo>
                    <a:lnTo>
                      <a:pt x="4" y="1"/>
                    </a:lnTo>
                    <a:lnTo>
                      <a:pt x="39" y="2"/>
                    </a:lnTo>
                    <a:lnTo>
                      <a:pt x="41" y="9"/>
                    </a:lnTo>
                    <a:lnTo>
                      <a:pt x="46" y="58"/>
                    </a:lnTo>
                    <a:lnTo>
                      <a:pt x="47" y="62"/>
                    </a:lnTo>
                    <a:lnTo>
                      <a:pt x="44" y="58"/>
                    </a:lnTo>
                    <a:lnTo>
                      <a:pt x="8" y="7"/>
                    </a:lnTo>
                    <a:lnTo>
                      <a:pt x="4" y="1"/>
                    </a:lnTo>
                    <a:close/>
                    <a:moveTo>
                      <a:pt x="0" y="0"/>
                    </a:moveTo>
                    <a:lnTo>
                      <a:pt x="48" y="67"/>
                    </a:lnTo>
                    <a:lnTo>
                      <a:pt x="49" y="67"/>
                    </a:lnTo>
                    <a:lnTo>
                      <a:pt x="4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9" name="Freeform 2903"/>
              <p:cNvSpPr>
                <a:spLocks noEditPoints="1"/>
              </p:cNvSpPr>
              <p:nvPr/>
            </p:nvSpPr>
            <p:spPr bwMode="auto">
              <a:xfrm>
                <a:off x="6580" y="2729"/>
                <a:ext cx="49" cy="67"/>
              </a:xfrm>
              <a:custGeom>
                <a:avLst/>
                <a:gdLst>
                  <a:gd name="T0" fmla="*/ 4 w 49"/>
                  <a:gd name="T1" fmla="*/ 1 h 67"/>
                  <a:gd name="T2" fmla="*/ 4 w 49"/>
                  <a:gd name="T3" fmla="*/ 1 h 67"/>
                  <a:gd name="T4" fmla="*/ 39 w 49"/>
                  <a:gd name="T5" fmla="*/ 2 h 67"/>
                  <a:gd name="T6" fmla="*/ 41 w 49"/>
                  <a:gd name="T7" fmla="*/ 9 h 67"/>
                  <a:gd name="T8" fmla="*/ 46 w 49"/>
                  <a:gd name="T9" fmla="*/ 58 h 67"/>
                  <a:gd name="T10" fmla="*/ 47 w 49"/>
                  <a:gd name="T11" fmla="*/ 62 h 67"/>
                  <a:gd name="T12" fmla="*/ 44 w 49"/>
                  <a:gd name="T13" fmla="*/ 58 h 67"/>
                  <a:gd name="T14" fmla="*/ 8 w 49"/>
                  <a:gd name="T15" fmla="*/ 7 h 67"/>
                  <a:gd name="T16" fmla="*/ 4 w 49"/>
                  <a:gd name="T17" fmla="*/ 1 h 67"/>
                  <a:gd name="T18" fmla="*/ 0 w 49"/>
                  <a:gd name="T19" fmla="*/ 0 h 67"/>
                  <a:gd name="T20" fmla="*/ 48 w 49"/>
                  <a:gd name="T21" fmla="*/ 67 h 67"/>
                  <a:gd name="T22" fmla="*/ 49 w 49"/>
                  <a:gd name="T23" fmla="*/ 67 h 67"/>
                  <a:gd name="T24" fmla="*/ 42 w 49"/>
                  <a:gd name="T25" fmla="*/ 0 h 67"/>
                  <a:gd name="T26" fmla="*/ 0 w 49"/>
                  <a:gd name="T2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" h="67">
                    <a:moveTo>
                      <a:pt x="4" y="1"/>
                    </a:moveTo>
                    <a:lnTo>
                      <a:pt x="4" y="1"/>
                    </a:lnTo>
                    <a:lnTo>
                      <a:pt x="39" y="2"/>
                    </a:lnTo>
                    <a:lnTo>
                      <a:pt x="41" y="9"/>
                    </a:lnTo>
                    <a:lnTo>
                      <a:pt x="46" y="58"/>
                    </a:lnTo>
                    <a:lnTo>
                      <a:pt x="47" y="62"/>
                    </a:lnTo>
                    <a:lnTo>
                      <a:pt x="44" y="58"/>
                    </a:lnTo>
                    <a:lnTo>
                      <a:pt x="8" y="7"/>
                    </a:lnTo>
                    <a:lnTo>
                      <a:pt x="4" y="1"/>
                    </a:lnTo>
                    <a:moveTo>
                      <a:pt x="0" y="0"/>
                    </a:moveTo>
                    <a:lnTo>
                      <a:pt x="48" y="67"/>
                    </a:lnTo>
                    <a:lnTo>
                      <a:pt x="49" y="67"/>
                    </a:lnTo>
                    <a:lnTo>
                      <a:pt x="4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0" name="Freeform 2904"/>
              <p:cNvSpPr>
                <a:spLocks noEditPoints="1"/>
              </p:cNvSpPr>
              <p:nvPr/>
            </p:nvSpPr>
            <p:spPr bwMode="auto">
              <a:xfrm>
                <a:off x="6628" y="279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1 h 1"/>
                  <a:gd name="T8" fmla="*/ 1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close/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1" name="Freeform 2905"/>
              <p:cNvSpPr>
                <a:spLocks noEditPoints="1"/>
              </p:cNvSpPr>
              <p:nvPr/>
            </p:nvSpPr>
            <p:spPr bwMode="auto">
              <a:xfrm>
                <a:off x="6628" y="279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1 h 1"/>
                  <a:gd name="T8" fmla="*/ 1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2" name="Freeform 2906"/>
              <p:cNvSpPr/>
              <p:nvPr/>
            </p:nvSpPr>
            <p:spPr bwMode="auto">
              <a:xfrm>
                <a:off x="6558" y="3061"/>
                <a:ext cx="46" cy="95"/>
              </a:xfrm>
              <a:custGeom>
                <a:avLst/>
                <a:gdLst>
                  <a:gd name="T0" fmla="*/ 6 w 43"/>
                  <a:gd name="T1" fmla="*/ 0 h 90"/>
                  <a:gd name="T2" fmla="*/ 0 w 43"/>
                  <a:gd name="T3" fmla="*/ 4 h 90"/>
                  <a:gd name="T4" fmla="*/ 2 w 43"/>
                  <a:gd name="T5" fmla="*/ 89 h 90"/>
                  <a:gd name="T6" fmla="*/ 3 w 43"/>
                  <a:gd name="T7" fmla="*/ 90 h 90"/>
                  <a:gd name="T8" fmla="*/ 43 w 43"/>
                  <a:gd name="T9" fmla="*/ 19 h 90"/>
                  <a:gd name="T10" fmla="*/ 6 w 43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90">
                    <a:moveTo>
                      <a:pt x="6" y="0"/>
                    </a:moveTo>
                    <a:cubicBezTo>
                      <a:pt x="5" y="2"/>
                      <a:pt x="2" y="4"/>
                      <a:pt x="0" y="4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2" y="90"/>
                      <a:pt x="3" y="90"/>
                      <a:pt x="3" y="9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3" name="Freeform 2907"/>
              <p:cNvSpPr/>
              <p:nvPr/>
            </p:nvSpPr>
            <p:spPr bwMode="auto">
              <a:xfrm>
                <a:off x="6560" y="3155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1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4" name="Freeform 2908"/>
              <p:cNvSpPr/>
              <p:nvPr/>
            </p:nvSpPr>
            <p:spPr bwMode="auto">
              <a:xfrm>
                <a:off x="6557" y="3057"/>
                <a:ext cx="8" cy="8"/>
              </a:xfrm>
              <a:custGeom>
                <a:avLst/>
                <a:gdLst>
                  <a:gd name="T0" fmla="*/ 0 w 7"/>
                  <a:gd name="T1" fmla="*/ 0 h 7"/>
                  <a:gd name="T2" fmla="*/ 1 w 7"/>
                  <a:gd name="T3" fmla="*/ 7 h 7"/>
                  <a:gd name="T4" fmla="*/ 7 w 7"/>
                  <a:gd name="T5" fmla="*/ 3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3" y="7"/>
                      <a:pt x="6" y="5"/>
                      <a:pt x="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5" name="Freeform 2909"/>
              <p:cNvSpPr/>
              <p:nvPr/>
            </p:nvSpPr>
            <p:spPr bwMode="auto">
              <a:xfrm>
                <a:off x="6556" y="3055"/>
                <a:ext cx="49" cy="106"/>
              </a:xfrm>
              <a:custGeom>
                <a:avLst/>
                <a:gdLst>
                  <a:gd name="T0" fmla="*/ 1 w 46"/>
                  <a:gd name="T1" fmla="*/ 0 h 100"/>
                  <a:gd name="T2" fmla="*/ 0 w 46"/>
                  <a:gd name="T3" fmla="*/ 1 h 100"/>
                  <a:gd name="T4" fmla="*/ 0 w 46"/>
                  <a:gd name="T5" fmla="*/ 1 h 100"/>
                  <a:gd name="T6" fmla="*/ 2 w 46"/>
                  <a:gd name="T7" fmla="*/ 100 h 100"/>
                  <a:gd name="T8" fmla="*/ 4 w 46"/>
                  <a:gd name="T9" fmla="*/ 97 h 100"/>
                  <a:gd name="T10" fmla="*/ 4 w 46"/>
                  <a:gd name="T11" fmla="*/ 94 h 100"/>
                  <a:gd name="T12" fmla="*/ 2 w 46"/>
                  <a:gd name="T13" fmla="*/ 9 h 100"/>
                  <a:gd name="T14" fmla="*/ 1 w 46"/>
                  <a:gd name="T15" fmla="*/ 2 h 100"/>
                  <a:gd name="T16" fmla="*/ 8 w 46"/>
                  <a:gd name="T17" fmla="*/ 5 h 100"/>
                  <a:gd name="T18" fmla="*/ 45 w 46"/>
                  <a:gd name="T19" fmla="*/ 24 h 100"/>
                  <a:gd name="T20" fmla="*/ 46 w 46"/>
                  <a:gd name="T21" fmla="*/ 22 h 100"/>
                  <a:gd name="T22" fmla="*/ 1 w 46"/>
                  <a:gd name="T2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100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94"/>
                      <a:pt x="4" y="94"/>
                      <a:pt x="4" y="94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6" name="Freeform 2910"/>
              <p:cNvSpPr/>
              <p:nvPr/>
            </p:nvSpPr>
            <p:spPr bwMode="auto">
              <a:xfrm>
                <a:off x="6558" y="3079"/>
                <a:ext cx="49" cy="83"/>
              </a:xfrm>
              <a:custGeom>
                <a:avLst/>
                <a:gdLst>
                  <a:gd name="T0" fmla="*/ 44 w 46"/>
                  <a:gd name="T1" fmla="*/ 0 h 79"/>
                  <a:gd name="T2" fmla="*/ 43 w 46"/>
                  <a:gd name="T3" fmla="*/ 2 h 79"/>
                  <a:gd name="T4" fmla="*/ 3 w 46"/>
                  <a:gd name="T5" fmla="*/ 73 h 79"/>
                  <a:gd name="T6" fmla="*/ 2 w 46"/>
                  <a:gd name="T7" fmla="*/ 75 h 79"/>
                  <a:gd name="T8" fmla="*/ 0 w 46"/>
                  <a:gd name="T9" fmla="*/ 78 h 79"/>
                  <a:gd name="T10" fmla="*/ 0 w 46"/>
                  <a:gd name="T11" fmla="*/ 79 h 79"/>
                  <a:gd name="T12" fmla="*/ 1 w 46"/>
                  <a:gd name="T13" fmla="*/ 79 h 79"/>
                  <a:gd name="T14" fmla="*/ 1 w 46"/>
                  <a:gd name="T15" fmla="*/ 79 h 79"/>
                  <a:gd name="T16" fmla="*/ 46 w 46"/>
                  <a:gd name="T17" fmla="*/ 1 h 79"/>
                  <a:gd name="T18" fmla="*/ 44 w 46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79">
                    <a:moveTo>
                      <a:pt x="44" y="0"/>
                    </a:moveTo>
                    <a:cubicBezTo>
                      <a:pt x="43" y="2"/>
                      <a:pt x="43" y="2"/>
                      <a:pt x="43" y="2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0"/>
                      <a:pt x="44" y="0"/>
                      <a:pt x="4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7" name="Freeform 2911"/>
              <p:cNvSpPr/>
              <p:nvPr/>
            </p:nvSpPr>
            <p:spPr bwMode="auto">
              <a:xfrm>
                <a:off x="6556" y="3054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8" name="Freeform 2912"/>
              <p:cNvSpPr/>
              <p:nvPr/>
            </p:nvSpPr>
            <p:spPr bwMode="auto">
              <a:xfrm>
                <a:off x="6558" y="31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2 w 2"/>
                  <a:gd name="T7" fmla="*/ 1 h 2"/>
                  <a:gd name="T8" fmla="*/ 0 w 2"/>
                  <a:gd name="T9" fmla="*/ 2 h 2"/>
                  <a:gd name="T10" fmla="*/ 1 w 2"/>
                  <a:gd name="T11" fmla="*/ 0 h 2"/>
                  <a:gd name="T12" fmla="*/ 1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9" name="Freeform 2913"/>
              <p:cNvSpPr/>
              <p:nvPr/>
            </p:nvSpPr>
            <p:spPr bwMode="auto">
              <a:xfrm>
                <a:off x="6609" y="3004"/>
                <a:ext cx="42" cy="91"/>
              </a:xfrm>
              <a:custGeom>
                <a:avLst/>
                <a:gdLst>
                  <a:gd name="T0" fmla="*/ 40 w 40"/>
                  <a:gd name="T1" fmla="*/ 0 h 87"/>
                  <a:gd name="T2" fmla="*/ 0 w 40"/>
                  <a:gd name="T3" fmla="*/ 71 h 87"/>
                  <a:gd name="T4" fmla="*/ 31 w 40"/>
                  <a:gd name="T5" fmla="*/ 87 h 87"/>
                  <a:gd name="T6" fmla="*/ 34 w 40"/>
                  <a:gd name="T7" fmla="*/ 86 h 87"/>
                  <a:gd name="T8" fmla="*/ 40 w 4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87">
                    <a:moveTo>
                      <a:pt x="40" y="0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32" y="86"/>
                      <a:pt x="33" y="86"/>
                      <a:pt x="34" y="86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0" name="Freeform 2914"/>
              <p:cNvSpPr/>
              <p:nvPr/>
            </p:nvSpPr>
            <p:spPr bwMode="auto">
              <a:xfrm>
                <a:off x="6642" y="3094"/>
                <a:ext cx="3" cy="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1" name="Freeform 2915"/>
              <p:cNvSpPr/>
              <p:nvPr/>
            </p:nvSpPr>
            <p:spPr bwMode="auto">
              <a:xfrm>
                <a:off x="6608" y="3079"/>
                <a:ext cx="37" cy="20"/>
              </a:xfrm>
              <a:custGeom>
                <a:avLst/>
                <a:gdLst>
                  <a:gd name="T0" fmla="*/ 1 w 37"/>
                  <a:gd name="T1" fmla="*/ 0 h 20"/>
                  <a:gd name="T2" fmla="*/ 0 w 37"/>
                  <a:gd name="T3" fmla="*/ 2 h 20"/>
                  <a:gd name="T4" fmla="*/ 37 w 37"/>
                  <a:gd name="T5" fmla="*/ 20 h 20"/>
                  <a:gd name="T6" fmla="*/ 37 w 37"/>
                  <a:gd name="T7" fmla="*/ 20 h 20"/>
                  <a:gd name="T8" fmla="*/ 37 w 37"/>
                  <a:gd name="T9" fmla="*/ 19 h 20"/>
                  <a:gd name="T10" fmla="*/ 34 w 37"/>
                  <a:gd name="T11" fmla="*/ 16 h 20"/>
                  <a:gd name="T12" fmla="*/ 1 w 37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0">
                    <a:moveTo>
                      <a:pt x="1" y="0"/>
                    </a:moveTo>
                    <a:lnTo>
                      <a:pt x="0" y="2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19"/>
                    </a:lnTo>
                    <a:lnTo>
                      <a:pt x="34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2" name="Freeform 2916"/>
              <p:cNvSpPr/>
              <p:nvPr/>
            </p:nvSpPr>
            <p:spPr bwMode="auto">
              <a:xfrm>
                <a:off x="6608" y="3079"/>
                <a:ext cx="37" cy="20"/>
              </a:xfrm>
              <a:custGeom>
                <a:avLst/>
                <a:gdLst>
                  <a:gd name="T0" fmla="*/ 1 w 37"/>
                  <a:gd name="T1" fmla="*/ 0 h 20"/>
                  <a:gd name="T2" fmla="*/ 0 w 37"/>
                  <a:gd name="T3" fmla="*/ 2 h 20"/>
                  <a:gd name="T4" fmla="*/ 37 w 37"/>
                  <a:gd name="T5" fmla="*/ 20 h 20"/>
                  <a:gd name="T6" fmla="*/ 37 w 37"/>
                  <a:gd name="T7" fmla="*/ 20 h 20"/>
                  <a:gd name="T8" fmla="*/ 37 w 37"/>
                  <a:gd name="T9" fmla="*/ 19 h 20"/>
                  <a:gd name="T10" fmla="*/ 34 w 37"/>
                  <a:gd name="T11" fmla="*/ 16 h 20"/>
                  <a:gd name="T12" fmla="*/ 1 w 37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0">
                    <a:moveTo>
                      <a:pt x="1" y="0"/>
                    </a:moveTo>
                    <a:lnTo>
                      <a:pt x="0" y="2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19"/>
                    </a:lnTo>
                    <a:lnTo>
                      <a:pt x="34" y="1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3" name="Freeform 2917"/>
              <p:cNvSpPr/>
              <p:nvPr/>
            </p:nvSpPr>
            <p:spPr bwMode="auto">
              <a:xfrm>
                <a:off x="6607" y="2998"/>
                <a:ext cx="46" cy="102"/>
              </a:xfrm>
              <a:custGeom>
                <a:avLst/>
                <a:gdLst>
                  <a:gd name="T0" fmla="*/ 43 w 44"/>
                  <a:gd name="T1" fmla="*/ 0 h 96"/>
                  <a:gd name="T2" fmla="*/ 0 w 44"/>
                  <a:gd name="T3" fmla="*/ 77 h 96"/>
                  <a:gd name="T4" fmla="*/ 1 w 44"/>
                  <a:gd name="T5" fmla="*/ 78 h 96"/>
                  <a:gd name="T6" fmla="*/ 2 w 44"/>
                  <a:gd name="T7" fmla="*/ 76 h 96"/>
                  <a:gd name="T8" fmla="*/ 42 w 44"/>
                  <a:gd name="T9" fmla="*/ 5 h 96"/>
                  <a:gd name="T10" fmla="*/ 36 w 44"/>
                  <a:gd name="T11" fmla="*/ 91 h 96"/>
                  <a:gd name="T12" fmla="*/ 36 w 44"/>
                  <a:gd name="T13" fmla="*/ 94 h 96"/>
                  <a:gd name="T14" fmla="*/ 36 w 44"/>
                  <a:gd name="T15" fmla="*/ 95 h 96"/>
                  <a:gd name="T16" fmla="*/ 36 w 44"/>
                  <a:gd name="T17" fmla="*/ 95 h 96"/>
                  <a:gd name="T18" fmla="*/ 38 w 44"/>
                  <a:gd name="T19" fmla="*/ 96 h 96"/>
                  <a:gd name="T20" fmla="*/ 44 w 44"/>
                  <a:gd name="T21" fmla="*/ 0 h 96"/>
                  <a:gd name="T22" fmla="*/ 43 w 44"/>
                  <a:gd name="T23" fmla="*/ 0 h 96"/>
                  <a:gd name="T24" fmla="*/ 43 w 44"/>
                  <a:gd name="T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96">
                    <a:moveTo>
                      <a:pt x="43" y="0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4" name="Freeform 2918"/>
              <p:cNvSpPr/>
              <p:nvPr/>
            </p:nvSpPr>
            <p:spPr bwMode="auto">
              <a:xfrm>
                <a:off x="6652" y="299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5" name="Freeform 2919"/>
              <p:cNvSpPr/>
              <p:nvPr/>
            </p:nvSpPr>
            <p:spPr bwMode="auto">
              <a:xfrm>
                <a:off x="6565" y="3082"/>
                <a:ext cx="76" cy="76"/>
              </a:xfrm>
              <a:custGeom>
                <a:avLst/>
                <a:gdLst>
                  <a:gd name="T0" fmla="*/ 40 w 72"/>
                  <a:gd name="T1" fmla="*/ 0 h 72"/>
                  <a:gd name="T2" fmla="*/ 0 w 72"/>
                  <a:gd name="T3" fmla="*/ 71 h 72"/>
                  <a:gd name="T4" fmla="*/ 0 w 72"/>
                  <a:gd name="T5" fmla="*/ 72 h 72"/>
                  <a:gd name="T6" fmla="*/ 51 w 72"/>
                  <a:gd name="T7" fmla="*/ 34 h 72"/>
                  <a:gd name="T8" fmla="*/ 72 w 72"/>
                  <a:gd name="T9" fmla="*/ 19 h 72"/>
                  <a:gd name="T10" fmla="*/ 72 w 72"/>
                  <a:gd name="T11" fmla="*/ 17 h 72"/>
                  <a:gd name="T12" fmla="*/ 72 w 72"/>
                  <a:gd name="T13" fmla="*/ 16 h 72"/>
                  <a:gd name="T14" fmla="*/ 40 w 72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72">
                    <a:moveTo>
                      <a:pt x="40" y="0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2"/>
                      <a:pt x="0" y="72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8"/>
                      <a:pt x="72" y="18"/>
                      <a:pt x="72" y="17"/>
                    </a:cubicBezTo>
                    <a:cubicBezTo>
                      <a:pt x="72" y="17"/>
                      <a:pt x="72" y="16"/>
                      <a:pt x="72" y="16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6" name="Freeform 2920"/>
              <p:cNvSpPr/>
              <p:nvPr/>
            </p:nvSpPr>
            <p:spPr bwMode="auto">
              <a:xfrm>
                <a:off x="6641" y="309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3 h 3"/>
                  <a:gd name="T6" fmla="*/ 3 w 3"/>
                  <a:gd name="T7" fmla="*/ 1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7" name="Freeform 2921"/>
              <p:cNvSpPr/>
              <p:nvPr/>
            </p:nvSpPr>
            <p:spPr bwMode="auto">
              <a:xfrm>
                <a:off x="6563" y="3157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8" name="Freeform 2922"/>
              <p:cNvSpPr>
                <a:spLocks noEditPoints="1"/>
              </p:cNvSpPr>
              <p:nvPr/>
            </p:nvSpPr>
            <p:spPr bwMode="auto">
              <a:xfrm>
                <a:off x="6563" y="3081"/>
                <a:ext cx="82" cy="77"/>
              </a:xfrm>
              <a:custGeom>
                <a:avLst/>
                <a:gdLst>
                  <a:gd name="T0" fmla="*/ 55 w 82"/>
                  <a:gd name="T1" fmla="*/ 37 h 77"/>
                  <a:gd name="T2" fmla="*/ 2 w 82"/>
                  <a:gd name="T3" fmla="*/ 77 h 77"/>
                  <a:gd name="T4" fmla="*/ 0 w 82"/>
                  <a:gd name="T5" fmla="*/ 77 h 77"/>
                  <a:gd name="T6" fmla="*/ 0 w 82"/>
                  <a:gd name="T7" fmla="*/ 77 h 77"/>
                  <a:gd name="T8" fmla="*/ 55 w 82"/>
                  <a:gd name="T9" fmla="*/ 37 h 77"/>
                  <a:gd name="T10" fmla="*/ 45 w 82"/>
                  <a:gd name="T11" fmla="*/ 0 h 77"/>
                  <a:gd name="T12" fmla="*/ 44 w 82"/>
                  <a:gd name="T13" fmla="*/ 1 h 77"/>
                  <a:gd name="T14" fmla="*/ 78 w 82"/>
                  <a:gd name="T15" fmla="*/ 18 h 77"/>
                  <a:gd name="T16" fmla="*/ 81 w 82"/>
                  <a:gd name="T17" fmla="*/ 19 h 77"/>
                  <a:gd name="T18" fmla="*/ 82 w 82"/>
                  <a:gd name="T19" fmla="*/ 18 h 77"/>
                  <a:gd name="T20" fmla="*/ 45 w 82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77">
                    <a:moveTo>
                      <a:pt x="55" y="37"/>
                    </a:moveTo>
                    <a:lnTo>
                      <a:pt x="2" y="77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55" y="37"/>
                    </a:lnTo>
                    <a:close/>
                    <a:moveTo>
                      <a:pt x="45" y="0"/>
                    </a:moveTo>
                    <a:lnTo>
                      <a:pt x="44" y="1"/>
                    </a:lnTo>
                    <a:lnTo>
                      <a:pt x="78" y="18"/>
                    </a:lnTo>
                    <a:lnTo>
                      <a:pt x="81" y="19"/>
                    </a:lnTo>
                    <a:lnTo>
                      <a:pt x="82" y="1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9" name="Freeform 2923"/>
              <p:cNvSpPr>
                <a:spLocks noEditPoints="1"/>
              </p:cNvSpPr>
              <p:nvPr/>
            </p:nvSpPr>
            <p:spPr bwMode="auto">
              <a:xfrm>
                <a:off x="6563" y="3081"/>
                <a:ext cx="82" cy="77"/>
              </a:xfrm>
              <a:custGeom>
                <a:avLst/>
                <a:gdLst>
                  <a:gd name="T0" fmla="*/ 55 w 82"/>
                  <a:gd name="T1" fmla="*/ 37 h 77"/>
                  <a:gd name="T2" fmla="*/ 2 w 82"/>
                  <a:gd name="T3" fmla="*/ 77 h 77"/>
                  <a:gd name="T4" fmla="*/ 0 w 82"/>
                  <a:gd name="T5" fmla="*/ 77 h 77"/>
                  <a:gd name="T6" fmla="*/ 0 w 82"/>
                  <a:gd name="T7" fmla="*/ 77 h 77"/>
                  <a:gd name="T8" fmla="*/ 55 w 82"/>
                  <a:gd name="T9" fmla="*/ 37 h 77"/>
                  <a:gd name="T10" fmla="*/ 45 w 82"/>
                  <a:gd name="T11" fmla="*/ 0 h 77"/>
                  <a:gd name="T12" fmla="*/ 44 w 82"/>
                  <a:gd name="T13" fmla="*/ 1 h 77"/>
                  <a:gd name="T14" fmla="*/ 78 w 82"/>
                  <a:gd name="T15" fmla="*/ 18 h 77"/>
                  <a:gd name="T16" fmla="*/ 81 w 82"/>
                  <a:gd name="T17" fmla="*/ 19 h 77"/>
                  <a:gd name="T18" fmla="*/ 82 w 82"/>
                  <a:gd name="T19" fmla="*/ 18 h 77"/>
                  <a:gd name="T20" fmla="*/ 45 w 82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77">
                    <a:moveTo>
                      <a:pt x="55" y="37"/>
                    </a:moveTo>
                    <a:lnTo>
                      <a:pt x="2" y="77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55" y="37"/>
                    </a:lnTo>
                    <a:moveTo>
                      <a:pt x="45" y="0"/>
                    </a:moveTo>
                    <a:lnTo>
                      <a:pt x="44" y="1"/>
                    </a:lnTo>
                    <a:lnTo>
                      <a:pt x="78" y="18"/>
                    </a:lnTo>
                    <a:lnTo>
                      <a:pt x="81" y="19"/>
                    </a:lnTo>
                    <a:lnTo>
                      <a:pt x="82" y="1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0" name="Freeform 2924"/>
              <p:cNvSpPr/>
              <p:nvPr/>
            </p:nvSpPr>
            <p:spPr bwMode="auto">
              <a:xfrm>
                <a:off x="6559" y="3080"/>
                <a:ext cx="88" cy="83"/>
              </a:xfrm>
              <a:custGeom>
                <a:avLst/>
                <a:gdLst>
                  <a:gd name="T0" fmla="*/ 45 w 83"/>
                  <a:gd name="T1" fmla="*/ 0 h 79"/>
                  <a:gd name="T2" fmla="*/ 0 w 83"/>
                  <a:gd name="T3" fmla="*/ 78 h 79"/>
                  <a:gd name="T4" fmla="*/ 1 w 83"/>
                  <a:gd name="T5" fmla="*/ 79 h 79"/>
                  <a:gd name="T6" fmla="*/ 83 w 83"/>
                  <a:gd name="T7" fmla="*/ 19 h 79"/>
                  <a:gd name="T8" fmla="*/ 81 w 83"/>
                  <a:gd name="T9" fmla="*/ 18 h 79"/>
                  <a:gd name="T10" fmla="*/ 80 w 83"/>
                  <a:gd name="T11" fmla="*/ 19 h 79"/>
                  <a:gd name="T12" fmla="*/ 77 w 83"/>
                  <a:gd name="T13" fmla="*/ 21 h 79"/>
                  <a:gd name="T14" fmla="*/ 56 w 83"/>
                  <a:gd name="T15" fmla="*/ 36 h 79"/>
                  <a:gd name="T16" fmla="*/ 4 w 83"/>
                  <a:gd name="T17" fmla="*/ 74 h 79"/>
                  <a:gd name="T18" fmla="*/ 5 w 83"/>
                  <a:gd name="T19" fmla="*/ 73 h 79"/>
                  <a:gd name="T20" fmla="*/ 45 w 83"/>
                  <a:gd name="T21" fmla="*/ 2 h 79"/>
                  <a:gd name="T22" fmla="*/ 46 w 83"/>
                  <a:gd name="T23" fmla="*/ 1 h 79"/>
                  <a:gd name="T24" fmla="*/ 45 w 83"/>
                  <a:gd name="T2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9">
                    <a:moveTo>
                      <a:pt x="45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1" y="79"/>
                      <a:pt x="1" y="7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5" y="73"/>
                      <a:pt x="5" y="73"/>
                      <a:pt x="5" y="73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1" name="Freeform 2925"/>
              <p:cNvSpPr/>
              <p:nvPr/>
            </p:nvSpPr>
            <p:spPr bwMode="auto">
              <a:xfrm>
                <a:off x="6558" y="3162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2" name="Freeform 2926"/>
              <p:cNvSpPr/>
              <p:nvPr/>
            </p:nvSpPr>
            <p:spPr bwMode="auto">
              <a:xfrm>
                <a:off x="6590" y="2846"/>
                <a:ext cx="36" cy="46"/>
              </a:xfrm>
              <a:custGeom>
                <a:avLst/>
                <a:gdLst>
                  <a:gd name="T0" fmla="*/ 32 w 34"/>
                  <a:gd name="T1" fmla="*/ 0 h 43"/>
                  <a:gd name="T2" fmla="*/ 2 w 34"/>
                  <a:gd name="T3" fmla="*/ 12 h 43"/>
                  <a:gd name="T4" fmla="*/ 2 w 34"/>
                  <a:gd name="T5" fmla="*/ 14 h 43"/>
                  <a:gd name="T6" fmla="*/ 0 w 34"/>
                  <a:gd name="T7" fmla="*/ 21 h 43"/>
                  <a:gd name="T8" fmla="*/ 17 w 34"/>
                  <a:gd name="T9" fmla="*/ 43 h 43"/>
                  <a:gd name="T10" fmla="*/ 34 w 34"/>
                  <a:gd name="T11" fmla="*/ 1 h 43"/>
                  <a:gd name="T12" fmla="*/ 32 w 34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32" y="0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4"/>
                    </a:cubicBezTo>
                    <a:cubicBezTo>
                      <a:pt x="2" y="17"/>
                      <a:pt x="1" y="19"/>
                      <a:pt x="0" y="21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1"/>
                      <a:pt x="33" y="0"/>
                      <a:pt x="32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3" name="Freeform 2927"/>
              <p:cNvSpPr/>
              <p:nvPr/>
            </p:nvSpPr>
            <p:spPr bwMode="auto">
              <a:xfrm>
                <a:off x="6624" y="2845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4" name="Freeform 2928"/>
              <p:cNvSpPr/>
              <p:nvPr/>
            </p:nvSpPr>
            <p:spPr bwMode="auto">
              <a:xfrm>
                <a:off x="6585" y="2859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3 h 9"/>
                  <a:gd name="T4" fmla="*/ 5 w 7"/>
                  <a:gd name="T5" fmla="*/ 9 h 9"/>
                  <a:gd name="T6" fmla="*/ 7 w 7"/>
                  <a:gd name="T7" fmla="*/ 2 h 9"/>
                  <a:gd name="T8" fmla="*/ 7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7"/>
                      <a:pt x="7" y="5"/>
                      <a:pt x="7" y="2"/>
                    </a:cubicBezTo>
                    <a:cubicBezTo>
                      <a:pt x="7" y="1"/>
                      <a:pt x="7" y="1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5" name="Freeform 2929"/>
              <p:cNvSpPr/>
              <p:nvPr/>
            </p:nvSpPr>
            <p:spPr bwMode="auto">
              <a:xfrm>
                <a:off x="6584" y="2843"/>
                <a:ext cx="44" cy="50"/>
              </a:xfrm>
              <a:custGeom>
                <a:avLst/>
                <a:gdLst>
                  <a:gd name="T0" fmla="*/ 42 w 42"/>
                  <a:gd name="T1" fmla="*/ 0 h 47"/>
                  <a:gd name="T2" fmla="*/ 1 w 42"/>
                  <a:gd name="T3" fmla="*/ 16 h 47"/>
                  <a:gd name="T4" fmla="*/ 0 w 42"/>
                  <a:gd name="T5" fmla="*/ 18 h 47"/>
                  <a:gd name="T6" fmla="*/ 0 w 42"/>
                  <a:gd name="T7" fmla="*/ 18 h 47"/>
                  <a:gd name="T8" fmla="*/ 22 w 42"/>
                  <a:gd name="T9" fmla="*/ 47 h 47"/>
                  <a:gd name="T10" fmla="*/ 23 w 42"/>
                  <a:gd name="T11" fmla="*/ 46 h 47"/>
                  <a:gd name="T12" fmla="*/ 6 w 42"/>
                  <a:gd name="T13" fmla="*/ 24 h 47"/>
                  <a:gd name="T14" fmla="*/ 1 w 42"/>
                  <a:gd name="T15" fmla="*/ 18 h 47"/>
                  <a:gd name="T16" fmla="*/ 8 w 42"/>
                  <a:gd name="T17" fmla="*/ 15 h 47"/>
                  <a:gd name="T18" fmla="*/ 38 w 42"/>
                  <a:gd name="T19" fmla="*/ 3 h 47"/>
                  <a:gd name="T20" fmla="*/ 41 w 42"/>
                  <a:gd name="T21" fmla="*/ 2 h 47"/>
                  <a:gd name="T22" fmla="*/ 42 w 42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47">
                    <a:moveTo>
                      <a:pt x="42" y="0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6" name="Freeform 2930"/>
              <p:cNvSpPr/>
              <p:nvPr/>
            </p:nvSpPr>
            <p:spPr bwMode="auto">
              <a:xfrm>
                <a:off x="6582" y="2860"/>
                <a:ext cx="3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1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7" name="Freeform 2931"/>
              <p:cNvSpPr/>
              <p:nvPr/>
            </p:nvSpPr>
            <p:spPr bwMode="auto">
              <a:xfrm>
                <a:off x="6607" y="284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1 w 23"/>
                  <a:gd name="T3" fmla="*/ 1 h 52"/>
                  <a:gd name="T4" fmla="*/ 20 w 23"/>
                  <a:gd name="T5" fmla="*/ 3 h 52"/>
                  <a:gd name="T6" fmla="*/ 19 w 23"/>
                  <a:gd name="T7" fmla="*/ 5 h 52"/>
                  <a:gd name="T8" fmla="*/ 1 w 23"/>
                  <a:gd name="T9" fmla="*/ 50 h 52"/>
                  <a:gd name="T10" fmla="*/ 0 w 23"/>
                  <a:gd name="T11" fmla="*/ 51 h 52"/>
                  <a:gd name="T12" fmla="*/ 1 w 23"/>
                  <a:gd name="T13" fmla="*/ 52 h 52"/>
                  <a:gd name="T14" fmla="*/ 23 w 23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1" y="1"/>
                    </a:lnTo>
                    <a:lnTo>
                      <a:pt x="20" y="3"/>
                    </a:lnTo>
                    <a:lnTo>
                      <a:pt x="19" y="5"/>
                    </a:lnTo>
                    <a:lnTo>
                      <a:pt x="1" y="50"/>
                    </a:lnTo>
                    <a:lnTo>
                      <a:pt x="0" y="51"/>
                    </a:lnTo>
                    <a:lnTo>
                      <a:pt x="1" y="5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8" name="Freeform 2932"/>
              <p:cNvSpPr/>
              <p:nvPr/>
            </p:nvSpPr>
            <p:spPr bwMode="auto">
              <a:xfrm>
                <a:off x="6607" y="284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1 w 23"/>
                  <a:gd name="T3" fmla="*/ 1 h 52"/>
                  <a:gd name="T4" fmla="*/ 20 w 23"/>
                  <a:gd name="T5" fmla="*/ 3 h 52"/>
                  <a:gd name="T6" fmla="*/ 19 w 23"/>
                  <a:gd name="T7" fmla="*/ 5 h 52"/>
                  <a:gd name="T8" fmla="*/ 1 w 23"/>
                  <a:gd name="T9" fmla="*/ 50 h 52"/>
                  <a:gd name="T10" fmla="*/ 0 w 23"/>
                  <a:gd name="T11" fmla="*/ 51 h 52"/>
                  <a:gd name="T12" fmla="*/ 1 w 23"/>
                  <a:gd name="T13" fmla="*/ 52 h 52"/>
                  <a:gd name="T14" fmla="*/ 23 w 23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1" y="1"/>
                    </a:lnTo>
                    <a:lnTo>
                      <a:pt x="20" y="3"/>
                    </a:lnTo>
                    <a:lnTo>
                      <a:pt x="19" y="5"/>
                    </a:lnTo>
                    <a:lnTo>
                      <a:pt x="1" y="50"/>
                    </a:lnTo>
                    <a:lnTo>
                      <a:pt x="0" y="51"/>
                    </a:lnTo>
                    <a:lnTo>
                      <a:pt x="1" y="52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9" name="Freeform 2933"/>
              <p:cNvSpPr/>
              <p:nvPr/>
            </p:nvSpPr>
            <p:spPr bwMode="auto">
              <a:xfrm>
                <a:off x="6644" y="2924"/>
                <a:ext cx="4" cy="19"/>
              </a:xfrm>
              <a:custGeom>
                <a:avLst/>
                <a:gdLst>
                  <a:gd name="T0" fmla="*/ 0 w 4"/>
                  <a:gd name="T1" fmla="*/ 0 h 19"/>
                  <a:gd name="T2" fmla="*/ 3 w 4"/>
                  <a:gd name="T3" fmla="*/ 18 h 19"/>
                  <a:gd name="T4" fmla="*/ 4 w 4"/>
                  <a:gd name="T5" fmla="*/ 19 h 19"/>
                  <a:gd name="T6" fmla="*/ 0 w 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9">
                    <a:moveTo>
                      <a:pt x="0" y="0"/>
                    </a:moveTo>
                    <a:lnTo>
                      <a:pt x="3" y="18"/>
                    </a:lnTo>
                    <a:lnTo>
                      <a:pt x="4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0" name="Freeform 2934"/>
              <p:cNvSpPr/>
              <p:nvPr/>
            </p:nvSpPr>
            <p:spPr bwMode="auto">
              <a:xfrm>
                <a:off x="6644" y="2924"/>
                <a:ext cx="4" cy="19"/>
              </a:xfrm>
              <a:custGeom>
                <a:avLst/>
                <a:gdLst>
                  <a:gd name="T0" fmla="*/ 0 w 4"/>
                  <a:gd name="T1" fmla="*/ 0 h 19"/>
                  <a:gd name="T2" fmla="*/ 3 w 4"/>
                  <a:gd name="T3" fmla="*/ 18 h 19"/>
                  <a:gd name="T4" fmla="*/ 4 w 4"/>
                  <a:gd name="T5" fmla="*/ 19 h 19"/>
                  <a:gd name="T6" fmla="*/ 0 w 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9">
                    <a:moveTo>
                      <a:pt x="0" y="0"/>
                    </a:moveTo>
                    <a:lnTo>
                      <a:pt x="3" y="18"/>
                    </a:lnTo>
                    <a:lnTo>
                      <a:pt x="4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1" name="Freeform 2935"/>
              <p:cNvSpPr/>
              <p:nvPr/>
            </p:nvSpPr>
            <p:spPr bwMode="auto">
              <a:xfrm>
                <a:off x="6637" y="2883"/>
                <a:ext cx="13" cy="67"/>
              </a:xfrm>
              <a:custGeom>
                <a:avLst/>
                <a:gdLst>
                  <a:gd name="T0" fmla="*/ 0 w 13"/>
                  <a:gd name="T1" fmla="*/ 0 h 67"/>
                  <a:gd name="T2" fmla="*/ 7 w 13"/>
                  <a:gd name="T3" fmla="*/ 41 h 67"/>
                  <a:gd name="T4" fmla="*/ 11 w 13"/>
                  <a:gd name="T5" fmla="*/ 60 h 67"/>
                  <a:gd name="T6" fmla="*/ 10 w 13"/>
                  <a:gd name="T7" fmla="*/ 59 h 67"/>
                  <a:gd name="T8" fmla="*/ 10 w 13"/>
                  <a:gd name="T9" fmla="*/ 63 h 67"/>
                  <a:gd name="T10" fmla="*/ 13 w 13"/>
                  <a:gd name="T11" fmla="*/ 67 h 67"/>
                  <a:gd name="T12" fmla="*/ 0 w 13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67">
                    <a:moveTo>
                      <a:pt x="0" y="0"/>
                    </a:moveTo>
                    <a:lnTo>
                      <a:pt x="7" y="41"/>
                    </a:lnTo>
                    <a:lnTo>
                      <a:pt x="11" y="60"/>
                    </a:lnTo>
                    <a:lnTo>
                      <a:pt x="10" y="59"/>
                    </a:lnTo>
                    <a:lnTo>
                      <a:pt x="10" y="63"/>
                    </a:lnTo>
                    <a:lnTo>
                      <a:pt x="13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2" name="Freeform 2936"/>
              <p:cNvSpPr/>
              <p:nvPr/>
            </p:nvSpPr>
            <p:spPr bwMode="auto">
              <a:xfrm>
                <a:off x="6637" y="2883"/>
                <a:ext cx="13" cy="67"/>
              </a:xfrm>
              <a:custGeom>
                <a:avLst/>
                <a:gdLst>
                  <a:gd name="T0" fmla="*/ 0 w 13"/>
                  <a:gd name="T1" fmla="*/ 0 h 67"/>
                  <a:gd name="T2" fmla="*/ 7 w 13"/>
                  <a:gd name="T3" fmla="*/ 41 h 67"/>
                  <a:gd name="T4" fmla="*/ 11 w 13"/>
                  <a:gd name="T5" fmla="*/ 60 h 67"/>
                  <a:gd name="T6" fmla="*/ 10 w 13"/>
                  <a:gd name="T7" fmla="*/ 59 h 67"/>
                  <a:gd name="T8" fmla="*/ 10 w 13"/>
                  <a:gd name="T9" fmla="*/ 63 h 67"/>
                  <a:gd name="T10" fmla="*/ 13 w 13"/>
                  <a:gd name="T11" fmla="*/ 67 h 67"/>
                  <a:gd name="T12" fmla="*/ 0 w 13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67">
                    <a:moveTo>
                      <a:pt x="0" y="0"/>
                    </a:moveTo>
                    <a:lnTo>
                      <a:pt x="7" y="41"/>
                    </a:lnTo>
                    <a:lnTo>
                      <a:pt x="11" y="60"/>
                    </a:lnTo>
                    <a:lnTo>
                      <a:pt x="10" y="59"/>
                    </a:lnTo>
                    <a:lnTo>
                      <a:pt x="10" y="63"/>
                    </a:lnTo>
                    <a:lnTo>
                      <a:pt x="13" y="6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3" name="Freeform 2937"/>
              <p:cNvSpPr/>
              <p:nvPr/>
            </p:nvSpPr>
            <p:spPr bwMode="auto">
              <a:xfrm>
                <a:off x="6630" y="2842"/>
                <a:ext cx="17" cy="104"/>
              </a:xfrm>
              <a:custGeom>
                <a:avLst/>
                <a:gdLst>
                  <a:gd name="T0" fmla="*/ 0 w 17"/>
                  <a:gd name="T1" fmla="*/ 0 h 104"/>
                  <a:gd name="T2" fmla="*/ 15 w 17"/>
                  <a:gd name="T3" fmla="*/ 101 h 104"/>
                  <a:gd name="T4" fmla="*/ 17 w 17"/>
                  <a:gd name="T5" fmla="*/ 104 h 104"/>
                  <a:gd name="T6" fmla="*/ 17 w 17"/>
                  <a:gd name="T7" fmla="*/ 100 h 104"/>
                  <a:gd name="T8" fmla="*/ 14 w 17"/>
                  <a:gd name="T9" fmla="*/ 82 h 104"/>
                  <a:gd name="T10" fmla="*/ 7 w 17"/>
                  <a:gd name="T11" fmla="*/ 41 h 104"/>
                  <a:gd name="T12" fmla="*/ 0 w 17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04">
                    <a:moveTo>
                      <a:pt x="0" y="0"/>
                    </a:moveTo>
                    <a:lnTo>
                      <a:pt x="15" y="101"/>
                    </a:lnTo>
                    <a:lnTo>
                      <a:pt x="17" y="104"/>
                    </a:lnTo>
                    <a:lnTo>
                      <a:pt x="17" y="100"/>
                    </a:lnTo>
                    <a:lnTo>
                      <a:pt x="14" y="82"/>
                    </a:lnTo>
                    <a:lnTo>
                      <a:pt x="7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4" name="Freeform 2938"/>
              <p:cNvSpPr/>
              <p:nvPr/>
            </p:nvSpPr>
            <p:spPr bwMode="auto">
              <a:xfrm>
                <a:off x="6630" y="2842"/>
                <a:ext cx="17" cy="104"/>
              </a:xfrm>
              <a:custGeom>
                <a:avLst/>
                <a:gdLst>
                  <a:gd name="T0" fmla="*/ 0 w 17"/>
                  <a:gd name="T1" fmla="*/ 0 h 104"/>
                  <a:gd name="T2" fmla="*/ 15 w 17"/>
                  <a:gd name="T3" fmla="*/ 101 h 104"/>
                  <a:gd name="T4" fmla="*/ 17 w 17"/>
                  <a:gd name="T5" fmla="*/ 104 h 104"/>
                  <a:gd name="T6" fmla="*/ 17 w 17"/>
                  <a:gd name="T7" fmla="*/ 100 h 104"/>
                  <a:gd name="T8" fmla="*/ 14 w 17"/>
                  <a:gd name="T9" fmla="*/ 82 h 104"/>
                  <a:gd name="T10" fmla="*/ 7 w 17"/>
                  <a:gd name="T11" fmla="*/ 41 h 104"/>
                  <a:gd name="T12" fmla="*/ 0 w 17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04">
                    <a:moveTo>
                      <a:pt x="0" y="0"/>
                    </a:moveTo>
                    <a:lnTo>
                      <a:pt x="15" y="101"/>
                    </a:lnTo>
                    <a:lnTo>
                      <a:pt x="17" y="104"/>
                    </a:lnTo>
                    <a:lnTo>
                      <a:pt x="17" y="100"/>
                    </a:lnTo>
                    <a:lnTo>
                      <a:pt x="14" y="82"/>
                    </a:lnTo>
                    <a:lnTo>
                      <a:pt x="7" y="4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5" name="Freeform 2939"/>
              <p:cNvSpPr/>
              <p:nvPr/>
            </p:nvSpPr>
            <p:spPr bwMode="auto">
              <a:xfrm>
                <a:off x="6556" y="2801"/>
                <a:ext cx="66" cy="52"/>
              </a:xfrm>
              <a:custGeom>
                <a:avLst/>
                <a:gdLst>
                  <a:gd name="T0" fmla="*/ 60 w 62"/>
                  <a:gd name="T1" fmla="*/ 0 h 49"/>
                  <a:gd name="T2" fmla="*/ 0 w 62"/>
                  <a:gd name="T3" fmla="*/ 16 h 49"/>
                  <a:gd name="T4" fmla="*/ 21 w 62"/>
                  <a:gd name="T5" fmla="*/ 48 h 49"/>
                  <a:gd name="T6" fmla="*/ 25 w 62"/>
                  <a:gd name="T7" fmla="*/ 48 h 49"/>
                  <a:gd name="T8" fmla="*/ 29 w 62"/>
                  <a:gd name="T9" fmla="*/ 49 h 49"/>
                  <a:gd name="T10" fmla="*/ 62 w 62"/>
                  <a:gd name="T11" fmla="*/ 3 h 49"/>
                  <a:gd name="T12" fmla="*/ 60 w 62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9">
                    <a:moveTo>
                      <a:pt x="6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2" y="48"/>
                      <a:pt x="23" y="48"/>
                      <a:pt x="25" y="48"/>
                    </a:cubicBezTo>
                    <a:cubicBezTo>
                      <a:pt x="26" y="48"/>
                      <a:pt x="28" y="48"/>
                      <a:pt x="29" y="49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1" y="3"/>
                      <a:pt x="60" y="2"/>
                      <a:pt x="6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6" name="Freeform 2940"/>
              <p:cNvSpPr/>
              <p:nvPr/>
            </p:nvSpPr>
            <p:spPr bwMode="auto">
              <a:xfrm>
                <a:off x="6619" y="2800"/>
                <a:ext cx="6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1 h 4"/>
                  <a:gd name="T4" fmla="*/ 2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7" name="Freeform 2941"/>
              <p:cNvSpPr/>
              <p:nvPr/>
            </p:nvSpPr>
            <p:spPr bwMode="auto">
              <a:xfrm>
                <a:off x="6578" y="2852"/>
                <a:ext cx="9" cy="6"/>
              </a:xfrm>
              <a:custGeom>
                <a:avLst/>
                <a:gdLst>
                  <a:gd name="T0" fmla="*/ 4 w 8"/>
                  <a:gd name="T1" fmla="*/ 0 h 6"/>
                  <a:gd name="T2" fmla="*/ 0 w 8"/>
                  <a:gd name="T3" fmla="*/ 0 h 6"/>
                  <a:gd name="T4" fmla="*/ 4 w 8"/>
                  <a:gd name="T5" fmla="*/ 6 h 6"/>
                  <a:gd name="T6" fmla="*/ 8 w 8"/>
                  <a:gd name="T7" fmla="*/ 1 h 6"/>
                  <a:gd name="T8" fmla="*/ 4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8" name="Freeform 2942"/>
              <p:cNvSpPr/>
              <p:nvPr/>
            </p:nvSpPr>
            <p:spPr bwMode="auto">
              <a:xfrm>
                <a:off x="6554" y="2799"/>
                <a:ext cx="74" cy="62"/>
              </a:xfrm>
              <a:custGeom>
                <a:avLst/>
                <a:gdLst>
                  <a:gd name="T0" fmla="*/ 74 w 74"/>
                  <a:gd name="T1" fmla="*/ 0 h 62"/>
                  <a:gd name="T2" fmla="*/ 71 w 74"/>
                  <a:gd name="T3" fmla="*/ 1 h 62"/>
                  <a:gd name="T4" fmla="*/ 68 w 74"/>
                  <a:gd name="T5" fmla="*/ 5 h 62"/>
                  <a:gd name="T6" fmla="*/ 33 w 74"/>
                  <a:gd name="T7" fmla="*/ 54 h 62"/>
                  <a:gd name="T8" fmla="*/ 28 w 74"/>
                  <a:gd name="T9" fmla="*/ 59 h 62"/>
                  <a:gd name="T10" fmla="*/ 24 w 74"/>
                  <a:gd name="T11" fmla="*/ 53 h 62"/>
                  <a:gd name="T12" fmla="*/ 2 w 74"/>
                  <a:gd name="T13" fmla="*/ 19 h 62"/>
                  <a:gd name="T14" fmla="*/ 0 w 74"/>
                  <a:gd name="T15" fmla="*/ 19 h 62"/>
                  <a:gd name="T16" fmla="*/ 28 w 74"/>
                  <a:gd name="T17" fmla="*/ 62 h 62"/>
                  <a:gd name="T18" fmla="*/ 74 w 74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62">
                    <a:moveTo>
                      <a:pt x="74" y="0"/>
                    </a:moveTo>
                    <a:lnTo>
                      <a:pt x="71" y="1"/>
                    </a:lnTo>
                    <a:lnTo>
                      <a:pt x="68" y="5"/>
                    </a:lnTo>
                    <a:lnTo>
                      <a:pt x="33" y="54"/>
                    </a:lnTo>
                    <a:lnTo>
                      <a:pt x="28" y="59"/>
                    </a:lnTo>
                    <a:lnTo>
                      <a:pt x="24" y="53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28" y="6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9" name="Freeform 2943"/>
              <p:cNvSpPr/>
              <p:nvPr/>
            </p:nvSpPr>
            <p:spPr bwMode="auto">
              <a:xfrm>
                <a:off x="6554" y="2799"/>
                <a:ext cx="74" cy="62"/>
              </a:xfrm>
              <a:custGeom>
                <a:avLst/>
                <a:gdLst>
                  <a:gd name="T0" fmla="*/ 74 w 74"/>
                  <a:gd name="T1" fmla="*/ 0 h 62"/>
                  <a:gd name="T2" fmla="*/ 71 w 74"/>
                  <a:gd name="T3" fmla="*/ 1 h 62"/>
                  <a:gd name="T4" fmla="*/ 68 w 74"/>
                  <a:gd name="T5" fmla="*/ 5 h 62"/>
                  <a:gd name="T6" fmla="*/ 33 w 74"/>
                  <a:gd name="T7" fmla="*/ 54 h 62"/>
                  <a:gd name="T8" fmla="*/ 28 w 74"/>
                  <a:gd name="T9" fmla="*/ 59 h 62"/>
                  <a:gd name="T10" fmla="*/ 24 w 74"/>
                  <a:gd name="T11" fmla="*/ 53 h 62"/>
                  <a:gd name="T12" fmla="*/ 2 w 74"/>
                  <a:gd name="T13" fmla="*/ 19 h 62"/>
                  <a:gd name="T14" fmla="*/ 0 w 74"/>
                  <a:gd name="T15" fmla="*/ 19 h 62"/>
                  <a:gd name="T16" fmla="*/ 28 w 74"/>
                  <a:gd name="T17" fmla="*/ 62 h 62"/>
                  <a:gd name="T18" fmla="*/ 74 w 74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62">
                    <a:moveTo>
                      <a:pt x="74" y="0"/>
                    </a:moveTo>
                    <a:lnTo>
                      <a:pt x="71" y="1"/>
                    </a:lnTo>
                    <a:lnTo>
                      <a:pt x="68" y="5"/>
                    </a:lnTo>
                    <a:lnTo>
                      <a:pt x="33" y="54"/>
                    </a:lnTo>
                    <a:lnTo>
                      <a:pt x="28" y="59"/>
                    </a:lnTo>
                    <a:lnTo>
                      <a:pt x="24" y="53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28" y="62"/>
                    </a:lnTo>
                    <a:lnTo>
                      <a:pt x="7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0" name="Freeform 2944"/>
              <p:cNvSpPr/>
              <p:nvPr/>
            </p:nvSpPr>
            <p:spPr bwMode="auto">
              <a:xfrm>
                <a:off x="6554" y="2797"/>
                <a:ext cx="75" cy="21"/>
              </a:xfrm>
              <a:custGeom>
                <a:avLst/>
                <a:gdLst>
                  <a:gd name="T0" fmla="*/ 75 w 75"/>
                  <a:gd name="T1" fmla="*/ 0 h 21"/>
                  <a:gd name="T2" fmla="*/ 0 w 75"/>
                  <a:gd name="T3" fmla="*/ 20 h 21"/>
                  <a:gd name="T4" fmla="*/ 0 w 75"/>
                  <a:gd name="T5" fmla="*/ 21 h 21"/>
                  <a:gd name="T6" fmla="*/ 2 w 75"/>
                  <a:gd name="T7" fmla="*/ 21 h 21"/>
                  <a:gd name="T8" fmla="*/ 65 w 75"/>
                  <a:gd name="T9" fmla="*/ 4 h 21"/>
                  <a:gd name="T10" fmla="*/ 71 w 75"/>
                  <a:gd name="T11" fmla="*/ 3 h 21"/>
                  <a:gd name="T12" fmla="*/ 74 w 75"/>
                  <a:gd name="T13" fmla="*/ 2 h 21"/>
                  <a:gd name="T14" fmla="*/ 75 w 75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21">
                    <a:moveTo>
                      <a:pt x="75" y="0"/>
                    </a:moveTo>
                    <a:lnTo>
                      <a:pt x="0" y="20"/>
                    </a:lnTo>
                    <a:lnTo>
                      <a:pt x="0" y="21"/>
                    </a:lnTo>
                    <a:lnTo>
                      <a:pt x="2" y="21"/>
                    </a:lnTo>
                    <a:lnTo>
                      <a:pt x="65" y="4"/>
                    </a:lnTo>
                    <a:lnTo>
                      <a:pt x="71" y="3"/>
                    </a:lnTo>
                    <a:lnTo>
                      <a:pt x="74" y="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1" name="Freeform 2945"/>
              <p:cNvSpPr/>
              <p:nvPr/>
            </p:nvSpPr>
            <p:spPr bwMode="auto">
              <a:xfrm>
                <a:off x="6554" y="2797"/>
                <a:ext cx="75" cy="21"/>
              </a:xfrm>
              <a:custGeom>
                <a:avLst/>
                <a:gdLst>
                  <a:gd name="T0" fmla="*/ 75 w 75"/>
                  <a:gd name="T1" fmla="*/ 0 h 21"/>
                  <a:gd name="T2" fmla="*/ 0 w 75"/>
                  <a:gd name="T3" fmla="*/ 20 h 21"/>
                  <a:gd name="T4" fmla="*/ 0 w 75"/>
                  <a:gd name="T5" fmla="*/ 21 h 21"/>
                  <a:gd name="T6" fmla="*/ 2 w 75"/>
                  <a:gd name="T7" fmla="*/ 21 h 21"/>
                  <a:gd name="T8" fmla="*/ 65 w 75"/>
                  <a:gd name="T9" fmla="*/ 4 h 21"/>
                  <a:gd name="T10" fmla="*/ 71 w 75"/>
                  <a:gd name="T11" fmla="*/ 3 h 21"/>
                  <a:gd name="T12" fmla="*/ 74 w 75"/>
                  <a:gd name="T13" fmla="*/ 2 h 21"/>
                  <a:gd name="T14" fmla="*/ 75 w 75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21">
                    <a:moveTo>
                      <a:pt x="75" y="0"/>
                    </a:moveTo>
                    <a:lnTo>
                      <a:pt x="0" y="20"/>
                    </a:lnTo>
                    <a:lnTo>
                      <a:pt x="0" y="21"/>
                    </a:lnTo>
                    <a:lnTo>
                      <a:pt x="2" y="21"/>
                    </a:lnTo>
                    <a:lnTo>
                      <a:pt x="65" y="4"/>
                    </a:lnTo>
                    <a:lnTo>
                      <a:pt x="71" y="3"/>
                    </a:lnTo>
                    <a:lnTo>
                      <a:pt x="74" y="2"/>
                    </a:lnTo>
                    <a:lnTo>
                      <a:pt x="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2" name="Freeform 2946"/>
              <p:cNvSpPr/>
              <p:nvPr/>
            </p:nvSpPr>
            <p:spPr bwMode="auto">
              <a:xfrm>
                <a:off x="6391" y="2806"/>
                <a:ext cx="50" cy="84"/>
              </a:xfrm>
              <a:custGeom>
                <a:avLst/>
                <a:gdLst>
                  <a:gd name="T0" fmla="*/ 35 w 47"/>
                  <a:gd name="T1" fmla="*/ 0 h 79"/>
                  <a:gd name="T2" fmla="*/ 0 w 47"/>
                  <a:gd name="T3" fmla="*/ 78 h 79"/>
                  <a:gd name="T4" fmla="*/ 0 w 47"/>
                  <a:gd name="T5" fmla="*/ 79 h 79"/>
                  <a:gd name="T6" fmla="*/ 5 w 47"/>
                  <a:gd name="T7" fmla="*/ 74 h 79"/>
                  <a:gd name="T8" fmla="*/ 3 w 47"/>
                  <a:gd name="T9" fmla="*/ 72 h 79"/>
                  <a:gd name="T10" fmla="*/ 7 w 47"/>
                  <a:gd name="T11" fmla="*/ 68 h 79"/>
                  <a:gd name="T12" fmla="*/ 10 w 47"/>
                  <a:gd name="T13" fmla="*/ 70 h 79"/>
                  <a:gd name="T14" fmla="*/ 45 w 47"/>
                  <a:gd name="T15" fmla="*/ 39 h 79"/>
                  <a:gd name="T16" fmla="*/ 44 w 47"/>
                  <a:gd name="T17" fmla="*/ 37 h 79"/>
                  <a:gd name="T18" fmla="*/ 47 w 47"/>
                  <a:gd name="T19" fmla="*/ 32 h 79"/>
                  <a:gd name="T20" fmla="*/ 38 w 47"/>
                  <a:gd name="T21" fmla="*/ 0 h 79"/>
                  <a:gd name="T22" fmla="*/ 37 w 47"/>
                  <a:gd name="T23" fmla="*/ 0 h 79"/>
                  <a:gd name="T24" fmla="*/ 35 w 47"/>
                  <a:gd name="T2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79">
                    <a:moveTo>
                      <a:pt x="35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9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4" y="74"/>
                      <a:pt x="3" y="73"/>
                      <a:pt x="3" y="72"/>
                    </a:cubicBezTo>
                    <a:cubicBezTo>
                      <a:pt x="3" y="70"/>
                      <a:pt x="5" y="68"/>
                      <a:pt x="7" y="68"/>
                    </a:cubicBezTo>
                    <a:cubicBezTo>
                      <a:pt x="8" y="68"/>
                      <a:pt x="9" y="69"/>
                      <a:pt x="10" y="70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45" y="38"/>
                      <a:pt x="44" y="37"/>
                      <a:pt x="44" y="37"/>
                    </a:cubicBezTo>
                    <a:cubicBezTo>
                      <a:pt x="44" y="35"/>
                      <a:pt x="46" y="33"/>
                      <a:pt x="47" y="3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6" y="0"/>
                      <a:pt x="36" y="0"/>
                      <a:pt x="35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3" name="Freeform 2947"/>
              <p:cNvSpPr/>
              <p:nvPr/>
            </p:nvSpPr>
            <p:spPr bwMode="auto">
              <a:xfrm>
                <a:off x="6390" y="288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4" name="Freeform 2948"/>
              <p:cNvSpPr/>
              <p:nvPr/>
            </p:nvSpPr>
            <p:spPr bwMode="auto">
              <a:xfrm>
                <a:off x="6394" y="2878"/>
                <a:ext cx="8" cy="6"/>
              </a:xfrm>
              <a:custGeom>
                <a:avLst/>
                <a:gdLst>
                  <a:gd name="T0" fmla="*/ 4 w 7"/>
                  <a:gd name="T1" fmla="*/ 0 h 6"/>
                  <a:gd name="T2" fmla="*/ 0 w 7"/>
                  <a:gd name="T3" fmla="*/ 4 h 6"/>
                  <a:gd name="T4" fmla="*/ 2 w 7"/>
                  <a:gd name="T5" fmla="*/ 6 h 6"/>
                  <a:gd name="T6" fmla="*/ 7 w 7"/>
                  <a:gd name="T7" fmla="*/ 2 h 6"/>
                  <a:gd name="T8" fmla="*/ 4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5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5" name="Freeform 2949"/>
              <p:cNvSpPr/>
              <p:nvPr/>
            </p:nvSpPr>
            <p:spPr bwMode="auto">
              <a:xfrm>
                <a:off x="6438" y="2840"/>
                <a:ext cx="4" cy="7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5 h 7"/>
                  <a:gd name="T4" fmla="*/ 1 w 4"/>
                  <a:gd name="T5" fmla="*/ 7 h 7"/>
                  <a:gd name="T6" fmla="*/ 4 w 4"/>
                  <a:gd name="T7" fmla="*/ 4 h 7"/>
                  <a:gd name="T8" fmla="*/ 3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0" y="5"/>
                      <a:pt x="1" y="6"/>
                      <a:pt x="1" y="7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6" name="Freeform 2950"/>
              <p:cNvSpPr/>
              <p:nvPr/>
            </p:nvSpPr>
            <p:spPr bwMode="auto">
              <a:xfrm>
                <a:off x="6428" y="2801"/>
                <a:ext cx="3" cy="5"/>
              </a:xfrm>
              <a:custGeom>
                <a:avLst/>
                <a:gdLst>
                  <a:gd name="T0" fmla="*/ 2 w 3"/>
                  <a:gd name="T1" fmla="*/ 0 h 5"/>
                  <a:gd name="T2" fmla="*/ 0 w 3"/>
                  <a:gd name="T3" fmla="*/ 5 h 5"/>
                  <a:gd name="T4" fmla="*/ 2 w 3"/>
                  <a:gd name="T5" fmla="*/ 5 h 5"/>
                  <a:gd name="T6" fmla="*/ 3 w 3"/>
                  <a:gd name="T7" fmla="*/ 5 h 5"/>
                  <a:gd name="T8" fmla="*/ 2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7" name="Freeform 2951"/>
              <p:cNvSpPr>
                <a:spLocks noEditPoints="1"/>
              </p:cNvSpPr>
              <p:nvPr/>
            </p:nvSpPr>
            <p:spPr bwMode="auto">
              <a:xfrm>
                <a:off x="6386" y="2798"/>
                <a:ext cx="58" cy="98"/>
              </a:xfrm>
              <a:custGeom>
                <a:avLst/>
                <a:gdLst>
                  <a:gd name="T0" fmla="*/ 40 w 55"/>
                  <a:gd name="T1" fmla="*/ 8 h 93"/>
                  <a:gd name="T2" fmla="*/ 42 w 55"/>
                  <a:gd name="T3" fmla="*/ 3 h 93"/>
                  <a:gd name="T4" fmla="*/ 43 w 55"/>
                  <a:gd name="T5" fmla="*/ 8 h 93"/>
                  <a:gd name="T6" fmla="*/ 52 w 55"/>
                  <a:gd name="T7" fmla="*/ 40 h 93"/>
                  <a:gd name="T8" fmla="*/ 53 w 55"/>
                  <a:gd name="T9" fmla="*/ 44 h 93"/>
                  <a:gd name="T10" fmla="*/ 50 w 55"/>
                  <a:gd name="T11" fmla="*/ 47 h 93"/>
                  <a:gd name="T12" fmla="*/ 15 w 55"/>
                  <a:gd name="T13" fmla="*/ 78 h 93"/>
                  <a:gd name="T14" fmla="*/ 10 w 55"/>
                  <a:gd name="T15" fmla="*/ 82 h 93"/>
                  <a:gd name="T16" fmla="*/ 5 w 55"/>
                  <a:gd name="T17" fmla="*/ 87 h 93"/>
                  <a:gd name="T18" fmla="*/ 4 w 55"/>
                  <a:gd name="T19" fmla="*/ 87 h 93"/>
                  <a:gd name="T20" fmla="*/ 5 w 55"/>
                  <a:gd name="T21" fmla="*/ 86 h 93"/>
                  <a:gd name="T22" fmla="*/ 40 w 55"/>
                  <a:gd name="T23" fmla="*/ 8 h 93"/>
                  <a:gd name="T24" fmla="*/ 42 w 55"/>
                  <a:gd name="T25" fmla="*/ 0 h 93"/>
                  <a:gd name="T26" fmla="*/ 0 w 55"/>
                  <a:gd name="T27" fmla="*/ 93 h 93"/>
                  <a:gd name="T28" fmla="*/ 54 w 55"/>
                  <a:gd name="T29" fmla="*/ 46 h 93"/>
                  <a:gd name="T30" fmla="*/ 54 w 55"/>
                  <a:gd name="T31" fmla="*/ 45 h 93"/>
                  <a:gd name="T32" fmla="*/ 54 w 55"/>
                  <a:gd name="T33" fmla="*/ 43 h 93"/>
                  <a:gd name="T34" fmla="*/ 55 w 55"/>
                  <a:gd name="T35" fmla="*/ 43 h 93"/>
                  <a:gd name="T36" fmla="*/ 43 w 55"/>
                  <a:gd name="T37" fmla="*/ 1 h 93"/>
                  <a:gd name="T38" fmla="*/ 42 w 55"/>
                  <a:gd name="T39" fmla="*/ 1 h 93"/>
                  <a:gd name="T40" fmla="*/ 42 w 55"/>
                  <a:gd name="T4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5" h="93">
                    <a:moveTo>
                      <a:pt x="40" y="8"/>
                    </a:moveTo>
                    <a:cubicBezTo>
                      <a:pt x="42" y="3"/>
                      <a:pt x="42" y="3"/>
                      <a:pt x="42" y="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0" y="8"/>
                      <a:pt x="40" y="8"/>
                      <a:pt x="40" y="8"/>
                    </a:cubicBezTo>
                    <a:moveTo>
                      <a:pt x="42" y="0"/>
                    </a:moveTo>
                    <a:cubicBezTo>
                      <a:pt x="0" y="93"/>
                      <a:pt x="0" y="93"/>
                      <a:pt x="0" y="93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3" y="44"/>
                      <a:pt x="54" y="44"/>
                      <a:pt x="54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8" name="Freeform 2952"/>
              <p:cNvSpPr/>
              <p:nvPr/>
            </p:nvSpPr>
            <p:spPr bwMode="auto">
              <a:xfrm>
                <a:off x="6442" y="284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2 h 3"/>
                  <a:gd name="T6" fmla="*/ 1 w 2"/>
                  <a:gd name="T7" fmla="*/ 3 h 3"/>
                  <a:gd name="T8" fmla="*/ 2 w 2"/>
                  <a:gd name="T9" fmla="*/ 2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9" name="Freeform 2953"/>
              <p:cNvSpPr/>
              <p:nvPr/>
            </p:nvSpPr>
            <p:spPr bwMode="auto">
              <a:xfrm>
                <a:off x="6430" y="279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2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0" name="Freeform 2954"/>
              <p:cNvSpPr/>
              <p:nvPr/>
            </p:nvSpPr>
            <p:spPr bwMode="auto">
              <a:xfrm>
                <a:off x="6492" y="3143"/>
                <a:ext cx="58" cy="32"/>
              </a:xfrm>
              <a:custGeom>
                <a:avLst/>
                <a:gdLst>
                  <a:gd name="T0" fmla="*/ 1 w 55"/>
                  <a:gd name="T1" fmla="*/ 0 h 30"/>
                  <a:gd name="T2" fmla="*/ 0 w 55"/>
                  <a:gd name="T3" fmla="*/ 2 h 30"/>
                  <a:gd name="T4" fmla="*/ 25 w 55"/>
                  <a:gd name="T5" fmla="*/ 27 h 30"/>
                  <a:gd name="T6" fmla="*/ 30 w 55"/>
                  <a:gd name="T7" fmla="*/ 25 h 30"/>
                  <a:gd name="T8" fmla="*/ 38 w 55"/>
                  <a:gd name="T9" fmla="*/ 30 h 30"/>
                  <a:gd name="T10" fmla="*/ 55 w 55"/>
                  <a:gd name="T11" fmla="*/ 22 h 30"/>
                  <a:gd name="T12" fmla="*/ 55 w 55"/>
                  <a:gd name="T13" fmla="*/ 20 h 30"/>
                  <a:gd name="T14" fmla="*/ 55 w 55"/>
                  <a:gd name="T15" fmla="*/ 19 h 30"/>
                  <a:gd name="T16" fmla="*/ 1 w 55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0">
                    <a:moveTo>
                      <a:pt x="1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7" y="26"/>
                      <a:pt x="29" y="25"/>
                      <a:pt x="30" y="25"/>
                    </a:cubicBezTo>
                    <a:cubicBezTo>
                      <a:pt x="34" y="25"/>
                      <a:pt x="36" y="27"/>
                      <a:pt x="38" y="30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1" name="Freeform 2955"/>
              <p:cNvSpPr/>
              <p:nvPr/>
            </p:nvSpPr>
            <p:spPr bwMode="auto">
              <a:xfrm>
                <a:off x="6550" y="3163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1 h 3"/>
                  <a:gd name="T4" fmla="*/ 0 w 4"/>
                  <a:gd name="T5" fmla="*/ 3 h 3"/>
                  <a:gd name="T6" fmla="*/ 4 w 4"/>
                  <a:gd name="T7" fmla="*/ 1 h 3"/>
                  <a:gd name="T8" fmla="*/ 0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2" name="Freeform 2956"/>
              <p:cNvSpPr/>
              <p:nvPr/>
            </p:nvSpPr>
            <p:spPr bwMode="auto">
              <a:xfrm>
                <a:off x="6518" y="3169"/>
                <a:ext cx="14" cy="9"/>
              </a:xfrm>
              <a:custGeom>
                <a:avLst/>
                <a:gdLst>
                  <a:gd name="T0" fmla="*/ 5 w 13"/>
                  <a:gd name="T1" fmla="*/ 0 h 8"/>
                  <a:gd name="T2" fmla="*/ 0 w 13"/>
                  <a:gd name="T3" fmla="*/ 2 h 8"/>
                  <a:gd name="T4" fmla="*/ 6 w 13"/>
                  <a:gd name="T5" fmla="*/ 8 h 8"/>
                  <a:gd name="T6" fmla="*/ 13 w 13"/>
                  <a:gd name="T7" fmla="*/ 5 h 8"/>
                  <a:gd name="T8" fmla="*/ 5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5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2"/>
                      <a:pt x="9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3" name="Freeform 2957"/>
              <p:cNvSpPr/>
              <p:nvPr/>
            </p:nvSpPr>
            <p:spPr bwMode="auto">
              <a:xfrm>
                <a:off x="6489" y="3143"/>
                <a:ext cx="4" cy="2"/>
              </a:xfrm>
              <a:custGeom>
                <a:avLst/>
                <a:gdLst>
                  <a:gd name="T0" fmla="*/ 0 w 3"/>
                  <a:gd name="T1" fmla="*/ 0 h 2"/>
                  <a:gd name="T2" fmla="*/ 2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4" name="Freeform 2958"/>
              <p:cNvSpPr>
                <a:spLocks noEditPoints="1"/>
              </p:cNvSpPr>
              <p:nvPr/>
            </p:nvSpPr>
            <p:spPr bwMode="auto">
              <a:xfrm>
                <a:off x="6484" y="3139"/>
                <a:ext cx="74" cy="41"/>
              </a:xfrm>
              <a:custGeom>
                <a:avLst/>
                <a:gdLst>
                  <a:gd name="T0" fmla="*/ 8 w 74"/>
                  <a:gd name="T1" fmla="*/ 6 h 41"/>
                  <a:gd name="T2" fmla="*/ 5 w 74"/>
                  <a:gd name="T3" fmla="*/ 4 h 41"/>
                  <a:gd name="T4" fmla="*/ 9 w 74"/>
                  <a:gd name="T5" fmla="*/ 4 h 41"/>
                  <a:gd name="T6" fmla="*/ 66 w 74"/>
                  <a:gd name="T7" fmla="*/ 24 h 41"/>
                  <a:gd name="T8" fmla="*/ 70 w 74"/>
                  <a:gd name="T9" fmla="*/ 25 h 41"/>
                  <a:gd name="T10" fmla="*/ 66 w 74"/>
                  <a:gd name="T11" fmla="*/ 27 h 41"/>
                  <a:gd name="T12" fmla="*/ 48 w 74"/>
                  <a:gd name="T13" fmla="*/ 36 h 41"/>
                  <a:gd name="T14" fmla="*/ 40 w 74"/>
                  <a:gd name="T15" fmla="*/ 39 h 41"/>
                  <a:gd name="T16" fmla="*/ 34 w 74"/>
                  <a:gd name="T17" fmla="*/ 32 h 41"/>
                  <a:gd name="T18" fmla="*/ 8 w 74"/>
                  <a:gd name="T19" fmla="*/ 6 h 41"/>
                  <a:gd name="T20" fmla="*/ 0 w 74"/>
                  <a:gd name="T21" fmla="*/ 0 h 41"/>
                  <a:gd name="T22" fmla="*/ 39 w 74"/>
                  <a:gd name="T23" fmla="*/ 41 h 41"/>
                  <a:gd name="T24" fmla="*/ 74 w 74"/>
                  <a:gd name="T25" fmla="*/ 25 h 41"/>
                  <a:gd name="T26" fmla="*/ 0 w 74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41">
                    <a:moveTo>
                      <a:pt x="8" y="6"/>
                    </a:moveTo>
                    <a:lnTo>
                      <a:pt x="5" y="4"/>
                    </a:lnTo>
                    <a:lnTo>
                      <a:pt x="9" y="4"/>
                    </a:lnTo>
                    <a:lnTo>
                      <a:pt x="66" y="24"/>
                    </a:lnTo>
                    <a:lnTo>
                      <a:pt x="70" y="25"/>
                    </a:lnTo>
                    <a:lnTo>
                      <a:pt x="66" y="27"/>
                    </a:lnTo>
                    <a:lnTo>
                      <a:pt x="48" y="36"/>
                    </a:lnTo>
                    <a:lnTo>
                      <a:pt x="40" y="39"/>
                    </a:lnTo>
                    <a:lnTo>
                      <a:pt x="34" y="32"/>
                    </a:lnTo>
                    <a:lnTo>
                      <a:pt x="8" y="6"/>
                    </a:lnTo>
                    <a:close/>
                    <a:moveTo>
                      <a:pt x="0" y="0"/>
                    </a:moveTo>
                    <a:lnTo>
                      <a:pt x="39" y="41"/>
                    </a:lnTo>
                    <a:lnTo>
                      <a:pt x="74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5" name="Freeform 2959"/>
              <p:cNvSpPr>
                <a:spLocks noEditPoints="1"/>
              </p:cNvSpPr>
              <p:nvPr/>
            </p:nvSpPr>
            <p:spPr bwMode="auto">
              <a:xfrm>
                <a:off x="6484" y="3139"/>
                <a:ext cx="74" cy="41"/>
              </a:xfrm>
              <a:custGeom>
                <a:avLst/>
                <a:gdLst>
                  <a:gd name="T0" fmla="*/ 8 w 74"/>
                  <a:gd name="T1" fmla="*/ 6 h 41"/>
                  <a:gd name="T2" fmla="*/ 5 w 74"/>
                  <a:gd name="T3" fmla="*/ 4 h 41"/>
                  <a:gd name="T4" fmla="*/ 9 w 74"/>
                  <a:gd name="T5" fmla="*/ 4 h 41"/>
                  <a:gd name="T6" fmla="*/ 66 w 74"/>
                  <a:gd name="T7" fmla="*/ 24 h 41"/>
                  <a:gd name="T8" fmla="*/ 70 w 74"/>
                  <a:gd name="T9" fmla="*/ 25 h 41"/>
                  <a:gd name="T10" fmla="*/ 66 w 74"/>
                  <a:gd name="T11" fmla="*/ 27 h 41"/>
                  <a:gd name="T12" fmla="*/ 48 w 74"/>
                  <a:gd name="T13" fmla="*/ 36 h 41"/>
                  <a:gd name="T14" fmla="*/ 40 w 74"/>
                  <a:gd name="T15" fmla="*/ 39 h 41"/>
                  <a:gd name="T16" fmla="*/ 34 w 74"/>
                  <a:gd name="T17" fmla="*/ 32 h 41"/>
                  <a:gd name="T18" fmla="*/ 8 w 74"/>
                  <a:gd name="T19" fmla="*/ 6 h 41"/>
                  <a:gd name="T20" fmla="*/ 0 w 74"/>
                  <a:gd name="T21" fmla="*/ 0 h 41"/>
                  <a:gd name="T22" fmla="*/ 39 w 74"/>
                  <a:gd name="T23" fmla="*/ 41 h 41"/>
                  <a:gd name="T24" fmla="*/ 74 w 74"/>
                  <a:gd name="T25" fmla="*/ 25 h 41"/>
                  <a:gd name="T26" fmla="*/ 0 w 74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41">
                    <a:moveTo>
                      <a:pt x="8" y="6"/>
                    </a:moveTo>
                    <a:lnTo>
                      <a:pt x="5" y="4"/>
                    </a:lnTo>
                    <a:lnTo>
                      <a:pt x="9" y="4"/>
                    </a:lnTo>
                    <a:lnTo>
                      <a:pt x="66" y="24"/>
                    </a:lnTo>
                    <a:lnTo>
                      <a:pt x="70" y="25"/>
                    </a:lnTo>
                    <a:lnTo>
                      <a:pt x="66" y="27"/>
                    </a:lnTo>
                    <a:lnTo>
                      <a:pt x="48" y="36"/>
                    </a:lnTo>
                    <a:lnTo>
                      <a:pt x="40" y="39"/>
                    </a:lnTo>
                    <a:lnTo>
                      <a:pt x="34" y="32"/>
                    </a:lnTo>
                    <a:lnTo>
                      <a:pt x="8" y="6"/>
                    </a:lnTo>
                    <a:moveTo>
                      <a:pt x="0" y="0"/>
                    </a:moveTo>
                    <a:lnTo>
                      <a:pt x="39" y="41"/>
                    </a:lnTo>
                    <a:lnTo>
                      <a:pt x="74" y="2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6" name="Freeform 2960"/>
              <p:cNvSpPr/>
              <p:nvPr/>
            </p:nvSpPr>
            <p:spPr bwMode="auto">
              <a:xfrm>
                <a:off x="6454" y="2797"/>
                <a:ext cx="97" cy="44"/>
              </a:xfrm>
              <a:custGeom>
                <a:avLst/>
                <a:gdLst>
                  <a:gd name="T0" fmla="*/ 68 w 92"/>
                  <a:gd name="T1" fmla="*/ 0 h 42"/>
                  <a:gd name="T2" fmla="*/ 0 w 92"/>
                  <a:gd name="T3" fmla="*/ 42 h 42"/>
                  <a:gd name="T4" fmla="*/ 92 w 92"/>
                  <a:gd name="T5" fmla="*/ 18 h 42"/>
                  <a:gd name="T6" fmla="*/ 81 w 92"/>
                  <a:gd name="T7" fmla="*/ 1 h 42"/>
                  <a:gd name="T8" fmla="*/ 75 w 92"/>
                  <a:gd name="T9" fmla="*/ 3 h 42"/>
                  <a:gd name="T10" fmla="*/ 68 w 92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42">
                    <a:moveTo>
                      <a:pt x="68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0" y="2"/>
                      <a:pt x="78" y="3"/>
                      <a:pt x="75" y="3"/>
                    </a:cubicBezTo>
                    <a:cubicBezTo>
                      <a:pt x="72" y="3"/>
                      <a:pt x="70" y="2"/>
                      <a:pt x="6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7" name="Freeform 2961"/>
              <p:cNvSpPr/>
              <p:nvPr/>
            </p:nvSpPr>
            <p:spPr bwMode="auto">
              <a:xfrm>
                <a:off x="6525" y="2795"/>
                <a:ext cx="14" cy="5"/>
              </a:xfrm>
              <a:custGeom>
                <a:avLst/>
                <a:gdLst>
                  <a:gd name="T0" fmla="*/ 3 w 13"/>
                  <a:gd name="T1" fmla="*/ 0 h 5"/>
                  <a:gd name="T2" fmla="*/ 0 w 13"/>
                  <a:gd name="T3" fmla="*/ 2 h 5"/>
                  <a:gd name="T4" fmla="*/ 7 w 13"/>
                  <a:gd name="T5" fmla="*/ 5 h 5"/>
                  <a:gd name="T6" fmla="*/ 13 w 13"/>
                  <a:gd name="T7" fmla="*/ 3 h 5"/>
                  <a:gd name="T8" fmla="*/ 13 w 13"/>
                  <a:gd name="T9" fmla="*/ 2 h 5"/>
                  <a:gd name="T10" fmla="*/ 10 w 13"/>
                  <a:gd name="T11" fmla="*/ 3 h 5"/>
                  <a:gd name="T12" fmla="*/ 3 w 1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5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4"/>
                      <a:pt x="4" y="5"/>
                      <a:pt x="7" y="5"/>
                    </a:cubicBezTo>
                    <a:cubicBezTo>
                      <a:pt x="10" y="5"/>
                      <a:pt x="12" y="4"/>
                      <a:pt x="13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3"/>
                      <a:pt x="11" y="3"/>
                      <a:pt x="10" y="3"/>
                    </a:cubicBezTo>
                    <a:cubicBezTo>
                      <a:pt x="7" y="3"/>
                      <a:pt x="5" y="2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8" name="Freeform 2962"/>
              <p:cNvSpPr/>
              <p:nvPr/>
            </p:nvSpPr>
            <p:spPr bwMode="auto">
              <a:xfrm>
                <a:off x="6529" y="2790"/>
                <a:ext cx="10" cy="8"/>
              </a:xfrm>
              <a:custGeom>
                <a:avLst/>
                <a:gdLst>
                  <a:gd name="T0" fmla="*/ 6 w 10"/>
                  <a:gd name="T1" fmla="*/ 0 h 7"/>
                  <a:gd name="T2" fmla="*/ 0 w 10"/>
                  <a:gd name="T3" fmla="*/ 4 h 7"/>
                  <a:gd name="T4" fmla="*/ 7 w 10"/>
                  <a:gd name="T5" fmla="*/ 7 h 7"/>
                  <a:gd name="T6" fmla="*/ 10 w 10"/>
                  <a:gd name="T7" fmla="*/ 6 h 7"/>
                  <a:gd name="T8" fmla="*/ 6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4" y="7"/>
                      <a:pt x="7" y="7"/>
                    </a:cubicBezTo>
                    <a:cubicBezTo>
                      <a:pt x="8" y="7"/>
                      <a:pt x="9" y="7"/>
                      <a:pt x="10" y="6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9" name="Freeform 2963"/>
              <p:cNvSpPr/>
              <p:nvPr/>
            </p:nvSpPr>
            <p:spPr bwMode="auto">
              <a:xfrm>
                <a:off x="6535" y="2790"/>
                <a:ext cx="18" cy="26"/>
              </a:xfrm>
              <a:custGeom>
                <a:avLst/>
                <a:gdLst>
                  <a:gd name="T0" fmla="*/ 1 w 18"/>
                  <a:gd name="T1" fmla="*/ 0 h 26"/>
                  <a:gd name="T2" fmla="*/ 0 w 18"/>
                  <a:gd name="T3" fmla="*/ 0 h 26"/>
                  <a:gd name="T4" fmla="*/ 4 w 18"/>
                  <a:gd name="T5" fmla="*/ 7 h 26"/>
                  <a:gd name="T6" fmla="*/ 4 w 18"/>
                  <a:gd name="T7" fmla="*/ 8 h 26"/>
                  <a:gd name="T8" fmla="*/ 16 w 18"/>
                  <a:gd name="T9" fmla="*/ 26 h 26"/>
                  <a:gd name="T10" fmla="*/ 18 w 18"/>
                  <a:gd name="T11" fmla="*/ 25 h 26"/>
                  <a:gd name="T12" fmla="*/ 2 w 18"/>
                  <a:gd name="T13" fmla="*/ 0 h 26"/>
                  <a:gd name="T14" fmla="*/ 1 w 18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6">
                    <a:moveTo>
                      <a:pt x="1" y="0"/>
                    </a:moveTo>
                    <a:lnTo>
                      <a:pt x="0" y="0"/>
                    </a:lnTo>
                    <a:lnTo>
                      <a:pt x="4" y="7"/>
                    </a:lnTo>
                    <a:lnTo>
                      <a:pt x="4" y="8"/>
                    </a:lnTo>
                    <a:lnTo>
                      <a:pt x="16" y="26"/>
                    </a:lnTo>
                    <a:lnTo>
                      <a:pt x="18" y="25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0" name="Freeform 2964"/>
              <p:cNvSpPr/>
              <p:nvPr/>
            </p:nvSpPr>
            <p:spPr bwMode="auto">
              <a:xfrm>
                <a:off x="6535" y="2790"/>
                <a:ext cx="18" cy="26"/>
              </a:xfrm>
              <a:custGeom>
                <a:avLst/>
                <a:gdLst>
                  <a:gd name="T0" fmla="*/ 1 w 18"/>
                  <a:gd name="T1" fmla="*/ 0 h 26"/>
                  <a:gd name="T2" fmla="*/ 0 w 18"/>
                  <a:gd name="T3" fmla="*/ 0 h 26"/>
                  <a:gd name="T4" fmla="*/ 4 w 18"/>
                  <a:gd name="T5" fmla="*/ 7 h 26"/>
                  <a:gd name="T6" fmla="*/ 4 w 18"/>
                  <a:gd name="T7" fmla="*/ 8 h 26"/>
                  <a:gd name="T8" fmla="*/ 16 w 18"/>
                  <a:gd name="T9" fmla="*/ 26 h 26"/>
                  <a:gd name="T10" fmla="*/ 18 w 18"/>
                  <a:gd name="T11" fmla="*/ 25 h 26"/>
                  <a:gd name="T12" fmla="*/ 2 w 18"/>
                  <a:gd name="T13" fmla="*/ 0 h 26"/>
                  <a:gd name="T14" fmla="*/ 1 w 18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6">
                    <a:moveTo>
                      <a:pt x="1" y="0"/>
                    </a:moveTo>
                    <a:lnTo>
                      <a:pt x="0" y="0"/>
                    </a:lnTo>
                    <a:lnTo>
                      <a:pt x="4" y="7"/>
                    </a:lnTo>
                    <a:lnTo>
                      <a:pt x="4" y="8"/>
                    </a:lnTo>
                    <a:lnTo>
                      <a:pt x="16" y="26"/>
                    </a:lnTo>
                    <a:lnTo>
                      <a:pt x="18" y="25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1" name="Freeform 2965"/>
              <p:cNvSpPr>
                <a:spLocks noEditPoints="1"/>
              </p:cNvSpPr>
              <p:nvPr/>
            </p:nvSpPr>
            <p:spPr bwMode="auto">
              <a:xfrm>
                <a:off x="6444" y="2788"/>
                <a:ext cx="185" cy="57"/>
              </a:xfrm>
              <a:custGeom>
                <a:avLst/>
                <a:gdLst>
                  <a:gd name="T0" fmla="*/ 92 w 185"/>
                  <a:gd name="T1" fmla="*/ 2 h 57"/>
                  <a:gd name="T2" fmla="*/ 92 w 185"/>
                  <a:gd name="T3" fmla="*/ 0 h 57"/>
                  <a:gd name="T4" fmla="*/ 92 w 185"/>
                  <a:gd name="T5" fmla="*/ 2 h 57"/>
                  <a:gd name="T6" fmla="*/ 92 w 185"/>
                  <a:gd name="T7" fmla="*/ 0 h 57"/>
                  <a:gd name="T8" fmla="*/ 92 w 185"/>
                  <a:gd name="T9" fmla="*/ 0 h 57"/>
                  <a:gd name="T10" fmla="*/ 0 w 185"/>
                  <a:gd name="T11" fmla="*/ 57 h 57"/>
                  <a:gd name="T12" fmla="*/ 110 w 185"/>
                  <a:gd name="T13" fmla="*/ 29 h 57"/>
                  <a:gd name="T14" fmla="*/ 109 w 185"/>
                  <a:gd name="T15" fmla="*/ 27 h 57"/>
                  <a:gd name="T16" fmla="*/ 107 w 185"/>
                  <a:gd name="T17" fmla="*/ 28 h 57"/>
                  <a:gd name="T18" fmla="*/ 10 w 185"/>
                  <a:gd name="T19" fmla="*/ 53 h 57"/>
                  <a:gd name="T20" fmla="*/ 81 w 185"/>
                  <a:gd name="T21" fmla="*/ 9 h 57"/>
                  <a:gd name="T22" fmla="*/ 85 w 185"/>
                  <a:gd name="T23" fmla="*/ 7 h 57"/>
                  <a:gd name="T24" fmla="*/ 91 w 185"/>
                  <a:gd name="T25" fmla="*/ 2 h 57"/>
                  <a:gd name="T26" fmla="*/ 92 w 185"/>
                  <a:gd name="T27" fmla="*/ 2 h 57"/>
                  <a:gd name="T28" fmla="*/ 93 w 185"/>
                  <a:gd name="T29" fmla="*/ 2 h 57"/>
                  <a:gd name="T30" fmla="*/ 92 w 185"/>
                  <a:gd name="T31" fmla="*/ 0 h 57"/>
                  <a:gd name="T32" fmla="*/ 185 w 185"/>
                  <a:gd name="T33" fmla="*/ 9 h 57"/>
                  <a:gd name="T34" fmla="*/ 92 w 185"/>
                  <a:gd name="T3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5" h="57">
                    <a:moveTo>
                      <a:pt x="92" y="2"/>
                    </a:moveTo>
                    <a:lnTo>
                      <a:pt x="92" y="0"/>
                    </a:lnTo>
                    <a:lnTo>
                      <a:pt x="92" y="2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0" y="57"/>
                    </a:lnTo>
                    <a:lnTo>
                      <a:pt x="110" y="29"/>
                    </a:lnTo>
                    <a:lnTo>
                      <a:pt x="109" y="27"/>
                    </a:lnTo>
                    <a:lnTo>
                      <a:pt x="107" y="28"/>
                    </a:lnTo>
                    <a:lnTo>
                      <a:pt x="10" y="53"/>
                    </a:lnTo>
                    <a:lnTo>
                      <a:pt x="81" y="9"/>
                    </a:lnTo>
                    <a:lnTo>
                      <a:pt x="85" y="7"/>
                    </a:lnTo>
                    <a:lnTo>
                      <a:pt x="91" y="2"/>
                    </a:lnTo>
                    <a:lnTo>
                      <a:pt x="92" y="2"/>
                    </a:lnTo>
                    <a:lnTo>
                      <a:pt x="93" y="2"/>
                    </a:lnTo>
                    <a:lnTo>
                      <a:pt x="92" y="0"/>
                    </a:lnTo>
                    <a:lnTo>
                      <a:pt x="185" y="9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2" name="Freeform 2966"/>
              <p:cNvSpPr>
                <a:spLocks noEditPoints="1"/>
              </p:cNvSpPr>
              <p:nvPr/>
            </p:nvSpPr>
            <p:spPr bwMode="auto">
              <a:xfrm>
                <a:off x="6444" y="2788"/>
                <a:ext cx="185" cy="57"/>
              </a:xfrm>
              <a:custGeom>
                <a:avLst/>
                <a:gdLst>
                  <a:gd name="T0" fmla="*/ 92 w 185"/>
                  <a:gd name="T1" fmla="*/ 2 h 57"/>
                  <a:gd name="T2" fmla="*/ 92 w 185"/>
                  <a:gd name="T3" fmla="*/ 0 h 57"/>
                  <a:gd name="T4" fmla="*/ 92 w 185"/>
                  <a:gd name="T5" fmla="*/ 2 h 57"/>
                  <a:gd name="T6" fmla="*/ 92 w 185"/>
                  <a:gd name="T7" fmla="*/ 0 h 57"/>
                  <a:gd name="T8" fmla="*/ 92 w 185"/>
                  <a:gd name="T9" fmla="*/ 0 h 57"/>
                  <a:gd name="T10" fmla="*/ 0 w 185"/>
                  <a:gd name="T11" fmla="*/ 57 h 57"/>
                  <a:gd name="T12" fmla="*/ 110 w 185"/>
                  <a:gd name="T13" fmla="*/ 29 h 57"/>
                  <a:gd name="T14" fmla="*/ 109 w 185"/>
                  <a:gd name="T15" fmla="*/ 27 h 57"/>
                  <a:gd name="T16" fmla="*/ 107 w 185"/>
                  <a:gd name="T17" fmla="*/ 28 h 57"/>
                  <a:gd name="T18" fmla="*/ 10 w 185"/>
                  <a:gd name="T19" fmla="*/ 53 h 57"/>
                  <a:gd name="T20" fmla="*/ 81 w 185"/>
                  <a:gd name="T21" fmla="*/ 9 h 57"/>
                  <a:gd name="T22" fmla="*/ 85 w 185"/>
                  <a:gd name="T23" fmla="*/ 7 h 57"/>
                  <a:gd name="T24" fmla="*/ 91 w 185"/>
                  <a:gd name="T25" fmla="*/ 2 h 57"/>
                  <a:gd name="T26" fmla="*/ 92 w 185"/>
                  <a:gd name="T27" fmla="*/ 2 h 57"/>
                  <a:gd name="T28" fmla="*/ 93 w 185"/>
                  <a:gd name="T29" fmla="*/ 2 h 57"/>
                  <a:gd name="T30" fmla="*/ 92 w 185"/>
                  <a:gd name="T31" fmla="*/ 0 h 57"/>
                  <a:gd name="T32" fmla="*/ 185 w 185"/>
                  <a:gd name="T33" fmla="*/ 9 h 57"/>
                  <a:gd name="T34" fmla="*/ 92 w 185"/>
                  <a:gd name="T3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5" h="57">
                    <a:moveTo>
                      <a:pt x="92" y="2"/>
                    </a:moveTo>
                    <a:lnTo>
                      <a:pt x="92" y="0"/>
                    </a:lnTo>
                    <a:lnTo>
                      <a:pt x="92" y="2"/>
                    </a:lnTo>
                    <a:moveTo>
                      <a:pt x="92" y="0"/>
                    </a:moveTo>
                    <a:lnTo>
                      <a:pt x="92" y="0"/>
                    </a:lnTo>
                    <a:lnTo>
                      <a:pt x="0" y="57"/>
                    </a:lnTo>
                    <a:lnTo>
                      <a:pt x="110" y="29"/>
                    </a:lnTo>
                    <a:lnTo>
                      <a:pt x="109" y="27"/>
                    </a:lnTo>
                    <a:lnTo>
                      <a:pt x="107" y="28"/>
                    </a:lnTo>
                    <a:lnTo>
                      <a:pt x="10" y="53"/>
                    </a:lnTo>
                    <a:lnTo>
                      <a:pt x="81" y="9"/>
                    </a:lnTo>
                    <a:lnTo>
                      <a:pt x="85" y="7"/>
                    </a:lnTo>
                    <a:lnTo>
                      <a:pt x="91" y="2"/>
                    </a:lnTo>
                    <a:lnTo>
                      <a:pt x="92" y="2"/>
                    </a:lnTo>
                    <a:lnTo>
                      <a:pt x="93" y="2"/>
                    </a:lnTo>
                    <a:lnTo>
                      <a:pt x="92" y="0"/>
                    </a:lnTo>
                    <a:lnTo>
                      <a:pt x="185" y="9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3" name="Freeform 2967"/>
              <p:cNvSpPr/>
              <p:nvPr/>
            </p:nvSpPr>
            <p:spPr bwMode="auto">
              <a:xfrm>
                <a:off x="6542" y="2791"/>
                <a:ext cx="76" cy="24"/>
              </a:xfrm>
              <a:custGeom>
                <a:avLst/>
                <a:gdLst>
                  <a:gd name="T0" fmla="*/ 2 w 72"/>
                  <a:gd name="T1" fmla="*/ 0 h 22"/>
                  <a:gd name="T2" fmla="*/ 0 w 72"/>
                  <a:gd name="T3" fmla="*/ 4 h 22"/>
                  <a:gd name="T4" fmla="*/ 11 w 72"/>
                  <a:gd name="T5" fmla="*/ 22 h 22"/>
                  <a:gd name="T6" fmla="*/ 72 w 72"/>
                  <a:gd name="T7" fmla="*/ 6 h 22"/>
                  <a:gd name="T8" fmla="*/ 72 w 72"/>
                  <a:gd name="T9" fmla="*/ 6 h 22"/>
                  <a:gd name="T10" fmla="*/ 2 w 72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22">
                    <a:moveTo>
                      <a:pt x="2" y="0"/>
                    </a:moveTo>
                    <a:cubicBezTo>
                      <a:pt x="2" y="1"/>
                      <a:pt x="1" y="3"/>
                      <a:pt x="0" y="4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4" name="Freeform 2968"/>
              <p:cNvSpPr/>
              <p:nvPr/>
            </p:nvSpPr>
            <p:spPr bwMode="auto">
              <a:xfrm>
                <a:off x="6618" y="279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5" name="Freeform 2969"/>
              <p:cNvSpPr/>
              <p:nvPr/>
            </p:nvSpPr>
            <p:spPr bwMode="auto">
              <a:xfrm>
                <a:off x="6539" y="2790"/>
                <a:ext cx="5" cy="6"/>
              </a:xfrm>
              <a:custGeom>
                <a:avLst/>
                <a:gdLst>
                  <a:gd name="T0" fmla="*/ 0 w 5"/>
                  <a:gd name="T1" fmla="*/ 0 h 5"/>
                  <a:gd name="T2" fmla="*/ 3 w 5"/>
                  <a:gd name="T3" fmla="*/ 5 h 5"/>
                  <a:gd name="T4" fmla="*/ 5 w 5"/>
                  <a:gd name="T5" fmla="*/ 1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5" y="2"/>
                      <a:pt x="5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6" name="Freeform 2970"/>
              <p:cNvSpPr/>
              <p:nvPr/>
            </p:nvSpPr>
            <p:spPr bwMode="auto">
              <a:xfrm>
                <a:off x="6537" y="2790"/>
                <a:ext cx="82" cy="25"/>
              </a:xfrm>
              <a:custGeom>
                <a:avLst/>
                <a:gdLst>
                  <a:gd name="T0" fmla="*/ 0 w 82"/>
                  <a:gd name="T1" fmla="*/ 0 h 25"/>
                  <a:gd name="T2" fmla="*/ 16 w 82"/>
                  <a:gd name="T3" fmla="*/ 25 h 25"/>
                  <a:gd name="T4" fmla="*/ 17 w 82"/>
                  <a:gd name="T5" fmla="*/ 25 h 25"/>
                  <a:gd name="T6" fmla="*/ 5 w 82"/>
                  <a:gd name="T7" fmla="*/ 6 h 25"/>
                  <a:gd name="T8" fmla="*/ 2 w 82"/>
                  <a:gd name="T9" fmla="*/ 0 h 25"/>
                  <a:gd name="T10" fmla="*/ 7 w 82"/>
                  <a:gd name="T11" fmla="*/ 1 h 25"/>
                  <a:gd name="T12" fmla="*/ 81 w 82"/>
                  <a:gd name="T13" fmla="*/ 8 h 25"/>
                  <a:gd name="T14" fmla="*/ 82 w 82"/>
                  <a:gd name="T15" fmla="*/ 8 h 25"/>
                  <a:gd name="T16" fmla="*/ 82 w 82"/>
                  <a:gd name="T17" fmla="*/ 8 h 25"/>
                  <a:gd name="T18" fmla="*/ 0 w 82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25">
                    <a:moveTo>
                      <a:pt x="0" y="0"/>
                    </a:moveTo>
                    <a:lnTo>
                      <a:pt x="16" y="25"/>
                    </a:lnTo>
                    <a:lnTo>
                      <a:pt x="17" y="25"/>
                    </a:lnTo>
                    <a:lnTo>
                      <a:pt x="5" y="6"/>
                    </a:lnTo>
                    <a:lnTo>
                      <a:pt x="2" y="0"/>
                    </a:lnTo>
                    <a:lnTo>
                      <a:pt x="7" y="1"/>
                    </a:lnTo>
                    <a:lnTo>
                      <a:pt x="81" y="8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7" name="Freeform 2971"/>
              <p:cNvSpPr/>
              <p:nvPr/>
            </p:nvSpPr>
            <p:spPr bwMode="auto">
              <a:xfrm>
                <a:off x="6537" y="2790"/>
                <a:ext cx="82" cy="25"/>
              </a:xfrm>
              <a:custGeom>
                <a:avLst/>
                <a:gdLst>
                  <a:gd name="T0" fmla="*/ 0 w 82"/>
                  <a:gd name="T1" fmla="*/ 0 h 25"/>
                  <a:gd name="T2" fmla="*/ 16 w 82"/>
                  <a:gd name="T3" fmla="*/ 25 h 25"/>
                  <a:gd name="T4" fmla="*/ 17 w 82"/>
                  <a:gd name="T5" fmla="*/ 25 h 25"/>
                  <a:gd name="T6" fmla="*/ 5 w 82"/>
                  <a:gd name="T7" fmla="*/ 6 h 25"/>
                  <a:gd name="T8" fmla="*/ 2 w 82"/>
                  <a:gd name="T9" fmla="*/ 0 h 25"/>
                  <a:gd name="T10" fmla="*/ 7 w 82"/>
                  <a:gd name="T11" fmla="*/ 1 h 25"/>
                  <a:gd name="T12" fmla="*/ 81 w 82"/>
                  <a:gd name="T13" fmla="*/ 8 h 25"/>
                  <a:gd name="T14" fmla="*/ 82 w 82"/>
                  <a:gd name="T15" fmla="*/ 8 h 25"/>
                  <a:gd name="T16" fmla="*/ 82 w 82"/>
                  <a:gd name="T17" fmla="*/ 8 h 25"/>
                  <a:gd name="T18" fmla="*/ 0 w 82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25">
                    <a:moveTo>
                      <a:pt x="0" y="0"/>
                    </a:moveTo>
                    <a:lnTo>
                      <a:pt x="16" y="25"/>
                    </a:lnTo>
                    <a:lnTo>
                      <a:pt x="17" y="25"/>
                    </a:lnTo>
                    <a:lnTo>
                      <a:pt x="5" y="6"/>
                    </a:lnTo>
                    <a:lnTo>
                      <a:pt x="2" y="0"/>
                    </a:lnTo>
                    <a:lnTo>
                      <a:pt x="7" y="1"/>
                    </a:lnTo>
                    <a:lnTo>
                      <a:pt x="81" y="8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8" name="Freeform 2972"/>
              <p:cNvSpPr/>
              <p:nvPr/>
            </p:nvSpPr>
            <p:spPr bwMode="auto">
              <a:xfrm>
                <a:off x="6536" y="2788"/>
                <a:ext cx="93" cy="29"/>
              </a:xfrm>
              <a:custGeom>
                <a:avLst/>
                <a:gdLst>
                  <a:gd name="T0" fmla="*/ 0 w 93"/>
                  <a:gd name="T1" fmla="*/ 0 h 29"/>
                  <a:gd name="T2" fmla="*/ 1 w 93"/>
                  <a:gd name="T3" fmla="*/ 2 h 29"/>
                  <a:gd name="T4" fmla="*/ 83 w 93"/>
                  <a:gd name="T5" fmla="*/ 10 h 29"/>
                  <a:gd name="T6" fmla="*/ 82 w 93"/>
                  <a:gd name="T7" fmla="*/ 10 h 29"/>
                  <a:gd name="T8" fmla="*/ 18 w 93"/>
                  <a:gd name="T9" fmla="*/ 27 h 29"/>
                  <a:gd name="T10" fmla="*/ 17 w 93"/>
                  <a:gd name="T11" fmla="*/ 27 h 29"/>
                  <a:gd name="T12" fmla="*/ 18 w 93"/>
                  <a:gd name="T13" fmla="*/ 29 h 29"/>
                  <a:gd name="T14" fmla="*/ 93 w 93"/>
                  <a:gd name="T15" fmla="*/ 9 h 29"/>
                  <a:gd name="T16" fmla="*/ 0 w 93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9">
                    <a:moveTo>
                      <a:pt x="0" y="0"/>
                    </a:moveTo>
                    <a:lnTo>
                      <a:pt x="1" y="2"/>
                    </a:lnTo>
                    <a:lnTo>
                      <a:pt x="83" y="10"/>
                    </a:lnTo>
                    <a:lnTo>
                      <a:pt x="82" y="10"/>
                    </a:lnTo>
                    <a:lnTo>
                      <a:pt x="18" y="27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93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9" name="Freeform 2973"/>
              <p:cNvSpPr/>
              <p:nvPr/>
            </p:nvSpPr>
            <p:spPr bwMode="auto">
              <a:xfrm>
                <a:off x="6536" y="2788"/>
                <a:ext cx="93" cy="29"/>
              </a:xfrm>
              <a:custGeom>
                <a:avLst/>
                <a:gdLst>
                  <a:gd name="T0" fmla="*/ 0 w 93"/>
                  <a:gd name="T1" fmla="*/ 0 h 29"/>
                  <a:gd name="T2" fmla="*/ 1 w 93"/>
                  <a:gd name="T3" fmla="*/ 2 h 29"/>
                  <a:gd name="T4" fmla="*/ 83 w 93"/>
                  <a:gd name="T5" fmla="*/ 10 h 29"/>
                  <a:gd name="T6" fmla="*/ 82 w 93"/>
                  <a:gd name="T7" fmla="*/ 10 h 29"/>
                  <a:gd name="T8" fmla="*/ 18 w 93"/>
                  <a:gd name="T9" fmla="*/ 27 h 29"/>
                  <a:gd name="T10" fmla="*/ 17 w 93"/>
                  <a:gd name="T11" fmla="*/ 27 h 29"/>
                  <a:gd name="T12" fmla="*/ 18 w 93"/>
                  <a:gd name="T13" fmla="*/ 29 h 29"/>
                  <a:gd name="T14" fmla="*/ 93 w 93"/>
                  <a:gd name="T15" fmla="*/ 9 h 29"/>
                  <a:gd name="T16" fmla="*/ 0 w 93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9">
                    <a:moveTo>
                      <a:pt x="0" y="0"/>
                    </a:moveTo>
                    <a:lnTo>
                      <a:pt x="1" y="2"/>
                    </a:lnTo>
                    <a:lnTo>
                      <a:pt x="83" y="10"/>
                    </a:lnTo>
                    <a:lnTo>
                      <a:pt x="82" y="10"/>
                    </a:lnTo>
                    <a:lnTo>
                      <a:pt x="18" y="27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93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0" name="Freeform 2974"/>
              <p:cNvSpPr/>
              <p:nvPr/>
            </p:nvSpPr>
            <p:spPr bwMode="auto">
              <a:xfrm>
                <a:off x="6455" y="2674"/>
                <a:ext cx="93" cy="61"/>
              </a:xfrm>
              <a:custGeom>
                <a:avLst/>
                <a:gdLst>
                  <a:gd name="T0" fmla="*/ 87 w 88"/>
                  <a:gd name="T1" fmla="*/ 0 h 58"/>
                  <a:gd name="T2" fmla="*/ 51 w 88"/>
                  <a:gd name="T3" fmla="*/ 7 h 58"/>
                  <a:gd name="T4" fmla="*/ 52 w 88"/>
                  <a:gd name="T5" fmla="*/ 11 h 58"/>
                  <a:gd name="T6" fmla="*/ 46 w 88"/>
                  <a:gd name="T7" fmla="*/ 18 h 58"/>
                  <a:gd name="T8" fmla="*/ 39 w 88"/>
                  <a:gd name="T9" fmla="*/ 11 h 58"/>
                  <a:gd name="T10" fmla="*/ 40 w 88"/>
                  <a:gd name="T11" fmla="*/ 9 h 58"/>
                  <a:gd name="T12" fmla="*/ 2 w 88"/>
                  <a:gd name="T13" fmla="*/ 17 h 58"/>
                  <a:gd name="T14" fmla="*/ 2 w 88"/>
                  <a:gd name="T15" fmla="*/ 17 h 58"/>
                  <a:gd name="T16" fmla="*/ 0 w 88"/>
                  <a:gd name="T17" fmla="*/ 21 h 58"/>
                  <a:gd name="T18" fmla="*/ 33 w 88"/>
                  <a:gd name="T19" fmla="*/ 58 h 58"/>
                  <a:gd name="T20" fmla="*/ 88 w 88"/>
                  <a:gd name="T21" fmla="*/ 2 h 58"/>
                  <a:gd name="T22" fmla="*/ 87 w 88"/>
                  <a:gd name="T2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58">
                    <a:moveTo>
                      <a:pt x="87" y="0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2" y="8"/>
                      <a:pt x="52" y="10"/>
                      <a:pt x="52" y="11"/>
                    </a:cubicBezTo>
                    <a:cubicBezTo>
                      <a:pt x="52" y="15"/>
                      <a:pt x="49" y="18"/>
                      <a:pt x="46" y="18"/>
                    </a:cubicBezTo>
                    <a:cubicBezTo>
                      <a:pt x="42" y="18"/>
                      <a:pt x="39" y="15"/>
                      <a:pt x="39" y="11"/>
                    </a:cubicBezTo>
                    <a:cubicBezTo>
                      <a:pt x="39" y="11"/>
                      <a:pt x="39" y="10"/>
                      <a:pt x="40" y="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8"/>
                      <a:pt x="2" y="20"/>
                      <a:pt x="0" y="21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1"/>
                      <a:pt x="88" y="1"/>
                      <a:pt x="87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1" name="Freeform 2975"/>
              <p:cNvSpPr/>
              <p:nvPr/>
            </p:nvSpPr>
            <p:spPr bwMode="auto">
              <a:xfrm>
                <a:off x="6547" y="2673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1 h 3"/>
                  <a:gd name="T4" fmla="*/ 1 w 4"/>
                  <a:gd name="T5" fmla="*/ 3 h 3"/>
                  <a:gd name="T6" fmla="*/ 4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2" name="Freeform 2976"/>
              <p:cNvSpPr/>
              <p:nvPr/>
            </p:nvSpPr>
            <p:spPr bwMode="auto">
              <a:xfrm>
                <a:off x="6451" y="2692"/>
                <a:ext cx="6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1 h 4"/>
                  <a:gd name="T4" fmla="*/ 3 w 5"/>
                  <a:gd name="T5" fmla="*/ 4 h 4"/>
                  <a:gd name="T6" fmla="*/ 5 w 5"/>
                  <a:gd name="T7" fmla="*/ 0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3"/>
                      <a:pt x="5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3" name="Freeform 2977"/>
              <p:cNvSpPr/>
              <p:nvPr/>
            </p:nvSpPr>
            <p:spPr bwMode="auto">
              <a:xfrm>
                <a:off x="6496" y="2682"/>
                <a:ext cx="14" cy="11"/>
              </a:xfrm>
              <a:custGeom>
                <a:avLst/>
                <a:gdLst>
                  <a:gd name="T0" fmla="*/ 12 w 13"/>
                  <a:gd name="T1" fmla="*/ 0 h 11"/>
                  <a:gd name="T2" fmla="*/ 1 w 13"/>
                  <a:gd name="T3" fmla="*/ 2 h 11"/>
                  <a:gd name="T4" fmla="*/ 0 w 13"/>
                  <a:gd name="T5" fmla="*/ 4 h 11"/>
                  <a:gd name="T6" fmla="*/ 7 w 13"/>
                  <a:gd name="T7" fmla="*/ 11 h 11"/>
                  <a:gd name="T8" fmla="*/ 13 w 13"/>
                  <a:gd name="T9" fmla="*/ 4 h 11"/>
                  <a:gd name="T10" fmla="*/ 12 w 13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1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8"/>
                      <a:pt x="3" y="11"/>
                      <a:pt x="7" y="11"/>
                    </a:cubicBezTo>
                    <a:cubicBezTo>
                      <a:pt x="10" y="11"/>
                      <a:pt x="13" y="8"/>
                      <a:pt x="13" y="4"/>
                    </a:cubicBezTo>
                    <a:cubicBezTo>
                      <a:pt x="13" y="3"/>
                      <a:pt x="13" y="1"/>
                      <a:pt x="1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4" name="Freeform 2978"/>
              <p:cNvSpPr/>
              <p:nvPr/>
            </p:nvSpPr>
            <p:spPr bwMode="auto">
              <a:xfrm>
                <a:off x="6449" y="2693"/>
                <a:ext cx="40" cy="43"/>
              </a:xfrm>
              <a:custGeom>
                <a:avLst/>
                <a:gdLst>
                  <a:gd name="T0" fmla="*/ 2 w 40"/>
                  <a:gd name="T1" fmla="*/ 0 h 43"/>
                  <a:gd name="T2" fmla="*/ 0 w 40"/>
                  <a:gd name="T3" fmla="*/ 0 h 43"/>
                  <a:gd name="T4" fmla="*/ 0 w 40"/>
                  <a:gd name="T5" fmla="*/ 0 h 43"/>
                  <a:gd name="T6" fmla="*/ 39 w 40"/>
                  <a:gd name="T7" fmla="*/ 43 h 43"/>
                  <a:gd name="T8" fmla="*/ 40 w 40"/>
                  <a:gd name="T9" fmla="*/ 42 h 43"/>
                  <a:gd name="T10" fmla="*/ 6 w 40"/>
                  <a:gd name="T11" fmla="*/ 3 h 43"/>
                  <a:gd name="T12" fmla="*/ 2 w 40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3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9" y="43"/>
                    </a:lnTo>
                    <a:lnTo>
                      <a:pt x="40" y="42"/>
                    </a:lnTo>
                    <a:lnTo>
                      <a:pt x="6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5" name="Freeform 2979"/>
              <p:cNvSpPr/>
              <p:nvPr/>
            </p:nvSpPr>
            <p:spPr bwMode="auto">
              <a:xfrm>
                <a:off x="6449" y="2693"/>
                <a:ext cx="40" cy="43"/>
              </a:xfrm>
              <a:custGeom>
                <a:avLst/>
                <a:gdLst>
                  <a:gd name="T0" fmla="*/ 2 w 40"/>
                  <a:gd name="T1" fmla="*/ 0 h 43"/>
                  <a:gd name="T2" fmla="*/ 0 w 40"/>
                  <a:gd name="T3" fmla="*/ 0 h 43"/>
                  <a:gd name="T4" fmla="*/ 0 w 40"/>
                  <a:gd name="T5" fmla="*/ 0 h 43"/>
                  <a:gd name="T6" fmla="*/ 39 w 40"/>
                  <a:gd name="T7" fmla="*/ 43 h 43"/>
                  <a:gd name="T8" fmla="*/ 40 w 40"/>
                  <a:gd name="T9" fmla="*/ 42 h 43"/>
                  <a:gd name="T10" fmla="*/ 6 w 40"/>
                  <a:gd name="T11" fmla="*/ 3 h 43"/>
                  <a:gd name="T12" fmla="*/ 2 w 40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3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9" y="43"/>
                    </a:lnTo>
                    <a:lnTo>
                      <a:pt x="40" y="42"/>
                    </a:lnTo>
                    <a:lnTo>
                      <a:pt x="6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6" name="Freeform 2980"/>
              <p:cNvSpPr/>
              <p:nvPr/>
            </p:nvSpPr>
            <p:spPr bwMode="auto">
              <a:xfrm>
                <a:off x="6430" y="2671"/>
                <a:ext cx="125" cy="126"/>
              </a:xfrm>
              <a:custGeom>
                <a:avLst/>
                <a:gdLst>
                  <a:gd name="T0" fmla="*/ 125 w 125"/>
                  <a:gd name="T1" fmla="*/ 0 h 126"/>
                  <a:gd name="T2" fmla="*/ 18 w 125"/>
                  <a:gd name="T3" fmla="*/ 21 h 126"/>
                  <a:gd name="T4" fmla="*/ 0 w 125"/>
                  <a:gd name="T5" fmla="*/ 126 h 126"/>
                  <a:gd name="T6" fmla="*/ 18 w 125"/>
                  <a:gd name="T7" fmla="*/ 21 h 126"/>
                  <a:gd name="T8" fmla="*/ 19 w 125"/>
                  <a:gd name="T9" fmla="*/ 22 h 126"/>
                  <a:gd name="T10" fmla="*/ 19 w 125"/>
                  <a:gd name="T11" fmla="*/ 22 h 126"/>
                  <a:gd name="T12" fmla="*/ 21 w 125"/>
                  <a:gd name="T13" fmla="*/ 22 h 126"/>
                  <a:gd name="T14" fmla="*/ 27 w 125"/>
                  <a:gd name="T15" fmla="*/ 21 h 126"/>
                  <a:gd name="T16" fmla="*/ 67 w 125"/>
                  <a:gd name="T17" fmla="*/ 13 h 126"/>
                  <a:gd name="T18" fmla="*/ 79 w 125"/>
                  <a:gd name="T19" fmla="*/ 11 h 126"/>
                  <a:gd name="T20" fmla="*/ 117 w 125"/>
                  <a:gd name="T21" fmla="*/ 3 h 126"/>
                  <a:gd name="T22" fmla="*/ 121 w 125"/>
                  <a:gd name="T23" fmla="*/ 2 h 126"/>
                  <a:gd name="T24" fmla="*/ 118 w 125"/>
                  <a:gd name="T25" fmla="*/ 5 h 126"/>
                  <a:gd name="T26" fmla="*/ 59 w 125"/>
                  <a:gd name="T27" fmla="*/ 64 h 126"/>
                  <a:gd name="T28" fmla="*/ 58 w 125"/>
                  <a:gd name="T29" fmla="*/ 65 h 126"/>
                  <a:gd name="T30" fmla="*/ 59 w 125"/>
                  <a:gd name="T31" fmla="*/ 67 h 126"/>
                  <a:gd name="T32" fmla="*/ 125 w 125"/>
                  <a:gd name="T3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5" h="126">
                    <a:moveTo>
                      <a:pt x="125" y="0"/>
                    </a:moveTo>
                    <a:lnTo>
                      <a:pt x="18" y="21"/>
                    </a:lnTo>
                    <a:lnTo>
                      <a:pt x="0" y="126"/>
                    </a:lnTo>
                    <a:lnTo>
                      <a:pt x="18" y="21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22"/>
                    </a:lnTo>
                    <a:lnTo>
                      <a:pt x="27" y="21"/>
                    </a:lnTo>
                    <a:lnTo>
                      <a:pt x="67" y="13"/>
                    </a:lnTo>
                    <a:lnTo>
                      <a:pt x="79" y="11"/>
                    </a:lnTo>
                    <a:lnTo>
                      <a:pt x="117" y="3"/>
                    </a:lnTo>
                    <a:lnTo>
                      <a:pt x="121" y="2"/>
                    </a:lnTo>
                    <a:lnTo>
                      <a:pt x="118" y="5"/>
                    </a:lnTo>
                    <a:lnTo>
                      <a:pt x="59" y="64"/>
                    </a:lnTo>
                    <a:lnTo>
                      <a:pt x="58" y="65"/>
                    </a:lnTo>
                    <a:lnTo>
                      <a:pt x="59" y="67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7" name="Freeform 2981"/>
              <p:cNvSpPr/>
              <p:nvPr/>
            </p:nvSpPr>
            <p:spPr bwMode="auto">
              <a:xfrm>
                <a:off x="6430" y="2671"/>
                <a:ext cx="125" cy="126"/>
              </a:xfrm>
              <a:custGeom>
                <a:avLst/>
                <a:gdLst>
                  <a:gd name="T0" fmla="*/ 125 w 125"/>
                  <a:gd name="T1" fmla="*/ 0 h 126"/>
                  <a:gd name="T2" fmla="*/ 18 w 125"/>
                  <a:gd name="T3" fmla="*/ 21 h 126"/>
                  <a:gd name="T4" fmla="*/ 0 w 125"/>
                  <a:gd name="T5" fmla="*/ 126 h 126"/>
                  <a:gd name="T6" fmla="*/ 18 w 125"/>
                  <a:gd name="T7" fmla="*/ 21 h 126"/>
                  <a:gd name="T8" fmla="*/ 19 w 125"/>
                  <a:gd name="T9" fmla="*/ 22 h 126"/>
                  <a:gd name="T10" fmla="*/ 19 w 125"/>
                  <a:gd name="T11" fmla="*/ 22 h 126"/>
                  <a:gd name="T12" fmla="*/ 21 w 125"/>
                  <a:gd name="T13" fmla="*/ 22 h 126"/>
                  <a:gd name="T14" fmla="*/ 27 w 125"/>
                  <a:gd name="T15" fmla="*/ 21 h 126"/>
                  <a:gd name="T16" fmla="*/ 67 w 125"/>
                  <a:gd name="T17" fmla="*/ 13 h 126"/>
                  <a:gd name="T18" fmla="*/ 79 w 125"/>
                  <a:gd name="T19" fmla="*/ 11 h 126"/>
                  <a:gd name="T20" fmla="*/ 117 w 125"/>
                  <a:gd name="T21" fmla="*/ 3 h 126"/>
                  <a:gd name="T22" fmla="*/ 121 w 125"/>
                  <a:gd name="T23" fmla="*/ 2 h 126"/>
                  <a:gd name="T24" fmla="*/ 118 w 125"/>
                  <a:gd name="T25" fmla="*/ 5 h 126"/>
                  <a:gd name="T26" fmla="*/ 59 w 125"/>
                  <a:gd name="T27" fmla="*/ 64 h 126"/>
                  <a:gd name="T28" fmla="*/ 58 w 125"/>
                  <a:gd name="T29" fmla="*/ 65 h 126"/>
                  <a:gd name="T30" fmla="*/ 59 w 125"/>
                  <a:gd name="T31" fmla="*/ 67 h 126"/>
                  <a:gd name="T32" fmla="*/ 125 w 125"/>
                  <a:gd name="T3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5" h="126">
                    <a:moveTo>
                      <a:pt x="125" y="0"/>
                    </a:moveTo>
                    <a:lnTo>
                      <a:pt x="18" y="21"/>
                    </a:lnTo>
                    <a:lnTo>
                      <a:pt x="0" y="126"/>
                    </a:lnTo>
                    <a:lnTo>
                      <a:pt x="18" y="21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22"/>
                    </a:lnTo>
                    <a:lnTo>
                      <a:pt x="27" y="21"/>
                    </a:lnTo>
                    <a:lnTo>
                      <a:pt x="67" y="13"/>
                    </a:lnTo>
                    <a:lnTo>
                      <a:pt x="79" y="11"/>
                    </a:lnTo>
                    <a:lnTo>
                      <a:pt x="117" y="3"/>
                    </a:lnTo>
                    <a:lnTo>
                      <a:pt x="121" y="2"/>
                    </a:lnTo>
                    <a:lnTo>
                      <a:pt x="118" y="5"/>
                    </a:lnTo>
                    <a:lnTo>
                      <a:pt x="59" y="64"/>
                    </a:lnTo>
                    <a:lnTo>
                      <a:pt x="58" y="65"/>
                    </a:lnTo>
                    <a:lnTo>
                      <a:pt x="59" y="67"/>
                    </a:lnTo>
                    <a:lnTo>
                      <a:pt x="1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8" name="Freeform 2982"/>
              <p:cNvSpPr/>
              <p:nvPr/>
            </p:nvSpPr>
            <p:spPr bwMode="auto">
              <a:xfrm>
                <a:off x="6433" y="2698"/>
                <a:ext cx="54" cy="90"/>
              </a:xfrm>
              <a:custGeom>
                <a:avLst/>
                <a:gdLst>
                  <a:gd name="T0" fmla="*/ 18 w 51"/>
                  <a:gd name="T1" fmla="*/ 0 h 85"/>
                  <a:gd name="T2" fmla="*/ 14 w 51"/>
                  <a:gd name="T3" fmla="*/ 2 h 85"/>
                  <a:gd name="T4" fmla="*/ 7 w 51"/>
                  <a:gd name="T5" fmla="*/ 42 h 85"/>
                  <a:gd name="T6" fmla="*/ 0 w 51"/>
                  <a:gd name="T7" fmla="*/ 84 h 85"/>
                  <a:gd name="T8" fmla="*/ 3 w 51"/>
                  <a:gd name="T9" fmla="*/ 85 h 85"/>
                  <a:gd name="T10" fmla="*/ 51 w 51"/>
                  <a:gd name="T11" fmla="*/ 37 h 85"/>
                  <a:gd name="T12" fmla="*/ 18 w 51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85">
                    <a:moveTo>
                      <a:pt x="18" y="0"/>
                    </a:moveTo>
                    <a:cubicBezTo>
                      <a:pt x="17" y="1"/>
                      <a:pt x="16" y="2"/>
                      <a:pt x="14" y="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1" y="85"/>
                      <a:pt x="2" y="85"/>
                      <a:pt x="3" y="85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9" name="Freeform 2983"/>
              <p:cNvSpPr/>
              <p:nvPr/>
            </p:nvSpPr>
            <p:spPr bwMode="auto">
              <a:xfrm>
                <a:off x="6448" y="2695"/>
                <a:ext cx="4" cy="6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1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3" y="4"/>
                      <a:pt x="4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0" name="Freeform 2984"/>
              <p:cNvSpPr/>
              <p:nvPr/>
            </p:nvSpPr>
            <p:spPr bwMode="auto">
              <a:xfrm>
                <a:off x="6433" y="2787"/>
                <a:ext cx="4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3 w 3"/>
                  <a:gd name="T5" fmla="*/ 1 h 5"/>
                  <a:gd name="T6" fmla="*/ 0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1" name="Freeform 2985"/>
              <p:cNvSpPr/>
              <p:nvPr/>
            </p:nvSpPr>
            <p:spPr bwMode="auto">
              <a:xfrm>
                <a:off x="6441" y="2693"/>
                <a:ext cx="47" cy="50"/>
              </a:xfrm>
              <a:custGeom>
                <a:avLst/>
                <a:gdLst>
                  <a:gd name="T0" fmla="*/ 8 w 47"/>
                  <a:gd name="T1" fmla="*/ 0 h 50"/>
                  <a:gd name="T2" fmla="*/ 0 w 47"/>
                  <a:gd name="T3" fmla="*/ 50 h 50"/>
                  <a:gd name="T4" fmla="*/ 7 w 47"/>
                  <a:gd name="T5" fmla="*/ 8 h 50"/>
                  <a:gd name="T6" fmla="*/ 8 w 47"/>
                  <a:gd name="T7" fmla="*/ 2 h 50"/>
                  <a:gd name="T8" fmla="*/ 11 w 47"/>
                  <a:gd name="T9" fmla="*/ 5 h 50"/>
                  <a:gd name="T10" fmla="*/ 46 w 47"/>
                  <a:gd name="T11" fmla="*/ 45 h 50"/>
                  <a:gd name="T12" fmla="*/ 47 w 47"/>
                  <a:gd name="T13" fmla="*/ 43 h 50"/>
                  <a:gd name="T14" fmla="*/ 8 w 47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50">
                    <a:moveTo>
                      <a:pt x="8" y="0"/>
                    </a:moveTo>
                    <a:lnTo>
                      <a:pt x="0" y="50"/>
                    </a:lnTo>
                    <a:lnTo>
                      <a:pt x="7" y="8"/>
                    </a:lnTo>
                    <a:lnTo>
                      <a:pt x="8" y="2"/>
                    </a:lnTo>
                    <a:lnTo>
                      <a:pt x="11" y="5"/>
                    </a:lnTo>
                    <a:lnTo>
                      <a:pt x="46" y="45"/>
                    </a:lnTo>
                    <a:lnTo>
                      <a:pt x="47" y="43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2" name="Freeform 2986"/>
              <p:cNvSpPr/>
              <p:nvPr/>
            </p:nvSpPr>
            <p:spPr bwMode="auto">
              <a:xfrm>
                <a:off x="6441" y="2693"/>
                <a:ext cx="47" cy="50"/>
              </a:xfrm>
              <a:custGeom>
                <a:avLst/>
                <a:gdLst>
                  <a:gd name="T0" fmla="*/ 8 w 47"/>
                  <a:gd name="T1" fmla="*/ 0 h 50"/>
                  <a:gd name="T2" fmla="*/ 0 w 47"/>
                  <a:gd name="T3" fmla="*/ 50 h 50"/>
                  <a:gd name="T4" fmla="*/ 7 w 47"/>
                  <a:gd name="T5" fmla="*/ 8 h 50"/>
                  <a:gd name="T6" fmla="*/ 8 w 47"/>
                  <a:gd name="T7" fmla="*/ 2 h 50"/>
                  <a:gd name="T8" fmla="*/ 11 w 47"/>
                  <a:gd name="T9" fmla="*/ 5 h 50"/>
                  <a:gd name="T10" fmla="*/ 46 w 47"/>
                  <a:gd name="T11" fmla="*/ 45 h 50"/>
                  <a:gd name="T12" fmla="*/ 47 w 47"/>
                  <a:gd name="T13" fmla="*/ 43 h 50"/>
                  <a:gd name="T14" fmla="*/ 8 w 47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50">
                    <a:moveTo>
                      <a:pt x="8" y="0"/>
                    </a:moveTo>
                    <a:lnTo>
                      <a:pt x="0" y="50"/>
                    </a:lnTo>
                    <a:lnTo>
                      <a:pt x="7" y="8"/>
                    </a:lnTo>
                    <a:lnTo>
                      <a:pt x="8" y="2"/>
                    </a:lnTo>
                    <a:lnTo>
                      <a:pt x="11" y="5"/>
                    </a:lnTo>
                    <a:lnTo>
                      <a:pt x="46" y="45"/>
                    </a:lnTo>
                    <a:lnTo>
                      <a:pt x="47" y="43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3" name="Freeform 2987"/>
              <p:cNvSpPr/>
              <p:nvPr/>
            </p:nvSpPr>
            <p:spPr bwMode="auto">
              <a:xfrm>
                <a:off x="6430" y="2692"/>
                <a:ext cx="59" cy="105"/>
              </a:xfrm>
              <a:custGeom>
                <a:avLst/>
                <a:gdLst>
                  <a:gd name="T0" fmla="*/ 18 w 59"/>
                  <a:gd name="T1" fmla="*/ 0 h 105"/>
                  <a:gd name="T2" fmla="*/ 0 w 59"/>
                  <a:gd name="T3" fmla="*/ 105 h 105"/>
                  <a:gd name="T4" fmla="*/ 59 w 59"/>
                  <a:gd name="T5" fmla="*/ 46 h 105"/>
                  <a:gd name="T6" fmla="*/ 58 w 59"/>
                  <a:gd name="T7" fmla="*/ 44 h 105"/>
                  <a:gd name="T8" fmla="*/ 57 w 59"/>
                  <a:gd name="T9" fmla="*/ 46 h 105"/>
                  <a:gd name="T10" fmla="*/ 7 w 59"/>
                  <a:gd name="T11" fmla="*/ 96 h 105"/>
                  <a:gd name="T12" fmla="*/ 3 w 59"/>
                  <a:gd name="T13" fmla="*/ 100 h 105"/>
                  <a:gd name="T14" fmla="*/ 3 w 59"/>
                  <a:gd name="T15" fmla="*/ 95 h 105"/>
                  <a:gd name="T16" fmla="*/ 11 w 59"/>
                  <a:gd name="T17" fmla="*/ 51 h 105"/>
                  <a:gd name="T18" fmla="*/ 19 w 59"/>
                  <a:gd name="T19" fmla="*/ 1 h 105"/>
                  <a:gd name="T20" fmla="*/ 18 w 59"/>
                  <a:gd name="T21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105">
                    <a:moveTo>
                      <a:pt x="18" y="0"/>
                    </a:moveTo>
                    <a:lnTo>
                      <a:pt x="0" y="105"/>
                    </a:lnTo>
                    <a:lnTo>
                      <a:pt x="59" y="46"/>
                    </a:lnTo>
                    <a:lnTo>
                      <a:pt x="58" y="44"/>
                    </a:lnTo>
                    <a:lnTo>
                      <a:pt x="57" y="46"/>
                    </a:lnTo>
                    <a:lnTo>
                      <a:pt x="7" y="96"/>
                    </a:lnTo>
                    <a:lnTo>
                      <a:pt x="3" y="100"/>
                    </a:lnTo>
                    <a:lnTo>
                      <a:pt x="3" y="95"/>
                    </a:lnTo>
                    <a:lnTo>
                      <a:pt x="11" y="51"/>
                    </a:lnTo>
                    <a:lnTo>
                      <a:pt x="19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4" name="Freeform 2988"/>
              <p:cNvSpPr/>
              <p:nvPr/>
            </p:nvSpPr>
            <p:spPr bwMode="auto">
              <a:xfrm>
                <a:off x="6430" y="2692"/>
                <a:ext cx="59" cy="105"/>
              </a:xfrm>
              <a:custGeom>
                <a:avLst/>
                <a:gdLst>
                  <a:gd name="T0" fmla="*/ 18 w 59"/>
                  <a:gd name="T1" fmla="*/ 0 h 105"/>
                  <a:gd name="T2" fmla="*/ 0 w 59"/>
                  <a:gd name="T3" fmla="*/ 105 h 105"/>
                  <a:gd name="T4" fmla="*/ 59 w 59"/>
                  <a:gd name="T5" fmla="*/ 46 h 105"/>
                  <a:gd name="T6" fmla="*/ 58 w 59"/>
                  <a:gd name="T7" fmla="*/ 44 h 105"/>
                  <a:gd name="T8" fmla="*/ 57 w 59"/>
                  <a:gd name="T9" fmla="*/ 46 h 105"/>
                  <a:gd name="T10" fmla="*/ 7 w 59"/>
                  <a:gd name="T11" fmla="*/ 96 h 105"/>
                  <a:gd name="T12" fmla="*/ 3 w 59"/>
                  <a:gd name="T13" fmla="*/ 100 h 105"/>
                  <a:gd name="T14" fmla="*/ 3 w 59"/>
                  <a:gd name="T15" fmla="*/ 95 h 105"/>
                  <a:gd name="T16" fmla="*/ 11 w 59"/>
                  <a:gd name="T17" fmla="*/ 51 h 105"/>
                  <a:gd name="T18" fmla="*/ 19 w 59"/>
                  <a:gd name="T19" fmla="*/ 1 h 105"/>
                  <a:gd name="T20" fmla="*/ 18 w 59"/>
                  <a:gd name="T21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105">
                    <a:moveTo>
                      <a:pt x="18" y="0"/>
                    </a:moveTo>
                    <a:lnTo>
                      <a:pt x="0" y="105"/>
                    </a:lnTo>
                    <a:lnTo>
                      <a:pt x="59" y="46"/>
                    </a:lnTo>
                    <a:lnTo>
                      <a:pt x="58" y="44"/>
                    </a:lnTo>
                    <a:lnTo>
                      <a:pt x="57" y="46"/>
                    </a:lnTo>
                    <a:lnTo>
                      <a:pt x="7" y="96"/>
                    </a:lnTo>
                    <a:lnTo>
                      <a:pt x="3" y="100"/>
                    </a:lnTo>
                    <a:lnTo>
                      <a:pt x="3" y="95"/>
                    </a:lnTo>
                    <a:lnTo>
                      <a:pt x="11" y="51"/>
                    </a:lnTo>
                    <a:lnTo>
                      <a:pt x="19" y="1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5" name="Freeform 2989"/>
              <p:cNvSpPr/>
              <p:nvPr/>
            </p:nvSpPr>
            <p:spPr bwMode="auto">
              <a:xfrm>
                <a:off x="6587" y="2897"/>
                <a:ext cx="64" cy="95"/>
              </a:xfrm>
              <a:custGeom>
                <a:avLst/>
                <a:gdLst>
                  <a:gd name="T0" fmla="*/ 20 w 61"/>
                  <a:gd name="T1" fmla="*/ 0 h 90"/>
                  <a:gd name="T2" fmla="*/ 0 w 61"/>
                  <a:gd name="T3" fmla="*/ 48 h 90"/>
                  <a:gd name="T4" fmla="*/ 5 w 61"/>
                  <a:gd name="T5" fmla="*/ 56 h 90"/>
                  <a:gd name="T6" fmla="*/ 4 w 61"/>
                  <a:gd name="T7" fmla="*/ 59 h 90"/>
                  <a:gd name="T8" fmla="*/ 59 w 61"/>
                  <a:gd name="T9" fmla="*/ 90 h 90"/>
                  <a:gd name="T10" fmla="*/ 61 w 61"/>
                  <a:gd name="T11" fmla="*/ 89 h 90"/>
                  <a:gd name="T12" fmla="*/ 55 w 61"/>
                  <a:gd name="T13" fmla="*/ 54 h 90"/>
                  <a:gd name="T14" fmla="*/ 54 w 61"/>
                  <a:gd name="T15" fmla="*/ 50 h 90"/>
                  <a:gd name="T16" fmla="*/ 55 w 61"/>
                  <a:gd name="T17" fmla="*/ 48 h 90"/>
                  <a:gd name="T18" fmla="*/ 54 w 61"/>
                  <a:gd name="T19" fmla="*/ 44 h 90"/>
                  <a:gd name="T20" fmla="*/ 20 w 61"/>
                  <a:gd name="T2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90">
                    <a:moveTo>
                      <a:pt x="20" y="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3" y="50"/>
                      <a:pt x="5" y="53"/>
                      <a:pt x="5" y="56"/>
                    </a:cubicBezTo>
                    <a:cubicBezTo>
                      <a:pt x="5" y="57"/>
                      <a:pt x="4" y="58"/>
                      <a:pt x="4" y="59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9" y="90"/>
                      <a:pt x="60" y="89"/>
                      <a:pt x="61" y="89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3"/>
                      <a:pt x="54" y="51"/>
                      <a:pt x="54" y="50"/>
                    </a:cubicBezTo>
                    <a:cubicBezTo>
                      <a:pt x="54" y="50"/>
                      <a:pt x="54" y="49"/>
                      <a:pt x="55" y="48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6" name="Freeform 2990"/>
              <p:cNvSpPr/>
              <p:nvPr/>
            </p:nvSpPr>
            <p:spPr bwMode="auto">
              <a:xfrm>
                <a:off x="6649" y="2991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7" name="Freeform 2991"/>
              <p:cNvSpPr/>
              <p:nvPr/>
            </p:nvSpPr>
            <p:spPr bwMode="auto">
              <a:xfrm>
                <a:off x="6644" y="2948"/>
                <a:ext cx="1" cy="6"/>
              </a:xfrm>
              <a:custGeom>
                <a:avLst/>
                <a:gdLst>
                  <a:gd name="T0" fmla="*/ 1 w 1"/>
                  <a:gd name="T1" fmla="*/ 0 h 6"/>
                  <a:gd name="T2" fmla="*/ 0 w 1"/>
                  <a:gd name="T3" fmla="*/ 2 h 6"/>
                  <a:gd name="T4" fmla="*/ 1 w 1"/>
                  <a:gd name="T5" fmla="*/ 6 h 6"/>
                  <a:gd name="T6" fmla="*/ 1 w 1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8" name="Freeform 2992"/>
              <p:cNvSpPr/>
              <p:nvPr/>
            </p:nvSpPr>
            <p:spPr bwMode="auto">
              <a:xfrm>
                <a:off x="6586" y="2948"/>
                <a:ext cx="6" cy="11"/>
              </a:xfrm>
              <a:custGeom>
                <a:avLst/>
                <a:gdLst>
                  <a:gd name="T0" fmla="*/ 1 w 6"/>
                  <a:gd name="T1" fmla="*/ 0 h 11"/>
                  <a:gd name="T2" fmla="*/ 0 w 6"/>
                  <a:gd name="T3" fmla="*/ 2 h 11"/>
                  <a:gd name="T4" fmla="*/ 4 w 6"/>
                  <a:gd name="T5" fmla="*/ 8 h 11"/>
                  <a:gd name="T6" fmla="*/ 3 w 6"/>
                  <a:gd name="T7" fmla="*/ 10 h 11"/>
                  <a:gd name="T8" fmla="*/ 5 w 6"/>
                  <a:gd name="T9" fmla="*/ 11 h 11"/>
                  <a:gd name="T10" fmla="*/ 6 w 6"/>
                  <a:gd name="T11" fmla="*/ 8 h 11"/>
                  <a:gd name="T12" fmla="*/ 1 w 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4" y="5"/>
                      <a:pt x="4" y="8"/>
                    </a:cubicBezTo>
                    <a:cubicBezTo>
                      <a:pt x="4" y="9"/>
                      <a:pt x="3" y="10"/>
                      <a:pt x="3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6" y="9"/>
                      <a:pt x="6" y="8"/>
                    </a:cubicBezTo>
                    <a:cubicBezTo>
                      <a:pt x="6" y="5"/>
                      <a:pt x="4" y="2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9" name="Freeform 2993"/>
              <p:cNvSpPr/>
              <p:nvPr/>
            </p:nvSpPr>
            <p:spPr bwMode="auto">
              <a:xfrm>
                <a:off x="6584" y="2950"/>
                <a:ext cx="6" cy="8"/>
              </a:xfrm>
              <a:custGeom>
                <a:avLst/>
                <a:gdLst>
                  <a:gd name="T0" fmla="*/ 2 w 6"/>
                  <a:gd name="T1" fmla="*/ 0 h 8"/>
                  <a:gd name="T2" fmla="*/ 0 w 6"/>
                  <a:gd name="T3" fmla="*/ 5 h 8"/>
                  <a:gd name="T4" fmla="*/ 5 w 6"/>
                  <a:gd name="T5" fmla="*/ 8 h 8"/>
                  <a:gd name="T6" fmla="*/ 6 w 6"/>
                  <a:gd name="T7" fmla="*/ 6 h 8"/>
                  <a:gd name="T8" fmla="*/ 2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7"/>
                      <a:pt x="6" y="6"/>
                    </a:cubicBezTo>
                    <a:cubicBezTo>
                      <a:pt x="6" y="3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0" name="Freeform 2994"/>
              <p:cNvSpPr/>
              <p:nvPr/>
            </p:nvSpPr>
            <p:spPr bwMode="auto">
              <a:xfrm>
                <a:off x="6608" y="2896"/>
                <a:ext cx="36" cy="47"/>
              </a:xfrm>
              <a:custGeom>
                <a:avLst/>
                <a:gdLst>
                  <a:gd name="T0" fmla="*/ 1 w 36"/>
                  <a:gd name="T1" fmla="*/ 0 h 47"/>
                  <a:gd name="T2" fmla="*/ 0 w 36"/>
                  <a:gd name="T3" fmla="*/ 1 h 47"/>
                  <a:gd name="T4" fmla="*/ 36 w 36"/>
                  <a:gd name="T5" fmla="*/ 47 h 47"/>
                  <a:gd name="T6" fmla="*/ 36 w 36"/>
                  <a:gd name="T7" fmla="*/ 44 h 47"/>
                  <a:gd name="T8" fmla="*/ 1 w 36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7">
                    <a:moveTo>
                      <a:pt x="1" y="0"/>
                    </a:moveTo>
                    <a:lnTo>
                      <a:pt x="0" y="1"/>
                    </a:lnTo>
                    <a:lnTo>
                      <a:pt x="36" y="47"/>
                    </a:lnTo>
                    <a:lnTo>
                      <a:pt x="36" y="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1" name="Freeform 2995"/>
              <p:cNvSpPr/>
              <p:nvPr/>
            </p:nvSpPr>
            <p:spPr bwMode="auto">
              <a:xfrm>
                <a:off x="6608" y="2896"/>
                <a:ext cx="36" cy="47"/>
              </a:xfrm>
              <a:custGeom>
                <a:avLst/>
                <a:gdLst>
                  <a:gd name="T0" fmla="*/ 1 w 36"/>
                  <a:gd name="T1" fmla="*/ 0 h 47"/>
                  <a:gd name="T2" fmla="*/ 0 w 36"/>
                  <a:gd name="T3" fmla="*/ 1 h 47"/>
                  <a:gd name="T4" fmla="*/ 36 w 36"/>
                  <a:gd name="T5" fmla="*/ 47 h 47"/>
                  <a:gd name="T6" fmla="*/ 36 w 36"/>
                  <a:gd name="T7" fmla="*/ 44 h 47"/>
                  <a:gd name="T8" fmla="*/ 1 w 36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7">
                    <a:moveTo>
                      <a:pt x="1" y="0"/>
                    </a:moveTo>
                    <a:lnTo>
                      <a:pt x="0" y="1"/>
                    </a:lnTo>
                    <a:lnTo>
                      <a:pt x="36" y="47"/>
                    </a:lnTo>
                    <a:lnTo>
                      <a:pt x="36" y="4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2" name="Freeform 2996"/>
              <p:cNvSpPr/>
              <p:nvPr/>
            </p:nvSpPr>
            <p:spPr bwMode="auto">
              <a:xfrm>
                <a:off x="6581" y="2894"/>
                <a:ext cx="72" cy="102"/>
              </a:xfrm>
              <a:custGeom>
                <a:avLst/>
                <a:gdLst>
                  <a:gd name="T0" fmla="*/ 27 w 72"/>
                  <a:gd name="T1" fmla="*/ 0 h 102"/>
                  <a:gd name="T2" fmla="*/ 0 w 72"/>
                  <a:gd name="T3" fmla="*/ 62 h 102"/>
                  <a:gd name="T4" fmla="*/ 72 w 72"/>
                  <a:gd name="T5" fmla="*/ 102 h 102"/>
                  <a:gd name="T6" fmla="*/ 64 w 72"/>
                  <a:gd name="T7" fmla="*/ 49 h 102"/>
                  <a:gd name="T8" fmla="*/ 63 w 72"/>
                  <a:gd name="T9" fmla="*/ 46 h 102"/>
                  <a:gd name="T10" fmla="*/ 63 w 72"/>
                  <a:gd name="T11" fmla="*/ 49 h 102"/>
                  <a:gd name="T12" fmla="*/ 64 w 72"/>
                  <a:gd name="T13" fmla="*/ 54 h 102"/>
                  <a:gd name="T14" fmla="*/ 64 w 72"/>
                  <a:gd name="T15" fmla="*/ 60 h 102"/>
                  <a:gd name="T16" fmla="*/ 70 w 72"/>
                  <a:gd name="T17" fmla="*/ 97 h 102"/>
                  <a:gd name="T18" fmla="*/ 70 w 72"/>
                  <a:gd name="T19" fmla="*/ 100 h 102"/>
                  <a:gd name="T20" fmla="*/ 68 w 72"/>
                  <a:gd name="T21" fmla="*/ 98 h 102"/>
                  <a:gd name="T22" fmla="*/ 10 w 72"/>
                  <a:gd name="T23" fmla="*/ 65 h 102"/>
                  <a:gd name="T24" fmla="*/ 8 w 72"/>
                  <a:gd name="T25" fmla="*/ 64 h 102"/>
                  <a:gd name="T26" fmla="*/ 3 w 72"/>
                  <a:gd name="T27" fmla="*/ 61 h 102"/>
                  <a:gd name="T28" fmla="*/ 5 w 72"/>
                  <a:gd name="T29" fmla="*/ 56 h 102"/>
                  <a:gd name="T30" fmla="*/ 6 w 72"/>
                  <a:gd name="T31" fmla="*/ 54 h 102"/>
                  <a:gd name="T32" fmla="*/ 27 w 72"/>
                  <a:gd name="T33" fmla="*/ 3 h 102"/>
                  <a:gd name="T34" fmla="*/ 28 w 72"/>
                  <a:gd name="T35" fmla="*/ 2 h 102"/>
                  <a:gd name="T36" fmla="*/ 27 w 72"/>
                  <a:gd name="T3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02">
                    <a:moveTo>
                      <a:pt x="27" y="0"/>
                    </a:moveTo>
                    <a:lnTo>
                      <a:pt x="0" y="62"/>
                    </a:lnTo>
                    <a:lnTo>
                      <a:pt x="72" y="102"/>
                    </a:lnTo>
                    <a:lnTo>
                      <a:pt x="64" y="49"/>
                    </a:lnTo>
                    <a:lnTo>
                      <a:pt x="63" y="46"/>
                    </a:lnTo>
                    <a:lnTo>
                      <a:pt x="63" y="49"/>
                    </a:lnTo>
                    <a:lnTo>
                      <a:pt x="64" y="54"/>
                    </a:lnTo>
                    <a:lnTo>
                      <a:pt x="64" y="60"/>
                    </a:lnTo>
                    <a:lnTo>
                      <a:pt x="70" y="97"/>
                    </a:lnTo>
                    <a:lnTo>
                      <a:pt x="70" y="100"/>
                    </a:lnTo>
                    <a:lnTo>
                      <a:pt x="68" y="98"/>
                    </a:lnTo>
                    <a:lnTo>
                      <a:pt x="10" y="65"/>
                    </a:lnTo>
                    <a:lnTo>
                      <a:pt x="8" y="64"/>
                    </a:lnTo>
                    <a:lnTo>
                      <a:pt x="3" y="61"/>
                    </a:lnTo>
                    <a:lnTo>
                      <a:pt x="5" y="56"/>
                    </a:lnTo>
                    <a:lnTo>
                      <a:pt x="6" y="54"/>
                    </a:lnTo>
                    <a:lnTo>
                      <a:pt x="27" y="3"/>
                    </a:lnTo>
                    <a:lnTo>
                      <a:pt x="28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3" name="Freeform 2997"/>
              <p:cNvSpPr/>
              <p:nvPr/>
            </p:nvSpPr>
            <p:spPr bwMode="auto">
              <a:xfrm>
                <a:off x="6581" y="2894"/>
                <a:ext cx="72" cy="102"/>
              </a:xfrm>
              <a:custGeom>
                <a:avLst/>
                <a:gdLst>
                  <a:gd name="T0" fmla="*/ 27 w 72"/>
                  <a:gd name="T1" fmla="*/ 0 h 102"/>
                  <a:gd name="T2" fmla="*/ 0 w 72"/>
                  <a:gd name="T3" fmla="*/ 62 h 102"/>
                  <a:gd name="T4" fmla="*/ 72 w 72"/>
                  <a:gd name="T5" fmla="*/ 102 h 102"/>
                  <a:gd name="T6" fmla="*/ 64 w 72"/>
                  <a:gd name="T7" fmla="*/ 49 h 102"/>
                  <a:gd name="T8" fmla="*/ 63 w 72"/>
                  <a:gd name="T9" fmla="*/ 46 h 102"/>
                  <a:gd name="T10" fmla="*/ 63 w 72"/>
                  <a:gd name="T11" fmla="*/ 49 h 102"/>
                  <a:gd name="T12" fmla="*/ 64 w 72"/>
                  <a:gd name="T13" fmla="*/ 54 h 102"/>
                  <a:gd name="T14" fmla="*/ 64 w 72"/>
                  <a:gd name="T15" fmla="*/ 60 h 102"/>
                  <a:gd name="T16" fmla="*/ 70 w 72"/>
                  <a:gd name="T17" fmla="*/ 97 h 102"/>
                  <a:gd name="T18" fmla="*/ 70 w 72"/>
                  <a:gd name="T19" fmla="*/ 100 h 102"/>
                  <a:gd name="T20" fmla="*/ 68 w 72"/>
                  <a:gd name="T21" fmla="*/ 98 h 102"/>
                  <a:gd name="T22" fmla="*/ 10 w 72"/>
                  <a:gd name="T23" fmla="*/ 65 h 102"/>
                  <a:gd name="T24" fmla="*/ 8 w 72"/>
                  <a:gd name="T25" fmla="*/ 64 h 102"/>
                  <a:gd name="T26" fmla="*/ 3 w 72"/>
                  <a:gd name="T27" fmla="*/ 61 h 102"/>
                  <a:gd name="T28" fmla="*/ 5 w 72"/>
                  <a:gd name="T29" fmla="*/ 56 h 102"/>
                  <a:gd name="T30" fmla="*/ 6 w 72"/>
                  <a:gd name="T31" fmla="*/ 54 h 102"/>
                  <a:gd name="T32" fmla="*/ 27 w 72"/>
                  <a:gd name="T33" fmla="*/ 3 h 102"/>
                  <a:gd name="T34" fmla="*/ 28 w 72"/>
                  <a:gd name="T35" fmla="*/ 2 h 102"/>
                  <a:gd name="T36" fmla="*/ 27 w 72"/>
                  <a:gd name="T3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02">
                    <a:moveTo>
                      <a:pt x="27" y="0"/>
                    </a:moveTo>
                    <a:lnTo>
                      <a:pt x="0" y="62"/>
                    </a:lnTo>
                    <a:lnTo>
                      <a:pt x="72" y="102"/>
                    </a:lnTo>
                    <a:lnTo>
                      <a:pt x="64" y="49"/>
                    </a:lnTo>
                    <a:lnTo>
                      <a:pt x="63" y="46"/>
                    </a:lnTo>
                    <a:lnTo>
                      <a:pt x="63" y="49"/>
                    </a:lnTo>
                    <a:lnTo>
                      <a:pt x="64" y="54"/>
                    </a:lnTo>
                    <a:lnTo>
                      <a:pt x="64" y="60"/>
                    </a:lnTo>
                    <a:lnTo>
                      <a:pt x="70" y="97"/>
                    </a:lnTo>
                    <a:lnTo>
                      <a:pt x="70" y="100"/>
                    </a:lnTo>
                    <a:lnTo>
                      <a:pt x="68" y="98"/>
                    </a:lnTo>
                    <a:lnTo>
                      <a:pt x="10" y="65"/>
                    </a:lnTo>
                    <a:lnTo>
                      <a:pt x="8" y="64"/>
                    </a:lnTo>
                    <a:lnTo>
                      <a:pt x="3" y="61"/>
                    </a:lnTo>
                    <a:lnTo>
                      <a:pt x="5" y="56"/>
                    </a:lnTo>
                    <a:lnTo>
                      <a:pt x="6" y="54"/>
                    </a:lnTo>
                    <a:lnTo>
                      <a:pt x="27" y="3"/>
                    </a:lnTo>
                    <a:lnTo>
                      <a:pt x="28" y="2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4" name="Freeform 2998"/>
              <p:cNvSpPr/>
              <p:nvPr/>
            </p:nvSpPr>
            <p:spPr bwMode="auto">
              <a:xfrm>
                <a:off x="6610" y="2849"/>
                <a:ext cx="33" cy="88"/>
              </a:xfrm>
              <a:custGeom>
                <a:avLst/>
                <a:gdLst>
                  <a:gd name="T0" fmla="*/ 18 w 31"/>
                  <a:gd name="T1" fmla="*/ 0 h 83"/>
                  <a:gd name="T2" fmla="*/ 0 w 31"/>
                  <a:gd name="T3" fmla="*/ 42 h 83"/>
                  <a:gd name="T4" fmla="*/ 31 w 31"/>
                  <a:gd name="T5" fmla="*/ 83 h 83"/>
                  <a:gd name="T6" fmla="*/ 24 w 31"/>
                  <a:gd name="T7" fmla="*/ 39 h 83"/>
                  <a:gd name="T8" fmla="*/ 22 w 31"/>
                  <a:gd name="T9" fmla="*/ 34 h 83"/>
                  <a:gd name="T10" fmla="*/ 23 w 31"/>
                  <a:gd name="T11" fmla="*/ 31 h 83"/>
                  <a:gd name="T12" fmla="*/ 19 w 31"/>
                  <a:gd name="T13" fmla="*/ 0 h 83"/>
                  <a:gd name="T14" fmla="*/ 18 w 31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83">
                    <a:moveTo>
                      <a:pt x="18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3" y="38"/>
                      <a:pt x="22" y="36"/>
                      <a:pt x="22" y="34"/>
                    </a:cubicBezTo>
                    <a:cubicBezTo>
                      <a:pt x="22" y="33"/>
                      <a:pt x="22" y="32"/>
                      <a:pt x="23" y="3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5" name="Freeform 2999"/>
              <p:cNvSpPr/>
              <p:nvPr/>
            </p:nvSpPr>
            <p:spPr bwMode="auto">
              <a:xfrm>
                <a:off x="6633" y="2882"/>
                <a:ext cx="2" cy="9"/>
              </a:xfrm>
              <a:custGeom>
                <a:avLst/>
                <a:gdLst>
                  <a:gd name="T0" fmla="*/ 1 w 2"/>
                  <a:gd name="T1" fmla="*/ 0 h 8"/>
                  <a:gd name="T2" fmla="*/ 0 w 2"/>
                  <a:gd name="T3" fmla="*/ 3 h 8"/>
                  <a:gd name="T4" fmla="*/ 2 w 2"/>
                  <a:gd name="T5" fmla="*/ 8 h 8"/>
                  <a:gd name="T6" fmla="*/ 1 w 2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8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5"/>
                      <a:pt x="1" y="7"/>
                      <a:pt x="2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6" name="Freeform 3000"/>
              <p:cNvSpPr/>
              <p:nvPr/>
            </p:nvSpPr>
            <p:spPr bwMode="auto">
              <a:xfrm>
                <a:off x="6629" y="284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7" name="Freeform 3001"/>
              <p:cNvSpPr/>
              <p:nvPr/>
            </p:nvSpPr>
            <p:spPr bwMode="auto">
              <a:xfrm>
                <a:off x="6609" y="2894"/>
                <a:ext cx="35" cy="46"/>
              </a:xfrm>
              <a:custGeom>
                <a:avLst/>
                <a:gdLst>
                  <a:gd name="T0" fmla="*/ 1 w 35"/>
                  <a:gd name="T1" fmla="*/ 0 h 46"/>
                  <a:gd name="T2" fmla="*/ 0 w 35"/>
                  <a:gd name="T3" fmla="*/ 2 h 46"/>
                  <a:gd name="T4" fmla="*/ 35 w 35"/>
                  <a:gd name="T5" fmla="*/ 46 h 46"/>
                  <a:gd name="T6" fmla="*/ 34 w 35"/>
                  <a:gd name="T7" fmla="*/ 43 h 46"/>
                  <a:gd name="T8" fmla="*/ 1 w 35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1" y="0"/>
                    </a:moveTo>
                    <a:lnTo>
                      <a:pt x="0" y="2"/>
                    </a:lnTo>
                    <a:lnTo>
                      <a:pt x="35" y="46"/>
                    </a:lnTo>
                    <a:lnTo>
                      <a:pt x="34" y="4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8" name="Freeform 3002"/>
              <p:cNvSpPr/>
              <p:nvPr/>
            </p:nvSpPr>
            <p:spPr bwMode="auto">
              <a:xfrm>
                <a:off x="6609" y="2894"/>
                <a:ext cx="35" cy="46"/>
              </a:xfrm>
              <a:custGeom>
                <a:avLst/>
                <a:gdLst>
                  <a:gd name="T0" fmla="*/ 1 w 35"/>
                  <a:gd name="T1" fmla="*/ 0 h 46"/>
                  <a:gd name="T2" fmla="*/ 0 w 35"/>
                  <a:gd name="T3" fmla="*/ 2 h 46"/>
                  <a:gd name="T4" fmla="*/ 35 w 35"/>
                  <a:gd name="T5" fmla="*/ 46 h 46"/>
                  <a:gd name="T6" fmla="*/ 34 w 35"/>
                  <a:gd name="T7" fmla="*/ 43 h 46"/>
                  <a:gd name="T8" fmla="*/ 1 w 35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1" y="0"/>
                    </a:moveTo>
                    <a:lnTo>
                      <a:pt x="0" y="2"/>
                    </a:lnTo>
                    <a:lnTo>
                      <a:pt x="35" y="46"/>
                    </a:lnTo>
                    <a:lnTo>
                      <a:pt x="34" y="4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9" name="Freeform 3003"/>
              <p:cNvSpPr/>
              <p:nvPr/>
            </p:nvSpPr>
            <p:spPr bwMode="auto">
              <a:xfrm>
                <a:off x="6608" y="2842"/>
                <a:ext cx="37" cy="101"/>
              </a:xfrm>
              <a:custGeom>
                <a:avLst/>
                <a:gdLst>
                  <a:gd name="T0" fmla="*/ 22 w 37"/>
                  <a:gd name="T1" fmla="*/ 0 h 101"/>
                  <a:gd name="T2" fmla="*/ 22 w 37"/>
                  <a:gd name="T3" fmla="*/ 0 h 101"/>
                  <a:gd name="T4" fmla="*/ 0 w 37"/>
                  <a:gd name="T5" fmla="*/ 52 h 101"/>
                  <a:gd name="T6" fmla="*/ 1 w 37"/>
                  <a:gd name="T7" fmla="*/ 54 h 101"/>
                  <a:gd name="T8" fmla="*/ 2 w 37"/>
                  <a:gd name="T9" fmla="*/ 52 h 101"/>
                  <a:gd name="T10" fmla="*/ 21 w 37"/>
                  <a:gd name="T11" fmla="*/ 7 h 101"/>
                  <a:gd name="T12" fmla="*/ 21 w 37"/>
                  <a:gd name="T13" fmla="*/ 5 h 101"/>
                  <a:gd name="T14" fmla="*/ 22 w 37"/>
                  <a:gd name="T15" fmla="*/ 7 h 101"/>
                  <a:gd name="T16" fmla="*/ 26 w 37"/>
                  <a:gd name="T17" fmla="*/ 40 h 101"/>
                  <a:gd name="T18" fmla="*/ 27 w 37"/>
                  <a:gd name="T19" fmla="*/ 49 h 101"/>
                  <a:gd name="T20" fmla="*/ 35 w 37"/>
                  <a:gd name="T21" fmla="*/ 95 h 101"/>
                  <a:gd name="T22" fmla="*/ 36 w 37"/>
                  <a:gd name="T23" fmla="*/ 98 h 101"/>
                  <a:gd name="T24" fmla="*/ 37 w 37"/>
                  <a:gd name="T25" fmla="*/ 101 h 101"/>
                  <a:gd name="T26" fmla="*/ 22 w 37"/>
                  <a:gd name="T2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101">
                    <a:moveTo>
                      <a:pt x="22" y="0"/>
                    </a:moveTo>
                    <a:lnTo>
                      <a:pt x="22" y="0"/>
                    </a:lnTo>
                    <a:lnTo>
                      <a:pt x="0" y="52"/>
                    </a:lnTo>
                    <a:lnTo>
                      <a:pt x="1" y="54"/>
                    </a:lnTo>
                    <a:lnTo>
                      <a:pt x="2" y="52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2" y="7"/>
                    </a:lnTo>
                    <a:lnTo>
                      <a:pt x="26" y="40"/>
                    </a:lnTo>
                    <a:lnTo>
                      <a:pt x="27" y="49"/>
                    </a:lnTo>
                    <a:lnTo>
                      <a:pt x="35" y="95"/>
                    </a:lnTo>
                    <a:lnTo>
                      <a:pt x="36" y="98"/>
                    </a:lnTo>
                    <a:lnTo>
                      <a:pt x="37" y="10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0" name="Freeform 3004"/>
              <p:cNvSpPr/>
              <p:nvPr/>
            </p:nvSpPr>
            <p:spPr bwMode="auto">
              <a:xfrm>
                <a:off x="6608" y="2842"/>
                <a:ext cx="37" cy="101"/>
              </a:xfrm>
              <a:custGeom>
                <a:avLst/>
                <a:gdLst>
                  <a:gd name="T0" fmla="*/ 22 w 37"/>
                  <a:gd name="T1" fmla="*/ 0 h 101"/>
                  <a:gd name="T2" fmla="*/ 22 w 37"/>
                  <a:gd name="T3" fmla="*/ 0 h 101"/>
                  <a:gd name="T4" fmla="*/ 0 w 37"/>
                  <a:gd name="T5" fmla="*/ 52 h 101"/>
                  <a:gd name="T6" fmla="*/ 1 w 37"/>
                  <a:gd name="T7" fmla="*/ 54 h 101"/>
                  <a:gd name="T8" fmla="*/ 2 w 37"/>
                  <a:gd name="T9" fmla="*/ 52 h 101"/>
                  <a:gd name="T10" fmla="*/ 21 w 37"/>
                  <a:gd name="T11" fmla="*/ 7 h 101"/>
                  <a:gd name="T12" fmla="*/ 21 w 37"/>
                  <a:gd name="T13" fmla="*/ 5 h 101"/>
                  <a:gd name="T14" fmla="*/ 22 w 37"/>
                  <a:gd name="T15" fmla="*/ 7 h 101"/>
                  <a:gd name="T16" fmla="*/ 26 w 37"/>
                  <a:gd name="T17" fmla="*/ 40 h 101"/>
                  <a:gd name="T18" fmla="*/ 27 w 37"/>
                  <a:gd name="T19" fmla="*/ 49 h 101"/>
                  <a:gd name="T20" fmla="*/ 35 w 37"/>
                  <a:gd name="T21" fmla="*/ 95 h 101"/>
                  <a:gd name="T22" fmla="*/ 36 w 37"/>
                  <a:gd name="T23" fmla="*/ 98 h 101"/>
                  <a:gd name="T24" fmla="*/ 37 w 37"/>
                  <a:gd name="T25" fmla="*/ 101 h 101"/>
                  <a:gd name="T26" fmla="*/ 22 w 37"/>
                  <a:gd name="T2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101">
                    <a:moveTo>
                      <a:pt x="22" y="0"/>
                    </a:moveTo>
                    <a:lnTo>
                      <a:pt x="22" y="0"/>
                    </a:lnTo>
                    <a:lnTo>
                      <a:pt x="0" y="52"/>
                    </a:lnTo>
                    <a:lnTo>
                      <a:pt x="1" y="54"/>
                    </a:lnTo>
                    <a:lnTo>
                      <a:pt x="2" y="52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2" y="7"/>
                    </a:lnTo>
                    <a:lnTo>
                      <a:pt x="26" y="40"/>
                    </a:lnTo>
                    <a:lnTo>
                      <a:pt x="27" y="49"/>
                    </a:lnTo>
                    <a:lnTo>
                      <a:pt x="35" y="95"/>
                    </a:lnTo>
                    <a:lnTo>
                      <a:pt x="36" y="98"/>
                    </a:lnTo>
                    <a:lnTo>
                      <a:pt x="37" y="101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1" name="Freeform 3005"/>
              <p:cNvSpPr>
                <a:spLocks noEditPoints="1"/>
              </p:cNvSpPr>
              <p:nvPr/>
            </p:nvSpPr>
            <p:spPr bwMode="auto">
              <a:xfrm>
                <a:off x="5840" y="3005"/>
                <a:ext cx="122" cy="74"/>
              </a:xfrm>
              <a:custGeom>
                <a:avLst/>
                <a:gdLst>
                  <a:gd name="T0" fmla="*/ 84 w 115"/>
                  <a:gd name="T1" fmla="*/ 43 h 70"/>
                  <a:gd name="T2" fmla="*/ 78 w 115"/>
                  <a:gd name="T3" fmla="*/ 37 h 70"/>
                  <a:gd name="T4" fmla="*/ 84 w 115"/>
                  <a:gd name="T5" fmla="*/ 30 h 70"/>
                  <a:gd name="T6" fmla="*/ 91 w 115"/>
                  <a:gd name="T7" fmla="*/ 37 h 70"/>
                  <a:gd name="T8" fmla="*/ 84 w 115"/>
                  <a:gd name="T9" fmla="*/ 43 h 70"/>
                  <a:gd name="T10" fmla="*/ 113 w 115"/>
                  <a:gd name="T11" fmla="*/ 0 h 70"/>
                  <a:gd name="T12" fmla="*/ 105 w 115"/>
                  <a:gd name="T13" fmla="*/ 4 h 70"/>
                  <a:gd name="T14" fmla="*/ 105 w 115"/>
                  <a:gd name="T15" fmla="*/ 6 h 70"/>
                  <a:gd name="T16" fmla="*/ 102 w 115"/>
                  <a:gd name="T17" fmla="*/ 9 h 70"/>
                  <a:gd name="T18" fmla="*/ 99 w 115"/>
                  <a:gd name="T19" fmla="*/ 7 h 70"/>
                  <a:gd name="T20" fmla="*/ 0 w 115"/>
                  <a:gd name="T21" fmla="*/ 58 h 70"/>
                  <a:gd name="T22" fmla="*/ 0 w 115"/>
                  <a:gd name="T23" fmla="*/ 60 h 70"/>
                  <a:gd name="T24" fmla="*/ 93 w 115"/>
                  <a:gd name="T25" fmla="*/ 70 h 70"/>
                  <a:gd name="T26" fmla="*/ 115 w 115"/>
                  <a:gd name="T27" fmla="*/ 2 h 70"/>
                  <a:gd name="T28" fmla="*/ 113 w 115"/>
                  <a:gd name="T2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5" h="70">
                    <a:moveTo>
                      <a:pt x="84" y="43"/>
                    </a:moveTo>
                    <a:cubicBezTo>
                      <a:pt x="81" y="43"/>
                      <a:pt x="78" y="40"/>
                      <a:pt x="78" y="37"/>
                    </a:cubicBezTo>
                    <a:cubicBezTo>
                      <a:pt x="78" y="33"/>
                      <a:pt x="81" y="30"/>
                      <a:pt x="84" y="30"/>
                    </a:cubicBezTo>
                    <a:cubicBezTo>
                      <a:pt x="88" y="30"/>
                      <a:pt x="91" y="33"/>
                      <a:pt x="91" y="37"/>
                    </a:cubicBezTo>
                    <a:cubicBezTo>
                      <a:pt x="91" y="40"/>
                      <a:pt x="88" y="43"/>
                      <a:pt x="84" y="43"/>
                    </a:cubicBezTo>
                    <a:moveTo>
                      <a:pt x="113" y="0"/>
                    </a:moveTo>
                    <a:cubicBezTo>
                      <a:pt x="105" y="4"/>
                      <a:pt x="105" y="4"/>
                      <a:pt x="105" y="4"/>
                    </a:cubicBezTo>
                    <a:cubicBezTo>
                      <a:pt x="105" y="5"/>
                      <a:pt x="105" y="5"/>
                      <a:pt x="105" y="6"/>
                    </a:cubicBezTo>
                    <a:cubicBezTo>
                      <a:pt x="105" y="7"/>
                      <a:pt x="104" y="9"/>
                      <a:pt x="102" y="9"/>
                    </a:cubicBezTo>
                    <a:cubicBezTo>
                      <a:pt x="101" y="9"/>
                      <a:pt x="100" y="8"/>
                      <a:pt x="99" y="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0" y="60"/>
                      <a:pt x="0" y="6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4" y="2"/>
                      <a:pt x="113" y="1"/>
                      <a:pt x="11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2" name="Freeform 3006"/>
              <p:cNvSpPr/>
              <p:nvPr/>
            </p:nvSpPr>
            <p:spPr bwMode="auto">
              <a:xfrm>
                <a:off x="5945" y="3009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3 h 5"/>
                  <a:gd name="T4" fmla="*/ 3 w 6"/>
                  <a:gd name="T5" fmla="*/ 5 h 5"/>
                  <a:gd name="T6" fmla="*/ 6 w 6"/>
                  <a:gd name="T7" fmla="*/ 2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5" y="5"/>
                      <a:pt x="6" y="3"/>
                      <a:pt x="6" y="2"/>
                    </a:cubicBezTo>
                    <a:cubicBezTo>
                      <a:pt x="6" y="1"/>
                      <a:pt x="6" y="1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3" name="Oval 3007"/>
              <p:cNvSpPr>
                <a:spLocks noChangeArrowheads="1"/>
              </p:cNvSpPr>
              <p:nvPr/>
            </p:nvSpPr>
            <p:spPr bwMode="auto">
              <a:xfrm>
                <a:off x="5923" y="3036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4" name="Freeform 3008"/>
              <p:cNvSpPr/>
              <p:nvPr/>
            </p:nvSpPr>
            <p:spPr bwMode="auto">
              <a:xfrm>
                <a:off x="5837" y="306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5" name="Freeform 3009"/>
              <p:cNvSpPr/>
              <p:nvPr/>
            </p:nvSpPr>
            <p:spPr bwMode="auto">
              <a:xfrm>
                <a:off x="5960" y="3004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6" name="Freeform 3010"/>
              <p:cNvSpPr/>
              <p:nvPr/>
            </p:nvSpPr>
            <p:spPr bwMode="auto">
              <a:xfrm>
                <a:off x="5833" y="3001"/>
                <a:ext cx="131" cy="79"/>
              </a:xfrm>
              <a:custGeom>
                <a:avLst/>
                <a:gdLst>
                  <a:gd name="T0" fmla="*/ 131 w 131"/>
                  <a:gd name="T1" fmla="*/ 0 h 79"/>
                  <a:gd name="T2" fmla="*/ 0 w 131"/>
                  <a:gd name="T3" fmla="*/ 67 h 79"/>
                  <a:gd name="T4" fmla="*/ 1 w 131"/>
                  <a:gd name="T5" fmla="*/ 68 h 79"/>
                  <a:gd name="T6" fmla="*/ 106 w 131"/>
                  <a:gd name="T7" fmla="*/ 79 h 79"/>
                  <a:gd name="T8" fmla="*/ 106 w 131"/>
                  <a:gd name="T9" fmla="*/ 78 h 79"/>
                  <a:gd name="T10" fmla="*/ 7 w 131"/>
                  <a:gd name="T11" fmla="*/ 67 h 79"/>
                  <a:gd name="T12" fmla="*/ 4 w 131"/>
                  <a:gd name="T13" fmla="*/ 67 h 79"/>
                  <a:gd name="T14" fmla="*/ 7 w 131"/>
                  <a:gd name="T15" fmla="*/ 65 h 79"/>
                  <a:gd name="T16" fmla="*/ 112 w 131"/>
                  <a:gd name="T17" fmla="*/ 11 h 79"/>
                  <a:gd name="T18" fmla="*/ 118 w 131"/>
                  <a:gd name="T19" fmla="*/ 8 h 79"/>
                  <a:gd name="T20" fmla="*/ 127 w 131"/>
                  <a:gd name="T21" fmla="*/ 4 h 79"/>
                  <a:gd name="T22" fmla="*/ 130 w 131"/>
                  <a:gd name="T23" fmla="*/ 3 h 79"/>
                  <a:gd name="T24" fmla="*/ 131 w 131"/>
                  <a:gd name="T2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1" h="79">
                    <a:moveTo>
                      <a:pt x="131" y="0"/>
                    </a:moveTo>
                    <a:lnTo>
                      <a:pt x="0" y="67"/>
                    </a:lnTo>
                    <a:lnTo>
                      <a:pt x="1" y="68"/>
                    </a:lnTo>
                    <a:lnTo>
                      <a:pt x="106" y="79"/>
                    </a:lnTo>
                    <a:lnTo>
                      <a:pt x="106" y="78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7" y="65"/>
                    </a:lnTo>
                    <a:lnTo>
                      <a:pt x="112" y="11"/>
                    </a:lnTo>
                    <a:lnTo>
                      <a:pt x="118" y="8"/>
                    </a:lnTo>
                    <a:lnTo>
                      <a:pt x="127" y="4"/>
                    </a:lnTo>
                    <a:lnTo>
                      <a:pt x="130" y="3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7" name="Freeform 3011"/>
              <p:cNvSpPr/>
              <p:nvPr/>
            </p:nvSpPr>
            <p:spPr bwMode="auto">
              <a:xfrm>
                <a:off x="5833" y="3001"/>
                <a:ext cx="131" cy="79"/>
              </a:xfrm>
              <a:custGeom>
                <a:avLst/>
                <a:gdLst>
                  <a:gd name="T0" fmla="*/ 131 w 131"/>
                  <a:gd name="T1" fmla="*/ 0 h 79"/>
                  <a:gd name="T2" fmla="*/ 0 w 131"/>
                  <a:gd name="T3" fmla="*/ 67 h 79"/>
                  <a:gd name="T4" fmla="*/ 1 w 131"/>
                  <a:gd name="T5" fmla="*/ 68 h 79"/>
                  <a:gd name="T6" fmla="*/ 106 w 131"/>
                  <a:gd name="T7" fmla="*/ 79 h 79"/>
                  <a:gd name="T8" fmla="*/ 106 w 131"/>
                  <a:gd name="T9" fmla="*/ 78 h 79"/>
                  <a:gd name="T10" fmla="*/ 7 w 131"/>
                  <a:gd name="T11" fmla="*/ 67 h 79"/>
                  <a:gd name="T12" fmla="*/ 4 w 131"/>
                  <a:gd name="T13" fmla="*/ 67 h 79"/>
                  <a:gd name="T14" fmla="*/ 7 w 131"/>
                  <a:gd name="T15" fmla="*/ 65 h 79"/>
                  <a:gd name="T16" fmla="*/ 112 w 131"/>
                  <a:gd name="T17" fmla="*/ 11 h 79"/>
                  <a:gd name="T18" fmla="*/ 118 w 131"/>
                  <a:gd name="T19" fmla="*/ 8 h 79"/>
                  <a:gd name="T20" fmla="*/ 127 w 131"/>
                  <a:gd name="T21" fmla="*/ 4 h 79"/>
                  <a:gd name="T22" fmla="*/ 130 w 131"/>
                  <a:gd name="T23" fmla="*/ 3 h 79"/>
                  <a:gd name="T24" fmla="*/ 131 w 131"/>
                  <a:gd name="T2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1" h="79">
                    <a:moveTo>
                      <a:pt x="131" y="0"/>
                    </a:moveTo>
                    <a:lnTo>
                      <a:pt x="0" y="67"/>
                    </a:lnTo>
                    <a:lnTo>
                      <a:pt x="1" y="68"/>
                    </a:lnTo>
                    <a:lnTo>
                      <a:pt x="106" y="79"/>
                    </a:lnTo>
                    <a:lnTo>
                      <a:pt x="106" y="78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7" y="65"/>
                    </a:lnTo>
                    <a:lnTo>
                      <a:pt x="112" y="11"/>
                    </a:lnTo>
                    <a:lnTo>
                      <a:pt x="118" y="8"/>
                    </a:lnTo>
                    <a:lnTo>
                      <a:pt x="127" y="4"/>
                    </a:lnTo>
                    <a:lnTo>
                      <a:pt x="130" y="3"/>
                    </a:lnTo>
                    <a:lnTo>
                      <a:pt x="1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8" name="Freeform 3012"/>
              <p:cNvSpPr/>
              <p:nvPr/>
            </p:nvSpPr>
            <p:spPr bwMode="auto">
              <a:xfrm>
                <a:off x="5939" y="3000"/>
                <a:ext cx="26" cy="80"/>
              </a:xfrm>
              <a:custGeom>
                <a:avLst/>
                <a:gdLst>
                  <a:gd name="T0" fmla="*/ 26 w 26"/>
                  <a:gd name="T1" fmla="*/ 0 h 80"/>
                  <a:gd name="T2" fmla="*/ 25 w 26"/>
                  <a:gd name="T3" fmla="*/ 1 h 80"/>
                  <a:gd name="T4" fmla="*/ 24 w 26"/>
                  <a:gd name="T5" fmla="*/ 4 h 80"/>
                  <a:gd name="T6" fmla="*/ 23 w 26"/>
                  <a:gd name="T7" fmla="*/ 7 h 80"/>
                  <a:gd name="T8" fmla="*/ 0 w 26"/>
                  <a:gd name="T9" fmla="*/ 79 h 80"/>
                  <a:gd name="T10" fmla="*/ 0 w 26"/>
                  <a:gd name="T11" fmla="*/ 80 h 80"/>
                  <a:gd name="T12" fmla="*/ 1 w 26"/>
                  <a:gd name="T13" fmla="*/ 80 h 80"/>
                  <a:gd name="T14" fmla="*/ 26 w 26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0">
                    <a:moveTo>
                      <a:pt x="26" y="0"/>
                    </a:moveTo>
                    <a:lnTo>
                      <a:pt x="25" y="1"/>
                    </a:lnTo>
                    <a:lnTo>
                      <a:pt x="24" y="4"/>
                    </a:lnTo>
                    <a:lnTo>
                      <a:pt x="23" y="7"/>
                    </a:lnTo>
                    <a:lnTo>
                      <a:pt x="0" y="79"/>
                    </a:lnTo>
                    <a:lnTo>
                      <a:pt x="0" y="80"/>
                    </a:lnTo>
                    <a:lnTo>
                      <a:pt x="1" y="8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9" name="Freeform 3013"/>
              <p:cNvSpPr/>
              <p:nvPr/>
            </p:nvSpPr>
            <p:spPr bwMode="auto">
              <a:xfrm>
                <a:off x="5939" y="3000"/>
                <a:ext cx="26" cy="80"/>
              </a:xfrm>
              <a:custGeom>
                <a:avLst/>
                <a:gdLst>
                  <a:gd name="T0" fmla="*/ 26 w 26"/>
                  <a:gd name="T1" fmla="*/ 0 h 80"/>
                  <a:gd name="T2" fmla="*/ 25 w 26"/>
                  <a:gd name="T3" fmla="*/ 1 h 80"/>
                  <a:gd name="T4" fmla="*/ 24 w 26"/>
                  <a:gd name="T5" fmla="*/ 4 h 80"/>
                  <a:gd name="T6" fmla="*/ 23 w 26"/>
                  <a:gd name="T7" fmla="*/ 7 h 80"/>
                  <a:gd name="T8" fmla="*/ 0 w 26"/>
                  <a:gd name="T9" fmla="*/ 79 h 80"/>
                  <a:gd name="T10" fmla="*/ 0 w 26"/>
                  <a:gd name="T11" fmla="*/ 80 h 80"/>
                  <a:gd name="T12" fmla="*/ 1 w 26"/>
                  <a:gd name="T13" fmla="*/ 80 h 80"/>
                  <a:gd name="T14" fmla="*/ 26 w 26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0">
                    <a:moveTo>
                      <a:pt x="26" y="0"/>
                    </a:moveTo>
                    <a:lnTo>
                      <a:pt x="25" y="1"/>
                    </a:lnTo>
                    <a:lnTo>
                      <a:pt x="24" y="4"/>
                    </a:lnTo>
                    <a:lnTo>
                      <a:pt x="23" y="7"/>
                    </a:lnTo>
                    <a:lnTo>
                      <a:pt x="0" y="79"/>
                    </a:lnTo>
                    <a:lnTo>
                      <a:pt x="0" y="80"/>
                    </a:lnTo>
                    <a:lnTo>
                      <a:pt x="1" y="80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0" name="Freeform 3014"/>
              <p:cNvSpPr/>
              <p:nvPr/>
            </p:nvSpPr>
            <p:spPr bwMode="auto">
              <a:xfrm>
                <a:off x="5832" y="306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1" name="Freeform 3015"/>
              <p:cNvSpPr/>
              <p:nvPr/>
            </p:nvSpPr>
            <p:spPr bwMode="auto">
              <a:xfrm>
                <a:off x="5832" y="306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2" name="Freeform 3016"/>
              <p:cNvSpPr>
                <a:spLocks noEditPoints="1"/>
              </p:cNvSpPr>
              <p:nvPr/>
            </p:nvSpPr>
            <p:spPr bwMode="auto">
              <a:xfrm>
                <a:off x="5644" y="3179"/>
                <a:ext cx="128" cy="112"/>
              </a:xfrm>
              <a:custGeom>
                <a:avLst/>
                <a:gdLst>
                  <a:gd name="T0" fmla="*/ 50 w 121"/>
                  <a:gd name="T1" fmla="*/ 7 h 106"/>
                  <a:gd name="T2" fmla="*/ 46 w 121"/>
                  <a:gd name="T3" fmla="*/ 8 h 106"/>
                  <a:gd name="T4" fmla="*/ 43 w 121"/>
                  <a:gd name="T5" fmla="*/ 8 h 106"/>
                  <a:gd name="T6" fmla="*/ 0 w 121"/>
                  <a:gd name="T7" fmla="*/ 106 h 106"/>
                  <a:gd name="T8" fmla="*/ 0 w 121"/>
                  <a:gd name="T9" fmla="*/ 106 h 106"/>
                  <a:gd name="T10" fmla="*/ 75 w 121"/>
                  <a:gd name="T11" fmla="*/ 42 h 106"/>
                  <a:gd name="T12" fmla="*/ 50 w 121"/>
                  <a:gd name="T13" fmla="*/ 7 h 106"/>
                  <a:gd name="T14" fmla="*/ 120 w 121"/>
                  <a:gd name="T15" fmla="*/ 0 h 106"/>
                  <a:gd name="T16" fmla="*/ 98 w 121"/>
                  <a:gd name="T17" fmla="*/ 0 h 106"/>
                  <a:gd name="T18" fmla="*/ 93 w 121"/>
                  <a:gd name="T19" fmla="*/ 2 h 106"/>
                  <a:gd name="T20" fmla="*/ 89 w 121"/>
                  <a:gd name="T21" fmla="*/ 0 h 106"/>
                  <a:gd name="T22" fmla="*/ 55 w 121"/>
                  <a:gd name="T23" fmla="*/ 0 h 106"/>
                  <a:gd name="T24" fmla="*/ 52 w 121"/>
                  <a:gd name="T25" fmla="*/ 6 h 106"/>
                  <a:gd name="T26" fmla="*/ 77 w 121"/>
                  <a:gd name="T27" fmla="*/ 40 h 106"/>
                  <a:gd name="T28" fmla="*/ 121 w 121"/>
                  <a:gd name="T29" fmla="*/ 2 h 106"/>
                  <a:gd name="T30" fmla="*/ 120 w 121"/>
                  <a:gd name="T3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1" h="106">
                    <a:moveTo>
                      <a:pt x="50" y="7"/>
                    </a:moveTo>
                    <a:cubicBezTo>
                      <a:pt x="49" y="8"/>
                      <a:pt x="47" y="8"/>
                      <a:pt x="46" y="8"/>
                    </a:cubicBezTo>
                    <a:cubicBezTo>
                      <a:pt x="45" y="8"/>
                      <a:pt x="44" y="8"/>
                      <a:pt x="43" y="8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50" y="7"/>
                      <a:pt x="50" y="7"/>
                      <a:pt x="50" y="7"/>
                    </a:cubicBezTo>
                    <a:moveTo>
                      <a:pt x="120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7" y="1"/>
                      <a:pt x="95" y="2"/>
                      <a:pt x="93" y="2"/>
                    </a:cubicBezTo>
                    <a:cubicBezTo>
                      <a:pt x="92" y="2"/>
                      <a:pt x="90" y="1"/>
                      <a:pt x="8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2"/>
                      <a:pt x="54" y="4"/>
                      <a:pt x="52" y="6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121" y="2"/>
                      <a:pt x="121" y="2"/>
                      <a:pt x="121" y="2"/>
                    </a:cubicBezTo>
                    <a:cubicBezTo>
                      <a:pt x="120" y="2"/>
                      <a:pt x="120" y="1"/>
                      <a:pt x="12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3" name="Freeform 3017"/>
              <p:cNvSpPr/>
              <p:nvPr/>
            </p:nvSpPr>
            <p:spPr bwMode="auto">
              <a:xfrm>
                <a:off x="5644" y="329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4" name="Freeform 3018"/>
              <p:cNvSpPr>
                <a:spLocks noEditPoints="1"/>
              </p:cNvSpPr>
              <p:nvPr/>
            </p:nvSpPr>
            <p:spPr bwMode="auto">
              <a:xfrm>
                <a:off x="5689" y="3179"/>
                <a:ext cx="13" cy="8"/>
              </a:xfrm>
              <a:custGeom>
                <a:avLst/>
                <a:gdLst>
                  <a:gd name="T0" fmla="*/ 3 w 12"/>
                  <a:gd name="T1" fmla="*/ 2 h 8"/>
                  <a:gd name="T2" fmla="*/ 0 w 12"/>
                  <a:gd name="T3" fmla="*/ 8 h 8"/>
                  <a:gd name="T4" fmla="*/ 3 w 12"/>
                  <a:gd name="T5" fmla="*/ 8 h 8"/>
                  <a:gd name="T6" fmla="*/ 7 w 12"/>
                  <a:gd name="T7" fmla="*/ 7 h 8"/>
                  <a:gd name="T8" fmla="*/ 3 w 12"/>
                  <a:gd name="T9" fmla="*/ 2 h 8"/>
                  <a:gd name="T10" fmla="*/ 12 w 12"/>
                  <a:gd name="T11" fmla="*/ 0 h 8"/>
                  <a:gd name="T12" fmla="*/ 6 w 12"/>
                  <a:gd name="T13" fmla="*/ 0 h 8"/>
                  <a:gd name="T14" fmla="*/ 9 w 12"/>
                  <a:gd name="T15" fmla="*/ 6 h 8"/>
                  <a:gd name="T16" fmla="*/ 12 w 12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8">
                    <a:moveTo>
                      <a:pt x="3" y="2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4" y="8"/>
                      <a:pt x="6" y="8"/>
                      <a:pt x="7" y="7"/>
                    </a:cubicBezTo>
                    <a:cubicBezTo>
                      <a:pt x="3" y="2"/>
                      <a:pt x="3" y="2"/>
                      <a:pt x="3" y="2"/>
                    </a:cubicBezTo>
                    <a:moveTo>
                      <a:pt x="1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4"/>
                      <a:pt x="12" y="2"/>
                      <a:pt x="1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4" name="Group 3220"/>
            <p:cNvGrpSpPr/>
            <p:nvPr/>
          </p:nvGrpSpPr>
          <p:grpSpPr bwMode="auto">
            <a:xfrm>
              <a:off x="5633" y="3000"/>
              <a:ext cx="706" cy="638"/>
              <a:chOff x="5633" y="3000"/>
              <a:chExt cx="706" cy="638"/>
            </a:xfrm>
          </p:grpSpPr>
          <p:sp>
            <p:nvSpPr>
              <p:cNvPr id="1695" name="Freeform 3020"/>
              <p:cNvSpPr/>
              <p:nvPr/>
            </p:nvSpPr>
            <p:spPr bwMode="auto">
              <a:xfrm>
                <a:off x="5771" y="317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6" name="Freeform 3021"/>
              <p:cNvSpPr/>
              <p:nvPr/>
            </p:nvSpPr>
            <p:spPr bwMode="auto">
              <a:xfrm>
                <a:off x="5738" y="3179"/>
                <a:ext cx="9" cy="2"/>
              </a:xfrm>
              <a:custGeom>
                <a:avLst/>
                <a:gdLst>
                  <a:gd name="T0" fmla="*/ 9 w 9"/>
                  <a:gd name="T1" fmla="*/ 0 h 2"/>
                  <a:gd name="T2" fmla="*/ 0 w 9"/>
                  <a:gd name="T3" fmla="*/ 0 h 2"/>
                  <a:gd name="T4" fmla="*/ 4 w 9"/>
                  <a:gd name="T5" fmla="*/ 2 h 2"/>
                  <a:gd name="T6" fmla="*/ 9 w 9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6" y="2"/>
                      <a:pt x="8" y="1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7" name="Freeform 3022"/>
              <p:cNvSpPr>
                <a:spLocks noEditPoints="1"/>
              </p:cNvSpPr>
              <p:nvPr/>
            </p:nvSpPr>
            <p:spPr bwMode="auto">
              <a:xfrm>
                <a:off x="5640" y="3179"/>
                <a:ext cx="137" cy="117"/>
              </a:xfrm>
              <a:custGeom>
                <a:avLst/>
                <a:gdLst>
                  <a:gd name="T0" fmla="*/ 51 w 137"/>
                  <a:gd name="T1" fmla="*/ 0 h 117"/>
                  <a:gd name="T2" fmla="*/ 0 w 137"/>
                  <a:gd name="T3" fmla="*/ 117 h 117"/>
                  <a:gd name="T4" fmla="*/ 1 w 137"/>
                  <a:gd name="T5" fmla="*/ 116 h 117"/>
                  <a:gd name="T6" fmla="*/ 84 w 137"/>
                  <a:gd name="T7" fmla="*/ 45 h 117"/>
                  <a:gd name="T8" fmla="*/ 83 w 137"/>
                  <a:gd name="T9" fmla="*/ 44 h 117"/>
                  <a:gd name="T10" fmla="*/ 4 w 137"/>
                  <a:gd name="T11" fmla="*/ 112 h 117"/>
                  <a:gd name="T12" fmla="*/ 4 w 137"/>
                  <a:gd name="T13" fmla="*/ 113 h 117"/>
                  <a:gd name="T14" fmla="*/ 4 w 137"/>
                  <a:gd name="T15" fmla="*/ 112 h 117"/>
                  <a:gd name="T16" fmla="*/ 49 w 137"/>
                  <a:gd name="T17" fmla="*/ 8 h 117"/>
                  <a:gd name="T18" fmla="*/ 53 w 137"/>
                  <a:gd name="T19" fmla="*/ 2 h 117"/>
                  <a:gd name="T20" fmla="*/ 51 w 137"/>
                  <a:gd name="T21" fmla="*/ 0 h 117"/>
                  <a:gd name="T22" fmla="*/ 137 w 137"/>
                  <a:gd name="T23" fmla="*/ 0 h 117"/>
                  <a:gd name="T24" fmla="*/ 134 w 137"/>
                  <a:gd name="T25" fmla="*/ 0 h 117"/>
                  <a:gd name="T26" fmla="*/ 132 w 137"/>
                  <a:gd name="T27" fmla="*/ 2 h 117"/>
                  <a:gd name="T28" fmla="*/ 85 w 137"/>
                  <a:gd name="T29" fmla="*/ 42 h 117"/>
                  <a:gd name="T30" fmla="*/ 86 w 137"/>
                  <a:gd name="T31" fmla="*/ 43 h 117"/>
                  <a:gd name="T32" fmla="*/ 137 w 137"/>
                  <a:gd name="T3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117">
                    <a:moveTo>
                      <a:pt x="51" y="0"/>
                    </a:moveTo>
                    <a:lnTo>
                      <a:pt x="0" y="117"/>
                    </a:lnTo>
                    <a:lnTo>
                      <a:pt x="1" y="116"/>
                    </a:lnTo>
                    <a:lnTo>
                      <a:pt x="84" y="45"/>
                    </a:lnTo>
                    <a:lnTo>
                      <a:pt x="83" y="44"/>
                    </a:lnTo>
                    <a:lnTo>
                      <a:pt x="4" y="112"/>
                    </a:lnTo>
                    <a:lnTo>
                      <a:pt x="4" y="113"/>
                    </a:lnTo>
                    <a:lnTo>
                      <a:pt x="4" y="112"/>
                    </a:lnTo>
                    <a:lnTo>
                      <a:pt x="49" y="8"/>
                    </a:lnTo>
                    <a:lnTo>
                      <a:pt x="53" y="2"/>
                    </a:lnTo>
                    <a:lnTo>
                      <a:pt x="51" y="0"/>
                    </a:lnTo>
                    <a:close/>
                    <a:moveTo>
                      <a:pt x="137" y="0"/>
                    </a:moveTo>
                    <a:lnTo>
                      <a:pt x="134" y="0"/>
                    </a:lnTo>
                    <a:lnTo>
                      <a:pt x="132" y="2"/>
                    </a:lnTo>
                    <a:lnTo>
                      <a:pt x="85" y="42"/>
                    </a:lnTo>
                    <a:lnTo>
                      <a:pt x="86" y="4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8" name="Freeform 3023"/>
              <p:cNvSpPr>
                <a:spLocks noEditPoints="1"/>
              </p:cNvSpPr>
              <p:nvPr/>
            </p:nvSpPr>
            <p:spPr bwMode="auto">
              <a:xfrm>
                <a:off x="5640" y="3179"/>
                <a:ext cx="137" cy="117"/>
              </a:xfrm>
              <a:custGeom>
                <a:avLst/>
                <a:gdLst>
                  <a:gd name="T0" fmla="*/ 51 w 137"/>
                  <a:gd name="T1" fmla="*/ 0 h 117"/>
                  <a:gd name="T2" fmla="*/ 0 w 137"/>
                  <a:gd name="T3" fmla="*/ 117 h 117"/>
                  <a:gd name="T4" fmla="*/ 1 w 137"/>
                  <a:gd name="T5" fmla="*/ 116 h 117"/>
                  <a:gd name="T6" fmla="*/ 84 w 137"/>
                  <a:gd name="T7" fmla="*/ 45 h 117"/>
                  <a:gd name="T8" fmla="*/ 83 w 137"/>
                  <a:gd name="T9" fmla="*/ 44 h 117"/>
                  <a:gd name="T10" fmla="*/ 4 w 137"/>
                  <a:gd name="T11" fmla="*/ 112 h 117"/>
                  <a:gd name="T12" fmla="*/ 4 w 137"/>
                  <a:gd name="T13" fmla="*/ 113 h 117"/>
                  <a:gd name="T14" fmla="*/ 4 w 137"/>
                  <a:gd name="T15" fmla="*/ 112 h 117"/>
                  <a:gd name="T16" fmla="*/ 49 w 137"/>
                  <a:gd name="T17" fmla="*/ 8 h 117"/>
                  <a:gd name="T18" fmla="*/ 53 w 137"/>
                  <a:gd name="T19" fmla="*/ 2 h 117"/>
                  <a:gd name="T20" fmla="*/ 51 w 137"/>
                  <a:gd name="T21" fmla="*/ 0 h 117"/>
                  <a:gd name="T22" fmla="*/ 137 w 137"/>
                  <a:gd name="T23" fmla="*/ 0 h 117"/>
                  <a:gd name="T24" fmla="*/ 134 w 137"/>
                  <a:gd name="T25" fmla="*/ 0 h 117"/>
                  <a:gd name="T26" fmla="*/ 132 w 137"/>
                  <a:gd name="T27" fmla="*/ 2 h 117"/>
                  <a:gd name="T28" fmla="*/ 85 w 137"/>
                  <a:gd name="T29" fmla="*/ 42 h 117"/>
                  <a:gd name="T30" fmla="*/ 86 w 137"/>
                  <a:gd name="T31" fmla="*/ 43 h 117"/>
                  <a:gd name="T32" fmla="*/ 137 w 137"/>
                  <a:gd name="T3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117">
                    <a:moveTo>
                      <a:pt x="51" y="0"/>
                    </a:moveTo>
                    <a:lnTo>
                      <a:pt x="0" y="117"/>
                    </a:lnTo>
                    <a:lnTo>
                      <a:pt x="1" y="116"/>
                    </a:lnTo>
                    <a:lnTo>
                      <a:pt x="84" y="45"/>
                    </a:lnTo>
                    <a:lnTo>
                      <a:pt x="83" y="44"/>
                    </a:lnTo>
                    <a:lnTo>
                      <a:pt x="4" y="112"/>
                    </a:lnTo>
                    <a:lnTo>
                      <a:pt x="4" y="113"/>
                    </a:lnTo>
                    <a:lnTo>
                      <a:pt x="4" y="112"/>
                    </a:lnTo>
                    <a:lnTo>
                      <a:pt x="49" y="8"/>
                    </a:lnTo>
                    <a:lnTo>
                      <a:pt x="53" y="2"/>
                    </a:lnTo>
                    <a:lnTo>
                      <a:pt x="51" y="0"/>
                    </a:lnTo>
                    <a:moveTo>
                      <a:pt x="137" y="0"/>
                    </a:moveTo>
                    <a:lnTo>
                      <a:pt x="134" y="0"/>
                    </a:lnTo>
                    <a:lnTo>
                      <a:pt x="132" y="2"/>
                    </a:lnTo>
                    <a:lnTo>
                      <a:pt x="85" y="42"/>
                    </a:lnTo>
                    <a:lnTo>
                      <a:pt x="86" y="43"/>
                    </a:lnTo>
                    <a:lnTo>
                      <a:pt x="1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9" name="Freeform 3024"/>
              <p:cNvSpPr/>
              <p:nvPr/>
            </p:nvSpPr>
            <p:spPr bwMode="auto">
              <a:xfrm>
                <a:off x="5691" y="3179"/>
                <a:ext cx="35" cy="45"/>
              </a:xfrm>
              <a:custGeom>
                <a:avLst/>
                <a:gdLst>
                  <a:gd name="T0" fmla="*/ 0 w 33"/>
                  <a:gd name="T1" fmla="*/ 0 h 43"/>
                  <a:gd name="T2" fmla="*/ 0 w 33"/>
                  <a:gd name="T3" fmla="*/ 0 h 43"/>
                  <a:gd name="T4" fmla="*/ 1 w 33"/>
                  <a:gd name="T5" fmla="*/ 2 h 43"/>
                  <a:gd name="T6" fmla="*/ 5 w 33"/>
                  <a:gd name="T7" fmla="*/ 7 h 43"/>
                  <a:gd name="T8" fmla="*/ 30 w 33"/>
                  <a:gd name="T9" fmla="*/ 42 h 43"/>
                  <a:gd name="T10" fmla="*/ 31 w 33"/>
                  <a:gd name="T11" fmla="*/ 43 h 43"/>
                  <a:gd name="T12" fmla="*/ 33 w 33"/>
                  <a:gd name="T13" fmla="*/ 41 h 43"/>
                  <a:gd name="T14" fmla="*/ 32 w 33"/>
                  <a:gd name="T15" fmla="*/ 40 h 43"/>
                  <a:gd name="T16" fmla="*/ 7 w 33"/>
                  <a:gd name="T17" fmla="*/ 6 h 43"/>
                  <a:gd name="T18" fmla="*/ 4 w 33"/>
                  <a:gd name="T19" fmla="*/ 0 h 43"/>
                  <a:gd name="T20" fmla="*/ 1 w 33"/>
                  <a:gd name="T21" fmla="*/ 0 h 43"/>
                  <a:gd name="T22" fmla="*/ 1 w 33"/>
                  <a:gd name="T23" fmla="*/ 0 h 43"/>
                  <a:gd name="T24" fmla="*/ 1 w 33"/>
                  <a:gd name="T25" fmla="*/ 0 h 43"/>
                  <a:gd name="T26" fmla="*/ 1 w 33"/>
                  <a:gd name="T27" fmla="*/ 0 h 43"/>
                  <a:gd name="T28" fmla="*/ 0 w 33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4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0" name="Freeform 3025"/>
              <p:cNvSpPr/>
              <p:nvPr/>
            </p:nvSpPr>
            <p:spPr bwMode="auto">
              <a:xfrm>
                <a:off x="5693" y="31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1" name="Freeform 3026"/>
              <p:cNvSpPr/>
              <p:nvPr/>
            </p:nvSpPr>
            <p:spPr bwMode="auto">
              <a:xfrm>
                <a:off x="5639" y="329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1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2" name="Freeform 3027"/>
              <p:cNvSpPr/>
              <p:nvPr/>
            </p:nvSpPr>
            <p:spPr bwMode="auto">
              <a:xfrm>
                <a:off x="5639" y="329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1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3" name="Freeform 3028"/>
              <p:cNvSpPr/>
              <p:nvPr/>
            </p:nvSpPr>
            <p:spPr bwMode="auto">
              <a:xfrm>
                <a:off x="5691" y="3177"/>
                <a:ext cx="88" cy="2"/>
              </a:xfrm>
              <a:custGeom>
                <a:avLst/>
                <a:gdLst>
                  <a:gd name="T0" fmla="*/ 83 w 83"/>
                  <a:gd name="T1" fmla="*/ 0 h 2"/>
                  <a:gd name="T2" fmla="*/ 1 w 83"/>
                  <a:gd name="T3" fmla="*/ 1 h 2"/>
                  <a:gd name="T4" fmla="*/ 0 w 83"/>
                  <a:gd name="T5" fmla="*/ 2 h 2"/>
                  <a:gd name="T6" fmla="*/ 1 w 83"/>
                  <a:gd name="T7" fmla="*/ 2 h 2"/>
                  <a:gd name="T8" fmla="*/ 1 w 83"/>
                  <a:gd name="T9" fmla="*/ 2 h 2"/>
                  <a:gd name="T10" fmla="*/ 1 w 83"/>
                  <a:gd name="T11" fmla="*/ 2 h 2"/>
                  <a:gd name="T12" fmla="*/ 4 w 83"/>
                  <a:gd name="T13" fmla="*/ 2 h 2"/>
                  <a:gd name="T14" fmla="*/ 10 w 83"/>
                  <a:gd name="T15" fmla="*/ 2 h 2"/>
                  <a:gd name="T16" fmla="*/ 44 w 83"/>
                  <a:gd name="T17" fmla="*/ 2 h 2"/>
                  <a:gd name="T18" fmla="*/ 53 w 83"/>
                  <a:gd name="T19" fmla="*/ 2 h 2"/>
                  <a:gd name="T20" fmla="*/ 75 w 83"/>
                  <a:gd name="T21" fmla="*/ 2 h 2"/>
                  <a:gd name="T22" fmla="*/ 78 w 83"/>
                  <a:gd name="T23" fmla="*/ 2 h 2"/>
                  <a:gd name="T24" fmla="*/ 81 w 83"/>
                  <a:gd name="T25" fmla="*/ 2 h 2"/>
                  <a:gd name="T26" fmla="*/ 83 w 83"/>
                  <a:gd name="T2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3" h="2">
                    <a:moveTo>
                      <a:pt x="83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3" y="0"/>
                      <a:pt x="83" y="0"/>
                      <a:pt x="8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4" name="Freeform 3029"/>
              <p:cNvSpPr/>
              <p:nvPr/>
            </p:nvSpPr>
            <p:spPr bwMode="auto">
              <a:xfrm>
                <a:off x="5701" y="3075"/>
                <a:ext cx="126" cy="101"/>
              </a:xfrm>
              <a:custGeom>
                <a:avLst/>
                <a:gdLst>
                  <a:gd name="T0" fmla="*/ 118 w 119"/>
                  <a:gd name="T1" fmla="*/ 0 h 95"/>
                  <a:gd name="T2" fmla="*/ 0 w 119"/>
                  <a:gd name="T3" fmla="*/ 92 h 95"/>
                  <a:gd name="T4" fmla="*/ 1 w 119"/>
                  <a:gd name="T5" fmla="*/ 95 h 95"/>
                  <a:gd name="T6" fmla="*/ 15 w 119"/>
                  <a:gd name="T7" fmla="*/ 95 h 95"/>
                  <a:gd name="T8" fmla="*/ 33 w 119"/>
                  <a:gd name="T9" fmla="*/ 95 h 95"/>
                  <a:gd name="T10" fmla="*/ 33 w 119"/>
                  <a:gd name="T11" fmla="*/ 94 h 95"/>
                  <a:gd name="T12" fmla="*/ 39 w 119"/>
                  <a:gd name="T13" fmla="*/ 88 h 95"/>
                  <a:gd name="T14" fmla="*/ 46 w 119"/>
                  <a:gd name="T15" fmla="*/ 94 h 95"/>
                  <a:gd name="T16" fmla="*/ 46 w 119"/>
                  <a:gd name="T17" fmla="*/ 95 h 95"/>
                  <a:gd name="T18" fmla="*/ 65 w 119"/>
                  <a:gd name="T19" fmla="*/ 95 h 95"/>
                  <a:gd name="T20" fmla="*/ 74 w 119"/>
                  <a:gd name="T21" fmla="*/ 87 h 95"/>
                  <a:gd name="T22" fmla="*/ 77 w 119"/>
                  <a:gd name="T23" fmla="*/ 88 h 95"/>
                  <a:gd name="T24" fmla="*/ 119 w 119"/>
                  <a:gd name="T25" fmla="*/ 1 h 95"/>
                  <a:gd name="T26" fmla="*/ 118 w 119"/>
                  <a:gd name="T2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9" h="95">
                    <a:moveTo>
                      <a:pt x="118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1" y="93"/>
                      <a:pt x="1" y="94"/>
                      <a:pt x="1" y="95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5"/>
                      <a:pt x="33" y="94"/>
                      <a:pt x="33" y="94"/>
                    </a:cubicBezTo>
                    <a:cubicBezTo>
                      <a:pt x="33" y="90"/>
                      <a:pt x="36" y="88"/>
                      <a:pt x="39" y="88"/>
                    </a:cubicBezTo>
                    <a:cubicBezTo>
                      <a:pt x="43" y="88"/>
                      <a:pt x="46" y="90"/>
                      <a:pt x="46" y="94"/>
                    </a:cubicBezTo>
                    <a:cubicBezTo>
                      <a:pt x="46" y="94"/>
                      <a:pt x="46" y="95"/>
                      <a:pt x="46" y="95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6" y="90"/>
                      <a:pt x="70" y="87"/>
                      <a:pt x="74" y="87"/>
                    </a:cubicBezTo>
                    <a:cubicBezTo>
                      <a:pt x="75" y="87"/>
                      <a:pt x="76" y="87"/>
                      <a:pt x="77" y="88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9" y="0"/>
                      <a:pt x="119" y="0"/>
                      <a:pt x="11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5" name="Freeform 3030"/>
              <p:cNvSpPr/>
              <p:nvPr/>
            </p:nvSpPr>
            <p:spPr bwMode="auto">
              <a:xfrm>
                <a:off x="5697" y="3172"/>
                <a:ext cx="5" cy="4"/>
              </a:xfrm>
              <a:custGeom>
                <a:avLst/>
                <a:gdLst>
                  <a:gd name="T0" fmla="*/ 4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4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6" name="Freeform 3031"/>
              <p:cNvSpPr/>
              <p:nvPr/>
            </p:nvSpPr>
            <p:spPr bwMode="auto">
              <a:xfrm>
                <a:off x="5826" y="307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7" name="Freeform 3032"/>
              <p:cNvSpPr/>
              <p:nvPr/>
            </p:nvSpPr>
            <p:spPr bwMode="auto">
              <a:xfrm>
                <a:off x="5770" y="3167"/>
                <a:ext cx="12" cy="9"/>
              </a:xfrm>
              <a:custGeom>
                <a:avLst/>
                <a:gdLst>
                  <a:gd name="T0" fmla="*/ 9 w 12"/>
                  <a:gd name="T1" fmla="*/ 0 h 8"/>
                  <a:gd name="T2" fmla="*/ 0 w 12"/>
                  <a:gd name="T3" fmla="*/ 8 h 8"/>
                  <a:gd name="T4" fmla="*/ 8 w 12"/>
                  <a:gd name="T5" fmla="*/ 8 h 8"/>
                  <a:gd name="T6" fmla="*/ 12 w 12"/>
                  <a:gd name="T7" fmla="*/ 1 h 8"/>
                  <a:gd name="T8" fmla="*/ 9 w 1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">
                    <a:moveTo>
                      <a:pt x="9" y="0"/>
                    </a:moveTo>
                    <a:cubicBezTo>
                      <a:pt x="5" y="0"/>
                      <a:pt x="1" y="3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8" name="Freeform 3033"/>
              <p:cNvSpPr/>
              <p:nvPr/>
            </p:nvSpPr>
            <p:spPr bwMode="auto">
              <a:xfrm>
                <a:off x="5736" y="3168"/>
                <a:ext cx="14" cy="8"/>
              </a:xfrm>
              <a:custGeom>
                <a:avLst/>
                <a:gdLst>
                  <a:gd name="T0" fmla="*/ 6 w 13"/>
                  <a:gd name="T1" fmla="*/ 0 h 7"/>
                  <a:gd name="T2" fmla="*/ 0 w 13"/>
                  <a:gd name="T3" fmla="*/ 6 h 7"/>
                  <a:gd name="T4" fmla="*/ 0 w 13"/>
                  <a:gd name="T5" fmla="*/ 7 h 7"/>
                  <a:gd name="T6" fmla="*/ 13 w 13"/>
                  <a:gd name="T7" fmla="*/ 7 h 7"/>
                  <a:gd name="T8" fmla="*/ 13 w 13"/>
                  <a:gd name="T9" fmla="*/ 6 h 7"/>
                  <a:gd name="T10" fmla="*/ 6 w 1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7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3" y="2"/>
                      <a:pt x="10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9" name="Freeform 3034"/>
              <p:cNvSpPr/>
              <p:nvPr/>
            </p:nvSpPr>
            <p:spPr bwMode="auto">
              <a:xfrm>
                <a:off x="5697" y="3176"/>
                <a:ext cx="20" cy="0"/>
              </a:xfrm>
              <a:custGeom>
                <a:avLst/>
                <a:gdLst>
                  <a:gd name="T0" fmla="*/ 20 w 20"/>
                  <a:gd name="T1" fmla="*/ 5 w 20"/>
                  <a:gd name="T2" fmla="*/ 0 w 20"/>
                  <a:gd name="T3" fmla="*/ 20 w 2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0">
                    <a:moveTo>
                      <a:pt x="20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0" name="Freeform 3035"/>
              <p:cNvSpPr/>
              <p:nvPr/>
            </p:nvSpPr>
            <p:spPr bwMode="auto">
              <a:xfrm>
                <a:off x="5697" y="3176"/>
                <a:ext cx="20" cy="0"/>
              </a:xfrm>
              <a:custGeom>
                <a:avLst/>
                <a:gdLst>
                  <a:gd name="T0" fmla="*/ 20 w 20"/>
                  <a:gd name="T1" fmla="*/ 5 w 20"/>
                  <a:gd name="T2" fmla="*/ 0 w 20"/>
                  <a:gd name="T3" fmla="*/ 20 w 2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0">
                    <a:moveTo>
                      <a:pt x="20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1" name="Freeform 3036"/>
              <p:cNvSpPr/>
              <p:nvPr/>
            </p:nvSpPr>
            <p:spPr bwMode="auto">
              <a:xfrm>
                <a:off x="5697" y="3072"/>
                <a:ext cx="133" cy="104"/>
              </a:xfrm>
              <a:custGeom>
                <a:avLst/>
                <a:gdLst>
                  <a:gd name="T0" fmla="*/ 133 w 133"/>
                  <a:gd name="T1" fmla="*/ 0 h 104"/>
                  <a:gd name="T2" fmla="*/ 131 w 133"/>
                  <a:gd name="T3" fmla="*/ 2 h 104"/>
                  <a:gd name="T4" fmla="*/ 130 w 133"/>
                  <a:gd name="T5" fmla="*/ 4 h 104"/>
                  <a:gd name="T6" fmla="*/ 85 w 133"/>
                  <a:gd name="T7" fmla="*/ 96 h 104"/>
                  <a:gd name="T8" fmla="*/ 81 w 133"/>
                  <a:gd name="T9" fmla="*/ 104 h 104"/>
                  <a:gd name="T10" fmla="*/ 73 w 133"/>
                  <a:gd name="T11" fmla="*/ 104 h 104"/>
                  <a:gd name="T12" fmla="*/ 53 w 133"/>
                  <a:gd name="T13" fmla="*/ 104 h 104"/>
                  <a:gd name="T14" fmla="*/ 39 w 133"/>
                  <a:gd name="T15" fmla="*/ 104 h 104"/>
                  <a:gd name="T16" fmla="*/ 20 w 133"/>
                  <a:gd name="T17" fmla="*/ 104 h 104"/>
                  <a:gd name="T18" fmla="*/ 0 w 133"/>
                  <a:gd name="T19" fmla="*/ 104 h 104"/>
                  <a:gd name="T20" fmla="*/ 0 w 133"/>
                  <a:gd name="T21" fmla="*/ 104 h 104"/>
                  <a:gd name="T22" fmla="*/ 83 w 133"/>
                  <a:gd name="T23" fmla="*/ 104 h 104"/>
                  <a:gd name="T24" fmla="*/ 133 w 133"/>
                  <a:gd name="T2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" h="104">
                    <a:moveTo>
                      <a:pt x="133" y="0"/>
                    </a:moveTo>
                    <a:lnTo>
                      <a:pt x="131" y="2"/>
                    </a:lnTo>
                    <a:lnTo>
                      <a:pt x="130" y="4"/>
                    </a:lnTo>
                    <a:lnTo>
                      <a:pt x="85" y="96"/>
                    </a:lnTo>
                    <a:lnTo>
                      <a:pt x="81" y="104"/>
                    </a:lnTo>
                    <a:lnTo>
                      <a:pt x="73" y="104"/>
                    </a:lnTo>
                    <a:lnTo>
                      <a:pt x="53" y="104"/>
                    </a:lnTo>
                    <a:lnTo>
                      <a:pt x="39" y="104"/>
                    </a:lnTo>
                    <a:lnTo>
                      <a:pt x="20" y="104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83" y="104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2" name="Freeform 3037"/>
              <p:cNvSpPr/>
              <p:nvPr/>
            </p:nvSpPr>
            <p:spPr bwMode="auto">
              <a:xfrm>
                <a:off x="5697" y="3072"/>
                <a:ext cx="133" cy="104"/>
              </a:xfrm>
              <a:custGeom>
                <a:avLst/>
                <a:gdLst>
                  <a:gd name="T0" fmla="*/ 133 w 133"/>
                  <a:gd name="T1" fmla="*/ 0 h 104"/>
                  <a:gd name="T2" fmla="*/ 131 w 133"/>
                  <a:gd name="T3" fmla="*/ 2 h 104"/>
                  <a:gd name="T4" fmla="*/ 130 w 133"/>
                  <a:gd name="T5" fmla="*/ 4 h 104"/>
                  <a:gd name="T6" fmla="*/ 85 w 133"/>
                  <a:gd name="T7" fmla="*/ 96 h 104"/>
                  <a:gd name="T8" fmla="*/ 81 w 133"/>
                  <a:gd name="T9" fmla="*/ 104 h 104"/>
                  <a:gd name="T10" fmla="*/ 73 w 133"/>
                  <a:gd name="T11" fmla="*/ 104 h 104"/>
                  <a:gd name="T12" fmla="*/ 53 w 133"/>
                  <a:gd name="T13" fmla="*/ 104 h 104"/>
                  <a:gd name="T14" fmla="*/ 39 w 133"/>
                  <a:gd name="T15" fmla="*/ 104 h 104"/>
                  <a:gd name="T16" fmla="*/ 20 w 133"/>
                  <a:gd name="T17" fmla="*/ 104 h 104"/>
                  <a:gd name="T18" fmla="*/ 0 w 133"/>
                  <a:gd name="T19" fmla="*/ 104 h 104"/>
                  <a:gd name="T20" fmla="*/ 0 w 133"/>
                  <a:gd name="T21" fmla="*/ 104 h 104"/>
                  <a:gd name="T22" fmla="*/ 83 w 133"/>
                  <a:gd name="T23" fmla="*/ 104 h 104"/>
                  <a:gd name="T24" fmla="*/ 133 w 133"/>
                  <a:gd name="T2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" h="104">
                    <a:moveTo>
                      <a:pt x="133" y="0"/>
                    </a:moveTo>
                    <a:lnTo>
                      <a:pt x="131" y="2"/>
                    </a:lnTo>
                    <a:lnTo>
                      <a:pt x="130" y="4"/>
                    </a:lnTo>
                    <a:lnTo>
                      <a:pt x="85" y="96"/>
                    </a:lnTo>
                    <a:lnTo>
                      <a:pt x="81" y="104"/>
                    </a:lnTo>
                    <a:lnTo>
                      <a:pt x="73" y="104"/>
                    </a:lnTo>
                    <a:lnTo>
                      <a:pt x="53" y="104"/>
                    </a:lnTo>
                    <a:lnTo>
                      <a:pt x="39" y="104"/>
                    </a:lnTo>
                    <a:lnTo>
                      <a:pt x="20" y="104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83" y="104"/>
                    </a:lnTo>
                    <a:lnTo>
                      <a:pt x="1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3" name="Freeform 3038"/>
              <p:cNvSpPr>
                <a:spLocks noEditPoints="1"/>
              </p:cNvSpPr>
              <p:nvPr/>
            </p:nvSpPr>
            <p:spPr bwMode="auto">
              <a:xfrm>
                <a:off x="5693" y="3069"/>
                <a:ext cx="139" cy="109"/>
              </a:xfrm>
              <a:custGeom>
                <a:avLst/>
                <a:gdLst>
                  <a:gd name="T0" fmla="*/ 139 w 139"/>
                  <a:gd name="T1" fmla="*/ 0 h 109"/>
                  <a:gd name="T2" fmla="*/ 139 w 139"/>
                  <a:gd name="T3" fmla="*/ 0 h 109"/>
                  <a:gd name="T4" fmla="*/ 0 w 139"/>
                  <a:gd name="T5" fmla="*/ 109 h 109"/>
                  <a:gd name="T6" fmla="*/ 86 w 139"/>
                  <a:gd name="T7" fmla="*/ 108 h 109"/>
                  <a:gd name="T8" fmla="*/ 87 w 139"/>
                  <a:gd name="T9" fmla="*/ 107 h 109"/>
                  <a:gd name="T10" fmla="*/ 4 w 139"/>
                  <a:gd name="T11" fmla="*/ 107 h 109"/>
                  <a:gd name="T12" fmla="*/ 4 w 139"/>
                  <a:gd name="T13" fmla="*/ 107 h 109"/>
                  <a:gd name="T14" fmla="*/ 8 w 139"/>
                  <a:gd name="T15" fmla="*/ 103 h 109"/>
                  <a:gd name="T16" fmla="*/ 133 w 139"/>
                  <a:gd name="T17" fmla="*/ 6 h 109"/>
                  <a:gd name="T18" fmla="*/ 135 w 139"/>
                  <a:gd name="T19" fmla="*/ 5 h 109"/>
                  <a:gd name="T20" fmla="*/ 137 w 139"/>
                  <a:gd name="T21" fmla="*/ 3 h 109"/>
                  <a:gd name="T22" fmla="*/ 139 w 139"/>
                  <a:gd name="T23" fmla="*/ 0 h 109"/>
                  <a:gd name="T24" fmla="*/ 139 w 139"/>
                  <a:gd name="T25" fmla="*/ 0 h 109"/>
                  <a:gd name="T26" fmla="*/ 139 w 139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109">
                    <a:moveTo>
                      <a:pt x="139" y="0"/>
                    </a:moveTo>
                    <a:lnTo>
                      <a:pt x="139" y="0"/>
                    </a:lnTo>
                    <a:lnTo>
                      <a:pt x="0" y="109"/>
                    </a:lnTo>
                    <a:lnTo>
                      <a:pt x="86" y="108"/>
                    </a:lnTo>
                    <a:lnTo>
                      <a:pt x="87" y="107"/>
                    </a:lnTo>
                    <a:lnTo>
                      <a:pt x="4" y="107"/>
                    </a:lnTo>
                    <a:lnTo>
                      <a:pt x="4" y="107"/>
                    </a:lnTo>
                    <a:lnTo>
                      <a:pt x="8" y="103"/>
                    </a:lnTo>
                    <a:lnTo>
                      <a:pt x="133" y="6"/>
                    </a:lnTo>
                    <a:lnTo>
                      <a:pt x="135" y="5"/>
                    </a:lnTo>
                    <a:lnTo>
                      <a:pt x="137" y="3"/>
                    </a:lnTo>
                    <a:lnTo>
                      <a:pt x="139" y="0"/>
                    </a:lnTo>
                    <a:close/>
                    <a:moveTo>
                      <a:pt x="139" y="0"/>
                    </a:move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4" name="Freeform 3039"/>
              <p:cNvSpPr>
                <a:spLocks noEditPoints="1"/>
              </p:cNvSpPr>
              <p:nvPr/>
            </p:nvSpPr>
            <p:spPr bwMode="auto">
              <a:xfrm>
                <a:off x="5693" y="3069"/>
                <a:ext cx="139" cy="109"/>
              </a:xfrm>
              <a:custGeom>
                <a:avLst/>
                <a:gdLst>
                  <a:gd name="T0" fmla="*/ 139 w 139"/>
                  <a:gd name="T1" fmla="*/ 0 h 109"/>
                  <a:gd name="T2" fmla="*/ 139 w 139"/>
                  <a:gd name="T3" fmla="*/ 0 h 109"/>
                  <a:gd name="T4" fmla="*/ 0 w 139"/>
                  <a:gd name="T5" fmla="*/ 109 h 109"/>
                  <a:gd name="T6" fmla="*/ 86 w 139"/>
                  <a:gd name="T7" fmla="*/ 108 h 109"/>
                  <a:gd name="T8" fmla="*/ 87 w 139"/>
                  <a:gd name="T9" fmla="*/ 107 h 109"/>
                  <a:gd name="T10" fmla="*/ 4 w 139"/>
                  <a:gd name="T11" fmla="*/ 107 h 109"/>
                  <a:gd name="T12" fmla="*/ 4 w 139"/>
                  <a:gd name="T13" fmla="*/ 107 h 109"/>
                  <a:gd name="T14" fmla="*/ 8 w 139"/>
                  <a:gd name="T15" fmla="*/ 103 h 109"/>
                  <a:gd name="T16" fmla="*/ 133 w 139"/>
                  <a:gd name="T17" fmla="*/ 6 h 109"/>
                  <a:gd name="T18" fmla="*/ 135 w 139"/>
                  <a:gd name="T19" fmla="*/ 5 h 109"/>
                  <a:gd name="T20" fmla="*/ 137 w 139"/>
                  <a:gd name="T21" fmla="*/ 3 h 109"/>
                  <a:gd name="T22" fmla="*/ 139 w 139"/>
                  <a:gd name="T23" fmla="*/ 0 h 109"/>
                  <a:gd name="T24" fmla="*/ 139 w 139"/>
                  <a:gd name="T25" fmla="*/ 0 h 109"/>
                  <a:gd name="T26" fmla="*/ 139 w 139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109">
                    <a:moveTo>
                      <a:pt x="139" y="0"/>
                    </a:moveTo>
                    <a:lnTo>
                      <a:pt x="139" y="0"/>
                    </a:lnTo>
                    <a:lnTo>
                      <a:pt x="0" y="109"/>
                    </a:lnTo>
                    <a:lnTo>
                      <a:pt x="86" y="108"/>
                    </a:lnTo>
                    <a:lnTo>
                      <a:pt x="87" y="107"/>
                    </a:lnTo>
                    <a:lnTo>
                      <a:pt x="4" y="107"/>
                    </a:lnTo>
                    <a:lnTo>
                      <a:pt x="4" y="107"/>
                    </a:lnTo>
                    <a:lnTo>
                      <a:pt x="8" y="103"/>
                    </a:lnTo>
                    <a:lnTo>
                      <a:pt x="133" y="6"/>
                    </a:lnTo>
                    <a:lnTo>
                      <a:pt x="135" y="5"/>
                    </a:lnTo>
                    <a:lnTo>
                      <a:pt x="137" y="3"/>
                    </a:lnTo>
                    <a:lnTo>
                      <a:pt x="139" y="0"/>
                    </a:lnTo>
                    <a:moveTo>
                      <a:pt x="139" y="0"/>
                    </a:moveTo>
                    <a:lnTo>
                      <a:pt x="1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5" name="Freeform 3040"/>
              <p:cNvSpPr/>
              <p:nvPr/>
            </p:nvSpPr>
            <p:spPr bwMode="auto">
              <a:xfrm>
                <a:off x="5974" y="3035"/>
                <a:ext cx="75" cy="46"/>
              </a:xfrm>
              <a:custGeom>
                <a:avLst/>
                <a:gdLst>
                  <a:gd name="T0" fmla="*/ 43 w 71"/>
                  <a:gd name="T1" fmla="*/ 0 h 43"/>
                  <a:gd name="T2" fmla="*/ 23 w 71"/>
                  <a:gd name="T3" fmla="*/ 18 h 43"/>
                  <a:gd name="T4" fmla="*/ 25 w 71"/>
                  <a:gd name="T5" fmla="*/ 22 h 43"/>
                  <a:gd name="T6" fmla="*/ 19 w 71"/>
                  <a:gd name="T7" fmla="*/ 28 h 43"/>
                  <a:gd name="T8" fmla="*/ 15 w 71"/>
                  <a:gd name="T9" fmla="*/ 26 h 43"/>
                  <a:gd name="T10" fmla="*/ 0 w 71"/>
                  <a:gd name="T11" fmla="*/ 40 h 43"/>
                  <a:gd name="T12" fmla="*/ 1 w 71"/>
                  <a:gd name="T13" fmla="*/ 43 h 43"/>
                  <a:gd name="T14" fmla="*/ 71 w 71"/>
                  <a:gd name="T15" fmla="*/ 36 h 43"/>
                  <a:gd name="T16" fmla="*/ 71 w 71"/>
                  <a:gd name="T17" fmla="*/ 19 h 43"/>
                  <a:gd name="T18" fmla="*/ 43 w 71"/>
                  <a:gd name="T1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43">
                    <a:moveTo>
                      <a:pt x="43" y="0"/>
                    </a:move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9"/>
                      <a:pt x="25" y="21"/>
                      <a:pt x="25" y="22"/>
                    </a:cubicBezTo>
                    <a:cubicBezTo>
                      <a:pt x="25" y="26"/>
                      <a:pt x="22" y="28"/>
                      <a:pt x="19" y="28"/>
                    </a:cubicBezTo>
                    <a:cubicBezTo>
                      <a:pt x="17" y="28"/>
                      <a:pt x="16" y="27"/>
                      <a:pt x="15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0" y="42"/>
                      <a:pt x="1" y="43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6" name="Freeform 3041"/>
              <p:cNvSpPr/>
              <p:nvPr/>
            </p:nvSpPr>
            <p:spPr bwMode="auto">
              <a:xfrm>
                <a:off x="5990" y="3054"/>
                <a:ext cx="10" cy="11"/>
              </a:xfrm>
              <a:custGeom>
                <a:avLst/>
                <a:gdLst>
                  <a:gd name="T0" fmla="*/ 8 w 10"/>
                  <a:gd name="T1" fmla="*/ 0 h 10"/>
                  <a:gd name="T2" fmla="*/ 0 w 10"/>
                  <a:gd name="T3" fmla="*/ 8 h 10"/>
                  <a:gd name="T4" fmla="*/ 4 w 10"/>
                  <a:gd name="T5" fmla="*/ 10 h 10"/>
                  <a:gd name="T6" fmla="*/ 10 w 10"/>
                  <a:gd name="T7" fmla="*/ 4 h 10"/>
                  <a:gd name="T8" fmla="*/ 8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8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2" y="10"/>
                      <a:pt x="4" y="10"/>
                    </a:cubicBezTo>
                    <a:cubicBezTo>
                      <a:pt x="7" y="10"/>
                      <a:pt x="10" y="8"/>
                      <a:pt x="10" y="4"/>
                    </a:cubicBezTo>
                    <a:cubicBezTo>
                      <a:pt x="10" y="3"/>
                      <a:pt x="9" y="1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7" name="Freeform 3042"/>
              <p:cNvSpPr/>
              <p:nvPr/>
            </p:nvSpPr>
            <p:spPr bwMode="auto">
              <a:xfrm>
                <a:off x="5970" y="3077"/>
                <a:ext cx="5" cy="4"/>
              </a:xfrm>
              <a:custGeom>
                <a:avLst/>
                <a:gdLst>
                  <a:gd name="T0" fmla="*/ 3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3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8" name="Freeform 3043"/>
              <p:cNvSpPr/>
              <p:nvPr/>
            </p:nvSpPr>
            <p:spPr bwMode="auto">
              <a:xfrm>
                <a:off x="5967" y="3035"/>
                <a:ext cx="82" cy="48"/>
              </a:xfrm>
              <a:custGeom>
                <a:avLst/>
                <a:gdLst>
                  <a:gd name="T0" fmla="*/ 50 w 82"/>
                  <a:gd name="T1" fmla="*/ 0 h 48"/>
                  <a:gd name="T2" fmla="*/ 0 w 82"/>
                  <a:gd name="T3" fmla="*/ 47 h 48"/>
                  <a:gd name="T4" fmla="*/ 0 w 82"/>
                  <a:gd name="T5" fmla="*/ 48 h 48"/>
                  <a:gd name="T6" fmla="*/ 82 w 82"/>
                  <a:gd name="T7" fmla="*/ 40 h 48"/>
                  <a:gd name="T8" fmla="*/ 82 w 82"/>
                  <a:gd name="T9" fmla="*/ 38 h 48"/>
                  <a:gd name="T10" fmla="*/ 8 w 82"/>
                  <a:gd name="T11" fmla="*/ 46 h 48"/>
                  <a:gd name="T12" fmla="*/ 3 w 82"/>
                  <a:gd name="T13" fmla="*/ 46 h 48"/>
                  <a:gd name="T14" fmla="*/ 7 w 82"/>
                  <a:gd name="T15" fmla="*/ 42 h 48"/>
                  <a:gd name="T16" fmla="*/ 23 w 82"/>
                  <a:gd name="T17" fmla="*/ 28 h 48"/>
                  <a:gd name="T18" fmla="*/ 31 w 82"/>
                  <a:gd name="T19" fmla="*/ 19 h 48"/>
                  <a:gd name="T20" fmla="*/ 52 w 82"/>
                  <a:gd name="T21" fmla="*/ 0 h 48"/>
                  <a:gd name="T22" fmla="*/ 50 w 82"/>
                  <a:gd name="T2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48">
                    <a:moveTo>
                      <a:pt x="50" y="0"/>
                    </a:moveTo>
                    <a:lnTo>
                      <a:pt x="0" y="47"/>
                    </a:lnTo>
                    <a:lnTo>
                      <a:pt x="0" y="48"/>
                    </a:lnTo>
                    <a:lnTo>
                      <a:pt x="82" y="40"/>
                    </a:lnTo>
                    <a:lnTo>
                      <a:pt x="82" y="38"/>
                    </a:lnTo>
                    <a:lnTo>
                      <a:pt x="8" y="46"/>
                    </a:lnTo>
                    <a:lnTo>
                      <a:pt x="3" y="46"/>
                    </a:lnTo>
                    <a:lnTo>
                      <a:pt x="7" y="42"/>
                    </a:lnTo>
                    <a:lnTo>
                      <a:pt x="23" y="28"/>
                    </a:lnTo>
                    <a:lnTo>
                      <a:pt x="31" y="19"/>
                    </a:lnTo>
                    <a:lnTo>
                      <a:pt x="52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9" name="Freeform 3044"/>
              <p:cNvSpPr/>
              <p:nvPr/>
            </p:nvSpPr>
            <p:spPr bwMode="auto">
              <a:xfrm>
                <a:off x="5967" y="3035"/>
                <a:ext cx="82" cy="48"/>
              </a:xfrm>
              <a:custGeom>
                <a:avLst/>
                <a:gdLst>
                  <a:gd name="T0" fmla="*/ 50 w 82"/>
                  <a:gd name="T1" fmla="*/ 0 h 48"/>
                  <a:gd name="T2" fmla="*/ 0 w 82"/>
                  <a:gd name="T3" fmla="*/ 47 h 48"/>
                  <a:gd name="T4" fmla="*/ 0 w 82"/>
                  <a:gd name="T5" fmla="*/ 48 h 48"/>
                  <a:gd name="T6" fmla="*/ 82 w 82"/>
                  <a:gd name="T7" fmla="*/ 40 h 48"/>
                  <a:gd name="T8" fmla="*/ 82 w 82"/>
                  <a:gd name="T9" fmla="*/ 38 h 48"/>
                  <a:gd name="T10" fmla="*/ 8 w 82"/>
                  <a:gd name="T11" fmla="*/ 46 h 48"/>
                  <a:gd name="T12" fmla="*/ 3 w 82"/>
                  <a:gd name="T13" fmla="*/ 46 h 48"/>
                  <a:gd name="T14" fmla="*/ 7 w 82"/>
                  <a:gd name="T15" fmla="*/ 42 h 48"/>
                  <a:gd name="T16" fmla="*/ 23 w 82"/>
                  <a:gd name="T17" fmla="*/ 28 h 48"/>
                  <a:gd name="T18" fmla="*/ 31 w 82"/>
                  <a:gd name="T19" fmla="*/ 19 h 48"/>
                  <a:gd name="T20" fmla="*/ 52 w 82"/>
                  <a:gd name="T21" fmla="*/ 0 h 48"/>
                  <a:gd name="T22" fmla="*/ 50 w 82"/>
                  <a:gd name="T2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48">
                    <a:moveTo>
                      <a:pt x="50" y="0"/>
                    </a:moveTo>
                    <a:lnTo>
                      <a:pt x="0" y="47"/>
                    </a:lnTo>
                    <a:lnTo>
                      <a:pt x="0" y="48"/>
                    </a:lnTo>
                    <a:lnTo>
                      <a:pt x="82" y="40"/>
                    </a:lnTo>
                    <a:lnTo>
                      <a:pt x="82" y="38"/>
                    </a:lnTo>
                    <a:lnTo>
                      <a:pt x="8" y="46"/>
                    </a:lnTo>
                    <a:lnTo>
                      <a:pt x="3" y="46"/>
                    </a:lnTo>
                    <a:lnTo>
                      <a:pt x="7" y="42"/>
                    </a:lnTo>
                    <a:lnTo>
                      <a:pt x="23" y="28"/>
                    </a:lnTo>
                    <a:lnTo>
                      <a:pt x="31" y="19"/>
                    </a:lnTo>
                    <a:lnTo>
                      <a:pt x="52" y="0"/>
                    </a:lnTo>
                    <a:lnTo>
                      <a:pt x="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0" name="Freeform 3045"/>
              <p:cNvSpPr/>
              <p:nvPr/>
            </p:nvSpPr>
            <p:spPr bwMode="auto">
              <a:xfrm>
                <a:off x="6017" y="3034"/>
                <a:ext cx="32" cy="21"/>
              </a:xfrm>
              <a:custGeom>
                <a:avLst/>
                <a:gdLst>
                  <a:gd name="T0" fmla="*/ 2 w 32"/>
                  <a:gd name="T1" fmla="*/ 0 h 21"/>
                  <a:gd name="T2" fmla="*/ 0 w 32"/>
                  <a:gd name="T3" fmla="*/ 1 h 21"/>
                  <a:gd name="T4" fmla="*/ 2 w 32"/>
                  <a:gd name="T5" fmla="*/ 1 h 21"/>
                  <a:gd name="T6" fmla="*/ 32 w 32"/>
                  <a:gd name="T7" fmla="*/ 21 h 21"/>
                  <a:gd name="T8" fmla="*/ 32 w 32"/>
                  <a:gd name="T9" fmla="*/ 19 h 21"/>
                  <a:gd name="T10" fmla="*/ 2 w 32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1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1" name="Freeform 3046"/>
              <p:cNvSpPr/>
              <p:nvPr/>
            </p:nvSpPr>
            <p:spPr bwMode="auto">
              <a:xfrm>
                <a:off x="6017" y="3034"/>
                <a:ext cx="32" cy="21"/>
              </a:xfrm>
              <a:custGeom>
                <a:avLst/>
                <a:gdLst>
                  <a:gd name="T0" fmla="*/ 2 w 32"/>
                  <a:gd name="T1" fmla="*/ 0 h 21"/>
                  <a:gd name="T2" fmla="*/ 0 w 32"/>
                  <a:gd name="T3" fmla="*/ 1 h 21"/>
                  <a:gd name="T4" fmla="*/ 2 w 32"/>
                  <a:gd name="T5" fmla="*/ 1 h 21"/>
                  <a:gd name="T6" fmla="*/ 32 w 32"/>
                  <a:gd name="T7" fmla="*/ 21 h 21"/>
                  <a:gd name="T8" fmla="*/ 32 w 32"/>
                  <a:gd name="T9" fmla="*/ 19 h 21"/>
                  <a:gd name="T10" fmla="*/ 2 w 32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1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2" name="Freeform 3047"/>
              <p:cNvSpPr/>
              <p:nvPr/>
            </p:nvSpPr>
            <p:spPr bwMode="auto">
              <a:xfrm>
                <a:off x="6049" y="3053"/>
                <a:ext cx="2" cy="22"/>
              </a:xfrm>
              <a:custGeom>
                <a:avLst/>
                <a:gdLst>
                  <a:gd name="T0" fmla="*/ 0 w 2"/>
                  <a:gd name="T1" fmla="*/ 0 h 22"/>
                  <a:gd name="T2" fmla="*/ 0 w 2"/>
                  <a:gd name="T3" fmla="*/ 2 h 22"/>
                  <a:gd name="T4" fmla="*/ 0 w 2"/>
                  <a:gd name="T5" fmla="*/ 20 h 22"/>
                  <a:gd name="T6" fmla="*/ 0 w 2"/>
                  <a:gd name="T7" fmla="*/ 22 h 22"/>
                  <a:gd name="T8" fmla="*/ 2 w 2"/>
                  <a:gd name="T9" fmla="*/ 21 h 22"/>
                  <a:gd name="T10" fmla="*/ 2 w 2"/>
                  <a:gd name="T11" fmla="*/ 1 h 22"/>
                  <a:gd name="T12" fmla="*/ 0 w 2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2">
                    <a:moveTo>
                      <a:pt x="0" y="0"/>
                    </a:moveTo>
                    <a:lnTo>
                      <a:pt x="0" y="2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2" y="2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3" name="Freeform 3048"/>
              <p:cNvSpPr/>
              <p:nvPr/>
            </p:nvSpPr>
            <p:spPr bwMode="auto">
              <a:xfrm>
                <a:off x="6049" y="3053"/>
                <a:ext cx="2" cy="22"/>
              </a:xfrm>
              <a:custGeom>
                <a:avLst/>
                <a:gdLst>
                  <a:gd name="T0" fmla="*/ 0 w 2"/>
                  <a:gd name="T1" fmla="*/ 0 h 22"/>
                  <a:gd name="T2" fmla="*/ 0 w 2"/>
                  <a:gd name="T3" fmla="*/ 2 h 22"/>
                  <a:gd name="T4" fmla="*/ 0 w 2"/>
                  <a:gd name="T5" fmla="*/ 20 h 22"/>
                  <a:gd name="T6" fmla="*/ 0 w 2"/>
                  <a:gd name="T7" fmla="*/ 22 h 22"/>
                  <a:gd name="T8" fmla="*/ 2 w 2"/>
                  <a:gd name="T9" fmla="*/ 21 h 22"/>
                  <a:gd name="T10" fmla="*/ 2 w 2"/>
                  <a:gd name="T11" fmla="*/ 1 h 22"/>
                  <a:gd name="T12" fmla="*/ 0 w 2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2">
                    <a:moveTo>
                      <a:pt x="0" y="0"/>
                    </a:moveTo>
                    <a:lnTo>
                      <a:pt x="0" y="2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2" y="2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4" name="Freeform 3049"/>
              <p:cNvSpPr/>
              <p:nvPr/>
            </p:nvSpPr>
            <p:spPr bwMode="auto">
              <a:xfrm>
                <a:off x="5965" y="308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5" name="Freeform 3050"/>
              <p:cNvSpPr/>
              <p:nvPr/>
            </p:nvSpPr>
            <p:spPr bwMode="auto">
              <a:xfrm>
                <a:off x="5965" y="308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6" name="Freeform 3051"/>
              <p:cNvSpPr/>
              <p:nvPr/>
            </p:nvSpPr>
            <p:spPr bwMode="auto">
              <a:xfrm>
                <a:off x="5973" y="3001"/>
                <a:ext cx="70" cy="31"/>
              </a:xfrm>
              <a:custGeom>
                <a:avLst/>
                <a:gdLst>
                  <a:gd name="T0" fmla="*/ 1 w 67"/>
                  <a:gd name="T1" fmla="*/ 0 h 29"/>
                  <a:gd name="T2" fmla="*/ 0 w 67"/>
                  <a:gd name="T3" fmla="*/ 1 h 29"/>
                  <a:gd name="T4" fmla="*/ 43 w 67"/>
                  <a:gd name="T5" fmla="*/ 29 h 29"/>
                  <a:gd name="T6" fmla="*/ 67 w 67"/>
                  <a:gd name="T7" fmla="*/ 7 h 29"/>
                  <a:gd name="T8" fmla="*/ 66 w 67"/>
                  <a:gd name="T9" fmla="*/ 4 h 29"/>
                  <a:gd name="T10" fmla="*/ 1 w 67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29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6"/>
                      <a:pt x="66" y="5"/>
                      <a:pt x="66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7" name="Freeform 3052"/>
              <p:cNvSpPr/>
              <p:nvPr/>
            </p:nvSpPr>
            <p:spPr bwMode="auto">
              <a:xfrm>
                <a:off x="5972" y="3001"/>
                <a:ext cx="2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8" name="Freeform 3053"/>
              <p:cNvSpPr/>
              <p:nvPr/>
            </p:nvSpPr>
            <p:spPr bwMode="auto">
              <a:xfrm>
                <a:off x="6042" y="3006"/>
                <a:ext cx="5" cy="3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9" name="Freeform 3054"/>
              <p:cNvSpPr/>
              <p:nvPr/>
            </p:nvSpPr>
            <p:spPr bwMode="auto">
              <a:xfrm>
                <a:off x="6018" y="3006"/>
                <a:ext cx="31" cy="27"/>
              </a:xfrm>
              <a:custGeom>
                <a:avLst/>
                <a:gdLst>
                  <a:gd name="T0" fmla="*/ 29 w 31"/>
                  <a:gd name="T1" fmla="*/ 0 h 27"/>
                  <a:gd name="T2" fmla="*/ 25 w 31"/>
                  <a:gd name="T3" fmla="*/ 3 h 27"/>
                  <a:gd name="T4" fmla="*/ 0 w 31"/>
                  <a:gd name="T5" fmla="*/ 26 h 27"/>
                  <a:gd name="T6" fmla="*/ 2 w 31"/>
                  <a:gd name="T7" fmla="*/ 27 h 27"/>
                  <a:gd name="T8" fmla="*/ 31 w 31"/>
                  <a:gd name="T9" fmla="*/ 0 h 27"/>
                  <a:gd name="T10" fmla="*/ 29 w 31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7">
                    <a:moveTo>
                      <a:pt x="29" y="0"/>
                    </a:moveTo>
                    <a:lnTo>
                      <a:pt x="25" y="3"/>
                    </a:lnTo>
                    <a:lnTo>
                      <a:pt x="0" y="26"/>
                    </a:lnTo>
                    <a:lnTo>
                      <a:pt x="2" y="27"/>
                    </a:lnTo>
                    <a:lnTo>
                      <a:pt x="31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0" name="Freeform 3055"/>
              <p:cNvSpPr/>
              <p:nvPr/>
            </p:nvSpPr>
            <p:spPr bwMode="auto">
              <a:xfrm>
                <a:off x="6018" y="3006"/>
                <a:ext cx="31" cy="27"/>
              </a:xfrm>
              <a:custGeom>
                <a:avLst/>
                <a:gdLst>
                  <a:gd name="T0" fmla="*/ 29 w 31"/>
                  <a:gd name="T1" fmla="*/ 0 h 27"/>
                  <a:gd name="T2" fmla="*/ 25 w 31"/>
                  <a:gd name="T3" fmla="*/ 3 h 27"/>
                  <a:gd name="T4" fmla="*/ 0 w 31"/>
                  <a:gd name="T5" fmla="*/ 26 h 27"/>
                  <a:gd name="T6" fmla="*/ 2 w 31"/>
                  <a:gd name="T7" fmla="*/ 27 h 27"/>
                  <a:gd name="T8" fmla="*/ 31 w 31"/>
                  <a:gd name="T9" fmla="*/ 0 h 27"/>
                  <a:gd name="T10" fmla="*/ 29 w 31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7">
                    <a:moveTo>
                      <a:pt x="29" y="0"/>
                    </a:moveTo>
                    <a:lnTo>
                      <a:pt x="25" y="3"/>
                    </a:lnTo>
                    <a:lnTo>
                      <a:pt x="0" y="26"/>
                    </a:lnTo>
                    <a:lnTo>
                      <a:pt x="2" y="27"/>
                    </a:lnTo>
                    <a:lnTo>
                      <a:pt x="31" y="0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1" name="Freeform 3056"/>
              <p:cNvSpPr/>
              <p:nvPr/>
            </p:nvSpPr>
            <p:spPr bwMode="auto">
              <a:xfrm>
                <a:off x="5967" y="3000"/>
                <a:ext cx="82" cy="34"/>
              </a:xfrm>
              <a:custGeom>
                <a:avLst/>
                <a:gdLst>
                  <a:gd name="T0" fmla="*/ 0 w 77"/>
                  <a:gd name="T1" fmla="*/ 0 h 32"/>
                  <a:gd name="T2" fmla="*/ 0 w 77"/>
                  <a:gd name="T3" fmla="*/ 1 h 32"/>
                  <a:gd name="T4" fmla="*/ 49 w 77"/>
                  <a:gd name="T5" fmla="*/ 32 h 32"/>
                  <a:gd name="T6" fmla="*/ 50 w 77"/>
                  <a:gd name="T7" fmla="*/ 31 h 32"/>
                  <a:gd name="T8" fmla="*/ 48 w 77"/>
                  <a:gd name="T9" fmla="*/ 30 h 32"/>
                  <a:gd name="T10" fmla="*/ 5 w 77"/>
                  <a:gd name="T11" fmla="*/ 2 h 32"/>
                  <a:gd name="T12" fmla="*/ 4 w 77"/>
                  <a:gd name="T13" fmla="*/ 1 h 32"/>
                  <a:gd name="T14" fmla="*/ 6 w 77"/>
                  <a:gd name="T15" fmla="*/ 1 h 32"/>
                  <a:gd name="T16" fmla="*/ 71 w 77"/>
                  <a:gd name="T17" fmla="*/ 5 h 32"/>
                  <a:gd name="T18" fmla="*/ 75 w 77"/>
                  <a:gd name="T19" fmla="*/ 5 h 32"/>
                  <a:gd name="T20" fmla="*/ 77 w 77"/>
                  <a:gd name="T21" fmla="*/ 5 h 32"/>
                  <a:gd name="T22" fmla="*/ 77 w 77"/>
                  <a:gd name="T23" fmla="*/ 5 h 32"/>
                  <a:gd name="T24" fmla="*/ 77 w 77"/>
                  <a:gd name="T25" fmla="*/ 4 h 32"/>
                  <a:gd name="T26" fmla="*/ 77 w 77"/>
                  <a:gd name="T27" fmla="*/ 4 h 32"/>
                  <a:gd name="T28" fmla="*/ 77 w 77"/>
                  <a:gd name="T29" fmla="*/ 4 h 32"/>
                  <a:gd name="T30" fmla="*/ 77 w 77"/>
                  <a:gd name="T31" fmla="*/ 4 h 32"/>
                  <a:gd name="T32" fmla="*/ 77 w 77"/>
                  <a:gd name="T33" fmla="*/ 4 h 32"/>
                  <a:gd name="T34" fmla="*/ 0 w 77"/>
                  <a:gd name="T3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3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2" name="Freeform 3057"/>
              <p:cNvSpPr>
                <a:spLocks noEditPoints="1"/>
              </p:cNvSpPr>
              <p:nvPr/>
            </p:nvSpPr>
            <p:spPr bwMode="auto">
              <a:xfrm>
                <a:off x="6049" y="300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3" name="Freeform 3058"/>
              <p:cNvSpPr/>
              <p:nvPr/>
            </p:nvSpPr>
            <p:spPr bwMode="auto">
              <a:xfrm>
                <a:off x="6049" y="300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0 h 1"/>
                  <a:gd name="T14" fmla="*/ 0 w 2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4" name="Freeform 3059"/>
              <p:cNvSpPr/>
              <p:nvPr/>
            </p:nvSpPr>
            <p:spPr bwMode="auto">
              <a:xfrm>
                <a:off x="5965" y="300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5" name="Freeform 3060"/>
              <p:cNvSpPr/>
              <p:nvPr/>
            </p:nvSpPr>
            <p:spPr bwMode="auto">
              <a:xfrm>
                <a:off x="5965" y="300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6" name="Freeform 3061"/>
              <p:cNvSpPr/>
              <p:nvPr/>
            </p:nvSpPr>
            <p:spPr bwMode="auto">
              <a:xfrm>
                <a:off x="6021" y="3011"/>
                <a:ext cx="28" cy="40"/>
              </a:xfrm>
              <a:custGeom>
                <a:avLst/>
                <a:gdLst>
                  <a:gd name="T0" fmla="*/ 23 w 26"/>
                  <a:gd name="T1" fmla="*/ 0 h 38"/>
                  <a:gd name="T2" fmla="*/ 0 w 26"/>
                  <a:gd name="T3" fmla="*/ 21 h 38"/>
                  <a:gd name="T4" fmla="*/ 26 w 26"/>
                  <a:gd name="T5" fmla="*/ 38 h 38"/>
                  <a:gd name="T6" fmla="*/ 26 w 26"/>
                  <a:gd name="T7" fmla="*/ 1 h 38"/>
                  <a:gd name="T8" fmla="*/ 23 w 26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8">
                    <a:moveTo>
                      <a:pt x="23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4" y="1"/>
                      <a:pt x="2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7" name="Freeform 3062"/>
              <p:cNvSpPr/>
              <p:nvPr/>
            </p:nvSpPr>
            <p:spPr bwMode="auto">
              <a:xfrm>
                <a:off x="6046" y="3008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3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8" name="Freeform 3063"/>
              <p:cNvSpPr/>
              <p:nvPr/>
            </p:nvSpPr>
            <p:spPr bwMode="auto">
              <a:xfrm>
                <a:off x="6020" y="3006"/>
                <a:ext cx="29" cy="27"/>
              </a:xfrm>
              <a:custGeom>
                <a:avLst/>
                <a:gdLst>
                  <a:gd name="T0" fmla="*/ 29 w 29"/>
                  <a:gd name="T1" fmla="*/ 0 h 27"/>
                  <a:gd name="T2" fmla="*/ 0 w 29"/>
                  <a:gd name="T3" fmla="*/ 27 h 27"/>
                  <a:gd name="T4" fmla="*/ 1 w 29"/>
                  <a:gd name="T5" fmla="*/ 27 h 27"/>
                  <a:gd name="T6" fmla="*/ 26 w 29"/>
                  <a:gd name="T7" fmla="*/ 5 h 27"/>
                  <a:gd name="T8" fmla="*/ 29 w 29"/>
                  <a:gd name="T9" fmla="*/ 2 h 27"/>
                  <a:gd name="T10" fmla="*/ 29 w 29"/>
                  <a:gd name="T11" fmla="*/ 0 h 27"/>
                  <a:gd name="T12" fmla="*/ 29 w 29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7">
                    <a:moveTo>
                      <a:pt x="29" y="0"/>
                    </a:moveTo>
                    <a:lnTo>
                      <a:pt x="0" y="27"/>
                    </a:lnTo>
                    <a:lnTo>
                      <a:pt x="1" y="27"/>
                    </a:lnTo>
                    <a:lnTo>
                      <a:pt x="26" y="5"/>
                    </a:lnTo>
                    <a:lnTo>
                      <a:pt x="29" y="2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9" name="Freeform 3064"/>
              <p:cNvSpPr/>
              <p:nvPr/>
            </p:nvSpPr>
            <p:spPr bwMode="auto">
              <a:xfrm>
                <a:off x="6020" y="3006"/>
                <a:ext cx="29" cy="27"/>
              </a:xfrm>
              <a:custGeom>
                <a:avLst/>
                <a:gdLst>
                  <a:gd name="T0" fmla="*/ 29 w 29"/>
                  <a:gd name="T1" fmla="*/ 0 h 27"/>
                  <a:gd name="T2" fmla="*/ 0 w 29"/>
                  <a:gd name="T3" fmla="*/ 27 h 27"/>
                  <a:gd name="T4" fmla="*/ 1 w 29"/>
                  <a:gd name="T5" fmla="*/ 27 h 27"/>
                  <a:gd name="T6" fmla="*/ 26 w 29"/>
                  <a:gd name="T7" fmla="*/ 5 h 27"/>
                  <a:gd name="T8" fmla="*/ 29 w 29"/>
                  <a:gd name="T9" fmla="*/ 2 h 27"/>
                  <a:gd name="T10" fmla="*/ 29 w 29"/>
                  <a:gd name="T11" fmla="*/ 0 h 27"/>
                  <a:gd name="T12" fmla="*/ 29 w 29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7">
                    <a:moveTo>
                      <a:pt x="29" y="0"/>
                    </a:moveTo>
                    <a:lnTo>
                      <a:pt x="0" y="27"/>
                    </a:lnTo>
                    <a:lnTo>
                      <a:pt x="1" y="27"/>
                    </a:lnTo>
                    <a:lnTo>
                      <a:pt x="26" y="5"/>
                    </a:lnTo>
                    <a:lnTo>
                      <a:pt x="29" y="2"/>
                    </a:lnTo>
                    <a:lnTo>
                      <a:pt x="29" y="0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0" name="Freeform 3065"/>
              <p:cNvSpPr>
                <a:spLocks noEditPoints="1"/>
              </p:cNvSpPr>
              <p:nvPr/>
            </p:nvSpPr>
            <p:spPr bwMode="auto">
              <a:xfrm>
                <a:off x="6019" y="3006"/>
                <a:ext cx="30" cy="47"/>
              </a:xfrm>
              <a:custGeom>
                <a:avLst/>
                <a:gdLst>
                  <a:gd name="T0" fmla="*/ 1 w 30"/>
                  <a:gd name="T1" fmla="*/ 27 h 47"/>
                  <a:gd name="T2" fmla="*/ 0 w 30"/>
                  <a:gd name="T3" fmla="*/ 28 h 47"/>
                  <a:gd name="T4" fmla="*/ 30 w 30"/>
                  <a:gd name="T5" fmla="*/ 47 h 47"/>
                  <a:gd name="T6" fmla="*/ 30 w 30"/>
                  <a:gd name="T7" fmla="*/ 45 h 47"/>
                  <a:gd name="T8" fmla="*/ 2 w 30"/>
                  <a:gd name="T9" fmla="*/ 27 h 47"/>
                  <a:gd name="T10" fmla="*/ 1 w 30"/>
                  <a:gd name="T11" fmla="*/ 27 h 47"/>
                  <a:gd name="T12" fmla="*/ 30 w 30"/>
                  <a:gd name="T13" fmla="*/ 0 h 47"/>
                  <a:gd name="T14" fmla="*/ 30 w 30"/>
                  <a:gd name="T15" fmla="*/ 0 h 47"/>
                  <a:gd name="T16" fmla="*/ 30 w 30"/>
                  <a:gd name="T17" fmla="*/ 0 h 47"/>
                  <a:gd name="T18" fmla="*/ 30 w 30"/>
                  <a:gd name="T1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7">
                    <a:moveTo>
                      <a:pt x="1" y="27"/>
                    </a:moveTo>
                    <a:lnTo>
                      <a:pt x="0" y="28"/>
                    </a:lnTo>
                    <a:lnTo>
                      <a:pt x="30" y="47"/>
                    </a:lnTo>
                    <a:lnTo>
                      <a:pt x="30" y="45"/>
                    </a:lnTo>
                    <a:lnTo>
                      <a:pt x="2" y="27"/>
                    </a:lnTo>
                    <a:lnTo>
                      <a:pt x="1" y="27"/>
                    </a:lnTo>
                    <a:close/>
                    <a:moveTo>
                      <a:pt x="30" y="0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1" name="Freeform 3066"/>
              <p:cNvSpPr>
                <a:spLocks noEditPoints="1"/>
              </p:cNvSpPr>
              <p:nvPr/>
            </p:nvSpPr>
            <p:spPr bwMode="auto">
              <a:xfrm>
                <a:off x="6019" y="3006"/>
                <a:ext cx="30" cy="47"/>
              </a:xfrm>
              <a:custGeom>
                <a:avLst/>
                <a:gdLst>
                  <a:gd name="T0" fmla="*/ 1 w 30"/>
                  <a:gd name="T1" fmla="*/ 27 h 47"/>
                  <a:gd name="T2" fmla="*/ 0 w 30"/>
                  <a:gd name="T3" fmla="*/ 28 h 47"/>
                  <a:gd name="T4" fmla="*/ 30 w 30"/>
                  <a:gd name="T5" fmla="*/ 47 h 47"/>
                  <a:gd name="T6" fmla="*/ 30 w 30"/>
                  <a:gd name="T7" fmla="*/ 45 h 47"/>
                  <a:gd name="T8" fmla="*/ 2 w 30"/>
                  <a:gd name="T9" fmla="*/ 27 h 47"/>
                  <a:gd name="T10" fmla="*/ 1 w 30"/>
                  <a:gd name="T11" fmla="*/ 27 h 47"/>
                  <a:gd name="T12" fmla="*/ 30 w 30"/>
                  <a:gd name="T13" fmla="*/ 0 h 47"/>
                  <a:gd name="T14" fmla="*/ 30 w 30"/>
                  <a:gd name="T15" fmla="*/ 0 h 47"/>
                  <a:gd name="T16" fmla="*/ 30 w 30"/>
                  <a:gd name="T17" fmla="*/ 0 h 47"/>
                  <a:gd name="T18" fmla="*/ 30 w 30"/>
                  <a:gd name="T1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7">
                    <a:moveTo>
                      <a:pt x="1" y="27"/>
                    </a:moveTo>
                    <a:lnTo>
                      <a:pt x="0" y="28"/>
                    </a:lnTo>
                    <a:lnTo>
                      <a:pt x="30" y="47"/>
                    </a:lnTo>
                    <a:lnTo>
                      <a:pt x="30" y="45"/>
                    </a:lnTo>
                    <a:lnTo>
                      <a:pt x="2" y="27"/>
                    </a:lnTo>
                    <a:lnTo>
                      <a:pt x="1" y="27"/>
                    </a:lnTo>
                    <a:moveTo>
                      <a:pt x="30" y="0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2" name="Freeform 3067"/>
              <p:cNvSpPr/>
              <p:nvPr/>
            </p:nvSpPr>
            <p:spPr bwMode="auto">
              <a:xfrm>
                <a:off x="6049" y="3006"/>
                <a:ext cx="2" cy="48"/>
              </a:xfrm>
              <a:custGeom>
                <a:avLst/>
                <a:gdLst>
                  <a:gd name="T0" fmla="*/ 1 w 2"/>
                  <a:gd name="T1" fmla="*/ 0 h 48"/>
                  <a:gd name="T2" fmla="*/ 0 w 2"/>
                  <a:gd name="T3" fmla="*/ 0 h 48"/>
                  <a:gd name="T4" fmla="*/ 0 w 2"/>
                  <a:gd name="T5" fmla="*/ 0 h 48"/>
                  <a:gd name="T6" fmla="*/ 0 w 2"/>
                  <a:gd name="T7" fmla="*/ 2 h 48"/>
                  <a:gd name="T8" fmla="*/ 0 w 2"/>
                  <a:gd name="T9" fmla="*/ 6 h 48"/>
                  <a:gd name="T10" fmla="*/ 0 w 2"/>
                  <a:gd name="T11" fmla="*/ 45 h 48"/>
                  <a:gd name="T12" fmla="*/ 0 w 2"/>
                  <a:gd name="T13" fmla="*/ 47 h 48"/>
                  <a:gd name="T14" fmla="*/ 2 w 2"/>
                  <a:gd name="T15" fmla="*/ 48 h 48"/>
                  <a:gd name="T16" fmla="*/ 2 w 2"/>
                  <a:gd name="T17" fmla="*/ 1 h 48"/>
                  <a:gd name="T18" fmla="*/ 1 w 2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8">
                    <a:moveTo>
                      <a:pt x="1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2" y="48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3" name="Freeform 3068"/>
              <p:cNvSpPr/>
              <p:nvPr/>
            </p:nvSpPr>
            <p:spPr bwMode="auto">
              <a:xfrm>
                <a:off x="6049" y="3006"/>
                <a:ext cx="2" cy="48"/>
              </a:xfrm>
              <a:custGeom>
                <a:avLst/>
                <a:gdLst>
                  <a:gd name="T0" fmla="*/ 1 w 2"/>
                  <a:gd name="T1" fmla="*/ 0 h 48"/>
                  <a:gd name="T2" fmla="*/ 0 w 2"/>
                  <a:gd name="T3" fmla="*/ 0 h 48"/>
                  <a:gd name="T4" fmla="*/ 0 w 2"/>
                  <a:gd name="T5" fmla="*/ 0 h 48"/>
                  <a:gd name="T6" fmla="*/ 0 w 2"/>
                  <a:gd name="T7" fmla="*/ 2 h 48"/>
                  <a:gd name="T8" fmla="*/ 0 w 2"/>
                  <a:gd name="T9" fmla="*/ 6 h 48"/>
                  <a:gd name="T10" fmla="*/ 0 w 2"/>
                  <a:gd name="T11" fmla="*/ 45 h 48"/>
                  <a:gd name="T12" fmla="*/ 0 w 2"/>
                  <a:gd name="T13" fmla="*/ 47 h 48"/>
                  <a:gd name="T14" fmla="*/ 2 w 2"/>
                  <a:gd name="T15" fmla="*/ 48 h 48"/>
                  <a:gd name="T16" fmla="*/ 2 w 2"/>
                  <a:gd name="T17" fmla="*/ 1 h 48"/>
                  <a:gd name="T18" fmla="*/ 1 w 2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8">
                    <a:moveTo>
                      <a:pt x="1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2" y="48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4" name="Freeform 3069"/>
              <p:cNvSpPr/>
              <p:nvPr/>
            </p:nvSpPr>
            <p:spPr bwMode="auto">
              <a:xfrm>
                <a:off x="6050" y="300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5" name="Freeform 3070"/>
              <p:cNvSpPr/>
              <p:nvPr/>
            </p:nvSpPr>
            <p:spPr bwMode="auto">
              <a:xfrm>
                <a:off x="6050" y="300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6" name="Freeform 3071"/>
              <p:cNvSpPr>
                <a:spLocks noEditPoints="1"/>
              </p:cNvSpPr>
              <p:nvPr/>
            </p:nvSpPr>
            <p:spPr bwMode="auto">
              <a:xfrm>
                <a:off x="5635" y="3306"/>
                <a:ext cx="50" cy="139"/>
              </a:xfrm>
              <a:custGeom>
                <a:avLst/>
                <a:gdLst>
                  <a:gd name="T0" fmla="*/ 35 w 47"/>
                  <a:gd name="T1" fmla="*/ 91 h 132"/>
                  <a:gd name="T2" fmla="*/ 5 w 47"/>
                  <a:gd name="T3" fmla="*/ 124 h 132"/>
                  <a:gd name="T4" fmla="*/ 5 w 47"/>
                  <a:gd name="T5" fmla="*/ 124 h 132"/>
                  <a:gd name="T6" fmla="*/ 10 w 47"/>
                  <a:gd name="T7" fmla="*/ 128 h 132"/>
                  <a:gd name="T8" fmla="*/ 43 w 47"/>
                  <a:gd name="T9" fmla="*/ 132 h 132"/>
                  <a:gd name="T10" fmla="*/ 47 w 47"/>
                  <a:gd name="T11" fmla="*/ 127 h 132"/>
                  <a:gd name="T12" fmla="*/ 35 w 47"/>
                  <a:gd name="T13" fmla="*/ 91 h 132"/>
                  <a:gd name="T14" fmla="*/ 5 w 47"/>
                  <a:gd name="T15" fmla="*/ 0 h 132"/>
                  <a:gd name="T16" fmla="*/ 1 w 47"/>
                  <a:gd name="T17" fmla="*/ 101 h 132"/>
                  <a:gd name="T18" fmla="*/ 0 w 47"/>
                  <a:gd name="T19" fmla="*/ 122 h 132"/>
                  <a:gd name="T20" fmla="*/ 2 w 47"/>
                  <a:gd name="T21" fmla="*/ 123 h 132"/>
                  <a:gd name="T22" fmla="*/ 34 w 47"/>
                  <a:gd name="T23" fmla="*/ 88 h 132"/>
                  <a:gd name="T24" fmla="*/ 5 w 47"/>
                  <a:gd name="T25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132">
                    <a:moveTo>
                      <a:pt x="35" y="91"/>
                    </a:moveTo>
                    <a:cubicBezTo>
                      <a:pt x="5" y="124"/>
                      <a:pt x="5" y="124"/>
                      <a:pt x="5" y="124"/>
                    </a:cubicBezTo>
                    <a:cubicBezTo>
                      <a:pt x="5" y="124"/>
                      <a:pt x="5" y="124"/>
                      <a:pt x="5" y="124"/>
                    </a:cubicBezTo>
                    <a:cubicBezTo>
                      <a:pt x="8" y="124"/>
                      <a:pt x="9" y="126"/>
                      <a:pt x="10" y="128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4" y="130"/>
                      <a:pt x="45" y="128"/>
                      <a:pt x="47" y="127"/>
                    </a:cubicBezTo>
                    <a:cubicBezTo>
                      <a:pt x="35" y="91"/>
                      <a:pt x="35" y="91"/>
                      <a:pt x="35" y="91"/>
                    </a:cubicBezTo>
                    <a:moveTo>
                      <a:pt x="5" y="0"/>
                    </a:moveTo>
                    <a:cubicBezTo>
                      <a:pt x="1" y="101"/>
                      <a:pt x="1" y="101"/>
                      <a:pt x="1" y="101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1" y="122"/>
                      <a:pt x="1" y="123"/>
                      <a:pt x="2" y="123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7" name="Freeform 3072"/>
              <p:cNvSpPr/>
              <p:nvPr/>
            </p:nvSpPr>
            <p:spPr bwMode="auto">
              <a:xfrm>
                <a:off x="5681" y="3440"/>
                <a:ext cx="6" cy="5"/>
              </a:xfrm>
              <a:custGeom>
                <a:avLst/>
                <a:gdLst>
                  <a:gd name="T0" fmla="*/ 4 w 6"/>
                  <a:gd name="T1" fmla="*/ 0 h 5"/>
                  <a:gd name="T2" fmla="*/ 0 w 6"/>
                  <a:gd name="T3" fmla="*/ 5 h 5"/>
                  <a:gd name="T4" fmla="*/ 6 w 6"/>
                  <a:gd name="T5" fmla="*/ 5 h 5"/>
                  <a:gd name="T6" fmla="*/ 4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2" y="1"/>
                      <a:pt x="1" y="3"/>
                      <a:pt x="0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8" name="Freeform 3073"/>
              <p:cNvSpPr/>
              <p:nvPr/>
            </p:nvSpPr>
            <p:spPr bwMode="auto">
              <a:xfrm>
                <a:off x="5640" y="3436"/>
                <a:ext cx="6" cy="5"/>
              </a:xfrm>
              <a:custGeom>
                <a:avLst/>
                <a:gdLst>
                  <a:gd name="T0" fmla="*/ 1 w 6"/>
                  <a:gd name="T1" fmla="*/ 0 h 4"/>
                  <a:gd name="T2" fmla="*/ 1 w 6"/>
                  <a:gd name="T3" fmla="*/ 0 h 4"/>
                  <a:gd name="T4" fmla="*/ 0 w 6"/>
                  <a:gd name="T5" fmla="*/ 1 h 4"/>
                  <a:gd name="T6" fmla="*/ 1 w 6"/>
                  <a:gd name="T7" fmla="*/ 4 h 4"/>
                  <a:gd name="T8" fmla="*/ 6 w 6"/>
                  <a:gd name="T9" fmla="*/ 4 h 4"/>
                  <a:gd name="T10" fmla="*/ 1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2"/>
                      <a:pt x="4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9" name="Freeform 3074"/>
              <p:cNvSpPr>
                <a:spLocks noEditPoints="1"/>
              </p:cNvSpPr>
              <p:nvPr/>
            </p:nvSpPr>
            <p:spPr bwMode="auto">
              <a:xfrm>
                <a:off x="5635" y="3434"/>
                <a:ext cx="6" cy="7"/>
              </a:xfrm>
              <a:custGeom>
                <a:avLst/>
                <a:gdLst>
                  <a:gd name="T0" fmla="*/ 4 w 5"/>
                  <a:gd name="T1" fmla="*/ 3 h 6"/>
                  <a:gd name="T2" fmla="*/ 2 w 5"/>
                  <a:gd name="T3" fmla="*/ 5 h 6"/>
                  <a:gd name="T4" fmla="*/ 5 w 5"/>
                  <a:gd name="T5" fmla="*/ 6 h 6"/>
                  <a:gd name="T6" fmla="*/ 4 w 5"/>
                  <a:gd name="T7" fmla="*/ 3 h 6"/>
                  <a:gd name="T8" fmla="*/ 0 w 5"/>
                  <a:gd name="T9" fmla="*/ 0 h 6"/>
                  <a:gd name="T10" fmla="*/ 0 w 5"/>
                  <a:gd name="T11" fmla="*/ 3 h 6"/>
                  <a:gd name="T12" fmla="*/ 2 w 5"/>
                  <a:gd name="T13" fmla="*/ 1 h 6"/>
                  <a:gd name="T14" fmla="*/ 0 w 5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6">
                    <a:moveTo>
                      <a:pt x="4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4"/>
                      <a:pt x="4" y="3"/>
                    </a:cubicBezTo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0" name="Freeform 3075"/>
              <p:cNvSpPr>
                <a:spLocks noEditPoints="1"/>
              </p:cNvSpPr>
              <p:nvPr/>
            </p:nvSpPr>
            <p:spPr bwMode="auto">
              <a:xfrm>
                <a:off x="5635" y="3301"/>
                <a:ext cx="54" cy="146"/>
              </a:xfrm>
              <a:custGeom>
                <a:avLst/>
                <a:gdLst>
                  <a:gd name="T0" fmla="*/ 1 w 51"/>
                  <a:gd name="T1" fmla="*/ 105 h 138"/>
                  <a:gd name="T2" fmla="*/ 0 w 51"/>
                  <a:gd name="T3" fmla="*/ 129 h 138"/>
                  <a:gd name="T4" fmla="*/ 0 w 51"/>
                  <a:gd name="T5" fmla="*/ 126 h 138"/>
                  <a:gd name="T6" fmla="*/ 1 w 51"/>
                  <a:gd name="T7" fmla="*/ 105 h 138"/>
                  <a:gd name="T8" fmla="*/ 36 w 51"/>
                  <a:gd name="T9" fmla="*/ 94 h 138"/>
                  <a:gd name="T10" fmla="*/ 35 w 51"/>
                  <a:gd name="T11" fmla="*/ 95 h 138"/>
                  <a:gd name="T12" fmla="*/ 47 w 51"/>
                  <a:gd name="T13" fmla="*/ 131 h 138"/>
                  <a:gd name="T14" fmla="*/ 49 w 51"/>
                  <a:gd name="T15" fmla="*/ 136 h 138"/>
                  <a:gd name="T16" fmla="*/ 43 w 51"/>
                  <a:gd name="T17" fmla="*/ 136 h 138"/>
                  <a:gd name="T18" fmla="*/ 10 w 51"/>
                  <a:gd name="T19" fmla="*/ 132 h 138"/>
                  <a:gd name="T20" fmla="*/ 5 w 51"/>
                  <a:gd name="T21" fmla="*/ 132 h 138"/>
                  <a:gd name="T22" fmla="*/ 2 w 51"/>
                  <a:gd name="T23" fmla="*/ 131 h 138"/>
                  <a:gd name="T24" fmla="*/ 0 w 51"/>
                  <a:gd name="T25" fmla="*/ 133 h 138"/>
                  <a:gd name="T26" fmla="*/ 50 w 51"/>
                  <a:gd name="T27" fmla="*/ 138 h 138"/>
                  <a:gd name="T28" fmla="*/ 50 w 51"/>
                  <a:gd name="T29" fmla="*/ 137 h 138"/>
                  <a:gd name="T30" fmla="*/ 51 w 51"/>
                  <a:gd name="T31" fmla="*/ 137 h 138"/>
                  <a:gd name="T32" fmla="*/ 36 w 51"/>
                  <a:gd name="T33" fmla="*/ 94 h 138"/>
                  <a:gd name="T34" fmla="*/ 5 w 51"/>
                  <a:gd name="T35" fmla="*/ 0 h 138"/>
                  <a:gd name="T36" fmla="*/ 5 w 51"/>
                  <a:gd name="T37" fmla="*/ 4 h 138"/>
                  <a:gd name="T38" fmla="*/ 34 w 51"/>
                  <a:gd name="T39" fmla="*/ 92 h 138"/>
                  <a:gd name="T40" fmla="*/ 35 w 51"/>
                  <a:gd name="T41" fmla="*/ 90 h 138"/>
                  <a:gd name="T42" fmla="*/ 5 w 51"/>
                  <a:gd name="T43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138">
                    <a:moveTo>
                      <a:pt x="1" y="105"/>
                    </a:move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1" y="105"/>
                      <a:pt x="1" y="105"/>
                      <a:pt x="1" y="105"/>
                    </a:cubicBezTo>
                    <a:moveTo>
                      <a:pt x="36" y="94"/>
                    </a:moveTo>
                    <a:cubicBezTo>
                      <a:pt x="35" y="95"/>
                      <a:pt x="35" y="95"/>
                      <a:pt x="35" y="95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10" y="132"/>
                      <a:pt x="10" y="132"/>
                      <a:pt x="10" y="132"/>
                    </a:cubicBezTo>
                    <a:cubicBezTo>
                      <a:pt x="5" y="132"/>
                      <a:pt x="5" y="132"/>
                      <a:pt x="5" y="132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50" y="138"/>
                      <a:pt x="50" y="138"/>
                      <a:pt x="50" y="138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36" y="94"/>
                      <a:pt x="36" y="94"/>
                      <a:pt x="36" y="94"/>
                    </a:cubicBezTo>
                    <a:moveTo>
                      <a:pt x="5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34" y="92"/>
                      <a:pt x="34" y="92"/>
                      <a:pt x="34" y="92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1" name="Freeform 3076"/>
              <p:cNvSpPr/>
              <p:nvPr/>
            </p:nvSpPr>
            <p:spPr bwMode="auto">
              <a:xfrm>
                <a:off x="5634" y="3297"/>
                <a:ext cx="39" cy="145"/>
              </a:xfrm>
              <a:custGeom>
                <a:avLst/>
                <a:gdLst>
                  <a:gd name="T0" fmla="*/ 4 w 37"/>
                  <a:gd name="T1" fmla="*/ 0 h 137"/>
                  <a:gd name="T2" fmla="*/ 0 w 37"/>
                  <a:gd name="T3" fmla="*/ 135 h 137"/>
                  <a:gd name="T4" fmla="*/ 0 w 37"/>
                  <a:gd name="T5" fmla="*/ 135 h 137"/>
                  <a:gd name="T6" fmla="*/ 1 w 37"/>
                  <a:gd name="T7" fmla="*/ 137 h 137"/>
                  <a:gd name="T8" fmla="*/ 1 w 37"/>
                  <a:gd name="T9" fmla="*/ 137 h 137"/>
                  <a:gd name="T10" fmla="*/ 3 w 37"/>
                  <a:gd name="T11" fmla="*/ 135 h 137"/>
                  <a:gd name="T12" fmla="*/ 5 w 37"/>
                  <a:gd name="T13" fmla="*/ 133 h 137"/>
                  <a:gd name="T14" fmla="*/ 6 w 37"/>
                  <a:gd name="T15" fmla="*/ 132 h 137"/>
                  <a:gd name="T16" fmla="*/ 36 w 37"/>
                  <a:gd name="T17" fmla="*/ 99 h 137"/>
                  <a:gd name="T18" fmla="*/ 37 w 37"/>
                  <a:gd name="T19" fmla="*/ 98 h 137"/>
                  <a:gd name="T20" fmla="*/ 36 w 37"/>
                  <a:gd name="T21" fmla="*/ 94 h 137"/>
                  <a:gd name="T22" fmla="*/ 35 w 37"/>
                  <a:gd name="T23" fmla="*/ 96 h 137"/>
                  <a:gd name="T24" fmla="*/ 3 w 37"/>
                  <a:gd name="T25" fmla="*/ 131 h 137"/>
                  <a:gd name="T26" fmla="*/ 1 w 37"/>
                  <a:gd name="T27" fmla="*/ 133 h 137"/>
                  <a:gd name="T28" fmla="*/ 2 w 37"/>
                  <a:gd name="T29" fmla="*/ 109 h 137"/>
                  <a:gd name="T30" fmla="*/ 6 w 37"/>
                  <a:gd name="T31" fmla="*/ 8 h 137"/>
                  <a:gd name="T32" fmla="*/ 6 w 37"/>
                  <a:gd name="T33" fmla="*/ 4 h 137"/>
                  <a:gd name="T34" fmla="*/ 4 w 37"/>
                  <a:gd name="T35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137">
                    <a:moveTo>
                      <a:pt x="4" y="0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1" y="135"/>
                      <a:pt x="1" y="136"/>
                      <a:pt x="1" y="137"/>
                    </a:cubicBezTo>
                    <a:cubicBezTo>
                      <a:pt x="1" y="137"/>
                      <a:pt x="1" y="137"/>
                      <a:pt x="1" y="137"/>
                    </a:cubicBezTo>
                    <a:cubicBezTo>
                      <a:pt x="3" y="135"/>
                      <a:pt x="3" y="135"/>
                      <a:pt x="3" y="135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6" y="132"/>
                      <a:pt x="6" y="132"/>
                      <a:pt x="6" y="132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2" y="109"/>
                      <a:pt x="2" y="109"/>
                      <a:pt x="2" y="10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2" name="Freeform 3077"/>
              <p:cNvSpPr/>
              <p:nvPr/>
            </p:nvSpPr>
            <p:spPr bwMode="auto">
              <a:xfrm>
                <a:off x="5688" y="3446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3" name="Freeform 3078"/>
              <p:cNvSpPr/>
              <p:nvPr/>
            </p:nvSpPr>
            <p:spPr bwMode="auto">
              <a:xfrm>
                <a:off x="5633" y="3440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4" name="Freeform 3079"/>
              <p:cNvSpPr/>
              <p:nvPr/>
            </p:nvSpPr>
            <p:spPr bwMode="auto">
              <a:xfrm>
                <a:off x="6278" y="3149"/>
                <a:ext cx="57" cy="127"/>
              </a:xfrm>
              <a:custGeom>
                <a:avLst/>
                <a:gdLst>
                  <a:gd name="T0" fmla="*/ 0 w 54"/>
                  <a:gd name="T1" fmla="*/ 0 h 120"/>
                  <a:gd name="T2" fmla="*/ 38 w 54"/>
                  <a:gd name="T3" fmla="*/ 120 h 120"/>
                  <a:gd name="T4" fmla="*/ 40 w 54"/>
                  <a:gd name="T5" fmla="*/ 120 h 120"/>
                  <a:gd name="T6" fmla="*/ 41 w 54"/>
                  <a:gd name="T7" fmla="*/ 120 h 120"/>
                  <a:gd name="T8" fmla="*/ 54 w 54"/>
                  <a:gd name="T9" fmla="*/ 78 h 120"/>
                  <a:gd name="T10" fmla="*/ 49 w 54"/>
                  <a:gd name="T11" fmla="*/ 71 h 120"/>
                  <a:gd name="T12" fmla="*/ 52 w 54"/>
                  <a:gd name="T13" fmla="*/ 65 h 120"/>
                  <a:gd name="T14" fmla="*/ 46 w 54"/>
                  <a:gd name="T15" fmla="*/ 57 h 120"/>
                  <a:gd name="T16" fmla="*/ 44 w 54"/>
                  <a:gd name="T17" fmla="*/ 58 h 120"/>
                  <a:gd name="T18" fmla="*/ 40 w 54"/>
                  <a:gd name="T19" fmla="*/ 55 h 120"/>
                  <a:gd name="T20" fmla="*/ 42 w 54"/>
                  <a:gd name="T21" fmla="*/ 52 h 120"/>
                  <a:gd name="T22" fmla="*/ 0 w 54"/>
                  <a:gd name="T23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cubicBezTo>
                      <a:pt x="38" y="120"/>
                      <a:pt x="38" y="120"/>
                      <a:pt x="38" y="120"/>
                    </a:cubicBezTo>
                    <a:cubicBezTo>
                      <a:pt x="39" y="120"/>
                      <a:pt x="39" y="120"/>
                      <a:pt x="40" y="120"/>
                    </a:cubicBezTo>
                    <a:cubicBezTo>
                      <a:pt x="40" y="120"/>
                      <a:pt x="40" y="120"/>
                      <a:pt x="41" y="120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1" y="77"/>
                      <a:pt x="49" y="74"/>
                      <a:pt x="49" y="71"/>
                    </a:cubicBezTo>
                    <a:cubicBezTo>
                      <a:pt x="49" y="68"/>
                      <a:pt x="50" y="66"/>
                      <a:pt x="52" y="65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5" y="58"/>
                      <a:pt x="45" y="58"/>
                      <a:pt x="44" y="58"/>
                    </a:cubicBezTo>
                    <a:cubicBezTo>
                      <a:pt x="42" y="58"/>
                      <a:pt x="40" y="57"/>
                      <a:pt x="40" y="55"/>
                    </a:cubicBezTo>
                    <a:cubicBezTo>
                      <a:pt x="40" y="54"/>
                      <a:pt x="41" y="53"/>
                      <a:pt x="42" y="5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5" name="Freeform 3080"/>
              <p:cNvSpPr/>
              <p:nvPr/>
            </p:nvSpPr>
            <p:spPr bwMode="auto">
              <a:xfrm>
                <a:off x="6320" y="3204"/>
                <a:ext cx="7" cy="7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3 h 6"/>
                  <a:gd name="T4" fmla="*/ 4 w 6"/>
                  <a:gd name="T5" fmla="*/ 6 h 6"/>
                  <a:gd name="T6" fmla="*/ 6 w 6"/>
                  <a:gd name="T7" fmla="*/ 5 h 6"/>
                  <a:gd name="T8" fmla="*/ 2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ubicBezTo>
                      <a:pt x="5" y="6"/>
                      <a:pt x="5" y="6"/>
                      <a:pt x="6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6" name="Freeform 3081"/>
              <p:cNvSpPr/>
              <p:nvPr/>
            </p:nvSpPr>
            <p:spPr bwMode="auto">
              <a:xfrm>
                <a:off x="6318" y="3276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0 h 4"/>
                  <a:gd name="T4" fmla="*/ 2 w 3"/>
                  <a:gd name="T5" fmla="*/ 4 h 4"/>
                  <a:gd name="T6" fmla="*/ 3 w 3"/>
                  <a:gd name="T7" fmla="*/ 0 h 4"/>
                  <a:gd name="T8" fmla="*/ 2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7" name="Freeform 3082"/>
              <p:cNvSpPr/>
              <p:nvPr/>
            </p:nvSpPr>
            <p:spPr bwMode="auto">
              <a:xfrm>
                <a:off x="6330" y="3218"/>
                <a:ext cx="8" cy="14"/>
              </a:xfrm>
              <a:custGeom>
                <a:avLst/>
                <a:gdLst>
                  <a:gd name="T0" fmla="*/ 3 w 8"/>
                  <a:gd name="T1" fmla="*/ 0 h 13"/>
                  <a:gd name="T2" fmla="*/ 0 w 8"/>
                  <a:gd name="T3" fmla="*/ 6 h 13"/>
                  <a:gd name="T4" fmla="*/ 5 w 8"/>
                  <a:gd name="T5" fmla="*/ 13 h 13"/>
                  <a:gd name="T6" fmla="*/ 8 w 8"/>
                  <a:gd name="T7" fmla="*/ 6 h 13"/>
                  <a:gd name="T8" fmla="*/ 3 w 8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3" y="0"/>
                    </a:moveTo>
                    <a:cubicBezTo>
                      <a:pt x="1" y="1"/>
                      <a:pt x="0" y="3"/>
                      <a:pt x="0" y="6"/>
                    </a:cubicBezTo>
                    <a:cubicBezTo>
                      <a:pt x="0" y="9"/>
                      <a:pt x="2" y="12"/>
                      <a:pt x="5" y="1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8" name="Freeform 3083"/>
              <p:cNvSpPr>
                <a:spLocks noEditPoints="1"/>
              </p:cNvSpPr>
              <p:nvPr/>
            </p:nvSpPr>
            <p:spPr bwMode="auto">
              <a:xfrm>
                <a:off x="6275" y="3142"/>
                <a:ext cx="64" cy="142"/>
              </a:xfrm>
              <a:custGeom>
                <a:avLst/>
                <a:gdLst>
                  <a:gd name="T0" fmla="*/ 41 w 61"/>
                  <a:gd name="T1" fmla="*/ 127 h 135"/>
                  <a:gd name="T2" fmla="*/ 3 w 61"/>
                  <a:gd name="T3" fmla="*/ 7 h 135"/>
                  <a:gd name="T4" fmla="*/ 45 w 61"/>
                  <a:gd name="T5" fmla="*/ 59 h 135"/>
                  <a:gd name="T6" fmla="*/ 49 w 61"/>
                  <a:gd name="T7" fmla="*/ 64 h 135"/>
                  <a:gd name="T8" fmla="*/ 55 w 61"/>
                  <a:gd name="T9" fmla="*/ 72 h 135"/>
                  <a:gd name="T10" fmla="*/ 60 w 61"/>
                  <a:gd name="T11" fmla="*/ 78 h 135"/>
                  <a:gd name="T12" fmla="*/ 57 w 61"/>
                  <a:gd name="T13" fmla="*/ 85 h 135"/>
                  <a:gd name="T14" fmla="*/ 44 w 61"/>
                  <a:gd name="T15" fmla="*/ 127 h 135"/>
                  <a:gd name="T16" fmla="*/ 43 w 61"/>
                  <a:gd name="T17" fmla="*/ 131 h 135"/>
                  <a:gd name="T18" fmla="*/ 41 w 61"/>
                  <a:gd name="T19" fmla="*/ 127 h 135"/>
                  <a:gd name="T20" fmla="*/ 0 w 61"/>
                  <a:gd name="T21" fmla="*/ 0 h 135"/>
                  <a:gd name="T22" fmla="*/ 0 w 61"/>
                  <a:gd name="T23" fmla="*/ 1 h 135"/>
                  <a:gd name="T24" fmla="*/ 42 w 61"/>
                  <a:gd name="T25" fmla="*/ 135 h 135"/>
                  <a:gd name="T26" fmla="*/ 43 w 61"/>
                  <a:gd name="T27" fmla="*/ 135 h 135"/>
                  <a:gd name="T28" fmla="*/ 43 w 61"/>
                  <a:gd name="T29" fmla="*/ 135 h 135"/>
                  <a:gd name="T30" fmla="*/ 61 w 61"/>
                  <a:gd name="T31" fmla="*/ 78 h 135"/>
                  <a:gd name="T32" fmla="*/ 0 w 61"/>
                  <a:gd name="T3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135">
                    <a:moveTo>
                      <a:pt x="41" y="12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44" y="127"/>
                      <a:pt x="44" y="127"/>
                      <a:pt x="44" y="127"/>
                    </a:cubicBezTo>
                    <a:cubicBezTo>
                      <a:pt x="43" y="131"/>
                      <a:pt x="43" y="131"/>
                      <a:pt x="43" y="131"/>
                    </a:cubicBezTo>
                    <a:cubicBezTo>
                      <a:pt x="41" y="127"/>
                      <a:pt x="41" y="127"/>
                      <a:pt x="41" y="127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2" y="135"/>
                      <a:pt x="42" y="135"/>
                      <a:pt x="42" y="135"/>
                    </a:cubicBezTo>
                    <a:cubicBezTo>
                      <a:pt x="42" y="135"/>
                      <a:pt x="42" y="135"/>
                      <a:pt x="43" y="135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9" name="Freeform 3084"/>
              <p:cNvSpPr/>
              <p:nvPr/>
            </p:nvSpPr>
            <p:spPr bwMode="auto">
              <a:xfrm>
                <a:off x="6275" y="314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0" name="Freeform 3085"/>
              <p:cNvSpPr/>
              <p:nvPr/>
            </p:nvSpPr>
            <p:spPr bwMode="auto">
              <a:xfrm>
                <a:off x="6274" y="314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1" name="Freeform 3086"/>
              <p:cNvSpPr/>
              <p:nvPr/>
            </p:nvSpPr>
            <p:spPr bwMode="auto">
              <a:xfrm>
                <a:off x="6319" y="328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2" name="Freeform 3087"/>
              <p:cNvSpPr/>
              <p:nvPr/>
            </p:nvSpPr>
            <p:spPr bwMode="auto">
              <a:xfrm>
                <a:off x="6210" y="3125"/>
                <a:ext cx="58" cy="64"/>
              </a:xfrm>
              <a:custGeom>
                <a:avLst/>
                <a:gdLst>
                  <a:gd name="T0" fmla="*/ 0 w 54"/>
                  <a:gd name="T1" fmla="*/ 0 h 61"/>
                  <a:gd name="T2" fmla="*/ 12 w 54"/>
                  <a:gd name="T3" fmla="*/ 60 h 61"/>
                  <a:gd name="T4" fmla="*/ 13 w 54"/>
                  <a:gd name="T5" fmla="*/ 60 h 61"/>
                  <a:gd name="T6" fmla="*/ 16 w 54"/>
                  <a:gd name="T7" fmla="*/ 61 h 61"/>
                  <a:gd name="T8" fmla="*/ 54 w 54"/>
                  <a:gd name="T9" fmla="*/ 20 h 61"/>
                  <a:gd name="T10" fmla="*/ 53 w 54"/>
                  <a:gd name="T11" fmla="*/ 15 h 61"/>
                  <a:gd name="T12" fmla="*/ 53 w 54"/>
                  <a:gd name="T13" fmla="*/ 15 h 61"/>
                  <a:gd name="T14" fmla="*/ 0 w 54"/>
                  <a:gd name="T1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61">
                    <a:moveTo>
                      <a:pt x="0" y="0"/>
                    </a:moveTo>
                    <a:cubicBezTo>
                      <a:pt x="12" y="60"/>
                      <a:pt x="12" y="60"/>
                      <a:pt x="12" y="60"/>
                    </a:cubicBezTo>
                    <a:cubicBezTo>
                      <a:pt x="12" y="60"/>
                      <a:pt x="13" y="60"/>
                      <a:pt x="13" y="60"/>
                    </a:cubicBezTo>
                    <a:cubicBezTo>
                      <a:pt x="14" y="60"/>
                      <a:pt x="15" y="60"/>
                      <a:pt x="16" y="6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3" y="18"/>
                      <a:pt x="53" y="17"/>
                      <a:pt x="53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3" name="Freeform 3088"/>
              <p:cNvSpPr/>
              <p:nvPr/>
            </p:nvSpPr>
            <p:spPr bwMode="auto">
              <a:xfrm>
                <a:off x="6223" y="3188"/>
                <a:ext cx="4" cy="5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0 h 4"/>
                  <a:gd name="T4" fmla="*/ 1 w 4"/>
                  <a:gd name="T5" fmla="*/ 4 h 4"/>
                  <a:gd name="T6" fmla="*/ 4 w 4"/>
                  <a:gd name="T7" fmla="*/ 1 h 4"/>
                  <a:gd name="T8" fmla="*/ 1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4" name="Freeform 3089"/>
              <p:cNvSpPr/>
              <p:nvPr/>
            </p:nvSpPr>
            <p:spPr bwMode="auto">
              <a:xfrm>
                <a:off x="6266" y="3141"/>
                <a:ext cx="5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4 w 4"/>
                  <a:gd name="T7" fmla="*/ 1 h 5"/>
                  <a:gd name="T8" fmla="*/ 0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1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5" name="Freeform 3090"/>
              <p:cNvSpPr/>
              <p:nvPr/>
            </p:nvSpPr>
            <p:spPr bwMode="auto">
              <a:xfrm>
                <a:off x="6208" y="3124"/>
                <a:ext cx="65" cy="71"/>
              </a:xfrm>
              <a:custGeom>
                <a:avLst/>
                <a:gdLst>
                  <a:gd name="T0" fmla="*/ 0 w 61"/>
                  <a:gd name="T1" fmla="*/ 0 h 67"/>
                  <a:gd name="T2" fmla="*/ 14 w 61"/>
                  <a:gd name="T3" fmla="*/ 67 h 67"/>
                  <a:gd name="T4" fmla="*/ 15 w 61"/>
                  <a:gd name="T5" fmla="*/ 67 h 67"/>
                  <a:gd name="T6" fmla="*/ 15 w 61"/>
                  <a:gd name="T7" fmla="*/ 67 h 67"/>
                  <a:gd name="T8" fmla="*/ 16 w 61"/>
                  <a:gd name="T9" fmla="*/ 67 h 67"/>
                  <a:gd name="T10" fmla="*/ 61 w 61"/>
                  <a:gd name="T11" fmla="*/ 17 h 67"/>
                  <a:gd name="T12" fmla="*/ 59 w 61"/>
                  <a:gd name="T13" fmla="*/ 17 h 67"/>
                  <a:gd name="T14" fmla="*/ 56 w 61"/>
                  <a:gd name="T15" fmla="*/ 21 h 67"/>
                  <a:gd name="T16" fmla="*/ 18 w 61"/>
                  <a:gd name="T17" fmla="*/ 62 h 67"/>
                  <a:gd name="T18" fmla="*/ 15 w 61"/>
                  <a:gd name="T19" fmla="*/ 65 h 67"/>
                  <a:gd name="T20" fmla="*/ 14 w 61"/>
                  <a:gd name="T21" fmla="*/ 61 h 67"/>
                  <a:gd name="T22" fmla="*/ 2 w 61"/>
                  <a:gd name="T23" fmla="*/ 1 h 67"/>
                  <a:gd name="T24" fmla="*/ 0 w 61"/>
                  <a:gd name="T2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7">
                    <a:moveTo>
                      <a:pt x="0" y="0"/>
                    </a:move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7"/>
                      <a:pt x="14" y="67"/>
                      <a:pt x="15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7"/>
                      <a:pt x="15" y="67"/>
                      <a:pt x="16" y="6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6" name="Freeform 3091"/>
              <p:cNvSpPr/>
              <p:nvPr/>
            </p:nvSpPr>
            <p:spPr bwMode="auto">
              <a:xfrm>
                <a:off x="6223" y="3195"/>
                <a:ext cx="2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  <a:gd name="T7" fmla="*/ 1 w 2"/>
                  <a:gd name="T8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7" name="Freeform 3092"/>
              <p:cNvSpPr/>
              <p:nvPr/>
            </p:nvSpPr>
            <p:spPr bwMode="auto">
              <a:xfrm>
                <a:off x="6223" y="3195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1 w 2"/>
                  <a:gd name="T9" fmla="*/ 0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8" name="Freeform 3093"/>
              <p:cNvSpPr/>
              <p:nvPr/>
            </p:nvSpPr>
            <p:spPr bwMode="auto">
              <a:xfrm>
                <a:off x="6208" y="3123"/>
                <a:ext cx="66" cy="19"/>
              </a:xfrm>
              <a:custGeom>
                <a:avLst/>
                <a:gdLst>
                  <a:gd name="T0" fmla="*/ 0 w 66"/>
                  <a:gd name="T1" fmla="*/ 0 h 19"/>
                  <a:gd name="T2" fmla="*/ 0 w 66"/>
                  <a:gd name="T3" fmla="*/ 1 h 19"/>
                  <a:gd name="T4" fmla="*/ 2 w 66"/>
                  <a:gd name="T5" fmla="*/ 2 h 19"/>
                  <a:gd name="T6" fmla="*/ 58 w 66"/>
                  <a:gd name="T7" fmla="*/ 18 h 19"/>
                  <a:gd name="T8" fmla="*/ 63 w 66"/>
                  <a:gd name="T9" fmla="*/ 19 h 19"/>
                  <a:gd name="T10" fmla="*/ 65 w 66"/>
                  <a:gd name="T11" fmla="*/ 19 h 19"/>
                  <a:gd name="T12" fmla="*/ 66 w 66"/>
                  <a:gd name="T13" fmla="*/ 18 h 19"/>
                  <a:gd name="T14" fmla="*/ 0 w 66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9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58" y="18"/>
                    </a:lnTo>
                    <a:lnTo>
                      <a:pt x="63" y="19"/>
                    </a:lnTo>
                    <a:lnTo>
                      <a:pt x="65" y="19"/>
                    </a:lnTo>
                    <a:lnTo>
                      <a:pt x="66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9" name="Freeform 3094"/>
              <p:cNvSpPr/>
              <p:nvPr/>
            </p:nvSpPr>
            <p:spPr bwMode="auto">
              <a:xfrm>
                <a:off x="6208" y="3123"/>
                <a:ext cx="66" cy="19"/>
              </a:xfrm>
              <a:custGeom>
                <a:avLst/>
                <a:gdLst>
                  <a:gd name="T0" fmla="*/ 0 w 66"/>
                  <a:gd name="T1" fmla="*/ 0 h 19"/>
                  <a:gd name="T2" fmla="*/ 0 w 66"/>
                  <a:gd name="T3" fmla="*/ 1 h 19"/>
                  <a:gd name="T4" fmla="*/ 2 w 66"/>
                  <a:gd name="T5" fmla="*/ 2 h 19"/>
                  <a:gd name="T6" fmla="*/ 58 w 66"/>
                  <a:gd name="T7" fmla="*/ 18 h 19"/>
                  <a:gd name="T8" fmla="*/ 63 w 66"/>
                  <a:gd name="T9" fmla="*/ 19 h 19"/>
                  <a:gd name="T10" fmla="*/ 65 w 66"/>
                  <a:gd name="T11" fmla="*/ 19 h 19"/>
                  <a:gd name="T12" fmla="*/ 66 w 66"/>
                  <a:gd name="T13" fmla="*/ 18 h 19"/>
                  <a:gd name="T14" fmla="*/ 0 w 66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9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58" y="18"/>
                    </a:lnTo>
                    <a:lnTo>
                      <a:pt x="63" y="19"/>
                    </a:lnTo>
                    <a:lnTo>
                      <a:pt x="65" y="19"/>
                    </a:lnTo>
                    <a:lnTo>
                      <a:pt x="66" y="1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0" name="Freeform 3095"/>
              <p:cNvSpPr/>
              <p:nvPr/>
            </p:nvSpPr>
            <p:spPr bwMode="auto">
              <a:xfrm>
                <a:off x="6039" y="3411"/>
                <a:ext cx="52" cy="43"/>
              </a:xfrm>
              <a:custGeom>
                <a:avLst/>
                <a:gdLst>
                  <a:gd name="T0" fmla="*/ 23 w 49"/>
                  <a:gd name="T1" fmla="*/ 0 h 41"/>
                  <a:gd name="T2" fmla="*/ 17 w 49"/>
                  <a:gd name="T3" fmla="*/ 2 h 41"/>
                  <a:gd name="T4" fmla="*/ 16 w 49"/>
                  <a:gd name="T5" fmla="*/ 2 h 41"/>
                  <a:gd name="T6" fmla="*/ 0 w 49"/>
                  <a:gd name="T7" fmla="*/ 41 h 41"/>
                  <a:gd name="T8" fmla="*/ 49 w 49"/>
                  <a:gd name="T9" fmla="*/ 20 h 41"/>
                  <a:gd name="T10" fmla="*/ 23 w 49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1">
                    <a:moveTo>
                      <a:pt x="23" y="0"/>
                    </a:moveTo>
                    <a:cubicBezTo>
                      <a:pt x="22" y="1"/>
                      <a:pt x="20" y="2"/>
                      <a:pt x="17" y="2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1" name="Freeform 3096"/>
              <p:cNvSpPr/>
              <p:nvPr/>
            </p:nvSpPr>
            <p:spPr bwMode="auto">
              <a:xfrm>
                <a:off x="6056" y="3407"/>
                <a:ext cx="8" cy="6"/>
              </a:xfrm>
              <a:custGeom>
                <a:avLst/>
                <a:gdLst>
                  <a:gd name="T0" fmla="*/ 2 w 7"/>
                  <a:gd name="T1" fmla="*/ 0 h 6"/>
                  <a:gd name="T2" fmla="*/ 0 w 7"/>
                  <a:gd name="T3" fmla="*/ 6 h 6"/>
                  <a:gd name="T4" fmla="*/ 1 w 7"/>
                  <a:gd name="T5" fmla="*/ 6 h 6"/>
                  <a:gd name="T6" fmla="*/ 7 w 7"/>
                  <a:gd name="T7" fmla="*/ 4 h 6"/>
                  <a:gd name="T8" fmla="*/ 2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4" y="6"/>
                      <a:pt x="6" y="5"/>
                      <a:pt x="7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2" name="Freeform 3097"/>
              <p:cNvSpPr/>
              <p:nvPr/>
            </p:nvSpPr>
            <p:spPr bwMode="auto">
              <a:xfrm>
                <a:off x="6038" y="3432"/>
                <a:ext cx="54" cy="24"/>
              </a:xfrm>
              <a:custGeom>
                <a:avLst/>
                <a:gdLst>
                  <a:gd name="T0" fmla="*/ 53 w 54"/>
                  <a:gd name="T1" fmla="*/ 0 h 24"/>
                  <a:gd name="T2" fmla="*/ 1 w 54"/>
                  <a:gd name="T3" fmla="*/ 22 h 24"/>
                  <a:gd name="T4" fmla="*/ 0 w 54"/>
                  <a:gd name="T5" fmla="*/ 24 h 24"/>
                  <a:gd name="T6" fmla="*/ 54 w 54"/>
                  <a:gd name="T7" fmla="*/ 1 h 24"/>
                  <a:gd name="T8" fmla="*/ 53 w 5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4">
                    <a:moveTo>
                      <a:pt x="53" y="0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54" y="1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3" name="Freeform 3098"/>
              <p:cNvSpPr/>
              <p:nvPr/>
            </p:nvSpPr>
            <p:spPr bwMode="auto">
              <a:xfrm>
                <a:off x="6038" y="3432"/>
                <a:ext cx="54" cy="24"/>
              </a:xfrm>
              <a:custGeom>
                <a:avLst/>
                <a:gdLst>
                  <a:gd name="T0" fmla="*/ 53 w 54"/>
                  <a:gd name="T1" fmla="*/ 0 h 24"/>
                  <a:gd name="T2" fmla="*/ 1 w 54"/>
                  <a:gd name="T3" fmla="*/ 22 h 24"/>
                  <a:gd name="T4" fmla="*/ 0 w 54"/>
                  <a:gd name="T5" fmla="*/ 24 h 24"/>
                  <a:gd name="T6" fmla="*/ 54 w 54"/>
                  <a:gd name="T7" fmla="*/ 1 h 24"/>
                  <a:gd name="T8" fmla="*/ 53 w 5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4">
                    <a:moveTo>
                      <a:pt x="53" y="0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54" y="1"/>
                    </a:lnTo>
                    <a:lnTo>
                      <a:pt x="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4" name="Freeform 3099"/>
              <p:cNvSpPr/>
              <p:nvPr/>
            </p:nvSpPr>
            <p:spPr bwMode="auto">
              <a:xfrm>
                <a:off x="6058" y="3406"/>
                <a:ext cx="36" cy="27"/>
              </a:xfrm>
              <a:custGeom>
                <a:avLst/>
                <a:gdLst>
                  <a:gd name="T0" fmla="*/ 1 w 36"/>
                  <a:gd name="T1" fmla="*/ 0 h 27"/>
                  <a:gd name="T2" fmla="*/ 0 w 36"/>
                  <a:gd name="T3" fmla="*/ 1 h 27"/>
                  <a:gd name="T4" fmla="*/ 6 w 36"/>
                  <a:gd name="T5" fmla="*/ 5 h 27"/>
                  <a:gd name="T6" fmla="*/ 33 w 36"/>
                  <a:gd name="T7" fmla="*/ 26 h 27"/>
                  <a:gd name="T8" fmla="*/ 34 w 36"/>
                  <a:gd name="T9" fmla="*/ 27 h 27"/>
                  <a:gd name="T10" fmla="*/ 36 w 36"/>
                  <a:gd name="T11" fmla="*/ 26 h 27"/>
                  <a:gd name="T12" fmla="*/ 1 w 36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7">
                    <a:moveTo>
                      <a:pt x="1" y="0"/>
                    </a:moveTo>
                    <a:lnTo>
                      <a:pt x="0" y="1"/>
                    </a:lnTo>
                    <a:lnTo>
                      <a:pt x="6" y="5"/>
                    </a:lnTo>
                    <a:lnTo>
                      <a:pt x="33" y="26"/>
                    </a:lnTo>
                    <a:lnTo>
                      <a:pt x="34" y="27"/>
                    </a:lnTo>
                    <a:lnTo>
                      <a:pt x="36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5" name="Freeform 3100"/>
              <p:cNvSpPr/>
              <p:nvPr/>
            </p:nvSpPr>
            <p:spPr bwMode="auto">
              <a:xfrm>
                <a:off x="6058" y="3406"/>
                <a:ext cx="36" cy="27"/>
              </a:xfrm>
              <a:custGeom>
                <a:avLst/>
                <a:gdLst>
                  <a:gd name="T0" fmla="*/ 1 w 36"/>
                  <a:gd name="T1" fmla="*/ 0 h 27"/>
                  <a:gd name="T2" fmla="*/ 0 w 36"/>
                  <a:gd name="T3" fmla="*/ 1 h 27"/>
                  <a:gd name="T4" fmla="*/ 6 w 36"/>
                  <a:gd name="T5" fmla="*/ 5 h 27"/>
                  <a:gd name="T6" fmla="*/ 33 w 36"/>
                  <a:gd name="T7" fmla="*/ 26 h 27"/>
                  <a:gd name="T8" fmla="*/ 34 w 36"/>
                  <a:gd name="T9" fmla="*/ 27 h 27"/>
                  <a:gd name="T10" fmla="*/ 36 w 36"/>
                  <a:gd name="T11" fmla="*/ 26 h 27"/>
                  <a:gd name="T12" fmla="*/ 1 w 36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7">
                    <a:moveTo>
                      <a:pt x="1" y="0"/>
                    </a:moveTo>
                    <a:lnTo>
                      <a:pt x="0" y="1"/>
                    </a:lnTo>
                    <a:lnTo>
                      <a:pt x="6" y="5"/>
                    </a:lnTo>
                    <a:lnTo>
                      <a:pt x="33" y="26"/>
                    </a:lnTo>
                    <a:lnTo>
                      <a:pt x="34" y="27"/>
                    </a:lnTo>
                    <a:lnTo>
                      <a:pt x="36" y="2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6" name="Freeform 3101"/>
              <p:cNvSpPr/>
              <p:nvPr/>
            </p:nvSpPr>
            <p:spPr bwMode="auto">
              <a:xfrm>
                <a:off x="6036" y="3405"/>
                <a:ext cx="23" cy="53"/>
              </a:xfrm>
              <a:custGeom>
                <a:avLst/>
                <a:gdLst>
                  <a:gd name="T0" fmla="*/ 21 w 23"/>
                  <a:gd name="T1" fmla="*/ 0 h 53"/>
                  <a:gd name="T2" fmla="*/ 21 w 23"/>
                  <a:gd name="T3" fmla="*/ 0 h 53"/>
                  <a:gd name="T4" fmla="*/ 0 w 23"/>
                  <a:gd name="T5" fmla="*/ 53 h 53"/>
                  <a:gd name="T6" fmla="*/ 2 w 23"/>
                  <a:gd name="T7" fmla="*/ 51 h 53"/>
                  <a:gd name="T8" fmla="*/ 3 w 23"/>
                  <a:gd name="T9" fmla="*/ 49 h 53"/>
                  <a:gd name="T10" fmla="*/ 20 w 23"/>
                  <a:gd name="T11" fmla="*/ 8 h 53"/>
                  <a:gd name="T12" fmla="*/ 22 w 23"/>
                  <a:gd name="T13" fmla="*/ 2 h 53"/>
                  <a:gd name="T14" fmla="*/ 23 w 23"/>
                  <a:gd name="T15" fmla="*/ 1 h 53"/>
                  <a:gd name="T16" fmla="*/ 21 w 23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3">
                    <a:moveTo>
                      <a:pt x="21" y="0"/>
                    </a:moveTo>
                    <a:lnTo>
                      <a:pt x="21" y="0"/>
                    </a:lnTo>
                    <a:lnTo>
                      <a:pt x="0" y="53"/>
                    </a:lnTo>
                    <a:lnTo>
                      <a:pt x="2" y="51"/>
                    </a:lnTo>
                    <a:lnTo>
                      <a:pt x="3" y="49"/>
                    </a:lnTo>
                    <a:lnTo>
                      <a:pt x="20" y="8"/>
                    </a:lnTo>
                    <a:lnTo>
                      <a:pt x="22" y="2"/>
                    </a:lnTo>
                    <a:lnTo>
                      <a:pt x="23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7" name="Freeform 3102"/>
              <p:cNvSpPr/>
              <p:nvPr/>
            </p:nvSpPr>
            <p:spPr bwMode="auto">
              <a:xfrm>
                <a:off x="6036" y="3405"/>
                <a:ext cx="23" cy="53"/>
              </a:xfrm>
              <a:custGeom>
                <a:avLst/>
                <a:gdLst>
                  <a:gd name="T0" fmla="*/ 21 w 23"/>
                  <a:gd name="T1" fmla="*/ 0 h 53"/>
                  <a:gd name="T2" fmla="*/ 21 w 23"/>
                  <a:gd name="T3" fmla="*/ 0 h 53"/>
                  <a:gd name="T4" fmla="*/ 0 w 23"/>
                  <a:gd name="T5" fmla="*/ 53 h 53"/>
                  <a:gd name="T6" fmla="*/ 2 w 23"/>
                  <a:gd name="T7" fmla="*/ 51 h 53"/>
                  <a:gd name="T8" fmla="*/ 3 w 23"/>
                  <a:gd name="T9" fmla="*/ 49 h 53"/>
                  <a:gd name="T10" fmla="*/ 20 w 23"/>
                  <a:gd name="T11" fmla="*/ 8 h 53"/>
                  <a:gd name="T12" fmla="*/ 22 w 23"/>
                  <a:gd name="T13" fmla="*/ 2 h 53"/>
                  <a:gd name="T14" fmla="*/ 23 w 23"/>
                  <a:gd name="T15" fmla="*/ 1 h 53"/>
                  <a:gd name="T16" fmla="*/ 21 w 23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3">
                    <a:moveTo>
                      <a:pt x="21" y="0"/>
                    </a:moveTo>
                    <a:lnTo>
                      <a:pt x="21" y="0"/>
                    </a:lnTo>
                    <a:lnTo>
                      <a:pt x="0" y="53"/>
                    </a:lnTo>
                    <a:lnTo>
                      <a:pt x="2" y="51"/>
                    </a:lnTo>
                    <a:lnTo>
                      <a:pt x="3" y="49"/>
                    </a:lnTo>
                    <a:lnTo>
                      <a:pt x="20" y="8"/>
                    </a:lnTo>
                    <a:lnTo>
                      <a:pt x="22" y="2"/>
                    </a:lnTo>
                    <a:lnTo>
                      <a:pt x="23" y="1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8" name="Freeform 3103"/>
              <p:cNvSpPr/>
              <p:nvPr/>
            </p:nvSpPr>
            <p:spPr bwMode="auto">
              <a:xfrm>
                <a:off x="6126" y="3425"/>
                <a:ext cx="48" cy="68"/>
              </a:xfrm>
              <a:custGeom>
                <a:avLst/>
                <a:gdLst>
                  <a:gd name="T0" fmla="*/ 7 w 46"/>
                  <a:gd name="T1" fmla="*/ 0 h 65"/>
                  <a:gd name="T2" fmla="*/ 4 w 46"/>
                  <a:gd name="T3" fmla="*/ 1 h 65"/>
                  <a:gd name="T4" fmla="*/ 0 w 46"/>
                  <a:gd name="T5" fmla="*/ 29 h 65"/>
                  <a:gd name="T6" fmla="*/ 46 w 46"/>
                  <a:gd name="T7" fmla="*/ 65 h 65"/>
                  <a:gd name="T8" fmla="*/ 46 w 46"/>
                  <a:gd name="T9" fmla="*/ 64 h 65"/>
                  <a:gd name="T10" fmla="*/ 26 w 46"/>
                  <a:gd name="T11" fmla="*/ 31 h 65"/>
                  <a:gd name="T12" fmla="*/ 24 w 46"/>
                  <a:gd name="T13" fmla="*/ 31 h 65"/>
                  <a:gd name="T14" fmla="*/ 18 w 46"/>
                  <a:gd name="T15" fmla="*/ 26 h 65"/>
                  <a:gd name="T16" fmla="*/ 20 w 46"/>
                  <a:gd name="T17" fmla="*/ 22 h 65"/>
                  <a:gd name="T18" fmla="*/ 7 w 46"/>
                  <a:gd name="T1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65">
                    <a:moveTo>
                      <a:pt x="7" y="0"/>
                    </a:moveTo>
                    <a:cubicBezTo>
                      <a:pt x="6" y="1"/>
                      <a:pt x="5" y="1"/>
                      <a:pt x="4" y="1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5" y="31"/>
                      <a:pt x="25" y="31"/>
                      <a:pt x="24" y="31"/>
                    </a:cubicBezTo>
                    <a:cubicBezTo>
                      <a:pt x="21" y="31"/>
                      <a:pt x="18" y="29"/>
                      <a:pt x="18" y="26"/>
                    </a:cubicBezTo>
                    <a:cubicBezTo>
                      <a:pt x="18" y="24"/>
                      <a:pt x="19" y="23"/>
                      <a:pt x="20" y="22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9" name="Freeform 3104"/>
              <p:cNvSpPr/>
              <p:nvPr/>
            </p:nvSpPr>
            <p:spPr bwMode="auto">
              <a:xfrm>
                <a:off x="6174" y="3492"/>
                <a:ext cx="2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0" name="Freeform 3105"/>
              <p:cNvSpPr/>
              <p:nvPr/>
            </p:nvSpPr>
            <p:spPr bwMode="auto">
              <a:xfrm>
                <a:off x="6145" y="3448"/>
                <a:ext cx="8" cy="10"/>
              </a:xfrm>
              <a:custGeom>
                <a:avLst/>
                <a:gdLst>
                  <a:gd name="T0" fmla="*/ 2 w 8"/>
                  <a:gd name="T1" fmla="*/ 0 h 9"/>
                  <a:gd name="T2" fmla="*/ 0 w 8"/>
                  <a:gd name="T3" fmla="*/ 4 h 9"/>
                  <a:gd name="T4" fmla="*/ 6 w 8"/>
                  <a:gd name="T5" fmla="*/ 9 h 9"/>
                  <a:gd name="T6" fmla="*/ 8 w 8"/>
                  <a:gd name="T7" fmla="*/ 9 h 9"/>
                  <a:gd name="T8" fmla="*/ 2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2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0" y="7"/>
                      <a:pt x="3" y="9"/>
                      <a:pt x="6" y="9"/>
                    </a:cubicBezTo>
                    <a:cubicBezTo>
                      <a:pt x="7" y="9"/>
                      <a:pt x="7" y="9"/>
                      <a:pt x="8" y="9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1" name="Freeform 3106"/>
              <p:cNvSpPr/>
              <p:nvPr/>
            </p:nvSpPr>
            <p:spPr bwMode="auto">
              <a:xfrm>
                <a:off x="6130" y="342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3 w 3"/>
                  <a:gd name="T5" fmla="*/ 3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2" name="Freeform 3107"/>
              <p:cNvSpPr/>
              <p:nvPr/>
            </p:nvSpPr>
            <p:spPr bwMode="auto">
              <a:xfrm>
                <a:off x="6126" y="3418"/>
                <a:ext cx="54" cy="80"/>
              </a:xfrm>
              <a:custGeom>
                <a:avLst/>
                <a:gdLst>
                  <a:gd name="T0" fmla="*/ 5 w 54"/>
                  <a:gd name="T1" fmla="*/ 0 h 80"/>
                  <a:gd name="T2" fmla="*/ 5 w 54"/>
                  <a:gd name="T3" fmla="*/ 4 h 80"/>
                  <a:gd name="T4" fmla="*/ 7 w 54"/>
                  <a:gd name="T5" fmla="*/ 7 h 80"/>
                  <a:gd name="T6" fmla="*/ 21 w 54"/>
                  <a:gd name="T7" fmla="*/ 30 h 80"/>
                  <a:gd name="T8" fmla="*/ 27 w 54"/>
                  <a:gd name="T9" fmla="*/ 40 h 80"/>
                  <a:gd name="T10" fmla="*/ 48 w 54"/>
                  <a:gd name="T11" fmla="*/ 74 h 80"/>
                  <a:gd name="T12" fmla="*/ 50 w 54"/>
                  <a:gd name="T13" fmla="*/ 75 h 80"/>
                  <a:gd name="T14" fmla="*/ 48 w 54"/>
                  <a:gd name="T15" fmla="*/ 75 h 80"/>
                  <a:gd name="T16" fmla="*/ 0 w 54"/>
                  <a:gd name="T17" fmla="*/ 37 h 80"/>
                  <a:gd name="T18" fmla="*/ 0 w 54"/>
                  <a:gd name="T19" fmla="*/ 38 h 80"/>
                  <a:gd name="T20" fmla="*/ 53 w 54"/>
                  <a:gd name="T21" fmla="*/ 80 h 80"/>
                  <a:gd name="T22" fmla="*/ 54 w 54"/>
                  <a:gd name="T23" fmla="*/ 80 h 80"/>
                  <a:gd name="T24" fmla="*/ 5 w 54"/>
                  <a:gd name="T2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80">
                    <a:moveTo>
                      <a:pt x="5" y="0"/>
                    </a:moveTo>
                    <a:lnTo>
                      <a:pt x="5" y="4"/>
                    </a:lnTo>
                    <a:lnTo>
                      <a:pt x="7" y="7"/>
                    </a:lnTo>
                    <a:lnTo>
                      <a:pt x="21" y="30"/>
                    </a:lnTo>
                    <a:lnTo>
                      <a:pt x="27" y="40"/>
                    </a:lnTo>
                    <a:lnTo>
                      <a:pt x="48" y="74"/>
                    </a:lnTo>
                    <a:lnTo>
                      <a:pt x="50" y="75"/>
                    </a:lnTo>
                    <a:lnTo>
                      <a:pt x="48" y="75"/>
                    </a:lnTo>
                    <a:lnTo>
                      <a:pt x="0" y="37"/>
                    </a:lnTo>
                    <a:lnTo>
                      <a:pt x="0" y="38"/>
                    </a:lnTo>
                    <a:lnTo>
                      <a:pt x="53" y="80"/>
                    </a:lnTo>
                    <a:lnTo>
                      <a:pt x="54" y="8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3" name="Freeform 3108"/>
              <p:cNvSpPr/>
              <p:nvPr/>
            </p:nvSpPr>
            <p:spPr bwMode="auto">
              <a:xfrm>
                <a:off x="6126" y="3418"/>
                <a:ext cx="54" cy="80"/>
              </a:xfrm>
              <a:custGeom>
                <a:avLst/>
                <a:gdLst>
                  <a:gd name="T0" fmla="*/ 5 w 54"/>
                  <a:gd name="T1" fmla="*/ 0 h 80"/>
                  <a:gd name="T2" fmla="*/ 5 w 54"/>
                  <a:gd name="T3" fmla="*/ 4 h 80"/>
                  <a:gd name="T4" fmla="*/ 7 w 54"/>
                  <a:gd name="T5" fmla="*/ 7 h 80"/>
                  <a:gd name="T6" fmla="*/ 21 w 54"/>
                  <a:gd name="T7" fmla="*/ 30 h 80"/>
                  <a:gd name="T8" fmla="*/ 27 w 54"/>
                  <a:gd name="T9" fmla="*/ 40 h 80"/>
                  <a:gd name="T10" fmla="*/ 48 w 54"/>
                  <a:gd name="T11" fmla="*/ 74 h 80"/>
                  <a:gd name="T12" fmla="*/ 50 w 54"/>
                  <a:gd name="T13" fmla="*/ 75 h 80"/>
                  <a:gd name="T14" fmla="*/ 48 w 54"/>
                  <a:gd name="T15" fmla="*/ 75 h 80"/>
                  <a:gd name="T16" fmla="*/ 0 w 54"/>
                  <a:gd name="T17" fmla="*/ 37 h 80"/>
                  <a:gd name="T18" fmla="*/ 0 w 54"/>
                  <a:gd name="T19" fmla="*/ 38 h 80"/>
                  <a:gd name="T20" fmla="*/ 53 w 54"/>
                  <a:gd name="T21" fmla="*/ 80 h 80"/>
                  <a:gd name="T22" fmla="*/ 54 w 54"/>
                  <a:gd name="T23" fmla="*/ 80 h 80"/>
                  <a:gd name="T24" fmla="*/ 5 w 54"/>
                  <a:gd name="T2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80">
                    <a:moveTo>
                      <a:pt x="5" y="0"/>
                    </a:moveTo>
                    <a:lnTo>
                      <a:pt x="5" y="4"/>
                    </a:lnTo>
                    <a:lnTo>
                      <a:pt x="7" y="7"/>
                    </a:lnTo>
                    <a:lnTo>
                      <a:pt x="21" y="30"/>
                    </a:lnTo>
                    <a:lnTo>
                      <a:pt x="27" y="40"/>
                    </a:lnTo>
                    <a:lnTo>
                      <a:pt x="48" y="74"/>
                    </a:lnTo>
                    <a:lnTo>
                      <a:pt x="50" y="75"/>
                    </a:lnTo>
                    <a:lnTo>
                      <a:pt x="48" y="75"/>
                    </a:lnTo>
                    <a:lnTo>
                      <a:pt x="0" y="37"/>
                    </a:lnTo>
                    <a:lnTo>
                      <a:pt x="0" y="38"/>
                    </a:lnTo>
                    <a:lnTo>
                      <a:pt x="53" y="80"/>
                    </a:lnTo>
                    <a:lnTo>
                      <a:pt x="54" y="8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4" name="Freeform 3109"/>
              <p:cNvSpPr/>
              <p:nvPr/>
            </p:nvSpPr>
            <p:spPr bwMode="auto">
              <a:xfrm>
                <a:off x="6124" y="3416"/>
                <a:ext cx="7" cy="40"/>
              </a:xfrm>
              <a:custGeom>
                <a:avLst/>
                <a:gdLst>
                  <a:gd name="T0" fmla="*/ 6 w 7"/>
                  <a:gd name="T1" fmla="*/ 0 h 40"/>
                  <a:gd name="T2" fmla="*/ 6 w 7"/>
                  <a:gd name="T3" fmla="*/ 0 h 40"/>
                  <a:gd name="T4" fmla="*/ 0 w 7"/>
                  <a:gd name="T5" fmla="*/ 39 h 40"/>
                  <a:gd name="T6" fmla="*/ 2 w 7"/>
                  <a:gd name="T7" fmla="*/ 40 h 40"/>
                  <a:gd name="T8" fmla="*/ 2 w 7"/>
                  <a:gd name="T9" fmla="*/ 39 h 40"/>
                  <a:gd name="T10" fmla="*/ 6 w 7"/>
                  <a:gd name="T11" fmla="*/ 10 h 40"/>
                  <a:gd name="T12" fmla="*/ 7 w 7"/>
                  <a:gd name="T13" fmla="*/ 6 h 40"/>
                  <a:gd name="T14" fmla="*/ 7 w 7"/>
                  <a:gd name="T15" fmla="*/ 2 h 40"/>
                  <a:gd name="T16" fmla="*/ 6 w 7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0">
                    <a:moveTo>
                      <a:pt x="6" y="0"/>
                    </a:moveTo>
                    <a:lnTo>
                      <a:pt x="6" y="0"/>
                    </a:lnTo>
                    <a:lnTo>
                      <a:pt x="0" y="39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6" y="10"/>
                    </a:lnTo>
                    <a:lnTo>
                      <a:pt x="7" y="6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5" name="Freeform 3110"/>
              <p:cNvSpPr/>
              <p:nvPr/>
            </p:nvSpPr>
            <p:spPr bwMode="auto">
              <a:xfrm>
                <a:off x="6124" y="3416"/>
                <a:ext cx="7" cy="40"/>
              </a:xfrm>
              <a:custGeom>
                <a:avLst/>
                <a:gdLst>
                  <a:gd name="T0" fmla="*/ 6 w 7"/>
                  <a:gd name="T1" fmla="*/ 0 h 40"/>
                  <a:gd name="T2" fmla="*/ 6 w 7"/>
                  <a:gd name="T3" fmla="*/ 0 h 40"/>
                  <a:gd name="T4" fmla="*/ 0 w 7"/>
                  <a:gd name="T5" fmla="*/ 39 h 40"/>
                  <a:gd name="T6" fmla="*/ 2 w 7"/>
                  <a:gd name="T7" fmla="*/ 40 h 40"/>
                  <a:gd name="T8" fmla="*/ 2 w 7"/>
                  <a:gd name="T9" fmla="*/ 39 h 40"/>
                  <a:gd name="T10" fmla="*/ 6 w 7"/>
                  <a:gd name="T11" fmla="*/ 10 h 40"/>
                  <a:gd name="T12" fmla="*/ 7 w 7"/>
                  <a:gd name="T13" fmla="*/ 6 h 40"/>
                  <a:gd name="T14" fmla="*/ 7 w 7"/>
                  <a:gd name="T15" fmla="*/ 2 h 40"/>
                  <a:gd name="T16" fmla="*/ 6 w 7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0">
                    <a:moveTo>
                      <a:pt x="6" y="0"/>
                    </a:moveTo>
                    <a:lnTo>
                      <a:pt x="6" y="0"/>
                    </a:lnTo>
                    <a:lnTo>
                      <a:pt x="0" y="39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6" y="10"/>
                    </a:lnTo>
                    <a:lnTo>
                      <a:pt x="7" y="6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6" name="Freeform 3111"/>
              <p:cNvSpPr/>
              <p:nvPr/>
            </p:nvSpPr>
            <p:spPr bwMode="auto">
              <a:xfrm>
                <a:off x="6179" y="349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1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7" name="Freeform 3112"/>
              <p:cNvSpPr/>
              <p:nvPr/>
            </p:nvSpPr>
            <p:spPr bwMode="auto">
              <a:xfrm>
                <a:off x="6179" y="349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1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8" name="Freeform 3113"/>
              <p:cNvSpPr/>
              <p:nvPr/>
            </p:nvSpPr>
            <p:spPr bwMode="auto">
              <a:xfrm>
                <a:off x="6097" y="3423"/>
                <a:ext cx="25" cy="14"/>
              </a:xfrm>
              <a:custGeom>
                <a:avLst/>
                <a:gdLst>
                  <a:gd name="T0" fmla="*/ 25 w 25"/>
                  <a:gd name="T1" fmla="*/ 0 h 14"/>
                  <a:gd name="T2" fmla="*/ 0 w 25"/>
                  <a:gd name="T3" fmla="*/ 10 h 14"/>
                  <a:gd name="T4" fmla="*/ 7 w 25"/>
                  <a:gd name="T5" fmla="*/ 14 h 14"/>
                  <a:gd name="T6" fmla="*/ 25 w 2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4">
                    <a:moveTo>
                      <a:pt x="25" y="0"/>
                    </a:moveTo>
                    <a:lnTo>
                      <a:pt x="0" y="10"/>
                    </a:lnTo>
                    <a:lnTo>
                      <a:pt x="7" y="1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9" name="Freeform 3114"/>
              <p:cNvSpPr/>
              <p:nvPr/>
            </p:nvSpPr>
            <p:spPr bwMode="auto">
              <a:xfrm>
                <a:off x="6097" y="3423"/>
                <a:ext cx="25" cy="14"/>
              </a:xfrm>
              <a:custGeom>
                <a:avLst/>
                <a:gdLst>
                  <a:gd name="T0" fmla="*/ 25 w 25"/>
                  <a:gd name="T1" fmla="*/ 0 h 14"/>
                  <a:gd name="T2" fmla="*/ 0 w 25"/>
                  <a:gd name="T3" fmla="*/ 10 h 14"/>
                  <a:gd name="T4" fmla="*/ 7 w 25"/>
                  <a:gd name="T5" fmla="*/ 14 h 14"/>
                  <a:gd name="T6" fmla="*/ 25 w 2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4">
                    <a:moveTo>
                      <a:pt x="25" y="0"/>
                    </a:moveTo>
                    <a:lnTo>
                      <a:pt x="0" y="10"/>
                    </a:lnTo>
                    <a:lnTo>
                      <a:pt x="7" y="14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0" name="Freeform 3115"/>
              <p:cNvSpPr/>
              <p:nvPr/>
            </p:nvSpPr>
            <p:spPr bwMode="auto">
              <a:xfrm>
                <a:off x="6095" y="3418"/>
                <a:ext cx="30" cy="15"/>
              </a:xfrm>
              <a:custGeom>
                <a:avLst/>
                <a:gdLst>
                  <a:gd name="T0" fmla="*/ 30 w 30"/>
                  <a:gd name="T1" fmla="*/ 0 h 15"/>
                  <a:gd name="T2" fmla="*/ 0 w 30"/>
                  <a:gd name="T3" fmla="*/ 14 h 15"/>
                  <a:gd name="T4" fmla="*/ 2 w 30"/>
                  <a:gd name="T5" fmla="*/ 15 h 15"/>
                  <a:gd name="T6" fmla="*/ 27 w 30"/>
                  <a:gd name="T7" fmla="*/ 5 h 15"/>
                  <a:gd name="T8" fmla="*/ 30 w 3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5">
                    <a:moveTo>
                      <a:pt x="30" y="0"/>
                    </a:moveTo>
                    <a:lnTo>
                      <a:pt x="0" y="14"/>
                    </a:lnTo>
                    <a:lnTo>
                      <a:pt x="2" y="15"/>
                    </a:lnTo>
                    <a:lnTo>
                      <a:pt x="27" y="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1" name="Freeform 3116"/>
              <p:cNvSpPr/>
              <p:nvPr/>
            </p:nvSpPr>
            <p:spPr bwMode="auto">
              <a:xfrm>
                <a:off x="6095" y="3418"/>
                <a:ext cx="30" cy="15"/>
              </a:xfrm>
              <a:custGeom>
                <a:avLst/>
                <a:gdLst>
                  <a:gd name="T0" fmla="*/ 30 w 30"/>
                  <a:gd name="T1" fmla="*/ 0 h 15"/>
                  <a:gd name="T2" fmla="*/ 0 w 30"/>
                  <a:gd name="T3" fmla="*/ 14 h 15"/>
                  <a:gd name="T4" fmla="*/ 2 w 30"/>
                  <a:gd name="T5" fmla="*/ 15 h 15"/>
                  <a:gd name="T6" fmla="*/ 27 w 30"/>
                  <a:gd name="T7" fmla="*/ 5 h 15"/>
                  <a:gd name="T8" fmla="*/ 30 w 3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5">
                    <a:moveTo>
                      <a:pt x="30" y="0"/>
                    </a:moveTo>
                    <a:lnTo>
                      <a:pt x="0" y="14"/>
                    </a:lnTo>
                    <a:lnTo>
                      <a:pt x="2" y="15"/>
                    </a:lnTo>
                    <a:lnTo>
                      <a:pt x="27" y="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2" name="Freeform 3117"/>
              <p:cNvSpPr/>
              <p:nvPr/>
            </p:nvSpPr>
            <p:spPr bwMode="auto">
              <a:xfrm>
                <a:off x="6094" y="3432"/>
                <a:ext cx="10" cy="7"/>
              </a:xfrm>
              <a:custGeom>
                <a:avLst/>
                <a:gdLst>
                  <a:gd name="T0" fmla="*/ 1 w 10"/>
                  <a:gd name="T1" fmla="*/ 0 h 7"/>
                  <a:gd name="T2" fmla="*/ 0 w 10"/>
                  <a:gd name="T3" fmla="*/ 0 h 7"/>
                  <a:gd name="T4" fmla="*/ 9 w 10"/>
                  <a:gd name="T5" fmla="*/ 7 h 7"/>
                  <a:gd name="T6" fmla="*/ 10 w 10"/>
                  <a:gd name="T7" fmla="*/ 5 h 7"/>
                  <a:gd name="T8" fmla="*/ 3 w 10"/>
                  <a:gd name="T9" fmla="*/ 1 h 7"/>
                  <a:gd name="T10" fmla="*/ 1 w 1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1" y="0"/>
                    </a:moveTo>
                    <a:lnTo>
                      <a:pt x="0" y="0"/>
                    </a:lnTo>
                    <a:lnTo>
                      <a:pt x="9" y="7"/>
                    </a:lnTo>
                    <a:lnTo>
                      <a:pt x="10" y="5"/>
                    </a:lnTo>
                    <a:lnTo>
                      <a:pt x="3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3" name="Freeform 3118"/>
              <p:cNvSpPr/>
              <p:nvPr/>
            </p:nvSpPr>
            <p:spPr bwMode="auto">
              <a:xfrm>
                <a:off x="6094" y="3432"/>
                <a:ext cx="10" cy="7"/>
              </a:xfrm>
              <a:custGeom>
                <a:avLst/>
                <a:gdLst>
                  <a:gd name="T0" fmla="*/ 1 w 10"/>
                  <a:gd name="T1" fmla="*/ 0 h 7"/>
                  <a:gd name="T2" fmla="*/ 0 w 10"/>
                  <a:gd name="T3" fmla="*/ 0 h 7"/>
                  <a:gd name="T4" fmla="*/ 9 w 10"/>
                  <a:gd name="T5" fmla="*/ 7 h 7"/>
                  <a:gd name="T6" fmla="*/ 10 w 10"/>
                  <a:gd name="T7" fmla="*/ 5 h 7"/>
                  <a:gd name="T8" fmla="*/ 3 w 10"/>
                  <a:gd name="T9" fmla="*/ 1 h 7"/>
                  <a:gd name="T10" fmla="*/ 1 w 1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1" y="0"/>
                    </a:moveTo>
                    <a:lnTo>
                      <a:pt x="0" y="0"/>
                    </a:lnTo>
                    <a:lnTo>
                      <a:pt x="9" y="7"/>
                    </a:lnTo>
                    <a:lnTo>
                      <a:pt x="10" y="5"/>
                    </a:lnTo>
                    <a:lnTo>
                      <a:pt x="3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4" name="Freeform 3119"/>
              <p:cNvSpPr/>
              <p:nvPr/>
            </p:nvSpPr>
            <p:spPr bwMode="auto">
              <a:xfrm>
                <a:off x="6103" y="3416"/>
                <a:ext cx="27" cy="24"/>
              </a:xfrm>
              <a:custGeom>
                <a:avLst/>
                <a:gdLst>
                  <a:gd name="T0" fmla="*/ 27 w 27"/>
                  <a:gd name="T1" fmla="*/ 0 h 24"/>
                  <a:gd name="T2" fmla="*/ 22 w 27"/>
                  <a:gd name="T3" fmla="*/ 2 h 24"/>
                  <a:gd name="T4" fmla="*/ 19 w 27"/>
                  <a:gd name="T5" fmla="*/ 7 h 24"/>
                  <a:gd name="T6" fmla="*/ 1 w 27"/>
                  <a:gd name="T7" fmla="*/ 21 h 24"/>
                  <a:gd name="T8" fmla="*/ 0 w 27"/>
                  <a:gd name="T9" fmla="*/ 23 h 24"/>
                  <a:gd name="T10" fmla="*/ 1 w 27"/>
                  <a:gd name="T11" fmla="*/ 24 h 24"/>
                  <a:gd name="T12" fmla="*/ 27 w 27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7" y="0"/>
                    </a:moveTo>
                    <a:lnTo>
                      <a:pt x="22" y="2"/>
                    </a:lnTo>
                    <a:lnTo>
                      <a:pt x="19" y="7"/>
                    </a:lnTo>
                    <a:lnTo>
                      <a:pt x="1" y="21"/>
                    </a:lnTo>
                    <a:lnTo>
                      <a:pt x="0" y="23"/>
                    </a:lnTo>
                    <a:lnTo>
                      <a:pt x="1" y="2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5" name="Freeform 3120"/>
              <p:cNvSpPr/>
              <p:nvPr/>
            </p:nvSpPr>
            <p:spPr bwMode="auto">
              <a:xfrm>
                <a:off x="6103" y="3416"/>
                <a:ext cx="27" cy="24"/>
              </a:xfrm>
              <a:custGeom>
                <a:avLst/>
                <a:gdLst>
                  <a:gd name="T0" fmla="*/ 27 w 27"/>
                  <a:gd name="T1" fmla="*/ 0 h 24"/>
                  <a:gd name="T2" fmla="*/ 22 w 27"/>
                  <a:gd name="T3" fmla="*/ 2 h 24"/>
                  <a:gd name="T4" fmla="*/ 19 w 27"/>
                  <a:gd name="T5" fmla="*/ 7 h 24"/>
                  <a:gd name="T6" fmla="*/ 1 w 27"/>
                  <a:gd name="T7" fmla="*/ 21 h 24"/>
                  <a:gd name="T8" fmla="*/ 0 w 27"/>
                  <a:gd name="T9" fmla="*/ 23 h 24"/>
                  <a:gd name="T10" fmla="*/ 1 w 27"/>
                  <a:gd name="T11" fmla="*/ 24 h 24"/>
                  <a:gd name="T12" fmla="*/ 27 w 27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7" y="0"/>
                    </a:moveTo>
                    <a:lnTo>
                      <a:pt x="22" y="2"/>
                    </a:lnTo>
                    <a:lnTo>
                      <a:pt x="19" y="7"/>
                    </a:lnTo>
                    <a:lnTo>
                      <a:pt x="1" y="21"/>
                    </a:lnTo>
                    <a:lnTo>
                      <a:pt x="0" y="23"/>
                    </a:lnTo>
                    <a:lnTo>
                      <a:pt x="1" y="24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6" name="Freeform 3121"/>
              <p:cNvSpPr/>
              <p:nvPr/>
            </p:nvSpPr>
            <p:spPr bwMode="auto">
              <a:xfrm>
                <a:off x="6066" y="3407"/>
                <a:ext cx="56" cy="24"/>
              </a:xfrm>
              <a:custGeom>
                <a:avLst/>
                <a:gdLst>
                  <a:gd name="T0" fmla="*/ 0 w 53"/>
                  <a:gd name="T1" fmla="*/ 0 h 23"/>
                  <a:gd name="T2" fmla="*/ 0 w 53"/>
                  <a:gd name="T3" fmla="*/ 2 h 23"/>
                  <a:gd name="T4" fmla="*/ 27 w 53"/>
                  <a:gd name="T5" fmla="*/ 23 h 23"/>
                  <a:gd name="T6" fmla="*/ 53 w 53"/>
                  <a:gd name="T7" fmla="*/ 11 h 23"/>
                  <a:gd name="T8" fmla="*/ 52 w 53"/>
                  <a:gd name="T9" fmla="*/ 9 h 23"/>
                  <a:gd name="T10" fmla="*/ 23 w 53"/>
                  <a:gd name="T11" fmla="*/ 4 h 23"/>
                  <a:gd name="T12" fmla="*/ 0 w 53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3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2" y="11"/>
                      <a:pt x="52" y="10"/>
                      <a:pt x="52" y="9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7" name="Freeform 3122"/>
              <p:cNvSpPr/>
              <p:nvPr/>
            </p:nvSpPr>
            <p:spPr bwMode="auto">
              <a:xfrm>
                <a:off x="6064" y="340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8" name="Freeform 3123"/>
              <p:cNvSpPr/>
              <p:nvPr/>
            </p:nvSpPr>
            <p:spPr bwMode="auto">
              <a:xfrm>
                <a:off x="6121" y="3416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1 w 4"/>
                  <a:gd name="T3" fmla="*/ 2 h 2"/>
                  <a:gd name="T4" fmla="*/ 4 w 4"/>
                  <a:gd name="T5" fmla="*/ 1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9" name="Freeform 3124"/>
              <p:cNvSpPr/>
              <p:nvPr/>
            </p:nvSpPr>
            <p:spPr bwMode="auto">
              <a:xfrm>
                <a:off x="6090" y="3411"/>
                <a:ext cx="37" cy="21"/>
              </a:xfrm>
              <a:custGeom>
                <a:avLst/>
                <a:gdLst>
                  <a:gd name="T0" fmla="*/ 0 w 37"/>
                  <a:gd name="T1" fmla="*/ 0 h 21"/>
                  <a:gd name="T2" fmla="*/ 31 w 37"/>
                  <a:gd name="T3" fmla="*/ 5 h 21"/>
                  <a:gd name="T4" fmla="*/ 35 w 37"/>
                  <a:gd name="T5" fmla="*/ 6 h 21"/>
                  <a:gd name="T6" fmla="*/ 32 w 37"/>
                  <a:gd name="T7" fmla="*/ 7 h 21"/>
                  <a:gd name="T8" fmla="*/ 4 w 37"/>
                  <a:gd name="T9" fmla="*/ 20 h 21"/>
                  <a:gd name="T10" fmla="*/ 5 w 37"/>
                  <a:gd name="T11" fmla="*/ 21 h 21"/>
                  <a:gd name="T12" fmla="*/ 35 w 37"/>
                  <a:gd name="T13" fmla="*/ 7 h 21"/>
                  <a:gd name="T14" fmla="*/ 37 w 37"/>
                  <a:gd name="T15" fmla="*/ 6 h 21"/>
                  <a:gd name="T16" fmla="*/ 0 w 37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1">
                    <a:moveTo>
                      <a:pt x="0" y="0"/>
                    </a:moveTo>
                    <a:lnTo>
                      <a:pt x="31" y="5"/>
                    </a:lnTo>
                    <a:lnTo>
                      <a:pt x="35" y="6"/>
                    </a:lnTo>
                    <a:lnTo>
                      <a:pt x="32" y="7"/>
                    </a:lnTo>
                    <a:lnTo>
                      <a:pt x="4" y="20"/>
                    </a:lnTo>
                    <a:lnTo>
                      <a:pt x="5" y="21"/>
                    </a:lnTo>
                    <a:lnTo>
                      <a:pt x="35" y="7"/>
                    </a:lnTo>
                    <a:lnTo>
                      <a:pt x="37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0" name="Freeform 3125"/>
              <p:cNvSpPr/>
              <p:nvPr/>
            </p:nvSpPr>
            <p:spPr bwMode="auto">
              <a:xfrm>
                <a:off x="6090" y="3411"/>
                <a:ext cx="37" cy="21"/>
              </a:xfrm>
              <a:custGeom>
                <a:avLst/>
                <a:gdLst>
                  <a:gd name="T0" fmla="*/ 0 w 37"/>
                  <a:gd name="T1" fmla="*/ 0 h 21"/>
                  <a:gd name="T2" fmla="*/ 31 w 37"/>
                  <a:gd name="T3" fmla="*/ 5 h 21"/>
                  <a:gd name="T4" fmla="*/ 35 w 37"/>
                  <a:gd name="T5" fmla="*/ 6 h 21"/>
                  <a:gd name="T6" fmla="*/ 32 w 37"/>
                  <a:gd name="T7" fmla="*/ 7 h 21"/>
                  <a:gd name="T8" fmla="*/ 4 w 37"/>
                  <a:gd name="T9" fmla="*/ 20 h 21"/>
                  <a:gd name="T10" fmla="*/ 5 w 37"/>
                  <a:gd name="T11" fmla="*/ 21 h 21"/>
                  <a:gd name="T12" fmla="*/ 35 w 37"/>
                  <a:gd name="T13" fmla="*/ 7 h 21"/>
                  <a:gd name="T14" fmla="*/ 37 w 37"/>
                  <a:gd name="T15" fmla="*/ 6 h 21"/>
                  <a:gd name="T16" fmla="*/ 0 w 37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1">
                    <a:moveTo>
                      <a:pt x="0" y="0"/>
                    </a:moveTo>
                    <a:lnTo>
                      <a:pt x="31" y="5"/>
                    </a:lnTo>
                    <a:lnTo>
                      <a:pt x="35" y="6"/>
                    </a:lnTo>
                    <a:lnTo>
                      <a:pt x="32" y="7"/>
                    </a:lnTo>
                    <a:lnTo>
                      <a:pt x="4" y="20"/>
                    </a:lnTo>
                    <a:lnTo>
                      <a:pt x="5" y="21"/>
                    </a:lnTo>
                    <a:lnTo>
                      <a:pt x="35" y="7"/>
                    </a:lnTo>
                    <a:lnTo>
                      <a:pt x="37" y="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1" name="Freeform 3126"/>
              <p:cNvSpPr/>
              <p:nvPr/>
            </p:nvSpPr>
            <p:spPr bwMode="auto">
              <a:xfrm>
                <a:off x="6059" y="3405"/>
                <a:ext cx="69" cy="27"/>
              </a:xfrm>
              <a:custGeom>
                <a:avLst/>
                <a:gdLst>
                  <a:gd name="T0" fmla="*/ 0 w 65"/>
                  <a:gd name="T1" fmla="*/ 0 h 26"/>
                  <a:gd name="T2" fmla="*/ 0 w 65"/>
                  <a:gd name="T3" fmla="*/ 0 h 26"/>
                  <a:gd name="T4" fmla="*/ 0 w 65"/>
                  <a:gd name="T5" fmla="*/ 1 h 26"/>
                  <a:gd name="T6" fmla="*/ 33 w 65"/>
                  <a:gd name="T7" fmla="*/ 26 h 26"/>
                  <a:gd name="T8" fmla="*/ 34 w 65"/>
                  <a:gd name="T9" fmla="*/ 26 h 26"/>
                  <a:gd name="T10" fmla="*/ 33 w 65"/>
                  <a:gd name="T11" fmla="*/ 25 h 26"/>
                  <a:gd name="T12" fmla="*/ 6 w 65"/>
                  <a:gd name="T13" fmla="*/ 4 h 26"/>
                  <a:gd name="T14" fmla="*/ 4 w 65"/>
                  <a:gd name="T15" fmla="*/ 2 h 26"/>
                  <a:gd name="T16" fmla="*/ 6 w 65"/>
                  <a:gd name="T17" fmla="*/ 2 h 26"/>
                  <a:gd name="T18" fmla="*/ 29 w 65"/>
                  <a:gd name="T19" fmla="*/ 6 h 26"/>
                  <a:gd name="T20" fmla="*/ 64 w 65"/>
                  <a:gd name="T21" fmla="*/ 12 h 26"/>
                  <a:gd name="T22" fmla="*/ 65 w 65"/>
                  <a:gd name="T23" fmla="*/ 11 h 26"/>
                  <a:gd name="T24" fmla="*/ 0 w 65"/>
                  <a:gd name="T2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2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2" name="Freeform 3127"/>
              <p:cNvSpPr/>
              <p:nvPr/>
            </p:nvSpPr>
            <p:spPr bwMode="auto">
              <a:xfrm>
                <a:off x="6057" y="340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3" name="Freeform 3128"/>
              <p:cNvSpPr/>
              <p:nvPr/>
            </p:nvSpPr>
            <p:spPr bwMode="auto">
              <a:xfrm>
                <a:off x="6125" y="3416"/>
                <a:ext cx="5" cy="2"/>
              </a:xfrm>
              <a:custGeom>
                <a:avLst/>
                <a:gdLst>
                  <a:gd name="T0" fmla="*/ 3 w 5"/>
                  <a:gd name="T1" fmla="*/ 0 h 2"/>
                  <a:gd name="T2" fmla="*/ 2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  <a:gd name="T8" fmla="*/ 3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2" y="1"/>
                    </a:lnTo>
                    <a:lnTo>
                      <a:pt x="0" y="2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4" name="Freeform 3129"/>
              <p:cNvSpPr/>
              <p:nvPr/>
            </p:nvSpPr>
            <p:spPr bwMode="auto">
              <a:xfrm>
                <a:off x="6125" y="3416"/>
                <a:ext cx="5" cy="2"/>
              </a:xfrm>
              <a:custGeom>
                <a:avLst/>
                <a:gdLst>
                  <a:gd name="T0" fmla="*/ 3 w 5"/>
                  <a:gd name="T1" fmla="*/ 0 h 2"/>
                  <a:gd name="T2" fmla="*/ 2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  <a:gd name="T8" fmla="*/ 3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2" y="1"/>
                    </a:lnTo>
                    <a:lnTo>
                      <a:pt x="0" y="2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5" name="Freeform 3130"/>
              <p:cNvSpPr>
                <a:spLocks noEditPoints="1"/>
              </p:cNvSpPr>
              <p:nvPr/>
            </p:nvSpPr>
            <p:spPr bwMode="auto">
              <a:xfrm>
                <a:off x="5981" y="3413"/>
                <a:ext cx="68" cy="100"/>
              </a:xfrm>
              <a:custGeom>
                <a:avLst/>
                <a:gdLst>
                  <a:gd name="T0" fmla="*/ 36 w 64"/>
                  <a:gd name="T1" fmla="*/ 59 h 95"/>
                  <a:gd name="T2" fmla="*/ 30 w 64"/>
                  <a:gd name="T3" fmla="*/ 61 h 95"/>
                  <a:gd name="T4" fmla="*/ 26 w 64"/>
                  <a:gd name="T5" fmla="*/ 61 h 95"/>
                  <a:gd name="T6" fmla="*/ 15 w 64"/>
                  <a:gd name="T7" fmla="*/ 80 h 95"/>
                  <a:gd name="T8" fmla="*/ 27 w 64"/>
                  <a:gd name="T9" fmla="*/ 95 h 95"/>
                  <a:gd name="T10" fmla="*/ 29 w 64"/>
                  <a:gd name="T11" fmla="*/ 95 h 95"/>
                  <a:gd name="T12" fmla="*/ 30 w 64"/>
                  <a:gd name="T13" fmla="*/ 95 h 95"/>
                  <a:gd name="T14" fmla="*/ 42 w 64"/>
                  <a:gd name="T15" fmla="*/ 64 h 95"/>
                  <a:gd name="T16" fmla="*/ 36 w 64"/>
                  <a:gd name="T17" fmla="*/ 59 h 95"/>
                  <a:gd name="T18" fmla="*/ 50 w 64"/>
                  <a:gd name="T19" fmla="*/ 45 h 95"/>
                  <a:gd name="T20" fmla="*/ 39 w 64"/>
                  <a:gd name="T21" fmla="*/ 50 h 95"/>
                  <a:gd name="T22" fmla="*/ 39 w 64"/>
                  <a:gd name="T23" fmla="*/ 52 h 95"/>
                  <a:gd name="T24" fmla="*/ 39 w 64"/>
                  <a:gd name="T25" fmla="*/ 52 h 95"/>
                  <a:gd name="T26" fmla="*/ 46 w 64"/>
                  <a:gd name="T27" fmla="*/ 54 h 95"/>
                  <a:gd name="T28" fmla="*/ 50 w 64"/>
                  <a:gd name="T29" fmla="*/ 45 h 95"/>
                  <a:gd name="T30" fmla="*/ 64 w 64"/>
                  <a:gd name="T31" fmla="*/ 0 h 95"/>
                  <a:gd name="T32" fmla="*/ 0 w 64"/>
                  <a:gd name="T33" fmla="*/ 55 h 95"/>
                  <a:gd name="T34" fmla="*/ 20 w 64"/>
                  <a:gd name="T35" fmla="*/ 52 h 95"/>
                  <a:gd name="T36" fmla="*/ 30 w 64"/>
                  <a:gd name="T37" fmla="*/ 43 h 95"/>
                  <a:gd name="T38" fmla="*/ 34 w 64"/>
                  <a:gd name="T39" fmla="*/ 44 h 95"/>
                  <a:gd name="T40" fmla="*/ 64 w 64"/>
                  <a:gd name="T4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4" h="95">
                    <a:moveTo>
                      <a:pt x="36" y="59"/>
                    </a:moveTo>
                    <a:cubicBezTo>
                      <a:pt x="34" y="61"/>
                      <a:pt x="32" y="61"/>
                      <a:pt x="30" y="61"/>
                    </a:cubicBezTo>
                    <a:cubicBezTo>
                      <a:pt x="28" y="61"/>
                      <a:pt x="27" y="61"/>
                      <a:pt x="26" y="61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8" y="95"/>
                      <a:pt x="29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36" y="59"/>
                      <a:pt x="36" y="59"/>
                      <a:pt x="36" y="59"/>
                    </a:cubicBezTo>
                    <a:moveTo>
                      <a:pt x="50" y="45"/>
                    </a:move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1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50" y="45"/>
                      <a:pt x="50" y="45"/>
                      <a:pt x="50" y="45"/>
                    </a:cubicBezTo>
                    <a:moveTo>
                      <a:pt x="64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47"/>
                      <a:pt x="24" y="43"/>
                      <a:pt x="30" y="43"/>
                    </a:cubicBezTo>
                    <a:cubicBezTo>
                      <a:pt x="31" y="43"/>
                      <a:pt x="33" y="43"/>
                      <a:pt x="34" y="44"/>
                    </a:cubicBezTo>
                    <a:cubicBezTo>
                      <a:pt x="64" y="0"/>
                      <a:pt x="64" y="0"/>
                      <a:pt x="64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6" name="Freeform 3131"/>
              <p:cNvSpPr>
                <a:spLocks noEditPoints="1"/>
              </p:cNvSpPr>
              <p:nvPr/>
            </p:nvSpPr>
            <p:spPr bwMode="auto">
              <a:xfrm>
                <a:off x="6002" y="3459"/>
                <a:ext cx="20" cy="19"/>
              </a:xfrm>
              <a:custGeom>
                <a:avLst/>
                <a:gdLst>
                  <a:gd name="T0" fmla="*/ 10 w 19"/>
                  <a:gd name="T1" fmla="*/ 11 h 18"/>
                  <a:gd name="T2" fmla="*/ 6 w 19"/>
                  <a:gd name="T3" fmla="*/ 18 h 18"/>
                  <a:gd name="T4" fmla="*/ 10 w 19"/>
                  <a:gd name="T5" fmla="*/ 18 h 18"/>
                  <a:gd name="T6" fmla="*/ 16 w 19"/>
                  <a:gd name="T7" fmla="*/ 16 h 18"/>
                  <a:gd name="T8" fmla="*/ 10 w 19"/>
                  <a:gd name="T9" fmla="*/ 11 h 18"/>
                  <a:gd name="T10" fmla="*/ 19 w 19"/>
                  <a:gd name="T11" fmla="*/ 7 h 18"/>
                  <a:gd name="T12" fmla="*/ 15 w 19"/>
                  <a:gd name="T13" fmla="*/ 8 h 18"/>
                  <a:gd name="T14" fmla="*/ 19 w 19"/>
                  <a:gd name="T15" fmla="*/ 9 h 18"/>
                  <a:gd name="T16" fmla="*/ 19 w 19"/>
                  <a:gd name="T17" fmla="*/ 9 h 18"/>
                  <a:gd name="T18" fmla="*/ 19 w 19"/>
                  <a:gd name="T19" fmla="*/ 7 h 18"/>
                  <a:gd name="T20" fmla="*/ 10 w 19"/>
                  <a:gd name="T21" fmla="*/ 0 h 18"/>
                  <a:gd name="T22" fmla="*/ 0 w 19"/>
                  <a:gd name="T23" fmla="*/ 9 h 18"/>
                  <a:gd name="T24" fmla="*/ 9 w 19"/>
                  <a:gd name="T25" fmla="*/ 8 h 18"/>
                  <a:gd name="T26" fmla="*/ 14 w 19"/>
                  <a:gd name="T27" fmla="*/ 1 h 18"/>
                  <a:gd name="T28" fmla="*/ 10 w 19"/>
                  <a:gd name="T2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18">
                    <a:moveTo>
                      <a:pt x="10" y="11"/>
                    </a:move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8" y="18"/>
                      <a:pt x="10" y="18"/>
                    </a:cubicBezTo>
                    <a:cubicBezTo>
                      <a:pt x="12" y="18"/>
                      <a:pt x="14" y="18"/>
                      <a:pt x="16" y="16"/>
                    </a:cubicBezTo>
                    <a:cubicBezTo>
                      <a:pt x="10" y="11"/>
                      <a:pt x="10" y="11"/>
                      <a:pt x="10" y="11"/>
                    </a:cubicBezTo>
                    <a:moveTo>
                      <a:pt x="19" y="7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7"/>
                      <a:pt x="19" y="7"/>
                    </a:cubicBezTo>
                    <a:moveTo>
                      <a:pt x="10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0"/>
                      <a:pt x="11" y="0"/>
                      <a:pt x="1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7" name="Freeform 3132"/>
              <p:cNvSpPr/>
              <p:nvPr/>
            </p:nvSpPr>
            <p:spPr bwMode="auto">
              <a:xfrm>
                <a:off x="6010" y="3513"/>
                <a:ext cx="3" cy="4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0 h 3"/>
                  <a:gd name="T4" fmla="*/ 2 w 3"/>
                  <a:gd name="T5" fmla="*/ 3 h 3"/>
                  <a:gd name="T6" fmla="*/ 3 w 3"/>
                  <a:gd name="T7" fmla="*/ 0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8" name="Freeform 3133"/>
              <p:cNvSpPr>
                <a:spLocks noEditPoints="1"/>
              </p:cNvSpPr>
              <p:nvPr/>
            </p:nvSpPr>
            <p:spPr bwMode="auto">
              <a:xfrm>
                <a:off x="6012" y="3410"/>
                <a:ext cx="42" cy="57"/>
              </a:xfrm>
              <a:custGeom>
                <a:avLst/>
                <a:gdLst>
                  <a:gd name="T0" fmla="*/ 21 w 40"/>
                  <a:gd name="T1" fmla="*/ 46 h 54"/>
                  <a:gd name="T2" fmla="*/ 3 w 40"/>
                  <a:gd name="T3" fmla="*/ 54 h 54"/>
                  <a:gd name="T4" fmla="*/ 6 w 40"/>
                  <a:gd name="T5" fmla="*/ 54 h 54"/>
                  <a:gd name="T6" fmla="*/ 10 w 40"/>
                  <a:gd name="T7" fmla="*/ 53 h 54"/>
                  <a:gd name="T8" fmla="*/ 21 w 40"/>
                  <a:gd name="T9" fmla="*/ 48 h 54"/>
                  <a:gd name="T10" fmla="*/ 21 w 40"/>
                  <a:gd name="T11" fmla="*/ 46 h 54"/>
                  <a:gd name="T12" fmla="*/ 40 w 40"/>
                  <a:gd name="T13" fmla="*/ 0 h 54"/>
                  <a:gd name="T14" fmla="*/ 35 w 40"/>
                  <a:gd name="T15" fmla="*/ 3 h 54"/>
                  <a:gd name="T16" fmla="*/ 5 w 40"/>
                  <a:gd name="T17" fmla="*/ 47 h 54"/>
                  <a:gd name="T18" fmla="*/ 0 w 40"/>
                  <a:gd name="T19" fmla="*/ 54 h 54"/>
                  <a:gd name="T20" fmla="*/ 0 w 40"/>
                  <a:gd name="T21" fmla="*/ 54 h 54"/>
                  <a:gd name="T22" fmla="*/ 1 w 40"/>
                  <a:gd name="T23" fmla="*/ 54 h 54"/>
                  <a:gd name="T24" fmla="*/ 1 w 40"/>
                  <a:gd name="T25" fmla="*/ 54 h 54"/>
                  <a:gd name="T26" fmla="*/ 1 w 40"/>
                  <a:gd name="T27" fmla="*/ 54 h 54"/>
                  <a:gd name="T28" fmla="*/ 1 w 40"/>
                  <a:gd name="T29" fmla="*/ 54 h 54"/>
                  <a:gd name="T30" fmla="*/ 1 w 40"/>
                  <a:gd name="T31" fmla="*/ 54 h 54"/>
                  <a:gd name="T32" fmla="*/ 1 w 40"/>
                  <a:gd name="T33" fmla="*/ 54 h 54"/>
                  <a:gd name="T34" fmla="*/ 2 w 40"/>
                  <a:gd name="T35" fmla="*/ 54 h 54"/>
                  <a:gd name="T36" fmla="*/ 40 w 40"/>
                  <a:gd name="T37" fmla="*/ 0 h 54"/>
                  <a:gd name="T38" fmla="*/ 40 w 40"/>
                  <a:gd name="T3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54">
                    <a:moveTo>
                      <a:pt x="21" y="46"/>
                    </a:moveTo>
                    <a:cubicBezTo>
                      <a:pt x="3" y="54"/>
                      <a:pt x="3" y="54"/>
                      <a:pt x="3" y="5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46"/>
                      <a:pt x="21" y="46"/>
                      <a:pt x="21" y="46"/>
                    </a:cubicBezTo>
                    <a:moveTo>
                      <a:pt x="40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9" name="Freeform 3134"/>
              <p:cNvSpPr>
                <a:spLocks noEditPoints="1"/>
              </p:cNvSpPr>
              <p:nvPr/>
            </p:nvSpPr>
            <p:spPr bwMode="auto">
              <a:xfrm>
                <a:off x="5978" y="3405"/>
                <a:ext cx="79" cy="114"/>
              </a:xfrm>
              <a:custGeom>
                <a:avLst/>
                <a:gdLst>
                  <a:gd name="T0" fmla="*/ 47 w 79"/>
                  <a:gd name="T1" fmla="*/ 76 h 114"/>
                  <a:gd name="T2" fmla="*/ 35 w 79"/>
                  <a:gd name="T3" fmla="*/ 108 h 114"/>
                  <a:gd name="T4" fmla="*/ 34 w 79"/>
                  <a:gd name="T5" fmla="*/ 112 h 114"/>
                  <a:gd name="T6" fmla="*/ 32 w 79"/>
                  <a:gd name="T7" fmla="*/ 108 h 114"/>
                  <a:gd name="T8" fmla="*/ 19 w 79"/>
                  <a:gd name="T9" fmla="*/ 93 h 114"/>
                  <a:gd name="T10" fmla="*/ 18 w 79"/>
                  <a:gd name="T11" fmla="*/ 95 h 114"/>
                  <a:gd name="T12" fmla="*/ 33 w 79"/>
                  <a:gd name="T13" fmla="*/ 114 h 114"/>
                  <a:gd name="T14" fmla="*/ 33 w 79"/>
                  <a:gd name="T15" fmla="*/ 114 h 114"/>
                  <a:gd name="T16" fmla="*/ 35 w 79"/>
                  <a:gd name="T17" fmla="*/ 112 h 114"/>
                  <a:gd name="T18" fmla="*/ 49 w 79"/>
                  <a:gd name="T19" fmla="*/ 77 h 114"/>
                  <a:gd name="T20" fmla="*/ 47 w 79"/>
                  <a:gd name="T21" fmla="*/ 76 h 114"/>
                  <a:gd name="T22" fmla="*/ 58 w 79"/>
                  <a:gd name="T23" fmla="*/ 53 h 114"/>
                  <a:gd name="T24" fmla="*/ 56 w 79"/>
                  <a:gd name="T25" fmla="*/ 54 h 114"/>
                  <a:gd name="T26" fmla="*/ 56 w 79"/>
                  <a:gd name="T27" fmla="*/ 56 h 114"/>
                  <a:gd name="T28" fmla="*/ 52 w 79"/>
                  <a:gd name="T29" fmla="*/ 65 h 114"/>
                  <a:gd name="T30" fmla="*/ 54 w 79"/>
                  <a:gd name="T31" fmla="*/ 65 h 114"/>
                  <a:gd name="T32" fmla="*/ 58 w 79"/>
                  <a:gd name="T33" fmla="*/ 53 h 114"/>
                  <a:gd name="T34" fmla="*/ 79 w 79"/>
                  <a:gd name="T35" fmla="*/ 0 h 114"/>
                  <a:gd name="T36" fmla="*/ 0 w 79"/>
                  <a:gd name="T37" fmla="*/ 67 h 114"/>
                  <a:gd name="T38" fmla="*/ 3 w 79"/>
                  <a:gd name="T39" fmla="*/ 66 h 114"/>
                  <a:gd name="T40" fmla="*/ 71 w 79"/>
                  <a:gd name="T41" fmla="*/ 8 h 114"/>
                  <a:gd name="T42" fmla="*/ 76 w 79"/>
                  <a:gd name="T43" fmla="*/ 5 h 114"/>
                  <a:gd name="T44" fmla="*/ 76 w 79"/>
                  <a:gd name="T45" fmla="*/ 5 h 114"/>
                  <a:gd name="T46" fmla="*/ 79 w 79"/>
                  <a:gd name="T4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9" h="114">
                    <a:moveTo>
                      <a:pt x="47" y="76"/>
                    </a:moveTo>
                    <a:lnTo>
                      <a:pt x="35" y="108"/>
                    </a:lnTo>
                    <a:lnTo>
                      <a:pt x="34" y="112"/>
                    </a:lnTo>
                    <a:lnTo>
                      <a:pt x="32" y="108"/>
                    </a:lnTo>
                    <a:lnTo>
                      <a:pt x="19" y="93"/>
                    </a:lnTo>
                    <a:lnTo>
                      <a:pt x="18" y="95"/>
                    </a:lnTo>
                    <a:lnTo>
                      <a:pt x="33" y="114"/>
                    </a:lnTo>
                    <a:lnTo>
                      <a:pt x="33" y="114"/>
                    </a:lnTo>
                    <a:lnTo>
                      <a:pt x="35" y="112"/>
                    </a:lnTo>
                    <a:lnTo>
                      <a:pt x="49" y="77"/>
                    </a:lnTo>
                    <a:lnTo>
                      <a:pt x="47" y="76"/>
                    </a:lnTo>
                    <a:close/>
                    <a:moveTo>
                      <a:pt x="58" y="53"/>
                    </a:moveTo>
                    <a:lnTo>
                      <a:pt x="56" y="54"/>
                    </a:lnTo>
                    <a:lnTo>
                      <a:pt x="56" y="56"/>
                    </a:lnTo>
                    <a:lnTo>
                      <a:pt x="52" y="65"/>
                    </a:lnTo>
                    <a:lnTo>
                      <a:pt x="54" y="65"/>
                    </a:lnTo>
                    <a:lnTo>
                      <a:pt x="58" y="53"/>
                    </a:lnTo>
                    <a:close/>
                    <a:moveTo>
                      <a:pt x="79" y="0"/>
                    </a:moveTo>
                    <a:lnTo>
                      <a:pt x="0" y="67"/>
                    </a:lnTo>
                    <a:lnTo>
                      <a:pt x="3" y="66"/>
                    </a:lnTo>
                    <a:lnTo>
                      <a:pt x="71" y="8"/>
                    </a:lnTo>
                    <a:lnTo>
                      <a:pt x="76" y="5"/>
                    </a:lnTo>
                    <a:lnTo>
                      <a:pt x="76" y="5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0" name="Freeform 3135"/>
              <p:cNvSpPr>
                <a:spLocks noEditPoints="1"/>
              </p:cNvSpPr>
              <p:nvPr/>
            </p:nvSpPr>
            <p:spPr bwMode="auto">
              <a:xfrm>
                <a:off x="5978" y="3405"/>
                <a:ext cx="79" cy="114"/>
              </a:xfrm>
              <a:custGeom>
                <a:avLst/>
                <a:gdLst>
                  <a:gd name="T0" fmla="*/ 47 w 79"/>
                  <a:gd name="T1" fmla="*/ 76 h 114"/>
                  <a:gd name="T2" fmla="*/ 35 w 79"/>
                  <a:gd name="T3" fmla="*/ 108 h 114"/>
                  <a:gd name="T4" fmla="*/ 34 w 79"/>
                  <a:gd name="T5" fmla="*/ 112 h 114"/>
                  <a:gd name="T6" fmla="*/ 32 w 79"/>
                  <a:gd name="T7" fmla="*/ 108 h 114"/>
                  <a:gd name="T8" fmla="*/ 19 w 79"/>
                  <a:gd name="T9" fmla="*/ 93 h 114"/>
                  <a:gd name="T10" fmla="*/ 18 w 79"/>
                  <a:gd name="T11" fmla="*/ 95 h 114"/>
                  <a:gd name="T12" fmla="*/ 33 w 79"/>
                  <a:gd name="T13" fmla="*/ 114 h 114"/>
                  <a:gd name="T14" fmla="*/ 33 w 79"/>
                  <a:gd name="T15" fmla="*/ 114 h 114"/>
                  <a:gd name="T16" fmla="*/ 35 w 79"/>
                  <a:gd name="T17" fmla="*/ 112 h 114"/>
                  <a:gd name="T18" fmla="*/ 49 w 79"/>
                  <a:gd name="T19" fmla="*/ 77 h 114"/>
                  <a:gd name="T20" fmla="*/ 47 w 79"/>
                  <a:gd name="T21" fmla="*/ 76 h 114"/>
                  <a:gd name="T22" fmla="*/ 58 w 79"/>
                  <a:gd name="T23" fmla="*/ 53 h 114"/>
                  <a:gd name="T24" fmla="*/ 56 w 79"/>
                  <a:gd name="T25" fmla="*/ 54 h 114"/>
                  <a:gd name="T26" fmla="*/ 56 w 79"/>
                  <a:gd name="T27" fmla="*/ 56 h 114"/>
                  <a:gd name="T28" fmla="*/ 52 w 79"/>
                  <a:gd name="T29" fmla="*/ 65 h 114"/>
                  <a:gd name="T30" fmla="*/ 54 w 79"/>
                  <a:gd name="T31" fmla="*/ 65 h 114"/>
                  <a:gd name="T32" fmla="*/ 58 w 79"/>
                  <a:gd name="T33" fmla="*/ 53 h 114"/>
                  <a:gd name="T34" fmla="*/ 79 w 79"/>
                  <a:gd name="T35" fmla="*/ 0 h 114"/>
                  <a:gd name="T36" fmla="*/ 0 w 79"/>
                  <a:gd name="T37" fmla="*/ 67 h 114"/>
                  <a:gd name="T38" fmla="*/ 3 w 79"/>
                  <a:gd name="T39" fmla="*/ 66 h 114"/>
                  <a:gd name="T40" fmla="*/ 71 w 79"/>
                  <a:gd name="T41" fmla="*/ 8 h 114"/>
                  <a:gd name="T42" fmla="*/ 76 w 79"/>
                  <a:gd name="T43" fmla="*/ 5 h 114"/>
                  <a:gd name="T44" fmla="*/ 76 w 79"/>
                  <a:gd name="T45" fmla="*/ 5 h 114"/>
                  <a:gd name="T46" fmla="*/ 79 w 79"/>
                  <a:gd name="T4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9" h="114">
                    <a:moveTo>
                      <a:pt x="47" y="76"/>
                    </a:moveTo>
                    <a:lnTo>
                      <a:pt x="35" y="108"/>
                    </a:lnTo>
                    <a:lnTo>
                      <a:pt x="34" y="112"/>
                    </a:lnTo>
                    <a:lnTo>
                      <a:pt x="32" y="108"/>
                    </a:lnTo>
                    <a:lnTo>
                      <a:pt x="19" y="93"/>
                    </a:lnTo>
                    <a:lnTo>
                      <a:pt x="18" y="95"/>
                    </a:lnTo>
                    <a:lnTo>
                      <a:pt x="33" y="114"/>
                    </a:lnTo>
                    <a:lnTo>
                      <a:pt x="33" y="114"/>
                    </a:lnTo>
                    <a:lnTo>
                      <a:pt x="35" y="112"/>
                    </a:lnTo>
                    <a:lnTo>
                      <a:pt x="49" y="77"/>
                    </a:lnTo>
                    <a:lnTo>
                      <a:pt x="47" y="76"/>
                    </a:lnTo>
                    <a:moveTo>
                      <a:pt x="58" y="53"/>
                    </a:moveTo>
                    <a:lnTo>
                      <a:pt x="56" y="54"/>
                    </a:lnTo>
                    <a:lnTo>
                      <a:pt x="56" y="56"/>
                    </a:lnTo>
                    <a:lnTo>
                      <a:pt x="52" y="65"/>
                    </a:lnTo>
                    <a:lnTo>
                      <a:pt x="54" y="65"/>
                    </a:lnTo>
                    <a:lnTo>
                      <a:pt x="58" y="53"/>
                    </a:lnTo>
                    <a:moveTo>
                      <a:pt x="79" y="0"/>
                    </a:moveTo>
                    <a:lnTo>
                      <a:pt x="0" y="67"/>
                    </a:lnTo>
                    <a:lnTo>
                      <a:pt x="3" y="66"/>
                    </a:lnTo>
                    <a:lnTo>
                      <a:pt x="71" y="8"/>
                    </a:lnTo>
                    <a:lnTo>
                      <a:pt x="76" y="5"/>
                    </a:lnTo>
                    <a:lnTo>
                      <a:pt x="76" y="5"/>
                    </a:lnTo>
                    <a:lnTo>
                      <a:pt x="7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1" name="Freeform 3136"/>
              <p:cNvSpPr>
                <a:spLocks noEditPoints="1"/>
              </p:cNvSpPr>
              <p:nvPr/>
            </p:nvSpPr>
            <p:spPr bwMode="auto">
              <a:xfrm>
                <a:off x="5977" y="3467"/>
                <a:ext cx="36" cy="33"/>
              </a:xfrm>
              <a:custGeom>
                <a:avLst/>
                <a:gdLst>
                  <a:gd name="T0" fmla="*/ 33 w 34"/>
                  <a:gd name="T1" fmla="*/ 2 h 31"/>
                  <a:gd name="T2" fmla="*/ 17 w 34"/>
                  <a:gd name="T3" fmla="*/ 30 h 31"/>
                  <a:gd name="T4" fmla="*/ 18 w 34"/>
                  <a:gd name="T5" fmla="*/ 31 h 31"/>
                  <a:gd name="T6" fmla="*/ 19 w 34"/>
                  <a:gd name="T7" fmla="*/ 29 h 31"/>
                  <a:gd name="T8" fmla="*/ 30 w 34"/>
                  <a:gd name="T9" fmla="*/ 10 h 31"/>
                  <a:gd name="T10" fmla="*/ 34 w 34"/>
                  <a:gd name="T11" fmla="*/ 3 h 31"/>
                  <a:gd name="T12" fmla="*/ 33 w 34"/>
                  <a:gd name="T13" fmla="*/ 2 h 31"/>
                  <a:gd name="T14" fmla="*/ 33 w 34"/>
                  <a:gd name="T15" fmla="*/ 0 h 31"/>
                  <a:gd name="T16" fmla="*/ 33 w 34"/>
                  <a:gd name="T17" fmla="*/ 0 h 31"/>
                  <a:gd name="T18" fmla="*/ 24 w 34"/>
                  <a:gd name="T19" fmla="*/ 1 h 31"/>
                  <a:gd name="T20" fmla="*/ 4 w 34"/>
                  <a:gd name="T21" fmla="*/ 4 h 31"/>
                  <a:gd name="T22" fmla="*/ 1 w 34"/>
                  <a:gd name="T23" fmla="*/ 5 h 31"/>
                  <a:gd name="T24" fmla="*/ 0 w 34"/>
                  <a:gd name="T25" fmla="*/ 6 h 31"/>
                  <a:gd name="T26" fmla="*/ 0 w 34"/>
                  <a:gd name="T27" fmla="*/ 6 h 31"/>
                  <a:gd name="T28" fmla="*/ 32 w 34"/>
                  <a:gd name="T29" fmla="*/ 1 h 31"/>
                  <a:gd name="T30" fmla="*/ 32 w 34"/>
                  <a:gd name="T31" fmla="*/ 0 h 31"/>
                  <a:gd name="T32" fmla="*/ 32 w 34"/>
                  <a:gd name="T33" fmla="*/ 0 h 31"/>
                  <a:gd name="T34" fmla="*/ 32 w 34"/>
                  <a:gd name="T35" fmla="*/ 0 h 31"/>
                  <a:gd name="T36" fmla="*/ 32 w 34"/>
                  <a:gd name="T37" fmla="*/ 0 h 31"/>
                  <a:gd name="T38" fmla="*/ 33 w 34"/>
                  <a:gd name="T39" fmla="*/ 0 h 31"/>
                  <a:gd name="T40" fmla="*/ 34 w 34"/>
                  <a:gd name="T41" fmla="*/ 0 h 31"/>
                  <a:gd name="T42" fmla="*/ 34 w 34"/>
                  <a:gd name="T43" fmla="*/ 0 h 31"/>
                  <a:gd name="T44" fmla="*/ 34 w 34"/>
                  <a:gd name="T45" fmla="*/ 0 h 31"/>
                  <a:gd name="T46" fmla="*/ 34 w 34"/>
                  <a:gd name="T47" fmla="*/ 0 h 31"/>
                  <a:gd name="T48" fmla="*/ 34 w 34"/>
                  <a:gd name="T49" fmla="*/ 0 h 31"/>
                  <a:gd name="T50" fmla="*/ 34 w 34"/>
                  <a:gd name="T5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1">
                    <a:moveTo>
                      <a:pt x="33" y="2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3" y="2"/>
                      <a:pt x="33" y="2"/>
                      <a:pt x="33" y="2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2" y="1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4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moveTo>
                      <a:pt x="34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2" name="Freeform 3137"/>
              <p:cNvSpPr/>
              <p:nvPr/>
            </p:nvSpPr>
            <p:spPr bwMode="auto">
              <a:xfrm>
                <a:off x="6011" y="351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1 w 2"/>
                  <a:gd name="T5" fmla="*/ 1 h 2"/>
                  <a:gd name="T6" fmla="*/ 1 w 2"/>
                  <a:gd name="T7" fmla="*/ 1 h 2"/>
                  <a:gd name="T8" fmla="*/ 2 w 2"/>
                  <a:gd name="T9" fmla="*/ 1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3" name="Freeform 3138"/>
              <p:cNvSpPr/>
              <p:nvPr/>
            </p:nvSpPr>
            <p:spPr bwMode="auto">
              <a:xfrm>
                <a:off x="6011" y="351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0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4" name="Freeform 3139"/>
              <p:cNvSpPr/>
              <p:nvPr/>
            </p:nvSpPr>
            <p:spPr bwMode="auto">
              <a:xfrm>
                <a:off x="5976" y="347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5" name="Freeform 3140"/>
              <p:cNvSpPr/>
              <p:nvPr/>
            </p:nvSpPr>
            <p:spPr bwMode="auto">
              <a:xfrm>
                <a:off x="6011" y="351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6" name="Freeform 3141"/>
              <p:cNvSpPr/>
              <p:nvPr/>
            </p:nvSpPr>
            <p:spPr bwMode="auto">
              <a:xfrm>
                <a:off x="6011" y="3467"/>
                <a:ext cx="21" cy="15"/>
              </a:xfrm>
              <a:custGeom>
                <a:avLst/>
                <a:gdLst>
                  <a:gd name="T0" fmla="*/ 2 w 20"/>
                  <a:gd name="T1" fmla="*/ 0 h 14"/>
                  <a:gd name="T2" fmla="*/ 1 w 20"/>
                  <a:gd name="T3" fmla="*/ 0 h 14"/>
                  <a:gd name="T4" fmla="*/ 0 w 20"/>
                  <a:gd name="T5" fmla="*/ 0 h 14"/>
                  <a:gd name="T6" fmla="*/ 0 w 20"/>
                  <a:gd name="T7" fmla="*/ 0 h 14"/>
                  <a:gd name="T8" fmla="*/ 0 w 20"/>
                  <a:gd name="T9" fmla="*/ 0 h 14"/>
                  <a:gd name="T10" fmla="*/ 0 w 20"/>
                  <a:gd name="T11" fmla="*/ 1 h 14"/>
                  <a:gd name="T12" fmla="*/ 2 w 20"/>
                  <a:gd name="T13" fmla="*/ 1 h 14"/>
                  <a:gd name="T14" fmla="*/ 1 w 20"/>
                  <a:gd name="T15" fmla="*/ 2 h 14"/>
                  <a:gd name="T16" fmla="*/ 2 w 20"/>
                  <a:gd name="T17" fmla="*/ 3 h 14"/>
                  <a:gd name="T18" fmla="*/ 8 w 20"/>
                  <a:gd name="T19" fmla="*/ 8 h 14"/>
                  <a:gd name="T20" fmla="*/ 14 w 20"/>
                  <a:gd name="T21" fmla="*/ 13 h 14"/>
                  <a:gd name="T22" fmla="*/ 15 w 20"/>
                  <a:gd name="T23" fmla="*/ 14 h 14"/>
                  <a:gd name="T24" fmla="*/ 16 w 20"/>
                  <a:gd name="T25" fmla="*/ 13 h 14"/>
                  <a:gd name="T26" fmla="*/ 2 w 20"/>
                  <a:gd name="T27" fmla="*/ 1 h 14"/>
                  <a:gd name="T28" fmla="*/ 19 w 20"/>
                  <a:gd name="T29" fmla="*/ 4 h 14"/>
                  <a:gd name="T30" fmla="*/ 20 w 20"/>
                  <a:gd name="T31" fmla="*/ 3 h 14"/>
                  <a:gd name="T32" fmla="*/ 18 w 20"/>
                  <a:gd name="T33" fmla="*/ 3 h 14"/>
                  <a:gd name="T34" fmla="*/ 11 w 20"/>
                  <a:gd name="T35" fmla="*/ 1 h 14"/>
                  <a:gd name="T36" fmla="*/ 7 w 20"/>
                  <a:gd name="T37" fmla="*/ 0 h 14"/>
                  <a:gd name="T38" fmla="*/ 4 w 20"/>
                  <a:gd name="T39" fmla="*/ 0 h 14"/>
                  <a:gd name="T40" fmla="*/ 2 w 20"/>
                  <a:gd name="T41" fmla="*/ 1 h 14"/>
                  <a:gd name="T42" fmla="*/ 3 w 20"/>
                  <a:gd name="T43" fmla="*/ 0 h 14"/>
                  <a:gd name="T44" fmla="*/ 2 w 20"/>
                  <a:gd name="T45" fmla="*/ 0 h 14"/>
                  <a:gd name="T46" fmla="*/ 2 w 20"/>
                  <a:gd name="T47" fmla="*/ 0 h 14"/>
                  <a:gd name="T48" fmla="*/ 2 w 20"/>
                  <a:gd name="T49" fmla="*/ 0 h 14"/>
                  <a:gd name="T50" fmla="*/ 2 w 20"/>
                  <a:gd name="T51" fmla="*/ 0 h 14"/>
                  <a:gd name="T52" fmla="*/ 2 w 20"/>
                  <a:gd name="T53" fmla="*/ 0 h 14"/>
                  <a:gd name="T54" fmla="*/ 2 w 20"/>
                  <a:gd name="T5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14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7" name="Freeform 3142"/>
              <p:cNvSpPr/>
              <p:nvPr/>
            </p:nvSpPr>
            <p:spPr bwMode="auto">
              <a:xfrm>
                <a:off x="6019" y="3416"/>
                <a:ext cx="32" cy="47"/>
              </a:xfrm>
              <a:custGeom>
                <a:avLst/>
                <a:gdLst>
                  <a:gd name="T0" fmla="*/ 30 w 30"/>
                  <a:gd name="T1" fmla="*/ 0 h 44"/>
                  <a:gd name="T2" fmla="*/ 0 w 30"/>
                  <a:gd name="T3" fmla="*/ 42 h 44"/>
                  <a:gd name="T4" fmla="*/ 2 w 30"/>
                  <a:gd name="T5" fmla="*/ 44 h 44"/>
                  <a:gd name="T6" fmla="*/ 15 w 30"/>
                  <a:gd name="T7" fmla="*/ 38 h 44"/>
                  <a:gd name="T8" fmla="*/ 30 w 30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4">
                    <a:moveTo>
                      <a:pt x="30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1" y="43"/>
                      <a:pt x="1" y="43"/>
                      <a:pt x="2" y="44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8" name="Freeform 3143"/>
              <p:cNvSpPr/>
              <p:nvPr/>
            </p:nvSpPr>
            <p:spPr bwMode="auto">
              <a:xfrm>
                <a:off x="6017" y="3461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2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9" name="Freeform 3144"/>
              <p:cNvSpPr/>
              <p:nvPr/>
            </p:nvSpPr>
            <p:spPr bwMode="auto">
              <a:xfrm>
                <a:off x="6014" y="3410"/>
                <a:ext cx="40" cy="57"/>
              </a:xfrm>
              <a:custGeom>
                <a:avLst/>
                <a:gdLst>
                  <a:gd name="T0" fmla="*/ 40 w 40"/>
                  <a:gd name="T1" fmla="*/ 0 h 57"/>
                  <a:gd name="T2" fmla="*/ 0 w 40"/>
                  <a:gd name="T3" fmla="*/ 57 h 57"/>
                  <a:gd name="T4" fmla="*/ 1 w 40"/>
                  <a:gd name="T5" fmla="*/ 57 h 57"/>
                  <a:gd name="T6" fmla="*/ 20 w 40"/>
                  <a:gd name="T7" fmla="*/ 49 h 57"/>
                  <a:gd name="T8" fmla="*/ 21 w 40"/>
                  <a:gd name="T9" fmla="*/ 46 h 57"/>
                  <a:gd name="T10" fmla="*/ 7 w 40"/>
                  <a:gd name="T11" fmla="*/ 53 h 57"/>
                  <a:gd name="T12" fmla="*/ 3 w 40"/>
                  <a:gd name="T13" fmla="*/ 54 h 57"/>
                  <a:gd name="T14" fmla="*/ 5 w 40"/>
                  <a:gd name="T15" fmla="*/ 51 h 57"/>
                  <a:gd name="T16" fmla="*/ 37 w 40"/>
                  <a:gd name="T17" fmla="*/ 6 h 57"/>
                  <a:gd name="T18" fmla="*/ 40 w 40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7">
                    <a:moveTo>
                      <a:pt x="40" y="0"/>
                    </a:moveTo>
                    <a:lnTo>
                      <a:pt x="0" y="57"/>
                    </a:lnTo>
                    <a:lnTo>
                      <a:pt x="1" y="57"/>
                    </a:lnTo>
                    <a:lnTo>
                      <a:pt x="20" y="49"/>
                    </a:lnTo>
                    <a:lnTo>
                      <a:pt x="21" y="46"/>
                    </a:lnTo>
                    <a:lnTo>
                      <a:pt x="7" y="53"/>
                    </a:lnTo>
                    <a:lnTo>
                      <a:pt x="3" y="54"/>
                    </a:lnTo>
                    <a:lnTo>
                      <a:pt x="5" y="51"/>
                    </a:lnTo>
                    <a:lnTo>
                      <a:pt x="37" y="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0" name="Freeform 3145"/>
              <p:cNvSpPr/>
              <p:nvPr/>
            </p:nvSpPr>
            <p:spPr bwMode="auto">
              <a:xfrm>
                <a:off x="6014" y="3410"/>
                <a:ext cx="40" cy="57"/>
              </a:xfrm>
              <a:custGeom>
                <a:avLst/>
                <a:gdLst>
                  <a:gd name="T0" fmla="*/ 40 w 40"/>
                  <a:gd name="T1" fmla="*/ 0 h 57"/>
                  <a:gd name="T2" fmla="*/ 0 w 40"/>
                  <a:gd name="T3" fmla="*/ 57 h 57"/>
                  <a:gd name="T4" fmla="*/ 1 w 40"/>
                  <a:gd name="T5" fmla="*/ 57 h 57"/>
                  <a:gd name="T6" fmla="*/ 20 w 40"/>
                  <a:gd name="T7" fmla="*/ 49 h 57"/>
                  <a:gd name="T8" fmla="*/ 21 w 40"/>
                  <a:gd name="T9" fmla="*/ 46 h 57"/>
                  <a:gd name="T10" fmla="*/ 7 w 40"/>
                  <a:gd name="T11" fmla="*/ 53 h 57"/>
                  <a:gd name="T12" fmla="*/ 3 w 40"/>
                  <a:gd name="T13" fmla="*/ 54 h 57"/>
                  <a:gd name="T14" fmla="*/ 5 w 40"/>
                  <a:gd name="T15" fmla="*/ 51 h 57"/>
                  <a:gd name="T16" fmla="*/ 37 w 40"/>
                  <a:gd name="T17" fmla="*/ 6 h 57"/>
                  <a:gd name="T18" fmla="*/ 40 w 40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7">
                    <a:moveTo>
                      <a:pt x="40" y="0"/>
                    </a:moveTo>
                    <a:lnTo>
                      <a:pt x="0" y="57"/>
                    </a:lnTo>
                    <a:lnTo>
                      <a:pt x="1" y="57"/>
                    </a:lnTo>
                    <a:lnTo>
                      <a:pt x="20" y="49"/>
                    </a:lnTo>
                    <a:lnTo>
                      <a:pt x="21" y="46"/>
                    </a:lnTo>
                    <a:lnTo>
                      <a:pt x="7" y="53"/>
                    </a:lnTo>
                    <a:lnTo>
                      <a:pt x="3" y="54"/>
                    </a:lnTo>
                    <a:lnTo>
                      <a:pt x="5" y="51"/>
                    </a:lnTo>
                    <a:lnTo>
                      <a:pt x="37" y="6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1" name="Freeform 3146"/>
              <p:cNvSpPr/>
              <p:nvPr/>
            </p:nvSpPr>
            <p:spPr bwMode="auto">
              <a:xfrm>
                <a:off x="6034" y="3405"/>
                <a:ext cx="23" cy="54"/>
              </a:xfrm>
              <a:custGeom>
                <a:avLst/>
                <a:gdLst>
                  <a:gd name="T0" fmla="*/ 23 w 23"/>
                  <a:gd name="T1" fmla="*/ 0 h 54"/>
                  <a:gd name="T2" fmla="*/ 20 w 23"/>
                  <a:gd name="T3" fmla="*/ 5 h 54"/>
                  <a:gd name="T4" fmla="*/ 17 w 23"/>
                  <a:gd name="T5" fmla="*/ 11 h 54"/>
                  <a:gd name="T6" fmla="*/ 1 w 23"/>
                  <a:gd name="T7" fmla="*/ 51 h 54"/>
                  <a:gd name="T8" fmla="*/ 0 w 23"/>
                  <a:gd name="T9" fmla="*/ 54 h 54"/>
                  <a:gd name="T10" fmla="*/ 2 w 23"/>
                  <a:gd name="T11" fmla="*/ 53 h 54"/>
                  <a:gd name="T12" fmla="*/ 23 w 23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54">
                    <a:moveTo>
                      <a:pt x="23" y="0"/>
                    </a:moveTo>
                    <a:lnTo>
                      <a:pt x="20" y="5"/>
                    </a:lnTo>
                    <a:lnTo>
                      <a:pt x="17" y="11"/>
                    </a:lnTo>
                    <a:lnTo>
                      <a:pt x="1" y="51"/>
                    </a:lnTo>
                    <a:lnTo>
                      <a:pt x="0" y="54"/>
                    </a:lnTo>
                    <a:lnTo>
                      <a:pt x="2" y="5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2" name="Freeform 3147"/>
              <p:cNvSpPr/>
              <p:nvPr/>
            </p:nvSpPr>
            <p:spPr bwMode="auto">
              <a:xfrm>
                <a:off x="6034" y="3405"/>
                <a:ext cx="23" cy="54"/>
              </a:xfrm>
              <a:custGeom>
                <a:avLst/>
                <a:gdLst>
                  <a:gd name="T0" fmla="*/ 23 w 23"/>
                  <a:gd name="T1" fmla="*/ 0 h 54"/>
                  <a:gd name="T2" fmla="*/ 20 w 23"/>
                  <a:gd name="T3" fmla="*/ 5 h 54"/>
                  <a:gd name="T4" fmla="*/ 17 w 23"/>
                  <a:gd name="T5" fmla="*/ 11 h 54"/>
                  <a:gd name="T6" fmla="*/ 1 w 23"/>
                  <a:gd name="T7" fmla="*/ 51 h 54"/>
                  <a:gd name="T8" fmla="*/ 0 w 23"/>
                  <a:gd name="T9" fmla="*/ 54 h 54"/>
                  <a:gd name="T10" fmla="*/ 2 w 23"/>
                  <a:gd name="T11" fmla="*/ 53 h 54"/>
                  <a:gd name="T12" fmla="*/ 23 w 23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54">
                    <a:moveTo>
                      <a:pt x="23" y="0"/>
                    </a:moveTo>
                    <a:lnTo>
                      <a:pt x="20" y="5"/>
                    </a:lnTo>
                    <a:lnTo>
                      <a:pt x="17" y="11"/>
                    </a:lnTo>
                    <a:lnTo>
                      <a:pt x="1" y="51"/>
                    </a:lnTo>
                    <a:lnTo>
                      <a:pt x="0" y="54"/>
                    </a:lnTo>
                    <a:lnTo>
                      <a:pt x="2" y="53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3" name="Freeform 3148"/>
              <p:cNvSpPr/>
              <p:nvPr/>
            </p:nvSpPr>
            <p:spPr bwMode="auto">
              <a:xfrm>
                <a:off x="6013" y="3467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4" name="Freeform 3149"/>
              <p:cNvSpPr/>
              <p:nvPr/>
            </p:nvSpPr>
            <p:spPr bwMode="auto">
              <a:xfrm>
                <a:off x="6013" y="3467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5" name="Freeform 3150"/>
              <p:cNvSpPr/>
              <p:nvPr/>
            </p:nvSpPr>
            <p:spPr bwMode="auto">
              <a:xfrm>
                <a:off x="5962" y="3479"/>
                <a:ext cx="31" cy="56"/>
              </a:xfrm>
              <a:custGeom>
                <a:avLst/>
                <a:gdLst>
                  <a:gd name="T0" fmla="*/ 15 w 29"/>
                  <a:gd name="T1" fmla="*/ 0 h 53"/>
                  <a:gd name="T2" fmla="*/ 13 w 29"/>
                  <a:gd name="T3" fmla="*/ 0 h 53"/>
                  <a:gd name="T4" fmla="*/ 0 w 29"/>
                  <a:gd name="T5" fmla="*/ 53 h 53"/>
                  <a:gd name="T6" fmla="*/ 12 w 29"/>
                  <a:gd name="T7" fmla="*/ 49 h 53"/>
                  <a:gd name="T8" fmla="*/ 29 w 29"/>
                  <a:gd name="T9" fmla="*/ 19 h 53"/>
                  <a:gd name="T10" fmla="*/ 15 w 29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53">
                    <a:moveTo>
                      <a:pt x="15" y="0"/>
                    </a:moveTo>
                    <a:cubicBezTo>
                      <a:pt x="14" y="0"/>
                      <a:pt x="14" y="0"/>
                      <a:pt x="13" y="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6" name="Freeform 3151"/>
              <p:cNvSpPr/>
              <p:nvPr/>
            </p:nvSpPr>
            <p:spPr bwMode="auto">
              <a:xfrm>
                <a:off x="5976" y="347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7" name="Freeform 3152"/>
              <p:cNvSpPr/>
              <p:nvPr/>
            </p:nvSpPr>
            <p:spPr bwMode="auto">
              <a:xfrm>
                <a:off x="5977" y="3475"/>
                <a:ext cx="17" cy="24"/>
              </a:xfrm>
              <a:custGeom>
                <a:avLst/>
                <a:gdLst>
                  <a:gd name="T0" fmla="*/ 0 w 17"/>
                  <a:gd name="T1" fmla="*/ 0 h 24"/>
                  <a:gd name="T2" fmla="*/ 0 w 17"/>
                  <a:gd name="T3" fmla="*/ 3 h 24"/>
                  <a:gd name="T4" fmla="*/ 1 w 17"/>
                  <a:gd name="T5" fmla="*/ 4 h 24"/>
                  <a:gd name="T6" fmla="*/ 16 w 17"/>
                  <a:gd name="T7" fmla="*/ 24 h 24"/>
                  <a:gd name="T8" fmla="*/ 17 w 17"/>
                  <a:gd name="T9" fmla="*/ 22 h 24"/>
                  <a:gd name="T10" fmla="*/ 0 w 17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16" y="24"/>
                    </a:lnTo>
                    <a:lnTo>
                      <a:pt x="17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8" name="Freeform 3153"/>
              <p:cNvSpPr/>
              <p:nvPr/>
            </p:nvSpPr>
            <p:spPr bwMode="auto">
              <a:xfrm>
                <a:off x="5977" y="3475"/>
                <a:ext cx="17" cy="24"/>
              </a:xfrm>
              <a:custGeom>
                <a:avLst/>
                <a:gdLst>
                  <a:gd name="T0" fmla="*/ 0 w 17"/>
                  <a:gd name="T1" fmla="*/ 0 h 24"/>
                  <a:gd name="T2" fmla="*/ 0 w 17"/>
                  <a:gd name="T3" fmla="*/ 3 h 24"/>
                  <a:gd name="T4" fmla="*/ 1 w 17"/>
                  <a:gd name="T5" fmla="*/ 4 h 24"/>
                  <a:gd name="T6" fmla="*/ 16 w 17"/>
                  <a:gd name="T7" fmla="*/ 24 h 24"/>
                  <a:gd name="T8" fmla="*/ 17 w 17"/>
                  <a:gd name="T9" fmla="*/ 22 h 24"/>
                  <a:gd name="T10" fmla="*/ 0 w 17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16" y="24"/>
                    </a:lnTo>
                    <a:lnTo>
                      <a:pt x="17" y="2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9" name="Freeform 3154"/>
              <p:cNvSpPr>
                <a:spLocks noEditPoints="1"/>
              </p:cNvSpPr>
              <p:nvPr/>
            </p:nvSpPr>
            <p:spPr bwMode="auto">
              <a:xfrm>
                <a:off x="5962" y="3475"/>
                <a:ext cx="33" cy="60"/>
              </a:xfrm>
              <a:custGeom>
                <a:avLst/>
                <a:gdLst>
                  <a:gd name="T0" fmla="*/ 32 w 33"/>
                  <a:gd name="T1" fmla="*/ 22 h 60"/>
                  <a:gd name="T2" fmla="*/ 31 w 33"/>
                  <a:gd name="T3" fmla="*/ 24 h 60"/>
                  <a:gd name="T4" fmla="*/ 13 w 33"/>
                  <a:gd name="T5" fmla="*/ 55 h 60"/>
                  <a:gd name="T6" fmla="*/ 15 w 33"/>
                  <a:gd name="T7" fmla="*/ 54 h 60"/>
                  <a:gd name="T8" fmla="*/ 33 w 33"/>
                  <a:gd name="T9" fmla="*/ 24 h 60"/>
                  <a:gd name="T10" fmla="*/ 32 w 33"/>
                  <a:gd name="T11" fmla="*/ 22 h 60"/>
                  <a:gd name="T12" fmla="*/ 15 w 33"/>
                  <a:gd name="T13" fmla="*/ 0 h 60"/>
                  <a:gd name="T14" fmla="*/ 0 w 33"/>
                  <a:gd name="T15" fmla="*/ 60 h 60"/>
                  <a:gd name="T16" fmla="*/ 14 w 33"/>
                  <a:gd name="T17" fmla="*/ 4 h 60"/>
                  <a:gd name="T18" fmla="*/ 15 w 33"/>
                  <a:gd name="T19" fmla="*/ 3 h 60"/>
                  <a:gd name="T20" fmla="*/ 15 w 33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0">
                    <a:moveTo>
                      <a:pt x="32" y="22"/>
                    </a:moveTo>
                    <a:lnTo>
                      <a:pt x="31" y="24"/>
                    </a:lnTo>
                    <a:lnTo>
                      <a:pt x="13" y="55"/>
                    </a:lnTo>
                    <a:lnTo>
                      <a:pt x="15" y="54"/>
                    </a:lnTo>
                    <a:lnTo>
                      <a:pt x="33" y="24"/>
                    </a:lnTo>
                    <a:lnTo>
                      <a:pt x="32" y="22"/>
                    </a:lnTo>
                    <a:close/>
                    <a:moveTo>
                      <a:pt x="15" y="0"/>
                    </a:moveTo>
                    <a:lnTo>
                      <a:pt x="0" y="60"/>
                    </a:lnTo>
                    <a:lnTo>
                      <a:pt x="14" y="4"/>
                    </a:lnTo>
                    <a:lnTo>
                      <a:pt x="15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0" name="Freeform 3155"/>
              <p:cNvSpPr>
                <a:spLocks noEditPoints="1"/>
              </p:cNvSpPr>
              <p:nvPr/>
            </p:nvSpPr>
            <p:spPr bwMode="auto">
              <a:xfrm>
                <a:off x="5962" y="3475"/>
                <a:ext cx="33" cy="60"/>
              </a:xfrm>
              <a:custGeom>
                <a:avLst/>
                <a:gdLst>
                  <a:gd name="T0" fmla="*/ 32 w 33"/>
                  <a:gd name="T1" fmla="*/ 22 h 60"/>
                  <a:gd name="T2" fmla="*/ 31 w 33"/>
                  <a:gd name="T3" fmla="*/ 24 h 60"/>
                  <a:gd name="T4" fmla="*/ 13 w 33"/>
                  <a:gd name="T5" fmla="*/ 55 h 60"/>
                  <a:gd name="T6" fmla="*/ 15 w 33"/>
                  <a:gd name="T7" fmla="*/ 54 h 60"/>
                  <a:gd name="T8" fmla="*/ 33 w 33"/>
                  <a:gd name="T9" fmla="*/ 24 h 60"/>
                  <a:gd name="T10" fmla="*/ 32 w 33"/>
                  <a:gd name="T11" fmla="*/ 22 h 60"/>
                  <a:gd name="T12" fmla="*/ 15 w 33"/>
                  <a:gd name="T13" fmla="*/ 0 h 60"/>
                  <a:gd name="T14" fmla="*/ 0 w 33"/>
                  <a:gd name="T15" fmla="*/ 60 h 60"/>
                  <a:gd name="T16" fmla="*/ 14 w 33"/>
                  <a:gd name="T17" fmla="*/ 4 h 60"/>
                  <a:gd name="T18" fmla="*/ 15 w 33"/>
                  <a:gd name="T19" fmla="*/ 3 h 60"/>
                  <a:gd name="T20" fmla="*/ 15 w 33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0">
                    <a:moveTo>
                      <a:pt x="32" y="22"/>
                    </a:moveTo>
                    <a:lnTo>
                      <a:pt x="31" y="24"/>
                    </a:lnTo>
                    <a:lnTo>
                      <a:pt x="13" y="55"/>
                    </a:lnTo>
                    <a:lnTo>
                      <a:pt x="15" y="54"/>
                    </a:lnTo>
                    <a:lnTo>
                      <a:pt x="33" y="24"/>
                    </a:lnTo>
                    <a:lnTo>
                      <a:pt x="32" y="22"/>
                    </a:lnTo>
                    <a:moveTo>
                      <a:pt x="15" y="0"/>
                    </a:moveTo>
                    <a:lnTo>
                      <a:pt x="0" y="60"/>
                    </a:lnTo>
                    <a:lnTo>
                      <a:pt x="14" y="4"/>
                    </a:lnTo>
                    <a:lnTo>
                      <a:pt x="15" y="3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1" name="Freeform 3156"/>
              <p:cNvSpPr/>
              <p:nvPr/>
            </p:nvSpPr>
            <p:spPr bwMode="auto">
              <a:xfrm>
                <a:off x="5962" y="3529"/>
                <a:ext cx="15" cy="7"/>
              </a:xfrm>
              <a:custGeom>
                <a:avLst/>
                <a:gdLst>
                  <a:gd name="T0" fmla="*/ 15 w 15"/>
                  <a:gd name="T1" fmla="*/ 0 h 7"/>
                  <a:gd name="T2" fmla="*/ 13 w 15"/>
                  <a:gd name="T3" fmla="*/ 1 h 7"/>
                  <a:gd name="T4" fmla="*/ 0 w 15"/>
                  <a:gd name="T5" fmla="*/ 6 h 7"/>
                  <a:gd name="T6" fmla="*/ 0 w 15"/>
                  <a:gd name="T7" fmla="*/ 7 h 7"/>
                  <a:gd name="T8" fmla="*/ 14 w 15"/>
                  <a:gd name="T9" fmla="*/ 2 h 7"/>
                  <a:gd name="T10" fmla="*/ 15 w 1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7">
                    <a:moveTo>
                      <a:pt x="15" y="0"/>
                    </a:moveTo>
                    <a:lnTo>
                      <a:pt x="13" y="1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4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2" name="Freeform 3157"/>
              <p:cNvSpPr/>
              <p:nvPr/>
            </p:nvSpPr>
            <p:spPr bwMode="auto">
              <a:xfrm>
                <a:off x="5962" y="3529"/>
                <a:ext cx="15" cy="7"/>
              </a:xfrm>
              <a:custGeom>
                <a:avLst/>
                <a:gdLst>
                  <a:gd name="T0" fmla="*/ 15 w 15"/>
                  <a:gd name="T1" fmla="*/ 0 h 7"/>
                  <a:gd name="T2" fmla="*/ 13 w 15"/>
                  <a:gd name="T3" fmla="*/ 1 h 7"/>
                  <a:gd name="T4" fmla="*/ 0 w 15"/>
                  <a:gd name="T5" fmla="*/ 6 h 7"/>
                  <a:gd name="T6" fmla="*/ 0 w 15"/>
                  <a:gd name="T7" fmla="*/ 7 h 7"/>
                  <a:gd name="T8" fmla="*/ 14 w 15"/>
                  <a:gd name="T9" fmla="*/ 2 h 7"/>
                  <a:gd name="T10" fmla="*/ 15 w 1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7">
                    <a:moveTo>
                      <a:pt x="15" y="0"/>
                    </a:moveTo>
                    <a:lnTo>
                      <a:pt x="13" y="1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4" y="2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3" name="Freeform 3158"/>
              <p:cNvSpPr/>
              <p:nvPr/>
            </p:nvSpPr>
            <p:spPr bwMode="auto">
              <a:xfrm>
                <a:off x="5960" y="3473"/>
                <a:ext cx="17" cy="64"/>
              </a:xfrm>
              <a:custGeom>
                <a:avLst/>
                <a:gdLst>
                  <a:gd name="T0" fmla="*/ 16 w 17"/>
                  <a:gd name="T1" fmla="*/ 0 h 64"/>
                  <a:gd name="T2" fmla="*/ 16 w 17"/>
                  <a:gd name="T3" fmla="*/ 0 h 64"/>
                  <a:gd name="T4" fmla="*/ 0 w 17"/>
                  <a:gd name="T5" fmla="*/ 64 h 64"/>
                  <a:gd name="T6" fmla="*/ 2 w 17"/>
                  <a:gd name="T7" fmla="*/ 63 h 64"/>
                  <a:gd name="T8" fmla="*/ 2 w 17"/>
                  <a:gd name="T9" fmla="*/ 62 h 64"/>
                  <a:gd name="T10" fmla="*/ 17 w 17"/>
                  <a:gd name="T11" fmla="*/ 2 h 64"/>
                  <a:gd name="T12" fmla="*/ 16 w 17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64">
                    <a:moveTo>
                      <a:pt x="16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2" y="63"/>
                    </a:lnTo>
                    <a:lnTo>
                      <a:pt x="2" y="62"/>
                    </a:lnTo>
                    <a:lnTo>
                      <a:pt x="17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4" name="Freeform 3159"/>
              <p:cNvSpPr/>
              <p:nvPr/>
            </p:nvSpPr>
            <p:spPr bwMode="auto">
              <a:xfrm>
                <a:off x="5960" y="3473"/>
                <a:ext cx="17" cy="64"/>
              </a:xfrm>
              <a:custGeom>
                <a:avLst/>
                <a:gdLst>
                  <a:gd name="T0" fmla="*/ 16 w 17"/>
                  <a:gd name="T1" fmla="*/ 0 h 64"/>
                  <a:gd name="T2" fmla="*/ 16 w 17"/>
                  <a:gd name="T3" fmla="*/ 0 h 64"/>
                  <a:gd name="T4" fmla="*/ 0 w 17"/>
                  <a:gd name="T5" fmla="*/ 64 h 64"/>
                  <a:gd name="T6" fmla="*/ 2 w 17"/>
                  <a:gd name="T7" fmla="*/ 63 h 64"/>
                  <a:gd name="T8" fmla="*/ 2 w 17"/>
                  <a:gd name="T9" fmla="*/ 62 h 64"/>
                  <a:gd name="T10" fmla="*/ 17 w 17"/>
                  <a:gd name="T11" fmla="*/ 2 h 64"/>
                  <a:gd name="T12" fmla="*/ 16 w 17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64">
                    <a:moveTo>
                      <a:pt x="16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2" y="63"/>
                    </a:lnTo>
                    <a:lnTo>
                      <a:pt x="2" y="62"/>
                    </a:lnTo>
                    <a:lnTo>
                      <a:pt x="17" y="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5" name="Freeform 3160"/>
              <p:cNvSpPr/>
              <p:nvPr/>
            </p:nvSpPr>
            <p:spPr bwMode="auto">
              <a:xfrm>
                <a:off x="5980" y="3471"/>
                <a:ext cx="26" cy="25"/>
              </a:xfrm>
              <a:custGeom>
                <a:avLst/>
                <a:gdLst>
                  <a:gd name="T0" fmla="*/ 22 w 25"/>
                  <a:gd name="T1" fmla="*/ 0 h 23"/>
                  <a:gd name="T2" fmla="*/ 1 w 25"/>
                  <a:gd name="T3" fmla="*/ 3 h 23"/>
                  <a:gd name="T4" fmla="*/ 0 w 25"/>
                  <a:gd name="T5" fmla="*/ 5 h 23"/>
                  <a:gd name="T6" fmla="*/ 14 w 25"/>
                  <a:gd name="T7" fmla="*/ 23 h 23"/>
                  <a:gd name="T8" fmla="*/ 25 w 25"/>
                  <a:gd name="T9" fmla="*/ 4 h 23"/>
                  <a:gd name="T10" fmla="*/ 22 w 25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3">
                    <a:moveTo>
                      <a:pt x="22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3" y="3"/>
                      <a:pt x="22" y="2"/>
                      <a:pt x="22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6" name="Freeform 3161"/>
              <p:cNvSpPr/>
              <p:nvPr/>
            </p:nvSpPr>
            <p:spPr bwMode="auto">
              <a:xfrm>
                <a:off x="6003" y="3470"/>
                <a:ext cx="7" cy="5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1 h 5"/>
                  <a:gd name="T4" fmla="*/ 3 w 6"/>
                  <a:gd name="T5" fmla="*/ 5 h 5"/>
                  <a:gd name="T6" fmla="*/ 6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1" y="4"/>
                      <a:pt x="3" y="5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7" name="Freeform 3162"/>
              <p:cNvSpPr/>
              <p:nvPr/>
            </p:nvSpPr>
            <p:spPr bwMode="auto">
              <a:xfrm>
                <a:off x="5979" y="3474"/>
                <a:ext cx="2" cy="3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8" name="Freeform 3163"/>
              <p:cNvSpPr/>
              <p:nvPr/>
            </p:nvSpPr>
            <p:spPr bwMode="auto">
              <a:xfrm>
                <a:off x="5977" y="3475"/>
                <a:ext cx="18" cy="22"/>
              </a:xfrm>
              <a:custGeom>
                <a:avLst/>
                <a:gdLst>
                  <a:gd name="T0" fmla="*/ 2 w 18"/>
                  <a:gd name="T1" fmla="*/ 0 h 22"/>
                  <a:gd name="T2" fmla="*/ 0 w 18"/>
                  <a:gd name="T3" fmla="*/ 0 h 22"/>
                  <a:gd name="T4" fmla="*/ 0 w 18"/>
                  <a:gd name="T5" fmla="*/ 0 h 22"/>
                  <a:gd name="T6" fmla="*/ 17 w 18"/>
                  <a:gd name="T7" fmla="*/ 22 h 22"/>
                  <a:gd name="T8" fmla="*/ 18 w 18"/>
                  <a:gd name="T9" fmla="*/ 21 h 22"/>
                  <a:gd name="T10" fmla="*/ 3 w 18"/>
                  <a:gd name="T11" fmla="*/ 2 h 22"/>
                  <a:gd name="T12" fmla="*/ 2 w 1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7" y="22"/>
                    </a:lnTo>
                    <a:lnTo>
                      <a:pt x="18" y="21"/>
                    </a:lnTo>
                    <a:lnTo>
                      <a:pt x="3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9" name="Freeform 3164"/>
              <p:cNvSpPr/>
              <p:nvPr/>
            </p:nvSpPr>
            <p:spPr bwMode="auto">
              <a:xfrm>
                <a:off x="5977" y="3475"/>
                <a:ext cx="18" cy="22"/>
              </a:xfrm>
              <a:custGeom>
                <a:avLst/>
                <a:gdLst>
                  <a:gd name="T0" fmla="*/ 2 w 18"/>
                  <a:gd name="T1" fmla="*/ 0 h 22"/>
                  <a:gd name="T2" fmla="*/ 0 w 18"/>
                  <a:gd name="T3" fmla="*/ 0 h 22"/>
                  <a:gd name="T4" fmla="*/ 0 w 18"/>
                  <a:gd name="T5" fmla="*/ 0 h 22"/>
                  <a:gd name="T6" fmla="*/ 17 w 18"/>
                  <a:gd name="T7" fmla="*/ 22 h 22"/>
                  <a:gd name="T8" fmla="*/ 18 w 18"/>
                  <a:gd name="T9" fmla="*/ 21 h 22"/>
                  <a:gd name="T10" fmla="*/ 3 w 18"/>
                  <a:gd name="T11" fmla="*/ 2 h 22"/>
                  <a:gd name="T12" fmla="*/ 2 w 1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7" y="22"/>
                    </a:lnTo>
                    <a:lnTo>
                      <a:pt x="18" y="21"/>
                    </a:lnTo>
                    <a:lnTo>
                      <a:pt x="3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0" name="Freeform 3165"/>
              <p:cNvSpPr/>
              <p:nvPr/>
            </p:nvSpPr>
            <p:spPr bwMode="auto">
              <a:xfrm>
                <a:off x="5977" y="3468"/>
                <a:ext cx="35" cy="31"/>
              </a:xfrm>
              <a:custGeom>
                <a:avLst/>
                <a:gdLst>
                  <a:gd name="T0" fmla="*/ 32 w 33"/>
                  <a:gd name="T1" fmla="*/ 0 h 29"/>
                  <a:gd name="T2" fmla="*/ 0 w 33"/>
                  <a:gd name="T3" fmla="*/ 5 h 29"/>
                  <a:gd name="T4" fmla="*/ 0 w 33"/>
                  <a:gd name="T5" fmla="*/ 6 h 29"/>
                  <a:gd name="T6" fmla="*/ 0 w 33"/>
                  <a:gd name="T7" fmla="*/ 7 h 29"/>
                  <a:gd name="T8" fmla="*/ 0 w 33"/>
                  <a:gd name="T9" fmla="*/ 7 h 29"/>
                  <a:gd name="T10" fmla="*/ 2 w 33"/>
                  <a:gd name="T11" fmla="*/ 7 h 29"/>
                  <a:gd name="T12" fmla="*/ 4 w 33"/>
                  <a:gd name="T13" fmla="*/ 6 h 29"/>
                  <a:gd name="T14" fmla="*/ 25 w 33"/>
                  <a:gd name="T15" fmla="*/ 3 h 29"/>
                  <a:gd name="T16" fmla="*/ 31 w 33"/>
                  <a:gd name="T17" fmla="*/ 2 h 29"/>
                  <a:gd name="T18" fmla="*/ 28 w 33"/>
                  <a:gd name="T19" fmla="*/ 7 h 29"/>
                  <a:gd name="T20" fmla="*/ 17 w 33"/>
                  <a:gd name="T21" fmla="*/ 26 h 29"/>
                  <a:gd name="T22" fmla="*/ 16 w 33"/>
                  <a:gd name="T23" fmla="*/ 27 h 29"/>
                  <a:gd name="T24" fmla="*/ 17 w 33"/>
                  <a:gd name="T25" fmla="*/ 29 h 29"/>
                  <a:gd name="T26" fmla="*/ 33 w 33"/>
                  <a:gd name="T27" fmla="*/ 1 h 29"/>
                  <a:gd name="T28" fmla="*/ 33 w 33"/>
                  <a:gd name="T29" fmla="*/ 1 h 29"/>
                  <a:gd name="T30" fmla="*/ 32 w 33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29">
                    <a:moveTo>
                      <a:pt x="3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2" y="1"/>
                      <a:pt x="32" y="1"/>
                      <a:pt x="3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1" name="Freeform 3166"/>
              <p:cNvSpPr/>
              <p:nvPr/>
            </p:nvSpPr>
            <p:spPr bwMode="auto">
              <a:xfrm>
                <a:off x="5976" y="347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2" name="Freeform 3167"/>
              <p:cNvSpPr/>
              <p:nvPr/>
            </p:nvSpPr>
            <p:spPr bwMode="auto">
              <a:xfrm>
                <a:off x="6011" y="3468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3" name="Freeform 3168"/>
              <p:cNvSpPr/>
              <p:nvPr/>
            </p:nvSpPr>
            <p:spPr bwMode="auto">
              <a:xfrm>
                <a:off x="6065" y="3442"/>
                <a:ext cx="58" cy="44"/>
              </a:xfrm>
              <a:custGeom>
                <a:avLst/>
                <a:gdLst>
                  <a:gd name="T0" fmla="*/ 39 w 58"/>
                  <a:gd name="T1" fmla="*/ 0 h 44"/>
                  <a:gd name="T2" fmla="*/ 0 w 58"/>
                  <a:gd name="T3" fmla="*/ 35 h 44"/>
                  <a:gd name="T4" fmla="*/ 52 w 58"/>
                  <a:gd name="T5" fmla="*/ 44 h 44"/>
                  <a:gd name="T6" fmla="*/ 58 w 58"/>
                  <a:gd name="T7" fmla="*/ 14 h 44"/>
                  <a:gd name="T8" fmla="*/ 39 w 58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44">
                    <a:moveTo>
                      <a:pt x="39" y="0"/>
                    </a:moveTo>
                    <a:lnTo>
                      <a:pt x="0" y="35"/>
                    </a:lnTo>
                    <a:lnTo>
                      <a:pt x="52" y="44"/>
                    </a:lnTo>
                    <a:lnTo>
                      <a:pt x="58" y="1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4" name="Freeform 3169"/>
              <p:cNvSpPr/>
              <p:nvPr/>
            </p:nvSpPr>
            <p:spPr bwMode="auto">
              <a:xfrm>
                <a:off x="6065" y="3442"/>
                <a:ext cx="58" cy="44"/>
              </a:xfrm>
              <a:custGeom>
                <a:avLst/>
                <a:gdLst>
                  <a:gd name="T0" fmla="*/ 39 w 58"/>
                  <a:gd name="T1" fmla="*/ 0 h 44"/>
                  <a:gd name="T2" fmla="*/ 0 w 58"/>
                  <a:gd name="T3" fmla="*/ 35 h 44"/>
                  <a:gd name="T4" fmla="*/ 52 w 58"/>
                  <a:gd name="T5" fmla="*/ 44 h 44"/>
                  <a:gd name="T6" fmla="*/ 58 w 58"/>
                  <a:gd name="T7" fmla="*/ 14 h 44"/>
                  <a:gd name="T8" fmla="*/ 39 w 58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44">
                    <a:moveTo>
                      <a:pt x="39" y="0"/>
                    </a:moveTo>
                    <a:lnTo>
                      <a:pt x="0" y="35"/>
                    </a:lnTo>
                    <a:lnTo>
                      <a:pt x="52" y="44"/>
                    </a:lnTo>
                    <a:lnTo>
                      <a:pt x="58" y="14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5" name="Freeform 3170"/>
              <p:cNvSpPr/>
              <p:nvPr/>
            </p:nvSpPr>
            <p:spPr bwMode="auto">
              <a:xfrm>
                <a:off x="6104" y="3441"/>
                <a:ext cx="19" cy="15"/>
              </a:xfrm>
              <a:custGeom>
                <a:avLst/>
                <a:gdLst>
                  <a:gd name="T0" fmla="*/ 1 w 19"/>
                  <a:gd name="T1" fmla="*/ 0 h 15"/>
                  <a:gd name="T2" fmla="*/ 0 w 19"/>
                  <a:gd name="T3" fmla="*/ 1 h 15"/>
                  <a:gd name="T4" fmla="*/ 19 w 19"/>
                  <a:gd name="T5" fmla="*/ 15 h 15"/>
                  <a:gd name="T6" fmla="*/ 19 w 19"/>
                  <a:gd name="T7" fmla="*/ 13 h 15"/>
                  <a:gd name="T8" fmla="*/ 1 w 1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5">
                    <a:moveTo>
                      <a:pt x="1" y="0"/>
                    </a:moveTo>
                    <a:lnTo>
                      <a:pt x="0" y="1"/>
                    </a:lnTo>
                    <a:lnTo>
                      <a:pt x="19" y="15"/>
                    </a:lnTo>
                    <a:lnTo>
                      <a:pt x="19" y="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6" name="Freeform 3171"/>
              <p:cNvSpPr/>
              <p:nvPr/>
            </p:nvSpPr>
            <p:spPr bwMode="auto">
              <a:xfrm>
                <a:off x="6104" y="3441"/>
                <a:ext cx="19" cy="15"/>
              </a:xfrm>
              <a:custGeom>
                <a:avLst/>
                <a:gdLst>
                  <a:gd name="T0" fmla="*/ 1 w 19"/>
                  <a:gd name="T1" fmla="*/ 0 h 15"/>
                  <a:gd name="T2" fmla="*/ 0 w 19"/>
                  <a:gd name="T3" fmla="*/ 1 h 15"/>
                  <a:gd name="T4" fmla="*/ 19 w 19"/>
                  <a:gd name="T5" fmla="*/ 15 h 15"/>
                  <a:gd name="T6" fmla="*/ 19 w 19"/>
                  <a:gd name="T7" fmla="*/ 13 h 15"/>
                  <a:gd name="T8" fmla="*/ 1 w 1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5">
                    <a:moveTo>
                      <a:pt x="1" y="0"/>
                    </a:moveTo>
                    <a:lnTo>
                      <a:pt x="0" y="1"/>
                    </a:lnTo>
                    <a:lnTo>
                      <a:pt x="19" y="15"/>
                    </a:lnTo>
                    <a:lnTo>
                      <a:pt x="19" y="1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7" name="Freeform 3172"/>
              <p:cNvSpPr>
                <a:spLocks noEditPoints="1"/>
              </p:cNvSpPr>
              <p:nvPr/>
            </p:nvSpPr>
            <p:spPr bwMode="auto">
              <a:xfrm>
                <a:off x="6062" y="3440"/>
                <a:ext cx="62" cy="47"/>
              </a:xfrm>
              <a:custGeom>
                <a:avLst/>
                <a:gdLst>
                  <a:gd name="T0" fmla="*/ 61 w 62"/>
                  <a:gd name="T1" fmla="*/ 14 h 47"/>
                  <a:gd name="T2" fmla="*/ 61 w 62"/>
                  <a:gd name="T3" fmla="*/ 16 h 47"/>
                  <a:gd name="T4" fmla="*/ 55 w 62"/>
                  <a:gd name="T5" fmla="*/ 46 h 47"/>
                  <a:gd name="T6" fmla="*/ 58 w 62"/>
                  <a:gd name="T7" fmla="*/ 47 h 47"/>
                  <a:gd name="T8" fmla="*/ 62 w 62"/>
                  <a:gd name="T9" fmla="*/ 15 h 47"/>
                  <a:gd name="T10" fmla="*/ 61 w 62"/>
                  <a:gd name="T11" fmla="*/ 14 h 47"/>
                  <a:gd name="T12" fmla="*/ 42 w 62"/>
                  <a:gd name="T13" fmla="*/ 0 h 47"/>
                  <a:gd name="T14" fmla="*/ 0 w 62"/>
                  <a:gd name="T15" fmla="*/ 35 h 47"/>
                  <a:gd name="T16" fmla="*/ 3 w 62"/>
                  <a:gd name="T17" fmla="*/ 37 h 47"/>
                  <a:gd name="T18" fmla="*/ 42 w 62"/>
                  <a:gd name="T19" fmla="*/ 2 h 47"/>
                  <a:gd name="T20" fmla="*/ 43 w 62"/>
                  <a:gd name="T21" fmla="*/ 1 h 47"/>
                  <a:gd name="T22" fmla="*/ 42 w 62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47">
                    <a:moveTo>
                      <a:pt x="61" y="14"/>
                    </a:moveTo>
                    <a:lnTo>
                      <a:pt x="61" y="16"/>
                    </a:lnTo>
                    <a:lnTo>
                      <a:pt x="55" y="46"/>
                    </a:lnTo>
                    <a:lnTo>
                      <a:pt x="58" y="47"/>
                    </a:lnTo>
                    <a:lnTo>
                      <a:pt x="62" y="15"/>
                    </a:lnTo>
                    <a:lnTo>
                      <a:pt x="61" y="14"/>
                    </a:lnTo>
                    <a:close/>
                    <a:moveTo>
                      <a:pt x="42" y="0"/>
                    </a:moveTo>
                    <a:lnTo>
                      <a:pt x="0" y="35"/>
                    </a:lnTo>
                    <a:lnTo>
                      <a:pt x="3" y="37"/>
                    </a:lnTo>
                    <a:lnTo>
                      <a:pt x="42" y="2"/>
                    </a:lnTo>
                    <a:lnTo>
                      <a:pt x="43" y="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8" name="Freeform 3173"/>
              <p:cNvSpPr>
                <a:spLocks noEditPoints="1"/>
              </p:cNvSpPr>
              <p:nvPr/>
            </p:nvSpPr>
            <p:spPr bwMode="auto">
              <a:xfrm>
                <a:off x="6062" y="3440"/>
                <a:ext cx="62" cy="47"/>
              </a:xfrm>
              <a:custGeom>
                <a:avLst/>
                <a:gdLst>
                  <a:gd name="T0" fmla="*/ 61 w 62"/>
                  <a:gd name="T1" fmla="*/ 14 h 47"/>
                  <a:gd name="T2" fmla="*/ 61 w 62"/>
                  <a:gd name="T3" fmla="*/ 16 h 47"/>
                  <a:gd name="T4" fmla="*/ 55 w 62"/>
                  <a:gd name="T5" fmla="*/ 46 h 47"/>
                  <a:gd name="T6" fmla="*/ 58 w 62"/>
                  <a:gd name="T7" fmla="*/ 47 h 47"/>
                  <a:gd name="T8" fmla="*/ 62 w 62"/>
                  <a:gd name="T9" fmla="*/ 15 h 47"/>
                  <a:gd name="T10" fmla="*/ 61 w 62"/>
                  <a:gd name="T11" fmla="*/ 14 h 47"/>
                  <a:gd name="T12" fmla="*/ 42 w 62"/>
                  <a:gd name="T13" fmla="*/ 0 h 47"/>
                  <a:gd name="T14" fmla="*/ 0 w 62"/>
                  <a:gd name="T15" fmla="*/ 35 h 47"/>
                  <a:gd name="T16" fmla="*/ 3 w 62"/>
                  <a:gd name="T17" fmla="*/ 37 h 47"/>
                  <a:gd name="T18" fmla="*/ 42 w 62"/>
                  <a:gd name="T19" fmla="*/ 2 h 47"/>
                  <a:gd name="T20" fmla="*/ 43 w 62"/>
                  <a:gd name="T21" fmla="*/ 1 h 47"/>
                  <a:gd name="T22" fmla="*/ 42 w 62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47">
                    <a:moveTo>
                      <a:pt x="61" y="14"/>
                    </a:moveTo>
                    <a:lnTo>
                      <a:pt x="61" y="16"/>
                    </a:lnTo>
                    <a:lnTo>
                      <a:pt x="55" y="46"/>
                    </a:lnTo>
                    <a:lnTo>
                      <a:pt x="58" y="47"/>
                    </a:lnTo>
                    <a:lnTo>
                      <a:pt x="62" y="15"/>
                    </a:lnTo>
                    <a:lnTo>
                      <a:pt x="61" y="14"/>
                    </a:lnTo>
                    <a:moveTo>
                      <a:pt x="42" y="0"/>
                    </a:moveTo>
                    <a:lnTo>
                      <a:pt x="0" y="35"/>
                    </a:lnTo>
                    <a:lnTo>
                      <a:pt x="3" y="37"/>
                    </a:lnTo>
                    <a:lnTo>
                      <a:pt x="42" y="2"/>
                    </a:lnTo>
                    <a:lnTo>
                      <a:pt x="43" y="1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9" name="Freeform 3174"/>
              <p:cNvSpPr/>
              <p:nvPr/>
            </p:nvSpPr>
            <p:spPr bwMode="auto">
              <a:xfrm>
                <a:off x="6060" y="3475"/>
                <a:ext cx="60" cy="13"/>
              </a:xfrm>
              <a:custGeom>
                <a:avLst/>
                <a:gdLst>
                  <a:gd name="T0" fmla="*/ 2 w 60"/>
                  <a:gd name="T1" fmla="*/ 0 h 13"/>
                  <a:gd name="T2" fmla="*/ 0 w 60"/>
                  <a:gd name="T3" fmla="*/ 3 h 13"/>
                  <a:gd name="T4" fmla="*/ 60 w 60"/>
                  <a:gd name="T5" fmla="*/ 13 h 13"/>
                  <a:gd name="T6" fmla="*/ 60 w 60"/>
                  <a:gd name="T7" fmla="*/ 12 h 13"/>
                  <a:gd name="T8" fmla="*/ 57 w 60"/>
                  <a:gd name="T9" fmla="*/ 11 h 13"/>
                  <a:gd name="T10" fmla="*/ 5 w 60"/>
                  <a:gd name="T11" fmla="*/ 2 h 13"/>
                  <a:gd name="T12" fmla="*/ 2 w 60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3">
                    <a:moveTo>
                      <a:pt x="2" y="0"/>
                    </a:moveTo>
                    <a:lnTo>
                      <a:pt x="0" y="3"/>
                    </a:lnTo>
                    <a:lnTo>
                      <a:pt x="60" y="13"/>
                    </a:lnTo>
                    <a:lnTo>
                      <a:pt x="60" y="12"/>
                    </a:lnTo>
                    <a:lnTo>
                      <a:pt x="57" y="11"/>
                    </a:lnTo>
                    <a:lnTo>
                      <a:pt x="5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0" name="Freeform 3175"/>
              <p:cNvSpPr/>
              <p:nvPr/>
            </p:nvSpPr>
            <p:spPr bwMode="auto">
              <a:xfrm>
                <a:off x="6060" y="3475"/>
                <a:ext cx="60" cy="13"/>
              </a:xfrm>
              <a:custGeom>
                <a:avLst/>
                <a:gdLst>
                  <a:gd name="T0" fmla="*/ 2 w 60"/>
                  <a:gd name="T1" fmla="*/ 0 h 13"/>
                  <a:gd name="T2" fmla="*/ 0 w 60"/>
                  <a:gd name="T3" fmla="*/ 3 h 13"/>
                  <a:gd name="T4" fmla="*/ 60 w 60"/>
                  <a:gd name="T5" fmla="*/ 13 h 13"/>
                  <a:gd name="T6" fmla="*/ 60 w 60"/>
                  <a:gd name="T7" fmla="*/ 12 h 13"/>
                  <a:gd name="T8" fmla="*/ 57 w 60"/>
                  <a:gd name="T9" fmla="*/ 11 h 13"/>
                  <a:gd name="T10" fmla="*/ 5 w 60"/>
                  <a:gd name="T11" fmla="*/ 2 h 13"/>
                  <a:gd name="T12" fmla="*/ 2 w 60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3">
                    <a:moveTo>
                      <a:pt x="2" y="0"/>
                    </a:moveTo>
                    <a:lnTo>
                      <a:pt x="0" y="3"/>
                    </a:lnTo>
                    <a:lnTo>
                      <a:pt x="60" y="13"/>
                    </a:lnTo>
                    <a:lnTo>
                      <a:pt x="60" y="12"/>
                    </a:lnTo>
                    <a:lnTo>
                      <a:pt x="57" y="11"/>
                    </a:lnTo>
                    <a:lnTo>
                      <a:pt x="5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1" name="Freeform 3176"/>
              <p:cNvSpPr/>
              <p:nvPr/>
            </p:nvSpPr>
            <p:spPr bwMode="auto">
              <a:xfrm>
                <a:off x="6018" y="3496"/>
                <a:ext cx="44" cy="22"/>
              </a:xfrm>
              <a:custGeom>
                <a:avLst/>
                <a:gdLst>
                  <a:gd name="T0" fmla="*/ 23 w 42"/>
                  <a:gd name="T1" fmla="*/ 0 h 21"/>
                  <a:gd name="T2" fmla="*/ 0 w 42"/>
                  <a:gd name="T3" fmla="*/ 20 h 21"/>
                  <a:gd name="T4" fmla="*/ 0 w 42"/>
                  <a:gd name="T5" fmla="*/ 21 h 21"/>
                  <a:gd name="T6" fmla="*/ 42 w 42"/>
                  <a:gd name="T7" fmla="*/ 16 h 21"/>
                  <a:gd name="T8" fmla="*/ 23 w 42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1">
                    <a:moveTo>
                      <a:pt x="23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1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2" name="Freeform 3177"/>
              <p:cNvSpPr/>
              <p:nvPr/>
            </p:nvSpPr>
            <p:spPr bwMode="auto">
              <a:xfrm>
                <a:off x="6017" y="351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3" name="Freeform 3178"/>
              <p:cNvSpPr/>
              <p:nvPr/>
            </p:nvSpPr>
            <p:spPr bwMode="auto">
              <a:xfrm>
                <a:off x="6014" y="3494"/>
                <a:ext cx="28" cy="24"/>
              </a:xfrm>
              <a:custGeom>
                <a:avLst/>
                <a:gdLst>
                  <a:gd name="T0" fmla="*/ 27 w 28"/>
                  <a:gd name="T1" fmla="*/ 0 h 24"/>
                  <a:gd name="T2" fmla="*/ 0 w 28"/>
                  <a:gd name="T3" fmla="*/ 24 h 24"/>
                  <a:gd name="T4" fmla="*/ 3 w 28"/>
                  <a:gd name="T5" fmla="*/ 24 h 24"/>
                  <a:gd name="T6" fmla="*/ 4 w 28"/>
                  <a:gd name="T7" fmla="*/ 23 h 24"/>
                  <a:gd name="T8" fmla="*/ 28 w 28"/>
                  <a:gd name="T9" fmla="*/ 2 h 24"/>
                  <a:gd name="T10" fmla="*/ 27 w 2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4">
                    <a:moveTo>
                      <a:pt x="27" y="0"/>
                    </a:moveTo>
                    <a:lnTo>
                      <a:pt x="0" y="24"/>
                    </a:lnTo>
                    <a:lnTo>
                      <a:pt x="3" y="24"/>
                    </a:lnTo>
                    <a:lnTo>
                      <a:pt x="4" y="23"/>
                    </a:lnTo>
                    <a:lnTo>
                      <a:pt x="28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4" name="Freeform 3179"/>
              <p:cNvSpPr/>
              <p:nvPr/>
            </p:nvSpPr>
            <p:spPr bwMode="auto">
              <a:xfrm>
                <a:off x="6014" y="3494"/>
                <a:ext cx="28" cy="24"/>
              </a:xfrm>
              <a:custGeom>
                <a:avLst/>
                <a:gdLst>
                  <a:gd name="T0" fmla="*/ 27 w 28"/>
                  <a:gd name="T1" fmla="*/ 0 h 24"/>
                  <a:gd name="T2" fmla="*/ 0 w 28"/>
                  <a:gd name="T3" fmla="*/ 24 h 24"/>
                  <a:gd name="T4" fmla="*/ 3 w 28"/>
                  <a:gd name="T5" fmla="*/ 24 h 24"/>
                  <a:gd name="T6" fmla="*/ 4 w 28"/>
                  <a:gd name="T7" fmla="*/ 23 h 24"/>
                  <a:gd name="T8" fmla="*/ 28 w 28"/>
                  <a:gd name="T9" fmla="*/ 2 h 24"/>
                  <a:gd name="T10" fmla="*/ 27 w 2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4">
                    <a:moveTo>
                      <a:pt x="27" y="0"/>
                    </a:moveTo>
                    <a:lnTo>
                      <a:pt x="0" y="24"/>
                    </a:lnTo>
                    <a:lnTo>
                      <a:pt x="3" y="24"/>
                    </a:lnTo>
                    <a:lnTo>
                      <a:pt x="4" y="23"/>
                    </a:lnTo>
                    <a:lnTo>
                      <a:pt x="28" y="2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5" name="Freeform 3180"/>
              <p:cNvSpPr/>
              <p:nvPr/>
            </p:nvSpPr>
            <p:spPr bwMode="auto">
              <a:xfrm>
                <a:off x="6012" y="3512"/>
                <a:ext cx="53" cy="8"/>
              </a:xfrm>
              <a:custGeom>
                <a:avLst/>
                <a:gdLst>
                  <a:gd name="T0" fmla="*/ 50 w 53"/>
                  <a:gd name="T1" fmla="*/ 0 h 8"/>
                  <a:gd name="T2" fmla="*/ 6 w 53"/>
                  <a:gd name="T3" fmla="*/ 6 h 8"/>
                  <a:gd name="T4" fmla="*/ 5 w 53"/>
                  <a:gd name="T5" fmla="*/ 6 h 8"/>
                  <a:gd name="T6" fmla="*/ 2 w 53"/>
                  <a:gd name="T7" fmla="*/ 6 h 8"/>
                  <a:gd name="T8" fmla="*/ 0 w 53"/>
                  <a:gd name="T9" fmla="*/ 8 h 8"/>
                  <a:gd name="T10" fmla="*/ 53 w 53"/>
                  <a:gd name="T11" fmla="*/ 1 h 8"/>
                  <a:gd name="T12" fmla="*/ 50 w 53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8">
                    <a:moveTo>
                      <a:pt x="50" y="0"/>
                    </a:moveTo>
                    <a:lnTo>
                      <a:pt x="6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53" y="1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6" name="Freeform 3181"/>
              <p:cNvSpPr/>
              <p:nvPr/>
            </p:nvSpPr>
            <p:spPr bwMode="auto">
              <a:xfrm>
                <a:off x="6012" y="3512"/>
                <a:ext cx="53" cy="8"/>
              </a:xfrm>
              <a:custGeom>
                <a:avLst/>
                <a:gdLst>
                  <a:gd name="T0" fmla="*/ 50 w 53"/>
                  <a:gd name="T1" fmla="*/ 0 h 8"/>
                  <a:gd name="T2" fmla="*/ 6 w 53"/>
                  <a:gd name="T3" fmla="*/ 6 h 8"/>
                  <a:gd name="T4" fmla="*/ 5 w 53"/>
                  <a:gd name="T5" fmla="*/ 6 h 8"/>
                  <a:gd name="T6" fmla="*/ 2 w 53"/>
                  <a:gd name="T7" fmla="*/ 6 h 8"/>
                  <a:gd name="T8" fmla="*/ 0 w 53"/>
                  <a:gd name="T9" fmla="*/ 8 h 8"/>
                  <a:gd name="T10" fmla="*/ 53 w 53"/>
                  <a:gd name="T11" fmla="*/ 1 h 8"/>
                  <a:gd name="T12" fmla="*/ 50 w 53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8">
                    <a:moveTo>
                      <a:pt x="50" y="0"/>
                    </a:moveTo>
                    <a:lnTo>
                      <a:pt x="6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53" y="1"/>
                    </a:lnTo>
                    <a:lnTo>
                      <a:pt x="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7" name="Freeform 3182"/>
              <p:cNvSpPr/>
              <p:nvPr/>
            </p:nvSpPr>
            <p:spPr bwMode="auto">
              <a:xfrm>
                <a:off x="6041" y="3493"/>
                <a:ext cx="26" cy="20"/>
              </a:xfrm>
              <a:custGeom>
                <a:avLst/>
                <a:gdLst>
                  <a:gd name="T0" fmla="*/ 1 w 26"/>
                  <a:gd name="T1" fmla="*/ 0 h 20"/>
                  <a:gd name="T2" fmla="*/ 0 w 26"/>
                  <a:gd name="T3" fmla="*/ 1 h 20"/>
                  <a:gd name="T4" fmla="*/ 1 w 26"/>
                  <a:gd name="T5" fmla="*/ 3 h 20"/>
                  <a:gd name="T6" fmla="*/ 21 w 26"/>
                  <a:gd name="T7" fmla="*/ 19 h 20"/>
                  <a:gd name="T8" fmla="*/ 24 w 26"/>
                  <a:gd name="T9" fmla="*/ 20 h 20"/>
                  <a:gd name="T10" fmla="*/ 26 w 26"/>
                  <a:gd name="T11" fmla="*/ 20 h 20"/>
                  <a:gd name="T12" fmla="*/ 1 w 26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0">
                    <a:moveTo>
                      <a:pt x="1" y="0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1" y="19"/>
                    </a:lnTo>
                    <a:lnTo>
                      <a:pt x="24" y="20"/>
                    </a:lnTo>
                    <a:lnTo>
                      <a:pt x="26" y="2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8" name="Freeform 3183"/>
              <p:cNvSpPr/>
              <p:nvPr/>
            </p:nvSpPr>
            <p:spPr bwMode="auto">
              <a:xfrm>
                <a:off x="6041" y="3493"/>
                <a:ext cx="26" cy="20"/>
              </a:xfrm>
              <a:custGeom>
                <a:avLst/>
                <a:gdLst>
                  <a:gd name="T0" fmla="*/ 1 w 26"/>
                  <a:gd name="T1" fmla="*/ 0 h 20"/>
                  <a:gd name="T2" fmla="*/ 0 w 26"/>
                  <a:gd name="T3" fmla="*/ 1 h 20"/>
                  <a:gd name="T4" fmla="*/ 1 w 26"/>
                  <a:gd name="T5" fmla="*/ 3 h 20"/>
                  <a:gd name="T6" fmla="*/ 21 w 26"/>
                  <a:gd name="T7" fmla="*/ 19 h 20"/>
                  <a:gd name="T8" fmla="*/ 24 w 26"/>
                  <a:gd name="T9" fmla="*/ 20 h 20"/>
                  <a:gd name="T10" fmla="*/ 26 w 26"/>
                  <a:gd name="T11" fmla="*/ 20 h 20"/>
                  <a:gd name="T12" fmla="*/ 1 w 26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0">
                    <a:moveTo>
                      <a:pt x="1" y="0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1" y="19"/>
                    </a:lnTo>
                    <a:lnTo>
                      <a:pt x="24" y="20"/>
                    </a:lnTo>
                    <a:lnTo>
                      <a:pt x="26" y="2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9" name="Freeform 3184"/>
              <p:cNvSpPr/>
              <p:nvPr/>
            </p:nvSpPr>
            <p:spPr bwMode="auto">
              <a:xfrm>
                <a:off x="6106" y="3424"/>
                <a:ext cx="21" cy="29"/>
              </a:xfrm>
              <a:custGeom>
                <a:avLst/>
                <a:gdLst>
                  <a:gd name="T0" fmla="*/ 18 w 20"/>
                  <a:gd name="T1" fmla="*/ 0 h 28"/>
                  <a:gd name="T2" fmla="*/ 0 w 20"/>
                  <a:gd name="T3" fmla="*/ 15 h 28"/>
                  <a:gd name="T4" fmla="*/ 16 w 20"/>
                  <a:gd name="T5" fmla="*/ 28 h 28"/>
                  <a:gd name="T6" fmla="*/ 20 w 20"/>
                  <a:gd name="T7" fmla="*/ 2 h 28"/>
                  <a:gd name="T8" fmla="*/ 18 w 20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8">
                    <a:moveTo>
                      <a:pt x="18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8" y="1"/>
                      <a:pt x="18" y="0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0" name="Freeform 3185"/>
              <p:cNvSpPr/>
              <p:nvPr/>
            </p:nvSpPr>
            <p:spPr bwMode="auto">
              <a:xfrm>
                <a:off x="6125" y="3421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3 h 5"/>
                  <a:gd name="T4" fmla="*/ 2 w 3"/>
                  <a:gd name="T5" fmla="*/ 5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2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1" name="Freeform 3186"/>
              <p:cNvSpPr/>
              <p:nvPr/>
            </p:nvSpPr>
            <p:spPr bwMode="auto">
              <a:xfrm>
                <a:off x="6105" y="3440"/>
                <a:ext cx="18" cy="14"/>
              </a:xfrm>
              <a:custGeom>
                <a:avLst/>
                <a:gdLst>
                  <a:gd name="T0" fmla="*/ 1 w 18"/>
                  <a:gd name="T1" fmla="*/ 0 h 14"/>
                  <a:gd name="T2" fmla="*/ 0 w 18"/>
                  <a:gd name="T3" fmla="*/ 1 h 14"/>
                  <a:gd name="T4" fmla="*/ 18 w 18"/>
                  <a:gd name="T5" fmla="*/ 14 h 14"/>
                  <a:gd name="T6" fmla="*/ 18 w 18"/>
                  <a:gd name="T7" fmla="*/ 13 h 14"/>
                  <a:gd name="T8" fmla="*/ 1 w 18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">
                    <a:moveTo>
                      <a:pt x="1" y="0"/>
                    </a:moveTo>
                    <a:lnTo>
                      <a:pt x="0" y="1"/>
                    </a:lnTo>
                    <a:lnTo>
                      <a:pt x="18" y="14"/>
                    </a:lnTo>
                    <a:lnTo>
                      <a:pt x="18" y="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2" name="Freeform 3187"/>
              <p:cNvSpPr/>
              <p:nvPr/>
            </p:nvSpPr>
            <p:spPr bwMode="auto">
              <a:xfrm>
                <a:off x="6105" y="3440"/>
                <a:ext cx="18" cy="14"/>
              </a:xfrm>
              <a:custGeom>
                <a:avLst/>
                <a:gdLst>
                  <a:gd name="T0" fmla="*/ 1 w 18"/>
                  <a:gd name="T1" fmla="*/ 0 h 14"/>
                  <a:gd name="T2" fmla="*/ 0 w 18"/>
                  <a:gd name="T3" fmla="*/ 1 h 14"/>
                  <a:gd name="T4" fmla="*/ 18 w 18"/>
                  <a:gd name="T5" fmla="*/ 14 h 14"/>
                  <a:gd name="T6" fmla="*/ 18 w 18"/>
                  <a:gd name="T7" fmla="*/ 13 h 14"/>
                  <a:gd name="T8" fmla="*/ 1 w 18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">
                    <a:moveTo>
                      <a:pt x="1" y="0"/>
                    </a:moveTo>
                    <a:lnTo>
                      <a:pt x="0" y="1"/>
                    </a:lnTo>
                    <a:lnTo>
                      <a:pt x="18" y="14"/>
                    </a:lnTo>
                    <a:lnTo>
                      <a:pt x="18" y="1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3" name="Freeform 3188"/>
              <p:cNvSpPr/>
              <p:nvPr/>
            </p:nvSpPr>
            <p:spPr bwMode="auto">
              <a:xfrm>
                <a:off x="6104" y="3416"/>
                <a:ext cx="26" cy="39"/>
              </a:xfrm>
              <a:custGeom>
                <a:avLst/>
                <a:gdLst>
                  <a:gd name="T0" fmla="*/ 26 w 26"/>
                  <a:gd name="T1" fmla="*/ 0 h 39"/>
                  <a:gd name="T2" fmla="*/ 26 w 26"/>
                  <a:gd name="T3" fmla="*/ 0 h 39"/>
                  <a:gd name="T4" fmla="*/ 0 w 26"/>
                  <a:gd name="T5" fmla="*/ 24 h 39"/>
                  <a:gd name="T6" fmla="*/ 1 w 26"/>
                  <a:gd name="T7" fmla="*/ 25 h 39"/>
                  <a:gd name="T8" fmla="*/ 2 w 26"/>
                  <a:gd name="T9" fmla="*/ 24 h 39"/>
                  <a:gd name="T10" fmla="*/ 21 w 26"/>
                  <a:gd name="T11" fmla="*/ 8 h 39"/>
                  <a:gd name="T12" fmla="*/ 24 w 26"/>
                  <a:gd name="T13" fmla="*/ 5 h 39"/>
                  <a:gd name="T14" fmla="*/ 23 w 26"/>
                  <a:gd name="T15" fmla="*/ 10 h 39"/>
                  <a:gd name="T16" fmla="*/ 19 w 26"/>
                  <a:gd name="T17" fmla="*/ 37 h 39"/>
                  <a:gd name="T18" fmla="*/ 19 w 26"/>
                  <a:gd name="T19" fmla="*/ 38 h 39"/>
                  <a:gd name="T20" fmla="*/ 20 w 26"/>
                  <a:gd name="T21" fmla="*/ 39 h 39"/>
                  <a:gd name="T22" fmla="*/ 26 w 26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9">
                    <a:moveTo>
                      <a:pt x="26" y="0"/>
                    </a:moveTo>
                    <a:lnTo>
                      <a:pt x="26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4"/>
                    </a:lnTo>
                    <a:lnTo>
                      <a:pt x="21" y="8"/>
                    </a:lnTo>
                    <a:lnTo>
                      <a:pt x="24" y="5"/>
                    </a:lnTo>
                    <a:lnTo>
                      <a:pt x="23" y="10"/>
                    </a:lnTo>
                    <a:lnTo>
                      <a:pt x="19" y="37"/>
                    </a:lnTo>
                    <a:lnTo>
                      <a:pt x="19" y="38"/>
                    </a:lnTo>
                    <a:lnTo>
                      <a:pt x="20" y="3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4" name="Freeform 3189"/>
              <p:cNvSpPr/>
              <p:nvPr/>
            </p:nvSpPr>
            <p:spPr bwMode="auto">
              <a:xfrm>
                <a:off x="6104" y="3416"/>
                <a:ext cx="26" cy="39"/>
              </a:xfrm>
              <a:custGeom>
                <a:avLst/>
                <a:gdLst>
                  <a:gd name="T0" fmla="*/ 26 w 26"/>
                  <a:gd name="T1" fmla="*/ 0 h 39"/>
                  <a:gd name="T2" fmla="*/ 26 w 26"/>
                  <a:gd name="T3" fmla="*/ 0 h 39"/>
                  <a:gd name="T4" fmla="*/ 0 w 26"/>
                  <a:gd name="T5" fmla="*/ 24 h 39"/>
                  <a:gd name="T6" fmla="*/ 1 w 26"/>
                  <a:gd name="T7" fmla="*/ 25 h 39"/>
                  <a:gd name="T8" fmla="*/ 2 w 26"/>
                  <a:gd name="T9" fmla="*/ 24 h 39"/>
                  <a:gd name="T10" fmla="*/ 21 w 26"/>
                  <a:gd name="T11" fmla="*/ 8 h 39"/>
                  <a:gd name="T12" fmla="*/ 24 w 26"/>
                  <a:gd name="T13" fmla="*/ 5 h 39"/>
                  <a:gd name="T14" fmla="*/ 23 w 26"/>
                  <a:gd name="T15" fmla="*/ 10 h 39"/>
                  <a:gd name="T16" fmla="*/ 19 w 26"/>
                  <a:gd name="T17" fmla="*/ 37 h 39"/>
                  <a:gd name="T18" fmla="*/ 19 w 26"/>
                  <a:gd name="T19" fmla="*/ 38 h 39"/>
                  <a:gd name="T20" fmla="*/ 20 w 26"/>
                  <a:gd name="T21" fmla="*/ 39 h 39"/>
                  <a:gd name="T22" fmla="*/ 26 w 26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9">
                    <a:moveTo>
                      <a:pt x="26" y="0"/>
                    </a:moveTo>
                    <a:lnTo>
                      <a:pt x="26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4"/>
                    </a:lnTo>
                    <a:lnTo>
                      <a:pt x="21" y="8"/>
                    </a:lnTo>
                    <a:lnTo>
                      <a:pt x="24" y="5"/>
                    </a:lnTo>
                    <a:lnTo>
                      <a:pt x="23" y="10"/>
                    </a:lnTo>
                    <a:lnTo>
                      <a:pt x="19" y="37"/>
                    </a:lnTo>
                    <a:lnTo>
                      <a:pt x="19" y="38"/>
                    </a:lnTo>
                    <a:lnTo>
                      <a:pt x="20" y="39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5" name="Freeform 3190"/>
              <p:cNvSpPr/>
              <p:nvPr/>
            </p:nvSpPr>
            <p:spPr bwMode="auto">
              <a:xfrm>
                <a:off x="5955" y="3523"/>
                <a:ext cx="51" cy="60"/>
              </a:xfrm>
              <a:custGeom>
                <a:avLst/>
                <a:gdLst>
                  <a:gd name="T0" fmla="*/ 49 w 49"/>
                  <a:gd name="T1" fmla="*/ 0 h 57"/>
                  <a:gd name="T2" fmla="*/ 21 w 49"/>
                  <a:gd name="T3" fmla="*/ 9 h 57"/>
                  <a:gd name="T4" fmla="*/ 0 w 49"/>
                  <a:gd name="T5" fmla="*/ 45 h 57"/>
                  <a:gd name="T6" fmla="*/ 2 w 49"/>
                  <a:gd name="T7" fmla="*/ 50 h 57"/>
                  <a:gd name="T8" fmla="*/ 0 w 49"/>
                  <a:gd name="T9" fmla="*/ 55 h 57"/>
                  <a:gd name="T10" fmla="*/ 1 w 49"/>
                  <a:gd name="T11" fmla="*/ 57 h 57"/>
                  <a:gd name="T12" fmla="*/ 49 w 49"/>
                  <a:gd name="T13" fmla="*/ 1 h 57"/>
                  <a:gd name="T14" fmla="*/ 49 w 49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7">
                    <a:moveTo>
                      <a:pt x="49" y="0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2" y="46"/>
                      <a:pt x="2" y="48"/>
                      <a:pt x="2" y="50"/>
                    </a:cubicBezTo>
                    <a:cubicBezTo>
                      <a:pt x="2" y="52"/>
                      <a:pt x="1" y="54"/>
                      <a:pt x="0" y="5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9" y="0"/>
                      <a:pt x="4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6" name="Freeform 3191"/>
              <p:cNvSpPr/>
              <p:nvPr/>
            </p:nvSpPr>
            <p:spPr bwMode="auto">
              <a:xfrm>
                <a:off x="5953" y="3571"/>
                <a:ext cx="4" cy="10"/>
              </a:xfrm>
              <a:custGeom>
                <a:avLst/>
                <a:gdLst>
                  <a:gd name="T0" fmla="*/ 2 w 4"/>
                  <a:gd name="T1" fmla="*/ 0 h 10"/>
                  <a:gd name="T2" fmla="*/ 0 w 4"/>
                  <a:gd name="T3" fmla="*/ 5 h 10"/>
                  <a:gd name="T4" fmla="*/ 2 w 4"/>
                  <a:gd name="T5" fmla="*/ 10 h 10"/>
                  <a:gd name="T6" fmla="*/ 4 w 4"/>
                  <a:gd name="T7" fmla="*/ 5 h 10"/>
                  <a:gd name="T8" fmla="*/ 2 w 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4" y="7"/>
                      <a:pt x="4" y="5"/>
                    </a:cubicBezTo>
                    <a:cubicBezTo>
                      <a:pt x="4" y="3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7" name="Freeform 3192"/>
              <p:cNvSpPr/>
              <p:nvPr/>
            </p:nvSpPr>
            <p:spPr bwMode="auto">
              <a:xfrm>
                <a:off x="6006" y="352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8" name="Freeform 3193"/>
              <p:cNvSpPr/>
              <p:nvPr/>
            </p:nvSpPr>
            <p:spPr bwMode="auto">
              <a:xfrm>
                <a:off x="5951" y="3532"/>
                <a:ext cx="26" cy="44"/>
              </a:xfrm>
              <a:custGeom>
                <a:avLst/>
                <a:gdLst>
                  <a:gd name="T0" fmla="*/ 26 w 26"/>
                  <a:gd name="T1" fmla="*/ 0 h 44"/>
                  <a:gd name="T2" fmla="*/ 24 w 26"/>
                  <a:gd name="T3" fmla="*/ 2 h 44"/>
                  <a:gd name="T4" fmla="*/ 3 w 26"/>
                  <a:gd name="T5" fmla="*/ 39 h 44"/>
                  <a:gd name="T6" fmla="*/ 0 w 26"/>
                  <a:gd name="T7" fmla="*/ 44 h 44"/>
                  <a:gd name="T8" fmla="*/ 2 w 26"/>
                  <a:gd name="T9" fmla="*/ 44 h 44"/>
                  <a:gd name="T10" fmla="*/ 4 w 26"/>
                  <a:gd name="T11" fmla="*/ 39 h 44"/>
                  <a:gd name="T12" fmla="*/ 26 w 26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4">
                    <a:moveTo>
                      <a:pt x="26" y="0"/>
                    </a:moveTo>
                    <a:lnTo>
                      <a:pt x="24" y="2"/>
                    </a:lnTo>
                    <a:lnTo>
                      <a:pt x="3" y="39"/>
                    </a:lnTo>
                    <a:lnTo>
                      <a:pt x="0" y="44"/>
                    </a:lnTo>
                    <a:lnTo>
                      <a:pt x="2" y="44"/>
                    </a:lnTo>
                    <a:lnTo>
                      <a:pt x="4" y="3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9" name="Freeform 3194"/>
              <p:cNvSpPr/>
              <p:nvPr/>
            </p:nvSpPr>
            <p:spPr bwMode="auto">
              <a:xfrm>
                <a:off x="5951" y="3532"/>
                <a:ext cx="26" cy="44"/>
              </a:xfrm>
              <a:custGeom>
                <a:avLst/>
                <a:gdLst>
                  <a:gd name="T0" fmla="*/ 26 w 26"/>
                  <a:gd name="T1" fmla="*/ 0 h 44"/>
                  <a:gd name="T2" fmla="*/ 24 w 26"/>
                  <a:gd name="T3" fmla="*/ 2 h 44"/>
                  <a:gd name="T4" fmla="*/ 3 w 26"/>
                  <a:gd name="T5" fmla="*/ 39 h 44"/>
                  <a:gd name="T6" fmla="*/ 0 w 26"/>
                  <a:gd name="T7" fmla="*/ 44 h 44"/>
                  <a:gd name="T8" fmla="*/ 2 w 26"/>
                  <a:gd name="T9" fmla="*/ 44 h 44"/>
                  <a:gd name="T10" fmla="*/ 4 w 26"/>
                  <a:gd name="T11" fmla="*/ 39 h 44"/>
                  <a:gd name="T12" fmla="*/ 26 w 26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4">
                    <a:moveTo>
                      <a:pt x="26" y="0"/>
                    </a:moveTo>
                    <a:lnTo>
                      <a:pt x="24" y="2"/>
                    </a:lnTo>
                    <a:lnTo>
                      <a:pt x="3" y="39"/>
                    </a:lnTo>
                    <a:lnTo>
                      <a:pt x="0" y="44"/>
                    </a:lnTo>
                    <a:lnTo>
                      <a:pt x="2" y="44"/>
                    </a:lnTo>
                    <a:lnTo>
                      <a:pt x="4" y="39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0" name="Freeform 3195"/>
              <p:cNvSpPr/>
              <p:nvPr/>
            </p:nvSpPr>
            <p:spPr bwMode="auto">
              <a:xfrm>
                <a:off x="5956" y="3520"/>
                <a:ext cx="55" cy="65"/>
              </a:xfrm>
              <a:custGeom>
                <a:avLst/>
                <a:gdLst>
                  <a:gd name="T0" fmla="*/ 52 w 52"/>
                  <a:gd name="T1" fmla="*/ 0 h 62"/>
                  <a:gd name="T2" fmla="*/ 19 w 52"/>
                  <a:gd name="T3" fmla="*/ 11 h 62"/>
                  <a:gd name="T4" fmla="*/ 18 w 52"/>
                  <a:gd name="T5" fmla="*/ 13 h 62"/>
                  <a:gd name="T6" fmla="*/ 20 w 52"/>
                  <a:gd name="T7" fmla="*/ 12 h 62"/>
                  <a:gd name="T8" fmla="*/ 48 w 52"/>
                  <a:gd name="T9" fmla="*/ 3 h 62"/>
                  <a:gd name="T10" fmla="*/ 49 w 52"/>
                  <a:gd name="T11" fmla="*/ 3 h 62"/>
                  <a:gd name="T12" fmla="*/ 48 w 52"/>
                  <a:gd name="T13" fmla="*/ 4 h 62"/>
                  <a:gd name="T14" fmla="*/ 0 w 52"/>
                  <a:gd name="T15" fmla="*/ 60 h 62"/>
                  <a:gd name="T16" fmla="*/ 1 w 52"/>
                  <a:gd name="T17" fmla="*/ 62 h 62"/>
                  <a:gd name="T18" fmla="*/ 52 w 52"/>
                  <a:gd name="T19" fmla="*/ 1 h 62"/>
                  <a:gd name="T20" fmla="*/ 52 w 52"/>
                  <a:gd name="T21" fmla="*/ 1 h 62"/>
                  <a:gd name="T22" fmla="*/ 52 w 52"/>
                  <a:gd name="T2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62">
                    <a:moveTo>
                      <a:pt x="52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1" name="Freeform 3196"/>
              <p:cNvSpPr/>
              <p:nvPr/>
            </p:nvSpPr>
            <p:spPr bwMode="auto">
              <a:xfrm>
                <a:off x="5951" y="3571"/>
                <a:ext cx="3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4 h 5"/>
                  <a:gd name="T4" fmla="*/ 0 w 2"/>
                  <a:gd name="T5" fmla="*/ 4 h 5"/>
                  <a:gd name="T6" fmla="*/ 0 w 2"/>
                  <a:gd name="T7" fmla="*/ 5 h 5"/>
                  <a:gd name="T8" fmla="*/ 2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2" name="Freeform 3197"/>
              <p:cNvSpPr/>
              <p:nvPr/>
            </p:nvSpPr>
            <p:spPr bwMode="auto">
              <a:xfrm>
                <a:off x="6011" y="352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3" name="Freeform 3198"/>
              <p:cNvSpPr/>
              <p:nvPr/>
            </p:nvSpPr>
            <p:spPr bwMode="auto">
              <a:xfrm>
                <a:off x="5950" y="3575"/>
                <a:ext cx="7" cy="11"/>
              </a:xfrm>
              <a:custGeom>
                <a:avLst/>
                <a:gdLst>
                  <a:gd name="T0" fmla="*/ 1 w 6"/>
                  <a:gd name="T1" fmla="*/ 0 h 11"/>
                  <a:gd name="T2" fmla="*/ 0 w 6"/>
                  <a:gd name="T3" fmla="*/ 1 h 11"/>
                  <a:gd name="T4" fmla="*/ 5 w 6"/>
                  <a:gd name="T5" fmla="*/ 11 h 11"/>
                  <a:gd name="T6" fmla="*/ 6 w 6"/>
                  <a:gd name="T7" fmla="*/ 10 h 11"/>
                  <a:gd name="T8" fmla="*/ 5 w 6"/>
                  <a:gd name="T9" fmla="*/ 8 h 11"/>
                  <a:gd name="T10" fmla="*/ 4 w 6"/>
                  <a:gd name="T11" fmla="*/ 6 h 11"/>
                  <a:gd name="T12" fmla="*/ 2 w 6"/>
                  <a:gd name="T13" fmla="*/ 1 h 11"/>
                  <a:gd name="T14" fmla="*/ 1 w 6"/>
                  <a:gd name="T15" fmla="*/ 1 h 11"/>
                  <a:gd name="T16" fmla="*/ 1 w 6"/>
                  <a:gd name="T17" fmla="*/ 0 h 11"/>
                  <a:gd name="T18" fmla="*/ 1 w 6"/>
                  <a:gd name="T1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4" name="Freeform 3199"/>
              <p:cNvSpPr/>
              <p:nvPr/>
            </p:nvSpPr>
            <p:spPr bwMode="auto">
              <a:xfrm>
                <a:off x="5913" y="3557"/>
                <a:ext cx="32" cy="72"/>
              </a:xfrm>
              <a:custGeom>
                <a:avLst/>
                <a:gdLst>
                  <a:gd name="T0" fmla="*/ 5 w 30"/>
                  <a:gd name="T1" fmla="*/ 0 h 68"/>
                  <a:gd name="T2" fmla="*/ 3 w 30"/>
                  <a:gd name="T3" fmla="*/ 1 h 68"/>
                  <a:gd name="T4" fmla="*/ 0 w 30"/>
                  <a:gd name="T5" fmla="*/ 68 h 68"/>
                  <a:gd name="T6" fmla="*/ 2 w 30"/>
                  <a:gd name="T7" fmla="*/ 68 h 68"/>
                  <a:gd name="T8" fmla="*/ 30 w 30"/>
                  <a:gd name="T9" fmla="*/ 22 h 68"/>
                  <a:gd name="T10" fmla="*/ 28 w 30"/>
                  <a:gd name="T11" fmla="*/ 18 h 68"/>
                  <a:gd name="T12" fmla="*/ 29 w 30"/>
                  <a:gd name="T13" fmla="*/ 15 h 68"/>
                  <a:gd name="T14" fmla="*/ 5 w 30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8">
                    <a:moveTo>
                      <a:pt x="5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" y="68"/>
                      <a:pt x="1" y="68"/>
                      <a:pt x="2" y="68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1"/>
                      <a:pt x="28" y="20"/>
                      <a:pt x="28" y="18"/>
                    </a:cubicBezTo>
                    <a:cubicBezTo>
                      <a:pt x="28" y="17"/>
                      <a:pt x="28" y="16"/>
                      <a:pt x="29" y="1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5" name="Freeform 3200"/>
              <p:cNvSpPr/>
              <p:nvPr/>
            </p:nvSpPr>
            <p:spPr bwMode="auto">
              <a:xfrm>
                <a:off x="5913" y="3629"/>
                <a:ext cx="3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6" name="Freeform 3201"/>
              <p:cNvSpPr/>
              <p:nvPr/>
            </p:nvSpPr>
            <p:spPr bwMode="auto">
              <a:xfrm>
                <a:off x="5943" y="3573"/>
                <a:ext cx="5" cy="7"/>
              </a:xfrm>
              <a:custGeom>
                <a:avLst/>
                <a:gdLst>
                  <a:gd name="T0" fmla="*/ 1 w 5"/>
                  <a:gd name="T1" fmla="*/ 0 h 7"/>
                  <a:gd name="T2" fmla="*/ 0 w 5"/>
                  <a:gd name="T3" fmla="*/ 3 h 7"/>
                  <a:gd name="T4" fmla="*/ 2 w 5"/>
                  <a:gd name="T5" fmla="*/ 7 h 7"/>
                  <a:gd name="T6" fmla="*/ 5 w 5"/>
                  <a:gd name="T7" fmla="*/ 3 h 7"/>
                  <a:gd name="T8" fmla="*/ 1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5"/>
                      <a:pt x="1" y="6"/>
                      <a:pt x="2" y="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7" name="Freeform 3202"/>
              <p:cNvSpPr/>
              <p:nvPr/>
            </p:nvSpPr>
            <p:spPr bwMode="auto">
              <a:xfrm>
                <a:off x="5917" y="3555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8" name="Freeform 3203"/>
              <p:cNvSpPr/>
              <p:nvPr/>
            </p:nvSpPr>
            <p:spPr bwMode="auto">
              <a:xfrm>
                <a:off x="5911" y="3554"/>
                <a:ext cx="6" cy="81"/>
              </a:xfrm>
              <a:custGeom>
                <a:avLst/>
                <a:gdLst>
                  <a:gd name="T0" fmla="*/ 3 w 6"/>
                  <a:gd name="T1" fmla="*/ 0 h 81"/>
                  <a:gd name="T2" fmla="*/ 0 w 6"/>
                  <a:gd name="T3" fmla="*/ 81 h 81"/>
                  <a:gd name="T4" fmla="*/ 2 w 6"/>
                  <a:gd name="T5" fmla="*/ 78 h 81"/>
                  <a:gd name="T6" fmla="*/ 2 w 6"/>
                  <a:gd name="T7" fmla="*/ 75 h 81"/>
                  <a:gd name="T8" fmla="*/ 6 w 6"/>
                  <a:gd name="T9" fmla="*/ 4 h 81"/>
                  <a:gd name="T10" fmla="*/ 6 w 6"/>
                  <a:gd name="T11" fmla="*/ 1 h 81"/>
                  <a:gd name="T12" fmla="*/ 3 w 6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1">
                    <a:moveTo>
                      <a:pt x="3" y="0"/>
                    </a:moveTo>
                    <a:lnTo>
                      <a:pt x="0" y="81"/>
                    </a:lnTo>
                    <a:lnTo>
                      <a:pt x="2" y="78"/>
                    </a:lnTo>
                    <a:lnTo>
                      <a:pt x="2" y="75"/>
                    </a:lnTo>
                    <a:lnTo>
                      <a:pt x="6" y="4"/>
                    </a:lnTo>
                    <a:lnTo>
                      <a:pt x="6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9" name="Freeform 3204"/>
              <p:cNvSpPr/>
              <p:nvPr/>
            </p:nvSpPr>
            <p:spPr bwMode="auto">
              <a:xfrm>
                <a:off x="5911" y="3554"/>
                <a:ext cx="6" cy="81"/>
              </a:xfrm>
              <a:custGeom>
                <a:avLst/>
                <a:gdLst>
                  <a:gd name="T0" fmla="*/ 3 w 6"/>
                  <a:gd name="T1" fmla="*/ 0 h 81"/>
                  <a:gd name="T2" fmla="*/ 0 w 6"/>
                  <a:gd name="T3" fmla="*/ 81 h 81"/>
                  <a:gd name="T4" fmla="*/ 2 w 6"/>
                  <a:gd name="T5" fmla="*/ 78 h 81"/>
                  <a:gd name="T6" fmla="*/ 2 w 6"/>
                  <a:gd name="T7" fmla="*/ 75 h 81"/>
                  <a:gd name="T8" fmla="*/ 6 w 6"/>
                  <a:gd name="T9" fmla="*/ 4 h 81"/>
                  <a:gd name="T10" fmla="*/ 6 w 6"/>
                  <a:gd name="T11" fmla="*/ 1 h 81"/>
                  <a:gd name="T12" fmla="*/ 3 w 6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1">
                    <a:moveTo>
                      <a:pt x="3" y="0"/>
                    </a:moveTo>
                    <a:lnTo>
                      <a:pt x="0" y="81"/>
                    </a:lnTo>
                    <a:lnTo>
                      <a:pt x="2" y="78"/>
                    </a:lnTo>
                    <a:lnTo>
                      <a:pt x="2" y="75"/>
                    </a:lnTo>
                    <a:lnTo>
                      <a:pt x="6" y="4"/>
                    </a:lnTo>
                    <a:lnTo>
                      <a:pt x="6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0" name="Freeform 3205"/>
              <p:cNvSpPr/>
              <p:nvPr/>
            </p:nvSpPr>
            <p:spPr bwMode="auto">
              <a:xfrm>
                <a:off x="5914" y="3552"/>
                <a:ext cx="35" cy="24"/>
              </a:xfrm>
              <a:custGeom>
                <a:avLst/>
                <a:gdLst>
                  <a:gd name="T0" fmla="*/ 0 w 33"/>
                  <a:gd name="T1" fmla="*/ 0 h 23"/>
                  <a:gd name="T2" fmla="*/ 0 w 33"/>
                  <a:gd name="T3" fmla="*/ 0 h 23"/>
                  <a:gd name="T4" fmla="*/ 0 w 33"/>
                  <a:gd name="T5" fmla="*/ 2 h 23"/>
                  <a:gd name="T6" fmla="*/ 2 w 33"/>
                  <a:gd name="T7" fmla="*/ 3 h 23"/>
                  <a:gd name="T8" fmla="*/ 4 w 33"/>
                  <a:gd name="T9" fmla="*/ 5 h 23"/>
                  <a:gd name="T10" fmla="*/ 28 w 33"/>
                  <a:gd name="T11" fmla="*/ 20 h 23"/>
                  <a:gd name="T12" fmla="*/ 32 w 33"/>
                  <a:gd name="T13" fmla="*/ 23 h 23"/>
                  <a:gd name="T14" fmla="*/ 33 w 33"/>
                  <a:gd name="T15" fmla="*/ 22 h 23"/>
                  <a:gd name="T16" fmla="*/ 33 w 33"/>
                  <a:gd name="T17" fmla="*/ 22 h 23"/>
                  <a:gd name="T18" fmla="*/ 0 w 33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2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1" name="Freeform 3206"/>
              <p:cNvSpPr>
                <a:spLocks noEditPoints="1"/>
              </p:cNvSpPr>
              <p:nvPr/>
            </p:nvSpPr>
            <p:spPr bwMode="auto">
              <a:xfrm>
                <a:off x="5911" y="3575"/>
                <a:ext cx="39" cy="63"/>
              </a:xfrm>
              <a:custGeom>
                <a:avLst/>
                <a:gdLst>
                  <a:gd name="T0" fmla="*/ 0 w 37"/>
                  <a:gd name="T1" fmla="*/ 60 h 60"/>
                  <a:gd name="T2" fmla="*/ 0 w 37"/>
                  <a:gd name="T3" fmla="*/ 60 h 60"/>
                  <a:gd name="T4" fmla="*/ 36 w 37"/>
                  <a:gd name="T5" fmla="*/ 0 h 60"/>
                  <a:gd name="T6" fmla="*/ 36 w 37"/>
                  <a:gd name="T7" fmla="*/ 0 h 60"/>
                  <a:gd name="T8" fmla="*/ 36 w 37"/>
                  <a:gd name="T9" fmla="*/ 0 h 60"/>
                  <a:gd name="T10" fmla="*/ 35 w 37"/>
                  <a:gd name="T11" fmla="*/ 1 h 60"/>
                  <a:gd name="T12" fmla="*/ 32 w 37"/>
                  <a:gd name="T13" fmla="*/ 5 h 60"/>
                  <a:gd name="T14" fmla="*/ 4 w 37"/>
                  <a:gd name="T15" fmla="*/ 51 h 60"/>
                  <a:gd name="T16" fmla="*/ 2 w 37"/>
                  <a:gd name="T17" fmla="*/ 54 h 60"/>
                  <a:gd name="T18" fmla="*/ 0 w 37"/>
                  <a:gd name="T19" fmla="*/ 57 h 60"/>
                  <a:gd name="T20" fmla="*/ 0 w 37"/>
                  <a:gd name="T21" fmla="*/ 60 h 60"/>
                  <a:gd name="T22" fmla="*/ 37 w 37"/>
                  <a:gd name="T23" fmla="*/ 1 h 60"/>
                  <a:gd name="T24" fmla="*/ 35 w 37"/>
                  <a:gd name="T25" fmla="*/ 1 h 60"/>
                  <a:gd name="T26" fmla="*/ 37 w 37"/>
                  <a:gd name="T27" fmla="*/ 1 h 60"/>
                  <a:gd name="T28" fmla="*/ 36 w 37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" h="60">
                    <a:moveTo>
                      <a:pt x="0" y="60"/>
                    </a:moveTo>
                    <a:cubicBezTo>
                      <a:pt x="0" y="60"/>
                      <a:pt x="0" y="60"/>
                      <a:pt x="0" y="60"/>
                    </a:cubicBezTo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2" name="Freeform 3207"/>
              <p:cNvSpPr/>
              <p:nvPr/>
            </p:nvSpPr>
            <p:spPr bwMode="auto">
              <a:xfrm>
                <a:off x="5955" y="3535"/>
                <a:ext cx="18" cy="30"/>
              </a:xfrm>
              <a:custGeom>
                <a:avLst/>
                <a:gdLst>
                  <a:gd name="T0" fmla="*/ 18 w 18"/>
                  <a:gd name="T1" fmla="*/ 0 h 30"/>
                  <a:gd name="T2" fmla="*/ 6 w 18"/>
                  <a:gd name="T3" fmla="*/ 3 h 30"/>
                  <a:gd name="T4" fmla="*/ 0 w 18"/>
                  <a:gd name="T5" fmla="*/ 30 h 30"/>
                  <a:gd name="T6" fmla="*/ 18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0"/>
                    </a:moveTo>
                    <a:lnTo>
                      <a:pt x="6" y="3"/>
                    </a:lnTo>
                    <a:lnTo>
                      <a:pt x="0" y="3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3" name="Freeform 3208"/>
              <p:cNvSpPr/>
              <p:nvPr/>
            </p:nvSpPr>
            <p:spPr bwMode="auto">
              <a:xfrm>
                <a:off x="5955" y="3535"/>
                <a:ext cx="18" cy="30"/>
              </a:xfrm>
              <a:custGeom>
                <a:avLst/>
                <a:gdLst>
                  <a:gd name="T0" fmla="*/ 18 w 18"/>
                  <a:gd name="T1" fmla="*/ 0 h 30"/>
                  <a:gd name="T2" fmla="*/ 6 w 18"/>
                  <a:gd name="T3" fmla="*/ 3 h 30"/>
                  <a:gd name="T4" fmla="*/ 0 w 18"/>
                  <a:gd name="T5" fmla="*/ 30 h 30"/>
                  <a:gd name="T6" fmla="*/ 18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0"/>
                    </a:moveTo>
                    <a:lnTo>
                      <a:pt x="6" y="3"/>
                    </a:lnTo>
                    <a:lnTo>
                      <a:pt x="0" y="30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4" name="Freeform 3209"/>
              <p:cNvSpPr/>
              <p:nvPr/>
            </p:nvSpPr>
            <p:spPr bwMode="auto">
              <a:xfrm>
                <a:off x="5954" y="3534"/>
                <a:ext cx="21" cy="37"/>
              </a:xfrm>
              <a:custGeom>
                <a:avLst/>
                <a:gdLst>
                  <a:gd name="T0" fmla="*/ 21 w 21"/>
                  <a:gd name="T1" fmla="*/ 0 h 37"/>
                  <a:gd name="T2" fmla="*/ 19 w 21"/>
                  <a:gd name="T3" fmla="*/ 1 h 37"/>
                  <a:gd name="T4" fmla="*/ 1 w 21"/>
                  <a:gd name="T5" fmla="*/ 31 h 37"/>
                  <a:gd name="T6" fmla="*/ 7 w 21"/>
                  <a:gd name="T7" fmla="*/ 4 h 37"/>
                  <a:gd name="T8" fmla="*/ 7 w 21"/>
                  <a:gd name="T9" fmla="*/ 4 h 37"/>
                  <a:gd name="T10" fmla="*/ 0 w 21"/>
                  <a:gd name="T11" fmla="*/ 37 h 37"/>
                  <a:gd name="T12" fmla="*/ 21 w 2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7">
                    <a:moveTo>
                      <a:pt x="21" y="0"/>
                    </a:moveTo>
                    <a:lnTo>
                      <a:pt x="19" y="1"/>
                    </a:lnTo>
                    <a:lnTo>
                      <a:pt x="1" y="31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0" y="3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5" name="Freeform 3210"/>
              <p:cNvSpPr/>
              <p:nvPr/>
            </p:nvSpPr>
            <p:spPr bwMode="auto">
              <a:xfrm>
                <a:off x="5954" y="3534"/>
                <a:ext cx="21" cy="37"/>
              </a:xfrm>
              <a:custGeom>
                <a:avLst/>
                <a:gdLst>
                  <a:gd name="T0" fmla="*/ 21 w 21"/>
                  <a:gd name="T1" fmla="*/ 0 h 37"/>
                  <a:gd name="T2" fmla="*/ 19 w 21"/>
                  <a:gd name="T3" fmla="*/ 1 h 37"/>
                  <a:gd name="T4" fmla="*/ 1 w 21"/>
                  <a:gd name="T5" fmla="*/ 31 h 37"/>
                  <a:gd name="T6" fmla="*/ 7 w 21"/>
                  <a:gd name="T7" fmla="*/ 4 h 37"/>
                  <a:gd name="T8" fmla="*/ 7 w 21"/>
                  <a:gd name="T9" fmla="*/ 4 h 37"/>
                  <a:gd name="T10" fmla="*/ 0 w 21"/>
                  <a:gd name="T11" fmla="*/ 37 h 37"/>
                  <a:gd name="T12" fmla="*/ 21 w 2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7">
                    <a:moveTo>
                      <a:pt x="21" y="0"/>
                    </a:moveTo>
                    <a:lnTo>
                      <a:pt x="19" y="1"/>
                    </a:lnTo>
                    <a:lnTo>
                      <a:pt x="1" y="31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0" y="37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6" name="Freeform 3211"/>
              <p:cNvSpPr/>
              <p:nvPr/>
            </p:nvSpPr>
            <p:spPr bwMode="auto">
              <a:xfrm>
                <a:off x="5961" y="3531"/>
                <a:ext cx="15" cy="7"/>
              </a:xfrm>
              <a:custGeom>
                <a:avLst/>
                <a:gdLst>
                  <a:gd name="T0" fmla="*/ 15 w 15"/>
                  <a:gd name="T1" fmla="*/ 0 h 7"/>
                  <a:gd name="T2" fmla="*/ 1 w 15"/>
                  <a:gd name="T3" fmla="*/ 5 h 7"/>
                  <a:gd name="T4" fmla="*/ 0 w 15"/>
                  <a:gd name="T5" fmla="*/ 7 h 7"/>
                  <a:gd name="T6" fmla="*/ 0 w 15"/>
                  <a:gd name="T7" fmla="*/ 7 h 7"/>
                  <a:gd name="T8" fmla="*/ 12 w 15"/>
                  <a:gd name="T9" fmla="*/ 4 h 7"/>
                  <a:gd name="T10" fmla="*/ 14 w 15"/>
                  <a:gd name="T11" fmla="*/ 3 h 7"/>
                  <a:gd name="T12" fmla="*/ 15 w 15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7">
                    <a:moveTo>
                      <a:pt x="15" y="0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2" y="4"/>
                    </a:lnTo>
                    <a:lnTo>
                      <a:pt x="14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7" name="Freeform 3212"/>
              <p:cNvSpPr/>
              <p:nvPr/>
            </p:nvSpPr>
            <p:spPr bwMode="auto">
              <a:xfrm>
                <a:off x="5961" y="3531"/>
                <a:ext cx="15" cy="7"/>
              </a:xfrm>
              <a:custGeom>
                <a:avLst/>
                <a:gdLst>
                  <a:gd name="T0" fmla="*/ 15 w 15"/>
                  <a:gd name="T1" fmla="*/ 0 h 7"/>
                  <a:gd name="T2" fmla="*/ 1 w 15"/>
                  <a:gd name="T3" fmla="*/ 5 h 7"/>
                  <a:gd name="T4" fmla="*/ 0 w 15"/>
                  <a:gd name="T5" fmla="*/ 7 h 7"/>
                  <a:gd name="T6" fmla="*/ 0 w 15"/>
                  <a:gd name="T7" fmla="*/ 7 h 7"/>
                  <a:gd name="T8" fmla="*/ 12 w 15"/>
                  <a:gd name="T9" fmla="*/ 4 h 7"/>
                  <a:gd name="T10" fmla="*/ 14 w 15"/>
                  <a:gd name="T11" fmla="*/ 3 h 7"/>
                  <a:gd name="T12" fmla="*/ 15 w 15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7">
                    <a:moveTo>
                      <a:pt x="15" y="0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2" y="4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8" name="Freeform 3213"/>
              <p:cNvSpPr/>
              <p:nvPr/>
            </p:nvSpPr>
            <p:spPr bwMode="auto">
              <a:xfrm>
                <a:off x="5950" y="3536"/>
                <a:ext cx="12" cy="39"/>
              </a:xfrm>
              <a:custGeom>
                <a:avLst/>
                <a:gdLst>
                  <a:gd name="T0" fmla="*/ 11 w 11"/>
                  <a:gd name="T1" fmla="*/ 0 h 37"/>
                  <a:gd name="T2" fmla="*/ 9 w 11"/>
                  <a:gd name="T3" fmla="*/ 1 h 37"/>
                  <a:gd name="T4" fmla="*/ 0 w 11"/>
                  <a:gd name="T5" fmla="*/ 36 h 37"/>
                  <a:gd name="T6" fmla="*/ 1 w 11"/>
                  <a:gd name="T7" fmla="*/ 37 h 37"/>
                  <a:gd name="T8" fmla="*/ 3 w 11"/>
                  <a:gd name="T9" fmla="*/ 33 h 37"/>
                  <a:gd name="T10" fmla="*/ 10 w 11"/>
                  <a:gd name="T11" fmla="*/ 2 h 37"/>
                  <a:gd name="T12" fmla="*/ 11 w 1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7">
                    <a:moveTo>
                      <a:pt x="11" y="0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1" y="37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9" name="Freeform 3214"/>
              <p:cNvSpPr/>
              <p:nvPr/>
            </p:nvSpPr>
            <p:spPr bwMode="auto">
              <a:xfrm>
                <a:off x="5950" y="3574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0" name="Freeform 3215"/>
              <p:cNvSpPr/>
              <p:nvPr/>
            </p:nvSpPr>
            <p:spPr bwMode="auto">
              <a:xfrm>
                <a:off x="5920" y="3481"/>
                <a:ext cx="53" cy="67"/>
              </a:xfrm>
              <a:custGeom>
                <a:avLst/>
                <a:gdLst>
                  <a:gd name="T0" fmla="*/ 50 w 50"/>
                  <a:gd name="T1" fmla="*/ 0 h 64"/>
                  <a:gd name="T2" fmla="*/ 0 w 50"/>
                  <a:gd name="T3" fmla="*/ 63 h 64"/>
                  <a:gd name="T4" fmla="*/ 1 w 50"/>
                  <a:gd name="T5" fmla="*/ 64 h 64"/>
                  <a:gd name="T6" fmla="*/ 37 w 50"/>
                  <a:gd name="T7" fmla="*/ 52 h 64"/>
                  <a:gd name="T8" fmla="*/ 50 w 50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64">
                    <a:moveTo>
                      <a:pt x="50" y="0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0" y="63"/>
                      <a:pt x="0" y="64"/>
                      <a:pt x="1" y="64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1" name="Freeform 3216"/>
              <p:cNvSpPr/>
              <p:nvPr/>
            </p:nvSpPr>
            <p:spPr bwMode="auto">
              <a:xfrm>
                <a:off x="5920" y="354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2" name="Freeform 3217"/>
              <p:cNvSpPr/>
              <p:nvPr/>
            </p:nvSpPr>
            <p:spPr bwMode="auto">
              <a:xfrm>
                <a:off x="5959" y="3481"/>
                <a:ext cx="14" cy="55"/>
              </a:xfrm>
              <a:custGeom>
                <a:avLst/>
                <a:gdLst>
                  <a:gd name="T0" fmla="*/ 14 w 14"/>
                  <a:gd name="T1" fmla="*/ 0 h 55"/>
                  <a:gd name="T2" fmla="*/ 14 w 14"/>
                  <a:gd name="T3" fmla="*/ 0 h 55"/>
                  <a:gd name="T4" fmla="*/ 0 w 14"/>
                  <a:gd name="T5" fmla="*/ 55 h 55"/>
                  <a:gd name="T6" fmla="*/ 0 w 14"/>
                  <a:gd name="T7" fmla="*/ 55 h 55"/>
                  <a:gd name="T8" fmla="*/ 14 w 14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5">
                    <a:moveTo>
                      <a:pt x="14" y="0"/>
                    </a:moveTo>
                    <a:lnTo>
                      <a:pt x="14" y="0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3" name="Freeform 3218"/>
              <p:cNvSpPr/>
              <p:nvPr/>
            </p:nvSpPr>
            <p:spPr bwMode="auto">
              <a:xfrm>
                <a:off x="5959" y="3481"/>
                <a:ext cx="14" cy="55"/>
              </a:xfrm>
              <a:custGeom>
                <a:avLst/>
                <a:gdLst>
                  <a:gd name="T0" fmla="*/ 14 w 14"/>
                  <a:gd name="T1" fmla="*/ 0 h 55"/>
                  <a:gd name="T2" fmla="*/ 14 w 14"/>
                  <a:gd name="T3" fmla="*/ 0 h 55"/>
                  <a:gd name="T4" fmla="*/ 0 w 14"/>
                  <a:gd name="T5" fmla="*/ 55 h 55"/>
                  <a:gd name="T6" fmla="*/ 0 w 14"/>
                  <a:gd name="T7" fmla="*/ 55 h 55"/>
                  <a:gd name="T8" fmla="*/ 14 w 14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5">
                    <a:moveTo>
                      <a:pt x="14" y="0"/>
                    </a:moveTo>
                    <a:lnTo>
                      <a:pt x="14" y="0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4" name="Freeform 3219"/>
              <p:cNvSpPr/>
              <p:nvPr/>
            </p:nvSpPr>
            <p:spPr bwMode="auto">
              <a:xfrm>
                <a:off x="5918" y="3536"/>
                <a:ext cx="41" cy="14"/>
              </a:xfrm>
              <a:custGeom>
                <a:avLst/>
                <a:gdLst>
                  <a:gd name="T0" fmla="*/ 41 w 41"/>
                  <a:gd name="T1" fmla="*/ 0 h 14"/>
                  <a:gd name="T2" fmla="*/ 41 w 41"/>
                  <a:gd name="T3" fmla="*/ 0 h 14"/>
                  <a:gd name="T4" fmla="*/ 3 w 41"/>
                  <a:gd name="T5" fmla="*/ 12 h 14"/>
                  <a:gd name="T6" fmla="*/ 2 w 41"/>
                  <a:gd name="T7" fmla="*/ 12 h 14"/>
                  <a:gd name="T8" fmla="*/ 0 w 41"/>
                  <a:gd name="T9" fmla="*/ 14 h 14"/>
                  <a:gd name="T10" fmla="*/ 40 w 41"/>
                  <a:gd name="T11" fmla="*/ 2 h 14"/>
                  <a:gd name="T12" fmla="*/ 41 w 41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14">
                    <a:moveTo>
                      <a:pt x="41" y="0"/>
                    </a:moveTo>
                    <a:lnTo>
                      <a:pt x="41" y="0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40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5" name="Group 3421"/>
            <p:cNvGrpSpPr/>
            <p:nvPr/>
          </p:nvGrpSpPr>
          <p:grpSpPr bwMode="auto">
            <a:xfrm>
              <a:off x="5731" y="3473"/>
              <a:ext cx="451" cy="639"/>
              <a:chOff x="5731" y="3473"/>
              <a:chExt cx="451" cy="639"/>
            </a:xfrm>
          </p:grpSpPr>
          <p:sp>
            <p:nvSpPr>
              <p:cNvPr id="1495" name="Freeform 3221"/>
              <p:cNvSpPr/>
              <p:nvPr/>
            </p:nvSpPr>
            <p:spPr bwMode="auto">
              <a:xfrm>
                <a:off x="5918" y="3536"/>
                <a:ext cx="41" cy="14"/>
              </a:xfrm>
              <a:custGeom>
                <a:avLst/>
                <a:gdLst>
                  <a:gd name="T0" fmla="*/ 41 w 41"/>
                  <a:gd name="T1" fmla="*/ 0 h 14"/>
                  <a:gd name="T2" fmla="*/ 41 w 41"/>
                  <a:gd name="T3" fmla="*/ 0 h 14"/>
                  <a:gd name="T4" fmla="*/ 3 w 41"/>
                  <a:gd name="T5" fmla="*/ 12 h 14"/>
                  <a:gd name="T6" fmla="*/ 2 w 41"/>
                  <a:gd name="T7" fmla="*/ 12 h 14"/>
                  <a:gd name="T8" fmla="*/ 0 w 41"/>
                  <a:gd name="T9" fmla="*/ 14 h 14"/>
                  <a:gd name="T10" fmla="*/ 40 w 41"/>
                  <a:gd name="T11" fmla="*/ 2 h 14"/>
                  <a:gd name="T12" fmla="*/ 41 w 41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14">
                    <a:moveTo>
                      <a:pt x="41" y="0"/>
                    </a:moveTo>
                    <a:lnTo>
                      <a:pt x="41" y="0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40" y="2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6" name="Freeform 3222"/>
              <p:cNvSpPr/>
              <p:nvPr/>
            </p:nvSpPr>
            <p:spPr bwMode="auto">
              <a:xfrm>
                <a:off x="5914" y="3473"/>
                <a:ext cx="62" cy="79"/>
              </a:xfrm>
              <a:custGeom>
                <a:avLst/>
                <a:gdLst>
                  <a:gd name="T0" fmla="*/ 62 w 62"/>
                  <a:gd name="T1" fmla="*/ 0 h 79"/>
                  <a:gd name="T2" fmla="*/ 0 w 62"/>
                  <a:gd name="T3" fmla="*/ 79 h 79"/>
                  <a:gd name="T4" fmla="*/ 4 w 62"/>
                  <a:gd name="T5" fmla="*/ 77 h 79"/>
                  <a:gd name="T6" fmla="*/ 6 w 62"/>
                  <a:gd name="T7" fmla="*/ 75 h 79"/>
                  <a:gd name="T8" fmla="*/ 6 w 62"/>
                  <a:gd name="T9" fmla="*/ 74 h 79"/>
                  <a:gd name="T10" fmla="*/ 59 w 62"/>
                  <a:gd name="T11" fmla="*/ 8 h 79"/>
                  <a:gd name="T12" fmla="*/ 45 w 62"/>
                  <a:gd name="T13" fmla="*/ 63 h 79"/>
                  <a:gd name="T14" fmla="*/ 44 w 62"/>
                  <a:gd name="T15" fmla="*/ 65 h 79"/>
                  <a:gd name="T16" fmla="*/ 46 w 62"/>
                  <a:gd name="T17" fmla="*/ 64 h 79"/>
                  <a:gd name="T18" fmla="*/ 62 w 62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79">
                    <a:moveTo>
                      <a:pt x="62" y="0"/>
                    </a:moveTo>
                    <a:lnTo>
                      <a:pt x="0" y="79"/>
                    </a:lnTo>
                    <a:lnTo>
                      <a:pt x="4" y="77"/>
                    </a:lnTo>
                    <a:lnTo>
                      <a:pt x="6" y="75"/>
                    </a:lnTo>
                    <a:lnTo>
                      <a:pt x="6" y="74"/>
                    </a:lnTo>
                    <a:lnTo>
                      <a:pt x="59" y="8"/>
                    </a:lnTo>
                    <a:lnTo>
                      <a:pt x="45" y="63"/>
                    </a:lnTo>
                    <a:lnTo>
                      <a:pt x="44" y="65"/>
                    </a:lnTo>
                    <a:lnTo>
                      <a:pt x="46" y="6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7" name="Freeform 3223"/>
              <p:cNvSpPr/>
              <p:nvPr/>
            </p:nvSpPr>
            <p:spPr bwMode="auto">
              <a:xfrm>
                <a:off x="5914" y="3473"/>
                <a:ext cx="62" cy="79"/>
              </a:xfrm>
              <a:custGeom>
                <a:avLst/>
                <a:gdLst>
                  <a:gd name="T0" fmla="*/ 62 w 62"/>
                  <a:gd name="T1" fmla="*/ 0 h 79"/>
                  <a:gd name="T2" fmla="*/ 0 w 62"/>
                  <a:gd name="T3" fmla="*/ 79 h 79"/>
                  <a:gd name="T4" fmla="*/ 4 w 62"/>
                  <a:gd name="T5" fmla="*/ 77 h 79"/>
                  <a:gd name="T6" fmla="*/ 6 w 62"/>
                  <a:gd name="T7" fmla="*/ 75 h 79"/>
                  <a:gd name="T8" fmla="*/ 6 w 62"/>
                  <a:gd name="T9" fmla="*/ 74 h 79"/>
                  <a:gd name="T10" fmla="*/ 59 w 62"/>
                  <a:gd name="T11" fmla="*/ 8 h 79"/>
                  <a:gd name="T12" fmla="*/ 45 w 62"/>
                  <a:gd name="T13" fmla="*/ 63 h 79"/>
                  <a:gd name="T14" fmla="*/ 44 w 62"/>
                  <a:gd name="T15" fmla="*/ 65 h 79"/>
                  <a:gd name="T16" fmla="*/ 46 w 62"/>
                  <a:gd name="T17" fmla="*/ 64 h 79"/>
                  <a:gd name="T18" fmla="*/ 62 w 62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79">
                    <a:moveTo>
                      <a:pt x="62" y="0"/>
                    </a:moveTo>
                    <a:lnTo>
                      <a:pt x="0" y="79"/>
                    </a:lnTo>
                    <a:lnTo>
                      <a:pt x="4" y="77"/>
                    </a:lnTo>
                    <a:lnTo>
                      <a:pt x="6" y="75"/>
                    </a:lnTo>
                    <a:lnTo>
                      <a:pt x="6" y="74"/>
                    </a:lnTo>
                    <a:lnTo>
                      <a:pt x="59" y="8"/>
                    </a:lnTo>
                    <a:lnTo>
                      <a:pt x="45" y="63"/>
                    </a:lnTo>
                    <a:lnTo>
                      <a:pt x="44" y="65"/>
                    </a:lnTo>
                    <a:lnTo>
                      <a:pt x="46" y="64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8" name="Freeform 3224"/>
              <p:cNvSpPr/>
              <p:nvPr/>
            </p:nvSpPr>
            <p:spPr bwMode="auto">
              <a:xfrm>
                <a:off x="5921" y="3539"/>
                <a:ext cx="37" cy="32"/>
              </a:xfrm>
              <a:custGeom>
                <a:avLst/>
                <a:gdLst>
                  <a:gd name="T0" fmla="*/ 35 w 35"/>
                  <a:gd name="T1" fmla="*/ 0 h 30"/>
                  <a:gd name="T2" fmla="*/ 0 w 35"/>
                  <a:gd name="T3" fmla="*/ 12 h 30"/>
                  <a:gd name="T4" fmla="*/ 1 w 35"/>
                  <a:gd name="T5" fmla="*/ 12 h 30"/>
                  <a:gd name="T6" fmla="*/ 0 w 35"/>
                  <a:gd name="T7" fmla="*/ 14 h 30"/>
                  <a:gd name="T8" fmla="*/ 23 w 35"/>
                  <a:gd name="T9" fmla="*/ 30 h 30"/>
                  <a:gd name="T10" fmla="*/ 28 w 35"/>
                  <a:gd name="T11" fmla="*/ 28 h 30"/>
                  <a:gd name="T12" fmla="*/ 28 w 35"/>
                  <a:gd name="T13" fmla="*/ 28 h 30"/>
                  <a:gd name="T14" fmla="*/ 35 w 35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0">
                    <a:moveTo>
                      <a:pt x="35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3"/>
                      <a:pt x="0" y="13"/>
                      <a:pt x="0" y="14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5" y="29"/>
                      <a:pt x="26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9" name="Freeform 3225"/>
              <p:cNvSpPr/>
              <p:nvPr/>
            </p:nvSpPr>
            <p:spPr bwMode="auto">
              <a:xfrm>
                <a:off x="5945" y="3568"/>
                <a:ext cx="5" cy="5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2 h 4"/>
                  <a:gd name="T4" fmla="*/ 4 w 5"/>
                  <a:gd name="T5" fmla="*/ 4 h 4"/>
                  <a:gd name="T6" fmla="*/ 5 w 5"/>
                  <a:gd name="T7" fmla="*/ 0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3" y="0"/>
                      <a:pt x="2" y="1"/>
                      <a:pt x="0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0" name="Freeform 3226"/>
              <p:cNvSpPr/>
              <p:nvPr/>
            </p:nvSpPr>
            <p:spPr bwMode="auto">
              <a:xfrm>
                <a:off x="5919" y="3552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0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1" name="Freeform 3227"/>
              <p:cNvSpPr/>
              <p:nvPr/>
            </p:nvSpPr>
            <p:spPr bwMode="auto">
              <a:xfrm>
                <a:off x="5949" y="3539"/>
                <a:ext cx="9" cy="34"/>
              </a:xfrm>
              <a:custGeom>
                <a:avLst/>
                <a:gdLst>
                  <a:gd name="T0" fmla="*/ 9 w 9"/>
                  <a:gd name="T1" fmla="*/ 0 h 34"/>
                  <a:gd name="T2" fmla="*/ 9 w 9"/>
                  <a:gd name="T3" fmla="*/ 0 h 34"/>
                  <a:gd name="T4" fmla="*/ 1 w 9"/>
                  <a:gd name="T5" fmla="*/ 29 h 34"/>
                  <a:gd name="T6" fmla="*/ 0 w 9"/>
                  <a:gd name="T7" fmla="*/ 34 h 34"/>
                  <a:gd name="T8" fmla="*/ 0 w 9"/>
                  <a:gd name="T9" fmla="*/ 34 h 34"/>
                  <a:gd name="T10" fmla="*/ 9 w 9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34">
                    <a:moveTo>
                      <a:pt x="9" y="0"/>
                    </a:moveTo>
                    <a:lnTo>
                      <a:pt x="9" y="0"/>
                    </a:lnTo>
                    <a:lnTo>
                      <a:pt x="1" y="29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2" name="Freeform 3228"/>
              <p:cNvSpPr/>
              <p:nvPr/>
            </p:nvSpPr>
            <p:spPr bwMode="auto">
              <a:xfrm>
                <a:off x="5949" y="3539"/>
                <a:ext cx="9" cy="34"/>
              </a:xfrm>
              <a:custGeom>
                <a:avLst/>
                <a:gdLst>
                  <a:gd name="T0" fmla="*/ 9 w 9"/>
                  <a:gd name="T1" fmla="*/ 0 h 34"/>
                  <a:gd name="T2" fmla="*/ 9 w 9"/>
                  <a:gd name="T3" fmla="*/ 0 h 34"/>
                  <a:gd name="T4" fmla="*/ 1 w 9"/>
                  <a:gd name="T5" fmla="*/ 29 h 34"/>
                  <a:gd name="T6" fmla="*/ 0 w 9"/>
                  <a:gd name="T7" fmla="*/ 34 h 34"/>
                  <a:gd name="T8" fmla="*/ 0 w 9"/>
                  <a:gd name="T9" fmla="*/ 34 h 34"/>
                  <a:gd name="T10" fmla="*/ 9 w 9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34">
                    <a:moveTo>
                      <a:pt x="9" y="0"/>
                    </a:moveTo>
                    <a:lnTo>
                      <a:pt x="9" y="0"/>
                    </a:lnTo>
                    <a:lnTo>
                      <a:pt x="1" y="29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3" name="Freeform 3229"/>
              <p:cNvSpPr/>
              <p:nvPr/>
            </p:nvSpPr>
            <p:spPr bwMode="auto">
              <a:xfrm>
                <a:off x="5918" y="3538"/>
                <a:ext cx="40" cy="14"/>
              </a:xfrm>
              <a:custGeom>
                <a:avLst/>
                <a:gdLst>
                  <a:gd name="T0" fmla="*/ 40 w 40"/>
                  <a:gd name="T1" fmla="*/ 0 h 14"/>
                  <a:gd name="T2" fmla="*/ 0 w 40"/>
                  <a:gd name="T3" fmla="*/ 12 h 14"/>
                  <a:gd name="T4" fmla="*/ 0 w 40"/>
                  <a:gd name="T5" fmla="*/ 14 h 14"/>
                  <a:gd name="T6" fmla="*/ 1 w 40"/>
                  <a:gd name="T7" fmla="*/ 14 h 14"/>
                  <a:gd name="T8" fmla="*/ 3 w 40"/>
                  <a:gd name="T9" fmla="*/ 14 h 14"/>
                  <a:gd name="T10" fmla="*/ 40 w 40"/>
                  <a:gd name="T11" fmla="*/ 1 h 14"/>
                  <a:gd name="T12" fmla="*/ 40 w 40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">
                    <a:moveTo>
                      <a:pt x="40" y="0"/>
                    </a:moveTo>
                    <a:lnTo>
                      <a:pt x="0" y="12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40" y="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4" name="Freeform 3230"/>
              <p:cNvSpPr/>
              <p:nvPr/>
            </p:nvSpPr>
            <p:spPr bwMode="auto">
              <a:xfrm>
                <a:off x="5918" y="3538"/>
                <a:ext cx="40" cy="14"/>
              </a:xfrm>
              <a:custGeom>
                <a:avLst/>
                <a:gdLst>
                  <a:gd name="T0" fmla="*/ 40 w 40"/>
                  <a:gd name="T1" fmla="*/ 0 h 14"/>
                  <a:gd name="T2" fmla="*/ 0 w 40"/>
                  <a:gd name="T3" fmla="*/ 12 h 14"/>
                  <a:gd name="T4" fmla="*/ 0 w 40"/>
                  <a:gd name="T5" fmla="*/ 14 h 14"/>
                  <a:gd name="T6" fmla="*/ 1 w 40"/>
                  <a:gd name="T7" fmla="*/ 14 h 14"/>
                  <a:gd name="T8" fmla="*/ 3 w 40"/>
                  <a:gd name="T9" fmla="*/ 14 h 14"/>
                  <a:gd name="T10" fmla="*/ 40 w 40"/>
                  <a:gd name="T11" fmla="*/ 1 h 14"/>
                  <a:gd name="T12" fmla="*/ 40 w 40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">
                    <a:moveTo>
                      <a:pt x="40" y="0"/>
                    </a:moveTo>
                    <a:lnTo>
                      <a:pt x="0" y="12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40" y="1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5" name="Freeform 3231"/>
              <p:cNvSpPr/>
              <p:nvPr/>
            </p:nvSpPr>
            <p:spPr bwMode="auto">
              <a:xfrm>
                <a:off x="5914" y="3537"/>
                <a:ext cx="46" cy="38"/>
              </a:xfrm>
              <a:custGeom>
                <a:avLst/>
                <a:gdLst>
                  <a:gd name="T0" fmla="*/ 43 w 43"/>
                  <a:gd name="T1" fmla="*/ 0 h 36"/>
                  <a:gd name="T2" fmla="*/ 41 w 43"/>
                  <a:gd name="T3" fmla="*/ 1 h 36"/>
                  <a:gd name="T4" fmla="*/ 41 w 43"/>
                  <a:gd name="T5" fmla="*/ 2 h 36"/>
                  <a:gd name="T6" fmla="*/ 33 w 43"/>
                  <a:gd name="T7" fmla="*/ 34 h 36"/>
                  <a:gd name="T8" fmla="*/ 29 w 43"/>
                  <a:gd name="T9" fmla="*/ 32 h 36"/>
                  <a:gd name="T10" fmla="*/ 6 w 43"/>
                  <a:gd name="T11" fmla="*/ 16 h 36"/>
                  <a:gd name="T12" fmla="*/ 4 w 43"/>
                  <a:gd name="T13" fmla="*/ 14 h 36"/>
                  <a:gd name="T14" fmla="*/ 3 w 43"/>
                  <a:gd name="T15" fmla="*/ 14 h 36"/>
                  <a:gd name="T16" fmla="*/ 3 w 43"/>
                  <a:gd name="T17" fmla="*/ 13 h 36"/>
                  <a:gd name="T18" fmla="*/ 0 w 43"/>
                  <a:gd name="T19" fmla="*/ 14 h 36"/>
                  <a:gd name="T20" fmla="*/ 33 w 43"/>
                  <a:gd name="T21" fmla="*/ 36 h 36"/>
                  <a:gd name="T22" fmla="*/ 34 w 43"/>
                  <a:gd name="T23" fmla="*/ 35 h 36"/>
                  <a:gd name="T24" fmla="*/ 34 w 43"/>
                  <a:gd name="T25" fmla="*/ 35 h 36"/>
                  <a:gd name="T26" fmla="*/ 34 w 43"/>
                  <a:gd name="T27" fmla="*/ 35 h 36"/>
                  <a:gd name="T28" fmla="*/ 43 w 43"/>
                  <a:gd name="T2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36">
                    <a:moveTo>
                      <a:pt x="43" y="0"/>
                    </a:moveTo>
                    <a:cubicBezTo>
                      <a:pt x="41" y="1"/>
                      <a:pt x="41" y="1"/>
                      <a:pt x="41" y="1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6" name="Freeform 3232"/>
              <p:cNvSpPr/>
              <p:nvPr/>
            </p:nvSpPr>
            <p:spPr bwMode="auto">
              <a:xfrm>
                <a:off x="5949" y="3574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7" name="Freeform 3233"/>
              <p:cNvSpPr/>
              <p:nvPr/>
            </p:nvSpPr>
            <p:spPr bwMode="auto">
              <a:xfrm>
                <a:off x="5735" y="3984"/>
                <a:ext cx="94" cy="57"/>
              </a:xfrm>
              <a:custGeom>
                <a:avLst/>
                <a:gdLst>
                  <a:gd name="T0" fmla="*/ 44 w 89"/>
                  <a:gd name="T1" fmla="*/ 0 h 54"/>
                  <a:gd name="T2" fmla="*/ 0 w 89"/>
                  <a:gd name="T3" fmla="*/ 45 h 54"/>
                  <a:gd name="T4" fmla="*/ 1 w 89"/>
                  <a:gd name="T5" fmla="*/ 47 h 54"/>
                  <a:gd name="T6" fmla="*/ 45 w 89"/>
                  <a:gd name="T7" fmla="*/ 51 h 54"/>
                  <a:gd name="T8" fmla="*/ 87 w 89"/>
                  <a:gd name="T9" fmla="*/ 54 h 54"/>
                  <a:gd name="T10" fmla="*/ 89 w 89"/>
                  <a:gd name="T11" fmla="*/ 51 h 54"/>
                  <a:gd name="T12" fmla="*/ 44 w 89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4">
                    <a:moveTo>
                      <a:pt x="44" y="0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7" y="53"/>
                      <a:pt x="88" y="52"/>
                      <a:pt x="89" y="51"/>
                    </a:cubicBezTo>
                    <a:cubicBezTo>
                      <a:pt x="44" y="0"/>
                      <a:pt x="44" y="0"/>
                      <a:pt x="4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8" name="Freeform 3234"/>
              <p:cNvSpPr/>
              <p:nvPr/>
            </p:nvSpPr>
            <p:spPr bwMode="auto">
              <a:xfrm>
                <a:off x="5827" y="4038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3 h 4"/>
                  <a:gd name="T4" fmla="*/ 5 w 5"/>
                  <a:gd name="T5" fmla="*/ 4 h 4"/>
                  <a:gd name="T6" fmla="*/ 2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9" name="Freeform 3235"/>
              <p:cNvSpPr/>
              <p:nvPr/>
            </p:nvSpPr>
            <p:spPr bwMode="auto">
              <a:xfrm>
                <a:off x="5734" y="4032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0" name="Freeform 3236"/>
              <p:cNvSpPr/>
              <p:nvPr/>
            </p:nvSpPr>
            <p:spPr bwMode="auto">
              <a:xfrm>
                <a:off x="5781" y="3983"/>
                <a:ext cx="53" cy="59"/>
              </a:xfrm>
              <a:custGeom>
                <a:avLst/>
                <a:gdLst>
                  <a:gd name="T0" fmla="*/ 1 w 53"/>
                  <a:gd name="T1" fmla="*/ 0 h 59"/>
                  <a:gd name="T2" fmla="*/ 0 w 53"/>
                  <a:gd name="T3" fmla="*/ 1 h 59"/>
                  <a:gd name="T4" fmla="*/ 48 w 53"/>
                  <a:gd name="T5" fmla="*/ 55 h 59"/>
                  <a:gd name="T6" fmla="*/ 51 w 53"/>
                  <a:gd name="T7" fmla="*/ 59 h 59"/>
                  <a:gd name="T8" fmla="*/ 46 w 53"/>
                  <a:gd name="T9" fmla="*/ 58 h 59"/>
                  <a:gd name="T10" fmla="*/ 1 w 53"/>
                  <a:gd name="T11" fmla="*/ 55 h 59"/>
                  <a:gd name="T12" fmla="*/ 53 w 53"/>
                  <a:gd name="T13" fmla="*/ 59 h 59"/>
                  <a:gd name="T14" fmla="*/ 1 w 53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59">
                    <a:moveTo>
                      <a:pt x="1" y="0"/>
                    </a:moveTo>
                    <a:lnTo>
                      <a:pt x="0" y="1"/>
                    </a:lnTo>
                    <a:lnTo>
                      <a:pt x="48" y="55"/>
                    </a:lnTo>
                    <a:lnTo>
                      <a:pt x="51" y="59"/>
                    </a:lnTo>
                    <a:lnTo>
                      <a:pt x="46" y="58"/>
                    </a:lnTo>
                    <a:lnTo>
                      <a:pt x="1" y="55"/>
                    </a:lnTo>
                    <a:lnTo>
                      <a:pt x="53" y="5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1" name="Freeform 3237"/>
              <p:cNvSpPr/>
              <p:nvPr/>
            </p:nvSpPr>
            <p:spPr bwMode="auto">
              <a:xfrm>
                <a:off x="5781" y="3983"/>
                <a:ext cx="53" cy="59"/>
              </a:xfrm>
              <a:custGeom>
                <a:avLst/>
                <a:gdLst>
                  <a:gd name="T0" fmla="*/ 1 w 53"/>
                  <a:gd name="T1" fmla="*/ 0 h 59"/>
                  <a:gd name="T2" fmla="*/ 0 w 53"/>
                  <a:gd name="T3" fmla="*/ 1 h 59"/>
                  <a:gd name="T4" fmla="*/ 48 w 53"/>
                  <a:gd name="T5" fmla="*/ 55 h 59"/>
                  <a:gd name="T6" fmla="*/ 51 w 53"/>
                  <a:gd name="T7" fmla="*/ 59 h 59"/>
                  <a:gd name="T8" fmla="*/ 46 w 53"/>
                  <a:gd name="T9" fmla="*/ 58 h 59"/>
                  <a:gd name="T10" fmla="*/ 1 w 53"/>
                  <a:gd name="T11" fmla="*/ 55 h 59"/>
                  <a:gd name="T12" fmla="*/ 53 w 53"/>
                  <a:gd name="T13" fmla="*/ 59 h 59"/>
                  <a:gd name="T14" fmla="*/ 1 w 53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59">
                    <a:moveTo>
                      <a:pt x="1" y="0"/>
                    </a:moveTo>
                    <a:lnTo>
                      <a:pt x="0" y="1"/>
                    </a:lnTo>
                    <a:lnTo>
                      <a:pt x="48" y="55"/>
                    </a:lnTo>
                    <a:lnTo>
                      <a:pt x="51" y="59"/>
                    </a:lnTo>
                    <a:lnTo>
                      <a:pt x="46" y="58"/>
                    </a:lnTo>
                    <a:lnTo>
                      <a:pt x="1" y="55"/>
                    </a:lnTo>
                    <a:lnTo>
                      <a:pt x="53" y="59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2" name="Freeform 3238"/>
              <p:cNvSpPr/>
              <p:nvPr/>
            </p:nvSpPr>
            <p:spPr bwMode="auto">
              <a:xfrm>
                <a:off x="5733" y="3982"/>
                <a:ext cx="49" cy="52"/>
              </a:xfrm>
              <a:custGeom>
                <a:avLst/>
                <a:gdLst>
                  <a:gd name="T0" fmla="*/ 48 w 49"/>
                  <a:gd name="T1" fmla="*/ 0 h 52"/>
                  <a:gd name="T2" fmla="*/ 1 w 49"/>
                  <a:gd name="T3" fmla="*/ 50 h 52"/>
                  <a:gd name="T4" fmla="*/ 0 w 49"/>
                  <a:gd name="T5" fmla="*/ 52 h 52"/>
                  <a:gd name="T6" fmla="*/ 1 w 49"/>
                  <a:gd name="T7" fmla="*/ 52 h 52"/>
                  <a:gd name="T8" fmla="*/ 2 w 49"/>
                  <a:gd name="T9" fmla="*/ 50 h 52"/>
                  <a:gd name="T10" fmla="*/ 48 w 49"/>
                  <a:gd name="T11" fmla="*/ 2 h 52"/>
                  <a:gd name="T12" fmla="*/ 49 w 49"/>
                  <a:gd name="T13" fmla="*/ 1 h 52"/>
                  <a:gd name="T14" fmla="*/ 48 w 49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2">
                    <a:moveTo>
                      <a:pt x="48" y="0"/>
                    </a:moveTo>
                    <a:lnTo>
                      <a:pt x="1" y="50"/>
                    </a:lnTo>
                    <a:lnTo>
                      <a:pt x="0" y="52"/>
                    </a:lnTo>
                    <a:lnTo>
                      <a:pt x="1" y="52"/>
                    </a:lnTo>
                    <a:lnTo>
                      <a:pt x="2" y="50"/>
                    </a:lnTo>
                    <a:lnTo>
                      <a:pt x="48" y="2"/>
                    </a:lnTo>
                    <a:lnTo>
                      <a:pt x="49" y="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3" name="Freeform 3239"/>
              <p:cNvSpPr/>
              <p:nvPr/>
            </p:nvSpPr>
            <p:spPr bwMode="auto">
              <a:xfrm>
                <a:off x="5733" y="3982"/>
                <a:ext cx="49" cy="52"/>
              </a:xfrm>
              <a:custGeom>
                <a:avLst/>
                <a:gdLst>
                  <a:gd name="T0" fmla="*/ 48 w 49"/>
                  <a:gd name="T1" fmla="*/ 0 h 52"/>
                  <a:gd name="T2" fmla="*/ 1 w 49"/>
                  <a:gd name="T3" fmla="*/ 50 h 52"/>
                  <a:gd name="T4" fmla="*/ 0 w 49"/>
                  <a:gd name="T5" fmla="*/ 52 h 52"/>
                  <a:gd name="T6" fmla="*/ 1 w 49"/>
                  <a:gd name="T7" fmla="*/ 52 h 52"/>
                  <a:gd name="T8" fmla="*/ 2 w 49"/>
                  <a:gd name="T9" fmla="*/ 50 h 52"/>
                  <a:gd name="T10" fmla="*/ 48 w 49"/>
                  <a:gd name="T11" fmla="*/ 2 h 52"/>
                  <a:gd name="T12" fmla="*/ 49 w 49"/>
                  <a:gd name="T13" fmla="*/ 1 h 52"/>
                  <a:gd name="T14" fmla="*/ 48 w 49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2">
                    <a:moveTo>
                      <a:pt x="48" y="0"/>
                    </a:moveTo>
                    <a:lnTo>
                      <a:pt x="1" y="50"/>
                    </a:lnTo>
                    <a:lnTo>
                      <a:pt x="0" y="52"/>
                    </a:lnTo>
                    <a:lnTo>
                      <a:pt x="1" y="52"/>
                    </a:lnTo>
                    <a:lnTo>
                      <a:pt x="2" y="50"/>
                    </a:lnTo>
                    <a:lnTo>
                      <a:pt x="48" y="2"/>
                    </a:lnTo>
                    <a:lnTo>
                      <a:pt x="49" y="1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4" name="Freeform 3240"/>
              <p:cNvSpPr/>
              <p:nvPr/>
            </p:nvSpPr>
            <p:spPr bwMode="auto">
              <a:xfrm>
                <a:off x="5732" y="403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5" name="Freeform 3241"/>
              <p:cNvSpPr/>
              <p:nvPr/>
            </p:nvSpPr>
            <p:spPr bwMode="auto">
              <a:xfrm>
                <a:off x="5732" y="403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6" name="Freeform 3242"/>
              <p:cNvSpPr/>
              <p:nvPr/>
            </p:nvSpPr>
            <p:spPr bwMode="auto">
              <a:xfrm>
                <a:off x="5731" y="4034"/>
                <a:ext cx="103" cy="9"/>
              </a:xfrm>
              <a:custGeom>
                <a:avLst/>
                <a:gdLst>
                  <a:gd name="T0" fmla="*/ 1 w 98"/>
                  <a:gd name="T1" fmla="*/ 0 h 9"/>
                  <a:gd name="T2" fmla="*/ 0 w 98"/>
                  <a:gd name="T3" fmla="*/ 1 h 9"/>
                  <a:gd name="T4" fmla="*/ 98 w 98"/>
                  <a:gd name="T5" fmla="*/ 9 h 9"/>
                  <a:gd name="T6" fmla="*/ 98 w 98"/>
                  <a:gd name="T7" fmla="*/ 9 h 9"/>
                  <a:gd name="T8" fmla="*/ 98 w 98"/>
                  <a:gd name="T9" fmla="*/ 8 h 9"/>
                  <a:gd name="T10" fmla="*/ 98 w 98"/>
                  <a:gd name="T11" fmla="*/ 8 h 9"/>
                  <a:gd name="T12" fmla="*/ 49 w 98"/>
                  <a:gd name="T13" fmla="*/ 4 h 9"/>
                  <a:gd name="T14" fmla="*/ 5 w 98"/>
                  <a:gd name="T15" fmla="*/ 0 h 9"/>
                  <a:gd name="T16" fmla="*/ 3 w 98"/>
                  <a:gd name="T17" fmla="*/ 0 h 9"/>
                  <a:gd name="T18" fmla="*/ 2 w 98"/>
                  <a:gd name="T19" fmla="*/ 0 h 9"/>
                  <a:gd name="T20" fmla="*/ 1 w 98"/>
                  <a:gd name="T2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9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7" name="Freeform 3243"/>
              <p:cNvSpPr>
                <a:spLocks noEditPoints="1"/>
              </p:cNvSpPr>
              <p:nvPr/>
            </p:nvSpPr>
            <p:spPr bwMode="auto">
              <a:xfrm>
                <a:off x="5834" y="4042"/>
                <a:ext cx="1" cy="3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8" name="Freeform 3244"/>
              <p:cNvSpPr/>
              <p:nvPr/>
            </p:nvSpPr>
            <p:spPr bwMode="auto">
              <a:xfrm>
                <a:off x="5813" y="4051"/>
                <a:ext cx="86" cy="56"/>
              </a:xfrm>
              <a:custGeom>
                <a:avLst/>
                <a:gdLst>
                  <a:gd name="T0" fmla="*/ 26 w 81"/>
                  <a:gd name="T1" fmla="*/ 0 h 53"/>
                  <a:gd name="T2" fmla="*/ 21 w 81"/>
                  <a:gd name="T3" fmla="*/ 2 h 53"/>
                  <a:gd name="T4" fmla="*/ 18 w 81"/>
                  <a:gd name="T5" fmla="*/ 1 h 53"/>
                  <a:gd name="T6" fmla="*/ 0 w 81"/>
                  <a:gd name="T7" fmla="*/ 28 h 53"/>
                  <a:gd name="T8" fmla="*/ 25 w 81"/>
                  <a:gd name="T9" fmla="*/ 36 h 53"/>
                  <a:gd name="T10" fmla="*/ 25 w 81"/>
                  <a:gd name="T11" fmla="*/ 35 h 53"/>
                  <a:gd name="T12" fmla="*/ 30 w 81"/>
                  <a:gd name="T13" fmla="*/ 29 h 53"/>
                  <a:gd name="T14" fmla="*/ 36 w 81"/>
                  <a:gd name="T15" fmla="*/ 35 h 53"/>
                  <a:gd name="T16" fmla="*/ 34 w 81"/>
                  <a:gd name="T17" fmla="*/ 39 h 53"/>
                  <a:gd name="T18" fmla="*/ 80 w 81"/>
                  <a:gd name="T19" fmla="*/ 53 h 53"/>
                  <a:gd name="T20" fmla="*/ 81 w 81"/>
                  <a:gd name="T21" fmla="*/ 52 h 53"/>
                  <a:gd name="T22" fmla="*/ 61 w 81"/>
                  <a:gd name="T23" fmla="*/ 33 h 53"/>
                  <a:gd name="T24" fmla="*/ 26 w 81"/>
                  <a:gd name="T2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53">
                    <a:moveTo>
                      <a:pt x="26" y="0"/>
                    </a:moveTo>
                    <a:cubicBezTo>
                      <a:pt x="25" y="1"/>
                      <a:pt x="23" y="2"/>
                      <a:pt x="21" y="2"/>
                    </a:cubicBezTo>
                    <a:cubicBezTo>
                      <a:pt x="20" y="2"/>
                      <a:pt x="19" y="2"/>
                      <a:pt x="18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2"/>
                      <a:pt x="27" y="29"/>
                      <a:pt x="30" y="29"/>
                    </a:cubicBezTo>
                    <a:cubicBezTo>
                      <a:pt x="33" y="29"/>
                      <a:pt x="36" y="32"/>
                      <a:pt x="36" y="35"/>
                    </a:cubicBezTo>
                    <a:cubicBezTo>
                      <a:pt x="36" y="36"/>
                      <a:pt x="35" y="38"/>
                      <a:pt x="34" y="39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81" y="53"/>
                      <a:pt x="81" y="53"/>
                      <a:pt x="81" y="5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9" name="Freeform 3245"/>
              <p:cNvSpPr/>
              <p:nvPr/>
            </p:nvSpPr>
            <p:spPr bwMode="auto">
              <a:xfrm>
                <a:off x="5832" y="4047"/>
                <a:ext cx="8" cy="6"/>
              </a:xfrm>
              <a:custGeom>
                <a:avLst/>
                <a:gdLst>
                  <a:gd name="T0" fmla="*/ 3 w 8"/>
                  <a:gd name="T1" fmla="*/ 0 h 6"/>
                  <a:gd name="T2" fmla="*/ 0 w 8"/>
                  <a:gd name="T3" fmla="*/ 5 h 6"/>
                  <a:gd name="T4" fmla="*/ 3 w 8"/>
                  <a:gd name="T5" fmla="*/ 6 h 6"/>
                  <a:gd name="T6" fmla="*/ 8 w 8"/>
                  <a:gd name="T7" fmla="*/ 4 h 6"/>
                  <a:gd name="T8" fmla="*/ 3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6"/>
                      <a:pt x="3" y="6"/>
                    </a:cubicBezTo>
                    <a:cubicBezTo>
                      <a:pt x="5" y="6"/>
                      <a:pt x="7" y="5"/>
                      <a:pt x="8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0" name="Freeform 3246"/>
              <p:cNvSpPr/>
              <p:nvPr/>
            </p:nvSpPr>
            <p:spPr bwMode="auto">
              <a:xfrm>
                <a:off x="5839" y="4081"/>
                <a:ext cx="12" cy="11"/>
              </a:xfrm>
              <a:custGeom>
                <a:avLst/>
                <a:gdLst>
                  <a:gd name="T0" fmla="*/ 5 w 11"/>
                  <a:gd name="T1" fmla="*/ 0 h 10"/>
                  <a:gd name="T2" fmla="*/ 0 w 11"/>
                  <a:gd name="T3" fmla="*/ 6 h 10"/>
                  <a:gd name="T4" fmla="*/ 0 w 11"/>
                  <a:gd name="T5" fmla="*/ 7 h 10"/>
                  <a:gd name="T6" fmla="*/ 9 w 11"/>
                  <a:gd name="T7" fmla="*/ 10 h 10"/>
                  <a:gd name="T8" fmla="*/ 11 w 11"/>
                  <a:gd name="T9" fmla="*/ 6 h 10"/>
                  <a:gd name="T10" fmla="*/ 5 w 11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5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9"/>
                      <a:pt x="11" y="7"/>
                      <a:pt x="11" y="6"/>
                    </a:cubicBezTo>
                    <a:cubicBezTo>
                      <a:pt x="11" y="3"/>
                      <a:pt x="8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1" name="Freeform 3247"/>
              <p:cNvSpPr/>
              <p:nvPr/>
            </p:nvSpPr>
            <p:spPr bwMode="auto">
              <a:xfrm>
                <a:off x="5898" y="4106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2" name="Freeform 3248"/>
              <p:cNvSpPr/>
              <p:nvPr/>
            </p:nvSpPr>
            <p:spPr bwMode="auto">
              <a:xfrm>
                <a:off x="5812" y="4046"/>
                <a:ext cx="65" cy="40"/>
              </a:xfrm>
              <a:custGeom>
                <a:avLst/>
                <a:gdLst>
                  <a:gd name="T0" fmla="*/ 23 w 65"/>
                  <a:gd name="T1" fmla="*/ 0 h 40"/>
                  <a:gd name="T2" fmla="*/ 22 w 65"/>
                  <a:gd name="T3" fmla="*/ 1 h 40"/>
                  <a:gd name="T4" fmla="*/ 0 w 65"/>
                  <a:gd name="T5" fmla="*/ 34 h 40"/>
                  <a:gd name="T6" fmla="*/ 1 w 65"/>
                  <a:gd name="T7" fmla="*/ 34 h 40"/>
                  <a:gd name="T8" fmla="*/ 20 w 65"/>
                  <a:gd name="T9" fmla="*/ 6 h 40"/>
                  <a:gd name="T10" fmla="*/ 23 w 65"/>
                  <a:gd name="T11" fmla="*/ 1 h 40"/>
                  <a:gd name="T12" fmla="*/ 28 w 65"/>
                  <a:gd name="T13" fmla="*/ 5 h 40"/>
                  <a:gd name="T14" fmla="*/ 65 w 65"/>
                  <a:gd name="T15" fmla="*/ 40 h 40"/>
                  <a:gd name="T16" fmla="*/ 23 w 65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40">
                    <a:moveTo>
                      <a:pt x="23" y="0"/>
                    </a:moveTo>
                    <a:lnTo>
                      <a:pt x="22" y="1"/>
                    </a:lnTo>
                    <a:lnTo>
                      <a:pt x="0" y="34"/>
                    </a:lnTo>
                    <a:lnTo>
                      <a:pt x="1" y="34"/>
                    </a:lnTo>
                    <a:lnTo>
                      <a:pt x="20" y="6"/>
                    </a:lnTo>
                    <a:lnTo>
                      <a:pt x="23" y="1"/>
                    </a:lnTo>
                    <a:lnTo>
                      <a:pt x="28" y="5"/>
                    </a:lnTo>
                    <a:lnTo>
                      <a:pt x="65" y="4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3" name="Freeform 3249"/>
              <p:cNvSpPr/>
              <p:nvPr/>
            </p:nvSpPr>
            <p:spPr bwMode="auto">
              <a:xfrm>
                <a:off x="5812" y="4046"/>
                <a:ext cx="65" cy="40"/>
              </a:xfrm>
              <a:custGeom>
                <a:avLst/>
                <a:gdLst>
                  <a:gd name="T0" fmla="*/ 23 w 65"/>
                  <a:gd name="T1" fmla="*/ 0 h 40"/>
                  <a:gd name="T2" fmla="*/ 22 w 65"/>
                  <a:gd name="T3" fmla="*/ 1 h 40"/>
                  <a:gd name="T4" fmla="*/ 0 w 65"/>
                  <a:gd name="T5" fmla="*/ 34 h 40"/>
                  <a:gd name="T6" fmla="*/ 1 w 65"/>
                  <a:gd name="T7" fmla="*/ 34 h 40"/>
                  <a:gd name="T8" fmla="*/ 20 w 65"/>
                  <a:gd name="T9" fmla="*/ 6 h 40"/>
                  <a:gd name="T10" fmla="*/ 23 w 65"/>
                  <a:gd name="T11" fmla="*/ 1 h 40"/>
                  <a:gd name="T12" fmla="*/ 28 w 65"/>
                  <a:gd name="T13" fmla="*/ 5 h 40"/>
                  <a:gd name="T14" fmla="*/ 65 w 65"/>
                  <a:gd name="T15" fmla="*/ 40 h 40"/>
                  <a:gd name="T16" fmla="*/ 23 w 65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40">
                    <a:moveTo>
                      <a:pt x="23" y="0"/>
                    </a:moveTo>
                    <a:lnTo>
                      <a:pt x="22" y="1"/>
                    </a:lnTo>
                    <a:lnTo>
                      <a:pt x="0" y="34"/>
                    </a:lnTo>
                    <a:lnTo>
                      <a:pt x="1" y="34"/>
                    </a:lnTo>
                    <a:lnTo>
                      <a:pt x="20" y="6"/>
                    </a:lnTo>
                    <a:lnTo>
                      <a:pt x="23" y="1"/>
                    </a:lnTo>
                    <a:lnTo>
                      <a:pt x="28" y="5"/>
                    </a:lnTo>
                    <a:lnTo>
                      <a:pt x="65" y="4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4" name="Freeform 3250"/>
              <p:cNvSpPr/>
              <p:nvPr/>
            </p:nvSpPr>
            <p:spPr bwMode="auto">
              <a:xfrm>
                <a:off x="5811" y="4080"/>
                <a:ext cx="93" cy="31"/>
              </a:xfrm>
              <a:custGeom>
                <a:avLst/>
                <a:gdLst>
                  <a:gd name="T0" fmla="*/ 1 w 93"/>
                  <a:gd name="T1" fmla="*/ 0 h 31"/>
                  <a:gd name="T2" fmla="*/ 0 w 93"/>
                  <a:gd name="T3" fmla="*/ 1 h 31"/>
                  <a:gd name="T4" fmla="*/ 93 w 93"/>
                  <a:gd name="T5" fmla="*/ 31 h 31"/>
                  <a:gd name="T6" fmla="*/ 90 w 93"/>
                  <a:gd name="T7" fmla="*/ 28 h 31"/>
                  <a:gd name="T8" fmla="*/ 87 w 93"/>
                  <a:gd name="T9" fmla="*/ 27 h 31"/>
                  <a:gd name="T10" fmla="*/ 38 w 93"/>
                  <a:gd name="T11" fmla="*/ 12 h 31"/>
                  <a:gd name="T12" fmla="*/ 28 w 93"/>
                  <a:gd name="T13" fmla="*/ 9 h 31"/>
                  <a:gd name="T14" fmla="*/ 2 w 93"/>
                  <a:gd name="T15" fmla="*/ 0 h 31"/>
                  <a:gd name="T16" fmla="*/ 1 w 93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31">
                    <a:moveTo>
                      <a:pt x="1" y="0"/>
                    </a:moveTo>
                    <a:lnTo>
                      <a:pt x="0" y="1"/>
                    </a:lnTo>
                    <a:lnTo>
                      <a:pt x="93" y="31"/>
                    </a:lnTo>
                    <a:lnTo>
                      <a:pt x="90" y="28"/>
                    </a:lnTo>
                    <a:lnTo>
                      <a:pt x="87" y="27"/>
                    </a:lnTo>
                    <a:lnTo>
                      <a:pt x="38" y="12"/>
                    </a:lnTo>
                    <a:lnTo>
                      <a:pt x="28" y="9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5" name="Freeform 3251"/>
              <p:cNvSpPr/>
              <p:nvPr/>
            </p:nvSpPr>
            <p:spPr bwMode="auto">
              <a:xfrm>
                <a:off x="5811" y="4080"/>
                <a:ext cx="93" cy="31"/>
              </a:xfrm>
              <a:custGeom>
                <a:avLst/>
                <a:gdLst>
                  <a:gd name="T0" fmla="*/ 1 w 93"/>
                  <a:gd name="T1" fmla="*/ 0 h 31"/>
                  <a:gd name="T2" fmla="*/ 0 w 93"/>
                  <a:gd name="T3" fmla="*/ 1 h 31"/>
                  <a:gd name="T4" fmla="*/ 93 w 93"/>
                  <a:gd name="T5" fmla="*/ 31 h 31"/>
                  <a:gd name="T6" fmla="*/ 90 w 93"/>
                  <a:gd name="T7" fmla="*/ 28 h 31"/>
                  <a:gd name="T8" fmla="*/ 87 w 93"/>
                  <a:gd name="T9" fmla="*/ 27 h 31"/>
                  <a:gd name="T10" fmla="*/ 38 w 93"/>
                  <a:gd name="T11" fmla="*/ 12 h 31"/>
                  <a:gd name="T12" fmla="*/ 28 w 93"/>
                  <a:gd name="T13" fmla="*/ 9 h 31"/>
                  <a:gd name="T14" fmla="*/ 2 w 93"/>
                  <a:gd name="T15" fmla="*/ 0 h 31"/>
                  <a:gd name="T16" fmla="*/ 1 w 93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31">
                    <a:moveTo>
                      <a:pt x="1" y="0"/>
                    </a:moveTo>
                    <a:lnTo>
                      <a:pt x="0" y="1"/>
                    </a:lnTo>
                    <a:lnTo>
                      <a:pt x="93" y="31"/>
                    </a:lnTo>
                    <a:lnTo>
                      <a:pt x="90" y="28"/>
                    </a:lnTo>
                    <a:lnTo>
                      <a:pt x="87" y="27"/>
                    </a:lnTo>
                    <a:lnTo>
                      <a:pt x="38" y="12"/>
                    </a:lnTo>
                    <a:lnTo>
                      <a:pt x="28" y="9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6" name="Freeform 3252"/>
              <p:cNvSpPr/>
              <p:nvPr/>
            </p:nvSpPr>
            <p:spPr bwMode="auto">
              <a:xfrm>
                <a:off x="5834" y="404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7" name="Freeform 3253"/>
              <p:cNvSpPr/>
              <p:nvPr/>
            </p:nvSpPr>
            <p:spPr bwMode="auto">
              <a:xfrm>
                <a:off x="5834" y="404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8" name="Freeform 3254"/>
              <p:cNvSpPr/>
              <p:nvPr/>
            </p:nvSpPr>
            <p:spPr bwMode="auto">
              <a:xfrm>
                <a:off x="5834" y="4045"/>
                <a:ext cx="73" cy="67"/>
              </a:xfrm>
              <a:custGeom>
                <a:avLst/>
                <a:gdLst>
                  <a:gd name="T0" fmla="*/ 1 w 73"/>
                  <a:gd name="T1" fmla="*/ 0 h 67"/>
                  <a:gd name="T2" fmla="*/ 1 w 73"/>
                  <a:gd name="T3" fmla="*/ 0 h 67"/>
                  <a:gd name="T4" fmla="*/ 0 w 73"/>
                  <a:gd name="T5" fmla="*/ 1 h 67"/>
                  <a:gd name="T6" fmla="*/ 1 w 73"/>
                  <a:gd name="T7" fmla="*/ 1 h 67"/>
                  <a:gd name="T8" fmla="*/ 43 w 73"/>
                  <a:gd name="T9" fmla="*/ 41 h 67"/>
                  <a:gd name="T10" fmla="*/ 65 w 73"/>
                  <a:gd name="T11" fmla="*/ 61 h 67"/>
                  <a:gd name="T12" fmla="*/ 67 w 73"/>
                  <a:gd name="T13" fmla="*/ 63 h 67"/>
                  <a:gd name="T14" fmla="*/ 70 w 73"/>
                  <a:gd name="T15" fmla="*/ 66 h 67"/>
                  <a:gd name="T16" fmla="*/ 73 w 73"/>
                  <a:gd name="T17" fmla="*/ 67 h 67"/>
                  <a:gd name="T18" fmla="*/ 1 w 73"/>
                  <a:gd name="T1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67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43" y="41"/>
                    </a:lnTo>
                    <a:lnTo>
                      <a:pt x="65" y="61"/>
                    </a:lnTo>
                    <a:lnTo>
                      <a:pt x="67" y="63"/>
                    </a:lnTo>
                    <a:lnTo>
                      <a:pt x="70" y="66"/>
                    </a:lnTo>
                    <a:lnTo>
                      <a:pt x="73" y="6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9" name="Freeform 3255"/>
              <p:cNvSpPr/>
              <p:nvPr/>
            </p:nvSpPr>
            <p:spPr bwMode="auto">
              <a:xfrm>
                <a:off x="5834" y="4045"/>
                <a:ext cx="73" cy="67"/>
              </a:xfrm>
              <a:custGeom>
                <a:avLst/>
                <a:gdLst>
                  <a:gd name="T0" fmla="*/ 1 w 73"/>
                  <a:gd name="T1" fmla="*/ 0 h 67"/>
                  <a:gd name="T2" fmla="*/ 1 w 73"/>
                  <a:gd name="T3" fmla="*/ 0 h 67"/>
                  <a:gd name="T4" fmla="*/ 0 w 73"/>
                  <a:gd name="T5" fmla="*/ 1 h 67"/>
                  <a:gd name="T6" fmla="*/ 1 w 73"/>
                  <a:gd name="T7" fmla="*/ 1 h 67"/>
                  <a:gd name="T8" fmla="*/ 43 w 73"/>
                  <a:gd name="T9" fmla="*/ 41 h 67"/>
                  <a:gd name="T10" fmla="*/ 65 w 73"/>
                  <a:gd name="T11" fmla="*/ 61 h 67"/>
                  <a:gd name="T12" fmla="*/ 67 w 73"/>
                  <a:gd name="T13" fmla="*/ 63 h 67"/>
                  <a:gd name="T14" fmla="*/ 70 w 73"/>
                  <a:gd name="T15" fmla="*/ 66 h 67"/>
                  <a:gd name="T16" fmla="*/ 73 w 73"/>
                  <a:gd name="T17" fmla="*/ 67 h 67"/>
                  <a:gd name="T18" fmla="*/ 1 w 73"/>
                  <a:gd name="T1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67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43" y="41"/>
                    </a:lnTo>
                    <a:lnTo>
                      <a:pt x="65" y="61"/>
                    </a:lnTo>
                    <a:lnTo>
                      <a:pt x="67" y="63"/>
                    </a:lnTo>
                    <a:lnTo>
                      <a:pt x="70" y="66"/>
                    </a:lnTo>
                    <a:lnTo>
                      <a:pt x="73" y="67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0" name="Freeform 3256"/>
              <p:cNvSpPr/>
              <p:nvPr/>
            </p:nvSpPr>
            <p:spPr bwMode="auto">
              <a:xfrm>
                <a:off x="5765" y="4069"/>
                <a:ext cx="44" cy="36"/>
              </a:xfrm>
              <a:custGeom>
                <a:avLst/>
                <a:gdLst>
                  <a:gd name="T0" fmla="*/ 1 w 41"/>
                  <a:gd name="T1" fmla="*/ 0 h 34"/>
                  <a:gd name="T2" fmla="*/ 0 w 41"/>
                  <a:gd name="T3" fmla="*/ 3 h 34"/>
                  <a:gd name="T4" fmla="*/ 21 w 41"/>
                  <a:gd name="T5" fmla="*/ 34 h 34"/>
                  <a:gd name="T6" fmla="*/ 24 w 41"/>
                  <a:gd name="T7" fmla="*/ 33 h 34"/>
                  <a:gd name="T8" fmla="*/ 27 w 41"/>
                  <a:gd name="T9" fmla="*/ 34 h 34"/>
                  <a:gd name="T10" fmla="*/ 41 w 41"/>
                  <a:gd name="T11" fmla="*/ 13 h 34"/>
                  <a:gd name="T12" fmla="*/ 1 w 41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4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2" y="33"/>
                      <a:pt x="23" y="33"/>
                      <a:pt x="24" y="33"/>
                    </a:cubicBezTo>
                    <a:cubicBezTo>
                      <a:pt x="25" y="33"/>
                      <a:pt x="26" y="33"/>
                      <a:pt x="27" y="34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1" name="Freeform 3257"/>
              <p:cNvSpPr/>
              <p:nvPr/>
            </p:nvSpPr>
            <p:spPr bwMode="auto">
              <a:xfrm>
                <a:off x="5788" y="4104"/>
                <a:ext cx="6" cy="5"/>
              </a:xfrm>
              <a:custGeom>
                <a:avLst/>
                <a:gdLst>
                  <a:gd name="T0" fmla="*/ 3 w 6"/>
                  <a:gd name="T1" fmla="*/ 0 h 5"/>
                  <a:gd name="T2" fmla="*/ 0 w 6"/>
                  <a:gd name="T3" fmla="*/ 1 h 5"/>
                  <a:gd name="T4" fmla="*/ 3 w 6"/>
                  <a:gd name="T5" fmla="*/ 5 h 5"/>
                  <a:gd name="T6" fmla="*/ 6 w 6"/>
                  <a:gd name="T7" fmla="*/ 1 h 5"/>
                  <a:gd name="T8" fmla="*/ 3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2" name="Freeform 3258"/>
              <p:cNvSpPr/>
              <p:nvPr/>
            </p:nvSpPr>
            <p:spPr bwMode="auto">
              <a:xfrm>
                <a:off x="5762" y="4068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3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3" name="Freeform 3259"/>
              <p:cNvSpPr/>
              <p:nvPr/>
            </p:nvSpPr>
            <p:spPr bwMode="auto">
              <a:xfrm>
                <a:off x="5791" y="4083"/>
                <a:ext cx="19" cy="27"/>
              </a:xfrm>
              <a:custGeom>
                <a:avLst/>
                <a:gdLst>
                  <a:gd name="T0" fmla="*/ 18 w 19"/>
                  <a:gd name="T1" fmla="*/ 0 h 27"/>
                  <a:gd name="T2" fmla="*/ 3 w 19"/>
                  <a:gd name="T3" fmla="*/ 22 h 27"/>
                  <a:gd name="T4" fmla="*/ 0 w 19"/>
                  <a:gd name="T5" fmla="*/ 26 h 27"/>
                  <a:gd name="T6" fmla="*/ 1 w 19"/>
                  <a:gd name="T7" fmla="*/ 27 h 27"/>
                  <a:gd name="T8" fmla="*/ 1 w 19"/>
                  <a:gd name="T9" fmla="*/ 27 h 27"/>
                  <a:gd name="T10" fmla="*/ 19 w 19"/>
                  <a:gd name="T11" fmla="*/ 0 h 27"/>
                  <a:gd name="T12" fmla="*/ 18 w 19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7">
                    <a:moveTo>
                      <a:pt x="18" y="0"/>
                    </a:moveTo>
                    <a:lnTo>
                      <a:pt x="3" y="22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1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4" name="Freeform 3260"/>
              <p:cNvSpPr/>
              <p:nvPr/>
            </p:nvSpPr>
            <p:spPr bwMode="auto">
              <a:xfrm>
                <a:off x="5791" y="4083"/>
                <a:ext cx="19" cy="27"/>
              </a:xfrm>
              <a:custGeom>
                <a:avLst/>
                <a:gdLst>
                  <a:gd name="T0" fmla="*/ 18 w 19"/>
                  <a:gd name="T1" fmla="*/ 0 h 27"/>
                  <a:gd name="T2" fmla="*/ 3 w 19"/>
                  <a:gd name="T3" fmla="*/ 22 h 27"/>
                  <a:gd name="T4" fmla="*/ 0 w 19"/>
                  <a:gd name="T5" fmla="*/ 26 h 27"/>
                  <a:gd name="T6" fmla="*/ 1 w 19"/>
                  <a:gd name="T7" fmla="*/ 27 h 27"/>
                  <a:gd name="T8" fmla="*/ 1 w 19"/>
                  <a:gd name="T9" fmla="*/ 27 h 27"/>
                  <a:gd name="T10" fmla="*/ 19 w 19"/>
                  <a:gd name="T11" fmla="*/ 0 h 27"/>
                  <a:gd name="T12" fmla="*/ 18 w 19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7">
                    <a:moveTo>
                      <a:pt x="18" y="0"/>
                    </a:moveTo>
                    <a:lnTo>
                      <a:pt x="3" y="22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19" y="0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5" name="Freeform 3261"/>
              <p:cNvSpPr/>
              <p:nvPr/>
            </p:nvSpPr>
            <p:spPr bwMode="auto">
              <a:xfrm>
                <a:off x="5759" y="4066"/>
                <a:ext cx="52" cy="46"/>
              </a:xfrm>
              <a:custGeom>
                <a:avLst/>
                <a:gdLst>
                  <a:gd name="T0" fmla="*/ 2 w 52"/>
                  <a:gd name="T1" fmla="*/ 0 h 46"/>
                  <a:gd name="T2" fmla="*/ 0 w 52"/>
                  <a:gd name="T3" fmla="*/ 0 h 46"/>
                  <a:gd name="T4" fmla="*/ 32 w 52"/>
                  <a:gd name="T5" fmla="*/ 46 h 46"/>
                  <a:gd name="T6" fmla="*/ 33 w 52"/>
                  <a:gd name="T7" fmla="*/ 44 h 46"/>
                  <a:gd name="T8" fmla="*/ 33 w 52"/>
                  <a:gd name="T9" fmla="*/ 44 h 46"/>
                  <a:gd name="T10" fmla="*/ 32 w 52"/>
                  <a:gd name="T11" fmla="*/ 43 h 46"/>
                  <a:gd name="T12" fmla="*/ 29 w 52"/>
                  <a:gd name="T13" fmla="*/ 39 h 46"/>
                  <a:gd name="T14" fmla="*/ 6 w 52"/>
                  <a:gd name="T15" fmla="*/ 6 h 46"/>
                  <a:gd name="T16" fmla="*/ 3 w 52"/>
                  <a:gd name="T17" fmla="*/ 2 h 46"/>
                  <a:gd name="T18" fmla="*/ 7 w 52"/>
                  <a:gd name="T19" fmla="*/ 3 h 46"/>
                  <a:gd name="T20" fmla="*/ 50 w 52"/>
                  <a:gd name="T21" fmla="*/ 17 h 46"/>
                  <a:gd name="T22" fmla="*/ 51 w 52"/>
                  <a:gd name="T23" fmla="*/ 17 h 46"/>
                  <a:gd name="T24" fmla="*/ 52 w 52"/>
                  <a:gd name="T25" fmla="*/ 15 h 46"/>
                  <a:gd name="T26" fmla="*/ 2 w 52"/>
                  <a:gd name="T2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6">
                    <a:moveTo>
                      <a:pt x="2" y="0"/>
                    </a:moveTo>
                    <a:lnTo>
                      <a:pt x="0" y="0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32" y="43"/>
                    </a:lnTo>
                    <a:lnTo>
                      <a:pt x="29" y="39"/>
                    </a:lnTo>
                    <a:lnTo>
                      <a:pt x="6" y="6"/>
                    </a:lnTo>
                    <a:lnTo>
                      <a:pt x="3" y="2"/>
                    </a:lnTo>
                    <a:lnTo>
                      <a:pt x="7" y="3"/>
                    </a:lnTo>
                    <a:lnTo>
                      <a:pt x="50" y="17"/>
                    </a:lnTo>
                    <a:lnTo>
                      <a:pt x="51" y="17"/>
                    </a:lnTo>
                    <a:lnTo>
                      <a:pt x="52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6" name="Freeform 3262"/>
              <p:cNvSpPr/>
              <p:nvPr/>
            </p:nvSpPr>
            <p:spPr bwMode="auto">
              <a:xfrm>
                <a:off x="5759" y="4066"/>
                <a:ext cx="52" cy="46"/>
              </a:xfrm>
              <a:custGeom>
                <a:avLst/>
                <a:gdLst>
                  <a:gd name="T0" fmla="*/ 2 w 52"/>
                  <a:gd name="T1" fmla="*/ 0 h 46"/>
                  <a:gd name="T2" fmla="*/ 0 w 52"/>
                  <a:gd name="T3" fmla="*/ 0 h 46"/>
                  <a:gd name="T4" fmla="*/ 32 w 52"/>
                  <a:gd name="T5" fmla="*/ 46 h 46"/>
                  <a:gd name="T6" fmla="*/ 33 w 52"/>
                  <a:gd name="T7" fmla="*/ 44 h 46"/>
                  <a:gd name="T8" fmla="*/ 33 w 52"/>
                  <a:gd name="T9" fmla="*/ 44 h 46"/>
                  <a:gd name="T10" fmla="*/ 32 w 52"/>
                  <a:gd name="T11" fmla="*/ 43 h 46"/>
                  <a:gd name="T12" fmla="*/ 29 w 52"/>
                  <a:gd name="T13" fmla="*/ 39 h 46"/>
                  <a:gd name="T14" fmla="*/ 6 w 52"/>
                  <a:gd name="T15" fmla="*/ 6 h 46"/>
                  <a:gd name="T16" fmla="*/ 3 w 52"/>
                  <a:gd name="T17" fmla="*/ 2 h 46"/>
                  <a:gd name="T18" fmla="*/ 7 w 52"/>
                  <a:gd name="T19" fmla="*/ 3 h 46"/>
                  <a:gd name="T20" fmla="*/ 50 w 52"/>
                  <a:gd name="T21" fmla="*/ 17 h 46"/>
                  <a:gd name="T22" fmla="*/ 51 w 52"/>
                  <a:gd name="T23" fmla="*/ 17 h 46"/>
                  <a:gd name="T24" fmla="*/ 52 w 52"/>
                  <a:gd name="T25" fmla="*/ 15 h 46"/>
                  <a:gd name="T26" fmla="*/ 2 w 52"/>
                  <a:gd name="T2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6">
                    <a:moveTo>
                      <a:pt x="2" y="0"/>
                    </a:moveTo>
                    <a:lnTo>
                      <a:pt x="0" y="0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32" y="43"/>
                    </a:lnTo>
                    <a:lnTo>
                      <a:pt x="29" y="39"/>
                    </a:lnTo>
                    <a:lnTo>
                      <a:pt x="6" y="6"/>
                    </a:lnTo>
                    <a:lnTo>
                      <a:pt x="3" y="2"/>
                    </a:lnTo>
                    <a:lnTo>
                      <a:pt x="7" y="3"/>
                    </a:lnTo>
                    <a:lnTo>
                      <a:pt x="50" y="17"/>
                    </a:lnTo>
                    <a:lnTo>
                      <a:pt x="51" y="17"/>
                    </a:lnTo>
                    <a:lnTo>
                      <a:pt x="52" y="1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7" name="Freeform 3263"/>
              <p:cNvSpPr/>
              <p:nvPr/>
            </p:nvSpPr>
            <p:spPr bwMode="auto">
              <a:xfrm>
                <a:off x="5758" y="4065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8" name="Freeform 3264"/>
              <p:cNvSpPr/>
              <p:nvPr/>
            </p:nvSpPr>
            <p:spPr bwMode="auto">
              <a:xfrm>
                <a:off x="5758" y="4065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9" name="Freeform 3265"/>
              <p:cNvSpPr/>
              <p:nvPr/>
            </p:nvSpPr>
            <p:spPr bwMode="auto">
              <a:xfrm>
                <a:off x="5796" y="4084"/>
                <a:ext cx="101" cy="26"/>
              </a:xfrm>
              <a:custGeom>
                <a:avLst/>
                <a:gdLst>
                  <a:gd name="T0" fmla="*/ 15 w 95"/>
                  <a:gd name="T1" fmla="*/ 0 h 25"/>
                  <a:gd name="T2" fmla="*/ 0 w 95"/>
                  <a:gd name="T3" fmla="*/ 21 h 25"/>
                  <a:gd name="T4" fmla="*/ 2 w 95"/>
                  <a:gd name="T5" fmla="*/ 25 h 25"/>
                  <a:gd name="T6" fmla="*/ 95 w 95"/>
                  <a:gd name="T7" fmla="*/ 25 h 25"/>
                  <a:gd name="T8" fmla="*/ 15 w 95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25">
                    <a:moveTo>
                      <a:pt x="15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2" y="24"/>
                      <a:pt x="2" y="25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0" name="Freeform 3266"/>
              <p:cNvSpPr/>
              <p:nvPr/>
            </p:nvSpPr>
            <p:spPr bwMode="auto">
              <a:xfrm>
                <a:off x="5794" y="4106"/>
                <a:ext cx="4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1" name="Freeform 3267"/>
              <p:cNvSpPr/>
              <p:nvPr/>
            </p:nvSpPr>
            <p:spPr bwMode="auto">
              <a:xfrm>
                <a:off x="5792" y="4083"/>
                <a:ext cx="20" cy="27"/>
              </a:xfrm>
              <a:custGeom>
                <a:avLst/>
                <a:gdLst>
                  <a:gd name="T0" fmla="*/ 18 w 20"/>
                  <a:gd name="T1" fmla="*/ 0 h 27"/>
                  <a:gd name="T2" fmla="*/ 0 w 20"/>
                  <a:gd name="T3" fmla="*/ 27 h 27"/>
                  <a:gd name="T4" fmla="*/ 2 w 20"/>
                  <a:gd name="T5" fmla="*/ 27 h 27"/>
                  <a:gd name="T6" fmla="*/ 4 w 20"/>
                  <a:gd name="T7" fmla="*/ 23 h 27"/>
                  <a:gd name="T8" fmla="*/ 20 w 20"/>
                  <a:gd name="T9" fmla="*/ 1 h 27"/>
                  <a:gd name="T10" fmla="*/ 18 w 2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7">
                    <a:moveTo>
                      <a:pt x="18" y="0"/>
                    </a:moveTo>
                    <a:lnTo>
                      <a:pt x="0" y="27"/>
                    </a:lnTo>
                    <a:lnTo>
                      <a:pt x="2" y="27"/>
                    </a:lnTo>
                    <a:lnTo>
                      <a:pt x="4" y="23"/>
                    </a:lnTo>
                    <a:lnTo>
                      <a:pt x="20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2" name="Freeform 3268"/>
              <p:cNvSpPr/>
              <p:nvPr/>
            </p:nvSpPr>
            <p:spPr bwMode="auto">
              <a:xfrm>
                <a:off x="5792" y="4083"/>
                <a:ext cx="20" cy="27"/>
              </a:xfrm>
              <a:custGeom>
                <a:avLst/>
                <a:gdLst>
                  <a:gd name="T0" fmla="*/ 18 w 20"/>
                  <a:gd name="T1" fmla="*/ 0 h 27"/>
                  <a:gd name="T2" fmla="*/ 0 w 20"/>
                  <a:gd name="T3" fmla="*/ 27 h 27"/>
                  <a:gd name="T4" fmla="*/ 2 w 20"/>
                  <a:gd name="T5" fmla="*/ 27 h 27"/>
                  <a:gd name="T6" fmla="*/ 4 w 20"/>
                  <a:gd name="T7" fmla="*/ 23 h 27"/>
                  <a:gd name="T8" fmla="*/ 20 w 20"/>
                  <a:gd name="T9" fmla="*/ 1 h 27"/>
                  <a:gd name="T10" fmla="*/ 18 w 2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7">
                    <a:moveTo>
                      <a:pt x="18" y="0"/>
                    </a:moveTo>
                    <a:lnTo>
                      <a:pt x="0" y="27"/>
                    </a:lnTo>
                    <a:lnTo>
                      <a:pt x="2" y="27"/>
                    </a:lnTo>
                    <a:lnTo>
                      <a:pt x="4" y="23"/>
                    </a:lnTo>
                    <a:lnTo>
                      <a:pt x="20" y="1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3" name="Freeform 3269"/>
              <p:cNvSpPr/>
              <p:nvPr/>
            </p:nvSpPr>
            <p:spPr bwMode="auto">
              <a:xfrm>
                <a:off x="5791" y="4081"/>
                <a:ext cx="114" cy="31"/>
              </a:xfrm>
              <a:custGeom>
                <a:avLst/>
                <a:gdLst>
                  <a:gd name="T0" fmla="*/ 20 w 114"/>
                  <a:gd name="T1" fmla="*/ 0 h 31"/>
                  <a:gd name="T2" fmla="*/ 19 w 114"/>
                  <a:gd name="T3" fmla="*/ 2 h 31"/>
                  <a:gd name="T4" fmla="*/ 21 w 114"/>
                  <a:gd name="T5" fmla="*/ 3 h 31"/>
                  <a:gd name="T6" fmla="*/ 106 w 114"/>
                  <a:gd name="T7" fmla="*/ 29 h 31"/>
                  <a:gd name="T8" fmla="*/ 7 w 114"/>
                  <a:gd name="T9" fmla="*/ 29 h 31"/>
                  <a:gd name="T10" fmla="*/ 3 w 114"/>
                  <a:gd name="T11" fmla="*/ 29 h 31"/>
                  <a:gd name="T12" fmla="*/ 1 w 114"/>
                  <a:gd name="T13" fmla="*/ 29 h 31"/>
                  <a:gd name="T14" fmla="*/ 0 w 114"/>
                  <a:gd name="T15" fmla="*/ 31 h 31"/>
                  <a:gd name="T16" fmla="*/ 114 w 114"/>
                  <a:gd name="T17" fmla="*/ 31 h 31"/>
                  <a:gd name="T18" fmla="*/ 113 w 114"/>
                  <a:gd name="T19" fmla="*/ 30 h 31"/>
                  <a:gd name="T20" fmla="*/ 20 w 114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31">
                    <a:moveTo>
                      <a:pt x="20" y="0"/>
                    </a:moveTo>
                    <a:lnTo>
                      <a:pt x="19" y="2"/>
                    </a:lnTo>
                    <a:lnTo>
                      <a:pt x="21" y="3"/>
                    </a:lnTo>
                    <a:lnTo>
                      <a:pt x="106" y="29"/>
                    </a:lnTo>
                    <a:lnTo>
                      <a:pt x="7" y="29"/>
                    </a:lnTo>
                    <a:lnTo>
                      <a:pt x="3" y="29"/>
                    </a:lnTo>
                    <a:lnTo>
                      <a:pt x="1" y="29"/>
                    </a:lnTo>
                    <a:lnTo>
                      <a:pt x="0" y="31"/>
                    </a:lnTo>
                    <a:lnTo>
                      <a:pt x="114" y="31"/>
                    </a:lnTo>
                    <a:lnTo>
                      <a:pt x="113" y="3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4" name="Freeform 3270"/>
              <p:cNvSpPr/>
              <p:nvPr/>
            </p:nvSpPr>
            <p:spPr bwMode="auto">
              <a:xfrm>
                <a:off x="5791" y="4081"/>
                <a:ext cx="114" cy="31"/>
              </a:xfrm>
              <a:custGeom>
                <a:avLst/>
                <a:gdLst>
                  <a:gd name="T0" fmla="*/ 20 w 114"/>
                  <a:gd name="T1" fmla="*/ 0 h 31"/>
                  <a:gd name="T2" fmla="*/ 19 w 114"/>
                  <a:gd name="T3" fmla="*/ 2 h 31"/>
                  <a:gd name="T4" fmla="*/ 21 w 114"/>
                  <a:gd name="T5" fmla="*/ 3 h 31"/>
                  <a:gd name="T6" fmla="*/ 106 w 114"/>
                  <a:gd name="T7" fmla="*/ 29 h 31"/>
                  <a:gd name="T8" fmla="*/ 7 w 114"/>
                  <a:gd name="T9" fmla="*/ 29 h 31"/>
                  <a:gd name="T10" fmla="*/ 3 w 114"/>
                  <a:gd name="T11" fmla="*/ 29 h 31"/>
                  <a:gd name="T12" fmla="*/ 1 w 114"/>
                  <a:gd name="T13" fmla="*/ 29 h 31"/>
                  <a:gd name="T14" fmla="*/ 0 w 114"/>
                  <a:gd name="T15" fmla="*/ 31 h 31"/>
                  <a:gd name="T16" fmla="*/ 114 w 114"/>
                  <a:gd name="T17" fmla="*/ 31 h 31"/>
                  <a:gd name="T18" fmla="*/ 113 w 114"/>
                  <a:gd name="T19" fmla="*/ 30 h 31"/>
                  <a:gd name="T20" fmla="*/ 20 w 114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31">
                    <a:moveTo>
                      <a:pt x="20" y="0"/>
                    </a:moveTo>
                    <a:lnTo>
                      <a:pt x="19" y="2"/>
                    </a:lnTo>
                    <a:lnTo>
                      <a:pt x="21" y="3"/>
                    </a:lnTo>
                    <a:lnTo>
                      <a:pt x="106" y="29"/>
                    </a:lnTo>
                    <a:lnTo>
                      <a:pt x="7" y="29"/>
                    </a:lnTo>
                    <a:lnTo>
                      <a:pt x="3" y="29"/>
                    </a:lnTo>
                    <a:lnTo>
                      <a:pt x="1" y="29"/>
                    </a:lnTo>
                    <a:lnTo>
                      <a:pt x="0" y="31"/>
                    </a:lnTo>
                    <a:lnTo>
                      <a:pt x="114" y="31"/>
                    </a:lnTo>
                    <a:lnTo>
                      <a:pt x="113" y="30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5" name="Freeform 3271"/>
              <p:cNvSpPr/>
              <p:nvPr/>
            </p:nvSpPr>
            <p:spPr bwMode="auto">
              <a:xfrm>
                <a:off x="5904" y="4111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6" name="Freeform 3272"/>
              <p:cNvSpPr/>
              <p:nvPr/>
            </p:nvSpPr>
            <p:spPr bwMode="auto">
              <a:xfrm>
                <a:off x="5904" y="4111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7" name="Freeform 3273"/>
              <p:cNvSpPr/>
              <p:nvPr/>
            </p:nvSpPr>
            <p:spPr bwMode="auto">
              <a:xfrm>
                <a:off x="5946" y="3824"/>
                <a:ext cx="125" cy="37"/>
              </a:xfrm>
              <a:custGeom>
                <a:avLst/>
                <a:gdLst>
                  <a:gd name="T0" fmla="*/ 114 w 118"/>
                  <a:gd name="T1" fmla="*/ 0 h 35"/>
                  <a:gd name="T2" fmla="*/ 0 w 118"/>
                  <a:gd name="T3" fmla="*/ 8 h 35"/>
                  <a:gd name="T4" fmla="*/ 0 w 118"/>
                  <a:gd name="T5" fmla="*/ 9 h 35"/>
                  <a:gd name="T6" fmla="*/ 72 w 118"/>
                  <a:gd name="T7" fmla="*/ 29 h 35"/>
                  <a:gd name="T8" fmla="*/ 77 w 118"/>
                  <a:gd name="T9" fmla="*/ 26 h 35"/>
                  <a:gd name="T10" fmla="*/ 83 w 118"/>
                  <a:gd name="T11" fmla="*/ 31 h 35"/>
                  <a:gd name="T12" fmla="*/ 83 w 118"/>
                  <a:gd name="T13" fmla="*/ 31 h 35"/>
                  <a:gd name="T14" fmla="*/ 97 w 118"/>
                  <a:gd name="T15" fmla="*/ 35 h 35"/>
                  <a:gd name="T16" fmla="*/ 104 w 118"/>
                  <a:gd name="T17" fmla="*/ 31 h 35"/>
                  <a:gd name="T18" fmla="*/ 106 w 118"/>
                  <a:gd name="T19" fmla="*/ 32 h 35"/>
                  <a:gd name="T20" fmla="*/ 118 w 118"/>
                  <a:gd name="T21" fmla="*/ 6 h 35"/>
                  <a:gd name="T22" fmla="*/ 114 w 118"/>
                  <a:gd name="T2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35">
                    <a:moveTo>
                      <a:pt x="114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3" y="27"/>
                      <a:pt x="75" y="26"/>
                      <a:pt x="77" y="26"/>
                    </a:cubicBezTo>
                    <a:cubicBezTo>
                      <a:pt x="81" y="26"/>
                      <a:pt x="83" y="28"/>
                      <a:pt x="83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97" y="35"/>
                      <a:pt x="97" y="35"/>
                      <a:pt x="97" y="35"/>
                    </a:cubicBezTo>
                    <a:cubicBezTo>
                      <a:pt x="99" y="33"/>
                      <a:pt x="101" y="31"/>
                      <a:pt x="104" y="31"/>
                    </a:cubicBezTo>
                    <a:cubicBezTo>
                      <a:pt x="105" y="31"/>
                      <a:pt x="105" y="31"/>
                      <a:pt x="106" y="3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6" y="4"/>
                      <a:pt x="115" y="2"/>
                      <a:pt x="11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8" name="Freeform 3274"/>
              <p:cNvSpPr/>
              <p:nvPr/>
            </p:nvSpPr>
            <p:spPr bwMode="auto">
              <a:xfrm>
                <a:off x="5945" y="383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9" name="Freeform 3275"/>
              <p:cNvSpPr/>
              <p:nvPr/>
            </p:nvSpPr>
            <p:spPr bwMode="auto">
              <a:xfrm>
                <a:off x="6022" y="3851"/>
                <a:ext cx="12" cy="6"/>
              </a:xfrm>
              <a:custGeom>
                <a:avLst/>
                <a:gdLst>
                  <a:gd name="T0" fmla="*/ 5 w 11"/>
                  <a:gd name="T1" fmla="*/ 0 h 5"/>
                  <a:gd name="T2" fmla="*/ 0 w 11"/>
                  <a:gd name="T3" fmla="*/ 3 h 5"/>
                  <a:gd name="T4" fmla="*/ 11 w 11"/>
                  <a:gd name="T5" fmla="*/ 5 h 5"/>
                  <a:gd name="T6" fmla="*/ 11 w 11"/>
                  <a:gd name="T7" fmla="*/ 5 h 5"/>
                  <a:gd name="T8" fmla="*/ 5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5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2"/>
                      <a:pt x="9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0" name="Freeform 3276"/>
              <p:cNvSpPr/>
              <p:nvPr/>
            </p:nvSpPr>
            <p:spPr bwMode="auto">
              <a:xfrm>
                <a:off x="6049" y="3857"/>
                <a:ext cx="9" cy="6"/>
              </a:xfrm>
              <a:custGeom>
                <a:avLst/>
                <a:gdLst>
                  <a:gd name="T0" fmla="*/ 7 w 9"/>
                  <a:gd name="T1" fmla="*/ 0 h 6"/>
                  <a:gd name="T2" fmla="*/ 0 w 9"/>
                  <a:gd name="T3" fmla="*/ 4 h 6"/>
                  <a:gd name="T4" fmla="*/ 2 w 9"/>
                  <a:gd name="T5" fmla="*/ 5 h 6"/>
                  <a:gd name="T6" fmla="*/ 6 w 9"/>
                  <a:gd name="T7" fmla="*/ 6 h 6"/>
                  <a:gd name="T8" fmla="*/ 9 w 9"/>
                  <a:gd name="T9" fmla="*/ 1 h 6"/>
                  <a:gd name="T10" fmla="*/ 7 w 9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1" name="Freeform 3277"/>
              <p:cNvSpPr/>
              <p:nvPr/>
            </p:nvSpPr>
            <p:spPr bwMode="auto">
              <a:xfrm>
                <a:off x="6067" y="3823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1 h 7"/>
                  <a:gd name="T4" fmla="*/ 4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2" y="5"/>
                      <a:pt x="4" y="7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2" name="Freeform 3278"/>
              <p:cNvSpPr/>
              <p:nvPr/>
            </p:nvSpPr>
            <p:spPr bwMode="auto">
              <a:xfrm>
                <a:off x="5941" y="3822"/>
                <a:ext cx="135" cy="41"/>
              </a:xfrm>
              <a:custGeom>
                <a:avLst/>
                <a:gdLst>
                  <a:gd name="T0" fmla="*/ 127 w 128"/>
                  <a:gd name="T1" fmla="*/ 0 h 39"/>
                  <a:gd name="T2" fmla="*/ 0 w 128"/>
                  <a:gd name="T3" fmla="*/ 9 h 39"/>
                  <a:gd name="T4" fmla="*/ 104 w 128"/>
                  <a:gd name="T5" fmla="*/ 38 h 39"/>
                  <a:gd name="T6" fmla="*/ 102 w 128"/>
                  <a:gd name="T7" fmla="*/ 37 h 39"/>
                  <a:gd name="T8" fmla="*/ 88 w 128"/>
                  <a:gd name="T9" fmla="*/ 33 h 39"/>
                  <a:gd name="T10" fmla="*/ 77 w 128"/>
                  <a:gd name="T11" fmla="*/ 31 h 39"/>
                  <a:gd name="T12" fmla="*/ 5 w 128"/>
                  <a:gd name="T13" fmla="*/ 11 h 39"/>
                  <a:gd name="T14" fmla="*/ 4 w 128"/>
                  <a:gd name="T15" fmla="*/ 10 h 39"/>
                  <a:gd name="T16" fmla="*/ 5 w 128"/>
                  <a:gd name="T17" fmla="*/ 10 h 39"/>
                  <a:gd name="T18" fmla="*/ 119 w 128"/>
                  <a:gd name="T19" fmla="*/ 2 h 39"/>
                  <a:gd name="T20" fmla="*/ 126 w 128"/>
                  <a:gd name="T21" fmla="*/ 1 h 39"/>
                  <a:gd name="T22" fmla="*/ 123 w 128"/>
                  <a:gd name="T23" fmla="*/ 8 h 39"/>
                  <a:gd name="T24" fmla="*/ 111 w 128"/>
                  <a:gd name="T25" fmla="*/ 34 h 39"/>
                  <a:gd name="T26" fmla="*/ 108 w 128"/>
                  <a:gd name="T27" fmla="*/ 39 h 39"/>
                  <a:gd name="T28" fmla="*/ 109 w 128"/>
                  <a:gd name="T29" fmla="*/ 39 h 39"/>
                  <a:gd name="T30" fmla="*/ 110 w 128"/>
                  <a:gd name="T31" fmla="*/ 39 h 39"/>
                  <a:gd name="T32" fmla="*/ 128 w 128"/>
                  <a:gd name="T33" fmla="*/ 1 h 39"/>
                  <a:gd name="T34" fmla="*/ 128 w 128"/>
                  <a:gd name="T35" fmla="*/ 1 h 39"/>
                  <a:gd name="T36" fmla="*/ 128 w 128"/>
                  <a:gd name="T37" fmla="*/ 1 h 39"/>
                  <a:gd name="T38" fmla="*/ 128 w 128"/>
                  <a:gd name="T39" fmla="*/ 1 h 39"/>
                  <a:gd name="T40" fmla="*/ 128 w 128"/>
                  <a:gd name="T41" fmla="*/ 1 h 39"/>
                  <a:gd name="T42" fmla="*/ 128 w 128"/>
                  <a:gd name="T43" fmla="*/ 1 h 39"/>
                  <a:gd name="T44" fmla="*/ 127 w 128"/>
                  <a:gd name="T45" fmla="*/ 0 h 39"/>
                  <a:gd name="T46" fmla="*/ 127 w 128"/>
                  <a:gd name="T4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8" h="39">
                    <a:moveTo>
                      <a:pt x="127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119" y="2"/>
                      <a:pt x="119" y="2"/>
                      <a:pt x="119" y="2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08" y="39"/>
                      <a:pt x="108" y="39"/>
                      <a:pt x="108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39"/>
                      <a:pt x="110" y="39"/>
                      <a:pt x="110" y="39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7" y="1"/>
                      <a:pt x="127" y="0"/>
                    </a:cubicBezTo>
                    <a:cubicBezTo>
                      <a:pt x="127" y="0"/>
                      <a:pt x="127" y="0"/>
                      <a:pt x="12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3" name="Freeform 3279"/>
              <p:cNvSpPr>
                <a:spLocks noEditPoints="1"/>
              </p:cNvSpPr>
              <p:nvPr/>
            </p:nvSpPr>
            <p:spPr bwMode="auto">
              <a:xfrm>
                <a:off x="6075" y="3822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0 h 1"/>
                  <a:gd name="T16" fmla="*/ 1 w 1"/>
                  <a:gd name="T17" fmla="*/ 1 h 1"/>
                  <a:gd name="T18" fmla="*/ 1 w 1"/>
                  <a:gd name="T19" fmla="*/ 1 h 1"/>
                  <a:gd name="T20" fmla="*/ 0 w 1"/>
                  <a:gd name="T21" fmla="*/ 0 h 1"/>
                  <a:gd name="T22" fmla="*/ 0 w 1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4" name="Freeform 3280"/>
              <p:cNvSpPr/>
              <p:nvPr/>
            </p:nvSpPr>
            <p:spPr bwMode="auto">
              <a:xfrm>
                <a:off x="6075" y="382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1 w 2"/>
                  <a:gd name="T11" fmla="*/ 1 h 1"/>
                  <a:gd name="T12" fmla="*/ 1 w 2"/>
                  <a:gd name="T13" fmla="*/ 1 h 1"/>
                  <a:gd name="T14" fmla="*/ 1 w 2"/>
                  <a:gd name="T15" fmla="*/ 1 h 1"/>
                  <a:gd name="T16" fmla="*/ 1 w 2"/>
                  <a:gd name="T17" fmla="*/ 1 h 1"/>
                  <a:gd name="T18" fmla="*/ 2 w 2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5" name="Freeform 3281"/>
              <p:cNvSpPr/>
              <p:nvPr/>
            </p:nvSpPr>
            <p:spPr bwMode="auto">
              <a:xfrm>
                <a:off x="6056" y="3863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6" name="Freeform 3282"/>
              <p:cNvSpPr/>
              <p:nvPr/>
            </p:nvSpPr>
            <p:spPr bwMode="auto">
              <a:xfrm>
                <a:off x="5938" y="3831"/>
                <a:ext cx="119" cy="34"/>
              </a:xfrm>
              <a:custGeom>
                <a:avLst/>
                <a:gdLst>
                  <a:gd name="T0" fmla="*/ 3 w 113"/>
                  <a:gd name="T1" fmla="*/ 0 h 32"/>
                  <a:gd name="T2" fmla="*/ 0 w 113"/>
                  <a:gd name="T3" fmla="*/ 1 h 32"/>
                  <a:gd name="T4" fmla="*/ 0 w 113"/>
                  <a:gd name="T5" fmla="*/ 1 h 32"/>
                  <a:gd name="T6" fmla="*/ 112 w 113"/>
                  <a:gd name="T7" fmla="*/ 32 h 32"/>
                  <a:gd name="T8" fmla="*/ 113 w 113"/>
                  <a:gd name="T9" fmla="*/ 30 h 32"/>
                  <a:gd name="T10" fmla="*/ 112 w 113"/>
                  <a:gd name="T11" fmla="*/ 30 h 32"/>
                  <a:gd name="T12" fmla="*/ 112 w 113"/>
                  <a:gd name="T13" fmla="*/ 30 h 32"/>
                  <a:gd name="T14" fmla="*/ 111 w 113"/>
                  <a:gd name="T15" fmla="*/ 30 h 32"/>
                  <a:gd name="T16" fmla="*/ 107 w 113"/>
                  <a:gd name="T17" fmla="*/ 29 h 32"/>
                  <a:gd name="T18" fmla="*/ 3 w 113"/>
                  <a:gd name="T1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3" h="3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12" y="32"/>
                      <a:pt x="112" y="32"/>
                      <a:pt x="112" y="32"/>
                    </a:cubicBezTo>
                    <a:cubicBezTo>
                      <a:pt x="113" y="30"/>
                      <a:pt x="113" y="30"/>
                      <a:pt x="113" y="30"/>
                    </a:cubicBezTo>
                    <a:cubicBezTo>
                      <a:pt x="113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1" y="30"/>
                      <a:pt x="111" y="30"/>
                      <a:pt x="111" y="30"/>
                    </a:cubicBezTo>
                    <a:cubicBezTo>
                      <a:pt x="107" y="29"/>
                      <a:pt x="107" y="29"/>
                      <a:pt x="107" y="29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7" name="Freeform 3283"/>
              <p:cNvSpPr/>
              <p:nvPr/>
            </p:nvSpPr>
            <p:spPr bwMode="auto">
              <a:xfrm>
                <a:off x="5936" y="383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8" name="Freeform 3284"/>
              <p:cNvSpPr/>
              <p:nvPr/>
            </p:nvSpPr>
            <p:spPr bwMode="auto">
              <a:xfrm>
                <a:off x="6041" y="3711"/>
                <a:ext cx="87" cy="101"/>
              </a:xfrm>
              <a:custGeom>
                <a:avLst/>
                <a:gdLst>
                  <a:gd name="T0" fmla="*/ 82 w 82"/>
                  <a:gd name="T1" fmla="*/ 0 h 96"/>
                  <a:gd name="T2" fmla="*/ 3 w 82"/>
                  <a:gd name="T3" fmla="*/ 39 h 96"/>
                  <a:gd name="T4" fmla="*/ 3 w 82"/>
                  <a:gd name="T5" fmla="*/ 42 h 96"/>
                  <a:gd name="T6" fmla="*/ 0 w 82"/>
                  <a:gd name="T7" fmla="*/ 49 h 96"/>
                  <a:gd name="T8" fmla="*/ 30 w 82"/>
                  <a:gd name="T9" fmla="*/ 96 h 96"/>
                  <a:gd name="T10" fmla="*/ 34 w 82"/>
                  <a:gd name="T11" fmla="*/ 95 h 96"/>
                  <a:gd name="T12" fmla="*/ 36 w 82"/>
                  <a:gd name="T13" fmla="*/ 95 h 96"/>
                  <a:gd name="T14" fmla="*/ 76 w 82"/>
                  <a:gd name="T15" fmla="*/ 15 h 96"/>
                  <a:gd name="T16" fmla="*/ 73 w 82"/>
                  <a:gd name="T17" fmla="*/ 16 h 96"/>
                  <a:gd name="T18" fmla="*/ 73 w 82"/>
                  <a:gd name="T19" fmla="*/ 16 h 96"/>
                  <a:gd name="T20" fmla="*/ 67 w 82"/>
                  <a:gd name="T21" fmla="*/ 22 h 96"/>
                  <a:gd name="T22" fmla="*/ 61 w 82"/>
                  <a:gd name="T23" fmla="*/ 16 h 96"/>
                  <a:gd name="T24" fmla="*/ 67 w 82"/>
                  <a:gd name="T25" fmla="*/ 10 h 96"/>
                  <a:gd name="T26" fmla="*/ 70 w 82"/>
                  <a:gd name="T27" fmla="*/ 11 h 96"/>
                  <a:gd name="T28" fmla="*/ 82 w 82"/>
                  <a:gd name="T2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96">
                    <a:moveTo>
                      <a:pt x="82" y="0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40"/>
                      <a:pt x="3" y="41"/>
                      <a:pt x="3" y="42"/>
                    </a:cubicBezTo>
                    <a:cubicBezTo>
                      <a:pt x="3" y="45"/>
                      <a:pt x="2" y="47"/>
                      <a:pt x="0" y="49"/>
                    </a:cubicBezTo>
                    <a:cubicBezTo>
                      <a:pt x="30" y="96"/>
                      <a:pt x="30" y="96"/>
                      <a:pt x="30" y="96"/>
                    </a:cubicBezTo>
                    <a:cubicBezTo>
                      <a:pt x="31" y="95"/>
                      <a:pt x="32" y="95"/>
                      <a:pt x="34" y="95"/>
                    </a:cubicBezTo>
                    <a:cubicBezTo>
                      <a:pt x="35" y="95"/>
                      <a:pt x="35" y="95"/>
                      <a:pt x="36" y="95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9"/>
                      <a:pt x="70" y="22"/>
                      <a:pt x="67" y="22"/>
                    </a:cubicBezTo>
                    <a:cubicBezTo>
                      <a:pt x="63" y="22"/>
                      <a:pt x="61" y="19"/>
                      <a:pt x="61" y="16"/>
                    </a:cubicBezTo>
                    <a:cubicBezTo>
                      <a:pt x="61" y="13"/>
                      <a:pt x="63" y="10"/>
                      <a:pt x="67" y="10"/>
                    </a:cubicBezTo>
                    <a:cubicBezTo>
                      <a:pt x="68" y="10"/>
                      <a:pt x="69" y="10"/>
                      <a:pt x="70" y="11"/>
                    </a:cubicBezTo>
                    <a:cubicBezTo>
                      <a:pt x="82" y="0"/>
                      <a:pt x="82" y="0"/>
                      <a:pt x="8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9" name="Freeform 3285"/>
              <p:cNvSpPr/>
              <p:nvPr/>
            </p:nvSpPr>
            <p:spPr bwMode="auto">
              <a:xfrm>
                <a:off x="6037" y="3752"/>
                <a:ext cx="7" cy="11"/>
              </a:xfrm>
              <a:custGeom>
                <a:avLst/>
                <a:gdLst>
                  <a:gd name="T0" fmla="*/ 7 w 7"/>
                  <a:gd name="T1" fmla="*/ 0 h 10"/>
                  <a:gd name="T2" fmla="*/ 0 w 7"/>
                  <a:gd name="T3" fmla="*/ 3 h 10"/>
                  <a:gd name="T4" fmla="*/ 4 w 7"/>
                  <a:gd name="T5" fmla="*/ 10 h 10"/>
                  <a:gd name="T6" fmla="*/ 7 w 7"/>
                  <a:gd name="T7" fmla="*/ 3 h 10"/>
                  <a:gd name="T8" fmla="*/ 7 w 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7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8"/>
                      <a:pt x="7" y="6"/>
                      <a:pt x="7" y="3"/>
                    </a:cubicBezTo>
                    <a:cubicBezTo>
                      <a:pt x="7" y="2"/>
                      <a:pt x="7" y="1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0" name="Freeform 3286"/>
              <p:cNvSpPr/>
              <p:nvPr/>
            </p:nvSpPr>
            <p:spPr bwMode="auto">
              <a:xfrm>
                <a:off x="6073" y="3811"/>
                <a:ext cx="6" cy="8"/>
              </a:xfrm>
              <a:custGeom>
                <a:avLst/>
                <a:gdLst>
                  <a:gd name="T0" fmla="*/ 4 w 6"/>
                  <a:gd name="T1" fmla="*/ 0 h 7"/>
                  <a:gd name="T2" fmla="*/ 0 w 6"/>
                  <a:gd name="T3" fmla="*/ 1 h 7"/>
                  <a:gd name="T4" fmla="*/ 3 w 6"/>
                  <a:gd name="T5" fmla="*/ 7 h 7"/>
                  <a:gd name="T6" fmla="*/ 6 w 6"/>
                  <a:gd name="T7" fmla="*/ 0 h 7"/>
                  <a:gd name="T8" fmla="*/ 4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1" name="Freeform 3287"/>
              <p:cNvSpPr/>
              <p:nvPr/>
            </p:nvSpPr>
            <p:spPr bwMode="auto">
              <a:xfrm>
                <a:off x="6106" y="3721"/>
                <a:ext cx="12" cy="13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12 w 12"/>
                  <a:gd name="T9" fmla="*/ 6 h 12"/>
                  <a:gd name="T10" fmla="*/ 6 w 12"/>
                  <a:gd name="T11" fmla="*/ 7 h 12"/>
                  <a:gd name="T12" fmla="*/ 6 w 12"/>
                  <a:gd name="T13" fmla="*/ 7 h 12"/>
                  <a:gd name="T14" fmla="*/ 4 w 12"/>
                  <a:gd name="T15" fmla="*/ 7 h 12"/>
                  <a:gd name="T16" fmla="*/ 5 w 12"/>
                  <a:gd name="T17" fmla="*/ 5 h 12"/>
                  <a:gd name="T18" fmla="*/ 9 w 12"/>
                  <a:gd name="T19" fmla="*/ 1 h 12"/>
                  <a:gd name="T20" fmla="*/ 6 w 12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9" y="12"/>
                      <a:pt x="12" y="9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7"/>
                      <a:pt x="5" y="7"/>
                      <a:pt x="4" y="7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2" name="Freeform 3288"/>
              <p:cNvSpPr/>
              <p:nvPr/>
            </p:nvSpPr>
            <p:spPr bwMode="auto">
              <a:xfrm>
                <a:off x="6076" y="3727"/>
                <a:ext cx="47" cy="92"/>
              </a:xfrm>
              <a:custGeom>
                <a:avLst/>
                <a:gdLst>
                  <a:gd name="T0" fmla="*/ 47 w 47"/>
                  <a:gd name="T1" fmla="*/ 0 h 92"/>
                  <a:gd name="T2" fmla="*/ 46 w 47"/>
                  <a:gd name="T3" fmla="*/ 0 h 92"/>
                  <a:gd name="T4" fmla="*/ 3 w 47"/>
                  <a:gd name="T5" fmla="*/ 84 h 92"/>
                  <a:gd name="T6" fmla="*/ 0 w 47"/>
                  <a:gd name="T7" fmla="*/ 92 h 92"/>
                  <a:gd name="T8" fmla="*/ 1 w 47"/>
                  <a:gd name="T9" fmla="*/ 92 h 92"/>
                  <a:gd name="T10" fmla="*/ 4 w 47"/>
                  <a:gd name="T11" fmla="*/ 86 h 92"/>
                  <a:gd name="T12" fmla="*/ 47 w 47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92">
                    <a:moveTo>
                      <a:pt x="47" y="0"/>
                    </a:moveTo>
                    <a:lnTo>
                      <a:pt x="46" y="0"/>
                    </a:lnTo>
                    <a:lnTo>
                      <a:pt x="3" y="84"/>
                    </a:lnTo>
                    <a:lnTo>
                      <a:pt x="0" y="92"/>
                    </a:lnTo>
                    <a:lnTo>
                      <a:pt x="1" y="92"/>
                    </a:lnTo>
                    <a:lnTo>
                      <a:pt x="4" y="8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3" name="Freeform 3289"/>
              <p:cNvSpPr/>
              <p:nvPr/>
            </p:nvSpPr>
            <p:spPr bwMode="auto">
              <a:xfrm>
                <a:off x="6076" y="3727"/>
                <a:ext cx="47" cy="92"/>
              </a:xfrm>
              <a:custGeom>
                <a:avLst/>
                <a:gdLst>
                  <a:gd name="T0" fmla="*/ 47 w 47"/>
                  <a:gd name="T1" fmla="*/ 0 h 92"/>
                  <a:gd name="T2" fmla="*/ 46 w 47"/>
                  <a:gd name="T3" fmla="*/ 0 h 92"/>
                  <a:gd name="T4" fmla="*/ 3 w 47"/>
                  <a:gd name="T5" fmla="*/ 84 h 92"/>
                  <a:gd name="T6" fmla="*/ 0 w 47"/>
                  <a:gd name="T7" fmla="*/ 92 h 92"/>
                  <a:gd name="T8" fmla="*/ 1 w 47"/>
                  <a:gd name="T9" fmla="*/ 92 h 92"/>
                  <a:gd name="T10" fmla="*/ 4 w 47"/>
                  <a:gd name="T11" fmla="*/ 86 h 92"/>
                  <a:gd name="T12" fmla="*/ 47 w 47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92">
                    <a:moveTo>
                      <a:pt x="47" y="0"/>
                    </a:moveTo>
                    <a:lnTo>
                      <a:pt x="46" y="0"/>
                    </a:lnTo>
                    <a:lnTo>
                      <a:pt x="3" y="84"/>
                    </a:lnTo>
                    <a:lnTo>
                      <a:pt x="0" y="92"/>
                    </a:lnTo>
                    <a:lnTo>
                      <a:pt x="1" y="92"/>
                    </a:lnTo>
                    <a:lnTo>
                      <a:pt x="4" y="86"/>
                    </a:lnTo>
                    <a:lnTo>
                      <a:pt x="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4" name="Freeform 3290"/>
              <p:cNvSpPr/>
              <p:nvPr/>
            </p:nvSpPr>
            <p:spPr bwMode="auto">
              <a:xfrm>
                <a:off x="6036" y="3755"/>
                <a:ext cx="44" cy="67"/>
              </a:xfrm>
              <a:custGeom>
                <a:avLst/>
                <a:gdLst>
                  <a:gd name="T0" fmla="*/ 1 w 44"/>
                  <a:gd name="T1" fmla="*/ 0 h 67"/>
                  <a:gd name="T2" fmla="*/ 0 w 44"/>
                  <a:gd name="T3" fmla="*/ 1 h 67"/>
                  <a:gd name="T4" fmla="*/ 41 w 44"/>
                  <a:gd name="T5" fmla="*/ 67 h 67"/>
                  <a:gd name="T6" fmla="*/ 44 w 44"/>
                  <a:gd name="T7" fmla="*/ 58 h 67"/>
                  <a:gd name="T8" fmla="*/ 41 w 44"/>
                  <a:gd name="T9" fmla="*/ 64 h 67"/>
                  <a:gd name="T10" fmla="*/ 40 w 44"/>
                  <a:gd name="T11" fmla="*/ 64 h 67"/>
                  <a:gd name="T12" fmla="*/ 37 w 44"/>
                  <a:gd name="T13" fmla="*/ 57 h 67"/>
                  <a:gd name="T14" fmla="*/ 5 w 44"/>
                  <a:gd name="T15" fmla="*/ 8 h 67"/>
                  <a:gd name="T16" fmla="*/ 1 w 44"/>
                  <a:gd name="T1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67">
                    <a:moveTo>
                      <a:pt x="1" y="0"/>
                    </a:moveTo>
                    <a:lnTo>
                      <a:pt x="0" y="1"/>
                    </a:lnTo>
                    <a:lnTo>
                      <a:pt x="41" y="67"/>
                    </a:lnTo>
                    <a:lnTo>
                      <a:pt x="44" y="58"/>
                    </a:lnTo>
                    <a:lnTo>
                      <a:pt x="41" y="64"/>
                    </a:lnTo>
                    <a:lnTo>
                      <a:pt x="40" y="64"/>
                    </a:lnTo>
                    <a:lnTo>
                      <a:pt x="37" y="57"/>
                    </a:lnTo>
                    <a:lnTo>
                      <a:pt x="5" y="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5" name="Freeform 3291"/>
              <p:cNvSpPr/>
              <p:nvPr/>
            </p:nvSpPr>
            <p:spPr bwMode="auto">
              <a:xfrm>
                <a:off x="6036" y="3755"/>
                <a:ext cx="44" cy="67"/>
              </a:xfrm>
              <a:custGeom>
                <a:avLst/>
                <a:gdLst>
                  <a:gd name="T0" fmla="*/ 1 w 44"/>
                  <a:gd name="T1" fmla="*/ 0 h 67"/>
                  <a:gd name="T2" fmla="*/ 0 w 44"/>
                  <a:gd name="T3" fmla="*/ 1 h 67"/>
                  <a:gd name="T4" fmla="*/ 41 w 44"/>
                  <a:gd name="T5" fmla="*/ 67 h 67"/>
                  <a:gd name="T6" fmla="*/ 44 w 44"/>
                  <a:gd name="T7" fmla="*/ 58 h 67"/>
                  <a:gd name="T8" fmla="*/ 41 w 44"/>
                  <a:gd name="T9" fmla="*/ 64 h 67"/>
                  <a:gd name="T10" fmla="*/ 40 w 44"/>
                  <a:gd name="T11" fmla="*/ 64 h 67"/>
                  <a:gd name="T12" fmla="*/ 37 w 44"/>
                  <a:gd name="T13" fmla="*/ 57 h 67"/>
                  <a:gd name="T14" fmla="*/ 5 w 44"/>
                  <a:gd name="T15" fmla="*/ 8 h 67"/>
                  <a:gd name="T16" fmla="*/ 1 w 44"/>
                  <a:gd name="T1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67">
                    <a:moveTo>
                      <a:pt x="1" y="0"/>
                    </a:moveTo>
                    <a:lnTo>
                      <a:pt x="0" y="1"/>
                    </a:lnTo>
                    <a:lnTo>
                      <a:pt x="41" y="67"/>
                    </a:lnTo>
                    <a:lnTo>
                      <a:pt x="44" y="58"/>
                    </a:lnTo>
                    <a:lnTo>
                      <a:pt x="41" y="64"/>
                    </a:lnTo>
                    <a:lnTo>
                      <a:pt x="40" y="64"/>
                    </a:lnTo>
                    <a:lnTo>
                      <a:pt x="37" y="57"/>
                    </a:lnTo>
                    <a:lnTo>
                      <a:pt x="5" y="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6" name="Freeform 3292"/>
              <p:cNvSpPr/>
              <p:nvPr/>
            </p:nvSpPr>
            <p:spPr bwMode="auto">
              <a:xfrm>
                <a:off x="6036" y="3707"/>
                <a:ext cx="96" cy="49"/>
              </a:xfrm>
              <a:custGeom>
                <a:avLst/>
                <a:gdLst>
                  <a:gd name="T0" fmla="*/ 91 w 91"/>
                  <a:gd name="T1" fmla="*/ 0 h 47"/>
                  <a:gd name="T2" fmla="*/ 0 w 91"/>
                  <a:gd name="T3" fmla="*/ 45 h 47"/>
                  <a:gd name="T4" fmla="*/ 0 w 91"/>
                  <a:gd name="T5" fmla="*/ 45 h 47"/>
                  <a:gd name="T6" fmla="*/ 0 w 91"/>
                  <a:gd name="T7" fmla="*/ 47 h 47"/>
                  <a:gd name="T8" fmla="*/ 0 w 91"/>
                  <a:gd name="T9" fmla="*/ 47 h 47"/>
                  <a:gd name="T10" fmla="*/ 0 w 91"/>
                  <a:gd name="T11" fmla="*/ 47 h 47"/>
                  <a:gd name="T12" fmla="*/ 1 w 91"/>
                  <a:gd name="T13" fmla="*/ 46 h 47"/>
                  <a:gd name="T14" fmla="*/ 8 w 91"/>
                  <a:gd name="T15" fmla="*/ 43 h 47"/>
                  <a:gd name="T16" fmla="*/ 87 w 91"/>
                  <a:gd name="T17" fmla="*/ 4 h 47"/>
                  <a:gd name="T18" fmla="*/ 91 w 91"/>
                  <a:gd name="T1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" h="47">
                    <a:moveTo>
                      <a:pt x="91" y="0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6"/>
                      <a:pt x="0" y="46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7" y="4"/>
                      <a:pt x="87" y="4"/>
                      <a:pt x="87" y="4"/>
                    </a:cubicBez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7" name="Freeform 3293"/>
              <p:cNvSpPr/>
              <p:nvPr/>
            </p:nvSpPr>
            <p:spPr bwMode="auto">
              <a:xfrm>
                <a:off x="6035" y="3754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1 w 2"/>
                  <a:gd name="T7" fmla="*/ 2 h 2"/>
                  <a:gd name="T8" fmla="*/ 1 w 2"/>
                  <a:gd name="T9" fmla="*/ 0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8" name="Freeform 3294"/>
              <p:cNvSpPr/>
              <p:nvPr/>
            </p:nvSpPr>
            <p:spPr bwMode="auto">
              <a:xfrm>
                <a:off x="6110" y="3707"/>
                <a:ext cx="23" cy="22"/>
              </a:xfrm>
              <a:custGeom>
                <a:avLst/>
                <a:gdLst>
                  <a:gd name="T0" fmla="*/ 22 w 22"/>
                  <a:gd name="T1" fmla="*/ 0 h 21"/>
                  <a:gd name="T2" fmla="*/ 21 w 22"/>
                  <a:gd name="T3" fmla="*/ 0 h 21"/>
                  <a:gd name="T4" fmla="*/ 17 w 22"/>
                  <a:gd name="T5" fmla="*/ 4 h 21"/>
                  <a:gd name="T6" fmla="*/ 5 w 22"/>
                  <a:gd name="T7" fmla="*/ 15 h 21"/>
                  <a:gd name="T8" fmla="*/ 1 w 22"/>
                  <a:gd name="T9" fmla="*/ 19 h 21"/>
                  <a:gd name="T10" fmla="*/ 0 w 22"/>
                  <a:gd name="T11" fmla="*/ 21 h 21"/>
                  <a:gd name="T12" fmla="*/ 2 w 22"/>
                  <a:gd name="T13" fmla="*/ 21 h 21"/>
                  <a:gd name="T14" fmla="*/ 2 w 22"/>
                  <a:gd name="T15" fmla="*/ 21 h 21"/>
                  <a:gd name="T16" fmla="*/ 2 w 22"/>
                  <a:gd name="T17" fmla="*/ 21 h 21"/>
                  <a:gd name="T18" fmla="*/ 8 w 22"/>
                  <a:gd name="T19" fmla="*/ 20 h 21"/>
                  <a:gd name="T20" fmla="*/ 11 w 22"/>
                  <a:gd name="T21" fmla="*/ 19 h 21"/>
                  <a:gd name="T22" fmla="*/ 12 w 22"/>
                  <a:gd name="T23" fmla="*/ 19 h 21"/>
                  <a:gd name="T24" fmla="*/ 13 w 22"/>
                  <a:gd name="T25" fmla="*/ 17 h 21"/>
                  <a:gd name="T26" fmla="*/ 2 w 22"/>
                  <a:gd name="T27" fmla="*/ 20 h 21"/>
                  <a:gd name="T28" fmla="*/ 20 w 22"/>
                  <a:gd name="T29" fmla="*/ 3 h 21"/>
                  <a:gd name="T30" fmla="*/ 22 w 22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1">
                    <a:moveTo>
                      <a:pt x="22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1"/>
                      <a:pt x="1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9" name="Freeform 3295"/>
              <p:cNvSpPr/>
              <p:nvPr/>
            </p:nvSpPr>
            <p:spPr bwMode="auto">
              <a:xfrm>
                <a:off x="6131" y="3705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2 w 7"/>
                  <a:gd name="T3" fmla="*/ 2 h 5"/>
                  <a:gd name="T4" fmla="*/ 0 w 7"/>
                  <a:gd name="T5" fmla="*/ 5 h 5"/>
                  <a:gd name="T6" fmla="*/ 7 w 7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2" y="2"/>
                    </a:lnTo>
                    <a:lnTo>
                      <a:pt x="0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0" name="Freeform 3296"/>
              <p:cNvSpPr/>
              <p:nvPr/>
            </p:nvSpPr>
            <p:spPr bwMode="auto">
              <a:xfrm>
                <a:off x="6131" y="3705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2 w 7"/>
                  <a:gd name="T3" fmla="*/ 2 h 5"/>
                  <a:gd name="T4" fmla="*/ 0 w 7"/>
                  <a:gd name="T5" fmla="*/ 5 h 5"/>
                  <a:gd name="T6" fmla="*/ 7 w 7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2" y="2"/>
                    </a:lnTo>
                    <a:lnTo>
                      <a:pt x="0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1" name="Freeform 3297"/>
              <p:cNvSpPr/>
              <p:nvPr/>
            </p:nvSpPr>
            <p:spPr bwMode="auto">
              <a:xfrm>
                <a:off x="6086" y="3719"/>
                <a:ext cx="64" cy="87"/>
              </a:xfrm>
              <a:custGeom>
                <a:avLst/>
                <a:gdLst>
                  <a:gd name="T0" fmla="*/ 64 w 64"/>
                  <a:gd name="T1" fmla="*/ 0 h 87"/>
                  <a:gd name="T2" fmla="*/ 39 w 64"/>
                  <a:gd name="T3" fmla="*/ 7 h 87"/>
                  <a:gd name="T4" fmla="*/ 0 w 64"/>
                  <a:gd name="T5" fmla="*/ 87 h 87"/>
                  <a:gd name="T6" fmla="*/ 64 w 64"/>
                  <a:gd name="T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87">
                    <a:moveTo>
                      <a:pt x="64" y="0"/>
                    </a:moveTo>
                    <a:lnTo>
                      <a:pt x="39" y="7"/>
                    </a:lnTo>
                    <a:lnTo>
                      <a:pt x="0" y="87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2" name="Freeform 3298"/>
              <p:cNvSpPr/>
              <p:nvPr/>
            </p:nvSpPr>
            <p:spPr bwMode="auto">
              <a:xfrm>
                <a:off x="6086" y="3719"/>
                <a:ext cx="64" cy="87"/>
              </a:xfrm>
              <a:custGeom>
                <a:avLst/>
                <a:gdLst>
                  <a:gd name="T0" fmla="*/ 64 w 64"/>
                  <a:gd name="T1" fmla="*/ 0 h 87"/>
                  <a:gd name="T2" fmla="*/ 39 w 64"/>
                  <a:gd name="T3" fmla="*/ 7 h 87"/>
                  <a:gd name="T4" fmla="*/ 0 w 64"/>
                  <a:gd name="T5" fmla="*/ 87 h 87"/>
                  <a:gd name="T6" fmla="*/ 64 w 64"/>
                  <a:gd name="T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87">
                    <a:moveTo>
                      <a:pt x="64" y="0"/>
                    </a:moveTo>
                    <a:lnTo>
                      <a:pt x="39" y="7"/>
                    </a:lnTo>
                    <a:lnTo>
                      <a:pt x="0" y="87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3" name="Freeform 3299"/>
              <p:cNvSpPr/>
              <p:nvPr/>
            </p:nvSpPr>
            <p:spPr bwMode="auto">
              <a:xfrm>
                <a:off x="6080" y="3726"/>
                <a:ext cx="45" cy="87"/>
              </a:xfrm>
              <a:custGeom>
                <a:avLst/>
                <a:gdLst>
                  <a:gd name="T0" fmla="*/ 45 w 45"/>
                  <a:gd name="T1" fmla="*/ 0 h 87"/>
                  <a:gd name="T2" fmla="*/ 43 w 45"/>
                  <a:gd name="T3" fmla="*/ 1 h 87"/>
                  <a:gd name="T4" fmla="*/ 0 w 45"/>
                  <a:gd name="T5" fmla="*/ 87 h 87"/>
                  <a:gd name="T6" fmla="*/ 6 w 45"/>
                  <a:gd name="T7" fmla="*/ 80 h 87"/>
                  <a:gd name="T8" fmla="*/ 45 w 4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87">
                    <a:moveTo>
                      <a:pt x="45" y="0"/>
                    </a:moveTo>
                    <a:lnTo>
                      <a:pt x="43" y="1"/>
                    </a:lnTo>
                    <a:lnTo>
                      <a:pt x="0" y="87"/>
                    </a:lnTo>
                    <a:lnTo>
                      <a:pt x="6" y="8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4" name="Freeform 3300"/>
              <p:cNvSpPr/>
              <p:nvPr/>
            </p:nvSpPr>
            <p:spPr bwMode="auto">
              <a:xfrm>
                <a:off x="6080" y="3726"/>
                <a:ext cx="45" cy="87"/>
              </a:xfrm>
              <a:custGeom>
                <a:avLst/>
                <a:gdLst>
                  <a:gd name="T0" fmla="*/ 45 w 45"/>
                  <a:gd name="T1" fmla="*/ 0 h 87"/>
                  <a:gd name="T2" fmla="*/ 43 w 45"/>
                  <a:gd name="T3" fmla="*/ 1 h 87"/>
                  <a:gd name="T4" fmla="*/ 0 w 45"/>
                  <a:gd name="T5" fmla="*/ 87 h 87"/>
                  <a:gd name="T6" fmla="*/ 6 w 45"/>
                  <a:gd name="T7" fmla="*/ 80 h 87"/>
                  <a:gd name="T8" fmla="*/ 45 w 4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87">
                    <a:moveTo>
                      <a:pt x="45" y="0"/>
                    </a:moveTo>
                    <a:lnTo>
                      <a:pt x="43" y="1"/>
                    </a:lnTo>
                    <a:lnTo>
                      <a:pt x="0" y="87"/>
                    </a:lnTo>
                    <a:lnTo>
                      <a:pt x="6" y="8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5" name="Freeform 3301"/>
              <p:cNvSpPr/>
              <p:nvPr/>
            </p:nvSpPr>
            <p:spPr bwMode="auto">
              <a:xfrm>
                <a:off x="6077" y="3718"/>
                <a:ext cx="75" cy="104"/>
              </a:xfrm>
              <a:custGeom>
                <a:avLst/>
                <a:gdLst>
                  <a:gd name="T0" fmla="*/ 75 w 75"/>
                  <a:gd name="T1" fmla="*/ 0 h 104"/>
                  <a:gd name="T2" fmla="*/ 73 w 75"/>
                  <a:gd name="T3" fmla="*/ 1 h 104"/>
                  <a:gd name="T4" fmla="*/ 9 w 75"/>
                  <a:gd name="T5" fmla="*/ 88 h 104"/>
                  <a:gd name="T6" fmla="*/ 3 w 75"/>
                  <a:gd name="T7" fmla="*/ 95 h 104"/>
                  <a:gd name="T8" fmla="*/ 0 w 75"/>
                  <a:gd name="T9" fmla="*/ 104 h 104"/>
                  <a:gd name="T10" fmla="*/ 75 w 75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04">
                    <a:moveTo>
                      <a:pt x="75" y="0"/>
                    </a:moveTo>
                    <a:lnTo>
                      <a:pt x="73" y="1"/>
                    </a:lnTo>
                    <a:lnTo>
                      <a:pt x="9" y="88"/>
                    </a:lnTo>
                    <a:lnTo>
                      <a:pt x="3" y="95"/>
                    </a:lnTo>
                    <a:lnTo>
                      <a:pt x="0" y="104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6" name="Freeform 3302"/>
              <p:cNvSpPr/>
              <p:nvPr/>
            </p:nvSpPr>
            <p:spPr bwMode="auto">
              <a:xfrm>
                <a:off x="6077" y="3718"/>
                <a:ext cx="75" cy="104"/>
              </a:xfrm>
              <a:custGeom>
                <a:avLst/>
                <a:gdLst>
                  <a:gd name="T0" fmla="*/ 75 w 75"/>
                  <a:gd name="T1" fmla="*/ 0 h 104"/>
                  <a:gd name="T2" fmla="*/ 73 w 75"/>
                  <a:gd name="T3" fmla="*/ 1 h 104"/>
                  <a:gd name="T4" fmla="*/ 9 w 75"/>
                  <a:gd name="T5" fmla="*/ 88 h 104"/>
                  <a:gd name="T6" fmla="*/ 3 w 75"/>
                  <a:gd name="T7" fmla="*/ 95 h 104"/>
                  <a:gd name="T8" fmla="*/ 0 w 75"/>
                  <a:gd name="T9" fmla="*/ 104 h 104"/>
                  <a:gd name="T10" fmla="*/ 75 w 75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04">
                    <a:moveTo>
                      <a:pt x="75" y="0"/>
                    </a:moveTo>
                    <a:lnTo>
                      <a:pt x="73" y="1"/>
                    </a:lnTo>
                    <a:lnTo>
                      <a:pt x="9" y="88"/>
                    </a:lnTo>
                    <a:lnTo>
                      <a:pt x="3" y="95"/>
                    </a:lnTo>
                    <a:lnTo>
                      <a:pt x="0" y="104"/>
                    </a:lnTo>
                    <a:lnTo>
                      <a:pt x="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7" name="Freeform 3303"/>
              <p:cNvSpPr/>
              <p:nvPr/>
            </p:nvSpPr>
            <p:spPr bwMode="auto">
              <a:xfrm>
                <a:off x="6123" y="3716"/>
                <a:ext cx="31" cy="11"/>
              </a:xfrm>
              <a:custGeom>
                <a:avLst/>
                <a:gdLst>
                  <a:gd name="T0" fmla="*/ 31 w 31"/>
                  <a:gd name="T1" fmla="*/ 0 h 11"/>
                  <a:gd name="T2" fmla="*/ 1 w 31"/>
                  <a:gd name="T3" fmla="*/ 9 h 11"/>
                  <a:gd name="T4" fmla="*/ 0 w 31"/>
                  <a:gd name="T5" fmla="*/ 11 h 11"/>
                  <a:gd name="T6" fmla="*/ 2 w 31"/>
                  <a:gd name="T7" fmla="*/ 10 h 11"/>
                  <a:gd name="T8" fmla="*/ 27 w 31"/>
                  <a:gd name="T9" fmla="*/ 3 h 11"/>
                  <a:gd name="T10" fmla="*/ 29 w 31"/>
                  <a:gd name="T11" fmla="*/ 2 h 11"/>
                  <a:gd name="T12" fmla="*/ 31 w 31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1">
                    <a:moveTo>
                      <a:pt x="31" y="0"/>
                    </a:moveTo>
                    <a:lnTo>
                      <a:pt x="1" y="9"/>
                    </a:lnTo>
                    <a:lnTo>
                      <a:pt x="0" y="11"/>
                    </a:lnTo>
                    <a:lnTo>
                      <a:pt x="2" y="10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8" name="Freeform 3304"/>
              <p:cNvSpPr/>
              <p:nvPr/>
            </p:nvSpPr>
            <p:spPr bwMode="auto">
              <a:xfrm>
                <a:off x="6123" y="3716"/>
                <a:ext cx="31" cy="11"/>
              </a:xfrm>
              <a:custGeom>
                <a:avLst/>
                <a:gdLst>
                  <a:gd name="T0" fmla="*/ 31 w 31"/>
                  <a:gd name="T1" fmla="*/ 0 h 11"/>
                  <a:gd name="T2" fmla="*/ 1 w 31"/>
                  <a:gd name="T3" fmla="*/ 9 h 11"/>
                  <a:gd name="T4" fmla="*/ 0 w 31"/>
                  <a:gd name="T5" fmla="*/ 11 h 11"/>
                  <a:gd name="T6" fmla="*/ 2 w 31"/>
                  <a:gd name="T7" fmla="*/ 10 h 11"/>
                  <a:gd name="T8" fmla="*/ 27 w 31"/>
                  <a:gd name="T9" fmla="*/ 3 h 11"/>
                  <a:gd name="T10" fmla="*/ 29 w 31"/>
                  <a:gd name="T11" fmla="*/ 2 h 11"/>
                  <a:gd name="T12" fmla="*/ 31 w 31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1">
                    <a:moveTo>
                      <a:pt x="31" y="0"/>
                    </a:moveTo>
                    <a:lnTo>
                      <a:pt x="1" y="9"/>
                    </a:lnTo>
                    <a:lnTo>
                      <a:pt x="0" y="11"/>
                    </a:lnTo>
                    <a:lnTo>
                      <a:pt x="2" y="10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9" name="Freeform 3305"/>
              <p:cNvSpPr/>
              <p:nvPr/>
            </p:nvSpPr>
            <p:spPr bwMode="auto">
              <a:xfrm>
                <a:off x="5918" y="3789"/>
                <a:ext cx="16" cy="34"/>
              </a:xfrm>
              <a:custGeom>
                <a:avLst/>
                <a:gdLst>
                  <a:gd name="T0" fmla="*/ 11 w 15"/>
                  <a:gd name="T1" fmla="*/ 0 h 32"/>
                  <a:gd name="T2" fmla="*/ 0 w 15"/>
                  <a:gd name="T3" fmla="*/ 3 h 32"/>
                  <a:gd name="T4" fmla="*/ 15 w 15"/>
                  <a:gd name="T5" fmla="*/ 32 h 32"/>
                  <a:gd name="T6" fmla="*/ 15 w 15"/>
                  <a:gd name="T7" fmla="*/ 31 h 32"/>
                  <a:gd name="T8" fmla="*/ 11 w 15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2">
                    <a:moveTo>
                      <a:pt x="1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1"/>
                      <a:pt x="15" y="31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0" name="Freeform 3306"/>
              <p:cNvSpPr/>
              <p:nvPr/>
            </p:nvSpPr>
            <p:spPr bwMode="auto">
              <a:xfrm>
                <a:off x="5934" y="382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1" name="Freeform 3307"/>
              <p:cNvSpPr/>
              <p:nvPr/>
            </p:nvSpPr>
            <p:spPr bwMode="auto">
              <a:xfrm>
                <a:off x="5929" y="3788"/>
                <a:ext cx="7" cy="39"/>
              </a:xfrm>
              <a:custGeom>
                <a:avLst/>
                <a:gdLst>
                  <a:gd name="T0" fmla="*/ 1 w 7"/>
                  <a:gd name="T1" fmla="*/ 0 h 39"/>
                  <a:gd name="T2" fmla="*/ 0 w 7"/>
                  <a:gd name="T3" fmla="*/ 1 h 39"/>
                  <a:gd name="T4" fmla="*/ 5 w 7"/>
                  <a:gd name="T5" fmla="*/ 34 h 39"/>
                  <a:gd name="T6" fmla="*/ 5 w 7"/>
                  <a:gd name="T7" fmla="*/ 35 h 39"/>
                  <a:gd name="T8" fmla="*/ 7 w 7"/>
                  <a:gd name="T9" fmla="*/ 39 h 39"/>
                  <a:gd name="T10" fmla="*/ 1 w 7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9">
                    <a:moveTo>
                      <a:pt x="1" y="0"/>
                    </a:moveTo>
                    <a:lnTo>
                      <a:pt x="0" y="1"/>
                    </a:lnTo>
                    <a:lnTo>
                      <a:pt x="5" y="34"/>
                    </a:lnTo>
                    <a:lnTo>
                      <a:pt x="5" y="35"/>
                    </a:lnTo>
                    <a:lnTo>
                      <a:pt x="7" y="3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2" name="Freeform 3308"/>
              <p:cNvSpPr/>
              <p:nvPr/>
            </p:nvSpPr>
            <p:spPr bwMode="auto">
              <a:xfrm>
                <a:off x="5929" y="3788"/>
                <a:ext cx="7" cy="39"/>
              </a:xfrm>
              <a:custGeom>
                <a:avLst/>
                <a:gdLst>
                  <a:gd name="T0" fmla="*/ 1 w 7"/>
                  <a:gd name="T1" fmla="*/ 0 h 39"/>
                  <a:gd name="T2" fmla="*/ 0 w 7"/>
                  <a:gd name="T3" fmla="*/ 1 h 39"/>
                  <a:gd name="T4" fmla="*/ 5 w 7"/>
                  <a:gd name="T5" fmla="*/ 34 h 39"/>
                  <a:gd name="T6" fmla="*/ 5 w 7"/>
                  <a:gd name="T7" fmla="*/ 35 h 39"/>
                  <a:gd name="T8" fmla="*/ 7 w 7"/>
                  <a:gd name="T9" fmla="*/ 39 h 39"/>
                  <a:gd name="T10" fmla="*/ 1 w 7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9">
                    <a:moveTo>
                      <a:pt x="1" y="0"/>
                    </a:moveTo>
                    <a:lnTo>
                      <a:pt x="0" y="1"/>
                    </a:lnTo>
                    <a:lnTo>
                      <a:pt x="5" y="34"/>
                    </a:lnTo>
                    <a:lnTo>
                      <a:pt x="5" y="35"/>
                    </a:lnTo>
                    <a:lnTo>
                      <a:pt x="7" y="39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3" name="Freeform 3309"/>
              <p:cNvSpPr/>
              <p:nvPr/>
            </p:nvSpPr>
            <p:spPr bwMode="auto">
              <a:xfrm>
                <a:off x="5918" y="3787"/>
                <a:ext cx="12" cy="5"/>
              </a:xfrm>
              <a:custGeom>
                <a:avLst/>
                <a:gdLst>
                  <a:gd name="T0" fmla="*/ 12 w 12"/>
                  <a:gd name="T1" fmla="*/ 0 h 5"/>
                  <a:gd name="T2" fmla="*/ 0 w 12"/>
                  <a:gd name="T3" fmla="*/ 4 h 5"/>
                  <a:gd name="T4" fmla="*/ 0 w 12"/>
                  <a:gd name="T5" fmla="*/ 5 h 5"/>
                  <a:gd name="T6" fmla="*/ 11 w 12"/>
                  <a:gd name="T7" fmla="*/ 2 h 5"/>
                  <a:gd name="T8" fmla="*/ 12 w 12"/>
                  <a:gd name="T9" fmla="*/ 1 h 5"/>
                  <a:gd name="T10" fmla="*/ 12 w 1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5">
                    <a:moveTo>
                      <a:pt x="12" y="0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4" name="Freeform 3310"/>
              <p:cNvSpPr/>
              <p:nvPr/>
            </p:nvSpPr>
            <p:spPr bwMode="auto">
              <a:xfrm>
                <a:off x="5918" y="3787"/>
                <a:ext cx="12" cy="5"/>
              </a:xfrm>
              <a:custGeom>
                <a:avLst/>
                <a:gdLst>
                  <a:gd name="T0" fmla="*/ 12 w 12"/>
                  <a:gd name="T1" fmla="*/ 0 h 5"/>
                  <a:gd name="T2" fmla="*/ 0 w 12"/>
                  <a:gd name="T3" fmla="*/ 4 h 5"/>
                  <a:gd name="T4" fmla="*/ 0 w 12"/>
                  <a:gd name="T5" fmla="*/ 5 h 5"/>
                  <a:gd name="T6" fmla="*/ 11 w 12"/>
                  <a:gd name="T7" fmla="*/ 2 h 5"/>
                  <a:gd name="T8" fmla="*/ 12 w 12"/>
                  <a:gd name="T9" fmla="*/ 1 h 5"/>
                  <a:gd name="T10" fmla="*/ 12 w 1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5">
                    <a:moveTo>
                      <a:pt x="12" y="0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5" name="Freeform 3311"/>
              <p:cNvSpPr/>
              <p:nvPr/>
            </p:nvSpPr>
            <p:spPr bwMode="auto">
              <a:xfrm>
                <a:off x="5848" y="3803"/>
                <a:ext cx="79" cy="25"/>
              </a:xfrm>
              <a:custGeom>
                <a:avLst/>
                <a:gdLst>
                  <a:gd name="T0" fmla="*/ 40 w 75"/>
                  <a:gd name="T1" fmla="*/ 0 h 24"/>
                  <a:gd name="T2" fmla="*/ 35 w 75"/>
                  <a:gd name="T3" fmla="*/ 2 h 24"/>
                  <a:gd name="T4" fmla="*/ 30 w 75"/>
                  <a:gd name="T5" fmla="*/ 1 h 24"/>
                  <a:gd name="T6" fmla="*/ 0 w 75"/>
                  <a:gd name="T7" fmla="*/ 10 h 24"/>
                  <a:gd name="T8" fmla="*/ 0 w 75"/>
                  <a:gd name="T9" fmla="*/ 11 h 24"/>
                  <a:gd name="T10" fmla="*/ 74 w 75"/>
                  <a:gd name="T11" fmla="*/ 24 h 24"/>
                  <a:gd name="T12" fmla="*/ 75 w 75"/>
                  <a:gd name="T13" fmla="*/ 24 h 24"/>
                  <a:gd name="T14" fmla="*/ 40 w 75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24">
                    <a:moveTo>
                      <a:pt x="40" y="0"/>
                    </a:moveTo>
                    <a:cubicBezTo>
                      <a:pt x="38" y="2"/>
                      <a:pt x="37" y="2"/>
                      <a:pt x="35" y="2"/>
                    </a:cubicBezTo>
                    <a:cubicBezTo>
                      <a:pt x="33" y="2"/>
                      <a:pt x="31" y="2"/>
                      <a:pt x="3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6" name="Freeform 3312"/>
              <p:cNvSpPr/>
              <p:nvPr/>
            </p:nvSpPr>
            <p:spPr bwMode="auto">
              <a:xfrm>
                <a:off x="5926" y="3828"/>
                <a:ext cx="3" cy="1"/>
              </a:xfrm>
              <a:custGeom>
                <a:avLst/>
                <a:gdLst>
                  <a:gd name="T0" fmla="*/ 1 w 3"/>
                  <a:gd name="T1" fmla="*/ 0 h 1"/>
                  <a:gd name="T2" fmla="*/ 0 w 3"/>
                  <a:gd name="T3" fmla="*/ 0 h 1"/>
                  <a:gd name="T4" fmla="*/ 3 w 3"/>
                  <a:gd name="T5" fmla="*/ 1 h 1"/>
                  <a:gd name="T6" fmla="*/ 1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7" name="Freeform 3313"/>
              <p:cNvSpPr/>
              <p:nvPr/>
            </p:nvSpPr>
            <p:spPr bwMode="auto">
              <a:xfrm>
                <a:off x="5880" y="3802"/>
                <a:ext cx="10" cy="3"/>
              </a:xfrm>
              <a:custGeom>
                <a:avLst/>
                <a:gdLst>
                  <a:gd name="T0" fmla="*/ 7 w 10"/>
                  <a:gd name="T1" fmla="*/ 0 h 3"/>
                  <a:gd name="T2" fmla="*/ 0 w 10"/>
                  <a:gd name="T3" fmla="*/ 2 h 3"/>
                  <a:gd name="T4" fmla="*/ 5 w 10"/>
                  <a:gd name="T5" fmla="*/ 3 h 3"/>
                  <a:gd name="T6" fmla="*/ 10 w 10"/>
                  <a:gd name="T7" fmla="*/ 1 h 3"/>
                  <a:gd name="T8" fmla="*/ 7 w 10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">
                    <a:moveTo>
                      <a:pt x="7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3" y="3"/>
                      <a:pt x="5" y="3"/>
                    </a:cubicBezTo>
                    <a:cubicBezTo>
                      <a:pt x="7" y="3"/>
                      <a:pt x="8" y="3"/>
                      <a:pt x="10" y="1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8" name="Freeform 3314"/>
              <p:cNvSpPr/>
              <p:nvPr/>
            </p:nvSpPr>
            <p:spPr bwMode="auto">
              <a:xfrm>
                <a:off x="5846" y="3813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9" name="Freeform 3315"/>
              <p:cNvSpPr/>
              <p:nvPr/>
            </p:nvSpPr>
            <p:spPr bwMode="auto">
              <a:xfrm>
                <a:off x="5843" y="3814"/>
                <a:ext cx="89" cy="17"/>
              </a:xfrm>
              <a:custGeom>
                <a:avLst/>
                <a:gdLst>
                  <a:gd name="T0" fmla="*/ 3 w 89"/>
                  <a:gd name="T1" fmla="*/ 0 h 17"/>
                  <a:gd name="T2" fmla="*/ 0 w 89"/>
                  <a:gd name="T3" fmla="*/ 1 h 17"/>
                  <a:gd name="T4" fmla="*/ 89 w 89"/>
                  <a:gd name="T5" fmla="*/ 17 h 17"/>
                  <a:gd name="T6" fmla="*/ 86 w 89"/>
                  <a:gd name="T7" fmla="*/ 15 h 17"/>
                  <a:gd name="T8" fmla="*/ 83 w 89"/>
                  <a:gd name="T9" fmla="*/ 14 h 17"/>
                  <a:gd name="T10" fmla="*/ 5 w 89"/>
                  <a:gd name="T11" fmla="*/ 0 h 17"/>
                  <a:gd name="T12" fmla="*/ 3 w 8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">
                    <a:moveTo>
                      <a:pt x="3" y="0"/>
                    </a:moveTo>
                    <a:lnTo>
                      <a:pt x="0" y="1"/>
                    </a:lnTo>
                    <a:lnTo>
                      <a:pt x="89" y="17"/>
                    </a:lnTo>
                    <a:lnTo>
                      <a:pt x="86" y="15"/>
                    </a:lnTo>
                    <a:lnTo>
                      <a:pt x="83" y="1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0" name="Freeform 3316"/>
              <p:cNvSpPr/>
              <p:nvPr/>
            </p:nvSpPr>
            <p:spPr bwMode="auto">
              <a:xfrm>
                <a:off x="5843" y="3814"/>
                <a:ext cx="89" cy="17"/>
              </a:xfrm>
              <a:custGeom>
                <a:avLst/>
                <a:gdLst>
                  <a:gd name="T0" fmla="*/ 3 w 89"/>
                  <a:gd name="T1" fmla="*/ 0 h 17"/>
                  <a:gd name="T2" fmla="*/ 0 w 89"/>
                  <a:gd name="T3" fmla="*/ 1 h 17"/>
                  <a:gd name="T4" fmla="*/ 89 w 89"/>
                  <a:gd name="T5" fmla="*/ 17 h 17"/>
                  <a:gd name="T6" fmla="*/ 86 w 89"/>
                  <a:gd name="T7" fmla="*/ 15 h 17"/>
                  <a:gd name="T8" fmla="*/ 83 w 89"/>
                  <a:gd name="T9" fmla="*/ 14 h 17"/>
                  <a:gd name="T10" fmla="*/ 5 w 89"/>
                  <a:gd name="T11" fmla="*/ 0 h 17"/>
                  <a:gd name="T12" fmla="*/ 3 w 8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">
                    <a:moveTo>
                      <a:pt x="3" y="0"/>
                    </a:moveTo>
                    <a:lnTo>
                      <a:pt x="0" y="1"/>
                    </a:lnTo>
                    <a:lnTo>
                      <a:pt x="89" y="17"/>
                    </a:lnTo>
                    <a:lnTo>
                      <a:pt x="86" y="15"/>
                    </a:lnTo>
                    <a:lnTo>
                      <a:pt x="83" y="14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1" name="Freeform 3317"/>
              <p:cNvSpPr/>
              <p:nvPr/>
            </p:nvSpPr>
            <p:spPr bwMode="auto">
              <a:xfrm>
                <a:off x="5840" y="3801"/>
                <a:ext cx="47" cy="14"/>
              </a:xfrm>
              <a:custGeom>
                <a:avLst/>
                <a:gdLst>
                  <a:gd name="T0" fmla="*/ 43 w 44"/>
                  <a:gd name="T1" fmla="*/ 0 h 14"/>
                  <a:gd name="T2" fmla="*/ 0 w 44"/>
                  <a:gd name="T3" fmla="*/ 13 h 14"/>
                  <a:gd name="T4" fmla="*/ 1 w 44"/>
                  <a:gd name="T5" fmla="*/ 13 h 14"/>
                  <a:gd name="T6" fmla="*/ 2 w 44"/>
                  <a:gd name="T7" fmla="*/ 14 h 14"/>
                  <a:gd name="T8" fmla="*/ 5 w 44"/>
                  <a:gd name="T9" fmla="*/ 13 h 14"/>
                  <a:gd name="T10" fmla="*/ 7 w 44"/>
                  <a:gd name="T11" fmla="*/ 12 h 14"/>
                  <a:gd name="T12" fmla="*/ 37 w 44"/>
                  <a:gd name="T13" fmla="*/ 3 h 14"/>
                  <a:gd name="T14" fmla="*/ 44 w 44"/>
                  <a:gd name="T15" fmla="*/ 1 h 14"/>
                  <a:gd name="T16" fmla="*/ 43 w 44"/>
                  <a:gd name="T1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4">
                    <a:moveTo>
                      <a:pt x="43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2" name="Freeform 3318"/>
              <p:cNvSpPr/>
              <p:nvPr/>
            </p:nvSpPr>
            <p:spPr bwMode="auto">
              <a:xfrm>
                <a:off x="5839" y="3814"/>
                <a:ext cx="3" cy="0"/>
              </a:xfrm>
              <a:custGeom>
                <a:avLst/>
                <a:gdLst>
                  <a:gd name="T0" fmla="*/ 1 w 2"/>
                  <a:gd name="T1" fmla="*/ 0 w 2"/>
                  <a:gd name="T2" fmla="*/ 2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3" name="Freeform 3319"/>
              <p:cNvSpPr/>
              <p:nvPr/>
            </p:nvSpPr>
            <p:spPr bwMode="auto">
              <a:xfrm>
                <a:off x="5886" y="3791"/>
                <a:ext cx="50" cy="41"/>
              </a:xfrm>
              <a:custGeom>
                <a:avLst/>
                <a:gdLst>
                  <a:gd name="T0" fmla="*/ 32 w 50"/>
                  <a:gd name="T1" fmla="*/ 0 h 41"/>
                  <a:gd name="T2" fmla="*/ 30 w 50"/>
                  <a:gd name="T3" fmla="*/ 0 h 41"/>
                  <a:gd name="T4" fmla="*/ 50 w 50"/>
                  <a:gd name="T5" fmla="*/ 41 h 41"/>
                  <a:gd name="T6" fmla="*/ 2 w 50"/>
                  <a:gd name="T7" fmla="*/ 9 h 41"/>
                  <a:gd name="T8" fmla="*/ 0 w 50"/>
                  <a:gd name="T9" fmla="*/ 10 h 41"/>
                  <a:gd name="T10" fmla="*/ 1 w 50"/>
                  <a:gd name="T11" fmla="*/ 11 h 41"/>
                  <a:gd name="T12" fmla="*/ 4 w 50"/>
                  <a:gd name="T13" fmla="*/ 12 h 41"/>
                  <a:gd name="T14" fmla="*/ 41 w 50"/>
                  <a:gd name="T15" fmla="*/ 37 h 41"/>
                  <a:gd name="T16" fmla="*/ 43 w 50"/>
                  <a:gd name="T17" fmla="*/ 38 h 41"/>
                  <a:gd name="T18" fmla="*/ 46 w 50"/>
                  <a:gd name="T19" fmla="*/ 40 h 41"/>
                  <a:gd name="T20" fmla="*/ 50 w 50"/>
                  <a:gd name="T21" fmla="*/ 41 h 41"/>
                  <a:gd name="T22" fmla="*/ 50 w 50"/>
                  <a:gd name="T23" fmla="*/ 36 h 41"/>
                  <a:gd name="T24" fmla="*/ 48 w 50"/>
                  <a:gd name="T25" fmla="*/ 32 h 41"/>
                  <a:gd name="T26" fmla="*/ 48 w 50"/>
                  <a:gd name="T27" fmla="*/ 32 h 41"/>
                  <a:gd name="T28" fmla="*/ 32 w 50"/>
                  <a:gd name="T29" fmla="*/ 1 h 41"/>
                  <a:gd name="T30" fmla="*/ 32 w 50"/>
                  <a:gd name="T3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41">
                    <a:moveTo>
                      <a:pt x="32" y="0"/>
                    </a:moveTo>
                    <a:lnTo>
                      <a:pt x="30" y="0"/>
                    </a:lnTo>
                    <a:lnTo>
                      <a:pt x="50" y="41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1" y="37"/>
                    </a:lnTo>
                    <a:lnTo>
                      <a:pt x="43" y="38"/>
                    </a:lnTo>
                    <a:lnTo>
                      <a:pt x="46" y="40"/>
                    </a:lnTo>
                    <a:lnTo>
                      <a:pt x="50" y="41"/>
                    </a:lnTo>
                    <a:lnTo>
                      <a:pt x="50" y="36"/>
                    </a:lnTo>
                    <a:lnTo>
                      <a:pt x="48" y="32"/>
                    </a:lnTo>
                    <a:lnTo>
                      <a:pt x="48" y="32"/>
                    </a:lnTo>
                    <a:lnTo>
                      <a:pt x="32" y="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4" name="Freeform 3320"/>
              <p:cNvSpPr/>
              <p:nvPr/>
            </p:nvSpPr>
            <p:spPr bwMode="auto">
              <a:xfrm>
                <a:off x="5886" y="3791"/>
                <a:ext cx="50" cy="41"/>
              </a:xfrm>
              <a:custGeom>
                <a:avLst/>
                <a:gdLst>
                  <a:gd name="T0" fmla="*/ 32 w 50"/>
                  <a:gd name="T1" fmla="*/ 0 h 41"/>
                  <a:gd name="T2" fmla="*/ 30 w 50"/>
                  <a:gd name="T3" fmla="*/ 0 h 41"/>
                  <a:gd name="T4" fmla="*/ 50 w 50"/>
                  <a:gd name="T5" fmla="*/ 41 h 41"/>
                  <a:gd name="T6" fmla="*/ 2 w 50"/>
                  <a:gd name="T7" fmla="*/ 9 h 41"/>
                  <a:gd name="T8" fmla="*/ 0 w 50"/>
                  <a:gd name="T9" fmla="*/ 10 h 41"/>
                  <a:gd name="T10" fmla="*/ 1 w 50"/>
                  <a:gd name="T11" fmla="*/ 11 h 41"/>
                  <a:gd name="T12" fmla="*/ 4 w 50"/>
                  <a:gd name="T13" fmla="*/ 12 h 41"/>
                  <a:gd name="T14" fmla="*/ 41 w 50"/>
                  <a:gd name="T15" fmla="*/ 37 h 41"/>
                  <a:gd name="T16" fmla="*/ 43 w 50"/>
                  <a:gd name="T17" fmla="*/ 38 h 41"/>
                  <a:gd name="T18" fmla="*/ 46 w 50"/>
                  <a:gd name="T19" fmla="*/ 40 h 41"/>
                  <a:gd name="T20" fmla="*/ 50 w 50"/>
                  <a:gd name="T21" fmla="*/ 41 h 41"/>
                  <a:gd name="T22" fmla="*/ 50 w 50"/>
                  <a:gd name="T23" fmla="*/ 36 h 41"/>
                  <a:gd name="T24" fmla="*/ 48 w 50"/>
                  <a:gd name="T25" fmla="*/ 32 h 41"/>
                  <a:gd name="T26" fmla="*/ 48 w 50"/>
                  <a:gd name="T27" fmla="*/ 32 h 41"/>
                  <a:gd name="T28" fmla="*/ 32 w 50"/>
                  <a:gd name="T29" fmla="*/ 1 h 41"/>
                  <a:gd name="T30" fmla="*/ 32 w 50"/>
                  <a:gd name="T3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41">
                    <a:moveTo>
                      <a:pt x="32" y="0"/>
                    </a:moveTo>
                    <a:lnTo>
                      <a:pt x="30" y="0"/>
                    </a:lnTo>
                    <a:lnTo>
                      <a:pt x="50" y="41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1" y="37"/>
                    </a:lnTo>
                    <a:lnTo>
                      <a:pt x="43" y="38"/>
                    </a:lnTo>
                    <a:lnTo>
                      <a:pt x="46" y="40"/>
                    </a:lnTo>
                    <a:lnTo>
                      <a:pt x="50" y="41"/>
                    </a:lnTo>
                    <a:lnTo>
                      <a:pt x="50" y="36"/>
                    </a:lnTo>
                    <a:lnTo>
                      <a:pt x="48" y="32"/>
                    </a:lnTo>
                    <a:lnTo>
                      <a:pt x="48" y="32"/>
                    </a:lnTo>
                    <a:lnTo>
                      <a:pt x="32" y="1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5" name="Freeform 3321"/>
              <p:cNvSpPr/>
              <p:nvPr/>
            </p:nvSpPr>
            <p:spPr bwMode="auto">
              <a:xfrm>
                <a:off x="5914" y="3645"/>
                <a:ext cx="113" cy="140"/>
              </a:xfrm>
              <a:custGeom>
                <a:avLst/>
                <a:gdLst>
                  <a:gd name="T0" fmla="*/ 3 w 106"/>
                  <a:gd name="T1" fmla="*/ 0 h 132"/>
                  <a:gd name="T2" fmla="*/ 0 w 106"/>
                  <a:gd name="T3" fmla="*/ 1 h 132"/>
                  <a:gd name="T4" fmla="*/ 16 w 106"/>
                  <a:gd name="T5" fmla="*/ 132 h 132"/>
                  <a:gd name="T6" fmla="*/ 104 w 106"/>
                  <a:gd name="T7" fmla="*/ 105 h 132"/>
                  <a:gd name="T8" fmla="*/ 104 w 106"/>
                  <a:gd name="T9" fmla="*/ 104 h 132"/>
                  <a:gd name="T10" fmla="*/ 106 w 106"/>
                  <a:gd name="T11" fmla="*/ 98 h 132"/>
                  <a:gd name="T12" fmla="*/ 3 w 106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132"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04" y="105"/>
                      <a:pt x="104" y="105"/>
                      <a:pt x="104" y="105"/>
                    </a:cubicBezTo>
                    <a:cubicBezTo>
                      <a:pt x="104" y="105"/>
                      <a:pt x="104" y="104"/>
                      <a:pt x="104" y="104"/>
                    </a:cubicBezTo>
                    <a:cubicBezTo>
                      <a:pt x="104" y="102"/>
                      <a:pt x="105" y="100"/>
                      <a:pt x="106" y="98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6" name="Freeform 3322"/>
              <p:cNvSpPr/>
              <p:nvPr/>
            </p:nvSpPr>
            <p:spPr bwMode="auto">
              <a:xfrm>
                <a:off x="5913" y="3642"/>
                <a:ext cx="5" cy="5"/>
              </a:xfrm>
              <a:custGeom>
                <a:avLst/>
                <a:gdLst>
                  <a:gd name="T0" fmla="*/ 0 w 4"/>
                  <a:gd name="T1" fmla="*/ 0 h 4"/>
                  <a:gd name="T2" fmla="*/ 1 w 4"/>
                  <a:gd name="T3" fmla="*/ 4 h 4"/>
                  <a:gd name="T4" fmla="*/ 4 w 4"/>
                  <a:gd name="T5" fmla="*/ 3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7" name="Freeform 3323"/>
              <p:cNvSpPr/>
              <p:nvPr/>
            </p:nvSpPr>
            <p:spPr bwMode="auto">
              <a:xfrm>
                <a:off x="6024" y="3749"/>
                <a:ext cx="8" cy="7"/>
              </a:xfrm>
              <a:custGeom>
                <a:avLst/>
                <a:gdLst>
                  <a:gd name="T0" fmla="*/ 2 w 7"/>
                  <a:gd name="T1" fmla="*/ 0 h 7"/>
                  <a:gd name="T2" fmla="*/ 0 w 7"/>
                  <a:gd name="T3" fmla="*/ 6 h 7"/>
                  <a:gd name="T4" fmla="*/ 0 w 7"/>
                  <a:gd name="T5" fmla="*/ 7 h 7"/>
                  <a:gd name="T6" fmla="*/ 7 w 7"/>
                  <a:gd name="T7" fmla="*/ 5 h 7"/>
                  <a:gd name="T8" fmla="*/ 2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8" name="Freeform 3324"/>
              <p:cNvSpPr/>
              <p:nvPr/>
            </p:nvSpPr>
            <p:spPr bwMode="auto">
              <a:xfrm>
                <a:off x="5912" y="3640"/>
                <a:ext cx="19" cy="145"/>
              </a:xfrm>
              <a:custGeom>
                <a:avLst/>
                <a:gdLst>
                  <a:gd name="T0" fmla="*/ 0 w 19"/>
                  <a:gd name="T1" fmla="*/ 0 h 145"/>
                  <a:gd name="T2" fmla="*/ 0 w 19"/>
                  <a:gd name="T3" fmla="*/ 1 h 145"/>
                  <a:gd name="T4" fmla="*/ 18 w 19"/>
                  <a:gd name="T5" fmla="*/ 145 h 145"/>
                  <a:gd name="T6" fmla="*/ 19 w 19"/>
                  <a:gd name="T7" fmla="*/ 145 h 145"/>
                  <a:gd name="T8" fmla="*/ 2 w 19"/>
                  <a:gd name="T9" fmla="*/ 7 h 145"/>
                  <a:gd name="T10" fmla="*/ 1 w 19"/>
                  <a:gd name="T11" fmla="*/ 2 h 145"/>
                  <a:gd name="T12" fmla="*/ 0 w 19"/>
                  <a:gd name="T1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45">
                    <a:moveTo>
                      <a:pt x="0" y="0"/>
                    </a:moveTo>
                    <a:lnTo>
                      <a:pt x="0" y="1"/>
                    </a:lnTo>
                    <a:lnTo>
                      <a:pt x="18" y="145"/>
                    </a:lnTo>
                    <a:lnTo>
                      <a:pt x="19" y="145"/>
                    </a:lnTo>
                    <a:lnTo>
                      <a:pt x="2" y="7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9" name="Freeform 3325"/>
              <p:cNvSpPr/>
              <p:nvPr/>
            </p:nvSpPr>
            <p:spPr bwMode="auto">
              <a:xfrm>
                <a:off x="5912" y="3640"/>
                <a:ext cx="19" cy="145"/>
              </a:xfrm>
              <a:custGeom>
                <a:avLst/>
                <a:gdLst>
                  <a:gd name="T0" fmla="*/ 0 w 19"/>
                  <a:gd name="T1" fmla="*/ 0 h 145"/>
                  <a:gd name="T2" fmla="*/ 0 w 19"/>
                  <a:gd name="T3" fmla="*/ 1 h 145"/>
                  <a:gd name="T4" fmla="*/ 18 w 19"/>
                  <a:gd name="T5" fmla="*/ 145 h 145"/>
                  <a:gd name="T6" fmla="*/ 19 w 19"/>
                  <a:gd name="T7" fmla="*/ 145 h 145"/>
                  <a:gd name="T8" fmla="*/ 2 w 19"/>
                  <a:gd name="T9" fmla="*/ 7 h 145"/>
                  <a:gd name="T10" fmla="*/ 1 w 19"/>
                  <a:gd name="T11" fmla="*/ 2 h 145"/>
                  <a:gd name="T12" fmla="*/ 0 w 19"/>
                  <a:gd name="T1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45">
                    <a:moveTo>
                      <a:pt x="0" y="0"/>
                    </a:moveTo>
                    <a:lnTo>
                      <a:pt x="0" y="1"/>
                    </a:lnTo>
                    <a:lnTo>
                      <a:pt x="18" y="145"/>
                    </a:lnTo>
                    <a:lnTo>
                      <a:pt x="19" y="145"/>
                    </a:lnTo>
                    <a:lnTo>
                      <a:pt x="2" y="7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0" name="Freeform 3326"/>
              <p:cNvSpPr>
                <a:spLocks noEditPoints="1"/>
              </p:cNvSpPr>
              <p:nvPr/>
            </p:nvSpPr>
            <p:spPr bwMode="auto">
              <a:xfrm>
                <a:off x="5911" y="3640"/>
                <a:ext cx="122" cy="147"/>
              </a:xfrm>
              <a:custGeom>
                <a:avLst/>
                <a:gdLst>
                  <a:gd name="T0" fmla="*/ 121 w 122"/>
                  <a:gd name="T1" fmla="*/ 114 h 147"/>
                  <a:gd name="T2" fmla="*/ 113 w 122"/>
                  <a:gd name="T3" fmla="*/ 116 h 147"/>
                  <a:gd name="T4" fmla="*/ 20 w 122"/>
                  <a:gd name="T5" fmla="*/ 145 h 147"/>
                  <a:gd name="T6" fmla="*/ 19 w 122"/>
                  <a:gd name="T7" fmla="*/ 145 h 147"/>
                  <a:gd name="T8" fmla="*/ 19 w 122"/>
                  <a:gd name="T9" fmla="*/ 147 h 147"/>
                  <a:gd name="T10" fmla="*/ 122 w 122"/>
                  <a:gd name="T11" fmla="*/ 115 h 147"/>
                  <a:gd name="T12" fmla="*/ 121 w 122"/>
                  <a:gd name="T13" fmla="*/ 114 h 147"/>
                  <a:gd name="T14" fmla="*/ 0 w 122"/>
                  <a:gd name="T15" fmla="*/ 0 h 147"/>
                  <a:gd name="T16" fmla="*/ 1 w 122"/>
                  <a:gd name="T17" fmla="*/ 1 h 147"/>
                  <a:gd name="T18" fmla="*/ 1 w 122"/>
                  <a:gd name="T19" fmla="*/ 0 h 147"/>
                  <a:gd name="T20" fmla="*/ 0 w 122"/>
                  <a:gd name="T21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2" h="147">
                    <a:moveTo>
                      <a:pt x="121" y="114"/>
                    </a:moveTo>
                    <a:lnTo>
                      <a:pt x="113" y="116"/>
                    </a:lnTo>
                    <a:lnTo>
                      <a:pt x="20" y="145"/>
                    </a:lnTo>
                    <a:lnTo>
                      <a:pt x="19" y="145"/>
                    </a:lnTo>
                    <a:lnTo>
                      <a:pt x="19" y="147"/>
                    </a:lnTo>
                    <a:lnTo>
                      <a:pt x="122" y="115"/>
                    </a:lnTo>
                    <a:lnTo>
                      <a:pt x="121" y="114"/>
                    </a:lnTo>
                    <a:close/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1" name="Freeform 3327"/>
              <p:cNvSpPr>
                <a:spLocks noEditPoints="1"/>
              </p:cNvSpPr>
              <p:nvPr/>
            </p:nvSpPr>
            <p:spPr bwMode="auto">
              <a:xfrm>
                <a:off x="5911" y="3640"/>
                <a:ext cx="122" cy="147"/>
              </a:xfrm>
              <a:custGeom>
                <a:avLst/>
                <a:gdLst>
                  <a:gd name="T0" fmla="*/ 121 w 122"/>
                  <a:gd name="T1" fmla="*/ 114 h 147"/>
                  <a:gd name="T2" fmla="*/ 113 w 122"/>
                  <a:gd name="T3" fmla="*/ 116 h 147"/>
                  <a:gd name="T4" fmla="*/ 20 w 122"/>
                  <a:gd name="T5" fmla="*/ 145 h 147"/>
                  <a:gd name="T6" fmla="*/ 19 w 122"/>
                  <a:gd name="T7" fmla="*/ 145 h 147"/>
                  <a:gd name="T8" fmla="*/ 19 w 122"/>
                  <a:gd name="T9" fmla="*/ 147 h 147"/>
                  <a:gd name="T10" fmla="*/ 122 w 122"/>
                  <a:gd name="T11" fmla="*/ 115 h 147"/>
                  <a:gd name="T12" fmla="*/ 121 w 122"/>
                  <a:gd name="T13" fmla="*/ 114 h 147"/>
                  <a:gd name="T14" fmla="*/ 0 w 122"/>
                  <a:gd name="T15" fmla="*/ 0 h 147"/>
                  <a:gd name="T16" fmla="*/ 1 w 122"/>
                  <a:gd name="T17" fmla="*/ 1 h 147"/>
                  <a:gd name="T18" fmla="*/ 1 w 122"/>
                  <a:gd name="T19" fmla="*/ 0 h 147"/>
                  <a:gd name="T20" fmla="*/ 0 w 122"/>
                  <a:gd name="T21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2" h="147">
                    <a:moveTo>
                      <a:pt x="121" y="114"/>
                    </a:moveTo>
                    <a:lnTo>
                      <a:pt x="113" y="116"/>
                    </a:lnTo>
                    <a:lnTo>
                      <a:pt x="20" y="145"/>
                    </a:lnTo>
                    <a:lnTo>
                      <a:pt x="19" y="145"/>
                    </a:lnTo>
                    <a:lnTo>
                      <a:pt x="19" y="147"/>
                    </a:lnTo>
                    <a:lnTo>
                      <a:pt x="122" y="115"/>
                    </a:lnTo>
                    <a:lnTo>
                      <a:pt x="121" y="114"/>
                    </a:lnTo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2" name="Freeform 3328"/>
              <p:cNvSpPr/>
              <p:nvPr/>
            </p:nvSpPr>
            <p:spPr bwMode="auto">
              <a:xfrm>
                <a:off x="5911" y="3638"/>
                <a:ext cx="124" cy="117"/>
              </a:xfrm>
              <a:custGeom>
                <a:avLst/>
                <a:gdLst>
                  <a:gd name="T0" fmla="*/ 0 w 124"/>
                  <a:gd name="T1" fmla="*/ 0 h 117"/>
                  <a:gd name="T2" fmla="*/ 0 w 124"/>
                  <a:gd name="T3" fmla="*/ 0 h 117"/>
                  <a:gd name="T4" fmla="*/ 0 w 124"/>
                  <a:gd name="T5" fmla="*/ 2 h 117"/>
                  <a:gd name="T6" fmla="*/ 1 w 124"/>
                  <a:gd name="T7" fmla="*/ 2 h 117"/>
                  <a:gd name="T8" fmla="*/ 2 w 124"/>
                  <a:gd name="T9" fmla="*/ 4 h 117"/>
                  <a:gd name="T10" fmla="*/ 7 w 124"/>
                  <a:gd name="T11" fmla="*/ 7 h 117"/>
                  <a:gd name="T12" fmla="*/ 116 w 124"/>
                  <a:gd name="T13" fmla="*/ 111 h 117"/>
                  <a:gd name="T14" fmla="*/ 121 w 124"/>
                  <a:gd name="T15" fmla="*/ 116 h 117"/>
                  <a:gd name="T16" fmla="*/ 122 w 124"/>
                  <a:gd name="T17" fmla="*/ 117 h 117"/>
                  <a:gd name="T18" fmla="*/ 124 w 124"/>
                  <a:gd name="T19" fmla="*/ 117 h 117"/>
                  <a:gd name="T20" fmla="*/ 0 w 124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" h="117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7" y="7"/>
                    </a:lnTo>
                    <a:lnTo>
                      <a:pt x="116" y="111"/>
                    </a:lnTo>
                    <a:lnTo>
                      <a:pt x="121" y="116"/>
                    </a:lnTo>
                    <a:lnTo>
                      <a:pt x="122" y="117"/>
                    </a:lnTo>
                    <a:lnTo>
                      <a:pt x="124" y="1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3" name="Freeform 3329"/>
              <p:cNvSpPr/>
              <p:nvPr/>
            </p:nvSpPr>
            <p:spPr bwMode="auto">
              <a:xfrm>
                <a:off x="5911" y="3638"/>
                <a:ext cx="124" cy="117"/>
              </a:xfrm>
              <a:custGeom>
                <a:avLst/>
                <a:gdLst>
                  <a:gd name="T0" fmla="*/ 0 w 124"/>
                  <a:gd name="T1" fmla="*/ 0 h 117"/>
                  <a:gd name="T2" fmla="*/ 0 w 124"/>
                  <a:gd name="T3" fmla="*/ 0 h 117"/>
                  <a:gd name="T4" fmla="*/ 0 w 124"/>
                  <a:gd name="T5" fmla="*/ 2 h 117"/>
                  <a:gd name="T6" fmla="*/ 1 w 124"/>
                  <a:gd name="T7" fmla="*/ 2 h 117"/>
                  <a:gd name="T8" fmla="*/ 2 w 124"/>
                  <a:gd name="T9" fmla="*/ 4 h 117"/>
                  <a:gd name="T10" fmla="*/ 7 w 124"/>
                  <a:gd name="T11" fmla="*/ 7 h 117"/>
                  <a:gd name="T12" fmla="*/ 116 w 124"/>
                  <a:gd name="T13" fmla="*/ 111 h 117"/>
                  <a:gd name="T14" fmla="*/ 121 w 124"/>
                  <a:gd name="T15" fmla="*/ 116 h 117"/>
                  <a:gd name="T16" fmla="*/ 122 w 124"/>
                  <a:gd name="T17" fmla="*/ 117 h 117"/>
                  <a:gd name="T18" fmla="*/ 124 w 124"/>
                  <a:gd name="T19" fmla="*/ 117 h 117"/>
                  <a:gd name="T20" fmla="*/ 0 w 124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" h="117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7" y="7"/>
                    </a:lnTo>
                    <a:lnTo>
                      <a:pt x="116" y="111"/>
                    </a:lnTo>
                    <a:lnTo>
                      <a:pt x="121" y="116"/>
                    </a:lnTo>
                    <a:lnTo>
                      <a:pt x="122" y="117"/>
                    </a:lnTo>
                    <a:lnTo>
                      <a:pt x="124" y="1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4" name="Freeform 3330"/>
              <p:cNvSpPr/>
              <p:nvPr/>
            </p:nvSpPr>
            <p:spPr bwMode="auto">
              <a:xfrm>
                <a:off x="5881" y="3648"/>
                <a:ext cx="47" cy="141"/>
              </a:xfrm>
              <a:custGeom>
                <a:avLst/>
                <a:gdLst>
                  <a:gd name="T0" fmla="*/ 27 w 45"/>
                  <a:gd name="T1" fmla="*/ 0 h 134"/>
                  <a:gd name="T2" fmla="*/ 0 w 45"/>
                  <a:gd name="T3" fmla="*/ 66 h 134"/>
                  <a:gd name="T4" fmla="*/ 34 w 45"/>
                  <a:gd name="T5" fmla="*/ 134 h 134"/>
                  <a:gd name="T6" fmla="*/ 45 w 45"/>
                  <a:gd name="T7" fmla="*/ 131 h 134"/>
                  <a:gd name="T8" fmla="*/ 29 w 45"/>
                  <a:gd name="T9" fmla="*/ 0 h 134"/>
                  <a:gd name="T10" fmla="*/ 27 w 45"/>
                  <a:gd name="T11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134">
                    <a:moveTo>
                      <a:pt x="27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34" y="134"/>
                      <a:pt x="34" y="134"/>
                      <a:pt x="34" y="134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5" name="Freeform 3331"/>
              <p:cNvSpPr/>
              <p:nvPr/>
            </p:nvSpPr>
            <p:spPr bwMode="auto">
              <a:xfrm>
                <a:off x="5909" y="3644"/>
                <a:ext cx="2" cy="4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6" name="Freeform 3332"/>
              <p:cNvSpPr/>
              <p:nvPr/>
            </p:nvSpPr>
            <p:spPr bwMode="auto">
              <a:xfrm>
                <a:off x="5881" y="3641"/>
                <a:ext cx="49" cy="145"/>
              </a:xfrm>
              <a:custGeom>
                <a:avLst/>
                <a:gdLst>
                  <a:gd name="T0" fmla="*/ 31 w 49"/>
                  <a:gd name="T1" fmla="*/ 0 h 145"/>
                  <a:gd name="T2" fmla="*/ 0 w 49"/>
                  <a:gd name="T3" fmla="*/ 76 h 145"/>
                  <a:gd name="T4" fmla="*/ 0 w 49"/>
                  <a:gd name="T5" fmla="*/ 76 h 145"/>
                  <a:gd name="T6" fmla="*/ 28 w 49"/>
                  <a:gd name="T7" fmla="*/ 7 h 145"/>
                  <a:gd name="T8" fmla="*/ 29 w 49"/>
                  <a:gd name="T9" fmla="*/ 3 h 145"/>
                  <a:gd name="T10" fmla="*/ 30 w 49"/>
                  <a:gd name="T11" fmla="*/ 7 h 145"/>
                  <a:gd name="T12" fmla="*/ 47 w 49"/>
                  <a:gd name="T13" fmla="*/ 145 h 145"/>
                  <a:gd name="T14" fmla="*/ 49 w 49"/>
                  <a:gd name="T15" fmla="*/ 144 h 145"/>
                  <a:gd name="T16" fmla="*/ 31 w 49"/>
                  <a:gd name="T1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45">
                    <a:moveTo>
                      <a:pt x="31" y="0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28" y="7"/>
                    </a:lnTo>
                    <a:lnTo>
                      <a:pt x="29" y="3"/>
                    </a:lnTo>
                    <a:lnTo>
                      <a:pt x="30" y="7"/>
                    </a:lnTo>
                    <a:lnTo>
                      <a:pt x="47" y="145"/>
                    </a:lnTo>
                    <a:lnTo>
                      <a:pt x="49" y="14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7" name="Freeform 3333"/>
              <p:cNvSpPr/>
              <p:nvPr/>
            </p:nvSpPr>
            <p:spPr bwMode="auto">
              <a:xfrm>
                <a:off x="5881" y="3641"/>
                <a:ext cx="49" cy="145"/>
              </a:xfrm>
              <a:custGeom>
                <a:avLst/>
                <a:gdLst>
                  <a:gd name="T0" fmla="*/ 31 w 49"/>
                  <a:gd name="T1" fmla="*/ 0 h 145"/>
                  <a:gd name="T2" fmla="*/ 0 w 49"/>
                  <a:gd name="T3" fmla="*/ 76 h 145"/>
                  <a:gd name="T4" fmla="*/ 0 w 49"/>
                  <a:gd name="T5" fmla="*/ 76 h 145"/>
                  <a:gd name="T6" fmla="*/ 28 w 49"/>
                  <a:gd name="T7" fmla="*/ 7 h 145"/>
                  <a:gd name="T8" fmla="*/ 29 w 49"/>
                  <a:gd name="T9" fmla="*/ 3 h 145"/>
                  <a:gd name="T10" fmla="*/ 30 w 49"/>
                  <a:gd name="T11" fmla="*/ 7 h 145"/>
                  <a:gd name="T12" fmla="*/ 47 w 49"/>
                  <a:gd name="T13" fmla="*/ 145 h 145"/>
                  <a:gd name="T14" fmla="*/ 49 w 49"/>
                  <a:gd name="T15" fmla="*/ 144 h 145"/>
                  <a:gd name="T16" fmla="*/ 31 w 49"/>
                  <a:gd name="T1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45">
                    <a:moveTo>
                      <a:pt x="31" y="0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28" y="7"/>
                    </a:lnTo>
                    <a:lnTo>
                      <a:pt x="29" y="3"/>
                    </a:lnTo>
                    <a:lnTo>
                      <a:pt x="30" y="7"/>
                    </a:lnTo>
                    <a:lnTo>
                      <a:pt x="47" y="145"/>
                    </a:lnTo>
                    <a:lnTo>
                      <a:pt x="49" y="144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8" name="Freeform 3334"/>
              <p:cNvSpPr>
                <a:spLocks noEditPoints="1"/>
              </p:cNvSpPr>
              <p:nvPr/>
            </p:nvSpPr>
            <p:spPr bwMode="auto">
              <a:xfrm>
                <a:off x="5880" y="3639"/>
                <a:ext cx="50" cy="152"/>
              </a:xfrm>
              <a:custGeom>
                <a:avLst/>
                <a:gdLst>
                  <a:gd name="T0" fmla="*/ 50 w 50"/>
                  <a:gd name="T1" fmla="*/ 146 h 152"/>
                  <a:gd name="T2" fmla="*/ 48 w 50"/>
                  <a:gd name="T3" fmla="*/ 147 h 152"/>
                  <a:gd name="T4" fmla="*/ 37 w 50"/>
                  <a:gd name="T5" fmla="*/ 150 h 152"/>
                  <a:gd name="T6" fmla="*/ 38 w 50"/>
                  <a:gd name="T7" fmla="*/ 152 h 152"/>
                  <a:gd name="T8" fmla="*/ 50 w 50"/>
                  <a:gd name="T9" fmla="*/ 148 h 152"/>
                  <a:gd name="T10" fmla="*/ 50 w 50"/>
                  <a:gd name="T11" fmla="*/ 146 h 152"/>
                  <a:gd name="T12" fmla="*/ 31 w 50"/>
                  <a:gd name="T13" fmla="*/ 0 h 152"/>
                  <a:gd name="T14" fmla="*/ 0 w 50"/>
                  <a:gd name="T15" fmla="*/ 76 h 152"/>
                  <a:gd name="T16" fmla="*/ 1 w 50"/>
                  <a:gd name="T17" fmla="*/ 78 h 152"/>
                  <a:gd name="T18" fmla="*/ 32 w 50"/>
                  <a:gd name="T19" fmla="*/ 2 h 152"/>
                  <a:gd name="T20" fmla="*/ 31 w 50"/>
                  <a:gd name="T21" fmla="*/ 1 h 152"/>
                  <a:gd name="T22" fmla="*/ 31 w 50"/>
                  <a:gd name="T2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152">
                    <a:moveTo>
                      <a:pt x="50" y="146"/>
                    </a:moveTo>
                    <a:lnTo>
                      <a:pt x="48" y="147"/>
                    </a:lnTo>
                    <a:lnTo>
                      <a:pt x="37" y="150"/>
                    </a:lnTo>
                    <a:lnTo>
                      <a:pt x="38" y="152"/>
                    </a:lnTo>
                    <a:lnTo>
                      <a:pt x="50" y="148"/>
                    </a:lnTo>
                    <a:lnTo>
                      <a:pt x="50" y="146"/>
                    </a:lnTo>
                    <a:close/>
                    <a:moveTo>
                      <a:pt x="31" y="0"/>
                    </a:moveTo>
                    <a:lnTo>
                      <a:pt x="0" y="76"/>
                    </a:lnTo>
                    <a:lnTo>
                      <a:pt x="1" y="78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9" name="Freeform 3335"/>
              <p:cNvSpPr>
                <a:spLocks noEditPoints="1"/>
              </p:cNvSpPr>
              <p:nvPr/>
            </p:nvSpPr>
            <p:spPr bwMode="auto">
              <a:xfrm>
                <a:off x="5880" y="3639"/>
                <a:ext cx="50" cy="152"/>
              </a:xfrm>
              <a:custGeom>
                <a:avLst/>
                <a:gdLst>
                  <a:gd name="T0" fmla="*/ 50 w 50"/>
                  <a:gd name="T1" fmla="*/ 146 h 152"/>
                  <a:gd name="T2" fmla="*/ 48 w 50"/>
                  <a:gd name="T3" fmla="*/ 147 h 152"/>
                  <a:gd name="T4" fmla="*/ 37 w 50"/>
                  <a:gd name="T5" fmla="*/ 150 h 152"/>
                  <a:gd name="T6" fmla="*/ 38 w 50"/>
                  <a:gd name="T7" fmla="*/ 152 h 152"/>
                  <a:gd name="T8" fmla="*/ 50 w 50"/>
                  <a:gd name="T9" fmla="*/ 148 h 152"/>
                  <a:gd name="T10" fmla="*/ 50 w 50"/>
                  <a:gd name="T11" fmla="*/ 146 h 152"/>
                  <a:gd name="T12" fmla="*/ 31 w 50"/>
                  <a:gd name="T13" fmla="*/ 0 h 152"/>
                  <a:gd name="T14" fmla="*/ 0 w 50"/>
                  <a:gd name="T15" fmla="*/ 76 h 152"/>
                  <a:gd name="T16" fmla="*/ 1 w 50"/>
                  <a:gd name="T17" fmla="*/ 78 h 152"/>
                  <a:gd name="T18" fmla="*/ 32 w 50"/>
                  <a:gd name="T19" fmla="*/ 2 h 152"/>
                  <a:gd name="T20" fmla="*/ 31 w 50"/>
                  <a:gd name="T21" fmla="*/ 1 h 152"/>
                  <a:gd name="T22" fmla="*/ 31 w 50"/>
                  <a:gd name="T2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152">
                    <a:moveTo>
                      <a:pt x="50" y="146"/>
                    </a:moveTo>
                    <a:lnTo>
                      <a:pt x="48" y="147"/>
                    </a:lnTo>
                    <a:lnTo>
                      <a:pt x="37" y="150"/>
                    </a:lnTo>
                    <a:lnTo>
                      <a:pt x="38" y="152"/>
                    </a:lnTo>
                    <a:lnTo>
                      <a:pt x="50" y="148"/>
                    </a:lnTo>
                    <a:lnTo>
                      <a:pt x="50" y="146"/>
                    </a:lnTo>
                    <a:moveTo>
                      <a:pt x="31" y="0"/>
                    </a:moveTo>
                    <a:lnTo>
                      <a:pt x="0" y="76"/>
                    </a:lnTo>
                    <a:lnTo>
                      <a:pt x="1" y="78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0" name="Freeform 3336"/>
              <p:cNvSpPr/>
              <p:nvPr/>
            </p:nvSpPr>
            <p:spPr bwMode="auto">
              <a:xfrm>
                <a:off x="5911" y="3638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1" name="Freeform 3337"/>
              <p:cNvSpPr/>
              <p:nvPr/>
            </p:nvSpPr>
            <p:spPr bwMode="auto">
              <a:xfrm>
                <a:off x="5911" y="3638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2" name="Freeform 3338"/>
              <p:cNvSpPr/>
              <p:nvPr/>
            </p:nvSpPr>
            <p:spPr bwMode="auto">
              <a:xfrm>
                <a:off x="5880" y="3715"/>
                <a:ext cx="38" cy="76"/>
              </a:xfrm>
              <a:custGeom>
                <a:avLst/>
                <a:gdLst>
                  <a:gd name="T0" fmla="*/ 0 w 38"/>
                  <a:gd name="T1" fmla="*/ 0 h 76"/>
                  <a:gd name="T2" fmla="*/ 0 w 38"/>
                  <a:gd name="T3" fmla="*/ 2 h 76"/>
                  <a:gd name="T4" fmla="*/ 36 w 38"/>
                  <a:gd name="T5" fmla="*/ 76 h 76"/>
                  <a:gd name="T6" fmla="*/ 38 w 38"/>
                  <a:gd name="T7" fmla="*/ 76 h 76"/>
                  <a:gd name="T8" fmla="*/ 37 w 38"/>
                  <a:gd name="T9" fmla="*/ 74 h 76"/>
                  <a:gd name="T10" fmla="*/ 1 w 38"/>
                  <a:gd name="T11" fmla="*/ 2 h 76"/>
                  <a:gd name="T12" fmla="*/ 1 w 38"/>
                  <a:gd name="T13" fmla="*/ 2 h 76"/>
                  <a:gd name="T14" fmla="*/ 0 w 38"/>
                  <a:gd name="T1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76">
                    <a:moveTo>
                      <a:pt x="0" y="0"/>
                    </a:moveTo>
                    <a:lnTo>
                      <a:pt x="0" y="2"/>
                    </a:lnTo>
                    <a:lnTo>
                      <a:pt x="36" y="76"/>
                    </a:lnTo>
                    <a:lnTo>
                      <a:pt x="38" y="76"/>
                    </a:lnTo>
                    <a:lnTo>
                      <a:pt x="37" y="7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3" name="Freeform 3339"/>
              <p:cNvSpPr/>
              <p:nvPr/>
            </p:nvSpPr>
            <p:spPr bwMode="auto">
              <a:xfrm>
                <a:off x="5880" y="3715"/>
                <a:ext cx="38" cy="76"/>
              </a:xfrm>
              <a:custGeom>
                <a:avLst/>
                <a:gdLst>
                  <a:gd name="T0" fmla="*/ 0 w 38"/>
                  <a:gd name="T1" fmla="*/ 0 h 76"/>
                  <a:gd name="T2" fmla="*/ 0 w 38"/>
                  <a:gd name="T3" fmla="*/ 2 h 76"/>
                  <a:gd name="T4" fmla="*/ 36 w 38"/>
                  <a:gd name="T5" fmla="*/ 76 h 76"/>
                  <a:gd name="T6" fmla="*/ 38 w 38"/>
                  <a:gd name="T7" fmla="*/ 76 h 76"/>
                  <a:gd name="T8" fmla="*/ 37 w 38"/>
                  <a:gd name="T9" fmla="*/ 74 h 76"/>
                  <a:gd name="T10" fmla="*/ 1 w 38"/>
                  <a:gd name="T11" fmla="*/ 2 h 76"/>
                  <a:gd name="T12" fmla="*/ 1 w 38"/>
                  <a:gd name="T13" fmla="*/ 2 h 76"/>
                  <a:gd name="T14" fmla="*/ 0 w 38"/>
                  <a:gd name="T1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76">
                    <a:moveTo>
                      <a:pt x="0" y="0"/>
                    </a:moveTo>
                    <a:lnTo>
                      <a:pt x="0" y="2"/>
                    </a:lnTo>
                    <a:lnTo>
                      <a:pt x="36" y="76"/>
                    </a:lnTo>
                    <a:lnTo>
                      <a:pt x="38" y="76"/>
                    </a:lnTo>
                    <a:lnTo>
                      <a:pt x="37" y="7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4" name="Freeform 3340"/>
              <p:cNvSpPr/>
              <p:nvPr/>
            </p:nvSpPr>
            <p:spPr bwMode="auto">
              <a:xfrm>
                <a:off x="5845" y="3781"/>
                <a:ext cx="32" cy="29"/>
              </a:xfrm>
              <a:custGeom>
                <a:avLst/>
                <a:gdLst>
                  <a:gd name="T0" fmla="*/ 10 w 31"/>
                  <a:gd name="T1" fmla="*/ 0 h 28"/>
                  <a:gd name="T2" fmla="*/ 0 w 31"/>
                  <a:gd name="T3" fmla="*/ 25 h 28"/>
                  <a:gd name="T4" fmla="*/ 2 w 31"/>
                  <a:gd name="T5" fmla="*/ 28 h 28"/>
                  <a:gd name="T6" fmla="*/ 31 w 31"/>
                  <a:gd name="T7" fmla="*/ 20 h 28"/>
                  <a:gd name="T8" fmla="*/ 30 w 31"/>
                  <a:gd name="T9" fmla="*/ 16 h 28"/>
                  <a:gd name="T10" fmla="*/ 30 w 31"/>
                  <a:gd name="T11" fmla="*/ 13 h 28"/>
                  <a:gd name="T12" fmla="*/ 10 w 31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8">
                    <a:moveTo>
                      <a:pt x="10" y="0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1" y="26"/>
                      <a:pt x="2" y="27"/>
                      <a:pt x="2" y="28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18"/>
                      <a:pt x="30" y="17"/>
                      <a:pt x="30" y="16"/>
                    </a:cubicBezTo>
                    <a:cubicBezTo>
                      <a:pt x="30" y="15"/>
                      <a:pt x="30" y="14"/>
                      <a:pt x="30" y="13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5" name="Freeform 3341"/>
              <p:cNvSpPr/>
              <p:nvPr/>
            </p:nvSpPr>
            <p:spPr bwMode="auto">
              <a:xfrm>
                <a:off x="5876" y="3794"/>
                <a:ext cx="8" cy="8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3 h 7"/>
                  <a:gd name="T4" fmla="*/ 1 w 7"/>
                  <a:gd name="T5" fmla="*/ 7 h 7"/>
                  <a:gd name="T6" fmla="*/ 7 w 7"/>
                  <a:gd name="T7" fmla="*/ 5 h 7"/>
                  <a:gd name="T8" fmla="*/ 0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0" y="5"/>
                      <a:pt x="1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6" name="Freeform 3342"/>
              <p:cNvSpPr/>
              <p:nvPr/>
            </p:nvSpPr>
            <p:spPr bwMode="auto">
              <a:xfrm>
                <a:off x="5843" y="3807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7" name="Freeform 3343"/>
              <p:cNvSpPr/>
              <p:nvPr/>
            </p:nvSpPr>
            <p:spPr bwMode="auto">
              <a:xfrm>
                <a:off x="5843" y="3781"/>
                <a:ext cx="12" cy="31"/>
              </a:xfrm>
              <a:custGeom>
                <a:avLst/>
                <a:gdLst>
                  <a:gd name="T0" fmla="*/ 12 w 12"/>
                  <a:gd name="T1" fmla="*/ 0 h 31"/>
                  <a:gd name="T2" fmla="*/ 0 w 12"/>
                  <a:gd name="T3" fmla="*/ 31 h 31"/>
                  <a:gd name="T4" fmla="*/ 2 w 12"/>
                  <a:gd name="T5" fmla="*/ 26 h 31"/>
                  <a:gd name="T6" fmla="*/ 12 w 12"/>
                  <a:gd name="T7" fmla="*/ 0 h 31"/>
                  <a:gd name="T8" fmla="*/ 12 w 1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lnTo>
                      <a:pt x="0" y="31"/>
                    </a:lnTo>
                    <a:lnTo>
                      <a:pt x="2" y="2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8" name="Freeform 3344"/>
              <p:cNvSpPr/>
              <p:nvPr/>
            </p:nvSpPr>
            <p:spPr bwMode="auto">
              <a:xfrm>
                <a:off x="5843" y="3781"/>
                <a:ext cx="12" cy="31"/>
              </a:xfrm>
              <a:custGeom>
                <a:avLst/>
                <a:gdLst>
                  <a:gd name="T0" fmla="*/ 12 w 12"/>
                  <a:gd name="T1" fmla="*/ 0 h 31"/>
                  <a:gd name="T2" fmla="*/ 0 w 12"/>
                  <a:gd name="T3" fmla="*/ 31 h 31"/>
                  <a:gd name="T4" fmla="*/ 2 w 12"/>
                  <a:gd name="T5" fmla="*/ 26 h 31"/>
                  <a:gd name="T6" fmla="*/ 12 w 12"/>
                  <a:gd name="T7" fmla="*/ 0 h 31"/>
                  <a:gd name="T8" fmla="*/ 12 w 1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lnTo>
                      <a:pt x="0" y="31"/>
                    </a:lnTo>
                    <a:lnTo>
                      <a:pt x="2" y="26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9" name="Freeform 3345"/>
              <p:cNvSpPr/>
              <p:nvPr/>
            </p:nvSpPr>
            <p:spPr bwMode="auto">
              <a:xfrm>
                <a:off x="5840" y="3780"/>
                <a:ext cx="46" cy="34"/>
              </a:xfrm>
              <a:custGeom>
                <a:avLst/>
                <a:gdLst>
                  <a:gd name="T0" fmla="*/ 13 w 43"/>
                  <a:gd name="T1" fmla="*/ 0 h 33"/>
                  <a:gd name="T2" fmla="*/ 0 w 43"/>
                  <a:gd name="T3" fmla="*/ 32 h 33"/>
                  <a:gd name="T4" fmla="*/ 0 w 43"/>
                  <a:gd name="T5" fmla="*/ 32 h 33"/>
                  <a:gd name="T6" fmla="*/ 0 w 43"/>
                  <a:gd name="T7" fmla="*/ 33 h 33"/>
                  <a:gd name="T8" fmla="*/ 43 w 43"/>
                  <a:gd name="T9" fmla="*/ 20 h 33"/>
                  <a:gd name="T10" fmla="*/ 41 w 43"/>
                  <a:gd name="T11" fmla="*/ 19 h 33"/>
                  <a:gd name="T12" fmla="*/ 35 w 43"/>
                  <a:gd name="T13" fmla="*/ 21 h 33"/>
                  <a:gd name="T14" fmla="*/ 6 w 43"/>
                  <a:gd name="T15" fmla="*/ 29 h 33"/>
                  <a:gd name="T16" fmla="*/ 2 w 43"/>
                  <a:gd name="T17" fmla="*/ 31 h 33"/>
                  <a:gd name="T18" fmla="*/ 14 w 43"/>
                  <a:gd name="T19" fmla="*/ 1 h 33"/>
                  <a:gd name="T20" fmla="*/ 13 w 43"/>
                  <a:gd name="T2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33">
                    <a:moveTo>
                      <a:pt x="13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0" name="Freeform 3346"/>
              <p:cNvSpPr/>
              <p:nvPr/>
            </p:nvSpPr>
            <p:spPr bwMode="auto">
              <a:xfrm>
                <a:off x="5839" y="381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1" name="Freeform 3347"/>
              <p:cNvSpPr/>
              <p:nvPr/>
            </p:nvSpPr>
            <p:spPr bwMode="auto">
              <a:xfrm>
                <a:off x="5854" y="3777"/>
                <a:ext cx="34" cy="24"/>
              </a:xfrm>
              <a:custGeom>
                <a:avLst/>
                <a:gdLst>
                  <a:gd name="T0" fmla="*/ 0 w 34"/>
                  <a:gd name="T1" fmla="*/ 0 h 24"/>
                  <a:gd name="T2" fmla="*/ 0 w 34"/>
                  <a:gd name="T3" fmla="*/ 3 h 24"/>
                  <a:gd name="T4" fmla="*/ 1 w 34"/>
                  <a:gd name="T5" fmla="*/ 4 h 24"/>
                  <a:gd name="T6" fmla="*/ 1 w 34"/>
                  <a:gd name="T7" fmla="*/ 4 h 24"/>
                  <a:gd name="T8" fmla="*/ 22 w 34"/>
                  <a:gd name="T9" fmla="*/ 17 h 24"/>
                  <a:gd name="T10" fmla="*/ 30 w 34"/>
                  <a:gd name="T11" fmla="*/ 23 h 24"/>
                  <a:gd name="T12" fmla="*/ 32 w 34"/>
                  <a:gd name="T13" fmla="*/ 24 h 24"/>
                  <a:gd name="T14" fmla="*/ 34 w 34"/>
                  <a:gd name="T15" fmla="*/ 23 h 24"/>
                  <a:gd name="T16" fmla="*/ 0 w 34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24">
                    <a:moveTo>
                      <a:pt x="0" y="0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2" y="17"/>
                    </a:lnTo>
                    <a:lnTo>
                      <a:pt x="30" y="23"/>
                    </a:lnTo>
                    <a:lnTo>
                      <a:pt x="32" y="24"/>
                    </a:lnTo>
                    <a:lnTo>
                      <a:pt x="34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2" name="Freeform 3348"/>
              <p:cNvSpPr/>
              <p:nvPr/>
            </p:nvSpPr>
            <p:spPr bwMode="auto">
              <a:xfrm>
                <a:off x="5854" y="3777"/>
                <a:ext cx="34" cy="24"/>
              </a:xfrm>
              <a:custGeom>
                <a:avLst/>
                <a:gdLst>
                  <a:gd name="T0" fmla="*/ 0 w 34"/>
                  <a:gd name="T1" fmla="*/ 0 h 24"/>
                  <a:gd name="T2" fmla="*/ 0 w 34"/>
                  <a:gd name="T3" fmla="*/ 3 h 24"/>
                  <a:gd name="T4" fmla="*/ 1 w 34"/>
                  <a:gd name="T5" fmla="*/ 4 h 24"/>
                  <a:gd name="T6" fmla="*/ 1 w 34"/>
                  <a:gd name="T7" fmla="*/ 4 h 24"/>
                  <a:gd name="T8" fmla="*/ 22 w 34"/>
                  <a:gd name="T9" fmla="*/ 17 h 24"/>
                  <a:gd name="T10" fmla="*/ 30 w 34"/>
                  <a:gd name="T11" fmla="*/ 23 h 24"/>
                  <a:gd name="T12" fmla="*/ 32 w 34"/>
                  <a:gd name="T13" fmla="*/ 24 h 24"/>
                  <a:gd name="T14" fmla="*/ 34 w 34"/>
                  <a:gd name="T15" fmla="*/ 23 h 24"/>
                  <a:gd name="T16" fmla="*/ 0 w 34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24">
                    <a:moveTo>
                      <a:pt x="0" y="0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2" y="17"/>
                    </a:lnTo>
                    <a:lnTo>
                      <a:pt x="30" y="23"/>
                    </a:lnTo>
                    <a:lnTo>
                      <a:pt x="32" y="24"/>
                    </a:lnTo>
                    <a:lnTo>
                      <a:pt x="34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3" name="Freeform 3349"/>
              <p:cNvSpPr>
                <a:spLocks noEditPoints="1"/>
              </p:cNvSpPr>
              <p:nvPr/>
            </p:nvSpPr>
            <p:spPr bwMode="auto">
              <a:xfrm>
                <a:off x="6040" y="3602"/>
                <a:ext cx="112" cy="147"/>
              </a:xfrm>
              <a:custGeom>
                <a:avLst/>
                <a:gdLst>
                  <a:gd name="T0" fmla="*/ 27 w 106"/>
                  <a:gd name="T1" fmla="*/ 62 h 139"/>
                  <a:gd name="T2" fmla="*/ 0 w 106"/>
                  <a:gd name="T3" fmla="*/ 136 h 139"/>
                  <a:gd name="T4" fmla="*/ 3 w 106"/>
                  <a:gd name="T5" fmla="*/ 139 h 139"/>
                  <a:gd name="T6" fmla="*/ 86 w 106"/>
                  <a:gd name="T7" fmla="*/ 98 h 139"/>
                  <a:gd name="T8" fmla="*/ 98 w 106"/>
                  <a:gd name="T9" fmla="*/ 74 h 139"/>
                  <a:gd name="T10" fmla="*/ 27 w 106"/>
                  <a:gd name="T11" fmla="*/ 62 h 139"/>
                  <a:gd name="T12" fmla="*/ 49 w 106"/>
                  <a:gd name="T13" fmla="*/ 0 h 139"/>
                  <a:gd name="T14" fmla="*/ 28 w 106"/>
                  <a:gd name="T15" fmla="*/ 59 h 139"/>
                  <a:gd name="T16" fmla="*/ 99 w 106"/>
                  <a:gd name="T17" fmla="*/ 71 h 139"/>
                  <a:gd name="T18" fmla="*/ 106 w 106"/>
                  <a:gd name="T19" fmla="*/ 57 h 139"/>
                  <a:gd name="T20" fmla="*/ 49 w 106"/>
                  <a:gd name="T21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139">
                    <a:moveTo>
                      <a:pt x="27" y="62"/>
                    </a:moveTo>
                    <a:cubicBezTo>
                      <a:pt x="0" y="136"/>
                      <a:pt x="0" y="136"/>
                      <a:pt x="0" y="136"/>
                    </a:cubicBezTo>
                    <a:cubicBezTo>
                      <a:pt x="1" y="137"/>
                      <a:pt x="2" y="138"/>
                      <a:pt x="3" y="139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27" y="62"/>
                      <a:pt x="27" y="62"/>
                      <a:pt x="27" y="62"/>
                    </a:cubicBezTo>
                    <a:moveTo>
                      <a:pt x="49" y="0"/>
                    </a:moveTo>
                    <a:cubicBezTo>
                      <a:pt x="28" y="59"/>
                      <a:pt x="28" y="59"/>
                      <a:pt x="28" y="59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49" y="0"/>
                      <a:pt x="49" y="0"/>
                      <a:pt x="4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4" name="Freeform 3350"/>
              <p:cNvSpPr/>
              <p:nvPr/>
            </p:nvSpPr>
            <p:spPr bwMode="auto">
              <a:xfrm>
                <a:off x="6038" y="374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6 h 6"/>
                  <a:gd name="T4" fmla="*/ 5 w 5"/>
                  <a:gd name="T5" fmla="*/ 3 h 6"/>
                  <a:gd name="T6" fmla="*/ 2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5" name="Freeform 3351"/>
              <p:cNvSpPr>
                <a:spLocks noEditPoints="1"/>
              </p:cNvSpPr>
              <p:nvPr/>
            </p:nvSpPr>
            <p:spPr bwMode="auto">
              <a:xfrm>
                <a:off x="6131" y="3662"/>
                <a:ext cx="22" cy="44"/>
              </a:xfrm>
              <a:custGeom>
                <a:avLst/>
                <a:gdLst>
                  <a:gd name="T0" fmla="*/ 13 w 22"/>
                  <a:gd name="T1" fmla="*/ 18 h 44"/>
                  <a:gd name="T2" fmla="*/ 0 w 22"/>
                  <a:gd name="T3" fmla="*/ 44 h 44"/>
                  <a:gd name="T4" fmla="*/ 3 w 22"/>
                  <a:gd name="T5" fmla="*/ 43 h 44"/>
                  <a:gd name="T6" fmla="*/ 15 w 22"/>
                  <a:gd name="T7" fmla="*/ 18 h 44"/>
                  <a:gd name="T8" fmla="*/ 13 w 22"/>
                  <a:gd name="T9" fmla="*/ 18 h 44"/>
                  <a:gd name="T10" fmla="*/ 21 w 22"/>
                  <a:gd name="T11" fmla="*/ 0 h 44"/>
                  <a:gd name="T12" fmla="*/ 14 w 22"/>
                  <a:gd name="T13" fmla="*/ 15 h 44"/>
                  <a:gd name="T14" fmla="*/ 16 w 22"/>
                  <a:gd name="T15" fmla="*/ 16 h 44"/>
                  <a:gd name="T16" fmla="*/ 22 w 22"/>
                  <a:gd name="T17" fmla="*/ 1 h 44"/>
                  <a:gd name="T18" fmla="*/ 21 w 22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44">
                    <a:moveTo>
                      <a:pt x="13" y="18"/>
                    </a:moveTo>
                    <a:lnTo>
                      <a:pt x="0" y="44"/>
                    </a:lnTo>
                    <a:lnTo>
                      <a:pt x="3" y="43"/>
                    </a:lnTo>
                    <a:lnTo>
                      <a:pt x="15" y="18"/>
                    </a:lnTo>
                    <a:lnTo>
                      <a:pt x="13" y="18"/>
                    </a:lnTo>
                    <a:close/>
                    <a:moveTo>
                      <a:pt x="21" y="0"/>
                    </a:moveTo>
                    <a:lnTo>
                      <a:pt x="14" y="15"/>
                    </a:lnTo>
                    <a:lnTo>
                      <a:pt x="16" y="16"/>
                    </a:lnTo>
                    <a:lnTo>
                      <a:pt x="22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6" name="Freeform 3352"/>
              <p:cNvSpPr>
                <a:spLocks noEditPoints="1"/>
              </p:cNvSpPr>
              <p:nvPr/>
            </p:nvSpPr>
            <p:spPr bwMode="auto">
              <a:xfrm>
                <a:off x="6131" y="3662"/>
                <a:ext cx="22" cy="44"/>
              </a:xfrm>
              <a:custGeom>
                <a:avLst/>
                <a:gdLst>
                  <a:gd name="T0" fmla="*/ 13 w 22"/>
                  <a:gd name="T1" fmla="*/ 18 h 44"/>
                  <a:gd name="T2" fmla="*/ 0 w 22"/>
                  <a:gd name="T3" fmla="*/ 44 h 44"/>
                  <a:gd name="T4" fmla="*/ 3 w 22"/>
                  <a:gd name="T5" fmla="*/ 43 h 44"/>
                  <a:gd name="T6" fmla="*/ 15 w 22"/>
                  <a:gd name="T7" fmla="*/ 18 h 44"/>
                  <a:gd name="T8" fmla="*/ 13 w 22"/>
                  <a:gd name="T9" fmla="*/ 18 h 44"/>
                  <a:gd name="T10" fmla="*/ 21 w 22"/>
                  <a:gd name="T11" fmla="*/ 0 h 44"/>
                  <a:gd name="T12" fmla="*/ 14 w 22"/>
                  <a:gd name="T13" fmla="*/ 15 h 44"/>
                  <a:gd name="T14" fmla="*/ 16 w 22"/>
                  <a:gd name="T15" fmla="*/ 16 h 44"/>
                  <a:gd name="T16" fmla="*/ 22 w 22"/>
                  <a:gd name="T17" fmla="*/ 1 h 44"/>
                  <a:gd name="T18" fmla="*/ 21 w 22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44">
                    <a:moveTo>
                      <a:pt x="13" y="18"/>
                    </a:moveTo>
                    <a:lnTo>
                      <a:pt x="0" y="44"/>
                    </a:lnTo>
                    <a:lnTo>
                      <a:pt x="3" y="43"/>
                    </a:lnTo>
                    <a:lnTo>
                      <a:pt x="15" y="18"/>
                    </a:lnTo>
                    <a:lnTo>
                      <a:pt x="13" y="18"/>
                    </a:lnTo>
                    <a:moveTo>
                      <a:pt x="21" y="0"/>
                    </a:moveTo>
                    <a:lnTo>
                      <a:pt x="14" y="15"/>
                    </a:lnTo>
                    <a:lnTo>
                      <a:pt x="16" y="16"/>
                    </a:lnTo>
                    <a:lnTo>
                      <a:pt x="22" y="1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7" name="Freeform 3353"/>
              <p:cNvSpPr>
                <a:spLocks noEditPoints="1"/>
              </p:cNvSpPr>
              <p:nvPr/>
            </p:nvSpPr>
            <p:spPr bwMode="auto">
              <a:xfrm>
                <a:off x="6036" y="3601"/>
                <a:ext cx="98" cy="153"/>
              </a:xfrm>
              <a:custGeom>
                <a:avLst/>
                <a:gdLst>
                  <a:gd name="T0" fmla="*/ 31 w 98"/>
                  <a:gd name="T1" fmla="*/ 66 h 153"/>
                  <a:gd name="T2" fmla="*/ 0 w 98"/>
                  <a:gd name="T3" fmla="*/ 152 h 153"/>
                  <a:gd name="T4" fmla="*/ 0 w 98"/>
                  <a:gd name="T5" fmla="*/ 153 h 153"/>
                  <a:gd name="T6" fmla="*/ 96 w 98"/>
                  <a:gd name="T7" fmla="*/ 106 h 153"/>
                  <a:gd name="T8" fmla="*/ 97 w 98"/>
                  <a:gd name="T9" fmla="*/ 106 h 153"/>
                  <a:gd name="T10" fmla="*/ 98 w 98"/>
                  <a:gd name="T11" fmla="*/ 104 h 153"/>
                  <a:gd name="T12" fmla="*/ 95 w 98"/>
                  <a:gd name="T13" fmla="*/ 105 h 153"/>
                  <a:gd name="T14" fmla="*/ 7 w 98"/>
                  <a:gd name="T15" fmla="*/ 148 h 153"/>
                  <a:gd name="T16" fmla="*/ 2 w 98"/>
                  <a:gd name="T17" fmla="*/ 151 h 153"/>
                  <a:gd name="T18" fmla="*/ 4 w 98"/>
                  <a:gd name="T19" fmla="*/ 145 h 153"/>
                  <a:gd name="T20" fmla="*/ 33 w 98"/>
                  <a:gd name="T21" fmla="*/ 67 h 153"/>
                  <a:gd name="T22" fmla="*/ 31 w 98"/>
                  <a:gd name="T23" fmla="*/ 66 h 153"/>
                  <a:gd name="T24" fmla="*/ 55 w 98"/>
                  <a:gd name="T25" fmla="*/ 0 h 153"/>
                  <a:gd name="T26" fmla="*/ 32 w 98"/>
                  <a:gd name="T27" fmla="*/ 62 h 153"/>
                  <a:gd name="T28" fmla="*/ 34 w 98"/>
                  <a:gd name="T29" fmla="*/ 63 h 153"/>
                  <a:gd name="T30" fmla="*/ 56 w 98"/>
                  <a:gd name="T31" fmla="*/ 1 h 153"/>
                  <a:gd name="T32" fmla="*/ 55 w 98"/>
                  <a:gd name="T3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8" h="153">
                    <a:moveTo>
                      <a:pt x="31" y="66"/>
                    </a:moveTo>
                    <a:lnTo>
                      <a:pt x="0" y="152"/>
                    </a:lnTo>
                    <a:lnTo>
                      <a:pt x="0" y="153"/>
                    </a:lnTo>
                    <a:lnTo>
                      <a:pt x="96" y="106"/>
                    </a:lnTo>
                    <a:lnTo>
                      <a:pt x="97" y="106"/>
                    </a:lnTo>
                    <a:lnTo>
                      <a:pt x="98" y="104"/>
                    </a:lnTo>
                    <a:lnTo>
                      <a:pt x="95" y="105"/>
                    </a:lnTo>
                    <a:lnTo>
                      <a:pt x="7" y="148"/>
                    </a:lnTo>
                    <a:lnTo>
                      <a:pt x="2" y="151"/>
                    </a:lnTo>
                    <a:lnTo>
                      <a:pt x="4" y="145"/>
                    </a:lnTo>
                    <a:lnTo>
                      <a:pt x="33" y="67"/>
                    </a:lnTo>
                    <a:lnTo>
                      <a:pt x="31" y="66"/>
                    </a:lnTo>
                    <a:close/>
                    <a:moveTo>
                      <a:pt x="55" y="0"/>
                    </a:moveTo>
                    <a:lnTo>
                      <a:pt x="32" y="62"/>
                    </a:lnTo>
                    <a:lnTo>
                      <a:pt x="34" y="63"/>
                    </a:lnTo>
                    <a:lnTo>
                      <a:pt x="56" y="1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8" name="Freeform 3354"/>
              <p:cNvSpPr>
                <a:spLocks noEditPoints="1"/>
              </p:cNvSpPr>
              <p:nvPr/>
            </p:nvSpPr>
            <p:spPr bwMode="auto">
              <a:xfrm>
                <a:off x="6036" y="3601"/>
                <a:ext cx="98" cy="153"/>
              </a:xfrm>
              <a:custGeom>
                <a:avLst/>
                <a:gdLst>
                  <a:gd name="T0" fmla="*/ 31 w 98"/>
                  <a:gd name="T1" fmla="*/ 66 h 153"/>
                  <a:gd name="T2" fmla="*/ 0 w 98"/>
                  <a:gd name="T3" fmla="*/ 152 h 153"/>
                  <a:gd name="T4" fmla="*/ 0 w 98"/>
                  <a:gd name="T5" fmla="*/ 153 h 153"/>
                  <a:gd name="T6" fmla="*/ 96 w 98"/>
                  <a:gd name="T7" fmla="*/ 106 h 153"/>
                  <a:gd name="T8" fmla="*/ 97 w 98"/>
                  <a:gd name="T9" fmla="*/ 106 h 153"/>
                  <a:gd name="T10" fmla="*/ 98 w 98"/>
                  <a:gd name="T11" fmla="*/ 104 h 153"/>
                  <a:gd name="T12" fmla="*/ 95 w 98"/>
                  <a:gd name="T13" fmla="*/ 105 h 153"/>
                  <a:gd name="T14" fmla="*/ 7 w 98"/>
                  <a:gd name="T15" fmla="*/ 148 h 153"/>
                  <a:gd name="T16" fmla="*/ 2 w 98"/>
                  <a:gd name="T17" fmla="*/ 151 h 153"/>
                  <a:gd name="T18" fmla="*/ 4 w 98"/>
                  <a:gd name="T19" fmla="*/ 145 h 153"/>
                  <a:gd name="T20" fmla="*/ 33 w 98"/>
                  <a:gd name="T21" fmla="*/ 67 h 153"/>
                  <a:gd name="T22" fmla="*/ 31 w 98"/>
                  <a:gd name="T23" fmla="*/ 66 h 153"/>
                  <a:gd name="T24" fmla="*/ 55 w 98"/>
                  <a:gd name="T25" fmla="*/ 0 h 153"/>
                  <a:gd name="T26" fmla="*/ 32 w 98"/>
                  <a:gd name="T27" fmla="*/ 62 h 153"/>
                  <a:gd name="T28" fmla="*/ 34 w 98"/>
                  <a:gd name="T29" fmla="*/ 63 h 153"/>
                  <a:gd name="T30" fmla="*/ 56 w 98"/>
                  <a:gd name="T31" fmla="*/ 1 h 153"/>
                  <a:gd name="T32" fmla="*/ 55 w 98"/>
                  <a:gd name="T3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8" h="153">
                    <a:moveTo>
                      <a:pt x="31" y="66"/>
                    </a:moveTo>
                    <a:lnTo>
                      <a:pt x="0" y="152"/>
                    </a:lnTo>
                    <a:lnTo>
                      <a:pt x="0" y="153"/>
                    </a:lnTo>
                    <a:lnTo>
                      <a:pt x="96" y="106"/>
                    </a:lnTo>
                    <a:lnTo>
                      <a:pt x="97" y="106"/>
                    </a:lnTo>
                    <a:lnTo>
                      <a:pt x="98" y="104"/>
                    </a:lnTo>
                    <a:lnTo>
                      <a:pt x="95" y="105"/>
                    </a:lnTo>
                    <a:lnTo>
                      <a:pt x="7" y="148"/>
                    </a:lnTo>
                    <a:lnTo>
                      <a:pt x="2" y="151"/>
                    </a:lnTo>
                    <a:lnTo>
                      <a:pt x="4" y="145"/>
                    </a:lnTo>
                    <a:lnTo>
                      <a:pt x="33" y="67"/>
                    </a:lnTo>
                    <a:lnTo>
                      <a:pt x="31" y="66"/>
                    </a:lnTo>
                    <a:moveTo>
                      <a:pt x="55" y="0"/>
                    </a:moveTo>
                    <a:lnTo>
                      <a:pt x="32" y="62"/>
                    </a:lnTo>
                    <a:lnTo>
                      <a:pt x="34" y="63"/>
                    </a:lnTo>
                    <a:lnTo>
                      <a:pt x="56" y="1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9" name="Freeform 3355"/>
              <p:cNvSpPr/>
              <p:nvPr/>
            </p:nvSpPr>
            <p:spPr bwMode="auto">
              <a:xfrm>
                <a:off x="6067" y="3663"/>
                <a:ext cx="80" cy="17"/>
              </a:xfrm>
              <a:custGeom>
                <a:avLst/>
                <a:gdLst>
                  <a:gd name="T0" fmla="*/ 1 w 80"/>
                  <a:gd name="T1" fmla="*/ 0 h 17"/>
                  <a:gd name="T2" fmla="*/ 0 w 80"/>
                  <a:gd name="T3" fmla="*/ 4 h 17"/>
                  <a:gd name="T4" fmla="*/ 2 w 80"/>
                  <a:gd name="T5" fmla="*/ 5 h 17"/>
                  <a:gd name="T6" fmla="*/ 77 w 80"/>
                  <a:gd name="T7" fmla="*/ 17 h 17"/>
                  <a:gd name="T8" fmla="*/ 79 w 80"/>
                  <a:gd name="T9" fmla="*/ 17 h 17"/>
                  <a:gd name="T10" fmla="*/ 80 w 80"/>
                  <a:gd name="T11" fmla="*/ 15 h 17"/>
                  <a:gd name="T12" fmla="*/ 78 w 80"/>
                  <a:gd name="T13" fmla="*/ 14 h 17"/>
                  <a:gd name="T14" fmla="*/ 3 w 80"/>
                  <a:gd name="T15" fmla="*/ 1 h 17"/>
                  <a:gd name="T16" fmla="*/ 1 w 80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17">
                    <a:moveTo>
                      <a:pt x="1" y="0"/>
                    </a:moveTo>
                    <a:lnTo>
                      <a:pt x="0" y="4"/>
                    </a:lnTo>
                    <a:lnTo>
                      <a:pt x="2" y="5"/>
                    </a:lnTo>
                    <a:lnTo>
                      <a:pt x="77" y="17"/>
                    </a:lnTo>
                    <a:lnTo>
                      <a:pt x="79" y="17"/>
                    </a:lnTo>
                    <a:lnTo>
                      <a:pt x="80" y="15"/>
                    </a:lnTo>
                    <a:lnTo>
                      <a:pt x="78" y="14"/>
                    </a:lnTo>
                    <a:lnTo>
                      <a:pt x="3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0" name="Freeform 3356"/>
              <p:cNvSpPr/>
              <p:nvPr/>
            </p:nvSpPr>
            <p:spPr bwMode="auto">
              <a:xfrm>
                <a:off x="6067" y="3663"/>
                <a:ext cx="80" cy="17"/>
              </a:xfrm>
              <a:custGeom>
                <a:avLst/>
                <a:gdLst>
                  <a:gd name="T0" fmla="*/ 1 w 80"/>
                  <a:gd name="T1" fmla="*/ 0 h 17"/>
                  <a:gd name="T2" fmla="*/ 0 w 80"/>
                  <a:gd name="T3" fmla="*/ 4 h 17"/>
                  <a:gd name="T4" fmla="*/ 2 w 80"/>
                  <a:gd name="T5" fmla="*/ 5 h 17"/>
                  <a:gd name="T6" fmla="*/ 77 w 80"/>
                  <a:gd name="T7" fmla="*/ 17 h 17"/>
                  <a:gd name="T8" fmla="*/ 79 w 80"/>
                  <a:gd name="T9" fmla="*/ 17 h 17"/>
                  <a:gd name="T10" fmla="*/ 80 w 80"/>
                  <a:gd name="T11" fmla="*/ 15 h 17"/>
                  <a:gd name="T12" fmla="*/ 78 w 80"/>
                  <a:gd name="T13" fmla="*/ 14 h 17"/>
                  <a:gd name="T14" fmla="*/ 3 w 80"/>
                  <a:gd name="T15" fmla="*/ 1 h 17"/>
                  <a:gd name="T16" fmla="*/ 1 w 80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17">
                    <a:moveTo>
                      <a:pt x="1" y="0"/>
                    </a:moveTo>
                    <a:lnTo>
                      <a:pt x="0" y="4"/>
                    </a:lnTo>
                    <a:lnTo>
                      <a:pt x="2" y="5"/>
                    </a:lnTo>
                    <a:lnTo>
                      <a:pt x="77" y="17"/>
                    </a:lnTo>
                    <a:lnTo>
                      <a:pt x="79" y="17"/>
                    </a:lnTo>
                    <a:lnTo>
                      <a:pt x="80" y="15"/>
                    </a:lnTo>
                    <a:lnTo>
                      <a:pt x="78" y="14"/>
                    </a:lnTo>
                    <a:lnTo>
                      <a:pt x="3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1" name="Freeform 3357"/>
              <p:cNvSpPr/>
              <p:nvPr/>
            </p:nvSpPr>
            <p:spPr bwMode="auto">
              <a:xfrm>
                <a:off x="6091" y="3599"/>
                <a:ext cx="63" cy="64"/>
              </a:xfrm>
              <a:custGeom>
                <a:avLst/>
                <a:gdLst>
                  <a:gd name="T0" fmla="*/ 0 w 63"/>
                  <a:gd name="T1" fmla="*/ 0 h 64"/>
                  <a:gd name="T2" fmla="*/ 0 w 63"/>
                  <a:gd name="T3" fmla="*/ 2 h 64"/>
                  <a:gd name="T4" fmla="*/ 1 w 63"/>
                  <a:gd name="T5" fmla="*/ 3 h 64"/>
                  <a:gd name="T6" fmla="*/ 61 w 63"/>
                  <a:gd name="T7" fmla="*/ 63 h 64"/>
                  <a:gd name="T8" fmla="*/ 62 w 63"/>
                  <a:gd name="T9" fmla="*/ 64 h 64"/>
                  <a:gd name="T10" fmla="*/ 63 w 63"/>
                  <a:gd name="T11" fmla="*/ 63 h 64"/>
                  <a:gd name="T12" fmla="*/ 0 w 63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4">
                    <a:moveTo>
                      <a:pt x="0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61" y="63"/>
                    </a:lnTo>
                    <a:lnTo>
                      <a:pt x="62" y="64"/>
                    </a:lnTo>
                    <a:lnTo>
                      <a:pt x="63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2" name="Freeform 3358"/>
              <p:cNvSpPr/>
              <p:nvPr/>
            </p:nvSpPr>
            <p:spPr bwMode="auto">
              <a:xfrm>
                <a:off x="6091" y="3599"/>
                <a:ext cx="63" cy="64"/>
              </a:xfrm>
              <a:custGeom>
                <a:avLst/>
                <a:gdLst>
                  <a:gd name="T0" fmla="*/ 0 w 63"/>
                  <a:gd name="T1" fmla="*/ 0 h 64"/>
                  <a:gd name="T2" fmla="*/ 0 w 63"/>
                  <a:gd name="T3" fmla="*/ 2 h 64"/>
                  <a:gd name="T4" fmla="*/ 1 w 63"/>
                  <a:gd name="T5" fmla="*/ 3 h 64"/>
                  <a:gd name="T6" fmla="*/ 61 w 63"/>
                  <a:gd name="T7" fmla="*/ 63 h 64"/>
                  <a:gd name="T8" fmla="*/ 62 w 63"/>
                  <a:gd name="T9" fmla="*/ 64 h 64"/>
                  <a:gd name="T10" fmla="*/ 63 w 63"/>
                  <a:gd name="T11" fmla="*/ 63 h 64"/>
                  <a:gd name="T12" fmla="*/ 0 w 63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4">
                    <a:moveTo>
                      <a:pt x="0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61" y="63"/>
                    </a:lnTo>
                    <a:lnTo>
                      <a:pt x="62" y="64"/>
                    </a:lnTo>
                    <a:lnTo>
                      <a:pt x="63" y="6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3" name="Freeform 3359"/>
              <p:cNvSpPr/>
              <p:nvPr/>
            </p:nvSpPr>
            <p:spPr bwMode="auto">
              <a:xfrm>
                <a:off x="6035" y="375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4" name="Freeform 3360"/>
              <p:cNvSpPr/>
              <p:nvPr/>
            </p:nvSpPr>
            <p:spPr bwMode="auto">
              <a:xfrm>
                <a:off x="6035" y="375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5" name="Freeform 3361"/>
              <p:cNvSpPr/>
              <p:nvPr/>
            </p:nvSpPr>
            <p:spPr bwMode="auto">
              <a:xfrm>
                <a:off x="6132" y="370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6" name="Freeform 3362"/>
              <p:cNvSpPr/>
              <p:nvPr/>
            </p:nvSpPr>
            <p:spPr bwMode="auto">
              <a:xfrm>
                <a:off x="6132" y="370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7" name="Freeform 3363"/>
              <p:cNvSpPr>
                <a:spLocks noEditPoints="1"/>
              </p:cNvSpPr>
              <p:nvPr/>
            </p:nvSpPr>
            <p:spPr bwMode="auto">
              <a:xfrm>
                <a:off x="6136" y="3664"/>
                <a:ext cx="30" cy="40"/>
              </a:xfrm>
              <a:custGeom>
                <a:avLst/>
                <a:gdLst>
                  <a:gd name="T0" fmla="*/ 11 w 30"/>
                  <a:gd name="T1" fmla="*/ 17 h 40"/>
                  <a:gd name="T2" fmla="*/ 0 w 30"/>
                  <a:gd name="T3" fmla="*/ 40 h 40"/>
                  <a:gd name="T4" fmla="*/ 0 w 30"/>
                  <a:gd name="T5" fmla="*/ 38 h 40"/>
                  <a:gd name="T6" fmla="*/ 23 w 30"/>
                  <a:gd name="T7" fmla="*/ 19 h 40"/>
                  <a:gd name="T8" fmla="*/ 11 w 30"/>
                  <a:gd name="T9" fmla="*/ 17 h 40"/>
                  <a:gd name="T10" fmla="*/ 19 w 30"/>
                  <a:gd name="T11" fmla="*/ 0 h 40"/>
                  <a:gd name="T12" fmla="*/ 12 w 30"/>
                  <a:gd name="T13" fmla="*/ 14 h 40"/>
                  <a:gd name="T14" fmla="*/ 26 w 30"/>
                  <a:gd name="T15" fmla="*/ 16 h 40"/>
                  <a:gd name="T16" fmla="*/ 30 w 30"/>
                  <a:gd name="T17" fmla="*/ 12 h 40"/>
                  <a:gd name="T18" fmla="*/ 19 w 30"/>
                  <a:gd name="T1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0">
                    <a:moveTo>
                      <a:pt x="11" y="17"/>
                    </a:moveTo>
                    <a:lnTo>
                      <a:pt x="0" y="40"/>
                    </a:lnTo>
                    <a:lnTo>
                      <a:pt x="0" y="38"/>
                    </a:lnTo>
                    <a:lnTo>
                      <a:pt x="23" y="19"/>
                    </a:lnTo>
                    <a:lnTo>
                      <a:pt x="11" y="17"/>
                    </a:lnTo>
                    <a:close/>
                    <a:moveTo>
                      <a:pt x="19" y="0"/>
                    </a:moveTo>
                    <a:lnTo>
                      <a:pt x="12" y="14"/>
                    </a:lnTo>
                    <a:lnTo>
                      <a:pt x="26" y="16"/>
                    </a:lnTo>
                    <a:lnTo>
                      <a:pt x="30" y="1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8" name="Freeform 3364"/>
              <p:cNvSpPr>
                <a:spLocks noEditPoints="1"/>
              </p:cNvSpPr>
              <p:nvPr/>
            </p:nvSpPr>
            <p:spPr bwMode="auto">
              <a:xfrm>
                <a:off x="6136" y="3664"/>
                <a:ext cx="30" cy="40"/>
              </a:xfrm>
              <a:custGeom>
                <a:avLst/>
                <a:gdLst>
                  <a:gd name="T0" fmla="*/ 11 w 30"/>
                  <a:gd name="T1" fmla="*/ 17 h 40"/>
                  <a:gd name="T2" fmla="*/ 0 w 30"/>
                  <a:gd name="T3" fmla="*/ 40 h 40"/>
                  <a:gd name="T4" fmla="*/ 0 w 30"/>
                  <a:gd name="T5" fmla="*/ 38 h 40"/>
                  <a:gd name="T6" fmla="*/ 23 w 30"/>
                  <a:gd name="T7" fmla="*/ 19 h 40"/>
                  <a:gd name="T8" fmla="*/ 11 w 30"/>
                  <a:gd name="T9" fmla="*/ 17 h 40"/>
                  <a:gd name="T10" fmla="*/ 19 w 30"/>
                  <a:gd name="T11" fmla="*/ 0 h 40"/>
                  <a:gd name="T12" fmla="*/ 12 w 30"/>
                  <a:gd name="T13" fmla="*/ 14 h 40"/>
                  <a:gd name="T14" fmla="*/ 26 w 30"/>
                  <a:gd name="T15" fmla="*/ 16 h 40"/>
                  <a:gd name="T16" fmla="*/ 30 w 30"/>
                  <a:gd name="T17" fmla="*/ 12 h 40"/>
                  <a:gd name="T18" fmla="*/ 19 w 30"/>
                  <a:gd name="T1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0">
                    <a:moveTo>
                      <a:pt x="11" y="17"/>
                    </a:moveTo>
                    <a:lnTo>
                      <a:pt x="0" y="40"/>
                    </a:lnTo>
                    <a:lnTo>
                      <a:pt x="0" y="38"/>
                    </a:lnTo>
                    <a:lnTo>
                      <a:pt x="23" y="19"/>
                    </a:lnTo>
                    <a:lnTo>
                      <a:pt x="11" y="17"/>
                    </a:lnTo>
                    <a:moveTo>
                      <a:pt x="19" y="0"/>
                    </a:moveTo>
                    <a:lnTo>
                      <a:pt x="12" y="14"/>
                    </a:lnTo>
                    <a:lnTo>
                      <a:pt x="26" y="16"/>
                    </a:lnTo>
                    <a:lnTo>
                      <a:pt x="30" y="12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9" name="Freeform 3365"/>
              <p:cNvSpPr>
                <a:spLocks noEditPoints="1"/>
              </p:cNvSpPr>
              <p:nvPr/>
            </p:nvSpPr>
            <p:spPr bwMode="auto">
              <a:xfrm>
                <a:off x="6134" y="3663"/>
                <a:ext cx="21" cy="42"/>
              </a:xfrm>
              <a:custGeom>
                <a:avLst/>
                <a:gdLst>
                  <a:gd name="T0" fmla="*/ 12 w 21"/>
                  <a:gd name="T1" fmla="*/ 17 h 42"/>
                  <a:gd name="T2" fmla="*/ 0 w 21"/>
                  <a:gd name="T3" fmla="*/ 42 h 42"/>
                  <a:gd name="T4" fmla="*/ 2 w 21"/>
                  <a:gd name="T5" fmla="*/ 41 h 42"/>
                  <a:gd name="T6" fmla="*/ 13 w 21"/>
                  <a:gd name="T7" fmla="*/ 18 h 42"/>
                  <a:gd name="T8" fmla="*/ 12 w 21"/>
                  <a:gd name="T9" fmla="*/ 17 h 42"/>
                  <a:gd name="T10" fmla="*/ 19 w 21"/>
                  <a:gd name="T11" fmla="*/ 0 h 42"/>
                  <a:gd name="T12" fmla="*/ 13 w 21"/>
                  <a:gd name="T13" fmla="*/ 15 h 42"/>
                  <a:gd name="T14" fmla="*/ 14 w 21"/>
                  <a:gd name="T15" fmla="*/ 15 h 42"/>
                  <a:gd name="T16" fmla="*/ 21 w 21"/>
                  <a:gd name="T17" fmla="*/ 1 h 42"/>
                  <a:gd name="T18" fmla="*/ 19 w 21"/>
                  <a:gd name="T1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42">
                    <a:moveTo>
                      <a:pt x="12" y="17"/>
                    </a:moveTo>
                    <a:lnTo>
                      <a:pt x="0" y="42"/>
                    </a:lnTo>
                    <a:lnTo>
                      <a:pt x="2" y="41"/>
                    </a:lnTo>
                    <a:lnTo>
                      <a:pt x="13" y="18"/>
                    </a:lnTo>
                    <a:lnTo>
                      <a:pt x="12" y="17"/>
                    </a:lnTo>
                    <a:close/>
                    <a:moveTo>
                      <a:pt x="19" y="0"/>
                    </a:moveTo>
                    <a:lnTo>
                      <a:pt x="13" y="15"/>
                    </a:lnTo>
                    <a:lnTo>
                      <a:pt x="14" y="15"/>
                    </a:lnTo>
                    <a:lnTo>
                      <a:pt x="21" y="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0" name="Freeform 3366"/>
              <p:cNvSpPr>
                <a:spLocks noEditPoints="1"/>
              </p:cNvSpPr>
              <p:nvPr/>
            </p:nvSpPr>
            <p:spPr bwMode="auto">
              <a:xfrm>
                <a:off x="6134" y="3663"/>
                <a:ext cx="21" cy="42"/>
              </a:xfrm>
              <a:custGeom>
                <a:avLst/>
                <a:gdLst>
                  <a:gd name="T0" fmla="*/ 12 w 21"/>
                  <a:gd name="T1" fmla="*/ 17 h 42"/>
                  <a:gd name="T2" fmla="*/ 0 w 21"/>
                  <a:gd name="T3" fmla="*/ 42 h 42"/>
                  <a:gd name="T4" fmla="*/ 2 w 21"/>
                  <a:gd name="T5" fmla="*/ 41 h 42"/>
                  <a:gd name="T6" fmla="*/ 13 w 21"/>
                  <a:gd name="T7" fmla="*/ 18 h 42"/>
                  <a:gd name="T8" fmla="*/ 12 w 21"/>
                  <a:gd name="T9" fmla="*/ 17 h 42"/>
                  <a:gd name="T10" fmla="*/ 19 w 21"/>
                  <a:gd name="T11" fmla="*/ 0 h 42"/>
                  <a:gd name="T12" fmla="*/ 13 w 21"/>
                  <a:gd name="T13" fmla="*/ 15 h 42"/>
                  <a:gd name="T14" fmla="*/ 14 w 21"/>
                  <a:gd name="T15" fmla="*/ 15 h 42"/>
                  <a:gd name="T16" fmla="*/ 21 w 21"/>
                  <a:gd name="T17" fmla="*/ 1 h 42"/>
                  <a:gd name="T18" fmla="*/ 19 w 21"/>
                  <a:gd name="T1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42">
                    <a:moveTo>
                      <a:pt x="12" y="17"/>
                    </a:moveTo>
                    <a:lnTo>
                      <a:pt x="0" y="42"/>
                    </a:lnTo>
                    <a:lnTo>
                      <a:pt x="2" y="41"/>
                    </a:lnTo>
                    <a:lnTo>
                      <a:pt x="13" y="18"/>
                    </a:lnTo>
                    <a:lnTo>
                      <a:pt x="12" y="17"/>
                    </a:lnTo>
                    <a:moveTo>
                      <a:pt x="19" y="0"/>
                    </a:moveTo>
                    <a:lnTo>
                      <a:pt x="13" y="15"/>
                    </a:lnTo>
                    <a:lnTo>
                      <a:pt x="14" y="15"/>
                    </a:lnTo>
                    <a:lnTo>
                      <a:pt x="21" y="1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1" name="Freeform 3367"/>
              <p:cNvSpPr/>
              <p:nvPr/>
            </p:nvSpPr>
            <p:spPr bwMode="auto">
              <a:xfrm>
                <a:off x="6133" y="3702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2 h 5"/>
                  <a:gd name="T4" fmla="*/ 1 w 3"/>
                  <a:gd name="T5" fmla="*/ 3 h 5"/>
                  <a:gd name="T6" fmla="*/ 0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2" name="Freeform 3368"/>
              <p:cNvSpPr/>
              <p:nvPr/>
            </p:nvSpPr>
            <p:spPr bwMode="auto">
              <a:xfrm>
                <a:off x="6133" y="3702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2 h 5"/>
                  <a:gd name="T4" fmla="*/ 1 w 3"/>
                  <a:gd name="T5" fmla="*/ 3 h 5"/>
                  <a:gd name="T6" fmla="*/ 0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3" name="Freeform 3369"/>
              <p:cNvSpPr/>
              <p:nvPr/>
            </p:nvSpPr>
            <p:spPr bwMode="auto">
              <a:xfrm>
                <a:off x="6146" y="3678"/>
                <a:ext cx="16" cy="5"/>
              </a:xfrm>
              <a:custGeom>
                <a:avLst/>
                <a:gdLst>
                  <a:gd name="T0" fmla="*/ 1 w 16"/>
                  <a:gd name="T1" fmla="*/ 0 h 5"/>
                  <a:gd name="T2" fmla="*/ 0 w 16"/>
                  <a:gd name="T3" fmla="*/ 2 h 5"/>
                  <a:gd name="T4" fmla="*/ 1 w 16"/>
                  <a:gd name="T5" fmla="*/ 3 h 5"/>
                  <a:gd name="T6" fmla="*/ 13 w 16"/>
                  <a:gd name="T7" fmla="*/ 5 h 5"/>
                  <a:gd name="T8" fmla="*/ 16 w 16"/>
                  <a:gd name="T9" fmla="*/ 2 h 5"/>
                  <a:gd name="T10" fmla="*/ 2 w 16"/>
                  <a:gd name="T11" fmla="*/ 0 h 5"/>
                  <a:gd name="T12" fmla="*/ 1 w 1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5">
                    <a:moveTo>
                      <a:pt x="1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13" y="5"/>
                    </a:lnTo>
                    <a:lnTo>
                      <a:pt x="16" y="2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4" name="Freeform 3370"/>
              <p:cNvSpPr/>
              <p:nvPr/>
            </p:nvSpPr>
            <p:spPr bwMode="auto">
              <a:xfrm>
                <a:off x="6146" y="3678"/>
                <a:ext cx="16" cy="5"/>
              </a:xfrm>
              <a:custGeom>
                <a:avLst/>
                <a:gdLst>
                  <a:gd name="T0" fmla="*/ 1 w 16"/>
                  <a:gd name="T1" fmla="*/ 0 h 5"/>
                  <a:gd name="T2" fmla="*/ 0 w 16"/>
                  <a:gd name="T3" fmla="*/ 2 h 5"/>
                  <a:gd name="T4" fmla="*/ 1 w 16"/>
                  <a:gd name="T5" fmla="*/ 3 h 5"/>
                  <a:gd name="T6" fmla="*/ 13 w 16"/>
                  <a:gd name="T7" fmla="*/ 5 h 5"/>
                  <a:gd name="T8" fmla="*/ 16 w 16"/>
                  <a:gd name="T9" fmla="*/ 2 h 5"/>
                  <a:gd name="T10" fmla="*/ 2 w 16"/>
                  <a:gd name="T11" fmla="*/ 0 h 5"/>
                  <a:gd name="T12" fmla="*/ 1 w 1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5">
                    <a:moveTo>
                      <a:pt x="1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13" y="5"/>
                    </a:lnTo>
                    <a:lnTo>
                      <a:pt x="16" y="2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5" name="Freeform 3371"/>
              <p:cNvSpPr/>
              <p:nvPr/>
            </p:nvSpPr>
            <p:spPr bwMode="auto">
              <a:xfrm>
                <a:off x="6153" y="3662"/>
                <a:ext cx="15" cy="14"/>
              </a:xfrm>
              <a:custGeom>
                <a:avLst/>
                <a:gdLst>
                  <a:gd name="T0" fmla="*/ 1 w 15"/>
                  <a:gd name="T1" fmla="*/ 0 h 14"/>
                  <a:gd name="T2" fmla="*/ 0 w 15"/>
                  <a:gd name="T3" fmla="*/ 1 h 14"/>
                  <a:gd name="T4" fmla="*/ 2 w 15"/>
                  <a:gd name="T5" fmla="*/ 2 h 14"/>
                  <a:gd name="T6" fmla="*/ 13 w 15"/>
                  <a:gd name="T7" fmla="*/ 14 h 14"/>
                  <a:gd name="T8" fmla="*/ 15 w 15"/>
                  <a:gd name="T9" fmla="*/ 13 h 14"/>
                  <a:gd name="T10" fmla="*/ 1 w 15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1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13" y="14"/>
                    </a:lnTo>
                    <a:lnTo>
                      <a:pt x="15" y="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6" name="Freeform 3372"/>
              <p:cNvSpPr/>
              <p:nvPr/>
            </p:nvSpPr>
            <p:spPr bwMode="auto">
              <a:xfrm>
                <a:off x="6153" y="3662"/>
                <a:ext cx="15" cy="14"/>
              </a:xfrm>
              <a:custGeom>
                <a:avLst/>
                <a:gdLst>
                  <a:gd name="T0" fmla="*/ 1 w 15"/>
                  <a:gd name="T1" fmla="*/ 0 h 14"/>
                  <a:gd name="T2" fmla="*/ 0 w 15"/>
                  <a:gd name="T3" fmla="*/ 1 h 14"/>
                  <a:gd name="T4" fmla="*/ 2 w 15"/>
                  <a:gd name="T5" fmla="*/ 2 h 14"/>
                  <a:gd name="T6" fmla="*/ 13 w 15"/>
                  <a:gd name="T7" fmla="*/ 14 h 14"/>
                  <a:gd name="T8" fmla="*/ 15 w 15"/>
                  <a:gd name="T9" fmla="*/ 13 h 14"/>
                  <a:gd name="T10" fmla="*/ 1 w 15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1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13" y="14"/>
                    </a:lnTo>
                    <a:lnTo>
                      <a:pt x="15" y="1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7" name="Freeform 3373"/>
              <p:cNvSpPr/>
              <p:nvPr/>
            </p:nvSpPr>
            <p:spPr bwMode="auto">
              <a:xfrm>
                <a:off x="6133" y="3675"/>
                <a:ext cx="36" cy="32"/>
              </a:xfrm>
              <a:custGeom>
                <a:avLst/>
                <a:gdLst>
                  <a:gd name="T0" fmla="*/ 35 w 36"/>
                  <a:gd name="T1" fmla="*/ 0 h 32"/>
                  <a:gd name="T2" fmla="*/ 33 w 36"/>
                  <a:gd name="T3" fmla="*/ 1 h 32"/>
                  <a:gd name="T4" fmla="*/ 29 w 36"/>
                  <a:gd name="T5" fmla="*/ 5 h 32"/>
                  <a:gd name="T6" fmla="*/ 26 w 36"/>
                  <a:gd name="T7" fmla="*/ 8 h 32"/>
                  <a:gd name="T8" fmla="*/ 3 w 36"/>
                  <a:gd name="T9" fmla="*/ 27 h 32"/>
                  <a:gd name="T10" fmla="*/ 0 w 36"/>
                  <a:gd name="T11" fmla="*/ 32 h 32"/>
                  <a:gd name="T12" fmla="*/ 0 w 36"/>
                  <a:gd name="T13" fmla="*/ 32 h 32"/>
                  <a:gd name="T14" fmla="*/ 5 w 36"/>
                  <a:gd name="T15" fmla="*/ 30 h 32"/>
                  <a:gd name="T16" fmla="*/ 36 w 36"/>
                  <a:gd name="T17" fmla="*/ 1 h 32"/>
                  <a:gd name="T18" fmla="*/ 35 w 36"/>
                  <a:gd name="T1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2">
                    <a:moveTo>
                      <a:pt x="35" y="0"/>
                    </a:moveTo>
                    <a:lnTo>
                      <a:pt x="33" y="1"/>
                    </a:lnTo>
                    <a:lnTo>
                      <a:pt x="29" y="5"/>
                    </a:lnTo>
                    <a:lnTo>
                      <a:pt x="26" y="8"/>
                    </a:lnTo>
                    <a:lnTo>
                      <a:pt x="3" y="27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5" y="30"/>
                    </a:lnTo>
                    <a:lnTo>
                      <a:pt x="36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8" name="Freeform 3374"/>
              <p:cNvSpPr/>
              <p:nvPr/>
            </p:nvSpPr>
            <p:spPr bwMode="auto">
              <a:xfrm>
                <a:off x="6133" y="3675"/>
                <a:ext cx="36" cy="32"/>
              </a:xfrm>
              <a:custGeom>
                <a:avLst/>
                <a:gdLst>
                  <a:gd name="T0" fmla="*/ 35 w 36"/>
                  <a:gd name="T1" fmla="*/ 0 h 32"/>
                  <a:gd name="T2" fmla="*/ 33 w 36"/>
                  <a:gd name="T3" fmla="*/ 1 h 32"/>
                  <a:gd name="T4" fmla="*/ 29 w 36"/>
                  <a:gd name="T5" fmla="*/ 5 h 32"/>
                  <a:gd name="T6" fmla="*/ 26 w 36"/>
                  <a:gd name="T7" fmla="*/ 8 h 32"/>
                  <a:gd name="T8" fmla="*/ 3 w 36"/>
                  <a:gd name="T9" fmla="*/ 27 h 32"/>
                  <a:gd name="T10" fmla="*/ 0 w 36"/>
                  <a:gd name="T11" fmla="*/ 32 h 32"/>
                  <a:gd name="T12" fmla="*/ 0 w 36"/>
                  <a:gd name="T13" fmla="*/ 32 h 32"/>
                  <a:gd name="T14" fmla="*/ 5 w 36"/>
                  <a:gd name="T15" fmla="*/ 30 h 32"/>
                  <a:gd name="T16" fmla="*/ 36 w 36"/>
                  <a:gd name="T17" fmla="*/ 1 h 32"/>
                  <a:gd name="T18" fmla="*/ 35 w 36"/>
                  <a:gd name="T1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2">
                    <a:moveTo>
                      <a:pt x="35" y="0"/>
                    </a:moveTo>
                    <a:lnTo>
                      <a:pt x="33" y="1"/>
                    </a:lnTo>
                    <a:lnTo>
                      <a:pt x="29" y="5"/>
                    </a:lnTo>
                    <a:lnTo>
                      <a:pt x="26" y="8"/>
                    </a:lnTo>
                    <a:lnTo>
                      <a:pt x="3" y="27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5" y="30"/>
                    </a:lnTo>
                    <a:lnTo>
                      <a:pt x="36" y="1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9" name="Freeform 3375"/>
              <p:cNvSpPr/>
              <p:nvPr/>
            </p:nvSpPr>
            <p:spPr bwMode="auto">
              <a:xfrm>
                <a:off x="6110" y="3500"/>
                <a:ext cx="71" cy="47"/>
              </a:xfrm>
              <a:custGeom>
                <a:avLst/>
                <a:gdLst>
                  <a:gd name="T0" fmla="*/ 71 w 71"/>
                  <a:gd name="T1" fmla="*/ 0 h 47"/>
                  <a:gd name="T2" fmla="*/ 71 w 71"/>
                  <a:gd name="T3" fmla="*/ 0 h 47"/>
                  <a:gd name="T4" fmla="*/ 0 w 71"/>
                  <a:gd name="T5" fmla="*/ 47 h 47"/>
                  <a:gd name="T6" fmla="*/ 0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71" y="0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0" name="Freeform 3376"/>
              <p:cNvSpPr/>
              <p:nvPr/>
            </p:nvSpPr>
            <p:spPr bwMode="auto">
              <a:xfrm>
                <a:off x="6110" y="3500"/>
                <a:ext cx="71" cy="47"/>
              </a:xfrm>
              <a:custGeom>
                <a:avLst/>
                <a:gdLst>
                  <a:gd name="T0" fmla="*/ 71 w 71"/>
                  <a:gd name="T1" fmla="*/ 0 h 47"/>
                  <a:gd name="T2" fmla="*/ 71 w 71"/>
                  <a:gd name="T3" fmla="*/ 0 h 47"/>
                  <a:gd name="T4" fmla="*/ 0 w 71"/>
                  <a:gd name="T5" fmla="*/ 47 h 47"/>
                  <a:gd name="T6" fmla="*/ 0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71" y="0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1" name="Freeform 3377"/>
              <p:cNvSpPr/>
              <p:nvPr/>
            </p:nvSpPr>
            <p:spPr bwMode="auto">
              <a:xfrm>
                <a:off x="6169" y="3537"/>
                <a:ext cx="10" cy="132"/>
              </a:xfrm>
              <a:custGeom>
                <a:avLst/>
                <a:gdLst>
                  <a:gd name="T0" fmla="*/ 9 w 9"/>
                  <a:gd name="T1" fmla="*/ 0 h 125"/>
                  <a:gd name="T2" fmla="*/ 0 w 9"/>
                  <a:gd name="T3" fmla="*/ 88 h 125"/>
                  <a:gd name="T4" fmla="*/ 5 w 9"/>
                  <a:gd name="T5" fmla="*/ 96 h 125"/>
                  <a:gd name="T6" fmla="*/ 1 w 9"/>
                  <a:gd name="T7" fmla="*/ 103 h 125"/>
                  <a:gd name="T8" fmla="*/ 6 w 9"/>
                  <a:gd name="T9" fmla="*/ 125 h 125"/>
                  <a:gd name="T10" fmla="*/ 7 w 9"/>
                  <a:gd name="T11" fmla="*/ 124 h 125"/>
                  <a:gd name="T12" fmla="*/ 7 w 9"/>
                  <a:gd name="T13" fmla="*/ 115 h 125"/>
                  <a:gd name="T14" fmla="*/ 3 w 9"/>
                  <a:gd name="T15" fmla="*/ 109 h 125"/>
                  <a:gd name="T16" fmla="*/ 7 w 9"/>
                  <a:gd name="T17" fmla="*/ 104 h 125"/>
                  <a:gd name="T18" fmla="*/ 9 w 9"/>
                  <a:gd name="T1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25">
                    <a:moveTo>
                      <a:pt x="9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3" y="89"/>
                      <a:pt x="5" y="92"/>
                      <a:pt x="5" y="96"/>
                    </a:cubicBezTo>
                    <a:cubicBezTo>
                      <a:pt x="5" y="99"/>
                      <a:pt x="3" y="102"/>
                      <a:pt x="1" y="103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7" y="124"/>
                      <a:pt x="7" y="124"/>
                      <a:pt x="7" y="124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4" y="114"/>
                      <a:pt x="3" y="112"/>
                      <a:pt x="3" y="109"/>
                    </a:cubicBezTo>
                    <a:cubicBezTo>
                      <a:pt x="3" y="106"/>
                      <a:pt x="4" y="104"/>
                      <a:pt x="7" y="104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2" name="Freeform 3378"/>
              <p:cNvSpPr/>
              <p:nvPr/>
            </p:nvSpPr>
            <p:spPr bwMode="auto">
              <a:xfrm>
                <a:off x="6168" y="3630"/>
                <a:ext cx="6" cy="15"/>
              </a:xfrm>
              <a:custGeom>
                <a:avLst/>
                <a:gdLst>
                  <a:gd name="T0" fmla="*/ 1 w 6"/>
                  <a:gd name="T1" fmla="*/ 0 h 15"/>
                  <a:gd name="T2" fmla="*/ 0 w 6"/>
                  <a:gd name="T3" fmla="*/ 8 h 15"/>
                  <a:gd name="T4" fmla="*/ 2 w 6"/>
                  <a:gd name="T5" fmla="*/ 15 h 15"/>
                  <a:gd name="T6" fmla="*/ 6 w 6"/>
                  <a:gd name="T7" fmla="*/ 8 h 15"/>
                  <a:gd name="T8" fmla="*/ 1 w 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5">
                    <a:moveTo>
                      <a:pt x="1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4"/>
                      <a:pt x="6" y="11"/>
                      <a:pt x="6" y="8"/>
                    </a:cubicBezTo>
                    <a:cubicBezTo>
                      <a:pt x="6" y="4"/>
                      <a:pt x="4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3" name="Freeform 3379"/>
              <p:cNvSpPr/>
              <p:nvPr/>
            </p:nvSpPr>
            <p:spPr bwMode="auto">
              <a:xfrm>
                <a:off x="6172" y="3647"/>
                <a:ext cx="5" cy="11"/>
              </a:xfrm>
              <a:custGeom>
                <a:avLst/>
                <a:gdLst>
                  <a:gd name="T0" fmla="*/ 4 w 4"/>
                  <a:gd name="T1" fmla="*/ 0 h 11"/>
                  <a:gd name="T2" fmla="*/ 0 w 4"/>
                  <a:gd name="T3" fmla="*/ 5 h 11"/>
                  <a:gd name="T4" fmla="*/ 4 w 4"/>
                  <a:gd name="T5" fmla="*/ 11 h 11"/>
                  <a:gd name="T6" fmla="*/ 4 w 4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1">
                    <a:moveTo>
                      <a:pt x="4" y="0"/>
                    </a:moveTo>
                    <a:cubicBezTo>
                      <a:pt x="1" y="0"/>
                      <a:pt x="0" y="2"/>
                      <a:pt x="0" y="5"/>
                    </a:cubicBezTo>
                    <a:cubicBezTo>
                      <a:pt x="0" y="8"/>
                      <a:pt x="1" y="10"/>
                      <a:pt x="4" y="1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4" name="Freeform 3380"/>
              <p:cNvSpPr>
                <a:spLocks noEditPoints="1"/>
              </p:cNvSpPr>
              <p:nvPr/>
            </p:nvSpPr>
            <p:spPr bwMode="auto">
              <a:xfrm>
                <a:off x="6167" y="3519"/>
                <a:ext cx="12" cy="119"/>
              </a:xfrm>
              <a:custGeom>
                <a:avLst/>
                <a:gdLst>
                  <a:gd name="T0" fmla="*/ 1 w 11"/>
                  <a:gd name="T1" fmla="*/ 112 h 113"/>
                  <a:gd name="T2" fmla="*/ 1 w 11"/>
                  <a:gd name="T3" fmla="*/ 112 h 113"/>
                  <a:gd name="T4" fmla="*/ 11 w 11"/>
                  <a:gd name="T5" fmla="*/ 0 h 113"/>
                  <a:gd name="T6" fmla="*/ 0 w 11"/>
                  <a:gd name="T7" fmla="*/ 111 h 113"/>
                  <a:gd name="T8" fmla="*/ 0 w 11"/>
                  <a:gd name="T9" fmla="*/ 111 h 113"/>
                  <a:gd name="T10" fmla="*/ 1 w 11"/>
                  <a:gd name="T11" fmla="*/ 112 h 113"/>
                  <a:gd name="T12" fmla="*/ 1 w 11"/>
                  <a:gd name="T13" fmla="*/ 112 h 113"/>
                  <a:gd name="T14" fmla="*/ 1 w 11"/>
                  <a:gd name="T15" fmla="*/ 112 h 113"/>
                  <a:gd name="T16" fmla="*/ 1 w 11"/>
                  <a:gd name="T17" fmla="*/ 112 h 113"/>
                  <a:gd name="T18" fmla="*/ 1 w 11"/>
                  <a:gd name="T19" fmla="*/ 113 h 113"/>
                  <a:gd name="T20" fmla="*/ 2 w 11"/>
                  <a:gd name="T21" fmla="*/ 105 h 113"/>
                  <a:gd name="T22" fmla="*/ 11 w 11"/>
                  <a:gd name="T23" fmla="*/ 17 h 113"/>
                  <a:gd name="T24" fmla="*/ 11 w 11"/>
                  <a:gd name="T2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13">
                    <a:moveTo>
                      <a:pt x="1" y="112"/>
                    </a:moveTo>
                    <a:cubicBezTo>
                      <a:pt x="1" y="112"/>
                      <a:pt x="1" y="112"/>
                      <a:pt x="1" y="112"/>
                    </a:cubicBezTo>
                    <a:moveTo>
                      <a:pt x="11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1"/>
                      <a:pt x="1" y="111"/>
                      <a:pt x="1" y="112"/>
                    </a:cubicBezTo>
                    <a:cubicBezTo>
                      <a:pt x="1" y="112"/>
                      <a:pt x="1" y="112"/>
                      <a:pt x="1" y="112"/>
                    </a:cubicBezTo>
                    <a:cubicBezTo>
                      <a:pt x="1" y="112"/>
                      <a:pt x="1" y="112"/>
                      <a:pt x="1" y="112"/>
                    </a:cubicBezTo>
                    <a:cubicBezTo>
                      <a:pt x="1" y="112"/>
                      <a:pt x="1" y="112"/>
                      <a:pt x="1" y="112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2" y="105"/>
                      <a:pt x="2" y="105"/>
                      <a:pt x="2" y="105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5" name="Freeform 3381"/>
              <p:cNvSpPr/>
              <p:nvPr/>
            </p:nvSpPr>
            <p:spPr bwMode="auto">
              <a:xfrm>
                <a:off x="6166" y="3636"/>
                <a:ext cx="10" cy="34"/>
              </a:xfrm>
              <a:custGeom>
                <a:avLst/>
                <a:gdLst>
                  <a:gd name="T0" fmla="*/ 1 w 9"/>
                  <a:gd name="T1" fmla="*/ 0 h 32"/>
                  <a:gd name="T2" fmla="*/ 0 w 9"/>
                  <a:gd name="T3" fmla="*/ 2 h 32"/>
                  <a:gd name="T4" fmla="*/ 7 w 9"/>
                  <a:gd name="T5" fmla="*/ 32 h 32"/>
                  <a:gd name="T6" fmla="*/ 9 w 9"/>
                  <a:gd name="T7" fmla="*/ 31 h 32"/>
                  <a:gd name="T8" fmla="*/ 4 w 9"/>
                  <a:gd name="T9" fmla="*/ 9 h 32"/>
                  <a:gd name="T10" fmla="*/ 2 w 9"/>
                  <a:gd name="T11" fmla="*/ 2 h 32"/>
                  <a:gd name="T12" fmla="*/ 2 w 9"/>
                  <a:gd name="T13" fmla="*/ 1 h 32"/>
                  <a:gd name="T14" fmla="*/ 2 w 9"/>
                  <a:gd name="T15" fmla="*/ 1 h 32"/>
                  <a:gd name="T16" fmla="*/ 2 w 9"/>
                  <a:gd name="T17" fmla="*/ 1 h 32"/>
                  <a:gd name="T18" fmla="*/ 1 w 9"/>
                  <a:gd name="T19" fmla="*/ 0 h 32"/>
                  <a:gd name="T20" fmla="*/ 1 w 9"/>
                  <a:gd name="T2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3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6" name="Freeform 3382"/>
              <p:cNvSpPr/>
              <p:nvPr/>
            </p:nvSpPr>
            <p:spPr bwMode="auto">
              <a:xfrm>
                <a:off x="6177" y="3502"/>
                <a:ext cx="4" cy="166"/>
              </a:xfrm>
              <a:custGeom>
                <a:avLst/>
                <a:gdLst>
                  <a:gd name="T0" fmla="*/ 4 w 4"/>
                  <a:gd name="T1" fmla="*/ 0 h 166"/>
                  <a:gd name="T2" fmla="*/ 4 w 4"/>
                  <a:gd name="T3" fmla="*/ 0 h 166"/>
                  <a:gd name="T4" fmla="*/ 2 w 4"/>
                  <a:gd name="T5" fmla="*/ 17 h 166"/>
                  <a:gd name="T6" fmla="*/ 2 w 4"/>
                  <a:gd name="T7" fmla="*/ 35 h 166"/>
                  <a:gd name="T8" fmla="*/ 0 w 4"/>
                  <a:gd name="T9" fmla="*/ 145 h 166"/>
                  <a:gd name="T10" fmla="*/ 0 w 4"/>
                  <a:gd name="T11" fmla="*/ 156 h 166"/>
                  <a:gd name="T12" fmla="*/ 0 w 4"/>
                  <a:gd name="T13" fmla="*/ 166 h 166"/>
                  <a:gd name="T14" fmla="*/ 1 w 4"/>
                  <a:gd name="T15" fmla="*/ 165 h 166"/>
                  <a:gd name="T16" fmla="*/ 4 w 4"/>
                  <a:gd name="T1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66">
                    <a:moveTo>
                      <a:pt x="4" y="0"/>
                    </a:moveTo>
                    <a:lnTo>
                      <a:pt x="4" y="0"/>
                    </a:lnTo>
                    <a:lnTo>
                      <a:pt x="2" y="17"/>
                    </a:lnTo>
                    <a:lnTo>
                      <a:pt x="2" y="35"/>
                    </a:lnTo>
                    <a:lnTo>
                      <a:pt x="0" y="145"/>
                    </a:lnTo>
                    <a:lnTo>
                      <a:pt x="0" y="156"/>
                    </a:lnTo>
                    <a:lnTo>
                      <a:pt x="0" y="166"/>
                    </a:lnTo>
                    <a:lnTo>
                      <a:pt x="1" y="16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7" name="Freeform 3383"/>
              <p:cNvSpPr/>
              <p:nvPr/>
            </p:nvSpPr>
            <p:spPr bwMode="auto">
              <a:xfrm>
                <a:off x="6177" y="3502"/>
                <a:ext cx="4" cy="166"/>
              </a:xfrm>
              <a:custGeom>
                <a:avLst/>
                <a:gdLst>
                  <a:gd name="T0" fmla="*/ 4 w 4"/>
                  <a:gd name="T1" fmla="*/ 0 h 166"/>
                  <a:gd name="T2" fmla="*/ 4 w 4"/>
                  <a:gd name="T3" fmla="*/ 0 h 166"/>
                  <a:gd name="T4" fmla="*/ 2 w 4"/>
                  <a:gd name="T5" fmla="*/ 17 h 166"/>
                  <a:gd name="T6" fmla="*/ 2 w 4"/>
                  <a:gd name="T7" fmla="*/ 35 h 166"/>
                  <a:gd name="T8" fmla="*/ 0 w 4"/>
                  <a:gd name="T9" fmla="*/ 145 h 166"/>
                  <a:gd name="T10" fmla="*/ 0 w 4"/>
                  <a:gd name="T11" fmla="*/ 156 h 166"/>
                  <a:gd name="T12" fmla="*/ 0 w 4"/>
                  <a:gd name="T13" fmla="*/ 166 h 166"/>
                  <a:gd name="T14" fmla="*/ 1 w 4"/>
                  <a:gd name="T15" fmla="*/ 165 h 166"/>
                  <a:gd name="T16" fmla="*/ 4 w 4"/>
                  <a:gd name="T1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66">
                    <a:moveTo>
                      <a:pt x="4" y="0"/>
                    </a:moveTo>
                    <a:lnTo>
                      <a:pt x="4" y="0"/>
                    </a:lnTo>
                    <a:lnTo>
                      <a:pt x="2" y="17"/>
                    </a:lnTo>
                    <a:lnTo>
                      <a:pt x="2" y="35"/>
                    </a:lnTo>
                    <a:lnTo>
                      <a:pt x="0" y="145"/>
                    </a:lnTo>
                    <a:lnTo>
                      <a:pt x="0" y="156"/>
                    </a:lnTo>
                    <a:lnTo>
                      <a:pt x="0" y="166"/>
                    </a:lnTo>
                    <a:lnTo>
                      <a:pt x="1" y="165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8" name="Rectangle 3384"/>
              <p:cNvSpPr>
                <a:spLocks noChangeArrowheads="1"/>
              </p:cNvSpPr>
              <p:nvPr/>
            </p:nvSpPr>
            <p:spPr bwMode="auto">
              <a:xfrm>
                <a:off x="6181" y="3500"/>
                <a:ext cx="1" cy="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9" name="Freeform 3385"/>
              <p:cNvSpPr/>
              <p:nvPr/>
            </p:nvSpPr>
            <p:spPr bwMode="auto">
              <a:xfrm>
                <a:off x="6181" y="350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0" name="Freeform 3386"/>
              <p:cNvSpPr/>
              <p:nvPr/>
            </p:nvSpPr>
            <p:spPr bwMode="auto">
              <a:xfrm>
                <a:off x="6173" y="3667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4 w 5"/>
                  <a:gd name="T3" fmla="*/ 1 h 4"/>
                  <a:gd name="T4" fmla="*/ 3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5 w 5"/>
                  <a:gd name="T11" fmla="*/ 2 h 4"/>
                  <a:gd name="T12" fmla="*/ 5 w 5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1" name="Freeform 3387"/>
              <p:cNvSpPr/>
              <p:nvPr/>
            </p:nvSpPr>
            <p:spPr bwMode="auto">
              <a:xfrm>
                <a:off x="6173" y="3667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4 w 5"/>
                  <a:gd name="T3" fmla="*/ 1 h 4"/>
                  <a:gd name="T4" fmla="*/ 3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5 w 5"/>
                  <a:gd name="T11" fmla="*/ 2 h 4"/>
                  <a:gd name="T12" fmla="*/ 5 w 5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2" name="Freeform 3388"/>
              <p:cNvSpPr>
                <a:spLocks noEditPoints="1"/>
              </p:cNvSpPr>
              <p:nvPr/>
            </p:nvSpPr>
            <p:spPr bwMode="auto">
              <a:xfrm>
                <a:off x="6018" y="3523"/>
                <a:ext cx="88" cy="73"/>
              </a:xfrm>
              <a:custGeom>
                <a:avLst/>
                <a:gdLst>
                  <a:gd name="T0" fmla="*/ 80 w 83"/>
                  <a:gd name="T1" fmla="*/ 28 h 69"/>
                  <a:gd name="T2" fmla="*/ 44 w 83"/>
                  <a:gd name="T3" fmla="*/ 45 h 69"/>
                  <a:gd name="T4" fmla="*/ 69 w 83"/>
                  <a:gd name="T5" fmla="*/ 69 h 69"/>
                  <a:gd name="T6" fmla="*/ 83 w 83"/>
                  <a:gd name="T7" fmla="*/ 30 h 69"/>
                  <a:gd name="T8" fmla="*/ 80 w 83"/>
                  <a:gd name="T9" fmla="*/ 28 h 69"/>
                  <a:gd name="T10" fmla="*/ 0 w 83"/>
                  <a:gd name="T11" fmla="*/ 0 h 69"/>
                  <a:gd name="T12" fmla="*/ 0 w 83"/>
                  <a:gd name="T13" fmla="*/ 0 h 69"/>
                  <a:gd name="T14" fmla="*/ 42 w 83"/>
                  <a:gd name="T15" fmla="*/ 42 h 69"/>
                  <a:gd name="T16" fmla="*/ 79 w 83"/>
                  <a:gd name="T17" fmla="*/ 25 h 69"/>
                  <a:gd name="T18" fmla="*/ 79 w 83"/>
                  <a:gd name="T19" fmla="*/ 24 h 69"/>
                  <a:gd name="T20" fmla="*/ 79 w 83"/>
                  <a:gd name="T21" fmla="*/ 23 h 69"/>
                  <a:gd name="T22" fmla="*/ 0 w 83"/>
                  <a:gd name="T2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69">
                    <a:moveTo>
                      <a:pt x="80" y="28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0"/>
                      <a:pt x="81" y="29"/>
                      <a:pt x="80" y="28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3" name="Freeform 3389"/>
              <p:cNvSpPr>
                <a:spLocks noEditPoints="1"/>
              </p:cNvSpPr>
              <p:nvPr/>
            </p:nvSpPr>
            <p:spPr bwMode="auto">
              <a:xfrm>
                <a:off x="6102" y="3547"/>
                <a:ext cx="5" cy="8"/>
              </a:xfrm>
              <a:custGeom>
                <a:avLst/>
                <a:gdLst>
                  <a:gd name="T0" fmla="*/ 4 w 5"/>
                  <a:gd name="T1" fmla="*/ 4 h 7"/>
                  <a:gd name="T2" fmla="*/ 1 w 5"/>
                  <a:gd name="T3" fmla="*/ 5 h 7"/>
                  <a:gd name="T4" fmla="*/ 4 w 5"/>
                  <a:gd name="T5" fmla="*/ 7 h 7"/>
                  <a:gd name="T6" fmla="*/ 5 w 5"/>
                  <a:gd name="T7" fmla="*/ 5 h 7"/>
                  <a:gd name="T8" fmla="*/ 4 w 5"/>
                  <a:gd name="T9" fmla="*/ 4 h 7"/>
                  <a:gd name="T10" fmla="*/ 0 w 5"/>
                  <a:gd name="T11" fmla="*/ 0 h 7"/>
                  <a:gd name="T12" fmla="*/ 0 w 5"/>
                  <a:gd name="T13" fmla="*/ 1 h 7"/>
                  <a:gd name="T14" fmla="*/ 0 w 5"/>
                  <a:gd name="T15" fmla="*/ 2 h 7"/>
                  <a:gd name="T16" fmla="*/ 2 w 5"/>
                  <a:gd name="T17" fmla="*/ 1 h 7"/>
                  <a:gd name="T18" fmla="*/ 2 w 5"/>
                  <a:gd name="T19" fmla="*/ 0 h 7"/>
                  <a:gd name="T20" fmla="*/ 2 w 5"/>
                  <a:gd name="T21" fmla="*/ 0 h 7"/>
                  <a:gd name="T22" fmla="*/ 0 w 5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7">
                    <a:moveTo>
                      <a:pt x="4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3" y="7"/>
                      <a:pt x="4" y="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4"/>
                      <a:pt x="4" y="4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4" name="Freeform 3390"/>
              <p:cNvSpPr>
                <a:spLocks noEditPoints="1"/>
              </p:cNvSpPr>
              <p:nvPr/>
            </p:nvSpPr>
            <p:spPr bwMode="auto">
              <a:xfrm>
                <a:off x="6104" y="3547"/>
                <a:ext cx="3" cy="6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4 h 5"/>
                  <a:gd name="T4" fmla="*/ 3 w 3"/>
                  <a:gd name="T5" fmla="*/ 5 h 5"/>
                  <a:gd name="T6" fmla="*/ 3 w 3"/>
                  <a:gd name="T7" fmla="*/ 3 h 5"/>
                  <a:gd name="T8" fmla="*/ 0 w 3"/>
                  <a:gd name="T9" fmla="*/ 0 h 5"/>
                  <a:gd name="T10" fmla="*/ 0 w 3"/>
                  <a:gd name="T11" fmla="*/ 0 h 5"/>
                  <a:gd name="T12" fmla="*/ 0 w 3"/>
                  <a:gd name="T13" fmla="*/ 1 h 5"/>
                  <a:gd name="T14" fmla="*/ 2 w 3"/>
                  <a:gd name="T15" fmla="*/ 1 h 5"/>
                  <a:gd name="T16" fmla="*/ 1 w 3"/>
                  <a:gd name="T17" fmla="*/ 0 h 5"/>
                  <a:gd name="T18" fmla="*/ 0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3" y="5"/>
                    </a:cubicBezTo>
                    <a:cubicBezTo>
                      <a:pt x="3" y="3"/>
                      <a:pt x="3" y="3"/>
                      <a:pt x="3" y="3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5" name="Freeform 3391"/>
              <p:cNvSpPr/>
              <p:nvPr/>
            </p:nvSpPr>
            <p:spPr bwMode="auto">
              <a:xfrm>
                <a:off x="6017" y="352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6" name="Freeform 3392"/>
              <p:cNvSpPr/>
              <p:nvPr/>
            </p:nvSpPr>
            <p:spPr bwMode="auto">
              <a:xfrm>
                <a:off x="6016" y="3521"/>
                <a:ext cx="89" cy="26"/>
              </a:xfrm>
              <a:custGeom>
                <a:avLst/>
                <a:gdLst>
                  <a:gd name="T0" fmla="*/ 0 w 89"/>
                  <a:gd name="T1" fmla="*/ 0 h 26"/>
                  <a:gd name="T2" fmla="*/ 0 w 89"/>
                  <a:gd name="T3" fmla="*/ 0 h 26"/>
                  <a:gd name="T4" fmla="*/ 1 w 89"/>
                  <a:gd name="T5" fmla="*/ 2 h 26"/>
                  <a:gd name="T6" fmla="*/ 2 w 89"/>
                  <a:gd name="T7" fmla="*/ 2 h 26"/>
                  <a:gd name="T8" fmla="*/ 86 w 89"/>
                  <a:gd name="T9" fmla="*/ 26 h 26"/>
                  <a:gd name="T10" fmla="*/ 88 w 89"/>
                  <a:gd name="T11" fmla="*/ 26 h 26"/>
                  <a:gd name="T12" fmla="*/ 89 w 89"/>
                  <a:gd name="T13" fmla="*/ 26 h 26"/>
                  <a:gd name="T14" fmla="*/ 86 w 89"/>
                  <a:gd name="T15" fmla="*/ 24 h 26"/>
                  <a:gd name="T16" fmla="*/ 0 w 89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26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86" y="26"/>
                    </a:lnTo>
                    <a:lnTo>
                      <a:pt x="88" y="26"/>
                    </a:lnTo>
                    <a:lnTo>
                      <a:pt x="89" y="26"/>
                    </a:lnTo>
                    <a:lnTo>
                      <a:pt x="86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7" name="Freeform 3393"/>
              <p:cNvSpPr/>
              <p:nvPr/>
            </p:nvSpPr>
            <p:spPr bwMode="auto">
              <a:xfrm>
                <a:off x="6016" y="3521"/>
                <a:ext cx="89" cy="26"/>
              </a:xfrm>
              <a:custGeom>
                <a:avLst/>
                <a:gdLst>
                  <a:gd name="T0" fmla="*/ 0 w 89"/>
                  <a:gd name="T1" fmla="*/ 0 h 26"/>
                  <a:gd name="T2" fmla="*/ 0 w 89"/>
                  <a:gd name="T3" fmla="*/ 0 h 26"/>
                  <a:gd name="T4" fmla="*/ 1 w 89"/>
                  <a:gd name="T5" fmla="*/ 2 h 26"/>
                  <a:gd name="T6" fmla="*/ 2 w 89"/>
                  <a:gd name="T7" fmla="*/ 2 h 26"/>
                  <a:gd name="T8" fmla="*/ 86 w 89"/>
                  <a:gd name="T9" fmla="*/ 26 h 26"/>
                  <a:gd name="T10" fmla="*/ 88 w 89"/>
                  <a:gd name="T11" fmla="*/ 26 h 26"/>
                  <a:gd name="T12" fmla="*/ 89 w 89"/>
                  <a:gd name="T13" fmla="*/ 26 h 26"/>
                  <a:gd name="T14" fmla="*/ 86 w 89"/>
                  <a:gd name="T15" fmla="*/ 24 h 26"/>
                  <a:gd name="T16" fmla="*/ 0 w 89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26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86" y="26"/>
                    </a:lnTo>
                    <a:lnTo>
                      <a:pt x="88" y="26"/>
                    </a:lnTo>
                    <a:lnTo>
                      <a:pt x="89" y="26"/>
                    </a:lnTo>
                    <a:lnTo>
                      <a:pt x="86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8" name="Freeform 3394"/>
              <p:cNvSpPr/>
              <p:nvPr/>
            </p:nvSpPr>
            <p:spPr bwMode="auto">
              <a:xfrm>
                <a:off x="6091" y="3549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16 w 18"/>
                  <a:gd name="T3" fmla="*/ 1 h 48"/>
                  <a:gd name="T4" fmla="*/ 16 w 18"/>
                  <a:gd name="T5" fmla="*/ 4 h 48"/>
                  <a:gd name="T6" fmla="*/ 15 w 18"/>
                  <a:gd name="T7" fmla="*/ 6 h 48"/>
                  <a:gd name="T8" fmla="*/ 0 w 18"/>
                  <a:gd name="T9" fmla="*/ 47 h 48"/>
                  <a:gd name="T10" fmla="*/ 1 w 18"/>
                  <a:gd name="T11" fmla="*/ 48 h 48"/>
                  <a:gd name="T12" fmla="*/ 18 w 1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16" y="1"/>
                    </a:lnTo>
                    <a:lnTo>
                      <a:pt x="16" y="4"/>
                    </a:lnTo>
                    <a:lnTo>
                      <a:pt x="15" y="6"/>
                    </a:lnTo>
                    <a:lnTo>
                      <a:pt x="0" y="47"/>
                    </a:lnTo>
                    <a:lnTo>
                      <a:pt x="1" y="4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9" name="Freeform 3395"/>
              <p:cNvSpPr/>
              <p:nvPr/>
            </p:nvSpPr>
            <p:spPr bwMode="auto">
              <a:xfrm>
                <a:off x="6091" y="3549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16 w 18"/>
                  <a:gd name="T3" fmla="*/ 1 h 48"/>
                  <a:gd name="T4" fmla="*/ 16 w 18"/>
                  <a:gd name="T5" fmla="*/ 4 h 48"/>
                  <a:gd name="T6" fmla="*/ 15 w 18"/>
                  <a:gd name="T7" fmla="*/ 6 h 48"/>
                  <a:gd name="T8" fmla="*/ 0 w 18"/>
                  <a:gd name="T9" fmla="*/ 47 h 48"/>
                  <a:gd name="T10" fmla="*/ 1 w 18"/>
                  <a:gd name="T11" fmla="*/ 48 h 48"/>
                  <a:gd name="T12" fmla="*/ 18 w 1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16" y="1"/>
                    </a:lnTo>
                    <a:lnTo>
                      <a:pt x="16" y="4"/>
                    </a:lnTo>
                    <a:lnTo>
                      <a:pt x="15" y="6"/>
                    </a:lnTo>
                    <a:lnTo>
                      <a:pt x="0" y="47"/>
                    </a:lnTo>
                    <a:lnTo>
                      <a:pt x="1" y="48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0" name="Freeform 3396"/>
              <p:cNvSpPr/>
              <p:nvPr/>
            </p:nvSpPr>
            <p:spPr bwMode="auto">
              <a:xfrm>
                <a:off x="6062" y="3548"/>
                <a:ext cx="47" cy="23"/>
              </a:xfrm>
              <a:custGeom>
                <a:avLst/>
                <a:gdLst>
                  <a:gd name="T0" fmla="*/ 41 w 44"/>
                  <a:gd name="T1" fmla="*/ 0 h 21"/>
                  <a:gd name="T2" fmla="*/ 39 w 44"/>
                  <a:gd name="T3" fmla="*/ 0 h 21"/>
                  <a:gd name="T4" fmla="*/ 37 w 44"/>
                  <a:gd name="T5" fmla="*/ 1 h 21"/>
                  <a:gd name="T6" fmla="*/ 0 w 44"/>
                  <a:gd name="T7" fmla="*/ 18 h 21"/>
                  <a:gd name="T8" fmla="*/ 2 w 44"/>
                  <a:gd name="T9" fmla="*/ 21 h 21"/>
                  <a:gd name="T10" fmla="*/ 38 w 44"/>
                  <a:gd name="T11" fmla="*/ 4 h 21"/>
                  <a:gd name="T12" fmla="*/ 41 w 44"/>
                  <a:gd name="T13" fmla="*/ 3 h 21"/>
                  <a:gd name="T14" fmla="*/ 42 w 44"/>
                  <a:gd name="T15" fmla="*/ 2 h 21"/>
                  <a:gd name="T16" fmla="*/ 44 w 44"/>
                  <a:gd name="T17" fmla="*/ 1 h 21"/>
                  <a:gd name="T18" fmla="*/ 44 w 44"/>
                  <a:gd name="T19" fmla="*/ 1 h 21"/>
                  <a:gd name="T20" fmla="*/ 44 w 44"/>
                  <a:gd name="T21" fmla="*/ 1 h 21"/>
                  <a:gd name="T22" fmla="*/ 43 w 44"/>
                  <a:gd name="T23" fmla="*/ 2 h 21"/>
                  <a:gd name="T24" fmla="*/ 42 w 44"/>
                  <a:gd name="T25" fmla="*/ 1 h 21"/>
                  <a:gd name="T26" fmla="*/ 41 w 44"/>
                  <a:gd name="T2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21">
                    <a:moveTo>
                      <a:pt x="41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2"/>
                      <a:pt x="43" y="2"/>
                    </a:cubicBezTo>
                    <a:cubicBezTo>
                      <a:pt x="43" y="2"/>
                      <a:pt x="43" y="1"/>
                      <a:pt x="42" y="1"/>
                    </a:cubicBezTo>
                    <a:cubicBezTo>
                      <a:pt x="41" y="0"/>
                      <a:pt x="41" y="0"/>
                      <a:pt x="4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1" name="Freeform 3397"/>
              <p:cNvSpPr/>
              <p:nvPr/>
            </p:nvSpPr>
            <p:spPr bwMode="auto">
              <a:xfrm>
                <a:off x="6012" y="3520"/>
                <a:ext cx="80" cy="79"/>
              </a:xfrm>
              <a:custGeom>
                <a:avLst/>
                <a:gdLst>
                  <a:gd name="T0" fmla="*/ 0 w 80"/>
                  <a:gd name="T1" fmla="*/ 0 h 79"/>
                  <a:gd name="T2" fmla="*/ 79 w 80"/>
                  <a:gd name="T3" fmla="*/ 79 h 79"/>
                  <a:gd name="T4" fmla="*/ 80 w 80"/>
                  <a:gd name="T5" fmla="*/ 77 h 79"/>
                  <a:gd name="T6" fmla="*/ 79 w 80"/>
                  <a:gd name="T7" fmla="*/ 76 h 79"/>
                  <a:gd name="T8" fmla="*/ 53 w 80"/>
                  <a:gd name="T9" fmla="*/ 51 h 79"/>
                  <a:gd name="T10" fmla="*/ 50 w 80"/>
                  <a:gd name="T11" fmla="*/ 47 h 79"/>
                  <a:gd name="T12" fmla="*/ 6 w 80"/>
                  <a:gd name="T13" fmla="*/ 3 h 79"/>
                  <a:gd name="T14" fmla="*/ 5 w 80"/>
                  <a:gd name="T15" fmla="*/ 3 h 79"/>
                  <a:gd name="T16" fmla="*/ 4 w 80"/>
                  <a:gd name="T17" fmla="*/ 1 h 79"/>
                  <a:gd name="T18" fmla="*/ 4 w 80"/>
                  <a:gd name="T19" fmla="*/ 1 h 79"/>
                  <a:gd name="T20" fmla="*/ 0 w 80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79">
                    <a:moveTo>
                      <a:pt x="0" y="0"/>
                    </a:moveTo>
                    <a:lnTo>
                      <a:pt x="79" y="79"/>
                    </a:lnTo>
                    <a:lnTo>
                      <a:pt x="80" y="77"/>
                    </a:lnTo>
                    <a:lnTo>
                      <a:pt x="79" y="76"/>
                    </a:lnTo>
                    <a:lnTo>
                      <a:pt x="53" y="51"/>
                    </a:lnTo>
                    <a:lnTo>
                      <a:pt x="50" y="47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2" name="Freeform 3398"/>
              <p:cNvSpPr/>
              <p:nvPr/>
            </p:nvSpPr>
            <p:spPr bwMode="auto">
              <a:xfrm>
                <a:off x="6012" y="3520"/>
                <a:ext cx="80" cy="79"/>
              </a:xfrm>
              <a:custGeom>
                <a:avLst/>
                <a:gdLst>
                  <a:gd name="T0" fmla="*/ 0 w 80"/>
                  <a:gd name="T1" fmla="*/ 0 h 79"/>
                  <a:gd name="T2" fmla="*/ 79 w 80"/>
                  <a:gd name="T3" fmla="*/ 79 h 79"/>
                  <a:gd name="T4" fmla="*/ 80 w 80"/>
                  <a:gd name="T5" fmla="*/ 77 h 79"/>
                  <a:gd name="T6" fmla="*/ 79 w 80"/>
                  <a:gd name="T7" fmla="*/ 76 h 79"/>
                  <a:gd name="T8" fmla="*/ 53 w 80"/>
                  <a:gd name="T9" fmla="*/ 51 h 79"/>
                  <a:gd name="T10" fmla="*/ 50 w 80"/>
                  <a:gd name="T11" fmla="*/ 47 h 79"/>
                  <a:gd name="T12" fmla="*/ 6 w 80"/>
                  <a:gd name="T13" fmla="*/ 3 h 79"/>
                  <a:gd name="T14" fmla="*/ 5 w 80"/>
                  <a:gd name="T15" fmla="*/ 3 h 79"/>
                  <a:gd name="T16" fmla="*/ 4 w 80"/>
                  <a:gd name="T17" fmla="*/ 1 h 79"/>
                  <a:gd name="T18" fmla="*/ 4 w 80"/>
                  <a:gd name="T19" fmla="*/ 1 h 79"/>
                  <a:gd name="T20" fmla="*/ 0 w 80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79">
                    <a:moveTo>
                      <a:pt x="0" y="0"/>
                    </a:moveTo>
                    <a:lnTo>
                      <a:pt x="79" y="79"/>
                    </a:lnTo>
                    <a:lnTo>
                      <a:pt x="80" y="77"/>
                    </a:lnTo>
                    <a:lnTo>
                      <a:pt x="79" y="76"/>
                    </a:lnTo>
                    <a:lnTo>
                      <a:pt x="53" y="51"/>
                    </a:lnTo>
                    <a:lnTo>
                      <a:pt x="50" y="47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3" name="Freeform 3399"/>
              <p:cNvSpPr/>
              <p:nvPr/>
            </p:nvSpPr>
            <p:spPr bwMode="auto">
              <a:xfrm>
                <a:off x="6102" y="3545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3 w 8"/>
                  <a:gd name="T3" fmla="*/ 2 h 5"/>
                  <a:gd name="T4" fmla="*/ 4 w 8"/>
                  <a:gd name="T5" fmla="*/ 3 h 5"/>
                  <a:gd name="T6" fmla="*/ 5 w 8"/>
                  <a:gd name="T7" fmla="*/ 4 h 5"/>
                  <a:gd name="T8" fmla="*/ 6 w 8"/>
                  <a:gd name="T9" fmla="*/ 5 h 5"/>
                  <a:gd name="T10" fmla="*/ 7 w 8"/>
                  <a:gd name="T11" fmla="*/ 4 h 5"/>
                  <a:gd name="T12" fmla="*/ 7 w 8"/>
                  <a:gd name="T13" fmla="*/ 4 h 5"/>
                  <a:gd name="T14" fmla="*/ 7 w 8"/>
                  <a:gd name="T15" fmla="*/ 4 h 5"/>
                  <a:gd name="T16" fmla="*/ 8 w 8"/>
                  <a:gd name="T17" fmla="*/ 2 h 5"/>
                  <a:gd name="T18" fmla="*/ 8 w 8"/>
                  <a:gd name="T19" fmla="*/ 2 h 5"/>
                  <a:gd name="T20" fmla="*/ 6 w 8"/>
                  <a:gd name="T21" fmla="*/ 3 h 5"/>
                  <a:gd name="T22" fmla="*/ 4 w 8"/>
                  <a:gd name="T23" fmla="*/ 1 h 5"/>
                  <a:gd name="T24" fmla="*/ 0 w 8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4" name="Freeform 3400"/>
              <p:cNvSpPr/>
              <p:nvPr/>
            </p:nvSpPr>
            <p:spPr bwMode="auto">
              <a:xfrm>
                <a:off x="6126" y="3576"/>
                <a:ext cx="36" cy="71"/>
              </a:xfrm>
              <a:custGeom>
                <a:avLst/>
                <a:gdLst>
                  <a:gd name="T0" fmla="*/ 0 w 34"/>
                  <a:gd name="T1" fmla="*/ 0 h 67"/>
                  <a:gd name="T2" fmla="*/ 0 w 34"/>
                  <a:gd name="T3" fmla="*/ 0 h 67"/>
                  <a:gd name="T4" fmla="*/ 33 w 34"/>
                  <a:gd name="T5" fmla="*/ 67 h 67"/>
                  <a:gd name="T6" fmla="*/ 34 w 34"/>
                  <a:gd name="T7" fmla="*/ 65 h 67"/>
                  <a:gd name="T8" fmla="*/ 31 w 34"/>
                  <a:gd name="T9" fmla="*/ 59 h 67"/>
                  <a:gd name="T10" fmla="*/ 33 w 34"/>
                  <a:gd name="T11" fmla="*/ 53 h 67"/>
                  <a:gd name="T12" fmla="*/ 0 w 34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3"/>
                      <a:pt x="31" y="61"/>
                      <a:pt x="31" y="59"/>
                    </a:cubicBezTo>
                    <a:cubicBezTo>
                      <a:pt x="31" y="56"/>
                      <a:pt x="32" y="54"/>
                      <a:pt x="33" y="5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5" name="Freeform 3401"/>
              <p:cNvSpPr/>
              <p:nvPr/>
            </p:nvSpPr>
            <p:spPr bwMode="auto">
              <a:xfrm>
                <a:off x="6125" y="357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6" name="Freeform 3402"/>
              <p:cNvSpPr/>
              <p:nvPr/>
            </p:nvSpPr>
            <p:spPr bwMode="auto">
              <a:xfrm>
                <a:off x="6159" y="3632"/>
                <a:ext cx="6" cy="12"/>
              </a:xfrm>
              <a:custGeom>
                <a:avLst/>
                <a:gdLst>
                  <a:gd name="T0" fmla="*/ 2 w 6"/>
                  <a:gd name="T1" fmla="*/ 0 h 12"/>
                  <a:gd name="T2" fmla="*/ 0 w 6"/>
                  <a:gd name="T3" fmla="*/ 6 h 12"/>
                  <a:gd name="T4" fmla="*/ 3 w 6"/>
                  <a:gd name="T5" fmla="*/ 12 h 12"/>
                  <a:gd name="T6" fmla="*/ 6 w 6"/>
                  <a:gd name="T7" fmla="*/ 6 h 12"/>
                  <a:gd name="T8" fmla="*/ 2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2" y="0"/>
                    </a:moveTo>
                    <a:cubicBezTo>
                      <a:pt x="1" y="1"/>
                      <a:pt x="0" y="3"/>
                      <a:pt x="0" y="6"/>
                    </a:cubicBezTo>
                    <a:cubicBezTo>
                      <a:pt x="0" y="8"/>
                      <a:pt x="1" y="10"/>
                      <a:pt x="3" y="1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7" name="Freeform 3403"/>
              <p:cNvSpPr/>
              <p:nvPr/>
            </p:nvSpPr>
            <p:spPr bwMode="auto">
              <a:xfrm>
                <a:off x="6118" y="3561"/>
                <a:ext cx="48" cy="77"/>
              </a:xfrm>
              <a:custGeom>
                <a:avLst/>
                <a:gdLst>
                  <a:gd name="T0" fmla="*/ 0 w 45"/>
                  <a:gd name="T1" fmla="*/ 0 h 73"/>
                  <a:gd name="T2" fmla="*/ 6 w 45"/>
                  <a:gd name="T3" fmla="*/ 13 h 73"/>
                  <a:gd name="T4" fmla="*/ 7 w 45"/>
                  <a:gd name="T5" fmla="*/ 14 h 73"/>
                  <a:gd name="T6" fmla="*/ 40 w 45"/>
                  <a:gd name="T7" fmla="*/ 67 h 73"/>
                  <a:gd name="T8" fmla="*/ 44 w 45"/>
                  <a:gd name="T9" fmla="*/ 73 h 73"/>
                  <a:gd name="T10" fmla="*/ 44 w 45"/>
                  <a:gd name="T11" fmla="*/ 72 h 73"/>
                  <a:gd name="T12" fmla="*/ 45 w 45"/>
                  <a:gd name="T13" fmla="*/ 71 h 73"/>
                  <a:gd name="T14" fmla="*/ 0 w 45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73">
                    <a:moveTo>
                      <a:pt x="0" y="0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4" y="71"/>
                      <a:pt x="45" y="7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8" name="Freeform 3404"/>
              <p:cNvSpPr/>
              <p:nvPr/>
            </p:nvSpPr>
            <p:spPr bwMode="auto">
              <a:xfrm>
                <a:off x="6161" y="3636"/>
                <a:ext cx="5" cy="13"/>
              </a:xfrm>
              <a:custGeom>
                <a:avLst/>
                <a:gdLst>
                  <a:gd name="T0" fmla="*/ 5 w 5"/>
                  <a:gd name="T1" fmla="*/ 0 h 12"/>
                  <a:gd name="T2" fmla="*/ 4 w 5"/>
                  <a:gd name="T3" fmla="*/ 1 h 12"/>
                  <a:gd name="T4" fmla="*/ 4 w 5"/>
                  <a:gd name="T5" fmla="*/ 2 h 12"/>
                  <a:gd name="T6" fmla="*/ 1 w 5"/>
                  <a:gd name="T7" fmla="*/ 8 h 12"/>
                  <a:gd name="T8" fmla="*/ 0 w 5"/>
                  <a:gd name="T9" fmla="*/ 10 h 12"/>
                  <a:gd name="T10" fmla="*/ 1 w 5"/>
                  <a:gd name="T11" fmla="*/ 12 h 12"/>
                  <a:gd name="T12" fmla="*/ 5 w 5"/>
                  <a:gd name="T13" fmla="*/ 2 h 12"/>
                  <a:gd name="T14" fmla="*/ 5 w 5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cubicBezTo>
                      <a:pt x="4" y="0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9" name="Freeform 3405"/>
              <p:cNvSpPr/>
              <p:nvPr/>
            </p:nvSpPr>
            <p:spPr bwMode="auto">
              <a:xfrm>
                <a:off x="6111" y="3548"/>
                <a:ext cx="51" cy="102"/>
              </a:xfrm>
              <a:custGeom>
                <a:avLst/>
                <a:gdLst>
                  <a:gd name="T0" fmla="*/ 0 w 51"/>
                  <a:gd name="T1" fmla="*/ 0 h 102"/>
                  <a:gd name="T2" fmla="*/ 0 w 51"/>
                  <a:gd name="T3" fmla="*/ 0 h 102"/>
                  <a:gd name="T4" fmla="*/ 50 w 51"/>
                  <a:gd name="T5" fmla="*/ 102 h 102"/>
                  <a:gd name="T6" fmla="*/ 51 w 51"/>
                  <a:gd name="T7" fmla="*/ 101 h 102"/>
                  <a:gd name="T8" fmla="*/ 50 w 51"/>
                  <a:gd name="T9" fmla="*/ 99 h 102"/>
                  <a:gd name="T10" fmla="*/ 15 w 51"/>
                  <a:gd name="T11" fmla="*/ 28 h 102"/>
                  <a:gd name="T12" fmla="*/ 14 w 51"/>
                  <a:gd name="T13" fmla="*/ 27 h 102"/>
                  <a:gd name="T14" fmla="*/ 7 w 51"/>
                  <a:gd name="T15" fmla="*/ 13 h 102"/>
                  <a:gd name="T16" fmla="*/ 0 w 51"/>
                  <a:gd name="T1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02">
                    <a:moveTo>
                      <a:pt x="0" y="0"/>
                    </a:moveTo>
                    <a:lnTo>
                      <a:pt x="0" y="0"/>
                    </a:lnTo>
                    <a:lnTo>
                      <a:pt x="50" y="102"/>
                    </a:lnTo>
                    <a:lnTo>
                      <a:pt x="51" y="101"/>
                    </a:lnTo>
                    <a:lnTo>
                      <a:pt x="50" y="99"/>
                    </a:lnTo>
                    <a:lnTo>
                      <a:pt x="15" y="28"/>
                    </a:lnTo>
                    <a:lnTo>
                      <a:pt x="14" y="27"/>
                    </a:lnTo>
                    <a:lnTo>
                      <a:pt x="7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0" name="Freeform 3406"/>
              <p:cNvSpPr/>
              <p:nvPr/>
            </p:nvSpPr>
            <p:spPr bwMode="auto">
              <a:xfrm>
                <a:off x="6111" y="3548"/>
                <a:ext cx="51" cy="102"/>
              </a:xfrm>
              <a:custGeom>
                <a:avLst/>
                <a:gdLst>
                  <a:gd name="T0" fmla="*/ 0 w 51"/>
                  <a:gd name="T1" fmla="*/ 0 h 102"/>
                  <a:gd name="T2" fmla="*/ 0 w 51"/>
                  <a:gd name="T3" fmla="*/ 0 h 102"/>
                  <a:gd name="T4" fmla="*/ 50 w 51"/>
                  <a:gd name="T5" fmla="*/ 102 h 102"/>
                  <a:gd name="T6" fmla="*/ 51 w 51"/>
                  <a:gd name="T7" fmla="*/ 101 h 102"/>
                  <a:gd name="T8" fmla="*/ 50 w 51"/>
                  <a:gd name="T9" fmla="*/ 99 h 102"/>
                  <a:gd name="T10" fmla="*/ 15 w 51"/>
                  <a:gd name="T11" fmla="*/ 28 h 102"/>
                  <a:gd name="T12" fmla="*/ 14 w 51"/>
                  <a:gd name="T13" fmla="*/ 27 h 102"/>
                  <a:gd name="T14" fmla="*/ 7 w 51"/>
                  <a:gd name="T15" fmla="*/ 13 h 102"/>
                  <a:gd name="T16" fmla="*/ 0 w 51"/>
                  <a:gd name="T1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02">
                    <a:moveTo>
                      <a:pt x="0" y="0"/>
                    </a:moveTo>
                    <a:lnTo>
                      <a:pt x="0" y="0"/>
                    </a:lnTo>
                    <a:lnTo>
                      <a:pt x="50" y="102"/>
                    </a:lnTo>
                    <a:lnTo>
                      <a:pt x="51" y="101"/>
                    </a:lnTo>
                    <a:lnTo>
                      <a:pt x="50" y="99"/>
                    </a:lnTo>
                    <a:lnTo>
                      <a:pt x="15" y="28"/>
                    </a:lnTo>
                    <a:lnTo>
                      <a:pt x="14" y="27"/>
                    </a:lnTo>
                    <a:lnTo>
                      <a:pt x="7" y="1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1" name="Freeform 3407"/>
              <p:cNvSpPr/>
              <p:nvPr/>
            </p:nvSpPr>
            <p:spPr bwMode="auto">
              <a:xfrm>
                <a:off x="6110" y="354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2" name="Freeform 3408"/>
              <p:cNvSpPr/>
              <p:nvPr/>
            </p:nvSpPr>
            <p:spPr bwMode="auto">
              <a:xfrm>
                <a:off x="6110" y="354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3" name="Freeform 3409"/>
              <p:cNvSpPr/>
              <p:nvPr/>
            </p:nvSpPr>
            <p:spPr bwMode="auto">
              <a:xfrm>
                <a:off x="6115" y="3506"/>
                <a:ext cx="64" cy="124"/>
              </a:xfrm>
              <a:custGeom>
                <a:avLst/>
                <a:gdLst>
                  <a:gd name="T0" fmla="*/ 56 w 60"/>
                  <a:gd name="T1" fmla="*/ 0 h 117"/>
                  <a:gd name="T2" fmla="*/ 1 w 60"/>
                  <a:gd name="T3" fmla="*/ 37 h 117"/>
                  <a:gd name="T4" fmla="*/ 1 w 60"/>
                  <a:gd name="T5" fmla="*/ 39 h 117"/>
                  <a:gd name="T6" fmla="*/ 1 w 60"/>
                  <a:gd name="T7" fmla="*/ 41 h 117"/>
                  <a:gd name="T8" fmla="*/ 0 w 60"/>
                  <a:gd name="T9" fmla="*/ 44 h 117"/>
                  <a:gd name="T10" fmla="*/ 7 w 60"/>
                  <a:gd name="T11" fmla="*/ 55 h 117"/>
                  <a:gd name="T12" fmla="*/ 7 w 60"/>
                  <a:gd name="T13" fmla="*/ 55 h 117"/>
                  <a:gd name="T14" fmla="*/ 13 w 60"/>
                  <a:gd name="T15" fmla="*/ 60 h 117"/>
                  <a:gd name="T16" fmla="*/ 12 w 60"/>
                  <a:gd name="T17" fmla="*/ 64 h 117"/>
                  <a:gd name="T18" fmla="*/ 46 w 60"/>
                  <a:gd name="T19" fmla="*/ 117 h 117"/>
                  <a:gd name="T20" fmla="*/ 48 w 60"/>
                  <a:gd name="T21" fmla="*/ 117 h 117"/>
                  <a:gd name="T22" fmla="*/ 60 w 60"/>
                  <a:gd name="T23" fmla="*/ 3 h 117"/>
                  <a:gd name="T24" fmla="*/ 56 w 60"/>
                  <a:gd name="T25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117">
                    <a:moveTo>
                      <a:pt x="56" y="0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8"/>
                      <a:pt x="1" y="39"/>
                      <a:pt x="1" y="39"/>
                    </a:cubicBezTo>
                    <a:cubicBezTo>
                      <a:pt x="1" y="40"/>
                      <a:pt x="1" y="40"/>
                      <a:pt x="1" y="41"/>
                    </a:cubicBezTo>
                    <a:cubicBezTo>
                      <a:pt x="1" y="42"/>
                      <a:pt x="0" y="43"/>
                      <a:pt x="0" y="44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1" y="55"/>
                      <a:pt x="13" y="57"/>
                      <a:pt x="13" y="60"/>
                    </a:cubicBezTo>
                    <a:cubicBezTo>
                      <a:pt x="13" y="62"/>
                      <a:pt x="13" y="63"/>
                      <a:pt x="12" y="64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6" y="117"/>
                      <a:pt x="47" y="117"/>
                      <a:pt x="48" y="117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8" y="2"/>
                      <a:pt x="57" y="2"/>
                      <a:pt x="56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4" name="Freeform 3410"/>
              <p:cNvSpPr/>
              <p:nvPr/>
            </p:nvSpPr>
            <p:spPr bwMode="auto">
              <a:xfrm>
                <a:off x="6123" y="3564"/>
                <a:ext cx="6" cy="10"/>
              </a:xfrm>
              <a:custGeom>
                <a:avLst/>
                <a:gdLst>
                  <a:gd name="T0" fmla="*/ 0 w 6"/>
                  <a:gd name="T1" fmla="*/ 0 h 9"/>
                  <a:gd name="T2" fmla="*/ 0 w 6"/>
                  <a:gd name="T3" fmla="*/ 0 h 9"/>
                  <a:gd name="T4" fmla="*/ 5 w 6"/>
                  <a:gd name="T5" fmla="*/ 9 h 9"/>
                  <a:gd name="T6" fmla="*/ 6 w 6"/>
                  <a:gd name="T7" fmla="*/ 5 h 9"/>
                  <a:gd name="T8" fmla="*/ 0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8"/>
                      <a:pt x="6" y="7"/>
                      <a:pt x="6" y="5"/>
                    </a:cubicBezTo>
                    <a:cubicBezTo>
                      <a:pt x="6" y="2"/>
                      <a:pt x="4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5" name="Freeform 3411"/>
              <p:cNvSpPr/>
              <p:nvPr/>
            </p:nvSpPr>
            <p:spPr bwMode="auto">
              <a:xfrm>
                <a:off x="6114" y="3549"/>
                <a:ext cx="2" cy="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6" name="Freeform 3412"/>
              <p:cNvSpPr/>
              <p:nvPr/>
            </p:nvSpPr>
            <p:spPr bwMode="auto">
              <a:xfrm>
                <a:off x="6112" y="3545"/>
                <a:ext cx="4" cy="7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4 h 6"/>
                  <a:gd name="T8" fmla="*/ 4 w 4"/>
                  <a:gd name="T9" fmla="*/ 2 h 6"/>
                  <a:gd name="T10" fmla="*/ 4 w 4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7" name="Freeform 3413"/>
              <p:cNvSpPr/>
              <p:nvPr/>
            </p:nvSpPr>
            <p:spPr bwMode="auto">
              <a:xfrm>
                <a:off x="6164" y="363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8" name="Freeform 3414"/>
              <p:cNvSpPr/>
              <p:nvPr/>
            </p:nvSpPr>
            <p:spPr bwMode="auto">
              <a:xfrm>
                <a:off x="6174" y="3503"/>
                <a:ext cx="5" cy="6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3 h 6"/>
                  <a:gd name="T4" fmla="*/ 4 w 4"/>
                  <a:gd name="T5" fmla="*/ 6 h 6"/>
                  <a:gd name="T6" fmla="*/ 4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5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9" name="Freeform 3415"/>
              <p:cNvSpPr>
                <a:spLocks noEditPoints="1"/>
              </p:cNvSpPr>
              <p:nvPr/>
            </p:nvSpPr>
            <p:spPr bwMode="auto">
              <a:xfrm>
                <a:off x="6112" y="3503"/>
                <a:ext cx="68" cy="133"/>
              </a:xfrm>
              <a:custGeom>
                <a:avLst/>
                <a:gdLst>
                  <a:gd name="T0" fmla="*/ 59 w 64"/>
                  <a:gd name="T1" fmla="*/ 3 h 126"/>
                  <a:gd name="T2" fmla="*/ 63 w 64"/>
                  <a:gd name="T3" fmla="*/ 0 h 126"/>
                  <a:gd name="T4" fmla="*/ 63 w 64"/>
                  <a:gd name="T5" fmla="*/ 6 h 126"/>
                  <a:gd name="T6" fmla="*/ 51 w 64"/>
                  <a:gd name="T7" fmla="*/ 120 h 126"/>
                  <a:gd name="T8" fmla="*/ 50 w 64"/>
                  <a:gd name="T9" fmla="*/ 123 h 126"/>
                  <a:gd name="T10" fmla="*/ 49 w 64"/>
                  <a:gd name="T11" fmla="*/ 120 h 126"/>
                  <a:gd name="T12" fmla="*/ 15 w 64"/>
                  <a:gd name="T13" fmla="*/ 67 h 126"/>
                  <a:gd name="T14" fmla="*/ 10 w 64"/>
                  <a:gd name="T15" fmla="*/ 58 h 126"/>
                  <a:gd name="T16" fmla="*/ 3 w 64"/>
                  <a:gd name="T17" fmla="*/ 47 h 126"/>
                  <a:gd name="T18" fmla="*/ 2 w 64"/>
                  <a:gd name="T19" fmla="*/ 46 h 126"/>
                  <a:gd name="T20" fmla="*/ 0 w 64"/>
                  <a:gd name="T21" fmla="*/ 43 h 126"/>
                  <a:gd name="T22" fmla="*/ 4 w 64"/>
                  <a:gd name="T23" fmla="*/ 40 h 126"/>
                  <a:gd name="T24" fmla="*/ 59 w 64"/>
                  <a:gd name="T25" fmla="*/ 3 h 126"/>
                  <a:gd name="T26" fmla="*/ 64 w 64"/>
                  <a:gd name="T27" fmla="*/ 0 h 126"/>
                  <a:gd name="T28" fmla="*/ 0 w 64"/>
                  <a:gd name="T29" fmla="*/ 42 h 126"/>
                  <a:gd name="T30" fmla="*/ 6 w 64"/>
                  <a:gd name="T31" fmla="*/ 55 h 126"/>
                  <a:gd name="T32" fmla="*/ 51 w 64"/>
                  <a:gd name="T33" fmla="*/ 126 h 126"/>
                  <a:gd name="T34" fmla="*/ 51 w 64"/>
                  <a:gd name="T35" fmla="*/ 126 h 126"/>
                  <a:gd name="T36" fmla="*/ 52 w 64"/>
                  <a:gd name="T37" fmla="*/ 126 h 126"/>
                  <a:gd name="T38" fmla="*/ 63 w 64"/>
                  <a:gd name="T39" fmla="*/ 15 h 126"/>
                  <a:gd name="T40" fmla="*/ 64 w 64"/>
                  <a:gd name="T41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4" h="126">
                    <a:moveTo>
                      <a:pt x="59" y="3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59" y="3"/>
                      <a:pt x="59" y="3"/>
                      <a:pt x="59" y="3"/>
                    </a:cubicBezTo>
                    <a:moveTo>
                      <a:pt x="64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2" y="126"/>
                      <a:pt x="52" y="126"/>
                      <a:pt x="52" y="126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4" y="0"/>
                      <a:pt x="64" y="0"/>
                      <a:pt x="6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0" name="Freeform 3416"/>
              <p:cNvSpPr/>
              <p:nvPr/>
            </p:nvSpPr>
            <p:spPr bwMode="auto">
              <a:xfrm>
                <a:off x="6166" y="363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1" name="Freeform 3417"/>
              <p:cNvSpPr/>
              <p:nvPr/>
            </p:nvSpPr>
            <p:spPr bwMode="auto">
              <a:xfrm>
                <a:off x="6111" y="3547"/>
                <a:ext cx="7" cy="14"/>
              </a:xfrm>
              <a:custGeom>
                <a:avLst/>
                <a:gdLst>
                  <a:gd name="T0" fmla="*/ 1 w 7"/>
                  <a:gd name="T1" fmla="*/ 0 h 14"/>
                  <a:gd name="T2" fmla="*/ 0 w 7"/>
                  <a:gd name="T3" fmla="*/ 1 h 14"/>
                  <a:gd name="T4" fmla="*/ 7 w 7"/>
                  <a:gd name="T5" fmla="*/ 14 h 14"/>
                  <a:gd name="T6" fmla="*/ 1 w 7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4">
                    <a:moveTo>
                      <a:pt x="1" y="0"/>
                    </a:moveTo>
                    <a:lnTo>
                      <a:pt x="0" y="1"/>
                    </a:lnTo>
                    <a:lnTo>
                      <a:pt x="7" y="1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2" name="Freeform 3418"/>
              <p:cNvSpPr/>
              <p:nvPr/>
            </p:nvSpPr>
            <p:spPr bwMode="auto">
              <a:xfrm>
                <a:off x="6111" y="3547"/>
                <a:ext cx="7" cy="14"/>
              </a:xfrm>
              <a:custGeom>
                <a:avLst/>
                <a:gdLst>
                  <a:gd name="T0" fmla="*/ 1 w 7"/>
                  <a:gd name="T1" fmla="*/ 0 h 14"/>
                  <a:gd name="T2" fmla="*/ 0 w 7"/>
                  <a:gd name="T3" fmla="*/ 1 h 14"/>
                  <a:gd name="T4" fmla="*/ 7 w 7"/>
                  <a:gd name="T5" fmla="*/ 14 h 14"/>
                  <a:gd name="T6" fmla="*/ 1 w 7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4">
                    <a:moveTo>
                      <a:pt x="1" y="0"/>
                    </a:moveTo>
                    <a:lnTo>
                      <a:pt x="0" y="1"/>
                    </a:lnTo>
                    <a:lnTo>
                      <a:pt x="7" y="1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3" name="Freeform 3419"/>
              <p:cNvSpPr/>
              <p:nvPr/>
            </p:nvSpPr>
            <p:spPr bwMode="auto">
              <a:xfrm>
                <a:off x="6179" y="3502"/>
                <a:ext cx="2" cy="17"/>
              </a:xfrm>
              <a:custGeom>
                <a:avLst/>
                <a:gdLst>
                  <a:gd name="T0" fmla="*/ 2 w 2"/>
                  <a:gd name="T1" fmla="*/ 0 h 17"/>
                  <a:gd name="T2" fmla="*/ 1 w 2"/>
                  <a:gd name="T3" fmla="*/ 1 h 17"/>
                  <a:gd name="T4" fmla="*/ 0 w 2"/>
                  <a:gd name="T5" fmla="*/ 17 h 17"/>
                  <a:gd name="T6" fmla="*/ 2 w 2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7">
                    <a:moveTo>
                      <a:pt x="2" y="0"/>
                    </a:moveTo>
                    <a:lnTo>
                      <a:pt x="1" y="1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4" name="Freeform 3420"/>
              <p:cNvSpPr/>
              <p:nvPr/>
            </p:nvSpPr>
            <p:spPr bwMode="auto">
              <a:xfrm>
                <a:off x="6179" y="3502"/>
                <a:ext cx="2" cy="17"/>
              </a:xfrm>
              <a:custGeom>
                <a:avLst/>
                <a:gdLst>
                  <a:gd name="T0" fmla="*/ 2 w 2"/>
                  <a:gd name="T1" fmla="*/ 0 h 17"/>
                  <a:gd name="T2" fmla="*/ 1 w 2"/>
                  <a:gd name="T3" fmla="*/ 1 h 17"/>
                  <a:gd name="T4" fmla="*/ 0 w 2"/>
                  <a:gd name="T5" fmla="*/ 17 h 17"/>
                  <a:gd name="T6" fmla="*/ 2 w 2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7">
                    <a:moveTo>
                      <a:pt x="2" y="0"/>
                    </a:moveTo>
                    <a:lnTo>
                      <a:pt x="1" y="1"/>
                    </a:lnTo>
                    <a:lnTo>
                      <a:pt x="0" y="17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6" name="Group 3622"/>
            <p:cNvGrpSpPr/>
            <p:nvPr/>
          </p:nvGrpSpPr>
          <p:grpSpPr bwMode="auto">
            <a:xfrm>
              <a:off x="5731" y="3211"/>
              <a:ext cx="529" cy="901"/>
              <a:chOff x="5731" y="3211"/>
              <a:chExt cx="529" cy="901"/>
            </a:xfrm>
          </p:grpSpPr>
          <p:sp>
            <p:nvSpPr>
              <p:cNvPr id="1295" name="Freeform 3422"/>
              <p:cNvSpPr/>
              <p:nvPr/>
            </p:nvSpPr>
            <p:spPr bwMode="auto">
              <a:xfrm>
                <a:off x="6110" y="3500"/>
                <a:ext cx="71" cy="48"/>
              </a:xfrm>
              <a:custGeom>
                <a:avLst/>
                <a:gdLst>
                  <a:gd name="T0" fmla="*/ 71 w 71"/>
                  <a:gd name="T1" fmla="*/ 0 h 48"/>
                  <a:gd name="T2" fmla="*/ 0 w 71"/>
                  <a:gd name="T3" fmla="*/ 47 h 48"/>
                  <a:gd name="T4" fmla="*/ 1 w 71"/>
                  <a:gd name="T5" fmla="*/ 48 h 48"/>
                  <a:gd name="T6" fmla="*/ 2 w 71"/>
                  <a:gd name="T7" fmla="*/ 47 h 48"/>
                  <a:gd name="T8" fmla="*/ 70 w 71"/>
                  <a:gd name="T9" fmla="*/ 3 h 48"/>
                  <a:gd name="T10" fmla="*/ 71 w 71"/>
                  <a:gd name="T11" fmla="*/ 2 h 48"/>
                  <a:gd name="T12" fmla="*/ 71 w 71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48">
                    <a:moveTo>
                      <a:pt x="71" y="0"/>
                    </a:moveTo>
                    <a:lnTo>
                      <a:pt x="0" y="47"/>
                    </a:lnTo>
                    <a:lnTo>
                      <a:pt x="1" y="48"/>
                    </a:lnTo>
                    <a:lnTo>
                      <a:pt x="2" y="47"/>
                    </a:lnTo>
                    <a:lnTo>
                      <a:pt x="70" y="3"/>
                    </a:lnTo>
                    <a:lnTo>
                      <a:pt x="71" y="2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6" name="Freeform 3423"/>
              <p:cNvSpPr/>
              <p:nvPr/>
            </p:nvSpPr>
            <p:spPr bwMode="auto">
              <a:xfrm>
                <a:off x="6110" y="3500"/>
                <a:ext cx="71" cy="48"/>
              </a:xfrm>
              <a:custGeom>
                <a:avLst/>
                <a:gdLst>
                  <a:gd name="T0" fmla="*/ 71 w 71"/>
                  <a:gd name="T1" fmla="*/ 0 h 48"/>
                  <a:gd name="T2" fmla="*/ 0 w 71"/>
                  <a:gd name="T3" fmla="*/ 47 h 48"/>
                  <a:gd name="T4" fmla="*/ 1 w 71"/>
                  <a:gd name="T5" fmla="*/ 48 h 48"/>
                  <a:gd name="T6" fmla="*/ 2 w 71"/>
                  <a:gd name="T7" fmla="*/ 47 h 48"/>
                  <a:gd name="T8" fmla="*/ 70 w 71"/>
                  <a:gd name="T9" fmla="*/ 3 h 48"/>
                  <a:gd name="T10" fmla="*/ 71 w 71"/>
                  <a:gd name="T11" fmla="*/ 2 h 48"/>
                  <a:gd name="T12" fmla="*/ 71 w 71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48">
                    <a:moveTo>
                      <a:pt x="71" y="0"/>
                    </a:moveTo>
                    <a:lnTo>
                      <a:pt x="0" y="47"/>
                    </a:lnTo>
                    <a:lnTo>
                      <a:pt x="1" y="48"/>
                    </a:lnTo>
                    <a:lnTo>
                      <a:pt x="2" y="47"/>
                    </a:lnTo>
                    <a:lnTo>
                      <a:pt x="70" y="3"/>
                    </a:lnTo>
                    <a:lnTo>
                      <a:pt x="71" y="2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7" name="Freeform 3424"/>
              <p:cNvSpPr/>
              <p:nvPr/>
            </p:nvSpPr>
            <p:spPr bwMode="auto">
              <a:xfrm>
                <a:off x="6020" y="3515"/>
                <a:ext cx="79" cy="28"/>
              </a:xfrm>
              <a:custGeom>
                <a:avLst/>
                <a:gdLst>
                  <a:gd name="T0" fmla="*/ 46 w 79"/>
                  <a:gd name="T1" fmla="*/ 0 h 28"/>
                  <a:gd name="T2" fmla="*/ 0 w 79"/>
                  <a:gd name="T3" fmla="*/ 5 h 28"/>
                  <a:gd name="T4" fmla="*/ 79 w 79"/>
                  <a:gd name="T5" fmla="*/ 28 h 28"/>
                  <a:gd name="T6" fmla="*/ 46 w 79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8">
                    <a:moveTo>
                      <a:pt x="46" y="0"/>
                    </a:moveTo>
                    <a:lnTo>
                      <a:pt x="0" y="5"/>
                    </a:lnTo>
                    <a:lnTo>
                      <a:pt x="79" y="2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8" name="Freeform 3425"/>
              <p:cNvSpPr/>
              <p:nvPr/>
            </p:nvSpPr>
            <p:spPr bwMode="auto">
              <a:xfrm>
                <a:off x="6020" y="3515"/>
                <a:ext cx="79" cy="28"/>
              </a:xfrm>
              <a:custGeom>
                <a:avLst/>
                <a:gdLst>
                  <a:gd name="T0" fmla="*/ 46 w 79"/>
                  <a:gd name="T1" fmla="*/ 0 h 28"/>
                  <a:gd name="T2" fmla="*/ 0 w 79"/>
                  <a:gd name="T3" fmla="*/ 5 h 28"/>
                  <a:gd name="T4" fmla="*/ 79 w 79"/>
                  <a:gd name="T5" fmla="*/ 28 h 28"/>
                  <a:gd name="T6" fmla="*/ 46 w 79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8">
                    <a:moveTo>
                      <a:pt x="46" y="0"/>
                    </a:moveTo>
                    <a:lnTo>
                      <a:pt x="0" y="5"/>
                    </a:lnTo>
                    <a:lnTo>
                      <a:pt x="79" y="2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9" name="Freeform 3426"/>
              <p:cNvSpPr/>
              <p:nvPr/>
            </p:nvSpPr>
            <p:spPr bwMode="auto">
              <a:xfrm>
                <a:off x="6016" y="3520"/>
                <a:ext cx="86" cy="25"/>
              </a:xfrm>
              <a:custGeom>
                <a:avLst/>
                <a:gdLst>
                  <a:gd name="T0" fmla="*/ 4 w 86"/>
                  <a:gd name="T1" fmla="*/ 0 h 25"/>
                  <a:gd name="T2" fmla="*/ 0 w 86"/>
                  <a:gd name="T3" fmla="*/ 1 h 25"/>
                  <a:gd name="T4" fmla="*/ 86 w 86"/>
                  <a:gd name="T5" fmla="*/ 25 h 25"/>
                  <a:gd name="T6" fmla="*/ 83 w 86"/>
                  <a:gd name="T7" fmla="*/ 23 h 25"/>
                  <a:gd name="T8" fmla="*/ 4 w 8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5">
                    <a:moveTo>
                      <a:pt x="4" y="0"/>
                    </a:moveTo>
                    <a:lnTo>
                      <a:pt x="0" y="1"/>
                    </a:lnTo>
                    <a:lnTo>
                      <a:pt x="86" y="25"/>
                    </a:lnTo>
                    <a:lnTo>
                      <a:pt x="83" y="2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0" name="Freeform 3427"/>
              <p:cNvSpPr/>
              <p:nvPr/>
            </p:nvSpPr>
            <p:spPr bwMode="auto">
              <a:xfrm>
                <a:off x="6016" y="3520"/>
                <a:ext cx="86" cy="25"/>
              </a:xfrm>
              <a:custGeom>
                <a:avLst/>
                <a:gdLst>
                  <a:gd name="T0" fmla="*/ 4 w 86"/>
                  <a:gd name="T1" fmla="*/ 0 h 25"/>
                  <a:gd name="T2" fmla="*/ 0 w 86"/>
                  <a:gd name="T3" fmla="*/ 1 h 25"/>
                  <a:gd name="T4" fmla="*/ 86 w 86"/>
                  <a:gd name="T5" fmla="*/ 25 h 25"/>
                  <a:gd name="T6" fmla="*/ 83 w 86"/>
                  <a:gd name="T7" fmla="*/ 23 h 25"/>
                  <a:gd name="T8" fmla="*/ 4 w 8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5">
                    <a:moveTo>
                      <a:pt x="4" y="0"/>
                    </a:moveTo>
                    <a:lnTo>
                      <a:pt x="0" y="1"/>
                    </a:lnTo>
                    <a:lnTo>
                      <a:pt x="86" y="25"/>
                    </a:lnTo>
                    <a:lnTo>
                      <a:pt x="83" y="2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1" name="Freeform 3428"/>
              <p:cNvSpPr/>
              <p:nvPr/>
            </p:nvSpPr>
            <p:spPr bwMode="auto">
              <a:xfrm>
                <a:off x="6012" y="3513"/>
                <a:ext cx="54" cy="8"/>
              </a:xfrm>
              <a:custGeom>
                <a:avLst/>
                <a:gdLst>
                  <a:gd name="T0" fmla="*/ 53 w 54"/>
                  <a:gd name="T1" fmla="*/ 0 h 8"/>
                  <a:gd name="T2" fmla="*/ 0 w 54"/>
                  <a:gd name="T3" fmla="*/ 7 h 8"/>
                  <a:gd name="T4" fmla="*/ 4 w 54"/>
                  <a:gd name="T5" fmla="*/ 8 h 8"/>
                  <a:gd name="T6" fmla="*/ 8 w 54"/>
                  <a:gd name="T7" fmla="*/ 7 h 8"/>
                  <a:gd name="T8" fmla="*/ 54 w 54"/>
                  <a:gd name="T9" fmla="*/ 2 h 8"/>
                  <a:gd name="T10" fmla="*/ 53 w 5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">
                    <a:moveTo>
                      <a:pt x="53" y="0"/>
                    </a:moveTo>
                    <a:lnTo>
                      <a:pt x="0" y="7"/>
                    </a:lnTo>
                    <a:lnTo>
                      <a:pt x="4" y="8"/>
                    </a:lnTo>
                    <a:lnTo>
                      <a:pt x="8" y="7"/>
                    </a:lnTo>
                    <a:lnTo>
                      <a:pt x="54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2" name="Freeform 3429"/>
              <p:cNvSpPr/>
              <p:nvPr/>
            </p:nvSpPr>
            <p:spPr bwMode="auto">
              <a:xfrm>
                <a:off x="6012" y="3513"/>
                <a:ext cx="54" cy="8"/>
              </a:xfrm>
              <a:custGeom>
                <a:avLst/>
                <a:gdLst>
                  <a:gd name="T0" fmla="*/ 53 w 54"/>
                  <a:gd name="T1" fmla="*/ 0 h 8"/>
                  <a:gd name="T2" fmla="*/ 0 w 54"/>
                  <a:gd name="T3" fmla="*/ 7 h 8"/>
                  <a:gd name="T4" fmla="*/ 4 w 54"/>
                  <a:gd name="T5" fmla="*/ 8 h 8"/>
                  <a:gd name="T6" fmla="*/ 8 w 54"/>
                  <a:gd name="T7" fmla="*/ 7 h 8"/>
                  <a:gd name="T8" fmla="*/ 54 w 54"/>
                  <a:gd name="T9" fmla="*/ 2 h 8"/>
                  <a:gd name="T10" fmla="*/ 53 w 5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">
                    <a:moveTo>
                      <a:pt x="53" y="0"/>
                    </a:moveTo>
                    <a:lnTo>
                      <a:pt x="0" y="7"/>
                    </a:lnTo>
                    <a:lnTo>
                      <a:pt x="4" y="8"/>
                    </a:lnTo>
                    <a:lnTo>
                      <a:pt x="8" y="7"/>
                    </a:lnTo>
                    <a:lnTo>
                      <a:pt x="54" y="2"/>
                    </a:lnTo>
                    <a:lnTo>
                      <a:pt x="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3" name="Freeform 3430"/>
              <p:cNvSpPr>
                <a:spLocks noEditPoints="1"/>
              </p:cNvSpPr>
              <p:nvPr/>
            </p:nvSpPr>
            <p:spPr bwMode="auto">
              <a:xfrm>
                <a:off x="6065" y="3513"/>
                <a:ext cx="45" cy="34"/>
              </a:xfrm>
              <a:custGeom>
                <a:avLst/>
                <a:gdLst>
                  <a:gd name="T0" fmla="*/ 45 w 45"/>
                  <a:gd name="T1" fmla="*/ 34 h 34"/>
                  <a:gd name="T2" fmla="*/ 45 w 45"/>
                  <a:gd name="T3" fmla="*/ 34 h 34"/>
                  <a:gd name="T4" fmla="*/ 45 w 45"/>
                  <a:gd name="T5" fmla="*/ 34 h 34"/>
                  <a:gd name="T6" fmla="*/ 45 w 45"/>
                  <a:gd name="T7" fmla="*/ 34 h 34"/>
                  <a:gd name="T8" fmla="*/ 2 w 45"/>
                  <a:gd name="T9" fmla="*/ 0 h 34"/>
                  <a:gd name="T10" fmla="*/ 0 w 45"/>
                  <a:gd name="T11" fmla="*/ 0 h 34"/>
                  <a:gd name="T12" fmla="*/ 1 w 45"/>
                  <a:gd name="T13" fmla="*/ 2 h 34"/>
                  <a:gd name="T14" fmla="*/ 34 w 45"/>
                  <a:gd name="T15" fmla="*/ 30 h 34"/>
                  <a:gd name="T16" fmla="*/ 37 w 45"/>
                  <a:gd name="T17" fmla="*/ 32 h 34"/>
                  <a:gd name="T18" fmla="*/ 41 w 45"/>
                  <a:gd name="T19" fmla="*/ 33 h 34"/>
                  <a:gd name="T20" fmla="*/ 2 w 45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34">
                    <a:moveTo>
                      <a:pt x="45" y="34"/>
                    </a:moveTo>
                    <a:lnTo>
                      <a:pt x="45" y="34"/>
                    </a:lnTo>
                    <a:lnTo>
                      <a:pt x="45" y="34"/>
                    </a:lnTo>
                    <a:lnTo>
                      <a:pt x="45" y="34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4" y="30"/>
                    </a:lnTo>
                    <a:lnTo>
                      <a:pt x="37" y="32"/>
                    </a:lnTo>
                    <a:lnTo>
                      <a:pt x="41" y="3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4" name="Freeform 3431"/>
              <p:cNvSpPr>
                <a:spLocks noEditPoints="1"/>
              </p:cNvSpPr>
              <p:nvPr/>
            </p:nvSpPr>
            <p:spPr bwMode="auto">
              <a:xfrm>
                <a:off x="6065" y="3513"/>
                <a:ext cx="45" cy="34"/>
              </a:xfrm>
              <a:custGeom>
                <a:avLst/>
                <a:gdLst>
                  <a:gd name="T0" fmla="*/ 45 w 45"/>
                  <a:gd name="T1" fmla="*/ 34 h 34"/>
                  <a:gd name="T2" fmla="*/ 45 w 45"/>
                  <a:gd name="T3" fmla="*/ 34 h 34"/>
                  <a:gd name="T4" fmla="*/ 45 w 45"/>
                  <a:gd name="T5" fmla="*/ 34 h 34"/>
                  <a:gd name="T6" fmla="*/ 45 w 45"/>
                  <a:gd name="T7" fmla="*/ 34 h 34"/>
                  <a:gd name="T8" fmla="*/ 2 w 45"/>
                  <a:gd name="T9" fmla="*/ 0 h 34"/>
                  <a:gd name="T10" fmla="*/ 0 w 45"/>
                  <a:gd name="T11" fmla="*/ 0 h 34"/>
                  <a:gd name="T12" fmla="*/ 1 w 45"/>
                  <a:gd name="T13" fmla="*/ 2 h 34"/>
                  <a:gd name="T14" fmla="*/ 34 w 45"/>
                  <a:gd name="T15" fmla="*/ 30 h 34"/>
                  <a:gd name="T16" fmla="*/ 37 w 45"/>
                  <a:gd name="T17" fmla="*/ 32 h 34"/>
                  <a:gd name="T18" fmla="*/ 41 w 45"/>
                  <a:gd name="T19" fmla="*/ 33 h 34"/>
                  <a:gd name="T20" fmla="*/ 2 w 45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34">
                    <a:moveTo>
                      <a:pt x="45" y="34"/>
                    </a:moveTo>
                    <a:lnTo>
                      <a:pt x="45" y="34"/>
                    </a:lnTo>
                    <a:lnTo>
                      <a:pt x="45" y="34"/>
                    </a:lnTo>
                    <a:lnTo>
                      <a:pt x="45" y="34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4" y="30"/>
                    </a:lnTo>
                    <a:lnTo>
                      <a:pt x="37" y="32"/>
                    </a:lnTo>
                    <a:lnTo>
                      <a:pt x="41" y="3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5" name="Freeform 3432"/>
              <p:cNvSpPr/>
              <p:nvPr/>
            </p:nvSpPr>
            <p:spPr bwMode="auto">
              <a:xfrm>
                <a:off x="6162" y="3645"/>
                <a:ext cx="10" cy="26"/>
              </a:xfrm>
              <a:custGeom>
                <a:avLst/>
                <a:gdLst>
                  <a:gd name="T0" fmla="*/ 2 w 10"/>
                  <a:gd name="T1" fmla="*/ 0 h 24"/>
                  <a:gd name="T2" fmla="*/ 0 w 10"/>
                  <a:gd name="T3" fmla="*/ 4 h 24"/>
                  <a:gd name="T4" fmla="*/ 10 w 10"/>
                  <a:gd name="T5" fmla="*/ 24 h 24"/>
                  <a:gd name="T6" fmla="*/ 10 w 10"/>
                  <a:gd name="T7" fmla="*/ 24 h 24"/>
                  <a:gd name="T8" fmla="*/ 5 w 10"/>
                  <a:gd name="T9" fmla="*/ 0 h 24"/>
                  <a:gd name="T10" fmla="*/ 4 w 10"/>
                  <a:gd name="T11" fmla="*/ 0 h 24"/>
                  <a:gd name="T12" fmla="*/ 2 w 1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6" name="Freeform 3433"/>
              <p:cNvSpPr/>
              <p:nvPr/>
            </p:nvSpPr>
            <p:spPr bwMode="auto">
              <a:xfrm>
                <a:off x="6164" y="3642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3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7" name="Freeform 3434"/>
              <p:cNvSpPr/>
              <p:nvPr/>
            </p:nvSpPr>
            <p:spPr bwMode="auto">
              <a:xfrm>
                <a:off x="6162" y="3638"/>
                <a:ext cx="11" cy="33"/>
              </a:xfrm>
              <a:custGeom>
                <a:avLst/>
                <a:gdLst>
                  <a:gd name="T0" fmla="*/ 4 w 11"/>
                  <a:gd name="T1" fmla="*/ 0 h 33"/>
                  <a:gd name="T2" fmla="*/ 4 w 11"/>
                  <a:gd name="T3" fmla="*/ 0 h 33"/>
                  <a:gd name="T4" fmla="*/ 0 w 11"/>
                  <a:gd name="T5" fmla="*/ 11 h 33"/>
                  <a:gd name="T6" fmla="*/ 0 w 11"/>
                  <a:gd name="T7" fmla="*/ 12 h 33"/>
                  <a:gd name="T8" fmla="*/ 2 w 11"/>
                  <a:gd name="T9" fmla="*/ 7 h 33"/>
                  <a:gd name="T10" fmla="*/ 4 w 11"/>
                  <a:gd name="T11" fmla="*/ 4 h 33"/>
                  <a:gd name="T12" fmla="*/ 5 w 11"/>
                  <a:gd name="T13" fmla="*/ 7 h 33"/>
                  <a:gd name="T14" fmla="*/ 10 w 11"/>
                  <a:gd name="T15" fmla="*/ 33 h 33"/>
                  <a:gd name="T16" fmla="*/ 11 w 11"/>
                  <a:gd name="T17" fmla="*/ 32 h 33"/>
                  <a:gd name="T18" fmla="*/ 4 w 11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33">
                    <a:moveTo>
                      <a:pt x="4" y="0"/>
                    </a:moveTo>
                    <a:lnTo>
                      <a:pt x="4" y="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5" y="7"/>
                    </a:lnTo>
                    <a:lnTo>
                      <a:pt x="10" y="33"/>
                    </a:lnTo>
                    <a:lnTo>
                      <a:pt x="11" y="3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8" name="Freeform 3435"/>
              <p:cNvSpPr/>
              <p:nvPr/>
            </p:nvSpPr>
            <p:spPr bwMode="auto">
              <a:xfrm>
                <a:off x="6162" y="3638"/>
                <a:ext cx="11" cy="33"/>
              </a:xfrm>
              <a:custGeom>
                <a:avLst/>
                <a:gdLst>
                  <a:gd name="T0" fmla="*/ 4 w 11"/>
                  <a:gd name="T1" fmla="*/ 0 h 33"/>
                  <a:gd name="T2" fmla="*/ 4 w 11"/>
                  <a:gd name="T3" fmla="*/ 0 h 33"/>
                  <a:gd name="T4" fmla="*/ 0 w 11"/>
                  <a:gd name="T5" fmla="*/ 11 h 33"/>
                  <a:gd name="T6" fmla="*/ 0 w 11"/>
                  <a:gd name="T7" fmla="*/ 12 h 33"/>
                  <a:gd name="T8" fmla="*/ 2 w 11"/>
                  <a:gd name="T9" fmla="*/ 7 h 33"/>
                  <a:gd name="T10" fmla="*/ 4 w 11"/>
                  <a:gd name="T11" fmla="*/ 4 h 33"/>
                  <a:gd name="T12" fmla="*/ 5 w 11"/>
                  <a:gd name="T13" fmla="*/ 7 h 33"/>
                  <a:gd name="T14" fmla="*/ 10 w 11"/>
                  <a:gd name="T15" fmla="*/ 33 h 33"/>
                  <a:gd name="T16" fmla="*/ 11 w 11"/>
                  <a:gd name="T17" fmla="*/ 32 h 33"/>
                  <a:gd name="T18" fmla="*/ 4 w 11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33">
                    <a:moveTo>
                      <a:pt x="4" y="0"/>
                    </a:moveTo>
                    <a:lnTo>
                      <a:pt x="4" y="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5" y="7"/>
                    </a:lnTo>
                    <a:lnTo>
                      <a:pt x="10" y="33"/>
                    </a:lnTo>
                    <a:lnTo>
                      <a:pt x="11" y="3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9" name="Freeform 3436"/>
              <p:cNvSpPr/>
              <p:nvPr/>
            </p:nvSpPr>
            <p:spPr bwMode="auto">
              <a:xfrm>
                <a:off x="6161" y="3649"/>
                <a:ext cx="11" cy="23"/>
              </a:xfrm>
              <a:custGeom>
                <a:avLst/>
                <a:gdLst>
                  <a:gd name="T0" fmla="*/ 1 w 11"/>
                  <a:gd name="T1" fmla="*/ 0 h 23"/>
                  <a:gd name="T2" fmla="*/ 0 w 11"/>
                  <a:gd name="T3" fmla="*/ 1 h 23"/>
                  <a:gd name="T4" fmla="*/ 10 w 11"/>
                  <a:gd name="T5" fmla="*/ 23 h 23"/>
                  <a:gd name="T6" fmla="*/ 11 w 11"/>
                  <a:gd name="T7" fmla="*/ 22 h 23"/>
                  <a:gd name="T8" fmla="*/ 1 w 11"/>
                  <a:gd name="T9" fmla="*/ 1 h 23"/>
                  <a:gd name="T10" fmla="*/ 1 w 1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3">
                    <a:moveTo>
                      <a:pt x="1" y="0"/>
                    </a:moveTo>
                    <a:lnTo>
                      <a:pt x="0" y="1"/>
                    </a:lnTo>
                    <a:lnTo>
                      <a:pt x="10" y="23"/>
                    </a:lnTo>
                    <a:lnTo>
                      <a:pt x="11" y="2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0" name="Freeform 3437"/>
              <p:cNvSpPr/>
              <p:nvPr/>
            </p:nvSpPr>
            <p:spPr bwMode="auto">
              <a:xfrm>
                <a:off x="6161" y="3649"/>
                <a:ext cx="11" cy="23"/>
              </a:xfrm>
              <a:custGeom>
                <a:avLst/>
                <a:gdLst>
                  <a:gd name="T0" fmla="*/ 1 w 11"/>
                  <a:gd name="T1" fmla="*/ 0 h 23"/>
                  <a:gd name="T2" fmla="*/ 0 w 11"/>
                  <a:gd name="T3" fmla="*/ 1 h 23"/>
                  <a:gd name="T4" fmla="*/ 10 w 11"/>
                  <a:gd name="T5" fmla="*/ 23 h 23"/>
                  <a:gd name="T6" fmla="*/ 11 w 11"/>
                  <a:gd name="T7" fmla="*/ 22 h 23"/>
                  <a:gd name="T8" fmla="*/ 1 w 11"/>
                  <a:gd name="T9" fmla="*/ 1 h 23"/>
                  <a:gd name="T10" fmla="*/ 1 w 1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3">
                    <a:moveTo>
                      <a:pt x="1" y="0"/>
                    </a:moveTo>
                    <a:lnTo>
                      <a:pt x="0" y="1"/>
                    </a:lnTo>
                    <a:lnTo>
                      <a:pt x="10" y="23"/>
                    </a:lnTo>
                    <a:lnTo>
                      <a:pt x="11" y="22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1" name="Freeform 3438"/>
              <p:cNvSpPr/>
              <p:nvPr/>
            </p:nvSpPr>
            <p:spPr bwMode="auto">
              <a:xfrm>
                <a:off x="6171" y="3670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1 w 3"/>
                  <a:gd name="T3" fmla="*/ 1 h 4"/>
                  <a:gd name="T4" fmla="*/ 1 w 3"/>
                  <a:gd name="T5" fmla="*/ 1 h 4"/>
                  <a:gd name="T6" fmla="*/ 0 w 3"/>
                  <a:gd name="T7" fmla="*/ 2 h 4"/>
                  <a:gd name="T8" fmla="*/ 0 w 3"/>
                  <a:gd name="T9" fmla="*/ 4 h 4"/>
                  <a:gd name="T10" fmla="*/ 3 w 3"/>
                  <a:gd name="T11" fmla="*/ 1 h 4"/>
                  <a:gd name="T12" fmla="*/ 2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2" name="Freeform 3439"/>
              <p:cNvSpPr/>
              <p:nvPr/>
            </p:nvSpPr>
            <p:spPr bwMode="auto">
              <a:xfrm>
                <a:off x="6171" y="3670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1 w 3"/>
                  <a:gd name="T3" fmla="*/ 1 h 4"/>
                  <a:gd name="T4" fmla="*/ 1 w 3"/>
                  <a:gd name="T5" fmla="*/ 1 h 4"/>
                  <a:gd name="T6" fmla="*/ 0 w 3"/>
                  <a:gd name="T7" fmla="*/ 2 h 4"/>
                  <a:gd name="T8" fmla="*/ 0 w 3"/>
                  <a:gd name="T9" fmla="*/ 4 h 4"/>
                  <a:gd name="T10" fmla="*/ 3 w 3"/>
                  <a:gd name="T11" fmla="*/ 1 h 4"/>
                  <a:gd name="T12" fmla="*/ 2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3" name="Freeform 3440"/>
              <p:cNvSpPr/>
              <p:nvPr/>
            </p:nvSpPr>
            <p:spPr bwMode="auto">
              <a:xfrm>
                <a:off x="6093" y="3555"/>
                <a:ext cx="66" cy="104"/>
              </a:xfrm>
              <a:custGeom>
                <a:avLst/>
                <a:gdLst>
                  <a:gd name="T0" fmla="*/ 18 w 62"/>
                  <a:gd name="T1" fmla="*/ 0 h 99"/>
                  <a:gd name="T2" fmla="*/ 15 w 62"/>
                  <a:gd name="T3" fmla="*/ 1 h 99"/>
                  <a:gd name="T4" fmla="*/ 0 w 62"/>
                  <a:gd name="T5" fmla="*/ 42 h 99"/>
                  <a:gd name="T6" fmla="*/ 58 w 62"/>
                  <a:gd name="T7" fmla="*/ 99 h 99"/>
                  <a:gd name="T8" fmla="*/ 62 w 62"/>
                  <a:gd name="T9" fmla="*/ 90 h 99"/>
                  <a:gd name="T10" fmla="*/ 28 w 62"/>
                  <a:gd name="T11" fmla="*/ 20 h 99"/>
                  <a:gd name="T12" fmla="*/ 23 w 62"/>
                  <a:gd name="T13" fmla="*/ 14 h 99"/>
                  <a:gd name="T14" fmla="*/ 23 w 62"/>
                  <a:gd name="T15" fmla="*/ 12 h 99"/>
                  <a:gd name="T16" fmla="*/ 18 w 62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99">
                    <a:moveTo>
                      <a:pt x="18" y="0"/>
                    </a:moveTo>
                    <a:cubicBezTo>
                      <a:pt x="17" y="0"/>
                      <a:pt x="16" y="1"/>
                      <a:pt x="15" y="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5" y="20"/>
                      <a:pt x="23" y="17"/>
                      <a:pt x="23" y="14"/>
                    </a:cubicBezTo>
                    <a:cubicBezTo>
                      <a:pt x="23" y="13"/>
                      <a:pt x="23" y="12"/>
                      <a:pt x="23" y="12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4" name="Freeform 3441"/>
              <p:cNvSpPr/>
              <p:nvPr/>
            </p:nvSpPr>
            <p:spPr bwMode="auto">
              <a:xfrm>
                <a:off x="6117" y="3567"/>
                <a:ext cx="6" cy="9"/>
              </a:xfrm>
              <a:custGeom>
                <a:avLst/>
                <a:gdLst>
                  <a:gd name="T0" fmla="*/ 0 w 5"/>
                  <a:gd name="T1" fmla="*/ 0 h 8"/>
                  <a:gd name="T2" fmla="*/ 0 w 5"/>
                  <a:gd name="T3" fmla="*/ 2 h 8"/>
                  <a:gd name="T4" fmla="*/ 5 w 5"/>
                  <a:gd name="T5" fmla="*/ 8 h 8"/>
                  <a:gd name="T6" fmla="*/ 0 w 5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2" y="8"/>
                      <a:pt x="5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5" name="Freeform 3442"/>
              <p:cNvSpPr/>
              <p:nvPr/>
            </p:nvSpPr>
            <p:spPr bwMode="auto">
              <a:xfrm>
                <a:off x="6109" y="3554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0 h 2"/>
                  <a:gd name="T4" fmla="*/ 1 w 3"/>
                  <a:gd name="T5" fmla="*/ 0 h 2"/>
                  <a:gd name="T6" fmla="*/ 0 w 3"/>
                  <a:gd name="T7" fmla="*/ 2 h 2"/>
                  <a:gd name="T8" fmla="*/ 3 w 3"/>
                  <a:gd name="T9" fmla="*/ 1 h 2"/>
                  <a:gd name="T10" fmla="*/ 2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6" name="Freeform 3443"/>
              <p:cNvSpPr/>
              <p:nvPr/>
            </p:nvSpPr>
            <p:spPr bwMode="auto">
              <a:xfrm>
                <a:off x="6110" y="3552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2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7" name="Freeform 3444"/>
              <p:cNvSpPr/>
              <p:nvPr/>
            </p:nvSpPr>
            <p:spPr bwMode="auto">
              <a:xfrm>
                <a:off x="6154" y="3650"/>
                <a:ext cx="6" cy="10"/>
              </a:xfrm>
              <a:custGeom>
                <a:avLst/>
                <a:gdLst>
                  <a:gd name="T0" fmla="*/ 5 w 6"/>
                  <a:gd name="T1" fmla="*/ 0 h 10"/>
                  <a:gd name="T2" fmla="*/ 0 w 6"/>
                  <a:gd name="T3" fmla="*/ 9 h 10"/>
                  <a:gd name="T4" fmla="*/ 1 w 6"/>
                  <a:gd name="T5" fmla="*/ 10 h 10"/>
                  <a:gd name="T6" fmla="*/ 6 w 6"/>
                  <a:gd name="T7" fmla="*/ 2 h 10"/>
                  <a:gd name="T8" fmla="*/ 5 w 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0" y="9"/>
                    </a:lnTo>
                    <a:lnTo>
                      <a:pt x="1" y="10"/>
                    </a:lnTo>
                    <a:lnTo>
                      <a:pt x="6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8" name="Freeform 3445"/>
              <p:cNvSpPr/>
              <p:nvPr/>
            </p:nvSpPr>
            <p:spPr bwMode="auto">
              <a:xfrm>
                <a:off x="6154" y="3650"/>
                <a:ext cx="6" cy="10"/>
              </a:xfrm>
              <a:custGeom>
                <a:avLst/>
                <a:gdLst>
                  <a:gd name="T0" fmla="*/ 5 w 6"/>
                  <a:gd name="T1" fmla="*/ 0 h 10"/>
                  <a:gd name="T2" fmla="*/ 0 w 6"/>
                  <a:gd name="T3" fmla="*/ 9 h 10"/>
                  <a:gd name="T4" fmla="*/ 1 w 6"/>
                  <a:gd name="T5" fmla="*/ 10 h 10"/>
                  <a:gd name="T6" fmla="*/ 6 w 6"/>
                  <a:gd name="T7" fmla="*/ 2 h 10"/>
                  <a:gd name="T8" fmla="*/ 5 w 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0" y="9"/>
                    </a:lnTo>
                    <a:lnTo>
                      <a:pt x="1" y="10"/>
                    </a:lnTo>
                    <a:lnTo>
                      <a:pt x="6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9" name="Freeform 3446"/>
              <p:cNvSpPr/>
              <p:nvPr/>
            </p:nvSpPr>
            <p:spPr bwMode="auto">
              <a:xfrm>
                <a:off x="6092" y="3549"/>
                <a:ext cx="18" cy="50"/>
              </a:xfrm>
              <a:custGeom>
                <a:avLst/>
                <a:gdLst>
                  <a:gd name="T0" fmla="*/ 17 w 18"/>
                  <a:gd name="T1" fmla="*/ 0 h 50"/>
                  <a:gd name="T2" fmla="*/ 17 w 18"/>
                  <a:gd name="T3" fmla="*/ 0 h 50"/>
                  <a:gd name="T4" fmla="*/ 0 w 18"/>
                  <a:gd name="T5" fmla="*/ 48 h 50"/>
                  <a:gd name="T6" fmla="*/ 1 w 18"/>
                  <a:gd name="T7" fmla="*/ 50 h 50"/>
                  <a:gd name="T8" fmla="*/ 17 w 18"/>
                  <a:gd name="T9" fmla="*/ 7 h 50"/>
                  <a:gd name="T10" fmla="*/ 18 w 18"/>
                  <a:gd name="T11" fmla="*/ 5 h 50"/>
                  <a:gd name="T12" fmla="*/ 18 w 18"/>
                  <a:gd name="T13" fmla="*/ 3 h 50"/>
                  <a:gd name="T14" fmla="*/ 17 w 18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50">
                    <a:moveTo>
                      <a:pt x="17" y="0"/>
                    </a:moveTo>
                    <a:lnTo>
                      <a:pt x="17" y="0"/>
                    </a:lnTo>
                    <a:lnTo>
                      <a:pt x="0" y="48"/>
                    </a:lnTo>
                    <a:lnTo>
                      <a:pt x="1" y="50"/>
                    </a:lnTo>
                    <a:lnTo>
                      <a:pt x="17" y="7"/>
                    </a:lnTo>
                    <a:lnTo>
                      <a:pt x="18" y="5"/>
                    </a:lnTo>
                    <a:lnTo>
                      <a:pt x="18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0" name="Freeform 3447"/>
              <p:cNvSpPr/>
              <p:nvPr/>
            </p:nvSpPr>
            <p:spPr bwMode="auto">
              <a:xfrm>
                <a:off x="6092" y="3549"/>
                <a:ext cx="18" cy="50"/>
              </a:xfrm>
              <a:custGeom>
                <a:avLst/>
                <a:gdLst>
                  <a:gd name="T0" fmla="*/ 17 w 18"/>
                  <a:gd name="T1" fmla="*/ 0 h 50"/>
                  <a:gd name="T2" fmla="*/ 17 w 18"/>
                  <a:gd name="T3" fmla="*/ 0 h 50"/>
                  <a:gd name="T4" fmla="*/ 0 w 18"/>
                  <a:gd name="T5" fmla="*/ 48 h 50"/>
                  <a:gd name="T6" fmla="*/ 1 w 18"/>
                  <a:gd name="T7" fmla="*/ 50 h 50"/>
                  <a:gd name="T8" fmla="*/ 17 w 18"/>
                  <a:gd name="T9" fmla="*/ 7 h 50"/>
                  <a:gd name="T10" fmla="*/ 18 w 18"/>
                  <a:gd name="T11" fmla="*/ 5 h 50"/>
                  <a:gd name="T12" fmla="*/ 18 w 18"/>
                  <a:gd name="T13" fmla="*/ 3 h 50"/>
                  <a:gd name="T14" fmla="*/ 17 w 18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50">
                    <a:moveTo>
                      <a:pt x="17" y="0"/>
                    </a:moveTo>
                    <a:lnTo>
                      <a:pt x="17" y="0"/>
                    </a:lnTo>
                    <a:lnTo>
                      <a:pt x="0" y="48"/>
                    </a:lnTo>
                    <a:lnTo>
                      <a:pt x="1" y="50"/>
                    </a:lnTo>
                    <a:lnTo>
                      <a:pt x="17" y="7"/>
                    </a:lnTo>
                    <a:lnTo>
                      <a:pt x="18" y="5"/>
                    </a:lnTo>
                    <a:lnTo>
                      <a:pt x="18" y="3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1" name="Freeform 3448"/>
              <p:cNvSpPr/>
              <p:nvPr/>
            </p:nvSpPr>
            <p:spPr bwMode="auto">
              <a:xfrm>
                <a:off x="6109" y="3548"/>
                <a:ext cx="52" cy="104"/>
              </a:xfrm>
              <a:custGeom>
                <a:avLst/>
                <a:gdLst>
                  <a:gd name="T0" fmla="*/ 2 w 52"/>
                  <a:gd name="T1" fmla="*/ 0 h 104"/>
                  <a:gd name="T2" fmla="*/ 0 w 52"/>
                  <a:gd name="T3" fmla="*/ 1 h 104"/>
                  <a:gd name="T4" fmla="*/ 0 w 52"/>
                  <a:gd name="T5" fmla="*/ 1 h 104"/>
                  <a:gd name="T6" fmla="*/ 0 w 52"/>
                  <a:gd name="T7" fmla="*/ 1 h 104"/>
                  <a:gd name="T8" fmla="*/ 1 w 52"/>
                  <a:gd name="T9" fmla="*/ 4 h 104"/>
                  <a:gd name="T10" fmla="*/ 2 w 52"/>
                  <a:gd name="T11" fmla="*/ 6 h 104"/>
                  <a:gd name="T12" fmla="*/ 3 w 52"/>
                  <a:gd name="T13" fmla="*/ 7 h 104"/>
                  <a:gd name="T14" fmla="*/ 8 w 52"/>
                  <a:gd name="T15" fmla="*/ 19 h 104"/>
                  <a:gd name="T16" fmla="*/ 14 w 52"/>
                  <a:gd name="T17" fmla="*/ 28 h 104"/>
                  <a:gd name="T18" fmla="*/ 50 w 52"/>
                  <a:gd name="T19" fmla="*/ 102 h 104"/>
                  <a:gd name="T20" fmla="*/ 51 w 52"/>
                  <a:gd name="T21" fmla="*/ 104 h 104"/>
                  <a:gd name="T22" fmla="*/ 52 w 52"/>
                  <a:gd name="T23" fmla="*/ 102 h 104"/>
                  <a:gd name="T24" fmla="*/ 2 w 52"/>
                  <a:gd name="T2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104">
                    <a:moveTo>
                      <a:pt x="2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8" y="19"/>
                    </a:lnTo>
                    <a:lnTo>
                      <a:pt x="14" y="28"/>
                    </a:lnTo>
                    <a:lnTo>
                      <a:pt x="50" y="102"/>
                    </a:lnTo>
                    <a:lnTo>
                      <a:pt x="51" y="104"/>
                    </a:lnTo>
                    <a:lnTo>
                      <a:pt x="52" y="10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2" name="Freeform 3449"/>
              <p:cNvSpPr/>
              <p:nvPr/>
            </p:nvSpPr>
            <p:spPr bwMode="auto">
              <a:xfrm>
                <a:off x="6109" y="3548"/>
                <a:ext cx="52" cy="104"/>
              </a:xfrm>
              <a:custGeom>
                <a:avLst/>
                <a:gdLst>
                  <a:gd name="T0" fmla="*/ 2 w 52"/>
                  <a:gd name="T1" fmla="*/ 0 h 104"/>
                  <a:gd name="T2" fmla="*/ 0 w 52"/>
                  <a:gd name="T3" fmla="*/ 1 h 104"/>
                  <a:gd name="T4" fmla="*/ 0 w 52"/>
                  <a:gd name="T5" fmla="*/ 1 h 104"/>
                  <a:gd name="T6" fmla="*/ 0 w 52"/>
                  <a:gd name="T7" fmla="*/ 1 h 104"/>
                  <a:gd name="T8" fmla="*/ 1 w 52"/>
                  <a:gd name="T9" fmla="*/ 4 h 104"/>
                  <a:gd name="T10" fmla="*/ 2 w 52"/>
                  <a:gd name="T11" fmla="*/ 6 h 104"/>
                  <a:gd name="T12" fmla="*/ 3 w 52"/>
                  <a:gd name="T13" fmla="*/ 7 h 104"/>
                  <a:gd name="T14" fmla="*/ 8 w 52"/>
                  <a:gd name="T15" fmla="*/ 19 h 104"/>
                  <a:gd name="T16" fmla="*/ 14 w 52"/>
                  <a:gd name="T17" fmla="*/ 28 h 104"/>
                  <a:gd name="T18" fmla="*/ 50 w 52"/>
                  <a:gd name="T19" fmla="*/ 102 h 104"/>
                  <a:gd name="T20" fmla="*/ 51 w 52"/>
                  <a:gd name="T21" fmla="*/ 104 h 104"/>
                  <a:gd name="T22" fmla="*/ 52 w 52"/>
                  <a:gd name="T23" fmla="*/ 102 h 104"/>
                  <a:gd name="T24" fmla="*/ 2 w 52"/>
                  <a:gd name="T2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104">
                    <a:moveTo>
                      <a:pt x="2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8" y="19"/>
                    </a:lnTo>
                    <a:lnTo>
                      <a:pt x="14" y="28"/>
                    </a:lnTo>
                    <a:lnTo>
                      <a:pt x="50" y="102"/>
                    </a:lnTo>
                    <a:lnTo>
                      <a:pt x="51" y="104"/>
                    </a:lnTo>
                    <a:lnTo>
                      <a:pt x="52" y="10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3" name="Freeform 3450"/>
              <p:cNvSpPr/>
              <p:nvPr/>
            </p:nvSpPr>
            <p:spPr bwMode="auto">
              <a:xfrm>
                <a:off x="6091" y="3597"/>
                <a:ext cx="64" cy="65"/>
              </a:xfrm>
              <a:custGeom>
                <a:avLst/>
                <a:gdLst>
                  <a:gd name="T0" fmla="*/ 1 w 64"/>
                  <a:gd name="T1" fmla="*/ 0 h 65"/>
                  <a:gd name="T2" fmla="*/ 0 w 64"/>
                  <a:gd name="T3" fmla="*/ 2 h 65"/>
                  <a:gd name="T4" fmla="*/ 63 w 64"/>
                  <a:gd name="T5" fmla="*/ 65 h 65"/>
                  <a:gd name="T6" fmla="*/ 64 w 64"/>
                  <a:gd name="T7" fmla="*/ 63 h 65"/>
                  <a:gd name="T8" fmla="*/ 63 w 64"/>
                  <a:gd name="T9" fmla="*/ 62 h 65"/>
                  <a:gd name="T10" fmla="*/ 2 w 64"/>
                  <a:gd name="T11" fmla="*/ 2 h 65"/>
                  <a:gd name="T12" fmla="*/ 1 w 64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1" y="0"/>
                    </a:moveTo>
                    <a:lnTo>
                      <a:pt x="0" y="2"/>
                    </a:lnTo>
                    <a:lnTo>
                      <a:pt x="63" y="65"/>
                    </a:lnTo>
                    <a:lnTo>
                      <a:pt x="64" y="63"/>
                    </a:lnTo>
                    <a:lnTo>
                      <a:pt x="63" y="62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4" name="Freeform 3451"/>
              <p:cNvSpPr/>
              <p:nvPr/>
            </p:nvSpPr>
            <p:spPr bwMode="auto">
              <a:xfrm>
                <a:off x="6091" y="3597"/>
                <a:ext cx="64" cy="65"/>
              </a:xfrm>
              <a:custGeom>
                <a:avLst/>
                <a:gdLst>
                  <a:gd name="T0" fmla="*/ 1 w 64"/>
                  <a:gd name="T1" fmla="*/ 0 h 65"/>
                  <a:gd name="T2" fmla="*/ 0 w 64"/>
                  <a:gd name="T3" fmla="*/ 2 h 65"/>
                  <a:gd name="T4" fmla="*/ 63 w 64"/>
                  <a:gd name="T5" fmla="*/ 65 h 65"/>
                  <a:gd name="T6" fmla="*/ 64 w 64"/>
                  <a:gd name="T7" fmla="*/ 63 h 65"/>
                  <a:gd name="T8" fmla="*/ 63 w 64"/>
                  <a:gd name="T9" fmla="*/ 62 h 65"/>
                  <a:gd name="T10" fmla="*/ 2 w 64"/>
                  <a:gd name="T11" fmla="*/ 2 h 65"/>
                  <a:gd name="T12" fmla="*/ 1 w 64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1" y="0"/>
                    </a:moveTo>
                    <a:lnTo>
                      <a:pt x="0" y="2"/>
                    </a:lnTo>
                    <a:lnTo>
                      <a:pt x="63" y="65"/>
                    </a:lnTo>
                    <a:lnTo>
                      <a:pt x="64" y="63"/>
                    </a:lnTo>
                    <a:lnTo>
                      <a:pt x="63" y="62"/>
                    </a:lnTo>
                    <a:lnTo>
                      <a:pt x="2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5" name="Freeform 3452"/>
              <p:cNvSpPr/>
              <p:nvPr/>
            </p:nvSpPr>
            <p:spPr bwMode="auto">
              <a:xfrm>
                <a:off x="6109" y="3547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6" name="Freeform 3453"/>
              <p:cNvSpPr/>
              <p:nvPr/>
            </p:nvSpPr>
            <p:spPr bwMode="auto">
              <a:xfrm>
                <a:off x="6109" y="3547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7" name="Freeform 3454"/>
              <p:cNvSpPr/>
              <p:nvPr/>
            </p:nvSpPr>
            <p:spPr bwMode="auto">
              <a:xfrm>
                <a:off x="6157" y="3654"/>
                <a:ext cx="13" cy="20"/>
              </a:xfrm>
              <a:custGeom>
                <a:avLst/>
                <a:gdLst>
                  <a:gd name="T0" fmla="*/ 4 w 13"/>
                  <a:gd name="T1" fmla="*/ 0 h 20"/>
                  <a:gd name="T2" fmla="*/ 0 w 13"/>
                  <a:gd name="T3" fmla="*/ 7 h 20"/>
                  <a:gd name="T4" fmla="*/ 12 w 13"/>
                  <a:gd name="T5" fmla="*/ 20 h 20"/>
                  <a:gd name="T6" fmla="*/ 13 w 13"/>
                  <a:gd name="T7" fmla="*/ 19 h 20"/>
                  <a:gd name="T8" fmla="*/ 4 w 13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0">
                    <a:moveTo>
                      <a:pt x="4" y="0"/>
                    </a:moveTo>
                    <a:lnTo>
                      <a:pt x="0" y="7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7C7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8" name="Freeform 3455"/>
              <p:cNvSpPr/>
              <p:nvPr/>
            </p:nvSpPr>
            <p:spPr bwMode="auto">
              <a:xfrm>
                <a:off x="6157" y="3654"/>
                <a:ext cx="13" cy="20"/>
              </a:xfrm>
              <a:custGeom>
                <a:avLst/>
                <a:gdLst>
                  <a:gd name="T0" fmla="*/ 4 w 13"/>
                  <a:gd name="T1" fmla="*/ 0 h 20"/>
                  <a:gd name="T2" fmla="*/ 0 w 13"/>
                  <a:gd name="T3" fmla="*/ 7 h 20"/>
                  <a:gd name="T4" fmla="*/ 12 w 13"/>
                  <a:gd name="T5" fmla="*/ 20 h 20"/>
                  <a:gd name="T6" fmla="*/ 13 w 13"/>
                  <a:gd name="T7" fmla="*/ 19 h 20"/>
                  <a:gd name="T8" fmla="*/ 4 w 13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0">
                    <a:moveTo>
                      <a:pt x="4" y="0"/>
                    </a:moveTo>
                    <a:lnTo>
                      <a:pt x="0" y="7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9" name="Freeform 3456"/>
              <p:cNvSpPr/>
              <p:nvPr/>
            </p:nvSpPr>
            <p:spPr bwMode="auto">
              <a:xfrm>
                <a:off x="6155" y="3652"/>
                <a:ext cx="6" cy="9"/>
              </a:xfrm>
              <a:custGeom>
                <a:avLst/>
                <a:gdLst>
                  <a:gd name="T0" fmla="*/ 5 w 6"/>
                  <a:gd name="T1" fmla="*/ 0 h 9"/>
                  <a:gd name="T2" fmla="*/ 0 w 6"/>
                  <a:gd name="T3" fmla="*/ 8 h 9"/>
                  <a:gd name="T4" fmla="*/ 2 w 6"/>
                  <a:gd name="T5" fmla="*/ 9 h 9"/>
                  <a:gd name="T6" fmla="*/ 6 w 6"/>
                  <a:gd name="T7" fmla="*/ 2 h 9"/>
                  <a:gd name="T8" fmla="*/ 5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5" y="0"/>
                    </a:moveTo>
                    <a:lnTo>
                      <a:pt x="0" y="8"/>
                    </a:lnTo>
                    <a:lnTo>
                      <a:pt x="2" y="9"/>
                    </a:lnTo>
                    <a:lnTo>
                      <a:pt x="6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0" name="Freeform 3457"/>
              <p:cNvSpPr/>
              <p:nvPr/>
            </p:nvSpPr>
            <p:spPr bwMode="auto">
              <a:xfrm>
                <a:off x="6155" y="3652"/>
                <a:ext cx="6" cy="9"/>
              </a:xfrm>
              <a:custGeom>
                <a:avLst/>
                <a:gdLst>
                  <a:gd name="T0" fmla="*/ 5 w 6"/>
                  <a:gd name="T1" fmla="*/ 0 h 9"/>
                  <a:gd name="T2" fmla="*/ 0 w 6"/>
                  <a:gd name="T3" fmla="*/ 8 h 9"/>
                  <a:gd name="T4" fmla="*/ 2 w 6"/>
                  <a:gd name="T5" fmla="*/ 9 h 9"/>
                  <a:gd name="T6" fmla="*/ 6 w 6"/>
                  <a:gd name="T7" fmla="*/ 2 h 9"/>
                  <a:gd name="T8" fmla="*/ 5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5" y="0"/>
                    </a:moveTo>
                    <a:lnTo>
                      <a:pt x="0" y="8"/>
                    </a:lnTo>
                    <a:lnTo>
                      <a:pt x="2" y="9"/>
                    </a:lnTo>
                    <a:lnTo>
                      <a:pt x="6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1" name="Freeform 3458"/>
              <p:cNvSpPr/>
              <p:nvPr/>
            </p:nvSpPr>
            <p:spPr bwMode="auto">
              <a:xfrm>
                <a:off x="6160" y="3650"/>
                <a:ext cx="11" cy="23"/>
              </a:xfrm>
              <a:custGeom>
                <a:avLst/>
                <a:gdLst>
                  <a:gd name="T0" fmla="*/ 1 w 11"/>
                  <a:gd name="T1" fmla="*/ 0 h 23"/>
                  <a:gd name="T2" fmla="*/ 0 w 11"/>
                  <a:gd name="T3" fmla="*/ 2 h 23"/>
                  <a:gd name="T4" fmla="*/ 1 w 11"/>
                  <a:gd name="T5" fmla="*/ 4 h 23"/>
                  <a:gd name="T6" fmla="*/ 10 w 11"/>
                  <a:gd name="T7" fmla="*/ 23 h 23"/>
                  <a:gd name="T8" fmla="*/ 11 w 11"/>
                  <a:gd name="T9" fmla="*/ 22 h 23"/>
                  <a:gd name="T10" fmla="*/ 1 w 1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3">
                    <a:moveTo>
                      <a:pt x="1" y="0"/>
                    </a:moveTo>
                    <a:lnTo>
                      <a:pt x="0" y="2"/>
                    </a:lnTo>
                    <a:lnTo>
                      <a:pt x="1" y="4"/>
                    </a:lnTo>
                    <a:lnTo>
                      <a:pt x="10" y="23"/>
                    </a:lnTo>
                    <a:lnTo>
                      <a:pt x="11" y="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2" name="Freeform 3459"/>
              <p:cNvSpPr/>
              <p:nvPr/>
            </p:nvSpPr>
            <p:spPr bwMode="auto">
              <a:xfrm>
                <a:off x="6160" y="3650"/>
                <a:ext cx="11" cy="23"/>
              </a:xfrm>
              <a:custGeom>
                <a:avLst/>
                <a:gdLst>
                  <a:gd name="T0" fmla="*/ 1 w 11"/>
                  <a:gd name="T1" fmla="*/ 0 h 23"/>
                  <a:gd name="T2" fmla="*/ 0 w 11"/>
                  <a:gd name="T3" fmla="*/ 2 h 23"/>
                  <a:gd name="T4" fmla="*/ 1 w 11"/>
                  <a:gd name="T5" fmla="*/ 4 h 23"/>
                  <a:gd name="T6" fmla="*/ 10 w 11"/>
                  <a:gd name="T7" fmla="*/ 23 h 23"/>
                  <a:gd name="T8" fmla="*/ 11 w 11"/>
                  <a:gd name="T9" fmla="*/ 22 h 23"/>
                  <a:gd name="T10" fmla="*/ 1 w 1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3">
                    <a:moveTo>
                      <a:pt x="1" y="0"/>
                    </a:moveTo>
                    <a:lnTo>
                      <a:pt x="0" y="2"/>
                    </a:lnTo>
                    <a:lnTo>
                      <a:pt x="1" y="4"/>
                    </a:lnTo>
                    <a:lnTo>
                      <a:pt x="10" y="23"/>
                    </a:lnTo>
                    <a:lnTo>
                      <a:pt x="11" y="2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3" name="Freeform 3460"/>
              <p:cNvSpPr/>
              <p:nvPr/>
            </p:nvSpPr>
            <p:spPr bwMode="auto">
              <a:xfrm>
                <a:off x="6154" y="3660"/>
                <a:ext cx="15" cy="15"/>
              </a:xfrm>
              <a:custGeom>
                <a:avLst/>
                <a:gdLst>
                  <a:gd name="T0" fmla="*/ 1 w 15"/>
                  <a:gd name="T1" fmla="*/ 0 h 15"/>
                  <a:gd name="T2" fmla="*/ 0 w 15"/>
                  <a:gd name="T3" fmla="*/ 2 h 15"/>
                  <a:gd name="T4" fmla="*/ 14 w 15"/>
                  <a:gd name="T5" fmla="*/ 15 h 15"/>
                  <a:gd name="T6" fmla="*/ 15 w 15"/>
                  <a:gd name="T7" fmla="*/ 14 h 15"/>
                  <a:gd name="T8" fmla="*/ 3 w 15"/>
                  <a:gd name="T9" fmla="*/ 1 h 15"/>
                  <a:gd name="T10" fmla="*/ 1 w 15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1" y="0"/>
                    </a:moveTo>
                    <a:lnTo>
                      <a:pt x="0" y="2"/>
                    </a:lnTo>
                    <a:lnTo>
                      <a:pt x="14" y="15"/>
                    </a:lnTo>
                    <a:lnTo>
                      <a:pt x="15" y="14"/>
                    </a:lnTo>
                    <a:lnTo>
                      <a:pt x="3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4" name="Freeform 3461"/>
              <p:cNvSpPr/>
              <p:nvPr/>
            </p:nvSpPr>
            <p:spPr bwMode="auto">
              <a:xfrm>
                <a:off x="6154" y="3660"/>
                <a:ext cx="15" cy="15"/>
              </a:xfrm>
              <a:custGeom>
                <a:avLst/>
                <a:gdLst>
                  <a:gd name="T0" fmla="*/ 1 w 15"/>
                  <a:gd name="T1" fmla="*/ 0 h 15"/>
                  <a:gd name="T2" fmla="*/ 0 w 15"/>
                  <a:gd name="T3" fmla="*/ 2 h 15"/>
                  <a:gd name="T4" fmla="*/ 14 w 15"/>
                  <a:gd name="T5" fmla="*/ 15 h 15"/>
                  <a:gd name="T6" fmla="*/ 15 w 15"/>
                  <a:gd name="T7" fmla="*/ 14 h 15"/>
                  <a:gd name="T8" fmla="*/ 3 w 15"/>
                  <a:gd name="T9" fmla="*/ 1 h 15"/>
                  <a:gd name="T10" fmla="*/ 1 w 15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1" y="0"/>
                    </a:moveTo>
                    <a:lnTo>
                      <a:pt x="0" y="2"/>
                    </a:lnTo>
                    <a:lnTo>
                      <a:pt x="14" y="15"/>
                    </a:lnTo>
                    <a:lnTo>
                      <a:pt x="15" y="14"/>
                    </a:lnTo>
                    <a:lnTo>
                      <a:pt x="3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5" name="Freeform 3462"/>
              <p:cNvSpPr/>
              <p:nvPr/>
            </p:nvSpPr>
            <p:spPr bwMode="auto">
              <a:xfrm>
                <a:off x="6168" y="3672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1 h 4"/>
                  <a:gd name="T4" fmla="*/ 1 w 3"/>
                  <a:gd name="T5" fmla="*/ 2 h 4"/>
                  <a:gd name="T6" fmla="*/ 0 w 3"/>
                  <a:gd name="T7" fmla="*/ 3 h 4"/>
                  <a:gd name="T8" fmla="*/ 1 w 3"/>
                  <a:gd name="T9" fmla="*/ 4 h 4"/>
                  <a:gd name="T10" fmla="*/ 3 w 3"/>
                  <a:gd name="T11" fmla="*/ 2 h 4"/>
                  <a:gd name="T12" fmla="*/ 3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6" name="Freeform 3463"/>
              <p:cNvSpPr/>
              <p:nvPr/>
            </p:nvSpPr>
            <p:spPr bwMode="auto">
              <a:xfrm>
                <a:off x="6168" y="3672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1 h 4"/>
                  <a:gd name="T4" fmla="*/ 1 w 3"/>
                  <a:gd name="T5" fmla="*/ 2 h 4"/>
                  <a:gd name="T6" fmla="*/ 0 w 3"/>
                  <a:gd name="T7" fmla="*/ 3 h 4"/>
                  <a:gd name="T8" fmla="*/ 1 w 3"/>
                  <a:gd name="T9" fmla="*/ 4 h 4"/>
                  <a:gd name="T10" fmla="*/ 3 w 3"/>
                  <a:gd name="T11" fmla="*/ 2 h 4"/>
                  <a:gd name="T12" fmla="*/ 3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7" name="Freeform 3464"/>
              <p:cNvSpPr/>
              <p:nvPr/>
            </p:nvSpPr>
            <p:spPr bwMode="auto">
              <a:xfrm>
                <a:off x="5868" y="3840"/>
                <a:ext cx="66" cy="57"/>
              </a:xfrm>
              <a:custGeom>
                <a:avLst/>
                <a:gdLst>
                  <a:gd name="T0" fmla="*/ 58 w 62"/>
                  <a:gd name="T1" fmla="*/ 0 h 54"/>
                  <a:gd name="T2" fmla="*/ 0 w 62"/>
                  <a:gd name="T3" fmla="*/ 52 h 54"/>
                  <a:gd name="T4" fmla="*/ 1 w 62"/>
                  <a:gd name="T5" fmla="*/ 54 h 54"/>
                  <a:gd name="T6" fmla="*/ 59 w 62"/>
                  <a:gd name="T7" fmla="*/ 43 h 54"/>
                  <a:gd name="T8" fmla="*/ 62 w 62"/>
                  <a:gd name="T9" fmla="*/ 2 h 54"/>
                  <a:gd name="T10" fmla="*/ 58 w 6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54">
                    <a:moveTo>
                      <a:pt x="58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3"/>
                      <a:pt x="1" y="54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1" y="2"/>
                      <a:pt x="60" y="1"/>
                      <a:pt x="5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8" name="Freeform 3465"/>
              <p:cNvSpPr/>
              <p:nvPr/>
            </p:nvSpPr>
            <p:spPr bwMode="auto">
              <a:xfrm>
                <a:off x="5929" y="3835"/>
                <a:ext cx="6" cy="7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4 h 6"/>
                  <a:gd name="T4" fmla="*/ 4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3" y="6"/>
                      <a:pt x="4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9" name="Freeform 3466"/>
              <p:cNvSpPr/>
              <p:nvPr/>
            </p:nvSpPr>
            <p:spPr bwMode="auto">
              <a:xfrm>
                <a:off x="5866" y="3895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0" name="Freeform 3467"/>
              <p:cNvSpPr/>
              <p:nvPr/>
            </p:nvSpPr>
            <p:spPr bwMode="auto">
              <a:xfrm>
                <a:off x="5863" y="3833"/>
                <a:ext cx="73" cy="65"/>
              </a:xfrm>
              <a:custGeom>
                <a:avLst/>
                <a:gdLst>
                  <a:gd name="T0" fmla="*/ 72 w 73"/>
                  <a:gd name="T1" fmla="*/ 0 h 65"/>
                  <a:gd name="T2" fmla="*/ 0 w 73"/>
                  <a:gd name="T3" fmla="*/ 65 h 65"/>
                  <a:gd name="T4" fmla="*/ 3 w 73"/>
                  <a:gd name="T5" fmla="*/ 64 h 65"/>
                  <a:gd name="T6" fmla="*/ 5 w 73"/>
                  <a:gd name="T7" fmla="*/ 62 h 65"/>
                  <a:gd name="T8" fmla="*/ 66 w 73"/>
                  <a:gd name="T9" fmla="*/ 7 h 65"/>
                  <a:gd name="T10" fmla="*/ 72 w 73"/>
                  <a:gd name="T11" fmla="*/ 2 h 65"/>
                  <a:gd name="T12" fmla="*/ 71 w 73"/>
                  <a:gd name="T13" fmla="*/ 9 h 65"/>
                  <a:gd name="T14" fmla="*/ 67 w 73"/>
                  <a:gd name="T15" fmla="*/ 52 h 65"/>
                  <a:gd name="T16" fmla="*/ 69 w 73"/>
                  <a:gd name="T17" fmla="*/ 52 h 65"/>
                  <a:gd name="T18" fmla="*/ 73 w 73"/>
                  <a:gd name="T19" fmla="*/ 4 h 65"/>
                  <a:gd name="T20" fmla="*/ 72 w 73"/>
                  <a:gd name="T2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65">
                    <a:moveTo>
                      <a:pt x="72" y="0"/>
                    </a:moveTo>
                    <a:lnTo>
                      <a:pt x="0" y="65"/>
                    </a:lnTo>
                    <a:lnTo>
                      <a:pt x="3" y="64"/>
                    </a:lnTo>
                    <a:lnTo>
                      <a:pt x="5" y="62"/>
                    </a:lnTo>
                    <a:lnTo>
                      <a:pt x="66" y="7"/>
                    </a:lnTo>
                    <a:lnTo>
                      <a:pt x="72" y="2"/>
                    </a:lnTo>
                    <a:lnTo>
                      <a:pt x="71" y="9"/>
                    </a:lnTo>
                    <a:lnTo>
                      <a:pt x="67" y="52"/>
                    </a:lnTo>
                    <a:lnTo>
                      <a:pt x="69" y="52"/>
                    </a:lnTo>
                    <a:lnTo>
                      <a:pt x="73" y="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1" name="Freeform 3468"/>
              <p:cNvSpPr/>
              <p:nvPr/>
            </p:nvSpPr>
            <p:spPr bwMode="auto">
              <a:xfrm>
                <a:off x="5863" y="3833"/>
                <a:ext cx="73" cy="65"/>
              </a:xfrm>
              <a:custGeom>
                <a:avLst/>
                <a:gdLst>
                  <a:gd name="T0" fmla="*/ 72 w 73"/>
                  <a:gd name="T1" fmla="*/ 0 h 65"/>
                  <a:gd name="T2" fmla="*/ 0 w 73"/>
                  <a:gd name="T3" fmla="*/ 65 h 65"/>
                  <a:gd name="T4" fmla="*/ 3 w 73"/>
                  <a:gd name="T5" fmla="*/ 64 h 65"/>
                  <a:gd name="T6" fmla="*/ 5 w 73"/>
                  <a:gd name="T7" fmla="*/ 62 h 65"/>
                  <a:gd name="T8" fmla="*/ 66 w 73"/>
                  <a:gd name="T9" fmla="*/ 7 h 65"/>
                  <a:gd name="T10" fmla="*/ 72 w 73"/>
                  <a:gd name="T11" fmla="*/ 2 h 65"/>
                  <a:gd name="T12" fmla="*/ 71 w 73"/>
                  <a:gd name="T13" fmla="*/ 9 h 65"/>
                  <a:gd name="T14" fmla="*/ 67 w 73"/>
                  <a:gd name="T15" fmla="*/ 52 h 65"/>
                  <a:gd name="T16" fmla="*/ 69 w 73"/>
                  <a:gd name="T17" fmla="*/ 52 h 65"/>
                  <a:gd name="T18" fmla="*/ 73 w 73"/>
                  <a:gd name="T19" fmla="*/ 4 h 65"/>
                  <a:gd name="T20" fmla="*/ 72 w 73"/>
                  <a:gd name="T2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65">
                    <a:moveTo>
                      <a:pt x="72" y="0"/>
                    </a:moveTo>
                    <a:lnTo>
                      <a:pt x="0" y="65"/>
                    </a:lnTo>
                    <a:lnTo>
                      <a:pt x="3" y="64"/>
                    </a:lnTo>
                    <a:lnTo>
                      <a:pt x="5" y="62"/>
                    </a:lnTo>
                    <a:lnTo>
                      <a:pt x="66" y="7"/>
                    </a:lnTo>
                    <a:lnTo>
                      <a:pt x="72" y="2"/>
                    </a:lnTo>
                    <a:lnTo>
                      <a:pt x="71" y="9"/>
                    </a:lnTo>
                    <a:lnTo>
                      <a:pt x="67" y="52"/>
                    </a:lnTo>
                    <a:lnTo>
                      <a:pt x="69" y="52"/>
                    </a:lnTo>
                    <a:lnTo>
                      <a:pt x="73" y="4"/>
                    </a:lnTo>
                    <a:lnTo>
                      <a:pt x="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2" name="Freeform 3469"/>
              <p:cNvSpPr/>
              <p:nvPr/>
            </p:nvSpPr>
            <p:spPr bwMode="auto">
              <a:xfrm>
                <a:off x="5862" y="3885"/>
                <a:ext cx="70" cy="15"/>
              </a:xfrm>
              <a:custGeom>
                <a:avLst/>
                <a:gdLst>
                  <a:gd name="T0" fmla="*/ 67 w 67"/>
                  <a:gd name="T1" fmla="*/ 0 h 14"/>
                  <a:gd name="T2" fmla="*/ 65 w 67"/>
                  <a:gd name="T3" fmla="*/ 0 h 14"/>
                  <a:gd name="T4" fmla="*/ 7 w 67"/>
                  <a:gd name="T5" fmla="*/ 11 h 14"/>
                  <a:gd name="T6" fmla="*/ 4 w 67"/>
                  <a:gd name="T7" fmla="*/ 11 h 14"/>
                  <a:gd name="T8" fmla="*/ 1 w 67"/>
                  <a:gd name="T9" fmla="*/ 12 h 14"/>
                  <a:gd name="T10" fmla="*/ 0 w 67"/>
                  <a:gd name="T11" fmla="*/ 13 h 14"/>
                  <a:gd name="T12" fmla="*/ 0 w 67"/>
                  <a:gd name="T13" fmla="*/ 13 h 14"/>
                  <a:gd name="T14" fmla="*/ 0 w 67"/>
                  <a:gd name="T15" fmla="*/ 14 h 14"/>
                  <a:gd name="T16" fmla="*/ 67 w 67"/>
                  <a:gd name="T17" fmla="*/ 2 h 14"/>
                  <a:gd name="T18" fmla="*/ 67 w 67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14">
                    <a:moveTo>
                      <a:pt x="67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0"/>
                      <a:pt x="67" y="0"/>
                      <a:pt x="6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3" name="Freeform 3470"/>
              <p:cNvSpPr/>
              <p:nvPr/>
            </p:nvSpPr>
            <p:spPr bwMode="auto">
              <a:xfrm>
                <a:off x="5935" y="3833"/>
                <a:ext cx="1" cy="4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1 w 1"/>
                  <a:gd name="T5" fmla="*/ 3 h 3"/>
                  <a:gd name="T6" fmla="*/ 1 w 1"/>
                  <a:gd name="T7" fmla="*/ 0 h 3"/>
                  <a:gd name="T8" fmla="*/ 1 w 1"/>
                  <a:gd name="T9" fmla="*/ 0 h 3"/>
                  <a:gd name="T10" fmla="*/ 0 w 1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4" name="Freeform 3471"/>
              <p:cNvSpPr/>
              <p:nvPr/>
            </p:nvSpPr>
            <p:spPr bwMode="auto">
              <a:xfrm>
                <a:off x="5861" y="389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5" name="Freeform 3472"/>
              <p:cNvSpPr/>
              <p:nvPr/>
            </p:nvSpPr>
            <p:spPr bwMode="auto">
              <a:xfrm>
                <a:off x="5935" y="383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6" name="Freeform 3473"/>
              <p:cNvSpPr>
                <a:spLocks noEditPoints="1"/>
              </p:cNvSpPr>
              <p:nvPr/>
            </p:nvSpPr>
            <p:spPr bwMode="auto">
              <a:xfrm>
                <a:off x="5927" y="3867"/>
                <a:ext cx="123" cy="123"/>
              </a:xfrm>
              <a:custGeom>
                <a:avLst/>
                <a:gdLst>
                  <a:gd name="T0" fmla="*/ 22 w 116"/>
                  <a:gd name="T1" fmla="*/ 17 h 116"/>
                  <a:gd name="T2" fmla="*/ 6 w 116"/>
                  <a:gd name="T3" fmla="*/ 20 h 116"/>
                  <a:gd name="T4" fmla="*/ 0 w 116"/>
                  <a:gd name="T5" fmla="*/ 115 h 116"/>
                  <a:gd name="T6" fmla="*/ 1 w 116"/>
                  <a:gd name="T7" fmla="*/ 116 h 116"/>
                  <a:gd name="T8" fmla="*/ 41 w 116"/>
                  <a:gd name="T9" fmla="*/ 77 h 116"/>
                  <a:gd name="T10" fmla="*/ 22 w 116"/>
                  <a:gd name="T11" fmla="*/ 17 h 116"/>
                  <a:gd name="T12" fmla="*/ 115 w 116"/>
                  <a:gd name="T13" fmla="*/ 0 h 116"/>
                  <a:gd name="T14" fmla="*/ 25 w 116"/>
                  <a:gd name="T15" fmla="*/ 17 h 116"/>
                  <a:gd name="T16" fmla="*/ 43 w 116"/>
                  <a:gd name="T17" fmla="*/ 74 h 116"/>
                  <a:gd name="T18" fmla="*/ 116 w 116"/>
                  <a:gd name="T19" fmla="*/ 2 h 116"/>
                  <a:gd name="T20" fmla="*/ 115 w 116"/>
                  <a:gd name="T2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116">
                    <a:moveTo>
                      <a:pt x="22" y="17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5"/>
                      <a:pt x="1" y="116"/>
                      <a:pt x="1" y="116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22" y="17"/>
                      <a:pt x="22" y="17"/>
                      <a:pt x="22" y="17"/>
                    </a:cubicBezTo>
                    <a:moveTo>
                      <a:pt x="115" y="0"/>
                    </a:moveTo>
                    <a:cubicBezTo>
                      <a:pt x="25" y="17"/>
                      <a:pt x="25" y="17"/>
                      <a:pt x="25" y="17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16" y="1"/>
                      <a:pt x="115" y="1"/>
                      <a:pt x="11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7" name="Freeform 3474"/>
              <p:cNvSpPr/>
              <p:nvPr/>
            </p:nvSpPr>
            <p:spPr bwMode="auto">
              <a:xfrm>
                <a:off x="5927" y="3989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1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8" name="Freeform 3475"/>
              <p:cNvSpPr/>
              <p:nvPr/>
            </p:nvSpPr>
            <p:spPr bwMode="auto">
              <a:xfrm>
                <a:off x="6049" y="3867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9" name="Freeform 3476"/>
              <p:cNvSpPr/>
              <p:nvPr/>
            </p:nvSpPr>
            <p:spPr bwMode="auto">
              <a:xfrm>
                <a:off x="5925" y="3888"/>
                <a:ext cx="9" cy="105"/>
              </a:xfrm>
              <a:custGeom>
                <a:avLst/>
                <a:gdLst>
                  <a:gd name="T0" fmla="*/ 9 w 9"/>
                  <a:gd name="T1" fmla="*/ 0 h 105"/>
                  <a:gd name="T2" fmla="*/ 7 w 9"/>
                  <a:gd name="T3" fmla="*/ 0 h 105"/>
                  <a:gd name="T4" fmla="*/ 0 w 9"/>
                  <a:gd name="T5" fmla="*/ 105 h 105"/>
                  <a:gd name="T6" fmla="*/ 0 w 9"/>
                  <a:gd name="T7" fmla="*/ 105 h 105"/>
                  <a:gd name="T8" fmla="*/ 2 w 9"/>
                  <a:gd name="T9" fmla="*/ 104 h 105"/>
                  <a:gd name="T10" fmla="*/ 2 w 9"/>
                  <a:gd name="T11" fmla="*/ 101 h 105"/>
                  <a:gd name="T12" fmla="*/ 9 w 9"/>
                  <a:gd name="T1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5">
                    <a:moveTo>
                      <a:pt x="9" y="0"/>
                    </a:moveTo>
                    <a:lnTo>
                      <a:pt x="7" y="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2" y="104"/>
                    </a:lnTo>
                    <a:lnTo>
                      <a:pt x="2" y="10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0" name="Freeform 3477"/>
              <p:cNvSpPr/>
              <p:nvPr/>
            </p:nvSpPr>
            <p:spPr bwMode="auto">
              <a:xfrm>
                <a:off x="5925" y="3888"/>
                <a:ext cx="9" cy="105"/>
              </a:xfrm>
              <a:custGeom>
                <a:avLst/>
                <a:gdLst>
                  <a:gd name="T0" fmla="*/ 9 w 9"/>
                  <a:gd name="T1" fmla="*/ 0 h 105"/>
                  <a:gd name="T2" fmla="*/ 7 w 9"/>
                  <a:gd name="T3" fmla="*/ 0 h 105"/>
                  <a:gd name="T4" fmla="*/ 0 w 9"/>
                  <a:gd name="T5" fmla="*/ 105 h 105"/>
                  <a:gd name="T6" fmla="*/ 0 w 9"/>
                  <a:gd name="T7" fmla="*/ 105 h 105"/>
                  <a:gd name="T8" fmla="*/ 2 w 9"/>
                  <a:gd name="T9" fmla="*/ 104 h 105"/>
                  <a:gd name="T10" fmla="*/ 2 w 9"/>
                  <a:gd name="T11" fmla="*/ 101 h 105"/>
                  <a:gd name="T12" fmla="*/ 9 w 9"/>
                  <a:gd name="T1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5">
                    <a:moveTo>
                      <a:pt x="9" y="0"/>
                    </a:moveTo>
                    <a:lnTo>
                      <a:pt x="7" y="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2" y="104"/>
                    </a:lnTo>
                    <a:lnTo>
                      <a:pt x="2" y="101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1" name="Freeform 3478"/>
              <p:cNvSpPr>
                <a:spLocks noEditPoints="1"/>
              </p:cNvSpPr>
              <p:nvPr/>
            </p:nvSpPr>
            <p:spPr bwMode="auto">
              <a:xfrm>
                <a:off x="5925" y="3865"/>
                <a:ext cx="129" cy="129"/>
              </a:xfrm>
              <a:custGeom>
                <a:avLst/>
                <a:gdLst>
                  <a:gd name="T0" fmla="*/ 45 w 129"/>
                  <a:gd name="T1" fmla="*/ 83 h 129"/>
                  <a:gd name="T2" fmla="*/ 3 w 129"/>
                  <a:gd name="T3" fmla="*/ 125 h 129"/>
                  <a:gd name="T4" fmla="*/ 2 w 129"/>
                  <a:gd name="T5" fmla="*/ 127 h 129"/>
                  <a:gd name="T6" fmla="*/ 0 w 129"/>
                  <a:gd name="T7" fmla="*/ 128 h 129"/>
                  <a:gd name="T8" fmla="*/ 0 w 129"/>
                  <a:gd name="T9" fmla="*/ 128 h 129"/>
                  <a:gd name="T10" fmla="*/ 0 w 129"/>
                  <a:gd name="T11" fmla="*/ 129 h 129"/>
                  <a:gd name="T12" fmla="*/ 2 w 129"/>
                  <a:gd name="T13" fmla="*/ 129 h 129"/>
                  <a:gd name="T14" fmla="*/ 45 w 129"/>
                  <a:gd name="T15" fmla="*/ 85 h 129"/>
                  <a:gd name="T16" fmla="*/ 45 w 129"/>
                  <a:gd name="T17" fmla="*/ 83 h 129"/>
                  <a:gd name="T18" fmla="*/ 25 w 129"/>
                  <a:gd name="T19" fmla="*/ 19 h 129"/>
                  <a:gd name="T20" fmla="*/ 7 w 129"/>
                  <a:gd name="T21" fmla="*/ 22 h 129"/>
                  <a:gd name="T22" fmla="*/ 7 w 129"/>
                  <a:gd name="T23" fmla="*/ 23 h 129"/>
                  <a:gd name="T24" fmla="*/ 9 w 129"/>
                  <a:gd name="T25" fmla="*/ 23 h 129"/>
                  <a:gd name="T26" fmla="*/ 25 w 129"/>
                  <a:gd name="T27" fmla="*/ 20 h 129"/>
                  <a:gd name="T28" fmla="*/ 25 w 129"/>
                  <a:gd name="T29" fmla="*/ 19 h 129"/>
                  <a:gd name="T30" fmla="*/ 128 w 129"/>
                  <a:gd name="T31" fmla="*/ 0 h 129"/>
                  <a:gd name="T32" fmla="*/ 29 w 129"/>
                  <a:gd name="T33" fmla="*/ 18 h 129"/>
                  <a:gd name="T34" fmla="*/ 29 w 129"/>
                  <a:gd name="T35" fmla="*/ 20 h 129"/>
                  <a:gd name="T36" fmla="*/ 124 w 129"/>
                  <a:gd name="T37" fmla="*/ 2 h 129"/>
                  <a:gd name="T38" fmla="*/ 127 w 129"/>
                  <a:gd name="T39" fmla="*/ 2 h 129"/>
                  <a:gd name="T40" fmla="*/ 125 w 129"/>
                  <a:gd name="T41" fmla="*/ 4 h 129"/>
                  <a:gd name="T42" fmla="*/ 48 w 129"/>
                  <a:gd name="T43" fmla="*/ 80 h 129"/>
                  <a:gd name="T44" fmla="*/ 49 w 129"/>
                  <a:gd name="T45" fmla="*/ 82 h 129"/>
                  <a:gd name="T46" fmla="*/ 126 w 129"/>
                  <a:gd name="T47" fmla="*/ 4 h 129"/>
                  <a:gd name="T48" fmla="*/ 129 w 129"/>
                  <a:gd name="T49" fmla="*/ 1 h 129"/>
                  <a:gd name="T50" fmla="*/ 128 w 129"/>
                  <a:gd name="T5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9" h="129">
                    <a:moveTo>
                      <a:pt x="45" y="83"/>
                    </a:moveTo>
                    <a:lnTo>
                      <a:pt x="3" y="125"/>
                    </a:lnTo>
                    <a:lnTo>
                      <a:pt x="2" y="127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45" y="85"/>
                    </a:lnTo>
                    <a:lnTo>
                      <a:pt x="45" y="83"/>
                    </a:lnTo>
                    <a:close/>
                    <a:moveTo>
                      <a:pt x="25" y="19"/>
                    </a:moveTo>
                    <a:lnTo>
                      <a:pt x="7" y="22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25" y="20"/>
                    </a:lnTo>
                    <a:lnTo>
                      <a:pt x="25" y="19"/>
                    </a:lnTo>
                    <a:close/>
                    <a:moveTo>
                      <a:pt x="128" y="0"/>
                    </a:moveTo>
                    <a:lnTo>
                      <a:pt x="29" y="18"/>
                    </a:lnTo>
                    <a:lnTo>
                      <a:pt x="29" y="20"/>
                    </a:lnTo>
                    <a:lnTo>
                      <a:pt x="124" y="2"/>
                    </a:lnTo>
                    <a:lnTo>
                      <a:pt x="127" y="2"/>
                    </a:lnTo>
                    <a:lnTo>
                      <a:pt x="125" y="4"/>
                    </a:lnTo>
                    <a:lnTo>
                      <a:pt x="48" y="80"/>
                    </a:lnTo>
                    <a:lnTo>
                      <a:pt x="49" y="82"/>
                    </a:lnTo>
                    <a:lnTo>
                      <a:pt x="126" y="4"/>
                    </a:lnTo>
                    <a:lnTo>
                      <a:pt x="129" y="1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2" name="Freeform 3479"/>
              <p:cNvSpPr>
                <a:spLocks noEditPoints="1"/>
              </p:cNvSpPr>
              <p:nvPr/>
            </p:nvSpPr>
            <p:spPr bwMode="auto">
              <a:xfrm>
                <a:off x="5925" y="3865"/>
                <a:ext cx="129" cy="129"/>
              </a:xfrm>
              <a:custGeom>
                <a:avLst/>
                <a:gdLst>
                  <a:gd name="T0" fmla="*/ 45 w 129"/>
                  <a:gd name="T1" fmla="*/ 83 h 129"/>
                  <a:gd name="T2" fmla="*/ 3 w 129"/>
                  <a:gd name="T3" fmla="*/ 125 h 129"/>
                  <a:gd name="T4" fmla="*/ 2 w 129"/>
                  <a:gd name="T5" fmla="*/ 127 h 129"/>
                  <a:gd name="T6" fmla="*/ 0 w 129"/>
                  <a:gd name="T7" fmla="*/ 128 h 129"/>
                  <a:gd name="T8" fmla="*/ 0 w 129"/>
                  <a:gd name="T9" fmla="*/ 128 h 129"/>
                  <a:gd name="T10" fmla="*/ 0 w 129"/>
                  <a:gd name="T11" fmla="*/ 129 h 129"/>
                  <a:gd name="T12" fmla="*/ 2 w 129"/>
                  <a:gd name="T13" fmla="*/ 129 h 129"/>
                  <a:gd name="T14" fmla="*/ 45 w 129"/>
                  <a:gd name="T15" fmla="*/ 85 h 129"/>
                  <a:gd name="T16" fmla="*/ 45 w 129"/>
                  <a:gd name="T17" fmla="*/ 83 h 129"/>
                  <a:gd name="T18" fmla="*/ 25 w 129"/>
                  <a:gd name="T19" fmla="*/ 19 h 129"/>
                  <a:gd name="T20" fmla="*/ 7 w 129"/>
                  <a:gd name="T21" fmla="*/ 22 h 129"/>
                  <a:gd name="T22" fmla="*/ 7 w 129"/>
                  <a:gd name="T23" fmla="*/ 23 h 129"/>
                  <a:gd name="T24" fmla="*/ 9 w 129"/>
                  <a:gd name="T25" fmla="*/ 23 h 129"/>
                  <a:gd name="T26" fmla="*/ 25 w 129"/>
                  <a:gd name="T27" fmla="*/ 20 h 129"/>
                  <a:gd name="T28" fmla="*/ 25 w 129"/>
                  <a:gd name="T29" fmla="*/ 19 h 129"/>
                  <a:gd name="T30" fmla="*/ 128 w 129"/>
                  <a:gd name="T31" fmla="*/ 0 h 129"/>
                  <a:gd name="T32" fmla="*/ 29 w 129"/>
                  <a:gd name="T33" fmla="*/ 18 h 129"/>
                  <a:gd name="T34" fmla="*/ 29 w 129"/>
                  <a:gd name="T35" fmla="*/ 20 h 129"/>
                  <a:gd name="T36" fmla="*/ 124 w 129"/>
                  <a:gd name="T37" fmla="*/ 2 h 129"/>
                  <a:gd name="T38" fmla="*/ 127 w 129"/>
                  <a:gd name="T39" fmla="*/ 2 h 129"/>
                  <a:gd name="T40" fmla="*/ 125 w 129"/>
                  <a:gd name="T41" fmla="*/ 4 h 129"/>
                  <a:gd name="T42" fmla="*/ 48 w 129"/>
                  <a:gd name="T43" fmla="*/ 80 h 129"/>
                  <a:gd name="T44" fmla="*/ 49 w 129"/>
                  <a:gd name="T45" fmla="*/ 82 h 129"/>
                  <a:gd name="T46" fmla="*/ 126 w 129"/>
                  <a:gd name="T47" fmla="*/ 4 h 129"/>
                  <a:gd name="T48" fmla="*/ 129 w 129"/>
                  <a:gd name="T49" fmla="*/ 1 h 129"/>
                  <a:gd name="T50" fmla="*/ 128 w 129"/>
                  <a:gd name="T5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9" h="129">
                    <a:moveTo>
                      <a:pt x="45" y="83"/>
                    </a:moveTo>
                    <a:lnTo>
                      <a:pt x="3" y="125"/>
                    </a:lnTo>
                    <a:lnTo>
                      <a:pt x="2" y="127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45" y="85"/>
                    </a:lnTo>
                    <a:lnTo>
                      <a:pt x="45" y="83"/>
                    </a:lnTo>
                    <a:moveTo>
                      <a:pt x="25" y="19"/>
                    </a:moveTo>
                    <a:lnTo>
                      <a:pt x="7" y="22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25" y="20"/>
                    </a:lnTo>
                    <a:lnTo>
                      <a:pt x="25" y="19"/>
                    </a:lnTo>
                    <a:moveTo>
                      <a:pt x="128" y="0"/>
                    </a:moveTo>
                    <a:lnTo>
                      <a:pt x="29" y="18"/>
                    </a:lnTo>
                    <a:lnTo>
                      <a:pt x="29" y="20"/>
                    </a:lnTo>
                    <a:lnTo>
                      <a:pt x="124" y="2"/>
                    </a:lnTo>
                    <a:lnTo>
                      <a:pt x="127" y="2"/>
                    </a:lnTo>
                    <a:lnTo>
                      <a:pt x="125" y="4"/>
                    </a:lnTo>
                    <a:lnTo>
                      <a:pt x="48" y="80"/>
                    </a:lnTo>
                    <a:lnTo>
                      <a:pt x="49" y="82"/>
                    </a:lnTo>
                    <a:lnTo>
                      <a:pt x="126" y="4"/>
                    </a:lnTo>
                    <a:lnTo>
                      <a:pt x="129" y="1"/>
                    </a:lnTo>
                    <a:lnTo>
                      <a:pt x="1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3" name="Freeform 3480"/>
              <p:cNvSpPr/>
              <p:nvPr/>
            </p:nvSpPr>
            <p:spPr bwMode="auto">
              <a:xfrm>
                <a:off x="5925" y="399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4" name="Freeform 3481"/>
              <p:cNvSpPr/>
              <p:nvPr/>
            </p:nvSpPr>
            <p:spPr bwMode="auto">
              <a:xfrm>
                <a:off x="5925" y="399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5" name="Freeform 3482"/>
              <p:cNvSpPr>
                <a:spLocks noEditPoints="1"/>
              </p:cNvSpPr>
              <p:nvPr/>
            </p:nvSpPr>
            <p:spPr bwMode="auto">
              <a:xfrm>
                <a:off x="5950" y="3865"/>
                <a:ext cx="106" cy="85"/>
              </a:xfrm>
              <a:custGeom>
                <a:avLst/>
                <a:gdLst>
                  <a:gd name="T0" fmla="*/ 4 w 106"/>
                  <a:gd name="T1" fmla="*/ 18 h 85"/>
                  <a:gd name="T2" fmla="*/ 0 w 106"/>
                  <a:gd name="T3" fmla="*/ 19 h 85"/>
                  <a:gd name="T4" fmla="*/ 0 w 106"/>
                  <a:gd name="T5" fmla="*/ 20 h 85"/>
                  <a:gd name="T6" fmla="*/ 20 w 106"/>
                  <a:gd name="T7" fmla="*/ 83 h 85"/>
                  <a:gd name="T8" fmla="*/ 20 w 106"/>
                  <a:gd name="T9" fmla="*/ 85 h 85"/>
                  <a:gd name="T10" fmla="*/ 24 w 106"/>
                  <a:gd name="T11" fmla="*/ 82 h 85"/>
                  <a:gd name="T12" fmla="*/ 23 w 106"/>
                  <a:gd name="T13" fmla="*/ 80 h 85"/>
                  <a:gd name="T14" fmla="*/ 4 w 106"/>
                  <a:gd name="T15" fmla="*/ 20 h 85"/>
                  <a:gd name="T16" fmla="*/ 4 w 106"/>
                  <a:gd name="T17" fmla="*/ 18 h 85"/>
                  <a:gd name="T18" fmla="*/ 106 w 106"/>
                  <a:gd name="T19" fmla="*/ 0 h 85"/>
                  <a:gd name="T20" fmla="*/ 103 w 106"/>
                  <a:gd name="T21" fmla="*/ 0 h 85"/>
                  <a:gd name="T22" fmla="*/ 104 w 106"/>
                  <a:gd name="T23" fmla="*/ 1 h 85"/>
                  <a:gd name="T24" fmla="*/ 101 w 106"/>
                  <a:gd name="T25" fmla="*/ 4 h 85"/>
                  <a:gd name="T26" fmla="*/ 106 w 106"/>
                  <a:gd name="T2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85">
                    <a:moveTo>
                      <a:pt x="4" y="18"/>
                    </a:moveTo>
                    <a:lnTo>
                      <a:pt x="0" y="19"/>
                    </a:lnTo>
                    <a:lnTo>
                      <a:pt x="0" y="20"/>
                    </a:lnTo>
                    <a:lnTo>
                      <a:pt x="20" y="83"/>
                    </a:lnTo>
                    <a:lnTo>
                      <a:pt x="20" y="85"/>
                    </a:lnTo>
                    <a:lnTo>
                      <a:pt x="24" y="82"/>
                    </a:lnTo>
                    <a:lnTo>
                      <a:pt x="23" y="80"/>
                    </a:lnTo>
                    <a:lnTo>
                      <a:pt x="4" y="20"/>
                    </a:lnTo>
                    <a:lnTo>
                      <a:pt x="4" y="18"/>
                    </a:lnTo>
                    <a:close/>
                    <a:moveTo>
                      <a:pt x="106" y="0"/>
                    </a:moveTo>
                    <a:lnTo>
                      <a:pt x="103" y="0"/>
                    </a:lnTo>
                    <a:lnTo>
                      <a:pt x="104" y="1"/>
                    </a:lnTo>
                    <a:lnTo>
                      <a:pt x="101" y="4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6" name="Freeform 3483"/>
              <p:cNvSpPr>
                <a:spLocks noEditPoints="1"/>
              </p:cNvSpPr>
              <p:nvPr/>
            </p:nvSpPr>
            <p:spPr bwMode="auto">
              <a:xfrm>
                <a:off x="5950" y="3865"/>
                <a:ext cx="106" cy="85"/>
              </a:xfrm>
              <a:custGeom>
                <a:avLst/>
                <a:gdLst>
                  <a:gd name="T0" fmla="*/ 4 w 106"/>
                  <a:gd name="T1" fmla="*/ 18 h 85"/>
                  <a:gd name="T2" fmla="*/ 0 w 106"/>
                  <a:gd name="T3" fmla="*/ 19 h 85"/>
                  <a:gd name="T4" fmla="*/ 0 w 106"/>
                  <a:gd name="T5" fmla="*/ 20 h 85"/>
                  <a:gd name="T6" fmla="*/ 20 w 106"/>
                  <a:gd name="T7" fmla="*/ 83 h 85"/>
                  <a:gd name="T8" fmla="*/ 20 w 106"/>
                  <a:gd name="T9" fmla="*/ 85 h 85"/>
                  <a:gd name="T10" fmla="*/ 24 w 106"/>
                  <a:gd name="T11" fmla="*/ 82 h 85"/>
                  <a:gd name="T12" fmla="*/ 23 w 106"/>
                  <a:gd name="T13" fmla="*/ 80 h 85"/>
                  <a:gd name="T14" fmla="*/ 4 w 106"/>
                  <a:gd name="T15" fmla="*/ 20 h 85"/>
                  <a:gd name="T16" fmla="*/ 4 w 106"/>
                  <a:gd name="T17" fmla="*/ 18 h 85"/>
                  <a:gd name="T18" fmla="*/ 106 w 106"/>
                  <a:gd name="T19" fmla="*/ 0 h 85"/>
                  <a:gd name="T20" fmla="*/ 103 w 106"/>
                  <a:gd name="T21" fmla="*/ 0 h 85"/>
                  <a:gd name="T22" fmla="*/ 104 w 106"/>
                  <a:gd name="T23" fmla="*/ 1 h 85"/>
                  <a:gd name="T24" fmla="*/ 101 w 106"/>
                  <a:gd name="T25" fmla="*/ 4 h 85"/>
                  <a:gd name="T26" fmla="*/ 106 w 106"/>
                  <a:gd name="T2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85">
                    <a:moveTo>
                      <a:pt x="4" y="18"/>
                    </a:moveTo>
                    <a:lnTo>
                      <a:pt x="0" y="19"/>
                    </a:lnTo>
                    <a:lnTo>
                      <a:pt x="0" y="20"/>
                    </a:lnTo>
                    <a:lnTo>
                      <a:pt x="20" y="83"/>
                    </a:lnTo>
                    <a:lnTo>
                      <a:pt x="20" y="85"/>
                    </a:lnTo>
                    <a:lnTo>
                      <a:pt x="24" y="82"/>
                    </a:lnTo>
                    <a:lnTo>
                      <a:pt x="23" y="80"/>
                    </a:lnTo>
                    <a:lnTo>
                      <a:pt x="4" y="20"/>
                    </a:lnTo>
                    <a:lnTo>
                      <a:pt x="4" y="18"/>
                    </a:lnTo>
                    <a:moveTo>
                      <a:pt x="106" y="0"/>
                    </a:moveTo>
                    <a:lnTo>
                      <a:pt x="103" y="0"/>
                    </a:lnTo>
                    <a:lnTo>
                      <a:pt x="104" y="1"/>
                    </a:lnTo>
                    <a:lnTo>
                      <a:pt x="101" y="4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7" name="Freeform 3484"/>
              <p:cNvSpPr/>
              <p:nvPr/>
            </p:nvSpPr>
            <p:spPr bwMode="auto">
              <a:xfrm>
                <a:off x="5867" y="3888"/>
                <a:ext cx="63" cy="101"/>
              </a:xfrm>
              <a:custGeom>
                <a:avLst/>
                <a:gdLst>
                  <a:gd name="T0" fmla="*/ 60 w 60"/>
                  <a:gd name="T1" fmla="*/ 0 h 95"/>
                  <a:gd name="T2" fmla="*/ 2 w 60"/>
                  <a:gd name="T3" fmla="*/ 11 h 95"/>
                  <a:gd name="T4" fmla="*/ 2 w 60"/>
                  <a:gd name="T5" fmla="*/ 11 h 95"/>
                  <a:gd name="T6" fmla="*/ 0 w 60"/>
                  <a:gd name="T7" fmla="*/ 17 h 95"/>
                  <a:gd name="T8" fmla="*/ 24 w 60"/>
                  <a:gd name="T9" fmla="*/ 53 h 95"/>
                  <a:gd name="T10" fmla="*/ 52 w 60"/>
                  <a:gd name="T11" fmla="*/ 95 h 95"/>
                  <a:gd name="T12" fmla="*/ 54 w 60"/>
                  <a:gd name="T13" fmla="*/ 95 h 95"/>
                  <a:gd name="T14" fmla="*/ 60 w 60"/>
                  <a:gd name="T1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95">
                    <a:moveTo>
                      <a:pt x="60" y="0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3"/>
                      <a:pt x="1" y="15"/>
                      <a:pt x="0" y="17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3" y="95"/>
                      <a:pt x="53" y="95"/>
                      <a:pt x="54" y="95"/>
                    </a:cubicBezTo>
                    <a:cubicBezTo>
                      <a:pt x="60" y="0"/>
                      <a:pt x="60" y="0"/>
                      <a:pt x="6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8" name="Freeform 3485"/>
              <p:cNvSpPr/>
              <p:nvPr/>
            </p:nvSpPr>
            <p:spPr bwMode="auto">
              <a:xfrm>
                <a:off x="5922" y="398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9" name="Freeform 3486"/>
              <p:cNvSpPr/>
              <p:nvPr/>
            </p:nvSpPr>
            <p:spPr bwMode="auto">
              <a:xfrm>
                <a:off x="5863" y="39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1 h 6"/>
                  <a:gd name="T4" fmla="*/ 4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4"/>
                      <a:pt x="6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0" name="Freeform 3487"/>
              <p:cNvSpPr/>
              <p:nvPr/>
            </p:nvSpPr>
            <p:spPr bwMode="auto">
              <a:xfrm>
                <a:off x="5892" y="3888"/>
                <a:ext cx="40" cy="105"/>
              </a:xfrm>
              <a:custGeom>
                <a:avLst/>
                <a:gdLst>
                  <a:gd name="T0" fmla="*/ 40 w 40"/>
                  <a:gd name="T1" fmla="*/ 0 h 105"/>
                  <a:gd name="T2" fmla="*/ 38 w 40"/>
                  <a:gd name="T3" fmla="*/ 0 h 105"/>
                  <a:gd name="T4" fmla="*/ 32 w 40"/>
                  <a:gd name="T5" fmla="*/ 101 h 105"/>
                  <a:gd name="T6" fmla="*/ 32 w 40"/>
                  <a:gd name="T7" fmla="*/ 103 h 105"/>
                  <a:gd name="T8" fmla="*/ 30 w 40"/>
                  <a:gd name="T9" fmla="*/ 101 h 105"/>
                  <a:gd name="T10" fmla="*/ 0 w 40"/>
                  <a:gd name="T11" fmla="*/ 56 h 105"/>
                  <a:gd name="T12" fmla="*/ 33 w 40"/>
                  <a:gd name="T13" fmla="*/ 105 h 105"/>
                  <a:gd name="T14" fmla="*/ 40 w 40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05">
                    <a:moveTo>
                      <a:pt x="40" y="0"/>
                    </a:moveTo>
                    <a:lnTo>
                      <a:pt x="38" y="0"/>
                    </a:lnTo>
                    <a:lnTo>
                      <a:pt x="32" y="101"/>
                    </a:lnTo>
                    <a:lnTo>
                      <a:pt x="32" y="103"/>
                    </a:lnTo>
                    <a:lnTo>
                      <a:pt x="30" y="101"/>
                    </a:lnTo>
                    <a:lnTo>
                      <a:pt x="0" y="56"/>
                    </a:lnTo>
                    <a:lnTo>
                      <a:pt x="33" y="105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1" name="Freeform 3488"/>
              <p:cNvSpPr/>
              <p:nvPr/>
            </p:nvSpPr>
            <p:spPr bwMode="auto">
              <a:xfrm>
                <a:off x="5892" y="3888"/>
                <a:ext cx="40" cy="105"/>
              </a:xfrm>
              <a:custGeom>
                <a:avLst/>
                <a:gdLst>
                  <a:gd name="T0" fmla="*/ 40 w 40"/>
                  <a:gd name="T1" fmla="*/ 0 h 105"/>
                  <a:gd name="T2" fmla="*/ 38 w 40"/>
                  <a:gd name="T3" fmla="*/ 0 h 105"/>
                  <a:gd name="T4" fmla="*/ 32 w 40"/>
                  <a:gd name="T5" fmla="*/ 101 h 105"/>
                  <a:gd name="T6" fmla="*/ 32 w 40"/>
                  <a:gd name="T7" fmla="*/ 103 h 105"/>
                  <a:gd name="T8" fmla="*/ 30 w 40"/>
                  <a:gd name="T9" fmla="*/ 101 h 105"/>
                  <a:gd name="T10" fmla="*/ 0 w 40"/>
                  <a:gd name="T11" fmla="*/ 56 h 105"/>
                  <a:gd name="T12" fmla="*/ 33 w 40"/>
                  <a:gd name="T13" fmla="*/ 105 h 105"/>
                  <a:gd name="T14" fmla="*/ 40 w 40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05">
                    <a:moveTo>
                      <a:pt x="40" y="0"/>
                    </a:moveTo>
                    <a:lnTo>
                      <a:pt x="38" y="0"/>
                    </a:lnTo>
                    <a:lnTo>
                      <a:pt x="32" y="101"/>
                    </a:lnTo>
                    <a:lnTo>
                      <a:pt x="32" y="103"/>
                    </a:lnTo>
                    <a:lnTo>
                      <a:pt x="30" y="101"/>
                    </a:lnTo>
                    <a:lnTo>
                      <a:pt x="0" y="56"/>
                    </a:lnTo>
                    <a:lnTo>
                      <a:pt x="33" y="105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2" name="Freeform 3489"/>
              <p:cNvSpPr/>
              <p:nvPr/>
            </p:nvSpPr>
            <p:spPr bwMode="auto">
              <a:xfrm>
                <a:off x="5862" y="3887"/>
                <a:ext cx="70" cy="107"/>
              </a:xfrm>
              <a:custGeom>
                <a:avLst/>
                <a:gdLst>
                  <a:gd name="T0" fmla="*/ 67 w 67"/>
                  <a:gd name="T1" fmla="*/ 0 h 101"/>
                  <a:gd name="T2" fmla="*/ 0 w 67"/>
                  <a:gd name="T3" fmla="*/ 12 h 101"/>
                  <a:gd name="T4" fmla="*/ 0 w 67"/>
                  <a:gd name="T5" fmla="*/ 13 h 101"/>
                  <a:gd name="T6" fmla="*/ 0 w 67"/>
                  <a:gd name="T7" fmla="*/ 13 h 101"/>
                  <a:gd name="T8" fmla="*/ 59 w 67"/>
                  <a:gd name="T9" fmla="*/ 101 h 101"/>
                  <a:gd name="T10" fmla="*/ 60 w 67"/>
                  <a:gd name="T11" fmla="*/ 101 h 101"/>
                  <a:gd name="T12" fmla="*/ 60 w 67"/>
                  <a:gd name="T13" fmla="*/ 101 h 101"/>
                  <a:gd name="T14" fmla="*/ 60 w 67"/>
                  <a:gd name="T15" fmla="*/ 100 h 101"/>
                  <a:gd name="T16" fmla="*/ 29 w 67"/>
                  <a:gd name="T17" fmla="*/ 54 h 101"/>
                  <a:gd name="T18" fmla="*/ 5 w 67"/>
                  <a:gd name="T19" fmla="*/ 18 h 101"/>
                  <a:gd name="T20" fmla="*/ 1 w 67"/>
                  <a:gd name="T21" fmla="*/ 13 h 101"/>
                  <a:gd name="T22" fmla="*/ 7 w 67"/>
                  <a:gd name="T23" fmla="*/ 12 h 101"/>
                  <a:gd name="T24" fmla="*/ 65 w 67"/>
                  <a:gd name="T25" fmla="*/ 1 h 101"/>
                  <a:gd name="T26" fmla="*/ 67 w 67"/>
                  <a:gd name="T27" fmla="*/ 1 h 101"/>
                  <a:gd name="T28" fmla="*/ 67 w 67"/>
                  <a:gd name="T2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" h="101">
                    <a:moveTo>
                      <a:pt x="67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101"/>
                      <a:pt x="59" y="101"/>
                      <a:pt x="60" y="101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0"/>
                      <a:pt x="67" y="0"/>
                      <a:pt x="6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3" name="Freeform 3490"/>
              <p:cNvSpPr/>
              <p:nvPr/>
            </p:nvSpPr>
            <p:spPr bwMode="auto">
              <a:xfrm>
                <a:off x="5924" y="3994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4" name="Freeform 3491"/>
              <p:cNvSpPr/>
              <p:nvPr/>
            </p:nvSpPr>
            <p:spPr bwMode="auto">
              <a:xfrm>
                <a:off x="5861" y="390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5" name="Freeform 3492"/>
              <p:cNvSpPr/>
              <p:nvPr/>
            </p:nvSpPr>
            <p:spPr bwMode="auto">
              <a:xfrm>
                <a:off x="5925" y="3988"/>
                <a:ext cx="39" cy="16"/>
              </a:xfrm>
              <a:custGeom>
                <a:avLst/>
                <a:gdLst>
                  <a:gd name="T0" fmla="*/ 37 w 37"/>
                  <a:gd name="T1" fmla="*/ 0 h 16"/>
                  <a:gd name="T2" fmla="*/ 7 w 37"/>
                  <a:gd name="T3" fmla="*/ 8 h 16"/>
                  <a:gd name="T4" fmla="*/ 7 w 37"/>
                  <a:gd name="T5" fmla="*/ 8 h 16"/>
                  <a:gd name="T6" fmla="*/ 0 w 37"/>
                  <a:gd name="T7" fmla="*/ 14 h 16"/>
                  <a:gd name="T8" fmla="*/ 0 w 37"/>
                  <a:gd name="T9" fmla="*/ 16 h 16"/>
                  <a:gd name="T10" fmla="*/ 37 w 37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6">
                    <a:moveTo>
                      <a:pt x="37" y="0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11"/>
                      <a:pt x="4" y="14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6" name="Freeform 3493"/>
              <p:cNvSpPr/>
              <p:nvPr/>
            </p:nvSpPr>
            <p:spPr bwMode="auto">
              <a:xfrm>
                <a:off x="5925" y="3996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1 w 7"/>
                  <a:gd name="T3" fmla="*/ 1 h 6"/>
                  <a:gd name="T4" fmla="*/ 0 w 7"/>
                  <a:gd name="T5" fmla="*/ 6 h 6"/>
                  <a:gd name="T6" fmla="*/ 7 w 7"/>
                  <a:gd name="T7" fmla="*/ 0 h 6"/>
                  <a:gd name="T8" fmla="*/ 7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7" y="3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7" name="Freeform 3494"/>
              <p:cNvSpPr/>
              <p:nvPr/>
            </p:nvSpPr>
            <p:spPr bwMode="auto">
              <a:xfrm>
                <a:off x="5924" y="3984"/>
                <a:ext cx="49" cy="21"/>
              </a:xfrm>
              <a:custGeom>
                <a:avLst/>
                <a:gdLst>
                  <a:gd name="T0" fmla="*/ 49 w 49"/>
                  <a:gd name="T1" fmla="*/ 0 h 21"/>
                  <a:gd name="T2" fmla="*/ 1 w 49"/>
                  <a:gd name="T3" fmla="*/ 12 h 21"/>
                  <a:gd name="T4" fmla="*/ 0 w 49"/>
                  <a:gd name="T5" fmla="*/ 21 h 21"/>
                  <a:gd name="T6" fmla="*/ 1 w 49"/>
                  <a:gd name="T7" fmla="*/ 20 h 21"/>
                  <a:gd name="T8" fmla="*/ 1 w 49"/>
                  <a:gd name="T9" fmla="*/ 18 h 21"/>
                  <a:gd name="T10" fmla="*/ 2 w 49"/>
                  <a:gd name="T11" fmla="*/ 13 h 21"/>
                  <a:gd name="T12" fmla="*/ 8 w 49"/>
                  <a:gd name="T13" fmla="*/ 12 h 21"/>
                  <a:gd name="T14" fmla="*/ 40 w 49"/>
                  <a:gd name="T15" fmla="*/ 4 h 21"/>
                  <a:gd name="T16" fmla="*/ 49 w 49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21">
                    <a:moveTo>
                      <a:pt x="49" y="0"/>
                    </a:moveTo>
                    <a:lnTo>
                      <a:pt x="1" y="1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1" y="18"/>
                    </a:lnTo>
                    <a:lnTo>
                      <a:pt x="2" y="13"/>
                    </a:lnTo>
                    <a:lnTo>
                      <a:pt x="8" y="12"/>
                    </a:lnTo>
                    <a:lnTo>
                      <a:pt x="4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8" name="Freeform 3495"/>
              <p:cNvSpPr/>
              <p:nvPr/>
            </p:nvSpPr>
            <p:spPr bwMode="auto">
              <a:xfrm>
                <a:off x="5924" y="3984"/>
                <a:ext cx="49" cy="21"/>
              </a:xfrm>
              <a:custGeom>
                <a:avLst/>
                <a:gdLst>
                  <a:gd name="T0" fmla="*/ 49 w 49"/>
                  <a:gd name="T1" fmla="*/ 0 h 21"/>
                  <a:gd name="T2" fmla="*/ 1 w 49"/>
                  <a:gd name="T3" fmla="*/ 12 h 21"/>
                  <a:gd name="T4" fmla="*/ 0 w 49"/>
                  <a:gd name="T5" fmla="*/ 21 h 21"/>
                  <a:gd name="T6" fmla="*/ 1 w 49"/>
                  <a:gd name="T7" fmla="*/ 20 h 21"/>
                  <a:gd name="T8" fmla="*/ 1 w 49"/>
                  <a:gd name="T9" fmla="*/ 18 h 21"/>
                  <a:gd name="T10" fmla="*/ 2 w 49"/>
                  <a:gd name="T11" fmla="*/ 13 h 21"/>
                  <a:gd name="T12" fmla="*/ 8 w 49"/>
                  <a:gd name="T13" fmla="*/ 12 h 21"/>
                  <a:gd name="T14" fmla="*/ 40 w 49"/>
                  <a:gd name="T15" fmla="*/ 4 h 21"/>
                  <a:gd name="T16" fmla="*/ 49 w 49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21">
                    <a:moveTo>
                      <a:pt x="49" y="0"/>
                    </a:moveTo>
                    <a:lnTo>
                      <a:pt x="1" y="1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1" y="18"/>
                    </a:lnTo>
                    <a:lnTo>
                      <a:pt x="2" y="13"/>
                    </a:lnTo>
                    <a:lnTo>
                      <a:pt x="8" y="12"/>
                    </a:lnTo>
                    <a:lnTo>
                      <a:pt x="40" y="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9" name="Freeform 3496"/>
              <p:cNvSpPr/>
              <p:nvPr/>
            </p:nvSpPr>
            <p:spPr bwMode="auto">
              <a:xfrm>
                <a:off x="5923" y="3982"/>
                <a:ext cx="59" cy="25"/>
              </a:xfrm>
              <a:custGeom>
                <a:avLst/>
                <a:gdLst>
                  <a:gd name="T0" fmla="*/ 59 w 59"/>
                  <a:gd name="T1" fmla="*/ 0 h 25"/>
                  <a:gd name="T2" fmla="*/ 50 w 59"/>
                  <a:gd name="T3" fmla="*/ 2 h 25"/>
                  <a:gd name="T4" fmla="*/ 41 w 59"/>
                  <a:gd name="T5" fmla="*/ 6 h 25"/>
                  <a:gd name="T6" fmla="*/ 2 w 59"/>
                  <a:gd name="T7" fmla="*/ 22 h 25"/>
                  <a:gd name="T8" fmla="*/ 1 w 59"/>
                  <a:gd name="T9" fmla="*/ 23 h 25"/>
                  <a:gd name="T10" fmla="*/ 0 w 59"/>
                  <a:gd name="T11" fmla="*/ 25 h 25"/>
                  <a:gd name="T12" fmla="*/ 59 w 59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25">
                    <a:moveTo>
                      <a:pt x="59" y="0"/>
                    </a:moveTo>
                    <a:lnTo>
                      <a:pt x="50" y="2"/>
                    </a:lnTo>
                    <a:lnTo>
                      <a:pt x="41" y="6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0" name="Freeform 3497"/>
              <p:cNvSpPr/>
              <p:nvPr/>
            </p:nvSpPr>
            <p:spPr bwMode="auto">
              <a:xfrm>
                <a:off x="5923" y="3982"/>
                <a:ext cx="59" cy="25"/>
              </a:xfrm>
              <a:custGeom>
                <a:avLst/>
                <a:gdLst>
                  <a:gd name="T0" fmla="*/ 59 w 59"/>
                  <a:gd name="T1" fmla="*/ 0 h 25"/>
                  <a:gd name="T2" fmla="*/ 50 w 59"/>
                  <a:gd name="T3" fmla="*/ 2 h 25"/>
                  <a:gd name="T4" fmla="*/ 41 w 59"/>
                  <a:gd name="T5" fmla="*/ 6 h 25"/>
                  <a:gd name="T6" fmla="*/ 2 w 59"/>
                  <a:gd name="T7" fmla="*/ 22 h 25"/>
                  <a:gd name="T8" fmla="*/ 1 w 59"/>
                  <a:gd name="T9" fmla="*/ 23 h 25"/>
                  <a:gd name="T10" fmla="*/ 0 w 59"/>
                  <a:gd name="T11" fmla="*/ 25 h 25"/>
                  <a:gd name="T12" fmla="*/ 59 w 59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25">
                    <a:moveTo>
                      <a:pt x="59" y="0"/>
                    </a:moveTo>
                    <a:lnTo>
                      <a:pt x="50" y="2"/>
                    </a:lnTo>
                    <a:lnTo>
                      <a:pt x="41" y="6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1" name="Freeform 3498"/>
              <p:cNvSpPr>
                <a:spLocks noEditPoints="1"/>
              </p:cNvSpPr>
              <p:nvPr/>
            </p:nvSpPr>
            <p:spPr bwMode="auto">
              <a:xfrm>
                <a:off x="5749" y="3904"/>
                <a:ext cx="104" cy="76"/>
              </a:xfrm>
              <a:custGeom>
                <a:avLst/>
                <a:gdLst>
                  <a:gd name="T0" fmla="*/ 33 w 99"/>
                  <a:gd name="T1" fmla="*/ 19 h 72"/>
                  <a:gd name="T2" fmla="*/ 2 w 99"/>
                  <a:gd name="T3" fmla="*/ 28 h 72"/>
                  <a:gd name="T4" fmla="*/ 2 w 99"/>
                  <a:gd name="T5" fmla="*/ 30 h 72"/>
                  <a:gd name="T6" fmla="*/ 0 w 99"/>
                  <a:gd name="T7" fmla="*/ 36 h 72"/>
                  <a:gd name="T8" fmla="*/ 16 w 99"/>
                  <a:gd name="T9" fmla="*/ 54 h 72"/>
                  <a:gd name="T10" fmla="*/ 33 w 99"/>
                  <a:gd name="T11" fmla="*/ 19 h 72"/>
                  <a:gd name="T12" fmla="*/ 98 w 99"/>
                  <a:gd name="T13" fmla="*/ 0 h 72"/>
                  <a:gd name="T14" fmla="*/ 37 w 99"/>
                  <a:gd name="T15" fmla="*/ 18 h 72"/>
                  <a:gd name="T16" fmla="*/ 18 w 99"/>
                  <a:gd name="T17" fmla="*/ 57 h 72"/>
                  <a:gd name="T18" fmla="*/ 31 w 99"/>
                  <a:gd name="T19" fmla="*/ 72 h 72"/>
                  <a:gd name="T20" fmla="*/ 99 w 99"/>
                  <a:gd name="T21" fmla="*/ 1 h 72"/>
                  <a:gd name="T22" fmla="*/ 98 w 99"/>
                  <a:gd name="T2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72">
                    <a:moveTo>
                      <a:pt x="33" y="19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2" y="29"/>
                      <a:pt x="2" y="29"/>
                      <a:pt x="2" y="30"/>
                    </a:cubicBezTo>
                    <a:cubicBezTo>
                      <a:pt x="2" y="32"/>
                      <a:pt x="1" y="34"/>
                      <a:pt x="0" y="3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33" y="19"/>
                      <a:pt x="33" y="19"/>
                      <a:pt x="33" y="19"/>
                    </a:cubicBezTo>
                    <a:moveTo>
                      <a:pt x="98" y="0"/>
                    </a:moveTo>
                    <a:cubicBezTo>
                      <a:pt x="37" y="18"/>
                      <a:pt x="37" y="18"/>
                      <a:pt x="37" y="18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8" y="1"/>
                      <a:pt x="98" y="0"/>
                      <a:pt x="9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2" name="Freeform 3499"/>
              <p:cNvSpPr/>
              <p:nvPr/>
            </p:nvSpPr>
            <p:spPr bwMode="auto">
              <a:xfrm>
                <a:off x="5852" y="390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3" name="Freeform 3500"/>
              <p:cNvSpPr/>
              <p:nvPr/>
            </p:nvSpPr>
            <p:spPr bwMode="auto">
              <a:xfrm>
                <a:off x="5743" y="3934"/>
                <a:ext cx="8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2 h 8"/>
                  <a:gd name="T4" fmla="*/ 5 w 7"/>
                  <a:gd name="T5" fmla="*/ 8 h 8"/>
                  <a:gd name="T6" fmla="*/ 7 w 7"/>
                  <a:gd name="T7" fmla="*/ 2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6"/>
                      <a:pt x="7" y="4"/>
                      <a:pt x="7" y="2"/>
                    </a:cubicBezTo>
                    <a:cubicBezTo>
                      <a:pt x="7" y="1"/>
                      <a:pt x="7" y="1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4" name="Freeform 3501"/>
              <p:cNvSpPr>
                <a:spLocks noEditPoints="1"/>
              </p:cNvSpPr>
              <p:nvPr/>
            </p:nvSpPr>
            <p:spPr bwMode="auto">
              <a:xfrm>
                <a:off x="5742" y="3936"/>
                <a:ext cx="39" cy="45"/>
              </a:xfrm>
              <a:custGeom>
                <a:avLst/>
                <a:gdLst>
                  <a:gd name="T0" fmla="*/ 26 w 39"/>
                  <a:gd name="T1" fmla="*/ 28 h 45"/>
                  <a:gd name="T2" fmla="*/ 24 w 39"/>
                  <a:gd name="T3" fmla="*/ 29 h 45"/>
                  <a:gd name="T4" fmla="*/ 38 w 39"/>
                  <a:gd name="T5" fmla="*/ 45 h 45"/>
                  <a:gd name="T6" fmla="*/ 39 w 39"/>
                  <a:gd name="T7" fmla="*/ 44 h 45"/>
                  <a:gd name="T8" fmla="*/ 26 w 39"/>
                  <a:gd name="T9" fmla="*/ 28 h 45"/>
                  <a:gd name="T10" fmla="*/ 1 w 39"/>
                  <a:gd name="T11" fmla="*/ 0 h 45"/>
                  <a:gd name="T12" fmla="*/ 0 w 39"/>
                  <a:gd name="T13" fmla="*/ 1 h 45"/>
                  <a:gd name="T14" fmla="*/ 0 w 39"/>
                  <a:gd name="T15" fmla="*/ 1 h 45"/>
                  <a:gd name="T16" fmla="*/ 22 w 39"/>
                  <a:gd name="T17" fmla="*/ 27 h 45"/>
                  <a:gd name="T18" fmla="*/ 23 w 39"/>
                  <a:gd name="T19" fmla="*/ 25 h 45"/>
                  <a:gd name="T20" fmla="*/ 7 w 39"/>
                  <a:gd name="T21" fmla="*/ 6 h 45"/>
                  <a:gd name="T22" fmla="*/ 1 w 39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45">
                    <a:moveTo>
                      <a:pt x="26" y="28"/>
                    </a:moveTo>
                    <a:lnTo>
                      <a:pt x="24" y="29"/>
                    </a:lnTo>
                    <a:lnTo>
                      <a:pt x="38" y="45"/>
                    </a:lnTo>
                    <a:lnTo>
                      <a:pt x="39" y="44"/>
                    </a:lnTo>
                    <a:lnTo>
                      <a:pt x="26" y="28"/>
                    </a:lnTo>
                    <a:close/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2" y="27"/>
                    </a:lnTo>
                    <a:lnTo>
                      <a:pt x="23" y="25"/>
                    </a:lnTo>
                    <a:lnTo>
                      <a:pt x="7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5" name="Freeform 3502"/>
              <p:cNvSpPr>
                <a:spLocks noEditPoints="1"/>
              </p:cNvSpPr>
              <p:nvPr/>
            </p:nvSpPr>
            <p:spPr bwMode="auto">
              <a:xfrm>
                <a:off x="5742" y="3936"/>
                <a:ext cx="39" cy="45"/>
              </a:xfrm>
              <a:custGeom>
                <a:avLst/>
                <a:gdLst>
                  <a:gd name="T0" fmla="*/ 26 w 39"/>
                  <a:gd name="T1" fmla="*/ 28 h 45"/>
                  <a:gd name="T2" fmla="*/ 24 w 39"/>
                  <a:gd name="T3" fmla="*/ 29 h 45"/>
                  <a:gd name="T4" fmla="*/ 38 w 39"/>
                  <a:gd name="T5" fmla="*/ 45 h 45"/>
                  <a:gd name="T6" fmla="*/ 39 w 39"/>
                  <a:gd name="T7" fmla="*/ 44 h 45"/>
                  <a:gd name="T8" fmla="*/ 26 w 39"/>
                  <a:gd name="T9" fmla="*/ 28 h 45"/>
                  <a:gd name="T10" fmla="*/ 1 w 39"/>
                  <a:gd name="T11" fmla="*/ 0 h 45"/>
                  <a:gd name="T12" fmla="*/ 0 w 39"/>
                  <a:gd name="T13" fmla="*/ 1 h 45"/>
                  <a:gd name="T14" fmla="*/ 0 w 39"/>
                  <a:gd name="T15" fmla="*/ 1 h 45"/>
                  <a:gd name="T16" fmla="*/ 22 w 39"/>
                  <a:gd name="T17" fmla="*/ 27 h 45"/>
                  <a:gd name="T18" fmla="*/ 23 w 39"/>
                  <a:gd name="T19" fmla="*/ 25 h 45"/>
                  <a:gd name="T20" fmla="*/ 7 w 39"/>
                  <a:gd name="T21" fmla="*/ 6 h 45"/>
                  <a:gd name="T22" fmla="*/ 1 w 39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45">
                    <a:moveTo>
                      <a:pt x="26" y="28"/>
                    </a:moveTo>
                    <a:lnTo>
                      <a:pt x="24" y="29"/>
                    </a:lnTo>
                    <a:lnTo>
                      <a:pt x="38" y="45"/>
                    </a:lnTo>
                    <a:lnTo>
                      <a:pt x="39" y="44"/>
                    </a:lnTo>
                    <a:lnTo>
                      <a:pt x="26" y="28"/>
                    </a:lnTo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2" y="27"/>
                    </a:lnTo>
                    <a:lnTo>
                      <a:pt x="23" y="25"/>
                    </a:lnTo>
                    <a:lnTo>
                      <a:pt x="7" y="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6" name="Freeform 3503"/>
              <p:cNvSpPr>
                <a:spLocks noEditPoints="1"/>
              </p:cNvSpPr>
              <p:nvPr/>
            </p:nvSpPr>
            <p:spPr bwMode="auto">
              <a:xfrm>
                <a:off x="5742" y="3900"/>
                <a:ext cx="119" cy="82"/>
              </a:xfrm>
              <a:custGeom>
                <a:avLst/>
                <a:gdLst>
                  <a:gd name="T0" fmla="*/ 42 w 119"/>
                  <a:gd name="T1" fmla="*/ 22 h 82"/>
                  <a:gd name="T2" fmla="*/ 1 w 119"/>
                  <a:gd name="T3" fmla="*/ 35 h 82"/>
                  <a:gd name="T4" fmla="*/ 0 w 119"/>
                  <a:gd name="T5" fmla="*/ 36 h 82"/>
                  <a:gd name="T6" fmla="*/ 0 w 119"/>
                  <a:gd name="T7" fmla="*/ 37 h 82"/>
                  <a:gd name="T8" fmla="*/ 1 w 119"/>
                  <a:gd name="T9" fmla="*/ 36 h 82"/>
                  <a:gd name="T10" fmla="*/ 9 w 119"/>
                  <a:gd name="T11" fmla="*/ 34 h 82"/>
                  <a:gd name="T12" fmla="*/ 41 w 119"/>
                  <a:gd name="T13" fmla="*/ 24 h 82"/>
                  <a:gd name="T14" fmla="*/ 42 w 119"/>
                  <a:gd name="T15" fmla="*/ 22 h 82"/>
                  <a:gd name="T16" fmla="*/ 119 w 119"/>
                  <a:gd name="T17" fmla="*/ 0 h 82"/>
                  <a:gd name="T18" fmla="*/ 47 w 119"/>
                  <a:gd name="T19" fmla="*/ 21 h 82"/>
                  <a:gd name="T20" fmla="*/ 46 w 119"/>
                  <a:gd name="T21" fmla="*/ 23 h 82"/>
                  <a:gd name="T22" fmla="*/ 110 w 119"/>
                  <a:gd name="T23" fmla="*/ 4 h 82"/>
                  <a:gd name="T24" fmla="*/ 113 w 119"/>
                  <a:gd name="T25" fmla="*/ 3 h 82"/>
                  <a:gd name="T26" fmla="*/ 111 w 119"/>
                  <a:gd name="T27" fmla="*/ 5 h 82"/>
                  <a:gd name="T28" fmla="*/ 39 w 119"/>
                  <a:gd name="T29" fmla="*/ 80 h 82"/>
                  <a:gd name="T30" fmla="*/ 38 w 119"/>
                  <a:gd name="T31" fmla="*/ 81 h 82"/>
                  <a:gd name="T32" fmla="*/ 39 w 119"/>
                  <a:gd name="T33" fmla="*/ 82 h 82"/>
                  <a:gd name="T34" fmla="*/ 119 w 119"/>
                  <a:gd name="T3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9" h="82">
                    <a:moveTo>
                      <a:pt x="42" y="22"/>
                    </a:moveTo>
                    <a:lnTo>
                      <a:pt x="1" y="35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1" y="36"/>
                    </a:lnTo>
                    <a:lnTo>
                      <a:pt x="9" y="34"/>
                    </a:lnTo>
                    <a:lnTo>
                      <a:pt x="41" y="24"/>
                    </a:lnTo>
                    <a:lnTo>
                      <a:pt x="42" y="22"/>
                    </a:lnTo>
                    <a:close/>
                    <a:moveTo>
                      <a:pt x="119" y="0"/>
                    </a:moveTo>
                    <a:lnTo>
                      <a:pt x="47" y="21"/>
                    </a:lnTo>
                    <a:lnTo>
                      <a:pt x="46" y="23"/>
                    </a:lnTo>
                    <a:lnTo>
                      <a:pt x="110" y="4"/>
                    </a:lnTo>
                    <a:lnTo>
                      <a:pt x="113" y="3"/>
                    </a:lnTo>
                    <a:lnTo>
                      <a:pt x="111" y="5"/>
                    </a:lnTo>
                    <a:lnTo>
                      <a:pt x="39" y="80"/>
                    </a:lnTo>
                    <a:lnTo>
                      <a:pt x="38" y="81"/>
                    </a:lnTo>
                    <a:lnTo>
                      <a:pt x="39" y="82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7" name="Freeform 3504"/>
              <p:cNvSpPr>
                <a:spLocks noEditPoints="1"/>
              </p:cNvSpPr>
              <p:nvPr/>
            </p:nvSpPr>
            <p:spPr bwMode="auto">
              <a:xfrm>
                <a:off x="5742" y="3900"/>
                <a:ext cx="119" cy="82"/>
              </a:xfrm>
              <a:custGeom>
                <a:avLst/>
                <a:gdLst>
                  <a:gd name="T0" fmla="*/ 42 w 119"/>
                  <a:gd name="T1" fmla="*/ 22 h 82"/>
                  <a:gd name="T2" fmla="*/ 1 w 119"/>
                  <a:gd name="T3" fmla="*/ 35 h 82"/>
                  <a:gd name="T4" fmla="*/ 0 w 119"/>
                  <a:gd name="T5" fmla="*/ 36 h 82"/>
                  <a:gd name="T6" fmla="*/ 0 w 119"/>
                  <a:gd name="T7" fmla="*/ 37 h 82"/>
                  <a:gd name="T8" fmla="*/ 1 w 119"/>
                  <a:gd name="T9" fmla="*/ 36 h 82"/>
                  <a:gd name="T10" fmla="*/ 9 w 119"/>
                  <a:gd name="T11" fmla="*/ 34 h 82"/>
                  <a:gd name="T12" fmla="*/ 41 w 119"/>
                  <a:gd name="T13" fmla="*/ 24 h 82"/>
                  <a:gd name="T14" fmla="*/ 42 w 119"/>
                  <a:gd name="T15" fmla="*/ 22 h 82"/>
                  <a:gd name="T16" fmla="*/ 119 w 119"/>
                  <a:gd name="T17" fmla="*/ 0 h 82"/>
                  <a:gd name="T18" fmla="*/ 47 w 119"/>
                  <a:gd name="T19" fmla="*/ 21 h 82"/>
                  <a:gd name="T20" fmla="*/ 46 w 119"/>
                  <a:gd name="T21" fmla="*/ 23 h 82"/>
                  <a:gd name="T22" fmla="*/ 110 w 119"/>
                  <a:gd name="T23" fmla="*/ 4 h 82"/>
                  <a:gd name="T24" fmla="*/ 113 w 119"/>
                  <a:gd name="T25" fmla="*/ 3 h 82"/>
                  <a:gd name="T26" fmla="*/ 111 w 119"/>
                  <a:gd name="T27" fmla="*/ 5 h 82"/>
                  <a:gd name="T28" fmla="*/ 39 w 119"/>
                  <a:gd name="T29" fmla="*/ 80 h 82"/>
                  <a:gd name="T30" fmla="*/ 38 w 119"/>
                  <a:gd name="T31" fmla="*/ 81 h 82"/>
                  <a:gd name="T32" fmla="*/ 39 w 119"/>
                  <a:gd name="T33" fmla="*/ 82 h 82"/>
                  <a:gd name="T34" fmla="*/ 119 w 119"/>
                  <a:gd name="T3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9" h="82">
                    <a:moveTo>
                      <a:pt x="42" y="22"/>
                    </a:moveTo>
                    <a:lnTo>
                      <a:pt x="1" y="35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1" y="36"/>
                    </a:lnTo>
                    <a:lnTo>
                      <a:pt x="9" y="34"/>
                    </a:lnTo>
                    <a:lnTo>
                      <a:pt x="41" y="24"/>
                    </a:lnTo>
                    <a:lnTo>
                      <a:pt x="42" y="22"/>
                    </a:lnTo>
                    <a:moveTo>
                      <a:pt x="119" y="0"/>
                    </a:moveTo>
                    <a:lnTo>
                      <a:pt x="47" y="21"/>
                    </a:lnTo>
                    <a:lnTo>
                      <a:pt x="46" y="23"/>
                    </a:lnTo>
                    <a:lnTo>
                      <a:pt x="110" y="4"/>
                    </a:lnTo>
                    <a:lnTo>
                      <a:pt x="113" y="3"/>
                    </a:lnTo>
                    <a:lnTo>
                      <a:pt x="111" y="5"/>
                    </a:lnTo>
                    <a:lnTo>
                      <a:pt x="39" y="80"/>
                    </a:lnTo>
                    <a:lnTo>
                      <a:pt x="38" y="81"/>
                    </a:lnTo>
                    <a:lnTo>
                      <a:pt x="39" y="82"/>
                    </a:lnTo>
                    <a:lnTo>
                      <a:pt x="1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8" name="Freeform 3505"/>
              <p:cNvSpPr>
                <a:spLocks noEditPoints="1"/>
              </p:cNvSpPr>
              <p:nvPr/>
            </p:nvSpPr>
            <p:spPr bwMode="auto">
              <a:xfrm>
                <a:off x="5731" y="3921"/>
                <a:ext cx="58" cy="113"/>
              </a:xfrm>
              <a:custGeom>
                <a:avLst/>
                <a:gdLst>
                  <a:gd name="T0" fmla="*/ 12 w 58"/>
                  <a:gd name="T1" fmla="*/ 14 h 113"/>
                  <a:gd name="T2" fmla="*/ 9 w 58"/>
                  <a:gd name="T3" fmla="*/ 15 h 113"/>
                  <a:gd name="T4" fmla="*/ 0 w 58"/>
                  <a:gd name="T5" fmla="*/ 113 h 113"/>
                  <a:gd name="T6" fmla="*/ 9 w 58"/>
                  <a:gd name="T7" fmla="*/ 15 h 113"/>
                  <a:gd name="T8" fmla="*/ 11 w 58"/>
                  <a:gd name="T9" fmla="*/ 16 h 113"/>
                  <a:gd name="T10" fmla="*/ 11 w 58"/>
                  <a:gd name="T11" fmla="*/ 16 h 113"/>
                  <a:gd name="T12" fmla="*/ 11 w 58"/>
                  <a:gd name="T13" fmla="*/ 15 h 113"/>
                  <a:gd name="T14" fmla="*/ 12 w 58"/>
                  <a:gd name="T15" fmla="*/ 14 h 113"/>
                  <a:gd name="T16" fmla="*/ 58 w 58"/>
                  <a:gd name="T17" fmla="*/ 0 h 113"/>
                  <a:gd name="T18" fmla="*/ 53 w 58"/>
                  <a:gd name="T19" fmla="*/ 1 h 113"/>
                  <a:gd name="T20" fmla="*/ 52 w 58"/>
                  <a:gd name="T21" fmla="*/ 3 h 113"/>
                  <a:gd name="T22" fmla="*/ 34 w 58"/>
                  <a:gd name="T23" fmla="*/ 40 h 113"/>
                  <a:gd name="T24" fmla="*/ 33 w 58"/>
                  <a:gd name="T25" fmla="*/ 42 h 113"/>
                  <a:gd name="T26" fmla="*/ 35 w 58"/>
                  <a:gd name="T27" fmla="*/ 44 h 113"/>
                  <a:gd name="T28" fmla="*/ 37 w 58"/>
                  <a:gd name="T29" fmla="*/ 43 h 113"/>
                  <a:gd name="T30" fmla="*/ 57 w 58"/>
                  <a:gd name="T31" fmla="*/ 2 h 113"/>
                  <a:gd name="T32" fmla="*/ 58 w 58"/>
                  <a:gd name="T3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13">
                    <a:moveTo>
                      <a:pt x="12" y="14"/>
                    </a:moveTo>
                    <a:lnTo>
                      <a:pt x="9" y="15"/>
                    </a:lnTo>
                    <a:lnTo>
                      <a:pt x="0" y="113"/>
                    </a:lnTo>
                    <a:lnTo>
                      <a:pt x="9" y="15"/>
                    </a:lnTo>
                    <a:lnTo>
                      <a:pt x="11" y="16"/>
                    </a:lnTo>
                    <a:lnTo>
                      <a:pt x="11" y="16"/>
                    </a:lnTo>
                    <a:lnTo>
                      <a:pt x="11" y="15"/>
                    </a:lnTo>
                    <a:lnTo>
                      <a:pt x="12" y="14"/>
                    </a:lnTo>
                    <a:close/>
                    <a:moveTo>
                      <a:pt x="58" y="0"/>
                    </a:moveTo>
                    <a:lnTo>
                      <a:pt x="53" y="1"/>
                    </a:lnTo>
                    <a:lnTo>
                      <a:pt x="52" y="3"/>
                    </a:lnTo>
                    <a:lnTo>
                      <a:pt x="34" y="40"/>
                    </a:lnTo>
                    <a:lnTo>
                      <a:pt x="33" y="42"/>
                    </a:lnTo>
                    <a:lnTo>
                      <a:pt x="35" y="44"/>
                    </a:lnTo>
                    <a:lnTo>
                      <a:pt x="37" y="43"/>
                    </a:lnTo>
                    <a:lnTo>
                      <a:pt x="57" y="2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9" name="Freeform 3506"/>
              <p:cNvSpPr>
                <a:spLocks noEditPoints="1"/>
              </p:cNvSpPr>
              <p:nvPr/>
            </p:nvSpPr>
            <p:spPr bwMode="auto">
              <a:xfrm>
                <a:off x="5731" y="3921"/>
                <a:ext cx="58" cy="113"/>
              </a:xfrm>
              <a:custGeom>
                <a:avLst/>
                <a:gdLst>
                  <a:gd name="T0" fmla="*/ 12 w 58"/>
                  <a:gd name="T1" fmla="*/ 14 h 113"/>
                  <a:gd name="T2" fmla="*/ 9 w 58"/>
                  <a:gd name="T3" fmla="*/ 15 h 113"/>
                  <a:gd name="T4" fmla="*/ 0 w 58"/>
                  <a:gd name="T5" fmla="*/ 113 h 113"/>
                  <a:gd name="T6" fmla="*/ 9 w 58"/>
                  <a:gd name="T7" fmla="*/ 15 h 113"/>
                  <a:gd name="T8" fmla="*/ 11 w 58"/>
                  <a:gd name="T9" fmla="*/ 16 h 113"/>
                  <a:gd name="T10" fmla="*/ 11 w 58"/>
                  <a:gd name="T11" fmla="*/ 16 h 113"/>
                  <a:gd name="T12" fmla="*/ 11 w 58"/>
                  <a:gd name="T13" fmla="*/ 15 h 113"/>
                  <a:gd name="T14" fmla="*/ 12 w 58"/>
                  <a:gd name="T15" fmla="*/ 14 h 113"/>
                  <a:gd name="T16" fmla="*/ 58 w 58"/>
                  <a:gd name="T17" fmla="*/ 0 h 113"/>
                  <a:gd name="T18" fmla="*/ 53 w 58"/>
                  <a:gd name="T19" fmla="*/ 1 h 113"/>
                  <a:gd name="T20" fmla="*/ 52 w 58"/>
                  <a:gd name="T21" fmla="*/ 3 h 113"/>
                  <a:gd name="T22" fmla="*/ 34 w 58"/>
                  <a:gd name="T23" fmla="*/ 40 h 113"/>
                  <a:gd name="T24" fmla="*/ 33 w 58"/>
                  <a:gd name="T25" fmla="*/ 42 h 113"/>
                  <a:gd name="T26" fmla="*/ 35 w 58"/>
                  <a:gd name="T27" fmla="*/ 44 h 113"/>
                  <a:gd name="T28" fmla="*/ 37 w 58"/>
                  <a:gd name="T29" fmla="*/ 43 h 113"/>
                  <a:gd name="T30" fmla="*/ 57 w 58"/>
                  <a:gd name="T31" fmla="*/ 2 h 113"/>
                  <a:gd name="T32" fmla="*/ 58 w 58"/>
                  <a:gd name="T3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13">
                    <a:moveTo>
                      <a:pt x="12" y="14"/>
                    </a:moveTo>
                    <a:lnTo>
                      <a:pt x="9" y="15"/>
                    </a:lnTo>
                    <a:lnTo>
                      <a:pt x="0" y="113"/>
                    </a:lnTo>
                    <a:lnTo>
                      <a:pt x="9" y="15"/>
                    </a:lnTo>
                    <a:lnTo>
                      <a:pt x="11" y="16"/>
                    </a:lnTo>
                    <a:lnTo>
                      <a:pt x="11" y="16"/>
                    </a:lnTo>
                    <a:lnTo>
                      <a:pt x="11" y="15"/>
                    </a:lnTo>
                    <a:lnTo>
                      <a:pt x="12" y="14"/>
                    </a:lnTo>
                    <a:moveTo>
                      <a:pt x="58" y="0"/>
                    </a:moveTo>
                    <a:lnTo>
                      <a:pt x="53" y="1"/>
                    </a:lnTo>
                    <a:lnTo>
                      <a:pt x="52" y="3"/>
                    </a:lnTo>
                    <a:lnTo>
                      <a:pt x="34" y="40"/>
                    </a:lnTo>
                    <a:lnTo>
                      <a:pt x="33" y="42"/>
                    </a:lnTo>
                    <a:lnTo>
                      <a:pt x="35" y="44"/>
                    </a:lnTo>
                    <a:lnTo>
                      <a:pt x="37" y="43"/>
                    </a:lnTo>
                    <a:lnTo>
                      <a:pt x="57" y="2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0" name="Freeform 3507"/>
              <p:cNvSpPr>
                <a:spLocks noEditPoints="1"/>
              </p:cNvSpPr>
              <p:nvPr/>
            </p:nvSpPr>
            <p:spPr bwMode="auto">
              <a:xfrm>
                <a:off x="5733" y="3944"/>
                <a:ext cx="46" cy="83"/>
              </a:xfrm>
              <a:custGeom>
                <a:avLst/>
                <a:gdLst>
                  <a:gd name="T0" fmla="*/ 31 w 44"/>
                  <a:gd name="T1" fmla="*/ 21 h 78"/>
                  <a:gd name="T2" fmla="*/ 3 w 44"/>
                  <a:gd name="T3" fmla="*/ 78 h 78"/>
                  <a:gd name="T4" fmla="*/ 44 w 44"/>
                  <a:gd name="T5" fmla="*/ 36 h 78"/>
                  <a:gd name="T6" fmla="*/ 31 w 44"/>
                  <a:gd name="T7" fmla="*/ 21 h 78"/>
                  <a:gd name="T8" fmla="*/ 12 w 44"/>
                  <a:gd name="T9" fmla="*/ 0 h 78"/>
                  <a:gd name="T10" fmla="*/ 8 w 44"/>
                  <a:gd name="T11" fmla="*/ 1 h 78"/>
                  <a:gd name="T12" fmla="*/ 8 w 44"/>
                  <a:gd name="T13" fmla="*/ 1 h 78"/>
                  <a:gd name="T14" fmla="*/ 0 w 44"/>
                  <a:gd name="T15" fmla="*/ 78 h 78"/>
                  <a:gd name="T16" fmla="*/ 29 w 44"/>
                  <a:gd name="T17" fmla="*/ 19 h 78"/>
                  <a:gd name="T18" fmla="*/ 12 w 44"/>
                  <a:gd name="T1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78">
                    <a:moveTo>
                      <a:pt x="31" y="21"/>
                    </a:moveTo>
                    <a:cubicBezTo>
                      <a:pt x="3" y="78"/>
                      <a:pt x="3" y="78"/>
                      <a:pt x="3" y="78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31" y="21"/>
                      <a:pt x="31" y="21"/>
                      <a:pt x="31" y="21"/>
                    </a:cubicBezTo>
                    <a:moveTo>
                      <a:pt x="12" y="0"/>
                    </a:moveTo>
                    <a:cubicBezTo>
                      <a:pt x="11" y="1"/>
                      <a:pt x="9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1" name="Freeform 3508"/>
              <p:cNvSpPr/>
              <p:nvPr/>
            </p:nvSpPr>
            <p:spPr bwMode="auto">
              <a:xfrm>
                <a:off x="5741" y="3939"/>
                <a:ext cx="4" cy="6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5 h 6"/>
                  <a:gd name="T6" fmla="*/ 0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6"/>
                      <a:pt x="4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2" name="Freeform 3509"/>
              <p:cNvSpPr>
                <a:spLocks noEditPoints="1"/>
              </p:cNvSpPr>
              <p:nvPr/>
            </p:nvSpPr>
            <p:spPr bwMode="auto">
              <a:xfrm>
                <a:off x="5741" y="3937"/>
                <a:ext cx="39" cy="45"/>
              </a:xfrm>
              <a:custGeom>
                <a:avLst/>
                <a:gdLst>
                  <a:gd name="T0" fmla="*/ 25 w 39"/>
                  <a:gd name="T1" fmla="*/ 28 h 45"/>
                  <a:gd name="T2" fmla="*/ 24 w 39"/>
                  <a:gd name="T3" fmla="*/ 29 h 45"/>
                  <a:gd name="T4" fmla="*/ 38 w 39"/>
                  <a:gd name="T5" fmla="*/ 45 h 45"/>
                  <a:gd name="T6" fmla="*/ 39 w 39"/>
                  <a:gd name="T7" fmla="*/ 44 h 45"/>
                  <a:gd name="T8" fmla="*/ 25 w 39"/>
                  <a:gd name="T9" fmla="*/ 28 h 45"/>
                  <a:gd name="T10" fmla="*/ 1 w 39"/>
                  <a:gd name="T11" fmla="*/ 0 h 45"/>
                  <a:gd name="T12" fmla="*/ 0 w 39"/>
                  <a:gd name="T13" fmla="*/ 2 h 45"/>
                  <a:gd name="T14" fmla="*/ 4 w 39"/>
                  <a:gd name="T15" fmla="*/ 7 h 45"/>
                  <a:gd name="T16" fmla="*/ 22 w 39"/>
                  <a:gd name="T17" fmla="*/ 27 h 45"/>
                  <a:gd name="T18" fmla="*/ 23 w 39"/>
                  <a:gd name="T19" fmla="*/ 26 h 45"/>
                  <a:gd name="T20" fmla="*/ 1 w 39"/>
                  <a:gd name="T2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45">
                    <a:moveTo>
                      <a:pt x="25" y="28"/>
                    </a:moveTo>
                    <a:lnTo>
                      <a:pt x="24" y="29"/>
                    </a:lnTo>
                    <a:lnTo>
                      <a:pt x="38" y="45"/>
                    </a:lnTo>
                    <a:lnTo>
                      <a:pt x="39" y="44"/>
                    </a:lnTo>
                    <a:lnTo>
                      <a:pt x="25" y="28"/>
                    </a:lnTo>
                    <a:close/>
                    <a:moveTo>
                      <a:pt x="1" y="0"/>
                    </a:moveTo>
                    <a:lnTo>
                      <a:pt x="0" y="2"/>
                    </a:lnTo>
                    <a:lnTo>
                      <a:pt x="4" y="7"/>
                    </a:lnTo>
                    <a:lnTo>
                      <a:pt x="22" y="27"/>
                    </a:lnTo>
                    <a:lnTo>
                      <a:pt x="23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3" name="Freeform 3510"/>
              <p:cNvSpPr>
                <a:spLocks noEditPoints="1"/>
              </p:cNvSpPr>
              <p:nvPr/>
            </p:nvSpPr>
            <p:spPr bwMode="auto">
              <a:xfrm>
                <a:off x="5741" y="3937"/>
                <a:ext cx="39" cy="45"/>
              </a:xfrm>
              <a:custGeom>
                <a:avLst/>
                <a:gdLst>
                  <a:gd name="T0" fmla="*/ 25 w 39"/>
                  <a:gd name="T1" fmla="*/ 28 h 45"/>
                  <a:gd name="T2" fmla="*/ 24 w 39"/>
                  <a:gd name="T3" fmla="*/ 29 h 45"/>
                  <a:gd name="T4" fmla="*/ 38 w 39"/>
                  <a:gd name="T5" fmla="*/ 45 h 45"/>
                  <a:gd name="T6" fmla="*/ 39 w 39"/>
                  <a:gd name="T7" fmla="*/ 44 h 45"/>
                  <a:gd name="T8" fmla="*/ 25 w 39"/>
                  <a:gd name="T9" fmla="*/ 28 h 45"/>
                  <a:gd name="T10" fmla="*/ 1 w 39"/>
                  <a:gd name="T11" fmla="*/ 0 h 45"/>
                  <a:gd name="T12" fmla="*/ 0 w 39"/>
                  <a:gd name="T13" fmla="*/ 2 h 45"/>
                  <a:gd name="T14" fmla="*/ 4 w 39"/>
                  <a:gd name="T15" fmla="*/ 7 h 45"/>
                  <a:gd name="T16" fmla="*/ 22 w 39"/>
                  <a:gd name="T17" fmla="*/ 27 h 45"/>
                  <a:gd name="T18" fmla="*/ 23 w 39"/>
                  <a:gd name="T19" fmla="*/ 26 h 45"/>
                  <a:gd name="T20" fmla="*/ 1 w 39"/>
                  <a:gd name="T2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45">
                    <a:moveTo>
                      <a:pt x="25" y="28"/>
                    </a:moveTo>
                    <a:lnTo>
                      <a:pt x="24" y="29"/>
                    </a:lnTo>
                    <a:lnTo>
                      <a:pt x="38" y="45"/>
                    </a:lnTo>
                    <a:lnTo>
                      <a:pt x="39" y="44"/>
                    </a:lnTo>
                    <a:lnTo>
                      <a:pt x="25" y="28"/>
                    </a:lnTo>
                    <a:moveTo>
                      <a:pt x="1" y="0"/>
                    </a:moveTo>
                    <a:lnTo>
                      <a:pt x="0" y="2"/>
                    </a:lnTo>
                    <a:lnTo>
                      <a:pt x="4" y="7"/>
                    </a:lnTo>
                    <a:lnTo>
                      <a:pt x="22" y="27"/>
                    </a:lnTo>
                    <a:lnTo>
                      <a:pt x="23" y="2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4" name="Freeform 3511"/>
              <p:cNvSpPr>
                <a:spLocks noEditPoints="1"/>
              </p:cNvSpPr>
              <p:nvPr/>
            </p:nvSpPr>
            <p:spPr bwMode="auto">
              <a:xfrm>
                <a:off x="5733" y="3945"/>
                <a:ext cx="48" cy="87"/>
              </a:xfrm>
              <a:custGeom>
                <a:avLst/>
                <a:gdLst>
                  <a:gd name="T0" fmla="*/ 47 w 48"/>
                  <a:gd name="T1" fmla="*/ 36 h 87"/>
                  <a:gd name="T2" fmla="*/ 46 w 48"/>
                  <a:gd name="T3" fmla="*/ 37 h 87"/>
                  <a:gd name="T4" fmla="*/ 3 w 48"/>
                  <a:gd name="T5" fmla="*/ 82 h 87"/>
                  <a:gd name="T6" fmla="*/ 1 w 48"/>
                  <a:gd name="T7" fmla="*/ 87 h 87"/>
                  <a:gd name="T8" fmla="*/ 48 w 48"/>
                  <a:gd name="T9" fmla="*/ 37 h 87"/>
                  <a:gd name="T10" fmla="*/ 47 w 48"/>
                  <a:gd name="T11" fmla="*/ 36 h 87"/>
                  <a:gd name="T12" fmla="*/ 8 w 48"/>
                  <a:gd name="T13" fmla="*/ 0 h 87"/>
                  <a:gd name="T14" fmla="*/ 0 w 48"/>
                  <a:gd name="T15" fmla="*/ 82 h 87"/>
                  <a:gd name="T16" fmla="*/ 8 w 48"/>
                  <a:gd name="T1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87">
                    <a:moveTo>
                      <a:pt x="47" y="36"/>
                    </a:moveTo>
                    <a:lnTo>
                      <a:pt x="46" y="37"/>
                    </a:lnTo>
                    <a:lnTo>
                      <a:pt x="3" y="82"/>
                    </a:lnTo>
                    <a:lnTo>
                      <a:pt x="1" y="87"/>
                    </a:lnTo>
                    <a:lnTo>
                      <a:pt x="48" y="37"/>
                    </a:lnTo>
                    <a:lnTo>
                      <a:pt x="47" y="36"/>
                    </a:lnTo>
                    <a:close/>
                    <a:moveTo>
                      <a:pt x="8" y="0"/>
                    </a:moveTo>
                    <a:lnTo>
                      <a:pt x="0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5" name="Freeform 3512"/>
              <p:cNvSpPr>
                <a:spLocks noEditPoints="1"/>
              </p:cNvSpPr>
              <p:nvPr/>
            </p:nvSpPr>
            <p:spPr bwMode="auto">
              <a:xfrm>
                <a:off x="5733" y="3945"/>
                <a:ext cx="48" cy="87"/>
              </a:xfrm>
              <a:custGeom>
                <a:avLst/>
                <a:gdLst>
                  <a:gd name="T0" fmla="*/ 47 w 48"/>
                  <a:gd name="T1" fmla="*/ 36 h 87"/>
                  <a:gd name="T2" fmla="*/ 46 w 48"/>
                  <a:gd name="T3" fmla="*/ 37 h 87"/>
                  <a:gd name="T4" fmla="*/ 3 w 48"/>
                  <a:gd name="T5" fmla="*/ 82 h 87"/>
                  <a:gd name="T6" fmla="*/ 1 w 48"/>
                  <a:gd name="T7" fmla="*/ 87 h 87"/>
                  <a:gd name="T8" fmla="*/ 48 w 48"/>
                  <a:gd name="T9" fmla="*/ 37 h 87"/>
                  <a:gd name="T10" fmla="*/ 47 w 48"/>
                  <a:gd name="T11" fmla="*/ 36 h 87"/>
                  <a:gd name="T12" fmla="*/ 8 w 48"/>
                  <a:gd name="T13" fmla="*/ 0 h 87"/>
                  <a:gd name="T14" fmla="*/ 0 w 48"/>
                  <a:gd name="T15" fmla="*/ 82 h 87"/>
                  <a:gd name="T16" fmla="*/ 8 w 48"/>
                  <a:gd name="T1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87">
                    <a:moveTo>
                      <a:pt x="47" y="36"/>
                    </a:moveTo>
                    <a:lnTo>
                      <a:pt x="46" y="37"/>
                    </a:lnTo>
                    <a:lnTo>
                      <a:pt x="3" y="82"/>
                    </a:lnTo>
                    <a:lnTo>
                      <a:pt x="1" y="87"/>
                    </a:lnTo>
                    <a:lnTo>
                      <a:pt x="48" y="37"/>
                    </a:lnTo>
                    <a:lnTo>
                      <a:pt x="47" y="36"/>
                    </a:lnTo>
                    <a:moveTo>
                      <a:pt x="8" y="0"/>
                    </a:moveTo>
                    <a:lnTo>
                      <a:pt x="0" y="82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6" name="Freeform 3513"/>
              <p:cNvSpPr/>
              <p:nvPr/>
            </p:nvSpPr>
            <p:spPr bwMode="auto">
              <a:xfrm>
                <a:off x="5731" y="3936"/>
                <a:ext cx="35" cy="98"/>
              </a:xfrm>
              <a:custGeom>
                <a:avLst/>
                <a:gdLst>
                  <a:gd name="T0" fmla="*/ 9 w 35"/>
                  <a:gd name="T1" fmla="*/ 0 h 98"/>
                  <a:gd name="T2" fmla="*/ 0 w 35"/>
                  <a:gd name="T3" fmla="*/ 98 h 98"/>
                  <a:gd name="T4" fmla="*/ 1 w 35"/>
                  <a:gd name="T5" fmla="*/ 98 h 98"/>
                  <a:gd name="T6" fmla="*/ 3 w 35"/>
                  <a:gd name="T7" fmla="*/ 96 h 98"/>
                  <a:gd name="T8" fmla="*/ 5 w 35"/>
                  <a:gd name="T9" fmla="*/ 91 h 98"/>
                  <a:gd name="T10" fmla="*/ 34 w 35"/>
                  <a:gd name="T11" fmla="*/ 30 h 98"/>
                  <a:gd name="T12" fmla="*/ 35 w 35"/>
                  <a:gd name="T13" fmla="*/ 29 h 98"/>
                  <a:gd name="T14" fmla="*/ 33 w 35"/>
                  <a:gd name="T15" fmla="*/ 27 h 98"/>
                  <a:gd name="T16" fmla="*/ 32 w 35"/>
                  <a:gd name="T17" fmla="*/ 28 h 98"/>
                  <a:gd name="T18" fmla="*/ 2 w 35"/>
                  <a:gd name="T19" fmla="*/ 91 h 98"/>
                  <a:gd name="T20" fmla="*/ 10 w 35"/>
                  <a:gd name="T21" fmla="*/ 9 h 98"/>
                  <a:gd name="T22" fmla="*/ 10 w 35"/>
                  <a:gd name="T23" fmla="*/ 9 h 98"/>
                  <a:gd name="T24" fmla="*/ 10 w 35"/>
                  <a:gd name="T25" fmla="*/ 3 h 98"/>
                  <a:gd name="T26" fmla="*/ 11 w 35"/>
                  <a:gd name="T27" fmla="*/ 1 h 98"/>
                  <a:gd name="T28" fmla="*/ 9 w 35"/>
                  <a:gd name="T2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98">
                    <a:moveTo>
                      <a:pt x="9" y="0"/>
                    </a:moveTo>
                    <a:lnTo>
                      <a:pt x="0" y="98"/>
                    </a:lnTo>
                    <a:lnTo>
                      <a:pt x="1" y="98"/>
                    </a:lnTo>
                    <a:lnTo>
                      <a:pt x="3" y="96"/>
                    </a:lnTo>
                    <a:lnTo>
                      <a:pt x="5" y="91"/>
                    </a:lnTo>
                    <a:lnTo>
                      <a:pt x="34" y="30"/>
                    </a:lnTo>
                    <a:lnTo>
                      <a:pt x="35" y="29"/>
                    </a:lnTo>
                    <a:lnTo>
                      <a:pt x="33" y="27"/>
                    </a:lnTo>
                    <a:lnTo>
                      <a:pt x="32" y="28"/>
                    </a:lnTo>
                    <a:lnTo>
                      <a:pt x="2" y="91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10" y="3"/>
                    </a:lnTo>
                    <a:lnTo>
                      <a:pt x="11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7" name="Freeform 3514"/>
              <p:cNvSpPr/>
              <p:nvPr/>
            </p:nvSpPr>
            <p:spPr bwMode="auto">
              <a:xfrm>
                <a:off x="5731" y="3936"/>
                <a:ext cx="35" cy="98"/>
              </a:xfrm>
              <a:custGeom>
                <a:avLst/>
                <a:gdLst>
                  <a:gd name="T0" fmla="*/ 9 w 35"/>
                  <a:gd name="T1" fmla="*/ 0 h 98"/>
                  <a:gd name="T2" fmla="*/ 0 w 35"/>
                  <a:gd name="T3" fmla="*/ 98 h 98"/>
                  <a:gd name="T4" fmla="*/ 1 w 35"/>
                  <a:gd name="T5" fmla="*/ 98 h 98"/>
                  <a:gd name="T6" fmla="*/ 3 w 35"/>
                  <a:gd name="T7" fmla="*/ 96 h 98"/>
                  <a:gd name="T8" fmla="*/ 5 w 35"/>
                  <a:gd name="T9" fmla="*/ 91 h 98"/>
                  <a:gd name="T10" fmla="*/ 34 w 35"/>
                  <a:gd name="T11" fmla="*/ 30 h 98"/>
                  <a:gd name="T12" fmla="*/ 35 w 35"/>
                  <a:gd name="T13" fmla="*/ 29 h 98"/>
                  <a:gd name="T14" fmla="*/ 33 w 35"/>
                  <a:gd name="T15" fmla="*/ 27 h 98"/>
                  <a:gd name="T16" fmla="*/ 32 w 35"/>
                  <a:gd name="T17" fmla="*/ 28 h 98"/>
                  <a:gd name="T18" fmla="*/ 2 w 35"/>
                  <a:gd name="T19" fmla="*/ 91 h 98"/>
                  <a:gd name="T20" fmla="*/ 10 w 35"/>
                  <a:gd name="T21" fmla="*/ 9 h 98"/>
                  <a:gd name="T22" fmla="*/ 10 w 35"/>
                  <a:gd name="T23" fmla="*/ 9 h 98"/>
                  <a:gd name="T24" fmla="*/ 10 w 35"/>
                  <a:gd name="T25" fmla="*/ 3 h 98"/>
                  <a:gd name="T26" fmla="*/ 11 w 35"/>
                  <a:gd name="T27" fmla="*/ 1 h 98"/>
                  <a:gd name="T28" fmla="*/ 9 w 35"/>
                  <a:gd name="T2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98">
                    <a:moveTo>
                      <a:pt x="9" y="0"/>
                    </a:moveTo>
                    <a:lnTo>
                      <a:pt x="0" y="98"/>
                    </a:lnTo>
                    <a:lnTo>
                      <a:pt x="1" y="98"/>
                    </a:lnTo>
                    <a:lnTo>
                      <a:pt x="3" y="96"/>
                    </a:lnTo>
                    <a:lnTo>
                      <a:pt x="5" y="91"/>
                    </a:lnTo>
                    <a:lnTo>
                      <a:pt x="34" y="30"/>
                    </a:lnTo>
                    <a:lnTo>
                      <a:pt x="35" y="29"/>
                    </a:lnTo>
                    <a:lnTo>
                      <a:pt x="33" y="27"/>
                    </a:lnTo>
                    <a:lnTo>
                      <a:pt x="32" y="28"/>
                    </a:lnTo>
                    <a:lnTo>
                      <a:pt x="2" y="91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10" y="3"/>
                    </a:lnTo>
                    <a:lnTo>
                      <a:pt x="11" y="1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8" name="Freeform 3515"/>
              <p:cNvSpPr/>
              <p:nvPr/>
            </p:nvSpPr>
            <p:spPr bwMode="auto">
              <a:xfrm>
                <a:off x="5731" y="403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9" name="Freeform 3516"/>
              <p:cNvSpPr/>
              <p:nvPr/>
            </p:nvSpPr>
            <p:spPr bwMode="auto">
              <a:xfrm>
                <a:off x="5731" y="403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0" name="Freeform 3517"/>
              <p:cNvSpPr/>
              <p:nvPr/>
            </p:nvSpPr>
            <p:spPr bwMode="auto">
              <a:xfrm>
                <a:off x="5735" y="4037"/>
                <a:ext cx="91" cy="23"/>
              </a:xfrm>
              <a:custGeom>
                <a:avLst/>
                <a:gdLst>
                  <a:gd name="T0" fmla="*/ 1 w 86"/>
                  <a:gd name="T1" fmla="*/ 0 h 22"/>
                  <a:gd name="T2" fmla="*/ 0 w 86"/>
                  <a:gd name="T3" fmla="*/ 1 h 22"/>
                  <a:gd name="T4" fmla="*/ 17 w 86"/>
                  <a:gd name="T5" fmla="*/ 19 h 22"/>
                  <a:gd name="T6" fmla="*/ 22 w 86"/>
                  <a:gd name="T7" fmla="*/ 17 h 22"/>
                  <a:gd name="T8" fmla="*/ 31 w 86"/>
                  <a:gd name="T9" fmla="*/ 22 h 22"/>
                  <a:gd name="T10" fmla="*/ 86 w 86"/>
                  <a:gd name="T11" fmla="*/ 7 h 22"/>
                  <a:gd name="T12" fmla="*/ 36 w 86"/>
                  <a:gd name="T13" fmla="*/ 3 h 22"/>
                  <a:gd name="T14" fmla="*/ 1 w 86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2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9" y="18"/>
                      <a:pt x="20" y="17"/>
                      <a:pt x="22" y="17"/>
                    </a:cubicBezTo>
                    <a:cubicBezTo>
                      <a:pt x="26" y="17"/>
                      <a:pt x="29" y="19"/>
                      <a:pt x="31" y="22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1" name="Freeform 3518"/>
              <p:cNvSpPr/>
              <p:nvPr/>
            </p:nvSpPr>
            <p:spPr bwMode="auto">
              <a:xfrm>
                <a:off x="5753" y="4055"/>
                <a:ext cx="15" cy="7"/>
              </a:xfrm>
              <a:custGeom>
                <a:avLst/>
                <a:gdLst>
                  <a:gd name="T0" fmla="*/ 5 w 14"/>
                  <a:gd name="T1" fmla="*/ 0 h 7"/>
                  <a:gd name="T2" fmla="*/ 0 w 14"/>
                  <a:gd name="T3" fmla="*/ 2 h 7"/>
                  <a:gd name="T4" fmla="*/ 6 w 14"/>
                  <a:gd name="T5" fmla="*/ 7 h 7"/>
                  <a:gd name="T6" fmla="*/ 14 w 14"/>
                  <a:gd name="T7" fmla="*/ 5 h 7"/>
                  <a:gd name="T8" fmla="*/ 5 w 1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5" y="0"/>
                    </a:moveTo>
                    <a:cubicBezTo>
                      <a:pt x="3" y="0"/>
                      <a:pt x="2" y="1"/>
                      <a:pt x="0" y="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2"/>
                      <a:pt x="9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2" name="Freeform 3519"/>
              <p:cNvSpPr/>
              <p:nvPr/>
            </p:nvSpPr>
            <p:spPr bwMode="auto">
              <a:xfrm>
                <a:off x="5734" y="4037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3" name="Freeform 3520"/>
              <p:cNvSpPr/>
              <p:nvPr/>
            </p:nvSpPr>
            <p:spPr bwMode="auto">
              <a:xfrm>
                <a:off x="5773" y="4040"/>
                <a:ext cx="53" cy="5"/>
              </a:xfrm>
              <a:custGeom>
                <a:avLst/>
                <a:gdLst>
                  <a:gd name="T0" fmla="*/ 0 w 53"/>
                  <a:gd name="T1" fmla="*/ 0 h 5"/>
                  <a:gd name="T2" fmla="*/ 53 w 53"/>
                  <a:gd name="T3" fmla="*/ 5 h 5"/>
                  <a:gd name="T4" fmla="*/ 53 w 53"/>
                  <a:gd name="T5" fmla="*/ 5 h 5"/>
                  <a:gd name="T6" fmla="*/ 0 w 5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">
                    <a:moveTo>
                      <a:pt x="0" y="0"/>
                    </a:moveTo>
                    <a:lnTo>
                      <a:pt x="53" y="5"/>
                    </a:lnTo>
                    <a:lnTo>
                      <a:pt x="53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4" name="Freeform 3521"/>
              <p:cNvSpPr/>
              <p:nvPr/>
            </p:nvSpPr>
            <p:spPr bwMode="auto">
              <a:xfrm>
                <a:off x="5773" y="4040"/>
                <a:ext cx="53" cy="5"/>
              </a:xfrm>
              <a:custGeom>
                <a:avLst/>
                <a:gdLst>
                  <a:gd name="T0" fmla="*/ 0 w 53"/>
                  <a:gd name="T1" fmla="*/ 0 h 5"/>
                  <a:gd name="T2" fmla="*/ 53 w 53"/>
                  <a:gd name="T3" fmla="*/ 5 h 5"/>
                  <a:gd name="T4" fmla="*/ 53 w 53"/>
                  <a:gd name="T5" fmla="*/ 5 h 5"/>
                  <a:gd name="T6" fmla="*/ 0 w 5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">
                    <a:moveTo>
                      <a:pt x="0" y="0"/>
                    </a:moveTo>
                    <a:lnTo>
                      <a:pt x="53" y="5"/>
                    </a:lnTo>
                    <a:lnTo>
                      <a:pt x="53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5" name="Freeform 3522"/>
              <p:cNvSpPr>
                <a:spLocks noEditPoints="1"/>
              </p:cNvSpPr>
              <p:nvPr/>
            </p:nvSpPr>
            <p:spPr bwMode="auto">
              <a:xfrm>
                <a:off x="5731" y="4035"/>
                <a:ext cx="103" cy="30"/>
              </a:xfrm>
              <a:custGeom>
                <a:avLst/>
                <a:gdLst>
                  <a:gd name="T0" fmla="*/ 4 w 98"/>
                  <a:gd name="T1" fmla="*/ 3 h 28"/>
                  <a:gd name="T2" fmla="*/ 3 w 98"/>
                  <a:gd name="T3" fmla="*/ 2 h 28"/>
                  <a:gd name="T4" fmla="*/ 5 w 98"/>
                  <a:gd name="T5" fmla="*/ 2 h 28"/>
                  <a:gd name="T6" fmla="*/ 40 w 98"/>
                  <a:gd name="T7" fmla="*/ 5 h 28"/>
                  <a:gd name="T8" fmla="*/ 90 w 98"/>
                  <a:gd name="T9" fmla="*/ 9 h 28"/>
                  <a:gd name="T10" fmla="*/ 90 w 98"/>
                  <a:gd name="T11" fmla="*/ 9 h 28"/>
                  <a:gd name="T12" fmla="*/ 35 w 98"/>
                  <a:gd name="T13" fmla="*/ 24 h 28"/>
                  <a:gd name="T14" fmla="*/ 27 w 98"/>
                  <a:gd name="T15" fmla="*/ 26 h 28"/>
                  <a:gd name="T16" fmla="*/ 21 w 98"/>
                  <a:gd name="T17" fmla="*/ 21 h 28"/>
                  <a:gd name="T18" fmla="*/ 4 w 98"/>
                  <a:gd name="T19" fmla="*/ 3 h 28"/>
                  <a:gd name="T20" fmla="*/ 0 w 98"/>
                  <a:gd name="T21" fmla="*/ 0 h 28"/>
                  <a:gd name="T22" fmla="*/ 26 w 98"/>
                  <a:gd name="T23" fmla="*/ 28 h 28"/>
                  <a:gd name="T24" fmla="*/ 98 w 98"/>
                  <a:gd name="T25" fmla="*/ 9 h 28"/>
                  <a:gd name="T26" fmla="*/ 98 w 98"/>
                  <a:gd name="T27" fmla="*/ 8 h 28"/>
                  <a:gd name="T28" fmla="*/ 0 w 98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8" h="28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4" y="3"/>
                      <a:pt x="4" y="3"/>
                      <a:pt x="4" y="3"/>
                    </a:cubicBezTo>
                    <a:moveTo>
                      <a:pt x="0" y="0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6" name="Freeform 3523"/>
              <p:cNvSpPr/>
              <p:nvPr/>
            </p:nvSpPr>
            <p:spPr bwMode="auto">
              <a:xfrm>
                <a:off x="5834" y="4043"/>
                <a:ext cx="1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7" name="Freeform 3524"/>
              <p:cNvSpPr/>
              <p:nvPr/>
            </p:nvSpPr>
            <p:spPr bwMode="auto">
              <a:xfrm>
                <a:off x="5843" y="4010"/>
                <a:ext cx="78" cy="94"/>
              </a:xfrm>
              <a:custGeom>
                <a:avLst/>
                <a:gdLst>
                  <a:gd name="T0" fmla="*/ 74 w 74"/>
                  <a:gd name="T1" fmla="*/ 0 h 89"/>
                  <a:gd name="T2" fmla="*/ 1 w 74"/>
                  <a:gd name="T3" fmla="*/ 31 h 89"/>
                  <a:gd name="T4" fmla="*/ 1 w 74"/>
                  <a:gd name="T5" fmla="*/ 33 h 89"/>
                  <a:gd name="T6" fmla="*/ 0 w 74"/>
                  <a:gd name="T7" fmla="*/ 37 h 89"/>
                  <a:gd name="T8" fmla="*/ 55 w 74"/>
                  <a:gd name="T9" fmla="*/ 89 h 89"/>
                  <a:gd name="T10" fmla="*/ 61 w 74"/>
                  <a:gd name="T11" fmla="*/ 87 h 89"/>
                  <a:gd name="T12" fmla="*/ 74 w 74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89">
                    <a:moveTo>
                      <a:pt x="74" y="0"/>
                    </a:move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1" y="34"/>
                      <a:pt x="1" y="36"/>
                      <a:pt x="0" y="37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57" y="88"/>
                      <a:pt x="59" y="87"/>
                      <a:pt x="61" y="87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8" name="Freeform 3525"/>
              <p:cNvSpPr/>
              <p:nvPr/>
            </p:nvSpPr>
            <p:spPr bwMode="auto">
              <a:xfrm>
                <a:off x="5838" y="4042"/>
                <a:ext cx="6" cy="7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2 h 6"/>
                  <a:gd name="T4" fmla="*/ 4 w 5"/>
                  <a:gd name="T5" fmla="*/ 6 h 6"/>
                  <a:gd name="T6" fmla="*/ 5 w 5"/>
                  <a:gd name="T7" fmla="*/ 2 h 6"/>
                  <a:gd name="T8" fmla="*/ 5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5" y="3"/>
                      <a:pt x="5" y="2"/>
                    </a:cubicBezTo>
                    <a:cubicBezTo>
                      <a:pt x="5" y="1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9" name="Freeform 3526"/>
              <p:cNvSpPr/>
              <p:nvPr/>
            </p:nvSpPr>
            <p:spPr bwMode="auto">
              <a:xfrm>
                <a:off x="5901" y="4102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2 h 7"/>
                  <a:gd name="T4" fmla="*/ 5 w 6"/>
                  <a:gd name="T5" fmla="*/ 7 h 7"/>
                  <a:gd name="T6" fmla="*/ 6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0" name="Freeform 3527"/>
              <p:cNvSpPr/>
              <p:nvPr/>
            </p:nvSpPr>
            <p:spPr bwMode="auto">
              <a:xfrm>
                <a:off x="5906" y="4009"/>
                <a:ext cx="17" cy="100"/>
              </a:xfrm>
              <a:custGeom>
                <a:avLst/>
                <a:gdLst>
                  <a:gd name="T0" fmla="*/ 17 w 17"/>
                  <a:gd name="T1" fmla="*/ 0 h 100"/>
                  <a:gd name="T2" fmla="*/ 15 w 17"/>
                  <a:gd name="T3" fmla="*/ 1 h 100"/>
                  <a:gd name="T4" fmla="*/ 1 w 17"/>
                  <a:gd name="T5" fmla="*/ 93 h 100"/>
                  <a:gd name="T6" fmla="*/ 0 w 17"/>
                  <a:gd name="T7" fmla="*/ 100 h 100"/>
                  <a:gd name="T8" fmla="*/ 1 w 17"/>
                  <a:gd name="T9" fmla="*/ 100 h 100"/>
                  <a:gd name="T10" fmla="*/ 2 w 17"/>
                  <a:gd name="T11" fmla="*/ 99 h 100"/>
                  <a:gd name="T12" fmla="*/ 17 w 17"/>
                  <a:gd name="T1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00">
                    <a:moveTo>
                      <a:pt x="17" y="0"/>
                    </a:moveTo>
                    <a:lnTo>
                      <a:pt x="15" y="1"/>
                    </a:lnTo>
                    <a:lnTo>
                      <a:pt x="1" y="93"/>
                    </a:lnTo>
                    <a:lnTo>
                      <a:pt x="0" y="100"/>
                    </a:lnTo>
                    <a:lnTo>
                      <a:pt x="1" y="100"/>
                    </a:lnTo>
                    <a:lnTo>
                      <a:pt x="2" y="99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1" name="Freeform 3528"/>
              <p:cNvSpPr/>
              <p:nvPr/>
            </p:nvSpPr>
            <p:spPr bwMode="auto">
              <a:xfrm>
                <a:off x="5906" y="4009"/>
                <a:ext cx="17" cy="100"/>
              </a:xfrm>
              <a:custGeom>
                <a:avLst/>
                <a:gdLst>
                  <a:gd name="T0" fmla="*/ 17 w 17"/>
                  <a:gd name="T1" fmla="*/ 0 h 100"/>
                  <a:gd name="T2" fmla="*/ 15 w 17"/>
                  <a:gd name="T3" fmla="*/ 1 h 100"/>
                  <a:gd name="T4" fmla="*/ 1 w 17"/>
                  <a:gd name="T5" fmla="*/ 93 h 100"/>
                  <a:gd name="T6" fmla="*/ 0 w 17"/>
                  <a:gd name="T7" fmla="*/ 100 h 100"/>
                  <a:gd name="T8" fmla="*/ 1 w 17"/>
                  <a:gd name="T9" fmla="*/ 100 h 100"/>
                  <a:gd name="T10" fmla="*/ 2 w 17"/>
                  <a:gd name="T11" fmla="*/ 99 h 100"/>
                  <a:gd name="T12" fmla="*/ 17 w 17"/>
                  <a:gd name="T1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00">
                    <a:moveTo>
                      <a:pt x="17" y="0"/>
                    </a:moveTo>
                    <a:lnTo>
                      <a:pt x="15" y="1"/>
                    </a:lnTo>
                    <a:lnTo>
                      <a:pt x="1" y="93"/>
                    </a:lnTo>
                    <a:lnTo>
                      <a:pt x="0" y="100"/>
                    </a:lnTo>
                    <a:lnTo>
                      <a:pt x="1" y="100"/>
                    </a:lnTo>
                    <a:lnTo>
                      <a:pt x="2" y="99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2" name="Freeform 3529"/>
              <p:cNvSpPr/>
              <p:nvPr/>
            </p:nvSpPr>
            <p:spPr bwMode="auto">
              <a:xfrm>
                <a:off x="5835" y="4007"/>
                <a:ext cx="88" cy="105"/>
              </a:xfrm>
              <a:custGeom>
                <a:avLst/>
                <a:gdLst>
                  <a:gd name="T0" fmla="*/ 88 w 88"/>
                  <a:gd name="T1" fmla="*/ 0 h 105"/>
                  <a:gd name="T2" fmla="*/ 0 w 88"/>
                  <a:gd name="T3" fmla="*/ 38 h 105"/>
                  <a:gd name="T4" fmla="*/ 72 w 88"/>
                  <a:gd name="T5" fmla="*/ 105 h 105"/>
                  <a:gd name="T6" fmla="*/ 73 w 88"/>
                  <a:gd name="T7" fmla="*/ 101 h 105"/>
                  <a:gd name="T8" fmla="*/ 72 w 88"/>
                  <a:gd name="T9" fmla="*/ 102 h 105"/>
                  <a:gd name="T10" fmla="*/ 71 w 88"/>
                  <a:gd name="T11" fmla="*/ 102 h 105"/>
                  <a:gd name="T12" fmla="*/ 66 w 88"/>
                  <a:gd name="T13" fmla="*/ 97 h 105"/>
                  <a:gd name="T14" fmla="*/ 8 w 88"/>
                  <a:gd name="T15" fmla="*/ 42 h 105"/>
                  <a:gd name="T16" fmla="*/ 3 w 88"/>
                  <a:gd name="T17" fmla="*/ 38 h 105"/>
                  <a:gd name="T18" fmla="*/ 9 w 88"/>
                  <a:gd name="T19" fmla="*/ 35 h 105"/>
                  <a:gd name="T20" fmla="*/ 86 w 88"/>
                  <a:gd name="T21" fmla="*/ 3 h 105"/>
                  <a:gd name="T22" fmla="*/ 88 w 88"/>
                  <a:gd name="T23" fmla="*/ 2 h 105"/>
                  <a:gd name="T24" fmla="*/ 88 w 88"/>
                  <a:gd name="T2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105">
                    <a:moveTo>
                      <a:pt x="88" y="0"/>
                    </a:moveTo>
                    <a:lnTo>
                      <a:pt x="0" y="38"/>
                    </a:lnTo>
                    <a:lnTo>
                      <a:pt x="72" y="105"/>
                    </a:lnTo>
                    <a:lnTo>
                      <a:pt x="73" y="101"/>
                    </a:lnTo>
                    <a:lnTo>
                      <a:pt x="72" y="102"/>
                    </a:lnTo>
                    <a:lnTo>
                      <a:pt x="71" y="102"/>
                    </a:lnTo>
                    <a:lnTo>
                      <a:pt x="66" y="97"/>
                    </a:lnTo>
                    <a:lnTo>
                      <a:pt x="8" y="42"/>
                    </a:lnTo>
                    <a:lnTo>
                      <a:pt x="3" y="38"/>
                    </a:lnTo>
                    <a:lnTo>
                      <a:pt x="9" y="35"/>
                    </a:lnTo>
                    <a:lnTo>
                      <a:pt x="86" y="3"/>
                    </a:lnTo>
                    <a:lnTo>
                      <a:pt x="88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3" name="Freeform 3530"/>
              <p:cNvSpPr/>
              <p:nvPr/>
            </p:nvSpPr>
            <p:spPr bwMode="auto">
              <a:xfrm>
                <a:off x="5835" y="4007"/>
                <a:ext cx="88" cy="105"/>
              </a:xfrm>
              <a:custGeom>
                <a:avLst/>
                <a:gdLst>
                  <a:gd name="T0" fmla="*/ 88 w 88"/>
                  <a:gd name="T1" fmla="*/ 0 h 105"/>
                  <a:gd name="T2" fmla="*/ 0 w 88"/>
                  <a:gd name="T3" fmla="*/ 38 h 105"/>
                  <a:gd name="T4" fmla="*/ 72 w 88"/>
                  <a:gd name="T5" fmla="*/ 105 h 105"/>
                  <a:gd name="T6" fmla="*/ 73 w 88"/>
                  <a:gd name="T7" fmla="*/ 101 h 105"/>
                  <a:gd name="T8" fmla="*/ 72 w 88"/>
                  <a:gd name="T9" fmla="*/ 102 h 105"/>
                  <a:gd name="T10" fmla="*/ 71 w 88"/>
                  <a:gd name="T11" fmla="*/ 102 h 105"/>
                  <a:gd name="T12" fmla="*/ 66 w 88"/>
                  <a:gd name="T13" fmla="*/ 97 h 105"/>
                  <a:gd name="T14" fmla="*/ 8 w 88"/>
                  <a:gd name="T15" fmla="*/ 42 h 105"/>
                  <a:gd name="T16" fmla="*/ 3 w 88"/>
                  <a:gd name="T17" fmla="*/ 38 h 105"/>
                  <a:gd name="T18" fmla="*/ 9 w 88"/>
                  <a:gd name="T19" fmla="*/ 35 h 105"/>
                  <a:gd name="T20" fmla="*/ 86 w 88"/>
                  <a:gd name="T21" fmla="*/ 3 h 105"/>
                  <a:gd name="T22" fmla="*/ 88 w 88"/>
                  <a:gd name="T23" fmla="*/ 2 h 105"/>
                  <a:gd name="T24" fmla="*/ 88 w 88"/>
                  <a:gd name="T2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105">
                    <a:moveTo>
                      <a:pt x="88" y="0"/>
                    </a:moveTo>
                    <a:lnTo>
                      <a:pt x="0" y="38"/>
                    </a:lnTo>
                    <a:lnTo>
                      <a:pt x="72" y="105"/>
                    </a:lnTo>
                    <a:lnTo>
                      <a:pt x="73" y="101"/>
                    </a:lnTo>
                    <a:lnTo>
                      <a:pt x="72" y="102"/>
                    </a:lnTo>
                    <a:lnTo>
                      <a:pt x="71" y="102"/>
                    </a:lnTo>
                    <a:lnTo>
                      <a:pt x="66" y="97"/>
                    </a:lnTo>
                    <a:lnTo>
                      <a:pt x="8" y="42"/>
                    </a:lnTo>
                    <a:lnTo>
                      <a:pt x="3" y="38"/>
                    </a:lnTo>
                    <a:lnTo>
                      <a:pt x="9" y="35"/>
                    </a:lnTo>
                    <a:lnTo>
                      <a:pt x="86" y="3"/>
                    </a:lnTo>
                    <a:lnTo>
                      <a:pt x="88" y="2"/>
                    </a:lnTo>
                    <a:lnTo>
                      <a:pt x="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4" name="Freeform 3531"/>
              <p:cNvSpPr/>
              <p:nvPr/>
            </p:nvSpPr>
            <p:spPr bwMode="auto">
              <a:xfrm>
                <a:off x="5910" y="3986"/>
                <a:ext cx="67" cy="117"/>
              </a:xfrm>
              <a:custGeom>
                <a:avLst/>
                <a:gdLst>
                  <a:gd name="T0" fmla="*/ 62 w 63"/>
                  <a:gd name="T1" fmla="*/ 0 h 110"/>
                  <a:gd name="T2" fmla="*/ 14 w 63"/>
                  <a:gd name="T3" fmla="*/ 20 h 110"/>
                  <a:gd name="T4" fmla="*/ 0 w 63"/>
                  <a:gd name="T5" fmla="*/ 109 h 110"/>
                  <a:gd name="T6" fmla="*/ 1 w 63"/>
                  <a:gd name="T7" fmla="*/ 110 h 110"/>
                  <a:gd name="T8" fmla="*/ 44 w 63"/>
                  <a:gd name="T9" fmla="*/ 34 h 110"/>
                  <a:gd name="T10" fmla="*/ 44 w 63"/>
                  <a:gd name="T11" fmla="*/ 32 h 110"/>
                  <a:gd name="T12" fmla="*/ 49 w 63"/>
                  <a:gd name="T13" fmla="*/ 25 h 110"/>
                  <a:gd name="T14" fmla="*/ 63 w 63"/>
                  <a:gd name="T15" fmla="*/ 1 h 110"/>
                  <a:gd name="T16" fmla="*/ 62 w 63"/>
                  <a:gd name="T1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110">
                    <a:moveTo>
                      <a:pt x="62" y="0"/>
                    </a:moveTo>
                    <a:cubicBezTo>
                      <a:pt x="14" y="20"/>
                      <a:pt x="14" y="20"/>
                      <a:pt x="14" y="20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10"/>
                      <a:pt x="0" y="110"/>
                      <a:pt x="1" y="110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4" y="33"/>
                      <a:pt x="44" y="32"/>
                      <a:pt x="44" y="32"/>
                    </a:cubicBezTo>
                    <a:cubicBezTo>
                      <a:pt x="44" y="28"/>
                      <a:pt x="46" y="26"/>
                      <a:pt x="49" y="25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3" y="1"/>
                      <a:pt x="63" y="0"/>
                      <a:pt x="62" y="0"/>
                    </a:cubicBezTo>
                  </a:path>
                </a:pathLst>
              </a:custGeom>
              <a:solidFill>
                <a:srgbClr val="5C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5" name="Freeform 3532"/>
              <p:cNvSpPr/>
              <p:nvPr/>
            </p:nvSpPr>
            <p:spPr bwMode="auto">
              <a:xfrm>
                <a:off x="5976" y="3985"/>
                <a:ext cx="3" cy="3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6" name="Freeform 3533"/>
              <p:cNvSpPr/>
              <p:nvPr/>
            </p:nvSpPr>
            <p:spPr bwMode="auto">
              <a:xfrm>
                <a:off x="5957" y="4013"/>
                <a:ext cx="5" cy="9"/>
              </a:xfrm>
              <a:custGeom>
                <a:avLst/>
                <a:gdLst>
                  <a:gd name="T0" fmla="*/ 5 w 5"/>
                  <a:gd name="T1" fmla="*/ 0 h 9"/>
                  <a:gd name="T2" fmla="*/ 0 w 5"/>
                  <a:gd name="T3" fmla="*/ 7 h 9"/>
                  <a:gd name="T4" fmla="*/ 0 w 5"/>
                  <a:gd name="T5" fmla="*/ 9 h 9"/>
                  <a:gd name="T6" fmla="*/ 5 w 5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cubicBezTo>
                      <a:pt x="2" y="1"/>
                      <a:pt x="0" y="3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7" name="Freeform 3534"/>
              <p:cNvSpPr/>
              <p:nvPr/>
            </p:nvSpPr>
            <p:spPr bwMode="auto">
              <a:xfrm>
                <a:off x="5910" y="4102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8" name="Freeform 3535"/>
              <p:cNvSpPr/>
              <p:nvPr/>
            </p:nvSpPr>
            <p:spPr bwMode="auto">
              <a:xfrm>
                <a:off x="5908" y="3985"/>
                <a:ext cx="71" cy="123"/>
              </a:xfrm>
              <a:custGeom>
                <a:avLst/>
                <a:gdLst>
                  <a:gd name="T0" fmla="*/ 71 w 71"/>
                  <a:gd name="T1" fmla="*/ 0 h 123"/>
                  <a:gd name="T2" fmla="*/ 71 w 71"/>
                  <a:gd name="T3" fmla="*/ 0 h 123"/>
                  <a:gd name="T4" fmla="*/ 69 w 71"/>
                  <a:gd name="T5" fmla="*/ 3 h 123"/>
                  <a:gd name="T6" fmla="*/ 54 w 71"/>
                  <a:gd name="T7" fmla="*/ 28 h 123"/>
                  <a:gd name="T8" fmla="*/ 49 w 71"/>
                  <a:gd name="T9" fmla="*/ 37 h 123"/>
                  <a:gd name="T10" fmla="*/ 3 w 71"/>
                  <a:gd name="T11" fmla="*/ 118 h 123"/>
                  <a:gd name="T12" fmla="*/ 2 w 71"/>
                  <a:gd name="T13" fmla="*/ 119 h 123"/>
                  <a:gd name="T14" fmla="*/ 2 w 71"/>
                  <a:gd name="T15" fmla="*/ 117 h 123"/>
                  <a:gd name="T16" fmla="*/ 17 w 71"/>
                  <a:gd name="T17" fmla="*/ 23 h 123"/>
                  <a:gd name="T18" fmla="*/ 15 w 71"/>
                  <a:gd name="T19" fmla="*/ 24 h 123"/>
                  <a:gd name="T20" fmla="*/ 0 w 71"/>
                  <a:gd name="T21" fmla="*/ 123 h 123"/>
                  <a:gd name="T22" fmla="*/ 71 w 71"/>
                  <a:gd name="T2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123">
                    <a:moveTo>
                      <a:pt x="71" y="0"/>
                    </a:moveTo>
                    <a:lnTo>
                      <a:pt x="71" y="0"/>
                    </a:lnTo>
                    <a:lnTo>
                      <a:pt x="69" y="3"/>
                    </a:lnTo>
                    <a:lnTo>
                      <a:pt x="54" y="28"/>
                    </a:lnTo>
                    <a:lnTo>
                      <a:pt x="49" y="37"/>
                    </a:lnTo>
                    <a:lnTo>
                      <a:pt x="3" y="118"/>
                    </a:lnTo>
                    <a:lnTo>
                      <a:pt x="2" y="119"/>
                    </a:lnTo>
                    <a:lnTo>
                      <a:pt x="2" y="117"/>
                    </a:lnTo>
                    <a:lnTo>
                      <a:pt x="17" y="23"/>
                    </a:lnTo>
                    <a:lnTo>
                      <a:pt x="15" y="24"/>
                    </a:lnTo>
                    <a:lnTo>
                      <a:pt x="0" y="123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9" name="Freeform 3536"/>
              <p:cNvSpPr/>
              <p:nvPr/>
            </p:nvSpPr>
            <p:spPr bwMode="auto">
              <a:xfrm>
                <a:off x="5908" y="3985"/>
                <a:ext cx="71" cy="123"/>
              </a:xfrm>
              <a:custGeom>
                <a:avLst/>
                <a:gdLst>
                  <a:gd name="T0" fmla="*/ 71 w 71"/>
                  <a:gd name="T1" fmla="*/ 0 h 123"/>
                  <a:gd name="T2" fmla="*/ 71 w 71"/>
                  <a:gd name="T3" fmla="*/ 0 h 123"/>
                  <a:gd name="T4" fmla="*/ 69 w 71"/>
                  <a:gd name="T5" fmla="*/ 3 h 123"/>
                  <a:gd name="T6" fmla="*/ 54 w 71"/>
                  <a:gd name="T7" fmla="*/ 28 h 123"/>
                  <a:gd name="T8" fmla="*/ 49 w 71"/>
                  <a:gd name="T9" fmla="*/ 37 h 123"/>
                  <a:gd name="T10" fmla="*/ 3 w 71"/>
                  <a:gd name="T11" fmla="*/ 118 h 123"/>
                  <a:gd name="T12" fmla="*/ 2 w 71"/>
                  <a:gd name="T13" fmla="*/ 119 h 123"/>
                  <a:gd name="T14" fmla="*/ 2 w 71"/>
                  <a:gd name="T15" fmla="*/ 117 h 123"/>
                  <a:gd name="T16" fmla="*/ 17 w 71"/>
                  <a:gd name="T17" fmla="*/ 23 h 123"/>
                  <a:gd name="T18" fmla="*/ 15 w 71"/>
                  <a:gd name="T19" fmla="*/ 24 h 123"/>
                  <a:gd name="T20" fmla="*/ 0 w 71"/>
                  <a:gd name="T21" fmla="*/ 123 h 123"/>
                  <a:gd name="T22" fmla="*/ 71 w 71"/>
                  <a:gd name="T2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123">
                    <a:moveTo>
                      <a:pt x="71" y="0"/>
                    </a:moveTo>
                    <a:lnTo>
                      <a:pt x="71" y="0"/>
                    </a:lnTo>
                    <a:lnTo>
                      <a:pt x="69" y="3"/>
                    </a:lnTo>
                    <a:lnTo>
                      <a:pt x="54" y="28"/>
                    </a:lnTo>
                    <a:lnTo>
                      <a:pt x="49" y="37"/>
                    </a:lnTo>
                    <a:lnTo>
                      <a:pt x="3" y="118"/>
                    </a:lnTo>
                    <a:lnTo>
                      <a:pt x="2" y="119"/>
                    </a:lnTo>
                    <a:lnTo>
                      <a:pt x="2" y="117"/>
                    </a:lnTo>
                    <a:lnTo>
                      <a:pt x="17" y="23"/>
                    </a:lnTo>
                    <a:lnTo>
                      <a:pt x="15" y="24"/>
                    </a:lnTo>
                    <a:lnTo>
                      <a:pt x="0" y="123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0" name="Freeform 3537"/>
              <p:cNvSpPr/>
              <p:nvPr/>
            </p:nvSpPr>
            <p:spPr bwMode="auto">
              <a:xfrm>
                <a:off x="5907" y="3982"/>
                <a:ext cx="75" cy="130"/>
              </a:xfrm>
              <a:custGeom>
                <a:avLst/>
                <a:gdLst>
                  <a:gd name="T0" fmla="*/ 75 w 75"/>
                  <a:gd name="T1" fmla="*/ 0 h 130"/>
                  <a:gd name="T2" fmla="*/ 75 w 75"/>
                  <a:gd name="T3" fmla="*/ 0 h 130"/>
                  <a:gd name="T4" fmla="*/ 16 w 75"/>
                  <a:gd name="T5" fmla="*/ 25 h 130"/>
                  <a:gd name="T6" fmla="*/ 16 w 75"/>
                  <a:gd name="T7" fmla="*/ 27 h 130"/>
                  <a:gd name="T8" fmla="*/ 18 w 75"/>
                  <a:gd name="T9" fmla="*/ 26 h 130"/>
                  <a:gd name="T10" fmla="*/ 69 w 75"/>
                  <a:gd name="T11" fmla="*/ 4 h 130"/>
                  <a:gd name="T12" fmla="*/ 72 w 75"/>
                  <a:gd name="T13" fmla="*/ 3 h 130"/>
                  <a:gd name="T14" fmla="*/ 1 w 75"/>
                  <a:gd name="T15" fmla="*/ 126 h 130"/>
                  <a:gd name="T16" fmla="*/ 0 w 75"/>
                  <a:gd name="T17" fmla="*/ 130 h 130"/>
                  <a:gd name="T18" fmla="*/ 75 w 75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130">
                    <a:moveTo>
                      <a:pt x="75" y="0"/>
                    </a:moveTo>
                    <a:lnTo>
                      <a:pt x="75" y="0"/>
                    </a:lnTo>
                    <a:lnTo>
                      <a:pt x="16" y="25"/>
                    </a:lnTo>
                    <a:lnTo>
                      <a:pt x="16" y="27"/>
                    </a:lnTo>
                    <a:lnTo>
                      <a:pt x="18" y="26"/>
                    </a:lnTo>
                    <a:lnTo>
                      <a:pt x="69" y="4"/>
                    </a:lnTo>
                    <a:lnTo>
                      <a:pt x="72" y="3"/>
                    </a:lnTo>
                    <a:lnTo>
                      <a:pt x="1" y="126"/>
                    </a:lnTo>
                    <a:lnTo>
                      <a:pt x="0" y="13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1" name="Freeform 3538"/>
              <p:cNvSpPr/>
              <p:nvPr/>
            </p:nvSpPr>
            <p:spPr bwMode="auto">
              <a:xfrm>
                <a:off x="5907" y="3982"/>
                <a:ext cx="75" cy="130"/>
              </a:xfrm>
              <a:custGeom>
                <a:avLst/>
                <a:gdLst>
                  <a:gd name="T0" fmla="*/ 75 w 75"/>
                  <a:gd name="T1" fmla="*/ 0 h 130"/>
                  <a:gd name="T2" fmla="*/ 75 w 75"/>
                  <a:gd name="T3" fmla="*/ 0 h 130"/>
                  <a:gd name="T4" fmla="*/ 16 w 75"/>
                  <a:gd name="T5" fmla="*/ 25 h 130"/>
                  <a:gd name="T6" fmla="*/ 16 w 75"/>
                  <a:gd name="T7" fmla="*/ 27 h 130"/>
                  <a:gd name="T8" fmla="*/ 18 w 75"/>
                  <a:gd name="T9" fmla="*/ 26 h 130"/>
                  <a:gd name="T10" fmla="*/ 69 w 75"/>
                  <a:gd name="T11" fmla="*/ 4 h 130"/>
                  <a:gd name="T12" fmla="*/ 72 w 75"/>
                  <a:gd name="T13" fmla="*/ 3 h 130"/>
                  <a:gd name="T14" fmla="*/ 1 w 75"/>
                  <a:gd name="T15" fmla="*/ 126 h 130"/>
                  <a:gd name="T16" fmla="*/ 0 w 75"/>
                  <a:gd name="T17" fmla="*/ 130 h 130"/>
                  <a:gd name="T18" fmla="*/ 75 w 75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130">
                    <a:moveTo>
                      <a:pt x="75" y="0"/>
                    </a:moveTo>
                    <a:lnTo>
                      <a:pt x="75" y="0"/>
                    </a:lnTo>
                    <a:lnTo>
                      <a:pt x="16" y="25"/>
                    </a:lnTo>
                    <a:lnTo>
                      <a:pt x="16" y="27"/>
                    </a:lnTo>
                    <a:lnTo>
                      <a:pt x="18" y="26"/>
                    </a:lnTo>
                    <a:lnTo>
                      <a:pt x="69" y="4"/>
                    </a:lnTo>
                    <a:lnTo>
                      <a:pt x="72" y="3"/>
                    </a:lnTo>
                    <a:lnTo>
                      <a:pt x="1" y="126"/>
                    </a:lnTo>
                    <a:lnTo>
                      <a:pt x="0" y="130"/>
                    </a:lnTo>
                    <a:lnTo>
                      <a:pt x="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2" name="Freeform 3539"/>
              <p:cNvSpPr>
                <a:spLocks noEditPoints="1"/>
              </p:cNvSpPr>
              <p:nvPr/>
            </p:nvSpPr>
            <p:spPr bwMode="auto">
              <a:xfrm>
                <a:off x="5919" y="3590"/>
                <a:ext cx="111" cy="157"/>
              </a:xfrm>
              <a:custGeom>
                <a:avLst/>
                <a:gdLst>
                  <a:gd name="T0" fmla="*/ 2 w 105"/>
                  <a:gd name="T1" fmla="*/ 49 h 149"/>
                  <a:gd name="T2" fmla="*/ 1 w 105"/>
                  <a:gd name="T3" fmla="*/ 51 h 149"/>
                  <a:gd name="T4" fmla="*/ 104 w 105"/>
                  <a:gd name="T5" fmla="*/ 149 h 149"/>
                  <a:gd name="T6" fmla="*/ 105 w 105"/>
                  <a:gd name="T7" fmla="*/ 149 h 149"/>
                  <a:gd name="T8" fmla="*/ 62 w 105"/>
                  <a:gd name="T9" fmla="*/ 60 h 149"/>
                  <a:gd name="T10" fmla="*/ 2 w 105"/>
                  <a:gd name="T11" fmla="*/ 49 h 149"/>
                  <a:gd name="T12" fmla="*/ 46 w 105"/>
                  <a:gd name="T13" fmla="*/ 24 h 149"/>
                  <a:gd name="T14" fmla="*/ 2 w 105"/>
                  <a:gd name="T15" fmla="*/ 43 h 149"/>
                  <a:gd name="T16" fmla="*/ 2 w 105"/>
                  <a:gd name="T17" fmla="*/ 46 h 149"/>
                  <a:gd name="T18" fmla="*/ 2 w 105"/>
                  <a:gd name="T19" fmla="*/ 46 h 149"/>
                  <a:gd name="T20" fmla="*/ 61 w 105"/>
                  <a:gd name="T21" fmla="*/ 56 h 149"/>
                  <a:gd name="T22" fmla="*/ 46 w 105"/>
                  <a:gd name="T23" fmla="*/ 24 h 149"/>
                  <a:gd name="T24" fmla="*/ 34 w 105"/>
                  <a:gd name="T25" fmla="*/ 0 h 149"/>
                  <a:gd name="T26" fmla="*/ 0 w 105"/>
                  <a:gd name="T27" fmla="*/ 40 h 149"/>
                  <a:gd name="T28" fmla="*/ 1 w 105"/>
                  <a:gd name="T29" fmla="*/ 41 h 149"/>
                  <a:gd name="T30" fmla="*/ 44 w 105"/>
                  <a:gd name="T31" fmla="*/ 21 h 149"/>
                  <a:gd name="T32" fmla="*/ 34 w 105"/>
                  <a:gd name="T33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49">
                    <a:moveTo>
                      <a:pt x="2" y="49"/>
                    </a:moveTo>
                    <a:cubicBezTo>
                      <a:pt x="1" y="50"/>
                      <a:pt x="1" y="50"/>
                      <a:pt x="1" y="51"/>
                    </a:cubicBezTo>
                    <a:cubicBezTo>
                      <a:pt x="104" y="149"/>
                      <a:pt x="104" y="149"/>
                      <a:pt x="104" y="149"/>
                    </a:cubicBezTo>
                    <a:cubicBezTo>
                      <a:pt x="104" y="149"/>
                      <a:pt x="104" y="149"/>
                      <a:pt x="105" y="149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2" y="49"/>
                      <a:pt x="2" y="49"/>
                      <a:pt x="2" y="49"/>
                    </a:cubicBezTo>
                    <a:moveTo>
                      <a:pt x="46" y="24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2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46" y="24"/>
                      <a:pt x="46" y="24"/>
                      <a:pt x="46" y="24"/>
                    </a:cubicBezTo>
                    <a:moveTo>
                      <a:pt x="34" y="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1"/>
                      <a:pt x="1" y="4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3" name="Freeform 3540"/>
              <p:cNvSpPr>
                <a:spLocks noEditPoints="1"/>
              </p:cNvSpPr>
              <p:nvPr/>
            </p:nvSpPr>
            <p:spPr bwMode="auto">
              <a:xfrm>
                <a:off x="5917" y="3632"/>
                <a:ext cx="4" cy="11"/>
              </a:xfrm>
              <a:custGeom>
                <a:avLst/>
                <a:gdLst>
                  <a:gd name="T0" fmla="*/ 0 w 4"/>
                  <a:gd name="T1" fmla="*/ 8 h 11"/>
                  <a:gd name="T2" fmla="*/ 3 w 4"/>
                  <a:gd name="T3" fmla="*/ 11 h 11"/>
                  <a:gd name="T4" fmla="*/ 4 w 4"/>
                  <a:gd name="T5" fmla="*/ 9 h 11"/>
                  <a:gd name="T6" fmla="*/ 0 w 4"/>
                  <a:gd name="T7" fmla="*/ 8 h 11"/>
                  <a:gd name="T8" fmla="*/ 4 w 4"/>
                  <a:gd name="T9" fmla="*/ 3 h 11"/>
                  <a:gd name="T10" fmla="*/ 0 w 4"/>
                  <a:gd name="T11" fmla="*/ 5 h 11"/>
                  <a:gd name="T12" fmla="*/ 4 w 4"/>
                  <a:gd name="T13" fmla="*/ 6 h 11"/>
                  <a:gd name="T14" fmla="*/ 4 w 4"/>
                  <a:gd name="T15" fmla="*/ 6 h 11"/>
                  <a:gd name="T16" fmla="*/ 4 w 4"/>
                  <a:gd name="T17" fmla="*/ 3 h 11"/>
                  <a:gd name="T18" fmla="*/ 2 w 4"/>
                  <a:gd name="T19" fmla="*/ 0 h 11"/>
                  <a:gd name="T20" fmla="*/ 1 w 4"/>
                  <a:gd name="T21" fmla="*/ 2 h 11"/>
                  <a:gd name="T22" fmla="*/ 3 w 4"/>
                  <a:gd name="T23" fmla="*/ 1 h 11"/>
                  <a:gd name="T24" fmla="*/ 2 w 4"/>
                  <a:gd name="T2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1">
                    <a:moveTo>
                      <a:pt x="0" y="8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3" y="10"/>
                      <a:pt x="3" y="10"/>
                      <a:pt x="4" y="9"/>
                    </a:cubicBezTo>
                    <a:cubicBezTo>
                      <a:pt x="0" y="8"/>
                      <a:pt x="0" y="8"/>
                      <a:pt x="0" y="8"/>
                    </a:cubicBezTo>
                    <a:moveTo>
                      <a:pt x="4" y="3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4" y="3"/>
                    </a:cubicBezTo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4" name="Freeform 3541"/>
              <p:cNvSpPr/>
              <p:nvPr/>
            </p:nvSpPr>
            <p:spPr bwMode="auto">
              <a:xfrm>
                <a:off x="6029" y="374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5" name="Freeform 3542"/>
              <p:cNvSpPr/>
              <p:nvPr/>
            </p:nvSpPr>
            <p:spPr bwMode="auto">
              <a:xfrm>
                <a:off x="5916" y="3587"/>
                <a:ext cx="39" cy="47"/>
              </a:xfrm>
              <a:custGeom>
                <a:avLst/>
                <a:gdLst>
                  <a:gd name="T0" fmla="*/ 39 w 39"/>
                  <a:gd name="T1" fmla="*/ 0 h 47"/>
                  <a:gd name="T2" fmla="*/ 3 w 39"/>
                  <a:gd name="T3" fmla="*/ 43 h 47"/>
                  <a:gd name="T4" fmla="*/ 0 w 39"/>
                  <a:gd name="T5" fmla="*/ 47 h 47"/>
                  <a:gd name="T6" fmla="*/ 2 w 39"/>
                  <a:gd name="T7" fmla="*/ 47 h 47"/>
                  <a:gd name="T8" fmla="*/ 3 w 39"/>
                  <a:gd name="T9" fmla="*/ 45 h 47"/>
                  <a:gd name="T10" fmla="*/ 39 w 39"/>
                  <a:gd name="T11" fmla="*/ 3 h 47"/>
                  <a:gd name="T12" fmla="*/ 39 w 39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47">
                    <a:moveTo>
                      <a:pt x="39" y="0"/>
                    </a:moveTo>
                    <a:lnTo>
                      <a:pt x="3" y="43"/>
                    </a:lnTo>
                    <a:lnTo>
                      <a:pt x="0" y="47"/>
                    </a:lnTo>
                    <a:lnTo>
                      <a:pt x="2" y="47"/>
                    </a:lnTo>
                    <a:lnTo>
                      <a:pt x="3" y="45"/>
                    </a:lnTo>
                    <a:lnTo>
                      <a:pt x="39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6" name="Freeform 3543"/>
              <p:cNvSpPr/>
              <p:nvPr/>
            </p:nvSpPr>
            <p:spPr bwMode="auto">
              <a:xfrm>
                <a:off x="5916" y="3587"/>
                <a:ext cx="39" cy="47"/>
              </a:xfrm>
              <a:custGeom>
                <a:avLst/>
                <a:gdLst>
                  <a:gd name="T0" fmla="*/ 39 w 39"/>
                  <a:gd name="T1" fmla="*/ 0 h 47"/>
                  <a:gd name="T2" fmla="*/ 3 w 39"/>
                  <a:gd name="T3" fmla="*/ 43 h 47"/>
                  <a:gd name="T4" fmla="*/ 0 w 39"/>
                  <a:gd name="T5" fmla="*/ 47 h 47"/>
                  <a:gd name="T6" fmla="*/ 2 w 39"/>
                  <a:gd name="T7" fmla="*/ 47 h 47"/>
                  <a:gd name="T8" fmla="*/ 3 w 39"/>
                  <a:gd name="T9" fmla="*/ 45 h 47"/>
                  <a:gd name="T10" fmla="*/ 39 w 39"/>
                  <a:gd name="T11" fmla="*/ 3 h 47"/>
                  <a:gd name="T12" fmla="*/ 39 w 39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47">
                    <a:moveTo>
                      <a:pt x="39" y="0"/>
                    </a:moveTo>
                    <a:lnTo>
                      <a:pt x="3" y="43"/>
                    </a:lnTo>
                    <a:lnTo>
                      <a:pt x="0" y="47"/>
                    </a:lnTo>
                    <a:lnTo>
                      <a:pt x="2" y="47"/>
                    </a:lnTo>
                    <a:lnTo>
                      <a:pt x="3" y="45"/>
                    </a:lnTo>
                    <a:lnTo>
                      <a:pt x="39" y="3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7" name="Freeform 3544"/>
              <p:cNvSpPr/>
              <p:nvPr/>
            </p:nvSpPr>
            <p:spPr bwMode="auto">
              <a:xfrm>
                <a:off x="5917" y="3640"/>
                <a:ext cx="113" cy="108"/>
              </a:xfrm>
              <a:custGeom>
                <a:avLst/>
                <a:gdLst>
                  <a:gd name="T0" fmla="*/ 0 w 113"/>
                  <a:gd name="T1" fmla="*/ 0 h 108"/>
                  <a:gd name="T2" fmla="*/ 113 w 113"/>
                  <a:gd name="T3" fmla="*/ 108 h 108"/>
                  <a:gd name="T4" fmla="*/ 112 w 113"/>
                  <a:gd name="T5" fmla="*/ 107 h 108"/>
                  <a:gd name="T6" fmla="*/ 3 w 113"/>
                  <a:gd name="T7" fmla="*/ 3 h 108"/>
                  <a:gd name="T8" fmla="*/ 0 w 113"/>
                  <a:gd name="T9" fmla="*/ 0 h 108"/>
                  <a:gd name="T10" fmla="*/ 0 w 113"/>
                  <a:gd name="T1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08">
                    <a:moveTo>
                      <a:pt x="0" y="0"/>
                    </a:moveTo>
                    <a:lnTo>
                      <a:pt x="113" y="108"/>
                    </a:lnTo>
                    <a:lnTo>
                      <a:pt x="112" y="107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8" name="Freeform 3545"/>
              <p:cNvSpPr/>
              <p:nvPr/>
            </p:nvSpPr>
            <p:spPr bwMode="auto">
              <a:xfrm>
                <a:off x="5917" y="3640"/>
                <a:ext cx="113" cy="108"/>
              </a:xfrm>
              <a:custGeom>
                <a:avLst/>
                <a:gdLst>
                  <a:gd name="T0" fmla="*/ 0 w 113"/>
                  <a:gd name="T1" fmla="*/ 0 h 108"/>
                  <a:gd name="T2" fmla="*/ 113 w 113"/>
                  <a:gd name="T3" fmla="*/ 108 h 108"/>
                  <a:gd name="T4" fmla="*/ 112 w 113"/>
                  <a:gd name="T5" fmla="*/ 107 h 108"/>
                  <a:gd name="T6" fmla="*/ 3 w 113"/>
                  <a:gd name="T7" fmla="*/ 3 h 108"/>
                  <a:gd name="T8" fmla="*/ 0 w 113"/>
                  <a:gd name="T9" fmla="*/ 0 h 108"/>
                  <a:gd name="T10" fmla="*/ 0 w 113"/>
                  <a:gd name="T1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08">
                    <a:moveTo>
                      <a:pt x="0" y="0"/>
                    </a:moveTo>
                    <a:lnTo>
                      <a:pt x="113" y="108"/>
                    </a:lnTo>
                    <a:lnTo>
                      <a:pt x="112" y="107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9" name="Freeform 3546"/>
              <p:cNvSpPr/>
              <p:nvPr/>
            </p:nvSpPr>
            <p:spPr bwMode="auto">
              <a:xfrm>
                <a:off x="5913" y="3612"/>
                <a:ext cx="71" cy="41"/>
              </a:xfrm>
              <a:custGeom>
                <a:avLst/>
                <a:gdLst>
                  <a:gd name="T0" fmla="*/ 52 w 71"/>
                  <a:gd name="T1" fmla="*/ 0 h 41"/>
                  <a:gd name="T2" fmla="*/ 7 w 71"/>
                  <a:gd name="T3" fmla="*/ 21 h 41"/>
                  <a:gd name="T4" fmla="*/ 5 w 71"/>
                  <a:gd name="T5" fmla="*/ 22 h 41"/>
                  <a:gd name="T6" fmla="*/ 3 w 71"/>
                  <a:gd name="T7" fmla="*/ 22 h 41"/>
                  <a:gd name="T8" fmla="*/ 0 w 71"/>
                  <a:gd name="T9" fmla="*/ 26 h 41"/>
                  <a:gd name="T10" fmla="*/ 4 w 71"/>
                  <a:gd name="T11" fmla="*/ 28 h 41"/>
                  <a:gd name="T12" fmla="*/ 4 w 71"/>
                  <a:gd name="T13" fmla="*/ 28 h 41"/>
                  <a:gd name="T14" fmla="*/ 8 w 71"/>
                  <a:gd name="T15" fmla="*/ 29 h 41"/>
                  <a:gd name="T16" fmla="*/ 71 w 71"/>
                  <a:gd name="T17" fmla="*/ 41 h 41"/>
                  <a:gd name="T18" fmla="*/ 70 w 71"/>
                  <a:gd name="T19" fmla="*/ 37 h 41"/>
                  <a:gd name="T20" fmla="*/ 8 w 71"/>
                  <a:gd name="T21" fmla="*/ 26 h 41"/>
                  <a:gd name="T22" fmla="*/ 4 w 71"/>
                  <a:gd name="T23" fmla="*/ 25 h 41"/>
                  <a:gd name="T24" fmla="*/ 8 w 71"/>
                  <a:gd name="T25" fmla="*/ 23 h 41"/>
                  <a:gd name="T26" fmla="*/ 54 w 71"/>
                  <a:gd name="T27" fmla="*/ 3 h 41"/>
                  <a:gd name="T28" fmla="*/ 52 w 71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41">
                    <a:moveTo>
                      <a:pt x="52" y="0"/>
                    </a:moveTo>
                    <a:lnTo>
                      <a:pt x="7" y="21"/>
                    </a:lnTo>
                    <a:lnTo>
                      <a:pt x="5" y="22"/>
                    </a:lnTo>
                    <a:lnTo>
                      <a:pt x="3" y="22"/>
                    </a:lnTo>
                    <a:lnTo>
                      <a:pt x="0" y="26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8" y="29"/>
                    </a:lnTo>
                    <a:lnTo>
                      <a:pt x="71" y="41"/>
                    </a:lnTo>
                    <a:lnTo>
                      <a:pt x="70" y="37"/>
                    </a:lnTo>
                    <a:lnTo>
                      <a:pt x="8" y="26"/>
                    </a:lnTo>
                    <a:lnTo>
                      <a:pt x="4" y="25"/>
                    </a:lnTo>
                    <a:lnTo>
                      <a:pt x="8" y="23"/>
                    </a:lnTo>
                    <a:lnTo>
                      <a:pt x="54" y="3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0" name="Freeform 3547"/>
              <p:cNvSpPr/>
              <p:nvPr/>
            </p:nvSpPr>
            <p:spPr bwMode="auto">
              <a:xfrm>
                <a:off x="5913" y="3612"/>
                <a:ext cx="71" cy="41"/>
              </a:xfrm>
              <a:custGeom>
                <a:avLst/>
                <a:gdLst>
                  <a:gd name="T0" fmla="*/ 52 w 71"/>
                  <a:gd name="T1" fmla="*/ 0 h 41"/>
                  <a:gd name="T2" fmla="*/ 7 w 71"/>
                  <a:gd name="T3" fmla="*/ 21 h 41"/>
                  <a:gd name="T4" fmla="*/ 5 w 71"/>
                  <a:gd name="T5" fmla="*/ 22 h 41"/>
                  <a:gd name="T6" fmla="*/ 3 w 71"/>
                  <a:gd name="T7" fmla="*/ 22 h 41"/>
                  <a:gd name="T8" fmla="*/ 0 w 71"/>
                  <a:gd name="T9" fmla="*/ 26 h 41"/>
                  <a:gd name="T10" fmla="*/ 4 w 71"/>
                  <a:gd name="T11" fmla="*/ 28 h 41"/>
                  <a:gd name="T12" fmla="*/ 4 w 71"/>
                  <a:gd name="T13" fmla="*/ 28 h 41"/>
                  <a:gd name="T14" fmla="*/ 8 w 71"/>
                  <a:gd name="T15" fmla="*/ 29 h 41"/>
                  <a:gd name="T16" fmla="*/ 71 w 71"/>
                  <a:gd name="T17" fmla="*/ 41 h 41"/>
                  <a:gd name="T18" fmla="*/ 70 w 71"/>
                  <a:gd name="T19" fmla="*/ 37 h 41"/>
                  <a:gd name="T20" fmla="*/ 8 w 71"/>
                  <a:gd name="T21" fmla="*/ 26 h 41"/>
                  <a:gd name="T22" fmla="*/ 4 w 71"/>
                  <a:gd name="T23" fmla="*/ 25 h 41"/>
                  <a:gd name="T24" fmla="*/ 8 w 71"/>
                  <a:gd name="T25" fmla="*/ 23 h 41"/>
                  <a:gd name="T26" fmla="*/ 54 w 71"/>
                  <a:gd name="T27" fmla="*/ 3 h 41"/>
                  <a:gd name="T28" fmla="*/ 52 w 71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41">
                    <a:moveTo>
                      <a:pt x="52" y="0"/>
                    </a:moveTo>
                    <a:lnTo>
                      <a:pt x="7" y="21"/>
                    </a:lnTo>
                    <a:lnTo>
                      <a:pt x="5" y="22"/>
                    </a:lnTo>
                    <a:lnTo>
                      <a:pt x="3" y="22"/>
                    </a:lnTo>
                    <a:lnTo>
                      <a:pt x="0" y="26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8" y="29"/>
                    </a:lnTo>
                    <a:lnTo>
                      <a:pt x="71" y="41"/>
                    </a:lnTo>
                    <a:lnTo>
                      <a:pt x="70" y="37"/>
                    </a:lnTo>
                    <a:lnTo>
                      <a:pt x="8" y="26"/>
                    </a:lnTo>
                    <a:lnTo>
                      <a:pt x="4" y="25"/>
                    </a:lnTo>
                    <a:lnTo>
                      <a:pt x="8" y="23"/>
                    </a:lnTo>
                    <a:lnTo>
                      <a:pt x="54" y="3"/>
                    </a:lnTo>
                    <a:lnTo>
                      <a:pt x="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1" name="Freeform 3548"/>
              <p:cNvSpPr/>
              <p:nvPr/>
            </p:nvSpPr>
            <p:spPr bwMode="auto">
              <a:xfrm>
                <a:off x="5911" y="3586"/>
                <a:ext cx="124" cy="169"/>
              </a:xfrm>
              <a:custGeom>
                <a:avLst/>
                <a:gdLst>
                  <a:gd name="T0" fmla="*/ 45 w 124"/>
                  <a:gd name="T1" fmla="*/ 0 h 169"/>
                  <a:gd name="T2" fmla="*/ 44 w 124"/>
                  <a:gd name="T3" fmla="*/ 1 h 169"/>
                  <a:gd name="T4" fmla="*/ 44 w 124"/>
                  <a:gd name="T5" fmla="*/ 4 h 169"/>
                  <a:gd name="T6" fmla="*/ 54 w 124"/>
                  <a:gd name="T7" fmla="*/ 26 h 169"/>
                  <a:gd name="T8" fmla="*/ 56 w 124"/>
                  <a:gd name="T9" fmla="*/ 29 h 169"/>
                  <a:gd name="T10" fmla="*/ 72 w 124"/>
                  <a:gd name="T11" fmla="*/ 63 h 169"/>
                  <a:gd name="T12" fmla="*/ 73 w 124"/>
                  <a:gd name="T13" fmla="*/ 67 h 169"/>
                  <a:gd name="T14" fmla="*/ 119 w 124"/>
                  <a:gd name="T15" fmla="*/ 161 h 169"/>
                  <a:gd name="T16" fmla="*/ 119 w 124"/>
                  <a:gd name="T17" fmla="*/ 162 h 169"/>
                  <a:gd name="T18" fmla="*/ 6 w 124"/>
                  <a:gd name="T19" fmla="*/ 54 h 169"/>
                  <a:gd name="T20" fmla="*/ 2 w 124"/>
                  <a:gd name="T21" fmla="*/ 52 h 169"/>
                  <a:gd name="T22" fmla="*/ 5 w 124"/>
                  <a:gd name="T23" fmla="*/ 48 h 169"/>
                  <a:gd name="T24" fmla="*/ 8 w 124"/>
                  <a:gd name="T25" fmla="*/ 44 h 169"/>
                  <a:gd name="T26" fmla="*/ 0 w 124"/>
                  <a:gd name="T27" fmla="*/ 52 h 169"/>
                  <a:gd name="T28" fmla="*/ 124 w 124"/>
                  <a:gd name="T29" fmla="*/ 169 h 169"/>
                  <a:gd name="T30" fmla="*/ 45 w 124"/>
                  <a:gd name="T3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4" h="169">
                    <a:moveTo>
                      <a:pt x="45" y="0"/>
                    </a:moveTo>
                    <a:lnTo>
                      <a:pt x="44" y="1"/>
                    </a:lnTo>
                    <a:lnTo>
                      <a:pt x="44" y="4"/>
                    </a:lnTo>
                    <a:lnTo>
                      <a:pt x="54" y="26"/>
                    </a:lnTo>
                    <a:lnTo>
                      <a:pt x="56" y="29"/>
                    </a:lnTo>
                    <a:lnTo>
                      <a:pt x="72" y="63"/>
                    </a:lnTo>
                    <a:lnTo>
                      <a:pt x="73" y="67"/>
                    </a:lnTo>
                    <a:lnTo>
                      <a:pt x="119" y="161"/>
                    </a:lnTo>
                    <a:lnTo>
                      <a:pt x="119" y="162"/>
                    </a:lnTo>
                    <a:lnTo>
                      <a:pt x="6" y="54"/>
                    </a:lnTo>
                    <a:lnTo>
                      <a:pt x="2" y="52"/>
                    </a:lnTo>
                    <a:lnTo>
                      <a:pt x="5" y="48"/>
                    </a:lnTo>
                    <a:lnTo>
                      <a:pt x="8" y="44"/>
                    </a:lnTo>
                    <a:lnTo>
                      <a:pt x="0" y="52"/>
                    </a:lnTo>
                    <a:lnTo>
                      <a:pt x="124" y="16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2" name="Freeform 3549"/>
              <p:cNvSpPr/>
              <p:nvPr/>
            </p:nvSpPr>
            <p:spPr bwMode="auto">
              <a:xfrm>
                <a:off x="5911" y="3586"/>
                <a:ext cx="124" cy="169"/>
              </a:xfrm>
              <a:custGeom>
                <a:avLst/>
                <a:gdLst>
                  <a:gd name="T0" fmla="*/ 45 w 124"/>
                  <a:gd name="T1" fmla="*/ 0 h 169"/>
                  <a:gd name="T2" fmla="*/ 44 w 124"/>
                  <a:gd name="T3" fmla="*/ 1 h 169"/>
                  <a:gd name="T4" fmla="*/ 44 w 124"/>
                  <a:gd name="T5" fmla="*/ 4 h 169"/>
                  <a:gd name="T6" fmla="*/ 54 w 124"/>
                  <a:gd name="T7" fmla="*/ 26 h 169"/>
                  <a:gd name="T8" fmla="*/ 56 w 124"/>
                  <a:gd name="T9" fmla="*/ 29 h 169"/>
                  <a:gd name="T10" fmla="*/ 72 w 124"/>
                  <a:gd name="T11" fmla="*/ 63 h 169"/>
                  <a:gd name="T12" fmla="*/ 73 w 124"/>
                  <a:gd name="T13" fmla="*/ 67 h 169"/>
                  <a:gd name="T14" fmla="*/ 119 w 124"/>
                  <a:gd name="T15" fmla="*/ 161 h 169"/>
                  <a:gd name="T16" fmla="*/ 119 w 124"/>
                  <a:gd name="T17" fmla="*/ 162 h 169"/>
                  <a:gd name="T18" fmla="*/ 6 w 124"/>
                  <a:gd name="T19" fmla="*/ 54 h 169"/>
                  <a:gd name="T20" fmla="*/ 2 w 124"/>
                  <a:gd name="T21" fmla="*/ 52 h 169"/>
                  <a:gd name="T22" fmla="*/ 5 w 124"/>
                  <a:gd name="T23" fmla="*/ 48 h 169"/>
                  <a:gd name="T24" fmla="*/ 8 w 124"/>
                  <a:gd name="T25" fmla="*/ 44 h 169"/>
                  <a:gd name="T26" fmla="*/ 0 w 124"/>
                  <a:gd name="T27" fmla="*/ 52 h 169"/>
                  <a:gd name="T28" fmla="*/ 124 w 124"/>
                  <a:gd name="T29" fmla="*/ 169 h 169"/>
                  <a:gd name="T30" fmla="*/ 45 w 124"/>
                  <a:gd name="T3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4" h="169">
                    <a:moveTo>
                      <a:pt x="45" y="0"/>
                    </a:moveTo>
                    <a:lnTo>
                      <a:pt x="44" y="1"/>
                    </a:lnTo>
                    <a:lnTo>
                      <a:pt x="44" y="4"/>
                    </a:lnTo>
                    <a:lnTo>
                      <a:pt x="54" y="26"/>
                    </a:lnTo>
                    <a:lnTo>
                      <a:pt x="56" y="29"/>
                    </a:lnTo>
                    <a:lnTo>
                      <a:pt x="72" y="63"/>
                    </a:lnTo>
                    <a:lnTo>
                      <a:pt x="73" y="67"/>
                    </a:lnTo>
                    <a:lnTo>
                      <a:pt x="119" y="161"/>
                    </a:lnTo>
                    <a:lnTo>
                      <a:pt x="119" y="162"/>
                    </a:lnTo>
                    <a:lnTo>
                      <a:pt x="6" y="54"/>
                    </a:lnTo>
                    <a:lnTo>
                      <a:pt x="2" y="52"/>
                    </a:lnTo>
                    <a:lnTo>
                      <a:pt x="5" y="48"/>
                    </a:lnTo>
                    <a:lnTo>
                      <a:pt x="8" y="44"/>
                    </a:lnTo>
                    <a:lnTo>
                      <a:pt x="0" y="52"/>
                    </a:lnTo>
                    <a:lnTo>
                      <a:pt x="124" y="169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3" name="Freeform 3550"/>
              <p:cNvSpPr/>
              <p:nvPr/>
            </p:nvSpPr>
            <p:spPr bwMode="auto">
              <a:xfrm>
                <a:off x="5924" y="3582"/>
                <a:ext cx="30" cy="38"/>
              </a:xfrm>
              <a:custGeom>
                <a:avLst/>
                <a:gdLst>
                  <a:gd name="T0" fmla="*/ 23 w 28"/>
                  <a:gd name="T1" fmla="*/ 0 h 36"/>
                  <a:gd name="T2" fmla="*/ 0 w 28"/>
                  <a:gd name="T3" fmla="*/ 36 h 36"/>
                  <a:gd name="T4" fmla="*/ 28 w 28"/>
                  <a:gd name="T5" fmla="*/ 4 h 36"/>
                  <a:gd name="T6" fmla="*/ 26 w 28"/>
                  <a:gd name="T7" fmla="*/ 0 h 36"/>
                  <a:gd name="T8" fmla="*/ 25 w 28"/>
                  <a:gd name="T9" fmla="*/ 0 h 36"/>
                  <a:gd name="T10" fmla="*/ 23 w 28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6">
                    <a:moveTo>
                      <a:pt x="23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4" y="0"/>
                      <a:pt x="23" y="0"/>
                      <a:pt x="23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4" name="Freeform 3551"/>
              <p:cNvSpPr/>
              <p:nvPr/>
            </p:nvSpPr>
            <p:spPr bwMode="auto">
              <a:xfrm>
                <a:off x="5948" y="3579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3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5" name="Freeform 3552"/>
              <p:cNvSpPr/>
              <p:nvPr/>
            </p:nvSpPr>
            <p:spPr bwMode="auto">
              <a:xfrm>
                <a:off x="5919" y="3586"/>
                <a:ext cx="36" cy="44"/>
              </a:xfrm>
              <a:custGeom>
                <a:avLst/>
                <a:gdLst>
                  <a:gd name="T0" fmla="*/ 35 w 36"/>
                  <a:gd name="T1" fmla="*/ 0 h 44"/>
                  <a:gd name="T2" fmla="*/ 5 w 36"/>
                  <a:gd name="T3" fmla="*/ 34 h 44"/>
                  <a:gd name="T4" fmla="*/ 0 w 36"/>
                  <a:gd name="T5" fmla="*/ 44 h 44"/>
                  <a:gd name="T6" fmla="*/ 36 w 36"/>
                  <a:gd name="T7" fmla="*/ 1 h 44"/>
                  <a:gd name="T8" fmla="*/ 35 w 36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4">
                    <a:moveTo>
                      <a:pt x="35" y="0"/>
                    </a:moveTo>
                    <a:lnTo>
                      <a:pt x="5" y="34"/>
                    </a:lnTo>
                    <a:lnTo>
                      <a:pt x="0" y="44"/>
                    </a:lnTo>
                    <a:lnTo>
                      <a:pt x="36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6" name="Freeform 3553"/>
              <p:cNvSpPr/>
              <p:nvPr/>
            </p:nvSpPr>
            <p:spPr bwMode="auto">
              <a:xfrm>
                <a:off x="5919" y="3586"/>
                <a:ext cx="36" cy="44"/>
              </a:xfrm>
              <a:custGeom>
                <a:avLst/>
                <a:gdLst>
                  <a:gd name="T0" fmla="*/ 35 w 36"/>
                  <a:gd name="T1" fmla="*/ 0 h 44"/>
                  <a:gd name="T2" fmla="*/ 5 w 36"/>
                  <a:gd name="T3" fmla="*/ 34 h 44"/>
                  <a:gd name="T4" fmla="*/ 0 w 36"/>
                  <a:gd name="T5" fmla="*/ 44 h 44"/>
                  <a:gd name="T6" fmla="*/ 36 w 36"/>
                  <a:gd name="T7" fmla="*/ 1 h 44"/>
                  <a:gd name="T8" fmla="*/ 35 w 36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4">
                    <a:moveTo>
                      <a:pt x="35" y="0"/>
                    </a:moveTo>
                    <a:lnTo>
                      <a:pt x="5" y="34"/>
                    </a:lnTo>
                    <a:lnTo>
                      <a:pt x="0" y="44"/>
                    </a:lnTo>
                    <a:lnTo>
                      <a:pt x="36" y="1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7" name="Freeform 3554"/>
              <p:cNvSpPr/>
              <p:nvPr/>
            </p:nvSpPr>
            <p:spPr bwMode="auto">
              <a:xfrm>
                <a:off x="5911" y="3576"/>
                <a:ext cx="45" cy="62"/>
              </a:xfrm>
              <a:custGeom>
                <a:avLst/>
                <a:gdLst>
                  <a:gd name="T0" fmla="*/ 39 w 45"/>
                  <a:gd name="T1" fmla="*/ 0 h 62"/>
                  <a:gd name="T2" fmla="*/ 39 w 45"/>
                  <a:gd name="T3" fmla="*/ 0 h 62"/>
                  <a:gd name="T4" fmla="*/ 0 w 45"/>
                  <a:gd name="T5" fmla="*/ 62 h 62"/>
                  <a:gd name="T6" fmla="*/ 8 w 45"/>
                  <a:gd name="T7" fmla="*/ 54 h 62"/>
                  <a:gd name="T8" fmla="*/ 13 w 45"/>
                  <a:gd name="T9" fmla="*/ 44 h 62"/>
                  <a:gd name="T10" fmla="*/ 37 w 45"/>
                  <a:gd name="T11" fmla="*/ 6 h 62"/>
                  <a:gd name="T12" fmla="*/ 39 w 45"/>
                  <a:gd name="T13" fmla="*/ 3 h 62"/>
                  <a:gd name="T14" fmla="*/ 40 w 45"/>
                  <a:gd name="T15" fmla="*/ 6 h 62"/>
                  <a:gd name="T16" fmla="*/ 43 w 45"/>
                  <a:gd name="T17" fmla="*/ 10 h 62"/>
                  <a:gd name="T18" fmla="*/ 44 w 45"/>
                  <a:gd name="T19" fmla="*/ 11 h 62"/>
                  <a:gd name="T20" fmla="*/ 45 w 45"/>
                  <a:gd name="T21" fmla="*/ 10 h 62"/>
                  <a:gd name="T22" fmla="*/ 39 w 45"/>
                  <a:gd name="T2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" h="62">
                    <a:moveTo>
                      <a:pt x="39" y="0"/>
                    </a:moveTo>
                    <a:lnTo>
                      <a:pt x="39" y="0"/>
                    </a:lnTo>
                    <a:lnTo>
                      <a:pt x="0" y="62"/>
                    </a:lnTo>
                    <a:lnTo>
                      <a:pt x="8" y="54"/>
                    </a:lnTo>
                    <a:lnTo>
                      <a:pt x="13" y="44"/>
                    </a:lnTo>
                    <a:lnTo>
                      <a:pt x="37" y="6"/>
                    </a:lnTo>
                    <a:lnTo>
                      <a:pt x="39" y="3"/>
                    </a:lnTo>
                    <a:lnTo>
                      <a:pt x="40" y="6"/>
                    </a:lnTo>
                    <a:lnTo>
                      <a:pt x="43" y="10"/>
                    </a:lnTo>
                    <a:lnTo>
                      <a:pt x="44" y="11"/>
                    </a:lnTo>
                    <a:lnTo>
                      <a:pt x="45" y="1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8" name="Freeform 3555"/>
              <p:cNvSpPr/>
              <p:nvPr/>
            </p:nvSpPr>
            <p:spPr bwMode="auto">
              <a:xfrm>
                <a:off x="5911" y="3576"/>
                <a:ext cx="45" cy="62"/>
              </a:xfrm>
              <a:custGeom>
                <a:avLst/>
                <a:gdLst>
                  <a:gd name="T0" fmla="*/ 39 w 45"/>
                  <a:gd name="T1" fmla="*/ 0 h 62"/>
                  <a:gd name="T2" fmla="*/ 39 w 45"/>
                  <a:gd name="T3" fmla="*/ 0 h 62"/>
                  <a:gd name="T4" fmla="*/ 0 w 45"/>
                  <a:gd name="T5" fmla="*/ 62 h 62"/>
                  <a:gd name="T6" fmla="*/ 8 w 45"/>
                  <a:gd name="T7" fmla="*/ 54 h 62"/>
                  <a:gd name="T8" fmla="*/ 13 w 45"/>
                  <a:gd name="T9" fmla="*/ 44 h 62"/>
                  <a:gd name="T10" fmla="*/ 37 w 45"/>
                  <a:gd name="T11" fmla="*/ 6 h 62"/>
                  <a:gd name="T12" fmla="*/ 39 w 45"/>
                  <a:gd name="T13" fmla="*/ 3 h 62"/>
                  <a:gd name="T14" fmla="*/ 40 w 45"/>
                  <a:gd name="T15" fmla="*/ 6 h 62"/>
                  <a:gd name="T16" fmla="*/ 43 w 45"/>
                  <a:gd name="T17" fmla="*/ 10 h 62"/>
                  <a:gd name="T18" fmla="*/ 44 w 45"/>
                  <a:gd name="T19" fmla="*/ 11 h 62"/>
                  <a:gd name="T20" fmla="*/ 45 w 45"/>
                  <a:gd name="T21" fmla="*/ 10 h 62"/>
                  <a:gd name="T22" fmla="*/ 39 w 45"/>
                  <a:gd name="T2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" h="62">
                    <a:moveTo>
                      <a:pt x="39" y="0"/>
                    </a:moveTo>
                    <a:lnTo>
                      <a:pt x="39" y="0"/>
                    </a:lnTo>
                    <a:lnTo>
                      <a:pt x="0" y="62"/>
                    </a:lnTo>
                    <a:lnTo>
                      <a:pt x="8" y="54"/>
                    </a:lnTo>
                    <a:lnTo>
                      <a:pt x="13" y="44"/>
                    </a:lnTo>
                    <a:lnTo>
                      <a:pt x="37" y="6"/>
                    </a:lnTo>
                    <a:lnTo>
                      <a:pt x="39" y="3"/>
                    </a:lnTo>
                    <a:lnTo>
                      <a:pt x="40" y="6"/>
                    </a:lnTo>
                    <a:lnTo>
                      <a:pt x="43" y="10"/>
                    </a:lnTo>
                    <a:lnTo>
                      <a:pt x="44" y="11"/>
                    </a:lnTo>
                    <a:lnTo>
                      <a:pt x="45" y="10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9" name="Freeform 3556"/>
              <p:cNvSpPr/>
              <p:nvPr/>
            </p:nvSpPr>
            <p:spPr bwMode="auto">
              <a:xfrm>
                <a:off x="6030" y="3473"/>
                <a:ext cx="27" cy="18"/>
              </a:xfrm>
              <a:custGeom>
                <a:avLst/>
                <a:gdLst>
                  <a:gd name="T0" fmla="*/ 2 w 27"/>
                  <a:gd name="T1" fmla="*/ 0 h 18"/>
                  <a:gd name="T2" fmla="*/ 0 w 27"/>
                  <a:gd name="T3" fmla="*/ 7 h 18"/>
                  <a:gd name="T4" fmla="*/ 12 w 27"/>
                  <a:gd name="T5" fmla="*/ 18 h 18"/>
                  <a:gd name="T6" fmla="*/ 27 w 27"/>
                  <a:gd name="T7" fmla="*/ 6 h 18"/>
                  <a:gd name="T8" fmla="*/ 2 w 27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8">
                    <a:moveTo>
                      <a:pt x="2" y="0"/>
                    </a:moveTo>
                    <a:lnTo>
                      <a:pt x="0" y="7"/>
                    </a:lnTo>
                    <a:lnTo>
                      <a:pt x="12" y="18"/>
                    </a:lnTo>
                    <a:lnTo>
                      <a:pt x="27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0" name="Freeform 3557"/>
              <p:cNvSpPr/>
              <p:nvPr/>
            </p:nvSpPr>
            <p:spPr bwMode="auto">
              <a:xfrm>
                <a:off x="6030" y="3473"/>
                <a:ext cx="27" cy="18"/>
              </a:xfrm>
              <a:custGeom>
                <a:avLst/>
                <a:gdLst>
                  <a:gd name="T0" fmla="*/ 2 w 27"/>
                  <a:gd name="T1" fmla="*/ 0 h 18"/>
                  <a:gd name="T2" fmla="*/ 0 w 27"/>
                  <a:gd name="T3" fmla="*/ 7 h 18"/>
                  <a:gd name="T4" fmla="*/ 12 w 27"/>
                  <a:gd name="T5" fmla="*/ 18 h 18"/>
                  <a:gd name="T6" fmla="*/ 27 w 27"/>
                  <a:gd name="T7" fmla="*/ 6 h 18"/>
                  <a:gd name="T8" fmla="*/ 2 w 27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8">
                    <a:moveTo>
                      <a:pt x="2" y="0"/>
                    </a:moveTo>
                    <a:lnTo>
                      <a:pt x="0" y="7"/>
                    </a:lnTo>
                    <a:lnTo>
                      <a:pt x="12" y="18"/>
                    </a:lnTo>
                    <a:lnTo>
                      <a:pt x="27" y="6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1" name="Freeform 3558"/>
              <p:cNvSpPr/>
              <p:nvPr/>
            </p:nvSpPr>
            <p:spPr bwMode="auto">
              <a:xfrm>
                <a:off x="6028" y="3473"/>
                <a:ext cx="4" cy="7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6 h 7"/>
                  <a:gd name="T4" fmla="*/ 2 w 4"/>
                  <a:gd name="T5" fmla="*/ 7 h 7"/>
                  <a:gd name="T6" fmla="*/ 4 w 4"/>
                  <a:gd name="T7" fmla="*/ 0 h 7"/>
                  <a:gd name="T8" fmla="*/ 3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lnTo>
                      <a:pt x="0" y="6"/>
                    </a:lnTo>
                    <a:lnTo>
                      <a:pt x="2" y="7"/>
                    </a:lnTo>
                    <a:lnTo>
                      <a:pt x="4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2" name="Freeform 3559"/>
              <p:cNvSpPr/>
              <p:nvPr/>
            </p:nvSpPr>
            <p:spPr bwMode="auto">
              <a:xfrm>
                <a:off x="6028" y="3473"/>
                <a:ext cx="4" cy="7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6 h 7"/>
                  <a:gd name="T4" fmla="*/ 2 w 4"/>
                  <a:gd name="T5" fmla="*/ 7 h 7"/>
                  <a:gd name="T6" fmla="*/ 4 w 4"/>
                  <a:gd name="T7" fmla="*/ 0 h 7"/>
                  <a:gd name="T8" fmla="*/ 3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lnTo>
                      <a:pt x="0" y="6"/>
                    </a:lnTo>
                    <a:lnTo>
                      <a:pt x="2" y="7"/>
                    </a:lnTo>
                    <a:lnTo>
                      <a:pt x="4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3" name="Freeform 3560"/>
              <p:cNvSpPr/>
              <p:nvPr/>
            </p:nvSpPr>
            <p:spPr bwMode="auto">
              <a:xfrm>
                <a:off x="6042" y="3479"/>
                <a:ext cx="17" cy="13"/>
              </a:xfrm>
              <a:custGeom>
                <a:avLst/>
                <a:gdLst>
                  <a:gd name="T0" fmla="*/ 15 w 17"/>
                  <a:gd name="T1" fmla="*/ 0 h 13"/>
                  <a:gd name="T2" fmla="*/ 0 w 17"/>
                  <a:gd name="T3" fmla="*/ 12 h 13"/>
                  <a:gd name="T4" fmla="*/ 1 w 17"/>
                  <a:gd name="T5" fmla="*/ 13 h 13"/>
                  <a:gd name="T6" fmla="*/ 17 w 17"/>
                  <a:gd name="T7" fmla="*/ 0 h 13"/>
                  <a:gd name="T8" fmla="*/ 15 w 1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3">
                    <a:moveTo>
                      <a:pt x="15" y="0"/>
                    </a:moveTo>
                    <a:lnTo>
                      <a:pt x="0" y="12"/>
                    </a:lnTo>
                    <a:lnTo>
                      <a:pt x="1" y="13"/>
                    </a:lnTo>
                    <a:lnTo>
                      <a:pt x="17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4" name="Freeform 3561"/>
              <p:cNvSpPr/>
              <p:nvPr/>
            </p:nvSpPr>
            <p:spPr bwMode="auto">
              <a:xfrm>
                <a:off x="6042" y="3479"/>
                <a:ext cx="17" cy="13"/>
              </a:xfrm>
              <a:custGeom>
                <a:avLst/>
                <a:gdLst>
                  <a:gd name="T0" fmla="*/ 15 w 17"/>
                  <a:gd name="T1" fmla="*/ 0 h 13"/>
                  <a:gd name="T2" fmla="*/ 0 w 17"/>
                  <a:gd name="T3" fmla="*/ 12 h 13"/>
                  <a:gd name="T4" fmla="*/ 1 w 17"/>
                  <a:gd name="T5" fmla="*/ 13 h 13"/>
                  <a:gd name="T6" fmla="*/ 17 w 17"/>
                  <a:gd name="T7" fmla="*/ 0 h 13"/>
                  <a:gd name="T8" fmla="*/ 15 w 1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3">
                    <a:moveTo>
                      <a:pt x="15" y="0"/>
                    </a:moveTo>
                    <a:lnTo>
                      <a:pt x="0" y="12"/>
                    </a:lnTo>
                    <a:lnTo>
                      <a:pt x="1" y="13"/>
                    </a:lnTo>
                    <a:lnTo>
                      <a:pt x="17" y="0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5" name="Freeform 3562"/>
              <p:cNvSpPr>
                <a:spLocks noEditPoints="1"/>
              </p:cNvSpPr>
              <p:nvPr/>
            </p:nvSpPr>
            <p:spPr bwMode="auto">
              <a:xfrm>
                <a:off x="6028" y="3471"/>
                <a:ext cx="32" cy="22"/>
              </a:xfrm>
              <a:custGeom>
                <a:avLst/>
                <a:gdLst>
                  <a:gd name="T0" fmla="*/ 0 w 32"/>
                  <a:gd name="T1" fmla="*/ 8 h 22"/>
                  <a:gd name="T2" fmla="*/ 0 w 32"/>
                  <a:gd name="T3" fmla="*/ 10 h 22"/>
                  <a:gd name="T4" fmla="*/ 14 w 32"/>
                  <a:gd name="T5" fmla="*/ 22 h 22"/>
                  <a:gd name="T6" fmla="*/ 15 w 32"/>
                  <a:gd name="T7" fmla="*/ 21 h 22"/>
                  <a:gd name="T8" fmla="*/ 14 w 32"/>
                  <a:gd name="T9" fmla="*/ 20 h 22"/>
                  <a:gd name="T10" fmla="*/ 2 w 32"/>
                  <a:gd name="T11" fmla="*/ 9 h 22"/>
                  <a:gd name="T12" fmla="*/ 0 w 32"/>
                  <a:gd name="T13" fmla="*/ 8 h 22"/>
                  <a:gd name="T14" fmla="*/ 3 w 32"/>
                  <a:gd name="T15" fmla="*/ 0 h 22"/>
                  <a:gd name="T16" fmla="*/ 3 w 32"/>
                  <a:gd name="T17" fmla="*/ 2 h 22"/>
                  <a:gd name="T18" fmla="*/ 4 w 32"/>
                  <a:gd name="T19" fmla="*/ 2 h 22"/>
                  <a:gd name="T20" fmla="*/ 29 w 32"/>
                  <a:gd name="T21" fmla="*/ 8 h 22"/>
                  <a:gd name="T22" fmla="*/ 31 w 32"/>
                  <a:gd name="T23" fmla="*/ 8 h 22"/>
                  <a:gd name="T24" fmla="*/ 32 w 32"/>
                  <a:gd name="T25" fmla="*/ 7 h 22"/>
                  <a:gd name="T26" fmla="*/ 3 w 3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22">
                    <a:moveTo>
                      <a:pt x="0" y="8"/>
                    </a:moveTo>
                    <a:lnTo>
                      <a:pt x="0" y="10"/>
                    </a:lnTo>
                    <a:lnTo>
                      <a:pt x="14" y="22"/>
                    </a:lnTo>
                    <a:lnTo>
                      <a:pt x="15" y="21"/>
                    </a:lnTo>
                    <a:lnTo>
                      <a:pt x="14" y="20"/>
                    </a:lnTo>
                    <a:lnTo>
                      <a:pt x="2" y="9"/>
                    </a:lnTo>
                    <a:lnTo>
                      <a:pt x="0" y="8"/>
                    </a:lnTo>
                    <a:close/>
                    <a:moveTo>
                      <a:pt x="3" y="0"/>
                    </a:moveTo>
                    <a:lnTo>
                      <a:pt x="3" y="2"/>
                    </a:lnTo>
                    <a:lnTo>
                      <a:pt x="4" y="2"/>
                    </a:lnTo>
                    <a:lnTo>
                      <a:pt x="29" y="8"/>
                    </a:lnTo>
                    <a:lnTo>
                      <a:pt x="31" y="8"/>
                    </a:lnTo>
                    <a:lnTo>
                      <a:pt x="32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6" name="Freeform 3563"/>
              <p:cNvSpPr>
                <a:spLocks noEditPoints="1"/>
              </p:cNvSpPr>
              <p:nvPr/>
            </p:nvSpPr>
            <p:spPr bwMode="auto">
              <a:xfrm>
                <a:off x="6028" y="3471"/>
                <a:ext cx="32" cy="22"/>
              </a:xfrm>
              <a:custGeom>
                <a:avLst/>
                <a:gdLst>
                  <a:gd name="T0" fmla="*/ 0 w 32"/>
                  <a:gd name="T1" fmla="*/ 8 h 22"/>
                  <a:gd name="T2" fmla="*/ 0 w 32"/>
                  <a:gd name="T3" fmla="*/ 10 h 22"/>
                  <a:gd name="T4" fmla="*/ 14 w 32"/>
                  <a:gd name="T5" fmla="*/ 22 h 22"/>
                  <a:gd name="T6" fmla="*/ 15 w 32"/>
                  <a:gd name="T7" fmla="*/ 21 h 22"/>
                  <a:gd name="T8" fmla="*/ 14 w 32"/>
                  <a:gd name="T9" fmla="*/ 20 h 22"/>
                  <a:gd name="T10" fmla="*/ 2 w 32"/>
                  <a:gd name="T11" fmla="*/ 9 h 22"/>
                  <a:gd name="T12" fmla="*/ 0 w 32"/>
                  <a:gd name="T13" fmla="*/ 8 h 22"/>
                  <a:gd name="T14" fmla="*/ 3 w 32"/>
                  <a:gd name="T15" fmla="*/ 0 h 22"/>
                  <a:gd name="T16" fmla="*/ 3 w 32"/>
                  <a:gd name="T17" fmla="*/ 2 h 22"/>
                  <a:gd name="T18" fmla="*/ 4 w 32"/>
                  <a:gd name="T19" fmla="*/ 2 h 22"/>
                  <a:gd name="T20" fmla="*/ 29 w 32"/>
                  <a:gd name="T21" fmla="*/ 8 h 22"/>
                  <a:gd name="T22" fmla="*/ 31 w 32"/>
                  <a:gd name="T23" fmla="*/ 8 h 22"/>
                  <a:gd name="T24" fmla="*/ 32 w 32"/>
                  <a:gd name="T25" fmla="*/ 7 h 22"/>
                  <a:gd name="T26" fmla="*/ 3 w 3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22">
                    <a:moveTo>
                      <a:pt x="0" y="8"/>
                    </a:moveTo>
                    <a:lnTo>
                      <a:pt x="0" y="10"/>
                    </a:lnTo>
                    <a:lnTo>
                      <a:pt x="14" y="22"/>
                    </a:lnTo>
                    <a:lnTo>
                      <a:pt x="15" y="21"/>
                    </a:lnTo>
                    <a:lnTo>
                      <a:pt x="14" y="20"/>
                    </a:lnTo>
                    <a:lnTo>
                      <a:pt x="2" y="9"/>
                    </a:lnTo>
                    <a:lnTo>
                      <a:pt x="0" y="8"/>
                    </a:lnTo>
                    <a:moveTo>
                      <a:pt x="3" y="0"/>
                    </a:moveTo>
                    <a:lnTo>
                      <a:pt x="3" y="2"/>
                    </a:lnTo>
                    <a:lnTo>
                      <a:pt x="4" y="2"/>
                    </a:lnTo>
                    <a:lnTo>
                      <a:pt x="29" y="8"/>
                    </a:lnTo>
                    <a:lnTo>
                      <a:pt x="31" y="8"/>
                    </a:lnTo>
                    <a:lnTo>
                      <a:pt x="32" y="7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7" name="Freeform 3564"/>
              <p:cNvSpPr/>
              <p:nvPr/>
            </p:nvSpPr>
            <p:spPr bwMode="auto">
              <a:xfrm>
                <a:off x="6118" y="3490"/>
                <a:ext cx="52" cy="16"/>
              </a:xfrm>
              <a:custGeom>
                <a:avLst/>
                <a:gdLst>
                  <a:gd name="T0" fmla="*/ 3 w 52"/>
                  <a:gd name="T1" fmla="*/ 0 h 16"/>
                  <a:gd name="T2" fmla="*/ 0 w 52"/>
                  <a:gd name="T3" fmla="*/ 16 h 16"/>
                  <a:gd name="T4" fmla="*/ 52 w 52"/>
                  <a:gd name="T5" fmla="*/ 10 h 16"/>
                  <a:gd name="T6" fmla="*/ 3 w 5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6">
                    <a:moveTo>
                      <a:pt x="3" y="0"/>
                    </a:moveTo>
                    <a:lnTo>
                      <a:pt x="0" y="16"/>
                    </a:lnTo>
                    <a:lnTo>
                      <a:pt x="52" y="1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8" name="Freeform 3565"/>
              <p:cNvSpPr/>
              <p:nvPr/>
            </p:nvSpPr>
            <p:spPr bwMode="auto">
              <a:xfrm>
                <a:off x="6118" y="3490"/>
                <a:ext cx="52" cy="16"/>
              </a:xfrm>
              <a:custGeom>
                <a:avLst/>
                <a:gdLst>
                  <a:gd name="T0" fmla="*/ 3 w 52"/>
                  <a:gd name="T1" fmla="*/ 0 h 16"/>
                  <a:gd name="T2" fmla="*/ 0 w 52"/>
                  <a:gd name="T3" fmla="*/ 16 h 16"/>
                  <a:gd name="T4" fmla="*/ 52 w 52"/>
                  <a:gd name="T5" fmla="*/ 10 h 16"/>
                  <a:gd name="T6" fmla="*/ 3 w 5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6">
                    <a:moveTo>
                      <a:pt x="3" y="0"/>
                    </a:moveTo>
                    <a:lnTo>
                      <a:pt x="0" y="16"/>
                    </a:lnTo>
                    <a:lnTo>
                      <a:pt x="52" y="1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9" name="Freeform 3566"/>
              <p:cNvSpPr/>
              <p:nvPr/>
            </p:nvSpPr>
            <p:spPr bwMode="auto">
              <a:xfrm>
                <a:off x="6116" y="3490"/>
                <a:ext cx="5" cy="16"/>
              </a:xfrm>
              <a:custGeom>
                <a:avLst/>
                <a:gdLst>
                  <a:gd name="T0" fmla="*/ 2 w 5"/>
                  <a:gd name="T1" fmla="*/ 0 h 16"/>
                  <a:gd name="T2" fmla="*/ 0 w 5"/>
                  <a:gd name="T3" fmla="*/ 16 h 16"/>
                  <a:gd name="T4" fmla="*/ 2 w 5"/>
                  <a:gd name="T5" fmla="*/ 16 h 16"/>
                  <a:gd name="T6" fmla="*/ 5 w 5"/>
                  <a:gd name="T7" fmla="*/ 0 h 16"/>
                  <a:gd name="T8" fmla="*/ 2 w 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6">
                    <a:moveTo>
                      <a:pt x="2" y="0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0" name="Freeform 3567"/>
              <p:cNvSpPr/>
              <p:nvPr/>
            </p:nvSpPr>
            <p:spPr bwMode="auto">
              <a:xfrm>
                <a:off x="6116" y="3490"/>
                <a:ext cx="5" cy="16"/>
              </a:xfrm>
              <a:custGeom>
                <a:avLst/>
                <a:gdLst>
                  <a:gd name="T0" fmla="*/ 2 w 5"/>
                  <a:gd name="T1" fmla="*/ 0 h 16"/>
                  <a:gd name="T2" fmla="*/ 0 w 5"/>
                  <a:gd name="T3" fmla="*/ 16 h 16"/>
                  <a:gd name="T4" fmla="*/ 2 w 5"/>
                  <a:gd name="T5" fmla="*/ 16 h 16"/>
                  <a:gd name="T6" fmla="*/ 5 w 5"/>
                  <a:gd name="T7" fmla="*/ 0 h 16"/>
                  <a:gd name="T8" fmla="*/ 2 w 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6">
                    <a:moveTo>
                      <a:pt x="2" y="0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1" name="Freeform 3568"/>
              <p:cNvSpPr/>
              <p:nvPr/>
            </p:nvSpPr>
            <p:spPr bwMode="auto">
              <a:xfrm>
                <a:off x="6116" y="3500"/>
                <a:ext cx="60" cy="7"/>
              </a:xfrm>
              <a:custGeom>
                <a:avLst/>
                <a:gdLst>
                  <a:gd name="T0" fmla="*/ 54 w 60"/>
                  <a:gd name="T1" fmla="*/ 0 h 7"/>
                  <a:gd name="T2" fmla="*/ 2 w 60"/>
                  <a:gd name="T3" fmla="*/ 6 h 7"/>
                  <a:gd name="T4" fmla="*/ 0 w 60"/>
                  <a:gd name="T5" fmla="*/ 6 h 7"/>
                  <a:gd name="T6" fmla="*/ 0 w 60"/>
                  <a:gd name="T7" fmla="*/ 7 h 7"/>
                  <a:gd name="T8" fmla="*/ 60 w 60"/>
                  <a:gd name="T9" fmla="*/ 1 h 7"/>
                  <a:gd name="T10" fmla="*/ 54 w 6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7">
                    <a:moveTo>
                      <a:pt x="54" y="0"/>
                    </a:moveTo>
                    <a:lnTo>
                      <a:pt x="2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60" y="1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2" name="Freeform 3569"/>
              <p:cNvSpPr/>
              <p:nvPr/>
            </p:nvSpPr>
            <p:spPr bwMode="auto">
              <a:xfrm>
                <a:off x="6116" y="3500"/>
                <a:ext cx="60" cy="7"/>
              </a:xfrm>
              <a:custGeom>
                <a:avLst/>
                <a:gdLst>
                  <a:gd name="T0" fmla="*/ 54 w 60"/>
                  <a:gd name="T1" fmla="*/ 0 h 7"/>
                  <a:gd name="T2" fmla="*/ 2 w 60"/>
                  <a:gd name="T3" fmla="*/ 6 h 7"/>
                  <a:gd name="T4" fmla="*/ 0 w 60"/>
                  <a:gd name="T5" fmla="*/ 6 h 7"/>
                  <a:gd name="T6" fmla="*/ 0 w 60"/>
                  <a:gd name="T7" fmla="*/ 7 h 7"/>
                  <a:gd name="T8" fmla="*/ 60 w 60"/>
                  <a:gd name="T9" fmla="*/ 1 h 7"/>
                  <a:gd name="T10" fmla="*/ 54 w 6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7">
                    <a:moveTo>
                      <a:pt x="54" y="0"/>
                    </a:moveTo>
                    <a:lnTo>
                      <a:pt x="2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60" y="1"/>
                    </a:lnTo>
                    <a:lnTo>
                      <a:pt x="5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3" name="Freeform 3570"/>
              <p:cNvSpPr/>
              <p:nvPr/>
            </p:nvSpPr>
            <p:spPr bwMode="auto">
              <a:xfrm>
                <a:off x="6118" y="3488"/>
                <a:ext cx="63" cy="13"/>
              </a:xfrm>
              <a:custGeom>
                <a:avLst/>
                <a:gdLst>
                  <a:gd name="T0" fmla="*/ 2 w 63"/>
                  <a:gd name="T1" fmla="*/ 0 h 13"/>
                  <a:gd name="T2" fmla="*/ 0 w 63"/>
                  <a:gd name="T3" fmla="*/ 2 h 13"/>
                  <a:gd name="T4" fmla="*/ 3 w 63"/>
                  <a:gd name="T5" fmla="*/ 2 h 13"/>
                  <a:gd name="T6" fmla="*/ 52 w 63"/>
                  <a:gd name="T7" fmla="*/ 12 h 13"/>
                  <a:gd name="T8" fmla="*/ 58 w 63"/>
                  <a:gd name="T9" fmla="*/ 13 h 13"/>
                  <a:gd name="T10" fmla="*/ 63 w 63"/>
                  <a:gd name="T11" fmla="*/ 12 h 13"/>
                  <a:gd name="T12" fmla="*/ 2 w 63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3">
                    <a:moveTo>
                      <a:pt x="2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52" y="12"/>
                    </a:lnTo>
                    <a:lnTo>
                      <a:pt x="58" y="13"/>
                    </a:lnTo>
                    <a:lnTo>
                      <a:pt x="63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4" name="Freeform 3571"/>
              <p:cNvSpPr/>
              <p:nvPr/>
            </p:nvSpPr>
            <p:spPr bwMode="auto">
              <a:xfrm>
                <a:off x="6118" y="3488"/>
                <a:ext cx="63" cy="13"/>
              </a:xfrm>
              <a:custGeom>
                <a:avLst/>
                <a:gdLst>
                  <a:gd name="T0" fmla="*/ 2 w 63"/>
                  <a:gd name="T1" fmla="*/ 0 h 13"/>
                  <a:gd name="T2" fmla="*/ 0 w 63"/>
                  <a:gd name="T3" fmla="*/ 2 h 13"/>
                  <a:gd name="T4" fmla="*/ 3 w 63"/>
                  <a:gd name="T5" fmla="*/ 2 h 13"/>
                  <a:gd name="T6" fmla="*/ 52 w 63"/>
                  <a:gd name="T7" fmla="*/ 12 h 13"/>
                  <a:gd name="T8" fmla="*/ 58 w 63"/>
                  <a:gd name="T9" fmla="*/ 13 h 13"/>
                  <a:gd name="T10" fmla="*/ 63 w 63"/>
                  <a:gd name="T11" fmla="*/ 12 h 13"/>
                  <a:gd name="T12" fmla="*/ 2 w 63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3">
                    <a:moveTo>
                      <a:pt x="2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52" y="12"/>
                    </a:lnTo>
                    <a:lnTo>
                      <a:pt x="58" y="13"/>
                    </a:lnTo>
                    <a:lnTo>
                      <a:pt x="63" y="1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5" name="Freeform 3572"/>
              <p:cNvSpPr/>
              <p:nvPr/>
            </p:nvSpPr>
            <p:spPr bwMode="auto">
              <a:xfrm>
                <a:off x="6021" y="3471"/>
                <a:ext cx="8" cy="7"/>
              </a:xfrm>
              <a:custGeom>
                <a:avLst/>
                <a:gdLst>
                  <a:gd name="T0" fmla="*/ 1 w 7"/>
                  <a:gd name="T1" fmla="*/ 0 h 6"/>
                  <a:gd name="T2" fmla="*/ 0 w 7"/>
                  <a:gd name="T3" fmla="*/ 2 h 6"/>
                  <a:gd name="T4" fmla="*/ 5 w 7"/>
                  <a:gd name="T5" fmla="*/ 6 h 6"/>
                  <a:gd name="T6" fmla="*/ 7 w 7"/>
                  <a:gd name="T7" fmla="*/ 1 h 6"/>
                  <a:gd name="T8" fmla="*/ 1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6" name="Freeform 3573"/>
              <p:cNvSpPr/>
              <p:nvPr/>
            </p:nvSpPr>
            <p:spPr bwMode="auto">
              <a:xfrm>
                <a:off x="6018" y="3471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3 w 4"/>
                  <a:gd name="T3" fmla="*/ 2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7" name="Freeform 3574"/>
              <p:cNvSpPr/>
              <p:nvPr/>
            </p:nvSpPr>
            <p:spPr bwMode="auto">
              <a:xfrm>
                <a:off x="6027" y="3472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0 w 4"/>
                  <a:gd name="T3" fmla="*/ 6 h 7"/>
                  <a:gd name="T4" fmla="*/ 1 w 4"/>
                  <a:gd name="T5" fmla="*/ 7 h 7"/>
                  <a:gd name="T6" fmla="*/ 4 w 4"/>
                  <a:gd name="T7" fmla="*/ 1 h 7"/>
                  <a:gd name="T8" fmla="*/ 2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4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8" name="Freeform 3575"/>
              <p:cNvSpPr/>
              <p:nvPr/>
            </p:nvSpPr>
            <p:spPr bwMode="auto">
              <a:xfrm>
                <a:off x="6027" y="3472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0 w 4"/>
                  <a:gd name="T3" fmla="*/ 6 h 7"/>
                  <a:gd name="T4" fmla="*/ 1 w 4"/>
                  <a:gd name="T5" fmla="*/ 7 h 7"/>
                  <a:gd name="T6" fmla="*/ 4 w 4"/>
                  <a:gd name="T7" fmla="*/ 1 h 7"/>
                  <a:gd name="T8" fmla="*/ 2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4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9" name="Freeform 3576"/>
              <p:cNvSpPr/>
              <p:nvPr/>
            </p:nvSpPr>
            <p:spPr bwMode="auto">
              <a:xfrm>
                <a:off x="6013" y="3468"/>
                <a:ext cx="18" cy="13"/>
              </a:xfrm>
              <a:custGeom>
                <a:avLst/>
                <a:gdLst>
                  <a:gd name="T0" fmla="*/ 0 w 18"/>
                  <a:gd name="T1" fmla="*/ 0 h 13"/>
                  <a:gd name="T2" fmla="*/ 15 w 18"/>
                  <a:gd name="T3" fmla="*/ 13 h 13"/>
                  <a:gd name="T4" fmla="*/ 15 w 18"/>
                  <a:gd name="T5" fmla="*/ 11 h 13"/>
                  <a:gd name="T6" fmla="*/ 14 w 18"/>
                  <a:gd name="T7" fmla="*/ 10 h 13"/>
                  <a:gd name="T8" fmla="*/ 8 w 18"/>
                  <a:gd name="T9" fmla="*/ 5 h 13"/>
                  <a:gd name="T10" fmla="*/ 5 w 18"/>
                  <a:gd name="T11" fmla="*/ 3 h 13"/>
                  <a:gd name="T12" fmla="*/ 9 w 18"/>
                  <a:gd name="T13" fmla="*/ 3 h 13"/>
                  <a:gd name="T14" fmla="*/ 16 w 18"/>
                  <a:gd name="T15" fmla="*/ 4 h 13"/>
                  <a:gd name="T16" fmla="*/ 18 w 18"/>
                  <a:gd name="T17" fmla="*/ 5 h 13"/>
                  <a:gd name="T18" fmla="*/ 18 w 18"/>
                  <a:gd name="T19" fmla="*/ 3 h 13"/>
                  <a:gd name="T20" fmla="*/ 0 w 18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3">
                    <a:moveTo>
                      <a:pt x="0" y="0"/>
                    </a:moveTo>
                    <a:lnTo>
                      <a:pt x="15" y="13"/>
                    </a:lnTo>
                    <a:lnTo>
                      <a:pt x="15" y="11"/>
                    </a:lnTo>
                    <a:lnTo>
                      <a:pt x="14" y="10"/>
                    </a:lnTo>
                    <a:lnTo>
                      <a:pt x="8" y="5"/>
                    </a:lnTo>
                    <a:lnTo>
                      <a:pt x="5" y="3"/>
                    </a:lnTo>
                    <a:lnTo>
                      <a:pt x="9" y="3"/>
                    </a:lnTo>
                    <a:lnTo>
                      <a:pt x="16" y="4"/>
                    </a:lnTo>
                    <a:lnTo>
                      <a:pt x="18" y="5"/>
                    </a:lnTo>
                    <a:lnTo>
                      <a:pt x="18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0" name="Freeform 3577"/>
              <p:cNvSpPr/>
              <p:nvPr/>
            </p:nvSpPr>
            <p:spPr bwMode="auto">
              <a:xfrm>
                <a:off x="6013" y="3468"/>
                <a:ext cx="18" cy="13"/>
              </a:xfrm>
              <a:custGeom>
                <a:avLst/>
                <a:gdLst>
                  <a:gd name="T0" fmla="*/ 0 w 18"/>
                  <a:gd name="T1" fmla="*/ 0 h 13"/>
                  <a:gd name="T2" fmla="*/ 15 w 18"/>
                  <a:gd name="T3" fmla="*/ 13 h 13"/>
                  <a:gd name="T4" fmla="*/ 15 w 18"/>
                  <a:gd name="T5" fmla="*/ 11 h 13"/>
                  <a:gd name="T6" fmla="*/ 14 w 18"/>
                  <a:gd name="T7" fmla="*/ 10 h 13"/>
                  <a:gd name="T8" fmla="*/ 8 w 18"/>
                  <a:gd name="T9" fmla="*/ 5 h 13"/>
                  <a:gd name="T10" fmla="*/ 5 w 18"/>
                  <a:gd name="T11" fmla="*/ 3 h 13"/>
                  <a:gd name="T12" fmla="*/ 9 w 18"/>
                  <a:gd name="T13" fmla="*/ 3 h 13"/>
                  <a:gd name="T14" fmla="*/ 16 w 18"/>
                  <a:gd name="T15" fmla="*/ 4 h 13"/>
                  <a:gd name="T16" fmla="*/ 18 w 18"/>
                  <a:gd name="T17" fmla="*/ 5 h 13"/>
                  <a:gd name="T18" fmla="*/ 18 w 18"/>
                  <a:gd name="T19" fmla="*/ 3 h 13"/>
                  <a:gd name="T20" fmla="*/ 0 w 18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3">
                    <a:moveTo>
                      <a:pt x="0" y="0"/>
                    </a:moveTo>
                    <a:lnTo>
                      <a:pt x="15" y="13"/>
                    </a:lnTo>
                    <a:lnTo>
                      <a:pt x="15" y="11"/>
                    </a:lnTo>
                    <a:lnTo>
                      <a:pt x="14" y="10"/>
                    </a:lnTo>
                    <a:lnTo>
                      <a:pt x="8" y="5"/>
                    </a:lnTo>
                    <a:lnTo>
                      <a:pt x="5" y="3"/>
                    </a:lnTo>
                    <a:lnTo>
                      <a:pt x="9" y="3"/>
                    </a:lnTo>
                    <a:lnTo>
                      <a:pt x="16" y="4"/>
                    </a:lnTo>
                    <a:lnTo>
                      <a:pt x="18" y="5"/>
                    </a:lnTo>
                    <a:lnTo>
                      <a:pt x="18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1" name="Freeform 3578"/>
              <p:cNvSpPr/>
              <p:nvPr/>
            </p:nvSpPr>
            <p:spPr bwMode="auto">
              <a:xfrm>
                <a:off x="6044" y="3479"/>
                <a:ext cx="73" cy="32"/>
              </a:xfrm>
              <a:custGeom>
                <a:avLst/>
                <a:gdLst>
                  <a:gd name="T0" fmla="*/ 17 w 73"/>
                  <a:gd name="T1" fmla="*/ 0 h 32"/>
                  <a:gd name="T2" fmla="*/ 0 w 73"/>
                  <a:gd name="T3" fmla="*/ 14 h 32"/>
                  <a:gd name="T4" fmla="*/ 23 w 73"/>
                  <a:gd name="T5" fmla="*/ 32 h 32"/>
                  <a:gd name="T6" fmla="*/ 71 w 73"/>
                  <a:gd name="T7" fmla="*/ 27 h 32"/>
                  <a:gd name="T8" fmla="*/ 73 w 73"/>
                  <a:gd name="T9" fmla="*/ 10 h 32"/>
                  <a:gd name="T10" fmla="*/ 17 w 73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2">
                    <a:moveTo>
                      <a:pt x="17" y="0"/>
                    </a:moveTo>
                    <a:lnTo>
                      <a:pt x="0" y="14"/>
                    </a:lnTo>
                    <a:lnTo>
                      <a:pt x="23" y="32"/>
                    </a:lnTo>
                    <a:lnTo>
                      <a:pt x="71" y="27"/>
                    </a:lnTo>
                    <a:lnTo>
                      <a:pt x="73" y="1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2" name="Freeform 3579"/>
              <p:cNvSpPr/>
              <p:nvPr/>
            </p:nvSpPr>
            <p:spPr bwMode="auto">
              <a:xfrm>
                <a:off x="6044" y="3479"/>
                <a:ext cx="73" cy="32"/>
              </a:xfrm>
              <a:custGeom>
                <a:avLst/>
                <a:gdLst>
                  <a:gd name="T0" fmla="*/ 17 w 73"/>
                  <a:gd name="T1" fmla="*/ 0 h 32"/>
                  <a:gd name="T2" fmla="*/ 0 w 73"/>
                  <a:gd name="T3" fmla="*/ 14 h 32"/>
                  <a:gd name="T4" fmla="*/ 23 w 73"/>
                  <a:gd name="T5" fmla="*/ 32 h 32"/>
                  <a:gd name="T6" fmla="*/ 71 w 73"/>
                  <a:gd name="T7" fmla="*/ 27 h 32"/>
                  <a:gd name="T8" fmla="*/ 73 w 73"/>
                  <a:gd name="T9" fmla="*/ 10 h 32"/>
                  <a:gd name="T10" fmla="*/ 17 w 73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2">
                    <a:moveTo>
                      <a:pt x="17" y="0"/>
                    </a:moveTo>
                    <a:lnTo>
                      <a:pt x="0" y="14"/>
                    </a:lnTo>
                    <a:lnTo>
                      <a:pt x="23" y="32"/>
                    </a:lnTo>
                    <a:lnTo>
                      <a:pt x="71" y="27"/>
                    </a:lnTo>
                    <a:lnTo>
                      <a:pt x="73" y="10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3" name="Freeform 3580"/>
              <p:cNvSpPr>
                <a:spLocks noEditPoints="1"/>
              </p:cNvSpPr>
              <p:nvPr/>
            </p:nvSpPr>
            <p:spPr bwMode="auto">
              <a:xfrm>
                <a:off x="6043" y="3479"/>
                <a:ext cx="75" cy="27"/>
              </a:xfrm>
              <a:custGeom>
                <a:avLst/>
                <a:gdLst>
                  <a:gd name="T0" fmla="*/ 74 w 75"/>
                  <a:gd name="T1" fmla="*/ 10 h 27"/>
                  <a:gd name="T2" fmla="*/ 72 w 75"/>
                  <a:gd name="T3" fmla="*/ 27 h 27"/>
                  <a:gd name="T4" fmla="*/ 73 w 75"/>
                  <a:gd name="T5" fmla="*/ 27 h 27"/>
                  <a:gd name="T6" fmla="*/ 75 w 75"/>
                  <a:gd name="T7" fmla="*/ 11 h 27"/>
                  <a:gd name="T8" fmla="*/ 74 w 75"/>
                  <a:gd name="T9" fmla="*/ 10 h 27"/>
                  <a:gd name="T10" fmla="*/ 16 w 75"/>
                  <a:gd name="T11" fmla="*/ 0 h 27"/>
                  <a:gd name="T12" fmla="*/ 0 w 75"/>
                  <a:gd name="T13" fmla="*/ 13 h 27"/>
                  <a:gd name="T14" fmla="*/ 1 w 75"/>
                  <a:gd name="T15" fmla="*/ 14 h 27"/>
                  <a:gd name="T16" fmla="*/ 18 w 75"/>
                  <a:gd name="T17" fmla="*/ 0 h 27"/>
                  <a:gd name="T18" fmla="*/ 16 w 75"/>
                  <a:gd name="T1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27">
                    <a:moveTo>
                      <a:pt x="74" y="10"/>
                    </a:moveTo>
                    <a:lnTo>
                      <a:pt x="72" y="27"/>
                    </a:lnTo>
                    <a:lnTo>
                      <a:pt x="73" y="27"/>
                    </a:lnTo>
                    <a:lnTo>
                      <a:pt x="75" y="11"/>
                    </a:lnTo>
                    <a:lnTo>
                      <a:pt x="74" y="10"/>
                    </a:lnTo>
                    <a:close/>
                    <a:moveTo>
                      <a:pt x="16" y="0"/>
                    </a:moveTo>
                    <a:lnTo>
                      <a:pt x="0" y="13"/>
                    </a:lnTo>
                    <a:lnTo>
                      <a:pt x="1" y="14"/>
                    </a:lnTo>
                    <a:lnTo>
                      <a:pt x="1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4" name="Freeform 3581"/>
              <p:cNvSpPr>
                <a:spLocks noEditPoints="1"/>
              </p:cNvSpPr>
              <p:nvPr/>
            </p:nvSpPr>
            <p:spPr bwMode="auto">
              <a:xfrm>
                <a:off x="6043" y="3479"/>
                <a:ext cx="75" cy="27"/>
              </a:xfrm>
              <a:custGeom>
                <a:avLst/>
                <a:gdLst>
                  <a:gd name="T0" fmla="*/ 74 w 75"/>
                  <a:gd name="T1" fmla="*/ 10 h 27"/>
                  <a:gd name="T2" fmla="*/ 72 w 75"/>
                  <a:gd name="T3" fmla="*/ 27 h 27"/>
                  <a:gd name="T4" fmla="*/ 73 w 75"/>
                  <a:gd name="T5" fmla="*/ 27 h 27"/>
                  <a:gd name="T6" fmla="*/ 75 w 75"/>
                  <a:gd name="T7" fmla="*/ 11 h 27"/>
                  <a:gd name="T8" fmla="*/ 74 w 75"/>
                  <a:gd name="T9" fmla="*/ 10 h 27"/>
                  <a:gd name="T10" fmla="*/ 16 w 75"/>
                  <a:gd name="T11" fmla="*/ 0 h 27"/>
                  <a:gd name="T12" fmla="*/ 0 w 75"/>
                  <a:gd name="T13" fmla="*/ 13 h 27"/>
                  <a:gd name="T14" fmla="*/ 1 w 75"/>
                  <a:gd name="T15" fmla="*/ 14 h 27"/>
                  <a:gd name="T16" fmla="*/ 18 w 75"/>
                  <a:gd name="T17" fmla="*/ 0 h 27"/>
                  <a:gd name="T18" fmla="*/ 16 w 75"/>
                  <a:gd name="T1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27">
                    <a:moveTo>
                      <a:pt x="74" y="10"/>
                    </a:moveTo>
                    <a:lnTo>
                      <a:pt x="72" y="27"/>
                    </a:lnTo>
                    <a:lnTo>
                      <a:pt x="73" y="27"/>
                    </a:lnTo>
                    <a:lnTo>
                      <a:pt x="75" y="11"/>
                    </a:lnTo>
                    <a:lnTo>
                      <a:pt x="74" y="10"/>
                    </a:lnTo>
                    <a:moveTo>
                      <a:pt x="16" y="0"/>
                    </a:moveTo>
                    <a:lnTo>
                      <a:pt x="0" y="13"/>
                    </a:lnTo>
                    <a:lnTo>
                      <a:pt x="1" y="14"/>
                    </a:lnTo>
                    <a:lnTo>
                      <a:pt x="18" y="0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5" name="Freeform 3582"/>
              <p:cNvSpPr/>
              <p:nvPr/>
            </p:nvSpPr>
            <p:spPr bwMode="auto">
              <a:xfrm>
                <a:off x="6067" y="3506"/>
                <a:ext cx="49" cy="7"/>
              </a:xfrm>
              <a:custGeom>
                <a:avLst/>
                <a:gdLst>
                  <a:gd name="T0" fmla="*/ 49 w 49"/>
                  <a:gd name="T1" fmla="*/ 0 h 7"/>
                  <a:gd name="T2" fmla="*/ 48 w 49"/>
                  <a:gd name="T3" fmla="*/ 0 h 7"/>
                  <a:gd name="T4" fmla="*/ 0 w 49"/>
                  <a:gd name="T5" fmla="*/ 5 h 7"/>
                  <a:gd name="T6" fmla="*/ 2 w 49"/>
                  <a:gd name="T7" fmla="*/ 7 h 7"/>
                  <a:gd name="T8" fmla="*/ 49 w 49"/>
                  <a:gd name="T9" fmla="*/ 1 h 7"/>
                  <a:gd name="T10" fmla="*/ 49 w 49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">
                    <a:moveTo>
                      <a:pt x="49" y="0"/>
                    </a:moveTo>
                    <a:lnTo>
                      <a:pt x="48" y="0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49" y="1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6" name="Freeform 3583"/>
              <p:cNvSpPr/>
              <p:nvPr/>
            </p:nvSpPr>
            <p:spPr bwMode="auto">
              <a:xfrm>
                <a:off x="6067" y="3506"/>
                <a:ext cx="49" cy="7"/>
              </a:xfrm>
              <a:custGeom>
                <a:avLst/>
                <a:gdLst>
                  <a:gd name="T0" fmla="*/ 49 w 49"/>
                  <a:gd name="T1" fmla="*/ 0 h 7"/>
                  <a:gd name="T2" fmla="*/ 48 w 49"/>
                  <a:gd name="T3" fmla="*/ 0 h 7"/>
                  <a:gd name="T4" fmla="*/ 0 w 49"/>
                  <a:gd name="T5" fmla="*/ 5 h 7"/>
                  <a:gd name="T6" fmla="*/ 2 w 49"/>
                  <a:gd name="T7" fmla="*/ 7 h 7"/>
                  <a:gd name="T8" fmla="*/ 49 w 49"/>
                  <a:gd name="T9" fmla="*/ 1 h 7"/>
                  <a:gd name="T10" fmla="*/ 49 w 49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">
                    <a:moveTo>
                      <a:pt x="49" y="0"/>
                    </a:moveTo>
                    <a:lnTo>
                      <a:pt x="48" y="0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49" y="1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7" name="Freeform 3584"/>
              <p:cNvSpPr>
                <a:spLocks noEditPoints="1"/>
              </p:cNvSpPr>
              <p:nvPr/>
            </p:nvSpPr>
            <p:spPr bwMode="auto">
              <a:xfrm>
                <a:off x="6042" y="3478"/>
                <a:ext cx="78" cy="35"/>
              </a:xfrm>
              <a:custGeom>
                <a:avLst/>
                <a:gdLst>
                  <a:gd name="T0" fmla="*/ 1 w 78"/>
                  <a:gd name="T1" fmla="*/ 14 h 35"/>
                  <a:gd name="T2" fmla="*/ 0 w 78"/>
                  <a:gd name="T3" fmla="*/ 15 h 35"/>
                  <a:gd name="T4" fmla="*/ 25 w 78"/>
                  <a:gd name="T5" fmla="*/ 35 h 35"/>
                  <a:gd name="T6" fmla="*/ 27 w 78"/>
                  <a:gd name="T7" fmla="*/ 35 h 35"/>
                  <a:gd name="T8" fmla="*/ 25 w 78"/>
                  <a:gd name="T9" fmla="*/ 33 h 35"/>
                  <a:gd name="T10" fmla="*/ 2 w 78"/>
                  <a:gd name="T11" fmla="*/ 15 h 35"/>
                  <a:gd name="T12" fmla="*/ 1 w 78"/>
                  <a:gd name="T13" fmla="*/ 14 h 35"/>
                  <a:gd name="T14" fmla="*/ 18 w 78"/>
                  <a:gd name="T15" fmla="*/ 0 h 35"/>
                  <a:gd name="T16" fmla="*/ 17 w 78"/>
                  <a:gd name="T17" fmla="*/ 1 h 35"/>
                  <a:gd name="T18" fmla="*/ 19 w 78"/>
                  <a:gd name="T19" fmla="*/ 1 h 35"/>
                  <a:gd name="T20" fmla="*/ 75 w 78"/>
                  <a:gd name="T21" fmla="*/ 11 h 35"/>
                  <a:gd name="T22" fmla="*/ 76 w 78"/>
                  <a:gd name="T23" fmla="*/ 12 h 35"/>
                  <a:gd name="T24" fmla="*/ 78 w 78"/>
                  <a:gd name="T25" fmla="*/ 10 h 35"/>
                  <a:gd name="T26" fmla="*/ 18 w 7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35">
                    <a:moveTo>
                      <a:pt x="1" y="14"/>
                    </a:moveTo>
                    <a:lnTo>
                      <a:pt x="0" y="15"/>
                    </a:lnTo>
                    <a:lnTo>
                      <a:pt x="25" y="35"/>
                    </a:lnTo>
                    <a:lnTo>
                      <a:pt x="27" y="35"/>
                    </a:lnTo>
                    <a:lnTo>
                      <a:pt x="25" y="33"/>
                    </a:lnTo>
                    <a:lnTo>
                      <a:pt x="2" y="15"/>
                    </a:lnTo>
                    <a:lnTo>
                      <a:pt x="1" y="14"/>
                    </a:lnTo>
                    <a:close/>
                    <a:moveTo>
                      <a:pt x="18" y="0"/>
                    </a:moveTo>
                    <a:lnTo>
                      <a:pt x="17" y="1"/>
                    </a:lnTo>
                    <a:lnTo>
                      <a:pt x="19" y="1"/>
                    </a:lnTo>
                    <a:lnTo>
                      <a:pt x="75" y="11"/>
                    </a:lnTo>
                    <a:lnTo>
                      <a:pt x="76" y="12"/>
                    </a:lnTo>
                    <a:lnTo>
                      <a:pt x="78" y="1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8" name="Freeform 3585"/>
              <p:cNvSpPr>
                <a:spLocks noEditPoints="1"/>
              </p:cNvSpPr>
              <p:nvPr/>
            </p:nvSpPr>
            <p:spPr bwMode="auto">
              <a:xfrm>
                <a:off x="6042" y="3478"/>
                <a:ext cx="78" cy="35"/>
              </a:xfrm>
              <a:custGeom>
                <a:avLst/>
                <a:gdLst>
                  <a:gd name="T0" fmla="*/ 1 w 78"/>
                  <a:gd name="T1" fmla="*/ 14 h 35"/>
                  <a:gd name="T2" fmla="*/ 0 w 78"/>
                  <a:gd name="T3" fmla="*/ 15 h 35"/>
                  <a:gd name="T4" fmla="*/ 25 w 78"/>
                  <a:gd name="T5" fmla="*/ 35 h 35"/>
                  <a:gd name="T6" fmla="*/ 27 w 78"/>
                  <a:gd name="T7" fmla="*/ 35 h 35"/>
                  <a:gd name="T8" fmla="*/ 25 w 78"/>
                  <a:gd name="T9" fmla="*/ 33 h 35"/>
                  <a:gd name="T10" fmla="*/ 2 w 78"/>
                  <a:gd name="T11" fmla="*/ 15 h 35"/>
                  <a:gd name="T12" fmla="*/ 1 w 78"/>
                  <a:gd name="T13" fmla="*/ 14 h 35"/>
                  <a:gd name="T14" fmla="*/ 18 w 78"/>
                  <a:gd name="T15" fmla="*/ 0 h 35"/>
                  <a:gd name="T16" fmla="*/ 17 w 78"/>
                  <a:gd name="T17" fmla="*/ 1 h 35"/>
                  <a:gd name="T18" fmla="*/ 19 w 78"/>
                  <a:gd name="T19" fmla="*/ 1 h 35"/>
                  <a:gd name="T20" fmla="*/ 75 w 78"/>
                  <a:gd name="T21" fmla="*/ 11 h 35"/>
                  <a:gd name="T22" fmla="*/ 76 w 78"/>
                  <a:gd name="T23" fmla="*/ 12 h 35"/>
                  <a:gd name="T24" fmla="*/ 78 w 78"/>
                  <a:gd name="T25" fmla="*/ 10 h 35"/>
                  <a:gd name="T26" fmla="*/ 18 w 7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35">
                    <a:moveTo>
                      <a:pt x="1" y="14"/>
                    </a:moveTo>
                    <a:lnTo>
                      <a:pt x="0" y="15"/>
                    </a:lnTo>
                    <a:lnTo>
                      <a:pt x="25" y="35"/>
                    </a:lnTo>
                    <a:lnTo>
                      <a:pt x="27" y="35"/>
                    </a:lnTo>
                    <a:lnTo>
                      <a:pt x="25" y="33"/>
                    </a:lnTo>
                    <a:lnTo>
                      <a:pt x="2" y="15"/>
                    </a:lnTo>
                    <a:lnTo>
                      <a:pt x="1" y="14"/>
                    </a:lnTo>
                    <a:moveTo>
                      <a:pt x="18" y="0"/>
                    </a:moveTo>
                    <a:lnTo>
                      <a:pt x="17" y="1"/>
                    </a:lnTo>
                    <a:lnTo>
                      <a:pt x="19" y="1"/>
                    </a:lnTo>
                    <a:lnTo>
                      <a:pt x="75" y="11"/>
                    </a:lnTo>
                    <a:lnTo>
                      <a:pt x="76" y="12"/>
                    </a:lnTo>
                    <a:lnTo>
                      <a:pt x="78" y="10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9" name="Freeform 3586"/>
              <p:cNvSpPr/>
              <p:nvPr/>
            </p:nvSpPr>
            <p:spPr bwMode="auto">
              <a:xfrm>
                <a:off x="6112" y="3503"/>
                <a:ext cx="60" cy="40"/>
              </a:xfrm>
              <a:custGeom>
                <a:avLst/>
                <a:gdLst>
                  <a:gd name="T0" fmla="*/ 57 w 57"/>
                  <a:gd name="T1" fmla="*/ 0 h 38"/>
                  <a:gd name="T2" fmla="*/ 5 w 57"/>
                  <a:gd name="T3" fmla="*/ 6 h 38"/>
                  <a:gd name="T4" fmla="*/ 0 w 57"/>
                  <a:gd name="T5" fmla="*/ 37 h 38"/>
                  <a:gd name="T6" fmla="*/ 1 w 57"/>
                  <a:gd name="T7" fmla="*/ 37 h 38"/>
                  <a:gd name="T8" fmla="*/ 2 w 57"/>
                  <a:gd name="T9" fmla="*/ 38 h 38"/>
                  <a:gd name="T10" fmla="*/ 57 w 57"/>
                  <a:gd name="T11" fmla="*/ 1 h 38"/>
                  <a:gd name="T12" fmla="*/ 57 w 5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8">
                    <a:moveTo>
                      <a:pt x="57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2" y="37"/>
                      <a:pt x="2" y="38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7" y="0"/>
                      <a:pt x="57" y="0"/>
                      <a:pt x="57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0" name="Freeform 3587"/>
              <p:cNvSpPr/>
              <p:nvPr/>
            </p:nvSpPr>
            <p:spPr bwMode="auto">
              <a:xfrm>
                <a:off x="6112" y="3542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1" name="Freeform 3588"/>
              <p:cNvSpPr/>
              <p:nvPr/>
            </p:nvSpPr>
            <p:spPr bwMode="auto">
              <a:xfrm>
                <a:off x="6112" y="354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2" name="Freeform 3589"/>
              <p:cNvSpPr/>
              <p:nvPr/>
            </p:nvSpPr>
            <p:spPr bwMode="auto">
              <a:xfrm>
                <a:off x="6172" y="350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3" name="Freeform 3590"/>
              <p:cNvSpPr/>
              <p:nvPr/>
            </p:nvSpPr>
            <p:spPr bwMode="auto">
              <a:xfrm>
                <a:off x="6110" y="3509"/>
                <a:ext cx="7" cy="36"/>
              </a:xfrm>
              <a:custGeom>
                <a:avLst/>
                <a:gdLst>
                  <a:gd name="T0" fmla="*/ 7 w 7"/>
                  <a:gd name="T1" fmla="*/ 0 h 36"/>
                  <a:gd name="T2" fmla="*/ 6 w 7"/>
                  <a:gd name="T3" fmla="*/ 0 h 36"/>
                  <a:gd name="T4" fmla="*/ 0 w 7"/>
                  <a:gd name="T5" fmla="*/ 36 h 36"/>
                  <a:gd name="T6" fmla="*/ 2 w 7"/>
                  <a:gd name="T7" fmla="*/ 35 h 36"/>
                  <a:gd name="T8" fmla="*/ 2 w 7"/>
                  <a:gd name="T9" fmla="*/ 33 h 36"/>
                  <a:gd name="T10" fmla="*/ 2 w 7"/>
                  <a:gd name="T11" fmla="*/ 33 h 36"/>
                  <a:gd name="T12" fmla="*/ 7 w 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6">
                    <a:moveTo>
                      <a:pt x="7" y="0"/>
                    </a:moveTo>
                    <a:lnTo>
                      <a:pt x="6" y="0"/>
                    </a:lnTo>
                    <a:lnTo>
                      <a:pt x="0" y="36"/>
                    </a:lnTo>
                    <a:lnTo>
                      <a:pt x="2" y="35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4" name="Freeform 3591"/>
              <p:cNvSpPr/>
              <p:nvPr/>
            </p:nvSpPr>
            <p:spPr bwMode="auto">
              <a:xfrm>
                <a:off x="6110" y="3509"/>
                <a:ext cx="7" cy="36"/>
              </a:xfrm>
              <a:custGeom>
                <a:avLst/>
                <a:gdLst>
                  <a:gd name="T0" fmla="*/ 7 w 7"/>
                  <a:gd name="T1" fmla="*/ 0 h 36"/>
                  <a:gd name="T2" fmla="*/ 6 w 7"/>
                  <a:gd name="T3" fmla="*/ 0 h 36"/>
                  <a:gd name="T4" fmla="*/ 0 w 7"/>
                  <a:gd name="T5" fmla="*/ 36 h 36"/>
                  <a:gd name="T6" fmla="*/ 2 w 7"/>
                  <a:gd name="T7" fmla="*/ 35 h 36"/>
                  <a:gd name="T8" fmla="*/ 2 w 7"/>
                  <a:gd name="T9" fmla="*/ 33 h 36"/>
                  <a:gd name="T10" fmla="*/ 2 w 7"/>
                  <a:gd name="T11" fmla="*/ 33 h 36"/>
                  <a:gd name="T12" fmla="*/ 7 w 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6">
                    <a:moveTo>
                      <a:pt x="7" y="0"/>
                    </a:moveTo>
                    <a:lnTo>
                      <a:pt x="6" y="0"/>
                    </a:lnTo>
                    <a:lnTo>
                      <a:pt x="0" y="36"/>
                    </a:lnTo>
                    <a:lnTo>
                      <a:pt x="2" y="35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5" name="Freeform 3592"/>
              <p:cNvSpPr/>
              <p:nvPr/>
            </p:nvSpPr>
            <p:spPr bwMode="auto">
              <a:xfrm>
                <a:off x="6116" y="3501"/>
                <a:ext cx="61" cy="8"/>
              </a:xfrm>
              <a:custGeom>
                <a:avLst/>
                <a:gdLst>
                  <a:gd name="T0" fmla="*/ 60 w 61"/>
                  <a:gd name="T1" fmla="*/ 0 h 8"/>
                  <a:gd name="T2" fmla="*/ 0 w 61"/>
                  <a:gd name="T3" fmla="*/ 6 h 8"/>
                  <a:gd name="T4" fmla="*/ 0 w 61"/>
                  <a:gd name="T5" fmla="*/ 8 h 8"/>
                  <a:gd name="T6" fmla="*/ 1 w 61"/>
                  <a:gd name="T7" fmla="*/ 8 h 8"/>
                  <a:gd name="T8" fmla="*/ 56 w 61"/>
                  <a:gd name="T9" fmla="*/ 2 h 8"/>
                  <a:gd name="T10" fmla="*/ 58 w 61"/>
                  <a:gd name="T11" fmla="*/ 1 h 8"/>
                  <a:gd name="T12" fmla="*/ 61 w 61"/>
                  <a:gd name="T13" fmla="*/ 0 h 8"/>
                  <a:gd name="T14" fmla="*/ 60 w 61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8">
                    <a:moveTo>
                      <a:pt x="60" y="0"/>
                    </a:moveTo>
                    <a:lnTo>
                      <a:pt x="0" y="6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56" y="2"/>
                    </a:lnTo>
                    <a:lnTo>
                      <a:pt x="58" y="1"/>
                    </a:lnTo>
                    <a:lnTo>
                      <a:pt x="61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6" name="Freeform 3593"/>
              <p:cNvSpPr/>
              <p:nvPr/>
            </p:nvSpPr>
            <p:spPr bwMode="auto">
              <a:xfrm>
                <a:off x="6116" y="3501"/>
                <a:ext cx="61" cy="8"/>
              </a:xfrm>
              <a:custGeom>
                <a:avLst/>
                <a:gdLst>
                  <a:gd name="T0" fmla="*/ 60 w 61"/>
                  <a:gd name="T1" fmla="*/ 0 h 8"/>
                  <a:gd name="T2" fmla="*/ 0 w 61"/>
                  <a:gd name="T3" fmla="*/ 6 h 8"/>
                  <a:gd name="T4" fmla="*/ 0 w 61"/>
                  <a:gd name="T5" fmla="*/ 8 h 8"/>
                  <a:gd name="T6" fmla="*/ 1 w 61"/>
                  <a:gd name="T7" fmla="*/ 8 h 8"/>
                  <a:gd name="T8" fmla="*/ 56 w 61"/>
                  <a:gd name="T9" fmla="*/ 2 h 8"/>
                  <a:gd name="T10" fmla="*/ 58 w 61"/>
                  <a:gd name="T11" fmla="*/ 1 h 8"/>
                  <a:gd name="T12" fmla="*/ 61 w 61"/>
                  <a:gd name="T13" fmla="*/ 0 h 8"/>
                  <a:gd name="T14" fmla="*/ 60 w 61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8">
                    <a:moveTo>
                      <a:pt x="60" y="0"/>
                    </a:moveTo>
                    <a:lnTo>
                      <a:pt x="0" y="6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56" y="2"/>
                    </a:lnTo>
                    <a:lnTo>
                      <a:pt x="58" y="1"/>
                    </a:lnTo>
                    <a:lnTo>
                      <a:pt x="61" y="0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7" name="Freeform 3594"/>
              <p:cNvSpPr>
                <a:spLocks noEditPoints="1"/>
              </p:cNvSpPr>
              <p:nvPr/>
            </p:nvSpPr>
            <p:spPr bwMode="auto">
              <a:xfrm>
                <a:off x="6106" y="3500"/>
                <a:ext cx="75" cy="48"/>
              </a:xfrm>
              <a:custGeom>
                <a:avLst/>
                <a:gdLst>
                  <a:gd name="T0" fmla="*/ 0 w 75"/>
                  <a:gd name="T1" fmla="*/ 46 h 48"/>
                  <a:gd name="T2" fmla="*/ 2 w 75"/>
                  <a:gd name="T3" fmla="*/ 48 h 48"/>
                  <a:gd name="T4" fmla="*/ 4 w 75"/>
                  <a:gd name="T5" fmla="*/ 47 h 48"/>
                  <a:gd name="T6" fmla="*/ 0 w 75"/>
                  <a:gd name="T7" fmla="*/ 46 h 48"/>
                  <a:gd name="T8" fmla="*/ 75 w 75"/>
                  <a:gd name="T9" fmla="*/ 0 h 48"/>
                  <a:gd name="T10" fmla="*/ 70 w 75"/>
                  <a:gd name="T11" fmla="*/ 1 h 48"/>
                  <a:gd name="T12" fmla="*/ 71 w 75"/>
                  <a:gd name="T13" fmla="*/ 1 h 48"/>
                  <a:gd name="T14" fmla="*/ 68 w 75"/>
                  <a:gd name="T15" fmla="*/ 2 h 48"/>
                  <a:gd name="T16" fmla="*/ 66 w 75"/>
                  <a:gd name="T17" fmla="*/ 4 h 48"/>
                  <a:gd name="T18" fmla="*/ 8 w 75"/>
                  <a:gd name="T19" fmla="*/ 43 h 48"/>
                  <a:gd name="T20" fmla="*/ 6 w 75"/>
                  <a:gd name="T21" fmla="*/ 44 h 48"/>
                  <a:gd name="T22" fmla="*/ 4 w 75"/>
                  <a:gd name="T23" fmla="*/ 45 h 48"/>
                  <a:gd name="T24" fmla="*/ 4 w 75"/>
                  <a:gd name="T25" fmla="*/ 47 h 48"/>
                  <a:gd name="T26" fmla="*/ 75 w 75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" h="48">
                    <a:moveTo>
                      <a:pt x="0" y="46"/>
                    </a:moveTo>
                    <a:lnTo>
                      <a:pt x="2" y="48"/>
                    </a:lnTo>
                    <a:lnTo>
                      <a:pt x="4" y="47"/>
                    </a:lnTo>
                    <a:lnTo>
                      <a:pt x="0" y="46"/>
                    </a:lnTo>
                    <a:close/>
                    <a:moveTo>
                      <a:pt x="75" y="0"/>
                    </a:moveTo>
                    <a:lnTo>
                      <a:pt x="70" y="1"/>
                    </a:lnTo>
                    <a:lnTo>
                      <a:pt x="71" y="1"/>
                    </a:lnTo>
                    <a:lnTo>
                      <a:pt x="68" y="2"/>
                    </a:lnTo>
                    <a:lnTo>
                      <a:pt x="66" y="4"/>
                    </a:lnTo>
                    <a:lnTo>
                      <a:pt x="8" y="43"/>
                    </a:lnTo>
                    <a:lnTo>
                      <a:pt x="6" y="44"/>
                    </a:lnTo>
                    <a:lnTo>
                      <a:pt x="4" y="45"/>
                    </a:lnTo>
                    <a:lnTo>
                      <a:pt x="4" y="47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8" name="Freeform 3595"/>
              <p:cNvSpPr>
                <a:spLocks noEditPoints="1"/>
              </p:cNvSpPr>
              <p:nvPr/>
            </p:nvSpPr>
            <p:spPr bwMode="auto">
              <a:xfrm>
                <a:off x="6106" y="3500"/>
                <a:ext cx="75" cy="48"/>
              </a:xfrm>
              <a:custGeom>
                <a:avLst/>
                <a:gdLst>
                  <a:gd name="T0" fmla="*/ 0 w 75"/>
                  <a:gd name="T1" fmla="*/ 46 h 48"/>
                  <a:gd name="T2" fmla="*/ 2 w 75"/>
                  <a:gd name="T3" fmla="*/ 48 h 48"/>
                  <a:gd name="T4" fmla="*/ 4 w 75"/>
                  <a:gd name="T5" fmla="*/ 47 h 48"/>
                  <a:gd name="T6" fmla="*/ 0 w 75"/>
                  <a:gd name="T7" fmla="*/ 46 h 48"/>
                  <a:gd name="T8" fmla="*/ 75 w 75"/>
                  <a:gd name="T9" fmla="*/ 0 h 48"/>
                  <a:gd name="T10" fmla="*/ 70 w 75"/>
                  <a:gd name="T11" fmla="*/ 1 h 48"/>
                  <a:gd name="T12" fmla="*/ 71 w 75"/>
                  <a:gd name="T13" fmla="*/ 1 h 48"/>
                  <a:gd name="T14" fmla="*/ 68 w 75"/>
                  <a:gd name="T15" fmla="*/ 2 h 48"/>
                  <a:gd name="T16" fmla="*/ 66 w 75"/>
                  <a:gd name="T17" fmla="*/ 4 h 48"/>
                  <a:gd name="T18" fmla="*/ 8 w 75"/>
                  <a:gd name="T19" fmla="*/ 43 h 48"/>
                  <a:gd name="T20" fmla="*/ 6 w 75"/>
                  <a:gd name="T21" fmla="*/ 44 h 48"/>
                  <a:gd name="T22" fmla="*/ 4 w 75"/>
                  <a:gd name="T23" fmla="*/ 45 h 48"/>
                  <a:gd name="T24" fmla="*/ 4 w 75"/>
                  <a:gd name="T25" fmla="*/ 47 h 48"/>
                  <a:gd name="T26" fmla="*/ 75 w 75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" h="48">
                    <a:moveTo>
                      <a:pt x="0" y="46"/>
                    </a:moveTo>
                    <a:lnTo>
                      <a:pt x="2" y="48"/>
                    </a:lnTo>
                    <a:lnTo>
                      <a:pt x="4" y="47"/>
                    </a:lnTo>
                    <a:lnTo>
                      <a:pt x="0" y="46"/>
                    </a:lnTo>
                    <a:moveTo>
                      <a:pt x="75" y="0"/>
                    </a:moveTo>
                    <a:lnTo>
                      <a:pt x="70" y="1"/>
                    </a:lnTo>
                    <a:lnTo>
                      <a:pt x="71" y="1"/>
                    </a:lnTo>
                    <a:lnTo>
                      <a:pt x="68" y="2"/>
                    </a:lnTo>
                    <a:lnTo>
                      <a:pt x="66" y="4"/>
                    </a:lnTo>
                    <a:lnTo>
                      <a:pt x="8" y="43"/>
                    </a:lnTo>
                    <a:lnTo>
                      <a:pt x="6" y="44"/>
                    </a:lnTo>
                    <a:lnTo>
                      <a:pt x="4" y="45"/>
                    </a:lnTo>
                    <a:lnTo>
                      <a:pt x="4" y="47"/>
                    </a:lnTo>
                    <a:lnTo>
                      <a:pt x="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9" name="Freeform 3596"/>
              <p:cNvSpPr/>
              <p:nvPr/>
            </p:nvSpPr>
            <p:spPr bwMode="auto">
              <a:xfrm>
                <a:off x="6070" y="3509"/>
                <a:ext cx="44" cy="34"/>
              </a:xfrm>
              <a:custGeom>
                <a:avLst/>
                <a:gdLst>
                  <a:gd name="T0" fmla="*/ 42 w 42"/>
                  <a:gd name="T1" fmla="*/ 0 h 32"/>
                  <a:gd name="T2" fmla="*/ 0 w 42"/>
                  <a:gd name="T3" fmla="*/ 5 h 32"/>
                  <a:gd name="T4" fmla="*/ 32 w 42"/>
                  <a:gd name="T5" fmla="*/ 32 h 32"/>
                  <a:gd name="T6" fmla="*/ 37 w 42"/>
                  <a:gd name="T7" fmla="*/ 30 h 32"/>
                  <a:gd name="T8" fmla="*/ 38 w 42"/>
                  <a:gd name="T9" fmla="*/ 30 h 32"/>
                  <a:gd name="T10" fmla="*/ 42 w 4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2">
                    <a:moveTo>
                      <a:pt x="4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3" y="31"/>
                      <a:pt x="35" y="30"/>
                      <a:pt x="37" y="30"/>
                    </a:cubicBezTo>
                    <a:cubicBezTo>
                      <a:pt x="37" y="30"/>
                      <a:pt x="37" y="30"/>
                      <a:pt x="38" y="30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0" name="Freeform 3597"/>
              <p:cNvSpPr/>
              <p:nvPr/>
            </p:nvSpPr>
            <p:spPr bwMode="auto">
              <a:xfrm>
                <a:off x="6104" y="3541"/>
                <a:ext cx="6" cy="3"/>
              </a:xfrm>
              <a:custGeom>
                <a:avLst/>
                <a:gdLst>
                  <a:gd name="T0" fmla="*/ 5 w 6"/>
                  <a:gd name="T1" fmla="*/ 0 h 3"/>
                  <a:gd name="T2" fmla="*/ 0 w 6"/>
                  <a:gd name="T3" fmla="*/ 2 h 3"/>
                  <a:gd name="T4" fmla="*/ 1 w 6"/>
                  <a:gd name="T5" fmla="*/ 3 h 3"/>
                  <a:gd name="T6" fmla="*/ 5 w 6"/>
                  <a:gd name="T7" fmla="*/ 0 h 3"/>
                  <a:gd name="T8" fmla="*/ 6 w 6"/>
                  <a:gd name="T9" fmla="*/ 0 h 3"/>
                  <a:gd name="T10" fmla="*/ 5 w 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4" y="1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1" name="Freeform 3598"/>
              <p:cNvSpPr/>
              <p:nvPr/>
            </p:nvSpPr>
            <p:spPr bwMode="auto">
              <a:xfrm>
                <a:off x="6105" y="3541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3 h 4"/>
                  <a:gd name="T4" fmla="*/ 2 w 4"/>
                  <a:gd name="T5" fmla="*/ 4 h 4"/>
                  <a:gd name="T6" fmla="*/ 4 w 4"/>
                  <a:gd name="T7" fmla="*/ 4 h 4"/>
                  <a:gd name="T8" fmla="*/ 4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1"/>
                      <a:pt x="1" y="1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2" name="Freeform 3599"/>
              <p:cNvSpPr/>
              <p:nvPr/>
            </p:nvSpPr>
            <p:spPr bwMode="auto">
              <a:xfrm>
                <a:off x="6107" y="3509"/>
                <a:ext cx="9" cy="37"/>
              </a:xfrm>
              <a:custGeom>
                <a:avLst/>
                <a:gdLst>
                  <a:gd name="T0" fmla="*/ 9 w 9"/>
                  <a:gd name="T1" fmla="*/ 0 h 37"/>
                  <a:gd name="T2" fmla="*/ 7 w 9"/>
                  <a:gd name="T3" fmla="*/ 0 h 37"/>
                  <a:gd name="T4" fmla="*/ 3 w 9"/>
                  <a:gd name="T5" fmla="*/ 32 h 37"/>
                  <a:gd name="T6" fmla="*/ 2 w 9"/>
                  <a:gd name="T7" fmla="*/ 32 h 37"/>
                  <a:gd name="T8" fmla="*/ 2 w 9"/>
                  <a:gd name="T9" fmla="*/ 36 h 37"/>
                  <a:gd name="T10" fmla="*/ 0 w 9"/>
                  <a:gd name="T11" fmla="*/ 36 h 37"/>
                  <a:gd name="T12" fmla="*/ 1 w 9"/>
                  <a:gd name="T13" fmla="*/ 37 h 37"/>
                  <a:gd name="T14" fmla="*/ 3 w 9"/>
                  <a:gd name="T15" fmla="*/ 36 h 37"/>
                  <a:gd name="T16" fmla="*/ 9 w 9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37">
                    <a:moveTo>
                      <a:pt x="9" y="0"/>
                    </a:moveTo>
                    <a:lnTo>
                      <a:pt x="7" y="0"/>
                    </a:lnTo>
                    <a:lnTo>
                      <a:pt x="3" y="32"/>
                    </a:lnTo>
                    <a:lnTo>
                      <a:pt x="2" y="32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1" y="37"/>
                    </a:lnTo>
                    <a:lnTo>
                      <a:pt x="3" y="3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3" name="Freeform 3600"/>
              <p:cNvSpPr/>
              <p:nvPr/>
            </p:nvSpPr>
            <p:spPr bwMode="auto">
              <a:xfrm>
                <a:off x="6107" y="3509"/>
                <a:ext cx="9" cy="37"/>
              </a:xfrm>
              <a:custGeom>
                <a:avLst/>
                <a:gdLst>
                  <a:gd name="T0" fmla="*/ 9 w 9"/>
                  <a:gd name="T1" fmla="*/ 0 h 37"/>
                  <a:gd name="T2" fmla="*/ 7 w 9"/>
                  <a:gd name="T3" fmla="*/ 0 h 37"/>
                  <a:gd name="T4" fmla="*/ 3 w 9"/>
                  <a:gd name="T5" fmla="*/ 32 h 37"/>
                  <a:gd name="T6" fmla="*/ 2 w 9"/>
                  <a:gd name="T7" fmla="*/ 32 h 37"/>
                  <a:gd name="T8" fmla="*/ 2 w 9"/>
                  <a:gd name="T9" fmla="*/ 36 h 37"/>
                  <a:gd name="T10" fmla="*/ 0 w 9"/>
                  <a:gd name="T11" fmla="*/ 36 h 37"/>
                  <a:gd name="T12" fmla="*/ 1 w 9"/>
                  <a:gd name="T13" fmla="*/ 37 h 37"/>
                  <a:gd name="T14" fmla="*/ 3 w 9"/>
                  <a:gd name="T15" fmla="*/ 36 h 37"/>
                  <a:gd name="T16" fmla="*/ 9 w 9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37">
                    <a:moveTo>
                      <a:pt x="9" y="0"/>
                    </a:moveTo>
                    <a:lnTo>
                      <a:pt x="7" y="0"/>
                    </a:lnTo>
                    <a:lnTo>
                      <a:pt x="3" y="32"/>
                    </a:lnTo>
                    <a:lnTo>
                      <a:pt x="2" y="32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1" y="37"/>
                    </a:lnTo>
                    <a:lnTo>
                      <a:pt x="3" y="36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4" name="Freeform 3601"/>
              <p:cNvSpPr/>
              <p:nvPr/>
            </p:nvSpPr>
            <p:spPr bwMode="auto">
              <a:xfrm>
                <a:off x="6069" y="3507"/>
                <a:ext cx="47" cy="8"/>
              </a:xfrm>
              <a:custGeom>
                <a:avLst/>
                <a:gdLst>
                  <a:gd name="T0" fmla="*/ 47 w 47"/>
                  <a:gd name="T1" fmla="*/ 0 h 8"/>
                  <a:gd name="T2" fmla="*/ 0 w 47"/>
                  <a:gd name="T3" fmla="*/ 6 h 8"/>
                  <a:gd name="T4" fmla="*/ 1 w 47"/>
                  <a:gd name="T5" fmla="*/ 8 h 8"/>
                  <a:gd name="T6" fmla="*/ 45 w 47"/>
                  <a:gd name="T7" fmla="*/ 2 h 8"/>
                  <a:gd name="T8" fmla="*/ 47 w 47"/>
                  <a:gd name="T9" fmla="*/ 2 h 8"/>
                  <a:gd name="T10" fmla="*/ 47 w 47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8">
                    <a:moveTo>
                      <a:pt x="47" y="0"/>
                    </a:moveTo>
                    <a:lnTo>
                      <a:pt x="0" y="6"/>
                    </a:lnTo>
                    <a:lnTo>
                      <a:pt x="1" y="8"/>
                    </a:lnTo>
                    <a:lnTo>
                      <a:pt x="45" y="2"/>
                    </a:lnTo>
                    <a:lnTo>
                      <a:pt x="47" y="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5" name="Freeform 3602"/>
              <p:cNvSpPr/>
              <p:nvPr/>
            </p:nvSpPr>
            <p:spPr bwMode="auto">
              <a:xfrm>
                <a:off x="6069" y="3507"/>
                <a:ext cx="47" cy="8"/>
              </a:xfrm>
              <a:custGeom>
                <a:avLst/>
                <a:gdLst>
                  <a:gd name="T0" fmla="*/ 47 w 47"/>
                  <a:gd name="T1" fmla="*/ 0 h 8"/>
                  <a:gd name="T2" fmla="*/ 0 w 47"/>
                  <a:gd name="T3" fmla="*/ 6 h 8"/>
                  <a:gd name="T4" fmla="*/ 1 w 47"/>
                  <a:gd name="T5" fmla="*/ 8 h 8"/>
                  <a:gd name="T6" fmla="*/ 45 w 47"/>
                  <a:gd name="T7" fmla="*/ 2 h 8"/>
                  <a:gd name="T8" fmla="*/ 47 w 47"/>
                  <a:gd name="T9" fmla="*/ 2 h 8"/>
                  <a:gd name="T10" fmla="*/ 47 w 47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8">
                    <a:moveTo>
                      <a:pt x="47" y="0"/>
                    </a:moveTo>
                    <a:lnTo>
                      <a:pt x="0" y="6"/>
                    </a:lnTo>
                    <a:lnTo>
                      <a:pt x="1" y="8"/>
                    </a:lnTo>
                    <a:lnTo>
                      <a:pt x="45" y="2"/>
                    </a:lnTo>
                    <a:lnTo>
                      <a:pt x="47" y="2"/>
                    </a:lnTo>
                    <a:lnTo>
                      <a:pt x="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6" name="Freeform 3603"/>
              <p:cNvSpPr/>
              <p:nvPr/>
            </p:nvSpPr>
            <p:spPr bwMode="auto">
              <a:xfrm>
                <a:off x="6067" y="3513"/>
                <a:ext cx="43" cy="34"/>
              </a:xfrm>
              <a:custGeom>
                <a:avLst/>
                <a:gdLst>
                  <a:gd name="T0" fmla="*/ 2 w 43"/>
                  <a:gd name="T1" fmla="*/ 0 h 34"/>
                  <a:gd name="T2" fmla="*/ 0 w 43"/>
                  <a:gd name="T3" fmla="*/ 0 h 34"/>
                  <a:gd name="T4" fmla="*/ 39 w 43"/>
                  <a:gd name="T5" fmla="*/ 33 h 34"/>
                  <a:gd name="T6" fmla="*/ 43 w 43"/>
                  <a:gd name="T7" fmla="*/ 34 h 34"/>
                  <a:gd name="T8" fmla="*/ 43 w 43"/>
                  <a:gd name="T9" fmla="*/ 34 h 34"/>
                  <a:gd name="T10" fmla="*/ 43 w 43"/>
                  <a:gd name="T11" fmla="*/ 32 h 34"/>
                  <a:gd name="T12" fmla="*/ 41 w 43"/>
                  <a:gd name="T13" fmla="*/ 33 h 34"/>
                  <a:gd name="T14" fmla="*/ 40 w 43"/>
                  <a:gd name="T15" fmla="*/ 32 h 34"/>
                  <a:gd name="T16" fmla="*/ 38 w 43"/>
                  <a:gd name="T17" fmla="*/ 31 h 34"/>
                  <a:gd name="T18" fmla="*/ 37 w 43"/>
                  <a:gd name="T19" fmla="*/ 30 h 34"/>
                  <a:gd name="T20" fmla="*/ 3 w 43"/>
                  <a:gd name="T21" fmla="*/ 2 h 34"/>
                  <a:gd name="T22" fmla="*/ 2 w 43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34">
                    <a:moveTo>
                      <a:pt x="2" y="0"/>
                    </a:moveTo>
                    <a:lnTo>
                      <a:pt x="0" y="0"/>
                    </a:lnTo>
                    <a:lnTo>
                      <a:pt x="39" y="33"/>
                    </a:lnTo>
                    <a:lnTo>
                      <a:pt x="43" y="34"/>
                    </a:lnTo>
                    <a:lnTo>
                      <a:pt x="43" y="34"/>
                    </a:lnTo>
                    <a:lnTo>
                      <a:pt x="43" y="32"/>
                    </a:lnTo>
                    <a:lnTo>
                      <a:pt x="41" y="33"/>
                    </a:lnTo>
                    <a:lnTo>
                      <a:pt x="40" y="32"/>
                    </a:lnTo>
                    <a:lnTo>
                      <a:pt x="38" y="31"/>
                    </a:lnTo>
                    <a:lnTo>
                      <a:pt x="37" y="30"/>
                    </a:lnTo>
                    <a:lnTo>
                      <a:pt x="3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7" name="Freeform 3604"/>
              <p:cNvSpPr/>
              <p:nvPr/>
            </p:nvSpPr>
            <p:spPr bwMode="auto">
              <a:xfrm>
                <a:off x="6067" y="3513"/>
                <a:ext cx="43" cy="34"/>
              </a:xfrm>
              <a:custGeom>
                <a:avLst/>
                <a:gdLst>
                  <a:gd name="T0" fmla="*/ 2 w 43"/>
                  <a:gd name="T1" fmla="*/ 0 h 34"/>
                  <a:gd name="T2" fmla="*/ 0 w 43"/>
                  <a:gd name="T3" fmla="*/ 0 h 34"/>
                  <a:gd name="T4" fmla="*/ 39 w 43"/>
                  <a:gd name="T5" fmla="*/ 33 h 34"/>
                  <a:gd name="T6" fmla="*/ 43 w 43"/>
                  <a:gd name="T7" fmla="*/ 34 h 34"/>
                  <a:gd name="T8" fmla="*/ 43 w 43"/>
                  <a:gd name="T9" fmla="*/ 34 h 34"/>
                  <a:gd name="T10" fmla="*/ 43 w 43"/>
                  <a:gd name="T11" fmla="*/ 32 h 34"/>
                  <a:gd name="T12" fmla="*/ 41 w 43"/>
                  <a:gd name="T13" fmla="*/ 33 h 34"/>
                  <a:gd name="T14" fmla="*/ 40 w 43"/>
                  <a:gd name="T15" fmla="*/ 32 h 34"/>
                  <a:gd name="T16" fmla="*/ 38 w 43"/>
                  <a:gd name="T17" fmla="*/ 31 h 34"/>
                  <a:gd name="T18" fmla="*/ 37 w 43"/>
                  <a:gd name="T19" fmla="*/ 30 h 34"/>
                  <a:gd name="T20" fmla="*/ 3 w 43"/>
                  <a:gd name="T21" fmla="*/ 2 h 34"/>
                  <a:gd name="T22" fmla="*/ 2 w 43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34">
                    <a:moveTo>
                      <a:pt x="2" y="0"/>
                    </a:moveTo>
                    <a:lnTo>
                      <a:pt x="0" y="0"/>
                    </a:lnTo>
                    <a:lnTo>
                      <a:pt x="39" y="33"/>
                    </a:lnTo>
                    <a:lnTo>
                      <a:pt x="43" y="34"/>
                    </a:lnTo>
                    <a:lnTo>
                      <a:pt x="43" y="34"/>
                    </a:lnTo>
                    <a:lnTo>
                      <a:pt x="43" y="32"/>
                    </a:lnTo>
                    <a:lnTo>
                      <a:pt x="41" y="33"/>
                    </a:lnTo>
                    <a:lnTo>
                      <a:pt x="40" y="32"/>
                    </a:lnTo>
                    <a:lnTo>
                      <a:pt x="38" y="31"/>
                    </a:lnTo>
                    <a:lnTo>
                      <a:pt x="37" y="30"/>
                    </a:lnTo>
                    <a:lnTo>
                      <a:pt x="3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8" name="Freeform 3605"/>
              <p:cNvSpPr/>
              <p:nvPr/>
            </p:nvSpPr>
            <p:spPr bwMode="auto">
              <a:xfrm>
                <a:off x="5960" y="3213"/>
                <a:ext cx="57" cy="56"/>
              </a:xfrm>
              <a:custGeom>
                <a:avLst/>
                <a:gdLst>
                  <a:gd name="T0" fmla="*/ 28 w 54"/>
                  <a:gd name="T1" fmla="*/ 0 h 53"/>
                  <a:gd name="T2" fmla="*/ 0 w 54"/>
                  <a:gd name="T3" fmla="*/ 38 h 53"/>
                  <a:gd name="T4" fmla="*/ 2 w 54"/>
                  <a:gd name="T5" fmla="*/ 45 h 53"/>
                  <a:gd name="T6" fmla="*/ 2 w 54"/>
                  <a:gd name="T7" fmla="*/ 45 h 53"/>
                  <a:gd name="T8" fmla="*/ 53 w 54"/>
                  <a:gd name="T9" fmla="*/ 53 h 53"/>
                  <a:gd name="T10" fmla="*/ 54 w 54"/>
                  <a:gd name="T11" fmla="*/ 52 h 53"/>
                  <a:gd name="T12" fmla="*/ 28 w 54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3">
                    <a:moveTo>
                      <a:pt x="28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0"/>
                      <a:pt x="2" y="42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3" y="53"/>
                      <a:pt x="53" y="52"/>
                      <a:pt x="54" y="52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9" name="Freeform 3606"/>
              <p:cNvSpPr/>
              <p:nvPr/>
            </p:nvSpPr>
            <p:spPr bwMode="auto">
              <a:xfrm>
                <a:off x="5955" y="3253"/>
                <a:ext cx="7" cy="7"/>
              </a:xfrm>
              <a:custGeom>
                <a:avLst/>
                <a:gdLst>
                  <a:gd name="T0" fmla="*/ 5 w 7"/>
                  <a:gd name="T1" fmla="*/ 0 h 7"/>
                  <a:gd name="T2" fmla="*/ 0 w 7"/>
                  <a:gd name="T3" fmla="*/ 6 h 7"/>
                  <a:gd name="T4" fmla="*/ 7 w 7"/>
                  <a:gd name="T5" fmla="*/ 7 h 7"/>
                  <a:gd name="T6" fmla="*/ 7 w 7"/>
                  <a:gd name="T7" fmla="*/ 7 h 7"/>
                  <a:gd name="T8" fmla="*/ 5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6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0" name="Freeform 3607"/>
              <p:cNvSpPr/>
              <p:nvPr/>
            </p:nvSpPr>
            <p:spPr bwMode="auto">
              <a:xfrm>
                <a:off x="6016" y="3268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1" name="Freeform 3608"/>
              <p:cNvSpPr/>
              <p:nvPr/>
            </p:nvSpPr>
            <p:spPr bwMode="auto">
              <a:xfrm>
                <a:off x="5954" y="3212"/>
                <a:ext cx="66" cy="59"/>
              </a:xfrm>
              <a:custGeom>
                <a:avLst/>
                <a:gdLst>
                  <a:gd name="T0" fmla="*/ 37 w 66"/>
                  <a:gd name="T1" fmla="*/ 0 h 59"/>
                  <a:gd name="T2" fmla="*/ 36 w 66"/>
                  <a:gd name="T3" fmla="*/ 1 h 59"/>
                  <a:gd name="T4" fmla="*/ 63 w 66"/>
                  <a:gd name="T5" fmla="*/ 56 h 59"/>
                  <a:gd name="T6" fmla="*/ 64 w 66"/>
                  <a:gd name="T7" fmla="*/ 58 h 59"/>
                  <a:gd name="T8" fmla="*/ 62 w 66"/>
                  <a:gd name="T9" fmla="*/ 57 h 59"/>
                  <a:gd name="T10" fmla="*/ 8 w 66"/>
                  <a:gd name="T11" fmla="*/ 48 h 59"/>
                  <a:gd name="T12" fmla="*/ 1 w 66"/>
                  <a:gd name="T13" fmla="*/ 47 h 59"/>
                  <a:gd name="T14" fmla="*/ 0 w 66"/>
                  <a:gd name="T15" fmla="*/ 48 h 59"/>
                  <a:gd name="T16" fmla="*/ 65 w 66"/>
                  <a:gd name="T17" fmla="*/ 59 h 59"/>
                  <a:gd name="T18" fmla="*/ 66 w 66"/>
                  <a:gd name="T19" fmla="*/ 59 h 59"/>
                  <a:gd name="T20" fmla="*/ 66 w 66"/>
                  <a:gd name="T21" fmla="*/ 58 h 59"/>
                  <a:gd name="T22" fmla="*/ 37 w 66"/>
                  <a:gd name="T2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59">
                    <a:moveTo>
                      <a:pt x="37" y="0"/>
                    </a:moveTo>
                    <a:lnTo>
                      <a:pt x="36" y="1"/>
                    </a:lnTo>
                    <a:lnTo>
                      <a:pt x="63" y="56"/>
                    </a:lnTo>
                    <a:lnTo>
                      <a:pt x="64" y="58"/>
                    </a:lnTo>
                    <a:lnTo>
                      <a:pt x="62" y="57"/>
                    </a:lnTo>
                    <a:lnTo>
                      <a:pt x="8" y="48"/>
                    </a:lnTo>
                    <a:lnTo>
                      <a:pt x="1" y="47"/>
                    </a:lnTo>
                    <a:lnTo>
                      <a:pt x="0" y="48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6" y="5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2" name="Freeform 3609"/>
              <p:cNvSpPr/>
              <p:nvPr/>
            </p:nvSpPr>
            <p:spPr bwMode="auto">
              <a:xfrm>
                <a:off x="5954" y="3212"/>
                <a:ext cx="66" cy="59"/>
              </a:xfrm>
              <a:custGeom>
                <a:avLst/>
                <a:gdLst>
                  <a:gd name="T0" fmla="*/ 37 w 66"/>
                  <a:gd name="T1" fmla="*/ 0 h 59"/>
                  <a:gd name="T2" fmla="*/ 36 w 66"/>
                  <a:gd name="T3" fmla="*/ 1 h 59"/>
                  <a:gd name="T4" fmla="*/ 63 w 66"/>
                  <a:gd name="T5" fmla="*/ 56 h 59"/>
                  <a:gd name="T6" fmla="*/ 64 w 66"/>
                  <a:gd name="T7" fmla="*/ 58 h 59"/>
                  <a:gd name="T8" fmla="*/ 62 w 66"/>
                  <a:gd name="T9" fmla="*/ 57 h 59"/>
                  <a:gd name="T10" fmla="*/ 8 w 66"/>
                  <a:gd name="T11" fmla="*/ 48 h 59"/>
                  <a:gd name="T12" fmla="*/ 1 w 66"/>
                  <a:gd name="T13" fmla="*/ 47 h 59"/>
                  <a:gd name="T14" fmla="*/ 0 w 66"/>
                  <a:gd name="T15" fmla="*/ 48 h 59"/>
                  <a:gd name="T16" fmla="*/ 65 w 66"/>
                  <a:gd name="T17" fmla="*/ 59 h 59"/>
                  <a:gd name="T18" fmla="*/ 66 w 66"/>
                  <a:gd name="T19" fmla="*/ 59 h 59"/>
                  <a:gd name="T20" fmla="*/ 66 w 66"/>
                  <a:gd name="T21" fmla="*/ 58 h 59"/>
                  <a:gd name="T22" fmla="*/ 37 w 66"/>
                  <a:gd name="T2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59">
                    <a:moveTo>
                      <a:pt x="37" y="0"/>
                    </a:moveTo>
                    <a:lnTo>
                      <a:pt x="36" y="1"/>
                    </a:lnTo>
                    <a:lnTo>
                      <a:pt x="63" y="56"/>
                    </a:lnTo>
                    <a:lnTo>
                      <a:pt x="64" y="58"/>
                    </a:lnTo>
                    <a:lnTo>
                      <a:pt x="62" y="57"/>
                    </a:lnTo>
                    <a:lnTo>
                      <a:pt x="8" y="48"/>
                    </a:lnTo>
                    <a:lnTo>
                      <a:pt x="1" y="47"/>
                    </a:lnTo>
                    <a:lnTo>
                      <a:pt x="0" y="48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6" y="58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3" name="Freeform 3610"/>
              <p:cNvSpPr/>
              <p:nvPr/>
            </p:nvSpPr>
            <p:spPr bwMode="auto">
              <a:xfrm>
                <a:off x="5954" y="3211"/>
                <a:ext cx="37" cy="49"/>
              </a:xfrm>
              <a:custGeom>
                <a:avLst/>
                <a:gdLst>
                  <a:gd name="T0" fmla="*/ 37 w 37"/>
                  <a:gd name="T1" fmla="*/ 0 h 49"/>
                  <a:gd name="T2" fmla="*/ 0 w 37"/>
                  <a:gd name="T3" fmla="*/ 46 h 49"/>
                  <a:gd name="T4" fmla="*/ 0 w 37"/>
                  <a:gd name="T5" fmla="*/ 49 h 49"/>
                  <a:gd name="T6" fmla="*/ 0 w 37"/>
                  <a:gd name="T7" fmla="*/ 49 h 49"/>
                  <a:gd name="T8" fmla="*/ 1 w 37"/>
                  <a:gd name="T9" fmla="*/ 48 h 49"/>
                  <a:gd name="T10" fmla="*/ 6 w 37"/>
                  <a:gd name="T11" fmla="*/ 42 h 49"/>
                  <a:gd name="T12" fmla="*/ 36 w 37"/>
                  <a:gd name="T13" fmla="*/ 2 h 49"/>
                  <a:gd name="T14" fmla="*/ 37 w 37"/>
                  <a:gd name="T15" fmla="*/ 1 h 49"/>
                  <a:gd name="T16" fmla="*/ 37 w 37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lnTo>
                      <a:pt x="0" y="46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" y="48"/>
                    </a:lnTo>
                    <a:lnTo>
                      <a:pt x="6" y="42"/>
                    </a:lnTo>
                    <a:lnTo>
                      <a:pt x="36" y="2"/>
                    </a:lnTo>
                    <a:lnTo>
                      <a:pt x="37" y="1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4" name="Freeform 3611"/>
              <p:cNvSpPr/>
              <p:nvPr/>
            </p:nvSpPr>
            <p:spPr bwMode="auto">
              <a:xfrm>
                <a:off x="5954" y="3211"/>
                <a:ext cx="37" cy="49"/>
              </a:xfrm>
              <a:custGeom>
                <a:avLst/>
                <a:gdLst>
                  <a:gd name="T0" fmla="*/ 37 w 37"/>
                  <a:gd name="T1" fmla="*/ 0 h 49"/>
                  <a:gd name="T2" fmla="*/ 0 w 37"/>
                  <a:gd name="T3" fmla="*/ 46 h 49"/>
                  <a:gd name="T4" fmla="*/ 0 w 37"/>
                  <a:gd name="T5" fmla="*/ 49 h 49"/>
                  <a:gd name="T6" fmla="*/ 0 w 37"/>
                  <a:gd name="T7" fmla="*/ 49 h 49"/>
                  <a:gd name="T8" fmla="*/ 1 w 37"/>
                  <a:gd name="T9" fmla="*/ 48 h 49"/>
                  <a:gd name="T10" fmla="*/ 6 w 37"/>
                  <a:gd name="T11" fmla="*/ 42 h 49"/>
                  <a:gd name="T12" fmla="*/ 36 w 37"/>
                  <a:gd name="T13" fmla="*/ 2 h 49"/>
                  <a:gd name="T14" fmla="*/ 37 w 37"/>
                  <a:gd name="T15" fmla="*/ 1 h 49"/>
                  <a:gd name="T16" fmla="*/ 37 w 37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lnTo>
                      <a:pt x="0" y="46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" y="48"/>
                    </a:lnTo>
                    <a:lnTo>
                      <a:pt x="6" y="42"/>
                    </a:lnTo>
                    <a:lnTo>
                      <a:pt x="36" y="2"/>
                    </a:lnTo>
                    <a:lnTo>
                      <a:pt x="37" y="1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5" name="Freeform 3612"/>
              <p:cNvSpPr/>
              <p:nvPr/>
            </p:nvSpPr>
            <p:spPr bwMode="auto">
              <a:xfrm>
                <a:off x="5951" y="325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6" name="Freeform 3613"/>
              <p:cNvSpPr/>
              <p:nvPr/>
            </p:nvSpPr>
            <p:spPr bwMode="auto">
              <a:xfrm>
                <a:off x="5951" y="325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7" name="Freeform 3614"/>
              <p:cNvSpPr/>
              <p:nvPr/>
            </p:nvSpPr>
            <p:spPr bwMode="auto">
              <a:xfrm>
                <a:off x="6019" y="327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8" name="Freeform 3615"/>
              <p:cNvSpPr/>
              <p:nvPr/>
            </p:nvSpPr>
            <p:spPr bwMode="auto">
              <a:xfrm>
                <a:off x="6019" y="3270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1 h 2"/>
                  <a:gd name="T6" fmla="*/ 0 w 2"/>
                  <a:gd name="T7" fmla="*/ 1 h 2"/>
                  <a:gd name="T8" fmla="*/ 2 w 2"/>
                  <a:gd name="T9" fmla="*/ 2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9" name="Freeform 3616"/>
              <p:cNvSpPr/>
              <p:nvPr/>
            </p:nvSpPr>
            <p:spPr bwMode="auto">
              <a:xfrm>
                <a:off x="6237" y="3322"/>
                <a:ext cx="21" cy="27"/>
              </a:xfrm>
              <a:custGeom>
                <a:avLst/>
                <a:gdLst>
                  <a:gd name="T0" fmla="*/ 10 w 21"/>
                  <a:gd name="T1" fmla="*/ 0 h 27"/>
                  <a:gd name="T2" fmla="*/ 0 w 21"/>
                  <a:gd name="T3" fmla="*/ 23 h 27"/>
                  <a:gd name="T4" fmla="*/ 14 w 21"/>
                  <a:gd name="T5" fmla="*/ 27 h 27"/>
                  <a:gd name="T6" fmla="*/ 21 w 21"/>
                  <a:gd name="T7" fmla="*/ 19 h 27"/>
                  <a:gd name="T8" fmla="*/ 10 w 21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7">
                    <a:moveTo>
                      <a:pt x="10" y="0"/>
                    </a:moveTo>
                    <a:lnTo>
                      <a:pt x="0" y="23"/>
                    </a:lnTo>
                    <a:lnTo>
                      <a:pt x="14" y="27"/>
                    </a:lnTo>
                    <a:lnTo>
                      <a:pt x="21" y="1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0" name="Freeform 3617"/>
              <p:cNvSpPr/>
              <p:nvPr/>
            </p:nvSpPr>
            <p:spPr bwMode="auto">
              <a:xfrm>
                <a:off x="6237" y="3322"/>
                <a:ext cx="21" cy="27"/>
              </a:xfrm>
              <a:custGeom>
                <a:avLst/>
                <a:gdLst>
                  <a:gd name="T0" fmla="*/ 10 w 21"/>
                  <a:gd name="T1" fmla="*/ 0 h 27"/>
                  <a:gd name="T2" fmla="*/ 0 w 21"/>
                  <a:gd name="T3" fmla="*/ 23 h 27"/>
                  <a:gd name="T4" fmla="*/ 14 w 21"/>
                  <a:gd name="T5" fmla="*/ 27 h 27"/>
                  <a:gd name="T6" fmla="*/ 21 w 21"/>
                  <a:gd name="T7" fmla="*/ 19 h 27"/>
                  <a:gd name="T8" fmla="*/ 10 w 21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7">
                    <a:moveTo>
                      <a:pt x="10" y="0"/>
                    </a:moveTo>
                    <a:lnTo>
                      <a:pt x="0" y="23"/>
                    </a:lnTo>
                    <a:lnTo>
                      <a:pt x="14" y="27"/>
                    </a:lnTo>
                    <a:lnTo>
                      <a:pt x="21" y="19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1" name="Freeform 3618"/>
              <p:cNvSpPr/>
              <p:nvPr/>
            </p:nvSpPr>
            <p:spPr bwMode="auto">
              <a:xfrm>
                <a:off x="6247" y="3320"/>
                <a:ext cx="13" cy="21"/>
              </a:xfrm>
              <a:custGeom>
                <a:avLst/>
                <a:gdLst>
                  <a:gd name="T0" fmla="*/ 0 w 13"/>
                  <a:gd name="T1" fmla="*/ 0 h 21"/>
                  <a:gd name="T2" fmla="*/ 0 w 13"/>
                  <a:gd name="T3" fmla="*/ 2 h 21"/>
                  <a:gd name="T4" fmla="*/ 11 w 13"/>
                  <a:gd name="T5" fmla="*/ 21 h 21"/>
                  <a:gd name="T6" fmla="*/ 13 w 13"/>
                  <a:gd name="T7" fmla="*/ 20 h 21"/>
                  <a:gd name="T8" fmla="*/ 0 w 1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1">
                    <a:moveTo>
                      <a:pt x="0" y="0"/>
                    </a:moveTo>
                    <a:lnTo>
                      <a:pt x="0" y="2"/>
                    </a:lnTo>
                    <a:lnTo>
                      <a:pt x="11" y="21"/>
                    </a:lnTo>
                    <a:lnTo>
                      <a:pt x="13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2" name="Freeform 3619"/>
              <p:cNvSpPr/>
              <p:nvPr/>
            </p:nvSpPr>
            <p:spPr bwMode="auto">
              <a:xfrm>
                <a:off x="6247" y="3320"/>
                <a:ext cx="13" cy="21"/>
              </a:xfrm>
              <a:custGeom>
                <a:avLst/>
                <a:gdLst>
                  <a:gd name="T0" fmla="*/ 0 w 13"/>
                  <a:gd name="T1" fmla="*/ 0 h 21"/>
                  <a:gd name="T2" fmla="*/ 0 w 13"/>
                  <a:gd name="T3" fmla="*/ 2 h 21"/>
                  <a:gd name="T4" fmla="*/ 11 w 13"/>
                  <a:gd name="T5" fmla="*/ 21 h 21"/>
                  <a:gd name="T6" fmla="*/ 13 w 13"/>
                  <a:gd name="T7" fmla="*/ 20 h 21"/>
                  <a:gd name="T8" fmla="*/ 0 w 1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1">
                    <a:moveTo>
                      <a:pt x="0" y="0"/>
                    </a:moveTo>
                    <a:lnTo>
                      <a:pt x="0" y="2"/>
                    </a:lnTo>
                    <a:lnTo>
                      <a:pt x="11" y="21"/>
                    </a:lnTo>
                    <a:lnTo>
                      <a:pt x="13" y="2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3" name="Freeform 3620"/>
              <p:cNvSpPr/>
              <p:nvPr/>
            </p:nvSpPr>
            <p:spPr bwMode="auto">
              <a:xfrm>
                <a:off x="6235" y="3319"/>
                <a:ext cx="12" cy="26"/>
              </a:xfrm>
              <a:custGeom>
                <a:avLst/>
                <a:gdLst>
                  <a:gd name="T0" fmla="*/ 11 w 12"/>
                  <a:gd name="T1" fmla="*/ 0 h 26"/>
                  <a:gd name="T2" fmla="*/ 0 w 12"/>
                  <a:gd name="T3" fmla="*/ 26 h 26"/>
                  <a:gd name="T4" fmla="*/ 2 w 12"/>
                  <a:gd name="T5" fmla="*/ 26 h 26"/>
                  <a:gd name="T6" fmla="*/ 12 w 12"/>
                  <a:gd name="T7" fmla="*/ 3 h 26"/>
                  <a:gd name="T8" fmla="*/ 12 w 12"/>
                  <a:gd name="T9" fmla="*/ 1 h 26"/>
                  <a:gd name="T10" fmla="*/ 11 w 12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">
                    <a:moveTo>
                      <a:pt x="11" y="0"/>
                    </a:moveTo>
                    <a:lnTo>
                      <a:pt x="0" y="26"/>
                    </a:lnTo>
                    <a:lnTo>
                      <a:pt x="2" y="26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4" name="Freeform 3621"/>
              <p:cNvSpPr/>
              <p:nvPr/>
            </p:nvSpPr>
            <p:spPr bwMode="auto">
              <a:xfrm>
                <a:off x="6235" y="3319"/>
                <a:ext cx="12" cy="26"/>
              </a:xfrm>
              <a:custGeom>
                <a:avLst/>
                <a:gdLst>
                  <a:gd name="T0" fmla="*/ 11 w 12"/>
                  <a:gd name="T1" fmla="*/ 0 h 26"/>
                  <a:gd name="T2" fmla="*/ 0 w 12"/>
                  <a:gd name="T3" fmla="*/ 26 h 26"/>
                  <a:gd name="T4" fmla="*/ 2 w 12"/>
                  <a:gd name="T5" fmla="*/ 26 h 26"/>
                  <a:gd name="T6" fmla="*/ 12 w 12"/>
                  <a:gd name="T7" fmla="*/ 3 h 26"/>
                  <a:gd name="T8" fmla="*/ 12 w 12"/>
                  <a:gd name="T9" fmla="*/ 1 h 26"/>
                  <a:gd name="T10" fmla="*/ 11 w 12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">
                    <a:moveTo>
                      <a:pt x="11" y="0"/>
                    </a:moveTo>
                    <a:lnTo>
                      <a:pt x="0" y="26"/>
                    </a:lnTo>
                    <a:lnTo>
                      <a:pt x="2" y="26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" name="Group 3823"/>
            <p:cNvGrpSpPr/>
            <p:nvPr/>
          </p:nvGrpSpPr>
          <p:grpSpPr bwMode="auto">
            <a:xfrm>
              <a:off x="5951" y="3000"/>
              <a:ext cx="356" cy="619"/>
              <a:chOff x="5951" y="3000"/>
              <a:chExt cx="356" cy="619"/>
            </a:xfrm>
          </p:grpSpPr>
          <p:sp>
            <p:nvSpPr>
              <p:cNvPr id="1095" name="Freeform 3623"/>
              <p:cNvSpPr/>
              <p:nvPr/>
            </p:nvSpPr>
            <p:spPr bwMode="auto">
              <a:xfrm>
                <a:off x="6235" y="3345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0 w 16"/>
                  <a:gd name="T3" fmla="*/ 1 h 6"/>
                  <a:gd name="T4" fmla="*/ 15 w 16"/>
                  <a:gd name="T5" fmla="*/ 6 h 6"/>
                  <a:gd name="T6" fmla="*/ 16 w 16"/>
                  <a:gd name="T7" fmla="*/ 4 h 6"/>
                  <a:gd name="T8" fmla="*/ 2 w 16"/>
                  <a:gd name="T9" fmla="*/ 0 h 6"/>
                  <a:gd name="T10" fmla="*/ 0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0" y="1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6" name="Freeform 3624"/>
              <p:cNvSpPr/>
              <p:nvPr/>
            </p:nvSpPr>
            <p:spPr bwMode="auto">
              <a:xfrm>
                <a:off x="6235" y="3345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0 w 16"/>
                  <a:gd name="T3" fmla="*/ 1 h 6"/>
                  <a:gd name="T4" fmla="*/ 15 w 16"/>
                  <a:gd name="T5" fmla="*/ 6 h 6"/>
                  <a:gd name="T6" fmla="*/ 16 w 16"/>
                  <a:gd name="T7" fmla="*/ 4 h 6"/>
                  <a:gd name="T8" fmla="*/ 2 w 16"/>
                  <a:gd name="T9" fmla="*/ 0 h 6"/>
                  <a:gd name="T10" fmla="*/ 0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0" y="1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7" name="Freeform 3625"/>
              <p:cNvSpPr/>
              <p:nvPr/>
            </p:nvSpPr>
            <p:spPr bwMode="auto">
              <a:xfrm>
                <a:off x="6250" y="3340"/>
                <a:ext cx="10" cy="11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1 h 11"/>
                  <a:gd name="T4" fmla="*/ 1 w 10"/>
                  <a:gd name="T5" fmla="*/ 9 h 11"/>
                  <a:gd name="T6" fmla="*/ 0 w 10"/>
                  <a:gd name="T7" fmla="*/ 11 h 11"/>
                  <a:gd name="T8" fmla="*/ 1 w 10"/>
                  <a:gd name="T9" fmla="*/ 11 h 11"/>
                  <a:gd name="T10" fmla="*/ 10 w 10"/>
                  <a:gd name="T11" fmla="*/ 1 h 11"/>
                  <a:gd name="T12" fmla="*/ 10 w 1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lnTo>
                      <a:pt x="8" y="1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10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8" name="Freeform 3626"/>
              <p:cNvSpPr/>
              <p:nvPr/>
            </p:nvSpPr>
            <p:spPr bwMode="auto">
              <a:xfrm>
                <a:off x="6250" y="3340"/>
                <a:ext cx="10" cy="11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1 h 11"/>
                  <a:gd name="T4" fmla="*/ 1 w 10"/>
                  <a:gd name="T5" fmla="*/ 9 h 11"/>
                  <a:gd name="T6" fmla="*/ 0 w 10"/>
                  <a:gd name="T7" fmla="*/ 11 h 11"/>
                  <a:gd name="T8" fmla="*/ 1 w 10"/>
                  <a:gd name="T9" fmla="*/ 11 h 11"/>
                  <a:gd name="T10" fmla="*/ 10 w 10"/>
                  <a:gd name="T11" fmla="*/ 1 h 11"/>
                  <a:gd name="T12" fmla="*/ 10 w 1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lnTo>
                      <a:pt x="8" y="1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10" y="1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9" name="Freeform 3627"/>
              <p:cNvSpPr>
                <a:spLocks noEditPoints="1"/>
              </p:cNvSpPr>
              <p:nvPr/>
            </p:nvSpPr>
            <p:spPr bwMode="auto">
              <a:xfrm>
                <a:off x="5975" y="3136"/>
                <a:ext cx="71" cy="71"/>
              </a:xfrm>
              <a:custGeom>
                <a:avLst/>
                <a:gdLst>
                  <a:gd name="T0" fmla="*/ 1 w 67"/>
                  <a:gd name="T1" fmla="*/ 36 h 68"/>
                  <a:gd name="T2" fmla="*/ 0 w 67"/>
                  <a:gd name="T3" fmla="*/ 38 h 68"/>
                  <a:gd name="T4" fmla="*/ 15 w 67"/>
                  <a:gd name="T5" fmla="*/ 68 h 68"/>
                  <a:gd name="T6" fmla="*/ 31 w 67"/>
                  <a:gd name="T7" fmla="*/ 47 h 68"/>
                  <a:gd name="T8" fmla="*/ 1 w 67"/>
                  <a:gd name="T9" fmla="*/ 36 h 68"/>
                  <a:gd name="T10" fmla="*/ 67 w 67"/>
                  <a:gd name="T11" fmla="*/ 0 h 68"/>
                  <a:gd name="T12" fmla="*/ 2 w 67"/>
                  <a:gd name="T13" fmla="*/ 32 h 68"/>
                  <a:gd name="T14" fmla="*/ 2 w 67"/>
                  <a:gd name="T15" fmla="*/ 33 h 68"/>
                  <a:gd name="T16" fmla="*/ 2 w 67"/>
                  <a:gd name="T17" fmla="*/ 34 h 68"/>
                  <a:gd name="T18" fmla="*/ 33 w 67"/>
                  <a:gd name="T19" fmla="*/ 45 h 68"/>
                  <a:gd name="T20" fmla="*/ 67 w 67"/>
                  <a:gd name="T2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68">
                    <a:moveTo>
                      <a:pt x="1" y="36"/>
                    </a:moveTo>
                    <a:cubicBezTo>
                      <a:pt x="1" y="37"/>
                      <a:pt x="0" y="37"/>
                      <a:pt x="0" y="3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1" y="36"/>
                      <a:pt x="1" y="36"/>
                      <a:pt x="1" y="36"/>
                    </a:cubicBezTo>
                    <a:moveTo>
                      <a:pt x="67" y="0"/>
                    </a:move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67" y="0"/>
                      <a:pt x="67" y="0"/>
                      <a:pt x="67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0" name="Freeform 3628"/>
              <p:cNvSpPr>
                <a:spLocks noEditPoints="1"/>
              </p:cNvSpPr>
              <p:nvPr/>
            </p:nvSpPr>
            <p:spPr bwMode="auto">
              <a:xfrm>
                <a:off x="5974" y="3169"/>
                <a:ext cx="3" cy="7"/>
              </a:xfrm>
              <a:custGeom>
                <a:avLst/>
                <a:gdLst>
                  <a:gd name="T0" fmla="*/ 0 w 3"/>
                  <a:gd name="T1" fmla="*/ 4 h 6"/>
                  <a:gd name="T2" fmla="*/ 1 w 3"/>
                  <a:gd name="T3" fmla="*/ 6 h 6"/>
                  <a:gd name="T4" fmla="*/ 2 w 3"/>
                  <a:gd name="T5" fmla="*/ 4 h 6"/>
                  <a:gd name="T6" fmla="*/ 0 w 3"/>
                  <a:gd name="T7" fmla="*/ 4 h 6"/>
                  <a:gd name="T8" fmla="*/ 3 w 3"/>
                  <a:gd name="T9" fmla="*/ 0 h 6"/>
                  <a:gd name="T10" fmla="*/ 1 w 3"/>
                  <a:gd name="T11" fmla="*/ 1 h 6"/>
                  <a:gd name="T12" fmla="*/ 3 w 3"/>
                  <a:gd name="T13" fmla="*/ 2 h 6"/>
                  <a:gd name="T14" fmla="*/ 3 w 3"/>
                  <a:gd name="T15" fmla="*/ 1 h 6"/>
                  <a:gd name="T16" fmla="*/ 3 w 3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6">
                    <a:moveTo>
                      <a:pt x="0" y="4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3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1" name="Freeform 3629"/>
              <p:cNvSpPr/>
              <p:nvPr/>
            </p:nvSpPr>
            <p:spPr bwMode="auto">
              <a:xfrm>
                <a:off x="5972" y="3172"/>
                <a:ext cx="19" cy="36"/>
              </a:xfrm>
              <a:custGeom>
                <a:avLst/>
                <a:gdLst>
                  <a:gd name="T0" fmla="*/ 0 w 19"/>
                  <a:gd name="T1" fmla="*/ 0 h 36"/>
                  <a:gd name="T2" fmla="*/ 0 w 19"/>
                  <a:gd name="T3" fmla="*/ 0 h 36"/>
                  <a:gd name="T4" fmla="*/ 18 w 19"/>
                  <a:gd name="T5" fmla="*/ 36 h 36"/>
                  <a:gd name="T6" fmla="*/ 19 w 19"/>
                  <a:gd name="T7" fmla="*/ 35 h 36"/>
                  <a:gd name="T8" fmla="*/ 3 w 19"/>
                  <a:gd name="T9" fmla="*/ 4 h 36"/>
                  <a:gd name="T10" fmla="*/ 2 w 19"/>
                  <a:gd name="T11" fmla="*/ 2 h 36"/>
                  <a:gd name="T12" fmla="*/ 0 w 19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6">
                    <a:moveTo>
                      <a:pt x="0" y="0"/>
                    </a:moveTo>
                    <a:lnTo>
                      <a:pt x="0" y="0"/>
                    </a:lnTo>
                    <a:lnTo>
                      <a:pt x="18" y="36"/>
                    </a:lnTo>
                    <a:lnTo>
                      <a:pt x="19" y="3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2" name="Freeform 3630"/>
              <p:cNvSpPr/>
              <p:nvPr/>
            </p:nvSpPr>
            <p:spPr bwMode="auto">
              <a:xfrm>
                <a:off x="5972" y="3172"/>
                <a:ext cx="19" cy="36"/>
              </a:xfrm>
              <a:custGeom>
                <a:avLst/>
                <a:gdLst>
                  <a:gd name="T0" fmla="*/ 0 w 19"/>
                  <a:gd name="T1" fmla="*/ 0 h 36"/>
                  <a:gd name="T2" fmla="*/ 0 w 19"/>
                  <a:gd name="T3" fmla="*/ 0 h 36"/>
                  <a:gd name="T4" fmla="*/ 18 w 19"/>
                  <a:gd name="T5" fmla="*/ 36 h 36"/>
                  <a:gd name="T6" fmla="*/ 19 w 19"/>
                  <a:gd name="T7" fmla="*/ 35 h 36"/>
                  <a:gd name="T8" fmla="*/ 3 w 19"/>
                  <a:gd name="T9" fmla="*/ 4 h 36"/>
                  <a:gd name="T10" fmla="*/ 2 w 19"/>
                  <a:gd name="T11" fmla="*/ 2 h 36"/>
                  <a:gd name="T12" fmla="*/ 0 w 19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6">
                    <a:moveTo>
                      <a:pt x="0" y="0"/>
                    </a:moveTo>
                    <a:lnTo>
                      <a:pt x="0" y="0"/>
                    </a:lnTo>
                    <a:lnTo>
                      <a:pt x="18" y="36"/>
                    </a:lnTo>
                    <a:lnTo>
                      <a:pt x="19" y="3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3" name="Freeform 3631"/>
              <p:cNvSpPr>
                <a:spLocks noEditPoints="1"/>
              </p:cNvSpPr>
              <p:nvPr/>
            </p:nvSpPr>
            <p:spPr bwMode="auto">
              <a:xfrm>
                <a:off x="5990" y="3134"/>
                <a:ext cx="59" cy="77"/>
              </a:xfrm>
              <a:custGeom>
                <a:avLst/>
                <a:gdLst>
                  <a:gd name="T0" fmla="*/ 17 w 59"/>
                  <a:gd name="T1" fmla="*/ 51 h 77"/>
                  <a:gd name="T2" fmla="*/ 1 w 59"/>
                  <a:gd name="T3" fmla="*/ 73 h 77"/>
                  <a:gd name="T4" fmla="*/ 0 w 59"/>
                  <a:gd name="T5" fmla="*/ 74 h 77"/>
                  <a:gd name="T6" fmla="*/ 1 w 59"/>
                  <a:gd name="T7" fmla="*/ 77 h 77"/>
                  <a:gd name="T8" fmla="*/ 19 w 59"/>
                  <a:gd name="T9" fmla="*/ 52 h 77"/>
                  <a:gd name="T10" fmla="*/ 17 w 59"/>
                  <a:gd name="T11" fmla="*/ 51 h 77"/>
                  <a:gd name="T12" fmla="*/ 59 w 59"/>
                  <a:gd name="T13" fmla="*/ 0 h 77"/>
                  <a:gd name="T14" fmla="*/ 56 w 59"/>
                  <a:gd name="T15" fmla="*/ 2 h 77"/>
                  <a:gd name="T16" fmla="*/ 20 w 59"/>
                  <a:gd name="T17" fmla="*/ 49 h 77"/>
                  <a:gd name="T18" fmla="*/ 21 w 59"/>
                  <a:gd name="T19" fmla="*/ 49 h 77"/>
                  <a:gd name="T20" fmla="*/ 59 w 59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77">
                    <a:moveTo>
                      <a:pt x="17" y="51"/>
                    </a:moveTo>
                    <a:lnTo>
                      <a:pt x="1" y="73"/>
                    </a:lnTo>
                    <a:lnTo>
                      <a:pt x="0" y="74"/>
                    </a:lnTo>
                    <a:lnTo>
                      <a:pt x="1" y="77"/>
                    </a:lnTo>
                    <a:lnTo>
                      <a:pt x="19" y="52"/>
                    </a:lnTo>
                    <a:lnTo>
                      <a:pt x="17" y="51"/>
                    </a:lnTo>
                    <a:close/>
                    <a:moveTo>
                      <a:pt x="59" y="0"/>
                    </a:moveTo>
                    <a:lnTo>
                      <a:pt x="56" y="2"/>
                    </a:lnTo>
                    <a:lnTo>
                      <a:pt x="20" y="49"/>
                    </a:lnTo>
                    <a:lnTo>
                      <a:pt x="21" y="49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4" name="Freeform 3632"/>
              <p:cNvSpPr>
                <a:spLocks noEditPoints="1"/>
              </p:cNvSpPr>
              <p:nvPr/>
            </p:nvSpPr>
            <p:spPr bwMode="auto">
              <a:xfrm>
                <a:off x="5990" y="3134"/>
                <a:ext cx="59" cy="77"/>
              </a:xfrm>
              <a:custGeom>
                <a:avLst/>
                <a:gdLst>
                  <a:gd name="T0" fmla="*/ 17 w 59"/>
                  <a:gd name="T1" fmla="*/ 51 h 77"/>
                  <a:gd name="T2" fmla="*/ 1 w 59"/>
                  <a:gd name="T3" fmla="*/ 73 h 77"/>
                  <a:gd name="T4" fmla="*/ 0 w 59"/>
                  <a:gd name="T5" fmla="*/ 74 h 77"/>
                  <a:gd name="T6" fmla="*/ 1 w 59"/>
                  <a:gd name="T7" fmla="*/ 77 h 77"/>
                  <a:gd name="T8" fmla="*/ 19 w 59"/>
                  <a:gd name="T9" fmla="*/ 52 h 77"/>
                  <a:gd name="T10" fmla="*/ 17 w 59"/>
                  <a:gd name="T11" fmla="*/ 51 h 77"/>
                  <a:gd name="T12" fmla="*/ 59 w 59"/>
                  <a:gd name="T13" fmla="*/ 0 h 77"/>
                  <a:gd name="T14" fmla="*/ 56 w 59"/>
                  <a:gd name="T15" fmla="*/ 2 h 77"/>
                  <a:gd name="T16" fmla="*/ 20 w 59"/>
                  <a:gd name="T17" fmla="*/ 49 h 77"/>
                  <a:gd name="T18" fmla="*/ 21 w 59"/>
                  <a:gd name="T19" fmla="*/ 49 h 77"/>
                  <a:gd name="T20" fmla="*/ 59 w 59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77">
                    <a:moveTo>
                      <a:pt x="17" y="51"/>
                    </a:moveTo>
                    <a:lnTo>
                      <a:pt x="1" y="73"/>
                    </a:lnTo>
                    <a:lnTo>
                      <a:pt x="0" y="74"/>
                    </a:lnTo>
                    <a:lnTo>
                      <a:pt x="1" y="77"/>
                    </a:lnTo>
                    <a:lnTo>
                      <a:pt x="19" y="52"/>
                    </a:lnTo>
                    <a:lnTo>
                      <a:pt x="17" y="51"/>
                    </a:lnTo>
                    <a:moveTo>
                      <a:pt x="59" y="0"/>
                    </a:moveTo>
                    <a:lnTo>
                      <a:pt x="56" y="2"/>
                    </a:lnTo>
                    <a:lnTo>
                      <a:pt x="20" y="49"/>
                    </a:lnTo>
                    <a:lnTo>
                      <a:pt x="21" y="49"/>
                    </a:lnTo>
                    <a:lnTo>
                      <a:pt x="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5" name="Freeform 3633"/>
              <p:cNvSpPr/>
              <p:nvPr/>
            </p:nvSpPr>
            <p:spPr bwMode="auto">
              <a:xfrm>
                <a:off x="5972" y="3132"/>
                <a:ext cx="78" cy="54"/>
              </a:xfrm>
              <a:custGeom>
                <a:avLst/>
                <a:gdLst>
                  <a:gd name="T0" fmla="*/ 74 w 74"/>
                  <a:gd name="T1" fmla="*/ 0 h 51"/>
                  <a:gd name="T2" fmla="*/ 0 w 74"/>
                  <a:gd name="T3" fmla="*/ 35 h 51"/>
                  <a:gd name="T4" fmla="*/ 0 w 74"/>
                  <a:gd name="T5" fmla="*/ 35 h 51"/>
                  <a:gd name="T6" fmla="*/ 0 w 74"/>
                  <a:gd name="T7" fmla="*/ 35 h 51"/>
                  <a:gd name="T8" fmla="*/ 0 w 74"/>
                  <a:gd name="T9" fmla="*/ 35 h 51"/>
                  <a:gd name="T10" fmla="*/ 1 w 74"/>
                  <a:gd name="T11" fmla="*/ 35 h 51"/>
                  <a:gd name="T12" fmla="*/ 1 w 74"/>
                  <a:gd name="T13" fmla="*/ 35 h 51"/>
                  <a:gd name="T14" fmla="*/ 1 w 74"/>
                  <a:gd name="T15" fmla="*/ 36 h 51"/>
                  <a:gd name="T16" fmla="*/ 0 w 74"/>
                  <a:gd name="T17" fmla="*/ 38 h 51"/>
                  <a:gd name="T18" fmla="*/ 2 w 74"/>
                  <a:gd name="T19" fmla="*/ 39 h 51"/>
                  <a:gd name="T20" fmla="*/ 4 w 74"/>
                  <a:gd name="T21" fmla="*/ 39 h 51"/>
                  <a:gd name="T22" fmla="*/ 34 w 74"/>
                  <a:gd name="T23" fmla="*/ 50 h 51"/>
                  <a:gd name="T24" fmla="*/ 35 w 74"/>
                  <a:gd name="T25" fmla="*/ 51 h 51"/>
                  <a:gd name="T26" fmla="*/ 37 w 74"/>
                  <a:gd name="T27" fmla="*/ 48 h 51"/>
                  <a:gd name="T28" fmla="*/ 36 w 74"/>
                  <a:gd name="T29" fmla="*/ 48 h 51"/>
                  <a:gd name="T30" fmla="*/ 5 w 74"/>
                  <a:gd name="T31" fmla="*/ 37 h 51"/>
                  <a:gd name="T32" fmla="*/ 3 w 74"/>
                  <a:gd name="T33" fmla="*/ 36 h 51"/>
                  <a:gd name="T34" fmla="*/ 5 w 74"/>
                  <a:gd name="T35" fmla="*/ 35 h 51"/>
                  <a:gd name="T36" fmla="*/ 70 w 74"/>
                  <a:gd name="T37" fmla="*/ 3 h 51"/>
                  <a:gd name="T38" fmla="*/ 73 w 74"/>
                  <a:gd name="T39" fmla="*/ 2 h 51"/>
                  <a:gd name="T40" fmla="*/ 74 w 74"/>
                  <a:gd name="T41" fmla="*/ 0 h 51"/>
                  <a:gd name="T42" fmla="*/ 74 w 74"/>
                  <a:gd name="T4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4" h="51">
                    <a:moveTo>
                      <a:pt x="74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6" name="Freeform 3634"/>
              <p:cNvSpPr/>
              <p:nvPr/>
            </p:nvSpPr>
            <p:spPr bwMode="auto">
              <a:xfrm>
                <a:off x="6050" y="313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7" name="Freeform 3635"/>
              <p:cNvSpPr>
                <a:spLocks noEditPoints="1"/>
              </p:cNvSpPr>
              <p:nvPr/>
            </p:nvSpPr>
            <p:spPr bwMode="auto">
              <a:xfrm>
                <a:off x="5972" y="316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  <a:gd name="T10" fmla="*/ 1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8" name="Freeform 3636"/>
              <p:cNvSpPr/>
              <p:nvPr/>
            </p:nvSpPr>
            <p:spPr bwMode="auto">
              <a:xfrm>
                <a:off x="5970" y="3169"/>
                <a:ext cx="3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1 h 3"/>
                  <a:gd name="T4" fmla="*/ 0 w 2"/>
                  <a:gd name="T5" fmla="*/ 1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1 h 3"/>
                  <a:gd name="T12" fmla="*/ 2 w 2"/>
                  <a:gd name="T13" fmla="*/ 1 h 3"/>
                  <a:gd name="T14" fmla="*/ 2 w 2"/>
                  <a:gd name="T15" fmla="*/ 0 h 3"/>
                  <a:gd name="T16" fmla="*/ 2 w 2"/>
                  <a:gd name="T17" fmla="*/ 0 h 3"/>
                  <a:gd name="T18" fmla="*/ 1 w 2"/>
                  <a:gd name="T19" fmla="*/ 0 h 3"/>
                  <a:gd name="T20" fmla="*/ 1 w 2"/>
                  <a:gd name="T21" fmla="*/ 0 h 3"/>
                  <a:gd name="T22" fmla="*/ 1 w 2"/>
                  <a:gd name="T23" fmla="*/ 0 h 3"/>
                  <a:gd name="T24" fmla="*/ 1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9" name="Freeform 3637"/>
              <p:cNvSpPr/>
              <p:nvPr/>
            </p:nvSpPr>
            <p:spPr bwMode="auto">
              <a:xfrm>
                <a:off x="5956" y="3177"/>
                <a:ext cx="32" cy="74"/>
              </a:xfrm>
              <a:custGeom>
                <a:avLst/>
                <a:gdLst>
                  <a:gd name="T0" fmla="*/ 15 w 31"/>
                  <a:gd name="T1" fmla="*/ 0 h 70"/>
                  <a:gd name="T2" fmla="*/ 14 w 31"/>
                  <a:gd name="T3" fmla="*/ 0 h 70"/>
                  <a:gd name="T4" fmla="*/ 0 w 31"/>
                  <a:gd name="T5" fmla="*/ 70 h 70"/>
                  <a:gd name="T6" fmla="*/ 1 w 31"/>
                  <a:gd name="T7" fmla="*/ 70 h 70"/>
                  <a:gd name="T8" fmla="*/ 31 w 31"/>
                  <a:gd name="T9" fmla="*/ 31 h 70"/>
                  <a:gd name="T10" fmla="*/ 15 w 31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0">
                    <a:moveTo>
                      <a:pt x="15" y="0"/>
                    </a:moveTo>
                    <a:cubicBezTo>
                      <a:pt x="15" y="0"/>
                      <a:pt x="15" y="0"/>
                      <a:pt x="14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1" y="70"/>
                      <a:pt x="1" y="7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0" name="Freeform 3638"/>
              <p:cNvSpPr/>
              <p:nvPr/>
            </p:nvSpPr>
            <p:spPr bwMode="auto">
              <a:xfrm>
                <a:off x="5955" y="3251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1" name="Freeform 3639"/>
              <p:cNvSpPr/>
              <p:nvPr/>
            </p:nvSpPr>
            <p:spPr bwMode="auto">
              <a:xfrm>
                <a:off x="5970" y="3176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2" name="Freeform 3640"/>
              <p:cNvSpPr/>
              <p:nvPr/>
            </p:nvSpPr>
            <p:spPr bwMode="auto">
              <a:xfrm>
                <a:off x="5972" y="3172"/>
                <a:ext cx="18" cy="37"/>
              </a:xfrm>
              <a:custGeom>
                <a:avLst/>
                <a:gdLst>
                  <a:gd name="T0" fmla="*/ 0 w 18"/>
                  <a:gd name="T1" fmla="*/ 0 h 37"/>
                  <a:gd name="T2" fmla="*/ 0 w 18"/>
                  <a:gd name="T3" fmla="*/ 4 h 37"/>
                  <a:gd name="T4" fmla="*/ 0 w 18"/>
                  <a:gd name="T5" fmla="*/ 5 h 37"/>
                  <a:gd name="T6" fmla="*/ 16 w 18"/>
                  <a:gd name="T7" fmla="*/ 37 h 37"/>
                  <a:gd name="T8" fmla="*/ 18 w 18"/>
                  <a:gd name="T9" fmla="*/ 36 h 37"/>
                  <a:gd name="T10" fmla="*/ 0 w 1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7">
                    <a:moveTo>
                      <a:pt x="0" y="0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6" y="37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3" name="Freeform 3641"/>
              <p:cNvSpPr/>
              <p:nvPr/>
            </p:nvSpPr>
            <p:spPr bwMode="auto">
              <a:xfrm>
                <a:off x="5972" y="3172"/>
                <a:ext cx="18" cy="37"/>
              </a:xfrm>
              <a:custGeom>
                <a:avLst/>
                <a:gdLst>
                  <a:gd name="T0" fmla="*/ 0 w 18"/>
                  <a:gd name="T1" fmla="*/ 0 h 37"/>
                  <a:gd name="T2" fmla="*/ 0 w 18"/>
                  <a:gd name="T3" fmla="*/ 4 h 37"/>
                  <a:gd name="T4" fmla="*/ 0 w 18"/>
                  <a:gd name="T5" fmla="*/ 5 h 37"/>
                  <a:gd name="T6" fmla="*/ 16 w 18"/>
                  <a:gd name="T7" fmla="*/ 37 h 37"/>
                  <a:gd name="T8" fmla="*/ 18 w 18"/>
                  <a:gd name="T9" fmla="*/ 36 h 37"/>
                  <a:gd name="T10" fmla="*/ 0 w 1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7">
                    <a:moveTo>
                      <a:pt x="0" y="0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6" y="37"/>
                    </a:lnTo>
                    <a:lnTo>
                      <a:pt x="18" y="3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4" name="Freeform 3642"/>
              <p:cNvSpPr/>
              <p:nvPr/>
            </p:nvSpPr>
            <p:spPr bwMode="auto">
              <a:xfrm>
                <a:off x="5954" y="3208"/>
                <a:ext cx="37" cy="49"/>
              </a:xfrm>
              <a:custGeom>
                <a:avLst/>
                <a:gdLst>
                  <a:gd name="T0" fmla="*/ 36 w 37"/>
                  <a:gd name="T1" fmla="*/ 0 h 49"/>
                  <a:gd name="T2" fmla="*/ 34 w 37"/>
                  <a:gd name="T3" fmla="*/ 1 h 49"/>
                  <a:gd name="T4" fmla="*/ 3 w 37"/>
                  <a:gd name="T5" fmla="*/ 43 h 49"/>
                  <a:gd name="T6" fmla="*/ 1 w 37"/>
                  <a:gd name="T7" fmla="*/ 46 h 49"/>
                  <a:gd name="T8" fmla="*/ 0 w 37"/>
                  <a:gd name="T9" fmla="*/ 49 h 49"/>
                  <a:gd name="T10" fmla="*/ 37 w 37"/>
                  <a:gd name="T11" fmla="*/ 3 h 49"/>
                  <a:gd name="T12" fmla="*/ 36 w 3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9">
                    <a:moveTo>
                      <a:pt x="36" y="0"/>
                    </a:moveTo>
                    <a:lnTo>
                      <a:pt x="34" y="1"/>
                    </a:lnTo>
                    <a:lnTo>
                      <a:pt x="3" y="43"/>
                    </a:lnTo>
                    <a:lnTo>
                      <a:pt x="1" y="46"/>
                    </a:lnTo>
                    <a:lnTo>
                      <a:pt x="0" y="49"/>
                    </a:lnTo>
                    <a:lnTo>
                      <a:pt x="37" y="3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5" name="Freeform 3643"/>
              <p:cNvSpPr/>
              <p:nvPr/>
            </p:nvSpPr>
            <p:spPr bwMode="auto">
              <a:xfrm>
                <a:off x="5954" y="3208"/>
                <a:ext cx="37" cy="49"/>
              </a:xfrm>
              <a:custGeom>
                <a:avLst/>
                <a:gdLst>
                  <a:gd name="T0" fmla="*/ 36 w 37"/>
                  <a:gd name="T1" fmla="*/ 0 h 49"/>
                  <a:gd name="T2" fmla="*/ 34 w 37"/>
                  <a:gd name="T3" fmla="*/ 1 h 49"/>
                  <a:gd name="T4" fmla="*/ 3 w 37"/>
                  <a:gd name="T5" fmla="*/ 43 h 49"/>
                  <a:gd name="T6" fmla="*/ 1 w 37"/>
                  <a:gd name="T7" fmla="*/ 46 h 49"/>
                  <a:gd name="T8" fmla="*/ 0 w 37"/>
                  <a:gd name="T9" fmla="*/ 49 h 49"/>
                  <a:gd name="T10" fmla="*/ 37 w 37"/>
                  <a:gd name="T11" fmla="*/ 3 h 49"/>
                  <a:gd name="T12" fmla="*/ 36 w 3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9">
                    <a:moveTo>
                      <a:pt x="36" y="0"/>
                    </a:moveTo>
                    <a:lnTo>
                      <a:pt x="34" y="1"/>
                    </a:lnTo>
                    <a:lnTo>
                      <a:pt x="3" y="43"/>
                    </a:lnTo>
                    <a:lnTo>
                      <a:pt x="1" y="46"/>
                    </a:lnTo>
                    <a:lnTo>
                      <a:pt x="0" y="49"/>
                    </a:lnTo>
                    <a:lnTo>
                      <a:pt x="37" y="3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6" name="Freeform 3644"/>
              <p:cNvSpPr/>
              <p:nvPr/>
            </p:nvSpPr>
            <p:spPr bwMode="auto">
              <a:xfrm>
                <a:off x="5951" y="3170"/>
                <a:ext cx="21" cy="90"/>
              </a:xfrm>
              <a:custGeom>
                <a:avLst/>
                <a:gdLst>
                  <a:gd name="T0" fmla="*/ 19 w 21"/>
                  <a:gd name="T1" fmla="*/ 0 h 90"/>
                  <a:gd name="T2" fmla="*/ 0 w 21"/>
                  <a:gd name="T3" fmla="*/ 90 h 90"/>
                  <a:gd name="T4" fmla="*/ 3 w 21"/>
                  <a:gd name="T5" fmla="*/ 87 h 90"/>
                  <a:gd name="T6" fmla="*/ 4 w 21"/>
                  <a:gd name="T7" fmla="*/ 84 h 90"/>
                  <a:gd name="T8" fmla="*/ 5 w 21"/>
                  <a:gd name="T9" fmla="*/ 81 h 90"/>
                  <a:gd name="T10" fmla="*/ 19 w 21"/>
                  <a:gd name="T11" fmla="*/ 7 h 90"/>
                  <a:gd name="T12" fmla="*/ 21 w 21"/>
                  <a:gd name="T13" fmla="*/ 6 h 90"/>
                  <a:gd name="T14" fmla="*/ 21 w 21"/>
                  <a:gd name="T15" fmla="*/ 2 h 90"/>
                  <a:gd name="T16" fmla="*/ 19 w 21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0">
                    <a:moveTo>
                      <a:pt x="19" y="0"/>
                    </a:moveTo>
                    <a:lnTo>
                      <a:pt x="0" y="90"/>
                    </a:lnTo>
                    <a:lnTo>
                      <a:pt x="3" y="87"/>
                    </a:lnTo>
                    <a:lnTo>
                      <a:pt x="4" y="84"/>
                    </a:lnTo>
                    <a:lnTo>
                      <a:pt x="5" y="81"/>
                    </a:lnTo>
                    <a:lnTo>
                      <a:pt x="19" y="7"/>
                    </a:lnTo>
                    <a:lnTo>
                      <a:pt x="21" y="6"/>
                    </a:lnTo>
                    <a:lnTo>
                      <a:pt x="21" y="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7" name="Freeform 3645"/>
              <p:cNvSpPr/>
              <p:nvPr/>
            </p:nvSpPr>
            <p:spPr bwMode="auto">
              <a:xfrm>
                <a:off x="5951" y="3170"/>
                <a:ext cx="21" cy="90"/>
              </a:xfrm>
              <a:custGeom>
                <a:avLst/>
                <a:gdLst>
                  <a:gd name="T0" fmla="*/ 19 w 21"/>
                  <a:gd name="T1" fmla="*/ 0 h 90"/>
                  <a:gd name="T2" fmla="*/ 0 w 21"/>
                  <a:gd name="T3" fmla="*/ 90 h 90"/>
                  <a:gd name="T4" fmla="*/ 3 w 21"/>
                  <a:gd name="T5" fmla="*/ 87 h 90"/>
                  <a:gd name="T6" fmla="*/ 4 w 21"/>
                  <a:gd name="T7" fmla="*/ 84 h 90"/>
                  <a:gd name="T8" fmla="*/ 5 w 21"/>
                  <a:gd name="T9" fmla="*/ 81 h 90"/>
                  <a:gd name="T10" fmla="*/ 19 w 21"/>
                  <a:gd name="T11" fmla="*/ 7 h 90"/>
                  <a:gd name="T12" fmla="*/ 21 w 21"/>
                  <a:gd name="T13" fmla="*/ 6 h 90"/>
                  <a:gd name="T14" fmla="*/ 21 w 21"/>
                  <a:gd name="T15" fmla="*/ 2 h 90"/>
                  <a:gd name="T16" fmla="*/ 19 w 21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0">
                    <a:moveTo>
                      <a:pt x="19" y="0"/>
                    </a:moveTo>
                    <a:lnTo>
                      <a:pt x="0" y="90"/>
                    </a:lnTo>
                    <a:lnTo>
                      <a:pt x="3" y="87"/>
                    </a:lnTo>
                    <a:lnTo>
                      <a:pt x="4" y="84"/>
                    </a:lnTo>
                    <a:lnTo>
                      <a:pt x="5" y="81"/>
                    </a:lnTo>
                    <a:lnTo>
                      <a:pt x="19" y="7"/>
                    </a:lnTo>
                    <a:lnTo>
                      <a:pt x="21" y="6"/>
                    </a:lnTo>
                    <a:lnTo>
                      <a:pt x="21" y="2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8" name="Freeform 3646"/>
              <p:cNvSpPr>
                <a:spLocks noEditPoints="1"/>
              </p:cNvSpPr>
              <p:nvPr/>
            </p:nvSpPr>
            <p:spPr bwMode="auto">
              <a:xfrm>
                <a:off x="6052" y="3073"/>
                <a:ext cx="58" cy="54"/>
              </a:xfrm>
              <a:custGeom>
                <a:avLst/>
                <a:gdLst>
                  <a:gd name="T0" fmla="*/ 22 w 55"/>
                  <a:gd name="T1" fmla="*/ 30 h 51"/>
                  <a:gd name="T2" fmla="*/ 16 w 55"/>
                  <a:gd name="T3" fmla="*/ 25 h 51"/>
                  <a:gd name="T4" fmla="*/ 22 w 55"/>
                  <a:gd name="T5" fmla="*/ 19 h 51"/>
                  <a:gd name="T6" fmla="*/ 27 w 55"/>
                  <a:gd name="T7" fmla="*/ 25 h 51"/>
                  <a:gd name="T8" fmla="*/ 22 w 55"/>
                  <a:gd name="T9" fmla="*/ 30 h 51"/>
                  <a:gd name="T10" fmla="*/ 25 w 55"/>
                  <a:gd name="T11" fmla="*/ 0 h 51"/>
                  <a:gd name="T12" fmla="*/ 0 w 55"/>
                  <a:gd name="T13" fmla="*/ 3 h 51"/>
                  <a:gd name="T14" fmla="*/ 0 w 55"/>
                  <a:gd name="T15" fmla="*/ 49 h 51"/>
                  <a:gd name="T16" fmla="*/ 3 w 55"/>
                  <a:gd name="T17" fmla="*/ 51 h 51"/>
                  <a:gd name="T18" fmla="*/ 55 w 55"/>
                  <a:gd name="T19" fmla="*/ 26 h 51"/>
                  <a:gd name="T20" fmla="*/ 54 w 55"/>
                  <a:gd name="T21" fmla="*/ 23 h 51"/>
                  <a:gd name="T22" fmla="*/ 55 w 55"/>
                  <a:gd name="T23" fmla="*/ 19 h 51"/>
                  <a:gd name="T24" fmla="*/ 25 w 55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51">
                    <a:moveTo>
                      <a:pt x="22" y="30"/>
                    </a:moveTo>
                    <a:cubicBezTo>
                      <a:pt x="19" y="30"/>
                      <a:pt x="16" y="28"/>
                      <a:pt x="16" y="25"/>
                    </a:cubicBezTo>
                    <a:cubicBezTo>
                      <a:pt x="16" y="22"/>
                      <a:pt x="19" y="19"/>
                      <a:pt x="22" y="19"/>
                    </a:cubicBezTo>
                    <a:cubicBezTo>
                      <a:pt x="25" y="19"/>
                      <a:pt x="27" y="22"/>
                      <a:pt x="27" y="25"/>
                    </a:cubicBezTo>
                    <a:cubicBezTo>
                      <a:pt x="27" y="28"/>
                      <a:pt x="25" y="30"/>
                      <a:pt x="22" y="30"/>
                    </a:cubicBezTo>
                    <a:moveTo>
                      <a:pt x="2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" y="50"/>
                      <a:pt x="2" y="50"/>
                      <a:pt x="3" y="51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4" y="24"/>
                      <a:pt x="54" y="23"/>
                    </a:cubicBezTo>
                    <a:cubicBezTo>
                      <a:pt x="54" y="22"/>
                      <a:pt x="54" y="20"/>
                      <a:pt x="55" y="19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9" name="Oval 3647"/>
              <p:cNvSpPr>
                <a:spLocks noChangeArrowheads="1"/>
              </p:cNvSpPr>
              <p:nvPr/>
            </p:nvSpPr>
            <p:spPr bwMode="auto">
              <a:xfrm>
                <a:off x="6069" y="3093"/>
                <a:ext cx="11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0" name="Freeform 3648"/>
              <p:cNvSpPr/>
              <p:nvPr/>
            </p:nvSpPr>
            <p:spPr bwMode="auto">
              <a:xfrm>
                <a:off x="6052" y="3125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4 h 4"/>
                  <a:gd name="T4" fmla="*/ 3 w 3"/>
                  <a:gd name="T5" fmla="*/ 2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1" name="Freeform 3649"/>
              <p:cNvSpPr/>
              <p:nvPr/>
            </p:nvSpPr>
            <p:spPr bwMode="auto">
              <a:xfrm>
                <a:off x="6109" y="3093"/>
                <a:ext cx="7" cy="8"/>
              </a:xfrm>
              <a:custGeom>
                <a:avLst/>
                <a:gdLst>
                  <a:gd name="T0" fmla="*/ 1 w 7"/>
                  <a:gd name="T1" fmla="*/ 0 h 7"/>
                  <a:gd name="T2" fmla="*/ 0 w 7"/>
                  <a:gd name="T3" fmla="*/ 4 h 7"/>
                  <a:gd name="T4" fmla="*/ 1 w 7"/>
                  <a:gd name="T5" fmla="*/ 7 h 7"/>
                  <a:gd name="T6" fmla="*/ 7 w 7"/>
                  <a:gd name="T7" fmla="*/ 4 h 7"/>
                  <a:gd name="T8" fmla="*/ 1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2" name="Freeform 3650"/>
              <p:cNvSpPr/>
              <p:nvPr/>
            </p:nvSpPr>
            <p:spPr bwMode="auto">
              <a:xfrm>
                <a:off x="6052" y="3072"/>
                <a:ext cx="26" cy="4"/>
              </a:xfrm>
              <a:custGeom>
                <a:avLst/>
                <a:gdLst>
                  <a:gd name="T0" fmla="*/ 24 w 26"/>
                  <a:gd name="T1" fmla="*/ 0 h 4"/>
                  <a:gd name="T2" fmla="*/ 0 w 26"/>
                  <a:gd name="T3" fmla="*/ 2 h 4"/>
                  <a:gd name="T4" fmla="*/ 0 w 26"/>
                  <a:gd name="T5" fmla="*/ 4 h 4"/>
                  <a:gd name="T6" fmla="*/ 26 w 26"/>
                  <a:gd name="T7" fmla="*/ 1 h 4"/>
                  <a:gd name="T8" fmla="*/ 24 w 2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">
                    <a:moveTo>
                      <a:pt x="24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6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3" name="Freeform 3651"/>
              <p:cNvSpPr/>
              <p:nvPr/>
            </p:nvSpPr>
            <p:spPr bwMode="auto">
              <a:xfrm>
                <a:off x="6052" y="3072"/>
                <a:ext cx="26" cy="4"/>
              </a:xfrm>
              <a:custGeom>
                <a:avLst/>
                <a:gdLst>
                  <a:gd name="T0" fmla="*/ 24 w 26"/>
                  <a:gd name="T1" fmla="*/ 0 h 4"/>
                  <a:gd name="T2" fmla="*/ 0 w 26"/>
                  <a:gd name="T3" fmla="*/ 2 h 4"/>
                  <a:gd name="T4" fmla="*/ 0 w 26"/>
                  <a:gd name="T5" fmla="*/ 4 h 4"/>
                  <a:gd name="T6" fmla="*/ 26 w 26"/>
                  <a:gd name="T7" fmla="*/ 1 h 4"/>
                  <a:gd name="T8" fmla="*/ 24 w 2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">
                    <a:moveTo>
                      <a:pt x="24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6" y="1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4" name="Freeform 3652"/>
              <p:cNvSpPr/>
              <p:nvPr/>
            </p:nvSpPr>
            <p:spPr bwMode="auto">
              <a:xfrm>
                <a:off x="6076" y="3072"/>
                <a:ext cx="40" cy="26"/>
              </a:xfrm>
              <a:custGeom>
                <a:avLst/>
                <a:gdLst>
                  <a:gd name="T0" fmla="*/ 3 w 40"/>
                  <a:gd name="T1" fmla="*/ 0 h 26"/>
                  <a:gd name="T2" fmla="*/ 0 w 40"/>
                  <a:gd name="T3" fmla="*/ 0 h 26"/>
                  <a:gd name="T4" fmla="*/ 2 w 40"/>
                  <a:gd name="T5" fmla="*/ 1 h 26"/>
                  <a:gd name="T6" fmla="*/ 34 w 40"/>
                  <a:gd name="T7" fmla="*/ 21 h 26"/>
                  <a:gd name="T8" fmla="*/ 40 w 40"/>
                  <a:gd name="T9" fmla="*/ 26 h 26"/>
                  <a:gd name="T10" fmla="*/ 40 w 40"/>
                  <a:gd name="T11" fmla="*/ 24 h 26"/>
                  <a:gd name="T12" fmla="*/ 39 w 40"/>
                  <a:gd name="T13" fmla="*/ 23 h 26"/>
                  <a:gd name="T14" fmla="*/ 3 w 40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6">
                    <a:moveTo>
                      <a:pt x="3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34" y="21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39" y="2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5" name="Freeform 3653"/>
              <p:cNvSpPr/>
              <p:nvPr/>
            </p:nvSpPr>
            <p:spPr bwMode="auto">
              <a:xfrm>
                <a:off x="6076" y="3072"/>
                <a:ext cx="40" cy="26"/>
              </a:xfrm>
              <a:custGeom>
                <a:avLst/>
                <a:gdLst>
                  <a:gd name="T0" fmla="*/ 3 w 40"/>
                  <a:gd name="T1" fmla="*/ 0 h 26"/>
                  <a:gd name="T2" fmla="*/ 0 w 40"/>
                  <a:gd name="T3" fmla="*/ 0 h 26"/>
                  <a:gd name="T4" fmla="*/ 2 w 40"/>
                  <a:gd name="T5" fmla="*/ 1 h 26"/>
                  <a:gd name="T6" fmla="*/ 34 w 40"/>
                  <a:gd name="T7" fmla="*/ 21 h 26"/>
                  <a:gd name="T8" fmla="*/ 40 w 40"/>
                  <a:gd name="T9" fmla="*/ 26 h 26"/>
                  <a:gd name="T10" fmla="*/ 40 w 40"/>
                  <a:gd name="T11" fmla="*/ 24 h 26"/>
                  <a:gd name="T12" fmla="*/ 39 w 40"/>
                  <a:gd name="T13" fmla="*/ 23 h 26"/>
                  <a:gd name="T14" fmla="*/ 3 w 40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6">
                    <a:moveTo>
                      <a:pt x="3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34" y="21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39" y="2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6" name="Freeform 3654"/>
              <p:cNvSpPr/>
              <p:nvPr/>
            </p:nvSpPr>
            <p:spPr bwMode="auto">
              <a:xfrm>
                <a:off x="6051" y="3074"/>
                <a:ext cx="65" cy="55"/>
              </a:xfrm>
              <a:custGeom>
                <a:avLst/>
                <a:gdLst>
                  <a:gd name="T0" fmla="*/ 1 w 65"/>
                  <a:gd name="T1" fmla="*/ 0 h 55"/>
                  <a:gd name="T2" fmla="*/ 0 w 65"/>
                  <a:gd name="T3" fmla="*/ 0 h 55"/>
                  <a:gd name="T4" fmla="*/ 0 w 65"/>
                  <a:gd name="T5" fmla="*/ 55 h 55"/>
                  <a:gd name="T6" fmla="*/ 65 w 65"/>
                  <a:gd name="T7" fmla="*/ 22 h 55"/>
                  <a:gd name="T8" fmla="*/ 65 w 65"/>
                  <a:gd name="T9" fmla="*/ 22 h 55"/>
                  <a:gd name="T10" fmla="*/ 65 w 65"/>
                  <a:gd name="T11" fmla="*/ 24 h 55"/>
                  <a:gd name="T12" fmla="*/ 59 w 65"/>
                  <a:gd name="T13" fmla="*/ 27 h 55"/>
                  <a:gd name="T14" fmla="*/ 4 w 65"/>
                  <a:gd name="T15" fmla="*/ 53 h 55"/>
                  <a:gd name="T16" fmla="*/ 1 w 65"/>
                  <a:gd name="T17" fmla="*/ 55 h 55"/>
                  <a:gd name="T18" fmla="*/ 1 w 65"/>
                  <a:gd name="T19" fmla="*/ 51 h 55"/>
                  <a:gd name="T20" fmla="*/ 1 w 65"/>
                  <a:gd name="T21" fmla="*/ 2 h 55"/>
                  <a:gd name="T22" fmla="*/ 1 w 65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5" h="55">
                    <a:moveTo>
                      <a:pt x="1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65" y="22"/>
                    </a:lnTo>
                    <a:lnTo>
                      <a:pt x="65" y="22"/>
                    </a:lnTo>
                    <a:lnTo>
                      <a:pt x="65" y="24"/>
                    </a:lnTo>
                    <a:lnTo>
                      <a:pt x="59" y="27"/>
                    </a:lnTo>
                    <a:lnTo>
                      <a:pt x="4" y="53"/>
                    </a:lnTo>
                    <a:lnTo>
                      <a:pt x="1" y="55"/>
                    </a:lnTo>
                    <a:lnTo>
                      <a:pt x="1" y="51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7" name="Freeform 3655"/>
              <p:cNvSpPr/>
              <p:nvPr/>
            </p:nvSpPr>
            <p:spPr bwMode="auto">
              <a:xfrm>
                <a:off x="6051" y="3074"/>
                <a:ext cx="65" cy="55"/>
              </a:xfrm>
              <a:custGeom>
                <a:avLst/>
                <a:gdLst>
                  <a:gd name="T0" fmla="*/ 1 w 65"/>
                  <a:gd name="T1" fmla="*/ 0 h 55"/>
                  <a:gd name="T2" fmla="*/ 0 w 65"/>
                  <a:gd name="T3" fmla="*/ 0 h 55"/>
                  <a:gd name="T4" fmla="*/ 0 w 65"/>
                  <a:gd name="T5" fmla="*/ 55 h 55"/>
                  <a:gd name="T6" fmla="*/ 65 w 65"/>
                  <a:gd name="T7" fmla="*/ 22 h 55"/>
                  <a:gd name="T8" fmla="*/ 65 w 65"/>
                  <a:gd name="T9" fmla="*/ 22 h 55"/>
                  <a:gd name="T10" fmla="*/ 65 w 65"/>
                  <a:gd name="T11" fmla="*/ 24 h 55"/>
                  <a:gd name="T12" fmla="*/ 59 w 65"/>
                  <a:gd name="T13" fmla="*/ 27 h 55"/>
                  <a:gd name="T14" fmla="*/ 4 w 65"/>
                  <a:gd name="T15" fmla="*/ 53 h 55"/>
                  <a:gd name="T16" fmla="*/ 1 w 65"/>
                  <a:gd name="T17" fmla="*/ 55 h 55"/>
                  <a:gd name="T18" fmla="*/ 1 w 65"/>
                  <a:gd name="T19" fmla="*/ 51 h 55"/>
                  <a:gd name="T20" fmla="*/ 1 w 65"/>
                  <a:gd name="T21" fmla="*/ 2 h 55"/>
                  <a:gd name="T22" fmla="*/ 1 w 65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5" h="55">
                    <a:moveTo>
                      <a:pt x="1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65" y="22"/>
                    </a:lnTo>
                    <a:lnTo>
                      <a:pt x="65" y="22"/>
                    </a:lnTo>
                    <a:lnTo>
                      <a:pt x="65" y="24"/>
                    </a:lnTo>
                    <a:lnTo>
                      <a:pt x="59" y="27"/>
                    </a:lnTo>
                    <a:lnTo>
                      <a:pt x="4" y="53"/>
                    </a:lnTo>
                    <a:lnTo>
                      <a:pt x="1" y="55"/>
                    </a:lnTo>
                    <a:lnTo>
                      <a:pt x="1" y="51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8" name="Freeform 3656"/>
              <p:cNvSpPr/>
              <p:nvPr/>
            </p:nvSpPr>
            <p:spPr bwMode="auto">
              <a:xfrm>
                <a:off x="6115" y="309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1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9" name="Freeform 3657"/>
              <p:cNvSpPr/>
              <p:nvPr/>
            </p:nvSpPr>
            <p:spPr bwMode="auto">
              <a:xfrm>
                <a:off x="6115" y="309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1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0" name="Freeform 3658"/>
              <p:cNvSpPr/>
              <p:nvPr/>
            </p:nvSpPr>
            <p:spPr bwMode="auto">
              <a:xfrm>
                <a:off x="6051" y="3096"/>
                <a:ext cx="66" cy="35"/>
              </a:xfrm>
              <a:custGeom>
                <a:avLst/>
                <a:gdLst>
                  <a:gd name="T0" fmla="*/ 63 w 63"/>
                  <a:gd name="T1" fmla="*/ 0 h 33"/>
                  <a:gd name="T2" fmla="*/ 62 w 63"/>
                  <a:gd name="T3" fmla="*/ 0 h 33"/>
                  <a:gd name="T4" fmla="*/ 0 w 63"/>
                  <a:gd name="T5" fmla="*/ 31 h 33"/>
                  <a:gd name="T6" fmla="*/ 0 w 63"/>
                  <a:gd name="T7" fmla="*/ 33 h 33"/>
                  <a:gd name="T8" fmla="*/ 63 w 63"/>
                  <a:gd name="T9" fmla="*/ 2 h 33"/>
                  <a:gd name="T10" fmla="*/ 63 w 63"/>
                  <a:gd name="T11" fmla="*/ 1 h 33"/>
                  <a:gd name="T12" fmla="*/ 63 w 63"/>
                  <a:gd name="T13" fmla="*/ 0 h 33"/>
                  <a:gd name="T14" fmla="*/ 63 w 63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33">
                    <a:moveTo>
                      <a:pt x="63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3" y="1"/>
                      <a:pt x="63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1" name="Freeform 3659"/>
              <p:cNvSpPr/>
              <p:nvPr/>
            </p:nvSpPr>
            <p:spPr bwMode="auto">
              <a:xfrm>
                <a:off x="6117" y="3096"/>
                <a:ext cx="3" cy="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2 w 2"/>
                  <a:gd name="T7" fmla="*/ 1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2" name="Freeform 3660"/>
              <p:cNvSpPr/>
              <p:nvPr/>
            </p:nvSpPr>
            <p:spPr bwMode="auto">
              <a:xfrm>
                <a:off x="6052" y="3057"/>
                <a:ext cx="22" cy="16"/>
              </a:xfrm>
              <a:custGeom>
                <a:avLst/>
                <a:gdLst>
                  <a:gd name="T0" fmla="*/ 0 w 22"/>
                  <a:gd name="T1" fmla="*/ 0 h 16"/>
                  <a:gd name="T2" fmla="*/ 0 w 22"/>
                  <a:gd name="T3" fmla="*/ 16 h 16"/>
                  <a:gd name="T4" fmla="*/ 22 w 22"/>
                  <a:gd name="T5" fmla="*/ 14 h 16"/>
                  <a:gd name="T6" fmla="*/ 0 w 2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6">
                    <a:moveTo>
                      <a:pt x="0" y="0"/>
                    </a:moveTo>
                    <a:lnTo>
                      <a:pt x="0" y="16"/>
                    </a:lnTo>
                    <a:lnTo>
                      <a:pt x="22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3" name="Freeform 3661"/>
              <p:cNvSpPr/>
              <p:nvPr/>
            </p:nvSpPr>
            <p:spPr bwMode="auto">
              <a:xfrm>
                <a:off x="6052" y="3057"/>
                <a:ext cx="22" cy="16"/>
              </a:xfrm>
              <a:custGeom>
                <a:avLst/>
                <a:gdLst>
                  <a:gd name="T0" fmla="*/ 0 w 22"/>
                  <a:gd name="T1" fmla="*/ 0 h 16"/>
                  <a:gd name="T2" fmla="*/ 0 w 22"/>
                  <a:gd name="T3" fmla="*/ 16 h 16"/>
                  <a:gd name="T4" fmla="*/ 22 w 22"/>
                  <a:gd name="T5" fmla="*/ 14 h 16"/>
                  <a:gd name="T6" fmla="*/ 0 w 2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6">
                    <a:moveTo>
                      <a:pt x="0" y="0"/>
                    </a:moveTo>
                    <a:lnTo>
                      <a:pt x="0" y="16"/>
                    </a:lnTo>
                    <a:lnTo>
                      <a:pt x="22" y="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4" name="Freeform 3662"/>
              <p:cNvSpPr/>
              <p:nvPr/>
            </p:nvSpPr>
            <p:spPr bwMode="auto">
              <a:xfrm>
                <a:off x="6052" y="3071"/>
                <a:ext cx="24" cy="3"/>
              </a:xfrm>
              <a:custGeom>
                <a:avLst/>
                <a:gdLst>
                  <a:gd name="T0" fmla="*/ 22 w 24"/>
                  <a:gd name="T1" fmla="*/ 0 h 3"/>
                  <a:gd name="T2" fmla="*/ 0 w 24"/>
                  <a:gd name="T3" fmla="*/ 2 h 3"/>
                  <a:gd name="T4" fmla="*/ 0 w 24"/>
                  <a:gd name="T5" fmla="*/ 3 h 3"/>
                  <a:gd name="T6" fmla="*/ 24 w 24"/>
                  <a:gd name="T7" fmla="*/ 1 h 3"/>
                  <a:gd name="T8" fmla="*/ 22 w 2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">
                    <a:moveTo>
                      <a:pt x="22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24" y="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5" name="Freeform 3663"/>
              <p:cNvSpPr/>
              <p:nvPr/>
            </p:nvSpPr>
            <p:spPr bwMode="auto">
              <a:xfrm>
                <a:off x="6052" y="3071"/>
                <a:ext cx="24" cy="3"/>
              </a:xfrm>
              <a:custGeom>
                <a:avLst/>
                <a:gdLst>
                  <a:gd name="T0" fmla="*/ 22 w 24"/>
                  <a:gd name="T1" fmla="*/ 0 h 3"/>
                  <a:gd name="T2" fmla="*/ 0 w 24"/>
                  <a:gd name="T3" fmla="*/ 2 h 3"/>
                  <a:gd name="T4" fmla="*/ 0 w 24"/>
                  <a:gd name="T5" fmla="*/ 3 h 3"/>
                  <a:gd name="T6" fmla="*/ 24 w 24"/>
                  <a:gd name="T7" fmla="*/ 1 h 3"/>
                  <a:gd name="T8" fmla="*/ 22 w 2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">
                    <a:moveTo>
                      <a:pt x="22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24" y="1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6" name="Freeform 3664"/>
              <p:cNvSpPr/>
              <p:nvPr/>
            </p:nvSpPr>
            <p:spPr bwMode="auto">
              <a:xfrm>
                <a:off x="6052" y="3055"/>
                <a:ext cx="27" cy="17"/>
              </a:xfrm>
              <a:custGeom>
                <a:avLst/>
                <a:gdLst>
                  <a:gd name="T0" fmla="*/ 0 w 27"/>
                  <a:gd name="T1" fmla="*/ 0 h 17"/>
                  <a:gd name="T2" fmla="*/ 0 w 27"/>
                  <a:gd name="T3" fmla="*/ 2 h 17"/>
                  <a:gd name="T4" fmla="*/ 22 w 27"/>
                  <a:gd name="T5" fmla="*/ 16 h 17"/>
                  <a:gd name="T6" fmla="*/ 24 w 27"/>
                  <a:gd name="T7" fmla="*/ 17 h 17"/>
                  <a:gd name="T8" fmla="*/ 27 w 27"/>
                  <a:gd name="T9" fmla="*/ 17 h 17"/>
                  <a:gd name="T10" fmla="*/ 0 w 27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7">
                    <a:moveTo>
                      <a:pt x="0" y="0"/>
                    </a:moveTo>
                    <a:lnTo>
                      <a:pt x="0" y="2"/>
                    </a:lnTo>
                    <a:lnTo>
                      <a:pt x="22" y="16"/>
                    </a:lnTo>
                    <a:lnTo>
                      <a:pt x="24" y="17"/>
                    </a:lnTo>
                    <a:lnTo>
                      <a:pt x="27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7" name="Freeform 3665"/>
              <p:cNvSpPr/>
              <p:nvPr/>
            </p:nvSpPr>
            <p:spPr bwMode="auto">
              <a:xfrm>
                <a:off x="6052" y="3055"/>
                <a:ext cx="27" cy="17"/>
              </a:xfrm>
              <a:custGeom>
                <a:avLst/>
                <a:gdLst>
                  <a:gd name="T0" fmla="*/ 0 w 27"/>
                  <a:gd name="T1" fmla="*/ 0 h 17"/>
                  <a:gd name="T2" fmla="*/ 0 w 27"/>
                  <a:gd name="T3" fmla="*/ 2 h 17"/>
                  <a:gd name="T4" fmla="*/ 22 w 27"/>
                  <a:gd name="T5" fmla="*/ 16 h 17"/>
                  <a:gd name="T6" fmla="*/ 24 w 27"/>
                  <a:gd name="T7" fmla="*/ 17 h 17"/>
                  <a:gd name="T8" fmla="*/ 27 w 27"/>
                  <a:gd name="T9" fmla="*/ 17 h 17"/>
                  <a:gd name="T10" fmla="*/ 0 w 27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7">
                    <a:moveTo>
                      <a:pt x="0" y="0"/>
                    </a:moveTo>
                    <a:lnTo>
                      <a:pt x="0" y="2"/>
                    </a:lnTo>
                    <a:lnTo>
                      <a:pt x="22" y="16"/>
                    </a:lnTo>
                    <a:lnTo>
                      <a:pt x="24" y="17"/>
                    </a:lnTo>
                    <a:lnTo>
                      <a:pt x="27" y="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8" name="Freeform 3666"/>
              <p:cNvSpPr/>
              <p:nvPr/>
            </p:nvSpPr>
            <p:spPr bwMode="auto">
              <a:xfrm>
                <a:off x="6051" y="3054"/>
                <a:ext cx="1" cy="20"/>
              </a:xfrm>
              <a:custGeom>
                <a:avLst/>
                <a:gdLst>
                  <a:gd name="T0" fmla="*/ 0 w 1"/>
                  <a:gd name="T1" fmla="*/ 0 h 20"/>
                  <a:gd name="T2" fmla="*/ 0 w 1"/>
                  <a:gd name="T3" fmla="*/ 20 h 20"/>
                  <a:gd name="T4" fmla="*/ 1 w 1"/>
                  <a:gd name="T5" fmla="*/ 20 h 20"/>
                  <a:gd name="T6" fmla="*/ 1 w 1"/>
                  <a:gd name="T7" fmla="*/ 19 h 20"/>
                  <a:gd name="T8" fmla="*/ 1 w 1"/>
                  <a:gd name="T9" fmla="*/ 3 h 20"/>
                  <a:gd name="T10" fmla="*/ 1 w 1"/>
                  <a:gd name="T11" fmla="*/ 1 h 20"/>
                  <a:gd name="T12" fmla="*/ 0 w 1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0">
                    <a:moveTo>
                      <a:pt x="0" y="0"/>
                    </a:moveTo>
                    <a:lnTo>
                      <a:pt x="0" y="20"/>
                    </a:lnTo>
                    <a:lnTo>
                      <a:pt x="1" y="20"/>
                    </a:lnTo>
                    <a:lnTo>
                      <a:pt x="1" y="19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9" name="Freeform 3667"/>
              <p:cNvSpPr/>
              <p:nvPr/>
            </p:nvSpPr>
            <p:spPr bwMode="auto">
              <a:xfrm>
                <a:off x="6051" y="3054"/>
                <a:ext cx="1" cy="20"/>
              </a:xfrm>
              <a:custGeom>
                <a:avLst/>
                <a:gdLst>
                  <a:gd name="T0" fmla="*/ 0 w 1"/>
                  <a:gd name="T1" fmla="*/ 0 h 20"/>
                  <a:gd name="T2" fmla="*/ 0 w 1"/>
                  <a:gd name="T3" fmla="*/ 20 h 20"/>
                  <a:gd name="T4" fmla="*/ 1 w 1"/>
                  <a:gd name="T5" fmla="*/ 20 h 20"/>
                  <a:gd name="T6" fmla="*/ 1 w 1"/>
                  <a:gd name="T7" fmla="*/ 19 h 20"/>
                  <a:gd name="T8" fmla="*/ 1 w 1"/>
                  <a:gd name="T9" fmla="*/ 3 h 20"/>
                  <a:gd name="T10" fmla="*/ 1 w 1"/>
                  <a:gd name="T11" fmla="*/ 1 h 20"/>
                  <a:gd name="T12" fmla="*/ 0 w 1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0">
                    <a:moveTo>
                      <a:pt x="0" y="0"/>
                    </a:moveTo>
                    <a:lnTo>
                      <a:pt x="0" y="20"/>
                    </a:lnTo>
                    <a:lnTo>
                      <a:pt x="1" y="20"/>
                    </a:lnTo>
                    <a:lnTo>
                      <a:pt x="1" y="19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0" name="Freeform 3668"/>
              <p:cNvSpPr/>
              <p:nvPr/>
            </p:nvSpPr>
            <p:spPr bwMode="auto">
              <a:xfrm>
                <a:off x="6084" y="3072"/>
                <a:ext cx="28" cy="19"/>
              </a:xfrm>
              <a:custGeom>
                <a:avLst/>
                <a:gdLst>
                  <a:gd name="T0" fmla="*/ 14 w 27"/>
                  <a:gd name="T1" fmla="*/ 0 h 18"/>
                  <a:gd name="T2" fmla="*/ 0 w 27"/>
                  <a:gd name="T3" fmla="*/ 1 h 18"/>
                  <a:gd name="T4" fmla="*/ 27 w 27"/>
                  <a:gd name="T5" fmla="*/ 18 h 18"/>
                  <a:gd name="T6" fmla="*/ 27 w 27"/>
                  <a:gd name="T7" fmla="*/ 17 h 18"/>
                  <a:gd name="T8" fmla="*/ 14 w 27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8">
                    <a:moveTo>
                      <a:pt x="1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7" y="18"/>
                      <a:pt x="27" y="17"/>
                      <a:pt x="27" y="17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1" name="Freeform 3669"/>
              <p:cNvSpPr/>
              <p:nvPr/>
            </p:nvSpPr>
            <p:spPr bwMode="auto">
              <a:xfrm>
                <a:off x="6112" y="309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2" name="Freeform 3670"/>
              <p:cNvSpPr/>
              <p:nvPr/>
            </p:nvSpPr>
            <p:spPr bwMode="auto">
              <a:xfrm>
                <a:off x="6081" y="3070"/>
                <a:ext cx="17" cy="3"/>
              </a:xfrm>
              <a:custGeom>
                <a:avLst/>
                <a:gdLst>
                  <a:gd name="T0" fmla="*/ 16 w 17"/>
                  <a:gd name="T1" fmla="*/ 0 h 3"/>
                  <a:gd name="T2" fmla="*/ 0 w 17"/>
                  <a:gd name="T3" fmla="*/ 2 h 3"/>
                  <a:gd name="T4" fmla="*/ 3 w 17"/>
                  <a:gd name="T5" fmla="*/ 3 h 3"/>
                  <a:gd name="T6" fmla="*/ 17 w 17"/>
                  <a:gd name="T7" fmla="*/ 2 h 3"/>
                  <a:gd name="T8" fmla="*/ 16 w 1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">
                    <a:moveTo>
                      <a:pt x="16" y="0"/>
                    </a:moveTo>
                    <a:lnTo>
                      <a:pt x="0" y="2"/>
                    </a:lnTo>
                    <a:lnTo>
                      <a:pt x="3" y="3"/>
                    </a:lnTo>
                    <a:lnTo>
                      <a:pt x="17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3" name="Freeform 3671"/>
              <p:cNvSpPr/>
              <p:nvPr/>
            </p:nvSpPr>
            <p:spPr bwMode="auto">
              <a:xfrm>
                <a:off x="6081" y="3070"/>
                <a:ext cx="17" cy="3"/>
              </a:xfrm>
              <a:custGeom>
                <a:avLst/>
                <a:gdLst>
                  <a:gd name="T0" fmla="*/ 16 w 17"/>
                  <a:gd name="T1" fmla="*/ 0 h 3"/>
                  <a:gd name="T2" fmla="*/ 0 w 17"/>
                  <a:gd name="T3" fmla="*/ 2 h 3"/>
                  <a:gd name="T4" fmla="*/ 3 w 17"/>
                  <a:gd name="T5" fmla="*/ 3 h 3"/>
                  <a:gd name="T6" fmla="*/ 17 w 17"/>
                  <a:gd name="T7" fmla="*/ 2 h 3"/>
                  <a:gd name="T8" fmla="*/ 16 w 1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">
                    <a:moveTo>
                      <a:pt x="16" y="0"/>
                    </a:moveTo>
                    <a:lnTo>
                      <a:pt x="0" y="2"/>
                    </a:lnTo>
                    <a:lnTo>
                      <a:pt x="3" y="3"/>
                    </a:lnTo>
                    <a:lnTo>
                      <a:pt x="17" y="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4" name="Freeform 3672"/>
              <p:cNvSpPr/>
              <p:nvPr/>
            </p:nvSpPr>
            <p:spPr bwMode="auto">
              <a:xfrm>
                <a:off x="6079" y="3072"/>
                <a:ext cx="36" cy="23"/>
              </a:xfrm>
              <a:custGeom>
                <a:avLst/>
                <a:gdLst>
                  <a:gd name="T0" fmla="*/ 2 w 36"/>
                  <a:gd name="T1" fmla="*/ 0 h 23"/>
                  <a:gd name="T2" fmla="*/ 0 w 36"/>
                  <a:gd name="T3" fmla="*/ 0 h 23"/>
                  <a:gd name="T4" fmla="*/ 36 w 36"/>
                  <a:gd name="T5" fmla="*/ 23 h 23"/>
                  <a:gd name="T6" fmla="*/ 34 w 36"/>
                  <a:gd name="T7" fmla="*/ 19 h 23"/>
                  <a:gd name="T8" fmla="*/ 34 w 36"/>
                  <a:gd name="T9" fmla="*/ 19 h 23"/>
                  <a:gd name="T10" fmla="*/ 33 w 36"/>
                  <a:gd name="T11" fmla="*/ 19 h 23"/>
                  <a:gd name="T12" fmla="*/ 5 w 36"/>
                  <a:gd name="T13" fmla="*/ 1 h 23"/>
                  <a:gd name="T14" fmla="*/ 2 w 36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3">
                    <a:moveTo>
                      <a:pt x="2" y="0"/>
                    </a:moveTo>
                    <a:lnTo>
                      <a:pt x="0" y="0"/>
                    </a:lnTo>
                    <a:lnTo>
                      <a:pt x="36" y="23"/>
                    </a:lnTo>
                    <a:lnTo>
                      <a:pt x="34" y="19"/>
                    </a:lnTo>
                    <a:lnTo>
                      <a:pt x="34" y="19"/>
                    </a:lnTo>
                    <a:lnTo>
                      <a:pt x="33" y="19"/>
                    </a:lnTo>
                    <a:lnTo>
                      <a:pt x="5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5" name="Freeform 3673"/>
              <p:cNvSpPr/>
              <p:nvPr/>
            </p:nvSpPr>
            <p:spPr bwMode="auto">
              <a:xfrm>
                <a:off x="6079" y="3072"/>
                <a:ext cx="36" cy="23"/>
              </a:xfrm>
              <a:custGeom>
                <a:avLst/>
                <a:gdLst>
                  <a:gd name="T0" fmla="*/ 2 w 36"/>
                  <a:gd name="T1" fmla="*/ 0 h 23"/>
                  <a:gd name="T2" fmla="*/ 0 w 36"/>
                  <a:gd name="T3" fmla="*/ 0 h 23"/>
                  <a:gd name="T4" fmla="*/ 36 w 36"/>
                  <a:gd name="T5" fmla="*/ 23 h 23"/>
                  <a:gd name="T6" fmla="*/ 34 w 36"/>
                  <a:gd name="T7" fmla="*/ 19 h 23"/>
                  <a:gd name="T8" fmla="*/ 34 w 36"/>
                  <a:gd name="T9" fmla="*/ 19 h 23"/>
                  <a:gd name="T10" fmla="*/ 33 w 36"/>
                  <a:gd name="T11" fmla="*/ 19 h 23"/>
                  <a:gd name="T12" fmla="*/ 5 w 36"/>
                  <a:gd name="T13" fmla="*/ 1 h 23"/>
                  <a:gd name="T14" fmla="*/ 2 w 36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3">
                    <a:moveTo>
                      <a:pt x="2" y="0"/>
                    </a:moveTo>
                    <a:lnTo>
                      <a:pt x="0" y="0"/>
                    </a:lnTo>
                    <a:lnTo>
                      <a:pt x="36" y="23"/>
                    </a:lnTo>
                    <a:lnTo>
                      <a:pt x="34" y="19"/>
                    </a:lnTo>
                    <a:lnTo>
                      <a:pt x="34" y="19"/>
                    </a:lnTo>
                    <a:lnTo>
                      <a:pt x="33" y="19"/>
                    </a:lnTo>
                    <a:lnTo>
                      <a:pt x="5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6" name="Freeform 3674"/>
              <p:cNvSpPr/>
              <p:nvPr/>
            </p:nvSpPr>
            <p:spPr bwMode="auto">
              <a:xfrm>
                <a:off x="6097" y="3070"/>
                <a:ext cx="20" cy="26"/>
              </a:xfrm>
              <a:custGeom>
                <a:avLst/>
                <a:gdLst>
                  <a:gd name="T0" fmla="*/ 2 w 20"/>
                  <a:gd name="T1" fmla="*/ 0 h 26"/>
                  <a:gd name="T2" fmla="*/ 0 w 20"/>
                  <a:gd name="T3" fmla="*/ 0 h 26"/>
                  <a:gd name="T4" fmla="*/ 1 w 20"/>
                  <a:gd name="T5" fmla="*/ 2 h 26"/>
                  <a:gd name="T6" fmla="*/ 16 w 20"/>
                  <a:gd name="T7" fmla="*/ 21 h 26"/>
                  <a:gd name="T8" fmla="*/ 18 w 20"/>
                  <a:gd name="T9" fmla="*/ 25 h 26"/>
                  <a:gd name="T10" fmla="*/ 20 w 20"/>
                  <a:gd name="T11" fmla="*/ 26 h 26"/>
                  <a:gd name="T12" fmla="*/ 20 w 20"/>
                  <a:gd name="T13" fmla="*/ 26 h 26"/>
                  <a:gd name="T14" fmla="*/ 20 w 20"/>
                  <a:gd name="T15" fmla="*/ 26 h 26"/>
                  <a:gd name="T16" fmla="*/ 2 w 20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6">
                    <a:moveTo>
                      <a:pt x="2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6" y="21"/>
                    </a:lnTo>
                    <a:lnTo>
                      <a:pt x="18" y="25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7" name="Freeform 3675"/>
              <p:cNvSpPr/>
              <p:nvPr/>
            </p:nvSpPr>
            <p:spPr bwMode="auto">
              <a:xfrm>
                <a:off x="6097" y="3070"/>
                <a:ext cx="20" cy="26"/>
              </a:xfrm>
              <a:custGeom>
                <a:avLst/>
                <a:gdLst>
                  <a:gd name="T0" fmla="*/ 2 w 20"/>
                  <a:gd name="T1" fmla="*/ 0 h 26"/>
                  <a:gd name="T2" fmla="*/ 0 w 20"/>
                  <a:gd name="T3" fmla="*/ 0 h 26"/>
                  <a:gd name="T4" fmla="*/ 1 w 20"/>
                  <a:gd name="T5" fmla="*/ 2 h 26"/>
                  <a:gd name="T6" fmla="*/ 16 w 20"/>
                  <a:gd name="T7" fmla="*/ 21 h 26"/>
                  <a:gd name="T8" fmla="*/ 18 w 20"/>
                  <a:gd name="T9" fmla="*/ 25 h 26"/>
                  <a:gd name="T10" fmla="*/ 20 w 20"/>
                  <a:gd name="T11" fmla="*/ 26 h 26"/>
                  <a:gd name="T12" fmla="*/ 20 w 20"/>
                  <a:gd name="T13" fmla="*/ 26 h 26"/>
                  <a:gd name="T14" fmla="*/ 20 w 20"/>
                  <a:gd name="T15" fmla="*/ 26 h 26"/>
                  <a:gd name="T16" fmla="*/ 2 w 20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6">
                    <a:moveTo>
                      <a:pt x="2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6" y="21"/>
                    </a:lnTo>
                    <a:lnTo>
                      <a:pt x="18" y="25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8" name="Freeform 3676"/>
              <p:cNvSpPr/>
              <p:nvPr/>
            </p:nvSpPr>
            <p:spPr bwMode="auto">
              <a:xfrm>
                <a:off x="6117" y="3096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9" name="Freeform 3677"/>
              <p:cNvSpPr/>
              <p:nvPr/>
            </p:nvSpPr>
            <p:spPr bwMode="auto">
              <a:xfrm>
                <a:off x="6117" y="3096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0" name="Freeform 3678"/>
              <p:cNvSpPr/>
              <p:nvPr/>
            </p:nvSpPr>
            <p:spPr bwMode="auto">
              <a:xfrm>
                <a:off x="6117" y="309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1" name="Freeform 3679"/>
              <p:cNvSpPr/>
              <p:nvPr/>
            </p:nvSpPr>
            <p:spPr bwMode="auto">
              <a:xfrm>
                <a:off x="6117" y="3096"/>
                <a:ext cx="3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2" name="Freeform 3680"/>
              <p:cNvSpPr/>
              <p:nvPr/>
            </p:nvSpPr>
            <p:spPr bwMode="auto">
              <a:xfrm>
                <a:off x="6052" y="3012"/>
                <a:ext cx="44" cy="58"/>
              </a:xfrm>
              <a:custGeom>
                <a:avLst/>
                <a:gdLst>
                  <a:gd name="T0" fmla="*/ 2 w 42"/>
                  <a:gd name="T1" fmla="*/ 0 h 55"/>
                  <a:gd name="T2" fmla="*/ 0 w 42"/>
                  <a:gd name="T3" fmla="*/ 0 h 55"/>
                  <a:gd name="T4" fmla="*/ 0 w 42"/>
                  <a:gd name="T5" fmla="*/ 39 h 55"/>
                  <a:gd name="T6" fmla="*/ 26 w 42"/>
                  <a:gd name="T7" fmla="*/ 55 h 55"/>
                  <a:gd name="T8" fmla="*/ 42 w 42"/>
                  <a:gd name="T9" fmla="*/ 54 h 55"/>
                  <a:gd name="T10" fmla="*/ 2 w 42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5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3" name="Freeform 3681"/>
              <p:cNvSpPr/>
              <p:nvPr/>
            </p:nvSpPr>
            <p:spPr bwMode="auto">
              <a:xfrm>
                <a:off x="6052" y="300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4" name="Freeform 3682"/>
              <p:cNvSpPr/>
              <p:nvPr/>
            </p:nvSpPr>
            <p:spPr bwMode="auto">
              <a:xfrm>
                <a:off x="6079" y="3069"/>
                <a:ext cx="18" cy="3"/>
              </a:xfrm>
              <a:custGeom>
                <a:avLst/>
                <a:gdLst>
                  <a:gd name="T0" fmla="*/ 17 w 18"/>
                  <a:gd name="T1" fmla="*/ 0 h 3"/>
                  <a:gd name="T2" fmla="*/ 17 w 18"/>
                  <a:gd name="T3" fmla="*/ 0 h 3"/>
                  <a:gd name="T4" fmla="*/ 0 w 18"/>
                  <a:gd name="T5" fmla="*/ 1 h 3"/>
                  <a:gd name="T6" fmla="*/ 2 w 18"/>
                  <a:gd name="T7" fmla="*/ 3 h 3"/>
                  <a:gd name="T8" fmla="*/ 18 w 18"/>
                  <a:gd name="T9" fmla="*/ 1 h 3"/>
                  <a:gd name="T10" fmla="*/ 17 w 18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">
                    <a:moveTo>
                      <a:pt x="17" y="0"/>
                    </a:moveTo>
                    <a:lnTo>
                      <a:pt x="17" y="0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18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5" name="Freeform 3683"/>
              <p:cNvSpPr/>
              <p:nvPr/>
            </p:nvSpPr>
            <p:spPr bwMode="auto">
              <a:xfrm>
                <a:off x="6079" y="3069"/>
                <a:ext cx="18" cy="3"/>
              </a:xfrm>
              <a:custGeom>
                <a:avLst/>
                <a:gdLst>
                  <a:gd name="T0" fmla="*/ 17 w 18"/>
                  <a:gd name="T1" fmla="*/ 0 h 3"/>
                  <a:gd name="T2" fmla="*/ 17 w 18"/>
                  <a:gd name="T3" fmla="*/ 0 h 3"/>
                  <a:gd name="T4" fmla="*/ 0 w 18"/>
                  <a:gd name="T5" fmla="*/ 1 h 3"/>
                  <a:gd name="T6" fmla="*/ 2 w 18"/>
                  <a:gd name="T7" fmla="*/ 3 h 3"/>
                  <a:gd name="T8" fmla="*/ 18 w 18"/>
                  <a:gd name="T9" fmla="*/ 1 h 3"/>
                  <a:gd name="T10" fmla="*/ 17 w 18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">
                    <a:moveTo>
                      <a:pt x="17" y="0"/>
                    </a:moveTo>
                    <a:lnTo>
                      <a:pt x="17" y="0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18" y="1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6" name="Freeform 3684"/>
              <p:cNvSpPr/>
              <p:nvPr/>
            </p:nvSpPr>
            <p:spPr bwMode="auto">
              <a:xfrm>
                <a:off x="6052" y="3053"/>
                <a:ext cx="29" cy="19"/>
              </a:xfrm>
              <a:custGeom>
                <a:avLst/>
                <a:gdLst>
                  <a:gd name="T0" fmla="*/ 0 w 29"/>
                  <a:gd name="T1" fmla="*/ 0 h 19"/>
                  <a:gd name="T2" fmla="*/ 0 w 29"/>
                  <a:gd name="T3" fmla="*/ 2 h 19"/>
                  <a:gd name="T4" fmla="*/ 27 w 29"/>
                  <a:gd name="T5" fmla="*/ 19 h 19"/>
                  <a:gd name="T6" fmla="*/ 29 w 29"/>
                  <a:gd name="T7" fmla="*/ 19 h 19"/>
                  <a:gd name="T8" fmla="*/ 27 w 29"/>
                  <a:gd name="T9" fmla="*/ 17 h 19"/>
                  <a:gd name="T10" fmla="*/ 0 w 29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9">
                    <a:moveTo>
                      <a:pt x="0" y="0"/>
                    </a:moveTo>
                    <a:lnTo>
                      <a:pt x="0" y="2"/>
                    </a:lnTo>
                    <a:lnTo>
                      <a:pt x="27" y="19"/>
                    </a:lnTo>
                    <a:lnTo>
                      <a:pt x="29" y="19"/>
                    </a:lnTo>
                    <a:lnTo>
                      <a:pt x="27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7" name="Freeform 3685"/>
              <p:cNvSpPr/>
              <p:nvPr/>
            </p:nvSpPr>
            <p:spPr bwMode="auto">
              <a:xfrm>
                <a:off x="6052" y="3053"/>
                <a:ext cx="29" cy="19"/>
              </a:xfrm>
              <a:custGeom>
                <a:avLst/>
                <a:gdLst>
                  <a:gd name="T0" fmla="*/ 0 w 29"/>
                  <a:gd name="T1" fmla="*/ 0 h 19"/>
                  <a:gd name="T2" fmla="*/ 0 w 29"/>
                  <a:gd name="T3" fmla="*/ 2 h 19"/>
                  <a:gd name="T4" fmla="*/ 27 w 29"/>
                  <a:gd name="T5" fmla="*/ 19 h 19"/>
                  <a:gd name="T6" fmla="*/ 29 w 29"/>
                  <a:gd name="T7" fmla="*/ 19 h 19"/>
                  <a:gd name="T8" fmla="*/ 27 w 29"/>
                  <a:gd name="T9" fmla="*/ 17 h 19"/>
                  <a:gd name="T10" fmla="*/ 0 w 29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9">
                    <a:moveTo>
                      <a:pt x="0" y="0"/>
                    </a:moveTo>
                    <a:lnTo>
                      <a:pt x="0" y="2"/>
                    </a:lnTo>
                    <a:lnTo>
                      <a:pt x="27" y="19"/>
                    </a:lnTo>
                    <a:lnTo>
                      <a:pt x="29" y="19"/>
                    </a:lnTo>
                    <a:lnTo>
                      <a:pt x="27" y="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8" name="Freeform 3686"/>
              <p:cNvSpPr/>
              <p:nvPr/>
            </p:nvSpPr>
            <p:spPr bwMode="auto">
              <a:xfrm>
                <a:off x="6051" y="3007"/>
                <a:ext cx="1" cy="48"/>
              </a:xfrm>
              <a:custGeom>
                <a:avLst/>
                <a:gdLst>
                  <a:gd name="T0" fmla="*/ 0 w 1"/>
                  <a:gd name="T1" fmla="*/ 0 h 48"/>
                  <a:gd name="T2" fmla="*/ 0 w 1"/>
                  <a:gd name="T3" fmla="*/ 47 h 48"/>
                  <a:gd name="T4" fmla="*/ 1 w 1"/>
                  <a:gd name="T5" fmla="*/ 48 h 48"/>
                  <a:gd name="T6" fmla="*/ 1 w 1"/>
                  <a:gd name="T7" fmla="*/ 46 h 48"/>
                  <a:gd name="T8" fmla="*/ 1 w 1"/>
                  <a:gd name="T9" fmla="*/ 5 h 48"/>
                  <a:gd name="T10" fmla="*/ 1 w 1"/>
                  <a:gd name="T11" fmla="*/ 2 h 48"/>
                  <a:gd name="T12" fmla="*/ 0 w 1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8">
                    <a:moveTo>
                      <a:pt x="0" y="0"/>
                    </a:moveTo>
                    <a:lnTo>
                      <a:pt x="0" y="47"/>
                    </a:lnTo>
                    <a:lnTo>
                      <a:pt x="1" y="48"/>
                    </a:lnTo>
                    <a:lnTo>
                      <a:pt x="1" y="46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9" name="Freeform 3687"/>
              <p:cNvSpPr/>
              <p:nvPr/>
            </p:nvSpPr>
            <p:spPr bwMode="auto">
              <a:xfrm>
                <a:off x="6051" y="3007"/>
                <a:ext cx="1" cy="48"/>
              </a:xfrm>
              <a:custGeom>
                <a:avLst/>
                <a:gdLst>
                  <a:gd name="T0" fmla="*/ 0 w 1"/>
                  <a:gd name="T1" fmla="*/ 0 h 48"/>
                  <a:gd name="T2" fmla="*/ 0 w 1"/>
                  <a:gd name="T3" fmla="*/ 47 h 48"/>
                  <a:gd name="T4" fmla="*/ 1 w 1"/>
                  <a:gd name="T5" fmla="*/ 48 h 48"/>
                  <a:gd name="T6" fmla="*/ 1 w 1"/>
                  <a:gd name="T7" fmla="*/ 46 h 48"/>
                  <a:gd name="T8" fmla="*/ 1 w 1"/>
                  <a:gd name="T9" fmla="*/ 5 h 48"/>
                  <a:gd name="T10" fmla="*/ 1 w 1"/>
                  <a:gd name="T11" fmla="*/ 2 h 48"/>
                  <a:gd name="T12" fmla="*/ 0 w 1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8">
                    <a:moveTo>
                      <a:pt x="0" y="0"/>
                    </a:moveTo>
                    <a:lnTo>
                      <a:pt x="0" y="47"/>
                    </a:lnTo>
                    <a:lnTo>
                      <a:pt x="1" y="48"/>
                    </a:lnTo>
                    <a:lnTo>
                      <a:pt x="1" y="46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0" name="Freeform 3688"/>
              <p:cNvSpPr/>
              <p:nvPr/>
            </p:nvSpPr>
            <p:spPr bwMode="auto">
              <a:xfrm>
                <a:off x="6051" y="3005"/>
                <a:ext cx="48" cy="65"/>
              </a:xfrm>
              <a:custGeom>
                <a:avLst/>
                <a:gdLst>
                  <a:gd name="T0" fmla="*/ 0 w 48"/>
                  <a:gd name="T1" fmla="*/ 0 h 65"/>
                  <a:gd name="T2" fmla="*/ 0 w 48"/>
                  <a:gd name="T3" fmla="*/ 0 h 65"/>
                  <a:gd name="T4" fmla="*/ 0 w 48"/>
                  <a:gd name="T5" fmla="*/ 2 h 65"/>
                  <a:gd name="T6" fmla="*/ 1 w 48"/>
                  <a:gd name="T7" fmla="*/ 4 h 65"/>
                  <a:gd name="T8" fmla="*/ 45 w 48"/>
                  <a:gd name="T9" fmla="*/ 64 h 65"/>
                  <a:gd name="T10" fmla="*/ 46 w 48"/>
                  <a:gd name="T11" fmla="*/ 65 h 65"/>
                  <a:gd name="T12" fmla="*/ 48 w 48"/>
                  <a:gd name="T13" fmla="*/ 65 h 65"/>
                  <a:gd name="T14" fmla="*/ 0 w 48"/>
                  <a:gd name="T1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45" y="64"/>
                    </a:lnTo>
                    <a:lnTo>
                      <a:pt x="46" y="65"/>
                    </a:lnTo>
                    <a:lnTo>
                      <a:pt x="48" y="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1" name="Freeform 3689"/>
              <p:cNvSpPr/>
              <p:nvPr/>
            </p:nvSpPr>
            <p:spPr bwMode="auto">
              <a:xfrm>
                <a:off x="6051" y="3005"/>
                <a:ext cx="48" cy="65"/>
              </a:xfrm>
              <a:custGeom>
                <a:avLst/>
                <a:gdLst>
                  <a:gd name="T0" fmla="*/ 0 w 48"/>
                  <a:gd name="T1" fmla="*/ 0 h 65"/>
                  <a:gd name="T2" fmla="*/ 0 w 48"/>
                  <a:gd name="T3" fmla="*/ 0 h 65"/>
                  <a:gd name="T4" fmla="*/ 0 w 48"/>
                  <a:gd name="T5" fmla="*/ 2 h 65"/>
                  <a:gd name="T6" fmla="*/ 1 w 48"/>
                  <a:gd name="T7" fmla="*/ 4 h 65"/>
                  <a:gd name="T8" fmla="*/ 45 w 48"/>
                  <a:gd name="T9" fmla="*/ 64 h 65"/>
                  <a:gd name="T10" fmla="*/ 46 w 48"/>
                  <a:gd name="T11" fmla="*/ 65 h 65"/>
                  <a:gd name="T12" fmla="*/ 48 w 48"/>
                  <a:gd name="T13" fmla="*/ 65 h 65"/>
                  <a:gd name="T14" fmla="*/ 0 w 48"/>
                  <a:gd name="T1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45" y="64"/>
                    </a:lnTo>
                    <a:lnTo>
                      <a:pt x="46" y="65"/>
                    </a:lnTo>
                    <a:lnTo>
                      <a:pt x="48" y="6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2" name="Freeform 3690"/>
              <p:cNvSpPr/>
              <p:nvPr/>
            </p:nvSpPr>
            <p:spPr bwMode="auto">
              <a:xfrm>
                <a:off x="6059" y="3003"/>
                <a:ext cx="90" cy="34"/>
              </a:xfrm>
              <a:custGeom>
                <a:avLst/>
                <a:gdLst>
                  <a:gd name="T0" fmla="*/ 82 w 85"/>
                  <a:gd name="T1" fmla="*/ 0 h 33"/>
                  <a:gd name="T2" fmla="*/ 0 w 85"/>
                  <a:gd name="T3" fmla="*/ 3 h 33"/>
                  <a:gd name="T4" fmla="*/ 0 w 85"/>
                  <a:gd name="T5" fmla="*/ 3 h 33"/>
                  <a:gd name="T6" fmla="*/ 75 w 85"/>
                  <a:gd name="T7" fmla="*/ 33 h 33"/>
                  <a:gd name="T8" fmla="*/ 85 w 85"/>
                  <a:gd name="T9" fmla="*/ 4 h 33"/>
                  <a:gd name="T10" fmla="*/ 82 w 85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33">
                    <a:moveTo>
                      <a:pt x="8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3" y="4"/>
                      <a:pt x="82" y="2"/>
                      <a:pt x="82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3" name="Freeform 3691"/>
              <p:cNvSpPr/>
              <p:nvPr/>
            </p:nvSpPr>
            <p:spPr bwMode="auto">
              <a:xfrm>
                <a:off x="6146" y="3003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0 h 4"/>
                  <a:gd name="T4" fmla="*/ 3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4"/>
                      <a:pt x="3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4" name="Freeform 3692"/>
              <p:cNvSpPr/>
              <p:nvPr/>
            </p:nvSpPr>
            <p:spPr bwMode="auto">
              <a:xfrm>
                <a:off x="6058" y="300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5" name="Freeform 3693"/>
              <p:cNvSpPr/>
              <p:nvPr/>
            </p:nvSpPr>
            <p:spPr bwMode="auto">
              <a:xfrm>
                <a:off x="6054" y="3006"/>
                <a:ext cx="85" cy="32"/>
              </a:xfrm>
              <a:custGeom>
                <a:avLst/>
                <a:gdLst>
                  <a:gd name="T0" fmla="*/ 4 w 85"/>
                  <a:gd name="T1" fmla="*/ 0 h 32"/>
                  <a:gd name="T2" fmla="*/ 0 w 85"/>
                  <a:gd name="T3" fmla="*/ 0 h 32"/>
                  <a:gd name="T4" fmla="*/ 84 w 85"/>
                  <a:gd name="T5" fmla="*/ 32 h 32"/>
                  <a:gd name="T6" fmla="*/ 85 w 85"/>
                  <a:gd name="T7" fmla="*/ 31 h 32"/>
                  <a:gd name="T8" fmla="*/ 5 w 85"/>
                  <a:gd name="T9" fmla="*/ 0 h 32"/>
                  <a:gd name="T10" fmla="*/ 4 w 85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32">
                    <a:moveTo>
                      <a:pt x="4" y="0"/>
                    </a:moveTo>
                    <a:lnTo>
                      <a:pt x="0" y="0"/>
                    </a:lnTo>
                    <a:lnTo>
                      <a:pt x="84" y="32"/>
                    </a:lnTo>
                    <a:lnTo>
                      <a:pt x="85" y="31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6" name="Freeform 3694"/>
              <p:cNvSpPr/>
              <p:nvPr/>
            </p:nvSpPr>
            <p:spPr bwMode="auto">
              <a:xfrm>
                <a:off x="6054" y="3006"/>
                <a:ext cx="85" cy="32"/>
              </a:xfrm>
              <a:custGeom>
                <a:avLst/>
                <a:gdLst>
                  <a:gd name="T0" fmla="*/ 4 w 85"/>
                  <a:gd name="T1" fmla="*/ 0 h 32"/>
                  <a:gd name="T2" fmla="*/ 0 w 85"/>
                  <a:gd name="T3" fmla="*/ 0 h 32"/>
                  <a:gd name="T4" fmla="*/ 84 w 85"/>
                  <a:gd name="T5" fmla="*/ 32 h 32"/>
                  <a:gd name="T6" fmla="*/ 85 w 85"/>
                  <a:gd name="T7" fmla="*/ 31 h 32"/>
                  <a:gd name="T8" fmla="*/ 5 w 85"/>
                  <a:gd name="T9" fmla="*/ 0 h 32"/>
                  <a:gd name="T10" fmla="*/ 4 w 85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32">
                    <a:moveTo>
                      <a:pt x="4" y="0"/>
                    </a:moveTo>
                    <a:lnTo>
                      <a:pt x="0" y="0"/>
                    </a:lnTo>
                    <a:lnTo>
                      <a:pt x="84" y="32"/>
                    </a:lnTo>
                    <a:lnTo>
                      <a:pt x="85" y="31"/>
                    </a:lnTo>
                    <a:lnTo>
                      <a:pt x="5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7" name="Freeform 3695"/>
              <p:cNvSpPr/>
              <p:nvPr/>
            </p:nvSpPr>
            <p:spPr bwMode="auto">
              <a:xfrm>
                <a:off x="6051" y="3001"/>
                <a:ext cx="100" cy="5"/>
              </a:xfrm>
              <a:custGeom>
                <a:avLst/>
                <a:gdLst>
                  <a:gd name="T0" fmla="*/ 100 w 100"/>
                  <a:gd name="T1" fmla="*/ 0 h 5"/>
                  <a:gd name="T2" fmla="*/ 0 w 100"/>
                  <a:gd name="T3" fmla="*/ 4 h 5"/>
                  <a:gd name="T4" fmla="*/ 3 w 100"/>
                  <a:gd name="T5" fmla="*/ 5 h 5"/>
                  <a:gd name="T6" fmla="*/ 7 w 100"/>
                  <a:gd name="T7" fmla="*/ 5 h 5"/>
                  <a:gd name="T8" fmla="*/ 8 w 100"/>
                  <a:gd name="T9" fmla="*/ 5 h 5"/>
                  <a:gd name="T10" fmla="*/ 95 w 100"/>
                  <a:gd name="T11" fmla="*/ 2 h 5"/>
                  <a:gd name="T12" fmla="*/ 99 w 100"/>
                  <a:gd name="T13" fmla="*/ 2 h 5"/>
                  <a:gd name="T14" fmla="*/ 100 w 10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5">
                    <a:moveTo>
                      <a:pt x="100" y="0"/>
                    </a:moveTo>
                    <a:lnTo>
                      <a:pt x="0" y="4"/>
                    </a:lnTo>
                    <a:lnTo>
                      <a:pt x="3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95" y="2"/>
                    </a:lnTo>
                    <a:lnTo>
                      <a:pt x="99" y="2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8" name="Freeform 3696"/>
              <p:cNvSpPr/>
              <p:nvPr/>
            </p:nvSpPr>
            <p:spPr bwMode="auto">
              <a:xfrm>
                <a:off x="6051" y="3001"/>
                <a:ext cx="100" cy="5"/>
              </a:xfrm>
              <a:custGeom>
                <a:avLst/>
                <a:gdLst>
                  <a:gd name="T0" fmla="*/ 100 w 100"/>
                  <a:gd name="T1" fmla="*/ 0 h 5"/>
                  <a:gd name="T2" fmla="*/ 0 w 100"/>
                  <a:gd name="T3" fmla="*/ 4 h 5"/>
                  <a:gd name="T4" fmla="*/ 3 w 100"/>
                  <a:gd name="T5" fmla="*/ 5 h 5"/>
                  <a:gd name="T6" fmla="*/ 7 w 100"/>
                  <a:gd name="T7" fmla="*/ 5 h 5"/>
                  <a:gd name="T8" fmla="*/ 8 w 100"/>
                  <a:gd name="T9" fmla="*/ 5 h 5"/>
                  <a:gd name="T10" fmla="*/ 95 w 100"/>
                  <a:gd name="T11" fmla="*/ 2 h 5"/>
                  <a:gd name="T12" fmla="*/ 99 w 100"/>
                  <a:gd name="T13" fmla="*/ 2 h 5"/>
                  <a:gd name="T14" fmla="*/ 100 w 10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5">
                    <a:moveTo>
                      <a:pt x="100" y="0"/>
                    </a:moveTo>
                    <a:lnTo>
                      <a:pt x="0" y="4"/>
                    </a:lnTo>
                    <a:lnTo>
                      <a:pt x="3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95" y="2"/>
                    </a:lnTo>
                    <a:lnTo>
                      <a:pt x="99" y="2"/>
                    </a:lnTo>
                    <a:lnTo>
                      <a:pt x="1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9" name="Freeform 3697"/>
              <p:cNvSpPr/>
              <p:nvPr/>
            </p:nvSpPr>
            <p:spPr bwMode="auto">
              <a:xfrm>
                <a:off x="6138" y="3000"/>
                <a:ext cx="14" cy="39"/>
              </a:xfrm>
              <a:custGeom>
                <a:avLst/>
                <a:gdLst>
                  <a:gd name="T0" fmla="*/ 14 w 14"/>
                  <a:gd name="T1" fmla="*/ 0 h 39"/>
                  <a:gd name="T2" fmla="*/ 13 w 14"/>
                  <a:gd name="T3" fmla="*/ 1 h 39"/>
                  <a:gd name="T4" fmla="*/ 12 w 14"/>
                  <a:gd name="T5" fmla="*/ 3 h 39"/>
                  <a:gd name="T6" fmla="*/ 11 w 14"/>
                  <a:gd name="T7" fmla="*/ 7 h 39"/>
                  <a:gd name="T8" fmla="*/ 1 w 14"/>
                  <a:gd name="T9" fmla="*/ 37 h 39"/>
                  <a:gd name="T10" fmla="*/ 0 w 14"/>
                  <a:gd name="T11" fmla="*/ 38 h 39"/>
                  <a:gd name="T12" fmla="*/ 2 w 14"/>
                  <a:gd name="T13" fmla="*/ 39 h 39"/>
                  <a:gd name="T14" fmla="*/ 14 w 14"/>
                  <a:gd name="T1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39">
                    <a:moveTo>
                      <a:pt x="14" y="0"/>
                    </a:moveTo>
                    <a:lnTo>
                      <a:pt x="13" y="1"/>
                    </a:lnTo>
                    <a:lnTo>
                      <a:pt x="12" y="3"/>
                    </a:lnTo>
                    <a:lnTo>
                      <a:pt x="11" y="7"/>
                    </a:lnTo>
                    <a:lnTo>
                      <a:pt x="1" y="37"/>
                    </a:lnTo>
                    <a:lnTo>
                      <a:pt x="0" y="38"/>
                    </a:lnTo>
                    <a:lnTo>
                      <a:pt x="2" y="3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0" name="Freeform 3698"/>
              <p:cNvSpPr/>
              <p:nvPr/>
            </p:nvSpPr>
            <p:spPr bwMode="auto">
              <a:xfrm>
                <a:off x="6138" y="3000"/>
                <a:ext cx="14" cy="39"/>
              </a:xfrm>
              <a:custGeom>
                <a:avLst/>
                <a:gdLst>
                  <a:gd name="T0" fmla="*/ 14 w 14"/>
                  <a:gd name="T1" fmla="*/ 0 h 39"/>
                  <a:gd name="T2" fmla="*/ 13 w 14"/>
                  <a:gd name="T3" fmla="*/ 1 h 39"/>
                  <a:gd name="T4" fmla="*/ 12 w 14"/>
                  <a:gd name="T5" fmla="*/ 3 h 39"/>
                  <a:gd name="T6" fmla="*/ 11 w 14"/>
                  <a:gd name="T7" fmla="*/ 7 h 39"/>
                  <a:gd name="T8" fmla="*/ 1 w 14"/>
                  <a:gd name="T9" fmla="*/ 37 h 39"/>
                  <a:gd name="T10" fmla="*/ 0 w 14"/>
                  <a:gd name="T11" fmla="*/ 38 h 39"/>
                  <a:gd name="T12" fmla="*/ 2 w 14"/>
                  <a:gd name="T13" fmla="*/ 39 h 39"/>
                  <a:gd name="T14" fmla="*/ 14 w 14"/>
                  <a:gd name="T1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39">
                    <a:moveTo>
                      <a:pt x="14" y="0"/>
                    </a:moveTo>
                    <a:lnTo>
                      <a:pt x="13" y="1"/>
                    </a:lnTo>
                    <a:lnTo>
                      <a:pt x="12" y="3"/>
                    </a:lnTo>
                    <a:lnTo>
                      <a:pt x="11" y="7"/>
                    </a:lnTo>
                    <a:lnTo>
                      <a:pt x="1" y="37"/>
                    </a:lnTo>
                    <a:lnTo>
                      <a:pt x="0" y="38"/>
                    </a:lnTo>
                    <a:lnTo>
                      <a:pt x="2" y="39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1" name="Freeform 3699"/>
              <p:cNvSpPr/>
              <p:nvPr/>
            </p:nvSpPr>
            <p:spPr bwMode="auto">
              <a:xfrm>
                <a:off x="6102" y="3069"/>
                <a:ext cx="25" cy="20"/>
              </a:xfrm>
              <a:custGeom>
                <a:avLst/>
                <a:gdLst>
                  <a:gd name="T0" fmla="*/ 24 w 24"/>
                  <a:gd name="T1" fmla="*/ 0 h 19"/>
                  <a:gd name="T2" fmla="*/ 0 w 24"/>
                  <a:gd name="T3" fmla="*/ 2 h 19"/>
                  <a:gd name="T4" fmla="*/ 12 w 24"/>
                  <a:gd name="T5" fmla="*/ 19 h 19"/>
                  <a:gd name="T6" fmla="*/ 17 w 24"/>
                  <a:gd name="T7" fmla="*/ 18 h 19"/>
                  <a:gd name="T8" fmla="*/ 18 w 24"/>
                  <a:gd name="T9" fmla="*/ 18 h 19"/>
                  <a:gd name="T10" fmla="*/ 24 w 2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9">
                    <a:moveTo>
                      <a:pt x="2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8"/>
                      <a:pt x="15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2" name="Freeform 3700"/>
              <p:cNvSpPr/>
              <p:nvPr/>
            </p:nvSpPr>
            <p:spPr bwMode="auto">
              <a:xfrm>
                <a:off x="6114" y="3088"/>
                <a:ext cx="7" cy="6"/>
              </a:xfrm>
              <a:custGeom>
                <a:avLst/>
                <a:gdLst>
                  <a:gd name="T0" fmla="*/ 5 w 6"/>
                  <a:gd name="T1" fmla="*/ 0 h 6"/>
                  <a:gd name="T2" fmla="*/ 0 w 6"/>
                  <a:gd name="T3" fmla="*/ 1 h 6"/>
                  <a:gd name="T4" fmla="*/ 4 w 6"/>
                  <a:gd name="T5" fmla="*/ 6 h 6"/>
                  <a:gd name="T6" fmla="*/ 6 w 6"/>
                  <a:gd name="T7" fmla="*/ 0 h 6"/>
                  <a:gd name="T8" fmla="*/ 5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3" name="Freeform 3701"/>
              <p:cNvSpPr/>
              <p:nvPr/>
            </p:nvSpPr>
            <p:spPr bwMode="auto">
              <a:xfrm>
                <a:off x="6101" y="3068"/>
                <a:ext cx="27" cy="3"/>
              </a:xfrm>
              <a:custGeom>
                <a:avLst/>
                <a:gdLst>
                  <a:gd name="T0" fmla="*/ 27 w 27"/>
                  <a:gd name="T1" fmla="*/ 0 h 3"/>
                  <a:gd name="T2" fmla="*/ 0 w 27"/>
                  <a:gd name="T3" fmla="*/ 2 h 3"/>
                  <a:gd name="T4" fmla="*/ 1 w 27"/>
                  <a:gd name="T5" fmla="*/ 3 h 3"/>
                  <a:gd name="T6" fmla="*/ 26 w 27"/>
                  <a:gd name="T7" fmla="*/ 1 h 3"/>
                  <a:gd name="T8" fmla="*/ 27 w 2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">
                    <a:moveTo>
                      <a:pt x="27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6" y="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4" name="Freeform 3702"/>
              <p:cNvSpPr/>
              <p:nvPr/>
            </p:nvSpPr>
            <p:spPr bwMode="auto">
              <a:xfrm>
                <a:off x="6101" y="3068"/>
                <a:ext cx="27" cy="3"/>
              </a:xfrm>
              <a:custGeom>
                <a:avLst/>
                <a:gdLst>
                  <a:gd name="T0" fmla="*/ 27 w 27"/>
                  <a:gd name="T1" fmla="*/ 0 h 3"/>
                  <a:gd name="T2" fmla="*/ 0 w 27"/>
                  <a:gd name="T3" fmla="*/ 2 h 3"/>
                  <a:gd name="T4" fmla="*/ 1 w 27"/>
                  <a:gd name="T5" fmla="*/ 3 h 3"/>
                  <a:gd name="T6" fmla="*/ 26 w 27"/>
                  <a:gd name="T7" fmla="*/ 1 h 3"/>
                  <a:gd name="T8" fmla="*/ 27 w 2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">
                    <a:moveTo>
                      <a:pt x="27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6" y="1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5" name="Freeform 3703"/>
              <p:cNvSpPr/>
              <p:nvPr/>
            </p:nvSpPr>
            <p:spPr bwMode="auto">
              <a:xfrm>
                <a:off x="6099" y="3070"/>
                <a:ext cx="19" cy="26"/>
              </a:xfrm>
              <a:custGeom>
                <a:avLst/>
                <a:gdLst>
                  <a:gd name="T0" fmla="*/ 2 w 19"/>
                  <a:gd name="T1" fmla="*/ 0 h 26"/>
                  <a:gd name="T2" fmla="*/ 0 w 19"/>
                  <a:gd name="T3" fmla="*/ 0 h 26"/>
                  <a:gd name="T4" fmla="*/ 18 w 19"/>
                  <a:gd name="T5" fmla="*/ 26 h 26"/>
                  <a:gd name="T6" fmla="*/ 19 w 19"/>
                  <a:gd name="T7" fmla="*/ 24 h 26"/>
                  <a:gd name="T8" fmla="*/ 15 w 19"/>
                  <a:gd name="T9" fmla="*/ 19 h 26"/>
                  <a:gd name="T10" fmla="*/ 3 w 19"/>
                  <a:gd name="T11" fmla="*/ 1 h 26"/>
                  <a:gd name="T12" fmla="*/ 2 w 19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6">
                    <a:moveTo>
                      <a:pt x="2" y="0"/>
                    </a:moveTo>
                    <a:lnTo>
                      <a:pt x="0" y="0"/>
                    </a:lnTo>
                    <a:lnTo>
                      <a:pt x="18" y="26"/>
                    </a:lnTo>
                    <a:lnTo>
                      <a:pt x="19" y="24"/>
                    </a:lnTo>
                    <a:lnTo>
                      <a:pt x="15" y="19"/>
                    </a:lnTo>
                    <a:lnTo>
                      <a:pt x="3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6" name="Freeform 3704"/>
              <p:cNvSpPr/>
              <p:nvPr/>
            </p:nvSpPr>
            <p:spPr bwMode="auto">
              <a:xfrm>
                <a:off x="6099" y="3070"/>
                <a:ext cx="19" cy="26"/>
              </a:xfrm>
              <a:custGeom>
                <a:avLst/>
                <a:gdLst>
                  <a:gd name="T0" fmla="*/ 2 w 19"/>
                  <a:gd name="T1" fmla="*/ 0 h 26"/>
                  <a:gd name="T2" fmla="*/ 0 w 19"/>
                  <a:gd name="T3" fmla="*/ 0 h 26"/>
                  <a:gd name="T4" fmla="*/ 18 w 19"/>
                  <a:gd name="T5" fmla="*/ 26 h 26"/>
                  <a:gd name="T6" fmla="*/ 19 w 19"/>
                  <a:gd name="T7" fmla="*/ 24 h 26"/>
                  <a:gd name="T8" fmla="*/ 15 w 19"/>
                  <a:gd name="T9" fmla="*/ 19 h 26"/>
                  <a:gd name="T10" fmla="*/ 3 w 19"/>
                  <a:gd name="T11" fmla="*/ 1 h 26"/>
                  <a:gd name="T12" fmla="*/ 2 w 19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6">
                    <a:moveTo>
                      <a:pt x="2" y="0"/>
                    </a:moveTo>
                    <a:lnTo>
                      <a:pt x="0" y="0"/>
                    </a:lnTo>
                    <a:lnTo>
                      <a:pt x="18" y="26"/>
                    </a:lnTo>
                    <a:lnTo>
                      <a:pt x="19" y="24"/>
                    </a:lnTo>
                    <a:lnTo>
                      <a:pt x="15" y="19"/>
                    </a:lnTo>
                    <a:lnTo>
                      <a:pt x="3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7" name="Freeform 3705"/>
              <p:cNvSpPr/>
              <p:nvPr/>
            </p:nvSpPr>
            <p:spPr bwMode="auto">
              <a:xfrm>
                <a:off x="6117" y="3068"/>
                <a:ext cx="12" cy="28"/>
              </a:xfrm>
              <a:custGeom>
                <a:avLst/>
                <a:gdLst>
                  <a:gd name="T0" fmla="*/ 11 w 11"/>
                  <a:gd name="T1" fmla="*/ 0 h 27"/>
                  <a:gd name="T2" fmla="*/ 10 w 11"/>
                  <a:gd name="T3" fmla="*/ 0 h 27"/>
                  <a:gd name="T4" fmla="*/ 9 w 11"/>
                  <a:gd name="T5" fmla="*/ 1 h 27"/>
                  <a:gd name="T6" fmla="*/ 3 w 11"/>
                  <a:gd name="T7" fmla="*/ 19 h 27"/>
                  <a:gd name="T8" fmla="*/ 1 w 11"/>
                  <a:gd name="T9" fmla="*/ 25 h 27"/>
                  <a:gd name="T10" fmla="*/ 0 w 11"/>
                  <a:gd name="T11" fmla="*/ 27 h 27"/>
                  <a:gd name="T12" fmla="*/ 1 w 11"/>
                  <a:gd name="T13" fmla="*/ 27 h 27"/>
                  <a:gd name="T14" fmla="*/ 1 w 11"/>
                  <a:gd name="T15" fmla="*/ 27 h 27"/>
                  <a:gd name="T16" fmla="*/ 1 w 11"/>
                  <a:gd name="T17" fmla="*/ 27 h 27"/>
                  <a:gd name="T18" fmla="*/ 2 w 11"/>
                  <a:gd name="T19" fmla="*/ 26 h 27"/>
                  <a:gd name="T20" fmla="*/ 11 w 11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8" name="Freeform 3706"/>
              <p:cNvSpPr/>
              <p:nvPr/>
            </p:nvSpPr>
            <p:spPr bwMode="auto">
              <a:xfrm>
                <a:off x="6118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9" name="Freeform 3707"/>
              <p:cNvSpPr/>
              <p:nvPr/>
            </p:nvSpPr>
            <p:spPr bwMode="auto">
              <a:xfrm>
                <a:off x="6118" y="3095"/>
                <a:ext cx="2" cy="3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0" name="Freeform 3708"/>
              <p:cNvSpPr/>
              <p:nvPr/>
            </p:nvSpPr>
            <p:spPr bwMode="auto">
              <a:xfrm>
                <a:off x="6057" y="3009"/>
                <a:ext cx="81" cy="60"/>
              </a:xfrm>
              <a:custGeom>
                <a:avLst/>
                <a:gdLst>
                  <a:gd name="T0" fmla="*/ 1 w 76"/>
                  <a:gd name="T1" fmla="*/ 0 h 57"/>
                  <a:gd name="T2" fmla="*/ 0 w 76"/>
                  <a:gd name="T3" fmla="*/ 1 h 57"/>
                  <a:gd name="T4" fmla="*/ 40 w 76"/>
                  <a:gd name="T5" fmla="*/ 57 h 57"/>
                  <a:gd name="T6" fmla="*/ 67 w 76"/>
                  <a:gd name="T7" fmla="*/ 54 h 57"/>
                  <a:gd name="T8" fmla="*/ 76 w 76"/>
                  <a:gd name="T9" fmla="*/ 30 h 57"/>
                  <a:gd name="T10" fmla="*/ 72 w 76"/>
                  <a:gd name="T11" fmla="*/ 28 h 57"/>
                  <a:gd name="T12" fmla="*/ 1 w 76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57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76" y="30"/>
                      <a:pt x="76" y="30"/>
                      <a:pt x="76" y="30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1" name="Freeform 3709"/>
              <p:cNvSpPr/>
              <p:nvPr/>
            </p:nvSpPr>
            <p:spPr bwMode="auto">
              <a:xfrm>
                <a:off x="6055" y="3008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2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2" name="Freeform 3710"/>
              <p:cNvSpPr>
                <a:spLocks noEditPoints="1"/>
              </p:cNvSpPr>
              <p:nvPr/>
            </p:nvSpPr>
            <p:spPr bwMode="auto">
              <a:xfrm>
                <a:off x="6054" y="3006"/>
                <a:ext cx="84" cy="64"/>
              </a:xfrm>
              <a:custGeom>
                <a:avLst/>
                <a:gdLst>
                  <a:gd name="T0" fmla="*/ 74 w 84"/>
                  <a:gd name="T1" fmla="*/ 60 h 64"/>
                  <a:gd name="T2" fmla="*/ 45 w 84"/>
                  <a:gd name="T3" fmla="*/ 63 h 64"/>
                  <a:gd name="T4" fmla="*/ 47 w 84"/>
                  <a:gd name="T5" fmla="*/ 64 h 64"/>
                  <a:gd name="T6" fmla="*/ 74 w 84"/>
                  <a:gd name="T7" fmla="*/ 62 h 64"/>
                  <a:gd name="T8" fmla="*/ 74 w 84"/>
                  <a:gd name="T9" fmla="*/ 60 h 64"/>
                  <a:gd name="T10" fmla="*/ 0 w 84"/>
                  <a:gd name="T11" fmla="*/ 0 h 64"/>
                  <a:gd name="T12" fmla="*/ 0 w 84"/>
                  <a:gd name="T13" fmla="*/ 0 h 64"/>
                  <a:gd name="T14" fmla="*/ 1 w 84"/>
                  <a:gd name="T15" fmla="*/ 2 h 64"/>
                  <a:gd name="T16" fmla="*/ 4 w 84"/>
                  <a:gd name="T17" fmla="*/ 3 h 64"/>
                  <a:gd name="T18" fmla="*/ 79 w 84"/>
                  <a:gd name="T19" fmla="*/ 32 h 64"/>
                  <a:gd name="T20" fmla="*/ 84 w 84"/>
                  <a:gd name="T21" fmla="*/ 35 h 64"/>
                  <a:gd name="T22" fmla="*/ 84 w 84"/>
                  <a:gd name="T23" fmla="*/ 32 h 64"/>
                  <a:gd name="T24" fmla="*/ 0 w 8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64">
                    <a:moveTo>
                      <a:pt x="74" y="60"/>
                    </a:moveTo>
                    <a:lnTo>
                      <a:pt x="45" y="63"/>
                    </a:lnTo>
                    <a:lnTo>
                      <a:pt x="47" y="64"/>
                    </a:lnTo>
                    <a:lnTo>
                      <a:pt x="74" y="62"/>
                    </a:lnTo>
                    <a:lnTo>
                      <a:pt x="74" y="6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4" y="3"/>
                    </a:lnTo>
                    <a:lnTo>
                      <a:pt x="79" y="32"/>
                    </a:lnTo>
                    <a:lnTo>
                      <a:pt x="84" y="35"/>
                    </a:lnTo>
                    <a:lnTo>
                      <a:pt x="8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3" name="Freeform 3711"/>
              <p:cNvSpPr>
                <a:spLocks noEditPoints="1"/>
              </p:cNvSpPr>
              <p:nvPr/>
            </p:nvSpPr>
            <p:spPr bwMode="auto">
              <a:xfrm>
                <a:off x="6054" y="3006"/>
                <a:ext cx="84" cy="64"/>
              </a:xfrm>
              <a:custGeom>
                <a:avLst/>
                <a:gdLst>
                  <a:gd name="T0" fmla="*/ 74 w 84"/>
                  <a:gd name="T1" fmla="*/ 60 h 64"/>
                  <a:gd name="T2" fmla="*/ 45 w 84"/>
                  <a:gd name="T3" fmla="*/ 63 h 64"/>
                  <a:gd name="T4" fmla="*/ 47 w 84"/>
                  <a:gd name="T5" fmla="*/ 64 h 64"/>
                  <a:gd name="T6" fmla="*/ 74 w 84"/>
                  <a:gd name="T7" fmla="*/ 62 h 64"/>
                  <a:gd name="T8" fmla="*/ 74 w 84"/>
                  <a:gd name="T9" fmla="*/ 60 h 64"/>
                  <a:gd name="T10" fmla="*/ 0 w 84"/>
                  <a:gd name="T11" fmla="*/ 0 h 64"/>
                  <a:gd name="T12" fmla="*/ 0 w 84"/>
                  <a:gd name="T13" fmla="*/ 0 h 64"/>
                  <a:gd name="T14" fmla="*/ 1 w 84"/>
                  <a:gd name="T15" fmla="*/ 2 h 64"/>
                  <a:gd name="T16" fmla="*/ 4 w 84"/>
                  <a:gd name="T17" fmla="*/ 3 h 64"/>
                  <a:gd name="T18" fmla="*/ 79 w 84"/>
                  <a:gd name="T19" fmla="*/ 32 h 64"/>
                  <a:gd name="T20" fmla="*/ 84 w 84"/>
                  <a:gd name="T21" fmla="*/ 35 h 64"/>
                  <a:gd name="T22" fmla="*/ 84 w 84"/>
                  <a:gd name="T23" fmla="*/ 32 h 64"/>
                  <a:gd name="T24" fmla="*/ 0 w 8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64">
                    <a:moveTo>
                      <a:pt x="74" y="60"/>
                    </a:moveTo>
                    <a:lnTo>
                      <a:pt x="45" y="63"/>
                    </a:lnTo>
                    <a:lnTo>
                      <a:pt x="47" y="64"/>
                    </a:lnTo>
                    <a:lnTo>
                      <a:pt x="74" y="62"/>
                    </a:lnTo>
                    <a:lnTo>
                      <a:pt x="74" y="6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4" y="3"/>
                    </a:lnTo>
                    <a:lnTo>
                      <a:pt x="79" y="32"/>
                    </a:lnTo>
                    <a:lnTo>
                      <a:pt x="84" y="35"/>
                    </a:lnTo>
                    <a:lnTo>
                      <a:pt x="84" y="3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4" name="Freeform 3712"/>
              <p:cNvSpPr/>
              <p:nvPr/>
            </p:nvSpPr>
            <p:spPr bwMode="auto">
              <a:xfrm>
                <a:off x="6051" y="3005"/>
                <a:ext cx="50" cy="65"/>
              </a:xfrm>
              <a:custGeom>
                <a:avLst/>
                <a:gdLst>
                  <a:gd name="T0" fmla="*/ 0 w 50"/>
                  <a:gd name="T1" fmla="*/ 0 h 65"/>
                  <a:gd name="T2" fmla="*/ 48 w 50"/>
                  <a:gd name="T3" fmla="*/ 65 h 65"/>
                  <a:gd name="T4" fmla="*/ 50 w 50"/>
                  <a:gd name="T5" fmla="*/ 65 h 65"/>
                  <a:gd name="T6" fmla="*/ 48 w 50"/>
                  <a:gd name="T7" fmla="*/ 64 h 65"/>
                  <a:gd name="T8" fmla="*/ 6 w 50"/>
                  <a:gd name="T9" fmla="*/ 5 h 65"/>
                  <a:gd name="T10" fmla="*/ 4 w 50"/>
                  <a:gd name="T11" fmla="*/ 3 h 65"/>
                  <a:gd name="T12" fmla="*/ 3 w 50"/>
                  <a:gd name="T13" fmla="*/ 1 h 65"/>
                  <a:gd name="T14" fmla="*/ 3 w 50"/>
                  <a:gd name="T15" fmla="*/ 1 h 65"/>
                  <a:gd name="T16" fmla="*/ 0 w 50"/>
                  <a:gd name="T1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65">
                    <a:moveTo>
                      <a:pt x="0" y="0"/>
                    </a:moveTo>
                    <a:lnTo>
                      <a:pt x="48" y="65"/>
                    </a:lnTo>
                    <a:lnTo>
                      <a:pt x="50" y="65"/>
                    </a:lnTo>
                    <a:lnTo>
                      <a:pt x="48" y="64"/>
                    </a:lnTo>
                    <a:lnTo>
                      <a:pt x="6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5" name="Freeform 3713"/>
              <p:cNvSpPr/>
              <p:nvPr/>
            </p:nvSpPr>
            <p:spPr bwMode="auto">
              <a:xfrm>
                <a:off x="6051" y="3005"/>
                <a:ext cx="50" cy="65"/>
              </a:xfrm>
              <a:custGeom>
                <a:avLst/>
                <a:gdLst>
                  <a:gd name="T0" fmla="*/ 0 w 50"/>
                  <a:gd name="T1" fmla="*/ 0 h 65"/>
                  <a:gd name="T2" fmla="*/ 48 w 50"/>
                  <a:gd name="T3" fmla="*/ 65 h 65"/>
                  <a:gd name="T4" fmla="*/ 50 w 50"/>
                  <a:gd name="T5" fmla="*/ 65 h 65"/>
                  <a:gd name="T6" fmla="*/ 48 w 50"/>
                  <a:gd name="T7" fmla="*/ 64 h 65"/>
                  <a:gd name="T8" fmla="*/ 6 w 50"/>
                  <a:gd name="T9" fmla="*/ 5 h 65"/>
                  <a:gd name="T10" fmla="*/ 4 w 50"/>
                  <a:gd name="T11" fmla="*/ 3 h 65"/>
                  <a:gd name="T12" fmla="*/ 3 w 50"/>
                  <a:gd name="T13" fmla="*/ 1 h 65"/>
                  <a:gd name="T14" fmla="*/ 3 w 50"/>
                  <a:gd name="T15" fmla="*/ 1 h 65"/>
                  <a:gd name="T16" fmla="*/ 0 w 50"/>
                  <a:gd name="T1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65">
                    <a:moveTo>
                      <a:pt x="0" y="0"/>
                    </a:moveTo>
                    <a:lnTo>
                      <a:pt x="48" y="65"/>
                    </a:lnTo>
                    <a:lnTo>
                      <a:pt x="50" y="65"/>
                    </a:lnTo>
                    <a:lnTo>
                      <a:pt x="48" y="64"/>
                    </a:lnTo>
                    <a:lnTo>
                      <a:pt x="6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6" name="Freeform 3714"/>
              <p:cNvSpPr/>
              <p:nvPr/>
            </p:nvSpPr>
            <p:spPr bwMode="auto">
              <a:xfrm>
                <a:off x="6128" y="3038"/>
                <a:ext cx="12" cy="30"/>
              </a:xfrm>
              <a:custGeom>
                <a:avLst/>
                <a:gdLst>
                  <a:gd name="T0" fmla="*/ 10 w 12"/>
                  <a:gd name="T1" fmla="*/ 0 h 30"/>
                  <a:gd name="T2" fmla="*/ 10 w 12"/>
                  <a:gd name="T3" fmla="*/ 3 h 30"/>
                  <a:gd name="T4" fmla="*/ 0 w 12"/>
                  <a:gd name="T5" fmla="*/ 28 h 30"/>
                  <a:gd name="T6" fmla="*/ 0 w 12"/>
                  <a:gd name="T7" fmla="*/ 30 h 30"/>
                  <a:gd name="T8" fmla="*/ 1 w 12"/>
                  <a:gd name="T9" fmla="*/ 30 h 30"/>
                  <a:gd name="T10" fmla="*/ 12 w 12"/>
                  <a:gd name="T11" fmla="*/ 1 h 30"/>
                  <a:gd name="T12" fmla="*/ 10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0" y="0"/>
                    </a:moveTo>
                    <a:lnTo>
                      <a:pt x="10" y="3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1" y="30"/>
                    </a:lnTo>
                    <a:lnTo>
                      <a:pt x="12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7" name="Freeform 3715"/>
              <p:cNvSpPr/>
              <p:nvPr/>
            </p:nvSpPr>
            <p:spPr bwMode="auto">
              <a:xfrm>
                <a:off x="6128" y="3038"/>
                <a:ext cx="12" cy="30"/>
              </a:xfrm>
              <a:custGeom>
                <a:avLst/>
                <a:gdLst>
                  <a:gd name="T0" fmla="*/ 10 w 12"/>
                  <a:gd name="T1" fmla="*/ 0 h 30"/>
                  <a:gd name="T2" fmla="*/ 10 w 12"/>
                  <a:gd name="T3" fmla="*/ 3 h 30"/>
                  <a:gd name="T4" fmla="*/ 0 w 12"/>
                  <a:gd name="T5" fmla="*/ 28 h 30"/>
                  <a:gd name="T6" fmla="*/ 0 w 12"/>
                  <a:gd name="T7" fmla="*/ 30 h 30"/>
                  <a:gd name="T8" fmla="*/ 1 w 12"/>
                  <a:gd name="T9" fmla="*/ 30 h 30"/>
                  <a:gd name="T10" fmla="*/ 12 w 12"/>
                  <a:gd name="T11" fmla="*/ 1 h 30"/>
                  <a:gd name="T12" fmla="*/ 10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0" y="0"/>
                    </a:moveTo>
                    <a:lnTo>
                      <a:pt x="10" y="3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1" y="30"/>
                    </a:lnTo>
                    <a:lnTo>
                      <a:pt x="12" y="1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8" name="Freeform 3716"/>
              <p:cNvSpPr/>
              <p:nvPr/>
            </p:nvSpPr>
            <p:spPr bwMode="auto">
              <a:xfrm>
                <a:off x="6142" y="3008"/>
                <a:ext cx="48" cy="49"/>
              </a:xfrm>
              <a:custGeom>
                <a:avLst/>
                <a:gdLst>
                  <a:gd name="T0" fmla="*/ 13 w 46"/>
                  <a:gd name="T1" fmla="*/ 0 h 47"/>
                  <a:gd name="T2" fmla="*/ 10 w 46"/>
                  <a:gd name="T3" fmla="*/ 1 h 47"/>
                  <a:gd name="T4" fmla="*/ 9 w 46"/>
                  <a:gd name="T5" fmla="*/ 0 h 47"/>
                  <a:gd name="T6" fmla="*/ 0 w 46"/>
                  <a:gd name="T7" fmla="*/ 29 h 47"/>
                  <a:gd name="T8" fmla="*/ 46 w 46"/>
                  <a:gd name="T9" fmla="*/ 47 h 47"/>
                  <a:gd name="T10" fmla="*/ 46 w 46"/>
                  <a:gd name="T11" fmla="*/ 47 h 47"/>
                  <a:gd name="T12" fmla="*/ 13 w 46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7">
                    <a:moveTo>
                      <a:pt x="13" y="0"/>
                    </a:moveTo>
                    <a:cubicBezTo>
                      <a:pt x="12" y="0"/>
                      <a:pt x="11" y="1"/>
                      <a:pt x="10" y="1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9" name="Freeform 3717"/>
              <p:cNvSpPr/>
              <p:nvPr/>
            </p:nvSpPr>
            <p:spPr bwMode="auto">
              <a:xfrm>
                <a:off x="6151" y="3005"/>
                <a:ext cx="4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3 h 4"/>
                  <a:gd name="T4" fmla="*/ 1 w 4"/>
                  <a:gd name="T5" fmla="*/ 4 h 4"/>
                  <a:gd name="T6" fmla="*/ 4 w 4"/>
                  <a:gd name="T7" fmla="*/ 3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3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0" name="Freeform 3718"/>
              <p:cNvSpPr/>
              <p:nvPr/>
            </p:nvSpPr>
            <p:spPr bwMode="auto">
              <a:xfrm>
                <a:off x="6190" y="305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1" name="Freeform 3719"/>
              <p:cNvSpPr/>
              <p:nvPr/>
            </p:nvSpPr>
            <p:spPr bwMode="auto">
              <a:xfrm>
                <a:off x="6141" y="3038"/>
                <a:ext cx="51" cy="23"/>
              </a:xfrm>
              <a:custGeom>
                <a:avLst/>
                <a:gdLst>
                  <a:gd name="T0" fmla="*/ 1 w 51"/>
                  <a:gd name="T1" fmla="*/ 0 h 23"/>
                  <a:gd name="T2" fmla="*/ 0 w 51"/>
                  <a:gd name="T3" fmla="*/ 1 h 23"/>
                  <a:gd name="T4" fmla="*/ 51 w 51"/>
                  <a:gd name="T5" fmla="*/ 23 h 23"/>
                  <a:gd name="T6" fmla="*/ 50 w 51"/>
                  <a:gd name="T7" fmla="*/ 20 h 23"/>
                  <a:gd name="T8" fmla="*/ 49 w 51"/>
                  <a:gd name="T9" fmla="*/ 19 h 23"/>
                  <a:gd name="T10" fmla="*/ 1 w 5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23">
                    <a:moveTo>
                      <a:pt x="1" y="0"/>
                    </a:moveTo>
                    <a:lnTo>
                      <a:pt x="0" y="1"/>
                    </a:lnTo>
                    <a:lnTo>
                      <a:pt x="51" y="23"/>
                    </a:lnTo>
                    <a:lnTo>
                      <a:pt x="50" y="20"/>
                    </a:lnTo>
                    <a:lnTo>
                      <a:pt x="49" y="1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2" name="Freeform 3720"/>
              <p:cNvSpPr/>
              <p:nvPr/>
            </p:nvSpPr>
            <p:spPr bwMode="auto">
              <a:xfrm>
                <a:off x="6141" y="3038"/>
                <a:ext cx="51" cy="23"/>
              </a:xfrm>
              <a:custGeom>
                <a:avLst/>
                <a:gdLst>
                  <a:gd name="T0" fmla="*/ 1 w 51"/>
                  <a:gd name="T1" fmla="*/ 0 h 23"/>
                  <a:gd name="T2" fmla="*/ 0 w 51"/>
                  <a:gd name="T3" fmla="*/ 1 h 23"/>
                  <a:gd name="T4" fmla="*/ 51 w 51"/>
                  <a:gd name="T5" fmla="*/ 23 h 23"/>
                  <a:gd name="T6" fmla="*/ 50 w 51"/>
                  <a:gd name="T7" fmla="*/ 20 h 23"/>
                  <a:gd name="T8" fmla="*/ 49 w 51"/>
                  <a:gd name="T9" fmla="*/ 19 h 23"/>
                  <a:gd name="T10" fmla="*/ 1 w 5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23">
                    <a:moveTo>
                      <a:pt x="1" y="0"/>
                    </a:moveTo>
                    <a:lnTo>
                      <a:pt x="0" y="1"/>
                    </a:lnTo>
                    <a:lnTo>
                      <a:pt x="51" y="23"/>
                    </a:lnTo>
                    <a:lnTo>
                      <a:pt x="50" y="20"/>
                    </a:lnTo>
                    <a:lnTo>
                      <a:pt x="49" y="19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3" name="Freeform 3721"/>
              <p:cNvSpPr/>
              <p:nvPr/>
            </p:nvSpPr>
            <p:spPr bwMode="auto">
              <a:xfrm>
                <a:off x="6141" y="3005"/>
                <a:ext cx="12" cy="34"/>
              </a:xfrm>
              <a:custGeom>
                <a:avLst/>
                <a:gdLst>
                  <a:gd name="T0" fmla="*/ 12 w 12"/>
                  <a:gd name="T1" fmla="*/ 0 h 34"/>
                  <a:gd name="T2" fmla="*/ 0 w 12"/>
                  <a:gd name="T3" fmla="*/ 34 h 34"/>
                  <a:gd name="T4" fmla="*/ 0 w 12"/>
                  <a:gd name="T5" fmla="*/ 34 h 34"/>
                  <a:gd name="T6" fmla="*/ 1 w 12"/>
                  <a:gd name="T7" fmla="*/ 33 h 34"/>
                  <a:gd name="T8" fmla="*/ 10 w 12"/>
                  <a:gd name="T9" fmla="*/ 3 h 34"/>
                  <a:gd name="T10" fmla="*/ 12 w 12"/>
                  <a:gd name="T11" fmla="*/ 0 h 34"/>
                  <a:gd name="T12" fmla="*/ 12 w 12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4">
                    <a:moveTo>
                      <a:pt x="12" y="0"/>
                    </a:move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4" name="Freeform 3722"/>
              <p:cNvSpPr/>
              <p:nvPr/>
            </p:nvSpPr>
            <p:spPr bwMode="auto">
              <a:xfrm>
                <a:off x="6141" y="3005"/>
                <a:ext cx="12" cy="34"/>
              </a:xfrm>
              <a:custGeom>
                <a:avLst/>
                <a:gdLst>
                  <a:gd name="T0" fmla="*/ 12 w 12"/>
                  <a:gd name="T1" fmla="*/ 0 h 34"/>
                  <a:gd name="T2" fmla="*/ 0 w 12"/>
                  <a:gd name="T3" fmla="*/ 34 h 34"/>
                  <a:gd name="T4" fmla="*/ 0 w 12"/>
                  <a:gd name="T5" fmla="*/ 34 h 34"/>
                  <a:gd name="T6" fmla="*/ 1 w 12"/>
                  <a:gd name="T7" fmla="*/ 33 h 34"/>
                  <a:gd name="T8" fmla="*/ 10 w 12"/>
                  <a:gd name="T9" fmla="*/ 3 h 34"/>
                  <a:gd name="T10" fmla="*/ 12 w 12"/>
                  <a:gd name="T11" fmla="*/ 0 h 34"/>
                  <a:gd name="T12" fmla="*/ 12 w 12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4">
                    <a:moveTo>
                      <a:pt x="12" y="0"/>
                    </a:move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5" name="Freeform 3723"/>
              <p:cNvSpPr/>
              <p:nvPr/>
            </p:nvSpPr>
            <p:spPr bwMode="auto">
              <a:xfrm>
                <a:off x="6140" y="3000"/>
                <a:ext cx="55" cy="61"/>
              </a:xfrm>
              <a:custGeom>
                <a:avLst/>
                <a:gdLst>
                  <a:gd name="T0" fmla="*/ 12 w 55"/>
                  <a:gd name="T1" fmla="*/ 0 h 61"/>
                  <a:gd name="T2" fmla="*/ 12 w 55"/>
                  <a:gd name="T3" fmla="*/ 0 h 61"/>
                  <a:gd name="T4" fmla="*/ 0 w 55"/>
                  <a:gd name="T5" fmla="*/ 39 h 61"/>
                  <a:gd name="T6" fmla="*/ 1 w 55"/>
                  <a:gd name="T7" fmla="*/ 39 h 61"/>
                  <a:gd name="T8" fmla="*/ 13 w 55"/>
                  <a:gd name="T9" fmla="*/ 5 h 61"/>
                  <a:gd name="T10" fmla="*/ 15 w 55"/>
                  <a:gd name="T11" fmla="*/ 8 h 61"/>
                  <a:gd name="T12" fmla="*/ 50 w 55"/>
                  <a:gd name="T13" fmla="*/ 57 h 61"/>
                  <a:gd name="T14" fmla="*/ 51 w 55"/>
                  <a:gd name="T15" fmla="*/ 58 h 61"/>
                  <a:gd name="T16" fmla="*/ 52 w 55"/>
                  <a:gd name="T17" fmla="*/ 61 h 61"/>
                  <a:gd name="T18" fmla="*/ 54 w 55"/>
                  <a:gd name="T19" fmla="*/ 61 h 61"/>
                  <a:gd name="T20" fmla="*/ 55 w 55"/>
                  <a:gd name="T21" fmla="*/ 61 h 61"/>
                  <a:gd name="T22" fmla="*/ 12 w 55"/>
                  <a:gd name="T2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61">
                    <a:moveTo>
                      <a:pt x="12" y="0"/>
                    </a:moveTo>
                    <a:lnTo>
                      <a:pt x="12" y="0"/>
                    </a:lnTo>
                    <a:lnTo>
                      <a:pt x="0" y="39"/>
                    </a:lnTo>
                    <a:lnTo>
                      <a:pt x="1" y="39"/>
                    </a:lnTo>
                    <a:lnTo>
                      <a:pt x="13" y="5"/>
                    </a:lnTo>
                    <a:lnTo>
                      <a:pt x="15" y="8"/>
                    </a:lnTo>
                    <a:lnTo>
                      <a:pt x="50" y="57"/>
                    </a:lnTo>
                    <a:lnTo>
                      <a:pt x="51" y="58"/>
                    </a:lnTo>
                    <a:lnTo>
                      <a:pt x="52" y="61"/>
                    </a:lnTo>
                    <a:lnTo>
                      <a:pt x="54" y="61"/>
                    </a:lnTo>
                    <a:lnTo>
                      <a:pt x="55" y="6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6" name="Freeform 3724"/>
              <p:cNvSpPr/>
              <p:nvPr/>
            </p:nvSpPr>
            <p:spPr bwMode="auto">
              <a:xfrm>
                <a:off x="6140" y="3000"/>
                <a:ext cx="55" cy="61"/>
              </a:xfrm>
              <a:custGeom>
                <a:avLst/>
                <a:gdLst>
                  <a:gd name="T0" fmla="*/ 12 w 55"/>
                  <a:gd name="T1" fmla="*/ 0 h 61"/>
                  <a:gd name="T2" fmla="*/ 12 w 55"/>
                  <a:gd name="T3" fmla="*/ 0 h 61"/>
                  <a:gd name="T4" fmla="*/ 0 w 55"/>
                  <a:gd name="T5" fmla="*/ 39 h 61"/>
                  <a:gd name="T6" fmla="*/ 1 w 55"/>
                  <a:gd name="T7" fmla="*/ 39 h 61"/>
                  <a:gd name="T8" fmla="*/ 13 w 55"/>
                  <a:gd name="T9" fmla="*/ 5 h 61"/>
                  <a:gd name="T10" fmla="*/ 15 w 55"/>
                  <a:gd name="T11" fmla="*/ 8 h 61"/>
                  <a:gd name="T12" fmla="*/ 50 w 55"/>
                  <a:gd name="T13" fmla="*/ 57 h 61"/>
                  <a:gd name="T14" fmla="*/ 51 w 55"/>
                  <a:gd name="T15" fmla="*/ 58 h 61"/>
                  <a:gd name="T16" fmla="*/ 52 w 55"/>
                  <a:gd name="T17" fmla="*/ 61 h 61"/>
                  <a:gd name="T18" fmla="*/ 54 w 55"/>
                  <a:gd name="T19" fmla="*/ 61 h 61"/>
                  <a:gd name="T20" fmla="*/ 55 w 55"/>
                  <a:gd name="T21" fmla="*/ 61 h 61"/>
                  <a:gd name="T22" fmla="*/ 12 w 55"/>
                  <a:gd name="T2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61">
                    <a:moveTo>
                      <a:pt x="12" y="0"/>
                    </a:moveTo>
                    <a:lnTo>
                      <a:pt x="12" y="0"/>
                    </a:lnTo>
                    <a:lnTo>
                      <a:pt x="0" y="39"/>
                    </a:lnTo>
                    <a:lnTo>
                      <a:pt x="1" y="39"/>
                    </a:lnTo>
                    <a:lnTo>
                      <a:pt x="13" y="5"/>
                    </a:lnTo>
                    <a:lnTo>
                      <a:pt x="15" y="8"/>
                    </a:lnTo>
                    <a:lnTo>
                      <a:pt x="50" y="57"/>
                    </a:lnTo>
                    <a:lnTo>
                      <a:pt x="51" y="58"/>
                    </a:lnTo>
                    <a:lnTo>
                      <a:pt x="52" y="61"/>
                    </a:lnTo>
                    <a:lnTo>
                      <a:pt x="54" y="61"/>
                    </a:lnTo>
                    <a:lnTo>
                      <a:pt x="55" y="61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7" name="Freeform 3725"/>
              <p:cNvSpPr/>
              <p:nvPr/>
            </p:nvSpPr>
            <p:spPr bwMode="auto">
              <a:xfrm>
                <a:off x="6194" y="306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8" name="Freeform 3726"/>
              <p:cNvSpPr/>
              <p:nvPr/>
            </p:nvSpPr>
            <p:spPr bwMode="auto">
              <a:xfrm>
                <a:off x="6194" y="3061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9" name="Freeform 3727"/>
              <p:cNvSpPr/>
              <p:nvPr/>
            </p:nvSpPr>
            <p:spPr bwMode="auto">
              <a:xfrm>
                <a:off x="6124" y="3064"/>
                <a:ext cx="63" cy="28"/>
              </a:xfrm>
              <a:custGeom>
                <a:avLst/>
                <a:gdLst>
                  <a:gd name="T0" fmla="*/ 60 w 60"/>
                  <a:gd name="T1" fmla="*/ 0 h 27"/>
                  <a:gd name="T2" fmla="*/ 7 w 60"/>
                  <a:gd name="T3" fmla="*/ 5 h 27"/>
                  <a:gd name="T4" fmla="*/ 0 w 60"/>
                  <a:gd name="T5" fmla="*/ 24 h 27"/>
                  <a:gd name="T6" fmla="*/ 3 w 60"/>
                  <a:gd name="T7" fmla="*/ 27 h 27"/>
                  <a:gd name="T8" fmla="*/ 23 w 60"/>
                  <a:gd name="T9" fmla="*/ 17 h 27"/>
                  <a:gd name="T10" fmla="*/ 60 w 6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7">
                    <a:moveTo>
                      <a:pt x="60" y="0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4"/>
                      <a:pt x="2" y="25"/>
                      <a:pt x="3" y="2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60" y="0"/>
                      <a:pt x="60" y="0"/>
                      <a:pt x="6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0" name="Freeform 3728"/>
              <p:cNvSpPr/>
              <p:nvPr/>
            </p:nvSpPr>
            <p:spPr bwMode="auto">
              <a:xfrm>
                <a:off x="6122" y="3089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5 h 5"/>
                  <a:gd name="T4" fmla="*/ 5 w 5"/>
                  <a:gd name="T5" fmla="*/ 3 h 5"/>
                  <a:gd name="T6" fmla="*/ 2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1" name="Freeform 3729"/>
              <p:cNvSpPr/>
              <p:nvPr/>
            </p:nvSpPr>
            <p:spPr bwMode="auto">
              <a:xfrm>
                <a:off x="6148" y="3064"/>
                <a:ext cx="39" cy="18"/>
              </a:xfrm>
              <a:custGeom>
                <a:avLst/>
                <a:gdLst>
                  <a:gd name="T0" fmla="*/ 39 w 39"/>
                  <a:gd name="T1" fmla="*/ 0 h 18"/>
                  <a:gd name="T2" fmla="*/ 39 w 39"/>
                  <a:gd name="T3" fmla="*/ 0 h 18"/>
                  <a:gd name="T4" fmla="*/ 0 w 39"/>
                  <a:gd name="T5" fmla="*/ 18 h 18"/>
                  <a:gd name="T6" fmla="*/ 39 w 3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18">
                    <a:moveTo>
                      <a:pt x="39" y="0"/>
                    </a:moveTo>
                    <a:lnTo>
                      <a:pt x="39" y="0"/>
                    </a:lnTo>
                    <a:lnTo>
                      <a:pt x="0" y="18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2" name="Freeform 3730"/>
              <p:cNvSpPr/>
              <p:nvPr/>
            </p:nvSpPr>
            <p:spPr bwMode="auto">
              <a:xfrm>
                <a:off x="6148" y="3064"/>
                <a:ext cx="39" cy="18"/>
              </a:xfrm>
              <a:custGeom>
                <a:avLst/>
                <a:gdLst>
                  <a:gd name="T0" fmla="*/ 39 w 39"/>
                  <a:gd name="T1" fmla="*/ 0 h 18"/>
                  <a:gd name="T2" fmla="*/ 39 w 39"/>
                  <a:gd name="T3" fmla="*/ 0 h 18"/>
                  <a:gd name="T4" fmla="*/ 0 w 39"/>
                  <a:gd name="T5" fmla="*/ 18 h 18"/>
                  <a:gd name="T6" fmla="*/ 39 w 3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18">
                    <a:moveTo>
                      <a:pt x="39" y="0"/>
                    </a:moveTo>
                    <a:lnTo>
                      <a:pt x="39" y="0"/>
                    </a:lnTo>
                    <a:lnTo>
                      <a:pt x="0" y="18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3" name="Freeform 3731"/>
              <p:cNvSpPr/>
              <p:nvPr/>
            </p:nvSpPr>
            <p:spPr bwMode="auto">
              <a:xfrm>
                <a:off x="6131" y="3062"/>
                <a:ext cx="60" cy="7"/>
              </a:xfrm>
              <a:custGeom>
                <a:avLst/>
                <a:gdLst>
                  <a:gd name="T0" fmla="*/ 60 w 60"/>
                  <a:gd name="T1" fmla="*/ 0 h 7"/>
                  <a:gd name="T2" fmla="*/ 0 w 60"/>
                  <a:gd name="T3" fmla="*/ 5 h 7"/>
                  <a:gd name="T4" fmla="*/ 0 w 60"/>
                  <a:gd name="T5" fmla="*/ 7 h 7"/>
                  <a:gd name="T6" fmla="*/ 56 w 60"/>
                  <a:gd name="T7" fmla="*/ 2 h 7"/>
                  <a:gd name="T8" fmla="*/ 56 w 60"/>
                  <a:gd name="T9" fmla="*/ 2 h 7"/>
                  <a:gd name="T10" fmla="*/ 60 w 6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7">
                    <a:moveTo>
                      <a:pt x="6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4" name="Freeform 3732"/>
              <p:cNvSpPr/>
              <p:nvPr/>
            </p:nvSpPr>
            <p:spPr bwMode="auto">
              <a:xfrm>
                <a:off x="6131" y="3062"/>
                <a:ext cx="60" cy="7"/>
              </a:xfrm>
              <a:custGeom>
                <a:avLst/>
                <a:gdLst>
                  <a:gd name="T0" fmla="*/ 60 w 60"/>
                  <a:gd name="T1" fmla="*/ 0 h 7"/>
                  <a:gd name="T2" fmla="*/ 0 w 60"/>
                  <a:gd name="T3" fmla="*/ 5 h 7"/>
                  <a:gd name="T4" fmla="*/ 0 w 60"/>
                  <a:gd name="T5" fmla="*/ 7 h 7"/>
                  <a:gd name="T6" fmla="*/ 56 w 60"/>
                  <a:gd name="T7" fmla="*/ 2 h 7"/>
                  <a:gd name="T8" fmla="*/ 56 w 60"/>
                  <a:gd name="T9" fmla="*/ 2 h 7"/>
                  <a:gd name="T10" fmla="*/ 60 w 6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7">
                    <a:moveTo>
                      <a:pt x="6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5" name="Freeform 3733"/>
              <p:cNvSpPr/>
              <p:nvPr/>
            </p:nvSpPr>
            <p:spPr bwMode="auto">
              <a:xfrm>
                <a:off x="6122" y="3067"/>
                <a:ext cx="9" cy="27"/>
              </a:xfrm>
              <a:custGeom>
                <a:avLst/>
                <a:gdLst>
                  <a:gd name="T0" fmla="*/ 9 w 9"/>
                  <a:gd name="T1" fmla="*/ 0 h 27"/>
                  <a:gd name="T2" fmla="*/ 9 w 9"/>
                  <a:gd name="T3" fmla="*/ 0 h 27"/>
                  <a:gd name="T4" fmla="*/ 0 w 9"/>
                  <a:gd name="T5" fmla="*/ 27 h 27"/>
                  <a:gd name="T6" fmla="*/ 2 w 9"/>
                  <a:gd name="T7" fmla="*/ 22 h 27"/>
                  <a:gd name="T8" fmla="*/ 9 w 9"/>
                  <a:gd name="T9" fmla="*/ 2 h 27"/>
                  <a:gd name="T10" fmla="*/ 9 w 9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7">
                    <a:moveTo>
                      <a:pt x="9" y="0"/>
                    </a:moveTo>
                    <a:lnTo>
                      <a:pt x="9" y="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6" name="Freeform 3734"/>
              <p:cNvSpPr/>
              <p:nvPr/>
            </p:nvSpPr>
            <p:spPr bwMode="auto">
              <a:xfrm>
                <a:off x="6122" y="3067"/>
                <a:ext cx="9" cy="27"/>
              </a:xfrm>
              <a:custGeom>
                <a:avLst/>
                <a:gdLst>
                  <a:gd name="T0" fmla="*/ 9 w 9"/>
                  <a:gd name="T1" fmla="*/ 0 h 27"/>
                  <a:gd name="T2" fmla="*/ 9 w 9"/>
                  <a:gd name="T3" fmla="*/ 0 h 27"/>
                  <a:gd name="T4" fmla="*/ 0 w 9"/>
                  <a:gd name="T5" fmla="*/ 27 h 27"/>
                  <a:gd name="T6" fmla="*/ 2 w 9"/>
                  <a:gd name="T7" fmla="*/ 22 h 27"/>
                  <a:gd name="T8" fmla="*/ 9 w 9"/>
                  <a:gd name="T9" fmla="*/ 2 h 27"/>
                  <a:gd name="T10" fmla="*/ 9 w 9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7">
                    <a:moveTo>
                      <a:pt x="9" y="0"/>
                    </a:moveTo>
                    <a:lnTo>
                      <a:pt x="9" y="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2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7" name="Freeform 3735"/>
              <p:cNvSpPr/>
              <p:nvPr/>
            </p:nvSpPr>
            <p:spPr bwMode="auto">
              <a:xfrm>
                <a:off x="6120" y="3062"/>
                <a:ext cx="71" cy="33"/>
              </a:xfrm>
              <a:custGeom>
                <a:avLst/>
                <a:gdLst>
                  <a:gd name="T0" fmla="*/ 71 w 71"/>
                  <a:gd name="T1" fmla="*/ 0 h 33"/>
                  <a:gd name="T2" fmla="*/ 71 w 71"/>
                  <a:gd name="T3" fmla="*/ 0 h 33"/>
                  <a:gd name="T4" fmla="*/ 67 w 71"/>
                  <a:gd name="T5" fmla="*/ 2 h 33"/>
                  <a:gd name="T6" fmla="*/ 28 w 71"/>
                  <a:gd name="T7" fmla="*/ 20 h 33"/>
                  <a:gd name="T8" fmla="*/ 7 w 71"/>
                  <a:gd name="T9" fmla="*/ 30 h 33"/>
                  <a:gd name="T10" fmla="*/ 2 w 71"/>
                  <a:gd name="T11" fmla="*/ 32 h 33"/>
                  <a:gd name="T12" fmla="*/ 11 w 71"/>
                  <a:gd name="T13" fmla="*/ 5 h 33"/>
                  <a:gd name="T14" fmla="*/ 9 w 71"/>
                  <a:gd name="T15" fmla="*/ 6 h 33"/>
                  <a:gd name="T16" fmla="*/ 0 w 71"/>
                  <a:gd name="T17" fmla="*/ 33 h 33"/>
                  <a:gd name="T18" fmla="*/ 71 w 71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33">
                    <a:moveTo>
                      <a:pt x="71" y="0"/>
                    </a:moveTo>
                    <a:lnTo>
                      <a:pt x="71" y="0"/>
                    </a:lnTo>
                    <a:lnTo>
                      <a:pt x="67" y="2"/>
                    </a:lnTo>
                    <a:lnTo>
                      <a:pt x="28" y="20"/>
                    </a:lnTo>
                    <a:lnTo>
                      <a:pt x="7" y="30"/>
                    </a:lnTo>
                    <a:lnTo>
                      <a:pt x="2" y="32"/>
                    </a:lnTo>
                    <a:lnTo>
                      <a:pt x="11" y="5"/>
                    </a:lnTo>
                    <a:lnTo>
                      <a:pt x="9" y="6"/>
                    </a:lnTo>
                    <a:lnTo>
                      <a:pt x="0" y="33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8" name="Freeform 3736"/>
              <p:cNvSpPr/>
              <p:nvPr/>
            </p:nvSpPr>
            <p:spPr bwMode="auto">
              <a:xfrm>
                <a:off x="6120" y="3062"/>
                <a:ext cx="71" cy="33"/>
              </a:xfrm>
              <a:custGeom>
                <a:avLst/>
                <a:gdLst>
                  <a:gd name="T0" fmla="*/ 71 w 71"/>
                  <a:gd name="T1" fmla="*/ 0 h 33"/>
                  <a:gd name="T2" fmla="*/ 71 w 71"/>
                  <a:gd name="T3" fmla="*/ 0 h 33"/>
                  <a:gd name="T4" fmla="*/ 67 w 71"/>
                  <a:gd name="T5" fmla="*/ 2 h 33"/>
                  <a:gd name="T6" fmla="*/ 28 w 71"/>
                  <a:gd name="T7" fmla="*/ 20 h 33"/>
                  <a:gd name="T8" fmla="*/ 7 w 71"/>
                  <a:gd name="T9" fmla="*/ 30 h 33"/>
                  <a:gd name="T10" fmla="*/ 2 w 71"/>
                  <a:gd name="T11" fmla="*/ 32 h 33"/>
                  <a:gd name="T12" fmla="*/ 11 w 71"/>
                  <a:gd name="T13" fmla="*/ 5 h 33"/>
                  <a:gd name="T14" fmla="*/ 9 w 71"/>
                  <a:gd name="T15" fmla="*/ 6 h 33"/>
                  <a:gd name="T16" fmla="*/ 0 w 71"/>
                  <a:gd name="T17" fmla="*/ 33 h 33"/>
                  <a:gd name="T18" fmla="*/ 71 w 71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33">
                    <a:moveTo>
                      <a:pt x="71" y="0"/>
                    </a:moveTo>
                    <a:lnTo>
                      <a:pt x="71" y="0"/>
                    </a:lnTo>
                    <a:lnTo>
                      <a:pt x="67" y="2"/>
                    </a:lnTo>
                    <a:lnTo>
                      <a:pt x="28" y="20"/>
                    </a:lnTo>
                    <a:lnTo>
                      <a:pt x="7" y="30"/>
                    </a:lnTo>
                    <a:lnTo>
                      <a:pt x="2" y="32"/>
                    </a:lnTo>
                    <a:lnTo>
                      <a:pt x="11" y="5"/>
                    </a:lnTo>
                    <a:lnTo>
                      <a:pt x="9" y="6"/>
                    </a:lnTo>
                    <a:lnTo>
                      <a:pt x="0" y="33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9" name="Freeform 3737"/>
              <p:cNvSpPr/>
              <p:nvPr/>
            </p:nvSpPr>
            <p:spPr bwMode="auto">
              <a:xfrm>
                <a:off x="6120" y="3062"/>
                <a:ext cx="76" cy="36"/>
              </a:xfrm>
              <a:custGeom>
                <a:avLst/>
                <a:gdLst>
                  <a:gd name="T0" fmla="*/ 76 w 76"/>
                  <a:gd name="T1" fmla="*/ 0 h 36"/>
                  <a:gd name="T2" fmla="*/ 71 w 76"/>
                  <a:gd name="T3" fmla="*/ 0 h 36"/>
                  <a:gd name="T4" fmla="*/ 0 w 76"/>
                  <a:gd name="T5" fmla="*/ 33 h 36"/>
                  <a:gd name="T6" fmla="*/ 0 w 76"/>
                  <a:gd name="T7" fmla="*/ 36 h 36"/>
                  <a:gd name="T8" fmla="*/ 76 w 7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36">
                    <a:moveTo>
                      <a:pt x="76" y="0"/>
                    </a:moveTo>
                    <a:lnTo>
                      <a:pt x="71" y="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0" name="Freeform 3738"/>
              <p:cNvSpPr/>
              <p:nvPr/>
            </p:nvSpPr>
            <p:spPr bwMode="auto">
              <a:xfrm>
                <a:off x="6120" y="3062"/>
                <a:ext cx="76" cy="36"/>
              </a:xfrm>
              <a:custGeom>
                <a:avLst/>
                <a:gdLst>
                  <a:gd name="T0" fmla="*/ 76 w 76"/>
                  <a:gd name="T1" fmla="*/ 0 h 36"/>
                  <a:gd name="T2" fmla="*/ 71 w 76"/>
                  <a:gd name="T3" fmla="*/ 0 h 36"/>
                  <a:gd name="T4" fmla="*/ 0 w 76"/>
                  <a:gd name="T5" fmla="*/ 33 h 36"/>
                  <a:gd name="T6" fmla="*/ 0 w 76"/>
                  <a:gd name="T7" fmla="*/ 36 h 36"/>
                  <a:gd name="T8" fmla="*/ 76 w 7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36">
                    <a:moveTo>
                      <a:pt x="76" y="0"/>
                    </a:moveTo>
                    <a:lnTo>
                      <a:pt x="71" y="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7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1" name="Freeform 3739"/>
              <p:cNvSpPr/>
              <p:nvPr/>
            </p:nvSpPr>
            <p:spPr bwMode="auto">
              <a:xfrm>
                <a:off x="6132" y="3042"/>
                <a:ext cx="57" cy="24"/>
              </a:xfrm>
              <a:custGeom>
                <a:avLst/>
                <a:gdLst>
                  <a:gd name="T0" fmla="*/ 9 w 57"/>
                  <a:gd name="T1" fmla="*/ 0 h 24"/>
                  <a:gd name="T2" fmla="*/ 0 w 57"/>
                  <a:gd name="T3" fmla="*/ 24 h 24"/>
                  <a:gd name="T4" fmla="*/ 57 w 57"/>
                  <a:gd name="T5" fmla="*/ 19 h 24"/>
                  <a:gd name="T6" fmla="*/ 9 w 57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4">
                    <a:moveTo>
                      <a:pt x="9" y="0"/>
                    </a:moveTo>
                    <a:lnTo>
                      <a:pt x="0" y="24"/>
                    </a:lnTo>
                    <a:lnTo>
                      <a:pt x="57" y="1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2" name="Freeform 3740"/>
              <p:cNvSpPr/>
              <p:nvPr/>
            </p:nvSpPr>
            <p:spPr bwMode="auto">
              <a:xfrm>
                <a:off x="6132" y="3042"/>
                <a:ext cx="57" cy="24"/>
              </a:xfrm>
              <a:custGeom>
                <a:avLst/>
                <a:gdLst>
                  <a:gd name="T0" fmla="*/ 9 w 57"/>
                  <a:gd name="T1" fmla="*/ 0 h 24"/>
                  <a:gd name="T2" fmla="*/ 0 w 57"/>
                  <a:gd name="T3" fmla="*/ 24 h 24"/>
                  <a:gd name="T4" fmla="*/ 57 w 57"/>
                  <a:gd name="T5" fmla="*/ 19 h 24"/>
                  <a:gd name="T6" fmla="*/ 9 w 57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4">
                    <a:moveTo>
                      <a:pt x="9" y="0"/>
                    </a:moveTo>
                    <a:lnTo>
                      <a:pt x="0" y="24"/>
                    </a:lnTo>
                    <a:lnTo>
                      <a:pt x="57" y="19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3" name="Freeform 3741"/>
              <p:cNvSpPr/>
              <p:nvPr/>
            </p:nvSpPr>
            <p:spPr bwMode="auto">
              <a:xfrm>
                <a:off x="6141" y="3042"/>
                <a:ext cx="48" cy="19"/>
              </a:xfrm>
              <a:custGeom>
                <a:avLst/>
                <a:gdLst>
                  <a:gd name="T0" fmla="*/ 0 w 48"/>
                  <a:gd name="T1" fmla="*/ 0 h 19"/>
                  <a:gd name="T2" fmla="*/ 0 w 48"/>
                  <a:gd name="T3" fmla="*/ 0 h 19"/>
                  <a:gd name="T4" fmla="*/ 48 w 48"/>
                  <a:gd name="T5" fmla="*/ 19 h 19"/>
                  <a:gd name="T6" fmla="*/ 48 w 48"/>
                  <a:gd name="T7" fmla="*/ 19 h 19"/>
                  <a:gd name="T8" fmla="*/ 0 w 4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9">
                    <a:moveTo>
                      <a:pt x="0" y="0"/>
                    </a:moveTo>
                    <a:lnTo>
                      <a:pt x="0" y="0"/>
                    </a:lnTo>
                    <a:lnTo>
                      <a:pt x="48" y="19"/>
                    </a:lnTo>
                    <a:lnTo>
                      <a:pt x="48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4" name="Freeform 3742"/>
              <p:cNvSpPr/>
              <p:nvPr/>
            </p:nvSpPr>
            <p:spPr bwMode="auto">
              <a:xfrm>
                <a:off x="6141" y="3042"/>
                <a:ext cx="48" cy="19"/>
              </a:xfrm>
              <a:custGeom>
                <a:avLst/>
                <a:gdLst>
                  <a:gd name="T0" fmla="*/ 0 w 48"/>
                  <a:gd name="T1" fmla="*/ 0 h 19"/>
                  <a:gd name="T2" fmla="*/ 0 w 48"/>
                  <a:gd name="T3" fmla="*/ 0 h 19"/>
                  <a:gd name="T4" fmla="*/ 48 w 48"/>
                  <a:gd name="T5" fmla="*/ 19 h 19"/>
                  <a:gd name="T6" fmla="*/ 48 w 48"/>
                  <a:gd name="T7" fmla="*/ 19 h 19"/>
                  <a:gd name="T8" fmla="*/ 0 w 4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9">
                    <a:moveTo>
                      <a:pt x="0" y="0"/>
                    </a:moveTo>
                    <a:lnTo>
                      <a:pt x="0" y="0"/>
                    </a:lnTo>
                    <a:lnTo>
                      <a:pt x="48" y="19"/>
                    </a:lnTo>
                    <a:lnTo>
                      <a:pt x="48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5" name="Freeform 3743"/>
              <p:cNvSpPr/>
              <p:nvPr/>
            </p:nvSpPr>
            <p:spPr bwMode="auto">
              <a:xfrm>
                <a:off x="6131" y="3039"/>
                <a:ext cx="63" cy="28"/>
              </a:xfrm>
              <a:custGeom>
                <a:avLst/>
                <a:gdLst>
                  <a:gd name="T0" fmla="*/ 10 w 63"/>
                  <a:gd name="T1" fmla="*/ 0 h 28"/>
                  <a:gd name="T2" fmla="*/ 10 w 63"/>
                  <a:gd name="T3" fmla="*/ 3 h 28"/>
                  <a:gd name="T4" fmla="*/ 58 w 63"/>
                  <a:gd name="T5" fmla="*/ 22 h 28"/>
                  <a:gd name="T6" fmla="*/ 1 w 63"/>
                  <a:gd name="T7" fmla="*/ 27 h 28"/>
                  <a:gd name="T8" fmla="*/ 0 w 63"/>
                  <a:gd name="T9" fmla="*/ 28 h 28"/>
                  <a:gd name="T10" fmla="*/ 60 w 63"/>
                  <a:gd name="T11" fmla="*/ 23 h 28"/>
                  <a:gd name="T12" fmla="*/ 63 w 63"/>
                  <a:gd name="T13" fmla="*/ 22 h 28"/>
                  <a:gd name="T14" fmla="*/ 61 w 63"/>
                  <a:gd name="T15" fmla="*/ 22 h 28"/>
                  <a:gd name="T16" fmla="*/ 10 w 63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28">
                    <a:moveTo>
                      <a:pt x="10" y="0"/>
                    </a:moveTo>
                    <a:lnTo>
                      <a:pt x="10" y="3"/>
                    </a:lnTo>
                    <a:lnTo>
                      <a:pt x="58" y="22"/>
                    </a:lnTo>
                    <a:lnTo>
                      <a:pt x="1" y="27"/>
                    </a:lnTo>
                    <a:lnTo>
                      <a:pt x="0" y="28"/>
                    </a:lnTo>
                    <a:lnTo>
                      <a:pt x="60" y="23"/>
                    </a:lnTo>
                    <a:lnTo>
                      <a:pt x="63" y="22"/>
                    </a:lnTo>
                    <a:lnTo>
                      <a:pt x="61" y="2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6" name="Freeform 3744"/>
              <p:cNvSpPr/>
              <p:nvPr/>
            </p:nvSpPr>
            <p:spPr bwMode="auto">
              <a:xfrm>
                <a:off x="6131" y="3039"/>
                <a:ext cx="63" cy="28"/>
              </a:xfrm>
              <a:custGeom>
                <a:avLst/>
                <a:gdLst>
                  <a:gd name="T0" fmla="*/ 10 w 63"/>
                  <a:gd name="T1" fmla="*/ 0 h 28"/>
                  <a:gd name="T2" fmla="*/ 10 w 63"/>
                  <a:gd name="T3" fmla="*/ 3 h 28"/>
                  <a:gd name="T4" fmla="*/ 58 w 63"/>
                  <a:gd name="T5" fmla="*/ 22 h 28"/>
                  <a:gd name="T6" fmla="*/ 1 w 63"/>
                  <a:gd name="T7" fmla="*/ 27 h 28"/>
                  <a:gd name="T8" fmla="*/ 0 w 63"/>
                  <a:gd name="T9" fmla="*/ 28 h 28"/>
                  <a:gd name="T10" fmla="*/ 60 w 63"/>
                  <a:gd name="T11" fmla="*/ 23 h 28"/>
                  <a:gd name="T12" fmla="*/ 63 w 63"/>
                  <a:gd name="T13" fmla="*/ 22 h 28"/>
                  <a:gd name="T14" fmla="*/ 61 w 63"/>
                  <a:gd name="T15" fmla="*/ 22 h 28"/>
                  <a:gd name="T16" fmla="*/ 10 w 63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28">
                    <a:moveTo>
                      <a:pt x="10" y="0"/>
                    </a:moveTo>
                    <a:lnTo>
                      <a:pt x="10" y="3"/>
                    </a:lnTo>
                    <a:lnTo>
                      <a:pt x="58" y="22"/>
                    </a:lnTo>
                    <a:lnTo>
                      <a:pt x="1" y="27"/>
                    </a:lnTo>
                    <a:lnTo>
                      <a:pt x="0" y="28"/>
                    </a:lnTo>
                    <a:lnTo>
                      <a:pt x="60" y="23"/>
                    </a:lnTo>
                    <a:lnTo>
                      <a:pt x="63" y="22"/>
                    </a:lnTo>
                    <a:lnTo>
                      <a:pt x="61" y="22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7" name="Freeform 3745"/>
              <p:cNvSpPr/>
              <p:nvPr/>
            </p:nvSpPr>
            <p:spPr bwMode="auto">
              <a:xfrm>
                <a:off x="6131" y="3039"/>
                <a:ext cx="10" cy="28"/>
              </a:xfrm>
              <a:custGeom>
                <a:avLst/>
                <a:gdLst>
                  <a:gd name="T0" fmla="*/ 10 w 10"/>
                  <a:gd name="T1" fmla="*/ 0 h 28"/>
                  <a:gd name="T2" fmla="*/ 0 w 10"/>
                  <a:gd name="T3" fmla="*/ 28 h 28"/>
                  <a:gd name="T4" fmla="*/ 0 w 10"/>
                  <a:gd name="T5" fmla="*/ 28 h 28"/>
                  <a:gd name="T6" fmla="*/ 1 w 10"/>
                  <a:gd name="T7" fmla="*/ 27 h 28"/>
                  <a:gd name="T8" fmla="*/ 10 w 10"/>
                  <a:gd name="T9" fmla="*/ 3 h 28"/>
                  <a:gd name="T10" fmla="*/ 10 w 10"/>
                  <a:gd name="T11" fmla="*/ 0 h 28"/>
                  <a:gd name="T12" fmla="*/ 10 w 10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8">
                    <a:moveTo>
                      <a:pt x="10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1" y="27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8" name="Freeform 3746"/>
              <p:cNvSpPr/>
              <p:nvPr/>
            </p:nvSpPr>
            <p:spPr bwMode="auto">
              <a:xfrm>
                <a:off x="6131" y="3039"/>
                <a:ext cx="10" cy="28"/>
              </a:xfrm>
              <a:custGeom>
                <a:avLst/>
                <a:gdLst>
                  <a:gd name="T0" fmla="*/ 10 w 10"/>
                  <a:gd name="T1" fmla="*/ 0 h 28"/>
                  <a:gd name="T2" fmla="*/ 0 w 10"/>
                  <a:gd name="T3" fmla="*/ 28 h 28"/>
                  <a:gd name="T4" fmla="*/ 0 w 10"/>
                  <a:gd name="T5" fmla="*/ 28 h 28"/>
                  <a:gd name="T6" fmla="*/ 1 w 10"/>
                  <a:gd name="T7" fmla="*/ 27 h 28"/>
                  <a:gd name="T8" fmla="*/ 10 w 10"/>
                  <a:gd name="T9" fmla="*/ 3 h 28"/>
                  <a:gd name="T10" fmla="*/ 10 w 10"/>
                  <a:gd name="T11" fmla="*/ 0 h 28"/>
                  <a:gd name="T12" fmla="*/ 10 w 10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8">
                    <a:moveTo>
                      <a:pt x="10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1" y="27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9" name="Freeform 3747"/>
              <p:cNvSpPr>
                <a:spLocks noEditPoints="1"/>
              </p:cNvSpPr>
              <p:nvPr/>
            </p:nvSpPr>
            <p:spPr bwMode="auto">
              <a:xfrm>
                <a:off x="6129" y="3039"/>
                <a:ext cx="65" cy="29"/>
              </a:xfrm>
              <a:custGeom>
                <a:avLst/>
                <a:gdLst>
                  <a:gd name="T0" fmla="*/ 63 w 65"/>
                  <a:gd name="T1" fmla="*/ 22 h 29"/>
                  <a:gd name="T2" fmla="*/ 65 w 65"/>
                  <a:gd name="T3" fmla="*/ 22 h 29"/>
                  <a:gd name="T4" fmla="*/ 62 w 65"/>
                  <a:gd name="T5" fmla="*/ 23 h 29"/>
                  <a:gd name="T6" fmla="*/ 65 w 65"/>
                  <a:gd name="T7" fmla="*/ 22 h 29"/>
                  <a:gd name="T8" fmla="*/ 63 w 65"/>
                  <a:gd name="T9" fmla="*/ 22 h 29"/>
                  <a:gd name="T10" fmla="*/ 11 w 65"/>
                  <a:gd name="T11" fmla="*/ 0 h 29"/>
                  <a:gd name="T12" fmla="*/ 0 w 65"/>
                  <a:gd name="T13" fmla="*/ 29 h 29"/>
                  <a:gd name="T14" fmla="*/ 2 w 65"/>
                  <a:gd name="T15" fmla="*/ 28 h 29"/>
                  <a:gd name="T16" fmla="*/ 12 w 65"/>
                  <a:gd name="T17" fmla="*/ 0 h 29"/>
                  <a:gd name="T18" fmla="*/ 11 w 65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29">
                    <a:moveTo>
                      <a:pt x="63" y="22"/>
                    </a:moveTo>
                    <a:lnTo>
                      <a:pt x="65" y="22"/>
                    </a:lnTo>
                    <a:lnTo>
                      <a:pt x="62" y="23"/>
                    </a:lnTo>
                    <a:lnTo>
                      <a:pt x="65" y="22"/>
                    </a:lnTo>
                    <a:lnTo>
                      <a:pt x="63" y="22"/>
                    </a:lnTo>
                    <a:close/>
                    <a:moveTo>
                      <a:pt x="11" y="0"/>
                    </a:moveTo>
                    <a:lnTo>
                      <a:pt x="0" y="29"/>
                    </a:lnTo>
                    <a:lnTo>
                      <a:pt x="2" y="28"/>
                    </a:lnTo>
                    <a:lnTo>
                      <a:pt x="12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0" name="Freeform 3748"/>
              <p:cNvSpPr>
                <a:spLocks noEditPoints="1"/>
              </p:cNvSpPr>
              <p:nvPr/>
            </p:nvSpPr>
            <p:spPr bwMode="auto">
              <a:xfrm>
                <a:off x="6129" y="3039"/>
                <a:ext cx="65" cy="29"/>
              </a:xfrm>
              <a:custGeom>
                <a:avLst/>
                <a:gdLst>
                  <a:gd name="T0" fmla="*/ 63 w 65"/>
                  <a:gd name="T1" fmla="*/ 22 h 29"/>
                  <a:gd name="T2" fmla="*/ 65 w 65"/>
                  <a:gd name="T3" fmla="*/ 22 h 29"/>
                  <a:gd name="T4" fmla="*/ 62 w 65"/>
                  <a:gd name="T5" fmla="*/ 23 h 29"/>
                  <a:gd name="T6" fmla="*/ 65 w 65"/>
                  <a:gd name="T7" fmla="*/ 22 h 29"/>
                  <a:gd name="T8" fmla="*/ 63 w 65"/>
                  <a:gd name="T9" fmla="*/ 22 h 29"/>
                  <a:gd name="T10" fmla="*/ 11 w 65"/>
                  <a:gd name="T11" fmla="*/ 0 h 29"/>
                  <a:gd name="T12" fmla="*/ 0 w 65"/>
                  <a:gd name="T13" fmla="*/ 29 h 29"/>
                  <a:gd name="T14" fmla="*/ 2 w 65"/>
                  <a:gd name="T15" fmla="*/ 28 h 29"/>
                  <a:gd name="T16" fmla="*/ 12 w 65"/>
                  <a:gd name="T17" fmla="*/ 0 h 29"/>
                  <a:gd name="T18" fmla="*/ 11 w 65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29">
                    <a:moveTo>
                      <a:pt x="63" y="22"/>
                    </a:moveTo>
                    <a:lnTo>
                      <a:pt x="65" y="22"/>
                    </a:lnTo>
                    <a:lnTo>
                      <a:pt x="62" y="23"/>
                    </a:lnTo>
                    <a:lnTo>
                      <a:pt x="65" y="22"/>
                    </a:lnTo>
                    <a:lnTo>
                      <a:pt x="63" y="22"/>
                    </a:lnTo>
                    <a:moveTo>
                      <a:pt x="11" y="0"/>
                    </a:moveTo>
                    <a:lnTo>
                      <a:pt x="0" y="29"/>
                    </a:lnTo>
                    <a:lnTo>
                      <a:pt x="2" y="28"/>
                    </a:lnTo>
                    <a:lnTo>
                      <a:pt x="12" y="0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1" name="Freeform 3749"/>
              <p:cNvSpPr/>
              <p:nvPr/>
            </p:nvSpPr>
            <p:spPr bwMode="auto">
              <a:xfrm>
                <a:off x="6191" y="3061"/>
                <a:ext cx="5" cy="1"/>
              </a:xfrm>
              <a:custGeom>
                <a:avLst/>
                <a:gdLst>
                  <a:gd name="T0" fmla="*/ 3 w 5"/>
                  <a:gd name="T1" fmla="*/ 0 h 1"/>
                  <a:gd name="T2" fmla="*/ 0 w 5"/>
                  <a:gd name="T3" fmla="*/ 1 h 1"/>
                  <a:gd name="T4" fmla="*/ 5 w 5"/>
                  <a:gd name="T5" fmla="*/ 1 h 1"/>
                  <a:gd name="T6" fmla="*/ 3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3" y="0"/>
                    </a:moveTo>
                    <a:lnTo>
                      <a:pt x="0" y="1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2" name="Freeform 3750"/>
              <p:cNvSpPr/>
              <p:nvPr/>
            </p:nvSpPr>
            <p:spPr bwMode="auto">
              <a:xfrm>
                <a:off x="6191" y="3061"/>
                <a:ext cx="5" cy="1"/>
              </a:xfrm>
              <a:custGeom>
                <a:avLst/>
                <a:gdLst>
                  <a:gd name="T0" fmla="*/ 3 w 5"/>
                  <a:gd name="T1" fmla="*/ 0 h 1"/>
                  <a:gd name="T2" fmla="*/ 0 w 5"/>
                  <a:gd name="T3" fmla="*/ 1 h 1"/>
                  <a:gd name="T4" fmla="*/ 5 w 5"/>
                  <a:gd name="T5" fmla="*/ 1 h 1"/>
                  <a:gd name="T6" fmla="*/ 3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3" y="0"/>
                    </a:moveTo>
                    <a:lnTo>
                      <a:pt x="0" y="1"/>
                    </a:lnTo>
                    <a:lnTo>
                      <a:pt x="5" y="1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3" name="Freeform 3751"/>
              <p:cNvSpPr>
                <a:spLocks noEditPoints="1"/>
              </p:cNvSpPr>
              <p:nvPr/>
            </p:nvSpPr>
            <p:spPr bwMode="auto">
              <a:xfrm>
                <a:off x="6177" y="3203"/>
                <a:ext cx="45" cy="71"/>
              </a:xfrm>
              <a:custGeom>
                <a:avLst/>
                <a:gdLst>
                  <a:gd name="T0" fmla="*/ 1 w 43"/>
                  <a:gd name="T1" fmla="*/ 42 h 67"/>
                  <a:gd name="T2" fmla="*/ 38 w 43"/>
                  <a:gd name="T3" fmla="*/ 67 h 67"/>
                  <a:gd name="T4" fmla="*/ 42 w 43"/>
                  <a:gd name="T5" fmla="*/ 64 h 67"/>
                  <a:gd name="T6" fmla="*/ 43 w 43"/>
                  <a:gd name="T7" fmla="*/ 51 h 67"/>
                  <a:gd name="T8" fmla="*/ 1 w 43"/>
                  <a:gd name="T9" fmla="*/ 42 h 67"/>
                  <a:gd name="T10" fmla="*/ 40 w 43"/>
                  <a:gd name="T11" fmla="*/ 0 h 67"/>
                  <a:gd name="T12" fmla="*/ 8 w 43"/>
                  <a:gd name="T13" fmla="*/ 28 h 67"/>
                  <a:gd name="T14" fmla="*/ 0 w 43"/>
                  <a:gd name="T15" fmla="*/ 35 h 67"/>
                  <a:gd name="T16" fmla="*/ 0 w 43"/>
                  <a:gd name="T17" fmla="*/ 38 h 67"/>
                  <a:gd name="T18" fmla="*/ 0 w 43"/>
                  <a:gd name="T19" fmla="*/ 38 h 67"/>
                  <a:gd name="T20" fmla="*/ 43 w 43"/>
                  <a:gd name="T21" fmla="*/ 48 h 67"/>
                  <a:gd name="T22" fmla="*/ 43 w 43"/>
                  <a:gd name="T23" fmla="*/ 1 h 67"/>
                  <a:gd name="T24" fmla="*/ 40 w 43"/>
                  <a:gd name="T2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67">
                    <a:moveTo>
                      <a:pt x="1" y="42"/>
                    </a:moveTo>
                    <a:cubicBezTo>
                      <a:pt x="38" y="67"/>
                      <a:pt x="38" y="67"/>
                      <a:pt x="38" y="67"/>
                    </a:cubicBezTo>
                    <a:cubicBezTo>
                      <a:pt x="39" y="66"/>
                      <a:pt x="41" y="65"/>
                      <a:pt x="42" y="64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1" y="42"/>
                      <a:pt x="1" y="42"/>
                      <a:pt x="1" y="42"/>
                    </a:cubicBezTo>
                    <a:moveTo>
                      <a:pt x="40" y="0"/>
                    </a:moveTo>
                    <a:cubicBezTo>
                      <a:pt x="8" y="28"/>
                      <a:pt x="8" y="28"/>
                      <a:pt x="8" y="28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1"/>
                      <a:pt x="41" y="0"/>
                      <a:pt x="4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4" name="Freeform 3752"/>
              <p:cNvSpPr/>
              <p:nvPr/>
            </p:nvSpPr>
            <p:spPr bwMode="auto">
              <a:xfrm>
                <a:off x="6219" y="3200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3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5" name="Freeform 3753"/>
              <p:cNvSpPr/>
              <p:nvPr/>
            </p:nvSpPr>
            <p:spPr bwMode="auto">
              <a:xfrm>
                <a:off x="6217" y="3271"/>
                <a:ext cx="4" cy="5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3 h 5"/>
                  <a:gd name="T4" fmla="*/ 4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1" y="2"/>
                      <a:pt x="0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6" name="Freeform 3754"/>
              <p:cNvSpPr/>
              <p:nvPr/>
            </p:nvSpPr>
            <p:spPr bwMode="auto">
              <a:xfrm>
                <a:off x="6173" y="3240"/>
                <a:ext cx="4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7" name="Freeform 3755"/>
              <p:cNvSpPr>
                <a:spLocks noEditPoints="1"/>
              </p:cNvSpPr>
              <p:nvPr/>
            </p:nvSpPr>
            <p:spPr bwMode="auto">
              <a:xfrm>
                <a:off x="6173" y="3199"/>
                <a:ext cx="51" cy="79"/>
              </a:xfrm>
              <a:custGeom>
                <a:avLst/>
                <a:gdLst>
                  <a:gd name="T0" fmla="*/ 0 w 48"/>
                  <a:gd name="T1" fmla="*/ 45 h 75"/>
                  <a:gd name="T2" fmla="*/ 46 w 48"/>
                  <a:gd name="T3" fmla="*/ 75 h 75"/>
                  <a:gd name="T4" fmla="*/ 47 w 48"/>
                  <a:gd name="T5" fmla="*/ 75 h 75"/>
                  <a:gd name="T6" fmla="*/ 47 w 48"/>
                  <a:gd name="T7" fmla="*/ 75 h 75"/>
                  <a:gd name="T8" fmla="*/ 47 w 48"/>
                  <a:gd name="T9" fmla="*/ 56 h 75"/>
                  <a:gd name="T10" fmla="*/ 46 w 48"/>
                  <a:gd name="T11" fmla="*/ 55 h 75"/>
                  <a:gd name="T12" fmla="*/ 45 w 48"/>
                  <a:gd name="T13" fmla="*/ 68 h 75"/>
                  <a:gd name="T14" fmla="*/ 45 w 48"/>
                  <a:gd name="T15" fmla="*/ 73 h 75"/>
                  <a:gd name="T16" fmla="*/ 41 w 48"/>
                  <a:gd name="T17" fmla="*/ 71 h 75"/>
                  <a:gd name="T18" fmla="*/ 4 w 48"/>
                  <a:gd name="T19" fmla="*/ 46 h 75"/>
                  <a:gd name="T20" fmla="*/ 0 w 48"/>
                  <a:gd name="T21" fmla="*/ 45 h 75"/>
                  <a:gd name="T22" fmla="*/ 47 w 48"/>
                  <a:gd name="T23" fmla="*/ 0 h 75"/>
                  <a:gd name="T24" fmla="*/ 11 w 48"/>
                  <a:gd name="T25" fmla="*/ 32 h 75"/>
                  <a:gd name="T26" fmla="*/ 43 w 48"/>
                  <a:gd name="T27" fmla="*/ 4 h 75"/>
                  <a:gd name="T28" fmla="*/ 46 w 48"/>
                  <a:gd name="T29" fmla="*/ 1 h 75"/>
                  <a:gd name="T30" fmla="*/ 46 w 48"/>
                  <a:gd name="T31" fmla="*/ 5 h 75"/>
                  <a:gd name="T32" fmla="*/ 46 w 48"/>
                  <a:gd name="T33" fmla="*/ 52 h 75"/>
                  <a:gd name="T34" fmla="*/ 47 w 48"/>
                  <a:gd name="T35" fmla="*/ 53 h 75"/>
                  <a:gd name="T36" fmla="*/ 48 w 48"/>
                  <a:gd name="T37" fmla="*/ 0 h 75"/>
                  <a:gd name="T38" fmla="*/ 47 w 48"/>
                  <a:gd name="T3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5">
                    <a:moveTo>
                      <a:pt x="0" y="45"/>
                    </a:move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7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5"/>
                      <a:pt x="0" y="45"/>
                      <a:pt x="0" y="45"/>
                    </a:cubicBezTo>
                    <a:moveTo>
                      <a:pt x="47" y="0"/>
                    </a:moveTo>
                    <a:cubicBezTo>
                      <a:pt x="11" y="32"/>
                      <a:pt x="11" y="32"/>
                      <a:pt x="11" y="32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8" name="Freeform 3756"/>
              <p:cNvSpPr/>
              <p:nvPr/>
            </p:nvSpPr>
            <p:spPr bwMode="auto">
              <a:xfrm>
                <a:off x="6171" y="3196"/>
                <a:ext cx="53" cy="62"/>
              </a:xfrm>
              <a:custGeom>
                <a:avLst/>
                <a:gdLst>
                  <a:gd name="T0" fmla="*/ 50 w 50"/>
                  <a:gd name="T1" fmla="*/ 0 h 59"/>
                  <a:gd name="T2" fmla="*/ 0 w 50"/>
                  <a:gd name="T3" fmla="*/ 44 h 59"/>
                  <a:gd name="T4" fmla="*/ 0 w 50"/>
                  <a:gd name="T5" fmla="*/ 44 h 59"/>
                  <a:gd name="T6" fmla="*/ 0 w 50"/>
                  <a:gd name="T7" fmla="*/ 45 h 59"/>
                  <a:gd name="T8" fmla="*/ 0 w 50"/>
                  <a:gd name="T9" fmla="*/ 45 h 59"/>
                  <a:gd name="T10" fmla="*/ 0 w 50"/>
                  <a:gd name="T11" fmla="*/ 45 h 59"/>
                  <a:gd name="T12" fmla="*/ 0 w 50"/>
                  <a:gd name="T13" fmla="*/ 45 h 59"/>
                  <a:gd name="T14" fmla="*/ 0 w 50"/>
                  <a:gd name="T15" fmla="*/ 45 h 59"/>
                  <a:gd name="T16" fmla="*/ 0 w 50"/>
                  <a:gd name="T17" fmla="*/ 45 h 59"/>
                  <a:gd name="T18" fmla="*/ 0 w 50"/>
                  <a:gd name="T19" fmla="*/ 45 h 59"/>
                  <a:gd name="T20" fmla="*/ 0 w 50"/>
                  <a:gd name="T21" fmla="*/ 45 h 59"/>
                  <a:gd name="T22" fmla="*/ 0 w 50"/>
                  <a:gd name="T23" fmla="*/ 45 h 59"/>
                  <a:gd name="T24" fmla="*/ 0 w 50"/>
                  <a:gd name="T25" fmla="*/ 45 h 59"/>
                  <a:gd name="T26" fmla="*/ 0 w 50"/>
                  <a:gd name="T27" fmla="*/ 45 h 59"/>
                  <a:gd name="T28" fmla="*/ 0 w 50"/>
                  <a:gd name="T29" fmla="*/ 45 h 59"/>
                  <a:gd name="T30" fmla="*/ 0 w 50"/>
                  <a:gd name="T31" fmla="*/ 46 h 59"/>
                  <a:gd name="T32" fmla="*/ 2 w 50"/>
                  <a:gd name="T33" fmla="*/ 48 h 59"/>
                  <a:gd name="T34" fmla="*/ 6 w 50"/>
                  <a:gd name="T35" fmla="*/ 49 h 59"/>
                  <a:gd name="T36" fmla="*/ 48 w 50"/>
                  <a:gd name="T37" fmla="*/ 58 h 59"/>
                  <a:gd name="T38" fmla="*/ 49 w 50"/>
                  <a:gd name="T39" fmla="*/ 59 h 59"/>
                  <a:gd name="T40" fmla="*/ 49 w 50"/>
                  <a:gd name="T41" fmla="*/ 56 h 59"/>
                  <a:gd name="T42" fmla="*/ 48 w 50"/>
                  <a:gd name="T43" fmla="*/ 55 h 59"/>
                  <a:gd name="T44" fmla="*/ 5 w 50"/>
                  <a:gd name="T45" fmla="*/ 45 h 59"/>
                  <a:gd name="T46" fmla="*/ 2 w 50"/>
                  <a:gd name="T47" fmla="*/ 44 h 59"/>
                  <a:gd name="T48" fmla="*/ 5 w 50"/>
                  <a:gd name="T49" fmla="*/ 42 h 59"/>
                  <a:gd name="T50" fmla="*/ 13 w 50"/>
                  <a:gd name="T51" fmla="*/ 35 h 59"/>
                  <a:gd name="T52" fmla="*/ 49 w 50"/>
                  <a:gd name="T53" fmla="*/ 3 h 59"/>
                  <a:gd name="T54" fmla="*/ 50 w 50"/>
                  <a:gd name="T55" fmla="*/ 3 h 59"/>
                  <a:gd name="T56" fmla="*/ 50 w 50"/>
                  <a:gd name="T5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59">
                    <a:moveTo>
                      <a:pt x="50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9" name="Freeform 3757"/>
              <p:cNvSpPr/>
              <p:nvPr/>
            </p:nvSpPr>
            <p:spPr bwMode="auto">
              <a:xfrm>
                <a:off x="6222" y="327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0" name="Freeform 3758"/>
              <p:cNvSpPr>
                <a:spLocks noEditPoints="1"/>
              </p:cNvSpPr>
              <p:nvPr/>
            </p:nvSpPr>
            <p:spPr bwMode="auto">
              <a:xfrm>
                <a:off x="6171" y="3242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1 h 1"/>
                  <a:gd name="T7" fmla="*/ 1 h 1"/>
                  <a:gd name="T8" fmla="*/ 1 h 1"/>
                  <a:gd name="T9" fmla="*/ 1 h 1"/>
                  <a:gd name="T10" fmla="*/ 1 h 1"/>
                  <a:gd name="T11" fmla="*/ 1 h 1"/>
                  <a:gd name="T12" fmla="*/ 1 h 1"/>
                  <a:gd name="T13" fmla="*/ 1 h 1"/>
                  <a:gd name="T14" fmla="*/ 1 h 1"/>
                  <a:gd name="T15" fmla="*/ 1 h 1"/>
                  <a:gd name="T16" fmla="*/ 1 h 1"/>
                  <a:gd name="T17" fmla="*/ 1 h 1"/>
                  <a:gd name="T18" fmla="*/ 1 h 1"/>
                  <a:gd name="T19" fmla="*/ 0 h 1"/>
                  <a:gd name="T20" fmla="*/ 0 h 1"/>
                  <a:gd name="T21" fmla="*/ 0 h 1"/>
                  <a:gd name="T2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1" name="Freeform 3759"/>
              <p:cNvSpPr/>
              <p:nvPr/>
            </p:nvSpPr>
            <p:spPr bwMode="auto">
              <a:xfrm>
                <a:off x="6170" y="324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1 h 2"/>
                  <a:gd name="T12" fmla="*/ 1 w 1"/>
                  <a:gd name="T13" fmla="*/ 1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1 h 2"/>
                  <a:gd name="T22" fmla="*/ 1 w 1"/>
                  <a:gd name="T23" fmla="*/ 1 h 2"/>
                  <a:gd name="T24" fmla="*/ 1 w 1"/>
                  <a:gd name="T25" fmla="*/ 1 h 2"/>
                  <a:gd name="T26" fmla="*/ 1 w 1"/>
                  <a:gd name="T27" fmla="*/ 1 h 2"/>
                  <a:gd name="T28" fmla="*/ 1 w 1"/>
                  <a:gd name="T29" fmla="*/ 1 h 2"/>
                  <a:gd name="T30" fmla="*/ 1 w 1"/>
                  <a:gd name="T31" fmla="*/ 1 h 2"/>
                  <a:gd name="T32" fmla="*/ 1 w 1"/>
                  <a:gd name="T33" fmla="*/ 0 h 2"/>
                  <a:gd name="T34" fmla="*/ 1 w 1"/>
                  <a:gd name="T3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2" name="Freeform 3760"/>
              <p:cNvSpPr/>
              <p:nvPr/>
            </p:nvSpPr>
            <p:spPr bwMode="auto">
              <a:xfrm>
                <a:off x="6228" y="3270"/>
                <a:ext cx="40" cy="46"/>
              </a:xfrm>
              <a:custGeom>
                <a:avLst/>
                <a:gdLst>
                  <a:gd name="T0" fmla="*/ 37 w 37"/>
                  <a:gd name="T1" fmla="*/ 0 h 44"/>
                  <a:gd name="T2" fmla="*/ 3 w 37"/>
                  <a:gd name="T3" fmla="*/ 9 h 44"/>
                  <a:gd name="T4" fmla="*/ 3 w 37"/>
                  <a:gd name="T5" fmla="*/ 9 h 44"/>
                  <a:gd name="T6" fmla="*/ 0 w 37"/>
                  <a:gd name="T7" fmla="*/ 15 h 44"/>
                  <a:gd name="T8" fmla="*/ 17 w 37"/>
                  <a:gd name="T9" fmla="*/ 44 h 44"/>
                  <a:gd name="T10" fmla="*/ 37 w 37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4">
                    <a:moveTo>
                      <a:pt x="37" y="0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2"/>
                      <a:pt x="2" y="14"/>
                      <a:pt x="0" y="15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3" name="Freeform 3761"/>
              <p:cNvSpPr/>
              <p:nvPr/>
            </p:nvSpPr>
            <p:spPr bwMode="auto">
              <a:xfrm>
                <a:off x="6225" y="3279"/>
                <a:ext cx="7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1 h 6"/>
                  <a:gd name="T4" fmla="*/ 3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5"/>
                      <a:pt x="6" y="3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4" name="Freeform 3762"/>
              <p:cNvSpPr/>
              <p:nvPr/>
            </p:nvSpPr>
            <p:spPr bwMode="auto">
              <a:xfrm>
                <a:off x="6224" y="3280"/>
                <a:ext cx="22" cy="37"/>
              </a:xfrm>
              <a:custGeom>
                <a:avLst/>
                <a:gdLst>
                  <a:gd name="T0" fmla="*/ 1 w 22"/>
                  <a:gd name="T1" fmla="*/ 0 h 37"/>
                  <a:gd name="T2" fmla="*/ 0 w 22"/>
                  <a:gd name="T3" fmla="*/ 0 h 37"/>
                  <a:gd name="T4" fmla="*/ 0 w 22"/>
                  <a:gd name="T5" fmla="*/ 2 h 37"/>
                  <a:gd name="T6" fmla="*/ 21 w 22"/>
                  <a:gd name="T7" fmla="*/ 37 h 37"/>
                  <a:gd name="T8" fmla="*/ 22 w 22"/>
                  <a:gd name="T9" fmla="*/ 36 h 37"/>
                  <a:gd name="T10" fmla="*/ 4 w 22"/>
                  <a:gd name="T11" fmla="*/ 5 h 37"/>
                  <a:gd name="T12" fmla="*/ 1 w 22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7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1" y="37"/>
                    </a:lnTo>
                    <a:lnTo>
                      <a:pt x="22" y="36"/>
                    </a:lnTo>
                    <a:lnTo>
                      <a:pt x="4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5" name="Freeform 3763"/>
              <p:cNvSpPr/>
              <p:nvPr/>
            </p:nvSpPr>
            <p:spPr bwMode="auto">
              <a:xfrm>
                <a:off x="6224" y="3280"/>
                <a:ext cx="22" cy="37"/>
              </a:xfrm>
              <a:custGeom>
                <a:avLst/>
                <a:gdLst>
                  <a:gd name="T0" fmla="*/ 1 w 22"/>
                  <a:gd name="T1" fmla="*/ 0 h 37"/>
                  <a:gd name="T2" fmla="*/ 0 w 22"/>
                  <a:gd name="T3" fmla="*/ 0 h 37"/>
                  <a:gd name="T4" fmla="*/ 0 w 22"/>
                  <a:gd name="T5" fmla="*/ 2 h 37"/>
                  <a:gd name="T6" fmla="*/ 21 w 22"/>
                  <a:gd name="T7" fmla="*/ 37 h 37"/>
                  <a:gd name="T8" fmla="*/ 22 w 22"/>
                  <a:gd name="T9" fmla="*/ 36 h 37"/>
                  <a:gd name="T10" fmla="*/ 4 w 22"/>
                  <a:gd name="T11" fmla="*/ 5 h 37"/>
                  <a:gd name="T12" fmla="*/ 1 w 22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7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1" y="37"/>
                    </a:lnTo>
                    <a:lnTo>
                      <a:pt x="22" y="36"/>
                    </a:lnTo>
                    <a:lnTo>
                      <a:pt x="4" y="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6" name="Freeform 3764"/>
              <p:cNvSpPr/>
              <p:nvPr/>
            </p:nvSpPr>
            <p:spPr bwMode="auto">
              <a:xfrm>
                <a:off x="6220" y="3268"/>
                <a:ext cx="51" cy="71"/>
              </a:xfrm>
              <a:custGeom>
                <a:avLst/>
                <a:gdLst>
                  <a:gd name="T0" fmla="*/ 51 w 51"/>
                  <a:gd name="T1" fmla="*/ 0 h 71"/>
                  <a:gd name="T2" fmla="*/ 3 w 51"/>
                  <a:gd name="T3" fmla="*/ 11 h 71"/>
                  <a:gd name="T4" fmla="*/ 0 w 51"/>
                  <a:gd name="T5" fmla="*/ 71 h 71"/>
                  <a:gd name="T6" fmla="*/ 3 w 51"/>
                  <a:gd name="T7" fmla="*/ 11 h 71"/>
                  <a:gd name="T8" fmla="*/ 4 w 51"/>
                  <a:gd name="T9" fmla="*/ 14 h 71"/>
                  <a:gd name="T10" fmla="*/ 4 w 51"/>
                  <a:gd name="T11" fmla="*/ 12 h 71"/>
                  <a:gd name="T12" fmla="*/ 5 w 51"/>
                  <a:gd name="T13" fmla="*/ 12 h 71"/>
                  <a:gd name="T14" fmla="*/ 12 w 51"/>
                  <a:gd name="T15" fmla="*/ 11 h 71"/>
                  <a:gd name="T16" fmla="*/ 48 w 51"/>
                  <a:gd name="T17" fmla="*/ 2 h 71"/>
                  <a:gd name="T18" fmla="*/ 26 w 51"/>
                  <a:gd name="T19" fmla="*/ 48 h 71"/>
                  <a:gd name="T20" fmla="*/ 25 w 51"/>
                  <a:gd name="T21" fmla="*/ 49 h 71"/>
                  <a:gd name="T22" fmla="*/ 26 w 51"/>
                  <a:gd name="T23" fmla="*/ 51 h 71"/>
                  <a:gd name="T24" fmla="*/ 51 w 51"/>
                  <a:gd name="T2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71">
                    <a:moveTo>
                      <a:pt x="51" y="0"/>
                    </a:moveTo>
                    <a:lnTo>
                      <a:pt x="3" y="11"/>
                    </a:lnTo>
                    <a:lnTo>
                      <a:pt x="0" y="71"/>
                    </a:lnTo>
                    <a:lnTo>
                      <a:pt x="3" y="11"/>
                    </a:lnTo>
                    <a:lnTo>
                      <a:pt x="4" y="14"/>
                    </a:lnTo>
                    <a:lnTo>
                      <a:pt x="4" y="12"/>
                    </a:lnTo>
                    <a:lnTo>
                      <a:pt x="5" y="12"/>
                    </a:lnTo>
                    <a:lnTo>
                      <a:pt x="12" y="11"/>
                    </a:lnTo>
                    <a:lnTo>
                      <a:pt x="48" y="2"/>
                    </a:lnTo>
                    <a:lnTo>
                      <a:pt x="26" y="48"/>
                    </a:lnTo>
                    <a:lnTo>
                      <a:pt x="25" y="49"/>
                    </a:lnTo>
                    <a:lnTo>
                      <a:pt x="26" y="5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7" name="Freeform 3765"/>
              <p:cNvSpPr/>
              <p:nvPr/>
            </p:nvSpPr>
            <p:spPr bwMode="auto">
              <a:xfrm>
                <a:off x="6220" y="3268"/>
                <a:ext cx="51" cy="71"/>
              </a:xfrm>
              <a:custGeom>
                <a:avLst/>
                <a:gdLst>
                  <a:gd name="T0" fmla="*/ 51 w 51"/>
                  <a:gd name="T1" fmla="*/ 0 h 71"/>
                  <a:gd name="T2" fmla="*/ 3 w 51"/>
                  <a:gd name="T3" fmla="*/ 11 h 71"/>
                  <a:gd name="T4" fmla="*/ 0 w 51"/>
                  <a:gd name="T5" fmla="*/ 71 h 71"/>
                  <a:gd name="T6" fmla="*/ 3 w 51"/>
                  <a:gd name="T7" fmla="*/ 11 h 71"/>
                  <a:gd name="T8" fmla="*/ 4 w 51"/>
                  <a:gd name="T9" fmla="*/ 14 h 71"/>
                  <a:gd name="T10" fmla="*/ 4 w 51"/>
                  <a:gd name="T11" fmla="*/ 12 h 71"/>
                  <a:gd name="T12" fmla="*/ 5 w 51"/>
                  <a:gd name="T13" fmla="*/ 12 h 71"/>
                  <a:gd name="T14" fmla="*/ 12 w 51"/>
                  <a:gd name="T15" fmla="*/ 11 h 71"/>
                  <a:gd name="T16" fmla="*/ 48 w 51"/>
                  <a:gd name="T17" fmla="*/ 2 h 71"/>
                  <a:gd name="T18" fmla="*/ 26 w 51"/>
                  <a:gd name="T19" fmla="*/ 48 h 71"/>
                  <a:gd name="T20" fmla="*/ 25 w 51"/>
                  <a:gd name="T21" fmla="*/ 49 h 71"/>
                  <a:gd name="T22" fmla="*/ 26 w 51"/>
                  <a:gd name="T23" fmla="*/ 51 h 71"/>
                  <a:gd name="T24" fmla="*/ 51 w 51"/>
                  <a:gd name="T2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71">
                    <a:moveTo>
                      <a:pt x="51" y="0"/>
                    </a:moveTo>
                    <a:lnTo>
                      <a:pt x="3" y="11"/>
                    </a:lnTo>
                    <a:lnTo>
                      <a:pt x="0" y="71"/>
                    </a:lnTo>
                    <a:lnTo>
                      <a:pt x="3" y="11"/>
                    </a:lnTo>
                    <a:lnTo>
                      <a:pt x="4" y="14"/>
                    </a:lnTo>
                    <a:lnTo>
                      <a:pt x="4" y="12"/>
                    </a:lnTo>
                    <a:lnTo>
                      <a:pt x="5" y="12"/>
                    </a:lnTo>
                    <a:lnTo>
                      <a:pt x="12" y="11"/>
                    </a:lnTo>
                    <a:lnTo>
                      <a:pt x="48" y="2"/>
                    </a:lnTo>
                    <a:lnTo>
                      <a:pt x="26" y="48"/>
                    </a:lnTo>
                    <a:lnTo>
                      <a:pt x="25" y="49"/>
                    </a:lnTo>
                    <a:lnTo>
                      <a:pt x="26" y="51"/>
                    </a:lnTo>
                    <a:lnTo>
                      <a:pt x="5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8" name="Freeform 3766"/>
              <p:cNvSpPr/>
              <p:nvPr/>
            </p:nvSpPr>
            <p:spPr bwMode="auto">
              <a:xfrm>
                <a:off x="6222" y="3288"/>
                <a:ext cx="23" cy="56"/>
              </a:xfrm>
              <a:custGeom>
                <a:avLst/>
                <a:gdLst>
                  <a:gd name="T0" fmla="*/ 4 w 22"/>
                  <a:gd name="T1" fmla="*/ 0 h 53"/>
                  <a:gd name="T2" fmla="*/ 2 w 22"/>
                  <a:gd name="T3" fmla="*/ 0 h 53"/>
                  <a:gd name="T4" fmla="*/ 0 w 22"/>
                  <a:gd name="T5" fmla="*/ 43 h 53"/>
                  <a:gd name="T6" fmla="*/ 4 w 22"/>
                  <a:gd name="T7" fmla="*/ 51 h 53"/>
                  <a:gd name="T8" fmla="*/ 4 w 22"/>
                  <a:gd name="T9" fmla="*/ 51 h 53"/>
                  <a:gd name="T10" fmla="*/ 11 w 22"/>
                  <a:gd name="T11" fmla="*/ 53 h 53"/>
                  <a:gd name="T12" fmla="*/ 22 w 22"/>
                  <a:gd name="T13" fmla="*/ 30 h 53"/>
                  <a:gd name="T14" fmla="*/ 4 w 22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53">
                    <a:moveTo>
                      <a:pt x="4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" y="45"/>
                      <a:pt x="4" y="48"/>
                      <a:pt x="4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9" name="Freeform 3767"/>
              <p:cNvSpPr/>
              <p:nvPr/>
            </p:nvSpPr>
            <p:spPr bwMode="auto">
              <a:xfrm>
                <a:off x="6224" y="3284"/>
                <a:ext cx="2" cy="4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0" name="Freeform 3768"/>
              <p:cNvSpPr/>
              <p:nvPr/>
            </p:nvSpPr>
            <p:spPr bwMode="auto">
              <a:xfrm>
                <a:off x="6221" y="3333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0 w 5"/>
                  <a:gd name="T3" fmla="*/ 6 h 8"/>
                  <a:gd name="T4" fmla="*/ 5 w 5"/>
                  <a:gd name="T5" fmla="*/ 8 h 8"/>
                  <a:gd name="T6" fmla="*/ 5 w 5"/>
                  <a:gd name="T7" fmla="*/ 8 h 8"/>
                  <a:gd name="T8" fmla="*/ 1 w 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5"/>
                      <a:pt x="3" y="2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1" name="Freeform 3769"/>
              <p:cNvSpPr/>
              <p:nvPr/>
            </p:nvSpPr>
            <p:spPr bwMode="auto">
              <a:xfrm>
                <a:off x="6224" y="3282"/>
                <a:ext cx="21" cy="37"/>
              </a:xfrm>
              <a:custGeom>
                <a:avLst/>
                <a:gdLst>
                  <a:gd name="T0" fmla="*/ 0 w 21"/>
                  <a:gd name="T1" fmla="*/ 0 h 37"/>
                  <a:gd name="T2" fmla="*/ 0 w 21"/>
                  <a:gd name="T3" fmla="*/ 2 h 37"/>
                  <a:gd name="T4" fmla="*/ 2 w 21"/>
                  <a:gd name="T5" fmla="*/ 6 h 37"/>
                  <a:gd name="T6" fmla="*/ 21 w 21"/>
                  <a:gd name="T7" fmla="*/ 37 h 37"/>
                  <a:gd name="T8" fmla="*/ 21 w 21"/>
                  <a:gd name="T9" fmla="*/ 35 h 37"/>
                  <a:gd name="T10" fmla="*/ 0 w 21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7">
                    <a:moveTo>
                      <a:pt x="0" y="0"/>
                    </a:moveTo>
                    <a:lnTo>
                      <a:pt x="0" y="2"/>
                    </a:lnTo>
                    <a:lnTo>
                      <a:pt x="2" y="6"/>
                    </a:lnTo>
                    <a:lnTo>
                      <a:pt x="21" y="37"/>
                    </a:lnTo>
                    <a:lnTo>
                      <a:pt x="21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2" name="Freeform 3770"/>
              <p:cNvSpPr/>
              <p:nvPr/>
            </p:nvSpPr>
            <p:spPr bwMode="auto">
              <a:xfrm>
                <a:off x="6224" y="3282"/>
                <a:ext cx="21" cy="37"/>
              </a:xfrm>
              <a:custGeom>
                <a:avLst/>
                <a:gdLst>
                  <a:gd name="T0" fmla="*/ 0 w 21"/>
                  <a:gd name="T1" fmla="*/ 0 h 37"/>
                  <a:gd name="T2" fmla="*/ 0 w 21"/>
                  <a:gd name="T3" fmla="*/ 2 h 37"/>
                  <a:gd name="T4" fmla="*/ 2 w 21"/>
                  <a:gd name="T5" fmla="*/ 6 h 37"/>
                  <a:gd name="T6" fmla="*/ 21 w 21"/>
                  <a:gd name="T7" fmla="*/ 37 h 37"/>
                  <a:gd name="T8" fmla="*/ 21 w 21"/>
                  <a:gd name="T9" fmla="*/ 35 h 37"/>
                  <a:gd name="T10" fmla="*/ 0 w 21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7">
                    <a:moveTo>
                      <a:pt x="0" y="0"/>
                    </a:moveTo>
                    <a:lnTo>
                      <a:pt x="0" y="2"/>
                    </a:lnTo>
                    <a:lnTo>
                      <a:pt x="2" y="6"/>
                    </a:lnTo>
                    <a:lnTo>
                      <a:pt x="21" y="37"/>
                    </a:lnTo>
                    <a:lnTo>
                      <a:pt x="21" y="3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3" name="Freeform 3771"/>
              <p:cNvSpPr>
                <a:spLocks noEditPoints="1"/>
              </p:cNvSpPr>
              <p:nvPr/>
            </p:nvSpPr>
            <p:spPr bwMode="auto">
              <a:xfrm>
                <a:off x="6220" y="3279"/>
                <a:ext cx="26" cy="66"/>
              </a:xfrm>
              <a:custGeom>
                <a:avLst/>
                <a:gdLst>
                  <a:gd name="T0" fmla="*/ 25 w 26"/>
                  <a:gd name="T1" fmla="*/ 38 h 66"/>
                  <a:gd name="T2" fmla="*/ 25 w 26"/>
                  <a:gd name="T3" fmla="*/ 40 h 66"/>
                  <a:gd name="T4" fmla="*/ 14 w 26"/>
                  <a:gd name="T5" fmla="*/ 65 h 66"/>
                  <a:gd name="T6" fmla="*/ 15 w 26"/>
                  <a:gd name="T7" fmla="*/ 66 h 66"/>
                  <a:gd name="T8" fmla="*/ 26 w 26"/>
                  <a:gd name="T9" fmla="*/ 40 h 66"/>
                  <a:gd name="T10" fmla="*/ 25 w 26"/>
                  <a:gd name="T11" fmla="*/ 38 h 66"/>
                  <a:gd name="T12" fmla="*/ 3 w 26"/>
                  <a:gd name="T13" fmla="*/ 0 h 66"/>
                  <a:gd name="T14" fmla="*/ 0 w 26"/>
                  <a:gd name="T15" fmla="*/ 60 h 66"/>
                  <a:gd name="T16" fmla="*/ 1 w 26"/>
                  <a:gd name="T17" fmla="*/ 60 h 66"/>
                  <a:gd name="T18" fmla="*/ 2 w 26"/>
                  <a:gd name="T19" fmla="*/ 54 h 66"/>
                  <a:gd name="T20" fmla="*/ 4 w 26"/>
                  <a:gd name="T21" fmla="*/ 9 h 66"/>
                  <a:gd name="T22" fmla="*/ 4 w 26"/>
                  <a:gd name="T23" fmla="*/ 5 h 66"/>
                  <a:gd name="T24" fmla="*/ 4 w 26"/>
                  <a:gd name="T25" fmla="*/ 3 h 66"/>
                  <a:gd name="T26" fmla="*/ 3 w 26"/>
                  <a:gd name="T2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66">
                    <a:moveTo>
                      <a:pt x="25" y="38"/>
                    </a:moveTo>
                    <a:lnTo>
                      <a:pt x="25" y="40"/>
                    </a:lnTo>
                    <a:lnTo>
                      <a:pt x="14" y="65"/>
                    </a:lnTo>
                    <a:lnTo>
                      <a:pt x="15" y="66"/>
                    </a:lnTo>
                    <a:lnTo>
                      <a:pt x="26" y="40"/>
                    </a:lnTo>
                    <a:lnTo>
                      <a:pt x="25" y="38"/>
                    </a:lnTo>
                    <a:close/>
                    <a:moveTo>
                      <a:pt x="3" y="0"/>
                    </a:moveTo>
                    <a:lnTo>
                      <a:pt x="0" y="60"/>
                    </a:lnTo>
                    <a:lnTo>
                      <a:pt x="1" y="60"/>
                    </a:lnTo>
                    <a:lnTo>
                      <a:pt x="2" y="54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4" name="Freeform 3772"/>
              <p:cNvSpPr>
                <a:spLocks noEditPoints="1"/>
              </p:cNvSpPr>
              <p:nvPr/>
            </p:nvSpPr>
            <p:spPr bwMode="auto">
              <a:xfrm>
                <a:off x="6220" y="3279"/>
                <a:ext cx="26" cy="66"/>
              </a:xfrm>
              <a:custGeom>
                <a:avLst/>
                <a:gdLst>
                  <a:gd name="T0" fmla="*/ 25 w 26"/>
                  <a:gd name="T1" fmla="*/ 38 h 66"/>
                  <a:gd name="T2" fmla="*/ 25 w 26"/>
                  <a:gd name="T3" fmla="*/ 40 h 66"/>
                  <a:gd name="T4" fmla="*/ 14 w 26"/>
                  <a:gd name="T5" fmla="*/ 65 h 66"/>
                  <a:gd name="T6" fmla="*/ 15 w 26"/>
                  <a:gd name="T7" fmla="*/ 66 h 66"/>
                  <a:gd name="T8" fmla="*/ 26 w 26"/>
                  <a:gd name="T9" fmla="*/ 40 h 66"/>
                  <a:gd name="T10" fmla="*/ 25 w 26"/>
                  <a:gd name="T11" fmla="*/ 38 h 66"/>
                  <a:gd name="T12" fmla="*/ 3 w 26"/>
                  <a:gd name="T13" fmla="*/ 0 h 66"/>
                  <a:gd name="T14" fmla="*/ 0 w 26"/>
                  <a:gd name="T15" fmla="*/ 60 h 66"/>
                  <a:gd name="T16" fmla="*/ 1 w 26"/>
                  <a:gd name="T17" fmla="*/ 60 h 66"/>
                  <a:gd name="T18" fmla="*/ 2 w 26"/>
                  <a:gd name="T19" fmla="*/ 54 h 66"/>
                  <a:gd name="T20" fmla="*/ 4 w 26"/>
                  <a:gd name="T21" fmla="*/ 9 h 66"/>
                  <a:gd name="T22" fmla="*/ 4 w 26"/>
                  <a:gd name="T23" fmla="*/ 5 h 66"/>
                  <a:gd name="T24" fmla="*/ 4 w 26"/>
                  <a:gd name="T25" fmla="*/ 3 h 66"/>
                  <a:gd name="T26" fmla="*/ 3 w 26"/>
                  <a:gd name="T2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66">
                    <a:moveTo>
                      <a:pt x="25" y="38"/>
                    </a:moveTo>
                    <a:lnTo>
                      <a:pt x="25" y="40"/>
                    </a:lnTo>
                    <a:lnTo>
                      <a:pt x="14" y="65"/>
                    </a:lnTo>
                    <a:lnTo>
                      <a:pt x="15" y="66"/>
                    </a:lnTo>
                    <a:lnTo>
                      <a:pt x="26" y="40"/>
                    </a:lnTo>
                    <a:lnTo>
                      <a:pt x="25" y="38"/>
                    </a:lnTo>
                    <a:moveTo>
                      <a:pt x="3" y="0"/>
                    </a:moveTo>
                    <a:lnTo>
                      <a:pt x="0" y="60"/>
                    </a:lnTo>
                    <a:lnTo>
                      <a:pt x="1" y="60"/>
                    </a:lnTo>
                    <a:lnTo>
                      <a:pt x="2" y="54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5" name="Freeform 3773"/>
              <p:cNvSpPr/>
              <p:nvPr/>
            </p:nvSpPr>
            <p:spPr bwMode="auto">
              <a:xfrm>
                <a:off x="6220" y="3339"/>
                <a:ext cx="15" cy="7"/>
              </a:xfrm>
              <a:custGeom>
                <a:avLst/>
                <a:gdLst>
                  <a:gd name="T0" fmla="*/ 0 w 15"/>
                  <a:gd name="T1" fmla="*/ 0 h 7"/>
                  <a:gd name="T2" fmla="*/ 0 w 15"/>
                  <a:gd name="T3" fmla="*/ 1 h 7"/>
                  <a:gd name="T4" fmla="*/ 15 w 15"/>
                  <a:gd name="T5" fmla="*/ 7 h 7"/>
                  <a:gd name="T6" fmla="*/ 15 w 15"/>
                  <a:gd name="T7" fmla="*/ 6 h 7"/>
                  <a:gd name="T8" fmla="*/ 14 w 15"/>
                  <a:gd name="T9" fmla="*/ 5 h 7"/>
                  <a:gd name="T10" fmla="*/ 6 w 15"/>
                  <a:gd name="T11" fmla="*/ 2 h 7"/>
                  <a:gd name="T12" fmla="*/ 1 w 15"/>
                  <a:gd name="T13" fmla="*/ 0 h 7"/>
                  <a:gd name="T14" fmla="*/ 0 w 15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7">
                    <a:moveTo>
                      <a:pt x="0" y="0"/>
                    </a:moveTo>
                    <a:lnTo>
                      <a:pt x="0" y="1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5"/>
                    </a:lnTo>
                    <a:lnTo>
                      <a:pt x="6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6" name="Freeform 3774"/>
              <p:cNvSpPr/>
              <p:nvPr/>
            </p:nvSpPr>
            <p:spPr bwMode="auto">
              <a:xfrm>
                <a:off x="6220" y="3339"/>
                <a:ext cx="15" cy="7"/>
              </a:xfrm>
              <a:custGeom>
                <a:avLst/>
                <a:gdLst>
                  <a:gd name="T0" fmla="*/ 0 w 15"/>
                  <a:gd name="T1" fmla="*/ 0 h 7"/>
                  <a:gd name="T2" fmla="*/ 0 w 15"/>
                  <a:gd name="T3" fmla="*/ 1 h 7"/>
                  <a:gd name="T4" fmla="*/ 15 w 15"/>
                  <a:gd name="T5" fmla="*/ 7 h 7"/>
                  <a:gd name="T6" fmla="*/ 15 w 15"/>
                  <a:gd name="T7" fmla="*/ 6 h 7"/>
                  <a:gd name="T8" fmla="*/ 14 w 15"/>
                  <a:gd name="T9" fmla="*/ 5 h 7"/>
                  <a:gd name="T10" fmla="*/ 6 w 15"/>
                  <a:gd name="T11" fmla="*/ 2 h 7"/>
                  <a:gd name="T12" fmla="*/ 1 w 15"/>
                  <a:gd name="T13" fmla="*/ 0 h 7"/>
                  <a:gd name="T14" fmla="*/ 0 w 15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7">
                    <a:moveTo>
                      <a:pt x="0" y="0"/>
                    </a:moveTo>
                    <a:lnTo>
                      <a:pt x="0" y="1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5"/>
                    </a:lnTo>
                    <a:lnTo>
                      <a:pt x="6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7" name="Freeform 3775"/>
              <p:cNvSpPr/>
              <p:nvPr/>
            </p:nvSpPr>
            <p:spPr bwMode="auto">
              <a:xfrm>
                <a:off x="6107" y="3186"/>
                <a:ext cx="58" cy="54"/>
              </a:xfrm>
              <a:custGeom>
                <a:avLst/>
                <a:gdLst>
                  <a:gd name="T0" fmla="*/ 19 w 55"/>
                  <a:gd name="T1" fmla="*/ 0 h 51"/>
                  <a:gd name="T2" fmla="*/ 15 w 55"/>
                  <a:gd name="T3" fmla="*/ 1 h 51"/>
                  <a:gd name="T4" fmla="*/ 12 w 55"/>
                  <a:gd name="T5" fmla="*/ 0 h 51"/>
                  <a:gd name="T6" fmla="*/ 0 w 55"/>
                  <a:gd name="T7" fmla="*/ 31 h 51"/>
                  <a:gd name="T8" fmla="*/ 54 w 55"/>
                  <a:gd name="T9" fmla="*/ 51 h 51"/>
                  <a:gd name="T10" fmla="*/ 55 w 55"/>
                  <a:gd name="T11" fmla="*/ 50 h 51"/>
                  <a:gd name="T12" fmla="*/ 19 w 55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51">
                    <a:moveTo>
                      <a:pt x="19" y="0"/>
                    </a:moveTo>
                    <a:cubicBezTo>
                      <a:pt x="18" y="0"/>
                      <a:pt x="16" y="1"/>
                      <a:pt x="15" y="1"/>
                    </a:cubicBezTo>
                    <a:cubicBezTo>
                      <a:pt x="14" y="1"/>
                      <a:pt x="13" y="1"/>
                      <a:pt x="12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4" y="50"/>
                      <a:pt x="55" y="50"/>
                      <a:pt x="55" y="5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8" name="Freeform 3776"/>
              <p:cNvSpPr/>
              <p:nvPr/>
            </p:nvSpPr>
            <p:spPr bwMode="auto">
              <a:xfrm>
                <a:off x="6120" y="3180"/>
                <a:ext cx="7" cy="7"/>
              </a:xfrm>
              <a:custGeom>
                <a:avLst/>
                <a:gdLst>
                  <a:gd name="T0" fmla="*/ 3 w 7"/>
                  <a:gd name="T1" fmla="*/ 0 h 7"/>
                  <a:gd name="T2" fmla="*/ 0 w 7"/>
                  <a:gd name="T3" fmla="*/ 6 h 7"/>
                  <a:gd name="T4" fmla="*/ 3 w 7"/>
                  <a:gd name="T5" fmla="*/ 7 h 7"/>
                  <a:gd name="T6" fmla="*/ 7 w 7"/>
                  <a:gd name="T7" fmla="*/ 6 h 7"/>
                  <a:gd name="T8" fmla="*/ 3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2" y="7"/>
                      <a:pt x="3" y="7"/>
                    </a:cubicBezTo>
                    <a:cubicBezTo>
                      <a:pt x="4" y="7"/>
                      <a:pt x="6" y="6"/>
                      <a:pt x="7" y="6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9" name="Freeform 3777"/>
              <p:cNvSpPr/>
              <p:nvPr/>
            </p:nvSpPr>
            <p:spPr bwMode="auto">
              <a:xfrm>
                <a:off x="6164" y="3239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0" name="Freeform 3778"/>
              <p:cNvSpPr/>
              <p:nvPr/>
            </p:nvSpPr>
            <p:spPr bwMode="auto">
              <a:xfrm>
                <a:off x="6107" y="3178"/>
                <a:ext cx="62" cy="64"/>
              </a:xfrm>
              <a:custGeom>
                <a:avLst/>
                <a:gdLst>
                  <a:gd name="T0" fmla="*/ 17 w 62"/>
                  <a:gd name="T1" fmla="*/ 0 h 64"/>
                  <a:gd name="T2" fmla="*/ 16 w 62"/>
                  <a:gd name="T3" fmla="*/ 2 h 64"/>
                  <a:gd name="T4" fmla="*/ 20 w 62"/>
                  <a:gd name="T5" fmla="*/ 8 h 64"/>
                  <a:gd name="T6" fmla="*/ 58 w 62"/>
                  <a:gd name="T7" fmla="*/ 61 h 64"/>
                  <a:gd name="T8" fmla="*/ 59 w 62"/>
                  <a:gd name="T9" fmla="*/ 62 h 64"/>
                  <a:gd name="T10" fmla="*/ 57 w 62"/>
                  <a:gd name="T11" fmla="*/ 62 h 64"/>
                  <a:gd name="T12" fmla="*/ 0 w 62"/>
                  <a:gd name="T13" fmla="*/ 41 h 64"/>
                  <a:gd name="T14" fmla="*/ 0 w 62"/>
                  <a:gd name="T15" fmla="*/ 42 h 64"/>
                  <a:gd name="T16" fmla="*/ 61 w 62"/>
                  <a:gd name="T17" fmla="*/ 64 h 64"/>
                  <a:gd name="T18" fmla="*/ 62 w 62"/>
                  <a:gd name="T19" fmla="*/ 64 h 64"/>
                  <a:gd name="T20" fmla="*/ 17 w 62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64">
                    <a:moveTo>
                      <a:pt x="17" y="0"/>
                    </a:moveTo>
                    <a:lnTo>
                      <a:pt x="16" y="2"/>
                    </a:lnTo>
                    <a:lnTo>
                      <a:pt x="20" y="8"/>
                    </a:lnTo>
                    <a:lnTo>
                      <a:pt x="58" y="61"/>
                    </a:lnTo>
                    <a:lnTo>
                      <a:pt x="59" y="62"/>
                    </a:lnTo>
                    <a:lnTo>
                      <a:pt x="57" y="62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61" y="64"/>
                    </a:lnTo>
                    <a:lnTo>
                      <a:pt x="62" y="6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1" name="Freeform 3779"/>
              <p:cNvSpPr/>
              <p:nvPr/>
            </p:nvSpPr>
            <p:spPr bwMode="auto">
              <a:xfrm>
                <a:off x="6107" y="3178"/>
                <a:ext cx="62" cy="64"/>
              </a:xfrm>
              <a:custGeom>
                <a:avLst/>
                <a:gdLst>
                  <a:gd name="T0" fmla="*/ 17 w 62"/>
                  <a:gd name="T1" fmla="*/ 0 h 64"/>
                  <a:gd name="T2" fmla="*/ 16 w 62"/>
                  <a:gd name="T3" fmla="*/ 2 h 64"/>
                  <a:gd name="T4" fmla="*/ 20 w 62"/>
                  <a:gd name="T5" fmla="*/ 8 h 64"/>
                  <a:gd name="T6" fmla="*/ 58 w 62"/>
                  <a:gd name="T7" fmla="*/ 61 h 64"/>
                  <a:gd name="T8" fmla="*/ 59 w 62"/>
                  <a:gd name="T9" fmla="*/ 62 h 64"/>
                  <a:gd name="T10" fmla="*/ 57 w 62"/>
                  <a:gd name="T11" fmla="*/ 62 h 64"/>
                  <a:gd name="T12" fmla="*/ 0 w 62"/>
                  <a:gd name="T13" fmla="*/ 41 h 64"/>
                  <a:gd name="T14" fmla="*/ 0 w 62"/>
                  <a:gd name="T15" fmla="*/ 42 h 64"/>
                  <a:gd name="T16" fmla="*/ 61 w 62"/>
                  <a:gd name="T17" fmla="*/ 64 h 64"/>
                  <a:gd name="T18" fmla="*/ 62 w 62"/>
                  <a:gd name="T19" fmla="*/ 64 h 64"/>
                  <a:gd name="T20" fmla="*/ 17 w 62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64">
                    <a:moveTo>
                      <a:pt x="17" y="0"/>
                    </a:moveTo>
                    <a:lnTo>
                      <a:pt x="16" y="2"/>
                    </a:lnTo>
                    <a:lnTo>
                      <a:pt x="20" y="8"/>
                    </a:lnTo>
                    <a:lnTo>
                      <a:pt x="58" y="61"/>
                    </a:lnTo>
                    <a:lnTo>
                      <a:pt x="59" y="62"/>
                    </a:lnTo>
                    <a:lnTo>
                      <a:pt x="57" y="62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61" y="64"/>
                    </a:lnTo>
                    <a:lnTo>
                      <a:pt x="62" y="64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2" name="Freeform 3780"/>
              <p:cNvSpPr/>
              <p:nvPr/>
            </p:nvSpPr>
            <p:spPr bwMode="auto">
              <a:xfrm>
                <a:off x="6105" y="3177"/>
                <a:ext cx="19" cy="43"/>
              </a:xfrm>
              <a:custGeom>
                <a:avLst/>
                <a:gdLst>
                  <a:gd name="T0" fmla="*/ 18 w 19"/>
                  <a:gd name="T1" fmla="*/ 0 h 43"/>
                  <a:gd name="T2" fmla="*/ 18 w 19"/>
                  <a:gd name="T3" fmla="*/ 0 h 43"/>
                  <a:gd name="T4" fmla="*/ 0 w 19"/>
                  <a:gd name="T5" fmla="*/ 42 h 43"/>
                  <a:gd name="T6" fmla="*/ 2 w 19"/>
                  <a:gd name="T7" fmla="*/ 43 h 43"/>
                  <a:gd name="T8" fmla="*/ 2 w 19"/>
                  <a:gd name="T9" fmla="*/ 42 h 43"/>
                  <a:gd name="T10" fmla="*/ 15 w 19"/>
                  <a:gd name="T11" fmla="*/ 9 h 43"/>
                  <a:gd name="T12" fmla="*/ 18 w 19"/>
                  <a:gd name="T13" fmla="*/ 3 h 43"/>
                  <a:gd name="T14" fmla="*/ 19 w 19"/>
                  <a:gd name="T15" fmla="*/ 1 h 43"/>
                  <a:gd name="T16" fmla="*/ 18 w 19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3">
                    <a:moveTo>
                      <a:pt x="18" y="0"/>
                    </a:moveTo>
                    <a:lnTo>
                      <a:pt x="18" y="0"/>
                    </a:lnTo>
                    <a:lnTo>
                      <a:pt x="0" y="42"/>
                    </a:lnTo>
                    <a:lnTo>
                      <a:pt x="2" y="43"/>
                    </a:lnTo>
                    <a:lnTo>
                      <a:pt x="2" y="42"/>
                    </a:lnTo>
                    <a:lnTo>
                      <a:pt x="15" y="9"/>
                    </a:lnTo>
                    <a:lnTo>
                      <a:pt x="18" y="3"/>
                    </a:lnTo>
                    <a:lnTo>
                      <a:pt x="19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3" name="Freeform 3781"/>
              <p:cNvSpPr/>
              <p:nvPr/>
            </p:nvSpPr>
            <p:spPr bwMode="auto">
              <a:xfrm>
                <a:off x="6105" y="3177"/>
                <a:ext cx="19" cy="43"/>
              </a:xfrm>
              <a:custGeom>
                <a:avLst/>
                <a:gdLst>
                  <a:gd name="T0" fmla="*/ 18 w 19"/>
                  <a:gd name="T1" fmla="*/ 0 h 43"/>
                  <a:gd name="T2" fmla="*/ 18 w 19"/>
                  <a:gd name="T3" fmla="*/ 0 h 43"/>
                  <a:gd name="T4" fmla="*/ 0 w 19"/>
                  <a:gd name="T5" fmla="*/ 42 h 43"/>
                  <a:gd name="T6" fmla="*/ 2 w 19"/>
                  <a:gd name="T7" fmla="*/ 43 h 43"/>
                  <a:gd name="T8" fmla="*/ 2 w 19"/>
                  <a:gd name="T9" fmla="*/ 42 h 43"/>
                  <a:gd name="T10" fmla="*/ 15 w 19"/>
                  <a:gd name="T11" fmla="*/ 9 h 43"/>
                  <a:gd name="T12" fmla="*/ 18 w 19"/>
                  <a:gd name="T13" fmla="*/ 3 h 43"/>
                  <a:gd name="T14" fmla="*/ 19 w 19"/>
                  <a:gd name="T15" fmla="*/ 1 h 43"/>
                  <a:gd name="T16" fmla="*/ 18 w 19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3">
                    <a:moveTo>
                      <a:pt x="18" y="0"/>
                    </a:moveTo>
                    <a:lnTo>
                      <a:pt x="18" y="0"/>
                    </a:lnTo>
                    <a:lnTo>
                      <a:pt x="0" y="42"/>
                    </a:lnTo>
                    <a:lnTo>
                      <a:pt x="2" y="43"/>
                    </a:lnTo>
                    <a:lnTo>
                      <a:pt x="2" y="42"/>
                    </a:lnTo>
                    <a:lnTo>
                      <a:pt x="15" y="9"/>
                    </a:lnTo>
                    <a:lnTo>
                      <a:pt x="18" y="3"/>
                    </a:lnTo>
                    <a:lnTo>
                      <a:pt x="19" y="1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4" name="Freeform 3782"/>
              <p:cNvSpPr/>
              <p:nvPr/>
            </p:nvSpPr>
            <p:spPr bwMode="auto">
              <a:xfrm>
                <a:off x="6168" y="3242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5" name="Freeform 3783"/>
              <p:cNvSpPr/>
              <p:nvPr/>
            </p:nvSpPr>
            <p:spPr bwMode="auto">
              <a:xfrm>
                <a:off x="6168" y="3242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6" name="Freeform 3784"/>
              <p:cNvSpPr/>
              <p:nvPr/>
            </p:nvSpPr>
            <p:spPr bwMode="auto">
              <a:xfrm>
                <a:off x="6069" y="3182"/>
                <a:ext cx="45" cy="29"/>
              </a:xfrm>
              <a:custGeom>
                <a:avLst/>
                <a:gdLst>
                  <a:gd name="T0" fmla="*/ 42 w 43"/>
                  <a:gd name="T1" fmla="*/ 0 h 27"/>
                  <a:gd name="T2" fmla="*/ 0 w 43"/>
                  <a:gd name="T3" fmla="*/ 17 h 27"/>
                  <a:gd name="T4" fmla="*/ 1 w 43"/>
                  <a:gd name="T5" fmla="*/ 19 h 27"/>
                  <a:gd name="T6" fmla="*/ 1 w 43"/>
                  <a:gd name="T7" fmla="*/ 21 h 27"/>
                  <a:gd name="T8" fmla="*/ 14 w 43"/>
                  <a:gd name="T9" fmla="*/ 27 h 27"/>
                  <a:gd name="T10" fmla="*/ 43 w 43"/>
                  <a:gd name="T11" fmla="*/ 0 h 27"/>
                  <a:gd name="T12" fmla="*/ 42 w 43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7">
                    <a:moveTo>
                      <a:pt x="42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9"/>
                    </a:cubicBezTo>
                    <a:cubicBezTo>
                      <a:pt x="1" y="20"/>
                      <a:pt x="1" y="21"/>
                      <a:pt x="1" y="21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7" name="Freeform 3785"/>
              <p:cNvSpPr/>
              <p:nvPr/>
            </p:nvSpPr>
            <p:spPr bwMode="auto">
              <a:xfrm>
                <a:off x="6113" y="3181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8" name="Freeform 3786"/>
              <p:cNvSpPr/>
              <p:nvPr/>
            </p:nvSpPr>
            <p:spPr bwMode="auto">
              <a:xfrm>
                <a:off x="6064" y="3200"/>
                <a:ext cx="6" cy="4"/>
              </a:xfrm>
              <a:custGeom>
                <a:avLst/>
                <a:gdLst>
                  <a:gd name="T0" fmla="*/ 5 w 6"/>
                  <a:gd name="T1" fmla="*/ 0 h 4"/>
                  <a:gd name="T2" fmla="*/ 0 w 6"/>
                  <a:gd name="T3" fmla="*/ 2 h 4"/>
                  <a:gd name="T4" fmla="*/ 6 w 6"/>
                  <a:gd name="T5" fmla="*/ 4 h 4"/>
                  <a:gd name="T6" fmla="*/ 6 w 6"/>
                  <a:gd name="T7" fmla="*/ 2 h 4"/>
                  <a:gd name="T8" fmla="*/ 5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3"/>
                      <a:pt x="6" y="2"/>
                    </a:cubicBezTo>
                    <a:cubicBezTo>
                      <a:pt x="6" y="1"/>
                      <a:pt x="6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9" name="Freeform 3787"/>
              <p:cNvSpPr/>
              <p:nvPr/>
            </p:nvSpPr>
            <p:spPr bwMode="auto">
              <a:xfrm>
                <a:off x="6060" y="3178"/>
                <a:ext cx="58" cy="34"/>
              </a:xfrm>
              <a:custGeom>
                <a:avLst/>
                <a:gdLst>
                  <a:gd name="T0" fmla="*/ 55 w 55"/>
                  <a:gd name="T1" fmla="*/ 0 h 32"/>
                  <a:gd name="T2" fmla="*/ 0 w 55"/>
                  <a:gd name="T3" fmla="*/ 23 h 32"/>
                  <a:gd name="T4" fmla="*/ 0 w 55"/>
                  <a:gd name="T5" fmla="*/ 23 h 32"/>
                  <a:gd name="T6" fmla="*/ 0 w 55"/>
                  <a:gd name="T7" fmla="*/ 24 h 32"/>
                  <a:gd name="T8" fmla="*/ 21 w 55"/>
                  <a:gd name="T9" fmla="*/ 32 h 32"/>
                  <a:gd name="T10" fmla="*/ 22 w 55"/>
                  <a:gd name="T11" fmla="*/ 31 h 32"/>
                  <a:gd name="T12" fmla="*/ 9 w 55"/>
                  <a:gd name="T13" fmla="*/ 25 h 32"/>
                  <a:gd name="T14" fmla="*/ 3 w 55"/>
                  <a:gd name="T15" fmla="*/ 23 h 32"/>
                  <a:gd name="T16" fmla="*/ 8 w 55"/>
                  <a:gd name="T17" fmla="*/ 21 h 32"/>
                  <a:gd name="T18" fmla="*/ 50 w 55"/>
                  <a:gd name="T19" fmla="*/ 4 h 32"/>
                  <a:gd name="T20" fmla="*/ 52 w 55"/>
                  <a:gd name="T21" fmla="*/ 3 h 32"/>
                  <a:gd name="T22" fmla="*/ 55 w 55"/>
                  <a:gd name="T2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32">
                    <a:moveTo>
                      <a:pt x="55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4"/>
                      <a:pt x="0" y="24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0" name="Freeform 3788"/>
              <p:cNvSpPr/>
              <p:nvPr/>
            </p:nvSpPr>
            <p:spPr bwMode="auto">
              <a:xfrm>
                <a:off x="6059" y="320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1" name="Freeform 3789"/>
              <p:cNvSpPr/>
              <p:nvPr/>
            </p:nvSpPr>
            <p:spPr bwMode="auto">
              <a:xfrm>
                <a:off x="6083" y="3177"/>
                <a:ext cx="40" cy="35"/>
              </a:xfrm>
              <a:custGeom>
                <a:avLst/>
                <a:gdLst>
                  <a:gd name="T0" fmla="*/ 40 w 40"/>
                  <a:gd name="T1" fmla="*/ 0 h 35"/>
                  <a:gd name="T2" fmla="*/ 35 w 40"/>
                  <a:gd name="T3" fmla="*/ 1 h 35"/>
                  <a:gd name="T4" fmla="*/ 32 w 40"/>
                  <a:gd name="T5" fmla="*/ 4 h 35"/>
                  <a:gd name="T6" fmla="*/ 31 w 40"/>
                  <a:gd name="T7" fmla="*/ 5 h 35"/>
                  <a:gd name="T8" fmla="*/ 1 w 40"/>
                  <a:gd name="T9" fmla="*/ 34 h 35"/>
                  <a:gd name="T10" fmla="*/ 0 w 40"/>
                  <a:gd name="T11" fmla="*/ 35 h 35"/>
                  <a:gd name="T12" fmla="*/ 2 w 40"/>
                  <a:gd name="T13" fmla="*/ 35 h 35"/>
                  <a:gd name="T14" fmla="*/ 40 w 40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35">
                    <a:moveTo>
                      <a:pt x="40" y="0"/>
                    </a:moveTo>
                    <a:lnTo>
                      <a:pt x="35" y="1"/>
                    </a:lnTo>
                    <a:lnTo>
                      <a:pt x="32" y="4"/>
                    </a:lnTo>
                    <a:lnTo>
                      <a:pt x="31" y="5"/>
                    </a:lnTo>
                    <a:lnTo>
                      <a:pt x="1" y="34"/>
                    </a:lnTo>
                    <a:lnTo>
                      <a:pt x="0" y="35"/>
                    </a:lnTo>
                    <a:lnTo>
                      <a:pt x="2" y="35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2" name="Freeform 3790"/>
              <p:cNvSpPr/>
              <p:nvPr/>
            </p:nvSpPr>
            <p:spPr bwMode="auto">
              <a:xfrm>
                <a:off x="6083" y="3177"/>
                <a:ext cx="40" cy="35"/>
              </a:xfrm>
              <a:custGeom>
                <a:avLst/>
                <a:gdLst>
                  <a:gd name="T0" fmla="*/ 40 w 40"/>
                  <a:gd name="T1" fmla="*/ 0 h 35"/>
                  <a:gd name="T2" fmla="*/ 35 w 40"/>
                  <a:gd name="T3" fmla="*/ 1 h 35"/>
                  <a:gd name="T4" fmla="*/ 32 w 40"/>
                  <a:gd name="T5" fmla="*/ 4 h 35"/>
                  <a:gd name="T6" fmla="*/ 31 w 40"/>
                  <a:gd name="T7" fmla="*/ 5 h 35"/>
                  <a:gd name="T8" fmla="*/ 1 w 40"/>
                  <a:gd name="T9" fmla="*/ 34 h 35"/>
                  <a:gd name="T10" fmla="*/ 0 w 40"/>
                  <a:gd name="T11" fmla="*/ 35 h 35"/>
                  <a:gd name="T12" fmla="*/ 2 w 40"/>
                  <a:gd name="T13" fmla="*/ 35 h 35"/>
                  <a:gd name="T14" fmla="*/ 40 w 40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35">
                    <a:moveTo>
                      <a:pt x="40" y="0"/>
                    </a:moveTo>
                    <a:lnTo>
                      <a:pt x="35" y="1"/>
                    </a:lnTo>
                    <a:lnTo>
                      <a:pt x="32" y="4"/>
                    </a:lnTo>
                    <a:lnTo>
                      <a:pt x="31" y="5"/>
                    </a:lnTo>
                    <a:lnTo>
                      <a:pt x="1" y="34"/>
                    </a:lnTo>
                    <a:lnTo>
                      <a:pt x="0" y="35"/>
                    </a:lnTo>
                    <a:lnTo>
                      <a:pt x="2" y="35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3" name="Freeform 3791"/>
              <p:cNvSpPr/>
              <p:nvPr/>
            </p:nvSpPr>
            <p:spPr bwMode="auto">
              <a:xfrm>
                <a:off x="6056" y="3103"/>
                <a:ext cx="65" cy="66"/>
              </a:xfrm>
              <a:custGeom>
                <a:avLst/>
                <a:gdLst>
                  <a:gd name="T0" fmla="*/ 52 w 61"/>
                  <a:gd name="T1" fmla="*/ 0 h 63"/>
                  <a:gd name="T2" fmla="*/ 10 w 61"/>
                  <a:gd name="T3" fmla="*/ 21 h 63"/>
                  <a:gd name="T4" fmla="*/ 1 w 61"/>
                  <a:gd name="T5" fmla="*/ 26 h 63"/>
                  <a:gd name="T6" fmla="*/ 1 w 61"/>
                  <a:gd name="T7" fmla="*/ 27 h 63"/>
                  <a:gd name="T8" fmla="*/ 0 w 61"/>
                  <a:gd name="T9" fmla="*/ 29 h 63"/>
                  <a:gd name="T10" fmla="*/ 55 w 61"/>
                  <a:gd name="T11" fmla="*/ 63 h 63"/>
                  <a:gd name="T12" fmla="*/ 61 w 61"/>
                  <a:gd name="T13" fmla="*/ 60 h 63"/>
                  <a:gd name="T14" fmla="*/ 58 w 61"/>
                  <a:gd name="T15" fmla="*/ 4 h 63"/>
                  <a:gd name="T16" fmla="*/ 52 w 61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3">
                    <a:moveTo>
                      <a:pt x="52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1" y="27"/>
                      <a:pt x="1" y="27"/>
                    </a:cubicBezTo>
                    <a:cubicBezTo>
                      <a:pt x="1" y="28"/>
                      <a:pt x="1" y="28"/>
                      <a:pt x="0" y="29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7" y="61"/>
                      <a:pt x="59" y="60"/>
                      <a:pt x="61" y="60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6" y="4"/>
                      <a:pt x="53" y="3"/>
                      <a:pt x="5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4" name="Freeform 3792"/>
              <p:cNvSpPr/>
              <p:nvPr/>
            </p:nvSpPr>
            <p:spPr bwMode="auto">
              <a:xfrm>
                <a:off x="6114" y="3166"/>
                <a:ext cx="7" cy="8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6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4" y="0"/>
                      <a:pt x="2" y="1"/>
                      <a:pt x="0" y="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5" name="Freeform 3793"/>
              <p:cNvSpPr/>
              <p:nvPr/>
            </p:nvSpPr>
            <p:spPr bwMode="auto">
              <a:xfrm>
                <a:off x="6054" y="313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6" name="Freeform 3794"/>
              <p:cNvSpPr/>
              <p:nvPr/>
            </p:nvSpPr>
            <p:spPr bwMode="auto">
              <a:xfrm>
                <a:off x="6111" y="3100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6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6"/>
                      <a:pt x="4" y="7"/>
                      <a:pt x="6" y="7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7" name="Freeform 3795"/>
              <p:cNvSpPr/>
              <p:nvPr/>
            </p:nvSpPr>
            <p:spPr bwMode="auto">
              <a:xfrm>
                <a:off x="6054" y="3125"/>
                <a:ext cx="13" cy="6"/>
              </a:xfrm>
              <a:custGeom>
                <a:avLst/>
                <a:gdLst>
                  <a:gd name="T0" fmla="*/ 13 w 13"/>
                  <a:gd name="T1" fmla="*/ 0 h 6"/>
                  <a:gd name="T2" fmla="*/ 0 w 13"/>
                  <a:gd name="T3" fmla="*/ 6 h 6"/>
                  <a:gd name="T4" fmla="*/ 3 w 13"/>
                  <a:gd name="T5" fmla="*/ 5 h 6"/>
                  <a:gd name="T6" fmla="*/ 13 w 1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13" y="0"/>
                    </a:moveTo>
                    <a:lnTo>
                      <a:pt x="0" y="6"/>
                    </a:lnTo>
                    <a:lnTo>
                      <a:pt x="3" y="5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8" name="Freeform 3796"/>
              <p:cNvSpPr/>
              <p:nvPr/>
            </p:nvSpPr>
            <p:spPr bwMode="auto">
              <a:xfrm>
                <a:off x="6054" y="3125"/>
                <a:ext cx="13" cy="6"/>
              </a:xfrm>
              <a:custGeom>
                <a:avLst/>
                <a:gdLst>
                  <a:gd name="T0" fmla="*/ 13 w 13"/>
                  <a:gd name="T1" fmla="*/ 0 h 6"/>
                  <a:gd name="T2" fmla="*/ 0 w 13"/>
                  <a:gd name="T3" fmla="*/ 6 h 6"/>
                  <a:gd name="T4" fmla="*/ 3 w 13"/>
                  <a:gd name="T5" fmla="*/ 5 h 6"/>
                  <a:gd name="T6" fmla="*/ 13 w 1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13" y="0"/>
                    </a:moveTo>
                    <a:lnTo>
                      <a:pt x="0" y="6"/>
                    </a:lnTo>
                    <a:lnTo>
                      <a:pt x="3" y="5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9" name="Freeform 3797"/>
              <p:cNvSpPr>
                <a:spLocks noEditPoints="1"/>
              </p:cNvSpPr>
              <p:nvPr/>
            </p:nvSpPr>
            <p:spPr bwMode="auto">
              <a:xfrm>
                <a:off x="6051" y="3099"/>
                <a:ext cx="72" cy="77"/>
              </a:xfrm>
              <a:custGeom>
                <a:avLst/>
                <a:gdLst>
                  <a:gd name="T0" fmla="*/ 57 w 68"/>
                  <a:gd name="T1" fmla="*/ 4 h 73"/>
                  <a:gd name="T2" fmla="*/ 63 w 68"/>
                  <a:gd name="T3" fmla="*/ 1 h 73"/>
                  <a:gd name="T4" fmla="*/ 63 w 68"/>
                  <a:gd name="T5" fmla="*/ 8 h 73"/>
                  <a:gd name="T6" fmla="*/ 66 w 68"/>
                  <a:gd name="T7" fmla="*/ 64 h 73"/>
                  <a:gd name="T8" fmla="*/ 66 w 68"/>
                  <a:gd name="T9" fmla="*/ 71 h 73"/>
                  <a:gd name="T10" fmla="*/ 60 w 68"/>
                  <a:gd name="T11" fmla="*/ 67 h 73"/>
                  <a:gd name="T12" fmla="*/ 5 w 68"/>
                  <a:gd name="T13" fmla="*/ 33 h 73"/>
                  <a:gd name="T14" fmla="*/ 3 w 68"/>
                  <a:gd name="T15" fmla="*/ 31 h 73"/>
                  <a:gd name="T16" fmla="*/ 15 w 68"/>
                  <a:gd name="T17" fmla="*/ 25 h 73"/>
                  <a:gd name="T18" fmla="*/ 57 w 68"/>
                  <a:gd name="T19" fmla="*/ 4 h 73"/>
                  <a:gd name="T20" fmla="*/ 63 w 68"/>
                  <a:gd name="T21" fmla="*/ 0 h 73"/>
                  <a:gd name="T22" fmla="*/ 0 w 68"/>
                  <a:gd name="T23" fmla="*/ 31 h 73"/>
                  <a:gd name="T24" fmla="*/ 67 w 68"/>
                  <a:gd name="T25" fmla="*/ 73 h 73"/>
                  <a:gd name="T26" fmla="*/ 67 w 68"/>
                  <a:gd name="T27" fmla="*/ 72 h 73"/>
                  <a:gd name="T28" fmla="*/ 68 w 68"/>
                  <a:gd name="T29" fmla="*/ 72 h 73"/>
                  <a:gd name="T30" fmla="*/ 65 w 68"/>
                  <a:gd name="T31" fmla="*/ 1 h 73"/>
                  <a:gd name="T32" fmla="*/ 64 w 68"/>
                  <a:gd name="T33" fmla="*/ 0 h 73"/>
                  <a:gd name="T34" fmla="*/ 63 w 68"/>
                  <a:gd name="T3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73">
                    <a:moveTo>
                      <a:pt x="57" y="4"/>
                    </a:moveTo>
                    <a:cubicBezTo>
                      <a:pt x="63" y="1"/>
                      <a:pt x="63" y="1"/>
                      <a:pt x="63" y="1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57" y="4"/>
                      <a:pt x="57" y="4"/>
                      <a:pt x="57" y="4"/>
                    </a:cubicBezTo>
                    <a:moveTo>
                      <a:pt x="63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8" y="7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0" name="Freeform 3798"/>
              <p:cNvSpPr/>
              <p:nvPr/>
            </p:nvSpPr>
            <p:spPr bwMode="auto">
              <a:xfrm>
                <a:off x="6117" y="3098"/>
                <a:ext cx="3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1 h 2"/>
                  <a:gd name="T6" fmla="*/ 1 w 2"/>
                  <a:gd name="T7" fmla="*/ 1 h 2"/>
                  <a:gd name="T8" fmla="*/ 2 w 2"/>
                  <a:gd name="T9" fmla="*/ 2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1" name="Freeform 3799"/>
              <p:cNvSpPr/>
              <p:nvPr/>
            </p:nvSpPr>
            <p:spPr bwMode="auto">
              <a:xfrm>
                <a:off x="6122" y="317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1 h 2"/>
                  <a:gd name="T6" fmla="*/ 1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2" name="Freeform 3800"/>
              <p:cNvSpPr/>
              <p:nvPr/>
            </p:nvSpPr>
            <p:spPr bwMode="auto">
              <a:xfrm>
                <a:off x="6129" y="3066"/>
                <a:ext cx="77" cy="55"/>
              </a:xfrm>
              <a:custGeom>
                <a:avLst/>
                <a:gdLst>
                  <a:gd name="T0" fmla="*/ 58 w 73"/>
                  <a:gd name="T1" fmla="*/ 0 h 52"/>
                  <a:gd name="T2" fmla="*/ 0 w 73"/>
                  <a:gd name="T3" fmla="*/ 27 h 52"/>
                  <a:gd name="T4" fmla="*/ 0 w 73"/>
                  <a:gd name="T5" fmla="*/ 30 h 52"/>
                  <a:gd name="T6" fmla="*/ 0 w 73"/>
                  <a:gd name="T7" fmla="*/ 31 h 52"/>
                  <a:gd name="T8" fmla="*/ 73 w 73"/>
                  <a:gd name="T9" fmla="*/ 52 h 52"/>
                  <a:gd name="T10" fmla="*/ 63 w 73"/>
                  <a:gd name="T11" fmla="*/ 2 h 52"/>
                  <a:gd name="T12" fmla="*/ 58 w 73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52">
                    <a:moveTo>
                      <a:pt x="58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0" y="29"/>
                      <a:pt x="0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1" y="2"/>
                      <a:pt x="59" y="1"/>
                      <a:pt x="58" y="0"/>
                    </a:cubicBezTo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3" name="Freeform 3801"/>
              <p:cNvSpPr/>
              <p:nvPr/>
            </p:nvSpPr>
            <p:spPr bwMode="auto">
              <a:xfrm>
                <a:off x="6124" y="3094"/>
                <a:ext cx="5" cy="5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3 h 4"/>
                  <a:gd name="T4" fmla="*/ 5 w 5"/>
                  <a:gd name="T5" fmla="*/ 4 h 4"/>
                  <a:gd name="T6" fmla="*/ 5 w 5"/>
                  <a:gd name="T7" fmla="*/ 3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2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4" name="Freeform 3802"/>
              <p:cNvSpPr/>
              <p:nvPr/>
            </p:nvSpPr>
            <p:spPr bwMode="auto">
              <a:xfrm>
                <a:off x="6190" y="3064"/>
                <a:ext cx="6" cy="4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2 h 4"/>
                  <a:gd name="T4" fmla="*/ 5 w 5"/>
                  <a:gd name="T5" fmla="*/ 4 h 4"/>
                  <a:gd name="T6" fmla="*/ 4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3" y="4"/>
                      <a:pt x="5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5" name="Freeform 3803"/>
              <p:cNvSpPr/>
              <p:nvPr/>
            </p:nvSpPr>
            <p:spPr bwMode="auto">
              <a:xfrm>
                <a:off x="6195" y="3064"/>
                <a:ext cx="13" cy="57"/>
              </a:xfrm>
              <a:custGeom>
                <a:avLst/>
                <a:gdLst>
                  <a:gd name="T0" fmla="*/ 1 w 13"/>
                  <a:gd name="T1" fmla="*/ 0 h 57"/>
                  <a:gd name="T2" fmla="*/ 0 w 13"/>
                  <a:gd name="T3" fmla="*/ 0 h 57"/>
                  <a:gd name="T4" fmla="*/ 1 w 13"/>
                  <a:gd name="T5" fmla="*/ 4 h 57"/>
                  <a:gd name="T6" fmla="*/ 11 w 13"/>
                  <a:gd name="T7" fmla="*/ 57 h 57"/>
                  <a:gd name="T8" fmla="*/ 13 w 13"/>
                  <a:gd name="T9" fmla="*/ 57 h 57"/>
                  <a:gd name="T10" fmla="*/ 1 w 13"/>
                  <a:gd name="T11" fmla="*/ 0 h 57"/>
                  <a:gd name="T12" fmla="*/ 1 w 13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57">
                    <a:moveTo>
                      <a:pt x="1" y="0"/>
                    </a:moveTo>
                    <a:lnTo>
                      <a:pt x="0" y="0"/>
                    </a:lnTo>
                    <a:lnTo>
                      <a:pt x="1" y="4"/>
                    </a:lnTo>
                    <a:lnTo>
                      <a:pt x="11" y="57"/>
                    </a:lnTo>
                    <a:lnTo>
                      <a:pt x="13" y="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6" name="Freeform 3804"/>
              <p:cNvSpPr/>
              <p:nvPr/>
            </p:nvSpPr>
            <p:spPr bwMode="auto">
              <a:xfrm>
                <a:off x="6195" y="3064"/>
                <a:ext cx="13" cy="57"/>
              </a:xfrm>
              <a:custGeom>
                <a:avLst/>
                <a:gdLst>
                  <a:gd name="T0" fmla="*/ 1 w 13"/>
                  <a:gd name="T1" fmla="*/ 0 h 57"/>
                  <a:gd name="T2" fmla="*/ 0 w 13"/>
                  <a:gd name="T3" fmla="*/ 0 h 57"/>
                  <a:gd name="T4" fmla="*/ 1 w 13"/>
                  <a:gd name="T5" fmla="*/ 4 h 57"/>
                  <a:gd name="T6" fmla="*/ 11 w 13"/>
                  <a:gd name="T7" fmla="*/ 57 h 57"/>
                  <a:gd name="T8" fmla="*/ 13 w 13"/>
                  <a:gd name="T9" fmla="*/ 57 h 57"/>
                  <a:gd name="T10" fmla="*/ 1 w 13"/>
                  <a:gd name="T11" fmla="*/ 0 h 57"/>
                  <a:gd name="T12" fmla="*/ 1 w 13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57">
                    <a:moveTo>
                      <a:pt x="1" y="0"/>
                    </a:moveTo>
                    <a:lnTo>
                      <a:pt x="0" y="0"/>
                    </a:lnTo>
                    <a:lnTo>
                      <a:pt x="1" y="4"/>
                    </a:lnTo>
                    <a:lnTo>
                      <a:pt x="11" y="57"/>
                    </a:lnTo>
                    <a:lnTo>
                      <a:pt x="13" y="57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7" name="Freeform 3805"/>
              <p:cNvSpPr/>
              <p:nvPr/>
            </p:nvSpPr>
            <p:spPr bwMode="auto">
              <a:xfrm>
                <a:off x="6120" y="3062"/>
                <a:ext cx="154" cy="79"/>
              </a:xfrm>
              <a:custGeom>
                <a:avLst/>
                <a:gdLst>
                  <a:gd name="T0" fmla="*/ 76 w 154"/>
                  <a:gd name="T1" fmla="*/ 0 h 79"/>
                  <a:gd name="T2" fmla="*/ 76 w 154"/>
                  <a:gd name="T3" fmla="*/ 0 h 79"/>
                  <a:gd name="T4" fmla="*/ 0 w 154"/>
                  <a:gd name="T5" fmla="*/ 36 h 79"/>
                  <a:gd name="T6" fmla="*/ 88 w 154"/>
                  <a:gd name="T7" fmla="*/ 61 h 79"/>
                  <a:gd name="T8" fmla="*/ 88 w 154"/>
                  <a:gd name="T9" fmla="*/ 59 h 79"/>
                  <a:gd name="T10" fmla="*/ 86 w 154"/>
                  <a:gd name="T11" fmla="*/ 59 h 79"/>
                  <a:gd name="T12" fmla="*/ 9 w 154"/>
                  <a:gd name="T13" fmla="*/ 37 h 79"/>
                  <a:gd name="T14" fmla="*/ 4 w 154"/>
                  <a:gd name="T15" fmla="*/ 36 h 79"/>
                  <a:gd name="T16" fmla="*/ 9 w 154"/>
                  <a:gd name="T17" fmla="*/ 32 h 79"/>
                  <a:gd name="T18" fmla="*/ 70 w 154"/>
                  <a:gd name="T19" fmla="*/ 4 h 79"/>
                  <a:gd name="T20" fmla="*/ 75 w 154"/>
                  <a:gd name="T21" fmla="*/ 2 h 79"/>
                  <a:gd name="T22" fmla="*/ 76 w 154"/>
                  <a:gd name="T23" fmla="*/ 2 h 79"/>
                  <a:gd name="T24" fmla="*/ 76 w 154"/>
                  <a:gd name="T25" fmla="*/ 2 h 79"/>
                  <a:gd name="T26" fmla="*/ 76 w 154"/>
                  <a:gd name="T27" fmla="*/ 0 h 79"/>
                  <a:gd name="T28" fmla="*/ 154 w 154"/>
                  <a:gd name="T29" fmla="*/ 79 h 79"/>
                  <a:gd name="T30" fmla="*/ 76 w 154"/>
                  <a:gd name="T3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79">
                    <a:moveTo>
                      <a:pt x="76" y="0"/>
                    </a:moveTo>
                    <a:lnTo>
                      <a:pt x="76" y="0"/>
                    </a:lnTo>
                    <a:lnTo>
                      <a:pt x="0" y="36"/>
                    </a:lnTo>
                    <a:lnTo>
                      <a:pt x="88" y="61"/>
                    </a:lnTo>
                    <a:lnTo>
                      <a:pt x="88" y="59"/>
                    </a:lnTo>
                    <a:lnTo>
                      <a:pt x="86" y="59"/>
                    </a:lnTo>
                    <a:lnTo>
                      <a:pt x="9" y="37"/>
                    </a:lnTo>
                    <a:lnTo>
                      <a:pt x="4" y="36"/>
                    </a:lnTo>
                    <a:lnTo>
                      <a:pt x="9" y="32"/>
                    </a:lnTo>
                    <a:lnTo>
                      <a:pt x="70" y="4"/>
                    </a:lnTo>
                    <a:lnTo>
                      <a:pt x="75" y="2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6" y="0"/>
                    </a:lnTo>
                    <a:lnTo>
                      <a:pt x="154" y="79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8" name="Freeform 3806"/>
              <p:cNvSpPr/>
              <p:nvPr/>
            </p:nvSpPr>
            <p:spPr bwMode="auto">
              <a:xfrm>
                <a:off x="6120" y="3062"/>
                <a:ext cx="154" cy="79"/>
              </a:xfrm>
              <a:custGeom>
                <a:avLst/>
                <a:gdLst>
                  <a:gd name="T0" fmla="*/ 76 w 154"/>
                  <a:gd name="T1" fmla="*/ 0 h 79"/>
                  <a:gd name="T2" fmla="*/ 76 w 154"/>
                  <a:gd name="T3" fmla="*/ 0 h 79"/>
                  <a:gd name="T4" fmla="*/ 0 w 154"/>
                  <a:gd name="T5" fmla="*/ 36 h 79"/>
                  <a:gd name="T6" fmla="*/ 88 w 154"/>
                  <a:gd name="T7" fmla="*/ 61 h 79"/>
                  <a:gd name="T8" fmla="*/ 88 w 154"/>
                  <a:gd name="T9" fmla="*/ 59 h 79"/>
                  <a:gd name="T10" fmla="*/ 86 w 154"/>
                  <a:gd name="T11" fmla="*/ 59 h 79"/>
                  <a:gd name="T12" fmla="*/ 9 w 154"/>
                  <a:gd name="T13" fmla="*/ 37 h 79"/>
                  <a:gd name="T14" fmla="*/ 4 w 154"/>
                  <a:gd name="T15" fmla="*/ 36 h 79"/>
                  <a:gd name="T16" fmla="*/ 9 w 154"/>
                  <a:gd name="T17" fmla="*/ 32 h 79"/>
                  <a:gd name="T18" fmla="*/ 70 w 154"/>
                  <a:gd name="T19" fmla="*/ 4 h 79"/>
                  <a:gd name="T20" fmla="*/ 75 w 154"/>
                  <a:gd name="T21" fmla="*/ 2 h 79"/>
                  <a:gd name="T22" fmla="*/ 76 w 154"/>
                  <a:gd name="T23" fmla="*/ 2 h 79"/>
                  <a:gd name="T24" fmla="*/ 76 w 154"/>
                  <a:gd name="T25" fmla="*/ 2 h 79"/>
                  <a:gd name="T26" fmla="*/ 76 w 154"/>
                  <a:gd name="T27" fmla="*/ 0 h 79"/>
                  <a:gd name="T28" fmla="*/ 154 w 154"/>
                  <a:gd name="T29" fmla="*/ 79 h 79"/>
                  <a:gd name="T30" fmla="*/ 76 w 154"/>
                  <a:gd name="T3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79">
                    <a:moveTo>
                      <a:pt x="76" y="0"/>
                    </a:moveTo>
                    <a:lnTo>
                      <a:pt x="76" y="0"/>
                    </a:lnTo>
                    <a:lnTo>
                      <a:pt x="0" y="36"/>
                    </a:lnTo>
                    <a:lnTo>
                      <a:pt x="88" y="61"/>
                    </a:lnTo>
                    <a:lnTo>
                      <a:pt x="88" y="59"/>
                    </a:lnTo>
                    <a:lnTo>
                      <a:pt x="86" y="59"/>
                    </a:lnTo>
                    <a:lnTo>
                      <a:pt x="9" y="37"/>
                    </a:lnTo>
                    <a:lnTo>
                      <a:pt x="4" y="36"/>
                    </a:lnTo>
                    <a:lnTo>
                      <a:pt x="9" y="32"/>
                    </a:lnTo>
                    <a:lnTo>
                      <a:pt x="70" y="4"/>
                    </a:lnTo>
                    <a:lnTo>
                      <a:pt x="75" y="2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6" y="0"/>
                    </a:lnTo>
                    <a:lnTo>
                      <a:pt x="154" y="79"/>
                    </a:lnTo>
                    <a:lnTo>
                      <a:pt x="7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9" name="Freeform 3807"/>
              <p:cNvSpPr/>
              <p:nvPr/>
            </p:nvSpPr>
            <p:spPr bwMode="auto">
              <a:xfrm>
                <a:off x="6199" y="3067"/>
                <a:ext cx="69" cy="71"/>
              </a:xfrm>
              <a:custGeom>
                <a:avLst/>
                <a:gdLst>
                  <a:gd name="T0" fmla="*/ 0 w 65"/>
                  <a:gd name="T1" fmla="*/ 0 h 67"/>
                  <a:gd name="T2" fmla="*/ 0 w 65"/>
                  <a:gd name="T3" fmla="*/ 0 h 67"/>
                  <a:gd name="T4" fmla="*/ 10 w 65"/>
                  <a:gd name="T5" fmla="*/ 52 h 67"/>
                  <a:gd name="T6" fmla="*/ 65 w 65"/>
                  <a:gd name="T7" fmla="*/ 67 h 67"/>
                  <a:gd name="T8" fmla="*/ 65 w 65"/>
                  <a:gd name="T9" fmla="*/ 66 h 67"/>
                  <a:gd name="T10" fmla="*/ 0 w 65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0" name="Freeform 3808"/>
              <p:cNvSpPr/>
              <p:nvPr/>
            </p:nvSpPr>
            <p:spPr bwMode="auto">
              <a:xfrm>
                <a:off x="6268" y="313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1" name="Freeform 3809"/>
              <p:cNvSpPr/>
              <p:nvPr/>
            </p:nvSpPr>
            <p:spPr bwMode="auto">
              <a:xfrm>
                <a:off x="6198" y="306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2" name="Freeform 3810"/>
              <p:cNvSpPr/>
              <p:nvPr/>
            </p:nvSpPr>
            <p:spPr bwMode="auto">
              <a:xfrm>
                <a:off x="6196" y="3064"/>
                <a:ext cx="73" cy="74"/>
              </a:xfrm>
              <a:custGeom>
                <a:avLst/>
                <a:gdLst>
                  <a:gd name="T0" fmla="*/ 0 w 73"/>
                  <a:gd name="T1" fmla="*/ 0 h 74"/>
                  <a:gd name="T2" fmla="*/ 12 w 73"/>
                  <a:gd name="T3" fmla="*/ 57 h 74"/>
                  <a:gd name="T4" fmla="*/ 13 w 73"/>
                  <a:gd name="T5" fmla="*/ 58 h 74"/>
                  <a:gd name="T6" fmla="*/ 3 w 73"/>
                  <a:gd name="T7" fmla="*/ 3 h 74"/>
                  <a:gd name="T8" fmla="*/ 2 w 73"/>
                  <a:gd name="T9" fmla="*/ 2 h 74"/>
                  <a:gd name="T10" fmla="*/ 3 w 73"/>
                  <a:gd name="T11" fmla="*/ 3 h 74"/>
                  <a:gd name="T12" fmla="*/ 72 w 73"/>
                  <a:gd name="T13" fmla="*/ 73 h 74"/>
                  <a:gd name="T14" fmla="*/ 73 w 73"/>
                  <a:gd name="T15" fmla="*/ 74 h 74"/>
                  <a:gd name="T16" fmla="*/ 73 w 73"/>
                  <a:gd name="T17" fmla="*/ 74 h 74"/>
                  <a:gd name="T18" fmla="*/ 0 w 73"/>
                  <a:gd name="T1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4">
                    <a:moveTo>
                      <a:pt x="0" y="0"/>
                    </a:moveTo>
                    <a:lnTo>
                      <a:pt x="12" y="57"/>
                    </a:lnTo>
                    <a:lnTo>
                      <a:pt x="13" y="58"/>
                    </a:lnTo>
                    <a:lnTo>
                      <a:pt x="3" y="3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72" y="73"/>
                    </a:lnTo>
                    <a:lnTo>
                      <a:pt x="73" y="74"/>
                    </a:lnTo>
                    <a:lnTo>
                      <a:pt x="73" y="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3" name="Freeform 3811"/>
              <p:cNvSpPr/>
              <p:nvPr/>
            </p:nvSpPr>
            <p:spPr bwMode="auto">
              <a:xfrm>
                <a:off x="6196" y="3064"/>
                <a:ext cx="73" cy="74"/>
              </a:xfrm>
              <a:custGeom>
                <a:avLst/>
                <a:gdLst>
                  <a:gd name="T0" fmla="*/ 0 w 73"/>
                  <a:gd name="T1" fmla="*/ 0 h 74"/>
                  <a:gd name="T2" fmla="*/ 12 w 73"/>
                  <a:gd name="T3" fmla="*/ 57 h 74"/>
                  <a:gd name="T4" fmla="*/ 13 w 73"/>
                  <a:gd name="T5" fmla="*/ 58 h 74"/>
                  <a:gd name="T6" fmla="*/ 3 w 73"/>
                  <a:gd name="T7" fmla="*/ 3 h 74"/>
                  <a:gd name="T8" fmla="*/ 2 w 73"/>
                  <a:gd name="T9" fmla="*/ 2 h 74"/>
                  <a:gd name="T10" fmla="*/ 3 w 73"/>
                  <a:gd name="T11" fmla="*/ 3 h 74"/>
                  <a:gd name="T12" fmla="*/ 72 w 73"/>
                  <a:gd name="T13" fmla="*/ 73 h 74"/>
                  <a:gd name="T14" fmla="*/ 73 w 73"/>
                  <a:gd name="T15" fmla="*/ 74 h 74"/>
                  <a:gd name="T16" fmla="*/ 73 w 73"/>
                  <a:gd name="T17" fmla="*/ 74 h 74"/>
                  <a:gd name="T18" fmla="*/ 0 w 73"/>
                  <a:gd name="T1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4">
                    <a:moveTo>
                      <a:pt x="0" y="0"/>
                    </a:moveTo>
                    <a:lnTo>
                      <a:pt x="12" y="57"/>
                    </a:lnTo>
                    <a:lnTo>
                      <a:pt x="13" y="58"/>
                    </a:lnTo>
                    <a:lnTo>
                      <a:pt x="3" y="3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72" y="73"/>
                    </a:lnTo>
                    <a:lnTo>
                      <a:pt x="73" y="74"/>
                    </a:lnTo>
                    <a:lnTo>
                      <a:pt x="73" y="7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4" name="Freeform 3812"/>
              <p:cNvSpPr/>
              <p:nvPr/>
            </p:nvSpPr>
            <p:spPr bwMode="auto">
              <a:xfrm>
                <a:off x="6196" y="3062"/>
                <a:ext cx="78" cy="79"/>
              </a:xfrm>
              <a:custGeom>
                <a:avLst/>
                <a:gdLst>
                  <a:gd name="T0" fmla="*/ 0 w 78"/>
                  <a:gd name="T1" fmla="*/ 0 h 79"/>
                  <a:gd name="T2" fmla="*/ 0 w 78"/>
                  <a:gd name="T3" fmla="*/ 2 h 79"/>
                  <a:gd name="T4" fmla="*/ 73 w 78"/>
                  <a:gd name="T5" fmla="*/ 76 h 79"/>
                  <a:gd name="T6" fmla="*/ 73 w 78"/>
                  <a:gd name="T7" fmla="*/ 76 h 79"/>
                  <a:gd name="T8" fmla="*/ 72 w 78"/>
                  <a:gd name="T9" fmla="*/ 76 h 79"/>
                  <a:gd name="T10" fmla="*/ 13 w 78"/>
                  <a:gd name="T11" fmla="*/ 60 h 79"/>
                  <a:gd name="T12" fmla="*/ 12 w 78"/>
                  <a:gd name="T13" fmla="*/ 59 h 79"/>
                  <a:gd name="T14" fmla="*/ 12 w 78"/>
                  <a:gd name="T15" fmla="*/ 61 h 79"/>
                  <a:gd name="T16" fmla="*/ 78 w 78"/>
                  <a:gd name="T17" fmla="*/ 79 h 79"/>
                  <a:gd name="T18" fmla="*/ 0 w 78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79">
                    <a:moveTo>
                      <a:pt x="0" y="0"/>
                    </a:moveTo>
                    <a:lnTo>
                      <a:pt x="0" y="2"/>
                    </a:lnTo>
                    <a:lnTo>
                      <a:pt x="73" y="76"/>
                    </a:lnTo>
                    <a:lnTo>
                      <a:pt x="73" y="76"/>
                    </a:lnTo>
                    <a:lnTo>
                      <a:pt x="72" y="76"/>
                    </a:lnTo>
                    <a:lnTo>
                      <a:pt x="13" y="60"/>
                    </a:lnTo>
                    <a:lnTo>
                      <a:pt x="12" y="59"/>
                    </a:lnTo>
                    <a:lnTo>
                      <a:pt x="12" y="61"/>
                    </a:lnTo>
                    <a:lnTo>
                      <a:pt x="78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5" name="Freeform 3813"/>
              <p:cNvSpPr/>
              <p:nvPr/>
            </p:nvSpPr>
            <p:spPr bwMode="auto">
              <a:xfrm>
                <a:off x="6196" y="3062"/>
                <a:ext cx="78" cy="79"/>
              </a:xfrm>
              <a:custGeom>
                <a:avLst/>
                <a:gdLst>
                  <a:gd name="T0" fmla="*/ 0 w 78"/>
                  <a:gd name="T1" fmla="*/ 0 h 79"/>
                  <a:gd name="T2" fmla="*/ 0 w 78"/>
                  <a:gd name="T3" fmla="*/ 2 h 79"/>
                  <a:gd name="T4" fmla="*/ 73 w 78"/>
                  <a:gd name="T5" fmla="*/ 76 h 79"/>
                  <a:gd name="T6" fmla="*/ 73 w 78"/>
                  <a:gd name="T7" fmla="*/ 76 h 79"/>
                  <a:gd name="T8" fmla="*/ 72 w 78"/>
                  <a:gd name="T9" fmla="*/ 76 h 79"/>
                  <a:gd name="T10" fmla="*/ 13 w 78"/>
                  <a:gd name="T11" fmla="*/ 60 h 79"/>
                  <a:gd name="T12" fmla="*/ 12 w 78"/>
                  <a:gd name="T13" fmla="*/ 59 h 79"/>
                  <a:gd name="T14" fmla="*/ 12 w 78"/>
                  <a:gd name="T15" fmla="*/ 61 h 79"/>
                  <a:gd name="T16" fmla="*/ 78 w 78"/>
                  <a:gd name="T17" fmla="*/ 79 h 79"/>
                  <a:gd name="T18" fmla="*/ 0 w 78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79">
                    <a:moveTo>
                      <a:pt x="0" y="0"/>
                    </a:moveTo>
                    <a:lnTo>
                      <a:pt x="0" y="2"/>
                    </a:lnTo>
                    <a:lnTo>
                      <a:pt x="73" y="76"/>
                    </a:lnTo>
                    <a:lnTo>
                      <a:pt x="73" y="76"/>
                    </a:lnTo>
                    <a:lnTo>
                      <a:pt x="72" y="76"/>
                    </a:lnTo>
                    <a:lnTo>
                      <a:pt x="13" y="60"/>
                    </a:lnTo>
                    <a:lnTo>
                      <a:pt x="12" y="59"/>
                    </a:lnTo>
                    <a:lnTo>
                      <a:pt x="12" y="61"/>
                    </a:lnTo>
                    <a:lnTo>
                      <a:pt x="78" y="7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6" name="Freeform 3814"/>
              <p:cNvSpPr/>
              <p:nvPr/>
            </p:nvSpPr>
            <p:spPr bwMode="auto">
              <a:xfrm>
                <a:off x="6241" y="3535"/>
                <a:ext cx="59" cy="82"/>
              </a:xfrm>
              <a:custGeom>
                <a:avLst/>
                <a:gdLst>
                  <a:gd name="T0" fmla="*/ 10 w 56"/>
                  <a:gd name="T1" fmla="*/ 0 h 78"/>
                  <a:gd name="T2" fmla="*/ 7 w 56"/>
                  <a:gd name="T3" fmla="*/ 1 h 78"/>
                  <a:gd name="T4" fmla="*/ 3 w 56"/>
                  <a:gd name="T5" fmla="*/ 43 h 78"/>
                  <a:gd name="T6" fmla="*/ 8 w 56"/>
                  <a:gd name="T7" fmla="*/ 49 h 78"/>
                  <a:gd name="T8" fmla="*/ 2 w 56"/>
                  <a:gd name="T9" fmla="*/ 55 h 78"/>
                  <a:gd name="T10" fmla="*/ 0 w 56"/>
                  <a:gd name="T11" fmla="*/ 78 h 78"/>
                  <a:gd name="T12" fmla="*/ 55 w 56"/>
                  <a:gd name="T13" fmla="*/ 52 h 78"/>
                  <a:gd name="T14" fmla="*/ 55 w 56"/>
                  <a:gd name="T15" fmla="*/ 50 h 78"/>
                  <a:gd name="T16" fmla="*/ 56 w 56"/>
                  <a:gd name="T17" fmla="*/ 46 h 78"/>
                  <a:gd name="T18" fmla="*/ 10 w 56"/>
                  <a:gd name="T1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78">
                    <a:moveTo>
                      <a:pt x="10" y="0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6" y="43"/>
                      <a:pt x="8" y="46"/>
                      <a:pt x="8" y="49"/>
                    </a:cubicBezTo>
                    <a:cubicBezTo>
                      <a:pt x="8" y="52"/>
                      <a:pt x="5" y="55"/>
                      <a:pt x="2" y="55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55" y="51"/>
                      <a:pt x="55" y="51"/>
                      <a:pt x="55" y="50"/>
                    </a:cubicBezTo>
                    <a:cubicBezTo>
                      <a:pt x="55" y="49"/>
                      <a:pt x="56" y="47"/>
                      <a:pt x="56" y="46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7" name="Freeform 3815"/>
              <p:cNvSpPr/>
              <p:nvPr/>
            </p:nvSpPr>
            <p:spPr bwMode="auto">
              <a:xfrm>
                <a:off x="6243" y="3580"/>
                <a:ext cx="7" cy="13"/>
              </a:xfrm>
              <a:custGeom>
                <a:avLst/>
                <a:gdLst>
                  <a:gd name="T0" fmla="*/ 1 w 6"/>
                  <a:gd name="T1" fmla="*/ 0 h 12"/>
                  <a:gd name="T2" fmla="*/ 0 w 6"/>
                  <a:gd name="T3" fmla="*/ 12 h 12"/>
                  <a:gd name="T4" fmla="*/ 6 w 6"/>
                  <a:gd name="T5" fmla="*/ 6 h 12"/>
                  <a:gd name="T6" fmla="*/ 1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1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3" y="12"/>
                      <a:pt x="6" y="9"/>
                      <a:pt x="6" y="6"/>
                    </a:cubicBezTo>
                    <a:cubicBezTo>
                      <a:pt x="6" y="3"/>
                      <a:pt x="4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8" name="Freeform 3816"/>
              <p:cNvSpPr/>
              <p:nvPr/>
            </p:nvSpPr>
            <p:spPr bwMode="auto">
              <a:xfrm>
                <a:off x="6248" y="3530"/>
                <a:ext cx="4" cy="6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3 w 3"/>
                  <a:gd name="T5" fmla="*/ 4 h 5"/>
                  <a:gd name="T6" fmla="*/ 0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9" name="Freeform 3817"/>
              <p:cNvSpPr/>
              <p:nvPr/>
            </p:nvSpPr>
            <p:spPr bwMode="auto">
              <a:xfrm>
                <a:off x="6299" y="3583"/>
                <a:ext cx="6" cy="7"/>
              </a:xfrm>
              <a:custGeom>
                <a:avLst/>
                <a:gdLst>
                  <a:gd name="T0" fmla="*/ 1 w 5"/>
                  <a:gd name="T1" fmla="*/ 0 h 6"/>
                  <a:gd name="T2" fmla="*/ 0 w 5"/>
                  <a:gd name="T3" fmla="*/ 4 h 6"/>
                  <a:gd name="T4" fmla="*/ 0 w 5"/>
                  <a:gd name="T5" fmla="*/ 6 h 6"/>
                  <a:gd name="T6" fmla="*/ 5 w 5"/>
                  <a:gd name="T7" fmla="*/ 4 h 6"/>
                  <a:gd name="T8" fmla="*/ 1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0" name="Freeform 3818"/>
              <p:cNvSpPr/>
              <p:nvPr/>
            </p:nvSpPr>
            <p:spPr bwMode="auto">
              <a:xfrm>
                <a:off x="6240" y="3528"/>
                <a:ext cx="66" cy="89"/>
              </a:xfrm>
              <a:custGeom>
                <a:avLst/>
                <a:gdLst>
                  <a:gd name="T0" fmla="*/ 8 w 62"/>
                  <a:gd name="T1" fmla="*/ 0 h 84"/>
                  <a:gd name="T2" fmla="*/ 8 w 62"/>
                  <a:gd name="T3" fmla="*/ 0 h 84"/>
                  <a:gd name="T4" fmla="*/ 7 w 62"/>
                  <a:gd name="T5" fmla="*/ 1 h 84"/>
                  <a:gd name="T6" fmla="*/ 7 w 62"/>
                  <a:gd name="T7" fmla="*/ 1 h 84"/>
                  <a:gd name="T8" fmla="*/ 0 w 62"/>
                  <a:gd name="T9" fmla="*/ 84 h 84"/>
                  <a:gd name="T10" fmla="*/ 1 w 62"/>
                  <a:gd name="T11" fmla="*/ 84 h 84"/>
                  <a:gd name="T12" fmla="*/ 3 w 62"/>
                  <a:gd name="T13" fmla="*/ 61 h 84"/>
                  <a:gd name="T14" fmla="*/ 4 w 62"/>
                  <a:gd name="T15" fmla="*/ 49 h 84"/>
                  <a:gd name="T16" fmla="*/ 8 w 62"/>
                  <a:gd name="T17" fmla="*/ 7 h 84"/>
                  <a:gd name="T18" fmla="*/ 8 w 62"/>
                  <a:gd name="T19" fmla="*/ 2 h 84"/>
                  <a:gd name="T20" fmla="*/ 11 w 62"/>
                  <a:gd name="T21" fmla="*/ 6 h 84"/>
                  <a:gd name="T22" fmla="*/ 57 w 62"/>
                  <a:gd name="T23" fmla="*/ 52 h 84"/>
                  <a:gd name="T24" fmla="*/ 61 w 62"/>
                  <a:gd name="T25" fmla="*/ 56 h 84"/>
                  <a:gd name="T26" fmla="*/ 62 w 62"/>
                  <a:gd name="T27" fmla="*/ 55 h 84"/>
                  <a:gd name="T28" fmla="*/ 8 w 62"/>
                  <a:gd name="T2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84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1" name="Freeform 3819"/>
              <p:cNvSpPr/>
              <p:nvPr/>
            </p:nvSpPr>
            <p:spPr bwMode="auto">
              <a:xfrm>
                <a:off x="6247" y="352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2" name="Freeform 3820"/>
              <p:cNvSpPr/>
              <p:nvPr/>
            </p:nvSpPr>
            <p:spPr bwMode="auto">
              <a:xfrm>
                <a:off x="6240" y="3586"/>
                <a:ext cx="67" cy="33"/>
              </a:xfrm>
              <a:custGeom>
                <a:avLst/>
                <a:gdLst>
                  <a:gd name="T0" fmla="*/ 66 w 67"/>
                  <a:gd name="T1" fmla="*/ 0 h 33"/>
                  <a:gd name="T2" fmla="*/ 65 w 67"/>
                  <a:gd name="T3" fmla="*/ 1 h 33"/>
                  <a:gd name="T4" fmla="*/ 59 w 67"/>
                  <a:gd name="T5" fmla="*/ 4 h 33"/>
                  <a:gd name="T6" fmla="*/ 1 w 67"/>
                  <a:gd name="T7" fmla="*/ 31 h 33"/>
                  <a:gd name="T8" fmla="*/ 0 w 67"/>
                  <a:gd name="T9" fmla="*/ 31 h 33"/>
                  <a:gd name="T10" fmla="*/ 0 w 67"/>
                  <a:gd name="T11" fmla="*/ 33 h 33"/>
                  <a:gd name="T12" fmla="*/ 67 w 67"/>
                  <a:gd name="T13" fmla="*/ 1 h 33"/>
                  <a:gd name="T14" fmla="*/ 66 w 67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33">
                    <a:moveTo>
                      <a:pt x="66" y="0"/>
                    </a:moveTo>
                    <a:lnTo>
                      <a:pt x="65" y="1"/>
                    </a:lnTo>
                    <a:lnTo>
                      <a:pt x="59" y="4"/>
                    </a:lnTo>
                    <a:lnTo>
                      <a:pt x="1" y="31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67" y="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3" name="Freeform 3821"/>
              <p:cNvSpPr/>
              <p:nvPr/>
            </p:nvSpPr>
            <p:spPr bwMode="auto">
              <a:xfrm>
                <a:off x="6240" y="3586"/>
                <a:ext cx="67" cy="33"/>
              </a:xfrm>
              <a:custGeom>
                <a:avLst/>
                <a:gdLst>
                  <a:gd name="T0" fmla="*/ 66 w 67"/>
                  <a:gd name="T1" fmla="*/ 0 h 33"/>
                  <a:gd name="T2" fmla="*/ 65 w 67"/>
                  <a:gd name="T3" fmla="*/ 1 h 33"/>
                  <a:gd name="T4" fmla="*/ 59 w 67"/>
                  <a:gd name="T5" fmla="*/ 4 h 33"/>
                  <a:gd name="T6" fmla="*/ 1 w 67"/>
                  <a:gd name="T7" fmla="*/ 31 h 33"/>
                  <a:gd name="T8" fmla="*/ 0 w 67"/>
                  <a:gd name="T9" fmla="*/ 31 h 33"/>
                  <a:gd name="T10" fmla="*/ 0 w 67"/>
                  <a:gd name="T11" fmla="*/ 33 h 33"/>
                  <a:gd name="T12" fmla="*/ 67 w 67"/>
                  <a:gd name="T13" fmla="*/ 1 h 33"/>
                  <a:gd name="T14" fmla="*/ 66 w 67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33">
                    <a:moveTo>
                      <a:pt x="66" y="0"/>
                    </a:moveTo>
                    <a:lnTo>
                      <a:pt x="65" y="1"/>
                    </a:lnTo>
                    <a:lnTo>
                      <a:pt x="59" y="4"/>
                    </a:lnTo>
                    <a:lnTo>
                      <a:pt x="1" y="31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67" y="1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4" name="Freeform 3822"/>
              <p:cNvSpPr/>
              <p:nvPr/>
            </p:nvSpPr>
            <p:spPr bwMode="auto">
              <a:xfrm>
                <a:off x="6235" y="3364"/>
                <a:ext cx="33" cy="79"/>
              </a:xfrm>
              <a:custGeom>
                <a:avLst/>
                <a:gdLst>
                  <a:gd name="T0" fmla="*/ 31 w 31"/>
                  <a:gd name="T1" fmla="*/ 0 h 75"/>
                  <a:gd name="T2" fmla="*/ 0 w 31"/>
                  <a:gd name="T3" fmla="*/ 47 h 75"/>
                  <a:gd name="T4" fmla="*/ 1 w 31"/>
                  <a:gd name="T5" fmla="*/ 51 h 75"/>
                  <a:gd name="T6" fmla="*/ 0 w 31"/>
                  <a:gd name="T7" fmla="*/ 54 h 75"/>
                  <a:gd name="T8" fmla="*/ 21 w 31"/>
                  <a:gd name="T9" fmla="*/ 75 h 75"/>
                  <a:gd name="T10" fmla="*/ 31 w 3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5">
                    <a:moveTo>
                      <a:pt x="31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1" y="49"/>
                      <a:pt x="1" y="51"/>
                    </a:cubicBezTo>
                    <a:cubicBezTo>
                      <a:pt x="1" y="52"/>
                      <a:pt x="1" y="53"/>
                      <a:pt x="0" y="54"/>
                    </a:cubicBezTo>
                    <a:cubicBezTo>
                      <a:pt x="21" y="75"/>
                      <a:pt x="21" y="75"/>
                      <a:pt x="21" y="75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8" name="Group 4024"/>
            <p:cNvGrpSpPr/>
            <p:nvPr/>
          </p:nvGrpSpPr>
          <p:grpSpPr bwMode="auto">
            <a:xfrm>
              <a:off x="5786" y="3080"/>
              <a:ext cx="521" cy="615"/>
              <a:chOff x="5786" y="3080"/>
              <a:chExt cx="521" cy="615"/>
            </a:xfrm>
          </p:grpSpPr>
          <p:sp>
            <p:nvSpPr>
              <p:cNvPr id="895" name="Freeform 3824"/>
              <p:cNvSpPr/>
              <p:nvPr/>
            </p:nvSpPr>
            <p:spPr bwMode="auto">
              <a:xfrm>
                <a:off x="6232" y="3413"/>
                <a:ext cx="4" cy="8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4 h 7"/>
                  <a:gd name="T4" fmla="*/ 3 w 4"/>
                  <a:gd name="T5" fmla="*/ 7 h 7"/>
                  <a:gd name="T6" fmla="*/ 4 w 4"/>
                  <a:gd name="T7" fmla="*/ 4 h 7"/>
                  <a:gd name="T8" fmla="*/ 3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4" y="2"/>
                      <a:pt x="4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6" name="Freeform 3825"/>
              <p:cNvSpPr/>
              <p:nvPr/>
            </p:nvSpPr>
            <p:spPr bwMode="auto">
              <a:xfrm>
                <a:off x="6229" y="3360"/>
                <a:ext cx="39" cy="85"/>
              </a:xfrm>
              <a:custGeom>
                <a:avLst/>
                <a:gdLst>
                  <a:gd name="T0" fmla="*/ 39 w 39"/>
                  <a:gd name="T1" fmla="*/ 0 h 85"/>
                  <a:gd name="T2" fmla="*/ 0 w 39"/>
                  <a:gd name="T3" fmla="*/ 57 h 85"/>
                  <a:gd name="T4" fmla="*/ 28 w 39"/>
                  <a:gd name="T5" fmla="*/ 85 h 85"/>
                  <a:gd name="T6" fmla="*/ 28 w 39"/>
                  <a:gd name="T7" fmla="*/ 83 h 85"/>
                  <a:gd name="T8" fmla="*/ 6 w 39"/>
                  <a:gd name="T9" fmla="*/ 61 h 85"/>
                  <a:gd name="T10" fmla="*/ 3 w 39"/>
                  <a:gd name="T11" fmla="*/ 57 h 85"/>
                  <a:gd name="T12" fmla="*/ 6 w 39"/>
                  <a:gd name="T13" fmla="*/ 53 h 85"/>
                  <a:gd name="T14" fmla="*/ 39 w 39"/>
                  <a:gd name="T15" fmla="*/ 4 h 85"/>
                  <a:gd name="T16" fmla="*/ 39 w 39"/>
                  <a:gd name="T1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85">
                    <a:moveTo>
                      <a:pt x="39" y="0"/>
                    </a:moveTo>
                    <a:lnTo>
                      <a:pt x="0" y="57"/>
                    </a:lnTo>
                    <a:lnTo>
                      <a:pt x="28" y="85"/>
                    </a:lnTo>
                    <a:lnTo>
                      <a:pt x="28" y="83"/>
                    </a:lnTo>
                    <a:lnTo>
                      <a:pt x="6" y="61"/>
                    </a:lnTo>
                    <a:lnTo>
                      <a:pt x="3" y="57"/>
                    </a:lnTo>
                    <a:lnTo>
                      <a:pt x="6" y="53"/>
                    </a:lnTo>
                    <a:lnTo>
                      <a:pt x="39" y="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7" name="Freeform 3826"/>
              <p:cNvSpPr/>
              <p:nvPr/>
            </p:nvSpPr>
            <p:spPr bwMode="auto">
              <a:xfrm>
                <a:off x="6229" y="3360"/>
                <a:ext cx="39" cy="85"/>
              </a:xfrm>
              <a:custGeom>
                <a:avLst/>
                <a:gdLst>
                  <a:gd name="T0" fmla="*/ 39 w 39"/>
                  <a:gd name="T1" fmla="*/ 0 h 85"/>
                  <a:gd name="T2" fmla="*/ 0 w 39"/>
                  <a:gd name="T3" fmla="*/ 57 h 85"/>
                  <a:gd name="T4" fmla="*/ 28 w 39"/>
                  <a:gd name="T5" fmla="*/ 85 h 85"/>
                  <a:gd name="T6" fmla="*/ 28 w 39"/>
                  <a:gd name="T7" fmla="*/ 83 h 85"/>
                  <a:gd name="T8" fmla="*/ 6 w 39"/>
                  <a:gd name="T9" fmla="*/ 61 h 85"/>
                  <a:gd name="T10" fmla="*/ 3 w 39"/>
                  <a:gd name="T11" fmla="*/ 57 h 85"/>
                  <a:gd name="T12" fmla="*/ 6 w 39"/>
                  <a:gd name="T13" fmla="*/ 53 h 85"/>
                  <a:gd name="T14" fmla="*/ 39 w 39"/>
                  <a:gd name="T15" fmla="*/ 4 h 85"/>
                  <a:gd name="T16" fmla="*/ 39 w 39"/>
                  <a:gd name="T1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85">
                    <a:moveTo>
                      <a:pt x="39" y="0"/>
                    </a:moveTo>
                    <a:lnTo>
                      <a:pt x="0" y="57"/>
                    </a:lnTo>
                    <a:lnTo>
                      <a:pt x="28" y="85"/>
                    </a:lnTo>
                    <a:lnTo>
                      <a:pt x="28" y="83"/>
                    </a:lnTo>
                    <a:lnTo>
                      <a:pt x="6" y="61"/>
                    </a:lnTo>
                    <a:lnTo>
                      <a:pt x="3" y="57"/>
                    </a:lnTo>
                    <a:lnTo>
                      <a:pt x="6" y="53"/>
                    </a:lnTo>
                    <a:lnTo>
                      <a:pt x="39" y="4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8" name="Freeform 3827"/>
              <p:cNvSpPr/>
              <p:nvPr/>
            </p:nvSpPr>
            <p:spPr bwMode="auto">
              <a:xfrm>
                <a:off x="6257" y="3359"/>
                <a:ext cx="13" cy="87"/>
              </a:xfrm>
              <a:custGeom>
                <a:avLst/>
                <a:gdLst>
                  <a:gd name="T0" fmla="*/ 13 w 13"/>
                  <a:gd name="T1" fmla="*/ 0 h 87"/>
                  <a:gd name="T2" fmla="*/ 11 w 13"/>
                  <a:gd name="T3" fmla="*/ 0 h 87"/>
                  <a:gd name="T4" fmla="*/ 11 w 13"/>
                  <a:gd name="T5" fmla="*/ 1 h 87"/>
                  <a:gd name="T6" fmla="*/ 11 w 13"/>
                  <a:gd name="T7" fmla="*/ 5 h 87"/>
                  <a:gd name="T8" fmla="*/ 0 w 13"/>
                  <a:gd name="T9" fmla="*/ 84 h 87"/>
                  <a:gd name="T10" fmla="*/ 0 w 13"/>
                  <a:gd name="T11" fmla="*/ 86 h 87"/>
                  <a:gd name="T12" fmla="*/ 1 w 13"/>
                  <a:gd name="T13" fmla="*/ 87 h 87"/>
                  <a:gd name="T14" fmla="*/ 13 w 13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87">
                    <a:moveTo>
                      <a:pt x="13" y="0"/>
                    </a:moveTo>
                    <a:lnTo>
                      <a:pt x="11" y="0"/>
                    </a:lnTo>
                    <a:lnTo>
                      <a:pt x="11" y="1"/>
                    </a:lnTo>
                    <a:lnTo>
                      <a:pt x="11" y="5"/>
                    </a:lnTo>
                    <a:lnTo>
                      <a:pt x="0" y="84"/>
                    </a:lnTo>
                    <a:lnTo>
                      <a:pt x="0" y="86"/>
                    </a:lnTo>
                    <a:lnTo>
                      <a:pt x="1" y="8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9" name="Freeform 3828"/>
              <p:cNvSpPr/>
              <p:nvPr/>
            </p:nvSpPr>
            <p:spPr bwMode="auto">
              <a:xfrm>
                <a:off x="6257" y="3359"/>
                <a:ext cx="13" cy="87"/>
              </a:xfrm>
              <a:custGeom>
                <a:avLst/>
                <a:gdLst>
                  <a:gd name="T0" fmla="*/ 13 w 13"/>
                  <a:gd name="T1" fmla="*/ 0 h 87"/>
                  <a:gd name="T2" fmla="*/ 11 w 13"/>
                  <a:gd name="T3" fmla="*/ 0 h 87"/>
                  <a:gd name="T4" fmla="*/ 11 w 13"/>
                  <a:gd name="T5" fmla="*/ 1 h 87"/>
                  <a:gd name="T6" fmla="*/ 11 w 13"/>
                  <a:gd name="T7" fmla="*/ 5 h 87"/>
                  <a:gd name="T8" fmla="*/ 0 w 13"/>
                  <a:gd name="T9" fmla="*/ 84 h 87"/>
                  <a:gd name="T10" fmla="*/ 0 w 13"/>
                  <a:gd name="T11" fmla="*/ 86 h 87"/>
                  <a:gd name="T12" fmla="*/ 1 w 13"/>
                  <a:gd name="T13" fmla="*/ 87 h 87"/>
                  <a:gd name="T14" fmla="*/ 13 w 13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87">
                    <a:moveTo>
                      <a:pt x="13" y="0"/>
                    </a:moveTo>
                    <a:lnTo>
                      <a:pt x="11" y="0"/>
                    </a:lnTo>
                    <a:lnTo>
                      <a:pt x="11" y="1"/>
                    </a:lnTo>
                    <a:lnTo>
                      <a:pt x="11" y="5"/>
                    </a:lnTo>
                    <a:lnTo>
                      <a:pt x="0" y="84"/>
                    </a:lnTo>
                    <a:lnTo>
                      <a:pt x="0" y="86"/>
                    </a:lnTo>
                    <a:lnTo>
                      <a:pt x="1" y="87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0" name="Freeform 3829"/>
              <p:cNvSpPr/>
              <p:nvPr/>
            </p:nvSpPr>
            <p:spPr bwMode="auto">
              <a:xfrm>
                <a:off x="6268" y="335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1" name="Freeform 3830"/>
              <p:cNvSpPr/>
              <p:nvPr/>
            </p:nvSpPr>
            <p:spPr bwMode="auto">
              <a:xfrm>
                <a:off x="6268" y="335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Freeform 3831"/>
              <p:cNvSpPr/>
              <p:nvPr/>
            </p:nvSpPr>
            <p:spPr bwMode="auto">
              <a:xfrm>
                <a:off x="6250" y="3450"/>
                <a:ext cx="35" cy="71"/>
              </a:xfrm>
              <a:custGeom>
                <a:avLst/>
                <a:gdLst>
                  <a:gd name="T0" fmla="*/ 9 w 34"/>
                  <a:gd name="T1" fmla="*/ 0 h 67"/>
                  <a:gd name="T2" fmla="*/ 0 w 34"/>
                  <a:gd name="T3" fmla="*/ 65 h 67"/>
                  <a:gd name="T4" fmla="*/ 3 w 34"/>
                  <a:gd name="T5" fmla="*/ 67 h 67"/>
                  <a:gd name="T6" fmla="*/ 34 w 34"/>
                  <a:gd name="T7" fmla="*/ 37 h 67"/>
                  <a:gd name="T8" fmla="*/ 33 w 34"/>
                  <a:gd name="T9" fmla="*/ 32 h 67"/>
                  <a:gd name="T10" fmla="*/ 34 w 34"/>
                  <a:gd name="T11" fmla="*/ 26 h 67"/>
                  <a:gd name="T12" fmla="*/ 9 w 34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7">
                    <a:moveTo>
                      <a:pt x="9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1" y="66"/>
                      <a:pt x="2" y="66"/>
                      <a:pt x="3" y="6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5"/>
                      <a:pt x="33" y="34"/>
                      <a:pt x="33" y="32"/>
                    </a:cubicBezTo>
                    <a:cubicBezTo>
                      <a:pt x="33" y="30"/>
                      <a:pt x="33" y="28"/>
                      <a:pt x="34" y="26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Freeform 3832"/>
              <p:cNvSpPr/>
              <p:nvPr/>
            </p:nvSpPr>
            <p:spPr bwMode="auto">
              <a:xfrm>
                <a:off x="6250" y="351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4 h 4"/>
                  <a:gd name="T4" fmla="*/ 3 w 3"/>
                  <a:gd name="T5" fmla="*/ 2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Freeform 3833"/>
              <p:cNvSpPr/>
              <p:nvPr/>
            </p:nvSpPr>
            <p:spPr bwMode="auto">
              <a:xfrm>
                <a:off x="6284" y="3478"/>
                <a:ext cx="8" cy="11"/>
              </a:xfrm>
              <a:custGeom>
                <a:avLst/>
                <a:gdLst>
                  <a:gd name="T0" fmla="*/ 1 w 7"/>
                  <a:gd name="T1" fmla="*/ 0 h 11"/>
                  <a:gd name="T2" fmla="*/ 0 w 7"/>
                  <a:gd name="T3" fmla="*/ 6 h 11"/>
                  <a:gd name="T4" fmla="*/ 1 w 7"/>
                  <a:gd name="T5" fmla="*/ 11 h 11"/>
                  <a:gd name="T6" fmla="*/ 7 w 7"/>
                  <a:gd name="T7" fmla="*/ 6 h 11"/>
                  <a:gd name="T8" fmla="*/ 1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1" y="0"/>
                    </a:move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Freeform 3834"/>
              <p:cNvSpPr/>
              <p:nvPr/>
            </p:nvSpPr>
            <p:spPr bwMode="auto">
              <a:xfrm>
                <a:off x="6259" y="3448"/>
                <a:ext cx="33" cy="36"/>
              </a:xfrm>
              <a:custGeom>
                <a:avLst/>
                <a:gdLst>
                  <a:gd name="T0" fmla="*/ 0 w 33"/>
                  <a:gd name="T1" fmla="*/ 0 h 36"/>
                  <a:gd name="T2" fmla="*/ 0 w 33"/>
                  <a:gd name="T3" fmla="*/ 2 h 36"/>
                  <a:gd name="T4" fmla="*/ 26 w 33"/>
                  <a:gd name="T5" fmla="*/ 30 h 36"/>
                  <a:gd name="T6" fmla="*/ 33 w 33"/>
                  <a:gd name="T7" fmla="*/ 36 h 36"/>
                  <a:gd name="T8" fmla="*/ 33 w 33"/>
                  <a:gd name="T9" fmla="*/ 35 h 36"/>
                  <a:gd name="T10" fmla="*/ 33 w 33"/>
                  <a:gd name="T11" fmla="*/ 34 h 36"/>
                  <a:gd name="T12" fmla="*/ 0 w 33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6">
                    <a:moveTo>
                      <a:pt x="0" y="0"/>
                    </a:moveTo>
                    <a:lnTo>
                      <a:pt x="0" y="2"/>
                    </a:lnTo>
                    <a:lnTo>
                      <a:pt x="26" y="30"/>
                    </a:lnTo>
                    <a:lnTo>
                      <a:pt x="33" y="36"/>
                    </a:lnTo>
                    <a:lnTo>
                      <a:pt x="33" y="35"/>
                    </a:lnTo>
                    <a:lnTo>
                      <a:pt x="33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Freeform 3835"/>
              <p:cNvSpPr/>
              <p:nvPr/>
            </p:nvSpPr>
            <p:spPr bwMode="auto">
              <a:xfrm>
                <a:off x="6259" y="3448"/>
                <a:ext cx="33" cy="36"/>
              </a:xfrm>
              <a:custGeom>
                <a:avLst/>
                <a:gdLst>
                  <a:gd name="T0" fmla="*/ 0 w 33"/>
                  <a:gd name="T1" fmla="*/ 0 h 36"/>
                  <a:gd name="T2" fmla="*/ 0 w 33"/>
                  <a:gd name="T3" fmla="*/ 2 h 36"/>
                  <a:gd name="T4" fmla="*/ 26 w 33"/>
                  <a:gd name="T5" fmla="*/ 30 h 36"/>
                  <a:gd name="T6" fmla="*/ 33 w 33"/>
                  <a:gd name="T7" fmla="*/ 36 h 36"/>
                  <a:gd name="T8" fmla="*/ 33 w 33"/>
                  <a:gd name="T9" fmla="*/ 35 h 36"/>
                  <a:gd name="T10" fmla="*/ 33 w 33"/>
                  <a:gd name="T11" fmla="*/ 34 h 36"/>
                  <a:gd name="T12" fmla="*/ 0 w 33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6">
                    <a:moveTo>
                      <a:pt x="0" y="0"/>
                    </a:moveTo>
                    <a:lnTo>
                      <a:pt x="0" y="2"/>
                    </a:lnTo>
                    <a:lnTo>
                      <a:pt x="26" y="30"/>
                    </a:lnTo>
                    <a:lnTo>
                      <a:pt x="33" y="36"/>
                    </a:lnTo>
                    <a:lnTo>
                      <a:pt x="33" y="35"/>
                    </a:lnTo>
                    <a:lnTo>
                      <a:pt x="33" y="3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Freeform 3836"/>
              <p:cNvSpPr/>
              <p:nvPr/>
            </p:nvSpPr>
            <p:spPr bwMode="auto">
              <a:xfrm>
                <a:off x="6247" y="3446"/>
                <a:ext cx="47" cy="81"/>
              </a:xfrm>
              <a:custGeom>
                <a:avLst/>
                <a:gdLst>
                  <a:gd name="T0" fmla="*/ 11 w 47"/>
                  <a:gd name="T1" fmla="*/ 0 h 81"/>
                  <a:gd name="T2" fmla="*/ 0 w 47"/>
                  <a:gd name="T3" fmla="*/ 81 h 81"/>
                  <a:gd name="T4" fmla="*/ 47 w 47"/>
                  <a:gd name="T5" fmla="*/ 38 h 81"/>
                  <a:gd name="T6" fmla="*/ 45 w 47"/>
                  <a:gd name="T7" fmla="*/ 36 h 81"/>
                  <a:gd name="T8" fmla="*/ 45 w 47"/>
                  <a:gd name="T9" fmla="*/ 37 h 81"/>
                  <a:gd name="T10" fmla="*/ 45 w 47"/>
                  <a:gd name="T11" fmla="*/ 38 h 81"/>
                  <a:gd name="T12" fmla="*/ 38 w 47"/>
                  <a:gd name="T13" fmla="*/ 43 h 81"/>
                  <a:gd name="T14" fmla="*/ 6 w 47"/>
                  <a:gd name="T15" fmla="*/ 75 h 81"/>
                  <a:gd name="T16" fmla="*/ 3 w 47"/>
                  <a:gd name="T17" fmla="*/ 77 h 81"/>
                  <a:gd name="T18" fmla="*/ 3 w 47"/>
                  <a:gd name="T19" fmla="*/ 73 h 81"/>
                  <a:gd name="T20" fmla="*/ 12 w 47"/>
                  <a:gd name="T21" fmla="*/ 4 h 81"/>
                  <a:gd name="T22" fmla="*/ 12 w 47"/>
                  <a:gd name="T23" fmla="*/ 2 h 81"/>
                  <a:gd name="T24" fmla="*/ 11 w 47"/>
                  <a:gd name="T2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81">
                    <a:moveTo>
                      <a:pt x="11" y="0"/>
                    </a:moveTo>
                    <a:lnTo>
                      <a:pt x="0" y="81"/>
                    </a:lnTo>
                    <a:lnTo>
                      <a:pt x="47" y="38"/>
                    </a:lnTo>
                    <a:lnTo>
                      <a:pt x="45" y="36"/>
                    </a:lnTo>
                    <a:lnTo>
                      <a:pt x="45" y="37"/>
                    </a:lnTo>
                    <a:lnTo>
                      <a:pt x="45" y="38"/>
                    </a:lnTo>
                    <a:lnTo>
                      <a:pt x="38" y="43"/>
                    </a:lnTo>
                    <a:lnTo>
                      <a:pt x="6" y="75"/>
                    </a:lnTo>
                    <a:lnTo>
                      <a:pt x="3" y="77"/>
                    </a:lnTo>
                    <a:lnTo>
                      <a:pt x="3" y="73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Freeform 3837"/>
              <p:cNvSpPr/>
              <p:nvPr/>
            </p:nvSpPr>
            <p:spPr bwMode="auto">
              <a:xfrm>
                <a:off x="6247" y="3446"/>
                <a:ext cx="47" cy="81"/>
              </a:xfrm>
              <a:custGeom>
                <a:avLst/>
                <a:gdLst>
                  <a:gd name="T0" fmla="*/ 11 w 47"/>
                  <a:gd name="T1" fmla="*/ 0 h 81"/>
                  <a:gd name="T2" fmla="*/ 0 w 47"/>
                  <a:gd name="T3" fmla="*/ 81 h 81"/>
                  <a:gd name="T4" fmla="*/ 47 w 47"/>
                  <a:gd name="T5" fmla="*/ 38 h 81"/>
                  <a:gd name="T6" fmla="*/ 45 w 47"/>
                  <a:gd name="T7" fmla="*/ 36 h 81"/>
                  <a:gd name="T8" fmla="*/ 45 w 47"/>
                  <a:gd name="T9" fmla="*/ 37 h 81"/>
                  <a:gd name="T10" fmla="*/ 45 w 47"/>
                  <a:gd name="T11" fmla="*/ 38 h 81"/>
                  <a:gd name="T12" fmla="*/ 38 w 47"/>
                  <a:gd name="T13" fmla="*/ 43 h 81"/>
                  <a:gd name="T14" fmla="*/ 6 w 47"/>
                  <a:gd name="T15" fmla="*/ 75 h 81"/>
                  <a:gd name="T16" fmla="*/ 3 w 47"/>
                  <a:gd name="T17" fmla="*/ 77 h 81"/>
                  <a:gd name="T18" fmla="*/ 3 w 47"/>
                  <a:gd name="T19" fmla="*/ 73 h 81"/>
                  <a:gd name="T20" fmla="*/ 12 w 47"/>
                  <a:gd name="T21" fmla="*/ 4 h 81"/>
                  <a:gd name="T22" fmla="*/ 12 w 47"/>
                  <a:gd name="T23" fmla="*/ 2 h 81"/>
                  <a:gd name="T24" fmla="*/ 11 w 47"/>
                  <a:gd name="T2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81">
                    <a:moveTo>
                      <a:pt x="11" y="0"/>
                    </a:moveTo>
                    <a:lnTo>
                      <a:pt x="0" y="81"/>
                    </a:lnTo>
                    <a:lnTo>
                      <a:pt x="47" y="38"/>
                    </a:lnTo>
                    <a:lnTo>
                      <a:pt x="45" y="36"/>
                    </a:lnTo>
                    <a:lnTo>
                      <a:pt x="45" y="37"/>
                    </a:lnTo>
                    <a:lnTo>
                      <a:pt x="45" y="38"/>
                    </a:lnTo>
                    <a:lnTo>
                      <a:pt x="38" y="43"/>
                    </a:lnTo>
                    <a:lnTo>
                      <a:pt x="6" y="75"/>
                    </a:lnTo>
                    <a:lnTo>
                      <a:pt x="3" y="77"/>
                    </a:lnTo>
                    <a:lnTo>
                      <a:pt x="3" y="73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Freeform 3838"/>
              <p:cNvSpPr/>
              <p:nvPr/>
            </p:nvSpPr>
            <p:spPr bwMode="auto">
              <a:xfrm>
                <a:off x="6259" y="3367"/>
                <a:ext cx="32" cy="108"/>
              </a:xfrm>
              <a:custGeom>
                <a:avLst/>
                <a:gdLst>
                  <a:gd name="T0" fmla="*/ 10 w 30"/>
                  <a:gd name="T1" fmla="*/ 0 h 103"/>
                  <a:gd name="T2" fmla="*/ 0 w 30"/>
                  <a:gd name="T3" fmla="*/ 75 h 103"/>
                  <a:gd name="T4" fmla="*/ 28 w 30"/>
                  <a:gd name="T5" fmla="*/ 103 h 103"/>
                  <a:gd name="T6" fmla="*/ 30 w 30"/>
                  <a:gd name="T7" fmla="*/ 102 h 103"/>
                  <a:gd name="T8" fmla="*/ 10 w 30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03">
                    <a:moveTo>
                      <a:pt x="10" y="0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28" y="103"/>
                      <a:pt x="28" y="103"/>
                      <a:pt x="28" y="103"/>
                    </a:cubicBezTo>
                    <a:cubicBezTo>
                      <a:pt x="28" y="103"/>
                      <a:pt x="29" y="102"/>
                      <a:pt x="30" y="102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5C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Freeform 3839"/>
              <p:cNvSpPr/>
              <p:nvPr/>
            </p:nvSpPr>
            <p:spPr bwMode="auto">
              <a:xfrm>
                <a:off x="6289" y="3474"/>
                <a:ext cx="2" cy="5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2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Freeform 3840"/>
              <p:cNvSpPr/>
              <p:nvPr/>
            </p:nvSpPr>
            <p:spPr bwMode="auto">
              <a:xfrm>
                <a:off x="6259" y="3367"/>
                <a:ext cx="33" cy="115"/>
              </a:xfrm>
              <a:custGeom>
                <a:avLst/>
                <a:gdLst>
                  <a:gd name="T0" fmla="*/ 11 w 33"/>
                  <a:gd name="T1" fmla="*/ 0 h 115"/>
                  <a:gd name="T2" fmla="*/ 11 w 33"/>
                  <a:gd name="T3" fmla="*/ 0 h 115"/>
                  <a:gd name="T4" fmla="*/ 32 w 33"/>
                  <a:gd name="T5" fmla="*/ 107 h 115"/>
                  <a:gd name="T6" fmla="*/ 32 w 33"/>
                  <a:gd name="T7" fmla="*/ 112 h 115"/>
                  <a:gd name="T8" fmla="*/ 30 w 33"/>
                  <a:gd name="T9" fmla="*/ 108 h 115"/>
                  <a:gd name="T10" fmla="*/ 0 w 33"/>
                  <a:gd name="T11" fmla="*/ 79 h 115"/>
                  <a:gd name="T12" fmla="*/ 0 w 33"/>
                  <a:gd name="T13" fmla="*/ 81 h 115"/>
                  <a:gd name="T14" fmla="*/ 33 w 33"/>
                  <a:gd name="T15" fmla="*/ 115 h 115"/>
                  <a:gd name="T16" fmla="*/ 11 w 33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15">
                    <a:moveTo>
                      <a:pt x="11" y="0"/>
                    </a:moveTo>
                    <a:lnTo>
                      <a:pt x="11" y="0"/>
                    </a:lnTo>
                    <a:lnTo>
                      <a:pt x="32" y="107"/>
                    </a:lnTo>
                    <a:lnTo>
                      <a:pt x="32" y="112"/>
                    </a:lnTo>
                    <a:lnTo>
                      <a:pt x="30" y="108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33" y="115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Freeform 3841"/>
              <p:cNvSpPr/>
              <p:nvPr/>
            </p:nvSpPr>
            <p:spPr bwMode="auto">
              <a:xfrm>
                <a:off x="6259" y="3367"/>
                <a:ext cx="33" cy="115"/>
              </a:xfrm>
              <a:custGeom>
                <a:avLst/>
                <a:gdLst>
                  <a:gd name="T0" fmla="*/ 11 w 33"/>
                  <a:gd name="T1" fmla="*/ 0 h 115"/>
                  <a:gd name="T2" fmla="*/ 11 w 33"/>
                  <a:gd name="T3" fmla="*/ 0 h 115"/>
                  <a:gd name="T4" fmla="*/ 32 w 33"/>
                  <a:gd name="T5" fmla="*/ 107 h 115"/>
                  <a:gd name="T6" fmla="*/ 32 w 33"/>
                  <a:gd name="T7" fmla="*/ 112 h 115"/>
                  <a:gd name="T8" fmla="*/ 30 w 33"/>
                  <a:gd name="T9" fmla="*/ 108 h 115"/>
                  <a:gd name="T10" fmla="*/ 0 w 33"/>
                  <a:gd name="T11" fmla="*/ 79 h 115"/>
                  <a:gd name="T12" fmla="*/ 0 w 33"/>
                  <a:gd name="T13" fmla="*/ 81 h 115"/>
                  <a:gd name="T14" fmla="*/ 33 w 33"/>
                  <a:gd name="T15" fmla="*/ 115 h 115"/>
                  <a:gd name="T16" fmla="*/ 11 w 33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15">
                    <a:moveTo>
                      <a:pt x="11" y="0"/>
                    </a:moveTo>
                    <a:lnTo>
                      <a:pt x="11" y="0"/>
                    </a:lnTo>
                    <a:lnTo>
                      <a:pt x="32" y="107"/>
                    </a:lnTo>
                    <a:lnTo>
                      <a:pt x="32" y="112"/>
                    </a:lnTo>
                    <a:lnTo>
                      <a:pt x="30" y="108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33" y="115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Freeform 3842"/>
              <p:cNvSpPr/>
              <p:nvPr/>
            </p:nvSpPr>
            <p:spPr bwMode="auto">
              <a:xfrm>
                <a:off x="6258" y="3358"/>
                <a:ext cx="36" cy="126"/>
              </a:xfrm>
              <a:custGeom>
                <a:avLst/>
                <a:gdLst>
                  <a:gd name="T0" fmla="*/ 12 w 36"/>
                  <a:gd name="T1" fmla="*/ 0 h 126"/>
                  <a:gd name="T2" fmla="*/ 12 w 36"/>
                  <a:gd name="T3" fmla="*/ 1 h 126"/>
                  <a:gd name="T4" fmla="*/ 0 w 36"/>
                  <a:gd name="T5" fmla="*/ 88 h 126"/>
                  <a:gd name="T6" fmla="*/ 1 w 36"/>
                  <a:gd name="T7" fmla="*/ 90 h 126"/>
                  <a:gd name="T8" fmla="*/ 1 w 36"/>
                  <a:gd name="T9" fmla="*/ 88 h 126"/>
                  <a:gd name="T10" fmla="*/ 12 w 36"/>
                  <a:gd name="T11" fmla="*/ 9 h 126"/>
                  <a:gd name="T12" fmla="*/ 34 w 36"/>
                  <a:gd name="T13" fmla="*/ 124 h 126"/>
                  <a:gd name="T14" fmla="*/ 36 w 36"/>
                  <a:gd name="T15" fmla="*/ 126 h 126"/>
                  <a:gd name="T16" fmla="*/ 12 w 36"/>
                  <a:gd name="T1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6">
                    <a:moveTo>
                      <a:pt x="12" y="0"/>
                    </a:moveTo>
                    <a:lnTo>
                      <a:pt x="12" y="1"/>
                    </a:lnTo>
                    <a:lnTo>
                      <a:pt x="0" y="88"/>
                    </a:lnTo>
                    <a:lnTo>
                      <a:pt x="1" y="90"/>
                    </a:lnTo>
                    <a:lnTo>
                      <a:pt x="1" y="88"/>
                    </a:lnTo>
                    <a:lnTo>
                      <a:pt x="12" y="9"/>
                    </a:lnTo>
                    <a:lnTo>
                      <a:pt x="34" y="124"/>
                    </a:lnTo>
                    <a:lnTo>
                      <a:pt x="36" y="12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Freeform 3843"/>
              <p:cNvSpPr/>
              <p:nvPr/>
            </p:nvSpPr>
            <p:spPr bwMode="auto">
              <a:xfrm>
                <a:off x="6258" y="3358"/>
                <a:ext cx="36" cy="126"/>
              </a:xfrm>
              <a:custGeom>
                <a:avLst/>
                <a:gdLst>
                  <a:gd name="T0" fmla="*/ 12 w 36"/>
                  <a:gd name="T1" fmla="*/ 0 h 126"/>
                  <a:gd name="T2" fmla="*/ 12 w 36"/>
                  <a:gd name="T3" fmla="*/ 1 h 126"/>
                  <a:gd name="T4" fmla="*/ 0 w 36"/>
                  <a:gd name="T5" fmla="*/ 88 h 126"/>
                  <a:gd name="T6" fmla="*/ 1 w 36"/>
                  <a:gd name="T7" fmla="*/ 90 h 126"/>
                  <a:gd name="T8" fmla="*/ 1 w 36"/>
                  <a:gd name="T9" fmla="*/ 88 h 126"/>
                  <a:gd name="T10" fmla="*/ 12 w 36"/>
                  <a:gd name="T11" fmla="*/ 9 h 126"/>
                  <a:gd name="T12" fmla="*/ 34 w 36"/>
                  <a:gd name="T13" fmla="*/ 124 h 126"/>
                  <a:gd name="T14" fmla="*/ 36 w 36"/>
                  <a:gd name="T15" fmla="*/ 126 h 126"/>
                  <a:gd name="T16" fmla="*/ 12 w 36"/>
                  <a:gd name="T1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6">
                    <a:moveTo>
                      <a:pt x="12" y="0"/>
                    </a:moveTo>
                    <a:lnTo>
                      <a:pt x="12" y="1"/>
                    </a:lnTo>
                    <a:lnTo>
                      <a:pt x="0" y="88"/>
                    </a:lnTo>
                    <a:lnTo>
                      <a:pt x="1" y="90"/>
                    </a:lnTo>
                    <a:lnTo>
                      <a:pt x="1" y="88"/>
                    </a:lnTo>
                    <a:lnTo>
                      <a:pt x="12" y="9"/>
                    </a:lnTo>
                    <a:lnTo>
                      <a:pt x="34" y="124"/>
                    </a:lnTo>
                    <a:lnTo>
                      <a:pt x="36" y="126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Freeform 3844"/>
              <p:cNvSpPr/>
              <p:nvPr/>
            </p:nvSpPr>
            <p:spPr bwMode="auto">
              <a:xfrm>
                <a:off x="6270" y="335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1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Freeform 3845"/>
              <p:cNvSpPr/>
              <p:nvPr/>
            </p:nvSpPr>
            <p:spPr bwMode="auto">
              <a:xfrm>
                <a:off x="6270" y="335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1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Freeform 3846"/>
              <p:cNvSpPr>
                <a:spLocks noEditPoints="1"/>
              </p:cNvSpPr>
              <p:nvPr/>
            </p:nvSpPr>
            <p:spPr bwMode="auto">
              <a:xfrm>
                <a:off x="6226" y="3621"/>
                <a:ext cx="12" cy="59"/>
              </a:xfrm>
              <a:custGeom>
                <a:avLst/>
                <a:gdLst>
                  <a:gd name="T0" fmla="*/ 6 w 11"/>
                  <a:gd name="T1" fmla="*/ 53 h 56"/>
                  <a:gd name="T2" fmla="*/ 6 w 11"/>
                  <a:gd name="T3" fmla="*/ 53 h 56"/>
                  <a:gd name="T4" fmla="*/ 6 w 11"/>
                  <a:gd name="T5" fmla="*/ 56 h 56"/>
                  <a:gd name="T6" fmla="*/ 6 w 11"/>
                  <a:gd name="T7" fmla="*/ 53 h 56"/>
                  <a:gd name="T8" fmla="*/ 11 w 11"/>
                  <a:gd name="T9" fmla="*/ 0 h 56"/>
                  <a:gd name="T10" fmla="*/ 5 w 11"/>
                  <a:gd name="T11" fmla="*/ 3 h 56"/>
                  <a:gd name="T12" fmla="*/ 6 w 11"/>
                  <a:gd name="T13" fmla="*/ 5 h 56"/>
                  <a:gd name="T14" fmla="*/ 0 w 11"/>
                  <a:gd name="T15" fmla="*/ 12 h 56"/>
                  <a:gd name="T16" fmla="*/ 3 w 11"/>
                  <a:gd name="T17" fmla="*/ 33 h 56"/>
                  <a:gd name="T18" fmla="*/ 5 w 11"/>
                  <a:gd name="T19" fmla="*/ 33 h 56"/>
                  <a:gd name="T20" fmla="*/ 8 w 11"/>
                  <a:gd name="T21" fmla="*/ 34 h 56"/>
                  <a:gd name="T22" fmla="*/ 11 w 11"/>
                  <a:gd name="T2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56">
                    <a:moveTo>
                      <a:pt x="6" y="53"/>
                    </a:moveTo>
                    <a:cubicBezTo>
                      <a:pt x="6" y="53"/>
                      <a:pt x="6" y="53"/>
                      <a:pt x="6" y="53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3"/>
                      <a:pt x="6" y="53"/>
                      <a:pt x="6" y="53"/>
                    </a:cubicBezTo>
                    <a:moveTo>
                      <a:pt x="11" y="0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8"/>
                      <a:pt x="3" y="11"/>
                      <a:pt x="0" y="12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4" y="33"/>
                      <a:pt x="4" y="33"/>
                      <a:pt x="5" y="33"/>
                    </a:cubicBezTo>
                    <a:cubicBezTo>
                      <a:pt x="6" y="33"/>
                      <a:pt x="7" y="34"/>
                      <a:pt x="8" y="34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Freeform 3847"/>
              <p:cNvSpPr/>
              <p:nvPr/>
            </p:nvSpPr>
            <p:spPr bwMode="auto">
              <a:xfrm>
                <a:off x="6229" y="3656"/>
                <a:ext cx="6" cy="21"/>
              </a:xfrm>
              <a:custGeom>
                <a:avLst/>
                <a:gdLst>
                  <a:gd name="T0" fmla="*/ 2 w 5"/>
                  <a:gd name="T1" fmla="*/ 0 h 20"/>
                  <a:gd name="T2" fmla="*/ 0 w 5"/>
                  <a:gd name="T3" fmla="*/ 0 h 20"/>
                  <a:gd name="T4" fmla="*/ 3 w 5"/>
                  <a:gd name="T5" fmla="*/ 20 h 20"/>
                  <a:gd name="T6" fmla="*/ 3 w 5"/>
                  <a:gd name="T7" fmla="*/ 20 h 20"/>
                  <a:gd name="T8" fmla="*/ 5 w 5"/>
                  <a:gd name="T9" fmla="*/ 1 h 20"/>
                  <a:gd name="T10" fmla="*/ 2 w 5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0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Freeform 3848"/>
              <p:cNvSpPr/>
              <p:nvPr/>
            </p:nvSpPr>
            <p:spPr bwMode="auto">
              <a:xfrm>
                <a:off x="6226" y="3624"/>
                <a:ext cx="7" cy="10"/>
              </a:xfrm>
              <a:custGeom>
                <a:avLst/>
                <a:gdLst>
                  <a:gd name="T0" fmla="*/ 5 w 6"/>
                  <a:gd name="T1" fmla="*/ 0 h 9"/>
                  <a:gd name="T2" fmla="*/ 0 w 6"/>
                  <a:gd name="T3" fmla="*/ 3 h 9"/>
                  <a:gd name="T4" fmla="*/ 0 w 6"/>
                  <a:gd name="T5" fmla="*/ 9 h 9"/>
                  <a:gd name="T6" fmla="*/ 6 w 6"/>
                  <a:gd name="T7" fmla="*/ 2 h 9"/>
                  <a:gd name="T8" fmla="*/ 5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8"/>
                      <a:pt x="6" y="5"/>
                      <a:pt x="6" y="2"/>
                    </a:cubicBezTo>
                    <a:cubicBezTo>
                      <a:pt x="6" y="1"/>
                      <a:pt x="6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Freeform 3849"/>
              <p:cNvSpPr/>
              <p:nvPr/>
            </p:nvSpPr>
            <p:spPr bwMode="auto">
              <a:xfrm>
                <a:off x="6233" y="3621"/>
                <a:ext cx="6" cy="67"/>
              </a:xfrm>
              <a:custGeom>
                <a:avLst/>
                <a:gdLst>
                  <a:gd name="T0" fmla="*/ 6 w 6"/>
                  <a:gd name="T1" fmla="*/ 0 h 67"/>
                  <a:gd name="T2" fmla="*/ 5 w 6"/>
                  <a:gd name="T3" fmla="*/ 0 h 67"/>
                  <a:gd name="T4" fmla="*/ 2 w 6"/>
                  <a:gd name="T5" fmla="*/ 36 h 67"/>
                  <a:gd name="T6" fmla="*/ 0 w 6"/>
                  <a:gd name="T7" fmla="*/ 56 h 67"/>
                  <a:gd name="T8" fmla="*/ 0 w 6"/>
                  <a:gd name="T9" fmla="*/ 59 h 67"/>
                  <a:gd name="T10" fmla="*/ 1 w 6"/>
                  <a:gd name="T11" fmla="*/ 67 h 67"/>
                  <a:gd name="T12" fmla="*/ 6 w 6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7">
                    <a:moveTo>
                      <a:pt x="6" y="0"/>
                    </a:moveTo>
                    <a:lnTo>
                      <a:pt x="5" y="0"/>
                    </a:lnTo>
                    <a:lnTo>
                      <a:pt x="2" y="36"/>
                    </a:lnTo>
                    <a:lnTo>
                      <a:pt x="0" y="56"/>
                    </a:lnTo>
                    <a:lnTo>
                      <a:pt x="0" y="59"/>
                    </a:lnTo>
                    <a:lnTo>
                      <a:pt x="1" y="6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1" name="Freeform 3850"/>
              <p:cNvSpPr/>
              <p:nvPr/>
            </p:nvSpPr>
            <p:spPr bwMode="auto">
              <a:xfrm>
                <a:off x="6233" y="3621"/>
                <a:ext cx="6" cy="67"/>
              </a:xfrm>
              <a:custGeom>
                <a:avLst/>
                <a:gdLst>
                  <a:gd name="T0" fmla="*/ 6 w 6"/>
                  <a:gd name="T1" fmla="*/ 0 h 67"/>
                  <a:gd name="T2" fmla="*/ 5 w 6"/>
                  <a:gd name="T3" fmla="*/ 0 h 67"/>
                  <a:gd name="T4" fmla="*/ 2 w 6"/>
                  <a:gd name="T5" fmla="*/ 36 h 67"/>
                  <a:gd name="T6" fmla="*/ 0 w 6"/>
                  <a:gd name="T7" fmla="*/ 56 h 67"/>
                  <a:gd name="T8" fmla="*/ 0 w 6"/>
                  <a:gd name="T9" fmla="*/ 59 h 67"/>
                  <a:gd name="T10" fmla="*/ 1 w 6"/>
                  <a:gd name="T11" fmla="*/ 67 h 67"/>
                  <a:gd name="T12" fmla="*/ 6 w 6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7">
                    <a:moveTo>
                      <a:pt x="6" y="0"/>
                    </a:moveTo>
                    <a:lnTo>
                      <a:pt x="5" y="0"/>
                    </a:lnTo>
                    <a:lnTo>
                      <a:pt x="2" y="36"/>
                    </a:lnTo>
                    <a:lnTo>
                      <a:pt x="0" y="56"/>
                    </a:lnTo>
                    <a:lnTo>
                      <a:pt x="0" y="59"/>
                    </a:lnTo>
                    <a:lnTo>
                      <a:pt x="1" y="67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Freeform 3851"/>
              <p:cNvSpPr/>
              <p:nvPr/>
            </p:nvSpPr>
            <p:spPr bwMode="auto">
              <a:xfrm>
                <a:off x="6225" y="3619"/>
                <a:ext cx="15" cy="9"/>
              </a:xfrm>
              <a:custGeom>
                <a:avLst/>
                <a:gdLst>
                  <a:gd name="T0" fmla="*/ 14 w 14"/>
                  <a:gd name="T1" fmla="*/ 0 h 8"/>
                  <a:gd name="T2" fmla="*/ 0 w 14"/>
                  <a:gd name="T3" fmla="*/ 6 h 8"/>
                  <a:gd name="T4" fmla="*/ 0 w 14"/>
                  <a:gd name="T5" fmla="*/ 7 h 8"/>
                  <a:gd name="T6" fmla="*/ 1 w 14"/>
                  <a:gd name="T7" fmla="*/ 8 h 8"/>
                  <a:gd name="T8" fmla="*/ 6 w 14"/>
                  <a:gd name="T9" fmla="*/ 5 h 8"/>
                  <a:gd name="T10" fmla="*/ 12 w 14"/>
                  <a:gd name="T11" fmla="*/ 2 h 8"/>
                  <a:gd name="T12" fmla="*/ 13 w 14"/>
                  <a:gd name="T13" fmla="*/ 2 h 8"/>
                  <a:gd name="T14" fmla="*/ 14 w 14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8">
                    <a:moveTo>
                      <a:pt x="1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Freeform 3852"/>
              <p:cNvSpPr/>
              <p:nvPr/>
            </p:nvSpPr>
            <p:spPr bwMode="auto">
              <a:xfrm>
                <a:off x="6224" y="3625"/>
                <a:ext cx="10" cy="70"/>
              </a:xfrm>
              <a:custGeom>
                <a:avLst/>
                <a:gdLst>
                  <a:gd name="T0" fmla="*/ 1 w 9"/>
                  <a:gd name="T1" fmla="*/ 0 h 66"/>
                  <a:gd name="T2" fmla="*/ 0 w 9"/>
                  <a:gd name="T3" fmla="*/ 1 h 66"/>
                  <a:gd name="T4" fmla="*/ 9 w 9"/>
                  <a:gd name="T5" fmla="*/ 66 h 66"/>
                  <a:gd name="T6" fmla="*/ 9 w 9"/>
                  <a:gd name="T7" fmla="*/ 59 h 66"/>
                  <a:gd name="T8" fmla="*/ 8 w 9"/>
                  <a:gd name="T9" fmla="*/ 52 h 66"/>
                  <a:gd name="T10" fmla="*/ 8 w 9"/>
                  <a:gd name="T11" fmla="*/ 49 h 66"/>
                  <a:gd name="T12" fmla="*/ 5 w 9"/>
                  <a:gd name="T13" fmla="*/ 29 h 66"/>
                  <a:gd name="T14" fmla="*/ 2 w 9"/>
                  <a:gd name="T15" fmla="*/ 8 h 66"/>
                  <a:gd name="T16" fmla="*/ 2 w 9"/>
                  <a:gd name="T17" fmla="*/ 2 h 66"/>
                  <a:gd name="T18" fmla="*/ 1 w 9"/>
                  <a:gd name="T19" fmla="*/ 1 h 66"/>
                  <a:gd name="T20" fmla="*/ 1 w 9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Freeform 3853"/>
              <p:cNvSpPr/>
              <p:nvPr/>
            </p:nvSpPr>
            <p:spPr bwMode="auto">
              <a:xfrm>
                <a:off x="6236" y="3592"/>
                <a:ext cx="65" cy="97"/>
              </a:xfrm>
              <a:custGeom>
                <a:avLst/>
                <a:gdLst>
                  <a:gd name="T0" fmla="*/ 62 w 62"/>
                  <a:gd name="T1" fmla="*/ 0 h 92"/>
                  <a:gd name="T2" fmla="*/ 5 w 62"/>
                  <a:gd name="T3" fmla="*/ 27 h 92"/>
                  <a:gd name="T4" fmla="*/ 2 w 62"/>
                  <a:gd name="T5" fmla="*/ 64 h 92"/>
                  <a:gd name="T6" fmla="*/ 6 w 62"/>
                  <a:gd name="T7" fmla="*/ 71 h 92"/>
                  <a:gd name="T8" fmla="*/ 1 w 62"/>
                  <a:gd name="T9" fmla="*/ 80 h 92"/>
                  <a:gd name="T10" fmla="*/ 0 w 62"/>
                  <a:gd name="T11" fmla="*/ 92 h 92"/>
                  <a:gd name="T12" fmla="*/ 0 w 62"/>
                  <a:gd name="T13" fmla="*/ 92 h 92"/>
                  <a:gd name="T14" fmla="*/ 18 w 62"/>
                  <a:gd name="T15" fmla="*/ 66 h 92"/>
                  <a:gd name="T16" fmla="*/ 17 w 62"/>
                  <a:gd name="T17" fmla="*/ 65 h 92"/>
                  <a:gd name="T18" fmla="*/ 22 w 62"/>
                  <a:gd name="T19" fmla="*/ 60 h 92"/>
                  <a:gd name="T20" fmla="*/ 48 w 62"/>
                  <a:gd name="T21" fmla="*/ 21 h 92"/>
                  <a:gd name="T22" fmla="*/ 62 w 62"/>
                  <a:gd name="T23" fmla="*/ 1 h 92"/>
                  <a:gd name="T24" fmla="*/ 62 w 62"/>
                  <a:gd name="T2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92">
                    <a:moveTo>
                      <a:pt x="62" y="0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4" y="65"/>
                      <a:pt x="6" y="68"/>
                      <a:pt x="6" y="71"/>
                    </a:cubicBezTo>
                    <a:cubicBezTo>
                      <a:pt x="6" y="75"/>
                      <a:pt x="4" y="78"/>
                      <a:pt x="1" y="80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6"/>
                      <a:pt x="17" y="66"/>
                      <a:pt x="17" y="65"/>
                    </a:cubicBezTo>
                    <a:cubicBezTo>
                      <a:pt x="17" y="63"/>
                      <a:pt x="19" y="60"/>
                      <a:pt x="22" y="60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1"/>
                      <a:pt x="62" y="0"/>
                      <a:pt x="6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Freeform 3854"/>
              <p:cNvSpPr/>
              <p:nvPr/>
            </p:nvSpPr>
            <p:spPr bwMode="auto">
              <a:xfrm>
                <a:off x="6237" y="3659"/>
                <a:ext cx="5" cy="17"/>
              </a:xfrm>
              <a:custGeom>
                <a:avLst/>
                <a:gdLst>
                  <a:gd name="T0" fmla="*/ 1 w 5"/>
                  <a:gd name="T1" fmla="*/ 0 h 16"/>
                  <a:gd name="T2" fmla="*/ 0 w 5"/>
                  <a:gd name="T3" fmla="*/ 16 h 16"/>
                  <a:gd name="T4" fmla="*/ 5 w 5"/>
                  <a:gd name="T5" fmla="*/ 7 h 16"/>
                  <a:gd name="T6" fmla="*/ 1 w 5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6">
                    <a:moveTo>
                      <a:pt x="1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3" y="14"/>
                      <a:pt x="5" y="11"/>
                      <a:pt x="5" y="7"/>
                    </a:cubicBezTo>
                    <a:cubicBezTo>
                      <a:pt x="5" y="4"/>
                      <a:pt x="3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Freeform 3855"/>
              <p:cNvSpPr/>
              <p:nvPr/>
            </p:nvSpPr>
            <p:spPr bwMode="auto">
              <a:xfrm>
                <a:off x="6235" y="368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Freeform 3856"/>
              <p:cNvSpPr/>
              <p:nvPr/>
            </p:nvSpPr>
            <p:spPr bwMode="auto">
              <a:xfrm>
                <a:off x="6254" y="3655"/>
                <a:ext cx="5" cy="6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5 h 6"/>
                  <a:gd name="T4" fmla="*/ 1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2" y="0"/>
                      <a:pt x="0" y="3"/>
                      <a:pt x="0" y="5"/>
                    </a:cubicBezTo>
                    <a:cubicBezTo>
                      <a:pt x="0" y="6"/>
                      <a:pt x="0" y="6"/>
                      <a:pt x="1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Freeform 3857"/>
              <p:cNvSpPr/>
              <p:nvPr/>
            </p:nvSpPr>
            <p:spPr bwMode="auto">
              <a:xfrm>
                <a:off x="6301" y="359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Freeform 3858"/>
              <p:cNvSpPr>
                <a:spLocks noEditPoints="1"/>
              </p:cNvSpPr>
              <p:nvPr/>
            </p:nvSpPr>
            <p:spPr bwMode="auto">
              <a:xfrm>
                <a:off x="6234" y="3592"/>
                <a:ext cx="68" cy="99"/>
              </a:xfrm>
              <a:custGeom>
                <a:avLst/>
                <a:gdLst>
                  <a:gd name="T0" fmla="*/ 7 w 68"/>
                  <a:gd name="T1" fmla="*/ 28 h 99"/>
                  <a:gd name="T2" fmla="*/ 5 w 68"/>
                  <a:gd name="T3" fmla="*/ 29 h 99"/>
                  <a:gd name="T4" fmla="*/ 0 w 68"/>
                  <a:gd name="T5" fmla="*/ 96 h 99"/>
                  <a:gd name="T6" fmla="*/ 0 w 68"/>
                  <a:gd name="T7" fmla="*/ 99 h 99"/>
                  <a:gd name="T8" fmla="*/ 1 w 68"/>
                  <a:gd name="T9" fmla="*/ 98 h 99"/>
                  <a:gd name="T10" fmla="*/ 2 w 68"/>
                  <a:gd name="T11" fmla="*/ 97 h 99"/>
                  <a:gd name="T12" fmla="*/ 3 w 68"/>
                  <a:gd name="T13" fmla="*/ 84 h 99"/>
                  <a:gd name="T14" fmla="*/ 4 w 68"/>
                  <a:gd name="T15" fmla="*/ 67 h 99"/>
                  <a:gd name="T16" fmla="*/ 7 w 68"/>
                  <a:gd name="T17" fmla="*/ 28 h 99"/>
                  <a:gd name="T18" fmla="*/ 68 w 68"/>
                  <a:gd name="T19" fmla="*/ 0 h 99"/>
                  <a:gd name="T20" fmla="*/ 68 w 68"/>
                  <a:gd name="T21" fmla="*/ 0 h 99"/>
                  <a:gd name="T22" fmla="*/ 67 w 68"/>
                  <a:gd name="T23" fmla="*/ 1 h 99"/>
                  <a:gd name="T24" fmla="*/ 53 w 68"/>
                  <a:gd name="T25" fmla="*/ 22 h 99"/>
                  <a:gd name="T26" fmla="*/ 68 w 68"/>
                  <a:gd name="T2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99">
                    <a:moveTo>
                      <a:pt x="7" y="28"/>
                    </a:moveTo>
                    <a:lnTo>
                      <a:pt x="5" y="29"/>
                    </a:lnTo>
                    <a:lnTo>
                      <a:pt x="0" y="96"/>
                    </a:lnTo>
                    <a:lnTo>
                      <a:pt x="0" y="99"/>
                    </a:lnTo>
                    <a:lnTo>
                      <a:pt x="1" y="98"/>
                    </a:lnTo>
                    <a:lnTo>
                      <a:pt x="2" y="97"/>
                    </a:lnTo>
                    <a:lnTo>
                      <a:pt x="3" y="84"/>
                    </a:lnTo>
                    <a:lnTo>
                      <a:pt x="4" y="67"/>
                    </a:lnTo>
                    <a:lnTo>
                      <a:pt x="7" y="28"/>
                    </a:lnTo>
                    <a:close/>
                    <a:moveTo>
                      <a:pt x="68" y="0"/>
                    </a:moveTo>
                    <a:lnTo>
                      <a:pt x="68" y="0"/>
                    </a:lnTo>
                    <a:lnTo>
                      <a:pt x="67" y="1"/>
                    </a:lnTo>
                    <a:lnTo>
                      <a:pt x="53" y="22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Freeform 3859"/>
              <p:cNvSpPr>
                <a:spLocks noEditPoints="1"/>
              </p:cNvSpPr>
              <p:nvPr/>
            </p:nvSpPr>
            <p:spPr bwMode="auto">
              <a:xfrm>
                <a:off x="6234" y="3592"/>
                <a:ext cx="68" cy="99"/>
              </a:xfrm>
              <a:custGeom>
                <a:avLst/>
                <a:gdLst>
                  <a:gd name="T0" fmla="*/ 7 w 68"/>
                  <a:gd name="T1" fmla="*/ 28 h 99"/>
                  <a:gd name="T2" fmla="*/ 5 w 68"/>
                  <a:gd name="T3" fmla="*/ 29 h 99"/>
                  <a:gd name="T4" fmla="*/ 0 w 68"/>
                  <a:gd name="T5" fmla="*/ 96 h 99"/>
                  <a:gd name="T6" fmla="*/ 0 w 68"/>
                  <a:gd name="T7" fmla="*/ 99 h 99"/>
                  <a:gd name="T8" fmla="*/ 1 w 68"/>
                  <a:gd name="T9" fmla="*/ 98 h 99"/>
                  <a:gd name="T10" fmla="*/ 2 w 68"/>
                  <a:gd name="T11" fmla="*/ 97 h 99"/>
                  <a:gd name="T12" fmla="*/ 3 w 68"/>
                  <a:gd name="T13" fmla="*/ 84 h 99"/>
                  <a:gd name="T14" fmla="*/ 4 w 68"/>
                  <a:gd name="T15" fmla="*/ 67 h 99"/>
                  <a:gd name="T16" fmla="*/ 7 w 68"/>
                  <a:gd name="T17" fmla="*/ 28 h 99"/>
                  <a:gd name="T18" fmla="*/ 68 w 68"/>
                  <a:gd name="T19" fmla="*/ 0 h 99"/>
                  <a:gd name="T20" fmla="*/ 68 w 68"/>
                  <a:gd name="T21" fmla="*/ 0 h 99"/>
                  <a:gd name="T22" fmla="*/ 67 w 68"/>
                  <a:gd name="T23" fmla="*/ 1 h 99"/>
                  <a:gd name="T24" fmla="*/ 53 w 68"/>
                  <a:gd name="T25" fmla="*/ 22 h 99"/>
                  <a:gd name="T26" fmla="*/ 68 w 68"/>
                  <a:gd name="T2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99">
                    <a:moveTo>
                      <a:pt x="7" y="28"/>
                    </a:moveTo>
                    <a:lnTo>
                      <a:pt x="5" y="29"/>
                    </a:lnTo>
                    <a:lnTo>
                      <a:pt x="0" y="96"/>
                    </a:lnTo>
                    <a:lnTo>
                      <a:pt x="0" y="99"/>
                    </a:lnTo>
                    <a:lnTo>
                      <a:pt x="1" y="98"/>
                    </a:lnTo>
                    <a:lnTo>
                      <a:pt x="2" y="97"/>
                    </a:lnTo>
                    <a:lnTo>
                      <a:pt x="3" y="84"/>
                    </a:lnTo>
                    <a:lnTo>
                      <a:pt x="4" y="67"/>
                    </a:lnTo>
                    <a:lnTo>
                      <a:pt x="7" y="28"/>
                    </a:lnTo>
                    <a:moveTo>
                      <a:pt x="68" y="0"/>
                    </a:moveTo>
                    <a:lnTo>
                      <a:pt x="68" y="0"/>
                    </a:lnTo>
                    <a:lnTo>
                      <a:pt x="67" y="1"/>
                    </a:lnTo>
                    <a:lnTo>
                      <a:pt x="53" y="22"/>
                    </a:lnTo>
                    <a:lnTo>
                      <a:pt x="6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Freeform 3860"/>
              <p:cNvSpPr/>
              <p:nvPr/>
            </p:nvSpPr>
            <p:spPr bwMode="auto">
              <a:xfrm>
                <a:off x="6234" y="3587"/>
                <a:ext cx="73" cy="106"/>
              </a:xfrm>
              <a:custGeom>
                <a:avLst/>
                <a:gdLst>
                  <a:gd name="T0" fmla="*/ 73 w 73"/>
                  <a:gd name="T1" fmla="*/ 0 h 106"/>
                  <a:gd name="T2" fmla="*/ 6 w 73"/>
                  <a:gd name="T3" fmla="*/ 32 h 106"/>
                  <a:gd name="T4" fmla="*/ 5 w 73"/>
                  <a:gd name="T5" fmla="*/ 34 h 106"/>
                  <a:gd name="T6" fmla="*/ 7 w 73"/>
                  <a:gd name="T7" fmla="*/ 33 h 106"/>
                  <a:gd name="T8" fmla="*/ 67 w 73"/>
                  <a:gd name="T9" fmla="*/ 5 h 106"/>
                  <a:gd name="T10" fmla="*/ 68 w 73"/>
                  <a:gd name="T11" fmla="*/ 5 h 106"/>
                  <a:gd name="T12" fmla="*/ 53 w 73"/>
                  <a:gd name="T13" fmla="*/ 27 h 106"/>
                  <a:gd name="T14" fmla="*/ 25 w 73"/>
                  <a:gd name="T15" fmla="*/ 68 h 106"/>
                  <a:gd name="T16" fmla="*/ 21 w 73"/>
                  <a:gd name="T17" fmla="*/ 74 h 106"/>
                  <a:gd name="T18" fmla="*/ 2 w 73"/>
                  <a:gd name="T19" fmla="*/ 102 h 106"/>
                  <a:gd name="T20" fmla="*/ 1 w 73"/>
                  <a:gd name="T21" fmla="*/ 103 h 106"/>
                  <a:gd name="T22" fmla="*/ 0 w 73"/>
                  <a:gd name="T23" fmla="*/ 104 h 106"/>
                  <a:gd name="T24" fmla="*/ 1 w 73"/>
                  <a:gd name="T25" fmla="*/ 106 h 106"/>
                  <a:gd name="T26" fmla="*/ 73 w 73"/>
                  <a:gd name="T2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06">
                    <a:moveTo>
                      <a:pt x="73" y="0"/>
                    </a:moveTo>
                    <a:lnTo>
                      <a:pt x="6" y="32"/>
                    </a:lnTo>
                    <a:lnTo>
                      <a:pt x="5" y="34"/>
                    </a:lnTo>
                    <a:lnTo>
                      <a:pt x="7" y="33"/>
                    </a:lnTo>
                    <a:lnTo>
                      <a:pt x="67" y="5"/>
                    </a:lnTo>
                    <a:lnTo>
                      <a:pt x="68" y="5"/>
                    </a:lnTo>
                    <a:lnTo>
                      <a:pt x="53" y="27"/>
                    </a:lnTo>
                    <a:lnTo>
                      <a:pt x="25" y="68"/>
                    </a:lnTo>
                    <a:lnTo>
                      <a:pt x="21" y="74"/>
                    </a:lnTo>
                    <a:lnTo>
                      <a:pt x="2" y="102"/>
                    </a:lnTo>
                    <a:lnTo>
                      <a:pt x="1" y="103"/>
                    </a:lnTo>
                    <a:lnTo>
                      <a:pt x="0" y="104"/>
                    </a:lnTo>
                    <a:lnTo>
                      <a:pt x="1" y="106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Freeform 3861"/>
              <p:cNvSpPr/>
              <p:nvPr/>
            </p:nvSpPr>
            <p:spPr bwMode="auto">
              <a:xfrm>
                <a:off x="6234" y="3587"/>
                <a:ext cx="73" cy="106"/>
              </a:xfrm>
              <a:custGeom>
                <a:avLst/>
                <a:gdLst>
                  <a:gd name="T0" fmla="*/ 73 w 73"/>
                  <a:gd name="T1" fmla="*/ 0 h 106"/>
                  <a:gd name="T2" fmla="*/ 6 w 73"/>
                  <a:gd name="T3" fmla="*/ 32 h 106"/>
                  <a:gd name="T4" fmla="*/ 5 w 73"/>
                  <a:gd name="T5" fmla="*/ 34 h 106"/>
                  <a:gd name="T6" fmla="*/ 7 w 73"/>
                  <a:gd name="T7" fmla="*/ 33 h 106"/>
                  <a:gd name="T8" fmla="*/ 67 w 73"/>
                  <a:gd name="T9" fmla="*/ 5 h 106"/>
                  <a:gd name="T10" fmla="*/ 68 w 73"/>
                  <a:gd name="T11" fmla="*/ 5 h 106"/>
                  <a:gd name="T12" fmla="*/ 53 w 73"/>
                  <a:gd name="T13" fmla="*/ 27 h 106"/>
                  <a:gd name="T14" fmla="*/ 25 w 73"/>
                  <a:gd name="T15" fmla="*/ 68 h 106"/>
                  <a:gd name="T16" fmla="*/ 21 w 73"/>
                  <a:gd name="T17" fmla="*/ 74 h 106"/>
                  <a:gd name="T18" fmla="*/ 2 w 73"/>
                  <a:gd name="T19" fmla="*/ 102 h 106"/>
                  <a:gd name="T20" fmla="*/ 1 w 73"/>
                  <a:gd name="T21" fmla="*/ 103 h 106"/>
                  <a:gd name="T22" fmla="*/ 0 w 73"/>
                  <a:gd name="T23" fmla="*/ 104 h 106"/>
                  <a:gd name="T24" fmla="*/ 1 w 73"/>
                  <a:gd name="T25" fmla="*/ 106 h 106"/>
                  <a:gd name="T26" fmla="*/ 73 w 73"/>
                  <a:gd name="T2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06">
                    <a:moveTo>
                      <a:pt x="73" y="0"/>
                    </a:moveTo>
                    <a:lnTo>
                      <a:pt x="6" y="32"/>
                    </a:lnTo>
                    <a:lnTo>
                      <a:pt x="5" y="34"/>
                    </a:lnTo>
                    <a:lnTo>
                      <a:pt x="7" y="33"/>
                    </a:lnTo>
                    <a:lnTo>
                      <a:pt x="67" y="5"/>
                    </a:lnTo>
                    <a:lnTo>
                      <a:pt x="68" y="5"/>
                    </a:lnTo>
                    <a:lnTo>
                      <a:pt x="53" y="27"/>
                    </a:lnTo>
                    <a:lnTo>
                      <a:pt x="25" y="68"/>
                    </a:lnTo>
                    <a:lnTo>
                      <a:pt x="21" y="74"/>
                    </a:lnTo>
                    <a:lnTo>
                      <a:pt x="2" y="102"/>
                    </a:lnTo>
                    <a:lnTo>
                      <a:pt x="1" y="103"/>
                    </a:lnTo>
                    <a:lnTo>
                      <a:pt x="0" y="104"/>
                    </a:lnTo>
                    <a:lnTo>
                      <a:pt x="1" y="106"/>
                    </a:lnTo>
                    <a:lnTo>
                      <a:pt x="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Freeform 3862"/>
              <p:cNvSpPr/>
              <p:nvPr/>
            </p:nvSpPr>
            <p:spPr bwMode="auto">
              <a:xfrm>
                <a:off x="6234" y="3688"/>
                <a:ext cx="1" cy="7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7 h 7"/>
                  <a:gd name="T4" fmla="*/ 1 w 1"/>
                  <a:gd name="T5" fmla="*/ 5 h 7"/>
                  <a:gd name="T6" fmla="*/ 0 w 1"/>
                  <a:gd name="T7" fmla="*/ 3 h 7"/>
                  <a:gd name="T8" fmla="*/ 0 w 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lnTo>
                      <a:pt x="0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Freeform 3863"/>
              <p:cNvSpPr/>
              <p:nvPr/>
            </p:nvSpPr>
            <p:spPr bwMode="auto">
              <a:xfrm>
                <a:off x="6234" y="3688"/>
                <a:ext cx="1" cy="7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7 h 7"/>
                  <a:gd name="T4" fmla="*/ 1 w 1"/>
                  <a:gd name="T5" fmla="*/ 5 h 7"/>
                  <a:gd name="T6" fmla="*/ 0 w 1"/>
                  <a:gd name="T7" fmla="*/ 3 h 7"/>
                  <a:gd name="T8" fmla="*/ 0 w 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lnTo>
                      <a:pt x="0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Freeform 3864"/>
              <p:cNvSpPr/>
              <p:nvPr/>
            </p:nvSpPr>
            <p:spPr bwMode="auto">
              <a:xfrm>
                <a:off x="5891" y="3268"/>
                <a:ext cx="56" cy="82"/>
              </a:xfrm>
              <a:custGeom>
                <a:avLst/>
                <a:gdLst>
                  <a:gd name="T0" fmla="*/ 50 w 53"/>
                  <a:gd name="T1" fmla="*/ 0 h 78"/>
                  <a:gd name="T2" fmla="*/ 2 w 53"/>
                  <a:gd name="T3" fmla="*/ 32 h 78"/>
                  <a:gd name="T4" fmla="*/ 3 w 53"/>
                  <a:gd name="T5" fmla="*/ 36 h 78"/>
                  <a:gd name="T6" fmla="*/ 0 w 53"/>
                  <a:gd name="T7" fmla="*/ 43 h 78"/>
                  <a:gd name="T8" fmla="*/ 22 w 53"/>
                  <a:gd name="T9" fmla="*/ 78 h 78"/>
                  <a:gd name="T10" fmla="*/ 26 w 53"/>
                  <a:gd name="T11" fmla="*/ 77 h 78"/>
                  <a:gd name="T12" fmla="*/ 27 w 53"/>
                  <a:gd name="T13" fmla="*/ 77 h 78"/>
                  <a:gd name="T14" fmla="*/ 25 w 53"/>
                  <a:gd name="T15" fmla="*/ 74 h 78"/>
                  <a:gd name="T16" fmla="*/ 28 w 53"/>
                  <a:gd name="T17" fmla="*/ 70 h 78"/>
                  <a:gd name="T18" fmla="*/ 29 w 53"/>
                  <a:gd name="T19" fmla="*/ 71 h 78"/>
                  <a:gd name="T20" fmla="*/ 43 w 53"/>
                  <a:gd name="T21" fmla="*/ 30 h 78"/>
                  <a:gd name="T22" fmla="*/ 38 w 53"/>
                  <a:gd name="T23" fmla="*/ 24 h 78"/>
                  <a:gd name="T24" fmla="*/ 44 w 53"/>
                  <a:gd name="T25" fmla="*/ 17 h 78"/>
                  <a:gd name="T26" fmla="*/ 47 w 53"/>
                  <a:gd name="T27" fmla="*/ 18 h 78"/>
                  <a:gd name="T28" fmla="*/ 53 w 53"/>
                  <a:gd name="T29" fmla="*/ 2 h 78"/>
                  <a:gd name="T30" fmla="*/ 50 w 53"/>
                  <a:gd name="T3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" h="78">
                    <a:moveTo>
                      <a:pt x="50" y="0"/>
                    </a:moveTo>
                    <a:cubicBezTo>
                      <a:pt x="2" y="32"/>
                      <a:pt x="2" y="32"/>
                      <a:pt x="2" y="32"/>
                    </a:cubicBezTo>
                    <a:cubicBezTo>
                      <a:pt x="3" y="33"/>
                      <a:pt x="3" y="35"/>
                      <a:pt x="3" y="36"/>
                    </a:cubicBezTo>
                    <a:cubicBezTo>
                      <a:pt x="3" y="39"/>
                      <a:pt x="2" y="41"/>
                      <a:pt x="0" y="43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3" y="77"/>
                      <a:pt x="25" y="77"/>
                      <a:pt x="26" y="77"/>
                    </a:cubicBezTo>
                    <a:cubicBezTo>
                      <a:pt x="26" y="77"/>
                      <a:pt x="27" y="77"/>
                      <a:pt x="27" y="77"/>
                    </a:cubicBezTo>
                    <a:cubicBezTo>
                      <a:pt x="26" y="77"/>
                      <a:pt x="25" y="75"/>
                      <a:pt x="25" y="74"/>
                    </a:cubicBezTo>
                    <a:cubicBezTo>
                      <a:pt x="25" y="72"/>
                      <a:pt x="26" y="70"/>
                      <a:pt x="28" y="70"/>
                    </a:cubicBezTo>
                    <a:cubicBezTo>
                      <a:pt x="29" y="70"/>
                      <a:pt x="29" y="70"/>
                      <a:pt x="29" y="71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0" y="29"/>
                      <a:pt x="38" y="27"/>
                      <a:pt x="38" y="24"/>
                    </a:cubicBezTo>
                    <a:cubicBezTo>
                      <a:pt x="38" y="20"/>
                      <a:pt x="41" y="17"/>
                      <a:pt x="44" y="17"/>
                    </a:cubicBezTo>
                    <a:cubicBezTo>
                      <a:pt x="46" y="17"/>
                      <a:pt x="47" y="17"/>
                      <a:pt x="47" y="18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1"/>
                      <a:pt x="5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Freeform 3865"/>
              <p:cNvSpPr/>
              <p:nvPr/>
            </p:nvSpPr>
            <p:spPr bwMode="auto">
              <a:xfrm>
                <a:off x="5887" y="3301"/>
                <a:ext cx="7" cy="12"/>
              </a:xfrm>
              <a:custGeom>
                <a:avLst/>
                <a:gdLst>
                  <a:gd name="T0" fmla="*/ 6 w 7"/>
                  <a:gd name="T1" fmla="*/ 0 h 11"/>
                  <a:gd name="T2" fmla="*/ 0 w 7"/>
                  <a:gd name="T3" fmla="*/ 4 h 11"/>
                  <a:gd name="T4" fmla="*/ 4 w 7"/>
                  <a:gd name="T5" fmla="*/ 11 h 11"/>
                  <a:gd name="T6" fmla="*/ 7 w 7"/>
                  <a:gd name="T7" fmla="*/ 4 h 11"/>
                  <a:gd name="T8" fmla="*/ 6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9"/>
                      <a:pt x="7" y="7"/>
                      <a:pt x="7" y="4"/>
                    </a:cubicBezTo>
                    <a:cubicBezTo>
                      <a:pt x="7" y="3"/>
                      <a:pt x="7" y="1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Freeform 3866"/>
              <p:cNvSpPr/>
              <p:nvPr/>
            </p:nvSpPr>
            <p:spPr bwMode="auto">
              <a:xfrm>
                <a:off x="5944" y="3264"/>
                <a:ext cx="4" cy="6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3 h 5"/>
                  <a:gd name="T4" fmla="*/ 3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Freeform 3867"/>
              <p:cNvSpPr/>
              <p:nvPr/>
            </p:nvSpPr>
            <p:spPr bwMode="auto">
              <a:xfrm>
                <a:off x="5914" y="3349"/>
                <a:ext cx="6" cy="6"/>
              </a:xfrm>
              <a:custGeom>
                <a:avLst/>
                <a:gdLst>
                  <a:gd name="T0" fmla="*/ 4 w 5"/>
                  <a:gd name="T1" fmla="*/ 0 h 6"/>
                  <a:gd name="T2" fmla="*/ 0 w 5"/>
                  <a:gd name="T3" fmla="*/ 1 h 6"/>
                  <a:gd name="T4" fmla="*/ 3 w 5"/>
                  <a:gd name="T5" fmla="*/ 6 h 6"/>
                  <a:gd name="T6" fmla="*/ 5 w 5"/>
                  <a:gd name="T7" fmla="*/ 0 h 6"/>
                  <a:gd name="T8" fmla="*/ 5 w 5"/>
                  <a:gd name="T9" fmla="*/ 0 h 6"/>
                  <a:gd name="T10" fmla="*/ 4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Freeform 3868"/>
              <p:cNvSpPr/>
              <p:nvPr/>
            </p:nvSpPr>
            <p:spPr bwMode="auto">
              <a:xfrm>
                <a:off x="5931" y="3285"/>
                <a:ext cx="10" cy="14"/>
              </a:xfrm>
              <a:custGeom>
                <a:avLst/>
                <a:gdLst>
                  <a:gd name="T0" fmla="*/ 6 w 9"/>
                  <a:gd name="T1" fmla="*/ 0 h 13"/>
                  <a:gd name="T2" fmla="*/ 0 w 9"/>
                  <a:gd name="T3" fmla="*/ 7 h 13"/>
                  <a:gd name="T4" fmla="*/ 5 w 9"/>
                  <a:gd name="T5" fmla="*/ 13 h 13"/>
                  <a:gd name="T6" fmla="*/ 9 w 9"/>
                  <a:gd name="T7" fmla="*/ 1 h 13"/>
                  <a:gd name="T8" fmla="*/ 6 w 9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6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2" y="12"/>
                      <a:pt x="5" y="1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8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Freeform 3869"/>
              <p:cNvSpPr/>
              <p:nvPr/>
            </p:nvSpPr>
            <p:spPr bwMode="auto">
              <a:xfrm>
                <a:off x="5918" y="3341"/>
                <a:ext cx="4" cy="8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4 h 7"/>
                  <a:gd name="T4" fmla="*/ 2 w 4"/>
                  <a:gd name="T5" fmla="*/ 7 h 7"/>
                  <a:gd name="T6" fmla="*/ 2 w 4"/>
                  <a:gd name="T7" fmla="*/ 7 h 7"/>
                  <a:gd name="T8" fmla="*/ 4 w 4"/>
                  <a:gd name="T9" fmla="*/ 1 h 7"/>
                  <a:gd name="T10" fmla="*/ 3 w 4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1" y="0"/>
                      <a:pt x="0" y="2"/>
                      <a:pt x="0" y="4"/>
                    </a:cubicBezTo>
                    <a:cubicBezTo>
                      <a:pt x="0" y="5"/>
                      <a:pt x="1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Freeform 3870"/>
              <p:cNvSpPr>
                <a:spLocks noEditPoints="1"/>
              </p:cNvSpPr>
              <p:nvPr/>
            </p:nvSpPr>
            <p:spPr bwMode="auto">
              <a:xfrm>
                <a:off x="5886" y="3261"/>
                <a:ext cx="65" cy="96"/>
              </a:xfrm>
              <a:custGeom>
                <a:avLst/>
                <a:gdLst>
                  <a:gd name="T0" fmla="*/ 55 w 62"/>
                  <a:gd name="T1" fmla="*/ 6 h 91"/>
                  <a:gd name="T2" fmla="*/ 59 w 62"/>
                  <a:gd name="T3" fmla="*/ 3 h 91"/>
                  <a:gd name="T4" fmla="*/ 58 w 62"/>
                  <a:gd name="T5" fmla="*/ 8 h 91"/>
                  <a:gd name="T6" fmla="*/ 52 w 62"/>
                  <a:gd name="T7" fmla="*/ 24 h 91"/>
                  <a:gd name="T8" fmla="*/ 48 w 62"/>
                  <a:gd name="T9" fmla="*/ 36 h 91"/>
                  <a:gd name="T10" fmla="*/ 34 w 62"/>
                  <a:gd name="T11" fmla="*/ 77 h 91"/>
                  <a:gd name="T12" fmla="*/ 32 w 62"/>
                  <a:gd name="T13" fmla="*/ 83 h 91"/>
                  <a:gd name="T14" fmla="*/ 30 w 62"/>
                  <a:gd name="T15" fmla="*/ 89 h 91"/>
                  <a:gd name="T16" fmla="*/ 27 w 62"/>
                  <a:gd name="T17" fmla="*/ 84 h 91"/>
                  <a:gd name="T18" fmla="*/ 5 w 62"/>
                  <a:gd name="T19" fmla="*/ 49 h 91"/>
                  <a:gd name="T20" fmla="*/ 1 w 62"/>
                  <a:gd name="T21" fmla="*/ 42 h 91"/>
                  <a:gd name="T22" fmla="*/ 7 w 62"/>
                  <a:gd name="T23" fmla="*/ 38 h 91"/>
                  <a:gd name="T24" fmla="*/ 55 w 62"/>
                  <a:gd name="T25" fmla="*/ 6 h 91"/>
                  <a:gd name="T26" fmla="*/ 61 w 62"/>
                  <a:gd name="T27" fmla="*/ 0 h 91"/>
                  <a:gd name="T28" fmla="*/ 2 w 62"/>
                  <a:gd name="T29" fmla="*/ 40 h 91"/>
                  <a:gd name="T30" fmla="*/ 0 w 62"/>
                  <a:gd name="T31" fmla="*/ 43 h 91"/>
                  <a:gd name="T32" fmla="*/ 0 w 62"/>
                  <a:gd name="T33" fmla="*/ 43 h 91"/>
                  <a:gd name="T34" fmla="*/ 30 w 62"/>
                  <a:gd name="T35" fmla="*/ 91 h 91"/>
                  <a:gd name="T36" fmla="*/ 32 w 62"/>
                  <a:gd name="T37" fmla="*/ 89 h 91"/>
                  <a:gd name="T38" fmla="*/ 62 w 62"/>
                  <a:gd name="T39" fmla="*/ 1 h 91"/>
                  <a:gd name="T40" fmla="*/ 61 w 62"/>
                  <a:gd name="T4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2" h="91">
                    <a:moveTo>
                      <a:pt x="55" y="6"/>
                    </a:moveTo>
                    <a:cubicBezTo>
                      <a:pt x="59" y="3"/>
                      <a:pt x="59" y="3"/>
                      <a:pt x="59" y="3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27" y="84"/>
                      <a:pt x="27" y="84"/>
                      <a:pt x="27" y="84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55" y="6"/>
                      <a:pt x="55" y="6"/>
                      <a:pt x="55" y="6"/>
                    </a:cubicBezTo>
                    <a:moveTo>
                      <a:pt x="61" y="0"/>
                    </a:moveTo>
                    <a:cubicBezTo>
                      <a:pt x="2" y="40"/>
                      <a:pt x="2" y="40"/>
                      <a:pt x="2" y="4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0"/>
                      <a:pt x="61" y="0"/>
                      <a:pt x="6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2" name="Freeform 3871"/>
              <p:cNvSpPr/>
              <p:nvPr/>
            </p:nvSpPr>
            <p:spPr bwMode="auto">
              <a:xfrm>
                <a:off x="5885" y="3303"/>
                <a:ext cx="3" cy="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1 w 3"/>
                  <a:gd name="T7" fmla="*/ 3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Freeform 3872"/>
              <p:cNvSpPr/>
              <p:nvPr/>
            </p:nvSpPr>
            <p:spPr bwMode="auto">
              <a:xfrm>
                <a:off x="5950" y="326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Freeform 3873"/>
              <p:cNvSpPr/>
              <p:nvPr/>
            </p:nvSpPr>
            <p:spPr bwMode="auto">
              <a:xfrm>
                <a:off x="5918" y="335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Freeform 3874"/>
              <p:cNvSpPr/>
              <p:nvPr/>
            </p:nvSpPr>
            <p:spPr bwMode="auto">
              <a:xfrm>
                <a:off x="5918" y="335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Freeform 3875"/>
              <p:cNvSpPr/>
              <p:nvPr/>
            </p:nvSpPr>
            <p:spPr bwMode="auto">
              <a:xfrm>
                <a:off x="5888" y="3186"/>
                <a:ext cx="44" cy="111"/>
              </a:xfrm>
              <a:custGeom>
                <a:avLst/>
                <a:gdLst>
                  <a:gd name="T0" fmla="*/ 23 w 42"/>
                  <a:gd name="T1" fmla="*/ 0 h 105"/>
                  <a:gd name="T2" fmla="*/ 20 w 42"/>
                  <a:gd name="T3" fmla="*/ 0 h 105"/>
                  <a:gd name="T4" fmla="*/ 20 w 42"/>
                  <a:gd name="T5" fmla="*/ 0 h 105"/>
                  <a:gd name="T6" fmla="*/ 0 w 42"/>
                  <a:gd name="T7" fmla="*/ 105 h 105"/>
                  <a:gd name="T8" fmla="*/ 1 w 42"/>
                  <a:gd name="T9" fmla="*/ 105 h 105"/>
                  <a:gd name="T10" fmla="*/ 42 w 42"/>
                  <a:gd name="T11" fmla="*/ 39 h 105"/>
                  <a:gd name="T12" fmla="*/ 23 w 42"/>
                  <a:gd name="T1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05">
                    <a:moveTo>
                      <a:pt x="23" y="0"/>
                    </a:moveTo>
                    <a:cubicBezTo>
                      <a:pt x="22" y="0"/>
                      <a:pt x="21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5"/>
                      <a:pt x="0" y="105"/>
                      <a:pt x="1" y="10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Freeform 3876"/>
              <p:cNvSpPr/>
              <p:nvPr/>
            </p:nvSpPr>
            <p:spPr bwMode="auto">
              <a:xfrm>
                <a:off x="5888" y="329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Freeform 3877"/>
              <p:cNvSpPr/>
              <p:nvPr/>
            </p:nvSpPr>
            <p:spPr bwMode="auto">
              <a:xfrm>
                <a:off x="5909" y="318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0 w 3"/>
                  <a:gd name="T5" fmla="*/ 4 h 4"/>
                  <a:gd name="T6" fmla="*/ 3 w 3"/>
                  <a:gd name="T7" fmla="*/ 4 h 4"/>
                  <a:gd name="T8" fmla="*/ 1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Freeform 3878"/>
              <p:cNvSpPr/>
              <p:nvPr/>
            </p:nvSpPr>
            <p:spPr bwMode="auto">
              <a:xfrm>
                <a:off x="5885" y="3180"/>
                <a:ext cx="49" cy="126"/>
              </a:xfrm>
              <a:custGeom>
                <a:avLst/>
                <a:gdLst>
                  <a:gd name="T0" fmla="*/ 23 w 49"/>
                  <a:gd name="T1" fmla="*/ 0 h 126"/>
                  <a:gd name="T2" fmla="*/ 0 w 49"/>
                  <a:gd name="T3" fmla="*/ 126 h 126"/>
                  <a:gd name="T4" fmla="*/ 49 w 49"/>
                  <a:gd name="T5" fmla="*/ 48 h 126"/>
                  <a:gd name="T6" fmla="*/ 47 w 49"/>
                  <a:gd name="T7" fmla="*/ 47 h 126"/>
                  <a:gd name="T8" fmla="*/ 4 w 49"/>
                  <a:gd name="T9" fmla="*/ 117 h 126"/>
                  <a:gd name="T10" fmla="*/ 3 w 49"/>
                  <a:gd name="T11" fmla="*/ 118 h 126"/>
                  <a:gd name="T12" fmla="*/ 3 w 49"/>
                  <a:gd name="T13" fmla="*/ 117 h 126"/>
                  <a:gd name="T14" fmla="*/ 24 w 49"/>
                  <a:gd name="T15" fmla="*/ 6 h 126"/>
                  <a:gd name="T16" fmla="*/ 25 w 49"/>
                  <a:gd name="T17" fmla="*/ 2 h 126"/>
                  <a:gd name="T18" fmla="*/ 23 w 49"/>
                  <a:gd name="T1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126">
                    <a:moveTo>
                      <a:pt x="23" y="0"/>
                    </a:moveTo>
                    <a:lnTo>
                      <a:pt x="0" y="126"/>
                    </a:lnTo>
                    <a:lnTo>
                      <a:pt x="49" y="48"/>
                    </a:lnTo>
                    <a:lnTo>
                      <a:pt x="47" y="47"/>
                    </a:lnTo>
                    <a:lnTo>
                      <a:pt x="4" y="117"/>
                    </a:lnTo>
                    <a:lnTo>
                      <a:pt x="3" y="118"/>
                    </a:lnTo>
                    <a:lnTo>
                      <a:pt x="3" y="117"/>
                    </a:lnTo>
                    <a:lnTo>
                      <a:pt x="24" y="6"/>
                    </a:lnTo>
                    <a:lnTo>
                      <a:pt x="25" y="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0" name="Freeform 3879"/>
              <p:cNvSpPr/>
              <p:nvPr/>
            </p:nvSpPr>
            <p:spPr bwMode="auto">
              <a:xfrm>
                <a:off x="5885" y="3180"/>
                <a:ext cx="49" cy="126"/>
              </a:xfrm>
              <a:custGeom>
                <a:avLst/>
                <a:gdLst>
                  <a:gd name="T0" fmla="*/ 23 w 49"/>
                  <a:gd name="T1" fmla="*/ 0 h 126"/>
                  <a:gd name="T2" fmla="*/ 0 w 49"/>
                  <a:gd name="T3" fmla="*/ 126 h 126"/>
                  <a:gd name="T4" fmla="*/ 49 w 49"/>
                  <a:gd name="T5" fmla="*/ 48 h 126"/>
                  <a:gd name="T6" fmla="*/ 47 w 49"/>
                  <a:gd name="T7" fmla="*/ 47 h 126"/>
                  <a:gd name="T8" fmla="*/ 4 w 49"/>
                  <a:gd name="T9" fmla="*/ 117 h 126"/>
                  <a:gd name="T10" fmla="*/ 3 w 49"/>
                  <a:gd name="T11" fmla="*/ 118 h 126"/>
                  <a:gd name="T12" fmla="*/ 3 w 49"/>
                  <a:gd name="T13" fmla="*/ 117 h 126"/>
                  <a:gd name="T14" fmla="*/ 24 w 49"/>
                  <a:gd name="T15" fmla="*/ 6 h 126"/>
                  <a:gd name="T16" fmla="*/ 25 w 49"/>
                  <a:gd name="T17" fmla="*/ 2 h 126"/>
                  <a:gd name="T18" fmla="*/ 23 w 49"/>
                  <a:gd name="T1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126">
                    <a:moveTo>
                      <a:pt x="23" y="0"/>
                    </a:moveTo>
                    <a:lnTo>
                      <a:pt x="0" y="126"/>
                    </a:lnTo>
                    <a:lnTo>
                      <a:pt x="49" y="48"/>
                    </a:lnTo>
                    <a:lnTo>
                      <a:pt x="47" y="47"/>
                    </a:lnTo>
                    <a:lnTo>
                      <a:pt x="4" y="117"/>
                    </a:lnTo>
                    <a:lnTo>
                      <a:pt x="3" y="118"/>
                    </a:lnTo>
                    <a:lnTo>
                      <a:pt x="3" y="117"/>
                    </a:lnTo>
                    <a:lnTo>
                      <a:pt x="24" y="6"/>
                    </a:lnTo>
                    <a:lnTo>
                      <a:pt x="25" y="2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1" name="Freeform 3880"/>
              <p:cNvSpPr/>
              <p:nvPr/>
            </p:nvSpPr>
            <p:spPr bwMode="auto">
              <a:xfrm>
                <a:off x="5908" y="3179"/>
                <a:ext cx="27" cy="49"/>
              </a:xfrm>
              <a:custGeom>
                <a:avLst/>
                <a:gdLst>
                  <a:gd name="T0" fmla="*/ 2 w 25"/>
                  <a:gd name="T1" fmla="*/ 0 h 47"/>
                  <a:gd name="T2" fmla="*/ 1 w 25"/>
                  <a:gd name="T3" fmla="*/ 0 h 47"/>
                  <a:gd name="T4" fmla="*/ 1 w 25"/>
                  <a:gd name="T5" fmla="*/ 0 h 47"/>
                  <a:gd name="T6" fmla="*/ 1 w 25"/>
                  <a:gd name="T7" fmla="*/ 0 h 47"/>
                  <a:gd name="T8" fmla="*/ 0 w 25"/>
                  <a:gd name="T9" fmla="*/ 1 h 47"/>
                  <a:gd name="T10" fmla="*/ 2 w 25"/>
                  <a:gd name="T11" fmla="*/ 3 h 47"/>
                  <a:gd name="T12" fmla="*/ 4 w 25"/>
                  <a:gd name="T13" fmla="*/ 7 h 47"/>
                  <a:gd name="T14" fmla="*/ 23 w 25"/>
                  <a:gd name="T15" fmla="*/ 46 h 47"/>
                  <a:gd name="T16" fmla="*/ 24 w 25"/>
                  <a:gd name="T17" fmla="*/ 47 h 47"/>
                  <a:gd name="T18" fmla="*/ 25 w 25"/>
                  <a:gd name="T19" fmla="*/ 46 h 47"/>
                  <a:gd name="T20" fmla="*/ 2 w 25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7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2" name="Freeform 3881"/>
              <p:cNvSpPr/>
              <p:nvPr/>
            </p:nvSpPr>
            <p:spPr bwMode="auto">
              <a:xfrm>
                <a:off x="5909" y="317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3" name="Freeform 3882"/>
              <p:cNvSpPr/>
              <p:nvPr/>
            </p:nvSpPr>
            <p:spPr bwMode="auto">
              <a:xfrm>
                <a:off x="5909" y="317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0 w 1"/>
                  <a:gd name="T9" fmla="*/ 2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4" name="Rectangle 3883"/>
              <p:cNvSpPr>
                <a:spLocks noChangeArrowheads="1"/>
              </p:cNvSpPr>
              <p:nvPr/>
            </p:nvSpPr>
            <p:spPr bwMode="auto">
              <a:xfrm>
                <a:off x="5970" y="3170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5" name="Freeform 3884"/>
              <p:cNvSpPr/>
              <p:nvPr/>
            </p:nvSpPr>
            <p:spPr bwMode="auto">
              <a:xfrm>
                <a:off x="5970" y="31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6" name="Freeform 3885"/>
              <p:cNvSpPr/>
              <p:nvPr/>
            </p:nvSpPr>
            <p:spPr bwMode="auto">
              <a:xfrm>
                <a:off x="5937" y="3179"/>
                <a:ext cx="30" cy="72"/>
              </a:xfrm>
              <a:custGeom>
                <a:avLst/>
                <a:gdLst>
                  <a:gd name="T0" fmla="*/ 29 w 29"/>
                  <a:gd name="T1" fmla="*/ 0 h 68"/>
                  <a:gd name="T2" fmla="*/ 0 w 29"/>
                  <a:gd name="T3" fmla="*/ 46 h 68"/>
                  <a:gd name="T4" fmla="*/ 11 w 29"/>
                  <a:gd name="T5" fmla="*/ 68 h 68"/>
                  <a:gd name="T6" fmla="*/ 14 w 29"/>
                  <a:gd name="T7" fmla="*/ 67 h 68"/>
                  <a:gd name="T8" fmla="*/ 15 w 29"/>
                  <a:gd name="T9" fmla="*/ 67 h 68"/>
                  <a:gd name="T10" fmla="*/ 29 w 29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68">
                    <a:moveTo>
                      <a:pt x="29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2" y="67"/>
                      <a:pt x="13" y="67"/>
                      <a:pt x="14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7" name="Freeform 3886"/>
              <p:cNvSpPr/>
              <p:nvPr/>
            </p:nvSpPr>
            <p:spPr bwMode="auto">
              <a:xfrm>
                <a:off x="5948" y="3250"/>
                <a:ext cx="5" cy="6"/>
              </a:xfrm>
              <a:custGeom>
                <a:avLst/>
                <a:gdLst>
                  <a:gd name="T0" fmla="*/ 3 w 4"/>
                  <a:gd name="T1" fmla="*/ 0 h 6"/>
                  <a:gd name="T2" fmla="*/ 0 w 4"/>
                  <a:gd name="T3" fmla="*/ 1 h 6"/>
                  <a:gd name="T4" fmla="*/ 3 w 4"/>
                  <a:gd name="T5" fmla="*/ 6 h 6"/>
                  <a:gd name="T6" fmla="*/ 4 w 4"/>
                  <a:gd name="T7" fmla="*/ 0 h 6"/>
                  <a:gd name="T8" fmla="*/ 3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8" name="Freeform 3887"/>
              <p:cNvSpPr/>
              <p:nvPr/>
            </p:nvSpPr>
            <p:spPr bwMode="auto">
              <a:xfrm>
                <a:off x="5951" y="3179"/>
                <a:ext cx="16" cy="77"/>
              </a:xfrm>
              <a:custGeom>
                <a:avLst/>
                <a:gdLst>
                  <a:gd name="T0" fmla="*/ 16 w 16"/>
                  <a:gd name="T1" fmla="*/ 0 h 77"/>
                  <a:gd name="T2" fmla="*/ 16 w 16"/>
                  <a:gd name="T3" fmla="*/ 0 h 77"/>
                  <a:gd name="T4" fmla="*/ 2 w 16"/>
                  <a:gd name="T5" fmla="*/ 71 h 77"/>
                  <a:gd name="T6" fmla="*/ 0 w 16"/>
                  <a:gd name="T7" fmla="*/ 77 h 77"/>
                  <a:gd name="T8" fmla="*/ 0 w 16"/>
                  <a:gd name="T9" fmla="*/ 77 h 77"/>
                  <a:gd name="T10" fmla="*/ 16 w 16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77">
                    <a:moveTo>
                      <a:pt x="16" y="0"/>
                    </a:moveTo>
                    <a:lnTo>
                      <a:pt x="16" y="0"/>
                    </a:lnTo>
                    <a:lnTo>
                      <a:pt x="2" y="71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9" name="Freeform 3888"/>
              <p:cNvSpPr/>
              <p:nvPr/>
            </p:nvSpPr>
            <p:spPr bwMode="auto">
              <a:xfrm>
                <a:off x="5951" y="3179"/>
                <a:ext cx="16" cy="77"/>
              </a:xfrm>
              <a:custGeom>
                <a:avLst/>
                <a:gdLst>
                  <a:gd name="T0" fmla="*/ 16 w 16"/>
                  <a:gd name="T1" fmla="*/ 0 h 77"/>
                  <a:gd name="T2" fmla="*/ 16 w 16"/>
                  <a:gd name="T3" fmla="*/ 0 h 77"/>
                  <a:gd name="T4" fmla="*/ 2 w 16"/>
                  <a:gd name="T5" fmla="*/ 71 h 77"/>
                  <a:gd name="T6" fmla="*/ 0 w 16"/>
                  <a:gd name="T7" fmla="*/ 77 h 77"/>
                  <a:gd name="T8" fmla="*/ 0 w 16"/>
                  <a:gd name="T9" fmla="*/ 77 h 77"/>
                  <a:gd name="T10" fmla="*/ 16 w 16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77">
                    <a:moveTo>
                      <a:pt x="16" y="0"/>
                    </a:moveTo>
                    <a:lnTo>
                      <a:pt x="16" y="0"/>
                    </a:lnTo>
                    <a:lnTo>
                      <a:pt x="2" y="71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0" name="Freeform 3889"/>
              <p:cNvSpPr/>
              <p:nvPr/>
            </p:nvSpPr>
            <p:spPr bwMode="auto">
              <a:xfrm>
                <a:off x="5936" y="3175"/>
                <a:ext cx="32" cy="52"/>
              </a:xfrm>
              <a:custGeom>
                <a:avLst/>
                <a:gdLst>
                  <a:gd name="T0" fmla="*/ 32 w 32"/>
                  <a:gd name="T1" fmla="*/ 0 h 52"/>
                  <a:gd name="T2" fmla="*/ 0 w 32"/>
                  <a:gd name="T3" fmla="*/ 50 h 52"/>
                  <a:gd name="T4" fmla="*/ 1 w 32"/>
                  <a:gd name="T5" fmla="*/ 52 h 52"/>
                  <a:gd name="T6" fmla="*/ 31 w 32"/>
                  <a:gd name="T7" fmla="*/ 4 h 52"/>
                  <a:gd name="T8" fmla="*/ 31 w 32"/>
                  <a:gd name="T9" fmla="*/ 4 h 52"/>
                  <a:gd name="T10" fmla="*/ 32 w 32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2">
                    <a:moveTo>
                      <a:pt x="32" y="0"/>
                    </a:moveTo>
                    <a:lnTo>
                      <a:pt x="0" y="50"/>
                    </a:lnTo>
                    <a:lnTo>
                      <a:pt x="1" y="52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1" name="Freeform 3890"/>
              <p:cNvSpPr/>
              <p:nvPr/>
            </p:nvSpPr>
            <p:spPr bwMode="auto">
              <a:xfrm>
                <a:off x="5936" y="3175"/>
                <a:ext cx="32" cy="52"/>
              </a:xfrm>
              <a:custGeom>
                <a:avLst/>
                <a:gdLst>
                  <a:gd name="T0" fmla="*/ 32 w 32"/>
                  <a:gd name="T1" fmla="*/ 0 h 52"/>
                  <a:gd name="T2" fmla="*/ 0 w 32"/>
                  <a:gd name="T3" fmla="*/ 50 h 52"/>
                  <a:gd name="T4" fmla="*/ 1 w 32"/>
                  <a:gd name="T5" fmla="*/ 52 h 52"/>
                  <a:gd name="T6" fmla="*/ 31 w 32"/>
                  <a:gd name="T7" fmla="*/ 4 h 52"/>
                  <a:gd name="T8" fmla="*/ 31 w 32"/>
                  <a:gd name="T9" fmla="*/ 4 h 52"/>
                  <a:gd name="T10" fmla="*/ 32 w 32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2">
                    <a:moveTo>
                      <a:pt x="32" y="0"/>
                    </a:moveTo>
                    <a:lnTo>
                      <a:pt x="0" y="50"/>
                    </a:lnTo>
                    <a:lnTo>
                      <a:pt x="1" y="52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2" name="Freeform 3891"/>
              <p:cNvSpPr/>
              <p:nvPr/>
            </p:nvSpPr>
            <p:spPr bwMode="auto">
              <a:xfrm>
                <a:off x="5935" y="3170"/>
                <a:ext cx="35" cy="90"/>
              </a:xfrm>
              <a:custGeom>
                <a:avLst/>
                <a:gdLst>
                  <a:gd name="T0" fmla="*/ 35 w 35"/>
                  <a:gd name="T1" fmla="*/ 0 h 90"/>
                  <a:gd name="T2" fmla="*/ 33 w 35"/>
                  <a:gd name="T3" fmla="*/ 5 h 90"/>
                  <a:gd name="T4" fmla="*/ 32 w 35"/>
                  <a:gd name="T5" fmla="*/ 9 h 90"/>
                  <a:gd name="T6" fmla="*/ 16 w 35"/>
                  <a:gd name="T7" fmla="*/ 86 h 90"/>
                  <a:gd name="T8" fmla="*/ 16 w 35"/>
                  <a:gd name="T9" fmla="*/ 86 h 90"/>
                  <a:gd name="T10" fmla="*/ 13 w 35"/>
                  <a:gd name="T11" fmla="*/ 81 h 90"/>
                  <a:gd name="T12" fmla="*/ 2 w 35"/>
                  <a:gd name="T13" fmla="*/ 57 h 90"/>
                  <a:gd name="T14" fmla="*/ 1 w 35"/>
                  <a:gd name="T15" fmla="*/ 55 h 90"/>
                  <a:gd name="T16" fmla="*/ 0 w 35"/>
                  <a:gd name="T17" fmla="*/ 57 h 90"/>
                  <a:gd name="T18" fmla="*/ 16 w 35"/>
                  <a:gd name="T19" fmla="*/ 90 h 90"/>
                  <a:gd name="T20" fmla="*/ 35 w 35"/>
                  <a:gd name="T2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90">
                    <a:moveTo>
                      <a:pt x="35" y="0"/>
                    </a:moveTo>
                    <a:lnTo>
                      <a:pt x="33" y="5"/>
                    </a:lnTo>
                    <a:lnTo>
                      <a:pt x="32" y="9"/>
                    </a:lnTo>
                    <a:lnTo>
                      <a:pt x="16" y="86"/>
                    </a:lnTo>
                    <a:lnTo>
                      <a:pt x="16" y="86"/>
                    </a:lnTo>
                    <a:lnTo>
                      <a:pt x="13" y="81"/>
                    </a:lnTo>
                    <a:lnTo>
                      <a:pt x="2" y="57"/>
                    </a:lnTo>
                    <a:lnTo>
                      <a:pt x="1" y="55"/>
                    </a:lnTo>
                    <a:lnTo>
                      <a:pt x="0" y="57"/>
                    </a:lnTo>
                    <a:lnTo>
                      <a:pt x="16" y="9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3" name="Freeform 3892"/>
              <p:cNvSpPr/>
              <p:nvPr/>
            </p:nvSpPr>
            <p:spPr bwMode="auto">
              <a:xfrm>
                <a:off x="5935" y="3170"/>
                <a:ext cx="35" cy="90"/>
              </a:xfrm>
              <a:custGeom>
                <a:avLst/>
                <a:gdLst>
                  <a:gd name="T0" fmla="*/ 35 w 35"/>
                  <a:gd name="T1" fmla="*/ 0 h 90"/>
                  <a:gd name="T2" fmla="*/ 33 w 35"/>
                  <a:gd name="T3" fmla="*/ 5 h 90"/>
                  <a:gd name="T4" fmla="*/ 32 w 35"/>
                  <a:gd name="T5" fmla="*/ 9 h 90"/>
                  <a:gd name="T6" fmla="*/ 16 w 35"/>
                  <a:gd name="T7" fmla="*/ 86 h 90"/>
                  <a:gd name="T8" fmla="*/ 16 w 35"/>
                  <a:gd name="T9" fmla="*/ 86 h 90"/>
                  <a:gd name="T10" fmla="*/ 13 w 35"/>
                  <a:gd name="T11" fmla="*/ 81 h 90"/>
                  <a:gd name="T12" fmla="*/ 2 w 35"/>
                  <a:gd name="T13" fmla="*/ 57 h 90"/>
                  <a:gd name="T14" fmla="*/ 1 w 35"/>
                  <a:gd name="T15" fmla="*/ 55 h 90"/>
                  <a:gd name="T16" fmla="*/ 0 w 35"/>
                  <a:gd name="T17" fmla="*/ 57 h 90"/>
                  <a:gd name="T18" fmla="*/ 16 w 35"/>
                  <a:gd name="T19" fmla="*/ 90 h 90"/>
                  <a:gd name="T20" fmla="*/ 35 w 35"/>
                  <a:gd name="T2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90">
                    <a:moveTo>
                      <a:pt x="35" y="0"/>
                    </a:moveTo>
                    <a:lnTo>
                      <a:pt x="33" y="5"/>
                    </a:lnTo>
                    <a:lnTo>
                      <a:pt x="32" y="9"/>
                    </a:lnTo>
                    <a:lnTo>
                      <a:pt x="16" y="86"/>
                    </a:lnTo>
                    <a:lnTo>
                      <a:pt x="16" y="86"/>
                    </a:lnTo>
                    <a:lnTo>
                      <a:pt x="13" y="81"/>
                    </a:lnTo>
                    <a:lnTo>
                      <a:pt x="2" y="57"/>
                    </a:lnTo>
                    <a:lnTo>
                      <a:pt x="1" y="55"/>
                    </a:lnTo>
                    <a:lnTo>
                      <a:pt x="0" y="57"/>
                    </a:lnTo>
                    <a:lnTo>
                      <a:pt x="16" y="90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4" name="Freeform 3893"/>
              <p:cNvSpPr/>
              <p:nvPr/>
            </p:nvSpPr>
            <p:spPr bwMode="auto">
              <a:xfrm>
                <a:off x="5951" y="3170"/>
                <a:ext cx="19" cy="90"/>
              </a:xfrm>
              <a:custGeom>
                <a:avLst/>
                <a:gdLst>
                  <a:gd name="T0" fmla="*/ 19 w 19"/>
                  <a:gd name="T1" fmla="*/ 0 h 90"/>
                  <a:gd name="T2" fmla="*/ 19 w 19"/>
                  <a:gd name="T3" fmla="*/ 0 h 90"/>
                  <a:gd name="T4" fmla="*/ 0 w 19"/>
                  <a:gd name="T5" fmla="*/ 90 h 90"/>
                  <a:gd name="T6" fmla="*/ 19 w 19"/>
                  <a:gd name="T7" fmla="*/ 0 h 90"/>
                  <a:gd name="T8" fmla="*/ 19 w 19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0">
                    <a:moveTo>
                      <a:pt x="19" y="0"/>
                    </a:moveTo>
                    <a:lnTo>
                      <a:pt x="19" y="0"/>
                    </a:lnTo>
                    <a:lnTo>
                      <a:pt x="0" y="9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5" name="Freeform 3894"/>
              <p:cNvSpPr/>
              <p:nvPr/>
            </p:nvSpPr>
            <p:spPr bwMode="auto">
              <a:xfrm>
                <a:off x="5951" y="3170"/>
                <a:ext cx="19" cy="90"/>
              </a:xfrm>
              <a:custGeom>
                <a:avLst/>
                <a:gdLst>
                  <a:gd name="T0" fmla="*/ 19 w 19"/>
                  <a:gd name="T1" fmla="*/ 0 h 90"/>
                  <a:gd name="T2" fmla="*/ 19 w 19"/>
                  <a:gd name="T3" fmla="*/ 0 h 90"/>
                  <a:gd name="T4" fmla="*/ 0 w 19"/>
                  <a:gd name="T5" fmla="*/ 90 h 90"/>
                  <a:gd name="T6" fmla="*/ 19 w 19"/>
                  <a:gd name="T7" fmla="*/ 0 h 90"/>
                  <a:gd name="T8" fmla="*/ 19 w 19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0">
                    <a:moveTo>
                      <a:pt x="19" y="0"/>
                    </a:moveTo>
                    <a:lnTo>
                      <a:pt x="19" y="0"/>
                    </a:lnTo>
                    <a:lnTo>
                      <a:pt x="0" y="90"/>
                    </a:lnTo>
                    <a:lnTo>
                      <a:pt x="19" y="0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6" name="Freeform 3895"/>
              <p:cNvSpPr/>
              <p:nvPr/>
            </p:nvSpPr>
            <p:spPr bwMode="auto">
              <a:xfrm>
                <a:off x="5914" y="3172"/>
                <a:ext cx="52" cy="52"/>
              </a:xfrm>
              <a:custGeom>
                <a:avLst/>
                <a:gdLst>
                  <a:gd name="T0" fmla="*/ 47 w 49"/>
                  <a:gd name="T1" fmla="*/ 0 h 49"/>
                  <a:gd name="T2" fmla="*/ 4 w 49"/>
                  <a:gd name="T3" fmla="*/ 5 h 49"/>
                  <a:gd name="T4" fmla="*/ 0 w 49"/>
                  <a:gd name="T5" fmla="*/ 12 h 49"/>
                  <a:gd name="T6" fmla="*/ 19 w 49"/>
                  <a:gd name="T7" fmla="*/ 49 h 49"/>
                  <a:gd name="T8" fmla="*/ 49 w 49"/>
                  <a:gd name="T9" fmla="*/ 2 h 49"/>
                  <a:gd name="T10" fmla="*/ 47 w 49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47" y="0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8"/>
                      <a:pt x="2" y="10"/>
                      <a:pt x="0" y="12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8" y="2"/>
                      <a:pt x="48" y="1"/>
                      <a:pt x="47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7" name="Freeform 3896"/>
              <p:cNvSpPr/>
              <p:nvPr/>
            </p:nvSpPr>
            <p:spPr bwMode="auto">
              <a:xfrm>
                <a:off x="5964" y="3172"/>
                <a:ext cx="3" cy="3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2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8" name="Freeform 3897"/>
              <p:cNvSpPr/>
              <p:nvPr/>
            </p:nvSpPr>
            <p:spPr bwMode="auto">
              <a:xfrm>
                <a:off x="5911" y="3178"/>
                <a:ext cx="8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1 h 7"/>
                  <a:gd name="T4" fmla="*/ 3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5"/>
                      <a:pt x="7" y="3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9" name="Freeform 3898"/>
              <p:cNvSpPr/>
              <p:nvPr/>
            </p:nvSpPr>
            <p:spPr bwMode="auto">
              <a:xfrm>
                <a:off x="5935" y="3172"/>
                <a:ext cx="33" cy="53"/>
              </a:xfrm>
              <a:custGeom>
                <a:avLst/>
                <a:gdLst>
                  <a:gd name="T0" fmla="*/ 33 w 33"/>
                  <a:gd name="T1" fmla="*/ 0 h 53"/>
                  <a:gd name="T2" fmla="*/ 32 w 33"/>
                  <a:gd name="T3" fmla="*/ 0 h 53"/>
                  <a:gd name="T4" fmla="*/ 31 w 33"/>
                  <a:gd name="T5" fmla="*/ 3 h 53"/>
                  <a:gd name="T6" fmla="*/ 0 w 33"/>
                  <a:gd name="T7" fmla="*/ 52 h 53"/>
                  <a:gd name="T8" fmla="*/ 1 w 33"/>
                  <a:gd name="T9" fmla="*/ 53 h 53"/>
                  <a:gd name="T10" fmla="*/ 33 w 33"/>
                  <a:gd name="T11" fmla="*/ 3 h 53"/>
                  <a:gd name="T12" fmla="*/ 33 w 33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53">
                    <a:moveTo>
                      <a:pt x="33" y="0"/>
                    </a:moveTo>
                    <a:lnTo>
                      <a:pt x="32" y="0"/>
                    </a:lnTo>
                    <a:lnTo>
                      <a:pt x="31" y="3"/>
                    </a:lnTo>
                    <a:lnTo>
                      <a:pt x="0" y="52"/>
                    </a:lnTo>
                    <a:lnTo>
                      <a:pt x="1" y="53"/>
                    </a:lnTo>
                    <a:lnTo>
                      <a:pt x="33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0" name="Freeform 3899"/>
              <p:cNvSpPr/>
              <p:nvPr/>
            </p:nvSpPr>
            <p:spPr bwMode="auto">
              <a:xfrm>
                <a:off x="5935" y="3172"/>
                <a:ext cx="33" cy="53"/>
              </a:xfrm>
              <a:custGeom>
                <a:avLst/>
                <a:gdLst>
                  <a:gd name="T0" fmla="*/ 33 w 33"/>
                  <a:gd name="T1" fmla="*/ 0 h 53"/>
                  <a:gd name="T2" fmla="*/ 32 w 33"/>
                  <a:gd name="T3" fmla="*/ 0 h 53"/>
                  <a:gd name="T4" fmla="*/ 31 w 33"/>
                  <a:gd name="T5" fmla="*/ 3 h 53"/>
                  <a:gd name="T6" fmla="*/ 0 w 33"/>
                  <a:gd name="T7" fmla="*/ 52 h 53"/>
                  <a:gd name="T8" fmla="*/ 1 w 33"/>
                  <a:gd name="T9" fmla="*/ 53 h 53"/>
                  <a:gd name="T10" fmla="*/ 33 w 33"/>
                  <a:gd name="T11" fmla="*/ 3 h 53"/>
                  <a:gd name="T12" fmla="*/ 33 w 33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53">
                    <a:moveTo>
                      <a:pt x="33" y="0"/>
                    </a:moveTo>
                    <a:lnTo>
                      <a:pt x="32" y="0"/>
                    </a:lnTo>
                    <a:lnTo>
                      <a:pt x="31" y="3"/>
                    </a:lnTo>
                    <a:lnTo>
                      <a:pt x="0" y="52"/>
                    </a:lnTo>
                    <a:lnTo>
                      <a:pt x="1" y="53"/>
                    </a:lnTo>
                    <a:lnTo>
                      <a:pt x="33" y="3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1" name="Freeform 3900"/>
              <p:cNvSpPr/>
              <p:nvPr/>
            </p:nvSpPr>
            <p:spPr bwMode="auto">
              <a:xfrm>
                <a:off x="5910" y="3170"/>
                <a:ext cx="60" cy="57"/>
              </a:xfrm>
              <a:custGeom>
                <a:avLst/>
                <a:gdLst>
                  <a:gd name="T0" fmla="*/ 57 w 57"/>
                  <a:gd name="T1" fmla="*/ 0 h 54"/>
                  <a:gd name="T2" fmla="*/ 1 w 57"/>
                  <a:gd name="T3" fmla="*/ 6 h 54"/>
                  <a:gd name="T4" fmla="*/ 0 w 57"/>
                  <a:gd name="T5" fmla="*/ 7 h 54"/>
                  <a:gd name="T6" fmla="*/ 0 w 57"/>
                  <a:gd name="T7" fmla="*/ 7 h 54"/>
                  <a:gd name="T8" fmla="*/ 0 w 57"/>
                  <a:gd name="T9" fmla="*/ 7 h 54"/>
                  <a:gd name="T10" fmla="*/ 0 w 57"/>
                  <a:gd name="T11" fmla="*/ 7 h 54"/>
                  <a:gd name="T12" fmla="*/ 0 w 57"/>
                  <a:gd name="T13" fmla="*/ 7 h 54"/>
                  <a:gd name="T14" fmla="*/ 0 w 57"/>
                  <a:gd name="T15" fmla="*/ 7 h 54"/>
                  <a:gd name="T16" fmla="*/ 0 w 57"/>
                  <a:gd name="T17" fmla="*/ 7 h 54"/>
                  <a:gd name="T18" fmla="*/ 0 w 57"/>
                  <a:gd name="T19" fmla="*/ 7 h 54"/>
                  <a:gd name="T20" fmla="*/ 0 w 57"/>
                  <a:gd name="T21" fmla="*/ 7 h 54"/>
                  <a:gd name="T22" fmla="*/ 0 w 57"/>
                  <a:gd name="T23" fmla="*/ 7 h 54"/>
                  <a:gd name="T24" fmla="*/ 0 w 57"/>
                  <a:gd name="T25" fmla="*/ 8 h 54"/>
                  <a:gd name="T26" fmla="*/ 23 w 57"/>
                  <a:gd name="T27" fmla="*/ 54 h 54"/>
                  <a:gd name="T28" fmla="*/ 24 w 57"/>
                  <a:gd name="T29" fmla="*/ 52 h 54"/>
                  <a:gd name="T30" fmla="*/ 23 w 57"/>
                  <a:gd name="T31" fmla="*/ 51 h 54"/>
                  <a:gd name="T32" fmla="*/ 4 w 57"/>
                  <a:gd name="T33" fmla="*/ 14 h 54"/>
                  <a:gd name="T34" fmla="*/ 1 w 57"/>
                  <a:gd name="T35" fmla="*/ 8 h 54"/>
                  <a:gd name="T36" fmla="*/ 8 w 57"/>
                  <a:gd name="T37" fmla="*/ 7 h 54"/>
                  <a:gd name="T38" fmla="*/ 51 w 57"/>
                  <a:gd name="T39" fmla="*/ 2 h 54"/>
                  <a:gd name="T40" fmla="*/ 54 w 57"/>
                  <a:gd name="T41" fmla="*/ 2 h 54"/>
                  <a:gd name="T42" fmla="*/ 55 w 57"/>
                  <a:gd name="T43" fmla="*/ 2 h 54"/>
                  <a:gd name="T44" fmla="*/ 55 w 57"/>
                  <a:gd name="T45" fmla="*/ 4 h 54"/>
                  <a:gd name="T46" fmla="*/ 57 w 57"/>
                  <a:gd name="T47" fmla="*/ 0 h 54"/>
                  <a:gd name="T48" fmla="*/ 57 w 57"/>
                  <a:gd name="T49" fmla="*/ 0 h 54"/>
                  <a:gd name="T50" fmla="*/ 57 w 57"/>
                  <a:gd name="T51" fmla="*/ 0 h 54"/>
                  <a:gd name="T52" fmla="*/ 57 w 57"/>
                  <a:gd name="T5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54">
                    <a:moveTo>
                      <a:pt x="57" y="0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2" name="Freeform 3901"/>
              <p:cNvSpPr>
                <a:spLocks noEditPoints="1"/>
              </p:cNvSpPr>
              <p:nvPr/>
            </p:nvSpPr>
            <p:spPr bwMode="auto">
              <a:xfrm>
                <a:off x="5910" y="3177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1 h 2"/>
                  <a:gd name="T10" fmla="*/ 0 w 1"/>
                  <a:gd name="T11" fmla="*/ 1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1 h 2"/>
                  <a:gd name="T22" fmla="*/ 0 w 1"/>
                  <a:gd name="T23" fmla="*/ 1 h 2"/>
                  <a:gd name="T24" fmla="*/ 0 w 1"/>
                  <a:gd name="T25" fmla="*/ 1 h 2"/>
                  <a:gd name="T26" fmla="*/ 0 w 1"/>
                  <a:gd name="T27" fmla="*/ 1 h 2"/>
                  <a:gd name="T28" fmla="*/ 0 w 1"/>
                  <a:gd name="T29" fmla="*/ 1 h 2"/>
                  <a:gd name="T30" fmla="*/ 0 w 1"/>
                  <a:gd name="T31" fmla="*/ 1 h 2"/>
                  <a:gd name="T32" fmla="*/ 1 w 1"/>
                  <a:gd name="T33" fmla="*/ 0 h 2"/>
                  <a:gd name="T34" fmla="*/ 0 w 1"/>
                  <a:gd name="T35" fmla="*/ 0 h 2"/>
                  <a:gd name="T36" fmla="*/ 0 w 1"/>
                  <a:gd name="T37" fmla="*/ 1 h 2"/>
                  <a:gd name="T38" fmla="*/ 0 w 1"/>
                  <a:gd name="T39" fmla="*/ 1 h 2"/>
                  <a:gd name="T40" fmla="*/ 1 w 1"/>
                  <a:gd name="T4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3" name="Freeform 3902"/>
              <p:cNvSpPr/>
              <p:nvPr/>
            </p:nvSpPr>
            <p:spPr bwMode="auto">
              <a:xfrm>
                <a:off x="5909" y="317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1 h 2"/>
                  <a:gd name="T12" fmla="*/ 1 w 1"/>
                  <a:gd name="T13" fmla="*/ 1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1 h 2"/>
                  <a:gd name="T22" fmla="*/ 1 w 1"/>
                  <a:gd name="T23" fmla="*/ 1 h 2"/>
                  <a:gd name="T24" fmla="*/ 1 w 1"/>
                  <a:gd name="T25" fmla="*/ 1 h 2"/>
                  <a:gd name="T26" fmla="*/ 1 w 1"/>
                  <a:gd name="T27" fmla="*/ 1 h 2"/>
                  <a:gd name="T28" fmla="*/ 1 w 1"/>
                  <a:gd name="T2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4" name="Rectangle 3903"/>
              <p:cNvSpPr>
                <a:spLocks noChangeArrowheads="1"/>
              </p:cNvSpPr>
              <p:nvPr/>
            </p:nvSpPr>
            <p:spPr bwMode="auto">
              <a:xfrm>
                <a:off x="5970" y="3170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5" name="Freeform 3904"/>
              <p:cNvSpPr/>
              <p:nvPr/>
            </p:nvSpPr>
            <p:spPr bwMode="auto">
              <a:xfrm>
                <a:off x="5970" y="31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6" name="Freeform 3905"/>
              <p:cNvSpPr/>
              <p:nvPr/>
            </p:nvSpPr>
            <p:spPr bwMode="auto">
              <a:xfrm>
                <a:off x="5803" y="3442"/>
                <a:ext cx="66" cy="46"/>
              </a:xfrm>
              <a:custGeom>
                <a:avLst/>
                <a:gdLst>
                  <a:gd name="T0" fmla="*/ 2 w 62"/>
                  <a:gd name="T1" fmla="*/ 0 h 44"/>
                  <a:gd name="T2" fmla="*/ 0 w 62"/>
                  <a:gd name="T3" fmla="*/ 2 h 44"/>
                  <a:gd name="T4" fmla="*/ 11 w 62"/>
                  <a:gd name="T5" fmla="*/ 44 h 44"/>
                  <a:gd name="T6" fmla="*/ 62 w 62"/>
                  <a:gd name="T7" fmla="*/ 10 h 44"/>
                  <a:gd name="T8" fmla="*/ 62 w 62"/>
                  <a:gd name="T9" fmla="*/ 7 h 44"/>
                  <a:gd name="T10" fmla="*/ 2 w 62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44">
                    <a:moveTo>
                      <a:pt x="2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9"/>
                      <a:pt x="62" y="8"/>
                      <a:pt x="62" y="7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7" name="Freeform 3906"/>
              <p:cNvSpPr/>
              <p:nvPr/>
            </p:nvSpPr>
            <p:spPr bwMode="auto">
              <a:xfrm>
                <a:off x="5869" y="3449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8" name="Freeform 3907"/>
              <p:cNvSpPr/>
              <p:nvPr/>
            </p:nvSpPr>
            <p:spPr bwMode="auto">
              <a:xfrm>
                <a:off x="5802" y="3441"/>
                <a:ext cx="4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1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9" name="Freeform 3908"/>
              <p:cNvSpPr/>
              <p:nvPr/>
            </p:nvSpPr>
            <p:spPr bwMode="auto">
              <a:xfrm>
                <a:off x="5815" y="3449"/>
                <a:ext cx="60" cy="41"/>
              </a:xfrm>
              <a:custGeom>
                <a:avLst/>
                <a:gdLst>
                  <a:gd name="T0" fmla="*/ 58 w 60"/>
                  <a:gd name="T1" fmla="*/ 0 h 41"/>
                  <a:gd name="T2" fmla="*/ 54 w 60"/>
                  <a:gd name="T3" fmla="*/ 3 h 41"/>
                  <a:gd name="T4" fmla="*/ 0 w 60"/>
                  <a:gd name="T5" fmla="*/ 39 h 41"/>
                  <a:gd name="T6" fmla="*/ 1 w 60"/>
                  <a:gd name="T7" fmla="*/ 41 h 41"/>
                  <a:gd name="T8" fmla="*/ 60 w 60"/>
                  <a:gd name="T9" fmla="*/ 0 h 41"/>
                  <a:gd name="T10" fmla="*/ 58 w 60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1">
                    <a:moveTo>
                      <a:pt x="58" y="0"/>
                    </a:moveTo>
                    <a:lnTo>
                      <a:pt x="54" y="3"/>
                    </a:lnTo>
                    <a:lnTo>
                      <a:pt x="0" y="39"/>
                    </a:lnTo>
                    <a:lnTo>
                      <a:pt x="1" y="41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0" name="Freeform 3909"/>
              <p:cNvSpPr/>
              <p:nvPr/>
            </p:nvSpPr>
            <p:spPr bwMode="auto">
              <a:xfrm>
                <a:off x="5815" y="3449"/>
                <a:ext cx="60" cy="41"/>
              </a:xfrm>
              <a:custGeom>
                <a:avLst/>
                <a:gdLst>
                  <a:gd name="T0" fmla="*/ 58 w 60"/>
                  <a:gd name="T1" fmla="*/ 0 h 41"/>
                  <a:gd name="T2" fmla="*/ 54 w 60"/>
                  <a:gd name="T3" fmla="*/ 3 h 41"/>
                  <a:gd name="T4" fmla="*/ 0 w 60"/>
                  <a:gd name="T5" fmla="*/ 39 h 41"/>
                  <a:gd name="T6" fmla="*/ 1 w 60"/>
                  <a:gd name="T7" fmla="*/ 41 h 41"/>
                  <a:gd name="T8" fmla="*/ 60 w 60"/>
                  <a:gd name="T9" fmla="*/ 0 h 41"/>
                  <a:gd name="T10" fmla="*/ 58 w 60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1">
                    <a:moveTo>
                      <a:pt x="58" y="0"/>
                    </a:moveTo>
                    <a:lnTo>
                      <a:pt x="54" y="3"/>
                    </a:lnTo>
                    <a:lnTo>
                      <a:pt x="0" y="39"/>
                    </a:lnTo>
                    <a:lnTo>
                      <a:pt x="1" y="41"/>
                    </a:lnTo>
                    <a:lnTo>
                      <a:pt x="60" y="0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1" name="Freeform 3910"/>
              <p:cNvSpPr/>
              <p:nvPr/>
            </p:nvSpPr>
            <p:spPr bwMode="auto">
              <a:xfrm>
                <a:off x="5800" y="3441"/>
                <a:ext cx="16" cy="50"/>
              </a:xfrm>
              <a:custGeom>
                <a:avLst/>
                <a:gdLst>
                  <a:gd name="T0" fmla="*/ 0 w 16"/>
                  <a:gd name="T1" fmla="*/ 0 h 50"/>
                  <a:gd name="T2" fmla="*/ 14 w 16"/>
                  <a:gd name="T3" fmla="*/ 50 h 50"/>
                  <a:gd name="T4" fmla="*/ 16 w 16"/>
                  <a:gd name="T5" fmla="*/ 49 h 50"/>
                  <a:gd name="T6" fmla="*/ 15 w 16"/>
                  <a:gd name="T7" fmla="*/ 47 h 50"/>
                  <a:gd name="T8" fmla="*/ 3 w 16"/>
                  <a:gd name="T9" fmla="*/ 3 h 50"/>
                  <a:gd name="T10" fmla="*/ 2 w 16"/>
                  <a:gd name="T11" fmla="*/ 0 h 50"/>
                  <a:gd name="T12" fmla="*/ 0 w 16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50">
                    <a:moveTo>
                      <a:pt x="0" y="0"/>
                    </a:moveTo>
                    <a:lnTo>
                      <a:pt x="14" y="50"/>
                    </a:lnTo>
                    <a:lnTo>
                      <a:pt x="16" y="49"/>
                    </a:lnTo>
                    <a:lnTo>
                      <a:pt x="15" y="47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2" name="Freeform 3911"/>
              <p:cNvSpPr/>
              <p:nvPr/>
            </p:nvSpPr>
            <p:spPr bwMode="auto">
              <a:xfrm>
                <a:off x="5800" y="3441"/>
                <a:ext cx="16" cy="50"/>
              </a:xfrm>
              <a:custGeom>
                <a:avLst/>
                <a:gdLst>
                  <a:gd name="T0" fmla="*/ 0 w 16"/>
                  <a:gd name="T1" fmla="*/ 0 h 50"/>
                  <a:gd name="T2" fmla="*/ 14 w 16"/>
                  <a:gd name="T3" fmla="*/ 50 h 50"/>
                  <a:gd name="T4" fmla="*/ 16 w 16"/>
                  <a:gd name="T5" fmla="*/ 49 h 50"/>
                  <a:gd name="T6" fmla="*/ 15 w 16"/>
                  <a:gd name="T7" fmla="*/ 47 h 50"/>
                  <a:gd name="T8" fmla="*/ 3 w 16"/>
                  <a:gd name="T9" fmla="*/ 3 h 50"/>
                  <a:gd name="T10" fmla="*/ 2 w 16"/>
                  <a:gd name="T11" fmla="*/ 0 h 50"/>
                  <a:gd name="T12" fmla="*/ 0 w 16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50">
                    <a:moveTo>
                      <a:pt x="0" y="0"/>
                    </a:moveTo>
                    <a:lnTo>
                      <a:pt x="14" y="50"/>
                    </a:lnTo>
                    <a:lnTo>
                      <a:pt x="16" y="49"/>
                    </a:lnTo>
                    <a:lnTo>
                      <a:pt x="15" y="47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3" name="Freeform 3912"/>
              <p:cNvSpPr/>
              <p:nvPr/>
            </p:nvSpPr>
            <p:spPr bwMode="auto">
              <a:xfrm>
                <a:off x="5800" y="3439"/>
                <a:ext cx="77" cy="10"/>
              </a:xfrm>
              <a:custGeom>
                <a:avLst/>
                <a:gdLst>
                  <a:gd name="T0" fmla="*/ 0 w 77"/>
                  <a:gd name="T1" fmla="*/ 0 h 10"/>
                  <a:gd name="T2" fmla="*/ 0 w 77"/>
                  <a:gd name="T3" fmla="*/ 2 h 10"/>
                  <a:gd name="T4" fmla="*/ 2 w 77"/>
                  <a:gd name="T5" fmla="*/ 2 h 10"/>
                  <a:gd name="T6" fmla="*/ 6 w 77"/>
                  <a:gd name="T7" fmla="*/ 3 h 10"/>
                  <a:gd name="T8" fmla="*/ 69 w 77"/>
                  <a:gd name="T9" fmla="*/ 10 h 10"/>
                  <a:gd name="T10" fmla="*/ 73 w 77"/>
                  <a:gd name="T11" fmla="*/ 10 h 10"/>
                  <a:gd name="T12" fmla="*/ 75 w 77"/>
                  <a:gd name="T13" fmla="*/ 10 h 10"/>
                  <a:gd name="T14" fmla="*/ 77 w 77"/>
                  <a:gd name="T15" fmla="*/ 9 h 10"/>
                  <a:gd name="T16" fmla="*/ 0 w 77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0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6" y="3"/>
                    </a:lnTo>
                    <a:lnTo>
                      <a:pt x="69" y="10"/>
                    </a:lnTo>
                    <a:lnTo>
                      <a:pt x="73" y="10"/>
                    </a:lnTo>
                    <a:lnTo>
                      <a:pt x="75" y="10"/>
                    </a:lnTo>
                    <a:lnTo>
                      <a:pt x="77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4" name="Freeform 3913"/>
              <p:cNvSpPr/>
              <p:nvPr/>
            </p:nvSpPr>
            <p:spPr bwMode="auto">
              <a:xfrm>
                <a:off x="5800" y="3439"/>
                <a:ext cx="77" cy="10"/>
              </a:xfrm>
              <a:custGeom>
                <a:avLst/>
                <a:gdLst>
                  <a:gd name="T0" fmla="*/ 0 w 77"/>
                  <a:gd name="T1" fmla="*/ 0 h 10"/>
                  <a:gd name="T2" fmla="*/ 0 w 77"/>
                  <a:gd name="T3" fmla="*/ 2 h 10"/>
                  <a:gd name="T4" fmla="*/ 2 w 77"/>
                  <a:gd name="T5" fmla="*/ 2 h 10"/>
                  <a:gd name="T6" fmla="*/ 6 w 77"/>
                  <a:gd name="T7" fmla="*/ 3 h 10"/>
                  <a:gd name="T8" fmla="*/ 69 w 77"/>
                  <a:gd name="T9" fmla="*/ 10 h 10"/>
                  <a:gd name="T10" fmla="*/ 73 w 77"/>
                  <a:gd name="T11" fmla="*/ 10 h 10"/>
                  <a:gd name="T12" fmla="*/ 75 w 77"/>
                  <a:gd name="T13" fmla="*/ 10 h 10"/>
                  <a:gd name="T14" fmla="*/ 77 w 77"/>
                  <a:gd name="T15" fmla="*/ 9 h 10"/>
                  <a:gd name="T16" fmla="*/ 0 w 77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0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6" y="3"/>
                    </a:lnTo>
                    <a:lnTo>
                      <a:pt x="69" y="10"/>
                    </a:lnTo>
                    <a:lnTo>
                      <a:pt x="73" y="10"/>
                    </a:lnTo>
                    <a:lnTo>
                      <a:pt x="75" y="10"/>
                    </a:lnTo>
                    <a:lnTo>
                      <a:pt x="77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5" name="Freeform 3914"/>
              <p:cNvSpPr/>
              <p:nvPr/>
            </p:nvSpPr>
            <p:spPr bwMode="auto">
              <a:xfrm>
                <a:off x="5792" y="3493"/>
                <a:ext cx="28" cy="29"/>
              </a:xfrm>
              <a:custGeom>
                <a:avLst/>
                <a:gdLst>
                  <a:gd name="T0" fmla="*/ 21 w 27"/>
                  <a:gd name="T1" fmla="*/ 0 h 27"/>
                  <a:gd name="T2" fmla="*/ 0 w 27"/>
                  <a:gd name="T3" fmla="*/ 14 h 27"/>
                  <a:gd name="T4" fmla="*/ 1 w 27"/>
                  <a:gd name="T5" fmla="*/ 16 h 27"/>
                  <a:gd name="T6" fmla="*/ 0 w 27"/>
                  <a:gd name="T7" fmla="*/ 17 h 27"/>
                  <a:gd name="T8" fmla="*/ 25 w 27"/>
                  <a:gd name="T9" fmla="*/ 27 h 27"/>
                  <a:gd name="T10" fmla="*/ 27 w 27"/>
                  <a:gd name="T11" fmla="*/ 25 h 27"/>
                  <a:gd name="T12" fmla="*/ 21 w 27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7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1" y="16"/>
                    </a:cubicBezTo>
                    <a:cubicBezTo>
                      <a:pt x="1" y="16"/>
                      <a:pt x="1" y="17"/>
                      <a:pt x="0" y="1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6"/>
                      <a:pt x="26" y="25"/>
                      <a:pt x="27" y="25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6" name="Freeform 3915"/>
              <p:cNvSpPr/>
              <p:nvPr/>
            </p:nvSpPr>
            <p:spPr bwMode="auto">
              <a:xfrm>
                <a:off x="5818" y="3520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7" name="Freeform 3916"/>
              <p:cNvSpPr/>
              <p:nvPr/>
            </p:nvSpPr>
            <p:spPr bwMode="auto">
              <a:xfrm>
                <a:off x="5789" y="3508"/>
                <a:ext cx="4" cy="3"/>
              </a:xfrm>
              <a:custGeom>
                <a:avLst/>
                <a:gdLst>
                  <a:gd name="T0" fmla="*/ 3 w 4"/>
                  <a:gd name="T1" fmla="*/ 0 h 3"/>
                  <a:gd name="T2" fmla="*/ 0 w 4"/>
                  <a:gd name="T3" fmla="*/ 2 h 3"/>
                  <a:gd name="T4" fmla="*/ 3 w 4"/>
                  <a:gd name="T5" fmla="*/ 3 h 3"/>
                  <a:gd name="T6" fmla="*/ 4 w 4"/>
                  <a:gd name="T7" fmla="*/ 2 h 3"/>
                  <a:gd name="T8" fmla="*/ 3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1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8" name="Freeform 3917"/>
              <p:cNvSpPr/>
              <p:nvPr/>
            </p:nvSpPr>
            <p:spPr bwMode="auto">
              <a:xfrm>
                <a:off x="5788" y="3491"/>
                <a:ext cx="26" cy="19"/>
              </a:xfrm>
              <a:custGeom>
                <a:avLst/>
                <a:gdLst>
                  <a:gd name="T0" fmla="*/ 25 w 26"/>
                  <a:gd name="T1" fmla="*/ 0 h 19"/>
                  <a:gd name="T2" fmla="*/ 0 w 26"/>
                  <a:gd name="T3" fmla="*/ 18 h 19"/>
                  <a:gd name="T4" fmla="*/ 0 w 26"/>
                  <a:gd name="T5" fmla="*/ 18 h 19"/>
                  <a:gd name="T6" fmla="*/ 1 w 26"/>
                  <a:gd name="T7" fmla="*/ 19 h 19"/>
                  <a:gd name="T8" fmla="*/ 4 w 26"/>
                  <a:gd name="T9" fmla="*/ 17 h 19"/>
                  <a:gd name="T10" fmla="*/ 26 w 26"/>
                  <a:gd name="T11" fmla="*/ 2 h 19"/>
                  <a:gd name="T12" fmla="*/ 25 w 2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19">
                    <a:moveTo>
                      <a:pt x="25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4" y="17"/>
                    </a:lnTo>
                    <a:lnTo>
                      <a:pt x="26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9" name="Freeform 3918"/>
              <p:cNvSpPr/>
              <p:nvPr/>
            </p:nvSpPr>
            <p:spPr bwMode="auto">
              <a:xfrm>
                <a:off x="5788" y="3491"/>
                <a:ext cx="26" cy="19"/>
              </a:xfrm>
              <a:custGeom>
                <a:avLst/>
                <a:gdLst>
                  <a:gd name="T0" fmla="*/ 25 w 26"/>
                  <a:gd name="T1" fmla="*/ 0 h 19"/>
                  <a:gd name="T2" fmla="*/ 0 w 26"/>
                  <a:gd name="T3" fmla="*/ 18 h 19"/>
                  <a:gd name="T4" fmla="*/ 0 w 26"/>
                  <a:gd name="T5" fmla="*/ 18 h 19"/>
                  <a:gd name="T6" fmla="*/ 1 w 26"/>
                  <a:gd name="T7" fmla="*/ 19 h 19"/>
                  <a:gd name="T8" fmla="*/ 4 w 26"/>
                  <a:gd name="T9" fmla="*/ 17 h 19"/>
                  <a:gd name="T10" fmla="*/ 26 w 26"/>
                  <a:gd name="T11" fmla="*/ 2 h 19"/>
                  <a:gd name="T12" fmla="*/ 25 w 2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19">
                    <a:moveTo>
                      <a:pt x="25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4" y="17"/>
                    </a:lnTo>
                    <a:lnTo>
                      <a:pt x="26" y="2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0" name="Freeform 3919"/>
              <p:cNvSpPr/>
              <p:nvPr/>
            </p:nvSpPr>
            <p:spPr bwMode="auto">
              <a:xfrm>
                <a:off x="5787" y="3491"/>
                <a:ext cx="37" cy="34"/>
              </a:xfrm>
              <a:custGeom>
                <a:avLst/>
                <a:gdLst>
                  <a:gd name="T0" fmla="*/ 26 w 35"/>
                  <a:gd name="T1" fmla="*/ 0 h 32"/>
                  <a:gd name="T2" fmla="*/ 25 w 35"/>
                  <a:gd name="T3" fmla="*/ 0 h 32"/>
                  <a:gd name="T4" fmla="*/ 26 w 35"/>
                  <a:gd name="T5" fmla="*/ 2 h 32"/>
                  <a:gd name="T6" fmla="*/ 32 w 35"/>
                  <a:gd name="T7" fmla="*/ 27 h 32"/>
                  <a:gd name="T8" fmla="*/ 33 w 35"/>
                  <a:gd name="T9" fmla="*/ 30 h 32"/>
                  <a:gd name="T10" fmla="*/ 30 w 35"/>
                  <a:gd name="T11" fmla="*/ 29 h 32"/>
                  <a:gd name="T12" fmla="*/ 5 w 35"/>
                  <a:gd name="T13" fmla="*/ 19 h 32"/>
                  <a:gd name="T14" fmla="*/ 2 w 35"/>
                  <a:gd name="T15" fmla="*/ 18 h 32"/>
                  <a:gd name="T16" fmla="*/ 1 w 35"/>
                  <a:gd name="T17" fmla="*/ 17 h 32"/>
                  <a:gd name="T18" fmla="*/ 1 w 35"/>
                  <a:gd name="T19" fmla="*/ 17 h 32"/>
                  <a:gd name="T20" fmla="*/ 0 w 35"/>
                  <a:gd name="T21" fmla="*/ 17 h 32"/>
                  <a:gd name="T22" fmla="*/ 2 w 35"/>
                  <a:gd name="T23" fmla="*/ 19 h 32"/>
                  <a:gd name="T24" fmla="*/ 34 w 35"/>
                  <a:gd name="T25" fmla="*/ 32 h 32"/>
                  <a:gd name="T26" fmla="*/ 35 w 35"/>
                  <a:gd name="T27" fmla="*/ 31 h 32"/>
                  <a:gd name="T28" fmla="*/ 26 w 35"/>
                  <a:gd name="T2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2">
                    <a:moveTo>
                      <a:pt x="26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4" y="31"/>
                      <a:pt x="35" y="31"/>
                      <a:pt x="35" y="31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1" name="Freeform 3920"/>
              <p:cNvSpPr/>
              <p:nvPr/>
            </p:nvSpPr>
            <p:spPr bwMode="auto">
              <a:xfrm>
                <a:off x="5786" y="3509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2" name="Freeform 3921"/>
              <p:cNvSpPr/>
              <p:nvPr/>
            </p:nvSpPr>
            <p:spPr bwMode="auto">
              <a:xfrm>
                <a:off x="5786" y="3509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3" name="Freeform 3922"/>
              <p:cNvSpPr/>
              <p:nvPr/>
            </p:nvSpPr>
            <p:spPr bwMode="auto">
              <a:xfrm>
                <a:off x="5823" y="352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4" name="Freeform 3923"/>
              <p:cNvSpPr/>
              <p:nvPr/>
            </p:nvSpPr>
            <p:spPr bwMode="auto">
              <a:xfrm>
                <a:off x="5789" y="3446"/>
                <a:ext cx="24" cy="59"/>
              </a:xfrm>
              <a:custGeom>
                <a:avLst/>
                <a:gdLst>
                  <a:gd name="T0" fmla="*/ 11 w 23"/>
                  <a:gd name="T1" fmla="*/ 0 h 56"/>
                  <a:gd name="T2" fmla="*/ 1 w 23"/>
                  <a:gd name="T3" fmla="*/ 50 h 56"/>
                  <a:gd name="T4" fmla="*/ 0 w 23"/>
                  <a:gd name="T5" fmla="*/ 55 h 56"/>
                  <a:gd name="T6" fmla="*/ 1 w 23"/>
                  <a:gd name="T7" fmla="*/ 56 h 56"/>
                  <a:gd name="T8" fmla="*/ 23 w 23"/>
                  <a:gd name="T9" fmla="*/ 42 h 56"/>
                  <a:gd name="T10" fmla="*/ 19 w 23"/>
                  <a:gd name="T11" fmla="*/ 29 h 56"/>
                  <a:gd name="T12" fmla="*/ 13 w 23"/>
                  <a:gd name="T13" fmla="*/ 32 h 56"/>
                  <a:gd name="T14" fmla="*/ 7 w 23"/>
                  <a:gd name="T15" fmla="*/ 25 h 56"/>
                  <a:gd name="T16" fmla="*/ 13 w 23"/>
                  <a:gd name="T17" fmla="*/ 19 h 56"/>
                  <a:gd name="T18" fmla="*/ 16 w 23"/>
                  <a:gd name="T19" fmla="*/ 19 h 56"/>
                  <a:gd name="T20" fmla="*/ 11 w 23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56">
                    <a:moveTo>
                      <a:pt x="11" y="0"/>
                    </a:moveTo>
                    <a:cubicBezTo>
                      <a:pt x="1" y="50"/>
                      <a:pt x="1" y="50"/>
                      <a:pt x="1" y="5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1" y="56"/>
                      <a:pt x="1" y="5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8" y="31"/>
                      <a:pt x="16" y="32"/>
                      <a:pt x="13" y="32"/>
                    </a:cubicBezTo>
                    <a:cubicBezTo>
                      <a:pt x="10" y="32"/>
                      <a:pt x="7" y="29"/>
                      <a:pt x="7" y="25"/>
                    </a:cubicBezTo>
                    <a:cubicBezTo>
                      <a:pt x="7" y="22"/>
                      <a:pt x="10" y="19"/>
                      <a:pt x="13" y="19"/>
                    </a:cubicBezTo>
                    <a:cubicBezTo>
                      <a:pt x="15" y="19"/>
                      <a:pt x="16" y="19"/>
                      <a:pt x="16" y="19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5" name="Freeform 3924"/>
              <p:cNvSpPr/>
              <p:nvPr/>
            </p:nvSpPr>
            <p:spPr bwMode="auto">
              <a:xfrm>
                <a:off x="5796" y="3466"/>
                <a:ext cx="13" cy="14"/>
              </a:xfrm>
              <a:custGeom>
                <a:avLst/>
                <a:gdLst>
                  <a:gd name="T0" fmla="*/ 6 w 12"/>
                  <a:gd name="T1" fmla="*/ 0 h 13"/>
                  <a:gd name="T2" fmla="*/ 0 w 12"/>
                  <a:gd name="T3" fmla="*/ 6 h 13"/>
                  <a:gd name="T4" fmla="*/ 6 w 12"/>
                  <a:gd name="T5" fmla="*/ 13 h 13"/>
                  <a:gd name="T6" fmla="*/ 12 w 12"/>
                  <a:gd name="T7" fmla="*/ 10 h 13"/>
                  <a:gd name="T8" fmla="*/ 9 w 12"/>
                  <a:gd name="T9" fmla="*/ 0 h 13"/>
                  <a:gd name="T10" fmla="*/ 6 w 12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9" y="13"/>
                      <a:pt x="11" y="12"/>
                      <a:pt x="12" y="1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6" name="Freeform 3925"/>
              <p:cNvSpPr/>
              <p:nvPr/>
            </p:nvSpPr>
            <p:spPr bwMode="auto">
              <a:xfrm>
                <a:off x="5788" y="3504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7" name="Freeform 3926"/>
              <p:cNvSpPr>
                <a:spLocks noEditPoints="1"/>
              </p:cNvSpPr>
              <p:nvPr/>
            </p:nvSpPr>
            <p:spPr bwMode="auto">
              <a:xfrm>
                <a:off x="5788" y="3446"/>
                <a:ext cx="25" cy="63"/>
              </a:xfrm>
              <a:custGeom>
                <a:avLst/>
                <a:gdLst>
                  <a:gd name="T0" fmla="*/ 25 w 25"/>
                  <a:gd name="T1" fmla="*/ 44 h 63"/>
                  <a:gd name="T2" fmla="*/ 2 w 25"/>
                  <a:gd name="T3" fmla="*/ 59 h 63"/>
                  <a:gd name="T4" fmla="*/ 0 w 25"/>
                  <a:gd name="T5" fmla="*/ 61 h 63"/>
                  <a:gd name="T6" fmla="*/ 0 w 25"/>
                  <a:gd name="T7" fmla="*/ 63 h 63"/>
                  <a:gd name="T8" fmla="*/ 25 w 25"/>
                  <a:gd name="T9" fmla="*/ 45 h 63"/>
                  <a:gd name="T10" fmla="*/ 25 w 25"/>
                  <a:gd name="T11" fmla="*/ 44 h 63"/>
                  <a:gd name="T12" fmla="*/ 12 w 25"/>
                  <a:gd name="T13" fmla="*/ 0 h 63"/>
                  <a:gd name="T14" fmla="*/ 2 w 25"/>
                  <a:gd name="T15" fmla="*/ 53 h 63"/>
                  <a:gd name="T16" fmla="*/ 12 w 25"/>
                  <a:gd name="T17" fmla="*/ 0 h 63"/>
                  <a:gd name="T18" fmla="*/ 12 w 25"/>
                  <a:gd name="T1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63">
                    <a:moveTo>
                      <a:pt x="25" y="44"/>
                    </a:moveTo>
                    <a:lnTo>
                      <a:pt x="2" y="59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25" y="45"/>
                    </a:lnTo>
                    <a:lnTo>
                      <a:pt x="25" y="44"/>
                    </a:lnTo>
                    <a:close/>
                    <a:moveTo>
                      <a:pt x="12" y="0"/>
                    </a:moveTo>
                    <a:lnTo>
                      <a:pt x="2" y="53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8" name="Freeform 3927"/>
              <p:cNvSpPr>
                <a:spLocks noEditPoints="1"/>
              </p:cNvSpPr>
              <p:nvPr/>
            </p:nvSpPr>
            <p:spPr bwMode="auto">
              <a:xfrm>
                <a:off x="5788" y="3446"/>
                <a:ext cx="25" cy="63"/>
              </a:xfrm>
              <a:custGeom>
                <a:avLst/>
                <a:gdLst>
                  <a:gd name="T0" fmla="*/ 25 w 25"/>
                  <a:gd name="T1" fmla="*/ 44 h 63"/>
                  <a:gd name="T2" fmla="*/ 2 w 25"/>
                  <a:gd name="T3" fmla="*/ 59 h 63"/>
                  <a:gd name="T4" fmla="*/ 0 w 25"/>
                  <a:gd name="T5" fmla="*/ 61 h 63"/>
                  <a:gd name="T6" fmla="*/ 0 w 25"/>
                  <a:gd name="T7" fmla="*/ 63 h 63"/>
                  <a:gd name="T8" fmla="*/ 25 w 25"/>
                  <a:gd name="T9" fmla="*/ 45 h 63"/>
                  <a:gd name="T10" fmla="*/ 25 w 25"/>
                  <a:gd name="T11" fmla="*/ 44 h 63"/>
                  <a:gd name="T12" fmla="*/ 12 w 25"/>
                  <a:gd name="T13" fmla="*/ 0 h 63"/>
                  <a:gd name="T14" fmla="*/ 2 w 25"/>
                  <a:gd name="T15" fmla="*/ 53 h 63"/>
                  <a:gd name="T16" fmla="*/ 12 w 25"/>
                  <a:gd name="T17" fmla="*/ 0 h 63"/>
                  <a:gd name="T18" fmla="*/ 12 w 25"/>
                  <a:gd name="T1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63">
                    <a:moveTo>
                      <a:pt x="25" y="44"/>
                    </a:moveTo>
                    <a:lnTo>
                      <a:pt x="2" y="59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25" y="45"/>
                    </a:lnTo>
                    <a:lnTo>
                      <a:pt x="25" y="44"/>
                    </a:lnTo>
                    <a:moveTo>
                      <a:pt x="12" y="0"/>
                    </a:moveTo>
                    <a:lnTo>
                      <a:pt x="2" y="53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9" name="Freeform 3928"/>
              <p:cNvSpPr/>
              <p:nvPr/>
            </p:nvSpPr>
            <p:spPr bwMode="auto">
              <a:xfrm>
                <a:off x="5786" y="3441"/>
                <a:ext cx="28" cy="68"/>
              </a:xfrm>
              <a:custGeom>
                <a:avLst/>
                <a:gdLst>
                  <a:gd name="T0" fmla="*/ 14 w 27"/>
                  <a:gd name="T1" fmla="*/ 0 h 65"/>
                  <a:gd name="T2" fmla="*/ 0 w 27"/>
                  <a:gd name="T3" fmla="*/ 65 h 65"/>
                  <a:gd name="T4" fmla="*/ 1 w 27"/>
                  <a:gd name="T5" fmla="*/ 65 h 65"/>
                  <a:gd name="T6" fmla="*/ 1 w 27"/>
                  <a:gd name="T7" fmla="*/ 65 h 65"/>
                  <a:gd name="T8" fmla="*/ 2 w 27"/>
                  <a:gd name="T9" fmla="*/ 65 h 65"/>
                  <a:gd name="T10" fmla="*/ 2 w 27"/>
                  <a:gd name="T11" fmla="*/ 63 h 65"/>
                  <a:gd name="T12" fmla="*/ 3 w 27"/>
                  <a:gd name="T13" fmla="*/ 60 h 65"/>
                  <a:gd name="T14" fmla="*/ 4 w 27"/>
                  <a:gd name="T15" fmla="*/ 55 h 65"/>
                  <a:gd name="T16" fmla="*/ 14 w 27"/>
                  <a:gd name="T17" fmla="*/ 5 h 65"/>
                  <a:gd name="T18" fmla="*/ 14 w 27"/>
                  <a:gd name="T19" fmla="*/ 5 h 65"/>
                  <a:gd name="T20" fmla="*/ 19 w 27"/>
                  <a:gd name="T21" fmla="*/ 24 h 65"/>
                  <a:gd name="T22" fmla="*/ 22 w 27"/>
                  <a:gd name="T23" fmla="*/ 34 h 65"/>
                  <a:gd name="T24" fmla="*/ 26 w 27"/>
                  <a:gd name="T25" fmla="*/ 47 h 65"/>
                  <a:gd name="T26" fmla="*/ 26 w 27"/>
                  <a:gd name="T27" fmla="*/ 48 h 65"/>
                  <a:gd name="T28" fmla="*/ 27 w 27"/>
                  <a:gd name="T29" fmla="*/ 48 h 65"/>
                  <a:gd name="T30" fmla="*/ 14 w 27"/>
                  <a:gd name="T31" fmla="*/ 0 h 65"/>
                  <a:gd name="T32" fmla="*/ 14 w 27"/>
                  <a:gd name="T33" fmla="*/ 0 h 65"/>
                  <a:gd name="T34" fmla="*/ 14 w 27"/>
                  <a:gd name="T3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65">
                    <a:moveTo>
                      <a:pt x="14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0" name="Freeform 3929"/>
              <p:cNvSpPr/>
              <p:nvPr/>
            </p:nvSpPr>
            <p:spPr bwMode="auto">
              <a:xfrm>
                <a:off x="5800" y="343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1" name="Freeform 3930"/>
              <p:cNvSpPr>
                <a:spLocks noEditPoints="1"/>
              </p:cNvSpPr>
              <p:nvPr/>
            </p:nvSpPr>
            <p:spPr bwMode="auto">
              <a:xfrm>
                <a:off x="5786" y="350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0 h 1"/>
                  <a:gd name="T6" fmla="*/ 0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2" name="Freeform 3931"/>
              <p:cNvSpPr/>
              <p:nvPr/>
            </p:nvSpPr>
            <p:spPr bwMode="auto">
              <a:xfrm>
                <a:off x="5808" y="3410"/>
                <a:ext cx="84" cy="36"/>
              </a:xfrm>
              <a:custGeom>
                <a:avLst/>
                <a:gdLst>
                  <a:gd name="T0" fmla="*/ 77 w 80"/>
                  <a:gd name="T1" fmla="*/ 0 h 34"/>
                  <a:gd name="T2" fmla="*/ 35 w 80"/>
                  <a:gd name="T3" fmla="*/ 14 h 34"/>
                  <a:gd name="T4" fmla="*/ 37 w 80"/>
                  <a:gd name="T5" fmla="*/ 19 h 34"/>
                  <a:gd name="T6" fmla="*/ 31 w 80"/>
                  <a:gd name="T7" fmla="*/ 24 h 34"/>
                  <a:gd name="T8" fmla="*/ 26 w 80"/>
                  <a:gd name="T9" fmla="*/ 19 h 34"/>
                  <a:gd name="T10" fmla="*/ 26 w 80"/>
                  <a:gd name="T11" fmla="*/ 18 h 34"/>
                  <a:gd name="T12" fmla="*/ 0 w 80"/>
                  <a:gd name="T13" fmla="*/ 27 h 34"/>
                  <a:gd name="T14" fmla="*/ 58 w 80"/>
                  <a:gd name="T15" fmla="*/ 34 h 34"/>
                  <a:gd name="T16" fmla="*/ 66 w 80"/>
                  <a:gd name="T17" fmla="*/ 27 h 34"/>
                  <a:gd name="T18" fmla="*/ 68 w 80"/>
                  <a:gd name="T19" fmla="*/ 28 h 34"/>
                  <a:gd name="T20" fmla="*/ 80 w 80"/>
                  <a:gd name="T21" fmla="*/ 3 h 34"/>
                  <a:gd name="T22" fmla="*/ 77 w 80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" h="34">
                    <a:moveTo>
                      <a:pt x="77" y="0"/>
                    </a:moveTo>
                    <a:cubicBezTo>
                      <a:pt x="35" y="14"/>
                      <a:pt x="35" y="14"/>
                      <a:pt x="35" y="14"/>
                    </a:cubicBezTo>
                    <a:cubicBezTo>
                      <a:pt x="36" y="15"/>
                      <a:pt x="37" y="17"/>
                      <a:pt x="37" y="19"/>
                    </a:cubicBezTo>
                    <a:cubicBezTo>
                      <a:pt x="37" y="22"/>
                      <a:pt x="34" y="24"/>
                      <a:pt x="31" y="24"/>
                    </a:cubicBezTo>
                    <a:cubicBezTo>
                      <a:pt x="28" y="24"/>
                      <a:pt x="26" y="22"/>
                      <a:pt x="26" y="19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0"/>
                      <a:pt x="62" y="27"/>
                      <a:pt x="66" y="27"/>
                    </a:cubicBezTo>
                    <a:cubicBezTo>
                      <a:pt x="67" y="27"/>
                      <a:pt x="68" y="28"/>
                      <a:pt x="68" y="28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8" y="3"/>
                      <a:pt x="77" y="1"/>
                      <a:pt x="7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3" name="Freeform 3932"/>
              <p:cNvSpPr/>
              <p:nvPr/>
            </p:nvSpPr>
            <p:spPr bwMode="auto">
              <a:xfrm>
                <a:off x="5869" y="3439"/>
                <a:ext cx="11" cy="7"/>
              </a:xfrm>
              <a:custGeom>
                <a:avLst/>
                <a:gdLst>
                  <a:gd name="T0" fmla="*/ 8 w 10"/>
                  <a:gd name="T1" fmla="*/ 0 h 7"/>
                  <a:gd name="T2" fmla="*/ 0 w 10"/>
                  <a:gd name="T3" fmla="*/ 7 h 7"/>
                  <a:gd name="T4" fmla="*/ 7 w 10"/>
                  <a:gd name="T5" fmla="*/ 7 h 7"/>
                  <a:gd name="T6" fmla="*/ 10 w 10"/>
                  <a:gd name="T7" fmla="*/ 1 h 7"/>
                  <a:gd name="T8" fmla="*/ 8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8" y="0"/>
                    </a:moveTo>
                    <a:cubicBezTo>
                      <a:pt x="4" y="0"/>
                      <a:pt x="1" y="3"/>
                      <a:pt x="0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4" name="Freeform 3933"/>
              <p:cNvSpPr/>
              <p:nvPr/>
            </p:nvSpPr>
            <p:spPr bwMode="auto">
              <a:xfrm>
                <a:off x="5889" y="3408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2 h 5"/>
                  <a:gd name="T4" fmla="*/ 3 w 5"/>
                  <a:gd name="T5" fmla="*/ 5 h 5"/>
                  <a:gd name="T6" fmla="*/ 5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5"/>
                      <a:pt x="3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5" name="Freeform 3934"/>
              <p:cNvSpPr/>
              <p:nvPr/>
            </p:nvSpPr>
            <p:spPr bwMode="auto">
              <a:xfrm>
                <a:off x="5835" y="3425"/>
                <a:ext cx="12" cy="10"/>
              </a:xfrm>
              <a:custGeom>
                <a:avLst/>
                <a:gdLst>
                  <a:gd name="T0" fmla="*/ 9 w 11"/>
                  <a:gd name="T1" fmla="*/ 0 h 10"/>
                  <a:gd name="T2" fmla="*/ 0 w 11"/>
                  <a:gd name="T3" fmla="*/ 4 h 10"/>
                  <a:gd name="T4" fmla="*/ 0 w 11"/>
                  <a:gd name="T5" fmla="*/ 5 h 10"/>
                  <a:gd name="T6" fmla="*/ 5 w 11"/>
                  <a:gd name="T7" fmla="*/ 10 h 10"/>
                  <a:gd name="T8" fmla="*/ 11 w 11"/>
                  <a:gd name="T9" fmla="*/ 5 h 10"/>
                  <a:gd name="T10" fmla="*/ 9 w 11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9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3"/>
                      <a:pt x="10" y="1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6" name="Freeform 3935"/>
              <p:cNvSpPr/>
              <p:nvPr/>
            </p:nvSpPr>
            <p:spPr bwMode="auto">
              <a:xfrm>
                <a:off x="5808" y="3439"/>
                <a:ext cx="68" cy="7"/>
              </a:xfrm>
              <a:custGeom>
                <a:avLst/>
                <a:gdLst>
                  <a:gd name="T0" fmla="*/ 0 w 68"/>
                  <a:gd name="T1" fmla="*/ 0 h 7"/>
                  <a:gd name="T2" fmla="*/ 0 w 68"/>
                  <a:gd name="T3" fmla="*/ 0 h 7"/>
                  <a:gd name="T4" fmla="*/ 68 w 68"/>
                  <a:gd name="T5" fmla="*/ 7 h 7"/>
                  <a:gd name="T6" fmla="*/ 61 w 68"/>
                  <a:gd name="T7" fmla="*/ 7 h 7"/>
                  <a:gd name="T8" fmla="*/ 0 w 6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">
                    <a:moveTo>
                      <a:pt x="0" y="0"/>
                    </a:moveTo>
                    <a:lnTo>
                      <a:pt x="0" y="0"/>
                    </a:lnTo>
                    <a:lnTo>
                      <a:pt x="68" y="7"/>
                    </a:lnTo>
                    <a:lnTo>
                      <a:pt x="61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7" name="Freeform 3936"/>
              <p:cNvSpPr/>
              <p:nvPr/>
            </p:nvSpPr>
            <p:spPr bwMode="auto">
              <a:xfrm>
                <a:off x="5808" y="3439"/>
                <a:ext cx="68" cy="7"/>
              </a:xfrm>
              <a:custGeom>
                <a:avLst/>
                <a:gdLst>
                  <a:gd name="T0" fmla="*/ 0 w 68"/>
                  <a:gd name="T1" fmla="*/ 0 h 7"/>
                  <a:gd name="T2" fmla="*/ 0 w 68"/>
                  <a:gd name="T3" fmla="*/ 0 h 7"/>
                  <a:gd name="T4" fmla="*/ 68 w 68"/>
                  <a:gd name="T5" fmla="*/ 7 h 7"/>
                  <a:gd name="T6" fmla="*/ 61 w 68"/>
                  <a:gd name="T7" fmla="*/ 7 h 7"/>
                  <a:gd name="T8" fmla="*/ 0 w 6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">
                    <a:moveTo>
                      <a:pt x="0" y="0"/>
                    </a:moveTo>
                    <a:lnTo>
                      <a:pt x="0" y="0"/>
                    </a:lnTo>
                    <a:lnTo>
                      <a:pt x="68" y="7"/>
                    </a:lnTo>
                    <a:lnTo>
                      <a:pt x="61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8" name="Freeform 3937"/>
              <p:cNvSpPr>
                <a:spLocks noEditPoints="1"/>
              </p:cNvSpPr>
              <p:nvPr/>
            </p:nvSpPr>
            <p:spPr bwMode="auto">
              <a:xfrm>
                <a:off x="5800" y="3406"/>
                <a:ext cx="97" cy="42"/>
              </a:xfrm>
              <a:custGeom>
                <a:avLst/>
                <a:gdLst>
                  <a:gd name="T0" fmla="*/ 84 w 91"/>
                  <a:gd name="T1" fmla="*/ 4 h 40"/>
                  <a:gd name="T2" fmla="*/ 89 w 91"/>
                  <a:gd name="T3" fmla="*/ 2 h 40"/>
                  <a:gd name="T4" fmla="*/ 87 w 91"/>
                  <a:gd name="T5" fmla="*/ 7 h 40"/>
                  <a:gd name="T6" fmla="*/ 75 w 91"/>
                  <a:gd name="T7" fmla="*/ 32 h 40"/>
                  <a:gd name="T8" fmla="*/ 72 w 91"/>
                  <a:gd name="T9" fmla="*/ 38 h 40"/>
                  <a:gd name="T10" fmla="*/ 7 w 91"/>
                  <a:gd name="T11" fmla="*/ 31 h 40"/>
                  <a:gd name="T12" fmla="*/ 33 w 91"/>
                  <a:gd name="T13" fmla="*/ 22 h 40"/>
                  <a:gd name="T14" fmla="*/ 42 w 91"/>
                  <a:gd name="T15" fmla="*/ 18 h 40"/>
                  <a:gd name="T16" fmla="*/ 84 w 91"/>
                  <a:gd name="T17" fmla="*/ 4 h 40"/>
                  <a:gd name="T18" fmla="*/ 90 w 91"/>
                  <a:gd name="T19" fmla="*/ 0 h 40"/>
                  <a:gd name="T20" fmla="*/ 0 w 91"/>
                  <a:gd name="T21" fmla="*/ 31 h 40"/>
                  <a:gd name="T22" fmla="*/ 73 w 91"/>
                  <a:gd name="T23" fmla="*/ 40 h 40"/>
                  <a:gd name="T24" fmla="*/ 91 w 91"/>
                  <a:gd name="T25" fmla="*/ 1 h 40"/>
                  <a:gd name="T26" fmla="*/ 90 w 91"/>
                  <a:gd name="T27" fmla="*/ 0 h 40"/>
                  <a:gd name="T28" fmla="*/ 90 w 91"/>
                  <a:gd name="T2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1" h="40">
                    <a:moveTo>
                      <a:pt x="84" y="4"/>
                    </a:moveTo>
                    <a:cubicBezTo>
                      <a:pt x="89" y="2"/>
                      <a:pt x="89" y="2"/>
                      <a:pt x="89" y="2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84" y="4"/>
                      <a:pt x="84" y="4"/>
                      <a:pt x="84" y="4"/>
                    </a:cubicBezTo>
                    <a:moveTo>
                      <a:pt x="90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1" y="1"/>
                      <a:pt x="91" y="1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9" name="Freeform 3938"/>
              <p:cNvSpPr/>
              <p:nvPr/>
            </p:nvSpPr>
            <p:spPr bwMode="auto">
              <a:xfrm>
                <a:off x="5895" y="3406"/>
                <a:ext cx="3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0" name="Freeform 3939"/>
              <p:cNvSpPr>
                <a:spLocks noEditPoints="1"/>
              </p:cNvSpPr>
              <p:nvPr/>
            </p:nvSpPr>
            <p:spPr bwMode="auto">
              <a:xfrm>
                <a:off x="5788" y="3517"/>
                <a:ext cx="39" cy="116"/>
              </a:xfrm>
              <a:custGeom>
                <a:avLst/>
                <a:gdLst>
                  <a:gd name="T0" fmla="*/ 30 w 37"/>
                  <a:gd name="T1" fmla="*/ 38 h 110"/>
                  <a:gd name="T2" fmla="*/ 17 w 37"/>
                  <a:gd name="T3" fmla="*/ 106 h 110"/>
                  <a:gd name="T4" fmla="*/ 37 w 37"/>
                  <a:gd name="T5" fmla="*/ 58 h 110"/>
                  <a:gd name="T6" fmla="*/ 33 w 37"/>
                  <a:gd name="T7" fmla="*/ 50 h 110"/>
                  <a:gd name="T8" fmla="*/ 35 w 37"/>
                  <a:gd name="T9" fmla="*/ 44 h 110"/>
                  <a:gd name="T10" fmla="*/ 30 w 37"/>
                  <a:gd name="T11" fmla="*/ 38 h 110"/>
                  <a:gd name="T12" fmla="*/ 1 w 37"/>
                  <a:gd name="T13" fmla="*/ 0 h 110"/>
                  <a:gd name="T14" fmla="*/ 0 w 37"/>
                  <a:gd name="T15" fmla="*/ 0 h 110"/>
                  <a:gd name="T16" fmla="*/ 13 w 37"/>
                  <a:gd name="T17" fmla="*/ 110 h 110"/>
                  <a:gd name="T18" fmla="*/ 13 w 37"/>
                  <a:gd name="T19" fmla="*/ 110 h 110"/>
                  <a:gd name="T20" fmla="*/ 28 w 37"/>
                  <a:gd name="T21" fmla="*/ 35 h 110"/>
                  <a:gd name="T22" fmla="*/ 1 w 37"/>
                  <a:gd name="T2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110">
                    <a:moveTo>
                      <a:pt x="30" y="38"/>
                    </a:moveTo>
                    <a:cubicBezTo>
                      <a:pt x="17" y="106"/>
                      <a:pt x="17" y="106"/>
                      <a:pt x="17" y="106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5" y="56"/>
                      <a:pt x="33" y="54"/>
                      <a:pt x="33" y="50"/>
                    </a:cubicBezTo>
                    <a:cubicBezTo>
                      <a:pt x="33" y="48"/>
                      <a:pt x="34" y="46"/>
                      <a:pt x="35" y="44"/>
                    </a:cubicBezTo>
                    <a:cubicBezTo>
                      <a:pt x="30" y="38"/>
                      <a:pt x="30" y="38"/>
                      <a:pt x="30" y="38"/>
                    </a:cubicBezTo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1" name="Freeform 3940"/>
              <p:cNvSpPr/>
              <p:nvPr/>
            </p:nvSpPr>
            <p:spPr bwMode="auto">
              <a:xfrm>
                <a:off x="5801" y="36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2" name="Freeform 3941"/>
              <p:cNvSpPr/>
              <p:nvPr/>
            </p:nvSpPr>
            <p:spPr bwMode="auto">
              <a:xfrm>
                <a:off x="5823" y="3563"/>
                <a:ext cx="7" cy="15"/>
              </a:xfrm>
              <a:custGeom>
                <a:avLst/>
                <a:gdLst>
                  <a:gd name="T0" fmla="*/ 2 w 7"/>
                  <a:gd name="T1" fmla="*/ 0 h 14"/>
                  <a:gd name="T2" fmla="*/ 0 w 7"/>
                  <a:gd name="T3" fmla="*/ 6 h 14"/>
                  <a:gd name="T4" fmla="*/ 4 w 7"/>
                  <a:gd name="T5" fmla="*/ 14 h 14"/>
                  <a:gd name="T6" fmla="*/ 7 w 7"/>
                  <a:gd name="T7" fmla="*/ 7 h 14"/>
                  <a:gd name="T8" fmla="*/ 2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10"/>
                      <a:pt x="2" y="12"/>
                      <a:pt x="4" y="1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3" name="Freeform 3942"/>
              <p:cNvSpPr/>
              <p:nvPr/>
            </p:nvSpPr>
            <p:spPr bwMode="auto">
              <a:xfrm>
                <a:off x="5788" y="351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4" name="Freeform 3943"/>
              <p:cNvSpPr>
                <a:spLocks noEditPoints="1"/>
              </p:cNvSpPr>
              <p:nvPr/>
            </p:nvSpPr>
            <p:spPr bwMode="auto">
              <a:xfrm>
                <a:off x="5786" y="3510"/>
                <a:ext cx="46" cy="127"/>
              </a:xfrm>
              <a:custGeom>
                <a:avLst/>
                <a:gdLst>
                  <a:gd name="T0" fmla="*/ 34 w 46"/>
                  <a:gd name="T1" fmla="*/ 45 h 127"/>
                  <a:gd name="T2" fmla="*/ 33 w 46"/>
                  <a:gd name="T3" fmla="*/ 47 h 127"/>
                  <a:gd name="T4" fmla="*/ 39 w 46"/>
                  <a:gd name="T5" fmla="*/ 53 h 127"/>
                  <a:gd name="T6" fmla="*/ 44 w 46"/>
                  <a:gd name="T7" fmla="*/ 61 h 127"/>
                  <a:gd name="T8" fmla="*/ 41 w 46"/>
                  <a:gd name="T9" fmla="*/ 68 h 127"/>
                  <a:gd name="T10" fmla="*/ 20 w 46"/>
                  <a:gd name="T11" fmla="*/ 119 h 127"/>
                  <a:gd name="T12" fmla="*/ 17 w 46"/>
                  <a:gd name="T13" fmla="*/ 126 h 127"/>
                  <a:gd name="T14" fmla="*/ 46 w 46"/>
                  <a:gd name="T15" fmla="*/ 59 h 127"/>
                  <a:gd name="T16" fmla="*/ 34 w 46"/>
                  <a:gd name="T17" fmla="*/ 45 h 127"/>
                  <a:gd name="T18" fmla="*/ 0 w 46"/>
                  <a:gd name="T19" fmla="*/ 0 h 127"/>
                  <a:gd name="T20" fmla="*/ 14 w 46"/>
                  <a:gd name="T21" fmla="*/ 127 h 127"/>
                  <a:gd name="T22" fmla="*/ 15 w 46"/>
                  <a:gd name="T23" fmla="*/ 123 h 127"/>
                  <a:gd name="T24" fmla="*/ 15 w 46"/>
                  <a:gd name="T25" fmla="*/ 123 h 127"/>
                  <a:gd name="T26" fmla="*/ 2 w 46"/>
                  <a:gd name="T27" fmla="*/ 7 h 127"/>
                  <a:gd name="T28" fmla="*/ 2 w 46"/>
                  <a:gd name="T29" fmla="*/ 6 h 127"/>
                  <a:gd name="T30" fmla="*/ 3 w 46"/>
                  <a:gd name="T31" fmla="*/ 7 h 127"/>
                  <a:gd name="T32" fmla="*/ 31 w 46"/>
                  <a:gd name="T33" fmla="*/ 44 h 127"/>
                  <a:gd name="T34" fmla="*/ 31 w 46"/>
                  <a:gd name="T35" fmla="*/ 42 h 127"/>
                  <a:gd name="T36" fmla="*/ 0 w 46"/>
                  <a:gd name="T3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127">
                    <a:moveTo>
                      <a:pt x="34" y="45"/>
                    </a:moveTo>
                    <a:lnTo>
                      <a:pt x="33" y="47"/>
                    </a:lnTo>
                    <a:lnTo>
                      <a:pt x="39" y="53"/>
                    </a:lnTo>
                    <a:lnTo>
                      <a:pt x="44" y="61"/>
                    </a:lnTo>
                    <a:lnTo>
                      <a:pt x="41" y="68"/>
                    </a:lnTo>
                    <a:lnTo>
                      <a:pt x="20" y="119"/>
                    </a:lnTo>
                    <a:lnTo>
                      <a:pt x="17" y="126"/>
                    </a:lnTo>
                    <a:lnTo>
                      <a:pt x="46" y="59"/>
                    </a:lnTo>
                    <a:lnTo>
                      <a:pt x="34" y="45"/>
                    </a:lnTo>
                    <a:close/>
                    <a:moveTo>
                      <a:pt x="0" y="0"/>
                    </a:moveTo>
                    <a:lnTo>
                      <a:pt x="14" y="127"/>
                    </a:lnTo>
                    <a:lnTo>
                      <a:pt x="15" y="123"/>
                    </a:lnTo>
                    <a:lnTo>
                      <a:pt x="15" y="123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31" y="44"/>
                    </a:lnTo>
                    <a:lnTo>
                      <a:pt x="3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5" name="Freeform 3944"/>
              <p:cNvSpPr>
                <a:spLocks noEditPoints="1"/>
              </p:cNvSpPr>
              <p:nvPr/>
            </p:nvSpPr>
            <p:spPr bwMode="auto">
              <a:xfrm>
                <a:off x="5786" y="3510"/>
                <a:ext cx="46" cy="127"/>
              </a:xfrm>
              <a:custGeom>
                <a:avLst/>
                <a:gdLst>
                  <a:gd name="T0" fmla="*/ 34 w 46"/>
                  <a:gd name="T1" fmla="*/ 45 h 127"/>
                  <a:gd name="T2" fmla="*/ 33 w 46"/>
                  <a:gd name="T3" fmla="*/ 47 h 127"/>
                  <a:gd name="T4" fmla="*/ 39 w 46"/>
                  <a:gd name="T5" fmla="*/ 53 h 127"/>
                  <a:gd name="T6" fmla="*/ 44 w 46"/>
                  <a:gd name="T7" fmla="*/ 61 h 127"/>
                  <a:gd name="T8" fmla="*/ 41 w 46"/>
                  <a:gd name="T9" fmla="*/ 68 h 127"/>
                  <a:gd name="T10" fmla="*/ 20 w 46"/>
                  <a:gd name="T11" fmla="*/ 119 h 127"/>
                  <a:gd name="T12" fmla="*/ 17 w 46"/>
                  <a:gd name="T13" fmla="*/ 126 h 127"/>
                  <a:gd name="T14" fmla="*/ 46 w 46"/>
                  <a:gd name="T15" fmla="*/ 59 h 127"/>
                  <a:gd name="T16" fmla="*/ 34 w 46"/>
                  <a:gd name="T17" fmla="*/ 45 h 127"/>
                  <a:gd name="T18" fmla="*/ 0 w 46"/>
                  <a:gd name="T19" fmla="*/ 0 h 127"/>
                  <a:gd name="T20" fmla="*/ 14 w 46"/>
                  <a:gd name="T21" fmla="*/ 127 h 127"/>
                  <a:gd name="T22" fmla="*/ 15 w 46"/>
                  <a:gd name="T23" fmla="*/ 123 h 127"/>
                  <a:gd name="T24" fmla="*/ 15 w 46"/>
                  <a:gd name="T25" fmla="*/ 123 h 127"/>
                  <a:gd name="T26" fmla="*/ 2 w 46"/>
                  <a:gd name="T27" fmla="*/ 7 h 127"/>
                  <a:gd name="T28" fmla="*/ 2 w 46"/>
                  <a:gd name="T29" fmla="*/ 6 h 127"/>
                  <a:gd name="T30" fmla="*/ 3 w 46"/>
                  <a:gd name="T31" fmla="*/ 7 h 127"/>
                  <a:gd name="T32" fmla="*/ 31 w 46"/>
                  <a:gd name="T33" fmla="*/ 44 h 127"/>
                  <a:gd name="T34" fmla="*/ 31 w 46"/>
                  <a:gd name="T35" fmla="*/ 42 h 127"/>
                  <a:gd name="T36" fmla="*/ 0 w 46"/>
                  <a:gd name="T3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127">
                    <a:moveTo>
                      <a:pt x="34" y="45"/>
                    </a:moveTo>
                    <a:lnTo>
                      <a:pt x="33" y="47"/>
                    </a:lnTo>
                    <a:lnTo>
                      <a:pt x="39" y="53"/>
                    </a:lnTo>
                    <a:lnTo>
                      <a:pt x="44" y="61"/>
                    </a:lnTo>
                    <a:lnTo>
                      <a:pt x="41" y="68"/>
                    </a:lnTo>
                    <a:lnTo>
                      <a:pt x="20" y="119"/>
                    </a:lnTo>
                    <a:lnTo>
                      <a:pt x="17" y="126"/>
                    </a:lnTo>
                    <a:lnTo>
                      <a:pt x="46" y="59"/>
                    </a:lnTo>
                    <a:lnTo>
                      <a:pt x="34" y="45"/>
                    </a:lnTo>
                    <a:moveTo>
                      <a:pt x="0" y="0"/>
                    </a:moveTo>
                    <a:lnTo>
                      <a:pt x="14" y="127"/>
                    </a:lnTo>
                    <a:lnTo>
                      <a:pt x="15" y="123"/>
                    </a:lnTo>
                    <a:lnTo>
                      <a:pt x="15" y="123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31" y="44"/>
                    </a:lnTo>
                    <a:lnTo>
                      <a:pt x="31" y="4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6" name="Freeform 3945"/>
              <p:cNvSpPr/>
              <p:nvPr/>
            </p:nvSpPr>
            <p:spPr bwMode="auto">
              <a:xfrm>
                <a:off x="5800" y="3552"/>
                <a:ext cx="20" cy="90"/>
              </a:xfrm>
              <a:custGeom>
                <a:avLst/>
                <a:gdLst>
                  <a:gd name="T0" fmla="*/ 17 w 20"/>
                  <a:gd name="T1" fmla="*/ 0 h 90"/>
                  <a:gd name="T2" fmla="*/ 17 w 20"/>
                  <a:gd name="T3" fmla="*/ 2 h 90"/>
                  <a:gd name="T4" fmla="*/ 1 w 20"/>
                  <a:gd name="T5" fmla="*/ 81 h 90"/>
                  <a:gd name="T6" fmla="*/ 1 w 20"/>
                  <a:gd name="T7" fmla="*/ 81 h 90"/>
                  <a:gd name="T8" fmla="*/ 0 w 20"/>
                  <a:gd name="T9" fmla="*/ 85 h 90"/>
                  <a:gd name="T10" fmla="*/ 0 w 20"/>
                  <a:gd name="T11" fmla="*/ 90 h 90"/>
                  <a:gd name="T12" fmla="*/ 3 w 20"/>
                  <a:gd name="T13" fmla="*/ 84 h 90"/>
                  <a:gd name="T14" fmla="*/ 6 w 20"/>
                  <a:gd name="T15" fmla="*/ 77 h 90"/>
                  <a:gd name="T16" fmla="*/ 19 w 20"/>
                  <a:gd name="T17" fmla="*/ 5 h 90"/>
                  <a:gd name="T18" fmla="*/ 20 w 20"/>
                  <a:gd name="T19" fmla="*/ 3 h 90"/>
                  <a:gd name="T20" fmla="*/ 17 w 20"/>
                  <a:gd name="T2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90">
                    <a:moveTo>
                      <a:pt x="17" y="0"/>
                    </a:moveTo>
                    <a:lnTo>
                      <a:pt x="17" y="2"/>
                    </a:lnTo>
                    <a:lnTo>
                      <a:pt x="1" y="81"/>
                    </a:lnTo>
                    <a:lnTo>
                      <a:pt x="1" y="81"/>
                    </a:lnTo>
                    <a:lnTo>
                      <a:pt x="0" y="85"/>
                    </a:lnTo>
                    <a:lnTo>
                      <a:pt x="0" y="90"/>
                    </a:lnTo>
                    <a:lnTo>
                      <a:pt x="3" y="84"/>
                    </a:lnTo>
                    <a:lnTo>
                      <a:pt x="6" y="77"/>
                    </a:lnTo>
                    <a:lnTo>
                      <a:pt x="19" y="5"/>
                    </a:lnTo>
                    <a:lnTo>
                      <a:pt x="20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7" name="Freeform 3946"/>
              <p:cNvSpPr/>
              <p:nvPr/>
            </p:nvSpPr>
            <p:spPr bwMode="auto">
              <a:xfrm>
                <a:off x="5800" y="3552"/>
                <a:ext cx="20" cy="90"/>
              </a:xfrm>
              <a:custGeom>
                <a:avLst/>
                <a:gdLst>
                  <a:gd name="T0" fmla="*/ 17 w 20"/>
                  <a:gd name="T1" fmla="*/ 0 h 90"/>
                  <a:gd name="T2" fmla="*/ 17 w 20"/>
                  <a:gd name="T3" fmla="*/ 2 h 90"/>
                  <a:gd name="T4" fmla="*/ 1 w 20"/>
                  <a:gd name="T5" fmla="*/ 81 h 90"/>
                  <a:gd name="T6" fmla="*/ 1 w 20"/>
                  <a:gd name="T7" fmla="*/ 81 h 90"/>
                  <a:gd name="T8" fmla="*/ 0 w 20"/>
                  <a:gd name="T9" fmla="*/ 85 h 90"/>
                  <a:gd name="T10" fmla="*/ 0 w 20"/>
                  <a:gd name="T11" fmla="*/ 90 h 90"/>
                  <a:gd name="T12" fmla="*/ 3 w 20"/>
                  <a:gd name="T13" fmla="*/ 84 h 90"/>
                  <a:gd name="T14" fmla="*/ 6 w 20"/>
                  <a:gd name="T15" fmla="*/ 77 h 90"/>
                  <a:gd name="T16" fmla="*/ 19 w 20"/>
                  <a:gd name="T17" fmla="*/ 5 h 90"/>
                  <a:gd name="T18" fmla="*/ 20 w 20"/>
                  <a:gd name="T19" fmla="*/ 3 h 90"/>
                  <a:gd name="T20" fmla="*/ 17 w 20"/>
                  <a:gd name="T2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90">
                    <a:moveTo>
                      <a:pt x="17" y="0"/>
                    </a:moveTo>
                    <a:lnTo>
                      <a:pt x="17" y="2"/>
                    </a:lnTo>
                    <a:lnTo>
                      <a:pt x="1" y="81"/>
                    </a:lnTo>
                    <a:lnTo>
                      <a:pt x="1" y="81"/>
                    </a:lnTo>
                    <a:lnTo>
                      <a:pt x="0" y="85"/>
                    </a:lnTo>
                    <a:lnTo>
                      <a:pt x="0" y="90"/>
                    </a:lnTo>
                    <a:lnTo>
                      <a:pt x="3" y="84"/>
                    </a:lnTo>
                    <a:lnTo>
                      <a:pt x="6" y="77"/>
                    </a:lnTo>
                    <a:lnTo>
                      <a:pt x="19" y="5"/>
                    </a:lnTo>
                    <a:lnTo>
                      <a:pt x="20" y="3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8" name="Freeform 3947"/>
              <p:cNvSpPr/>
              <p:nvPr/>
            </p:nvSpPr>
            <p:spPr bwMode="auto">
              <a:xfrm>
                <a:off x="5903" y="3368"/>
                <a:ext cx="28" cy="43"/>
              </a:xfrm>
              <a:custGeom>
                <a:avLst/>
                <a:gdLst>
                  <a:gd name="T0" fmla="*/ 13 w 27"/>
                  <a:gd name="T1" fmla="*/ 0 h 41"/>
                  <a:gd name="T2" fmla="*/ 0 w 27"/>
                  <a:gd name="T3" fmla="*/ 28 h 41"/>
                  <a:gd name="T4" fmla="*/ 4 w 27"/>
                  <a:gd name="T5" fmla="*/ 36 h 41"/>
                  <a:gd name="T6" fmla="*/ 4 w 27"/>
                  <a:gd name="T7" fmla="*/ 36 h 41"/>
                  <a:gd name="T8" fmla="*/ 27 w 27"/>
                  <a:gd name="T9" fmla="*/ 41 h 41"/>
                  <a:gd name="T10" fmla="*/ 16 w 27"/>
                  <a:gd name="T11" fmla="*/ 0 h 41"/>
                  <a:gd name="T12" fmla="*/ 15 w 27"/>
                  <a:gd name="T13" fmla="*/ 0 h 41"/>
                  <a:gd name="T14" fmla="*/ 13 w 27"/>
                  <a:gd name="T1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13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2" y="30"/>
                      <a:pt x="4" y="32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3" y="0"/>
                      <a:pt x="13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9" name="Freeform 3948"/>
              <p:cNvSpPr/>
              <p:nvPr/>
            </p:nvSpPr>
            <p:spPr bwMode="auto">
              <a:xfrm>
                <a:off x="5900" y="3397"/>
                <a:ext cx="7" cy="9"/>
              </a:xfrm>
              <a:custGeom>
                <a:avLst/>
                <a:gdLst>
                  <a:gd name="T0" fmla="*/ 3 w 7"/>
                  <a:gd name="T1" fmla="*/ 0 h 8"/>
                  <a:gd name="T2" fmla="*/ 0 w 7"/>
                  <a:gd name="T3" fmla="*/ 7 h 8"/>
                  <a:gd name="T4" fmla="*/ 7 w 7"/>
                  <a:gd name="T5" fmla="*/ 8 h 8"/>
                  <a:gd name="T6" fmla="*/ 7 w 7"/>
                  <a:gd name="T7" fmla="*/ 8 h 8"/>
                  <a:gd name="T8" fmla="*/ 3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4"/>
                      <a:pt x="5" y="2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0" name="Freeform 3949"/>
              <p:cNvSpPr/>
              <p:nvPr/>
            </p:nvSpPr>
            <p:spPr bwMode="auto">
              <a:xfrm>
                <a:off x="5917" y="3363"/>
                <a:ext cx="3" cy="5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5 h 5"/>
                  <a:gd name="T4" fmla="*/ 2 w 3"/>
                  <a:gd name="T5" fmla="*/ 5 h 5"/>
                  <a:gd name="T6" fmla="*/ 3 w 3"/>
                  <a:gd name="T7" fmla="*/ 5 h 5"/>
                  <a:gd name="T8" fmla="*/ 1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1" name="Freeform 3950"/>
              <p:cNvSpPr/>
              <p:nvPr/>
            </p:nvSpPr>
            <p:spPr bwMode="auto">
              <a:xfrm>
                <a:off x="5898" y="3360"/>
                <a:ext cx="33" cy="53"/>
              </a:xfrm>
              <a:custGeom>
                <a:avLst/>
                <a:gdLst>
                  <a:gd name="T0" fmla="*/ 20 w 33"/>
                  <a:gd name="T1" fmla="*/ 0 h 53"/>
                  <a:gd name="T2" fmla="*/ 0 w 33"/>
                  <a:gd name="T3" fmla="*/ 46 h 53"/>
                  <a:gd name="T4" fmla="*/ 33 w 33"/>
                  <a:gd name="T5" fmla="*/ 53 h 53"/>
                  <a:gd name="T6" fmla="*/ 33 w 33"/>
                  <a:gd name="T7" fmla="*/ 51 h 53"/>
                  <a:gd name="T8" fmla="*/ 9 w 33"/>
                  <a:gd name="T9" fmla="*/ 46 h 53"/>
                  <a:gd name="T10" fmla="*/ 2 w 33"/>
                  <a:gd name="T11" fmla="*/ 45 h 53"/>
                  <a:gd name="T12" fmla="*/ 5 w 33"/>
                  <a:gd name="T13" fmla="*/ 37 h 53"/>
                  <a:gd name="T14" fmla="*/ 19 w 33"/>
                  <a:gd name="T15" fmla="*/ 8 h 53"/>
                  <a:gd name="T16" fmla="*/ 20 w 33"/>
                  <a:gd name="T17" fmla="*/ 3 h 53"/>
                  <a:gd name="T18" fmla="*/ 20 w 33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53">
                    <a:moveTo>
                      <a:pt x="20" y="0"/>
                    </a:moveTo>
                    <a:lnTo>
                      <a:pt x="0" y="46"/>
                    </a:lnTo>
                    <a:lnTo>
                      <a:pt x="33" y="53"/>
                    </a:lnTo>
                    <a:lnTo>
                      <a:pt x="33" y="51"/>
                    </a:lnTo>
                    <a:lnTo>
                      <a:pt x="9" y="46"/>
                    </a:lnTo>
                    <a:lnTo>
                      <a:pt x="2" y="45"/>
                    </a:lnTo>
                    <a:lnTo>
                      <a:pt x="5" y="37"/>
                    </a:lnTo>
                    <a:lnTo>
                      <a:pt x="19" y="8"/>
                    </a:lnTo>
                    <a:lnTo>
                      <a:pt x="20" y="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2" name="Freeform 3951"/>
              <p:cNvSpPr/>
              <p:nvPr/>
            </p:nvSpPr>
            <p:spPr bwMode="auto">
              <a:xfrm>
                <a:off x="5898" y="3360"/>
                <a:ext cx="33" cy="53"/>
              </a:xfrm>
              <a:custGeom>
                <a:avLst/>
                <a:gdLst>
                  <a:gd name="T0" fmla="*/ 20 w 33"/>
                  <a:gd name="T1" fmla="*/ 0 h 53"/>
                  <a:gd name="T2" fmla="*/ 0 w 33"/>
                  <a:gd name="T3" fmla="*/ 46 h 53"/>
                  <a:gd name="T4" fmla="*/ 33 w 33"/>
                  <a:gd name="T5" fmla="*/ 53 h 53"/>
                  <a:gd name="T6" fmla="*/ 33 w 33"/>
                  <a:gd name="T7" fmla="*/ 51 h 53"/>
                  <a:gd name="T8" fmla="*/ 9 w 33"/>
                  <a:gd name="T9" fmla="*/ 46 h 53"/>
                  <a:gd name="T10" fmla="*/ 2 w 33"/>
                  <a:gd name="T11" fmla="*/ 45 h 53"/>
                  <a:gd name="T12" fmla="*/ 5 w 33"/>
                  <a:gd name="T13" fmla="*/ 37 h 53"/>
                  <a:gd name="T14" fmla="*/ 19 w 33"/>
                  <a:gd name="T15" fmla="*/ 8 h 53"/>
                  <a:gd name="T16" fmla="*/ 20 w 33"/>
                  <a:gd name="T17" fmla="*/ 3 h 53"/>
                  <a:gd name="T18" fmla="*/ 20 w 33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53">
                    <a:moveTo>
                      <a:pt x="20" y="0"/>
                    </a:moveTo>
                    <a:lnTo>
                      <a:pt x="0" y="46"/>
                    </a:lnTo>
                    <a:lnTo>
                      <a:pt x="33" y="53"/>
                    </a:lnTo>
                    <a:lnTo>
                      <a:pt x="33" y="51"/>
                    </a:lnTo>
                    <a:lnTo>
                      <a:pt x="9" y="46"/>
                    </a:lnTo>
                    <a:lnTo>
                      <a:pt x="2" y="45"/>
                    </a:lnTo>
                    <a:lnTo>
                      <a:pt x="5" y="37"/>
                    </a:lnTo>
                    <a:lnTo>
                      <a:pt x="19" y="8"/>
                    </a:lnTo>
                    <a:lnTo>
                      <a:pt x="20" y="3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3" name="Freeform 3952"/>
              <p:cNvSpPr/>
              <p:nvPr/>
            </p:nvSpPr>
            <p:spPr bwMode="auto">
              <a:xfrm>
                <a:off x="5918" y="3358"/>
                <a:ext cx="16" cy="55"/>
              </a:xfrm>
              <a:custGeom>
                <a:avLst/>
                <a:gdLst>
                  <a:gd name="T0" fmla="*/ 1 w 16"/>
                  <a:gd name="T1" fmla="*/ 0 h 55"/>
                  <a:gd name="T2" fmla="*/ 0 w 16"/>
                  <a:gd name="T3" fmla="*/ 2 h 55"/>
                  <a:gd name="T4" fmla="*/ 0 w 16"/>
                  <a:gd name="T5" fmla="*/ 5 h 55"/>
                  <a:gd name="T6" fmla="*/ 2 w 16"/>
                  <a:gd name="T7" fmla="*/ 10 h 55"/>
                  <a:gd name="T8" fmla="*/ 13 w 16"/>
                  <a:gd name="T9" fmla="*/ 53 h 55"/>
                  <a:gd name="T10" fmla="*/ 13 w 16"/>
                  <a:gd name="T11" fmla="*/ 55 h 55"/>
                  <a:gd name="T12" fmla="*/ 16 w 16"/>
                  <a:gd name="T13" fmla="*/ 55 h 55"/>
                  <a:gd name="T14" fmla="*/ 1 w 16"/>
                  <a:gd name="T1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55">
                    <a:moveTo>
                      <a:pt x="1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13" y="53"/>
                    </a:lnTo>
                    <a:lnTo>
                      <a:pt x="13" y="55"/>
                    </a:lnTo>
                    <a:lnTo>
                      <a:pt x="16" y="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4" name="Freeform 3953"/>
              <p:cNvSpPr/>
              <p:nvPr/>
            </p:nvSpPr>
            <p:spPr bwMode="auto">
              <a:xfrm>
                <a:off x="5918" y="3358"/>
                <a:ext cx="16" cy="55"/>
              </a:xfrm>
              <a:custGeom>
                <a:avLst/>
                <a:gdLst>
                  <a:gd name="T0" fmla="*/ 1 w 16"/>
                  <a:gd name="T1" fmla="*/ 0 h 55"/>
                  <a:gd name="T2" fmla="*/ 0 w 16"/>
                  <a:gd name="T3" fmla="*/ 2 h 55"/>
                  <a:gd name="T4" fmla="*/ 0 w 16"/>
                  <a:gd name="T5" fmla="*/ 5 h 55"/>
                  <a:gd name="T6" fmla="*/ 2 w 16"/>
                  <a:gd name="T7" fmla="*/ 10 h 55"/>
                  <a:gd name="T8" fmla="*/ 13 w 16"/>
                  <a:gd name="T9" fmla="*/ 53 h 55"/>
                  <a:gd name="T10" fmla="*/ 13 w 16"/>
                  <a:gd name="T11" fmla="*/ 55 h 55"/>
                  <a:gd name="T12" fmla="*/ 16 w 16"/>
                  <a:gd name="T13" fmla="*/ 55 h 55"/>
                  <a:gd name="T14" fmla="*/ 1 w 16"/>
                  <a:gd name="T1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55">
                    <a:moveTo>
                      <a:pt x="1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13" y="53"/>
                    </a:lnTo>
                    <a:lnTo>
                      <a:pt x="13" y="55"/>
                    </a:lnTo>
                    <a:lnTo>
                      <a:pt x="16" y="5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5" name="Freeform 3954"/>
              <p:cNvSpPr/>
              <p:nvPr/>
            </p:nvSpPr>
            <p:spPr bwMode="auto">
              <a:xfrm>
                <a:off x="5926" y="3276"/>
                <a:ext cx="92" cy="79"/>
              </a:xfrm>
              <a:custGeom>
                <a:avLst/>
                <a:gdLst>
                  <a:gd name="T0" fmla="*/ 86 w 87"/>
                  <a:gd name="T1" fmla="*/ 0 h 75"/>
                  <a:gd name="T2" fmla="*/ 0 w 87"/>
                  <a:gd name="T3" fmla="*/ 73 h 75"/>
                  <a:gd name="T4" fmla="*/ 1 w 87"/>
                  <a:gd name="T5" fmla="*/ 75 h 75"/>
                  <a:gd name="T6" fmla="*/ 25 w 87"/>
                  <a:gd name="T7" fmla="*/ 69 h 75"/>
                  <a:gd name="T8" fmla="*/ 23 w 87"/>
                  <a:gd name="T9" fmla="*/ 66 h 75"/>
                  <a:gd name="T10" fmla="*/ 29 w 87"/>
                  <a:gd name="T11" fmla="*/ 60 h 75"/>
                  <a:gd name="T12" fmla="*/ 34 w 87"/>
                  <a:gd name="T13" fmla="*/ 66 h 75"/>
                  <a:gd name="T14" fmla="*/ 34 w 87"/>
                  <a:gd name="T15" fmla="*/ 67 h 75"/>
                  <a:gd name="T16" fmla="*/ 67 w 87"/>
                  <a:gd name="T17" fmla="*/ 60 h 75"/>
                  <a:gd name="T18" fmla="*/ 74 w 87"/>
                  <a:gd name="T19" fmla="*/ 53 h 75"/>
                  <a:gd name="T20" fmla="*/ 74 w 87"/>
                  <a:gd name="T21" fmla="*/ 53 h 75"/>
                  <a:gd name="T22" fmla="*/ 87 w 87"/>
                  <a:gd name="T23" fmla="*/ 0 h 75"/>
                  <a:gd name="T24" fmla="*/ 86 w 87"/>
                  <a:gd name="T2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75">
                    <a:moveTo>
                      <a:pt x="86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4" y="68"/>
                      <a:pt x="23" y="67"/>
                      <a:pt x="23" y="66"/>
                    </a:cubicBezTo>
                    <a:cubicBezTo>
                      <a:pt x="23" y="63"/>
                      <a:pt x="26" y="60"/>
                      <a:pt x="29" y="60"/>
                    </a:cubicBezTo>
                    <a:cubicBezTo>
                      <a:pt x="32" y="60"/>
                      <a:pt x="34" y="63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67" y="60"/>
                      <a:pt x="67" y="60"/>
                      <a:pt x="67" y="60"/>
                    </a:cubicBezTo>
                    <a:cubicBezTo>
                      <a:pt x="67" y="56"/>
                      <a:pt x="70" y="53"/>
                      <a:pt x="74" y="53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7" y="0"/>
                      <a:pt x="87" y="0"/>
                      <a:pt x="86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6" name="Freeform 3955"/>
              <p:cNvSpPr/>
              <p:nvPr/>
            </p:nvSpPr>
            <p:spPr bwMode="auto">
              <a:xfrm>
                <a:off x="5950" y="3339"/>
                <a:ext cx="12" cy="10"/>
              </a:xfrm>
              <a:custGeom>
                <a:avLst/>
                <a:gdLst>
                  <a:gd name="T0" fmla="*/ 6 w 11"/>
                  <a:gd name="T1" fmla="*/ 0 h 9"/>
                  <a:gd name="T2" fmla="*/ 0 w 11"/>
                  <a:gd name="T3" fmla="*/ 6 h 9"/>
                  <a:gd name="T4" fmla="*/ 2 w 11"/>
                  <a:gd name="T5" fmla="*/ 9 h 9"/>
                  <a:gd name="T6" fmla="*/ 11 w 11"/>
                  <a:gd name="T7" fmla="*/ 7 h 9"/>
                  <a:gd name="T8" fmla="*/ 11 w 11"/>
                  <a:gd name="T9" fmla="*/ 6 h 9"/>
                  <a:gd name="T10" fmla="*/ 6 w 11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9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1" y="6"/>
                    </a:cubicBezTo>
                    <a:cubicBezTo>
                      <a:pt x="11" y="3"/>
                      <a:pt x="9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7" name="Freeform 3956"/>
              <p:cNvSpPr/>
              <p:nvPr/>
            </p:nvSpPr>
            <p:spPr bwMode="auto">
              <a:xfrm>
                <a:off x="5924" y="3353"/>
                <a:ext cx="3" cy="2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8" name="Freeform 3957"/>
              <p:cNvSpPr/>
              <p:nvPr/>
            </p:nvSpPr>
            <p:spPr bwMode="auto">
              <a:xfrm>
                <a:off x="5997" y="333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6 w 7"/>
                  <a:gd name="T5" fmla="*/ 6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9" name="Freeform 3958"/>
              <p:cNvSpPr/>
              <p:nvPr/>
            </p:nvSpPr>
            <p:spPr bwMode="auto">
              <a:xfrm>
                <a:off x="6017" y="327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0" name="Freeform 3959"/>
              <p:cNvSpPr>
                <a:spLocks noEditPoints="1"/>
              </p:cNvSpPr>
              <p:nvPr/>
            </p:nvSpPr>
            <p:spPr bwMode="auto">
              <a:xfrm>
                <a:off x="5920" y="3273"/>
                <a:ext cx="100" cy="85"/>
              </a:xfrm>
              <a:custGeom>
                <a:avLst/>
                <a:gdLst>
                  <a:gd name="T0" fmla="*/ 92 w 95"/>
                  <a:gd name="T1" fmla="*/ 3 h 81"/>
                  <a:gd name="T2" fmla="*/ 93 w 95"/>
                  <a:gd name="T3" fmla="*/ 3 h 81"/>
                  <a:gd name="T4" fmla="*/ 93 w 95"/>
                  <a:gd name="T5" fmla="*/ 3 h 81"/>
                  <a:gd name="T6" fmla="*/ 80 w 95"/>
                  <a:gd name="T7" fmla="*/ 56 h 81"/>
                  <a:gd name="T8" fmla="*/ 79 w 95"/>
                  <a:gd name="T9" fmla="*/ 62 h 81"/>
                  <a:gd name="T10" fmla="*/ 73 w 95"/>
                  <a:gd name="T11" fmla="*/ 63 h 81"/>
                  <a:gd name="T12" fmla="*/ 40 w 95"/>
                  <a:gd name="T13" fmla="*/ 70 h 81"/>
                  <a:gd name="T14" fmla="*/ 31 w 95"/>
                  <a:gd name="T15" fmla="*/ 72 h 81"/>
                  <a:gd name="T16" fmla="*/ 7 w 95"/>
                  <a:gd name="T17" fmla="*/ 78 h 81"/>
                  <a:gd name="T18" fmla="*/ 4 w 95"/>
                  <a:gd name="T19" fmla="*/ 78 h 81"/>
                  <a:gd name="T20" fmla="*/ 6 w 95"/>
                  <a:gd name="T21" fmla="*/ 76 h 81"/>
                  <a:gd name="T22" fmla="*/ 92 w 95"/>
                  <a:gd name="T23" fmla="*/ 3 h 81"/>
                  <a:gd name="T24" fmla="*/ 94 w 95"/>
                  <a:gd name="T25" fmla="*/ 0 h 81"/>
                  <a:gd name="T26" fmla="*/ 0 w 95"/>
                  <a:gd name="T27" fmla="*/ 80 h 81"/>
                  <a:gd name="T28" fmla="*/ 0 w 95"/>
                  <a:gd name="T29" fmla="*/ 80 h 81"/>
                  <a:gd name="T30" fmla="*/ 0 w 95"/>
                  <a:gd name="T31" fmla="*/ 81 h 81"/>
                  <a:gd name="T32" fmla="*/ 80 w 95"/>
                  <a:gd name="T33" fmla="*/ 63 h 81"/>
                  <a:gd name="T34" fmla="*/ 95 w 95"/>
                  <a:gd name="T35" fmla="*/ 0 h 81"/>
                  <a:gd name="T36" fmla="*/ 95 w 95"/>
                  <a:gd name="T37" fmla="*/ 0 h 81"/>
                  <a:gd name="T38" fmla="*/ 94 w 95"/>
                  <a:gd name="T3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" h="81">
                    <a:moveTo>
                      <a:pt x="92" y="3"/>
                    </a:moveTo>
                    <a:cubicBezTo>
                      <a:pt x="93" y="3"/>
                      <a:pt x="93" y="3"/>
                      <a:pt x="93" y="3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3" y="63"/>
                      <a:pt x="73" y="63"/>
                      <a:pt x="73" y="63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92" y="3"/>
                      <a:pt x="92" y="3"/>
                      <a:pt x="92" y="3"/>
                    </a:cubicBezTo>
                    <a:moveTo>
                      <a:pt x="94" y="0"/>
                    </a:move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1" name="Freeform 3960"/>
              <p:cNvSpPr/>
              <p:nvPr/>
            </p:nvSpPr>
            <p:spPr bwMode="auto">
              <a:xfrm>
                <a:off x="6019" y="327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2" name="Freeform 3961"/>
              <p:cNvSpPr/>
              <p:nvPr/>
            </p:nvSpPr>
            <p:spPr bwMode="auto">
              <a:xfrm>
                <a:off x="5919" y="335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3" name="Freeform 3962"/>
              <p:cNvSpPr>
                <a:spLocks noEditPoints="1"/>
              </p:cNvSpPr>
              <p:nvPr/>
            </p:nvSpPr>
            <p:spPr bwMode="auto">
              <a:xfrm>
                <a:off x="6025" y="3214"/>
                <a:ext cx="78" cy="78"/>
              </a:xfrm>
              <a:custGeom>
                <a:avLst/>
                <a:gdLst>
                  <a:gd name="T0" fmla="*/ 24 w 73"/>
                  <a:gd name="T1" fmla="*/ 52 h 74"/>
                  <a:gd name="T2" fmla="*/ 18 w 73"/>
                  <a:gd name="T3" fmla="*/ 46 h 74"/>
                  <a:gd name="T4" fmla="*/ 24 w 73"/>
                  <a:gd name="T5" fmla="*/ 39 h 74"/>
                  <a:gd name="T6" fmla="*/ 31 w 73"/>
                  <a:gd name="T7" fmla="*/ 46 h 74"/>
                  <a:gd name="T8" fmla="*/ 24 w 73"/>
                  <a:gd name="T9" fmla="*/ 52 h 74"/>
                  <a:gd name="T10" fmla="*/ 56 w 73"/>
                  <a:gd name="T11" fmla="*/ 0 h 74"/>
                  <a:gd name="T12" fmla="*/ 0 w 73"/>
                  <a:gd name="T13" fmla="*/ 52 h 74"/>
                  <a:gd name="T14" fmla="*/ 1 w 73"/>
                  <a:gd name="T15" fmla="*/ 55 h 74"/>
                  <a:gd name="T16" fmla="*/ 1 w 73"/>
                  <a:gd name="T17" fmla="*/ 55 h 74"/>
                  <a:gd name="T18" fmla="*/ 42 w 73"/>
                  <a:gd name="T19" fmla="*/ 74 h 74"/>
                  <a:gd name="T20" fmla="*/ 46 w 73"/>
                  <a:gd name="T21" fmla="*/ 72 h 74"/>
                  <a:gd name="T22" fmla="*/ 47 w 73"/>
                  <a:gd name="T23" fmla="*/ 72 h 74"/>
                  <a:gd name="T24" fmla="*/ 73 w 73"/>
                  <a:gd name="T25" fmla="*/ 6 h 74"/>
                  <a:gd name="T26" fmla="*/ 56 w 73"/>
                  <a:gd name="T2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74">
                    <a:moveTo>
                      <a:pt x="24" y="52"/>
                    </a:moveTo>
                    <a:cubicBezTo>
                      <a:pt x="20" y="52"/>
                      <a:pt x="18" y="50"/>
                      <a:pt x="18" y="46"/>
                    </a:cubicBezTo>
                    <a:cubicBezTo>
                      <a:pt x="18" y="42"/>
                      <a:pt x="20" y="39"/>
                      <a:pt x="24" y="39"/>
                    </a:cubicBezTo>
                    <a:cubicBezTo>
                      <a:pt x="28" y="39"/>
                      <a:pt x="31" y="42"/>
                      <a:pt x="31" y="46"/>
                    </a:cubicBezTo>
                    <a:cubicBezTo>
                      <a:pt x="31" y="50"/>
                      <a:pt x="28" y="52"/>
                      <a:pt x="24" y="52"/>
                    </a:cubicBezTo>
                    <a:moveTo>
                      <a:pt x="56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" y="53"/>
                      <a:pt x="1" y="54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3" y="73"/>
                      <a:pt x="45" y="72"/>
                      <a:pt x="46" y="72"/>
                    </a:cubicBezTo>
                    <a:cubicBezTo>
                      <a:pt x="46" y="72"/>
                      <a:pt x="47" y="72"/>
                      <a:pt x="47" y="72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4" name="Freeform 3963"/>
              <p:cNvSpPr/>
              <p:nvPr/>
            </p:nvSpPr>
            <p:spPr bwMode="auto">
              <a:xfrm>
                <a:off x="6023" y="3269"/>
                <a:ext cx="4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3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5" name="Oval 3964"/>
              <p:cNvSpPr>
                <a:spLocks noChangeArrowheads="1"/>
              </p:cNvSpPr>
              <p:nvPr/>
            </p:nvSpPr>
            <p:spPr bwMode="auto">
              <a:xfrm>
                <a:off x="6044" y="3255"/>
                <a:ext cx="14" cy="1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6" name="Freeform 3965"/>
              <p:cNvSpPr/>
              <p:nvPr/>
            </p:nvSpPr>
            <p:spPr bwMode="auto">
              <a:xfrm>
                <a:off x="6070" y="3290"/>
                <a:ext cx="5" cy="3"/>
              </a:xfrm>
              <a:custGeom>
                <a:avLst/>
                <a:gdLst>
                  <a:gd name="T0" fmla="*/ 4 w 5"/>
                  <a:gd name="T1" fmla="*/ 0 h 3"/>
                  <a:gd name="T2" fmla="*/ 0 w 5"/>
                  <a:gd name="T3" fmla="*/ 2 h 3"/>
                  <a:gd name="T4" fmla="*/ 3 w 5"/>
                  <a:gd name="T5" fmla="*/ 3 h 3"/>
                  <a:gd name="T6" fmla="*/ 5 w 5"/>
                  <a:gd name="T7" fmla="*/ 0 h 3"/>
                  <a:gd name="T8" fmla="*/ 4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Freeform 3966"/>
              <p:cNvSpPr/>
              <p:nvPr/>
            </p:nvSpPr>
            <p:spPr bwMode="auto">
              <a:xfrm>
                <a:off x="6085" y="3213"/>
                <a:ext cx="19" cy="7"/>
              </a:xfrm>
              <a:custGeom>
                <a:avLst/>
                <a:gdLst>
                  <a:gd name="T0" fmla="*/ 1 w 19"/>
                  <a:gd name="T1" fmla="*/ 0 h 7"/>
                  <a:gd name="T2" fmla="*/ 0 w 19"/>
                  <a:gd name="T3" fmla="*/ 1 h 7"/>
                  <a:gd name="T4" fmla="*/ 18 w 19"/>
                  <a:gd name="T5" fmla="*/ 7 h 7"/>
                  <a:gd name="T6" fmla="*/ 19 w 19"/>
                  <a:gd name="T7" fmla="*/ 6 h 7"/>
                  <a:gd name="T8" fmla="*/ 1 w 1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">
                    <a:moveTo>
                      <a:pt x="1" y="0"/>
                    </a:moveTo>
                    <a:lnTo>
                      <a:pt x="0" y="1"/>
                    </a:lnTo>
                    <a:lnTo>
                      <a:pt x="18" y="7"/>
                    </a:lnTo>
                    <a:lnTo>
                      <a:pt x="19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8" name="Freeform 3967"/>
              <p:cNvSpPr/>
              <p:nvPr/>
            </p:nvSpPr>
            <p:spPr bwMode="auto">
              <a:xfrm>
                <a:off x="6085" y="3213"/>
                <a:ext cx="19" cy="7"/>
              </a:xfrm>
              <a:custGeom>
                <a:avLst/>
                <a:gdLst>
                  <a:gd name="T0" fmla="*/ 1 w 19"/>
                  <a:gd name="T1" fmla="*/ 0 h 7"/>
                  <a:gd name="T2" fmla="*/ 0 w 19"/>
                  <a:gd name="T3" fmla="*/ 1 h 7"/>
                  <a:gd name="T4" fmla="*/ 18 w 19"/>
                  <a:gd name="T5" fmla="*/ 7 h 7"/>
                  <a:gd name="T6" fmla="*/ 19 w 19"/>
                  <a:gd name="T7" fmla="*/ 6 h 7"/>
                  <a:gd name="T8" fmla="*/ 1 w 1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">
                    <a:moveTo>
                      <a:pt x="1" y="0"/>
                    </a:moveTo>
                    <a:lnTo>
                      <a:pt x="0" y="1"/>
                    </a:lnTo>
                    <a:lnTo>
                      <a:pt x="18" y="7"/>
                    </a:lnTo>
                    <a:lnTo>
                      <a:pt x="19" y="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9" name="Freeform 3968"/>
              <p:cNvSpPr/>
              <p:nvPr/>
            </p:nvSpPr>
            <p:spPr bwMode="auto">
              <a:xfrm>
                <a:off x="6021" y="3212"/>
                <a:ext cx="84" cy="83"/>
              </a:xfrm>
              <a:custGeom>
                <a:avLst/>
                <a:gdLst>
                  <a:gd name="T0" fmla="*/ 60 w 79"/>
                  <a:gd name="T1" fmla="*/ 0 h 79"/>
                  <a:gd name="T2" fmla="*/ 0 w 79"/>
                  <a:gd name="T3" fmla="*/ 57 h 79"/>
                  <a:gd name="T4" fmla="*/ 49 w 79"/>
                  <a:gd name="T5" fmla="*/ 79 h 79"/>
                  <a:gd name="T6" fmla="*/ 50 w 79"/>
                  <a:gd name="T7" fmla="*/ 78 h 79"/>
                  <a:gd name="T8" fmla="*/ 51 w 79"/>
                  <a:gd name="T9" fmla="*/ 77 h 79"/>
                  <a:gd name="T10" fmla="*/ 79 w 79"/>
                  <a:gd name="T11" fmla="*/ 7 h 79"/>
                  <a:gd name="T12" fmla="*/ 78 w 79"/>
                  <a:gd name="T13" fmla="*/ 7 h 79"/>
                  <a:gd name="T14" fmla="*/ 77 w 79"/>
                  <a:gd name="T15" fmla="*/ 8 h 79"/>
                  <a:gd name="T16" fmla="*/ 51 w 79"/>
                  <a:gd name="T17" fmla="*/ 74 h 79"/>
                  <a:gd name="T18" fmla="*/ 49 w 79"/>
                  <a:gd name="T19" fmla="*/ 77 h 79"/>
                  <a:gd name="T20" fmla="*/ 46 w 79"/>
                  <a:gd name="T21" fmla="*/ 76 h 79"/>
                  <a:gd name="T22" fmla="*/ 5 w 79"/>
                  <a:gd name="T23" fmla="*/ 57 h 79"/>
                  <a:gd name="T24" fmla="*/ 2 w 79"/>
                  <a:gd name="T25" fmla="*/ 56 h 79"/>
                  <a:gd name="T26" fmla="*/ 4 w 79"/>
                  <a:gd name="T27" fmla="*/ 54 h 79"/>
                  <a:gd name="T28" fmla="*/ 60 w 79"/>
                  <a:gd name="T29" fmla="*/ 2 h 79"/>
                  <a:gd name="T30" fmla="*/ 61 w 79"/>
                  <a:gd name="T31" fmla="*/ 1 h 79"/>
                  <a:gd name="T32" fmla="*/ 60 w 79"/>
                  <a:gd name="T3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" h="79">
                    <a:moveTo>
                      <a:pt x="60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9" y="79"/>
                      <a:pt x="49" y="78"/>
                      <a:pt x="50" y="78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0" y="0"/>
                      <a:pt x="60" y="0"/>
                      <a:pt x="6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Freeform 3969"/>
              <p:cNvSpPr/>
              <p:nvPr/>
            </p:nvSpPr>
            <p:spPr bwMode="auto">
              <a:xfrm>
                <a:off x="6073" y="32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1 h 2"/>
                  <a:gd name="T4" fmla="*/ 0 w 2"/>
                  <a:gd name="T5" fmla="*/ 2 h 2"/>
                  <a:gd name="T6" fmla="*/ 1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Freeform 3970"/>
              <p:cNvSpPr/>
              <p:nvPr/>
            </p:nvSpPr>
            <p:spPr bwMode="auto">
              <a:xfrm>
                <a:off x="6088" y="3184"/>
                <a:ext cx="29" cy="34"/>
              </a:xfrm>
              <a:custGeom>
                <a:avLst/>
                <a:gdLst>
                  <a:gd name="T0" fmla="*/ 27 w 28"/>
                  <a:gd name="T1" fmla="*/ 0 h 32"/>
                  <a:gd name="T2" fmla="*/ 0 w 28"/>
                  <a:gd name="T3" fmla="*/ 26 h 32"/>
                  <a:gd name="T4" fmla="*/ 15 w 28"/>
                  <a:gd name="T5" fmla="*/ 32 h 32"/>
                  <a:gd name="T6" fmla="*/ 28 w 28"/>
                  <a:gd name="T7" fmla="*/ 1 h 32"/>
                  <a:gd name="T8" fmla="*/ 27 w 2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2">
                    <a:moveTo>
                      <a:pt x="27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1"/>
                      <a:pt x="27" y="1"/>
                      <a:pt x="27" y="0"/>
                    </a:cubicBezTo>
                  </a:path>
                </a:pathLst>
              </a:custGeom>
              <a:solidFill>
                <a:srgbClr val="E1E1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2" name="Freeform 3971"/>
              <p:cNvSpPr/>
              <p:nvPr/>
            </p:nvSpPr>
            <p:spPr bwMode="auto">
              <a:xfrm>
                <a:off x="6116" y="3182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3" name="Freeform 3972"/>
              <p:cNvSpPr/>
              <p:nvPr/>
            </p:nvSpPr>
            <p:spPr bwMode="auto">
              <a:xfrm>
                <a:off x="6086" y="3212"/>
                <a:ext cx="18" cy="7"/>
              </a:xfrm>
              <a:custGeom>
                <a:avLst/>
                <a:gdLst>
                  <a:gd name="T0" fmla="*/ 2 w 18"/>
                  <a:gd name="T1" fmla="*/ 0 h 7"/>
                  <a:gd name="T2" fmla="*/ 0 w 18"/>
                  <a:gd name="T3" fmla="*/ 1 h 7"/>
                  <a:gd name="T4" fmla="*/ 18 w 18"/>
                  <a:gd name="T5" fmla="*/ 7 h 7"/>
                  <a:gd name="T6" fmla="*/ 18 w 18"/>
                  <a:gd name="T7" fmla="*/ 6 h 7"/>
                  <a:gd name="T8" fmla="*/ 2 w 1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">
                    <a:moveTo>
                      <a:pt x="2" y="0"/>
                    </a:moveTo>
                    <a:lnTo>
                      <a:pt x="0" y="1"/>
                    </a:lnTo>
                    <a:lnTo>
                      <a:pt x="18" y="7"/>
                    </a:lnTo>
                    <a:lnTo>
                      <a:pt x="1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4" name="Freeform 3973"/>
              <p:cNvSpPr/>
              <p:nvPr/>
            </p:nvSpPr>
            <p:spPr bwMode="auto">
              <a:xfrm>
                <a:off x="6086" y="3212"/>
                <a:ext cx="18" cy="7"/>
              </a:xfrm>
              <a:custGeom>
                <a:avLst/>
                <a:gdLst>
                  <a:gd name="T0" fmla="*/ 2 w 18"/>
                  <a:gd name="T1" fmla="*/ 0 h 7"/>
                  <a:gd name="T2" fmla="*/ 0 w 18"/>
                  <a:gd name="T3" fmla="*/ 1 h 7"/>
                  <a:gd name="T4" fmla="*/ 18 w 18"/>
                  <a:gd name="T5" fmla="*/ 7 h 7"/>
                  <a:gd name="T6" fmla="*/ 18 w 18"/>
                  <a:gd name="T7" fmla="*/ 6 h 7"/>
                  <a:gd name="T8" fmla="*/ 2 w 1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">
                    <a:moveTo>
                      <a:pt x="2" y="0"/>
                    </a:moveTo>
                    <a:lnTo>
                      <a:pt x="0" y="1"/>
                    </a:lnTo>
                    <a:lnTo>
                      <a:pt x="18" y="7"/>
                    </a:lnTo>
                    <a:lnTo>
                      <a:pt x="18" y="6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5" name="Freeform 3974"/>
              <p:cNvSpPr/>
              <p:nvPr/>
            </p:nvSpPr>
            <p:spPr bwMode="auto">
              <a:xfrm>
                <a:off x="6085" y="3177"/>
                <a:ext cx="38" cy="42"/>
              </a:xfrm>
              <a:custGeom>
                <a:avLst/>
                <a:gdLst>
                  <a:gd name="T0" fmla="*/ 38 w 38"/>
                  <a:gd name="T1" fmla="*/ 0 h 42"/>
                  <a:gd name="T2" fmla="*/ 38 w 38"/>
                  <a:gd name="T3" fmla="*/ 0 h 42"/>
                  <a:gd name="T4" fmla="*/ 0 w 38"/>
                  <a:gd name="T5" fmla="*/ 35 h 42"/>
                  <a:gd name="T6" fmla="*/ 1 w 38"/>
                  <a:gd name="T7" fmla="*/ 36 h 42"/>
                  <a:gd name="T8" fmla="*/ 3 w 38"/>
                  <a:gd name="T9" fmla="*/ 35 h 42"/>
                  <a:gd name="T10" fmla="*/ 31 w 38"/>
                  <a:gd name="T11" fmla="*/ 7 h 42"/>
                  <a:gd name="T12" fmla="*/ 33 w 38"/>
                  <a:gd name="T13" fmla="*/ 5 h 42"/>
                  <a:gd name="T14" fmla="*/ 32 w 38"/>
                  <a:gd name="T15" fmla="*/ 8 h 42"/>
                  <a:gd name="T16" fmla="*/ 19 w 38"/>
                  <a:gd name="T17" fmla="*/ 41 h 42"/>
                  <a:gd name="T18" fmla="*/ 19 w 38"/>
                  <a:gd name="T19" fmla="*/ 42 h 42"/>
                  <a:gd name="T20" fmla="*/ 20 w 38"/>
                  <a:gd name="T21" fmla="*/ 42 h 42"/>
                  <a:gd name="T22" fmla="*/ 38 w 38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42">
                    <a:moveTo>
                      <a:pt x="38" y="0"/>
                    </a:moveTo>
                    <a:lnTo>
                      <a:pt x="38" y="0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3" y="35"/>
                    </a:lnTo>
                    <a:lnTo>
                      <a:pt x="31" y="7"/>
                    </a:lnTo>
                    <a:lnTo>
                      <a:pt x="33" y="5"/>
                    </a:lnTo>
                    <a:lnTo>
                      <a:pt x="32" y="8"/>
                    </a:lnTo>
                    <a:lnTo>
                      <a:pt x="19" y="41"/>
                    </a:lnTo>
                    <a:lnTo>
                      <a:pt x="19" y="42"/>
                    </a:lnTo>
                    <a:lnTo>
                      <a:pt x="20" y="4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6" name="Freeform 3975"/>
              <p:cNvSpPr/>
              <p:nvPr/>
            </p:nvSpPr>
            <p:spPr bwMode="auto">
              <a:xfrm>
                <a:off x="6085" y="3177"/>
                <a:ext cx="38" cy="42"/>
              </a:xfrm>
              <a:custGeom>
                <a:avLst/>
                <a:gdLst>
                  <a:gd name="T0" fmla="*/ 38 w 38"/>
                  <a:gd name="T1" fmla="*/ 0 h 42"/>
                  <a:gd name="T2" fmla="*/ 38 w 38"/>
                  <a:gd name="T3" fmla="*/ 0 h 42"/>
                  <a:gd name="T4" fmla="*/ 0 w 38"/>
                  <a:gd name="T5" fmla="*/ 35 h 42"/>
                  <a:gd name="T6" fmla="*/ 1 w 38"/>
                  <a:gd name="T7" fmla="*/ 36 h 42"/>
                  <a:gd name="T8" fmla="*/ 3 w 38"/>
                  <a:gd name="T9" fmla="*/ 35 h 42"/>
                  <a:gd name="T10" fmla="*/ 31 w 38"/>
                  <a:gd name="T11" fmla="*/ 7 h 42"/>
                  <a:gd name="T12" fmla="*/ 33 w 38"/>
                  <a:gd name="T13" fmla="*/ 5 h 42"/>
                  <a:gd name="T14" fmla="*/ 32 w 38"/>
                  <a:gd name="T15" fmla="*/ 8 h 42"/>
                  <a:gd name="T16" fmla="*/ 19 w 38"/>
                  <a:gd name="T17" fmla="*/ 41 h 42"/>
                  <a:gd name="T18" fmla="*/ 19 w 38"/>
                  <a:gd name="T19" fmla="*/ 42 h 42"/>
                  <a:gd name="T20" fmla="*/ 20 w 38"/>
                  <a:gd name="T21" fmla="*/ 42 h 42"/>
                  <a:gd name="T22" fmla="*/ 38 w 38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42">
                    <a:moveTo>
                      <a:pt x="38" y="0"/>
                    </a:moveTo>
                    <a:lnTo>
                      <a:pt x="38" y="0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3" y="35"/>
                    </a:lnTo>
                    <a:lnTo>
                      <a:pt x="31" y="7"/>
                    </a:lnTo>
                    <a:lnTo>
                      <a:pt x="33" y="5"/>
                    </a:lnTo>
                    <a:lnTo>
                      <a:pt x="32" y="8"/>
                    </a:lnTo>
                    <a:lnTo>
                      <a:pt x="19" y="41"/>
                    </a:lnTo>
                    <a:lnTo>
                      <a:pt x="19" y="42"/>
                    </a:lnTo>
                    <a:lnTo>
                      <a:pt x="20" y="4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7" name="Freeform 3976"/>
              <p:cNvSpPr/>
              <p:nvPr/>
            </p:nvSpPr>
            <p:spPr bwMode="auto">
              <a:xfrm>
                <a:off x="5936" y="3415"/>
                <a:ext cx="19" cy="43"/>
              </a:xfrm>
              <a:custGeom>
                <a:avLst/>
                <a:gdLst>
                  <a:gd name="T0" fmla="*/ 0 w 18"/>
                  <a:gd name="T1" fmla="*/ 0 h 40"/>
                  <a:gd name="T2" fmla="*/ 1 w 18"/>
                  <a:gd name="T3" fmla="*/ 2 h 40"/>
                  <a:gd name="T4" fmla="*/ 5 w 18"/>
                  <a:gd name="T5" fmla="*/ 8 h 40"/>
                  <a:gd name="T6" fmla="*/ 4 w 18"/>
                  <a:gd name="T7" fmla="*/ 13 h 40"/>
                  <a:gd name="T8" fmla="*/ 5 w 18"/>
                  <a:gd name="T9" fmla="*/ 18 h 40"/>
                  <a:gd name="T10" fmla="*/ 8 w 18"/>
                  <a:gd name="T11" fmla="*/ 17 h 40"/>
                  <a:gd name="T12" fmla="*/ 14 w 18"/>
                  <a:gd name="T13" fmla="*/ 24 h 40"/>
                  <a:gd name="T14" fmla="*/ 8 w 18"/>
                  <a:gd name="T15" fmla="*/ 30 h 40"/>
                  <a:gd name="T16" fmla="*/ 11 w 18"/>
                  <a:gd name="T17" fmla="*/ 40 h 40"/>
                  <a:gd name="T18" fmla="*/ 12 w 18"/>
                  <a:gd name="T19" fmla="*/ 40 h 40"/>
                  <a:gd name="T20" fmla="*/ 12 w 18"/>
                  <a:gd name="T21" fmla="*/ 40 h 40"/>
                  <a:gd name="T22" fmla="*/ 18 w 18"/>
                  <a:gd name="T23" fmla="*/ 8 h 40"/>
                  <a:gd name="T24" fmla="*/ 14 w 18"/>
                  <a:gd name="T25" fmla="*/ 3 h 40"/>
                  <a:gd name="T26" fmla="*/ 0 w 18"/>
                  <a:gd name="T2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0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5" y="6"/>
                      <a:pt x="5" y="8"/>
                    </a:cubicBezTo>
                    <a:cubicBezTo>
                      <a:pt x="5" y="10"/>
                      <a:pt x="5" y="12"/>
                      <a:pt x="4" y="1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7" y="17"/>
                      <a:pt x="8" y="17"/>
                    </a:cubicBezTo>
                    <a:cubicBezTo>
                      <a:pt x="11" y="17"/>
                      <a:pt x="14" y="20"/>
                      <a:pt x="14" y="24"/>
                    </a:cubicBezTo>
                    <a:cubicBezTo>
                      <a:pt x="14" y="27"/>
                      <a:pt x="11" y="29"/>
                      <a:pt x="8" y="3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6" y="7"/>
                      <a:pt x="14" y="5"/>
                      <a:pt x="14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" name="Freeform 3977"/>
              <p:cNvSpPr/>
              <p:nvPr/>
            </p:nvSpPr>
            <p:spPr bwMode="auto">
              <a:xfrm>
                <a:off x="5947" y="345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9" name="Freeform 3978"/>
              <p:cNvSpPr/>
              <p:nvPr/>
            </p:nvSpPr>
            <p:spPr bwMode="auto">
              <a:xfrm>
                <a:off x="5937" y="3417"/>
                <a:ext cx="4" cy="12"/>
              </a:xfrm>
              <a:custGeom>
                <a:avLst/>
                <a:gdLst>
                  <a:gd name="T0" fmla="*/ 0 w 4"/>
                  <a:gd name="T1" fmla="*/ 0 h 11"/>
                  <a:gd name="T2" fmla="*/ 3 w 4"/>
                  <a:gd name="T3" fmla="*/ 11 h 11"/>
                  <a:gd name="T4" fmla="*/ 4 w 4"/>
                  <a:gd name="T5" fmla="*/ 6 h 11"/>
                  <a:gd name="T6" fmla="*/ 0 w 4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1">
                    <a:moveTo>
                      <a:pt x="0" y="0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4" y="10"/>
                      <a:pt x="4" y="8"/>
                      <a:pt x="4" y="6"/>
                    </a:cubicBezTo>
                    <a:cubicBezTo>
                      <a:pt x="4" y="4"/>
                      <a:pt x="2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0" name="Freeform 3979"/>
              <p:cNvSpPr/>
              <p:nvPr/>
            </p:nvSpPr>
            <p:spPr bwMode="auto">
              <a:xfrm>
                <a:off x="5941" y="3433"/>
                <a:ext cx="9" cy="14"/>
              </a:xfrm>
              <a:custGeom>
                <a:avLst/>
                <a:gdLst>
                  <a:gd name="T0" fmla="*/ 3 w 9"/>
                  <a:gd name="T1" fmla="*/ 0 h 13"/>
                  <a:gd name="T2" fmla="*/ 0 w 9"/>
                  <a:gd name="T3" fmla="*/ 1 h 13"/>
                  <a:gd name="T4" fmla="*/ 3 w 9"/>
                  <a:gd name="T5" fmla="*/ 13 h 13"/>
                  <a:gd name="T6" fmla="*/ 9 w 9"/>
                  <a:gd name="T7" fmla="*/ 7 h 13"/>
                  <a:gd name="T8" fmla="*/ 3 w 9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6" y="12"/>
                      <a:pt x="9" y="10"/>
                      <a:pt x="9" y="7"/>
                    </a:cubicBezTo>
                    <a:cubicBezTo>
                      <a:pt x="9" y="3"/>
                      <a:pt x="6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1" name="Freeform 3980"/>
              <p:cNvSpPr/>
              <p:nvPr/>
            </p:nvSpPr>
            <p:spPr bwMode="auto">
              <a:xfrm>
                <a:off x="5950" y="3418"/>
                <a:ext cx="5" cy="6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5 h 5"/>
                  <a:gd name="T4" fmla="*/ 4 w 4"/>
                  <a:gd name="T5" fmla="*/ 1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2"/>
                      <a:pt x="2" y="4"/>
                      <a:pt x="4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2" name="Freeform 3981"/>
              <p:cNvSpPr/>
              <p:nvPr/>
            </p:nvSpPr>
            <p:spPr bwMode="auto">
              <a:xfrm>
                <a:off x="5936" y="3413"/>
                <a:ext cx="20" cy="7"/>
              </a:xfrm>
              <a:custGeom>
                <a:avLst/>
                <a:gdLst>
                  <a:gd name="T0" fmla="*/ 0 w 20"/>
                  <a:gd name="T1" fmla="*/ 0 h 7"/>
                  <a:gd name="T2" fmla="*/ 0 w 20"/>
                  <a:gd name="T3" fmla="*/ 2 h 7"/>
                  <a:gd name="T4" fmla="*/ 14 w 20"/>
                  <a:gd name="T5" fmla="*/ 5 h 7"/>
                  <a:gd name="T6" fmla="*/ 19 w 20"/>
                  <a:gd name="T7" fmla="*/ 7 h 7"/>
                  <a:gd name="T8" fmla="*/ 20 w 20"/>
                  <a:gd name="T9" fmla="*/ 5 h 7"/>
                  <a:gd name="T10" fmla="*/ 19 w 20"/>
                  <a:gd name="T11" fmla="*/ 4 h 7"/>
                  <a:gd name="T12" fmla="*/ 0 w 20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7">
                    <a:moveTo>
                      <a:pt x="0" y="0"/>
                    </a:moveTo>
                    <a:lnTo>
                      <a:pt x="0" y="2"/>
                    </a:lnTo>
                    <a:lnTo>
                      <a:pt x="14" y="5"/>
                    </a:lnTo>
                    <a:lnTo>
                      <a:pt x="19" y="7"/>
                    </a:lnTo>
                    <a:lnTo>
                      <a:pt x="20" y="5"/>
                    </a:lnTo>
                    <a:lnTo>
                      <a:pt x="19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3" name="Freeform 3982"/>
              <p:cNvSpPr/>
              <p:nvPr/>
            </p:nvSpPr>
            <p:spPr bwMode="auto">
              <a:xfrm>
                <a:off x="5936" y="3413"/>
                <a:ext cx="20" cy="7"/>
              </a:xfrm>
              <a:custGeom>
                <a:avLst/>
                <a:gdLst>
                  <a:gd name="T0" fmla="*/ 0 w 20"/>
                  <a:gd name="T1" fmla="*/ 0 h 7"/>
                  <a:gd name="T2" fmla="*/ 0 w 20"/>
                  <a:gd name="T3" fmla="*/ 2 h 7"/>
                  <a:gd name="T4" fmla="*/ 14 w 20"/>
                  <a:gd name="T5" fmla="*/ 5 h 7"/>
                  <a:gd name="T6" fmla="*/ 19 w 20"/>
                  <a:gd name="T7" fmla="*/ 7 h 7"/>
                  <a:gd name="T8" fmla="*/ 20 w 20"/>
                  <a:gd name="T9" fmla="*/ 5 h 7"/>
                  <a:gd name="T10" fmla="*/ 19 w 20"/>
                  <a:gd name="T11" fmla="*/ 4 h 7"/>
                  <a:gd name="T12" fmla="*/ 0 w 20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7">
                    <a:moveTo>
                      <a:pt x="0" y="0"/>
                    </a:moveTo>
                    <a:lnTo>
                      <a:pt x="0" y="2"/>
                    </a:lnTo>
                    <a:lnTo>
                      <a:pt x="14" y="5"/>
                    </a:lnTo>
                    <a:lnTo>
                      <a:pt x="19" y="7"/>
                    </a:lnTo>
                    <a:lnTo>
                      <a:pt x="20" y="5"/>
                    </a:lnTo>
                    <a:lnTo>
                      <a:pt x="19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4" name="Freeform 3983"/>
              <p:cNvSpPr/>
              <p:nvPr/>
            </p:nvSpPr>
            <p:spPr bwMode="auto">
              <a:xfrm>
                <a:off x="5934" y="3413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14 w 23"/>
                  <a:gd name="T3" fmla="*/ 52 h 52"/>
                  <a:gd name="T4" fmla="*/ 23 w 23"/>
                  <a:gd name="T5" fmla="*/ 5 h 52"/>
                  <a:gd name="T6" fmla="*/ 21 w 23"/>
                  <a:gd name="T7" fmla="*/ 4 h 52"/>
                  <a:gd name="T8" fmla="*/ 22 w 23"/>
                  <a:gd name="T9" fmla="*/ 5 h 52"/>
                  <a:gd name="T10" fmla="*/ 21 w 23"/>
                  <a:gd name="T11" fmla="*/ 7 h 52"/>
                  <a:gd name="T12" fmla="*/ 21 w 23"/>
                  <a:gd name="T13" fmla="*/ 11 h 52"/>
                  <a:gd name="T14" fmla="*/ 14 w 23"/>
                  <a:gd name="T15" fmla="*/ 45 h 52"/>
                  <a:gd name="T16" fmla="*/ 13 w 23"/>
                  <a:gd name="T17" fmla="*/ 46 h 52"/>
                  <a:gd name="T18" fmla="*/ 13 w 23"/>
                  <a:gd name="T19" fmla="*/ 45 h 52"/>
                  <a:gd name="T20" fmla="*/ 10 w 23"/>
                  <a:gd name="T21" fmla="*/ 34 h 52"/>
                  <a:gd name="T22" fmla="*/ 7 w 23"/>
                  <a:gd name="T23" fmla="*/ 21 h 52"/>
                  <a:gd name="T24" fmla="*/ 6 w 23"/>
                  <a:gd name="T25" fmla="*/ 16 h 52"/>
                  <a:gd name="T26" fmla="*/ 3 w 23"/>
                  <a:gd name="T27" fmla="*/ 4 h 52"/>
                  <a:gd name="T28" fmla="*/ 2 w 23"/>
                  <a:gd name="T29" fmla="*/ 2 h 52"/>
                  <a:gd name="T30" fmla="*/ 2 w 23"/>
                  <a:gd name="T31" fmla="*/ 0 h 52"/>
                  <a:gd name="T32" fmla="*/ 0 w 23"/>
                  <a:gd name="T3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14" y="52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22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14" y="45"/>
                    </a:lnTo>
                    <a:lnTo>
                      <a:pt x="13" y="46"/>
                    </a:lnTo>
                    <a:lnTo>
                      <a:pt x="13" y="45"/>
                    </a:lnTo>
                    <a:lnTo>
                      <a:pt x="10" y="34"/>
                    </a:lnTo>
                    <a:lnTo>
                      <a:pt x="7" y="21"/>
                    </a:lnTo>
                    <a:lnTo>
                      <a:pt x="6" y="16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5" name="Freeform 3984"/>
              <p:cNvSpPr/>
              <p:nvPr/>
            </p:nvSpPr>
            <p:spPr bwMode="auto">
              <a:xfrm>
                <a:off x="5934" y="3413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14 w 23"/>
                  <a:gd name="T3" fmla="*/ 52 h 52"/>
                  <a:gd name="T4" fmla="*/ 23 w 23"/>
                  <a:gd name="T5" fmla="*/ 5 h 52"/>
                  <a:gd name="T6" fmla="*/ 21 w 23"/>
                  <a:gd name="T7" fmla="*/ 4 h 52"/>
                  <a:gd name="T8" fmla="*/ 22 w 23"/>
                  <a:gd name="T9" fmla="*/ 5 h 52"/>
                  <a:gd name="T10" fmla="*/ 21 w 23"/>
                  <a:gd name="T11" fmla="*/ 7 h 52"/>
                  <a:gd name="T12" fmla="*/ 21 w 23"/>
                  <a:gd name="T13" fmla="*/ 11 h 52"/>
                  <a:gd name="T14" fmla="*/ 14 w 23"/>
                  <a:gd name="T15" fmla="*/ 45 h 52"/>
                  <a:gd name="T16" fmla="*/ 13 w 23"/>
                  <a:gd name="T17" fmla="*/ 46 h 52"/>
                  <a:gd name="T18" fmla="*/ 13 w 23"/>
                  <a:gd name="T19" fmla="*/ 45 h 52"/>
                  <a:gd name="T20" fmla="*/ 10 w 23"/>
                  <a:gd name="T21" fmla="*/ 34 h 52"/>
                  <a:gd name="T22" fmla="*/ 7 w 23"/>
                  <a:gd name="T23" fmla="*/ 21 h 52"/>
                  <a:gd name="T24" fmla="*/ 6 w 23"/>
                  <a:gd name="T25" fmla="*/ 16 h 52"/>
                  <a:gd name="T26" fmla="*/ 3 w 23"/>
                  <a:gd name="T27" fmla="*/ 4 h 52"/>
                  <a:gd name="T28" fmla="*/ 2 w 23"/>
                  <a:gd name="T29" fmla="*/ 2 h 52"/>
                  <a:gd name="T30" fmla="*/ 2 w 23"/>
                  <a:gd name="T31" fmla="*/ 0 h 52"/>
                  <a:gd name="T32" fmla="*/ 0 w 23"/>
                  <a:gd name="T3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14" y="52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22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14" y="45"/>
                    </a:lnTo>
                    <a:lnTo>
                      <a:pt x="13" y="46"/>
                    </a:lnTo>
                    <a:lnTo>
                      <a:pt x="13" y="45"/>
                    </a:lnTo>
                    <a:lnTo>
                      <a:pt x="10" y="34"/>
                    </a:lnTo>
                    <a:lnTo>
                      <a:pt x="7" y="21"/>
                    </a:lnTo>
                    <a:lnTo>
                      <a:pt x="6" y="16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6" name="Freeform 3985"/>
              <p:cNvSpPr/>
              <p:nvPr/>
            </p:nvSpPr>
            <p:spPr bwMode="auto">
              <a:xfrm>
                <a:off x="5923" y="3368"/>
                <a:ext cx="30" cy="47"/>
              </a:xfrm>
              <a:custGeom>
                <a:avLst/>
                <a:gdLst>
                  <a:gd name="T0" fmla="*/ 0 w 28"/>
                  <a:gd name="T1" fmla="*/ 0 h 45"/>
                  <a:gd name="T2" fmla="*/ 11 w 28"/>
                  <a:gd name="T3" fmla="*/ 42 h 45"/>
                  <a:gd name="T4" fmla="*/ 27 w 28"/>
                  <a:gd name="T5" fmla="*/ 45 h 45"/>
                  <a:gd name="T6" fmla="*/ 28 w 28"/>
                  <a:gd name="T7" fmla="*/ 44 h 45"/>
                  <a:gd name="T8" fmla="*/ 0 w 28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5">
                    <a:moveTo>
                      <a:pt x="0" y="0"/>
                    </a:moveTo>
                    <a:cubicBezTo>
                      <a:pt x="11" y="42"/>
                      <a:pt x="11" y="42"/>
                      <a:pt x="11" y="42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8" y="44"/>
                      <a:pt x="28" y="4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7" name="Freeform 3986"/>
              <p:cNvSpPr/>
              <p:nvPr/>
            </p:nvSpPr>
            <p:spPr bwMode="auto">
              <a:xfrm>
                <a:off x="5951" y="3414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8" name="Freeform 3987"/>
              <p:cNvSpPr/>
              <p:nvPr/>
            </p:nvSpPr>
            <p:spPr bwMode="auto">
              <a:xfrm>
                <a:off x="5923" y="3368"/>
                <a:ext cx="32" cy="49"/>
              </a:xfrm>
              <a:custGeom>
                <a:avLst/>
                <a:gdLst>
                  <a:gd name="T0" fmla="*/ 0 w 32"/>
                  <a:gd name="T1" fmla="*/ 0 h 49"/>
                  <a:gd name="T2" fmla="*/ 0 w 32"/>
                  <a:gd name="T3" fmla="*/ 0 h 49"/>
                  <a:gd name="T4" fmla="*/ 30 w 32"/>
                  <a:gd name="T5" fmla="*/ 46 h 49"/>
                  <a:gd name="T6" fmla="*/ 31 w 32"/>
                  <a:gd name="T7" fmla="*/ 47 h 49"/>
                  <a:gd name="T8" fmla="*/ 28 w 32"/>
                  <a:gd name="T9" fmla="*/ 47 h 49"/>
                  <a:gd name="T10" fmla="*/ 12 w 32"/>
                  <a:gd name="T11" fmla="*/ 44 h 49"/>
                  <a:gd name="T12" fmla="*/ 13 w 32"/>
                  <a:gd name="T13" fmla="*/ 45 h 49"/>
                  <a:gd name="T14" fmla="*/ 32 w 32"/>
                  <a:gd name="T15" fmla="*/ 49 h 49"/>
                  <a:gd name="T16" fmla="*/ 0 w 32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49">
                    <a:moveTo>
                      <a:pt x="0" y="0"/>
                    </a:moveTo>
                    <a:lnTo>
                      <a:pt x="0" y="0"/>
                    </a:lnTo>
                    <a:lnTo>
                      <a:pt x="30" y="46"/>
                    </a:lnTo>
                    <a:lnTo>
                      <a:pt x="31" y="47"/>
                    </a:lnTo>
                    <a:lnTo>
                      <a:pt x="28" y="47"/>
                    </a:lnTo>
                    <a:lnTo>
                      <a:pt x="12" y="44"/>
                    </a:lnTo>
                    <a:lnTo>
                      <a:pt x="13" y="45"/>
                    </a:lnTo>
                    <a:lnTo>
                      <a:pt x="32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9" name="Freeform 3988"/>
              <p:cNvSpPr/>
              <p:nvPr/>
            </p:nvSpPr>
            <p:spPr bwMode="auto">
              <a:xfrm>
                <a:off x="5923" y="3368"/>
                <a:ext cx="32" cy="49"/>
              </a:xfrm>
              <a:custGeom>
                <a:avLst/>
                <a:gdLst>
                  <a:gd name="T0" fmla="*/ 0 w 32"/>
                  <a:gd name="T1" fmla="*/ 0 h 49"/>
                  <a:gd name="T2" fmla="*/ 0 w 32"/>
                  <a:gd name="T3" fmla="*/ 0 h 49"/>
                  <a:gd name="T4" fmla="*/ 30 w 32"/>
                  <a:gd name="T5" fmla="*/ 46 h 49"/>
                  <a:gd name="T6" fmla="*/ 31 w 32"/>
                  <a:gd name="T7" fmla="*/ 47 h 49"/>
                  <a:gd name="T8" fmla="*/ 28 w 32"/>
                  <a:gd name="T9" fmla="*/ 47 h 49"/>
                  <a:gd name="T10" fmla="*/ 12 w 32"/>
                  <a:gd name="T11" fmla="*/ 44 h 49"/>
                  <a:gd name="T12" fmla="*/ 13 w 32"/>
                  <a:gd name="T13" fmla="*/ 45 h 49"/>
                  <a:gd name="T14" fmla="*/ 32 w 32"/>
                  <a:gd name="T15" fmla="*/ 49 h 49"/>
                  <a:gd name="T16" fmla="*/ 0 w 32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49">
                    <a:moveTo>
                      <a:pt x="0" y="0"/>
                    </a:moveTo>
                    <a:lnTo>
                      <a:pt x="0" y="0"/>
                    </a:lnTo>
                    <a:lnTo>
                      <a:pt x="30" y="46"/>
                    </a:lnTo>
                    <a:lnTo>
                      <a:pt x="31" y="47"/>
                    </a:lnTo>
                    <a:lnTo>
                      <a:pt x="28" y="47"/>
                    </a:lnTo>
                    <a:lnTo>
                      <a:pt x="12" y="44"/>
                    </a:lnTo>
                    <a:lnTo>
                      <a:pt x="13" y="45"/>
                    </a:lnTo>
                    <a:lnTo>
                      <a:pt x="32" y="4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0" name="Freeform 3989"/>
              <p:cNvSpPr/>
              <p:nvPr/>
            </p:nvSpPr>
            <p:spPr bwMode="auto">
              <a:xfrm>
                <a:off x="5919" y="3358"/>
                <a:ext cx="38" cy="60"/>
              </a:xfrm>
              <a:custGeom>
                <a:avLst/>
                <a:gdLst>
                  <a:gd name="T0" fmla="*/ 0 w 38"/>
                  <a:gd name="T1" fmla="*/ 0 h 60"/>
                  <a:gd name="T2" fmla="*/ 15 w 38"/>
                  <a:gd name="T3" fmla="*/ 55 h 60"/>
                  <a:gd name="T4" fmla="*/ 17 w 38"/>
                  <a:gd name="T5" fmla="*/ 55 h 60"/>
                  <a:gd name="T6" fmla="*/ 16 w 38"/>
                  <a:gd name="T7" fmla="*/ 54 h 60"/>
                  <a:gd name="T8" fmla="*/ 4 w 38"/>
                  <a:gd name="T9" fmla="*/ 10 h 60"/>
                  <a:gd name="T10" fmla="*/ 4 w 38"/>
                  <a:gd name="T11" fmla="*/ 10 h 60"/>
                  <a:gd name="T12" fmla="*/ 36 w 38"/>
                  <a:gd name="T13" fmla="*/ 59 h 60"/>
                  <a:gd name="T14" fmla="*/ 38 w 38"/>
                  <a:gd name="T15" fmla="*/ 60 h 60"/>
                  <a:gd name="T16" fmla="*/ 0 w 38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60">
                    <a:moveTo>
                      <a:pt x="0" y="0"/>
                    </a:moveTo>
                    <a:lnTo>
                      <a:pt x="15" y="55"/>
                    </a:lnTo>
                    <a:lnTo>
                      <a:pt x="17" y="55"/>
                    </a:lnTo>
                    <a:lnTo>
                      <a:pt x="16" y="54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6" y="59"/>
                    </a:lnTo>
                    <a:lnTo>
                      <a:pt x="38" y="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1" name="Freeform 3990"/>
              <p:cNvSpPr/>
              <p:nvPr/>
            </p:nvSpPr>
            <p:spPr bwMode="auto">
              <a:xfrm>
                <a:off x="5919" y="3358"/>
                <a:ext cx="38" cy="60"/>
              </a:xfrm>
              <a:custGeom>
                <a:avLst/>
                <a:gdLst>
                  <a:gd name="T0" fmla="*/ 0 w 38"/>
                  <a:gd name="T1" fmla="*/ 0 h 60"/>
                  <a:gd name="T2" fmla="*/ 15 w 38"/>
                  <a:gd name="T3" fmla="*/ 55 h 60"/>
                  <a:gd name="T4" fmla="*/ 17 w 38"/>
                  <a:gd name="T5" fmla="*/ 55 h 60"/>
                  <a:gd name="T6" fmla="*/ 16 w 38"/>
                  <a:gd name="T7" fmla="*/ 54 h 60"/>
                  <a:gd name="T8" fmla="*/ 4 w 38"/>
                  <a:gd name="T9" fmla="*/ 10 h 60"/>
                  <a:gd name="T10" fmla="*/ 4 w 38"/>
                  <a:gd name="T11" fmla="*/ 10 h 60"/>
                  <a:gd name="T12" fmla="*/ 36 w 38"/>
                  <a:gd name="T13" fmla="*/ 59 h 60"/>
                  <a:gd name="T14" fmla="*/ 38 w 38"/>
                  <a:gd name="T15" fmla="*/ 60 h 60"/>
                  <a:gd name="T16" fmla="*/ 0 w 38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60">
                    <a:moveTo>
                      <a:pt x="0" y="0"/>
                    </a:moveTo>
                    <a:lnTo>
                      <a:pt x="15" y="55"/>
                    </a:lnTo>
                    <a:lnTo>
                      <a:pt x="17" y="55"/>
                    </a:lnTo>
                    <a:lnTo>
                      <a:pt x="16" y="54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6" y="59"/>
                    </a:lnTo>
                    <a:lnTo>
                      <a:pt x="38" y="6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2" name="Freeform 3991"/>
              <p:cNvSpPr/>
              <p:nvPr/>
            </p:nvSpPr>
            <p:spPr bwMode="auto">
              <a:xfrm>
                <a:off x="6182" y="3330"/>
                <a:ext cx="36" cy="44"/>
              </a:xfrm>
              <a:custGeom>
                <a:avLst/>
                <a:gdLst>
                  <a:gd name="T0" fmla="*/ 1 w 34"/>
                  <a:gd name="T1" fmla="*/ 0 h 42"/>
                  <a:gd name="T2" fmla="*/ 0 w 34"/>
                  <a:gd name="T3" fmla="*/ 1 h 42"/>
                  <a:gd name="T4" fmla="*/ 30 w 34"/>
                  <a:gd name="T5" fmla="*/ 42 h 42"/>
                  <a:gd name="T6" fmla="*/ 33 w 34"/>
                  <a:gd name="T7" fmla="*/ 41 h 42"/>
                  <a:gd name="T8" fmla="*/ 34 w 34"/>
                  <a:gd name="T9" fmla="*/ 19 h 42"/>
                  <a:gd name="T10" fmla="*/ 34 w 34"/>
                  <a:gd name="T11" fmla="*/ 19 h 42"/>
                  <a:gd name="T12" fmla="*/ 25 w 34"/>
                  <a:gd name="T13" fmla="*/ 11 h 42"/>
                  <a:gd name="T14" fmla="*/ 25 w 34"/>
                  <a:gd name="T15" fmla="*/ 8 h 42"/>
                  <a:gd name="T16" fmla="*/ 1 w 34"/>
                  <a:gd name="T1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4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1"/>
                      <a:pt x="32" y="41"/>
                      <a:pt x="33" y="4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29" y="19"/>
                      <a:pt x="25" y="15"/>
                      <a:pt x="25" y="11"/>
                    </a:cubicBezTo>
                    <a:cubicBezTo>
                      <a:pt x="25" y="10"/>
                      <a:pt x="25" y="9"/>
                      <a:pt x="25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3" name="Freeform 3992"/>
              <p:cNvSpPr/>
              <p:nvPr/>
            </p:nvSpPr>
            <p:spPr bwMode="auto">
              <a:xfrm>
                <a:off x="6208" y="3338"/>
                <a:ext cx="10" cy="12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3 h 11"/>
                  <a:gd name="T4" fmla="*/ 9 w 9"/>
                  <a:gd name="T5" fmla="*/ 11 h 11"/>
                  <a:gd name="T6" fmla="*/ 9 w 9"/>
                  <a:gd name="T7" fmla="*/ 11 h 11"/>
                  <a:gd name="T8" fmla="*/ 9 w 9"/>
                  <a:gd name="T9" fmla="*/ 3 h 11"/>
                  <a:gd name="T10" fmla="*/ 0 w 9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7"/>
                      <a:pt x="4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4" name="Freeform 3993"/>
              <p:cNvSpPr/>
              <p:nvPr/>
            </p:nvSpPr>
            <p:spPr bwMode="auto">
              <a:xfrm>
                <a:off x="6180" y="3330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2 w 3"/>
                  <a:gd name="T3" fmla="*/ 1 h 1"/>
                  <a:gd name="T4" fmla="*/ 3 w 3"/>
                  <a:gd name="T5" fmla="*/ 0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5" name="Freeform 3994"/>
              <p:cNvSpPr/>
              <p:nvPr/>
            </p:nvSpPr>
            <p:spPr bwMode="auto">
              <a:xfrm>
                <a:off x="6214" y="3373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1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6" name="Freeform 3995"/>
              <p:cNvSpPr/>
              <p:nvPr/>
            </p:nvSpPr>
            <p:spPr bwMode="auto">
              <a:xfrm>
                <a:off x="6217" y="3341"/>
                <a:ext cx="3" cy="38"/>
              </a:xfrm>
              <a:custGeom>
                <a:avLst/>
                <a:gdLst>
                  <a:gd name="T0" fmla="*/ 1 w 3"/>
                  <a:gd name="T1" fmla="*/ 0 h 38"/>
                  <a:gd name="T2" fmla="*/ 1 w 3"/>
                  <a:gd name="T3" fmla="*/ 9 h 38"/>
                  <a:gd name="T4" fmla="*/ 0 w 3"/>
                  <a:gd name="T5" fmla="*/ 32 h 38"/>
                  <a:gd name="T6" fmla="*/ 0 w 3"/>
                  <a:gd name="T7" fmla="*/ 36 h 38"/>
                  <a:gd name="T8" fmla="*/ 1 w 3"/>
                  <a:gd name="T9" fmla="*/ 38 h 38"/>
                  <a:gd name="T10" fmla="*/ 3 w 3"/>
                  <a:gd name="T11" fmla="*/ 1 h 38"/>
                  <a:gd name="T12" fmla="*/ 1 w 3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8">
                    <a:moveTo>
                      <a:pt x="1" y="0"/>
                    </a:moveTo>
                    <a:lnTo>
                      <a:pt x="1" y="9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3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7" name="Freeform 3996"/>
              <p:cNvSpPr/>
              <p:nvPr/>
            </p:nvSpPr>
            <p:spPr bwMode="auto">
              <a:xfrm>
                <a:off x="6217" y="3341"/>
                <a:ext cx="3" cy="38"/>
              </a:xfrm>
              <a:custGeom>
                <a:avLst/>
                <a:gdLst>
                  <a:gd name="T0" fmla="*/ 1 w 3"/>
                  <a:gd name="T1" fmla="*/ 0 h 38"/>
                  <a:gd name="T2" fmla="*/ 1 w 3"/>
                  <a:gd name="T3" fmla="*/ 9 h 38"/>
                  <a:gd name="T4" fmla="*/ 0 w 3"/>
                  <a:gd name="T5" fmla="*/ 32 h 38"/>
                  <a:gd name="T6" fmla="*/ 0 w 3"/>
                  <a:gd name="T7" fmla="*/ 36 h 38"/>
                  <a:gd name="T8" fmla="*/ 1 w 3"/>
                  <a:gd name="T9" fmla="*/ 38 h 38"/>
                  <a:gd name="T10" fmla="*/ 3 w 3"/>
                  <a:gd name="T11" fmla="*/ 1 h 38"/>
                  <a:gd name="T12" fmla="*/ 1 w 3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8">
                    <a:moveTo>
                      <a:pt x="1" y="0"/>
                    </a:moveTo>
                    <a:lnTo>
                      <a:pt x="1" y="9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3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8" name="Freeform 3997"/>
              <p:cNvSpPr/>
              <p:nvPr/>
            </p:nvSpPr>
            <p:spPr bwMode="auto">
              <a:xfrm>
                <a:off x="6177" y="3327"/>
                <a:ext cx="43" cy="53"/>
              </a:xfrm>
              <a:custGeom>
                <a:avLst/>
                <a:gdLst>
                  <a:gd name="T0" fmla="*/ 1 w 41"/>
                  <a:gd name="T1" fmla="*/ 0 h 51"/>
                  <a:gd name="T2" fmla="*/ 0 w 41"/>
                  <a:gd name="T3" fmla="*/ 1 h 51"/>
                  <a:gd name="T4" fmla="*/ 0 w 41"/>
                  <a:gd name="T5" fmla="*/ 1 h 51"/>
                  <a:gd name="T6" fmla="*/ 38 w 41"/>
                  <a:gd name="T7" fmla="*/ 51 h 51"/>
                  <a:gd name="T8" fmla="*/ 39 w 41"/>
                  <a:gd name="T9" fmla="*/ 50 h 51"/>
                  <a:gd name="T10" fmla="*/ 39 w 41"/>
                  <a:gd name="T11" fmla="*/ 50 h 51"/>
                  <a:gd name="T12" fmla="*/ 38 w 41"/>
                  <a:gd name="T13" fmla="*/ 48 h 51"/>
                  <a:gd name="T14" fmla="*/ 35 w 41"/>
                  <a:gd name="T15" fmla="*/ 45 h 51"/>
                  <a:gd name="T16" fmla="*/ 5 w 41"/>
                  <a:gd name="T17" fmla="*/ 4 h 51"/>
                  <a:gd name="T18" fmla="*/ 3 w 41"/>
                  <a:gd name="T19" fmla="*/ 3 h 51"/>
                  <a:gd name="T20" fmla="*/ 6 w 41"/>
                  <a:gd name="T21" fmla="*/ 3 h 51"/>
                  <a:gd name="T22" fmla="*/ 30 w 41"/>
                  <a:gd name="T23" fmla="*/ 11 h 51"/>
                  <a:gd name="T24" fmla="*/ 39 w 41"/>
                  <a:gd name="T25" fmla="*/ 14 h 51"/>
                  <a:gd name="T26" fmla="*/ 41 w 41"/>
                  <a:gd name="T27" fmla="*/ 15 h 51"/>
                  <a:gd name="T28" fmla="*/ 41 w 41"/>
                  <a:gd name="T29" fmla="*/ 13 h 51"/>
                  <a:gd name="T30" fmla="*/ 1 w 41"/>
                  <a:gd name="T3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" h="5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9" name="Freeform 3998"/>
              <p:cNvSpPr>
                <a:spLocks noEditPoints="1"/>
              </p:cNvSpPr>
              <p:nvPr/>
            </p:nvSpPr>
            <p:spPr bwMode="auto">
              <a:xfrm>
                <a:off x="6176" y="3327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  <a:gd name="T10" fmla="*/ 0 w 2"/>
                  <a:gd name="T11" fmla="*/ 0 h 1"/>
                  <a:gd name="T12" fmla="*/ 0 w 2"/>
                  <a:gd name="T13" fmla="*/ 0 h 1"/>
                  <a:gd name="T14" fmla="*/ 0 w 2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0" name="Freeform 3999"/>
              <p:cNvSpPr/>
              <p:nvPr/>
            </p:nvSpPr>
            <p:spPr bwMode="auto">
              <a:xfrm>
                <a:off x="6217" y="3379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1 h 4"/>
                  <a:gd name="T4" fmla="*/ 1 w 1"/>
                  <a:gd name="T5" fmla="*/ 4 h 4"/>
                  <a:gd name="T6" fmla="*/ 1 w 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0" y="1"/>
                    </a:lnTo>
                    <a:lnTo>
                      <a:pt x="1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1" name="Freeform 4000"/>
              <p:cNvSpPr/>
              <p:nvPr/>
            </p:nvSpPr>
            <p:spPr bwMode="auto">
              <a:xfrm>
                <a:off x="6217" y="3379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1 h 4"/>
                  <a:gd name="T4" fmla="*/ 1 w 1"/>
                  <a:gd name="T5" fmla="*/ 4 h 4"/>
                  <a:gd name="T6" fmla="*/ 1 w 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0" y="1"/>
                    </a:lnTo>
                    <a:lnTo>
                      <a:pt x="1" y="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2" name="Freeform 4001"/>
              <p:cNvSpPr/>
              <p:nvPr/>
            </p:nvSpPr>
            <p:spPr bwMode="auto">
              <a:xfrm>
                <a:off x="6223" y="3348"/>
                <a:ext cx="24" cy="27"/>
              </a:xfrm>
              <a:custGeom>
                <a:avLst/>
                <a:gdLst>
                  <a:gd name="T0" fmla="*/ 12 w 23"/>
                  <a:gd name="T1" fmla="*/ 0 h 26"/>
                  <a:gd name="T2" fmla="*/ 0 w 23"/>
                  <a:gd name="T3" fmla="*/ 26 h 26"/>
                  <a:gd name="T4" fmla="*/ 0 w 23"/>
                  <a:gd name="T5" fmla="*/ 26 h 26"/>
                  <a:gd name="T6" fmla="*/ 23 w 23"/>
                  <a:gd name="T7" fmla="*/ 4 h 26"/>
                  <a:gd name="T8" fmla="*/ 12 w 2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12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3" name="Freeform 4002"/>
              <p:cNvSpPr/>
              <p:nvPr/>
            </p:nvSpPr>
            <p:spPr bwMode="auto">
              <a:xfrm>
                <a:off x="6222" y="337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4" name="Freeform 4003"/>
              <p:cNvSpPr/>
              <p:nvPr/>
            </p:nvSpPr>
            <p:spPr bwMode="auto">
              <a:xfrm>
                <a:off x="6219" y="3347"/>
                <a:ext cx="17" cy="31"/>
              </a:xfrm>
              <a:custGeom>
                <a:avLst/>
                <a:gdLst>
                  <a:gd name="T0" fmla="*/ 15 w 17"/>
                  <a:gd name="T1" fmla="*/ 0 h 31"/>
                  <a:gd name="T2" fmla="*/ 0 w 17"/>
                  <a:gd name="T3" fmla="*/ 31 h 31"/>
                  <a:gd name="T4" fmla="*/ 3 w 17"/>
                  <a:gd name="T5" fmla="*/ 28 h 31"/>
                  <a:gd name="T6" fmla="*/ 4 w 17"/>
                  <a:gd name="T7" fmla="*/ 28 h 31"/>
                  <a:gd name="T8" fmla="*/ 17 w 17"/>
                  <a:gd name="T9" fmla="*/ 1 h 31"/>
                  <a:gd name="T10" fmla="*/ 15 w 17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31">
                    <a:moveTo>
                      <a:pt x="15" y="0"/>
                    </a:moveTo>
                    <a:lnTo>
                      <a:pt x="0" y="31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17" y="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5" name="Freeform 4004"/>
              <p:cNvSpPr/>
              <p:nvPr/>
            </p:nvSpPr>
            <p:spPr bwMode="auto">
              <a:xfrm>
                <a:off x="6219" y="3347"/>
                <a:ext cx="17" cy="31"/>
              </a:xfrm>
              <a:custGeom>
                <a:avLst/>
                <a:gdLst>
                  <a:gd name="T0" fmla="*/ 15 w 17"/>
                  <a:gd name="T1" fmla="*/ 0 h 31"/>
                  <a:gd name="T2" fmla="*/ 0 w 17"/>
                  <a:gd name="T3" fmla="*/ 31 h 31"/>
                  <a:gd name="T4" fmla="*/ 3 w 17"/>
                  <a:gd name="T5" fmla="*/ 28 h 31"/>
                  <a:gd name="T6" fmla="*/ 4 w 17"/>
                  <a:gd name="T7" fmla="*/ 28 h 31"/>
                  <a:gd name="T8" fmla="*/ 17 w 17"/>
                  <a:gd name="T9" fmla="*/ 1 h 31"/>
                  <a:gd name="T10" fmla="*/ 15 w 17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31">
                    <a:moveTo>
                      <a:pt x="15" y="0"/>
                    </a:moveTo>
                    <a:lnTo>
                      <a:pt x="0" y="31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17" y="1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6" name="Freeform 4005"/>
              <p:cNvSpPr/>
              <p:nvPr/>
            </p:nvSpPr>
            <p:spPr bwMode="auto">
              <a:xfrm>
                <a:off x="6234" y="3346"/>
                <a:ext cx="16" cy="6"/>
              </a:xfrm>
              <a:custGeom>
                <a:avLst/>
                <a:gdLst>
                  <a:gd name="T0" fmla="*/ 1 w 16"/>
                  <a:gd name="T1" fmla="*/ 0 h 6"/>
                  <a:gd name="T2" fmla="*/ 0 w 16"/>
                  <a:gd name="T3" fmla="*/ 1 h 6"/>
                  <a:gd name="T4" fmla="*/ 2 w 16"/>
                  <a:gd name="T5" fmla="*/ 2 h 6"/>
                  <a:gd name="T6" fmla="*/ 13 w 16"/>
                  <a:gd name="T7" fmla="*/ 6 h 6"/>
                  <a:gd name="T8" fmla="*/ 16 w 16"/>
                  <a:gd name="T9" fmla="*/ 5 h 6"/>
                  <a:gd name="T10" fmla="*/ 1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1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13" y="6"/>
                    </a:lnTo>
                    <a:lnTo>
                      <a:pt x="16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7" name="Freeform 4006"/>
              <p:cNvSpPr/>
              <p:nvPr/>
            </p:nvSpPr>
            <p:spPr bwMode="auto">
              <a:xfrm>
                <a:off x="6234" y="3346"/>
                <a:ext cx="16" cy="6"/>
              </a:xfrm>
              <a:custGeom>
                <a:avLst/>
                <a:gdLst>
                  <a:gd name="T0" fmla="*/ 1 w 16"/>
                  <a:gd name="T1" fmla="*/ 0 h 6"/>
                  <a:gd name="T2" fmla="*/ 0 w 16"/>
                  <a:gd name="T3" fmla="*/ 1 h 6"/>
                  <a:gd name="T4" fmla="*/ 2 w 16"/>
                  <a:gd name="T5" fmla="*/ 2 h 6"/>
                  <a:gd name="T6" fmla="*/ 13 w 16"/>
                  <a:gd name="T7" fmla="*/ 6 h 6"/>
                  <a:gd name="T8" fmla="*/ 16 w 16"/>
                  <a:gd name="T9" fmla="*/ 5 h 6"/>
                  <a:gd name="T10" fmla="*/ 1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1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13" y="6"/>
                    </a:lnTo>
                    <a:lnTo>
                      <a:pt x="16" y="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8" name="Freeform 4007"/>
              <p:cNvSpPr/>
              <p:nvPr/>
            </p:nvSpPr>
            <p:spPr bwMode="auto">
              <a:xfrm>
                <a:off x="6218" y="3351"/>
                <a:ext cx="33" cy="32"/>
              </a:xfrm>
              <a:custGeom>
                <a:avLst/>
                <a:gdLst>
                  <a:gd name="T0" fmla="*/ 32 w 33"/>
                  <a:gd name="T1" fmla="*/ 0 h 32"/>
                  <a:gd name="T2" fmla="*/ 29 w 33"/>
                  <a:gd name="T3" fmla="*/ 1 h 32"/>
                  <a:gd name="T4" fmla="*/ 5 w 33"/>
                  <a:gd name="T5" fmla="*/ 24 h 32"/>
                  <a:gd name="T6" fmla="*/ 4 w 33"/>
                  <a:gd name="T7" fmla="*/ 24 h 32"/>
                  <a:gd name="T8" fmla="*/ 1 w 33"/>
                  <a:gd name="T9" fmla="*/ 27 h 32"/>
                  <a:gd name="T10" fmla="*/ 0 w 33"/>
                  <a:gd name="T11" fmla="*/ 32 h 32"/>
                  <a:gd name="T12" fmla="*/ 33 w 33"/>
                  <a:gd name="T13" fmla="*/ 0 h 32"/>
                  <a:gd name="T14" fmla="*/ 32 w 33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32">
                    <a:moveTo>
                      <a:pt x="32" y="0"/>
                    </a:moveTo>
                    <a:lnTo>
                      <a:pt x="29" y="1"/>
                    </a:lnTo>
                    <a:lnTo>
                      <a:pt x="5" y="24"/>
                    </a:lnTo>
                    <a:lnTo>
                      <a:pt x="4" y="24"/>
                    </a:lnTo>
                    <a:lnTo>
                      <a:pt x="1" y="27"/>
                    </a:lnTo>
                    <a:lnTo>
                      <a:pt x="0" y="32"/>
                    </a:lnTo>
                    <a:lnTo>
                      <a:pt x="33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9" name="Freeform 4008"/>
              <p:cNvSpPr/>
              <p:nvPr/>
            </p:nvSpPr>
            <p:spPr bwMode="auto">
              <a:xfrm>
                <a:off x="6218" y="3351"/>
                <a:ext cx="33" cy="32"/>
              </a:xfrm>
              <a:custGeom>
                <a:avLst/>
                <a:gdLst>
                  <a:gd name="T0" fmla="*/ 32 w 33"/>
                  <a:gd name="T1" fmla="*/ 0 h 32"/>
                  <a:gd name="T2" fmla="*/ 29 w 33"/>
                  <a:gd name="T3" fmla="*/ 1 h 32"/>
                  <a:gd name="T4" fmla="*/ 5 w 33"/>
                  <a:gd name="T5" fmla="*/ 24 h 32"/>
                  <a:gd name="T6" fmla="*/ 4 w 33"/>
                  <a:gd name="T7" fmla="*/ 24 h 32"/>
                  <a:gd name="T8" fmla="*/ 1 w 33"/>
                  <a:gd name="T9" fmla="*/ 27 h 32"/>
                  <a:gd name="T10" fmla="*/ 0 w 33"/>
                  <a:gd name="T11" fmla="*/ 32 h 32"/>
                  <a:gd name="T12" fmla="*/ 33 w 33"/>
                  <a:gd name="T13" fmla="*/ 0 h 32"/>
                  <a:gd name="T14" fmla="*/ 32 w 33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32">
                    <a:moveTo>
                      <a:pt x="32" y="0"/>
                    </a:moveTo>
                    <a:lnTo>
                      <a:pt x="29" y="1"/>
                    </a:lnTo>
                    <a:lnTo>
                      <a:pt x="5" y="24"/>
                    </a:lnTo>
                    <a:lnTo>
                      <a:pt x="4" y="24"/>
                    </a:lnTo>
                    <a:lnTo>
                      <a:pt x="1" y="27"/>
                    </a:lnTo>
                    <a:lnTo>
                      <a:pt x="0" y="32"/>
                    </a:lnTo>
                    <a:lnTo>
                      <a:pt x="33" y="0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0" name="Freeform 4009"/>
              <p:cNvSpPr/>
              <p:nvPr/>
            </p:nvSpPr>
            <p:spPr bwMode="auto">
              <a:xfrm>
                <a:off x="6220" y="3345"/>
                <a:ext cx="13" cy="28"/>
              </a:xfrm>
              <a:custGeom>
                <a:avLst/>
                <a:gdLst>
                  <a:gd name="T0" fmla="*/ 5 w 12"/>
                  <a:gd name="T1" fmla="*/ 0 h 27"/>
                  <a:gd name="T2" fmla="*/ 1 w 12"/>
                  <a:gd name="T3" fmla="*/ 5 h 27"/>
                  <a:gd name="T4" fmla="*/ 0 w 12"/>
                  <a:gd name="T5" fmla="*/ 27 h 27"/>
                  <a:gd name="T6" fmla="*/ 0 w 12"/>
                  <a:gd name="T7" fmla="*/ 27 h 27"/>
                  <a:gd name="T8" fmla="*/ 12 w 12"/>
                  <a:gd name="T9" fmla="*/ 2 h 27"/>
                  <a:gd name="T10" fmla="*/ 5 w 12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7">
                    <a:moveTo>
                      <a:pt x="5" y="0"/>
                    </a:moveTo>
                    <a:cubicBezTo>
                      <a:pt x="5" y="2"/>
                      <a:pt x="3" y="4"/>
                      <a:pt x="1" y="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1" name="Freeform 4010"/>
              <p:cNvSpPr/>
              <p:nvPr/>
            </p:nvSpPr>
            <p:spPr bwMode="auto">
              <a:xfrm>
                <a:off x="6221" y="3342"/>
                <a:ext cx="4" cy="8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7 h 7"/>
                  <a:gd name="T4" fmla="*/ 4 w 4"/>
                  <a:gd name="T5" fmla="*/ 2 h 7"/>
                  <a:gd name="T6" fmla="*/ 0 w 4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2" name="Freeform 4011"/>
              <p:cNvSpPr/>
              <p:nvPr/>
            </p:nvSpPr>
            <p:spPr bwMode="auto">
              <a:xfrm>
                <a:off x="6220" y="337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3" name="Freeform 4012"/>
              <p:cNvSpPr/>
              <p:nvPr/>
            </p:nvSpPr>
            <p:spPr bwMode="auto">
              <a:xfrm>
                <a:off x="6218" y="3342"/>
                <a:ext cx="16" cy="37"/>
              </a:xfrm>
              <a:custGeom>
                <a:avLst/>
                <a:gdLst>
                  <a:gd name="T0" fmla="*/ 2 w 16"/>
                  <a:gd name="T1" fmla="*/ 0 h 37"/>
                  <a:gd name="T2" fmla="*/ 0 w 16"/>
                  <a:gd name="T3" fmla="*/ 37 h 37"/>
                  <a:gd name="T4" fmla="*/ 0 w 16"/>
                  <a:gd name="T5" fmla="*/ 37 h 37"/>
                  <a:gd name="T6" fmla="*/ 1 w 16"/>
                  <a:gd name="T7" fmla="*/ 36 h 37"/>
                  <a:gd name="T8" fmla="*/ 16 w 16"/>
                  <a:gd name="T9" fmla="*/ 5 h 37"/>
                  <a:gd name="T10" fmla="*/ 15 w 16"/>
                  <a:gd name="T11" fmla="*/ 5 h 37"/>
                  <a:gd name="T12" fmla="*/ 2 w 16"/>
                  <a:gd name="T13" fmla="*/ 31 h 37"/>
                  <a:gd name="T14" fmla="*/ 2 w 16"/>
                  <a:gd name="T15" fmla="*/ 32 h 37"/>
                  <a:gd name="T16" fmla="*/ 2 w 16"/>
                  <a:gd name="T17" fmla="*/ 31 h 37"/>
                  <a:gd name="T18" fmla="*/ 3 w 16"/>
                  <a:gd name="T19" fmla="*/ 8 h 37"/>
                  <a:gd name="T20" fmla="*/ 3 w 16"/>
                  <a:gd name="T21" fmla="*/ 0 h 37"/>
                  <a:gd name="T22" fmla="*/ 2 w 16"/>
                  <a:gd name="T2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37">
                    <a:moveTo>
                      <a:pt x="2" y="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1" y="36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2" y="31"/>
                    </a:lnTo>
                    <a:lnTo>
                      <a:pt x="2" y="32"/>
                    </a:lnTo>
                    <a:lnTo>
                      <a:pt x="2" y="31"/>
                    </a:lnTo>
                    <a:lnTo>
                      <a:pt x="3" y="8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4" name="Freeform 4013"/>
              <p:cNvSpPr/>
              <p:nvPr/>
            </p:nvSpPr>
            <p:spPr bwMode="auto">
              <a:xfrm>
                <a:off x="6218" y="3342"/>
                <a:ext cx="16" cy="37"/>
              </a:xfrm>
              <a:custGeom>
                <a:avLst/>
                <a:gdLst>
                  <a:gd name="T0" fmla="*/ 2 w 16"/>
                  <a:gd name="T1" fmla="*/ 0 h 37"/>
                  <a:gd name="T2" fmla="*/ 0 w 16"/>
                  <a:gd name="T3" fmla="*/ 37 h 37"/>
                  <a:gd name="T4" fmla="*/ 0 w 16"/>
                  <a:gd name="T5" fmla="*/ 37 h 37"/>
                  <a:gd name="T6" fmla="*/ 1 w 16"/>
                  <a:gd name="T7" fmla="*/ 36 h 37"/>
                  <a:gd name="T8" fmla="*/ 16 w 16"/>
                  <a:gd name="T9" fmla="*/ 5 h 37"/>
                  <a:gd name="T10" fmla="*/ 15 w 16"/>
                  <a:gd name="T11" fmla="*/ 5 h 37"/>
                  <a:gd name="T12" fmla="*/ 2 w 16"/>
                  <a:gd name="T13" fmla="*/ 31 h 37"/>
                  <a:gd name="T14" fmla="*/ 2 w 16"/>
                  <a:gd name="T15" fmla="*/ 32 h 37"/>
                  <a:gd name="T16" fmla="*/ 2 w 16"/>
                  <a:gd name="T17" fmla="*/ 31 h 37"/>
                  <a:gd name="T18" fmla="*/ 3 w 16"/>
                  <a:gd name="T19" fmla="*/ 8 h 37"/>
                  <a:gd name="T20" fmla="*/ 3 w 16"/>
                  <a:gd name="T21" fmla="*/ 0 h 37"/>
                  <a:gd name="T22" fmla="*/ 2 w 16"/>
                  <a:gd name="T2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37">
                    <a:moveTo>
                      <a:pt x="2" y="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1" y="36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2" y="31"/>
                    </a:lnTo>
                    <a:lnTo>
                      <a:pt x="2" y="32"/>
                    </a:lnTo>
                    <a:lnTo>
                      <a:pt x="2" y="31"/>
                    </a:lnTo>
                    <a:lnTo>
                      <a:pt x="3" y="8"/>
                    </a:lnTo>
                    <a:lnTo>
                      <a:pt x="3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5" name="Freeform 4014"/>
              <p:cNvSpPr>
                <a:spLocks noEditPoints="1"/>
              </p:cNvSpPr>
              <p:nvPr/>
            </p:nvSpPr>
            <p:spPr bwMode="auto">
              <a:xfrm>
                <a:off x="6218" y="3340"/>
                <a:ext cx="17" cy="39"/>
              </a:xfrm>
              <a:custGeom>
                <a:avLst/>
                <a:gdLst>
                  <a:gd name="T0" fmla="*/ 0 w 17"/>
                  <a:gd name="T1" fmla="*/ 39 h 39"/>
                  <a:gd name="T2" fmla="*/ 0 w 17"/>
                  <a:gd name="T3" fmla="*/ 39 h 39"/>
                  <a:gd name="T4" fmla="*/ 0 w 17"/>
                  <a:gd name="T5" fmla="*/ 39 h 39"/>
                  <a:gd name="T6" fmla="*/ 0 w 17"/>
                  <a:gd name="T7" fmla="*/ 39 h 39"/>
                  <a:gd name="T8" fmla="*/ 2 w 17"/>
                  <a:gd name="T9" fmla="*/ 0 h 39"/>
                  <a:gd name="T10" fmla="*/ 2 w 17"/>
                  <a:gd name="T11" fmla="*/ 2 h 39"/>
                  <a:gd name="T12" fmla="*/ 3 w 17"/>
                  <a:gd name="T13" fmla="*/ 2 h 39"/>
                  <a:gd name="T14" fmla="*/ 7 w 17"/>
                  <a:gd name="T15" fmla="*/ 5 h 39"/>
                  <a:gd name="T16" fmla="*/ 15 w 17"/>
                  <a:gd name="T17" fmla="*/ 7 h 39"/>
                  <a:gd name="T18" fmla="*/ 16 w 17"/>
                  <a:gd name="T19" fmla="*/ 7 h 39"/>
                  <a:gd name="T20" fmla="*/ 17 w 17"/>
                  <a:gd name="T21" fmla="*/ 6 h 39"/>
                  <a:gd name="T22" fmla="*/ 2 w 17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39">
                    <a:moveTo>
                      <a:pt x="0" y="39"/>
                    </a:moveTo>
                    <a:lnTo>
                      <a:pt x="0" y="39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  <a:moveTo>
                      <a:pt x="2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7" y="5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7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6" name="Freeform 4015"/>
              <p:cNvSpPr>
                <a:spLocks noEditPoints="1"/>
              </p:cNvSpPr>
              <p:nvPr/>
            </p:nvSpPr>
            <p:spPr bwMode="auto">
              <a:xfrm>
                <a:off x="6218" y="3340"/>
                <a:ext cx="17" cy="39"/>
              </a:xfrm>
              <a:custGeom>
                <a:avLst/>
                <a:gdLst>
                  <a:gd name="T0" fmla="*/ 0 w 17"/>
                  <a:gd name="T1" fmla="*/ 39 h 39"/>
                  <a:gd name="T2" fmla="*/ 0 w 17"/>
                  <a:gd name="T3" fmla="*/ 39 h 39"/>
                  <a:gd name="T4" fmla="*/ 0 w 17"/>
                  <a:gd name="T5" fmla="*/ 39 h 39"/>
                  <a:gd name="T6" fmla="*/ 0 w 17"/>
                  <a:gd name="T7" fmla="*/ 39 h 39"/>
                  <a:gd name="T8" fmla="*/ 2 w 17"/>
                  <a:gd name="T9" fmla="*/ 0 h 39"/>
                  <a:gd name="T10" fmla="*/ 2 w 17"/>
                  <a:gd name="T11" fmla="*/ 2 h 39"/>
                  <a:gd name="T12" fmla="*/ 3 w 17"/>
                  <a:gd name="T13" fmla="*/ 2 h 39"/>
                  <a:gd name="T14" fmla="*/ 7 w 17"/>
                  <a:gd name="T15" fmla="*/ 5 h 39"/>
                  <a:gd name="T16" fmla="*/ 15 w 17"/>
                  <a:gd name="T17" fmla="*/ 7 h 39"/>
                  <a:gd name="T18" fmla="*/ 16 w 17"/>
                  <a:gd name="T19" fmla="*/ 7 h 39"/>
                  <a:gd name="T20" fmla="*/ 17 w 17"/>
                  <a:gd name="T21" fmla="*/ 6 h 39"/>
                  <a:gd name="T22" fmla="*/ 2 w 17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39">
                    <a:moveTo>
                      <a:pt x="0" y="39"/>
                    </a:moveTo>
                    <a:lnTo>
                      <a:pt x="0" y="39"/>
                    </a:lnTo>
                    <a:lnTo>
                      <a:pt x="0" y="39"/>
                    </a:lnTo>
                    <a:lnTo>
                      <a:pt x="0" y="39"/>
                    </a:lnTo>
                    <a:moveTo>
                      <a:pt x="2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7" y="5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7" y="6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7" name="Freeform 4016"/>
              <p:cNvSpPr>
                <a:spLocks noEditPoints="1"/>
              </p:cNvSpPr>
              <p:nvPr/>
            </p:nvSpPr>
            <p:spPr bwMode="auto">
              <a:xfrm>
                <a:off x="6218" y="3378"/>
                <a:ext cx="1" cy="5"/>
              </a:xfrm>
              <a:custGeom>
                <a:avLst/>
                <a:gdLst>
                  <a:gd name="T0" fmla="*/ 0 w 1"/>
                  <a:gd name="T1" fmla="*/ 5 h 5"/>
                  <a:gd name="T2" fmla="*/ 0 w 1"/>
                  <a:gd name="T3" fmla="*/ 5 h 5"/>
                  <a:gd name="T4" fmla="*/ 1 w 1"/>
                  <a:gd name="T5" fmla="*/ 0 h 5"/>
                  <a:gd name="T6" fmla="*/ 0 w 1"/>
                  <a:gd name="T7" fmla="*/ 1 h 5"/>
                  <a:gd name="T8" fmla="*/ 0 w 1"/>
                  <a:gd name="T9" fmla="*/ 1 h 5"/>
                  <a:gd name="T10" fmla="*/ 0 w 1"/>
                  <a:gd name="T11" fmla="*/ 5 h 5"/>
                  <a:gd name="T12" fmla="*/ 1 w 1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lnTo>
                      <a:pt x="0" y="5"/>
                    </a:lnTo>
                    <a:close/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8" name="Freeform 4017"/>
              <p:cNvSpPr>
                <a:spLocks noEditPoints="1"/>
              </p:cNvSpPr>
              <p:nvPr/>
            </p:nvSpPr>
            <p:spPr bwMode="auto">
              <a:xfrm>
                <a:off x="6218" y="3378"/>
                <a:ext cx="1" cy="5"/>
              </a:xfrm>
              <a:custGeom>
                <a:avLst/>
                <a:gdLst>
                  <a:gd name="T0" fmla="*/ 0 w 1"/>
                  <a:gd name="T1" fmla="*/ 5 h 5"/>
                  <a:gd name="T2" fmla="*/ 0 w 1"/>
                  <a:gd name="T3" fmla="*/ 5 h 5"/>
                  <a:gd name="T4" fmla="*/ 1 w 1"/>
                  <a:gd name="T5" fmla="*/ 0 h 5"/>
                  <a:gd name="T6" fmla="*/ 0 w 1"/>
                  <a:gd name="T7" fmla="*/ 1 h 5"/>
                  <a:gd name="T8" fmla="*/ 0 w 1"/>
                  <a:gd name="T9" fmla="*/ 1 h 5"/>
                  <a:gd name="T10" fmla="*/ 0 w 1"/>
                  <a:gd name="T11" fmla="*/ 5 h 5"/>
                  <a:gd name="T12" fmla="*/ 1 w 1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lnTo>
                      <a:pt x="0" y="5"/>
                    </a:lnTo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9" name="Freeform 4018"/>
              <p:cNvSpPr/>
              <p:nvPr/>
            </p:nvSpPr>
            <p:spPr bwMode="auto">
              <a:xfrm>
                <a:off x="5914" y="3082"/>
                <a:ext cx="46" cy="82"/>
              </a:xfrm>
              <a:custGeom>
                <a:avLst/>
                <a:gdLst>
                  <a:gd name="T0" fmla="*/ 25 w 43"/>
                  <a:gd name="T1" fmla="*/ 0 h 78"/>
                  <a:gd name="T2" fmla="*/ 0 w 43"/>
                  <a:gd name="T3" fmla="*/ 78 h 78"/>
                  <a:gd name="T4" fmla="*/ 43 w 43"/>
                  <a:gd name="T5" fmla="*/ 8 h 78"/>
                  <a:gd name="T6" fmla="*/ 40 w 43"/>
                  <a:gd name="T7" fmla="*/ 2 h 78"/>
                  <a:gd name="T8" fmla="*/ 25 w 43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78">
                    <a:moveTo>
                      <a:pt x="25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1" y="6"/>
                      <a:pt x="40" y="4"/>
                      <a:pt x="40" y="2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0" name="Freeform 4019"/>
              <p:cNvSpPr/>
              <p:nvPr/>
            </p:nvSpPr>
            <p:spPr bwMode="auto">
              <a:xfrm>
                <a:off x="5957" y="30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3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0" y="2"/>
                      <a:pt x="1" y="4"/>
                      <a:pt x="3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1" name="Freeform 4020"/>
              <p:cNvSpPr/>
              <p:nvPr/>
            </p:nvSpPr>
            <p:spPr bwMode="auto">
              <a:xfrm>
                <a:off x="5941" y="3081"/>
                <a:ext cx="23" cy="3"/>
              </a:xfrm>
              <a:custGeom>
                <a:avLst/>
                <a:gdLst>
                  <a:gd name="T0" fmla="*/ 1 w 23"/>
                  <a:gd name="T1" fmla="*/ 0 h 3"/>
                  <a:gd name="T2" fmla="*/ 0 w 23"/>
                  <a:gd name="T3" fmla="*/ 1 h 3"/>
                  <a:gd name="T4" fmla="*/ 16 w 23"/>
                  <a:gd name="T5" fmla="*/ 3 h 3"/>
                  <a:gd name="T6" fmla="*/ 22 w 23"/>
                  <a:gd name="T7" fmla="*/ 3 h 3"/>
                  <a:gd name="T8" fmla="*/ 23 w 23"/>
                  <a:gd name="T9" fmla="*/ 2 h 3"/>
                  <a:gd name="T10" fmla="*/ 1 w 2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">
                    <a:moveTo>
                      <a:pt x="1" y="0"/>
                    </a:moveTo>
                    <a:lnTo>
                      <a:pt x="0" y="1"/>
                    </a:lnTo>
                    <a:lnTo>
                      <a:pt x="16" y="3"/>
                    </a:lnTo>
                    <a:lnTo>
                      <a:pt x="22" y="3"/>
                    </a:lnTo>
                    <a:lnTo>
                      <a:pt x="23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2" name="Freeform 4021"/>
              <p:cNvSpPr/>
              <p:nvPr/>
            </p:nvSpPr>
            <p:spPr bwMode="auto">
              <a:xfrm>
                <a:off x="5941" y="3081"/>
                <a:ext cx="23" cy="3"/>
              </a:xfrm>
              <a:custGeom>
                <a:avLst/>
                <a:gdLst>
                  <a:gd name="T0" fmla="*/ 1 w 23"/>
                  <a:gd name="T1" fmla="*/ 0 h 3"/>
                  <a:gd name="T2" fmla="*/ 0 w 23"/>
                  <a:gd name="T3" fmla="*/ 1 h 3"/>
                  <a:gd name="T4" fmla="*/ 16 w 23"/>
                  <a:gd name="T5" fmla="*/ 3 h 3"/>
                  <a:gd name="T6" fmla="*/ 22 w 23"/>
                  <a:gd name="T7" fmla="*/ 3 h 3"/>
                  <a:gd name="T8" fmla="*/ 23 w 23"/>
                  <a:gd name="T9" fmla="*/ 2 h 3"/>
                  <a:gd name="T10" fmla="*/ 1 w 2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">
                    <a:moveTo>
                      <a:pt x="1" y="0"/>
                    </a:moveTo>
                    <a:lnTo>
                      <a:pt x="0" y="1"/>
                    </a:lnTo>
                    <a:lnTo>
                      <a:pt x="16" y="3"/>
                    </a:lnTo>
                    <a:lnTo>
                      <a:pt x="22" y="3"/>
                    </a:lnTo>
                    <a:lnTo>
                      <a:pt x="23" y="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3" name="Freeform 4022"/>
              <p:cNvSpPr/>
              <p:nvPr/>
            </p:nvSpPr>
            <p:spPr bwMode="auto">
              <a:xfrm>
                <a:off x="5909" y="3080"/>
                <a:ext cx="56" cy="96"/>
              </a:xfrm>
              <a:custGeom>
                <a:avLst/>
                <a:gdLst>
                  <a:gd name="T0" fmla="*/ 31 w 56"/>
                  <a:gd name="T1" fmla="*/ 0 h 96"/>
                  <a:gd name="T2" fmla="*/ 0 w 56"/>
                  <a:gd name="T3" fmla="*/ 96 h 96"/>
                  <a:gd name="T4" fmla="*/ 1 w 56"/>
                  <a:gd name="T5" fmla="*/ 96 h 96"/>
                  <a:gd name="T6" fmla="*/ 56 w 56"/>
                  <a:gd name="T7" fmla="*/ 3 h 96"/>
                  <a:gd name="T8" fmla="*/ 55 w 56"/>
                  <a:gd name="T9" fmla="*/ 3 h 96"/>
                  <a:gd name="T10" fmla="*/ 54 w 56"/>
                  <a:gd name="T11" fmla="*/ 4 h 96"/>
                  <a:gd name="T12" fmla="*/ 51 w 56"/>
                  <a:gd name="T13" fmla="*/ 10 h 96"/>
                  <a:gd name="T14" fmla="*/ 5 w 56"/>
                  <a:gd name="T15" fmla="*/ 84 h 96"/>
                  <a:gd name="T16" fmla="*/ 32 w 56"/>
                  <a:gd name="T17" fmla="*/ 2 h 96"/>
                  <a:gd name="T18" fmla="*/ 33 w 56"/>
                  <a:gd name="T19" fmla="*/ 1 h 96"/>
                  <a:gd name="T20" fmla="*/ 31 w 56"/>
                  <a:gd name="T2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96">
                    <a:moveTo>
                      <a:pt x="31" y="0"/>
                    </a:moveTo>
                    <a:lnTo>
                      <a:pt x="0" y="96"/>
                    </a:lnTo>
                    <a:lnTo>
                      <a:pt x="1" y="96"/>
                    </a:lnTo>
                    <a:lnTo>
                      <a:pt x="56" y="3"/>
                    </a:lnTo>
                    <a:lnTo>
                      <a:pt x="55" y="3"/>
                    </a:lnTo>
                    <a:lnTo>
                      <a:pt x="54" y="4"/>
                    </a:lnTo>
                    <a:lnTo>
                      <a:pt x="51" y="10"/>
                    </a:lnTo>
                    <a:lnTo>
                      <a:pt x="5" y="84"/>
                    </a:lnTo>
                    <a:lnTo>
                      <a:pt x="32" y="2"/>
                    </a:lnTo>
                    <a:lnTo>
                      <a:pt x="33" y="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4" name="Freeform 4023"/>
              <p:cNvSpPr/>
              <p:nvPr/>
            </p:nvSpPr>
            <p:spPr bwMode="auto">
              <a:xfrm>
                <a:off x="5909" y="3080"/>
                <a:ext cx="56" cy="96"/>
              </a:xfrm>
              <a:custGeom>
                <a:avLst/>
                <a:gdLst>
                  <a:gd name="T0" fmla="*/ 31 w 56"/>
                  <a:gd name="T1" fmla="*/ 0 h 96"/>
                  <a:gd name="T2" fmla="*/ 0 w 56"/>
                  <a:gd name="T3" fmla="*/ 96 h 96"/>
                  <a:gd name="T4" fmla="*/ 1 w 56"/>
                  <a:gd name="T5" fmla="*/ 96 h 96"/>
                  <a:gd name="T6" fmla="*/ 56 w 56"/>
                  <a:gd name="T7" fmla="*/ 3 h 96"/>
                  <a:gd name="T8" fmla="*/ 55 w 56"/>
                  <a:gd name="T9" fmla="*/ 3 h 96"/>
                  <a:gd name="T10" fmla="*/ 54 w 56"/>
                  <a:gd name="T11" fmla="*/ 4 h 96"/>
                  <a:gd name="T12" fmla="*/ 51 w 56"/>
                  <a:gd name="T13" fmla="*/ 10 h 96"/>
                  <a:gd name="T14" fmla="*/ 5 w 56"/>
                  <a:gd name="T15" fmla="*/ 84 h 96"/>
                  <a:gd name="T16" fmla="*/ 32 w 56"/>
                  <a:gd name="T17" fmla="*/ 2 h 96"/>
                  <a:gd name="T18" fmla="*/ 33 w 56"/>
                  <a:gd name="T19" fmla="*/ 1 h 96"/>
                  <a:gd name="T20" fmla="*/ 31 w 56"/>
                  <a:gd name="T2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96">
                    <a:moveTo>
                      <a:pt x="31" y="0"/>
                    </a:moveTo>
                    <a:lnTo>
                      <a:pt x="0" y="96"/>
                    </a:lnTo>
                    <a:lnTo>
                      <a:pt x="1" y="96"/>
                    </a:lnTo>
                    <a:lnTo>
                      <a:pt x="56" y="3"/>
                    </a:lnTo>
                    <a:lnTo>
                      <a:pt x="55" y="3"/>
                    </a:lnTo>
                    <a:lnTo>
                      <a:pt x="54" y="4"/>
                    </a:lnTo>
                    <a:lnTo>
                      <a:pt x="51" y="10"/>
                    </a:lnTo>
                    <a:lnTo>
                      <a:pt x="5" y="84"/>
                    </a:lnTo>
                    <a:lnTo>
                      <a:pt x="32" y="2"/>
                    </a:lnTo>
                    <a:lnTo>
                      <a:pt x="33" y="1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9" name="Group 4225"/>
            <p:cNvGrpSpPr/>
            <p:nvPr/>
          </p:nvGrpSpPr>
          <p:grpSpPr bwMode="auto">
            <a:xfrm>
              <a:off x="3943" y="3000"/>
              <a:ext cx="2377" cy="841"/>
              <a:chOff x="3943" y="3000"/>
              <a:chExt cx="2377" cy="841"/>
            </a:xfrm>
          </p:grpSpPr>
          <p:sp>
            <p:nvSpPr>
              <p:cNvPr id="695" name="Freeform 4025"/>
              <p:cNvSpPr/>
              <p:nvPr/>
            </p:nvSpPr>
            <p:spPr bwMode="auto">
              <a:xfrm>
                <a:off x="5909" y="317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6" name="Freeform 4026"/>
              <p:cNvSpPr/>
              <p:nvPr/>
            </p:nvSpPr>
            <p:spPr bwMode="auto">
              <a:xfrm>
                <a:off x="5909" y="317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7" name="Freeform 4027"/>
              <p:cNvSpPr/>
              <p:nvPr/>
            </p:nvSpPr>
            <p:spPr bwMode="auto">
              <a:xfrm>
                <a:off x="5942" y="3010"/>
                <a:ext cx="22" cy="71"/>
              </a:xfrm>
              <a:custGeom>
                <a:avLst/>
                <a:gdLst>
                  <a:gd name="T0" fmla="*/ 21 w 21"/>
                  <a:gd name="T1" fmla="*/ 0 h 67"/>
                  <a:gd name="T2" fmla="*/ 0 w 21"/>
                  <a:gd name="T3" fmla="*/ 65 h 67"/>
                  <a:gd name="T4" fmla="*/ 14 w 21"/>
                  <a:gd name="T5" fmla="*/ 67 h 67"/>
                  <a:gd name="T6" fmla="*/ 21 w 21"/>
                  <a:gd name="T7" fmla="*/ 60 h 67"/>
                  <a:gd name="T8" fmla="*/ 21 w 21"/>
                  <a:gd name="T9" fmla="*/ 29 h 67"/>
                  <a:gd name="T10" fmla="*/ 21 w 21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67">
                    <a:moveTo>
                      <a:pt x="21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5" y="63"/>
                      <a:pt x="17" y="61"/>
                      <a:pt x="21" y="6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8" name="Freeform 4028"/>
              <p:cNvSpPr/>
              <p:nvPr/>
            </p:nvSpPr>
            <p:spPr bwMode="auto">
              <a:xfrm>
                <a:off x="5957" y="3073"/>
                <a:ext cx="7" cy="8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7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3" y="1"/>
                      <a:pt x="1" y="3"/>
                      <a:pt x="0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9" name="Freeform 4029"/>
              <p:cNvSpPr>
                <a:spLocks noEditPoints="1"/>
              </p:cNvSpPr>
              <p:nvPr/>
            </p:nvSpPr>
            <p:spPr bwMode="auto">
              <a:xfrm>
                <a:off x="5942" y="3010"/>
                <a:ext cx="22" cy="73"/>
              </a:xfrm>
              <a:custGeom>
                <a:avLst/>
                <a:gdLst>
                  <a:gd name="T0" fmla="*/ 0 w 22"/>
                  <a:gd name="T1" fmla="*/ 69 h 73"/>
                  <a:gd name="T2" fmla="*/ 0 w 22"/>
                  <a:gd name="T3" fmla="*/ 71 h 73"/>
                  <a:gd name="T4" fmla="*/ 22 w 22"/>
                  <a:gd name="T5" fmla="*/ 73 h 73"/>
                  <a:gd name="T6" fmla="*/ 22 w 22"/>
                  <a:gd name="T7" fmla="*/ 72 h 73"/>
                  <a:gd name="T8" fmla="*/ 22 w 22"/>
                  <a:gd name="T9" fmla="*/ 71 h 73"/>
                  <a:gd name="T10" fmla="*/ 15 w 22"/>
                  <a:gd name="T11" fmla="*/ 71 h 73"/>
                  <a:gd name="T12" fmla="*/ 0 w 22"/>
                  <a:gd name="T13" fmla="*/ 69 h 73"/>
                  <a:gd name="T14" fmla="*/ 22 w 22"/>
                  <a:gd name="T15" fmla="*/ 0 h 73"/>
                  <a:gd name="T16" fmla="*/ 22 w 22"/>
                  <a:gd name="T17" fmla="*/ 0 h 73"/>
                  <a:gd name="T18" fmla="*/ 22 w 22"/>
                  <a:gd name="T19" fmla="*/ 31 h 73"/>
                  <a:gd name="T20" fmla="*/ 22 w 22"/>
                  <a:gd name="T2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73">
                    <a:moveTo>
                      <a:pt x="0" y="69"/>
                    </a:moveTo>
                    <a:lnTo>
                      <a:pt x="0" y="71"/>
                    </a:lnTo>
                    <a:lnTo>
                      <a:pt x="22" y="73"/>
                    </a:lnTo>
                    <a:lnTo>
                      <a:pt x="22" y="72"/>
                    </a:lnTo>
                    <a:lnTo>
                      <a:pt x="22" y="71"/>
                    </a:lnTo>
                    <a:lnTo>
                      <a:pt x="15" y="71"/>
                    </a:lnTo>
                    <a:lnTo>
                      <a:pt x="0" y="69"/>
                    </a:lnTo>
                    <a:close/>
                    <a:moveTo>
                      <a:pt x="22" y="0"/>
                    </a:moveTo>
                    <a:lnTo>
                      <a:pt x="22" y="0"/>
                    </a:lnTo>
                    <a:lnTo>
                      <a:pt x="22" y="3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0" name="Freeform 4030"/>
              <p:cNvSpPr>
                <a:spLocks noEditPoints="1"/>
              </p:cNvSpPr>
              <p:nvPr/>
            </p:nvSpPr>
            <p:spPr bwMode="auto">
              <a:xfrm>
                <a:off x="5942" y="3010"/>
                <a:ext cx="22" cy="73"/>
              </a:xfrm>
              <a:custGeom>
                <a:avLst/>
                <a:gdLst>
                  <a:gd name="T0" fmla="*/ 0 w 22"/>
                  <a:gd name="T1" fmla="*/ 69 h 73"/>
                  <a:gd name="T2" fmla="*/ 0 w 22"/>
                  <a:gd name="T3" fmla="*/ 71 h 73"/>
                  <a:gd name="T4" fmla="*/ 22 w 22"/>
                  <a:gd name="T5" fmla="*/ 73 h 73"/>
                  <a:gd name="T6" fmla="*/ 22 w 22"/>
                  <a:gd name="T7" fmla="*/ 72 h 73"/>
                  <a:gd name="T8" fmla="*/ 22 w 22"/>
                  <a:gd name="T9" fmla="*/ 71 h 73"/>
                  <a:gd name="T10" fmla="*/ 15 w 22"/>
                  <a:gd name="T11" fmla="*/ 71 h 73"/>
                  <a:gd name="T12" fmla="*/ 0 w 22"/>
                  <a:gd name="T13" fmla="*/ 69 h 73"/>
                  <a:gd name="T14" fmla="*/ 22 w 22"/>
                  <a:gd name="T15" fmla="*/ 0 h 73"/>
                  <a:gd name="T16" fmla="*/ 22 w 22"/>
                  <a:gd name="T17" fmla="*/ 0 h 73"/>
                  <a:gd name="T18" fmla="*/ 22 w 22"/>
                  <a:gd name="T19" fmla="*/ 31 h 73"/>
                  <a:gd name="T20" fmla="*/ 22 w 22"/>
                  <a:gd name="T2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73">
                    <a:moveTo>
                      <a:pt x="0" y="69"/>
                    </a:moveTo>
                    <a:lnTo>
                      <a:pt x="0" y="71"/>
                    </a:lnTo>
                    <a:lnTo>
                      <a:pt x="22" y="73"/>
                    </a:lnTo>
                    <a:lnTo>
                      <a:pt x="22" y="72"/>
                    </a:lnTo>
                    <a:lnTo>
                      <a:pt x="22" y="71"/>
                    </a:lnTo>
                    <a:lnTo>
                      <a:pt x="15" y="71"/>
                    </a:lnTo>
                    <a:lnTo>
                      <a:pt x="0" y="69"/>
                    </a:lnTo>
                    <a:moveTo>
                      <a:pt x="22" y="0"/>
                    </a:moveTo>
                    <a:lnTo>
                      <a:pt x="22" y="0"/>
                    </a:lnTo>
                    <a:lnTo>
                      <a:pt x="22" y="31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1" name="Freeform 4031"/>
              <p:cNvSpPr/>
              <p:nvPr/>
            </p:nvSpPr>
            <p:spPr bwMode="auto">
              <a:xfrm>
                <a:off x="5940" y="3000"/>
                <a:ext cx="25" cy="83"/>
              </a:xfrm>
              <a:custGeom>
                <a:avLst/>
                <a:gdLst>
                  <a:gd name="T0" fmla="*/ 25 w 25"/>
                  <a:gd name="T1" fmla="*/ 0 h 83"/>
                  <a:gd name="T2" fmla="*/ 25 w 25"/>
                  <a:gd name="T3" fmla="*/ 0 h 83"/>
                  <a:gd name="T4" fmla="*/ 0 w 25"/>
                  <a:gd name="T5" fmla="*/ 80 h 83"/>
                  <a:gd name="T6" fmla="*/ 2 w 25"/>
                  <a:gd name="T7" fmla="*/ 81 h 83"/>
                  <a:gd name="T8" fmla="*/ 2 w 25"/>
                  <a:gd name="T9" fmla="*/ 79 h 83"/>
                  <a:gd name="T10" fmla="*/ 24 w 25"/>
                  <a:gd name="T11" fmla="*/ 10 h 83"/>
                  <a:gd name="T12" fmla="*/ 24 w 25"/>
                  <a:gd name="T13" fmla="*/ 41 h 83"/>
                  <a:gd name="T14" fmla="*/ 24 w 25"/>
                  <a:gd name="T15" fmla="*/ 73 h 83"/>
                  <a:gd name="T16" fmla="*/ 24 w 25"/>
                  <a:gd name="T17" fmla="*/ 81 h 83"/>
                  <a:gd name="T18" fmla="*/ 24 w 25"/>
                  <a:gd name="T19" fmla="*/ 82 h 83"/>
                  <a:gd name="T20" fmla="*/ 24 w 25"/>
                  <a:gd name="T21" fmla="*/ 83 h 83"/>
                  <a:gd name="T22" fmla="*/ 25 w 25"/>
                  <a:gd name="T23" fmla="*/ 83 h 83"/>
                  <a:gd name="T24" fmla="*/ 25 w 25"/>
                  <a:gd name="T2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83">
                    <a:moveTo>
                      <a:pt x="25" y="0"/>
                    </a:moveTo>
                    <a:lnTo>
                      <a:pt x="25" y="0"/>
                    </a:lnTo>
                    <a:lnTo>
                      <a:pt x="0" y="80"/>
                    </a:lnTo>
                    <a:lnTo>
                      <a:pt x="2" y="81"/>
                    </a:lnTo>
                    <a:lnTo>
                      <a:pt x="2" y="79"/>
                    </a:lnTo>
                    <a:lnTo>
                      <a:pt x="24" y="10"/>
                    </a:lnTo>
                    <a:lnTo>
                      <a:pt x="24" y="41"/>
                    </a:lnTo>
                    <a:lnTo>
                      <a:pt x="24" y="73"/>
                    </a:lnTo>
                    <a:lnTo>
                      <a:pt x="24" y="81"/>
                    </a:lnTo>
                    <a:lnTo>
                      <a:pt x="24" y="82"/>
                    </a:lnTo>
                    <a:lnTo>
                      <a:pt x="24" y="83"/>
                    </a:lnTo>
                    <a:lnTo>
                      <a:pt x="25" y="8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2" name="Freeform 4032"/>
              <p:cNvSpPr/>
              <p:nvPr/>
            </p:nvSpPr>
            <p:spPr bwMode="auto">
              <a:xfrm>
                <a:off x="5940" y="3000"/>
                <a:ext cx="25" cy="83"/>
              </a:xfrm>
              <a:custGeom>
                <a:avLst/>
                <a:gdLst>
                  <a:gd name="T0" fmla="*/ 25 w 25"/>
                  <a:gd name="T1" fmla="*/ 0 h 83"/>
                  <a:gd name="T2" fmla="*/ 25 w 25"/>
                  <a:gd name="T3" fmla="*/ 0 h 83"/>
                  <a:gd name="T4" fmla="*/ 0 w 25"/>
                  <a:gd name="T5" fmla="*/ 80 h 83"/>
                  <a:gd name="T6" fmla="*/ 2 w 25"/>
                  <a:gd name="T7" fmla="*/ 81 h 83"/>
                  <a:gd name="T8" fmla="*/ 2 w 25"/>
                  <a:gd name="T9" fmla="*/ 79 h 83"/>
                  <a:gd name="T10" fmla="*/ 24 w 25"/>
                  <a:gd name="T11" fmla="*/ 10 h 83"/>
                  <a:gd name="T12" fmla="*/ 24 w 25"/>
                  <a:gd name="T13" fmla="*/ 41 h 83"/>
                  <a:gd name="T14" fmla="*/ 24 w 25"/>
                  <a:gd name="T15" fmla="*/ 73 h 83"/>
                  <a:gd name="T16" fmla="*/ 24 w 25"/>
                  <a:gd name="T17" fmla="*/ 81 h 83"/>
                  <a:gd name="T18" fmla="*/ 24 w 25"/>
                  <a:gd name="T19" fmla="*/ 82 h 83"/>
                  <a:gd name="T20" fmla="*/ 24 w 25"/>
                  <a:gd name="T21" fmla="*/ 83 h 83"/>
                  <a:gd name="T22" fmla="*/ 25 w 25"/>
                  <a:gd name="T23" fmla="*/ 83 h 83"/>
                  <a:gd name="T24" fmla="*/ 25 w 25"/>
                  <a:gd name="T2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83">
                    <a:moveTo>
                      <a:pt x="25" y="0"/>
                    </a:moveTo>
                    <a:lnTo>
                      <a:pt x="25" y="0"/>
                    </a:lnTo>
                    <a:lnTo>
                      <a:pt x="0" y="80"/>
                    </a:lnTo>
                    <a:lnTo>
                      <a:pt x="2" y="81"/>
                    </a:lnTo>
                    <a:lnTo>
                      <a:pt x="2" y="79"/>
                    </a:lnTo>
                    <a:lnTo>
                      <a:pt x="24" y="10"/>
                    </a:lnTo>
                    <a:lnTo>
                      <a:pt x="24" y="41"/>
                    </a:lnTo>
                    <a:lnTo>
                      <a:pt x="24" y="73"/>
                    </a:lnTo>
                    <a:lnTo>
                      <a:pt x="24" y="81"/>
                    </a:lnTo>
                    <a:lnTo>
                      <a:pt x="24" y="82"/>
                    </a:lnTo>
                    <a:lnTo>
                      <a:pt x="24" y="83"/>
                    </a:lnTo>
                    <a:lnTo>
                      <a:pt x="25" y="83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3" name="Freeform 4033"/>
              <p:cNvSpPr/>
              <p:nvPr/>
            </p:nvSpPr>
            <p:spPr bwMode="auto">
              <a:xfrm>
                <a:off x="5641" y="3455"/>
                <a:ext cx="50" cy="114"/>
              </a:xfrm>
              <a:custGeom>
                <a:avLst/>
                <a:gdLst>
                  <a:gd name="T0" fmla="*/ 43 w 48"/>
                  <a:gd name="T1" fmla="*/ 0 h 108"/>
                  <a:gd name="T2" fmla="*/ 0 w 48"/>
                  <a:gd name="T3" fmla="*/ 68 h 108"/>
                  <a:gd name="T4" fmla="*/ 3 w 48"/>
                  <a:gd name="T5" fmla="*/ 75 h 108"/>
                  <a:gd name="T6" fmla="*/ 2 w 48"/>
                  <a:gd name="T7" fmla="*/ 78 h 108"/>
                  <a:gd name="T8" fmla="*/ 48 w 48"/>
                  <a:gd name="T9" fmla="*/ 108 h 108"/>
                  <a:gd name="T10" fmla="*/ 45 w 48"/>
                  <a:gd name="T11" fmla="*/ 1 h 108"/>
                  <a:gd name="T12" fmla="*/ 43 w 48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08">
                    <a:moveTo>
                      <a:pt x="43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2" y="70"/>
                      <a:pt x="3" y="72"/>
                      <a:pt x="3" y="75"/>
                    </a:cubicBezTo>
                    <a:cubicBezTo>
                      <a:pt x="3" y="76"/>
                      <a:pt x="2" y="77"/>
                      <a:pt x="2" y="78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4" y="0"/>
                      <a:pt x="43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4" name="Freeform 4034"/>
              <p:cNvSpPr/>
              <p:nvPr/>
            </p:nvSpPr>
            <p:spPr bwMode="auto">
              <a:xfrm>
                <a:off x="5686" y="3452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5" name="Freeform 4035"/>
              <p:cNvSpPr/>
              <p:nvPr/>
            </p:nvSpPr>
            <p:spPr bwMode="auto">
              <a:xfrm>
                <a:off x="5636" y="3527"/>
                <a:ext cx="8" cy="11"/>
              </a:xfrm>
              <a:custGeom>
                <a:avLst/>
                <a:gdLst>
                  <a:gd name="T0" fmla="*/ 4 w 7"/>
                  <a:gd name="T1" fmla="*/ 0 h 10"/>
                  <a:gd name="T2" fmla="*/ 0 w 7"/>
                  <a:gd name="T3" fmla="*/ 6 h 10"/>
                  <a:gd name="T4" fmla="*/ 6 w 7"/>
                  <a:gd name="T5" fmla="*/ 10 h 10"/>
                  <a:gd name="T6" fmla="*/ 7 w 7"/>
                  <a:gd name="T7" fmla="*/ 7 h 10"/>
                  <a:gd name="T8" fmla="*/ 4 w 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8"/>
                      <a:pt x="7" y="7"/>
                    </a:cubicBezTo>
                    <a:cubicBezTo>
                      <a:pt x="7" y="4"/>
                      <a:pt x="6" y="2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6" name="Freeform 4036"/>
              <p:cNvSpPr/>
              <p:nvPr/>
            </p:nvSpPr>
            <p:spPr bwMode="auto">
              <a:xfrm>
                <a:off x="5635" y="3447"/>
                <a:ext cx="58" cy="124"/>
              </a:xfrm>
              <a:custGeom>
                <a:avLst/>
                <a:gdLst>
                  <a:gd name="T0" fmla="*/ 52 w 54"/>
                  <a:gd name="T1" fmla="*/ 0 h 117"/>
                  <a:gd name="T2" fmla="*/ 52 w 54"/>
                  <a:gd name="T3" fmla="*/ 0 h 117"/>
                  <a:gd name="T4" fmla="*/ 0 w 54"/>
                  <a:gd name="T5" fmla="*/ 81 h 117"/>
                  <a:gd name="T6" fmla="*/ 0 w 54"/>
                  <a:gd name="T7" fmla="*/ 81 h 117"/>
                  <a:gd name="T8" fmla="*/ 1 w 54"/>
                  <a:gd name="T9" fmla="*/ 82 h 117"/>
                  <a:gd name="T10" fmla="*/ 5 w 54"/>
                  <a:gd name="T11" fmla="*/ 76 h 117"/>
                  <a:gd name="T12" fmla="*/ 48 w 54"/>
                  <a:gd name="T13" fmla="*/ 8 h 117"/>
                  <a:gd name="T14" fmla="*/ 50 w 54"/>
                  <a:gd name="T15" fmla="*/ 5 h 117"/>
                  <a:gd name="T16" fmla="*/ 50 w 54"/>
                  <a:gd name="T17" fmla="*/ 9 h 117"/>
                  <a:gd name="T18" fmla="*/ 53 w 54"/>
                  <a:gd name="T19" fmla="*/ 116 h 117"/>
                  <a:gd name="T20" fmla="*/ 54 w 54"/>
                  <a:gd name="T21" fmla="*/ 117 h 117"/>
                  <a:gd name="T22" fmla="*/ 52 w 54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17">
                    <a:moveTo>
                      <a:pt x="52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1" y="82"/>
                      <a:pt x="1" y="82"/>
                      <a:pt x="1" y="82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52" y="0"/>
                      <a:pt x="52" y="0"/>
                      <a:pt x="5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7" name="Freeform 4037"/>
              <p:cNvSpPr/>
              <p:nvPr/>
            </p:nvSpPr>
            <p:spPr bwMode="auto">
              <a:xfrm>
                <a:off x="5634" y="3532"/>
                <a:ext cx="59" cy="41"/>
              </a:xfrm>
              <a:custGeom>
                <a:avLst/>
                <a:gdLst>
                  <a:gd name="T0" fmla="*/ 1 w 55"/>
                  <a:gd name="T1" fmla="*/ 0 h 38"/>
                  <a:gd name="T2" fmla="*/ 0 w 55"/>
                  <a:gd name="T3" fmla="*/ 2 h 38"/>
                  <a:gd name="T4" fmla="*/ 55 w 55"/>
                  <a:gd name="T5" fmla="*/ 38 h 38"/>
                  <a:gd name="T6" fmla="*/ 55 w 55"/>
                  <a:gd name="T7" fmla="*/ 36 h 38"/>
                  <a:gd name="T8" fmla="*/ 54 w 55"/>
                  <a:gd name="T9" fmla="*/ 35 h 38"/>
                  <a:gd name="T10" fmla="*/ 8 w 55"/>
                  <a:gd name="T11" fmla="*/ 5 h 38"/>
                  <a:gd name="T12" fmla="*/ 2 w 55"/>
                  <a:gd name="T13" fmla="*/ 1 h 38"/>
                  <a:gd name="T14" fmla="*/ 1 w 55"/>
                  <a:gd name="T15" fmla="*/ 0 h 38"/>
                  <a:gd name="T16" fmla="*/ 1 w 55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8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8" name="Freeform 4038"/>
              <p:cNvSpPr/>
              <p:nvPr/>
            </p:nvSpPr>
            <p:spPr bwMode="auto">
              <a:xfrm>
                <a:off x="5843" y="3674"/>
                <a:ext cx="34" cy="101"/>
              </a:xfrm>
              <a:custGeom>
                <a:avLst/>
                <a:gdLst>
                  <a:gd name="T0" fmla="*/ 13 w 33"/>
                  <a:gd name="T1" fmla="*/ 0 h 96"/>
                  <a:gd name="T2" fmla="*/ 13 w 33"/>
                  <a:gd name="T3" fmla="*/ 0 h 96"/>
                  <a:gd name="T4" fmla="*/ 5 w 33"/>
                  <a:gd name="T5" fmla="*/ 48 h 96"/>
                  <a:gd name="T6" fmla="*/ 7 w 33"/>
                  <a:gd name="T7" fmla="*/ 53 h 96"/>
                  <a:gd name="T8" fmla="*/ 4 w 33"/>
                  <a:gd name="T9" fmla="*/ 58 h 96"/>
                  <a:gd name="T10" fmla="*/ 0 w 33"/>
                  <a:gd name="T11" fmla="*/ 84 h 96"/>
                  <a:gd name="T12" fmla="*/ 3 w 33"/>
                  <a:gd name="T13" fmla="*/ 89 h 96"/>
                  <a:gd name="T14" fmla="*/ 3 w 33"/>
                  <a:gd name="T15" fmla="*/ 91 h 96"/>
                  <a:gd name="T16" fmla="*/ 10 w 33"/>
                  <a:gd name="T17" fmla="*/ 96 h 96"/>
                  <a:gd name="T18" fmla="*/ 33 w 33"/>
                  <a:gd name="T19" fmla="*/ 41 h 96"/>
                  <a:gd name="T20" fmla="*/ 30 w 33"/>
                  <a:gd name="T21" fmla="*/ 34 h 96"/>
                  <a:gd name="T22" fmla="*/ 28 w 33"/>
                  <a:gd name="T23" fmla="*/ 31 h 96"/>
                  <a:gd name="T24" fmla="*/ 13 w 33"/>
                  <a:gd name="T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96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6" y="49"/>
                      <a:pt x="7" y="51"/>
                      <a:pt x="7" y="53"/>
                    </a:cubicBezTo>
                    <a:cubicBezTo>
                      <a:pt x="7" y="55"/>
                      <a:pt x="6" y="57"/>
                      <a:pt x="4" y="58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2" y="85"/>
                      <a:pt x="3" y="87"/>
                      <a:pt x="3" y="89"/>
                    </a:cubicBezTo>
                    <a:cubicBezTo>
                      <a:pt x="3" y="90"/>
                      <a:pt x="3" y="90"/>
                      <a:pt x="3" y="91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33"/>
                      <a:pt x="28" y="32"/>
                      <a:pt x="28" y="31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9" name="Freeform 4039"/>
              <p:cNvSpPr/>
              <p:nvPr/>
            </p:nvSpPr>
            <p:spPr bwMode="auto">
              <a:xfrm>
                <a:off x="5872" y="370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1"/>
                      <a:pt x="1" y="2"/>
                      <a:pt x="2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0" name="Freeform 4040"/>
              <p:cNvSpPr/>
              <p:nvPr/>
            </p:nvSpPr>
            <p:spPr bwMode="auto">
              <a:xfrm>
                <a:off x="5856" y="36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1" name="Freeform 4041"/>
              <p:cNvSpPr/>
              <p:nvPr/>
            </p:nvSpPr>
            <p:spPr bwMode="auto">
              <a:xfrm>
                <a:off x="5842" y="3763"/>
                <a:ext cx="4" cy="7"/>
              </a:xfrm>
              <a:custGeom>
                <a:avLst/>
                <a:gdLst>
                  <a:gd name="T0" fmla="*/ 1 w 4"/>
                  <a:gd name="T1" fmla="*/ 0 h 7"/>
                  <a:gd name="T2" fmla="*/ 0 w 4"/>
                  <a:gd name="T3" fmla="*/ 4 h 7"/>
                  <a:gd name="T4" fmla="*/ 4 w 4"/>
                  <a:gd name="T5" fmla="*/ 7 h 7"/>
                  <a:gd name="T6" fmla="*/ 4 w 4"/>
                  <a:gd name="T7" fmla="*/ 5 h 7"/>
                  <a:gd name="T8" fmla="*/ 1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4" y="3"/>
                      <a:pt x="3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2" name="Freeform 4042"/>
              <p:cNvSpPr/>
              <p:nvPr/>
            </p:nvSpPr>
            <p:spPr bwMode="auto">
              <a:xfrm>
                <a:off x="5847" y="3725"/>
                <a:ext cx="3" cy="10"/>
              </a:xfrm>
              <a:custGeom>
                <a:avLst/>
                <a:gdLst>
                  <a:gd name="T0" fmla="*/ 1 w 3"/>
                  <a:gd name="T1" fmla="*/ 0 h 10"/>
                  <a:gd name="T2" fmla="*/ 0 w 3"/>
                  <a:gd name="T3" fmla="*/ 10 h 10"/>
                  <a:gd name="T4" fmla="*/ 3 w 3"/>
                  <a:gd name="T5" fmla="*/ 5 h 10"/>
                  <a:gd name="T6" fmla="*/ 1 w 3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0">
                    <a:moveTo>
                      <a:pt x="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2" y="9"/>
                      <a:pt x="3" y="7"/>
                      <a:pt x="3" y="5"/>
                    </a:cubicBezTo>
                    <a:cubicBezTo>
                      <a:pt x="3" y="3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3" name="Freeform 4043"/>
              <p:cNvSpPr/>
              <p:nvPr/>
            </p:nvSpPr>
            <p:spPr bwMode="auto">
              <a:xfrm>
                <a:off x="5853" y="3717"/>
                <a:ext cx="26" cy="59"/>
              </a:xfrm>
              <a:custGeom>
                <a:avLst/>
                <a:gdLst>
                  <a:gd name="T0" fmla="*/ 24 w 26"/>
                  <a:gd name="T1" fmla="*/ 0 h 59"/>
                  <a:gd name="T2" fmla="*/ 0 w 26"/>
                  <a:gd name="T3" fmla="*/ 58 h 59"/>
                  <a:gd name="T4" fmla="*/ 2 w 26"/>
                  <a:gd name="T5" fmla="*/ 59 h 59"/>
                  <a:gd name="T6" fmla="*/ 26 w 26"/>
                  <a:gd name="T7" fmla="*/ 2 h 59"/>
                  <a:gd name="T8" fmla="*/ 24 w 26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59">
                    <a:moveTo>
                      <a:pt x="24" y="0"/>
                    </a:moveTo>
                    <a:lnTo>
                      <a:pt x="0" y="58"/>
                    </a:lnTo>
                    <a:lnTo>
                      <a:pt x="2" y="59"/>
                    </a:lnTo>
                    <a:lnTo>
                      <a:pt x="26" y="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4" name="Freeform 4044"/>
              <p:cNvSpPr/>
              <p:nvPr/>
            </p:nvSpPr>
            <p:spPr bwMode="auto">
              <a:xfrm>
                <a:off x="5853" y="3717"/>
                <a:ext cx="26" cy="59"/>
              </a:xfrm>
              <a:custGeom>
                <a:avLst/>
                <a:gdLst>
                  <a:gd name="T0" fmla="*/ 24 w 26"/>
                  <a:gd name="T1" fmla="*/ 0 h 59"/>
                  <a:gd name="T2" fmla="*/ 0 w 26"/>
                  <a:gd name="T3" fmla="*/ 58 h 59"/>
                  <a:gd name="T4" fmla="*/ 2 w 26"/>
                  <a:gd name="T5" fmla="*/ 59 h 59"/>
                  <a:gd name="T6" fmla="*/ 26 w 26"/>
                  <a:gd name="T7" fmla="*/ 2 h 59"/>
                  <a:gd name="T8" fmla="*/ 24 w 26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59">
                    <a:moveTo>
                      <a:pt x="24" y="0"/>
                    </a:moveTo>
                    <a:lnTo>
                      <a:pt x="0" y="58"/>
                    </a:lnTo>
                    <a:lnTo>
                      <a:pt x="2" y="59"/>
                    </a:lnTo>
                    <a:lnTo>
                      <a:pt x="26" y="2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5" name="Freeform 4045"/>
              <p:cNvSpPr/>
              <p:nvPr/>
            </p:nvSpPr>
            <p:spPr bwMode="auto">
              <a:xfrm>
                <a:off x="5839" y="3669"/>
                <a:ext cx="41" cy="108"/>
              </a:xfrm>
              <a:custGeom>
                <a:avLst/>
                <a:gdLst>
                  <a:gd name="T0" fmla="*/ 16 w 41"/>
                  <a:gd name="T1" fmla="*/ 0 h 108"/>
                  <a:gd name="T2" fmla="*/ 0 w 41"/>
                  <a:gd name="T3" fmla="*/ 99 h 108"/>
                  <a:gd name="T4" fmla="*/ 15 w 41"/>
                  <a:gd name="T5" fmla="*/ 108 h 108"/>
                  <a:gd name="T6" fmla="*/ 16 w 41"/>
                  <a:gd name="T7" fmla="*/ 107 h 108"/>
                  <a:gd name="T8" fmla="*/ 14 w 41"/>
                  <a:gd name="T9" fmla="*/ 106 h 108"/>
                  <a:gd name="T10" fmla="*/ 7 w 41"/>
                  <a:gd name="T11" fmla="*/ 101 h 108"/>
                  <a:gd name="T12" fmla="*/ 3 w 41"/>
                  <a:gd name="T13" fmla="*/ 98 h 108"/>
                  <a:gd name="T14" fmla="*/ 4 w 41"/>
                  <a:gd name="T15" fmla="*/ 94 h 108"/>
                  <a:gd name="T16" fmla="*/ 8 w 41"/>
                  <a:gd name="T17" fmla="*/ 66 h 108"/>
                  <a:gd name="T18" fmla="*/ 9 w 41"/>
                  <a:gd name="T19" fmla="*/ 56 h 108"/>
                  <a:gd name="T20" fmla="*/ 17 w 41"/>
                  <a:gd name="T21" fmla="*/ 5 h 108"/>
                  <a:gd name="T22" fmla="*/ 17 w 41"/>
                  <a:gd name="T23" fmla="*/ 5 h 108"/>
                  <a:gd name="T24" fmla="*/ 17 w 41"/>
                  <a:gd name="T25" fmla="*/ 5 h 108"/>
                  <a:gd name="T26" fmla="*/ 33 w 41"/>
                  <a:gd name="T27" fmla="*/ 38 h 108"/>
                  <a:gd name="T28" fmla="*/ 35 w 41"/>
                  <a:gd name="T29" fmla="*/ 41 h 108"/>
                  <a:gd name="T30" fmla="*/ 38 w 41"/>
                  <a:gd name="T31" fmla="*/ 48 h 108"/>
                  <a:gd name="T32" fmla="*/ 40 w 41"/>
                  <a:gd name="T33" fmla="*/ 50 h 108"/>
                  <a:gd name="T34" fmla="*/ 41 w 41"/>
                  <a:gd name="T35" fmla="*/ 48 h 108"/>
                  <a:gd name="T36" fmla="*/ 16 w 41"/>
                  <a:gd name="T3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1" h="108">
                    <a:moveTo>
                      <a:pt x="16" y="0"/>
                    </a:moveTo>
                    <a:lnTo>
                      <a:pt x="0" y="99"/>
                    </a:lnTo>
                    <a:lnTo>
                      <a:pt x="15" y="108"/>
                    </a:lnTo>
                    <a:lnTo>
                      <a:pt x="16" y="107"/>
                    </a:lnTo>
                    <a:lnTo>
                      <a:pt x="14" y="106"/>
                    </a:lnTo>
                    <a:lnTo>
                      <a:pt x="7" y="101"/>
                    </a:lnTo>
                    <a:lnTo>
                      <a:pt x="3" y="98"/>
                    </a:lnTo>
                    <a:lnTo>
                      <a:pt x="4" y="94"/>
                    </a:lnTo>
                    <a:lnTo>
                      <a:pt x="8" y="66"/>
                    </a:lnTo>
                    <a:lnTo>
                      <a:pt x="9" y="56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33" y="38"/>
                    </a:lnTo>
                    <a:lnTo>
                      <a:pt x="35" y="41"/>
                    </a:lnTo>
                    <a:lnTo>
                      <a:pt x="38" y="48"/>
                    </a:lnTo>
                    <a:lnTo>
                      <a:pt x="40" y="50"/>
                    </a:lnTo>
                    <a:lnTo>
                      <a:pt x="41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6" name="Freeform 4046"/>
              <p:cNvSpPr/>
              <p:nvPr/>
            </p:nvSpPr>
            <p:spPr bwMode="auto">
              <a:xfrm>
                <a:off x="5839" y="3669"/>
                <a:ext cx="41" cy="108"/>
              </a:xfrm>
              <a:custGeom>
                <a:avLst/>
                <a:gdLst>
                  <a:gd name="T0" fmla="*/ 16 w 41"/>
                  <a:gd name="T1" fmla="*/ 0 h 108"/>
                  <a:gd name="T2" fmla="*/ 0 w 41"/>
                  <a:gd name="T3" fmla="*/ 99 h 108"/>
                  <a:gd name="T4" fmla="*/ 15 w 41"/>
                  <a:gd name="T5" fmla="*/ 108 h 108"/>
                  <a:gd name="T6" fmla="*/ 16 w 41"/>
                  <a:gd name="T7" fmla="*/ 107 h 108"/>
                  <a:gd name="T8" fmla="*/ 14 w 41"/>
                  <a:gd name="T9" fmla="*/ 106 h 108"/>
                  <a:gd name="T10" fmla="*/ 7 w 41"/>
                  <a:gd name="T11" fmla="*/ 101 h 108"/>
                  <a:gd name="T12" fmla="*/ 3 w 41"/>
                  <a:gd name="T13" fmla="*/ 98 h 108"/>
                  <a:gd name="T14" fmla="*/ 4 w 41"/>
                  <a:gd name="T15" fmla="*/ 94 h 108"/>
                  <a:gd name="T16" fmla="*/ 8 w 41"/>
                  <a:gd name="T17" fmla="*/ 66 h 108"/>
                  <a:gd name="T18" fmla="*/ 9 w 41"/>
                  <a:gd name="T19" fmla="*/ 56 h 108"/>
                  <a:gd name="T20" fmla="*/ 17 w 41"/>
                  <a:gd name="T21" fmla="*/ 5 h 108"/>
                  <a:gd name="T22" fmla="*/ 17 w 41"/>
                  <a:gd name="T23" fmla="*/ 5 h 108"/>
                  <a:gd name="T24" fmla="*/ 17 w 41"/>
                  <a:gd name="T25" fmla="*/ 5 h 108"/>
                  <a:gd name="T26" fmla="*/ 33 w 41"/>
                  <a:gd name="T27" fmla="*/ 38 h 108"/>
                  <a:gd name="T28" fmla="*/ 35 w 41"/>
                  <a:gd name="T29" fmla="*/ 41 h 108"/>
                  <a:gd name="T30" fmla="*/ 38 w 41"/>
                  <a:gd name="T31" fmla="*/ 48 h 108"/>
                  <a:gd name="T32" fmla="*/ 40 w 41"/>
                  <a:gd name="T33" fmla="*/ 50 h 108"/>
                  <a:gd name="T34" fmla="*/ 41 w 41"/>
                  <a:gd name="T35" fmla="*/ 48 h 108"/>
                  <a:gd name="T36" fmla="*/ 16 w 41"/>
                  <a:gd name="T3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1" h="108">
                    <a:moveTo>
                      <a:pt x="16" y="0"/>
                    </a:moveTo>
                    <a:lnTo>
                      <a:pt x="0" y="99"/>
                    </a:lnTo>
                    <a:lnTo>
                      <a:pt x="15" y="108"/>
                    </a:lnTo>
                    <a:lnTo>
                      <a:pt x="16" y="107"/>
                    </a:lnTo>
                    <a:lnTo>
                      <a:pt x="14" y="106"/>
                    </a:lnTo>
                    <a:lnTo>
                      <a:pt x="7" y="101"/>
                    </a:lnTo>
                    <a:lnTo>
                      <a:pt x="3" y="98"/>
                    </a:lnTo>
                    <a:lnTo>
                      <a:pt x="4" y="94"/>
                    </a:lnTo>
                    <a:lnTo>
                      <a:pt x="8" y="66"/>
                    </a:lnTo>
                    <a:lnTo>
                      <a:pt x="9" y="56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33" y="38"/>
                    </a:lnTo>
                    <a:lnTo>
                      <a:pt x="35" y="41"/>
                    </a:lnTo>
                    <a:lnTo>
                      <a:pt x="38" y="48"/>
                    </a:lnTo>
                    <a:lnTo>
                      <a:pt x="40" y="50"/>
                    </a:lnTo>
                    <a:lnTo>
                      <a:pt x="41" y="48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7" name="Freeform 4047"/>
              <p:cNvSpPr/>
              <p:nvPr/>
            </p:nvSpPr>
            <p:spPr bwMode="auto">
              <a:xfrm>
                <a:off x="5892" y="3793"/>
                <a:ext cx="38" cy="32"/>
              </a:xfrm>
              <a:custGeom>
                <a:avLst/>
                <a:gdLst>
                  <a:gd name="T0" fmla="*/ 22 w 36"/>
                  <a:gd name="T1" fmla="*/ 0 h 30"/>
                  <a:gd name="T2" fmla="*/ 0 w 36"/>
                  <a:gd name="T3" fmla="*/ 6 h 30"/>
                  <a:gd name="T4" fmla="*/ 0 w 36"/>
                  <a:gd name="T5" fmla="*/ 7 h 30"/>
                  <a:gd name="T6" fmla="*/ 34 w 36"/>
                  <a:gd name="T7" fmla="*/ 30 h 30"/>
                  <a:gd name="T8" fmla="*/ 36 w 36"/>
                  <a:gd name="T9" fmla="*/ 29 h 30"/>
                  <a:gd name="T10" fmla="*/ 22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29"/>
                      <a:pt x="36" y="29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8" name="Freeform 4048"/>
              <p:cNvSpPr/>
              <p:nvPr/>
            </p:nvSpPr>
            <p:spPr bwMode="auto">
              <a:xfrm>
                <a:off x="5928" y="3824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4 w 4"/>
                  <a:gd name="T5" fmla="*/ 3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9" name="Freeform 4049"/>
              <p:cNvSpPr/>
              <p:nvPr/>
            </p:nvSpPr>
            <p:spPr bwMode="auto">
              <a:xfrm>
                <a:off x="5891" y="380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0" name="Freeform 4050"/>
              <p:cNvSpPr/>
              <p:nvPr/>
            </p:nvSpPr>
            <p:spPr bwMode="auto">
              <a:xfrm>
                <a:off x="5889" y="3791"/>
                <a:ext cx="27" cy="10"/>
              </a:xfrm>
              <a:custGeom>
                <a:avLst/>
                <a:gdLst>
                  <a:gd name="T0" fmla="*/ 25 w 27"/>
                  <a:gd name="T1" fmla="*/ 0 h 10"/>
                  <a:gd name="T2" fmla="*/ 0 w 27"/>
                  <a:gd name="T3" fmla="*/ 9 h 10"/>
                  <a:gd name="T4" fmla="*/ 2 w 27"/>
                  <a:gd name="T5" fmla="*/ 10 h 10"/>
                  <a:gd name="T6" fmla="*/ 3 w 27"/>
                  <a:gd name="T7" fmla="*/ 9 h 10"/>
                  <a:gd name="T8" fmla="*/ 27 w 27"/>
                  <a:gd name="T9" fmla="*/ 2 h 10"/>
                  <a:gd name="T10" fmla="*/ 25 w 27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0">
                    <a:moveTo>
                      <a:pt x="25" y="0"/>
                    </a:moveTo>
                    <a:lnTo>
                      <a:pt x="0" y="9"/>
                    </a:lnTo>
                    <a:lnTo>
                      <a:pt x="2" y="10"/>
                    </a:lnTo>
                    <a:lnTo>
                      <a:pt x="3" y="9"/>
                    </a:lnTo>
                    <a:lnTo>
                      <a:pt x="27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1" name="Freeform 4051"/>
              <p:cNvSpPr/>
              <p:nvPr/>
            </p:nvSpPr>
            <p:spPr bwMode="auto">
              <a:xfrm>
                <a:off x="5889" y="3791"/>
                <a:ext cx="27" cy="10"/>
              </a:xfrm>
              <a:custGeom>
                <a:avLst/>
                <a:gdLst>
                  <a:gd name="T0" fmla="*/ 25 w 27"/>
                  <a:gd name="T1" fmla="*/ 0 h 10"/>
                  <a:gd name="T2" fmla="*/ 0 w 27"/>
                  <a:gd name="T3" fmla="*/ 9 h 10"/>
                  <a:gd name="T4" fmla="*/ 2 w 27"/>
                  <a:gd name="T5" fmla="*/ 10 h 10"/>
                  <a:gd name="T6" fmla="*/ 3 w 27"/>
                  <a:gd name="T7" fmla="*/ 9 h 10"/>
                  <a:gd name="T8" fmla="*/ 27 w 27"/>
                  <a:gd name="T9" fmla="*/ 2 h 10"/>
                  <a:gd name="T10" fmla="*/ 25 w 27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0">
                    <a:moveTo>
                      <a:pt x="25" y="0"/>
                    </a:moveTo>
                    <a:lnTo>
                      <a:pt x="0" y="9"/>
                    </a:lnTo>
                    <a:lnTo>
                      <a:pt x="2" y="10"/>
                    </a:lnTo>
                    <a:lnTo>
                      <a:pt x="3" y="9"/>
                    </a:lnTo>
                    <a:lnTo>
                      <a:pt x="27" y="2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2" name="Freeform 4052"/>
              <p:cNvSpPr/>
              <p:nvPr/>
            </p:nvSpPr>
            <p:spPr bwMode="auto">
              <a:xfrm>
                <a:off x="5888" y="3791"/>
                <a:ext cx="48" cy="41"/>
              </a:xfrm>
              <a:custGeom>
                <a:avLst/>
                <a:gdLst>
                  <a:gd name="T0" fmla="*/ 28 w 48"/>
                  <a:gd name="T1" fmla="*/ 0 h 41"/>
                  <a:gd name="T2" fmla="*/ 26 w 48"/>
                  <a:gd name="T3" fmla="*/ 0 h 41"/>
                  <a:gd name="T4" fmla="*/ 28 w 48"/>
                  <a:gd name="T5" fmla="*/ 2 h 41"/>
                  <a:gd name="T6" fmla="*/ 42 w 48"/>
                  <a:gd name="T7" fmla="*/ 33 h 41"/>
                  <a:gd name="T8" fmla="*/ 44 w 48"/>
                  <a:gd name="T9" fmla="*/ 36 h 41"/>
                  <a:gd name="T10" fmla="*/ 40 w 48"/>
                  <a:gd name="T11" fmla="*/ 34 h 41"/>
                  <a:gd name="T12" fmla="*/ 4 w 48"/>
                  <a:gd name="T13" fmla="*/ 10 h 41"/>
                  <a:gd name="T14" fmla="*/ 3 w 48"/>
                  <a:gd name="T15" fmla="*/ 10 h 41"/>
                  <a:gd name="T16" fmla="*/ 1 w 48"/>
                  <a:gd name="T17" fmla="*/ 9 h 41"/>
                  <a:gd name="T18" fmla="*/ 0 w 48"/>
                  <a:gd name="T19" fmla="*/ 9 h 41"/>
                  <a:gd name="T20" fmla="*/ 48 w 48"/>
                  <a:gd name="T21" fmla="*/ 41 h 41"/>
                  <a:gd name="T22" fmla="*/ 28 w 48"/>
                  <a:gd name="T2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41">
                    <a:moveTo>
                      <a:pt x="28" y="0"/>
                    </a:moveTo>
                    <a:lnTo>
                      <a:pt x="26" y="0"/>
                    </a:lnTo>
                    <a:lnTo>
                      <a:pt x="28" y="2"/>
                    </a:lnTo>
                    <a:lnTo>
                      <a:pt x="42" y="33"/>
                    </a:lnTo>
                    <a:lnTo>
                      <a:pt x="44" y="36"/>
                    </a:lnTo>
                    <a:lnTo>
                      <a:pt x="40" y="34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48" y="41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3" name="Freeform 4053"/>
              <p:cNvSpPr/>
              <p:nvPr/>
            </p:nvSpPr>
            <p:spPr bwMode="auto">
              <a:xfrm>
                <a:off x="5888" y="3791"/>
                <a:ext cx="48" cy="41"/>
              </a:xfrm>
              <a:custGeom>
                <a:avLst/>
                <a:gdLst>
                  <a:gd name="T0" fmla="*/ 28 w 48"/>
                  <a:gd name="T1" fmla="*/ 0 h 41"/>
                  <a:gd name="T2" fmla="*/ 26 w 48"/>
                  <a:gd name="T3" fmla="*/ 0 h 41"/>
                  <a:gd name="T4" fmla="*/ 28 w 48"/>
                  <a:gd name="T5" fmla="*/ 2 h 41"/>
                  <a:gd name="T6" fmla="*/ 42 w 48"/>
                  <a:gd name="T7" fmla="*/ 33 h 41"/>
                  <a:gd name="T8" fmla="*/ 44 w 48"/>
                  <a:gd name="T9" fmla="*/ 36 h 41"/>
                  <a:gd name="T10" fmla="*/ 40 w 48"/>
                  <a:gd name="T11" fmla="*/ 34 h 41"/>
                  <a:gd name="T12" fmla="*/ 4 w 48"/>
                  <a:gd name="T13" fmla="*/ 10 h 41"/>
                  <a:gd name="T14" fmla="*/ 3 w 48"/>
                  <a:gd name="T15" fmla="*/ 10 h 41"/>
                  <a:gd name="T16" fmla="*/ 1 w 48"/>
                  <a:gd name="T17" fmla="*/ 9 h 41"/>
                  <a:gd name="T18" fmla="*/ 0 w 48"/>
                  <a:gd name="T19" fmla="*/ 9 h 41"/>
                  <a:gd name="T20" fmla="*/ 48 w 48"/>
                  <a:gd name="T21" fmla="*/ 41 h 41"/>
                  <a:gd name="T22" fmla="*/ 28 w 48"/>
                  <a:gd name="T2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41">
                    <a:moveTo>
                      <a:pt x="28" y="0"/>
                    </a:moveTo>
                    <a:lnTo>
                      <a:pt x="26" y="0"/>
                    </a:lnTo>
                    <a:lnTo>
                      <a:pt x="28" y="2"/>
                    </a:lnTo>
                    <a:lnTo>
                      <a:pt x="42" y="33"/>
                    </a:lnTo>
                    <a:lnTo>
                      <a:pt x="44" y="36"/>
                    </a:lnTo>
                    <a:lnTo>
                      <a:pt x="40" y="34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48" y="41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4" name="Freeform 4054"/>
              <p:cNvSpPr/>
              <p:nvPr/>
            </p:nvSpPr>
            <p:spPr bwMode="auto">
              <a:xfrm>
                <a:off x="5856" y="3720"/>
                <a:ext cx="57" cy="76"/>
              </a:xfrm>
              <a:custGeom>
                <a:avLst/>
                <a:gdLst>
                  <a:gd name="T0" fmla="*/ 22 w 54"/>
                  <a:gd name="T1" fmla="*/ 0 h 72"/>
                  <a:gd name="T2" fmla="*/ 0 w 54"/>
                  <a:gd name="T3" fmla="*/ 54 h 72"/>
                  <a:gd name="T4" fmla="*/ 21 w 54"/>
                  <a:gd name="T5" fmla="*/ 68 h 72"/>
                  <a:gd name="T6" fmla="*/ 27 w 54"/>
                  <a:gd name="T7" fmla="*/ 65 h 72"/>
                  <a:gd name="T8" fmla="*/ 34 w 54"/>
                  <a:gd name="T9" fmla="*/ 72 h 72"/>
                  <a:gd name="T10" fmla="*/ 54 w 54"/>
                  <a:gd name="T11" fmla="*/ 66 h 72"/>
                  <a:gd name="T12" fmla="*/ 22 w 54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72">
                    <a:moveTo>
                      <a:pt x="2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2" y="66"/>
                      <a:pt x="24" y="65"/>
                      <a:pt x="27" y="65"/>
                    </a:cubicBezTo>
                    <a:cubicBezTo>
                      <a:pt x="31" y="65"/>
                      <a:pt x="34" y="68"/>
                      <a:pt x="34" y="72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90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5" name="Freeform 4055"/>
              <p:cNvSpPr/>
              <p:nvPr/>
            </p:nvSpPr>
            <p:spPr bwMode="auto">
              <a:xfrm>
                <a:off x="5879" y="3789"/>
                <a:ext cx="13" cy="10"/>
              </a:xfrm>
              <a:custGeom>
                <a:avLst/>
                <a:gdLst>
                  <a:gd name="T0" fmla="*/ 6 w 13"/>
                  <a:gd name="T1" fmla="*/ 0 h 9"/>
                  <a:gd name="T2" fmla="*/ 0 w 13"/>
                  <a:gd name="T3" fmla="*/ 3 h 9"/>
                  <a:gd name="T4" fmla="*/ 9 w 13"/>
                  <a:gd name="T5" fmla="*/ 9 h 9"/>
                  <a:gd name="T6" fmla="*/ 13 w 13"/>
                  <a:gd name="T7" fmla="*/ 7 h 9"/>
                  <a:gd name="T8" fmla="*/ 6 w 1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6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6" name="Freeform 4056"/>
              <p:cNvSpPr/>
              <p:nvPr/>
            </p:nvSpPr>
            <p:spPr bwMode="auto">
              <a:xfrm>
                <a:off x="5856" y="3720"/>
                <a:ext cx="24" cy="57"/>
              </a:xfrm>
              <a:custGeom>
                <a:avLst/>
                <a:gdLst>
                  <a:gd name="T0" fmla="*/ 24 w 24"/>
                  <a:gd name="T1" fmla="*/ 0 h 57"/>
                  <a:gd name="T2" fmla="*/ 0 w 24"/>
                  <a:gd name="T3" fmla="*/ 57 h 57"/>
                  <a:gd name="T4" fmla="*/ 0 w 24"/>
                  <a:gd name="T5" fmla="*/ 57 h 57"/>
                  <a:gd name="T6" fmla="*/ 24 w 24"/>
                  <a:gd name="T7" fmla="*/ 0 h 57"/>
                  <a:gd name="T8" fmla="*/ 24 w 24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7">
                    <a:moveTo>
                      <a:pt x="24" y="0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7" name="Freeform 4057"/>
              <p:cNvSpPr/>
              <p:nvPr/>
            </p:nvSpPr>
            <p:spPr bwMode="auto">
              <a:xfrm>
                <a:off x="5856" y="3720"/>
                <a:ext cx="24" cy="57"/>
              </a:xfrm>
              <a:custGeom>
                <a:avLst/>
                <a:gdLst>
                  <a:gd name="T0" fmla="*/ 24 w 24"/>
                  <a:gd name="T1" fmla="*/ 0 h 57"/>
                  <a:gd name="T2" fmla="*/ 0 w 24"/>
                  <a:gd name="T3" fmla="*/ 57 h 57"/>
                  <a:gd name="T4" fmla="*/ 0 w 24"/>
                  <a:gd name="T5" fmla="*/ 57 h 57"/>
                  <a:gd name="T6" fmla="*/ 24 w 24"/>
                  <a:gd name="T7" fmla="*/ 0 h 57"/>
                  <a:gd name="T8" fmla="*/ 24 w 24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7">
                    <a:moveTo>
                      <a:pt x="24" y="0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8" name="Freeform 4058"/>
              <p:cNvSpPr>
                <a:spLocks noEditPoints="1"/>
              </p:cNvSpPr>
              <p:nvPr/>
            </p:nvSpPr>
            <p:spPr bwMode="auto">
              <a:xfrm>
                <a:off x="5855" y="3719"/>
                <a:ext cx="59" cy="81"/>
              </a:xfrm>
              <a:custGeom>
                <a:avLst/>
                <a:gdLst>
                  <a:gd name="T0" fmla="*/ 58 w 59"/>
                  <a:gd name="T1" fmla="*/ 71 h 81"/>
                  <a:gd name="T2" fmla="*/ 37 w 59"/>
                  <a:gd name="T3" fmla="*/ 77 h 81"/>
                  <a:gd name="T4" fmla="*/ 33 w 59"/>
                  <a:gd name="T5" fmla="*/ 80 h 81"/>
                  <a:gd name="T6" fmla="*/ 34 w 59"/>
                  <a:gd name="T7" fmla="*/ 81 h 81"/>
                  <a:gd name="T8" fmla="*/ 59 w 59"/>
                  <a:gd name="T9" fmla="*/ 72 h 81"/>
                  <a:gd name="T10" fmla="*/ 58 w 59"/>
                  <a:gd name="T11" fmla="*/ 71 h 81"/>
                  <a:gd name="T12" fmla="*/ 24 w 59"/>
                  <a:gd name="T13" fmla="*/ 0 h 81"/>
                  <a:gd name="T14" fmla="*/ 0 w 59"/>
                  <a:gd name="T15" fmla="*/ 57 h 81"/>
                  <a:gd name="T16" fmla="*/ 1 w 59"/>
                  <a:gd name="T17" fmla="*/ 58 h 81"/>
                  <a:gd name="T18" fmla="*/ 25 w 59"/>
                  <a:gd name="T19" fmla="*/ 1 h 81"/>
                  <a:gd name="T20" fmla="*/ 24 w 59"/>
                  <a:gd name="T2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81">
                    <a:moveTo>
                      <a:pt x="58" y="71"/>
                    </a:moveTo>
                    <a:lnTo>
                      <a:pt x="37" y="77"/>
                    </a:lnTo>
                    <a:lnTo>
                      <a:pt x="33" y="80"/>
                    </a:lnTo>
                    <a:lnTo>
                      <a:pt x="34" y="81"/>
                    </a:lnTo>
                    <a:lnTo>
                      <a:pt x="59" y="72"/>
                    </a:lnTo>
                    <a:lnTo>
                      <a:pt x="58" y="71"/>
                    </a:lnTo>
                    <a:close/>
                    <a:moveTo>
                      <a:pt x="24" y="0"/>
                    </a:moveTo>
                    <a:lnTo>
                      <a:pt x="0" y="57"/>
                    </a:lnTo>
                    <a:lnTo>
                      <a:pt x="1" y="58"/>
                    </a:lnTo>
                    <a:lnTo>
                      <a:pt x="25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9" name="Freeform 4059"/>
              <p:cNvSpPr>
                <a:spLocks noEditPoints="1"/>
              </p:cNvSpPr>
              <p:nvPr/>
            </p:nvSpPr>
            <p:spPr bwMode="auto">
              <a:xfrm>
                <a:off x="5855" y="3719"/>
                <a:ext cx="59" cy="81"/>
              </a:xfrm>
              <a:custGeom>
                <a:avLst/>
                <a:gdLst>
                  <a:gd name="T0" fmla="*/ 58 w 59"/>
                  <a:gd name="T1" fmla="*/ 71 h 81"/>
                  <a:gd name="T2" fmla="*/ 37 w 59"/>
                  <a:gd name="T3" fmla="*/ 77 h 81"/>
                  <a:gd name="T4" fmla="*/ 33 w 59"/>
                  <a:gd name="T5" fmla="*/ 80 h 81"/>
                  <a:gd name="T6" fmla="*/ 34 w 59"/>
                  <a:gd name="T7" fmla="*/ 81 h 81"/>
                  <a:gd name="T8" fmla="*/ 59 w 59"/>
                  <a:gd name="T9" fmla="*/ 72 h 81"/>
                  <a:gd name="T10" fmla="*/ 58 w 59"/>
                  <a:gd name="T11" fmla="*/ 71 h 81"/>
                  <a:gd name="T12" fmla="*/ 24 w 59"/>
                  <a:gd name="T13" fmla="*/ 0 h 81"/>
                  <a:gd name="T14" fmla="*/ 0 w 59"/>
                  <a:gd name="T15" fmla="*/ 57 h 81"/>
                  <a:gd name="T16" fmla="*/ 1 w 59"/>
                  <a:gd name="T17" fmla="*/ 58 h 81"/>
                  <a:gd name="T18" fmla="*/ 25 w 59"/>
                  <a:gd name="T19" fmla="*/ 1 h 81"/>
                  <a:gd name="T20" fmla="*/ 24 w 59"/>
                  <a:gd name="T2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81">
                    <a:moveTo>
                      <a:pt x="58" y="71"/>
                    </a:moveTo>
                    <a:lnTo>
                      <a:pt x="37" y="77"/>
                    </a:lnTo>
                    <a:lnTo>
                      <a:pt x="33" y="80"/>
                    </a:lnTo>
                    <a:lnTo>
                      <a:pt x="34" y="81"/>
                    </a:lnTo>
                    <a:lnTo>
                      <a:pt x="59" y="72"/>
                    </a:lnTo>
                    <a:lnTo>
                      <a:pt x="58" y="71"/>
                    </a:lnTo>
                    <a:moveTo>
                      <a:pt x="24" y="0"/>
                    </a:moveTo>
                    <a:lnTo>
                      <a:pt x="0" y="57"/>
                    </a:lnTo>
                    <a:lnTo>
                      <a:pt x="1" y="58"/>
                    </a:lnTo>
                    <a:lnTo>
                      <a:pt x="25" y="1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0" name="Freeform 4060"/>
              <p:cNvSpPr>
                <a:spLocks noEditPoints="1"/>
              </p:cNvSpPr>
              <p:nvPr/>
            </p:nvSpPr>
            <p:spPr bwMode="auto">
              <a:xfrm>
                <a:off x="5854" y="3717"/>
                <a:ext cx="62" cy="83"/>
              </a:xfrm>
              <a:custGeom>
                <a:avLst/>
                <a:gdLst>
                  <a:gd name="T0" fmla="*/ 1 w 62"/>
                  <a:gd name="T1" fmla="*/ 59 h 83"/>
                  <a:gd name="T2" fmla="*/ 0 w 62"/>
                  <a:gd name="T3" fmla="*/ 60 h 83"/>
                  <a:gd name="T4" fmla="*/ 34 w 62"/>
                  <a:gd name="T5" fmla="*/ 83 h 83"/>
                  <a:gd name="T6" fmla="*/ 35 w 62"/>
                  <a:gd name="T7" fmla="*/ 83 h 83"/>
                  <a:gd name="T8" fmla="*/ 34 w 62"/>
                  <a:gd name="T9" fmla="*/ 82 h 83"/>
                  <a:gd name="T10" fmla="*/ 25 w 62"/>
                  <a:gd name="T11" fmla="*/ 75 h 83"/>
                  <a:gd name="T12" fmla="*/ 2 w 62"/>
                  <a:gd name="T13" fmla="*/ 60 h 83"/>
                  <a:gd name="T14" fmla="*/ 2 w 62"/>
                  <a:gd name="T15" fmla="*/ 60 h 83"/>
                  <a:gd name="T16" fmla="*/ 1 w 62"/>
                  <a:gd name="T17" fmla="*/ 59 h 83"/>
                  <a:gd name="T18" fmla="*/ 26 w 62"/>
                  <a:gd name="T19" fmla="*/ 0 h 83"/>
                  <a:gd name="T20" fmla="*/ 25 w 62"/>
                  <a:gd name="T21" fmla="*/ 2 h 83"/>
                  <a:gd name="T22" fmla="*/ 26 w 62"/>
                  <a:gd name="T23" fmla="*/ 3 h 83"/>
                  <a:gd name="T24" fmla="*/ 26 w 62"/>
                  <a:gd name="T25" fmla="*/ 3 h 83"/>
                  <a:gd name="T26" fmla="*/ 59 w 62"/>
                  <a:gd name="T27" fmla="*/ 73 h 83"/>
                  <a:gd name="T28" fmla="*/ 60 w 62"/>
                  <a:gd name="T29" fmla="*/ 74 h 83"/>
                  <a:gd name="T30" fmla="*/ 62 w 62"/>
                  <a:gd name="T31" fmla="*/ 74 h 83"/>
                  <a:gd name="T32" fmla="*/ 26 w 62"/>
                  <a:gd name="T3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83">
                    <a:moveTo>
                      <a:pt x="1" y="59"/>
                    </a:moveTo>
                    <a:lnTo>
                      <a:pt x="0" y="60"/>
                    </a:lnTo>
                    <a:lnTo>
                      <a:pt x="34" y="83"/>
                    </a:lnTo>
                    <a:lnTo>
                      <a:pt x="35" y="83"/>
                    </a:lnTo>
                    <a:lnTo>
                      <a:pt x="34" y="82"/>
                    </a:lnTo>
                    <a:lnTo>
                      <a:pt x="25" y="75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1" y="59"/>
                    </a:lnTo>
                    <a:close/>
                    <a:moveTo>
                      <a:pt x="26" y="0"/>
                    </a:moveTo>
                    <a:lnTo>
                      <a:pt x="25" y="2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59" y="73"/>
                    </a:lnTo>
                    <a:lnTo>
                      <a:pt x="60" y="74"/>
                    </a:lnTo>
                    <a:lnTo>
                      <a:pt x="62" y="74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1" name="Freeform 4061"/>
              <p:cNvSpPr>
                <a:spLocks noEditPoints="1"/>
              </p:cNvSpPr>
              <p:nvPr/>
            </p:nvSpPr>
            <p:spPr bwMode="auto">
              <a:xfrm>
                <a:off x="5854" y="3717"/>
                <a:ext cx="62" cy="83"/>
              </a:xfrm>
              <a:custGeom>
                <a:avLst/>
                <a:gdLst>
                  <a:gd name="T0" fmla="*/ 1 w 62"/>
                  <a:gd name="T1" fmla="*/ 59 h 83"/>
                  <a:gd name="T2" fmla="*/ 0 w 62"/>
                  <a:gd name="T3" fmla="*/ 60 h 83"/>
                  <a:gd name="T4" fmla="*/ 34 w 62"/>
                  <a:gd name="T5" fmla="*/ 83 h 83"/>
                  <a:gd name="T6" fmla="*/ 35 w 62"/>
                  <a:gd name="T7" fmla="*/ 83 h 83"/>
                  <a:gd name="T8" fmla="*/ 34 w 62"/>
                  <a:gd name="T9" fmla="*/ 82 h 83"/>
                  <a:gd name="T10" fmla="*/ 25 w 62"/>
                  <a:gd name="T11" fmla="*/ 75 h 83"/>
                  <a:gd name="T12" fmla="*/ 2 w 62"/>
                  <a:gd name="T13" fmla="*/ 60 h 83"/>
                  <a:gd name="T14" fmla="*/ 2 w 62"/>
                  <a:gd name="T15" fmla="*/ 60 h 83"/>
                  <a:gd name="T16" fmla="*/ 1 w 62"/>
                  <a:gd name="T17" fmla="*/ 59 h 83"/>
                  <a:gd name="T18" fmla="*/ 26 w 62"/>
                  <a:gd name="T19" fmla="*/ 0 h 83"/>
                  <a:gd name="T20" fmla="*/ 25 w 62"/>
                  <a:gd name="T21" fmla="*/ 2 h 83"/>
                  <a:gd name="T22" fmla="*/ 26 w 62"/>
                  <a:gd name="T23" fmla="*/ 3 h 83"/>
                  <a:gd name="T24" fmla="*/ 26 w 62"/>
                  <a:gd name="T25" fmla="*/ 3 h 83"/>
                  <a:gd name="T26" fmla="*/ 59 w 62"/>
                  <a:gd name="T27" fmla="*/ 73 h 83"/>
                  <a:gd name="T28" fmla="*/ 60 w 62"/>
                  <a:gd name="T29" fmla="*/ 74 h 83"/>
                  <a:gd name="T30" fmla="*/ 62 w 62"/>
                  <a:gd name="T31" fmla="*/ 74 h 83"/>
                  <a:gd name="T32" fmla="*/ 26 w 62"/>
                  <a:gd name="T3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83">
                    <a:moveTo>
                      <a:pt x="1" y="59"/>
                    </a:moveTo>
                    <a:lnTo>
                      <a:pt x="0" y="60"/>
                    </a:lnTo>
                    <a:lnTo>
                      <a:pt x="34" y="83"/>
                    </a:lnTo>
                    <a:lnTo>
                      <a:pt x="35" y="83"/>
                    </a:lnTo>
                    <a:lnTo>
                      <a:pt x="34" y="82"/>
                    </a:lnTo>
                    <a:lnTo>
                      <a:pt x="25" y="75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1" y="59"/>
                    </a:lnTo>
                    <a:moveTo>
                      <a:pt x="26" y="0"/>
                    </a:moveTo>
                    <a:lnTo>
                      <a:pt x="25" y="2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59" y="73"/>
                    </a:lnTo>
                    <a:lnTo>
                      <a:pt x="60" y="74"/>
                    </a:lnTo>
                    <a:lnTo>
                      <a:pt x="62" y="74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2" name="Freeform 4062"/>
              <p:cNvSpPr/>
              <p:nvPr/>
            </p:nvSpPr>
            <p:spPr bwMode="auto">
              <a:xfrm>
                <a:off x="6158" y="3633"/>
                <a:ext cx="73" cy="81"/>
              </a:xfrm>
              <a:custGeom>
                <a:avLst/>
                <a:gdLst>
                  <a:gd name="T0" fmla="*/ 58 w 69"/>
                  <a:gd name="T1" fmla="*/ 0 h 77"/>
                  <a:gd name="T2" fmla="*/ 20 w 69"/>
                  <a:gd name="T3" fmla="*/ 34 h 77"/>
                  <a:gd name="T4" fmla="*/ 20 w 69"/>
                  <a:gd name="T5" fmla="*/ 40 h 77"/>
                  <a:gd name="T6" fmla="*/ 28 w 69"/>
                  <a:gd name="T7" fmla="*/ 49 h 77"/>
                  <a:gd name="T8" fmla="*/ 19 w 69"/>
                  <a:gd name="T9" fmla="*/ 59 h 77"/>
                  <a:gd name="T10" fmla="*/ 14 w 69"/>
                  <a:gd name="T11" fmla="*/ 58 h 77"/>
                  <a:gd name="T12" fmla="*/ 0 w 69"/>
                  <a:gd name="T13" fmla="*/ 77 h 77"/>
                  <a:gd name="T14" fmla="*/ 65 w 69"/>
                  <a:gd name="T15" fmla="*/ 59 h 77"/>
                  <a:gd name="T16" fmla="*/ 65 w 69"/>
                  <a:gd name="T17" fmla="*/ 59 h 77"/>
                  <a:gd name="T18" fmla="*/ 69 w 69"/>
                  <a:gd name="T19" fmla="*/ 53 h 77"/>
                  <a:gd name="T20" fmla="*/ 68 w 69"/>
                  <a:gd name="T21" fmla="*/ 42 h 77"/>
                  <a:gd name="T22" fmla="*/ 60 w 69"/>
                  <a:gd name="T23" fmla="*/ 32 h 77"/>
                  <a:gd name="T24" fmla="*/ 65 w 69"/>
                  <a:gd name="T25" fmla="*/ 23 h 77"/>
                  <a:gd name="T26" fmla="*/ 62 w 69"/>
                  <a:gd name="T27" fmla="*/ 2 h 77"/>
                  <a:gd name="T28" fmla="*/ 58 w 69"/>
                  <a:gd name="T2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77">
                    <a:moveTo>
                      <a:pt x="58" y="0"/>
                    </a:move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5" y="41"/>
                      <a:pt x="28" y="44"/>
                      <a:pt x="28" y="49"/>
                    </a:cubicBezTo>
                    <a:cubicBezTo>
                      <a:pt x="28" y="55"/>
                      <a:pt x="24" y="59"/>
                      <a:pt x="19" y="59"/>
                    </a:cubicBezTo>
                    <a:cubicBezTo>
                      <a:pt x="17" y="59"/>
                      <a:pt x="16" y="58"/>
                      <a:pt x="14" y="5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65" y="59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5" y="59"/>
                    </a:cubicBezTo>
                    <a:cubicBezTo>
                      <a:pt x="65" y="57"/>
                      <a:pt x="67" y="54"/>
                      <a:pt x="69" y="53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3" y="41"/>
                      <a:pt x="60" y="37"/>
                      <a:pt x="60" y="32"/>
                    </a:cubicBezTo>
                    <a:cubicBezTo>
                      <a:pt x="60" y="28"/>
                      <a:pt x="62" y="25"/>
                      <a:pt x="65" y="23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1" y="2"/>
                      <a:pt x="59" y="1"/>
                      <a:pt x="5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3" name="Freeform 4063"/>
              <p:cNvSpPr/>
              <p:nvPr/>
            </p:nvSpPr>
            <p:spPr bwMode="auto">
              <a:xfrm>
                <a:off x="6172" y="3675"/>
                <a:ext cx="15" cy="20"/>
              </a:xfrm>
              <a:custGeom>
                <a:avLst/>
                <a:gdLst>
                  <a:gd name="T0" fmla="*/ 6 w 14"/>
                  <a:gd name="T1" fmla="*/ 0 h 19"/>
                  <a:gd name="T2" fmla="*/ 6 w 14"/>
                  <a:gd name="T3" fmla="*/ 9 h 19"/>
                  <a:gd name="T4" fmla="*/ 6 w 14"/>
                  <a:gd name="T5" fmla="*/ 10 h 19"/>
                  <a:gd name="T6" fmla="*/ 0 w 14"/>
                  <a:gd name="T7" fmla="*/ 18 h 19"/>
                  <a:gd name="T8" fmla="*/ 5 w 14"/>
                  <a:gd name="T9" fmla="*/ 19 h 19"/>
                  <a:gd name="T10" fmla="*/ 14 w 14"/>
                  <a:gd name="T11" fmla="*/ 9 h 19"/>
                  <a:gd name="T12" fmla="*/ 6 w 1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6" y="0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3" y="19"/>
                      <a:pt x="5" y="19"/>
                    </a:cubicBezTo>
                    <a:cubicBezTo>
                      <a:pt x="10" y="19"/>
                      <a:pt x="14" y="15"/>
                      <a:pt x="14" y="9"/>
                    </a:cubicBezTo>
                    <a:cubicBezTo>
                      <a:pt x="14" y="4"/>
                      <a:pt x="11" y="1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4" name="Freeform 4064"/>
              <p:cNvSpPr/>
              <p:nvPr/>
            </p:nvSpPr>
            <p:spPr bwMode="auto">
              <a:xfrm>
                <a:off x="6221" y="3657"/>
                <a:ext cx="8" cy="20"/>
              </a:xfrm>
              <a:custGeom>
                <a:avLst/>
                <a:gdLst>
                  <a:gd name="T0" fmla="*/ 5 w 8"/>
                  <a:gd name="T1" fmla="*/ 0 h 19"/>
                  <a:gd name="T2" fmla="*/ 0 w 8"/>
                  <a:gd name="T3" fmla="*/ 9 h 19"/>
                  <a:gd name="T4" fmla="*/ 8 w 8"/>
                  <a:gd name="T5" fmla="*/ 19 h 19"/>
                  <a:gd name="T6" fmla="*/ 6 w 8"/>
                  <a:gd name="T7" fmla="*/ 8 h 19"/>
                  <a:gd name="T8" fmla="*/ 5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5" y="0"/>
                    </a:moveTo>
                    <a:cubicBezTo>
                      <a:pt x="2" y="2"/>
                      <a:pt x="0" y="5"/>
                      <a:pt x="0" y="9"/>
                    </a:cubicBezTo>
                    <a:cubicBezTo>
                      <a:pt x="0" y="14"/>
                      <a:pt x="3" y="18"/>
                      <a:pt x="8" y="1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5" name="Freeform 4065"/>
              <p:cNvSpPr/>
              <p:nvPr/>
            </p:nvSpPr>
            <p:spPr bwMode="auto">
              <a:xfrm>
                <a:off x="6226" y="3689"/>
                <a:ext cx="6" cy="6"/>
              </a:xfrm>
              <a:custGeom>
                <a:avLst/>
                <a:gdLst>
                  <a:gd name="T0" fmla="*/ 4 w 5"/>
                  <a:gd name="T1" fmla="*/ 0 h 6"/>
                  <a:gd name="T2" fmla="*/ 0 w 5"/>
                  <a:gd name="T3" fmla="*/ 6 h 6"/>
                  <a:gd name="T4" fmla="*/ 0 w 5"/>
                  <a:gd name="T5" fmla="*/ 6 h 6"/>
                  <a:gd name="T6" fmla="*/ 5 w 5"/>
                  <a:gd name="T7" fmla="*/ 5 h 6"/>
                  <a:gd name="T8" fmla="*/ 4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0"/>
                    </a:moveTo>
                    <a:cubicBezTo>
                      <a:pt x="2" y="1"/>
                      <a:pt x="0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6" name="Freeform 4066"/>
              <p:cNvSpPr/>
              <p:nvPr/>
            </p:nvSpPr>
            <p:spPr bwMode="auto">
              <a:xfrm>
                <a:off x="6219" y="3630"/>
                <a:ext cx="4" cy="5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3 h 5"/>
                  <a:gd name="T4" fmla="*/ 4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3" y="5"/>
                      <a:pt x="4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7" name="Freeform 4067"/>
              <p:cNvSpPr/>
              <p:nvPr/>
            </p:nvSpPr>
            <p:spPr bwMode="auto">
              <a:xfrm>
                <a:off x="6155" y="3686"/>
                <a:ext cx="24" cy="28"/>
              </a:xfrm>
              <a:custGeom>
                <a:avLst/>
                <a:gdLst>
                  <a:gd name="T0" fmla="*/ 22 w 22"/>
                  <a:gd name="T1" fmla="*/ 0 h 27"/>
                  <a:gd name="T2" fmla="*/ 21 w 22"/>
                  <a:gd name="T3" fmla="*/ 0 h 27"/>
                  <a:gd name="T4" fmla="*/ 21 w 22"/>
                  <a:gd name="T5" fmla="*/ 0 h 27"/>
                  <a:gd name="T6" fmla="*/ 21 w 22"/>
                  <a:gd name="T7" fmla="*/ 1 h 27"/>
                  <a:gd name="T8" fmla="*/ 21 w 22"/>
                  <a:gd name="T9" fmla="*/ 1 h 27"/>
                  <a:gd name="T10" fmla="*/ 21 w 22"/>
                  <a:gd name="T11" fmla="*/ 1 h 27"/>
                  <a:gd name="T12" fmla="*/ 21 w 22"/>
                  <a:gd name="T13" fmla="*/ 1 h 27"/>
                  <a:gd name="T14" fmla="*/ 19 w 22"/>
                  <a:gd name="T15" fmla="*/ 2 h 27"/>
                  <a:gd name="T16" fmla="*/ 0 w 22"/>
                  <a:gd name="T17" fmla="*/ 27 h 27"/>
                  <a:gd name="T18" fmla="*/ 2 w 22"/>
                  <a:gd name="T19" fmla="*/ 27 h 27"/>
                  <a:gd name="T20" fmla="*/ 22 w 22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27">
                    <a:moveTo>
                      <a:pt x="22" y="0"/>
                    </a:moveTo>
                    <a:cubicBezTo>
                      <a:pt x="22" y="0"/>
                      <a:pt x="22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8" name="Freeform 4068"/>
              <p:cNvSpPr>
                <a:spLocks noEditPoints="1"/>
              </p:cNvSpPr>
              <p:nvPr/>
            </p:nvSpPr>
            <p:spPr bwMode="auto">
              <a:xfrm>
                <a:off x="6176" y="3685"/>
                <a:ext cx="3" cy="3"/>
              </a:xfrm>
              <a:custGeom>
                <a:avLst/>
                <a:gdLst>
                  <a:gd name="T0" fmla="*/ 1 w 3"/>
                  <a:gd name="T1" fmla="*/ 2 h 3"/>
                  <a:gd name="T2" fmla="*/ 0 w 3"/>
                  <a:gd name="T3" fmla="*/ 3 h 3"/>
                  <a:gd name="T4" fmla="*/ 2 w 3"/>
                  <a:gd name="T5" fmla="*/ 2 h 3"/>
                  <a:gd name="T6" fmla="*/ 2 w 3"/>
                  <a:gd name="T7" fmla="*/ 2 h 3"/>
                  <a:gd name="T8" fmla="*/ 2 w 3"/>
                  <a:gd name="T9" fmla="*/ 2 h 3"/>
                  <a:gd name="T10" fmla="*/ 2 w 3"/>
                  <a:gd name="T11" fmla="*/ 2 h 3"/>
                  <a:gd name="T12" fmla="*/ 2 w 3"/>
                  <a:gd name="T13" fmla="*/ 2 h 3"/>
                  <a:gd name="T14" fmla="*/ 2 w 3"/>
                  <a:gd name="T15" fmla="*/ 2 h 3"/>
                  <a:gd name="T16" fmla="*/ 1 w 3"/>
                  <a:gd name="T17" fmla="*/ 2 h 3"/>
                  <a:gd name="T18" fmla="*/ 1 w 3"/>
                  <a:gd name="T19" fmla="*/ 2 h 3"/>
                  <a:gd name="T20" fmla="*/ 2 w 3"/>
                  <a:gd name="T21" fmla="*/ 2 h 3"/>
                  <a:gd name="T22" fmla="*/ 2 w 3"/>
                  <a:gd name="T23" fmla="*/ 2 h 3"/>
                  <a:gd name="T24" fmla="*/ 2 w 3"/>
                  <a:gd name="T25" fmla="*/ 2 h 3"/>
                  <a:gd name="T26" fmla="*/ 2 w 3"/>
                  <a:gd name="T27" fmla="*/ 1 h 3"/>
                  <a:gd name="T28" fmla="*/ 2 w 3"/>
                  <a:gd name="T29" fmla="*/ 2 h 3"/>
                  <a:gd name="T30" fmla="*/ 2 w 3"/>
                  <a:gd name="T31" fmla="*/ 1 h 3"/>
                  <a:gd name="T32" fmla="*/ 3 w 3"/>
                  <a:gd name="T33" fmla="*/ 0 h 3"/>
                  <a:gd name="T34" fmla="*/ 3 w 3"/>
                  <a:gd name="T35" fmla="*/ 0 h 3"/>
                  <a:gd name="T36" fmla="*/ 3 w 3"/>
                  <a:gd name="T37" fmla="*/ 0 h 3"/>
                  <a:gd name="T38" fmla="*/ 3 w 3"/>
                  <a:gd name="T39" fmla="*/ 0 h 3"/>
                  <a:gd name="T40" fmla="*/ 3 w 3"/>
                  <a:gd name="T41" fmla="*/ 0 h 3"/>
                  <a:gd name="T42" fmla="*/ 3 w 3"/>
                  <a:gd name="T43" fmla="*/ 0 h 3"/>
                  <a:gd name="T44" fmla="*/ 3 w 3"/>
                  <a:gd name="T45" fmla="*/ 0 h 3"/>
                  <a:gd name="T46" fmla="*/ 3 w 3"/>
                  <a:gd name="T47" fmla="*/ 1 h 3"/>
                  <a:gd name="T48" fmla="*/ 3 w 3"/>
                  <a:gd name="T49" fmla="*/ 1 h 3"/>
                  <a:gd name="T50" fmla="*/ 3 w 3"/>
                  <a:gd name="T51" fmla="*/ 1 h 3"/>
                  <a:gd name="T52" fmla="*/ 3 w 3"/>
                  <a:gd name="T53" fmla="*/ 1 h 3"/>
                  <a:gd name="T54" fmla="*/ 3 w 3"/>
                  <a:gd name="T55" fmla="*/ 1 h 3"/>
                  <a:gd name="T56" fmla="*/ 3 w 3"/>
                  <a:gd name="T57" fmla="*/ 1 h 3"/>
                  <a:gd name="T58" fmla="*/ 3 w 3"/>
                  <a:gd name="T59" fmla="*/ 1 h 3"/>
                  <a:gd name="T60" fmla="*/ 3 w 3"/>
                  <a:gd name="T61" fmla="*/ 1 h 3"/>
                  <a:gd name="T62" fmla="*/ 3 w 3"/>
                  <a:gd name="T63" fmla="*/ 1 h 3"/>
                  <a:gd name="T64" fmla="*/ 3 w 3"/>
                  <a:gd name="T65" fmla="*/ 1 h 3"/>
                  <a:gd name="T66" fmla="*/ 3 w 3"/>
                  <a:gd name="T67" fmla="*/ 1 h 3"/>
                  <a:gd name="T68" fmla="*/ 3 w 3"/>
                  <a:gd name="T69" fmla="*/ 1 h 3"/>
                  <a:gd name="T70" fmla="*/ 3 w 3"/>
                  <a:gd name="T71" fmla="*/ 1 h 3"/>
                  <a:gd name="T72" fmla="*/ 3 w 3"/>
                  <a:gd name="T73" fmla="*/ 1 h 3"/>
                  <a:gd name="T74" fmla="*/ 3 w 3"/>
                  <a:gd name="T75" fmla="*/ 1 h 3"/>
                  <a:gd name="T76" fmla="*/ 3 w 3"/>
                  <a:gd name="T77" fmla="*/ 1 h 3"/>
                  <a:gd name="T78" fmla="*/ 3 w 3"/>
                  <a:gd name="T79" fmla="*/ 1 h 3"/>
                  <a:gd name="T80" fmla="*/ 3 w 3"/>
                  <a:gd name="T81" fmla="*/ 1 h 3"/>
                  <a:gd name="T82" fmla="*/ 3 w 3"/>
                  <a:gd name="T83" fmla="*/ 1 h 3"/>
                  <a:gd name="T84" fmla="*/ 3 w 3"/>
                  <a:gd name="T85" fmla="*/ 1 h 3"/>
                  <a:gd name="T86" fmla="*/ 3 w 3"/>
                  <a:gd name="T87" fmla="*/ 1 h 3"/>
                  <a:gd name="T88" fmla="*/ 3 w 3"/>
                  <a:gd name="T89" fmla="*/ 1 h 3"/>
                  <a:gd name="T90" fmla="*/ 3 w 3"/>
                  <a:gd name="T91" fmla="*/ 1 h 3"/>
                  <a:gd name="T92" fmla="*/ 3 w 3"/>
                  <a:gd name="T93" fmla="*/ 1 h 3"/>
                  <a:gd name="T94" fmla="*/ 3 w 3"/>
                  <a:gd name="T95" fmla="*/ 1 h 3"/>
                  <a:gd name="T96" fmla="*/ 3 w 3"/>
                  <a:gd name="T97" fmla="*/ 1 h 3"/>
                  <a:gd name="T98" fmla="*/ 3 w 3"/>
                  <a:gd name="T99" fmla="*/ 1 h 3"/>
                  <a:gd name="T100" fmla="*/ 3 w 3"/>
                  <a:gd name="T101" fmla="*/ 1 h 3"/>
                  <a:gd name="T102" fmla="*/ 3 w 3"/>
                  <a:gd name="T103" fmla="*/ 1 h 3"/>
                  <a:gd name="T104" fmla="*/ 3 w 3"/>
                  <a:gd name="T105" fmla="*/ 1 h 3"/>
                  <a:gd name="T106" fmla="*/ 2 w 3"/>
                  <a:gd name="T107" fmla="*/ 1 h 3"/>
                  <a:gd name="T108" fmla="*/ 3 w 3"/>
                  <a:gd name="T109" fmla="*/ 1 h 3"/>
                  <a:gd name="T110" fmla="*/ 3 w 3"/>
                  <a:gd name="T111" fmla="*/ 1 h 3"/>
                  <a:gd name="T112" fmla="*/ 3 w 3"/>
                  <a:gd name="T1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9" name="Freeform 4069"/>
              <p:cNvSpPr>
                <a:spLocks noEditPoints="1"/>
              </p:cNvSpPr>
              <p:nvPr/>
            </p:nvSpPr>
            <p:spPr bwMode="auto">
              <a:xfrm>
                <a:off x="6177" y="3685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1 h 2"/>
                  <a:gd name="T16" fmla="*/ 2 w 2"/>
                  <a:gd name="T17" fmla="*/ 1 h 2"/>
                  <a:gd name="T18" fmla="*/ 2 w 2"/>
                  <a:gd name="T19" fmla="*/ 1 h 2"/>
                  <a:gd name="T20" fmla="*/ 2 w 2"/>
                  <a:gd name="T21" fmla="*/ 1 h 2"/>
                  <a:gd name="T22" fmla="*/ 2 w 2"/>
                  <a:gd name="T23" fmla="*/ 1 h 2"/>
                  <a:gd name="T24" fmla="*/ 2 w 2"/>
                  <a:gd name="T25" fmla="*/ 1 h 2"/>
                  <a:gd name="T26" fmla="*/ 2 w 2"/>
                  <a:gd name="T27" fmla="*/ 1 h 2"/>
                  <a:gd name="T28" fmla="*/ 2 w 2"/>
                  <a:gd name="T29" fmla="*/ 1 h 2"/>
                  <a:gd name="T30" fmla="*/ 2 w 2"/>
                  <a:gd name="T31" fmla="*/ 1 h 2"/>
                  <a:gd name="T32" fmla="*/ 2 w 2"/>
                  <a:gd name="T33" fmla="*/ 1 h 2"/>
                  <a:gd name="T34" fmla="*/ 2 w 2"/>
                  <a:gd name="T35" fmla="*/ 1 h 2"/>
                  <a:gd name="T36" fmla="*/ 2 w 2"/>
                  <a:gd name="T37" fmla="*/ 1 h 2"/>
                  <a:gd name="T38" fmla="*/ 2 w 2"/>
                  <a:gd name="T39" fmla="*/ 1 h 2"/>
                  <a:gd name="T40" fmla="*/ 2 w 2"/>
                  <a:gd name="T41" fmla="*/ 1 h 2"/>
                  <a:gd name="T42" fmla="*/ 2 w 2"/>
                  <a:gd name="T43" fmla="*/ 1 h 2"/>
                  <a:gd name="T44" fmla="*/ 2 w 2"/>
                  <a:gd name="T45" fmla="*/ 1 h 2"/>
                  <a:gd name="T46" fmla="*/ 2 w 2"/>
                  <a:gd name="T47" fmla="*/ 1 h 2"/>
                  <a:gd name="T48" fmla="*/ 2 w 2"/>
                  <a:gd name="T49" fmla="*/ 1 h 2"/>
                  <a:gd name="T50" fmla="*/ 2 w 2"/>
                  <a:gd name="T51" fmla="*/ 1 h 2"/>
                  <a:gd name="T52" fmla="*/ 2 w 2"/>
                  <a:gd name="T53" fmla="*/ 1 h 2"/>
                  <a:gd name="T54" fmla="*/ 2 w 2"/>
                  <a:gd name="T55" fmla="*/ 1 h 2"/>
                  <a:gd name="T56" fmla="*/ 2 w 2"/>
                  <a:gd name="T57" fmla="*/ 1 h 2"/>
                  <a:gd name="T58" fmla="*/ 2 w 2"/>
                  <a:gd name="T59" fmla="*/ 1 h 2"/>
                  <a:gd name="T60" fmla="*/ 2 w 2"/>
                  <a:gd name="T61" fmla="*/ 1 h 2"/>
                  <a:gd name="T62" fmla="*/ 2 w 2"/>
                  <a:gd name="T63" fmla="*/ 0 h 2"/>
                  <a:gd name="T64" fmla="*/ 2 w 2"/>
                  <a:gd name="T65" fmla="*/ 0 h 2"/>
                  <a:gd name="T66" fmla="*/ 2 w 2"/>
                  <a:gd name="T6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moveTo>
                      <a:pt x="2" y="1"/>
                    </a:move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0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0" name="Freeform 4070"/>
              <p:cNvSpPr/>
              <p:nvPr/>
            </p:nvSpPr>
            <p:spPr bwMode="auto">
              <a:xfrm>
                <a:off x="6177" y="3669"/>
                <a:ext cx="2" cy="18"/>
              </a:xfrm>
              <a:custGeom>
                <a:avLst/>
                <a:gdLst>
                  <a:gd name="T0" fmla="*/ 2 w 2"/>
                  <a:gd name="T1" fmla="*/ 0 h 17"/>
                  <a:gd name="T2" fmla="*/ 1 w 2"/>
                  <a:gd name="T3" fmla="*/ 2 h 17"/>
                  <a:gd name="T4" fmla="*/ 1 w 2"/>
                  <a:gd name="T5" fmla="*/ 15 h 17"/>
                  <a:gd name="T6" fmla="*/ 0 w 2"/>
                  <a:gd name="T7" fmla="*/ 16 h 17"/>
                  <a:gd name="T8" fmla="*/ 0 w 2"/>
                  <a:gd name="T9" fmla="*/ 17 h 17"/>
                  <a:gd name="T10" fmla="*/ 1 w 2"/>
                  <a:gd name="T11" fmla="*/ 17 h 17"/>
                  <a:gd name="T12" fmla="*/ 1 w 2"/>
                  <a:gd name="T13" fmla="*/ 17 h 17"/>
                  <a:gd name="T14" fmla="*/ 1 w 2"/>
                  <a:gd name="T15" fmla="*/ 17 h 17"/>
                  <a:gd name="T16" fmla="*/ 1 w 2"/>
                  <a:gd name="T17" fmla="*/ 17 h 17"/>
                  <a:gd name="T18" fmla="*/ 1 w 2"/>
                  <a:gd name="T19" fmla="*/ 17 h 17"/>
                  <a:gd name="T20" fmla="*/ 2 w 2"/>
                  <a:gd name="T21" fmla="*/ 16 h 17"/>
                  <a:gd name="T22" fmla="*/ 2 w 2"/>
                  <a:gd name="T23" fmla="*/ 16 h 17"/>
                  <a:gd name="T24" fmla="*/ 2 w 2"/>
                  <a:gd name="T25" fmla="*/ 16 h 17"/>
                  <a:gd name="T26" fmla="*/ 2 w 2"/>
                  <a:gd name="T27" fmla="*/ 16 h 17"/>
                  <a:gd name="T28" fmla="*/ 2 w 2"/>
                  <a:gd name="T29" fmla="*/ 16 h 17"/>
                  <a:gd name="T30" fmla="*/ 2 w 2"/>
                  <a:gd name="T31" fmla="*/ 16 h 17"/>
                  <a:gd name="T32" fmla="*/ 2 w 2"/>
                  <a:gd name="T33" fmla="*/ 16 h 17"/>
                  <a:gd name="T34" fmla="*/ 2 w 2"/>
                  <a:gd name="T35" fmla="*/ 16 h 17"/>
                  <a:gd name="T36" fmla="*/ 2 w 2"/>
                  <a:gd name="T37" fmla="*/ 16 h 17"/>
                  <a:gd name="T38" fmla="*/ 2 w 2"/>
                  <a:gd name="T39" fmla="*/ 16 h 17"/>
                  <a:gd name="T40" fmla="*/ 2 w 2"/>
                  <a:gd name="T41" fmla="*/ 16 h 17"/>
                  <a:gd name="T42" fmla="*/ 2 w 2"/>
                  <a:gd name="T43" fmla="*/ 16 h 17"/>
                  <a:gd name="T44" fmla="*/ 2 w 2"/>
                  <a:gd name="T45" fmla="*/ 16 h 17"/>
                  <a:gd name="T46" fmla="*/ 2 w 2"/>
                  <a:gd name="T47" fmla="*/ 16 h 17"/>
                  <a:gd name="T48" fmla="*/ 2 w 2"/>
                  <a:gd name="T49" fmla="*/ 16 h 17"/>
                  <a:gd name="T50" fmla="*/ 2 w 2"/>
                  <a:gd name="T51" fmla="*/ 16 h 17"/>
                  <a:gd name="T52" fmla="*/ 2 w 2"/>
                  <a:gd name="T53" fmla="*/ 16 h 17"/>
                  <a:gd name="T54" fmla="*/ 2 w 2"/>
                  <a:gd name="T55" fmla="*/ 16 h 17"/>
                  <a:gd name="T56" fmla="*/ 2 w 2"/>
                  <a:gd name="T57" fmla="*/ 16 h 17"/>
                  <a:gd name="T58" fmla="*/ 2 w 2"/>
                  <a:gd name="T59" fmla="*/ 16 h 17"/>
                  <a:gd name="T60" fmla="*/ 2 w 2"/>
                  <a:gd name="T61" fmla="*/ 16 h 17"/>
                  <a:gd name="T62" fmla="*/ 2 w 2"/>
                  <a:gd name="T63" fmla="*/ 16 h 17"/>
                  <a:gd name="T64" fmla="*/ 2 w 2"/>
                  <a:gd name="T65" fmla="*/ 16 h 17"/>
                  <a:gd name="T66" fmla="*/ 2 w 2"/>
                  <a:gd name="T67" fmla="*/ 16 h 17"/>
                  <a:gd name="T68" fmla="*/ 2 w 2"/>
                  <a:gd name="T69" fmla="*/ 16 h 17"/>
                  <a:gd name="T70" fmla="*/ 2 w 2"/>
                  <a:gd name="T71" fmla="*/ 16 h 17"/>
                  <a:gd name="T72" fmla="*/ 2 w 2"/>
                  <a:gd name="T73" fmla="*/ 16 h 17"/>
                  <a:gd name="T74" fmla="*/ 2 w 2"/>
                  <a:gd name="T75" fmla="*/ 16 h 17"/>
                  <a:gd name="T76" fmla="*/ 2 w 2"/>
                  <a:gd name="T77" fmla="*/ 16 h 17"/>
                  <a:gd name="T78" fmla="*/ 2 w 2"/>
                  <a:gd name="T79" fmla="*/ 16 h 17"/>
                  <a:gd name="T80" fmla="*/ 2 w 2"/>
                  <a:gd name="T81" fmla="*/ 15 h 17"/>
                  <a:gd name="T82" fmla="*/ 2 w 2"/>
                  <a:gd name="T83" fmla="*/ 15 h 17"/>
                  <a:gd name="T84" fmla="*/ 2 w 2"/>
                  <a:gd name="T85" fmla="*/ 15 h 17"/>
                  <a:gd name="T86" fmla="*/ 2 w 2"/>
                  <a:gd name="T87" fmla="*/ 15 h 17"/>
                  <a:gd name="T88" fmla="*/ 2 w 2"/>
                  <a:gd name="T89" fmla="*/ 15 h 17"/>
                  <a:gd name="T90" fmla="*/ 2 w 2"/>
                  <a:gd name="T91" fmla="*/ 15 h 17"/>
                  <a:gd name="T92" fmla="*/ 2 w 2"/>
                  <a:gd name="T93" fmla="*/ 15 h 17"/>
                  <a:gd name="T94" fmla="*/ 2 w 2"/>
                  <a:gd name="T95" fmla="*/ 6 h 17"/>
                  <a:gd name="T96" fmla="*/ 2 w 2"/>
                  <a:gd name="T9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17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1" name="Freeform 4071"/>
              <p:cNvSpPr/>
              <p:nvPr/>
            </p:nvSpPr>
            <p:spPr bwMode="auto">
              <a:xfrm>
                <a:off x="6223" y="3630"/>
                <a:ext cx="4" cy="36"/>
              </a:xfrm>
              <a:custGeom>
                <a:avLst/>
                <a:gdLst>
                  <a:gd name="T0" fmla="*/ 0 w 4"/>
                  <a:gd name="T1" fmla="*/ 0 h 36"/>
                  <a:gd name="T2" fmla="*/ 0 w 4"/>
                  <a:gd name="T3" fmla="*/ 0 h 36"/>
                  <a:gd name="T4" fmla="*/ 0 w 4"/>
                  <a:gd name="T5" fmla="*/ 5 h 36"/>
                  <a:gd name="T6" fmla="*/ 3 w 4"/>
                  <a:gd name="T7" fmla="*/ 27 h 36"/>
                  <a:gd name="T8" fmla="*/ 4 w 4"/>
                  <a:gd name="T9" fmla="*/ 36 h 36"/>
                  <a:gd name="T10" fmla="*/ 0 w 4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27"/>
                    </a:lnTo>
                    <a:lnTo>
                      <a:pt x="4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2" name="Freeform 4072"/>
              <p:cNvSpPr/>
              <p:nvPr/>
            </p:nvSpPr>
            <p:spPr bwMode="auto">
              <a:xfrm>
                <a:off x="6223" y="3630"/>
                <a:ext cx="4" cy="36"/>
              </a:xfrm>
              <a:custGeom>
                <a:avLst/>
                <a:gdLst>
                  <a:gd name="T0" fmla="*/ 0 w 4"/>
                  <a:gd name="T1" fmla="*/ 0 h 36"/>
                  <a:gd name="T2" fmla="*/ 0 w 4"/>
                  <a:gd name="T3" fmla="*/ 0 h 36"/>
                  <a:gd name="T4" fmla="*/ 0 w 4"/>
                  <a:gd name="T5" fmla="*/ 5 h 36"/>
                  <a:gd name="T6" fmla="*/ 3 w 4"/>
                  <a:gd name="T7" fmla="*/ 27 h 36"/>
                  <a:gd name="T8" fmla="*/ 4 w 4"/>
                  <a:gd name="T9" fmla="*/ 36 h 36"/>
                  <a:gd name="T10" fmla="*/ 0 w 4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27"/>
                    </a:lnTo>
                    <a:lnTo>
                      <a:pt x="4" y="3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3" name="Freeform 4073"/>
              <p:cNvSpPr/>
              <p:nvPr/>
            </p:nvSpPr>
            <p:spPr bwMode="auto">
              <a:xfrm>
                <a:off x="6154" y="3626"/>
                <a:ext cx="80" cy="90"/>
              </a:xfrm>
              <a:custGeom>
                <a:avLst/>
                <a:gdLst>
                  <a:gd name="T0" fmla="*/ 70 w 80"/>
                  <a:gd name="T1" fmla="*/ 0 h 90"/>
                  <a:gd name="T2" fmla="*/ 24 w 80"/>
                  <a:gd name="T3" fmla="*/ 43 h 90"/>
                  <a:gd name="T4" fmla="*/ 24 w 80"/>
                  <a:gd name="T5" fmla="*/ 45 h 90"/>
                  <a:gd name="T6" fmla="*/ 25 w 80"/>
                  <a:gd name="T7" fmla="*/ 43 h 90"/>
                  <a:gd name="T8" fmla="*/ 65 w 80"/>
                  <a:gd name="T9" fmla="*/ 7 h 90"/>
                  <a:gd name="T10" fmla="*/ 69 w 80"/>
                  <a:gd name="T11" fmla="*/ 4 h 90"/>
                  <a:gd name="T12" fmla="*/ 73 w 80"/>
                  <a:gd name="T13" fmla="*/ 40 h 90"/>
                  <a:gd name="T14" fmla="*/ 75 w 80"/>
                  <a:gd name="T15" fmla="*/ 51 h 90"/>
                  <a:gd name="T16" fmla="*/ 77 w 80"/>
                  <a:gd name="T17" fmla="*/ 63 h 90"/>
                  <a:gd name="T18" fmla="*/ 78 w 80"/>
                  <a:gd name="T19" fmla="*/ 68 h 90"/>
                  <a:gd name="T20" fmla="*/ 72 w 80"/>
                  <a:gd name="T21" fmla="*/ 69 h 90"/>
                  <a:gd name="T22" fmla="*/ 4 w 80"/>
                  <a:gd name="T23" fmla="*/ 88 h 90"/>
                  <a:gd name="T24" fmla="*/ 1 w 80"/>
                  <a:gd name="T25" fmla="*/ 88 h 90"/>
                  <a:gd name="T26" fmla="*/ 0 w 80"/>
                  <a:gd name="T27" fmla="*/ 90 h 90"/>
                  <a:gd name="T28" fmla="*/ 80 w 80"/>
                  <a:gd name="T29" fmla="*/ 69 h 90"/>
                  <a:gd name="T30" fmla="*/ 70 w 80"/>
                  <a:gd name="T3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90">
                    <a:moveTo>
                      <a:pt x="70" y="0"/>
                    </a:moveTo>
                    <a:lnTo>
                      <a:pt x="24" y="43"/>
                    </a:lnTo>
                    <a:lnTo>
                      <a:pt x="24" y="45"/>
                    </a:lnTo>
                    <a:lnTo>
                      <a:pt x="25" y="43"/>
                    </a:lnTo>
                    <a:lnTo>
                      <a:pt x="65" y="7"/>
                    </a:lnTo>
                    <a:lnTo>
                      <a:pt x="69" y="4"/>
                    </a:lnTo>
                    <a:lnTo>
                      <a:pt x="73" y="40"/>
                    </a:lnTo>
                    <a:lnTo>
                      <a:pt x="75" y="51"/>
                    </a:lnTo>
                    <a:lnTo>
                      <a:pt x="77" y="63"/>
                    </a:lnTo>
                    <a:lnTo>
                      <a:pt x="78" y="68"/>
                    </a:lnTo>
                    <a:lnTo>
                      <a:pt x="72" y="69"/>
                    </a:lnTo>
                    <a:lnTo>
                      <a:pt x="4" y="88"/>
                    </a:lnTo>
                    <a:lnTo>
                      <a:pt x="1" y="88"/>
                    </a:lnTo>
                    <a:lnTo>
                      <a:pt x="0" y="90"/>
                    </a:lnTo>
                    <a:lnTo>
                      <a:pt x="80" y="69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4" name="Freeform 4074"/>
              <p:cNvSpPr/>
              <p:nvPr/>
            </p:nvSpPr>
            <p:spPr bwMode="auto">
              <a:xfrm>
                <a:off x="6154" y="3626"/>
                <a:ext cx="80" cy="90"/>
              </a:xfrm>
              <a:custGeom>
                <a:avLst/>
                <a:gdLst>
                  <a:gd name="T0" fmla="*/ 70 w 80"/>
                  <a:gd name="T1" fmla="*/ 0 h 90"/>
                  <a:gd name="T2" fmla="*/ 24 w 80"/>
                  <a:gd name="T3" fmla="*/ 43 h 90"/>
                  <a:gd name="T4" fmla="*/ 24 w 80"/>
                  <a:gd name="T5" fmla="*/ 45 h 90"/>
                  <a:gd name="T6" fmla="*/ 25 w 80"/>
                  <a:gd name="T7" fmla="*/ 43 h 90"/>
                  <a:gd name="T8" fmla="*/ 65 w 80"/>
                  <a:gd name="T9" fmla="*/ 7 h 90"/>
                  <a:gd name="T10" fmla="*/ 69 w 80"/>
                  <a:gd name="T11" fmla="*/ 4 h 90"/>
                  <a:gd name="T12" fmla="*/ 73 w 80"/>
                  <a:gd name="T13" fmla="*/ 40 h 90"/>
                  <a:gd name="T14" fmla="*/ 75 w 80"/>
                  <a:gd name="T15" fmla="*/ 51 h 90"/>
                  <a:gd name="T16" fmla="*/ 77 w 80"/>
                  <a:gd name="T17" fmla="*/ 63 h 90"/>
                  <a:gd name="T18" fmla="*/ 78 w 80"/>
                  <a:gd name="T19" fmla="*/ 68 h 90"/>
                  <a:gd name="T20" fmla="*/ 72 w 80"/>
                  <a:gd name="T21" fmla="*/ 69 h 90"/>
                  <a:gd name="T22" fmla="*/ 4 w 80"/>
                  <a:gd name="T23" fmla="*/ 88 h 90"/>
                  <a:gd name="T24" fmla="*/ 1 w 80"/>
                  <a:gd name="T25" fmla="*/ 88 h 90"/>
                  <a:gd name="T26" fmla="*/ 0 w 80"/>
                  <a:gd name="T27" fmla="*/ 90 h 90"/>
                  <a:gd name="T28" fmla="*/ 80 w 80"/>
                  <a:gd name="T29" fmla="*/ 69 h 90"/>
                  <a:gd name="T30" fmla="*/ 70 w 80"/>
                  <a:gd name="T3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90">
                    <a:moveTo>
                      <a:pt x="70" y="0"/>
                    </a:moveTo>
                    <a:lnTo>
                      <a:pt x="24" y="43"/>
                    </a:lnTo>
                    <a:lnTo>
                      <a:pt x="24" y="45"/>
                    </a:lnTo>
                    <a:lnTo>
                      <a:pt x="25" y="43"/>
                    </a:lnTo>
                    <a:lnTo>
                      <a:pt x="65" y="7"/>
                    </a:lnTo>
                    <a:lnTo>
                      <a:pt x="69" y="4"/>
                    </a:lnTo>
                    <a:lnTo>
                      <a:pt x="73" y="40"/>
                    </a:lnTo>
                    <a:lnTo>
                      <a:pt x="75" y="51"/>
                    </a:lnTo>
                    <a:lnTo>
                      <a:pt x="77" y="63"/>
                    </a:lnTo>
                    <a:lnTo>
                      <a:pt x="78" y="68"/>
                    </a:lnTo>
                    <a:lnTo>
                      <a:pt x="72" y="69"/>
                    </a:lnTo>
                    <a:lnTo>
                      <a:pt x="4" y="88"/>
                    </a:lnTo>
                    <a:lnTo>
                      <a:pt x="1" y="88"/>
                    </a:lnTo>
                    <a:lnTo>
                      <a:pt x="0" y="90"/>
                    </a:lnTo>
                    <a:lnTo>
                      <a:pt x="80" y="69"/>
                    </a:lnTo>
                    <a:lnTo>
                      <a:pt x="7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5" name="Freeform 4075"/>
              <p:cNvSpPr/>
              <p:nvPr/>
            </p:nvSpPr>
            <p:spPr bwMode="auto">
              <a:xfrm>
                <a:off x="6117" y="3717"/>
                <a:ext cx="9" cy="8"/>
              </a:xfrm>
              <a:custGeom>
                <a:avLst/>
                <a:gdLst>
                  <a:gd name="T0" fmla="*/ 9 w 9"/>
                  <a:gd name="T1" fmla="*/ 0 h 8"/>
                  <a:gd name="T2" fmla="*/ 0 w 9"/>
                  <a:gd name="T3" fmla="*/ 8 h 8"/>
                  <a:gd name="T4" fmla="*/ 6 w 9"/>
                  <a:gd name="T5" fmla="*/ 7 h 8"/>
                  <a:gd name="T6" fmla="*/ 9 w 9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9" y="0"/>
                    </a:moveTo>
                    <a:lnTo>
                      <a:pt x="0" y="8"/>
                    </a:lnTo>
                    <a:lnTo>
                      <a:pt x="6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6" name="Freeform 4076"/>
              <p:cNvSpPr/>
              <p:nvPr/>
            </p:nvSpPr>
            <p:spPr bwMode="auto">
              <a:xfrm>
                <a:off x="6117" y="3717"/>
                <a:ext cx="9" cy="8"/>
              </a:xfrm>
              <a:custGeom>
                <a:avLst/>
                <a:gdLst>
                  <a:gd name="T0" fmla="*/ 9 w 9"/>
                  <a:gd name="T1" fmla="*/ 0 h 8"/>
                  <a:gd name="T2" fmla="*/ 0 w 9"/>
                  <a:gd name="T3" fmla="*/ 8 h 8"/>
                  <a:gd name="T4" fmla="*/ 6 w 9"/>
                  <a:gd name="T5" fmla="*/ 7 h 8"/>
                  <a:gd name="T6" fmla="*/ 9 w 9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9" y="0"/>
                    </a:moveTo>
                    <a:lnTo>
                      <a:pt x="0" y="8"/>
                    </a:lnTo>
                    <a:lnTo>
                      <a:pt x="6" y="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7" name="Freeform 4077"/>
              <p:cNvSpPr/>
              <p:nvPr/>
            </p:nvSpPr>
            <p:spPr bwMode="auto">
              <a:xfrm>
                <a:off x="6123" y="3714"/>
                <a:ext cx="6" cy="10"/>
              </a:xfrm>
              <a:custGeom>
                <a:avLst/>
                <a:gdLst>
                  <a:gd name="T0" fmla="*/ 6 w 6"/>
                  <a:gd name="T1" fmla="*/ 0 h 10"/>
                  <a:gd name="T2" fmla="*/ 3 w 6"/>
                  <a:gd name="T3" fmla="*/ 3 h 10"/>
                  <a:gd name="T4" fmla="*/ 0 w 6"/>
                  <a:gd name="T5" fmla="*/ 10 h 10"/>
                  <a:gd name="T6" fmla="*/ 2 w 6"/>
                  <a:gd name="T7" fmla="*/ 9 h 10"/>
                  <a:gd name="T8" fmla="*/ 6 w 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6" y="0"/>
                    </a:moveTo>
                    <a:lnTo>
                      <a:pt x="3" y="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8" name="Freeform 4078"/>
              <p:cNvSpPr/>
              <p:nvPr/>
            </p:nvSpPr>
            <p:spPr bwMode="auto">
              <a:xfrm>
                <a:off x="6123" y="3714"/>
                <a:ext cx="6" cy="10"/>
              </a:xfrm>
              <a:custGeom>
                <a:avLst/>
                <a:gdLst>
                  <a:gd name="T0" fmla="*/ 6 w 6"/>
                  <a:gd name="T1" fmla="*/ 0 h 10"/>
                  <a:gd name="T2" fmla="*/ 3 w 6"/>
                  <a:gd name="T3" fmla="*/ 3 h 10"/>
                  <a:gd name="T4" fmla="*/ 0 w 6"/>
                  <a:gd name="T5" fmla="*/ 10 h 10"/>
                  <a:gd name="T6" fmla="*/ 2 w 6"/>
                  <a:gd name="T7" fmla="*/ 9 h 10"/>
                  <a:gd name="T8" fmla="*/ 6 w 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6" y="0"/>
                    </a:moveTo>
                    <a:lnTo>
                      <a:pt x="3" y="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9" name="Freeform 4079"/>
              <p:cNvSpPr/>
              <p:nvPr/>
            </p:nvSpPr>
            <p:spPr bwMode="auto">
              <a:xfrm>
                <a:off x="6112" y="3710"/>
                <a:ext cx="19" cy="18"/>
              </a:xfrm>
              <a:custGeom>
                <a:avLst/>
                <a:gdLst>
                  <a:gd name="T0" fmla="*/ 19 w 19"/>
                  <a:gd name="T1" fmla="*/ 0 h 18"/>
                  <a:gd name="T2" fmla="*/ 0 w 19"/>
                  <a:gd name="T3" fmla="*/ 18 h 18"/>
                  <a:gd name="T4" fmla="*/ 12 w 19"/>
                  <a:gd name="T5" fmla="*/ 15 h 18"/>
                  <a:gd name="T6" fmla="*/ 13 w 19"/>
                  <a:gd name="T7" fmla="*/ 13 h 18"/>
                  <a:gd name="T8" fmla="*/ 11 w 19"/>
                  <a:gd name="T9" fmla="*/ 14 h 18"/>
                  <a:gd name="T10" fmla="*/ 5 w 19"/>
                  <a:gd name="T11" fmla="*/ 15 h 18"/>
                  <a:gd name="T12" fmla="*/ 14 w 19"/>
                  <a:gd name="T13" fmla="*/ 7 h 18"/>
                  <a:gd name="T14" fmla="*/ 17 w 19"/>
                  <a:gd name="T15" fmla="*/ 4 h 18"/>
                  <a:gd name="T16" fmla="*/ 19 w 19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8">
                    <a:moveTo>
                      <a:pt x="19" y="0"/>
                    </a:moveTo>
                    <a:lnTo>
                      <a:pt x="0" y="18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1" y="14"/>
                    </a:lnTo>
                    <a:lnTo>
                      <a:pt x="5" y="15"/>
                    </a:lnTo>
                    <a:lnTo>
                      <a:pt x="14" y="7"/>
                    </a:lnTo>
                    <a:lnTo>
                      <a:pt x="17" y="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0" name="Freeform 4080"/>
              <p:cNvSpPr/>
              <p:nvPr/>
            </p:nvSpPr>
            <p:spPr bwMode="auto">
              <a:xfrm>
                <a:off x="6112" y="3710"/>
                <a:ext cx="19" cy="18"/>
              </a:xfrm>
              <a:custGeom>
                <a:avLst/>
                <a:gdLst>
                  <a:gd name="T0" fmla="*/ 19 w 19"/>
                  <a:gd name="T1" fmla="*/ 0 h 18"/>
                  <a:gd name="T2" fmla="*/ 0 w 19"/>
                  <a:gd name="T3" fmla="*/ 18 h 18"/>
                  <a:gd name="T4" fmla="*/ 12 w 19"/>
                  <a:gd name="T5" fmla="*/ 15 h 18"/>
                  <a:gd name="T6" fmla="*/ 13 w 19"/>
                  <a:gd name="T7" fmla="*/ 13 h 18"/>
                  <a:gd name="T8" fmla="*/ 11 w 19"/>
                  <a:gd name="T9" fmla="*/ 14 h 18"/>
                  <a:gd name="T10" fmla="*/ 5 w 19"/>
                  <a:gd name="T11" fmla="*/ 15 h 18"/>
                  <a:gd name="T12" fmla="*/ 14 w 19"/>
                  <a:gd name="T13" fmla="*/ 7 h 18"/>
                  <a:gd name="T14" fmla="*/ 17 w 19"/>
                  <a:gd name="T15" fmla="*/ 4 h 18"/>
                  <a:gd name="T16" fmla="*/ 19 w 19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8">
                    <a:moveTo>
                      <a:pt x="19" y="0"/>
                    </a:moveTo>
                    <a:lnTo>
                      <a:pt x="0" y="18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1" y="14"/>
                    </a:lnTo>
                    <a:lnTo>
                      <a:pt x="5" y="15"/>
                    </a:lnTo>
                    <a:lnTo>
                      <a:pt x="14" y="7"/>
                    </a:lnTo>
                    <a:lnTo>
                      <a:pt x="17" y="4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1" name="Freeform 4081"/>
              <p:cNvSpPr/>
              <p:nvPr/>
            </p:nvSpPr>
            <p:spPr bwMode="auto">
              <a:xfrm>
                <a:off x="6127" y="3691"/>
                <a:ext cx="43" cy="30"/>
              </a:xfrm>
              <a:custGeom>
                <a:avLst/>
                <a:gdLst>
                  <a:gd name="T0" fmla="*/ 40 w 41"/>
                  <a:gd name="T1" fmla="*/ 0 h 29"/>
                  <a:gd name="T2" fmla="*/ 11 w 41"/>
                  <a:gd name="T3" fmla="*/ 14 h 29"/>
                  <a:gd name="T4" fmla="*/ 5 w 41"/>
                  <a:gd name="T5" fmla="*/ 19 h 29"/>
                  <a:gd name="T6" fmla="*/ 0 w 41"/>
                  <a:gd name="T7" fmla="*/ 29 h 29"/>
                  <a:gd name="T8" fmla="*/ 25 w 41"/>
                  <a:gd name="T9" fmla="*/ 23 h 29"/>
                  <a:gd name="T10" fmla="*/ 41 w 41"/>
                  <a:gd name="T11" fmla="*/ 1 h 29"/>
                  <a:gd name="T12" fmla="*/ 40 w 41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9">
                    <a:moveTo>
                      <a:pt x="40" y="0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40" y="0"/>
                      <a:pt x="40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2" name="Freeform 4082"/>
              <p:cNvSpPr/>
              <p:nvPr/>
            </p:nvSpPr>
            <p:spPr bwMode="auto">
              <a:xfrm>
                <a:off x="6169" y="368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3" name="Freeform 4083"/>
              <p:cNvSpPr/>
              <p:nvPr/>
            </p:nvSpPr>
            <p:spPr bwMode="auto">
              <a:xfrm>
                <a:off x="6125" y="3711"/>
                <a:ext cx="7" cy="12"/>
              </a:xfrm>
              <a:custGeom>
                <a:avLst/>
                <a:gdLst>
                  <a:gd name="T0" fmla="*/ 7 w 7"/>
                  <a:gd name="T1" fmla="*/ 0 h 12"/>
                  <a:gd name="T2" fmla="*/ 4 w 7"/>
                  <a:gd name="T3" fmla="*/ 3 h 12"/>
                  <a:gd name="T4" fmla="*/ 0 w 7"/>
                  <a:gd name="T5" fmla="*/ 12 h 12"/>
                  <a:gd name="T6" fmla="*/ 2 w 7"/>
                  <a:gd name="T7" fmla="*/ 10 h 12"/>
                  <a:gd name="T8" fmla="*/ 7 w 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7" y="0"/>
                    </a:moveTo>
                    <a:lnTo>
                      <a:pt x="4" y="3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4" name="Freeform 4084"/>
              <p:cNvSpPr/>
              <p:nvPr/>
            </p:nvSpPr>
            <p:spPr bwMode="auto">
              <a:xfrm>
                <a:off x="6125" y="3711"/>
                <a:ext cx="7" cy="12"/>
              </a:xfrm>
              <a:custGeom>
                <a:avLst/>
                <a:gdLst>
                  <a:gd name="T0" fmla="*/ 7 w 7"/>
                  <a:gd name="T1" fmla="*/ 0 h 12"/>
                  <a:gd name="T2" fmla="*/ 4 w 7"/>
                  <a:gd name="T3" fmla="*/ 3 h 12"/>
                  <a:gd name="T4" fmla="*/ 0 w 7"/>
                  <a:gd name="T5" fmla="*/ 12 h 12"/>
                  <a:gd name="T6" fmla="*/ 2 w 7"/>
                  <a:gd name="T7" fmla="*/ 10 h 12"/>
                  <a:gd name="T8" fmla="*/ 7 w 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7" y="0"/>
                    </a:moveTo>
                    <a:lnTo>
                      <a:pt x="4" y="3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5" name="Freeform 4085"/>
              <p:cNvSpPr/>
              <p:nvPr/>
            </p:nvSpPr>
            <p:spPr bwMode="auto">
              <a:xfrm>
                <a:off x="6153" y="3688"/>
                <a:ext cx="23" cy="27"/>
              </a:xfrm>
              <a:custGeom>
                <a:avLst/>
                <a:gdLst>
                  <a:gd name="T0" fmla="*/ 23 w 23"/>
                  <a:gd name="T1" fmla="*/ 0 h 27"/>
                  <a:gd name="T2" fmla="*/ 19 w 23"/>
                  <a:gd name="T3" fmla="*/ 1 h 27"/>
                  <a:gd name="T4" fmla="*/ 17 w 23"/>
                  <a:gd name="T5" fmla="*/ 4 h 27"/>
                  <a:gd name="T6" fmla="*/ 0 w 23"/>
                  <a:gd name="T7" fmla="*/ 27 h 27"/>
                  <a:gd name="T8" fmla="*/ 2 w 23"/>
                  <a:gd name="T9" fmla="*/ 26 h 27"/>
                  <a:gd name="T10" fmla="*/ 23 w 23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7">
                    <a:moveTo>
                      <a:pt x="23" y="0"/>
                    </a:moveTo>
                    <a:lnTo>
                      <a:pt x="19" y="1"/>
                    </a:lnTo>
                    <a:lnTo>
                      <a:pt x="17" y="4"/>
                    </a:lnTo>
                    <a:lnTo>
                      <a:pt x="0" y="27"/>
                    </a:lnTo>
                    <a:lnTo>
                      <a:pt x="2" y="2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6" name="Freeform 4086"/>
              <p:cNvSpPr/>
              <p:nvPr/>
            </p:nvSpPr>
            <p:spPr bwMode="auto">
              <a:xfrm>
                <a:off x="6153" y="3688"/>
                <a:ext cx="23" cy="27"/>
              </a:xfrm>
              <a:custGeom>
                <a:avLst/>
                <a:gdLst>
                  <a:gd name="T0" fmla="*/ 23 w 23"/>
                  <a:gd name="T1" fmla="*/ 0 h 27"/>
                  <a:gd name="T2" fmla="*/ 19 w 23"/>
                  <a:gd name="T3" fmla="*/ 1 h 27"/>
                  <a:gd name="T4" fmla="*/ 17 w 23"/>
                  <a:gd name="T5" fmla="*/ 4 h 27"/>
                  <a:gd name="T6" fmla="*/ 0 w 23"/>
                  <a:gd name="T7" fmla="*/ 27 h 27"/>
                  <a:gd name="T8" fmla="*/ 2 w 23"/>
                  <a:gd name="T9" fmla="*/ 26 h 27"/>
                  <a:gd name="T10" fmla="*/ 23 w 23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7">
                    <a:moveTo>
                      <a:pt x="23" y="0"/>
                    </a:moveTo>
                    <a:lnTo>
                      <a:pt x="19" y="1"/>
                    </a:lnTo>
                    <a:lnTo>
                      <a:pt x="17" y="4"/>
                    </a:lnTo>
                    <a:lnTo>
                      <a:pt x="0" y="27"/>
                    </a:lnTo>
                    <a:lnTo>
                      <a:pt x="2" y="26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7" name="Freeform 4087"/>
              <p:cNvSpPr/>
              <p:nvPr/>
            </p:nvSpPr>
            <p:spPr bwMode="auto">
              <a:xfrm>
                <a:off x="6139" y="3686"/>
                <a:ext cx="38" cy="20"/>
              </a:xfrm>
              <a:custGeom>
                <a:avLst/>
                <a:gdLst>
                  <a:gd name="T0" fmla="*/ 35 w 38"/>
                  <a:gd name="T1" fmla="*/ 0 h 20"/>
                  <a:gd name="T2" fmla="*/ 4 w 38"/>
                  <a:gd name="T3" fmla="*/ 15 h 20"/>
                  <a:gd name="T4" fmla="*/ 0 w 38"/>
                  <a:gd name="T5" fmla="*/ 20 h 20"/>
                  <a:gd name="T6" fmla="*/ 30 w 38"/>
                  <a:gd name="T7" fmla="*/ 5 h 20"/>
                  <a:gd name="T8" fmla="*/ 33 w 38"/>
                  <a:gd name="T9" fmla="*/ 3 h 20"/>
                  <a:gd name="T10" fmla="*/ 37 w 38"/>
                  <a:gd name="T11" fmla="*/ 2 h 20"/>
                  <a:gd name="T12" fmla="*/ 38 w 38"/>
                  <a:gd name="T13" fmla="*/ 1 h 20"/>
                  <a:gd name="T14" fmla="*/ 35 w 38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0">
                    <a:moveTo>
                      <a:pt x="35" y="0"/>
                    </a:moveTo>
                    <a:lnTo>
                      <a:pt x="4" y="15"/>
                    </a:lnTo>
                    <a:lnTo>
                      <a:pt x="0" y="20"/>
                    </a:lnTo>
                    <a:lnTo>
                      <a:pt x="30" y="5"/>
                    </a:lnTo>
                    <a:lnTo>
                      <a:pt x="33" y="3"/>
                    </a:lnTo>
                    <a:lnTo>
                      <a:pt x="37" y="2"/>
                    </a:lnTo>
                    <a:lnTo>
                      <a:pt x="38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8" name="Freeform 4088"/>
              <p:cNvSpPr/>
              <p:nvPr/>
            </p:nvSpPr>
            <p:spPr bwMode="auto">
              <a:xfrm>
                <a:off x="6139" y="3686"/>
                <a:ext cx="38" cy="20"/>
              </a:xfrm>
              <a:custGeom>
                <a:avLst/>
                <a:gdLst>
                  <a:gd name="T0" fmla="*/ 35 w 38"/>
                  <a:gd name="T1" fmla="*/ 0 h 20"/>
                  <a:gd name="T2" fmla="*/ 4 w 38"/>
                  <a:gd name="T3" fmla="*/ 15 h 20"/>
                  <a:gd name="T4" fmla="*/ 0 w 38"/>
                  <a:gd name="T5" fmla="*/ 20 h 20"/>
                  <a:gd name="T6" fmla="*/ 30 w 38"/>
                  <a:gd name="T7" fmla="*/ 5 h 20"/>
                  <a:gd name="T8" fmla="*/ 33 w 38"/>
                  <a:gd name="T9" fmla="*/ 3 h 20"/>
                  <a:gd name="T10" fmla="*/ 37 w 38"/>
                  <a:gd name="T11" fmla="*/ 2 h 20"/>
                  <a:gd name="T12" fmla="*/ 38 w 38"/>
                  <a:gd name="T13" fmla="*/ 1 h 20"/>
                  <a:gd name="T14" fmla="*/ 35 w 38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0">
                    <a:moveTo>
                      <a:pt x="35" y="0"/>
                    </a:moveTo>
                    <a:lnTo>
                      <a:pt x="4" y="15"/>
                    </a:lnTo>
                    <a:lnTo>
                      <a:pt x="0" y="20"/>
                    </a:lnTo>
                    <a:lnTo>
                      <a:pt x="30" y="5"/>
                    </a:lnTo>
                    <a:lnTo>
                      <a:pt x="33" y="3"/>
                    </a:lnTo>
                    <a:lnTo>
                      <a:pt x="37" y="2"/>
                    </a:lnTo>
                    <a:lnTo>
                      <a:pt x="38" y="1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9" name="Freeform 4089"/>
              <p:cNvSpPr/>
              <p:nvPr/>
            </p:nvSpPr>
            <p:spPr bwMode="auto">
              <a:xfrm>
                <a:off x="6174" y="3686"/>
                <a:ext cx="3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0" name="Freeform 4090"/>
              <p:cNvSpPr/>
              <p:nvPr/>
            </p:nvSpPr>
            <p:spPr bwMode="auto">
              <a:xfrm>
                <a:off x="6176" y="3685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1" name="Freeform 4091"/>
              <p:cNvSpPr>
                <a:spLocks noEditPoints="1"/>
              </p:cNvSpPr>
              <p:nvPr/>
            </p:nvSpPr>
            <p:spPr bwMode="auto">
              <a:xfrm>
                <a:off x="6124" y="3701"/>
                <a:ext cx="31" cy="24"/>
              </a:xfrm>
              <a:custGeom>
                <a:avLst/>
                <a:gdLst>
                  <a:gd name="T0" fmla="*/ 31 w 31"/>
                  <a:gd name="T1" fmla="*/ 13 h 24"/>
                  <a:gd name="T2" fmla="*/ 29 w 31"/>
                  <a:gd name="T3" fmla="*/ 14 h 24"/>
                  <a:gd name="T4" fmla="*/ 3 w 31"/>
                  <a:gd name="T5" fmla="*/ 20 h 24"/>
                  <a:gd name="T6" fmla="*/ 1 w 31"/>
                  <a:gd name="T7" fmla="*/ 22 h 24"/>
                  <a:gd name="T8" fmla="*/ 0 w 31"/>
                  <a:gd name="T9" fmla="*/ 24 h 24"/>
                  <a:gd name="T10" fmla="*/ 30 w 31"/>
                  <a:gd name="T11" fmla="*/ 15 h 24"/>
                  <a:gd name="T12" fmla="*/ 31 w 31"/>
                  <a:gd name="T13" fmla="*/ 13 h 24"/>
                  <a:gd name="T14" fmla="*/ 19 w 31"/>
                  <a:gd name="T15" fmla="*/ 0 h 24"/>
                  <a:gd name="T16" fmla="*/ 14 w 31"/>
                  <a:gd name="T17" fmla="*/ 4 h 24"/>
                  <a:gd name="T18" fmla="*/ 7 w 31"/>
                  <a:gd name="T19" fmla="*/ 9 h 24"/>
                  <a:gd name="T20" fmla="*/ 5 w 31"/>
                  <a:gd name="T21" fmla="*/ 13 h 24"/>
                  <a:gd name="T22" fmla="*/ 8 w 31"/>
                  <a:gd name="T23" fmla="*/ 10 h 24"/>
                  <a:gd name="T24" fmla="*/ 15 w 31"/>
                  <a:gd name="T25" fmla="*/ 5 h 24"/>
                  <a:gd name="T26" fmla="*/ 19 w 31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" h="24">
                    <a:moveTo>
                      <a:pt x="31" y="13"/>
                    </a:moveTo>
                    <a:lnTo>
                      <a:pt x="29" y="14"/>
                    </a:lnTo>
                    <a:lnTo>
                      <a:pt x="3" y="20"/>
                    </a:lnTo>
                    <a:lnTo>
                      <a:pt x="1" y="22"/>
                    </a:lnTo>
                    <a:lnTo>
                      <a:pt x="0" y="24"/>
                    </a:lnTo>
                    <a:lnTo>
                      <a:pt x="30" y="15"/>
                    </a:lnTo>
                    <a:lnTo>
                      <a:pt x="31" y="13"/>
                    </a:lnTo>
                    <a:close/>
                    <a:moveTo>
                      <a:pt x="19" y="0"/>
                    </a:moveTo>
                    <a:lnTo>
                      <a:pt x="14" y="4"/>
                    </a:lnTo>
                    <a:lnTo>
                      <a:pt x="7" y="9"/>
                    </a:lnTo>
                    <a:lnTo>
                      <a:pt x="5" y="13"/>
                    </a:lnTo>
                    <a:lnTo>
                      <a:pt x="8" y="10"/>
                    </a:lnTo>
                    <a:lnTo>
                      <a:pt x="15" y="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2" name="Freeform 4092"/>
              <p:cNvSpPr>
                <a:spLocks noEditPoints="1"/>
              </p:cNvSpPr>
              <p:nvPr/>
            </p:nvSpPr>
            <p:spPr bwMode="auto">
              <a:xfrm>
                <a:off x="6124" y="3701"/>
                <a:ext cx="31" cy="24"/>
              </a:xfrm>
              <a:custGeom>
                <a:avLst/>
                <a:gdLst>
                  <a:gd name="T0" fmla="*/ 31 w 31"/>
                  <a:gd name="T1" fmla="*/ 13 h 24"/>
                  <a:gd name="T2" fmla="*/ 29 w 31"/>
                  <a:gd name="T3" fmla="*/ 14 h 24"/>
                  <a:gd name="T4" fmla="*/ 3 w 31"/>
                  <a:gd name="T5" fmla="*/ 20 h 24"/>
                  <a:gd name="T6" fmla="*/ 1 w 31"/>
                  <a:gd name="T7" fmla="*/ 22 h 24"/>
                  <a:gd name="T8" fmla="*/ 0 w 31"/>
                  <a:gd name="T9" fmla="*/ 24 h 24"/>
                  <a:gd name="T10" fmla="*/ 30 w 31"/>
                  <a:gd name="T11" fmla="*/ 15 h 24"/>
                  <a:gd name="T12" fmla="*/ 31 w 31"/>
                  <a:gd name="T13" fmla="*/ 13 h 24"/>
                  <a:gd name="T14" fmla="*/ 19 w 31"/>
                  <a:gd name="T15" fmla="*/ 0 h 24"/>
                  <a:gd name="T16" fmla="*/ 14 w 31"/>
                  <a:gd name="T17" fmla="*/ 4 h 24"/>
                  <a:gd name="T18" fmla="*/ 7 w 31"/>
                  <a:gd name="T19" fmla="*/ 9 h 24"/>
                  <a:gd name="T20" fmla="*/ 5 w 31"/>
                  <a:gd name="T21" fmla="*/ 13 h 24"/>
                  <a:gd name="T22" fmla="*/ 8 w 31"/>
                  <a:gd name="T23" fmla="*/ 10 h 24"/>
                  <a:gd name="T24" fmla="*/ 15 w 31"/>
                  <a:gd name="T25" fmla="*/ 5 h 24"/>
                  <a:gd name="T26" fmla="*/ 19 w 31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" h="24">
                    <a:moveTo>
                      <a:pt x="31" y="13"/>
                    </a:moveTo>
                    <a:lnTo>
                      <a:pt x="29" y="14"/>
                    </a:lnTo>
                    <a:lnTo>
                      <a:pt x="3" y="20"/>
                    </a:lnTo>
                    <a:lnTo>
                      <a:pt x="1" y="22"/>
                    </a:lnTo>
                    <a:lnTo>
                      <a:pt x="0" y="24"/>
                    </a:lnTo>
                    <a:lnTo>
                      <a:pt x="30" y="15"/>
                    </a:lnTo>
                    <a:lnTo>
                      <a:pt x="31" y="13"/>
                    </a:lnTo>
                    <a:moveTo>
                      <a:pt x="19" y="0"/>
                    </a:moveTo>
                    <a:lnTo>
                      <a:pt x="14" y="4"/>
                    </a:lnTo>
                    <a:lnTo>
                      <a:pt x="7" y="9"/>
                    </a:lnTo>
                    <a:lnTo>
                      <a:pt x="5" y="13"/>
                    </a:lnTo>
                    <a:lnTo>
                      <a:pt x="8" y="10"/>
                    </a:lnTo>
                    <a:lnTo>
                      <a:pt x="15" y="5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3" name="Freeform 4093"/>
              <p:cNvSpPr>
                <a:spLocks noEditPoints="1"/>
              </p:cNvSpPr>
              <p:nvPr/>
            </p:nvSpPr>
            <p:spPr bwMode="auto">
              <a:xfrm>
                <a:off x="6147" y="3678"/>
                <a:ext cx="22" cy="20"/>
              </a:xfrm>
              <a:custGeom>
                <a:avLst/>
                <a:gdLst>
                  <a:gd name="T0" fmla="*/ 15 w 21"/>
                  <a:gd name="T1" fmla="*/ 5 h 19"/>
                  <a:gd name="T2" fmla="*/ 0 w 21"/>
                  <a:gd name="T3" fmla="*/ 19 h 19"/>
                  <a:gd name="T4" fmla="*/ 20 w 21"/>
                  <a:gd name="T5" fmla="*/ 9 h 19"/>
                  <a:gd name="T6" fmla="*/ 19 w 21"/>
                  <a:gd name="T7" fmla="*/ 6 h 19"/>
                  <a:gd name="T8" fmla="*/ 19 w 21"/>
                  <a:gd name="T9" fmla="*/ 6 h 19"/>
                  <a:gd name="T10" fmla="*/ 15 w 21"/>
                  <a:gd name="T11" fmla="*/ 5 h 19"/>
                  <a:gd name="T12" fmla="*/ 21 w 21"/>
                  <a:gd name="T13" fmla="*/ 0 h 19"/>
                  <a:gd name="T14" fmla="*/ 18 w 21"/>
                  <a:gd name="T15" fmla="*/ 3 h 19"/>
                  <a:gd name="T16" fmla="*/ 20 w 21"/>
                  <a:gd name="T17" fmla="*/ 3 h 19"/>
                  <a:gd name="T18" fmla="*/ 21 w 21"/>
                  <a:gd name="T19" fmla="*/ 1 h 19"/>
                  <a:gd name="T20" fmla="*/ 21 w 21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9">
                    <a:moveTo>
                      <a:pt x="15" y="5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8"/>
                      <a:pt x="19" y="7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5" y="5"/>
                      <a:pt x="15" y="5"/>
                      <a:pt x="15" y="5"/>
                    </a:cubicBezTo>
                    <a:moveTo>
                      <a:pt x="21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1"/>
                      <a:pt x="21" y="1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4" name="Freeform 4094"/>
              <p:cNvSpPr>
                <a:spLocks noEditPoints="1"/>
              </p:cNvSpPr>
              <p:nvPr/>
            </p:nvSpPr>
            <p:spPr bwMode="auto">
              <a:xfrm>
                <a:off x="6167" y="3679"/>
                <a:ext cx="5" cy="9"/>
              </a:xfrm>
              <a:custGeom>
                <a:avLst/>
                <a:gdLst>
                  <a:gd name="T0" fmla="*/ 0 w 5"/>
                  <a:gd name="T1" fmla="*/ 5 h 8"/>
                  <a:gd name="T2" fmla="*/ 0 w 5"/>
                  <a:gd name="T3" fmla="*/ 5 h 8"/>
                  <a:gd name="T4" fmla="*/ 1 w 5"/>
                  <a:gd name="T5" fmla="*/ 8 h 8"/>
                  <a:gd name="T6" fmla="*/ 5 w 5"/>
                  <a:gd name="T7" fmla="*/ 6 h 8"/>
                  <a:gd name="T8" fmla="*/ 0 w 5"/>
                  <a:gd name="T9" fmla="*/ 5 h 8"/>
                  <a:gd name="T10" fmla="*/ 2 w 5"/>
                  <a:gd name="T11" fmla="*/ 0 h 8"/>
                  <a:gd name="T12" fmla="*/ 1 w 5"/>
                  <a:gd name="T13" fmla="*/ 2 h 8"/>
                  <a:gd name="T14" fmla="*/ 5 w 5"/>
                  <a:gd name="T15" fmla="*/ 3 h 8"/>
                  <a:gd name="T16" fmla="*/ 2 w 5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8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2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5" name="Freeform 4095"/>
              <p:cNvSpPr/>
              <p:nvPr/>
            </p:nvSpPr>
            <p:spPr bwMode="auto">
              <a:xfrm>
                <a:off x="6143" y="3686"/>
                <a:ext cx="31" cy="15"/>
              </a:xfrm>
              <a:custGeom>
                <a:avLst/>
                <a:gdLst>
                  <a:gd name="T0" fmla="*/ 29 w 31"/>
                  <a:gd name="T1" fmla="*/ 0 h 15"/>
                  <a:gd name="T2" fmla="*/ 25 w 31"/>
                  <a:gd name="T3" fmla="*/ 2 h 15"/>
                  <a:gd name="T4" fmla="*/ 4 w 31"/>
                  <a:gd name="T5" fmla="*/ 12 h 15"/>
                  <a:gd name="T6" fmla="*/ 0 w 31"/>
                  <a:gd name="T7" fmla="*/ 15 h 15"/>
                  <a:gd name="T8" fmla="*/ 31 w 31"/>
                  <a:gd name="T9" fmla="*/ 0 h 15"/>
                  <a:gd name="T10" fmla="*/ 29 w 31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5">
                    <a:moveTo>
                      <a:pt x="29" y="0"/>
                    </a:moveTo>
                    <a:lnTo>
                      <a:pt x="25" y="2"/>
                    </a:lnTo>
                    <a:lnTo>
                      <a:pt x="4" y="12"/>
                    </a:lnTo>
                    <a:lnTo>
                      <a:pt x="0" y="15"/>
                    </a:lnTo>
                    <a:lnTo>
                      <a:pt x="31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6" name="Freeform 4096"/>
              <p:cNvSpPr/>
              <p:nvPr/>
            </p:nvSpPr>
            <p:spPr bwMode="auto">
              <a:xfrm>
                <a:off x="6143" y="3686"/>
                <a:ext cx="31" cy="15"/>
              </a:xfrm>
              <a:custGeom>
                <a:avLst/>
                <a:gdLst>
                  <a:gd name="T0" fmla="*/ 29 w 31"/>
                  <a:gd name="T1" fmla="*/ 0 h 15"/>
                  <a:gd name="T2" fmla="*/ 25 w 31"/>
                  <a:gd name="T3" fmla="*/ 2 h 15"/>
                  <a:gd name="T4" fmla="*/ 4 w 31"/>
                  <a:gd name="T5" fmla="*/ 12 h 15"/>
                  <a:gd name="T6" fmla="*/ 0 w 31"/>
                  <a:gd name="T7" fmla="*/ 15 h 15"/>
                  <a:gd name="T8" fmla="*/ 31 w 31"/>
                  <a:gd name="T9" fmla="*/ 0 h 15"/>
                  <a:gd name="T10" fmla="*/ 29 w 31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5">
                    <a:moveTo>
                      <a:pt x="29" y="0"/>
                    </a:moveTo>
                    <a:lnTo>
                      <a:pt x="25" y="2"/>
                    </a:lnTo>
                    <a:lnTo>
                      <a:pt x="4" y="12"/>
                    </a:lnTo>
                    <a:lnTo>
                      <a:pt x="0" y="15"/>
                    </a:lnTo>
                    <a:lnTo>
                      <a:pt x="31" y="0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7" name="Freeform 4097"/>
              <p:cNvSpPr/>
              <p:nvPr/>
            </p:nvSpPr>
            <p:spPr bwMode="auto">
              <a:xfrm>
                <a:off x="6163" y="3681"/>
                <a:ext cx="13" cy="5"/>
              </a:xfrm>
              <a:custGeom>
                <a:avLst/>
                <a:gdLst>
                  <a:gd name="T0" fmla="*/ 3 w 13"/>
                  <a:gd name="T1" fmla="*/ 0 h 5"/>
                  <a:gd name="T2" fmla="*/ 0 w 13"/>
                  <a:gd name="T3" fmla="*/ 2 h 5"/>
                  <a:gd name="T4" fmla="*/ 4 w 13"/>
                  <a:gd name="T5" fmla="*/ 4 h 5"/>
                  <a:gd name="T6" fmla="*/ 9 w 13"/>
                  <a:gd name="T7" fmla="*/ 5 h 5"/>
                  <a:gd name="T8" fmla="*/ 11 w 13"/>
                  <a:gd name="T9" fmla="*/ 5 h 5"/>
                  <a:gd name="T10" fmla="*/ 13 w 13"/>
                  <a:gd name="T11" fmla="*/ 5 h 5"/>
                  <a:gd name="T12" fmla="*/ 9 w 13"/>
                  <a:gd name="T13" fmla="*/ 1 h 5"/>
                  <a:gd name="T14" fmla="*/ 5 w 13"/>
                  <a:gd name="T15" fmla="*/ 0 h 5"/>
                  <a:gd name="T16" fmla="*/ 3 w 13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5">
                    <a:moveTo>
                      <a:pt x="3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3" y="5"/>
                    </a:lnTo>
                    <a:lnTo>
                      <a:pt x="9" y="1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8" name="Freeform 4098"/>
              <p:cNvSpPr/>
              <p:nvPr/>
            </p:nvSpPr>
            <p:spPr bwMode="auto">
              <a:xfrm>
                <a:off x="6163" y="3681"/>
                <a:ext cx="13" cy="5"/>
              </a:xfrm>
              <a:custGeom>
                <a:avLst/>
                <a:gdLst>
                  <a:gd name="T0" fmla="*/ 3 w 13"/>
                  <a:gd name="T1" fmla="*/ 0 h 5"/>
                  <a:gd name="T2" fmla="*/ 0 w 13"/>
                  <a:gd name="T3" fmla="*/ 2 h 5"/>
                  <a:gd name="T4" fmla="*/ 4 w 13"/>
                  <a:gd name="T5" fmla="*/ 4 h 5"/>
                  <a:gd name="T6" fmla="*/ 9 w 13"/>
                  <a:gd name="T7" fmla="*/ 5 h 5"/>
                  <a:gd name="T8" fmla="*/ 11 w 13"/>
                  <a:gd name="T9" fmla="*/ 5 h 5"/>
                  <a:gd name="T10" fmla="*/ 13 w 13"/>
                  <a:gd name="T11" fmla="*/ 5 h 5"/>
                  <a:gd name="T12" fmla="*/ 9 w 13"/>
                  <a:gd name="T13" fmla="*/ 1 h 5"/>
                  <a:gd name="T14" fmla="*/ 5 w 13"/>
                  <a:gd name="T15" fmla="*/ 0 h 5"/>
                  <a:gd name="T16" fmla="*/ 3 w 13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5">
                    <a:moveTo>
                      <a:pt x="3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3" y="5"/>
                    </a:lnTo>
                    <a:lnTo>
                      <a:pt x="9" y="1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9" name="Freeform 4099"/>
              <p:cNvSpPr/>
              <p:nvPr/>
            </p:nvSpPr>
            <p:spPr bwMode="auto">
              <a:xfrm>
                <a:off x="6169" y="3677"/>
                <a:ext cx="9" cy="9"/>
              </a:xfrm>
              <a:custGeom>
                <a:avLst/>
                <a:gdLst>
                  <a:gd name="T0" fmla="*/ 1 w 9"/>
                  <a:gd name="T1" fmla="*/ 0 h 9"/>
                  <a:gd name="T2" fmla="*/ 0 w 9"/>
                  <a:gd name="T3" fmla="*/ 1 h 9"/>
                  <a:gd name="T4" fmla="*/ 0 w 9"/>
                  <a:gd name="T5" fmla="*/ 2 h 9"/>
                  <a:gd name="T6" fmla="*/ 3 w 9"/>
                  <a:gd name="T7" fmla="*/ 5 h 9"/>
                  <a:gd name="T8" fmla="*/ 7 w 9"/>
                  <a:gd name="T9" fmla="*/ 9 h 9"/>
                  <a:gd name="T10" fmla="*/ 9 w 9"/>
                  <a:gd name="T11" fmla="*/ 8 h 9"/>
                  <a:gd name="T12" fmla="*/ 1 w 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0" name="Freeform 4100"/>
              <p:cNvSpPr/>
              <p:nvPr/>
            </p:nvSpPr>
            <p:spPr bwMode="auto">
              <a:xfrm>
                <a:off x="6169" y="3677"/>
                <a:ext cx="9" cy="9"/>
              </a:xfrm>
              <a:custGeom>
                <a:avLst/>
                <a:gdLst>
                  <a:gd name="T0" fmla="*/ 1 w 9"/>
                  <a:gd name="T1" fmla="*/ 0 h 9"/>
                  <a:gd name="T2" fmla="*/ 0 w 9"/>
                  <a:gd name="T3" fmla="*/ 1 h 9"/>
                  <a:gd name="T4" fmla="*/ 0 w 9"/>
                  <a:gd name="T5" fmla="*/ 2 h 9"/>
                  <a:gd name="T6" fmla="*/ 3 w 9"/>
                  <a:gd name="T7" fmla="*/ 5 h 9"/>
                  <a:gd name="T8" fmla="*/ 7 w 9"/>
                  <a:gd name="T9" fmla="*/ 9 h 9"/>
                  <a:gd name="T10" fmla="*/ 9 w 9"/>
                  <a:gd name="T11" fmla="*/ 8 h 9"/>
                  <a:gd name="T12" fmla="*/ 1 w 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1" name="Freeform 4101"/>
              <p:cNvSpPr/>
              <p:nvPr/>
            </p:nvSpPr>
            <p:spPr bwMode="auto">
              <a:xfrm>
                <a:off x="6138" y="3676"/>
                <a:ext cx="32" cy="29"/>
              </a:xfrm>
              <a:custGeom>
                <a:avLst/>
                <a:gdLst>
                  <a:gd name="T0" fmla="*/ 31 w 32"/>
                  <a:gd name="T1" fmla="*/ 0 h 29"/>
                  <a:gd name="T2" fmla="*/ 0 w 32"/>
                  <a:gd name="T3" fmla="*/ 29 h 29"/>
                  <a:gd name="T4" fmla="*/ 5 w 32"/>
                  <a:gd name="T5" fmla="*/ 25 h 29"/>
                  <a:gd name="T6" fmla="*/ 9 w 32"/>
                  <a:gd name="T7" fmla="*/ 22 h 29"/>
                  <a:gd name="T8" fmla="*/ 25 w 32"/>
                  <a:gd name="T9" fmla="*/ 7 h 29"/>
                  <a:gd name="T10" fmla="*/ 28 w 32"/>
                  <a:gd name="T11" fmla="*/ 5 h 29"/>
                  <a:gd name="T12" fmla="*/ 31 w 32"/>
                  <a:gd name="T13" fmla="*/ 2 h 29"/>
                  <a:gd name="T14" fmla="*/ 32 w 32"/>
                  <a:gd name="T15" fmla="*/ 1 h 29"/>
                  <a:gd name="T16" fmla="*/ 31 w 32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9">
                    <a:moveTo>
                      <a:pt x="31" y="0"/>
                    </a:moveTo>
                    <a:lnTo>
                      <a:pt x="0" y="29"/>
                    </a:lnTo>
                    <a:lnTo>
                      <a:pt x="5" y="25"/>
                    </a:lnTo>
                    <a:lnTo>
                      <a:pt x="9" y="22"/>
                    </a:lnTo>
                    <a:lnTo>
                      <a:pt x="25" y="7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2" y="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2" name="Freeform 4102"/>
              <p:cNvSpPr/>
              <p:nvPr/>
            </p:nvSpPr>
            <p:spPr bwMode="auto">
              <a:xfrm>
                <a:off x="6138" y="3676"/>
                <a:ext cx="32" cy="29"/>
              </a:xfrm>
              <a:custGeom>
                <a:avLst/>
                <a:gdLst>
                  <a:gd name="T0" fmla="*/ 31 w 32"/>
                  <a:gd name="T1" fmla="*/ 0 h 29"/>
                  <a:gd name="T2" fmla="*/ 0 w 32"/>
                  <a:gd name="T3" fmla="*/ 29 h 29"/>
                  <a:gd name="T4" fmla="*/ 5 w 32"/>
                  <a:gd name="T5" fmla="*/ 25 h 29"/>
                  <a:gd name="T6" fmla="*/ 9 w 32"/>
                  <a:gd name="T7" fmla="*/ 22 h 29"/>
                  <a:gd name="T8" fmla="*/ 25 w 32"/>
                  <a:gd name="T9" fmla="*/ 7 h 29"/>
                  <a:gd name="T10" fmla="*/ 28 w 32"/>
                  <a:gd name="T11" fmla="*/ 5 h 29"/>
                  <a:gd name="T12" fmla="*/ 31 w 32"/>
                  <a:gd name="T13" fmla="*/ 2 h 29"/>
                  <a:gd name="T14" fmla="*/ 32 w 32"/>
                  <a:gd name="T15" fmla="*/ 1 h 29"/>
                  <a:gd name="T16" fmla="*/ 31 w 32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9">
                    <a:moveTo>
                      <a:pt x="31" y="0"/>
                    </a:moveTo>
                    <a:lnTo>
                      <a:pt x="0" y="29"/>
                    </a:lnTo>
                    <a:lnTo>
                      <a:pt x="5" y="25"/>
                    </a:lnTo>
                    <a:lnTo>
                      <a:pt x="9" y="22"/>
                    </a:lnTo>
                    <a:lnTo>
                      <a:pt x="25" y="7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2" y="1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3" name="Rectangle 4103"/>
              <p:cNvSpPr>
                <a:spLocks noChangeArrowheads="1"/>
              </p:cNvSpPr>
              <p:nvPr/>
            </p:nvSpPr>
            <p:spPr bwMode="auto">
              <a:xfrm>
                <a:off x="6176" y="3672"/>
                <a:ext cx="1" cy="1"/>
              </a:xfrm>
              <a:prstGeom prst="rect">
                <a:avLst/>
              </a:pr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4" name="Freeform 4104"/>
              <p:cNvSpPr/>
              <p:nvPr/>
            </p:nvSpPr>
            <p:spPr bwMode="auto">
              <a:xfrm>
                <a:off x="6176" y="36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5" name="Freeform 4105"/>
              <p:cNvSpPr/>
              <p:nvPr/>
            </p:nvSpPr>
            <p:spPr bwMode="auto">
              <a:xfrm>
                <a:off x="6174" y="3672"/>
                <a:ext cx="2" cy="6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1 h 6"/>
                  <a:gd name="T4" fmla="*/ 2 w 2"/>
                  <a:gd name="T5" fmla="*/ 6 h 6"/>
                  <a:gd name="T6" fmla="*/ 2 w 2"/>
                  <a:gd name="T7" fmla="*/ 6 h 6"/>
                  <a:gd name="T8" fmla="*/ 2 w 2"/>
                  <a:gd name="T9" fmla="*/ 0 h 6"/>
                  <a:gd name="T10" fmla="*/ 2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6" name="Freeform 4106"/>
              <p:cNvSpPr/>
              <p:nvPr/>
            </p:nvSpPr>
            <p:spPr bwMode="auto">
              <a:xfrm>
                <a:off x="6174" y="3672"/>
                <a:ext cx="2" cy="6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1 h 6"/>
                  <a:gd name="T4" fmla="*/ 2 w 2"/>
                  <a:gd name="T5" fmla="*/ 6 h 6"/>
                  <a:gd name="T6" fmla="*/ 2 w 2"/>
                  <a:gd name="T7" fmla="*/ 6 h 6"/>
                  <a:gd name="T8" fmla="*/ 2 w 2"/>
                  <a:gd name="T9" fmla="*/ 0 h 6"/>
                  <a:gd name="T10" fmla="*/ 2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7" name="Rectangle 4107"/>
              <p:cNvSpPr>
                <a:spLocks noChangeArrowheads="1"/>
              </p:cNvSpPr>
              <p:nvPr/>
            </p:nvSpPr>
            <p:spPr bwMode="auto">
              <a:xfrm>
                <a:off x="6176" y="3678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8" name="Freeform 4108"/>
              <p:cNvSpPr/>
              <p:nvPr/>
            </p:nvSpPr>
            <p:spPr bwMode="auto">
              <a:xfrm>
                <a:off x="6176" y="36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9" name="Freeform 4109"/>
              <p:cNvSpPr/>
              <p:nvPr/>
            </p:nvSpPr>
            <p:spPr bwMode="auto">
              <a:xfrm>
                <a:off x="6176" y="3671"/>
                <a:ext cx="2" cy="14"/>
              </a:xfrm>
              <a:custGeom>
                <a:avLst/>
                <a:gdLst>
                  <a:gd name="T0" fmla="*/ 2 w 2"/>
                  <a:gd name="T1" fmla="*/ 0 h 14"/>
                  <a:gd name="T2" fmla="*/ 0 w 2"/>
                  <a:gd name="T3" fmla="*/ 1 h 14"/>
                  <a:gd name="T4" fmla="*/ 0 w 2"/>
                  <a:gd name="T5" fmla="*/ 1 h 14"/>
                  <a:gd name="T6" fmla="*/ 0 w 2"/>
                  <a:gd name="T7" fmla="*/ 7 h 14"/>
                  <a:gd name="T8" fmla="*/ 0 w 2"/>
                  <a:gd name="T9" fmla="*/ 7 h 14"/>
                  <a:gd name="T10" fmla="*/ 2 w 2"/>
                  <a:gd name="T11" fmla="*/ 14 h 14"/>
                  <a:gd name="T12" fmla="*/ 2 w 2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4">
                    <a:moveTo>
                      <a:pt x="2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0" name="Freeform 4110"/>
              <p:cNvSpPr/>
              <p:nvPr/>
            </p:nvSpPr>
            <p:spPr bwMode="auto">
              <a:xfrm>
                <a:off x="6176" y="3671"/>
                <a:ext cx="2" cy="14"/>
              </a:xfrm>
              <a:custGeom>
                <a:avLst/>
                <a:gdLst>
                  <a:gd name="T0" fmla="*/ 2 w 2"/>
                  <a:gd name="T1" fmla="*/ 0 h 14"/>
                  <a:gd name="T2" fmla="*/ 0 w 2"/>
                  <a:gd name="T3" fmla="*/ 1 h 14"/>
                  <a:gd name="T4" fmla="*/ 0 w 2"/>
                  <a:gd name="T5" fmla="*/ 1 h 14"/>
                  <a:gd name="T6" fmla="*/ 0 w 2"/>
                  <a:gd name="T7" fmla="*/ 7 h 14"/>
                  <a:gd name="T8" fmla="*/ 0 w 2"/>
                  <a:gd name="T9" fmla="*/ 7 h 14"/>
                  <a:gd name="T10" fmla="*/ 2 w 2"/>
                  <a:gd name="T11" fmla="*/ 14 h 14"/>
                  <a:gd name="T12" fmla="*/ 2 w 2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4">
                    <a:moveTo>
                      <a:pt x="2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14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1" name="Freeform 4111"/>
              <p:cNvSpPr/>
              <p:nvPr/>
            </p:nvSpPr>
            <p:spPr bwMode="auto">
              <a:xfrm>
                <a:off x="6174" y="3669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2 h 4"/>
                  <a:gd name="T4" fmla="*/ 0 w 4"/>
                  <a:gd name="T5" fmla="*/ 4 h 4"/>
                  <a:gd name="T6" fmla="*/ 2 w 4"/>
                  <a:gd name="T7" fmla="*/ 3 h 4"/>
                  <a:gd name="T8" fmla="*/ 2 w 4"/>
                  <a:gd name="T9" fmla="*/ 3 h 4"/>
                  <a:gd name="T10" fmla="*/ 4 w 4"/>
                  <a:gd name="T11" fmla="*/ 2 h 4"/>
                  <a:gd name="T12" fmla="*/ 4 w 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2" name="Freeform 4112"/>
              <p:cNvSpPr/>
              <p:nvPr/>
            </p:nvSpPr>
            <p:spPr bwMode="auto">
              <a:xfrm>
                <a:off x="6174" y="3669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2 h 4"/>
                  <a:gd name="T4" fmla="*/ 0 w 4"/>
                  <a:gd name="T5" fmla="*/ 4 h 4"/>
                  <a:gd name="T6" fmla="*/ 2 w 4"/>
                  <a:gd name="T7" fmla="*/ 3 h 4"/>
                  <a:gd name="T8" fmla="*/ 2 w 4"/>
                  <a:gd name="T9" fmla="*/ 3 h 4"/>
                  <a:gd name="T10" fmla="*/ 4 w 4"/>
                  <a:gd name="T11" fmla="*/ 2 h 4"/>
                  <a:gd name="T12" fmla="*/ 4 w 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3" name="Freeform 4113"/>
              <p:cNvSpPr/>
              <p:nvPr/>
            </p:nvSpPr>
            <p:spPr bwMode="auto">
              <a:xfrm>
                <a:off x="6173" y="3673"/>
                <a:ext cx="3" cy="5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1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0" y="1"/>
                    </a:lnTo>
                    <a:lnTo>
                      <a:pt x="3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4" name="Freeform 4114"/>
              <p:cNvSpPr/>
              <p:nvPr/>
            </p:nvSpPr>
            <p:spPr bwMode="auto">
              <a:xfrm>
                <a:off x="6173" y="3673"/>
                <a:ext cx="3" cy="5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1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0" y="1"/>
                    </a:lnTo>
                    <a:lnTo>
                      <a:pt x="3" y="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5" name="Freeform 4115"/>
              <p:cNvSpPr/>
              <p:nvPr/>
            </p:nvSpPr>
            <p:spPr bwMode="auto">
              <a:xfrm>
                <a:off x="6172" y="3674"/>
                <a:ext cx="4" cy="7"/>
              </a:xfrm>
              <a:custGeom>
                <a:avLst/>
                <a:gdLst>
                  <a:gd name="T0" fmla="*/ 1 w 4"/>
                  <a:gd name="T1" fmla="*/ 0 h 7"/>
                  <a:gd name="T2" fmla="*/ 0 w 4"/>
                  <a:gd name="T3" fmla="*/ 1 h 7"/>
                  <a:gd name="T4" fmla="*/ 4 w 4"/>
                  <a:gd name="T5" fmla="*/ 6 h 7"/>
                  <a:gd name="T6" fmla="*/ 4 w 4"/>
                  <a:gd name="T7" fmla="*/ 7 h 7"/>
                  <a:gd name="T8" fmla="*/ 4 w 4"/>
                  <a:gd name="T9" fmla="*/ 4 h 7"/>
                  <a:gd name="T10" fmla="*/ 4 w 4"/>
                  <a:gd name="T11" fmla="*/ 4 h 7"/>
                  <a:gd name="T12" fmla="*/ 1 w 4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">
                    <a:moveTo>
                      <a:pt x="1" y="0"/>
                    </a:moveTo>
                    <a:lnTo>
                      <a:pt x="0" y="1"/>
                    </a:lnTo>
                    <a:lnTo>
                      <a:pt x="4" y="6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6" name="Freeform 4116"/>
              <p:cNvSpPr/>
              <p:nvPr/>
            </p:nvSpPr>
            <p:spPr bwMode="auto">
              <a:xfrm>
                <a:off x="6172" y="3674"/>
                <a:ext cx="4" cy="7"/>
              </a:xfrm>
              <a:custGeom>
                <a:avLst/>
                <a:gdLst>
                  <a:gd name="T0" fmla="*/ 1 w 4"/>
                  <a:gd name="T1" fmla="*/ 0 h 7"/>
                  <a:gd name="T2" fmla="*/ 0 w 4"/>
                  <a:gd name="T3" fmla="*/ 1 h 7"/>
                  <a:gd name="T4" fmla="*/ 4 w 4"/>
                  <a:gd name="T5" fmla="*/ 6 h 7"/>
                  <a:gd name="T6" fmla="*/ 4 w 4"/>
                  <a:gd name="T7" fmla="*/ 7 h 7"/>
                  <a:gd name="T8" fmla="*/ 4 w 4"/>
                  <a:gd name="T9" fmla="*/ 4 h 7"/>
                  <a:gd name="T10" fmla="*/ 4 w 4"/>
                  <a:gd name="T11" fmla="*/ 4 h 7"/>
                  <a:gd name="T12" fmla="*/ 1 w 4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">
                    <a:moveTo>
                      <a:pt x="1" y="0"/>
                    </a:moveTo>
                    <a:lnTo>
                      <a:pt x="0" y="1"/>
                    </a:lnTo>
                    <a:lnTo>
                      <a:pt x="4" y="6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7" name="Freeform 4117"/>
              <p:cNvSpPr/>
              <p:nvPr/>
            </p:nvSpPr>
            <p:spPr bwMode="auto">
              <a:xfrm>
                <a:off x="6176" y="3678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3 h 7"/>
                  <a:gd name="T4" fmla="*/ 0 w 2"/>
                  <a:gd name="T5" fmla="*/ 2 h 7"/>
                  <a:gd name="T6" fmla="*/ 2 w 2"/>
                  <a:gd name="T7" fmla="*/ 7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2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8" name="Freeform 4118"/>
              <p:cNvSpPr/>
              <p:nvPr/>
            </p:nvSpPr>
            <p:spPr bwMode="auto">
              <a:xfrm>
                <a:off x="6176" y="3678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3 h 7"/>
                  <a:gd name="T4" fmla="*/ 0 w 2"/>
                  <a:gd name="T5" fmla="*/ 2 h 7"/>
                  <a:gd name="T6" fmla="*/ 2 w 2"/>
                  <a:gd name="T7" fmla="*/ 7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2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9" name="Freeform 4119"/>
              <p:cNvSpPr/>
              <p:nvPr/>
            </p:nvSpPr>
            <p:spPr bwMode="auto">
              <a:xfrm>
                <a:off x="6171" y="3671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3 h 4"/>
                  <a:gd name="T4" fmla="*/ 1 w 3"/>
                  <a:gd name="T5" fmla="*/ 4 h 4"/>
                  <a:gd name="T6" fmla="*/ 2 w 3"/>
                  <a:gd name="T7" fmla="*/ 3 h 4"/>
                  <a:gd name="T8" fmla="*/ 3 w 3"/>
                  <a:gd name="T9" fmla="*/ 2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0" name="Freeform 4120"/>
              <p:cNvSpPr/>
              <p:nvPr/>
            </p:nvSpPr>
            <p:spPr bwMode="auto">
              <a:xfrm>
                <a:off x="6171" y="3671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3 h 4"/>
                  <a:gd name="T4" fmla="*/ 1 w 3"/>
                  <a:gd name="T5" fmla="*/ 4 h 4"/>
                  <a:gd name="T6" fmla="*/ 2 w 3"/>
                  <a:gd name="T7" fmla="*/ 3 h 4"/>
                  <a:gd name="T8" fmla="*/ 3 w 3"/>
                  <a:gd name="T9" fmla="*/ 2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1" name="Oval 4121"/>
              <p:cNvSpPr>
                <a:spLocks noChangeArrowheads="1"/>
              </p:cNvSpPr>
              <p:nvPr/>
            </p:nvSpPr>
            <p:spPr bwMode="auto">
              <a:xfrm>
                <a:off x="6171" y="3676"/>
                <a:ext cx="1" cy="1"/>
              </a:xfrm>
              <a:prstGeom prst="ellipse">
                <a:avLst/>
              </a:prstGeom>
              <a:solidFill>
                <a:srgbClr val="6F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2" name="Freeform 4122"/>
              <p:cNvSpPr/>
              <p:nvPr/>
            </p:nvSpPr>
            <p:spPr bwMode="auto">
              <a:xfrm>
                <a:off x="6171" y="3676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3" name="Freeform 4123"/>
              <p:cNvSpPr/>
              <p:nvPr/>
            </p:nvSpPr>
            <p:spPr bwMode="auto">
              <a:xfrm>
                <a:off x="6171" y="3675"/>
                <a:ext cx="5" cy="5"/>
              </a:xfrm>
              <a:custGeom>
                <a:avLst/>
                <a:gdLst>
                  <a:gd name="T0" fmla="*/ 1 w 5"/>
                  <a:gd name="T1" fmla="*/ 0 h 5"/>
                  <a:gd name="T2" fmla="*/ 0 w 5"/>
                  <a:gd name="T3" fmla="*/ 1 h 5"/>
                  <a:gd name="T4" fmla="*/ 0 w 5"/>
                  <a:gd name="T5" fmla="*/ 1 h 5"/>
                  <a:gd name="T6" fmla="*/ 0 w 5"/>
                  <a:gd name="T7" fmla="*/ 2 h 5"/>
                  <a:gd name="T8" fmla="*/ 5 w 5"/>
                  <a:gd name="T9" fmla="*/ 5 h 5"/>
                  <a:gd name="T10" fmla="*/ 1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5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4" name="Freeform 4124"/>
              <p:cNvSpPr/>
              <p:nvPr/>
            </p:nvSpPr>
            <p:spPr bwMode="auto">
              <a:xfrm>
                <a:off x="6171" y="3675"/>
                <a:ext cx="5" cy="5"/>
              </a:xfrm>
              <a:custGeom>
                <a:avLst/>
                <a:gdLst>
                  <a:gd name="T0" fmla="*/ 1 w 5"/>
                  <a:gd name="T1" fmla="*/ 0 h 5"/>
                  <a:gd name="T2" fmla="*/ 0 w 5"/>
                  <a:gd name="T3" fmla="*/ 1 h 5"/>
                  <a:gd name="T4" fmla="*/ 0 w 5"/>
                  <a:gd name="T5" fmla="*/ 1 h 5"/>
                  <a:gd name="T6" fmla="*/ 0 w 5"/>
                  <a:gd name="T7" fmla="*/ 2 h 5"/>
                  <a:gd name="T8" fmla="*/ 5 w 5"/>
                  <a:gd name="T9" fmla="*/ 5 h 5"/>
                  <a:gd name="T10" fmla="*/ 1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5" y="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5" name="Freeform 4125"/>
              <p:cNvSpPr/>
              <p:nvPr/>
            </p:nvSpPr>
            <p:spPr bwMode="auto">
              <a:xfrm>
                <a:off x="6170" y="3676"/>
                <a:ext cx="8" cy="9"/>
              </a:xfrm>
              <a:custGeom>
                <a:avLst/>
                <a:gdLst>
                  <a:gd name="T0" fmla="*/ 1 w 8"/>
                  <a:gd name="T1" fmla="*/ 0 h 9"/>
                  <a:gd name="T2" fmla="*/ 0 w 8"/>
                  <a:gd name="T3" fmla="*/ 1 h 9"/>
                  <a:gd name="T4" fmla="*/ 8 w 8"/>
                  <a:gd name="T5" fmla="*/ 9 h 9"/>
                  <a:gd name="T6" fmla="*/ 6 w 8"/>
                  <a:gd name="T7" fmla="*/ 4 h 9"/>
                  <a:gd name="T8" fmla="*/ 1 w 8"/>
                  <a:gd name="T9" fmla="*/ 1 h 9"/>
                  <a:gd name="T10" fmla="*/ 1 w 8"/>
                  <a:gd name="T11" fmla="*/ 0 h 9"/>
                  <a:gd name="T12" fmla="*/ 1 w 8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1" y="0"/>
                    </a:moveTo>
                    <a:lnTo>
                      <a:pt x="0" y="1"/>
                    </a:lnTo>
                    <a:lnTo>
                      <a:pt x="8" y="9"/>
                    </a:lnTo>
                    <a:lnTo>
                      <a:pt x="6" y="4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6" name="Freeform 4126"/>
              <p:cNvSpPr/>
              <p:nvPr/>
            </p:nvSpPr>
            <p:spPr bwMode="auto">
              <a:xfrm>
                <a:off x="6170" y="3676"/>
                <a:ext cx="8" cy="9"/>
              </a:xfrm>
              <a:custGeom>
                <a:avLst/>
                <a:gdLst>
                  <a:gd name="T0" fmla="*/ 1 w 8"/>
                  <a:gd name="T1" fmla="*/ 0 h 9"/>
                  <a:gd name="T2" fmla="*/ 0 w 8"/>
                  <a:gd name="T3" fmla="*/ 1 h 9"/>
                  <a:gd name="T4" fmla="*/ 8 w 8"/>
                  <a:gd name="T5" fmla="*/ 9 h 9"/>
                  <a:gd name="T6" fmla="*/ 6 w 8"/>
                  <a:gd name="T7" fmla="*/ 4 h 9"/>
                  <a:gd name="T8" fmla="*/ 1 w 8"/>
                  <a:gd name="T9" fmla="*/ 1 h 9"/>
                  <a:gd name="T10" fmla="*/ 1 w 8"/>
                  <a:gd name="T11" fmla="*/ 0 h 9"/>
                  <a:gd name="T12" fmla="*/ 1 w 8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1" y="0"/>
                    </a:moveTo>
                    <a:lnTo>
                      <a:pt x="0" y="1"/>
                    </a:lnTo>
                    <a:lnTo>
                      <a:pt x="8" y="9"/>
                    </a:lnTo>
                    <a:lnTo>
                      <a:pt x="6" y="4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7" name="Freeform 4127"/>
              <p:cNvSpPr/>
              <p:nvPr/>
            </p:nvSpPr>
            <p:spPr bwMode="auto">
              <a:xfrm>
                <a:off x="6169" y="3674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2 w 3"/>
                  <a:gd name="T7" fmla="*/ 2 h 3"/>
                  <a:gd name="T8" fmla="*/ 2 w 3"/>
                  <a:gd name="T9" fmla="*/ 2 h 3"/>
                  <a:gd name="T10" fmla="*/ 3 w 3"/>
                  <a:gd name="T11" fmla="*/ 1 h 3"/>
                  <a:gd name="T12" fmla="*/ 2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3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8" name="Freeform 4128"/>
              <p:cNvSpPr/>
              <p:nvPr/>
            </p:nvSpPr>
            <p:spPr bwMode="auto">
              <a:xfrm>
                <a:off x="6169" y="3674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2 w 3"/>
                  <a:gd name="T7" fmla="*/ 2 h 3"/>
                  <a:gd name="T8" fmla="*/ 2 w 3"/>
                  <a:gd name="T9" fmla="*/ 2 h 3"/>
                  <a:gd name="T10" fmla="*/ 3 w 3"/>
                  <a:gd name="T11" fmla="*/ 1 h 3"/>
                  <a:gd name="T12" fmla="*/ 2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3" y="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9" name="Freeform 4129"/>
              <p:cNvSpPr/>
              <p:nvPr/>
            </p:nvSpPr>
            <p:spPr bwMode="auto">
              <a:xfrm>
                <a:off x="6262" y="3298"/>
                <a:ext cx="48" cy="53"/>
              </a:xfrm>
              <a:custGeom>
                <a:avLst/>
                <a:gdLst>
                  <a:gd name="T0" fmla="*/ 45 w 45"/>
                  <a:gd name="T1" fmla="*/ 0 h 50"/>
                  <a:gd name="T2" fmla="*/ 0 w 45"/>
                  <a:gd name="T3" fmla="*/ 42 h 50"/>
                  <a:gd name="T4" fmla="*/ 5 w 45"/>
                  <a:gd name="T5" fmla="*/ 50 h 50"/>
                  <a:gd name="T6" fmla="*/ 7 w 45"/>
                  <a:gd name="T7" fmla="*/ 49 h 50"/>
                  <a:gd name="T8" fmla="*/ 9 w 45"/>
                  <a:gd name="T9" fmla="*/ 50 h 50"/>
                  <a:gd name="T10" fmla="*/ 45 w 45"/>
                  <a:gd name="T1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50">
                    <a:moveTo>
                      <a:pt x="45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6" y="50"/>
                      <a:pt x="6" y="49"/>
                      <a:pt x="7" y="49"/>
                    </a:cubicBezTo>
                    <a:cubicBezTo>
                      <a:pt x="8" y="49"/>
                      <a:pt x="9" y="50"/>
                      <a:pt x="9" y="50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0" name="Freeform 4130"/>
              <p:cNvSpPr/>
              <p:nvPr/>
            </p:nvSpPr>
            <p:spPr bwMode="auto">
              <a:xfrm>
                <a:off x="6268" y="3350"/>
                <a:ext cx="4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1 h 4"/>
                  <a:gd name="T4" fmla="*/ 2 w 4"/>
                  <a:gd name="T5" fmla="*/ 4 h 4"/>
                  <a:gd name="T6" fmla="*/ 4 w 4"/>
                  <a:gd name="T7" fmla="*/ 1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1" name="Freeform 4131"/>
              <p:cNvSpPr/>
              <p:nvPr/>
            </p:nvSpPr>
            <p:spPr bwMode="auto">
              <a:xfrm>
                <a:off x="6261" y="3342"/>
                <a:ext cx="9" cy="13"/>
              </a:xfrm>
              <a:custGeom>
                <a:avLst/>
                <a:gdLst>
                  <a:gd name="T0" fmla="*/ 1 w 9"/>
                  <a:gd name="T1" fmla="*/ 0 h 13"/>
                  <a:gd name="T2" fmla="*/ 0 w 9"/>
                  <a:gd name="T3" fmla="*/ 2 h 13"/>
                  <a:gd name="T4" fmla="*/ 8 w 9"/>
                  <a:gd name="T5" fmla="*/ 13 h 13"/>
                  <a:gd name="T6" fmla="*/ 8 w 9"/>
                  <a:gd name="T7" fmla="*/ 13 h 13"/>
                  <a:gd name="T8" fmla="*/ 9 w 9"/>
                  <a:gd name="T9" fmla="*/ 12 h 13"/>
                  <a:gd name="T10" fmla="*/ 7 w 9"/>
                  <a:gd name="T11" fmla="*/ 9 h 13"/>
                  <a:gd name="T12" fmla="*/ 1 w 9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1" y="0"/>
                    </a:moveTo>
                    <a:lnTo>
                      <a:pt x="0" y="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2"/>
                    </a:lnTo>
                    <a:lnTo>
                      <a:pt x="7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2" name="Freeform 4132"/>
              <p:cNvSpPr/>
              <p:nvPr/>
            </p:nvSpPr>
            <p:spPr bwMode="auto">
              <a:xfrm>
                <a:off x="6261" y="3342"/>
                <a:ext cx="9" cy="13"/>
              </a:xfrm>
              <a:custGeom>
                <a:avLst/>
                <a:gdLst>
                  <a:gd name="T0" fmla="*/ 1 w 9"/>
                  <a:gd name="T1" fmla="*/ 0 h 13"/>
                  <a:gd name="T2" fmla="*/ 0 w 9"/>
                  <a:gd name="T3" fmla="*/ 2 h 13"/>
                  <a:gd name="T4" fmla="*/ 8 w 9"/>
                  <a:gd name="T5" fmla="*/ 13 h 13"/>
                  <a:gd name="T6" fmla="*/ 8 w 9"/>
                  <a:gd name="T7" fmla="*/ 13 h 13"/>
                  <a:gd name="T8" fmla="*/ 9 w 9"/>
                  <a:gd name="T9" fmla="*/ 12 h 13"/>
                  <a:gd name="T10" fmla="*/ 7 w 9"/>
                  <a:gd name="T11" fmla="*/ 9 h 13"/>
                  <a:gd name="T12" fmla="*/ 1 w 9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1" y="0"/>
                    </a:moveTo>
                    <a:lnTo>
                      <a:pt x="0" y="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2"/>
                    </a:lnTo>
                    <a:lnTo>
                      <a:pt x="7" y="9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3" name="Rectangle 4133"/>
              <p:cNvSpPr>
                <a:spLocks noChangeArrowheads="1"/>
              </p:cNvSpPr>
              <p:nvPr/>
            </p:nvSpPr>
            <p:spPr bwMode="auto">
              <a:xfrm>
                <a:off x="6269" y="3355"/>
                <a:ext cx="1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4" name="Freeform 4134"/>
              <p:cNvSpPr/>
              <p:nvPr/>
            </p:nvSpPr>
            <p:spPr bwMode="auto">
              <a:xfrm>
                <a:off x="6269" y="33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5" name="Freeform 4135"/>
              <p:cNvSpPr/>
              <p:nvPr/>
            </p:nvSpPr>
            <p:spPr bwMode="auto">
              <a:xfrm>
                <a:off x="6260" y="3285"/>
                <a:ext cx="60" cy="72"/>
              </a:xfrm>
              <a:custGeom>
                <a:avLst/>
                <a:gdLst>
                  <a:gd name="T0" fmla="*/ 60 w 60"/>
                  <a:gd name="T1" fmla="*/ 0 h 72"/>
                  <a:gd name="T2" fmla="*/ 0 w 60"/>
                  <a:gd name="T3" fmla="*/ 56 h 72"/>
                  <a:gd name="T4" fmla="*/ 1 w 60"/>
                  <a:gd name="T5" fmla="*/ 59 h 72"/>
                  <a:gd name="T6" fmla="*/ 2 w 60"/>
                  <a:gd name="T7" fmla="*/ 57 h 72"/>
                  <a:gd name="T8" fmla="*/ 50 w 60"/>
                  <a:gd name="T9" fmla="*/ 13 h 72"/>
                  <a:gd name="T10" fmla="*/ 12 w 60"/>
                  <a:gd name="T11" fmla="*/ 66 h 72"/>
                  <a:gd name="T12" fmla="*/ 10 w 60"/>
                  <a:gd name="T13" fmla="*/ 69 h 72"/>
                  <a:gd name="T14" fmla="*/ 9 w 60"/>
                  <a:gd name="T15" fmla="*/ 70 h 72"/>
                  <a:gd name="T16" fmla="*/ 9 w 60"/>
                  <a:gd name="T17" fmla="*/ 70 h 72"/>
                  <a:gd name="T18" fmla="*/ 10 w 60"/>
                  <a:gd name="T19" fmla="*/ 72 h 72"/>
                  <a:gd name="T20" fmla="*/ 60 w 60"/>
                  <a:gd name="T2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72">
                    <a:moveTo>
                      <a:pt x="60" y="0"/>
                    </a:moveTo>
                    <a:lnTo>
                      <a:pt x="0" y="56"/>
                    </a:lnTo>
                    <a:lnTo>
                      <a:pt x="1" y="59"/>
                    </a:lnTo>
                    <a:lnTo>
                      <a:pt x="2" y="57"/>
                    </a:lnTo>
                    <a:lnTo>
                      <a:pt x="50" y="13"/>
                    </a:lnTo>
                    <a:lnTo>
                      <a:pt x="12" y="66"/>
                    </a:lnTo>
                    <a:lnTo>
                      <a:pt x="10" y="69"/>
                    </a:lnTo>
                    <a:lnTo>
                      <a:pt x="9" y="70"/>
                    </a:lnTo>
                    <a:lnTo>
                      <a:pt x="9" y="70"/>
                    </a:lnTo>
                    <a:lnTo>
                      <a:pt x="10" y="7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6" name="Freeform 4136"/>
              <p:cNvSpPr/>
              <p:nvPr/>
            </p:nvSpPr>
            <p:spPr bwMode="auto">
              <a:xfrm>
                <a:off x="6260" y="3285"/>
                <a:ext cx="60" cy="72"/>
              </a:xfrm>
              <a:custGeom>
                <a:avLst/>
                <a:gdLst>
                  <a:gd name="T0" fmla="*/ 60 w 60"/>
                  <a:gd name="T1" fmla="*/ 0 h 72"/>
                  <a:gd name="T2" fmla="*/ 0 w 60"/>
                  <a:gd name="T3" fmla="*/ 56 h 72"/>
                  <a:gd name="T4" fmla="*/ 1 w 60"/>
                  <a:gd name="T5" fmla="*/ 59 h 72"/>
                  <a:gd name="T6" fmla="*/ 2 w 60"/>
                  <a:gd name="T7" fmla="*/ 57 h 72"/>
                  <a:gd name="T8" fmla="*/ 50 w 60"/>
                  <a:gd name="T9" fmla="*/ 13 h 72"/>
                  <a:gd name="T10" fmla="*/ 12 w 60"/>
                  <a:gd name="T11" fmla="*/ 66 h 72"/>
                  <a:gd name="T12" fmla="*/ 10 w 60"/>
                  <a:gd name="T13" fmla="*/ 69 h 72"/>
                  <a:gd name="T14" fmla="*/ 9 w 60"/>
                  <a:gd name="T15" fmla="*/ 70 h 72"/>
                  <a:gd name="T16" fmla="*/ 9 w 60"/>
                  <a:gd name="T17" fmla="*/ 70 h 72"/>
                  <a:gd name="T18" fmla="*/ 10 w 60"/>
                  <a:gd name="T19" fmla="*/ 72 h 72"/>
                  <a:gd name="T20" fmla="*/ 60 w 60"/>
                  <a:gd name="T2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72">
                    <a:moveTo>
                      <a:pt x="60" y="0"/>
                    </a:moveTo>
                    <a:lnTo>
                      <a:pt x="0" y="56"/>
                    </a:lnTo>
                    <a:lnTo>
                      <a:pt x="1" y="59"/>
                    </a:lnTo>
                    <a:lnTo>
                      <a:pt x="2" y="57"/>
                    </a:lnTo>
                    <a:lnTo>
                      <a:pt x="50" y="13"/>
                    </a:lnTo>
                    <a:lnTo>
                      <a:pt x="12" y="66"/>
                    </a:lnTo>
                    <a:lnTo>
                      <a:pt x="10" y="69"/>
                    </a:lnTo>
                    <a:lnTo>
                      <a:pt x="9" y="70"/>
                    </a:lnTo>
                    <a:lnTo>
                      <a:pt x="9" y="70"/>
                    </a:lnTo>
                    <a:lnTo>
                      <a:pt x="10" y="72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7" name="Freeform 4137"/>
              <p:cNvSpPr/>
              <p:nvPr/>
            </p:nvSpPr>
            <p:spPr bwMode="auto">
              <a:xfrm>
                <a:off x="6254" y="3345"/>
                <a:ext cx="10" cy="9"/>
              </a:xfrm>
              <a:custGeom>
                <a:avLst/>
                <a:gdLst>
                  <a:gd name="T0" fmla="*/ 6 w 10"/>
                  <a:gd name="T1" fmla="*/ 0 h 9"/>
                  <a:gd name="T2" fmla="*/ 0 w 10"/>
                  <a:gd name="T3" fmla="*/ 5 h 9"/>
                  <a:gd name="T4" fmla="*/ 9 w 10"/>
                  <a:gd name="T5" fmla="*/ 9 h 9"/>
                  <a:gd name="T6" fmla="*/ 10 w 10"/>
                  <a:gd name="T7" fmla="*/ 7 h 9"/>
                  <a:gd name="T8" fmla="*/ 6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6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8" name="Freeform 4138"/>
              <p:cNvSpPr/>
              <p:nvPr/>
            </p:nvSpPr>
            <p:spPr bwMode="auto">
              <a:xfrm>
                <a:off x="6263" y="3352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9" name="Freeform 4139"/>
              <p:cNvSpPr/>
              <p:nvPr/>
            </p:nvSpPr>
            <p:spPr bwMode="auto">
              <a:xfrm>
                <a:off x="6260" y="3344"/>
                <a:ext cx="9" cy="11"/>
              </a:xfrm>
              <a:custGeom>
                <a:avLst/>
                <a:gdLst>
                  <a:gd name="T0" fmla="*/ 1 w 9"/>
                  <a:gd name="T1" fmla="*/ 0 h 11"/>
                  <a:gd name="T2" fmla="*/ 0 w 9"/>
                  <a:gd name="T3" fmla="*/ 1 h 11"/>
                  <a:gd name="T4" fmla="*/ 4 w 9"/>
                  <a:gd name="T5" fmla="*/ 8 h 11"/>
                  <a:gd name="T6" fmla="*/ 6 w 9"/>
                  <a:gd name="T7" fmla="*/ 10 h 11"/>
                  <a:gd name="T8" fmla="*/ 9 w 9"/>
                  <a:gd name="T9" fmla="*/ 11 h 11"/>
                  <a:gd name="T10" fmla="*/ 1 w 9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lnTo>
                      <a:pt x="0" y="1"/>
                    </a:lnTo>
                    <a:lnTo>
                      <a:pt x="4" y="8"/>
                    </a:lnTo>
                    <a:lnTo>
                      <a:pt x="6" y="10"/>
                    </a:lnTo>
                    <a:lnTo>
                      <a:pt x="9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0" name="Freeform 4140"/>
              <p:cNvSpPr/>
              <p:nvPr/>
            </p:nvSpPr>
            <p:spPr bwMode="auto">
              <a:xfrm>
                <a:off x="6260" y="3344"/>
                <a:ext cx="9" cy="11"/>
              </a:xfrm>
              <a:custGeom>
                <a:avLst/>
                <a:gdLst>
                  <a:gd name="T0" fmla="*/ 1 w 9"/>
                  <a:gd name="T1" fmla="*/ 0 h 11"/>
                  <a:gd name="T2" fmla="*/ 0 w 9"/>
                  <a:gd name="T3" fmla="*/ 1 h 11"/>
                  <a:gd name="T4" fmla="*/ 4 w 9"/>
                  <a:gd name="T5" fmla="*/ 8 h 11"/>
                  <a:gd name="T6" fmla="*/ 6 w 9"/>
                  <a:gd name="T7" fmla="*/ 10 h 11"/>
                  <a:gd name="T8" fmla="*/ 9 w 9"/>
                  <a:gd name="T9" fmla="*/ 11 h 11"/>
                  <a:gd name="T10" fmla="*/ 1 w 9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lnTo>
                      <a:pt x="0" y="1"/>
                    </a:lnTo>
                    <a:lnTo>
                      <a:pt x="4" y="8"/>
                    </a:lnTo>
                    <a:lnTo>
                      <a:pt x="6" y="10"/>
                    </a:lnTo>
                    <a:lnTo>
                      <a:pt x="9" y="1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1" name="Freeform 4141"/>
              <p:cNvSpPr/>
              <p:nvPr/>
            </p:nvSpPr>
            <p:spPr bwMode="auto">
              <a:xfrm>
                <a:off x="6253" y="3350"/>
                <a:ext cx="16" cy="6"/>
              </a:xfrm>
              <a:custGeom>
                <a:avLst/>
                <a:gdLst>
                  <a:gd name="T0" fmla="*/ 1 w 16"/>
                  <a:gd name="T1" fmla="*/ 0 h 6"/>
                  <a:gd name="T2" fmla="*/ 0 w 16"/>
                  <a:gd name="T3" fmla="*/ 2 h 6"/>
                  <a:gd name="T4" fmla="*/ 15 w 16"/>
                  <a:gd name="T5" fmla="*/ 6 h 6"/>
                  <a:gd name="T6" fmla="*/ 16 w 16"/>
                  <a:gd name="T7" fmla="*/ 6 h 6"/>
                  <a:gd name="T8" fmla="*/ 16 w 16"/>
                  <a:gd name="T9" fmla="*/ 5 h 6"/>
                  <a:gd name="T10" fmla="*/ 16 w 16"/>
                  <a:gd name="T11" fmla="*/ 5 h 6"/>
                  <a:gd name="T12" fmla="*/ 13 w 16"/>
                  <a:gd name="T13" fmla="*/ 4 h 6"/>
                  <a:gd name="T14" fmla="*/ 10 w 16"/>
                  <a:gd name="T15" fmla="*/ 4 h 6"/>
                  <a:gd name="T16" fmla="*/ 1 w 1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6">
                    <a:moveTo>
                      <a:pt x="1" y="0"/>
                    </a:moveTo>
                    <a:lnTo>
                      <a:pt x="0" y="2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4"/>
                    </a:lnTo>
                    <a:lnTo>
                      <a:pt x="1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2" name="Freeform 4142"/>
              <p:cNvSpPr/>
              <p:nvPr/>
            </p:nvSpPr>
            <p:spPr bwMode="auto">
              <a:xfrm>
                <a:off x="6253" y="3350"/>
                <a:ext cx="16" cy="6"/>
              </a:xfrm>
              <a:custGeom>
                <a:avLst/>
                <a:gdLst>
                  <a:gd name="T0" fmla="*/ 1 w 16"/>
                  <a:gd name="T1" fmla="*/ 0 h 6"/>
                  <a:gd name="T2" fmla="*/ 0 w 16"/>
                  <a:gd name="T3" fmla="*/ 2 h 6"/>
                  <a:gd name="T4" fmla="*/ 15 w 16"/>
                  <a:gd name="T5" fmla="*/ 6 h 6"/>
                  <a:gd name="T6" fmla="*/ 16 w 16"/>
                  <a:gd name="T7" fmla="*/ 6 h 6"/>
                  <a:gd name="T8" fmla="*/ 16 w 16"/>
                  <a:gd name="T9" fmla="*/ 5 h 6"/>
                  <a:gd name="T10" fmla="*/ 16 w 16"/>
                  <a:gd name="T11" fmla="*/ 5 h 6"/>
                  <a:gd name="T12" fmla="*/ 13 w 16"/>
                  <a:gd name="T13" fmla="*/ 4 h 6"/>
                  <a:gd name="T14" fmla="*/ 10 w 16"/>
                  <a:gd name="T15" fmla="*/ 4 h 6"/>
                  <a:gd name="T16" fmla="*/ 1 w 1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6">
                    <a:moveTo>
                      <a:pt x="1" y="0"/>
                    </a:moveTo>
                    <a:lnTo>
                      <a:pt x="0" y="2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4"/>
                    </a:lnTo>
                    <a:lnTo>
                      <a:pt x="10" y="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3" name="Freeform 4143"/>
              <p:cNvSpPr>
                <a:spLocks noEditPoints="1"/>
              </p:cNvSpPr>
              <p:nvPr/>
            </p:nvSpPr>
            <p:spPr bwMode="auto">
              <a:xfrm>
                <a:off x="6251" y="3341"/>
                <a:ext cx="19" cy="16"/>
              </a:xfrm>
              <a:custGeom>
                <a:avLst/>
                <a:gdLst>
                  <a:gd name="T0" fmla="*/ 18 w 19"/>
                  <a:gd name="T1" fmla="*/ 14 h 16"/>
                  <a:gd name="T2" fmla="*/ 18 w 19"/>
                  <a:gd name="T3" fmla="*/ 15 h 16"/>
                  <a:gd name="T4" fmla="*/ 17 w 19"/>
                  <a:gd name="T5" fmla="*/ 15 h 16"/>
                  <a:gd name="T6" fmla="*/ 19 w 19"/>
                  <a:gd name="T7" fmla="*/ 16 h 16"/>
                  <a:gd name="T8" fmla="*/ 18 w 19"/>
                  <a:gd name="T9" fmla="*/ 14 h 16"/>
                  <a:gd name="T10" fmla="*/ 9 w 19"/>
                  <a:gd name="T11" fmla="*/ 0 h 16"/>
                  <a:gd name="T12" fmla="*/ 0 w 19"/>
                  <a:gd name="T13" fmla="*/ 10 h 16"/>
                  <a:gd name="T14" fmla="*/ 2 w 19"/>
                  <a:gd name="T15" fmla="*/ 11 h 16"/>
                  <a:gd name="T16" fmla="*/ 3 w 19"/>
                  <a:gd name="T17" fmla="*/ 9 h 16"/>
                  <a:gd name="T18" fmla="*/ 9 w 19"/>
                  <a:gd name="T19" fmla="*/ 4 h 16"/>
                  <a:gd name="T20" fmla="*/ 10 w 19"/>
                  <a:gd name="T21" fmla="*/ 3 h 16"/>
                  <a:gd name="T22" fmla="*/ 9 w 19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6">
                    <a:moveTo>
                      <a:pt x="18" y="14"/>
                    </a:moveTo>
                    <a:lnTo>
                      <a:pt x="18" y="15"/>
                    </a:lnTo>
                    <a:lnTo>
                      <a:pt x="17" y="15"/>
                    </a:lnTo>
                    <a:lnTo>
                      <a:pt x="19" y="16"/>
                    </a:lnTo>
                    <a:lnTo>
                      <a:pt x="18" y="14"/>
                    </a:lnTo>
                    <a:close/>
                    <a:moveTo>
                      <a:pt x="9" y="0"/>
                    </a:moveTo>
                    <a:lnTo>
                      <a:pt x="0" y="10"/>
                    </a:lnTo>
                    <a:lnTo>
                      <a:pt x="2" y="11"/>
                    </a:lnTo>
                    <a:lnTo>
                      <a:pt x="3" y="9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4" name="Freeform 4144"/>
              <p:cNvSpPr>
                <a:spLocks noEditPoints="1"/>
              </p:cNvSpPr>
              <p:nvPr/>
            </p:nvSpPr>
            <p:spPr bwMode="auto">
              <a:xfrm>
                <a:off x="6251" y="3341"/>
                <a:ext cx="19" cy="16"/>
              </a:xfrm>
              <a:custGeom>
                <a:avLst/>
                <a:gdLst>
                  <a:gd name="T0" fmla="*/ 18 w 19"/>
                  <a:gd name="T1" fmla="*/ 14 h 16"/>
                  <a:gd name="T2" fmla="*/ 18 w 19"/>
                  <a:gd name="T3" fmla="*/ 15 h 16"/>
                  <a:gd name="T4" fmla="*/ 17 w 19"/>
                  <a:gd name="T5" fmla="*/ 15 h 16"/>
                  <a:gd name="T6" fmla="*/ 19 w 19"/>
                  <a:gd name="T7" fmla="*/ 16 h 16"/>
                  <a:gd name="T8" fmla="*/ 18 w 19"/>
                  <a:gd name="T9" fmla="*/ 14 h 16"/>
                  <a:gd name="T10" fmla="*/ 9 w 19"/>
                  <a:gd name="T11" fmla="*/ 0 h 16"/>
                  <a:gd name="T12" fmla="*/ 0 w 19"/>
                  <a:gd name="T13" fmla="*/ 10 h 16"/>
                  <a:gd name="T14" fmla="*/ 2 w 19"/>
                  <a:gd name="T15" fmla="*/ 11 h 16"/>
                  <a:gd name="T16" fmla="*/ 3 w 19"/>
                  <a:gd name="T17" fmla="*/ 9 h 16"/>
                  <a:gd name="T18" fmla="*/ 9 w 19"/>
                  <a:gd name="T19" fmla="*/ 4 h 16"/>
                  <a:gd name="T20" fmla="*/ 10 w 19"/>
                  <a:gd name="T21" fmla="*/ 3 h 16"/>
                  <a:gd name="T22" fmla="*/ 9 w 19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6">
                    <a:moveTo>
                      <a:pt x="18" y="14"/>
                    </a:moveTo>
                    <a:lnTo>
                      <a:pt x="18" y="15"/>
                    </a:lnTo>
                    <a:lnTo>
                      <a:pt x="17" y="15"/>
                    </a:lnTo>
                    <a:lnTo>
                      <a:pt x="19" y="16"/>
                    </a:lnTo>
                    <a:lnTo>
                      <a:pt x="18" y="14"/>
                    </a:lnTo>
                    <a:moveTo>
                      <a:pt x="9" y="0"/>
                    </a:moveTo>
                    <a:lnTo>
                      <a:pt x="0" y="10"/>
                    </a:lnTo>
                    <a:lnTo>
                      <a:pt x="2" y="11"/>
                    </a:lnTo>
                    <a:lnTo>
                      <a:pt x="3" y="9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5" name="Freeform 4145"/>
              <p:cNvSpPr/>
              <p:nvPr/>
            </p:nvSpPr>
            <p:spPr bwMode="auto">
              <a:xfrm>
                <a:off x="6226" y="3353"/>
                <a:ext cx="37" cy="23"/>
              </a:xfrm>
              <a:custGeom>
                <a:avLst/>
                <a:gdLst>
                  <a:gd name="T0" fmla="*/ 24 w 35"/>
                  <a:gd name="T1" fmla="*/ 0 h 22"/>
                  <a:gd name="T2" fmla="*/ 0 w 35"/>
                  <a:gd name="T3" fmla="*/ 22 h 22"/>
                  <a:gd name="T4" fmla="*/ 35 w 35"/>
                  <a:gd name="T5" fmla="*/ 5 h 22"/>
                  <a:gd name="T6" fmla="*/ 34 w 35"/>
                  <a:gd name="T7" fmla="*/ 4 h 22"/>
                  <a:gd name="T8" fmla="*/ 34 w 35"/>
                  <a:gd name="T9" fmla="*/ 3 h 22"/>
                  <a:gd name="T10" fmla="*/ 24 w 35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2">
                    <a:moveTo>
                      <a:pt x="24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4" y="4"/>
                      <a:pt x="34" y="4"/>
                    </a:cubicBezTo>
                    <a:cubicBezTo>
                      <a:pt x="34" y="4"/>
                      <a:pt x="34" y="4"/>
                      <a:pt x="34" y="3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6" name="Freeform 4146"/>
              <p:cNvSpPr/>
              <p:nvPr/>
            </p:nvSpPr>
            <p:spPr bwMode="auto">
              <a:xfrm>
                <a:off x="6262" y="335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1 h 2"/>
                  <a:gd name="T8" fmla="*/ 0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7" name="Freeform 4147"/>
              <p:cNvSpPr/>
              <p:nvPr/>
            </p:nvSpPr>
            <p:spPr bwMode="auto">
              <a:xfrm>
                <a:off x="6226" y="3352"/>
                <a:ext cx="42" cy="24"/>
              </a:xfrm>
              <a:custGeom>
                <a:avLst/>
                <a:gdLst>
                  <a:gd name="T0" fmla="*/ 27 w 42"/>
                  <a:gd name="T1" fmla="*/ 0 h 24"/>
                  <a:gd name="T2" fmla="*/ 26 w 42"/>
                  <a:gd name="T3" fmla="*/ 1 h 24"/>
                  <a:gd name="T4" fmla="*/ 36 w 42"/>
                  <a:gd name="T5" fmla="*/ 4 h 24"/>
                  <a:gd name="T6" fmla="*/ 39 w 42"/>
                  <a:gd name="T7" fmla="*/ 5 h 24"/>
                  <a:gd name="T8" fmla="*/ 37 w 42"/>
                  <a:gd name="T9" fmla="*/ 6 h 24"/>
                  <a:gd name="T10" fmla="*/ 0 w 42"/>
                  <a:gd name="T11" fmla="*/ 24 h 24"/>
                  <a:gd name="T12" fmla="*/ 0 w 42"/>
                  <a:gd name="T13" fmla="*/ 24 h 24"/>
                  <a:gd name="T14" fmla="*/ 42 w 42"/>
                  <a:gd name="T15" fmla="*/ 4 h 24"/>
                  <a:gd name="T16" fmla="*/ 27 w 42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24">
                    <a:moveTo>
                      <a:pt x="27" y="0"/>
                    </a:moveTo>
                    <a:lnTo>
                      <a:pt x="26" y="1"/>
                    </a:lnTo>
                    <a:lnTo>
                      <a:pt x="36" y="4"/>
                    </a:lnTo>
                    <a:lnTo>
                      <a:pt x="39" y="5"/>
                    </a:lnTo>
                    <a:lnTo>
                      <a:pt x="37" y="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42" y="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8" name="Freeform 4148"/>
              <p:cNvSpPr/>
              <p:nvPr/>
            </p:nvSpPr>
            <p:spPr bwMode="auto">
              <a:xfrm>
                <a:off x="6226" y="3352"/>
                <a:ext cx="42" cy="24"/>
              </a:xfrm>
              <a:custGeom>
                <a:avLst/>
                <a:gdLst>
                  <a:gd name="T0" fmla="*/ 27 w 42"/>
                  <a:gd name="T1" fmla="*/ 0 h 24"/>
                  <a:gd name="T2" fmla="*/ 26 w 42"/>
                  <a:gd name="T3" fmla="*/ 1 h 24"/>
                  <a:gd name="T4" fmla="*/ 36 w 42"/>
                  <a:gd name="T5" fmla="*/ 4 h 24"/>
                  <a:gd name="T6" fmla="*/ 39 w 42"/>
                  <a:gd name="T7" fmla="*/ 5 h 24"/>
                  <a:gd name="T8" fmla="*/ 37 w 42"/>
                  <a:gd name="T9" fmla="*/ 6 h 24"/>
                  <a:gd name="T10" fmla="*/ 0 w 42"/>
                  <a:gd name="T11" fmla="*/ 24 h 24"/>
                  <a:gd name="T12" fmla="*/ 0 w 42"/>
                  <a:gd name="T13" fmla="*/ 24 h 24"/>
                  <a:gd name="T14" fmla="*/ 42 w 42"/>
                  <a:gd name="T15" fmla="*/ 4 h 24"/>
                  <a:gd name="T16" fmla="*/ 27 w 42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24">
                    <a:moveTo>
                      <a:pt x="27" y="0"/>
                    </a:moveTo>
                    <a:lnTo>
                      <a:pt x="26" y="1"/>
                    </a:lnTo>
                    <a:lnTo>
                      <a:pt x="36" y="4"/>
                    </a:lnTo>
                    <a:lnTo>
                      <a:pt x="39" y="5"/>
                    </a:lnTo>
                    <a:lnTo>
                      <a:pt x="37" y="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42" y="4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9" name="Freeform 4149"/>
              <p:cNvSpPr/>
              <p:nvPr/>
            </p:nvSpPr>
            <p:spPr bwMode="auto">
              <a:xfrm>
                <a:off x="6218" y="3351"/>
                <a:ext cx="52" cy="32"/>
              </a:xfrm>
              <a:custGeom>
                <a:avLst/>
                <a:gdLst>
                  <a:gd name="T0" fmla="*/ 33 w 52"/>
                  <a:gd name="T1" fmla="*/ 0 h 32"/>
                  <a:gd name="T2" fmla="*/ 0 w 52"/>
                  <a:gd name="T3" fmla="*/ 32 h 32"/>
                  <a:gd name="T4" fmla="*/ 52 w 52"/>
                  <a:gd name="T5" fmla="*/ 6 h 32"/>
                  <a:gd name="T6" fmla="*/ 50 w 52"/>
                  <a:gd name="T7" fmla="*/ 5 h 32"/>
                  <a:gd name="T8" fmla="*/ 8 w 52"/>
                  <a:gd name="T9" fmla="*/ 25 h 32"/>
                  <a:gd name="T10" fmla="*/ 34 w 52"/>
                  <a:gd name="T11" fmla="*/ 2 h 32"/>
                  <a:gd name="T12" fmla="*/ 35 w 52"/>
                  <a:gd name="T13" fmla="*/ 1 h 32"/>
                  <a:gd name="T14" fmla="*/ 33 w 52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32">
                    <a:moveTo>
                      <a:pt x="33" y="0"/>
                    </a:moveTo>
                    <a:lnTo>
                      <a:pt x="0" y="32"/>
                    </a:lnTo>
                    <a:lnTo>
                      <a:pt x="52" y="6"/>
                    </a:lnTo>
                    <a:lnTo>
                      <a:pt x="50" y="5"/>
                    </a:lnTo>
                    <a:lnTo>
                      <a:pt x="8" y="25"/>
                    </a:lnTo>
                    <a:lnTo>
                      <a:pt x="34" y="2"/>
                    </a:lnTo>
                    <a:lnTo>
                      <a:pt x="35" y="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0" name="Freeform 4150"/>
              <p:cNvSpPr/>
              <p:nvPr/>
            </p:nvSpPr>
            <p:spPr bwMode="auto">
              <a:xfrm>
                <a:off x="6218" y="3351"/>
                <a:ext cx="52" cy="32"/>
              </a:xfrm>
              <a:custGeom>
                <a:avLst/>
                <a:gdLst>
                  <a:gd name="T0" fmla="*/ 33 w 52"/>
                  <a:gd name="T1" fmla="*/ 0 h 32"/>
                  <a:gd name="T2" fmla="*/ 0 w 52"/>
                  <a:gd name="T3" fmla="*/ 32 h 32"/>
                  <a:gd name="T4" fmla="*/ 52 w 52"/>
                  <a:gd name="T5" fmla="*/ 6 h 32"/>
                  <a:gd name="T6" fmla="*/ 50 w 52"/>
                  <a:gd name="T7" fmla="*/ 5 h 32"/>
                  <a:gd name="T8" fmla="*/ 8 w 52"/>
                  <a:gd name="T9" fmla="*/ 25 h 32"/>
                  <a:gd name="T10" fmla="*/ 34 w 52"/>
                  <a:gd name="T11" fmla="*/ 2 h 32"/>
                  <a:gd name="T12" fmla="*/ 35 w 52"/>
                  <a:gd name="T13" fmla="*/ 1 h 32"/>
                  <a:gd name="T14" fmla="*/ 33 w 52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32">
                    <a:moveTo>
                      <a:pt x="33" y="0"/>
                    </a:moveTo>
                    <a:lnTo>
                      <a:pt x="0" y="32"/>
                    </a:lnTo>
                    <a:lnTo>
                      <a:pt x="52" y="6"/>
                    </a:lnTo>
                    <a:lnTo>
                      <a:pt x="50" y="5"/>
                    </a:lnTo>
                    <a:lnTo>
                      <a:pt x="8" y="25"/>
                    </a:lnTo>
                    <a:lnTo>
                      <a:pt x="34" y="2"/>
                    </a:lnTo>
                    <a:lnTo>
                      <a:pt x="35" y="1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1" name="Freeform 4151"/>
              <p:cNvSpPr/>
              <p:nvPr/>
            </p:nvSpPr>
            <p:spPr bwMode="auto">
              <a:xfrm>
                <a:off x="5639" y="3541"/>
                <a:ext cx="50" cy="60"/>
              </a:xfrm>
              <a:custGeom>
                <a:avLst/>
                <a:gdLst>
                  <a:gd name="T0" fmla="*/ 2 w 48"/>
                  <a:gd name="T1" fmla="*/ 0 h 57"/>
                  <a:gd name="T2" fmla="*/ 0 w 48"/>
                  <a:gd name="T3" fmla="*/ 1 h 57"/>
                  <a:gd name="T4" fmla="*/ 6 w 48"/>
                  <a:gd name="T5" fmla="*/ 21 h 57"/>
                  <a:gd name="T6" fmla="*/ 8 w 48"/>
                  <a:gd name="T7" fmla="*/ 20 h 57"/>
                  <a:gd name="T8" fmla="*/ 14 w 48"/>
                  <a:gd name="T9" fmla="*/ 26 h 57"/>
                  <a:gd name="T10" fmla="*/ 8 w 48"/>
                  <a:gd name="T11" fmla="*/ 31 h 57"/>
                  <a:gd name="T12" fmla="*/ 8 w 48"/>
                  <a:gd name="T13" fmla="*/ 31 h 57"/>
                  <a:gd name="T14" fmla="*/ 15 w 48"/>
                  <a:gd name="T15" fmla="*/ 54 h 57"/>
                  <a:gd name="T16" fmla="*/ 16 w 48"/>
                  <a:gd name="T17" fmla="*/ 54 h 57"/>
                  <a:gd name="T18" fmla="*/ 22 w 48"/>
                  <a:gd name="T19" fmla="*/ 57 h 57"/>
                  <a:gd name="T20" fmla="*/ 25 w 48"/>
                  <a:gd name="T21" fmla="*/ 54 h 57"/>
                  <a:gd name="T22" fmla="*/ 25 w 48"/>
                  <a:gd name="T23" fmla="*/ 54 h 57"/>
                  <a:gd name="T24" fmla="*/ 29 w 48"/>
                  <a:gd name="T25" fmla="*/ 50 h 57"/>
                  <a:gd name="T26" fmla="*/ 31 w 48"/>
                  <a:gd name="T27" fmla="*/ 51 h 57"/>
                  <a:gd name="T28" fmla="*/ 48 w 48"/>
                  <a:gd name="T29" fmla="*/ 38 h 57"/>
                  <a:gd name="T30" fmla="*/ 48 w 48"/>
                  <a:gd name="T31" fmla="*/ 37 h 57"/>
                  <a:gd name="T32" fmla="*/ 48 w 48"/>
                  <a:gd name="T33" fmla="*/ 37 h 57"/>
                  <a:gd name="T34" fmla="*/ 2 w 48"/>
                  <a:gd name="T3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57">
                    <a:moveTo>
                      <a:pt x="2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8" y="20"/>
                    </a:cubicBezTo>
                    <a:cubicBezTo>
                      <a:pt x="11" y="20"/>
                      <a:pt x="14" y="23"/>
                      <a:pt x="14" y="26"/>
                    </a:cubicBezTo>
                    <a:cubicBezTo>
                      <a:pt x="14" y="29"/>
                      <a:pt x="11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54"/>
                      <a:pt x="16" y="54"/>
                      <a:pt x="16" y="54"/>
                    </a:cubicBezTo>
                    <a:cubicBezTo>
                      <a:pt x="18" y="54"/>
                      <a:pt x="20" y="55"/>
                      <a:pt x="22" y="57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52"/>
                      <a:pt x="27" y="50"/>
                      <a:pt x="29" y="50"/>
                    </a:cubicBezTo>
                    <a:cubicBezTo>
                      <a:pt x="29" y="50"/>
                      <a:pt x="30" y="50"/>
                      <a:pt x="31" y="51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7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2" name="Freeform 4152"/>
              <p:cNvSpPr/>
              <p:nvPr/>
            </p:nvSpPr>
            <p:spPr bwMode="auto">
              <a:xfrm>
                <a:off x="5689" y="358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3" name="Freeform 4153"/>
              <p:cNvSpPr/>
              <p:nvPr/>
            </p:nvSpPr>
            <p:spPr bwMode="auto">
              <a:xfrm>
                <a:off x="5665" y="3594"/>
                <a:ext cx="6" cy="4"/>
              </a:xfrm>
              <a:custGeom>
                <a:avLst/>
                <a:gdLst>
                  <a:gd name="T0" fmla="*/ 4 w 6"/>
                  <a:gd name="T1" fmla="*/ 0 h 4"/>
                  <a:gd name="T2" fmla="*/ 0 w 6"/>
                  <a:gd name="T3" fmla="*/ 4 h 4"/>
                  <a:gd name="T4" fmla="*/ 0 w 6"/>
                  <a:gd name="T5" fmla="*/ 4 h 4"/>
                  <a:gd name="T6" fmla="*/ 6 w 6"/>
                  <a:gd name="T7" fmla="*/ 1 h 4"/>
                  <a:gd name="T8" fmla="*/ 4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4" name="Freeform 4154"/>
              <p:cNvSpPr/>
              <p:nvPr/>
            </p:nvSpPr>
            <p:spPr bwMode="auto">
              <a:xfrm>
                <a:off x="5654" y="3598"/>
                <a:ext cx="8" cy="6"/>
              </a:xfrm>
              <a:custGeom>
                <a:avLst/>
                <a:gdLst>
                  <a:gd name="T0" fmla="*/ 1 w 7"/>
                  <a:gd name="T1" fmla="*/ 0 h 6"/>
                  <a:gd name="T2" fmla="*/ 0 w 7"/>
                  <a:gd name="T3" fmla="*/ 0 h 6"/>
                  <a:gd name="T4" fmla="*/ 2 w 7"/>
                  <a:gd name="T5" fmla="*/ 6 h 6"/>
                  <a:gd name="T6" fmla="*/ 7 w 7"/>
                  <a:gd name="T7" fmla="*/ 3 h 6"/>
                  <a:gd name="T8" fmla="*/ 1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1"/>
                      <a:pt x="3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5" name="Freeform 4155"/>
              <p:cNvSpPr/>
              <p:nvPr/>
            </p:nvSpPr>
            <p:spPr bwMode="auto">
              <a:xfrm>
                <a:off x="5638" y="353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2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6" name="Freeform 4156"/>
              <p:cNvSpPr/>
              <p:nvPr/>
            </p:nvSpPr>
            <p:spPr bwMode="auto">
              <a:xfrm>
                <a:off x="5645" y="3562"/>
                <a:ext cx="8" cy="12"/>
              </a:xfrm>
              <a:custGeom>
                <a:avLst/>
                <a:gdLst>
                  <a:gd name="T0" fmla="*/ 2 w 8"/>
                  <a:gd name="T1" fmla="*/ 0 h 11"/>
                  <a:gd name="T2" fmla="*/ 0 w 8"/>
                  <a:gd name="T3" fmla="*/ 1 h 11"/>
                  <a:gd name="T4" fmla="*/ 2 w 8"/>
                  <a:gd name="T5" fmla="*/ 11 h 11"/>
                  <a:gd name="T6" fmla="*/ 2 w 8"/>
                  <a:gd name="T7" fmla="*/ 11 h 11"/>
                  <a:gd name="T8" fmla="*/ 8 w 8"/>
                  <a:gd name="T9" fmla="*/ 6 h 11"/>
                  <a:gd name="T10" fmla="*/ 2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5" y="11"/>
                      <a:pt x="8" y="9"/>
                      <a:pt x="8" y="6"/>
                    </a:cubicBezTo>
                    <a:cubicBezTo>
                      <a:pt x="8" y="3"/>
                      <a:pt x="5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7" name="Freeform 4157"/>
              <p:cNvSpPr/>
              <p:nvPr/>
            </p:nvSpPr>
            <p:spPr bwMode="auto">
              <a:xfrm>
                <a:off x="5638" y="3538"/>
                <a:ext cx="53" cy="42"/>
              </a:xfrm>
              <a:custGeom>
                <a:avLst/>
                <a:gdLst>
                  <a:gd name="T0" fmla="*/ 0 w 53"/>
                  <a:gd name="T1" fmla="*/ 0 h 42"/>
                  <a:gd name="T2" fmla="*/ 0 w 53"/>
                  <a:gd name="T3" fmla="*/ 1 h 42"/>
                  <a:gd name="T4" fmla="*/ 3 w 53"/>
                  <a:gd name="T5" fmla="*/ 3 h 42"/>
                  <a:gd name="T6" fmla="*/ 51 w 53"/>
                  <a:gd name="T7" fmla="*/ 42 h 42"/>
                  <a:gd name="T8" fmla="*/ 52 w 53"/>
                  <a:gd name="T9" fmla="*/ 42 h 42"/>
                  <a:gd name="T10" fmla="*/ 53 w 53"/>
                  <a:gd name="T11" fmla="*/ 41 h 42"/>
                  <a:gd name="T12" fmla="*/ 10 w 53"/>
                  <a:gd name="T13" fmla="*/ 7 h 42"/>
                  <a:gd name="T14" fmla="*/ 0 w 53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42">
                    <a:moveTo>
                      <a:pt x="0" y="0"/>
                    </a:moveTo>
                    <a:lnTo>
                      <a:pt x="0" y="1"/>
                    </a:lnTo>
                    <a:lnTo>
                      <a:pt x="3" y="3"/>
                    </a:lnTo>
                    <a:lnTo>
                      <a:pt x="51" y="42"/>
                    </a:lnTo>
                    <a:lnTo>
                      <a:pt x="52" y="42"/>
                    </a:lnTo>
                    <a:lnTo>
                      <a:pt x="53" y="41"/>
                    </a:lnTo>
                    <a:lnTo>
                      <a:pt x="1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8" name="Freeform 4158"/>
              <p:cNvSpPr/>
              <p:nvPr/>
            </p:nvSpPr>
            <p:spPr bwMode="auto">
              <a:xfrm>
                <a:off x="5638" y="3538"/>
                <a:ext cx="53" cy="42"/>
              </a:xfrm>
              <a:custGeom>
                <a:avLst/>
                <a:gdLst>
                  <a:gd name="T0" fmla="*/ 0 w 53"/>
                  <a:gd name="T1" fmla="*/ 0 h 42"/>
                  <a:gd name="T2" fmla="*/ 0 w 53"/>
                  <a:gd name="T3" fmla="*/ 1 h 42"/>
                  <a:gd name="T4" fmla="*/ 3 w 53"/>
                  <a:gd name="T5" fmla="*/ 3 h 42"/>
                  <a:gd name="T6" fmla="*/ 51 w 53"/>
                  <a:gd name="T7" fmla="*/ 42 h 42"/>
                  <a:gd name="T8" fmla="*/ 52 w 53"/>
                  <a:gd name="T9" fmla="*/ 42 h 42"/>
                  <a:gd name="T10" fmla="*/ 53 w 53"/>
                  <a:gd name="T11" fmla="*/ 41 h 42"/>
                  <a:gd name="T12" fmla="*/ 10 w 53"/>
                  <a:gd name="T13" fmla="*/ 7 h 42"/>
                  <a:gd name="T14" fmla="*/ 0 w 53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42">
                    <a:moveTo>
                      <a:pt x="0" y="0"/>
                    </a:moveTo>
                    <a:lnTo>
                      <a:pt x="0" y="1"/>
                    </a:lnTo>
                    <a:lnTo>
                      <a:pt x="3" y="3"/>
                    </a:lnTo>
                    <a:lnTo>
                      <a:pt x="51" y="42"/>
                    </a:lnTo>
                    <a:lnTo>
                      <a:pt x="52" y="42"/>
                    </a:lnTo>
                    <a:lnTo>
                      <a:pt x="53" y="41"/>
                    </a:lnTo>
                    <a:lnTo>
                      <a:pt x="1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9" name="Freeform 4159"/>
              <p:cNvSpPr/>
              <p:nvPr/>
            </p:nvSpPr>
            <p:spPr bwMode="auto">
              <a:xfrm>
                <a:off x="5657" y="3579"/>
                <a:ext cx="34" cy="27"/>
              </a:xfrm>
              <a:custGeom>
                <a:avLst/>
                <a:gdLst>
                  <a:gd name="T0" fmla="*/ 33 w 33"/>
                  <a:gd name="T1" fmla="*/ 0 h 26"/>
                  <a:gd name="T2" fmla="*/ 32 w 33"/>
                  <a:gd name="T3" fmla="*/ 1 h 26"/>
                  <a:gd name="T4" fmla="*/ 31 w 33"/>
                  <a:gd name="T5" fmla="*/ 2 h 26"/>
                  <a:gd name="T6" fmla="*/ 14 w 33"/>
                  <a:gd name="T7" fmla="*/ 15 h 26"/>
                  <a:gd name="T8" fmla="*/ 8 w 33"/>
                  <a:gd name="T9" fmla="*/ 18 h 26"/>
                  <a:gd name="T10" fmla="*/ 5 w 33"/>
                  <a:gd name="T11" fmla="*/ 21 h 26"/>
                  <a:gd name="T12" fmla="*/ 0 w 33"/>
                  <a:gd name="T13" fmla="*/ 24 h 26"/>
                  <a:gd name="T14" fmla="*/ 0 w 33"/>
                  <a:gd name="T15" fmla="*/ 25 h 26"/>
                  <a:gd name="T16" fmla="*/ 1 w 33"/>
                  <a:gd name="T17" fmla="*/ 26 h 26"/>
                  <a:gd name="T18" fmla="*/ 33 w 33"/>
                  <a:gd name="T19" fmla="*/ 2 h 26"/>
                  <a:gd name="T20" fmla="*/ 33 w 33"/>
                  <a:gd name="T21" fmla="*/ 2 h 26"/>
                  <a:gd name="T22" fmla="*/ 33 w 33"/>
                  <a:gd name="T23" fmla="*/ 0 h 26"/>
                  <a:gd name="T24" fmla="*/ 33 w 33"/>
                  <a:gd name="T2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26"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0" name="Freeform 4160"/>
              <p:cNvSpPr/>
              <p:nvPr/>
            </p:nvSpPr>
            <p:spPr bwMode="auto">
              <a:xfrm>
                <a:off x="5634" y="3535"/>
                <a:ext cx="24" cy="72"/>
              </a:xfrm>
              <a:custGeom>
                <a:avLst/>
                <a:gdLst>
                  <a:gd name="T0" fmla="*/ 0 w 24"/>
                  <a:gd name="T1" fmla="*/ 0 h 72"/>
                  <a:gd name="T2" fmla="*/ 22 w 24"/>
                  <a:gd name="T3" fmla="*/ 72 h 72"/>
                  <a:gd name="T4" fmla="*/ 24 w 24"/>
                  <a:gd name="T5" fmla="*/ 71 h 72"/>
                  <a:gd name="T6" fmla="*/ 23 w 24"/>
                  <a:gd name="T7" fmla="*/ 70 h 72"/>
                  <a:gd name="T8" fmla="*/ 23 w 24"/>
                  <a:gd name="T9" fmla="*/ 69 h 72"/>
                  <a:gd name="T10" fmla="*/ 20 w 24"/>
                  <a:gd name="T11" fmla="*/ 63 h 72"/>
                  <a:gd name="T12" fmla="*/ 13 w 24"/>
                  <a:gd name="T13" fmla="*/ 39 h 72"/>
                  <a:gd name="T14" fmla="*/ 11 w 24"/>
                  <a:gd name="T15" fmla="*/ 28 h 72"/>
                  <a:gd name="T16" fmla="*/ 5 w 24"/>
                  <a:gd name="T17" fmla="*/ 7 h 72"/>
                  <a:gd name="T18" fmla="*/ 4 w 24"/>
                  <a:gd name="T19" fmla="*/ 4 h 72"/>
                  <a:gd name="T20" fmla="*/ 4 w 24"/>
                  <a:gd name="T21" fmla="*/ 3 h 72"/>
                  <a:gd name="T22" fmla="*/ 14 w 24"/>
                  <a:gd name="T23" fmla="*/ 10 h 72"/>
                  <a:gd name="T24" fmla="*/ 0 w 24"/>
                  <a:gd name="T2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" h="72">
                    <a:moveTo>
                      <a:pt x="0" y="0"/>
                    </a:moveTo>
                    <a:lnTo>
                      <a:pt x="22" y="72"/>
                    </a:lnTo>
                    <a:lnTo>
                      <a:pt x="24" y="71"/>
                    </a:lnTo>
                    <a:lnTo>
                      <a:pt x="23" y="70"/>
                    </a:lnTo>
                    <a:lnTo>
                      <a:pt x="23" y="69"/>
                    </a:lnTo>
                    <a:lnTo>
                      <a:pt x="20" y="63"/>
                    </a:lnTo>
                    <a:lnTo>
                      <a:pt x="13" y="39"/>
                    </a:lnTo>
                    <a:lnTo>
                      <a:pt x="11" y="28"/>
                    </a:lnTo>
                    <a:lnTo>
                      <a:pt x="5" y="7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1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1" name="Freeform 4161"/>
              <p:cNvSpPr/>
              <p:nvPr/>
            </p:nvSpPr>
            <p:spPr bwMode="auto">
              <a:xfrm>
                <a:off x="5634" y="3535"/>
                <a:ext cx="24" cy="72"/>
              </a:xfrm>
              <a:custGeom>
                <a:avLst/>
                <a:gdLst>
                  <a:gd name="T0" fmla="*/ 0 w 24"/>
                  <a:gd name="T1" fmla="*/ 0 h 72"/>
                  <a:gd name="T2" fmla="*/ 22 w 24"/>
                  <a:gd name="T3" fmla="*/ 72 h 72"/>
                  <a:gd name="T4" fmla="*/ 24 w 24"/>
                  <a:gd name="T5" fmla="*/ 71 h 72"/>
                  <a:gd name="T6" fmla="*/ 23 w 24"/>
                  <a:gd name="T7" fmla="*/ 70 h 72"/>
                  <a:gd name="T8" fmla="*/ 23 w 24"/>
                  <a:gd name="T9" fmla="*/ 69 h 72"/>
                  <a:gd name="T10" fmla="*/ 20 w 24"/>
                  <a:gd name="T11" fmla="*/ 63 h 72"/>
                  <a:gd name="T12" fmla="*/ 13 w 24"/>
                  <a:gd name="T13" fmla="*/ 39 h 72"/>
                  <a:gd name="T14" fmla="*/ 11 w 24"/>
                  <a:gd name="T15" fmla="*/ 28 h 72"/>
                  <a:gd name="T16" fmla="*/ 5 w 24"/>
                  <a:gd name="T17" fmla="*/ 7 h 72"/>
                  <a:gd name="T18" fmla="*/ 4 w 24"/>
                  <a:gd name="T19" fmla="*/ 4 h 72"/>
                  <a:gd name="T20" fmla="*/ 4 w 24"/>
                  <a:gd name="T21" fmla="*/ 3 h 72"/>
                  <a:gd name="T22" fmla="*/ 14 w 24"/>
                  <a:gd name="T23" fmla="*/ 10 h 72"/>
                  <a:gd name="T24" fmla="*/ 0 w 24"/>
                  <a:gd name="T2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" h="72">
                    <a:moveTo>
                      <a:pt x="0" y="0"/>
                    </a:moveTo>
                    <a:lnTo>
                      <a:pt x="22" y="72"/>
                    </a:lnTo>
                    <a:lnTo>
                      <a:pt x="24" y="71"/>
                    </a:lnTo>
                    <a:lnTo>
                      <a:pt x="23" y="70"/>
                    </a:lnTo>
                    <a:lnTo>
                      <a:pt x="23" y="69"/>
                    </a:lnTo>
                    <a:lnTo>
                      <a:pt x="20" y="63"/>
                    </a:lnTo>
                    <a:lnTo>
                      <a:pt x="13" y="39"/>
                    </a:lnTo>
                    <a:lnTo>
                      <a:pt x="11" y="28"/>
                    </a:lnTo>
                    <a:lnTo>
                      <a:pt x="5" y="7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14" y="1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2" name="Freeform 4162"/>
              <p:cNvSpPr/>
              <p:nvPr/>
            </p:nvSpPr>
            <p:spPr bwMode="auto">
              <a:xfrm>
                <a:off x="5691" y="3579"/>
                <a:ext cx="2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3" name="Freeform 4163"/>
              <p:cNvSpPr/>
              <p:nvPr/>
            </p:nvSpPr>
            <p:spPr bwMode="auto">
              <a:xfrm>
                <a:off x="5695" y="3575"/>
                <a:ext cx="31" cy="21"/>
              </a:xfrm>
              <a:custGeom>
                <a:avLst/>
                <a:gdLst>
                  <a:gd name="T0" fmla="*/ 0 w 30"/>
                  <a:gd name="T1" fmla="*/ 0 h 20"/>
                  <a:gd name="T2" fmla="*/ 0 w 30"/>
                  <a:gd name="T3" fmla="*/ 2 h 20"/>
                  <a:gd name="T4" fmla="*/ 2 w 30"/>
                  <a:gd name="T5" fmla="*/ 5 h 20"/>
                  <a:gd name="T6" fmla="*/ 2 w 30"/>
                  <a:gd name="T7" fmla="*/ 5 h 20"/>
                  <a:gd name="T8" fmla="*/ 30 w 30"/>
                  <a:gd name="T9" fmla="*/ 20 h 20"/>
                  <a:gd name="T10" fmla="*/ 0 w 30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0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4" name="Freeform 4164"/>
              <p:cNvSpPr/>
              <p:nvPr/>
            </p:nvSpPr>
            <p:spPr bwMode="auto">
              <a:xfrm>
                <a:off x="5695" y="357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5" name="Freeform 4165"/>
              <p:cNvSpPr/>
              <p:nvPr/>
            </p:nvSpPr>
            <p:spPr bwMode="auto">
              <a:xfrm>
                <a:off x="5693" y="3574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5 h 5"/>
                  <a:gd name="T4" fmla="*/ 0 w 2"/>
                  <a:gd name="T5" fmla="*/ 5 h 5"/>
                  <a:gd name="T6" fmla="*/ 1 w 2"/>
                  <a:gd name="T7" fmla="*/ 5 h 5"/>
                  <a:gd name="T8" fmla="*/ 2 w 2"/>
                  <a:gd name="T9" fmla="*/ 5 h 5"/>
                  <a:gd name="T10" fmla="*/ 2 w 2"/>
                  <a:gd name="T11" fmla="*/ 3 h 5"/>
                  <a:gd name="T12" fmla="*/ 2 w 2"/>
                  <a:gd name="T13" fmla="*/ 1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6" name="Freeform 4166"/>
              <p:cNvSpPr/>
              <p:nvPr/>
            </p:nvSpPr>
            <p:spPr bwMode="auto">
              <a:xfrm>
                <a:off x="5693" y="3573"/>
                <a:ext cx="48" cy="30"/>
              </a:xfrm>
              <a:custGeom>
                <a:avLst/>
                <a:gdLst>
                  <a:gd name="T0" fmla="*/ 0 w 48"/>
                  <a:gd name="T1" fmla="*/ 0 h 30"/>
                  <a:gd name="T2" fmla="*/ 0 w 48"/>
                  <a:gd name="T3" fmla="*/ 1 h 30"/>
                  <a:gd name="T4" fmla="*/ 2 w 48"/>
                  <a:gd name="T5" fmla="*/ 2 h 30"/>
                  <a:gd name="T6" fmla="*/ 33 w 48"/>
                  <a:gd name="T7" fmla="*/ 23 h 30"/>
                  <a:gd name="T8" fmla="*/ 48 w 48"/>
                  <a:gd name="T9" fmla="*/ 30 h 30"/>
                  <a:gd name="T10" fmla="*/ 0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33" y="23"/>
                    </a:lnTo>
                    <a:lnTo>
                      <a:pt x="48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7" name="Freeform 4167"/>
              <p:cNvSpPr/>
              <p:nvPr/>
            </p:nvSpPr>
            <p:spPr bwMode="auto">
              <a:xfrm>
                <a:off x="5693" y="3573"/>
                <a:ext cx="48" cy="30"/>
              </a:xfrm>
              <a:custGeom>
                <a:avLst/>
                <a:gdLst>
                  <a:gd name="T0" fmla="*/ 0 w 48"/>
                  <a:gd name="T1" fmla="*/ 0 h 30"/>
                  <a:gd name="T2" fmla="*/ 0 w 48"/>
                  <a:gd name="T3" fmla="*/ 1 h 30"/>
                  <a:gd name="T4" fmla="*/ 2 w 48"/>
                  <a:gd name="T5" fmla="*/ 2 h 30"/>
                  <a:gd name="T6" fmla="*/ 33 w 48"/>
                  <a:gd name="T7" fmla="*/ 23 h 30"/>
                  <a:gd name="T8" fmla="*/ 48 w 48"/>
                  <a:gd name="T9" fmla="*/ 30 h 30"/>
                  <a:gd name="T10" fmla="*/ 0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33" y="23"/>
                    </a:lnTo>
                    <a:lnTo>
                      <a:pt x="48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8" name="Freeform 4168"/>
              <p:cNvSpPr/>
              <p:nvPr/>
            </p:nvSpPr>
            <p:spPr bwMode="auto">
              <a:xfrm>
                <a:off x="5693" y="3579"/>
                <a:ext cx="62" cy="34"/>
              </a:xfrm>
              <a:custGeom>
                <a:avLst/>
                <a:gdLst>
                  <a:gd name="T0" fmla="*/ 0 w 59"/>
                  <a:gd name="T1" fmla="*/ 0 h 32"/>
                  <a:gd name="T2" fmla="*/ 0 w 59"/>
                  <a:gd name="T3" fmla="*/ 0 h 32"/>
                  <a:gd name="T4" fmla="*/ 0 w 59"/>
                  <a:gd name="T5" fmla="*/ 1 h 32"/>
                  <a:gd name="T6" fmla="*/ 59 w 59"/>
                  <a:gd name="T7" fmla="*/ 32 h 32"/>
                  <a:gd name="T8" fmla="*/ 46 w 59"/>
                  <a:gd name="T9" fmla="*/ 23 h 32"/>
                  <a:gd name="T10" fmla="*/ 32 w 59"/>
                  <a:gd name="T11" fmla="*/ 16 h 32"/>
                  <a:gd name="T12" fmla="*/ 4 w 59"/>
                  <a:gd name="T13" fmla="*/ 1 h 32"/>
                  <a:gd name="T14" fmla="*/ 2 w 59"/>
                  <a:gd name="T15" fmla="*/ 0 h 32"/>
                  <a:gd name="T16" fmla="*/ 1 w 59"/>
                  <a:gd name="T17" fmla="*/ 0 h 32"/>
                  <a:gd name="T18" fmla="*/ 0 w 59"/>
                  <a:gd name="T1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3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9" name="Freeform 4169"/>
              <p:cNvSpPr/>
              <p:nvPr/>
            </p:nvSpPr>
            <p:spPr bwMode="auto">
              <a:xfrm>
                <a:off x="5663" y="3555"/>
                <a:ext cx="28" cy="22"/>
              </a:xfrm>
              <a:custGeom>
                <a:avLst/>
                <a:gdLst>
                  <a:gd name="T0" fmla="*/ 0 w 28"/>
                  <a:gd name="T1" fmla="*/ 0 h 22"/>
                  <a:gd name="T2" fmla="*/ 28 w 28"/>
                  <a:gd name="T3" fmla="*/ 22 h 22"/>
                  <a:gd name="T4" fmla="*/ 28 w 28"/>
                  <a:gd name="T5" fmla="*/ 18 h 22"/>
                  <a:gd name="T6" fmla="*/ 0 w 28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2">
                    <a:moveTo>
                      <a:pt x="0" y="0"/>
                    </a:moveTo>
                    <a:lnTo>
                      <a:pt x="28" y="22"/>
                    </a:lnTo>
                    <a:lnTo>
                      <a:pt x="28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0" name="Freeform 4170"/>
              <p:cNvSpPr/>
              <p:nvPr/>
            </p:nvSpPr>
            <p:spPr bwMode="auto">
              <a:xfrm>
                <a:off x="5663" y="3555"/>
                <a:ext cx="28" cy="22"/>
              </a:xfrm>
              <a:custGeom>
                <a:avLst/>
                <a:gdLst>
                  <a:gd name="T0" fmla="*/ 0 w 28"/>
                  <a:gd name="T1" fmla="*/ 0 h 22"/>
                  <a:gd name="T2" fmla="*/ 28 w 28"/>
                  <a:gd name="T3" fmla="*/ 22 h 22"/>
                  <a:gd name="T4" fmla="*/ 28 w 28"/>
                  <a:gd name="T5" fmla="*/ 18 h 22"/>
                  <a:gd name="T6" fmla="*/ 0 w 28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2">
                    <a:moveTo>
                      <a:pt x="0" y="0"/>
                    </a:moveTo>
                    <a:lnTo>
                      <a:pt x="28" y="22"/>
                    </a:lnTo>
                    <a:lnTo>
                      <a:pt x="28" y="1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1" name="Freeform 4171"/>
              <p:cNvSpPr/>
              <p:nvPr/>
            </p:nvSpPr>
            <p:spPr bwMode="auto">
              <a:xfrm>
                <a:off x="5648" y="3545"/>
                <a:ext cx="45" cy="34"/>
              </a:xfrm>
              <a:custGeom>
                <a:avLst/>
                <a:gdLst>
                  <a:gd name="T0" fmla="*/ 0 w 42"/>
                  <a:gd name="T1" fmla="*/ 0 h 32"/>
                  <a:gd name="T2" fmla="*/ 41 w 42"/>
                  <a:gd name="T3" fmla="*/ 32 h 32"/>
                  <a:gd name="T4" fmla="*/ 41 w 42"/>
                  <a:gd name="T5" fmla="*/ 32 h 32"/>
                  <a:gd name="T6" fmla="*/ 42 w 42"/>
                  <a:gd name="T7" fmla="*/ 32 h 32"/>
                  <a:gd name="T8" fmla="*/ 42 w 42"/>
                  <a:gd name="T9" fmla="*/ 32 h 32"/>
                  <a:gd name="T10" fmla="*/ 42 w 42"/>
                  <a:gd name="T11" fmla="*/ 32 h 32"/>
                  <a:gd name="T12" fmla="*/ 42 w 42"/>
                  <a:gd name="T13" fmla="*/ 32 h 32"/>
                  <a:gd name="T14" fmla="*/ 42 w 42"/>
                  <a:gd name="T15" fmla="*/ 32 h 32"/>
                  <a:gd name="T16" fmla="*/ 42 w 42"/>
                  <a:gd name="T17" fmla="*/ 32 h 32"/>
                  <a:gd name="T18" fmla="*/ 42 w 42"/>
                  <a:gd name="T19" fmla="*/ 32 h 32"/>
                  <a:gd name="T20" fmla="*/ 42 w 42"/>
                  <a:gd name="T21" fmla="*/ 32 h 32"/>
                  <a:gd name="T22" fmla="*/ 42 w 42"/>
                  <a:gd name="T23" fmla="*/ 27 h 32"/>
                  <a:gd name="T24" fmla="*/ 41 w 42"/>
                  <a:gd name="T25" fmla="*/ 26 h 32"/>
                  <a:gd name="T26" fmla="*/ 41 w 42"/>
                  <a:gd name="T27" fmla="*/ 30 h 32"/>
                  <a:gd name="T28" fmla="*/ 14 w 42"/>
                  <a:gd name="T29" fmla="*/ 9 h 32"/>
                  <a:gd name="T30" fmla="*/ 0 w 42"/>
                  <a:gd name="T3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2">
                    <a:moveTo>
                      <a:pt x="0" y="0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2" name="Freeform 4172"/>
              <p:cNvSpPr>
                <a:spLocks noEditPoints="1"/>
              </p:cNvSpPr>
              <p:nvPr/>
            </p:nvSpPr>
            <p:spPr bwMode="auto">
              <a:xfrm>
                <a:off x="5691" y="3579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1 w 1"/>
                  <a:gd name="T8" fmla="*/ 1 w 1"/>
                  <a:gd name="T9" fmla="*/ 1 w 1"/>
                  <a:gd name="T10" fmla="*/ 1 w 1"/>
                  <a:gd name="T11" fmla="*/ 1 w 1"/>
                  <a:gd name="T12" fmla="*/ 1 w 1"/>
                  <a:gd name="T13" fmla="*/ 1 w 1"/>
                  <a:gd name="T1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3" name="Freeform 4173"/>
              <p:cNvSpPr/>
              <p:nvPr/>
            </p:nvSpPr>
            <p:spPr bwMode="auto">
              <a:xfrm>
                <a:off x="5634" y="3535"/>
                <a:ext cx="59" cy="39"/>
              </a:xfrm>
              <a:custGeom>
                <a:avLst/>
                <a:gdLst>
                  <a:gd name="T0" fmla="*/ 0 w 59"/>
                  <a:gd name="T1" fmla="*/ 0 h 39"/>
                  <a:gd name="T2" fmla="*/ 0 w 59"/>
                  <a:gd name="T3" fmla="*/ 0 h 39"/>
                  <a:gd name="T4" fmla="*/ 14 w 59"/>
                  <a:gd name="T5" fmla="*/ 10 h 39"/>
                  <a:gd name="T6" fmla="*/ 29 w 59"/>
                  <a:gd name="T7" fmla="*/ 20 h 39"/>
                  <a:gd name="T8" fmla="*/ 57 w 59"/>
                  <a:gd name="T9" fmla="*/ 38 h 39"/>
                  <a:gd name="T10" fmla="*/ 59 w 59"/>
                  <a:gd name="T11" fmla="*/ 39 h 39"/>
                  <a:gd name="T12" fmla="*/ 59 w 59"/>
                  <a:gd name="T13" fmla="*/ 38 h 39"/>
                  <a:gd name="T14" fmla="*/ 0 w 59"/>
                  <a:gd name="T1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9">
                    <a:moveTo>
                      <a:pt x="0" y="0"/>
                    </a:moveTo>
                    <a:lnTo>
                      <a:pt x="0" y="0"/>
                    </a:lnTo>
                    <a:lnTo>
                      <a:pt x="14" y="10"/>
                    </a:lnTo>
                    <a:lnTo>
                      <a:pt x="29" y="20"/>
                    </a:lnTo>
                    <a:lnTo>
                      <a:pt x="57" y="38"/>
                    </a:lnTo>
                    <a:lnTo>
                      <a:pt x="59" y="39"/>
                    </a:lnTo>
                    <a:lnTo>
                      <a:pt x="59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4" name="Freeform 4174"/>
              <p:cNvSpPr/>
              <p:nvPr/>
            </p:nvSpPr>
            <p:spPr bwMode="auto">
              <a:xfrm>
                <a:off x="5634" y="3535"/>
                <a:ext cx="59" cy="39"/>
              </a:xfrm>
              <a:custGeom>
                <a:avLst/>
                <a:gdLst>
                  <a:gd name="T0" fmla="*/ 0 w 59"/>
                  <a:gd name="T1" fmla="*/ 0 h 39"/>
                  <a:gd name="T2" fmla="*/ 0 w 59"/>
                  <a:gd name="T3" fmla="*/ 0 h 39"/>
                  <a:gd name="T4" fmla="*/ 14 w 59"/>
                  <a:gd name="T5" fmla="*/ 10 h 39"/>
                  <a:gd name="T6" fmla="*/ 29 w 59"/>
                  <a:gd name="T7" fmla="*/ 20 h 39"/>
                  <a:gd name="T8" fmla="*/ 57 w 59"/>
                  <a:gd name="T9" fmla="*/ 38 h 39"/>
                  <a:gd name="T10" fmla="*/ 59 w 59"/>
                  <a:gd name="T11" fmla="*/ 39 h 39"/>
                  <a:gd name="T12" fmla="*/ 59 w 59"/>
                  <a:gd name="T13" fmla="*/ 38 h 39"/>
                  <a:gd name="T14" fmla="*/ 0 w 59"/>
                  <a:gd name="T1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9">
                    <a:moveTo>
                      <a:pt x="0" y="0"/>
                    </a:moveTo>
                    <a:lnTo>
                      <a:pt x="0" y="0"/>
                    </a:lnTo>
                    <a:lnTo>
                      <a:pt x="14" y="10"/>
                    </a:lnTo>
                    <a:lnTo>
                      <a:pt x="29" y="20"/>
                    </a:lnTo>
                    <a:lnTo>
                      <a:pt x="57" y="38"/>
                    </a:lnTo>
                    <a:lnTo>
                      <a:pt x="59" y="39"/>
                    </a:lnTo>
                    <a:lnTo>
                      <a:pt x="59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5" name="Freeform 4175"/>
              <p:cNvSpPr/>
              <p:nvPr/>
            </p:nvSpPr>
            <p:spPr bwMode="auto">
              <a:xfrm>
                <a:off x="5691" y="3579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1 w 1"/>
                  <a:gd name="T13" fmla="*/ 0 h 1"/>
                  <a:gd name="T14" fmla="*/ 1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1 w 1"/>
                  <a:gd name="T21" fmla="*/ 1 h 1"/>
                  <a:gd name="T22" fmla="*/ 1 w 1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6" name="Freeform 4176"/>
              <p:cNvSpPr/>
              <p:nvPr/>
            </p:nvSpPr>
            <p:spPr bwMode="auto">
              <a:xfrm>
                <a:off x="5664" y="3583"/>
                <a:ext cx="44" cy="26"/>
              </a:xfrm>
              <a:custGeom>
                <a:avLst/>
                <a:gdLst>
                  <a:gd name="T0" fmla="*/ 26 w 42"/>
                  <a:gd name="T1" fmla="*/ 0 h 24"/>
                  <a:gd name="T2" fmla="*/ 9 w 42"/>
                  <a:gd name="T3" fmla="*/ 13 h 24"/>
                  <a:gd name="T4" fmla="*/ 9 w 42"/>
                  <a:gd name="T5" fmla="*/ 14 h 24"/>
                  <a:gd name="T6" fmla="*/ 5 w 42"/>
                  <a:gd name="T7" fmla="*/ 18 h 24"/>
                  <a:gd name="T8" fmla="*/ 3 w 42"/>
                  <a:gd name="T9" fmla="*/ 17 h 24"/>
                  <a:gd name="T10" fmla="*/ 0 w 42"/>
                  <a:gd name="T11" fmla="*/ 19 h 24"/>
                  <a:gd name="T12" fmla="*/ 0 w 42"/>
                  <a:gd name="T13" fmla="*/ 22 h 24"/>
                  <a:gd name="T14" fmla="*/ 42 w 42"/>
                  <a:gd name="T15" fmla="*/ 24 h 24"/>
                  <a:gd name="T16" fmla="*/ 28 w 42"/>
                  <a:gd name="T17" fmla="*/ 1 h 24"/>
                  <a:gd name="T18" fmla="*/ 27 w 42"/>
                  <a:gd name="T19" fmla="*/ 1 h 24"/>
                  <a:gd name="T20" fmla="*/ 26 w 42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26" y="0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9" y="16"/>
                      <a:pt x="7" y="18"/>
                      <a:pt x="5" y="18"/>
                    </a:cubicBezTo>
                    <a:cubicBezTo>
                      <a:pt x="4" y="18"/>
                      <a:pt x="3" y="18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1"/>
                      <a:pt x="0" y="22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7" y="1"/>
                      <a:pt x="27" y="1"/>
                    </a:cubicBezTo>
                    <a:cubicBezTo>
                      <a:pt x="27" y="1"/>
                      <a:pt x="26" y="1"/>
                      <a:pt x="26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7" name="Freeform 4177"/>
              <p:cNvSpPr/>
              <p:nvPr/>
            </p:nvSpPr>
            <p:spPr bwMode="auto">
              <a:xfrm>
                <a:off x="5691" y="3582"/>
                <a:ext cx="3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2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8" name="Freeform 4178"/>
              <p:cNvSpPr/>
              <p:nvPr/>
            </p:nvSpPr>
            <p:spPr bwMode="auto">
              <a:xfrm>
                <a:off x="5667" y="3597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4 h 5"/>
                  <a:gd name="T4" fmla="*/ 2 w 6"/>
                  <a:gd name="T5" fmla="*/ 5 h 5"/>
                  <a:gd name="T6" fmla="*/ 6 w 6"/>
                  <a:gd name="T7" fmla="*/ 1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4" y="5"/>
                      <a:pt x="6" y="3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9" name="Freeform 4179"/>
              <p:cNvSpPr/>
              <p:nvPr/>
            </p:nvSpPr>
            <p:spPr bwMode="auto">
              <a:xfrm>
                <a:off x="5660" y="3603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2 w 4"/>
                  <a:gd name="T5" fmla="*/ 3 h 3"/>
                  <a:gd name="T6" fmla="*/ 4 w 4"/>
                  <a:gd name="T7" fmla="*/ 3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0" name="Freeform 4180"/>
              <p:cNvSpPr>
                <a:spLocks noEditPoints="1"/>
              </p:cNvSpPr>
              <p:nvPr/>
            </p:nvSpPr>
            <p:spPr bwMode="auto">
              <a:xfrm>
                <a:off x="5658" y="3581"/>
                <a:ext cx="50" cy="28"/>
              </a:xfrm>
              <a:custGeom>
                <a:avLst/>
                <a:gdLst>
                  <a:gd name="T0" fmla="*/ 4 w 50"/>
                  <a:gd name="T1" fmla="*/ 25 h 28"/>
                  <a:gd name="T2" fmla="*/ 50 w 50"/>
                  <a:gd name="T3" fmla="*/ 28 h 28"/>
                  <a:gd name="T4" fmla="*/ 50 w 50"/>
                  <a:gd name="T5" fmla="*/ 28 h 28"/>
                  <a:gd name="T6" fmla="*/ 6 w 50"/>
                  <a:gd name="T7" fmla="*/ 25 h 28"/>
                  <a:gd name="T8" fmla="*/ 4 w 50"/>
                  <a:gd name="T9" fmla="*/ 25 h 28"/>
                  <a:gd name="T10" fmla="*/ 33 w 50"/>
                  <a:gd name="T11" fmla="*/ 0 h 28"/>
                  <a:gd name="T12" fmla="*/ 0 w 50"/>
                  <a:gd name="T13" fmla="*/ 25 h 28"/>
                  <a:gd name="T14" fmla="*/ 2 w 50"/>
                  <a:gd name="T15" fmla="*/ 25 h 28"/>
                  <a:gd name="T16" fmla="*/ 6 w 50"/>
                  <a:gd name="T17" fmla="*/ 22 h 28"/>
                  <a:gd name="T18" fmla="*/ 9 w 50"/>
                  <a:gd name="T19" fmla="*/ 20 h 28"/>
                  <a:gd name="T20" fmla="*/ 15 w 50"/>
                  <a:gd name="T21" fmla="*/ 16 h 28"/>
                  <a:gd name="T22" fmla="*/ 33 w 50"/>
                  <a:gd name="T23" fmla="*/ 2 h 28"/>
                  <a:gd name="T24" fmla="*/ 35 w 50"/>
                  <a:gd name="T25" fmla="*/ 1 h 28"/>
                  <a:gd name="T26" fmla="*/ 33 w 50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" h="28">
                    <a:moveTo>
                      <a:pt x="4" y="25"/>
                    </a:moveTo>
                    <a:lnTo>
                      <a:pt x="50" y="28"/>
                    </a:lnTo>
                    <a:lnTo>
                      <a:pt x="50" y="28"/>
                    </a:lnTo>
                    <a:lnTo>
                      <a:pt x="6" y="25"/>
                    </a:lnTo>
                    <a:lnTo>
                      <a:pt x="4" y="25"/>
                    </a:lnTo>
                    <a:close/>
                    <a:moveTo>
                      <a:pt x="33" y="0"/>
                    </a:moveTo>
                    <a:lnTo>
                      <a:pt x="0" y="25"/>
                    </a:lnTo>
                    <a:lnTo>
                      <a:pt x="2" y="25"/>
                    </a:lnTo>
                    <a:lnTo>
                      <a:pt x="6" y="22"/>
                    </a:lnTo>
                    <a:lnTo>
                      <a:pt x="9" y="20"/>
                    </a:lnTo>
                    <a:lnTo>
                      <a:pt x="15" y="16"/>
                    </a:lnTo>
                    <a:lnTo>
                      <a:pt x="33" y="2"/>
                    </a:lnTo>
                    <a:lnTo>
                      <a:pt x="35" y="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1" name="Freeform 4181"/>
              <p:cNvSpPr>
                <a:spLocks noEditPoints="1"/>
              </p:cNvSpPr>
              <p:nvPr/>
            </p:nvSpPr>
            <p:spPr bwMode="auto">
              <a:xfrm>
                <a:off x="5658" y="3581"/>
                <a:ext cx="50" cy="28"/>
              </a:xfrm>
              <a:custGeom>
                <a:avLst/>
                <a:gdLst>
                  <a:gd name="T0" fmla="*/ 4 w 50"/>
                  <a:gd name="T1" fmla="*/ 25 h 28"/>
                  <a:gd name="T2" fmla="*/ 50 w 50"/>
                  <a:gd name="T3" fmla="*/ 28 h 28"/>
                  <a:gd name="T4" fmla="*/ 50 w 50"/>
                  <a:gd name="T5" fmla="*/ 28 h 28"/>
                  <a:gd name="T6" fmla="*/ 6 w 50"/>
                  <a:gd name="T7" fmla="*/ 25 h 28"/>
                  <a:gd name="T8" fmla="*/ 4 w 50"/>
                  <a:gd name="T9" fmla="*/ 25 h 28"/>
                  <a:gd name="T10" fmla="*/ 33 w 50"/>
                  <a:gd name="T11" fmla="*/ 0 h 28"/>
                  <a:gd name="T12" fmla="*/ 0 w 50"/>
                  <a:gd name="T13" fmla="*/ 25 h 28"/>
                  <a:gd name="T14" fmla="*/ 2 w 50"/>
                  <a:gd name="T15" fmla="*/ 25 h 28"/>
                  <a:gd name="T16" fmla="*/ 6 w 50"/>
                  <a:gd name="T17" fmla="*/ 22 h 28"/>
                  <a:gd name="T18" fmla="*/ 9 w 50"/>
                  <a:gd name="T19" fmla="*/ 20 h 28"/>
                  <a:gd name="T20" fmla="*/ 15 w 50"/>
                  <a:gd name="T21" fmla="*/ 16 h 28"/>
                  <a:gd name="T22" fmla="*/ 33 w 50"/>
                  <a:gd name="T23" fmla="*/ 2 h 28"/>
                  <a:gd name="T24" fmla="*/ 35 w 50"/>
                  <a:gd name="T25" fmla="*/ 1 h 28"/>
                  <a:gd name="T26" fmla="*/ 33 w 50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" h="28">
                    <a:moveTo>
                      <a:pt x="4" y="25"/>
                    </a:moveTo>
                    <a:lnTo>
                      <a:pt x="50" y="28"/>
                    </a:lnTo>
                    <a:lnTo>
                      <a:pt x="50" y="28"/>
                    </a:lnTo>
                    <a:lnTo>
                      <a:pt x="6" y="25"/>
                    </a:lnTo>
                    <a:lnTo>
                      <a:pt x="4" y="25"/>
                    </a:lnTo>
                    <a:moveTo>
                      <a:pt x="33" y="0"/>
                    </a:moveTo>
                    <a:lnTo>
                      <a:pt x="0" y="25"/>
                    </a:lnTo>
                    <a:lnTo>
                      <a:pt x="2" y="25"/>
                    </a:lnTo>
                    <a:lnTo>
                      <a:pt x="6" y="22"/>
                    </a:lnTo>
                    <a:lnTo>
                      <a:pt x="9" y="20"/>
                    </a:lnTo>
                    <a:lnTo>
                      <a:pt x="15" y="16"/>
                    </a:lnTo>
                    <a:lnTo>
                      <a:pt x="33" y="2"/>
                    </a:lnTo>
                    <a:lnTo>
                      <a:pt x="35" y="1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2" name="Freeform 4182"/>
              <p:cNvSpPr/>
              <p:nvPr/>
            </p:nvSpPr>
            <p:spPr bwMode="auto">
              <a:xfrm>
                <a:off x="5656" y="3606"/>
                <a:ext cx="53" cy="5"/>
              </a:xfrm>
              <a:custGeom>
                <a:avLst/>
                <a:gdLst>
                  <a:gd name="T0" fmla="*/ 2 w 53"/>
                  <a:gd name="T1" fmla="*/ 0 h 5"/>
                  <a:gd name="T2" fmla="*/ 0 w 53"/>
                  <a:gd name="T3" fmla="*/ 1 h 5"/>
                  <a:gd name="T4" fmla="*/ 53 w 53"/>
                  <a:gd name="T5" fmla="*/ 5 h 5"/>
                  <a:gd name="T6" fmla="*/ 52 w 53"/>
                  <a:gd name="T7" fmla="*/ 3 h 5"/>
                  <a:gd name="T8" fmla="*/ 6 w 53"/>
                  <a:gd name="T9" fmla="*/ 0 h 5"/>
                  <a:gd name="T10" fmla="*/ 4 w 53"/>
                  <a:gd name="T11" fmla="*/ 0 h 5"/>
                  <a:gd name="T12" fmla="*/ 2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2" y="0"/>
                    </a:moveTo>
                    <a:lnTo>
                      <a:pt x="0" y="1"/>
                    </a:lnTo>
                    <a:lnTo>
                      <a:pt x="53" y="5"/>
                    </a:lnTo>
                    <a:lnTo>
                      <a:pt x="52" y="3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3" name="Freeform 4183"/>
              <p:cNvSpPr/>
              <p:nvPr/>
            </p:nvSpPr>
            <p:spPr bwMode="auto">
              <a:xfrm>
                <a:off x="5656" y="3606"/>
                <a:ext cx="53" cy="5"/>
              </a:xfrm>
              <a:custGeom>
                <a:avLst/>
                <a:gdLst>
                  <a:gd name="T0" fmla="*/ 2 w 53"/>
                  <a:gd name="T1" fmla="*/ 0 h 5"/>
                  <a:gd name="T2" fmla="*/ 0 w 53"/>
                  <a:gd name="T3" fmla="*/ 1 h 5"/>
                  <a:gd name="T4" fmla="*/ 53 w 53"/>
                  <a:gd name="T5" fmla="*/ 5 h 5"/>
                  <a:gd name="T6" fmla="*/ 52 w 53"/>
                  <a:gd name="T7" fmla="*/ 3 h 5"/>
                  <a:gd name="T8" fmla="*/ 6 w 53"/>
                  <a:gd name="T9" fmla="*/ 0 h 5"/>
                  <a:gd name="T10" fmla="*/ 4 w 53"/>
                  <a:gd name="T11" fmla="*/ 0 h 5"/>
                  <a:gd name="T12" fmla="*/ 2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2" y="0"/>
                    </a:moveTo>
                    <a:lnTo>
                      <a:pt x="0" y="1"/>
                    </a:lnTo>
                    <a:lnTo>
                      <a:pt x="53" y="5"/>
                    </a:lnTo>
                    <a:lnTo>
                      <a:pt x="52" y="3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4" name="Freeform 4184"/>
              <p:cNvSpPr/>
              <p:nvPr/>
            </p:nvSpPr>
            <p:spPr bwMode="auto">
              <a:xfrm>
                <a:off x="5691" y="3580"/>
                <a:ext cx="21" cy="31"/>
              </a:xfrm>
              <a:custGeom>
                <a:avLst/>
                <a:gdLst>
                  <a:gd name="T0" fmla="*/ 2 w 21"/>
                  <a:gd name="T1" fmla="*/ 0 h 31"/>
                  <a:gd name="T2" fmla="*/ 2 w 21"/>
                  <a:gd name="T3" fmla="*/ 0 h 31"/>
                  <a:gd name="T4" fmla="*/ 0 w 21"/>
                  <a:gd name="T5" fmla="*/ 1 h 31"/>
                  <a:gd name="T6" fmla="*/ 2 w 21"/>
                  <a:gd name="T7" fmla="*/ 2 h 31"/>
                  <a:gd name="T8" fmla="*/ 3 w 21"/>
                  <a:gd name="T9" fmla="*/ 4 h 31"/>
                  <a:gd name="T10" fmla="*/ 17 w 21"/>
                  <a:gd name="T11" fmla="*/ 29 h 31"/>
                  <a:gd name="T12" fmla="*/ 17 w 21"/>
                  <a:gd name="T13" fmla="*/ 29 h 31"/>
                  <a:gd name="T14" fmla="*/ 18 w 21"/>
                  <a:gd name="T15" fmla="*/ 31 h 31"/>
                  <a:gd name="T16" fmla="*/ 21 w 21"/>
                  <a:gd name="T17" fmla="*/ 31 h 31"/>
                  <a:gd name="T18" fmla="*/ 2 w 21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31">
                    <a:moveTo>
                      <a:pt x="2" y="0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17" y="29"/>
                    </a:lnTo>
                    <a:lnTo>
                      <a:pt x="17" y="29"/>
                    </a:lnTo>
                    <a:lnTo>
                      <a:pt x="18" y="31"/>
                    </a:lnTo>
                    <a:lnTo>
                      <a:pt x="21" y="3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5" name="Freeform 4185"/>
              <p:cNvSpPr/>
              <p:nvPr/>
            </p:nvSpPr>
            <p:spPr bwMode="auto">
              <a:xfrm>
                <a:off x="5691" y="3580"/>
                <a:ext cx="21" cy="31"/>
              </a:xfrm>
              <a:custGeom>
                <a:avLst/>
                <a:gdLst>
                  <a:gd name="T0" fmla="*/ 2 w 21"/>
                  <a:gd name="T1" fmla="*/ 0 h 31"/>
                  <a:gd name="T2" fmla="*/ 2 w 21"/>
                  <a:gd name="T3" fmla="*/ 0 h 31"/>
                  <a:gd name="T4" fmla="*/ 0 w 21"/>
                  <a:gd name="T5" fmla="*/ 1 h 31"/>
                  <a:gd name="T6" fmla="*/ 2 w 21"/>
                  <a:gd name="T7" fmla="*/ 2 h 31"/>
                  <a:gd name="T8" fmla="*/ 3 w 21"/>
                  <a:gd name="T9" fmla="*/ 4 h 31"/>
                  <a:gd name="T10" fmla="*/ 17 w 21"/>
                  <a:gd name="T11" fmla="*/ 29 h 31"/>
                  <a:gd name="T12" fmla="*/ 17 w 21"/>
                  <a:gd name="T13" fmla="*/ 29 h 31"/>
                  <a:gd name="T14" fmla="*/ 18 w 21"/>
                  <a:gd name="T15" fmla="*/ 31 h 31"/>
                  <a:gd name="T16" fmla="*/ 21 w 21"/>
                  <a:gd name="T17" fmla="*/ 31 h 31"/>
                  <a:gd name="T18" fmla="*/ 2 w 21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31">
                    <a:moveTo>
                      <a:pt x="2" y="0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17" y="29"/>
                    </a:lnTo>
                    <a:lnTo>
                      <a:pt x="17" y="29"/>
                    </a:lnTo>
                    <a:lnTo>
                      <a:pt x="18" y="31"/>
                    </a:lnTo>
                    <a:lnTo>
                      <a:pt x="21" y="31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6" name="Freeform 4186"/>
              <p:cNvSpPr/>
              <p:nvPr/>
            </p:nvSpPr>
            <p:spPr bwMode="auto">
              <a:xfrm>
                <a:off x="5715" y="3612"/>
                <a:ext cx="38" cy="59"/>
              </a:xfrm>
              <a:custGeom>
                <a:avLst/>
                <a:gdLst>
                  <a:gd name="T0" fmla="*/ 0 w 36"/>
                  <a:gd name="T1" fmla="*/ 0 h 56"/>
                  <a:gd name="T2" fmla="*/ 33 w 36"/>
                  <a:gd name="T3" fmla="*/ 56 h 56"/>
                  <a:gd name="T4" fmla="*/ 34 w 36"/>
                  <a:gd name="T5" fmla="*/ 55 h 56"/>
                  <a:gd name="T6" fmla="*/ 36 w 36"/>
                  <a:gd name="T7" fmla="*/ 6 h 56"/>
                  <a:gd name="T8" fmla="*/ 33 w 36"/>
                  <a:gd name="T9" fmla="*/ 2 h 56"/>
                  <a:gd name="T10" fmla="*/ 0 w 36"/>
                  <a:gd name="T1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6">
                    <a:moveTo>
                      <a:pt x="0" y="0"/>
                    </a:move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3" y="4"/>
                      <a:pt x="33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7" name="Freeform 4187"/>
              <p:cNvSpPr/>
              <p:nvPr/>
            </p:nvSpPr>
            <p:spPr bwMode="auto">
              <a:xfrm>
                <a:off x="5750" y="3614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3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2"/>
                      <a:pt x="2" y="4"/>
                      <a:pt x="3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8" name="Freeform 4188"/>
              <p:cNvSpPr/>
              <p:nvPr/>
            </p:nvSpPr>
            <p:spPr bwMode="auto">
              <a:xfrm>
                <a:off x="5750" y="36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9" name="Freeform 4189"/>
              <p:cNvSpPr/>
              <p:nvPr/>
            </p:nvSpPr>
            <p:spPr bwMode="auto">
              <a:xfrm>
                <a:off x="5714" y="3611"/>
                <a:ext cx="40" cy="3"/>
              </a:xfrm>
              <a:custGeom>
                <a:avLst/>
                <a:gdLst>
                  <a:gd name="T0" fmla="*/ 0 w 40"/>
                  <a:gd name="T1" fmla="*/ 0 h 3"/>
                  <a:gd name="T2" fmla="*/ 1 w 40"/>
                  <a:gd name="T3" fmla="*/ 1 h 3"/>
                  <a:gd name="T4" fmla="*/ 40 w 40"/>
                  <a:gd name="T5" fmla="*/ 3 h 3"/>
                  <a:gd name="T6" fmla="*/ 40 w 40"/>
                  <a:gd name="T7" fmla="*/ 3 h 3"/>
                  <a:gd name="T8" fmla="*/ 38 w 40"/>
                  <a:gd name="T9" fmla="*/ 2 h 3"/>
                  <a:gd name="T10" fmla="*/ 0 w 40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">
                    <a:moveTo>
                      <a:pt x="0" y="0"/>
                    </a:moveTo>
                    <a:lnTo>
                      <a:pt x="1" y="1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3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0" name="Freeform 4190"/>
              <p:cNvSpPr/>
              <p:nvPr/>
            </p:nvSpPr>
            <p:spPr bwMode="auto">
              <a:xfrm>
                <a:off x="5714" y="3611"/>
                <a:ext cx="40" cy="3"/>
              </a:xfrm>
              <a:custGeom>
                <a:avLst/>
                <a:gdLst>
                  <a:gd name="T0" fmla="*/ 0 w 40"/>
                  <a:gd name="T1" fmla="*/ 0 h 3"/>
                  <a:gd name="T2" fmla="*/ 1 w 40"/>
                  <a:gd name="T3" fmla="*/ 1 h 3"/>
                  <a:gd name="T4" fmla="*/ 40 w 40"/>
                  <a:gd name="T5" fmla="*/ 3 h 3"/>
                  <a:gd name="T6" fmla="*/ 40 w 40"/>
                  <a:gd name="T7" fmla="*/ 3 h 3"/>
                  <a:gd name="T8" fmla="*/ 38 w 40"/>
                  <a:gd name="T9" fmla="*/ 2 h 3"/>
                  <a:gd name="T10" fmla="*/ 0 w 40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">
                    <a:moveTo>
                      <a:pt x="0" y="0"/>
                    </a:moveTo>
                    <a:lnTo>
                      <a:pt x="1" y="1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38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1" name="Freeform 4191"/>
              <p:cNvSpPr/>
              <p:nvPr/>
            </p:nvSpPr>
            <p:spPr bwMode="auto">
              <a:xfrm>
                <a:off x="5712" y="3611"/>
                <a:ext cx="43" cy="65"/>
              </a:xfrm>
              <a:custGeom>
                <a:avLst/>
                <a:gdLst>
                  <a:gd name="T0" fmla="*/ 0 w 43"/>
                  <a:gd name="T1" fmla="*/ 0 h 65"/>
                  <a:gd name="T2" fmla="*/ 40 w 43"/>
                  <a:gd name="T3" fmla="*/ 65 h 65"/>
                  <a:gd name="T4" fmla="*/ 43 w 43"/>
                  <a:gd name="T5" fmla="*/ 2 h 65"/>
                  <a:gd name="T6" fmla="*/ 40 w 43"/>
                  <a:gd name="T7" fmla="*/ 2 h 65"/>
                  <a:gd name="T8" fmla="*/ 42 w 43"/>
                  <a:gd name="T9" fmla="*/ 3 h 65"/>
                  <a:gd name="T10" fmla="*/ 42 w 43"/>
                  <a:gd name="T11" fmla="*/ 3 h 65"/>
                  <a:gd name="T12" fmla="*/ 41 w 43"/>
                  <a:gd name="T13" fmla="*/ 7 h 65"/>
                  <a:gd name="T14" fmla="*/ 39 w 43"/>
                  <a:gd name="T15" fmla="*/ 59 h 65"/>
                  <a:gd name="T16" fmla="*/ 39 w 43"/>
                  <a:gd name="T17" fmla="*/ 60 h 65"/>
                  <a:gd name="T18" fmla="*/ 38 w 43"/>
                  <a:gd name="T19" fmla="*/ 60 h 65"/>
                  <a:gd name="T20" fmla="*/ 3 w 43"/>
                  <a:gd name="T21" fmla="*/ 1 h 65"/>
                  <a:gd name="T22" fmla="*/ 2 w 43"/>
                  <a:gd name="T23" fmla="*/ 0 h 65"/>
                  <a:gd name="T24" fmla="*/ 0 w 43"/>
                  <a:gd name="T2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lnTo>
                      <a:pt x="40" y="65"/>
                    </a:lnTo>
                    <a:lnTo>
                      <a:pt x="43" y="2"/>
                    </a:lnTo>
                    <a:lnTo>
                      <a:pt x="40" y="2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1" y="7"/>
                    </a:lnTo>
                    <a:lnTo>
                      <a:pt x="39" y="59"/>
                    </a:lnTo>
                    <a:lnTo>
                      <a:pt x="39" y="60"/>
                    </a:lnTo>
                    <a:lnTo>
                      <a:pt x="38" y="60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2" name="Freeform 4192"/>
              <p:cNvSpPr/>
              <p:nvPr/>
            </p:nvSpPr>
            <p:spPr bwMode="auto">
              <a:xfrm>
                <a:off x="5712" y="3611"/>
                <a:ext cx="43" cy="65"/>
              </a:xfrm>
              <a:custGeom>
                <a:avLst/>
                <a:gdLst>
                  <a:gd name="T0" fmla="*/ 0 w 43"/>
                  <a:gd name="T1" fmla="*/ 0 h 65"/>
                  <a:gd name="T2" fmla="*/ 40 w 43"/>
                  <a:gd name="T3" fmla="*/ 65 h 65"/>
                  <a:gd name="T4" fmla="*/ 43 w 43"/>
                  <a:gd name="T5" fmla="*/ 2 h 65"/>
                  <a:gd name="T6" fmla="*/ 40 w 43"/>
                  <a:gd name="T7" fmla="*/ 2 h 65"/>
                  <a:gd name="T8" fmla="*/ 42 w 43"/>
                  <a:gd name="T9" fmla="*/ 3 h 65"/>
                  <a:gd name="T10" fmla="*/ 42 w 43"/>
                  <a:gd name="T11" fmla="*/ 3 h 65"/>
                  <a:gd name="T12" fmla="*/ 41 w 43"/>
                  <a:gd name="T13" fmla="*/ 7 h 65"/>
                  <a:gd name="T14" fmla="*/ 39 w 43"/>
                  <a:gd name="T15" fmla="*/ 59 h 65"/>
                  <a:gd name="T16" fmla="*/ 39 w 43"/>
                  <a:gd name="T17" fmla="*/ 60 h 65"/>
                  <a:gd name="T18" fmla="*/ 38 w 43"/>
                  <a:gd name="T19" fmla="*/ 60 h 65"/>
                  <a:gd name="T20" fmla="*/ 3 w 43"/>
                  <a:gd name="T21" fmla="*/ 1 h 65"/>
                  <a:gd name="T22" fmla="*/ 2 w 43"/>
                  <a:gd name="T23" fmla="*/ 0 h 65"/>
                  <a:gd name="T24" fmla="*/ 0 w 43"/>
                  <a:gd name="T2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lnTo>
                      <a:pt x="40" y="65"/>
                    </a:lnTo>
                    <a:lnTo>
                      <a:pt x="43" y="2"/>
                    </a:lnTo>
                    <a:lnTo>
                      <a:pt x="40" y="2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1" y="7"/>
                    </a:lnTo>
                    <a:lnTo>
                      <a:pt x="39" y="59"/>
                    </a:lnTo>
                    <a:lnTo>
                      <a:pt x="39" y="60"/>
                    </a:lnTo>
                    <a:lnTo>
                      <a:pt x="38" y="60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3" name="Freeform 4193"/>
              <p:cNvSpPr/>
              <p:nvPr/>
            </p:nvSpPr>
            <p:spPr bwMode="auto">
              <a:xfrm>
                <a:off x="5697" y="3584"/>
                <a:ext cx="50" cy="27"/>
              </a:xfrm>
              <a:custGeom>
                <a:avLst/>
                <a:gdLst>
                  <a:gd name="T0" fmla="*/ 0 w 50"/>
                  <a:gd name="T1" fmla="*/ 0 h 27"/>
                  <a:gd name="T2" fmla="*/ 16 w 50"/>
                  <a:gd name="T3" fmla="*/ 25 h 27"/>
                  <a:gd name="T4" fmla="*/ 50 w 50"/>
                  <a:gd name="T5" fmla="*/ 27 h 27"/>
                  <a:gd name="T6" fmla="*/ 0 w 50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7">
                    <a:moveTo>
                      <a:pt x="0" y="0"/>
                    </a:moveTo>
                    <a:lnTo>
                      <a:pt x="16" y="25"/>
                    </a:lnTo>
                    <a:lnTo>
                      <a:pt x="5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4" name="Freeform 4194"/>
              <p:cNvSpPr/>
              <p:nvPr/>
            </p:nvSpPr>
            <p:spPr bwMode="auto">
              <a:xfrm>
                <a:off x="5697" y="3584"/>
                <a:ext cx="50" cy="27"/>
              </a:xfrm>
              <a:custGeom>
                <a:avLst/>
                <a:gdLst>
                  <a:gd name="T0" fmla="*/ 0 w 50"/>
                  <a:gd name="T1" fmla="*/ 0 h 27"/>
                  <a:gd name="T2" fmla="*/ 16 w 50"/>
                  <a:gd name="T3" fmla="*/ 25 h 27"/>
                  <a:gd name="T4" fmla="*/ 50 w 50"/>
                  <a:gd name="T5" fmla="*/ 27 h 27"/>
                  <a:gd name="T6" fmla="*/ 0 w 50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7">
                    <a:moveTo>
                      <a:pt x="0" y="0"/>
                    </a:moveTo>
                    <a:lnTo>
                      <a:pt x="16" y="25"/>
                    </a:lnTo>
                    <a:lnTo>
                      <a:pt x="50" y="2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5" name="Freeform 4195"/>
              <p:cNvSpPr/>
              <p:nvPr/>
            </p:nvSpPr>
            <p:spPr bwMode="auto">
              <a:xfrm>
                <a:off x="5713" y="3609"/>
                <a:ext cx="34" cy="2"/>
              </a:xfrm>
              <a:custGeom>
                <a:avLst/>
                <a:gdLst>
                  <a:gd name="T0" fmla="*/ 0 w 34"/>
                  <a:gd name="T1" fmla="*/ 0 h 2"/>
                  <a:gd name="T2" fmla="*/ 0 w 34"/>
                  <a:gd name="T3" fmla="*/ 0 h 2"/>
                  <a:gd name="T4" fmla="*/ 34 w 34"/>
                  <a:gd name="T5" fmla="*/ 2 h 2"/>
                  <a:gd name="T6" fmla="*/ 34 w 34"/>
                  <a:gd name="T7" fmla="*/ 2 h 2"/>
                  <a:gd name="T8" fmla="*/ 0 w 3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">
                    <a:moveTo>
                      <a:pt x="0" y="0"/>
                    </a:moveTo>
                    <a:lnTo>
                      <a:pt x="0" y="0"/>
                    </a:lnTo>
                    <a:lnTo>
                      <a:pt x="34" y="2"/>
                    </a:lnTo>
                    <a:lnTo>
                      <a:pt x="3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6" name="Freeform 4196"/>
              <p:cNvSpPr/>
              <p:nvPr/>
            </p:nvSpPr>
            <p:spPr bwMode="auto">
              <a:xfrm>
                <a:off x="5713" y="3609"/>
                <a:ext cx="34" cy="2"/>
              </a:xfrm>
              <a:custGeom>
                <a:avLst/>
                <a:gdLst>
                  <a:gd name="T0" fmla="*/ 0 w 34"/>
                  <a:gd name="T1" fmla="*/ 0 h 2"/>
                  <a:gd name="T2" fmla="*/ 0 w 34"/>
                  <a:gd name="T3" fmla="*/ 0 h 2"/>
                  <a:gd name="T4" fmla="*/ 34 w 34"/>
                  <a:gd name="T5" fmla="*/ 2 h 2"/>
                  <a:gd name="T6" fmla="*/ 34 w 34"/>
                  <a:gd name="T7" fmla="*/ 2 h 2"/>
                  <a:gd name="T8" fmla="*/ 0 w 3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">
                    <a:moveTo>
                      <a:pt x="0" y="0"/>
                    </a:moveTo>
                    <a:lnTo>
                      <a:pt x="0" y="0"/>
                    </a:lnTo>
                    <a:lnTo>
                      <a:pt x="34" y="2"/>
                    </a:lnTo>
                    <a:lnTo>
                      <a:pt x="3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7" name="Freeform 4197"/>
              <p:cNvSpPr/>
              <p:nvPr/>
            </p:nvSpPr>
            <p:spPr bwMode="auto">
              <a:xfrm>
                <a:off x="5713" y="3609"/>
                <a:ext cx="39" cy="4"/>
              </a:xfrm>
              <a:custGeom>
                <a:avLst/>
                <a:gdLst>
                  <a:gd name="T0" fmla="*/ 0 w 39"/>
                  <a:gd name="T1" fmla="*/ 0 h 4"/>
                  <a:gd name="T2" fmla="*/ 1 w 39"/>
                  <a:gd name="T3" fmla="*/ 2 h 4"/>
                  <a:gd name="T4" fmla="*/ 39 w 39"/>
                  <a:gd name="T5" fmla="*/ 4 h 4"/>
                  <a:gd name="T6" fmla="*/ 34 w 39"/>
                  <a:gd name="T7" fmla="*/ 2 h 4"/>
                  <a:gd name="T8" fmla="*/ 0 w 3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">
                    <a:moveTo>
                      <a:pt x="0" y="0"/>
                    </a:moveTo>
                    <a:lnTo>
                      <a:pt x="1" y="2"/>
                    </a:lnTo>
                    <a:lnTo>
                      <a:pt x="39" y="4"/>
                    </a:lnTo>
                    <a:lnTo>
                      <a:pt x="3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8" name="Freeform 4198"/>
              <p:cNvSpPr/>
              <p:nvPr/>
            </p:nvSpPr>
            <p:spPr bwMode="auto">
              <a:xfrm>
                <a:off x="5713" y="3609"/>
                <a:ext cx="39" cy="4"/>
              </a:xfrm>
              <a:custGeom>
                <a:avLst/>
                <a:gdLst>
                  <a:gd name="T0" fmla="*/ 0 w 39"/>
                  <a:gd name="T1" fmla="*/ 0 h 4"/>
                  <a:gd name="T2" fmla="*/ 1 w 39"/>
                  <a:gd name="T3" fmla="*/ 2 h 4"/>
                  <a:gd name="T4" fmla="*/ 39 w 39"/>
                  <a:gd name="T5" fmla="*/ 4 h 4"/>
                  <a:gd name="T6" fmla="*/ 34 w 39"/>
                  <a:gd name="T7" fmla="*/ 2 h 4"/>
                  <a:gd name="T8" fmla="*/ 0 w 3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">
                    <a:moveTo>
                      <a:pt x="0" y="0"/>
                    </a:moveTo>
                    <a:lnTo>
                      <a:pt x="1" y="2"/>
                    </a:lnTo>
                    <a:lnTo>
                      <a:pt x="39" y="4"/>
                    </a:lnTo>
                    <a:lnTo>
                      <a:pt x="3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9" name="Freeform 4199"/>
              <p:cNvSpPr/>
              <p:nvPr/>
            </p:nvSpPr>
            <p:spPr bwMode="auto">
              <a:xfrm>
                <a:off x="5693" y="3580"/>
                <a:ext cx="62" cy="33"/>
              </a:xfrm>
              <a:custGeom>
                <a:avLst/>
                <a:gdLst>
                  <a:gd name="T0" fmla="*/ 0 w 62"/>
                  <a:gd name="T1" fmla="*/ 0 h 33"/>
                  <a:gd name="T2" fmla="*/ 19 w 62"/>
                  <a:gd name="T3" fmla="*/ 31 h 33"/>
                  <a:gd name="T4" fmla="*/ 21 w 62"/>
                  <a:gd name="T5" fmla="*/ 31 h 33"/>
                  <a:gd name="T6" fmla="*/ 20 w 62"/>
                  <a:gd name="T7" fmla="*/ 29 h 33"/>
                  <a:gd name="T8" fmla="*/ 20 w 62"/>
                  <a:gd name="T9" fmla="*/ 29 h 33"/>
                  <a:gd name="T10" fmla="*/ 4 w 62"/>
                  <a:gd name="T11" fmla="*/ 4 h 33"/>
                  <a:gd name="T12" fmla="*/ 54 w 62"/>
                  <a:gd name="T13" fmla="*/ 31 h 33"/>
                  <a:gd name="T14" fmla="*/ 54 w 62"/>
                  <a:gd name="T15" fmla="*/ 31 h 33"/>
                  <a:gd name="T16" fmla="*/ 59 w 62"/>
                  <a:gd name="T17" fmla="*/ 33 h 33"/>
                  <a:gd name="T18" fmla="*/ 62 w 62"/>
                  <a:gd name="T19" fmla="*/ 33 h 33"/>
                  <a:gd name="T20" fmla="*/ 0 w 62"/>
                  <a:gd name="T2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33">
                    <a:moveTo>
                      <a:pt x="0" y="0"/>
                    </a:moveTo>
                    <a:lnTo>
                      <a:pt x="19" y="31"/>
                    </a:lnTo>
                    <a:lnTo>
                      <a:pt x="21" y="31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4" y="4"/>
                    </a:lnTo>
                    <a:lnTo>
                      <a:pt x="54" y="31"/>
                    </a:lnTo>
                    <a:lnTo>
                      <a:pt x="54" y="31"/>
                    </a:lnTo>
                    <a:lnTo>
                      <a:pt x="59" y="33"/>
                    </a:lnTo>
                    <a:lnTo>
                      <a:pt x="62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0" name="Freeform 4200"/>
              <p:cNvSpPr/>
              <p:nvPr/>
            </p:nvSpPr>
            <p:spPr bwMode="auto">
              <a:xfrm>
                <a:off x="5693" y="3580"/>
                <a:ext cx="62" cy="33"/>
              </a:xfrm>
              <a:custGeom>
                <a:avLst/>
                <a:gdLst>
                  <a:gd name="T0" fmla="*/ 0 w 62"/>
                  <a:gd name="T1" fmla="*/ 0 h 33"/>
                  <a:gd name="T2" fmla="*/ 19 w 62"/>
                  <a:gd name="T3" fmla="*/ 31 h 33"/>
                  <a:gd name="T4" fmla="*/ 21 w 62"/>
                  <a:gd name="T5" fmla="*/ 31 h 33"/>
                  <a:gd name="T6" fmla="*/ 20 w 62"/>
                  <a:gd name="T7" fmla="*/ 29 h 33"/>
                  <a:gd name="T8" fmla="*/ 20 w 62"/>
                  <a:gd name="T9" fmla="*/ 29 h 33"/>
                  <a:gd name="T10" fmla="*/ 4 w 62"/>
                  <a:gd name="T11" fmla="*/ 4 h 33"/>
                  <a:gd name="T12" fmla="*/ 54 w 62"/>
                  <a:gd name="T13" fmla="*/ 31 h 33"/>
                  <a:gd name="T14" fmla="*/ 54 w 62"/>
                  <a:gd name="T15" fmla="*/ 31 h 33"/>
                  <a:gd name="T16" fmla="*/ 59 w 62"/>
                  <a:gd name="T17" fmla="*/ 33 h 33"/>
                  <a:gd name="T18" fmla="*/ 62 w 62"/>
                  <a:gd name="T19" fmla="*/ 33 h 33"/>
                  <a:gd name="T20" fmla="*/ 0 w 62"/>
                  <a:gd name="T2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33">
                    <a:moveTo>
                      <a:pt x="0" y="0"/>
                    </a:moveTo>
                    <a:lnTo>
                      <a:pt x="19" y="31"/>
                    </a:lnTo>
                    <a:lnTo>
                      <a:pt x="21" y="31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4" y="4"/>
                    </a:lnTo>
                    <a:lnTo>
                      <a:pt x="54" y="31"/>
                    </a:lnTo>
                    <a:lnTo>
                      <a:pt x="54" y="31"/>
                    </a:lnTo>
                    <a:lnTo>
                      <a:pt x="59" y="33"/>
                    </a:lnTo>
                    <a:lnTo>
                      <a:pt x="62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1" name="Freeform 4201"/>
              <p:cNvSpPr>
                <a:spLocks noEditPoints="1"/>
              </p:cNvSpPr>
              <p:nvPr/>
            </p:nvSpPr>
            <p:spPr bwMode="auto">
              <a:xfrm>
                <a:off x="3946" y="3645"/>
                <a:ext cx="92" cy="188"/>
              </a:xfrm>
              <a:custGeom>
                <a:avLst/>
                <a:gdLst>
                  <a:gd name="T0" fmla="*/ 20 w 87"/>
                  <a:gd name="T1" fmla="*/ 56 h 178"/>
                  <a:gd name="T2" fmla="*/ 16 w 87"/>
                  <a:gd name="T3" fmla="*/ 53 h 178"/>
                  <a:gd name="T4" fmla="*/ 20 w 87"/>
                  <a:gd name="T5" fmla="*/ 49 h 178"/>
                  <a:gd name="T6" fmla="*/ 23 w 87"/>
                  <a:gd name="T7" fmla="*/ 53 h 178"/>
                  <a:gd name="T8" fmla="*/ 20 w 87"/>
                  <a:gd name="T9" fmla="*/ 56 h 178"/>
                  <a:gd name="T10" fmla="*/ 18 w 87"/>
                  <a:gd name="T11" fmla="*/ 0 h 178"/>
                  <a:gd name="T12" fmla="*/ 17 w 87"/>
                  <a:gd name="T13" fmla="*/ 0 h 178"/>
                  <a:gd name="T14" fmla="*/ 17 w 87"/>
                  <a:gd name="T15" fmla="*/ 0 h 178"/>
                  <a:gd name="T16" fmla="*/ 0 w 87"/>
                  <a:gd name="T17" fmla="*/ 77 h 178"/>
                  <a:gd name="T18" fmla="*/ 4 w 87"/>
                  <a:gd name="T19" fmla="*/ 83 h 178"/>
                  <a:gd name="T20" fmla="*/ 3 w 87"/>
                  <a:gd name="T21" fmla="*/ 87 h 178"/>
                  <a:gd name="T22" fmla="*/ 87 w 87"/>
                  <a:gd name="T23" fmla="*/ 178 h 178"/>
                  <a:gd name="T24" fmla="*/ 87 w 87"/>
                  <a:gd name="T25" fmla="*/ 178 h 178"/>
                  <a:gd name="T26" fmla="*/ 65 w 87"/>
                  <a:gd name="T27" fmla="*/ 121 h 178"/>
                  <a:gd name="T28" fmla="*/ 60 w 87"/>
                  <a:gd name="T29" fmla="*/ 114 h 178"/>
                  <a:gd name="T30" fmla="*/ 61 w 87"/>
                  <a:gd name="T31" fmla="*/ 110 h 178"/>
                  <a:gd name="T32" fmla="*/ 18 w 87"/>
                  <a:gd name="T3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7" h="178">
                    <a:moveTo>
                      <a:pt x="20" y="56"/>
                    </a:moveTo>
                    <a:cubicBezTo>
                      <a:pt x="18" y="56"/>
                      <a:pt x="16" y="55"/>
                      <a:pt x="16" y="53"/>
                    </a:cubicBezTo>
                    <a:cubicBezTo>
                      <a:pt x="16" y="50"/>
                      <a:pt x="18" y="49"/>
                      <a:pt x="20" y="49"/>
                    </a:cubicBezTo>
                    <a:cubicBezTo>
                      <a:pt x="22" y="49"/>
                      <a:pt x="23" y="50"/>
                      <a:pt x="23" y="53"/>
                    </a:cubicBezTo>
                    <a:cubicBezTo>
                      <a:pt x="23" y="55"/>
                      <a:pt x="22" y="56"/>
                      <a:pt x="20" y="56"/>
                    </a:cubicBezTo>
                    <a:moveTo>
                      <a:pt x="18" y="0"/>
                    </a:moveTo>
                    <a:cubicBezTo>
                      <a:pt x="18" y="0"/>
                      <a:pt x="18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2" y="78"/>
                      <a:pt x="4" y="80"/>
                      <a:pt x="4" y="83"/>
                    </a:cubicBezTo>
                    <a:cubicBezTo>
                      <a:pt x="4" y="84"/>
                      <a:pt x="3" y="86"/>
                      <a:pt x="3" y="87"/>
                    </a:cubicBezTo>
                    <a:cubicBezTo>
                      <a:pt x="87" y="178"/>
                      <a:pt x="87" y="178"/>
                      <a:pt x="87" y="178"/>
                    </a:cubicBezTo>
                    <a:cubicBezTo>
                      <a:pt x="87" y="178"/>
                      <a:pt x="87" y="178"/>
                      <a:pt x="87" y="178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2" y="120"/>
                      <a:pt x="60" y="117"/>
                      <a:pt x="60" y="114"/>
                    </a:cubicBezTo>
                    <a:cubicBezTo>
                      <a:pt x="60" y="113"/>
                      <a:pt x="60" y="111"/>
                      <a:pt x="61" y="110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2" name="Freeform 4202"/>
              <p:cNvSpPr/>
              <p:nvPr/>
            </p:nvSpPr>
            <p:spPr bwMode="auto">
              <a:xfrm>
                <a:off x="3964" y="364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3" name="Freeform 4203"/>
              <p:cNvSpPr/>
              <p:nvPr/>
            </p:nvSpPr>
            <p:spPr bwMode="auto">
              <a:xfrm>
                <a:off x="4038" y="3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4" name="Oval 4204"/>
              <p:cNvSpPr>
                <a:spLocks noChangeArrowheads="1"/>
              </p:cNvSpPr>
              <p:nvPr/>
            </p:nvSpPr>
            <p:spPr bwMode="auto">
              <a:xfrm>
                <a:off x="3963" y="3697"/>
                <a:ext cx="8" cy="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5" name="Freeform 4205"/>
              <p:cNvSpPr/>
              <p:nvPr/>
            </p:nvSpPr>
            <p:spPr bwMode="auto">
              <a:xfrm>
                <a:off x="3945" y="3727"/>
                <a:ext cx="6" cy="10"/>
              </a:xfrm>
              <a:custGeom>
                <a:avLst/>
                <a:gdLst>
                  <a:gd name="T0" fmla="*/ 1 w 5"/>
                  <a:gd name="T1" fmla="*/ 0 h 10"/>
                  <a:gd name="T2" fmla="*/ 0 w 5"/>
                  <a:gd name="T3" fmla="*/ 5 h 10"/>
                  <a:gd name="T4" fmla="*/ 4 w 5"/>
                  <a:gd name="T5" fmla="*/ 10 h 10"/>
                  <a:gd name="T6" fmla="*/ 5 w 5"/>
                  <a:gd name="T7" fmla="*/ 6 h 10"/>
                  <a:gd name="T8" fmla="*/ 1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9"/>
                      <a:pt x="5" y="7"/>
                      <a:pt x="5" y="6"/>
                    </a:cubicBezTo>
                    <a:cubicBezTo>
                      <a:pt x="5" y="3"/>
                      <a:pt x="3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6" name="Freeform 4206"/>
              <p:cNvSpPr/>
              <p:nvPr/>
            </p:nvSpPr>
            <p:spPr bwMode="auto">
              <a:xfrm>
                <a:off x="4010" y="3762"/>
                <a:ext cx="5" cy="11"/>
              </a:xfrm>
              <a:custGeom>
                <a:avLst/>
                <a:gdLst>
                  <a:gd name="T0" fmla="*/ 1 w 5"/>
                  <a:gd name="T1" fmla="*/ 0 h 11"/>
                  <a:gd name="T2" fmla="*/ 0 w 5"/>
                  <a:gd name="T3" fmla="*/ 4 h 11"/>
                  <a:gd name="T4" fmla="*/ 5 w 5"/>
                  <a:gd name="T5" fmla="*/ 11 h 11"/>
                  <a:gd name="T6" fmla="*/ 1 w 5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1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0" y="7"/>
                      <a:pt x="2" y="10"/>
                      <a:pt x="5" y="1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7" name="Freeform 4207"/>
              <p:cNvSpPr>
                <a:spLocks noEditPoints="1"/>
              </p:cNvSpPr>
              <p:nvPr/>
            </p:nvSpPr>
            <p:spPr bwMode="auto">
              <a:xfrm>
                <a:off x="3943" y="3637"/>
                <a:ext cx="101" cy="204"/>
              </a:xfrm>
              <a:custGeom>
                <a:avLst/>
                <a:gdLst>
                  <a:gd name="T0" fmla="*/ 21 w 101"/>
                  <a:gd name="T1" fmla="*/ 8 h 204"/>
                  <a:gd name="T2" fmla="*/ 21 w 101"/>
                  <a:gd name="T3" fmla="*/ 5 h 204"/>
                  <a:gd name="T4" fmla="*/ 22 w 101"/>
                  <a:gd name="T5" fmla="*/ 8 h 204"/>
                  <a:gd name="T6" fmla="*/ 68 w 101"/>
                  <a:gd name="T7" fmla="*/ 125 h 204"/>
                  <a:gd name="T8" fmla="*/ 72 w 101"/>
                  <a:gd name="T9" fmla="*/ 136 h 204"/>
                  <a:gd name="T10" fmla="*/ 95 w 101"/>
                  <a:gd name="T11" fmla="*/ 196 h 204"/>
                  <a:gd name="T12" fmla="*/ 95 w 101"/>
                  <a:gd name="T13" fmla="*/ 196 h 204"/>
                  <a:gd name="T14" fmla="*/ 95 w 101"/>
                  <a:gd name="T15" fmla="*/ 196 h 204"/>
                  <a:gd name="T16" fmla="*/ 7 w 101"/>
                  <a:gd name="T17" fmla="*/ 100 h 204"/>
                  <a:gd name="T18" fmla="*/ 2 w 101"/>
                  <a:gd name="T19" fmla="*/ 95 h 204"/>
                  <a:gd name="T20" fmla="*/ 3 w 101"/>
                  <a:gd name="T21" fmla="*/ 90 h 204"/>
                  <a:gd name="T22" fmla="*/ 21 w 101"/>
                  <a:gd name="T23" fmla="*/ 8 h 204"/>
                  <a:gd name="T24" fmla="*/ 21 w 101"/>
                  <a:gd name="T25" fmla="*/ 0 h 204"/>
                  <a:gd name="T26" fmla="*/ 21 w 101"/>
                  <a:gd name="T27" fmla="*/ 0 h 204"/>
                  <a:gd name="T28" fmla="*/ 0 w 101"/>
                  <a:gd name="T29" fmla="*/ 96 h 204"/>
                  <a:gd name="T30" fmla="*/ 101 w 101"/>
                  <a:gd name="T31" fmla="*/ 204 h 204"/>
                  <a:gd name="T32" fmla="*/ 21 w 101"/>
                  <a:gd name="T33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204">
                    <a:moveTo>
                      <a:pt x="21" y="8"/>
                    </a:moveTo>
                    <a:lnTo>
                      <a:pt x="21" y="5"/>
                    </a:lnTo>
                    <a:lnTo>
                      <a:pt x="22" y="8"/>
                    </a:lnTo>
                    <a:lnTo>
                      <a:pt x="68" y="125"/>
                    </a:lnTo>
                    <a:lnTo>
                      <a:pt x="72" y="13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7" y="100"/>
                    </a:lnTo>
                    <a:lnTo>
                      <a:pt x="2" y="95"/>
                    </a:lnTo>
                    <a:lnTo>
                      <a:pt x="3" y="90"/>
                    </a:lnTo>
                    <a:lnTo>
                      <a:pt x="21" y="8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0" y="96"/>
                    </a:lnTo>
                    <a:lnTo>
                      <a:pt x="101" y="20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8" name="Freeform 4208"/>
              <p:cNvSpPr>
                <a:spLocks noEditPoints="1"/>
              </p:cNvSpPr>
              <p:nvPr/>
            </p:nvSpPr>
            <p:spPr bwMode="auto">
              <a:xfrm>
                <a:off x="3943" y="3637"/>
                <a:ext cx="101" cy="204"/>
              </a:xfrm>
              <a:custGeom>
                <a:avLst/>
                <a:gdLst>
                  <a:gd name="T0" fmla="*/ 21 w 101"/>
                  <a:gd name="T1" fmla="*/ 8 h 204"/>
                  <a:gd name="T2" fmla="*/ 21 w 101"/>
                  <a:gd name="T3" fmla="*/ 5 h 204"/>
                  <a:gd name="T4" fmla="*/ 22 w 101"/>
                  <a:gd name="T5" fmla="*/ 8 h 204"/>
                  <a:gd name="T6" fmla="*/ 68 w 101"/>
                  <a:gd name="T7" fmla="*/ 125 h 204"/>
                  <a:gd name="T8" fmla="*/ 72 w 101"/>
                  <a:gd name="T9" fmla="*/ 136 h 204"/>
                  <a:gd name="T10" fmla="*/ 95 w 101"/>
                  <a:gd name="T11" fmla="*/ 196 h 204"/>
                  <a:gd name="T12" fmla="*/ 95 w 101"/>
                  <a:gd name="T13" fmla="*/ 196 h 204"/>
                  <a:gd name="T14" fmla="*/ 95 w 101"/>
                  <a:gd name="T15" fmla="*/ 196 h 204"/>
                  <a:gd name="T16" fmla="*/ 7 w 101"/>
                  <a:gd name="T17" fmla="*/ 100 h 204"/>
                  <a:gd name="T18" fmla="*/ 2 w 101"/>
                  <a:gd name="T19" fmla="*/ 95 h 204"/>
                  <a:gd name="T20" fmla="*/ 3 w 101"/>
                  <a:gd name="T21" fmla="*/ 90 h 204"/>
                  <a:gd name="T22" fmla="*/ 21 w 101"/>
                  <a:gd name="T23" fmla="*/ 8 h 204"/>
                  <a:gd name="T24" fmla="*/ 21 w 101"/>
                  <a:gd name="T25" fmla="*/ 0 h 204"/>
                  <a:gd name="T26" fmla="*/ 21 w 101"/>
                  <a:gd name="T27" fmla="*/ 0 h 204"/>
                  <a:gd name="T28" fmla="*/ 0 w 101"/>
                  <a:gd name="T29" fmla="*/ 96 h 204"/>
                  <a:gd name="T30" fmla="*/ 101 w 101"/>
                  <a:gd name="T31" fmla="*/ 204 h 204"/>
                  <a:gd name="T32" fmla="*/ 21 w 101"/>
                  <a:gd name="T33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204">
                    <a:moveTo>
                      <a:pt x="21" y="8"/>
                    </a:moveTo>
                    <a:lnTo>
                      <a:pt x="21" y="5"/>
                    </a:lnTo>
                    <a:lnTo>
                      <a:pt x="22" y="8"/>
                    </a:lnTo>
                    <a:lnTo>
                      <a:pt x="68" y="125"/>
                    </a:lnTo>
                    <a:lnTo>
                      <a:pt x="72" y="13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95" y="196"/>
                    </a:lnTo>
                    <a:lnTo>
                      <a:pt x="7" y="100"/>
                    </a:lnTo>
                    <a:lnTo>
                      <a:pt x="2" y="95"/>
                    </a:lnTo>
                    <a:lnTo>
                      <a:pt x="3" y="90"/>
                    </a:lnTo>
                    <a:lnTo>
                      <a:pt x="21" y="8"/>
                    </a:lnTo>
                    <a:moveTo>
                      <a:pt x="21" y="0"/>
                    </a:moveTo>
                    <a:lnTo>
                      <a:pt x="21" y="0"/>
                    </a:lnTo>
                    <a:lnTo>
                      <a:pt x="0" y="96"/>
                    </a:lnTo>
                    <a:lnTo>
                      <a:pt x="101" y="204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9" name="Freeform 4209"/>
              <p:cNvSpPr/>
              <p:nvPr/>
            </p:nvSpPr>
            <p:spPr bwMode="auto">
              <a:xfrm>
                <a:off x="4599" y="3038"/>
                <a:ext cx="189" cy="102"/>
              </a:xfrm>
              <a:custGeom>
                <a:avLst/>
                <a:gdLst>
                  <a:gd name="T0" fmla="*/ 178 w 179"/>
                  <a:gd name="T1" fmla="*/ 0 h 96"/>
                  <a:gd name="T2" fmla="*/ 0 w 179"/>
                  <a:gd name="T3" fmla="*/ 96 h 96"/>
                  <a:gd name="T4" fmla="*/ 0 w 179"/>
                  <a:gd name="T5" fmla="*/ 96 h 96"/>
                  <a:gd name="T6" fmla="*/ 108 w 179"/>
                  <a:gd name="T7" fmla="*/ 90 h 96"/>
                  <a:gd name="T8" fmla="*/ 115 w 179"/>
                  <a:gd name="T9" fmla="*/ 84 h 96"/>
                  <a:gd name="T10" fmla="*/ 118 w 179"/>
                  <a:gd name="T11" fmla="*/ 85 h 96"/>
                  <a:gd name="T12" fmla="*/ 148 w 179"/>
                  <a:gd name="T13" fmla="*/ 44 h 96"/>
                  <a:gd name="T14" fmla="*/ 147 w 179"/>
                  <a:gd name="T15" fmla="*/ 41 h 96"/>
                  <a:gd name="T16" fmla="*/ 152 w 179"/>
                  <a:gd name="T17" fmla="*/ 36 h 96"/>
                  <a:gd name="T18" fmla="*/ 153 w 179"/>
                  <a:gd name="T19" fmla="*/ 36 h 96"/>
                  <a:gd name="T20" fmla="*/ 179 w 179"/>
                  <a:gd name="T21" fmla="*/ 0 h 96"/>
                  <a:gd name="T22" fmla="*/ 178 w 179"/>
                  <a:gd name="T2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9" h="96">
                    <a:moveTo>
                      <a:pt x="178" y="0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08" y="90"/>
                      <a:pt x="108" y="90"/>
                      <a:pt x="108" y="90"/>
                    </a:cubicBezTo>
                    <a:cubicBezTo>
                      <a:pt x="109" y="87"/>
                      <a:pt x="112" y="84"/>
                      <a:pt x="115" y="84"/>
                    </a:cubicBezTo>
                    <a:cubicBezTo>
                      <a:pt x="117" y="84"/>
                      <a:pt x="118" y="85"/>
                      <a:pt x="118" y="85"/>
                    </a:cubicBezTo>
                    <a:cubicBezTo>
                      <a:pt x="148" y="44"/>
                      <a:pt x="148" y="44"/>
                      <a:pt x="148" y="44"/>
                    </a:cubicBezTo>
                    <a:cubicBezTo>
                      <a:pt x="148" y="43"/>
                      <a:pt x="147" y="42"/>
                      <a:pt x="147" y="41"/>
                    </a:cubicBezTo>
                    <a:cubicBezTo>
                      <a:pt x="147" y="39"/>
                      <a:pt x="150" y="36"/>
                      <a:pt x="152" y="36"/>
                    </a:cubicBezTo>
                    <a:cubicBezTo>
                      <a:pt x="153" y="36"/>
                      <a:pt x="153" y="36"/>
                      <a:pt x="153" y="36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8" y="0"/>
                      <a:pt x="178" y="0"/>
                      <a:pt x="17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0" name="Freeform 4210"/>
              <p:cNvSpPr/>
              <p:nvPr/>
            </p:nvSpPr>
            <p:spPr bwMode="auto">
              <a:xfrm>
                <a:off x="4754" y="3076"/>
                <a:ext cx="6" cy="9"/>
              </a:xfrm>
              <a:custGeom>
                <a:avLst/>
                <a:gdLst>
                  <a:gd name="T0" fmla="*/ 5 w 6"/>
                  <a:gd name="T1" fmla="*/ 0 h 8"/>
                  <a:gd name="T2" fmla="*/ 0 w 6"/>
                  <a:gd name="T3" fmla="*/ 5 h 8"/>
                  <a:gd name="T4" fmla="*/ 1 w 6"/>
                  <a:gd name="T5" fmla="*/ 8 h 8"/>
                  <a:gd name="T6" fmla="*/ 6 w 6"/>
                  <a:gd name="T7" fmla="*/ 0 h 8"/>
                  <a:gd name="T8" fmla="*/ 5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0"/>
                    </a:moveTo>
                    <a:cubicBezTo>
                      <a:pt x="3" y="0"/>
                      <a:pt x="0" y="3"/>
                      <a:pt x="0" y="5"/>
                    </a:cubicBezTo>
                    <a:cubicBezTo>
                      <a:pt x="0" y="6"/>
                      <a:pt x="1" y="7"/>
                      <a:pt x="1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1" name="Freeform 4211"/>
              <p:cNvSpPr/>
              <p:nvPr/>
            </p:nvSpPr>
            <p:spPr bwMode="auto">
              <a:xfrm>
                <a:off x="4787" y="303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2" name="Freeform 4212"/>
              <p:cNvSpPr/>
              <p:nvPr/>
            </p:nvSpPr>
            <p:spPr bwMode="auto">
              <a:xfrm>
                <a:off x="4597" y="314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3" name="Freeform 4213"/>
              <p:cNvSpPr/>
              <p:nvPr/>
            </p:nvSpPr>
            <p:spPr bwMode="auto">
              <a:xfrm>
                <a:off x="4713" y="3127"/>
                <a:ext cx="10" cy="6"/>
              </a:xfrm>
              <a:custGeom>
                <a:avLst/>
                <a:gdLst>
                  <a:gd name="T0" fmla="*/ 7 w 10"/>
                  <a:gd name="T1" fmla="*/ 0 h 6"/>
                  <a:gd name="T2" fmla="*/ 0 w 10"/>
                  <a:gd name="T3" fmla="*/ 6 h 6"/>
                  <a:gd name="T4" fmla="*/ 7 w 10"/>
                  <a:gd name="T5" fmla="*/ 5 h 6"/>
                  <a:gd name="T6" fmla="*/ 10 w 10"/>
                  <a:gd name="T7" fmla="*/ 1 h 6"/>
                  <a:gd name="T8" fmla="*/ 7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7" y="0"/>
                    </a:moveTo>
                    <a:cubicBezTo>
                      <a:pt x="4" y="0"/>
                      <a:pt x="1" y="3"/>
                      <a:pt x="0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4" name="Freeform 4214"/>
              <p:cNvSpPr/>
              <p:nvPr/>
            </p:nvSpPr>
            <p:spPr bwMode="auto">
              <a:xfrm>
                <a:off x="4720" y="3036"/>
                <a:ext cx="71" cy="96"/>
              </a:xfrm>
              <a:custGeom>
                <a:avLst/>
                <a:gdLst>
                  <a:gd name="T0" fmla="*/ 71 w 71"/>
                  <a:gd name="T1" fmla="*/ 0 h 96"/>
                  <a:gd name="T2" fmla="*/ 68 w 71"/>
                  <a:gd name="T3" fmla="*/ 2 h 96"/>
                  <a:gd name="T4" fmla="*/ 68 w 71"/>
                  <a:gd name="T5" fmla="*/ 2 h 96"/>
                  <a:gd name="T6" fmla="*/ 40 w 71"/>
                  <a:gd name="T7" fmla="*/ 40 h 96"/>
                  <a:gd name="T8" fmla="*/ 35 w 71"/>
                  <a:gd name="T9" fmla="*/ 49 h 96"/>
                  <a:gd name="T10" fmla="*/ 3 w 71"/>
                  <a:gd name="T11" fmla="*/ 92 h 96"/>
                  <a:gd name="T12" fmla="*/ 0 w 71"/>
                  <a:gd name="T13" fmla="*/ 96 h 96"/>
                  <a:gd name="T14" fmla="*/ 2 w 71"/>
                  <a:gd name="T15" fmla="*/ 96 h 96"/>
                  <a:gd name="T16" fmla="*/ 71 w 71"/>
                  <a:gd name="T1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96">
                    <a:moveTo>
                      <a:pt x="71" y="0"/>
                    </a:moveTo>
                    <a:lnTo>
                      <a:pt x="68" y="2"/>
                    </a:lnTo>
                    <a:lnTo>
                      <a:pt x="68" y="2"/>
                    </a:lnTo>
                    <a:lnTo>
                      <a:pt x="40" y="40"/>
                    </a:lnTo>
                    <a:lnTo>
                      <a:pt x="35" y="49"/>
                    </a:lnTo>
                    <a:lnTo>
                      <a:pt x="3" y="92"/>
                    </a:lnTo>
                    <a:lnTo>
                      <a:pt x="0" y="96"/>
                    </a:lnTo>
                    <a:lnTo>
                      <a:pt x="2" y="96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5" name="Freeform 4215"/>
              <p:cNvSpPr/>
              <p:nvPr/>
            </p:nvSpPr>
            <p:spPr bwMode="auto">
              <a:xfrm>
                <a:off x="4720" y="3036"/>
                <a:ext cx="71" cy="96"/>
              </a:xfrm>
              <a:custGeom>
                <a:avLst/>
                <a:gdLst>
                  <a:gd name="T0" fmla="*/ 71 w 71"/>
                  <a:gd name="T1" fmla="*/ 0 h 96"/>
                  <a:gd name="T2" fmla="*/ 68 w 71"/>
                  <a:gd name="T3" fmla="*/ 2 h 96"/>
                  <a:gd name="T4" fmla="*/ 68 w 71"/>
                  <a:gd name="T5" fmla="*/ 2 h 96"/>
                  <a:gd name="T6" fmla="*/ 40 w 71"/>
                  <a:gd name="T7" fmla="*/ 40 h 96"/>
                  <a:gd name="T8" fmla="*/ 35 w 71"/>
                  <a:gd name="T9" fmla="*/ 49 h 96"/>
                  <a:gd name="T10" fmla="*/ 3 w 71"/>
                  <a:gd name="T11" fmla="*/ 92 h 96"/>
                  <a:gd name="T12" fmla="*/ 0 w 71"/>
                  <a:gd name="T13" fmla="*/ 96 h 96"/>
                  <a:gd name="T14" fmla="*/ 2 w 71"/>
                  <a:gd name="T15" fmla="*/ 96 h 96"/>
                  <a:gd name="T16" fmla="*/ 71 w 71"/>
                  <a:gd name="T1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96">
                    <a:moveTo>
                      <a:pt x="71" y="0"/>
                    </a:moveTo>
                    <a:lnTo>
                      <a:pt x="68" y="2"/>
                    </a:lnTo>
                    <a:lnTo>
                      <a:pt x="68" y="2"/>
                    </a:lnTo>
                    <a:lnTo>
                      <a:pt x="40" y="40"/>
                    </a:lnTo>
                    <a:lnTo>
                      <a:pt x="35" y="49"/>
                    </a:lnTo>
                    <a:lnTo>
                      <a:pt x="3" y="92"/>
                    </a:lnTo>
                    <a:lnTo>
                      <a:pt x="0" y="96"/>
                    </a:lnTo>
                    <a:lnTo>
                      <a:pt x="2" y="96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6" name="Freeform 4216"/>
              <p:cNvSpPr/>
              <p:nvPr/>
            </p:nvSpPr>
            <p:spPr bwMode="auto">
              <a:xfrm>
                <a:off x="4592" y="3034"/>
                <a:ext cx="201" cy="108"/>
              </a:xfrm>
              <a:custGeom>
                <a:avLst/>
                <a:gdLst>
                  <a:gd name="T0" fmla="*/ 190 w 190"/>
                  <a:gd name="T1" fmla="*/ 0 h 102"/>
                  <a:gd name="T2" fmla="*/ 0 w 190"/>
                  <a:gd name="T3" fmla="*/ 102 h 102"/>
                  <a:gd name="T4" fmla="*/ 0 w 190"/>
                  <a:gd name="T5" fmla="*/ 102 h 102"/>
                  <a:gd name="T6" fmla="*/ 121 w 190"/>
                  <a:gd name="T7" fmla="*/ 96 h 102"/>
                  <a:gd name="T8" fmla="*/ 123 w 190"/>
                  <a:gd name="T9" fmla="*/ 93 h 102"/>
                  <a:gd name="T10" fmla="*/ 121 w 190"/>
                  <a:gd name="T11" fmla="*/ 93 h 102"/>
                  <a:gd name="T12" fmla="*/ 114 w 190"/>
                  <a:gd name="T13" fmla="*/ 94 h 102"/>
                  <a:gd name="T14" fmla="*/ 6 w 190"/>
                  <a:gd name="T15" fmla="*/ 100 h 102"/>
                  <a:gd name="T16" fmla="*/ 5 w 190"/>
                  <a:gd name="T17" fmla="*/ 100 h 102"/>
                  <a:gd name="T18" fmla="*/ 6 w 190"/>
                  <a:gd name="T19" fmla="*/ 100 h 102"/>
                  <a:gd name="T20" fmla="*/ 184 w 190"/>
                  <a:gd name="T21" fmla="*/ 4 h 102"/>
                  <a:gd name="T22" fmla="*/ 185 w 190"/>
                  <a:gd name="T23" fmla="*/ 4 h 102"/>
                  <a:gd name="T24" fmla="*/ 188 w 190"/>
                  <a:gd name="T25" fmla="*/ 2 h 102"/>
                  <a:gd name="T26" fmla="*/ 190 w 190"/>
                  <a:gd name="T2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102">
                    <a:moveTo>
                      <a:pt x="190" y="0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121" y="96"/>
                      <a:pt x="121" y="96"/>
                      <a:pt x="121" y="96"/>
                    </a:cubicBezTo>
                    <a:cubicBezTo>
                      <a:pt x="123" y="93"/>
                      <a:pt x="123" y="93"/>
                      <a:pt x="123" y="93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184" y="4"/>
                      <a:pt x="184" y="4"/>
                      <a:pt x="184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7" name="Freeform 4217"/>
              <p:cNvSpPr/>
              <p:nvPr/>
            </p:nvSpPr>
            <p:spPr bwMode="auto">
              <a:xfrm>
                <a:off x="4590" y="314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8" name="Freeform 4218"/>
              <p:cNvSpPr>
                <a:spLocks noEditPoints="1"/>
              </p:cNvSpPr>
              <p:nvPr/>
            </p:nvSpPr>
            <p:spPr bwMode="auto">
              <a:xfrm>
                <a:off x="5206" y="3319"/>
                <a:ext cx="105" cy="88"/>
              </a:xfrm>
              <a:custGeom>
                <a:avLst/>
                <a:gdLst>
                  <a:gd name="T0" fmla="*/ 70 w 99"/>
                  <a:gd name="T1" fmla="*/ 49 h 83"/>
                  <a:gd name="T2" fmla="*/ 64 w 99"/>
                  <a:gd name="T3" fmla="*/ 44 h 83"/>
                  <a:gd name="T4" fmla="*/ 70 w 99"/>
                  <a:gd name="T5" fmla="*/ 38 h 83"/>
                  <a:gd name="T6" fmla="*/ 75 w 99"/>
                  <a:gd name="T7" fmla="*/ 44 h 83"/>
                  <a:gd name="T8" fmla="*/ 70 w 99"/>
                  <a:gd name="T9" fmla="*/ 49 h 83"/>
                  <a:gd name="T10" fmla="*/ 88 w 99"/>
                  <a:gd name="T11" fmla="*/ 0 h 83"/>
                  <a:gd name="T12" fmla="*/ 0 w 99"/>
                  <a:gd name="T13" fmla="*/ 78 h 83"/>
                  <a:gd name="T14" fmla="*/ 1 w 99"/>
                  <a:gd name="T15" fmla="*/ 81 h 83"/>
                  <a:gd name="T16" fmla="*/ 95 w 99"/>
                  <a:gd name="T17" fmla="*/ 83 h 83"/>
                  <a:gd name="T18" fmla="*/ 99 w 99"/>
                  <a:gd name="T19" fmla="*/ 78 h 83"/>
                  <a:gd name="T20" fmla="*/ 91 w 99"/>
                  <a:gd name="T21" fmla="*/ 2 h 83"/>
                  <a:gd name="T22" fmla="*/ 88 w 99"/>
                  <a:gd name="T2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3">
                    <a:moveTo>
                      <a:pt x="70" y="49"/>
                    </a:moveTo>
                    <a:cubicBezTo>
                      <a:pt x="67" y="49"/>
                      <a:pt x="64" y="47"/>
                      <a:pt x="64" y="44"/>
                    </a:cubicBezTo>
                    <a:cubicBezTo>
                      <a:pt x="64" y="41"/>
                      <a:pt x="67" y="38"/>
                      <a:pt x="70" y="38"/>
                    </a:cubicBezTo>
                    <a:cubicBezTo>
                      <a:pt x="73" y="38"/>
                      <a:pt x="75" y="41"/>
                      <a:pt x="75" y="44"/>
                    </a:cubicBezTo>
                    <a:cubicBezTo>
                      <a:pt x="75" y="47"/>
                      <a:pt x="73" y="49"/>
                      <a:pt x="70" y="49"/>
                    </a:cubicBezTo>
                    <a:moveTo>
                      <a:pt x="88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0" y="79"/>
                      <a:pt x="0" y="80"/>
                      <a:pt x="1" y="81"/>
                    </a:cubicBezTo>
                    <a:cubicBezTo>
                      <a:pt x="95" y="83"/>
                      <a:pt x="95" y="83"/>
                      <a:pt x="95" y="83"/>
                    </a:cubicBezTo>
                    <a:cubicBezTo>
                      <a:pt x="95" y="81"/>
                      <a:pt x="97" y="79"/>
                      <a:pt x="99" y="78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0" y="1"/>
                      <a:pt x="89" y="1"/>
                      <a:pt x="8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9" name="Freeform 4219"/>
              <p:cNvSpPr/>
              <p:nvPr/>
            </p:nvSpPr>
            <p:spPr bwMode="auto">
              <a:xfrm>
                <a:off x="5299" y="3317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0" name="Freeform 4220"/>
              <p:cNvSpPr/>
              <p:nvPr/>
            </p:nvSpPr>
            <p:spPr bwMode="auto">
              <a:xfrm>
                <a:off x="5307" y="3402"/>
                <a:ext cx="5" cy="5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5 h 5"/>
                  <a:gd name="T4" fmla="*/ 5 w 5"/>
                  <a:gd name="T5" fmla="*/ 5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1" name="Freeform 4221"/>
              <p:cNvSpPr/>
              <p:nvPr/>
            </p:nvSpPr>
            <p:spPr bwMode="auto">
              <a:xfrm>
                <a:off x="5203" y="3402"/>
                <a:ext cx="4" cy="3"/>
              </a:xfrm>
              <a:custGeom>
                <a:avLst/>
                <a:gdLst>
                  <a:gd name="T0" fmla="*/ 3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3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2" name="Oval 4222"/>
              <p:cNvSpPr>
                <a:spLocks noChangeArrowheads="1"/>
              </p:cNvSpPr>
              <p:nvPr/>
            </p:nvSpPr>
            <p:spPr bwMode="auto">
              <a:xfrm>
                <a:off x="5274" y="3359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3" name="Freeform 4223"/>
              <p:cNvSpPr>
                <a:spLocks noEditPoints="1"/>
              </p:cNvSpPr>
              <p:nvPr/>
            </p:nvSpPr>
            <p:spPr bwMode="auto">
              <a:xfrm>
                <a:off x="5200" y="3314"/>
                <a:ext cx="113" cy="95"/>
              </a:xfrm>
              <a:custGeom>
                <a:avLst/>
                <a:gdLst>
                  <a:gd name="T0" fmla="*/ 94 w 107"/>
                  <a:gd name="T1" fmla="*/ 5 h 90"/>
                  <a:gd name="T2" fmla="*/ 97 w 107"/>
                  <a:gd name="T3" fmla="*/ 3 h 90"/>
                  <a:gd name="T4" fmla="*/ 97 w 107"/>
                  <a:gd name="T5" fmla="*/ 7 h 90"/>
                  <a:gd name="T6" fmla="*/ 105 w 107"/>
                  <a:gd name="T7" fmla="*/ 83 h 90"/>
                  <a:gd name="T8" fmla="*/ 106 w 107"/>
                  <a:gd name="T9" fmla="*/ 88 h 90"/>
                  <a:gd name="T10" fmla="*/ 101 w 107"/>
                  <a:gd name="T11" fmla="*/ 88 h 90"/>
                  <a:gd name="T12" fmla="*/ 7 w 107"/>
                  <a:gd name="T13" fmla="*/ 86 h 90"/>
                  <a:gd name="T14" fmla="*/ 3 w 107"/>
                  <a:gd name="T15" fmla="*/ 86 h 90"/>
                  <a:gd name="T16" fmla="*/ 6 w 107"/>
                  <a:gd name="T17" fmla="*/ 83 h 90"/>
                  <a:gd name="T18" fmla="*/ 94 w 107"/>
                  <a:gd name="T19" fmla="*/ 5 h 90"/>
                  <a:gd name="T20" fmla="*/ 97 w 107"/>
                  <a:gd name="T21" fmla="*/ 0 h 90"/>
                  <a:gd name="T22" fmla="*/ 0 w 107"/>
                  <a:gd name="T23" fmla="*/ 86 h 90"/>
                  <a:gd name="T24" fmla="*/ 0 w 107"/>
                  <a:gd name="T25" fmla="*/ 87 h 90"/>
                  <a:gd name="T26" fmla="*/ 0 w 107"/>
                  <a:gd name="T27" fmla="*/ 87 h 90"/>
                  <a:gd name="T28" fmla="*/ 107 w 107"/>
                  <a:gd name="T29" fmla="*/ 90 h 90"/>
                  <a:gd name="T30" fmla="*/ 98 w 107"/>
                  <a:gd name="T31" fmla="*/ 1 h 90"/>
                  <a:gd name="T32" fmla="*/ 98 w 107"/>
                  <a:gd name="T33" fmla="*/ 1 h 90"/>
                  <a:gd name="T34" fmla="*/ 97 w 107"/>
                  <a:gd name="T35" fmla="*/ 0 h 90"/>
                  <a:gd name="T36" fmla="*/ 97 w 107"/>
                  <a:gd name="T3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90">
                    <a:moveTo>
                      <a:pt x="94" y="5"/>
                    </a:moveTo>
                    <a:cubicBezTo>
                      <a:pt x="97" y="3"/>
                      <a:pt x="97" y="3"/>
                      <a:pt x="97" y="3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8"/>
                      <a:pt x="106" y="88"/>
                      <a:pt x="106" y="88"/>
                    </a:cubicBezTo>
                    <a:cubicBezTo>
                      <a:pt x="101" y="88"/>
                      <a:pt x="101" y="88"/>
                      <a:pt x="101" y="88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94" y="5"/>
                      <a:pt x="94" y="5"/>
                      <a:pt x="94" y="5"/>
                    </a:cubicBezTo>
                    <a:moveTo>
                      <a:pt x="97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0" y="86"/>
                      <a:pt x="0" y="86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7" y="1"/>
                      <a:pt x="97" y="0"/>
                    </a:cubicBezTo>
                    <a:cubicBezTo>
                      <a:pt x="97" y="0"/>
                      <a:pt x="97" y="0"/>
                      <a:pt x="9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4" name="Freeform 4224"/>
              <p:cNvSpPr/>
              <p:nvPr/>
            </p:nvSpPr>
            <p:spPr bwMode="auto">
              <a:xfrm>
                <a:off x="5302" y="3313"/>
                <a:ext cx="2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0" name="Group 4426"/>
            <p:cNvGrpSpPr/>
            <p:nvPr/>
          </p:nvGrpSpPr>
          <p:grpSpPr bwMode="auto">
            <a:xfrm>
              <a:off x="4181" y="2498"/>
              <a:ext cx="2103" cy="1610"/>
              <a:chOff x="4181" y="2498"/>
              <a:chExt cx="2103" cy="1610"/>
            </a:xfrm>
          </p:grpSpPr>
          <p:sp>
            <p:nvSpPr>
              <p:cNvPr id="495" name="Freeform 4226"/>
              <p:cNvSpPr/>
              <p:nvPr/>
            </p:nvSpPr>
            <p:spPr bwMode="auto">
              <a:xfrm>
                <a:off x="5199" y="340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4227"/>
              <p:cNvSpPr/>
              <p:nvPr/>
            </p:nvSpPr>
            <p:spPr bwMode="auto">
              <a:xfrm>
                <a:off x="5075" y="2891"/>
                <a:ext cx="165" cy="83"/>
              </a:xfrm>
              <a:custGeom>
                <a:avLst/>
                <a:gdLst>
                  <a:gd name="T0" fmla="*/ 151 w 156"/>
                  <a:gd name="T1" fmla="*/ 0 h 79"/>
                  <a:gd name="T2" fmla="*/ 0 w 156"/>
                  <a:gd name="T3" fmla="*/ 58 h 79"/>
                  <a:gd name="T4" fmla="*/ 0 w 156"/>
                  <a:gd name="T5" fmla="*/ 59 h 79"/>
                  <a:gd name="T6" fmla="*/ 148 w 156"/>
                  <a:gd name="T7" fmla="*/ 79 h 79"/>
                  <a:gd name="T8" fmla="*/ 155 w 156"/>
                  <a:gd name="T9" fmla="*/ 73 h 79"/>
                  <a:gd name="T10" fmla="*/ 156 w 156"/>
                  <a:gd name="T11" fmla="*/ 3 h 79"/>
                  <a:gd name="T12" fmla="*/ 151 w 156"/>
                  <a:gd name="T1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79">
                    <a:moveTo>
                      <a:pt x="151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48" y="79"/>
                      <a:pt x="148" y="79"/>
                      <a:pt x="148" y="79"/>
                    </a:cubicBezTo>
                    <a:cubicBezTo>
                      <a:pt x="149" y="76"/>
                      <a:pt x="151" y="73"/>
                      <a:pt x="155" y="73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54" y="3"/>
                      <a:pt x="152" y="2"/>
                      <a:pt x="151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Freeform 4228"/>
              <p:cNvSpPr/>
              <p:nvPr/>
            </p:nvSpPr>
            <p:spPr bwMode="auto">
              <a:xfrm>
                <a:off x="5235" y="2889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2 h 5"/>
                  <a:gd name="T4" fmla="*/ 5 w 5"/>
                  <a:gd name="T5" fmla="*/ 5 h 5"/>
                  <a:gd name="T6" fmla="*/ 5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3" y="5"/>
                      <a:pt x="5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Freeform 4229"/>
              <p:cNvSpPr/>
              <p:nvPr/>
            </p:nvSpPr>
            <p:spPr bwMode="auto">
              <a:xfrm>
                <a:off x="5232" y="2968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6 h 7"/>
                  <a:gd name="T4" fmla="*/ 7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3" y="0"/>
                      <a:pt x="1" y="3"/>
                      <a:pt x="0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Freeform 4230"/>
              <p:cNvSpPr/>
              <p:nvPr/>
            </p:nvSpPr>
            <p:spPr bwMode="auto">
              <a:xfrm>
                <a:off x="5073" y="295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Freeform 4231"/>
              <p:cNvSpPr>
                <a:spLocks noEditPoints="1"/>
              </p:cNvSpPr>
              <p:nvPr/>
            </p:nvSpPr>
            <p:spPr bwMode="auto">
              <a:xfrm>
                <a:off x="5067" y="2887"/>
                <a:ext cx="175" cy="90"/>
              </a:xfrm>
              <a:custGeom>
                <a:avLst/>
                <a:gdLst>
                  <a:gd name="T0" fmla="*/ 159 w 166"/>
                  <a:gd name="T1" fmla="*/ 3 h 85"/>
                  <a:gd name="T2" fmla="*/ 164 w 166"/>
                  <a:gd name="T3" fmla="*/ 1 h 85"/>
                  <a:gd name="T4" fmla="*/ 164 w 166"/>
                  <a:gd name="T5" fmla="*/ 6 h 85"/>
                  <a:gd name="T6" fmla="*/ 163 w 166"/>
                  <a:gd name="T7" fmla="*/ 76 h 85"/>
                  <a:gd name="T8" fmla="*/ 163 w 166"/>
                  <a:gd name="T9" fmla="*/ 83 h 85"/>
                  <a:gd name="T10" fmla="*/ 156 w 166"/>
                  <a:gd name="T11" fmla="*/ 82 h 85"/>
                  <a:gd name="T12" fmla="*/ 8 w 166"/>
                  <a:gd name="T13" fmla="*/ 62 h 85"/>
                  <a:gd name="T14" fmla="*/ 6 w 166"/>
                  <a:gd name="T15" fmla="*/ 62 h 85"/>
                  <a:gd name="T16" fmla="*/ 8 w 166"/>
                  <a:gd name="T17" fmla="*/ 61 h 85"/>
                  <a:gd name="T18" fmla="*/ 159 w 166"/>
                  <a:gd name="T19" fmla="*/ 3 h 85"/>
                  <a:gd name="T20" fmla="*/ 164 w 166"/>
                  <a:gd name="T21" fmla="*/ 0 h 85"/>
                  <a:gd name="T22" fmla="*/ 0 w 166"/>
                  <a:gd name="T23" fmla="*/ 63 h 85"/>
                  <a:gd name="T24" fmla="*/ 164 w 166"/>
                  <a:gd name="T25" fmla="*/ 85 h 85"/>
                  <a:gd name="T26" fmla="*/ 166 w 166"/>
                  <a:gd name="T27" fmla="*/ 1 h 85"/>
                  <a:gd name="T28" fmla="*/ 166 w 166"/>
                  <a:gd name="T29" fmla="*/ 1 h 85"/>
                  <a:gd name="T30" fmla="*/ 164 w 166"/>
                  <a:gd name="T3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85">
                    <a:moveTo>
                      <a:pt x="159" y="3"/>
                    </a:moveTo>
                    <a:cubicBezTo>
                      <a:pt x="164" y="1"/>
                      <a:pt x="164" y="1"/>
                      <a:pt x="164" y="1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3" y="76"/>
                      <a:pt x="163" y="76"/>
                      <a:pt x="163" y="76"/>
                    </a:cubicBezTo>
                    <a:cubicBezTo>
                      <a:pt x="163" y="83"/>
                      <a:pt x="163" y="83"/>
                      <a:pt x="163" y="83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159" y="3"/>
                      <a:pt x="159" y="3"/>
                      <a:pt x="159" y="3"/>
                    </a:cubicBezTo>
                    <a:moveTo>
                      <a:pt x="164" y="0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164" y="85"/>
                      <a:pt x="164" y="85"/>
                      <a:pt x="164" y="85"/>
                    </a:cubicBezTo>
                    <a:cubicBezTo>
                      <a:pt x="166" y="1"/>
                      <a:pt x="166" y="1"/>
                      <a:pt x="166" y="1"/>
                    </a:cubicBezTo>
                    <a:cubicBezTo>
                      <a:pt x="166" y="1"/>
                      <a:pt x="166" y="1"/>
                      <a:pt x="166" y="1"/>
                    </a:cubicBezTo>
                    <a:cubicBezTo>
                      <a:pt x="165" y="1"/>
                      <a:pt x="164" y="0"/>
                      <a:pt x="16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Freeform 4232"/>
              <p:cNvSpPr/>
              <p:nvPr/>
            </p:nvSpPr>
            <p:spPr bwMode="auto">
              <a:xfrm>
                <a:off x="5240" y="2886"/>
                <a:ext cx="2" cy="3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Freeform 4233"/>
              <p:cNvSpPr/>
              <p:nvPr/>
            </p:nvSpPr>
            <p:spPr bwMode="auto">
              <a:xfrm>
                <a:off x="4550" y="3704"/>
                <a:ext cx="193" cy="93"/>
              </a:xfrm>
              <a:custGeom>
                <a:avLst/>
                <a:gdLst>
                  <a:gd name="T0" fmla="*/ 183 w 183"/>
                  <a:gd name="T1" fmla="*/ 0 h 89"/>
                  <a:gd name="T2" fmla="*/ 0 w 183"/>
                  <a:gd name="T3" fmla="*/ 33 h 89"/>
                  <a:gd name="T4" fmla="*/ 15 w 183"/>
                  <a:gd name="T5" fmla="*/ 86 h 89"/>
                  <a:gd name="T6" fmla="*/ 16 w 183"/>
                  <a:gd name="T7" fmla="*/ 86 h 89"/>
                  <a:gd name="T8" fmla="*/ 23 w 183"/>
                  <a:gd name="T9" fmla="*/ 89 h 89"/>
                  <a:gd name="T10" fmla="*/ 183 w 183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" h="89">
                    <a:moveTo>
                      <a:pt x="183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9" y="86"/>
                      <a:pt x="22" y="87"/>
                      <a:pt x="23" y="89"/>
                    </a:cubicBezTo>
                    <a:cubicBezTo>
                      <a:pt x="183" y="0"/>
                      <a:pt x="183" y="0"/>
                      <a:pt x="183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3" name="Freeform 4234"/>
              <p:cNvSpPr/>
              <p:nvPr/>
            </p:nvSpPr>
            <p:spPr bwMode="auto">
              <a:xfrm>
                <a:off x="4566" y="3794"/>
                <a:ext cx="8" cy="7"/>
              </a:xfrm>
              <a:custGeom>
                <a:avLst/>
                <a:gdLst>
                  <a:gd name="T0" fmla="*/ 1 w 8"/>
                  <a:gd name="T1" fmla="*/ 0 h 6"/>
                  <a:gd name="T2" fmla="*/ 0 w 8"/>
                  <a:gd name="T3" fmla="*/ 0 h 6"/>
                  <a:gd name="T4" fmla="*/ 2 w 8"/>
                  <a:gd name="T5" fmla="*/ 6 h 6"/>
                  <a:gd name="T6" fmla="*/ 8 w 8"/>
                  <a:gd name="T7" fmla="*/ 3 h 6"/>
                  <a:gd name="T8" fmla="*/ 1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1"/>
                      <a:pt x="4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4" name="Freeform 4235"/>
              <p:cNvSpPr/>
              <p:nvPr/>
            </p:nvSpPr>
            <p:spPr bwMode="auto">
              <a:xfrm>
                <a:off x="4549" y="3700"/>
                <a:ext cx="204" cy="103"/>
              </a:xfrm>
              <a:custGeom>
                <a:avLst/>
                <a:gdLst>
                  <a:gd name="T0" fmla="*/ 204 w 204"/>
                  <a:gd name="T1" fmla="*/ 0 h 103"/>
                  <a:gd name="T2" fmla="*/ 0 w 204"/>
                  <a:gd name="T3" fmla="*/ 37 h 103"/>
                  <a:gd name="T4" fmla="*/ 1 w 204"/>
                  <a:gd name="T5" fmla="*/ 38 h 103"/>
                  <a:gd name="T6" fmla="*/ 194 w 204"/>
                  <a:gd name="T7" fmla="*/ 4 h 103"/>
                  <a:gd name="T8" fmla="*/ 25 w 204"/>
                  <a:gd name="T9" fmla="*/ 97 h 103"/>
                  <a:gd name="T10" fmla="*/ 19 w 204"/>
                  <a:gd name="T11" fmla="*/ 101 h 103"/>
                  <a:gd name="T12" fmla="*/ 20 w 204"/>
                  <a:gd name="T13" fmla="*/ 103 h 103"/>
                  <a:gd name="T14" fmla="*/ 204 w 204"/>
                  <a:gd name="T1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4" h="103">
                    <a:moveTo>
                      <a:pt x="204" y="0"/>
                    </a:moveTo>
                    <a:lnTo>
                      <a:pt x="0" y="37"/>
                    </a:lnTo>
                    <a:lnTo>
                      <a:pt x="1" y="38"/>
                    </a:lnTo>
                    <a:lnTo>
                      <a:pt x="194" y="4"/>
                    </a:lnTo>
                    <a:lnTo>
                      <a:pt x="25" y="97"/>
                    </a:lnTo>
                    <a:lnTo>
                      <a:pt x="19" y="101"/>
                    </a:lnTo>
                    <a:lnTo>
                      <a:pt x="20" y="103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5" name="Freeform 4236"/>
              <p:cNvSpPr/>
              <p:nvPr/>
            </p:nvSpPr>
            <p:spPr bwMode="auto">
              <a:xfrm>
                <a:off x="4549" y="3700"/>
                <a:ext cx="204" cy="103"/>
              </a:xfrm>
              <a:custGeom>
                <a:avLst/>
                <a:gdLst>
                  <a:gd name="T0" fmla="*/ 204 w 204"/>
                  <a:gd name="T1" fmla="*/ 0 h 103"/>
                  <a:gd name="T2" fmla="*/ 0 w 204"/>
                  <a:gd name="T3" fmla="*/ 37 h 103"/>
                  <a:gd name="T4" fmla="*/ 1 w 204"/>
                  <a:gd name="T5" fmla="*/ 38 h 103"/>
                  <a:gd name="T6" fmla="*/ 194 w 204"/>
                  <a:gd name="T7" fmla="*/ 4 h 103"/>
                  <a:gd name="T8" fmla="*/ 25 w 204"/>
                  <a:gd name="T9" fmla="*/ 97 h 103"/>
                  <a:gd name="T10" fmla="*/ 19 w 204"/>
                  <a:gd name="T11" fmla="*/ 101 h 103"/>
                  <a:gd name="T12" fmla="*/ 20 w 204"/>
                  <a:gd name="T13" fmla="*/ 103 h 103"/>
                  <a:gd name="T14" fmla="*/ 204 w 204"/>
                  <a:gd name="T1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4" h="103">
                    <a:moveTo>
                      <a:pt x="204" y="0"/>
                    </a:moveTo>
                    <a:lnTo>
                      <a:pt x="0" y="37"/>
                    </a:lnTo>
                    <a:lnTo>
                      <a:pt x="1" y="38"/>
                    </a:lnTo>
                    <a:lnTo>
                      <a:pt x="194" y="4"/>
                    </a:lnTo>
                    <a:lnTo>
                      <a:pt x="25" y="97"/>
                    </a:lnTo>
                    <a:lnTo>
                      <a:pt x="19" y="101"/>
                    </a:lnTo>
                    <a:lnTo>
                      <a:pt x="20" y="103"/>
                    </a:lnTo>
                    <a:lnTo>
                      <a:pt x="2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6" name="Freeform 4237"/>
              <p:cNvSpPr/>
              <p:nvPr/>
            </p:nvSpPr>
            <p:spPr bwMode="auto">
              <a:xfrm>
                <a:off x="4548" y="3737"/>
                <a:ext cx="21" cy="66"/>
              </a:xfrm>
              <a:custGeom>
                <a:avLst/>
                <a:gdLst>
                  <a:gd name="T0" fmla="*/ 1 w 20"/>
                  <a:gd name="T1" fmla="*/ 0 h 62"/>
                  <a:gd name="T2" fmla="*/ 0 w 20"/>
                  <a:gd name="T3" fmla="*/ 0 h 62"/>
                  <a:gd name="T4" fmla="*/ 18 w 20"/>
                  <a:gd name="T5" fmla="*/ 60 h 62"/>
                  <a:gd name="T6" fmla="*/ 19 w 20"/>
                  <a:gd name="T7" fmla="*/ 61 h 62"/>
                  <a:gd name="T8" fmla="*/ 20 w 20"/>
                  <a:gd name="T9" fmla="*/ 62 h 62"/>
                  <a:gd name="T10" fmla="*/ 20 w 20"/>
                  <a:gd name="T11" fmla="*/ 62 h 62"/>
                  <a:gd name="T12" fmla="*/ 19 w 20"/>
                  <a:gd name="T13" fmla="*/ 60 h 62"/>
                  <a:gd name="T14" fmla="*/ 17 w 20"/>
                  <a:gd name="T15" fmla="*/ 54 h 62"/>
                  <a:gd name="T16" fmla="*/ 2 w 20"/>
                  <a:gd name="T17" fmla="*/ 1 h 62"/>
                  <a:gd name="T18" fmla="*/ 1 w 20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6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0" y="61"/>
                      <a:pt x="20" y="62"/>
                      <a:pt x="20" y="62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7" name="Freeform 4238"/>
              <p:cNvSpPr/>
              <p:nvPr/>
            </p:nvSpPr>
            <p:spPr bwMode="auto">
              <a:xfrm>
                <a:off x="4567" y="380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1 w 2"/>
                  <a:gd name="T7" fmla="*/ 1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8" name="Freeform 4239"/>
              <p:cNvSpPr/>
              <p:nvPr/>
            </p:nvSpPr>
            <p:spPr bwMode="auto">
              <a:xfrm>
                <a:off x="4304" y="3642"/>
                <a:ext cx="206" cy="96"/>
              </a:xfrm>
              <a:custGeom>
                <a:avLst/>
                <a:gdLst>
                  <a:gd name="T0" fmla="*/ 195 w 195"/>
                  <a:gd name="T1" fmla="*/ 0 h 91"/>
                  <a:gd name="T2" fmla="*/ 13 w 195"/>
                  <a:gd name="T3" fmla="*/ 72 h 91"/>
                  <a:gd name="T4" fmla="*/ 0 w 195"/>
                  <a:gd name="T5" fmla="*/ 77 h 91"/>
                  <a:gd name="T6" fmla="*/ 1 w 195"/>
                  <a:gd name="T7" fmla="*/ 78 h 91"/>
                  <a:gd name="T8" fmla="*/ 96 w 195"/>
                  <a:gd name="T9" fmla="*/ 91 h 91"/>
                  <a:gd name="T10" fmla="*/ 195 w 195"/>
                  <a:gd name="T1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5" h="91">
                    <a:moveTo>
                      <a:pt x="195" y="0"/>
                    </a:moveTo>
                    <a:cubicBezTo>
                      <a:pt x="13" y="72"/>
                      <a:pt x="13" y="72"/>
                      <a:pt x="13" y="72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8"/>
                      <a:pt x="0" y="78"/>
                      <a:pt x="1" y="78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195" y="0"/>
                      <a:pt x="195" y="0"/>
                      <a:pt x="195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9" name="Freeform 4240"/>
              <p:cNvSpPr/>
              <p:nvPr/>
            </p:nvSpPr>
            <p:spPr bwMode="auto">
              <a:xfrm>
                <a:off x="4302" y="3724"/>
                <a:ext cx="3" cy="1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2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0" name="Freeform 4241"/>
              <p:cNvSpPr/>
              <p:nvPr/>
            </p:nvSpPr>
            <p:spPr bwMode="auto">
              <a:xfrm>
                <a:off x="4409" y="3644"/>
                <a:ext cx="104" cy="103"/>
              </a:xfrm>
              <a:custGeom>
                <a:avLst/>
                <a:gdLst>
                  <a:gd name="T0" fmla="*/ 98 w 98"/>
                  <a:gd name="T1" fmla="*/ 0 h 97"/>
                  <a:gd name="T2" fmla="*/ 0 w 98"/>
                  <a:gd name="T3" fmla="*/ 89 h 97"/>
                  <a:gd name="T4" fmla="*/ 59 w 98"/>
                  <a:gd name="T5" fmla="*/ 97 h 97"/>
                  <a:gd name="T6" fmla="*/ 68 w 98"/>
                  <a:gd name="T7" fmla="*/ 91 h 97"/>
                  <a:gd name="T8" fmla="*/ 69 w 98"/>
                  <a:gd name="T9" fmla="*/ 91 h 97"/>
                  <a:gd name="T10" fmla="*/ 79 w 98"/>
                  <a:gd name="T11" fmla="*/ 60 h 97"/>
                  <a:gd name="T12" fmla="*/ 77 w 98"/>
                  <a:gd name="T13" fmla="*/ 61 h 97"/>
                  <a:gd name="T14" fmla="*/ 69 w 98"/>
                  <a:gd name="T15" fmla="*/ 53 h 97"/>
                  <a:gd name="T16" fmla="*/ 77 w 98"/>
                  <a:gd name="T17" fmla="*/ 45 h 97"/>
                  <a:gd name="T18" fmla="*/ 83 w 98"/>
                  <a:gd name="T19" fmla="*/ 48 h 97"/>
                  <a:gd name="T20" fmla="*/ 98 w 98"/>
                  <a:gd name="T21" fmla="*/ 1 h 97"/>
                  <a:gd name="T22" fmla="*/ 98 w 98"/>
                  <a:gd name="T2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8" h="97">
                    <a:moveTo>
                      <a:pt x="98" y="0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0" y="94"/>
                      <a:pt x="64" y="91"/>
                      <a:pt x="68" y="91"/>
                    </a:cubicBezTo>
                    <a:cubicBezTo>
                      <a:pt x="68" y="91"/>
                      <a:pt x="68" y="91"/>
                      <a:pt x="69" y="91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8" y="61"/>
                      <a:pt x="78" y="61"/>
                      <a:pt x="77" y="61"/>
                    </a:cubicBezTo>
                    <a:cubicBezTo>
                      <a:pt x="73" y="61"/>
                      <a:pt x="69" y="57"/>
                      <a:pt x="69" y="53"/>
                    </a:cubicBezTo>
                    <a:cubicBezTo>
                      <a:pt x="69" y="49"/>
                      <a:pt x="73" y="45"/>
                      <a:pt x="77" y="45"/>
                    </a:cubicBezTo>
                    <a:cubicBezTo>
                      <a:pt x="79" y="45"/>
                      <a:pt x="82" y="46"/>
                      <a:pt x="83" y="48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0"/>
                      <a:pt x="98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Freeform 4242"/>
              <p:cNvSpPr/>
              <p:nvPr/>
            </p:nvSpPr>
            <p:spPr bwMode="auto">
              <a:xfrm>
                <a:off x="4513" y="364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Freeform 4243"/>
              <p:cNvSpPr/>
              <p:nvPr/>
            </p:nvSpPr>
            <p:spPr bwMode="auto">
              <a:xfrm>
                <a:off x="4482" y="3692"/>
                <a:ext cx="15" cy="17"/>
              </a:xfrm>
              <a:custGeom>
                <a:avLst/>
                <a:gdLst>
                  <a:gd name="T0" fmla="*/ 8 w 14"/>
                  <a:gd name="T1" fmla="*/ 0 h 16"/>
                  <a:gd name="T2" fmla="*/ 0 w 14"/>
                  <a:gd name="T3" fmla="*/ 8 h 16"/>
                  <a:gd name="T4" fmla="*/ 8 w 14"/>
                  <a:gd name="T5" fmla="*/ 16 h 16"/>
                  <a:gd name="T6" fmla="*/ 10 w 14"/>
                  <a:gd name="T7" fmla="*/ 15 h 16"/>
                  <a:gd name="T8" fmla="*/ 14 w 14"/>
                  <a:gd name="T9" fmla="*/ 3 h 16"/>
                  <a:gd name="T10" fmla="*/ 8 w 14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6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9" y="16"/>
                      <a:pt x="9" y="16"/>
                      <a:pt x="10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1"/>
                      <a:pt x="10" y="0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Freeform 4244"/>
              <p:cNvSpPr/>
              <p:nvPr/>
            </p:nvSpPr>
            <p:spPr bwMode="auto">
              <a:xfrm>
                <a:off x="4472" y="3740"/>
                <a:ext cx="10" cy="8"/>
              </a:xfrm>
              <a:custGeom>
                <a:avLst/>
                <a:gdLst>
                  <a:gd name="T0" fmla="*/ 9 w 10"/>
                  <a:gd name="T1" fmla="*/ 0 h 7"/>
                  <a:gd name="T2" fmla="*/ 0 w 10"/>
                  <a:gd name="T3" fmla="*/ 6 h 7"/>
                  <a:gd name="T4" fmla="*/ 8 w 10"/>
                  <a:gd name="T5" fmla="*/ 7 h 7"/>
                  <a:gd name="T6" fmla="*/ 10 w 10"/>
                  <a:gd name="T7" fmla="*/ 0 h 7"/>
                  <a:gd name="T8" fmla="*/ 9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0"/>
                    </a:moveTo>
                    <a:cubicBezTo>
                      <a:pt x="5" y="0"/>
                      <a:pt x="1" y="3"/>
                      <a:pt x="0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Freeform 4245"/>
              <p:cNvSpPr>
                <a:spLocks noEditPoints="1"/>
              </p:cNvSpPr>
              <p:nvPr/>
            </p:nvSpPr>
            <p:spPr bwMode="auto">
              <a:xfrm>
                <a:off x="4298" y="3643"/>
                <a:ext cx="216" cy="106"/>
              </a:xfrm>
              <a:custGeom>
                <a:avLst/>
                <a:gdLst>
                  <a:gd name="T0" fmla="*/ 19 w 216"/>
                  <a:gd name="T1" fmla="*/ 75 h 106"/>
                  <a:gd name="T2" fmla="*/ 0 w 216"/>
                  <a:gd name="T3" fmla="*/ 83 h 106"/>
                  <a:gd name="T4" fmla="*/ 106 w 216"/>
                  <a:gd name="T5" fmla="*/ 96 h 106"/>
                  <a:gd name="T6" fmla="*/ 107 w 216"/>
                  <a:gd name="T7" fmla="*/ 95 h 106"/>
                  <a:gd name="T8" fmla="*/ 7 w 216"/>
                  <a:gd name="T9" fmla="*/ 82 h 106"/>
                  <a:gd name="T10" fmla="*/ 4 w 216"/>
                  <a:gd name="T11" fmla="*/ 82 h 106"/>
                  <a:gd name="T12" fmla="*/ 6 w 216"/>
                  <a:gd name="T13" fmla="*/ 81 h 106"/>
                  <a:gd name="T14" fmla="*/ 19 w 216"/>
                  <a:gd name="T15" fmla="*/ 75 h 106"/>
                  <a:gd name="T16" fmla="*/ 216 w 216"/>
                  <a:gd name="T17" fmla="*/ 0 h 106"/>
                  <a:gd name="T18" fmla="*/ 216 w 216"/>
                  <a:gd name="T19" fmla="*/ 0 h 106"/>
                  <a:gd name="T20" fmla="*/ 215 w 216"/>
                  <a:gd name="T21" fmla="*/ 2 h 106"/>
                  <a:gd name="T22" fmla="*/ 199 w 216"/>
                  <a:gd name="T23" fmla="*/ 52 h 106"/>
                  <a:gd name="T24" fmla="*/ 195 w 216"/>
                  <a:gd name="T25" fmla="*/ 65 h 106"/>
                  <a:gd name="T26" fmla="*/ 184 w 216"/>
                  <a:gd name="T27" fmla="*/ 97 h 106"/>
                  <a:gd name="T28" fmla="*/ 182 w 216"/>
                  <a:gd name="T29" fmla="*/ 105 h 106"/>
                  <a:gd name="T30" fmla="*/ 174 w 216"/>
                  <a:gd name="T31" fmla="*/ 104 h 106"/>
                  <a:gd name="T32" fmla="*/ 111 w 216"/>
                  <a:gd name="T33" fmla="*/ 95 h 106"/>
                  <a:gd name="T34" fmla="*/ 110 w 216"/>
                  <a:gd name="T35" fmla="*/ 97 h 106"/>
                  <a:gd name="T36" fmla="*/ 179 w 216"/>
                  <a:gd name="T37" fmla="*/ 106 h 106"/>
                  <a:gd name="T38" fmla="*/ 181 w 216"/>
                  <a:gd name="T39" fmla="*/ 105 h 106"/>
                  <a:gd name="T40" fmla="*/ 216 w 21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6" h="106">
                    <a:moveTo>
                      <a:pt x="19" y="75"/>
                    </a:moveTo>
                    <a:lnTo>
                      <a:pt x="0" y="83"/>
                    </a:lnTo>
                    <a:lnTo>
                      <a:pt x="106" y="96"/>
                    </a:lnTo>
                    <a:lnTo>
                      <a:pt x="107" y="95"/>
                    </a:lnTo>
                    <a:lnTo>
                      <a:pt x="7" y="82"/>
                    </a:lnTo>
                    <a:lnTo>
                      <a:pt x="4" y="82"/>
                    </a:lnTo>
                    <a:lnTo>
                      <a:pt x="6" y="81"/>
                    </a:lnTo>
                    <a:lnTo>
                      <a:pt x="19" y="75"/>
                    </a:lnTo>
                    <a:close/>
                    <a:moveTo>
                      <a:pt x="216" y="0"/>
                    </a:moveTo>
                    <a:lnTo>
                      <a:pt x="216" y="0"/>
                    </a:lnTo>
                    <a:lnTo>
                      <a:pt x="215" y="2"/>
                    </a:lnTo>
                    <a:lnTo>
                      <a:pt x="199" y="52"/>
                    </a:lnTo>
                    <a:lnTo>
                      <a:pt x="195" y="65"/>
                    </a:lnTo>
                    <a:lnTo>
                      <a:pt x="184" y="97"/>
                    </a:lnTo>
                    <a:lnTo>
                      <a:pt x="182" y="105"/>
                    </a:lnTo>
                    <a:lnTo>
                      <a:pt x="174" y="104"/>
                    </a:lnTo>
                    <a:lnTo>
                      <a:pt x="111" y="95"/>
                    </a:lnTo>
                    <a:lnTo>
                      <a:pt x="110" y="97"/>
                    </a:lnTo>
                    <a:lnTo>
                      <a:pt x="179" y="106"/>
                    </a:lnTo>
                    <a:lnTo>
                      <a:pt x="181" y="105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Freeform 4246"/>
              <p:cNvSpPr>
                <a:spLocks noEditPoints="1"/>
              </p:cNvSpPr>
              <p:nvPr/>
            </p:nvSpPr>
            <p:spPr bwMode="auto">
              <a:xfrm>
                <a:off x="4298" y="3643"/>
                <a:ext cx="216" cy="106"/>
              </a:xfrm>
              <a:custGeom>
                <a:avLst/>
                <a:gdLst>
                  <a:gd name="T0" fmla="*/ 19 w 216"/>
                  <a:gd name="T1" fmla="*/ 75 h 106"/>
                  <a:gd name="T2" fmla="*/ 0 w 216"/>
                  <a:gd name="T3" fmla="*/ 83 h 106"/>
                  <a:gd name="T4" fmla="*/ 106 w 216"/>
                  <a:gd name="T5" fmla="*/ 96 h 106"/>
                  <a:gd name="T6" fmla="*/ 107 w 216"/>
                  <a:gd name="T7" fmla="*/ 95 h 106"/>
                  <a:gd name="T8" fmla="*/ 7 w 216"/>
                  <a:gd name="T9" fmla="*/ 82 h 106"/>
                  <a:gd name="T10" fmla="*/ 4 w 216"/>
                  <a:gd name="T11" fmla="*/ 82 h 106"/>
                  <a:gd name="T12" fmla="*/ 6 w 216"/>
                  <a:gd name="T13" fmla="*/ 81 h 106"/>
                  <a:gd name="T14" fmla="*/ 19 w 216"/>
                  <a:gd name="T15" fmla="*/ 75 h 106"/>
                  <a:gd name="T16" fmla="*/ 216 w 216"/>
                  <a:gd name="T17" fmla="*/ 0 h 106"/>
                  <a:gd name="T18" fmla="*/ 216 w 216"/>
                  <a:gd name="T19" fmla="*/ 0 h 106"/>
                  <a:gd name="T20" fmla="*/ 215 w 216"/>
                  <a:gd name="T21" fmla="*/ 2 h 106"/>
                  <a:gd name="T22" fmla="*/ 199 w 216"/>
                  <a:gd name="T23" fmla="*/ 52 h 106"/>
                  <a:gd name="T24" fmla="*/ 195 w 216"/>
                  <a:gd name="T25" fmla="*/ 65 h 106"/>
                  <a:gd name="T26" fmla="*/ 184 w 216"/>
                  <a:gd name="T27" fmla="*/ 97 h 106"/>
                  <a:gd name="T28" fmla="*/ 182 w 216"/>
                  <a:gd name="T29" fmla="*/ 105 h 106"/>
                  <a:gd name="T30" fmla="*/ 174 w 216"/>
                  <a:gd name="T31" fmla="*/ 104 h 106"/>
                  <a:gd name="T32" fmla="*/ 111 w 216"/>
                  <a:gd name="T33" fmla="*/ 95 h 106"/>
                  <a:gd name="T34" fmla="*/ 110 w 216"/>
                  <a:gd name="T35" fmla="*/ 97 h 106"/>
                  <a:gd name="T36" fmla="*/ 179 w 216"/>
                  <a:gd name="T37" fmla="*/ 106 h 106"/>
                  <a:gd name="T38" fmla="*/ 181 w 216"/>
                  <a:gd name="T39" fmla="*/ 105 h 106"/>
                  <a:gd name="T40" fmla="*/ 216 w 21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6" h="106">
                    <a:moveTo>
                      <a:pt x="19" y="75"/>
                    </a:moveTo>
                    <a:lnTo>
                      <a:pt x="0" y="83"/>
                    </a:lnTo>
                    <a:lnTo>
                      <a:pt x="106" y="96"/>
                    </a:lnTo>
                    <a:lnTo>
                      <a:pt x="107" y="95"/>
                    </a:lnTo>
                    <a:lnTo>
                      <a:pt x="7" y="82"/>
                    </a:lnTo>
                    <a:lnTo>
                      <a:pt x="4" y="82"/>
                    </a:lnTo>
                    <a:lnTo>
                      <a:pt x="6" y="81"/>
                    </a:lnTo>
                    <a:lnTo>
                      <a:pt x="19" y="75"/>
                    </a:lnTo>
                    <a:moveTo>
                      <a:pt x="216" y="0"/>
                    </a:moveTo>
                    <a:lnTo>
                      <a:pt x="216" y="0"/>
                    </a:lnTo>
                    <a:lnTo>
                      <a:pt x="215" y="2"/>
                    </a:lnTo>
                    <a:lnTo>
                      <a:pt x="199" y="52"/>
                    </a:lnTo>
                    <a:lnTo>
                      <a:pt x="195" y="65"/>
                    </a:lnTo>
                    <a:lnTo>
                      <a:pt x="184" y="97"/>
                    </a:lnTo>
                    <a:lnTo>
                      <a:pt x="182" y="105"/>
                    </a:lnTo>
                    <a:lnTo>
                      <a:pt x="174" y="104"/>
                    </a:lnTo>
                    <a:lnTo>
                      <a:pt x="111" y="95"/>
                    </a:lnTo>
                    <a:lnTo>
                      <a:pt x="110" y="97"/>
                    </a:lnTo>
                    <a:lnTo>
                      <a:pt x="179" y="106"/>
                    </a:lnTo>
                    <a:lnTo>
                      <a:pt x="181" y="105"/>
                    </a:lnTo>
                    <a:lnTo>
                      <a:pt x="2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Freeform 4247"/>
              <p:cNvSpPr/>
              <p:nvPr/>
            </p:nvSpPr>
            <p:spPr bwMode="auto">
              <a:xfrm>
                <a:off x="4479" y="3641"/>
                <a:ext cx="37" cy="107"/>
              </a:xfrm>
              <a:custGeom>
                <a:avLst/>
                <a:gdLst>
                  <a:gd name="T0" fmla="*/ 35 w 35"/>
                  <a:gd name="T1" fmla="*/ 0 h 101"/>
                  <a:gd name="T2" fmla="*/ 33 w 35"/>
                  <a:gd name="T3" fmla="*/ 2 h 101"/>
                  <a:gd name="T4" fmla="*/ 0 w 35"/>
                  <a:gd name="T5" fmla="*/ 101 h 101"/>
                  <a:gd name="T6" fmla="*/ 1 w 35"/>
                  <a:gd name="T7" fmla="*/ 101 h 101"/>
                  <a:gd name="T8" fmla="*/ 2 w 35"/>
                  <a:gd name="T9" fmla="*/ 101 h 101"/>
                  <a:gd name="T10" fmla="*/ 2 w 35"/>
                  <a:gd name="T11" fmla="*/ 101 h 101"/>
                  <a:gd name="T12" fmla="*/ 35 w 35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01">
                    <a:moveTo>
                      <a:pt x="35" y="0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" y="101"/>
                      <a:pt x="1" y="101"/>
                      <a:pt x="1" y="101"/>
                    </a:cubicBezTo>
                    <a:cubicBezTo>
                      <a:pt x="1" y="101"/>
                      <a:pt x="1" y="101"/>
                      <a:pt x="2" y="101"/>
                    </a:cubicBezTo>
                    <a:cubicBezTo>
                      <a:pt x="2" y="101"/>
                      <a:pt x="2" y="101"/>
                      <a:pt x="2" y="101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7" name="Freeform 4248"/>
              <p:cNvSpPr/>
              <p:nvPr/>
            </p:nvSpPr>
            <p:spPr bwMode="auto">
              <a:xfrm>
                <a:off x="4295" y="3638"/>
                <a:ext cx="222" cy="102"/>
              </a:xfrm>
              <a:custGeom>
                <a:avLst/>
                <a:gdLst>
                  <a:gd name="T0" fmla="*/ 222 w 222"/>
                  <a:gd name="T1" fmla="*/ 0 h 102"/>
                  <a:gd name="T2" fmla="*/ 0 w 222"/>
                  <a:gd name="T3" fmla="*/ 88 h 102"/>
                  <a:gd name="T4" fmla="*/ 3 w 222"/>
                  <a:gd name="T5" fmla="*/ 88 h 102"/>
                  <a:gd name="T6" fmla="*/ 22 w 222"/>
                  <a:gd name="T7" fmla="*/ 80 h 102"/>
                  <a:gd name="T8" fmla="*/ 215 w 222"/>
                  <a:gd name="T9" fmla="*/ 4 h 102"/>
                  <a:gd name="T10" fmla="*/ 110 w 222"/>
                  <a:gd name="T11" fmla="*/ 100 h 102"/>
                  <a:gd name="T12" fmla="*/ 109 w 222"/>
                  <a:gd name="T13" fmla="*/ 101 h 102"/>
                  <a:gd name="T14" fmla="*/ 113 w 222"/>
                  <a:gd name="T15" fmla="*/ 102 h 102"/>
                  <a:gd name="T16" fmla="*/ 114 w 222"/>
                  <a:gd name="T17" fmla="*/ 100 h 102"/>
                  <a:gd name="T18" fmla="*/ 218 w 222"/>
                  <a:gd name="T19" fmla="*/ 6 h 102"/>
                  <a:gd name="T20" fmla="*/ 219 w 222"/>
                  <a:gd name="T21" fmla="*/ 5 h 102"/>
                  <a:gd name="T22" fmla="*/ 221 w 222"/>
                  <a:gd name="T23" fmla="*/ 3 h 102"/>
                  <a:gd name="T24" fmla="*/ 222 w 222"/>
                  <a:gd name="T2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2" h="102">
                    <a:moveTo>
                      <a:pt x="222" y="0"/>
                    </a:moveTo>
                    <a:lnTo>
                      <a:pt x="0" y="88"/>
                    </a:lnTo>
                    <a:lnTo>
                      <a:pt x="3" y="88"/>
                    </a:lnTo>
                    <a:lnTo>
                      <a:pt x="22" y="80"/>
                    </a:lnTo>
                    <a:lnTo>
                      <a:pt x="215" y="4"/>
                    </a:lnTo>
                    <a:lnTo>
                      <a:pt x="110" y="100"/>
                    </a:lnTo>
                    <a:lnTo>
                      <a:pt x="109" y="101"/>
                    </a:lnTo>
                    <a:lnTo>
                      <a:pt x="113" y="102"/>
                    </a:lnTo>
                    <a:lnTo>
                      <a:pt x="114" y="100"/>
                    </a:lnTo>
                    <a:lnTo>
                      <a:pt x="218" y="6"/>
                    </a:lnTo>
                    <a:lnTo>
                      <a:pt x="219" y="5"/>
                    </a:lnTo>
                    <a:lnTo>
                      <a:pt x="221" y="3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4249"/>
              <p:cNvSpPr/>
              <p:nvPr/>
            </p:nvSpPr>
            <p:spPr bwMode="auto">
              <a:xfrm>
                <a:off x="4295" y="3638"/>
                <a:ext cx="222" cy="102"/>
              </a:xfrm>
              <a:custGeom>
                <a:avLst/>
                <a:gdLst>
                  <a:gd name="T0" fmla="*/ 222 w 222"/>
                  <a:gd name="T1" fmla="*/ 0 h 102"/>
                  <a:gd name="T2" fmla="*/ 0 w 222"/>
                  <a:gd name="T3" fmla="*/ 88 h 102"/>
                  <a:gd name="T4" fmla="*/ 3 w 222"/>
                  <a:gd name="T5" fmla="*/ 88 h 102"/>
                  <a:gd name="T6" fmla="*/ 22 w 222"/>
                  <a:gd name="T7" fmla="*/ 80 h 102"/>
                  <a:gd name="T8" fmla="*/ 215 w 222"/>
                  <a:gd name="T9" fmla="*/ 4 h 102"/>
                  <a:gd name="T10" fmla="*/ 110 w 222"/>
                  <a:gd name="T11" fmla="*/ 100 h 102"/>
                  <a:gd name="T12" fmla="*/ 109 w 222"/>
                  <a:gd name="T13" fmla="*/ 101 h 102"/>
                  <a:gd name="T14" fmla="*/ 113 w 222"/>
                  <a:gd name="T15" fmla="*/ 102 h 102"/>
                  <a:gd name="T16" fmla="*/ 114 w 222"/>
                  <a:gd name="T17" fmla="*/ 100 h 102"/>
                  <a:gd name="T18" fmla="*/ 218 w 222"/>
                  <a:gd name="T19" fmla="*/ 6 h 102"/>
                  <a:gd name="T20" fmla="*/ 219 w 222"/>
                  <a:gd name="T21" fmla="*/ 5 h 102"/>
                  <a:gd name="T22" fmla="*/ 221 w 222"/>
                  <a:gd name="T23" fmla="*/ 3 h 102"/>
                  <a:gd name="T24" fmla="*/ 222 w 222"/>
                  <a:gd name="T2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2" h="102">
                    <a:moveTo>
                      <a:pt x="222" y="0"/>
                    </a:moveTo>
                    <a:lnTo>
                      <a:pt x="0" y="88"/>
                    </a:lnTo>
                    <a:lnTo>
                      <a:pt x="3" y="88"/>
                    </a:lnTo>
                    <a:lnTo>
                      <a:pt x="22" y="80"/>
                    </a:lnTo>
                    <a:lnTo>
                      <a:pt x="215" y="4"/>
                    </a:lnTo>
                    <a:lnTo>
                      <a:pt x="110" y="100"/>
                    </a:lnTo>
                    <a:lnTo>
                      <a:pt x="109" y="101"/>
                    </a:lnTo>
                    <a:lnTo>
                      <a:pt x="113" y="102"/>
                    </a:lnTo>
                    <a:lnTo>
                      <a:pt x="114" y="100"/>
                    </a:lnTo>
                    <a:lnTo>
                      <a:pt x="218" y="6"/>
                    </a:lnTo>
                    <a:lnTo>
                      <a:pt x="219" y="5"/>
                    </a:lnTo>
                    <a:lnTo>
                      <a:pt x="221" y="3"/>
                    </a:lnTo>
                    <a:lnTo>
                      <a:pt x="2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4250"/>
              <p:cNvSpPr/>
              <p:nvPr/>
            </p:nvSpPr>
            <p:spPr bwMode="auto">
              <a:xfrm>
                <a:off x="4477" y="374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3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4 w 4"/>
                  <a:gd name="T9" fmla="*/ 2 h 2"/>
                  <a:gd name="T10" fmla="*/ 4 w 4"/>
                  <a:gd name="T11" fmla="*/ 0 h 2"/>
                  <a:gd name="T12" fmla="*/ 4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4251"/>
              <p:cNvSpPr/>
              <p:nvPr/>
            </p:nvSpPr>
            <p:spPr bwMode="auto">
              <a:xfrm>
                <a:off x="4485" y="3647"/>
                <a:ext cx="61" cy="100"/>
              </a:xfrm>
              <a:custGeom>
                <a:avLst/>
                <a:gdLst>
                  <a:gd name="T0" fmla="*/ 29 w 57"/>
                  <a:gd name="T1" fmla="*/ 0 h 95"/>
                  <a:gd name="T2" fmla="*/ 13 w 57"/>
                  <a:gd name="T3" fmla="*/ 50 h 95"/>
                  <a:gd name="T4" fmla="*/ 13 w 57"/>
                  <a:gd name="T5" fmla="*/ 51 h 95"/>
                  <a:gd name="T6" fmla="*/ 11 w 57"/>
                  <a:gd name="T7" fmla="*/ 56 h 95"/>
                  <a:gd name="T8" fmla="*/ 0 w 57"/>
                  <a:gd name="T9" fmla="*/ 90 h 95"/>
                  <a:gd name="T10" fmla="*/ 4 w 57"/>
                  <a:gd name="T11" fmla="*/ 95 h 95"/>
                  <a:gd name="T12" fmla="*/ 57 w 57"/>
                  <a:gd name="T13" fmla="*/ 85 h 95"/>
                  <a:gd name="T14" fmla="*/ 31 w 57"/>
                  <a:gd name="T15" fmla="*/ 0 h 95"/>
                  <a:gd name="T16" fmla="*/ 30 w 57"/>
                  <a:gd name="T17" fmla="*/ 0 h 95"/>
                  <a:gd name="T18" fmla="*/ 29 w 57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95">
                    <a:moveTo>
                      <a:pt x="29" y="0"/>
                    </a:move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1"/>
                      <a:pt x="13" y="51"/>
                    </a:cubicBezTo>
                    <a:cubicBezTo>
                      <a:pt x="13" y="53"/>
                      <a:pt x="12" y="55"/>
                      <a:pt x="11" y="5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3" y="93"/>
                      <a:pt x="4" y="9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0" y="0"/>
                    </a:cubicBezTo>
                    <a:cubicBezTo>
                      <a:pt x="30" y="0"/>
                      <a:pt x="30" y="0"/>
                      <a:pt x="29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Freeform 4252"/>
              <p:cNvSpPr/>
              <p:nvPr/>
            </p:nvSpPr>
            <p:spPr bwMode="auto">
              <a:xfrm>
                <a:off x="4516" y="3643"/>
                <a:ext cx="2" cy="4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1 w 2"/>
                  <a:gd name="T5" fmla="*/ 3 h 3"/>
                  <a:gd name="T6" fmla="*/ 2 w 2"/>
                  <a:gd name="T7" fmla="*/ 3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Freeform 4253"/>
              <p:cNvSpPr/>
              <p:nvPr/>
            </p:nvSpPr>
            <p:spPr bwMode="auto">
              <a:xfrm>
                <a:off x="4497" y="3699"/>
                <a:ext cx="2" cy="7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6 h 6"/>
                  <a:gd name="T4" fmla="*/ 2 w 2"/>
                  <a:gd name="T5" fmla="*/ 1 h 6"/>
                  <a:gd name="T6" fmla="*/ 2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3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Freeform 4254"/>
              <p:cNvSpPr/>
              <p:nvPr/>
            </p:nvSpPr>
            <p:spPr bwMode="auto">
              <a:xfrm>
                <a:off x="4483" y="3742"/>
                <a:ext cx="7" cy="6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6 w 6"/>
                  <a:gd name="T5" fmla="*/ 5 h 6"/>
                  <a:gd name="T6" fmla="*/ 2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3"/>
                      <a:pt x="4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Freeform 4255"/>
              <p:cNvSpPr/>
              <p:nvPr/>
            </p:nvSpPr>
            <p:spPr bwMode="auto">
              <a:xfrm>
                <a:off x="4482" y="3736"/>
                <a:ext cx="64" cy="13"/>
              </a:xfrm>
              <a:custGeom>
                <a:avLst/>
                <a:gdLst>
                  <a:gd name="T0" fmla="*/ 64 w 64"/>
                  <a:gd name="T1" fmla="*/ 0 h 13"/>
                  <a:gd name="T2" fmla="*/ 8 w 64"/>
                  <a:gd name="T3" fmla="*/ 11 h 13"/>
                  <a:gd name="T4" fmla="*/ 1 w 64"/>
                  <a:gd name="T5" fmla="*/ 12 h 13"/>
                  <a:gd name="T6" fmla="*/ 0 w 64"/>
                  <a:gd name="T7" fmla="*/ 13 h 13"/>
                  <a:gd name="T8" fmla="*/ 1 w 64"/>
                  <a:gd name="T9" fmla="*/ 13 h 13"/>
                  <a:gd name="T10" fmla="*/ 64 w 64"/>
                  <a:gd name="T11" fmla="*/ 1 h 13"/>
                  <a:gd name="T12" fmla="*/ 64 w 64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3">
                    <a:moveTo>
                      <a:pt x="64" y="0"/>
                    </a:moveTo>
                    <a:lnTo>
                      <a:pt x="8" y="11"/>
                    </a:lnTo>
                    <a:lnTo>
                      <a:pt x="1" y="12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64" y="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Freeform 4256"/>
              <p:cNvSpPr/>
              <p:nvPr/>
            </p:nvSpPr>
            <p:spPr bwMode="auto">
              <a:xfrm>
                <a:off x="4482" y="3736"/>
                <a:ext cx="64" cy="13"/>
              </a:xfrm>
              <a:custGeom>
                <a:avLst/>
                <a:gdLst>
                  <a:gd name="T0" fmla="*/ 64 w 64"/>
                  <a:gd name="T1" fmla="*/ 0 h 13"/>
                  <a:gd name="T2" fmla="*/ 8 w 64"/>
                  <a:gd name="T3" fmla="*/ 11 h 13"/>
                  <a:gd name="T4" fmla="*/ 1 w 64"/>
                  <a:gd name="T5" fmla="*/ 12 h 13"/>
                  <a:gd name="T6" fmla="*/ 0 w 64"/>
                  <a:gd name="T7" fmla="*/ 13 h 13"/>
                  <a:gd name="T8" fmla="*/ 1 w 64"/>
                  <a:gd name="T9" fmla="*/ 13 h 13"/>
                  <a:gd name="T10" fmla="*/ 64 w 64"/>
                  <a:gd name="T11" fmla="*/ 1 h 13"/>
                  <a:gd name="T12" fmla="*/ 64 w 64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3">
                    <a:moveTo>
                      <a:pt x="64" y="0"/>
                    </a:moveTo>
                    <a:lnTo>
                      <a:pt x="8" y="11"/>
                    </a:lnTo>
                    <a:lnTo>
                      <a:pt x="1" y="12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64" y="1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4257"/>
              <p:cNvSpPr/>
              <p:nvPr/>
            </p:nvSpPr>
            <p:spPr bwMode="auto">
              <a:xfrm>
                <a:off x="4482" y="3643"/>
                <a:ext cx="35" cy="106"/>
              </a:xfrm>
              <a:custGeom>
                <a:avLst/>
                <a:gdLst>
                  <a:gd name="T0" fmla="*/ 35 w 35"/>
                  <a:gd name="T1" fmla="*/ 0 h 106"/>
                  <a:gd name="T2" fmla="*/ 0 w 35"/>
                  <a:gd name="T3" fmla="*/ 106 h 106"/>
                  <a:gd name="T4" fmla="*/ 1 w 35"/>
                  <a:gd name="T5" fmla="*/ 105 h 106"/>
                  <a:gd name="T6" fmla="*/ 3 w 35"/>
                  <a:gd name="T7" fmla="*/ 99 h 106"/>
                  <a:gd name="T8" fmla="*/ 15 w 35"/>
                  <a:gd name="T9" fmla="*/ 63 h 106"/>
                  <a:gd name="T10" fmla="*/ 17 w 35"/>
                  <a:gd name="T11" fmla="*/ 56 h 106"/>
                  <a:gd name="T12" fmla="*/ 34 w 35"/>
                  <a:gd name="T13" fmla="*/ 4 h 106"/>
                  <a:gd name="T14" fmla="*/ 35 w 35"/>
                  <a:gd name="T15" fmla="*/ 0 h 106"/>
                  <a:gd name="T16" fmla="*/ 35 w 35"/>
                  <a:gd name="T1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06">
                    <a:moveTo>
                      <a:pt x="35" y="0"/>
                    </a:moveTo>
                    <a:lnTo>
                      <a:pt x="0" y="106"/>
                    </a:lnTo>
                    <a:lnTo>
                      <a:pt x="1" y="105"/>
                    </a:lnTo>
                    <a:lnTo>
                      <a:pt x="3" y="99"/>
                    </a:lnTo>
                    <a:lnTo>
                      <a:pt x="15" y="63"/>
                    </a:lnTo>
                    <a:lnTo>
                      <a:pt x="17" y="56"/>
                    </a:lnTo>
                    <a:lnTo>
                      <a:pt x="34" y="4"/>
                    </a:lnTo>
                    <a:lnTo>
                      <a:pt x="3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4258"/>
              <p:cNvSpPr/>
              <p:nvPr/>
            </p:nvSpPr>
            <p:spPr bwMode="auto">
              <a:xfrm>
                <a:off x="4482" y="3643"/>
                <a:ext cx="35" cy="106"/>
              </a:xfrm>
              <a:custGeom>
                <a:avLst/>
                <a:gdLst>
                  <a:gd name="T0" fmla="*/ 35 w 35"/>
                  <a:gd name="T1" fmla="*/ 0 h 106"/>
                  <a:gd name="T2" fmla="*/ 0 w 35"/>
                  <a:gd name="T3" fmla="*/ 106 h 106"/>
                  <a:gd name="T4" fmla="*/ 1 w 35"/>
                  <a:gd name="T5" fmla="*/ 105 h 106"/>
                  <a:gd name="T6" fmla="*/ 3 w 35"/>
                  <a:gd name="T7" fmla="*/ 99 h 106"/>
                  <a:gd name="T8" fmla="*/ 15 w 35"/>
                  <a:gd name="T9" fmla="*/ 63 h 106"/>
                  <a:gd name="T10" fmla="*/ 17 w 35"/>
                  <a:gd name="T11" fmla="*/ 56 h 106"/>
                  <a:gd name="T12" fmla="*/ 34 w 35"/>
                  <a:gd name="T13" fmla="*/ 4 h 106"/>
                  <a:gd name="T14" fmla="*/ 35 w 35"/>
                  <a:gd name="T15" fmla="*/ 0 h 106"/>
                  <a:gd name="T16" fmla="*/ 35 w 35"/>
                  <a:gd name="T1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06">
                    <a:moveTo>
                      <a:pt x="35" y="0"/>
                    </a:moveTo>
                    <a:lnTo>
                      <a:pt x="0" y="106"/>
                    </a:lnTo>
                    <a:lnTo>
                      <a:pt x="1" y="105"/>
                    </a:lnTo>
                    <a:lnTo>
                      <a:pt x="3" y="99"/>
                    </a:lnTo>
                    <a:lnTo>
                      <a:pt x="15" y="63"/>
                    </a:lnTo>
                    <a:lnTo>
                      <a:pt x="17" y="56"/>
                    </a:lnTo>
                    <a:lnTo>
                      <a:pt x="34" y="4"/>
                    </a:lnTo>
                    <a:lnTo>
                      <a:pt x="35" y="0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4259"/>
              <p:cNvSpPr/>
              <p:nvPr/>
            </p:nvSpPr>
            <p:spPr bwMode="auto">
              <a:xfrm>
                <a:off x="4481" y="3639"/>
                <a:ext cx="67" cy="110"/>
              </a:xfrm>
              <a:custGeom>
                <a:avLst/>
                <a:gdLst>
                  <a:gd name="T0" fmla="*/ 35 w 63"/>
                  <a:gd name="T1" fmla="*/ 0 h 104"/>
                  <a:gd name="T2" fmla="*/ 33 w 63"/>
                  <a:gd name="T3" fmla="*/ 2 h 104"/>
                  <a:gd name="T4" fmla="*/ 0 w 63"/>
                  <a:gd name="T5" fmla="*/ 103 h 104"/>
                  <a:gd name="T6" fmla="*/ 0 w 63"/>
                  <a:gd name="T7" fmla="*/ 103 h 104"/>
                  <a:gd name="T8" fmla="*/ 2 w 63"/>
                  <a:gd name="T9" fmla="*/ 104 h 104"/>
                  <a:gd name="T10" fmla="*/ 2 w 63"/>
                  <a:gd name="T11" fmla="*/ 104 h 104"/>
                  <a:gd name="T12" fmla="*/ 1 w 63"/>
                  <a:gd name="T13" fmla="*/ 104 h 104"/>
                  <a:gd name="T14" fmla="*/ 34 w 63"/>
                  <a:gd name="T15" fmla="*/ 4 h 104"/>
                  <a:gd name="T16" fmla="*/ 35 w 63"/>
                  <a:gd name="T17" fmla="*/ 7 h 104"/>
                  <a:gd name="T18" fmla="*/ 61 w 63"/>
                  <a:gd name="T19" fmla="*/ 92 h 104"/>
                  <a:gd name="T20" fmla="*/ 61 w 63"/>
                  <a:gd name="T21" fmla="*/ 93 h 104"/>
                  <a:gd name="T22" fmla="*/ 63 w 63"/>
                  <a:gd name="T23" fmla="*/ 93 h 104"/>
                  <a:gd name="T24" fmla="*/ 35 w 63"/>
                  <a:gd name="T2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" h="104">
                    <a:moveTo>
                      <a:pt x="35" y="0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4260"/>
              <p:cNvSpPr/>
              <p:nvPr/>
            </p:nvSpPr>
            <p:spPr bwMode="auto">
              <a:xfrm>
                <a:off x="4516" y="3638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3 h 3"/>
                  <a:gd name="T6" fmla="*/ 2 w 2"/>
                  <a:gd name="T7" fmla="*/ 1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4261"/>
              <p:cNvSpPr/>
              <p:nvPr/>
            </p:nvSpPr>
            <p:spPr bwMode="auto">
              <a:xfrm>
                <a:off x="4516" y="3638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3 h 3"/>
                  <a:gd name="T6" fmla="*/ 2 w 2"/>
                  <a:gd name="T7" fmla="*/ 1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4262"/>
              <p:cNvSpPr/>
              <p:nvPr/>
            </p:nvSpPr>
            <p:spPr bwMode="auto">
              <a:xfrm>
                <a:off x="4481" y="37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0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4263"/>
              <p:cNvSpPr/>
              <p:nvPr/>
            </p:nvSpPr>
            <p:spPr bwMode="auto">
              <a:xfrm>
                <a:off x="4490" y="3739"/>
                <a:ext cx="74" cy="58"/>
              </a:xfrm>
              <a:custGeom>
                <a:avLst/>
                <a:gdLst>
                  <a:gd name="T0" fmla="*/ 54 w 70"/>
                  <a:gd name="T1" fmla="*/ 0 h 55"/>
                  <a:gd name="T2" fmla="*/ 0 w 70"/>
                  <a:gd name="T3" fmla="*/ 10 h 55"/>
                  <a:gd name="T4" fmla="*/ 0 w 70"/>
                  <a:gd name="T5" fmla="*/ 10 h 55"/>
                  <a:gd name="T6" fmla="*/ 0 w 70"/>
                  <a:gd name="T7" fmla="*/ 13 h 55"/>
                  <a:gd name="T8" fmla="*/ 67 w 70"/>
                  <a:gd name="T9" fmla="*/ 55 h 55"/>
                  <a:gd name="T10" fmla="*/ 70 w 70"/>
                  <a:gd name="T11" fmla="*/ 53 h 55"/>
                  <a:gd name="T12" fmla="*/ 54 w 70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55">
                    <a:moveTo>
                      <a:pt x="54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68" y="54"/>
                      <a:pt x="69" y="53"/>
                      <a:pt x="70" y="53"/>
                    </a:cubicBezTo>
                    <a:cubicBezTo>
                      <a:pt x="54" y="0"/>
                      <a:pt x="54" y="0"/>
                      <a:pt x="54" y="0"/>
                    </a:cubicBezTo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Freeform 4264"/>
              <p:cNvSpPr/>
              <p:nvPr/>
            </p:nvSpPr>
            <p:spPr bwMode="auto">
              <a:xfrm>
                <a:off x="4560" y="3795"/>
                <a:ext cx="5" cy="5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3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Freeform 4265"/>
              <p:cNvSpPr/>
              <p:nvPr/>
            </p:nvSpPr>
            <p:spPr bwMode="auto">
              <a:xfrm>
                <a:off x="4485" y="3750"/>
                <a:ext cx="5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0 h 3"/>
                  <a:gd name="T4" fmla="*/ 4 w 4"/>
                  <a:gd name="T5" fmla="*/ 3 h 3"/>
                  <a:gd name="T6" fmla="*/ 4 w 4"/>
                  <a:gd name="T7" fmla="*/ 0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Freeform 4266"/>
              <p:cNvSpPr/>
              <p:nvPr/>
            </p:nvSpPr>
            <p:spPr bwMode="auto">
              <a:xfrm>
                <a:off x="4483" y="3737"/>
                <a:ext cx="64" cy="13"/>
              </a:xfrm>
              <a:custGeom>
                <a:avLst/>
                <a:gdLst>
                  <a:gd name="T0" fmla="*/ 63 w 64"/>
                  <a:gd name="T1" fmla="*/ 0 h 13"/>
                  <a:gd name="T2" fmla="*/ 0 w 64"/>
                  <a:gd name="T3" fmla="*/ 12 h 13"/>
                  <a:gd name="T4" fmla="*/ 2 w 64"/>
                  <a:gd name="T5" fmla="*/ 13 h 13"/>
                  <a:gd name="T6" fmla="*/ 7 w 64"/>
                  <a:gd name="T7" fmla="*/ 13 h 13"/>
                  <a:gd name="T8" fmla="*/ 64 w 64"/>
                  <a:gd name="T9" fmla="*/ 2 h 13"/>
                  <a:gd name="T10" fmla="*/ 63 w 6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3">
                    <a:moveTo>
                      <a:pt x="63" y="0"/>
                    </a:moveTo>
                    <a:lnTo>
                      <a:pt x="0" y="12"/>
                    </a:lnTo>
                    <a:lnTo>
                      <a:pt x="2" y="13"/>
                    </a:lnTo>
                    <a:lnTo>
                      <a:pt x="7" y="13"/>
                    </a:lnTo>
                    <a:lnTo>
                      <a:pt x="64" y="2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6" name="Freeform 4267"/>
              <p:cNvSpPr/>
              <p:nvPr/>
            </p:nvSpPr>
            <p:spPr bwMode="auto">
              <a:xfrm>
                <a:off x="4483" y="3737"/>
                <a:ext cx="64" cy="13"/>
              </a:xfrm>
              <a:custGeom>
                <a:avLst/>
                <a:gdLst>
                  <a:gd name="T0" fmla="*/ 63 w 64"/>
                  <a:gd name="T1" fmla="*/ 0 h 13"/>
                  <a:gd name="T2" fmla="*/ 0 w 64"/>
                  <a:gd name="T3" fmla="*/ 12 h 13"/>
                  <a:gd name="T4" fmla="*/ 2 w 64"/>
                  <a:gd name="T5" fmla="*/ 13 h 13"/>
                  <a:gd name="T6" fmla="*/ 7 w 64"/>
                  <a:gd name="T7" fmla="*/ 13 h 13"/>
                  <a:gd name="T8" fmla="*/ 64 w 64"/>
                  <a:gd name="T9" fmla="*/ 2 h 13"/>
                  <a:gd name="T10" fmla="*/ 63 w 6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3">
                    <a:moveTo>
                      <a:pt x="63" y="0"/>
                    </a:moveTo>
                    <a:lnTo>
                      <a:pt x="0" y="12"/>
                    </a:lnTo>
                    <a:lnTo>
                      <a:pt x="2" y="13"/>
                    </a:lnTo>
                    <a:lnTo>
                      <a:pt x="7" y="13"/>
                    </a:lnTo>
                    <a:lnTo>
                      <a:pt x="64" y="2"/>
                    </a:lnTo>
                    <a:lnTo>
                      <a:pt x="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Freeform 4268"/>
              <p:cNvSpPr/>
              <p:nvPr/>
            </p:nvSpPr>
            <p:spPr bwMode="auto">
              <a:xfrm>
                <a:off x="4483" y="3737"/>
                <a:ext cx="84" cy="64"/>
              </a:xfrm>
              <a:custGeom>
                <a:avLst/>
                <a:gdLst>
                  <a:gd name="T0" fmla="*/ 65 w 84"/>
                  <a:gd name="T1" fmla="*/ 0 h 64"/>
                  <a:gd name="T2" fmla="*/ 63 w 84"/>
                  <a:gd name="T3" fmla="*/ 0 h 64"/>
                  <a:gd name="T4" fmla="*/ 64 w 84"/>
                  <a:gd name="T5" fmla="*/ 2 h 64"/>
                  <a:gd name="T6" fmla="*/ 81 w 84"/>
                  <a:gd name="T7" fmla="*/ 58 h 64"/>
                  <a:gd name="T8" fmla="*/ 82 w 84"/>
                  <a:gd name="T9" fmla="*/ 63 h 64"/>
                  <a:gd name="T10" fmla="*/ 77 w 84"/>
                  <a:gd name="T11" fmla="*/ 60 h 64"/>
                  <a:gd name="T12" fmla="*/ 7 w 84"/>
                  <a:gd name="T13" fmla="*/ 16 h 64"/>
                  <a:gd name="T14" fmla="*/ 2 w 84"/>
                  <a:gd name="T15" fmla="*/ 13 h 64"/>
                  <a:gd name="T16" fmla="*/ 0 w 84"/>
                  <a:gd name="T17" fmla="*/ 12 h 64"/>
                  <a:gd name="T18" fmla="*/ 0 w 84"/>
                  <a:gd name="T19" fmla="*/ 12 h 64"/>
                  <a:gd name="T20" fmla="*/ 84 w 84"/>
                  <a:gd name="T21" fmla="*/ 64 h 64"/>
                  <a:gd name="T22" fmla="*/ 65 w 84"/>
                  <a:gd name="T2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64">
                    <a:moveTo>
                      <a:pt x="65" y="0"/>
                    </a:moveTo>
                    <a:lnTo>
                      <a:pt x="63" y="0"/>
                    </a:lnTo>
                    <a:lnTo>
                      <a:pt x="64" y="2"/>
                    </a:lnTo>
                    <a:lnTo>
                      <a:pt x="81" y="58"/>
                    </a:lnTo>
                    <a:lnTo>
                      <a:pt x="82" y="63"/>
                    </a:lnTo>
                    <a:lnTo>
                      <a:pt x="77" y="60"/>
                    </a:lnTo>
                    <a:lnTo>
                      <a:pt x="7" y="16"/>
                    </a:lnTo>
                    <a:lnTo>
                      <a:pt x="2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84" y="64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Freeform 4269"/>
              <p:cNvSpPr/>
              <p:nvPr/>
            </p:nvSpPr>
            <p:spPr bwMode="auto">
              <a:xfrm>
                <a:off x="4483" y="3737"/>
                <a:ext cx="84" cy="64"/>
              </a:xfrm>
              <a:custGeom>
                <a:avLst/>
                <a:gdLst>
                  <a:gd name="T0" fmla="*/ 65 w 84"/>
                  <a:gd name="T1" fmla="*/ 0 h 64"/>
                  <a:gd name="T2" fmla="*/ 63 w 84"/>
                  <a:gd name="T3" fmla="*/ 0 h 64"/>
                  <a:gd name="T4" fmla="*/ 64 w 84"/>
                  <a:gd name="T5" fmla="*/ 2 h 64"/>
                  <a:gd name="T6" fmla="*/ 81 w 84"/>
                  <a:gd name="T7" fmla="*/ 58 h 64"/>
                  <a:gd name="T8" fmla="*/ 82 w 84"/>
                  <a:gd name="T9" fmla="*/ 63 h 64"/>
                  <a:gd name="T10" fmla="*/ 77 w 84"/>
                  <a:gd name="T11" fmla="*/ 60 h 64"/>
                  <a:gd name="T12" fmla="*/ 7 w 84"/>
                  <a:gd name="T13" fmla="*/ 16 h 64"/>
                  <a:gd name="T14" fmla="*/ 2 w 84"/>
                  <a:gd name="T15" fmla="*/ 13 h 64"/>
                  <a:gd name="T16" fmla="*/ 0 w 84"/>
                  <a:gd name="T17" fmla="*/ 12 h 64"/>
                  <a:gd name="T18" fmla="*/ 0 w 84"/>
                  <a:gd name="T19" fmla="*/ 12 h 64"/>
                  <a:gd name="T20" fmla="*/ 84 w 84"/>
                  <a:gd name="T21" fmla="*/ 64 h 64"/>
                  <a:gd name="T22" fmla="*/ 65 w 84"/>
                  <a:gd name="T2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64">
                    <a:moveTo>
                      <a:pt x="65" y="0"/>
                    </a:moveTo>
                    <a:lnTo>
                      <a:pt x="63" y="0"/>
                    </a:lnTo>
                    <a:lnTo>
                      <a:pt x="64" y="2"/>
                    </a:lnTo>
                    <a:lnTo>
                      <a:pt x="81" y="58"/>
                    </a:lnTo>
                    <a:lnTo>
                      <a:pt x="82" y="63"/>
                    </a:lnTo>
                    <a:lnTo>
                      <a:pt x="77" y="60"/>
                    </a:lnTo>
                    <a:lnTo>
                      <a:pt x="7" y="16"/>
                    </a:lnTo>
                    <a:lnTo>
                      <a:pt x="2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84" y="64"/>
                    </a:lnTo>
                    <a:lnTo>
                      <a:pt x="6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Freeform 4270"/>
              <p:cNvSpPr/>
              <p:nvPr/>
            </p:nvSpPr>
            <p:spPr bwMode="auto">
              <a:xfrm>
                <a:off x="4481" y="3749"/>
                <a:ext cx="86" cy="54"/>
              </a:xfrm>
              <a:custGeom>
                <a:avLst/>
                <a:gdLst>
                  <a:gd name="T0" fmla="*/ 2 w 86"/>
                  <a:gd name="T1" fmla="*/ 0 h 54"/>
                  <a:gd name="T2" fmla="*/ 0 w 86"/>
                  <a:gd name="T3" fmla="*/ 1 h 54"/>
                  <a:gd name="T4" fmla="*/ 86 w 86"/>
                  <a:gd name="T5" fmla="*/ 54 h 54"/>
                  <a:gd name="T6" fmla="*/ 86 w 86"/>
                  <a:gd name="T7" fmla="*/ 52 h 54"/>
                  <a:gd name="T8" fmla="*/ 2 w 8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4">
                    <a:moveTo>
                      <a:pt x="2" y="0"/>
                    </a:moveTo>
                    <a:lnTo>
                      <a:pt x="0" y="1"/>
                    </a:lnTo>
                    <a:lnTo>
                      <a:pt x="86" y="54"/>
                    </a:lnTo>
                    <a:lnTo>
                      <a:pt x="86" y="5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Freeform 4271"/>
              <p:cNvSpPr/>
              <p:nvPr/>
            </p:nvSpPr>
            <p:spPr bwMode="auto">
              <a:xfrm>
                <a:off x="4481" y="3749"/>
                <a:ext cx="86" cy="54"/>
              </a:xfrm>
              <a:custGeom>
                <a:avLst/>
                <a:gdLst>
                  <a:gd name="T0" fmla="*/ 2 w 86"/>
                  <a:gd name="T1" fmla="*/ 0 h 54"/>
                  <a:gd name="T2" fmla="*/ 0 w 86"/>
                  <a:gd name="T3" fmla="*/ 1 h 54"/>
                  <a:gd name="T4" fmla="*/ 86 w 86"/>
                  <a:gd name="T5" fmla="*/ 54 h 54"/>
                  <a:gd name="T6" fmla="*/ 86 w 86"/>
                  <a:gd name="T7" fmla="*/ 52 h 54"/>
                  <a:gd name="T8" fmla="*/ 2 w 8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4">
                    <a:moveTo>
                      <a:pt x="2" y="0"/>
                    </a:moveTo>
                    <a:lnTo>
                      <a:pt x="0" y="1"/>
                    </a:lnTo>
                    <a:lnTo>
                      <a:pt x="86" y="54"/>
                    </a:lnTo>
                    <a:lnTo>
                      <a:pt x="86" y="5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Freeform 4272"/>
              <p:cNvSpPr/>
              <p:nvPr/>
            </p:nvSpPr>
            <p:spPr bwMode="auto">
              <a:xfrm>
                <a:off x="4189" y="3333"/>
                <a:ext cx="132" cy="121"/>
              </a:xfrm>
              <a:custGeom>
                <a:avLst/>
                <a:gdLst>
                  <a:gd name="T0" fmla="*/ 122 w 124"/>
                  <a:gd name="T1" fmla="*/ 0 h 115"/>
                  <a:gd name="T2" fmla="*/ 0 w 124"/>
                  <a:gd name="T3" fmla="*/ 113 h 115"/>
                  <a:gd name="T4" fmla="*/ 1 w 124"/>
                  <a:gd name="T5" fmla="*/ 115 h 115"/>
                  <a:gd name="T6" fmla="*/ 100 w 124"/>
                  <a:gd name="T7" fmla="*/ 95 h 115"/>
                  <a:gd name="T8" fmla="*/ 124 w 124"/>
                  <a:gd name="T9" fmla="*/ 0 h 115"/>
                  <a:gd name="T10" fmla="*/ 122 w 124"/>
                  <a:gd name="T1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15">
                    <a:moveTo>
                      <a:pt x="122" y="0"/>
                    </a:move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4"/>
                      <a:pt x="1" y="115"/>
                      <a:pt x="1" y="115"/>
                    </a:cubicBezTo>
                    <a:cubicBezTo>
                      <a:pt x="100" y="95"/>
                      <a:pt x="100" y="95"/>
                      <a:pt x="100" y="95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3" y="0"/>
                      <a:pt x="123" y="0"/>
                      <a:pt x="12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Freeform 4273"/>
              <p:cNvSpPr/>
              <p:nvPr/>
            </p:nvSpPr>
            <p:spPr bwMode="auto">
              <a:xfrm>
                <a:off x="4318" y="3330"/>
                <a:ext cx="4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4274"/>
              <p:cNvSpPr/>
              <p:nvPr/>
            </p:nvSpPr>
            <p:spPr bwMode="auto">
              <a:xfrm>
                <a:off x="4186" y="3452"/>
                <a:ext cx="5" cy="3"/>
              </a:xfrm>
              <a:custGeom>
                <a:avLst/>
                <a:gdLst>
                  <a:gd name="T0" fmla="*/ 3 w 4"/>
                  <a:gd name="T1" fmla="*/ 0 h 3"/>
                  <a:gd name="T2" fmla="*/ 0 w 4"/>
                  <a:gd name="T3" fmla="*/ 3 h 3"/>
                  <a:gd name="T4" fmla="*/ 4 w 4"/>
                  <a:gd name="T5" fmla="*/ 2 h 3"/>
                  <a:gd name="T6" fmla="*/ 3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Freeform 4275"/>
              <p:cNvSpPr>
                <a:spLocks noEditPoints="1"/>
              </p:cNvSpPr>
              <p:nvPr/>
            </p:nvSpPr>
            <p:spPr bwMode="auto">
              <a:xfrm>
                <a:off x="4189" y="3436"/>
                <a:ext cx="106" cy="96"/>
              </a:xfrm>
              <a:custGeom>
                <a:avLst/>
                <a:gdLst>
                  <a:gd name="T0" fmla="*/ 43 w 100"/>
                  <a:gd name="T1" fmla="*/ 46 h 91"/>
                  <a:gd name="T2" fmla="*/ 39 w 100"/>
                  <a:gd name="T3" fmla="*/ 42 h 91"/>
                  <a:gd name="T4" fmla="*/ 43 w 100"/>
                  <a:gd name="T5" fmla="*/ 39 h 91"/>
                  <a:gd name="T6" fmla="*/ 47 w 100"/>
                  <a:gd name="T7" fmla="*/ 42 h 91"/>
                  <a:gd name="T8" fmla="*/ 43 w 100"/>
                  <a:gd name="T9" fmla="*/ 46 h 91"/>
                  <a:gd name="T10" fmla="*/ 100 w 100"/>
                  <a:gd name="T11" fmla="*/ 0 h 91"/>
                  <a:gd name="T12" fmla="*/ 2 w 100"/>
                  <a:gd name="T13" fmla="*/ 20 h 91"/>
                  <a:gd name="T14" fmla="*/ 2 w 100"/>
                  <a:gd name="T15" fmla="*/ 21 h 91"/>
                  <a:gd name="T16" fmla="*/ 0 w 100"/>
                  <a:gd name="T17" fmla="*/ 26 h 91"/>
                  <a:gd name="T18" fmla="*/ 74 w 100"/>
                  <a:gd name="T19" fmla="*/ 91 h 91"/>
                  <a:gd name="T20" fmla="*/ 77 w 100"/>
                  <a:gd name="T21" fmla="*/ 90 h 91"/>
                  <a:gd name="T22" fmla="*/ 100 w 100"/>
                  <a:gd name="T2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0" h="91">
                    <a:moveTo>
                      <a:pt x="43" y="46"/>
                    </a:moveTo>
                    <a:cubicBezTo>
                      <a:pt x="41" y="46"/>
                      <a:pt x="39" y="44"/>
                      <a:pt x="39" y="42"/>
                    </a:cubicBezTo>
                    <a:cubicBezTo>
                      <a:pt x="39" y="40"/>
                      <a:pt x="41" y="39"/>
                      <a:pt x="43" y="39"/>
                    </a:cubicBezTo>
                    <a:cubicBezTo>
                      <a:pt x="45" y="39"/>
                      <a:pt x="47" y="40"/>
                      <a:pt x="47" y="42"/>
                    </a:cubicBezTo>
                    <a:cubicBezTo>
                      <a:pt x="47" y="44"/>
                      <a:pt x="45" y="46"/>
                      <a:pt x="43" y="46"/>
                    </a:cubicBezTo>
                    <a:moveTo>
                      <a:pt x="100" y="0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3"/>
                      <a:pt x="1" y="24"/>
                      <a:pt x="0" y="26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0"/>
                      <a:pt x="76" y="90"/>
                      <a:pt x="77" y="90"/>
                    </a:cubicBezTo>
                    <a:cubicBezTo>
                      <a:pt x="100" y="0"/>
                      <a:pt x="100" y="0"/>
                      <a:pt x="10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Oval 4276"/>
              <p:cNvSpPr>
                <a:spLocks noChangeArrowheads="1"/>
              </p:cNvSpPr>
              <p:nvPr/>
            </p:nvSpPr>
            <p:spPr bwMode="auto">
              <a:xfrm>
                <a:off x="4231" y="3478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Freeform 4277"/>
              <p:cNvSpPr/>
              <p:nvPr/>
            </p:nvSpPr>
            <p:spPr bwMode="auto">
              <a:xfrm>
                <a:off x="4268" y="3531"/>
                <a:ext cx="3" cy="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Freeform 4278"/>
              <p:cNvSpPr/>
              <p:nvPr/>
            </p:nvSpPr>
            <p:spPr bwMode="auto">
              <a:xfrm>
                <a:off x="4184" y="3458"/>
                <a:ext cx="8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2 h 6"/>
                  <a:gd name="T4" fmla="*/ 5 w 7"/>
                  <a:gd name="T5" fmla="*/ 6 h 6"/>
                  <a:gd name="T6" fmla="*/ 7 w 7"/>
                  <a:gd name="T7" fmla="*/ 1 h 6"/>
                  <a:gd name="T8" fmla="*/ 7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3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Freeform 4279"/>
              <p:cNvSpPr/>
              <p:nvPr/>
            </p:nvSpPr>
            <p:spPr bwMode="auto">
              <a:xfrm>
                <a:off x="4183" y="3433"/>
                <a:ext cx="112" cy="27"/>
              </a:xfrm>
              <a:custGeom>
                <a:avLst/>
                <a:gdLst>
                  <a:gd name="T0" fmla="*/ 112 w 112"/>
                  <a:gd name="T1" fmla="*/ 0 h 27"/>
                  <a:gd name="T2" fmla="*/ 8 w 112"/>
                  <a:gd name="T3" fmla="*/ 21 h 27"/>
                  <a:gd name="T4" fmla="*/ 3 w 112"/>
                  <a:gd name="T5" fmla="*/ 22 h 27"/>
                  <a:gd name="T6" fmla="*/ 0 w 112"/>
                  <a:gd name="T7" fmla="*/ 26 h 27"/>
                  <a:gd name="T8" fmla="*/ 1 w 112"/>
                  <a:gd name="T9" fmla="*/ 27 h 27"/>
                  <a:gd name="T10" fmla="*/ 9 w 112"/>
                  <a:gd name="T11" fmla="*/ 25 h 27"/>
                  <a:gd name="T12" fmla="*/ 112 w 112"/>
                  <a:gd name="T13" fmla="*/ 3 h 27"/>
                  <a:gd name="T14" fmla="*/ 112 w 112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27">
                    <a:moveTo>
                      <a:pt x="112" y="0"/>
                    </a:moveTo>
                    <a:lnTo>
                      <a:pt x="8" y="21"/>
                    </a:lnTo>
                    <a:lnTo>
                      <a:pt x="3" y="22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9" y="25"/>
                    </a:lnTo>
                    <a:lnTo>
                      <a:pt x="112" y="3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Freeform 4280"/>
              <p:cNvSpPr/>
              <p:nvPr/>
            </p:nvSpPr>
            <p:spPr bwMode="auto">
              <a:xfrm>
                <a:off x="4183" y="3433"/>
                <a:ext cx="112" cy="27"/>
              </a:xfrm>
              <a:custGeom>
                <a:avLst/>
                <a:gdLst>
                  <a:gd name="T0" fmla="*/ 112 w 112"/>
                  <a:gd name="T1" fmla="*/ 0 h 27"/>
                  <a:gd name="T2" fmla="*/ 8 w 112"/>
                  <a:gd name="T3" fmla="*/ 21 h 27"/>
                  <a:gd name="T4" fmla="*/ 3 w 112"/>
                  <a:gd name="T5" fmla="*/ 22 h 27"/>
                  <a:gd name="T6" fmla="*/ 0 w 112"/>
                  <a:gd name="T7" fmla="*/ 26 h 27"/>
                  <a:gd name="T8" fmla="*/ 1 w 112"/>
                  <a:gd name="T9" fmla="*/ 27 h 27"/>
                  <a:gd name="T10" fmla="*/ 9 w 112"/>
                  <a:gd name="T11" fmla="*/ 25 h 27"/>
                  <a:gd name="T12" fmla="*/ 112 w 112"/>
                  <a:gd name="T13" fmla="*/ 3 h 27"/>
                  <a:gd name="T14" fmla="*/ 112 w 112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27">
                    <a:moveTo>
                      <a:pt x="112" y="0"/>
                    </a:moveTo>
                    <a:lnTo>
                      <a:pt x="8" y="21"/>
                    </a:lnTo>
                    <a:lnTo>
                      <a:pt x="3" y="22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9" y="25"/>
                    </a:lnTo>
                    <a:lnTo>
                      <a:pt x="112" y="3"/>
                    </a:lnTo>
                    <a:lnTo>
                      <a:pt x="1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Freeform 4281"/>
              <p:cNvSpPr>
                <a:spLocks noEditPoints="1"/>
              </p:cNvSpPr>
              <p:nvPr/>
            </p:nvSpPr>
            <p:spPr bwMode="auto">
              <a:xfrm>
                <a:off x="4181" y="3326"/>
                <a:ext cx="143" cy="212"/>
              </a:xfrm>
              <a:custGeom>
                <a:avLst/>
                <a:gdLst>
                  <a:gd name="T0" fmla="*/ 137 w 143"/>
                  <a:gd name="T1" fmla="*/ 7 h 212"/>
                  <a:gd name="T2" fmla="*/ 141 w 143"/>
                  <a:gd name="T3" fmla="*/ 4 h 212"/>
                  <a:gd name="T4" fmla="*/ 140 w 143"/>
                  <a:gd name="T5" fmla="*/ 7 h 212"/>
                  <a:gd name="T6" fmla="*/ 114 w 143"/>
                  <a:gd name="T7" fmla="*/ 107 h 212"/>
                  <a:gd name="T8" fmla="*/ 114 w 143"/>
                  <a:gd name="T9" fmla="*/ 110 h 212"/>
                  <a:gd name="T10" fmla="*/ 90 w 143"/>
                  <a:gd name="T11" fmla="*/ 205 h 212"/>
                  <a:gd name="T12" fmla="*/ 89 w 143"/>
                  <a:gd name="T13" fmla="*/ 209 h 212"/>
                  <a:gd name="T14" fmla="*/ 87 w 143"/>
                  <a:gd name="T15" fmla="*/ 206 h 212"/>
                  <a:gd name="T16" fmla="*/ 8 w 143"/>
                  <a:gd name="T17" fmla="*/ 138 h 212"/>
                  <a:gd name="T18" fmla="*/ 3 w 143"/>
                  <a:gd name="T19" fmla="*/ 134 h 212"/>
                  <a:gd name="T20" fmla="*/ 2 w 143"/>
                  <a:gd name="T21" fmla="*/ 133 h 212"/>
                  <a:gd name="T22" fmla="*/ 5 w 143"/>
                  <a:gd name="T23" fmla="*/ 129 h 212"/>
                  <a:gd name="T24" fmla="*/ 8 w 143"/>
                  <a:gd name="T25" fmla="*/ 126 h 212"/>
                  <a:gd name="T26" fmla="*/ 137 w 143"/>
                  <a:gd name="T27" fmla="*/ 7 h 212"/>
                  <a:gd name="T28" fmla="*/ 143 w 143"/>
                  <a:gd name="T29" fmla="*/ 0 h 212"/>
                  <a:gd name="T30" fmla="*/ 0 w 143"/>
                  <a:gd name="T31" fmla="*/ 133 h 212"/>
                  <a:gd name="T32" fmla="*/ 90 w 143"/>
                  <a:gd name="T33" fmla="*/ 212 h 212"/>
                  <a:gd name="T34" fmla="*/ 143 w 143"/>
                  <a:gd name="T3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3" h="212">
                    <a:moveTo>
                      <a:pt x="137" y="7"/>
                    </a:moveTo>
                    <a:lnTo>
                      <a:pt x="141" y="4"/>
                    </a:lnTo>
                    <a:lnTo>
                      <a:pt x="140" y="7"/>
                    </a:lnTo>
                    <a:lnTo>
                      <a:pt x="114" y="107"/>
                    </a:lnTo>
                    <a:lnTo>
                      <a:pt x="114" y="110"/>
                    </a:lnTo>
                    <a:lnTo>
                      <a:pt x="90" y="205"/>
                    </a:lnTo>
                    <a:lnTo>
                      <a:pt x="89" y="209"/>
                    </a:lnTo>
                    <a:lnTo>
                      <a:pt x="87" y="206"/>
                    </a:lnTo>
                    <a:lnTo>
                      <a:pt x="8" y="138"/>
                    </a:lnTo>
                    <a:lnTo>
                      <a:pt x="3" y="134"/>
                    </a:lnTo>
                    <a:lnTo>
                      <a:pt x="2" y="133"/>
                    </a:lnTo>
                    <a:lnTo>
                      <a:pt x="5" y="129"/>
                    </a:lnTo>
                    <a:lnTo>
                      <a:pt x="8" y="126"/>
                    </a:lnTo>
                    <a:lnTo>
                      <a:pt x="137" y="7"/>
                    </a:lnTo>
                    <a:close/>
                    <a:moveTo>
                      <a:pt x="143" y="0"/>
                    </a:moveTo>
                    <a:lnTo>
                      <a:pt x="0" y="133"/>
                    </a:lnTo>
                    <a:lnTo>
                      <a:pt x="90" y="21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Freeform 4282"/>
              <p:cNvSpPr>
                <a:spLocks noEditPoints="1"/>
              </p:cNvSpPr>
              <p:nvPr/>
            </p:nvSpPr>
            <p:spPr bwMode="auto">
              <a:xfrm>
                <a:off x="4181" y="3326"/>
                <a:ext cx="143" cy="212"/>
              </a:xfrm>
              <a:custGeom>
                <a:avLst/>
                <a:gdLst>
                  <a:gd name="T0" fmla="*/ 137 w 143"/>
                  <a:gd name="T1" fmla="*/ 7 h 212"/>
                  <a:gd name="T2" fmla="*/ 141 w 143"/>
                  <a:gd name="T3" fmla="*/ 4 h 212"/>
                  <a:gd name="T4" fmla="*/ 140 w 143"/>
                  <a:gd name="T5" fmla="*/ 7 h 212"/>
                  <a:gd name="T6" fmla="*/ 114 w 143"/>
                  <a:gd name="T7" fmla="*/ 107 h 212"/>
                  <a:gd name="T8" fmla="*/ 114 w 143"/>
                  <a:gd name="T9" fmla="*/ 110 h 212"/>
                  <a:gd name="T10" fmla="*/ 90 w 143"/>
                  <a:gd name="T11" fmla="*/ 205 h 212"/>
                  <a:gd name="T12" fmla="*/ 89 w 143"/>
                  <a:gd name="T13" fmla="*/ 209 h 212"/>
                  <a:gd name="T14" fmla="*/ 87 w 143"/>
                  <a:gd name="T15" fmla="*/ 206 h 212"/>
                  <a:gd name="T16" fmla="*/ 8 w 143"/>
                  <a:gd name="T17" fmla="*/ 138 h 212"/>
                  <a:gd name="T18" fmla="*/ 3 w 143"/>
                  <a:gd name="T19" fmla="*/ 134 h 212"/>
                  <a:gd name="T20" fmla="*/ 2 w 143"/>
                  <a:gd name="T21" fmla="*/ 133 h 212"/>
                  <a:gd name="T22" fmla="*/ 5 w 143"/>
                  <a:gd name="T23" fmla="*/ 129 h 212"/>
                  <a:gd name="T24" fmla="*/ 8 w 143"/>
                  <a:gd name="T25" fmla="*/ 126 h 212"/>
                  <a:gd name="T26" fmla="*/ 137 w 143"/>
                  <a:gd name="T27" fmla="*/ 7 h 212"/>
                  <a:gd name="T28" fmla="*/ 143 w 143"/>
                  <a:gd name="T29" fmla="*/ 0 h 212"/>
                  <a:gd name="T30" fmla="*/ 0 w 143"/>
                  <a:gd name="T31" fmla="*/ 133 h 212"/>
                  <a:gd name="T32" fmla="*/ 90 w 143"/>
                  <a:gd name="T33" fmla="*/ 212 h 212"/>
                  <a:gd name="T34" fmla="*/ 143 w 143"/>
                  <a:gd name="T3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3" h="212">
                    <a:moveTo>
                      <a:pt x="137" y="7"/>
                    </a:moveTo>
                    <a:lnTo>
                      <a:pt x="141" y="4"/>
                    </a:lnTo>
                    <a:lnTo>
                      <a:pt x="140" y="7"/>
                    </a:lnTo>
                    <a:lnTo>
                      <a:pt x="114" y="107"/>
                    </a:lnTo>
                    <a:lnTo>
                      <a:pt x="114" y="110"/>
                    </a:lnTo>
                    <a:lnTo>
                      <a:pt x="90" y="205"/>
                    </a:lnTo>
                    <a:lnTo>
                      <a:pt x="89" y="209"/>
                    </a:lnTo>
                    <a:lnTo>
                      <a:pt x="87" y="206"/>
                    </a:lnTo>
                    <a:lnTo>
                      <a:pt x="8" y="138"/>
                    </a:lnTo>
                    <a:lnTo>
                      <a:pt x="3" y="134"/>
                    </a:lnTo>
                    <a:lnTo>
                      <a:pt x="2" y="133"/>
                    </a:lnTo>
                    <a:lnTo>
                      <a:pt x="5" y="129"/>
                    </a:lnTo>
                    <a:lnTo>
                      <a:pt x="8" y="126"/>
                    </a:lnTo>
                    <a:lnTo>
                      <a:pt x="137" y="7"/>
                    </a:lnTo>
                    <a:moveTo>
                      <a:pt x="143" y="0"/>
                    </a:moveTo>
                    <a:lnTo>
                      <a:pt x="0" y="133"/>
                    </a:lnTo>
                    <a:lnTo>
                      <a:pt x="90" y="212"/>
                    </a:lnTo>
                    <a:lnTo>
                      <a:pt x="14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2" name="Freeform 4283"/>
              <p:cNvSpPr/>
              <p:nvPr/>
            </p:nvSpPr>
            <p:spPr bwMode="auto">
              <a:xfrm>
                <a:off x="4216" y="3978"/>
                <a:ext cx="42" cy="71"/>
              </a:xfrm>
              <a:custGeom>
                <a:avLst/>
                <a:gdLst>
                  <a:gd name="T0" fmla="*/ 0 w 40"/>
                  <a:gd name="T1" fmla="*/ 0 h 67"/>
                  <a:gd name="T2" fmla="*/ 0 w 40"/>
                  <a:gd name="T3" fmla="*/ 0 h 67"/>
                  <a:gd name="T4" fmla="*/ 3 w 40"/>
                  <a:gd name="T5" fmla="*/ 61 h 67"/>
                  <a:gd name="T6" fmla="*/ 11 w 40"/>
                  <a:gd name="T7" fmla="*/ 67 h 67"/>
                  <a:gd name="T8" fmla="*/ 40 w 40"/>
                  <a:gd name="T9" fmla="*/ 63 h 67"/>
                  <a:gd name="T10" fmla="*/ 0 w 40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6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7" y="61"/>
                      <a:pt x="10" y="64"/>
                      <a:pt x="11" y="67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Freeform 4284"/>
              <p:cNvSpPr/>
              <p:nvPr/>
            </p:nvSpPr>
            <p:spPr bwMode="auto">
              <a:xfrm>
                <a:off x="4216" y="3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4" name="Freeform 4285"/>
              <p:cNvSpPr/>
              <p:nvPr/>
            </p:nvSpPr>
            <p:spPr bwMode="auto">
              <a:xfrm>
                <a:off x="4219" y="4042"/>
                <a:ext cx="9" cy="8"/>
              </a:xfrm>
              <a:custGeom>
                <a:avLst/>
                <a:gdLst>
                  <a:gd name="T0" fmla="*/ 0 w 8"/>
                  <a:gd name="T1" fmla="*/ 0 h 7"/>
                  <a:gd name="T2" fmla="*/ 1 w 8"/>
                  <a:gd name="T3" fmla="*/ 7 h 7"/>
                  <a:gd name="T4" fmla="*/ 8 w 8"/>
                  <a:gd name="T5" fmla="*/ 6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4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5" name="Freeform 4286"/>
              <p:cNvSpPr/>
              <p:nvPr/>
            </p:nvSpPr>
            <p:spPr bwMode="auto">
              <a:xfrm>
                <a:off x="4226" y="4047"/>
                <a:ext cx="69" cy="56"/>
              </a:xfrm>
              <a:custGeom>
                <a:avLst/>
                <a:gdLst>
                  <a:gd name="T0" fmla="*/ 32 w 65"/>
                  <a:gd name="T1" fmla="*/ 0 h 53"/>
                  <a:gd name="T2" fmla="*/ 1 w 65"/>
                  <a:gd name="T3" fmla="*/ 5 h 53"/>
                  <a:gd name="T4" fmla="*/ 0 w 65"/>
                  <a:gd name="T5" fmla="*/ 8 h 53"/>
                  <a:gd name="T6" fmla="*/ 65 w 65"/>
                  <a:gd name="T7" fmla="*/ 53 h 53"/>
                  <a:gd name="T8" fmla="*/ 32 w 65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53">
                    <a:moveTo>
                      <a:pt x="32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7"/>
                      <a:pt x="0" y="8"/>
                    </a:cubicBezTo>
                    <a:cubicBezTo>
                      <a:pt x="65" y="53"/>
                      <a:pt x="65" y="53"/>
                      <a:pt x="65" y="53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6" name="Freeform 4287"/>
              <p:cNvSpPr/>
              <p:nvPr/>
            </p:nvSpPr>
            <p:spPr bwMode="auto">
              <a:xfrm>
                <a:off x="4222" y="4052"/>
                <a:ext cx="6" cy="3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0 h 3"/>
                  <a:gd name="T4" fmla="*/ 4 w 5"/>
                  <a:gd name="T5" fmla="*/ 3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7" name="Freeform 4288"/>
              <p:cNvSpPr/>
              <p:nvPr/>
            </p:nvSpPr>
            <p:spPr bwMode="auto">
              <a:xfrm>
                <a:off x="4220" y="4045"/>
                <a:ext cx="75" cy="58"/>
              </a:xfrm>
              <a:custGeom>
                <a:avLst/>
                <a:gdLst>
                  <a:gd name="T0" fmla="*/ 38 w 75"/>
                  <a:gd name="T1" fmla="*/ 0 h 58"/>
                  <a:gd name="T2" fmla="*/ 8 w 75"/>
                  <a:gd name="T3" fmla="*/ 4 h 58"/>
                  <a:gd name="T4" fmla="*/ 0 w 75"/>
                  <a:gd name="T5" fmla="*/ 5 h 58"/>
                  <a:gd name="T6" fmla="*/ 0 w 75"/>
                  <a:gd name="T7" fmla="*/ 6 h 58"/>
                  <a:gd name="T8" fmla="*/ 75 w 75"/>
                  <a:gd name="T9" fmla="*/ 58 h 58"/>
                  <a:gd name="T10" fmla="*/ 6 w 75"/>
                  <a:gd name="T11" fmla="*/ 10 h 58"/>
                  <a:gd name="T12" fmla="*/ 2 w 75"/>
                  <a:gd name="T13" fmla="*/ 7 h 58"/>
                  <a:gd name="T14" fmla="*/ 8 w 75"/>
                  <a:gd name="T15" fmla="*/ 7 h 58"/>
                  <a:gd name="T16" fmla="*/ 40 w 75"/>
                  <a:gd name="T17" fmla="*/ 2 h 58"/>
                  <a:gd name="T18" fmla="*/ 38 w 75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58">
                    <a:moveTo>
                      <a:pt x="38" y="0"/>
                    </a:moveTo>
                    <a:lnTo>
                      <a:pt x="8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75" y="58"/>
                    </a:lnTo>
                    <a:lnTo>
                      <a:pt x="6" y="10"/>
                    </a:lnTo>
                    <a:lnTo>
                      <a:pt x="2" y="7"/>
                    </a:lnTo>
                    <a:lnTo>
                      <a:pt x="8" y="7"/>
                    </a:lnTo>
                    <a:lnTo>
                      <a:pt x="4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8" name="Freeform 4289"/>
              <p:cNvSpPr/>
              <p:nvPr/>
            </p:nvSpPr>
            <p:spPr bwMode="auto">
              <a:xfrm>
                <a:off x="4220" y="4045"/>
                <a:ext cx="75" cy="58"/>
              </a:xfrm>
              <a:custGeom>
                <a:avLst/>
                <a:gdLst>
                  <a:gd name="T0" fmla="*/ 38 w 75"/>
                  <a:gd name="T1" fmla="*/ 0 h 58"/>
                  <a:gd name="T2" fmla="*/ 8 w 75"/>
                  <a:gd name="T3" fmla="*/ 4 h 58"/>
                  <a:gd name="T4" fmla="*/ 0 w 75"/>
                  <a:gd name="T5" fmla="*/ 5 h 58"/>
                  <a:gd name="T6" fmla="*/ 0 w 75"/>
                  <a:gd name="T7" fmla="*/ 6 h 58"/>
                  <a:gd name="T8" fmla="*/ 75 w 75"/>
                  <a:gd name="T9" fmla="*/ 58 h 58"/>
                  <a:gd name="T10" fmla="*/ 6 w 75"/>
                  <a:gd name="T11" fmla="*/ 10 h 58"/>
                  <a:gd name="T12" fmla="*/ 2 w 75"/>
                  <a:gd name="T13" fmla="*/ 7 h 58"/>
                  <a:gd name="T14" fmla="*/ 8 w 75"/>
                  <a:gd name="T15" fmla="*/ 7 h 58"/>
                  <a:gd name="T16" fmla="*/ 40 w 75"/>
                  <a:gd name="T17" fmla="*/ 2 h 58"/>
                  <a:gd name="T18" fmla="*/ 38 w 75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58">
                    <a:moveTo>
                      <a:pt x="38" y="0"/>
                    </a:moveTo>
                    <a:lnTo>
                      <a:pt x="8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75" y="58"/>
                    </a:lnTo>
                    <a:lnTo>
                      <a:pt x="6" y="10"/>
                    </a:lnTo>
                    <a:lnTo>
                      <a:pt x="2" y="7"/>
                    </a:lnTo>
                    <a:lnTo>
                      <a:pt x="8" y="7"/>
                    </a:lnTo>
                    <a:lnTo>
                      <a:pt x="4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9" name="Freeform 4290"/>
              <p:cNvSpPr>
                <a:spLocks noEditPoints="1"/>
              </p:cNvSpPr>
              <p:nvPr/>
            </p:nvSpPr>
            <p:spPr bwMode="auto">
              <a:xfrm>
                <a:off x="4215" y="3973"/>
                <a:ext cx="85" cy="135"/>
              </a:xfrm>
              <a:custGeom>
                <a:avLst/>
                <a:gdLst>
                  <a:gd name="T0" fmla="*/ 1 w 85"/>
                  <a:gd name="T1" fmla="*/ 5 h 135"/>
                  <a:gd name="T2" fmla="*/ 1 w 85"/>
                  <a:gd name="T3" fmla="*/ 5 h 135"/>
                  <a:gd name="T4" fmla="*/ 1 w 85"/>
                  <a:gd name="T5" fmla="*/ 5 h 135"/>
                  <a:gd name="T6" fmla="*/ 43 w 85"/>
                  <a:gd name="T7" fmla="*/ 72 h 135"/>
                  <a:gd name="T8" fmla="*/ 45 w 85"/>
                  <a:gd name="T9" fmla="*/ 74 h 135"/>
                  <a:gd name="T10" fmla="*/ 80 w 85"/>
                  <a:gd name="T11" fmla="*/ 130 h 135"/>
                  <a:gd name="T12" fmla="*/ 5 w 85"/>
                  <a:gd name="T13" fmla="*/ 78 h 135"/>
                  <a:gd name="T14" fmla="*/ 5 w 85"/>
                  <a:gd name="T15" fmla="*/ 77 h 135"/>
                  <a:gd name="T16" fmla="*/ 4 w 85"/>
                  <a:gd name="T17" fmla="*/ 69 h 135"/>
                  <a:gd name="T18" fmla="*/ 1 w 85"/>
                  <a:gd name="T19" fmla="*/ 5 h 135"/>
                  <a:gd name="T20" fmla="*/ 0 w 85"/>
                  <a:gd name="T21" fmla="*/ 0 h 135"/>
                  <a:gd name="T22" fmla="*/ 3 w 85"/>
                  <a:gd name="T23" fmla="*/ 78 h 135"/>
                  <a:gd name="T24" fmla="*/ 85 w 85"/>
                  <a:gd name="T25" fmla="*/ 135 h 135"/>
                  <a:gd name="T26" fmla="*/ 0 w 8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135">
                    <a:moveTo>
                      <a:pt x="1" y="5"/>
                    </a:moveTo>
                    <a:lnTo>
                      <a:pt x="1" y="5"/>
                    </a:lnTo>
                    <a:lnTo>
                      <a:pt x="1" y="5"/>
                    </a:lnTo>
                    <a:lnTo>
                      <a:pt x="43" y="72"/>
                    </a:lnTo>
                    <a:lnTo>
                      <a:pt x="45" y="74"/>
                    </a:lnTo>
                    <a:lnTo>
                      <a:pt x="80" y="130"/>
                    </a:lnTo>
                    <a:lnTo>
                      <a:pt x="5" y="78"/>
                    </a:lnTo>
                    <a:lnTo>
                      <a:pt x="5" y="77"/>
                    </a:lnTo>
                    <a:lnTo>
                      <a:pt x="4" y="69"/>
                    </a:lnTo>
                    <a:lnTo>
                      <a:pt x="1" y="5"/>
                    </a:lnTo>
                    <a:close/>
                    <a:moveTo>
                      <a:pt x="0" y="0"/>
                    </a:moveTo>
                    <a:lnTo>
                      <a:pt x="3" y="78"/>
                    </a:lnTo>
                    <a:lnTo>
                      <a:pt x="85" y="1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0" name="Freeform 4291"/>
              <p:cNvSpPr>
                <a:spLocks noEditPoints="1"/>
              </p:cNvSpPr>
              <p:nvPr/>
            </p:nvSpPr>
            <p:spPr bwMode="auto">
              <a:xfrm>
                <a:off x="4215" y="3973"/>
                <a:ext cx="85" cy="135"/>
              </a:xfrm>
              <a:custGeom>
                <a:avLst/>
                <a:gdLst>
                  <a:gd name="T0" fmla="*/ 1 w 85"/>
                  <a:gd name="T1" fmla="*/ 5 h 135"/>
                  <a:gd name="T2" fmla="*/ 1 w 85"/>
                  <a:gd name="T3" fmla="*/ 5 h 135"/>
                  <a:gd name="T4" fmla="*/ 1 w 85"/>
                  <a:gd name="T5" fmla="*/ 5 h 135"/>
                  <a:gd name="T6" fmla="*/ 43 w 85"/>
                  <a:gd name="T7" fmla="*/ 72 h 135"/>
                  <a:gd name="T8" fmla="*/ 45 w 85"/>
                  <a:gd name="T9" fmla="*/ 74 h 135"/>
                  <a:gd name="T10" fmla="*/ 80 w 85"/>
                  <a:gd name="T11" fmla="*/ 130 h 135"/>
                  <a:gd name="T12" fmla="*/ 5 w 85"/>
                  <a:gd name="T13" fmla="*/ 78 h 135"/>
                  <a:gd name="T14" fmla="*/ 5 w 85"/>
                  <a:gd name="T15" fmla="*/ 77 h 135"/>
                  <a:gd name="T16" fmla="*/ 4 w 85"/>
                  <a:gd name="T17" fmla="*/ 69 h 135"/>
                  <a:gd name="T18" fmla="*/ 1 w 85"/>
                  <a:gd name="T19" fmla="*/ 5 h 135"/>
                  <a:gd name="T20" fmla="*/ 0 w 85"/>
                  <a:gd name="T21" fmla="*/ 0 h 135"/>
                  <a:gd name="T22" fmla="*/ 3 w 85"/>
                  <a:gd name="T23" fmla="*/ 78 h 135"/>
                  <a:gd name="T24" fmla="*/ 85 w 85"/>
                  <a:gd name="T25" fmla="*/ 135 h 135"/>
                  <a:gd name="T26" fmla="*/ 0 w 8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135">
                    <a:moveTo>
                      <a:pt x="1" y="5"/>
                    </a:moveTo>
                    <a:lnTo>
                      <a:pt x="1" y="5"/>
                    </a:lnTo>
                    <a:lnTo>
                      <a:pt x="1" y="5"/>
                    </a:lnTo>
                    <a:lnTo>
                      <a:pt x="43" y="72"/>
                    </a:lnTo>
                    <a:lnTo>
                      <a:pt x="45" y="74"/>
                    </a:lnTo>
                    <a:lnTo>
                      <a:pt x="80" y="130"/>
                    </a:lnTo>
                    <a:lnTo>
                      <a:pt x="5" y="78"/>
                    </a:lnTo>
                    <a:lnTo>
                      <a:pt x="5" y="77"/>
                    </a:lnTo>
                    <a:lnTo>
                      <a:pt x="4" y="69"/>
                    </a:lnTo>
                    <a:lnTo>
                      <a:pt x="1" y="5"/>
                    </a:lnTo>
                    <a:moveTo>
                      <a:pt x="0" y="0"/>
                    </a:moveTo>
                    <a:lnTo>
                      <a:pt x="3" y="78"/>
                    </a:lnTo>
                    <a:lnTo>
                      <a:pt x="85" y="13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1" name="Freeform 4292"/>
              <p:cNvSpPr/>
              <p:nvPr/>
            </p:nvSpPr>
            <p:spPr bwMode="auto">
              <a:xfrm>
                <a:off x="4620" y="3923"/>
                <a:ext cx="96" cy="53"/>
              </a:xfrm>
              <a:custGeom>
                <a:avLst/>
                <a:gdLst>
                  <a:gd name="T0" fmla="*/ 39 w 91"/>
                  <a:gd name="T1" fmla="*/ 0 h 50"/>
                  <a:gd name="T2" fmla="*/ 33 w 91"/>
                  <a:gd name="T3" fmla="*/ 3 h 50"/>
                  <a:gd name="T4" fmla="*/ 30 w 91"/>
                  <a:gd name="T5" fmla="*/ 3 h 50"/>
                  <a:gd name="T6" fmla="*/ 0 w 91"/>
                  <a:gd name="T7" fmla="*/ 47 h 50"/>
                  <a:gd name="T8" fmla="*/ 2 w 91"/>
                  <a:gd name="T9" fmla="*/ 50 h 50"/>
                  <a:gd name="T10" fmla="*/ 91 w 91"/>
                  <a:gd name="T11" fmla="*/ 32 h 50"/>
                  <a:gd name="T12" fmla="*/ 91 w 91"/>
                  <a:gd name="T13" fmla="*/ 30 h 50"/>
                  <a:gd name="T14" fmla="*/ 39 w 91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50">
                    <a:moveTo>
                      <a:pt x="39" y="0"/>
                    </a:moveTo>
                    <a:cubicBezTo>
                      <a:pt x="38" y="2"/>
                      <a:pt x="36" y="3"/>
                      <a:pt x="33" y="3"/>
                    </a:cubicBezTo>
                    <a:cubicBezTo>
                      <a:pt x="32" y="3"/>
                      <a:pt x="31" y="3"/>
                      <a:pt x="30" y="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9"/>
                      <a:pt x="2" y="50"/>
                    </a:cubicBezTo>
                    <a:cubicBezTo>
                      <a:pt x="91" y="32"/>
                      <a:pt x="91" y="32"/>
                      <a:pt x="91" y="32"/>
                    </a:cubicBezTo>
                    <a:cubicBezTo>
                      <a:pt x="91" y="31"/>
                      <a:pt x="91" y="30"/>
                      <a:pt x="91" y="30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2" name="Freeform 4293"/>
              <p:cNvSpPr/>
              <p:nvPr/>
            </p:nvSpPr>
            <p:spPr bwMode="auto">
              <a:xfrm>
                <a:off x="4651" y="3920"/>
                <a:ext cx="10" cy="6"/>
              </a:xfrm>
              <a:custGeom>
                <a:avLst/>
                <a:gdLst>
                  <a:gd name="T0" fmla="*/ 4 w 9"/>
                  <a:gd name="T1" fmla="*/ 0 h 6"/>
                  <a:gd name="T2" fmla="*/ 0 w 9"/>
                  <a:gd name="T3" fmla="*/ 6 h 6"/>
                  <a:gd name="T4" fmla="*/ 3 w 9"/>
                  <a:gd name="T5" fmla="*/ 6 h 6"/>
                  <a:gd name="T6" fmla="*/ 9 w 9"/>
                  <a:gd name="T7" fmla="*/ 3 h 6"/>
                  <a:gd name="T8" fmla="*/ 4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6"/>
                      <a:pt x="3" y="6"/>
                    </a:cubicBezTo>
                    <a:cubicBezTo>
                      <a:pt x="6" y="6"/>
                      <a:pt x="8" y="5"/>
                      <a:pt x="9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3" name="Freeform 4294"/>
              <p:cNvSpPr/>
              <p:nvPr/>
            </p:nvSpPr>
            <p:spPr bwMode="auto">
              <a:xfrm>
                <a:off x="4618" y="3973"/>
                <a:ext cx="4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4 w 4"/>
                  <a:gd name="T5" fmla="*/ 3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4" name="Freeform 4295"/>
              <p:cNvSpPr/>
              <p:nvPr/>
            </p:nvSpPr>
            <p:spPr bwMode="auto">
              <a:xfrm>
                <a:off x="4716" y="3955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5" name="Freeform 4296"/>
              <p:cNvSpPr>
                <a:spLocks noEditPoints="1"/>
              </p:cNvSpPr>
              <p:nvPr/>
            </p:nvSpPr>
            <p:spPr bwMode="auto">
              <a:xfrm>
                <a:off x="4614" y="3918"/>
                <a:ext cx="107" cy="60"/>
              </a:xfrm>
              <a:custGeom>
                <a:avLst/>
                <a:gdLst>
                  <a:gd name="T0" fmla="*/ 35 w 101"/>
                  <a:gd name="T1" fmla="*/ 8 h 57"/>
                  <a:gd name="T2" fmla="*/ 39 w 101"/>
                  <a:gd name="T3" fmla="*/ 2 h 57"/>
                  <a:gd name="T4" fmla="*/ 44 w 101"/>
                  <a:gd name="T5" fmla="*/ 5 h 57"/>
                  <a:gd name="T6" fmla="*/ 96 w 101"/>
                  <a:gd name="T7" fmla="*/ 35 h 57"/>
                  <a:gd name="T8" fmla="*/ 99 w 101"/>
                  <a:gd name="T9" fmla="*/ 36 h 57"/>
                  <a:gd name="T10" fmla="*/ 96 w 101"/>
                  <a:gd name="T11" fmla="*/ 37 h 57"/>
                  <a:gd name="T12" fmla="*/ 7 w 101"/>
                  <a:gd name="T13" fmla="*/ 55 h 57"/>
                  <a:gd name="T14" fmla="*/ 3 w 101"/>
                  <a:gd name="T15" fmla="*/ 56 h 57"/>
                  <a:gd name="T16" fmla="*/ 5 w 101"/>
                  <a:gd name="T17" fmla="*/ 52 h 57"/>
                  <a:gd name="T18" fmla="*/ 35 w 101"/>
                  <a:gd name="T19" fmla="*/ 8 h 57"/>
                  <a:gd name="T20" fmla="*/ 38 w 101"/>
                  <a:gd name="T21" fmla="*/ 0 h 57"/>
                  <a:gd name="T22" fmla="*/ 37 w 101"/>
                  <a:gd name="T23" fmla="*/ 2 h 57"/>
                  <a:gd name="T24" fmla="*/ 37 w 101"/>
                  <a:gd name="T25" fmla="*/ 2 h 57"/>
                  <a:gd name="T26" fmla="*/ 0 w 101"/>
                  <a:gd name="T27" fmla="*/ 57 h 57"/>
                  <a:gd name="T28" fmla="*/ 0 w 101"/>
                  <a:gd name="T29" fmla="*/ 57 h 57"/>
                  <a:gd name="T30" fmla="*/ 1 w 101"/>
                  <a:gd name="T31" fmla="*/ 57 h 57"/>
                  <a:gd name="T32" fmla="*/ 101 w 101"/>
                  <a:gd name="T33" fmla="*/ 37 h 57"/>
                  <a:gd name="T34" fmla="*/ 37 w 101"/>
                  <a:gd name="T35" fmla="*/ 2 h 57"/>
                  <a:gd name="T36" fmla="*/ 38 w 101"/>
                  <a:gd name="T3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57">
                    <a:moveTo>
                      <a:pt x="35" y="8"/>
                    </a:moveTo>
                    <a:cubicBezTo>
                      <a:pt x="39" y="2"/>
                      <a:pt x="39" y="2"/>
                      <a:pt x="39" y="2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35" y="8"/>
                      <a:pt x="35" y="8"/>
                      <a:pt x="35" y="8"/>
                    </a:cubicBezTo>
                    <a:moveTo>
                      <a:pt x="38" y="0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8" y="0"/>
                      <a:pt x="38" y="0"/>
                      <a:pt x="3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6" name="Freeform 4297"/>
              <p:cNvSpPr/>
              <p:nvPr/>
            </p:nvSpPr>
            <p:spPr bwMode="auto">
              <a:xfrm>
                <a:off x="4653" y="3918"/>
                <a:ext cx="70" cy="39"/>
              </a:xfrm>
              <a:custGeom>
                <a:avLst/>
                <a:gdLst>
                  <a:gd name="T0" fmla="*/ 1 w 66"/>
                  <a:gd name="T1" fmla="*/ 0 h 37"/>
                  <a:gd name="T2" fmla="*/ 0 w 66"/>
                  <a:gd name="T3" fmla="*/ 2 h 37"/>
                  <a:gd name="T4" fmla="*/ 0 w 66"/>
                  <a:gd name="T5" fmla="*/ 2 h 37"/>
                  <a:gd name="T6" fmla="*/ 1 w 66"/>
                  <a:gd name="T7" fmla="*/ 0 h 37"/>
                  <a:gd name="T8" fmla="*/ 0 w 66"/>
                  <a:gd name="T9" fmla="*/ 2 h 37"/>
                  <a:gd name="T10" fmla="*/ 64 w 66"/>
                  <a:gd name="T11" fmla="*/ 37 h 37"/>
                  <a:gd name="T12" fmla="*/ 66 w 66"/>
                  <a:gd name="T13" fmla="*/ 37 h 37"/>
                  <a:gd name="T14" fmla="*/ 1 w 66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37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7" name="Freeform 4298"/>
              <p:cNvSpPr/>
              <p:nvPr/>
            </p:nvSpPr>
            <p:spPr bwMode="auto">
              <a:xfrm>
                <a:off x="4614" y="397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  <a:gd name="T6" fmla="*/ 0 w 1"/>
                  <a:gd name="T7" fmla="*/ 1 h 1"/>
                  <a:gd name="T8" fmla="*/ 1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8" name="Freeform 4299"/>
              <p:cNvSpPr/>
              <p:nvPr/>
            </p:nvSpPr>
            <p:spPr bwMode="auto">
              <a:xfrm>
                <a:off x="4365" y="4033"/>
                <a:ext cx="76" cy="31"/>
              </a:xfrm>
              <a:custGeom>
                <a:avLst/>
                <a:gdLst>
                  <a:gd name="T0" fmla="*/ 0 w 72"/>
                  <a:gd name="T1" fmla="*/ 0 h 29"/>
                  <a:gd name="T2" fmla="*/ 67 w 72"/>
                  <a:gd name="T3" fmla="*/ 29 h 29"/>
                  <a:gd name="T4" fmla="*/ 72 w 72"/>
                  <a:gd name="T5" fmla="*/ 26 h 29"/>
                  <a:gd name="T6" fmla="*/ 71 w 72"/>
                  <a:gd name="T7" fmla="*/ 2 h 29"/>
                  <a:gd name="T8" fmla="*/ 0 w 7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29">
                    <a:moveTo>
                      <a:pt x="0" y="0"/>
                    </a:moveTo>
                    <a:cubicBezTo>
                      <a:pt x="67" y="29"/>
                      <a:pt x="67" y="29"/>
                      <a:pt x="67" y="29"/>
                    </a:cubicBezTo>
                    <a:cubicBezTo>
                      <a:pt x="68" y="28"/>
                      <a:pt x="70" y="26"/>
                      <a:pt x="72" y="26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9" name="Freeform 4300"/>
              <p:cNvSpPr/>
              <p:nvPr/>
            </p:nvSpPr>
            <p:spPr bwMode="auto">
              <a:xfrm>
                <a:off x="4436" y="4060"/>
                <a:ext cx="5" cy="7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3 h 6"/>
                  <a:gd name="T4" fmla="*/ 5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3" y="0"/>
                      <a:pt x="1" y="2"/>
                      <a:pt x="0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0" name="Freeform 4301"/>
              <p:cNvSpPr/>
              <p:nvPr/>
            </p:nvSpPr>
            <p:spPr bwMode="auto">
              <a:xfrm>
                <a:off x="4356" y="4032"/>
                <a:ext cx="85" cy="36"/>
              </a:xfrm>
              <a:custGeom>
                <a:avLst/>
                <a:gdLst>
                  <a:gd name="T0" fmla="*/ 0 w 85"/>
                  <a:gd name="T1" fmla="*/ 0 h 36"/>
                  <a:gd name="T2" fmla="*/ 85 w 85"/>
                  <a:gd name="T3" fmla="*/ 36 h 36"/>
                  <a:gd name="T4" fmla="*/ 85 w 85"/>
                  <a:gd name="T5" fmla="*/ 35 h 36"/>
                  <a:gd name="T6" fmla="*/ 80 w 85"/>
                  <a:gd name="T7" fmla="*/ 32 h 36"/>
                  <a:gd name="T8" fmla="*/ 9 w 85"/>
                  <a:gd name="T9" fmla="*/ 1 h 36"/>
                  <a:gd name="T10" fmla="*/ 84 w 85"/>
                  <a:gd name="T11" fmla="*/ 3 h 36"/>
                  <a:gd name="T12" fmla="*/ 84 w 85"/>
                  <a:gd name="T13" fmla="*/ 1 h 36"/>
                  <a:gd name="T14" fmla="*/ 0 w 85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36">
                    <a:moveTo>
                      <a:pt x="0" y="0"/>
                    </a:moveTo>
                    <a:lnTo>
                      <a:pt x="85" y="36"/>
                    </a:lnTo>
                    <a:lnTo>
                      <a:pt x="85" y="35"/>
                    </a:lnTo>
                    <a:lnTo>
                      <a:pt x="80" y="32"/>
                    </a:lnTo>
                    <a:lnTo>
                      <a:pt x="9" y="1"/>
                    </a:lnTo>
                    <a:lnTo>
                      <a:pt x="84" y="3"/>
                    </a:lnTo>
                    <a:lnTo>
                      <a:pt x="84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1" name="Freeform 4302"/>
              <p:cNvSpPr/>
              <p:nvPr/>
            </p:nvSpPr>
            <p:spPr bwMode="auto">
              <a:xfrm>
                <a:off x="4356" y="4032"/>
                <a:ext cx="85" cy="36"/>
              </a:xfrm>
              <a:custGeom>
                <a:avLst/>
                <a:gdLst>
                  <a:gd name="T0" fmla="*/ 0 w 85"/>
                  <a:gd name="T1" fmla="*/ 0 h 36"/>
                  <a:gd name="T2" fmla="*/ 85 w 85"/>
                  <a:gd name="T3" fmla="*/ 36 h 36"/>
                  <a:gd name="T4" fmla="*/ 85 w 85"/>
                  <a:gd name="T5" fmla="*/ 35 h 36"/>
                  <a:gd name="T6" fmla="*/ 80 w 85"/>
                  <a:gd name="T7" fmla="*/ 32 h 36"/>
                  <a:gd name="T8" fmla="*/ 9 w 85"/>
                  <a:gd name="T9" fmla="*/ 1 h 36"/>
                  <a:gd name="T10" fmla="*/ 84 w 85"/>
                  <a:gd name="T11" fmla="*/ 3 h 36"/>
                  <a:gd name="T12" fmla="*/ 84 w 85"/>
                  <a:gd name="T13" fmla="*/ 1 h 36"/>
                  <a:gd name="T14" fmla="*/ 0 w 85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36">
                    <a:moveTo>
                      <a:pt x="0" y="0"/>
                    </a:moveTo>
                    <a:lnTo>
                      <a:pt x="85" y="36"/>
                    </a:lnTo>
                    <a:lnTo>
                      <a:pt x="85" y="35"/>
                    </a:lnTo>
                    <a:lnTo>
                      <a:pt x="80" y="32"/>
                    </a:lnTo>
                    <a:lnTo>
                      <a:pt x="9" y="1"/>
                    </a:lnTo>
                    <a:lnTo>
                      <a:pt x="84" y="3"/>
                    </a:lnTo>
                    <a:lnTo>
                      <a:pt x="84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2" name="Freeform 4303"/>
              <p:cNvSpPr/>
              <p:nvPr/>
            </p:nvSpPr>
            <p:spPr bwMode="auto">
              <a:xfrm>
                <a:off x="4440" y="4033"/>
                <a:ext cx="58" cy="36"/>
              </a:xfrm>
              <a:custGeom>
                <a:avLst/>
                <a:gdLst>
                  <a:gd name="T0" fmla="*/ 0 w 58"/>
                  <a:gd name="T1" fmla="*/ 0 h 36"/>
                  <a:gd name="T2" fmla="*/ 0 w 58"/>
                  <a:gd name="T3" fmla="*/ 2 h 36"/>
                  <a:gd name="T4" fmla="*/ 1 w 58"/>
                  <a:gd name="T5" fmla="*/ 27 h 36"/>
                  <a:gd name="T6" fmla="*/ 1 w 58"/>
                  <a:gd name="T7" fmla="*/ 34 h 36"/>
                  <a:gd name="T8" fmla="*/ 1 w 58"/>
                  <a:gd name="T9" fmla="*/ 35 h 36"/>
                  <a:gd name="T10" fmla="*/ 2 w 58"/>
                  <a:gd name="T11" fmla="*/ 36 h 36"/>
                  <a:gd name="T12" fmla="*/ 58 w 58"/>
                  <a:gd name="T13" fmla="*/ 2 h 36"/>
                  <a:gd name="T14" fmla="*/ 58 w 58"/>
                  <a:gd name="T15" fmla="*/ 2 h 36"/>
                  <a:gd name="T16" fmla="*/ 2 w 58"/>
                  <a:gd name="T17" fmla="*/ 36 h 36"/>
                  <a:gd name="T18" fmla="*/ 2 w 58"/>
                  <a:gd name="T19" fmla="*/ 0 h 36"/>
                  <a:gd name="T20" fmla="*/ 0 w 58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36">
                    <a:moveTo>
                      <a:pt x="0" y="0"/>
                    </a:moveTo>
                    <a:lnTo>
                      <a:pt x="0" y="2"/>
                    </a:lnTo>
                    <a:lnTo>
                      <a:pt x="1" y="27"/>
                    </a:lnTo>
                    <a:lnTo>
                      <a:pt x="1" y="34"/>
                    </a:lnTo>
                    <a:lnTo>
                      <a:pt x="1" y="35"/>
                    </a:lnTo>
                    <a:lnTo>
                      <a:pt x="2" y="36"/>
                    </a:lnTo>
                    <a:lnTo>
                      <a:pt x="58" y="2"/>
                    </a:lnTo>
                    <a:lnTo>
                      <a:pt x="58" y="2"/>
                    </a:lnTo>
                    <a:lnTo>
                      <a:pt x="2" y="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3" name="Freeform 4304"/>
              <p:cNvSpPr/>
              <p:nvPr/>
            </p:nvSpPr>
            <p:spPr bwMode="auto">
              <a:xfrm>
                <a:off x="4440" y="4033"/>
                <a:ext cx="58" cy="36"/>
              </a:xfrm>
              <a:custGeom>
                <a:avLst/>
                <a:gdLst>
                  <a:gd name="T0" fmla="*/ 0 w 58"/>
                  <a:gd name="T1" fmla="*/ 0 h 36"/>
                  <a:gd name="T2" fmla="*/ 0 w 58"/>
                  <a:gd name="T3" fmla="*/ 2 h 36"/>
                  <a:gd name="T4" fmla="*/ 1 w 58"/>
                  <a:gd name="T5" fmla="*/ 27 h 36"/>
                  <a:gd name="T6" fmla="*/ 1 w 58"/>
                  <a:gd name="T7" fmla="*/ 34 h 36"/>
                  <a:gd name="T8" fmla="*/ 1 w 58"/>
                  <a:gd name="T9" fmla="*/ 35 h 36"/>
                  <a:gd name="T10" fmla="*/ 2 w 58"/>
                  <a:gd name="T11" fmla="*/ 36 h 36"/>
                  <a:gd name="T12" fmla="*/ 58 w 58"/>
                  <a:gd name="T13" fmla="*/ 2 h 36"/>
                  <a:gd name="T14" fmla="*/ 58 w 58"/>
                  <a:gd name="T15" fmla="*/ 2 h 36"/>
                  <a:gd name="T16" fmla="*/ 2 w 58"/>
                  <a:gd name="T17" fmla="*/ 36 h 36"/>
                  <a:gd name="T18" fmla="*/ 2 w 58"/>
                  <a:gd name="T19" fmla="*/ 0 h 36"/>
                  <a:gd name="T20" fmla="*/ 0 w 58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36">
                    <a:moveTo>
                      <a:pt x="0" y="0"/>
                    </a:moveTo>
                    <a:lnTo>
                      <a:pt x="0" y="2"/>
                    </a:lnTo>
                    <a:lnTo>
                      <a:pt x="1" y="27"/>
                    </a:lnTo>
                    <a:lnTo>
                      <a:pt x="1" y="34"/>
                    </a:lnTo>
                    <a:lnTo>
                      <a:pt x="1" y="35"/>
                    </a:lnTo>
                    <a:lnTo>
                      <a:pt x="2" y="36"/>
                    </a:lnTo>
                    <a:lnTo>
                      <a:pt x="58" y="2"/>
                    </a:lnTo>
                    <a:lnTo>
                      <a:pt x="58" y="2"/>
                    </a:lnTo>
                    <a:lnTo>
                      <a:pt x="2" y="36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4" name="Freeform 4305"/>
              <p:cNvSpPr/>
              <p:nvPr/>
            </p:nvSpPr>
            <p:spPr bwMode="auto">
              <a:xfrm>
                <a:off x="4832" y="3758"/>
                <a:ext cx="34" cy="143"/>
              </a:xfrm>
              <a:custGeom>
                <a:avLst/>
                <a:gdLst>
                  <a:gd name="T0" fmla="*/ 32 w 32"/>
                  <a:gd name="T1" fmla="*/ 0 h 135"/>
                  <a:gd name="T2" fmla="*/ 0 w 32"/>
                  <a:gd name="T3" fmla="*/ 135 h 135"/>
                  <a:gd name="T4" fmla="*/ 29 w 32"/>
                  <a:gd name="T5" fmla="*/ 87 h 135"/>
                  <a:gd name="T6" fmla="*/ 26 w 32"/>
                  <a:gd name="T7" fmla="*/ 80 h 135"/>
                  <a:gd name="T8" fmla="*/ 32 w 32"/>
                  <a:gd name="T9" fmla="*/ 72 h 135"/>
                  <a:gd name="T10" fmla="*/ 32 w 32"/>
                  <a:gd name="T1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35">
                    <a:moveTo>
                      <a:pt x="32" y="0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7" y="85"/>
                      <a:pt x="26" y="83"/>
                      <a:pt x="26" y="80"/>
                    </a:cubicBezTo>
                    <a:cubicBezTo>
                      <a:pt x="26" y="76"/>
                      <a:pt x="29" y="73"/>
                      <a:pt x="32" y="72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5" name="Freeform 4306"/>
              <p:cNvSpPr/>
              <p:nvPr/>
            </p:nvSpPr>
            <p:spPr bwMode="auto">
              <a:xfrm>
                <a:off x="4860" y="3834"/>
                <a:ext cx="6" cy="16"/>
              </a:xfrm>
              <a:custGeom>
                <a:avLst/>
                <a:gdLst>
                  <a:gd name="T0" fmla="*/ 6 w 6"/>
                  <a:gd name="T1" fmla="*/ 0 h 15"/>
                  <a:gd name="T2" fmla="*/ 0 w 6"/>
                  <a:gd name="T3" fmla="*/ 8 h 15"/>
                  <a:gd name="T4" fmla="*/ 3 w 6"/>
                  <a:gd name="T5" fmla="*/ 15 h 15"/>
                  <a:gd name="T6" fmla="*/ 6 w 6"/>
                  <a:gd name="T7" fmla="*/ 8 h 15"/>
                  <a:gd name="T8" fmla="*/ 6 w 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5">
                    <a:moveTo>
                      <a:pt x="6" y="0"/>
                    </a:moveTo>
                    <a:cubicBezTo>
                      <a:pt x="3" y="1"/>
                      <a:pt x="0" y="4"/>
                      <a:pt x="0" y="8"/>
                    </a:cubicBezTo>
                    <a:cubicBezTo>
                      <a:pt x="0" y="11"/>
                      <a:pt x="1" y="13"/>
                      <a:pt x="3" y="1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6" name="Freeform 4307"/>
              <p:cNvSpPr>
                <a:spLocks noEditPoints="1"/>
              </p:cNvSpPr>
              <p:nvPr/>
            </p:nvSpPr>
            <p:spPr bwMode="auto">
              <a:xfrm>
                <a:off x="4828" y="3746"/>
                <a:ext cx="40" cy="164"/>
              </a:xfrm>
              <a:custGeom>
                <a:avLst/>
                <a:gdLst>
                  <a:gd name="T0" fmla="*/ 4 w 40"/>
                  <a:gd name="T1" fmla="*/ 155 h 164"/>
                  <a:gd name="T2" fmla="*/ 38 w 40"/>
                  <a:gd name="T3" fmla="*/ 12 h 164"/>
                  <a:gd name="T4" fmla="*/ 38 w 40"/>
                  <a:gd name="T5" fmla="*/ 88 h 164"/>
                  <a:gd name="T6" fmla="*/ 38 w 40"/>
                  <a:gd name="T7" fmla="*/ 97 h 164"/>
                  <a:gd name="T8" fmla="*/ 35 w 40"/>
                  <a:gd name="T9" fmla="*/ 104 h 164"/>
                  <a:gd name="T10" fmla="*/ 4 w 40"/>
                  <a:gd name="T11" fmla="*/ 155 h 164"/>
                  <a:gd name="T12" fmla="*/ 40 w 40"/>
                  <a:gd name="T13" fmla="*/ 0 h 164"/>
                  <a:gd name="T14" fmla="*/ 0 w 40"/>
                  <a:gd name="T15" fmla="*/ 164 h 164"/>
                  <a:gd name="T16" fmla="*/ 40 w 40"/>
                  <a:gd name="T17" fmla="*/ 97 h 164"/>
                  <a:gd name="T18" fmla="*/ 40 w 40"/>
                  <a:gd name="T1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164">
                    <a:moveTo>
                      <a:pt x="4" y="155"/>
                    </a:moveTo>
                    <a:lnTo>
                      <a:pt x="38" y="12"/>
                    </a:lnTo>
                    <a:lnTo>
                      <a:pt x="38" y="88"/>
                    </a:lnTo>
                    <a:lnTo>
                      <a:pt x="38" y="97"/>
                    </a:lnTo>
                    <a:lnTo>
                      <a:pt x="35" y="104"/>
                    </a:lnTo>
                    <a:lnTo>
                      <a:pt x="4" y="155"/>
                    </a:lnTo>
                    <a:close/>
                    <a:moveTo>
                      <a:pt x="40" y="0"/>
                    </a:moveTo>
                    <a:lnTo>
                      <a:pt x="0" y="164"/>
                    </a:lnTo>
                    <a:lnTo>
                      <a:pt x="40" y="9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7" name="Freeform 4308"/>
              <p:cNvSpPr>
                <a:spLocks noEditPoints="1"/>
              </p:cNvSpPr>
              <p:nvPr/>
            </p:nvSpPr>
            <p:spPr bwMode="auto">
              <a:xfrm>
                <a:off x="4828" y="3746"/>
                <a:ext cx="40" cy="164"/>
              </a:xfrm>
              <a:custGeom>
                <a:avLst/>
                <a:gdLst>
                  <a:gd name="T0" fmla="*/ 4 w 40"/>
                  <a:gd name="T1" fmla="*/ 155 h 164"/>
                  <a:gd name="T2" fmla="*/ 38 w 40"/>
                  <a:gd name="T3" fmla="*/ 12 h 164"/>
                  <a:gd name="T4" fmla="*/ 38 w 40"/>
                  <a:gd name="T5" fmla="*/ 88 h 164"/>
                  <a:gd name="T6" fmla="*/ 38 w 40"/>
                  <a:gd name="T7" fmla="*/ 97 h 164"/>
                  <a:gd name="T8" fmla="*/ 35 w 40"/>
                  <a:gd name="T9" fmla="*/ 104 h 164"/>
                  <a:gd name="T10" fmla="*/ 4 w 40"/>
                  <a:gd name="T11" fmla="*/ 155 h 164"/>
                  <a:gd name="T12" fmla="*/ 40 w 40"/>
                  <a:gd name="T13" fmla="*/ 0 h 164"/>
                  <a:gd name="T14" fmla="*/ 0 w 40"/>
                  <a:gd name="T15" fmla="*/ 164 h 164"/>
                  <a:gd name="T16" fmla="*/ 40 w 40"/>
                  <a:gd name="T17" fmla="*/ 97 h 164"/>
                  <a:gd name="T18" fmla="*/ 40 w 40"/>
                  <a:gd name="T1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164">
                    <a:moveTo>
                      <a:pt x="4" y="155"/>
                    </a:moveTo>
                    <a:lnTo>
                      <a:pt x="38" y="12"/>
                    </a:lnTo>
                    <a:lnTo>
                      <a:pt x="38" y="88"/>
                    </a:lnTo>
                    <a:lnTo>
                      <a:pt x="38" y="97"/>
                    </a:lnTo>
                    <a:lnTo>
                      <a:pt x="35" y="104"/>
                    </a:lnTo>
                    <a:lnTo>
                      <a:pt x="4" y="155"/>
                    </a:lnTo>
                    <a:moveTo>
                      <a:pt x="40" y="0"/>
                    </a:moveTo>
                    <a:lnTo>
                      <a:pt x="0" y="164"/>
                    </a:lnTo>
                    <a:lnTo>
                      <a:pt x="40" y="97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8" name="Freeform 4309"/>
              <p:cNvSpPr/>
              <p:nvPr/>
            </p:nvSpPr>
            <p:spPr bwMode="auto">
              <a:xfrm>
                <a:off x="4442" y="3903"/>
                <a:ext cx="53" cy="130"/>
              </a:xfrm>
              <a:custGeom>
                <a:avLst/>
                <a:gdLst>
                  <a:gd name="T0" fmla="*/ 0 w 50"/>
                  <a:gd name="T1" fmla="*/ 0 h 123"/>
                  <a:gd name="T2" fmla="*/ 0 w 50"/>
                  <a:gd name="T3" fmla="*/ 0 h 123"/>
                  <a:gd name="T4" fmla="*/ 1 w 50"/>
                  <a:gd name="T5" fmla="*/ 122 h 123"/>
                  <a:gd name="T6" fmla="*/ 9 w 50"/>
                  <a:gd name="T7" fmla="*/ 122 h 123"/>
                  <a:gd name="T8" fmla="*/ 9 w 50"/>
                  <a:gd name="T9" fmla="*/ 122 h 123"/>
                  <a:gd name="T10" fmla="*/ 14 w 50"/>
                  <a:gd name="T11" fmla="*/ 117 h 123"/>
                  <a:gd name="T12" fmla="*/ 20 w 50"/>
                  <a:gd name="T13" fmla="*/ 122 h 123"/>
                  <a:gd name="T14" fmla="*/ 20 w 50"/>
                  <a:gd name="T15" fmla="*/ 122 h 123"/>
                  <a:gd name="T16" fmla="*/ 46 w 50"/>
                  <a:gd name="T17" fmla="*/ 123 h 123"/>
                  <a:gd name="T18" fmla="*/ 50 w 50"/>
                  <a:gd name="T19" fmla="*/ 118 h 123"/>
                  <a:gd name="T20" fmla="*/ 0 w 50"/>
                  <a:gd name="T2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12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2"/>
                      <a:pt x="1" y="122"/>
                      <a:pt x="1" y="122"/>
                    </a:cubicBezTo>
                    <a:cubicBezTo>
                      <a:pt x="9" y="122"/>
                      <a:pt x="9" y="122"/>
                      <a:pt x="9" y="122"/>
                    </a:cubicBezTo>
                    <a:cubicBezTo>
                      <a:pt x="9" y="122"/>
                      <a:pt x="9" y="122"/>
                      <a:pt x="9" y="122"/>
                    </a:cubicBezTo>
                    <a:cubicBezTo>
                      <a:pt x="9" y="119"/>
                      <a:pt x="11" y="117"/>
                      <a:pt x="14" y="117"/>
                    </a:cubicBezTo>
                    <a:cubicBezTo>
                      <a:pt x="17" y="117"/>
                      <a:pt x="20" y="119"/>
                      <a:pt x="20" y="122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46" y="123"/>
                      <a:pt x="46" y="123"/>
                      <a:pt x="46" y="123"/>
                    </a:cubicBezTo>
                    <a:cubicBezTo>
                      <a:pt x="47" y="121"/>
                      <a:pt x="48" y="119"/>
                      <a:pt x="50" y="11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9" name="Freeform 4310"/>
              <p:cNvSpPr/>
              <p:nvPr/>
            </p:nvSpPr>
            <p:spPr bwMode="auto">
              <a:xfrm>
                <a:off x="4491" y="4028"/>
                <a:ext cx="6" cy="5"/>
              </a:xfrm>
              <a:custGeom>
                <a:avLst/>
                <a:gdLst>
                  <a:gd name="T0" fmla="*/ 4 w 6"/>
                  <a:gd name="T1" fmla="*/ 0 h 5"/>
                  <a:gd name="T2" fmla="*/ 0 w 6"/>
                  <a:gd name="T3" fmla="*/ 5 h 5"/>
                  <a:gd name="T4" fmla="*/ 6 w 6"/>
                  <a:gd name="T5" fmla="*/ 5 h 5"/>
                  <a:gd name="T6" fmla="*/ 4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2" y="1"/>
                      <a:pt x="1" y="3"/>
                      <a:pt x="0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0" name="Freeform 4311"/>
              <p:cNvSpPr/>
              <p:nvPr/>
            </p:nvSpPr>
            <p:spPr bwMode="auto">
              <a:xfrm>
                <a:off x="4452" y="4027"/>
                <a:ext cx="11" cy="5"/>
              </a:xfrm>
              <a:custGeom>
                <a:avLst/>
                <a:gdLst>
                  <a:gd name="T0" fmla="*/ 5 w 11"/>
                  <a:gd name="T1" fmla="*/ 0 h 5"/>
                  <a:gd name="T2" fmla="*/ 0 w 11"/>
                  <a:gd name="T3" fmla="*/ 5 h 5"/>
                  <a:gd name="T4" fmla="*/ 0 w 11"/>
                  <a:gd name="T5" fmla="*/ 5 h 5"/>
                  <a:gd name="T6" fmla="*/ 11 w 11"/>
                  <a:gd name="T7" fmla="*/ 5 h 5"/>
                  <a:gd name="T8" fmla="*/ 11 w 11"/>
                  <a:gd name="T9" fmla="*/ 5 h 5"/>
                  <a:gd name="T10" fmla="*/ 5 w 1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5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1" name="Freeform 4312"/>
              <p:cNvSpPr/>
              <p:nvPr/>
            </p:nvSpPr>
            <p:spPr bwMode="auto">
              <a:xfrm>
                <a:off x="4442" y="39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2" name="Freeform 4313"/>
              <p:cNvSpPr/>
              <p:nvPr/>
            </p:nvSpPr>
            <p:spPr bwMode="auto">
              <a:xfrm>
                <a:off x="4443" y="4032"/>
                <a:ext cx="54" cy="2"/>
              </a:xfrm>
              <a:custGeom>
                <a:avLst/>
                <a:gdLst>
                  <a:gd name="T0" fmla="*/ 0 w 54"/>
                  <a:gd name="T1" fmla="*/ 0 h 2"/>
                  <a:gd name="T2" fmla="*/ 0 w 54"/>
                  <a:gd name="T3" fmla="*/ 1 h 2"/>
                  <a:gd name="T4" fmla="*/ 53 w 54"/>
                  <a:gd name="T5" fmla="*/ 2 h 2"/>
                  <a:gd name="T6" fmla="*/ 54 w 54"/>
                  <a:gd name="T7" fmla="*/ 2 h 2"/>
                  <a:gd name="T8" fmla="*/ 54 w 54"/>
                  <a:gd name="T9" fmla="*/ 1 h 2"/>
                  <a:gd name="T10" fmla="*/ 48 w 54"/>
                  <a:gd name="T11" fmla="*/ 1 h 2"/>
                  <a:gd name="T12" fmla="*/ 20 w 54"/>
                  <a:gd name="T13" fmla="*/ 0 h 2"/>
                  <a:gd name="T14" fmla="*/ 9 w 54"/>
                  <a:gd name="T15" fmla="*/ 0 h 2"/>
                  <a:gd name="T16" fmla="*/ 0 w 54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2">
                    <a:moveTo>
                      <a:pt x="0" y="0"/>
                    </a:moveTo>
                    <a:lnTo>
                      <a:pt x="0" y="1"/>
                    </a:lnTo>
                    <a:lnTo>
                      <a:pt x="53" y="2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48" y="1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3" name="Freeform 4314"/>
              <p:cNvSpPr/>
              <p:nvPr/>
            </p:nvSpPr>
            <p:spPr bwMode="auto">
              <a:xfrm>
                <a:off x="4443" y="4032"/>
                <a:ext cx="54" cy="2"/>
              </a:xfrm>
              <a:custGeom>
                <a:avLst/>
                <a:gdLst>
                  <a:gd name="T0" fmla="*/ 0 w 54"/>
                  <a:gd name="T1" fmla="*/ 0 h 2"/>
                  <a:gd name="T2" fmla="*/ 0 w 54"/>
                  <a:gd name="T3" fmla="*/ 1 h 2"/>
                  <a:gd name="T4" fmla="*/ 53 w 54"/>
                  <a:gd name="T5" fmla="*/ 2 h 2"/>
                  <a:gd name="T6" fmla="*/ 54 w 54"/>
                  <a:gd name="T7" fmla="*/ 2 h 2"/>
                  <a:gd name="T8" fmla="*/ 54 w 54"/>
                  <a:gd name="T9" fmla="*/ 1 h 2"/>
                  <a:gd name="T10" fmla="*/ 48 w 54"/>
                  <a:gd name="T11" fmla="*/ 1 h 2"/>
                  <a:gd name="T12" fmla="*/ 20 w 54"/>
                  <a:gd name="T13" fmla="*/ 0 h 2"/>
                  <a:gd name="T14" fmla="*/ 9 w 54"/>
                  <a:gd name="T15" fmla="*/ 0 h 2"/>
                  <a:gd name="T16" fmla="*/ 0 w 54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2">
                    <a:moveTo>
                      <a:pt x="0" y="0"/>
                    </a:moveTo>
                    <a:lnTo>
                      <a:pt x="0" y="1"/>
                    </a:lnTo>
                    <a:lnTo>
                      <a:pt x="53" y="2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48" y="1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4" name="Freeform 4315"/>
              <p:cNvSpPr/>
              <p:nvPr/>
            </p:nvSpPr>
            <p:spPr bwMode="auto">
              <a:xfrm>
                <a:off x="4440" y="3895"/>
                <a:ext cx="58" cy="139"/>
              </a:xfrm>
              <a:custGeom>
                <a:avLst/>
                <a:gdLst>
                  <a:gd name="T0" fmla="*/ 0 w 55"/>
                  <a:gd name="T1" fmla="*/ 0 h 132"/>
                  <a:gd name="T2" fmla="*/ 2 w 55"/>
                  <a:gd name="T3" fmla="*/ 131 h 132"/>
                  <a:gd name="T4" fmla="*/ 3 w 55"/>
                  <a:gd name="T5" fmla="*/ 131 h 132"/>
                  <a:gd name="T6" fmla="*/ 3 w 55"/>
                  <a:gd name="T7" fmla="*/ 130 h 132"/>
                  <a:gd name="T8" fmla="*/ 2 w 55"/>
                  <a:gd name="T9" fmla="*/ 8 h 132"/>
                  <a:gd name="T10" fmla="*/ 2 w 55"/>
                  <a:gd name="T11" fmla="*/ 8 h 132"/>
                  <a:gd name="T12" fmla="*/ 2 w 55"/>
                  <a:gd name="T13" fmla="*/ 8 h 132"/>
                  <a:gd name="T14" fmla="*/ 52 w 55"/>
                  <a:gd name="T15" fmla="*/ 126 h 132"/>
                  <a:gd name="T16" fmla="*/ 54 w 55"/>
                  <a:gd name="T17" fmla="*/ 131 h 132"/>
                  <a:gd name="T18" fmla="*/ 54 w 55"/>
                  <a:gd name="T19" fmla="*/ 132 h 132"/>
                  <a:gd name="T20" fmla="*/ 53 w 55"/>
                  <a:gd name="T21" fmla="*/ 132 h 132"/>
                  <a:gd name="T22" fmla="*/ 54 w 55"/>
                  <a:gd name="T23" fmla="*/ 132 h 132"/>
                  <a:gd name="T24" fmla="*/ 55 w 55"/>
                  <a:gd name="T25" fmla="*/ 131 h 132"/>
                  <a:gd name="T26" fmla="*/ 55 w 55"/>
                  <a:gd name="T27" fmla="*/ 131 h 132"/>
                  <a:gd name="T28" fmla="*/ 0 w 55"/>
                  <a:gd name="T2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" h="132">
                    <a:moveTo>
                      <a:pt x="0" y="0"/>
                    </a:moveTo>
                    <a:cubicBezTo>
                      <a:pt x="2" y="131"/>
                      <a:pt x="2" y="131"/>
                      <a:pt x="2" y="13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52" y="126"/>
                      <a:pt x="52" y="126"/>
                      <a:pt x="52" y="126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2"/>
                      <a:pt x="53" y="132"/>
                      <a:pt x="53" y="132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4" y="132"/>
                      <a:pt x="54" y="132"/>
                      <a:pt x="55" y="131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5" name="Freeform 4316"/>
              <p:cNvSpPr/>
              <p:nvPr/>
            </p:nvSpPr>
            <p:spPr bwMode="auto">
              <a:xfrm>
                <a:off x="4497" y="4033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6" name="Freeform 4317"/>
              <p:cNvSpPr/>
              <p:nvPr/>
            </p:nvSpPr>
            <p:spPr bwMode="auto">
              <a:xfrm>
                <a:off x="4443" y="4035"/>
                <a:ext cx="49" cy="27"/>
              </a:xfrm>
              <a:custGeom>
                <a:avLst/>
                <a:gdLst>
                  <a:gd name="T0" fmla="*/ 0 w 46"/>
                  <a:gd name="T1" fmla="*/ 0 h 26"/>
                  <a:gd name="T2" fmla="*/ 1 w 46"/>
                  <a:gd name="T3" fmla="*/ 24 h 26"/>
                  <a:gd name="T4" fmla="*/ 5 w 46"/>
                  <a:gd name="T5" fmla="*/ 26 h 26"/>
                  <a:gd name="T6" fmla="*/ 22 w 46"/>
                  <a:gd name="T7" fmla="*/ 16 h 26"/>
                  <a:gd name="T8" fmla="*/ 46 w 46"/>
                  <a:gd name="T9" fmla="*/ 2 h 26"/>
                  <a:gd name="T10" fmla="*/ 45 w 46"/>
                  <a:gd name="T11" fmla="*/ 1 h 26"/>
                  <a:gd name="T12" fmla="*/ 18 w 46"/>
                  <a:gd name="T13" fmla="*/ 0 h 26"/>
                  <a:gd name="T14" fmla="*/ 13 w 46"/>
                  <a:gd name="T15" fmla="*/ 2 h 26"/>
                  <a:gd name="T16" fmla="*/ 9 w 46"/>
                  <a:gd name="T17" fmla="*/ 0 h 26"/>
                  <a:gd name="T18" fmla="*/ 0 w 46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26">
                    <a:moveTo>
                      <a:pt x="0" y="0"/>
                    </a:moveTo>
                    <a:cubicBezTo>
                      <a:pt x="1" y="24"/>
                      <a:pt x="1" y="24"/>
                      <a:pt x="1" y="24"/>
                    </a:cubicBezTo>
                    <a:cubicBezTo>
                      <a:pt x="2" y="24"/>
                      <a:pt x="4" y="25"/>
                      <a:pt x="5" y="2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5" y="2"/>
                      <a:pt x="45" y="1"/>
                      <a:pt x="45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2"/>
                      <a:pt x="15" y="2"/>
                      <a:pt x="13" y="2"/>
                    </a:cubicBezTo>
                    <a:cubicBezTo>
                      <a:pt x="11" y="2"/>
                      <a:pt x="10" y="1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7" name="Freeform 4318"/>
              <p:cNvSpPr/>
              <p:nvPr/>
            </p:nvSpPr>
            <p:spPr bwMode="auto">
              <a:xfrm>
                <a:off x="4491" y="403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0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8" name="Freeform 4319"/>
              <p:cNvSpPr/>
              <p:nvPr/>
            </p:nvSpPr>
            <p:spPr bwMode="auto">
              <a:xfrm>
                <a:off x="4444" y="4060"/>
                <a:ext cx="4" cy="6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5 h 5"/>
                  <a:gd name="T4" fmla="*/ 4 w 4"/>
                  <a:gd name="T5" fmla="*/ 2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9" name="Freeform 4320"/>
              <p:cNvSpPr/>
              <p:nvPr/>
            </p:nvSpPr>
            <p:spPr bwMode="auto">
              <a:xfrm>
                <a:off x="4453" y="4035"/>
                <a:ext cx="9" cy="2"/>
              </a:xfrm>
              <a:custGeom>
                <a:avLst/>
                <a:gdLst>
                  <a:gd name="T0" fmla="*/ 0 w 9"/>
                  <a:gd name="T1" fmla="*/ 0 h 2"/>
                  <a:gd name="T2" fmla="*/ 4 w 9"/>
                  <a:gd name="T3" fmla="*/ 2 h 2"/>
                  <a:gd name="T4" fmla="*/ 9 w 9"/>
                  <a:gd name="T5" fmla="*/ 0 h 2"/>
                  <a:gd name="T6" fmla="*/ 0 w 9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0" y="0"/>
                    </a:moveTo>
                    <a:cubicBezTo>
                      <a:pt x="1" y="1"/>
                      <a:pt x="2" y="2"/>
                      <a:pt x="4" y="2"/>
                    </a:cubicBezTo>
                    <a:cubicBezTo>
                      <a:pt x="6" y="2"/>
                      <a:pt x="8" y="2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0" name="Freeform 4321"/>
              <p:cNvSpPr/>
              <p:nvPr/>
            </p:nvSpPr>
            <p:spPr bwMode="auto">
              <a:xfrm>
                <a:off x="4443" y="4033"/>
                <a:ext cx="53" cy="19"/>
              </a:xfrm>
              <a:custGeom>
                <a:avLst/>
                <a:gdLst>
                  <a:gd name="T0" fmla="*/ 0 w 53"/>
                  <a:gd name="T1" fmla="*/ 0 h 19"/>
                  <a:gd name="T2" fmla="*/ 0 w 53"/>
                  <a:gd name="T3" fmla="*/ 2 h 19"/>
                  <a:gd name="T4" fmla="*/ 10 w 53"/>
                  <a:gd name="T5" fmla="*/ 2 h 19"/>
                  <a:gd name="T6" fmla="*/ 19 w 53"/>
                  <a:gd name="T7" fmla="*/ 2 h 19"/>
                  <a:gd name="T8" fmla="*/ 48 w 53"/>
                  <a:gd name="T9" fmla="*/ 3 h 19"/>
                  <a:gd name="T10" fmla="*/ 51 w 53"/>
                  <a:gd name="T11" fmla="*/ 3 h 19"/>
                  <a:gd name="T12" fmla="*/ 49 w 53"/>
                  <a:gd name="T13" fmla="*/ 4 h 19"/>
                  <a:gd name="T14" fmla="*/ 23 w 53"/>
                  <a:gd name="T15" fmla="*/ 19 h 19"/>
                  <a:gd name="T16" fmla="*/ 53 w 53"/>
                  <a:gd name="T17" fmla="*/ 1 h 19"/>
                  <a:gd name="T18" fmla="*/ 0 w 53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19">
                    <a:moveTo>
                      <a:pt x="0" y="0"/>
                    </a:moveTo>
                    <a:lnTo>
                      <a:pt x="0" y="2"/>
                    </a:lnTo>
                    <a:lnTo>
                      <a:pt x="10" y="2"/>
                    </a:lnTo>
                    <a:lnTo>
                      <a:pt x="19" y="2"/>
                    </a:lnTo>
                    <a:lnTo>
                      <a:pt x="48" y="3"/>
                    </a:lnTo>
                    <a:lnTo>
                      <a:pt x="51" y="3"/>
                    </a:lnTo>
                    <a:lnTo>
                      <a:pt x="49" y="4"/>
                    </a:lnTo>
                    <a:lnTo>
                      <a:pt x="23" y="19"/>
                    </a:lnTo>
                    <a:lnTo>
                      <a:pt x="5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1" name="Freeform 4322"/>
              <p:cNvSpPr/>
              <p:nvPr/>
            </p:nvSpPr>
            <p:spPr bwMode="auto">
              <a:xfrm>
                <a:off x="4443" y="4033"/>
                <a:ext cx="53" cy="19"/>
              </a:xfrm>
              <a:custGeom>
                <a:avLst/>
                <a:gdLst>
                  <a:gd name="T0" fmla="*/ 0 w 53"/>
                  <a:gd name="T1" fmla="*/ 0 h 19"/>
                  <a:gd name="T2" fmla="*/ 0 w 53"/>
                  <a:gd name="T3" fmla="*/ 2 h 19"/>
                  <a:gd name="T4" fmla="*/ 10 w 53"/>
                  <a:gd name="T5" fmla="*/ 2 h 19"/>
                  <a:gd name="T6" fmla="*/ 19 w 53"/>
                  <a:gd name="T7" fmla="*/ 2 h 19"/>
                  <a:gd name="T8" fmla="*/ 48 w 53"/>
                  <a:gd name="T9" fmla="*/ 3 h 19"/>
                  <a:gd name="T10" fmla="*/ 51 w 53"/>
                  <a:gd name="T11" fmla="*/ 3 h 19"/>
                  <a:gd name="T12" fmla="*/ 49 w 53"/>
                  <a:gd name="T13" fmla="*/ 4 h 19"/>
                  <a:gd name="T14" fmla="*/ 23 w 53"/>
                  <a:gd name="T15" fmla="*/ 19 h 19"/>
                  <a:gd name="T16" fmla="*/ 53 w 53"/>
                  <a:gd name="T17" fmla="*/ 1 h 19"/>
                  <a:gd name="T18" fmla="*/ 0 w 53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19">
                    <a:moveTo>
                      <a:pt x="0" y="0"/>
                    </a:moveTo>
                    <a:lnTo>
                      <a:pt x="0" y="2"/>
                    </a:lnTo>
                    <a:lnTo>
                      <a:pt x="10" y="2"/>
                    </a:lnTo>
                    <a:lnTo>
                      <a:pt x="19" y="2"/>
                    </a:lnTo>
                    <a:lnTo>
                      <a:pt x="48" y="3"/>
                    </a:lnTo>
                    <a:lnTo>
                      <a:pt x="51" y="3"/>
                    </a:lnTo>
                    <a:lnTo>
                      <a:pt x="49" y="4"/>
                    </a:lnTo>
                    <a:lnTo>
                      <a:pt x="23" y="19"/>
                    </a:lnTo>
                    <a:lnTo>
                      <a:pt x="5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2" name="Freeform 4323"/>
              <p:cNvSpPr/>
              <p:nvPr/>
            </p:nvSpPr>
            <p:spPr bwMode="auto">
              <a:xfrm>
                <a:off x="4442" y="4033"/>
                <a:ext cx="56" cy="36"/>
              </a:xfrm>
              <a:custGeom>
                <a:avLst/>
                <a:gdLst>
                  <a:gd name="T0" fmla="*/ 0 w 53"/>
                  <a:gd name="T1" fmla="*/ 0 h 34"/>
                  <a:gd name="T2" fmla="*/ 0 w 53"/>
                  <a:gd name="T3" fmla="*/ 34 h 34"/>
                  <a:gd name="T4" fmla="*/ 53 w 53"/>
                  <a:gd name="T5" fmla="*/ 2 h 34"/>
                  <a:gd name="T6" fmla="*/ 52 w 53"/>
                  <a:gd name="T7" fmla="*/ 1 h 34"/>
                  <a:gd name="T8" fmla="*/ 51 w 53"/>
                  <a:gd name="T9" fmla="*/ 1 h 34"/>
                  <a:gd name="T10" fmla="*/ 23 w 53"/>
                  <a:gd name="T11" fmla="*/ 18 h 34"/>
                  <a:gd name="T12" fmla="*/ 6 w 53"/>
                  <a:gd name="T13" fmla="*/ 28 h 34"/>
                  <a:gd name="T14" fmla="*/ 2 w 53"/>
                  <a:gd name="T15" fmla="*/ 31 h 34"/>
                  <a:gd name="T16" fmla="*/ 2 w 53"/>
                  <a:gd name="T17" fmla="*/ 26 h 34"/>
                  <a:gd name="T18" fmla="*/ 1 w 53"/>
                  <a:gd name="T19" fmla="*/ 2 h 34"/>
                  <a:gd name="T20" fmla="*/ 1 w 53"/>
                  <a:gd name="T21" fmla="*/ 0 h 34"/>
                  <a:gd name="T22" fmla="*/ 0 w 53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34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2" y="2"/>
                      <a:pt x="52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3" name="Freeform 4324"/>
              <p:cNvSpPr/>
              <p:nvPr/>
            </p:nvSpPr>
            <p:spPr bwMode="auto">
              <a:xfrm>
                <a:off x="4497" y="4034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4" name="Freeform 4325"/>
              <p:cNvSpPr>
                <a:spLocks noEditPoints="1"/>
              </p:cNvSpPr>
              <p:nvPr/>
            </p:nvSpPr>
            <p:spPr bwMode="auto">
              <a:xfrm>
                <a:off x="4371" y="3753"/>
                <a:ext cx="188" cy="48"/>
              </a:xfrm>
              <a:custGeom>
                <a:avLst/>
                <a:gdLst>
                  <a:gd name="T0" fmla="*/ 74 w 178"/>
                  <a:gd name="T1" fmla="*/ 32 h 45"/>
                  <a:gd name="T2" fmla="*/ 70 w 178"/>
                  <a:gd name="T3" fmla="*/ 29 h 45"/>
                  <a:gd name="T4" fmla="*/ 74 w 178"/>
                  <a:gd name="T5" fmla="*/ 25 h 45"/>
                  <a:gd name="T6" fmla="*/ 77 w 178"/>
                  <a:gd name="T7" fmla="*/ 29 h 45"/>
                  <a:gd name="T8" fmla="*/ 74 w 178"/>
                  <a:gd name="T9" fmla="*/ 32 h 45"/>
                  <a:gd name="T10" fmla="*/ 96 w 178"/>
                  <a:gd name="T11" fmla="*/ 0 h 45"/>
                  <a:gd name="T12" fmla="*/ 0 w 178"/>
                  <a:gd name="T13" fmla="*/ 25 h 45"/>
                  <a:gd name="T14" fmla="*/ 177 w 178"/>
                  <a:gd name="T15" fmla="*/ 45 h 45"/>
                  <a:gd name="T16" fmla="*/ 178 w 178"/>
                  <a:gd name="T17" fmla="*/ 44 h 45"/>
                  <a:gd name="T18" fmla="*/ 112 w 178"/>
                  <a:gd name="T19" fmla="*/ 3 h 45"/>
                  <a:gd name="T20" fmla="*/ 110 w 178"/>
                  <a:gd name="T21" fmla="*/ 2 h 45"/>
                  <a:gd name="T22" fmla="*/ 104 w 178"/>
                  <a:gd name="T23" fmla="*/ 5 h 45"/>
                  <a:gd name="T24" fmla="*/ 96 w 178"/>
                  <a:gd name="T2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8" h="45">
                    <a:moveTo>
                      <a:pt x="74" y="32"/>
                    </a:moveTo>
                    <a:cubicBezTo>
                      <a:pt x="72" y="32"/>
                      <a:pt x="70" y="31"/>
                      <a:pt x="70" y="29"/>
                    </a:cubicBezTo>
                    <a:cubicBezTo>
                      <a:pt x="70" y="27"/>
                      <a:pt x="72" y="25"/>
                      <a:pt x="74" y="25"/>
                    </a:cubicBezTo>
                    <a:cubicBezTo>
                      <a:pt x="76" y="25"/>
                      <a:pt x="77" y="27"/>
                      <a:pt x="77" y="29"/>
                    </a:cubicBezTo>
                    <a:cubicBezTo>
                      <a:pt x="77" y="31"/>
                      <a:pt x="76" y="32"/>
                      <a:pt x="74" y="32"/>
                    </a:cubicBezTo>
                    <a:moveTo>
                      <a:pt x="96" y="0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7" y="45"/>
                      <a:pt x="177" y="45"/>
                      <a:pt x="178" y="44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8" y="4"/>
                      <a:pt x="106" y="5"/>
                      <a:pt x="104" y="5"/>
                    </a:cubicBezTo>
                    <a:cubicBezTo>
                      <a:pt x="100" y="5"/>
                      <a:pt x="97" y="3"/>
                      <a:pt x="96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5" name="Freeform 4326"/>
              <p:cNvSpPr/>
              <p:nvPr/>
            </p:nvSpPr>
            <p:spPr bwMode="auto">
              <a:xfrm>
                <a:off x="4558" y="3800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6" name="Oval 4327"/>
              <p:cNvSpPr>
                <a:spLocks noChangeArrowheads="1"/>
              </p:cNvSpPr>
              <p:nvPr/>
            </p:nvSpPr>
            <p:spPr bwMode="auto">
              <a:xfrm>
                <a:off x="4445" y="3780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7" name="Freeform 4328"/>
              <p:cNvSpPr/>
              <p:nvPr/>
            </p:nvSpPr>
            <p:spPr bwMode="auto">
              <a:xfrm>
                <a:off x="4473" y="3751"/>
                <a:ext cx="15" cy="7"/>
              </a:xfrm>
              <a:custGeom>
                <a:avLst/>
                <a:gdLst>
                  <a:gd name="T0" fmla="*/ 7 w 14"/>
                  <a:gd name="T1" fmla="*/ 0 h 7"/>
                  <a:gd name="T2" fmla="*/ 0 w 14"/>
                  <a:gd name="T3" fmla="*/ 2 h 7"/>
                  <a:gd name="T4" fmla="*/ 8 w 14"/>
                  <a:gd name="T5" fmla="*/ 7 h 7"/>
                  <a:gd name="T6" fmla="*/ 14 w 14"/>
                  <a:gd name="T7" fmla="*/ 4 h 7"/>
                  <a:gd name="T8" fmla="*/ 7 w 1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7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4" y="7"/>
                      <a:pt x="8" y="7"/>
                    </a:cubicBezTo>
                    <a:cubicBezTo>
                      <a:pt x="10" y="7"/>
                      <a:pt x="12" y="6"/>
                      <a:pt x="14" y="4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8" name="Freeform 4329"/>
              <p:cNvSpPr>
                <a:spLocks noEditPoints="1"/>
              </p:cNvSpPr>
              <p:nvPr/>
            </p:nvSpPr>
            <p:spPr bwMode="auto">
              <a:xfrm>
                <a:off x="4362" y="3750"/>
                <a:ext cx="205" cy="53"/>
              </a:xfrm>
              <a:custGeom>
                <a:avLst/>
                <a:gdLst>
                  <a:gd name="T0" fmla="*/ 118 w 205"/>
                  <a:gd name="T1" fmla="*/ 1 h 53"/>
                  <a:gd name="T2" fmla="*/ 118 w 205"/>
                  <a:gd name="T3" fmla="*/ 1 h 53"/>
                  <a:gd name="T4" fmla="*/ 128 w 205"/>
                  <a:gd name="T5" fmla="*/ 6 h 53"/>
                  <a:gd name="T6" fmla="*/ 197 w 205"/>
                  <a:gd name="T7" fmla="*/ 50 h 53"/>
                  <a:gd name="T8" fmla="*/ 198 w 205"/>
                  <a:gd name="T9" fmla="*/ 51 h 53"/>
                  <a:gd name="T10" fmla="*/ 196 w 205"/>
                  <a:gd name="T11" fmla="*/ 51 h 53"/>
                  <a:gd name="T12" fmla="*/ 9 w 205"/>
                  <a:gd name="T13" fmla="*/ 30 h 53"/>
                  <a:gd name="T14" fmla="*/ 111 w 205"/>
                  <a:gd name="T15" fmla="*/ 3 h 53"/>
                  <a:gd name="T16" fmla="*/ 118 w 205"/>
                  <a:gd name="T17" fmla="*/ 1 h 53"/>
                  <a:gd name="T18" fmla="*/ 119 w 205"/>
                  <a:gd name="T19" fmla="*/ 0 h 53"/>
                  <a:gd name="T20" fmla="*/ 0 w 205"/>
                  <a:gd name="T21" fmla="*/ 30 h 53"/>
                  <a:gd name="T22" fmla="*/ 205 w 205"/>
                  <a:gd name="T23" fmla="*/ 53 h 53"/>
                  <a:gd name="T24" fmla="*/ 119 w 205"/>
                  <a:gd name="T2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5" h="53">
                    <a:moveTo>
                      <a:pt x="118" y="1"/>
                    </a:moveTo>
                    <a:lnTo>
                      <a:pt x="118" y="1"/>
                    </a:lnTo>
                    <a:lnTo>
                      <a:pt x="128" y="6"/>
                    </a:lnTo>
                    <a:lnTo>
                      <a:pt x="197" y="50"/>
                    </a:lnTo>
                    <a:lnTo>
                      <a:pt x="198" y="51"/>
                    </a:lnTo>
                    <a:lnTo>
                      <a:pt x="196" y="51"/>
                    </a:lnTo>
                    <a:lnTo>
                      <a:pt x="9" y="30"/>
                    </a:lnTo>
                    <a:lnTo>
                      <a:pt x="111" y="3"/>
                    </a:lnTo>
                    <a:lnTo>
                      <a:pt x="118" y="1"/>
                    </a:lnTo>
                    <a:close/>
                    <a:moveTo>
                      <a:pt x="119" y="0"/>
                    </a:moveTo>
                    <a:lnTo>
                      <a:pt x="0" y="30"/>
                    </a:lnTo>
                    <a:lnTo>
                      <a:pt x="205" y="53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9" name="Freeform 4330"/>
              <p:cNvSpPr>
                <a:spLocks noEditPoints="1"/>
              </p:cNvSpPr>
              <p:nvPr/>
            </p:nvSpPr>
            <p:spPr bwMode="auto">
              <a:xfrm>
                <a:off x="4362" y="3750"/>
                <a:ext cx="205" cy="53"/>
              </a:xfrm>
              <a:custGeom>
                <a:avLst/>
                <a:gdLst>
                  <a:gd name="T0" fmla="*/ 118 w 205"/>
                  <a:gd name="T1" fmla="*/ 1 h 53"/>
                  <a:gd name="T2" fmla="*/ 118 w 205"/>
                  <a:gd name="T3" fmla="*/ 1 h 53"/>
                  <a:gd name="T4" fmla="*/ 128 w 205"/>
                  <a:gd name="T5" fmla="*/ 6 h 53"/>
                  <a:gd name="T6" fmla="*/ 197 w 205"/>
                  <a:gd name="T7" fmla="*/ 50 h 53"/>
                  <a:gd name="T8" fmla="*/ 198 w 205"/>
                  <a:gd name="T9" fmla="*/ 51 h 53"/>
                  <a:gd name="T10" fmla="*/ 196 w 205"/>
                  <a:gd name="T11" fmla="*/ 51 h 53"/>
                  <a:gd name="T12" fmla="*/ 9 w 205"/>
                  <a:gd name="T13" fmla="*/ 30 h 53"/>
                  <a:gd name="T14" fmla="*/ 111 w 205"/>
                  <a:gd name="T15" fmla="*/ 3 h 53"/>
                  <a:gd name="T16" fmla="*/ 118 w 205"/>
                  <a:gd name="T17" fmla="*/ 1 h 53"/>
                  <a:gd name="T18" fmla="*/ 119 w 205"/>
                  <a:gd name="T19" fmla="*/ 0 h 53"/>
                  <a:gd name="T20" fmla="*/ 0 w 205"/>
                  <a:gd name="T21" fmla="*/ 30 h 53"/>
                  <a:gd name="T22" fmla="*/ 205 w 205"/>
                  <a:gd name="T23" fmla="*/ 53 h 53"/>
                  <a:gd name="T24" fmla="*/ 119 w 205"/>
                  <a:gd name="T2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5" h="53">
                    <a:moveTo>
                      <a:pt x="118" y="1"/>
                    </a:moveTo>
                    <a:lnTo>
                      <a:pt x="118" y="1"/>
                    </a:lnTo>
                    <a:lnTo>
                      <a:pt x="128" y="6"/>
                    </a:lnTo>
                    <a:lnTo>
                      <a:pt x="197" y="50"/>
                    </a:lnTo>
                    <a:lnTo>
                      <a:pt x="198" y="51"/>
                    </a:lnTo>
                    <a:lnTo>
                      <a:pt x="196" y="51"/>
                    </a:lnTo>
                    <a:lnTo>
                      <a:pt x="9" y="30"/>
                    </a:lnTo>
                    <a:lnTo>
                      <a:pt x="111" y="3"/>
                    </a:lnTo>
                    <a:lnTo>
                      <a:pt x="118" y="1"/>
                    </a:lnTo>
                    <a:moveTo>
                      <a:pt x="119" y="0"/>
                    </a:moveTo>
                    <a:lnTo>
                      <a:pt x="0" y="30"/>
                    </a:lnTo>
                    <a:lnTo>
                      <a:pt x="205" y="53"/>
                    </a:lnTo>
                    <a:lnTo>
                      <a:pt x="1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0" name="Freeform 4331"/>
              <p:cNvSpPr/>
              <p:nvPr/>
            </p:nvSpPr>
            <p:spPr bwMode="auto">
              <a:xfrm>
                <a:off x="5468" y="2899"/>
                <a:ext cx="84" cy="48"/>
              </a:xfrm>
              <a:custGeom>
                <a:avLst/>
                <a:gdLst>
                  <a:gd name="T0" fmla="*/ 18 w 79"/>
                  <a:gd name="T1" fmla="*/ 0 h 45"/>
                  <a:gd name="T2" fmla="*/ 13 w 79"/>
                  <a:gd name="T3" fmla="*/ 3 h 45"/>
                  <a:gd name="T4" fmla="*/ 12 w 79"/>
                  <a:gd name="T5" fmla="*/ 3 h 45"/>
                  <a:gd name="T6" fmla="*/ 0 w 79"/>
                  <a:gd name="T7" fmla="*/ 41 h 45"/>
                  <a:gd name="T8" fmla="*/ 3 w 79"/>
                  <a:gd name="T9" fmla="*/ 45 h 45"/>
                  <a:gd name="T10" fmla="*/ 78 w 79"/>
                  <a:gd name="T11" fmla="*/ 28 h 45"/>
                  <a:gd name="T12" fmla="*/ 79 w 79"/>
                  <a:gd name="T13" fmla="*/ 27 h 45"/>
                  <a:gd name="T14" fmla="*/ 18 w 79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45">
                    <a:moveTo>
                      <a:pt x="18" y="0"/>
                    </a:moveTo>
                    <a:cubicBezTo>
                      <a:pt x="16" y="2"/>
                      <a:pt x="15" y="3"/>
                      <a:pt x="13" y="3"/>
                    </a:cubicBezTo>
                    <a:cubicBezTo>
                      <a:pt x="13" y="3"/>
                      <a:pt x="13" y="3"/>
                      <a:pt x="12" y="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2"/>
                      <a:pt x="2" y="43"/>
                      <a:pt x="3" y="45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78" y="28"/>
                      <a:pt x="79" y="27"/>
                      <a:pt x="79" y="27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1" name="Freeform 4332"/>
              <p:cNvSpPr/>
              <p:nvPr/>
            </p:nvSpPr>
            <p:spPr bwMode="auto">
              <a:xfrm>
                <a:off x="5481" y="2898"/>
                <a:ext cx="6" cy="4"/>
              </a:xfrm>
              <a:custGeom>
                <a:avLst/>
                <a:gdLst>
                  <a:gd name="T0" fmla="*/ 2 w 6"/>
                  <a:gd name="T1" fmla="*/ 0 h 4"/>
                  <a:gd name="T2" fmla="*/ 0 w 6"/>
                  <a:gd name="T3" fmla="*/ 4 h 4"/>
                  <a:gd name="T4" fmla="*/ 1 w 6"/>
                  <a:gd name="T5" fmla="*/ 4 h 4"/>
                  <a:gd name="T6" fmla="*/ 6 w 6"/>
                  <a:gd name="T7" fmla="*/ 1 h 4"/>
                  <a:gd name="T8" fmla="*/ 2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6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2" name="Freeform 4333"/>
              <p:cNvSpPr/>
              <p:nvPr/>
            </p:nvSpPr>
            <p:spPr bwMode="auto">
              <a:xfrm>
                <a:off x="5466" y="2942"/>
                <a:ext cx="6" cy="6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5 h 5"/>
                  <a:gd name="T4" fmla="*/ 5 w 5"/>
                  <a:gd name="T5" fmla="*/ 4 h 5"/>
                  <a:gd name="T6" fmla="*/ 2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3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3" name="Freeform 4334"/>
              <p:cNvSpPr/>
              <p:nvPr/>
            </p:nvSpPr>
            <p:spPr bwMode="auto">
              <a:xfrm>
                <a:off x="5551" y="2928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4" name="Freeform 4335"/>
              <p:cNvSpPr>
                <a:spLocks noEditPoints="1"/>
              </p:cNvSpPr>
              <p:nvPr/>
            </p:nvSpPr>
            <p:spPr bwMode="auto">
              <a:xfrm>
                <a:off x="5466" y="2896"/>
                <a:ext cx="91" cy="53"/>
              </a:xfrm>
              <a:custGeom>
                <a:avLst/>
                <a:gdLst>
                  <a:gd name="T0" fmla="*/ 14 w 86"/>
                  <a:gd name="T1" fmla="*/ 6 h 50"/>
                  <a:gd name="T2" fmla="*/ 16 w 86"/>
                  <a:gd name="T3" fmla="*/ 2 h 50"/>
                  <a:gd name="T4" fmla="*/ 20 w 86"/>
                  <a:gd name="T5" fmla="*/ 3 h 50"/>
                  <a:gd name="T6" fmla="*/ 81 w 86"/>
                  <a:gd name="T7" fmla="*/ 30 h 50"/>
                  <a:gd name="T8" fmla="*/ 82 w 86"/>
                  <a:gd name="T9" fmla="*/ 31 h 50"/>
                  <a:gd name="T10" fmla="*/ 80 w 86"/>
                  <a:gd name="T11" fmla="*/ 31 h 50"/>
                  <a:gd name="T12" fmla="*/ 5 w 86"/>
                  <a:gd name="T13" fmla="*/ 48 h 50"/>
                  <a:gd name="T14" fmla="*/ 0 w 86"/>
                  <a:gd name="T15" fmla="*/ 49 h 50"/>
                  <a:gd name="T16" fmla="*/ 2 w 86"/>
                  <a:gd name="T17" fmla="*/ 44 h 50"/>
                  <a:gd name="T18" fmla="*/ 14 w 86"/>
                  <a:gd name="T19" fmla="*/ 6 h 50"/>
                  <a:gd name="T20" fmla="*/ 16 w 86"/>
                  <a:gd name="T21" fmla="*/ 0 h 50"/>
                  <a:gd name="T22" fmla="*/ 0 w 86"/>
                  <a:gd name="T23" fmla="*/ 50 h 50"/>
                  <a:gd name="T24" fmla="*/ 86 w 86"/>
                  <a:gd name="T25" fmla="*/ 32 h 50"/>
                  <a:gd name="T26" fmla="*/ 86 w 86"/>
                  <a:gd name="T27" fmla="*/ 31 h 50"/>
                  <a:gd name="T28" fmla="*/ 16 w 86"/>
                  <a:gd name="T2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6" h="50">
                    <a:moveTo>
                      <a:pt x="14" y="6"/>
                    </a:moveTo>
                    <a:cubicBezTo>
                      <a:pt x="16" y="2"/>
                      <a:pt x="16" y="2"/>
                      <a:pt x="16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4" y="6"/>
                      <a:pt x="14" y="6"/>
                      <a:pt x="14" y="6"/>
                    </a:cubicBezTo>
                    <a:moveTo>
                      <a:pt x="16" y="0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5" name="Freeform 4336"/>
              <p:cNvSpPr/>
              <p:nvPr/>
            </p:nvSpPr>
            <p:spPr bwMode="auto">
              <a:xfrm>
                <a:off x="5557" y="292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6" name="Freeform 4337"/>
              <p:cNvSpPr/>
              <p:nvPr/>
            </p:nvSpPr>
            <p:spPr bwMode="auto">
              <a:xfrm>
                <a:off x="5464" y="2896"/>
                <a:ext cx="19" cy="54"/>
              </a:xfrm>
              <a:custGeom>
                <a:avLst/>
                <a:gdLst>
                  <a:gd name="T0" fmla="*/ 18 w 19"/>
                  <a:gd name="T1" fmla="*/ 0 h 54"/>
                  <a:gd name="T2" fmla="*/ 0 w 19"/>
                  <a:gd name="T3" fmla="*/ 54 h 54"/>
                  <a:gd name="T4" fmla="*/ 2 w 19"/>
                  <a:gd name="T5" fmla="*/ 53 h 54"/>
                  <a:gd name="T6" fmla="*/ 19 w 19"/>
                  <a:gd name="T7" fmla="*/ 0 h 54"/>
                  <a:gd name="T8" fmla="*/ 18 w 1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4">
                    <a:moveTo>
                      <a:pt x="18" y="0"/>
                    </a:moveTo>
                    <a:lnTo>
                      <a:pt x="0" y="54"/>
                    </a:lnTo>
                    <a:lnTo>
                      <a:pt x="2" y="53"/>
                    </a:lnTo>
                    <a:lnTo>
                      <a:pt x="1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7" name="Freeform 4338"/>
              <p:cNvSpPr/>
              <p:nvPr/>
            </p:nvSpPr>
            <p:spPr bwMode="auto">
              <a:xfrm>
                <a:off x="5464" y="2896"/>
                <a:ext cx="19" cy="54"/>
              </a:xfrm>
              <a:custGeom>
                <a:avLst/>
                <a:gdLst>
                  <a:gd name="T0" fmla="*/ 18 w 19"/>
                  <a:gd name="T1" fmla="*/ 0 h 54"/>
                  <a:gd name="T2" fmla="*/ 0 w 19"/>
                  <a:gd name="T3" fmla="*/ 54 h 54"/>
                  <a:gd name="T4" fmla="*/ 2 w 19"/>
                  <a:gd name="T5" fmla="*/ 53 h 54"/>
                  <a:gd name="T6" fmla="*/ 19 w 19"/>
                  <a:gd name="T7" fmla="*/ 0 h 54"/>
                  <a:gd name="T8" fmla="*/ 18 w 1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4">
                    <a:moveTo>
                      <a:pt x="18" y="0"/>
                    </a:moveTo>
                    <a:lnTo>
                      <a:pt x="0" y="54"/>
                    </a:lnTo>
                    <a:lnTo>
                      <a:pt x="2" y="53"/>
                    </a:lnTo>
                    <a:lnTo>
                      <a:pt x="19" y="0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8" name="Freeform 4339"/>
              <p:cNvSpPr/>
              <p:nvPr/>
            </p:nvSpPr>
            <p:spPr bwMode="auto">
              <a:xfrm>
                <a:off x="5450" y="2823"/>
                <a:ext cx="28" cy="69"/>
              </a:xfrm>
              <a:custGeom>
                <a:avLst/>
                <a:gdLst>
                  <a:gd name="T0" fmla="*/ 0 w 26"/>
                  <a:gd name="T1" fmla="*/ 0 h 65"/>
                  <a:gd name="T2" fmla="*/ 7 w 26"/>
                  <a:gd name="T3" fmla="*/ 58 h 65"/>
                  <a:gd name="T4" fmla="*/ 25 w 26"/>
                  <a:gd name="T5" fmla="*/ 65 h 65"/>
                  <a:gd name="T6" fmla="*/ 26 w 26"/>
                  <a:gd name="T7" fmla="*/ 64 h 65"/>
                  <a:gd name="T8" fmla="*/ 0 w 26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65">
                    <a:moveTo>
                      <a:pt x="0" y="0"/>
                    </a:moveTo>
                    <a:cubicBezTo>
                      <a:pt x="7" y="58"/>
                      <a:pt x="7" y="58"/>
                      <a:pt x="7" y="58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5" y="65"/>
                      <a:pt x="26" y="64"/>
                      <a:pt x="26" y="6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9" name="Freeform 4340"/>
              <p:cNvSpPr/>
              <p:nvPr/>
            </p:nvSpPr>
            <p:spPr bwMode="auto">
              <a:xfrm>
                <a:off x="5477" y="2891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0" name="Freeform 4341"/>
              <p:cNvSpPr>
                <a:spLocks noEditPoints="1"/>
              </p:cNvSpPr>
              <p:nvPr/>
            </p:nvSpPr>
            <p:spPr bwMode="auto">
              <a:xfrm>
                <a:off x="5459" y="2889"/>
                <a:ext cx="20" cy="52"/>
              </a:xfrm>
              <a:custGeom>
                <a:avLst/>
                <a:gdLst>
                  <a:gd name="T0" fmla="*/ 0 w 19"/>
                  <a:gd name="T1" fmla="*/ 7 h 50"/>
                  <a:gd name="T2" fmla="*/ 6 w 19"/>
                  <a:gd name="T3" fmla="*/ 50 h 50"/>
                  <a:gd name="T4" fmla="*/ 6 w 19"/>
                  <a:gd name="T5" fmla="*/ 50 h 50"/>
                  <a:gd name="T6" fmla="*/ 19 w 19"/>
                  <a:gd name="T7" fmla="*/ 12 h 50"/>
                  <a:gd name="T8" fmla="*/ 16 w 19"/>
                  <a:gd name="T9" fmla="*/ 8 h 50"/>
                  <a:gd name="T10" fmla="*/ 0 w 19"/>
                  <a:gd name="T11" fmla="*/ 7 h 50"/>
                  <a:gd name="T12" fmla="*/ 0 w 19"/>
                  <a:gd name="T13" fmla="*/ 0 h 50"/>
                  <a:gd name="T14" fmla="*/ 0 w 19"/>
                  <a:gd name="T15" fmla="*/ 4 h 50"/>
                  <a:gd name="T16" fmla="*/ 13 w 19"/>
                  <a:gd name="T17" fmla="*/ 5 h 50"/>
                  <a:gd name="T18" fmla="*/ 0 w 1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50">
                    <a:moveTo>
                      <a:pt x="0" y="7"/>
                    </a:moveTo>
                    <a:cubicBezTo>
                      <a:pt x="6" y="50"/>
                      <a:pt x="6" y="50"/>
                      <a:pt x="6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1"/>
                      <a:pt x="16" y="10"/>
                      <a:pt x="16" y="8"/>
                    </a:cubicBezTo>
                    <a:cubicBezTo>
                      <a:pt x="0" y="7"/>
                      <a:pt x="0" y="7"/>
                      <a:pt x="0" y="7"/>
                    </a:cubicBezTo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1" name="Freeform 4342"/>
              <p:cNvSpPr/>
              <p:nvPr/>
            </p:nvSpPr>
            <p:spPr bwMode="auto">
              <a:xfrm>
                <a:off x="5476" y="2897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3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2"/>
                      <a:pt x="1" y="3"/>
                      <a:pt x="3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2" name="Freeform 4343"/>
              <p:cNvSpPr/>
              <p:nvPr/>
            </p:nvSpPr>
            <p:spPr bwMode="auto">
              <a:xfrm>
                <a:off x="5465" y="294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3" name="Freeform 4344"/>
              <p:cNvSpPr/>
              <p:nvPr/>
            </p:nvSpPr>
            <p:spPr bwMode="auto">
              <a:xfrm>
                <a:off x="5458" y="2884"/>
                <a:ext cx="22" cy="13"/>
              </a:xfrm>
              <a:custGeom>
                <a:avLst/>
                <a:gdLst>
                  <a:gd name="T0" fmla="*/ 0 w 22"/>
                  <a:gd name="T1" fmla="*/ 0 h 13"/>
                  <a:gd name="T2" fmla="*/ 1 w 22"/>
                  <a:gd name="T3" fmla="*/ 5 h 13"/>
                  <a:gd name="T4" fmla="*/ 15 w 22"/>
                  <a:gd name="T5" fmla="*/ 10 h 13"/>
                  <a:gd name="T6" fmla="*/ 1 w 22"/>
                  <a:gd name="T7" fmla="*/ 9 h 13"/>
                  <a:gd name="T8" fmla="*/ 1 w 22"/>
                  <a:gd name="T9" fmla="*/ 12 h 13"/>
                  <a:gd name="T10" fmla="*/ 18 w 22"/>
                  <a:gd name="T11" fmla="*/ 13 h 13"/>
                  <a:gd name="T12" fmla="*/ 22 w 22"/>
                  <a:gd name="T13" fmla="*/ 13 h 13"/>
                  <a:gd name="T14" fmla="*/ 22 w 22"/>
                  <a:gd name="T15" fmla="*/ 12 h 13"/>
                  <a:gd name="T16" fmla="*/ 21 w 22"/>
                  <a:gd name="T17" fmla="*/ 9 h 13"/>
                  <a:gd name="T18" fmla="*/ 19 w 22"/>
                  <a:gd name="T19" fmla="*/ 8 h 13"/>
                  <a:gd name="T20" fmla="*/ 0 w 22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3">
                    <a:moveTo>
                      <a:pt x="0" y="0"/>
                    </a:moveTo>
                    <a:lnTo>
                      <a:pt x="1" y="5"/>
                    </a:lnTo>
                    <a:lnTo>
                      <a:pt x="15" y="10"/>
                    </a:lnTo>
                    <a:lnTo>
                      <a:pt x="1" y="9"/>
                    </a:lnTo>
                    <a:lnTo>
                      <a:pt x="1" y="12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2"/>
                    </a:lnTo>
                    <a:lnTo>
                      <a:pt x="21" y="9"/>
                    </a:lnTo>
                    <a:lnTo>
                      <a:pt x="19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4" name="Freeform 4345"/>
              <p:cNvSpPr/>
              <p:nvPr/>
            </p:nvSpPr>
            <p:spPr bwMode="auto">
              <a:xfrm>
                <a:off x="5458" y="2884"/>
                <a:ext cx="22" cy="13"/>
              </a:xfrm>
              <a:custGeom>
                <a:avLst/>
                <a:gdLst>
                  <a:gd name="T0" fmla="*/ 0 w 22"/>
                  <a:gd name="T1" fmla="*/ 0 h 13"/>
                  <a:gd name="T2" fmla="*/ 1 w 22"/>
                  <a:gd name="T3" fmla="*/ 5 h 13"/>
                  <a:gd name="T4" fmla="*/ 15 w 22"/>
                  <a:gd name="T5" fmla="*/ 10 h 13"/>
                  <a:gd name="T6" fmla="*/ 1 w 22"/>
                  <a:gd name="T7" fmla="*/ 9 h 13"/>
                  <a:gd name="T8" fmla="*/ 1 w 22"/>
                  <a:gd name="T9" fmla="*/ 12 h 13"/>
                  <a:gd name="T10" fmla="*/ 18 w 22"/>
                  <a:gd name="T11" fmla="*/ 13 h 13"/>
                  <a:gd name="T12" fmla="*/ 22 w 22"/>
                  <a:gd name="T13" fmla="*/ 13 h 13"/>
                  <a:gd name="T14" fmla="*/ 22 w 22"/>
                  <a:gd name="T15" fmla="*/ 12 h 13"/>
                  <a:gd name="T16" fmla="*/ 21 w 22"/>
                  <a:gd name="T17" fmla="*/ 9 h 13"/>
                  <a:gd name="T18" fmla="*/ 19 w 22"/>
                  <a:gd name="T19" fmla="*/ 8 h 13"/>
                  <a:gd name="T20" fmla="*/ 0 w 22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3">
                    <a:moveTo>
                      <a:pt x="0" y="0"/>
                    </a:moveTo>
                    <a:lnTo>
                      <a:pt x="1" y="5"/>
                    </a:lnTo>
                    <a:lnTo>
                      <a:pt x="15" y="10"/>
                    </a:lnTo>
                    <a:lnTo>
                      <a:pt x="1" y="9"/>
                    </a:lnTo>
                    <a:lnTo>
                      <a:pt x="1" y="12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2"/>
                    </a:lnTo>
                    <a:lnTo>
                      <a:pt x="21" y="9"/>
                    </a:lnTo>
                    <a:lnTo>
                      <a:pt x="19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5" name="Freeform 4346"/>
              <p:cNvSpPr>
                <a:spLocks noEditPoints="1"/>
              </p:cNvSpPr>
              <p:nvPr/>
            </p:nvSpPr>
            <p:spPr bwMode="auto">
              <a:xfrm>
                <a:off x="5448" y="2814"/>
                <a:ext cx="34" cy="136"/>
              </a:xfrm>
              <a:custGeom>
                <a:avLst/>
                <a:gdLst>
                  <a:gd name="T0" fmla="*/ 9 w 32"/>
                  <a:gd name="T1" fmla="*/ 67 h 129"/>
                  <a:gd name="T2" fmla="*/ 2 w 32"/>
                  <a:gd name="T3" fmla="*/ 9 h 129"/>
                  <a:gd name="T4" fmla="*/ 28 w 32"/>
                  <a:gd name="T5" fmla="*/ 73 h 129"/>
                  <a:gd name="T6" fmla="*/ 29 w 32"/>
                  <a:gd name="T7" fmla="*/ 75 h 129"/>
                  <a:gd name="T8" fmla="*/ 30 w 32"/>
                  <a:gd name="T9" fmla="*/ 78 h 129"/>
                  <a:gd name="T10" fmla="*/ 30 w 32"/>
                  <a:gd name="T11" fmla="*/ 79 h 129"/>
                  <a:gd name="T12" fmla="*/ 29 w 32"/>
                  <a:gd name="T13" fmla="*/ 83 h 129"/>
                  <a:gd name="T14" fmla="*/ 16 w 32"/>
                  <a:gd name="T15" fmla="*/ 121 h 129"/>
                  <a:gd name="T16" fmla="*/ 16 w 32"/>
                  <a:gd name="T17" fmla="*/ 122 h 129"/>
                  <a:gd name="T18" fmla="*/ 16 w 32"/>
                  <a:gd name="T19" fmla="*/ 121 h 129"/>
                  <a:gd name="T20" fmla="*/ 10 w 32"/>
                  <a:gd name="T21" fmla="*/ 78 h 129"/>
                  <a:gd name="T22" fmla="*/ 10 w 32"/>
                  <a:gd name="T23" fmla="*/ 75 h 129"/>
                  <a:gd name="T24" fmla="*/ 10 w 32"/>
                  <a:gd name="T25" fmla="*/ 71 h 129"/>
                  <a:gd name="T26" fmla="*/ 9 w 32"/>
                  <a:gd name="T27" fmla="*/ 67 h 129"/>
                  <a:gd name="T28" fmla="*/ 0 w 32"/>
                  <a:gd name="T29" fmla="*/ 0 h 129"/>
                  <a:gd name="T30" fmla="*/ 0 w 32"/>
                  <a:gd name="T31" fmla="*/ 0 h 129"/>
                  <a:gd name="T32" fmla="*/ 0 w 32"/>
                  <a:gd name="T33" fmla="*/ 0 h 129"/>
                  <a:gd name="T34" fmla="*/ 15 w 32"/>
                  <a:gd name="T35" fmla="*/ 129 h 129"/>
                  <a:gd name="T36" fmla="*/ 32 w 32"/>
                  <a:gd name="T37" fmla="*/ 78 h 129"/>
                  <a:gd name="T38" fmla="*/ 0 w 32"/>
                  <a:gd name="T3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129">
                    <a:moveTo>
                      <a:pt x="9" y="67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6" y="122"/>
                      <a:pt x="16" y="122"/>
                      <a:pt x="16" y="122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9" y="67"/>
                      <a:pt x="9" y="67"/>
                      <a:pt x="9" y="67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129"/>
                      <a:pt x="15" y="129"/>
                      <a:pt x="15" y="129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6" name="Freeform 4347"/>
              <p:cNvSpPr/>
              <p:nvPr/>
            </p:nvSpPr>
            <p:spPr bwMode="auto">
              <a:xfrm>
                <a:off x="5447" y="2811"/>
                <a:ext cx="1" cy="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7" name="Freeform 4348"/>
              <p:cNvSpPr/>
              <p:nvPr/>
            </p:nvSpPr>
            <p:spPr bwMode="auto">
              <a:xfrm>
                <a:off x="5314" y="2717"/>
                <a:ext cx="51" cy="105"/>
              </a:xfrm>
              <a:custGeom>
                <a:avLst/>
                <a:gdLst>
                  <a:gd name="T0" fmla="*/ 48 w 48"/>
                  <a:gd name="T1" fmla="*/ 0 h 99"/>
                  <a:gd name="T2" fmla="*/ 8 w 48"/>
                  <a:gd name="T3" fmla="*/ 42 h 99"/>
                  <a:gd name="T4" fmla="*/ 10 w 48"/>
                  <a:gd name="T5" fmla="*/ 46 h 99"/>
                  <a:gd name="T6" fmla="*/ 3 w 48"/>
                  <a:gd name="T7" fmla="*/ 53 h 99"/>
                  <a:gd name="T8" fmla="*/ 0 w 48"/>
                  <a:gd name="T9" fmla="*/ 99 h 99"/>
                  <a:gd name="T10" fmla="*/ 48 w 48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99">
                    <a:moveTo>
                      <a:pt x="48" y="0"/>
                    </a:moveTo>
                    <a:cubicBezTo>
                      <a:pt x="8" y="42"/>
                      <a:pt x="8" y="42"/>
                      <a:pt x="8" y="42"/>
                    </a:cubicBezTo>
                    <a:cubicBezTo>
                      <a:pt x="9" y="43"/>
                      <a:pt x="10" y="45"/>
                      <a:pt x="10" y="46"/>
                    </a:cubicBezTo>
                    <a:cubicBezTo>
                      <a:pt x="10" y="50"/>
                      <a:pt x="7" y="53"/>
                      <a:pt x="3" y="5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8" name="Freeform 4349"/>
              <p:cNvSpPr/>
              <p:nvPr/>
            </p:nvSpPr>
            <p:spPr bwMode="auto">
              <a:xfrm>
                <a:off x="5317" y="2762"/>
                <a:ext cx="8" cy="11"/>
              </a:xfrm>
              <a:custGeom>
                <a:avLst/>
                <a:gdLst>
                  <a:gd name="T0" fmla="*/ 5 w 7"/>
                  <a:gd name="T1" fmla="*/ 0 h 11"/>
                  <a:gd name="T2" fmla="*/ 1 w 7"/>
                  <a:gd name="T3" fmla="*/ 5 h 11"/>
                  <a:gd name="T4" fmla="*/ 0 w 7"/>
                  <a:gd name="T5" fmla="*/ 11 h 11"/>
                  <a:gd name="T6" fmla="*/ 7 w 7"/>
                  <a:gd name="T7" fmla="*/ 4 h 11"/>
                  <a:gd name="T8" fmla="*/ 5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7" y="8"/>
                      <a:pt x="7" y="4"/>
                    </a:cubicBezTo>
                    <a:cubicBezTo>
                      <a:pt x="7" y="3"/>
                      <a:pt x="6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9" name="Freeform 4350"/>
              <p:cNvSpPr>
                <a:spLocks noEditPoints="1"/>
              </p:cNvSpPr>
              <p:nvPr/>
            </p:nvSpPr>
            <p:spPr bwMode="auto">
              <a:xfrm>
                <a:off x="5312" y="2709"/>
                <a:ext cx="58" cy="117"/>
              </a:xfrm>
              <a:custGeom>
                <a:avLst/>
                <a:gdLst>
                  <a:gd name="T0" fmla="*/ 11 w 58"/>
                  <a:gd name="T1" fmla="*/ 53 h 117"/>
                  <a:gd name="T2" fmla="*/ 53 w 58"/>
                  <a:gd name="T3" fmla="*/ 8 h 117"/>
                  <a:gd name="T4" fmla="*/ 2 w 58"/>
                  <a:gd name="T5" fmla="*/ 113 h 117"/>
                  <a:gd name="T6" fmla="*/ 5 w 58"/>
                  <a:gd name="T7" fmla="*/ 64 h 117"/>
                  <a:gd name="T8" fmla="*/ 6 w 58"/>
                  <a:gd name="T9" fmla="*/ 58 h 117"/>
                  <a:gd name="T10" fmla="*/ 11 w 58"/>
                  <a:gd name="T11" fmla="*/ 53 h 117"/>
                  <a:gd name="T12" fmla="*/ 58 w 58"/>
                  <a:gd name="T13" fmla="*/ 0 h 117"/>
                  <a:gd name="T14" fmla="*/ 4 w 58"/>
                  <a:gd name="T15" fmla="*/ 57 h 117"/>
                  <a:gd name="T16" fmla="*/ 0 w 58"/>
                  <a:gd name="T17" fmla="*/ 117 h 117"/>
                  <a:gd name="T18" fmla="*/ 8 w 58"/>
                  <a:gd name="T19" fmla="*/ 103 h 117"/>
                  <a:gd name="T20" fmla="*/ 58 w 58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117">
                    <a:moveTo>
                      <a:pt x="11" y="53"/>
                    </a:moveTo>
                    <a:lnTo>
                      <a:pt x="53" y="8"/>
                    </a:lnTo>
                    <a:lnTo>
                      <a:pt x="2" y="113"/>
                    </a:lnTo>
                    <a:lnTo>
                      <a:pt x="5" y="64"/>
                    </a:lnTo>
                    <a:lnTo>
                      <a:pt x="6" y="58"/>
                    </a:lnTo>
                    <a:lnTo>
                      <a:pt x="11" y="53"/>
                    </a:lnTo>
                    <a:close/>
                    <a:moveTo>
                      <a:pt x="58" y="0"/>
                    </a:moveTo>
                    <a:lnTo>
                      <a:pt x="4" y="57"/>
                    </a:lnTo>
                    <a:lnTo>
                      <a:pt x="0" y="117"/>
                    </a:lnTo>
                    <a:lnTo>
                      <a:pt x="8" y="103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0" name="Freeform 4351"/>
              <p:cNvSpPr>
                <a:spLocks noEditPoints="1"/>
              </p:cNvSpPr>
              <p:nvPr/>
            </p:nvSpPr>
            <p:spPr bwMode="auto">
              <a:xfrm>
                <a:off x="5312" y="2709"/>
                <a:ext cx="58" cy="117"/>
              </a:xfrm>
              <a:custGeom>
                <a:avLst/>
                <a:gdLst>
                  <a:gd name="T0" fmla="*/ 11 w 58"/>
                  <a:gd name="T1" fmla="*/ 53 h 117"/>
                  <a:gd name="T2" fmla="*/ 53 w 58"/>
                  <a:gd name="T3" fmla="*/ 8 h 117"/>
                  <a:gd name="T4" fmla="*/ 2 w 58"/>
                  <a:gd name="T5" fmla="*/ 113 h 117"/>
                  <a:gd name="T6" fmla="*/ 5 w 58"/>
                  <a:gd name="T7" fmla="*/ 64 h 117"/>
                  <a:gd name="T8" fmla="*/ 6 w 58"/>
                  <a:gd name="T9" fmla="*/ 58 h 117"/>
                  <a:gd name="T10" fmla="*/ 11 w 58"/>
                  <a:gd name="T11" fmla="*/ 53 h 117"/>
                  <a:gd name="T12" fmla="*/ 58 w 58"/>
                  <a:gd name="T13" fmla="*/ 0 h 117"/>
                  <a:gd name="T14" fmla="*/ 4 w 58"/>
                  <a:gd name="T15" fmla="*/ 57 h 117"/>
                  <a:gd name="T16" fmla="*/ 0 w 58"/>
                  <a:gd name="T17" fmla="*/ 117 h 117"/>
                  <a:gd name="T18" fmla="*/ 8 w 58"/>
                  <a:gd name="T19" fmla="*/ 103 h 117"/>
                  <a:gd name="T20" fmla="*/ 58 w 58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117">
                    <a:moveTo>
                      <a:pt x="11" y="53"/>
                    </a:moveTo>
                    <a:lnTo>
                      <a:pt x="53" y="8"/>
                    </a:lnTo>
                    <a:lnTo>
                      <a:pt x="2" y="113"/>
                    </a:lnTo>
                    <a:lnTo>
                      <a:pt x="5" y="64"/>
                    </a:lnTo>
                    <a:lnTo>
                      <a:pt x="6" y="58"/>
                    </a:lnTo>
                    <a:lnTo>
                      <a:pt x="11" y="53"/>
                    </a:lnTo>
                    <a:moveTo>
                      <a:pt x="58" y="0"/>
                    </a:moveTo>
                    <a:lnTo>
                      <a:pt x="4" y="57"/>
                    </a:lnTo>
                    <a:lnTo>
                      <a:pt x="0" y="117"/>
                    </a:lnTo>
                    <a:lnTo>
                      <a:pt x="8" y="103"/>
                    </a:lnTo>
                    <a:lnTo>
                      <a:pt x="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1" name="Freeform 4352"/>
              <p:cNvSpPr/>
              <p:nvPr/>
            </p:nvSpPr>
            <p:spPr bwMode="auto">
              <a:xfrm>
                <a:off x="5312" y="2812"/>
                <a:ext cx="8" cy="17"/>
              </a:xfrm>
              <a:custGeom>
                <a:avLst/>
                <a:gdLst>
                  <a:gd name="T0" fmla="*/ 8 w 8"/>
                  <a:gd name="T1" fmla="*/ 0 h 17"/>
                  <a:gd name="T2" fmla="*/ 0 w 8"/>
                  <a:gd name="T3" fmla="*/ 14 h 17"/>
                  <a:gd name="T4" fmla="*/ 0 w 8"/>
                  <a:gd name="T5" fmla="*/ 17 h 17"/>
                  <a:gd name="T6" fmla="*/ 8 w 8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7">
                    <a:moveTo>
                      <a:pt x="8" y="0"/>
                    </a:moveTo>
                    <a:lnTo>
                      <a:pt x="0" y="14"/>
                    </a:lnTo>
                    <a:lnTo>
                      <a:pt x="0" y="1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2" name="Freeform 4353"/>
              <p:cNvSpPr/>
              <p:nvPr/>
            </p:nvSpPr>
            <p:spPr bwMode="auto">
              <a:xfrm>
                <a:off x="5312" y="2812"/>
                <a:ext cx="8" cy="17"/>
              </a:xfrm>
              <a:custGeom>
                <a:avLst/>
                <a:gdLst>
                  <a:gd name="T0" fmla="*/ 8 w 8"/>
                  <a:gd name="T1" fmla="*/ 0 h 17"/>
                  <a:gd name="T2" fmla="*/ 0 w 8"/>
                  <a:gd name="T3" fmla="*/ 14 h 17"/>
                  <a:gd name="T4" fmla="*/ 0 w 8"/>
                  <a:gd name="T5" fmla="*/ 17 h 17"/>
                  <a:gd name="T6" fmla="*/ 8 w 8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7">
                    <a:moveTo>
                      <a:pt x="8" y="0"/>
                    </a:moveTo>
                    <a:lnTo>
                      <a:pt x="0" y="14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3" name="Freeform 4354"/>
              <p:cNvSpPr/>
              <p:nvPr/>
            </p:nvSpPr>
            <p:spPr bwMode="auto">
              <a:xfrm>
                <a:off x="5316" y="2721"/>
                <a:ext cx="127" cy="106"/>
              </a:xfrm>
              <a:custGeom>
                <a:avLst/>
                <a:gdLst>
                  <a:gd name="T0" fmla="*/ 58 w 120"/>
                  <a:gd name="T1" fmla="*/ 0 h 101"/>
                  <a:gd name="T2" fmla="*/ 0 w 120"/>
                  <a:gd name="T3" fmla="*/ 99 h 101"/>
                  <a:gd name="T4" fmla="*/ 1 w 120"/>
                  <a:gd name="T5" fmla="*/ 101 h 101"/>
                  <a:gd name="T6" fmla="*/ 118 w 120"/>
                  <a:gd name="T7" fmla="*/ 86 h 101"/>
                  <a:gd name="T8" fmla="*/ 120 w 120"/>
                  <a:gd name="T9" fmla="*/ 83 h 101"/>
                  <a:gd name="T10" fmla="*/ 58 w 120"/>
                  <a:gd name="T1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01">
                    <a:moveTo>
                      <a:pt x="58" y="0"/>
                    </a:moveTo>
                    <a:cubicBezTo>
                      <a:pt x="0" y="99"/>
                      <a:pt x="0" y="99"/>
                      <a:pt x="0" y="99"/>
                    </a:cubicBezTo>
                    <a:cubicBezTo>
                      <a:pt x="1" y="100"/>
                      <a:pt x="1" y="101"/>
                      <a:pt x="1" y="101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18" y="85"/>
                      <a:pt x="119" y="83"/>
                      <a:pt x="120" y="83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4" name="Freeform 4355"/>
              <p:cNvSpPr/>
              <p:nvPr/>
            </p:nvSpPr>
            <p:spPr bwMode="auto">
              <a:xfrm>
                <a:off x="5441" y="2808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2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5" name="Freeform 4356"/>
              <p:cNvSpPr/>
              <p:nvPr/>
            </p:nvSpPr>
            <p:spPr bwMode="auto">
              <a:xfrm>
                <a:off x="5315" y="2825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6" name="Freeform 4357"/>
              <p:cNvSpPr/>
              <p:nvPr/>
            </p:nvSpPr>
            <p:spPr bwMode="auto">
              <a:xfrm>
                <a:off x="5378" y="2720"/>
                <a:ext cx="67" cy="90"/>
              </a:xfrm>
              <a:custGeom>
                <a:avLst/>
                <a:gdLst>
                  <a:gd name="T0" fmla="*/ 1 w 67"/>
                  <a:gd name="T1" fmla="*/ 0 h 90"/>
                  <a:gd name="T2" fmla="*/ 0 w 67"/>
                  <a:gd name="T3" fmla="*/ 1 h 90"/>
                  <a:gd name="T4" fmla="*/ 67 w 67"/>
                  <a:gd name="T5" fmla="*/ 90 h 90"/>
                  <a:gd name="T6" fmla="*/ 67 w 67"/>
                  <a:gd name="T7" fmla="*/ 90 h 90"/>
                  <a:gd name="T8" fmla="*/ 66 w 67"/>
                  <a:gd name="T9" fmla="*/ 87 h 90"/>
                  <a:gd name="T10" fmla="*/ 1 w 67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90">
                    <a:moveTo>
                      <a:pt x="1" y="0"/>
                    </a:moveTo>
                    <a:lnTo>
                      <a:pt x="0" y="1"/>
                    </a:lnTo>
                    <a:lnTo>
                      <a:pt x="67" y="90"/>
                    </a:lnTo>
                    <a:lnTo>
                      <a:pt x="67" y="90"/>
                    </a:lnTo>
                    <a:lnTo>
                      <a:pt x="66" y="8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7" name="Freeform 4358"/>
              <p:cNvSpPr/>
              <p:nvPr/>
            </p:nvSpPr>
            <p:spPr bwMode="auto">
              <a:xfrm>
                <a:off x="5378" y="2720"/>
                <a:ext cx="67" cy="90"/>
              </a:xfrm>
              <a:custGeom>
                <a:avLst/>
                <a:gdLst>
                  <a:gd name="T0" fmla="*/ 1 w 67"/>
                  <a:gd name="T1" fmla="*/ 0 h 90"/>
                  <a:gd name="T2" fmla="*/ 0 w 67"/>
                  <a:gd name="T3" fmla="*/ 1 h 90"/>
                  <a:gd name="T4" fmla="*/ 67 w 67"/>
                  <a:gd name="T5" fmla="*/ 90 h 90"/>
                  <a:gd name="T6" fmla="*/ 67 w 67"/>
                  <a:gd name="T7" fmla="*/ 90 h 90"/>
                  <a:gd name="T8" fmla="*/ 66 w 67"/>
                  <a:gd name="T9" fmla="*/ 87 h 90"/>
                  <a:gd name="T10" fmla="*/ 1 w 67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90">
                    <a:moveTo>
                      <a:pt x="1" y="0"/>
                    </a:moveTo>
                    <a:lnTo>
                      <a:pt x="0" y="1"/>
                    </a:lnTo>
                    <a:lnTo>
                      <a:pt x="67" y="90"/>
                    </a:lnTo>
                    <a:lnTo>
                      <a:pt x="67" y="90"/>
                    </a:lnTo>
                    <a:lnTo>
                      <a:pt x="66" y="87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8" name="Freeform 4359"/>
              <p:cNvSpPr/>
              <p:nvPr/>
            </p:nvSpPr>
            <p:spPr bwMode="auto">
              <a:xfrm>
                <a:off x="5312" y="2717"/>
                <a:ext cx="135" cy="112"/>
              </a:xfrm>
              <a:custGeom>
                <a:avLst/>
                <a:gdLst>
                  <a:gd name="T0" fmla="*/ 66 w 135"/>
                  <a:gd name="T1" fmla="*/ 0 h 112"/>
                  <a:gd name="T2" fmla="*/ 0 w 135"/>
                  <a:gd name="T3" fmla="*/ 112 h 112"/>
                  <a:gd name="T4" fmla="*/ 135 w 135"/>
                  <a:gd name="T5" fmla="*/ 94 h 112"/>
                  <a:gd name="T6" fmla="*/ 132 w 135"/>
                  <a:gd name="T7" fmla="*/ 90 h 112"/>
                  <a:gd name="T8" fmla="*/ 133 w 135"/>
                  <a:gd name="T9" fmla="*/ 93 h 112"/>
                  <a:gd name="T10" fmla="*/ 133 w 135"/>
                  <a:gd name="T11" fmla="*/ 93 h 112"/>
                  <a:gd name="T12" fmla="*/ 129 w 135"/>
                  <a:gd name="T13" fmla="*/ 94 h 112"/>
                  <a:gd name="T14" fmla="*/ 5 w 135"/>
                  <a:gd name="T15" fmla="*/ 110 h 112"/>
                  <a:gd name="T16" fmla="*/ 3 w 135"/>
                  <a:gd name="T17" fmla="*/ 111 h 112"/>
                  <a:gd name="T18" fmla="*/ 4 w 135"/>
                  <a:gd name="T19" fmla="*/ 108 h 112"/>
                  <a:gd name="T20" fmla="*/ 66 w 135"/>
                  <a:gd name="T21" fmla="*/ 4 h 112"/>
                  <a:gd name="T22" fmla="*/ 67 w 135"/>
                  <a:gd name="T23" fmla="*/ 3 h 112"/>
                  <a:gd name="T24" fmla="*/ 66 w 135"/>
                  <a:gd name="T2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5" h="112">
                    <a:moveTo>
                      <a:pt x="66" y="0"/>
                    </a:moveTo>
                    <a:lnTo>
                      <a:pt x="0" y="112"/>
                    </a:lnTo>
                    <a:lnTo>
                      <a:pt x="135" y="94"/>
                    </a:lnTo>
                    <a:lnTo>
                      <a:pt x="132" y="90"/>
                    </a:lnTo>
                    <a:lnTo>
                      <a:pt x="133" y="93"/>
                    </a:lnTo>
                    <a:lnTo>
                      <a:pt x="133" y="93"/>
                    </a:lnTo>
                    <a:lnTo>
                      <a:pt x="129" y="94"/>
                    </a:lnTo>
                    <a:lnTo>
                      <a:pt x="5" y="110"/>
                    </a:lnTo>
                    <a:lnTo>
                      <a:pt x="3" y="111"/>
                    </a:lnTo>
                    <a:lnTo>
                      <a:pt x="4" y="108"/>
                    </a:lnTo>
                    <a:lnTo>
                      <a:pt x="66" y="4"/>
                    </a:lnTo>
                    <a:lnTo>
                      <a:pt x="67" y="3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9" name="Freeform 4360"/>
              <p:cNvSpPr/>
              <p:nvPr/>
            </p:nvSpPr>
            <p:spPr bwMode="auto">
              <a:xfrm>
                <a:off x="5312" y="2717"/>
                <a:ext cx="135" cy="112"/>
              </a:xfrm>
              <a:custGeom>
                <a:avLst/>
                <a:gdLst>
                  <a:gd name="T0" fmla="*/ 66 w 135"/>
                  <a:gd name="T1" fmla="*/ 0 h 112"/>
                  <a:gd name="T2" fmla="*/ 0 w 135"/>
                  <a:gd name="T3" fmla="*/ 112 h 112"/>
                  <a:gd name="T4" fmla="*/ 135 w 135"/>
                  <a:gd name="T5" fmla="*/ 94 h 112"/>
                  <a:gd name="T6" fmla="*/ 132 w 135"/>
                  <a:gd name="T7" fmla="*/ 90 h 112"/>
                  <a:gd name="T8" fmla="*/ 133 w 135"/>
                  <a:gd name="T9" fmla="*/ 93 h 112"/>
                  <a:gd name="T10" fmla="*/ 133 w 135"/>
                  <a:gd name="T11" fmla="*/ 93 h 112"/>
                  <a:gd name="T12" fmla="*/ 129 w 135"/>
                  <a:gd name="T13" fmla="*/ 94 h 112"/>
                  <a:gd name="T14" fmla="*/ 5 w 135"/>
                  <a:gd name="T15" fmla="*/ 110 h 112"/>
                  <a:gd name="T16" fmla="*/ 3 w 135"/>
                  <a:gd name="T17" fmla="*/ 111 h 112"/>
                  <a:gd name="T18" fmla="*/ 4 w 135"/>
                  <a:gd name="T19" fmla="*/ 108 h 112"/>
                  <a:gd name="T20" fmla="*/ 66 w 135"/>
                  <a:gd name="T21" fmla="*/ 4 h 112"/>
                  <a:gd name="T22" fmla="*/ 67 w 135"/>
                  <a:gd name="T23" fmla="*/ 3 h 112"/>
                  <a:gd name="T24" fmla="*/ 66 w 135"/>
                  <a:gd name="T2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5" h="112">
                    <a:moveTo>
                      <a:pt x="66" y="0"/>
                    </a:moveTo>
                    <a:lnTo>
                      <a:pt x="0" y="112"/>
                    </a:lnTo>
                    <a:lnTo>
                      <a:pt x="135" y="94"/>
                    </a:lnTo>
                    <a:lnTo>
                      <a:pt x="132" y="90"/>
                    </a:lnTo>
                    <a:lnTo>
                      <a:pt x="133" y="93"/>
                    </a:lnTo>
                    <a:lnTo>
                      <a:pt x="133" y="93"/>
                    </a:lnTo>
                    <a:lnTo>
                      <a:pt x="129" y="94"/>
                    </a:lnTo>
                    <a:lnTo>
                      <a:pt x="5" y="110"/>
                    </a:lnTo>
                    <a:lnTo>
                      <a:pt x="3" y="111"/>
                    </a:lnTo>
                    <a:lnTo>
                      <a:pt x="4" y="108"/>
                    </a:lnTo>
                    <a:lnTo>
                      <a:pt x="66" y="4"/>
                    </a:lnTo>
                    <a:lnTo>
                      <a:pt x="67" y="3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0" name="Freeform 4361"/>
              <p:cNvSpPr/>
              <p:nvPr/>
            </p:nvSpPr>
            <p:spPr bwMode="auto">
              <a:xfrm>
                <a:off x="5382" y="2686"/>
                <a:ext cx="36" cy="48"/>
              </a:xfrm>
              <a:custGeom>
                <a:avLst/>
                <a:gdLst>
                  <a:gd name="T0" fmla="*/ 15 w 34"/>
                  <a:gd name="T1" fmla="*/ 0 h 46"/>
                  <a:gd name="T2" fmla="*/ 0 w 34"/>
                  <a:gd name="T3" fmla="*/ 26 h 46"/>
                  <a:gd name="T4" fmla="*/ 34 w 34"/>
                  <a:gd name="T5" fmla="*/ 46 h 46"/>
                  <a:gd name="T6" fmla="*/ 20 w 34"/>
                  <a:gd name="T7" fmla="*/ 7 h 46"/>
                  <a:gd name="T8" fmla="*/ 17 w 34"/>
                  <a:gd name="T9" fmla="*/ 1 h 46"/>
                  <a:gd name="T10" fmla="*/ 17 w 34"/>
                  <a:gd name="T11" fmla="*/ 1 h 46"/>
                  <a:gd name="T12" fmla="*/ 15 w 34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6">
                    <a:moveTo>
                      <a:pt x="1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0"/>
                      <a:pt x="15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1" name="Freeform 4362"/>
              <p:cNvSpPr/>
              <p:nvPr/>
            </p:nvSpPr>
            <p:spPr bwMode="auto">
              <a:xfrm>
                <a:off x="5398" y="2684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3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2" name="Freeform 4363"/>
              <p:cNvSpPr/>
              <p:nvPr/>
            </p:nvSpPr>
            <p:spPr bwMode="auto">
              <a:xfrm>
                <a:off x="5381" y="2713"/>
                <a:ext cx="38" cy="23"/>
              </a:xfrm>
              <a:custGeom>
                <a:avLst/>
                <a:gdLst>
                  <a:gd name="T0" fmla="*/ 1 w 38"/>
                  <a:gd name="T1" fmla="*/ 0 h 23"/>
                  <a:gd name="T2" fmla="*/ 0 w 38"/>
                  <a:gd name="T3" fmla="*/ 1 h 23"/>
                  <a:gd name="T4" fmla="*/ 38 w 38"/>
                  <a:gd name="T5" fmla="*/ 23 h 23"/>
                  <a:gd name="T6" fmla="*/ 37 w 38"/>
                  <a:gd name="T7" fmla="*/ 21 h 23"/>
                  <a:gd name="T8" fmla="*/ 1 w 38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">
                    <a:moveTo>
                      <a:pt x="1" y="0"/>
                    </a:moveTo>
                    <a:lnTo>
                      <a:pt x="0" y="1"/>
                    </a:lnTo>
                    <a:lnTo>
                      <a:pt x="38" y="23"/>
                    </a:lnTo>
                    <a:lnTo>
                      <a:pt x="37" y="2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3" name="Freeform 4364"/>
              <p:cNvSpPr/>
              <p:nvPr/>
            </p:nvSpPr>
            <p:spPr bwMode="auto">
              <a:xfrm>
                <a:off x="5381" y="2713"/>
                <a:ext cx="38" cy="23"/>
              </a:xfrm>
              <a:custGeom>
                <a:avLst/>
                <a:gdLst>
                  <a:gd name="T0" fmla="*/ 1 w 38"/>
                  <a:gd name="T1" fmla="*/ 0 h 23"/>
                  <a:gd name="T2" fmla="*/ 0 w 38"/>
                  <a:gd name="T3" fmla="*/ 1 h 23"/>
                  <a:gd name="T4" fmla="*/ 38 w 38"/>
                  <a:gd name="T5" fmla="*/ 23 h 23"/>
                  <a:gd name="T6" fmla="*/ 37 w 38"/>
                  <a:gd name="T7" fmla="*/ 21 h 23"/>
                  <a:gd name="T8" fmla="*/ 1 w 38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">
                    <a:moveTo>
                      <a:pt x="1" y="0"/>
                    </a:moveTo>
                    <a:lnTo>
                      <a:pt x="0" y="1"/>
                    </a:lnTo>
                    <a:lnTo>
                      <a:pt x="38" y="23"/>
                    </a:lnTo>
                    <a:lnTo>
                      <a:pt x="37" y="2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4" name="Freeform 4365"/>
              <p:cNvSpPr/>
              <p:nvPr/>
            </p:nvSpPr>
            <p:spPr bwMode="auto">
              <a:xfrm>
                <a:off x="5403" y="2693"/>
                <a:ext cx="16" cy="43"/>
              </a:xfrm>
              <a:custGeom>
                <a:avLst/>
                <a:gdLst>
                  <a:gd name="T0" fmla="*/ 0 w 16"/>
                  <a:gd name="T1" fmla="*/ 0 h 43"/>
                  <a:gd name="T2" fmla="*/ 15 w 16"/>
                  <a:gd name="T3" fmla="*/ 41 h 43"/>
                  <a:gd name="T4" fmla="*/ 16 w 16"/>
                  <a:gd name="T5" fmla="*/ 43 h 43"/>
                  <a:gd name="T6" fmla="*/ 16 w 16"/>
                  <a:gd name="T7" fmla="*/ 43 h 43"/>
                  <a:gd name="T8" fmla="*/ 0 w 16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3">
                    <a:moveTo>
                      <a:pt x="0" y="0"/>
                    </a:moveTo>
                    <a:lnTo>
                      <a:pt x="15" y="41"/>
                    </a:lnTo>
                    <a:lnTo>
                      <a:pt x="16" y="43"/>
                    </a:lnTo>
                    <a:lnTo>
                      <a:pt x="16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5" name="Freeform 4366"/>
              <p:cNvSpPr/>
              <p:nvPr/>
            </p:nvSpPr>
            <p:spPr bwMode="auto">
              <a:xfrm>
                <a:off x="5403" y="2693"/>
                <a:ext cx="16" cy="43"/>
              </a:xfrm>
              <a:custGeom>
                <a:avLst/>
                <a:gdLst>
                  <a:gd name="T0" fmla="*/ 0 w 16"/>
                  <a:gd name="T1" fmla="*/ 0 h 43"/>
                  <a:gd name="T2" fmla="*/ 15 w 16"/>
                  <a:gd name="T3" fmla="*/ 41 h 43"/>
                  <a:gd name="T4" fmla="*/ 16 w 16"/>
                  <a:gd name="T5" fmla="*/ 43 h 43"/>
                  <a:gd name="T6" fmla="*/ 16 w 16"/>
                  <a:gd name="T7" fmla="*/ 43 h 43"/>
                  <a:gd name="T8" fmla="*/ 0 w 16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3">
                    <a:moveTo>
                      <a:pt x="0" y="0"/>
                    </a:moveTo>
                    <a:lnTo>
                      <a:pt x="15" y="41"/>
                    </a:lnTo>
                    <a:lnTo>
                      <a:pt x="16" y="43"/>
                    </a:lnTo>
                    <a:lnTo>
                      <a:pt x="16" y="4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6" name="Freeform 4367"/>
              <p:cNvSpPr/>
              <p:nvPr/>
            </p:nvSpPr>
            <p:spPr bwMode="auto">
              <a:xfrm>
                <a:off x="5380" y="2681"/>
                <a:ext cx="41" cy="57"/>
              </a:xfrm>
              <a:custGeom>
                <a:avLst/>
                <a:gdLst>
                  <a:gd name="T0" fmla="*/ 20 w 41"/>
                  <a:gd name="T1" fmla="*/ 0 h 57"/>
                  <a:gd name="T2" fmla="*/ 20 w 41"/>
                  <a:gd name="T3" fmla="*/ 0 h 57"/>
                  <a:gd name="T4" fmla="*/ 0 w 41"/>
                  <a:gd name="T5" fmla="*/ 33 h 57"/>
                  <a:gd name="T6" fmla="*/ 1 w 41"/>
                  <a:gd name="T7" fmla="*/ 33 h 57"/>
                  <a:gd name="T8" fmla="*/ 2 w 41"/>
                  <a:gd name="T9" fmla="*/ 32 h 57"/>
                  <a:gd name="T10" fmla="*/ 18 w 41"/>
                  <a:gd name="T11" fmla="*/ 5 h 57"/>
                  <a:gd name="T12" fmla="*/ 19 w 41"/>
                  <a:gd name="T13" fmla="*/ 3 h 57"/>
                  <a:gd name="T14" fmla="*/ 20 w 41"/>
                  <a:gd name="T15" fmla="*/ 6 h 57"/>
                  <a:gd name="T16" fmla="*/ 23 w 41"/>
                  <a:gd name="T17" fmla="*/ 12 h 57"/>
                  <a:gd name="T18" fmla="*/ 39 w 41"/>
                  <a:gd name="T19" fmla="*/ 55 h 57"/>
                  <a:gd name="T20" fmla="*/ 41 w 41"/>
                  <a:gd name="T21" fmla="*/ 57 h 57"/>
                  <a:gd name="T22" fmla="*/ 20 w 41"/>
                  <a:gd name="T2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57">
                    <a:moveTo>
                      <a:pt x="20" y="0"/>
                    </a:moveTo>
                    <a:lnTo>
                      <a:pt x="20" y="0"/>
                    </a:lnTo>
                    <a:lnTo>
                      <a:pt x="0" y="33"/>
                    </a:lnTo>
                    <a:lnTo>
                      <a:pt x="1" y="33"/>
                    </a:lnTo>
                    <a:lnTo>
                      <a:pt x="2" y="32"/>
                    </a:lnTo>
                    <a:lnTo>
                      <a:pt x="18" y="5"/>
                    </a:lnTo>
                    <a:lnTo>
                      <a:pt x="19" y="3"/>
                    </a:lnTo>
                    <a:lnTo>
                      <a:pt x="20" y="6"/>
                    </a:lnTo>
                    <a:lnTo>
                      <a:pt x="23" y="12"/>
                    </a:lnTo>
                    <a:lnTo>
                      <a:pt x="39" y="55"/>
                    </a:lnTo>
                    <a:lnTo>
                      <a:pt x="41" y="5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7" name="Freeform 4368"/>
              <p:cNvSpPr/>
              <p:nvPr/>
            </p:nvSpPr>
            <p:spPr bwMode="auto">
              <a:xfrm>
                <a:off x="5380" y="2681"/>
                <a:ext cx="41" cy="57"/>
              </a:xfrm>
              <a:custGeom>
                <a:avLst/>
                <a:gdLst>
                  <a:gd name="T0" fmla="*/ 20 w 41"/>
                  <a:gd name="T1" fmla="*/ 0 h 57"/>
                  <a:gd name="T2" fmla="*/ 20 w 41"/>
                  <a:gd name="T3" fmla="*/ 0 h 57"/>
                  <a:gd name="T4" fmla="*/ 0 w 41"/>
                  <a:gd name="T5" fmla="*/ 33 h 57"/>
                  <a:gd name="T6" fmla="*/ 1 w 41"/>
                  <a:gd name="T7" fmla="*/ 33 h 57"/>
                  <a:gd name="T8" fmla="*/ 2 w 41"/>
                  <a:gd name="T9" fmla="*/ 32 h 57"/>
                  <a:gd name="T10" fmla="*/ 18 w 41"/>
                  <a:gd name="T11" fmla="*/ 5 h 57"/>
                  <a:gd name="T12" fmla="*/ 19 w 41"/>
                  <a:gd name="T13" fmla="*/ 3 h 57"/>
                  <a:gd name="T14" fmla="*/ 20 w 41"/>
                  <a:gd name="T15" fmla="*/ 6 h 57"/>
                  <a:gd name="T16" fmla="*/ 23 w 41"/>
                  <a:gd name="T17" fmla="*/ 12 h 57"/>
                  <a:gd name="T18" fmla="*/ 39 w 41"/>
                  <a:gd name="T19" fmla="*/ 55 h 57"/>
                  <a:gd name="T20" fmla="*/ 41 w 41"/>
                  <a:gd name="T21" fmla="*/ 57 h 57"/>
                  <a:gd name="T22" fmla="*/ 20 w 41"/>
                  <a:gd name="T2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57">
                    <a:moveTo>
                      <a:pt x="20" y="0"/>
                    </a:moveTo>
                    <a:lnTo>
                      <a:pt x="20" y="0"/>
                    </a:lnTo>
                    <a:lnTo>
                      <a:pt x="0" y="33"/>
                    </a:lnTo>
                    <a:lnTo>
                      <a:pt x="1" y="33"/>
                    </a:lnTo>
                    <a:lnTo>
                      <a:pt x="2" y="32"/>
                    </a:lnTo>
                    <a:lnTo>
                      <a:pt x="18" y="5"/>
                    </a:lnTo>
                    <a:lnTo>
                      <a:pt x="19" y="3"/>
                    </a:lnTo>
                    <a:lnTo>
                      <a:pt x="20" y="6"/>
                    </a:lnTo>
                    <a:lnTo>
                      <a:pt x="23" y="12"/>
                    </a:lnTo>
                    <a:lnTo>
                      <a:pt x="39" y="55"/>
                    </a:lnTo>
                    <a:lnTo>
                      <a:pt x="41" y="57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8" name="Freeform 4369"/>
              <p:cNvSpPr/>
              <p:nvPr/>
            </p:nvSpPr>
            <p:spPr bwMode="auto">
              <a:xfrm>
                <a:off x="5380" y="2716"/>
                <a:ext cx="62" cy="86"/>
              </a:xfrm>
              <a:custGeom>
                <a:avLst/>
                <a:gdLst>
                  <a:gd name="T0" fmla="*/ 1 w 62"/>
                  <a:gd name="T1" fmla="*/ 0 h 86"/>
                  <a:gd name="T2" fmla="*/ 0 w 62"/>
                  <a:gd name="T3" fmla="*/ 1 h 86"/>
                  <a:gd name="T4" fmla="*/ 62 w 62"/>
                  <a:gd name="T5" fmla="*/ 86 h 86"/>
                  <a:gd name="T6" fmla="*/ 39 w 62"/>
                  <a:gd name="T7" fmla="*/ 23 h 86"/>
                  <a:gd name="T8" fmla="*/ 1 w 62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6">
                    <a:moveTo>
                      <a:pt x="1" y="0"/>
                    </a:moveTo>
                    <a:lnTo>
                      <a:pt x="0" y="1"/>
                    </a:lnTo>
                    <a:lnTo>
                      <a:pt x="62" y="86"/>
                    </a:lnTo>
                    <a:lnTo>
                      <a:pt x="39" y="2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9" name="Freeform 4370"/>
              <p:cNvSpPr/>
              <p:nvPr/>
            </p:nvSpPr>
            <p:spPr bwMode="auto">
              <a:xfrm>
                <a:off x="5380" y="2716"/>
                <a:ext cx="62" cy="86"/>
              </a:xfrm>
              <a:custGeom>
                <a:avLst/>
                <a:gdLst>
                  <a:gd name="T0" fmla="*/ 1 w 62"/>
                  <a:gd name="T1" fmla="*/ 0 h 86"/>
                  <a:gd name="T2" fmla="*/ 0 w 62"/>
                  <a:gd name="T3" fmla="*/ 1 h 86"/>
                  <a:gd name="T4" fmla="*/ 62 w 62"/>
                  <a:gd name="T5" fmla="*/ 86 h 86"/>
                  <a:gd name="T6" fmla="*/ 39 w 62"/>
                  <a:gd name="T7" fmla="*/ 23 h 86"/>
                  <a:gd name="T8" fmla="*/ 1 w 62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6">
                    <a:moveTo>
                      <a:pt x="1" y="0"/>
                    </a:moveTo>
                    <a:lnTo>
                      <a:pt x="0" y="1"/>
                    </a:lnTo>
                    <a:lnTo>
                      <a:pt x="62" y="86"/>
                    </a:lnTo>
                    <a:lnTo>
                      <a:pt x="39" y="2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0" name="Freeform 4371"/>
              <p:cNvSpPr>
                <a:spLocks noEditPoints="1"/>
              </p:cNvSpPr>
              <p:nvPr/>
            </p:nvSpPr>
            <p:spPr bwMode="auto">
              <a:xfrm>
                <a:off x="5380" y="2714"/>
                <a:ext cx="62" cy="88"/>
              </a:xfrm>
              <a:custGeom>
                <a:avLst/>
                <a:gdLst>
                  <a:gd name="T0" fmla="*/ 0 w 62"/>
                  <a:gd name="T1" fmla="*/ 3 h 88"/>
                  <a:gd name="T2" fmla="*/ 0 w 62"/>
                  <a:gd name="T3" fmla="*/ 3 h 88"/>
                  <a:gd name="T4" fmla="*/ 62 w 62"/>
                  <a:gd name="T5" fmla="*/ 88 h 88"/>
                  <a:gd name="T6" fmla="*/ 62 w 62"/>
                  <a:gd name="T7" fmla="*/ 88 h 88"/>
                  <a:gd name="T8" fmla="*/ 0 w 62"/>
                  <a:gd name="T9" fmla="*/ 3 h 88"/>
                  <a:gd name="T10" fmla="*/ 1 w 62"/>
                  <a:gd name="T11" fmla="*/ 0 h 88"/>
                  <a:gd name="T12" fmla="*/ 1 w 62"/>
                  <a:gd name="T13" fmla="*/ 2 h 88"/>
                  <a:gd name="T14" fmla="*/ 39 w 62"/>
                  <a:gd name="T15" fmla="*/ 25 h 88"/>
                  <a:gd name="T16" fmla="*/ 39 w 62"/>
                  <a:gd name="T17" fmla="*/ 22 h 88"/>
                  <a:gd name="T18" fmla="*/ 1 w 62"/>
                  <a:gd name="T1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88">
                    <a:moveTo>
                      <a:pt x="0" y="3"/>
                    </a:moveTo>
                    <a:lnTo>
                      <a:pt x="0" y="3"/>
                    </a:lnTo>
                    <a:lnTo>
                      <a:pt x="62" y="88"/>
                    </a:lnTo>
                    <a:lnTo>
                      <a:pt x="62" y="88"/>
                    </a:lnTo>
                    <a:lnTo>
                      <a:pt x="0" y="3"/>
                    </a:lnTo>
                    <a:close/>
                    <a:moveTo>
                      <a:pt x="1" y="0"/>
                    </a:moveTo>
                    <a:lnTo>
                      <a:pt x="1" y="2"/>
                    </a:lnTo>
                    <a:lnTo>
                      <a:pt x="39" y="25"/>
                    </a:lnTo>
                    <a:lnTo>
                      <a:pt x="39" y="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1" name="Freeform 4372"/>
              <p:cNvSpPr>
                <a:spLocks noEditPoints="1"/>
              </p:cNvSpPr>
              <p:nvPr/>
            </p:nvSpPr>
            <p:spPr bwMode="auto">
              <a:xfrm>
                <a:off x="5380" y="2714"/>
                <a:ext cx="62" cy="88"/>
              </a:xfrm>
              <a:custGeom>
                <a:avLst/>
                <a:gdLst>
                  <a:gd name="T0" fmla="*/ 0 w 62"/>
                  <a:gd name="T1" fmla="*/ 3 h 88"/>
                  <a:gd name="T2" fmla="*/ 0 w 62"/>
                  <a:gd name="T3" fmla="*/ 3 h 88"/>
                  <a:gd name="T4" fmla="*/ 62 w 62"/>
                  <a:gd name="T5" fmla="*/ 88 h 88"/>
                  <a:gd name="T6" fmla="*/ 62 w 62"/>
                  <a:gd name="T7" fmla="*/ 88 h 88"/>
                  <a:gd name="T8" fmla="*/ 0 w 62"/>
                  <a:gd name="T9" fmla="*/ 3 h 88"/>
                  <a:gd name="T10" fmla="*/ 1 w 62"/>
                  <a:gd name="T11" fmla="*/ 0 h 88"/>
                  <a:gd name="T12" fmla="*/ 1 w 62"/>
                  <a:gd name="T13" fmla="*/ 2 h 88"/>
                  <a:gd name="T14" fmla="*/ 39 w 62"/>
                  <a:gd name="T15" fmla="*/ 25 h 88"/>
                  <a:gd name="T16" fmla="*/ 39 w 62"/>
                  <a:gd name="T17" fmla="*/ 22 h 88"/>
                  <a:gd name="T18" fmla="*/ 1 w 62"/>
                  <a:gd name="T1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88">
                    <a:moveTo>
                      <a:pt x="0" y="3"/>
                    </a:moveTo>
                    <a:lnTo>
                      <a:pt x="0" y="3"/>
                    </a:lnTo>
                    <a:lnTo>
                      <a:pt x="62" y="88"/>
                    </a:lnTo>
                    <a:lnTo>
                      <a:pt x="62" y="88"/>
                    </a:lnTo>
                    <a:lnTo>
                      <a:pt x="0" y="3"/>
                    </a:lnTo>
                    <a:moveTo>
                      <a:pt x="1" y="0"/>
                    </a:moveTo>
                    <a:lnTo>
                      <a:pt x="1" y="2"/>
                    </a:lnTo>
                    <a:lnTo>
                      <a:pt x="39" y="25"/>
                    </a:lnTo>
                    <a:lnTo>
                      <a:pt x="39" y="22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2" name="Freeform 4373"/>
              <p:cNvSpPr/>
              <p:nvPr/>
            </p:nvSpPr>
            <p:spPr bwMode="auto">
              <a:xfrm>
                <a:off x="5379" y="2717"/>
                <a:ext cx="65" cy="90"/>
              </a:xfrm>
              <a:custGeom>
                <a:avLst/>
                <a:gdLst>
                  <a:gd name="T0" fmla="*/ 1 w 65"/>
                  <a:gd name="T1" fmla="*/ 0 h 90"/>
                  <a:gd name="T2" fmla="*/ 0 w 65"/>
                  <a:gd name="T3" fmla="*/ 3 h 90"/>
                  <a:gd name="T4" fmla="*/ 65 w 65"/>
                  <a:gd name="T5" fmla="*/ 90 h 90"/>
                  <a:gd name="T6" fmla="*/ 40 w 65"/>
                  <a:gd name="T7" fmla="*/ 19 h 90"/>
                  <a:gd name="T8" fmla="*/ 40 w 65"/>
                  <a:gd name="T9" fmla="*/ 19 h 90"/>
                  <a:gd name="T10" fmla="*/ 40 w 65"/>
                  <a:gd name="T11" fmla="*/ 22 h 90"/>
                  <a:gd name="T12" fmla="*/ 63 w 65"/>
                  <a:gd name="T13" fmla="*/ 85 h 90"/>
                  <a:gd name="T14" fmla="*/ 63 w 65"/>
                  <a:gd name="T15" fmla="*/ 85 h 90"/>
                  <a:gd name="T16" fmla="*/ 1 w 65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90">
                    <a:moveTo>
                      <a:pt x="1" y="0"/>
                    </a:moveTo>
                    <a:lnTo>
                      <a:pt x="0" y="3"/>
                    </a:lnTo>
                    <a:lnTo>
                      <a:pt x="65" y="90"/>
                    </a:lnTo>
                    <a:lnTo>
                      <a:pt x="40" y="19"/>
                    </a:lnTo>
                    <a:lnTo>
                      <a:pt x="40" y="19"/>
                    </a:lnTo>
                    <a:lnTo>
                      <a:pt x="40" y="22"/>
                    </a:lnTo>
                    <a:lnTo>
                      <a:pt x="63" y="85"/>
                    </a:lnTo>
                    <a:lnTo>
                      <a:pt x="63" y="8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3" name="Freeform 4374"/>
              <p:cNvSpPr/>
              <p:nvPr/>
            </p:nvSpPr>
            <p:spPr bwMode="auto">
              <a:xfrm>
                <a:off x="5379" y="2717"/>
                <a:ext cx="65" cy="90"/>
              </a:xfrm>
              <a:custGeom>
                <a:avLst/>
                <a:gdLst>
                  <a:gd name="T0" fmla="*/ 1 w 65"/>
                  <a:gd name="T1" fmla="*/ 0 h 90"/>
                  <a:gd name="T2" fmla="*/ 0 w 65"/>
                  <a:gd name="T3" fmla="*/ 3 h 90"/>
                  <a:gd name="T4" fmla="*/ 65 w 65"/>
                  <a:gd name="T5" fmla="*/ 90 h 90"/>
                  <a:gd name="T6" fmla="*/ 40 w 65"/>
                  <a:gd name="T7" fmla="*/ 19 h 90"/>
                  <a:gd name="T8" fmla="*/ 40 w 65"/>
                  <a:gd name="T9" fmla="*/ 19 h 90"/>
                  <a:gd name="T10" fmla="*/ 40 w 65"/>
                  <a:gd name="T11" fmla="*/ 22 h 90"/>
                  <a:gd name="T12" fmla="*/ 63 w 65"/>
                  <a:gd name="T13" fmla="*/ 85 h 90"/>
                  <a:gd name="T14" fmla="*/ 63 w 65"/>
                  <a:gd name="T15" fmla="*/ 85 h 90"/>
                  <a:gd name="T16" fmla="*/ 1 w 65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90">
                    <a:moveTo>
                      <a:pt x="1" y="0"/>
                    </a:moveTo>
                    <a:lnTo>
                      <a:pt x="0" y="3"/>
                    </a:lnTo>
                    <a:lnTo>
                      <a:pt x="65" y="90"/>
                    </a:lnTo>
                    <a:lnTo>
                      <a:pt x="40" y="19"/>
                    </a:lnTo>
                    <a:lnTo>
                      <a:pt x="40" y="19"/>
                    </a:lnTo>
                    <a:lnTo>
                      <a:pt x="40" y="22"/>
                    </a:lnTo>
                    <a:lnTo>
                      <a:pt x="63" y="85"/>
                    </a:lnTo>
                    <a:lnTo>
                      <a:pt x="63" y="85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4" name="Freeform 4375"/>
              <p:cNvSpPr>
                <a:spLocks noEditPoints="1"/>
              </p:cNvSpPr>
              <p:nvPr/>
            </p:nvSpPr>
            <p:spPr bwMode="auto">
              <a:xfrm>
                <a:off x="5378" y="2714"/>
                <a:ext cx="69" cy="97"/>
              </a:xfrm>
              <a:custGeom>
                <a:avLst/>
                <a:gdLst>
                  <a:gd name="T0" fmla="*/ 41 w 69"/>
                  <a:gd name="T1" fmla="*/ 22 h 97"/>
                  <a:gd name="T2" fmla="*/ 66 w 69"/>
                  <a:gd name="T3" fmla="*/ 93 h 97"/>
                  <a:gd name="T4" fmla="*/ 69 w 69"/>
                  <a:gd name="T5" fmla="*/ 97 h 97"/>
                  <a:gd name="T6" fmla="*/ 43 w 69"/>
                  <a:gd name="T7" fmla="*/ 24 h 97"/>
                  <a:gd name="T8" fmla="*/ 41 w 69"/>
                  <a:gd name="T9" fmla="*/ 22 h 97"/>
                  <a:gd name="T10" fmla="*/ 2 w 69"/>
                  <a:gd name="T11" fmla="*/ 0 h 97"/>
                  <a:gd name="T12" fmla="*/ 0 w 69"/>
                  <a:gd name="T13" fmla="*/ 3 h 97"/>
                  <a:gd name="T14" fmla="*/ 1 w 69"/>
                  <a:gd name="T15" fmla="*/ 6 h 97"/>
                  <a:gd name="T16" fmla="*/ 2 w 69"/>
                  <a:gd name="T17" fmla="*/ 3 h 97"/>
                  <a:gd name="T18" fmla="*/ 2 w 69"/>
                  <a:gd name="T19" fmla="*/ 3 h 97"/>
                  <a:gd name="T20" fmla="*/ 3 w 69"/>
                  <a:gd name="T21" fmla="*/ 2 h 97"/>
                  <a:gd name="T22" fmla="*/ 3 w 69"/>
                  <a:gd name="T23" fmla="*/ 0 h 97"/>
                  <a:gd name="T24" fmla="*/ 2 w 69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97">
                    <a:moveTo>
                      <a:pt x="41" y="22"/>
                    </a:moveTo>
                    <a:lnTo>
                      <a:pt x="66" y="93"/>
                    </a:lnTo>
                    <a:lnTo>
                      <a:pt x="69" y="97"/>
                    </a:lnTo>
                    <a:lnTo>
                      <a:pt x="43" y="24"/>
                    </a:lnTo>
                    <a:lnTo>
                      <a:pt x="41" y="22"/>
                    </a:lnTo>
                    <a:close/>
                    <a:moveTo>
                      <a:pt x="2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5" name="Freeform 4376"/>
              <p:cNvSpPr>
                <a:spLocks noEditPoints="1"/>
              </p:cNvSpPr>
              <p:nvPr/>
            </p:nvSpPr>
            <p:spPr bwMode="auto">
              <a:xfrm>
                <a:off x="5378" y="2714"/>
                <a:ext cx="69" cy="97"/>
              </a:xfrm>
              <a:custGeom>
                <a:avLst/>
                <a:gdLst>
                  <a:gd name="T0" fmla="*/ 41 w 69"/>
                  <a:gd name="T1" fmla="*/ 22 h 97"/>
                  <a:gd name="T2" fmla="*/ 66 w 69"/>
                  <a:gd name="T3" fmla="*/ 93 h 97"/>
                  <a:gd name="T4" fmla="*/ 69 w 69"/>
                  <a:gd name="T5" fmla="*/ 97 h 97"/>
                  <a:gd name="T6" fmla="*/ 43 w 69"/>
                  <a:gd name="T7" fmla="*/ 24 h 97"/>
                  <a:gd name="T8" fmla="*/ 41 w 69"/>
                  <a:gd name="T9" fmla="*/ 22 h 97"/>
                  <a:gd name="T10" fmla="*/ 2 w 69"/>
                  <a:gd name="T11" fmla="*/ 0 h 97"/>
                  <a:gd name="T12" fmla="*/ 0 w 69"/>
                  <a:gd name="T13" fmla="*/ 3 h 97"/>
                  <a:gd name="T14" fmla="*/ 1 w 69"/>
                  <a:gd name="T15" fmla="*/ 6 h 97"/>
                  <a:gd name="T16" fmla="*/ 2 w 69"/>
                  <a:gd name="T17" fmla="*/ 3 h 97"/>
                  <a:gd name="T18" fmla="*/ 2 w 69"/>
                  <a:gd name="T19" fmla="*/ 3 h 97"/>
                  <a:gd name="T20" fmla="*/ 3 w 69"/>
                  <a:gd name="T21" fmla="*/ 2 h 97"/>
                  <a:gd name="T22" fmla="*/ 3 w 69"/>
                  <a:gd name="T23" fmla="*/ 0 h 97"/>
                  <a:gd name="T24" fmla="*/ 2 w 69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97">
                    <a:moveTo>
                      <a:pt x="41" y="22"/>
                    </a:moveTo>
                    <a:lnTo>
                      <a:pt x="66" y="93"/>
                    </a:lnTo>
                    <a:lnTo>
                      <a:pt x="69" y="97"/>
                    </a:lnTo>
                    <a:lnTo>
                      <a:pt x="43" y="24"/>
                    </a:lnTo>
                    <a:lnTo>
                      <a:pt x="41" y="22"/>
                    </a:lnTo>
                    <a:moveTo>
                      <a:pt x="2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6" name="Freeform 4377"/>
              <p:cNvSpPr/>
              <p:nvPr/>
            </p:nvSpPr>
            <p:spPr bwMode="auto">
              <a:xfrm>
                <a:off x="5501" y="3233"/>
                <a:ext cx="55" cy="44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9 h 42"/>
                  <a:gd name="T4" fmla="*/ 51 w 52"/>
                  <a:gd name="T5" fmla="*/ 42 h 42"/>
                  <a:gd name="T6" fmla="*/ 52 w 52"/>
                  <a:gd name="T7" fmla="*/ 41 h 42"/>
                  <a:gd name="T8" fmla="*/ 33 w 52"/>
                  <a:gd name="T9" fmla="*/ 3 h 42"/>
                  <a:gd name="T10" fmla="*/ 31 w 52"/>
                  <a:gd name="T11" fmla="*/ 4 h 42"/>
                  <a:gd name="T12" fmla="*/ 24 w 5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1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4"/>
                      <a:pt x="32" y="4"/>
                      <a:pt x="31" y="4"/>
                    </a:cubicBezTo>
                    <a:cubicBezTo>
                      <a:pt x="28" y="4"/>
                      <a:pt x="25" y="2"/>
                      <a:pt x="24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7" name="Freeform 4378"/>
              <p:cNvSpPr/>
              <p:nvPr/>
            </p:nvSpPr>
            <p:spPr bwMode="auto">
              <a:xfrm>
                <a:off x="5527" y="3230"/>
                <a:ext cx="9" cy="7"/>
              </a:xfrm>
              <a:custGeom>
                <a:avLst/>
                <a:gdLst>
                  <a:gd name="T0" fmla="*/ 6 w 9"/>
                  <a:gd name="T1" fmla="*/ 0 h 7"/>
                  <a:gd name="T2" fmla="*/ 0 w 9"/>
                  <a:gd name="T3" fmla="*/ 3 h 7"/>
                  <a:gd name="T4" fmla="*/ 7 w 9"/>
                  <a:gd name="T5" fmla="*/ 7 h 7"/>
                  <a:gd name="T6" fmla="*/ 9 w 9"/>
                  <a:gd name="T7" fmla="*/ 6 h 7"/>
                  <a:gd name="T8" fmla="*/ 6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6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4" y="7"/>
                      <a:pt x="7" y="7"/>
                    </a:cubicBezTo>
                    <a:cubicBezTo>
                      <a:pt x="8" y="7"/>
                      <a:pt x="8" y="7"/>
                      <a:pt x="9" y="6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8" name="Freeform 4379"/>
              <p:cNvSpPr/>
              <p:nvPr/>
            </p:nvSpPr>
            <p:spPr bwMode="auto">
              <a:xfrm>
                <a:off x="5555" y="3276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1 h 3"/>
                  <a:gd name="T4" fmla="*/ 2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9" name="Freeform 4380"/>
              <p:cNvSpPr/>
              <p:nvPr/>
            </p:nvSpPr>
            <p:spPr bwMode="auto">
              <a:xfrm>
                <a:off x="5499" y="3230"/>
                <a:ext cx="62" cy="53"/>
              </a:xfrm>
              <a:custGeom>
                <a:avLst/>
                <a:gdLst>
                  <a:gd name="T0" fmla="*/ 34 w 59"/>
                  <a:gd name="T1" fmla="*/ 0 h 51"/>
                  <a:gd name="T2" fmla="*/ 33 w 59"/>
                  <a:gd name="T3" fmla="*/ 0 h 51"/>
                  <a:gd name="T4" fmla="*/ 32 w 59"/>
                  <a:gd name="T5" fmla="*/ 0 h 51"/>
                  <a:gd name="T6" fmla="*/ 35 w 59"/>
                  <a:gd name="T7" fmla="*/ 6 h 51"/>
                  <a:gd name="T8" fmla="*/ 54 w 59"/>
                  <a:gd name="T9" fmla="*/ 44 h 51"/>
                  <a:gd name="T10" fmla="*/ 55 w 59"/>
                  <a:gd name="T11" fmla="*/ 47 h 51"/>
                  <a:gd name="T12" fmla="*/ 53 w 59"/>
                  <a:gd name="T13" fmla="*/ 45 h 51"/>
                  <a:gd name="T14" fmla="*/ 2 w 59"/>
                  <a:gd name="T15" fmla="*/ 12 h 51"/>
                  <a:gd name="T16" fmla="*/ 0 w 59"/>
                  <a:gd name="T17" fmla="*/ 12 h 51"/>
                  <a:gd name="T18" fmla="*/ 59 w 59"/>
                  <a:gd name="T19" fmla="*/ 51 h 51"/>
                  <a:gd name="T20" fmla="*/ 34 w 59"/>
                  <a:gd name="T2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51">
                    <a:moveTo>
                      <a:pt x="34" y="0"/>
                    </a:moveTo>
                    <a:cubicBezTo>
                      <a:pt x="34" y="0"/>
                      <a:pt x="33" y="0"/>
                      <a:pt x="33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0" name="Freeform 4381"/>
              <p:cNvSpPr/>
              <p:nvPr/>
            </p:nvSpPr>
            <p:spPr bwMode="auto">
              <a:xfrm>
                <a:off x="5497" y="3227"/>
                <a:ext cx="38" cy="15"/>
              </a:xfrm>
              <a:custGeom>
                <a:avLst/>
                <a:gdLst>
                  <a:gd name="T0" fmla="*/ 35 w 36"/>
                  <a:gd name="T1" fmla="*/ 0 h 14"/>
                  <a:gd name="T2" fmla="*/ 0 w 36"/>
                  <a:gd name="T3" fmla="*/ 13 h 14"/>
                  <a:gd name="T4" fmla="*/ 2 w 36"/>
                  <a:gd name="T5" fmla="*/ 14 h 14"/>
                  <a:gd name="T6" fmla="*/ 4 w 36"/>
                  <a:gd name="T7" fmla="*/ 14 h 14"/>
                  <a:gd name="T8" fmla="*/ 28 w 36"/>
                  <a:gd name="T9" fmla="*/ 5 h 14"/>
                  <a:gd name="T10" fmla="*/ 34 w 36"/>
                  <a:gd name="T11" fmla="*/ 2 h 14"/>
                  <a:gd name="T12" fmla="*/ 35 w 36"/>
                  <a:gd name="T13" fmla="*/ 2 h 14"/>
                  <a:gd name="T14" fmla="*/ 36 w 36"/>
                  <a:gd name="T15" fmla="*/ 2 h 14"/>
                  <a:gd name="T16" fmla="*/ 35 w 36"/>
                  <a:gd name="T1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4">
                    <a:moveTo>
                      <a:pt x="3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6" y="2"/>
                      <a:pt x="36" y="2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1" name="Freeform 4382"/>
              <p:cNvSpPr/>
              <p:nvPr/>
            </p:nvSpPr>
            <p:spPr bwMode="auto">
              <a:xfrm>
                <a:off x="5529" y="3405"/>
                <a:ext cx="97" cy="40"/>
              </a:xfrm>
              <a:custGeom>
                <a:avLst/>
                <a:gdLst>
                  <a:gd name="T0" fmla="*/ 2 w 92"/>
                  <a:gd name="T1" fmla="*/ 0 h 38"/>
                  <a:gd name="T2" fmla="*/ 0 w 92"/>
                  <a:gd name="T3" fmla="*/ 2 h 38"/>
                  <a:gd name="T4" fmla="*/ 2 w 92"/>
                  <a:gd name="T5" fmla="*/ 32 h 38"/>
                  <a:gd name="T6" fmla="*/ 9 w 92"/>
                  <a:gd name="T7" fmla="*/ 38 h 38"/>
                  <a:gd name="T8" fmla="*/ 92 w 92"/>
                  <a:gd name="T9" fmla="*/ 34 h 38"/>
                  <a:gd name="T10" fmla="*/ 2 w 92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38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6" y="32"/>
                      <a:pt x="8" y="35"/>
                      <a:pt x="9" y="38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2" name="Freeform 4383"/>
              <p:cNvSpPr/>
              <p:nvPr/>
            </p:nvSpPr>
            <p:spPr bwMode="auto">
              <a:xfrm>
                <a:off x="5531" y="3439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1 w 7"/>
                  <a:gd name="T3" fmla="*/ 6 h 6"/>
                  <a:gd name="T4" fmla="*/ 7 w 7"/>
                  <a:gd name="T5" fmla="*/ 6 h 6"/>
                  <a:gd name="T6" fmla="*/ 0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3"/>
                      <a:pt x="4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3" name="Freeform 4384"/>
              <p:cNvSpPr/>
              <p:nvPr/>
            </p:nvSpPr>
            <p:spPr bwMode="auto">
              <a:xfrm>
                <a:off x="5528" y="34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1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4" name="Freeform 4385"/>
              <p:cNvSpPr>
                <a:spLocks noEditPoints="1"/>
              </p:cNvSpPr>
              <p:nvPr/>
            </p:nvSpPr>
            <p:spPr bwMode="auto">
              <a:xfrm>
                <a:off x="5527" y="3401"/>
                <a:ext cx="106" cy="46"/>
              </a:xfrm>
              <a:custGeom>
                <a:avLst/>
                <a:gdLst>
                  <a:gd name="T0" fmla="*/ 2 w 106"/>
                  <a:gd name="T1" fmla="*/ 6 h 46"/>
                  <a:gd name="T2" fmla="*/ 1 w 106"/>
                  <a:gd name="T3" fmla="*/ 3 h 46"/>
                  <a:gd name="T4" fmla="*/ 4 w 106"/>
                  <a:gd name="T5" fmla="*/ 4 h 46"/>
                  <a:gd name="T6" fmla="*/ 99 w 106"/>
                  <a:gd name="T7" fmla="*/ 40 h 46"/>
                  <a:gd name="T8" fmla="*/ 11 w 106"/>
                  <a:gd name="T9" fmla="*/ 44 h 46"/>
                  <a:gd name="T10" fmla="*/ 5 w 106"/>
                  <a:gd name="T11" fmla="*/ 44 h 46"/>
                  <a:gd name="T12" fmla="*/ 4 w 106"/>
                  <a:gd name="T13" fmla="*/ 38 h 46"/>
                  <a:gd name="T14" fmla="*/ 2 w 106"/>
                  <a:gd name="T15" fmla="*/ 6 h 46"/>
                  <a:gd name="T16" fmla="*/ 0 w 106"/>
                  <a:gd name="T17" fmla="*/ 0 h 46"/>
                  <a:gd name="T18" fmla="*/ 4 w 106"/>
                  <a:gd name="T19" fmla="*/ 46 h 46"/>
                  <a:gd name="T20" fmla="*/ 106 w 106"/>
                  <a:gd name="T21" fmla="*/ 41 h 46"/>
                  <a:gd name="T22" fmla="*/ 0 w 106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6" h="46">
                    <a:moveTo>
                      <a:pt x="2" y="6"/>
                    </a:moveTo>
                    <a:lnTo>
                      <a:pt x="1" y="3"/>
                    </a:lnTo>
                    <a:lnTo>
                      <a:pt x="4" y="4"/>
                    </a:lnTo>
                    <a:lnTo>
                      <a:pt x="99" y="40"/>
                    </a:lnTo>
                    <a:lnTo>
                      <a:pt x="11" y="44"/>
                    </a:lnTo>
                    <a:lnTo>
                      <a:pt x="5" y="44"/>
                    </a:lnTo>
                    <a:lnTo>
                      <a:pt x="4" y="38"/>
                    </a:lnTo>
                    <a:lnTo>
                      <a:pt x="2" y="6"/>
                    </a:lnTo>
                    <a:close/>
                    <a:moveTo>
                      <a:pt x="0" y="0"/>
                    </a:moveTo>
                    <a:lnTo>
                      <a:pt x="4" y="46"/>
                    </a:lnTo>
                    <a:lnTo>
                      <a:pt x="106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5" name="Freeform 4386"/>
              <p:cNvSpPr>
                <a:spLocks noEditPoints="1"/>
              </p:cNvSpPr>
              <p:nvPr/>
            </p:nvSpPr>
            <p:spPr bwMode="auto">
              <a:xfrm>
                <a:off x="5527" y="3401"/>
                <a:ext cx="106" cy="46"/>
              </a:xfrm>
              <a:custGeom>
                <a:avLst/>
                <a:gdLst>
                  <a:gd name="T0" fmla="*/ 2 w 106"/>
                  <a:gd name="T1" fmla="*/ 6 h 46"/>
                  <a:gd name="T2" fmla="*/ 1 w 106"/>
                  <a:gd name="T3" fmla="*/ 3 h 46"/>
                  <a:gd name="T4" fmla="*/ 4 w 106"/>
                  <a:gd name="T5" fmla="*/ 4 h 46"/>
                  <a:gd name="T6" fmla="*/ 99 w 106"/>
                  <a:gd name="T7" fmla="*/ 40 h 46"/>
                  <a:gd name="T8" fmla="*/ 11 w 106"/>
                  <a:gd name="T9" fmla="*/ 44 h 46"/>
                  <a:gd name="T10" fmla="*/ 5 w 106"/>
                  <a:gd name="T11" fmla="*/ 44 h 46"/>
                  <a:gd name="T12" fmla="*/ 4 w 106"/>
                  <a:gd name="T13" fmla="*/ 38 h 46"/>
                  <a:gd name="T14" fmla="*/ 2 w 106"/>
                  <a:gd name="T15" fmla="*/ 6 h 46"/>
                  <a:gd name="T16" fmla="*/ 0 w 106"/>
                  <a:gd name="T17" fmla="*/ 0 h 46"/>
                  <a:gd name="T18" fmla="*/ 4 w 106"/>
                  <a:gd name="T19" fmla="*/ 46 h 46"/>
                  <a:gd name="T20" fmla="*/ 106 w 106"/>
                  <a:gd name="T21" fmla="*/ 41 h 46"/>
                  <a:gd name="T22" fmla="*/ 0 w 106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6" h="46">
                    <a:moveTo>
                      <a:pt x="2" y="6"/>
                    </a:moveTo>
                    <a:lnTo>
                      <a:pt x="1" y="3"/>
                    </a:lnTo>
                    <a:lnTo>
                      <a:pt x="4" y="4"/>
                    </a:lnTo>
                    <a:lnTo>
                      <a:pt x="99" y="40"/>
                    </a:lnTo>
                    <a:lnTo>
                      <a:pt x="11" y="44"/>
                    </a:lnTo>
                    <a:lnTo>
                      <a:pt x="5" y="44"/>
                    </a:lnTo>
                    <a:lnTo>
                      <a:pt x="4" y="38"/>
                    </a:lnTo>
                    <a:lnTo>
                      <a:pt x="2" y="6"/>
                    </a:lnTo>
                    <a:moveTo>
                      <a:pt x="0" y="0"/>
                    </a:moveTo>
                    <a:lnTo>
                      <a:pt x="4" y="46"/>
                    </a:lnTo>
                    <a:lnTo>
                      <a:pt x="106" y="4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6" name="Freeform 4387"/>
              <p:cNvSpPr>
                <a:spLocks noEditPoints="1"/>
              </p:cNvSpPr>
              <p:nvPr/>
            </p:nvSpPr>
            <p:spPr bwMode="auto">
              <a:xfrm>
                <a:off x="5858" y="2824"/>
                <a:ext cx="101" cy="75"/>
              </a:xfrm>
              <a:custGeom>
                <a:avLst/>
                <a:gdLst>
                  <a:gd name="T0" fmla="*/ 66 w 95"/>
                  <a:gd name="T1" fmla="*/ 41 h 71"/>
                  <a:gd name="T2" fmla="*/ 61 w 95"/>
                  <a:gd name="T3" fmla="*/ 36 h 71"/>
                  <a:gd name="T4" fmla="*/ 66 w 95"/>
                  <a:gd name="T5" fmla="*/ 31 h 71"/>
                  <a:gd name="T6" fmla="*/ 71 w 95"/>
                  <a:gd name="T7" fmla="*/ 36 h 71"/>
                  <a:gd name="T8" fmla="*/ 66 w 95"/>
                  <a:gd name="T9" fmla="*/ 41 h 71"/>
                  <a:gd name="T10" fmla="*/ 62 w 95"/>
                  <a:gd name="T11" fmla="*/ 0 h 71"/>
                  <a:gd name="T12" fmla="*/ 0 w 95"/>
                  <a:gd name="T13" fmla="*/ 24 h 71"/>
                  <a:gd name="T14" fmla="*/ 0 w 95"/>
                  <a:gd name="T15" fmla="*/ 25 h 71"/>
                  <a:gd name="T16" fmla="*/ 0 w 95"/>
                  <a:gd name="T17" fmla="*/ 27 h 71"/>
                  <a:gd name="T18" fmla="*/ 95 w 95"/>
                  <a:gd name="T19" fmla="*/ 71 h 71"/>
                  <a:gd name="T20" fmla="*/ 69 w 95"/>
                  <a:gd name="T21" fmla="*/ 3 h 71"/>
                  <a:gd name="T22" fmla="*/ 68 w 95"/>
                  <a:gd name="T23" fmla="*/ 3 h 71"/>
                  <a:gd name="T24" fmla="*/ 62 w 95"/>
                  <a:gd name="T2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5" h="71">
                    <a:moveTo>
                      <a:pt x="66" y="41"/>
                    </a:moveTo>
                    <a:cubicBezTo>
                      <a:pt x="63" y="41"/>
                      <a:pt x="61" y="39"/>
                      <a:pt x="61" y="36"/>
                    </a:cubicBezTo>
                    <a:cubicBezTo>
                      <a:pt x="61" y="33"/>
                      <a:pt x="63" y="31"/>
                      <a:pt x="66" y="31"/>
                    </a:cubicBezTo>
                    <a:cubicBezTo>
                      <a:pt x="69" y="31"/>
                      <a:pt x="71" y="33"/>
                      <a:pt x="71" y="36"/>
                    </a:cubicBezTo>
                    <a:cubicBezTo>
                      <a:pt x="71" y="39"/>
                      <a:pt x="69" y="41"/>
                      <a:pt x="66" y="41"/>
                    </a:cubicBezTo>
                    <a:moveTo>
                      <a:pt x="62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7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5" y="3"/>
                      <a:pt x="63" y="1"/>
                      <a:pt x="6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7" name="Oval 4388"/>
              <p:cNvSpPr>
                <a:spLocks noChangeArrowheads="1"/>
              </p:cNvSpPr>
              <p:nvPr/>
            </p:nvSpPr>
            <p:spPr bwMode="auto">
              <a:xfrm>
                <a:off x="5923" y="2857"/>
                <a:ext cx="11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8" name="Freeform 4389"/>
              <p:cNvSpPr/>
              <p:nvPr/>
            </p:nvSpPr>
            <p:spPr bwMode="auto">
              <a:xfrm>
                <a:off x="5854" y="2849"/>
                <a:ext cx="4" cy="4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1 h 3"/>
                  <a:gd name="T4" fmla="*/ 4 w 4"/>
                  <a:gd name="T5" fmla="*/ 3 h 3"/>
                  <a:gd name="T6" fmla="*/ 4 w 4"/>
                  <a:gd name="T7" fmla="*/ 1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9" name="Freeform 4390"/>
              <p:cNvSpPr/>
              <p:nvPr/>
            </p:nvSpPr>
            <p:spPr bwMode="auto">
              <a:xfrm>
                <a:off x="5924" y="2822"/>
                <a:ext cx="7" cy="5"/>
              </a:xfrm>
              <a:custGeom>
                <a:avLst/>
                <a:gdLst>
                  <a:gd name="T0" fmla="*/ 5 w 7"/>
                  <a:gd name="T1" fmla="*/ 0 h 5"/>
                  <a:gd name="T2" fmla="*/ 0 w 7"/>
                  <a:gd name="T3" fmla="*/ 2 h 5"/>
                  <a:gd name="T4" fmla="*/ 6 w 7"/>
                  <a:gd name="T5" fmla="*/ 5 h 5"/>
                  <a:gd name="T6" fmla="*/ 7 w 7"/>
                  <a:gd name="T7" fmla="*/ 5 h 5"/>
                  <a:gd name="T8" fmla="*/ 5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3" y="5"/>
                      <a:pt x="6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0" name="Freeform 4391"/>
              <p:cNvSpPr>
                <a:spLocks noEditPoints="1"/>
              </p:cNvSpPr>
              <p:nvPr/>
            </p:nvSpPr>
            <p:spPr bwMode="auto">
              <a:xfrm>
                <a:off x="5852" y="2820"/>
                <a:ext cx="110" cy="82"/>
              </a:xfrm>
              <a:custGeom>
                <a:avLst/>
                <a:gdLst>
                  <a:gd name="T0" fmla="*/ 68 w 104"/>
                  <a:gd name="T1" fmla="*/ 4 h 78"/>
                  <a:gd name="T2" fmla="*/ 73 w 104"/>
                  <a:gd name="T3" fmla="*/ 2 h 78"/>
                  <a:gd name="T4" fmla="*/ 75 w 104"/>
                  <a:gd name="T5" fmla="*/ 7 h 78"/>
                  <a:gd name="T6" fmla="*/ 101 w 104"/>
                  <a:gd name="T7" fmla="*/ 75 h 78"/>
                  <a:gd name="T8" fmla="*/ 6 w 104"/>
                  <a:gd name="T9" fmla="*/ 31 h 78"/>
                  <a:gd name="T10" fmla="*/ 2 w 104"/>
                  <a:gd name="T11" fmla="*/ 29 h 78"/>
                  <a:gd name="T12" fmla="*/ 6 w 104"/>
                  <a:gd name="T13" fmla="*/ 28 h 78"/>
                  <a:gd name="T14" fmla="*/ 68 w 104"/>
                  <a:gd name="T15" fmla="*/ 4 h 78"/>
                  <a:gd name="T16" fmla="*/ 72 w 104"/>
                  <a:gd name="T17" fmla="*/ 0 h 78"/>
                  <a:gd name="T18" fmla="*/ 74 w 104"/>
                  <a:gd name="T19" fmla="*/ 0 h 78"/>
                  <a:gd name="T20" fmla="*/ 72 w 104"/>
                  <a:gd name="T21" fmla="*/ 0 h 78"/>
                  <a:gd name="T22" fmla="*/ 74 w 104"/>
                  <a:gd name="T23" fmla="*/ 0 h 78"/>
                  <a:gd name="T24" fmla="*/ 0 w 104"/>
                  <a:gd name="T25" fmla="*/ 29 h 78"/>
                  <a:gd name="T26" fmla="*/ 0 w 104"/>
                  <a:gd name="T27" fmla="*/ 30 h 78"/>
                  <a:gd name="T28" fmla="*/ 104 w 104"/>
                  <a:gd name="T29" fmla="*/ 78 h 78"/>
                  <a:gd name="T30" fmla="*/ 74 w 104"/>
                  <a:gd name="T3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4" h="78">
                    <a:moveTo>
                      <a:pt x="68" y="4"/>
                    </a:moveTo>
                    <a:cubicBezTo>
                      <a:pt x="73" y="2"/>
                      <a:pt x="73" y="2"/>
                      <a:pt x="73" y="2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101" y="75"/>
                      <a:pt x="101" y="75"/>
                      <a:pt x="101" y="7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8" y="4"/>
                      <a:pt x="68" y="4"/>
                      <a:pt x="68" y="4"/>
                    </a:cubicBezTo>
                    <a:moveTo>
                      <a:pt x="72" y="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72" y="0"/>
                      <a:pt x="72" y="0"/>
                      <a:pt x="72" y="0"/>
                    </a:cubicBezTo>
                    <a:moveTo>
                      <a:pt x="74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30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1" name="Freeform 4392"/>
              <p:cNvSpPr/>
              <p:nvPr/>
            </p:nvSpPr>
            <p:spPr bwMode="auto">
              <a:xfrm>
                <a:off x="5850" y="2851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2" name="Freeform 4393"/>
              <p:cNvSpPr>
                <a:spLocks noEditPoints="1"/>
              </p:cNvSpPr>
              <p:nvPr/>
            </p:nvSpPr>
            <p:spPr bwMode="auto">
              <a:xfrm>
                <a:off x="6133" y="2819"/>
                <a:ext cx="112" cy="80"/>
              </a:xfrm>
              <a:custGeom>
                <a:avLst/>
                <a:gdLst>
                  <a:gd name="T0" fmla="*/ 55 w 106"/>
                  <a:gd name="T1" fmla="*/ 15 h 76"/>
                  <a:gd name="T2" fmla="*/ 51 w 106"/>
                  <a:gd name="T3" fmla="*/ 11 h 76"/>
                  <a:gd name="T4" fmla="*/ 55 w 106"/>
                  <a:gd name="T5" fmla="*/ 7 h 76"/>
                  <a:gd name="T6" fmla="*/ 59 w 106"/>
                  <a:gd name="T7" fmla="*/ 11 h 76"/>
                  <a:gd name="T8" fmla="*/ 55 w 106"/>
                  <a:gd name="T9" fmla="*/ 15 h 76"/>
                  <a:gd name="T10" fmla="*/ 79 w 106"/>
                  <a:gd name="T11" fmla="*/ 0 h 76"/>
                  <a:gd name="T12" fmla="*/ 0 w 106"/>
                  <a:gd name="T13" fmla="*/ 6 h 76"/>
                  <a:gd name="T14" fmla="*/ 0 w 106"/>
                  <a:gd name="T15" fmla="*/ 8 h 76"/>
                  <a:gd name="T16" fmla="*/ 105 w 106"/>
                  <a:gd name="T17" fmla="*/ 76 h 76"/>
                  <a:gd name="T18" fmla="*/ 106 w 106"/>
                  <a:gd name="T19" fmla="*/ 75 h 76"/>
                  <a:gd name="T20" fmla="*/ 79 w 106"/>
                  <a:gd name="T2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76">
                    <a:moveTo>
                      <a:pt x="55" y="15"/>
                    </a:moveTo>
                    <a:cubicBezTo>
                      <a:pt x="53" y="15"/>
                      <a:pt x="51" y="13"/>
                      <a:pt x="51" y="11"/>
                    </a:cubicBezTo>
                    <a:cubicBezTo>
                      <a:pt x="51" y="9"/>
                      <a:pt x="53" y="7"/>
                      <a:pt x="55" y="7"/>
                    </a:cubicBezTo>
                    <a:cubicBezTo>
                      <a:pt x="57" y="7"/>
                      <a:pt x="59" y="9"/>
                      <a:pt x="59" y="11"/>
                    </a:cubicBezTo>
                    <a:cubicBezTo>
                      <a:pt x="59" y="13"/>
                      <a:pt x="57" y="15"/>
                      <a:pt x="55" y="15"/>
                    </a:cubicBezTo>
                    <a:moveTo>
                      <a:pt x="79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5" y="75"/>
                      <a:pt x="106" y="75"/>
                      <a:pt x="106" y="75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3" name="Freeform 4394"/>
              <p:cNvSpPr/>
              <p:nvPr/>
            </p:nvSpPr>
            <p:spPr bwMode="auto">
              <a:xfrm>
                <a:off x="6130" y="2825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4" name="Freeform 4395"/>
              <p:cNvSpPr/>
              <p:nvPr/>
            </p:nvSpPr>
            <p:spPr bwMode="auto">
              <a:xfrm>
                <a:off x="6244" y="289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5" name="Oval 4396"/>
              <p:cNvSpPr>
                <a:spLocks noChangeArrowheads="1"/>
              </p:cNvSpPr>
              <p:nvPr/>
            </p:nvSpPr>
            <p:spPr bwMode="auto">
              <a:xfrm>
                <a:off x="6187" y="2826"/>
                <a:ext cx="9" cy="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6" name="Freeform 4397"/>
              <p:cNvSpPr/>
              <p:nvPr/>
            </p:nvSpPr>
            <p:spPr bwMode="auto">
              <a:xfrm>
                <a:off x="6128" y="2819"/>
                <a:ext cx="119" cy="83"/>
              </a:xfrm>
              <a:custGeom>
                <a:avLst/>
                <a:gdLst>
                  <a:gd name="T0" fmla="*/ 85 w 113"/>
                  <a:gd name="T1" fmla="*/ 0 h 79"/>
                  <a:gd name="T2" fmla="*/ 84 w 113"/>
                  <a:gd name="T3" fmla="*/ 0 h 79"/>
                  <a:gd name="T4" fmla="*/ 111 w 113"/>
                  <a:gd name="T5" fmla="*/ 75 h 79"/>
                  <a:gd name="T6" fmla="*/ 111 w 113"/>
                  <a:gd name="T7" fmla="*/ 76 h 79"/>
                  <a:gd name="T8" fmla="*/ 110 w 113"/>
                  <a:gd name="T9" fmla="*/ 76 h 79"/>
                  <a:gd name="T10" fmla="*/ 5 w 113"/>
                  <a:gd name="T11" fmla="*/ 8 h 79"/>
                  <a:gd name="T12" fmla="*/ 2 w 113"/>
                  <a:gd name="T13" fmla="*/ 6 h 79"/>
                  <a:gd name="T14" fmla="*/ 0 w 113"/>
                  <a:gd name="T15" fmla="*/ 7 h 79"/>
                  <a:gd name="T16" fmla="*/ 113 w 113"/>
                  <a:gd name="T17" fmla="*/ 79 h 79"/>
                  <a:gd name="T18" fmla="*/ 113 w 113"/>
                  <a:gd name="T19" fmla="*/ 78 h 79"/>
                  <a:gd name="T20" fmla="*/ 85 w 113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79">
                    <a:moveTo>
                      <a:pt x="85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1" y="76"/>
                      <a:pt x="111" y="76"/>
                      <a:pt x="111" y="76"/>
                    </a:cubicBezTo>
                    <a:cubicBezTo>
                      <a:pt x="110" y="76"/>
                      <a:pt x="110" y="76"/>
                      <a:pt x="110" y="7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13" y="79"/>
                      <a:pt x="113" y="79"/>
                      <a:pt x="113" y="79"/>
                    </a:cubicBezTo>
                    <a:cubicBezTo>
                      <a:pt x="113" y="79"/>
                      <a:pt x="113" y="78"/>
                      <a:pt x="113" y="78"/>
                    </a:cubicBezTo>
                    <a:cubicBezTo>
                      <a:pt x="85" y="0"/>
                      <a:pt x="85" y="0"/>
                      <a:pt x="8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7" name="Freeform 4398"/>
              <p:cNvSpPr/>
              <p:nvPr/>
            </p:nvSpPr>
            <p:spPr bwMode="auto">
              <a:xfrm>
                <a:off x="6247" y="290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8" name="Freeform 4399"/>
              <p:cNvSpPr/>
              <p:nvPr/>
            </p:nvSpPr>
            <p:spPr bwMode="auto">
              <a:xfrm>
                <a:off x="6126" y="2817"/>
                <a:ext cx="92" cy="9"/>
              </a:xfrm>
              <a:custGeom>
                <a:avLst/>
                <a:gdLst>
                  <a:gd name="T0" fmla="*/ 92 w 92"/>
                  <a:gd name="T1" fmla="*/ 0 h 9"/>
                  <a:gd name="T2" fmla="*/ 0 w 92"/>
                  <a:gd name="T3" fmla="*/ 7 h 9"/>
                  <a:gd name="T4" fmla="*/ 2 w 92"/>
                  <a:gd name="T5" fmla="*/ 9 h 9"/>
                  <a:gd name="T6" fmla="*/ 4 w 92"/>
                  <a:gd name="T7" fmla="*/ 8 h 9"/>
                  <a:gd name="T8" fmla="*/ 7 w 92"/>
                  <a:gd name="T9" fmla="*/ 8 h 9"/>
                  <a:gd name="T10" fmla="*/ 91 w 92"/>
                  <a:gd name="T11" fmla="*/ 2 h 9"/>
                  <a:gd name="T12" fmla="*/ 92 w 92"/>
                  <a:gd name="T13" fmla="*/ 2 h 9"/>
                  <a:gd name="T14" fmla="*/ 92 w 92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">
                    <a:moveTo>
                      <a:pt x="92" y="0"/>
                    </a:moveTo>
                    <a:lnTo>
                      <a:pt x="0" y="7"/>
                    </a:lnTo>
                    <a:lnTo>
                      <a:pt x="2" y="9"/>
                    </a:lnTo>
                    <a:lnTo>
                      <a:pt x="4" y="8"/>
                    </a:lnTo>
                    <a:lnTo>
                      <a:pt x="7" y="8"/>
                    </a:lnTo>
                    <a:lnTo>
                      <a:pt x="91" y="2"/>
                    </a:lnTo>
                    <a:lnTo>
                      <a:pt x="9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9" name="Freeform 4400"/>
              <p:cNvSpPr/>
              <p:nvPr/>
            </p:nvSpPr>
            <p:spPr bwMode="auto">
              <a:xfrm>
                <a:off x="6126" y="2817"/>
                <a:ext cx="92" cy="9"/>
              </a:xfrm>
              <a:custGeom>
                <a:avLst/>
                <a:gdLst>
                  <a:gd name="T0" fmla="*/ 92 w 92"/>
                  <a:gd name="T1" fmla="*/ 0 h 9"/>
                  <a:gd name="T2" fmla="*/ 0 w 92"/>
                  <a:gd name="T3" fmla="*/ 7 h 9"/>
                  <a:gd name="T4" fmla="*/ 2 w 92"/>
                  <a:gd name="T5" fmla="*/ 9 h 9"/>
                  <a:gd name="T6" fmla="*/ 4 w 92"/>
                  <a:gd name="T7" fmla="*/ 8 h 9"/>
                  <a:gd name="T8" fmla="*/ 7 w 92"/>
                  <a:gd name="T9" fmla="*/ 8 h 9"/>
                  <a:gd name="T10" fmla="*/ 91 w 92"/>
                  <a:gd name="T11" fmla="*/ 2 h 9"/>
                  <a:gd name="T12" fmla="*/ 92 w 92"/>
                  <a:gd name="T13" fmla="*/ 2 h 9"/>
                  <a:gd name="T14" fmla="*/ 92 w 92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">
                    <a:moveTo>
                      <a:pt x="92" y="0"/>
                    </a:moveTo>
                    <a:lnTo>
                      <a:pt x="0" y="7"/>
                    </a:lnTo>
                    <a:lnTo>
                      <a:pt x="2" y="9"/>
                    </a:lnTo>
                    <a:lnTo>
                      <a:pt x="4" y="8"/>
                    </a:lnTo>
                    <a:lnTo>
                      <a:pt x="7" y="8"/>
                    </a:lnTo>
                    <a:lnTo>
                      <a:pt x="91" y="2"/>
                    </a:lnTo>
                    <a:lnTo>
                      <a:pt x="9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0" name="Freeform 4401"/>
              <p:cNvSpPr/>
              <p:nvPr/>
            </p:nvSpPr>
            <p:spPr bwMode="auto">
              <a:xfrm>
                <a:off x="6211" y="2670"/>
                <a:ext cx="51" cy="57"/>
              </a:xfrm>
              <a:custGeom>
                <a:avLst/>
                <a:gdLst>
                  <a:gd name="T0" fmla="*/ 45 w 48"/>
                  <a:gd name="T1" fmla="*/ 0 h 54"/>
                  <a:gd name="T2" fmla="*/ 0 w 48"/>
                  <a:gd name="T3" fmla="*/ 1 h 54"/>
                  <a:gd name="T4" fmla="*/ 25 w 48"/>
                  <a:gd name="T5" fmla="*/ 54 h 54"/>
                  <a:gd name="T6" fmla="*/ 26 w 48"/>
                  <a:gd name="T7" fmla="*/ 54 h 54"/>
                  <a:gd name="T8" fmla="*/ 27 w 48"/>
                  <a:gd name="T9" fmla="*/ 54 h 54"/>
                  <a:gd name="T10" fmla="*/ 48 w 48"/>
                  <a:gd name="T11" fmla="*/ 4 h 54"/>
                  <a:gd name="T12" fmla="*/ 45 w 48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4">
                    <a:moveTo>
                      <a:pt x="4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7" y="54"/>
                      <a:pt x="27" y="5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7" y="3"/>
                      <a:pt x="46" y="2"/>
                      <a:pt x="45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1" name="Freeform 4402"/>
              <p:cNvSpPr/>
              <p:nvPr/>
            </p:nvSpPr>
            <p:spPr bwMode="auto">
              <a:xfrm>
                <a:off x="6238" y="2727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2" name="Freeform 4403"/>
              <p:cNvSpPr/>
              <p:nvPr/>
            </p:nvSpPr>
            <p:spPr bwMode="auto">
              <a:xfrm>
                <a:off x="6259" y="2670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0 h 4"/>
                  <a:gd name="T4" fmla="*/ 3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3" name="Freeform 4404"/>
              <p:cNvSpPr/>
              <p:nvPr/>
            </p:nvSpPr>
            <p:spPr bwMode="auto">
              <a:xfrm>
                <a:off x="6211" y="2668"/>
                <a:ext cx="55" cy="63"/>
              </a:xfrm>
              <a:custGeom>
                <a:avLst/>
                <a:gdLst>
                  <a:gd name="T0" fmla="*/ 55 w 55"/>
                  <a:gd name="T1" fmla="*/ 0 h 63"/>
                  <a:gd name="T2" fmla="*/ 0 w 55"/>
                  <a:gd name="T3" fmla="*/ 2 h 63"/>
                  <a:gd name="T4" fmla="*/ 0 w 55"/>
                  <a:gd name="T5" fmla="*/ 3 h 63"/>
                  <a:gd name="T6" fmla="*/ 48 w 55"/>
                  <a:gd name="T7" fmla="*/ 2 h 63"/>
                  <a:gd name="T8" fmla="*/ 53 w 55"/>
                  <a:gd name="T9" fmla="*/ 2 h 63"/>
                  <a:gd name="T10" fmla="*/ 51 w 55"/>
                  <a:gd name="T11" fmla="*/ 6 h 63"/>
                  <a:gd name="T12" fmla="*/ 29 w 55"/>
                  <a:gd name="T13" fmla="*/ 59 h 63"/>
                  <a:gd name="T14" fmla="*/ 28 w 55"/>
                  <a:gd name="T15" fmla="*/ 61 h 63"/>
                  <a:gd name="T16" fmla="*/ 29 w 55"/>
                  <a:gd name="T17" fmla="*/ 63 h 63"/>
                  <a:gd name="T18" fmla="*/ 55 w 55"/>
                  <a:gd name="T1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63">
                    <a:moveTo>
                      <a:pt x="55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48" y="2"/>
                    </a:lnTo>
                    <a:lnTo>
                      <a:pt x="53" y="2"/>
                    </a:lnTo>
                    <a:lnTo>
                      <a:pt x="51" y="6"/>
                    </a:lnTo>
                    <a:lnTo>
                      <a:pt x="29" y="59"/>
                    </a:lnTo>
                    <a:lnTo>
                      <a:pt x="28" y="61"/>
                    </a:lnTo>
                    <a:lnTo>
                      <a:pt x="29" y="63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4" name="Freeform 4405"/>
              <p:cNvSpPr/>
              <p:nvPr/>
            </p:nvSpPr>
            <p:spPr bwMode="auto">
              <a:xfrm>
                <a:off x="6211" y="2668"/>
                <a:ext cx="55" cy="63"/>
              </a:xfrm>
              <a:custGeom>
                <a:avLst/>
                <a:gdLst>
                  <a:gd name="T0" fmla="*/ 55 w 55"/>
                  <a:gd name="T1" fmla="*/ 0 h 63"/>
                  <a:gd name="T2" fmla="*/ 0 w 55"/>
                  <a:gd name="T3" fmla="*/ 2 h 63"/>
                  <a:gd name="T4" fmla="*/ 0 w 55"/>
                  <a:gd name="T5" fmla="*/ 3 h 63"/>
                  <a:gd name="T6" fmla="*/ 48 w 55"/>
                  <a:gd name="T7" fmla="*/ 2 h 63"/>
                  <a:gd name="T8" fmla="*/ 53 w 55"/>
                  <a:gd name="T9" fmla="*/ 2 h 63"/>
                  <a:gd name="T10" fmla="*/ 51 w 55"/>
                  <a:gd name="T11" fmla="*/ 6 h 63"/>
                  <a:gd name="T12" fmla="*/ 29 w 55"/>
                  <a:gd name="T13" fmla="*/ 59 h 63"/>
                  <a:gd name="T14" fmla="*/ 28 w 55"/>
                  <a:gd name="T15" fmla="*/ 61 h 63"/>
                  <a:gd name="T16" fmla="*/ 29 w 55"/>
                  <a:gd name="T17" fmla="*/ 63 h 63"/>
                  <a:gd name="T18" fmla="*/ 55 w 55"/>
                  <a:gd name="T1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63">
                    <a:moveTo>
                      <a:pt x="55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48" y="2"/>
                    </a:lnTo>
                    <a:lnTo>
                      <a:pt x="53" y="2"/>
                    </a:lnTo>
                    <a:lnTo>
                      <a:pt x="51" y="6"/>
                    </a:lnTo>
                    <a:lnTo>
                      <a:pt x="29" y="59"/>
                    </a:lnTo>
                    <a:lnTo>
                      <a:pt x="28" y="61"/>
                    </a:lnTo>
                    <a:lnTo>
                      <a:pt x="29" y="63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5" name="Freeform 4406"/>
              <p:cNvSpPr/>
              <p:nvPr/>
            </p:nvSpPr>
            <p:spPr bwMode="auto">
              <a:xfrm>
                <a:off x="6209" y="2670"/>
                <a:ext cx="31" cy="61"/>
              </a:xfrm>
              <a:custGeom>
                <a:avLst/>
                <a:gdLst>
                  <a:gd name="T0" fmla="*/ 2 w 29"/>
                  <a:gd name="T1" fmla="*/ 0 h 58"/>
                  <a:gd name="T2" fmla="*/ 0 w 29"/>
                  <a:gd name="T3" fmla="*/ 0 h 58"/>
                  <a:gd name="T4" fmla="*/ 28 w 29"/>
                  <a:gd name="T5" fmla="*/ 58 h 58"/>
                  <a:gd name="T6" fmla="*/ 28 w 29"/>
                  <a:gd name="T7" fmla="*/ 58 h 58"/>
                  <a:gd name="T8" fmla="*/ 29 w 29"/>
                  <a:gd name="T9" fmla="*/ 58 h 58"/>
                  <a:gd name="T10" fmla="*/ 29 w 29"/>
                  <a:gd name="T11" fmla="*/ 58 h 58"/>
                  <a:gd name="T12" fmla="*/ 28 w 29"/>
                  <a:gd name="T13" fmla="*/ 56 h 58"/>
                  <a:gd name="T14" fmla="*/ 27 w 29"/>
                  <a:gd name="T15" fmla="*/ 54 h 58"/>
                  <a:gd name="T16" fmla="*/ 2 w 29"/>
                  <a:gd name="T17" fmla="*/ 1 h 58"/>
                  <a:gd name="T18" fmla="*/ 2 w 29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58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6" name="Freeform 4407"/>
              <p:cNvSpPr/>
              <p:nvPr/>
            </p:nvSpPr>
            <p:spPr bwMode="auto">
              <a:xfrm>
                <a:off x="6238" y="273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1 w 2"/>
                  <a:gd name="T5" fmla="*/ 0 h 2"/>
                  <a:gd name="T6" fmla="*/ 1 w 2"/>
                  <a:gd name="T7" fmla="*/ 2 h 2"/>
                  <a:gd name="T8" fmla="*/ 0 w 2"/>
                  <a:gd name="T9" fmla="*/ 1 h 2"/>
                  <a:gd name="T10" fmla="*/ 0 w 2"/>
                  <a:gd name="T11" fmla="*/ 1 h 2"/>
                  <a:gd name="T12" fmla="*/ 1 w 2"/>
                  <a:gd name="T13" fmla="*/ 2 h 2"/>
                  <a:gd name="T14" fmla="*/ 2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7" name="Freeform 4408"/>
              <p:cNvSpPr/>
              <p:nvPr/>
            </p:nvSpPr>
            <p:spPr bwMode="auto">
              <a:xfrm>
                <a:off x="6126" y="2557"/>
                <a:ext cx="81" cy="113"/>
              </a:xfrm>
              <a:custGeom>
                <a:avLst/>
                <a:gdLst>
                  <a:gd name="T0" fmla="*/ 27 w 77"/>
                  <a:gd name="T1" fmla="*/ 0 h 107"/>
                  <a:gd name="T2" fmla="*/ 24 w 77"/>
                  <a:gd name="T3" fmla="*/ 1 h 107"/>
                  <a:gd name="T4" fmla="*/ 24 w 77"/>
                  <a:gd name="T5" fmla="*/ 1 h 107"/>
                  <a:gd name="T6" fmla="*/ 0 w 77"/>
                  <a:gd name="T7" fmla="*/ 102 h 107"/>
                  <a:gd name="T8" fmla="*/ 5 w 77"/>
                  <a:gd name="T9" fmla="*/ 107 h 107"/>
                  <a:gd name="T10" fmla="*/ 77 w 77"/>
                  <a:gd name="T11" fmla="*/ 105 h 107"/>
                  <a:gd name="T12" fmla="*/ 27 w 77"/>
                  <a:gd name="T1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07">
                    <a:moveTo>
                      <a:pt x="27" y="0"/>
                    </a:moveTo>
                    <a:cubicBezTo>
                      <a:pt x="26" y="0"/>
                      <a:pt x="25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2" y="103"/>
                      <a:pt x="4" y="104"/>
                      <a:pt x="5" y="107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8" name="Freeform 4409"/>
              <p:cNvSpPr/>
              <p:nvPr/>
            </p:nvSpPr>
            <p:spPr bwMode="auto">
              <a:xfrm>
                <a:off x="6125" y="2665"/>
                <a:ext cx="6" cy="5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5 h 5"/>
                  <a:gd name="T4" fmla="*/ 6 w 6"/>
                  <a:gd name="T5" fmla="*/ 5 h 5"/>
                  <a:gd name="T6" fmla="*/ 1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2"/>
                      <a:pt x="3" y="1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9" name="Freeform 4410"/>
              <p:cNvSpPr/>
              <p:nvPr/>
            </p:nvSpPr>
            <p:spPr bwMode="auto">
              <a:xfrm>
                <a:off x="6151" y="2552"/>
                <a:ext cx="3" cy="6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6 h 6"/>
                  <a:gd name="T4" fmla="*/ 0 w 3"/>
                  <a:gd name="T5" fmla="*/ 6 h 6"/>
                  <a:gd name="T6" fmla="*/ 3 w 3"/>
                  <a:gd name="T7" fmla="*/ 5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0" name="Freeform 4411"/>
              <p:cNvSpPr/>
              <p:nvPr/>
            </p:nvSpPr>
            <p:spPr bwMode="auto">
              <a:xfrm>
                <a:off x="6125" y="2668"/>
                <a:ext cx="82" cy="3"/>
              </a:xfrm>
              <a:custGeom>
                <a:avLst/>
                <a:gdLst>
                  <a:gd name="T0" fmla="*/ 82 w 82"/>
                  <a:gd name="T1" fmla="*/ 0 h 3"/>
                  <a:gd name="T2" fmla="*/ 6 w 82"/>
                  <a:gd name="T3" fmla="*/ 2 h 3"/>
                  <a:gd name="T4" fmla="*/ 0 w 82"/>
                  <a:gd name="T5" fmla="*/ 2 h 3"/>
                  <a:gd name="T6" fmla="*/ 0 w 82"/>
                  <a:gd name="T7" fmla="*/ 3 h 3"/>
                  <a:gd name="T8" fmla="*/ 1 w 82"/>
                  <a:gd name="T9" fmla="*/ 3 h 3"/>
                  <a:gd name="T10" fmla="*/ 82 w 82"/>
                  <a:gd name="T11" fmla="*/ 2 h 3"/>
                  <a:gd name="T12" fmla="*/ 82 w 8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">
                    <a:moveTo>
                      <a:pt x="82" y="0"/>
                    </a:moveTo>
                    <a:lnTo>
                      <a:pt x="6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82" y="2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1" name="Freeform 4412"/>
              <p:cNvSpPr/>
              <p:nvPr/>
            </p:nvSpPr>
            <p:spPr bwMode="auto">
              <a:xfrm>
                <a:off x="6125" y="2668"/>
                <a:ext cx="82" cy="3"/>
              </a:xfrm>
              <a:custGeom>
                <a:avLst/>
                <a:gdLst>
                  <a:gd name="T0" fmla="*/ 82 w 82"/>
                  <a:gd name="T1" fmla="*/ 0 h 3"/>
                  <a:gd name="T2" fmla="*/ 6 w 82"/>
                  <a:gd name="T3" fmla="*/ 2 h 3"/>
                  <a:gd name="T4" fmla="*/ 0 w 82"/>
                  <a:gd name="T5" fmla="*/ 2 h 3"/>
                  <a:gd name="T6" fmla="*/ 0 w 82"/>
                  <a:gd name="T7" fmla="*/ 3 h 3"/>
                  <a:gd name="T8" fmla="*/ 1 w 82"/>
                  <a:gd name="T9" fmla="*/ 3 h 3"/>
                  <a:gd name="T10" fmla="*/ 82 w 82"/>
                  <a:gd name="T11" fmla="*/ 2 h 3"/>
                  <a:gd name="T12" fmla="*/ 82 w 8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">
                    <a:moveTo>
                      <a:pt x="82" y="0"/>
                    </a:moveTo>
                    <a:lnTo>
                      <a:pt x="6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82" y="2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2" name="Freeform 4413"/>
              <p:cNvSpPr/>
              <p:nvPr/>
            </p:nvSpPr>
            <p:spPr bwMode="auto">
              <a:xfrm>
                <a:off x="6123" y="2548"/>
                <a:ext cx="86" cy="123"/>
              </a:xfrm>
              <a:custGeom>
                <a:avLst/>
                <a:gdLst>
                  <a:gd name="T0" fmla="*/ 28 w 86"/>
                  <a:gd name="T1" fmla="*/ 0 h 123"/>
                  <a:gd name="T2" fmla="*/ 28 w 86"/>
                  <a:gd name="T3" fmla="*/ 0 h 123"/>
                  <a:gd name="T4" fmla="*/ 0 w 86"/>
                  <a:gd name="T5" fmla="*/ 123 h 123"/>
                  <a:gd name="T6" fmla="*/ 3 w 86"/>
                  <a:gd name="T7" fmla="*/ 123 h 123"/>
                  <a:gd name="T8" fmla="*/ 2 w 86"/>
                  <a:gd name="T9" fmla="*/ 123 h 123"/>
                  <a:gd name="T10" fmla="*/ 2 w 86"/>
                  <a:gd name="T11" fmla="*/ 122 h 123"/>
                  <a:gd name="T12" fmla="*/ 3 w 86"/>
                  <a:gd name="T13" fmla="*/ 117 h 123"/>
                  <a:gd name="T14" fmla="*/ 28 w 86"/>
                  <a:gd name="T15" fmla="*/ 10 h 123"/>
                  <a:gd name="T16" fmla="*/ 29 w 86"/>
                  <a:gd name="T17" fmla="*/ 4 h 123"/>
                  <a:gd name="T18" fmla="*/ 31 w 86"/>
                  <a:gd name="T19" fmla="*/ 9 h 123"/>
                  <a:gd name="T20" fmla="*/ 84 w 86"/>
                  <a:gd name="T21" fmla="*/ 120 h 123"/>
                  <a:gd name="T22" fmla="*/ 84 w 86"/>
                  <a:gd name="T23" fmla="*/ 122 h 123"/>
                  <a:gd name="T24" fmla="*/ 86 w 86"/>
                  <a:gd name="T25" fmla="*/ 122 h 123"/>
                  <a:gd name="T26" fmla="*/ 28 w 86"/>
                  <a:gd name="T2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123">
                    <a:moveTo>
                      <a:pt x="28" y="0"/>
                    </a:moveTo>
                    <a:lnTo>
                      <a:pt x="28" y="0"/>
                    </a:lnTo>
                    <a:lnTo>
                      <a:pt x="0" y="123"/>
                    </a:lnTo>
                    <a:lnTo>
                      <a:pt x="3" y="123"/>
                    </a:lnTo>
                    <a:lnTo>
                      <a:pt x="2" y="123"/>
                    </a:lnTo>
                    <a:lnTo>
                      <a:pt x="2" y="122"/>
                    </a:lnTo>
                    <a:lnTo>
                      <a:pt x="3" y="117"/>
                    </a:lnTo>
                    <a:lnTo>
                      <a:pt x="28" y="10"/>
                    </a:lnTo>
                    <a:lnTo>
                      <a:pt x="29" y="4"/>
                    </a:lnTo>
                    <a:lnTo>
                      <a:pt x="31" y="9"/>
                    </a:lnTo>
                    <a:lnTo>
                      <a:pt x="84" y="120"/>
                    </a:lnTo>
                    <a:lnTo>
                      <a:pt x="84" y="122"/>
                    </a:lnTo>
                    <a:lnTo>
                      <a:pt x="86" y="12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3" name="Freeform 4414"/>
              <p:cNvSpPr/>
              <p:nvPr/>
            </p:nvSpPr>
            <p:spPr bwMode="auto">
              <a:xfrm>
                <a:off x="6123" y="2548"/>
                <a:ext cx="86" cy="123"/>
              </a:xfrm>
              <a:custGeom>
                <a:avLst/>
                <a:gdLst>
                  <a:gd name="T0" fmla="*/ 28 w 86"/>
                  <a:gd name="T1" fmla="*/ 0 h 123"/>
                  <a:gd name="T2" fmla="*/ 28 w 86"/>
                  <a:gd name="T3" fmla="*/ 0 h 123"/>
                  <a:gd name="T4" fmla="*/ 0 w 86"/>
                  <a:gd name="T5" fmla="*/ 123 h 123"/>
                  <a:gd name="T6" fmla="*/ 3 w 86"/>
                  <a:gd name="T7" fmla="*/ 123 h 123"/>
                  <a:gd name="T8" fmla="*/ 2 w 86"/>
                  <a:gd name="T9" fmla="*/ 123 h 123"/>
                  <a:gd name="T10" fmla="*/ 2 w 86"/>
                  <a:gd name="T11" fmla="*/ 122 h 123"/>
                  <a:gd name="T12" fmla="*/ 3 w 86"/>
                  <a:gd name="T13" fmla="*/ 117 h 123"/>
                  <a:gd name="T14" fmla="*/ 28 w 86"/>
                  <a:gd name="T15" fmla="*/ 10 h 123"/>
                  <a:gd name="T16" fmla="*/ 29 w 86"/>
                  <a:gd name="T17" fmla="*/ 4 h 123"/>
                  <a:gd name="T18" fmla="*/ 31 w 86"/>
                  <a:gd name="T19" fmla="*/ 9 h 123"/>
                  <a:gd name="T20" fmla="*/ 84 w 86"/>
                  <a:gd name="T21" fmla="*/ 120 h 123"/>
                  <a:gd name="T22" fmla="*/ 84 w 86"/>
                  <a:gd name="T23" fmla="*/ 122 h 123"/>
                  <a:gd name="T24" fmla="*/ 86 w 86"/>
                  <a:gd name="T25" fmla="*/ 122 h 123"/>
                  <a:gd name="T26" fmla="*/ 28 w 86"/>
                  <a:gd name="T2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123">
                    <a:moveTo>
                      <a:pt x="28" y="0"/>
                    </a:moveTo>
                    <a:lnTo>
                      <a:pt x="28" y="0"/>
                    </a:lnTo>
                    <a:lnTo>
                      <a:pt x="0" y="123"/>
                    </a:lnTo>
                    <a:lnTo>
                      <a:pt x="3" y="123"/>
                    </a:lnTo>
                    <a:lnTo>
                      <a:pt x="2" y="123"/>
                    </a:lnTo>
                    <a:lnTo>
                      <a:pt x="2" y="122"/>
                    </a:lnTo>
                    <a:lnTo>
                      <a:pt x="3" y="117"/>
                    </a:lnTo>
                    <a:lnTo>
                      <a:pt x="28" y="10"/>
                    </a:lnTo>
                    <a:lnTo>
                      <a:pt x="29" y="4"/>
                    </a:lnTo>
                    <a:lnTo>
                      <a:pt x="31" y="9"/>
                    </a:lnTo>
                    <a:lnTo>
                      <a:pt x="84" y="120"/>
                    </a:lnTo>
                    <a:lnTo>
                      <a:pt x="84" y="122"/>
                    </a:lnTo>
                    <a:lnTo>
                      <a:pt x="86" y="122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4" name="Freeform 4415"/>
              <p:cNvSpPr/>
              <p:nvPr/>
            </p:nvSpPr>
            <p:spPr bwMode="auto">
              <a:xfrm>
                <a:off x="6130" y="2671"/>
                <a:ext cx="106" cy="58"/>
              </a:xfrm>
              <a:custGeom>
                <a:avLst/>
                <a:gdLst>
                  <a:gd name="T0" fmla="*/ 74 w 100"/>
                  <a:gd name="T1" fmla="*/ 0 h 55"/>
                  <a:gd name="T2" fmla="*/ 1 w 100"/>
                  <a:gd name="T3" fmla="*/ 2 h 55"/>
                  <a:gd name="T4" fmla="*/ 0 w 100"/>
                  <a:gd name="T5" fmla="*/ 3 h 55"/>
                  <a:gd name="T6" fmla="*/ 99 w 100"/>
                  <a:gd name="T7" fmla="*/ 55 h 55"/>
                  <a:gd name="T8" fmla="*/ 100 w 100"/>
                  <a:gd name="T9" fmla="*/ 55 h 55"/>
                  <a:gd name="T10" fmla="*/ 74 w 100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55">
                    <a:moveTo>
                      <a:pt x="74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99" y="55"/>
                      <a:pt x="99" y="55"/>
                      <a:pt x="99" y="55"/>
                    </a:cubicBezTo>
                    <a:cubicBezTo>
                      <a:pt x="99" y="55"/>
                      <a:pt x="99" y="55"/>
                      <a:pt x="100" y="55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5" name="Freeform 4416"/>
              <p:cNvSpPr/>
              <p:nvPr/>
            </p:nvSpPr>
            <p:spPr bwMode="auto">
              <a:xfrm>
                <a:off x="6235" y="272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6" name="Freeform 4417"/>
              <p:cNvSpPr/>
              <p:nvPr/>
            </p:nvSpPr>
            <p:spPr bwMode="auto">
              <a:xfrm>
                <a:off x="6129" y="2673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7" name="Freeform 4418"/>
              <p:cNvSpPr/>
              <p:nvPr/>
            </p:nvSpPr>
            <p:spPr bwMode="auto">
              <a:xfrm>
                <a:off x="6126" y="2670"/>
                <a:ext cx="82" cy="3"/>
              </a:xfrm>
              <a:custGeom>
                <a:avLst/>
                <a:gdLst>
                  <a:gd name="T0" fmla="*/ 81 w 82"/>
                  <a:gd name="T1" fmla="*/ 0 h 3"/>
                  <a:gd name="T2" fmla="*/ 0 w 82"/>
                  <a:gd name="T3" fmla="*/ 1 h 3"/>
                  <a:gd name="T4" fmla="*/ 3 w 82"/>
                  <a:gd name="T5" fmla="*/ 3 h 3"/>
                  <a:gd name="T6" fmla="*/ 5 w 82"/>
                  <a:gd name="T7" fmla="*/ 3 h 3"/>
                  <a:gd name="T8" fmla="*/ 82 w 82"/>
                  <a:gd name="T9" fmla="*/ 1 h 3"/>
                  <a:gd name="T10" fmla="*/ 81 w 8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">
                    <a:moveTo>
                      <a:pt x="81" y="0"/>
                    </a:moveTo>
                    <a:lnTo>
                      <a:pt x="0" y="1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2" y="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8" name="Freeform 4419"/>
              <p:cNvSpPr/>
              <p:nvPr/>
            </p:nvSpPr>
            <p:spPr bwMode="auto">
              <a:xfrm>
                <a:off x="6126" y="2670"/>
                <a:ext cx="82" cy="3"/>
              </a:xfrm>
              <a:custGeom>
                <a:avLst/>
                <a:gdLst>
                  <a:gd name="T0" fmla="*/ 81 w 82"/>
                  <a:gd name="T1" fmla="*/ 0 h 3"/>
                  <a:gd name="T2" fmla="*/ 0 w 82"/>
                  <a:gd name="T3" fmla="*/ 1 h 3"/>
                  <a:gd name="T4" fmla="*/ 3 w 82"/>
                  <a:gd name="T5" fmla="*/ 3 h 3"/>
                  <a:gd name="T6" fmla="*/ 5 w 82"/>
                  <a:gd name="T7" fmla="*/ 3 h 3"/>
                  <a:gd name="T8" fmla="*/ 82 w 82"/>
                  <a:gd name="T9" fmla="*/ 1 h 3"/>
                  <a:gd name="T10" fmla="*/ 81 w 8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">
                    <a:moveTo>
                      <a:pt x="81" y="0"/>
                    </a:moveTo>
                    <a:lnTo>
                      <a:pt x="0" y="1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2" y="1"/>
                    </a:lnTo>
                    <a:lnTo>
                      <a:pt x="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9" name="Freeform 4420"/>
              <p:cNvSpPr/>
              <p:nvPr/>
            </p:nvSpPr>
            <p:spPr bwMode="auto">
              <a:xfrm>
                <a:off x="6123" y="2670"/>
                <a:ext cx="116" cy="62"/>
              </a:xfrm>
              <a:custGeom>
                <a:avLst/>
                <a:gdLst>
                  <a:gd name="T0" fmla="*/ 82 w 110"/>
                  <a:gd name="T1" fmla="*/ 0 h 59"/>
                  <a:gd name="T2" fmla="*/ 80 w 110"/>
                  <a:gd name="T3" fmla="*/ 0 h 59"/>
                  <a:gd name="T4" fmla="*/ 81 w 110"/>
                  <a:gd name="T5" fmla="*/ 1 h 59"/>
                  <a:gd name="T6" fmla="*/ 107 w 110"/>
                  <a:gd name="T7" fmla="*/ 56 h 59"/>
                  <a:gd name="T8" fmla="*/ 107 w 110"/>
                  <a:gd name="T9" fmla="*/ 56 h 59"/>
                  <a:gd name="T10" fmla="*/ 106 w 110"/>
                  <a:gd name="T11" fmla="*/ 56 h 59"/>
                  <a:gd name="T12" fmla="*/ 7 w 110"/>
                  <a:gd name="T13" fmla="*/ 4 h 59"/>
                  <a:gd name="T14" fmla="*/ 6 w 110"/>
                  <a:gd name="T15" fmla="*/ 3 h 59"/>
                  <a:gd name="T16" fmla="*/ 3 w 110"/>
                  <a:gd name="T17" fmla="*/ 1 h 59"/>
                  <a:gd name="T18" fmla="*/ 0 w 110"/>
                  <a:gd name="T19" fmla="*/ 1 h 59"/>
                  <a:gd name="T20" fmla="*/ 109 w 110"/>
                  <a:gd name="T21" fmla="*/ 59 h 59"/>
                  <a:gd name="T22" fmla="*/ 109 w 110"/>
                  <a:gd name="T23" fmla="*/ 59 h 59"/>
                  <a:gd name="T24" fmla="*/ 110 w 110"/>
                  <a:gd name="T25" fmla="*/ 58 h 59"/>
                  <a:gd name="T26" fmla="*/ 82 w 110"/>
                  <a:gd name="T2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59">
                    <a:moveTo>
                      <a:pt x="82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107" y="56"/>
                      <a:pt x="107" y="56"/>
                      <a:pt x="107" y="56"/>
                    </a:cubicBezTo>
                    <a:cubicBezTo>
                      <a:pt x="107" y="56"/>
                      <a:pt x="107" y="56"/>
                      <a:pt x="107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09" y="59"/>
                      <a:pt x="109" y="58"/>
                      <a:pt x="110" y="58"/>
                    </a:cubicBezTo>
                    <a:cubicBezTo>
                      <a:pt x="82" y="0"/>
                      <a:pt x="82" y="0"/>
                      <a:pt x="8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0" name="Freeform 4421"/>
              <p:cNvSpPr/>
              <p:nvPr/>
            </p:nvSpPr>
            <p:spPr bwMode="auto">
              <a:xfrm>
                <a:off x="6238" y="273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1 w 1"/>
                  <a:gd name="T7" fmla="*/ 2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1" name="Freeform 4422"/>
              <p:cNvSpPr/>
              <p:nvPr/>
            </p:nvSpPr>
            <p:spPr bwMode="auto">
              <a:xfrm>
                <a:off x="6238" y="2499"/>
                <a:ext cx="46" cy="99"/>
              </a:xfrm>
              <a:custGeom>
                <a:avLst/>
                <a:gdLst>
                  <a:gd name="T0" fmla="*/ 37 w 44"/>
                  <a:gd name="T1" fmla="*/ 0 h 94"/>
                  <a:gd name="T2" fmla="*/ 0 w 44"/>
                  <a:gd name="T3" fmla="*/ 52 h 94"/>
                  <a:gd name="T4" fmla="*/ 3 w 44"/>
                  <a:gd name="T5" fmla="*/ 59 h 94"/>
                  <a:gd name="T6" fmla="*/ 2 w 44"/>
                  <a:gd name="T7" fmla="*/ 64 h 94"/>
                  <a:gd name="T8" fmla="*/ 41 w 44"/>
                  <a:gd name="T9" fmla="*/ 94 h 94"/>
                  <a:gd name="T10" fmla="*/ 44 w 44"/>
                  <a:gd name="T11" fmla="*/ 92 h 94"/>
                  <a:gd name="T12" fmla="*/ 37 w 44"/>
                  <a:gd name="T13" fmla="*/ 0 h 94"/>
                  <a:gd name="T14" fmla="*/ 37 w 44"/>
                  <a:gd name="T1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94">
                    <a:moveTo>
                      <a:pt x="37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2" y="54"/>
                      <a:pt x="3" y="56"/>
                      <a:pt x="3" y="59"/>
                    </a:cubicBezTo>
                    <a:cubicBezTo>
                      <a:pt x="3" y="61"/>
                      <a:pt x="3" y="62"/>
                      <a:pt x="2" y="64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42" y="93"/>
                      <a:pt x="43" y="93"/>
                      <a:pt x="44" y="9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2" name="Freeform 4423"/>
              <p:cNvSpPr/>
              <p:nvPr/>
            </p:nvSpPr>
            <p:spPr bwMode="auto">
              <a:xfrm>
                <a:off x="6281" y="2596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3" name="Freeform 4424"/>
              <p:cNvSpPr/>
              <p:nvPr/>
            </p:nvSpPr>
            <p:spPr bwMode="auto">
              <a:xfrm>
                <a:off x="6277" y="249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4" name="Freeform 4425"/>
              <p:cNvSpPr/>
              <p:nvPr/>
            </p:nvSpPr>
            <p:spPr bwMode="auto">
              <a:xfrm>
                <a:off x="6234" y="2554"/>
                <a:ext cx="7" cy="13"/>
              </a:xfrm>
              <a:custGeom>
                <a:avLst/>
                <a:gdLst>
                  <a:gd name="T0" fmla="*/ 4 w 7"/>
                  <a:gd name="T1" fmla="*/ 0 h 12"/>
                  <a:gd name="T2" fmla="*/ 0 w 7"/>
                  <a:gd name="T3" fmla="*/ 7 h 12"/>
                  <a:gd name="T4" fmla="*/ 6 w 7"/>
                  <a:gd name="T5" fmla="*/ 12 h 12"/>
                  <a:gd name="T6" fmla="*/ 7 w 7"/>
                  <a:gd name="T7" fmla="*/ 7 h 12"/>
                  <a:gd name="T8" fmla="*/ 4 w 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4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0"/>
                      <a:pt x="7" y="9"/>
                      <a:pt x="7" y="7"/>
                    </a:cubicBezTo>
                    <a:cubicBezTo>
                      <a:pt x="7" y="4"/>
                      <a:pt x="6" y="2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" name="Group 4627"/>
            <p:cNvGrpSpPr/>
            <p:nvPr/>
          </p:nvGrpSpPr>
          <p:grpSpPr bwMode="auto">
            <a:xfrm>
              <a:off x="5304" y="1869"/>
              <a:ext cx="1014" cy="1444"/>
              <a:chOff x="5304" y="1869"/>
              <a:chExt cx="1014" cy="1444"/>
            </a:xfrm>
          </p:grpSpPr>
          <p:sp>
            <p:nvSpPr>
              <p:cNvPr id="295" name="Freeform 4427"/>
              <p:cNvSpPr>
                <a:spLocks noEditPoints="1"/>
              </p:cNvSpPr>
              <p:nvPr/>
            </p:nvSpPr>
            <p:spPr bwMode="auto">
              <a:xfrm>
                <a:off x="6232" y="2494"/>
                <a:ext cx="55" cy="111"/>
              </a:xfrm>
              <a:custGeom>
                <a:avLst/>
                <a:gdLst>
                  <a:gd name="T0" fmla="*/ 45 w 55"/>
                  <a:gd name="T1" fmla="*/ 5 h 111"/>
                  <a:gd name="T2" fmla="*/ 45 w 55"/>
                  <a:gd name="T3" fmla="*/ 4 h 111"/>
                  <a:gd name="T4" fmla="*/ 45 w 55"/>
                  <a:gd name="T5" fmla="*/ 5 h 111"/>
                  <a:gd name="T6" fmla="*/ 52 w 55"/>
                  <a:gd name="T7" fmla="*/ 102 h 111"/>
                  <a:gd name="T8" fmla="*/ 52 w 55"/>
                  <a:gd name="T9" fmla="*/ 106 h 111"/>
                  <a:gd name="T10" fmla="*/ 49 w 55"/>
                  <a:gd name="T11" fmla="*/ 104 h 111"/>
                  <a:gd name="T12" fmla="*/ 8 w 55"/>
                  <a:gd name="T13" fmla="*/ 73 h 111"/>
                  <a:gd name="T14" fmla="*/ 2 w 55"/>
                  <a:gd name="T15" fmla="*/ 67 h 111"/>
                  <a:gd name="T16" fmla="*/ 6 w 55"/>
                  <a:gd name="T17" fmla="*/ 60 h 111"/>
                  <a:gd name="T18" fmla="*/ 45 w 55"/>
                  <a:gd name="T19" fmla="*/ 5 h 111"/>
                  <a:gd name="T20" fmla="*/ 46 w 55"/>
                  <a:gd name="T21" fmla="*/ 0 h 111"/>
                  <a:gd name="T22" fmla="*/ 0 w 55"/>
                  <a:gd name="T23" fmla="*/ 67 h 111"/>
                  <a:gd name="T24" fmla="*/ 55 w 55"/>
                  <a:gd name="T25" fmla="*/ 111 h 111"/>
                  <a:gd name="T26" fmla="*/ 46 w 55"/>
                  <a:gd name="T2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11">
                    <a:moveTo>
                      <a:pt x="45" y="5"/>
                    </a:moveTo>
                    <a:lnTo>
                      <a:pt x="45" y="4"/>
                    </a:lnTo>
                    <a:lnTo>
                      <a:pt x="45" y="5"/>
                    </a:lnTo>
                    <a:lnTo>
                      <a:pt x="52" y="102"/>
                    </a:lnTo>
                    <a:lnTo>
                      <a:pt x="52" y="106"/>
                    </a:lnTo>
                    <a:lnTo>
                      <a:pt x="49" y="104"/>
                    </a:lnTo>
                    <a:lnTo>
                      <a:pt x="8" y="73"/>
                    </a:lnTo>
                    <a:lnTo>
                      <a:pt x="2" y="67"/>
                    </a:lnTo>
                    <a:lnTo>
                      <a:pt x="6" y="60"/>
                    </a:lnTo>
                    <a:lnTo>
                      <a:pt x="45" y="5"/>
                    </a:lnTo>
                    <a:close/>
                    <a:moveTo>
                      <a:pt x="46" y="0"/>
                    </a:moveTo>
                    <a:lnTo>
                      <a:pt x="0" y="67"/>
                    </a:lnTo>
                    <a:lnTo>
                      <a:pt x="55" y="11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4428"/>
              <p:cNvSpPr>
                <a:spLocks noEditPoints="1"/>
              </p:cNvSpPr>
              <p:nvPr/>
            </p:nvSpPr>
            <p:spPr bwMode="auto">
              <a:xfrm>
                <a:off x="6232" y="2494"/>
                <a:ext cx="55" cy="111"/>
              </a:xfrm>
              <a:custGeom>
                <a:avLst/>
                <a:gdLst>
                  <a:gd name="T0" fmla="*/ 45 w 55"/>
                  <a:gd name="T1" fmla="*/ 5 h 111"/>
                  <a:gd name="T2" fmla="*/ 45 w 55"/>
                  <a:gd name="T3" fmla="*/ 4 h 111"/>
                  <a:gd name="T4" fmla="*/ 45 w 55"/>
                  <a:gd name="T5" fmla="*/ 5 h 111"/>
                  <a:gd name="T6" fmla="*/ 52 w 55"/>
                  <a:gd name="T7" fmla="*/ 102 h 111"/>
                  <a:gd name="T8" fmla="*/ 52 w 55"/>
                  <a:gd name="T9" fmla="*/ 106 h 111"/>
                  <a:gd name="T10" fmla="*/ 49 w 55"/>
                  <a:gd name="T11" fmla="*/ 104 h 111"/>
                  <a:gd name="T12" fmla="*/ 8 w 55"/>
                  <a:gd name="T13" fmla="*/ 73 h 111"/>
                  <a:gd name="T14" fmla="*/ 2 w 55"/>
                  <a:gd name="T15" fmla="*/ 67 h 111"/>
                  <a:gd name="T16" fmla="*/ 6 w 55"/>
                  <a:gd name="T17" fmla="*/ 60 h 111"/>
                  <a:gd name="T18" fmla="*/ 45 w 55"/>
                  <a:gd name="T19" fmla="*/ 5 h 111"/>
                  <a:gd name="T20" fmla="*/ 46 w 55"/>
                  <a:gd name="T21" fmla="*/ 0 h 111"/>
                  <a:gd name="T22" fmla="*/ 0 w 55"/>
                  <a:gd name="T23" fmla="*/ 67 h 111"/>
                  <a:gd name="T24" fmla="*/ 55 w 55"/>
                  <a:gd name="T25" fmla="*/ 111 h 111"/>
                  <a:gd name="T26" fmla="*/ 46 w 55"/>
                  <a:gd name="T2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11">
                    <a:moveTo>
                      <a:pt x="45" y="5"/>
                    </a:moveTo>
                    <a:lnTo>
                      <a:pt x="45" y="4"/>
                    </a:lnTo>
                    <a:lnTo>
                      <a:pt x="45" y="5"/>
                    </a:lnTo>
                    <a:lnTo>
                      <a:pt x="52" y="102"/>
                    </a:lnTo>
                    <a:lnTo>
                      <a:pt x="52" y="106"/>
                    </a:lnTo>
                    <a:lnTo>
                      <a:pt x="49" y="104"/>
                    </a:lnTo>
                    <a:lnTo>
                      <a:pt x="8" y="73"/>
                    </a:lnTo>
                    <a:lnTo>
                      <a:pt x="2" y="67"/>
                    </a:lnTo>
                    <a:lnTo>
                      <a:pt x="6" y="60"/>
                    </a:lnTo>
                    <a:lnTo>
                      <a:pt x="45" y="5"/>
                    </a:lnTo>
                    <a:moveTo>
                      <a:pt x="46" y="0"/>
                    </a:moveTo>
                    <a:lnTo>
                      <a:pt x="0" y="67"/>
                    </a:lnTo>
                    <a:lnTo>
                      <a:pt x="55" y="111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4429"/>
              <p:cNvSpPr/>
              <p:nvPr/>
            </p:nvSpPr>
            <p:spPr bwMode="auto">
              <a:xfrm>
                <a:off x="6229" y="3003"/>
                <a:ext cx="70" cy="63"/>
              </a:xfrm>
              <a:custGeom>
                <a:avLst/>
                <a:gdLst>
                  <a:gd name="T0" fmla="*/ 0 w 66"/>
                  <a:gd name="T1" fmla="*/ 0 h 60"/>
                  <a:gd name="T2" fmla="*/ 0 w 66"/>
                  <a:gd name="T3" fmla="*/ 1 h 60"/>
                  <a:gd name="T4" fmla="*/ 65 w 66"/>
                  <a:gd name="T5" fmla="*/ 60 h 60"/>
                  <a:gd name="T6" fmla="*/ 66 w 66"/>
                  <a:gd name="T7" fmla="*/ 59 h 60"/>
                  <a:gd name="T8" fmla="*/ 49 w 66"/>
                  <a:gd name="T9" fmla="*/ 9 h 60"/>
                  <a:gd name="T10" fmla="*/ 0 w 6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0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60"/>
                      <a:pt x="66" y="59"/>
                      <a:pt x="66" y="5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4430"/>
              <p:cNvSpPr/>
              <p:nvPr/>
            </p:nvSpPr>
            <p:spPr bwMode="auto">
              <a:xfrm>
                <a:off x="6228" y="300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4431"/>
              <p:cNvSpPr/>
              <p:nvPr/>
            </p:nvSpPr>
            <p:spPr bwMode="auto">
              <a:xfrm>
                <a:off x="6298" y="306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4432"/>
              <p:cNvSpPr/>
              <p:nvPr/>
            </p:nvSpPr>
            <p:spPr bwMode="auto">
              <a:xfrm>
                <a:off x="6285" y="3012"/>
                <a:ext cx="15" cy="46"/>
              </a:xfrm>
              <a:custGeom>
                <a:avLst/>
                <a:gdLst>
                  <a:gd name="T0" fmla="*/ 0 w 14"/>
                  <a:gd name="T1" fmla="*/ 0 h 44"/>
                  <a:gd name="T2" fmla="*/ 14 w 14"/>
                  <a:gd name="T3" fmla="*/ 44 h 44"/>
                  <a:gd name="T4" fmla="*/ 11 w 14"/>
                  <a:gd name="T5" fmla="*/ 7 h 44"/>
                  <a:gd name="T6" fmla="*/ 6 w 14"/>
                  <a:gd name="T7" fmla="*/ 1 h 44"/>
                  <a:gd name="T8" fmla="*/ 0 w 14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4">
                    <a:moveTo>
                      <a:pt x="0" y="0"/>
                    </a:moveTo>
                    <a:cubicBezTo>
                      <a:pt x="14" y="44"/>
                      <a:pt x="14" y="44"/>
                      <a:pt x="14" y="44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6" y="4"/>
                      <a:pt x="6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4433"/>
              <p:cNvSpPr/>
              <p:nvPr/>
            </p:nvSpPr>
            <p:spPr bwMode="auto">
              <a:xfrm>
                <a:off x="6292" y="3013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5 w 5"/>
                  <a:gd name="T5" fmla="*/ 1 h 6"/>
                  <a:gd name="T6" fmla="*/ 0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3"/>
                      <a:pt x="2" y="5"/>
                      <a:pt x="5" y="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4434"/>
              <p:cNvSpPr>
                <a:spLocks noEditPoints="1"/>
              </p:cNvSpPr>
              <p:nvPr/>
            </p:nvSpPr>
            <p:spPr bwMode="auto">
              <a:xfrm>
                <a:off x="6226" y="3000"/>
                <a:ext cx="76" cy="65"/>
              </a:xfrm>
              <a:custGeom>
                <a:avLst/>
                <a:gdLst>
                  <a:gd name="T0" fmla="*/ 58 w 76"/>
                  <a:gd name="T1" fmla="*/ 11 h 65"/>
                  <a:gd name="T2" fmla="*/ 59 w 76"/>
                  <a:gd name="T3" fmla="*/ 12 h 65"/>
                  <a:gd name="T4" fmla="*/ 66 w 76"/>
                  <a:gd name="T5" fmla="*/ 13 h 65"/>
                  <a:gd name="T6" fmla="*/ 71 w 76"/>
                  <a:gd name="T7" fmla="*/ 14 h 65"/>
                  <a:gd name="T8" fmla="*/ 71 w 76"/>
                  <a:gd name="T9" fmla="*/ 19 h 65"/>
                  <a:gd name="T10" fmla="*/ 74 w 76"/>
                  <a:gd name="T11" fmla="*/ 58 h 65"/>
                  <a:gd name="T12" fmla="*/ 76 w 76"/>
                  <a:gd name="T13" fmla="*/ 65 h 65"/>
                  <a:gd name="T14" fmla="*/ 72 w 76"/>
                  <a:gd name="T15" fmla="*/ 13 h 65"/>
                  <a:gd name="T16" fmla="*/ 71 w 76"/>
                  <a:gd name="T17" fmla="*/ 13 h 65"/>
                  <a:gd name="T18" fmla="*/ 72 w 76"/>
                  <a:gd name="T19" fmla="*/ 13 h 65"/>
                  <a:gd name="T20" fmla="*/ 58 w 76"/>
                  <a:gd name="T21" fmla="*/ 11 h 65"/>
                  <a:gd name="T22" fmla="*/ 0 w 76"/>
                  <a:gd name="T23" fmla="*/ 0 h 65"/>
                  <a:gd name="T24" fmla="*/ 2 w 76"/>
                  <a:gd name="T25" fmla="*/ 3 h 65"/>
                  <a:gd name="T26" fmla="*/ 3 w 76"/>
                  <a:gd name="T27" fmla="*/ 3 h 65"/>
                  <a:gd name="T28" fmla="*/ 55 w 76"/>
                  <a:gd name="T29" fmla="*/ 12 h 65"/>
                  <a:gd name="T30" fmla="*/ 55 w 76"/>
                  <a:gd name="T31" fmla="*/ 10 h 65"/>
                  <a:gd name="T32" fmla="*/ 0 w 76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65">
                    <a:moveTo>
                      <a:pt x="58" y="11"/>
                    </a:moveTo>
                    <a:lnTo>
                      <a:pt x="59" y="12"/>
                    </a:lnTo>
                    <a:lnTo>
                      <a:pt x="66" y="13"/>
                    </a:lnTo>
                    <a:lnTo>
                      <a:pt x="71" y="14"/>
                    </a:lnTo>
                    <a:lnTo>
                      <a:pt x="71" y="19"/>
                    </a:lnTo>
                    <a:lnTo>
                      <a:pt x="74" y="58"/>
                    </a:lnTo>
                    <a:lnTo>
                      <a:pt x="76" y="65"/>
                    </a:lnTo>
                    <a:lnTo>
                      <a:pt x="72" y="13"/>
                    </a:lnTo>
                    <a:lnTo>
                      <a:pt x="71" y="13"/>
                    </a:lnTo>
                    <a:lnTo>
                      <a:pt x="72" y="13"/>
                    </a:lnTo>
                    <a:lnTo>
                      <a:pt x="58" y="11"/>
                    </a:lnTo>
                    <a:close/>
                    <a:moveTo>
                      <a:pt x="0" y="0"/>
                    </a:moveTo>
                    <a:lnTo>
                      <a:pt x="2" y="3"/>
                    </a:lnTo>
                    <a:lnTo>
                      <a:pt x="3" y="3"/>
                    </a:lnTo>
                    <a:lnTo>
                      <a:pt x="55" y="12"/>
                    </a:lnTo>
                    <a:lnTo>
                      <a:pt x="55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4435"/>
              <p:cNvSpPr>
                <a:spLocks noEditPoints="1"/>
              </p:cNvSpPr>
              <p:nvPr/>
            </p:nvSpPr>
            <p:spPr bwMode="auto">
              <a:xfrm>
                <a:off x="6226" y="3000"/>
                <a:ext cx="76" cy="65"/>
              </a:xfrm>
              <a:custGeom>
                <a:avLst/>
                <a:gdLst>
                  <a:gd name="T0" fmla="*/ 58 w 76"/>
                  <a:gd name="T1" fmla="*/ 11 h 65"/>
                  <a:gd name="T2" fmla="*/ 59 w 76"/>
                  <a:gd name="T3" fmla="*/ 12 h 65"/>
                  <a:gd name="T4" fmla="*/ 66 w 76"/>
                  <a:gd name="T5" fmla="*/ 13 h 65"/>
                  <a:gd name="T6" fmla="*/ 71 w 76"/>
                  <a:gd name="T7" fmla="*/ 14 h 65"/>
                  <a:gd name="T8" fmla="*/ 71 w 76"/>
                  <a:gd name="T9" fmla="*/ 19 h 65"/>
                  <a:gd name="T10" fmla="*/ 74 w 76"/>
                  <a:gd name="T11" fmla="*/ 58 h 65"/>
                  <a:gd name="T12" fmla="*/ 76 w 76"/>
                  <a:gd name="T13" fmla="*/ 65 h 65"/>
                  <a:gd name="T14" fmla="*/ 72 w 76"/>
                  <a:gd name="T15" fmla="*/ 13 h 65"/>
                  <a:gd name="T16" fmla="*/ 71 w 76"/>
                  <a:gd name="T17" fmla="*/ 13 h 65"/>
                  <a:gd name="T18" fmla="*/ 72 w 76"/>
                  <a:gd name="T19" fmla="*/ 13 h 65"/>
                  <a:gd name="T20" fmla="*/ 58 w 76"/>
                  <a:gd name="T21" fmla="*/ 11 h 65"/>
                  <a:gd name="T22" fmla="*/ 0 w 76"/>
                  <a:gd name="T23" fmla="*/ 0 h 65"/>
                  <a:gd name="T24" fmla="*/ 2 w 76"/>
                  <a:gd name="T25" fmla="*/ 3 h 65"/>
                  <a:gd name="T26" fmla="*/ 3 w 76"/>
                  <a:gd name="T27" fmla="*/ 3 h 65"/>
                  <a:gd name="T28" fmla="*/ 55 w 76"/>
                  <a:gd name="T29" fmla="*/ 12 h 65"/>
                  <a:gd name="T30" fmla="*/ 55 w 76"/>
                  <a:gd name="T31" fmla="*/ 10 h 65"/>
                  <a:gd name="T32" fmla="*/ 0 w 76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65">
                    <a:moveTo>
                      <a:pt x="58" y="11"/>
                    </a:moveTo>
                    <a:lnTo>
                      <a:pt x="59" y="12"/>
                    </a:lnTo>
                    <a:lnTo>
                      <a:pt x="66" y="13"/>
                    </a:lnTo>
                    <a:lnTo>
                      <a:pt x="71" y="14"/>
                    </a:lnTo>
                    <a:lnTo>
                      <a:pt x="71" y="19"/>
                    </a:lnTo>
                    <a:lnTo>
                      <a:pt x="74" y="58"/>
                    </a:lnTo>
                    <a:lnTo>
                      <a:pt x="76" y="65"/>
                    </a:lnTo>
                    <a:lnTo>
                      <a:pt x="72" y="13"/>
                    </a:lnTo>
                    <a:lnTo>
                      <a:pt x="71" y="13"/>
                    </a:lnTo>
                    <a:lnTo>
                      <a:pt x="72" y="13"/>
                    </a:lnTo>
                    <a:lnTo>
                      <a:pt x="58" y="11"/>
                    </a:lnTo>
                    <a:moveTo>
                      <a:pt x="0" y="0"/>
                    </a:moveTo>
                    <a:lnTo>
                      <a:pt x="2" y="3"/>
                    </a:lnTo>
                    <a:lnTo>
                      <a:pt x="3" y="3"/>
                    </a:lnTo>
                    <a:lnTo>
                      <a:pt x="55" y="12"/>
                    </a:lnTo>
                    <a:lnTo>
                      <a:pt x="55" y="1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4436"/>
              <p:cNvSpPr/>
              <p:nvPr/>
            </p:nvSpPr>
            <p:spPr bwMode="auto">
              <a:xfrm>
                <a:off x="6223" y="3000"/>
                <a:ext cx="79" cy="72"/>
              </a:xfrm>
              <a:custGeom>
                <a:avLst/>
                <a:gdLst>
                  <a:gd name="T0" fmla="*/ 0 w 79"/>
                  <a:gd name="T1" fmla="*/ 0 h 72"/>
                  <a:gd name="T2" fmla="*/ 79 w 79"/>
                  <a:gd name="T3" fmla="*/ 72 h 72"/>
                  <a:gd name="T4" fmla="*/ 79 w 79"/>
                  <a:gd name="T5" fmla="*/ 65 h 72"/>
                  <a:gd name="T6" fmla="*/ 77 w 79"/>
                  <a:gd name="T7" fmla="*/ 58 h 72"/>
                  <a:gd name="T8" fmla="*/ 62 w 79"/>
                  <a:gd name="T9" fmla="*/ 12 h 72"/>
                  <a:gd name="T10" fmla="*/ 61 w 79"/>
                  <a:gd name="T11" fmla="*/ 11 h 72"/>
                  <a:gd name="T12" fmla="*/ 58 w 79"/>
                  <a:gd name="T13" fmla="*/ 10 h 72"/>
                  <a:gd name="T14" fmla="*/ 58 w 79"/>
                  <a:gd name="T15" fmla="*/ 12 h 72"/>
                  <a:gd name="T16" fmla="*/ 76 w 79"/>
                  <a:gd name="T17" fmla="*/ 65 h 72"/>
                  <a:gd name="T18" fmla="*/ 76 w 79"/>
                  <a:gd name="T19" fmla="*/ 67 h 72"/>
                  <a:gd name="T20" fmla="*/ 75 w 79"/>
                  <a:gd name="T21" fmla="*/ 66 h 72"/>
                  <a:gd name="T22" fmla="*/ 6 w 79"/>
                  <a:gd name="T23" fmla="*/ 4 h 72"/>
                  <a:gd name="T24" fmla="*/ 5 w 79"/>
                  <a:gd name="T25" fmla="*/ 3 h 72"/>
                  <a:gd name="T26" fmla="*/ 3 w 79"/>
                  <a:gd name="T27" fmla="*/ 0 h 72"/>
                  <a:gd name="T28" fmla="*/ 0 w 79"/>
                  <a:gd name="T2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72">
                    <a:moveTo>
                      <a:pt x="0" y="0"/>
                    </a:moveTo>
                    <a:lnTo>
                      <a:pt x="79" y="72"/>
                    </a:lnTo>
                    <a:lnTo>
                      <a:pt x="79" y="65"/>
                    </a:lnTo>
                    <a:lnTo>
                      <a:pt x="77" y="58"/>
                    </a:lnTo>
                    <a:lnTo>
                      <a:pt x="62" y="12"/>
                    </a:lnTo>
                    <a:lnTo>
                      <a:pt x="61" y="11"/>
                    </a:lnTo>
                    <a:lnTo>
                      <a:pt x="58" y="10"/>
                    </a:lnTo>
                    <a:lnTo>
                      <a:pt x="58" y="12"/>
                    </a:lnTo>
                    <a:lnTo>
                      <a:pt x="76" y="65"/>
                    </a:lnTo>
                    <a:lnTo>
                      <a:pt x="76" y="67"/>
                    </a:lnTo>
                    <a:lnTo>
                      <a:pt x="75" y="6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4437"/>
              <p:cNvSpPr/>
              <p:nvPr/>
            </p:nvSpPr>
            <p:spPr bwMode="auto">
              <a:xfrm>
                <a:off x="6223" y="3000"/>
                <a:ext cx="79" cy="72"/>
              </a:xfrm>
              <a:custGeom>
                <a:avLst/>
                <a:gdLst>
                  <a:gd name="T0" fmla="*/ 0 w 79"/>
                  <a:gd name="T1" fmla="*/ 0 h 72"/>
                  <a:gd name="T2" fmla="*/ 79 w 79"/>
                  <a:gd name="T3" fmla="*/ 72 h 72"/>
                  <a:gd name="T4" fmla="*/ 79 w 79"/>
                  <a:gd name="T5" fmla="*/ 65 h 72"/>
                  <a:gd name="T6" fmla="*/ 77 w 79"/>
                  <a:gd name="T7" fmla="*/ 58 h 72"/>
                  <a:gd name="T8" fmla="*/ 62 w 79"/>
                  <a:gd name="T9" fmla="*/ 12 h 72"/>
                  <a:gd name="T10" fmla="*/ 61 w 79"/>
                  <a:gd name="T11" fmla="*/ 11 h 72"/>
                  <a:gd name="T12" fmla="*/ 58 w 79"/>
                  <a:gd name="T13" fmla="*/ 10 h 72"/>
                  <a:gd name="T14" fmla="*/ 58 w 79"/>
                  <a:gd name="T15" fmla="*/ 12 h 72"/>
                  <a:gd name="T16" fmla="*/ 76 w 79"/>
                  <a:gd name="T17" fmla="*/ 65 h 72"/>
                  <a:gd name="T18" fmla="*/ 76 w 79"/>
                  <a:gd name="T19" fmla="*/ 67 h 72"/>
                  <a:gd name="T20" fmla="*/ 75 w 79"/>
                  <a:gd name="T21" fmla="*/ 66 h 72"/>
                  <a:gd name="T22" fmla="*/ 6 w 79"/>
                  <a:gd name="T23" fmla="*/ 4 h 72"/>
                  <a:gd name="T24" fmla="*/ 5 w 79"/>
                  <a:gd name="T25" fmla="*/ 3 h 72"/>
                  <a:gd name="T26" fmla="*/ 3 w 79"/>
                  <a:gd name="T27" fmla="*/ 0 h 72"/>
                  <a:gd name="T28" fmla="*/ 0 w 79"/>
                  <a:gd name="T2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72">
                    <a:moveTo>
                      <a:pt x="0" y="0"/>
                    </a:moveTo>
                    <a:lnTo>
                      <a:pt x="79" y="72"/>
                    </a:lnTo>
                    <a:lnTo>
                      <a:pt x="79" y="65"/>
                    </a:lnTo>
                    <a:lnTo>
                      <a:pt x="77" y="58"/>
                    </a:lnTo>
                    <a:lnTo>
                      <a:pt x="62" y="12"/>
                    </a:lnTo>
                    <a:lnTo>
                      <a:pt x="61" y="11"/>
                    </a:lnTo>
                    <a:lnTo>
                      <a:pt x="58" y="10"/>
                    </a:lnTo>
                    <a:lnTo>
                      <a:pt x="58" y="12"/>
                    </a:lnTo>
                    <a:lnTo>
                      <a:pt x="76" y="65"/>
                    </a:lnTo>
                    <a:lnTo>
                      <a:pt x="76" y="67"/>
                    </a:lnTo>
                    <a:lnTo>
                      <a:pt x="75" y="6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4438"/>
              <p:cNvSpPr/>
              <p:nvPr/>
            </p:nvSpPr>
            <p:spPr bwMode="auto">
              <a:xfrm>
                <a:off x="6215" y="2802"/>
                <a:ext cx="50" cy="13"/>
              </a:xfrm>
              <a:custGeom>
                <a:avLst/>
                <a:gdLst>
                  <a:gd name="T0" fmla="*/ 3 w 48"/>
                  <a:gd name="T1" fmla="*/ 0 h 12"/>
                  <a:gd name="T2" fmla="*/ 0 w 48"/>
                  <a:gd name="T3" fmla="*/ 2 h 12"/>
                  <a:gd name="T4" fmla="*/ 4 w 48"/>
                  <a:gd name="T5" fmla="*/ 12 h 12"/>
                  <a:gd name="T6" fmla="*/ 48 w 48"/>
                  <a:gd name="T7" fmla="*/ 9 h 12"/>
                  <a:gd name="T8" fmla="*/ 3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3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4439"/>
              <p:cNvSpPr/>
              <p:nvPr/>
            </p:nvSpPr>
            <p:spPr bwMode="auto">
              <a:xfrm>
                <a:off x="6214" y="2801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3 h 3"/>
                  <a:gd name="T4" fmla="*/ 4 w 4"/>
                  <a:gd name="T5" fmla="*/ 1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2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4440"/>
              <p:cNvSpPr/>
              <p:nvPr/>
            </p:nvSpPr>
            <p:spPr bwMode="auto">
              <a:xfrm>
                <a:off x="6211" y="28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6 w 8"/>
                  <a:gd name="T3" fmla="*/ 16 h 16"/>
                  <a:gd name="T4" fmla="*/ 8 w 8"/>
                  <a:gd name="T5" fmla="*/ 15 h 16"/>
                  <a:gd name="T6" fmla="*/ 4 w 8"/>
                  <a:gd name="T7" fmla="*/ 4 h 16"/>
                  <a:gd name="T8" fmla="*/ 3 w 8"/>
                  <a:gd name="T9" fmla="*/ 1 h 16"/>
                  <a:gd name="T10" fmla="*/ 0 w 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6" y="16"/>
                    </a:lnTo>
                    <a:lnTo>
                      <a:pt x="8" y="15"/>
                    </a:lnTo>
                    <a:lnTo>
                      <a:pt x="4" y="4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4441"/>
              <p:cNvSpPr/>
              <p:nvPr/>
            </p:nvSpPr>
            <p:spPr bwMode="auto">
              <a:xfrm>
                <a:off x="6211" y="28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6 w 8"/>
                  <a:gd name="T3" fmla="*/ 16 h 16"/>
                  <a:gd name="T4" fmla="*/ 8 w 8"/>
                  <a:gd name="T5" fmla="*/ 15 h 16"/>
                  <a:gd name="T6" fmla="*/ 4 w 8"/>
                  <a:gd name="T7" fmla="*/ 4 h 16"/>
                  <a:gd name="T8" fmla="*/ 3 w 8"/>
                  <a:gd name="T9" fmla="*/ 1 h 16"/>
                  <a:gd name="T10" fmla="*/ 0 w 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6" y="16"/>
                    </a:lnTo>
                    <a:lnTo>
                      <a:pt x="8" y="15"/>
                    </a:lnTo>
                    <a:lnTo>
                      <a:pt x="4" y="4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4442"/>
              <p:cNvSpPr/>
              <p:nvPr/>
            </p:nvSpPr>
            <p:spPr bwMode="auto">
              <a:xfrm>
                <a:off x="6126" y="2799"/>
                <a:ext cx="149" cy="25"/>
              </a:xfrm>
              <a:custGeom>
                <a:avLst/>
                <a:gdLst>
                  <a:gd name="T0" fmla="*/ 85 w 149"/>
                  <a:gd name="T1" fmla="*/ 0 h 25"/>
                  <a:gd name="T2" fmla="*/ 0 w 149"/>
                  <a:gd name="T3" fmla="*/ 25 h 25"/>
                  <a:gd name="T4" fmla="*/ 85 w 149"/>
                  <a:gd name="T5" fmla="*/ 0 h 25"/>
                  <a:gd name="T6" fmla="*/ 85 w 149"/>
                  <a:gd name="T7" fmla="*/ 1 h 25"/>
                  <a:gd name="T8" fmla="*/ 88 w 149"/>
                  <a:gd name="T9" fmla="*/ 2 h 25"/>
                  <a:gd name="T10" fmla="*/ 92 w 149"/>
                  <a:gd name="T11" fmla="*/ 3 h 25"/>
                  <a:gd name="T12" fmla="*/ 139 w 149"/>
                  <a:gd name="T13" fmla="*/ 12 h 25"/>
                  <a:gd name="T14" fmla="*/ 93 w 149"/>
                  <a:gd name="T15" fmla="*/ 16 h 25"/>
                  <a:gd name="T16" fmla="*/ 91 w 149"/>
                  <a:gd name="T17" fmla="*/ 17 h 25"/>
                  <a:gd name="T18" fmla="*/ 92 w 149"/>
                  <a:gd name="T19" fmla="*/ 18 h 25"/>
                  <a:gd name="T20" fmla="*/ 149 w 149"/>
                  <a:gd name="T21" fmla="*/ 13 h 25"/>
                  <a:gd name="T22" fmla="*/ 149 w 149"/>
                  <a:gd name="T23" fmla="*/ 12 h 25"/>
                  <a:gd name="T24" fmla="*/ 85 w 149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9" h="25">
                    <a:moveTo>
                      <a:pt x="85" y="0"/>
                    </a:moveTo>
                    <a:lnTo>
                      <a:pt x="0" y="25"/>
                    </a:lnTo>
                    <a:lnTo>
                      <a:pt x="85" y="0"/>
                    </a:lnTo>
                    <a:lnTo>
                      <a:pt x="85" y="1"/>
                    </a:lnTo>
                    <a:lnTo>
                      <a:pt x="88" y="2"/>
                    </a:lnTo>
                    <a:lnTo>
                      <a:pt x="92" y="3"/>
                    </a:lnTo>
                    <a:lnTo>
                      <a:pt x="139" y="12"/>
                    </a:lnTo>
                    <a:lnTo>
                      <a:pt x="93" y="16"/>
                    </a:lnTo>
                    <a:lnTo>
                      <a:pt x="91" y="17"/>
                    </a:lnTo>
                    <a:lnTo>
                      <a:pt x="92" y="18"/>
                    </a:lnTo>
                    <a:lnTo>
                      <a:pt x="149" y="13"/>
                    </a:lnTo>
                    <a:lnTo>
                      <a:pt x="149" y="12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4443"/>
              <p:cNvSpPr/>
              <p:nvPr/>
            </p:nvSpPr>
            <p:spPr bwMode="auto">
              <a:xfrm>
                <a:off x="6126" y="2799"/>
                <a:ext cx="149" cy="25"/>
              </a:xfrm>
              <a:custGeom>
                <a:avLst/>
                <a:gdLst>
                  <a:gd name="T0" fmla="*/ 85 w 149"/>
                  <a:gd name="T1" fmla="*/ 0 h 25"/>
                  <a:gd name="T2" fmla="*/ 0 w 149"/>
                  <a:gd name="T3" fmla="*/ 25 h 25"/>
                  <a:gd name="T4" fmla="*/ 85 w 149"/>
                  <a:gd name="T5" fmla="*/ 0 h 25"/>
                  <a:gd name="T6" fmla="*/ 85 w 149"/>
                  <a:gd name="T7" fmla="*/ 1 h 25"/>
                  <a:gd name="T8" fmla="*/ 88 w 149"/>
                  <a:gd name="T9" fmla="*/ 2 h 25"/>
                  <a:gd name="T10" fmla="*/ 92 w 149"/>
                  <a:gd name="T11" fmla="*/ 3 h 25"/>
                  <a:gd name="T12" fmla="*/ 139 w 149"/>
                  <a:gd name="T13" fmla="*/ 12 h 25"/>
                  <a:gd name="T14" fmla="*/ 93 w 149"/>
                  <a:gd name="T15" fmla="*/ 16 h 25"/>
                  <a:gd name="T16" fmla="*/ 91 w 149"/>
                  <a:gd name="T17" fmla="*/ 17 h 25"/>
                  <a:gd name="T18" fmla="*/ 92 w 149"/>
                  <a:gd name="T19" fmla="*/ 18 h 25"/>
                  <a:gd name="T20" fmla="*/ 149 w 149"/>
                  <a:gd name="T21" fmla="*/ 13 h 25"/>
                  <a:gd name="T22" fmla="*/ 149 w 149"/>
                  <a:gd name="T23" fmla="*/ 12 h 25"/>
                  <a:gd name="T24" fmla="*/ 85 w 149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9" h="25">
                    <a:moveTo>
                      <a:pt x="85" y="0"/>
                    </a:moveTo>
                    <a:lnTo>
                      <a:pt x="0" y="25"/>
                    </a:lnTo>
                    <a:lnTo>
                      <a:pt x="85" y="0"/>
                    </a:lnTo>
                    <a:lnTo>
                      <a:pt x="85" y="1"/>
                    </a:lnTo>
                    <a:lnTo>
                      <a:pt x="88" y="2"/>
                    </a:lnTo>
                    <a:lnTo>
                      <a:pt x="92" y="3"/>
                    </a:lnTo>
                    <a:lnTo>
                      <a:pt x="139" y="12"/>
                    </a:lnTo>
                    <a:lnTo>
                      <a:pt x="93" y="16"/>
                    </a:lnTo>
                    <a:lnTo>
                      <a:pt x="91" y="17"/>
                    </a:lnTo>
                    <a:lnTo>
                      <a:pt x="92" y="18"/>
                    </a:lnTo>
                    <a:lnTo>
                      <a:pt x="149" y="13"/>
                    </a:lnTo>
                    <a:lnTo>
                      <a:pt x="149" y="12"/>
                    </a:lnTo>
                    <a:lnTo>
                      <a:pt x="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4444"/>
              <p:cNvSpPr/>
              <p:nvPr/>
            </p:nvSpPr>
            <p:spPr bwMode="auto">
              <a:xfrm>
                <a:off x="6275" y="2811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4445"/>
              <p:cNvSpPr/>
              <p:nvPr/>
            </p:nvSpPr>
            <p:spPr bwMode="auto">
              <a:xfrm>
                <a:off x="6275" y="2811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4446"/>
              <p:cNvSpPr/>
              <p:nvPr/>
            </p:nvSpPr>
            <p:spPr bwMode="auto">
              <a:xfrm>
                <a:off x="6141" y="2802"/>
                <a:ext cx="75" cy="20"/>
              </a:xfrm>
              <a:custGeom>
                <a:avLst/>
                <a:gdLst>
                  <a:gd name="T0" fmla="*/ 61 w 71"/>
                  <a:gd name="T1" fmla="*/ 0 h 19"/>
                  <a:gd name="T2" fmla="*/ 0 w 71"/>
                  <a:gd name="T3" fmla="*/ 19 h 19"/>
                  <a:gd name="T4" fmla="*/ 71 w 71"/>
                  <a:gd name="T5" fmla="*/ 13 h 19"/>
                  <a:gd name="T6" fmla="*/ 68 w 71"/>
                  <a:gd name="T7" fmla="*/ 3 h 19"/>
                  <a:gd name="T8" fmla="*/ 67 w 71"/>
                  <a:gd name="T9" fmla="*/ 3 h 19"/>
                  <a:gd name="T10" fmla="*/ 61 w 71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19">
                    <a:moveTo>
                      <a:pt x="61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4" y="3"/>
                      <a:pt x="62" y="2"/>
                      <a:pt x="61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4447"/>
              <p:cNvSpPr/>
              <p:nvPr/>
            </p:nvSpPr>
            <p:spPr bwMode="auto">
              <a:xfrm>
                <a:off x="6205" y="2801"/>
                <a:ext cx="8" cy="4"/>
              </a:xfrm>
              <a:custGeom>
                <a:avLst/>
                <a:gdLst>
                  <a:gd name="T0" fmla="*/ 5 w 7"/>
                  <a:gd name="T1" fmla="*/ 0 h 4"/>
                  <a:gd name="T2" fmla="*/ 0 w 7"/>
                  <a:gd name="T3" fmla="*/ 1 h 4"/>
                  <a:gd name="T4" fmla="*/ 6 w 7"/>
                  <a:gd name="T5" fmla="*/ 4 h 4"/>
                  <a:gd name="T6" fmla="*/ 7 w 7"/>
                  <a:gd name="T7" fmla="*/ 4 h 4"/>
                  <a:gd name="T8" fmla="*/ 5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3" y="4"/>
                      <a:pt x="6" y="4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4448"/>
              <p:cNvSpPr/>
              <p:nvPr/>
            </p:nvSpPr>
            <p:spPr bwMode="auto">
              <a:xfrm>
                <a:off x="6210" y="2800"/>
                <a:ext cx="7" cy="16"/>
              </a:xfrm>
              <a:custGeom>
                <a:avLst/>
                <a:gdLst>
                  <a:gd name="T0" fmla="*/ 1 w 7"/>
                  <a:gd name="T1" fmla="*/ 0 h 16"/>
                  <a:gd name="T2" fmla="*/ 0 w 7"/>
                  <a:gd name="T3" fmla="*/ 1 h 16"/>
                  <a:gd name="T4" fmla="*/ 3 w 7"/>
                  <a:gd name="T5" fmla="*/ 5 h 16"/>
                  <a:gd name="T6" fmla="*/ 6 w 7"/>
                  <a:gd name="T7" fmla="*/ 16 h 16"/>
                  <a:gd name="T8" fmla="*/ 7 w 7"/>
                  <a:gd name="T9" fmla="*/ 16 h 16"/>
                  <a:gd name="T10" fmla="*/ 1 w 7"/>
                  <a:gd name="T11" fmla="*/ 0 h 16"/>
                  <a:gd name="T12" fmla="*/ 1 w 7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6">
                    <a:moveTo>
                      <a:pt x="1" y="0"/>
                    </a:moveTo>
                    <a:lnTo>
                      <a:pt x="0" y="1"/>
                    </a:lnTo>
                    <a:lnTo>
                      <a:pt x="3" y="5"/>
                    </a:lnTo>
                    <a:lnTo>
                      <a:pt x="6" y="16"/>
                    </a:lnTo>
                    <a:lnTo>
                      <a:pt x="7" y="1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4449"/>
              <p:cNvSpPr/>
              <p:nvPr/>
            </p:nvSpPr>
            <p:spPr bwMode="auto">
              <a:xfrm>
                <a:off x="6210" y="2800"/>
                <a:ext cx="7" cy="16"/>
              </a:xfrm>
              <a:custGeom>
                <a:avLst/>
                <a:gdLst>
                  <a:gd name="T0" fmla="*/ 1 w 7"/>
                  <a:gd name="T1" fmla="*/ 0 h 16"/>
                  <a:gd name="T2" fmla="*/ 0 w 7"/>
                  <a:gd name="T3" fmla="*/ 1 h 16"/>
                  <a:gd name="T4" fmla="*/ 3 w 7"/>
                  <a:gd name="T5" fmla="*/ 5 h 16"/>
                  <a:gd name="T6" fmla="*/ 6 w 7"/>
                  <a:gd name="T7" fmla="*/ 16 h 16"/>
                  <a:gd name="T8" fmla="*/ 7 w 7"/>
                  <a:gd name="T9" fmla="*/ 16 h 16"/>
                  <a:gd name="T10" fmla="*/ 1 w 7"/>
                  <a:gd name="T11" fmla="*/ 0 h 16"/>
                  <a:gd name="T12" fmla="*/ 1 w 7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6">
                    <a:moveTo>
                      <a:pt x="1" y="0"/>
                    </a:moveTo>
                    <a:lnTo>
                      <a:pt x="0" y="1"/>
                    </a:lnTo>
                    <a:lnTo>
                      <a:pt x="3" y="5"/>
                    </a:lnTo>
                    <a:lnTo>
                      <a:pt x="6" y="16"/>
                    </a:lnTo>
                    <a:lnTo>
                      <a:pt x="7" y="16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4450"/>
              <p:cNvSpPr/>
              <p:nvPr/>
            </p:nvSpPr>
            <p:spPr bwMode="auto">
              <a:xfrm>
                <a:off x="6126" y="2799"/>
                <a:ext cx="92" cy="25"/>
              </a:xfrm>
              <a:custGeom>
                <a:avLst/>
                <a:gdLst>
                  <a:gd name="T0" fmla="*/ 85 w 92"/>
                  <a:gd name="T1" fmla="*/ 0 h 25"/>
                  <a:gd name="T2" fmla="*/ 0 w 92"/>
                  <a:gd name="T3" fmla="*/ 25 h 25"/>
                  <a:gd name="T4" fmla="*/ 92 w 92"/>
                  <a:gd name="T5" fmla="*/ 18 h 25"/>
                  <a:gd name="T6" fmla="*/ 91 w 92"/>
                  <a:gd name="T7" fmla="*/ 17 h 25"/>
                  <a:gd name="T8" fmla="*/ 90 w 92"/>
                  <a:gd name="T9" fmla="*/ 17 h 25"/>
                  <a:gd name="T10" fmla="*/ 15 w 92"/>
                  <a:gd name="T11" fmla="*/ 23 h 25"/>
                  <a:gd name="T12" fmla="*/ 79 w 92"/>
                  <a:gd name="T13" fmla="*/ 3 h 25"/>
                  <a:gd name="T14" fmla="*/ 84 w 92"/>
                  <a:gd name="T15" fmla="*/ 2 h 25"/>
                  <a:gd name="T16" fmla="*/ 85 w 92"/>
                  <a:gd name="T17" fmla="*/ 1 h 25"/>
                  <a:gd name="T18" fmla="*/ 85 w 92"/>
                  <a:gd name="T19" fmla="*/ 1 h 25"/>
                  <a:gd name="T20" fmla="*/ 85 w 92"/>
                  <a:gd name="T2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25">
                    <a:moveTo>
                      <a:pt x="85" y="0"/>
                    </a:moveTo>
                    <a:lnTo>
                      <a:pt x="0" y="25"/>
                    </a:lnTo>
                    <a:lnTo>
                      <a:pt x="92" y="18"/>
                    </a:lnTo>
                    <a:lnTo>
                      <a:pt x="91" y="17"/>
                    </a:lnTo>
                    <a:lnTo>
                      <a:pt x="90" y="17"/>
                    </a:lnTo>
                    <a:lnTo>
                      <a:pt x="15" y="23"/>
                    </a:lnTo>
                    <a:lnTo>
                      <a:pt x="79" y="3"/>
                    </a:lnTo>
                    <a:lnTo>
                      <a:pt x="84" y="2"/>
                    </a:lnTo>
                    <a:lnTo>
                      <a:pt x="85" y="1"/>
                    </a:lnTo>
                    <a:lnTo>
                      <a:pt x="85" y="1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4451"/>
              <p:cNvSpPr/>
              <p:nvPr/>
            </p:nvSpPr>
            <p:spPr bwMode="auto">
              <a:xfrm>
                <a:off x="6126" y="2799"/>
                <a:ext cx="92" cy="25"/>
              </a:xfrm>
              <a:custGeom>
                <a:avLst/>
                <a:gdLst>
                  <a:gd name="T0" fmla="*/ 85 w 92"/>
                  <a:gd name="T1" fmla="*/ 0 h 25"/>
                  <a:gd name="T2" fmla="*/ 0 w 92"/>
                  <a:gd name="T3" fmla="*/ 25 h 25"/>
                  <a:gd name="T4" fmla="*/ 92 w 92"/>
                  <a:gd name="T5" fmla="*/ 18 h 25"/>
                  <a:gd name="T6" fmla="*/ 91 w 92"/>
                  <a:gd name="T7" fmla="*/ 17 h 25"/>
                  <a:gd name="T8" fmla="*/ 90 w 92"/>
                  <a:gd name="T9" fmla="*/ 17 h 25"/>
                  <a:gd name="T10" fmla="*/ 15 w 92"/>
                  <a:gd name="T11" fmla="*/ 23 h 25"/>
                  <a:gd name="T12" fmla="*/ 79 w 92"/>
                  <a:gd name="T13" fmla="*/ 3 h 25"/>
                  <a:gd name="T14" fmla="*/ 84 w 92"/>
                  <a:gd name="T15" fmla="*/ 2 h 25"/>
                  <a:gd name="T16" fmla="*/ 85 w 92"/>
                  <a:gd name="T17" fmla="*/ 1 h 25"/>
                  <a:gd name="T18" fmla="*/ 85 w 92"/>
                  <a:gd name="T19" fmla="*/ 1 h 25"/>
                  <a:gd name="T20" fmla="*/ 85 w 92"/>
                  <a:gd name="T2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25">
                    <a:moveTo>
                      <a:pt x="85" y="0"/>
                    </a:moveTo>
                    <a:lnTo>
                      <a:pt x="0" y="25"/>
                    </a:lnTo>
                    <a:lnTo>
                      <a:pt x="92" y="18"/>
                    </a:lnTo>
                    <a:lnTo>
                      <a:pt x="91" y="17"/>
                    </a:lnTo>
                    <a:lnTo>
                      <a:pt x="90" y="17"/>
                    </a:lnTo>
                    <a:lnTo>
                      <a:pt x="15" y="23"/>
                    </a:lnTo>
                    <a:lnTo>
                      <a:pt x="79" y="3"/>
                    </a:lnTo>
                    <a:lnTo>
                      <a:pt x="84" y="2"/>
                    </a:lnTo>
                    <a:lnTo>
                      <a:pt x="85" y="1"/>
                    </a:lnTo>
                    <a:lnTo>
                      <a:pt x="85" y="1"/>
                    </a:lnTo>
                    <a:lnTo>
                      <a:pt x="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4452"/>
              <p:cNvSpPr/>
              <p:nvPr/>
            </p:nvSpPr>
            <p:spPr bwMode="auto">
              <a:xfrm>
                <a:off x="6243" y="2733"/>
                <a:ext cx="71" cy="72"/>
              </a:xfrm>
              <a:custGeom>
                <a:avLst/>
                <a:gdLst>
                  <a:gd name="T0" fmla="*/ 66 w 67"/>
                  <a:gd name="T1" fmla="*/ 0 h 68"/>
                  <a:gd name="T2" fmla="*/ 35 w 67"/>
                  <a:gd name="T3" fmla="*/ 1 h 68"/>
                  <a:gd name="T4" fmla="*/ 35 w 67"/>
                  <a:gd name="T5" fmla="*/ 2 h 68"/>
                  <a:gd name="T6" fmla="*/ 31 w 67"/>
                  <a:gd name="T7" fmla="*/ 6 h 68"/>
                  <a:gd name="T8" fmla="*/ 28 w 67"/>
                  <a:gd name="T9" fmla="*/ 2 h 68"/>
                  <a:gd name="T10" fmla="*/ 28 w 67"/>
                  <a:gd name="T11" fmla="*/ 1 h 68"/>
                  <a:gd name="T12" fmla="*/ 2 w 67"/>
                  <a:gd name="T13" fmla="*/ 1 h 68"/>
                  <a:gd name="T14" fmla="*/ 0 w 67"/>
                  <a:gd name="T15" fmla="*/ 4 h 68"/>
                  <a:gd name="T16" fmla="*/ 30 w 67"/>
                  <a:gd name="T17" fmla="*/ 68 h 68"/>
                  <a:gd name="T18" fmla="*/ 32 w 67"/>
                  <a:gd name="T19" fmla="*/ 68 h 68"/>
                  <a:gd name="T20" fmla="*/ 33 w 67"/>
                  <a:gd name="T21" fmla="*/ 68 h 68"/>
                  <a:gd name="T22" fmla="*/ 67 w 67"/>
                  <a:gd name="T23" fmla="*/ 2 h 68"/>
                  <a:gd name="T24" fmla="*/ 66 w 67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68">
                    <a:moveTo>
                      <a:pt x="66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2"/>
                      <a:pt x="35" y="2"/>
                    </a:cubicBezTo>
                    <a:cubicBezTo>
                      <a:pt x="35" y="4"/>
                      <a:pt x="33" y="6"/>
                      <a:pt x="31" y="6"/>
                    </a:cubicBezTo>
                    <a:cubicBezTo>
                      <a:pt x="29" y="6"/>
                      <a:pt x="28" y="4"/>
                      <a:pt x="28" y="2"/>
                    </a:cubicBezTo>
                    <a:cubicBezTo>
                      <a:pt x="28" y="2"/>
                      <a:pt x="28" y="1"/>
                      <a:pt x="28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1" y="68"/>
                      <a:pt x="31" y="68"/>
                      <a:pt x="32" y="68"/>
                    </a:cubicBezTo>
                    <a:cubicBezTo>
                      <a:pt x="32" y="68"/>
                      <a:pt x="33" y="68"/>
                      <a:pt x="33" y="68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6" y="2"/>
                      <a:pt x="66" y="1"/>
                      <a:pt x="66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4453"/>
              <p:cNvSpPr/>
              <p:nvPr/>
            </p:nvSpPr>
            <p:spPr bwMode="auto">
              <a:xfrm>
                <a:off x="6242" y="2734"/>
                <a:ext cx="3" cy="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4454"/>
              <p:cNvSpPr/>
              <p:nvPr/>
            </p:nvSpPr>
            <p:spPr bwMode="auto">
              <a:xfrm>
                <a:off x="6313" y="273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4455"/>
              <p:cNvSpPr/>
              <p:nvPr/>
            </p:nvSpPr>
            <p:spPr bwMode="auto">
              <a:xfrm>
                <a:off x="6275" y="2805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0 h 3"/>
                  <a:gd name="T4" fmla="*/ 2 w 3"/>
                  <a:gd name="T5" fmla="*/ 3 h 3"/>
                  <a:gd name="T6" fmla="*/ 3 w 3"/>
                  <a:gd name="T7" fmla="*/ 0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4456"/>
              <p:cNvSpPr/>
              <p:nvPr/>
            </p:nvSpPr>
            <p:spPr bwMode="auto">
              <a:xfrm>
                <a:off x="6273" y="2734"/>
                <a:ext cx="7" cy="6"/>
              </a:xfrm>
              <a:custGeom>
                <a:avLst/>
                <a:gdLst>
                  <a:gd name="T0" fmla="*/ 7 w 7"/>
                  <a:gd name="T1" fmla="*/ 0 h 5"/>
                  <a:gd name="T2" fmla="*/ 0 w 7"/>
                  <a:gd name="T3" fmla="*/ 0 h 5"/>
                  <a:gd name="T4" fmla="*/ 0 w 7"/>
                  <a:gd name="T5" fmla="*/ 1 h 5"/>
                  <a:gd name="T6" fmla="*/ 3 w 7"/>
                  <a:gd name="T7" fmla="*/ 5 h 5"/>
                  <a:gd name="T8" fmla="*/ 7 w 7"/>
                  <a:gd name="T9" fmla="*/ 1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5"/>
                      <a:pt x="3" y="5"/>
                    </a:cubicBezTo>
                    <a:cubicBezTo>
                      <a:pt x="5" y="5"/>
                      <a:pt x="7" y="3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4457"/>
              <p:cNvSpPr>
                <a:spLocks noEditPoints="1"/>
              </p:cNvSpPr>
              <p:nvPr/>
            </p:nvSpPr>
            <p:spPr bwMode="auto">
              <a:xfrm>
                <a:off x="6239" y="2732"/>
                <a:ext cx="79" cy="79"/>
              </a:xfrm>
              <a:custGeom>
                <a:avLst/>
                <a:gdLst>
                  <a:gd name="T0" fmla="*/ 74 w 79"/>
                  <a:gd name="T1" fmla="*/ 1 h 79"/>
                  <a:gd name="T2" fmla="*/ 76 w 79"/>
                  <a:gd name="T3" fmla="*/ 1 h 79"/>
                  <a:gd name="T4" fmla="*/ 75 w 79"/>
                  <a:gd name="T5" fmla="*/ 3 h 79"/>
                  <a:gd name="T6" fmla="*/ 39 w 79"/>
                  <a:gd name="T7" fmla="*/ 73 h 79"/>
                  <a:gd name="T8" fmla="*/ 38 w 79"/>
                  <a:gd name="T9" fmla="*/ 76 h 79"/>
                  <a:gd name="T10" fmla="*/ 36 w 79"/>
                  <a:gd name="T11" fmla="*/ 73 h 79"/>
                  <a:gd name="T12" fmla="*/ 4 w 79"/>
                  <a:gd name="T13" fmla="*/ 6 h 79"/>
                  <a:gd name="T14" fmla="*/ 3 w 79"/>
                  <a:gd name="T15" fmla="*/ 2 h 79"/>
                  <a:gd name="T16" fmla="*/ 6 w 79"/>
                  <a:gd name="T17" fmla="*/ 2 h 79"/>
                  <a:gd name="T18" fmla="*/ 34 w 79"/>
                  <a:gd name="T19" fmla="*/ 2 h 79"/>
                  <a:gd name="T20" fmla="*/ 41 w 79"/>
                  <a:gd name="T21" fmla="*/ 2 h 79"/>
                  <a:gd name="T22" fmla="*/ 74 w 79"/>
                  <a:gd name="T23" fmla="*/ 1 h 79"/>
                  <a:gd name="T24" fmla="*/ 79 w 79"/>
                  <a:gd name="T25" fmla="*/ 0 h 79"/>
                  <a:gd name="T26" fmla="*/ 0 w 79"/>
                  <a:gd name="T27" fmla="*/ 1 h 79"/>
                  <a:gd name="T28" fmla="*/ 38 w 79"/>
                  <a:gd name="T29" fmla="*/ 79 h 79"/>
                  <a:gd name="T30" fmla="*/ 79 w 79"/>
                  <a:gd name="T31" fmla="*/ 0 h 79"/>
                  <a:gd name="T32" fmla="*/ 79 w 79"/>
                  <a:gd name="T33" fmla="*/ 0 h 79"/>
                  <a:gd name="T34" fmla="*/ 79 w 79"/>
                  <a:gd name="T3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79">
                    <a:moveTo>
                      <a:pt x="74" y="1"/>
                    </a:moveTo>
                    <a:lnTo>
                      <a:pt x="76" y="1"/>
                    </a:lnTo>
                    <a:lnTo>
                      <a:pt x="75" y="3"/>
                    </a:lnTo>
                    <a:lnTo>
                      <a:pt x="39" y="73"/>
                    </a:lnTo>
                    <a:lnTo>
                      <a:pt x="38" y="76"/>
                    </a:lnTo>
                    <a:lnTo>
                      <a:pt x="36" y="73"/>
                    </a:lnTo>
                    <a:lnTo>
                      <a:pt x="4" y="6"/>
                    </a:lnTo>
                    <a:lnTo>
                      <a:pt x="3" y="2"/>
                    </a:lnTo>
                    <a:lnTo>
                      <a:pt x="6" y="2"/>
                    </a:lnTo>
                    <a:lnTo>
                      <a:pt x="34" y="2"/>
                    </a:lnTo>
                    <a:lnTo>
                      <a:pt x="41" y="2"/>
                    </a:lnTo>
                    <a:lnTo>
                      <a:pt x="74" y="1"/>
                    </a:lnTo>
                    <a:close/>
                    <a:moveTo>
                      <a:pt x="79" y="0"/>
                    </a:moveTo>
                    <a:lnTo>
                      <a:pt x="0" y="1"/>
                    </a:lnTo>
                    <a:lnTo>
                      <a:pt x="38" y="79"/>
                    </a:lnTo>
                    <a:lnTo>
                      <a:pt x="79" y="0"/>
                    </a:lnTo>
                    <a:close/>
                    <a:moveTo>
                      <a:pt x="79" y="0"/>
                    </a:move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4458"/>
              <p:cNvSpPr>
                <a:spLocks noEditPoints="1"/>
              </p:cNvSpPr>
              <p:nvPr/>
            </p:nvSpPr>
            <p:spPr bwMode="auto">
              <a:xfrm>
                <a:off x="6239" y="2732"/>
                <a:ext cx="79" cy="79"/>
              </a:xfrm>
              <a:custGeom>
                <a:avLst/>
                <a:gdLst>
                  <a:gd name="T0" fmla="*/ 74 w 79"/>
                  <a:gd name="T1" fmla="*/ 1 h 79"/>
                  <a:gd name="T2" fmla="*/ 76 w 79"/>
                  <a:gd name="T3" fmla="*/ 1 h 79"/>
                  <a:gd name="T4" fmla="*/ 75 w 79"/>
                  <a:gd name="T5" fmla="*/ 3 h 79"/>
                  <a:gd name="T6" fmla="*/ 39 w 79"/>
                  <a:gd name="T7" fmla="*/ 73 h 79"/>
                  <a:gd name="T8" fmla="*/ 38 w 79"/>
                  <a:gd name="T9" fmla="*/ 76 h 79"/>
                  <a:gd name="T10" fmla="*/ 36 w 79"/>
                  <a:gd name="T11" fmla="*/ 73 h 79"/>
                  <a:gd name="T12" fmla="*/ 4 w 79"/>
                  <a:gd name="T13" fmla="*/ 6 h 79"/>
                  <a:gd name="T14" fmla="*/ 3 w 79"/>
                  <a:gd name="T15" fmla="*/ 2 h 79"/>
                  <a:gd name="T16" fmla="*/ 6 w 79"/>
                  <a:gd name="T17" fmla="*/ 2 h 79"/>
                  <a:gd name="T18" fmla="*/ 34 w 79"/>
                  <a:gd name="T19" fmla="*/ 2 h 79"/>
                  <a:gd name="T20" fmla="*/ 41 w 79"/>
                  <a:gd name="T21" fmla="*/ 2 h 79"/>
                  <a:gd name="T22" fmla="*/ 74 w 79"/>
                  <a:gd name="T23" fmla="*/ 1 h 79"/>
                  <a:gd name="T24" fmla="*/ 79 w 79"/>
                  <a:gd name="T25" fmla="*/ 0 h 79"/>
                  <a:gd name="T26" fmla="*/ 0 w 79"/>
                  <a:gd name="T27" fmla="*/ 1 h 79"/>
                  <a:gd name="T28" fmla="*/ 38 w 79"/>
                  <a:gd name="T29" fmla="*/ 79 h 79"/>
                  <a:gd name="T30" fmla="*/ 79 w 79"/>
                  <a:gd name="T31" fmla="*/ 0 h 79"/>
                  <a:gd name="T32" fmla="*/ 79 w 79"/>
                  <a:gd name="T33" fmla="*/ 0 h 79"/>
                  <a:gd name="T34" fmla="*/ 79 w 79"/>
                  <a:gd name="T3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79">
                    <a:moveTo>
                      <a:pt x="74" y="1"/>
                    </a:moveTo>
                    <a:lnTo>
                      <a:pt x="76" y="1"/>
                    </a:lnTo>
                    <a:lnTo>
                      <a:pt x="75" y="3"/>
                    </a:lnTo>
                    <a:lnTo>
                      <a:pt x="39" y="73"/>
                    </a:lnTo>
                    <a:lnTo>
                      <a:pt x="38" y="76"/>
                    </a:lnTo>
                    <a:lnTo>
                      <a:pt x="36" y="73"/>
                    </a:lnTo>
                    <a:lnTo>
                      <a:pt x="4" y="6"/>
                    </a:lnTo>
                    <a:lnTo>
                      <a:pt x="3" y="2"/>
                    </a:lnTo>
                    <a:lnTo>
                      <a:pt x="6" y="2"/>
                    </a:lnTo>
                    <a:lnTo>
                      <a:pt x="34" y="2"/>
                    </a:lnTo>
                    <a:lnTo>
                      <a:pt x="41" y="2"/>
                    </a:lnTo>
                    <a:lnTo>
                      <a:pt x="74" y="1"/>
                    </a:lnTo>
                    <a:moveTo>
                      <a:pt x="79" y="0"/>
                    </a:moveTo>
                    <a:lnTo>
                      <a:pt x="0" y="1"/>
                    </a:lnTo>
                    <a:lnTo>
                      <a:pt x="38" y="79"/>
                    </a:lnTo>
                    <a:lnTo>
                      <a:pt x="79" y="0"/>
                    </a:lnTo>
                    <a:moveTo>
                      <a:pt x="79" y="0"/>
                    </a:moveTo>
                    <a:lnTo>
                      <a:pt x="7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4459"/>
              <p:cNvSpPr/>
              <p:nvPr/>
            </p:nvSpPr>
            <p:spPr bwMode="auto">
              <a:xfrm>
                <a:off x="5308" y="3161"/>
                <a:ext cx="186" cy="149"/>
              </a:xfrm>
              <a:custGeom>
                <a:avLst/>
                <a:gdLst>
                  <a:gd name="T0" fmla="*/ 61 w 176"/>
                  <a:gd name="T1" fmla="*/ 0 h 141"/>
                  <a:gd name="T2" fmla="*/ 55 w 176"/>
                  <a:gd name="T3" fmla="*/ 2 h 141"/>
                  <a:gd name="T4" fmla="*/ 54 w 176"/>
                  <a:gd name="T5" fmla="*/ 2 h 141"/>
                  <a:gd name="T6" fmla="*/ 0 w 176"/>
                  <a:gd name="T7" fmla="*/ 139 h 141"/>
                  <a:gd name="T8" fmla="*/ 2 w 176"/>
                  <a:gd name="T9" fmla="*/ 141 h 141"/>
                  <a:gd name="T10" fmla="*/ 176 w 176"/>
                  <a:gd name="T11" fmla="*/ 76 h 141"/>
                  <a:gd name="T12" fmla="*/ 61 w 176"/>
                  <a:gd name="T13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" h="141">
                    <a:moveTo>
                      <a:pt x="61" y="0"/>
                    </a:moveTo>
                    <a:cubicBezTo>
                      <a:pt x="59" y="1"/>
                      <a:pt x="57" y="2"/>
                      <a:pt x="55" y="2"/>
                    </a:cubicBezTo>
                    <a:cubicBezTo>
                      <a:pt x="55" y="2"/>
                      <a:pt x="54" y="2"/>
                      <a:pt x="54" y="2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" y="139"/>
                      <a:pt x="2" y="140"/>
                      <a:pt x="2" y="141"/>
                    </a:cubicBezTo>
                    <a:cubicBezTo>
                      <a:pt x="176" y="76"/>
                      <a:pt x="176" y="76"/>
                      <a:pt x="176" y="76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4460"/>
              <p:cNvSpPr/>
              <p:nvPr/>
            </p:nvSpPr>
            <p:spPr bwMode="auto">
              <a:xfrm>
                <a:off x="5307" y="3308"/>
                <a:ext cx="3" cy="3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3 w 3"/>
                  <a:gd name="T5" fmla="*/ 2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4461"/>
              <p:cNvSpPr/>
              <p:nvPr/>
            </p:nvSpPr>
            <p:spPr bwMode="auto">
              <a:xfrm>
                <a:off x="5365" y="3158"/>
                <a:ext cx="7" cy="5"/>
              </a:xfrm>
              <a:custGeom>
                <a:avLst/>
                <a:gdLst>
                  <a:gd name="T0" fmla="*/ 2 w 7"/>
                  <a:gd name="T1" fmla="*/ 0 h 5"/>
                  <a:gd name="T2" fmla="*/ 0 w 7"/>
                  <a:gd name="T3" fmla="*/ 5 h 5"/>
                  <a:gd name="T4" fmla="*/ 1 w 7"/>
                  <a:gd name="T5" fmla="*/ 5 h 5"/>
                  <a:gd name="T6" fmla="*/ 7 w 7"/>
                  <a:gd name="T7" fmla="*/ 3 h 5"/>
                  <a:gd name="T8" fmla="*/ 2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3" y="5"/>
                      <a:pt x="5" y="4"/>
                      <a:pt x="7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4462"/>
              <p:cNvSpPr/>
              <p:nvPr/>
            </p:nvSpPr>
            <p:spPr bwMode="auto">
              <a:xfrm>
                <a:off x="5367" y="3158"/>
                <a:ext cx="129" cy="83"/>
              </a:xfrm>
              <a:custGeom>
                <a:avLst/>
                <a:gdLst>
                  <a:gd name="T0" fmla="*/ 0 w 129"/>
                  <a:gd name="T1" fmla="*/ 0 h 83"/>
                  <a:gd name="T2" fmla="*/ 0 w 129"/>
                  <a:gd name="T3" fmla="*/ 0 h 83"/>
                  <a:gd name="T4" fmla="*/ 5 w 129"/>
                  <a:gd name="T5" fmla="*/ 3 h 83"/>
                  <a:gd name="T6" fmla="*/ 127 w 129"/>
                  <a:gd name="T7" fmla="*/ 83 h 83"/>
                  <a:gd name="T8" fmla="*/ 129 w 129"/>
                  <a:gd name="T9" fmla="*/ 82 h 83"/>
                  <a:gd name="T10" fmla="*/ 7 w 129"/>
                  <a:gd name="T11" fmla="*/ 2 h 83"/>
                  <a:gd name="T12" fmla="*/ 0 w 129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83">
                    <a:moveTo>
                      <a:pt x="0" y="0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127" y="83"/>
                    </a:lnTo>
                    <a:lnTo>
                      <a:pt x="129" y="82"/>
                    </a:lnTo>
                    <a:lnTo>
                      <a:pt x="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4463"/>
              <p:cNvSpPr/>
              <p:nvPr/>
            </p:nvSpPr>
            <p:spPr bwMode="auto">
              <a:xfrm>
                <a:off x="5367" y="3158"/>
                <a:ext cx="129" cy="83"/>
              </a:xfrm>
              <a:custGeom>
                <a:avLst/>
                <a:gdLst>
                  <a:gd name="T0" fmla="*/ 0 w 129"/>
                  <a:gd name="T1" fmla="*/ 0 h 83"/>
                  <a:gd name="T2" fmla="*/ 0 w 129"/>
                  <a:gd name="T3" fmla="*/ 0 h 83"/>
                  <a:gd name="T4" fmla="*/ 5 w 129"/>
                  <a:gd name="T5" fmla="*/ 3 h 83"/>
                  <a:gd name="T6" fmla="*/ 127 w 129"/>
                  <a:gd name="T7" fmla="*/ 83 h 83"/>
                  <a:gd name="T8" fmla="*/ 129 w 129"/>
                  <a:gd name="T9" fmla="*/ 82 h 83"/>
                  <a:gd name="T10" fmla="*/ 7 w 129"/>
                  <a:gd name="T11" fmla="*/ 2 h 83"/>
                  <a:gd name="T12" fmla="*/ 0 w 129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83">
                    <a:moveTo>
                      <a:pt x="0" y="0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127" y="83"/>
                    </a:lnTo>
                    <a:lnTo>
                      <a:pt x="129" y="82"/>
                    </a:lnTo>
                    <a:lnTo>
                      <a:pt x="7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4464"/>
              <p:cNvSpPr/>
              <p:nvPr/>
            </p:nvSpPr>
            <p:spPr bwMode="auto">
              <a:xfrm>
                <a:off x="5304" y="3156"/>
                <a:ext cx="230" cy="157"/>
              </a:xfrm>
              <a:custGeom>
                <a:avLst/>
                <a:gdLst>
                  <a:gd name="T0" fmla="*/ 62 w 230"/>
                  <a:gd name="T1" fmla="*/ 0 h 157"/>
                  <a:gd name="T2" fmla="*/ 0 w 230"/>
                  <a:gd name="T3" fmla="*/ 157 h 157"/>
                  <a:gd name="T4" fmla="*/ 193 w 230"/>
                  <a:gd name="T5" fmla="*/ 85 h 157"/>
                  <a:gd name="T6" fmla="*/ 192 w 230"/>
                  <a:gd name="T7" fmla="*/ 84 h 157"/>
                  <a:gd name="T8" fmla="*/ 190 w 230"/>
                  <a:gd name="T9" fmla="*/ 85 h 157"/>
                  <a:gd name="T10" fmla="*/ 6 w 230"/>
                  <a:gd name="T11" fmla="*/ 154 h 157"/>
                  <a:gd name="T12" fmla="*/ 3 w 230"/>
                  <a:gd name="T13" fmla="*/ 155 h 157"/>
                  <a:gd name="T14" fmla="*/ 4 w 230"/>
                  <a:gd name="T15" fmla="*/ 152 h 157"/>
                  <a:gd name="T16" fmla="*/ 61 w 230"/>
                  <a:gd name="T17" fmla="*/ 7 h 157"/>
                  <a:gd name="T18" fmla="*/ 63 w 230"/>
                  <a:gd name="T19" fmla="*/ 2 h 157"/>
                  <a:gd name="T20" fmla="*/ 63 w 230"/>
                  <a:gd name="T21" fmla="*/ 2 h 157"/>
                  <a:gd name="T22" fmla="*/ 70 w 230"/>
                  <a:gd name="T23" fmla="*/ 4 h 157"/>
                  <a:gd name="T24" fmla="*/ 62 w 230"/>
                  <a:gd name="T25" fmla="*/ 0 h 157"/>
                  <a:gd name="T26" fmla="*/ 230 w 230"/>
                  <a:gd name="T27" fmla="*/ 71 h 157"/>
                  <a:gd name="T28" fmla="*/ 62 w 230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0" h="157">
                    <a:moveTo>
                      <a:pt x="62" y="0"/>
                    </a:moveTo>
                    <a:lnTo>
                      <a:pt x="0" y="157"/>
                    </a:lnTo>
                    <a:lnTo>
                      <a:pt x="193" y="85"/>
                    </a:lnTo>
                    <a:lnTo>
                      <a:pt x="192" y="84"/>
                    </a:lnTo>
                    <a:lnTo>
                      <a:pt x="190" y="85"/>
                    </a:lnTo>
                    <a:lnTo>
                      <a:pt x="6" y="154"/>
                    </a:lnTo>
                    <a:lnTo>
                      <a:pt x="3" y="155"/>
                    </a:lnTo>
                    <a:lnTo>
                      <a:pt x="4" y="152"/>
                    </a:lnTo>
                    <a:lnTo>
                      <a:pt x="61" y="7"/>
                    </a:lnTo>
                    <a:lnTo>
                      <a:pt x="63" y="2"/>
                    </a:lnTo>
                    <a:lnTo>
                      <a:pt x="63" y="2"/>
                    </a:lnTo>
                    <a:lnTo>
                      <a:pt x="70" y="4"/>
                    </a:lnTo>
                    <a:lnTo>
                      <a:pt x="62" y="0"/>
                    </a:lnTo>
                    <a:lnTo>
                      <a:pt x="230" y="7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4465"/>
              <p:cNvSpPr/>
              <p:nvPr/>
            </p:nvSpPr>
            <p:spPr bwMode="auto">
              <a:xfrm>
                <a:off x="5304" y="3156"/>
                <a:ext cx="230" cy="157"/>
              </a:xfrm>
              <a:custGeom>
                <a:avLst/>
                <a:gdLst>
                  <a:gd name="T0" fmla="*/ 62 w 230"/>
                  <a:gd name="T1" fmla="*/ 0 h 157"/>
                  <a:gd name="T2" fmla="*/ 0 w 230"/>
                  <a:gd name="T3" fmla="*/ 157 h 157"/>
                  <a:gd name="T4" fmla="*/ 193 w 230"/>
                  <a:gd name="T5" fmla="*/ 85 h 157"/>
                  <a:gd name="T6" fmla="*/ 192 w 230"/>
                  <a:gd name="T7" fmla="*/ 84 h 157"/>
                  <a:gd name="T8" fmla="*/ 190 w 230"/>
                  <a:gd name="T9" fmla="*/ 85 h 157"/>
                  <a:gd name="T10" fmla="*/ 6 w 230"/>
                  <a:gd name="T11" fmla="*/ 154 h 157"/>
                  <a:gd name="T12" fmla="*/ 3 w 230"/>
                  <a:gd name="T13" fmla="*/ 155 h 157"/>
                  <a:gd name="T14" fmla="*/ 4 w 230"/>
                  <a:gd name="T15" fmla="*/ 152 h 157"/>
                  <a:gd name="T16" fmla="*/ 61 w 230"/>
                  <a:gd name="T17" fmla="*/ 7 h 157"/>
                  <a:gd name="T18" fmla="*/ 63 w 230"/>
                  <a:gd name="T19" fmla="*/ 2 h 157"/>
                  <a:gd name="T20" fmla="*/ 63 w 230"/>
                  <a:gd name="T21" fmla="*/ 2 h 157"/>
                  <a:gd name="T22" fmla="*/ 70 w 230"/>
                  <a:gd name="T23" fmla="*/ 4 h 157"/>
                  <a:gd name="T24" fmla="*/ 62 w 230"/>
                  <a:gd name="T25" fmla="*/ 0 h 157"/>
                  <a:gd name="T26" fmla="*/ 230 w 230"/>
                  <a:gd name="T27" fmla="*/ 71 h 157"/>
                  <a:gd name="T28" fmla="*/ 62 w 230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0" h="157">
                    <a:moveTo>
                      <a:pt x="62" y="0"/>
                    </a:moveTo>
                    <a:lnTo>
                      <a:pt x="0" y="157"/>
                    </a:lnTo>
                    <a:lnTo>
                      <a:pt x="193" y="85"/>
                    </a:lnTo>
                    <a:lnTo>
                      <a:pt x="192" y="84"/>
                    </a:lnTo>
                    <a:lnTo>
                      <a:pt x="190" y="85"/>
                    </a:lnTo>
                    <a:lnTo>
                      <a:pt x="6" y="154"/>
                    </a:lnTo>
                    <a:lnTo>
                      <a:pt x="3" y="155"/>
                    </a:lnTo>
                    <a:lnTo>
                      <a:pt x="4" y="152"/>
                    </a:lnTo>
                    <a:lnTo>
                      <a:pt x="61" y="7"/>
                    </a:lnTo>
                    <a:lnTo>
                      <a:pt x="63" y="2"/>
                    </a:lnTo>
                    <a:lnTo>
                      <a:pt x="63" y="2"/>
                    </a:lnTo>
                    <a:lnTo>
                      <a:pt x="70" y="4"/>
                    </a:lnTo>
                    <a:lnTo>
                      <a:pt x="62" y="0"/>
                    </a:lnTo>
                    <a:lnTo>
                      <a:pt x="230" y="71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4466"/>
              <p:cNvSpPr/>
              <p:nvPr/>
            </p:nvSpPr>
            <p:spPr bwMode="auto">
              <a:xfrm>
                <a:off x="5383" y="3164"/>
                <a:ext cx="143" cy="76"/>
              </a:xfrm>
              <a:custGeom>
                <a:avLst/>
                <a:gdLst>
                  <a:gd name="T0" fmla="*/ 0 w 135"/>
                  <a:gd name="T1" fmla="*/ 0 h 72"/>
                  <a:gd name="T2" fmla="*/ 109 w 135"/>
                  <a:gd name="T3" fmla="*/ 72 h 72"/>
                  <a:gd name="T4" fmla="*/ 135 w 135"/>
                  <a:gd name="T5" fmla="*/ 62 h 72"/>
                  <a:gd name="T6" fmla="*/ 135 w 135"/>
                  <a:gd name="T7" fmla="*/ 60 h 72"/>
                  <a:gd name="T8" fmla="*/ 135 w 135"/>
                  <a:gd name="T9" fmla="*/ 59 h 72"/>
                  <a:gd name="T10" fmla="*/ 63 w 135"/>
                  <a:gd name="T11" fmla="*/ 27 h 72"/>
                  <a:gd name="T12" fmla="*/ 0 w 135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72">
                    <a:moveTo>
                      <a:pt x="0" y="0"/>
                    </a:moveTo>
                    <a:cubicBezTo>
                      <a:pt x="109" y="72"/>
                      <a:pt x="109" y="72"/>
                      <a:pt x="109" y="72"/>
                    </a:cubicBezTo>
                    <a:cubicBezTo>
                      <a:pt x="135" y="62"/>
                      <a:pt x="135" y="62"/>
                      <a:pt x="135" y="62"/>
                    </a:cubicBezTo>
                    <a:cubicBezTo>
                      <a:pt x="135" y="61"/>
                      <a:pt x="135" y="61"/>
                      <a:pt x="135" y="60"/>
                    </a:cubicBezTo>
                    <a:cubicBezTo>
                      <a:pt x="135" y="60"/>
                      <a:pt x="135" y="59"/>
                      <a:pt x="135" y="59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4467"/>
              <p:cNvSpPr/>
              <p:nvPr/>
            </p:nvSpPr>
            <p:spPr bwMode="auto">
              <a:xfrm>
                <a:off x="5526" y="3226"/>
                <a:ext cx="4" cy="4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1 h 3"/>
                  <a:gd name="T4" fmla="*/ 0 w 4"/>
                  <a:gd name="T5" fmla="*/ 3 h 3"/>
                  <a:gd name="T6" fmla="*/ 4 w 4"/>
                  <a:gd name="T7" fmla="*/ 1 h 3"/>
                  <a:gd name="T8" fmla="*/ 0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4468"/>
              <p:cNvSpPr/>
              <p:nvPr/>
            </p:nvSpPr>
            <p:spPr bwMode="auto">
              <a:xfrm>
                <a:off x="5374" y="3160"/>
                <a:ext cx="124" cy="80"/>
              </a:xfrm>
              <a:custGeom>
                <a:avLst/>
                <a:gdLst>
                  <a:gd name="T0" fmla="*/ 0 w 124"/>
                  <a:gd name="T1" fmla="*/ 0 h 80"/>
                  <a:gd name="T2" fmla="*/ 122 w 124"/>
                  <a:gd name="T3" fmla="*/ 80 h 80"/>
                  <a:gd name="T4" fmla="*/ 124 w 124"/>
                  <a:gd name="T5" fmla="*/ 80 h 80"/>
                  <a:gd name="T6" fmla="*/ 9 w 124"/>
                  <a:gd name="T7" fmla="*/ 4 h 80"/>
                  <a:gd name="T8" fmla="*/ 75 w 124"/>
                  <a:gd name="T9" fmla="*/ 33 h 80"/>
                  <a:gd name="T10" fmla="*/ 0 w 124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80">
                    <a:moveTo>
                      <a:pt x="0" y="0"/>
                    </a:moveTo>
                    <a:lnTo>
                      <a:pt x="122" y="80"/>
                    </a:lnTo>
                    <a:lnTo>
                      <a:pt x="124" y="80"/>
                    </a:lnTo>
                    <a:lnTo>
                      <a:pt x="9" y="4"/>
                    </a:lnTo>
                    <a:lnTo>
                      <a:pt x="75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4469"/>
              <p:cNvSpPr/>
              <p:nvPr/>
            </p:nvSpPr>
            <p:spPr bwMode="auto">
              <a:xfrm>
                <a:off x="5374" y="3160"/>
                <a:ext cx="124" cy="80"/>
              </a:xfrm>
              <a:custGeom>
                <a:avLst/>
                <a:gdLst>
                  <a:gd name="T0" fmla="*/ 0 w 124"/>
                  <a:gd name="T1" fmla="*/ 0 h 80"/>
                  <a:gd name="T2" fmla="*/ 122 w 124"/>
                  <a:gd name="T3" fmla="*/ 80 h 80"/>
                  <a:gd name="T4" fmla="*/ 124 w 124"/>
                  <a:gd name="T5" fmla="*/ 80 h 80"/>
                  <a:gd name="T6" fmla="*/ 9 w 124"/>
                  <a:gd name="T7" fmla="*/ 4 h 80"/>
                  <a:gd name="T8" fmla="*/ 75 w 124"/>
                  <a:gd name="T9" fmla="*/ 33 h 80"/>
                  <a:gd name="T10" fmla="*/ 0 w 124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80">
                    <a:moveTo>
                      <a:pt x="0" y="0"/>
                    </a:moveTo>
                    <a:lnTo>
                      <a:pt x="122" y="80"/>
                    </a:lnTo>
                    <a:lnTo>
                      <a:pt x="124" y="80"/>
                    </a:lnTo>
                    <a:lnTo>
                      <a:pt x="9" y="4"/>
                    </a:lnTo>
                    <a:lnTo>
                      <a:pt x="75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4470"/>
              <p:cNvSpPr/>
              <p:nvPr/>
            </p:nvSpPr>
            <p:spPr bwMode="auto">
              <a:xfrm>
                <a:off x="5366" y="3156"/>
                <a:ext cx="168" cy="85"/>
              </a:xfrm>
              <a:custGeom>
                <a:avLst/>
                <a:gdLst>
                  <a:gd name="T0" fmla="*/ 0 w 168"/>
                  <a:gd name="T1" fmla="*/ 0 h 85"/>
                  <a:gd name="T2" fmla="*/ 8 w 168"/>
                  <a:gd name="T3" fmla="*/ 4 h 85"/>
                  <a:gd name="T4" fmla="*/ 83 w 168"/>
                  <a:gd name="T5" fmla="*/ 37 h 85"/>
                  <a:gd name="T6" fmla="*/ 160 w 168"/>
                  <a:gd name="T7" fmla="*/ 70 h 85"/>
                  <a:gd name="T8" fmla="*/ 164 w 168"/>
                  <a:gd name="T9" fmla="*/ 71 h 85"/>
                  <a:gd name="T10" fmla="*/ 160 w 168"/>
                  <a:gd name="T11" fmla="*/ 74 h 85"/>
                  <a:gd name="T12" fmla="*/ 132 w 168"/>
                  <a:gd name="T13" fmla="*/ 84 h 85"/>
                  <a:gd name="T14" fmla="*/ 130 w 168"/>
                  <a:gd name="T15" fmla="*/ 84 h 85"/>
                  <a:gd name="T16" fmla="*/ 131 w 168"/>
                  <a:gd name="T17" fmla="*/ 85 h 85"/>
                  <a:gd name="T18" fmla="*/ 168 w 168"/>
                  <a:gd name="T19" fmla="*/ 71 h 85"/>
                  <a:gd name="T20" fmla="*/ 0 w 168"/>
                  <a:gd name="T2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85">
                    <a:moveTo>
                      <a:pt x="0" y="0"/>
                    </a:moveTo>
                    <a:lnTo>
                      <a:pt x="8" y="4"/>
                    </a:lnTo>
                    <a:lnTo>
                      <a:pt x="83" y="37"/>
                    </a:lnTo>
                    <a:lnTo>
                      <a:pt x="160" y="70"/>
                    </a:lnTo>
                    <a:lnTo>
                      <a:pt x="164" y="71"/>
                    </a:lnTo>
                    <a:lnTo>
                      <a:pt x="160" y="74"/>
                    </a:lnTo>
                    <a:lnTo>
                      <a:pt x="132" y="84"/>
                    </a:lnTo>
                    <a:lnTo>
                      <a:pt x="130" y="84"/>
                    </a:lnTo>
                    <a:lnTo>
                      <a:pt x="131" y="85"/>
                    </a:lnTo>
                    <a:lnTo>
                      <a:pt x="168" y="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4471"/>
              <p:cNvSpPr/>
              <p:nvPr/>
            </p:nvSpPr>
            <p:spPr bwMode="auto">
              <a:xfrm>
                <a:off x="5366" y="3156"/>
                <a:ext cx="168" cy="85"/>
              </a:xfrm>
              <a:custGeom>
                <a:avLst/>
                <a:gdLst>
                  <a:gd name="T0" fmla="*/ 0 w 168"/>
                  <a:gd name="T1" fmla="*/ 0 h 85"/>
                  <a:gd name="T2" fmla="*/ 8 w 168"/>
                  <a:gd name="T3" fmla="*/ 4 h 85"/>
                  <a:gd name="T4" fmla="*/ 83 w 168"/>
                  <a:gd name="T5" fmla="*/ 37 h 85"/>
                  <a:gd name="T6" fmla="*/ 160 w 168"/>
                  <a:gd name="T7" fmla="*/ 70 h 85"/>
                  <a:gd name="T8" fmla="*/ 164 w 168"/>
                  <a:gd name="T9" fmla="*/ 71 h 85"/>
                  <a:gd name="T10" fmla="*/ 160 w 168"/>
                  <a:gd name="T11" fmla="*/ 74 h 85"/>
                  <a:gd name="T12" fmla="*/ 132 w 168"/>
                  <a:gd name="T13" fmla="*/ 84 h 85"/>
                  <a:gd name="T14" fmla="*/ 130 w 168"/>
                  <a:gd name="T15" fmla="*/ 84 h 85"/>
                  <a:gd name="T16" fmla="*/ 131 w 168"/>
                  <a:gd name="T17" fmla="*/ 85 h 85"/>
                  <a:gd name="T18" fmla="*/ 168 w 168"/>
                  <a:gd name="T19" fmla="*/ 71 h 85"/>
                  <a:gd name="T20" fmla="*/ 0 w 168"/>
                  <a:gd name="T2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85">
                    <a:moveTo>
                      <a:pt x="0" y="0"/>
                    </a:moveTo>
                    <a:lnTo>
                      <a:pt x="8" y="4"/>
                    </a:lnTo>
                    <a:lnTo>
                      <a:pt x="83" y="37"/>
                    </a:lnTo>
                    <a:lnTo>
                      <a:pt x="160" y="70"/>
                    </a:lnTo>
                    <a:lnTo>
                      <a:pt x="164" y="71"/>
                    </a:lnTo>
                    <a:lnTo>
                      <a:pt x="160" y="74"/>
                    </a:lnTo>
                    <a:lnTo>
                      <a:pt x="132" y="84"/>
                    </a:lnTo>
                    <a:lnTo>
                      <a:pt x="130" y="84"/>
                    </a:lnTo>
                    <a:lnTo>
                      <a:pt x="131" y="85"/>
                    </a:lnTo>
                    <a:lnTo>
                      <a:pt x="168" y="7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4472"/>
              <p:cNvSpPr/>
              <p:nvPr/>
            </p:nvSpPr>
            <p:spPr bwMode="auto">
              <a:xfrm>
                <a:off x="5682" y="2045"/>
                <a:ext cx="65" cy="61"/>
              </a:xfrm>
              <a:custGeom>
                <a:avLst/>
                <a:gdLst>
                  <a:gd name="T0" fmla="*/ 50 w 62"/>
                  <a:gd name="T1" fmla="*/ 0 h 58"/>
                  <a:gd name="T2" fmla="*/ 0 w 62"/>
                  <a:gd name="T3" fmla="*/ 46 h 58"/>
                  <a:gd name="T4" fmla="*/ 0 w 62"/>
                  <a:gd name="T5" fmla="*/ 49 h 58"/>
                  <a:gd name="T6" fmla="*/ 62 w 62"/>
                  <a:gd name="T7" fmla="*/ 58 h 58"/>
                  <a:gd name="T8" fmla="*/ 54 w 62"/>
                  <a:gd name="T9" fmla="*/ 2 h 58"/>
                  <a:gd name="T10" fmla="*/ 50 w 62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58">
                    <a:moveTo>
                      <a:pt x="5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7"/>
                      <a:pt x="0" y="48"/>
                      <a:pt x="0" y="49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1" y="1"/>
                      <a:pt x="5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4473"/>
              <p:cNvSpPr/>
              <p:nvPr/>
            </p:nvSpPr>
            <p:spPr bwMode="auto">
              <a:xfrm>
                <a:off x="5735" y="2042"/>
                <a:ext cx="4" cy="5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3 h 5"/>
                  <a:gd name="T4" fmla="*/ 4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3" y="5"/>
                      <a:pt x="4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4474"/>
              <p:cNvSpPr/>
              <p:nvPr/>
            </p:nvSpPr>
            <p:spPr bwMode="auto">
              <a:xfrm>
                <a:off x="5680" y="209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4475"/>
              <p:cNvSpPr/>
              <p:nvPr/>
            </p:nvSpPr>
            <p:spPr bwMode="auto">
              <a:xfrm>
                <a:off x="5678" y="2040"/>
                <a:ext cx="72" cy="67"/>
              </a:xfrm>
              <a:custGeom>
                <a:avLst/>
                <a:gdLst>
                  <a:gd name="T0" fmla="*/ 58 w 68"/>
                  <a:gd name="T1" fmla="*/ 0 h 64"/>
                  <a:gd name="T2" fmla="*/ 0 w 68"/>
                  <a:gd name="T3" fmla="*/ 53 h 64"/>
                  <a:gd name="T4" fmla="*/ 2 w 68"/>
                  <a:gd name="T5" fmla="*/ 53 h 64"/>
                  <a:gd name="T6" fmla="*/ 4 w 68"/>
                  <a:gd name="T7" fmla="*/ 51 h 64"/>
                  <a:gd name="T8" fmla="*/ 54 w 68"/>
                  <a:gd name="T9" fmla="*/ 5 h 64"/>
                  <a:gd name="T10" fmla="*/ 58 w 68"/>
                  <a:gd name="T11" fmla="*/ 2 h 64"/>
                  <a:gd name="T12" fmla="*/ 58 w 68"/>
                  <a:gd name="T13" fmla="*/ 7 h 64"/>
                  <a:gd name="T14" fmla="*/ 66 w 68"/>
                  <a:gd name="T15" fmla="*/ 63 h 64"/>
                  <a:gd name="T16" fmla="*/ 68 w 68"/>
                  <a:gd name="T17" fmla="*/ 64 h 64"/>
                  <a:gd name="T18" fmla="*/ 59 w 68"/>
                  <a:gd name="T19" fmla="*/ 1 h 64"/>
                  <a:gd name="T20" fmla="*/ 59 w 68"/>
                  <a:gd name="T21" fmla="*/ 1 h 64"/>
                  <a:gd name="T22" fmla="*/ 59 w 68"/>
                  <a:gd name="T23" fmla="*/ 1 h 64"/>
                  <a:gd name="T24" fmla="*/ 59 w 68"/>
                  <a:gd name="T25" fmla="*/ 1 h 64"/>
                  <a:gd name="T26" fmla="*/ 59 w 68"/>
                  <a:gd name="T27" fmla="*/ 1 h 64"/>
                  <a:gd name="T28" fmla="*/ 58 w 68"/>
                  <a:gd name="T2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4">
                    <a:moveTo>
                      <a:pt x="58" y="0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68" y="64"/>
                      <a:pt x="68" y="64"/>
                      <a:pt x="68" y="64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8" y="1"/>
                      <a:pt x="58" y="0"/>
                      <a:pt x="5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4476"/>
              <p:cNvSpPr>
                <a:spLocks noEditPoints="1"/>
              </p:cNvSpPr>
              <p:nvPr/>
            </p:nvSpPr>
            <p:spPr bwMode="auto">
              <a:xfrm>
                <a:off x="5739" y="204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0 h 1"/>
                  <a:gd name="T16" fmla="*/ 0 w 1"/>
                  <a:gd name="T17" fmla="*/ 0 h 1"/>
                  <a:gd name="T18" fmla="*/ 1 w 1"/>
                  <a:gd name="T19" fmla="*/ 1 h 1"/>
                  <a:gd name="T20" fmla="*/ 0 w 1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Freeform 4477"/>
              <p:cNvSpPr/>
              <p:nvPr/>
            </p:nvSpPr>
            <p:spPr bwMode="auto">
              <a:xfrm>
                <a:off x="5676" y="2096"/>
                <a:ext cx="74" cy="12"/>
              </a:xfrm>
              <a:custGeom>
                <a:avLst/>
                <a:gdLst>
                  <a:gd name="T0" fmla="*/ 2 w 74"/>
                  <a:gd name="T1" fmla="*/ 0 h 12"/>
                  <a:gd name="T2" fmla="*/ 0 w 74"/>
                  <a:gd name="T3" fmla="*/ 1 h 12"/>
                  <a:gd name="T4" fmla="*/ 74 w 74"/>
                  <a:gd name="T5" fmla="*/ 12 h 12"/>
                  <a:gd name="T6" fmla="*/ 74 w 74"/>
                  <a:gd name="T7" fmla="*/ 11 h 12"/>
                  <a:gd name="T8" fmla="*/ 71 w 74"/>
                  <a:gd name="T9" fmla="*/ 10 h 12"/>
                  <a:gd name="T10" fmla="*/ 6 w 74"/>
                  <a:gd name="T11" fmla="*/ 1 h 12"/>
                  <a:gd name="T12" fmla="*/ 4 w 74"/>
                  <a:gd name="T13" fmla="*/ 0 h 12"/>
                  <a:gd name="T14" fmla="*/ 2 w 7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12">
                    <a:moveTo>
                      <a:pt x="2" y="0"/>
                    </a:moveTo>
                    <a:lnTo>
                      <a:pt x="0" y="1"/>
                    </a:lnTo>
                    <a:lnTo>
                      <a:pt x="74" y="12"/>
                    </a:lnTo>
                    <a:lnTo>
                      <a:pt x="74" y="11"/>
                    </a:lnTo>
                    <a:lnTo>
                      <a:pt x="71" y="10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Freeform 4478"/>
              <p:cNvSpPr/>
              <p:nvPr/>
            </p:nvSpPr>
            <p:spPr bwMode="auto">
              <a:xfrm>
                <a:off x="5676" y="2096"/>
                <a:ext cx="74" cy="12"/>
              </a:xfrm>
              <a:custGeom>
                <a:avLst/>
                <a:gdLst>
                  <a:gd name="T0" fmla="*/ 2 w 74"/>
                  <a:gd name="T1" fmla="*/ 0 h 12"/>
                  <a:gd name="T2" fmla="*/ 0 w 74"/>
                  <a:gd name="T3" fmla="*/ 1 h 12"/>
                  <a:gd name="T4" fmla="*/ 74 w 74"/>
                  <a:gd name="T5" fmla="*/ 12 h 12"/>
                  <a:gd name="T6" fmla="*/ 74 w 74"/>
                  <a:gd name="T7" fmla="*/ 11 h 12"/>
                  <a:gd name="T8" fmla="*/ 71 w 74"/>
                  <a:gd name="T9" fmla="*/ 10 h 12"/>
                  <a:gd name="T10" fmla="*/ 6 w 74"/>
                  <a:gd name="T11" fmla="*/ 1 h 12"/>
                  <a:gd name="T12" fmla="*/ 4 w 74"/>
                  <a:gd name="T13" fmla="*/ 0 h 12"/>
                  <a:gd name="T14" fmla="*/ 2 w 7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12">
                    <a:moveTo>
                      <a:pt x="2" y="0"/>
                    </a:moveTo>
                    <a:lnTo>
                      <a:pt x="0" y="1"/>
                    </a:lnTo>
                    <a:lnTo>
                      <a:pt x="74" y="12"/>
                    </a:lnTo>
                    <a:lnTo>
                      <a:pt x="74" y="11"/>
                    </a:lnTo>
                    <a:lnTo>
                      <a:pt x="71" y="10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Freeform 4479"/>
              <p:cNvSpPr/>
              <p:nvPr/>
            </p:nvSpPr>
            <p:spPr bwMode="auto">
              <a:xfrm>
                <a:off x="5739" y="203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2 h 2"/>
                  <a:gd name="T16" fmla="*/ 1 w 1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Freeform 4480"/>
              <p:cNvSpPr/>
              <p:nvPr/>
            </p:nvSpPr>
            <p:spPr bwMode="auto">
              <a:xfrm>
                <a:off x="5716" y="2120"/>
                <a:ext cx="41" cy="58"/>
              </a:xfrm>
              <a:custGeom>
                <a:avLst/>
                <a:gdLst>
                  <a:gd name="T0" fmla="*/ 32 w 39"/>
                  <a:gd name="T1" fmla="*/ 0 h 55"/>
                  <a:gd name="T2" fmla="*/ 0 w 39"/>
                  <a:gd name="T3" fmla="*/ 16 h 55"/>
                  <a:gd name="T4" fmla="*/ 37 w 39"/>
                  <a:gd name="T5" fmla="*/ 55 h 55"/>
                  <a:gd name="T6" fmla="*/ 39 w 39"/>
                  <a:gd name="T7" fmla="*/ 54 h 55"/>
                  <a:gd name="T8" fmla="*/ 32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32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8" y="54"/>
                      <a:pt x="38" y="54"/>
                      <a:pt x="39" y="54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Freeform 4481"/>
              <p:cNvSpPr/>
              <p:nvPr/>
            </p:nvSpPr>
            <p:spPr bwMode="auto">
              <a:xfrm>
                <a:off x="5755" y="217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Freeform 4482"/>
              <p:cNvSpPr/>
              <p:nvPr/>
            </p:nvSpPr>
            <p:spPr bwMode="auto">
              <a:xfrm>
                <a:off x="5716" y="2137"/>
                <a:ext cx="41" cy="43"/>
              </a:xfrm>
              <a:custGeom>
                <a:avLst/>
                <a:gdLst>
                  <a:gd name="T0" fmla="*/ 0 w 41"/>
                  <a:gd name="T1" fmla="*/ 0 h 43"/>
                  <a:gd name="T2" fmla="*/ 0 w 41"/>
                  <a:gd name="T3" fmla="*/ 0 h 43"/>
                  <a:gd name="T4" fmla="*/ 41 w 41"/>
                  <a:gd name="T5" fmla="*/ 43 h 43"/>
                  <a:gd name="T6" fmla="*/ 39 w 41"/>
                  <a:gd name="T7" fmla="*/ 41 h 43"/>
                  <a:gd name="T8" fmla="*/ 0 w 4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3">
                    <a:moveTo>
                      <a:pt x="0" y="0"/>
                    </a:moveTo>
                    <a:lnTo>
                      <a:pt x="0" y="0"/>
                    </a:lnTo>
                    <a:lnTo>
                      <a:pt x="41" y="43"/>
                    </a:lnTo>
                    <a:lnTo>
                      <a:pt x="39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Freeform 4483"/>
              <p:cNvSpPr/>
              <p:nvPr/>
            </p:nvSpPr>
            <p:spPr bwMode="auto">
              <a:xfrm>
                <a:off x="5716" y="2137"/>
                <a:ext cx="41" cy="43"/>
              </a:xfrm>
              <a:custGeom>
                <a:avLst/>
                <a:gdLst>
                  <a:gd name="T0" fmla="*/ 0 w 41"/>
                  <a:gd name="T1" fmla="*/ 0 h 43"/>
                  <a:gd name="T2" fmla="*/ 0 w 41"/>
                  <a:gd name="T3" fmla="*/ 0 h 43"/>
                  <a:gd name="T4" fmla="*/ 41 w 41"/>
                  <a:gd name="T5" fmla="*/ 43 h 43"/>
                  <a:gd name="T6" fmla="*/ 39 w 41"/>
                  <a:gd name="T7" fmla="*/ 41 h 43"/>
                  <a:gd name="T8" fmla="*/ 0 w 4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3">
                    <a:moveTo>
                      <a:pt x="0" y="0"/>
                    </a:moveTo>
                    <a:lnTo>
                      <a:pt x="0" y="0"/>
                    </a:lnTo>
                    <a:lnTo>
                      <a:pt x="41" y="43"/>
                    </a:lnTo>
                    <a:lnTo>
                      <a:pt x="39" y="4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4484"/>
              <p:cNvSpPr/>
              <p:nvPr/>
            </p:nvSpPr>
            <p:spPr bwMode="auto">
              <a:xfrm>
                <a:off x="5715" y="2119"/>
                <a:ext cx="44" cy="65"/>
              </a:xfrm>
              <a:custGeom>
                <a:avLst/>
                <a:gdLst>
                  <a:gd name="T0" fmla="*/ 34 w 42"/>
                  <a:gd name="T1" fmla="*/ 0 h 62"/>
                  <a:gd name="T2" fmla="*/ 33 w 42"/>
                  <a:gd name="T3" fmla="*/ 1 h 62"/>
                  <a:gd name="T4" fmla="*/ 40 w 42"/>
                  <a:gd name="T5" fmla="*/ 55 h 62"/>
                  <a:gd name="T6" fmla="*/ 40 w 42"/>
                  <a:gd name="T7" fmla="*/ 58 h 62"/>
                  <a:gd name="T8" fmla="*/ 1 w 42"/>
                  <a:gd name="T9" fmla="*/ 17 h 62"/>
                  <a:gd name="T10" fmla="*/ 0 w 42"/>
                  <a:gd name="T11" fmla="*/ 17 h 62"/>
                  <a:gd name="T12" fmla="*/ 42 w 42"/>
                  <a:gd name="T13" fmla="*/ 62 h 62"/>
                  <a:gd name="T14" fmla="*/ 42 w 42"/>
                  <a:gd name="T15" fmla="*/ 62 h 62"/>
                  <a:gd name="T16" fmla="*/ 42 w 42"/>
                  <a:gd name="T17" fmla="*/ 61 h 62"/>
                  <a:gd name="T18" fmla="*/ 34 w 42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62">
                    <a:moveTo>
                      <a:pt x="34" y="0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4485"/>
              <p:cNvSpPr/>
              <p:nvPr/>
            </p:nvSpPr>
            <p:spPr bwMode="auto">
              <a:xfrm>
                <a:off x="5759" y="218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1 w 1"/>
                  <a:gd name="T7" fmla="*/ 2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4486"/>
              <p:cNvSpPr/>
              <p:nvPr/>
            </p:nvSpPr>
            <p:spPr bwMode="auto">
              <a:xfrm>
                <a:off x="5713" y="2117"/>
                <a:ext cx="38" cy="20"/>
              </a:xfrm>
              <a:custGeom>
                <a:avLst/>
                <a:gdLst>
                  <a:gd name="T0" fmla="*/ 38 w 38"/>
                  <a:gd name="T1" fmla="*/ 0 h 20"/>
                  <a:gd name="T2" fmla="*/ 0 w 38"/>
                  <a:gd name="T3" fmla="*/ 19 h 20"/>
                  <a:gd name="T4" fmla="*/ 2 w 38"/>
                  <a:gd name="T5" fmla="*/ 20 h 20"/>
                  <a:gd name="T6" fmla="*/ 3 w 38"/>
                  <a:gd name="T7" fmla="*/ 20 h 20"/>
                  <a:gd name="T8" fmla="*/ 3 w 38"/>
                  <a:gd name="T9" fmla="*/ 20 h 20"/>
                  <a:gd name="T10" fmla="*/ 37 w 38"/>
                  <a:gd name="T11" fmla="*/ 3 h 20"/>
                  <a:gd name="T12" fmla="*/ 38 w 38"/>
                  <a:gd name="T13" fmla="*/ 2 h 20"/>
                  <a:gd name="T14" fmla="*/ 38 w 38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0">
                    <a:moveTo>
                      <a:pt x="38" y="0"/>
                    </a:moveTo>
                    <a:lnTo>
                      <a:pt x="0" y="19"/>
                    </a:lnTo>
                    <a:lnTo>
                      <a:pt x="2" y="20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37" y="3"/>
                    </a:lnTo>
                    <a:lnTo>
                      <a:pt x="38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Freeform 4487"/>
              <p:cNvSpPr/>
              <p:nvPr/>
            </p:nvSpPr>
            <p:spPr bwMode="auto">
              <a:xfrm>
                <a:off x="5713" y="2117"/>
                <a:ext cx="38" cy="20"/>
              </a:xfrm>
              <a:custGeom>
                <a:avLst/>
                <a:gdLst>
                  <a:gd name="T0" fmla="*/ 38 w 38"/>
                  <a:gd name="T1" fmla="*/ 0 h 20"/>
                  <a:gd name="T2" fmla="*/ 0 w 38"/>
                  <a:gd name="T3" fmla="*/ 19 h 20"/>
                  <a:gd name="T4" fmla="*/ 2 w 38"/>
                  <a:gd name="T5" fmla="*/ 20 h 20"/>
                  <a:gd name="T6" fmla="*/ 3 w 38"/>
                  <a:gd name="T7" fmla="*/ 20 h 20"/>
                  <a:gd name="T8" fmla="*/ 3 w 38"/>
                  <a:gd name="T9" fmla="*/ 20 h 20"/>
                  <a:gd name="T10" fmla="*/ 37 w 38"/>
                  <a:gd name="T11" fmla="*/ 3 h 20"/>
                  <a:gd name="T12" fmla="*/ 38 w 38"/>
                  <a:gd name="T13" fmla="*/ 2 h 20"/>
                  <a:gd name="T14" fmla="*/ 38 w 38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0">
                    <a:moveTo>
                      <a:pt x="38" y="0"/>
                    </a:moveTo>
                    <a:lnTo>
                      <a:pt x="0" y="19"/>
                    </a:lnTo>
                    <a:lnTo>
                      <a:pt x="2" y="20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37" y="3"/>
                    </a:lnTo>
                    <a:lnTo>
                      <a:pt x="38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Freeform 4488"/>
              <p:cNvSpPr/>
              <p:nvPr/>
            </p:nvSpPr>
            <p:spPr bwMode="auto">
              <a:xfrm>
                <a:off x="5784" y="1971"/>
                <a:ext cx="51" cy="58"/>
              </a:xfrm>
              <a:custGeom>
                <a:avLst/>
                <a:gdLst>
                  <a:gd name="T0" fmla="*/ 42 w 48"/>
                  <a:gd name="T1" fmla="*/ 0 h 55"/>
                  <a:gd name="T2" fmla="*/ 0 w 48"/>
                  <a:gd name="T3" fmla="*/ 33 h 55"/>
                  <a:gd name="T4" fmla="*/ 43 w 48"/>
                  <a:gd name="T5" fmla="*/ 55 h 55"/>
                  <a:gd name="T6" fmla="*/ 48 w 48"/>
                  <a:gd name="T7" fmla="*/ 52 h 55"/>
                  <a:gd name="T8" fmla="*/ 47 w 48"/>
                  <a:gd name="T9" fmla="*/ 2 h 55"/>
                  <a:gd name="T10" fmla="*/ 42 w 48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5">
                    <a:moveTo>
                      <a:pt x="42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4" y="54"/>
                      <a:pt x="46" y="52"/>
                      <a:pt x="48" y="5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5" y="2"/>
                      <a:pt x="44" y="1"/>
                      <a:pt x="42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Freeform 4489"/>
              <p:cNvSpPr/>
              <p:nvPr/>
            </p:nvSpPr>
            <p:spPr bwMode="auto">
              <a:xfrm>
                <a:off x="5830" y="2026"/>
                <a:ext cx="5" cy="6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3 h 6"/>
                  <a:gd name="T4" fmla="*/ 5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3" y="0"/>
                      <a:pt x="1" y="2"/>
                      <a:pt x="0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Freeform 4490"/>
              <p:cNvSpPr/>
              <p:nvPr/>
            </p:nvSpPr>
            <p:spPr bwMode="auto">
              <a:xfrm>
                <a:off x="5829" y="1967"/>
                <a:ext cx="5" cy="6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4 h 6"/>
                  <a:gd name="T4" fmla="*/ 5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3" y="6"/>
                      <a:pt x="5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4491"/>
              <p:cNvSpPr/>
              <p:nvPr/>
            </p:nvSpPr>
            <p:spPr bwMode="auto">
              <a:xfrm>
                <a:off x="5783" y="1965"/>
                <a:ext cx="54" cy="68"/>
              </a:xfrm>
              <a:custGeom>
                <a:avLst/>
                <a:gdLst>
                  <a:gd name="T0" fmla="*/ 48 w 51"/>
                  <a:gd name="T1" fmla="*/ 0 h 65"/>
                  <a:gd name="T2" fmla="*/ 0 w 51"/>
                  <a:gd name="T3" fmla="*/ 38 h 65"/>
                  <a:gd name="T4" fmla="*/ 1 w 51"/>
                  <a:gd name="T5" fmla="*/ 39 h 65"/>
                  <a:gd name="T6" fmla="*/ 43 w 51"/>
                  <a:gd name="T7" fmla="*/ 6 h 65"/>
                  <a:gd name="T8" fmla="*/ 48 w 51"/>
                  <a:gd name="T9" fmla="*/ 2 h 65"/>
                  <a:gd name="T10" fmla="*/ 48 w 51"/>
                  <a:gd name="T11" fmla="*/ 8 h 65"/>
                  <a:gd name="T12" fmla="*/ 49 w 51"/>
                  <a:gd name="T13" fmla="*/ 58 h 65"/>
                  <a:gd name="T14" fmla="*/ 49 w 51"/>
                  <a:gd name="T15" fmla="*/ 64 h 65"/>
                  <a:gd name="T16" fmla="*/ 50 w 51"/>
                  <a:gd name="T17" fmla="*/ 65 h 65"/>
                  <a:gd name="T18" fmla="*/ 51 w 51"/>
                  <a:gd name="T19" fmla="*/ 65 h 65"/>
                  <a:gd name="T20" fmla="*/ 49 w 51"/>
                  <a:gd name="T21" fmla="*/ 1 h 65"/>
                  <a:gd name="T22" fmla="*/ 49 w 51"/>
                  <a:gd name="T23" fmla="*/ 1 h 65"/>
                  <a:gd name="T24" fmla="*/ 49 w 51"/>
                  <a:gd name="T25" fmla="*/ 1 h 65"/>
                  <a:gd name="T26" fmla="*/ 48 w 51"/>
                  <a:gd name="T2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65">
                    <a:moveTo>
                      <a:pt x="48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8" y="1"/>
                      <a:pt x="4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4492"/>
              <p:cNvSpPr/>
              <p:nvPr/>
            </p:nvSpPr>
            <p:spPr bwMode="auto">
              <a:xfrm>
                <a:off x="5834" y="1964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Freeform 4493"/>
              <p:cNvSpPr/>
              <p:nvPr/>
            </p:nvSpPr>
            <p:spPr bwMode="auto">
              <a:xfrm>
                <a:off x="5836" y="203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Freeform 4494"/>
              <p:cNvSpPr/>
              <p:nvPr/>
            </p:nvSpPr>
            <p:spPr bwMode="auto">
              <a:xfrm>
                <a:off x="5836" y="203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Freeform 4495"/>
              <p:cNvSpPr/>
              <p:nvPr/>
            </p:nvSpPr>
            <p:spPr bwMode="auto">
              <a:xfrm>
                <a:off x="5782" y="2005"/>
                <a:ext cx="55" cy="30"/>
              </a:xfrm>
              <a:custGeom>
                <a:avLst/>
                <a:gdLst>
                  <a:gd name="T0" fmla="*/ 1 w 55"/>
                  <a:gd name="T1" fmla="*/ 0 h 30"/>
                  <a:gd name="T2" fmla="*/ 0 w 55"/>
                  <a:gd name="T3" fmla="*/ 1 h 30"/>
                  <a:gd name="T4" fmla="*/ 55 w 55"/>
                  <a:gd name="T5" fmla="*/ 30 h 30"/>
                  <a:gd name="T6" fmla="*/ 55 w 55"/>
                  <a:gd name="T7" fmla="*/ 28 h 30"/>
                  <a:gd name="T8" fmla="*/ 54 w 55"/>
                  <a:gd name="T9" fmla="*/ 28 h 30"/>
                  <a:gd name="T10" fmla="*/ 53 w 55"/>
                  <a:gd name="T11" fmla="*/ 27 h 30"/>
                  <a:gd name="T12" fmla="*/ 48 w 55"/>
                  <a:gd name="T13" fmla="*/ 24 h 30"/>
                  <a:gd name="T14" fmla="*/ 2 w 55"/>
                  <a:gd name="T15" fmla="*/ 1 h 30"/>
                  <a:gd name="T16" fmla="*/ 1 w 55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0">
                    <a:moveTo>
                      <a:pt x="1" y="0"/>
                    </a:moveTo>
                    <a:lnTo>
                      <a:pt x="0" y="1"/>
                    </a:lnTo>
                    <a:lnTo>
                      <a:pt x="55" y="30"/>
                    </a:lnTo>
                    <a:lnTo>
                      <a:pt x="55" y="28"/>
                    </a:lnTo>
                    <a:lnTo>
                      <a:pt x="54" y="28"/>
                    </a:lnTo>
                    <a:lnTo>
                      <a:pt x="53" y="27"/>
                    </a:lnTo>
                    <a:lnTo>
                      <a:pt x="48" y="24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Freeform 4496"/>
              <p:cNvSpPr/>
              <p:nvPr/>
            </p:nvSpPr>
            <p:spPr bwMode="auto">
              <a:xfrm>
                <a:off x="5782" y="2005"/>
                <a:ext cx="55" cy="30"/>
              </a:xfrm>
              <a:custGeom>
                <a:avLst/>
                <a:gdLst>
                  <a:gd name="T0" fmla="*/ 1 w 55"/>
                  <a:gd name="T1" fmla="*/ 0 h 30"/>
                  <a:gd name="T2" fmla="*/ 0 w 55"/>
                  <a:gd name="T3" fmla="*/ 1 h 30"/>
                  <a:gd name="T4" fmla="*/ 55 w 55"/>
                  <a:gd name="T5" fmla="*/ 30 h 30"/>
                  <a:gd name="T6" fmla="*/ 55 w 55"/>
                  <a:gd name="T7" fmla="*/ 28 h 30"/>
                  <a:gd name="T8" fmla="*/ 54 w 55"/>
                  <a:gd name="T9" fmla="*/ 28 h 30"/>
                  <a:gd name="T10" fmla="*/ 53 w 55"/>
                  <a:gd name="T11" fmla="*/ 27 h 30"/>
                  <a:gd name="T12" fmla="*/ 48 w 55"/>
                  <a:gd name="T13" fmla="*/ 24 h 30"/>
                  <a:gd name="T14" fmla="*/ 2 w 55"/>
                  <a:gd name="T15" fmla="*/ 1 h 30"/>
                  <a:gd name="T16" fmla="*/ 1 w 55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0">
                    <a:moveTo>
                      <a:pt x="1" y="0"/>
                    </a:moveTo>
                    <a:lnTo>
                      <a:pt x="0" y="1"/>
                    </a:lnTo>
                    <a:lnTo>
                      <a:pt x="55" y="30"/>
                    </a:lnTo>
                    <a:lnTo>
                      <a:pt x="55" y="28"/>
                    </a:lnTo>
                    <a:lnTo>
                      <a:pt x="54" y="28"/>
                    </a:lnTo>
                    <a:lnTo>
                      <a:pt x="53" y="27"/>
                    </a:lnTo>
                    <a:lnTo>
                      <a:pt x="48" y="24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Freeform 4497"/>
              <p:cNvSpPr/>
              <p:nvPr/>
            </p:nvSpPr>
            <p:spPr bwMode="auto">
              <a:xfrm>
                <a:off x="5799" y="1871"/>
                <a:ext cx="74" cy="84"/>
              </a:xfrm>
              <a:custGeom>
                <a:avLst/>
                <a:gdLst>
                  <a:gd name="T0" fmla="*/ 4 w 70"/>
                  <a:gd name="T1" fmla="*/ 0 h 80"/>
                  <a:gd name="T2" fmla="*/ 0 w 70"/>
                  <a:gd name="T3" fmla="*/ 5 h 80"/>
                  <a:gd name="T4" fmla="*/ 32 w 70"/>
                  <a:gd name="T5" fmla="*/ 80 h 80"/>
                  <a:gd name="T6" fmla="*/ 34 w 70"/>
                  <a:gd name="T7" fmla="*/ 80 h 80"/>
                  <a:gd name="T8" fmla="*/ 36 w 70"/>
                  <a:gd name="T9" fmla="*/ 80 h 80"/>
                  <a:gd name="T10" fmla="*/ 59 w 70"/>
                  <a:gd name="T11" fmla="*/ 34 h 80"/>
                  <a:gd name="T12" fmla="*/ 56 w 70"/>
                  <a:gd name="T13" fmla="*/ 29 h 80"/>
                  <a:gd name="T14" fmla="*/ 63 w 70"/>
                  <a:gd name="T15" fmla="*/ 22 h 80"/>
                  <a:gd name="T16" fmla="*/ 65 w 70"/>
                  <a:gd name="T17" fmla="*/ 23 h 80"/>
                  <a:gd name="T18" fmla="*/ 70 w 70"/>
                  <a:gd name="T19" fmla="*/ 14 h 80"/>
                  <a:gd name="T20" fmla="*/ 66 w 70"/>
                  <a:gd name="T21" fmla="*/ 7 h 80"/>
                  <a:gd name="T22" fmla="*/ 4 w 70"/>
                  <a:gd name="T2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80">
                    <a:moveTo>
                      <a:pt x="4" y="0"/>
                    </a:moveTo>
                    <a:cubicBezTo>
                      <a:pt x="4" y="2"/>
                      <a:pt x="2" y="4"/>
                      <a:pt x="0" y="5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3" y="80"/>
                      <a:pt x="33" y="80"/>
                      <a:pt x="34" y="80"/>
                    </a:cubicBezTo>
                    <a:cubicBezTo>
                      <a:pt x="35" y="80"/>
                      <a:pt x="36" y="80"/>
                      <a:pt x="36" y="80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8" y="33"/>
                      <a:pt x="56" y="31"/>
                      <a:pt x="56" y="29"/>
                    </a:cubicBezTo>
                    <a:cubicBezTo>
                      <a:pt x="56" y="25"/>
                      <a:pt x="59" y="22"/>
                      <a:pt x="63" y="22"/>
                    </a:cubicBezTo>
                    <a:cubicBezTo>
                      <a:pt x="64" y="22"/>
                      <a:pt x="64" y="22"/>
                      <a:pt x="65" y="23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67" y="12"/>
                      <a:pt x="66" y="10"/>
                      <a:pt x="66" y="7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Freeform 4498"/>
              <p:cNvSpPr/>
              <p:nvPr/>
            </p:nvSpPr>
            <p:spPr bwMode="auto">
              <a:xfrm>
                <a:off x="5858" y="1894"/>
                <a:ext cx="10" cy="13"/>
              </a:xfrm>
              <a:custGeom>
                <a:avLst/>
                <a:gdLst>
                  <a:gd name="T0" fmla="*/ 7 w 9"/>
                  <a:gd name="T1" fmla="*/ 0 h 12"/>
                  <a:gd name="T2" fmla="*/ 0 w 9"/>
                  <a:gd name="T3" fmla="*/ 7 h 12"/>
                  <a:gd name="T4" fmla="*/ 3 w 9"/>
                  <a:gd name="T5" fmla="*/ 12 h 12"/>
                  <a:gd name="T6" fmla="*/ 9 w 9"/>
                  <a:gd name="T7" fmla="*/ 1 h 12"/>
                  <a:gd name="T8" fmla="*/ 7 w 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2" y="11"/>
                      <a:pt x="3" y="1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Freeform 4499"/>
              <p:cNvSpPr/>
              <p:nvPr/>
            </p:nvSpPr>
            <p:spPr bwMode="auto">
              <a:xfrm>
                <a:off x="5833" y="1955"/>
                <a:ext cx="4" cy="6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0 h 5"/>
                  <a:gd name="T4" fmla="*/ 2 w 4"/>
                  <a:gd name="T5" fmla="*/ 5 h 5"/>
                  <a:gd name="T6" fmla="*/ 4 w 4"/>
                  <a:gd name="T7" fmla="*/ 0 h 5"/>
                  <a:gd name="T8" fmla="*/ 2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4500"/>
              <p:cNvSpPr/>
              <p:nvPr/>
            </p:nvSpPr>
            <p:spPr bwMode="auto">
              <a:xfrm>
                <a:off x="5869" y="1878"/>
                <a:ext cx="7" cy="8"/>
              </a:xfrm>
              <a:custGeom>
                <a:avLst/>
                <a:gdLst>
                  <a:gd name="T0" fmla="*/ 0 w 7"/>
                  <a:gd name="T1" fmla="*/ 0 h 7"/>
                  <a:gd name="T2" fmla="*/ 4 w 7"/>
                  <a:gd name="T3" fmla="*/ 7 h 7"/>
                  <a:gd name="T4" fmla="*/ 7 w 7"/>
                  <a:gd name="T5" fmla="*/ 0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0" y="3"/>
                      <a:pt x="1" y="5"/>
                      <a:pt x="4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4501"/>
              <p:cNvSpPr/>
              <p:nvPr/>
            </p:nvSpPr>
            <p:spPr bwMode="auto">
              <a:xfrm>
                <a:off x="5799" y="1871"/>
                <a:ext cx="4" cy="5"/>
              </a:xfrm>
              <a:custGeom>
                <a:avLst/>
                <a:gdLst>
                  <a:gd name="T0" fmla="*/ 3 w 4"/>
                  <a:gd name="T1" fmla="*/ 0 h 5"/>
                  <a:gd name="T2" fmla="*/ 0 w 4"/>
                  <a:gd name="T3" fmla="*/ 4 h 5"/>
                  <a:gd name="T4" fmla="*/ 0 w 4"/>
                  <a:gd name="T5" fmla="*/ 5 h 5"/>
                  <a:gd name="T6" fmla="*/ 4 w 4"/>
                  <a:gd name="T7" fmla="*/ 0 h 5"/>
                  <a:gd name="T8" fmla="*/ 3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0"/>
                    </a:moveTo>
                    <a:cubicBezTo>
                      <a:pt x="3" y="2"/>
                      <a:pt x="2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4"/>
                      <a:pt x="4" y="2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4502"/>
              <p:cNvSpPr/>
              <p:nvPr/>
            </p:nvSpPr>
            <p:spPr bwMode="auto">
              <a:xfrm>
                <a:off x="5797" y="1871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0 h 4"/>
                  <a:gd name="T6" fmla="*/ 0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3"/>
                      <a:pt x="5" y="2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" name="Freeform 4503"/>
              <p:cNvSpPr>
                <a:spLocks noEditPoints="1"/>
              </p:cNvSpPr>
              <p:nvPr/>
            </p:nvSpPr>
            <p:spPr bwMode="auto">
              <a:xfrm>
                <a:off x="5795" y="1869"/>
                <a:ext cx="84" cy="95"/>
              </a:xfrm>
              <a:custGeom>
                <a:avLst/>
                <a:gdLst>
                  <a:gd name="T0" fmla="*/ 4 w 84"/>
                  <a:gd name="T1" fmla="*/ 6 h 95"/>
                  <a:gd name="T2" fmla="*/ 2 w 84"/>
                  <a:gd name="T3" fmla="*/ 2 h 95"/>
                  <a:gd name="T4" fmla="*/ 7 w 84"/>
                  <a:gd name="T5" fmla="*/ 2 h 95"/>
                  <a:gd name="T6" fmla="*/ 8 w 84"/>
                  <a:gd name="T7" fmla="*/ 2 h 95"/>
                  <a:gd name="T8" fmla="*/ 74 w 84"/>
                  <a:gd name="T9" fmla="*/ 9 h 95"/>
                  <a:gd name="T10" fmla="*/ 81 w 84"/>
                  <a:gd name="T11" fmla="*/ 9 h 95"/>
                  <a:gd name="T12" fmla="*/ 78 w 84"/>
                  <a:gd name="T13" fmla="*/ 17 h 95"/>
                  <a:gd name="T14" fmla="*/ 73 w 84"/>
                  <a:gd name="T15" fmla="*/ 26 h 95"/>
                  <a:gd name="T16" fmla="*/ 67 w 84"/>
                  <a:gd name="T17" fmla="*/ 38 h 95"/>
                  <a:gd name="T18" fmla="*/ 42 w 84"/>
                  <a:gd name="T19" fmla="*/ 86 h 95"/>
                  <a:gd name="T20" fmla="*/ 40 w 84"/>
                  <a:gd name="T21" fmla="*/ 92 h 95"/>
                  <a:gd name="T22" fmla="*/ 38 w 84"/>
                  <a:gd name="T23" fmla="*/ 86 h 95"/>
                  <a:gd name="T24" fmla="*/ 4 w 84"/>
                  <a:gd name="T25" fmla="*/ 7 h 95"/>
                  <a:gd name="T26" fmla="*/ 4 w 84"/>
                  <a:gd name="T27" fmla="*/ 6 h 95"/>
                  <a:gd name="T28" fmla="*/ 0 w 84"/>
                  <a:gd name="T29" fmla="*/ 0 h 95"/>
                  <a:gd name="T30" fmla="*/ 40 w 84"/>
                  <a:gd name="T31" fmla="*/ 95 h 95"/>
                  <a:gd name="T32" fmla="*/ 84 w 84"/>
                  <a:gd name="T33" fmla="*/ 8 h 95"/>
                  <a:gd name="T34" fmla="*/ 0 w 84"/>
                  <a:gd name="T3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95">
                    <a:moveTo>
                      <a:pt x="4" y="6"/>
                    </a:moveTo>
                    <a:lnTo>
                      <a:pt x="2" y="2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74" y="9"/>
                    </a:lnTo>
                    <a:lnTo>
                      <a:pt x="81" y="9"/>
                    </a:lnTo>
                    <a:lnTo>
                      <a:pt x="78" y="17"/>
                    </a:lnTo>
                    <a:lnTo>
                      <a:pt x="73" y="26"/>
                    </a:lnTo>
                    <a:lnTo>
                      <a:pt x="67" y="38"/>
                    </a:lnTo>
                    <a:lnTo>
                      <a:pt x="42" y="86"/>
                    </a:lnTo>
                    <a:lnTo>
                      <a:pt x="40" y="92"/>
                    </a:lnTo>
                    <a:lnTo>
                      <a:pt x="38" y="86"/>
                    </a:lnTo>
                    <a:lnTo>
                      <a:pt x="4" y="7"/>
                    </a:lnTo>
                    <a:lnTo>
                      <a:pt x="4" y="6"/>
                    </a:lnTo>
                    <a:close/>
                    <a:moveTo>
                      <a:pt x="0" y="0"/>
                    </a:moveTo>
                    <a:lnTo>
                      <a:pt x="40" y="95"/>
                    </a:lnTo>
                    <a:lnTo>
                      <a:pt x="84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Freeform 4504"/>
              <p:cNvSpPr>
                <a:spLocks noEditPoints="1"/>
              </p:cNvSpPr>
              <p:nvPr/>
            </p:nvSpPr>
            <p:spPr bwMode="auto">
              <a:xfrm>
                <a:off x="5795" y="1869"/>
                <a:ext cx="84" cy="95"/>
              </a:xfrm>
              <a:custGeom>
                <a:avLst/>
                <a:gdLst>
                  <a:gd name="T0" fmla="*/ 4 w 84"/>
                  <a:gd name="T1" fmla="*/ 6 h 95"/>
                  <a:gd name="T2" fmla="*/ 2 w 84"/>
                  <a:gd name="T3" fmla="*/ 2 h 95"/>
                  <a:gd name="T4" fmla="*/ 7 w 84"/>
                  <a:gd name="T5" fmla="*/ 2 h 95"/>
                  <a:gd name="T6" fmla="*/ 8 w 84"/>
                  <a:gd name="T7" fmla="*/ 2 h 95"/>
                  <a:gd name="T8" fmla="*/ 74 w 84"/>
                  <a:gd name="T9" fmla="*/ 9 h 95"/>
                  <a:gd name="T10" fmla="*/ 81 w 84"/>
                  <a:gd name="T11" fmla="*/ 9 h 95"/>
                  <a:gd name="T12" fmla="*/ 78 w 84"/>
                  <a:gd name="T13" fmla="*/ 17 h 95"/>
                  <a:gd name="T14" fmla="*/ 73 w 84"/>
                  <a:gd name="T15" fmla="*/ 26 h 95"/>
                  <a:gd name="T16" fmla="*/ 67 w 84"/>
                  <a:gd name="T17" fmla="*/ 38 h 95"/>
                  <a:gd name="T18" fmla="*/ 42 w 84"/>
                  <a:gd name="T19" fmla="*/ 86 h 95"/>
                  <a:gd name="T20" fmla="*/ 40 w 84"/>
                  <a:gd name="T21" fmla="*/ 92 h 95"/>
                  <a:gd name="T22" fmla="*/ 38 w 84"/>
                  <a:gd name="T23" fmla="*/ 86 h 95"/>
                  <a:gd name="T24" fmla="*/ 4 w 84"/>
                  <a:gd name="T25" fmla="*/ 7 h 95"/>
                  <a:gd name="T26" fmla="*/ 4 w 84"/>
                  <a:gd name="T27" fmla="*/ 6 h 95"/>
                  <a:gd name="T28" fmla="*/ 0 w 84"/>
                  <a:gd name="T29" fmla="*/ 0 h 95"/>
                  <a:gd name="T30" fmla="*/ 40 w 84"/>
                  <a:gd name="T31" fmla="*/ 95 h 95"/>
                  <a:gd name="T32" fmla="*/ 84 w 84"/>
                  <a:gd name="T33" fmla="*/ 8 h 95"/>
                  <a:gd name="T34" fmla="*/ 0 w 84"/>
                  <a:gd name="T3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95">
                    <a:moveTo>
                      <a:pt x="4" y="6"/>
                    </a:moveTo>
                    <a:lnTo>
                      <a:pt x="2" y="2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74" y="9"/>
                    </a:lnTo>
                    <a:lnTo>
                      <a:pt x="81" y="9"/>
                    </a:lnTo>
                    <a:lnTo>
                      <a:pt x="78" y="17"/>
                    </a:lnTo>
                    <a:lnTo>
                      <a:pt x="73" y="26"/>
                    </a:lnTo>
                    <a:lnTo>
                      <a:pt x="67" y="38"/>
                    </a:lnTo>
                    <a:lnTo>
                      <a:pt x="42" y="86"/>
                    </a:lnTo>
                    <a:lnTo>
                      <a:pt x="40" y="92"/>
                    </a:lnTo>
                    <a:lnTo>
                      <a:pt x="38" y="86"/>
                    </a:lnTo>
                    <a:lnTo>
                      <a:pt x="4" y="7"/>
                    </a:lnTo>
                    <a:lnTo>
                      <a:pt x="4" y="6"/>
                    </a:lnTo>
                    <a:moveTo>
                      <a:pt x="0" y="0"/>
                    </a:moveTo>
                    <a:lnTo>
                      <a:pt x="40" y="95"/>
                    </a:lnTo>
                    <a:lnTo>
                      <a:pt x="84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4505"/>
              <p:cNvSpPr/>
              <p:nvPr/>
            </p:nvSpPr>
            <p:spPr bwMode="auto">
              <a:xfrm>
                <a:off x="5880" y="1984"/>
                <a:ext cx="57" cy="87"/>
              </a:xfrm>
              <a:custGeom>
                <a:avLst/>
                <a:gdLst>
                  <a:gd name="T0" fmla="*/ 25 w 54"/>
                  <a:gd name="T1" fmla="*/ 0 h 83"/>
                  <a:gd name="T2" fmla="*/ 23 w 54"/>
                  <a:gd name="T3" fmla="*/ 0 h 83"/>
                  <a:gd name="T4" fmla="*/ 21 w 54"/>
                  <a:gd name="T5" fmla="*/ 0 h 83"/>
                  <a:gd name="T6" fmla="*/ 0 w 54"/>
                  <a:gd name="T7" fmla="*/ 63 h 83"/>
                  <a:gd name="T8" fmla="*/ 52 w 54"/>
                  <a:gd name="T9" fmla="*/ 83 h 83"/>
                  <a:gd name="T10" fmla="*/ 54 w 54"/>
                  <a:gd name="T11" fmla="*/ 81 h 83"/>
                  <a:gd name="T12" fmla="*/ 25 w 54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83">
                    <a:moveTo>
                      <a:pt x="25" y="0"/>
                    </a:moveTo>
                    <a:cubicBezTo>
                      <a:pt x="24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1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2" y="83"/>
                      <a:pt x="52" y="83"/>
                      <a:pt x="52" y="83"/>
                    </a:cubicBezTo>
                    <a:cubicBezTo>
                      <a:pt x="52" y="83"/>
                      <a:pt x="53" y="82"/>
                      <a:pt x="54" y="81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4506"/>
              <p:cNvSpPr/>
              <p:nvPr/>
            </p:nvSpPr>
            <p:spPr bwMode="auto">
              <a:xfrm>
                <a:off x="5935" y="2069"/>
                <a:ext cx="3" cy="4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2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4507"/>
              <p:cNvSpPr/>
              <p:nvPr/>
            </p:nvSpPr>
            <p:spPr bwMode="auto">
              <a:xfrm>
                <a:off x="5902" y="1978"/>
                <a:ext cx="4" cy="6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2 w 4"/>
                  <a:gd name="T5" fmla="*/ 5 h 5"/>
                  <a:gd name="T6" fmla="*/ 4 w 4"/>
                  <a:gd name="T7" fmla="*/ 5 h 5"/>
                  <a:gd name="T8" fmla="*/ 2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4508"/>
              <p:cNvSpPr/>
              <p:nvPr/>
            </p:nvSpPr>
            <p:spPr bwMode="auto">
              <a:xfrm>
                <a:off x="5880" y="1975"/>
                <a:ext cx="60" cy="101"/>
              </a:xfrm>
              <a:custGeom>
                <a:avLst/>
                <a:gdLst>
                  <a:gd name="T0" fmla="*/ 25 w 60"/>
                  <a:gd name="T1" fmla="*/ 0 h 101"/>
                  <a:gd name="T2" fmla="*/ 24 w 60"/>
                  <a:gd name="T3" fmla="*/ 3 h 101"/>
                  <a:gd name="T4" fmla="*/ 26 w 60"/>
                  <a:gd name="T5" fmla="*/ 9 h 101"/>
                  <a:gd name="T6" fmla="*/ 57 w 60"/>
                  <a:gd name="T7" fmla="*/ 94 h 101"/>
                  <a:gd name="T8" fmla="*/ 58 w 60"/>
                  <a:gd name="T9" fmla="*/ 98 h 101"/>
                  <a:gd name="T10" fmla="*/ 55 w 60"/>
                  <a:gd name="T11" fmla="*/ 96 h 101"/>
                  <a:gd name="T12" fmla="*/ 0 w 60"/>
                  <a:gd name="T13" fmla="*/ 75 h 101"/>
                  <a:gd name="T14" fmla="*/ 0 w 60"/>
                  <a:gd name="T15" fmla="*/ 76 h 101"/>
                  <a:gd name="T16" fmla="*/ 60 w 60"/>
                  <a:gd name="T17" fmla="*/ 101 h 101"/>
                  <a:gd name="T18" fmla="*/ 25 w 60"/>
                  <a:gd name="T1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101">
                    <a:moveTo>
                      <a:pt x="25" y="0"/>
                    </a:moveTo>
                    <a:lnTo>
                      <a:pt x="24" y="3"/>
                    </a:lnTo>
                    <a:lnTo>
                      <a:pt x="26" y="9"/>
                    </a:lnTo>
                    <a:lnTo>
                      <a:pt x="57" y="94"/>
                    </a:lnTo>
                    <a:lnTo>
                      <a:pt x="58" y="98"/>
                    </a:lnTo>
                    <a:lnTo>
                      <a:pt x="55" y="96"/>
                    </a:lnTo>
                    <a:lnTo>
                      <a:pt x="0" y="75"/>
                    </a:lnTo>
                    <a:lnTo>
                      <a:pt x="0" y="76"/>
                    </a:lnTo>
                    <a:lnTo>
                      <a:pt x="60" y="10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4509"/>
              <p:cNvSpPr/>
              <p:nvPr/>
            </p:nvSpPr>
            <p:spPr bwMode="auto">
              <a:xfrm>
                <a:off x="5880" y="1975"/>
                <a:ext cx="60" cy="101"/>
              </a:xfrm>
              <a:custGeom>
                <a:avLst/>
                <a:gdLst>
                  <a:gd name="T0" fmla="*/ 25 w 60"/>
                  <a:gd name="T1" fmla="*/ 0 h 101"/>
                  <a:gd name="T2" fmla="*/ 24 w 60"/>
                  <a:gd name="T3" fmla="*/ 3 h 101"/>
                  <a:gd name="T4" fmla="*/ 26 w 60"/>
                  <a:gd name="T5" fmla="*/ 9 h 101"/>
                  <a:gd name="T6" fmla="*/ 57 w 60"/>
                  <a:gd name="T7" fmla="*/ 94 h 101"/>
                  <a:gd name="T8" fmla="*/ 58 w 60"/>
                  <a:gd name="T9" fmla="*/ 98 h 101"/>
                  <a:gd name="T10" fmla="*/ 55 w 60"/>
                  <a:gd name="T11" fmla="*/ 96 h 101"/>
                  <a:gd name="T12" fmla="*/ 0 w 60"/>
                  <a:gd name="T13" fmla="*/ 75 h 101"/>
                  <a:gd name="T14" fmla="*/ 0 w 60"/>
                  <a:gd name="T15" fmla="*/ 76 h 101"/>
                  <a:gd name="T16" fmla="*/ 60 w 60"/>
                  <a:gd name="T17" fmla="*/ 101 h 101"/>
                  <a:gd name="T18" fmla="*/ 25 w 60"/>
                  <a:gd name="T1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101">
                    <a:moveTo>
                      <a:pt x="25" y="0"/>
                    </a:moveTo>
                    <a:lnTo>
                      <a:pt x="24" y="3"/>
                    </a:lnTo>
                    <a:lnTo>
                      <a:pt x="26" y="9"/>
                    </a:lnTo>
                    <a:lnTo>
                      <a:pt x="57" y="94"/>
                    </a:lnTo>
                    <a:lnTo>
                      <a:pt x="58" y="98"/>
                    </a:lnTo>
                    <a:lnTo>
                      <a:pt x="55" y="96"/>
                    </a:lnTo>
                    <a:lnTo>
                      <a:pt x="0" y="75"/>
                    </a:lnTo>
                    <a:lnTo>
                      <a:pt x="0" y="76"/>
                    </a:lnTo>
                    <a:lnTo>
                      <a:pt x="60" y="101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4510"/>
              <p:cNvSpPr/>
              <p:nvPr/>
            </p:nvSpPr>
            <p:spPr bwMode="auto">
              <a:xfrm>
                <a:off x="5877" y="1973"/>
                <a:ext cx="28" cy="78"/>
              </a:xfrm>
              <a:custGeom>
                <a:avLst/>
                <a:gdLst>
                  <a:gd name="T0" fmla="*/ 27 w 28"/>
                  <a:gd name="T1" fmla="*/ 0 h 78"/>
                  <a:gd name="T2" fmla="*/ 27 w 28"/>
                  <a:gd name="T3" fmla="*/ 0 h 78"/>
                  <a:gd name="T4" fmla="*/ 0 w 28"/>
                  <a:gd name="T5" fmla="*/ 78 h 78"/>
                  <a:gd name="T6" fmla="*/ 3 w 28"/>
                  <a:gd name="T7" fmla="*/ 78 h 78"/>
                  <a:gd name="T8" fmla="*/ 3 w 28"/>
                  <a:gd name="T9" fmla="*/ 77 h 78"/>
                  <a:gd name="T10" fmla="*/ 25 w 28"/>
                  <a:gd name="T11" fmla="*/ 11 h 78"/>
                  <a:gd name="T12" fmla="*/ 27 w 28"/>
                  <a:gd name="T13" fmla="*/ 5 h 78"/>
                  <a:gd name="T14" fmla="*/ 28 w 28"/>
                  <a:gd name="T15" fmla="*/ 2 h 78"/>
                  <a:gd name="T16" fmla="*/ 27 w 28"/>
                  <a:gd name="T1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78">
                    <a:moveTo>
                      <a:pt x="27" y="0"/>
                    </a:moveTo>
                    <a:lnTo>
                      <a:pt x="27" y="0"/>
                    </a:lnTo>
                    <a:lnTo>
                      <a:pt x="0" y="78"/>
                    </a:lnTo>
                    <a:lnTo>
                      <a:pt x="3" y="78"/>
                    </a:lnTo>
                    <a:lnTo>
                      <a:pt x="3" y="77"/>
                    </a:lnTo>
                    <a:lnTo>
                      <a:pt x="25" y="11"/>
                    </a:lnTo>
                    <a:lnTo>
                      <a:pt x="27" y="5"/>
                    </a:lnTo>
                    <a:lnTo>
                      <a:pt x="28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4511"/>
              <p:cNvSpPr/>
              <p:nvPr/>
            </p:nvSpPr>
            <p:spPr bwMode="auto">
              <a:xfrm>
                <a:off x="5877" y="1973"/>
                <a:ext cx="28" cy="78"/>
              </a:xfrm>
              <a:custGeom>
                <a:avLst/>
                <a:gdLst>
                  <a:gd name="T0" fmla="*/ 27 w 28"/>
                  <a:gd name="T1" fmla="*/ 0 h 78"/>
                  <a:gd name="T2" fmla="*/ 27 w 28"/>
                  <a:gd name="T3" fmla="*/ 0 h 78"/>
                  <a:gd name="T4" fmla="*/ 0 w 28"/>
                  <a:gd name="T5" fmla="*/ 78 h 78"/>
                  <a:gd name="T6" fmla="*/ 3 w 28"/>
                  <a:gd name="T7" fmla="*/ 78 h 78"/>
                  <a:gd name="T8" fmla="*/ 3 w 28"/>
                  <a:gd name="T9" fmla="*/ 77 h 78"/>
                  <a:gd name="T10" fmla="*/ 25 w 28"/>
                  <a:gd name="T11" fmla="*/ 11 h 78"/>
                  <a:gd name="T12" fmla="*/ 27 w 28"/>
                  <a:gd name="T13" fmla="*/ 5 h 78"/>
                  <a:gd name="T14" fmla="*/ 28 w 28"/>
                  <a:gd name="T15" fmla="*/ 2 h 78"/>
                  <a:gd name="T16" fmla="*/ 27 w 28"/>
                  <a:gd name="T1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78">
                    <a:moveTo>
                      <a:pt x="27" y="0"/>
                    </a:moveTo>
                    <a:lnTo>
                      <a:pt x="27" y="0"/>
                    </a:lnTo>
                    <a:lnTo>
                      <a:pt x="0" y="78"/>
                    </a:lnTo>
                    <a:lnTo>
                      <a:pt x="3" y="78"/>
                    </a:lnTo>
                    <a:lnTo>
                      <a:pt x="3" y="77"/>
                    </a:lnTo>
                    <a:lnTo>
                      <a:pt x="25" y="11"/>
                    </a:lnTo>
                    <a:lnTo>
                      <a:pt x="27" y="5"/>
                    </a:lnTo>
                    <a:lnTo>
                      <a:pt x="28" y="2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4512"/>
              <p:cNvSpPr/>
              <p:nvPr/>
            </p:nvSpPr>
            <p:spPr bwMode="auto">
              <a:xfrm>
                <a:off x="5843" y="2040"/>
                <a:ext cx="33" cy="45"/>
              </a:xfrm>
              <a:custGeom>
                <a:avLst/>
                <a:gdLst>
                  <a:gd name="T0" fmla="*/ 2 w 32"/>
                  <a:gd name="T1" fmla="*/ 0 h 43"/>
                  <a:gd name="T2" fmla="*/ 0 w 32"/>
                  <a:gd name="T3" fmla="*/ 3 h 43"/>
                  <a:gd name="T4" fmla="*/ 19 w 32"/>
                  <a:gd name="T5" fmla="*/ 43 h 43"/>
                  <a:gd name="T6" fmla="*/ 21 w 32"/>
                  <a:gd name="T7" fmla="*/ 43 h 43"/>
                  <a:gd name="T8" fmla="*/ 21 w 32"/>
                  <a:gd name="T9" fmla="*/ 43 h 43"/>
                  <a:gd name="T10" fmla="*/ 27 w 32"/>
                  <a:gd name="T11" fmla="*/ 27 h 43"/>
                  <a:gd name="T12" fmla="*/ 27 w 32"/>
                  <a:gd name="T13" fmla="*/ 26 h 43"/>
                  <a:gd name="T14" fmla="*/ 28 w 32"/>
                  <a:gd name="T15" fmla="*/ 23 h 43"/>
                  <a:gd name="T16" fmla="*/ 32 w 32"/>
                  <a:gd name="T17" fmla="*/ 12 h 43"/>
                  <a:gd name="T18" fmla="*/ 2 w 32"/>
                  <a:gd name="T1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43">
                    <a:moveTo>
                      <a:pt x="2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20" y="43"/>
                      <a:pt x="20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6"/>
                      <a:pt x="27" y="26"/>
                    </a:cubicBezTo>
                    <a:cubicBezTo>
                      <a:pt x="27" y="25"/>
                      <a:pt x="27" y="24"/>
                      <a:pt x="28" y="2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4513"/>
              <p:cNvSpPr/>
              <p:nvPr/>
            </p:nvSpPr>
            <p:spPr bwMode="auto">
              <a:xfrm>
                <a:off x="5871" y="2064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0 w 1"/>
                  <a:gd name="T5" fmla="*/ 4 h 4"/>
                  <a:gd name="T6" fmla="*/ 1 w 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4514"/>
              <p:cNvSpPr/>
              <p:nvPr/>
            </p:nvSpPr>
            <p:spPr bwMode="auto">
              <a:xfrm>
                <a:off x="5863" y="208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2 w 2"/>
                  <a:gd name="T7" fmla="*/ 0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4515"/>
              <p:cNvSpPr/>
              <p:nvPr/>
            </p:nvSpPr>
            <p:spPr bwMode="auto">
              <a:xfrm>
                <a:off x="5840" y="2038"/>
                <a:ext cx="5" cy="5"/>
              </a:xfrm>
              <a:custGeom>
                <a:avLst/>
                <a:gdLst>
                  <a:gd name="T0" fmla="*/ 0 w 4"/>
                  <a:gd name="T1" fmla="*/ 0 h 5"/>
                  <a:gd name="T2" fmla="*/ 2 w 4"/>
                  <a:gd name="T3" fmla="*/ 5 h 5"/>
                  <a:gd name="T4" fmla="*/ 4 w 4"/>
                  <a:gd name="T5" fmla="*/ 2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Freeform 4516"/>
              <p:cNvSpPr/>
              <p:nvPr/>
            </p:nvSpPr>
            <p:spPr bwMode="auto">
              <a:xfrm>
                <a:off x="5839" y="2035"/>
                <a:ext cx="37" cy="17"/>
              </a:xfrm>
              <a:custGeom>
                <a:avLst/>
                <a:gdLst>
                  <a:gd name="T0" fmla="*/ 0 w 37"/>
                  <a:gd name="T1" fmla="*/ 0 h 17"/>
                  <a:gd name="T2" fmla="*/ 1 w 37"/>
                  <a:gd name="T3" fmla="*/ 3 h 17"/>
                  <a:gd name="T4" fmla="*/ 6 w 37"/>
                  <a:gd name="T5" fmla="*/ 5 h 17"/>
                  <a:gd name="T6" fmla="*/ 37 w 37"/>
                  <a:gd name="T7" fmla="*/ 17 h 17"/>
                  <a:gd name="T8" fmla="*/ 37 w 37"/>
                  <a:gd name="T9" fmla="*/ 15 h 17"/>
                  <a:gd name="T10" fmla="*/ 0 w 37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7">
                    <a:moveTo>
                      <a:pt x="0" y="0"/>
                    </a:moveTo>
                    <a:lnTo>
                      <a:pt x="1" y="3"/>
                    </a:lnTo>
                    <a:lnTo>
                      <a:pt x="6" y="5"/>
                    </a:lnTo>
                    <a:lnTo>
                      <a:pt x="37" y="17"/>
                    </a:lnTo>
                    <a:lnTo>
                      <a:pt x="37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4517"/>
              <p:cNvSpPr/>
              <p:nvPr/>
            </p:nvSpPr>
            <p:spPr bwMode="auto">
              <a:xfrm>
                <a:off x="5839" y="2035"/>
                <a:ext cx="37" cy="17"/>
              </a:xfrm>
              <a:custGeom>
                <a:avLst/>
                <a:gdLst>
                  <a:gd name="T0" fmla="*/ 0 w 37"/>
                  <a:gd name="T1" fmla="*/ 0 h 17"/>
                  <a:gd name="T2" fmla="*/ 1 w 37"/>
                  <a:gd name="T3" fmla="*/ 3 h 17"/>
                  <a:gd name="T4" fmla="*/ 6 w 37"/>
                  <a:gd name="T5" fmla="*/ 5 h 17"/>
                  <a:gd name="T6" fmla="*/ 37 w 37"/>
                  <a:gd name="T7" fmla="*/ 17 h 17"/>
                  <a:gd name="T8" fmla="*/ 37 w 37"/>
                  <a:gd name="T9" fmla="*/ 15 h 17"/>
                  <a:gd name="T10" fmla="*/ 0 w 37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7">
                    <a:moveTo>
                      <a:pt x="0" y="0"/>
                    </a:moveTo>
                    <a:lnTo>
                      <a:pt x="1" y="3"/>
                    </a:lnTo>
                    <a:lnTo>
                      <a:pt x="6" y="5"/>
                    </a:lnTo>
                    <a:lnTo>
                      <a:pt x="37" y="17"/>
                    </a:lnTo>
                    <a:lnTo>
                      <a:pt x="37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Freeform 4518"/>
              <p:cNvSpPr/>
              <p:nvPr/>
            </p:nvSpPr>
            <p:spPr bwMode="auto">
              <a:xfrm>
                <a:off x="5864" y="2050"/>
                <a:ext cx="13" cy="40"/>
              </a:xfrm>
              <a:custGeom>
                <a:avLst/>
                <a:gdLst>
                  <a:gd name="T0" fmla="*/ 12 w 13"/>
                  <a:gd name="T1" fmla="*/ 0 h 40"/>
                  <a:gd name="T2" fmla="*/ 12 w 13"/>
                  <a:gd name="T3" fmla="*/ 2 h 40"/>
                  <a:gd name="T4" fmla="*/ 8 w 13"/>
                  <a:gd name="T5" fmla="*/ 14 h 40"/>
                  <a:gd name="T6" fmla="*/ 7 w 13"/>
                  <a:gd name="T7" fmla="*/ 18 h 40"/>
                  <a:gd name="T8" fmla="*/ 1 w 13"/>
                  <a:gd name="T9" fmla="*/ 35 h 40"/>
                  <a:gd name="T10" fmla="*/ 0 w 13"/>
                  <a:gd name="T11" fmla="*/ 38 h 40"/>
                  <a:gd name="T12" fmla="*/ 1 w 13"/>
                  <a:gd name="T13" fmla="*/ 40 h 40"/>
                  <a:gd name="T14" fmla="*/ 13 w 13"/>
                  <a:gd name="T15" fmla="*/ 1 h 40"/>
                  <a:gd name="T16" fmla="*/ 12 w 13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0">
                    <a:moveTo>
                      <a:pt x="12" y="0"/>
                    </a:moveTo>
                    <a:lnTo>
                      <a:pt x="12" y="2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1" y="35"/>
                    </a:lnTo>
                    <a:lnTo>
                      <a:pt x="0" y="38"/>
                    </a:lnTo>
                    <a:lnTo>
                      <a:pt x="1" y="40"/>
                    </a:lnTo>
                    <a:lnTo>
                      <a:pt x="13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4519"/>
              <p:cNvSpPr/>
              <p:nvPr/>
            </p:nvSpPr>
            <p:spPr bwMode="auto">
              <a:xfrm>
                <a:off x="5864" y="2050"/>
                <a:ext cx="13" cy="40"/>
              </a:xfrm>
              <a:custGeom>
                <a:avLst/>
                <a:gdLst>
                  <a:gd name="T0" fmla="*/ 12 w 13"/>
                  <a:gd name="T1" fmla="*/ 0 h 40"/>
                  <a:gd name="T2" fmla="*/ 12 w 13"/>
                  <a:gd name="T3" fmla="*/ 2 h 40"/>
                  <a:gd name="T4" fmla="*/ 8 w 13"/>
                  <a:gd name="T5" fmla="*/ 14 h 40"/>
                  <a:gd name="T6" fmla="*/ 7 w 13"/>
                  <a:gd name="T7" fmla="*/ 18 h 40"/>
                  <a:gd name="T8" fmla="*/ 1 w 13"/>
                  <a:gd name="T9" fmla="*/ 35 h 40"/>
                  <a:gd name="T10" fmla="*/ 0 w 13"/>
                  <a:gd name="T11" fmla="*/ 38 h 40"/>
                  <a:gd name="T12" fmla="*/ 1 w 13"/>
                  <a:gd name="T13" fmla="*/ 40 h 40"/>
                  <a:gd name="T14" fmla="*/ 13 w 13"/>
                  <a:gd name="T15" fmla="*/ 1 h 40"/>
                  <a:gd name="T16" fmla="*/ 12 w 13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0">
                    <a:moveTo>
                      <a:pt x="12" y="0"/>
                    </a:moveTo>
                    <a:lnTo>
                      <a:pt x="12" y="2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1" y="35"/>
                    </a:lnTo>
                    <a:lnTo>
                      <a:pt x="0" y="38"/>
                    </a:lnTo>
                    <a:lnTo>
                      <a:pt x="1" y="40"/>
                    </a:lnTo>
                    <a:lnTo>
                      <a:pt x="13" y="1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4520"/>
              <p:cNvSpPr/>
              <p:nvPr/>
            </p:nvSpPr>
            <p:spPr bwMode="auto">
              <a:xfrm>
                <a:off x="5837" y="2035"/>
                <a:ext cx="28" cy="55"/>
              </a:xfrm>
              <a:custGeom>
                <a:avLst/>
                <a:gdLst>
                  <a:gd name="T0" fmla="*/ 1 w 26"/>
                  <a:gd name="T1" fmla="*/ 0 h 52"/>
                  <a:gd name="T2" fmla="*/ 0 w 26"/>
                  <a:gd name="T3" fmla="*/ 1 h 52"/>
                  <a:gd name="T4" fmla="*/ 25 w 26"/>
                  <a:gd name="T5" fmla="*/ 52 h 52"/>
                  <a:gd name="T6" fmla="*/ 25 w 26"/>
                  <a:gd name="T7" fmla="*/ 52 h 52"/>
                  <a:gd name="T8" fmla="*/ 26 w 26"/>
                  <a:gd name="T9" fmla="*/ 52 h 52"/>
                  <a:gd name="T10" fmla="*/ 26 w 26"/>
                  <a:gd name="T11" fmla="*/ 52 h 52"/>
                  <a:gd name="T12" fmla="*/ 26 w 26"/>
                  <a:gd name="T13" fmla="*/ 52 h 52"/>
                  <a:gd name="T14" fmla="*/ 25 w 26"/>
                  <a:gd name="T15" fmla="*/ 50 h 52"/>
                  <a:gd name="T16" fmla="*/ 24 w 26"/>
                  <a:gd name="T17" fmla="*/ 47 h 52"/>
                  <a:gd name="T18" fmla="*/ 5 w 26"/>
                  <a:gd name="T19" fmla="*/ 7 h 52"/>
                  <a:gd name="T20" fmla="*/ 3 w 26"/>
                  <a:gd name="T21" fmla="*/ 2 h 52"/>
                  <a:gd name="T22" fmla="*/ 2 w 26"/>
                  <a:gd name="T23" fmla="*/ 0 h 52"/>
                  <a:gd name="T24" fmla="*/ 1 w 26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52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4521"/>
              <p:cNvSpPr/>
              <p:nvPr/>
            </p:nvSpPr>
            <p:spPr bwMode="auto">
              <a:xfrm>
                <a:off x="5864" y="209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4522"/>
              <p:cNvSpPr/>
              <p:nvPr/>
            </p:nvSpPr>
            <p:spPr bwMode="auto">
              <a:xfrm>
                <a:off x="5864" y="209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Freeform 4523"/>
              <p:cNvSpPr/>
              <p:nvPr/>
            </p:nvSpPr>
            <p:spPr bwMode="auto">
              <a:xfrm>
                <a:off x="5837" y="2035"/>
                <a:ext cx="1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4524"/>
              <p:cNvSpPr>
                <a:spLocks noEditPoints="1"/>
              </p:cNvSpPr>
              <p:nvPr/>
            </p:nvSpPr>
            <p:spPr bwMode="auto">
              <a:xfrm>
                <a:off x="5845" y="1982"/>
                <a:ext cx="54" cy="67"/>
              </a:xfrm>
              <a:custGeom>
                <a:avLst/>
                <a:gdLst>
                  <a:gd name="T0" fmla="*/ 31 w 51"/>
                  <a:gd name="T1" fmla="*/ 53 h 64"/>
                  <a:gd name="T2" fmla="*/ 28 w 51"/>
                  <a:gd name="T3" fmla="*/ 50 h 64"/>
                  <a:gd name="T4" fmla="*/ 31 w 51"/>
                  <a:gd name="T5" fmla="*/ 47 h 64"/>
                  <a:gd name="T6" fmla="*/ 34 w 51"/>
                  <a:gd name="T7" fmla="*/ 50 h 64"/>
                  <a:gd name="T8" fmla="*/ 31 w 51"/>
                  <a:gd name="T9" fmla="*/ 53 h 64"/>
                  <a:gd name="T10" fmla="*/ 49 w 51"/>
                  <a:gd name="T11" fmla="*/ 0 h 64"/>
                  <a:gd name="T12" fmla="*/ 11 w 51"/>
                  <a:gd name="T13" fmla="*/ 36 h 64"/>
                  <a:gd name="T14" fmla="*/ 0 w 51"/>
                  <a:gd name="T15" fmla="*/ 46 h 64"/>
                  <a:gd name="T16" fmla="*/ 1 w 51"/>
                  <a:gd name="T17" fmla="*/ 51 h 64"/>
                  <a:gd name="T18" fmla="*/ 1 w 51"/>
                  <a:gd name="T19" fmla="*/ 52 h 64"/>
                  <a:gd name="T20" fmla="*/ 30 w 51"/>
                  <a:gd name="T21" fmla="*/ 64 h 64"/>
                  <a:gd name="T22" fmla="*/ 51 w 51"/>
                  <a:gd name="T23" fmla="*/ 1 h 64"/>
                  <a:gd name="T24" fmla="*/ 49 w 51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64">
                    <a:moveTo>
                      <a:pt x="31" y="53"/>
                    </a:moveTo>
                    <a:cubicBezTo>
                      <a:pt x="29" y="53"/>
                      <a:pt x="28" y="52"/>
                      <a:pt x="28" y="50"/>
                    </a:cubicBezTo>
                    <a:cubicBezTo>
                      <a:pt x="28" y="48"/>
                      <a:pt x="29" y="47"/>
                      <a:pt x="31" y="47"/>
                    </a:cubicBezTo>
                    <a:cubicBezTo>
                      <a:pt x="33" y="47"/>
                      <a:pt x="34" y="48"/>
                      <a:pt x="34" y="50"/>
                    </a:cubicBezTo>
                    <a:cubicBezTo>
                      <a:pt x="34" y="52"/>
                      <a:pt x="33" y="53"/>
                      <a:pt x="31" y="53"/>
                    </a:cubicBezTo>
                    <a:moveTo>
                      <a:pt x="49" y="0"/>
                    </a:moveTo>
                    <a:cubicBezTo>
                      <a:pt x="11" y="36"/>
                      <a:pt x="11" y="36"/>
                      <a:pt x="1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7"/>
                      <a:pt x="1" y="49"/>
                      <a:pt x="1" y="51"/>
                    </a:cubicBezTo>
                    <a:cubicBezTo>
                      <a:pt x="1" y="51"/>
                      <a:pt x="1" y="52"/>
                      <a:pt x="1" y="5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0" y="0"/>
                      <a:pt x="49" y="0"/>
                    </a:cubicBezTo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Oval 4525"/>
              <p:cNvSpPr>
                <a:spLocks noChangeArrowheads="1"/>
              </p:cNvSpPr>
              <p:nvPr/>
            </p:nvSpPr>
            <p:spPr bwMode="auto">
              <a:xfrm>
                <a:off x="5874" y="2031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4526"/>
              <p:cNvSpPr/>
              <p:nvPr/>
            </p:nvSpPr>
            <p:spPr bwMode="auto">
              <a:xfrm>
                <a:off x="5839" y="2030"/>
                <a:ext cx="7" cy="7"/>
              </a:xfrm>
              <a:custGeom>
                <a:avLst/>
                <a:gdLst>
                  <a:gd name="T0" fmla="*/ 5 w 6"/>
                  <a:gd name="T1" fmla="*/ 0 h 6"/>
                  <a:gd name="T2" fmla="*/ 0 w 6"/>
                  <a:gd name="T3" fmla="*/ 4 h 6"/>
                  <a:gd name="T4" fmla="*/ 6 w 6"/>
                  <a:gd name="T5" fmla="*/ 6 h 6"/>
                  <a:gd name="T6" fmla="*/ 6 w 6"/>
                  <a:gd name="T7" fmla="*/ 5 h 6"/>
                  <a:gd name="T8" fmla="*/ 5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3"/>
                      <a:pt x="6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4527"/>
              <p:cNvSpPr/>
              <p:nvPr/>
            </p:nvSpPr>
            <p:spPr bwMode="auto">
              <a:xfrm>
                <a:off x="5897" y="1978"/>
                <a:ext cx="3" cy="5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3 h 4"/>
                  <a:gd name="T4" fmla="*/ 2 w 3"/>
                  <a:gd name="T5" fmla="*/ 4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4528"/>
              <p:cNvSpPr/>
              <p:nvPr/>
            </p:nvSpPr>
            <p:spPr bwMode="auto">
              <a:xfrm>
                <a:off x="5839" y="2020"/>
                <a:ext cx="37" cy="30"/>
              </a:xfrm>
              <a:custGeom>
                <a:avLst/>
                <a:gdLst>
                  <a:gd name="T0" fmla="*/ 17 w 37"/>
                  <a:gd name="T1" fmla="*/ 0 h 30"/>
                  <a:gd name="T2" fmla="*/ 0 w 37"/>
                  <a:gd name="T3" fmla="*/ 15 h 30"/>
                  <a:gd name="T4" fmla="*/ 0 w 37"/>
                  <a:gd name="T5" fmla="*/ 15 h 30"/>
                  <a:gd name="T6" fmla="*/ 37 w 37"/>
                  <a:gd name="T7" fmla="*/ 30 h 30"/>
                  <a:gd name="T8" fmla="*/ 37 w 37"/>
                  <a:gd name="T9" fmla="*/ 29 h 30"/>
                  <a:gd name="T10" fmla="*/ 7 w 37"/>
                  <a:gd name="T11" fmla="*/ 17 h 30"/>
                  <a:gd name="T12" fmla="*/ 0 w 37"/>
                  <a:gd name="T13" fmla="*/ 14 h 30"/>
                  <a:gd name="T14" fmla="*/ 6 w 37"/>
                  <a:gd name="T15" fmla="*/ 10 h 30"/>
                  <a:gd name="T16" fmla="*/ 17 w 37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0">
                    <a:moveTo>
                      <a:pt x="17" y="0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37" y="30"/>
                    </a:lnTo>
                    <a:lnTo>
                      <a:pt x="37" y="29"/>
                    </a:lnTo>
                    <a:lnTo>
                      <a:pt x="7" y="17"/>
                    </a:lnTo>
                    <a:lnTo>
                      <a:pt x="0" y="14"/>
                    </a:lnTo>
                    <a:lnTo>
                      <a:pt x="6" y="1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4529"/>
              <p:cNvSpPr/>
              <p:nvPr/>
            </p:nvSpPr>
            <p:spPr bwMode="auto">
              <a:xfrm>
                <a:off x="5839" y="2020"/>
                <a:ext cx="37" cy="30"/>
              </a:xfrm>
              <a:custGeom>
                <a:avLst/>
                <a:gdLst>
                  <a:gd name="T0" fmla="*/ 17 w 37"/>
                  <a:gd name="T1" fmla="*/ 0 h 30"/>
                  <a:gd name="T2" fmla="*/ 0 w 37"/>
                  <a:gd name="T3" fmla="*/ 15 h 30"/>
                  <a:gd name="T4" fmla="*/ 0 w 37"/>
                  <a:gd name="T5" fmla="*/ 15 h 30"/>
                  <a:gd name="T6" fmla="*/ 37 w 37"/>
                  <a:gd name="T7" fmla="*/ 30 h 30"/>
                  <a:gd name="T8" fmla="*/ 37 w 37"/>
                  <a:gd name="T9" fmla="*/ 29 h 30"/>
                  <a:gd name="T10" fmla="*/ 7 w 37"/>
                  <a:gd name="T11" fmla="*/ 17 h 30"/>
                  <a:gd name="T12" fmla="*/ 0 w 37"/>
                  <a:gd name="T13" fmla="*/ 14 h 30"/>
                  <a:gd name="T14" fmla="*/ 6 w 37"/>
                  <a:gd name="T15" fmla="*/ 10 h 30"/>
                  <a:gd name="T16" fmla="*/ 17 w 37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0">
                    <a:moveTo>
                      <a:pt x="17" y="0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37" y="30"/>
                    </a:lnTo>
                    <a:lnTo>
                      <a:pt x="37" y="29"/>
                    </a:lnTo>
                    <a:lnTo>
                      <a:pt x="7" y="17"/>
                    </a:lnTo>
                    <a:lnTo>
                      <a:pt x="0" y="14"/>
                    </a:lnTo>
                    <a:lnTo>
                      <a:pt x="6" y="10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4530"/>
              <p:cNvSpPr/>
              <p:nvPr/>
            </p:nvSpPr>
            <p:spPr bwMode="auto">
              <a:xfrm>
                <a:off x="5838" y="1973"/>
                <a:ext cx="66" cy="78"/>
              </a:xfrm>
              <a:custGeom>
                <a:avLst/>
                <a:gdLst>
                  <a:gd name="T0" fmla="*/ 62 w 62"/>
                  <a:gd name="T1" fmla="*/ 0 h 74"/>
                  <a:gd name="T2" fmla="*/ 0 w 62"/>
                  <a:gd name="T3" fmla="*/ 58 h 74"/>
                  <a:gd name="T4" fmla="*/ 0 w 62"/>
                  <a:gd name="T5" fmla="*/ 58 h 74"/>
                  <a:gd name="T6" fmla="*/ 1 w 62"/>
                  <a:gd name="T7" fmla="*/ 59 h 74"/>
                  <a:gd name="T8" fmla="*/ 17 w 62"/>
                  <a:gd name="T9" fmla="*/ 44 h 74"/>
                  <a:gd name="T10" fmla="*/ 55 w 62"/>
                  <a:gd name="T11" fmla="*/ 8 h 74"/>
                  <a:gd name="T12" fmla="*/ 58 w 62"/>
                  <a:gd name="T13" fmla="*/ 5 h 74"/>
                  <a:gd name="T14" fmla="*/ 57 w 62"/>
                  <a:gd name="T15" fmla="*/ 9 h 74"/>
                  <a:gd name="T16" fmla="*/ 36 w 62"/>
                  <a:gd name="T17" fmla="*/ 72 h 74"/>
                  <a:gd name="T18" fmla="*/ 36 w 62"/>
                  <a:gd name="T19" fmla="*/ 73 h 74"/>
                  <a:gd name="T20" fmla="*/ 37 w 62"/>
                  <a:gd name="T21" fmla="*/ 74 h 74"/>
                  <a:gd name="T22" fmla="*/ 62 w 62"/>
                  <a:gd name="T2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74">
                    <a:moveTo>
                      <a:pt x="62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7" y="74"/>
                      <a:pt x="37" y="74"/>
                      <a:pt x="37" y="74"/>
                    </a:cubicBezTo>
                    <a:cubicBezTo>
                      <a:pt x="62" y="0"/>
                      <a:pt x="62" y="0"/>
                      <a:pt x="6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4531"/>
              <p:cNvSpPr/>
              <p:nvPr/>
            </p:nvSpPr>
            <p:spPr bwMode="auto">
              <a:xfrm>
                <a:off x="5838" y="203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4532"/>
              <p:cNvSpPr/>
              <p:nvPr/>
            </p:nvSpPr>
            <p:spPr bwMode="auto">
              <a:xfrm>
                <a:off x="5837" y="203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4533"/>
              <p:cNvSpPr>
                <a:spLocks noEditPoints="1"/>
              </p:cNvSpPr>
              <p:nvPr/>
            </p:nvSpPr>
            <p:spPr bwMode="auto">
              <a:xfrm>
                <a:off x="5769" y="2043"/>
                <a:ext cx="92" cy="65"/>
              </a:xfrm>
              <a:custGeom>
                <a:avLst/>
                <a:gdLst>
                  <a:gd name="T0" fmla="*/ 74 w 87"/>
                  <a:gd name="T1" fmla="*/ 44 h 62"/>
                  <a:gd name="T2" fmla="*/ 71 w 87"/>
                  <a:gd name="T3" fmla="*/ 41 h 62"/>
                  <a:gd name="T4" fmla="*/ 74 w 87"/>
                  <a:gd name="T5" fmla="*/ 37 h 62"/>
                  <a:gd name="T6" fmla="*/ 78 w 87"/>
                  <a:gd name="T7" fmla="*/ 41 h 62"/>
                  <a:gd name="T8" fmla="*/ 74 w 87"/>
                  <a:gd name="T9" fmla="*/ 44 h 62"/>
                  <a:gd name="T10" fmla="*/ 60 w 87"/>
                  <a:gd name="T11" fmla="*/ 0 h 62"/>
                  <a:gd name="T12" fmla="*/ 0 w 87"/>
                  <a:gd name="T13" fmla="*/ 61 h 62"/>
                  <a:gd name="T14" fmla="*/ 1 w 87"/>
                  <a:gd name="T15" fmla="*/ 62 h 62"/>
                  <a:gd name="T16" fmla="*/ 84 w 87"/>
                  <a:gd name="T17" fmla="*/ 46 h 62"/>
                  <a:gd name="T18" fmla="*/ 87 w 87"/>
                  <a:gd name="T19" fmla="*/ 42 h 62"/>
                  <a:gd name="T20" fmla="*/ 84 w 87"/>
                  <a:gd name="T21" fmla="*/ 36 h 62"/>
                  <a:gd name="T22" fmla="*/ 67 w 87"/>
                  <a:gd name="T23" fmla="*/ 1 h 62"/>
                  <a:gd name="T24" fmla="*/ 65 w 87"/>
                  <a:gd name="T25" fmla="*/ 1 h 62"/>
                  <a:gd name="T26" fmla="*/ 60 w 87"/>
                  <a:gd name="T2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62">
                    <a:moveTo>
                      <a:pt x="74" y="44"/>
                    </a:moveTo>
                    <a:cubicBezTo>
                      <a:pt x="72" y="44"/>
                      <a:pt x="71" y="43"/>
                      <a:pt x="71" y="41"/>
                    </a:cubicBezTo>
                    <a:cubicBezTo>
                      <a:pt x="71" y="39"/>
                      <a:pt x="72" y="37"/>
                      <a:pt x="74" y="37"/>
                    </a:cubicBezTo>
                    <a:cubicBezTo>
                      <a:pt x="76" y="37"/>
                      <a:pt x="78" y="39"/>
                      <a:pt x="78" y="41"/>
                    </a:cubicBezTo>
                    <a:cubicBezTo>
                      <a:pt x="78" y="43"/>
                      <a:pt x="76" y="44"/>
                      <a:pt x="74" y="44"/>
                    </a:cubicBezTo>
                    <a:moveTo>
                      <a:pt x="6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0" y="62"/>
                      <a:pt x="1" y="62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4"/>
                      <a:pt x="85" y="43"/>
                      <a:pt x="87" y="42"/>
                    </a:cubicBezTo>
                    <a:cubicBezTo>
                      <a:pt x="84" y="36"/>
                      <a:pt x="84" y="36"/>
                      <a:pt x="84" y="36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6" y="1"/>
                      <a:pt x="66" y="1"/>
                      <a:pt x="65" y="1"/>
                    </a:cubicBezTo>
                    <a:cubicBezTo>
                      <a:pt x="63" y="1"/>
                      <a:pt x="61" y="1"/>
                      <a:pt x="6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Oval 4534"/>
              <p:cNvSpPr>
                <a:spLocks noChangeArrowheads="1"/>
              </p:cNvSpPr>
              <p:nvPr/>
            </p:nvSpPr>
            <p:spPr bwMode="auto">
              <a:xfrm>
                <a:off x="5844" y="2082"/>
                <a:ext cx="7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4535"/>
              <p:cNvSpPr/>
              <p:nvPr/>
            </p:nvSpPr>
            <p:spPr bwMode="auto">
              <a:xfrm>
                <a:off x="5857" y="2087"/>
                <a:ext cx="5" cy="4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3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4536"/>
              <p:cNvSpPr/>
              <p:nvPr/>
            </p:nvSpPr>
            <p:spPr bwMode="auto">
              <a:xfrm>
                <a:off x="5832" y="2038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0 w 7"/>
                  <a:gd name="T3" fmla="*/ 5 h 6"/>
                  <a:gd name="T4" fmla="*/ 5 w 7"/>
                  <a:gd name="T5" fmla="*/ 6 h 6"/>
                  <a:gd name="T6" fmla="*/ 7 w 7"/>
                  <a:gd name="T7" fmla="*/ 6 h 6"/>
                  <a:gd name="T8" fmla="*/ 4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3" y="6"/>
                      <a:pt x="5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4537"/>
              <p:cNvSpPr/>
              <p:nvPr/>
            </p:nvSpPr>
            <p:spPr bwMode="auto">
              <a:xfrm>
                <a:off x="5768" y="2107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4538"/>
              <p:cNvSpPr/>
              <p:nvPr/>
            </p:nvSpPr>
            <p:spPr bwMode="auto">
              <a:xfrm>
                <a:off x="5836" y="2038"/>
                <a:ext cx="21" cy="43"/>
              </a:xfrm>
              <a:custGeom>
                <a:avLst/>
                <a:gdLst>
                  <a:gd name="T0" fmla="*/ 0 w 21"/>
                  <a:gd name="T1" fmla="*/ 0 h 43"/>
                  <a:gd name="T2" fmla="*/ 0 w 21"/>
                  <a:gd name="T3" fmla="*/ 0 h 43"/>
                  <a:gd name="T4" fmla="*/ 3 w 21"/>
                  <a:gd name="T5" fmla="*/ 6 h 43"/>
                  <a:gd name="T6" fmla="*/ 21 w 21"/>
                  <a:gd name="T7" fmla="*/ 43 h 43"/>
                  <a:gd name="T8" fmla="*/ 0 w 2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3">
                    <a:moveTo>
                      <a:pt x="0" y="0"/>
                    </a:moveTo>
                    <a:lnTo>
                      <a:pt x="0" y="0"/>
                    </a:lnTo>
                    <a:lnTo>
                      <a:pt x="3" y="6"/>
                    </a:lnTo>
                    <a:lnTo>
                      <a:pt x="21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4539"/>
              <p:cNvSpPr/>
              <p:nvPr/>
            </p:nvSpPr>
            <p:spPr bwMode="auto">
              <a:xfrm>
                <a:off x="5836" y="2038"/>
                <a:ext cx="21" cy="43"/>
              </a:xfrm>
              <a:custGeom>
                <a:avLst/>
                <a:gdLst>
                  <a:gd name="T0" fmla="*/ 0 w 21"/>
                  <a:gd name="T1" fmla="*/ 0 h 43"/>
                  <a:gd name="T2" fmla="*/ 0 w 21"/>
                  <a:gd name="T3" fmla="*/ 0 h 43"/>
                  <a:gd name="T4" fmla="*/ 3 w 21"/>
                  <a:gd name="T5" fmla="*/ 6 h 43"/>
                  <a:gd name="T6" fmla="*/ 21 w 21"/>
                  <a:gd name="T7" fmla="*/ 43 h 43"/>
                  <a:gd name="T8" fmla="*/ 0 w 2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3">
                    <a:moveTo>
                      <a:pt x="0" y="0"/>
                    </a:moveTo>
                    <a:lnTo>
                      <a:pt x="0" y="0"/>
                    </a:lnTo>
                    <a:lnTo>
                      <a:pt x="3" y="6"/>
                    </a:lnTo>
                    <a:lnTo>
                      <a:pt x="21" y="4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4540"/>
              <p:cNvSpPr/>
              <p:nvPr/>
            </p:nvSpPr>
            <p:spPr bwMode="auto">
              <a:xfrm>
                <a:off x="5765" y="2037"/>
                <a:ext cx="99" cy="72"/>
              </a:xfrm>
              <a:custGeom>
                <a:avLst/>
                <a:gdLst>
                  <a:gd name="T0" fmla="*/ 68 w 93"/>
                  <a:gd name="T1" fmla="*/ 0 h 69"/>
                  <a:gd name="T2" fmla="*/ 68 w 93"/>
                  <a:gd name="T3" fmla="*/ 0 h 69"/>
                  <a:gd name="T4" fmla="*/ 66 w 93"/>
                  <a:gd name="T5" fmla="*/ 0 h 69"/>
                  <a:gd name="T6" fmla="*/ 0 w 93"/>
                  <a:gd name="T7" fmla="*/ 69 h 69"/>
                  <a:gd name="T8" fmla="*/ 2 w 93"/>
                  <a:gd name="T9" fmla="*/ 68 h 69"/>
                  <a:gd name="T10" fmla="*/ 3 w 93"/>
                  <a:gd name="T11" fmla="*/ 67 h 69"/>
                  <a:gd name="T12" fmla="*/ 63 w 93"/>
                  <a:gd name="T13" fmla="*/ 6 h 69"/>
                  <a:gd name="T14" fmla="*/ 67 w 93"/>
                  <a:gd name="T15" fmla="*/ 1 h 69"/>
                  <a:gd name="T16" fmla="*/ 87 w 93"/>
                  <a:gd name="T17" fmla="*/ 42 h 69"/>
                  <a:gd name="T18" fmla="*/ 90 w 93"/>
                  <a:gd name="T19" fmla="*/ 48 h 69"/>
                  <a:gd name="T20" fmla="*/ 91 w 93"/>
                  <a:gd name="T21" fmla="*/ 52 h 69"/>
                  <a:gd name="T22" fmla="*/ 93 w 93"/>
                  <a:gd name="T23" fmla="*/ 51 h 69"/>
                  <a:gd name="T24" fmla="*/ 68 w 93"/>
                  <a:gd name="T2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6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68" y="0"/>
                      <a:pt x="68" y="0"/>
                      <a:pt x="6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4541"/>
              <p:cNvSpPr/>
              <p:nvPr/>
            </p:nvSpPr>
            <p:spPr bwMode="auto">
              <a:xfrm>
                <a:off x="5764" y="2090"/>
                <a:ext cx="101" cy="20"/>
              </a:xfrm>
              <a:custGeom>
                <a:avLst/>
                <a:gdLst>
                  <a:gd name="T0" fmla="*/ 94 w 95"/>
                  <a:gd name="T1" fmla="*/ 0 h 19"/>
                  <a:gd name="T2" fmla="*/ 92 w 95"/>
                  <a:gd name="T3" fmla="*/ 1 h 19"/>
                  <a:gd name="T4" fmla="*/ 88 w 95"/>
                  <a:gd name="T5" fmla="*/ 1 h 19"/>
                  <a:gd name="T6" fmla="*/ 5 w 95"/>
                  <a:gd name="T7" fmla="*/ 17 h 19"/>
                  <a:gd name="T8" fmla="*/ 3 w 95"/>
                  <a:gd name="T9" fmla="*/ 17 h 19"/>
                  <a:gd name="T10" fmla="*/ 1 w 95"/>
                  <a:gd name="T11" fmla="*/ 18 h 19"/>
                  <a:gd name="T12" fmla="*/ 0 w 95"/>
                  <a:gd name="T13" fmla="*/ 18 h 19"/>
                  <a:gd name="T14" fmla="*/ 0 w 95"/>
                  <a:gd name="T15" fmla="*/ 19 h 19"/>
                  <a:gd name="T16" fmla="*/ 95 w 95"/>
                  <a:gd name="T17" fmla="*/ 2 h 19"/>
                  <a:gd name="T18" fmla="*/ 94 w 95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19">
                    <a:moveTo>
                      <a:pt x="94" y="0"/>
                    </a:moveTo>
                    <a:cubicBezTo>
                      <a:pt x="92" y="1"/>
                      <a:pt x="92" y="1"/>
                      <a:pt x="92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0" y="19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4" y="0"/>
                      <a:pt x="94" y="0"/>
                      <a:pt x="9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4542"/>
              <p:cNvSpPr/>
              <p:nvPr/>
            </p:nvSpPr>
            <p:spPr bwMode="auto">
              <a:xfrm>
                <a:off x="5763" y="210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" name="Freeform 4543"/>
              <p:cNvSpPr/>
              <p:nvPr/>
            </p:nvSpPr>
            <p:spPr bwMode="auto">
              <a:xfrm>
                <a:off x="5835" y="2035"/>
                <a:ext cx="2" cy="2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4544"/>
              <p:cNvSpPr/>
              <p:nvPr/>
            </p:nvSpPr>
            <p:spPr bwMode="auto">
              <a:xfrm>
                <a:off x="5868" y="2097"/>
                <a:ext cx="37" cy="58"/>
              </a:xfrm>
              <a:custGeom>
                <a:avLst/>
                <a:gdLst>
                  <a:gd name="T0" fmla="*/ 1 w 35"/>
                  <a:gd name="T1" fmla="*/ 0 h 55"/>
                  <a:gd name="T2" fmla="*/ 0 w 35"/>
                  <a:gd name="T3" fmla="*/ 1 h 55"/>
                  <a:gd name="T4" fmla="*/ 19 w 35"/>
                  <a:gd name="T5" fmla="*/ 55 h 55"/>
                  <a:gd name="T6" fmla="*/ 35 w 35"/>
                  <a:gd name="T7" fmla="*/ 28 h 55"/>
                  <a:gd name="T8" fmla="*/ 32 w 35"/>
                  <a:gd name="T9" fmla="*/ 22 h 55"/>
                  <a:gd name="T10" fmla="*/ 32 w 35"/>
                  <a:gd name="T11" fmla="*/ 19 h 55"/>
                  <a:gd name="T12" fmla="*/ 1 w 35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55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33" y="27"/>
                      <a:pt x="32" y="25"/>
                      <a:pt x="32" y="22"/>
                    </a:cubicBezTo>
                    <a:cubicBezTo>
                      <a:pt x="32" y="21"/>
                      <a:pt x="32" y="20"/>
                      <a:pt x="32" y="19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4545"/>
              <p:cNvSpPr/>
              <p:nvPr/>
            </p:nvSpPr>
            <p:spPr bwMode="auto">
              <a:xfrm>
                <a:off x="5902" y="2117"/>
                <a:ext cx="6" cy="9"/>
              </a:xfrm>
              <a:custGeom>
                <a:avLst/>
                <a:gdLst>
                  <a:gd name="T0" fmla="*/ 0 w 6"/>
                  <a:gd name="T1" fmla="*/ 0 h 9"/>
                  <a:gd name="T2" fmla="*/ 0 w 6"/>
                  <a:gd name="T3" fmla="*/ 3 h 9"/>
                  <a:gd name="T4" fmla="*/ 3 w 6"/>
                  <a:gd name="T5" fmla="*/ 9 h 9"/>
                  <a:gd name="T6" fmla="*/ 6 w 6"/>
                  <a:gd name="T7" fmla="*/ 4 h 9"/>
                  <a:gd name="T8" fmla="*/ 0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6"/>
                      <a:pt x="1" y="8"/>
                      <a:pt x="3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4546"/>
              <p:cNvSpPr/>
              <p:nvPr/>
            </p:nvSpPr>
            <p:spPr bwMode="auto">
              <a:xfrm>
                <a:off x="5867" y="209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1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4547"/>
              <p:cNvSpPr/>
              <p:nvPr/>
            </p:nvSpPr>
            <p:spPr bwMode="auto">
              <a:xfrm>
                <a:off x="5888" y="2121"/>
                <a:ext cx="20" cy="36"/>
              </a:xfrm>
              <a:custGeom>
                <a:avLst/>
                <a:gdLst>
                  <a:gd name="T0" fmla="*/ 20 w 20"/>
                  <a:gd name="T1" fmla="*/ 0 h 36"/>
                  <a:gd name="T2" fmla="*/ 17 w 20"/>
                  <a:gd name="T3" fmla="*/ 5 h 36"/>
                  <a:gd name="T4" fmla="*/ 0 w 20"/>
                  <a:gd name="T5" fmla="*/ 34 h 36"/>
                  <a:gd name="T6" fmla="*/ 1 w 20"/>
                  <a:gd name="T7" fmla="*/ 36 h 36"/>
                  <a:gd name="T8" fmla="*/ 20 w 20"/>
                  <a:gd name="T9" fmla="*/ 2 h 36"/>
                  <a:gd name="T10" fmla="*/ 20 w 20"/>
                  <a:gd name="T11" fmla="*/ 0 h 36"/>
                  <a:gd name="T12" fmla="*/ 20 w 2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6">
                    <a:moveTo>
                      <a:pt x="20" y="0"/>
                    </a:moveTo>
                    <a:lnTo>
                      <a:pt x="17" y="5"/>
                    </a:lnTo>
                    <a:lnTo>
                      <a:pt x="0" y="34"/>
                    </a:lnTo>
                    <a:lnTo>
                      <a:pt x="1" y="36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4548"/>
              <p:cNvSpPr/>
              <p:nvPr/>
            </p:nvSpPr>
            <p:spPr bwMode="auto">
              <a:xfrm>
                <a:off x="5888" y="2121"/>
                <a:ext cx="20" cy="36"/>
              </a:xfrm>
              <a:custGeom>
                <a:avLst/>
                <a:gdLst>
                  <a:gd name="T0" fmla="*/ 20 w 20"/>
                  <a:gd name="T1" fmla="*/ 0 h 36"/>
                  <a:gd name="T2" fmla="*/ 17 w 20"/>
                  <a:gd name="T3" fmla="*/ 5 h 36"/>
                  <a:gd name="T4" fmla="*/ 0 w 20"/>
                  <a:gd name="T5" fmla="*/ 34 h 36"/>
                  <a:gd name="T6" fmla="*/ 1 w 20"/>
                  <a:gd name="T7" fmla="*/ 36 h 36"/>
                  <a:gd name="T8" fmla="*/ 20 w 20"/>
                  <a:gd name="T9" fmla="*/ 2 h 36"/>
                  <a:gd name="T10" fmla="*/ 20 w 20"/>
                  <a:gd name="T11" fmla="*/ 0 h 36"/>
                  <a:gd name="T12" fmla="*/ 20 w 2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6">
                    <a:moveTo>
                      <a:pt x="20" y="0"/>
                    </a:moveTo>
                    <a:lnTo>
                      <a:pt x="17" y="5"/>
                    </a:lnTo>
                    <a:lnTo>
                      <a:pt x="0" y="34"/>
                    </a:lnTo>
                    <a:lnTo>
                      <a:pt x="1" y="36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4549"/>
              <p:cNvSpPr/>
              <p:nvPr/>
            </p:nvSpPr>
            <p:spPr bwMode="auto">
              <a:xfrm>
                <a:off x="5867" y="2094"/>
                <a:ext cx="43" cy="29"/>
              </a:xfrm>
              <a:custGeom>
                <a:avLst/>
                <a:gdLst>
                  <a:gd name="T0" fmla="*/ 0 w 43"/>
                  <a:gd name="T1" fmla="*/ 0 h 29"/>
                  <a:gd name="T2" fmla="*/ 0 w 43"/>
                  <a:gd name="T3" fmla="*/ 2 h 29"/>
                  <a:gd name="T4" fmla="*/ 2 w 43"/>
                  <a:gd name="T5" fmla="*/ 3 h 29"/>
                  <a:gd name="T6" fmla="*/ 35 w 43"/>
                  <a:gd name="T7" fmla="*/ 23 h 29"/>
                  <a:gd name="T8" fmla="*/ 41 w 43"/>
                  <a:gd name="T9" fmla="*/ 27 h 29"/>
                  <a:gd name="T10" fmla="*/ 41 w 43"/>
                  <a:gd name="T11" fmla="*/ 27 h 29"/>
                  <a:gd name="T12" fmla="*/ 41 w 43"/>
                  <a:gd name="T13" fmla="*/ 29 h 29"/>
                  <a:gd name="T14" fmla="*/ 43 w 43"/>
                  <a:gd name="T15" fmla="*/ 26 h 29"/>
                  <a:gd name="T16" fmla="*/ 0 w 43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29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35" y="23"/>
                    </a:lnTo>
                    <a:lnTo>
                      <a:pt x="41" y="27"/>
                    </a:lnTo>
                    <a:lnTo>
                      <a:pt x="41" y="27"/>
                    </a:lnTo>
                    <a:lnTo>
                      <a:pt x="41" y="29"/>
                    </a:lnTo>
                    <a:lnTo>
                      <a:pt x="43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4550"/>
              <p:cNvSpPr/>
              <p:nvPr/>
            </p:nvSpPr>
            <p:spPr bwMode="auto">
              <a:xfrm>
                <a:off x="5867" y="2094"/>
                <a:ext cx="43" cy="29"/>
              </a:xfrm>
              <a:custGeom>
                <a:avLst/>
                <a:gdLst>
                  <a:gd name="T0" fmla="*/ 0 w 43"/>
                  <a:gd name="T1" fmla="*/ 0 h 29"/>
                  <a:gd name="T2" fmla="*/ 0 w 43"/>
                  <a:gd name="T3" fmla="*/ 2 h 29"/>
                  <a:gd name="T4" fmla="*/ 2 w 43"/>
                  <a:gd name="T5" fmla="*/ 3 h 29"/>
                  <a:gd name="T6" fmla="*/ 35 w 43"/>
                  <a:gd name="T7" fmla="*/ 23 h 29"/>
                  <a:gd name="T8" fmla="*/ 41 w 43"/>
                  <a:gd name="T9" fmla="*/ 27 h 29"/>
                  <a:gd name="T10" fmla="*/ 41 w 43"/>
                  <a:gd name="T11" fmla="*/ 27 h 29"/>
                  <a:gd name="T12" fmla="*/ 41 w 43"/>
                  <a:gd name="T13" fmla="*/ 29 h 29"/>
                  <a:gd name="T14" fmla="*/ 43 w 43"/>
                  <a:gd name="T15" fmla="*/ 26 h 29"/>
                  <a:gd name="T16" fmla="*/ 0 w 43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29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35" y="23"/>
                    </a:lnTo>
                    <a:lnTo>
                      <a:pt x="41" y="27"/>
                    </a:lnTo>
                    <a:lnTo>
                      <a:pt x="41" y="27"/>
                    </a:lnTo>
                    <a:lnTo>
                      <a:pt x="41" y="29"/>
                    </a:lnTo>
                    <a:lnTo>
                      <a:pt x="43" y="2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4551"/>
              <p:cNvSpPr/>
              <p:nvPr/>
            </p:nvSpPr>
            <p:spPr bwMode="auto">
              <a:xfrm>
                <a:off x="5865" y="2092"/>
                <a:ext cx="24" cy="66"/>
              </a:xfrm>
              <a:custGeom>
                <a:avLst/>
                <a:gdLst>
                  <a:gd name="T0" fmla="*/ 0 w 24"/>
                  <a:gd name="T1" fmla="*/ 0 h 66"/>
                  <a:gd name="T2" fmla="*/ 23 w 24"/>
                  <a:gd name="T3" fmla="*/ 66 h 66"/>
                  <a:gd name="T4" fmla="*/ 24 w 24"/>
                  <a:gd name="T5" fmla="*/ 65 h 66"/>
                  <a:gd name="T6" fmla="*/ 23 w 24"/>
                  <a:gd name="T7" fmla="*/ 63 h 66"/>
                  <a:gd name="T8" fmla="*/ 3 w 24"/>
                  <a:gd name="T9" fmla="*/ 6 h 66"/>
                  <a:gd name="T10" fmla="*/ 2 w 24"/>
                  <a:gd name="T11" fmla="*/ 4 h 66"/>
                  <a:gd name="T12" fmla="*/ 2 w 24"/>
                  <a:gd name="T13" fmla="*/ 2 h 66"/>
                  <a:gd name="T14" fmla="*/ 0 w 24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66">
                    <a:moveTo>
                      <a:pt x="0" y="0"/>
                    </a:moveTo>
                    <a:lnTo>
                      <a:pt x="23" y="66"/>
                    </a:lnTo>
                    <a:lnTo>
                      <a:pt x="24" y="65"/>
                    </a:lnTo>
                    <a:lnTo>
                      <a:pt x="23" y="63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4552"/>
              <p:cNvSpPr/>
              <p:nvPr/>
            </p:nvSpPr>
            <p:spPr bwMode="auto">
              <a:xfrm>
                <a:off x="5865" y="2092"/>
                <a:ext cx="24" cy="66"/>
              </a:xfrm>
              <a:custGeom>
                <a:avLst/>
                <a:gdLst>
                  <a:gd name="T0" fmla="*/ 0 w 24"/>
                  <a:gd name="T1" fmla="*/ 0 h 66"/>
                  <a:gd name="T2" fmla="*/ 23 w 24"/>
                  <a:gd name="T3" fmla="*/ 66 h 66"/>
                  <a:gd name="T4" fmla="*/ 24 w 24"/>
                  <a:gd name="T5" fmla="*/ 65 h 66"/>
                  <a:gd name="T6" fmla="*/ 23 w 24"/>
                  <a:gd name="T7" fmla="*/ 63 h 66"/>
                  <a:gd name="T8" fmla="*/ 3 w 24"/>
                  <a:gd name="T9" fmla="*/ 6 h 66"/>
                  <a:gd name="T10" fmla="*/ 2 w 24"/>
                  <a:gd name="T11" fmla="*/ 4 h 66"/>
                  <a:gd name="T12" fmla="*/ 2 w 24"/>
                  <a:gd name="T13" fmla="*/ 2 h 66"/>
                  <a:gd name="T14" fmla="*/ 0 w 24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66">
                    <a:moveTo>
                      <a:pt x="0" y="0"/>
                    </a:moveTo>
                    <a:lnTo>
                      <a:pt x="23" y="66"/>
                    </a:lnTo>
                    <a:lnTo>
                      <a:pt x="24" y="65"/>
                    </a:lnTo>
                    <a:lnTo>
                      <a:pt x="23" y="63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4553"/>
              <p:cNvSpPr/>
              <p:nvPr/>
            </p:nvSpPr>
            <p:spPr bwMode="auto">
              <a:xfrm>
                <a:off x="5890" y="2128"/>
                <a:ext cx="18" cy="55"/>
              </a:xfrm>
              <a:custGeom>
                <a:avLst/>
                <a:gdLst>
                  <a:gd name="T0" fmla="*/ 16 w 17"/>
                  <a:gd name="T1" fmla="*/ 0 h 52"/>
                  <a:gd name="T2" fmla="*/ 0 w 17"/>
                  <a:gd name="T3" fmla="*/ 28 h 52"/>
                  <a:gd name="T4" fmla="*/ 8 w 17"/>
                  <a:gd name="T5" fmla="*/ 52 h 52"/>
                  <a:gd name="T6" fmla="*/ 16 w 17"/>
                  <a:gd name="T7" fmla="*/ 44 h 52"/>
                  <a:gd name="T8" fmla="*/ 17 w 17"/>
                  <a:gd name="T9" fmla="*/ 0 h 52"/>
                  <a:gd name="T10" fmla="*/ 16 w 17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52">
                    <a:moveTo>
                      <a:pt x="16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6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4554"/>
              <p:cNvSpPr/>
              <p:nvPr/>
            </p:nvSpPr>
            <p:spPr bwMode="auto">
              <a:xfrm>
                <a:off x="5907" y="212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4555"/>
              <p:cNvSpPr/>
              <p:nvPr/>
            </p:nvSpPr>
            <p:spPr bwMode="auto">
              <a:xfrm>
                <a:off x="5889" y="2123"/>
                <a:ext cx="19" cy="35"/>
              </a:xfrm>
              <a:custGeom>
                <a:avLst/>
                <a:gdLst>
                  <a:gd name="T0" fmla="*/ 19 w 19"/>
                  <a:gd name="T1" fmla="*/ 0 h 35"/>
                  <a:gd name="T2" fmla="*/ 0 w 19"/>
                  <a:gd name="T3" fmla="*/ 34 h 35"/>
                  <a:gd name="T4" fmla="*/ 1 w 19"/>
                  <a:gd name="T5" fmla="*/ 35 h 35"/>
                  <a:gd name="T6" fmla="*/ 18 w 19"/>
                  <a:gd name="T7" fmla="*/ 5 h 35"/>
                  <a:gd name="T8" fmla="*/ 19 w 19"/>
                  <a:gd name="T9" fmla="*/ 3 h 35"/>
                  <a:gd name="T10" fmla="*/ 19 w 1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35">
                    <a:moveTo>
                      <a:pt x="19" y="0"/>
                    </a:moveTo>
                    <a:lnTo>
                      <a:pt x="0" y="34"/>
                    </a:lnTo>
                    <a:lnTo>
                      <a:pt x="1" y="35"/>
                    </a:lnTo>
                    <a:lnTo>
                      <a:pt x="18" y="5"/>
                    </a:lnTo>
                    <a:lnTo>
                      <a:pt x="19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4556"/>
              <p:cNvSpPr/>
              <p:nvPr/>
            </p:nvSpPr>
            <p:spPr bwMode="auto">
              <a:xfrm>
                <a:off x="5889" y="2123"/>
                <a:ext cx="19" cy="35"/>
              </a:xfrm>
              <a:custGeom>
                <a:avLst/>
                <a:gdLst>
                  <a:gd name="T0" fmla="*/ 19 w 19"/>
                  <a:gd name="T1" fmla="*/ 0 h 35"/>
                  <a:gd name="T2" fmla="*/ 0 w 19"/>
                  <a:gd name="T3" fmla="*/ 34 h 35"/>
                  <a:gd name="T4" fmla="*/ 1 w 19"/>
                  <a:gd name="T5" fmla="*/ 35 h 35"/>
                  <a:gd name="T6" fmla="*/ 18 w 19"/>
                  <a:gd name="T7" fmla="*/ 5 h 35"/>
                  <a:gd name="T8" fmla="*/ 19 w 19"/>
                  <a:gd name="T9" fmla="*/ 3 h 35"/>
                  <a:gd name="T10" fmla="*/ 19 w 1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35">
                    <a:moveTo>
                      <a:pt x="19" y="0"/>
                    </a:moveTo>
                    <a:lnTo>
                      <a:pt x="0" y="34"/>
                    </a:lnTo>
                    <a:lnTo>
                      <a:pt x="1" y="35"/>
                    </a:lnTo>
                    <a:lnTo>
                      <a:pt x="18" y="5"/>
                    </a:lnTo>
                    <a:lnTo>
                      <a:pt x="19" y="3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4557"/>
              <p:cNvSpPr/>
              <p:nvPr/>
            </p:nvSpPr>
            <p:spPr bwMode="auto">
              <a:xfrm>
                <a:off x="5899" y="2175"/>
                <a:ext cx="8" cy="9"/>
              </a:xfrm>
              <a:custGeom>
                <a:avLst/>
                <a:gdLst>
                  <a:gd name="T0" fmla="*/ 8 w 8"/>
                  <a:gd name="T1" fmla="*/ 0 h 9"/>
                  <a:gd name="T2" fmla="*/ 0 w 8"/>
                  <a:gd name="T3" fmla="*/ 8 h 9"/>
                  <a:gd name="T4" fmla="*/ 1 w 8"/>
                  <a:gd name="T5" fmla="*/ 9 h 9"/>
                  <a:gd name="T6" fmla="*/ 8 w 8"/>
                  <a:gd name="T7" fmla="*/ 2 h 9"/>
                  <a:gd name="T8" fmla="*/ 8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0"/>
                    </a:moveTo>
                    <a:lnTo>
                      <a:pt x="0" y="8"/>
                    </a:lnTo>
                    <a:lnTo>
                      <a:pt x="1" y="9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4558"/>
              <p:cNvSpPr/>
              <p:nvPr/>
            </p:nvSpPr>
            <p:spPr bwMode="auto">
              <a:xfrm>
                <a:off x="5899" y="2175"/>
                <a:ext cx="8" cy="9"/>
              </a:xfrm>
              <a:custGeom>
                <a:avLst/>
                <a:gdLst>
                  <a:gd name="T0" fmla="*/ 8 w 8"/>
                  <a:gd name="T1" fmla="*/ 0 h 9"/>
                  <a:gd name="T2" fmla="*/ 0 w 8"/>
                  <a:gd name="T3" fmla="*/ 8 h 9"/>
                  <a:gd name="T4" fmla="*/ 1 w 8"/>
                  <a:gd name="T5" fmla="*/ 9 h 9"/>
                  <a:gd name="T6" fmla="*/ 8 w 8"/>
                  <a:gd name="T7" fmla="*/ 2 h 9"/>
                  <a:gd name="T8" fmla="*/ 8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0"/>
                    </a:moveTo>
                    <a:lnTo>
                      <a:pt x="0" y="8"/>
                    </a:lnTo>
                    <a:lnTo>
                      <a:pt x="1" y="9"/>
                    </a:lnTo>
                    <a:lnTo>
                      <a:pt x="8" y="2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4559"/>
              <p:cNvSpPr/>
              <p:nvPr/>
            </p:nvSpPr>
            <p:spPr bwMode="auto">
              <a:xfrm>
                <a:off x="5907" y="2120"/>
                <a:ext cx="3" cy="57"/>
              </a:xfrm>
              <a:custGeom>
                <a:avLst/>
                <a:gdLst>
                  <a:gd name="T0" fmla="*/ 3 w 3"/>
                  <a:gd name="T1" fmla="*/ 0 h 57"/>
                  <a:gd name="T2" fmla="*/ 1 w 3"/>
                  <a:gd name="T3" fmla="*/ 3 h 57"/>
                  <a:gd name="T4" fmla="*/ 1 w 3"/>
                  <a:gd name="T5" fmla="*/ 6 h 57"/>
                  <a:gd name="T6" fmla="*/ 1 w 3"/>
                  <a:gd name="T7" fmla="*/ 8 h 57"/>
                  <a:gd name="T8" fmla="*/ 0 w 3"/>
                  <a:gd name="T9" fmla="*/ 55 h 57"/>
                  <a:gd name="T10" fmla="*/ 0 w 3"/>
                  <a:gd name="T11" fmla="*/ 57 h 57"/>
                  <a:gd name="T12" fmla="*/ 2 w 3"/>
                  <a:gd name="T13" fmla="*/ 55 h 57"/>
                  <a:gd name="T14" fmla="*/ 3 w 3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7">
                    <a:moveTo>
                      <a:pt x="3" y="0"/>
                    </a:moveTo>
                    <a:lnTo>
                      <a:pt x="1" y="3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2" y="5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4560"/>
              <p:cNvSpPr/>
              <p:nvPr/>
            </p:nvSpPr>
            <p:spPr bwMode="auto">
              <a:xfrm>
                <a:off x="5907" y="2120"/>
                <a:ext cx="3" cy="57"/>
              </a:xfrm>
              <a:custGeom>
                <a:avLst/>
                <a:gdLst>
                  <a:gd name="T0" fmla="*/ 3 w 3"/>
                  <a:gd name="T1" fmla="*/ 0 h 57"/>
                  <a:gd name="T2" fmla="*/ 1 w 3"/>
                  <a:gd name="T3" fmla="*/ 3 h 57"/>
                  <a:gd name="T4" fmla="*/ 1 w 3"/>
                  <a:gd name="T5" fmla="*/ 6 h 57"/>
                  <a:gd name="T6" fmla="*/ 1 w 3"/>
                  <a:gd name="T7" fmla="*/ 8 h 57"/>
                  <a:gd name="T8" fmla="*/ 0 w 3"/>
                  <a:gd name="T9" fmla="*/ 55 h 57"/>
                  <a:gd name="T10" fmla="*/ 0 w 3"/>
                  <a:gd name="T11" fmla="*/ 57 h 57"/>
                  <a:gd name="T12" fmla="*/ 2 w 3"/>
                  <a:gd name="T13" fmla="*/ 55 h 57"/>
                  <a:gd name="T14" fmla="*/ 3 w 3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7">
                    <a:moveTo>
                      <a:pt x="3" y="0"/>
                    </a:moveTo>
                    <a:lnTo>
                      <a:pt x="1" y="3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2" y="5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4561"/>
              <p:cNvSpPr/>
              <p:nvPr/>
            </p:nvSpPr>
            <p:spPr bwMode="auto">
              <a:xfrm>
                <a:off x="5888" y="2157"/>
                <a:ext cx="12" cy="28"/>
              </a:xfrm>
              <a:custGeom>
                <a:avLst/>
                <a:gdLst>
                  <a:gd name="T0" fmla="*/ 1 w 12"/>
                  <a:gd name="T1" fmla="*/ 0 h 28"/>
                  <a:gd name="T2" fmla="*/ 0 w 12"/>
                  <a:gd name="T3" fmla="*/ 1 h 28"/>
                  <a:gd name="T4" fmla="*/ 10 w 12"/>
                  <a:gd name="T5" fmla="*/ 28 h 28"/>
                  <a:gd name="T6" fmla="*/ 12 w 12"/>
                  <a:gd name="T7" fmla="*/ 27 h 28"/>
                  <a:gd name="T8" fmla="*/ 11 w 12"/>
                  <a:gd name="T9" fmla="*/ 26 h 28"/>
                  <a:gd name="T10" fmla="*/ 2 w 12"/>
                  <a:gd name="T11" fmla="*/ 1 h 28"/>
                  <a:gd name="T12" fmla="*/ 1 w 12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8">
                    <a:moveTo>
                      <a:pt x="1" y="0"/>
                    </a:moveTo>
                    <a:lnTo>
                      <a:pt x="0" y="1"/>
                    </a:lnTo>
                    <a:lnTo>
                      <a:pt x="10" y="28"/>
                    </a:lnTo>
                    <a:lnTo>
                      <a:pt x="12" y="27"/>
                    </a:lnTo>
                    <a:lnTo>
                      <a:pt x="11" y="26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4562"/>
              <p:cNvSpPr/>
              <p:nvPr/>
            </p:nvSpPr>
            <p:spPr bwMode="auto">
              <a:xfrm>
                <a:off x="5888" y="2157"/>
                <a:ext cx="12" cy="28"/>
              </a:xfrm>
              <a:custGeom>
                <a:avLst/>
                <a:gdLst>
                  <a:gd name="T0" fmla="*/ 1 w 12"/>
                  <a:gd name="T1" fmla="*/ 0 h 28"/>
                  <a:gd name="T2" fmla="*/ 0 w 12"/>
                  <a:gd name="T3" fmla="*/ 1 h 28"/>
                  <a:gd name="T4" fmla="*/ 10 w 12"/>
                  <a:gd name="T5" fmla="*/ 28 h 28"/>
                  <a:gd name="T6" fmla="*/ 12 w 12"/>
                  <a:gd name="T7" fmla="*/ 27 h 28"/>
                  <a:gd name="T8" fmla="*/ 11 w 12"/>
                  <a:gd name="T9" fmla="*/ 26 h 28"/>
                  <a:gd name="T10" fmla="*/ 2 w 12"/>
                  <a:gd name="T11" fmla="*/ 1 h 28"/>
                  <a:gd name="T12" fmla="*/ 1 w 12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8">
                    <a:moveTo>
                      <a:pt x="1" y="0"/>
                    </a:moveTo>
                    <a:lnTo>
                      <a:pt x="0" y="1"/>
                    </a:lnTo>
                    <a:lnTo>
                      <a:pt x="10" y="28"/>
                    </a:lnTo>
                    <a:lnTo>
                      <a:pt x="12" y="27"/>
                    </a:lnTo>
                    <a:lnTo>
                      <a:pt x="11" y="26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" name="Freeform 4563"/>
              <p:cNvSpPr/>
              <p:nvPr/>
            </p:nvSpPr>
            <p:spPr bwMode="auto">
              <a:xfrm>
                <a:off x="5900" y="2179"/>
                <a:ext cx="7" cy="25"/>
              </a:xfrm>
              <a:custGeom>
                <a:avLst/>
                <a:gdLst>
                  <a:gd name="T0" fmla="*/ 7 w 7"/>
                  <a:gd name="T1" fmla="*/ 0 h 24"/>
                  <a:gd name="T2" fmla="*/ 0 w 7"/>
                  <a:gd name="T3" fmla="*/ 7 h 24"/>
                  <a:gd name="T4" fmla="*/ 6 w 7"/>
                  <a:gd name="T5" fmla="*/ 24 h 24"/>
                  <a:gd name="T6" fmla="*/ 7 w 7"/>
                  <a:gd name="T7" fmla="*/ 24 h 24"/>
                  <a:gd name="T8" fmla="*/ 7 w 7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4">
                    <a:moveTo>
                      <a:pt x="7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" name="Freeform 4564"/>
              <p:cNvSpPr/>
              <p:nvPr/>
            </p:nvSpPr>
            <p:spPr bwMode="auto">
              <a:xfrm>
                <a:off x="5906" y="220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" name="Freeform 4565"/>
              <p:cNvSpPr/>
              <p:nvPr/>
            </p:nvSpPr>
            <p:spPr bwMode="auto">
              <a:xfrm>
                <a:off x="5900" y="2177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7 h 9"/>
                  <a:gd name="T4" fmla="*/ 0 w 7"/>
                  <a:gd name="T5" fmla="*/ 9 h 9"/>
                  <a:gd name="T6" fmla="*/ 7 w 7"/>
                  <a:gd name="T7" fmla="*/ 2 h 9"/>
                  <a:gd name="T8" fmla="*/ 7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" name="Freeform 4566"/>
              <p:cNvSpPr/>
              <p:nvPr/>
            </p:nvSpPr>
            <p:spPr bwMode="auto">
              <a:xfrm>
                <a:off x="5900" y="2177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7 h 9"/>
                  <a:gd name="T4" fmla="*/ 0 w 7"/>
                  <a:gd name="T5" fmla="*/ 9 h 9"/>
                  <a:gd name="T6" fmla="*/ 7 w 7"/>
                  <a:gd name="T7" fmla="*/ 2 h 9"/>
                  <a:gd name="T8" fmla="*/ 7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7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Freeform 4567"/>
              <p:cNvSpPr/>
              <p:nvPr/>
            </p:nvSpPr>
            <p:spPr bwMode="auto">
              <a:xfrm>
                <a:off x="5906" y="2175"/>
                <a:ext cx="3" cy="34"/>
              </a:xfrm>
              <a:custGeom>
                <a:avLst/>
                <a:gdLst>
                  <a:gd name="T0" fmla="*/ 3 w 3"/>
                  <a:gd name="T1" fmla="*/ 0 h 34"/>
                  <a:gd name="T2" fmla="*/ 1 w 3"/>
                  <a:gd name="T3" fmla="*/ 2 h 34"/>
                  <a:gd name="T4" fmla="*/ 1 w 3"/>
                  <a:gd name="T5" fmla="*/ 4 h 34"/>
                  <a:gd name="T6" fmla="*/ 1 w 3"/>
                  <a:gd name="T7" fmla="*/ 29 h 34"/>
                  <a:gd name="T8" fmla="*/ 0 w 3"/>
                  <a:gd name="T9" fmla="*/ 29 h 34"/>
                  <a:gd name="T10" fmla="*/ 2 w 3"/>
                  <a:gd name="T11" fmla="*/ 34 h 34"/>
                  <a:gd name="T12" fmla="*/ 3 w 3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4">
                    <a:moveTo>
                      <a:pt x="3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1" y="29"/>
                    </a:lnTo>
                    <a:lnTo>
                      <a:pt x="0" y="29"/>
                    </a:lnTo>
                    <a:lnTo>
                      <a:pt x="2" y="3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Freeform 4568"/>
              <p:cNvSpPr/>
              <p:nvPr/>
            </p:nvSpPr>
            <p:spPr bwMode="auto">
              <a:xfrm>
                <a:off x="5906" y="2175"/>
                <a:ext cx="3" cy="34"/>
              </a:xfrm>
              <a:custGeom>
                <a:avLst/>
                <a:gdLst>
                  <a:gd name="T0" fmla="*/ 3 w 3"/>
                  <a:gd name="T1" fmla="*/ 0 h 34"/>
                  <a:gd name="T2" fmla="*/ 1 w 3"/>
                  <a:gd name="T3" fmla="*/ 2 h 34"/>
                  <a:gd name="T4" fmla="*/ 1 w 3"/>
                  <a:gd name="T5" fmla="*/ 4 h 34"/>
                  <a:gd name="T6" fmla="*/ 1 w 3"/>
                  <a:gd name="T7" fmla="*/ 29 h 34"/>
                  <a:gd name="T8" fmla="*/ 0 w 3"/>
                  <a:gd name="T9" fmla="*/ 29 h 34"/>
                  <a:gd name="T10" fmla="*/ 2 w 3"/>
                  <a:gd name="T11" fmla="*/ 34 h 34"/>
                  <a:gd name="T12" fmla="*/ 3 w 3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4">
                    <a:moveTo>
                      <a:pt x="3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1" y="29"/>
                    </a:lnTo>
                    <a:lnTo>
                      <a:pt x="0" y="29"/>
                    </a:lnTo>
                    <a:lnTo>
                      <a:pt x="2" y="34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Freeform 4569"/>
              <p:cNvSpPr/>
              <p:nvPr/>
            </p:nvSpPr>
            <p:spPr bwMode="auto">
              <a:xfrm>
                <a:off x="5898" y="2184"/>
                <a:ext cx="10" cy="29"/>
              </a:xfrm>
              <a:custGeom>
                <a:avLst/>
                <a:gdLst>
                  <a:gd name="T0" fmla="*/ 2 w 10"/>
                  <a:gd name="T1" fmla="*/ 0 h 29"/>
                  <a:gd name="T2" fmla="*/ 0 w 10"/>
                  <a:gd name="T3" fmla="*/ 1 h 29"/>
                  <a:gd name="T4" fmla="*/ 10 w 10"/>
                  <a:gd name="T5" fmla="*/ 29 h 29"/>
                  <a:gd name="T6" fmla="*/ 10 w 10"/>
                  <a:gd name="T7" fmla="*/ 25 h 29"/>
                  <a:gd name="T8" fmla="*/ 8 w 10"/>
                  <a:gd name="T9" fmla="*/ 20 h 29"/>
                  <a:gd name="T10" fmla="*/ 8 w 10"/>
                  <a:gd name="T11" fmla="*/ 20 h 29"/>
                  <a:gd name="T12" fmla="*/ 2 w 10"/>
                  <a:gd name="T13" fmla="*/ 2 h 29"/>
                  <a:gd name="T14" fmla="*/ 2 w 10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29">
                    <a:moveTo>
                      <a:pt x="2" y="0"/>
                    </a:moveTo>
                    <a:lnTo>
                      <a:pt x="0" y="1"/>
                    </a:lnTo>
                    <a:lnTo>
                      <a:pt x="10" y="29"/>
                    </a:lnTo>
                    <a:lnTo>
                      <a:pt x="10" y="25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Freeform 4570"/>
              <p:cNvSpPr/>
              <p:nvPr/>
            </p:nvSpPr>
            <p:spPr bwMode="auto">
              <a:xfrm>
                <a:off x="5898" y="2184"/>
                <a:ext cx="10" cy="29"/>
              </a:xfrm>
              <a:custGeom>
                <a:avLst/>
                <a:gdLst>
                  <a:gd name="T0" fmla="*/ 2 w 10"/>
                  <a:gd name="T1" fmla="*/ 0 h 29"/>
                  <a:gd name="T2" fmla="*/ 0 w 10"/>
                  <a:gd name="T3" fmla="*/ 1 h 29"/>
                  <a:gd name="T4" fmla="*/ 10 w 10"/>
                  <a:gd name="T5" fmla="*/ 29 h 29"/>
                  <a:gd name="T6" fmla="*/ 10 w 10"/>
                  <a:gd name="T7" fmla="*/ 25 h 29"/>
                  <a:gd name="T8" fmla="*/ 8 w 10"/>
                  <a:gd name="T9" fmla="*/ 20 h 29"/>
                  <a:gd name="T10" fmla="*/ 8 w 10"/>
                  <a:gd name="T11" fmla="*/ 20 h 29"/>
                  <a:gd name="T12" fmla="*/ 2 w 10"/>
                  <a:gd name="T13" fmla="*/ 2 h 29"/>
                  <a:gd name="T14" fmla="*/ 2 w 10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29">
                    <a:moveTo>
                      <a:pt x="2" y="0"/>
                    </a:moveTo>
                    <a:lnTo>
                      <a:pt x="0" y="1"/>
                    </a:lnTo>
                    <a:lnTo>
                      <a:pt x="10" y="29"/>
                    </a:lnTo>
                    <a:lnTo>
                      <a:pt x="10" y="25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Freeform 4571"/>
              <p:cNvSpPr>
                <a:spLocks noEditPoints="1"/>
              </p:cNvSpPr>
              <p:nvPr/>
            </p:nvSpPr>
            <p:spPr bwMode="auto">
              <a:xfrm>
                <a:off x="5768" y="2144"/>
                <a:ext cx="57" cy="51"/>
              </a:xfrm>
              <a:custGeom>
                <a:avLst/>
                <a:gdLst>
                  <a:gd name="T0" fmla="*/ 18 w 54"/>
                  <a:gd name="T1" fmla="*/ 31 h 48"/>
                  <a:gd name="T2" fmla="*/ 14 w 54"/>
                  <a:gd name="T3" fmla="*/ 26 h 48"/>
                  <a:gd name="T4" fmla="*/ 18 w 54"/>
                  <a:gd name="T5" fmla="*/ 22 h 48"/>
                  <a:gd name="T6" fmla="*/ 23 w 54"/>
                  <a:gd name="T7" fmla="*/ 26 h 48"/>
                  <a:gd name="T8" fmla="*/ 18 w 54"/>
                  <a:gd name="T9" fmla="*/ 31 h 48"/>
                  <a:gd name="T10" fmla="*/ 38 w 54"/>
                  <a:gd name="T11" fmla="*/ 0 h 48"/>
                  <a:gd name="T12" fmla="*/ 0 w 54"/>
                  <a:gd name="T13" fmla="*/ 34 h 48"/>
                  <a:gd name="T14" fmla="*/ 1 w 54"/>
                  <a:gd name="T15" fmla="*/ 39 h 48"/>
                  <a:gd name="T16" fmla="*/ 1 w 54"/>
                  <a:gd name="T17" fmla="*/ 40 h 48"/>
                  <a:gd name="T18" fmla="*/ 24 w 54"/>
                  <a:gd name="T19" fmla="*/ 48 h 48"/>
                  <a:gd name="T20" fmla="*/ 31 w 54"/>
                  <a:gd name="T21" fmla="*/ 44 h 48"/>
                  <a:gd name="T22" fmla="*/ 33 w 54"/>
                  <a:gd name="T23" fmla="*/ 45 h 48"/>
                  <a:gd name="T24" fmla="*/ 54 w 54"/>
                  <a:gd name="T25" fmla="*/ 11 h 48"/>
                  <a:gd name="T26" fmla="*/ 38 w 54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48">
                    <a:moveTo>
                      <a:pt x="18" y="31"/>
                    </a:moveTo>
                    <a:cubicBezTo>
                      <a:pt x="16" y="31"/>
                      <a:pt x="14" y="29"/>
                      <a:pt x="14" y="26"/>
                    </a:cubicBezTo>
                    <a:cubicBezTo>
                      <a:pt x="14" y="24"/>
                      <a:pt x="16" y="22"/>
                      <a:pt x="18" y="22"/>
                    </a:cubicBezTo>
                    <a:cubicBezTo>
                      <a:pt x="21" y="22"/>
                      <a:pt x="23" y="24"/>
                      <a:pt x="23" y="26"/>
                    </a:cubicBezTo>
                    <a:cubicBezTo>
                      <a:pt x="23" y="29"/>
                      <a:pt x="21" y="31"/>
                      <a:pt x="18" y="31"/>
                    </a:cubicBezTo>
                    <a:moveTo>
                      <a:pt x="38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1" y="37"/>
                      <a:pt x="1" y="39"/>
                    </a:cubicBezTo>
                    <a:cubicBezTo>
                      <a:pt x="1" y="39"/>
                      <a:pt x="1" y="40"/>
                      <a:pt x="1" y="40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5" y="46"/>
                      <a:pt x="28" y="44"/>
                      <a:pt x="31" y="44"/>
                    </a:cubicBezTo>
                    <a:cubicBezTo>
                      <a:pt x="32" y="44"/>
                      <a:pt x="33" y="44"/>
                      <a:pt x="33" y="45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38" y="0"/>
                      <a:pt x="38" y="0"/>
                      <a:pt x="3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Oval 4572"/>
              <p:cNvSpPr>
                <a:spLocks noChangeArrowheads="1"/>
              </p:cNvSpPr>
              <p:nvPr/>
            </p:nvSpPr>
            <p:spPr bwMode="auto">
              <a:xfrm>
                <a:off x="5782" y="2167"/>
                <a:ext cx="10" cy="1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Freeform 4573"/>
              <p:cNvSpPr/>
              <p:nvPr/>
            </p:nvSpPr>
            <p:spPr bwMode="auto">
              <a:xfrm>
                <a:off x="5793" y="2191"/>
                <a:ext cx="9" cy="6"/>
              </a:xfrm>
              <a:custGeom>
                <a:avLst/>
                <a:gdLst>
                  <a:gd name="T0" fmla="*/ 7 w 9"/>
                  <a:gd name="T1" fmla="*/ 0 h 6"/>
                  <a:gd name="T2" fmla="*/ 0 w 9"/>
                  <a:gd name="T3" fmla="*/ 4 h 6"/>
                  <a:gd name="T4" fmla="*/ 6 w 9"/>
                  <a:gd name="T5" fmla="*/ 6 h 6"/>
                  <a:gd name="T6" fmla="*/ 9 w 9"/>
                  <a:gd name="T7" fmla="*/ 1 h 6"/>
                  <a:gd name="T8" fmla="*/ 7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cubicBezTo>
                      <a:pt x="4" y="0"/>
                      <a:pt x="1" y="2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8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Freeform 4574"/>
              <p:cNvSpPr/>
              <p:nvPr/>
            </p:nvSpPr>
            <p:spPr bwMode="auto">
              <a:xfrm>
                <a:off x="5762" y="2180"/>
                <a:ext cx="7" cy="6"/>
              </a:xfrm>
              <a:custGeom>
                <a:avLst/>
                <a:gdLst>
                  <a:gd name="T0" fmla="*/ 5 w 6"/>
                  <a:gd name="T1" fmla="*/ 0 h 6"/>
                  <a:gd name="T2" fmla="*/ 0 w 6"/>
                  <a:gd name="T3" fmla="*/ 4 h 6"/>
                  <a:gd name="T4" fmla="*/ 6 w 6"/>
                  <a:gd name="T5" fmla="*/ 6 h 6"/>
                  <a:gd name="T6" fmla="*/ 6 w 6"/>
                  <a:gd name="T7" fmla="*/ 5 h 6"/>
                  <a:gd name="T8" fmla="*/ 5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3"/>
                      <a:pt x="5" y="2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Freeform 4575"/>
              <p:cNvSpPr/>
              <p:nvPr/>
            </p:nvSpPr>
            <p:spPr bwMode="auto">
              <a:xfrm>
                <a:off x="5760" y="2143"/>
                <a:ext cx="66" cy="56"/>
              </a:xfrm>
              <a:custGeom>
                <a:avLst/>
                <a:gdLst>
                  <a:gd name="T0" fmla="*/ 47 w 66"/>
                  <a:gd name="T1" fmla="*/ 0 h 56"/>
                  <a:gd name="T2" fmla="*/ 0 w 66"/>
                  <a:gd name="T3" fmla="*/ 42 h 56"/>
                  <a:gd name="T4" fmla="*/ 40 w 66"/>
                  <a:gd name="T5" fmla="*/ 56 h 56"/>
                  <a:gd name="T6" fmla="*/ 66 w 66"/>
                  <a:gd name="T7" fmla="*/ 14 h 56"/>
                  <a:gd name="T8" fmla="*/ 65 w 66"/>
                  <a:gd name="T9" fmla="*/ 13 h 56"/>
                  <a:gd name="T10" fmla="*/ 42 w 66"/>
                  <a:gd name="T11" fmla="*/ 49 h 56"/>
                  <a:gd name="T12" fmla="*/ 39 w 66"/>
                  <a:gd name="T13" fmla="*/ 54 h 56"/>
                  <a:gd name="T14" fmla="*/ 33 w 66"/>
                  <a:gd name="T15" fmla="*/ 52 h 56"/>
                  <a:gd name="T16" fmla="*/ 9 w 66"/>
                  <a:gd name="T17" fmla="*/ 43 h 56"/>
                  <a:gd name="T18" fmla="*/ 2 w 66"/>
                  <a:gd name="T19" fmla="*/ 41 h 56"/>
                  <a:gd name="T20" fmla="*/ 8 w 66"/>
                  <a:gd name="T21" fmla="*/ 37 h 56"/>
                  <a:gd name="T22" fmla="*/ 48 w 66"/>
                  <a:gd name="T23" fmla="*/ 1 h 56"/>
                  <a:gd name="T24" fmla="*/ 47 w 66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56">
                    <a:moveTo>
                      <a:pt x="47" y="0"/>
                    </a:moveTo>
                    <a:lnTo>
                      <a:pt x="0" y="42"/>
                    </a:lnTo>
                    <a:lnTo>
                      <a:pt x="40" y="56"/>
                    </a:lnTo>
                    <a:lnTo>
                      <a:pt x="66" y="14"/>
                    </a:lnTo>
                    <a:lnTo>
                      <a:pt x="65" y="13"/>
                    </a:lnTo>
                    <a:lnTo>
                      <a:pt x="42" y="49"/>
                    </a:lnTo>
                    <a:lnTo>
                      <a:pt x="39" y="54"/>
                    </a:lnTo>
                    <a:lnTo>
                      <a:pt x="33" y="52"/>
                    </a:lnTo>
                    <a:lnTo>
                      <a:pt x="9" y="43"/>
                    </a:lnTo>
                    <a:lnTo>
                      <a:pt x="2" y="41"/>
                    </a:lnTo>
                    <a:lnTo>
                      <a:pt x="8" y="37"/>
                    </a:lnTo>
                    <a:lnTo>
                      <a:pt x="48" y="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Freeform 4576"/>
              <p:cNvSpPr/>
              <p:nvPr/>
            </p:nvSpPr>
            <p:spPr bwMode="auto">
              <a:xfrm>
                <a:off x="5760" y="2143"/>
                <a:ext cx="66" cy="56"/>
              </a:xfrm>
              <a:custGeom>
                <a:avLst/>
                <a:gdLst>
                  <a:gd name="T0" fmla="*/ 47 w 66"/>
                  <a:gd name="T1" fmla="*/ 0 h 56"/>
                  <a:gd name="T2" fmla="*/ 0 w 66"/>
                  <a:gd name="T3" fmla="*/ 42 h 56"/>
                  <a:gd name="T4" fmla="*/ 40 w 66"/>
                  <a:gd name="T5" fmla="*/ 56 h 56"/>
                  <a:gd name="T6" fmla="*/ 66 w 66"/>
                  <a:gd name="T7" fmla="*/ 14 h 56"/>
                  <a:gd name="T8" fmla="*/ 65 w 66"/>
                  <a:gd name="T9" fmla="*/ 13 h 56"/>
                  <a:gd name="T10" fmla="*/ 42 w 66"/>
                  <a:gd name="T11" fmla="*/ 49 h 56"/>
                  <a:gd name="T12" fmla="*/ 39 w 66"/>
                  <a:gd name="T13" fmla="*/ 54 h 56"/>
                  <a:gd name="T14" fmla="*/ 33 w 66"/>
                  <a:gd name="T15" fmla="*/ 52 h 56"/>
                  <a:gd name="T16" fmla="*/ 9 w 66"/>
                  <a:gd name="T17" fmla="*/ 43 h 56"/>
                  <a:gd name="T18" fmla="*/ 2 w 66"/>
                  <a:gd name="T19" fmla="*/ 41 h 56"/>
                  <a:gd name="T20" fmla="*/ 8 w 66"/>
                  <a:gd name="T21" fmla="*/ 37 h 56"/>
                  <a:gd name="T22" fmla="*/ 48 w 66"/>
                  <a:gd name="T23" fmla="*/ 1 h 56"/>
                  <a:gd name="T24" fmla="*/ 47 w 66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56">
                    <a:moveTo>
                      <a:pt x="47" y="0"/>
                    </a:moveTo>
                    <a:lnTo>
                      <a:pt x="0" y="42"/>
                    </a:lnTo>
                    <a:lnTo>
                      <a:pt x="40" y="56"/>
                    </a:lnTo>
                    <a:lnTo>
                      <a:pt x="66" y="14"/>
                    </a:lnTo>
                    <a:lnTo>
                      <a:pt x="65" y="13"/>
                    </a:lnTo>
                    <a:lnTo>
                      <a:pt x="42" y="49"/>
                    </a:lnTo>
                    <a:lnTo>
                      <a:pt x="39" y="54"/>
                    </a:lnTo>
                    <a:lnTo>
                      <a:pt x="33" y="52"/>
                    </a:lnTo>
                    <a:lnTo>
                      <a:pt x="9" y="43"/>
                    </a:lnTo>
                    <a:lnTo>
                      <a:pt x="2" y="41"/>
                    </a:lnTo>
                    <a:lnTo>
                      <a:pt x="8" y="37"/>
                    </a:lnTo>
                    <a:lnTo>
                      <a:pt x="48" y="1"/>
                    </a:lnTo>
                    <a:lnTo>
                      <a:pt x="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Freeform 4577"/>
              <p:cNvSpPr/>
              <p:nvPr/>
            </p:nvSpPr>
            <p:spPr bwMode="auto">
              <a:xfrm>
                <a:off x="5807" y="2142"/>
                <a:ext cx="20" cy="15"/>
              </a:xfrm>
              <a:custGeom>
                <a:avLst/>
                <a:gdLst>
                  <a:gd name="T0" fmla="*/ 1 w 20"/>
                  <a:gd name="T1" fmla="*/ 0 h 15"/>
                  <a:gd name="T2" fmla="*/ 0 w 20"/>
                  <a:gd name="T3" fmla="*/ 1 h 15"/>
                  <a:gd name="T4" fmla="*/ 1 w 20"/>
                  <a:gd name="T5" fmla="*/ 2 h 15"/>
                  <a:gd name="T6" fmla="*/ 18 w 20"/>
                  <a:gd name="T7" fmla="*/ 14 h 15"/>
                  <a:gd name="T8" fmla="*/ 19 w 20"/>
                  <a:gd name="T9" fmla="*/ 15 h 15"/>
                  <a:gd name="T10" fmla="*/ 20 w 20"/>
                  <a:gd name="T11" fmla="*/ 14 h 15"/>
                  <a:gd name="T12" fmla="*/ 1 w 20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5">
                    <a:moveTo>
                      <a:pt x="1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18" y="14"/>
                    </a:lnTo>
                    <a:lnTo>
                      <a:pt x="19" y="15"/>
                    </a:lnTo>
                    <a:lnTo>
                      <a:pt x="20" y="1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Freeform 4578"/>
              <p:cNvSpPr/>
              <p:nvPr/>
            </p:nvSpPr>
            <p:spPr bwMode="auto">
              <a:xfrm>
                <a:off x="5807" y="2142"/>
                <a:ext cx="20" cy="15"/>
              </a:xfrm>
              <a:custGeom>
                <a:avLst/>
                <a:gdLst>
                  <a:gd name="T0" fmla="*/ 1 w 20"/>
                  <a:gd name="T1" fmla="*/ 0 h 15"/>
                  <a:gd name="T2" fmla="*/ 0 w 20"/>
                  <a:gd name="T3" fmla="*/ 1 h 15"/>
                  <a:gd name="T4" fmla="*/ 1 w 20"/>
                  <a:gd name="T5" fmla="*/ 2 h 15"/>
                  <a:gd name="T6" fmla="*/ 18 w 20"/>
                  <a:gd name="T7" fmla="*/ 14 h 15"/>
                  <a:gd name="T8" fmla="*/ 19 w 20"/>
                  <a:gd name="T9" fmla="*/ 15 h 15"/>
                  <a:gd name="T10" fmla="*/ 20 w 20"/>
                  <a:gd name="T11" fmla="*/ 14 h 15"/>
                  <a:gd name="T12" fmla="*/ 1 w 20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5">
                    <a:moveTo>
                      <a:pt x="1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18" y="14"/>
                    </a:lnTo>
                    <a:lnTo>
                      <a:pt x="19" y="15"/>
                    </a:lnTo>
                    <a:lnTo>
                      <a:pt x="20" y="1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Freeform 4579"/>
              <p:cNvSpPr/>
              <p:nvPr/>
            </p:nvSpPr>
            <p:spPr bwMode="auto">
              <a:xfrm>
                <a:off x="5829" y="2099"/>
                <a:ext cx="57" cy="86"/>
              </a:xfrm>
              <a:custGeom>
                <a:avLst/>
                <a:gdLst>
                  <a:gd name="T0" fmla="*/ 32 w 54"/>
                  <a:gd name="T1" fmla="*/ 0 h 82"/>
                  <a:gd name="T2" fmla="*/ 5 w 54"/>
                  <a:gd name="T3" fmla="*/ 45 h 82"/>
                  <a:gd name="T4" fmla="*/ 7 w 54"/>
                  <a:gd name="T5" fmla="*/ 45 h 82"/>
                  <a:gd name="T6" fmla="*/ 12 w 54"/>
                  <a:gd name="T7" fmla="*/ 50 h 82"/>
                  <a:gd name="T8" fmla="*/ 7 w 54"/>
                  <a:gd name="T9" fmla="*/ 56 h 82"/>
                  <a:gd name="T10" fmla="*/ 1 w 54"/>
                  <a:gd name="T11" fmla="*/ 51 h 82"/>
                  <a:gd name="T12" fmla="*/ 0 w 54"/>
                  <a:gd name="T13" fmla="*/ 53 h 82"/>
                  <a:gd name="T14" fmla="*/ 40 w 54"/>
                  <a:gd name="T15" fmla="*/ 82 h 82"/>
                  <a:gd name="T16" fmla="*/ 54 w 54"/>
                  <a:gd name="T17" fmla="*/ 56 h 82"/>
                  <a:gd name="T18" fmla="*/ 34 w 54"/>
                  <a:gd name="T19" fmla="*/ 0 h 82"/>
                  <a:gd name="T20" fmla="*/ 34 w 54"/>
                  <a:gd name="T21" fmla="*/ 0 h 82"/>
                  <a:gd name="T22" fmla="*/ 32 w 54"/>
                  <a:gd name="T2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82">
                    <a:moveTo>
                      <a:pt x="32" y="0"/>
                    </a:move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6" y="45"/>
                      <a:pt x="7" y="45"/>
                    </a:cubicBezTo>
                    <a:cubicBezTo>
                      <a:pt x="10" y="45"/>
                      <a:pt x="12" y="47"/>
                      <a:pt x="12" y="50"/>
                    </a:cubicBezTo>
                    <a:cubicBezTo>
                      <a:pt x="12" y="53"/>
                      <a:pt x="10" y="56"/>
                      <a:pt x="7" y="56"/>
                    </a:cubicBezTo>
                    <a:cubicBezTo>
                      <a:pt x="4" y="56"/>
                      <a:pt x="1" y="53"/>
                      <a:pt x="1" y="5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Freeform 4580"/>
              <p:cNvSpPr/>
              <p:nvPr/>
            </p:nvSpPr>
            <p:spPr bwMode="auto">
              <a:xfrm>
                <a:off x="5830" y="2146"/>
                <a:ext cx="12" cy="12"/>
              </a:xfrm>
              <a:custGeom>
                <a:avLst/>
                <a:gdLst>
                  <a:gd name="T0" fmla="*/ 6 w 11"/>
                  <a:gd name="T1" fmla="*/ 0 h 11"/>
                  <a:gd name="T2" fmla="*/ 4 w 11"/>
                  <a:gd name="T3" fmla="*/ 0 h 11"/>
                  <a:gd name="T4" fmla="*/ 0 w 11"/>
                  <a:gd name="T5" fmla="*/ 6 h 11"/>
                  <a:gd name="T6" fmla="*/ 6 w 11"/>
                  <a:gd name="T7" fmla="*/ 11 h 11"/>
                  <a:gd name="T8" fmla="*/ 11 w 11"/>
                  <a:gd name="T9" fmla="*/ 5 h 11"/>
                  <a:gd name="T10" fmla="*/ 6 w 1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6" y="0"/>
                    </a:moveTo>
                    <a:cubicBezTo>
                      <a:pt x="5" y="0"/>
                      <a:pt x="4" y="0"/>
                      <a:pt x="4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9" y="11"/>
                      <a:pt x="11" y="8"/>
                      <a:pt x="11" y="5"/>
                    </a:cubicBezTo>
                    <a:cubicBezTo>
                      <a:pt x="11" y="2"/>
                      <a:pt x="9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Freeform 4581"/>
              <p:cNvSpPr/>
              <p:nvPr/>
            </p:nvSpPr>
            <p:spPr bwMode="auto">
              <a:xfrm>
                <a:off x="5863" y="2096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3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Freeform 4582"/>
              <p:cNvSpPr/>
              <p:nvPr/>
            </p:nvSpPr>
            <p:spPr bwMode="auto">
              <a:xfrm>
                <a:off x="5871" y="2158"/>
                <a:ext cx="16" cy="27"/>
              </a:xfrm>
              <a:custGeom>
                <a:avLst/>
                <a:gdLst>
                  <a:gd name="T0" fmla="*/ 15 w 16"/>
                  <a:gd name="T1" fmla="*/ 0 h 27"/>
                  <a:gd name="T2" fmla="*/ 0 w 16"/>
                  <a:gd name="T3" fmla="*/ 27 h 27"/>
                  <a:gd name="T4" fmla="*/ 1 w 16"/>
                  <a:gd name="T5" fmla="*/ 27 h 27"/>
                  <a:gd name="T6" fmla="*/ 16 w 16"/>
                  <a:gd name="T7" fmla="*/ 2 h 27"/>
                  <a:gd name="T8" fmla="*/ 15 w 1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7">
                    <a:moveTo>
                      <a:pt x="15" y="0"/>
                    </a:moveTo>
                    <a:lnTo>
                      <a:pt x="0" y="27"/>
                    </a:lnTo>
                    <a:lnTo>
                      <a:pt x="1" y="27"/>
                    </a:lnTo>
                    <a:lnTo>
                      <a:pt x="16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Freeform 4583"/>
              <p:cNvSpPr/>
              <p:nvPr/>
            </p:nvSpPr>
            <p:spPr bwMode="auto">
              <a:xfrm>
                <a:off x="5871" y="2158"/>
                <a:ext cx="16" cy="27"/>
              </a:xfrm>
              <a:custGeom>
                <a:avLst/>
                <a:gdLst>
                  <a:gd name="T0" fmla="*/ 15 w 16"/>
                  <a:gd name="T1" fmla="*/ 0 h 27"/>
                  <a:gd name="T2" fmla="*/ 0 w 16"/>
                  <a:gd name="T3" fmla="*/ 27 h 27"/>
                  <a:gd name="T4" fmla="*/ 1 w 16"/>
                  <a:gd name="T5" fmla="*/ 27 h 27"/>
                  <a:gd name="T6" fmla="*/ 16 w 16"/>
                  <a:gd name="T7" fmla="*/ 2 h 27"/>
                  <a:gd name="T8" fmla="*/ 15 w 1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7">
                    <a:moveTo>
                      <a:pt x="15" y="0"/>
                    </a:moveTo>
                    <a:lnTo>
                      <a:pt x="0" y="27"/>
                    </a:lnTo>
                    <a:lnTo>
                      <a:pt x="1" y="27"/>
                    </a:lnTo>
                    <a:lnTo>
                      <a:pt x="16" y="2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Freeform 4584"/>
              <p:cNvSpPr/>
              <p:nvPr/>
            </p:nvSpPr>
            <p:spPr bwMode="auto">
              <a:xfrm>
                <a:off x="5864" y="2096"/>
                <a:ext cx="23" cy="64"/>
              </a:xfrm>
              <a:custGeom>
                <a:avLst/>
                <a:gdLst>
                  <a:gd name="T0" fmla="*/ 0 w 23"/>
                  <a:gd name="T1" fmla="*/ 0 h 64"/>
                  <a:gd name="T2" fmla="*/ 0 w 23"/>
                  <a:gd name="T3" fmla="*/ 0 h 64"/>
                  <a:gd name="T4" fmla="*/ 1 w 23"/>
                  <a:gd name="T5" fmla="*/ 3 h 64"/>
                  <a:gd name="T6" fmla="*/ 22 w 23"/>
                  <a:gd name="T7" fmla="*/ 62 h 64"/>
                  <a:gd name="T8" fmla="*/ 23 w 23"/>
                  <a:gd name="T9" fmla="*/ 64 h 64"/>
                  <a:gd name="T10" fmla="*/ 23 w 23"/>
                  <a:gd name="T11" fmla="*/ 64 h 64"/>
                  <a:gd name="T12" fmla="*/ 0 w 23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64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22" y="62"/>
                    </a:lnTo>
                    <a:lnTo>
                      <a:pt x="23" y="64"/>
                    </a:lnTo>
                    <a:lnTo>
                      <a:pt x="23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Freeform 4585"/>
              <p:cNvSpPr/>
              <p:nvPr/>
            </p:nvSpPr>
            <p:spPr bwMode="auto">
              <a:xfrm>
                <a:off x="5864" y="2096"/>
                <a:ext cx="23" cy="64"/>
              </a:xfrm>
              <a:custGeom>
                <a:avLst/>
                <a:gdLst>
                  <a:gd name="T0" fmla="*/ 0 w 23"/>
                  <a:gd name="T1" fmla="*/ 0 h 64"/>
                  <a:gd name="T2" fmla="*/ 0 w 23"/>
                  <a:gd name="T3" fmla="*/ 0 h 64"/>
                  <a:gd name="T4" fmla="*/ 1 w 23"/>
                  <a:gd name="T5" fmla="*/ 3 h 64"/>
                  <a:gd name="T6" fmla="*/ 22 w 23"/>
                  <a:gd name="T7" fmla="*/ 62 h 64"/>
                  <a:gd name="T8" fmla="*/ 23 w 23"/>
                  <a:gd name="T9" fmla="*/ 64 h 64"/>
                  <a:gd name="T10" fmla="*/ 23 w 23"/>
                  <a:gd name="T11" fmla="*/ 64 h 64"/>
                  <a:gd name="T12" fmla="*/ 0 w 23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64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22" y="62"/>
                    </a:lnTo>
                    <a:lnTo>
                      <a:pt x="23" y="64"/>
                    </a:lnTo>
                    <a:lnTo>
                      <a:pt x="23" y="6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Freeform 4586"/>
              <p:cNvSpPr/>
              <p:nvPr/>
            </p:nvSpPr>
            <p:spPr bwMode="auto">
              <a:xfrm>
                <a:off x="5827" y="2094"/>
                <a:ext cx="37" cy="61"/>
              </a:xfrm>
              <a:custGeom>
                <a:avLst/>
                <a:gdLst>
                  <a:gd name="T0" fmla="*/ 37 w 37"/>
                  <a:gd name="T1" fmla="*/ 0 h 61"/>
                  <a:gd name="T2" fmla="*/ 37 w 37"/>
                  <a:gd name="T3" fmla="*/ 0 h 61"/>
                  <a:gd name="T4" fmla="*/ 0 w 37"/>
                  <a:gd name="T5" fmla="*/ 60 h 61"/>
                  <a:gd name="T6" fmla="*/ 2 w 37"/>
                  <a:gd name="T7" fmla="*/ 61 h 61"/>
                  <a:gd name="T8" fmla="*/ 3 w 37"/>
                  <a:gd name="T9" fmla="*/ 59 h 61"/>
                  <a:gd name="T10" fmla="*/ 7 w 37"/>
                  <a:gd name="T11" fmla="*/ 52 h 61"/>
                  <a:gd name="T12" fmla="*/ 36 w 37"/>
                  <a:gd name="T13" fmla="*/ 5 h 61"/>
                  <a:gd name="T14" fmla="*/ 37 w 37"/>
                  <a:gd name="T15" fmla="*/ 2 h 61"/>
                  <a:gd name="T16" fmla="*/ 37 w 37"/>
                  <a:gd name="T17" fmla="*/ 2 h 61"/>
                  <a:gd name="T18" fmla="*/ 37 w 37"/>
                  <a:gd name="T1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61">
                    <a:moveTo>
                      <a:pt x="37" y="0"/>
                    </a:moveTo>
                    <a:lnTo>
                      <a:pt x="37" y="0"/>
                    </a:lnTo>
                    <a:lnTo>
                      <a:pt x="0" y="60"/>
                    </a:lnTo>
                    <a:lnTo>
                      <a:pt x="2" y="61"/>
                    </a:lnTo>
                    <a:lnTo>
                      <a:pt x="3" y="59"/>
                    </a:lnTo>
                    <a:lnTo>
                      <a:pt x="7" y="52"/>
                    </a:lnTo>
                    <a:lnTo>
                      <a:pt x="36" y="5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Freeform 4587"/>
              <p:cNvSpPr/>
              <p:nvPr/>
            </p:nvSpPr>
            <p:spPr bwMode="auto">
              <a:xfrm>
                <a:off x="5827" y="2094"/>
                <a:ext cx="37" cy="61"/>
              </a:xfrm>
              <a:custGeom>
                <a:avLst/>
                <a:gdLst>
                  <a:gd name="T0" fmla="*/ 37 w 37"/>
                  <a:gd name="T1" fmla="*/ 0 h 61"/>
                  <a:gd name="T2" fmla="*/ 37 w 37"/>
                  <a:gd name="T3" fmla="*/ 0 h 61"/>
                  <a:gd name="T4" fmla="*/ 0 w 37"/>
                  <a:gd name="T5" fmla="*/ 60 h 61"/>
                  <a:gd name="T6" fmla="*/ 2 w 37"/>
                  <a:gd name="T7" fmla="*/ 61 h 61"/>
                  <a:gd name="T8" fmla="*/ 3 w 37"/>
                  <a:gd name="T9" fmla="*/ 59 h 61"/>
                  <a:gd name="T10" fmla="*/ 7 w 37"/>
                  <a:gd name="T11" fmla="*/ 52 h 61"/>
                  <a:gd name="T12" fmla="*/ 36 w 37"/>
                  <a:gd name="T13" fmla="*/ 5 h 61"/>
                  <a:gd name="T14" fmla="*/ 37 w 37"/>
                  <a:gd name="T15" fmla="*/ 2 h 61"/>
                  <a:gd name="T16" fmla="*/ 37 w 37"/>
                  <a:gd name="T17" fmla="*/ 2 h 61"/>
                  <a:gd name="T18" fmla="*/ 37 w 37"/>
                  <a:gd name="T1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61">
                    <a:moveTo>
                      <a:pt x="37" y="0"/>
                    </a:moveTo>
                    <a:lnTo>
                      <a:pt x="37" y="0"/>
                    </a:lnTo>
                    <a:lnTo>
                      <a:pt x="0" y="60"/>
                    </a:lnTo>
                    <a:lnTo>
                      <a:pt x="2" y="61"/>
                    </a:lnTo>
                    <a:lnTo>
                      <a:pt x="3" y="59"/>
                    </a:lnTo>
                    <a:lnTo>
                      <a:pt x="7" y="52"/>
                    </a:lnTo>
                    <a:lnTo>
                      <a:pt x="36" y="5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Freeform 4588"/>
              <p:cNvSpPr>
                <a:spLocks noEditPoints="1"/>
              </p:cNvSpPr>
              <p:nvPr/>
            </p:nvSpPr>
            <p:spPr bwMode="auto">
              <a:xfrm>
                <a:off x="5827" y="2092"/>
                <a:ext cx="61" cy="96"/>
              </a:xfrm>
              <a:custGeom>
                <a:avLst/>
                <a:gdLst>
                  <a:gd name="T0" fmla="*/ 0 w 61"/>
                  <a:gd name="T1" fmla="*/ 62 h 96"/>
                  <a:gd name="T2" fmla="*/ 0 w 61"/>
                  <a:gd name="T3" fmla="*/ 64 h 96"/>
                  <a:gd name="T4" fmla="*/ 44 w 61"/>
                  <a:gd name="T5" fmla="*/ 96 h 96"/>
                  <a:gd name="T6" fmla="*/ 45 w 61"/>
                  <a:gd name="T7" fmla="*/ 93 h 96"/>
                  <a:gd name="T8" fmla="*/ 44 w 61"/>
                  <a:gd name="T9" fmla="*/ 93 h 96"/>
                  <a:gd name="T10" fmla="*/ 2 w 61"/>
                  <a:gd name="T11" fmla="*/ 63 h 96"/>
                  <a:gd name="T12" fmla="*/ 0 w 61"/>
                  <a:gd name="T13" fmla="*/ 62 h 96"/>
                  <a:gd name="T14" fmla="*/ 38 w 61"/>
                  <a:gd name="T15" fmla="*/ 0 h 96"/>
                  <a:gd name="T16" fmla="*/ 38 w 61"/>
                  <a:gd name="T17" fmla="*/ 0 h 96"/>
                  <a:gd name="T18" fmla="*/ 37 w 61"/>
                  <a:gd name="T19" fmla="*/ 2 h 96"/>
                  <a:gd name="T20" fmla="*/ 37 w 61"/>
                  <a:gd name="T21" fmla="*/ 2 h 96"/>
                  <a:gd name="T22" fmla="*/ 37 w 61"/>
                  <a:gd name="T23" fmla="*/ 4 h 96"/>
                  <a:gd name="T24" fmla="*/ 60 w 61"/>
                  <a:gd name="T25" fmla="*/ 68 h 96"/>
                  <a:gd name="T26" fmla="*/ 61 w 61"/>
                  <a:gd name="T27" fmla="*/ 66 h 96"/>
                  <a:gd name="T28" fmla="*/ 38 w 61"/>
                  <a:gd name="T2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96">
                    <a:moveTo>
                      <a:pt x="0" y="62"/>
                    </a:moveTo>
                    <a:lnTo>
                      <a:pt x="0" y="64"/>
                    </a:lnTo>
                    <a:lnTo>
                      <a:pt x="44" y="96"/>
                    </a:lnTo>
                    <a:lnTo>
                      <a:pt x="45" y="93"/>
                    </a:lnTo>
                    <a:lnTo>
                      <a:pt x="44" y="93"/>
                    </a:lnTo>
                    <a:lnTo>
                      <a:pt x="2" y="63"/>
                    </a:lnTo>
                    <a:lnTo>
                      <a:pt x="0" y="62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4"/>
                    </a:lnTo>
                    <a:lnTo>
                      <a:pt x="60" y="68"/>
                    </a:lnTo>
                    <a:lnTo>
                      <a:pt x="61" y="66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Freeform 4589"/>
              <p:cNvSpPr>
                <a:spLocks noEditPoints="1"/>
              </p:cNvSpPr>
              <p:nvPr/>
            </p:nvSpPr>
            <p:spPr bwMode="auto">
              <a:xfrm>
                <a:off x="5827" y="2092"/>
                <a:ext cx="61" cy="96"/>
              </a:xfrm>
              <a:custGeom>
                <a:avLst/>
                <a:gdLst>
                  <a:gd name="T0" fmla="*/ 0 w 61"/>
                  <a:gd name="T1" fmla="*/ 62 h 96"/>
                  <a:gd name="T2" fmla="*/ 0 w 61"/>
                  <a:gd name="T3" fmla="*/ 64 h 96"/>
                  <a:gd name="T4" fmla="*/ 44 w 61"/>
                  <a:gd name="T5" fmla="*/ 96 h 96"/>
                  <a:gd name="T6" fmla="*/ 45 w 61"/>
                  <a:gd name="T7" fmla="*/ 93 h 96"/>
                  <a:gd name="T8" fmla="*/ 44 w 61"/>
                  <a:gd name="T9" fmla="*/ 93 h 96"/>
                  <a:gd name="T10" fmla="*/ 2 w 61"/>
                  <a:gd name="T11" fmla="*/ 63 h 96"/>
                  <a:gd name="T12" fmla="*/ 0 w 61"/>
                  <a:gd name="T13" fmla="*/ 62 h 96"/>
                  <a:gd name="T14" fmla="*/ 38 w 61"/>
                  <a:gd name="T15" fmla="*/ 0 h 96"/>
                  <a:gd name="T16" fmla="*/ 38 w 61"/>
                  <a:gd name="T17" fmla="*/ 0 h 96"/>
                  <a:gd name="T18" fmla="*/ 37 w 61"/>
                  <a:gd name="T19" fmla="*/ 2 h 96"/>
                  <a:gd name="T20" fmla="*/ 37 w 61"/>
                  <a:gd name="T21" fmla="*/ 2 h 96"/>
                  <a:gd name="T22" fmla="*/ 37 w 61"/>
                  <a:gd name="T23" fmla="*/ 4 h 96"/>
                  <a:gd name="T24" fmla="*/ 60 w 61"/>
                  <a:gd name="T25" fmla="*/ 68 h 96"/>
                  <a:gd name="T26" fmla="*/ 61 w 61"/>
                  <a:gd name="T27" fmla="*/ 66 h 96"/>
                  <a:gd name="T28" fmla="*/ 38 w 61"/>
                  <a:gd name="T2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96">
                    <a:moveTo>
                      <a:pt x="0" y="62"/>
                    </a:moveTo>
                    <a:lnTo>
                      <a:pt x="0" y="64"/>
                    </a:lnTo>
                    <a:lnTo>
                      <a:pt x="44" y="96"/>
                    </a:lnTo>
                    <a:lnTo>
                      <a:pt x="45" y="93"/>
                    </a:lnTo>
                    <a:lnTo>
                      <a:pt x="44" y="93"/>
                    </a:lnTo>
                    <a:lnTo>
                      <a:pt x="2" y="63"/>
                    </a:lnTo>
                    <a:lnTo>
                      <a:pt x="0" y="62"/>
                    </a:lnTo>
                    <a:moveTo>
                      <a:pt x="38" y="0"/>
                    </a:moveTo>
                    <a:lnTo>
                      <a:pt x="38" y="0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4"/>
                    </a:lnTo>
                    <a:lnTo>
                      <a:pt x="60" y="68"/>
                    </a:lnTo>
                    <a:lnTo>
                      <a:pt x="61" y="66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Freeform 4590"/>
              <p:cNvSpPr/>
              <p:nvPr/>
            </p:nvSpPr>
            <p:spPr bwMode="auto">
              <a:xfrm>
                <a:off x="5873" y="2162"/>
                <a:ext cx="24" cy="33"/>
              </a:xfrm>
              <a:custGeom>
                <a:avLst/>
                <a:gdLst>
                  <a:gd name="T0" fmla="*/ 15 w 24"/>
                  <a:gd name="T1" fmla="*/ 0 h 33"/>
                  <a:gd name="T2" fmla="*/ 0 w 24"/>
                  <a:gd name="T3" fmla="*/ 24 h 33"/>
                  <a:gd name="T4" fmla="*/ 13 w 24"/>
                  <a:gd name="T5" fmla="*/ 33 h 33"/>
                  <a:gd name="T6" fmla="*/ 24 w 24"/>
                  <a:gd name="T7" fmla="*/ 23 h 33"/>
                  <a:gd name="T8" fmla="*/ 15 w 24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3">
                    <a:moveTo>
                      <a:pt x="15" y="0"/>
                    </a:moveTo>
                    <a:lnTo>
                      <a:pt x="0" y="24"/>
                    </a:lnTo>
                    <a:lnTo>
                      <a:pt x="13" y="33"/>
                    </a:lnTo>
                    <a:lnTo>
                      <a:pt x="24" y="2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Freeform 4591"/>
              <p:cNvSpPr/>
              <p:nvPr/>
            </p:nvSpPr>
            <p:spPr bwMode="auto">
              <a:xfrm>
                <a:off x="5873" y="2162"/>
                <a:ext cx="24" cy="33"/>
              </a:xfrm>
              <a:custGeom>
                <a:avLst/>
                <a:gdLst>
                  <a:gd name="T0" fmla="*/ 15 w 24"/>
                  <a:gd name="T1" fmla="*/ 0 h 33"/>
                  <a:gd name="T2" fmla="*/ 0 w 24"/>
                  <a:gd name="T3" fmla="*/ 24 h 33"/>
                  <a:gd name="T4" fmla="*/ 13 w 24"/>
                  <a:gd name="T5" fmla="*/ 33 h 33"/>
                  <a:gd name="T6" fmla="*/ 24 w 24"/>
                  <a:gd name="T7" fmla="*/ 23 h 33"/>
                  <a:gd name="T8" fmla="*/ 15 w 24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3">
                    <a:moveTo>
                      <a:pt x="15" y="0"/>
                    </a:moveTo>
                    <a:lnTo>
                      <a:pt x="0" y="24"/>
                    </a:lnTo>
                    <a:lnTo>
                      <a:pt x="13" y="33"/>
                    </a:lnTo>
                    <a:lnTo>
                      <a:pt x="24" y="23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Freeform 4592"/>
              <p:cNvSpPr/>
              <p:nvPr/>
            </p:nvSpPr>
            <p:spPr bwMode="auto">
              <a:xfrm>
                <a:off x="5872" y="2160"/>
                <a:ext cx="16" cy="26"/>
              </a:xfrm>
              <a:custGeom>
                <a:avLst/>
                <a:gdLst>
                  <a:gd name="T0" fmla="*/ 15 w 16"/>
                  <a:gd name="T1" fmla="*/ 0 h 26"/>
                  <a:gd name="T2" fmla="*/ 0 w 16"/>
                  <a:gd name="T3" fmla="*/ 25 h 26"/>
                  <a:gd name="T4" fmla="*/ 1 w 16"/>
                  <a:gd name="T5" fmla="*/ 26 h 26"/>
                  <a:gd name="T6" fmla="*/ 16 w 16"/>
                  <a:gd name="T7" fmla="*/ 2 h 26"/>
                  <a:gd name="T8" fmla="*/ 15 w 1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6">
                    <a:moveTo>
                      <a:pt x="15" y="0"/>
                    </a:moveTo>
                    <a:lnTo>
                      <a:pt x="0" y="25"/>
                    </a:lnTo>
                    <a:lnTo>
                      <a:pt x="1" y="26"/>
                    </a:lnTo>
                    <a:lnTo>
                      <a:pt x="16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Freeform 4593"/>
              <p:cNvSpPr/>
              <p:nvPr/>
            </p:nvSpPr>
            <p:spPr bwMode="auto">
              <a:xfrm>
                <a:off x="5872" y="2160"/>
                <a:ext cx="16" cy="26"/>
              </a:xfrm>
              <a:custGeom>
                <a:avLst/>
                <a:gdLst>
                  <a:gd name="T0" fmla="*/ 15 w 16"/>
                  <a:gd name="T1" fmla="*/ 0 h 26"/>
                  <a:gd name="T2" fmla="*/ 0 w 16"/>
                  <a:gd name="T3" fmla="*/ 25 h 26"/>
                  <a:gd name="T4" fmla="*/ 1 w 16"/>
                  <a:gd name="T5" fmla="*/ 26 h 26"/>
                  <a:gd name="T6" fmla="*/ 16 w 16"/>
                  <a:gd name="T7" fmla="*/ 2 h 26"/>
                  <a:gd name="T8" fmla="*/ 15 w 1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6">
                    <a:moveTo>
                      <a:pt x="15" y="0"/>
                    </a:moveTo>
                    <a:lnTo>
                      <a:pt x="0" y="25"/>
                    </a:lnTo>
                    <a:lnTo>
                      <a:pt x="1" y="26"/>
                    </a:lnTo>
                    <a:lnTo>
                      <a:pt x="16" y="2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Freeform 4594"/>
              <p:cNvSpPr/>
              <p:nvPr/>
            </p:nvSpPr>
            <p:spPr bwMode="auto">
              <a:xfrm>
                <a:off x="5886" y="2185"/>
                <a:ext cx="11" cy="11"/>
              </a:xfrm>
              <a:custGeom>
                <a:avLst/>
                <a:gdLst>
                  <a:gd name="T0" fmla="*/ 11 w 11"/>
                  <a:gd name="T1" fmla="*/ 0 h 11"/>
                  <a:gd name="T2" fmla="*/ 0 w 11"/>
                  <a:gd name="T3" fmla="*/ 10 h 11"/>
                  <a:gd name="T4" fmla="*/ 1 w 11"/>
                  <a:gd name="T5" fmla="*/ 11 h 11"/>
                  <a:gd name="T6" fmla="*/ 11 w 11"/>
                  <a:gd name="T7" fmla="*/ 1 h 11"/>
                  <a:gd name="T8" fmla="*/ 11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0"/>
                    </a:moveTo>
                    <a:lnTo>
                      <a:pt x="0" y="10"/>
                    </a:lnTo>
                    <a:lnTo>
                      <a:pt x="1" y="11"/>
                    </a:lnTo>
                    <a:lnTo>
                      <a:pt x="11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Freeform 4595"/>
              <p:cNvSpPr/>
              <p:nvPr/>
            </p:nvSpPr>
            <p:spPr bwMode="auto">
              <a:xfrm>
                <a:off x="5886" y="2185"/>
                <a:ext cx="11" cy="11"/>
              </a:xfrm>
              <a:custGeom>
                <a:avLst/>
                <a:gdLst>
                  <a:gd name="T0" fmla="*/ 11 w 11"/>
                  <a:gd name="T1" fmla="*/ 0 h 11"/>
                  <a:gd name="T2" fmla="*/ 0 w 11"/>
                  <a:gd name="T3" fmla="*/ 10 h 11"/>
                  <a:gd name="T4" fmla="*/ 1 w 11"/>
                  <a:gd name="T5" fmla="*/ 11 h 11"/>
                  <a:gd name="T6" fmla="*/ 11 w 11"/>
                  <a:gd name="T7" fmla="*/ 1 h 11"/>
                  <a:gd name="T8" fmla="*/ 11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0"/>
                    </a:moveTo>
                    <a:lnTo>
                      <a:pt x="0" y="10"/>
                    </a:lnTo>
                    <a:lnTo>
                      <a:pt x="1" y="11"/>
                    </a:lnTo>
                    <a:lnTo>
                      <a:pt x="11" y="1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Freeform 4596"/>
              <p:cNvSpPr/>
              <p:nvPr/>
            </p:nvSpPr>
            <p:spPr bwMode="auto">
              <a:xfrm>
                <a:off x="5887" y="2160"/>
                <a:ext cx="10" cy="26"/>
              </a:xfrm>
              <a:custGeom>
                <a:avLst/>
                <a:gdLst>
                  <a:gd name="T0" fmla="*/ 0 w 10"/>
                  <a:gd name="T1" fmla="*/ 0 h 26"/>
                  <a:gd name="T2" fmla="*/ 0 w 10"/>
                  <a:gd name="T3" fmla="*/ 0 h 26"/>
                  <a:gd name="T4" fmla="*/ 1 w 10"/>
                  <a:gd name="T5" fmla="*/ 2 h 26"/>
                  <a:gd name="T6" fmla="*/ 10 w 10"/>
                  <a:gd name="T7" fmla="*/ 25 h 26"/>
                  <a:gd name="T8" fmla="*/ 10 w 10"/>
                  <a:gd name="T9" fmla="*/ 26 h 26"/>
                  <a:gd name="T10" fmla="*/ 10 w 10"/>
                  <a:gd name="T11" fmla="*/ 26 h 26"/>
                  <a:gd name="T12" fmla="*/ 0 w 10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6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0" y="25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Freeform 4597"/>
              <p:cNvSpPr/>
              <p:nvPr/>
            </p:nvSpPr>
            <p:spPr bwMode="auto">
              <a:xfrm>
                <a:off x="5887" y="2160"/>
                <a:ext cx="10" cy="26"/>
              </a:xfrm>
              <a:custGeom>
                <a:avLst/>
                <a:gdLst>
                  <a:gd name="T0" fmla="*/ 0 w 10"/>
                  <a:gd name="T1" fmla="*/ 0 h 26"/>
                  <a:gd name="T2" fmla="*/ 0 w 10"/>
                  <a:gd name="T3" fmla="*/ 0 h 26"/>
                  <a:gd name="T4" fmla="*/ 1 w 10"/>
                  <a:gd name="T5" fmla="*/ 2 h 26"/>
                  <a:gd name="T6" fmla="*/ 10 w 10"/>
                  <a:gd name="T7" fmla="*/ 25 h 26"/>
                  <a:gd name="T8" fmla="*/ 10 w 10"/>
                  <a:gd name="T9" fmla="*/ 26 h 26"/>
                  <a:gd name="T10" fmla="*/ 10 w 10"/>
                  <a:gd name="T11" fmla="*/ 26 h 26"/>
                  <a:gd name="T12" fmla="*/ 0 w 10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6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0" y="25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Freeform 4598"/>
              <p:cNvSpPr>
                <a:spLocks noEditPoints="1"/>
              </p:cNvSpPr>
              <p:nvPr/>
            </p:nvSpPr>
            <p:spPr bwMode="auto">
              <a:xfrm>
                <a:off x="5871" y="2158"/>
                <a:ext cx="27" cy="39"/>
              </a:xfrm>
              <a:custGeom>
                <a:avLst/>
                <a:gdLst>
                  <a:gd name="T0" fmla="*/ 1 w 27"/>
                  <a:gd name="T1" fmla="*/ 27 h 39"/>
                  <a:gd name="T2" fmla="*/ 0 w 27"/>
                  <a:gd name="T3" fmla="*/ 30 h 39"/>
                  <a:gd name="T4" fmla="*/ 15 w 27"/>
                  <a:gd name="T5" fmla="*/ 39 h 39"/>
                  <a:gd name="T6" fmla="*/ 16 w 27"/>
                  <a:gd name="T7" fmla="*/ 38 h 39"/>
                  <a:gd name="T8" fmla="*/ 15 w 27"/>
                  <a:gd name="T9" fmla="*/ 37 h 39"/>
                  <a:gd name="T10" fmla="*/ 2 w 27"/>
                  <a:gd name="T11" fmla="*/ 28 h 39"/>
                  <a:gd name="T12" fmla="*/ 1 w 27"/>
                  <a:gd name="T13" fmla="*/ 27 h 39"/>
                  <a:gd name="T14" fmla="*/ 17 w 27"/>
                  <a:gd name="T15" fmla="*/ 0 h 39"/>
                  <a:gd name="T16" fmla="*/ 16 w 27"/>
                  <a:gd name="T17" fmla="*/ 2 h 39"/>
                  <a:gd name="T18" fmla="*/ 26 w 27"/>
                  <a:gd name="T19" fmla="*/ 28 h 39"/>
                  <a:gd name="T20" fmla="*/ 27 w 27"/>
                  <a:gd name="T21" fmla="*/ 27 h 39"/>
                  <a:gd name="T22" fmla="*/ 17 w 27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9">
                    <a:moveTo>
                      <a:pt x="1" y="27"/>
                    </a:moveTo>
                    <a:lnTo>
                      <a:pt x="0" y="30"/>
                    </a:lnTo>
                    <a:lnTo>
                      <a:pt x="15" y="39"/>
                    </a:lnTo>
                    <a:lnTo>
                      <a:pt x="16" y="38"/>
                    </a:lnTo>
                    <a:lnTo>
                      <a:pt x="15" y="37"/>
                    </a:lnTo>
                    <a:lnTo>
                      <a:pt x="2" y="28"/>
                    </a:lnTo>
                    <a:lnTo>
                      <a:pt x="1" y="27"/>
                    </a:lnTo>
                    <a:close/>
                    <a:moveTo>
                      <a:pt x="17" y="0"/>
                    </a:moveTo>
                    <a:lnTo>
                      <a:pt x="16" y="2"/>
                    </a:lnTo>
                    <a:lnTo>
                      <a:pt x="26" y="28"/>
                    </a:lnTo>
                    <a:lnTo>
                      <a:pt x="27" y="2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Freeform 4599"/>
              <p:cNvSpPr>
                <a:spLocks noEditPoints="1"/>
              </p:cNvSpPr>
              <p:nvPr/>
            </p:nvSpPr>
            <p:spPr bwMode="auto">
              <a:xfrm>
                <a:off x="5871" y="2158"/>
                <a:ext cx="27" cy="39"/>
              </a:xfrm>
              <a:custGeom>
                <a:avLst/>
                <a:gdLst>
                  <a:gd name="T0" fmla="*/ 1 w 27"/>
                  <a:gd name="T1" fmla="*/ 27 h 39"/>
                  <a:gd name="T2" fmla="*/ 0 w 27"/>
                  <a:gd name="T3" fmla="*/ 30 h 39"/>
                  <a:gd name="T4" fmla="*/ 15 w 27"/>
                  <a:gd name="T5" fmla="*/ 39 h 39"/>
                  <a:gd name="T6" fmla="*/ 16 w 27"/>
                  <a:gd name="T7" fmla="*/ 38 h 39"/>
                  <a:gd name="T8" fmla="*/ 15 w 27"/>
                  <a:gd name="T9" fmla="*/ 37 h 39"/>
                  <a:gd name="T10" fmla="*/ 2 w 27"/>
                  <a:gd name="T11" fmla="*/ 28 h 39"/>
                  <a:gd name="T12" fmla="*/ 1 w 27"/>
                  <a:gd name="T13" fmla="*/ 27 h 39"/>
                  <a:gd name="T14" fmla="*/ 17 w 27"/>
                  <a:gd name="T15" fmla="*/ 0 h 39"/>
                  <a:gd name="T16" fmla="*/ 16 w 27"/>
                  <a:gd name="T17" fmla="*/ 2 h 39"/>
                  <a:gd name="T18" fmla="*/ 26 w 27"/>
                  <a:gd name="T19" fmla="*/ 28 h 39"/>
                  <a:gd name="T20" fmla="*/ 27 w 27"/>
                  <a:gd name="T21" fmla="*/ 27 h 39"/>
                  <a:gd name="T22" fmla="*/ 17 w 27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9">
                    <a:moveTo>
                      <a:pt x="1" y="27"/>
                    </a:moveTo>
                    <a:lnTo>
                      <a:pt x="0" y="30"/>
                    </a:lnTo>
                    <a:lnTo>
                      <a:pt x="15" y="39"/>
                    </a:lnTo>
                    <a:lnTo>
                      <a:pt x="16" y="38"/>
                    </a:lnTo>
                    <a:lnTo>
                      <a:pt x="15" y="37"/>
                    </a:lnTo>
                    <a:lnTo>
                      <a:pt x="2" y="28"/>
                    </a:lnTo>
                    <a:lnTo>
                      <a:pt x="1" y="27"/>
                    </a:lnTo>
                    <a:moveTo>
                      <a:pt x="17" y="0"/>
                    </a:moveTo>
                    <a:lnTo>
                      <a:pt x="16" y="2"/>
                    </a:lnTo>
                    <a:lnTo>
                      <a:pt x="26" y="28"/>
                    </a:lnTo>
                    <a:lnTo>
                      <a:pt x="27" y="27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Freeform 4600"/>
              <p:cNvSpPr/>
              <p:nvPr/>
            </p:nvSpPr>
            <p:spPr bwMode="auto">
              <a:xfrm>
                <a:off x="5888" y="2189"/>
                <a:ext cx="16" cy="18"/>
              </a:xfrm>
              <a:custGeom>
                <a:avLst/>
                <a:gdLst>
                  <a:gd name="T0" fmla="*/ 9 w 15"/>
                  <a:gd name="T1" fmla="*/ 0 h 17"/>
                  <a:gd name="T2" fmla="*/ 0 w 15"/>
                  <a:gd name="T3" fmla="*/ 8 h 17"/>
                  <a:gd name="T4" fmla="*/ 13 w 15"/>
                  <a:gd name="T5" fmla="*/ 17 h 17"/>
                  <a:gd name="T6" fmla="*/ 15 w 15"/>
                  <a:gd name="T7" fmla="*/ 16 h 17"/>
                  <a:gd name="T8" fmla="*/ 9 w 1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7">
                    <a:moveTo>
                      <a:pt x="9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4" y="16"/>
                      <a:pt x="15" y="16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Freeform 4601"/>
              <p:cNvSpPr/>
              <p:nvPr/>
            </p:nvSpPr>
            <p:spPr bwMode="auto">
              <a:xfrm>
                <a:off x="5902" y="2205"/>
                <a:ext cx="3" cy="4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Freeform 4602"/>
              <p:cNvSpPr/>
              <p:nvPr/>
            </p:nvSpPr>
            <p:spPr bwMode="auto">
              <a:xfrm>
                <a:off x="5887" y="2186"/>
                <a:ext cx="11" cy="11"/>
              </a:xfrm>
              <a:custGeom>
                <a:avLst/>
                <a:gdLst>
                  <a:gd name="T0" fmla="*/ 10 w 11"/>
                  <a:gd name="T1" fmla="*/ 0 h 11"/>
                  <a:gd name="T2" fmla="*/ 0 w 11"/>
                  <a:gd name="T3" fmla="*/ 10 h 11"/>
                  <a:gd name="T4" fmla="*/ 1 w 11"/>
                  <a:gd name="T5" fmla="*/ 11 h 11"/>
                  <a:gd name="T6" fmla="*/ 11 w 11"/>
                  <a:gd name="T7" fmla="*/ 3 h 11"/>
                  <a:gd name="T8" fmla="*/ 10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0" y="0"/>
                    </a:moveTo>
                    <a:lnTo>
                      <a:pt x="0" y="10"/>
                    </a:lnTo>
                    <a:lnTo>
                      <a:pt x="1" y="11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Freeform 4603"/>
              <p:cNvSpPr/>
              <p:nvPr/>
            </p:nvSpPr>
            <p:spPr bwMode="auto">
              <a:xfrm>
                <a:off x="5887" y="2186"/>
                <a:ext cx="11" cy="11"/>
              </a:xfrm>
              <a:custGeom>
                <a:avLst/>
                <a:gdLst>
                  <a:gd name="T0" fmla="*/ 10 w 11"/>
                  <a:gd name="T1" fmla="*/ 0 h 11"/>
                  <a:gd name="T2" fmla="*/ 0 w 11"/>
                  <a:gd name="T3" fmla="*/ 10 h 11"/>
                  <a:gd name="T4" fmla="*/ 1 w 11"/>
                  <a:gd name="T5" fmla="*/ 11 h 11"/>
                  <a:gd name="T6" fmla="*/ 11 w 11"/>
                  <a:gd name="T7" fmla="*/ 3 h 11"/>
                  <a:gd name="T8" fmla="*/ 10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0" y="0"/>
                    </a:moveTo>
                    <a:lnTo>
                      <a:pt x="0" y="10"/>
                    </a:lnTo>
                    <a:lnTo>
                      <a:pt x="1" y="11"/>
                    </a:lnTo>
                    <a:lnTo>
                      <a:pt x="11" y="3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Freeform 4604"/>
              <p:cNvSpPr/>
              <p:nvPr/>
            </p:nvSpPr>
            <p:spPr bwMode="auto">
              <a:xfrm>
                <a:off x="5897" y="2186"/>
                <a:ext cx="8" cy="23"/>
              </a:xfrm>
              <a:custGeom>
                <a:avLst/>
                <a:gdLst>
                  <a:gd name="T0" fmla="*/ 0 w 8"/>
                  <a:gd name="T1" fmla="*/ 0 h 23"/>
                  <a:gd name="T2" fmla="*/ 0 w 8"/>
                  <a:gd name="T3" fmla="*/ 0 h 23"/>
                  <a:gd name="T4" fmla="*/ 1 w 8"/>
                  <a:gd name="T5" fmla="*/ 3 h 23"/>
                  <a:gd name="T6" fmla="*/ 7 w 8"/>
                  <a:gd name="T7" fmla="*/ 19 h 23"/>
                  <a:gd name="T8" fmla="*/ 8 w 8"/>
                  <a:gd name="T9" fmla="*/ 23 h 23"/>
                  <a:gd name="T10" fmla="*/ 8 w 8"/>
                  <a:gd name="T11" fmla="*/ 23 h 23"/>
                  <a:gd name="T12" fmla="*/ 0 w 8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3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7" y="19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Freeform 4605"/>
              <p:cNvSpPr/>
              <p:nvPr/>
            </p:nvSpPr>
            <p:spPr bwMode="auto">
              <a:xfrm>
                <a:off x="5897" y="2186"/>
                <a:ext cx="8" cy="23"/>
              </a:xfrm>
              <a:custGeom>
                <a:avLst/>
                <a:gdLst>
                  <a:gd name="T0" fmla="*/ 0 w 8"/>
                  <a:gd name="T1" fmla="*/ 0 h 23"/>
                  <a:gd name="T2" fmla="*/ 0 w 8"/>
                  <a:gd name="T3" fmla="*/ 0 h 23"/>
                  <a:gd name="T4" fmla="*/ 1 w 8"/>
                  <a:gd name="T5" fmla="*/ 3 h 23"/>
                  <a:gd name="T6" fmla="*/ 7 w 8"/>
                  <a:gd name="T7" fmla="*/ 19 h 23"/>
                  <a:gd name="T8" fmla="*/ 8 w 8"/>
                  <a:gd name="T9" fmla="*/ 23 h 23"/>
                  <a:gd name="T10" fmla="*/ 8 w 8"/>
                  <a:gd name="T11" fmla="*/ 23 h 23"/>
                  <a:gd name="T12" fmla="*/ 0 w 8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3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7" y="19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Freeform 4606"/>
              <p:cNvSpPr/>
              <p:nvPr/>
            </p:nvSpPr>
            <p:spPr bwMode="auto">
              <a:xfrm>
                <a:off x="5886" y="2185"/>
                <a:ext cx="22" cy="28"/>
              </a:xfrm>
              <a:custGeom>
                <a:avLst/>
                <a:gdLst>
                  <a:gd name="T0" fmla="*/ 12 w 22"/>
                  <a:gd name="T1" fmla="*/ 0 h 28"/>
                  <a:gd name="T2" fmla="*/ 11 w 22"/>
                  <a:gd name="T3" fmla="*/ 1 h 28"/>
                  <a:gd name="T4" fmla="*/ 19 w 22"/>
                  <a:gd name="T5" fmla="*/ 24 h 28"/>
                  <a:gd name="T6" fmla="*/ 16 w 22"/>
                  <a:gd name="T7" fmla="*/ 22 h 28"/>
                  <a:gd name="T8" fmla="*/ 2 w 22"/>
                  <a:gd name="T9" fmla="*/ 12 h 28"/>
                  <a:gd name="T10" fmla="*/ 1 w 22"/>
                  <a:gd name="T11" fmla="*/ 11 h 28"/>
                  <a:gd name="T12" fmla="*/ 0 w 22"/>
                  <a:gd name="T13" fmla="*/ 12 h 28"/>
                  <a:gd name="T14" fmla="*/ 22 w 22"/>
                  <a:gd name="T15" fmla="*/ 28 h 28"/>
                  <a:gd name="T16" fmla="*/ 12 w 22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8">
                    <a:moveTo>
                      <a:pt x="12" y="0"/>
                    </a:moveTo>
                    <a:lnTo>
                      <a:pt x="11" y="1"/>
                    </a:lnTo>
                    <a:lnTo>
                      <a:pt x="19" y="24"/>
                    </a:lnTo>
                    <a:lnTo>
                      <a:pt x="16" y="22"/>
                    </a:lnTo>
                    <a:lnTo>
                      <a:pt x="2" y="12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22" y="28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Freeform 4607"/>
              <p:cNvSpPr/>
              <p:nvPr/>
            </p:nvSpPr>
            <p:spPr bwMode="auto">
              <a:xfrm>
                <a:off x="5886" y="2185"/>
                <a:ext cx="22" cy="28"/>
              </a:xfrm>
              <a:custGeom>
                <a:avLst/>
                <a:gdLst>
                  <a:gd name="T0" fmla="*/ 12 w 22"/>
                  <a:gd name="T1" fmla="*/ 0 h 28"/>
                  <a:gd name="T2" fmla="*/ 11 w 22"/>
                  <a:gd name="T3" fmla="*/ 1 h 28"/>
                  <a:gd name="T4" fmla="*/ 19 w 22"/>
                  <a:gd name="T5" fmla="*/ 24 h 28"/>
                  <a:gd name="T6" fmla="*/ 16 w 22"/>
                  <a:gd name="T7" fmla="*/ 22 h 28"/>
                  <a:gd name="T8" fmla="*/ 2 w 22"/>
                  <a:gd name="T9" fmla="*/ 12 h 28"/>
                  <a:gd name="T10" fmla="*/ 1 w 22"/>
                  <a:gd name="T11" fmla="*/ 11 h 28"/>
                  <a:gd name="T12" fmla="*/ 0 w 22"/>
                  <a:gd name="T13" fmla="*/ 12 h 28"/>
                  <a:gd name="T14" fmla="*/ 22 w 22"/>
                  <a:gd name="T15" fmla="*/ 28 h 28"/>
                  <a:gd name="T16" fmla="*/ 12 w 22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8">
                    <a:moveTo>
                      <a:pt x="12" y="0"/>
                    </a:moveTo>
                    <a:lnTo>
                      <a:pt x="11" y="1"/>
                    </a:lnTo>
                    <a:lnTo>
                      <a:pt x="19" y="24"/>
                    </a:lnTo>
                    <a:lnTo>
                      <a:pt x="16" y="22"/>
                    </a:lnTo>
                    <a:lnTo>
                      <a:pt x="2" y="12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22" y="28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Freeform 4608"/>
              <p:cNvSpPr/>
              <p:nvPr/>
            </p:nvSpPr>
            <p:spPr bwMode="auto">
              <a:xfrm>
                <a:off x="5770" y="2095"/>
                <a:ext cx="88" cy="45"/>
              </a:xfrm>
              <a:custGeom>
                <a:avLst/>
                <a:gdLst>
                  <a:gd name="T0" fmla="*/ 84 w 84"/>
                  <a:gd name="T1" fmla="*/ 0 h 43"/>
                  <a:gd name="T2" fmla="*/ 0 w 84"/>
                  <a:gd name="T3" fmla="*/ 16 h 43"/>
                  <a:gd name="T4" fmla="*/ 0 w 84"/>
                  <a:gd name="T5" fmla="*/ 18 h 43"/>
                  <a:gd name="T6" fmla="*/ 36 w 84"/>
                  <a:gd name="T7" fmla="*/ 43 h 43"/>
                  <a:gd name="T8" fmla="*/ 84 w 84"/>
                  <a:gd name="T9" fmla="*/ 1 h 43"/>
                  <a:gd name="T10" fmla="*/ 84 w 84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43">
                    <a:moveTo>
                      <a:pt x="84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8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0"/>
                      <a:pt x="8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Freeform 4609"/>
              <p:cNvSpPr/>
              <p:nvPr/>
            </p:nvSpPr>
            <p:spPr bwMode="auto">
              <a:xfrm>
                <a:off x="5858" y="2095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Freeform 4610"/>
              <p:cNvSpPr/>
              <p:nvPr/>
            </p:nvSpPr>
            <p:spPr bwMode="auto">
              <a:xfrm>
                <a:off x="5768" y="211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Freeform 4611"/>
              <p:cNvSpPr/>
              <p:nvPr/>
            </p:nvSpPr>
            <p:spPr bwMode="auto">
              <a:xfrm>
                <a:off x="5768" y="2095"/>
                <a:ext cx="92" cy="17"/>
              </a:xfrm>
              <a:custGeom>
                <a:avLst/>
                <a:gdLst>
                  <a:gd name="T0" fmla="*/ 92 w 92"/>
                  <a:gd name="T1" fmla="*/ 0 h 17"/>
                  <a:gd name="T2" fmla="*/ 0 w 92"/>
                  <a:gd name="T3" fmla="*/ 17 h 17"/>
                  <a:gd name="T4" fmla="*/ 2 w 92"/>
                  <a:gd name="T5" fmla="*/ 17 h 17"/>
                  <a:gd name="T6" fmla="*/ 90 w 92"/>
                  <a:gd name="T7" fmla="*/ 0 h 17"/>
                  <a:gd name="T8" fmla="*/ 92 w 92"/>
                  <a:gd name="T9" fmla="*/ 0 h 17"/>
                  <a:gd name="T10" fmla="*/ 92 w 92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17">
                    <a:moveTo>
                      <a:pt x="92" y="0"/>
                    </a:moveTo>
                    <a:lnTo>
                      <a:pt x="0" y="17"/>
                    </a:lnTo>
                    <a:lnTo>
                      <a:pt x="2" y="17"/>
                    </a:lnTo>
                    <a:lnTo>
                      <a:pt x="90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Freeform 4612"/>
              <p:cNvSpPr/>
              <p:nvPr/>
            </p:nvSpPr>
            <p:spPr bwMode="auto">
              <a:xfrm>
                <a:off x="5768" y="2095"/>
                <a:ext cx="92" cy="17"/>
              </a:xfrm>
              <a:custGeom>
                <a:avLst/>
                <a:gdLst>
                  <a:gd name="T0" fmla="*/ 92 w 92"/>
                  <a:gd name="T1" fmla="*/ 0 h 17"/>
                  <a:gd name="T2" fmla="*/ 0 w 92"/>
                  <a:gd name="T3" fmla="*/ 17 h 17"/>
                  <a:gd name="T4" fmla="*/ 2 w 92"/>
                  <a:gd name="T5" fmla="*/ 17 h 17"/>
                  <a:gd name="T6" fmla="*/ 90 w 92"/>
                  <a:gd name="T7" fmla="*/ 0 h 17"/>
                  <a:gd name="T8" fmla="*/ 92 w 92"/>
                  <a:gd name="T9" fmla="*/ 0 h 17"/>
                  <a:gd name="T10" fmla="*/ 92 w 92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17">
                    <a:moveTo>
                      <a:pt x="92" y="0"/>
                    </a:moveTo>
                    <a:lnTo>
                      <a:pt x="0" y="17"/>
                    </a:lnTo>
                    <a:lnTo>
                      <a:pt x="2" y="17"/>
                    </a:lnTo>
                    <a:lnTo>
                      <a:pt x="90" y="0"/>
                    </a:lnTo>
                    <a:lnTo>
                      <a:pt x="92" y="0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Freeform 4613"/>
              <p:cNvSpPr/>
              <p:nvPr/>
            </p:nvSpPr>
            <p:spPr bwMode="auto">
              <a:xfrm>
                <a:off x="5808" y="2095"/>
                <a:ext cx="54" cy="46"/>
              </a:xfrm>
              <a:custGeom>
                <a:avLst/>
                <a:gdLst>
                  <a:gd name="T0" fmla="*/ 54 w 54"/>
                  <a:gd name="T1" fmla="*/ 0 h 46"/>
                  <a:gd name="T2" fmla="*/ 52 w 54"/>
                  <a:gd name="T3" fmla="*/ 0 h 46"/>
                  <a:gd name="T4" fmla="*/ 52 w 54"/>
                  <a:gd name="T5" fmla="*/ 0 h 46"/>
                  <a:gd name="T6" fmla="*/ 50 w 54"/>
                  <a:gd name="T7" fmla="*/ 1 h 46"/>
                  <a:gd name="T8" fmla="*/ 0 w 54"/>
                  <a:gd name="T9" fmla="*/ 45 h 46"/>
                  <a:gd name="T10" fmla="*/ 1 w 54"/>
                  <a:gd name="T11" fmla="*/ 46 h 46"/>
                  <a:gd name="T12" fmla="*/ 54 w 54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6">
                    <a:moveTo>
                      <a:pt x="54" y="0"/>
                    </a:moveTo>
                    <a:lnTo>
                      <a:pt x="52" y="0"/>
                    </a:lnTo>
                    <a:lnTo>
                      <a:pt x="52" y="0"/>
                    </a:lnTo>
                    <a:lnTo>
                      <a:pt x="50" y="1"/>
                    </a:lnTo>
                    <a:lnTo>
                      <a:pt x="0" y="45"/>
                    </a:lnTo>
                    <a:lnTo>
                      <a:pt x="1" y="46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Freeform 4614"/>
              <p:cNvSpPr/>
              <p:nvPr/>
            </p:nvSpPr>
            <p:spPr bwMode="auto">
              <a:xfrm>
                <a:off x="5808" y="2095"/>
                <a:ext cx="54" cy="46"/>
              </a:xfrm>
              <a:custGeom>
                <a:avLst/>
                <a:gdLst>
                  <a:gd name="T0" fmla="*/ 54 w 54"/>
                  <a:gd name="T1" fmla="*/ 0 h 46"/>
                  <a:gd name="T2" fmla="*/ 52 w 54"/>
                  <a:gd name="T3" fmla="*/ 0 h 46"/>
                  <a:gd name="T4" fmla="*/ 52 w 54"/>
                  <a:gd name="T5" fmla="*/ 0 h 46"/>
                  <a:gd name="T6" fmla="*/ 50 w 54"/>
                  <a:gd name="T7" fmla="*/ 1 h 46"/>
                  <a:gd name="T8" fmla="*/ 0 w 54"/>
                  <a:gd name="T9" fmla="*/ 45 h 46"/>
                  <a:gd name="T10" fmla="*/ 1 w 54"/>
                  <a:gd name="T11" fmla="*/ 46 h 46"/>
                  <a:gd name="T12" fmla="*/ 54 w 54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6">
                    <a:moveTo>
                      <a:pt x="54" y="0"/>
                    </a:moveTo>
                    <a:lnTo>
                      <a:pt x="52" y="0"/>
                    </a:lnTo>
                    <a:lnTo>
                      <a:pt x="52" y="0"/>
                    </a:lnTo>
                    <a:lnTo>
                      <a:pt x="50" y="1"/>
                    </a:lnTo>
                    <a:lnTo>
                      <a:pt x="0" y="45"/>
                    </a:lnTo>
                    <a:lnTo>
                      <a:pt x="1" y="46"/>
                    </a:lnTo>
                    <a:lnTo>
                      <a:pt x="5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Freeform 4615"/>
              <p:cNvSpPr/>
              <p:nvPr/>
            </p:nvSpPr>
            <p:spPr bwMode="auto">
              <a:xfrm>
                <a:off x="5764" y="2092"/>
                <a:ext cx="101" cy="50"/>
              </a:xfrm>
              <a:custGeom>
                <a:avLst/>
                <a:gdLst>
                  <a:gd name="T0" fmla="*/ 95 w 95"/>
                  <a:gd name="T1" fmla="*/ 0 h 47"/>
                  <a:gd name="T2" fmla="*/ 0 w 95"/>
                  <a:gd name="T3" fmla="*/ 17 h 47"/>
                  <a:gd name="T4" fmla="*/ 0 w 95"/>
                  <a:gd name="T5" fmla="*/ 17 h 47"/>
                  <a:gd name="T6" fmla="*/ 0 w 95"/>
                  <a:gd name="T7" fmla="*/ 18 h 47"/>
                  <a:gd name="T8" fmla="*/ 41 w 95"/>
                  <a:gd name="T9" fmla="*/ 47 h 47"/>
                  <a:gd name="T10" fmla="*/ 42 w 95"/>
                  <a:gd name="T11" fmla="*/ 46 h 47"/>
                  <a:gd name="T12" fmla="*/ 41 w 95"/>
                  <a:gd name="T13" fmla="*/ 45 h 47"/>
                  <a:gd name="T14" fmla="*/ 5 w 95"/>
                  <a:gd name="T15" fmla="*/ 20 h 47"/>
                  <a:gd name="T16" fmla="*/ 3 w 95"/>
                  <a:gd name="T17" fmla="*/ 18 h 47"/>
                  <a:gd name="T18" fmla="*/ 90 w 95"/>
                  <a:gd name="T19" fmla="*/ 2 h 47"/>
                  <a:gd name="T20" fmla="*/ 92 w 95"/>
                  <a:gd name="T21" fmla="*/ 2 h 47"/>
                  <a:gd name="T22" fmla="*/ 95 w 95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5" h="47">
                    <a:moveTo>
                      <a:pt x="95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5" y="0"/>
                      <a:pt x="95" y="0"/>
                      <a:pt x="9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Freeform 4616"/>
              <p:cNvSpPr/>
              <p:nvPr/>
            </p:nvSpPr>
            <p:spPr bwMode="auto">
              <a:xfrm>
                <a:off x="5763" y="2110"/>
                <a:ext cx="1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Freeform 4617"/>
              <p:cNvSpPr/>
              <p:nvPr/>
            </p:nvSpPr>
            <p:spPr bwMode="auto">
              <a:xfrm>
                <a:off x="5811" y="2100"/>
                <a:ext cx="46" cy="53"/>
              </a:xfrm>
              <a:custGeom>
                <a:avLst/>
                <a:gdLst>
                  <a:gd name="T0" fmla="*/ 46 w 46"/>
                  <a:gd name="T1" fmla="*/ 0 h 53"/>
                  <a:gd name="T2" fmla="*/ 0 w 46"/>
                  <a:gd name="T3" fmla="*/ 42 h 53"/>
                  <a:gd name="T4" fmla="*/ 15 w 46"/>
                  <a:gd name="T5" fmla="*/ 53 h 53"/>
                  <a:gd name="T6" fmla="*/ 46 w 46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53">
                    <a:moveTo>
                      <a:pt x="46" y="0"/>
                    </a:moveTo>
                    <a:lnTo>
                      <a:pt x="0" y="42"/>
                    </a:lnTo>
                    <a:lnTo>
                      <a:pt x="15" y="5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Freeform 4618"/>
              <p:cNvSpPr/>
              <p:nvPr/>
            </p:nvSpPr>
            <p:spPr bwMode="auto">
              <a:xfrm>
                <a:off x="5811" y="2100"/>
                <a:ext cx="46" cy="53"/>
              </a:xfrm>
              <a:custGeom>
                <a:avLst/>
                <a:gdLst>
                  <a:gd name="T0" fmla="*/ 46 w 46"/>
                  <a:gd name="T1" fmla="*/ 0 h 53"/>
                  <a:gd name="T2" fmla="*/ 0 w 46"/>
                  <a:gd name="T3" fmla="*/ 42 h 53"/>
                  <a:gd name="T4" fmla="*/ 15 w 46"/>
                  <a:gd name="T5" fmla="*/ 53 h 53"/>
                  <a:gd name="T6" fmla="*/ 46 w 46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53">
                    <a:moveTo>
                      <a:pt x="46" y="0"/>
                    </a:moveTo>
                    <a:lnTo>
                      <a:pt x="0" y="42"/>
                    </a:lnTo>
                    <a:lnTo>
                      <a:pt x="15" y="53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Freeform 4619"/>
              <p:cNvSpPr/>
              <p:nvPr/>
            </p:nvSpPr>
            <p:spPr bwMode="auto">
              <a:xfrm>
                <a:off x="5809" y="2094"/>
                <a:ext cx="55" cy="60"/>
              </a:xfrm>
              <a:custGeom>
                <a:avLst/>
                <a:gdLst>
                  <a:gd name="T0" fmla="*/ 55 w 55"/>
                  <a:gd name="T1" fmla="*/ 0 h 60"/>
                  <a:gd name="T2" fmla="*/ 53 w 55"/>
                  <a:gd name="T3" fmla="*/ 1 h 60"/>
                  <a:gd name="T4" fmla="*/ 0 w 55"/>
                  <a:gd name="T5" fmla="*/ 47 h 60"/>
                  <a:gd name="T6" fmla="*/ 2 w 55"/>
                  <a:gd name="T7" fmla="*/ 48 h 60"/>
                  <a:gd name="T8" fmla="*/ 48 w 55"/>
                  <a:gd name="T9" fmla="*/ 6 h 60"/>
                  <a:gd name="T10" fmla="*/ 17 w 55"/>
                  <a:gd name="T11" fmla="*/ 59 h 60"/>
                  <a:gd name="T12" fmla="*/ 18 w 55"/>
                  <a:gd name="T13" fmla="*/ 60 h 60"/>
                  <a:gd name="T14" fmla="*/ 55 w 55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60">
                    <a:moveTo>
                      <a:pt x="55" y="0"/>
                    </a:moveTo>
                    <a:lnTo>
                      <a:pt x="53" y="1"/>
                    </a:lnTo>
                    <a:lnTo>
                      <a:pt x="0" y="47"/>
                    </a:lnTo>
                    <a:lnTo>
                      <a:pt x="2" y="48"/>
                    </a:lnTo>
                    <a:lnTo>
                      <a:pt x="48" y="6"/>
                    </a:lnTo>
                    <a:lnTo>
                      <a:pt x="17" y="59"/>
                    </a:lnTo>
                    <a:lnTo>
                      <a:pt x="18" y="6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Freeform 4620"/>
              <p:cNvSpPr/>
              <p:nvPr/>
            </p:nvSpPr>
            <p:spPr bwMode="auto">
              <a:xfrm>
                <a:off x="5809" y="2094"/>
                <a:ext cx="55" cy="60"/>
              </a:xfrm>
              <a:custGeom>
                <a:avLst/>
                <a:gdLst>
                  <a:gd name="T0" fmla="*/ 55 w 55"/>
                  <a:gd name="T1" fmla="*/ 0 h 60"/>
                  <a:gd name="T2" fmla="*/ 53 w 55"/>
                  <a:gd name="T3" fmla="*/ 1 h 60"/>
                  <a:gd name="T4" fmla="*/ 0 w 55"/>
                  <a:gd name="T5" fmla="*/ 47 h 60"/>
                  <a:gd name="T6" fmla="*/ 2 w 55"/>
                  <a:gd name="T7" fmla="*/ 48 h 60"/>
                  <a:gd name="T8" fmla="*/ 48 w 55"/>
                  <a:gd name="T9" fmla="*/ 6 h 60"/>
                  <a:gd name="T10" fmla="*/ 17 w 55"/>
                  <a:gd name="T11" fmla="*/ 59 h 60"/>
                  <a:gd name="T12" fmla="*/ 18 w 55"/>
                  <a:gd name="T13" fmla="*/ 60 h 60"/>
                  <a:gd name="T14" fmla="*/ 55 w 55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60">
                    <a:moveTo>
                      <a:pt x="55" y="0"/>
                    </a:moveTo>
                    <a:lnTo>
                      <a:pt x="53" y="1"/>
                    </a:lnTo>
                    <a:lnTo>
                      <a:pt x="0" y="47"/>
                    </a:lnTo>
                    <a:lnTo>
                      <a:pt x="2" y="48"/>
                    </a:lnTo>
                    <a:lnTo>
                      <a:pt x="48" y="6"/>
                    </a:lnTo>
                    <a:lnTo>
                      <a:pt x="17" y="59"/>
                    </a:lnTo>
                    <a:lnTo>
                      <a:pt x="18" y="60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Freeform 4621"/>
              <p:cNvSpPr>
                <a:spLocks noEditPoints="1"/>
              </p:cNvSpPr>
              <p:nvPr/>
            </p:nvSpPr>
            <p:spPr bwMode="auto">
              <a:xfrm>
                <a:off x="5808" y="2092"/>
                <a:ext cx="57" cy="64"/>
              </a:xfrm>
              <a:custGeom>
                <a:avLst/>
                <a:gdLst>
                  <a:gd name="T0" fmla="*/ 1 w 57"/>
                  <a:gd name="T1" fmla="*/ 49 h 64"/>
                  <a:gd name="T2" fmla="*/ 0 w 57"/>
                  <a:gd name="T3" fmla="*/ 50 h 64"/>
                  <a:gd name="T4" fmla="*/ 19 w 57"/>
                  <a:gd name="T5" fmla="*/ 64 h 64"/>
                  <a:gd name="T6" fmla="*/ 19 w 57"/>
                  <a:gd name="T7" fmla="*/ 62 h 64"/>
                  <a:gd name="T8" fmla="*/ 18 w 57"/>
                  <a:gd name="T9" fmla="*/ 61 h 64"/>
                  <a:gd name="T10" fmla="*/ 3 w 57"/>
                  <a:gd name="T11" fmla="*/ 50 h 64"/>
                  <a:gd name="T12" fmla="*/ 1 w 57"/>
                  <a:gd name="T13" fmla="*/ 49 h 64"/>
                  <a:gd name="T14" fmla="*/ 57 w 57"/>
                  <a:gd name="T15" fmla="*/ 0 h 64"/>
                  <a:gd name="T16" fmla="*/ 57 w 57"/>
                  <a:gd name="T17" fmla="*/ 0 h 64"/>
                  <a:gd name="T18" fmla="*/ 54 w 57"/>
                  <a:gd name="T19" fmla="*/ 3 h 64"/>
                  <a:gd name="T20" fmla="*/ 56 w 57"/>
                  <a:gd name="T21" fmla="*/ 2 h 64"/>
                  <a:gd name="T22" fmla="*/ 57 w 57"/>
                  <a:gd name="T2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64">
                    <a:moveTo>
                      <a:pt x="1" y="49"/>
                    </a:moveTo>
                    <a:lnTo>
                      <a:pt x="0" y="50"/>
                    </a:lnTo>
                    <a:lnTo>
                      <a:pt x="19" y="64"/>
                    </a:lnTo>
                    <a:lnTo>
                      <a:pt x="19" y="62"/>
                    </a:lnTo>
                    <a:lnTo>
                      <a:pt x="18" y="61"/>
                    </a:lnTo>
                    <a:lnTo>
                      <a:pt x="3" y="50"/>
                    </a:lnTo>
                    <a:lnTo>
                      <a:pt x="1" y="49"/>
                    </a:lnTo>
                    <a:close/>
                    <a:moveTo>
                      <a:pt x="57" y="0"/>
                    </a:moveTo>
                    <a:lnTo>
                      <a:pt x="57" y="0"/>
                    </a:lnTo>
                    <a:lnTo>
                      <a:pt x="54" y="3"/>
                    </a:lnTo>
                    <a:lnTo>
                      <a:pt x="56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Freeform 4622"/>
              <p:cNvSpPr>
                <a:spLocks noEditPoints="1"/>
              </p:cNvSpPr>
              <p:nvPr/>
            </p:nvSpPr>
            <p:spPr bwMode="auto">
              <a:xfrm>
                <a:off x="5808" y="2092"/>
                <a:ext cx="57" cy="64"/>
              </a:xfrm>
              <a:custGeom>
                <a:avLst/>
                <a:gdLst>
                  <a:gd name="T0" fmla="*/ 1 w 57"/>
                  <a:gd name="T1" fmla="*/ 49 h 64"/>
                  <a:gd name="T2" fmla="*/ 0 w 57"/>
                  <a:gd name="T3" fmla="*/ 50 h 64"/>
                  <a:gd name="T4" fmla="*/ 19 w 57"/>
                  <a:gd name="T5" fmla="*/ 64 h 64"/>
                  <a:gd name="T6" fmla="*/ 19 w 57"/>
                  <a:gd name="T7" fmla="*/ 62 h 64"/>
                  <a:gd name="T8" fmla="*/ 18 w 57"/>
                  <a:gd name="T9" fmla="*/ 61 h 64"/>
                  <a:gd name="T10" fmla="*/ 3 w 57"/>
                  <a:gd name="T11" fmla="*/ 50 h 64"/>
                  <a:gd name="T12" fmla="*/ 1 w 57"/>
                  <a:gd name="T13" fmla="*/ 49 h 64"/>
                  <a:gd name="T14" fmla="*/ 57 w 57"/>
                  <a:gd name="T15" fmla="*/ 0 h 64"/>
                  <a:gd name="T16" fmla="*/ 57 w 57"/>
                  <a:gd name="T17" fmla="*/ 0 h 64"/>
                  <a:gd name="T18" fmla="*/ 54 w 57"/>
                  <a:gd name="T19" fmla="*/ 3 h 64"/>
                  <a:gd name="T20" fmla="*/ 56 w 57"/>
                  <a:gd name="T21" fmla="*/ 2 h 64"/>
                  <a:gd name="T22" fmla="*/ 57 w 57"/>
                  <a:gd name="T2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64">
                    <a:moveTo>
                      <a:pt x="1" y="49"/>
                    </a:moveTo>
                    <a:lnTo>
                      <a:pt x="0" y="50"/>
                    </a:lnTo>
                    <a:lnTo>
                      <a:pt x="19" y="64"/>
                    </a:lnTo>
                    <a:lnTo>
                      <a:pt x="19" y="62"/>
                    </a:lnTo>
                    <a:lnTo>
                      <a:pt x="18" y="61"/>
                    </a:lnTo>
                    <a:lnTo>
                      <a:pt x="3" y="50"/>
                    </a:lnTo>
                    <a:lnTo>
                      <a:pt x="1" y="49"/>
                    </a:lnTo>
                    <a:moveTo>
                      <a:pt x="57" y="0"/>
                    </a:moveTo>
                    <a:lnTo>
                      <a:pt x="57" y="0"/>
                    </a:lnTo>
                    <a:lnTo>
                      <a:pt x="54" y="3"/>
                    </a:lnTo>
                    <a:lnTo>
                      <a:pt x="56" y="2"/>
                    </a:lnTo>
                    <a:lnTo>
                      <a:pt x="5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Freeform 4623"/>
              <p:cNvSpPr>
                <a:spLocks noEditPoints="1"/>
              </p:cNvSpPr>
              <p:nvPr/>
            </p:nvSpPr>
            <p:spPr bwMode="auto">
              <a:xfrm>
                <a:off x="5367" y="1987"/>
                <a:ext cx="27" cy="157"/>
              </a:xfrm>
              <a:custGeom>
                <a:avLst/>
                <a:gdLst>
                  <a:gd name="T0" fmla="*/ 15 w 26"/>
                  <a:gd name="T1" fmla="*/ 61 h 149"/>
                  <a:gd name="T2" fmla="*/ 11 w 26"/>
                  <a:gd name="T3" fmla="*/ 58 h 149"/>
                  <a:gd name="T4" fmla="*/ 15 w 26"/>
                  <a:gd name="T5" fmla="*/ 54 h 149"/>
                  <a:gd name="T6" fmla="*/ 19 w 26"/>
                  <a:gd name="T7" fmla="*/ 58 h 149"/>
                  <a:gd name="T8" fmla="*/ 15 w 26"/>
                  <a:gd name="T9" fmla="*/ 61 h 149"/>
                  <a:gd name="T10" fmla="*/ 4 w 26"/>
                  <a:gd name="T11" fmla="*/ 0 h 149"/>
                  <a:gd name="T12" fmla="*/ 0 w 26"/>
                  <a:gd name="T13" fmla="*/ 2 h 149"/>
                  <a:gd name="T14" fmla="*/ 11 w 26"/>
                  <a:gd name="T15" fmla="*/ 149 h 149"/>
                  <a:gd name="T16" fmla="*/ 26 w 26"/>
                  <a:gd name="T17" fmla="*/ 35 h 149"/>
                  <a:gd name="T18" fmla="*/ 19 w 26"/>
                  <a:gd name="T19" fmla="*/ 25 h 149"/>
                  <a:gd name="T20" fmla="*/ 21 w 26"/>
                  <a:gd name="T21" fmla="*/ 19 h 149"/>
                  <a:gd name="T22" fmla="*/ 4 w 26"/>
                  <a:gd name="T23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49">
                    <a:moveTo>
                      <a:pt x="15" y="61"/>
                    </a:moveTo>
                    <a:cubicBezTo>
                      <a:pt x="13" y="61"/>
                      <a:pt x="11" y="60"/>
                      <a:pt x="11" y="58"/>
                    </a:cubicBezTo>
                    <a:cubicBezTo>
                      <a:pt x="11" y="55"/>
                      <a:pt x="13" y="54"/>
                      <a:pt x="15" y="54"/>
                    </a:cubicBezTo>
                    <a:cubicBezTo>
                      <a:pt x="17" y="54"/>
                      <a:pt x="19" y="55"/>
                      <a:pt x="19" y="58"/>
                    </a:cubicBezTo>
                    <a:cubicBezTo>
                      <a:pt x="19" y="60"/>
                      <a:pt x="17" y="61"/>
                      <a:pt x="15" y="61"/>
                    </a:cubicBezTo>
                    <a:moveTo>
                      <a:pt x="4" y="0"/>
                    </a:moveTo>
                    <a:cubicBezTo>
                      <a:pt x="3" y="1"/>
                      <a:pt x="2" y="2"/>
                      <a:pt x="0" y="2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2" y="34"/>
                      <a:pt x="19" y="30"/>
                      <a:pt x="19" y="25"/>
                    </a:cubicBezTo>
                    <a:cubicBezTo>
                      <a:pt x="19" y="23"/>
                      <a:pt x="20" y="21"/>
                      <a:pt x="21" y="19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Oval 4624"/>
              <p:cNvSpPr>
                <a:spLocks noChangeArrowheads="1"/>
              </p:cNvSpPr>
              <p:nvPr/>
            </p:nvSpPr>
            <p:spPr bwMode="auto">
              <a:xfrm>
                <a:off x="5379" y="2044"/>
                <a:ext cx="8" cy="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4625"/>
              <p:cNvSpPr/>
              <p:nvPr/>
            </p:nvSpPr>
            <p:spPr bwMode="auto">
              <a:xfrm>
                <a:off x="5367" y="1984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3" y="4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4626"/>
              <p:cNvSpPr/>
              <p:nvPr/>
            </p:nvSpPr>
            <p:spPr bwMode="auto">
              <a:xfrm>
                <a:off x="5387" y="2007"/>
                <a:ext cx="10" cy="17"/>
              </a:xfrm>
              <a:custGeom>
                <a:avLst/>
                <a:gdLst>
                  <a:gd name="T0" fmla="*/ 2 w 9"/>
                  <a:gd name="T1" fmla="*/ 0 h 16"/>
                  <a:gd name="T2" fmla="*/ 0 w 9"/>
                  <a:gd name="T3" fmla="*/ 6 h 16"/>
                  <a:gd name="T4" fmla="*/ 7 w 9"/>
                  <a:gd name="T5" fmla="*/ 16 h 16"/>
                  <a:gd name="T6" fmla="*/ 9 w 9"/>
                  <a:gd name="T7" fmla="*/ 7 h 16"/>
                  <a:gd name="T8" fmla="*/ 2 w 9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6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11"/>
                      <a:pt x="3" y="15"/>
                      <a:pt x="7" y="1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Group 4828"/>
            <p:cNvGrpSpPr/>
            <p:nvPr/>
          </p:nvGrpSpPr>
          <p:grpSpPr bwMode="auto">
            <a:xfrm>
              <a:off x="1887" y="1478"/>
              <a:ext cx="6322" cy="2478"/>
              <a:chOff x="1887" y="1478"/>
              <a:chExt cx="6322" cy="2478"/>
            </a:xfrm>
          </p:grpSpPr>
          <p:sp>
            <p:nvSpPr>
              <p:cNvPr id="95" name="Freeform 4628"/>
              <p:cNvSpPr>
                <a:spLocks noEditPoints="1"/>
              </p:cNvSpPr>
              <p:nvPr/>
            </p:nvSpPr>
            <p:spPr bwMode="auto">
              <a:xfrm>
                <a:off x="5365" y="1981"/>
                <a:ext cx="33" cy="177"/>
              </a:xfrm>
              <a:custGeom>
                <a:avLst/>
                <a:gdLst>
                  <a:gd name="T0" fmla="*/ 2 w 31"/>
                  <a:gd name="T1" fmla="*/ 8 h 168"/>
                  <a:gd name="T2" fmla="*/ 2 w 31"/>
                  <a:gd name="T3" fmla="*/ 3 h 168"/>
                  <a:gd name="T4" fmla="*/ 6 w 31"/>
                  <a:gd name="T5" fmla="*/ 6 h 168"/>
                  <a:gd name="T6" fmla="*/ 23 w 31"/>
                  <a:gd name="T7" fmla="*/ 25 h 168"/>
                  <a:gd name="T8" fmla="*/ 30 w 31"/>
                  <a:gd name="T9" fmla="*/ 32 h 168"/>
                  <a:gd name="T10" fmla="*/ 28 w 31"/>
                  <a:gd name="T11" fmla="*/ 41 h 168"/>
                  <a:gd name="T12" fmla="*/ 13 w 31"/>
                  <a:gd name="T13" fmla="*/ 155 h 168"/>
                  <a:gd name="T14" fmla="*/ 2 w 31"/>
                  <a:gd name="T15" fmla="*/ 8 h 168"/>
                  <a:gd name="T16" fmla="*/ 0 w 31"/>
                  <a:gd name="T17" fmla="*/ 0 h 168"/>
                  <a:gd name="T18" fmla="*/ 13 w 31"/>
                  <a:gd name="T19" fmla="*/ 168 h 168"/>
                  <a:gd name="T20" fmla="*/ 13 w 31"/>
                  <a:gd name="T21" fmla="*/ 168 h 168"/>
                  <a:gd name="T22" fmla="*/ 13 w 31"/>
                  <a:gd name="T23" fmla="*/ 168 h 168"/>
                  <a:gd name="T24" fmla="*/ 31 w 31"/>
                  <a:gd name="T25" fmla="*/ 31 h 168"/>
                  <a:gd name="T26" fmla="*/ 2 w 31"/>
                  <a:gd name="T27" fmla="*/ 1 h 168"/>
                  <a:gd name="T28" fmla="*/ 0 w 31"/>
                  <a:gd name="T2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168">
                    <a:moveTo>
                      <a:pt x="2" y="8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13" y="155"/>
                      <a:pt x="13" y="155"/>
                      <a:pt x="13" y="155"/>
                    </a:cubicBezTo>
                    <a:cubicBezTo>
                      <a:pt x="2" y="8"/>
                      <a:pt x="2" y="8"/>
                      <a:pt x="2" y="8"/>
                    </a:cubicBezTo>
                    <a:moveTo>
                      <a:pt x="0" y="0"/>
                    </a:moveTo>
                    <a:cubicBezTo>
                      <a:pt x="13" y="168"/>
                      <a:pt x="13" y="168"/>
                      <a:pt x="13" y="168"/>
                    </a:cubicBezTo>
                    <a:cubicBezTo>
                      <a:pt x="13" y="168"/>
                      <a:pt x="13" y="168"/>
                      <a:pt x="13" y="168"/>
                    </a:cubicBezTo>
                    <a:cubicBezTo>
                      <a:pt x="13" y="168"/>
                      <a:pt x="13" y="168"/>
                      <a:pt x="13" y="16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4629"/>
              <p:cNvSpPr/>
              <p:nvPr/>
            </p:nvSpPr>
            <p:spPr bwMode="auto">
              <a:xfrm>
                <a:off x="5379" y="2158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4630"/>
              <p:cNvSpPr/>
              <p:nvPr/>
            </p:nvSpPr>
            <p:spPr bwMode="auto">
              <a:xfrm>
                <a:off x="5365" y="198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4631"/>
              <p:cNvSpPr/>
              <p:nvPr/>
            </p:nvSpPr>
            <p:spPr bwMode="auto">
              <a:xfrm>
                <a:off x="5365" y="198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4632"/>
              <p:cNvSpPr/>
              <p:nvPr/>
            </p:nvSpPr>
            <p:spPr bwMode="auto">
              <a:xfrm>
                <a:off x="5427" y="2108"/>
                <a:ext cx="114" cy="54"/>
              </a:xfrm>
              <a:custGeom>
                <a:avLst/>
                <a:gdLst>
                  <a:gd name="T0" fmla="*/ 107 w 108"/>
                  <a:gd name="T1" fmla="*/ 0 h 51"/>
                  <a:gd name="T2" fmla="*/ 68 w 108"/>
                  <a:gd name="T3" fmla="*/ 3 h 51"/>
                  <a:gd name="T4" fmla="*/ 63 w 108"/>
                  <a:gd name="T5" fmla="*/ 6 h 51"/>
                  <a:gd name="T6" fmla="*/ 60 w 108"/>
                  <a:gd name="T7" fmla="*/ 4 h 51"/>
                  <a:gd name="T8" fmla="*/ 0 w 108"/>
                  <a:gd name="T9" fmla="*/ 9 h 51"/>
                  <a:gd name="T10" fmla="*/ 0 w 108"/>
                  <a:gd name="T11" fmla="*/ 11 h 51"/>
                  <a:gd name="T12" fmla="*/ 50 w 108"/>
                  <a:gd name="T13" fmla="*/ 51 h 51"/>
                  <a:gd name="T14" fmla="*/ 56 w 108"/>
                  <a:gd name="T15" fmla="*/ 49 h 51"/>
                  <a:gd name="T16" fmla="*/ 60 w 108"/>
                  <a:gd name="T17" fmla="*/ 50 h 51"/>
                  <a:gd name="T18" fmla="*/ 108 w 108"/>
                  <a:gd name="T19" fmla="*/ 2 h 51"/>
                  <a:gd name="T20" fmla="*/ 107 w 108"/>
                  <a:gd name="T2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51">
                    <a:moveTo>
                      <a:pt x="107" y="0"/>
                    </a:moveTo>
                    <a:cubicBezTo>
                      <a:pt x="68" y="3"/>
                      <a:pt x="68" y="3"/>
                      <a:pt x="68" y="3"/>
                    </a:cubicBezTo>
                    <a:cubicBezTo>
                      <a:pt x="67" y="5"/>
                      <a:pt x="65" y="6"/>
                      <a:pt x="63" y="6"/>
                    </a:cubicBezTo>
                    <a:cubicBezTo>
                      <a:pt x="62" y="6"/>
                      <a:pt x="60" y="5"/>
                      <a:pt x="60" y="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2" y="50"/>
                      <a:pt x="54" y="49"/>
                      <a:pt x="56" y="49"/>
                    </a:cubicBezTo>
                    <a:cubicBezTo>
                      <a:pt x="57" y="49"/>
                      <a:pt x="59" y="50"/>
                      <a:pt x="60" y="5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8" y="1"/>
                      <a:pt x="107" y="1"/>
                      <a:pt x="10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4633"/>
              <p:cNvSpPr/>
              <p:nvPr/>
            </p:nvSpPr>
            <p:spPr bwMode="auto">
              <a:xfrm>
                <a:off x="5480" y="2160"/>
                <a:ext cx="11" cy="6"/>
              </a:xfrm>
              <a:custGeom>
                <a:avLst/>
                <a:gdLst>
                  <a:gd name="T0" fmla="*/ 6 w 10"/>
                  <a:gd name="T1" fmla="*/ 0 h 6"/>
                  <a:gd name="T2" fmla="*/ 0 w 10"/>
                  <a:gd name="T3" fmla="*/ 2 h 6"/>
                  <a:gd name="T4" fmla="*/ 6 w 10"/>
                  <a:gd name="T5" fmla="*/ 6 h 6"/>
                  <a:gd name="T6" fmla="*/ 10 w 10"/>
                  <a:gd name="T7" fmla="*/ 1 h 6"/>
                  <a:gd name="T8" fmla="*/ 6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7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4634"/>
              <p:cNvSpPr/>
              <p:nvPr/>
            </p:nvSpPr>
            <p:spPr bwMode="auto">
              <a:xfrm>
                <a:off x="5424" y="211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4635"/>
              <p:cNvSpPr/>
              <p:nvPr/>
            </p:nvSpPr>
            <p:spPr bwMode="auto">
              <a:xfrm>
                <a:off x="5491" y="2112"/>
                <a:ext cx="8" cy="3"/>
              </a:xfrm>
              <a:custGeom>
                <a:avLst/>
                <a:gdLst>
                  <a:gd name="T0" fmla="*/ 8 w 8"/>
                  <a:gd name="T1" fmla="*/ 0 h 3"/>
                  <a:gd name="T2" fmla="*/ 0 w 8"/>
                  <a:gd name="T3" fmla="*/ 1 h 3"/>
                  <a:gd name="T4" fmla="*/ 3 w 8"/>
                  <a:gd name="T5" fmla="*/ 3 h 3"/>
                  <a:gd name="T6" fmla="*/ 8 w 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8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2" y="3"/>
                      <a:pt x="3" y="3"/>
                    </a:cubicBezTo>
                    <a:cubicBezTo>
                      <a:pt x="5" y="3"/>
                      <a:pt x="7" y="2"/>
                      <a:pt x="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4636"/>
              <p:cNvSpPr/>
              <p:nvPr/>
            </p:nvSpPr>
            <p:spPr bwMode="auto">
              <a:xfrm>
                <a:off x="5540" y="2108"/>
                <a:ext cx="5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0 h 2"/>
                  <a:gd name="T4" fmla="*/ 1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4637"/>
              <p:cNvSpPr>
                <a:spLocks noEditPoints="1"/>
              </p:cNvSpPr>
              <p:nvPr/>
            </p:nvSpPr>
            <p:spPr bwMode="auto">
              <a:xfrm>
                <a:off x="5420" y="2106"/>
                <a:ext cx="129" cy="63"/>
              </a:xfrm>
              <a:custGeom>
                <a:avLst/>
                <a:gdLst>
                  <a:gd name="T0" fmla="*/ 120 w 129"/>
                  <a:gd name="T1" fmla="*/ 2 h 63"/>
                  <a:gd name="T2" fmla="*/ 125 w 129"/>
                  <a:gd name="T3" fmla="*/ 2 h 63"/>
                  <a:gd name="T4" fmla="*/ 121 w 129"/>
                  <a:gd name="T5" fmla="*/ 4 h 63"/>
                  <a:gd name="T6" fmla="*/ 71 w 129"/>
                  <a:gd name="T7" fmla="*/ 55 h 63"/>
                  <a:gd name="T8" fmla="*/ 66 w 129"/>
                  <a:gd name="T9" fmla="*/ 60 h 63"/>
                  <a:gd name="T10" fmla="*/ 60 w 129"/>
                  <a:gd name="T11" fmla="*/ 56 h 63"/>
                  <a:gd name="T12" fmla="*/ 7 w 129"/>
                  <a:gd name="T13" fmla="*/ 14 h 63"/>
                  <a:gd name="T14" fmla="*/ 4 w 129"/>
                  <a:gd name="T15" fmla="*/ 12 h 63"/>
                  <a:gd name="T16" fmla="*/ 7 w 129"/>
                  <a:gd name="T17" fmla="*/ 12 h 63"/>
                  <a:gd name="T18" fmla="*/ 71 w 129"/>
                  <a:gd name="T19" fmla="*/ 7 h 63"/>
                  <a:gd name="T20" fmla="*/ 79 w 129"/>
                  <a:gd name="T21" fmla="*/ 6 h 63"/>
                  <a:gd name="T22" fmla="*/ 120 w 129"/>
                  <a:gd name="T23" fmla="*/ 2 h 63"/>
                  <a:gd name="T24" fmla="*/ 129 w 129"/>
                  <a:gd name="T25" fmla="*/ 0 h 63"/>
                  <a:gd name="T26" fmla="*/ 0 w 129"/>
                  <a:gd name="T27" fmla="*/ 11 h 63"/>
                  <a:gd name="T28" fmla="*/ 66 w 129"/>
                  <a:gd name="T29" fmla="*/ 63 h 63"/>
                  <a:gd name="T30" fmla="*/ 129 w 129"/>
                  <a:gd name="T3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63">
                    <a:moveTo>
                      <a:pt x="120" y="2"/>
                    </a:moveTo>
                    <a:lnTo>
                      <a:pt x="125" y="2"/>
                    </a:lnTo>
                    <a:lnTo>
                      <a:pt x="121" y="4"/>
                    </a:lnTo>
                    <a:lnTo>
                      <a:pt x="71" y="55"/>
                    </a:lnTo>
                    <a:lnTo>
                      <a:pt x="66" y="60"/>
                    </a:lnTo>
                    <a:lnTo>
                      <a:pt x="60" y="56"/>
                    </a:lnTo>
                    <a:lnTo>
                      <a:pt x="7" y="14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71" y="7"/>
                    </a:lnTo>
                    <a:lnTo>
                      <a:pt x="79" y="6"/>
                    </a:lnTo>
                    <a:lnTo>
                      <a:pt x="120" y="2"/>
                    </a:lnTo>
                    <a:close/>
                    <a:moveTo>
                      <a:pt x="129" y="0"/>
                    </a:moveTo>
                    <a:lnTo>
                      <a:pt x="0" y="11"/>
                    </a:lnTo>
                    <a:lnTo>
                      <a:pt x="66" y="63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4638"/>
              <p:cNvSpPr>
                <a:spLocks noEditPoints="1"/>
              </p:cNvSpPr>
              <p:nvPr/>
            </p:nvSpPr>
            <p:spPr bwMode="auto">
              <a:xfrm>
                <a:off x="5420" y="2106"/>
                <a:ext cx="129" cy="63"/>
              </a:xfrm>
              <a:custGeom>
                <a:avLst/>
                <a:gdLst>
                  <a:gd name="T0" fmla="*/ 120 w 129"/>
                  <a:gd name="T1" fmla="*/ 2 h 63"/>
                  <a:gd name="T2" fmla="*/ 125 w 129"/>
                  <a:gd name="T3" fmla="*/ 2 h 63"/>
                  <a:gd name="T4" fmla="*/ 121 w 129"/>
                  <a:gd name="T5" fmla="*/ 4 h 63"/>
                  <a:gd name="T6" fmla="*/ 71 w 129"/>
                  <a:gd name="T7" fmla="*/ 55 h 63"/>
                  <a:gd name="T8" fmla="*/ 66 w 129"/>
                  <a:gd name="T9" fmla="*/ 60 h 63"/>
                  <a:gd name="T10" fmla="*/ 60 w 129"/>
                  <a:gd name="T11" fmla="*/ 56 h 63"/>
                  <a:gd name="T12" fmla="*/ 7 w 129"/>
                  <a:gd name="T13" fmla="*/ 14 h 63"/>
                  <a:gd name="T14" fmla="*/ 4 w 129"/>
                  <a:gd name="T15" fmla="*/ 12 h 63"/>
                  <a:gd name="T16" fmla="*/ 7 w 129"/>
                  <a:gd name="T17" fmla="*/ 12 h 63"/>
                  <a:gd name="T18" fmla="*/ 71 w 129"/>
                  <a:gd name="T19" fmla="*/ 7 h 63"/>
                  <a:gd name="T20" fmla="*/ 79 w 129"/>
                  <a:gd name="T21" fmla="*/ 6 h 63"/>
                  <a:gd name="T22" fmla="*/ 120 w 129"/>
                  <a:gd name="T23" fmla="*/ 2 h 63"/>
                  <a:gd name="T24" fmla="*/ 129 w 129"/>
                  <a:gd name="T25" fmla="*/ 0 h 63"/>
                  <a:gd name="T26" fmla="*/ 0 w 129"/>
                  <a:gd name="T27" fmla="*/ 11 h 63"/>
                  <a:gd name="T28" fmla="*/ 66 w 129"/>
                  <a:gd name="T29" fmla="*/ 63 h 63"/>
                  <a:gd name="T30" fmla="*/ 129 w 129"/>
                  <a:gd name="T3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63">
                    <a:moveTo>
                      <a:pt x="120" y="2"/>
                    </a:moveTo>
                    <a:lnTo>
                      <a:pt x="125" y="2"/>
                    </a:lnTo>
                    <a:lnTo>
                      <a:pt x="121" y="4"/>
                    </a:lnTo>
                    <a:lnTo>
                      <a:pt x="71" y="55"/>
                    </a:lnTo>
                    <a:lnTo>
                      <a:pt x="66" y="60"/>
                    </a:lnTo>
                    <a:lnTo>
                      <a:pt x="60" y="56"/>
                    </a:lnTo>
                    <a:lnTo>
                      <a:pt x="7" y="14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71" y="7"/>
                    </a:lnTo>
                    <a:lnTo>
                      <a:pt x="79" y="6"/>
                    </a:lnTo>
                    <a:lnTo>
                      <a:pt x="120" y="2"/>
                    </a:lnTo>
                    <a:moveTo>
                      <a:pt x="129" y="0"/>
                    </a:moveTo>
                    <a:lnTo>
                      <a:pt x="0" y="11"/>
                    </a:lnTo>
                    <a:lnTo>
                      <a:pt x="66" y="63"/>
                    </a:lnTo>
                    <a:lnTo>
                      <a:pt x="1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4639"/>
              <p:cNvSpPr/>
              <p:nvPr/>
            </p:nvSpPr>
            <p:spPr bwMode="auto">
              <a:xfrm>
                <a:off x="5382" y="2166"/>
                <a:ext cx="40" cy="58"/>
              </a:xfrm>
              <a:custGeom>
                <a:avLst/>
                <a:gdLst>
                  <a:gd name="T0" fmla="*/ 3 w 38"/>
                  <a:gd name="T1" fmla="*/ 0 h 55"/>
                  <a:gd name="T2" fmla="*/ 0 w 38"/>
                  <a:gd name="T3" fmla="*/ 2 h 55"/>
                  <a:gd name="T4" fmla="*/ 8 w 38"/>
                  <a:gd name="T5" fmla="*/ 55 h 55"/>
                  <a:gd name="T6" fmla="*/ 38 w 38"/>
                  <a:gd name="T7" fmla="*/ 34 h 55"/>
                  <a:gd name="T8" fmla="*/ 37 w 38"/>
                  <a:gd name="T9" fmla="*/ 32 h 55"/>
                  <a:gd name="T10" fmla="*/ 38 w 38"/>
                  <a:gd name="T11" fmla="*/ 29 h 55"/>
                  <a:gd name="T12" fmla="*/ 3 w 38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5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7" y="34"/>
                      <a:pt x="37" y="33"/>
                      <a:pt x="37" y="32"/>
                    </a:cubicBezTo>
                    <a:cubicBezTo>
                      <a:pt x="37" y="31"/>
                      <a:pt x="37" y="29"/>
                      <a:pt x="38" y="29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4640"/>
              <p:cNvSpPr/>
              <p:nvPr/>
            </p:nvSpPr>
            <p:spPr bwMode="auto">
              <a:xfrm>
                <a:off x="5421" y="2197"/>
                <a:ext cx="5" cy="5"/>
              </a:xfrm>
              <a:custGeom>
                <a:avLst/>
                <a:gdLst>
                  <a:gd name="T0" fmla="*/ 1 w 5"/>
                  <a:gd name="T1" fmla="*/ 0 h 5"/>
                  <a:gd name="T2" fmla="*/ 0 w 5"/>
                  <a:gd name="T3" fmla="*/ 3 h 5"/>
                  <a:gd name="T4" fmla="*/ 1 w 5"/>
                  <a:gd name="T5" fmla="*/ 5 h 5"/>
                  <a:gd name="T6" fmla="*/ 5 w 5"/>
                  <a:gd name="T7" fmla="*/ 3 h 5"/>
                  <a:gd name="T8" fmla="*/ 1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4641"/>
              <p:cNvSpPr/>
              <p:nvPr/>
            </p:nvSpPr>
            <p:spPr bwMode="auto">
              <a:xfrm>
                <a:off x="5381" y="2163"/>
                <a:ext cx="4" cy="6"/>
              </a:xfrm>
              <a:custGeom>
                <a:avLst/>
                <a:gdLst>
                  <a:gd name="T0" fmla="*/ 0 w 4"/>
                  <a:gd name="T1" fmla="*/ 0 h 5"/>
                  <a:gd name="T2" fmla="*/ 1 w 4"/>
                  <a:gd name="T3" fmla="*/ 5 h 5"/>
                  <a:gd name="T4" fmla="*/ 4 w 4"/>
                  <a:gd name="T5" fmla="*/ 3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3" y="4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4642"/>
              <p:cNvSpPr/>
              <p:nvPr/>
            </p:nvSpPr>
            <p:spPr bwMode="auto">
              <a:xfrm>
                <a:off x="5390" y="2200"/>
                <a:ext cx="36" cy="26"/>
              </a:xfrm>
              <a:custGeom>
                <a:avLst/>
                <a:gdLst>
                  <a:gd name="T0" fmla="*/ 36 w 36"/>
                  <a:gd name="T1" fmla="*/ 0 h 26"/>
                  <a:gd name="T2" fmla="*/ 32 w 36"/>
                  <a:gd name="T3" fmla="*/ 2 h 26"/>
                  <a:gd name="T4" fmla="*/ 0 w 36"/>
                  <a:gd name="T5" fmla="*/ 24 h 26"/>
                  <a:gd name="T6" fmla="*/ 0 w 36"/>
                  <a:gd name="T7" fmla="*/ 26 h 26"/>
                  <a:gd name="T8" fmla="*/ 36 w 36"/>
                  <a:gd name="T9" fmla="*/ 1 h 26"/>
                  <a:gd name="T10" fmla="*/ 36 w 36"/>
                  <a:gd name="T11" fmla="*/ 0 h 26"/>
                  <a:gd name="T12" fmla="*/ 36 w 3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6">
                    <a:moveTo>
                      <a:pt x="36" y="0"/>
                    </a:moveTo>
                    <a:lnTo>
                      <a:pt x="32" y="2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36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4643"/>
              <p:cNvSpPr/>
              <p:nvPr/>
            </p:nvSpPr>
            <p:spPr bwMode="auto">
              <a:xfrm>
                <a:off x="5390" y="2200"/>
                <a:ext cx="36" cy="26"/>
              </a:xfrm>
              <a:custGeom>
                <a:avLst/>
                <a:gdLst>
                  <a:gd name="T0" fmla="*/ 36 w 36"/>
                  <a:gd name="T1" fmla="*/ 0 h 26"/>
                  <a:gd name="T2" fmla="*/ 32 w 36"/>
                  <a:gd name="T3" fmla="*/ 2 h 26"/>
                  <a:gd name="T4" fmla="*/ 0 w 36"/>
                  <a:gd name="T5" fmla="*/ 24 h 26"/>
                  <a:gd name="T6" fmla="*/ 0 w 36"/>
                  <a:gd name="T7" fmla="*/ 26 h 26"/>
                  <a:gd name="T8" fmla="*/ 36 w 36"/>
                  <a:gd name="T9" fmla="*/ 1 h 26"/>
                  <a:gd name="T10" fmla="*/ 36 w 36"/>
                  <a:gd name="T11" fmla="*/ 0 h 26"/>
                  <a:gd name="T12" fmla="*/ 36 w 3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6">
                    <a:moveTo>
                      <a:pt x="36" y="0"/>
                    </a:moveTo>
                    <a:lnTo>
                      <a:pt x="32" y="2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36" y="1"/>
                    </a:lnTo>
                    <a:lnTo>
                      <a:pt x="36" y="0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644"/>
              <p:cNvSpPr/>
              <p:nvPr/>
            </p:nvSpPr>
            <p:spPr bwMode="auto">
              <a:xfrm>
                <a:off x="5379" y="2159"/>
                <a:ext cx="49" cy="68"/>
              </a:xfrm>
              <a:custGeom>
                <a:avLst/>
                <a:gdLst>
                  <a:gd name="T0" fmla="*/ 0 w 49"/>
                  <a:gd name="T1" fmla="*/ 0 h 68"/>
                  <a:gd name="T2" fmla="*/ 9 w 49"/>
                  <a:gd name="T3" fmla="*/ 68 h 68"/>
                  <a:gd name="T4" fmla="*/ 11 w 49"/>
                  <a:gd name="T5" fmla="*/ 67 h 68"/>
                  <a:gd name="T6" fmla="*/ 11 w 49"/>
                  <a:gd name="T7" fmla="*/ 65 h 68"/>
                  <a:gd name="T8" fmla="*/ 3 w 49"/>
                  <a:gd name="T9" fmla="*/ 10 h 68"/>
                  <a:gd name="T10" fmla="*/ 2 w 49"/>
                  <a:gd name="T11" fmla="*/ 4 h 68"/>
                  <a:gd name="T12" fmla="*/ 6 w 49"/>
                  <a:gd name="T13" fmla="*/ 7 h 68"/>
                  <a:gd name="T14" fmla="*/ 43 w 49"/>
                  <a:gd name="T15" fmla="*/ 38 h 68"/>
                  <a:gd name="T16" fmla="*/ 47 w 49"/>
                  <a:gd name="T17" fmla="*/ 41 h 68"/>
                  <a:gd name="T18" fmla="*/ 47 w 49"/>
                  <a:gd name="T19" fmla="*/ 41 h 68"/>
                  <a:gd name="T20" fmla="*/ 47 w 49"/>
                  <a:gd name="T21" fmla="*/ 42 h 68"/>
                  <a:gd name="T22" fmla="*/ 49 w 49"/>
                  <a:gd name="T23" fmla="*/ 41 h 68"/>
                  <a:gd name="T24" fmla="*/ 0 w 49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8">
                    <a:moveTo>
                      <a:pt x="0" y="0"/>
                    </a:moveTo>
                    <a:lnTo>
                      <a:pt x="9" y="68"/>
                    </a:lnTo>
                    <a:lnTo>
                      <a:pt x="11" y="67"/>
                    </a:lnTo>
                    <a:lnTo>
                      <a:pt x="11" y="65"/>
                    </a:lnTo>
                    <a:lnTo>
                      <a:pt x="3" y="10"/>
                    </a:lnTo>
                    <a:lnTo>
                      <a:pt x="2" y="4"/>
                    </a:lnTo>
                    <a:lnTo>
                      <a:pt x="6" y="7"/>
                    </a:lnTo>
                    <a:lnTo>
                      <a:pt x="43" y="38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47" y="42"/>
                    </a:lnTo>
                    <a:lnTo>
                      <a:pt x="49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645"/>
              <p:cNvSpPr/>
              <p:nvPr/>
            </p:nvSpPr>
            <p:spPr bwMode="auto">
              <a:xfrm>
                <a:off x="5379" y="2159"/>
                <a:ext cx="49" cy="68"/>
              </a:xfrm>
              <a:custGeom>
                <a:avLst/>
                <a:gdLst>
                  <a:gd name="T0" fmla="*/ 0 w 49"/>
                  <a:gd name="T1" fmla="*/ 0 h 68"/>
                  <a:gd name="T2" fmla="*/ 9 w 49"/>
                  <a:gd name="T3" fmla="*/ 68 h 68"/>
                  <a:gd name="T4" fmla="*/ 11 w 49"/>
                  <a:gd name="T5" fmla="*/ 67 h 68"/>
                  <a:gd name="T6" fmla="*/ 11 w 49"/>
                  <a:gd name="T7" fmla="*/ 65 h 68"/>
                  <a:gd name="T8" fmla="*/ 3 w 49"/>
                  <a:gd name="T9" fmla="*/ 10 h 68"/>
                  <a:gd name="T10" fmla="*/ 2 w 49"/>
                  <a:gd name="T11" fmla="*/ 4 h 68"/>
                  <a:gd name="T12" fmla="*/ 6 w 49"/>
                  <a:gd name="T13" fmla="*/ 7 h 68"/>
                  <a:gd name="T14" fmla="*/ 43 w 49"/>
                  <a:gd name="T15" fmla="*/ 38 h 68"/>
                  <a:gd name="T16" fmla="*/ 47 w 49"/>
                  <a:gd name="T17" fmla="*/ 41 h 68"/>
                  <a:gd name="T18" fmla="*/ 47 w 49"/>
                  <a:gd name="T19" fmla="*/ 41 h 68"/>
                  <a:gd name="T20" fmla="*/ 47 w 49"/>
                  <a:gd name="T21" fmla="*/ 42 h 68"/>
                  <a:gd name="T22" fmla="*/ 49 w 49"/>
                  <a:gd name="T23" fmla="*/ 41 h 68"/>
                  <a:gd name="T24" fmla="*/ 0 w 49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8">
                    <a:moveTo>
                      <a:pt x="0" y="0"/>
                    </a:moveTo>
                    <a:lnTo>
                      <a:pt x="9" y="68"/>
                    </a:lnTo>
                    <a:lnTo>
                      <a:pt x="11" y="67"/>
                    </a:lnTo>
                    <a:lnTo>
                      <a:pt x="11" y="65"/>
                    </a:lnTo>
                    <a:lnTo>
                      <a:pt x="3" y="10"/>
                    </a:lnTo>
                    <a:lnTo>
                      <a:pt x="2" y="4"/>
                    </a:lnTo>
                    <a:lnTo>
                      <a:pt x="6" y="7"/>
                    </a:lnTo>
                    <a:lnTo>
                      <a:pt x="43" y="38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47" y="42"/>
                    </a:lnTo>
                    <a:lnTo>
                      <a:pt x="49" y="4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646"/>
              <p:cNvSpPr/>
              <p:nvPr/>
            </p:nvSpPr>
            <p:spPr bwMode="auto">
              <a:xfrm>
                <a:off x="5394" y="2253"/>
                <a:ext cx="18" cy="49"/>
              </a:xfrm>
              <a:custGeom>
                <a:avLst/>
                <a:gdLst>
                  <a:gd name="T0" fmla="*/ 0 w 18"/>
                  <a:gd name="T1" fmla="*/ 0 h 49"/>
                  <a:gd name="T2" fmla="*/ 7 w 18"/>
                  <a:gd name="T3" fmla="*/ 49 h 49"/>
                  <a:gd name="T4" fmla="*/ 18 w 18"/>
                  <a:gd name="T5" fmla="*/ 3 h 49"/>
                  <a:gd name="T6" fmla="*/ 0 w 18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9">
                    <a:moveTo>
                      <a:pt x="0" y="0"/>
                    </a:moveTo>
                    <a:lnTo>
                      <a:pt x="7" y="49"/>
                    </a:lnTo>
                    <a:lnTo>
                      <a:pt x="18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647"/>
              <p:cNvSpPr/>
              <p:nvPr/>
            </p:nvSpPr>
            <p:spPr bwMode="auto">
              <a:xfrm>
                <a:off x="5394" y="2253"/>
                <a:ext cx="18" cy="49"/>
              </a:xfrm>
              <a:custGeom>
                <a:avLst/>
                <a:gdLst>
                  <a:gd name="T0" fmla="*/ 0 w 18"/>
                  <a:gd name="T1" fmla="*/ 0 h 49"/>
                  <a:gd name="T2" fmla="*/ 7 w 18"/>
                  <a:gd name="T3" fmla="*/ 49 h 49"/>
                  <a:gd name="T4" fmla="*/ 18 w 18"/>
                  <a:gd name="T5" fmla="*/ 3 h 49"/>
                  <a:gd name="T6" fmla="*/ 0 w 18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9">
                    <a:moveTo>
                      <a:pt x="0" y="0"/>
                    </a:moveTo>
                    <a:lnTo>
                      <a:pt x="7" y="49"/>
                    </a:lnTo>
                    <a:lnTo>
                      <a:pt x="18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4648"/>
              <p:cNvSpPr/>
              <p:nvPr/>
            </p:nvSpPr>
            <p:spPr bwMode="auto">
              <a:xfrm>
                <a:off x="5393" y="2252"/>
                <a:ext cx="20" cy="4"/>
              </a:xfrm>
              <a:custGeom>
                <a:avLst/>
                <a:gdLst>
                  <a:gd name="T0" fmla="*/ 0 w 20"/>
                  <a:gd name="T1" fmla="*/ 0 h 4"/>
                  <a:gd name="T2" fmla="*/ 1 w 20"/>
                  <a:gd name="T3" fmla="*/ 1 h 4"/>
                  <a:gd name="T4" fmla="*/ 19 w 20"/>
                  <a:gd name="T5" fmla="*/ 4 h 4"/>
                  <a:gd name="T6" fmla="*/ 20 w 20"/>
                  <a:gd name="T7" fmla="*/ 2 h 4"/>
                  <a:gd name="T8" fmla="*/ 0 w 2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">
                    <a:moveTo>
                      <a:pt x="0" y="0"/>
                    </a:moveTo>
                    <a:lnTo>
                      <a:pt x="1" y="1"/>
                    </a:lnTo>
                    <a:lnTo>
                      <a:pt x="19" y="4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4649"/>
              <p:cNvSpPr/>
              <p:nvPr/>
            </p:nvSpPr>
            <p:spPr bwMode="auto">
              <a:xfrm>
                <a:off x="5393" y="2252"/>
                <a:ext cx="20" cy="4"/>
              </a:xfrm>
              <a:custGeom>
                <a:avLst/>
                <a:gdLst>
                  <a:gd name="T0" fmla="*/ 0 w 20"/>
                  <a:gd name="T1" fmla="*/ 0 h 4"/>
                  <a:gd name="T2" fmla="*/ 1 w 20"/>
                  <a:gd name="T3" fmla="*/ 1 h 4"/>
                  <a:gd name="T4" fmla="*/ 19 w 20"/>
                  <a:gd name="T5" fmla="*/ 4 h 4"/>
                  <a:gd name="T6" fmla="*/ 20 w 20"/>
                  <a:gd name="T7" fmla="*/ 2 h 4"/>
                  <a:gd name="T8" fmla="*/ 0 w 2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">
                    <a:moveTo>
                      <a:pt x="0" y="0"/>
                    </a:moveTo>
                    <a:lnTo>
                      <a:pt x="1" y="1"/>
                    </a:lnTo>
                    <a:lnTo>
                      <a:pt x="19" y="4"/>
                    </a:lnTo>
                    <a:lnTo>
                      <a:pt x="2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4650"/>
              <p:cNvSpPr/>
              <p:nvPr/>
            </p:nvSpPr>
            <p:spPr bwMode="auto">
              <a:xfrm>
                <a:off x="5392" y="2252"/>
                <a:ext cx="23" cy="58"/>
              </a:xfrm>
              <a:custGeom>
                <a:avLst/>
                <a:gdLst>
                  <a:gd name="T0" fmla="*/ 0 w 23"/>
                  <a:gd name="T1" fmla="*/ 0 h 58"/>
                  <a:gd name="T2" fmla="*/ 9 w 23"/>
                  <a:gd name="T3" fmla="*/ 58 h 58"/>
                  <a:gd name="T4" fmla="*/ 23 w 23"/>
                  <a:gd name="T5" fmla="*/ 3 h 58"/>
                  <a:gd name="T6" fmla="*/ 21 w 23"/>
                  <a:gd name="T7" fmla="*/ 2 h 58"/>
                  <a:gd name="T8" fmla="*/ 20 w 23"/>
                  <a:gd name="T9" fmla="*/ 4 h 58"/>
                  <a:gd name="T10" fmla="*/ 9 w 23"/>
                  <a:gd name="T11" fmla="*/ 50 h 58"/>
                  <a:gd name="T12" fmla="*/ 2 w 23"/>
                  <a:gd name="T13" fmla="*/ 1 h 58"/>
                  <a:gd name="T14" fmla="*/ 1 w 23"/>
                  <a:gd name="T15" fmla="*/ 0 h 58"/>
                  <a:gd name="T16" fmla="*/ 0 w 23"/>
                  <a:gd name="T1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8">
                    <a:moveTo>
                      <a:pt x="0" y="0"/>
                    </a:moveTo>
                    <a:lnTo>
                      <a:pt x="9" y="58"/>
                    </a:lnTo>
                    <a:lnTo>
                      <a:pt x="23" y="3"/>
                    </a:lnTo>
                    <a:lnTo>
                      <a:pt x="21" y="2"/>
                    </a:lnTo>
                    <a:lnTo>
                      <a:pt x="20" y="4"/>
                    </a:lnTo>
                    <a:lnTo>
                      <a:pt x="9" y="50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4651"/>
              <p:cNvSpPr/>
              <p:nvPr/>
            </p:nvSpPr>
            <p:spPr bwMode="auto">
              <a:xfrm>
                <a:off x="5392" y="2252"/>
                <a:ext cx="23" cy="58"/>
              </a:xfrm>
              <a:custGeom>
                <a:avLst/>
                <a:gdLst>
                  <a:gd name="T0" fmla="*/ 0 w 23"/>
                  <a:gd name="T1" fmla="*/ 0 h 58"/>
                  <a:gd name="T2" fmla="*/ 9 w 23"/>
                  <a:gd name="T3" fmla="*/ 58 h 58"/>
                  <a:gd name="T4" fmla="*/ 23 w 23"/>
                  <a:gd name="T5" fmla="*/ 3 h 58"/>
                  <a:gd name="T6" fmla="*/ 21 w 23"/>
                  <a:gd name="T7" fmla="*/ 2 h 58"/>
                  <a:gd name="T8" fmla="*/ 20 w 23"/>
                  <a:gd name="T9" fmla="*/ 4 h 58"/>
                  <a:gd name="T10" fmla="*/ 9 w 23"/>
                  <a:gd name="T11" fmla="*/ 50 h 58"/>
                  <a:gd name="T12" fmla="*/ 2 w 23"/>
                  <a:gd name="T13" fmla="*/ 1 h 58"/>
                  <a:gd name="T14" fmla="*/ 1 w 23"/>
                  <a:gd name="T15" fmla="*/ 0 h 58"/>
                  <a:gd name="T16" fmla="*/ 0 w 23"/>
                  <a:gd name="T1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8">
                    <a:moveTo>
                      <a:pt x="0" y="0"/>
                    </a:moveTo>
                    <a:lnTo>
                      <a:pt x="9" y="58"/>
                    </a:lnTo>
                    <a:lnTo>
                      <a:pt x="23" y="3"/>
                    </a:lnTo>
                    <a:lnTo>
                      <a:pt x="21" y="2"/>
                    </a:lnTo>
                    <a:lnTo>
                      <a:pt x="20" y="4"/>
                    </a:lnTo>
                    <a:lnTo>
                      <a:pt x="9" y="50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4652"/>
              <p:cNvSpPr/>
              <p:nvPr/>
            </p:nvSpPr>
            <p:spPr bwMode="auto">
              <a:xfrm>
                <a:off x="5390" y="2205"/>
                <a:ext cx="35" cy="38"/>
              </a:xfrm>
              <a:custGeom>
                <a:avLst/>
                <a:gdLst>
                  <a:gd name="T0" fmla="*/ 31 w 33"/>
                  <a:gd name="T1" fmla="*/ 0 h 36"/>
                  <a:gd name="T2" fmla="*/ 0 w 33"/>
                  <a:gd name="T3" fmla="*/ 21 h 36"/>
                  <a:gd name="T4" fmla="*/ 24 w 33"/>
                  <a:gd name="T5" fmla="*/ 36 h 36"/>
                  <a:gd name="T6" fmla="*/ 33 w 33"/>
                  <a:gd name="T7" fmla="*/ 1 h 36"/>
                  <a:gd name="T8" fmla="*/ 31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1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2" y="1"/>
                      <a:pt x="32" y="0"/>
                      <a:pt x="31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653"/>
              <p:cNvSpPr/>
              <p:nvPr/>
            </p:nvSpPr>
            <p:spPr bwMode="auto">
              <a:xfrm>
                <a:off x="5423" y="2203"/>
                <a:ext cx="3" cy="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4654"/>
              <p:cNvSpPr/>
              <p:nvPr/>
            </p:nvSpPr>
            <p:spPr bwMode="auto">
              <a:xfrm>
                <a:off x="5390" y="2228"/>
                <a:ext cx="26" cy="17"/>
              </a:xfrm>
              <a:custGeom>
                <a:avLst/>
                <a:gdLst>
                  <a:gd name="T0" fmla="*/ 0 w 26"/>
                  <a:gd name="T1" fmla="*/ 0 h 17"/>
                  <a:gd name="T2" fmla="*/ 0 w 26"/>
                  <a:gd name="T3" fmla="*/ 0 h 17"/>
                  <a:gd name="T4" fmla="*/ 0 w 26"/>
                  <a:gd name="T5" fmla="*/ 2 h 17"/>
                  <a:gd name="T6" fmla="*/ 26 w 26"/>
                  <a:gd name="T7" fmla="*/ 17 h 17"/>
                  <a:gd name="T8" fmla="*/ 26 w 26"/>
                  <a:gd name="T9" fmla="*/ 15 h 17"/>
                  <a:gd name="T10" fmla="*/ 0 w 26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7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6" y="17"/>
                    </a:lnTo>
                    <a:lnTo>
                      <a:pt x="2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4655"/>
              <p:cNvSpPr/>
              <p:nvPr/>
            </p:nvSpPr>
            <p:spPr bwMode="auto">
              <a:xfrm>
                <a:off x="5390" y="2228"/>
                <a:ext cx="26" cy="17"/>
              </a:xfrm>
              <a:custGeom>
                <a:avLst/>
                <a:gdLst>
                  <a:gd name="T0" fmla="*/ 0 w 26"/>
                  <a:gd name="T1" fmla="*/ 0 h 17"/>
                  <a:gd name="T2" fmla="*/ 0 w 26"/>
                  <a:gd name="T3" fmla="*/ 0 h 17"/>
                  <a:gd name="T4" fmla="*/ 0 w 26"/>
                  <a:gd name="T5" fmla="*/ 2 h 17"/>
                  <a:gd name="T6" fmla="*/ 26 w 26"/>
                  <a:gd name="T7" fmla="*/ 17 h 17"/>
                  <a:gd name="T8" fmla="*/ 26 w 26"/>
                  <a:gd name="T9" fmla="*/ 15 h 17"/>
                  <a:gd name="T10" fmla="*/ 0 w 26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7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6" y="17"/>
                    </a:lnTo>
                    <a:lnTo>
                      <a:pt x="2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56"/>
              <p:cNvSpPr/>
              <p:nvPr/>
            </p:nvSpPr>
            <p:spPr bwMode="auto">
              <a:xfrm>
                <a:off x="5390" y="2201"/>
                <a:ext cx="36" cy="27"/>
              </a:xfrm>
              <a:custGeom>
                <a:avLst/>
                <a:gdLst>
                  <a:gd name="T0" fmla="*/ 36 w 36"/>
                  <a:gd name="T1" fmla="*/ 0 h 27"/>
                  <a:gd name="T2" fmla="*/ 0 w 36"/>
                  <a:gd name="T3" fmla="*/ 25 h 27"/>
                  <a:gd name="T4" fmla="*/ 0 w 36"/>
                  <a:gd name="T5" fmla="*/ 27 h 27"/>
                  <a:gd name="T6" fmla="*/ 0 w 36"/>
                  <a:gd name="T7" fmla="*/ 27 h 27"/>
                  <a:gd name="T8" fmla="*/ 33 w 36"/>
                  <a:gd name="T9" fmla="*/ 4 h 27"/>
                  <a:gd name="T10" fmla="*/ 36 w 36"/>
                  <a:gd name="T11" fmla="*/ 2 h 27"/>
                  <a:gd name="T12" fmla="*/ 36 w 36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7">
                    <a:moveTo>
                      <a:pt x="36" y="0"/>
                    </a:moveTo>
                    <a:lnTo>
                      <a:pt x="0" y="25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33" y="4"/>
                    </a:lnTo>
                    <a:lnTo>
                      <a:pt x="36" y="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657"/>
              <p:cNvSpPr/>
              <p:nvPr/>
            </p:nvSpPr>
            <p:spPr bwMode="auto">
              <a:xfrm>
                <a:off x="5390" y="2201"/>
                <a:ext cx="36" cy="27"/>
              </a:xfrm>
              <a:custGeom>
                <a:avLst/>
                <a:gdLst>
                  <a:gd name="T0" fmla="*/ 36 w 36"/>
                  <a:gd name="T1" fmla="*/ 0 h 27"/>
                  <a:gd name="T2" fmla="*/ 0 w 36"/>
                  <a:gd name="T3" fmla="*/ 25 h 27"/>
                  <a:gd name="T4" fmla="*/ 0 w 36"/>
                  <a:gd name="T5" fmla="*/ 27 h 27"/>
                  <a:gd name="T6" fmla="*/ 0 w 36"/>
                  <a:gd name="T7" fmla="*/ 27 h 27"/>
                  <a:gd name="T8" fmla="*/ 33 w 36"/>
                  <a:gd name="T9" fmla="*/ 4 h 27"/>
                  <a:gd name="T10" fmla="*/ 36 w 36"/>
                  <a:gd name="T11" fmla="*/ 2 h 27"/>
                  <a:gd name="T12" fmla="*/ 36 w 36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7">
                    <a:moveTo>
                      <a:pt x="36" y="0"/>
                    </a:moveTo>
                    <a:lnTo>
                      <a:pt x="0" y="25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33" y="4"/>
                    </a:lnTo>
                    <a:lnTo>
                      <a:pt x="36" y="2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4658"/>
              <p:cNvSpPr>
                <a:spLocks noEditPoints="1"/>
              </p:cNvSpPr>
              <p:nvPr/>
            </p:nvSpPr>
            <p:spPr bwMode="auto">
              <a:xfrm>
                <a:off x="5388" y="2200"/>
                <a:ext cx="40" cy="46"/>
              </a:xfrm>
              <a:custGeom>
                <a:avLst/>
                <a:gdLst>
                  <a:gd name="T0" fmla="*/ 2 w 40"/>
                  <a:gd name="T1" fmla="*/ 26 h 46"/>
                  <a:gd name="T2" fmla="*/ 0 w 40"/>
                  <a:gd name="T3" fmla="*/ 27 h 46"/>
                  <a:gd name="T4" fmla="*/ 1 w 40"/>
                  <a:gd name="T5" fmla="*/ 29 h 46"/>
                  <a:gd name="T6" fmla="*/ 2 w 40"/>
                  <a:gd name="T7" fmla="*/ 30 h 46"/>
                  <a:gd name="T8" fmla="*/ 2 w 40"/>
                  <a:gd name="T9" fmla="*/ 28 h 46"/>
                  <a:gd name="T10" fmla="*/ 2 w 40"/>
                  <a:gd name="T11" fmla="*/ 26 h 46"/>
                  <a:gd name="T12" fmla="*/ 40 w 40"/>
                  <a:gd name="T13" fmla="*/ 0 h 46"/>
                  <a:gd name="T14" fmla="*/ 38 w 40"/>
                  <a:gd name="T15" fmla="*/ 1 h 46"/>
                  <a:gd name="T16" fmla="*/ 38 w 40"/>
                  <a:gd name="T17" fmla="*/ 3 h 46"/>
                  <a:gd name="T18" fmla="*/ 37 w 40"/>
                  <a:gd name="T19" fmla="*/ 7 h 46"/>
                  <a:gd name="T20" fmla="*/ 28 w 40"/>
                  <a:gd name="T21" fmla="*/ 43 h 46"/>
                  <a:gd name="T22" fmla="*/ 28 w 40"/>
                  <a:gd name="T23" fmla="*/ 45 h 46"/>
                  <a:gd name="T24" fmla="*/ 29 w 40"/>
                  <a:gd name="T25" fmla="*/ 46 h 46"/>
                  <a:gd name="T26" fmla="*/ 40 w 40"/>
                  <a:gd name="T2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6">
                    <a:moveTo>
                      <a:pt x="2" y="26"/>
                    </a:moveTo>
                    <a:lnTo>
                      <a:pt x="0" y="27"/>
                    </a:lnTo>
                    <a:lnTo>
                      <a:pt x="1" y="29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26"/>
                    </a:lnTo>
                    <a:close/>
                    <a:moveTo>
                      <a:pt x="40" y="0"/>
                    </a:moveTo>
                    <a:lnTo>
                      <a:pt x="38" y="1"/>
                    </a:lnTo>
                    <a:lnTo>
                      <a:pt x="38" y="3"/>
                    </a:lnTo>
                    <a:lnTo>
                      <a:pt x="37" y="7"/>
                    </a:lnTo>
                    <a:lnTo>
                      <a:pt x="28" y="43"/>
                    </a:lnTo>
                    <a:lnTo>
                      <a:pt x="28" y="45"/>
                    </a:lnTo>
                    <a:lnTo>
                      <a:pt x="29" y="4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659"/>
              <p:cNvSpPr>
                <a:spLocks noEditPoints="1"/>
              </p:cNvSpPr>
              <p:nvPr/>
            </p:nvSpPr>
            <p:spPr bwMode="auto">
              <a:xfrm>
                <a:off x="5388" y="2200"/>
                <a:ext cx="40" cy="46"/>
              </a:xfrm>
              <a:custGeom>
                <a:avLst/>
                <a:gdLst>
                  <a:gd name="T0" fmla="*/ 2 w 40"/>
                  <a:gd name="T1" fmla="*/ 26 h 46"/>
                  <a:gd name="T2" fmla="*/ 0 w 40"/>
                  <a:gd name="T3" fmla="*/ 27 h 46"/>
                  <a:gd name="T4" fmla="*/ 1 w 40"/>
                  <a:gd name="T5" fmla="*/ 29 h 46"/>
                  <a:gd name="T6" fmla="*/ 2 w 40"/>
                  <a:gd name="T7" fmla="*/ 30 h 46"/>
                  <a:gd name="T8" fmla="*/ 2 w 40"/>
                  <a:gd name="T9" fmla="*/ 28 h 46"/>
                  <a:gd name="T10" fmla="*/ 2 w 40"/>
                  <a:gd name="T11" fmla="*/ 26 h 46"/>
                  <a:gd name="T12" fmla="*/ 40 w 40"/>
                  <a:gd name="T13" fmla="*/ 0 h 46"/>
                  <a:gd name="T14" fmla="*/ 38 w 40"/>
                  <a:gd name="T15" fmla="*/ 1 h 46"/>
                  <a:gd name="T16" fmla="*/ 38 w 40"/>
                  <a:gd name="T17" fmla="*/ 3 h 46"/>
                  <a:gd name="T18" fmla="*/ 37 w 40"/>
                  <a:gd name="T19" fmla="*/ 7 h 46"/>
                  <a:gd name="T20" fmla="*/ 28 w 40"/>
                  <a:gd name="T21" fmla="*/ 43 h 46"/>
                  <a:gd name="T22" fmla="*/ 28 w 40"/>
                  <a:gd name="T23" fmla="*/ 45 h 46"/>
                  <a:gd name="T24" fmla="*/ 29 w 40"/>
                  <a:gd name="T25" fmla="*/ 46 h 46"/>
                  <a:gd name="T26" fmla="*/ 40 w 40"/>
                  <a:gd name="T2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6">
                    <a:moveTo>
                      <a:pt x="2" y="26"/>
                    </a:moveTo>
                    <a:lnTo>
                      <a:pt x="0" y="27"/>
                    </a:lnTo>
                    <a:lnTo>
                      <a:pt x="1" y="29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26"/>
                    </a:lnTo>
                    <a:moveTo>
                      <a:pt x="40" y="0"/>
                    </a:moveTo>
                    <a:lnTo>
                      <a:pt x="38" y="1"/>
                    </a:lnTo>
                    <a:lnTo>
                      <a:pt x="38" y="3"/>
                    </a:lnTo>
                    <a:lnTo>
                      <a:pt x="37" y="7"/>
                    </a:lnTo>
                    <a:lnTo>
                      <a:pt x="28" y="43"/>
                    </a:lnTo>
                    <a:lnTo>
                      <a:pt x="28" y="45"/>
                    </a:lnTo>
                    <a:lnTo>
                      <a:pt x="29" y="46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660"/>
              <p:cNvSpPr/>
              <p:nvPr/>
            </p:nvSpPr>
            <p:spPr bwMode="auto">
              <a:xfrm>
                <a:off x="5391" y="2232"/>
                <a:ext cx="25" cy="21"/>
              </a:xfrm>
              <a:custGeom>
                <a:avLst/>
                <a:gdLst>
                  <a:gd name="T0" fmla="*/ 0 w 25"/>
                  <a:gd name="T1" fmla="*/ 0 h 21"/>
                  <a:gd name="T2" fmla="*/ 2 w 25"/>
                  <a:gd name="T3" fmla="*/ 18 h 21"/>
                  <a:gd name="T4" fmla="*/ 22 w 25"/>
                  <a:gd name="T5" fmla="*/ 21 h 21"/>
                  <a:gd name="T6" fmla="*/ 25 w 25"/>
                  <a:gd name="T7" fmla="*/ 15 h 21"/>
                  <a:gd name="T8" fmla="*/ 0 w 2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0" y="0"/>
                    </a:moveTo>
                    <a:lnTo>
                      <a:pt x="2" y="18"/>
                    </a:lnTo>
                    <a:lnTo>
                      <a:pt x="22" y="21"/>
                    </a:lnTo>
                    <a:lnTo>
                      <a:pt x="25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661"/>
              <p:cNvSpPr/>
              <p:nvPr/>
            </p:nvSpPr>
            <p:spPr bwMode="auto">
              <a:xfrm>
                <a:off x="5391" y="2232"/>
                <a:ext cx="25" cy="21"/>
              </a:xfrm>
              <a:custGeom>
                <a:avLst/>
                <a:gdLst>
                  <a:gd name="T0" fmla="*/ 0 w 25"/>
                  <a:gd name="T1" fmla="*/ 0 h 21"/>
                  <a:gd name="T2" fmla="*/ 2 w 25"/>
                  <a:gd name="T3" fmla="*/ 18 h 21"/>
                  <a:gd name="T4" fmla="*/ 22 w 25"/>
                  <a:gd name="T5" fmla="*/ 21 h 21"/>
                  <a:gd name="T6" fmla="*/ 25 w 25"/>
                  <a:gd name="T7" fmla="*/ 15 h 21"/>
                  <a:gd name="T8" fmla="*/ 0 w 2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0" y="0"/>
                    </a:moveTo>
                    <a:lnTo>
                      <a:pt x="2" y="18"/>
                    </a:lnTo>
                    <a:lnTo>
                      <a:pt x="22" y="21"/>
                    </a:lnTo>
                    <a:lnTo>
                      <a:pt x="25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662"/>
              <p:cNvSpPr>
                <a:spLocks noEditPoints="1"/>
              </p:cNvSpPr>
              <p:nvPr/>
            </p:nvSpPr>
            <p:spPr bwMode="auto">
              <a:xfrm>
                <a:off x="5390" y="2230"/>
                <a:ext cx="26" cy="23"/>
              </a:xfrm>
              <a:custGeom>
                <a:avLst/>
                <a:gdLst>
                  <a:gd name="T0" fmla="*/ 3 w 26"/>
                  <a:gd name="T1" fmla="*/ 20 h 23"/>
                  <a:gd name="T2" fmla="*/ 3 w 26"/>
                  <a:gd name="T3" fmla="*/ 20 h 23"/>
                  <a:gd name="T4" fmla="*/ 23 w 26"/>
                  <a:gd name="T5" fmla="*/ 23 h 23"/>
                  <a:gd name="T6" fmla="*/ 23 w 26"/>
                  <a:gd name="T7" fmla="*/ 23 h 23"/>
                  <a:gd name="T8" fmla="*/ 3 w 26"/>
                  <a:gd name="T9" fmla="*/ 20 h 23"/>
                  <a:gd name="T10" fmla="*/ 0 w 26"/>
                  <a:gd name="T11" fmla="*/ 0 h 23"/>
                  <a:gd name="T12" fmla="*/ 1 w 26"/>
                  <a:gd name="T13" fmla="*/ 2 h 23"/>
                  <a:gd name="T14" fmla="*/ 26 w 26"/>
                  <a:gd name="T15" fmla="*/ 17 h 23"/>
                  <a:gd name="T16" fmla="*/ 26 w 26"/>
                  <a:gd name="T17" fmla="*/ 15 h 23"/>
                  <a:gd name="T18" fmla="*/ 0 w 26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3">
                    <a:moveTo>
                      <a:pt x="3" y="20"/>
                    </a:moveTo>
                    <a:lnTo>
                      <a:pt x="3" y="20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3" y="20"/>
                    </a:lnTo>
                    <a:close/>
                    <a:moveTo>
                      <a:pt x="0" y="0"/>
                    </a:moveTo>
                    <a:lnTo>
                      <a:pt x="1" y="2"/>
                    </a:lnTo>
                    <a:lnTo>
                      <a:pt x="26" y="17"/>
                    </a:lnTo>
                    <a:lnTo>
                      <a:pt x="2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663"/>
              <p:cNvSpPr>
                <a:spLocks noEditPoints="1"/>
              </p:cNvSpPr>
              <p:nvPr/>
            </p:nvSpPr>
            <p:spPr bwMode="auto">
              <a:xfrm>
                <a:off x="5390" y="2230"/>
                <a:ext cx="26" cy="23"/>
              </a:xfrm>
              <a:custGeom>
                <a:avLst/>
                <a:gdLst>
                  <a:gd name="T0" fmla="*/ 3 w 26"/>
                  <a:gd name="T1" fmla="*/ 20 h 23"/>
                  <a:gd name="T2" fmla="*/ 3 w 26"/>
                  <a:gd name="T3" fmla="*/ 20 h 23"/>
                  <a:gd name="T4" fmla="*/ 23 w 26"/>
                  <a:gd name="T5" fmla="*/ 23 h 23"/>
                  <a:gd name="T6" fmla="*/ 23 w 26"/>
                  <a:gd name="T7" fmla="*/ 23 h 23"/>
                  <a:gd name="T8" fmla="*/ 3 w 26"/>
                  <a:gd name="T9" fmla="*/ 20 h 23"/>
                  <a:gd name="T10" fmla="*/ 0 w 26"/>
                  <a:gd name="T11" fmla="*/ 0 h 23"/>
                  <a:gd name="T12" fmla="*/ 1 w 26"/>
                  <a:gd name="T13" fmla="*/ 2 h 23"/>
                  <a:gd name="T14" fmla="*/ 26 w 26"/>
                  <a:gd name="T15" fmla="*/ 17 h 23"/>
                  <a:gd name="T16" fmla="*/ 26 w 26"/>
                  <a:gd name="T17" fmla="*/ 15 h 23"/>
                  <a:gd name="T18" fmla="*/ 0 w 26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3">
                    <a:moveTo>
                      <a:pt x="3" y="20"/>
                    </a:moveTo>
                    <a:lnTo>
                      <a:pt x="3" y="20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3" y="20"/>
                    </a:lnTo>
                    <a:moveTo>
                      <a:pt x="0" y="0"/>
                    </a:moveTo>
                    <a:lnTo>
                      <a:pt x="1" y="2"/>
                    </a:lnTo>
                    <a:lnTo>
                      <a:pt x="26" y="17"/>
                    </a:lnTo>
                    <a:lnTo>
                      <a:pt x="2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664"/>
              <p:cNvSpPr/>
              <p:nvPr/>
            </p:nvSpPr>
            <p:spPr bwMode="auto">
              <a:xfrm>
                <a:off x="5393" y="2250"/>
                <a:ext cx="20" cy="4"/>
              </a:xfrm>
              <a:custGeom>
                <a:avLst/>
                <a:gdLst>
                  <a:gd name="T0" fmla="*/ 0 w 20"/>
                  <a:gd name="T1" fmla="*/ 0 h 4"/>
                  <a:gd name="T2" fmla="*/ 0 w 20"/>
                  <a:gd name="T3" fmla="*/ 2 h 4"/>
                  <a:gd name="T4" fmla="*/ 20 w 20"/>
                  <a:gd name="T5" fmla="*/ 4 h 4"/>
                  <a:gd name="T6" fmla="*/ 20 w 20"/>
                  <a:gd name="T7" fmla="*/ 3 h 4"/>
                  <a:gd name="T8" fmla="*/ 0 w 2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">
                    <a:moveTo>
                      <a:pt x="0" y="0"/>
                    </a:moveTo>
                    <a:lnTo>
                      <a:pt x="0" y="2"/>
                    </a:lnTo>
                    <a:lnTo>
                      <a:pt x="20" y="4"/>
                    </a:lnTo>
                    <a:lnTo>
                      <a:pt x="2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665"/>
              <p:cNvSpPr/>
              <p:nvPr/>
            </p:nvSpPr>
            <p:spPr bwMode="auto">
              <a:xfrm>
                <a:off x="5393" y="2250"/>
                <a:ext cx="20" cy="4"/>
              </a:xfrm>
              <a:custGeom>
                <a:avLst/>
                <a:gdLst>
                  <a:gd name="T0" fmla="*/ 0 w 20"/>
                  <a:gd name="T1" fmla="*/ 0 h 4"/>
                  <a:gd name="T2" fmla="*/ 0 w 20"/>
                  <a:gd name="T3" fmla="*/ 2 h 4"/>
                  <a:gd name="T4" fmla="*/ 20 w 20"/>
                  <a:gd name="T5" fmla="*/ 4 h 4"/>
                  <a:gd name="T6" fmla="*/ 20 w 20"/>
                  <a:gd name="T7" fmla="*/ 3 h 4"/>
                  <a:gd name="T8" fmla="*/ 0 w 2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">
                    <a:moveTo>
                      <a:pt x="0" y="0"/>
                    </a:moveTo>
                    <a:lnTo>
                      <a:pt x="0" y="2"/>
                    </a:lnTo>
                    <a:lnTo>
                      <a:pt x="20" y="4"/>
                    </a:lnTo>
                    <a:lnTo>
                      <a:pt x="2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666"/>
              <p:cNvSpPr>
                <a:spLocks noEditPoints="1"/>
              </p:cNvSpPr>
              <p:nvPr/>
            </p:nvSpPr>
            <p:spPr bwMode="auto">
              <a:xfrm>
                <a:off x="5389" y="2229"/>
                <a:ext cx="28" cy="26"/>
              </a:xfrm>
              <a:custGeom>
                <a:avLst/>
                <a:gdLst>
                  <a:gd name="T0" fmla="*/ 27 w 28"/>
                  <a:gd name="T1" fmla="*/ 16 h 26"/>
                  <a:gd name="T2" fmla="*/ 27 w 28"/>
                  <a:gd name="T3" fmla="*/ 18 h 26"/>
                  <a:gd name="T4" fmla="*/ 24 w 28"/>
                  <a:gd name="T5" fmla="*/ 24 h 26"/>
                  <a:gd name="T6" fmla="*/ 24 w 28"/>
                  <a:gd name="T7" fmla="*/ 24 h 26"/>
                  <a:gd name="T8" fmla="*/ 24 w 28"/>
                  <a:gd name="T9" fmla="*/ 25 h 26"/>
                  <a:gd name="T10" fmla="*/ 26 w 28"/>
                  <a:gd name="T11" fmla="*/ 26 h 26"/>
                  <a:gd name="T12" fmla="*/ 28 w 28"/>
                  <a:gd name="T13" fmla="*/ 17 h 26"/>
                  <a:gd name="T14" fmla="*/ 27 w 28"/>
                  <a:gd name="T15" fmla="*/ 16 h 26"/>
                  <a:gd name="T16" fmla="*/ 0 w 28"/>
                  <a:gd name="T17" fmla="*/ 0 h 26"/>
                  <a:gd name="T18" fmla="*/ 3 w 28"/>
                  <a:gd name="T19" fmla="*/ 23 h 26"/>
                  <a:gd name="T20" fmla="*/ 4 w 28"/>
                  <a:gd name="T21" fmla="*/ 23 h 26"/>
                  <a:gd name="T22" fmla="*/ 4 w 28"/>
                  <a:gd name="T23" fmla="*/ 21 h 26"/>
                  <a:gd name="T24" fmla="*/ 4 w 28"/>
                  <a:gd name="T25" fmla="*/ 21 h 26"/>
                  <a:gd name="T26" fmla="*/ 2 w 28"/>
                  <a:gd name="T27" fmla="*/ 3 h 26"/>
                  <a:gd name="T28" fmla="*/ 1 w 28"/>
                  <a:gd name="T29" fmla="*/ 1 h 26"/>
                  <a:gd name="T30" fmla="*/ 0 w 28"/>
                  <a:gd name="T3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26">
                    <a:moveTo>
                      <a:pt x="27" y="16"/>
                    </a:moveTo>
                    <a:lnTo>
                      <a:pt x="27" y="18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5"/>
                    </a:lnTo>
                    <a:lnTo>
                      <a:pt x="26" y="26"/>
                    </a:lnTo>
                    <a:lnTo>
                      <a:pt x="28" y="17"/>
                    </a:lnTo>
                    <a:lnTo>
                      <a:pt x="27" y="16"/>
                    </a:lnTo>
                    <a:close/>
                    <a:moveTo>
                      <a:pt x="0" y="0"/>
                    </a:moveTo>
                    <a:lnTo>
                      <a:pt x="3" y="23"/>
                    </a:lnTo>
                    <a:lnTo>
                      <a:pt x="4" y="23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2" y="3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667"/>
              <p:cNvSpPr>
                <a:spLocks noEditPoints="1"/>
              </p:cNvSpPr>
              <p:nvPr/>
            </p:nvSpPr>
            <p:spPr bwMode="auto">
              <a:xfrm>
                <a:off x="5389" y="2229"/>
                <a:ext cx="28" cy="26"/>
              </a:xfrm>
              <a:custGeom>
                <a:avLst/>
                <a:gdLst>
                  <a:gd name="T0" fmla="*/ 27 w 28"/>
                  <a:gd name="T1" fmla="*/ 16 h 26"/>
                  <a:gd name="T2" fmla="*/ 27 w 28"/>
                  <a:gd name="T3" fmla="*/ 18 h 26"/>
                  <a:gd name="T4" fmla="*/ 24 w 28"/>
                  <a:gd name="T5" fmla="*/ 24 h 26"/>
                  <a:gd name="T6" fmla="*/ 24 w 28"/>
                  <a:gd name="T7" fmla="*/ 24 h 26"/>
                  <a:gd name="T8" fmla="*/ 24 w 28"/>
                  <a:gd name="T9" fmla="*/ 25 h 26"/>
                  <a:gd name="T10" fmla="*/ 26 w 28"/>
                  <a:gd name="T11" fmla="*/ 26 h 26"/>
                  <a:gd name="T12" fmla="*/ 28 w 28"/>
                  <a:gd name="T13" fmla="*/ 17 h 26"/>
                  <a:gd name="T14" fmla="*/ 27 w 28"/>
                  <a:gd name="T15" fmla="*/ 16 h 26"/>
                  <a:gd name="T16" fmla="*/ 0 w 28"/>
                  <a:gd name="T17" fmla="*/ 0 h 26"/>
                  <a:gd name="T18" fmla="*/ 3 w 28"/>
                  <a:gd name="T19" fmla="*/ 23 h 26"/>
                  <a:gd name="T20" fmla="*/ 4 w 28"/>
                  <a:gd name="T21" fmla="*/ 23 h 26"/>
                  <a:gd name="T22" fmla="*/ 4 w 28"/>
                  <a:gd name="T23" fmla="*/ 21 h 26"/>
                  <a:gd name="T24" fmla="*/ 4 w 28"/>
                  <a:gd name="T25" fmla="*/ 21 h 26"/>
                  <a:gd name="T26" fmla="*/ 2 w 28"/>
                  <a:gd name="T27" fmla="*/ 3 h 26"/>
                  <a:gd name="T28" fmla="*/ 1 w 28"/>
                  <a:gd name="T29" fmla="*/ 1 h 26"/>
                  <a:gd name="T30" fmla="*/ 0 w 28"/>
                  <a:gd name="T3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26">
                    <a:moveTo>
                      <a:pt x="27" y="16"/>
                    </a:moveTo>
                    <a:lnTo>
                      <a:pt x="27" y="18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5"/>
                    </a:lnTo>
                    <a:lnTo>
                      <a:pt x="26" y="26"/>
                    </a:lnTo>
                    <a:lnTo>
                      <a:pt x="28" y="17"/>
                    </a:lnTo>
                    <a:lnTo>
                      <a:pt x="27" y="16"/>
                    </a:lnTo>
                    <a:moveTo>
                      <a:pt x="0" y="0"/>
                    </a:moveTo>
                    <a:lnTo>
                      <a:pt x="3" y="23"/>
                    </a:lnTo>
                    <a:lnTo>
                      <a:pt x="4" y="23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2" y="3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668"/>
              <p:cNvSpPr/>
              <p:nvPr/>
            </p:nvSpPr>
            <p:spPr bwMode="auto">
              <a:xfrm>
                <a:off x="5434" y="1918"/>
                <a:ext cx="79" cy="79"/>
              </a:xfrm>
              <a:custGeom>
                <a:avLst/>
                <a:gdLst>
                  <a:gd name="T0" fmla="*/ 74 w 75"/>
                  <a:gd name="T1" fmla="*/ 0 h 75"/>
                  <a:gd name="T2" fmla="*/ 3 w 75"/>
                  <a:gd name="T3" fmla="*/ 30 h 75"/>
                  <a:gd name="T4" fmla="*/ 3 w 75"/>
                  <a:gd name="T5" fmla="*/ 32 h 75"/>
                  <a:gd name="T6" fmla="*/ 0 w 75"/>
                  <a:gd name="T7" fmla="*/ 38 h 75"/>
                  <a:gd name="T8" fmla="*/ 12 w 75"/>
                  <a:gd name="T9" fmla="*/ 74 h 75"/>
                  <a:gd name="T10" fmla="*/ 12 w 75"/>
                  <a:gd name="T11" fmla="*/ 74 h 75"/>
                  <a:gd name="T12" fmla="*/ 14 w 75"/>
                  <a:gd name="T13" fmla="*/ 75 h 75"/>
                  <a:gd name="T14" fmla="*/ 75 w 75"/>
                  <a:gd name="T15" fmla="*/ 1 h 75"/>
                  <a:gd name="T16" fmla="*/ 74 w 75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75">
                    <a:moveTo>
                      <a:pt x="74" y="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2"/>
                    </a:cubicBezTo>
                    <a:cubicBezTo>
                      <a:pt x="3" y="35"/>
                      <a:pt x="2" y="37"/>
                      <a:pt x="0" y="38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3" y="74"/>
                      <a:pt x="14" y="74"/>
                      <a:pt x="14" y="75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4669"/>
              <p:cNvSpPr/>
              <p:nvPr/>
            </p:nvSpPr>
            <p:spPr bwMode="auto">
              <a:xfrm>
                <a:off x="5446" y="1996"/>
                <a:ext cx="2" cy="4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1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4670"/>
              <p:cNvSpPr/>
              <p:nvPr/>
            </p:nvSpPr>
            <p:spPr bwMode="auto">
              <a:xfrm>
                <a:off x="5512" y="1917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4671"/>
              <p:cNvSpPr/>
              <p:nvPr/>
            </p:nvSpPr>
            <p:spPr bwMode="auto">
              <a:xfrm>
                <a:off x="5431" y="1950"/>
                <a:ext cx="6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2 h 8"/>
                  <a:gd name="T4" fmla="*/ 2 w 5"/>
                  <a:gd name="T5" fmla="*/ 8 h 8"/>
                  <a:gd name="T6" fmla="*/ 5 w 5"/>
                  <a:gd name="T7" fmla="*/ 2 h 8"/>
                  <a:gd name="T8" fmla="*/ 5 w 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7"/>
                      <a:pt x="5" y="5"/>
                      <a:pt x="5" y="2"/>
                    </a:cubicBezTo>
                    <a:cubicBezTo>
                      <a:pt x="5" y="2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4672"/>
              <p:cNvSpPr/>
              <p:nvPr/>
            </p:nvSpPr>
            <p:spPr bwMode="auto">
              <a:xfrm>
                <a:off x="5430" y="1952"/>
                <a:ext cx="16" cy="50"/>
              </a:xfrm>
              <a:custGeom>
                <a:avLst/>
                <a:gdLst>
                  <a:gd name="T0" fmla="*/ 1 w 16"/>
                  <a:gd name="T1" fmla="*/ 0 h 50"/>
                  <a:gd name="T2" fmla="*/ 0 w 16"/>
                  <a:gd name="T3" fmla="*/ 1 h 50"/>
                  <a:gd name="T4" fmla="*/ 15 w 16"/>
                  <a:gd name="T5" fmla="*/ 50 h 50"/>
                  <a:gd name="T6" fmla="*/ 15 w 16"/>
                  <a:gd name="T7" fmla="*/ 50 h 50"/>
                  <a:gd name="T8" fmla="*/ 16 w 16"/>
                  <a:gd name="T9" fmla="*/ 48 h 50"/>
                  <a:gd name="T10" fmla="*/ 16 w 16"/>
                  <a:gd name="T11" fmla="*/ 44 h 50"/>
                  <a:gd name="T12" fmla="*/ 4 w 16"/>
                  <a:gd name="T13" fmla="*/ 6 h 50"/>
                  <a:gd name="T14" fmla="*/ 1 w 16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50">
                    <a:moveTo>
                      <a:pt x="1" y="0"/>
                    </a:moveTo>
                    <a:lnTo>
                      <a:pt x="0" y="1"/>
                    </a:lnTo>
                    <a:lnTo>
                      <a:pt x="15" y="50"/>
                    </a:lnTo>
                    <a:lnTo>
                      <a:pt x="15" y="50"/>
                    </a:lnTo>
                    <a:lnTo>
                      <a:pt x="16" y="48"/>
                    </a:lnTo>
                    <a:lnTo>
                      <a:pt x="16" y="44"/>
                    </a:lnTo>
                    <a:lnTo>
                      <a:pt x="4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4673"/>
              <p:cNvSpPr/>
              <p:nvPr/>
            </p:nvSpPr>
            <p:spPr bwMode="auto">
              <a:xfrm>
                <a:off x="5430" y="1952"/>
                <a:ext cx="16" cy="50"/>
              </a:xfrm>
              <a:custGeom>
                <a:avLst/>
                <a:gdLst>
                  <a:gd name="T0" fmla="*/ 1 w 16"/>
                  <a:gd name="T1" fmla="*/ 0 h 50"/>
                  <a:gd name="T2" fmla="*/ 0 w 16"/>
                  <a:gd name="T3" fmla="*/ 1 h 50"/>
                  <a:gd name="T4" fmla="*/ 15 w 16"/>
                  <a:gd name="T5" fmla="*/ 50 h 50"/>
                  <a:gd name="T6" fmla="*/ 15 w 16"/>
                  <a:gd name="T7" fmla="*/ 50 h 50"/>
                  <a:gd name="T8" fmla="*/ 16 w 16"/>
                  <a:gd name="T9" fmla="*/ 48 h 50"/>
                  <a:gd name="T10" fmla="*/ 16 w 16"/>
                  <a:gd name="T11" fmla="*/ 44 h 50"/>
                  <a:gd name="T12" fmla="*/ 4 w 16"/>
                  <a:gd name="T13" fmla="*/ 6 h 50"/>
                  <a:gd name="T14" fmla="*/ 1 w 16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50">
                    <a:moveTo>
                      <a:pt x="1" y="0"/>
                    </a:moveTo>
                    <a:lnTo>
                      <a:pt x="0" y="1"/>
                    </a:lnTo>
                    <a:lnTo>
                      <a:pt x="15" y="50"/>
                    </a:lnTo>
                    <a:lnTo>
                      <a:pt x="15" y="50"/>
                    </a:lnTo>
                    <a:lnTo>
                      <a:pt x="16" y="48"/>
                    </a:lnTo>
                    <a:lnTo>
                      <a:pt x="16" y="44"/>
                    </a:lnTo>
                    <a:lnTo>
                      <a:pt x="4" y="6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4674"/>
              <p:cNvSpPr/>
              <p:nvPr/>
            </p:nvSpPr>
            <p:spPr bwMode="auto">
              <a:xfrm>
                <a:off x="5429" y="1914"/>
                <a:ext cx="90" cy="89"/>
              </a:xfrm>
              <a:custGeom>
                <a:avLst/>
                <a:gdLst>
                  <a:gd name="T0" fmla="*/ 90 w 90"/>
                  <a:gd name="T1" fmla="*/ 0 h 89"/>
                  <a:gd name="T2" fmla="*/ 0 w 90"/>
                  <a:gd name="T3" fmla="*/ 38 h 89"/>
                  <a:gd name="T4" fmla="*/ 1 w 90"/>
                  <a:gd name="T5" fmla="*/ 39 h 89"/>
                  <a:gd name="T6" fmla="*/ 2 w 90"/>
                  <a:gd name="T7" fmla="*/ 38 h 89"/>
                  <a:gd name="T8" fmla="*/ 8 w 90"/>
                  <a:gd name="T9" fmla="*/ 36 h 89"/>
                  <a:gd name="T10" fmla="*/ 83 w 90"/>
                  <a:gd name="T11" fmla="*/ 4 h 89"/>
                  <a:gd name="T12" fmla="*/ 86 w 90"/>
                  <a:gd name="T13" fmla="*/ 3 h 89"/>
                  <a:gd name="T14" fmla="*/ 84 w 90"/>
                  <a:gd name="T15" fmla="*/ 5 h 89"/>
                  <a:gd name="T16" fmla="*/ 19 w 90"/>
                  <a:gd name="T17" fmla="*/ 83 h 89"/>
                  <a:gd name="T18" fmla="*/ 17 w 90"/>
                  <a:gd name="T19" fmla="*/ 86 h 89"/>
                  <a:gd name="T20" fmla="*/ 16 w 90"/>
                  <a:gd name="T21" fmla="*/ 88 h 89"/>
                  <a:gd name="T22" fmla="*/ 16 w 90"/>
                  <a:gd name="T23" fmla="*/ 88 h 89"/>
                  <a:gd name="T24" fmla="*/ 17 w 90"/>
                  <a:gd name="T25" fmla="*/ 89 h 89"/>
                  <a:gd name="T26" fmla="*/ 90 w 90"/>
                  <a:gd name="T27" fmla="*/ 0 h 89"/>
                  <a:gd name="T28" fmla="*/ 90 w 90"/>
                  <a:gd name="T2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89">
                    <a:moveTo>
                      <a:pt x="90" y="0"/>
                    </a:moveTo>
                    <a:lnTo>
                      <a:pt x="0" y="38"/>
                    </a:lnTo>
                    <a:lnTo>
                      <a:pt x="1" y="39"/>
                    </a:lnTo>
                    <a:lnTo>
                      <a:pt x="2" y="38"/>
                    </a:lnTo>
                    <a:lnTo>
                      <a:pt x="8" y="36"/>
                    </a:lnTo>
                    <a:lnTo>
                      <a:pt x="83" y="4"/>
                    </a:lnTo>
                    <a:lnTo>
                      <a:pt x="86" y="3"/>
                    </a:lnTo>
                    <a:lnTo>
                      <a:pt x="84" y="5"/>
                    </a:lnTo>
                    <a:lnTo>
                      <a:pt x="19" y="83"/>
                    </a:lnTo>
                    <a:lnTo>
                      <a:pt x="17" y="86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7" y="89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4675"/>
              <p:cNvSpPr/>
              <p:nvPr/>
            </p:nvSpPr>
            <p:spPr bwMode="auto">
              <a:xfrm>
                <a:off x="5429" y="1914"/>
                <a:ext cx="90" cy="89"/>
              </a:xfrm>
              <a:custGeom>
                <a:avLst/>
                <a:gdLst>
                  <a:gd name="T0" fmla="*/ 90 w 90"/>
                  <a:gd name="T1" fmla="*/ 0 h 89"/>
                  <a:gd name="T2" fmla="*/ 0 w 90"/>
                  <a:gd name="T3" fmla="*/ 38 h 89"/>
                  <a:gd name="T4" fmla="*/ 1 w 90"/>
                  <a:gd name="T5" fmla="*/ 39 h 89"/>
                  <a:gd name="T6" fmla="*/ 2 w 90"/>
                  <a:gd name="T7" fmla="*/ 38 h 89"/>
                  <a:gd name="T8" fmla="*/ 8 w 90"/>
                  <a:gd name="T9" fmla="*/ 36 h 89"/>
                  <a:gd name="T10" fmla="*/ 83 w 90"/>
                  <a:gd name="T11" fmla="*/ 4 h 89"/>
                  <a:gd name="T12" fmla="*/ 86 w 90"/>
                  <a:gd name="T13" fmla="*/ 3 h 89"/>
                  <a:gd name="T14" fmla="*/ 84 w 90"/>
                  <a:gd name="T15" fmla="*/ 5 h 89"/>
                  <a:gd name="T16" fmla="*/ 19 w 90"/>
                  <a:gd name="T17" fmla="*/ 83 h 89"/>
                  <a:gd name="T18" fmla="*/ 17 w 90"/>
                  <a:gd name="T19" fmla="*/ 86 h 89"/>
                  <a:gd name="T20" fmla="*/ 16 w 90"/>
                  <a:gd name="T21" fmla="*/ 88 h 89"/>
                  <a:gd name="T22" fmla="*/ 16 w 90"/>
                  <a:gd name="T23" fmla="*/ 88 h 89"/>
                  <a:gd name="T24" fmla="*/ 17 w 90"/>
                  <a:gd name="T25" fmla="*/ 89 h 89"/>
                  <a:gd name="T26" fmla="*/ 90 w 90"/>
                  <a:gd name="T27" fmla="*/ 0 h 89"/>
                  <a:gd name="T28" fmla="*/ 90 w 90"/>
                  <a:gd name="T2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89">
                    <a:moveTo>
                      <a:pt x="90" y="0"/>
                    </a:moveTo>
                    <a:lnTo>
                      <a:pt x="0" y="38"/>
                    </a:lnTo>
                    <a:lnTo>
                      <a:pt x="1" y="39"/>
                    </a:lnTo>
                    <a:lnTo>
                      <a:pt x="2" y="38"/>
                    </a:lnTo>
                    <a:lnTo>
                      <a:pt x="8" y="36"/>
                    </a:lnTo>
                    <a:lnTo>
                      <a:pt x="83" y="4"/>
                    </a:lnTo>
                    <a:lnTo>
                      <a:pt x="86" y="3"/>
                    </a:lnTo>
                    <a:lnTo>
                      <a:pt x="84" y="5"/>
                    </a:lnTo>
                    <a:lnTo>
                      <a:pt x="19" y="83"/>
                    </a:lnTo>
                    <a:lnTo>
                      <a:pt x="17" y="86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7" y="89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4676"/>
              <p:cNvSpPr/>
              <p:nvPr/>
            </p:nvSpPr>
            <p:spPr bwMode="auto">
              <a:xfrm>
                <a:off x="5519" y="191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4677"/>
              <p:cNvSpPr/>
              <p:nvPr/>
            </p:nvSpPr>
            <p:spPr bwMode="auto">
              <a:xfrm>
                <a:off x="5519" y="191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4678"/>
              <p:cNvSpPr>
                <a:spLocks noEditPoints="1"/>
              </p:cNvSpPr>
              <p:nvPr/>
            </p:nvSpPr>
            <p:spPr bwMode="auto">
              <a:xfrm>
                <a:off x="5374" y="1956"/>
                <a:ext cx="69" cy="44"/>
              </a:xfrm>
              <a:custGeom>
                <a:avLst/>
                <a:gdLst>
                  <a:gd name="T0" fmla="*/ 31 w 65"/>
                  <a:gd name="T1" fmla="*/ 30 h 41"/>
                  <a:gd name="T2" fmla="*/ 26 w 65"/>
                  <a:gd name="T3" fmla="*/ 24 h 41"/>
                  <a:gd name="T4" fmla="*/ 31 w 65"/>
                  <a:gd name="T5" fmla="*/ 19 h 41"/>
                  <a:gd name="T6" fmla="*/ 36 w 65"/>
                  <a:gd name="T7" fmla="*/ 24 h 41"/>
                  <a:gd name="T8" fmla="*/ 31 w 65"/>
                  <a:gd name="T9" fmla="*/ 30 h 41"/>
                  <a:gd name="T10" fmla="*/ 47 w 65"/>
                  <a:gd name="T11" fmla="*/ 0 h 41"/>
                  <a:gd name="T12" fmla="*/ 0 w 65"/>
                  <a:gd name="T13" fmla="*/ 19 h 41"/>
                  <a:gd name="T14" fmla="*/ 1 w 65"/>
                  <a:gd name="T15" fmla="*/ 22 h 41"/>
                  <a:gd name="T16" fmla="*/ 1 w 65"/>
                  <a:gd name="T17" fmla="*/ 23 h 41"/>
                  <a:gd name="T18" fmla="*/ 63 w 65"/>
                  <a:gd name="T19" fmla="*/ 41 h 41"/>
                  <a:gd name="T20" fmla="*/ 65 w 65"/>
                  <a:gd name="T21" fmla="*/ 39 h 41"/>
                  <a:gd name="T22" fmla="*/ 53 w 65"/>
                  <a:gd name="T23" fmla="*/ 3 h 41"/>
                  <a:gd name="T24" fmla="*/ 53 w 65"/>
                  <a:gd name="T25" fmla="*/ 3 h 41"/>
                  <a:gd name="T26" fmla="*/ 47 w 65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41">
                    <a:moveTo>
                      <a:pt x="31" y="30"/>
                    </a:moveTo>
                    <a:cubicBezTo>
                      <a:pt x="28" y="30"/>
                      <a:pt x="26" y="27"/>
                      <a:pt x="26" y="24"/>
                    </a:cubicBezTo>
                    <a:cubicBezTo>
                      <a:pt x="26" y="21"/>
                      <a:pt x="28" y="19"/>
                      <a:pt x="31" y="19"/>
                    </a:cubicBezTo>
                    <a:cubicBezTo>
                      <a:pt x="34" y="19"/>
                      <a:pt x="36" y="21"/>
                      <a:pt x="36" y="24"/>
                    </a:cubicBezTo>
                    <a:cubicBezTo>
                      <a:pt x="36" y="27"/>
                      <a:pt x="34" y="30"/>
                      <a:pt x="31" y="30"/>
                    </a:cubicBezTo>
                    <a:moveTo>
                      <a:pt x="47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1" y="21"/>
                      <a:pt x="1" y="22"/>
                    </a:cubicBezTo>
                    <a:cubicBezTo>
                      <a:pt x="1" y="22"/>
                      <a:pt x="1" y="22"/>
                      <a:pt x="1" y="23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3" y="40"/>
                      <a:pt x="64" y="40"/>
                      <a:pt x="65" y="3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0" y="3"/>
                      <a:pt x="48" y="2"/>
                      <a:pt x="47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4679"/>
              <p:cNvSpPr/>
              <p:nvPr/>
            </p:nvSpPr>
            <p:spPr bwMode="auto">
              <a:xfrm>
                <a:off x="5370" y="1976"/>
                <a:ext cx="5" cy="5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2 h 4"/>
                  <a:gd name="T4" fmla="*/ 5 w 5"/>
                  <a:gd name="T5" fmla="*/ 4 h 4"/>
                  <a:gd name="T6" fmla="*/ 5 w 5"/>
                  <a:gd name="T7" fmla="*/ 3 h 4"/>
                  <a:gd name="T8" fmla="*/ 4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1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Oval 4680"/>
              <p:cNvSpPr>
                <a:spLocks noChangeArrowheads="1"/>
              </p:cNvSpPr>
              <p:nvPr/>
            </p:nvSpPr>
            <p:spPr bwMode="auto">
              <a:xfrm>
                <a:off x="5402" y="1976"/>
                <a:ext cx="10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681"/>
              <p:cNvSpPr/>
              <p:nvPr/>
            </p:nvSpPr>
            <p:spPr bwMode="auto">
              <a:xfrm>
                <a:off x="5441" y="1997"/>
                <a:ext cx="3" cy="4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682"/>
              <p:cNvSpPr/>
              <p:nvPr/>
            </p:nvSpPr>
            <p:spPr bwMode="auto">
              <a:xfrm>
                <a:off x="5424" y="1954"/>
                <a:ext cx="6" cy="5"/>
              </a:xfrm>
              <a:custGeom>
                <a:avLst/>
                <a:gdLst>
                  <a:gd name="T0" fmla="*/ 4 w 6"/>
                  <a:gd name="T1" fmla="*/ 0 h 5"/>
                  <a:gd name="T2" fmla="*/ 0 w 6"/>
                  <a:gd name="T3" fmla="*/ 2 h 5"/>
                  <a:gd name="T4" fmla="*/ 6 w 6"/>
                  <a:gd name="T5" fmla="*/ 5 h 5"/>
                  <a:gd name="T6" fmla="*/ 6 w 6"/>
                  <a:gd name="T7" fmla="*/ 5 h 5"/>
                  <a:gd name="T8" fmla="*/ 4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3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683"/>
              <p:cNvSpPr/>
              <p:nvPr/>
            </p:nvSpPr>
            <p:spPr bwMode="auto">
              <a:xfrm>
                <a:off x="5428" y="1953"/>
                <a:ext cx="17" cy="49"/>
              </a:xfrm>
              <a:custGeom>
                <a:avLst/>
                <a:gdLst>
                  <a:gd name="T0" fmla="*/ 2 w 17"/>
                  <a:gd name="T1" fmla="*/ 0 h 49"/>
                  <a:gd name="T2" fmla="*/ 0 w 17"/>
                  <a:gd name="T3" fmla="*/ 1 h 49"/>
                  <a:gd name="T4" fmla="*/ 2 w 17"/>
                  <a:gd name="T5" fmla="*/ 6 h 49"/>
                  <a:gd name="T6" fmla="*/ 15 w 17"/>
                  <a:gd name="T7" fmla="*/ 44 h 49"/>
                  <a:gd name="T8" fmla="*/ 16 w 17"/>
                  <a:gd name="T9" fmla="*/ 48 h 49"/>
                  <a:gd name="T10" fmla="*/ 17 w 17"/>
                  <a:gd name="T11" fmla="*/ 49 h 49"/>
                  <a:gd name="T12" fmla="*/ 2 w 1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49">
                    <a:moveTo>
                      <a:pt x="2" y="0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15" y="44"/>
                    </a:lnTo>
                    <a:lnTo>
                      <a:pt x="16" y="48"/>
                    </a:lnTo>
                    <a:lnTo>
                      <a:pt x="17" y="4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684"/>
              <p:cNvSpPr/>
              <p:nvPr/>
            </p:nvSpPr>
            <p:spPr bwMode="auto">
              <a:xfrm>
                <a:off x="5428" y="1953"/>
                <a:ext cx="17" cy="49"/>
              </a:xfrm>
              <a:custGeom>
                <a:avLst/>
                <a:gdLst>
                  <a:gd name="T0" fmla="*/ 2 w 17"/>
                  <a:gd name="T1" fmla="*/ 0 h 49"/>
                  <a:gd name="T2" fmla="*/ 0 w 17"/>
                  <a:gd name="T3" fmla="*/ 1 h 49"/>
                  <a:gd name="T4" fmla="*/ 2 w 17"/>
                  <a:gd name="T5" fmla="*/ 6 h 49"/>
                  <a:gd name="T6" fmla="*/ 15 w 17"/>
                  <a:gd name="T7" fmla="*/ 44 h 49"/>
                  <a:gd name="T8" fmla="*/ 16 w 17"/>
                  <a:gd name="T9" fmla="*/ 48 h 49"/>
                  <a:gd name="T10" fmla="*/ 17 w 17"/>
                  <a:gd name="T11" fmla="*/ 49 h 49"/>
                  <a:gd name="T12" fmla="*/ 2 w 1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49">
                    <a:moveTo>
                      <a:pt x="2" y="0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15" y="44"/>
                    </a:lnTo>
                    <a:lnTo>
                      <a:pt x="16" y="48"/>
                    </a:lnTo>
                    <a:lnTo>
                      <a:pt x="17" y="4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685"/>
              <p:cNvSpPr/>
              <p:nvPr/>
            </p:nvSpPr>
            <p:spPr bwMode="auto">
              <a:xfrm>
                <a:off x="5365" y="1952"/>
                <a:ext cx="81" cy="51"/>
              </a:xfrm>
              <a:custGeom>
                <a:avLst/>
                <a:gdLst>
                  <a:gd name="T0" fmla="*/ 64 w 81"/>
                  <a:gd name="T1" fmla="*/ 0 h 51"/>
                  <a:gd name="T2" fmla="*/ 0 w 81"/>
                  <a:gd name="T3" fmla="*/ 28 h 51"/>
                  <a:gd name="T4" fmla="*/ 81 w 81"/>
                  <a:gd name="T5" fmla="*/ 51 h 51"/>
                  <a:gd name="T6" fmla="*/ 80 w 81"/>
                  <a:gd name="T7" fmla="*/ 50 h 51"/>
                  <a:gd name="T8" fmla="*/ 79 w 81"/>
                  <a:gd name="T9" fmla="*/ 49 h 51"/>
                  <a:gd name="T10" fmla="*/ 76 w 81"/>
                  <a:gd name="T11" fmla="*/ 48 h 51"/>
                  <a:gd name="T12" fmla="*/ 10 w 81"/>
                  <a:gd name="T13" fmla="*/ 29 h 51"/>
                  <a:gd name="T14" fmla="*/ 5 w 81"/>
                  <a:gd name="T15" fmla="*/ 26 h 51"/>
                  <a:gd name="T16" fmla="*/ 9 w 81"/>
                  <a:gd name="T17" fmla="*/ 24 h 51"/>
                  <a:gd name="T18" fmla="*/ 59 w 81"/>
                  <a:gd name="T19" fmla="*/ 4 h 51"/>
                  <a:gd name="T20" fmla="*/ 63 w 81"/>
                  <a:gd name="T21" fmla="*/ 2 h 51"/>
                  <a:gd name="T22" fmla="*/ 65 w 81"/>
                  <a:gd name="T23" fmla="*/ 1 h 51"/>
                  <a:gd name="T24" fmla="*/ 64 w 8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51">
                    <a:moveTo>
                      <a:pt x="64" y="0"/>
                    </a:moveTo>
                    <a:lnTo>
                      <a:pt x="0" y="28"/>
                    </a:lnTo>
                    <a:lnTo>
                      <a:pt x="81" y="51"/>
                    </a:lnTo>
                    <a:lnTo>
                      <a:pt x="80" y="50"/>
                    </a:lnTo>
                    <a:lnTo>
                      <a:pt x="79" y="49"/>
                    </a:lnTo>
                    <a:lnTo>
                      <a:pt x="76" y="48"/>
                    </a:lnTo>
                    <a:lnTo>
                      <a:pt x="10" y="29"/>
                    </a:lnTo>
                    <a:lnTo>
                      <a:pt x="5" y="26"/>
                    </a:lnTo>
                    <a:lnTo>
                      <a:pt x="9" y="24"/>
                    </a:lnTo>
                    <a:lnTo>
                      <a:pt x="59" y="4"/>
                    </a:lnTo>
                    <a:lnTo>
                      <a:pt x="63" y="2"/>
                    </a:lnTo>
                    <a:lnTo>
                      <a:pt x="65" y="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686"/>
              <p:cNvSpPr/>
              <p:nvPr/>
            </p:nvSpPr>
            <p:spPr bwMode="auto">
              <a:xfrm>
                <a:off x="5365" y="1952"/>
                <a:ext cx="81" cy="51"/>
              </a:xfrm>
              <a:custGeom>
                <a:avLst/>
                <a:gdLst>
                  <a:gd name="T0" fmla="*/ 64 w 81"/>
                  <a:gd name="T1" fmla="*/ 0 h 51"/>
                  <a:gd name="T2" fmla="*/ 0 w 81"/>
                  <a:gd name="T3" fmla="*/ 28 h 51"/>
                  <a:gd name="T4" fmla="*/ 81 w 81"/>
                  <a:gd name="T5" fmla="*/ 51 h 51"/>
                  <a:gd name="T6" fmla="*/ 80 w 81"/>
                  <a:gd name="T7" fmla="*/ 50 h 51"/>
                  <a:gd name="T8" fmla="*/ 79 w 81"/>
                  <a:gd name="T9" fmla="*/ 49 h 51"/>
                  <a:gd name="T10" fmla="*/ 76 w 81"/>
                  <a:gd name="T11" fmla="*/ 48 h 51"/>
                  <a:gd name="T12" fmla="*/ 10 w 81"/>
                  <a:gd name="T13" fmla="*/ 29 h 51"/>
                  <a:gd name="T14" fmla="*/ 5 w 81"/>
                  <a:gd name="T15" fmla="*/ 26 h 51"/>
                  <a:gd name="T16" fmla="*/ 9 w 81"/>
                  <a:gd name="T17" fmla="*/ 24 h 51"/>
                  <a:gd name="T18" fmla="*/ 59 w 81"/>
                  <a:gd name="T19" fmla="*/ 4 h 51"/>
                  <a:gd name="T20" fmla="*/ 63 w 81"/>
                  <a:gd name="T21" fmla="*/ 2 h 51"/>
                  <a:gd name="T22" fmla="*/ 65 w 81"/>
                  <a:gd name="T23" fmla="*/ 1 h 51"/>
                  <a:gd name="T24" fmla="*/ 64 w 8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51">
                    <a:moveTo>
                      <a:pt x="64" y="0"/>
                    </a:moveTo>
                    <a:lnTo>
                      <a:pt x="0" y="28"/>
                    </a:lnTo>
                    <a:lnTo>
                      <a:pt x="81" y="51"/>
                    </a:lnTo>
                    <a:lnTo>
                      <a:pt x="80" y="50"/>
                    </a:lnTo>
                    <a:lnTo>
                      <a:pt x="79" y="49"/>
                    </a:lnTo>
                    <a:lnTo>
                      <a:pt x="76" y="48"/>
                    </a:lnTo>
                    <a:lnTo>
                      <a:pt x="10" y="29"/>
                    </a:lnTo>
                    <a:lnTo>
                      <a:pt x="5" y="26"/>
                    </a:lnTo>
                    <a:lnTo>
                      <a:pt x="9" y="24"/>
                    </a:lnTo>
                    <a:lnTo>
                      <a:pt x="59" y="4"/>
                    </a:lnTo>
                    <a:lnTo>
                      <a:pt x="63" y="2"/>
                    </a:lnTo>
                    <a:lnTo>
                      <a:pt x="65" y="1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4687"/>
              <p:cNvSpPr>
                <a:spLocks noEditPoints="1"/>
              </p:cNvSpPr>
              <p:nvPr/>
            </p:nvSpPr>
            <p:spPr bwMode="auto">
              <a:xfrm>
                <a:off x="5643" y="2102"/>
                <a:ext cx="67" cy="67"/>
              </a:xfrm>
              <a:custGeom>
                <a:avLst/>
                <a:gdLst>
                  <a:gd name="T0" fmla="*/ 49 w 64"/>
                  <a:gd name="T1" fmla="*/ 34 h 63"/>
                  <a:gd name="T2" fmla="*/ 43 w 64"/>
                  <a:gd name="T3" fmla="*/ 28 h 63"/>
                  <a:gd name="T4" fmla="*/ 49 w 64"/>
                  <a:gd name="T5" fmla="*/ 23 h 63"/>
                  <a:gd name="T6" fmla="*/ 54 w 64"/>
                  <a:gd name="T7" fmla="*/ 28 h 63"/>
                  <a:gd name="T8" fmla="*/ 49 w 64"/>
                  <a:gd name="T9" fmla="*/ 34 h 63"/>
                  <a:gd name="T10" fmla="*/ 34 w 64"/>
                  <a:gd name="T11" fmla="*/ 0 h 63"/>
                  <a:gd name="T12" fmla="*/ 31 w 64"/>
                  <a:gd name="T13" fmla="*/ 1 h 63"/>
                  <a:gd name="T14" fmla="*/ 30 w 64"/>
                  <a:gd name="T15" fmla="*/ 1 h 63"/>
                  <a:gd name="T16" fmla="*/ 0 w 64"/>
                  <a:gd name="T17" fmla="*/ 63 h 63"/>
                  <a:gd name="T18" fmla="*/ 1 w 64"/>
                  <a:gd name="T19" fmla="*/ 63 h 63"/>
                  <a:gd name="T20" fmla="*/ 64 w 64"/>
                  <a:gd name="T21" fmla="*/ 32 h 63"/>
                  <a:gd name="T22" fmla="*/ 34 w 64"/>
                  <a:gd name="T2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" h="63">
                    <a:moveTo>
                      <a:pt x="49" y="34"/>
                    </a:moveTo>
                    <a:cubicBezTo>
                      <a:pt x="46" y="34"/>
                      <a:pt x="43" y="31"/>
                      <a:pt x="43" y="28"/>
                    </a:cubicBezTo>
                    <a:cubicBezTo>
                      <a:pt x="43" y="25"/>
                      <a:pt x="46" y="23"/>
                      <a:pt x="49" y="23"/>
                    </a:cubicBezTo>
                    <a:cubicBezTo>
                      <a:pt x="52" y="23"/>
                      <a:pt x="54" y="25"/>
                      <a:pt x="54" y="28"/>
                    </a:cubicBezTo>
                    <a:cubicBezTo>
                      <a:pt x="54" y="31"/>
                      <a:pt x="52" y="34"/>
                      <a:pt x="49" y="34"/>
                    </a:cubicBezTo>
                    <a:moveTo>
                      <a:pt x="34" y="0"/>
                    </a:moveTo>
                    <a:cubicBezTo>
                      <a:pt x="33" y="1"/>
                      <a:pt x="32" y="1"/>
                      <a:pt x="31" y="1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4688"/>
              <p:cNvSpPr/>
              <p:nvPr/>
            </p:nvSpPr>
            <p:spPr bwMode="auto">
              <a:xfrm>
                <a:off x="5643" y="216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Oval 4689"/>
              <p:cNvSpPr>
                <a:spLocks noChangeArrowheads="1"/>
              </p:cNvSpPr>
              <p:nvPr/>
            </p:nvSpPr>
            <p:spPr bwMode="auto">
              <a:xfrm>
                <a:off x="5688" y="2126"/>
                <a:ext cx="12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4690"/>
              <p:cNvSpPr/>
              <p:nvPr/>
            </p:nvSpPr>
            <p:spPr bwMode="auto">
              <a:xfrm>
                <a:off x="5675" y="2100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1 w 4"/>
                  <a:gd name="T5" fmla="*/ 3 h 3"/>
                  <a:gd name="T6" fmla="*/ 4 w 4"/>
                  <a:gd name="T7" fmla="*/ 2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3"/>
                      <a:pt x="4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4691"/>
              <p:cNvSpPr/>
              <p:nvPr/>
            </p:nvSpPr>
            <p:spPr bwMode="auto">
              <a:xfrm>
                <a:off x="5677" y="2099"/>
                <a:ext cx="35" cy="37"/>
              </a:xfrm>
              <a:custGeom>
                <a:avLst/>
                <a:gdLst>
                  <a:gd name="T0" fmla="*/ 0 w 35"/>
                  <a:gd name="T1" fmla="*/ 0 h 37"/>
                  <a:gd name="T2" fmla="*/ 0 w 35"/>
                  <a:gd name="T3" fmla="*/ 1 h 37"/>
                  <a:gd name="T4" fmla="*/ 33 w 35"/>
                  <a:gd name="T5" fmla="*/ 37 h 37"/>
                  <a:gd name="T6" fmla="*/ 35 w 35"/>
                  <a:gd name="T7" fmla="*/ 36 h 37"/>
                  <a:gd name="T8" fmla="*/ 1 w 35"/>
                  <a:gd name="T9" fmla="*/ 0 h 37"/>
                  <a:gd name="T10" fmla="*/ 0 w 35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7">
                    <a:moveTo>
                      <a:pt x="0" y="0"/>
                    </a:moveTo>
                    <a:lnTo>
                      <a:pt x="0" y="1"/>
                    </a:lnTo>
                    <a:lnTo>
                      <a:pt x="33" y="37"/>
                    </a:lnTo>
                    <a:lnTo>
                      <a:pt x="35" y="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4692"/>
              <p:cNvSpPr/>
              <p:nvPr/>
            </p:nvSpPr>
            <p:spPr bwMode="auto">
              <a:xfrm>
                <a:off x="5677" y="2099"/>
                <a:ext cx="35" cy="37"/>
              </a:xfrm>
              <a:custGeom>
                <a:avLst/>
                <a:gdLst>
                  <a:gd name="T0" fmla="*/ 0 w 35"/>
                  <a:gd name="T1" fmla="*/ 0 h 37"/>
                  <a:gd name="T2" fmla="*/ 0 w 35"/>
                  <a:gd name="T3" fmla="*/ 1 h 37"/>
                  <a:gd name="T4" fmla="*/ 33 w 35"/>
                  <a:gd name="T5" fmla="*/ 37 h 37"/>
                  <a:gd name="T6" fmla="*/ 35 w 35"/>
                  <a:gd name="T7" fmla="*/ 36 h 37"/>
                  <a:gd name="T8" fmla="*/ 1 w 35"/>
                  <a:gd name="T9" fmla="*/ 0 h 37"/>
                  <a:gd name="T10" fmla="*/ 0 w 35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7">
                    <a:moveTo>
                      <a:pt x="0" y="0"/>
                    </a:moveTo>
                    <a:lnTo>
                      <a:pt x="0" y="1"/>
                    </a:lnTo>
                    <a:lnTo>
                      <a:pt x="33" y="37"/>
                    </a:lnTo>
                    <a:lnTo>
                      <a:pt x="35" y="36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4693"/>
              <p:cNvSpPr/>
              <p:nvPr/>
            </p:nvSpPr>
            <p:spPr bwMode="auto">
              <a:xfrm>
                <a:off x="5639" y="2097"/>
                <a:ext cx="74" cy="76"/>
              </a:xfrm>
              <a:custGeom>
                <a:avLst/>
                <a:gdLst>
                  <a:gd name="T0" fmla="*/ 37 w 74"/>
                  <a:gd name="T1" fmla="*/ 0 h 76"/>
                  <a:gd name="T2" fmla="*/ 0 w 74"/>
                  <a:gd name="T3" fmla="*/ 76 h 76"/>
                  <a:gd name="T4" fmla="*/ 74 w 74"/>
                  <a:gd name="T5" fmla="*/ 39 h 76"/>
                  <a:gd name="T6" fmla="*/ 73 w 74"/>
                  <a:gd name="T7" fmla="*/ 38 h 76"/>
                  <a:gd name="T8" fmla="*/ 71 w 74"/>
                  <a:gd name="T9" fmla="*/ 39 h 76"/>
                  <a:gd name="T10" fmla="*/ 5 w 74"/>
                  <a:gd name="T11" fmla="*/ 72 h 76"/>
                  <a:gd name="T12" fmla="*/ 4 w 74"/>
                  <a:gd name="T13" fmla="*/ 73 h 76"/>
                  <a:gd name="T14" fmla="*/ 4 w 74"/>
                  <a:gd name="T15" fmla="*/ 72 h 76"/>
                  <a:gd name="T16" fmla="*/ 36 w 74"/>
                  <a:gd name="T17" fmla="*/ 6 h 76"/>
                  <a:gd name="T18" fmla="*/ 38 w 74"/>
                  <a:gd name="T19" fmla="*/ 3 h 76"/>
                  <a:gd name="T20" fmla="*/ 38 w 74"/>
                  <a:gd name="T21" fmla="*/ 2 h 76"/>
                  <a:gd name="T22" fmla="*/ 39 w 74"/>
                  <a:gd name="T23" fmla="*/ 2 h 76"/>
                  <a:gd name="T24" fmla="*/ 37 w 74"/>
                  <a:gd name="T2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76">
                    <a:moveTo>
                      <a:pt x="37" y="0"/>
                    </a:moveTo>
                    <a:lnTo>
                      <a:pt x="0" y="76"/>
                    </a:lnTo>
                    <a:lnTo>
                      <a:pt x="74" y="39"/>
                    </a:lnTo>
                    <a:lnTo>
                      <a:pt x="73" y="38"/>
                    </a:lnTo>
                    <a:lnTo>
                      <a:pt x="71" y="39"/>
                    </a:lnTo>
                    <a:lnTo>
                      <a:pt x="5" y="72"/>
                    </a:lnTo>
                    <a:lnTo>
                      <a:pt x="4" y="73"/>
                    </a:lnTo>
                    <a:lnTo>
                      <a:pt x="4" y="72"/>
                    </a:lnTo>
                    <a:lnTo>
                      <a:pt x="36" y="6"/>
                    </a:lnTo>
                    <a:lnTo>
                      <a:pt x="38" y="3"/>
                    </a:lnTo>
                    <a:lnTo>
                      <a:pt x="38" y="2"/>
                    </a:lnTo>
                    <a:lnTo>
                      <a:pt x="39" y="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4694"/>
              <p:cNvSpPr/>
              <p:nvPr/>
            </p:nvSpPr>
            <p:spPr bwMode="auto">
              <a:xfrm>
                <a:off x="5639" y="2097"/>
                <a:ext cx="74" cy="76"/>
              </a:xfrm>
              <a:custGeom>
                <a:avLst/>
                <a:gdLst>
                  <a:gd name="T0" fmla="*/ 37 w 74"/>
                  <a:gd name="T1" fmla="*/ 0 h 76"/>
                  <a:gd name="T2" fmla="*/ 0 w 74"/>
                  <a:gd name="T3" fmla="*/ 76 h 76"/>
                  <a:gd name="T4" fmla="*/ 74 w 74"/>
                  <a:gd name="T5" fmla="*/ 39 h 76"/>
                  <a:gd name="T6" fmla="*/ 73 w 74"/>
                  <a:gd name="T7" fmla="*/ 38 h 76"/>
                  <a:gd name="T8" fmla="*/ 71 w 74"/>
                  <a:gd name="T9" fmla="*/ 39 h 76"/>
                  <a:gd name="T10" fmla="*/ 5 w 74"/>
                  <a:gd name="T11" fmla="*/ 72 h 76"/>
                  <a:gd name="T12" fmla="*/ 4 w 74"/>
                  <a:gd name="T13" fmla="*/ 73 h 76"/>
                  <a:gd name="T14" fmla="*/ 4 w 74"/>
                  <a:gd name="T15" fmla="*/ 72 h 76"/>
                  <a:gd name="T16" fmla="*/ 36 w 74"/>
                  <a:gd name="T17" fmla="*/ 6 h 76"/>
                  <a:gd name="T18" fmla="*/ 38 w 74"/>
                  <a:gd name="T19" fmla="*/ 3 h 76"/>
                  <a:gd name="T20" fmla="*/ 38 w 74"/>
                  <a:gd name="T21" fmla="*/ 2 h 76"/>
                  <a:gd name="T22" fmla="*/ 39 w 74"/>
                  <a:gd name="T23" fmla="*/ 2 h 76"/>
                  <a:gd name="T24" fmla="*/ 37 w 74"/>
                  <a:gd name="T2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76">
                    <a:moveTo>
                      <a:pt x="37" y="0"/>
                    </a:moveTo>
                    <a:lnTo>
                      <a:pt x="0" y="76"/>
                    </a:lnTo>
                    <a:lnTo>
                      <a:pt x="74" y="39"/>
                    </a:lnTo>
                    <a:lnTo>
                      <a:pt x="73" y="38"/>
                    </a:lnTo>
                    <a:lnTo>
                      <a:pt x="71" y="39"/>
                    </a:lnTo>
                    <a:lnTo>
                      <a:pt x="5" y="72"/>
                    </a:lnTo>
                    <a:lnTo>
                      <a:pt x="4" y="73"/>
                    </a:lnTo>
                    <a:lnTo>
                      <a:pt x="4" y="72"/>
                    </a:lnTo>
                    <a:lnTo>
                      <a:pt x="36" y="6"/>
                    </a:lnTo>
                    <a:lnTo>
                      <a:pt x="38" y="3"/>
                    </a:lnTo>
                    <a:lnTo>
                      <a:pt x="38" y="2"/>
                    </a:lnTo>
                    <a:lnTo>
                      <a:pt x="39" y="2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695"/>
              <p:cNvSpPr/>
              <p:nvPr/>
            </p:nvSpPr>
            <p:spPr bwMode="auto">
              <a:xfrm>
                <a:off x="5751" y="2110"/>
                <a:ext cx="6" cy="5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4 h 4"/>
                  <a:gd name="T4" fmla="*/ 6 w 6"/>
                  <a:gd name="T5" fmla="*/ 2 h 4"/>
                  <a:gd name="T6" fmla="*/ 6 w 6"/>
                  <a:gd name="T7" fmla="*/ 1 h 4"/>
                  <a:gd name="T8" fmla="*/ 0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4696"/>
              <p:cNvSpPr/>
              <p:nvPr/>
            </p:nvSpPr>
            <p:spPr bwMode="auto">
              <a:xfrm>
                <a:off x="5757" y="211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697"/>
              <p:cNvSpPr/>
              <p:nvPr/>
            </p:nvSpPr>
            <p:spPr bwMode="auto">
              <a:xfrm>
                <a:off x="5750" y="2110"/>
                <a:ext cx="2" cy="6"/>
              </a:xfrm>
              <a:custGeom>
                <a:avLst/>
                <a:gdLst>
                  <a:gd name="T0" fmla="*/ 0 w 2"/>
                  <a:gd name="T1" fmla="*/ 0 h 6"/>
                  <a:gd name="T2" fmla="*/ 1 w 2"/>
                  <a:gd name="T3" fmla="*/ 6 h 6"/>
                  <a:gd name="T4" fmla="*/ 2 w 2"/>
                  <a:gd name="T5" fmla="*/ 5 h 6"/>
                  <a:gd name="T6" fmla="*/ 1 w 2"/>
                  <a:gd name="T7" fmla="*/ 0 h 6"/>
                  <a:gd name="T8" fmla="*/ 0 w 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1" y="6"/>
                    </a:lnTo>
                    <a:lnTo>
                      <a:pt x="2" y="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698"/>
              <p:cNvSpPr/>
              <p:nvPr/>
            </p:nvSpPr>
            <p:spPr bwMode="auto">
              <a:xfrm>
                <a:off x="5750" y="2110"/>
                <a:ext cx="2" cy="6"/>
              </a:xfrm>
              <a:custGeom>
                <a:avLst/>
                <a:gdLst>
                  <a:gd name="T0" fmla="*/ 0 w 2"/>
                  <a:gd name="T1" fmla="*/ 0 h 6"/>
                  <a:gd name="T2" fmla="*/ 1 w 2"/>
                  <a:gd name="T3" fmla="*/ 6 h 6"/>
                  <a:gd name="T4" fmla="*/ 2 w 2"/>
                  <a:gd name="T5" fmla="*/ 5 h 6"/>
                  <a:gd name="T6" fmla="*/ 1 w 2"/>
                  <a:gd name="T7" fmla="*/ 0 h 6"/>
                  <a:gd name="T8" fmla="*/ 0 w 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1" y="6"/>
                    </a:lnTo>
                    <a:lnTo>
                      <a:pt x="2" y="5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699"/>
              <p:cNvSpPr/>
              <p:nvPr/>
            </p:nvSpPr>
            <p:spPr bwMode="auto">
              <a:xfrm>
                <a:off x="5750" y="2108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0 w 13"/>
                  <a:gd name="T3" fmla="*/ 2 h 9"/>
                  <a:gd name="T4" fmla="*/ 1 w 13"/>
                  <a:gd name="T5" fmla="*/ 2 h 9"/>
                  <a:gd name="T6" fmla="*/ 7 w 13"/>
                  <a:gd name="T7" fmla="*/ 4 h 9"/>
                  <a:gd name="T8" fmla="*/ 8 w 13"/>
                  <a:gd name="T9" fmla="*/ 4 h 9"/>
                  <a:gd name="T10" fmla="*/ 7 w 13"/>
                  <a:gd name="T11" fmla="*/ 5 h 9"/>
                  <a:gd name="T12" fmla="*/ 2 w 13"/>
                  <a:gd name="T13" fmla="*/ 7 h 9"/>
                  <a:gd name="T14" fmla="*/ 1 w 13"/>
                  <a:gd name="T15" fmla="*/ 8 h 9"/>
                  <a:gd name="T16" fmla="*/ 1 w 13"/>
                  <a:gd name="T17" fmla="*/ 9 h 9"/>
                  <a:gd name="T18" fmla="*/ 13 w 13"/>
                  <a:gd name="T19" fmla="*/ 2 h 9"/>
                  <a:gd name="T20" fmla="*/ 0 w 13"/>
                  <a:gd name="T2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9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7" y="5"/>
                    </a:lnTo>
                    <a:lnTo>
                      <a:pt x="2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700"/>
              <p:cNvSpPr/>
              <p:nvPr/>
            </p:nvSpPr>
            <p:spPr bwMode="auto">
              <a:xfrm>
                <a:off x="5750" y="2108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0 w 13"/>
                  <a:gd name="T3" fmla="*/ 2 h 9"/>
                  <a:gd name="T4" fmla="*/ 1 w 13"/>
                  <a:gd name="T5" fmla="*/ 2 h 9"/>
                  <a:gd name="T6" fmla="*/ 7 w 13"/>
                  <a:gd name="T7" fmla="*/ 4 h 9"/>
                  <a:gd name="T8" fmla="*/ 8 w 13"/>
                  <a:gd name="T9" fmla="*/ 4 h 9"/>
                  <a:gd name="T10" fmla="*/ 7 w 13"/>
                  <a:gd name="T11" fmla="*/ 5 h 9"/>
                  <a:gd name="T12" fmla="*/ 2 w 13"/>
                  <a:gd name="T13" fmla="*/ 7 h 9"/>
                  <a:gd name="T14" fmla="*/ 1 w 13"/>
                  <a:gd name="T15" fmla="*/ 8 h 9"/>
                  <a:gd name="T16" fmla="*/ 1 w 13"/>
                  <a:gd name="T17" fmla="*/ 9 h 9"/>
                  <a:gd name="T18" fmla="*/ 13 w 13"/>
                  <a:gd name="T19" fmla="*/ 2 h 9"/>
                  <a:gd name="T20" fmla="*/ 0 w 13"/>
                  <a:gd name="T2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9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7" y="5"/>
                    </a:lnTo>
                    <a:lnTo>
                      <a:pt x="2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701"/>
              <p:cNvSpPr/>
              <p:nvPr/>
            </p:nvSpPr>
            <p:spPr bwMode="auto">
              <a:xfrm>
                <a:off x="5681" y="2099"/>
                <a:ext cx="68" cy="35"/>
              </a:xfrm>
              <a:custGeom>
                <a:avLst/>
                <a:gdLst>
                  <a:gd name="T0" fmla="*/ 1 w 64"/>
                  <a:gd name="T1" fmla="*/ 0 h 33"/>
                  <a:gd name="T2" fmla="*/ 0 w 64"/>
                  <a:gd name="T3" fmla="*/ 1 h 33"/>
                  <a:gd name="T4" fmla="*/ 31 w 64"/>
                  <a:gd name="T5" fmla="*/ 33 h 33"/>
                  <a:gd name="T6" fmla="*/ 64 w 64"/>
                  <a:gd name="T7" fmla="*/ 17 h 33"/>
                  <a:gd name="T8" fmla="*/ 63 w 64"/>
                  <a:gd name="T9" fmla="*/ 11 h 33"/>
                  <a:gd name="T10" fmla="*/ 1 w 64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33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702"/>
              <p:cNvSpPr/>
              <p:nvPr/>
            </p:nvSpPr>
            <p:spPr bwMode="auto">
              <a:xfrm>
                <a:off x="5680" y="2099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703"/>
              <p:cNvSpPr/>
              <p:nvPr/>
            </p:nvSpPr>
            <p:spPr bwMode="auto">
              <a:xfrm>
                <a:off x="5680" y="2099"/>
                <a:ext cx="34" cy="35"/>
              </a:xfrm>
              <a:custGeom>
                <a:avLst/>
                <a:gdLst>
                  <a:gd name="T0" fmla="*/ 0 w 34"/>
                  <a:gd name="T1" fmla="*/ 0 h 35"/>
                  <a:gd name="T2" fmla="*/ 34 w 34"/>
                  <a:gd name="T3" fmla="*/ 35 h 35"/>
                  <a:gd name="T4" fmla="*/ 34 w 34"/>
                  <a:gd name="T5" fmla="*/ 35 h 35"/>
                  <a:gd name="T6" fmla="*/ 1 w 34"/>
                  <a:gd name="T7" fmla="*/ 1 h 35"/>
                  <a:gd name="T8" fmla="*/ 0 w 34"/>
                  <a:gd name="T9" fmla="*/ 0 h 35"/>
                  <a:gd name="T10" fmla="*/ 0 w 34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5">
                    <a:moveTo>
                      <a:pt x="0" y="0"/>
                    </a:moveTo>
                    <a:lnTo>
                      <a:pt x="34" y="35"/>
                    </a:lnTo>
                    <a:lnTo>
                      <a:pt x="34" y="35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704"/>
              <p:cNvSpPr/>
              <p:nvPr/>
            </p:nvSpPr>
            <p:spPr bwMode="auto">
              <a:xfrm>
                <a:off x="5680" y="2099"/>
                <a:ext cx="34" cy="35"/>
              </a:xfrm>
              <a:custGeom>
                <a:avLst/>
                <a:gdLst>
                  <a:gd name="T0" fmla="*/ 0 w 34"/>
                  <a:gd name="T1" fmla="*/ 0 h 35"/>
                  <a:gd name="T2" fmla="*/ 34 w 34"/>
                  <a:gd name="T3" fmla="*/ 35 h 35"/>
                  <a:gd name="T4" fmla="*/ 34 w 34"/>
                  <a:gd name="T5" fmla="*/ 35 h 35"/>
                  <a:gd name="T6" fmla="*/ 1 w 34"/>
                  <a:gd name="T7" fmla="*/ 1 h 35"/>
                  <a:gd name="T8" fmla="*/ 0 w 34"/>
                  <a:gd name="T9" fmla="*/ 0 h 35"/>
                  <a:gd name="T10" fmla="*/ 0 w 34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5">
                    <a:moveTo>
                      <a:pt x="0" y="0"/>
                    </a:moveTo>
                    <a:lnTo>
                      <a:pt x="34" y="35"/>
                    </a:lnTo>
                    <a:lnTo>
                      <a:pt x="34" y="35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4705"/>
              <p:cNvSpPr>
                <a:spLocks noEditPoints="1"/>
              </p:cNvSpPr>
              <p:nvPr/>
            </p:nvSpPr>
            <p:spPr bwMode="auto">
              <a:xfrm>
                <a:off x="5678" y="2099"/>
                <a:ext cx="73" cy="36"/>
              </a:xfrm>
              <a:custGeom>
                <a:avLst/>
                <a:gdLst>
                  <a:gd name="T0" fmla="*/ 69 w 73"/>
                  <a:gd name="T1" fmla="*/ 11 h 36"/>
                  <a:gd name="T2" fmla="*/ 71 w 73"/>
                  <a:gd name="T3" fmla="*/ 18 h 36"/>
                  <a:gd name="T4" fmla="*/ 73 w 73"/>
                  <a:gd name="T5" fmla="*/ 17 h 36"/>
                  <a:gd name="T6" fmla="*/ 72 w 73"/>
                  <a:gd name="T7" fmla="*/ 11 h 36"/>
                  <a:gd name="T8" fmla="*/ 69 w 73"/>
                  <a:gd name="T9" fmla="*/ 11 h 36"/>
                  <a:gd name="T10" fmla="*/ 0 w 73"/>
                  <a:gd name="T11" fmla="*/ 0 h 36"/>
                  <a:gd name="T12" fmla="*/ 34 w 73"/>
                  <a:gd name="T13" fmla="*/ 36 h 36"/>
                  <a:gd name="T14" fmla="*/ 36 w 73"/>
                  <a:gd name="T15" fmla="*/ 35 h 36"/>
                  <a:gd name="T16" fmla="*/ 2 w 73"/>
                  <a:gd name="T17" fmla="*/ 0 h 36"/>
                  <a:gd name="T18" fmla="*/ 0 w 73"/>
                  <a:gd name="T1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36">
                    <a:moveTo>
                      <a:pt x="69" y="11"/>
                    </a:moveTo>
                    <a:lnTo>
                      <a:pt x="71" y="18"/>
                    </a:lnTo>
                    <a:lnTo>
                      <a:pt x="73" y="17"/>
                    </a:lnTo>
                    <a:lnTo>
                      <a:pt x="72" y="11"/>
                    </a:lnTo>
                    <a:lnTo>
                      <a:pt x="69" y="11"/>
                    </a:lnTo>
                    <a:close/>
                    <a:moveTo>
                      <a:pt x="0" y="0"/>
                    </a:moveTo>
                    <a:lnTo>
                      <a:pt x="34" y="36"/>
                    </a:lnTo>
                    <a:lnTo>
                      <a:pt x="36" y="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4706"/>
              <p:cNvSpPr>
                <a:spLocks noEditPoints="1"/>
              </p:cNvSpPr>
              <p:nvPr/>
            </p:nvSpPr>
            <p:spPr bwMode="auto">
              <a:xfrm>
                <a:off x="5678" y="2099"/>
                <a:ext cx="73" cy="36"/>
              </a:xfrm>
              <a:custGeom>
                <a:avLst/>
                <a:gdLst>
                  <a:gd name="T0" fmla="*/ 69 w 73"/>
                  <a:gd name="T1" fmla="*/ 11 h 36"/>
                  <a:gd name="T2" fmla="*/ 71 w 73"/>
                  <a:gd name="T3" fmla="*/ 18 h 36"/>
                  <a:gd name="T4" fmla="*/ 73 w 73"/>
                  <a:gd name="T5" fmla="*/ 17 h 36"/>
                  <a:gd name="T6" fmla="*/ 72 w 73"/>
                  <a:gd name="T7" fmla="*/ 11 h 36"/>
                  <a:gd name="T8" fmla="*/ 69 w 73"/>
                  <a:gd name="T9" fmla="*/ 11 h 36"/>
                  <a:gd name="T10" fmla="*/ 0 w 73"/>
                  <a:gd name="T11" fmla="*/ 0 h 36"/>
                  <a:gd name="T12" fmla="*/ 34 w 73"/>
                  <a:gd name="T13" fmla="*/ 36 h 36"/>
                  <a:gd name="T14" fmla="*/ 36 w 73"/>
                  <a:gd name="T15" fmla="*/ 35 h 36"/>
                  <a:gd name="T16" fmla="*/ 2 w 73"/>
                  <a:gd name="T17" fmla="*/ 0 h 36"/>
                  <a:gd name="T18" fmla="*/ 0 w 73"/>
                  <a:gd name="T1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36">
                    <a:moveTo>
                      <a:pt x="69" y="11"/>
                    </a:moveTo>
                    <a:lnTo>
                      <a:pt x="71" y="18"/>
                    </a:lnTo>
                    <a:lnTo>
                      <a:pt x="73" y="17"/>
                    </a:lnTo>
                    <a:lnTo>
                      <a:pt x="72" y="11"/>
                    </a:lnTo>
                    <a:lnTo>
                      <a:pt x="69" y="11"/>
                    </a:lnTo>
                    <a:moveTo>
                      <a:pt x="0" y="0"/>
                    </a:moveTo>
                    <a:lnTo>
                      <a:pt x="34" y="36"/>
                    </a:lnTo>
                    <a:lnTo>
                      <a:pt x="36" y="35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4707"/>
              <p:cNvSpPr>
                <a:spLocks noEditPoints="1"/>
              </p:cNvSpPr>
              <p:nvPr/>
            </p:nvSpPr>
            <p:spPr bwMode="auto">
              <a:xfrm>
                <a:off x="5676" y="2097"/>
                <a:ext cx="75" cy="39"/>
              </a:xfrm>
              <a:custGeom>
                <a:avLst/>
                <a:gdLst>
                  <a:gd name="T0" fmla="*/ 75 w 75"/>
                  <a:gd name="T1" fmla="*/ 19 h 39"/>
                  <a:gd name="T2" fmla="*/ 73 w 75"/>
                  <a:gd name="T3" fmla="*/ 20 h 39"/>
                  <a:gd name="T4" fmla="*/ 38 w 75"/>
                  <a:gd name="T5" fmla="*/ 37 h 39"/>
                  <a:gd name="T6" fmla="*/ 38 w 75"/>
                  <a:gd name="T7" fmla="*/ 37 h 39"/>
                  <a:gd name="T8" fmla="*/ 36 w 75"/>
                  <a:gd name="T9" fmla="*/ 38 h 39"/>
                  <a:gd name="T10" fmla="*/ 37 w 75"/>
                  <a:gd name="T11" fmla="*/ 39 h 39"/>
                  <a:gd name="T12" fmla="*/ 75 w 75"/>
                  <a:gd name="T13" fmla="*/ 20 h 39"/>
                  <a:gd name="T14" fmla="*/ 75 w 75"/>
                  <a:gd name="T15" fmla="*/ 19 h 39"/>
                  <a:gd name="T16" fmla="*/ 0 w 75"/>
                  <a:gd name="T17" fmla="*/ 0 h 39"/>
                  <a:gd name="T18" fmla="*/ 2 w 75"/>
                  <a:gd name="T19" fmla="*/ 2 h 39"/>
                  <a:gd name="T20" fmla="*/ 4 w 75"/>
                  <a:gd name="T21" fmla="*/ 2 h 39"/>
                  <a:gd name="T22" fmla="*/ 4 w 75"/>
                  <a:gd name="T23" fmla="*/ 2 h 39"/>
                  <a:gd name="T24" fmla="*/ 6 w 75"/>
                  <a:gd name="T25" fmla="*/ 2 h 39"/>
                  <a:gd name="T26" fmla="*/ 71 w 75"/>
                  <a:gd name="T27" fmla="*/ 13 h 39"/>
                  <a:gd name="T28" fmla="*/ 74 w 75"/>
                  <a:gd name="T29" fmla="*/ 13 h 39"/>
                  <a:gd name="T30" fmla="*/ 74 w 75"/>
                  <a:gd name="T31" fmla="*/ 11 h 39"/>
                  <a:gd name="T32" fmla="*/ 0 w 75"/>
                  <a:gd name="T3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5" h="39">
                    <a:moveTo>
                      <a:pt x="75" y="19"/>
                    </a:moveTo>
                    <a:lnTo>
                      <a:pt x="73" y="20"/>
                    </a:lnTo>
                    <a:lnTo>
                      <a:pt x="38" y="37"/>
                    </a:lnTo>
                    <a:lnTo>
                      <a:pt x="38" y="37"/>
                    </a:lnTo>
                    <a:lnTo>
                      <a:pt x="36" y="38"/>
                    </a:lnTo>
                    <a:lnTo>
                      <a:pt x="37" y="39"/>
                    </a:lnTo>
                    <a:lnTo>
                      <a:pt x="75" y="20"/>
                    </a:lnTo>
                    <a:lnTo>
                      <a:pt x="75" y="19"/>
                    </a:lnTo>
                    <a:close/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71" y="13"/>
                    </a:lnTo>
                    <a:lnTo>
                      <a:pt x="74" y="13"/>
                    </a:lnTo>
                    <a:lnTo>
                      <a:pt x="7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708"/>
              <p:cNvSpPr>
                <a:spLocks noEditPoints="1"/>
              </p:cNvSpPr>
              <p:nvPr/>
            </p:nvSpPr>
            <p:spPr bwMode="auto">
              <a:xfrm>
                <a:off x="5676" y="2097"/>
                <a:ext cx="75" cy="39"/>
              </a:xfrm>
              <a:custGeom>
                <a:avLst/>
                <a:gdLst>
                  <a:gd name="T0" fmla="*/ 75 w 75"/>
                  <a:gd name="T1" fmla="*/ 19 h 39"/>
                  <a:gd name="T2" fmla="*/ 73 w 75"/>
                  <a:gd name="T3" fmla="*/ 20 h 39"/>
                  <a:gd name="T4" fmla="*/ 38 w 75"/>
                  <a:gd name="T5" fmla="*/ 37 h 39"/>
                  <a:gd name="T6" fmla="*/ 38 w 75"/>
                  <a:gd name="T7" fmla="*/ 37 h 39"/>
                  <a:gd name="T8" fmla="*/ 36 w 75"/>
                  <a:gd name="T9" fmla="*/ 38 h 39"/>
                  <a:gd name="T10" fmla="*/ 37 w 75"/>
                  <a:gd name="T11" fmla="*/ 39 h 39"/>
                  <a:gd name="T12" fmla="*/ 75 w 75"/>
                  <a:gd name="T13" fmla="*/ 20 h 39"/>
                  <a:gd name="T14" fmla="*/ 75 w 75"/>
                  <a:gd name="T15" fmla="*/ 19 h 39"/>
                  <a:gd name="T16" fmla="*/ 0 w 75"/>
                  <a:gd name="T17" fmla="*/ 0 h 39"/>
                  <a:gd name="T18" fmla="*/ 2 w 75"/>
                  <a:gd name="T19" fmla="*/ 2 h 39"/>
                  <a:gd name="T20" fmla="*/ 4 w 75"/>
                  <a:gd name="T21" fmla="*/ 2 h 39"/>
                  <a:gd name="T22" fmla="*/ 4 w 75"/>
                  <a:gd name="T23" fmla="*/ 2 h 39"/>
                  <a:gd name="T24" fmla="*/ 6 w 75"/>
                  <a:gd name="T25" fmla="*/ 2 h 39"/>
                  <a:gd name="T26" fmla="*/ 71 w 75"/>
                  <a:gd name="T27" fmla="*/ 13 h 39"/>
                  <a:gd name="T28" fmla="*/ 74 w 75"/>
                  <a:gd name="T29" fmla="*/ 13 h 39"/>
                  <a:gd name="T30" fmla="*/ 74 w 75"/>
                  <a:gd name="T31" fmla="*/ 11 h 39"/>
                  <a:gd name="T32" fmla="*/ 0 w 75"/>
                  <a:gd name="T3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5" h="39">
                    <a:moveTo>
                      <a:pt x="75" y="19"/>
                    </a:moveTo>
                    <a:lnTo>
                      <a:pt x="73" y="20"/>
                    </a:lnTo>
                    <a:lnTo>
                      <a:pt x="38" y="37"/>
                    </a:lnTo>
                    <a:lnTo>
                      <a:pt x="38" y="37"/>
                    </a:lnTo>
                    <a:lnTo>
                      <a:pt x="36" y="38"/>
                    </a:lnTo>
                    <a:lnTo>
                      <a:pt x="37" y="39"/>
                    </a:lnTo>
                    <a:lnTo>
                      <a:pt x="75" y="20"/>
                    </a:lnTo>
                    <a:lnTo>
                      <a:pt x="75" y="19"/>
                    </a:lnTo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71" y="13"/>
                    </a:lnTo>
                    <a:lnTo>
                      <a:pt x="74" y="13"/>
                    </a:lnTo>
                    <a:lnTo>
                      <a:pt x="74" y="1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4709"/>
              <p:cNvSpPr>
                <a:spLocks noEditPoints="1"/>
              </p:cNvSpPr>
              <p:nvPr/>
            </p:nvSpPr>
            <p:spPr bwMode="auto">
              <a:xfrm>
                <a:off x="5480" y="1970"/>
                <a:ext cx="76" cy="75"/>
              </a:xfrm>
              <a:custGeom>
                <a:avLst/>
                <a:gdLst>
                  <a:gd name="T0" fmla="*/ 32 w 72"/>
                  <a:gd name="T1" fmla="*/ 46 h 71"/>
                  <a:gd name="T2" fmla="*/ 28 w 72"/>
                  <a:gd name="T3" fmla="*/ 42 h 71"/>
                  <a:gd name="T4" fmla="*/ 32 w 72"/>
                  <a:gd name="T5" fmla="*/ 37 h 71"/>
                  <a:gd name="T6" fmla="*/ 36 w 72"/>
                  <a:gd name="T7" fmla="*/ 40 h 71"/>
                  <a:gd name="T8" fmla="*/ 36 w 72"/>
                  <a:gd name="T9" fmla="*/ 40 h 71"/>
                  <a:gd name="T10" fmla="*/ 40 w 72"/>
                  <a:gd name="T11" fmla="*/ 43 h 71"/>
                  <a:gd name="T12" fmla="*/ 36 w 72"/>
                  <a:gd name="T13" fmla="*/ 46 h 71"/>
                  <a:gd name="T14" fmla="*/ 34 w 72"/>
                  <a:gd name="T15" fmla="*/ 46 h 71"/>
                  <a:gd name="T16" fmla="*/ 32 w 72"/>
                  <a:gd name="T17" fmla="*/ 46 h 71"/>
                  <a:gd name="T18" fmla="*/ 59 w 72"/>
                  <a:gd name="T19" fmla="*/ 0 h 71"/>
                  <a:gd name="T20" fmla="*/ 0 w 72"/>
                  <a:gd name="T21" fmla="*/ 71 h 71"/>
                  <a:gd name="T22" fmla="*/ 69 w 72"/>
                  <a:gd name="T23" fmla="*/ 39 h 71"/>
                  <a:gd name="T24" fmla="*/ 69 w 72"/>
                  <a:gd name="T25" fmla="*/ 38 h 71"/>
                  <a:gd name="T26" fmla="*/ 72 w 72"/>
                  <a:gd name="T27" fmla="*/ 32 h 71"/>
                  <a:gd name="T28" fmla="*/ 59 w 72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71">
                    <a:moveTo>
                      <a:pt x="32" y="46"/>
                    </a:moveTo>
                    <a:cubicBezTo>
                      <a:pt x="30" y="46"/>
                      <a:pt x="28" y="44"/>
                      <a:pt x="28" y="42"/>
                    </a:cubicBezTo>
                    <a:cubicBezTo>
                      <a:pt x="28" y="39"/>
                      <a:pt x="30" y="37"/>
                      <a:pt x="32" y="37"/>
                    </a:cubicBezTo>
                    <a:cubicBezTo>
                      <a:pt x="34" y="37"/>
                      <a:pt x="35" y="38"/>
                      <a:pt x="36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8" y="40"/>
                      <a:pt x="40" y="41"/>
                      <a:pt x="40" y="43"/>
                    </a:cubicBezTo>
                    <a:cubicBezTo>
                      <a:pt x="40" y="45"/>
                      <a:pt x="38" y="46"/>
                      <a:pt x="36" y="46"/>
                    </a:cubicBezTo>
                    <a:cubicBezTo>
                      <a:pt x="36" y="46"/>
                      <a:pt x="35" y="46"/>
                      <a:pt x="34" y="46"/>
                    </a:cubicBezTo>
                    <a:cubicBezTo>
                      <a:pt x="34" y="46"/>
                      <a:pt x="33" y="46"/>
                      <a:pt x="32" y="46"/>
                    </a:cubicBezTo>
                    <a:moveTo>
                      <a:pt x="59" y="0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9"/>
                      <a:pt x="69" y="38"/>
                      <a:pt x="69" y="38"/>
                    </a:cubicBezTo>
                    <a:cubicBezTo>
                      <a:pt x="69" y="35"/>
                      <a:pt x="70" y="33"/>
                      <a:pt x="72" y="32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4710"/>
              <p:cNvSpPr/>
              <p:nvPr/>
            </p:nvSpPr>
            <p:spPr bwMode="auto">
              <a:xfrm>
                <a:off x="5510" y="2009"/>
                <a:ext cx="8" cy="10"/>
              </a:xfrm>
              <a:custGeom>
                <a:avLst/>
                <a:gdLst>
                  <a:gd name="T0" fmla="*/ 4 w 8"/>
                  <a:gd name="T1" fmla="*/ 0 h 9"/>
                  <a:gd name="T2" fmla="*/ 0 w 8"/>
                  <a:gd name="T3" fmla="*/ 5 h 9"/>
                  <a:gd name="T4" fmla="*/ 4 w 8"/>
                  <a:gd name="T5" fmla="*/ 9 h 9"/>
                  <a:gd name="T6" fmla="*/ 6 w 8"/>
                  <a:gd name="T7" fmla="*/ 9 h 9"/>
                  <a:gd name="T8" fmla="*/ 5 w 8"/>
                  <a:gd name="T9" fmla="*/ 6 h 9"/>
                  <a:gd name="T10" fmla="*/ 8 w 8"/>
                  <a:gd name="T11" fmla="*/ 3 h 9"/>
                  <a:gd name="T12" fmla="*/ 4 w 8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5" y="9"/>
                      <a:pt x="6" y="9"/>
                      <a:pt x="6" y="9"/>
                    </a:cubicBezTo>
                    <a:cubicBezTo>
                      <a:pt x="5" y="8"/>
                      <a:pt x="5" y="7"/>
                      <a:pt x="5" y="6"/>
                    </a:cubicBezTo>
                    <a:cubicBezTo>
                      <a:pt x="5" y="4"/>
                      <a:pt x="6" y="3"/>
                      <a:pt x="8" y="3"/>
                    </a:cubicBezTo>
                    <a:cubicBezTo>
                      <a:pt x="7" y="1"/>
                      <a:pt x="6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4711"/>
              <p:cNvSpPr/>
              <p:nvPr/>
            </p:nvSpPr>
            <p:spPr bwMode="auto">
              <a:xfrm>
                <a:off x="5515" y="2012"/>
                <a:ext cx="7" cy="7"/>
              </a:xfrm>
              <a:custGeom>
                <a:avLst/>
                <a:gdLst>
                  <a:gd name="T0" fmla="*/ 3 w 7"/>
                  <a:gd name="T1" fmla="*/ 0 h 6"/>
                  <a:gd name="T2" fmla="*/ 3 w 7"/>
                  <a:gd name="T3" fmla="*/ 0 h 6"/>
                  <a:gd name="T4" fmla="*/ 0 w 7"/>
                  <a:gd name="T5" fmla="*/ 3 h 6"/>
                  <a:gd name="T6" fmla="*/ 1 w 7"/>
                  <a:gd name="T7" fmla="*/ 6 h 6"/>
                  <a:gd name="T8" fmla="*/ 3 w 7"/>
                  <a:gd name="T9" fmla="*/ 6 h 6"/>
                  <a:gd name="T10" fmla="*/ 7 w 7"/>
                  <a:gd name="T11" fmla="*/ 3 h 6"/>
                  <a:gd name="T12" fmla="*/ 3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5" y="6"/>
                      <a:pt x="7" y="5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4712"/>
              <p:cNvSpPr/>
              <p:nvPr/>
            </p:nvSpPr>
            <p:spPr bwMode="auto">
              <a:xfrm>
                <a:off x="5553" y="2004"/>
                <a:ext cx="5" cy="7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6 h 7"/>
                  <a:gd name="T4" fmla="*/ 0 w 5"/>
                  <a:gd name="T5" fmla="*/ 7 h 7"/>
                  <a:gd name="T6" fmla="*/ 5 w 5"/>
                  <a:gd name="T7" fmla="*/ 5 h 7"/>
                  <a:gd name="T8" fmla="*/ 3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cubicBezTo>
                      <a:pt x="1" y="1"/>
                      <a:pt x="0" y="3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713"/>
              <p:cNvSpPr/>
              <p:nvPr/>
            </p:nvSpPr>
            <p:spPr bwMode="auto">
              <a:xfrm>
                <a:off x="5475" y="1969"/>
                <a:ext cx="83" cy="80"/>
              </a:xfrm>
              <a:custGeom>
                <a:avLst/>
                <a:gdLst>
                  <a:gd name="T0" fmla="*/ 63 w 79"/>
                  <a:gd name="T1" fmla="*/ 0 h 76"/>
                  <a:gd name="T2" fmla="*/ 0 w 79"/>
                  <a:gd name="T3" fmla="*/ 76 h 76"/>
                  <a:gd name="T4" fmla="*/ 79 w 79"/>
                  <a:gd name="T5" fmla="*/ 39 h 76"/>
                  <a:gd name="T6" fmla="*/ 79 w 79"/>
                  <a:gd name="T7" fmla="*/ 39 h 76"/>
                  <a:gd name="T8" fmla="*/ 79 w 79"/>
                  <a:gd name="T9" fmla="*/ 38 h 76"/>
                  <a:gd name="T10" fmla="*/ 74 w 79"/>
                  <a:gd name="T11" fmla="*/ 40 h 76"/>
                  <a:gd name="T12" fmla="*/ 5 w 79"/>
                  <a:gd name="T13" fmla="*/ 72 h 76"/>
                  <a:gd name="T14" fmla="*/ 64 w 79"/>
                  <a:gd name="T15" fmla="*/ 1 h 76"/>
                  <a:gd name="T16" fmla="*/ 63 w 79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76">
                    <a:moveTo>
                      <a:pt x="63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4" y="40"/>
                      <a:pt x="74" y="40"/>
                      <a:pt x="74" y="40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3" y="0"/>
                      <a:pt x="63" y="0"/>
                      <a:pt x="6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714"/>
              <p:cNvSpPr/>
              <p:nvPr/>
            </p:nvSpPr>
            <p:spPr bwMode="auto">
              <a:xfrm>
                <a:off x="5541" y="1967"/>
                <a:ext cx="19" cy="43"/>
              </a:xfrm>
              <a:custGeom>
                <a:avLst/>
                <a:gdLst>
                  <a:gd name="T0" fmla="*/ 1 w 18"/>
                  <a:gd name="T1" fmla="*/ 0 h 41"/>
                  <a:gd name="T2" fmla="*/ 0 w 18"/>
                  <a:gd name="T3" fmla="*/ 2 h 41"/>
                  <a:gd name="T4" fmla="*/ 1 w 18"/>
                  <a:gd name="T5" fmla="*/ 3 h 41"/>
                  <a:gd name="T6" fmla="*/ 14 w 18"/>
                  <a:gd name="T7" fmla="*/ 35 h 41"/>
                  <a:gd name="T8" fmla="*/ 16 w 18"/>
                  <a:gd name="T9" fmla="*/ 40 h 41"/>
                  <a:gd name="T10" fmla="*/ 16 w 18"/>
                  <a:gd name="T11" fmla="*/ 41 h 41"/>
                  <a:gd name="T12" fmla="*/ 16 w 18"/>
                  <a:gd name="T13" fmla="*/ 41 h 41"/>
                  <a:gd name="T14" fmla="*/ 18 w 18"/>
                  <a:gd name="T15" fmla="*/ 41 h 41"/>
                  <a:gd name="T16" fmla="*/ 1 w 1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41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715"/>
              <p:cNvSpPr/>
              <p:nvPr/>
            </p:nvSpPr>
            <p:spPr bwMode="auto">
              <a:xfrm>
                <a:off x="5526" y="1920"/>
                <a:ext cx="28" cy="44"/>
              </a:xfrm>
              <a:custGeom>
                <a:avLst/>
                <a:gdLst>
                  <a:gd name="T0" fmla="*/ 2 w 27"/>
                  <a:gd name="T1" fmla="*/ 0 h 41"/>
                  <a:gd name="T2" fmla="*/ 0 w 27"/>
                  <a:gd name="T3" fmla="*/ 1 h 41"/>
                  <a:gd name="T4" fmla="*/ 17 w 27"/>
                  <a:gd name="T5" fmla="*/ 41 h 41"/>
                  <a:gd name="T6" fmla="*/ 27 w 27"/>
                  <a:gd name="T7" fmla="*/ 29 h 41"/>
                  <a:gd name="T8" fmla="*/ 25 w 27"/>
                  <a:gd name="T9" fmla="*/ 25 h 41"/>
                  <a:gd name="T10" fmla="*/ 26 w 27"/>
                  <a:gd name="T11" fmla="*/ 22 h 41"/>
                  <a:gd name="T12" fmla="*/ 2 w 27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41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28"/>
                      <a:pt x="25" y="26"/>
                      <a:pt x="25" y="25"/>
                    </a:cubicBezTo>
                    <a:cubicBezTo>
                      <a:pt x="25" y="24"/>
                      <a:pt x="26" y="23"/>
                      <a:pt x="26" y="2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716"/>
              <p:cNvSpPr/>
              <p:nvPr/>
            </p:nvSpPr>
            <p:spPr bwMode="auto">
              <a:xfrm>
                <a:off x="5524" y="1918"/>
                <a:ext cx="4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2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717"/>
              <p:cNvSpPr/>
              <p:nvPr/>
            </p:nvSpPr>
            <p:spPr bwMode="auto">
              <a:xfrm>
                <a:off x="5552" y="1944"/>
                <a:ext cx="5" cy="7"/>
              </a:xfrm>
              <a:custGeom>
                <a:avLst/>
                <a:gdLst>
                  <a:gd name="T0" fmla="*/ 1 w 5"/>
                  <a:gd name="T1" fmla="*/ 0 h 7"/>
                  <a:gd name="T2" fmla="*/ 0 w 5"/>
                  <a:gd name="T3" fmla="*/ 3 h 7"/>
                  <a:gd name="T4" fmla="*/ 2 w 5"/>
                  <a:gd name="T5" fmla="*/ 7 h 7"/>
                  <a:gd name="T6" fmla="*/ 5 w 5"/>
                  <a:gd name="T7" fmla="*/ 3 h 7"/>
                  <a:gd name="T8" fmla="*/ 1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4"/>
                      <a:pt x="1" y="6"/>
                      <a:pt x="2" y="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4718"/>
              <p:cNvSpPr/>
              <p:nvPr/>
            </p:nvSpPr>
            <p:spPr bwMode="auto">
              <a:xfrm>
                <a:off x="5543" y="1947"/>
                <a:ext cx="15" cy="19"/>
              </a:xfrm>
              <a:custGeom>
                <a:avLst/>
                <a:gdLst>
                  <a:gd name="T0" fmla="*/ 14 w 15"/>
                  <a:gd name="T1" fmla="*/ 0 h 19"/>
                  <a:gd name="T2" fmla="*/ 11 w 15"/>
                  <a:gd name="T3" fmla="*/ 4 h 19"/>
                  <a:gd name="T4" fmla="*/ 0 w 15"/>
                  <a:gd name="T5" fmla="*/ 17 h 19"/>
                  <a:gd name="T6" fmla="*/ 0 w 15"/>
                  <a:gd name="T7" fmla="*/ 19 h 19"/>
                  <a:gd name="T8" fmla="*/ 15 w 15"/>
                  <a:gd name="T9" fmla="*/ 2 h 19"/>
                  <a:gd name="T10" fmla="*/ 15 w 15"/>
                  <a:gd name="T11" fmla="*/ 1 h 19"/>
                  <a:gd name="T12" fmla="*/ 14 w 15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9">
                    <a:moveTo>
                      <a:pt x="14" y="0"/>
                    </a:moveTo>
                    <a:lnTo>
                      <a:pt x="11" y="4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5" y="2"/>
                    </a:lnTo>
                    <a:lnTo>
                      <a:pt x="15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4719"/>
              <p:cNvSpPr/>
              <p:nvPr/>
            </p:nvSpPr>
            <p:spPr bwMode="auto">
              <a:xfrm>
                <a:off x="5543" y="1947"/>
                <a:ext cx="15" cy="19"/>
              </a:xfrm>
              <a:custGeom>
                <a:avLst/>
                <a:gdLst>
                  <a:gd name="T0" fmla="*/ 14 w 15"/>
                  <a:gd name="T1" fmla="*/ 0 h 19"/>
                  <a:gd name="T2" fmla="*/ 11 w 15"/>
                  <a:gd name="T3" fmla="*/ 4 h 19"/>
                  <a:gd name="T4" fmla="*/ 0 w 15"/>
                  <a:gd name="T5" fmla="*/ 17 h 19"/>
                  <a:gd name="T6" fmla="*/ 0 w 15"/>
                  <a:gd name="T7" fmla="*/ 19 h 19"/>
                  <a:gd name="T8" fmla="*/ 15 w 15"/>
                  <a:gd name="T9" fmla="*/ 2 h 19"/>
                  <a:gd name="T10" fmla="*/ 15 w 15"/>
                  <a:gd name="T11" fmla="*/ 1 h 19"/>
                  <a:gd name="T12" fmla="*/ 14 w 15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9">
                    <a:moveTo>
                      <a:pt x="14" y="0"/>
                    </a:moveTo>
                    <a:lnTo>
                      <a:pt x="11" y="4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5" y="2"/>
                    </a:lnTo>
                    <a:lnTo>
                      <a:pt x="15" y="1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4720"/>
              <p:cNvSpPr/>
              <p:nvPr/>
            </p:nvSpPr>
            <p:spPr bwMode="auto">
              <a:xfrm>
                <a:off x="5520" y="1913"/>
                <a:ext cx="38" cy="54"/>
              </a:xfrm>
              <a:custGeom>
                <a:avLst/>
                <a:gdLst>
                  <a:gd name="T0" fmla="*/ 0 w 36"/>
                  <a:gd name="T1" fmla="*/ 0 h 51"/>
                  <a:gd name="T2" fmla="*/ 0 w 36"/>
                  <a:gd name="T3" fmla="*/ 0 h 51"/>
                  <a:gd name="T4" fmla="*/ 21 w 36"/>
                  <a:gd name="T5" fmla="*/ 51 h 51"/>
                  <a:gd name="T6" fmla="*/ 22 w 36"/>
                  <a:gd name="T7" fmla="*/ 50 h 51"/>
                  <a:gd name="T8" fmla="*/ 22 w 36"/>
                  <a:gd name="T9" fmla="*/ 48 h 51"/>
                  <a:gd name="T10" fmla="*/ 5 w 36"/>
                  <a:gd name="T11" fmla="*/ 8 h 51"/>
                  <a:gd name="T12" fmla="*/ 4 w 36"/>
                  <a:gd name="T13" fmla="*/ 5 h 51"/>
                  <a:gd name="T14" fmla="*/ 7 w 36"/>
                  <a:gd name="T15" fmla="*/ 7 h 51"/>
                  <a:gd name="T16" fmla="*/ 31 w 36"/>
                  <a:gd name="T17" fmla="*/ 29 h 51"/>
                  <a:gd name="T18" fmla="*/ 35 w 36"/>
                  <a:gd name="T19" fmla="*/ 32 h 51"/>
                  <a:gd name="T20" fmla="*/ 36 w 36"/>
                  <a:gd name="T21" fmla="*/ 33 h 51"/>
                  <a:gd name="T22" fmla="*/ 36 w 36"/>
                  <a:gd name="T23" fmla="*/ 34 h 51"/>
                  <a:gd name="T24" fmla="*/ 36 w 36"/>
                  <a:gd name="T25" fmla="*/ 33 h 51"/>
                  <a:gd name="T26" fmla="*/ 36 w 36"/>
                  <a:gd name="T27" fmla="*/ 32 h 51"/>
                  <a:gd name="T28" fmla="*/ 36 w 36"/>
                  <a:gd name="T29" fmla="*/ 31 h 51"/>
                  <a:gd name="T30" fmla="*/ 0 w 36"/>
                  <a:gd name="T3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" h="5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2"/>
                    </a:cubicBezTo>
                    <a:cubicBezTo>
                      <a:pt x="36" y="32"/>
                      <a:pt x="36" y="31"/>
                      <a:pt x="36" y="3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4721"/>
              <p:cNvSpPr/>
              <p:nvPr/>
            </p:nvSpPr>
            <p:spPr bwMode="auto">
              <a:xfrm>
                <a:off x="5558" y="194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1 h 2"/>
                  <a:gd name="T14" fmla="*/ 0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4722"/>
              <p:cNvSpPr/>
              <p:nvPr/>
            </p:nvSpPr>
            <p:spPr bwMode="auto">
              <a:xfrm>
                <a:off x="5545" y="1953"/>
                <a:ext cx="13" cy="49"/>
              </a:xfrm>
              <a:custGeom>
                <a:avLst/>
                <a:gdLst>
                  <a:gd name="T0" fmla="*/ 11 w 13"/>
                  <a:gd name="T1" fmla="*/ 0 h 46"/>
                  <a:gd name="T2" fmla="*/ 0 w 13"/>
                  <a:gd name="T3" fmla="*/ 14 h 46"/>
                  <a:gd name="T4" fmla="*/ 13 w 13"/>
                  <a:gd name="T5" fmla="*/ 46 h 46"/>
                  <a:gd name="T6" fmla="*/ 13 w 13"/>
                  <a:gd name="T7" fmla="*/ 1 h 46"/>
                  <a:gd name="T8" fmla="*/ 11 w 13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6">
                    <a:moveTo>
                      <a:pt x="1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0"/>
                      <a:pt x="12" y="0"/>
                      <a:pt x="11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4723"/>
              <p:cNvSpPr/>
              <p:nvPr/>
            </p:nvSpPr>
            <p:spPr bwMode="auto">
              <a:xfrm>
                <a:off x="5556" y="1951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4724"/>
              <p:cNvSpPr/>
              <p:nvPr/>
            </p:nvSpPr>
            <p:spPr bwMode="auto">
              <a:xfrm>
                <a:off x="5543" y="1949"/>
                <a:ext cx="15" cy="53"/>
              </a:xfrm>
              <a:custGeom>
                <a:avLst/>
                <a:gdLst>
                  <a:gd name="T0" fmla="*/ 15 w 15"/>
                  <a:gd name="T1" fmla="*/ 0 h 53"/>
                  <a:gd name="T2" fmla="*/ 0 w 15"/>
                  <a:gd name="T3" fmla="*/ 17 h 53"/>
                  <a:gd name="T4" fmla="*/ 2 w 15"/>
                  <a:gd name="T5" fmla="*/ 19 h 53"/>
                  <a:gd name="T6" fmla="*/ 13 w 15"/>
                  <a:gd name="T7" fmla="*/ 4 h 53"/>
                  <a:gd name="T8" fmla="*/ 15 w 15"/>
                  <a:gd name="T9" fmla="*/ 2 h 53"/>
                  <a:gd name="T10" fmla="*/ 15 w 15"/>
                  <a:gd name="T11" fmla="*/ 5 h 53"/>
                  <a:gd name="T12" fmla="*/ 15 w 15"/>
                  <a:gd name="T13" fmla="*/ 53 h 53"/>
                  <a:gd name="T14" fmla="*/ 15 w 15"/>
                  <a:gd name="T15" fmla="*/ 53 h 53"/>
                  <a:gd name="T16" fmla="*/ 15 w 15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53">
                    <a:moveTo>
                      <a:pt x="15" y="0"/>
                    </a:moveTo>
                    <a:lnTo>
                      <a:pt x="0" y="17"/>
                    </a:lnTo>
                    <a:lnTo>
                      <a:pt x="2" y="19"/>
                    </a:lnTo>
                    <a:lnTo>
                      <a:pt x="13" y="4"/>
                    </a:lnTo>
                    <a:lnTo>
                      <a:pt x="15" y="2"/>
                    </a:lnTo>
                    <a:lnTo>
                      <a:pt x="15" y="5"/>
                    </a:lnTo>
                    <a:lnTo>
                      <a:pt x="15" y="53"/>
                    </a:lnTo>
                    <a:lnTo>
                      <a:pt x="15" y="5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4725"/>
              <p:cNvSpPr/>
              <p:nvPr/>
            </p:nvSpPr>
            <p:spPr bwMode="auto">
              <a:xfrm>
                <a:off x="5543" y="1949"/>
                <a:ext cx="15" cy="53"/>
              </a:xfrm>
              <a:custGeom>
                <a:avLst/>
                <a:gdLst>
                  <a:gd name="T0" fmla="*/ 15 w 15"/>
                  <a:gd name="T1" fmla="*/ 0 h 53"/>
                  <a:gd name="T2" fmla="*/ 0 w 15"/>
                  <a:gd name="T3" fmla="*/ 17 h 53"/>
                  <a:gd name="T4" fmla="*/ 2 w 15"/>
                  <a:gd name="T5" fmla="*/ 19 h 53"/>
                  <a:gd name="T6" fmla="*/ 13 w 15"/>
                  <a:gd name="T7" fmla="*/ 4 h 53"/>
                  <a:gd name="T8" fmla="*/ 15 w 15"/>
                  <a:gd name="T9" fmla="*/ 2 h 53"/>
                  <a:gd name="T10" fmla="*/ 15 w 15"/>
                  <a:gd name="T11" fmla="*/ 5 h 53"/>
                  <a:gd name="T12" fmla="*/ 15 w 15"/>
                  <a:gd name="T13" fmla="*/ 53 h 53"/>
                  <a:gd name="T14" fmla="*/ 15 w 15"/>
                  <a:gd name="T15" fmla="*/ 53 h 53"/>
                  <a:gd name="T16" fmla="*/ 15 w 15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53">
                    <a:moveTo>
                      <a:pt x="15" y="0"/>
                    </a:moveTo>
                    <a:lnTo>
                      <a:pt x="0" y="17"/>
                    </a:lnTo>
                    <a:lnTo>
                      <a:pt x="2" y="19"/>
                    </a:lnTo>
                    <a:lnTo>
                      <a:pt x="13" y="4"/>
                    </a:lnTo>
                    <a:lnTo>
                      <a:pt x="15" y="2"/>
                    </a:lnTo>
                    <a:lnTo>
                      <a:pt x="15" y="5"/>
                    </a:lnTo>
                    <a:lnTo>
                      <a:pt x="15" y="53"/>
                    </a:lnTo>
                    <a:lnTo>
                      <a:pt x="15" y="53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4726"/>
              <p:cNvSpPr/>
              <p:nvPr/>
            </p:nvSpPr>
            <p:spPr bwMode="auto">
              <a:xfrm>
                <a:off x="5542" y="1948"/>
                <a:ext cx="18" cy="62"/>
              </a:xfrm>
              <a:custGeom>
                <a:avLst/>
                <a:gdLst>
                  <a:gd name="T0" fmla="*/ 15 w 17"/>
                  <a:gd name="T1" fmla="*/ 0 h 59"/>
                  <a:gd name="T2" fmla="*/ 15 w 17"/>
                  <a:gd name="T3" fmla="*/ 1 h 59"/>
                  <a:gd name="T4" fmla="*/ 15 w 17"/>
                  <a:gd name="T5" fmla="*/ 51 h 59"/>
                  <a:gd name="T6" fmla="*/ 2 w 17"/>
                  <a:gd name="T7" fmla="*/ 19 h 59"/>
                  <a:gd name="T8" fmla="*/ 1 w 17"/>
                  <a:gd name="T9" fmla="*/ 17 h 59"/>
                  <a:gd name="T10" fmla="*/ 0 w 17"/>
                  <a:gd name="T11" fmla="*/ 18 h 59"/>
                  <a:gd name="T12" fmla="*/ 17 w 17"/>
                  <a:gd name="T13" fmla="*/ 59 h 59"/>
                  <a:gd name="T14" fmla="*/ 16 w 17"/>
                  <a:gd name="T15" fmla="*/ 0 h 59"/>
                  <a:gd name="T16" fmla="*/ 16 w 17"/>
                  <a:gd name="T17" fmla="*/ 0 h 59"/>
                  <a:gd name="T18" fmla="*/ 15 w 17"/>
                  <a:gd name="T1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59">
                    <a:moveTo>
                      <a:pt x="15" y="0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4727"/>
              <p:cNvSpPr/>
              <p:nvPr/>
            </p:nvSpPr>
            <p:spPr bwMode="auto">
              <a:xfrm>
                <a:off x="5558" y="194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4728"/>
              <p:cNvSpPr/>
              <p:nvPr/>
            </p:nvSpPr>
            <p:spPr bwMode="auto">
              <a:xfrm>
                <a:off x="5666" y="1947"/>
                <a:ext cx="113" cy="85"/>
              </a:xfrm>
              <a:custGeom>
                <a:avLst/>
                <a:gdLst>
                  <a:gd name="T0" fmla="*/ 0 w 107"/>
                  <a:gd name="T1" fmla="*/ 0 h 81"/>
                  <a:gd name="T2" fmla="*/ 66 w 107"/>
                  <a:gd name="T3" fmla="*/ 80 h 81"/>
                  <a:gd name="T4" fmla="*/ 70 w 107"/>
                  <a:gd name="T5" fmla="*/ 79 h 81"/>
                  <a:gd name="T6" fmla="*/ 75 w 107"/>
                  <a:gd name="T7" fmla="*/ 81 h 81"/>
                  <a:gd name="T8" fmla="*/ 107 w 107"/>
                  <a:gd name="T9" fmla="*/ 56 h 81"/>
                  <a:gd name="T10" fmla="*/ 99 w 107"/>
                  <a:gd name="T11" fmla="*/ 52 h 81"/>
                  <a:gd name="T12" fmla="*/ 94 w 107"/>
                  <a:gd name="T13" fmla="*/ 54 h 81"/>
                  <a:gd name="T14" fmla="*/ 87 w 107"/>
                  <a:gd name="T15" fmla="*/ 46 h 81"/>
                  <a:gd name="T16" fmla="*/ 87 w 107"/>
                  <a:gd name="T17" fmla="*/ 46 h 81"/>
                  <a:gd name="T18" fmla="*/ 0 w 107"/>
                  <a:gd name="T1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81">
                    <a:moveTo>
                      <a:pt x="0" y="0"/>
                    </a:moveTo>
                    <a:cubicBezTo>
                      <a:pt x="66" y="80"/>
                      <a:pt x="66" y="80"/>
                      <a:pt x="66" y="80"/>
                    </a:cubicBezTo>
                    <a:cubicBezTo>
                      <a:pt x="67" y="80"/>
                      <a:pt x="68" y="79"/>
                      <a:pt x="70" y="79"/>
                    </a:cubicBezTo>
                    <a:cubicBezTo>
                      <a:pt x="72" y="79"/>
                      <a:pt x="74" y="80"/>
                      <a:pt x="75" y="81"/>
                    </a:cubicBezTo>
                    <a:cubicBezTo>
                      <a:pt x="107" y="56"/>
                      <a:pt x="107" y="56"/>
                      <a:pt x="107" y="56"/>
                    </a:cubicBezTo>
                    <a:cubicBezTo>
                      <a:pt x="99" y="52"/>
                      <a:pt x="99" y="52"/>
                      <a:pt x="99" y="52"/>
                    </a:cubicBezTo>
                    <a:cubicBezTo>
                      <a:pt x="98" y="53"/>
                      <a:pt x="96" y="54"/>
                      <a:pt x="94" y="54"/>
                    </a:cubicBezTo>
                    <a:cubicBezTo>
                      <a:pt x="90" y="54"/>
                      <a:pt x="87" y="51"/>
                      <a:pt x="87" y="46"/>
                    </a:cubicBezTo>
                    <a:cubicBezTo>
                      <a:pt x="87" y="46"/>
                      <a:pt x="87" y="46"/>
                      <a:pt x="87" y="4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4729"/>
              <p:cNvSpPr/>
              <p:nvPr/>
            </p:nvSpPr>
            <p:spPr bwMode="auto">
              <a:xfrm>
                <a:off x="5758" y="1995"/>
                <a:ext cx="13" cy="9"/>
              </a:xfrm>
              <a:custGeom>
                <a:avLst/>
                <a:gdLst>
                  <a:gd name="T0" fmla="*/ 0 w 12"/>
                  <a:gd name="T1" fmla="*/ 0 h 8"/>
                  <a:gd name="T2" fmla="*/ 0 w 12"/>
                  <a:gd name="T3" fmla="*/ 0 h 8"/>
                  <a:gd name="T4" fmla="*/ 7 w 12"/>
                  <a:gd name="T5" fmla="*/ 8 h 8"/>
                  <a:gd name="T6" fmla="*/ 12 w 12"/>
                  <a:gd name="T7" fmla="*/ 6 h 8"/>
                  <a:gd name="T8" fmla="*/ 0 w 1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3" y="8"/>
                      <a:pt x="7" y="8"/>
                    </a:cubicBezTo>
                    <a:cubicBezTo>
                      <a:pt x="9" y="8"/>
                      <a:pt x="11" y="7"/>
                      <a:pt x="12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4730"/>
              <p:cNvSpPr/>
              <p:nvPr/>
            </p:nvSpPr>
            <p:spPr bwMode="auto">
              <a:xfrm>
                <a:off x="5736" y="2030"/>
                <a:ext cx="9" cy="7"/>
              </a:xfrm>
              <a:custGeom>
                <a:avLst/>
                <a:gdLst>
                  <a:gd name="T0" fmla="*/ 4 w 9"/>
                  <a:gd name="T1" fmla="*/ 0 h 6"/>
                  <a:gd name="T2" fmla="*/ 0 w 9"/>
                  <a:gd name="T3" fmla="*/ 1 h 6"/>
                  <a:gd name="T4" fmla="*/ 4 w 9"/>
                  <a:gd name="T5" fmla="*/ 6 h 6"/>
                  <a:gd name="T6" fmla="*/ 9 w 9"/>
                  <a:gd name="T7" fmla="*/ 2 h 6"/>
                  <a:gd name="T8" fmla="*/ 4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6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4731"/>
              <p:cNvSpPr/>
              <p:nvPr/>
            </p:nvSpPr>
            <p:spPr bwMode="auto">
              <a:xfrm>
                <a:off x="5740" y="2006"/>
                <a:ext cx="40" cy="32"/>
              </a:xfrm>
              <a:custGeom>
                <a:avLst/>
                <a:gdLst>
                  <a:gd name="T0" fmla="*/ 39 w 40"/>
                  <a:gd name="T1" fmla="*/ 0 h 32"/>
                  <a:gd name="T2" fmla="*/ 5 w 40"/>
                  <a:gd name="T3" fmla="*/ 26 h 32"/>
                  <a:gd name="T4" fmla="*/ 0 w 40"/>
                  <a:gd name="T5" fmla="*/ 31 h 32"/>
                  <a:gd name="T6" fmla="*/ 0 w 40"/>
                  <a:gd name="T7" fmla="*/ 32 h 32"/>
                  <a:gd name="T8" fmla="*/ 2 w 40"/>
                  <a:gd name="T9" fmla="*/ 32 h 32"/>
                  <a:gd name="T10" fmla="*/ 40 w 40"/>
                  <a:gd name="T11" fmla="*/ 1 h 32"/>
                  <a:gd name="T12" fmla="*/ 39 w 40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2">
                    <a:moveTo>
                      <a:pt x="39" y="0"/>
                    </a:moveTo>
                    <a:lnTo>
                      <a:pt x="5" y="26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2" y="32"/>
                    </a:lnTo>
                    <a:lnTo>
                      <a:pt x="40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4732"/>
              <p:cNvSpPr/>
              <p:nvPr/>
            </p:nvSpPr>
            <p:spPr bwMode="auto">
              <a:xfrm>
                <a:off x="5740" y="2006"/>
                <a:ext cx="40" cy="32"/>
              </a:xfrm>
              <a:custGeom>
                <a:avLst/>
                <a:gdLst>
                  <a:gd name="T0" fmla="*/ 39 w 40"/>
                  <a:gd name="T1" fmla="*/ 0 h 32"/>
                  <a:gd name="T2" fmla="*/ 5 w 40"/>
                  <a:gd name="T3" fmla="*/ 26 h 32"/>
                  <a:gd name="T4" fmla="*/ 0 w 40"/>
                  <a:gd name="T5" fmla="*/ 31 h 32"/>
                  <a:gd name="T6" fmla="*/ 0 w 40"/>
                  <a:gd name="T7" fmla="*/ 32 h 32"/>
                  <a:gd name="T8" fmla="*/ 2 w 40"/>
                  <a:gd name="T9" fmla="*/ 32 h 32"/>
                  <a:gd name="T10" fmla="*/ 40 w 40"/>
                  <a:gd name="T11" fmla="*/ 1 h 32"/>
                  <a:gd name="T12" fmla="*/ 39 w 40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2">
                    <a:moveTo>
                      <a:pt x="39" y="0"/>
                    </a:moveTo>
                    <a:lnTo>
                      <a:pt x="5" y="26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2" y="32"/>
                    </a:lnTo>
                    <a:lnTo>
                      <a:pt x="40" y="1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4733"/>
              <p:cNvSpPr/>
              <p:nvPr/>
            </p:nvSpPr>
            <p:spPr bwMode="auto">
              <a:xfrm>
                <a:off x="5660" y="1942"/>
                <a:ext cx="122" cy="97"/>
              </a:xfrm>
              <a:custGeom>
                <a:avLst/>
                <a:gdLst>
                  <a:gd name="T0" fmla="*/ 0 w 122"/>
                  <a:gd name="T1" fmla="*/ 0 h 97"/>
                  <a:gd name="T2" fmla="*/ 80 w 122"/>
                  <a:gd name="T3" fmla="*/ 97 h 97"/>
                  <a:gd name="T4" fmla="*/ 82 w 122"/>
                  <a:gd name="T5" fmla="*/ 96 h 97"/>
                  <a:gd name="T6" fmla="*/ 80 w 122"/>
                  <a:gd name="T7" fmla="*/ 96 h 97"/>
                  <a:gd name="T8" fmla="*/ 80 w 122"/>
                  <a:gd name="T9" fmla="*/ 95 h 97"/>
                  <a:gd name="T10" fmla="*/ 76 w 122"/>
                  <a:gd name="T11" fmla="*/ 89 h 97"/>
                  <a:gd name="T12" fmla="*/ 6 w 122"/>
                  <a:gd name="T13" fmla="*/ 5 h 97"/>
                  <a:gd name="T14" fmla="*/ 98 w 122"/>
                  <a:gd name="T15" fmla="*/ 53 h 97"/>
                  <a:gd name="T16" fmla="*/ 111 w 122"/>
                  <a:gd name="T17" fmla="*/ 60 h 97"/>
                  <a:gd name="T18" fmla="*/ 119 w 122"/>
                  <a:gd name="T19" fmla="*/ 64 h 97"/>
                  <a:gd name="T20" fmla="*/ 120 w 122"/>
                  <a:gd name="T21" fmla="*/ 65 h 97"/>
                  <a:gd name="T22" fmla="*/ 122 w 122"/>
                  <a:gd name="T23" fmla="*/ 64 h 97"/>
                  <a:gd name="T24" fmla="*/ 0 w 122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2" h="97">
                    <a:moveTo>
                      <a:pt x="0" y="0"/>
                    </a:moveTo>
                    <a:lnTo>
                      <a:pt x="80" y="97"/>
                    </a:lnTo>
                    <a:lnTo>
                      <a:pt x="82" y="96"/>
                    </a:lnTo>
                    <a:lnTo>
                      <a:pt x="80" y="96"/>
                    </a:lnTo>
                    <a:lnTo>
                      <a:pt x="80" y="95"/>
                    </a:lnTo>
                    <a:lnTo>
                      <a:pt x="76" y="89"/>
                    </a:lnTo>
                    <a:lnTo>
                      <a:pt x="6" y="5"/>
                    </a:lnTo>
                    <a:lnTo>
                      <a:pt x="98" y="53"/>
                    </a:lnTo>
                    <a:lnTo>
                      <a:pt x="111" y="60"/>
                    </a:lnTo>
                    <a:lnTo>
                      <a:pt x="119" y="64"/>
                    </a:lnTo>
                    <a:lnTo>
                      <a:pt x="120" y="65"/>
                    </a:lnTo>
                    <a:lnTo>
                      <a:pt x="122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734"/>
              <p:cNvSpPr/>
              <p:nvPr/>
            </p:nvSpPr>
            <p:spPr bwMode="auto">
              <a:xfrm>
                <a:off x="5660" y="1942"/>
                <a:ext cx="122" cy="97"/>
              </a:xfrm>
              <a:custGeom>
                <a:avLst/>
                <a:gdLst>
                  <a:gd name="T0" fmla="*/ 0 w 122"/>
                  <a:gd name="T1" fmla="*/ 0 h 97"/>
                  <a:gd name="T2" fmla="*/ 80 w 122"/>
                  <a:gd name="T3" fmla="*/ 97 h 97"/>
                  <a:gd name="T4" fmla="*/ 82 w 122"/>
                  <a:gd name="T5" fmla="*/ 96 h 97"/>
                  <a:gd name="T6" fmla="*/ 80 w 122"/>
                  <a:gd name="T7" fmla="*/ 96 h 97"/>
                  <a:gd name="T8" fmla="*/ 80 w 122"/>
                  <a:gd name="T9" fmla="*/ 95 h 97"/>
                  <a:gd name="T10" fmla="*/ 76 w 122"/>
                  <a:gd name="T11" fmla="*/ 89 h 97"/>
                  <a:gd name="T12" fmla="*/ 6 w 122"/>
                  <a:gd name="T13" fmla="*/ 5 h 97"/>
                  <a:gd name="T14" fmla="*/ 98 w 122"/>
                  <a:gd name="T15" fmla="*/ 53 h 97"/>
                  <a:gd name="T16" fmla="*/ 111 w 122"/>
                  <a:gd name="T17" fmla="*/ 60 h 97"/>
                  <a:gd name="T18" fmla="*/ 119 w 122"/>
                  <a:gd name="T19" fmla="*/ 64 h 97"/>
                  <a:gd name="T20" fmla="*/ 120 w 122"/>
                  <a:gd name="T21" fmla="*/ 65 h 97"/>
                  <a:gd name="T22" fmla="*/ 122 w 122"/>
                  <a:gd name="T23" fmla="*/ 64 h 97"/>
                  <a:gd name="T24" fmla="*/ 0 w 122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2" h="97">
                    <a:moveTo>
                      <a:pt x="0" y="0"/>
                    </a:moveTo>
                    <a:lnTo>
                      <a:pt x="80" y="97"/>
                    </a:lnTo>
                    <a:lnTo>
                      <a:pt x="82" y="96"/>
                    </a:lnTo>
                    <a:lnTo>
                      <a:pt x="80" y="96"/>
                    </a:lnTo>
                    <a:lnTo>
                      <a:pt x="80" y="95"/>
                    </a:lnTo>
                    <a:lnTo>
                      <a:pt x="76" y="89"/>
                    </a:lnTo>
                    <a:lnTo>
                      <a:pt x="6" y="5"/>
                    </a:lnTo>
                    <a:lnTo>
                      <a:pt x="98" y="53"/>
                    </a:lnTo>
                    <a:lnTo>
                      <a:pt x="111" y="60"/>
                    </a:lnTo>
                    <a:lnTo>
                      <a:pt x="119" y="64"/>
                    </a:lnTo>
                    <a:lnTo>
                      <a:pt x="120" y="65"/>
                    </a:lnTo>
                    <a:lnTo>
                      <a:pt x="122" y="6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4735"/>
              <p:cNvSpPr/>
              <p:nvPr/>
            </p:nvSpPr>
            <p:spPr bwMode="auto">
              <a:xfrm>
                <a:off x="5747" y="2008"/>
                <a:ext cx="81" cy="29"/>
              </a:xfrm>
              <a:custGeom>
                <a:avLst/>
                <a:gdLst>
                  <a:gd name="T0" fmla="*/ 33 w 76"/>
                  <a:gd name="T1" fmla="*/ 0 h 27"/>
                  <a:gd name="T2" fmla="*/ 0 w 76"/>
                  <a:gd name="T3" fmla="*/ 26 h 27"/>
                  <a:gd name="T4" fmla="*/ 0 w 76"/>
                  <a:gd name="T5" fmla="*/ 27 h 27"/>
                  <a:gd name="T6" fmla="*/ 76 w 76"/>
                  <a:gd name="T7" fmla="*/ 24 h 27"/>
                  <a:gd name="T8" fmla="*/ 76 w 76"/>
                  <a:gd name="T9" fmla="*/ 23 h 27"/>
                  <a:gd name="T10" fmla="*/ 33 w 76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27">
                    <a:moveTo>
                      <a:pt x="33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6" y="23"/>
                      <a:pt x="76" y="23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4736"/>
              <p:cNvSpPr/>
              <p:nvPr/>
            </p:nvSpPr>
            <p:spPr bwMode="auto">
              <a:xfrm>
                <a:off x="5744" y="2035"/>
                <a:ext cx="3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3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737"/>
              <p:cNvSpPr/>
              <p:nvPr/>
            </p:nvSpPr>
            <p:spPr bwMode="auto">
              <a:xfrm>
                <a:off x="5828" y="2032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4738"/>
              <p:cNvSpPr/>
              <p:nvPr/>
            </p:nvSpPr>
            <p:spPr bwMode="auto">
              <a:xfrm>
                <a:off x="5742" y="2007"/>
                <a:ext cx="40" cy="31"/>
              </a:xfrm>
              <a:custGeom>
                <a:avLst/>
                <a:gdLst>
                  <a:gd name="T0" fmla="*/ 38 w 40"/>
                  <a:gd name="T1" fmla="*/ 0 h 31"/>
                  <a:gd name="T2" fmla="*/ 0 w 40"/>
                  <a:gd name="T3" fmla="*/ 31 h 31"/>
                  <a:gd name="T4" fmla="*/ 2 w 40"/>
                  <a:gd name="T5" fmla="*/ 30 h 31"/>
                  <a:gd name="T6" fmla="*/ 5 w 40"/>
                  <a:gd name="T7" fmla="*/ 28 h 31"/>
                  <a:gd name="T8" fmla="*/ 40 w 40"/>
                  <a:gd name="T9" fmla="*/ 1 h 31"/>
                  <a:gd name="T10" fmla="*/ 38 w 40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1">
                    <a:moveTo>
                      <a:pt x="38" y="0"/>
                    </a:moveTo>
                    <a:lnTo>
                      <a:pt x="0" y="31"/>
                    </a:lnTo>
                    <a:lnTo>
                      <a:pt x="2" y="30"/>
                    </a:lnTo>
                    <a:lnTo>
                      <a:pt x="5" y="28"/>
                    </a:lnTo>
                    <a:lnTo>
                      <a:pt x="40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4739"/>
              <p:cNvSpPr/>
              <p:nvPr/>
            </p:nvSpPr>
            <p:spPr bwMode="auto">
              <a:xfrm>
                <a:off x="5742" y="2007"/>
                <a:ext cx="40" cy="31"/>
              </a:xfrm>
              <a:custGeom>
                <a:avLst/>
                <a:gdLst>
                  <a:gd name="T0" fmla="*/ 38 w 40"/>
                  <a:gd name="T1" fmla="*/ 0 h 31"/>
                  <a:gd name="T2" fmla="*/ 0 w 40"/>
                  <a:gd name="T3" fmla="*/ 31 h 31"/>
                  <a:gd name="T4" fmla="*/ 2 w 40"/>
                  <a:gd name="T5" fmla="*/ 30 h 31"/>
                  <a:gd name="T6" fmla="*/ 5 w 40"/>
                  <a:gd name="T7" fmla="*/ 28 h 31"/>
                  <a:gd name="T8" fmla="*/ 40 w 40"/>
                  <a:gd name="T9" fmla="*/ 1 h 31"/>
                  <a:gd name="T10" fmla="*/ 38 w 40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1">
                    <a:moveTo>
                      <a:pt x="38" y="0"/>
                    </a:moveTo>
                    <a:lnTo>
                      <a:pt x="0" y="31"/>
                    </a:lnTo>
                    <a:lnTo>
                      <a:pt x="2" y="30"/>
                    </a:lnTo>
                    <a:lnTo>
                      <a:pt x="5" y="28"/>
                    </a:lnTo>
                    <a:lnTo>
                      <a:pt x="40" y="1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4740"/>
              <p:cNvSpPr/>
              <p:nvPr/>
            </p:nvSpPr>
            <p:spPr bwMode="auto">
              <a:xfrm>
                <a:off x="5740" y="2006"/>
                <a:ext cx="97" cy="33"/>
              </a:xfrm>
              <a:custGeom>
                <a:avLst/>
                <a:gdLst>
                  <a:gd name="T0" fmla="*/ 42 w 97"/>
                  <a:gd name="T1" fmla="*/ 0 h 33"/>
                  <a:gd name="T2" fmla="*/ 40 w 97"/>
                  <a:gd name="T3" fmla="*/ 1 h 33"/>
                  <a:gd name="T4" fmla="*/ 42 w 97"/>
                  <a:gd name="T5" fmla="*/ 2 h 33"/>
                  <a:gd name="T6" fmla="*/ 88 w 97"/>
                  <a:gd name="T7" fmla="*/ 26 h 33"/>
                  <a:gd name="T8" fmla="*/ 91 w 97"/>
                  <a:gd name="T9" fmla="*/ 27 h 33"/>
                  <a:gd name="T10" fmla="*/ 88 w 97"/>
                  <a:gd name="T11" fmla="*/ 27 h 33"/>
                  <a:gd name="T12" fmla="*/ 7 w 97"/>
                  <a:gd name="T13" fmla="*/ 31 h 33"/>
                  <a:gd name="T14" fmla="*/ 4 w 97"/>
                  <a:gd name="T15" fmla="*/ 31 h 33"/>
                  <a:gd name="T16" fmla="*/ 2 w 97"/>
                  <a:gd name="T17" fmla="*/ 32 h 33"/>
                  <a:gd name="T18" fmla="*/ 0 w 97"/>
                  <a:gd name="T19" fmla="*/ 33 h 33"/>
                  <a:gd name="T20" fmla="*/ 97 w 97"/>
                  <a:gd name="T21" fmla="*/ 29 h 33"/>
                  <a:gd name="T22" fmla="*/ 42 w 97"/>
                  <a:gd name="T2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7" h="33">
                    <a:moveTo>
                      <a:pt x="42" y="0"/>
                    </a:moveTo>
                    <a:lnTo>
                      <a:pt x="40" y="1"/>
                    </a:lnTo>
                    <a:lnTo>
                      <a:pt x="42" y="2"/>
                    </a:lnTo>
                    <a:lnTo>
                      <a:pt x="88" y="26"/>
                    </a:lnTo>
                    <a:lnTo>
                      <a:pt x="91" y="27"/>
                    </a:lnTo>
                    <a:lnTo>
                      <a:pt x="88" y="27"/>
                    </a:lnTo>
                    <a:lnTo>
                      <a:pt x="7" y="31"/>
                    </a:lnTo>
                    <a:lnTo>
                      <a:pt x="4" y="31"/>
                    </a:lnTo>
                    <a:lnTo>
                      <a:pt x="2" y="32"/>
                    </a:lnTo>
                    <a:lnTo>
                      <a:pt x="0" y="33"/>
                    </a:lnTo>
                    <a:lnTo>
                      <a:pt x="97" y="29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4741"/>
              <p:cNvSpPr/>
              <p:nvPr/>
            </p:nvSpPr>
            <p:spPr bwMode="auto">
              <a:xfrm>
                <a:off x="5740" y="2006"/>
                <a:ext cx="97" cy="33"/>
              </a:xfrm>
              <a:custGeom>
                <a:avLst/>
                <a:gdLst>
                  <a:gd name="T0" fmla="*/ 42 w 97"/>
                  <a:gd name="T1" fmla="*/ 0 h 33"/>
                  <a:gd name="T2" fmla="*/ 40 w 97"/>
                  <a:gd name="T3" fmla="*/ 1 h 33"/>
                  <a:gd name="T4" fmla="*/ 42 w 97"/>
                  <a:gd name="T5" fmla="*/ 2 h 33"/>
                  <a:gd name="T6" fmla="*/ 88 w 97"/>
                  <a:gd name="T7" fmla="*/ 26 h 33"/>
                  <a:gd name="T8" fmla="*/ 91 w 97"/>
                  <a:gd name="T9" fmla="*/ 27 h 33"/>
                  <a:gd name="T10" fmla="*/ 88 w 97"/>
                  <a:gd name="T11" fmla="*/ 27 h 33"/>
                  <a:gd name="T12" fmla="*/ 7 w 97"/>
                  <a:gd name="T13" fmla="*/ 31 h 33"/>
                  <a:gd name="T14" fmla="*/ 4 w 97"/>
                  <a:gd name="T15" fmla="*/ 31 h 33"/>
                  <a:gd name="T16" fmla="*/ 2 w 97"/>
                  <a:gd name="T17" fmla="*/ 32 h 33"/>
                  <a:gd name="T18" fmla="*/ 0 w 97"/>
                  <a:gd name="T19" fmla="*/ 33 h 33"/>
                  <a:gd name="T20" fmla="*/ 97 w 97"/>
                  <a:gd name="T21" fmla="*/ 29 h 33"/>
                  <a:gd name="T22" fmla="*/ 42 w 97"/>
                  <a:gd name="T2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7" h="33">
                    <a:moveTo>
                      <a:pt x="42" y="0"/>
                    </a:moveTo>
                    <a:lnTo>
                      <a:pt x="40" y="1"/>
                    </a:lnTo>
                    <a:lnTo>
                      <a:pt x="42" y="2"/>
                    </a:lnTo>
                    <a:lnTo>
                      <a:pt x="88" y="26"/>
                    </a:lnTo>
                    <a:lnTo>
                      <a:pt x="91" y="27"/>
                    </a:lnTo>
                    <a:lnTo>
                      <a:pt x="88" y="27"/>
                    </a:lnTo>
                    <a:lnTo>
                      <a:pt x="7" y="31"/>
                    </a:lnTo>
                    <a:lnTo>
                      <a:pt x="4" y="31"/>
                    </a:lnTo>
                    <a:lnTo>
                      <a:pt x="2" y="32"/>
                    </a:lnTo>
                    <a:lnTo>
                      <a:pt x="0" y="33"/>
                    </a:lnTo>
                    <a:lnTo>
                      <a:pt x="97" y="29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4742"/>
              <p:cNvSpPr/>
              <p:nvPr/>
            </p:nvSpPr>
            <p:spPr bwMode="auto">
              <a:xfrm>
                <a:off x="4480" y="3148"/>
                <a:ext cx="108" cy="110"/>
              </a:xfrm>
              <a:custGeom>
                <a:avLst/>
                <a:gdLst>
                  <a:gd name="T0" fmla="*/ 99 w 102"/>
                  <a:gd name="T1" fmla="*/ 0 h 104"/>
                  <a:gd name="T2" fmla="*/ 0 w 102"/>
                  <a:gd name="T3" fmla="*/ 60 h 104"/>
                  <a:gd name="T4" fmla="*/ 1 w 102"/>
                  <a:gd name="T5" fmla="*/ 64 h 104"/>
                  <a:gd name="T6" fmla="*/ 1 w 102"/>
                  <a:gd name="T7" fmla="*/ 67 h 104"/>
                  <a:gd name="T8" fmla="*/ 84 w 102"/>
                  <a:gd name="T9" fmla="*/ 104 h 104"/>
                  <a:gd name="T10" fmla="*/ 90 w 102"/>
                  <a:gd name="T11" fmla="*/ 100 h 104"/>
                  <a:gd name="T12" fmla="*/ 102 w 102"/>
                  <a:gd name="T13" fmla="*/ 2 h 104"/>
                  <a:gd name="T14" fmla="*/ 99 w 102"/>
                  <a:gd name="T1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104">
                    <a:moveTo>
                      <a:pt x="99" y="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1" y="61"/>
                      <a:pt x="1" y="63"/>
                      <a:pt x="1" y="64"/>
                    </a:cubicBezTo>
                    <a:cubicBezTo>
                      <a:pt x="1" y="65"/>
                      <a:pt x="1" y="66"/>
                      <a:pt x="1" y="67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5" y="102"/>
                      <a:pt x="87" y="100"/>
                      <a:pt x="90" y="100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1" y="1"/>
                      <a:pt x="99" y="1"/>
                      <a:pt x="99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4743"/>
              <p:cNvSpPr/>
              <p:nvPr/>
            </p:nvSpPr>
            <p:spPr bwMode="auto">
              <a:xfrm>
                <a:off x="4569" y="325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4 h 6"/>
                  <a:gd name="T4" fmla="*/ 5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cubicBezTo>
                      <a:pt x="3" y="0"/>
                      <a:pt x="1" y="2"/>
                      <a:pt x="0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4744"/>
              <p:cNvSpPr/>
              <p:nvPr/>
            </p:nvSpPr>
            <p:spPr bwMode="auto">
              <a:xfrm>
                <a:off x="4474" y="3212"/>
                <a:ext cx="7" cy="7"/>
              </a:xfrm>
              <a:custGeom>
                <a:avLst/>
                <a:gdLst>
                  <a:gd name="T0" fmla="*/ 6 w 7"/>
                  <a:gd name="T1" fmla="*/ 0 h 7"/>
                  <a:gd name="T2" fmla="*/ 0 w 7"/>
                  <a:gd name="T3" fmla="*/ 4 h 7"/>
                  <a:gd name="T4" fmla="*/ 7 w 7"/>
                  <a:gd name="T5" fmla="*/ 7 h 7"/>
                  <a:gd name="T6" fmla="*/ 7 w 7"/>
                  <a:gd name="T7" fmla="*/ 4 h 7"/>
                  <a:gd name="T8" fmla="*/ 6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3"/>
                      <a:pt x="7" y="1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4745"/>
              <p:cNvSpPr/>
              <p:nvPr/>
            </p:nvSpPr>
            <p:spPr bwMode="auto">
              <a:xfrm>
                <a:off x="4585" y="3145"/>
                <a:ext cx="4" cy="5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3 h 5"/>
                  <a:gd name="T4" fmla="*/ 3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2" y="4"/>
                      <a:pt x="3" y="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4746"/>
              <p:cNvSpPr>
                <a:spLocks noEditPoints="1"/>
              </p:cNvSpPr>
              <p:nvPr/>
            </p:nvSpPr>
            <p:spPr bwMode="auto">
              <a:xfrm>
                <a:off x="4471" y="3142"/>
                <a:ext cx="119" cy="120"/>
              </a:xfrm>
              <a:custGeom>
                <a:avLst/>
                <a:gdLst>
                  <a:gd name="T0" fmla="*/ 114 w 119"/>
                  <a:gd name="T1" fmla="*/ 6 h 120"/>
                  <a:gd name="T2" fmla="*/ 118 w 119"/>
                  <a:gd name="T3" fmla="*/ 3 h 120"/>
                  <a:gd name="T4" fmla="*/ 117 w 119"/>
                  <a:gd name="T5" fmla="*/ 8 h 120"/>
                  <a:gd name="T6" fmla="*/ 104 w 119"/>
                  <a:gd name="T7" fmla="*/ 112 h 120"/>
                  <a:gd name="T8" fmla="*/ 103 w 119"/>
                  <a:gd name="T9" fmla="*/ 118 h 120"/>
                  <a:gd name="T10" fmla="*/ 98 w 119"/>
                  <a:gd name="T11" fmla="*/ 116 h 120"/>
                  <a:gd name="T12" fmla="*/ 10 w 119"/>
                  <a:gd name="T13" fmla="*/ 77 h 120"/>
                  <a:gd name="T14" fmla="*/ 3 w 119"/>
                  <a:gd name="T15" fmla="*/ 74 h 120"/>
                  <a:gd name="T16" fmla="*/ 9 w 119"/>
                  <a:gd name="T17" fmla="*/ 70 h 120"/>
                  <a:gd name="T18" fmla="*/ 114 w 119"/>
                  <a:gd name="T19" fmla="*/ 6 h 120"/>
                  <a:gd name="T20" fmla="*/ 119 w 119"/>
                  <a:gd name="T21" fmla="*/ 0 h 120"/>
                  <a:gd name="T22" fmla="*/ 0 w 119"/>
                  <a:gd name="T23" fmla="*/ 74 h 120"/>
                  <a:gd name="T24" fmla="*/ 104 w 119"/>
                  <a:gd name="T25" fmla="*/ 120 h 120"/>
                  <a:gd name="T26" fmla="*/ 119 w 119"/>
                  <a:gd name="T2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9" h="120">
                    <a:moveTo>
                      <a:pt x="114" y="6"/>
                    </a:moveTo>
                    <a:lnTo>
                      <a:pt x="118" y="3"/>
                    </a:lnTo>
                    <a:lnTo>
                      <a:pt x="117" y="8"/>
                    </a:lnTo>
                    <a:lnTo>
                      <a:pt x="104" y="112"/>
                    </a:lnTo>
                    <a:lnTo>
                      <a:pt x="103" y="118"/>
                    </a:lnTo>
                    <a:lnTo>
                      <a:pt x="98" y="116"/>
                    </a:lnTo>
                    <a:lnTo>
                      <a:pt x="10" y="77"/>
                    </a:lnTo>
                    <a:lnTo>
                      <a:pt x="3" y="74"/>
                    </a:lnTo>
                    <a:lnTo>
                      <a:pt x="9" y="70"/>
                    </a:lnTo>
                    <a:lnTo>
                      <a:pt x="114" y="6"/>
                    </a:lnTo>
                    <a:close/>
                    <a:moveTo>
                      <a:pt x="119" y="0"/>
                    </a:moveTo>
                    <a:lnTo>
                      <a:pt x="0" y="74"/>
                    </a:lnTo>
                    <a:lnTo>
                      <a:pt x="104" y="120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4747"/>
              <p:cNvSpPr>
                <a:spLocks noEditPoints="1"/>
              </p:cNvSpPr>
              <p:nvPr/>
            </p:nvSpPr>
            <p:spPr bwMode="auto">
              <a:xfrm>
                <a:off x="4471" y="3142"/>
                <a:ext cx="119" cy="120"/>
              </a:xfrm>
              <a:custGeom>
                <a:avLst/>
                <a:gdLst>
                  <a:gd name="T0" fmla="*/ 114 w 119"/>
                  <a:gd name="T1" fmla="*/ 6 h 120"/>
                  <a:gd name="T2" fmla="*/ 118 w 119"/>
                  <a:gd name="T3" fmla="*/ 3 h 120"/>
                  <a:gd name="T4" fmla="*/ 117 w 119"/>
                  <a:gd name="T5" fmla="*/ 8 h 120"/>
                  <a:gd name="T6" fmla="*/ 104 w 119"/>
                  <a:gd name="T7" fmla="*/ 112 h 120"/>
                  <a:gd name="T8" fmla="*/ 103 w 119"/>
                  <a:gd name="T9" fmla="*/ 118 h 120"/>
                  <a:gd name="T10" fmla="*/ 98 w 119"/>
                  <a:gd name="T11" fmla="*/ 116 h 120"/>
                  <a:gd name="T12" fmla="*/ 10 w 119"/>
                  <a:gd name="T13" fmla="*/ 77 h 120"/>
                  <a:gd name="T14" fmla="*/ 3 w 119"/>
                  <a:gd name="T15" fmla="*/ 74 h 120"/>
                  <a:gd name="T16" fmla="*/ 9 w 119"/>
                  <a:gd name="T17" fmla="*/ 70 h 120"/>
                  <a:gd name="T18" fmla="*/ 114 w 119"/>
                  <a:gd name="T19" fmla="*/ 6 h 120"/>
                  <a:gd name="T20" fmla="*/ 119 w 119"/>
                  <a:gd name="T21" fmla="*/ 0 h 120"/>
                  <a:gd name="T22" fmla="*/ 0 w 119"/>
                  <a:gd name="T23" fmla="*/ 74 h 120"/>
                  <a:gd name="T24" fmla="*/ 104 w 119"/>
                  <a:gd name="T25" fmla="*/ 120 h 120"/>
                  <a:gd name="T26" fmla="*/ 119 w 119"/>
                  <a:gd name="T2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9" h="120">
                    <a:moveTo>
                      <a:pt x="114" y="6"/>
                    </a:moveTo>
                    <a:lnTo>
                      <a:pt x="118" y="3"/>
                    </a:lnTo>
                    <a:lnTo>
                      <a:pt x="117" y="8"/>
                    </a:lnTo>
                    <a:lnTo>
                      <a:pt x="104" y="112"/>
                    </a:lnTo>
                    <a:lnTo>
                      <a:pt x="103" y="118"/>
                    </a:lnTo>
                    <a:lnTo>
                      <a:pt x="98" y="116"/>
                    </a:lnTo>
                    <a:lnTo>
                      <a:pt x="10" y="77"/>
                    </a:lnTo>
                    <a:lnTo>
                      <a:pt x="3" y="74"/>
                    </a:lnTo>
                    <a:lnTo>
                      <a:pt x="9" y="70"/>
                    </a:lnTo>
                    <a:lnTo>
                      <a:pt x="114" y="6"/>
                    </a:lnTo>
                    <a:moveTo>
                      <a:pt x="119" y="0"/>
                    </a:moveTo>
                    <a:lnTo>
                      <a:pt x="0" y="74"/>
                    </a:lnTo>
                    <a:lnTo>
                      <a:pt x="104" y="120"/>
                    </a:lnTo>
                    <a:lnTo>
                      <a:pt x="1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4748"/>
              <p:cNvSpPr>
                <a:spLocks noEditPoints="1"/>
              </p:cNvSpPr>
              <p:nvPr/>
            </p:nvSpPr>
            <p:spPr bwMode="auto">
              <a:xfrm>
                <a:off x="4942" y="3408"/>
                <a:ext cx="122" cy="58"/>
              </a:xfrm>
              <a:custGeom>
                <a:avLst/>
                <a:gdLst>
                  <a:gd name="T0" fmla="*/ 75 w 115"/>
                  <a:gd name="T1" fmla="*/ 18 h 55"/>
                  <a:gd name="T2" fmla="*/ 69 w 115"/>
                  <a:gd name="T3" fmla="*/ 13 h 55"/>
                  <a:gd name="T4" fmla="*/ 75 w 115"/>
                  <a:gd name="T5" fmla="*/ 8 h 55"/>
                  <a:gd name="T6" fmla="*/ 80 w 115"/>
                  <a:gd name="T7" fmla="*/ 13 h 55"/>
                  <a:gd name="T8" fmla="*/ 75 w 115"/>
                  <a:gd name="T9" fmla="*/ 18 h 55"/>
                  <a:gd name="T10" fmla="*/ 115 w 115"/>
                  <a:gd name="T11" fmla="*/ 0 h 55"/>
                  <a:gd name="T12" fmla="*/ 1 w 115"/>
                  <a:gd name="T13" fmla="*/ 14 h 55"/>
                  <a:gd name="T14" fmla="*/ 0 w 115"/>
                  <a:gd name="T15" fmla="*/ 17 h 55"/>
                  <a:gd name="T16" fmla="*/ 51 w 115"/>
                  <a:gd name="T17" fmla="*/ 55 h 55"/>
                  <a:gd name="T18" fmla="*/ 56 w 115"/>
                  <a:gd name="T19" fmla="*/ 53 h 55"/>
                  <a:gd name="T20" fmla="*/ 60 w 115"/>
                  <a:gd name="T21" fmla="*/ 54 h 55"/>
                  <a:gd name="T22" fmla="*/ 115 w 115"/>
                  <a:gd name="T23" fmla="*/ 2 h 55"/>
                  <a:gd name="T24" fmla="*/ 115 w 115"/>
                  <a:gd name="T25" fmla="*/ 1 h 55"/>
                  <a:gd name="T26" fmla="*/ 115 w 115"/>
                  <a:gd name="T2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55">
                    <a:moveTo>
                      <a:pt x="75" y="18"/>
                    </a:moveTo>
                    <a:cubicBezTo>
                      <a:pt x="72" y="18"/>
                      <a:pt x="69" y="16"/>
                      <a:pt x="69" y="13"/>
                    </a:cubicBezTo>
                    <a:cubicBezTo>
                      <a:pt x="69" y="10"/>
                      <a:pt x="72" y="8"/>
                      <a:pt x="75" y="8"/>
                    </a:cubicBezTo>
                    <a:cubicBezTo>
                      <a:pt x="77" y="8"/>
                      <a:pt x="80" y="10"/>
                      <a:pt x="80" y="13"/>
                    </a:cubicBezTo>
                    <a:cubicBezTo>
                      <a:pt x="80" y="16"/>
                      <a:pt x="77" y="18"/>
                      <a:pt x="75" y="18"/>
                    </a:cubicBezTo>
                    <a:moveTo>
                      <a:pt x="115" y="0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1" y="15"/>
                      <a:pt x="1" y="16"/>
                      <a:pt x="0" y="17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2" y="53"/>
                      <a:pt x="54" y="53"/>
                      <a:pt x="56" y="53"/>
                    </a:cubicBezTo>
                    <a:cubicBezTo>
                      <a:pt x="58" y="53"/>
                      <a:pt x="59" y="53"/>
                      <a:pt x="60" y="54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5" y="2"/>
                      <a:pt x="115" y="1"/>
                      <a:pt x="115" y="1"/>
                    </a:cubicBezTo>
                    <a:cubicBezTo>
                      <a:pt x="115" y="1"/>
                      <a:pt x="115" y="1"/>
                      <a:pt x="11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Oval 4749"/>
              <p:cNvSpPr>
                <a:spLocks noChangeArrowheads="1"/>
              </p:cNvSpPr>
              <p:nvPr/>
            </p:nvSpPr>
            <p:spPr bwMode="auto">
              <a:xfrm>
                <a:off x="5015" y="3416"/>
                <a:ext cx="12" cy="1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4750"/>
              <p:cNvSpPr/>
              <p:nvPr/>
            </p:nvSpPr>
            <p:spPr bwMode="auto">
              <a:xfrm>
                <a:off x="4938" y="3423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0 h 3"/>
                  <a:gd name="T4" fmla="*/ 4 w 5"/>
                  <a:gd name="T5" fmla="*/ 3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5" y="1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4751"/>
              <p:cNvSpPr/>
              <p:nvPr/>
            </p:nvSpPr>
            <p:spPr bwMode="auto">
              <a:xfrm>
                <a:off x="5064" y="340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4752"/>
              <p:cNvSpPr/>
              <p:nvPr/>
            </p:nvSpPr>
            <p:spPr bwMode="auto">
              <a:xfrm>
                <a:off x="4996" y="3464"/>
                <a:ext cx="9" cy="5"/>
              </a:xfrm>
              <a:custGeom>
                <a:avLst/>
                <a:gdLst>
                  <a:gd name="T0" fmla="*/ 5 w 9"/>
                  <a:gd name="T1" fmla="*/ 0 h 5"/>
                  <a:gd name="T2" fmla="*/ 0 w 9"/>
                  <a:gd name="T3" fmla="*/ 2 h 5"/>
                  <a:gd name="T4" fmla="*/ 5 w 9"/>
                  <a:gd name="T5" fmla="*/ 5 h 5"/>
                  <a:gd name="T6" fmla="*/ 9 w 9"/>
                  <a:gd name="T7" fmla="*/ 1 h 5"/>
                  <a:gd name="T8" fmla="*/ 5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5" y="0"/>
                    </a:moveTo>
                    <a:cubicBezTo>
                      <a:pt x="3" y="0"/>
                      <a:pt x="1" y="0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4753"/>
              <p:cNvSpPr>
                <a:spLocks noEditPoints="1"/>
              </p:cNvSpPr>
              <p:nvPr/>
            </p:nvSpPr>
            <p:spPr bwMode="auto">
              <a:xfrm>
                <a:off x="4934" y="3406"/>
                <a:ext cx="134" cy="64"/>
              </a:xfrm>
              <a:custGeom>
                <a:avLst/>
                <a:gdLst>
                  <a:gd name="T0" fmla="*/ 123 w 127"/>
                  <a:gd name="T1" fmla="*/ 2 h 61"/>
                  <a:gd name="T2" fmla="*/ 125 w 127"/>
                  <a:gd name="T3" fmla="*/ 2 h 61"/>
                  <a:gd name="T4" fmla="*/ 123 w 127"/>
                  <a:gd name="T5" fmla="*/ 4 h 61"/>
                  <a:gd name="T6" fmla="*/ 68 w 127"/>
                  <a:gd name="T7" fmla="*/ 56 h 61"/>
                  <a:gd name="T8" fmla="*/ 64 w 127"/>
                  <a:gd name="T9" fmla="*/ 60 h 61"/>
                  <a:gd name="T10" fmla="*/ 59 w 127"/>
                  <a:gd name="T11" fmla="*/ 57 h 61"/>
                  <a:gd name="T12" fmla="*/ 8 w 127"/>
                  <a:gd name="T13" fmla="*/ 19 h 61"/>
                  <a:gd name="T14" fmla="*/ 4 w 127"/>
                  <a:gd name="T15" fmla="*/ 16 h 61"/>
                  <a:gd name="T16" fmla="*/ 9 w 127"/>
                  <a:gd name="T17" fmla="*/ 16 h 61"/>
                  <a:gd name="T18" fmla="*/ 123 w 127"/>
                  <a:gd name="T19" fmla="*/ 2 h 61"/>
                  <a:gd name="T20" fmla="*/ 127 w 127"/>
                  <a:gd name="T21" fmla="*/ 0 h 61"/>
                  <a:gd name="T22" fmla="*/ 0 w 127"/>
                  <a:gd name="T23" fmla="*/ 15 h 61"/>
                  <a:gd name="T24" fmla="*/ 63 w 127"/>
                  <a:gd name="T25" fmla="*/ 61 h 61"/>
                  <a:gd name="T26" fmla="*/ 63 w 127"/>
                  <a:gd name="T27" fmla="*/ 61 h 61"/>
                  <a:gd name="T28" fmla="*/ 127 w 127"/>
                  <a:gd name="T2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7" h="61">
                    <a:moveTo>
                      <a:pt x="123" y="2"/>
                    </a:move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4"/>
                      <a:pt x="123" y="4"/>
                      <a:pt x="123" y="4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23" y="2"/>
                      <a:pt x="123" y="2"/>
                      <a:pt x="123" y="2"/>
                    </a:cubicBezTo>
                    <a:moveTo>
                      <a:pt x="127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127" y="0"/>
                      <a:pt x="127" y="0"/>
                      <a:pt x="12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4754"/>
              <p:cNvSpPr/>
              <p:nvPr/>
            </p:nvSpPr>
            <p:spPr bwMode="auto">
              <a:xfrm>
                <a:off x="5000" y="3406"/>
                <a:ext cx="70" cy="65"/>
              </a:xfrm>
              <a:custGeom>
                <a:avLst/>
                <a:gdLst>
                  <a:gd name="T0" fmla="*/ 66 w 66"/>
                  <a:gd name="T1" fmla="*/ 0 h 62"/>
                  <a:gd name="T2" fmla="*/ 64 w 66"/>
                  <a:gd name="T3" fmla="*/ 0 h 62"/>
                  <a:gd name="T4" fmla="*/ 0 w 66"/>
                  <a:gd name="T5" fmla="*/ 61 h 62"/>
                  <a:gd name="T6" fmla="*/ 0 w 66"/>
                  <a:gd name="T7" fmla="*/ 61 h 62"/>
                  <a:gd name="T8" fmla="*/ 1 w 66"/>
                  <a:gd name="T9" fmla="*/ 62 h 62"/>
                  <a:gd name="T10" fmla="*/ 66 w 66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2">
                    <a:moveTo>
                      <a:pt x="66" y="0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66" y="0"/>
                      <a:pt x="66" y="0"/>
                      <a:pt x="6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4755"/>
              <p:cNvSpPr>
                <a:spLocks noEditPoints="1"/>
              </p:cNvSpPr>
              <p:nvPr/>
            </p:nvSpPr>
            <p:spPr bwMode="auto">
              <a:xfrm>
                <a:off x="6376" y="2375"/>
                <a:ext cx="111" cy="90"/>
              </a:xfrm>
              <a:custGeom>
                <a:avLst/>
                <a:gdLst>
                  <a:gd name="T0" fmla="*/ 0 w 105"/>
                  <a:gd name="T1" fmla="*/ 85 h 85"/>
                  <a:gd name="T2" fmla="*/ 0 w 105"/>
                  <a:gd name="T3" fmla="*/ 85 h 85"/>
                  <a:gd name="T4" fmla="*/ 1 w 105"/>
                  <a:gd name="T5" fmla="*/ 85 h 85"/>
                  <a:gd name="T6" fmla="*/ 0 w 105"/>
                  <a:gd name="T7" fmla="*/ 85 h 85"/>
                  <a:gd name="T8" fmla="*/ 77 w 105"/>
                  <a:gd name="T9" fmla="*/ 0 h 85"/>
                  <a:gd name="T10" fmla="*/ 10 w 105"/>
                  <a:gd name="T11" fmla="*/ 74 h 85"/>
                  <a:gd name="T12" fmla="*/ 13 w 105"/>
                  <a:gd name="T13" fmla="*/ 76 h 85"/>
                  <a:gd name="T14" fmla="*/ 105 w 105"/>
                  <a:gd name="T15" fmla="*/ 7 h 85"/>
                  <a:gd name="T16" fmla="*/ 105 w 105"/>
                  <a:gd name="T17" fmla="*/ 5 h 85"/>
                  <a:gd name="T18" fmla="*/ 77 w 105"/>
                  <a:gd name="T1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85">
                    <a:moveTo>
                      <a:pt x="0" y="85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1" y="85"/>
                      <a:pt x="1" y="85"/>
                      <a:pt x="0" y="85"/>
                    </a:cubicBezTo>
                    <a:moveTo>
                      <a:pt x="77" y="0"/>
                    </a:moveTo>
                    <a:cubicBezTo>
                      <a:pt x="10" y="74"/>
                      <a:pt x="10" y="74"/>
                      <a:pt x="10" y="74"/>
                    </a:cubicBezTo>
                    <a:cubicBezTo>
                      <a:pt x="11" y="74"/>
                      <a:pt x="12" y="75"/>
                      <a:pt x="13" y="76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5" y="6"/>
                      <a:pt x="105" y="6"/>
                      <a:pt x="105" y="5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4756"/>
              <p:cNvSpPr/>
              <p:nvPr/>
            </p:nvSpPr>
            <p:spPr bwMode="auto">
              <a:xfrm>
                <a:off x="6487" y="2381"/>
                <a:ext cx="4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4757"/>
              <p:cNvSpPr/>
              <p:nvPr/>
            </p:nvSpPr>
            <p:spPr bwMode="auto">
              <a:xfrm>
                <a:off x="6384" y="2454"/>
                <a:ext cx="6" cy="5"/>
              </a:xfrm>
              <a:custGeom>
                <a:avLst/>
                <a:gdLst>
                  <a:gd name="T0" fmla="*/ 3 w 6"/>
                  <a:gd name="T1" fmla="*/ 0 h 5"/>
                  <a:gd name="T2" fmla="*/ 0 w 6"/>
                  <a:gd name="T3" fmla="*/ 4 h 5"/>
                  <a:gd name="T4" fmla="*/ 2 w 6"/>
                  <a:gd name="T5" fmla="*/ 5 h 5"/>
                  <a:gd name="T6" fmla="*/ 6 w 6"/>
                  <a:gd name="T7" fmla="*/ 2 h 5"/>
                  <a:gd name="T8" fmla="*/ 3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4758"/>
              <p:cNvSpPr/>
              <p:nvPr/>
            </p:nvSpPr>
            <p:spPr bwMode="auto">
              <a:xfrm>
                <a:off x="6376" y="2458"/>
                <a:ext cx="10" cy="7"/>
              </a:xfrm>
              <a:custGeom>
                <a:avLst/>
                <a:gdLst>
                  <a:gd name="T0" fmla="*/ 7 w 9"/>
                  <a:gd name="T1" fmla="*/ 0 h 7"/>
                  <a:gd name="T2" fmla="*/ 0 w 9"/>
                  <a:gd name="T3" fmla="*/ 7 h 7"/>
                  <a:gd name="T4" fmla="*/ 1 w 9"/>
                  <a:gd name="T5" fmla="*/ 7 h 7"/>
                  <a:gd name="T6" fmla="*/ 9 w 9"/>
                  <a:gd name="T7" fmla="*/ 1 h 7"/>
                  <a:gd name="T8" fmla="*/ 7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7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4759"/>
              <p:cNvSpPr/>
              <p:nvPr/>
            </p:nvSpPr>
            <p:spPr bwMode="auto">
              <a:xfrm>
                <a:off x="6370" y="2375"/>
                <a:ext cx="88" cy="95"/>
              </a:xfrm>
              <a:custGeom>
                <a:avLst/>
                <a:gdLst>
                  <a:gd name="T0" fmla="*/ 86 w 88"/>
                  <a:gd name="T1" fmla="*/ 0 h 95"/>
                  <a:gd name="T2" fmla="*/ 0 w 88"/>
                  <a:gd name="T3" fmla="*/ 95 h 95"/>
                  <a:gd name="T4" fmla="*/ 6 w 88"/>
                  <a:gd name="T5" fmla="*/ 90 h 95"/>
                  <a:gd name="T6" fmla="*/ 88 w 88"/>
                  <a:gd name="T7" fmla="*/ 0 h 95"/>
                  <a:gd name="T8" fmla="*/ 86 w 88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95">
                    <a:moveTo>
                      <a:pt x="86" y="0"/>
                    </a:moveTo>
                    <a:lnTo>
                      <a:pt x="0" y="95"/>
                    </a:lnTo>
                    <a:lnTo>
                      <a:pt x="6" y="90"/>
                    </a:lnTo>
                    <a:lnTo>
                      <a:pt x="88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4760"/>
              <p:cNvSpPr/>
              <p:nvPr/>
            </p:nvSpPr>
            <p:spPr bwMode="auto">
              <a:xfrm>
                <a:off x="6370" y="2375"/>
                <a:ext cx="88" cy="95"/>
              </a:xfrm>
              <a:custGeom>
                <a:avLst/>
                <a:gdLst>
                  <a:gd name="T0" fmla="*/ 86 w 88"/>
                  <a:gd name="T1" fmla="*/ 0 h 95"/>
                  <a:gd name="T2" fmla="*/ 0 w 88"/>
                  <a:gd name="T3" fmla="*/ 95 h 95"/>
                  <a:gd name="T4" fmla="*/ 6 w 88"/>
                  <a:gd name="T5" fmla="*/ 90 h 95"/>
                  <a:gd name="T6" fmla="*/ 88 w 88"/>
                  <a:gd name="T7" fmla="*/ 0 h 95"/>
                  <a:gd name="T8" fmla="*/ 86 w 88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95">
                    <a:moveTo>
                      <a:pt x="86" y="0"/>
                    </a:moveTo>
                    <a:lnTo>
                      <a:pt x="0" y="95"/>
                    </a:lnTo>
                    <a:lnTo>
                      <a:pt x="6" y="90"/>
                    </a:lnTo>
                    <a:lnTo>
                      <a:pt x="88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4761"/>
              <p:cNvSpPr/>
              <p:nvPr/>
            </p:nvSpPr>
            <p:spPr bwMode="auto">
              <a:xfrm>
                <a:off x="6365" y="2373"/>
                <a:ext cx="130" cy="104"/>
              </a:xfrm>
              <a:custGeom>
                <a:avLst/>
                <a:gdLst>
                  <a:gd name="T0" fmla="*/ 92 w 130"/>
                  <a:gd name="T1" fmla="*/ 0 h 104"/>
                  <a:gd name="T2" fmla="*/ 91 w 130"/>
                  <a:gd name="T3" fmla="*/ 2 h 104"/>
                  <a:gd name="T4" fmla="*/ 93 w 130"/>
                  <a:gd name="T5" fmla="*/ 2 h 104"/>
                  <a:gd name="T6" fmla="*/ 122 w 130"/>
                  <a:gd name="T7" fmla="*/ 8 h 104"/>
                  <a:gd name="T8" fmla="*/ 126 w 130"/>
                  <a:gd name="T9" fmla="*/ 8 h 104"/>
                  <a:gd name="T10" fmla="*/ 122 w 130"/>
                  <a:gd name="T11" fmla="*/ 10 h 104"/>
                  <a:gd name="T12" fmla="*/ 25 w 130"/>
                  <a:gd name="T13" fmla="*/ 83 h 104"/>
                  <a:gd name="T14" fmla="*/ 21 w 130"/>
                  <a:gd name="T15" fmla="*/ 86 h 104"/>
                  <a:gd name="T16" fmla="*/ 12 w 130"/>
                  <a:gd name="T17" fmla="*/ 92 h 104"/>
                  <a:gd name="T18" fmla="*/ 11 w 130"/>
                  <a:gd name="T19" fmla="*/ 92 h 104"/>
                  <a:gd name="T20" fmla="*/ 5 w 130"/>
                  <a:gd name="T21" fmla="*/ 97 h 104"/>
                  <a:gd name="T22" fmla="*/ 0 w 130"/>
                  <a:gd name="T23" fmla="*/ 104 h 104"/>
                  <a:gd name="T24" fmla="*/ 130 w 130"/>
                  <a:gd name="T25" fmla="*/ 7 h 104"/>
                  <a:gd name="T26" fmla="*/ 92 w 130"/>
                  <a:gd name="T2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04">
                    <a:moveTo>
                      <a:pt x="92" y="0"/>
                    </a:moveTo>
                    <a:lnTo>
                      <a:pt x="91" y="2"/>
                    </a:lnTo>
                    <a:lnTo>
                      <a:pt x="93" y="2"/>
                    </a:lnTo>
                    <a:lnTo>
                      <a:pt x="122" y="8"/>
                    </a:lnTo>
                    <a:lnTo>
                      <a:pt x="126" y="8"/>
                    </a:lnTo>
                    <a:lnTo>
                      <a:pt x="122" y="10"/>
                    </a:lnTo>
                    <a:lnTo>
                      <a:pt x="25" y="83"/>
                    </a:lnTo>
                    <a:lnTo>
                      <a:pt x="21" y="86"/>
                    </a:lnTo>
                    <a:lnTo>
                      <a:pt x="12" y="92"/>
                    </a:lnTo>
                    <a:lnTo>
                      <a:pt x="11" y="92"/>
                    </a:lnTo>
                    <a:lnTo>
                      <a:pt x="5" y="97"/>
                    </a:lnTo>
                    <a:lnTo>
                      <a:pt x="0" y="104"/>
                    </a:lnTo>
                    <a:lnTo>
                      <a:pt x="130" y="7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4762"/>
              <p:cNvSpPr/>
              <p:nvPr/>
            </p:nvSpPr>
            <p:spPr bwMode="auto">
              <a:xfrm>
                <a:off x="6365" y="2373"/>
                <a:ext cx="130" cy="104"/>
              </a:xfrm>
              <a:custGeom>
                <a:avLst/>
                <a:gdLst>
                  <a:gd name="T0" fmla="*/ 92 w 130"/>
                  <a:gd name="T1" fmla="*/ 0 h 104"/>
                  <a:gd name="T2" fmla="*/ 91 w 130"/>
                  <a:gd name="T3" fmla="*/ 2 h 104"/>
                  <a:gd name="T4" fmla="*/ 93 w 130"/>
                  <a:gd name="T5" fmla="*/ 2 h 104"/>
                  <a:gd name="T6" fmla="*/ 122 w 130"/>
                  <a:gd name="T7" fmla="*/ 8 h 104"/>
                  <a:gd name="T8" fmla="*/ 126 w 130"/>
                  <a:gd name="T9" fmla="*/ 8 h 104"/>
                  <a:gd name="T10" fmla="*/ 122 w 130"/>
                  <a:gd name="T11" fmla="*/ 10 h 104"/>
                  <a:gd name="T12" fmla="*/ 25 w 130"/>
                  <a:gd name="T13" fmla="*/ 83 h 104"/>
                  <a:gd name="T14" fmla="*/ 21 w 130"/>
                  <a:gd name="T15" fmla="*/ 86 h 104"/>
                  <a:gd name="T16" fmla="*/ 12 w 130"/>
                  <a:gd name="T17" fmla="*/ 92 h 104"/>
                  <a:gd name="T18" fmla="*/ 11 w 130"/>
                  <a:gd name="T19" fmla="*/ 92 h 104"/>
                  <a:gd name="T20" fmla="*/ 5 w 130"/>
                  <a:gd name="T21" fmla="*/ 97 h 104"/>
                  <a:gd name="T22" fmla="*/ 0 w 130"/>
                  <a:gd name="T23" fmla="*/ 104 h 104"/>
                  <a:gd name="T24" fmla="*/ 130 w 130"/>
                  <a:gd name="T25" fmla="*/ 7 h 104"/>
                  <a:gd name="T26" fmla="*/ 92 w 130"/>
                  <a:gd name="T2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04">
                    <a:moveTo>
                      <a:pt x="92" y="0"/>
                    </a:moveTo>
                    <a:lnTo>
                      <a:pt x="91" y="2"/>
                    </a:lnTo>
                    <a:lnTo>
                      <a:pt x="93" y="2"/>
                    </a:lnTo>
                    <a:lnTo>
                      <a:pt x="122" y="8"/>
                    </a:lnTo>
                    <a:lnTo>
                      <a:pt x="126" y="8"/>
                    </a:lnTo>
                    <a:lnTo>
                      <a:pt x="122" y="10"/>
                    </a:lnTo>
                    <a:lnTo>
                      <a:pt x="25" y="83"/>
                    </a:lnTo>
                    <a:lnTo>
                      <a:pt x="21" y="86"/>
                    </a:lnTo>
                    <a:lnTo>
                      <a:pt x="12" y="92"/>
                    </a:lnTo>
                    <a:lnTo>
                      <a:pt x="11" y="92"/>
                    </a:lnTo>
                    <a:lnTo>
                      <a:pt x="5" y="97"/>
                    </a:lnTo>
                    <a:lnTo>
                      <a:pt x="0" y="104"/>
                    </a:lnTo>
                    <a:lnTo>
                      <a:pt x="130" y="7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4763"/>
              <p:cNvSpPr/>
              <p:nvPr/>
            </p:nvSpPr>
            <p:spPr bwMode="auto">
              <a:xfrm>
                <a:off x="6372" y="2363"/>
                <a:ext cx="73" cy="45"/>
              </a:xfrm>
              <a:custGeom>
                <a:avLst/>
                <a:gdLst>
                  <a:gd name="T0" fmla="*/ 10 w 69"/>
                  <a:gd name="T1" fmla="*/ 0 h 43"/>
                  <a:gd name="T2" fmla="*/ 3 w 69"/>
                  <a:gd name="T3" fmla="*/ 5 h 43"/>
                  <a:gd name="T4" fmla="*/ 0 w 69"/>
                  <a:gd name="T5" fmla="*/ 43 h 43"/>
                  <a:gd name="T6" fmla="*/ 69 w 69"/>
                  <a:gd name="T7" fmla="*/ 10 h 43"/>
                  <a:gd name="T8" fmla="*/ 10 w 6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3">
                    <a:moveTo>
                      <a:pt x="10" y="0"/>
                    </a:moveTo>
                    <a:cubicBezTo>
                      <a:pt x="9" y="3"/>
                      <a:pt x="6" y="5"/>
                      <a:pt x="3" y="5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4764"/>
              <p:cNvSpPr/>
              <p:nvPr/>
            </p:nvSpPr>
            <p:spPr bwMode="auto">
              <a:xfrm>
                <a:off x="6375" y="2362"/>
                <a:ext cx="8" cy="6"/>
              </a:xfrm>
              <a:custGeom>
                <a:avLst/>
                <a:gdLst>
                  <a:gd name="T0" fmla="*/ 1 w 7"/>
                  <a:gd name="T1" fmla="*/ 0 h 6"/>
                  <a:gd name="T2" fmla="*/ 0 w 7"/>
                  <a:gd name="T3" fmla="*/ 6 h 6"/>
                  <a:gd name="T4" fmla="*/ 7 w 7"/>
                  <a:gd name="T5" fmla="*/ 1 h 6"/>
                  <a:gd name="T6" fmla="*/ 1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6" y="4"/>
                      <a:pt x="7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4765"/>
              <p:cNvSpPr/>
              <p:nvPr/>
            </p:nvSpPr>
            <p:spPr bwMode="auto">
              <a:xfrm>
                <a:off x="6372" y="2362"/>
                <a:ext cx="4" cy="46"/>
              </a:xfrm>
              <a:custGeom>
                <a:avLst/>
                <a:gdLst>
                  <a:gd name="T0" fmla="*/ 4 w 4"/>
                  <a:gd name="T1" fmla="*/ 0 h 46"/>
                  <a:gd name="T2" fmla="*/ 0 w 4"/>
                  <a:gd name="T3" fmla="*/ 46 h 46"/>
                  <a:gd name="T4" fmla="*/ 0 w 4"/>
                  <a:gd name="T5" fmla="*/ 46 h 46"/>
                  <a:gd name="T6" fmla="*/ 3 w 4"/>
                  <a:gd name="T7" fmla="*/ 6 h 46"/>
                  <a:gd name="T8" fmla="*/ 4 w 4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0"/>
                    </a:moveTo>
                    <a:lnTo>
                      <a:pt x="0" y="46"/>
                    </a:lnTo>
                    <a:lnTo>
                      <a:pt x="0" y="46"/>
                    </a:lnTo>
                    <a:lnTo>
                      <a:pt x="3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4766"/>
              <p:cNvSpPr/>
              <p:nvPr/>
            </p:nvSpPr>
            <p:spPr bwMode="auto">
              <a:xfrm>
                <a:off x="6372" y="2362"/>
                <a:ext cx="4" cy="46"/>
              </a:xfrm>
              <a:custGeom>
                <a:avLst/>
                <a:gdLst>
                  <a:gd name="T0" fmla="*/ 4 w 4"/>
                  <a:gd name="T1" fmla="*/ 0 h 46"/>
                  <a:gd name="T2" fmla="*/ 0 w 4"/>
                  <a:gd name="T3" fmla="*/ 46 h 46"/>
                  <a:gd name="T4" fmla="*/ 0 w 4"/>
                  <a:gd name="T5" fmla="*/ 46 h 46"/>
                  <a:gd name="T6" fmla="*/ 3 w 4"/>
                  <a:gd name="T7" fmla="*/ 6 h 46"/>
                  <a:gd name="T8" fmla="*/ 4 w 4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0"/>
                    </a:moveTo>
                    <a:lnTo>
                      <a:pt x="0" y="46"/>
                    </a:lnTo>
                    <a:lnTo>
                      <a:pt x="0" y="46"/>
                    </a:lnTo>
                    <a:lnTo>
                      <a:pt x="3" y="6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4767"/>
              <p:cNvSpPr/>
              <p:nvPr/>
            </p:nvSpPr>
            <p:spPr bwMode="auto">
              <a:xfrm>
                <a:off x="6372" y="2373"/>
                <a:ext cx="75" cy="37"/>
              </a:xfrm>
              <a:custGeom>
                <a:avLst/>
                <a:gdLst>
                  <a:gd name="T0" fmla="*/ 73 w 75"/>
                  <a:gd name="T1" fmla="*/ 0 h 37"/>
                  <a:gd name="T2" fmla="*/ 0 w 75"/>
                  <a:gd name="T3" fmla="*/ 35 h 37"/>
                  <a:gd name="T4" fmla="*/ 0 w 75"/>
                  <a:gd name="T5" fmla="*/ 35 h 37"/>
                  <a:gd name="T6" fmla="*/ 0 w 75"/>
                  <a:gd name="T7" fmla="*/ 37 h 37"/>
                  <a:gd name="T8" fmla="*/ 75 w 75"/>
                  <a:gd name="T9" fmla="*/ 0 h 37"/>
                  <a:gd name="T10" fmla="*/ 73 w 75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37">
                    <a:moveTo>
                      <a:pt x="73" y="0"/>
                    </a:moveTo>
                    <a:lnTo>
                      <a:pt x="0" y="35"/>
                    </a:lnTo>
                    <a:lnTo>
                      <a:pt x="0" y="35"/>
                    </a:lnTo>
                    <a:lnTo>
                      <a:pt x="0" y="37"/>
                    </a:lnTo>
                    <a:lnTo>
                      <a:pt x="75" y="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4768"/>
              <p:cNvSpPr/>
              <p:nvPr/>
            </p:nvSpPr>
            <p:spPr bwMode="auto">
              <a:xfrm>
                <a:off x="6372" y="2373"/>
                <a:ext cx="75" cy="37"/>
              </a:xfrm>
              <a:custGeom>
                <a:avLst/>
                <a:gdLst>
                  <a:gd name="T0" fmla="*/ 73 w 75"/>
                  <a:gd name="T1" fmla="*/ 0 h 37"/>
                  <a:gd name="T2" fmla="*/ 0 w 75"/>
                  <a:gd name="T3" fmla="*/ 35 h 37"/>
                  <a:gd name="T4" fmla="*/ 0 w 75"/>
                  <a:gd name="T5" fmla="*/ 35 h 37"/>
                  <a:gd name="T6" fmla="*/ 0 w 75"/>
                  <a:gd name="T7" fmla="*/ 37 h 37"/>
                  <a:gd name="T8" fmla="*/ 75 w 75"/>
                  <a:gd name="T9" fmla="*/ 0 h 37"/>
                  <a:gd name="T10" fmla="*/ 73 w 75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37">
                    <a:moveTo>
                      <a:pt x="73" y="0"/>
                    </a:moveTo>
                    <a:lnTo>
                      <a:pt x="0" y="35"/>
                    </a:lnTo>
                    <a:lnTo>
                      <a:pt x="0" y="35"/>
                    </a:lnTo>
                    <a:lnTo>
                      <a:pt x="0" y="37"/>
                    </a:lnTo>
                    <a:lnTo>
                      <a:pt x="75" y="0"/>
                    </a:lnTo>
                    <a:lnTo>
                      <a:pt x="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4769"/>
              <p:cNvSpPr/>
              <p:nvPr/>
            </p:nvSpPr>
            <p:spPr bwMode="auto">
              <a:xfrm>
                <a:off x="6370" y="2360"/>
                <a:ext cx="80" cy="50"/>
              </a:xfrm>
              <a:custGeom>
                <a:avLst/>
                <a:gdLst>
                  <a:gd name="T0" fmla="*/ 6 w 76"/>
                  <a:gd name="T1" fmla="*/ 0 h 48"/>
                  <a:gd name="T2" fmla="*/ 5 w 76"/>
                  <a:gd name="T3" fmla="*/ 1 h 48"/>
                  <a:gd name="T4" fmla="*/ 4 w 76"/>
                  <a:gd name="T5" fmla="*/ 2 h 48"/>
                  <a:gd name="T6" fmla="*/ 4 w 76"/>
                  <a:gd name="T7" fmla="*/ 2 h 48"/>
                  <a:gd name="T8" fmla="*/ 0 w 76"/>
                  <a:gd name="T9" fmla="*/ 48 h 48"/>
                  <a:gd name="T10" fmla="*/ 2 w 76"/>
                  <a:gd name="T11" fmla="*/ 48 h 48"/>
                  <a:gd name="T12" fmla="*/ 2 w 76"/>
                  <a:gd name="T13" fmla="*/ 46 h 48"/>
                  <a:gd name="T14" fmla="*/ 6 w 76"/>
                  <a:gd name="T15" fmla="*/ 2 h 48"/>
                  <a:gd name="T16" fmla="*/ 12 w 76"/>
                  <a:gd name="T17" fmla="*/ 3 h 48"/>
                  <a:gd name="T18" fmla="*/ 71 w 76"/>
                  <a:gd name="T19" fmla="*/ 13 h 48"/>
                  <a:gd name="T20" fmla="*/ 73 w 76"/>
                  <a:gd name="T21" fmla="*/ 13 h 48"/>
                  <a:gd name="T22" fmla="*/ 76 w 76"/>
                  <a:gd name="T23" fmla="*/ 12 h 48"/>
                  <a:gd name="T24" fmla="*/ 6 w 76"/>
                  <a:gd name="T2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48">
                    <a:moveTo>
                      <a:pt x="6" y="0"/>
                    </a:moveTo>
                    <a:cubicBezTo>
                      <a:pt x="6" y="1"/>
                      <a:pt x="6" y="1"/>
                      <a:pt x="5" y="1"/>
                    </a:cubicBezTo>
                    <a:cubicBezTo>
                      <a:pt x="5" y="1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4770"/>
              <p:cNvSpPr/>
              <p:nvPr/>
            </p:nvSpPr>
            <p:spPr bwMode="auto">
              <a:xfrm>
                <a:off x="6374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1 w 2"/>
                  <a:gd name="T7" fmla="*/ 1 h 2"/>
                  <a:gd name="T8" fmla="*/ 2 w 2"/>
                  <a:gd name="T9" fmla="*/ 0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4771"/>
              <p:cNvSpPr/>
              <p:nvPr/>
            </p:nvSpPr>
            <p:spPr bwMode="auto">
              <a:xfrm>
                <a:off x="6367" y="2374"/>
                <a:ext cx="87" cy="95"/>
              </a:xfrm>
              <a:custGeom>
                <a:avLst/>
                <a:gdLst>
                  <a:gd name="T0" fmla="*/ 79 w 82"/>
                  <a:gd name="T1" fmla="*/ 0 h 90"/>
                  <a:gd name="T2" fmla="*/ 4 w 82"/>
                  <a:gd name="T3" fmla="*/ 35 h 90"/>
                  <a:gd name="T4" fmla="*/ 0 w 82"/>
                  <a:gd name="T5" fmla="*/ 89 h 90"/>
                  <a:gd name="T6" fmla="*/ 2 w 82"/>
                  <a:gd name="T7" fmla="*/ 90 h 90"/>
                  <a:gd name="T8" fmla="*/ 9 w 82"/>
                  <a:gd name="T9" fmla="*/ 81 h 90"/>
                  <a:gd name="T10" fmla="*/ 9 w 82"/>
                  <a:gd name="T11" fmla="*/ 81 h 90"/>
                  <a:gd name="T12" fmla="*/ 16 w 82"/>
                  <a:gd name="T13" fmla="*/ 74 h 90"/>
                  <a:gd name="T14" fmla="*/ 82 w 82"/>
                  <a:gd name="T15" fmla="*/ 0 h 90"/>
                  <a:gd name="T16" fmla="*/ 79 w 82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0">
                    <a:moveTo>
                      <a:pt x="79" y="0"/>
                    </a:moveTo>
                    <a:cubicBezTo>
                      <a:pt x="4" y="35"/>
                      <a:pt x="4" y="35"/>
                      <a:pt x="4" y="3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1" y="90"/>
                      <a:pt x="2" y="90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9" y="78"/>
                      <a:pt x="12" y="75"/>
                      <a:pt x="16" y="74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7C7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4772"/>
              <p:cNvSpPr/>
              <p:nvPr/>
            </p:nvSpPr>
            <p:spPr bwMode="auto">
              <a:xfrm>
                <a:off x="6376" y="2452"/>
                <a:ext cx="8" cy="8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0 w 7"/>
                  <a:gd name="T7" fmla="*/ 7 h 7"/>
                  <a:gd name="T8" fmla="*/ 3 w 7"/>
                  <a:gd name="T9" fmla="*/ 5 h 7"/>
                  <a:gd name="T10" fmla="*/ 7 w 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3" y="1"/>
                      <a:pt x="0" y="4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2" y="5"/>
                      <a:pt x="3" y="5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4773"/>
              <p:cNvSpPr/>
              <p:nvPr/>
            </p:nvSpPr>
            <p:spPr bwMode="auto">
              <a:xfrm>
                <a:off x="6376" y="2458"/>
                <a:ext cx="4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4774"/>
              <p:cNvSpPr/>
              <p:nvPr/>
            </p:nvSpPr>
            <p:spPr bwMode="auto">
              <a:xfrm>
                <a:off x="6367" y="2468"/>
                <a:ext cx="2" cy="4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4775"/>
              <p:cNvSpPr/>
              <p:nvPr/>
            </p:nvSpPr>
            <p:spPr bwMode="auto">
              <a:xfrm>
                <a:off x="6367" y="2411"/>
                <a:ext cx="4" cy="61"/>
              </a:xfrm>
              <a:custGeom>
                <a:avLst/>
                <a:gdLst>
                  <a:gd name="T0" fmla="*/ 4 w 4"/>
                  <a:gd name="T1" fmla="*/ 0 h 61"/>
                  <a:gd name="T2" fmla="*/ 4 w 4"/>
                  <a:gd name="T3" fmla="*/ 0 h 61"/>
                  <a:gd name="T4" fmla="*/ 0 w 4"/>
                  <a:gd name="T5" fmla="*/ 61 h 61"/>
                  <a:gd name="T6" fmla="*/ 0 w 4"/>
                  <a:gd name="T7" fmla="*/ 61 h 61"/>
                  <a:gd name="T8" fmla="*/ 0 w 4"/>
                  <a:gd name="T9" fmla="*/ 57 h 61"/>
                  <a:gd name="T10" fmla="*/ 4 w 4"/>
                  <a:gd name="T1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1">
                    <a:moveTo>
                      <a:pt x="4" y="0"/>
                    </a:moveTo>
                    <a:lnTo>
                      <a:pt x="4" y="0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5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4776"/>
              <p:cNvSpPr/>
              <p:nvPr/>
            </p:nvSpPr>
            <p:spPr bwMode="auto">
              <a:xfrm>
                <a:off x="6367" y="2411"/>
                <a:ext cx="4" cy="61"/>
              </a:xfrm>
              <a:custGeom>
                <a:avLst/>
                <a:gdLst>
                  <a:gd name="T0" fmla="*/ 4 w 4"/>
                  <a:gd name="T1" fmla="*/ 0 h 61"/>
                  <a:gd name="T2" fmla="*/ 4 w 4"/>
                  <a:gd name="T3" fmla="*/ 0 h 61"/>
                  <a:gd name="T4" fmla="*/ 0 w 4"/>
                  <a:gd name="T5" fmla="*/ 61 h 61"/>
                  <a:gd name="T6" fmla="*/ 0 w 4"/>
                  <a:gd name="T7" fmla="*/ 61 h 61"/>
                  <a:gd name="T8" fmla="*/ 0 w 4"/>
                  <a:gd name="T9" fmla="*/ 57 h 61"/>
                  <a:gd name="T10" fmla="*/ 4 w 4"/>
                  <a:gd name="T1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1">
                    <a:moveTo>
                      <a:pt x="4" y="0"/>
                    </a:moveTo>
                    <a:lnTo>
                      <a:pt x="4" y="0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57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4777"/>
              <p:cNvSpPr>
                <a:spLocks noEditPoints="1"/>
              </p:cNvSpPr>
              <p:nvPr/>
            </p:nvSpPr>
            <p:spPr bwMode="auto">
              <a:xfrm>
                <a:off x="6366" y="2373"/>
                <a:ext cx="90" cy="100"/>
              </a:xfrm>
              <a:custGeom>
                <a:avLst/>
                <a:gdLst>
                  <a:gd name="T0" fmla="*/ 88 w 90"/>
                  <a:gd name="T1" fmla="*/ 1 h 100"/>
                  <a:gd name="T2" fmla="*/ 18 w 90"/>
                  <a:gd name="T3" fmla="*/ 79 h 100"/>
                  <a:gd name="T4" fmla="*/ 14 w 90"/>
                  <a:gd name="T5" fmla="*/ 85 h 100"/>
                  <a:gd name="T6" fmla="*/ 10 w 90"/>
                  <a:gd name="T7" fmla="*/ 87 h 100"/>
                  <a:gd name="T8" fmla="*/ 10 w 90"/>
                  <a:gd name="T9" fmla="*/ 87 h 100"/>
                  <a:gd name="T10" fmla="*/ 3 w 90"/>
                  <a:gd name="T11" fmla="*/ 96 h 100"/>
                  <a:gd name="T12" fmla="*/ 1 w 90"/>
                  <a:gd name="T13" fmla="*/ 99 h 100"/>
                  <a:gd name="T14" fmla="*/ 1 w 90"/>
                  <a:gd name="T15" fmla="*/ 99 h 100"/>
                  <a:gd name="T16" fmla="*/ 0 w 90"/>
                  <a:gd name="T17" fmla="*/ 100 h 100"/>
                  <a:gd name="T18" fmla="*/ 4 w 90"/>
                  <a:gd name="T19" fmla="*/ 97 h 100"/>
                  <a:gd name="T20" fmla="*/ 90 w 90"/>
                  <a:gd name="T21" fmla="*/ 2 h 100"/>
                  <a:gd name="T22" fmla="*/ 88 w 90"/>
                  <a:gd name="T23" fmla="*/ 1 h 100"/>
                  <a:gd name="T24" fmla="*/ 81 w 90"/>
                  <a:gd name="T25" fmla="*/ 0 h 100"/>
                  <a:gd name="T26" fmla="*/ 6 w 90"/>
                  <a:gd name="T27" fmla="*/ 37 h 100"/>
                  <a:gd name="T28" fmla="*/ 5 w 90"/>
                  <a:gd name="T29" fmla="*/ 38 h 100"/>
                  <a:gd name="T30" fmla="*/ 5 w 90"/>
                  <a:gd name="T31" fmla="*/ 38 h 100"/>
                  <a:gd name="T32" fmla="*/ 84 w 90"/>
                  <a:gd name="T33" fmla="*/ 1 h 100"/>
                  <a:gd name="T34" fmla="*/ 81 w 90"/>
                  <a:gd name="T3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00">
                    <a:moveTo>
                      <a:pt x="88" y="1"/>
                    </a:moveTo>
                    <a:lnTo>
                      <a:pt x="18" y="79"/>
                    </a:lnTo>
                    <a:lnTo>
                      <a:pt x="14" y="85"/>
                    </a:lnTo>
                    <a:lnTo>
                      <a:pt x="10" y="87"/>
                    </a:lnTo>
                    <a:lnTo>
                      <a:pt x="10" y="87"/>
                    </a:lnTo>
                    <a:lnTo>
                      <a:pt x="3" y="96"/>
                    </a:lnTo>
                    <a:lnTo>
                      <a:pt x="1" y="99"/>
                    </a:lnTo>
                    <a:lnTo>
                      <a:pt x="1" y="99"/>
                    </a:lnTo>
                    <a:lnTo>
                      <a:pt x="0" y="100"/>
                    </a:lnTo>
                    <a:lnTo>
                      <a:pt x="4" y="97"/>
                    </a:lnTo>
                    <a:lnTo>
                      <a:pt x="90" y="2"/>
                    </a:lnTo>
                    <a:lnTo>
                      <a:pt x="88" y="1"/>
                    </a:lnTo>
                    <a:close/>
                    <a:moveTo>
                      <a:pt x="81" y="0"/>
                    </a:moveTo>
                    <a:lnTo>
                      <a:pt x="6" y="3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84" y="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4778"/>
              <p:cNvSpPr>
                <a:spLocks noEditPoints="1"/>
              </p:cNvSpPr>
              <p:nvPr/>
            </p:nvSpPr>
            <p:spPr bwMode="auto">
              <a:xfrm>
                <a:off x="6366" y="2373"/>
                <a:ext cx="90" cy="100"/>
              </a:xfrm>
              <a:custGeom>
                <a:avLst/>
                <a:gdLst>
                  <a:gd name="T0" fmla="*/ 88 w 90"/>
                  <a:gd name="T1" fmla="*/ 1 h 100"/>
                  <a:gd name="T2" fmla="*/ 18 w 90"/>
                  <a:gd name="T3" fmla="*/ 79 h 100"/>
                  <a:gd name="T4" fmla="*/ 14 w 90"/>
                  <a:gd name="T5" fmla="*/ 85 h 100"/>
                  <a:gd name="T6" fmla="*/ 10 w 90"/>
                  <a:gd name="T7" fmla="*/ 87 h 100"/>
                  <a:gd name="T8" fmla="*/ 10 w 90"/>
                  <a:gd name="T9" fmla="*/ 87 h 100"/>
                  <a:gd name="T10" fmla="*/ 3 w 90"/>
                  <a:gd name="T11" fmla="*/ 96 h 100"/>
                  <a:gd name="T12" fmla="*/ 1 w 90"/>
                  <a:gd name="T13" fmla="*/ 99 h 100"/>
                  <a:gd name="T14" fmla="*/ 1 w 90"/>
                  <a:gd name="T15" fmla="*/ 99 h 100"/>
                  <a:gd name="T16" fmla="*/ 0 w 90"/>
                  <a:gd name="T17" fmla="*/ 100 h 100"/>
                  <a:gd name="T18" fmla="*/ 4 w 90"/>
                  <a:gd name="T19" fmla="*/ 97 h 100"/>
                  <a:gd name="T20" fmla="*/ 90 w 90"/>
                  <a:gd name="T21" fmla="*/ 2 h 100"/>
                  <a:gd name="T22" fmla="*/ 88 w 90"/>
                  <a:gd name="T23" fmla="*/ 1 h 100"/>
                  <a:gd name="T24" fmla="*/ 81 w 90"/>
                  <a:gd name="T25" fmla="*/ 0 h 100"/>
                  <a:gd name="T26" fmla="*/ 6 w 90"/>
                  <a:gd name="T27" fmla="*/ 37 h 100"/>
                  <a:gd name="T28" fmla="*/ 5 w 90"/>
                  <a:gd name="T29" fmla="*/ 38 h 100"/>
                  <a:gd name="T30" fmla="*/ 5 w 90"/>
                  <a:gd name="T31" fmla="*/ 38 h 100"/>
                  <a:gd name="T32" fmla="*/ 84 w 90"/>
                  <a:gd name="T33" fmla="*/ 1 h 100"/>
                  <a:gd name="T34" fmla="*/ 81 w 90"/>
                  <a:gd name="T3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00">
                    <a:moveTo>
                      <a:pt x="88" y="1"/>
                    </a:moveTo>
                    <a:lnTo>
                      <a:pt x="18" y="79"/>
                    </a:lnTo>
                    <a:lnTo>
                      <a:pt x="14" y="85"/>
                    </a:lnTo>
                    <a:lnTo>
                      <a:pt x="10" y="87"/>
                    </a:lnTo>
                    <a:lnTo>
                      <a:pt x="10" y="87"/>
                    </a:lnTo>
                    <a:lnTo>
                      <a:pt x="3" y="96"/>
                    </a:lnTo>
                    <a:lnTo>
                      <a:pt x="1" y="99"/>
                    </a:lnTo>
                    <a:lnTo>
                      <a:pt x="1" y="99"/>
                    </a:lnTo>
                    <a:lnTo>
                      <a:pt x="0" y="100"/>
                    </a:lnTo>
                    <a:lnTo>
                      <a:pt x="4" y="97"/>
                    </a:lnTo>
                    <a:lnTo>
                      <a:pt x="90" y="2"/>
                    </a:lnTo>
                    <a:lnTo>
                      <a:pt x="88" y="1"/>
                    </a:lnTo>
                    <a:moveTo>
                      <a:pt x="81" y="0"/>
                    </a:moveTo>
                    <a:lnTo>
                      <a:pt x="6" y="3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84" y="1"/>
                    </a:lnTo>
                    <a:lnTo>
                      <a:pt x="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4779"/>
              <p:cNvSpPr>
                <a:spLocks noEditPoints="1"/>
              </p:cNvSpPr>
              <p:nvPr/>
            </p:nvSpPr>
            <p:spPr bwMode="auto">
              <a:xfrm>
                <a:off x="6365" y="2372"/>
                <a:ext cx="92" cy="105"/>
              </a:xfrm>
              <a:custGeom>
                <a:avLst/>
                <a:gdLst>
                  <a:gd name="T0" fmla="*/ 7 w 92"/>
                  <a:gd name="T1" fmla="*/ 38 h 105"/>
                  <a:gd name="T2" fmla="*/ 5 w 92"/>
                  <a:gd name="T3" fmla="*/ 38 h 105"/>
                  <a:gd name="T4" fmla="*/ 0 w 92"/>
                  <a:gd name="T5" fmla="*/ 105 h 105"/>
                  <a:gd name="T6" fmla="*/ 5 w 92"/>
                  <a:gd name="T7" fmla="*/ 98 h 105"/>
                  <a:gd name="T8" fmla="*/ 1 w 92"/>
                  <a:gd name="T9" fmla="*/ 101 h 105"/>
                  <a:gd name="T10" fmla="*/ 2 w 92"/>
                  <a:gd name="T11" fmla="*/ 100 h 105"/>
                  <a:gd name="T12" fmla="*/ 6 w 92"/>
                  <a:gd name="T13" fmla="*/ 39 h 105"/>
                  <a:gd name="T14" fmla="*/ 7 w 92"/>
                  <a:gd name="T15" fmla="*/ 38 h 105"/>
                  <a:gd name="T16" fmla="*/ 85 w 92"/>
                  <a:gd name="T17" fmla="*/ 0 h 105"/>
                  <a:gd name="T18" fmla="*/ 82 w 92"/>
                  <a:gd name="T19" fmla="*/ 1 h 105"/>
                  <a:gd name="T20" fmla="*/ 85 w 92"/>
                  <a:gd name="T21" fmla="*/ 2 h 105"/>
                  <a:gd name="T22" fmla="*/ 89 w 92"/>
                  <a:gd name="T23" fmla="*/ 2 h 105"/>
                  <a:gd name="T24" fmla="*/ 91 w 92"/>
                  <a:gd name="T25" fmla="*/ 3 h 105"/>
                  <a:gd name="T26" fmla="*/ 92 w 92"/>
                  <a:gd name="T27" fmla="*/ 1 h 105"/>
                  <a:gd name="T28" fmla="*/ 85 w 92"/>
                  <a:gd name="T2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2" h="105">
                    <a:moveTo>
                      <a:pt x="7" y="38"/>
                    </a:moveTo>
                    <a:lnTo>
                      <a:pt x="5" y="38"/>
                    </a:lnTo>
                    <a:lnTo>
                      <a:pt x="0" y="105"/>
                    </a:lnTo>
                    <a:lnTo>
                      <a:pt x="5" y="98"/>
                    </a:lnTo>
                    <a:lnTo>
                      <a:pt x="1" y="101"/>
                    </a:lnTo>
                    <a:lnTo>
                      <a:pt x="2" y="100"/>
                    </a:lnTo>
                    <a:lnTo>
                      <a:pt x="6" y="39"/>
                    </a:lnTo>
                    <a:lnTo>
                      <a:pt x="7" y="38"/>
                    </a:lnTo>
                    <a:close/>
                    <a:moveTo>
                      <a:pt x="85" y="0"/>
                    </a:moveTo>
                    <a:lnTo>
                      <a:pt x="82" y="1"/>
                    </a:lnTo>
                    <a:lnTo>
                      <a:pt x="85" y="2"/>
                    </a:lnTo>
                    <a:lnTo>
                      <a:pt x="89" y="2"/>
                    </a:lnTo>
                    <a:lnTo>
                      <a:pt x="91" y="3"/>
                    </a:lnTo>
                    <a:lnTo>
                      <a:pt x="92" y="1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4780"/>
              <p:cNvSpPr>
                <a:spLocks noEditPoints="1"/>
              </p:cNvSpPr>
              <p:nvPr/>
            </p:nvSpPr>
            <p:spPr bwMode="auto">
              <a:xfrm>
                <a:off x="6365" y="2372"/>
                <a:ext cx="92" cy="105"/>
              </a:xfrm>
              <a:custGeom>
                <a:avLst/>
                <a:gdLst>
                  <a:gd name="T0" fmla="*/ 7 w 92"/>
                  <a:gd name="T1" fmla="*/ 38 h 105"/>
                  <a:gd name="T2" fmla="*/ 5 w 92"/>
                  <a:gd name="T3" fmla="*/ 38 h 105"/>
                  <a:gd name="T4" fmla="*/ 0 w 92"/>
                  <a:gd name="T5" fmla="*/ 105 h 105"/>
                  <a:gd name="T6" fmla="*/ 5 w 92"/>
                  <a:gd name="T7" fmla="*/ 98 h 105"/>
                  <a:gd name="T8" fmla="*/ 1 w 92"/>
                  <a:gd name="T9" fmla="*/ 101 h 105"/>
                  <a:gd name="T10" fmla="*/ 2 w 92"/>
                  <a:gd name="T11" fmla="*/ 100 h 105"/>
                  <a:gd name="T12" fmla="*/ 6 w 92"/>
                  <a:gd name="T13" fmla="*/ 39 h 105"/>
                  <a:gd name="T14" fmla="*/ 7 w 92"/>
                  <a:gd name="T15" fmla="*/ 38 h 105"/>
                  <a:gd name="T16" fmla="*/ 85 w 92"/>
                  <a:gd name="T17" fmla="*/ 0 h 105"/>
                  <a:gd name="T18" fmla="*/ 82 w 92"/>
                  <a:gd name="T19" fmla="*/ 1 h 105"/>
                  <a:gd name="T20" fmla="*/ 85 w 92"/>
                  <a:gd name="T21" fmla="*/ 2 h 105"/>
                  <a:gd name="T22" fmla="*/ 89 w 92"/>
                  <a:gd name="T23" fmla="*/ 2 h 105"/>
                  <a:gd name="T24" fmla="*/ 91 w 92"/>
                  <a:gd name="T25" fmla="*/ 3 h 105"/>
                  <a:gd name="T26" fmla="*/ 92 w 92"/>
                  <a:gd name="T27" fmla="*/ 1 h 105"/>
                  <a:gd name="T28" fmla="*/ 85 w 92"/>
                  <a:gd name="T2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2" h="105">
                    <a:moveTo>
                      <a:pt x="7" y="38"/>
                    </a:moveTo>
                    <a:lnTo>
                      <a:pt x="5" y="38"/>
                    </a:lnTo>
                    <a:lnTo>
                      <a:pt x="0" y="105"/>
                    </a:lnTo>
                    <a:lnTo>
                      <a:pt x="5" y="98"/>
                    </a:lnTo>
                    <a:lnTo>
                      <a:pt x="1" y="101"/>
                    </a:lnTo>
                    <a:lnTo>
                      <a:pt x="2" y="100"/>
                    </a:lnTo>
                    <a:lnTo>
                      <a:pt x="6" y="39"/>
                    </a:lnTo>
                    <a:lnTo>
                      <a:pt x="7" y="38"/>
                    </a:lnTo>
                    <a:moveTo>
                      <a:pt x="85" y="0"/>
                    </a:moveTo>
                    <a:lnTo>
                      <a:pt x="82" y="1"/>
                    </a:lnTo>
                    <a:lnTo>
                      <a:pt x="85" y="2"/>
                    </a:lnTo>
                    <a:lnTo>
                      <a:pt x="89" y="2"/>
                    </a:lnTo>
                    <a:lnTo>
                      <a:pt x="91" y="3"/>
                    </a:lnTo>
                    <a:lnTo>
                      <a:pt x="92" y="1"/>
                    </a:lnTo>
                    <a:lnTo>
                      <a:pt x="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4781"/>
              <p:cNvSpPr/>
              <p:nvPr/>
            </p:nvSpPr>
            <p:spPr bwMode="auto">
              <a:xfrm>
                <a:off x="6277" y="2289"/>
                <a:ext cx="93" cy="66"/>
              </a:xfrm>
              <a:custGeom>
                <a:avLst/>
                <a:gdLst>
                  <a:gd name="T0" fmla="*/ 54 w 88"/>
                  <a:gd name="T1" fmla="*/ 0 h 63"/>
                  <a:gd name="T2" fmla="*/ 0 w 88"/>
                  <a:gd name="T3" fmla="*/ 36 h 63"/>
                  <a:gd name="T4" fmla="*/ 0 w 88"/>
                  <a:gd name="T5" fmla="*/ 38 h 63"/>
                  <a:gd name="T6" fmla="*/ 0 w 88"/>
                  <a:gd name="T7" fmla="*/ 39 h 63"/>
                  <a:gd name="T8" fmla="*/ 85 w 88"/>
                  <a:gd name="T9" fmla="*/ 63 h 63"/>
                  <a:gd name="T10" fmla="*/ 88 w 88"/>
                  <a:gd name="T11" fmla="*/ 60 h 63"/>
                  <a:gd name="T12" fmla="*/ 62 w 88"/>
                  <a:gd name="T13" fmla="*/ 2 h 63"/>
                  <a:gd name="T14" fmla="*/ 60 w 88"/>
                  <a:gd name="T15" fmla="*/ 2 h 63"/>
                  <a:gd name="T16" fmla="*/ 54 w 88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63">
                    <a:moveTo>
                      <a:pt x="54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7"/>
                      <a:pt x="0" y="38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62"/>
                      <a:pt x="86" y="61"/>
                      <a:pt x="88" y="60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1" y="2"/>
                      <a:pt x="60" y="2"/>
                      <a:pt x="60" y="2"/>
                    </a:cubicBezTo>
                    <a:cubicBezTo>
                      <a:pt x="58" y="2"/>
                      <a:pt x="55" y="1"/>
                      <a:pt x="5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4782"/>
              <p:cNvSpPr/>
              <p:nvPr/>
            </p:nvSpPr>
            <p:spPr bwMode="auto">
              <a:xfrm>
                <a:off x="6367" y="2352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5 w 5"/>
                  <a:gd name="T5" fmla="*/ 5 h 5"/>
                  <a:gd name="T6" fmla="*/ 3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4783"/>
              <p:cNvSpPr/>
              <p:nvPr/>
            </p:nvSpPr>
            <p:spPr bwMode="auto">
              <a:xfrm>
                <a:off x="6334" y="2285"/>
                <a:ext cx="9" cy="6"/>
              </a:xfrm>
              <a:custGeom>
                <a:avLst/>
                <a:gdLst>
                  <a:gd name="T0" fmla="*/ 5 w 8"/>
                  <a:gd name="T1" fmla="*/ 0 h 6"/>
                  <a:gd name="T2" fmla="*/ 0 w 8"/>
                  <a:gd name="T3" fmla="*/ 4 h 6"/>
                  <a:gd name="T4" fmla="*/ 6 w 8"/>
                  <a:gd name="T5" fmla="*/ 6 h 6"/>
                  <a:gd name="T6" fmla="*/ 8 w 8"/>
                  <a:gd name="T7" fmla="*/ 6 h 6"/>
                  <a:gd name="T8" fmla="*/ 5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4" y="6"/>
                      <a:pt x="6" y="6"/>
                    </a:cubicBezTo>
                    <a:cubicBezTo>
                      <a:pt x="6" y="6"/>
                      <a:pt x="7" y="6"/>
                      <a:pt x="8" y="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4784"/>
              <p:cNvSpPr/>
              <p:nvPr/>
            </p:nvSpPr>
            <p:spPr bwMode="auto">
              <a:xfrm>
                <a:off x="6274" y="232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2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4785"/>
              <p:cNvSpPr>
                <a:spLocks noEditPoints="1"/>
              </p:cNvSpPr>
              <p:nvPr/>
            </p:nvSpPr>
            <p:spPr bwMode="auto">
              <a:xfrm>
                <a:off x="6270" y="2283"/>
                <a:ext cx="104" cy="77"/>
              </a:xfrm>
              <a:custGeom>
                <a:avLst/>
                <a:gdLst>
                  <a:gd name="T0" fmla="*/ 64 w 104"/>
                  <a:gd name="T1" fmla="*/ 6 h 77"/>
                  <a:gd name="T2" fmla="*/ 69 w 104"/>
                  <a:gd name="T3" fmla="*/ 2 h 77"/>
                  <a:gd name="T4" fmla="*/ 73 w 104"/>
                  <a:gd name="T5" fmla="*/ 8 h 77"/>
                  <a:gd name="T6" fmla="*/ 100 w 104"/>
                  <a:gd name="T7" fmla="*/ 69 h 77"/>
                  <a:gd name="T8" fmla="*/ 102 w 104"/>
                  <a:gd name="T9" fmla="*/ 74 h 77"/>
                  <a:gd name="T10" fmla="*/ 97 w 104"/>
                  <a:gd name="T11" fmla="*/ 72 h 77"/>
                  <a:gd name="T12" fmla="*/ 7 w 104"/>
                  <a:gd name="T13" fmla="*/ 47 h 77"/>
                  <a:gd name="T14" fmla="*/ 4 w 104"/>
                  <a:gd name="T15" fmla="*/ 46 h 77"/>
                  <a:gd name="T16" fmla="*/ 7 w 104"/>
                  <a:gd name="T17" fmla="*/ 44 h 77"/>
                  <a:gd name="T18" fmla="*/ 64 w 104"/>
                  <a:gd name="T19" fmla="*/ 6 h 77"/>
                  <a:gd name="T20" fmla="*/ 70 w 104"/>
                  <a:gd name="T21" fmla="*/ 0 h 77"/>
                  <a:gd name="T22" fmla="*/ 70 w 104"/>
                  <a:gd name="T23" fmla="*/ 0 h 77"/>
                  <a:gd name="T24" fmla="*/ 0 w 104"/>
                  <a:gd name="T25" fmla="*/ 46 h 77"/>
                  <a:gd name="T26" fmla="*/ 104 w 104"/>
                  <a:gd name="T27" fmla="*/ 77 h 77"/>
                  <a:gd name="T28" fmla="*/ 70 w 104"/>
                  <a:gd name="T2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4" h="77">
                    <a:moveTo>
                      <a:pt x="64" y="6"/>
                    </a:moveTo>
                    <a:lnTo>
                      <a:pt x="69" y="2"/>
                    </a:lnTo>
                    <a:lnTo>
                      <a:pt x="73" y="8"/>
                    </a:lnTo>
                    <a:lnTo>
                      <a:pt x="100" y="69"/>
                    </a:lnTo>
                    <a:lnTo>
                      <a:pt x="102" y="74"/>
                    </a:lnTo>
                    <a:lnTo>
                      <a:pt x="97" y="72"/>
                    </a:lnTo>
                    <a:lnTo>
                      <a:pt x="7" y="47"/>
                    </a:lnTo>
                    <a:lnTo>
                      <a:pt x="4" y="46"/>
                    </a:lnTo>
                    <a:lnTo>
                      <a:pt x="7" y="44"/>
                    </a:lnTo>
                    <a:lnTo>
                      <a:pt x="64" y="6"/>
                    </a:lnTo>
                    <a:close/>
                    <a:moveTo>
                      <a:pt x="70" y="0"/>
                    </a:moveTo>
                    <a:lnTo>
                      <a:pt x="70" y="0"/>
                    </a:lnTo>
                    <a:lnTo>
                      <a:pt x="0" y="46"/>
                    </a:lnTo>
                    <a:lnTo>
                      <a:pt x="104" y="77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4786"/>
              <p:cNvSpPr>
                <a:spLocks noEditPoints="1"/>
              </p:cNvSpPr>
              <p:nvPr/>
            </p:nvSpPr>
            <p:spPr bwMode="auto">
              <a:xfrm>
                <a:off x="6270" y="2283"/>
                <a:ext cx="104" cy="77"/>
              </a:xfrm>
              <a:custGeom>
                <a:avLst/>
                <a:gdLst>
                  <a:gd name="T0" fmla="*/ 64 w 104"/>
                  <a:gd name="T1" fmla="*/ 6 h 77"/>
                  <a:gd name="T2" fmla="*/ 69 w 104"/>
                  <a:gd name="T3" fmla="*/ 2 h 77"/>
                  <a:gd name="T4" fmla="*/ 73 w 104"/>
                  <a:gd name="T5" fmla="*/ 8 h 77"/>
                  <a:gd name="T6" fmla="*/ 100 w 104"/>
                  <a:gd name="T7" fmla="*/ 69 h 77"/>
                  <a:gd name="T8" fmla="*/ 102 w 104"/>
                  <a:gd name="T9" fmla="*/ 74 h 77"/>
                  <a:gd name="T10" fmla="*/ 97 w 104"/>
                  <a:gd name="T11" fmla="*/ 72 h 77"/>
                  <a:gd name="T12" fmla="*/ 7 w 104"/>
                  <a:gd name="T13" fmla="*/ 47 h 77"/>
                  <a:gd name="T14" fmla="*/ 4 w 104"/>
                  <a:gd name="T15" fmla="*/ 46 h 77"/>
                  <a:gd name="T16" fmla="*/ 7 w 104"/>
                  <a:gd name="T17" fmla="*/ 44 h 77"/>
                  <a:gd name="T18" fmla="*/ 64 w 104"/>
                  <a:gd name="T19" fmla="*/ 6 h 77"/>
                  <a:gd name="T20" fmla="*/ 70 w 104"/>
                  <a:gd name="T21" fmla="*/ 0 h 77"/>
                  <a:gd name="T22" fmla="*/ 70 w 104"/>
                  <a:gd name="T23" fmla="*/ 0 h 77"/>
                  <a:gd name="T24" fmla="*/ 0 w 104"/>
                  <a:gd name="T25" fmla="*/ 46 h 77"/>
                  <a:gd name="T26" fmla="*/ 104 w 104"/>
                  <a:gd name="T27" fmla="*/ 77 h 77"/>
                  <a:gd name="T28" fmla="*/ 70 w 104"/>
                  <a:gd name="T2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4" h="77">
                    <a:moveTo>
                      <a:pt x="64" y="6"/>
                    </a:moveTo>
                    <a:lnTo>
                      <a:pt x="69" y="2"/>
                    </a:lnTo>
                    <a:lnTo>
                      <a:pt x="73" y="8"/>
                    </a:lnTo>
                    <a:lnTo>
                      <a:pt x="100" y="69"/>
                    </a:lnTo>
                    <a:lnTo>
                      <a:pt x="102" y="74"/>
                    </a:lnTo>
                    <a:lnTo>
                      <a:pt x="97" y="72"/>
                    </a:lnTo>
                    <a:lnTo>
                      <a:pt x="7" y="47"/>
                    </a:lnTo>
                    <a:lnTo>
                      <a:pt x="4" y="46"/>
                    </a:lnTo>
                    <a:lnTo>
                      <a:pt x="7" y="44"/>
                    </a:lnTo>
                    <a:lnTo>
                      <a:pt x="64" y="6"/>
                    </a:lnTo>
                    <a:moveTo>
                      <a:pt x="70" y="0"/>
                    </a:moveTo>
                    <a:lnTo>
                      <a:pt x="70" y="0"/>
                    </a:lnTo>
                    <a:lnTo>
                      <a:pt x="0" y="46"/>
                    </a:lnTo>
                    <a:lnTo>
                      <a:pt x="104" y="77"/>
                    </a:lnTo>
                    <a:lnTo>
                      <a:pt x="7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4787"/>
              <p:cNvSpPr/>
              <p:nvPr/>
            </p:nvSpPr>
            <p:spPr bwMode="auto">
              <a:xfrm>
                <a:off x="4475" y="3396"/>
                <a:ext cx="1216" cy="52"/>
              </a:xfrm>
              <a:custGeom>
                <a:avLst/>
                <a:gdLst>
                  <a:gd name="T0" fmla="*/ 1150 w 1151"/>
                  <a:gd name="T1" fmla="*/ 47 h 49"/>
                  <a:gd name="T2" fmla="*/ 1 w 1151"/>
                  <a:gd name="T3" fmla="*/ 0 h 49"/>
                  <a:gd name="T4" fmla="*/ 0 w 1151"/>
                  <a:gd name="T5" fmla="*/ 1 h 49"/>
                  <a:gd name="T6" fmla="*/ 1 w 1151"/>
                  <a:gd name="T7" fmla="*/ 2 h 49"/>
                  <a:gd name="T8" fmla="*/ 1150 w 1151"/>
                  <a:gd name="T9" fmla="*/ 49 h 49"/>
                  <a:gd name="T10" fmla="*/ 1151 w 1151"/>
                  <a:gd name="T11" fmla="*/ 48 h 49"/>
                  <a:gd name="T12" fmla="*/ 1150 w 1151"/>
                  <a:gd name="T13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1" h="49">
                    <a:moveTo>
                      <a:pt x="1150" y="47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150" y="49"/>
                      <a:pt x="1150" y="49"/>
                      <a:pt x="1150" y="49"/>
                    </a:cubicBezTo>
                    <a:cubicBezTo>
                      <a:pt x="1150" y="49"/>
                      <a:pt x="1151" y="49"/>
                      <a:pt x="1151" y="48"/>
                    </a:cubicBezTo>
                    <a:cubicBezTo>
                      <a:pt x="1151" y="48"/>
                      <a:pt x="1150" y="47"/>
                      <a:pt x="1150" y="4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4788"/>
              <p:cNvSpPr/>
              <p:nvPr/>
            </p:nvSpPr>
            <p:spPr bwMode="auto">
              <a:xfrm>
                <a:off x="3525" y="2786"/>
                <a:ext cx="1265" cy="357"/>
              </a:xfrm>
              <a:custGeom>
                <a:avLst/>
                <a:gdLst>
                  <a:gd name="T0" fmla="*/ 1195 w 1197"/>
                  <a:gd name="T1" fmla="*/ 0 h 338"/>
                  <a:gd name="T2" fmla="*/ 1 w 1197"/>
                  <a:gd name="T3" fmla="*/ 336 h 338"/>
                  <a:gd name="T4" fmla="*/ 0 w 1197"/>
                  <a:gd name="T5" fmla="*/ 338 h 338"/>
                  <a:gd name="T6" fmla="*/ 2 w 1197"/>
                  <a:gd name="T7" fmla="*/ 338 h 338"/>
                  <a:gd name="T8" fmla="*/ 1196 w 1197"/>
                  <a:gd name="T9" fmla="*/ 2 h 338"/>
                  <a:gd name="T10" fmla="*/ 1197 w 1197"/>
                  <a:gd name="T11" fmla="*/ 1 h 338"/>
                  <a:gd name="T12" fmla="*/ 1195 w 1197"/>
                  <a:gd name="T13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7" h="338">
                    <a:moveTo>
                      <a:pt x="1195" y="0"/>
                    </a:moveTo>
                    <a:cubicBezTo>
                      <a:pt x="1" y="336"/>
                      <a:pt x="1" y="336"/>
                      <a:pt x="1" y="336"/>
                    </a:cubicBezTo>
                    <a:cubicBezTo>
                      <a:pt x="0" y="336"/>
                      <a:pt x="0" y="337"/>
                      <a:pt x="0" y="338"/>
                    </a:cubicBezTo>
                    <a:cubicBezTo>
                      <a:pt x="0" y="338"/>
                      <a:pt x="1" y="338"/>
                      <a:pt x="2" y="338"/>
                    </a:cubicBezTo>
                    <a:cubicBezTo>
                      <a:pt x="1196" y="2"/>
                      <a:pt x="1196" y="2"/>
                      <a:pt x="1196" y="2"/>
                    </a:cubicBezTo>
                    <a:cubicBezTo>
                      <a:pt x="1196" y="2"/>
                      <a:pt x="1197" y="1"/>
                      <a:pt x="1197" y="1"/>
                    </a:cubicBezTo>
                    <a:cubicBezTo>
                      <a:pt x="1196" y="0"/>
                      <a:pt x="1196" y="0"/>
                      <a:pt x="119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4789"/>
              <p:cNvSpPr/>
              <p:nvPr/>
            </p:nvSpPr>
            <p:spPr bwMode="auto">
              <a:xfrm>
                <a:off x="4475" y="2786"/>
                <a:ext cx="315" cy="612"/>
              </a:xfrm>
              <a:custGeom>
                <a:avLst/>
                <a:gdLst>
                  <a:gd name="T0" fmla="*/ 2 w 298"/>
                  <a:gd name="T1" fmla="*/ 579 h 580"/>
                  <a:gd name="T2" fmla="*/ 298 w 298"/>
                  <a:gd name="T3" fmla="*/ 1 h 580"/>
                  <a:gd name="T4" fmla="*/ 297 w 298"/>
                  <a:gd name="T5" fmla="*/ 0 h 580"/>
                  <a:gd name="T6" fmla="*/ 296 w 298"/>
                  <a:gd name="T7" fmla="*/ 1 h 580"/>
                  <a:gd name="T8" fmla="*/ 0 w 298"/>
                  <a:gd name="T9" fmla="*/ 578 h 580"/>
                  <a:gd name="T10" fmla="*/ 1 w 298"/>
                  <a:gd name="T11" fmla="*/ 580 h 580"/>
                  <a:gd name="T12" fmla="*/ 2 w 298"/>
                  <a:gd name="T13" fmla="*/ 57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8" h="580">
                    <a:moveTo>
                      <a:pt x="2" y="579"/>
                    </a:moveTo>
                    <a:cubicBezTo>
                      <a:pt x="298" y="1"/>
                      <a:pt x="298" y="1"/>
                      <a:pt x="298" y="1"/>
                    </a:cubicBezTo>
                    <a:cubicBezTo>
                      <a:pt x="298" y="1"/>
                      <a:pt x="298" y="0"/>
                      <a:pt x="297" y="0"/>
                    </a:cubicBezTo>
                    <a:cubicBezTo>
                      <a:pt x="297" y="0"/>
                      <a:pt x="296" y="0"/>
                      <a:pt x="296" y="1"/>
                    </a:cubicBezTo>
                    <a:cubicBezTo>
                      <a:pt x="0" y="578"/>
                      <a:pt x="0" y="578"/>
                      <a:pt x="0" y="578"/>
                    </a:cubicBezTo>
                    <a:cubicBezTo>
                      <a:pt x="0" y="579"/>
                      <a:pt x="0" y="579"/>
                      <a:pt x="1" y="580"/>
                    </a:cubicBezTo>
                    <a:cubicBezTo>
                      <a:pt x="1" y="580"/>
                      <a:pt x="2" y="580"/>
                      <a:pt x="2" y="57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4790"/>
              <p:cNvSpPr/>
              <p:nvPr/>
            </p:nvSpPr>
            <p:spPr bwMode="auto">
              <a:xfrm>
                <a:off x="4788" y="2731"/>
                <a:ext cx="1282" cy="57"/>
              </a:xfrm>
              <a:custGeom>
                <a:avLst/>
                <a:gdLst>
                  <a:gd name="T0" fmla="*/ 1 w 1213"/>
                  <a:gd name="T1" fmla="*/ 54 h 54"/>
                  <a:gd name="T2" fmla="*/ 1212 w 1213"/>
                  <a:gd name="T3" fmla="*/ 2 h 54"/>
                  <a:gd name="T4" fmla="*/ 1212 w 1213"/>
                  <a:gd name="T5" fmla="*/ 1 h 54"/>
                  <a:gd name="T6" fmla="*/ 1211 w 1213"/>
                  <a:gd name="T7" fmla="*/ 0 h 54"/>
                  <a:gd name="T8" fmla="*/ 1 w 1213"/>
                  <a:gd name="T9" fmla="*/ 52 h 54"/>
                  <a:gd name="T10" fmla="*/ 0 w 1213"/>
                  <a:gd name="T11" fmla="*/ 53 h 54"/>
                  <a:gd name="T12" fmla="*/ 1 w 1213"/>
                  <a:gd name="T1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3" h="54">
                    <a:moveTo>
                      <a:pt x="1" y="54"/>
                    </a:moveTo>
                    <a:cubicBezTo>
                      <a:pt x="1212" y="2"/>
                      <a:pt x="1212" y="2"/>
                      <a:pt x="1212" y="2"/>
                    </a:cubicBezTo>
                    <a:cubicBezTo>
                      <a:pt x="1212" y="2"/>
                      <a:pt x="1213" y="2"/>
                      <a:pt x="1212" y="1"/>
                    </a:cubicBezTo>
                    <a:cubicBezTo>
                      <a:pt x="1212" y="1"/>
                      <a:pt x="1212" y="0"/>
                      <a:pt x="1211" y="0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4"/>
                      <a:pt x="0" y="54"/>
                      <a:pt x="1" y="5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4791"/>
              <p:cNvSpPr/>
              <p:nvPr/>
            </p:nvSpPr>
            <p:spPr bwMode="auto">
              <a:xfrm>
                <a:off x="3193" y="2371"/>
                <a:ext cx="1284" cy="1027"/>
              </a:xfrm>
              <a:custGeom>
                <a:avLst/>
                <a:gdLst>
                  <a:gd name="T0" fmla="*/ 1 w 1215"/>
                  <a:gd name="T1" fmla="*/ 2 h 973"/>
                  <a:gd name="T2" fmla="*/ 1214 w 1215"/>
                  <a:gd name="T3" fmla="*/ 973 h 973"/>
                  <a:gd name="T4" fmla="*/ 1215 w 1215"/>
                  <a:gd name="T5" fmla="*/ 972 h 973"/>
                  <a:gd name="T6" fmla="*/ 1215 w 1215"/>
                  <a:gd name="T7" fmla="*/ 971 h 973"/>
                  <a:gd name="T8" fmla="*/ 2 w 1215"/>
                  <a:gd name="T9" fmla="*/ 1 h 973"/>
                  <a:gd name="T10" fmla="*/ 0 w 1215"/>
                  <a:gd name="T11" fmla="*/ 1 h 973"/>
                  <a:gd name="T12" fmla="*/ 1 w 1215"/>
                  <a:gd name="T13" fmla="*/ 2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5" h="973">
                    <a:moveTo>
                      <a:pt x="1" y="2"/>
                    </a:moveTo>
                    <a:cubicBezTo>
                      <a:pt x="1214" y="973"/>
                      <a:pt x="1214" y="973"/>
                      <a:pt x="1214" y="973"/>
                    </a:cubicBezTo>
                    <a:cubicBezTo>
                      <a:pt x="1214" y="973"/>
                      <a:pt x="1215" y="973"/>
                      <a:pt x="1215" y="972"/>
                    </a:cubicBezTo>
                    <a:cubicBezTo>
                      <a:pt x="1215" y="972"/>
                      <a:pt x="1215" y="971"/>
                      <a:pt x="1215" y="97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4792"/>
              <p:cNvSpPr/>
              <p:nvPr/>
            </p:nvSpPr>
            <p:spPr bwMode="auto">
              <a:xfrm>
                <a:off x="3525" y="3141"/>
                <a:ext cx="186" cy="534"/>
              </a:xfrm>
              <a:custGeom>
                <a:avLst/>
                <a:gdLst>
                  <a:gd name="T0" fmla="*/ 0 w 176"/>
                  <a:gd name="T1" fmla="*/ 2 h 506"/>
                  <a:gd name="T2" fmla="*/ 173 w 176"/>
                  <a:gd name="T3" fmla="*/ 505 h 506"/>
                  <a:gd name="T4" fmla="*/ 175 w 176"/>
                  <a:gd name="T5" fmla="*/ 506 h 506"/>
                  <a:gd name="T6" fmla="*/ 175 w 176"/>
                  <a:gd name="T7" fmla="*/ 505 h 506"/>
                  <a:gd name="T8" fmla="*/ 2 w 176"/>
                  <a:gd name="T9" fmla="*/ 1 h 506"/>
                  <a:gd name="T10" fmla="*/ 1 w 176"/>
                  <a:gd name="T11" fmla="*/ 0 h 506"/>
                  <a:gd name="T12" fmla="*/ 0 w 176"/>
                  <a:gd name="T13" fmla="*/ 2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" h="506">
                    <a:moveTo>
                      <a:pt x="0" y="2"/>
                    </a:moveTo>
                    <a:cubicBezTo>
                      <a:pt x="173" y="505"/>
                      <a:pt x="173" y="505"/>
                      <a:pt x="173" y="505"/>
                    </a:cubicBezTo>
                    <a:cubicBezTo>
                      <a:pt x="174" y="506"/>
                      <a:pt x="174" y="506"/>
                      <a:pt x="175" y="506"/>
                    </a:cubicBezTo>
                    <a:cubicBezTo>
                      <a:pt x="175" y="506"/>
                      <a:pt x="176" y="505"/>
                      <a:pt x="175" y="50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4793"/>
              <p:cNvSpPr/>
              <p:nvPr/>
            </p:nvSpPr>
            <p:spPr bwMode="auto">
              <a:xfrm>
                <a:off x="1887" y="2735"/>
                <a:ext cx="2903" cy="53"/>
              </a:xfrm>
              <a:custGeom>
                <a:avLst/>
                <a:gdLst>
                  <a:gd name="T0" fmla="*/ 2745 w 2746"/>
                  <a:gd name="T1" fmla="*/ 48 h 50"/>
                  <a:gd name="T2" fmla="*/ 1 w 2746"/>
                  <a:gd name="T3" fmla="*/ 0 h 50"/>
                  <a:gd name="T4" fmla="*/ 0 w 2746"/>
                  <a:gd name="T5" fmla="*/ 1 h 50"/>
                  <a:gd name="T6" fmla="*/ 1 w 2746"/>
                  <a:gd name="T7" fmla="*/ 2 h 50"/>
                  <a:gd name="T8" fmla="*/ 2745 w 2746"/>
                  <a:gd name="T9" fmla="*/ 50 h 50"/>
                  <a:gd name="T10" fmla="*/ 2746 w 2746"/>
                  <a:gd name="T11" fmla="*/ 49 h 50"/>
                  <a:gd name="T12" fmla="*/ 2745 w 2746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6" h="50">
                    <a:moveTo>
                      <a:pt x="2745" y="48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745" y="50"/>
                      <a:pt x="2745" y="50"/>
                      <a:pt x="2745" y="50"/>
                    </a:cubicBezTo>
                    <a:cubicBezTo>
                      <a:pt x="2745" y="50"/>
                      <a:pt x="2746" y="50"/>
                      <a:pt x="2746" y="49"/>
                    </a:cubicBezTo>
                    <a:cubicBezTo>
                      <a:pt x="2746" y="49"/>
                      <a:pt x="2745" y="48"/>
                      <a:pt x="2745" y="4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4794"/>
              <p:cNvSpPr/>
              <p:nvPr/>
            </p:nvSpPr>
            <p:spPr bwMode="auto">
              <a:xfrm>
                <a:off x="4566" y="2949"/>
                <a:ext cx="899" cy="856"/>
              </a:xfrm>
              <a:custGeom>
                <a:avLst/>
                <a:gdLst>
                  <a:gd name="T0" fmla="*/ 2 w 851"/>
                  <a:gd name="T1" fmla="*/ 810 h 811"/>
                  <a:gd name="T2" fmla="*/ 851 w 851"/>
                  <a:gd name="T3" fmla="*/ 1 h 811"/>
                  <a:gd name="T4" fmla="*/ 851 w 851"/>
                  <a:gd name="T5" fmla="*/ 0 h 811"/>
                  <a:gd name="T6" fmla="*/ 849 w 851"/>
                  <a:gd name="T7" fmla="*/ 0 h 811"/>
                  <a:gd name="T8" fmla="*/ 1 w 851"/>
                  <a:gd name="T9" fmla="*/ 809 h 811"/>
                  <a:gd name="T10" fmla="*/ 1 w 851"/>
                  <a:gd name="T11" fmla="*/ 810 h 811"/>
                  <a:gd name="T12" fmla="*/ 2 w 851"/>
                  <a:gd name="T13" fmla="*/ 810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1" h="811">
                    <a:moveTo>
                      <a:pt x="2" y="810"/>
                    </a:moveTo>
                    <a:cubicBezTo>
                      <a:pt x="851" y="1"/>
                      <a:pt x="851" y="1"/>
                      <a:pt x="851" y="1"/>
                    </a:cubicBezTo>
                    <a:cubicBezTo>
                      <a:pt x="851" y="1"/>
                      <a:pt x="851" y="0"/>
                      <a:pt x="851" y="0"/>
                    </a:cubicBezTo>
                    <a:cubicBezTo>
                      <a:pt x="850" y="0"/>
                      <a:pt x="850" y="0"/>
                      <a:pt x="849" y="0"/>
                    </a:cubicBezTo>
                    <a:cubicBezTo>
                      <a:pt x="1" y="809"/>
                      <a:pt x="1" y="809"/>
                      <a:pt x="1" y="809"/>
                    </a:cubicBezTo>
                    <a:cubicBezTo>
                      <a:pt x="0" y="809"/>
                      <a:pt x="0" y="810"/>
                      <a:pt x="1" y="810"/>
                    </a:cubicBezTo>
                    <a:cubicBezTo>
                      <a:pt x="1" y="811"/>
                      <a:pt x="2" y="811"/>
                      <a:pt x="2" y="81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4795"/>
              <p:cNvSpPr/>
              <p:nvPr/>
            </p:nvSpPr>
            <p:spPr bwMode="auto">
              <a:xfrm>
                <a:off x="2069" y="3140"/>
                <a:ext cx="1459" cy="323"/>
              </a:xfrm>
              <a:custGeom>
                <a:avLst/>
                <a:gdLst>
                  <a:gd name="T0" fmla="*/ 1378 w 1380"/>
                  <a:gd name="T1" fmla="*/ 0 h 306"/>
                  <a:gd name="T2" fmla="*/ 2 w 1380"/>
                  <a:gd name="T3" fmla="*/ 302 h 306"/>
                  <a:gd name="T4" fmla="*/ 0 w 1380"/>
                  <a:gd name="T5" fmla="*/ 304 h 306"/>
                  <a:gd name="T6" fmla="*/ 3 w 1380"/>
                  <a:gd name="T7" fmla="*/ 306 h 306"/>
                  <a:gd name="T8" fmla="*/ 1379 w 1380"/>
                  <a:gd name="T9" fmla="*/ 4 h 306"/>
                  <a:gd name="T10" fmla="*/ 1380 w 1380"/>
                  <a:gd name="T11" fmla="*/ 2 h 306"/>
                  <a:gd name="T12" fmla="*/ 1378 w 1380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0" h="306">
                    <a:moveTo>
                      <a:pt x="1378" y="0"/>
                    </a:moveTo>
                    <a:cubicBezTo>
                      <a:pt x="2" y="302"/>
                      <a:pt x="2" y="302"/>
                      <a:pt x="2" y="302"/>
                    </a:cubicBezTo>
                    <a:cubicBezTo>
                      <a:pt x="1" y="302"/>
                      <a:pt x="0" y="303"/>
                      <a:pt x="0" y="304"/>
                    </a:cubicBezTo>
                    <a:cubicBezTo>
                      <a:pt x="1" y="305"/>
                      <a:pt x="2" y="306"/>
                      <a:pt x="3" y="306"/>
                    </a:cubicBezTo>
                    <a:cubicBezTo>
                      <a:pt x="1379" y="4"/>
                      <a:pt x="1379" y="4"/>
                      <a:pt x="1379" y="4"/>
                    </a:cubicBezTo>
                    <a:cubicBezTo>
                      <a:pt x="1380" y="4"/>
                      <a:pt x="1380" y="3"/>
                      <a:pt x="1380" y="2"/>
                    </a:cubicBezTo>
                    <a:cubicBezTo>
                      <a:pt x="1380" y="1"/>
                      <a:pt x="1379" y="0"/>
                      <a:pt x="137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4796"/>
              <p:cNvSpPr/>
              <p:nvPr/>
            </p:nvSpPr>
            <p:spPr bwMode="auto">
              <a:xfrm>
                <a:off x="3193" y="2369"/>
                <a:ext cx="518" cy="1306"/>
              </a:xfrm>
              <a:custGeom>
                <a:avLst/>
                <a:gdLst>
                  <a:gd name="T0" fmla="*/ 489 w 490"/>
                  <a:gd name="T1" fmla="*/ 1236 h 1237"/>
                  <a:gd name="T2" fmla="*/ 2 w 490"/>
                  <a:gd name="T3" fmla="*/ 1 h 1237"/>
                  <a:gd name="T4" fmla="*/ 0 w 490"/>
                  <a:gd name="T5" fmla="*/ 0 h 1237"/>
                  <a:gd name="T6" fmla="*/ 0 w 490"/>
                  <a:gd name="T7" fmla="*/ 2 h 1237"/>
                  <a:gd name="T8" fmla="*/ 487 w 490"/>
                  <a:gd name="T9" fmla="*/ 1236 h 1237"/>
                  <a:gd name="T10" fmla="*/ 489 w 490"/>
                  <a:gd name="T11" fmla="*/ 1237 h 1237"/>
                  <a:gd name="T12" fmla="*/ 489 w 490"/>
                  <a:gd name="T13" fmla="*/ 1236 h 1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0" h="1237">
                    <a:moveTo>
                      <a:pt x="489" y="1236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487" y="1236"/>
                      <a:pt x="487" y="1236"/>
                      <a:pt x="487" y="1236"/>
                    </a:cubicBezTo>
                    <a:cubicBezTo>
                      <a:pt x="488" y="1237"/>
                      <a:pt x="488" y="1237"/>
                      <a:pt x="489" y="1237"/>
                    </a:cubicBezTo>
                    <a:cubicBezTo>
                      <a:pt x="489" y="1237"/>
                      <a:pt x="490" y="1236"/>
                      <a:pt x="489" y="123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4797"/>
              <p:cNvSpPr/>
              <p:nvPr/>
            </p:nvSpPr>
            <p:spPr bwMode="auto">
              <a:xfrm>
                <a:off x="3193" y="2539"/>
                <a:ext cx="1059" cy="424"/>
              </a:xfrm>
              <a:custGeom>
                <a:avLst/>
                <a:gdLst>
                  <a:gd name="T0" fmla="*/ 1 w 1002"/>
                  <a:gd name="T1" fmla="*/ 2 h 402"/>
                  <a:gd name="T2" fmla="*/ 1000 w 1002"/>
                  <a:gd name="T3" fmla="*/ 401 h 402"/>
                  <a:gd name="T4" fmla="*/ 1001 w 1002"/>
                  <a:gd name="T5" fmla="*/ 401 h 402"/>
                  <a:gd name="T6" fmla="*/ 1001 w 1002"/>
                  <a:gd name="T7" fmla="*/ 400 h 402"/>
                  <a:gd name="T8" fmla="*/ 2 w 1002"/>
                  <a:gd name="T9" fmla="*/ 1 h 402"/>
                  <a:gd name="T10" fmla="*/ 0 w 1002"/>
                  <a:gd name="T11" fmla="*/ 1 h 402"/>
                  <a:gd name="T12" fmla="*/ 1 w 1002"/>
                  <a:gd name="T13" fmla="*/ 2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2" h="402">
                    <a:moveTo>
                      <a:pt x="1" y="2"/>
                    </a:moveTo>
                    <a:cubicBezTo>
                      <a:pt x="1000" y="401"/>
                      <a:pt x="1000" y="401"/>
                      <a:pt x="1000" y="401"/>
                    </a:cubicBezTo>
                    <a:cubicBezTo>
                      <a:pt x="1001" y="402"/>
                      <a:pt x="1001" y="401"/>
                      <a:pt x="1001" y="401"/>
                    </a:cubicBezTo>
                    <a:cubicBezTo>
                      <a:pt x="1002" y="400"/>
                      <a:pt x="1001" y="400"/>
                      <a:pt x="1001" y="40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4798"/>
              <p:cNvSpPr/>
              <p:nvPr/>
            </p:nvSpPr>
            <p:spPr bwMode="auto">
              <a:xfrm>
                <a:off x="3193" y="2539"/>
                <a:ext cx="1926" cy="1091"/>
              </a:xfrm>
              <a:custGeom>
                <a:avLst/>
                <a:gdLst>
                  <a:gd name="T0" fmla="*/ 1 w 1822"/>
                  <a:gd name="T1" fmla="*/ 2 h 1033"/>
                  <a:gd name="T2" fmla="*/ 1820 w 1822"/>
                  <a:gd name="T3" fmla="*/ 1033 h 1033"/>
                  <a:gd name="T4" fmla="*/ 1821 w 1822"/>
                  <a:gd name="T5" fmla="*/ 1033 h 1033"/>
                  <a:gd name="T6" fmla="*/ 1821 w 1822"/>
                  <a:gd name="T7" fmla="*/ 1031 h 1033"/>
                  <a:gd name="T8" fmla="*/ 2 w 1822"/>
                  <a:gd name="T9" fmla="*/ 1 h 1033"/>
                  <a:gd name="T10" fmla="*/ 0 w 1822"/>
                  <a:gd name="T11" fmla="*/ 1 h 1033"/>
                  <a:gd name="T12" fmla="*/ 1 w 1822"/>
                  <a:gd name="T13" fmla="*/ 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2" h="1033">
                    <a:moveTo>
                      <a:pt x="1" y="2"/>
                    </a:moveTo>
                    <a:cubicBezTo>
                      <a:pt x="1820" y="1033"/>
                      <a:pt x="1820" y="1033"/>
                      <a:pt x="1820" y="1033"/>
                    </a:cubicBezTo>
                    <a:cubicBezTo>
                      <a:pt x="1821" y="1033"/>
                      <a:pt x="1821" y="1033"/>
                      <a:pt x="1821" y="1033"/>
                    </a:cubicBezTo>
                    <a:cubicBezTo>
                      <a:pt x="1822" y="1032"/>
                      <a:pt x="1822" y="1032"/>
                      <a:pt x="1821" y="103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4799"/>
              <p:cNvSpPr/>
              <p:nvPr/>
            </p:nvSpPr>
            <p:spPr bwMode="auto">
              <a:xfrm>
                <a:off x="4517" y="2554"/>
                <a:ext cx="376" cy="25"/>
              </a:xfrm>
              <a:custGeom>
                <a:avLst/>
                <a:gdLst>
                  <a:gd name="T0" fmla="*/ 355 w 356"/>
                  <a:gd name="T1" fmla="*/ 0 h 24"/>
                  <a:gd name="T2" fmla="*/ 1 w 356"/>
                  <a:gd name="T3" fmla="*/ 22 h 24"/>
                  <a:gd name="T4" fmla="*/ 0 w 356"/>
                  <a:gd name="T5" fmla="*/ 24 h 24"/>
                  <a:gd name="T6" fmla="*/ 1 w 356"/>
                  <a:gd name="T7" fmla="*/ 24 h 24"/>
                  <a:gd name="T8" fmla="*/ 355 w 356"/>
                  <a:gd name="T9" fmla="*/ 2 h 24"/>
                  <a:gd name="T10" fmla="*/ 356 w 356"/>
                  <a:gd name="T11" fmla="*/ 1 h 24"/>
                  <a:gd name="T12" fmla="*/ 355 w 35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6" h="24">
                    <a:moveTo>
                      <a:pt x="355" y="0"/>
                    </a:move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0" y="24"/>
                      <a:pt x="0" y="24"/>
                      <a:pt x="1" y="24"/>
                    </a:cubicBezTo>
                    <a:cubicBezTo>
                      <a:pt x="355" y="2"/>
                      <a:pt x="355" y="2"/>
                      <a:pt x="355" y="2"/>
                    </a:cubicBezTo>
                    <a:cubicBezTo>
                      <a:pt x="355" y="2"/>
                      <a:pt x="356" y="1"/>
                      <a:pt x="356" y="1"/>
                    </a:cubicBezTo>
                    <a:cubicBezTo>
                      <a:pt x="356" y="0"/>
                      <a:pt x="355" y="0"/>
                      <a:pt x="355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4800"/>
              <p:cNvSpPr/>
              <p:nvPr/>
            </p:nvSpPr>
            <p:spPr bwMode="auto">
              <a:xfrm>
                <a:off x="6339" y="1744"/>
                <a:ext cx="793" cy="540"/>
              </a:xfrm>
              <a:custGeom>
                <a:avLst/>
                <a:gdLst>
                  <a:gd name="T0" fmla="*/ 748 w 750"/>
                  <a:gd name="T1" fmla="*/ 0 h 511"/>
                  <a:gd name="T2" fmla="*/ 0 w 750"/>
                  <a:gd name="T3" fmla="*/ 509 h 511"/>
                  <a:gd name="T4" fmla="*/ 0 w 750"/>
                  <a:gd name="T5" fmla="*/ 510 h 511"/>
                  <a:gd name="T6" fmla="*/ 1 w 750"/>
                  <a:gd name="T7" fmla="*/ 511 h 511"/>
                  <a:gd name="T8" fmla="*/ 749 w 750"/>
                  <a:gd name="T9" fmla="*/ 2 h 511"/>
                  <a:gd name="T10" fmla="*/ 750 w 750"/>
                  <a:gd name="T11" fmla="*/ 1 h 511"/>
                  <a:gd name="T12" fmla="*/ 748 w 750"/>
                  <a:gd name="T13" fmla="*/ 0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511">
                    <a:moveTo>
                      <a:pt x="748" y="0"/>
                    </a:moveTo>
                    <a:cubicBezTo>
                      <a:pt x="0" y="509"/>
                      <a:pt x="0" y="509"/>
                      <a:pt x="0" y="509"/>
                    </a:cubicBezTo>
                    <a:cubicBezTo>
                      <a:pt x="0" y="509"/>
                      <a:pt x="0" y="510"/>
                      <a:pt x="0" y="510"/>
                    </a:cubicBezTo>
                    <a:cubicBezTo>
                      <a:pt x="0" y="511"/>
                      <a:pt x="1" y="511"/>
                      <a:pt x="1" y="511"/>
                    </a:cubicBezTo>
                    <a:cubicBezTo>
                      <a:pt x="749" y="2"/>
                      <a:pt x="749" y="2"/>
                      <a:pt x="749" y="2"/>
                    </a:cubicBezTo>
                    <a:cubicBezTo>
                      <a:pt x="750" y="2"/>
                      <a:pt x="750" y="1"/>
                      <a:pt x="750" y="1"/>
                    </a:cubicBezTo>
                    <a:cubicBezTo>
                      <a:pt x="749" y="0"/>
                      <a:pt x="749" y="0"/>
                      <a:pt x="74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4801"/>
              <p:cNvSpPr/>
              <p:nvPr/>
            </p:nvSpPr>
            <p:spPr bwMode="auto">
              <a:xfrm>
                <a:off x="3857" y="2821"/>
                <a:ext cx="584" cy="1075"/>
              </a:xfrm>
              <a:custGeom>
                <a:avLst/>
                <a:gdLst>
                  <a:gd name="T0" fmla="*/ 553 w 553"/>
                  <a:gd name="T1" fmla="*/ 1017 h 1018"/>
                  <a:gd name="T2" fmla="*/ 2 w 553"/>
                  <a:gd name="T3" fmla="*/ 0 h 1018"/>
                  <a:gd name="T4" fmla="*/ 1 w 553"/>
                  <a:gd name="T5" fmla="*/ 0 h 1018"/>
                  <a:gd name="T6" fmla="*/ 0 w 553"/>
                  <a:gd name="T7" fmla="*/ 1 h 1018"/>
                  <a:gd name="T8" fmla="*/ 551 w 553"/>
                  <a:gd name="T9" fmla="*/ 1017 h 1018"/>
                  <a:gd name="T10" fmla="*/ 553 w 553"/>
                  <a:gd name="T11" fmla="*/ 1018 h 1018"/>
                  <a:gd name="T12" fmla="*/ 553 w 553"/>
                  <a:gd name="T13" fmla="*/ 101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3" h="1018">
                    <a:moveTo>
                      <a:pt x="553" y="1017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551" y="1017"/>
                      <a:pt x="551" y="1017"/>
                      <a:pt x="551" y="1017"/>
                    </a:cubicBezTo>
                    <a:cubicBezTo>
                      <a:pt x="552" y="1018"/>
                      <a:pt x="552" y="1018"/>
                      <a:pt x="553" y="1018"/>
                    </a:cubicBezTo>
                    <a:cubicBezTo>
                      <a:pt x="553" y="1018"/>
                      <a:pt x="553" y="1017"/>
                      <a:pt x="553" y="101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4802"/>
              <p:cNvSpPr/>
              <p:nvPr/>
            </p:nvSpPr>
            <p:spPr bwMode="auto">
              <a:xfrm>
                <a:off x="1887" y="2735"/>
                <a:ext cx="1972" cy="88"/>
              </a:xfrm>
              <a:custGeom>
                <a:avLst/>
                <a:gdLst>
                  <a:gd name="T0" fmla="*/ 1 w 1865"/>
                  <a:gd name="T1" fmla="*/ 2 h 83"/>
                  <a:gd name="T2" fmla="*/ 1864 w 1865"/>
                  <a:gd name="T3" fmla="*/ 83 h 83"/>
                  <a:gd name="T4" fmla="*/ 1865 w 1865"/>
                  <a:gd name="T5" fmla="*/ 82 h 83"/>
                  <a:gd name="T6" fmla="*/ 1864 w 1865"/>
                  <a:gd name="T7" fmla="*/ 81 h 83"/>
                  <a:gd name="T8" fmla="*/ 1 w 1865"/>
                  <a:gd name="T9" fmla="*/ 0 h 83"/>
                  <a:gd name="T10" fmla="*/ 0 w 1865"/>
                  <a:gd name="T11" fmla="*/ 1 h 83"/>
                  <a:gd name="T12" fmla="*/ 1 w 1865"/>
                  <a:gd name="T13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5" h="83">
                    <a:moveTo>
                      <a:pt x="1" y="2"/>
                    </a:moveTo>
                    <a:cubicBezTo>
                      <a:pt x="1864" y="83"/>
                      <a:pt x="1864" y="83"/>
                      <a:pt x="1864" y="83"/>
                    </a:cubicBezTo>
                    <a:cubicBezTo>
                      <a:pt x="1865" y="83"/>
                      <a:pt x="1865" y="82"/>
                      <a:pt x="1865" y="82"/>
                    </a:cubicBezTo>
                    <a:cubicBezTo>
                      <a:pt x="1865" y="81"/>
                      <a:pt x="1865" y="81"/>
                      <a:pt x="1864" y="8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4803"/>
              <p:cNvSpPr/>
              <p:nvPr/>
            </p:nvSpPr>
            <p:spPr bwMode="auto">
              <a:xfrm>
                <a:off x="3857" y="2554"/>
                <a:ext cx="1036" cy="269"/>
              </a:xfrm>
              <a:custGeom>
                <a:avLst/>
                <a:gdLst>
                  <a:gd name="T0" fmla="*/ 980 w 981"/>
                  <a:gd name="T1" fmla="*/ 0 h 255"/>
                  <a:gd name="T2" fmla="*/ 1 w 981"/>
                  <a:gd name="T3" fmla="*/ 253 h 255"/>
                  <a:gd name="T4" fmla="*/ 0 w 981"/>
                  <a:gd name="T5" fmla="*/ 254 h 255"/>
                  <a:gd name="T6" fmla="*/ 2 w 981"/>
                  <a:gd name="T7" fmla="*/ 255 h 255"/>
                  <a:gd name="T8" fmla="*/ 980 w 981"/>
                  <a:gd name="T9" fmla="*/ 2 h 255"/>
                  <a:gd name="T10" fmla="*/ 981 w 981"/>
                  <a:gd name="T11" fmla="*/ 0 h 255"/>
                  <a:gd name="T12" fmla="*/ 980 w 981"/>
                  <a:gd name="T13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1" h="255">
                    <a:moveTo>
                      <a:pt x="980" y="0"/>
                    </a:moveTo>
                    <a:cubicBezTo>
                      <a:pt x="1" y="253"/>
                      <a:pt x="1" y="253"/>
                      <a:pt x="1" y="253"/>
                    </a:cubicBezTo>
                    <a:cubicBezTo>
                      <a:pt x="1" y="253"/>
                      <a:pt x="0" y="253"/>
                      <a:pt x="0" y="254"/>
                    </a:cubicBezTo>
                    <a:cubicBezTo>
                      <a:pt x="0" y="255"/>
                      <a:pt x="1" y="255"/>
                      <a:pt x="2" y="255"/>
                    </a:cubicBezTo>
                    <a:cubicBezTo>
                      <a:pt x="980" y="2"/>
                      <a:pt x="980" y="2"/>
                      <a:pt x="980" y="2"/>
                    </a:cubicBezTo>
                    <a:cubicBezTo>
                      <a:pt x="981" y="1"/>
                      <a:pt x="981" y="1"/>
                      <a:pt x="981" y="0"/>
                    </a:cubicBezTo>
                    <a:cubicBezTo>
                      <a:pt x="981" y="0"/>
                      <a:pt x="980" y="0"/>
                      <a:pt x="98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4804"/>
              <p:cNvSpPr/>
              <p:nvPr/>
            </p:nvSpPr>
            <p:spPr bwMode="auto">
              <a:xfrm>
                <a:off x="4085" y="2232"/>
                <a:ext cx="98" cy="1229"/>
              </a:xfrm>
              <a:custGeom>
                <a:avLst/>
                <a:gdLst>
                  <a:gd name="T0" fmla="*/ 0 w 93"/>
                  <a:gd name="T1" fmla="*/ 1 h 1164"/>
                  <a:gd name="T2" fmla="*/ 91 w 93"/>
                  <a:gd name="T3" fmla="*/ 1163 h 1164"/>
                  <a:gd name="T4" fmla="*/ 92 w 93"/>
                  <a:gd name="T5" fmla="*/ 1164 h 1164"/>
                  <a:gd name="T6" fmla="*/ 93 w 93"/>
                  <a:gd name="T7" fmla="*/ 1163 h 1164"/>
                  <a:gd name="T8" fmla="*/ 2 w 93"/>
                  <a:gd name="T9" fmla="*/ 1 h 1164"/>
                  <a:gd name="T10" fmla="*/ 1 w 93"/>
                  <a:gd name="T11" fmla="*/ 0 h 1164"/>
                  <a:gd name="T12" fmla="*/ 0 w 93"/>
                  <a:gd name="T13" fmla="*/ 1 h 1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164">
                    <a:moveTo>
                      <a:pt x="0" y="1"/>
                    </a:moveTo>
                    <a:cubicBezTo>
                      <a:pt x="91" y="1163"/>
                      <a:pt x="91" y="1163"/>
                      <a:pt x="91" y="1163"/>
                    </a:cubicBezTo>
                    <a:cubicBezTo>
                      <a:pt x="91" y="1163"/>
                      <a:pt x="92" y="1164"/>
                      <a:pt x="92" y="1164"/>
                    </a:cubicBezTo>
                    <a:cubicBezTo>
                      <a:pt x="93" y="1164"/>
                      <a:pt x="93" y="1163"/>
                      <a:pt x="93" y="116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4805"/>
              <p:cNvSpPr/>
              <p:nvPr/>
            </p:nvSpPr>
            <p:spPr bwMode="auto">
              <a:xfrm>
                <a:off x="7130" y="1744"/>
                <a:ext cx="1079" cy="347"/>
              </a:xfrm>
              <a:custGeom>
                <a:avLst/>
                <a:gdLst>
                  <a:gd name="T0" fmla="*/ 0 w 1021"/>
                  <a:gd name="T1" fmla="*/ 2 h 329"/>
                  <a:gd name="T2" fmla="*/ 1020 w 1021"/>
                  <a:gd name="T3" fmla="*/ 329 h 329"/>
                  <a:gd name="T4" fmla="*/ 1021 w 1021"/>
                  <a:gd name="T5" fmla="*/ 328 h 329"/>
                  <a:gd name="T6" fmla="*/ 1020 w 1021"/>
                  <a:gd name="T7" fmla="*/ 327 h 329"/>
                  <a:gd name="T8" fmla="*/ 1 w 1021"/>
                  <a:gd name="T9" fmla="*/ 0 h 329"/>
                  <a:gd name="T10" fmla="*/ 0 w 1021"/>
                  <a:gd name="T11" fmla="*/ 1 h 329"/>
                  <a:gd name="T12" fmla="*/ 0 w 1021"/>
                  <a:gd name="T13" fmla="*/ 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1" h="329">
                    <a:moveTo>
                      <a:pt x="0" y="2"/>
                    </a:moveTo>
                    <a:cubicBezTo>
                      <a:pt x="1020" y="329"/>
                      <a:pt x="1020" y="329"/>
                      <a:pt x="1020" y="329"/>
                    </a:cubicBezTo>
                    <a:cubicBezTo>
                      <a:pt x="1020" y="329"/>
                      <a:pt x="1021" y="329"/>
                      <a:pt x="1021" y="328"/>
                    </a:cubicBezTo>
                    <a:cubicBezTo>
                      <a:pt x="1021" y="328"/>
                      <a:pt x="1021" y="327"/>
                      <a:pt x="1020" y="32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4806"/>
              <p:cNvSpPr/>
              <p:nvPr/>
            </p:nvSpPr>
            <p:spPr bwMode="auto">
              <a:xfrm>
                <a:off x="6268" y="1478"/>
                <a:ext cx="1580" cy="853"/>
              </a:xfrm>
              <a:custGeom>
                <a:avLst/>
                <a:gdLst>
                  <a:gd name="T0" fmla="*/ 1492 w 1495"/>
                  <a:gd name="T1" fmla="*/ 0 h 808"/>
                  <a:gd name="T2" fmla="*/ 2 w 1495"/>
                  <a:gd name="T3" fmla="*/ 804 h 808"/>
                  <a:gd name="T4" fmla="*/ 1 w 1495"/>
                  <a:gd name="T5" fmla="*/ 807 h 808"/>
                  <a:gd name="T6" fmla="*/ 3 w 1495"/>
                  <a:gd name="T7" fmla="*/ 808 h 808"/>
                  <a:gd name="T8" fmla="*/ 1494 w 1495"/>
                  <a:gd name="T9" fmla="*/ 4 h 808"/>
                  <a:gd name="T10" fmla="*/ 1495 w 1495"/>
                  <a:gd name="T11" fmla="*/ 1 h 808"/>
                  <a:gd name="T12" fmla="*/ 1492 w 1495"/>
                  <a:gd name="T13" fmla="*/ 0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5" h="808">
                    <a:moveTo>
                      <a:pt x="1492" y="0"/>
                    </a:moveTo>
                    <a:cubicBezTo>
                      <a:pt x="2" y="804"/>
                      <a:pt x="2" y="804"/>
                      <a:pt x="2" y="804"/>
                    </a:cubicBezTo>
                    <a:cubicBezTo>
                      <a:pt x="1" y="805"/>
                      <a:pt x="0" y="806"/>
                      <a:pt x="1" y="807"/>
                    </a:cubicBezTo>
                    <a:cubicBezTo>
                      <a:pt x="1" y="808"/>
                      <a:pt x="2" y="808"/>
                      <a:pt x="3" y="808"/>
                    </a:cubicBezTo>
                    <a:cubicBezTo>
                      <a:pt x="1494" y="4"/>
                      <a:pt x="1494" y="4"/>
                      <a:pt x="1494" y="4"/>
                    </a:cubicBezTo>
                    <a:cubicBezTo>
                      <a:pt x="1495" y="3"/>
                      <a:pt x="1495" y="2"/>
                      <a:pt x="1495" y="1"/>
                    </a:cubicBezTo>
                    <a:cubicBezTo>
                      <a:pt x="1494" y="0"/>
                      <a:pt x="1493" y="0"/>
                      <a:pt x="1492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4807"/>
              <p:cNvSpPr/>
              <p:nvPr/>
            </p:nvSpPr>
            <p:spPr bwMode="auto">
              <a:xfrm>
                <a:off x="6168" y="1667"/>
                <a:ext cx="317" cy="788"/>
              </a:xfrm>
              <a:custGeom>
                <a:avLst/>
                <a:gdLst>
                  <a:gd name="T0" fmla="*/ 298 w 300"/>
                  <a:gd name="T1" fmla="*/ 0 h 746"/>
                  <a:gd name="T2" fmla="*/ 0 w 300"/>
                  <a:gd name="T3" fmla="*/ 744 h 746"/>
                  <a:gd name="T4" fmla="*/ 1 w 300"/>
                  <a:gd name="T5" fmla="*/ 746 h 746"/>
                  <a:gd name="T6" fmla="*/ 2 w 300"/>
                  <a:gd name="T7" fmla="*/ 745 h 746"/>
                  <a:gd name="T8" fmla="*/ 300 w 300"/>
                  <a:gd name="T9" fmla="*/ 1 h 746"/>
                  <a:gd name="T10" fmla="*/ 299 w 300"/>
                  <a:gd name="T11" fmla="*/ 0 h 746"/>
                  <a:gd name="T12" fmla="*/ 298 w 300"/>
                  <a:gd name="T13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0" h="746">
                    <a:moveTo>
                      <a:pt x="298" y="0"/>
                    </a:moveTo>
                    <a:cubicBezTo>
                      <a:pt x="0" y="744"/>
                      <a:pt x="0" y="744"/>
                      <a:pt x="0" y="744"/>
                    </a:cubicBezTo>
                    <a:cubicBezTo>
                      <a:pt x="0" y="745"/>
                      <a:pt x="0" y="746"/>
                      <a:pt x="1" y="746"/>
                    </a:cubicBezTo>
                    <a:cubicBezTo>
                      <a:pt x="1" y="746"/>
                      <a:pt x="2" y="746"/>
                      <a:pt x="2" y="745"/>
                    </a:cubicBezTo>
                    <a:cubicBezTo>
                      <a:pt x="300" y="1"/>
                      <a:pt x="300" y="1"/>
                      <a:pt x="300" y="1"/>
                    </a:cubicBezTo>
                    <a:cubicBezTo>
                      <a:pt x="300" y="1"/>
                      <a:pt x="300" y="0"/>
                      <a:pt x="299" y="0"/>
                    </a:cubicBezTo>
                    <a:cubicBezTo>
                      <a:pt x="299" y="0"/>
                      <a:pt x="298" y="0"/>
                      <a:pt x="29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4808"/>
              <p:cNvSpPr/>
              <p:nvPr/>
            </p:nvSpPr>
            <p:spPr bwMode="auto">
              <a:xfrm>
                <a:off x="6970" y="1744"/>
                <a:ext cx="162" cy="788"/>
              </a:xfrm>
              <a:custGeom>
                <a:avLst/>
                <a:gdLst>
                  <a:gd name="T0" fmla="*/ 2 w 153"/>
                  <a:gd name="T1" fmla="*/ 745 h 746"/>
                  <a:gd name="T2" fmla="*/ 153 w 153"/>
                  <a:gd name="T3" fmla="*/ 1 h 746"/>
                  <a:gd name="T4" fmla="*/ 152 w 153"/>
                  <a:gd name="T5" fmla="*/ 0 h 746"/>
                  <a:gd name="T6" fmla="*/ 151 w 153"/>
                  <a:gd name="T7" fmla="*/ 1 h 746"/>
                  <a:gd name="T8" fmla="*/ 0 w 153"/>
                  <a:gd name="T9" fmla="*/ 744 h 746"/>
                  <a:gd name="T10" fmla="*/ 1 w 153"/>
                  <a:gd name="T11" fmla="*/ 746 h 746"/>
                  <a:gd name="T12" fmla="*/ 2 w 153"/>
                  <a:gd name="T13" fmla="*/ 745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746">
                    <a:moveTo>
                      <a:pt x="2" y="745"/>
                    </a:moveTo>
                    <a:cubicBezTo>
                      <a:pt x="153" y="1"/>
                      <a:pt x="153" y="1"/>
                      <a:pt x="153" y="1"/>
                    </a:cubicBezTo>
                    <a:cubicBezTo>
                      <a:pt x="153" y="1"/>
                      <a:pt x="153" y="0"/>
                      <a:pt x="152" y="0"/>
                    </a:cubicBezTo>
                    <a:cubicBezTo>
                      <a:pt x="151" y="0"/>
                      <a:pt x="151" y="0"/>
                      <a:pt x="151" y="1"/>
                    </a:cubicBezTo>
                    <a:cubicBezTo>
                      <a:pt x="0" y="744"/>
                      <a:pt x="0" y="744"/>
                      <a:pt x="0" y="744"/>
                    </a:cubicBezTo>
                    <a:cubicBezTo>
                      <a:pt x="0" y="745"/>
                      <a:pt x="0" y="745"/>
                      <a:pt x="1" y="746"/>
                    </a:cubicBezTo>
                    <a:cubicBezTo>
                      <a:pt x="1" y="746"/>
                      <a:pt x="2" y="745"/>
                      <a:pt x="2" y="74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4809"/>
              <p:cNvSpPr/>
              <p:nvPr/>
            </p:nvSpPr>
            <p:spPr bwMode="auto">
              <a:xfrm>
                <a:off x="6603" y="2276"/>
                <a:ext cx="1357" cy="275"/>
              </a:xfrm>
              <a:custGeom>
                <a:avLst/>
                <a:gdLst>
                  <a:gd name="T0" fmla="*/ 1 w 1284"/>
                  <a:gd name="T1" fmla="*/ 2 h 260"/>
                  <a:gd name="T2" fmla="*/ 1283 w 1284"/>
                  <a:gd name="T3" fmla="*/ 260 h 260"/>
                  <a:gd name="T4" fmla="*/ 1284 w 1284"/>
                  <a:gd name="T5" fmla="*/ 259 h 260"/>
                  <a:gd name="T6" fmla="*/ 1283 w 1284"/>
                  <a:gd name="T7" fmla="*/ 258 h 260"/>
                  <a:gd name="T8" fmla="*/ 2 w 1284"/>
                  <a:gd name="T9" fmla="*/ 0 h 260"/>
                  <a:gd name="T10" fmla="*/ 0 w 1284"/>
                  <a:gd name="T11" fmla="*/ 1 h 260"/>
                  <a:gd name="T12" fmla="*/ 1 w 1284"/>
                  <a:gd name="T13" fmla="*/ 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4" h="260">
                    <a:moveTo>
                      <a:pt x="1" y="2"/>
                    </a:moveTo>
                    <a:cubicBezTo>
                      <a:pt x="1283" y="260"/>
                      <a:pt x="1283" y="260"/>
                      <a:pt x="1283" y="260"/>
                    </a:cubicBezTo>
                    <a:cubicBezTo>
                      <a:pt x="1283" y="260"/>
                      <a:pt x="1284" y="260"/>
                      <a:pt x="1284" y="259"/>
                    </a:cubicBezTo>
                    <a:cubicBezTo>
                      <a:pt x="1284" y="259"/>
                      <a:pt x="1284" y="258"/>
                      <a:pt x="1283" y="25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4810"/>
              <p:cNvSpPr/>
              <p:nvPr/>
            </p:nvSpPr>
            <p:spPr bwMode="auto">
              <a:xfrm>
                <a:off x="6970" y="1479"/>
                <a:ext cx="877" cy="1053"/>
              </a:xfrm>
              <a:custGeom>
                <a:avLst/>
                <a:gdLst>
                  <a:gd name="T0" fmla="*/ 2 w 829"/>
                  <a:gd name="T1" fmla="*/ 996 h 997"/>
                  <a:gd name="T2" fmla="*/ 829 w 829"/>
                  <a:gd name="T3" fmla="*/ 2 h 997"/>
                  <a:gd name="T4" fmla="*/ 829 w 829"/>
                  <a:gd name="T5" fmla="*/ 0 h 997"/>
                  <a:gd name="T6" fmla="*/ 827 w 829"/>
                  <a:gd name="T7" fmla="*/ 0 h 997"/>
                  <a:gd name="T8" fmla="*/ 0 w 829"/>
                  <a:gd name="T9" fmla="*/ 995 h 997"/>
                  <a:gd name="T10" fmla="*/ 0 w 829"/>
                  <a:gd name="T11" fmla="*/ 996 h 997"/>
                  <a:gd name="T12" fmla="*/ 2 w 829"/>
                  <a:gd name="T13" fmla="*/ 996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9" h="997">
                    <a:moveTo>
                      <a:pt x="2" y="996"/>
                    </a:moveTo>
                    <a:cubicBezTo>
                      <a:pt x="829" y="2"/>
                      <a:pt x="829" y="2"/>
                      <a:pt x="829" y="2"/>
                    </a:cubicBezTo>
                    <a:cubicBezTo>
                      <a:pt x="829" y="1"/>
                      <a:pt x="829" y="1"/>
                      <a:pt x="829" y="0"/>
                    </a:cubicBezTo>
                    <a:cubicBezTo>
                      <a:pt x="828" y="0"/>
                      <a:pt x="828" y="0"/>
                      <a:pt x="827" y="0"/>
                    </a:cubicBezTo>
                    <a:cubicBezTo>
                      <a:pt x="0" y="995"/>
                      <a:pt x="0" y="995"/>
                      <a:pt x="0" y="995"/>
                    </a:cubicBezTo>
                    <a:cubicBezTo>
                      <a:pt x="0" y="995"/>
                      <a:pt x="0" y="996"/>
                      <a:pt x="0" y="996"/>
                    </a:cubicBezTo>
                    <a:cubicBezTo>
                      <a:pt x="1" y="997"/>
                      <a:pt x="1" y="997"/>
                      <a:pt x="2" y="99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4811"/>
              <p:cNvSpPr/>
              <p:nvPr/>
            </p:nvSpPr>
            <p:spPr bwMode="auto">
              <a:xfrm>
                <a:off x="5277" y="2367"/>
                <a:ext cx="1476" cy="712"/>
              </a:xfrm>
              <a:custGeom>
                <a:avLst/>
                <a:gdLst>
                  <a:gd name="T0" fmla="*/ 1395 w 1396"/>
                  <a:gd name="T1" fmla="*/ 672 h 674"/>
                  <a:gd name="T2" fmla="*/ 2 w 1396"/>
                  <a:gd name="T3" fmla="*/ 0 h 674"/>
                  <a:gd name="T4" fmla="*/ 0 w 1396"/>
                  <a:gd name="T5" fmla="*/ 1 h 674"/>
                  <a:gd name="T6" fmla="*/ 1 w 1396"/>
                  <a:gd name="T7" fmla="*/ 2 h 674"/>
                  <a:gd name="T8" fmla="*/ 1394 w 1396"/>
                  <a:gd name="T9" fmla="*/ 674 h 674"/>
                  <a:gd name="T10" fmla="*/ 1396 w 1396"/>
                  <a:gd name="T11" fmla="*/ 674 h 674"/>
                  <a:gd name="T12" fmla="*/ 1395 w 1396"/>
                  <a:gd name="T13" fmla="*/ 67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6" h="674">
                    <a:moveTo>
                      <a:pt x="1395" y="67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394" y="674"/>
                      <a:pt x="1394" y="674"/>
                      <a:pt x="1394" y="674"/>
                    </a:cubicBezTo>
                    <a:cubicBezTo>
                      <a:pt x="1395" y="674"/>
                      <a:pt x="1395" y="674"/>
                      <a:pt x="1396" y="674"/>
                    </a:cubicBezTo>
                    <a:cubicBezTo>
                      <a:pt x="1396" y="673"/>
                      <a:pt x="1396" y="673"/>
                      <a:pt x="1395" y="67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4812"/>
              <p:cNvSpPr/>
              <p:nvPr/>
            </p:nvSpPr>
            <p:spPr bwMode="auto">
              <a:xfrm>
                <a:off x="5533" y="2529"/>
                <a:ext cx="1440" cy="701"/>
              </a:xfrm>
              <a:custGeom>
                <a:avLst/>
                <a:gdLst>
                  <a:gd name="T0" fmla="*/ 1 w 1362"/>
                  <a:gd name="T1" fmla="*/ 663 h 664"/>
                  <a:gd name="T2" fmla="*/ 1361 w 1362"/>
                  <a:gd name="T3" fmla="*/ 3 h 664"/>
                  <a:gd name="T4" fmla="*/ 1362 w 1362"/>
                  <a:gd name="T5" fmla="*/ 1 h 664"/>
                  <a:gd name="T6" fmla="*/ 1361 w 1362"/>
                  <a:gd name="T7" fmla="*/ 1 h 664"/>
                  <a:gd name="T8" fmla="*/ 0 w 1362"/>
                  <a:gd name="T9" fmla="*/ 662 h 664"/>
                  <a:gd name="T10" fmla="*/ 0 w 1362"/>
                  <a:gd name="T11" fmla="*/ 663 h 664"/>
                  <a:gd name="T12" fmla="*/ 1 w 1362"/>
                  <a:gd name="T13" fmla="*/ 663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2" h="664">
                    <a:moveTo>
                      <a:pt x="1" y="663"/>
                    </a:moveTo>
                    <a:cubicBezTo>
                      <a:pt x="1361" y="3"/>
                      <a:pt x="1361" y="3"/>
                      <a:pt x="1361" y="3"/>
                    </a:cubicBezTo>
                    <a:cubicBezTo>
                      <a:pt x="1362" y="2"/>
                      <a:pt x="1362" y="2"/>
                      <a:pt x="1362" y="1"/>
                    </a:cubicBezTo>
                    <a:cubicBezTo>
                      <a:pt x="1362" y="1"/>
                      <a:pt x="1361" y="0"/>
                      <a:pt x="1361" y="1"/>
                    </a:cubicBezTo>
                    <a:cubicBezTo>
                      <a:pt x="0" y="662"/>
                      <a:pt x="0" y="662"/>
                      <a:pt x="0" y="662"/>
                    </a:cubicBezTo>
                    <a:cubicBezTo>
                      <a:pt x="0" y="662"/>
                      <a:pt x="0" y="662"/>
                      <a:pt x="0" y="663"/>
                    </a:cubicBezTo>
                    <a:cubicBezTo>
                      <a:pt x="0" y="663"/>
                      <a:pt x="1" y="664"/>
                      <a:pt x="1" y="66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4813"/>
              <p:cNvSpPr/>
              <p:nvPr/>
            </p:nvSpPr>
            <p:spPr bwMode="auto">
              <a:xfrm>
                <a:off x="6162" y="1909"/>
                <a:ext cx="8" cy="546"/>
              </a:xfrm>
              <a:custGeom>
                <a:avLst/>
                <a:gdLst>
                  <a:gd name="T0" fmla="*/ 0 w 8"/>
                  <a:gd name="T1" fmla="*/ 1 h 517"/>
                  <a:gd name="T2" fmla="*/ 6 w 8"/>
                  <a:gd name="T3" fmla="*/ 516 h 517"/>
                  <a:gd name="T4" fmla="*/ 7 w 8"/>
                  <a:gd name="T5" fmla="*/ 517 h 517"/>
                  <a:gd name="T6" fmla="*/ 8 w 8"/>
                  <a:gd name="T7" fmla="*/ 516 h 517"/>
                  <a:gd name="T8" fmla="*/ 2 w 8"/>
                  <a:gd name="T9" fmla="*/ 1 h 517"/>
                  <a:gd name="T10" fmla="*/ 1 w 8"/>
                  <a:gd name="T11" fmla="*/ 0 h 517"/>
                  <a:gd name="T12" fmla="*/ 0 w 8"/>
                  <a:gd name="T13" fmla="*/ 1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17">
                    <a:moveTo>
                      <a:pt x="0" y="1"/>
                    </a:moveTo>
                    <a:cubicBezTo>
                      <a:pt x="6" y="516"/>
                      <a:pt x="6" y="516"/>
                      <a:pt x="6" y="516"/>
                    </a:cubicBezTo>
                    <a:cubicBezTo>
                      <a:pt x="6" y="516"/>
                      <a:pt x="7" y="517"/>
                      <a:pt x="7" y="517"/>
                    </a:cubicBezTo>
                    <a:cubicBezTo>
                      <a:pt x="8" y="517"/>
                      <a:pt x="8" y="516"/>
                      <a:pt x="8" y="51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4814"/>
              <p:cNvSpPr/>
              <p:nvPr/>
            </p:nvSpPr>
            <p:spPr bwMode="auto">
              <a:xfrm>
                <a:off x="5199" y="1919"/>
                <a:ext cx="66" cy="29"/>
              </a:xfrm>
              <a:custGeom>
                <a:avLst/>
                <a:gdLst>
                  <a:gd name="T0" fmla="*/ 61 w 63"/>
                  <a:gd name="T1" fmla="*/ 0 h 27"/>
                  <a:gd name="T2" fmla="*/ 1 w 63"/>
                  <a:gd name="T3" fmla="*/ 25 h 27"/>
                  <a:gd name="T4" fmla="*/ 0 w 63"/>
                  <a:gd name="T5" fmla="*/ 26 h 27"/>
                  <a:gd name="T6" fmla="*/ 1 w 63"/>
                  <a:gd name="T7" fmla="*/ 27 h 27"/>
                  <a:gd name="T8" fmla="*/ 62 w 63"/>
                  <a:gd name="T9" fmla="*/ 2 h 27"/>
                  <a:gd name="T10" fmla="*/ 62 w 63"/>
                  <a:gd name="T11" fmla="*/ 1 h 27"/>
                  <a:gd name="T12" fmla="*/ 61 w 63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27">
                    <a:moveTo>
                      <a:pt x="61" y="0"/>
                    </a:moveTo>
                    <a:cubicBezTo>
                      <a:pt x="1" y="25"/>
                      <a:pt x="1" y="25"/>
                      <a:pt x="1" y="25"/>
                    </a:cubicBezTo>
                    <a:cubicBezTo>
                      <a:pt x="0" y="25"/>
                      <a:pt x="0" y="26"/>
                      <a:pt x="0" y="26"/>
                    </a:cubicBezTo>
                    <a:cubicBezTo>
                      <a:pt x="0" y="27"/>
                      <a:pt x="1" y="27"/>
                      <a:pt x="1" y="27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62" y="2"/>
                      <a:pt x="63" y="1"/>
                      <a:pt x="62" y="1"/>
                    </a:cubicBezTo>
                    <a:cubicBezTo>
                      <a:pt x="62" y="0"/>
                      <a:pt x="62" y="0"/>
                      <a:pt x="6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4815"/>
              <p:cNvSpPr/>
              <p:nvPr/>
            </p:nvSpPr>
            <p:spPr bwMode="auto">
              <a:xfrm>
                <a:off x="4534" y="1667"/>
                <a:ext cx="86" cy="98"/>
              </a:xfrm>
              <a:custGeom>
                <a:avLst/>
                <a:gdLst>
                  <a:gd name="T0" fmla="*/ 79 w 81"/>
                  <a:gd name="T1" fmla="*/ 0 h 93"/>
                  <a:gd name="T2" fmla="*/ 0 w 81"/>
                  <a:gd name="T3" fmla="*/ 92 h 93"/>
                  <a:gd name="T4" fmla="*/ 1 w 81"/>
                  <a:gd name="T5" fmla="*/ 93 h 93"/>
                  <a:gd name="T6" fmla="*/ 2 w 81"/>
                  <a:gd name="T7" fmla="*/ 93 h 93"/>
                  <a:gd name="T8" fmla="*/ 81 w 81"/>
                  <a:gd name="T9" fmla="*/ 2 h 93"/>
                  <a:gd name="T10" fmla="*/ 81 w 81"/>
                  <a:gd name="T11" fmla="*/ 0 h 93"/>
                  <a:gd name="T12" fmla="*/ 79 w 81"/>
                  <a:gd name="T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93">
                    <a:moveTo>
                      <a:pt x="79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0" y="92"/>
                      <a:pt x="0" y="93"/>
                      <a:pt x="1" y="93"/>
                    </a:cubicBezTo>
                    <a:cubicBezTo>
                      <a:pt x="1" y="93"/>
                      <a:pt x="2" y="93"/>
                      <a:pt x="2" y="93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1" y="1"/>
                      <a:pt x="81" y="0"/>
                      <a:pt x="81" y="0"/>
                    </a:cubicBezTo>
                    <a:cubicBezTo>
                      <a:pt x="80" y="0"/>
                      <a:pt x="80" y="0"/>
                      <a:pt x="7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4816"/>
              <p:cNvSpPr/>
              <p:nvPr/>
            </p:nvSpPr>
            <p:spPr bwMode="auto">
              <a:xfrm>
                <a:off x="6415" y="3547"/>
                <a:ext cx="156" cy="400"/>
              </a:xfrm>
              <a:custGeom>
                <a:avLst/>
                <a:gdLst>
                  <a:gd name="T0" fmla="*/ 0 w 147"/>
                  <a:gd name="T1" fmla="*/ 1 h 379"/>
                  <a:gd name="T2" fmla="*/ 145 w 147"/>
                  <a:gd name="T3" fmla="*/ 378 h 379"/>
                  <a:gd name="T4" fmla="*/ 146 w 147"/>
                  <a:gd name="T5" fmla="*/ 379 h 379"/>
                  <a:gd name="T6" fmla="*/ 147 w 147"/>
                  <a:gd name="T7" fmla="*/ 378 h 379"/>
                  <a:gd name="T8" fmla="*/ 2 w 147"/>
                  <a:gd name="T9" fmla="*/ 1 h 379"/>
                  <a:gd name="T10" fmla="*/ 1 w 147"/>
                  <a:gd name="T11" fmla="*/ 0 h 379"/>
                  <a:gd name="T12" fmla="*/ 0 w 147"/>
                  <a:gd name="T13" fmla="*/ 1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7" h="379">
                    <a:moveTo>
                      <a:pt x="0" y="1"/>
                    </a:moveTo>
                    <a:cubicBezTo>
                      <a:pt x="145" y="378"/>
                      <a:pt x="145" y="378"/>
                      <a:pt x="145" y="378"/>
                    </a:cubicBezTo>
                    <a:cubicBezTo>
                      <a:pt x="145" y="379"/>
                      <a:pt x="146" y="379"/>
                      <a:pt x="146" y="379"/>
                    </a:cubicBezTo>
                    <a:cubicBezTo>
                      <a:pt x="147" y="379"/>
                      <a:pt x="147" y="378"/>
                      <a:pt x="147" y="378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4817"/>
              <p:cNvSpPr/>
              <p:nvPr/>
            </p:nvSpPr>
            <p:spPr bwMode="auto">
              <a:xfrm>
                <a:off x="6640" y="3480"/>
                <a:ext cx="59" cy="195"/>
              </a:xfrm>
              <a:custGeom>
                <a:avLst/>
                <a:gdLst>
                  <a:gd name="T0" fmla="*/ 2 w 56"/>
                  <a:gd name="T1" fmla="*/ 184 h 185"/>
                  <a:gd name="T2" fmla="*/ 55 w 56"/>
                  <a:gd name="T3" fmla="*/ 1 h 185"/>
                  <a:gd name="T4" fmla="*/ 55 w 56"/>
                  <a:gd name="T5" fmla="*/ 0 h 185"/>
                  <a:gd name="T6" fmla="*/ 54 w 56"/>
                  <a:gd name="T7" fmla="*/ 1 h 185"/>
                  <a:gd name="T8" fmla="*/ 0 w 56"/>
                  <a:gd name="T9" fmla="*/ 184 h 185"/>
                  <a:gd name="T10" fmla="*/ 0 w 56"/>
                  <a:gd name="T11" fmla="*/ 185 h 185"/>
                  <a:gd name="T12" fmla="*/ 2 w 56"/>
                  <a:gd name="T13" fmla="*/ 18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85">
                    <a:moveTo>
                      <a:pt x="2" y="184"/>
                    </a:moveTo>
                    <a:cubicBezTo>
                      <a:pt x="55" y="1"/>
                      <a:pt x="55" y="1"/>
                      <a:pt x="55" y="1"/>
                    </a:cubicBezTo>
                    <a:cubicBezTo>
                      <a:pt x="56" y="1"/>
                      <a:pt x="55" y="0"/>
                      <a:pt x="55" y="0"/>
                    </a:cubicBezTo>
                    <a:cubicBezTo>
                      <a:pt x="54" y="0"/>
                      <a:pt x="54" y="0"/>
                      <a:pt x="54" y="1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84"/>
                      <a:pt x="0" y="185"/>
                      <a:pt x="0" y="185"/>
                    </a:cubicBezTo>
                    <a:cubicBezTo>
                      <a:pt x="1" y="185"/>
                      <a:pt x="2" y="185"/>
                      <a:pt x="2" y="18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4818"/>
              <p:cNvSpPr/>
              <p:nvPr/>
            </p:nvSpPr>
            <p:spPr bwMode="auto">
              <a:xfrm>
                <a:off x="6574" y="3354"/>
                <a:ext cx="19" cy="59"/>
              </a:xfrm>
              <a:custGeom>
                <a:avLst/>
                <a:gdLst>
                  <a:gd name="T0" fmla="*/ 2 w 18"/>
                  <a:gd name="T1" fmla="*/ 55 h 56"/>
                  <a:gd name="T2" fmla="*/ 18 w 18"/>
                  <a:gd name="T3" fmla="*/ 2 h 56"/>
                  <a:gd name="T4" fmla="*/ 17 w 18"/>
                  <a:gd name="T5" fmla="*/ 0 h 56"/>
                  <a:gd name="T6" fmla="*/ 16 w 18"/>
                  <a:gd name="T7" fmla="*/ 1 h 56"/>
                  <a:gd name="T8" fmla="*/ 0 w 18"/>
                  <a:gd name="T9" fmla="*/ 55 h 56"/>
                  <a:gd name="T10" fmla="*/ 1 w 18"/>
                  <a:gd name="T11" fmla="*/ 56 h 56"/>
                  <a:gd name="T12" fmla="*/ 2 w 18"/>
                  <a:gd name="T13" fmla="*/ 5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6">
                    <a:moveTo>
                      <a:pt x="2" y="55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8" y="0"/>
                      <a:pt x="17" y="0"/>
                    </a:cubicBezTo>
                    <a:cubicBezTo>
                      <a:pt x="17" y="0"/>
                      <a:pt x="16" y="0"/>
                      <a:pt x="16" y="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0" y="56"/>
                      <a:pt x="1" y="56"/>
                    </a:cubicBezTo>
                    <a:cubicBezTo>
                      <a:pt x="1" y="56"/>
                      <a:pt x="2" y="56"/>
                      <a:pt x="2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4819"/>
              <p:cNvSpPr/>
              <p:nvPr/>
            </p:nvSpPr>
            <p:spPr bwMode="auto">
              <a:xfrm>
                <a:off x="6574" y="3411"/>
                <a:ext cx="283" cy="94"/>
              </a:xfrm>
              <a:custGeom>
                <a:avLst/>
                <a:gdLst>
                  <a:gd name="T0" fmla="*/ 267 w 268"/>
                  <a:gd name="T1" fmla="*/ 87 h 89"/>
                  <a:gd name="T2" fmla="*/ 1 w 268"/>
                  <a:gd name="T3" fmla="*/ 0 h 89"/>
                  <a:gd name="T4" fmla="*/ 0 w 268"/>
                  <a:gd name="T5" fmla="*/ 1 h 89"/>
                  <a:gd name="T6" fmla="*/ 1 w 268"/>
                  <a:gd name="T7" fmla="*/ 2 h 89"/>
                  <a:gd name="T8" fmla="*/ 266 w 268"/>
                  <a:gd name="T9" fmla="*/ 88 h 89"/>
                  <a:gd name="T10" fmla="*/ 268 w 268"/>
                  <a:gd name="T11" fmla="*/ 88 h 89"/>
                  <a:gd name="T12" fmla="*/ 267 w 268"/>
                  <a:gd name="T13" fmla="*/ 8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8" h="89">
                    <a:moveTo>
                      <a:pt x="267" y="87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66" y="88"/>
                      <a:pt x="266" y="88"/>
                      <a:pt x="266" y="88"/>
                    </a:cubicBezTo>
                    <a:cubicBezTo>
                      <a:pt x="267" y="89"/>
                      <a:pt x="268" y="88"/>
                      <a:pt x="268" y="88"/>
                    </a:cubicBezTo>
                    <a:cubicBezTo>
                      <a:pt x="268" y="87"/>
                      <a:pt x="268" y="87"/>
                      <a:pt x="267" y="8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4820"/>
              <p:cNvSpPr/>
              <p:nvPr/>
            </p:nvSpPr>
            <p:spPr bwMode="auto">
              <a:xfrm>
                <a:off x="4754" y="1923"/>
                <a:ext cx="19" cy="419"/>
              </a:xfrm>
              <a:custGeom>
                <a:avLst/>
                <a:gdLst>
                  <a:gd name="T0" fmla="*/ 0 w 18"/>
                  <a:gd name="T1" fmla="*/ 1 h 397"/>
                  <a:gd name="T2" fmla="*/ 16 w 18"/>
                  <a:gd name="T3" fmla="*/ 396 h 397"/>
                  <a:gd name="T4" fmla="*/ 17 w 18"/>
                  <a:gd name="T5" fmla="*/ 397 h 397"/>
                  <a:gd name="T6" fmla="*/ 18 w 18"/>
                  <a:gd name="T7" fmla="*/ 396 h 397"/>
                  <a:gd name="T8" fmla="*/ 2 w 18"/>
                  <a:gd name="T9" fmla="*/ 1 h 397"/>
                  <a:gd name="T10" fmla="*/ 1 w 18"/>
                  <a:gd name="T11" fmla="*/ 0 h 397"/>
                  <a:gd name="T12" fmla="*/ 0 w 18"/>
                  <a:gd name="T13" fmla="*/ 1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97">
                    <a:moveTo>
                      <a:pt x="0" y="1"/>
                    </a:moveTo>
                    <a:cubicBezTo>
                      <a:pt x="16" y="396"/>
                      <a:pt x="16" y="396"/>
                      <a:pt x="16" y="396"/>
                    </a:cubicBezTo>
                    <a:cubicBezTo>
                      <a:pt x="16" y="397"/>
                      <a:pt x="16" y="397"/>
                      <a:pt x="17" y="397"/>
                    </a:cubicBezTo>
                    <a:cubicBezTo>
                      <a:pt x="17" y="397"/>
                      <a:pt x="18" y="397"/>
                      <a:pt x="18" y="39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4821"/>
              <p:cNvSpPr/>
              <p:nvPr/>
            </p:nvSpPr>
            <p:spPr bwMode="auto">
              <a:xfrm>
                <a:off x="3545" y="2296"/>
                <a:ext cx="176" cy="67"/>
              </a:xfrm>
              <a:custGeom>
                <a:avLst/>
                <a:gdLst>
                  <a:gd name="T0" fmla="*/ 166 w 167"/>
                  <a:gd name="T1" fmla="*/ 61 h 63"/>
                  <a:gd name="T2" fmla="*/ 2 w 167"/>
                  <a:gd name="T3" fmla="*/ 0 h 63"/>
                  <a:gd name="T4" fmla="*/ 0 w 167"/>
                  <a:gd name="T5" fmla="*/ 1 h 63"/>
                  <a:gd name="T6" fmla="*/ 1 w 167"/>
                  <a:gd name="T7" fmla="*/ 2 h 63"/>
                  <a:gd name="T8" fmla="*/ 166 w 167"/>
                  <a:gd name="T9" fmla="*/ 63 h 63"/>
                  <a:gd name="T10" fmla="*/ 167 w 167"/>
                  <a:gd name="T11" fmla="*/ 62 h 63"/>
                  <a:gd name="T12" fmla="*/ 166 w 167"/>
                  <a:gd name="T13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63">
                    <a:moveTo>
                      <a:pt x="166" y="6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66" y="63"/>
                      <a:pt x="166" y="63"/>
                      <a:pt x="166" y="63"/>
                    </a:cubicBezTo>
                    <a:cubicBezTo>
                      <a:pt x="166" y="63"/>
                      <a:pt x="167" y="63"/>
                      <a:pt x="167" y="62"/>
                    </a:cubicBezTo>
                    <a:cubicBezTo>
                      <a:pt x="167" y="62"/>
                      <a:pt x="167" y="61"/>
                      <a:pt x="166" y="6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4822"/>
              <p:cNvSpPr/>
              <p:nvPr/>
            </p:nvSpPr>
            <p:spPr bwMode="auto">
              <a:xfrm>
                <a:off x="3193" y="2361"/>
                <a:ext cx="528" cy="181"/>
              </a:xfrm>
              <a:custGeom>
                <a:avLst/>
                <a:gdLst>
                  <a:gd name="T0" fmla="*/ 2 w 500"/>
                  <a:gd name="T1" fmla="*/ 171 h 172"/>
                  <a:gd name="T2" fmla="*/ 499 w 500"/>
                  <a:gd name="T3" fmla="*/ 2 h 172"/>
                  <a:gd name="T4" fmla="*/ 500 w 500"/>
                  <a:gd name="T5" fmla="*/ 0 h 172"/>
                  <a:gd name="T6" fmla="*/ 499 w 500"/>
                  <a:gd name="T7" fmla="*/ 0 h 172"/>
                  <a:gd name="T8" fmla="*/ 1 w 500"/>
                  <a:gd name="T9" fmla="*/ 170 h 172"/>
                  <a:gd name="T10" fmla="*/ 0 w 500"/>
                  <a:gd name="T11" fmla="*/ 171 h 172"/>
                  <a:gd name="T12" fmla="*/ 2 w 500"/>
                  <a:gd name="T13" fmla="*/ 17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0" h="172">
                    <a:moveTo>
                      <a:pt x="2" y="171"/>
                    </a:moveTo>
                    <a:cubicBezTo>
                      <a:pt x="499" y="2"/>
                      <a:pt x="499" y="2"/>
                      <a:pt x="499" y="2"/>
                    </a:cubicBezTo>
                    <a:cubicBezTo>
                      <a:pt x="500" y="1"/>
                      <a:pt x="500" y="1"/>
                      <a:pt x="500" y="0"/>
                    </a:cubicBezTo>
                    <a:cubicBezTo>
                      <a:pt x="500" y="0"/>
                      <a:pt x="499" y="0"/>
                      <a:pt x="499" y="0"/>
                    </a:cubicBezTo>
                    <a:cubicBezTo>
                      <a:pt x="1" y="170"/>
                      <a:pt x="1" y="170"/>
                      <a:pt x="1" y="170"/>
                    </a:cubicBezTo>
                    <a:cubicBezTo>
                      <a:pt x="0" y="170"/>
                      <a:pt x="0" y="170"/>
                      <a:pt x="0" y="171"/>
                    </a:cubicBezTo>
                    <a:cubicBezTo>
                      <a:pt x="0" y="171"/>
                      <a:pt x="1" y="172"/>
                      <a:pt x="2" y="17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4823"/>
              <p:cNvSpPr/>
              <p:nvPr/>
            </p:nvSpPr>
            <p:spPr bwMode="auto">
              <a:xfrm>
                <a:off x="3193" y="2539"/>
                <a:ext cx="666" cy="284"/>
              </a:xfrm>
              <a:custGeom>
                <a:avLst/>
                <a:gdLst>
                  <a:gd name="T0" fmla="*/ 1 w 630"/>
                  <a:gd name="T1" fmla="*/ 2 h 269"/>
                  <a:gd name="T2" fmla="*/ 629 w 630"/>
                  <a:gd name="T3" fmla="*/ 269 h 269"/>
                  <a:gd name="T4" fmla="*/ 630 w 630"/>
                  <a:gd name="T5" fmla="*/ 268 h 269"/>
                  <a:gd name="T6" fmla="*/ 630 w 630"/>
                  <a:gd name="T7" fmla="*/ 267 h 269"/>
                  <a:gd name="T8" fmla="*/ 2 w 630"/>
                  <a:gd name="T9" fmla="*/ 1 h 269"/>
                  <a:gd name="T10" fmla="*/ 0 w 630"/>
                  <a:gd name="T11" fmla="*/ 1 h 269"/>
                  <a:gd name="T12" fmla="*/ 1 w 630"/>
                  <a:gd name="T13" fmla="*/ 2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0" h="269">
                    <a:moveTo>
                      <a:pt x="1" y="2"/>
                    </a:moveTo>
                    <a:cubicBezTo>
                      <a:pt x="629" y="269"/>
                      <a:pt x="629" y="269"/>
                      <a:pt x="629" y="269"/>
                    </a:cubicBezTo>
                    <a:cubicBezTo>
                      <a:pt x="629" y="269"/>
                      <a:pt x="630" y="269"/>
                      <a:pt x="630" y="268"/>
                    </a:cubicBezTo>
                    <a:cubicBezTo>
                      <a:pt x="630" y="268"/>
                      <a:pt x="630" y="267"/>
                      <a:pt x="630" y="26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4824"/>
              <p:cNvSpPr/>
              <p:nvPr/>
            </p:nvSpPr>
            <p:spPr bwMode="auto">
              <a:xfrm>
                <a:off x="5710" y="3764"/>
                <a:ext cx="77" cy="54"/>
              </a:xfrm>
              <a:custGeom>
                <a:avLst/>
                <a:gdLst>
                  <a:gd name="T0" fmla="*/ 0 w 72"/>
                  <a:gd name="T1" fmla="*/ 2 h 51"/>
                  <a:gd name="T2" fmla="*/ 71 w 72"/>
                  <a:gd name="T3" fmla="*/ 51 h 51"/>
                  <a:gd name="T4" fmla="*/ 72 w 72"/>
                  <a:gd name="T5" fmla="*/ 51 h 51"/>
                  <a:gd name="T6" fmla="*/ 72 w 72"/>
                  <a:gd name="T7" fmla="*/ 49 h 51"/>
                  <a:gd name="T8" fmla="*/ 2 w 72"/>
                  <a:gd name="T9" fmla="*/ 0 h 51"/>
                  <a:gd name="T10" fmla="*/ 0 w 72"/>
                  <a:gd name="T11" fmla="*/ 0 h 51"/>
                  <a:gd name="T12" fmla="*/ 0 w 72"/>
                  <a:gd name="T13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51">
                    <a:moveTo>
                      <a:pt x="0" y="2"/>
                    </a:moveTo>
                    <a:cubicBezTo>
                      <a:pt x="71" y="51"/>
                      <a:pt x="71" y="51"/>
                      <a:pt x="71" y="51"/>
                    </a:cubicBezTo>
                    <a:cubicBezTo>
                      <a:pt x="71" y="51"/>
                      <a:pt x="72" y="51"/>
                      <a:pt x="72" y="51"/>
                    </a:cubicBezTo>
                    <a:cubicBezTo>
                      <a:pt x="72" y="50"/>
                      <a:pt x="72" y="50"/>
                      <a:pt x="72" y="4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4825"/>
              <p:cNvSpPr/>
              <p:nvPr/>
            </p:nvSpPr>
            <p:spPr bwMode="auto">
              <a:xfrm>
                <a:off x="5574" y="3625"/>
                <a:ext cx="55" cy="124"/>
              </a:xfrm>
              <a:custGeom>
                <a:avLst/>
                <a:gdLst>
                  <a:gd name="T0" fmla="*/ 2 w 52"/>
                  <a:gd name="T1" fmla="*/ 116 h 117"/>
                  <a:gd name="T2" fmla="*/ 51 w 52"/>
                  <a:gd name="T3" fmla="*/ 1 h 117"/>
                  <a:gd name="T4" fmla="*/ 51 w 52"/>
                  <a:gd name="T5" fmla="*/ 0 h 117"/>
                  <a:gd name="T6" fmla="*/ 50 w 52"/>
                  <a:gd name="T7" fmla="*/ 1 h 117"/>
                  <a:gd name="T8" fmla="*/ 0 w 52"/>
                  <a:gd name="T9" fmla="*/ 115 h 117"/>
                  <a:gd name="T10" fmla="*/ 0 w 52"/>
                  <a:gd name="T11" fmla="*/ 116 h 117"/>
                  <a:gd name="T12" fmla="*/ 2 w 52"/>
                  <a:gd name="T13" fmla="*/ 11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17">
                    <a:moveTo>
                      <a:pt x="2" y="116"/>
                    </a:moveTo>
                    <a:cubicBezTo>
                      <a:pt x="51" y="1"/>
                      <a:pt x="51" y="1"/>
                      <a:pt x="51" y="1"/>
                    </a:cubicBezTo>
                    <a:cubicBezTo>
                      <a:pt x="52" y="1"/>
                      <a:pt x="51" y="0"/>
                      <a:pt x="51" y="0"/>
                    </a:cubicBezTo>
                    <a:cubicBezTo>
                      <a:pt x="50" y="0"/>
                      <a:pt x="50" y="0"/>
                      <a:pt x="50" y="1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1" y="117"/>
                      <a:pt x="1" y="116"/>
                      <a:pt x="2" y="1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4826"/>
              <p:cNvSpPr/>
              <p:nvPr/>
            </p:nvSpPr>
            <p:spPr bwMode="auto">
              <a:xfrm>
                <a:off x="5524" y="3537"/>
                <a:ext cx="39" cy="91"/>
              </a:xfrm>
              <a:custGeom>
                <a:avLst/>
                <a:gdLst>
                  <a:gd name="T0" fmla="*/ 36 w 36"/>
                  <a:gd name="T1" fmla="*/ 85 h 86"/>
                  <a:gd name="T2" fmla="*/ 2 w 36"/>
                  <a:gd name="T3" fmla="*/ 1 h 86"/>
                  <a:gd name="T4" fmla="*/ 0 w 36"/>
                  <a:gd name="T5" fmla="*/ 0 h 86"/>
                  <a:gd name="T6" fmla="*/ 0 w 36"/>
                  <a:gd name="T7" fmla="*/ 2 h 86"/>
                  <a:gd name="T8" fmla="*/ 34 w 36"/>
                  <a:gd name="T9" fmla="*/ 86 h 86"/>
                  <a:gd name="T10" fmla="*/ 35 w 36"/>
                  <a:gd name="T11" fmla="*/ 86 h 86"/>
                  <a:gd name="T12" fmla="*/ 36 w 36"/>
                  <a:gd name="T13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86">
                    <a:moveTo>
                      <a:pt x="36" y="8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5" y="86"/>
                      <a:pt x="35" y="86"/>
                    </a:cubicBezTo>
                    <a:cubicBezTo>
                      <a:pt x="36" y="86"/>
                      <a:pt x="36" y="85"/>
                      <a:pt x="36" y="8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4827"/>
              <p:cNvSpPr/>
              <p:nvPr/>
            </p:nvSpPr>
            <p:spPr bwMode="auto">
              <a:xfrm>
                <a:off x="5423" y="3709"/>
                <a:ext cx="11" cy="247"/>
              </a:xfrm>
              <a:custGeom>
                <a:avLst/>
                <a:gdLst>
                  <a:gd name="T0" fmla="*/ 8 w 10"/>
                  <a:gd name="T1" fmla="*/ 1 h 234"/>
                  <a:gd name="T2" fmla="*/ 0 w 10"/>
                  <a:gd name="T3" fmla="*/ 233 h 234"/>
                  <a:gd name="T4" fmla="*/ 1 w 10"/>
                  <a:gd name="T5" fmla="*/ 234 h 234"/>
                  <a:gd name="T6" fmla="*/ 2 w 10"/>
                  <a:gd name="T7" fmla="*/ 233 h 234"/>
                  <a:gd name="T8" fmla="*/ 10 w 10"/>
                  <a:gd name="T9" fmla="*/ 1 h 234"/>
                  <a:gd name="T10" fmla="*/ 9 w 10"/>
                  <a:gd name="T11" fmla="*/ 0 h 234"/>
                  <a:gd name="T12" fmla="*/ 8 w 10"/>
                  <a:gd name="T13" fmla="*/ 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34">
                    <a:moveTo>
                      <a:pt x="8" y="1"/>
                    </a:moveTo>
                    <a:cubicBezTo>
                      <a:pt x="0" y="233"/>
                      <a:pt x="0" y="233"/>
                      <a:pt x="0" y="233"/>
                    </a:cubicBezTo>
                    <a:cubicBezTo>
                      <a:pt x="0" y="233"/>
                      <a:pt x="0" y="234"/>
                      <a:pt x="1" y="234"/>
                    </a:cubicBezTo>
                    <a:cubicBezTo>
                      <a:pt x="1" y="234"/>
                      <a:pt x="2" y="233"/>
                      <a:pt x="2" y="23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3" name="Freeform 4829"/>
            <p:cNvSpPr/>
            <p:nvPr/>
          </p:nvSpPr>
          <p:spPr bwMode="auto">
            <a:xfrm>
              <a:off x="5214" y="3746"/>
              <a:ext cx="362" cy="72"/>
            </a:xfrm>
            <a:custGeom>
              <a:avLst/>
              <a:gdLst>
                <a:gd name="T0" fmla="*/ 1 w 343"/>
                <a:gd name="T1" fmla="*/ 67 h 68"/>
                <a:gd name="T2" fmla="*/ 342 w 343"/>
                <a:gd name="T3" fmla="*/ 2 h 68"/>
                <a:gd name="T4" fmla="*/ 343 w 343"/>
                <a:gd name="T5" fmla="*/ 1 h 68"/>
                <a:gd name="T6" fmla="*/ 342 w 343"/>
                <a:gd name="T7" fmla="*/ 0 h 68"/>
                <a:gd name="T8" fmla="*/ 1 w 343"/>
                <a:gd name="T9" fmla="*/ 65 h 68"/>
                <a:gd name="T10" fmla="*/ 0 w 343"/>
                <a:gd name="T11" fmla="*/ 67 h 68"/>
                <a:gd name="T12" fmla="*/ 1 w 343"/>
                <a:gd name="T1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3" h="68">
                  <a:moveTo>
                    <a:pt x="1" y="67"/>
                  </a:moveTo>
                  <a:cubicBezTo>
                    <a:pt x="342" y="2"/>
                    <a:pt x="342" y="2"/>
                    <a:pt x="342" y="2"/>
                  </a:cubicBezTo>
                  <a:cubicBezTo>
                    <a:pt x="343" y="2"/>
                    <a:pt x="343" y="2"/>
                    <a:pt x="343" y="1"/>
                  </a:cubicBezTo>
                  <a:cubicBezTo>
                    <a:pt x="343" y="1"/>
                    <a:pt x="342" y="0"/>
                    <a:pt x="342" y="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0" y="66"/>
                    <a:pt x="0" y="66"/>
                    <a:pt x="0" y="67"/>
                  </a:cubicBezTo>
                  <a:cubicBezTo>
                    <a:pt x="0" y="67"/>
                    <a:pt x="0" y="68"/>
                    <a:pt x="1" y="6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830"/>
            <p:cNvSpPr/>
            <p:nvPr/>
          </p:nvSpPr>
          <p:spPr bwMode="auto">
            <a:xfrm>
              <a:off x="6437" y="3256"/>
              <a:ext cx="156" cy="100"/>
            </a:xfrm>
            <a:custGeom>
              <a:avLst/>
              <a:gdLst>
                <a:gd name="T0" fmla="*/ 1 w 148"/>
                <a:gd name="T1" fmla="*/ 1 h 95"/>
                <a:gd name="T2" fmla="*/ 146 w 148"/>
                <a:gd name="T3" fmla="*/ 95 h 95"/>
                <a:gd name="T4" fmla="*/ 148 w 148"/>
                <a:gd name="T5" fmla="*/ 95 h 95"/>
                <a:gd name="T6" fmla="*/ 147 w 148"/>
                <a:gd name="T7" fmla="*/ 93 h 95"/>
                <a:gd name="T8" fmla="*/ 2 w 148"/>
                <a:gd name="T9" fmla="*/ 0 h 95"/>
                <a:gd name="T10" fmla="*/ 1 w 148"/>
                <a:gd name="T11" fmla="*/ 0 h 95"/>
                <a:gd name="T12" fmla="*/ 1 w 148"/>
                <a:gd name="T13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95">
                  <a:moveTo>
                    <a:pt x="1" y="1"/>
                  </a:moveTo>
                  <a:cubicBezTo>
                    <a:pt x="146" y="95"/>
                    <a:pt x="146" y="95"/>
                    <a:pt x="146" y="95"/>
                  </a:cubicBezTo>
                  <a:cubicBezTo>
                    <a:pt x="147" y="95"/>
                    <a:pt x="147" y="95"/>
                    <a:pt x="148" y="95"/>
                  </a:cubicBezTo>
                  <a:cubicBezTo>
                    <a:pt x="148" y="94"/>
                    <a:pt x="148" y="94"/>
                    <a:pt x="147" y="9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831"/>
            <p:cNvSpPr/>
            <p:nvPr/>
          </p:nvSpPr>
          <p:spPr bwMode="auto">
            <a:xfrm>
              <a:off x="6433" y="3232"/>
              <a:ext cx="116" cy="98"/>
            </a:xfrm>
            <a:custGeom>
              <a:avLst/>
              <a:gdLst>
                <a:gd name="T0" fmla="*/ 107 w 109"/>
                <a:gd name="T1" fmla="*/ 1 h 93"/>
                <a:gd name="T2" fmla="*/ 1 w 109"/>
                <a:gd name="T3" fmla="*/ 91 h 93"/>
                <a:gd name="T4" fmla="*/ 1 w 109"/>
                <a:gd name="T5" fmla="*/ 92 h 93"/>
                <a:gd name="T6" fmla="*/ 2 w 109"/>
                <a:gd name="T7" fmla="*/ 92 h 93"/>
                <a:gd name="T8" fmla="*/ 109 w 109"/>
                <a:gd name="T9" fmla="*/ 2 h 93"/>
                <a:gd name="T10" fmla="*/ 109 w 109"/>
                <a:gd name="T11" fmla="*/ 1 h 93"/>
                <a:gd name="T12" fmla="*/ 107 w 109"/>
                <a:gd name="T13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93">
                  <a:moveTo>
                    <a:pt x="107" y="1"/>
                  </a:moveTo>
                  <a:cubicBezTo>
                    <a:pt x="1" y="91"/>
                    <a:pt x="1" y="91"/>
                    <a:pt x="1" y="91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1" y="93"/>
                    <a:pt x="2" y="93"/>
                    <a:pt x="2" y="9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2"/>
                    <a:pt x="109" y="1"/>
                    <a:pt x="109" y="1"/>
                  </a:cubicBezTo>
                  <a:cubicBezTo>
                    <a:pt x="108" y="0"/>
                    <a:pt x="108" y="0"/>
                    <a:pt x="107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832"/>
            <p:cNvSpPr/>
            <p:nvPr/>
          </p:nvSpPr>
          <p:spPr bwMode="auto">
            <a:xfrm>
              <a:off x="6348" y="3549"/>
              <a:ext cx="135" cy="69"/>
            </a:xfrm>
            <a:custGeom>
              <a:avLst/>
              <a:gdLst>
                <a:gd name="T0" fmla="*/ 128 w 128"/>
                <a:gd name="T1" fmla="*/ 63 h 65"/>
                <a:gd name="T2" fmla="*/ 1 w 128"/>
                <a:gd name="T3" fmla="*/ 1 h 65"/>
                <a:gd name="T4" fmla="*/ 0 w 128"/>
                <a:gd name="T5" fmla="*/ 1 h 65"/>
                <a:gd name="T6" fmla="*/ 0 w 128"/>
                <a:gd name="T7" fmla="*/ 2 h 65"/>
                <a:gd name="T8" fmla="*/ 127 w 128"/>
                <a:gd name="T9" fmla="*/ 65 h 65"/>
                <a:gd name="T10" fmla="*/ 128 w 128"/>
                <a:gd name="T11" fmla="*/ 65 h 65"/>
                <a:gd name="T12" fmla="*/ 128 w 128"/>
                <a:gd name="T13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65">
                  <a:moveTo>
                    <a:pt x="128" y="6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5"/>
                    <a:pt x="128" y="65"/>
                    <a:pt x="128" y="65"/>
                  </a:cubicBezTo>
                  <a:cubicBezTo>
                    <a:pt x="128" y="64"/>
                    <a:pt x="128" y="64"/>
                    <a:pt x="128" y="6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833"/>
            <p:cNvSpPr/>
            <p:nvPr/>
          </p:nvSpPr>
          <p:spPr bwMode="auto">
            <a:xfrm>
              <a:off x="6354" y="3345"/>
              <a:ext cx="95" cy="158"/>
            </a:xfrm>
            <a:custGeom>
              <a:avLst/>
              <a:gdLst>
                <a:gd name="T0" fmla="*/ 0 w 90"/>
                <a:gd name="T1" fmla="*/ 2 h 150"/>
                <a:gd name="T2" fmla="*/ 88 w 90"/>
                <a:gd name="T3" fmla="*/ 149 h 150"/>
                <a:gd name="T4" fmla="*/ 89 w 90"/>
                <a:gd name="T5" fmla="*/ 149 h 150"/>
                <a:gd name="T6" fmla="*/ 89 w 90"/>
                <a:gd name="T7" fmla="*/ 148 h 150"/>
                <a:gd name="T8" fmla="*/ 2 w 90"/>
                <a:gd name="T9" fmla="*/ 1 h 150"/>
                <a:gd name="T10" fmla="*/ 0 w 90"/>
                <a:gd name="T11" fmla="*/ 0 h 150"/>
                <a:gd name="T12" fmla="*/ 0 w 90"/>
                <a:gd name="T13" fmla="*/ 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0">
                  <a:moveTo>
                    <a:pt x="0" y="2"/>
                  </a:moveTo>
                  <a:cubicBezTo>
                    <a:pt x="88" y="149"/>
                    <a:pt x="88" y="149"/>
                    <a:pt x="88" y="149"/>
                  </a:cubicBezTo>
                  <a:cubicBezTo>
                    <a:pt x="88" y="150"/>
                    <a:pt x="89" y="150"/>
                    <a:pt x="89" y="149"/>
                  </a:cubicBezTo>
                  <a:cubicBezTo>
                    <a:pt x="90" y="149"/>
                    <a:pt x="90" y="149"/>
                    <a:pt x="89" y="14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834"/>
            <p:cNvSpPr/>
            <p:nvPr/>
          </p:nvSpPr>
          <p:spPr bwMode="auto">
            <a:xfrm>
              <a:off x="7022" y="3575"/>
              <a:ext cx="214" cy="86"/>
            </a:xfrm>
            <a:custGeom>
              <a:avLst/>
              <a:gdLst>
                <a:gd name="T0" fmla="*/ 1 w 202"/>
                <a:gd name="T1" fmla="*/ 81 h 82"/>
                <a:gd name="T2" fmla="*/ 201 w 202"/>
                <a:gd name="T3" fmla="*/ 2 h 82"/>
                <a:gd name="T4" fmla="*/ 202 w 202"/>
                <a:gd name="T5" fmla="*/ 0 h 82"/>
                <a:gd name="T6" fmla="*/ 201 w 202"/>
                <a:gd name="T7" fmla="*/ 0 h 82"/>
                <a:gd name="T8" fmla="*/ 0 w 202"/>
                <a:gd name="T9" fmla="*/ 80 h 82"/>
                <a:gd name="T10" fmla="*/ 0 w 202"/>
                <a:gd name="T11" fmla="*/ 81 h 82"/>
                <a:gd name="T12" fmla="*/ 1 w 202"/>
                <a:gd name="T13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2">
                  <a:moveTo>
                    <a:pt x="1" y="81"/>
                  </a:moveTo>
                  <a:cubicBezTo>
                    <a:pt x="201" y="2"/>
                    <a:pt x="201" y="2"/>
                    <a:pt x="201" y="2"/>
                  </a:cubicBezTo>
                  <a:cubicBezTo>
                    <a:pt x="202" y="2"/>
                    <a:pt x="202" y="1"/>
                    <a:pt x="202" y="0"/>
                  </a:cubicBezTo>
                  <a:cubicBezTo>
                    <a:pt x="202" y="0"/>
                    <a:pt x="201" y="0"/>
                    <a:pt x="201" y="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1"/>
                    <a:pt x="1" y="82"/>
                    <a:pt x="1" y="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835"/>
            <p:cNvSpPr/>
            <p:nvPr/>
          </p:nvSpPr>
          <p:spPr bwMode="auto">
            <a:xfrm>
              <a:off x="7047" y="3233"/>
              <a:ext cx="339" cy="54"/>
            </a:xfrm>
            <a:custGeom>
              <a:avLst/>
              <a:gdLst>
                <a:gd name="T0" fmla="*/ 320 w 321"/>
                <a:gd name="T1" fmla="*/ 49 h 51"/>
                <a:gd name="T2" fmla="*/ 1 w 321"/>
                <a:gd name="T3" fmla="*/ 0 h 51"/>
                <a:gd name="T4" fmla="*/ 0 w 321"/>
                <a:gd name="T5" fmla="*/ 1 h 51"/>
                <a:gd name="T6" fmla="*/ 1 w 321"/>
                <a:gd name="T7" fmla="*/ 2 h 51"/>
                <a:gd name="T8" fmla="*/ 319 w 321"/>
                <a:gd name="T9" fmla="*/ 51 h 51"/>
                <a:gd name="T10" fmla="*/ 321 w 321"/>
                <a:gd name="T11" fmla="*/ 50 h 51"/>
                <a:gd name="T12" fmla="*/ 320 w 321"/>
                <a:gd name="T13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51">
                  <a:moveTo>
                    <a:pt x="320" y="49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20" y="51"/>
                    <a:pt x="320" y="50"/>
                    <a:pt x="321" y="50"/>
                  </a:cubicBezTo>
                  <a:cubicBezTo>
                    <a:pt x="321" y="49"/>
                    <a:pt x="320" y="49"/>
                    <a:pt x="320" y="4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836"/>
            <p:cNvSpPr/>
            <p:nvPr/>
          </p:nvSpPr>
          <p:spPr bwMode="auto">
            <a:xfrm>
              <a:off x="6945" y="3352"/>
              <a:ext cx="290" cy="268"/>
            </a:xfrm>
            <a:custGeom>
              <a:avLst/>
              <a:gdLst>
                <a:gd name="T0" fmla="*/ 2 w 274"/>
                <a:gd name="T1" fmla="*/ 254 h 254"/>
                <a:gd name="T2" fmla="*/ 274 w 274"/>
                <a:gd name="T3" fmla="*/ 2 h 254"/>
                <a:gd name="T4" fmla="*/ 274 w 274"/>
                <a:gd name="T5" fmla="*/ 0 h 254"/>
                <a:gd name="T6" fmla="*/ 272 w 274"/>
                <a:gd name="T7" fmla="*/ 0 h 254"/>
                <a:gd name="T8" fmla="*/ 1 w 274"/>
                <a:gd name="T9" fmla="*/ 252 h 254"/>
                <a:gd name="T10" fmla="*/ 1 w 274"/>
                <a:gd name="T11" fmla="*/ 254 h 254"/>
                <a:gd name="T12" fmla="*/ 2 w 274"/>
                <a:gd name="T1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254">
                  <a:moveTo>
                    <a:pt x="2" y="254"/>
                  </a:moveTo>
                  <a:cubicBezTo>
                    <a:pt x="274" y="2"/>
                    <a:pt x="274" y="2"/>
                    <a:pt x="274" y="2"/>
                  </a:cubicBezTo>
                  <a:cubicBezTo>
                    <a:pt x="274" y="1"/>
                    <a:pt x="274" y="1"/>
                    <a:pt x="274" y="0"/>
                  </a:cubicBezTo>
                  <a:cubicBezTo>
                    <a:pt x="273" y="0"/>
                    <a:pt x="273" y="0"/>
                    <a:pt x="272" y="0"/>
                  </a:cubicBezTo>
                  <a:cubicBezTo>
                    <a:pt x="1" y="252"/>
                    <a:pt x="1" y="252"/>
                    <a:pt x="1" y="252"/>
                  </a:cubicBezTo>
                  <a:cubicBezTo>
                    <a:pt x="0" y="253"/>
                    <a:pt x="0" y="253"/>
                    <a:pt x="1" y="254"/>
                  </a:cubicBezTo>
                  <a:cubicBezTo>
                    <a:pt x="1" y="254"/>
                    <a:pt x="2" y="254"/>
                    <a:pt x="2" y="25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837"/>
            <p:cNvSpPr/>
            <p:nvPr/>
          </p:nvSpPr>
          <p:spPr bwMode="auto">
            <a:xfrm>
              <a:off x="6365" y="3107"/>
              <a:ext cx="95" cy="118"/>
            </a:xfrm>
            <a:custGeom>
              <a:avLst/>
              <a:gdLst>
                <a:gd name="T0" fmla="*/ 1 w 90"/>
                <a:gd name="T1" fmla="*/ 1 h 112"/>
                <a:gd name="T2" fmla="*/ 88 w 90"/>
                <a:gd name="T3" fmla="*/ 111 h 112"/>
                <a:gd name="T4" fmla="*/ 89 w 90"/>
                <a:gd name="T5" fmla="*/ 112 h 112"/>
                <a:gd name="T6" fmla="*/ 89 w 90"/>
                <a:gd name="T7" fmla="*/ 110 h 112"/>
                <a:gd name="T8" fmla="*/ 2 w 90"/>
                <a:gd name="T9" fmla="*/ 0 h 112"/>
                <a:gd name="T10" fmla="*/ 1 w 90"/>
                <a:gd name="T11" fmla="*/ 0 h 112"/>
                <a:gd name="T12" fmla="*/ 1 w 90"/>
                <a:gd name="T13" fmla="*/ 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12">
                  <a:moveTo>
                    <a:pt x="1" y="1"/>
                  </a:moveTo>
                  <a:cubicBezTo>
                    <a:pt x="88" y="111"/>
                    <a:pt x="88" y="111"/>
                    <a:pt x="88" y="111"/>
                  </a:cubicBezTo>
                  <a:cubicBezTo>
                    <a:pt x="88" y="112"/>
                    <a:pt x="89" y="112"/>
                    <a:pt x="89" y="112"/>
                  </a:cubicBezTo>
                  <a:cubicBezTo>
                    <a:pt x="90" y="111"/>
                    <a:pt x="90" y="111"/>
                    <a:pt x="89" y="1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838"/>
            <p:cNvSpPr/>
            <p:nvPr/>
          </p:nvSpPr>
          <p:spPr bwMode="auto">
            <a:xfrm>
              <a:off x="7047" y="2861"/>
              <a:ext cx="549" cy="375"/>
            </a:xfrm>
            <a:custGeom>
              <a:avLst/>
              <a:gdLst>
                <a:gd name="T0" fmla="*/ 1 w 520"/>
                <a:gd name="T1" fmla="*/ 354 h 355"/>
                <a:gd name="T2" fmla="*/ 520 w 520"/>
                <a:gd name="T3" fmla="*/ 2 h 355"/>
                <a:gd name="T4" fmla="*/ 520 w 520"/>
                <a:gd name="T5" fmla="*/ 0 h 355"/>
                <a:gd name="T6" fmla="*/ 519 w 520"/>
                <a:gd name="T7" fmla="*/ 0 h 355"/>
                <a:gd name="T8" fmla="*/ 0 w 520"/>
                <a:gd name="T9" fmla="*/ 353 h 355"/>
                <a:gd name="T10" fmla="*/ 0 w 520"/>
                <a:gd name="T11" fmla="*/ 354 h 355"/>
                <a:gd name="T12" fmla="*/ 1 w 520"/>
                <a:gd name="T13" fmla="*/ 35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0" h="355">
                  <a:moveTo>
                    <a:pt x="1" y="354"/>
                  </a:moveTo>
                  <a:cubicBezTo>
                    <a:pt x="520" y="2"/>
                    <a:pt x="520" y="2"/>
                    <a:pt x="520" y="2"/>
                  </a:cubicBezTo>
                  <a:cubicBezTo>
                    <a:pt x="520" y="1"/>
                    <a:pt x="520" y="1"/>
                    <a:pt x="520" y="0"/>
                  </a:cubicBezTo>
                  <a:cubicBezTo>
                    <a:pt x="520" y="0"/>
                    <a:pt x="519" y="0"/>
                    <a:pt x="519" y="0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53"/>
                    <a:pt x="0" y="353"/>
                    <a:pt x="0" y="354"/>
                  </a:cubicBezTo>
                  <a:cubicBezTo>
                    <a:pt x="0" y="354"/>
                    <a:pt x="1" y="355"/>
                    <a:pt x="1" y="35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839"/>
            <p:cNvSpPr/>
            <p:nvPr/>
          </p:nvSpPr>
          <p:spPr bwMode="auto">
            <a:xfrm>
              <a:off x="6970" y="2530"/>
              <a:ext cx="1250" cy="116"/>
            </a:xfrm>
            <a:custGeom>
              <a:avLst/>
              <a:gdLst>
                <a:gd name="T0" fmla="*/ 1182 w 1182"/>
                <a:gd name="T1" fmla="*/ 108 h 110"/>
                <a:gd name="T2" fmla="*/ 1 w 1182"/>
                <a:gd name="T3" fmla="*/ 0 h 110"/>
                <a:gd name="T4" fmla="*/ 0 w 1182"/>
                <a:gd name="T5" fmla="*/ 1 h 110"/>
                <a:gd name="T6" fmla="*/ 1 w 1182"/>
                <a:gd name="T7" fmla="*/ 2 h 110"/>
                <a:gd name="T8" fmla="*/ 1181 w 1182"/>
                <a:gd name="T9" fmla="*/ 110 h 110"/>
                <a:gd name="T10" fmla="*/ 1182 w 1182"/>
                <a:gd name="T11" fmla="*/ 109 h 110"/>
                <a:gd name="T12" fmla="*/ 1182 w 1182"/>
                <a:gd name="T1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2" h="110">
                  <a:moveTo>
                    <a:pt x="1182" y="10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181" y="110"/>
                    <a:pt x="1181" y="110"/>
                    <a:pt x="1181" y="110"/>
                  </a:cubicBezTo>
                  <a:cubicBezTo>
                    <a:pt x="1182" y="110"/>
                    <a:pt x="1182" y="109"/>
                    <a:pt x="1182" y="109"/>
                  </a:cubicBezTo>
                  <a:cubicBezTo>
                    <a:pt x="1182" y="108"/>
                    <a:pt x="1182" y="108"/>
                    <a:pt x="1182" y="10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840"/>
            <p:cNvSpPr/>
            <p:nvPr/>
          </p:nvSpPr>
          <p:spPr bwMode="auto">
            <a:xfrm>
              <a:off x="7110" y="2868"/>
              <a:ext cx="1164" cy="348"/>
            </a:xfrm>
            <a:custGeom>
              <a:avLst/>
              <a:gdLst>
                <a:gd name="T0" fmla="*/ 0 w 1101"/>
                <a:gd name="T1" fmla="*/ 2 h 329"/>
                <a:gd name="T2" fmla="*/ 1099 w 1101"/>
                <a:gd name="T3" fmla="*/ 329 h 329"/>
                <a:gd name="T4" fmla="*/ 1101 w 1101"/>
                <a:gd name="T5" fmla="*/ 328 h 329"/>
                <a:gd name="T6" fmla="*/ 1100 w 1101"/>
                <a:gd name="T7" fmla="*/ 327 h 329"/>
                <a:gd name="T8" fmla="*/ 1 w 1101"/>
                <a:gd name="T9" fmla="*/ 0 h 329"/>
                <a:gd name="T10" fmla="*/ 0 w 1101"/>
                <a:gd name="T11" fmla="*/ 1 h 329"/>
                <a:gd name="T12" fmla="*/ 0 w 1101"/>
                <a:gd name="T13" fmla="*/ 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1" h="329">
                  <a:moveTo>
                    <a:pt x="0" y="2"/>
                  </a:moveTo>
                  <a:cubicBezTo>
                    <a:pt x="1099" y="329"/>
                    <a:pt x="1099" y="329"/>
                    <a:pt x="1099" y="329"/>
                  </a:cubicBezTo>
                  <a:cubicBezTo>
                    <a:pt x="1100" y="329"/>
                    <a:pt x="1100" y="328"/>
                    <a:pt x="1101" y="328"/>
                  </a:cubicBezTo>
                  <a:cubicBezTo>
                    <a:pt x="1101" y="327"/>
                    <a:pt x="1100" y="327"/>
                    <a:pt x="1100" y="3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841"/>
            <p:cNvSpPr/>
            <p:nvPr/>
          </p:nvSpPr>
          <p:spPr bwMode="auto">
            <a:xfrm>
              <a:off x="7110" y="2549"/>
              <a:ext cx="850" cy="322"/>
            </a:xfrm>
            <a:custGeom>
              <a:avLst/>
              <a:gdLst>
                <a:gd name="T0" fmla="*/ 1 w 804"/>
                <a:gd name="T1" fmla="*/ 305 h 305"/>
                <a:gd name="T2" fmla="*/ 803 w 804"/>
                <a:gd name="T3" fmla="*/ 2 h 305"/>
                <a:gd name="T4" fmla="*/ 804 w 804"/>
                <a:gd name="T5" fmla="*/ 1 h 305"/>
                <a:gd name="T6" fmla="*/ 803 w 804"/>
                <a:gd name="T7" fmla="*/ 0 h 305"/>
                <a:gd name="T8" fmla="*/ 0 w 804"/>
                <a:gd name="T9" fmla="*/ 303 h 305"/>
                <a:gd name="T10" fmla="*/ 0 w 804"/>
                <a:gd name="T11" fmla="*/ 305 h 305"/>
                <a:gd name="T12" fmla="*/ 1 w 804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4" h="305">
                  <a:moveTo>
                    <a:pt x="1" y="305"/>
                  </a:moveTo>
                  <a:cubicBezTo>
                    <a:pt x="803" y="2"/>
                    <a:pt x="803" y="2"/>
                    <a:pt x="803" y="2"/>
                  </a:cubicBezTo>
                  <a:cubicBezTo>
                    <a:pt x="804" y="2"/>
                    <a:pt x="804" y="1"/>
                    <a:pt x="804" y="1"/>
                  </a:cubicBezTo>
                  <a:cubicBezTo>
                    <a:pt x="804" y="0"/>
                    <a:pt x="803" y="0"/>
                    <a:pt x="803" y="0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4"/>
                    <a:pt x="0" y="305"/>
                  </a:cubicBezTo>
                  <a:cubicBezTo>
                    <a:pt x="0" y="305"/>
                    <a:pt x="0" y="305"/>
                    <a:pt x="1" y="30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42"/>
            <p:cNvSpPr/>
            <p:nvPr/>
          </p:nvSpPr>
          <p:spPr bwMode="auto">
            <a:xfrm>
              <a:off x="7047" y="2089"/>
              <a:ext cx="1162" cy="1146"/>
            </a:xfrm>
            <a:custGeom>
              <a:avLst/>
              <a:gdLst>
                <a:gd name="T0" fmla="*/ 1098 w 1100"/>
                <a:gd name="T1" fmla="*/ 0 h 1085"/>
                <a:gd name="T2" fmla="*/ 0 w 1100"/>
                <a:gd name="T3" fmla="*/ 1084 h 1085"/>
                <a:gd name="T4" fmla="*/ 0 w 1100"/>
                <a:gd name="T5" fmla="*/ 1085 h 1085"/>
                <a:gd name="T6" fmla="*/ 2 w 1100"/>
                <a:gd name="T7" fmla="*/ 1085 h 1085"/>
                <a:gd name="T8" fmla="*/ 1100 w 1100"/>
                <a:gd name="T9" fmla="*/ 2 h 1085"/>
                <a:gd name="T10" fmla="*/ 1100 w 1100"/>
                <a:gd name="T11" fmla="*/ 0 h 1085"/>
                <a:gd name="T12" fmla="*/ 1098 w 1100"/>
                <a:gd name="T13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0" h="1085">
                  <a:moveTo>
                    <a:pt x="1098" y="0"/>
                  </a:moveTo>
                  <a:cubicBezTo>
                    <a:pt x="0" y="1084"/>
                    <a:pt x="0" y="1084"/>
                    <a:pt x="0" y="1084"/>
                  </a:cubicBezTo>
                  <a:cubicBezTo>
                    <a:pt x="0" y="1084"/>
                    <a:pt x="0" y="1085"/>
                    <a:pt x="0" y="1085"/>
                  </a:cubicBezTo>
                  <a:cubicBezTo>
                    <a:pt x="1" y="1085"/>
                    <a:pt x="1" y="1085"/>
                    <a:pt x="2" y="1085"/>
                  </a:cubicBezTo>
                  <a:cubicBezTo>
                    <a:pt x="1100" y="2"/>
                    <a:pt x="1100" y="2"/>
                    <a:pt x="1100" y="2"/>
                  </a:cubicBezTo>
                  <a:cubicBezTo>
                    <a:pt x="1100" y="1"/>
                    <a:pt x="1100" y="1"/>
                    <a:pt x="1100" y="0"/>
                  </a:cubicBezTo>
                  <a:cubicBezTo>
                    <a:pt x="1099" y="0"/>
                    <a:pt x="1099" y="0"/>
                    <a:pt x="1098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843"/>
            <p:cNvSpPr/>
            <p:nvPr/>
          </p:nvSpPr>
          <p:spPr bwMode="auto">
            <a:xfrm>
              <a:off x="7234" y="2861"/>
              <a:ext cx="362" cy="494"/>
            </a:xfrm>
            <a:custGeom>
              <a:avLst/>
              <a:gdLst>
                <a:gd name="T0" fmla="*/ 2 w 343"/>
                <a:gd name="T1" fmla="*/ 467 h 468"/>
                <a:gd name="T2" fmla="*/ 343 w 343"/>
                <a:gd name="T3" fmla="*/ 2 h 468"/>
                <a:gd name="T4" fmla="*/ 343 w 343"/>
                <a:gd name="T5" fmla="*/ 0 h 468"/>
                <a:gd name="T6" fmla="*/ 341 w 343"/>
                <a:gd name="T7" fmla="*/ 0 h 468"/>
                <a:gd name="T8" fmla="*/ 0 w 343"/>
                <a:gd name="T9" fmla="*/ 466 h 468"/>
                <a:gd name="T10" fmla="*/ 0 w 343"/>
                <a:gd name="T11" fmla="*/ 467 h 468"/>
                <a:gd name="T12" fmla="*/ 2 w 343"/>
                <a:gd name="T13" fmla="*/ 467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3" h="468">
                  <a:moveTo>
                    <a:pt x="2" y="467"/>
                  </a:moveTo>
                  <a:cubicBezTo>
                    <a:pt x="343" y="2"/>
                    <a:pt x="343" y="2"/>
                    <a:pt x="343" y="2"/>
                  </a:cubicBezTo>
                  <a:cubicBezTo>
                    <a:pt x="343" y="1"/>
                    <a:pt x="343" y="1"/>
                    <a:pt x="343" y="0"/>
                  </a:cubicBezTo>
                  <a:cubicBezTo>
                    <a:pt x="342" y="0"/>
                    <a:pt x="342" y="0"/>
                    <a:pt x="341" y="0"/>
                  </a:cubicBezTo>
                  <a:cubicBezTo>
                    <a:pt x="0" y="466"/>
                    <a:pt x="0" y="466"/>
                    <a:pt x="0" y="466"/>
                  </a:cubicBezTo>
                  <a:cubicBezTo>
                    <a:pt x="0" y="466"/>
                    <a:pt x="0" y="467"/>
                    <a:pt x="0" y="467"/>
                  </a:cubicBezTo>
                  <a:cubicBezTo>
                    <a:pt x="1" y="468"/>
                    <a:pt x="2" y="468"/>
                    <a:pt x="2" y="46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44"/>
            <p:cNvSpPr/>
            <p:nvPr/>
          </p:nvSpPr>
          <p:spPr bwMode="auto">
            <a:xfrm>
              <a:off x="7234" y="3528"/>
              <a:ext cx="607" cy="49"/>
            </a:xfrm>
            <a:custGeom>
              <a:avLst/>
              <a:gdLst>
                <a:gd name="T0" fmla="*/ 1 w 575"/>
                <a:gd name="T1" fmla="*/ 46 h 46"/>
                <a:gd name="T2" fmla="*/ 574 w 575"/>
                <a:gd name="T3" fmla="*/ 2 h 46"/>
                <a:gd name="T4" fmla="*/ 575 w 575"/>
                <a:gd name="T5" fmla="*/ 1 h 46"/>
                <a:gd name="T6" fmla="*/ 574 w 575"/>
                <a:gd name="T7" fmla="*/ 0 h 46"/>
                <a:gd name="T8" fmla="*/ 1 w 575"/>
                <a:gd name="T9" fmla="*/ 44 h 46"/>
                <a:gd name="T10" fmla="*/ 0 w 575"/>
                <a:gd name="T11" fmla="*/ 45 h 46"/>
                <a:gd name="T12" fmla="*/ 1 w 575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5" h="46">
                  <a:moveTo>
                    <a:pt x="1" y="46"/>
                  </a:moveTo>
                  <a:cubicBezTo>
                    <a:pt x="574" y="2"/>
                    <a:pt x="574" y="2"/>
                    <a:pt x="574" y="2"/>
                  </a:cubicBezTo>
                  <a:cubicBezTo>
                    <a:pt x="575" y="2"/>
                    <a:pt x="575" y="1"/>
                    <a:pt x="575" y="1"/>
                  </a:cubicBezTo>
                  <a:cubicBezTo>
                    <a:pt x="575" y="0"/>
                    <a:pt x="574" y="0"/>
                    <a:pt x="574" y="0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4"/>
                    <a:pt x="0" y="45"/>
                  </a:cubicBezTo>
                  <a:cubicBezTo>
                    <a:pt x="0" y="45"/>
                    <a:pt x="0" y="46"/>
                    <a:pt x="1" y="4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845"/>
            <p:cNvSpPr/>
            <p:nvPr/>
          </p:nvSpPr>
          <p:spPr bwMode="auto">
            <a:xfrm>
              <a:off x="7169" y="3842"/>
              <a:ext cx="175" cy="267"/>
            </a:xfrm>
            <a:custGeom>
              <a:avLst/>
              <a:gdLst>
                <a:gd name="T0" fmla="*/ 163 w 165"/>
                <a:gd name="T1" fmla="*/ 1 h 253"/>
                <a:gd name="T2" fmla="*/ 0 w 165"/>
                <a:gd name="T3" fmla="*/ 251 h 253"/>
                <a:gd name="T4" fmla="*/ 1 w 165"/>
                <a:gd name="T5" fmla="*/ 253 h 253"/>
                <a:gd name="T6" fmla="*/ 2 w 165"/>
                <a:gd name="T7" fmla="*/ 252 h 253"/>
                <a:gd name="T8" fmla="*/ 164 w 165"/>
                <a:gd name="T9" fmla="*/ 2 h 253"/>
                <a:gd name="T10" fmla="*/ 164 w 165"/>
                <a:gd name="T11" fmla="*/ 1 h 253"/>
                <a:gd name="T12" fmla="*/ 163 w 165"/>
                <a:gd name="T13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253">
                  <a:moveTo>
                    <a:pt x="163" y="1"/>
                  </a:moveTo>
                  <a:cubicBezTo>
                    <a:pt x="0" y="251"/>
                    <a:pt x="0" y="251"/>
                    <a:pt x="0" y="251"/>
                  </a:cubicBezTo>
                  <a:cubicBezTo>
                    <a:pt x="0" y="252"/>
                    <a:pt x="0" y="252"/>
                    <a:pt x="1" y="253"/>
                  </a:cubicBezTo>
                  <a:cubicBezTo>
                    <a:pt x="1" y="253"/>
                    <a:pt x="2" y="253"/>
                    <a:pt x="2" y="25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1"/>
                    <a:pt x="165" y="1"/>
                    <a:pt x="164" y="1"/>
                  </a:cubicBezTo>
                  <a:cubicBezTo>
                    <a:pt x="164" y="0"/>
                    <a:pt x="163" y="0"/>
                    <a:pt x="163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846"/>
            <p:cNvSpPr/>
            <p:nvPr/>
          </p:nvSpPr>
          <p:spPr bwMode="auto">
            <a:xfrm>
              <a:off x="7047" y="3233"/>
              <a:ext cx="491" cy="264"/>
            </a:xfrm>
            <a:custGeom>
              <a:avLst/>
              <a:gdLst>
                <a:gd name="T0" fmla="*/ 0 w 465"/>
                <a:gd name="T1" fmla="*/ 2 h 250"/>
                <a:gd name="T2" fmla="*/ 464 w 465"/>
                <a:gd name="T3" fmla="*/ 249 h 250"/>
                <a:gd name="T4" fmla="*/ 465 w 465"/>
                <a:gd name="T5" fmla="*/ 249 h 250"/>
                <a:gd name="T6" fmla="*/ 465 w 465"/>
                <a:gd name="T7" fmla="*/ 248 h 250"/>
                <a:gd name="T8" fmla="*/ 1 w 465"/>
                <a:gd name="T9" fmla="*/ 0 h 250"/>
                <a:gd name="T10" fmla="*/ 0 w 465"/>
                <a:gd name="T11" fmla="*/ 1 h 250"/>
                <a:gd name="T12" fmla="*/ 0 w 465"/>
                <a:gd name="T13" fmla="*/ 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5" h="250">
                  <a:moveTo>
                    <a:pt x="0" y="2"/>
                  </a:moveTo>
                  <a:cubicBezTo>
                    <a:pt x="464" y="249"/>
                    <a:pt x="464" y="249"/>
                    <a:pt x="464" y="249"/>
                  </a:cubicBezTo>
                  <a:cubicBezTo>
                    <a:pt x="464" y="250"/>
                    <a:pt x="465" y="250"/>
                    <a:pt x="465" y="249"/>
                  </a:cubicBezTo>
                  <a:cubicBezTo>
                    <a:pt x="465" y="249"/>
                    <a:pt x="465" y="248"/>
                    <a:pt x="465" y="24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847"/>
            <p:cNvSpPr/>
            <p:nvPr/>
          </p:nvSpPr>
          <p:spPr bwMode="auto">
            <a:xfrm>
              <a:off x="7117" y="2868"/>
              <a:ext cx="421" cy="629"/>
            </a:xfrm>
            <a:custGeom>
              <a:avLst/>
              <a:gdLst>
                <a:gd name="T0" fmla="*/ 0 w 398"/>
                <a:gd name="T1" fmla="*/ 2 h 595"/>
                <a:gd name="T2" fmla="*/ 396 w 398"/>
                <a:gd name="T3" fmla="*/ 594 h 595"/>
                <a:gd name="T4" fmla="*/ 398 w 398"/>
                <a:gd name="T5" fmla="*/ 594 h 595"/>
                <a:gd name="T6" fmla="*/ 398 w 398"/>
                <a:gd name="T7" fmla="*/ 593 h 595"/>
                <a:gd name="T8" fmla="*/ 2 w 398"/>
                <a:gd name="T9" fmla="*/ 1 h 595"/>
                <a:gd name="T10" fmla="*/ 0 w 398"/>
                <a:gd name="T11" fmla="*/ 0 h 595"/>
                <a:gd name="T12" fmla="*/ 0 w 398"/>
                <a:gd name="T13" fmla="*/ 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8" h="595">
                  <a:moveTo>
                    <a:pt x="0" y="2"/>
                  </a:moveTo>
                  <a:cubicBezTo>
                    <a:pt x="396" y="594"/>
                    <a:pt x="396" y="594"/>
                    <a:pt x="396" y="594"/>
                  </a:cubicBezTo>
                  <a:cubicBezTo>
                    <a:pt x="397" y="595"/>
                    <a:pt x="397" y="595"/>
                    <a:pt x="398" y="594"/>
                  </a:cubicBezTo>
                  <a:cubicBezTo>
                    <a:pt x="398" y="594"/>
                    <a:pt x="398" y="593"/>
                    <a:pt x="398" y="59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848"/>
            <p:cNvSpPr/>
            <p:nvPr/>
          </p:nvSpPr>
          <p:spPr bwMode="auto">
            <a:xfrm>
              <a:off x="5123" y="1675"/>
              <a:ext cx="209" cy="191"/>
            </a:xfrm>
            <a:custGeom>
              <a:avLst/>
              <a:gdLst>
                <a:gd name="T0" fmla="*/ 1 w 198"/>
                <a:gd name="T1" fmla="*/ 2 h 180"/>
                <a:gd name="T2" fmla="*/ 196 w 198"/>
                <a:gd name="T3" fmla="*/ 179 h 180"/>
                <a:gd name="T4" fmla="*/ 198 w 198"/>
                <a:gd name="T5" fmla="*/ 179 h 180"/>
                <a:gd name="T6" fmla="*/ 198 w 198"/>
                <a:gd name="T7" fmla="*/ 178 h 180"/>
                <a:gd name="T8" fmla="*/ 2 w 198"/>
                <a:gd name="T9" fmla="*/ 1 h 180"/>
                <a:gd name="T10" fmla="*/ 1 w 198"/>
                <a:gd name="T11" fmla="*/ 1 h 180"/>
                <a:gd name="T12" fmla="*/ 1 w 198"/>
                <a:gd name="T13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80">
                  <a:moveTo>
                    <a:pt x="1" y="2"/>
                  </a:moveTo>
                  <a:cubicBezTo>
                    <a:pt x="196" y="179"/>
                    <a:pt x="196" y="179"/>
                    <a:pt x="196" y="179"/>
                  </a:cubicBezTo>
                  <a:cubicBezTo>
                    <a:pt x="197" y="180"/>
                    <a:pt x="197" y="180"/>
                    <a:pt x="198" y="179"/>
                  </a:cubicBezTo>
                  <a:cubicBezTo>
                    <a:pt x="198" y="179"/>
                    <a:pt x="198" y="178"/>
                    <a:pt x="198" y="17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849"/>
            <p:cNvSpPr/>
            <p:nvPr/>
          </p:nvSpPr>
          <p:spPr bwMode="auto">
            <a:xfrm>
              <a:off x="1435" y="2539"/>
              <a:ext cx="1760" cy="75"/>
            </a:xfrm>
            <a:custGeom>
              <a:avLst/>
              <a:gdLst>
                <a:gd name="T0" fmla="*/ 1 w 1665"/>
                <a:gd name="T1" fmla="*/ 71 h 71"/>
                <a:gd name="T2" fmla="*/ 1664 w 1665"/>
                <a:gd name="T3" fmla="*/ 2 h 71"/>
                <a:gd name="T4" fmla="*/ 1665 w 1665"/>
                <a:gd name="T5" fmla="*/ 1 h 71"/>
                <a:gd name="T6" fmla="*/ 1664 w 1665"/>
                <a:gd name="T7" fmla="*/ 0 h 71"/>
                <a:gd name="T8" fmla="*/ 0 w 1665"/>
                <a:gd name="T9" fmla="*/ 69 h 71"/>
                <a:gd name="T10" fmla="*/ 0 w 1665"/>
                <a:gd name="T11" fmla="*/ 70 h 71"/>
                <a:gd name="T12" fmla="*/ 1 w 1665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5" h="71">
                  <a:moveTo>
                    <a:pt x="1" y="71"/>
                  </a:moveTo>
                  <a:cubicBezTo>
                    <a:pt x="1664" y="2"/>
                    <a:pt x="1664" y="2"/>
                    <a:pt x="1664" y="2"/>
                  </a:cubicBezTo>
                  <a:cubicBezTo>
                    <a:pt x="1665" y="2"/>
                    <a:pt x="1665" y="2"/>
                    <a:pt x="1665" y="1"/>
                  </a:cubicBezTo>
                  <a:cubicBezTo>
                    <a:pt x="1665" y="1"/>
                    <a:pt x="1665" y="0"/>
                    <a:pt x="1664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70"/>
                    <a:pt x="0" y="70"/>
                  </a:cubicBezTo>
                  <a:cubicBezTo>
                    <a:pt x="0" y="71"/>
                    <a:pt x="0" y="71"/>
                    <a:pt x="1" y="7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850"/>
            <p:cNvSpPr/>
            <p:nvPr/>
          </p:nvSpPr>
          <p:spPr bwMode="auto">
            <a:xfrm>
              <a:off x="6104" y="3858"/>
              <a:ext cx="136" cy="74"/>
            </a:xfrm>
            <a:custGeom>
              <a:avLst/>
              <a:gdLst>
                <a:gd name="T0" fmla="*/ 1 w 129"/>
                <a:gd name="T1" fmla="*/ 69 h 70"/>
                <a:gd name="T2" fmla="*/ 1 w 129"/>
                <a:gd name="T3" fmla="*/ 70 h 70"/>
                <a:gd name="T4" fmla="*/ 127 w 129"/>
                <a:gd name="T5" fmla="*/ 70 h 70"/>
                <a:gd name="T6" fmla="*/ 128 w 129"/>
                <a:gd name="T7" fmla="*/ 69 h 70"/>
                <a:gd name="T8" fmla="*/ 128 w 129"/>
                <a:gd name="T9" fmla="*/ 68 h 70"/>
                <a:gd name="T10" fmla="*/ 64 w 129"/>
                <a:gd name="T11" fmla="*/ 0 h 70"/>
                <a:gd name="T12" fmla="*/ 64 w 129"/>
                <a:gd name="T13" fmla="*/ 0 h 70"/>
                <a:gd name="T14" fmla="*/ 63 w 129"/>
                <a:gd name="T15" fmla="*/ 0 h 70"/>
                <a:gd name="T16" fmla="*/ 1 w 129"/>
                <a:gd name="T17" fmla="*/ 68 h 70"/>
                <a:gd name="T18" fmla="*/ 1 w 129"/>
                <a:gd name="T19" fmla="*/ 69 h 70"/>
                <a:gd name="T20" fmla="*/ 1 w 129"/>
                <a:gd name="T21" fmla="*/ 70 h 70"/>
                <a:gd name="T22" fmla="*/ 1 w 129"/>
                <a:gd name="T23" fmla="*/ 69 h 70"/>
                <a:gd name="T24" fmla="*/ 2 w 129"/>
                <a:gd name="T25" fmla="*/ 69 h 70"/>
                <a:gd name="T26" fmla="*/ 64 w 129"/>
                <a:gd name="T27" fmla="*/ 2 h 70"/>
                <a:gd name="T28" fmla="*/ 125 w 129"/>
                <a:gd name="T29" fmla="*/ 68 h 70"/>
                <a:gd name="T30" fmla="*/ 1 w 129"/>
                <a:gd name="T31" fmla="*/ 68 h 70"/>
                <a:gd name="T32" fmla="*/ 1 w 129"/>
                <a:gd name="T33" fmla="*/ 69 h 70"/>
                <a:gd name="T34" fmla="*/ 2 w 129"/>
                <a:gd name="T35" fmla="*/ 69 h 70"/>
                <a:gd name="T36" fmla="*/ 1 w 129"/>
                <a:gd name="T37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70">
                  <a:moveTo>
                    <a:pt x="1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69"/>
                    <a:pt x="128" y="69"/>
                  </a:cubicBezTo>
                  <a:cubicBezTo>
                    <a:pt x="129" y="69"/>
                    <a:pt x="128" y="68"/>
                    <a:pt x="128" y="6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68"/>
                    <a:pt x="0" y="69"/>
                    <a:pt x="1" y="69"/>
                  </a:cubicBezTo>
                  <a:cubicBezTo>
                    <a:pt x="1" y="69"/>
                    <a:pt x="1" y="70"/>
                    <a:pt x="1" y="70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2" y="69"/>
                    <a:pt x="2" y="69"/>
                    <a:pt x="2" y="69"/>
                  </a:cubicBezTo>
                  <a:lnTo>
                    <a:pt x="1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851"/>
            <p:cNvSpPr/>
            <p:nvPr/>
          </p:nvSpPr>
          <p:spPr bwMode="auto">
            <a:xfrm>
              <a:off x="6282" y="3974"/>
              <a:ext cx="43" cy="54"/>
            </a:xfrm>
            <a:custGeom>
              <a:avLst/>
              <a:gdLst>
                <a:gd name="T0" fmla="*/ 20 w 40"/>
                <a:gd name="T1" fmla="*/ 1 h 51"/>
                <a:gd name="T2" fmla="*/ 19 w 40"/>
                <a:gd name="T3" fmla="*/ 0 h 51"/>
                <a:gd name="T4" fmla="*/ 0 w 40"/>
                <a:gd name="T5" fmla="*/ 50 h 51"/>
                <a:gd name="T6" fmla="*/ 1 w 40"/>
                <a:gd name="T7" fmla="*/ 51 h 51"/>
                <a:gd name="T8" fmla="*/ 2 w 40"/>
                <a:gd name="T9" fmla="*/ 51 h 51"/>
                <a:gd name="T10" fmla="*/ 40 w 40"/>
                <a:gd name="T11" fmla="*/ 38 h 51"/>
                <a:gd name="T12" fmla="*/ 40 w 40"/>
                <a:gd name="T13" fmla="*/ 37 h 51"/>
                <a:gd name="T14" fmla="*/ 40 w 40"/>
                <a:gd name="T15" fmla="*/ 37 h 51"/>
                <a:gd name="T16" fmla="*/ 21 w 40"/>
                <a:gd name="T17" fmla="*/ 0 h 51"/>
                <a:gd name="T18" fmla="*/ 20 w 40"/>
                <a:gd name="T19" fmla="*/ 0 h 51"/>
                <a:gd name="T20" fmla="*/ 19 w 40"/>
                <a:gd name="T21" fmla="*/ 0 h 51"/>
                <a:gd name="T22" fmla="*/ 20 w 40"/>
                <a:gd name="T23" fmla="*/ 1 h 51"/>
                <a:gd name="T24" fmla="*/ 19 w 40"/>
                <a:gd name="T25" fmla="*/ 1 h 51"/>
                <a:gd name="T26" fmla="*/ 38 w 40"/>
                <a:gd name="T27" fmla="*/ 37 h 51"/>
                <a:gd name="T28" fmla="*/ 3 w 40"/>
                <a:gd name="T29" fmla="*/ 48 h 51"/>
                <a:gd name="T30" fmla="*/ 21 w 40"/>
                <a:gd name="T31" fmla="*/ 1 h 51"/>
                <a:gd name="T32" fmla="*/ 20 w 40"/>
                <a:gd name="T33" fmla="*/ 1 h 51"/>
                <a:gd name="T34" fmla="*/ 19 w 40"/>
                <a:gd name="T35" fmla="*/ 1 h 51"/>
                <a:gd name="T36" fmla="*/ 20 w 40"/>
                <a:gd name="T3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1">
                  <a:moveTo>
                    <a:pt x="20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1" y="51"/>
                  </a:cubicBezTo>
                  <a:cubicBezTo>
                    <a:pt x="1" y="51"/>
                    <a:pt x="1" y="51"/>
                    <a:pt x="2" y="51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852"/>
            <p:cNvSpPr/>
            <p:nvPr/>
          </p:nvSpPr>
          <p:spPr bwMode="auto">
            <a:xfrm>
              <a:off x="6278" y="3833"/>
              <a:ext cx="106" cy="53"/>
            </a:xfrm>
            <a:custGeom>
              <a:avLst/>
              <a:gdLst>
                <a:gd name="T0" fmla="*/ 99 w 100"/>
                <a:gd name="T1" fmla="*/ 1 h 50"/>
                <a:gd name="T2" fmla="*/ 99 w 100"/>
                <a:gd name="T3" fmla="*/ 1 h 50"/>
                <a:gd name="T4" fmla="*/ 69 w 100"/>
                <a:gd name="T5" fmla="*/ 48 h 50"/>
                <a:gd name="T6" fmla="*/ 5 w 100"/>
                <a:gd name="T7" fmla="*/ 31 h 50"/>
                <a:gd name="T8" fmla="*/ 100 w 100"/>
                <a:gd name="T9" fmla="*/ 2 h 50"/>
                <a:gd name="T10" fmla="*/ 99 w 100"/>
                <a:gd name="T11" fmla="*/ 1 h 50"/>
                <a:gd name="T12" fmla="*/ 99 w 100"/>
                <a:gd name="T13" fmla="*/ 1 h 50"/>
                <a:gd name="T14" fmla="*/ 99 w 100"/>
                <a:gd name="T15" fmla="*/ 1 h 50"/>
                <a:gd name="T16" fmla="*/ 99 w 100"/>
                <a:gd name="T17" fmla="*/ 0 h 50"/>
                <a:gd name="T18" fmla="*/ 1 w 100"/>
                <a:gd name="T19" fmla="*/ 30 h 50"/>
                <a:gd name="T20" fmla="*/ 0 w 100"/>
                <a:gd name="T21" fmla="*/ 31 h 50"/>
                <a:gd name="T22" fmla="*/ 1 w 100"/>
                <a:gd name="T23" fmla="*/ 32 h 50"/>
                <a:gd name="T24" fmla="*/ 69 w 100"/>
                <a:gd name="T25" fmla="*/ 50 h 50"/>
                <a:gd name="T26" fmla="*/ 71 w 100"/>
                <a:gd name="T27" fmla="*/ 49 h 50"/>
                <a:gd name="T28" fmla="*/ 100 w 100"/>
                <a:gd name="T29" fmla="*/ 2 h 50"/>
                <a:gd name="T30" fmla="*/ 100 w 100"/>
                <a:gd name="T31" fmla="*/ 1 h 50"/>
                <a:gd name="T32" fmla="*/ 99 w 100"/>
                <a:gd name="T33" fmla="*/ 0 h 50"/>
                <a:gd name="T34" fmla="*/ 99 w 100"/>
                <a:gd name="T3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50">
                  <a:moveTo>
                    <a:pt x="99" y="1"/>
                  </a:moveTo>
                  <a:cubicBezTo>
                    <a:pt x="99" y="1"/>
                    <a:pt x="99" y="1"/>
                    <a:pt x="99" y="1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31"/>
                  </a:cubicBezTo>
                  <a:cubicBezTo>
                    <a:pt x="0" y="31"/>
                    <a:pt x="1" y="32"/>
                    <a:pt x="1" y="3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50"/>
                    <a:pt x="70" y="50"/>
                    <a:pt x="71" y="49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0"/>
                    <a:pt x="100" y="0"/>
                    <a:pt x="99" y="0"/>
                  </a:cubicBezTo>
                  <a:lnTo>
                    <a:pt x="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853"/>
            <p:cNvSpPr/>
            <p:nvPr/>
          </p:nvSpPr>
          <p:spPr bwMode="auto">
            <a:xfrm>
              <a:off x="5992" y="4439"/>
              <a:ext cx="96" cy="50"/>
            </a:xfrm>
            <a:custGeom>
              <a:avLst/>
              <a:gdLst>
                <a:gd name="T0" fmla="*/ 1 w 91"/>
                <a:gd name="T1" fmla="*/ 1 h 47"/>
                <a:gd name="T2" fmla="*/ 0 w 91"/>
                <a:gd name="T3" fmla="*/ 1 h 47"/>
                <a:gd name="T4" fmla="*/ 43 w 91"/>
                <a:gd name="T5" fmla="*/ 46 h 47"/>
                <a:gd name="T6" fmla="*/ 44 w 91"/>
                <a:gd name="T7" fmla="*/ 47 h 47"/>
                <a:gd name="T8" fmla="*/ 45 w 91"/>
                <a:gd name="T9" fmla="*/ 46 h 47"/>
                <a:gd name="T10" fmla="*/ 90 w 91"/>
                <a:gd name="T11" fmla="*/ 1 h 47"/>
                <a:gd name="T12" fmla="*/ 91 w 91"/>
                <a:gd name="T13" fmla="*/ 0 h 47"/>
                <a:gd name="T14" fmla="*/ 90 w 91"/>
                <a:gd name="T15" fmla="*/ 0 h 47"/>
                <a:gd name="T16" fmla="*/ 1 w 91"/>
                <a:gd name="T17" fmla="*/ 0 h 47"/>
                <a:gd name="T18" fmla="*/ 0 w 91"/>
                <a:gd name="T19" fmla="*/ 0 h 47"/>
                <a:gd name="T20" fmla="*/ 0 w 91"/>
                <a:gd name="T21" fmla="*/ 1 h 47"/>
                <a:gd name="T22" fmla="*/ 1 w 91"/>
                <a:gd name="T23" fmla="*/ 1 h 47"/>
                <a:gd name="T24" fmla="*/ 1 w 91"/>
                <a:gd name="T25" fmla="*/ 2 h 47"/>
                <a:gd name="T26" fmla="*/ 87 w 91"/>
                <a:gd name="T27" fmla="*/ 2 h 47"/>
                <a:gd name="T28" fmla="*/ 44 w 91"/>
                <a:gd name="T29" fmla="*/ 44 h 47"/>
                <a:gd name="T30" fmla="*/ 1 w 91"/>
                <a:gd name="T31" fmla="*/ 0 h 47"/>
                <a:gd name="T32" fmla="*/ 1 w 91"/>
                <a:gd name="T33" fmla="*/ 1 h 47"/>
                <a:gd name="T34" fmla="*/ 1 w 91"/>
                <a:gd name="T35" fmla="*/ 2 h 47"/>
                <a:gd name="T36" fmla="*/ 1 w 91"/>
                <a:gd name="T3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47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1" y="1"/>
                    <a:pt x="91" y="1"/>
                    <a:pt x="9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854"/>
            <p:cNvSpPr/>
            <p:nvPr/>
          </p:nvSpPr>
          <p:spPr bwMode="auto">
            <a:xfrm>
              <a:off x="6752" y="3746"/>
              <a:ext cx="63" cy="61"/>
            </a:xfrm>
            <a:custGeom>
              <a:avLst/>
              <a:gdLst>
                <a:gd name="T0" fmla="*/ 1 w 60"/>
                <a:gd name="T1" fmla="*/ 1 h 58"/>
                <a:gd name="T2" fmla="*/ 0 w 60"/>
                <a:gd name="T3" fmla="*/ 1 h 58"/>
                <a:gd name="T4" fmla="*/ 16 w 60"/>
                <a:gd name="T5" fmla="*/ 57 h 58"/>
                <a:gd name="T6" fmla="*/ 17 w 60"/>
                <a:gd name="T7" fmla="*/ 58 h 58"/>
                <a:gd name="T8" fmla="*/ 18 w 60"/>
                <a:gd name="T9" fmla="*/ 58 h 58"/>
                <a:gd name="T10" fmla="*/ 60 w 60"/>
                <a:gd name="T11" fmla="*/ 37 h 58"/>
                <a:gd name="T12" fmla="*/ 60 w 60"/>
                <a:gd name="T13" fmla="*/ 36 h 58"/>
                <a:gd name="T14" fmla="*/ 60 w 60"/>
                <a:gd name="T15" fmla="*/ 35 h 58"/>
                <a:gd name="T16" fmla="*/ 2 w 60"/>
                <a:gd name="T17" fmla="*/ 0 h 58"/>
                <a:gd name="T18" fmla="*/ 0 w 60"/>
                <a:gd name="T19" fmla="*/ 0 h 58"/>
                <a:gd name="T20" fmla="*/ 0 w 60"/>
                <a:gd name="T21" fmla="*/ 1 h 58"/>
                <a:gd name="T22" fmla="*/ 1 w 60"/>
                <a:gd name="T23" fmla="*/ 1 h 58"/>
                <a:gd name="T24" fmla="*/ 1 w 60"/>
                <a:gd name="T25" fmla="*/ 2 h 58"/>
                <a:gd name="T26" fmla="*/ 57 w 60"/>
                <a:gd name="T27" fmla="*/ 36 h 58"/>
                <a:gd name="T28" fmla="*/ 18 w 60"/>
                <a:gd name="T29" fmla="*/ 56 h 58"/>
                <a:gd name="T30" fmla="*/ 2 w 60"/>
                <a:gd name="T31" fmla="*/ 0 h 58"/>
                <a:gd name="T32" fmla="*/ 1 w 60"/>
                <a:gd name="T33" fmla="*/ 1 h 58"/>
                <a:gd name="T34" fmla="*/ 1 w 60"/>
                <a:gd name="T35" fmla="*/ 2 h 58"/>
                <a:gd name="T36" fmla="*/ 1 w 60"/>
                <a:gd name="T3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58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0" y="37"/>
                    <a:pt x="60" y="36"/>
                    <a:pt x="60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855"/>
            <p:cNvSpPr/>
            <p:nvPr/>
          </p:nvSpPr>
          <p:spPr bwMode="auto">
            <a:xfrm>
              <a:off x="6796" y="1356"/>
              <a:ext cx="48" cy="64"/>
            </a:xfrm>
            <a:custGeom>
              <a:avLst/>
              <a:gdLst>
                <a:gd name="T0" fmla="*/ 1 w 45"/>
                <a:gd name="T1" fmla="*/ 1 h 61"/>
                <a:gd name="T2" fmla="*/ 0 w 45"/>
                <a:gd name="T3" fmla="*/ 1 h 61"/>
                <a:gd name="T4" fmla="*/ 15 w 45"/>
                <a:gd name="T5" fmla="*/ 61 h 61"/>
                <a:gd name="T6" fmla="*/ 16 w 45"/>
                <a:gd name="T7" fmla="*/ 61 h 61"/>
                <a:gd name="T8" fmla="*/ 17 w 45"/>
                <a:gd name="T9" fmla="*/ 61 h 61"/>
                <a:gd name="T10" fmla="*/ 45 w 45"/>
                <a:gd name="T11" fmla="*/ 8 h 61"/>
                <a:gd name="T12" fmla="*/ 45 w 45"/>
                <a:gd name="T13" fmla="*/ 7 h 61"/>
                <a:gd name="T14" fmla="*/ 44 w 45"/>
                <a:gd name="T15" fmla="*/ 6 h 61"/>
                <a:gd name="T16" fmla="*/ 1 w 45"/>
                <a:gd name="T17" fmla="*/ 0 h 61"/>
                <a:gd name="T18" fmla="*/ 1 w 45"/>
                <a:gd name="T19" fmla="*/ 0 h 61"/>
                <a:gd name="T20" fmla="*/ 0 w 45"/>
                <a:gd name="T21" fmla="*/ 1 h 61"/>
                <a:gd name="T22" fmla="*/ 1 w 45"/>
                <a:gd name="T23" fmla="*/ 1 h 61"/>
                <a:gd name="T24" fmla="*/ 1 w 45"/>
                <a:gd name="T25" fmla="*/ 2 h 61"/>
                <a:gd name="T26" fmla="*/ 42 w 45"/>
                <a:gd name="T27" fmla="*/ 8 h 61"/>
                <a:gd name="T28" fmla="*/ 16 w 45"/>
                <a:gd name="T29" fmla="*/ 57 h 61"/>
                <a:gd name="T30" fmla="*/ 2 w 45"/>
                <a:gd name="T31" fmla="*/ 0 h 61"/>
                <a:gd name="T32" fmla="*/ 1 w 45"/>
                <a:gd name="T33" fmla="*/ 1 h 61"/>
                <a:gd name="T34" fmla="*/ 1 w 45"/>
                <a:gd name="T35" fmla="*/ 2 h 61"/>
                <a:gd name="T36" fmla="*/ 1 w 45"/>
                <a:gd name="T37" fmla="*/ 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6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6" y="61"/>
                  </a:cubicBezTo>
                  <a:cubicBezTo>
                    <a:pt x="16" y="61"/>
                    <a:pt x="17" y="61"/>
                    <a:pt x="17" y="6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56"/>
            <p:cNvSpPr/>
            <p:nvPr/>
          </p:nvSpPr>
          <p:spPr bwMode="auto">
            <a:xfrm>
              <a:off x="6237" y="3833"/>
              <a:ext cx="148" cy="99"/>
            </a:xfrm>
            <a:custGeom>
              <a:avLst/>
              <a:gdLst>
                <a:gd name="T0" fmla="*/ 1 w 140"/>
                <a:gd name="T1" fmla="*/ 92 h 93"/>
                <a:gd name="T2" fmla="*/ 2 w 140"/>
                <a:gd name="T3" fmla="*/ 92 h 93"/>
                <a:gd name="T4" fmla="*/ 41 w 140"/>
                <a:gd name="T5" fmla="*/ 32 h 93"/>
                <a:gd name="T6" fmla="*/ 132 w 140"/>
                <a:gd name="T7" fmla="*/ 4 h 93"/>
                <a:gd name="T8" fmla="*/ 1 w 140"/>
                <a:gd name="T9" fmla="*/ 91 h 93"/>
                <a:gd name="T10" fmla="*/ 1 w 140"/>
                <a:gd name="T11" fmla="*/ 92 h 93"/>
                <a:gd name="T12" fmla="*/ 2 w 140"/>
                <a:gd name="T13" fmla="*/ 92 h 93"/>
                <a:gd name="T14" fmla="*/ 1 w 140"/>
                <a:gd name="T15" fmla="*/ 92 h 93"/>
                <a:gd name="T16" fmla="*/ 2 w 140"/>
                <a:gd name="T17" fmla="*/ 93 h 93"/>
                <a:gd name="T18" fmla="*/ 139 w 140"/>
                <a:gd name="T19" fmla="*/ 2 h 93"/>
                <a:gd name="T20" fmla="*/ 139 w 140"/>
                <a:gd name="T21" fmla="*/ 1 h 93"/>
                <a:gd name="T22" fmla="*/ 138 w 140"/>
                <a:gd name="T23" fmla="*/ 0 h 93"/>
                <a:gd name="T24" fmla="*/ 40 w 140"/>
                <a:gd name="T25" fmla="*/ 30 h 93"/>
                <a:gd name="T26" fmla="*/ 40 w 140"/>
                <a:gd name="T27" fmla="*/ 30 h 93"/>
                <a:gd name="T28" fmla="*/ 1 w 140"/>
                <a:gd name="T29" fmla="*/ 91 h 93"/>
                <a:gd name="T30" fmla="*/ 1 w 140"/>
                <a:gd name="T31" fmla="*/ 92 h 93"/>
                <a:gd name="T32" fmla="*/ 2 w 140"/>
                <a:gd name="T33" fmla="*/ 93 h 93"/>
                <a:gd name="T34" fmla="*/ 1 w 140"/>
                <a:gd name="T35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93">
                  <a:moveTo>
                    <a:pt x="1" y="92"/>
                  </a:moveTo>
                  <a:cubicBezTo>
                    <a:pt x="2" y="92"/>
                    <a:pt x="2" y="92"/>
                    <a:pt x="2" y="9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40" y="1"/>
                    <a:pt x="139" y="1"/>
                  </a:cubicBezTo>
                  <a:cubicBezTo>
                    <a:pt x="139" y="0"/>
                    <a:pt x="139" y="0"/>
                    <a:pt x="138" y="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0" y="92"/>
                    <a:pt x="0" y="92"/>
                    <a:pt x="1" y="92"/>
                  </a:cubicBezTo>
                  <a:cubicBezTo>
                    <a:pt x="1" y="93"/>
                    <a:pt x="2" y="93"/>
                    <a:pt x="2" y="93"/>
                  </a:cubicBezTo>
                  <a:lnTo>
                    <a:pt x="1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857"/>
            <p:cNvSpPr/>
            <p:nvPr/>
          </p:nvSpPr>
          <p:spPr bwMode="auto">
            <a:xfrm>
              <a:off x="6396" y="3616"/>
              <a:ext cx="87" cy="114"/>
            </a:xfrm>
            <a:custGeom>
              <a:avLst/>
              <a:gdLst>
                <a:gd name="T0" fmla="*/ 1 w 82"/>
                <a:gd name="T1" fmla="*/ 106 h 108"/>
                <a:gd name="T2" fmla="*/ 2 w 82"/>
                <a:gd name="T3" fmla="*/ 107 h 108"/>
                <a:gd name="T4" fmla="*/ 19 w 82"/>
                <a:gd name="T5" fmla="*/ 16 h 108"/>
                <a:gd name="T6" fmla="*/ 79 w 82"/>
                <a:gd name="T7" fmla="*/ 3 h 108"/>
                <a:gd name="T8" fmla="*/ 0 w 82"/>
                <a:gd name="T9" fmla="*/ 106 h 108"/>
                <a:gd name="T10" fmla="*/ 1 w 82"/>
                <a:gd name="T11" fmla="*/ 106 h 108"/>
                <a:gd name="T12" fmla="*/ 2 w 82"/>
                <a:gd name="T13" fmla="*/ 107 h 108"/>
                <a:gd name="T14" fmla="*/ 1 w 82"/>
                <a:gd name="T15" fmla="*/ 106 h 108"/>
                <a:gd name="T16" fmla="*/ 2 w 82"/>
                <a:gd name="T17" fmla="*/ 107 h 108"/>
                <a:gd name="T18" fmla="*/ 82 w 82"/>
                <a:gd name="T19" fmla="*/ 2 h 108"/>
                <a:gd name="T20" fmla="*/ 82 w 82"/>
                <a:gd name="T21" fmla="*/ 1 h 108"/>
                <a:gd name="T22" fmla="*/ 81 w 82"/>
                <a:gd name="T23" fmla="*/ 0 h 108"/>
                <a:gd name="T24" fmla="*/ 18 w 82"/>
                <a:gd name="T25" fmla="*/ 14 h 108"/>
                <a:gd name="T26" fmla="*/ 17 w 82"/>
                <a:gd name="T27" fmla="*/ 15 h 108"/>
                <a:gd name="T28" fmla="*/ 0 w 82"/>
                <a:gd name="T29" fmla="*/ 106 h 108"/>
                <a:gd name="T30" fmla="*/ 1 w 82"/>
                <a:gd name="T31" fmla="*/ 107 h 108"/>
                <a:gd name="T32" fmla="*/ 2 w 82"/>
                <a:gd name="T33" fmla="*/ 107 h 108"/>
                <a:gd name="T34" fmla="*/ 1 w 82"/>
                <a:gd name="T35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108">
                  <a:moveTo>
                    <a:pt x="1" y="106"/>
                  </a:moveTo>
                  <a:cubicBezTo>
                    <a:pt x="2" y="107"/>
                    <a:pt x="2" y="107"/>
                    <a:pt x="2" y="10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1" y="0"/>
                    <a:pt x="81" y="0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0" y="107"/>
                    <a:pt x="1" y="107"/>
                  </a:cubicBezTo>
                  <a:cubicBezTo>
                    <a:pt x="1" y="108"/>
                    <a:pt x="2" y="107"/>
                    <a:pt x="2" y="107"/>
                  </a:cubicBezTo>
                  <a:lnTo>
                    <a:pt x="1" y="1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858"/>
            <p:cNvSpPr/>
            <p:nvPr/>
          </p:nvSpPr>
          <p:spPr bwMode="auto">
            <a:xfrm>
              <a:off x="6499" y="3830"/>
              <a:ext cx="164" cy="117"/>
            </a:xfrm>
            <a:custGeom>
              <a:avLst/>
              <a:gdLst>
                <a:gd name="T0" fmla="*/ 153 w 155"/>
                <a:gd name="T1" fmla="*/ 1 h 111"/>
                <a:gd name="T2" fmla="*/ 153 w 155"/>
                <a:gd name="T3" fmla="*/ 0 h 111"/>
                <a:gd name="T4" fmla="*/ 1 w 155"/>
                <a:gd name="T5" fmla="*/ 43 h 111"/>
                <a:gd name="T6" fmla="*/ 0 w 155"/>
                <a:gd name="T7" fmla="*/ 44 h 111"/>
                <a:gd name="T8" fmla="*/ 0 w 155"/>
                <a:gd name="T9" fmla="*/ 45 h 111"/>
                <a:gd name="T10" fmla="*/ 66 w 155"/>
                <a:gd name="T11" fmla="*/ 111 h 111"/>
                <a:gd name="T12" fmla="*/ 67 w 155"/>
                <a:gd name="T13" fmla="*/ 111 h 111"/>
                <a:gd name="T14" fmla="*/ 68 w 155"/>
                <a:gd name="T15" fmla="*/ 111 h 111"/>
                <a:gd name="T16" fmla="*/ 154 w 155"/>
                <a:gd name="T17" fmla="*/ 2 h 111"/>
                <a:gd name="T18" fmla="*/ 154 w 155"/>
                <a:gd name="T19" fmla="*/ 1 h 111"/>
                <a:gd name="T20" fmla="*/ 153 w 155"/>
                <a:gd name="T21" fmla="*/ 0 h 111"/>
                <a:gd name="T22" fmla="*/ 153 w 155"/>
                <a:gd name="T23" fmla="*/ 1 h 111"/>
                <a:gd name="T24" fmla="*/ 153 w 155"/>
                <a:gd name="T25" fmla="*/ 1 h 111"/>
                <a:gd name="T26" fmla="*/ 67 w 155"/>
                <a:gd name="T27" fmla="*/ 109 h 111"/>
                <a:gd name="T28" fmla="*/ 3 w 155"/>
                <a:gd name="T29" fmla="*/ 45 h 111"/>
                <a:gd name="T30" fmla="*/ 154 w 155"/>
                <a:gd name="T31" fmla="*/ 2 h 111"/>
                <a:gd name="T32" fmla="*/ 153 w 155"/>
                <a:gd name="T33" fmla="*/ 1 h 111"/>
                <a:gd name="T34" fmla="*/ 153 w 155"/>
                <a:gd name="T3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5" h="111">
                  <a:moveTo>
                    <a:pt x="153" y="1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5" y="2"/>
                    <a:pt x="155" y="1"/>
                    <a:pt x="154" y="1"/>
                  </a:cubicBezTo>
                  <a:cubicBezTo>
                    <a:pt x="154" y="0"/>
                    <a:pt x="154" y="0"/>
                    <a:pt x="153" y="0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53" y="1"/>
                    <a:pt x="153" y="1"/>
                    <a:pt x="1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859"/>
            <p:cNvSpPr/>
            <p:nvPr/>
          </p:nvSpPr>
          <p:spPr bwMode="auto">
            <a:xfrm>
              <a:off x="6223" y="3705"/>
              <a:ext cx="57" cy="162"/>
            </a:xfrm>
            <a:custGeom>
              <a:avLst/>
              <a:gdLst>
                <a:gd name="T0" fmla="*/ 1 w 54"/>
                <a:gd name="T1" fmla="*/ 68 h 154"/>
                <a:gd name="T2" fmla="*/ 2 w 54"/>
                <a:gd name="T3" fmla="*/ 69 h 154"/>
                <a:gd name="T4" fmla="*/ 48 w 54"/>
                <a:gd name="T5" fmla="*/ 4 h 154"/>
                <a:gd name="T6" fmla="*/ 52 w 54"/>
                <a:gd name="T7" fmla="*/ 149 h 154"/>
                <a:gd name="T8" fmla="*/ 2 w 54"/>
                <a:gd name="T9" fmla="*/ 68 h 154"/>
                <a:gd name="T10" fmla="*/ 1 w 54"/>
                <a:gd name="T11" fmla="*/ 68 h 154"/>
                <a:gd name="T12" fmla="*/ 2 w 54"/>
                <a:gd name="T13" fmla="*/ 69 h 154"/>
                <a:gd name="T14" fmla="*/ 1 w 54"/>
                <a:gd name="T15" fmla="*/ 68 h 154"/>
                <a:gd name="T16" fmla="*/ 0 w 54"/>
                <a:gd name="T17" fmla="*/ 69 h 154"/>
                <a:gd name="T18" fmla="*/ 52 w 54"/>
                <a:gd name="T19" fmla="*/ 153 h 154"/>
                <a:gd name="T20" fmla="*/ 54 w 54"/>
                <a:gd name="T21" fmla="*/ 154 h 154"/>
                <a:gd name="T22" fmla="*/ 54 w 54"/>
                <a:gd name="T23" fmla="*/ 153 h 154"/>
                <a:gd name="T24" fmla="*/ 50 w 54"/>
                <a:gd name="T25" fmla="*/ 1 h 154"/>
                <a:gd name="T26" fmla="*/ 49 w 54"/>
                <a:gd name="T27" fmla="*/ 0 h 154"/>
                <a:gd name="T28" fmla="*/ 48 w 54"/>
                <a:gd name="T29" fmla="*/ 0 h 154"/>
                <a:gd name="T30" fmla="*/ 0 w 54"/>
                <a:gd name="T31" fmla="*/ 67 h 154"/>
                <a:gd name="T32" fmla="*/ 0 w 54"/>
                <a:gd name="T33" fmla="*/ 69 h 154"/>
                <a:gd name="T34" fmla="*/ 1 w 54"/>
                <a:gd name="T35" fmla="*/ 6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54">
                  <a:moveTo>
                    <a:pt x="1" y="68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52" y="153"/>
                    <a:pt x="52" y="153"/>
                    <a:pt x="52" y="153"/>
                  </a:cubicBezTo>
                  <a:cubicBezTo>
                    <a:pt x="53" y="154"/>
                    <a:pt x="53" y="154"/>
                    <a:pt x="54" y="154"/>
                  </a:cubicBezTo>
                  <a:cubicBezTo>
                    <a:pt x="54" y="154"/>
                    <a:pt x="54" y="153"/>
                    <a:pt x="54" y="153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1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60"/>
            <p:cNvSpPr/>
            <p:nvPr/>
          </p:nvSpPr>
          <p:spPr bwMode="auto">
            <a:xfrm>
              <a:off x="6223" y="3705"/>
              <a:ext cx="176" cy="72"/>
            </a:xfrm>
            <a:custGeom>
              <a:avLst/>
              <a:gdLst>
                <a:gd name="T0" fmla="*/ 165 w 166"/>
                <a:gd name="T1" fmla="*/ 22 h 69"/>
                <a:gd name="T2" fmla="*/ 165 w 166"/>
                <a:gd name="T3" fmla="*/ 21 h 69"/>
                <a:gd name="T4" fmla="*/ 3 w 166"/>
                <a:gd name="T5" fmla="*/ 66 h 69"/>
                <a:gd name="T6" fmla="*/ 50 w 166"/>
                <a:gd name="T7" fmla="*/ 2 h 69"/>
                <a:gd name="T8" fmla="*/ 165 w 166"/>
                <a:gd name="T9" fmla="*/ 23 h 69"/>
                <a:gd name="T10" fmla="*/ 165 w 166"/>
                <a:gd name="T11" fmla="*/ 22 h 69"/>
                <a:gd name="T12" fmla="*/ 165 w 166"/>
                <a:gd name="T13" fmla="*/ 21 h 69"/>
                <a:gd name="T14" fmla="*/ 165 w 166"/>
                <a:gd name="T15" fmla="*/ 22 h 69"/>
                <a:gd name="T16" fmla="*/ 165 w 166"/>
                <a:gd name="T17" fmla="*/ 21 h 69"/>
                <a:gd name="T18" fmla="*/ 49 w 166"/>
                <a:gd name="T19" fmla="*/ 0 h 69"/>
                <a:gd name="T20" fmla="*/ 48 w 166"/>
                <a:gd name="T21" fmla="*/ 0 h 69"/>
                <a:gd name="T22" fmla="*/ 0 w 166"/>
                <a:gd name="T23" fmla="*/ 67 h 69"/>
                <a:gd name="T24" fmla="*/ 0 w 166"/>
                <a:gd name="T25" fmla="*/ 69 h 69"/>
                <a:gd name="T26" fmla="*/ 1 w 166"/>
                <a:gd name="T27" fmla="*/ 69 h 69"/>
                <a:gd name="T28" fmla="*/ 165 w 166"/>
                <a:gd name="T29" fmla="*/ 23 h 69"/>
                <a:gd name="T30" fmla="*/ 166 w 166"/>
                <a:gd name="T31" fmla="*/ 22 h 69"/>
                <a:gd name="T32" fmla="*/ 165 w 166"/>
                <a:gd name="T33" fmla="*/ 21 h 69"/>
                <a:gd name="T34" fmla="*/ 165 w 166"/>
                <a:gd name="T35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69">
                  <a:moveTo>
                    <a:pt x="165" y="22"/>
                  </a:moveTo>
                  <a:cubicBezTo>
                    <a:pt x="165" y="21"/>
                    <a:pt x="165" y="21"/>
                    <a:pt x="165" y="21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1" y="69"/>
                    <a:pt x="1" y="69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6" y="23"/>
                    <a:pt x="166" y="23"/>
                    <a:pt x="166" y="22"/>
                  </a:cubicBezTo>
                  <a:cubicBezTo>
                    <a:pt x="166" y="22"/>
                    <a:pt x="166" y="22"/>
                    <a:pt x="165" y="21"/>
                  </a:cubicBezTo>
                  <a:lnTo>
                    <a:pt x="165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861"/>
            <p:cNvSpPr/>
            <p:nvPr/>
          </p:nvSpPr>
          <p:spPr bwMode="auto">
            <a:xfrm>
              <a:off x="5501" y="3886"/>
              <a:ext cx="164" cy="71"/>
            </a:xfrm>
            <a:custGeom>
              <a:avLst/>
              <a:gdLst>
                <a:gd name="T0" fmla="*/ 154 w 155"/>
                <a:gd name="T1" fmla="*/ 1 h 67"/>
                <a:gd name="T2" fmla="*/ 153 w 155"/>
                <a:gd name="T3" fmla="*/ 1 h 67"/>
                <a:gd name="T4" fmla="*/ 145 w 155"/>
                <a:gd name="T5" fmla="*/ 45 h 67"/>
                <a:gd name="T6" fmla="*/ 9 w 155"/>
                <a:gd name="T7" fmla="*/ 64 h 67"/>
                <a:gd name="T8" fmla="*/ 155 w 155"/>
                <a:gd name="T9" fmla="*/ 2 h 67"/>
                <a:gd name="T10" fmla="*/ 154 w 155"/>
                <a:gd name="T11" fmla="*/ 1 h 67"/>
                <a:gd name="T12" fmla="*/ 153 w 155"/>
                <a:gd name="T13" fmla="*/ 1 h 67"/>
                <a:gd name="T14" fmla="*/ 154 w 155"/>
                <a:gd name="T15" fmla="*/ 1 h 67"/>
                <a:gd name="T16" fmla="*/ 154 w 155"/>
                <a:gd name="T17" fmla="*/ 0 h 67"/>
                <a:gd name="T18" fmla="*/ 1 w 155"/>
                <a:gd name="T19" fmla="*/ 65 h 67"/>
                <a:gd name="T20" fmla="*/ 1 w 155"/>
                <a:gd name="T21" fmla="*/ 66 h 67"/>
                <a:gd name="T22" fmla="*/ 2 w 155"/>
                <a:gd name="T23" fmla="*/ 67 h 67"/>
                <a:gd name="T24" fmla="*/ 146 w 155"/>
                <a:gd name="T25" fmla="*/ 47 h 67"/>
                <a:gd name="T26" fmla="*/ 147 w 155"/>
                <a:gd name="T27" fmla="*/ 46 h 67"/>
                <a:gd name="T28" fmla="*/ 155 w 155"/>
                <a:gd name="T29" fmla="*/ 1 h 67"/>
                <a:gd name="T30" fmla="*/ 155 w 155"/>
                <a:gd name="T31" fmla="*/ 0 h 67"/>
                <a:gd name="T32" fmla="*/ 154 w 155"/>
                <a:gd name="T33" fmla="*/ 0 h 67"/>
                <a:gd name="T34" fmla="*/ 154 w 155"/>
                <a:gd name="T35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5" h="67">
                  <a:moveTo>
                    <a:pt x="154" y="1"/>
                  </a:moveTo>
                  <a:cubicBezTo>
                    <a:pt x="153" y="1"/>
                    <a:pt x="153" y="1"/>
                    <a:pt x="153" y="1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0" y="65"/>
                    <a:pt x="1" y="66"/>
                  </a:cubicBezTo>
                  <a:cubicBezTo>
                    <a:pt x="1" y="66"/>
                    <a:pt x="1" y="67"/>
                    <a:pt x="2" y="6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7" y="47"/>
                    <a:pt x="147" y="46"/>
                    <a:pt x="147" y="46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5" y="1"/>
                    <a:pt x="155" y="1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862"/>
            <p:cNvSpPr/>
            <p:nvPr/>
          </p:nvSpPr>
          <p:spPr bwMode="auto">
            <a:xfrm>
              <a:off x="5501" y="3862"/>
              <a:ext cx="156" cy="95"/>
            </a:xfrm>
            <a:custGeom>
              <a:avLst/>
              <a:gdLst>
                <a:gd name="T0" fmla="*/ 15 w 147"/>
                <a:gd name="T1" fmla="*/ 1 h 90"/>
                <a:gd name="T2" fmla="*/ 14 w 147"/>
                <a:gd name="T3" fmla="*/ 1 h 90"/>
                <a:gd name="T4" fmla="*/ 0 w 147"/>
                <a:gd name="T5" fmla="*/ 88 h 90"/>
                <a:gd name="T6" fmla="*/ 1 w 147"/>
                <a:gd name="T7" fmla="*/ 89 h 90"/>
                <a:gd name="T8" fmla="*/ 2 w 147"/>
                <a:gd name="T9" fmla="*/ 90 h 90"/>
                <a:gd name="T10" fmla="*/ 146 w 147"/>
                <a:gd name="T11" fmla="*/ 70 h 90"/>
                <a:gd name="T12" fmla="*/ 147 w 147"/>
                <a:gd name="T13" fmla="*/ 69 h 90"/>
                <a:gd name="T14" fmla="*/ 146 w 147"/>
                <a:gd name="T15" fmla="*/ 68 h 90"/>
                <a:gd name="T16" fmla="*/ 16 w 147"/>
                <a:gd name="T17" fmla="*/ 0 h 90"/>
                <a:gd name="T18" fmla="*/ 15 w 147"/>
                <a:gd name="T19" fmla="*/ 0 h 90"/>
                <a:gd name="T20" fmla="*/ 14 w 147"/>
                <a:gd name="T21" fmla="*/ 1 h 90"/>
                <a:gd name="T22" fmla="*/ 15 w 147"/>
                <a:gd name="T23" fmla="*/ 1 h 90"/>
                <a:gd name="T24" fmla="*/ 15 w 147"/>
                <a:gd name="T25" fmla="*/ 2 h 90"/>
                <a:gd name="T26" fmla="*/ 143 w 147"/>
                <a:gd name="T27" fmla="*/ 68 h 90"/>
                <a:gd name="T28" fmla="*/ 3 w 147"/>
                <a:gd name="T29" fmla="*/ 87 h 90"/>
                <a:gd name="T30" fmla="*/ 16 w 147"/>
                <a:gd name="T31" fmla="*/ 1 h 90"/>
                <a:gd name="T32" fmla="*/ 15 w 147"/>
                <a:gd name="T33" fmla="*/ 1 h 90"/>
                <a:gd name="T34" fmla="*/ 15 w 147"/>
                <a:gd name="T35" fmla="*/ 2 h 90"/>
                <a:gd name="T36" fmla="*/ 15 w 147"/>
                <a:gd name="T37" fmla="*/ 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" h="90">
                  <a:moveTo>
                    <a:pt x="15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46" y="70"/>
                    <a:pt x="146" y="70"/>
                    <a:pt x="146" y="70"/>
                  </a:cubicBezTo>
                  <a:cubicBezTo>
                    <a:pt x="147" y="70"/>
                    <a:pt x="147" y="69"/>
                    <a:pt x="147" y="69"/>
                  </a:cubicBezTo>
                  <a:cubicBezTo>
                    <a:pt x="147" y="68"/>
                    <a:pt x="147" y="68"/>
                    <a:pt x="146" y="6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5" y="2"/>
                    <a:pt x="15" y="2"/>
                  </a:cubicBez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863"/>
            <p:cNvSpPr/>
            <p:nvPr/>
          </p:nvSpPr>
          <p:spPr bwMode="auto">
            <a:xfrm>
              <a:off x="5407" y="3539"/>
              <a:ext cx="69" cy="42"/>
            </a:xfrm>
            <a:custGeom>
              <a:avLst/>
              <a:gdLst>
                <a:gd name="T0" fmla="*/ 2 w 65"/>
                <a:gd name="T1" fmla="*/ 1 h 40"/>
                <a:gd name="T2" fmla="*/ 1 w 65"/>
                <a:gd name="T3" fmla="*/ 1 h 40"/>
                <a:gd name="T4" fmla="*/ 34 w 65"/>
                <a:gd name="T5" fmla="*/ 40 h 40"/>
                <a:gd name="T6" fmla="*/ 36 w 65"/>
                <a:gd name="T7" fmla="*/ 40 h 40"/>
                <a:gd name="T8" fmla="*/ 64 w 65"/>
                <a:gd name="T9" fmla="*/ 19 h 40"/>
                <a:gd name="T10" fmla="*/ 65 w 65"/>
                <a:gd name="T11" fmla="*/ 18 h 40"/>
                <a:gd name="T12" fmla="*/ 64 w 65"/>
                <a:gd name="T13" fmla="*/ 17 h 40"/>
                <a:gd name="T14" fmla="*/ 2 w 65"/>
                <a:gd name="T15" fmla="*/ 0 h 40"/>
                <a:gd name="T16" fmla="*/ 1 w 65"/>
                <a:gd name="T17" fmla="*/ 0 h 40"/>
                <a:gd name="T18" fmla="*/ 1 w 65"/>
                <a:gd name="T19" fmla="*/ 1 h 40"/>
                <a:gd name="T20" fmla="*/ 2 w 65"/>
                <a:gd name="T21" fmla="*/ 1 h 40"/>
                <a:gd name="T22" fmla="*/ 1 w 65"/>
                <a:gd name="T23" fmla="*/ 2 h 40"/>
                <a:gd name="T24" fmla="*/ 62 w 65"/>
                <a:gd name="T25" fmla="*/ 19 h 40"/>
                <a:gd name="T26" fmla="*/ 35 w 65"/>
                <a:gd name="T27" fmla="*/ 38 h 40"/>
                <a:gd name="T28" fmla="*/ 2 w 65"/>
                <a:gd name="T29" fmla="*/ 0 h 40"/>
                <a:gd name="T30" fmla="*/ 2 w 65"/>
                <a:gd name="T31" fmla="*/ 1 h 40"/>
                <a:gd name="T32" fmla="*/ 1 w 65"/>
                <a:gd name="T33" fmla="*/ 2 h 40"/>
                <a:gd name="T34" fmla="*/ 2 w 65"/>
                <a:gd name="T3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40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40"/>
                    <a:pt x="35" y="40"/>
                    <a:pt x="36" y="4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19"/>
                    <a:pt x="65" y="19"/>
                    <a:pt x="65" y="18"/>
                  </a:cubicBezTo>
                  <a:cubicBezTo>
                    <a:pt x="65" y="18"/>
                    <a:pt x="64" y="17"/>
                    <a:pt x="64" y="1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864"/>
            <p:cNvSpPr/>
            <p:nvPr/>
          </p:nvSpPr>
          <p:spPr bwMode="auto">
            <a:xfrm>
              <a:off x="5532" y="3472"/>
              <a:ext cx="32" cy="66"/>
            </a:xfrm>
            <a:custGeom>
              <a:avLst/>
              <a:gdLst>
                <a:gd name="T0" fmla="*/ 29 w 30"/>
                <a:gd name="T1" fmla="*/ 23 h 62"/>
                <a:gd name="T2" fmla="*/ 30 w 30"/>
                <a:gd name="T3" fmla="*/ 23 h 62"/>
                <a:gd name="T4" fmla="*/ 2 w 30"/>
                <a:gd name="T5" fmla="*/ 0 h 62"/>
                <a:gd name="T6" fmla="*/ 0 w 30"/>
                <a:gd name="T7" fmla="*/ 0 h 62"/>
                <a:gd name="T8" fmla="*/ 0 w 30"/>
                <a:gd name="T9" fmla="*/ 1 h 62"/>
                <a:gd name="T10" fmla="*/ 16 w 30"/>
                <a:gd name="T11" fmla="*/ 61 h 62"/>
                <a:gd name="T12" fmla="*/ 17 w 30"/>
                <a:gd name="T13" fmla="*/ 62 h 62"/>
                <a:gd name="T14" fmla="*/ 18 w 30"/>
                <a:gd name="T15" fmla="*/ 61 h 62"/>
                <a:gd name="T16" fmla="*/ 30 w 30"/>
                <a:gd name="T17" fmla="*/ 24 h 62"/>
                <a:gd name="T18" fmla="*/ 30 w 30"/>
                <a:gd name="T19" fmla="*/ 23 h 62"/>
                <a:gd name="T20" fmla="*/ 29 w 30"/>
                <a:gd name="T21" fmla="*/ 23 h 62"/>
                <a:gd name="T22" fmla="*/ 28 w 30"/>
                <a:gd name="T23" fmla="*/ 23 h 62"/>
                <a:gd name="T24" fmla="*/ 17 w 30"/>
                <a:gd name="T25" fmla="*/ 58 h 62"/>
                <a:gd name="T26" fmla="*/ 3 w 30"/>
                <a:gd name="T27" fmla="*/ 4 h 62"/>
                <a:gd name="T28" fmla="*/ 29 w 30"/>
                <a:gd name="T29" fmla="*/ 24 h 62"/>
                <a:gd name="T30" fmla="*/ 29 w 30"/>
                <a:gd name="T31" fmla="*/ 23 h 62"/>
                <a:gd name="T32" fmla="*/ 28 w 30"/>
                <a:gd name="T33" fmla="*/ 23 h 62"/>
                <a:gd name="T34" fmla="*/ 29 w 30"/>
                <a:gd name="T35" fmla="*/ 2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62">
                  <a:moveTo>
                    <a:pt x="29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7" y="62"/>
                    <a:pt x="17" y="62"/>
                  </a:cubicBezTo>
                  <a:cubicBezTo>
                    <a:pt x="17" y="62"/>
                    <a:pt x="18" y="62"/>
                    <a:pt x="18" y="61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3"/>
                    <a:pt x="28" y="23"/>
                    <a:pt x="28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865"/>
            <p:cNvSpPr/>
            <p:nvPr/>
          </p:nvSpPr>
          <p:spPr bwMode="auto">
            <a:xfrm>
              <a:off x="5218" y="4046"/>
              <a:ext cx="61" cy="52"/>
            </a:xfrm>
            <a:custGeom>
              <a:avLst/>
              <a:gdLst>
                <a:gd name="T0" fmla="*/ 57 w 58"/>
                <a:gd name="T1" fmla="*/ 6 h 50"/>
                <a:gd name="T2" fmla="*/ 56 w 58"/>
                <a:gd name="T3" fmla="*/ 6 h 50"/>
                <a:gd name="T4" fmla="*/ 25 w 58"/>
                <a:gd name="T5" fmla="*/ 47 h 50"/>
                <a:gd name="T6" fmla="*/ 3 w 58"/>
                <a:gd name="T7" fmla="*/ 2 h 50"/>
                <a:gd name="T8" fmla="*/ 57 w 58"/>
                <a:gd name="T9" fmla="*/ 7 h 50"/>
                <a:gd name="T10" fmla="*/ 57 w 58"/>
                <a:gd name="T11" fmla="*/ 6 h 50"/>
                <a:gd name="T12" fmla="*/ 56 w 58"/>
                <a:gd name="T13" fmla="*/ 6 h 50"/>
                <a:gd name="T14" fmla="*/ 57 w 58"/>
                <a:gd name="T15" fmla="*/ 6 h 50"/>
                <a:gd name="T16" fmla="*/ 57 w 58"/>
                <a:gd name="T17" fmla="*/ 5 h 50"/>
                <a:gd name="T18" fmla="*/ 1 w 58"/>
                <a:gd name="T19" fmla="*/ 0 h 50"/>
                <a:gd name="T20" fmla="*/ 0 w 58"/>
                <a:gd name="T21" fmla="*/ 1 h 50"/>
                <a:gd name="T22" fmla="*/ 0 w 58"/>
                <a:gd name="T23" fmla="*/ 2 h 50"/>
                <a:gd name="T24" fmla="*/ 24 w 58"/>
                <a:gd name="T25" fmla="*/ 50 h 50"/>
                <a:gd name="T26" fmla="*/ 25 w 58"/>
                <a:gd name="T27" fmla="*/ 50 h 50"/>
                <a:gd name="T28" fmla="*/ 26 w 58"/>
                <a:gd name="T29" fmla="*/ 50 h 50"/>
                <a:gd name="T30" fmla="*/ 58 w 58"/>
                <a:gd name="T31" fmla="*/ 7 h 50"/>
                <a:gd name="T32" fmla="*/ 58 w 58"/>
                <a:gd name="T33" fmla="*/ 6 h 50"/>
                <a:gd name="T34" fmla="*/ 57 w 58"/>
                <a:gd name="T35" fmla="*/ 5 h 50"/>
                <a:gd name="T36" fmla="*/ 57 w 58"/>
                <a:gd name="T37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0">
                  <a:moveTo>
                    <a:pt x="57" y="6"/>
                  </a:moveTo>
                  <a:cubicBezTo>
                    <a:pt x="56" y="6"/>
                    <a:pt x="56" y="6"/>
                    <a:pt x="56" y="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5"/>
                    <a:pt x="57" y="5"/>
                  </a:cubicBezTo>
                  <a:lnTo>
                    <a:pt x="57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866"/>
            <p:cNvSpPr/>
            <p:nvPr/>
          </p:nvSpPr>
          <p:spPr bwMode="auto">
            <a:xfrm>
              <a:off x="5458" y="3955"/>
              <a:ext cx="60" cy="83"/>
            </a:xfrm>
            <a:custGeom>
              <a:avLst/>
              <a:gdLst>
                <a:gd name="T0" fmla="*/ 56 w 57"/>
                <a:gd name="T1" fmla="*/ 79 h 79"/>
                <a:gd name="T2" fmla="*/ 57 w 57"/>
                <a:gd name="T3" fmla="*/ 78 h 79"/>
                <a:gd name="T4" fmla="*/ 3 w 57"/>
                <a:gd name="T5" fmla="*/ 52 h 79"/>
                <a:gd name="T6" fmla="*/ 42 w 57"/>
                <a:gd name="T7" fmla="*/ 3 h 79"/>
                <a:gd name="T8" fmla="*/ 55 w 57"/>
                <a:gd name="T9" fmla="*/ 79 h 79"/>
                <a:gd name="T10" fmla="*/ 56 w 57"/>
                <a:gd name="T11" fmla="*/ 79 h 79"/>
                <a:gd name="T12" fmla="*/ 57 w 57"/>
                <a:gd name="T13" fmla="*/ 78 h 79"/>
                <a:gd name="T14" fmla="*/ 56 w 57"/>
                <a:gd name="T15" fmla="*/ 79 h 79"/>
                <a:gd name="T16" fmla="*/ 57 w 57"/>
                <a:gd name="T17" fmla="*/ 78 h 79"/>
                <a:gd name="T18" fmla="*/ 43 w 57"/>
                <a:gd name="T19" fmla="*/ 0 h 79"/>
                <a:gd name="T20" fmla="*/ 43 w 57"/>
                <a:gd name="T21" fmla="*/ 0 h 79"/>
                <a:gd name="T22" fmla="*/ 42 w 57"/>
                <a:gd name="T23" fmla="*/ 0 h 79"/>
                <a:gd name="T24" fmla="*/ 0 w 57"/>
                <a:gd name="T25" fmla="*/ 52 h 79"/>
                <a:gd name="T26" fmla="*/ 0 w 57"/>
                <a:gd name="T27" fmla="*/ 53 h 79"/>
                <a:gd name="T28" fmla="*/ 1 w 57"/>
                <a:gd name="T29" fmla="*/ 53 h 79"/>
                <a:gd name="T30" fmla="*/ 56 w 57"/>
                <a:gd name="T31" fmla="*/ 79 h 79"/>
                <a:gd name="T32" fmla="*/ 57 w 57"/>
                <a:gd name="T33" fmla="*/ 79 h 79"/>
                <a:gd name="T34" fmla="*/ 57 w 57"/>
                <a:gd name="T35" fmla="*/ 78 h 79"/>
                <a:gd name="T36" fmla="*/ 56 w 57"/>
                <a:gd name="T3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79">
                  <a:moveTo>
                    <a:pt x="56" y="79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7" y="79"/>
                    <a:pt x="57" y="78"/>
                  </a:cubicBezTo>
                  <a:lnTo>
                    <a:pt x="56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867"/>
            <p:cNvSpPr/>
            <p:nvPr/>
          </p:nvSpPr>
          <p:spPr bwMode="auto">
            <a:xfrm>
              <a:off x="5747" y="4227"/>
              <a:ext cx="79" cy="38"/>
            </a:xfrm>
            <a:custGeom>
              <a:avLst/>
              <a:gdLst>
                <a:gd name="T0" fmla="*/ 73 w 74"/>
                <a:gd name="T1" fmla="*/ 14 h 36"/>
                <a:gd name="T2" fmla="*/ 73 w 74"/>
                <a:gd name="T3" fmla="*/ 13 h 36"/>
                <a:gd name="T4" fmla="*/ 4 w 74"/>
                <a:gd name="T5" fmla="*/ 33 h 36"/>
                <a:gd name="T6" fmla="*/ 33 w 74"/>
                <a:gd name="T7" fmla="*/ 2 h 36"/>
                <a:gd name="T8" fmla="*/ 73 w 74"/>
                <a:gd name="T9" fmla="*/ 15 h 36"/>
                <a:gd name="T10" fmla="*/ 73 w 74"/>
                <a:gd name="T11" fmla="*/ 14 h 36"/>
                <a:gd name="T12" fmla="*/ 73 w 74"/>
                <a:gd name="T13" fmla="*/ 13 h 36"/>
                <a:gd name="T14" fmla="*/ 73 w 74"/>
                <a:gd name="T15" fmla="*/ 14 h 36"/>
                <a:gd name="T16" fmla="*/ 74 w 74"/>
                <a:gd name="T17" fmla="*/ 13 h 36"/>
                <a:gd name="T18" fmla="*/ 33 w 74"/>
                <a:gd name="T19" fmla="*/ 0 h 36"/>
                <a:gd name="T20" fmla="*/ 32 w 74"/>
                <a:gd name="T21" fmla="*/ 1 h 36"/>
                <a:gd name="T22" fmla="*/ 0 w 74"/>
                <a:gd name="T23" fmla="*/ 34 h 36"/>
                <a:gd name="T24" fmla="*/ 0 w 74"/>
                <a:gd name="T25" fmla="*/ 36 h 36"/>
                <a:gd name="T26" fmla="*/ 1 w 74"/>
                <a:gd name="T27" fmla="*/ 36 h 36"/>
                <a:gd name="T28" fmla="*/ 74 w 74"/>
                <a:gd name="T29" fmla="*/ 15 h 36"/>
                <a:gd name="T30" fmla="*/ 74 w 74"/>
                <a:gd name="T31" fmla="*/ 14 h 36"/>
                <a:gd name="T32" fmla="*/ 74 w 74"/>
                <a:gd name="T33" fmla="*/ 13 h 36"/>
                <a:gd name="T34" fmla="*/ 73 w 74"/>
                <a:gd name="T3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6">
                  <a:moveTo>
                    <a:pt x="73" y="14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2" y="0"/>
                    <a:pt x="32" y="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6"/>
                  </a:cubicBezTo>
                  <a:cubicBezTo>
                    <a:pt x="0" y="36"/>
                    <a:pt x="0" y="36"/>
                    <a:pt x="1" y="36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4" y="13"/>
                    <a:pt x="74" y="13"/>
                  </a:cubicBezTo>
                  <a:lnTo>
                    <a:pt x="73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868"/>
            <p:cNvSpPr/>
            <p:nvPr/>
          </p:nvSpPr>
          <p:spPr bwMode="auto">
            <a:xfrm>
              <a:off x="3303" y="3358"/>
              <a:ext cx="97" cy="92"/>
            </a:xfrm>
            <a:custGeom>
              <a:avLst/>
              <a:gdLst>
                <a:gd name="T0" fmla="*/ 1 w 92"/>
                <a:gd name="T1" fmla="*/ 37 h 87"/>
                <a:gd name="T2" fmla="*/ 1 w 92"/>
                <a:gd name="T3" fmla="*/ 37 h 87"/>
                <a:gd name="T4" fmla="*/ 89 w 92"/>
                <a:gd name="T5" fmla="*/ 3 h 87"/>
                <a:gd name="T6" fmla="*/ 53 w 92"/>
                <a:gd name="T7" fmla="*/ 84 h 87"/>
                <a:gd name="T8" fmla="*/ 1 w 92"/>
                <a:gd name="T9" fmla="*/ 36 h 87"/>
                <a:gd name="T10" fmla="*/ 1 w 92"/>
                <a:gd name="T11" fmla="*/ 37 h 87"/>
                <a:gd name="T12" fmla="*/ 1 w 92"/>
                <a:gd name="T13" fmla="*/ 37 h 87"/>
                <a:gd name="T14" fmla="*/ 1 w 92"/>
                <a:gd name="T15" fmla="*/ 37 h 87"/>
                <a:gd name="T16" fmla="*/ 0 w 92"/>
                <a:gd name="T17" fmla="*/ 37 h 87"/>
                <a:gd name="T18" fmla="*/ 53 w 92"/>
                <a:gd name="T19" fmla="*/ 87 h 87"/>
                <a:gd name="T20" fmla="*/ 54 w 92"/>
                <a:gd name="T21" fmla="*/ 87 h 87"/>
                <a:gd name="T22" fmla="*/ 54 w 92"/>
                <a:gd name="T23" fmla="*/ 86 h 87"/>
                <a:gd name="T24" fmla="*/ 92 w 92"/>
                <a:gd name="T25" fmla="*/ 2 h 87"/>
                <a:gd name="T26" fmla="*/ 91 w 92"/>
                <a:gd name="T27" fmla="*/ 0 h 87"/>
                <a:gd name="T28" fmla="*/ 90 w 92"/>
                <a:gd name="T29" fmla="*/ 0 h 87"/>
                <a:gd name="T30" fmla="*/ 0 w 92"/>
                <a:gd name="T31" fmla="*/ 36 h 87"/>
                <a:gd name="T32" fmla="*/ 0 w 92"/>
                <a:gd name="T33" fmla="*/ 36 h 87"/>
                <a:gd name="T34" fmla="*/ 0 w 92"/>
                <a:gd name="T35" fmla="*/ 37 h 87"/>
                <a:gd name="T36" fmla="*/ 1 w 92"/>
                <a:gd name="T37" fmla="*/ 3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87">
                  <a:moveTo>
                    <a:pt x="1" y="3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1"/>
                    <a:pt x="92" y="1"/>
                    <a:pt x="91" y="0"/>
                  </a:cubicBezTo>
                  <a:cubicBezTo>
                    <a:pt x="91" y="0"/>
                    <a:pt x="91" y="0"/>
                    <a:pt x="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1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869"/>
            <p:cNvSpPr/>
            <p:nvPr/>
          </p:nvSpPr>
          <p:spPr bwMode="auto">
            <a:xfrm>
              <a:off x="7295" y="1311"/>
              <a:ext cx="111" cy="59"/>
            </a:xfrm>
            <a:custGeom>
              <a:avLst/>
              <a:gdLst>
                <a:gd name="T0" fmla="*/ 53 w 105"/>
                <a:gd name="T1" fmla="*/ 55 h 56"/>
                <a:gd name="T2" fmla="*/ 54 w 105"/>
                <a:gd name="T3" fmla="*/ 54 h 56"/>
                <a:gd name="T4" fmla="*/ 4 w 105"/>
                <a:gd name="T5" fmla="*/ 6 h 56"/>
                <a:gd name="T6" fmla="*/ 102 w 105"/>
                <a:gd name="T7" fmla="*/ 2 h 56"/>
                <a:gd name="T8" fmla="*/ 52 w 105"/>
                <a:gd name="T9" fmla="*/ 54 h 56"/>
                <a:gd name="T10" fmla="*/ 53 w 105"/>
                <a:gd name="T11" fmla="*/ 55 h 56"/>
                <a:gd name="T12" fmla="*/ 54 w 105"/>
                <a:gd name="T13" fmla="*/ 54 h 56"/>
                <a:gd name="T14" fmla="*/ 53 w 105"/>
                <a:gd name="T15" fmla="*/ 55 h 56"/>
                <a:gd name="T16" fmla="*/ 54 w 105"/>
                <a:gd name="T17" fmla="*/ 55 h 56"/>
                <a:gd name="T18" fmla="*/ 105 w 105"/>
                <a:gd name="T19" fmla="*/ 2 h 56"/>
                <a:gd name="T20" fmla="*/ 105 w 105"/>
                <a:gd name="T21" fmla="*/ 1 h 56"/>
                <a:gd name="T22" fmla="*/ 104 w 105"/>
                <a:gd name="T23" fmla="*/ 0 h 56"/>
                <a:gd name="T24" fmla="*/ 1 w 105"/>
                <a:gd name="T25" fmla="*/ 4 h 56"/>
                <a:gd name="T26" fmla="*/ 0 w 105"/>
                <a:gd name="T27" fmla="*/ 4 h 56"/>
                <a:gd name="T28" fmla="*/ 1 w 105"/>
                <a:gd name="T29" fmla="*/ 5 h 56"/>
                <a:gd name="T30" fmla="*/ 52 w 105"/>
                <a:gd name="T31" fmla="*/ 55 h 56"/>
                <a:gd name="T32" fmla="*/ 53 w 105"/>
                <a:gd name="T33" fmla="*/ 56 h 56"/>
                <a:gd name="T34" fmla="*/ 54 w 105"/>
                <a:gd name="T35" fmla="*/ 55 h 56"/>
                <a:gd name="T36" fmla="*/ 53 w 105"/>
                <a:gd name="T37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6">
                  <a:moveTo>
                    <a:pt x="53" y="55"/>
                  </a:moveTo>
                  <a:cubicBezTo>
                    <a:pt x="54" y="54"/>
                    <a:pt x="54" y="54"/>
                    <a:pt x="54" y="5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1"/>
                    <a:pt x="105" y="1"/>
                  </a:cubicBezTo>
                  <a:cubicBezTo>
                    <a:pt x="105" y="1"/>
                    <a:pt x="104" y="0"/>
                    <a:pt x="104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5"/>
                    <a:pt x="54" y="55"/>
                    <a:pt x="54" y="55"/>
                  </a:cubicBezTo>
                  <a:lnTo>
                    <a:pt x="53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870"/>
            <p:cNvSpPr/>
            <p:nvPr/>
          </p:nvSpPr>
          <p:spPr bwMode="auto">
            <a:xfrm>
              <a:off x="4011" y="2314"/>
              <a:ext cx="168" cy="107"/>
            </a:xfrm>
            <a:custGeom>
              <a:avLst/>
              <a:gdLst>
                <a:gd name="T0" fmla="*/ 1 w 159"/>
                <a:gd name="T1" fmla="*/ 29 h 101"/>
                <a:gd name="T2" fmla="*/ 1 w 159"/>
                <a:gd name="T3" fmla="*/ 30 h 101"/>
                <a:gd name="T4" fmla="*/ 154 w 159"/>
                <a:gd name="T5" fmla="*/ 3 h 101"/>
                <a:gd name="T6" fmla="*/ 31 w 159"/>
                <a:gd name="T7" fmla="*/ 99 h 101"/>
                <a:gd name="T8" fmla="*/ 2 w 159"/>
                <a:gd name="T9" fmla="*/ 28 h 101"/>
                <a:gd name="T10" fmla="*/ 1 w 159"/>
                <a:gd name="T11" fmla="*/ 29 h 101"/>
                <a:gd name="T12" fmla="*/ 1 w 159"/>
                <a:gd name="T13" fmla="*/ 30 h 101"/>
                <a:gd name="T14" fmla="*/ 1 w 159"/>
                <a:gd name="T15" fmla="*/ 29 h 101"/>
                <a:gd name="T16" fmla="*/ 0 w 159"/>
                <a:gd name="T17" fmla="*/ 29 h 101"/>
                <a:gd name="T18" fmla="*/ 29 w 159"/>
                <a:gd name="T19" fmla="*/ 101 h 101"/>
                <a:gd name="T20" fmla="*/ 30 w 159"/>
                <a:gd name="T21" fmla="*/ 101 h 101"/>
                <a:gd name="T22" fmla="*/ 31 w 159"/>
                <a:gd name="T23" fmla="*/ 101 h 101"/>
                <a:gd name="T24" fmla="*/ 158 w 159"/>
                <a:gd name="T25" fmla="*/ 2 h 101"/>
                <a:gd name="T26" fmla="*/ 158 w 159"/>
                <a:gd name="T27" fmla="*/ 1 h 101"/>
                <a:gd name="T28" fmla="*/ 157 w 159"/>
                <a:gd name="T29" fmla="*/ 0 h 101"/>
                <a:gd name="T30" fmla="*/ 1 w 159"/>
                <a:gd name="T31" fmla="*/ 28 h 101"/>
                <a:gd name="T32" fmla="*/ 0 w 159"/>
                <a:gd name="T33" fmla="*/ 28 h 101"/>
                <a:gd name="T34" fmla="*/ 0 w 159"/>
                <a:gd name="T35" fmla="*/ 29 h 101"/>
                <a:gd name="T36" fmla="*/ 1 w 159"/>
                <a:gd name="T37" fmla="*/ 2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9" h="101">
                  <a:moveTo>
                    <a:pt x="1" y="29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9" y="2"/>
                    <a:pt x="159" y="1"/>
                    <a:pt x="158" y="1"/>
                  </a:cubicBezTo>
                  <a:cubicBezTo>
                    <a:pt x="158" y="0"/>
                    <a:pt x="158" y="0"/>
                    <a:pt x="157" y="0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lnTo>
                    <a:pt x="1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871"/>
            <p:cNvSpPr/>
            <p:nvPr/>
          </p:nvSpPr>
          <p:spPr bwMode="auto">
            <a:xfrm>
              <a:off x="3724" y="2478"/>
              <a:ext cx="80" cy="101"/>
            </a:xfrm>
            <a:custGeom>
              <a:avLst/>
              <a:gdLst>
                <a:gd name="T0" fmla="*/ 8 w 75"/>
                <a:gd name="T1" fmla="*/ 95 h 96"/>
                <a:gd name="T2" fmla="*/ 8 w 75"/>
                <a:gd name="T3" fmla="*/ 96 h 96"/>
                <a:gd name="T4" fmla="*/ 74 w 75"/>
                <a:gd name="T5" fmla="*/ 78 h 96"/>
                <a:gd name="T6" fmla="*/ 75 w 75"/>
                <a:gd name="T7" fmla="*/ 77 h 96"/>
                <a:gd name="T8" fmla="*/ 74 w 75"/>
                <a:gd name="T9" fmla="*/ 76 h 96"/>
                <a:gd name="T10" fmla="*/ 2 w 75"/>
                <a:gd name="T11" fmla="*/ 1 h 96"/>
                <a:gd name="T12" fmla="*/ 1 w 75"/>
                <a:gd name="T13" fmla="*/ 1 h 96"/>
                <a:gd name="T14" fmla="*/ 0 w 75"/>
                <a:gd name="T15" fmla="*/ 2 h 96"/>
                <a:gd name="T16" fmla="*/ 7 w 75"/>
                <a:gd name="T17" fmla="*/ 96 h 96"/>
                <a:gd name="T18" fmla="*/ 8 w 75"/>
                <a:gd name="T19" fmla="*/ 96 h 96"/>
                <a:gd name="T20" fmla="*/ 8 w 75"/>
                <a:gd name="T21" fmla="*/ 96 h 96"/>
                <a:gd name="T22" fmla="*/ 8 w 75"/>
                <a:gd name="T23" fmla="*/ 95 h 96"/>
                <a:gd name="T24" fmla="*/ 9 w 75"/>
                <a:gd name="T25" fmla="*/ 95 h 96"/>
                <a:gd name="T26" fmla="*/ 3 w 75"/>
                <a:gd name="T27" fmla="*/ 4 h 96"/>
                <a:gd name="T28" fmla="*/ 72 w 75"/>
                <a:gd name="T29" fmla="*/ 76 h 96"/>
                <a:gd name="T30" fmla="*/ 8 w 75"/>
                <a:gd name="T31" fmla="*/ 94 h 96"/>
                <a:gd name="T32" fmla="*/ 8 w 75"/>
                <a:gd name="T33" fmla="*/ 95 h 96"/>
                <a:gd name="T34" fmla="*/ 9 w 75"/>
                <a:gd name="T35" fmla="*/ 95 h 96"/>
                <a:gd name="T36" fmla="*/ 8 w 75"/>
                <a:gd name="T37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96">
                  <a:moveTo>
                    <a:pt x="8" y="95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9" y="95"/>
                    <a:pt x="9" y="95"/>
                    <a:pt x="9" y="9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9" y="95"/>
                    <a:pt x="9" y="95"/>
                    <a:pt x="9" y="95"/>
                  </a:cubicBezTo>
                  <a:lnTo>
                    <a:pt x="8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872"/>
            <p:cNvSpPr/>
            <p:nvPr/>
          </p:nvSpPr>
          <p:spPr bwMode="auto">
            <a:xfrm>
              <a:off x="2200" y="2440"/>
              <a:ext cx="124" cy="129"/>
            </a:xfrm>
            <a:custGeom>
              <a:avLst/>
              <a:gdLst>
                <a:gd name="T0" fmla="*/ 1 w 117"/>
                <a:gd name="T1" fmla="*/ 108 h 122"/>
                <a:gd name="T2" fmla="*/ 1 w 117"/>
                <a:gd name="T3" fmla="*/ 109 h 122"/>
                <a:gd name="T4" fmla="*/ 112 w 117"/>
                <a:gd name="T5" fmla="*/ 122 h 122"/>
                <a:gd name="T6" fmla="*/ 112 w 117"/>
                <a:gd name="T7" fmla="*/ 121 h 122"/>
                <a:gd name="T8" fmla="*/ 113 w 117"/>
                <a:gd name="T9" fmla="*/ 121 h 122"/>
                <a:gd name="T10" fmla="*/ 117 w 117"/>
                <a:gd name="T11" fmla="*/ 1 h 122"/>
                <a:gd name="T12" fmla="*/ 116 w 117"/>
                <a:gd name="T13" fmla="*/ 0 h 122"/>
                <a:gd name="T14" fmla="*/ 115 w 117"/>
                <a:gd name="T15" fmla="*/ 0 h 122"/>
                <a:gd name="T16" fmla="*/ 0 w 117"/>
                <a:gd name="T17" fmla="*/ 108 h 122"/>
                <a:gd name="T18" fmla="*/ 0 w 117"/>
                <a:gd name="T19" fmla="*/ 109 h 122"/>
                <a:gd name="T20" fmla="*/ 1 w 117"/>
                <a:gd name="T21" fmla="*/ 109 h 122"/>
                <a:gd name="T22" fmla="*/ 1 w 117"/>
                <a:gd name="T23" fmla="*/ 108 h 122"/>
                <a:gd name="T24" fmla="*/ 2 w 117"/>
                <a:gd name="T25" fmla="*/ 109 h 122"/>
                <a:gd name="T26" fmla="*/ 115 w 117"/>
                <a:gd name="T27" fmla="*/ 3 h 122"/>
                <a:gd name="T28" fmla="*/ 111 w 117"/>
                <a:gd name="T29" fmla="*/ 119 h 122"/>
                <a:gd name="T30" fmla="*/ 1 w 117"/>
                <a:gd name="T31" fmla="*/ 107 h 122"/>
                <a:gd name="T32" fmla="*/ 1 w 117"/>
                <a:gd name="T33" fmla="*/ 108 h 122"/>
                <a:gd name="T34" fmla="*/ 2 w 117"/>
                <a:gd name="T35" fmla="*/ 109 h 122"/>
                <a:gd name="T36" fmla="*/ 1 w 117"/>
                <a:gd name="T37" fmla="*/ 10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" h="122">
                  <a:moveTo>
                    <a:pt x="1" y="108"/>
                  </a:moveTo>
                  <a:cubicBezTo>
                    <a:pt x="1" y="109"/>
                    <a:pt x="1" y="109"/>
                    <a:pt x="1" y="109"/>
                  </a:cubicBezTo>
                  <a:cubicBezTo>
                    <a:pt x="112" y="122"/>
                    <a:pt x="112" y="122"/>
                    <a:pt x="112" y="122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  <a:cubicBezTo>
                    <a:pt x="116" y="0"/>
                    <a:pt x="116" y="0"/>
                    <a:pt x="115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0" y="108"/>
                    <a:pt x="0" y="109"/>
                  </a:cubicBezTo>
                  <a:cubicBezTo>
                    <a:pt x="0" y="109"/>
                    <a:pt x="0" y="109"/>
                    <a:pt x="1" y="109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1" y="119"/>
                    <a:pt x="111" y="119"/>
                    <a:pt x="111" y="11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2" y="109"/>
                    <a:pt x="2" y="109"/>
                    <a:pt x="2" y="109"/>
                  </a:cubicBezTo>
                  <a:lnTo>
                    <a:pt x="1" y="1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4873"/>
            <p:cNvSpPr/>
            <p:nvPr/>
          </p:nvSpPr>
          <p:spPr bwMode="auto">
            <a:xfrm>
              <a:off x="3530" y="1973"/>
              <a:ext cx="133" cy="193"/>
            </a:xfrm>
            <a:custGeom>
              <a:avLst/>
              <a:gdLst>
                <a:gd name="T0" fmla="*/ 126 w 126"/>
                <a:gd name="T1" fmla="*/ 21 h 183"/>
                <a:gd name="T2" fmla="*/ 125 w 126"/>
                <a:gd name="T3" fmla="*/ 20 h 183"/>
                <a:gd name="T4" fmla="*/ 12 w 126"/>
                <a:gd name="T5" fmla="*/ 179 h 183"/>
                <a:gd name="T6" fmla="*/ 2 w 126"/>
                <a:gd name="T7" fmla="*/ 2 h 183"/>
                <a:gd name="T8" fmla="*/ 125 w 126"/>
                <a:gd name="T9" fmla="*/ 22 h 183"/>
                <a:gd name="T10" fmla="*/ 126 w 126"/>
                <a:gd name="T11" fmla="*/ 21 h 183"/>
                <a:gd name="T12" fmla="*/ 125 w 126"/>
                <a:gd name="T13" fmla="*/ 20 h 183"/>
                <a:gd name="T14" fmla="*/ 126 w 126"/>
                <a:gd name="T15" fmla="*/ 21 h 183"/>
                <a:gd name="T16" fmla="*/ 126 w 126"/>
                <a:gd name="T17" fmla="*/ 20 h 183"/>
                <a:gd name="T18" fmla="*/ 1 w 126"/>
                <a:gd name="T19" fmla="*/ 0 h 183"/>
                <a:gd name="T20" fmla="*/ 1 w 126"/>
                <a:gd name="T21" fmla="*/ 0 h 183"/>
                <a:gd name="T22" fmla="*/ 0 w 126"/>
                <a:gd name="T23" fmla="*/ 1 h 183"/>
                <a:gd name="T24" fmla="*/ 11 w 126"/>
                <a:gd name="T25" fmla="*/ 182 h 183"/>
                <a:gd name="T26" fmla="*/ 11 w 126"/>
                <a:gd name="T27" fmla="*/ 183 h 183"/>
                <a:gd name="T28" fmla="*/ 12 w 126"/>
                <a:gd name="T29" fmla="*/ 182 h 183"/>
                <a:gd name="T30" fmla="*/ 126 w 126"/>
                <a:gd name="T31" fmla="*/ 21 h 183"/>
                <a:gd name="T32" fmla="*/ 126 w 126"/>
                <a:gd name="T33" fmla="*/ 20 h 183"/>
                <a:gd name="T34" fmla="*/ 126 w 126"/>
                <a:gd name="T35" fmla="*/ 20 h 183"/>
                <a:gd name="T36" fmla="*/ 126 w 126"/>
                <a:gd name="T37" fmla="*/ 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83">
                  <a:moveTo>
                    <a:pt x="126" y="21"/>
                  </a:moveTo>
                  <a:cubicBezTo>
                    <a:pt x="125" y="20"/>
                    <a:pt x="125" y="20"/>
                    <a:pt x="125" y="20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82"/>
                    <a:pt x="11" y="182"/>
                    <a:pt x="11" y="183"/>
                  </a:cubicBezTo>
                  <a:cubicBezTo>
                    <a:pt x="12" y="183"/>
                    <a:pt x="12" y="183"/>
                    <a:pt x="12" y="182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lnTo>
                    <a:pt x="126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874"/>
            <p:cNvSpPr/>
            <p:nvPr/>
          </p:nvSpPr>
          <p:spPr bwMode="auto">
            <a:xfrm>
              <a:off x="7141" y="1265"/>
              <a:ext cx="156" cy="151"/>
            </a:xfrm>
            <a:custGeom>
              <a:avLst/>
              <a:gdLst>
                <a:gd name="T0" fmla="*/ 1 w 148"/>
                <a:gd name="T1" fmla="*/ 143 h 143"/>
                <a:gd name="T2" fmla="*/ 2 w 148"/>
                <a:gd name="T3" fmla="*/ 143 h 143"/>
                <a:gd name="T4" fmla="*/ 2 w 148"/>
                <a:gd name="T5" fmla="*/ 3 h 143"/>
                <a:gd name="T6" fmla="*/ 145 w 148"/>
                <a:gd name="T7" fmla="*/ 49 h 143"/>
                <a:gd name="T8" fmla="*/ 1 w 148"/>
                <a:gd name="T9" fmla="*/ 142 h 143"/>
                <a:gd name="T10" fmla="*/ 1 w 148"/>
                <a:gd name="T11" fmla="*/ 143 h 143"/>
                <a:gd name="T12" fmla="*/ 2 w 148"/>
                <a:gd name="T13" fmla="*/ 143 h 143"/>
                <a:gd name="T14" fmla="*/ 1 w 148"/>
                <a:gd name="T15" fmla="*/ 143 h 143"/>
                <a:gd name="T16" fmla="*/ 2 w 148"/>
                <a:gd name="T17" fmla="*/ 143 h 143"/>
                <a:gd name="T18" fmla="*/ 148 w 148"/>
                <a:gd name="T19" fmla="*/ 50 h 143"/>
                <a:gd name="T20" fmla="*/ 148 w 148"/>
                <a:gd name="T21" fmla="*/ 49 h 143"/>
                <a:gd name="T22" fmla="*/ 148 w 148"/>
                <a:gd name="T23" fmla="*/ 48 h 143"/>
                <a:gd name="T24" fmla="*/ 1 w 148"/>
                <a:gd name="T25" fmla="*/ 0 h 143"/>
                <a:gd name="T26" fmla="*/ 1 w 148"/>
                <a:gd name="T27" fmla="*/ 0 h 143"/>
                <a:gd name="T28" fmla="*/ 0 w 148"/>
                <a:gd name="T29" fmla="*/ 1 h 143"/>
                <a:gd name="T30" fmla="*/ 0 w 148"/>
                <a:gd name="T31" fmla="*/ 143 h 143"/>
                <a:gd name="T32" fmla="*/ 1 w 148"/>
                <a:gd name="T33" fmla="*/ 143 h 143"/>
                <a:gd name="T34" fmla="*/ 2 w 148"/>
                <a:gd name="T35" fmla="*/ 143 h 143"/>
                <a:gd name="T36" fmla="*/ 1 w 148"/>
                <a:gd name="T3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8" h="143">
                  <a:moveTo>
                    <a:pt x="1" y="143"/>
                  </a:moveTo>
                  <a:cubicBezTo>
                    <a:pt x="2" y="143"/>
                    <a:pt x="2" y="143"/>
                    <a:pt x="2" y="14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1" y="143"/>
                    <a:pt x="1" y="143"/>
                  </a:cubicBezTo>
                  <a:cubicBezTo>
                    <a:pt x="2" y="143"/>
                    <a:pt x="2" y="143"/>
                    <a:pt x="2" y="143"/>
                  </a:cubicBezTo>
                  <a:lnTo>
                    <a:pt x="1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875"/>
            <p:cNvSpPr/>
            <p:nvPr/>
          </p:nvSpPr>
          <p:spPr bwMode="auto">
            <a:xfrm>
              <a:off x="3719" y="2306"/>
              <a:ext cx="116" cy="57"/>
            </a:xfrm>
            <a:custGeom>
              <a:avLst/>
              <a:gdLst>
                <a:gd name="T0" fmla="*/ 92 w 110"/>
                <a:gd name="T1" fmla="*/ 43 h 54"/>
                <a:gd name="T2" fmla="*/ 92 w 110"/>
                <a:gd name="T3" fmla="*/ 42 h 54"/>
                <a:gd name="T4" fmla="*/ 6 w 110"/>
                <a:gd name="T5" fmla="*/ 51 h 54"/>
                <a:gd name="T6" fmla="*/ 107 w 110"/>
                <a:gd name="T7" fmla="*/ 3 h 54"/>
                <a:gd name="T8" fmla="*/ 91 w 110"/>
                <a:gd name="T9" fmla="*/ 43 h 54"/>
                <a:gd name="T10" fmla="*/ 92 w 110"/>
                <a:gd name="T11" fmla="*/ 43 h 54"/>
                <a:gd name="T12" fmla="*/ 92 w 110"/>
                <a:gd name="T13" fmla="*/ 42 h 54"/>
                <a:gd name="T14" fmla="*/ 92 w 110"/>
                <a:gd name="T15" fmla="*/ 43 h 54"/>
                <a:gd name="T16" fmla="*/ 93 w 110"/>
                <a:gd name="T17" fmla="*/ 44 h 54"/>
                <a:gd name="T18" fmla="*/ 110 w 110"/>
                <a:gd name="T19" fmla="*/ 1 h 54"/>
                <a:gd name="T20" fmla="*/ 110 w 110"/>
                <a:gd name="T21" fmla="*/ 0 h 54"/>
                <a:gd name="T22" fmla="*/ 109 w 110"/>
                <a:gd name="T23" fmla="*/ 0 h 54"/>
                <a:gd name="T24" fmla="*/ 0 w 110"/>
                <a:gd name="T25" fmla="*/ 52 h 54"/>
                <a:gd name="T26" fmla="*/ 0 w 110"/>
                <a:gd name="T27" fmla="*/ 53 h 54"/>
                <a:gd name="T28" fmla="*/ 1 w 110"/>
                <a:gd name="T29" fmla="*/ 54 h 54"/>
                <a:gd name="T30" fmla="*/ 92 w 110"/>
                <a:gd name="T31" fmla="*/ 44 h 54"/>
                <a:gd name="T32" fmla="*/ 93 w 110"/>
                <a:gd name="T33" fmla="*/ 44 h 54"/>
                <a:gd name="T34" fmla="*/ 92 w 110"/>
                <a:gd name="T35" fmla="*/ 4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54">
                  <a:moveTo>
                    <a:pt x="92" y="43"/>
                  </a:moveTo>
                  <a:cubicBezTo>
                    <a:pt x="92" y="42"/>
                    <a:pt x="92" y="42"/>
                    <a:pt x="92" y="4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3"/>
                    <a:pt x="0" y="54"/>
                    <a:pt x="1" y="5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3" y="44"/>
                    <a:pt x="93" y="44"/>
                  </a:cubicBezTo>
                  <a:lnTo>
                    <a:pt x="92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876"/>
            <p:cNvSpPr/>
            <p:nvPr/>
          </p:nvSpPr>
          <p:spPr bwMode="auto">
            <a:xfrm>
              <a:off x="7320" y="2581"/>
              <a:ext cx="121" cy="114"/>
            </a:xfrm>
            <a:custGeom>
              <a:avLst/>
              <a:gdLst>
                <a:gd name="T0" fmla="*/ 1 w 114"/>
                <a:gd name="T1" fmla="*/ 1 h 108"/>
                <a:gd name="T2" fmla="*/ 0 w 114"/>
                <a:gd name="T3" fmla="*/ 1 h 108"/>
                <a:gd name="T4" fmla="*/ 50 w 114"/>
                <a:gd name="T5" fmla="*/ 107 h 108"/>
                <a:gd name="T6" fmla="*/ 51 w 114"/>
                <a:gd name="T7" fmla="*/ 108 h 108"/>
                <a:gd name="T8" fmla="*/ 52 w 114"/>
                <a:gd name="T9" fmla="*/ 108 h 108"/>
                <a:gd name="T10" fmla="*/ 114 w 114"/>
                <a:gd name="T11" fmla="*/ 58 h 108"/>
                <a:gd name="T12" fmla="*/ 114 w 114"/>
                <a:gd name="T13" fmla="*/ 57 h 108"/>
                <a:gd name="T14" fmla="*/ 114 w 114"/>
                <a:gd name="T15" fmla="*/ 56 h 108"/>
                <a:gd name="T16" fmla="*/ 2 w 114"/>
                <a:gd name="T17" fmla="*/ 0 h 108"/>
                <a:gd name="T18" fmla="*/ 0 w 114"/>
                <a:gd name="T19" fmla="*/ 0 h 108"/>
                <a:gd name="T20" fmla="*/ 0 w 114"/>
                <a:gd name="T21" fmla="*/ 1 h 108"/>
                <a:gd name="T22" fmla="*/ 1 w 114"/>
                <a:gd name="T23" fmla="*/ 1 h 108"/>
                <a:gd name="T24" fmla="*/ 1 w 114"/>
                <a:gd name="T25" fmla="*/ 2 h 108"/>
                <a:gd name="T26" fmla="*/ 111 w 114"/>
                <a:gd name="T27" fmla="*/ 58 h 108"/>
                <a:gd name="T28" fmla="*/ 51 w 114"/>
                <a:gd name="T29" fmla="*/ 105 h 108"/>
                <a:gd name="T30" fmla="*/ 2 w 114"/>
                <a:gd name="T31" fmla="*/ 0 h 108"/>
                <a:gd name="T32" fmla="*/ 1 w 114"/>
                <a:gd name="T33" fmla="*/ 1 h 108"/>
                <a:gd name="T34" fmla="*/ 1 w 114"/>
                <a:gd name="T35" fmla="*/ 2 h 108"/>
                <a:gd name="T36" fmla="*/ 1 w 114"/>
                <a:gd name="T3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08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877"/>
            <p:cNvSpPr/>
            <p:nvPr/>
          </p:nvSpPr>
          <p:spPr bwMode="auto">
            <a:xfrm>
              <a:off x="5977" y="2462"/>
              <a:ext cx="996" cy="70"/>
            </a:xfrm>
            <a:custGeom>
              <a:avLst/>
              <a:gdLst>
                <a:gd name="T0" fmla="*/ 1 w 942"/>
                <a:gd name="T1" fmla="*/ 2 h 66"/>
                <a:gd name="T2" fmla="*/ 941 w 942"/>
                <a:gd name="T3" fmla="*/ 66 h 66"/>
                <a:gd name="T4" fmla="*/ 942 w 942"/>
                <a:gd name="T5" fmla="*/ 65 h 66"/>
                <a:gd name="T6" fmla="*/ 941 w 942"/>
                <a:gd name="T7" fmla="*/ 64 h 66"/>
                <a:gd name="T8" fmla="*/ 2 w 942"/>
                <a:gd name="T9" fmla="*/ 0 h 66"/>
                <a:gd name="T10" fmla="*/ 1 w 942"/>
                <a:gd name="T11" fmla="*/ 1 h 66"/>
                <a:gd name="T12" fmla="*/ 1 w 942"/>
                <a:gd name="T13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2" h="66">
                  <a:moveTo>
                    <a:pt x="1" y="2"/>
                  </a:moveTo>
                  <a:cubicBezTo>
                    <a:pt x="941" y="66"/>
                    <a:pt x="941" y="66"/>
                    <a:pt x="941" y="66"/>
                  </a:cubicBezTo>
                  <a:cubicBezTo>
                    <a:pt x="942" y="66"/>
                    <a:pt x="942" y="65"/>
                    <a:pt x="942" y="65"/>
                  </a:cubicBezTo>
                  <a:cubicBezTo>
                    <a:pt x="942" y="64"/>
                    <a:pt x="942" y="64"/>
                    <a:pt x="941" y="6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878"/>
            <p:cNvSpPr/>
            <p:nvPr/>
          </p:nvSpPr>
          <p:spPr bwMode="auto">
            <a:xfrm>
              <a:off x="6278" y="2089"/>
              <a:ext cx="1931" cy="64"/>
            </a:xfrm>
            <a:custGeom>
              <a:avLst/>
              <a:gdLst>
                <a:gd name="T0" fmla="*/ 1826 w 1827"/>
                <a:gd name="T1" fmla="*/ 0 h 60"/>
                <a:gd name="T2" fmla="*/ 1 w 1827"/>
                <a:gd name="T3" fmla="*/ 58 h 60"/>
                <a:gd name="T4" fmla="*/ 0 w 1827"/>
                <a:gd name="T5" fmla="*/ 59 h 60"/>
                <a:gd name="T6" fmla="*/ 1 w 1827"/>
                <a:gd name="T7" fmla="*/ 60 h 60"/>
                <a:gd name="T8" fmla="*/ 1826 w 1827"/>
                <a:gd name="T9" fmla="*/ 2 h 60"/>
                <a:gd name="T10" fmla="*/ 1827 w 1827"/>
                <a:gd name="T11" fmla="*/ 1 h 60"/>
                <a:gd name="T12" fmla="*/ 1826 w 182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7" h="60">
                  <a:moveTo>
                    <a:pt x="1826" y="0"/>
                  </a:move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ubicBezTo>
                    <a:pt x="1826" y="2"/>
                    <a:pt x="1826" y="2"/>
                    <a:pt x="1826" y="2"/>
                  </a:cubicBezTo>
                  <a:cubicBezTo>
                    <a:pt x="1827" y="2"/>
                    <a:pt x="1827" y="2"/>
                    <a:pt x="1827" y="1"/>
                  </a:cubicBezTo>
                  <a:cubicBezTo>
                    <a:pt x="1827" y="0"/>
                    <a:pt x="1827" y="0"/>
                    <a:pt x="1826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879"/>
            <p:cNvSpPr/>
            <p:nvPr/>
          </p:nvSpPr>
          <p:spPr bwMode="auto">
            <a:xfrm>
              <a:off x="3705" y="2575"/>
              <a:ext cx="810" cy="1102"/>
            </a:xfrm>
            <a:custGeom>
              <a:avLst/>
              <a:gdLst>
                <a:gd name="T0" fmla="*/ 2 w 766"/>
                <a:gd name="T1" fmla="*/ 1043 h 1044"/>
                <a:gd name="T2" fmla="*/ 766 w 766"/>
                <a:gd name="T3" fmla="*/ 2 h 1044"/>
                <a:gd name="T4" fmla="*/ 766 w 766"/>
                <a:gd name="T5" fmla="*/ 0 h 1044"/>
                <a:gd name="T6" fmla="*/ 765 w 766"/>
                <a:gd name="T7" fmla="*/ 1 h 1044"/>
                <a:gd name="T8" fmla="*/ 0 w 766"/>
                <a:gd name="T9" fmla="*/ 1042 h 1044"/>
                <a:gd name="T10" fmla="*/ 0 w 766"/>
                <a:gd name="T11" fmla="*/ 1043 h 1044"/>
                <a:gd name="T12" fmla="*/ 2 w 766"/>
                <a:gd name="T13" fmla="*/ 1043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6" h="1044">
                  <a:moveTo>
                    <a:pt x="2" y="1043"/>
                  </a:moveTo>
                  <a:cubicBezTo>
                    <a:pt x="766" y="2"/>
                    <a:pt x="766" y="2"/>
                    <a:pt x="766" y="2"/>
                  </a:cubicBezTo>
                  <a:cubicBezTo>
                    <a:pt x="766" y="1"/>
                    <a:pt x="766" y="1"/>
                    <a:pt x="766" y="0"/>
                  </a:cubicBezTo>
                  <a:cubicBezTo>
                    <a:pt x="766" y="0"/>
                    <a:pt x="765" y="0"/>
                    <a:pt x="765" y="1"/>
                  </a:cubicBezTo>
                  <a:cubicBezTo>
                    <a:pt x="0" y="1042"/>
                    <a:pt x="0" y="1042"/>
                    <a:pt x="0" y="1042"/>
                  </a:cubicBezTo>
                  <a:cubicBezTo>
                    <a:pt x="0" y="1043"/>
                    <a:pt x="0" y="1043"/>
                    <a:pt x="0" y="1043"/>
                  </a:cubicBezTo>
                  <a:cubicBezTo>
                    <a:pt x="1" y="1044"/>
                    <a:pt x="1" y="1044"/>
                    <a:pt x="2" y="10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880"/>
            <p:cNvSpPr/>
            <p:nvPr/>
          </p:nvSpPr>
          <p:spPr bwMode="auto">
            <a:xfrm>
              <a:off x="4890" y="2233"/>
              <a:ext cx="434" cy="322"/>
            </a:xfrm>
            <a:custGeom>
              <a:avLst/>
              <a:gdLst>
                <a:gd name="T0" fmla="*/ 2 w 410"/>
                <a:gd name="T1" fmla="*/ 304 h 305"/>
                <a:gd name="T2" fmla="*/ 409 w 410"/>
                <a:gd name="T3" fmla="*/ 2 h 305"/>
                <a:gd name="T4" fmla="*/ 409 w 410"/>
                <a:gd name="T5" fmla="*/ 0 h 305"/>
                <a:gd name="T6" fmla="*/ 408 w 410"/>
                <a:gd name="T7" fmla="*/ 0 h 305"/>
                <a:gd name="T8" fmla="*/ 0 w 410"/>
                <a:gd name="T9" fmla="*/ 303 h 305"/>
                <a:gd name="T10" fmla="*/ 0 w 410"/>
                <a:gd name="T11" fmla="*/ 304 h 305"/>
                <a:gd name="T12" fmla="*/ 2 w 410"/>
                <a:gd name="T13" fmla="*/ 30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0" h="305">
                  <a:moveTo>
                    <a:pt x="2" y="304"/>
                  </a:moveTo>
                  <a:cubicBezTo>
                    <a:pt x="409" y="2"/>
                    <a:pt x="409" y="2"/>
                    <a:pt x="409" y="2"/>
                  </a:cubicBezTo>
                  <a:cubicBezTo>
                    <a:pt x="410" y="2"/>
                    <a:pt x="410" y="1"/>
                    <a:pt x="409" y="0"/>
                  </a:cubicBezTo>
                  <a:cubicBezTo>
                    <a:pt x="409" y="0"/>
                    <a:pt x="408" y="0"/>
                    <a:pt x="408" y="0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4"/>
                    <a:pt x="0" y="304"/>
                  </a:cubicBezTo>
                  <a:cubicBezTo>
                    <a:pt x="1" y="304"/>
                    <a:pt x="1" y="305"/>
                    <a:pt x="2" y="30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881"/>
            <p:cNvSpPr/>
            <p:nvPr/>
          </p:nvSpPr>
          <p:spPr bwMode="auto">
            <a:xfrm>
              <a:off x="4520" y="2009"/>
              <a:ext cx="786" cy="568"/>
            </a:xfrm>
            <a:custGeom>
              <a:avLst/>
              <a:gdLst>
                <a:gd name="T0" fmla="*/ 2 w 743"/>
                <a:gd name="T1" fmla="*/ 538 h 538"/>
                <a:gd name="T2" fmla="*/ 743 w 743"/>
                <a:gd name="T3" fmla="*/ 2 h 538"/>
                <a:gd name="T4" fmla="*/ 743 w 743"/>
                <a:gd name="T5" fmla="*/ 1 h 538"/>
                <a:gd name="T6" fmla="*/ 741 w 743"/>
                <a:gd name="T7" fmla="*/ 0 h 538"/>
                <a:gd name="T8" fmla="*/ 1 w 743"/>
                <a:gd name="T9" fmla="*/ 536 h 538"/>
                <a:gd name="T10" fmla="*/ 0 w 743"/>
                <a:gd name="T11" fmla="*/ 538 h 538"/>
                <a:gd name="T12" fmla="*/ 2 w 743"/>
                <a:gd name="T13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3" h="538">
                  <a:moveTo>
                    <a:pt x="2" y="538"/>
                  </a:moveTo>
                  <a:cubicBezTo>
                    <a:pt x="743" y="2"/>
                    <a:pt x="743" y="2"/>
                    <a:pt x="743" y="2"/>
                  </a:cubicBezTo>
                  <a:cubicBezTo>
                    <a:pt x="743" y="2"/>
                    <a:pt x="743" y="1"/>
                    <a:pt x="743" y="1"/>
                  </a:cubicBezTo>
                  <a:cubicBezTo>
                    <a:pt x="743" y="0"/>
                    <a:pt x="742" y="0"/>
                    <a:pt x="741" y="0"/>
                  </a:cubicBezTo>
                  <a:cubicBezTo>
                    <a:pt x="1" y="536"/>
                    <a:pt x="1" y="536"/>
                    <a:pt x="1" y="536"/>
                  </a:cubicBezTo>
                  <a:cubicBezTo>
                    <a:pt x="0" y="537"/>
                    <a:pt x="0" y="537"/>
                    <a:pt x="0" y="538"/>
                  </a:cubicBezTo>
                  <a:cubicBezTo>
                    <a:pt x="1" y="538"/>
                    <a:pt x="1" y="538"/>
                    <a:pt x="2" y="53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882"/>
            <p:cNvSpPr/>
            <p:nvPr/>
          </p:nvSpPr>
          <p:spPr bwMode="auto">
            <a:xfrm>
              <a:off x="1805" y="1387"/>
              <a:ext cx="1390" cy="985"/>
            </a:xfrm>
            <a:custGeom>
              <a:avLst/>
              <a:gdLst>
                <a:gd name="T0" fmla="*/ 1 w 1315"/>
                <a:gd name="T1" fmla="*/ 2 h 933"/>
                <a:gd name="T2" fmla="*/ 1313 w 1315"/>
                <a:gd name="T3" fmla="*/ 932 h 933"/>
                <a:gd name="T4" fmla="*/ 1315 w 1315"/>
                <a:gd name="T5" fmla="*/ 932 h 933"/>
                <a:gd name="T6" fmla="*/ 1314 w 1315"/>
                <a:gd name="T7" fmla="*/ 931 h 933"/>
                <a:gd name="T8" fmla="*/ 2 w 1315"/>
                <a:gd name="T9" fmla="*/ 0 h 933"/>
                <a:gd name="T10" fmla="*/ 1 w 1315"/>
                <a:gd name="T11" fmla="*/ 0 h 933"/>
                <a:gd name="T12" fmla="*/ 1 w 1315"/>
                <a:gd name="T13" fmla="*/ 2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933">
                  <a:moveTo>
                    <a:pt x="1" y="2"/>
                  </a:moveTo>
                  <a:cubicBezTo>
                    <a:pt x="1313" y="932"/>
                    <a:pt x="1313" y="932"/>
                    <a:pt x="1313" y="932"/>
                  </a:cubicBezTo>
                  <a:cubicBezTo>
                    <a:pt x="1314" y="933"/>
                    <a:pt x="1314" y="932"/>
                    <a:pt x="1315" y="932"/>
                  </a:cubicBezTo>
                  <a:cubicBezTo>
                    <a:pt x="1315" y="932"/>
                    <a:pt x="1315" y="931"/>
                    <a:pt x="1314" y="93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883"/>
            <p:cNvSpPr/>
            <p:nvPr/>
          </p:nvSpPr>
          <p:spPr bwMode="auto">
            <a:xfrm>
              <a:off x="1701" y="1927"/>
              <a:ext cx="1072" cy="204"/>
            </a:xfrm>
            <a:custGeom>
              <a:avLst/>
              <a:gdLst>
                <a:gd name="T0" fmla="*/ 1 w 1014"/>
                <a:gd name="T1" fmla="*/ 193 h 193"/>
                <a:gd name="T2" fmla="*/ 1013 w 1014"/>
                <a:gd name="T3" fmla="*/ 2 h 193"/>
                <a:gd name="T4" fmla="*/ 1014 w 1014"/>
                <a:gd name="T5" fmla="*/ 0 h 193"/>
                <a:gd name="T6" fmla="*/ 1012 w 1014"/>
                <a:gd name="T7" fmla="*/ 0 h 193"/>
                <a:gd name="T8" fmla="*/ 1 w 1014"/>
                <a:gd name="T9" fmla="*/ 191 h 193"/>
                <a:gd name="T10" fmla="*/ 0 w 1014"/>
                <a:gd name="T11" fmla="*/ 192 h 193"/>
                <a:gd name="T12" fmla="*/ 1 w 1014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" h="193">
                  <a:moveTo>
                    <a:pt x="1" y="193"/>
                  </a:moveTo>
                  <a:cubicBezTo>
                    <a:pt x="1013" y="2"/>
                    <a:pt x="1013" y="2"/>
                    <a:pt x="1013" y="2"/>
                  </a:cubicBezTo>
                  <a:cubicBezTo>
                    <a:pt x="1013" y="2"/>
                    <a:pt x="1014" y="1"/>
                    <a:pt x="1014" y="0"/>
                  </a:cubicBezTo>
                  <a:cubicBezTo>
                    <a:pt x="1013" y="0"/>
                    <a:pt x="1013" y="0"/>
                    <a:pt x="1012" y="0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0" y="191"/>
                    <a:pt x="0" y="192"/>
                    <a:pt x="0" y="192"/>
                  </a:cubicBezTo>
                  <a:cubicBezTo>
                    <a:pt x="0" y="193"/>
                    <a:pt x="1" y="193"/>
                    <a:pt x="1" y="19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884"/>
            <p:cNvSpPr/>
            <p:nvPr/>
          </p:nvSpPr>
          <p:spPr bwMode="auto">
            <a:xfrm>
              <a:off x="2770" y="1927"/>
              <a:ext cx="425" cy="615"/>
            </a:xfrm>
            <a:custGeom>
              <a:avLst/>
              <a:gdLst>
                <a:gd name="T0" fmla="*/ 1 w 402"/>
                <a:gd name="T1" fmla="*/ 1 h 583"/>
                <a:gd name="T2" fmla="*/ 400 w 402"/>
                <a:gd name="T3" fmla="*/ 582 h 583"/>
                <a:gd name="T4" fmla="*/ 402 w 402"/>
                <a:gd name="T5" fmla="*/ 582 h 583"/>
                <a:gd name="T6" fmla="*/ 402 w 402"/>
                <a:gd name="T7" fmla="*/ 581 h 583"/>
                <a:gd name="T8" fmla="*/ 2 w 402"/>
                <a:gd name="T9" fmla="*/ 0 h 583"/>
                <a:gd name="T10" fmla="*/ 1 w 402"/>
                <a:gd name="T11" fmla="*/ 0 h 583"/>
                <a:gd name="T12" fmla="*/ 1 w 402"/>
                <a:gd name="T13" fmla="*/ 1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2" h="583">
                  <a:moveTo>
                    <a:pt x="1" y="1"/>
                  </a:moveTo>
                  <a:cubicBezTo>
                    <a:pt x="400" y="582"/>
                    <a:pt x="400" y="582"/>
                    <a:pt x="400" y="582"/>
                  </a:cubicBezTo>
                  <a:cubicBezTo>
                    <a:pt x="401" y="582"/>
                    <a:pt x="401" y="583"/>
                    <a:pt x="402" y="582"/>
                  </a:cubicBezTo>
                  <a:cubicBezTo>
                    <a:pt x="402" y="582"/>
                    <a:pt x="402" y="581"/>
                    <a:pt x="402" y="58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885"/>
            <p:cNvSpPr/>
            <p:nvPr/>
          </p:nvSpPr>
          <p:spPr bwMode="auto">
            <a:xfrm>
              <a:off x="2770" y="1927"/>
              <a:ext cx="757" cy="1216"/>
            </a:xfrm>
            <a:custGeom>
              <a:avLst/>
              <a:gdLst>
                <a:gd name="T0" fmla="*/ 716 w 716"/>
                <a:gd name="T1" fmla="*/ 1151 h 1152"/>
                <a:gd name="T2" fmla="*/ 2 w 716"/>
                <a:gd name="T3" fmla="*/ 0 h 1152"/>
                <a:gd name="T4" fmla="*/ 1 w 716"/>
                <a:gd name="T5" fmla="*/ 0 h 1152"/>
                <a:gd name="T6" fmla="*/ 1 w 716"/>
                <a:gd name="T7" fmla="*/ 1 h 1152"/>
                <a:gd name="T8" fmla="*/ 714 w 716"/>
                <a:gd name="T9" fmla="*/ 1152 h 1152"/>
                <a:gd name="T10" fmla="*/ 716 w 716"/>
                <a:gd name="T11" fmla="*/ 1152 h 1152"/>
                <a:gd name="T12" fmla="*/ 716 w 716"/>
                <a:gd name="T13" fmla="*/ 1151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1152">
                  <a:moveTo>
                    <a:pt x="716" y="115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714" y="1152"/>
                    <a:pt x="714" y="1152"/>
                    <a:pt x="714" y="1152"/>
                  </a:cubicBezTo>
                  <a:cubicBezTo>
                    <a:pt x="715" y="1152"/>
                    <a:pt x="715" y="1152"/>
                    <a:pt x="716" y="1152"/>
                  </a:cubicBezTo>
                  <a:cubicBezTo>
                    <a:pt x="716" y="1152"/>
                    <a:pt x="716" y="1151"/>
                    <a:pt x="716" y="115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886"/>
            <p:cNvSpPr/>
            <p:nvPr/>
          </p:nvSpPr>
          <p:spPr bwMode="auto">
            <a:xfrm>
              <a:off x="2622" y="2644"/>
              <a:ext cx="905" cy="499"/>
            </a:xfrm>
            <a:custGeom>
              <a:avLst/>
              <a:gdLst>
                <a:gd name="T0" fmla="*/ 1 w 856"/>
                <a:gd name="T1" fmla="*/ 2 h 473"/>
                <a:gd name="T2" fmla="*/ 855 w 856"/>
                <a:gd name="T3" fmla="*/ 473 h 473"/>
                <a:gd name="T4" fmla="*/ 856 w 856"/>
                <a:gd name="T5" fmla="*/ 473 h 473"/>
                <a:gd name="T6" fmla="*/ 856 w 856"/>
                <a:gd name="T7" fmla="*/ 471 h 473"/>
                <a:gd name="T8" fmla="*/ 2 w 856"/>
                <a:gd name="T9" fmla="*/ 0 h 473"/>
                <a:gd name="T10" fmla="*/ 0 w 856"/>
                <a:gd name="T11" fmla="*/ 0 h 473"/>
                <a:gd name="T12" fmla="*/ 1 w 856"/>
                <a:gd name="T13" fmla="*/ 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473">
                  <a:moveTo>
                    <a:pt x="1" y="2"/>
                  </a:moveTo>
                  <a:cubicBezTo>
                    <a:pt x="855" y="473"/>
                    <a:pt x="855" y="473"/>
                    <a:pt x="855" y="473"/>
                  </a:cubicBezTo>
                  <a:cubicBezTo>
                    <a:pt x="855" y="473"/>
                    <a:pt x="856" y="473"/>
                    <a:pt x="856" y="473"/>
                  </a:cubicBezTo>
                  <a:cubicBezTo>
                    <a:pt x="856" y="472"/>
                    <a:pt x="856" y="472"/>
                    <a:pt x="856" y="47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887"/>
            <p:cNvSpPr/>
            <p:nvPr/>
          </p:nvSpPr>
          <p:spPr bwMode="auto">
            <a:xfrm>
              <a:off x="1805" y="1387"/>
              <a:ext cx="820" cy="1259"/>
            </a:xfrm>
            <a:custGeom>
              <a:avLst/>
              <a:gdLst>
                <a:gd name="T0" fmla="*/ 775 w 776"/>
                <a:gd name="T1" fmla="*/ 1190 h 1192"/>
                <a:gd name="T2" fmla="*/ 2 w 776"/>
                <a:gd name="T3" fmla="*/ 0 h 1192"/>
                <a:gd name="T4" fmla="*/ 1 w 776"/>
                <a:gd name="T5" fmla="*/ 0 h 1192"/>
                <a:gd name="T6" fmla="*/ 1 w 776"/>
                <a:gd name="T7" fmla="*/ 1 h 1192"/>
                <a:gd name="T8" fmla="*/ 774 w 776"/>
                <a:gd name="T9" fmla="*/ 1191 h 1192"/>
                <a:gd name="T10" fmla="*/ 775 w 776"/>
                <a:gd name="T11" fmla="*/ 1192 h 1192"/>
                <a:gd name="T12" fmla="*/ 775 w 776"/>
                <a:gd name="T13" fmla="*/ 119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6" h="1192">
                  <a:moveTo>
                    <a:pt x="775" y="119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774" y="1191"/>
                    <a:pt x="774" y="1191"/>
                    <a:pt x="774" y="1191"/>
                  </a:cubicBezTo>
                  <a:cubicBezTo>
                    <a:pt x="774" y="1192"/>
                    <a:pt x="774" y="1192"/>
                    <a:pt x="775" y="1192"/>
                  </a:cubicBezTo>
                  <a:cubicBezTo>
                    <a:pt x="775" y="1191"/>
                    <a:pt x="776" y="1191"/>
                    <a:pt x="775" y="11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888"/>
            <p:cNvSpPr/>
            <p:nvPr/>
          </p:nvSpPr>
          <p:spPr bwMode="auto">
            <a:xfrm>
              <a:off x="5620" y="2452"/>
              <a:ext cx="550" cy="380"/>
            </a:xfrm>
            <a:custGeom>
              <a:avLst/>
              <a:gdLst>
                <a:gd name="T0" fmla="*/ 2 w 521"/>
                <a:gd name="T1" fmla="*/ 358 h 359"/>
                <a:gd name="T2" fmla="*/ 521 w 521"/>
                <a:gd name="T3" fmla="*/ 2 h 359"/>
                <a:gd name="T4" fmla="*/ 521 w 521"/>
                <a:gd name="T5" fmla="*/ 0 h 359"/>
                <a:gd name="T6" fmla="*/ 520 w 521"/>
                <a:gd name="T7" fmla="*/ 0 h 359"/>
                <a:gd name="T8" fmla="*/ 0 w 521"/>
                <a:gd name="T9" fmla="*/ 357 h 359"/>
                <a:gd name="T10" fmla="*/ 0 w 521"/>
                <a:gd name="T11" fmla="*/ 358 h 359"/>
                <a:gd name="T12" fmla="*/ 2 w 521"/>
                <a:gd name="T13" fmla="*/ 358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359">
                  <a:moveTo>
                    <a:pt x="2" y="358"/>
                  </a:moveTo>
                  <a:cubicBezTo>
                    <a:pt x="521" y="2"/>
                    <a:pt x="521" y="2"/>
                    <a:pt x="521" y="2"/>
                  </a:cubicBezTo>
                  <a:cubicBezTo>
                    <a:pt x="521" y="1"/>
                    <a:pt x="521" y="1"/>
                    <a:pt x="521" y="0"/>
                  </a:cubicBezTo>
                  <a:cubicBezTo>
                    <a:pt x="521" y="0"/>
                    <a:pt x="520" y="0"/>
                    <a:pt x="520" y="0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8"/>
                    <a:pt x="0" y="358"/>
                  </a:cubicBezTo>
                  <a:cubicBezTo>
                    <a:pt x="0" y="359"/>
                    <a:pt x="1" y="359"/>
                    <a:pt x="2" y="35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889"/>
            <p:cNvSpPr/>
            <p:nvPr/>
          </p:nvSpPr>
          <p:spPr bwMode="auto">
            <a:xfrm>
              <a:off x="4770" y="2342"/>
              <a:ext cx="1197" cy="657"/>
            </a:xfrm>
            <a:custGeom>
              <a:avLst/>
              <a:gdLst>
                <a:gd name="T0" fmla="*/ 1 w 1133"/>
                <a:gd name="T1" fmla="*/ 2 h 623"/>
                <a:gd name="T2" fmla="*/ 1131 w 1133"/>
                <a:gd name="T3" fmla="*/ 623 h 623"/>
                <a:gd name="T4" fmla="*/ 1132 w 1133"/>
                <a:gd name="T5" fmla="*/ 623 h 623"/>
                <a:gd name="T6" fmla="*/ 1132 w 1133"/>
                <a:gd name="T7" fmla="*/ 621 h 623"/>
                <a:gd name="T8" fmla="*/ 2 w 1133"/>
                <a:gd name="T9" fmla="*/ 0 h 623"/>
                <a:gd name="T10" fmla="*/ 0 w 1133"/>
                <a:gd name="T11" fmla="*/ 0 h 623"/>
                <a:gd name="T12" fmla="*/ 1 w 1133"/>
                <a:gd name="T13" fmla="*/ 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3" h="623">
                  <a:moveTo>
                    <a:pt x="1" y="2"/>
                  </a:moveTo>
                  <a:cubicBezTo>
                    <a:pt x="1131" y="623"/>
                    <a:pt x="1131" y="623"/>
                    <a:pt x="1131" y="623"/>
                  </a:cubicBezTo>
                  <a:cubicBezTo>
                    <a:pt x="1131" y="623"/>
                    <a:pt x="1132" y="623"/>
                    <a:pt x="1132" y="623"/>
                  </a:cubicBezTo>
                  <a:cubicBezTo>
                    <a:pt x="1133" y="622"/>
                    <a:pt x="1132" y="621"/>
                    <a:pt x="1132" y="62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1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4890"/>
            <p:cNvSpPr/>
            <p:nvPr/>
          </p:nvSpPr>
          <p:spPr bwMode="auto">
            <a:xfrm>
              <a:off x="3722" y="2342"/>
              <a:ext cx="1050" cy="19"/>
            </a:xfrm>
            <a:custGeom>
              <a:avLst/>
              <a:gdLst>
                <a:gd name="T0" fmla="*/ 992 w 993"/>
                <a:gd name="T1" fmla="*/ 0 h 18"/>
                <a:gd name="T2" fmla="*/ 1 w 993"/>
                <a:gd name="T3" fmla="*/ 16 h 18"/>
                <a:gd name="T4" fmla="*/ 0 w 993"/>
                <a:gd name="T5" fmla="*/ 17 h 18"/>
                <a:gd name="T6" fmla="*/ 1 w 993"/>
                <a:gd name="T7" fmla="*/ 18 h 18"/>
                <a:gd name="T8" fmla="*/ 992 w 993"/>
                <a:gd name="T9" fmla="*/ 2 h 18"/>
                <a:gd name="T10" fmla="*/ 993 w 993"/>
                <a:gd name="T11" fmla="*/ 1 h 18"/>
                <a:gd name="T12" fmla="*/ 992 w 993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3" h="18">
                  <a:moveTo>
                    <a:pt x="992" y="0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992" y="2"/>
                    <a:pt x="992" y="2"/>
                    <a:pt x="992" y="2"/>
                  </a:cubicBezTo>
                  <a:cubicBezTo>
                    <a:pt x="993" y="2"/>
                    <a:pt x="993" y="1"/>
                    <a:pt x="993" y="1"/>
                  </a:cubicBezTo>
                  <a:cubicBezTo>
                    <a:pt x="993" y="0"/>
                    <a:pt x="993" y="0"/>
                    <a:pt x="992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895" name="矩形 4894"/>
          <p:cNvSpPr/>
          <p:nvPr userDrawn="1"/>
        </p:nvSpPr>
        <p:spPr>
          <a:xfrm>
            <a:off x="800" y="0"/>
            <a:ext cx="8771335" cy="6827653"/>
          </a:xfrm>
          <a:prstGeom prst="rect">
            <a:avLst/>
          </a:prstGeom>
          <a:gradFill flip="none" rotWithShape="1">
            <a:gsLst>
              <a:gs pos="71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96" name="组合 4895"/>
          <p:cNvGrpSpPr/>
          <p:nvPr userDrawn="1"/>
        </p:nvGrpSpPr>
        <p:grpSpPr>
          <a:xfrm>
            <a:off x="10911840" y="5754411"/>
            <a:ext cx="1280160" cy="1103589"/>
            <a:chOff x="10309860" y="5026658"/>
            <a:chExt cx="1697126" cy="1463042"/>
          </a:xfrm>
        </p:grpSpPr>
        <p:sp>
          <p:nvSpPr>
            <p:cNvPr id="4897" name="等腰三角形 4896"/>
            <p:cNvSpPr/>
            <p:nvPr/>
          </p:nvSpPr>
          <p:spPr>
            <a:xfrm>
              <a:off x="10309860" y="6002020"/>
              <a:ext cx="565709" cy="487680"/>
            </a:xfrm>
            <a:prstGeom prst="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8" name="等腰三角形 4897"/>
            <p:cNvSpPr/>
            <p:nvPr/>
          </p:nvSpPr>
          <p:spPr>
            <a:xfrm rot="10800000">
              <a:off x="10309860" y="5514340"/>
              <a:ext cx="565709" cy="487680"/>
            </a:xfrm>
            <a:prstGeom prst="triangl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9" name="等腰三角形 4898"/>
            <p:cNvSpPr/>
            <p:nvPr/>
          </p:nvSpPr>
          <p:spPr>
            <a:xfrm>
              <a:off x="10592714" y="5514340"/>
              <a:ext cx="565709" cy="487680"/>
            </a:xfrm>
            <a:prstGeom prst="triangle">
              <a:avLst/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0" name="等腰三角形 4899"/>
            <p:cNvSpPr/>
            <p:nvPr/>
          </p:nvSpPr>
          <p:spPr>
            <a:xfrm rot="10800000">
              <a:off x="11158422" y="6002020"/>
              <a:ext cx="565709" cy="487680"/>
            </a:xfrm>
            <a:prstGeom prst="triangle">
              <a:avLst/>
            </a:prstGeom>
            <a:solidFill>
              <a:schemeClr val="bg1">
                <a:lumMod val="75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1" name="等腰三角形 4900"/>
            <p:cNvSpPr/>
            <p:nvPr/>
          </p:nvSpPr>
          <p:spPr>
            <a:xfrm>
              <a:off x="11158423" y="551434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2" name="等腰三角形 4901"/>
            <p:cNvSpPr/>
            <p:nvPr/>
          </p:nvSpPr>
          <p:spPr>
            <a:xfrm>
              <a:off x="10875568" y="600202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3" name="等腰三角形 4902"/>
            <p:cNvSpPr/>
            <p:nvPr/>
          </p:nvSpPr>
          <p:spPr>
            <a:xfrm>
              <a:off x="11441277" y="5026659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4" name="等腰三角形 4903"/>
            <p:cNvSpPr/>
            <p:nvPr/>
          </p:nvSpPr>
          <p:spPr>
            <a:xfrm>
              <a:off x="10875568" y="5026658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05" name="组合 4904"/>
          <p:cNvGrpSpPr/>
          <p:nvPr userDrawn="1"/>
        </p:nvGrpSpPr>
        <p:grpSpPr>
          <a:xfrm rot="5400000">
            <a:off x="-126447" y="156794"/>
            <a:ext cx="1833512" cy="1580618"/>
            <a:chOff x="10309860" y="5026658"/>
            <a:chExt cx="1697126" cy="1463042"/>
          </a:xfrm>
        </p:grpSpPr>
        <p:sp>
          <p:nvSpPr>
            <p:cNvPr id="4906" name="等腰三角形 4905"/>
            <p:cNvSpPr/>
            <p:nvPr/>
          </p:nvSpPr>
          <p:spPr>
            <a:xfrm>
              <a:off x="10309860" y="6002020"/>
              <a:ext cx="565709" cy="487680"/>
            </a:xfrm>
            <a:prstGeom prst="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7" name="等腰三角形 4906"/>
            <p:cNvSpPr/>
            <p:nvPr/>
          </p:nvSpPr>
          <p:spPr>
            <a:xfrm rot="10800000">
              <a:off x="10309860" y="5514340"/>
              <a:ext cx="565709" cy="487680"/>
            </a:xfrm>
            <a:prstGeom prst="triangl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8" name="等腰三角形 4907"/>
            <p:cNvSpPr/>
            <p:nvPr/>
          </p:nvSpPr>
          <p:spPr>
            <a:xfrm>
              <a:off x="10592714" y="5514340"/>
              <a:ext cx="565709" cy="487680"/>
            </a:xfrm>
            <a:prstGeom prst="triangle">
              <a:avLst/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9" name="等腰三角形 4908"/>
            <p:cNvSpPr/>
            <p:nvPr/>
          </p:nvSpPr>
          <p:spPr>
            <a:xfrm rot="10800000">
              <a:off x="11158422" y="6002020"/>
              <a:ext cx="565709" cy="487680"/>
            </a:xfrm>
            <a:prstGeom prst="triangle">
              <a:avLst/>
            </a:prstGeom>
            <a:solidFill>
              <a:schemeClr val="bg1">
                <a:lumMod val="75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0" name="等腰三角形 4909"/>
            <p:cNvSpPr/>
            <p:nvPr/>
          </p:nvSpPr>
          <p:spPr>
            <a:xfrm>
              <a:off x="11158423" y="551434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1" name="等腰三角形 4910"/>
            <p:cNvSpPr/>
            <p:nvPr/>
          </p:nvSpPr>
          <p:spPr>
            <a:xfrm>
              <a:off x="10875568" y="600202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2" name="等腰三角形 4911"/>
            <p:cNvSpPr/>
            <p:nvPr/>
          </p:nvSpPr>
          <p:spPr>
            <a:xfrm>
              <a:off x="11441277" y="5026659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3" name="等腰三角形 4912"/>
            <p:cNvSpPr/>
            <p:nvPr/>
          </p:nvSpPr>
          <p:spPr>
            <a:xfrm>
              <a:off x="10875568" y="5026658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14" name="矩形 4913"/>
          <p:cNvSpPr/>
          <p:nvPr userDrawn="1"/>
        </p:nvSpPr>
        <p:spPr>
          <a:xfrm>
            <a:off x="9649202" y="5772525"/>
            <a:ext cx="2535964" cy="108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15" name="图片 4914">
            <a:extLst>
              <a:ext uri="{FF2B5EF4-FFF2-40B4-BE49-F238E27FC236}">
                <a16:creationId xmlns:a16="http://schemas.microsoft.com/office/drawing/2014/main" id="{92A1CD14-840F-44EE-A804-96D87E042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76" y="84653"/>
            <a:ext cx="1394264" cy="4587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AF0FCEF-61F7-4F3B-A85C-588C83B211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76" y="84653"/>
            <a:ext cx="1394264" cy="4587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438BC16-8F21-4616-A2D3-CA8C99E4F1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76" y="84653"/>
            <a:ext cx="1394264" cy="4587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 flipH="1">
            <a:off x="11869774" y="6563496"/>
            <a:ext cx="108766" cy="10876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 rot="5400000">
            <a:off x="-150663" y="235370"/>
            <a:ext cx="547857" cy="246532"/>
            <a:chOff x="10309860" y="5980571"/>
            <a:chExt cx="1131417" cy="509129"/>
          </a:xfrm>
        </p:grpSpPr>
        <p:sp>
          <p:nvSpPr>
            <p:cNvPr id="5" name="等腰三角形 4"/>
            <p:cNvSpPr/>
            <p:nvPr/>
          </p:nvSpPr>
          <p:spPr>
            <a:xfrm>
              <a:off x="10309860" y="6002020"/>
              <a:ext cx="565709" cy="487680"/>
            </a:xfrm>
            <a:prstGeom prst="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10592715" y="5980571"/>
              <a:ext cx="565709" cy="487681"/>
            </a:xfrm>
            <a:prstGeom prst="triangl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10875568" y="600202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56881ABD-1BF9-4130-84D7-4D142AB002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76" y="84653"/>
            <a:ext cx="1394264" cy="4587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B175-0875-4CBC-A298-D245F987461C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EC016-FEBD-4938-9F3C-E119082D7AA0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 rot="5400000">
            <a:off x="11830049" y="6483568"/>
            <a:ext cx="361950" cy="374432"/>
            <a:chOff x="10592714" y="5026658"/>
            <a:chExt cx="1414272" cy="1463042"/>
          </a:xfrm>
        </p:grpSpPr>
        <p:sp>
          <p:nvSpPr>
            <p:cNvPr id="11" name="等腰三角形 10"/>
            <p:cNvSpPr/>
            <p:nvPr/>
          </p:nvSpPr>
          <p:spPr>
            <a:xfrm>
              <a:off x="10592714" y="5514340"/>
              <a:ext cx="565709" cy="487680"/>
            </a:xfrm>
            <a:prstGeom prst="triangle">
              <a:avLst/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11158422" y="6002020"/>
              <a:ext cx="565709" cy="487680"/>
            </a:xfrm>
            <a:prstGeom prst="triangle">
              <a:avLst/>
            </a:prstGeom>
            <a:solidFill>
              <a:schemeClr val="bg1">
                <a:lumMod val="75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11158423" y="551434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1441277" y="5026659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10875568" y="5026658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2CEBD69F-375D-429E-B3A2-A145A8D850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76" y="84653"/>
            <a:ext cx="1394264" cy="4587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3" name="矩形 4902"/>
          <p:cNvSpPr/>
          <p:nvPr/>
        </p:nvSpPr>
        <p:spPr>
          <a:xfrm>
            <a:off x="1272540" y="2398702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华表</a:t>
            </a:r>
          </a:p>
        </p:txBody>
      </p:sp>
      <p:cxnSp>
        <p:nvCxnSpPr>
          <p:cNvPr id="4905" name="直接连接符 4904"/>
          <p:cNvCxnSpPr/>
          <p:nvPr/>
        </p:nvCxnSpPr>
        <p:spPr>
          <a:xfrm>
            <a:off x="1272540" y="3443635"/>
            <a:ext cx="463296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6" name="直接连接符 4905"/>
          <p:cNvCxnSpPr/>
          <p:nvPr/>
        </p:nvCxnSpPr>
        <p:spPr>
          <a:xfrm>
            <a:off x="1272540" y="4028410"/>
            <a:ext cx="463296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5" name="组合 4914"/>
          <p:cNvGrpSpPr/>
          <p:nvPr/>
        </p:nvGrpSpPr>
        <p:grpSpPr>
          <a:xfrm>
            <a:off x="10911840" y="5754411"/>
            <a:ext cx="1280160" cy="1103589"/>
            <a:chOff x="10309860" y="5026658"/>
            <a:chExt cx="1697126" cy="1463042"/>
          </a:xfrm>
        </p:grpSpPr>
        <p:sp>
          <p:nvSpPr>
            <p:cNvPr id="4907" name="等腰三角形 4906"/>
            <p:cNvSpPr/>
            <p:nvPr/>
          </p:nvSpPr>
          <p:spPr>
            <a:xfrm>
              <a:off x="10309860" y="6002020"/>
              <a:ext cx="565709" cy="487680"/>
            </a:xfrm>
            <a:prstGeom prst="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8" name="等腰三角形 4907"/>
            <p:cNvSpPr/>
            <p:nvPr/>
          </p:nvSpPr>
          <p:spPr>
            <a:xfrm rot="10800000">
              <a:off x="10309860" y="5514340"/>
              <a:ext cx="565709" cy="487680"/>
            </a:xfrm>
            <a:prstGeom prst="triangl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9" name="等腰三角形 4908"/>
            <p:cNvSpPr/>
            <p:nvPr/>
          </p:nvSpPr>
          <p:spPr>
            <a:xfrm>
              <a:off x="10592714" y="5514340"/>
              <a:ext cx="565709" cy="487680"/>
            </a:xfrm>
            <a:prstGeom prst="triangle">
              <a:avLst/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0" name="等腰三角形 4909"/>
            <p:cNvSpPr/>
            <p:nvPr/>
          </p:nvSpPr>
          <p:spPr>
            <a:xfrm rot="10800000">
              <a:off x="11158422" y="6002020"/>
              <a:ext cx="565709" cy="487680"/>
            </a:xfrm>
            <a:prstGeom prst="triangle">
              <a:avLst/>
            </a:prstGeom>
            <a:solidFill>
              <a:schemeClr val="bg1">
                <a:lumMod val="75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1" name="等腰三角形 4910"/>
            <p:cNvSpPr/>
            <p:nvPr/>
          </p:nvSpPr>
          <p:spPr>
            <a:xfrm>
              <a:off x="11158423" y="551434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2" name="等腰三角形 4911"/>
            <p:cNvSpPr/>
            <p:nvPr/>
          </p:nvSpPr>
          <p:spPr>
            <a:xfrm>
              <a:off x="10875568" y="6002020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3" name="等腰三角形 4912"/>
            <p:cNvSpPr/>
            <p:nvPr/>
          </p:nvSpPr>
          <p:spPr>
            <a:xfrm>
              <a:off x="11441277" y="5026659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4" name="等腰三角形 4913"/>
            <p:cNvSpPr/>
            <p:nvPr/>
          </p:nvSpPr>
          <p:spPr>
            <a:xfrm>
              <a:off x="10875568" y="5026658"/>
              <a:ext cx="565709" cy="487680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4B51028-1E58-4435-A66F-3F08CE00DAC0}"/>
              </a:ext>
            </a:extLst>
          </p:cNvPr>
          <p:cNvSpPr txBox="1"/>
          <p:nvPr/>
        </p:nvSpPr>
        <p:spPr>
          <a:xfrm>
            <a:off x="1371600" y="3574473"/>
            <a:ext cx="463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流程培训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——2019.11.25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7D0FBD2-5499-4FB4-9839-E9D4FCAFE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76" y="84653"/>
            <a:ext cx="1394264" cy="4587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52933" y="876550"/>
            <a:ext cx="3286134" cy="3286134"/>
            <a:chOff x="4080104" y="2610120"/>
            <a:chExt cx="1895287" cy="1895287"/>
          </a:xfrm>
        </p:grpSpPr>
        <p:sp>
          <p:nvSpPr>
            <p:cNvPr id="5" name="椭圆 4"/>
            <p:cNvSpPr/>
            <p:nvPr/>
          </p:nvSpPr>
          <p:spPr>
            <a:xfrm>
              <a:off x="4080104" y="2610120"/>
              <a:ext cx="1895287" cy="1895287"/>
            </a:xfrm>
            <a:prstGeom prst="ellips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  <a:effectLst>
              <a:outerShdw blurRad="457200" sx="102000" sy="102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458821" y="2988837"/>
              <a:ext cx="1137853" cy="1137853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  <a:effectLst>
              <a:outerShdw blurRad="457200" sx="102000" sy="102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8AF4F6D7-7161-4705-A49B-6BE653DA73AA}"/>
              </a:ext>
            </a:extLst>
          </p:cNvPr>
          <p:cNvGrpSpPr/>
          <p:nvPr/>
        </p:nvGrpSpPr>
        <p:grpSpPr>
          <a:xfrm>
            <a:off x="3744698" y="4580216"/>
            <a:ext cx="4702604" cy="696730"/>
            <a:chOff x="2154737" y="2848096"/>
            <a:chExt cx="9938467" cy="1088783"/>
          </a:xfrm>
        </p:grpSpPr>
        <p:sp>
          <p:nvSpPr>
            <p:cNvPr id="8" name="任意多边形 2">
              <a:extLst>
                <a:ext uri="{FF2B5EF4-FFF2-40B4-BE49-F238E27FC236}">
                  <a16:creationId xmlns:a16="http://schemas.microsoft.com/office/drawing/2014/main" id="{A4F8F70A-51A1-4787-A127-67DA4A4B3A3E}"/>
                </a:ext>
              </a:extLst>
            </p:cNvPr>
            <p:cNvSpPr/>
            <p:nvPr/>
          </p:nvSpPr>
          <p:spPr>
            <a:xfrm>
              <a:off x="2154737" y="2848096"/>
              <a:ext cx="9938467" cy="1088783"/>
            </a:xfrm>
            <a:custGeom>
              <a:avLst/>
              <a:gdLst>
                <a:gd name="connsiteX0" fmla="*/ 442413 w 9526810"/>
                <a:gd name="connsiteY0" fmla="*/ 0 h 1315901"/>
                <a:gd name="connsiteX1" fmla="*/ 9526810 w 9526810"/>
                <a:gd name="connsiteY1" fmla="*/ 0 h 1315901"/>
                <a:gd name="connsiteX2" fmla="*/ 9526810 w 9526810"/>
                <a:gd name="connsiteY2" fmla="*/ 1315901 h 1315901"/>
                <a:gd name="connsiteX3" fmla="*/ 0 w 9526810"/>
                <a:gd name="connsiteY3" fmla="*/ 1315901 h 1315901"/>
                <a:gd name="connsiteX4" fmla="*/ 0 w 9526810"/>
                <a:gd name="connsiteY4" fmla="*/ 1315900 h 1315901"/>
                <a:gd name="connsiteX5" fmla="*/ 442412 w 9526810"/>
                <a:gd name="connsiteY5" fmla="*/ 1315900 h 1315901"/>
                <a:gd name="connsiteX6" fmla="*/ 788571 w 9526810"/>
                <a:gd name="connsiteY6" fmla="*/ 657950 h 1315901"/>
                <a:gd name="connsiteX7" fmla="*/ 442413 w 9526810"/>
                <a:gd name="connsiteY7" fmla="*/ 0 h 1315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6810" h="1315901">
                  <a:moveTo>
                    <a:pt x="442413" y="0"/>
                  </a:moveTo>
                  <a:lnTo>
                    <a:pt x="9526810" y="0"/>
                  </a:lnTo>
                  <a:lnTo>
                    <a:pt x="9526810" y="1315901"/>
                  </a:lnTo>
                  <a:lnTo>
                    <a:pt x="0" y="1315901"/>
                  </a:lnTo>
                  <a:lnTo>
                    <a:pt x="0" y="1315900"/>
                  </a:lnTo>
                  <a:lnTo>
                    <a:pt x="442412" y="1315900"/>
                  </a:lnTo>
                  <a:lnTo>
                    <a:pt x="788571" y="657950"/>
                  </a:lnTo>
                  <a:lnTo>
                    <a:pt x="442413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3">
              <a:extLst>
                <a:ext uri="{FF2B5EF4-FFF2-40B4-BE49-F238E27FC236}">
                  <a16:creationId xmlns:a16="http://schemas.microsoft.com/office/drawing/2014/main" id="{FE048F1F-9544-4949-BF57-BE1A8AE80D6A}"/>
                </a:ext>
              </a:extLst>
            </p:cNvPr>
            <p:cNvSpPr/>
            <p:nvPr/>
          </p:nvSpPr>
          <p:spPr>
            <a:xfrm>
              <a:off x="2221102" y="2848096"/>
              <a:ext cx="615157" cy="1088783"/>
            </a:xfrm>
            <a:custGeom>
              <a:avLst/>
              <a:gdLst>
                <a:gd name="connsiteX0" fmla="*/ 0 w 546685"/>
                <a:gd name="connsiteY0" fmla="*/ 0 h 1315901"/>
                <a:gd name="connsiteX1" fmla="*/ 200526 w 546685"/>
                <a:gd name="connsiteY1" fmla="*/ 0 h 1315901"/>
                <a:gd name="connsiteX2" fmla="*/ 546685 w 546685"/>
                <a:gd name="connsiteY2" fmla="*/ 657951 h 1315901"/>
                <a:gd name="connsiteX3" fmla="*/ 200526 w 546685"/>
                <a:gd name="connsiteY3" fmla="*/ 1315901 h 1315901"/>
                <a:gd name="connsiteX4" fmla="*/ 0 w 546685"/>
                <a:gd name="connsiteY4" fmla="*/ 1315901 h 1315901"/>
                <a:gd name="connsiteX5" fmla="*/ 346159 w 546685"/>
                <a:gd name="connsiteY5" fmla="*/ 657951 h 1315901"/>
                <a:gd name="connsiteX6" fmla="*/ 0 w 546685"/>
                <a:gd name="connsiteY6" fmla="*/ 0 h 1315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685" h="1315901">
                  <a:moveTo>
                    <a:pt x="0" y="0"/>
                  </a:moveTo>
                  <a:lnTo>
                    <a:pt x="200526" y="0"/>
                  </a:lnTo>
                  <a:lnTo>
                    <a:pt x="546685" y="657951"/>
                  </a:lnTo>
                  <a:lnTo>
                    <a:pt x="200526" y="1315901"/>
                  </a:lnTo>
                  <a:lnTo>
                    <a:pt x="0" y="1315901"/>
                  </a:lnTo>
                  <a:lnTo>
                    <a:pt x="346159" y="657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E0C4A519-D7E6-4536-806A-A9E9838B9A3E}"/>
              </a:ext>
            </a:extLst>
          </p:cNvPr>
          <p:cNvSpPr txBox="1"/>
          <p:nvPr/>
        </p:nvSpPr>
        <p:spPr>
          <a:xfrm>
            <a:off x="4553036" y="4666971"/>
            <a:ext cx="3331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品牌华表产品</a:t>
            </a:r>
            <a:r>
              <a:rPr lang="en-US" altLang="zh-CN" sz="2800" dirty="0">
                <a:solidFill>
                  <a:prstClr val="white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&amp;</a:t>
            </a:r>
            <a:r>
              <a:rPr lang="zh-CN" altLang="en-US" sz="2800" dirty="0">
                <a:solidFill>
                  <a:prstClr val="white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流程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D1CD989-E211-426E-85E9-B5E1E220CB8F}"/>
              </a:ext>
            </a:extLst>
          </p:cNvPr>
          <p:cNvSpPr/>
          <p:nvPr/>
        </p:nvSpPr>
        <p:spPr>
          <a:xfrm>
            <a:off x="5519560" y="1965619"/>
            <a:ext cx="11785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01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任意多边形 2">
            <a:extLst>
              <a:ext uri="{FF2B5EF4-FFF2-40B4-BE49-F238E27FC236}">
                <a16:creationId xmlns:a16="http://schemas.microsoft.com/office/drawing/2014/main" id="{F9C72739-FAC6-402A-85AE-8C14BFF2E200}"/>
              </a:ext>
            </a:extLst>
          </p:cNvPr>
          <p:cNvSpPr/>
          <p:nvPr/>
        </p:nvSpPr>
        <p:spPr>
          <a:xfrm>
            <a:off x="198701" y="83186"/>
            <a:ext cx="3016980" cy="579030"/>
          </a:xfrm>
          <a:custGeom>
            <a:avLst/>
            <a:gdLst>
              <a:gd name="connsiteX0" fmla="*/ 442413 w 9526810"/>
              <a:gd name="connsiteY0" fmla="*/ 0 h 1315901"/>
              <a:gd name="connsiteX1" fmla="*/ 9526810 w 9526810"/>
              <a:gd name="connsiteY1" fmla="*/ 0 h 1315901"/>
              <a:gd name="connsiteX2" fmla="*/ 9526810 w 9526810"/>
              <a:gd name="connsiteY2" fmla="*/ 1315901 h 1315901"/>
              <a:gd name="connsiteX3" fmla="*/ 0 w 9526810"/>
              <a:gd name="connsiteY3" fmla="*/ 1315901 h 1315901"/>
              <a:gd name="connsiteX4" fmla="*/ 0 w 9526810"/>
              <a:gd name="connsiteY4" fmla="*/ 1315900 h 1315901"/>
              <a:gd name="connsiteX5" fmla="*/ 442412 w 9526810"/>
              <a:gd name="connsiteY5" fmla="*/ 1315900 h 1315901"/>
              <a:gd name="connsiteX6" fmla="*/ 788571 w 9526810"/>
              <a:gd name="connsiteY6" fmla="*/ 657950 h 1315901"/>
              <a:gd name="connsiteX7" fmla="*/ 442413 w 9526810"/>
              <a:gd name="connsiteY7" fmla="*/ 0 h 1315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26810" h="1315901">
                <a:moveTo>
                  <a:pt x="442413" y="0"/>
                </a:moveTo>
                <a:lnTo>
                  <a:pt x="9526810" y="0"/>
                </a:lnTo>
                <a:lnTo>
                  <a:pt x="9526810" y="1315901"/>
                </a:lnTo>
                <a:lnTo>
                  <a:pt x="0" y="1315901"/>
                </a:lnTo>
                <a:lnTo>
                  <a:pt x="0" y="1315900"/>
                </a:lnTo>
                <a:lnTo>
                  <a:pt x="442412" y="1315900"/>
                </a:lnTo>
                <a:lnTo>
                  <a:pt x="788571" y="657950"/>
                </a:lnTo>
                <a:lnTo>
                  <a:pt x="442413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4330D7B-CCB1-4C1E-BAE5-5190A7E02C54}"/>
              </a:ext>
            </a:extLst>
          </p:cNvPr>
          <p:cNvGrpSpPr/>
          <p:nvPr/>
        </p:nvGrpSpPr>
        <p:grpSpPr>
          <a:xfrm>
            <a:off x="6642268" y="1048240"/>
            <a:ext cx="5025828" cy="5484458"/>
            <a:chOff x="321089" y="1037031"/>
            <a:chExt cx="5258304" cy="5738148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2046359-5B98-4E8C-BDC5-3361F7E62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1089" y="1037031"/>
              <a:ext cx="2581275" cy="28575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EF72EEC2-96EE-4A0E-AF1F-0CFF32428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1157" y="1037031"/>
              <a:ext cx="2558235" cy="28575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0AA34E4D-067C-4858-830D-8DB36DD0D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11633" y="3984353"/>
              <a:ext cx="2567760" cy="279082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9C0272DB-D8CC-4F06-BAD4-0E55BB79D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1089" y="3984354"/>
              <a:ext cx="2571750" cy="279082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623392" y="9583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华表产品概览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C0C5DF0-190D-4F6D-A351-53F6A36B12FF}"/>
              </a:ext>
            </a:extLst>
          </p:cNvPr>
          <p:cNvGrpSpPr/>
          <p:nvPr/>
        </p:nvGrpSpPr>
        <p:grpSpPr>
          <a:xfrm>
            <a:off x="783518" y="1679488"/>
            <a:ext cx="5051364" cy="3985896"/>
            <a:chOff x="492573" y="2073004"/>
            <a:chExt cx="5051364" cy="3985896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3560DD0-54B9-458A-BC09-7DAB72B39159}"/>
                </a:ext>
              </a:extLst>
            </p:cNvPr>
            <p:cNvGrpSpPr/>
            <p:nvPr/>
          </p:nvGrpSpPr>
          <p:grpSpPr>
            <a:xfrm>
              <a:off x="492573" y="2073004"/>
              <a:ext cx="5051363" cy="612000"/>
              <a:chOff x="1197689" y="2146133"/>
              <a:chExt cx="5051363" cy="684000"/>
            </a:xfrm>
          </p:grpSpPr>
          <p:sp>
            <p:nvSpPr>
              <p:cNvPr id="73" name="圆角矩形 5">
                <a:extLst>
                  <a:ext uri="{FF2B5EF4-FFF2-40B4-BE49-F238E27FC236}">
                    <a16:creationId xmlns:a16="http://schemas.microsoft.com/office/drawing/2014/main" id="{91D87703-980E-4FF4-838A-F14B39EA4593}"/>
                  </a:ext>
                </a:extLst>
              </p:cNvPr>
              <p:cNvSpPr/>
              <p:nvPr/>
            </p:nvSpPr>
            <p:spPr>
              <a:xfrm>
                <a:off x="1197689" y="2146133"/>
                <a:ext cx="1404000" cy="684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位置特点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圆角矩形 6">
                <a:extLst>
                  <a:ext uri="{FF2B5EF4-FFF2-40B4-BE49-F238E27FC236}">
                    <a16:creationId xmlns:a16="http://schemas.microsoft.com/office/drawing/2014/main" id="{32C546F3-BDF3-438A-93D7-6CE2F916224C}"/>
                  </a:ext>
                </a:extLst>
              </p:cNvPr>
              <p:cNvSpPr/>
              <p:nvPr/>
            </p:nvSpPr>
            <p:spPr>
              <a:xfrm>
                <a:off x="2793052" y="2146133"/>
                <a:ext cx="3456000" cy="684000"/>
              </a:xfrm>
              <a:prstGeom prst="round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资源独占，</a:t>
                </a:r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右侧展现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，抢占行业竞争先机，树立和强化企业的品牌影响力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4E5F9930-DD37-4A38-B48A-F003485B0BB3}"/>
                </a:ext>
              </a:extLst>
            </p:cNvPr>
            <p:cNvGrpSpPr/>
            <p:nvPr/>
          </p:nvGrpSpPr>
          <p:grpSpPr>
            <a:xfrm>
              <a:off x="492573" y="2916478"/>
              <a:ext cx="5051363" cy="612000"/>
              <a:chOff x="1197689" y="3047611"/>
              <a:chExt cx="5051363" cy="684000"/>
            </a:xfrm>
          </p:grpSpPr>
          <p:sp>
            <p:nvSpPr>
              <p:cNvPr id="71" name="圆角矩形 8">
                <a:extLst>
                  <a:ext uri="{FF2B5EF4-FFF2-40B4-BE49-F238E27FC236}">
                    <a16:creationId xmlns:a16="http://schemas.microsoft.com/office/drawing/2014/main" id="{969FFFEE-A68C-4BFF-B41D-29808393B093}"/>
                  </a:ext>
                </a:extLst>
              </p:cNvPr>
              <p:cNvSpPr/>
              <p:nvPr/>
            </p:nvSpPr>
            <p:spPr>
              <a:xfrm>
                <a:off x="1197689" y="3047611"/>
                <a:ext cx="1404000" cy="684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触发机制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9">
                <a:extLst>
                  <a:ext uri="{FF2B5EF4-FFF2-40B4-BE49-F238E27FC236}">
                    <a16:creationId xmlns:a16="http://schemas.microsoft.com/office/drawing/2014/main" id="{F89B4E31-6964-41D4-9A3A-8C442A25A72E}"/>
                  </a:ext>
                </a:extLst>
              </p:cNvPr>
              <p:cNvSpPr/>
              <p:nvPr/>
            </p:nvSpPr>
            <p:spPr>
              <a:xfrm>
                <a:off x="2793052" y="3047611"/>
                <a:ext cx="3456000" cy="684000"/>
              </a:xfrm>
              <a:prstGeom prst="round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覆盖受众广泛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通用词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，事件词，明星词，节日词触发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58B6A5-3E97-46F3-98D8-BCBF123A45CB}"/>
                </a:ext>
              </a:extLst>
            </p:cNvPr>
            <p:cNvGrpSpPr/>
            <p:nvPr/>
          </p:nvGrpSpPr>
          <p:grpSpPr>
            <a:xfrm>
              <a:off x="492573" y="3759952"/>
              <a:ext cx="5051364" cy="612000"/>
              <a:chOff x="1197689" y="3949089"/>
              <a:chExt cx="5051364" cy="684000"/>
            </a:xfrm>
          </p:grpSpPr>
          <p:sp>
            <p:nvSpPr>
              <p:cNvPr id="69" name="圆角矩形 11">
                <a:extLst>
                  <a:ext uri="{FF2B5EF4-FFF2-40B4-BE49-F238E27FC236}">
                    <a16:creationId xmlns:a16="http://schemas.microsoft.com/office/drawing/2014/main" id="{AD9841D2-C6C1-47A5-B2FF-46DB1A6E2976}"/>
                  </a:ext>
                </a:extLst>
              </p:cNvPr>
              <p:cNvSpPr/>
              <p:nvPr/>
            </p:nvSpPr>
            <p:spPr>
              <a:xfrm>
                <a:off x="1197689" y="3949089"/>
                <a:ext cx="1404000" cy="684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售卖机制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圆角矩形 12">
                <a:extLst>
                  <a:ext uri="{FF2B5EF4-FFF2-40B4-BE49-F238E27FC236}">
                    <a16:creationId xmlns:a16="http://schemas.microsoft.com/office/drawing/2014/main" id="{4CA70004-4ECB-4ADD-810D-6CDC6012CB6D}"/>
                  </a:ext>
                </a:extLst>
              </p:cNvPr>
              <p:cNvSpPr/>
              <p:nvPr/>
            </p:nvSpPr>
            <p:spPr>
              <a:xfrm>
                <a:off x="2793053" y="3949089"/>
                <a:ext cx="3456000" cy="684000"/>
              </a:xfrm>
              <a:prstGeom prst="round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按周</a:t>
                </a:r>
                <a:r>
                  <a:rPr lang="en-US" altLang="zh-CN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CPT</a:t>
                </a:r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竞价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，购买机制灵活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CE0997AD-34A7-4461-A087-B204DA9D6149}"/>
                </a:ext>
              </a:extLst>
            </p:cNvPr>
            <p:cNvGrpSpPr/>
            <p:nvPr/>
          </p:nvGrpSpPr>
          <p:grpSpPr>
            <a:xfrm>
              <a:off x="492573" y="4603426"/>
              <a:ext cx="5051363" cy="612000"/>
              <a:chOff x="1197689" y="4850567"/>
              <a:chExt cx="5051363" cy="684000"/>
            </a:xfrm>
          </p:grpSpPr>
          <p:sp>
            <p:nvSpPr>
              <p:cNvPr id="67" name="圆角矩形 14">
                <a:extLst>
                  <a:ext uri="{FF2B5EF4-FFF2-40B4-BE49-F238E27FC236}">
                    <a16:creationId xmlns:a16="http://schemas.microsoft.com/office/drawing/2014/main" id="{C05D1C92-C416-431A-9D22-69D6F3E0CCF1}"/>
                  </a:ext>
                </a:extLst>
              </p:cNvPr>
              <p:cNvSpPr/>
              <p:nvPr/>
            </p:nvSpPr>
            <p:spPr>
              <a:xfrm>
                <a:off x="1197689" y="4850567"/>
                <a:ext cx="1404000" cy="684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满足需求</a:t>
                </a:r>
              </a:p>
            </p:txBody>
          </p:sp>
          <p:sp>
            <p:nvSpPr>
              <p:cNvPr id="68" name="圆角矩形 15">
                <a:extLst>
                  <a:ext uri="{FF2B5EF4-FFF2-40B4-BE49-F238E27FC236}">
                    <a16:creationId xmlns:a16="http://schemas.microsoft.com/office/drawing/2014/main" id="{0B937E79-AE1E-429B-9F85-36A97BA27555}"/>
                  </a:ext>
                </a:extLst>
              </p:cNvPr>
              <p:cNvSpPr/>
              <p:nvPr/>
            </p:nvSpPr>
            <p:spPr>
              <a:xfrm>
                <a:off x="2793052" y="4850567"/>
                <a:ext cx="3456000" cy="684000"/>
              </a:xfrm>
              <a:prstGeom prst="round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品牌活动宣传，整合曝光需求，</a:t>
                </a:r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行业通用词竞争激烈</a:t>
                </a:r>
                <a:endPara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9B4B8FF-0A34-4F38-B551-7162A7066973}"/>
                </a:ext>
              </a:extLst>
            </p:cNvPr>
            <p:cNvGrpSpPr/>
            <p:nvPr/>
          </p:nvGrpSpPr>
          <p:grpSpPr>
            <a:xfrm>
              <a:off x="492573" y="5446900"/>
              <a:ext cx="5051363" cy="612000"/>
              <a:chOff x="1197689" y="5752045"/>
              <a:chExt cx="5051363" cy="684000"/>
            </a:xfrm>
          </p:grpSpPr>
          <p:sp>
            <p:nvSpPr>
              <p:cNvPr id="65" name="圆角矩形 17">
                <a:extLst>
                  <a:ext uri="{FF2B5EF4-FFF2-40B4-BE49-F238E27FC236}">
                    <a16:creationId xmlns:a16="http://schemas.microsoft.com/office/drawing/2014/main" id="{7CF1D656-4BA4-4846-9E98-33D11F0B3C91}"/>
                  </a:ext>
                </a:extLst>
              </p:cNvPr>
              <p:cNvSpPr/>
              <p:nvPr/>
            </p:nvSpPr>
            <p:spPr>
              <a:xfrm>
                <a:off x="1197689" y="5752045"/>
                <a:ext cx="1404000" cy="684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潜在作用</a:t>
                </a:r>
              </a:p>
            </p:txBody>
          </p:sp>
          <p:sp>
            <p:nvSpPr>
              <p:cNvPr id="66" name="圆角矩形 18">
                <a:extLst>
                  <a:ext uri="{FF2B5EF4-FFF2-40B4-BE49-F238E27FC236}">
                    <a16:creationId xmlns:a16="http://schemas.microsoft.com/office/drawing/2014/main" id="{101AE61E-7A50-49C3-88D1-5C650AD4B8A1}"/>
                  </a:ext>
                </a:extLst>
              </p:cNvPr>
              <p:cNvSpPr/>
              <p:nvPr/>
            </p:nvSpPr>
            <p:spPr>
              <a:xfrm>
                <a:off x="2793052" y="5752045"/>
                <a:ext cx="3456000" cy="684000"/>
              </a:xfrm>
              <a:prstGeom prst="round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深化品牌认知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，建立起业务强相关的品牌关联，影响网民消费决策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937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244273" y="122680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华表产品选择原因</a:t>
            </a:r>
          </a:p>
        </p:txBody>
      </p:sp>
      <p:sp>
        <p:nvSpPr>
          <p:cNvPr id="66" name="圆角矩形 18">
            <a:extLst>
              <a:ext uri="{FF2B5EF4-FFF2-40B4-BE49-F238E27FC236}">
                <a16:creationId xmlns:a16="http://schemas.microsoft.com/office/drawing/2014/main" id="{101AE61E-7A50-49C3-88D1-5C650AD4B8A1}"/>
              </a:ext>
            </a:extLst>
          </p:cNvPr>
          <p:cNvSpPr/>
          <p:nvPr/>
        </p:nvSpPr>
        <p:spPr>
          <a:xfrm>
            <a:off x="7320136" y="1960232"/>
            <a:ext cx="3819107" cy="3132280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从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种推广场景分析客户使用百度华表产品的需求情况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从企业和网民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个角度出发挖掘百度华表产品在推广中体现的价值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6076C9B1-99AD-45D9-9B11-88A1EE3B99A4}"/>
              </a:ext>
            </a:extLst>
          </p:cNvPr>
          <p:cNvGrpSpPr/>
          <p:nvPr/>
        </p:nvGrpSpPr>
        <p:grpSpPr>
          <a:xfrm>
            <a:off x="1415480" y="1196752"/>
            <a:ext cx="4828108" cy="4621061"/>
            <a:chOff x="904875" y="919163"/>
            <a:chExt cx="3814844" cy="3651250"/>
          </a:xfrm>
        </p:grpSpPr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D1247E2D-BC26-456E-BF01-A32C3D6EA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5" y="2054226"/>
              <a:ext cx="509587" cy="646113"/>
            </a:xfrm>
            <a:custGeom>
              <a:avLst/>
              <a:gdLst>
                <a:gd name="T0" fmla="*/ 114 w 136"/>
                <a:gd name="T1" fmla="*/ 63 h 172"/>
                <a:gd name="T2" fmla="*/ 121 w 136"/>
                <a:gd name="T3" fmla="*/ 61 h 172"/>
                <a:gd name="T4" fmla="*/ 135 w 136"/>
                <a:gd name="T5" fmla="*/ 6 h 172"/>
                <a:gd name="T6" fmla="*/ 130 w 136"/>
                <a:gd name="T7" fmla="*/ 2 h 172"/>
                <a:gd name="T8" fmla="*/ 79 w 136"/>
                <a:gd name="T9" fmla="*/ 23 h 172"/>
                <a:gd name="T10" fmla="*/ 77 w 136"/>
                <a:gd name="T11" fmla="*/ 31 h 172"/>
                <a:gd name="T12" fmla="*/ 84 w 136"/>
                <a:gd name="T13" fmla="*/ 37 h 172"/>
                <a:gd name="T14" fmla="*/ 67 w 136"/>
                <a:gd name="T15" fmla="*/ 56 h 172"/>
                <a:gd name="T16" fmla="*/ 0 w 136"/>
                <a:gd name="T17" fmla="*/ 38 h 172"/>
                <a:gd name="T18" fmla="*/ 0 w 136"/>
                <a:gd name="T19" fmla="*/ 172 h 172"/>
                <a:gd name="T20" fmla="*/ 126 w 136"/>
                <a:gd name="T21" fmla="*/ 128 h 172"/>
                <a:gd name="T22" fmla="*/ 92 w 136"/>
                <a:gd name="T23" fmla="*/ 75 h 172"/>
                <a:gd name="T24" fmla="*/ 107 w 136"/>
                <a:gd name="T25" fmla="*/ 57 h 172"/>
                <a:gd name="T26" fmla="*/ 114 w 136"/>
                <a:gd name="T27" fmla="*/ 6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172">
                  <a:moveTo>
                    <a:pt x="114" y="63"/>
                  </a:moveTo>
                  <a:cubicBezTo>
                    <a:pt x="117" y="66"/>
                    <a:pt x="120" y="65"/>
                    <a:pt x="121" y="61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6" y="2"/>
                    <a:pt x="134" y="0"/>
                    <a:pt x="130" y="2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5" y="25"/>
                    <a:pt x="74" y="28"/>
                    <a:pt x="77" y="31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47" y="45"/>
                    <a:pt x="25" y="38"/>
                    <a:pt x="0" y="38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19" y="107"/>
                    <a:pt x="107" y="89"/>
                    <a:pt x="92" y="75"/>
                  </a:cubicBezTo>
                  <a:cubicBezTo>
                    <a:pt x="107" y="57"/>
                    <a:pt x="107" y="57"/>
                    <a:pt x="107" y="57"/>
                  </a:cubicBezTo>
                  <a:lnTo>
                    <a:pt x="114" y="63"/>
                  </a:lnTo>
                  <a:close/>
                </a:path>
              </a:pathLst>
            </a:custGeom>
            <a:solidFill>
              <a:srgbClr val="275B99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07B89738-68EE-4A63-8EE6-7CEA07DF3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4212" y="2212976"/>
              <a:ext cx="739775" cy="771525"/>
            </a:xfrm>
            <a:custGeom>
              <a:avLst/>
              <a:gdLst>
                <a:gd name="T0" fmla="*/ 197 w 197"/>
                <a:gd name="T1" fmla="*/ 0 h 206"/>
                <a:gd name="T2" fmla="*/ 86 w 197"/>
                <a:gd name="T3" fmla="*/ 59 h 206"/>
                <a:gd name="T4" fmla="*/ 60 w 197"/>
                <a:gd name="T5" fmla="*/ 42 h 206"/>
                <a:gd name="T6" fmla="*/ 64 w 197"/>
                <a:gd name="T7" fmla="*/ 34 h 206"/>
                <a:gd name="T8" fmla="*/ 61 w 197"/>
                <a:gd name="T9" fmla="*/ 27 h 206"/>
                <a:gd name="T10" fmla="*/ 5 w 197"/>
                <a:gd name="T11" fmla="*/ 22 h 206"/>
                <a:gd name="T12" fmla="*/ 2 w 197"/>
                <a:gd name="T13" fmla="*/ 27 h 206"/>
                <a:gd name="T14" fmla="*/ 31 w 197"/>
                <a:gd name="T15" fmla="*/ 76 h 206"/>
                <a:gd name="T16" fmla="*/ 39 w 197"/>
                <a:gd name="T17" fmla="*/ 76 h 206"/>
                <a:gd name="T18" fmla="*/ 43 w 197"/>
                <a:gd name="T19" fmla="*/ 68 h 206"/>
                <a:gd name="T20" fmla="*/ 72 w 197"/>
                <a:gd name="T21" fmla="*/ 86 h 206"/>
                <a:gd name="T22" fmla="*/ 63 w 197"/>
                <a:gd name="T23" fmla="*/ 134 h 206"/>
                <a:gd name="T24" fmla="*/ 85 w 197"/>
                <a:gd name="T25" fmla="*/ 206 h 206"/>
                <a:gd name="T26" fmla="*/ 84 w 197"/>
                <a:gd name="T27" fmla="*/ 204 h 206"/>
                <a:gd name="T28" fmla="*/ 197 w 197"/>
                <a:gd name="T29" fmla="*/ 134 h 206"/>
                <a:gd name="T30" fmla="*/ 197 w 197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7" h="206">
                  <a:moveTo>
                    <a:pt x="197" y="0"/>
                  </a:moveTo>
                  <a:cubicBezTo>
                    <a:pt x="151" y="0"/>
                    <a:pt x="110" y="23"/>
                    <a:pt x="86" y="59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6" y="31"/>
                    <a:pt x="65" y="28"/>
                    <a:pt x="61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1" y="22"/>
                    <a:pt x="0" y="24"/>
                    <a:pt x="2" y="27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3" y="79"/>
                    <a:pt x="37" y="79"/>
                    <a:pt x="39" y="76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67" y="101"/>
                    <a:pt x="63" y="117"/>
                    <a:pt x="63" y="134"/>
                  </a:cubicBezTo>
                  <a:cubicBezTo>
                    <a:pt x="63" y="160"/>
                    <a:pt x="71" y="185"/>
                    <a:pt x="85" y="206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197" y="134"/>
                    <a:pt x="197" y="134"/>
                    <a:pt x="197" y="134"/>
                  </a:cubicBezTo>
                  <a:lnTo>
                    <a:pt x="197" y="0"/>
                  </a:lnTo>
                  <a:close/>
                </a:path>
              </a:pathLst>
            </a:custGeom>
            <a:solidFill>
              <a:srgbClr val="1F4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AB82B777-385E-4700-9DD7-630C49C52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600" y="2576513"/>
              <a:ext cx="831850" cy="374650"/>
            </a:xfrm>
            <a:custGeom>
              <a:avLst/>
              <a:gdLst>
                <a:gd name="T0" fmla="*/ 218 w 222"/>
                <a:gd name="T1" fmla="*/ 47 h 100"/>
                <a:gd name="T2" fmla="*/ 168 w 222"/>
                <a:gd name="T3" fmla="*/ 21 h 100"/>
                <a:gd name="T4" fmla="*/ 162 w 222"/>
                <a:gd name="T5" fmla="*/ 25 h 100"/>
                <a:gd name="T6" fmla="*/ 162 w 222"/>
                <a:gd name="T7" fmla="*/ 34 h 100"/>
                <a:gd name="T8" fmla="*/ 133 w 222"/>
                <a:gd name="T9" fmla="*/ 34 h 100"/>
                <a:gd name="T10" fmla="*/ 126 w 222"/>
                <a:gd name="T11" fmla="*/ 0 h 100"/>
                <a:gd name="T12" fmla="*/ 0 w 222"/>
                <a:gd name="T13" fmla="*/ 44 h 100"/>
                <a:gd name="T14" fmla="*/ 121 w 222"/>
                <a:gd name="T15" fmla="*/ 100 h 100"/>
                <a:gd name="T16" fmla="*/ 131 w 222"/>
                <a:gd name="T17" fmla="*/ 64 h 100"/>
                <a:gd name="T18" fmla="*/ 161 w 222"/>
                <a:gd name="T19" fmla="*/ 65 h 100"/>
                <a:gd name="T20" fmla="*/ 161 w 222"/>
                <a:gd name="T21" fmla="*/ 74 h 100"/>
                <a:gd name="T22" fmla="*/ 167 w 222"/>
                <a:gd name="T23" fmla="*/ 78 h 100"/>
                <a:gd name="T24" fmla="*/ 218 w 222"/>
                <a:gd name="T25" fmla="*/ 54 h 100"/>
                <a:gd name="T26" fmla="*/ 218 w 222"/>
                <a:gd name="T27" fmla="*/ 4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2" h="100">
                  <a:moveTo>
                    <a:pt x="218" y="47"/>
                  </a:moveTo>
                  <a:cubicBezTo>
                    <a:pt x="168" y="21"/>
                    <a:pt x="168" y="21"/>
                    <a:pt x="168" y="21"/>
                  </a:cubicBezTo>
                  <a:cubicBezTo>
                    <a:pt x="165" y="20"/>
                    <a:pt x="162" y="21"/>
                    <a:pt x="162" y="25"/>
                  </a:cubicBezTo>
                  <a:cubicBezTo>
                    <a:pt x="162" y="34"/>
                    <a:pt x="162" y="34"/>
                    <a:pt x="162" y="34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2" y="22"/>
                    <a:pt x="129" y="11"/>
                    <a:pt x="1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6" y="89"/>
                    <a:pt x="129" y="77"/>
                    <a:pt x="131" y="64"/>
                  </a:cubicBezTo>
                  <a:cubicBezTo>
                    <a:pt x="161" y="65"/>
                    <a:pt x="161" y="65"/>
                    <a:pt x="161" y="6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8"/>
                    <a:pt x="163" y="80"/>
                    <a:pt x="167" y="78"/>
                  </a:cubicBezTo>
                  <a:cubicBezTo>
                    <a:pt x="218" y="54"/>
                    <a:pt x="218" y="54"/>
                    <a:pt x="218" y="54"/>
                  </a:cubicBezTo>
                  <a:cubicBezTo>
                    <a:pt x="222" y="52"/>
                    <a:pt x="222" y="49"/>
                    <a:pt x="218" y="47"/>
                  </a:cubicBezTo>
                  <a:close/>
                </a:path>
              </a:pathLst>
            </a:custGeom>
            <a:solidFill>
              <a:srgbClr val="3378CB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B9B79903-5D28-4591-B50C-80BA2088F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2" y="2767013"/>
              <a:ext cx="452437" cy="709613"/>
            </a:xfrm>
            <a:custGeom>
              <a:avLst/>
              <a:gdLst>
                <a:gd name="T0" fmla="*/ 114 w 121"/>
                <a:gd name="T1" fmla="*/ 128 h 189"/>
                <a:gd name="T2" fmla="*/ 107 w 121"/>
                <a:gd name="T3" fmla="*/ 125 h 189"/>
                <a:gd name="T4" fmla="*/ 100 w 121"/>
                <a:gd name="T5" fmla="*/ 130 h 189"/>
                <a:gd name="T6" fmla="*/ 83 w 121"/>
                <a:gd name="T7" fmla="*/ 104 h 189"/>
                <a:gd name="T8" fmla="*/ 121 w 121"/>
                <a:gd name="T9" fmla="*/ 55 h 189"/>
                <a:gd name="T10" fmla="*/ 0 w 121"/>
                <a:gd name="T11" fmla="*/ 0 h 189"/>
                <a:gd name="T12" fmla="*/ 0 w 121"/>
                <a:gd name="T13" fmla="*/ 133 h 189"/>
                <a:gd name="T14" fmla="*/ 57 w 121"/>
                <a:gd name="T15" fmla="*/ 120 h 189"/>
                <a:gd name="T16" fmla="*/ 74 w 121"/>
                <a:gd name="T17" fmla="*/ 146 h 189"/>
                <a:gd name="T18" fmla="*/ 66 w 121"/>
                <a:gd name="T19" fmla="*/ 151 h 189"/>
                <a:gd name="T20" fmla="*/ 67 w 121"/>
                <a:gd name="T21" fmla="*/ 159 h 189"/>
                <a:gd name="T22" fmla="*/ 116 w 121"/>
                <a:gd name="T23" fmla="*/ 187 h 189"/>
                <a:gd name="T24" fmla="*/ 121 w 121"/>
                <a:gd name="T25" fmla="*/ 184 h 189"/>
                <a:gd name="T26" fmla="*/ 114 w 121"/>
                <a:gd name="T27" fmla="*/ 12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189">
                  <a:moveTo>
                    <a:pt x="114" y="128"/>
                  </a:moveTo>
                  <a:cubicBezTo>
                    <a:pt x="114" y="124"/>
                    <a:pt x="111" y="123"/>
                    <a:pt x="107" y="125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99" y="91"/>
                    <a:pt x="112" y="74"/>
                    <a:pt x="121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20" y="133"/>
                    <a:pt x="40" y="128"/>
                    <a:pt x="57" y="120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3" y="154"/>
                    <a:pt x="63" y="157"/>
                    <a:pt x="67" y="159"/>
                  </a:cubicBezTo>
                  <a:cubicBezTo>
                    <a:pt x="116" y="187"/>
                    <a:pt x="116" y="187"/>
                    <a:pt x="116" y="187"/>
                  </a:cubicBezTo>
                  <a:cubicBezTo>
                    <a:pt x="119" y="189"/>
                    <a:pt x="121" y="188"/>
                    <a:pt x="121" y="184"/>
                  </a:cubicBezTo>
                  <a:lnTo>
                    <a:pt x="114" y="128"/>
                  </a:lnTo>
                  <a:close/>
                </a:path>
              </a:pathLst>
            </a:custGeom>
            <a:solidFill>
              <a:srgbClr val="73A2DB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0B491253-2925-4C88-B2ED-9312C39DB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062" y="2767013"/>
              <a:ext cx="427037" cy="709613"/>
            </a:xfrm>
            <a:custGeom>
              <a:avLst/>
              <a:gdLst>
                <a:gd name="T0" fmla="*/ 114 w 114"/>
                <a:gd name="T1" fmla="*/ 133 h 189"/>
                <a:gd name="T2" fmla="*/ 114 w 114"/>
                <a:gd name="T3" fmla="*/ 0 h 189"/>
                <a:gd name="T4" fmla="*/ 0 w 114"/>
                <a:gd name="T5" fmla="*/ 70 h 189"/>
                <a:gd name="T6" fmla="*/ 37 w 114"/>
                <a:gd name="T7" fmla="*/ 109 h 189"/>
                <a:gd name="T8" fmla="*/ 23 w 114"/>
                <a:gd name="T9" fmla="*/ 130 h 189"/>
                <a:gd name="T10" fmla="*/ 16 w 114"/>
                <a:gd name="T11" fmla="*/ 125 h 189"/>
                <a:gd name="T12" fmla="*/ 9 w 114"/>
                <a:gd name="T13" fmla="*/ 128 h 189"/>
                <a:gd name="T14" fmla="*/ 2 w 114"/>
                <a:gd name="T15" fmla="*/ 184 h 189"/>
                <a:gd name="T16" fmla="*/ 8 w 114"/>
                <a:gd name="T17" fmla="*/ 187 h 189"/>
                <a:gd name="T18" fmla="*/ 56 w 114"/>
                <a:gd name="T19" fmla="*/ 159 h 189"/>
                <a:gd name="T20" fmla="*/ 57 w 114"/>
                <a:gd name="T21" fmla="*/ 151 h 189"/>
                <a:gd name="T22" fmla="*/ 49 w 114"/>
                <a:gd name="T23" fmla="*/ 146 h 189"/>
                <a:gd name="T24" fmla="*/ 64 w 114"/>
                <a:gd name="T25" fmla="*/ 123 h 189"/>
                <a:gd name="T26" fmla="*/ 114 w 114"/>
                <a:gd name="T27" fmla="*/ 13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" h="189">
                  <a:moveTo>
                    <a:pt x="114" y="133"/>
                  </a:moveTo>
                  <a:cubicBezTo>
                    <a:pt x="114" y="0"/>
                    <a:pt x="114" y="0"/>
                    <a:pt x="114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0" y="85"/>
                    <a:pt x="22" y="98"/>
                    <a:pt x="37" y="109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2" y="123"/>
                    <a:pt x="9" y="124"/>
                    <a:pt x="9" y="12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2" y="188"/>
                    <a:pt x="4" y="189"/>
                    <a:pt x="8" y="187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60" y="157"/>
                    <a:pt x="60" y="154"/>
                    <a:pt x="57" y="151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79" y="130"/>
                    <a:pt x="96" y="133"/>
                    <a:pt x="114" y="13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2F951CA3-19CC-4610-866C-DCA0B52392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9062" y="3430588"/>
              <a:ext cx="1139825" cy="1139825"/>
            </a:xfrm>
            <a:custGeom>
              <a:avLst/>
              <a:gdLst>
                <a:gd name="T0" fmla="*/ 152 w 304"/>
                <a:gd name="T1" fmla="*/ 0 h 304"/>
                <a:gd name="T2" fmla="*/ 0 w 304"/>
                <a:gd name="T3" fmla="*/ 152 h 304"/>
                <a:gd name="T4" fmla="*/ 152 w 304"/>
                <a:gd name="T5" fmla="*/ 304 h 304"/>
                <a:gd name="T6" fmla="*/ 304 w 304"/>
                <a:gd name="T7" fmla="*/ 152 h 304"/>
                <a:gd name="T8" fmla="*/ 152 w 304"/>
                <a:gd name="T9" fmla="*/ 0 h 304"/>
                <a:gd name="T10" fmla="*/ 152 w 304"/>
                <a:gd name="T11" fmla="*/ 289 h 304"/>
                <a:gd name="T12" fmla="*/ 15 w 304"/>
                <a:gd name="T13" fmla="*/ 152 h 304"/>
                <a:gd name="T14" fmla="*/ 152 w 304"/>
                <a:gd name="T15" fmla="*/ 15 h 304"/>
                <a:gd name="T16" fmla="*/ 289 w 304"/>
                <a:gd name="T17" fmla="*/ 152 h 304"/>
                <a:gd name="T18" fmla="*/ 152 w 304"/>
                <a:gd name="T19" fmla="*/ 28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" h="304">
                  <a:moveTo>
                    <a:pt x="152" y="0"/>
                  </a:moveTo>
                  <a:cubicBezTo>
                    <a:pt x="68" y="0"/>
                    <a:pt x="0" y="68"/>
                    <a:pt x="0" y="152"/>
                  </a:cubicBezTo>
                  <a:cubicBezTo>
                    <a:pt x="0" y="236"/>
                    <a:pt x="68" y="304"/>
                    <a:pt x="152" y="304"/>
                  </a:cubicBezTo>
                  <a:cubicBezTo>
                    <a:pt x="236" y="304"/>
                    <a:pt x="304" y="236"/>
                    <a:pt x="304" y="152"/>
                  </a:cubicBezTo>
                  <a:cubicBezTo>
                    <a:pt x="304" y="68"/>
                    <a:pt x="236" y="0"/>
                    <a:pt x="152" y="0"/>
                  </a:cubicBezTo>
                  <a:close/>
                  <a:moveTo>
                    <a:pt x="152" y="289"/>
                  </a:moveTo>
                  <a:cubicBezTo>
                    <a:pt x="76" y="289"/>
                    <a:pt x="15" y="228"/>
                    <a:pt x="15" y="152"/>
                  </a:cubicBezTo>
                  <a:cubicBezTo>
                    <a:pt x="15" y="76"/>
                    <a:pt x="76" y="15"/>
                    <a:pt x="152" y="15"/>
                  </a:cubicBezTo>
                  <a:cubicBezTo>
                    <a:pt x="228" y="15"/>
                    <a:pt x="289" y="76"/>
                    <a:pt x="289" y="152"/>
                  </a:cubicBezTo>
                  <a:cubicBezTo>
                    <a:pt x="289" y="228"/>
                    <a:pt x="228" y="289"/>
                    <a:pt x="152" y="28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BC99E07E-E61B-4875-BCB4-6FE6E71B96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150" y="1668463"/>
              <a:ext cx="955675" cy="955675"/>
            </a:xfrm>
            <a:custGeom>
              <a:avLst/>
              <a:gdLst>
                <a:gd name="T0" fmla="*/ 127 w 255"/>
                <a:gd name="T1" fmla="*/ 0 h 255"/>
                <a:gd name="T2" fmla="*/ 0 w 255"/>
                <a:gd name="T3" fmla="*/ 127 h 255"/>
                <a:gd name="T4" fmla="*/ 127 w 255"/>
                <a:gd name="T5" fmla="*/ 255 h 255"/>
                <a:gd name="T6" fmla="*/ 255 w 255"/>
                <a:gd name="T7" fmla="*/ 127 h 255"/>
                <a:gd name="T8" fmla="*/ 127 w 255"/>
                <a:gd name="T9" fmla="*/ 0 h 255"/>
                <a:gd name="T10" fmla="*/ 127 w 255"/>
                <a:gd name="T11" fmla="*/ 242 h 255"/>
                <a:gd name="T12" fmla="*/ 13 w 255"/>
                <a:gd name="T13" fmla="*/ 127 h 255"/>
                <a:gd name="T14" fmla="*/ 127 w 255"/>
                <a:gd name="T15" fmla="*/ 13 h 255"/>
                <a:gd name="T16" fmla="*/ 242 w 255"/>
                <a:gd name="T17" fmla="*/ 127 h 255"/>
                <a:gd name="T18" fmla="*/ 127 w 255"/>
                <a:gd name="T19" fmla="*/ 24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255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8"/>
                    <a:pt x="57" y="255"/>
                    <a:pt x="127" y="255"/>
                  </a:cubicBezTo>
                  <a:cubicBezTo>
                    <a:pt x="198" y="255"/>
                    <a:pt x="255" y="198"/>
                    <a:pt x="255" y="127"/>
                  </a:cubicBezTo>
                  <a:cubicBezTo>
                    <a:pt x="255" y="57"/>
                    <a:pt x="198" y="0"/>
                    <a:pt x="127" y="0"/>
                  </a:cubicBezTo>
                  <a:close/>
                  <a:moveTo>
                    <a:pt x="127" y="242"/>
                  </a:moveTo>
                  <a:cubicBezTo>
                    <a:pt x="64" y="242"/>
                    <a:pt x="13" y="191"/>
                    <a:pt x="13" y="127"/>
                  </a:cubicBezTo>
                  <a:cubicBezTo>
                    <a:pt x="13" y="64"/>
                    <a:pt x="64" y="13"/>
                    <a:pt x="127" y="13"/>
                  </a:cubicBezTo>
                  <a:cubicBezTo>
                    <a:pt x="191" y="13"/>
                    <a:pt x="242" y="64"/>
                    <a:pt x="242" y="127"/>
                  </a:cubicBezTo>
                  <a:cubicBezTo>
                    <a:pt x="242" y="191"/>
                    <a:pt x="191" y="242"/>
                    <a:pt x="127" y="242"/>
                  </a:cubicBezTo>
                  <a:close/>
                </a:path>
              </a:pathLst>
            </a:custGeom>
            <a:solidFill>
              <a:srgbClr val="1F4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AB921C8F-0B5B-48F9-A130-21F9D5D5DB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8962" y="1042988"/>
              <a:ext cx="1106487" cy="1101725"/>
            </a:xfrm>
            <a:custGeom>
              <a:avLst/>
              <a:gdLst>
                <a:gd name="T0" fmla="*/ 148 w 295"/>
                <a:gd name="T1" fmla="*/ 0 h 294"/>
                <a:gd name="T2" fmla="*/ 0 w 295"/>
                <a:gd name="T3" fmla="*/ 147 h 294"/>
                <a:gd name="T4" fmla="*/ 148 w 295"/>
                <a:gd name="T5" fmla="*/ 294 h 294"/>
                <a:gd name="T6" fmla="*/ 295 w 295"/>
                <a:gd name="T7" fmla="*/ 147 h 294"/>
                <a:gd name="T8" fmla="*/ 148 w 295"/>
                <a:gd name="T9" fmla="*/ 0 h 294"/>
                <a:gd name="T10" fmla="*/ 148 w 295"/>
                <a:gd name="T11" fmla="*/ 280 h 294"/>
                <a:gd name="T12" fmla="*/ 15 w 295"/>
                <a:gd name="T13" fmla="*/ 147 h 294"/>
                <a:gd name="T14" fmla="*/ 148 w 295"/>
                <a:gd name="T15" fmla="*/ 14 h 294"/>
                <a:gd name="T16" fmla="*/ 280 w 295"/>
                <a:gd name="T17" fmla="*/ 147 h 294"/>
                <a:gd name="T18" fmla="*/ 148 w 295"/>
                <a:gd name="T19" fmla="*/ 28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5" h="294">
                  <a:moveTo>
                    <a:pt x="148" y="0"/>
                  </a:moveTo>
                  <a:cubicBezTo>
                    <a:pt x="66" y="0"/>
                    <a:pt x="0" y="66"/>
                    <a:pt x="0" y="147"/>
                  </a:cubicBezTo>
                  <a:cubicBezTo>
                    <a:pt x="0" y="228"/>
                    <a:pt x="66" y="294"/>
                    <a:pt x="148" y="294"/>
                  </a:cubicBezTo>
                  <a:cubicBezTo>
                    <a:pt x="229" y="294"/>
                    <a:pt x="295" y="228"/>
                    <a:pt x="295" y="147"/>
                  </a:cubicBezTo>
                  <a:cubicBezTo>
                    <a:pt x="295" y="66"/>
                    <a:pt x="229" y="0"/>
                    <a:pt x="148" y="0"/>
                  </a:cubicBezTo>
                  <a:close/>
                  <a:moveTo>
                    <a:pt x="148" y="280"/>
                  </a:moveTo>
                  <a:cubicBezTo>
                    <a:pt x="74" y="280"/>
                    <a:pt x="15" y="220"/>
                    <a:pt x="15" y="147"/>
                  </a:cubicBezTo>
                  <a:cubicBezTo>
                    <a:pt x="15" y="74"/>
                    <a:pt x="74" y="14"/>
                    <a:pt x="148" y="14"/>
                  </a:cubicBezTo>
                  <a:cubicBezTo>
                    <a:pt x="221" y="14"/>
                    <a:pt x="280" y="74"/>
                    <a:pt x="280" y="147"/>
                  </a:cubicBezTo>
                  <a:cubicBezTo>
                    <a:pt x="280" y="220"/>
                    <a:pt x="221" y="280"/>
                    <a:pt x="148" y="280"/>
                  </a:cubicBezTo>
                  <a:close/>
                </a:path>
              </a:pathLst>
            </a:custGeom>
            <a:solidFill>
              <a:srgbClr val="275B99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94CB6466-AC25-48F4-BA8F-1C3A8223D9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59200" y="2419351"/>
              <a:ext cx="913854" cy="913855"/>
            </a:xfrm>
            <a:custGeom>
              <a:avLst/>
              <a:gdLst>
                <a:gd name="T0" fmla="*/ 101 w 202"/>
                <a:gd name="T1" fmla="*/ 0 h 202"/>
                <a:gd name="T2" fmla="*/ 0 w 202"/>
                <a:gd name="T3" fmla="*/ 101 h 202"/>
                <a:gd name="T4" fmla="*/ 101 w 202"/>
                <a:gd name="T5" fmla="*/ 202 h 202"/>
                <a:gd name="T6" fmla="*/ 202 w 202"/>
                <a:gd name="T7" fmla="*/ 101 h 202"/>
                <a:gd name="T8" fmla="*/ 101 w 202"/>
                <a:gd name="T9" fmla="*/ 0 h 202"/>
                <a:gd name="T10" fmla="*/ 101 w 202"/>
                <a:gd name="T11" fmla="*/ 192 h 202"/>
                <a:gd name="T12" fmla="*/ 10 w 202"/>
                <a:gd name="T13" fmla="*/ 101 h 202"/>
                <a:gd name="T14" fmla="*/ 101 w 202"/>
                <a:gd name="T15" fmla="*/ 10 h 202"/>
                <a:gd name="T16" fmla="*/ 192 w 202"/>
                <a:gd name="T17" fmla="*/ 101 h 202"/>
                <a:gd name="T18" fmla="*/ 101 w 202"/>
                <a:gd name="T19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202">
                  <a:moveTo>
                    <a:pt x="101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157" y="202"/>
                    <a:pt x="202" y="157"/>
                    <a:pt x="202" y="101"/>
                  </a:cubicBezTo>
                  <a:cubicBezTo>
                    <a:pt x="202" y="45"/>
                    <a:pt x="157" y="0"/>
                    <a:pt x="101" y="0"/>
                  </a:cubicBezTo>
                  <a:close/>
                  <a:moveTo>
                    <a:pt x="101" y="192"/>
                  </a:moveTo>
                  <a:cubicBezTo>
                    <a:pt x="51" y="192"/>
                    <a:pt x="10" y="151"/>
                    <a:pt x="10" y="101"/>
                  </a:cubicBezTo>
                  <a:cubicBezTo>
                    <a:pt x="10" y="51"/>
                    <a:pt x="51" y="10"/>
                    <a:pt x="101" y="10"/>
                  </a:cubicBezTo>
                  <a:cubicBezTo>
                    <a:pt x="151" y="10"/>
                    <a:pt x="192" y="51"/>
                    <a:pt x="192" y="101"/>
                  </a:cubicBezTo>
                  <a:cubicBezTo>
                    <a:pt x="192" y="151"/>
                    <a:pt x="151" y="192"/>
                    <a:pt x="101" y="192"/>
                  </a:cubicBezTo>
                  <a:close/>
                </a:path>
              </a:pathLst>
            </a:custGeom>
            <a:solidFill>
              <a:srgbClr val="3378CB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8097FEEE-2B40-4CA9-8CB6-1035E660BF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0375" y="3386138"/>
              <a:ext cx="1122362" cy="1117600"/>
            </a:xfrm>
            <a:custGeom>
              <a:avLst/>
              <a:gdLst>
                <a:gd name="T0" fmla="*/ 149 w 299"/>
                <a:gd name="T1" fmla="*/ 0 h 298"/>
                <a:gd name="T2" fmla="*/ 0 w 299"/>
                <a:gd name="T3" fmla="*/ 149 h 298"/>
                <a:gd name="T4" fmla="*/ 149 w 299"/>
                <a:gd name="T5" fmla="*/ 298 h 298"/>
                <a:gd name="T6" fmla="*/ 299 w 299"/>
                <a:gd name="T7" fmla="*/ 149 h 298"/>
                <a:gd name="T8" fmla="*/ 149 w 299"/>
                <a:gd name="T9" fmla="*/ 0 h 298"/>
                <a:gd name="T10" fmla="*/ 149 w 299"/>
                <a:gd name="T11" fmla="*/ 284 h 298"/>
                <a:gd name="T12" fmla="*/ 15 w 299"/>
                <a:gd name="T13" fmla="*/ 149 h 298"/>
                <a:gd name="T14" fmla="*/ 149 w 299"/>
                <a:gd name="T15" fmla="*/ 15 h 298"/>
                <a:gd name="T16" fmla="*/ 284 w 299"/>
                <a:gd name="T17" fmla="*/ 149 h 298"/>
                <a:gd name="T18" fmla="*/ 149 w 299"/>
                <a:gd name="T19" fmla="*/ 28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9" h="298">
                  <a:moveTo>
                    <a:pt x="149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232"/>
                    <a:pt x="67" y="298"/>
                    <a:pt x="149" y="298"/>
                  </a:cubicBezTo>
                  <a:cubicBezTo>
                    <a:pt x="232" y="298"/>
                    <a:pt x="299" y="232"/>
                    <a:pt x="299" y="149"/>
                  </a:cubicBezTo>
                  <a:cubicBezTo>
                    <a:pt x="299" y="67"/>
                    <a:pt x="232" y="0"/>
                    <a:pt x="149" y="0"/>
                  </a:cubicBezTo>
                  <a:close/>
                  <a:moveTo>
                    <a:pt x="149" y="284"/>
                  </a:moveTo>
                  <a:cubicBezTo>
                    <a:pt x="75" y="284"/>
                    <a:pt x="15" y="223"/>
                    <a:pt x="15" y="149"/>
                  </a:cubicBezTo>
                  <a:cubicBezTo>
                    <a:pt x="15" y="75"/>
                    <a:pt x="75" y="15"/>
                    <a:pt x="149" y="15"/>
                  </a:cubicBezTo>
                  <a:cubicBezTo>
                    <a:pt x="223" y="15"/>
                    <a:pt x="284" y="75"/>
                    <a:pt x="284" y="149"/>
                  </a:cubicBezTo>
                  <a:cubicBezTo>
                    <a:pt x="284" y="223"/>
                    <a:pt x="223" y="284"/>
                    <a:pt x="149" y="284"/>
                  </a:cubicBezTo>
                  <a:close/>
                </a:path>
              </a:pathLst>
            </a:custGeom>
            <a:solidFill>
              <a:srgbClr val="73A2DB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1788">
              <a:extLst>
                <a:ext uri="{FF2B5EF4-FFF2-40B4-BE49-F238E27FC236}">
                  <a16:creationId xmlns:a16="http://schemas.microsoft.com/office/drawing/2014/main" id="{9DED9B62-ED48-448F-A01E-FB82B61C2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062" y="3322638"/>
              <a:ext cx="404812" cy="393700"/>
            </a:xfrm>
            <a:custGeom>
              <a:avLst/>
              <a:gdLst>
                <a:gd name="T0" fmla="*/ 33 w 108"/>
                <a:gd name="T1" fmla="*/ 105 h 105"/>
                <a:gd name="T2" fmla="*/ 52 w 108"/>
                <a:gd name="T3" fmla="*/ 81 h 105"/>
                <a:gd name="T4" fmla="*/ 108 w 108"/>
                <a:gd name="T5" fmla="*/ 46 h 105"/>
                <a:gd name="T6" fmla="*/ 54 w 108"/>
                <a:gd name="T7" fmla="*/ 0 h 105"/>
                <a:gd name="T8" fmla="*/ 0 w 108"/>
                <a:gd name="T9" fmla="*/ 55 h 105"/>
                <a:gd name="T10" fmla="*/ 33 w 108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05">
                  <a:moveTo>
                    <a:pt x="33" y="105"/>
                  </a:moveTo>
                  <a:cubicBezTo>
                    <a:pt x="38" y="96"/>
                    <a:pt x="44" y="88"/>
                    <a:pt x="52" y="81"/>
                  </a:cubicBezTo>
                  <a:cubicBezTo>
                    <a:pt x="68" y="65"/>
                    <a:pt x="87" y="53"/>
                    <a:pt x="108" y="46"/>
                  </a:cubicBezTo>
                  <a:cubicBezTo>
                    <a:pt x="104" y="20"/>
                    <a:pt x="81" y="0"/>
                    <a:pt x="54" y="0"/>
                  </a:cubicBezTo>
                  <a:cubicBezTo>
                    <a:pt x="24" y="0"/>
                    <a:pt x="0" y="25"/>
                    <a:pt x="0" y="55"/>
                  </a:cubicBezTo>
                  <a:cubicBezTo>
                    <a:pt x="0" y="77"/>
                    <a:pt x="13" y="96"/>
                    <a:pt x="33" y="10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1789">
              <a:extLst>
                <a:ext uri="{FF2B5EF4-FFF2-40B4-BE49-F238E27FC236}">
                  <a16:creationId xmlns:a16="http://schemas.microsoft.com/office/drawing/2014/main" id="{F3466FB5-2D09-4511-8C5B-4CF5DF844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875" y="1522413"/>
              <a:ext cx="404812" cy="390525"/>
            </a:xfrm>
            <a:custGeom>
              <a:avLst/>
              <a:gdLst>
                <a:gd name="T0" fmla="*/ 32 w 108"/>
                <a:gd name="T1" fmla="*/ 104 h 104"/>
                <a:gd name="T2" fmla="*/ 52 w 108"/>
                <a:gd name="T3" fmla="*/ 80 h 104"/>
                <a:gd name="T4" fmla="*/ 108 w 108"/>
                <a:gd name="T5" fmla="*/ 46 h 104"/>
                <a:gd name="T6" fmla="*/ 54 w 108"/>
                <a:gd name="T7" fmla="*/ 0 h 104"/>
                <a:gd name="T8" fmla="*/ 0 w 108"/>
                <a:gd name="T9" fmla="*/ 54 h 104"/>
                <a:gd name="T10" fmla="*/ 32 w 108"/>
                <a:gd name="T1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04">
                  <a:moveTo>
                    <a:pt x="32" y="104"/>
                  </a:moveTo>
                  <a:cubicBezTo>
                    <a:pt x="38" y="96"/>
                    <a:pt x="44" y="87"/>
                    <a:pt x="52" y="80"/>
                  </a:cubicBezTo>
                  <a:cubicBezTo>
                    <a:pt x="67" y="64"/>
                    <a:pt x="87" y="53"/>
                    <a:pt x="108" y="46"/>
                  </a:cubicBezTo>
                  <a:cubicBezTo>
                    <a:pt x="104" y="20"/>
                    <a:pt x="81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77"/>
                    <a:pt x="13" y="96"/>
                    <a:pt x="32" y="104"/>
                  </a:cubicBezTo>
                  <a:close/>
                </a:path>
              </a:pathLst>
            </a:custGeom>
            <a:solidFill>
              <a:srgbClr val="1F4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1790">
              <a:extLst>
                <a:ext uri="{FF2B5EF4-FFF2-40B4-BE49-F238E27FC236}">
                  <a16:creationId xmlns:a16="http://schemas.microsoft.com/office/drawing/2014/main" id="{D1A79229-88B6-488E-897D-9335A3B7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7925" y="3251201"/>
              <a:ext cx="404812" cy="393700"/>
            </a:xfrm>
            <a:custGeom>
              <a:avLst/>
              <a:gdLst>
                <a:gd name="T0" fmla="*/ 75 w 108"/>
                <a:gd name="T1" fmla="*/ 105 h 105"/>
                <a:gd name="T2" fmla="*/ 55 w 108"/>
                <a:gd name="T3" fmla="*/ 81 h 105"/>
                <a:gd name="T4" fmla="*/ 0 w 108"/>
                <a:gd name="T5" fmla="*/ 46 h 105"/>
                <a:gd name="T6" fmla="*/ 53 w 108"/>
                <a:gd name="T7" fmla="*/ 0 h 105"/>
                <a:gd name="T8" fmla="*/ 108 w 108"/>
                <a:gd name="T9" fmla="*/ 55 h 105"/>
                <a:gd name="T10" fmla="*/ 75 w 108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05">
                  <a:moveTo>
                    <a:pt x="75" y="105"/>
                  </a:moveTo>
                  <a:cubicBezTo>
                    <a:pt x="69" y="96"/>
                    <a:pt x="63" y="88"/>
                    <a:pt x="55" y="81"/>
                  </a:cubicBezTo>
                  <a:cubicBezTo>
                    <a:pt x="40" y="65"/>
                    <a:pt x="20" y="53"/>
                    <a:pt x="0" y="46"/>
                  </a:cubicBezTo>
                  <a:cubicBezTo>
                    <a:pt x="4" y="20"/>
                    <a:pt x="26" y="0"/>
                    <a:pt x="53" y="0"/>
                  </a:cubicBezTo>
                  <a:cubicBezTo>
                    <a:pt x="83" y="0"/>
                    <a:pt x="108" y="25"/>
                    <a:pt x="108" y="55"/>
                  </a:cubicBezTo>
                  <a:cubicBezTo>
                    <a:pt x="108" y="77"/>
                    <a:pt x="94" y="96"/>
                    <a:pt x="75" y="105"/>
                  </a:cubicBezTo>
                  <a:close/>
                </a:path>
              </a:pathLst>
            </a:custGeom>
            <a:solidFill>
              <a:srgbClr val="73A2DB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1791">
              <a:extLst>
                <a:ext uri="{FF2B5EF4-FFF2-40B4-BE49-F238E27FC236}">
                  <a16:creationId xmlns:a16="http://schemas.microsoft.com/office/drawing/2014/main" id="{EEB0D9FE-4C7E-48CB-AD17-EA074F895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4925" y="919163"/>
              <a:ext cx="404812" cy="388938"/>
            </a:xfrm>
            <a:custGeom>
              <a:avLst/>
              <a:gdLst>
                <a:gd name="T0" fmla="*/ 75 w 108"/>
                <a:gd name="T1" fmla="*/ 104 h 104"/>
                <a:gd name="T2" fmla="*/ 56 w 108"/>
                <a:gd name="T3" fmla="*/ 80 h 104"/>
                <a:gd name="T4" fmla="*/ 0 w 108"/>
                <a:gd name="T5" fmla="*/ 46 h 104"/>
                <a:gd name="T6" fmla="*/ 54 w 108"/>
                <a:gd name="T7" fmla="*/ 0 h 104"/>
                <a:gd name="T8" fmla="*/ 108 w 108"/>
                <a:gd name="T9" fmla="*/ 54 h 104"/>
                <a:gd name="T10" fmla="*/ 75 w 108"/>
                <a:gd name="T1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04">
                  <a:moveTo>
                    <a:pt x="75" y="104"/>
                  </a:moveTo>
                  <a:cubicBezTo>
                    <a:pt x="70" y="95"/>
                    <a:pt x="63" y="87"/>
                    <a:pt x="56" y="80"/>
                  </a:cubicBezTo>
                  <a:cubicBezTo>
                    <a:pt x="40" y="64"/>
                    <a:pt x="21" y="52"/>
                    <a:pt x="0" y="46"/>
                  </a:cubicBezTo>
                  <a:cubicBezTo>
                    <a:pt x="4" y="20"/>
                    <a:pt x="26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76"/>
                    <a:pt x="94" y="95"/>
                    <a:pt x="75" y="104"/>
                  </a:cubicBezTo>
                  <a:close/>
                </a:path>
              </a:pathLst>
            </a:custGeom>
            <a:solidFill>
              <a:srgbClr val="275B99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792">
              <a:extLst>
                <a:ext uri="{FF2B5EF4-FFF2-40B4-BE49-F238E27FC236}">
                  <a16:creationId xmlns:a16="http://schemas.microsoft.com/office/drawing/2014/main" id="{2A4A95A8-2E3E-4AD8-B8F1-52020997C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372" y="2324100"/>
              <a:ext cx="311150" cy="300038"/>
            </a:xfrm>
            <a:custGeom>
              <a:avLst/>
              <a:gdLst>
                <a:gd name="T0" fmla="*/ 58 w 83"/>
                <a:gd name="T1" fmla="*/ 80 h 80"/>
                <a:gd name="T2" fmla="*/ 43 w 83"/>
                <a:gd name="T3" fmla="*/ 62 h 80"/>
                <a:gd name="T4" fmla="*/ 0 w 83"/>
                <a:gd name="T5" fmla="*/ 35 h 80"/>
                <a:gd name="T6" fmla="*/ 42 w 83"/>
                <a:gd name="T7" fmla="*/ 0 h 80"/>
                <a:gd name="T8" fmla="*/ 83 w 83"/>
                <a:gd name="T9" fmla="*/ 42 h 80"/>
                <a:gd name="T10" fmla="*/ 58 w 83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80">
                  <a:moveTo>
                    <a:pt x="58" y="80"/>
                  </a:moveTo>
                  <a:cubicBezTo>
                    <a:pt x="54" y="73"/>
                    <a:pt x="49" y="67"/>
                    <a:pt x="43" y="62"/>
                  </a:cubicBezTo>
                  <a:cubicBezTo>
                    <a:pt x="31" y="49"/>
                    <a:pt x="16" y="40"/>
                    <a:pt x="0" y="35"/>
                  </a:cubicBezTo>
                  <a:cubicBezTo>
                    <a:pt x="3" y="15"/>
                    <a:pt x="21" y="0"/>
                    <a:pt x="42" y="0"/>
                  </a:cubicBezTo>
                  <a:cubicBezTo>
                    <a:pt x="65" y="0"/>
                    <a:pt x="83" y="18"/>
                    <a:pt x="83" y="42"/>
                  </a:cubicBezTo>
                  <a:cubicBezTo>
                    <a:pt x="83" y="59"/>
                    <a:pt x="73" y="74"/>
                    <a:pt x="58" y="80"/>
                  </a:cubicBezTo>
                  <a:close/>
                </a:path>
              </a:pathLst>
            </a:custGeom>
            <a:solidFill>
              <a:srgbClr val="3378CB"/>
            </a:solidFill>
            <a:ln>
              <a:noFill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Box 682">
              <a:extLst>
                <a:ext uri="{FF2B5EF4-FFF2-40B4-BE49-F238E27FC236}">
                  <a16:creationId xmlns:a16="http://schemas.microsoft.com/office/drawing/2014/main" id="{CCBFEC0F-63DC-4FD0-B786-A39DBCD30DAC}"/>
                </a:ext>
              </a:extLst>
            </p:cNvPr>
            <p:cNvSpPr txBox="1"/>
            <p:nvPr/>
          </p:nvSpPr>
          <p:spPr>
            <a:xfrm>
              <a:off x="932360" y="1513116"/>
              <a:ext cx="314367" cy="316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Box 682">
              <a:extLst>
                <a:ext uri="{FF2B5EF4-FFF2-40B4-BE49-F238E27FC236}">
                  <a16:creationId xmlns:a16="http://schemas.microsoft.com/office/drawing/2014/main" id="{A997AAA1-4BA6-45AB-BB72-5618BB332446}"/>
                </a:ext>
              </a:extLst>
            </p:cNvPr>
            <p:cNvSpPr txBox="1"/>
            <p:nvPr/>
          </p:nvSpPr>
          <p:spPr>
            <a:xfrm>
              <a:off x="3893967" y="919568"/>
              <a:ext cx="321966" cy="316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TextBox 682">
              <a:extLst>
                <a:ext uri="{FF2B5EF4-FFF2-40B4-BE49-F238E27FC236}">
                  <a16:creationId xmlns:a16="http://schemas.microsoft.com/office/drawing/2014/main" id="{606C6DC7-8EE6-4141-BC6B-1C19C484CAA7}"/>
                </a:ext>
              </a:extLst>
            </p:cNvPr>
            <p:cNvSpPr txBox="1"/>
            <p:nvPr/>
          </p:nvSpPr>
          <p:spPr>
            <a:xfrm>
              <a:off x="4405352" y="2316048"/>
              <a:ext cx="314367" cy="316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3.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Box 682">
              <a:extLst>
                <a:ext uri="{FF2B5EF4-FFF2-40B4-BE49-F238E27FC236}">
                  <a16:creationId xmlns:a16="http://schemas.microsoft.com/office/drawing/2014/main" id="{AE0CD96E-2629-42DE-9402-411584E91236}"/>
                </a:ext>
              </a:extLst>
            </p:cNvPr>
            <p:cNvSpPr txBox="1"/>
            <p:nvPr/>
          </p:nvSpPr>
          <p:spPr>
            <a:xfrm>
              <a:off x="3717925" y="3251201"/>
              <a:ext cx="314367" cy="316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TextBox 682">
              <a:extLst>
                <a:ext uri="{FF2B5EF4-FFF2-40B4-BE49-F238E27FC236}">
                  <a16:creationId xmlns:a16="http://schemas.microsoft.com/office/drawing/2014/main" id="{A091BA03-5077-48F1-B888-40B3B66CFC18}"/>
                </a:ext>
              </a:extLst>
            </p:cNvPr>
            <p:cNvSpPr txBox="1"/>
            <p:nvPr/>
          </p:nvSpPr>
          <p:spPr>
            <a:xfrm>
              <a:off x="1396543" y="3323641"/>
              <a:ext cx="314367" cy="316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5.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矩形 1">
              <a:extLst>
                <a:ext uri="{FF2B5EF4-FFF2-40B4-BE49-F238E27FC236}">
                  <a16:creationId xmlns:a16="http://schemas.microsoft.com/office/drawing/2014/main" id="{56976223-F4ED-4229-BCCC-2B8E72FCA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017" y="2007039"/>
              <a:ext cx="845783" cy="267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推广时期</a:t>
              </a:r>
              <a:endParaRPr lang="zh-CN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矩形 1">
              <a:extLst>
                <a:ext uri="{FF2B5EF4-FFF2-40B4-BE49-F238E27FC236}">
                  <a16:creationId xmlns:a16="http://schemas.microsoft.com/office/drawing/2014/main" id="{4007F2A3-319E-483F-9725-B686B1713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954" y="1432582"/>
              <a:ext cx="845783" cy="267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客户需求</a:t>
              </a:r>
              <a:endParaRPr lang="zh-CN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矩形 1">
              <a:extLst>
                <a:ext uri="{FF2B5EF4-FFF2-40B4-BE49-F238E27FC236}">
                  <a16:creationId xmlns:a16="http://schemas.microsoft.com/office/drawing/2014/main" id="{1C3BF930-C5EA-40C9-A327-15F22B6E2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146" y="2749976"/>
              <a:ext cx="819882" cy="267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时间节点</a:t>
              </a:r>
              <a:endParaRPr lang="zh-CN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矩形 1">
              <a:extLst>
                <a:ext uri="{FF2B5EF4-FFF2-40B4-BE49-F238E27FC236}">
                  <a16:creationId xmlns:a16="http://schemas.microsoft.com/office/drawing/2014/main" id="{FE0DFED5-6CCA-463B-8E96-CE71A5ACA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525" y="3812374"/>
              <a:ext cx="809346" cy="267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特定需求</a:t>
              </a:r>
              <a:endParaRPr lang="zh-CN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矩形 1">
              <a:extLst>
                <a:ext uri="{FF2B5EF4-FFF2-40B4-BE49-F238E27FC236}">
                  <a16:creationId xmlns:a16="http://schemas.microsoft.com/office/drawing/2014/main" id="{A678C13D-76C2-42D1-8850-9661EAD9C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468" y="3875873"/>
              <a:ext cx="806452" cy="267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特殊事件</a:t>
              </a:r>
              <a:endParaRPr lang="zh-CN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746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244273" y="122680"/>
            <a:ext cx="309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推广时期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F058D80-701A-459C-99F6-94AA82D6C32E}"/>
              </a:ext>
            </a:extLst>
          </p:cNvPr>
          <p:cNvGrpSpPr/>
          <p:nvPr/>
        </p:nvGrpSpPr>
        <p:grpSpPr>
          <a:xfrm>
            <a:off x="1626882" y="2023218"/>
            <a:ext cx="9577230" cy="3869786"/>
            <a:chOff x="1989739" y="1588084"/>
            <a:chExt cx="9577230" cy="3869786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1A245F8C-9D45-4548-95DE-177D64FFCE87}"/>
                </a:ext>
              </a:extLst>
            </p:cNvPr>
            <p:cNvGrpSpPr/>
            <p:nvPr/>
          </p:nvGrpSpPr>
          <p:grpSpPr>
            <a:xfrm>
              <a:off x="1989739" y="3077077"/>
              <a:ext cx="8669721" cy="999568"/>
              <a:chOff x="1267655" y="2963119"/>
              <a:chExt cx="9938875" cy="1145894"/>
            </a:xfrm>
          </p:grpSpPr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4D4A28B7-DFF8-4BC2-B258-1EE2C3984BBB}"/>
                  </a:ext>
                </a:extLst>
              </p:cNvPr>
              <p:cNvGrpSpPr/>
              <p:nvPr/>
            </p:nvGrpSpPr>
            <p:grpSpPr>
              <a:xfrm>
                <a:off x="1267655" y="2963119"/>
                <a:ext cx="2680670" cy="1145894"/>
                <a:chOff x="1789898" y="2963119"/>
                <a:chExt cx="2680670" cy="1145894"/>
              </a:xfrm>
            </p:grpSpPr>
            <p:sp>
              <p:nvSpPr>
                <p:cNvPr id="59" name="任意多边形 16">
                  <a:extLst>
                    <a:ext uri="{FF2B5EF4-FFF2-40B4-BE49-F238E27FC236}">
                      <a16:creationId xmlns:a16="http://schemas.microsoft.com/office/drawing/2014/main" id="{9B8DD3B2-C4E1-4F3C-BC42-3E55FFBD09E5}"/>
                    </a:ext>
                  </a:extLst>
                </p:cNvPr>
                <p:cNvSpPr/>
                <p:nvPr/>
              </p:nvSpPr>
              <p:spPr>
                <a:xfrm>
                  <a:off x="3527110" y="2963119"/>
                  <a:ext cx="943458" cy="1145894"/>
                </a:xfrm>
                <a:custGeom>
                  <a:avLst/>
                  <a:gdLst>
                    <a:gd name="connsiteX0" fmla="*/ 0 w 943458"/>
                    <a:gd name="connsiteY0" fmla="*/ 0 h 1145894"/>
                    <a:gd name="connsiteX1" fmla="*/ 127444 w 943458"/>
                    <a:gd name="connsiteY1" fmla="*/ 0 h 1145894"/>
                    <a:gd name="connsiteX2" fmla="*/ 943458 w 943458"/>
                    <a:gd name="connsiteY2" fmla="*/ 572947 h 1145894"/>
                    <a:gd name="connsiteX3" fmla="*/ 127444 w 943458"/>
                    <a:gd name="connsiteY3" fmla="*/ 1145894 h 1145894"/>
                    <a:gd name="connsiteX4" fmla="*/ 0 w 943458"/>
                    <a:gd name="connsiteY4" fmla="*/ 1145894 h 1145894"/>
                    <a:gd name="connsiteX5" fmla="*/ 816014 w 943458"/>
                    <a:gd name="connsiteY5" fmla="*/ 572947 h 1145894"/>
                    <a:gd name="connsiteX6" fmla="*/ 0 w 943458"/>
                    <a:gd name="connsiteY6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3458" h="1145894">
                      <a:moveTo>
                        <a:pt x="0" y="0"/>
                      </a:moveTo>
                      <a:lnTo>
                        <a:pt x="127444" y="0"/>
                      </a:lnTo>
                      <a:lnTo>
                        <a:pt x="943458" y="572947"/>
                      </a:lnTo>
                      <a:lnTo>
                        <a:pt x="127444" y="1145894"/>
                      </a:lnTo>
                      <a:lnTo>
                        <a:pt x="0" y="1145894"/>
                      </a:lnTo>
                      <a:lnTo>
                        <a:pt x="816014" y="5729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70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任意多边形 17">
                  <a:extLst>
                    <a:ext uri="{FF2B5EF4-FFF2-40B4-BE49-F238E27FC236}">
                      <a16:creationId xmlns:a16="http://schemas.microsoft.com/office/drawing/2014/main" id="{93FF2A22-2961-4988-B775-AB63FEB43FB1}"/>
                    </a:ext>
                  </a:extLst>
                </p:cNvPr>
                <p:cNvSpPr/>
                <p:nvPr/>
              </p:nvSpPr>
              <p:spPr>
                <a:xfrm>
                  <a:off x="1789898" y="2963119"/>
                  <a:ext cx="2419108" cy="1145894"/>
                </a:xfrm>
                <a:custGeom>
                  <a:avLst/>
                  <a:gdLst>
                    <a:gd name="connsiteX0" fmla="*/ 0 w 2419108"/>
                    <a:gd name="connsiteY0" fmla="*/ 0 h 1145894"/>
                    <a:gd name="connsiteX1" fmla="*/ 1603094 w 2419108"/>
                    <a:gd name="connsiteY1" fmla="*/ 0 h 1145894"/>
                    <a:gd name="connsiteX2" fmla="*/ 2419108 w 2419108"/>
                    <a:gd name="connsiteY2" fmla="*/ 572947 h 1145894"/>
                    <a:gd name="connsiteX3" fmla="*/ 1603094 w 2419108"/>
                    <a:gd name="connsiteY3" fmla="*/ 1145894 h 1145894"/>
                    <a:gd name="connsiteX4" fmla="*/ 4 w 2419108"/>
                    <a:gd name="connsiteY4" fmla="*/ 1145894 h 1145894"/>
                    <a:gd name="connsiteX5" fmla="*/ 792774 w 2419108"/>
                    <a:gd name="connsiteY5" fmla="*/ 572950 h 1145894"/>
                    <a:gd name="connsiteX6" fmla="*/ 0 w 2419108"/>
                    <a:gd name="connsiteY6" fmla="*/ 2 h 1145894"/>
                    <a:gd name="connsiteX7" fmla="*/ 0 w 2419108"/>
                    <a:gd name="connsiteY7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19108" h="1145894">
                      <a:moveTo>
                        <a:pt x="0" y="0"/>
                      </a:moveTo>
                      <a:lnTo>
                        <a:pt x="1603094" y="0"/>
                      </a:lnTo>
                      <a:lnTo>
                        <a:pt x="2419108" y="572947"/>
                      </a:lnTo>
                      <a:lnTo>
                        <a:pt x="1603094" y="1145894"/>
                      </a:lnTo>
                      <a:lnTo>
                        <a:pt x="4" y="1145894"/>
                      </a:lnTo>
                      <a:lnTo>
                        <a:pt x="792774" y="57295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70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B0585050-ADBA-4305-9455-A2C14C84B028}"/>
                  </a:ext>
                </a:extLst>
              </p:cNvPr>
              <p:cNvGrpSpPr/>
              <p:nvPr/>
            </p:nvGrpSpPr>
            <p:grpSpPr>
              <a:xfrm>
                <a:off x="3687057" y="2963119"/>
                <a:ext cx="2680670" cy="1145894"/>
                <a:chOff x="1789898" y="2963119"/>
                <a:chExt cx="2680670" cy="1145894"/>
              </a:xfrm>
            </p:grpSpPr>
            <p:sp>
              <p:nvSpPr>
                <p:cNvPr id="57" name="任意多边形 14">
                  <a:extLst>
                    <a:ext uri="{FF2B5EF4-FFF2-40B4-BE49-F238E27FC236}">
                      <a16:creationId xmlns:a16="http://schemas.microsoft.com/office/drawing/2014/main" id="{D4815996-BD0E-4817-A3C0-E235D5970B58}"/>
                    </a:ext>
                  </a:extLst>
                </p:cNvPr>
                <p:cNvSpPr/>
                <p:nvPr/>
              </p:nvSpPr>
              <p:spPr>
                <a:xfrm>
                  <a:off x="3527110" y="2963119"/>
                  <a:ext cx="943458" cy="1145894"/>
                </a:xfrm>
                <a:custGeom>
                  <a:avLst/>
                  <a:gdLst>
                    <a:gd name="connsiteX0" fmla="*/ 0 w 943458"/>
                    <a:gd name="connsiteY0" fmla="*/ 0 h 1145894"/>
                    <a:gd name="connsiteX1" fmla="*/ 127444 w 943458"/>
                    <a:gd name="connsiteY1" fmla="*/ 0 h 1145894"/>
                    <a:gd name="connsiteX2" fmla="*/ 943458 w 943458"/>
                    <a:gd name="connsiteY2" fmla="*/ 572947 h 1145894"/>
                    <a:gd name="connsiteX3" fmla="*/ 127444 w 943458"/>
                    <a:gd name="connsiteY3" fmla="*/ 1145894 h 1145894"/>
                    <a:gd name="connsiteX4" fmla="*/ 0 w 943458"/>
                    <a:gd name="connsiteY4" fmla="*/ 1145894 h 1145894"/>
                    <a:gd name="connsiteX5" fmla="*/ 816014 w 943458"/>
                    <a:gd name="connsiteY5" fmla="*/ 572947 h 1145894"/>
                    <a:gd name="connsiteX6" fmla="*/ 0 w 943458"/>
                    <a:gd name="connsiteY6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3458" h="1145894">
                      <a:moveTo>
                        <a:pt x="0" y="0"/>
                      </a:moveTo>
                      <a:lnTo>
                        <a:pt x="127444" y="0"/>
                      </a:lnTo>
                      <a:lnTo>
                        <a:pt x="943458" y="572947"/>
                      </a:lnTo>
                      <a:lnTo>
                        <a:pt x="127444" y="1145894"/>
                      </a:lnTo>
                      <a:lnTo>
                        <a:pt x="0" y="1145894"/>
                      </a:lnTo>
                      <a:lnTo>
                        <a:pt x="816014" y="5729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70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任意多边形 15">
                  <a:extLst>
                    <a:ext uri="{FF2B5EF4-FFF2-40B4-BE49-F238E27FC236}">
                      <a16:creationId xmlns:a16="http://schemas.microsoft.com/office/drawing/2014/main" id="{B3307699-8C18-4B47-91DE-3232AC8D292A}"/>
                    </a:ext>
                  </a:extLst>
                </p:cNvPr>
                <p:cNvSpPr/>
                <p:nvPr/>
              </p:nvSpPr>
              <p:spPr>
                <a:xfrm>
                  <a:off x="1789898" y="2963119"/>
                  <a:ext cx="2419108" cy="1145894"/>
                </a:xfrm>
                <a:custGeom>
                  <a:avLst/>
                  <a:gdLst>
                    <a:gd name="connsiteX0" fmla="*/ 0 w 2419108"/>
                    <a:gd name="connsiteY0" fmla="*/ 0 h 1145894"/>
                    <a:gd name="connsiteX1" fmla="*/ 1603094 w 2419108"/>
                    <a:gd name="connsiteY1" fmla="*/ 0 h 1145894"/>
                    <a:gd name="connsiteX2" fmla="*/ 2419108 w 2419108"/>
                    <a:gd name="connsiteY2" fmla="*/ 572947 h 1145894"/>
                    <a:gd name="connsiteX3" fmla="*/ 1603094 w 2419108"/>
                    <a:gd name="connsiteY3" fmla="*/ 1145894 h 1145894"/>
                    <a:gd name="connsiteX4" fmla="*/ 4 w 2419108"/>
                    <a:gd name="connsiteY4" fmla="*/ 1145894 h 1145894"/>
                    <a:gd name="connsiteX5" fmla="*/ 792774 w 2419108"/>
                    <a:gd name="connsiteY5" fmla="*/ 572950 h 1145894"/>
                    <a:gd name="connsiteX6" fmla="*/ 0 w 2419108"/>
                    <a:gd name="connsiteY6" fmla="*/ 2 h 1145894"/>
                    <a:gd name="connsiteX7" fmla="*/ 0 w 2419108"/>
                    <a:gd name="connsiteY7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19108" h="1145894">
                      <a:moveTo>
                        <a:pt x="0" y="0"/>
                      </a:moveTo>
                      <a:lnTo>
                        <a:pt x="1603094" y="0"/>
                      </a:lnTo>
                      <a:lnTo>
                        <a:pt x="2419108" y="572947"/>
                      </a:lnTo>
                      <a:lnTo>
                        <a:pt x="1603094" y="1145894"/>
                      </a:lnTo>
                      <a:lnTo>
                        <a:pt x="4" y="1145894"/>
                      </a:lnTo>
                      <a:lnTo>
                        <a:pt x="792774" y="57295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70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77BBE481-603B-497E-92B9-038FEB163949}"/>
                  </a:ext>
                </a:extLst>
              </p:cNvPr>
              <p:cNvGrpSpPr/>
              <p:nvPr/>
            </p:nvGrpSpPr>
            <p:grpSpPr>
              <a:xfrm>
                <a:off x="6106459" y="2963119"/>
                <a:ext cx="2680670" cy="1145894"/>
                <a:chOff x="1789898" y="2963119"/>
                <a:chExt cx="2680670" cy="1145894"/>
              </a:xfrm>
            </p:grpSpPr>
            <p:sp>
              <p:nvSpPr>
                <p:cNvPr id="55" name="任意多边形 12">
                  <a:extLst>
                    <a:ext uri="{FF2B5EF4-FFF2-40B4-BE49-F238E27FC236}">
                      <a16:creationId xmlns:a16="http://schemas.microsoft.com/office/drawing/2014/main" id="{41499FE1-CDA9-4B28-9C8D-7BB4CD87A0E3}"/>
                    </a:ext>
                  </a:extLst>
                </p:cNvPr>
                <p:cNvSpPr/>
                <p:nvPr/>
              </p:nvSpPr>
              <p:spPr>
                <a:xfrm>
                  <a:off x="3527110" y="2963119"/>
                  <a:ext cx="943458" cy="1145894"/>
                </a:xfrm>
                <a:custGeom>
                  <a:avLst/>
                  <a:gdLst>
                    <a:gd name="connsiteX0" fmla="*/ 0 w 943458"/>
                    <a:gd name="connsiteY0" fmla="*/ 0 h 1145894"/>
                    <a:gd name="connsiteX1" fmla="*/ 127444 w 943458"/>
                    <a:gd name="connsiteY1" fmla="*/ 0 h 1145894"/>
                    <a:gd name="connsiteX2" fmla="*/ 943458 w 943458"/>
                    <a:gd name="connsiteY2" fmla="*/ 572947 h 1145894"/>
                    <a:gd name="connsiteX3" fmla="*/ 127444 w 943458"/>
                    <a:gd name="connsiteY3" fmla="*/ 1145894 h 1145894"/>
                    <a:gd name="connsiteX4" fmla="*/ 0 w 943458"/>
                    <a:gd name="connsiteY4" fmla="*/ 1145894 h 1145894"/>
                    <a:gd name="connsiteX5" fmla="*/ 816014 w 943458"/>
                    <a:gd name="connsiteY5" fmla="*/ 572947 h 1145894"/>
                    <a:gd name="connsiteX6" fmla="*/ 0 w 943458"/>
                    <a:gd name="connsiteY6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3458" h="1145894">
                      <a:moveTo>
                        <a:pt x="0" y="0"/>
                      </a:moveTo>
                      <a:lnTo>
                        <a:pt x="127444" y="0"/>
                      </a:lnTo>
                      <a:lnTo>
                        <a:pt x="943458" y="572947"/>
                      </a:lnTo>
                      <a:lnTo>
                        <a:pt x="127444" y="1145894"/>
                      </a:lnTo>
                      <a:lnTo>
                        <a:pt x="0" y="1145894"/>
                      </a:lnTo>
                      <a:lnTo>
                        <a:pt x="816014" y="5729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任意多边形 13">
                  <a:extLst>
                    <a:ext uri="{FF2B5EF4-FFF2-40B4-BE49-F238E27FC236}">
                      <a16:creationId xmlns:a16="http://schemas.microsoft.com/office/drawing/2014/main" id="{846038E1-45AA-4C3F-8341-BE661B9B580E}"/>
                    </a:ext>
                  </a:extLst>
                </p:cNvPr>
                <p:cNvSpPr/>
                <p:nvPr/>
              </p:nvSpPr>
              <p:spPr>
                <a:xfrm>
                  <a:off x="1789898" y="2963119"/>
                  <a:ext cx="2419108" cy="1145894"/>
                </a:xfrm>
                <a:custGeom>
                  <a:avLst/>
                  <a:gdLst>
                    <a:gd name="connsiteX0" fmla="*/ 0 w 2419108"/>
                    <a:gd name="connsiteY0" fmla="*/ 0 h 1145894"/>
                    <a:gd name="connsiteX1" fmla="*/ 1603094 w 2419108"/>
                    <a:gd name="connsiteY1" fmla="*/ 0 h 1145894"/>
                    <a:gd name="connsiteX2" fmla="*/ 2419108 w 2419108"/>
                    <a:gd name="connsiteY2" fmla="*/ 572947 h 1145894"/>
                    <a:gd name="connsiteX3" fmla="*/ 1603094 w 2419108"/>
                    <a:gd name="connsiteY3" fmla="*/ 1145894 h 1145894"/>
                    <a:gd name="connsiteX4" fmla="*/ 4 w 2419108"/>
                    <a:gd name="connsiteY4" fmla="*/ 1145894 h 1145894"/>
                    <a:gd name="connsiteX5" fmla="*/ 792774 w 2419108"/>
                    <a:gd name="connsiteY5" fmla="*/ 572950 h 1145894"/>
                    <a:gd name="connsiteX6" fmla="*/ 0 w 2419108"/>
                    <a:gd name="connsiteY6" fmla="*/ 2 h 1145894"/>
                    <a:gd name="connsiteX7" fmla="*/ 0 w 2419108"/>
                    <a:gd name="connsiteY7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19108" h="1145894">
                      <a:moveTo>
                        <a:pt x="0" y="0"/>
                      </a:moveTo>
                      <a:lnTo>
                        <a:pt x="1603094" y="0"/>
                      </a:lnTo>
                      <a:lnTo>
                        <a:pt x="2419108" y="572947"/>
                      </a:lnTo>
                      <a:lnTo>
                        <a:pt x="1603094" y="1145894"/>
                      </a:lnTo>
                      <a:lnTo>
                        <a:pt x="4" y="1145894"/>
                      </a:lnTo>
                      <a:lnTo>
                        <a:pt x="792774" y="57295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190FD68F-BD46-4553-8A5F-771BFA296AB3}"/>
                  </a:ext>
                </a:extLst>
              </p:cNvPr>
              <p:cNvGrpSpPr/>
              <p:nvPr/>
            </p:nvGrpSpPr>
            <p:grpSpPr>
              <a:xfrm>
                <a:off x="8525860" y="2963119"/>
                <a:ext cx="2680670" cy="1145894"/>
                <a:chOff x="1789898" y="2963119"/>
                <a:chExt cx="2680670" cy="1145894"/>
              </a:xfrm>
            </p:grpSpPr>
            <p:sp>
              <p:nvSpPr>
                <p:cNvPr id="53" name="任意多边形 10">
                  <a:extLst>
                    <a:ext uri="{FF2B5EF4-FFF2-40B4-BE49-F238E27FC236}">
                      <a16:creationId xmlns:a16="http://schemas.microsoft.com/office/drawing/2014/main" id="{9D0F8A0C-5A13-4765-81DB-9FCB7F7E27FB}"/>
                    </a:ext>
                  </a:extLst>
                </p:cNvPr>
                <p:cNvSpPr/>
                <p:nvPr/>
              </p:nvSpPr>
              <p:spPr>
                <a:xfrm>
                  <a:off x="3527110" y="2963119"/>
                  <a:ext cx="943458" cy="1145894"/>
                </a:xfrm>
                <a:custGeom>
                  <a:avLst/>
                  <a:gdLst>
                    <a:gd name="connsiteX0" fmla="*/ 0 w 943458"/>
                    <a:gd name="connsiteY0" fmla="*/ 0 h 1145894"/>
                    <a:gd name="connsiteX1" fmla="*/ 127444 w 943458"/>
                    <a:gd name="connsiteY1" fmla="*/ 0 h 1145894"/>
                    <a:gd name="connsiteX2" fmla="*/ 943458 w 943458"/>
                    <a:gd name="connsiteY2" fmla="*/ 572947 h 1145894"/>
                    <a:gd name="connsiteX3" fmla="*/ 127444 w 943458"/>
                    <a:gd name="connsiteY3" fmla="*/ 1145894 h 1145894"/>
                    <a:gd name="connsiteX4" fmla="*/ 0 w 943458"/>
                    <a:gd name="connsiteY4" fmla="*/ 1145894 h 1145894"/>
                    <a:gd name="connsiteX5" fmla="*/ 816014 w 943458"/>
                    <a:gd name="connsiteY5" fmla="*/ 572947 h 1145894"/>
                    <a:gd name="connsiteX6" fmla="*/ 0 w 943458"/>
                    <a:gd name="connsiteY6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3458" h="1145894">
                      <a:moveTo>
                        <a:pt x="0" y="0"/>
                      </a:moveTo>
                      <a:lnTo>
                        <a:pt x="127444" y="0"/>
                      </a:lnTo>
                      <a:lnTo>
                        <a:pt x="943458" y="572947"/>
                      </a:lnTo>
                      <a:lnTo>
                        <a:pt x="127444" y="1145894"/>
                      </a:lnTo>
                      <a:lnTo>
                        <a:pt x="0" y="1145894"/>
                      </a:lnTo>
                      <a:lnTo>
                        <a:pt x="816014" y="5729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70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任意多边形 11">
                  <a:extLst>
                    <a:ext uri="{FF2B5EF4-FFF2-40B4-BE49-F238E27FC236}">
                      <a16:creationId xmlns:a16="http://schemas.microsoft.com/office/drawing/2014/main" id="{B955DE38-D123-40CD-B704-7EB91D097375}"/>
                    </a:ext>
                  </a:extLst>
                </p:cNvPr>
                <p:cNvSpPr/>
                <p:nvPr/>
              </p:nvSpPr>
              <p:spPr>
                <a:xfrm>
                  <a:off x="1789898" y="2963119"/>
                  <a:ext cx="2419108" cy="1145894"/>
                </a:xfrm>
                <a:custGeom>
                  <a:avLst/>
                  <a:gdLst>
                    <a:gd name="connsiteX0" fmla="*/ 0 w 2419108"/>
                    <a:gd name="connsiteY0" fmla="*/ 0 h 1145894"/>
                    <a:gd name="connsiteX1" fmla="*/ 1603094 w 2419108"/>
                    <a:gd name="connsiteY1" fmla="*/ 0 h 1145894"/>
                    <a:gd name="connsiteX2" fmla="*/ 2419108 w 2419108"/>
                    <a:gd name="connsiteY2" fmla="*/ 572947 h 1145894"/>
                    <a:gd name="connsiteX3" fmla="*/ 1603094 w 2419108"/>
                    <a:gd name="connsiteY3" fmla="*/ 1145894 h 1145894"/>
                    <a:gd name="connsiteX4" fmla="*/ 4 w 2419108"/>
                    <a:gd name="connsiteY4" fmla="*/ 1145894 h 1145894"/>
                    <a:gd name="connsiteX5" fmla="*/ 792774 w 2419108"/>
                    <a:gd name="connsiteY5" fmla="*/ 572950 h 1145894"/>
                    <a:gd name="connsiteX6" fmla="*/ 0 w 2419108"/>
                    <a:gd name="connsiteY6" fmla="*/ 2 h 1145894"/>
                    <a:gd name="connsiteX7" fmla="*/ 0 w 2419108"/>
                    <a:gd name="connsiteY7" fmla="*/ 0 h 114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19108" h="1145894">
                      <a:moveTo>
                        <a:pt x="0" y="0"/>
                      </a:moveTo>
                      <a:lnTo>
                        <a:pt x="1603094" y="0"/>
                      </a:lnTo>
                      <a:lnTo>
                        <a:pt x="2419108" y="572947"/>
                      </a:lnTo>
                      <a:lnTo>
                        <a:pt x="1603094" y="1145894"/>
                      </a:lnTo>
                      <a:lnTo>
                        <a:pt x="4" y="1145894"/>
                      </a:lnTo>
                      <a:lnTo>
                        <a:pt x="792774" y="57295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70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D92625A3-25A2-4E18-89E6-71E0E1032592}"/>
                </a:ext>
              </a:extLst>
            </p:cNvPr>
            <p:cNvCxnSpPr/>
            <p:nvPr/>
          </p:nvCxnSpPr>
          <p:spPr>
            <a:xfrm>
              <a:off x="4129404" y="4101904"/>
              <a:ext cx="0" cy="13559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3D7FF066-6CCB-49D5-B91C-0873D2176285}"/>
                </a:ext>
              </a:extLst>
            </p:cNvPr>
            <p:cNvCxnSpPr/>
            <p:nvPr/>
          </p:nvCxnSpPr>
          <p:spPr>
            <a:xfrm flipV="1">
              <a:off x="2083381" y="1721111"/>
              <a:ext cx="0" cy="13559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F4E79DB1-DB90-4CC6-85E0-12EB074D91EB}"/>
                </a:ext>
              </a:extLst>
            </p:cNvPr>
            <p:cNvCxnSpPr/>
            <p:nvPr/>
          </p:nvCxnSpPr>
          <p:spPr>
            <a:xfrm>
              <a:off x="8383059" y="4101904"/>
              <a:ext cx="0" cy="13559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A7372351-F833-4F37-961C-70D047498670}"/>
                </a:ext>
              </a:extLst>
            </p:cNvPr>
            <p:cNvCxnSpPr/>
            <p:nvPr/>
          </p:nvCxnSpPr>
          <p:spPr>
            <a:xfrm flipV="1">
              <a:off x="6263797" y="1721111"/>
              <a:ext cx="0" cy="13559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8047B805-5677-4397-8C04-1B7CC6D3B321}"/>
                </a:ext>
              </a:extLst>
            </p:cNvPr>
            <p:cNvSpPr/>
            <p:nvPr/>
          </p:nvSpPr>
          <p:spPr>
            <a:xfrm>
              <a:off x="2210733" y="158808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初始推广期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C14FE03-DF12-427B-AF96-F8D730B99ED9}"/>
                </a:ext>
              </a:extLst>
            </p:cNvPr>
            <p:cNvSpPr/>
            <p:nvPr/>
          </p:nvSpPr>
          <p:spPr>
            <a:xfrm>
              <a:off x="2181265" y="1824749"/>
              <a:ext cx="318391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客户初步尝试在百度投放，采取小规模测试投放模式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19FF54B-5375-496F-AEC4-72CD6B1D8D42}"/>
                </a:ext>
              </a:extLst>
            </p:cNvPr>
            <p:cNvSpPr/>
            <p:nvPr/>
          </p:nvSpPr>
          <p:spPr>
            <a:xfrm>
              <a:off x="6365835" y="158808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全面拓量期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ACBD326-7745-4319-A05A-2BF334F6C92A}"/>
                </a:ext>
              </a:extLst>
            </p:cNvPr>
            <p:cNvSpPr/>
            <p:nvPr/>
          </p:nvSpPr>
          <p:spPr>
            <a:xfrm>
              <a:off x="6336367" y="1824749"/>
              <a:ext cx="31839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随着转化需求量的提升及客户自身业务发展阶段需求，全面拓量，提升品牌知名度，抢占市场份额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12ABF1F7-BB91-437B-8B11-58B3F29CB3A0}"/>
                </a:ext>
              </a:extLst>
            </p:cNvPr>
            <p:cNvSpPr/>
            <p:nvPr/>
          </p:nvSpPr>
          <p:spPr>
            <a:xfrm>
              <a:off x="4129404" y="419637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逐步拓展期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B06F739-A819-459C-95C6-91F5405E230C}"/>
                </a:ext>
              </a:extLst>
            </p:cNvPr>
            <p:cNvSpPr/>
            <p:nvPr/>
          </p:nvSpPr>
          <p:spPr>
            <a:xfrm>
              <a:off x="4099936" y="4433043"/>
              <a:ext cx="318391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成本可接受范围内逐步拓展投放规模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AC859E23-A00C-4E57-A5D9-BE38768662F5}"/>
                </a:ext>
              </a:extLst>
            </p:cNvPr>
            <p:cNvSpPr/>
            <p:nvPr/>
          </p:nvSpPr>
          <p:spPr>
            <a:xfrm>
              <a:off x="8412527" y="4263599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稳定投放期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09C31EA-5191-4B97-B27D-5E9E34A7025D}"/>
                </a:ext>
              </a:extLst>
            </p:cNvPr>
            <p:cNvSpPr/>
            <p:nvPr/>
          </p:nvSpPr>
          <p:spPr>
            <a:xfrm>
              <a:off x="8383059" y="4500264"/>
              <a:ext cx="318391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达到一定百度投放规模后相对进入稳定投放阶段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DFD582E-B01C-46A5-A93E-007AF93E3057}"/>
                </a:ext>
              </a:extLst>
            </p:cNvPr>
            <p:cNvSpPr txBox="1"/>
            <p:nvPr/>
          </p:nvSpPr>
          <p:spPr>
            <a:xfrm>
              <a:off x="2899816" y="3313555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C9D4335-7640-4037-9A4E-BB09720F9516}"/>
                </a:ext>
              </a:extLst>
            </p:cNvPr>
            <p:cNvSpPr txBox="1"/>
            <p:nvPr/>
          </p:nvSpPr>
          <p:spPr>
            <a:xfrm>
              <a:off x="5007463" y="3308310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054076E-8457-457C-AD46-0E088B821D6F}"/>
                </a:ext>
              </a:extLst>
            </p:cNvPr>
            <p:cNvSpPr txBox="1"/>
            <p:nvPr/>
          </p:nvSpPr>
          <p:spPr>
            <a:xfrm>
              <a:off x="7149062" y="3308310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53B53E4C-00FD-4D91-9ED3-9E2254C3CFAE}"/>
                </a:ext>
              </a:extLst>
            </p:cNvPr>
            <p:cNvSpPr txBox="1"/>
            <p:nvPr/>
          </p:nvSpPr>
          <p:spPr>
            <a:xfrm>
              <a:off x="9258330" y="3308310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>
            <a:extLst>
              <a:ext uri="{FF2B5EF4-FFF2-40B4-BE49-F238E27FC236}">
                <a16:creationId xmlns:a16="http://schemas.microsoft.com/office/drawing/2014/main" id="{134A2E83-9C39-4F8E-9E17-85984213D560}"/>
              </a:ext>
            </a:extLst>
          </p:cNvPr>
          <p:cNvSpPr/>
          <p:nvPr/>
        </p:nvSpPr>
        <p:spPr>
          <a:xfrm>
            <a:off x="457229" y="930653"/>
            <a:ext cx="11091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企业推广各时期的需求不同，进入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全面拓量期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存在品牌提升及抢占市场份额需求，适合推介百度华表产品</a:t>
            </a:r>
          </a:p>
        </p:txBody>
      </p:sp>
    </p:spTree>
    <p:extLst>
      <p:ext uri="{BB962C8B-B14F-4D97-AF65-F5344CB8AC3E}">
        <p14:creationId xmlns:p14="http://schemas.microsoft.com/office/powerpoint/2010/main" val="1888622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244273" y="122680"/>
            <a:ext cx="309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客户需求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C2EE71E-BA87-420C-90BC-9A8B865A4FDD}"/>
              </a:ext>
            </a:extLst>
          </p:cNvPr>
          <p:cNvSpPr/>
          <p:nvPr/>
        </p:nvSpPr>
        <p:spPr>
          <a:xfrm>
            <a:off x="446094" y="993943"/>
            <a:ext cx="10860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从客户需求角度：从日常投放打造爆款产品，到活动宣传，再到品牌联想需求，华表充分给予客户需求</a:t>
            </a: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A05B877-C5D4-48E2-A2A6-0FCCB1522843}"/>
              </a:ext>
            </a:extLst>
          </p:cNvPr>
          <p:cNvGrpSpPr/>
          <p:nvPr/>
        </p:nvGrpSpPr>
        <p:grpSpPr>
          <a:xfrm>
            <a:off x="4569157" y="1938267"/>
            <a:ext cx="3621209" cy="3969548"/>
            <a:chOff x="7761038" y="1912116"/>
            <a:chExt cx="3159498" cy="3463424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DA7DAC3F-ADCE-492B-A9C2-E716156DED25}"/>
                </a:ext>
              </a:extLst>
            </p:cNvPr>
            <p:cNvGrpSpPr/>
            <p:nvPr/>
          </p:nvGrpSpPr>
          <p:grpSpPr>
            <a:xfrm>
              <a:off x="7761038" y="1912116"/>
              <a:ext cx="3020953" cy="3463424"/>
              <a:chOff x="603250" y="1491637"/>
              <a:chExt cx="4351445" cy="3463424"/>
            </a:xfrm>
          </p:grpSpPr>
          <p:grpSp>
            <p:nvGrpSpPr>
              <p:cNvPr id="67" name="组合 66">
                <a:extLst>
                  <a:ext uri="{FF2B5EF4-FFF2-40B4-BE49-F238E27FC236}">
                    <a16:creationId xmlns:a16="http://schemas.microsoft.com/office/drawing/2014/main" id="{129FCBD0-4015-4865-B48E-72F9B2A11937}"/>
                  </a:ext>
                </a:extLst>
              </p:cNvPr>
              <p:cNvGrpSpPr/>
              <p:nvPr/>
            </p:nvGrpSpPr>
            <p:grpSpPr>
              <a:xfrm>
                <a:off x="603250" y="1491637"/>
                <a:ext cx="4351445" cy="815608"/>
                <a:chOff x="727007" y="1824875"/>
                <a:chExt cx="4351445" cy="815608"/>
              </a:xfrm>
            </p:grpSpPr>
            <p:sp>
              <p:nvSpPr>
                <p:cNvPr id="74" name="文本框 50">
                  <a:extLst>
                    <a:ext uri="{FF2B5EF4-FFF2-40B4-BE49-F238E27FC236}">
                      <a16:creationId xmlns:a16="http://schemas.microsoft.com/office/drawing/2014/main" id="{8972BA25-E5B6-4005-B794-2241AAC92538}"/>
                    </a:ext>
                  </a:extLst>
                </p:cNvPr>
                <p:cNvSpPr txBox="1"/>
                <p:nvPr/>
              </p:nvSpPr>
              <p:spPr>
                <a:xfrm>
                  <a:off x="727007" y="2132652"/>
                  <a:ext cx="435144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 algn="r">
                    <a:lnSpc>
                      <a:spcPct val="120000"/>
                    </a:lnSpc>
                  </a:pPr>
                  <a:r>
                    <a:rPr lang="zh-CN" altLang="en-US" sz="1400" kern="0" dirty="0">
                      <a:solidFill>
                        <a:srgbClr val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主打产品、爆</a:t>
                  </a: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款产品阶段性主力营销宣传</a:t>
                  </a:r>
                </a:p>
              </p:txBody>
            </p:sp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367D2A12-C72E-4A66-8331-82008B1B536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B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日常投放</a:t>
                  </a:r>
                </a:p>
              </p:txBody>
            </p:sp>
          </p:grp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3D375D2A-57B1-4A66-BBB4-7D5C8D13F467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72" name="文本框 48">
                  <a:extLst>
                    <a:ext uri="{FF2B5EF4-FFF2-40B4-BE49-F238E27FC236}">
                      <a16:creationId xmlns:a16="http://schemas.microsoft.com/office/drawing/2014/main" id="{2E354752-5FD0-4C0F-BDBD-44E69FC4A101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活动期间满足高曝光，全覆盖的需求</a:t>
                  </a:r>
                </a:p>
              </p:txBody>
            </p:sp>
            <p:sp>
              <p:nvSpPr>
                <p:cNvPr id="73" name="矩形 72">
                  <a:extLst>
                    <a:ext uri="{FF2B5EF4-FFF2-40B4-BE49-F238E27FC236}">
                      <a16:creationId xmlns:a16="http://schemas.microsoft.com/office/drawing/2014/main" id="{59CD204E-CC4F-4772-A4C1-F71F63BAEE92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75B99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活动曝光</a:t>
                  </a:r>
                </a:p>
              </p:txBody>
            </p:sp>
          </p:grpSp>
          <p:grpSp>
            <p:nvGrpSpPr>
              <p:cNvPr id="69" name="组合 68">
                <a:extLst>
                  <a:ext uri="{FF2B5EF4-FFF2-40B4-BE49-F238E27FC236}">
                    <a16:creationId xmlns:a16="http://schemas.microsoft.com/office/drawing/2014/main" id="{C49FD741-74EE-484D-8A99-E52C3F76B0F5}"/>
                  </a:ext>
                </a:extLst>
              </p:cNvPr>
              <p:cNvGrpSpPr/>
              <p:nvPr/>
            </p:nvGrpSpPr>
            <p:grpSpPr>
              <a:xfrm>
                <a:off x="923923" y="4139453"/>
                <a:ext cx="4030772" cy="815608"/>
                <a:chOff x="1047680" y="1824875"/>
                <a:chExt cx="4030772" cy="815608"/>
              </a:xfrm>
            </p:grpSpPr>
            <p:sp>
              <p:nvSpPr>
                <p:cNvPr id="70" name="文本框 46">
                  <a:extLst>
                    <a:ext uri="{FF2B5EF4-FFF2-40B4-BE49-F238E27FC236}">
                      <a16:creationId xmlns:a16="http://schemas.microsoft.com/office/drawing/2014/main" id="{CFD34C44-65D4-47DC-8E7C-2BB46010F97D}"/>
                    </a:ext>
                  </a:extLst>
                </p:cNvPr>
                <p:cNvSpPr txBox="1"/>
                <p:nvPr/>
              </p:nvSpPr>
              <p:spPr>
                <a:xfrm>
                  <a:off x="1047680" y="2132652"/>
                  <a:ext cx="4030772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深化行业中自身品牌的认知度及联想度</a:t>
                  </a:r>
                </a:p>
              </p:txBody>
            </p:sp>
            <p:sp>
              <p:nvSpPr>
                <p:cNvPr id="71" name="矩形 70">
                  <a:extLst>
                    <a:ext uri="{FF2B5EF4-FFF2-40B4-BE49-F238E27FC236}">
                      <a16:creationId xmlns:a16="http://schemas.microsoft.com/office/drawing/2014/main" id="{1DE1518B-6312-4560-995B-1A65DC575BFD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Autofit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73A2DB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品牌宣传</a:t>
                  </a:r>
                </a:p>
              </p:txBody>
            </p:sp>
          </p:grpSp>
        </p:grp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E33BC7C9-0017-4BCA-ACA6-2B3099A9E14B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20000"/>
                  <a:lumOff val="80000"/>
                </a:srgbClr>
              </a:solidFill>
              <a:prstDash val="solid"/>
            </a:ln>
            <a:effectLst/>
          </p:spPr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19BC4676-09FC-4732-8CB6-96516C86685A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20000"/>
                  <a:lumOff val="80000"/>
                </a:srgbClr>
              </a:solidFill>
              <a:prstDash val="solid"/>
            </a:ln>
            <a:effectLst/>
          </p:spPr>
        </p:cxnSp>
      </p:grpSp>
      <p:sp>
        <p:nvSpPr>
          <p:cNvPr id="78" name="closed-diary_74183">
            <a:extLst>
              <a:ext uri="{FF2B5EF4-FFF2-40B4-BE49-F238E27FC236}">
                <a16:creationId xmlns:a16="http://schemas.microsoft.com/office/drawing/2014/main" id="{96FF832E-742C-45C8-8DEF-B07B230BD364}"/>
              </a:ext>
            </a:extLst>
          </p:cNvPr>
          <p:cNvSpPr>
            <a:spLocks noChangeAspect="1"/>
          </p:cNvSpPr>
          <p:nvPr/>
        </p:nvSpPr>
        <p:spPr bwMode="auto">
          <a:xfrm>
            <a:off x="3647728" y="5078383"/>
            <a:ext cx="610706" cy="609685"/>
          </a:xfrm>
          <a:custGeom>
            <a:avLst/>
            <a:gdLst>
              <a:gd name="connsiteX0" fmla="*/ 304116 w 608161"/>
              <a:gd name="connsiteY0" fmla="*/ 209791 h 607145"/>
              <a:gd name="connsiteX1" fmla="*/ 313966 w 608161"/>
              <a:gd name="connsiteY1" fmla="*/ 219627 h 607145"/>
              <a:gd name="connsiteX2" fmla="*/ 304116 w 608161"/>
              <a:gd name="connsiteY2" fmla="*/ 229462 h 607145"/>
              <a:gd name="connsiteX3" fmla="*/ 229845 w 608161"/>
              <a:gd name="connsiteY3" fmla="*/ 303622 h 607145"/>
              <a:gd name="connsiteX4" fmla="*/ 304116 w 608161"/>
              <a:gd name="connsiteY4" fmla="*/ 377683 h 607145"/>
              <a:gd name="connsiteX5" fmla="*/ 378288 w 608161"/>
              <a:gd name="connsiteY5" fmla="*/ 303622 h 607145"/>
              <a:gd name="connsiteX6" fmla="*/ 388139 w 608161"/>
              <a:gd name="connsiteY6" fmla="*/ 293786 h 607145"/>
              <a:gd name="connsiteX7" fmla="*/ 397989 w 608161"/>
              <a:gd name="connsiteY7" fmla="*/ 303622 h 607145"/>
              <a:gd name="connsiteX8" fmla="*/ 304116 w 608161"/>
              <a:gd name="connsiteY8" fmla="*/ 397354 h 607145"/>
              <a:gd name="connsiteX9" fmla="*/ 210144 w 608161"/>
              <a:gd name="connsiteY9" fmla="*/ 303622 h 607145"/>
              <a:gd name="connsiteX10" fmla="*/ 304116 w 608161"/>
              <a:gd name="connsiteY10" fmla="*/ 209791 h 607145"/>
              <a:gd name="connsiteX11" fmla="*/ 421831 w 608161"/>
              <a:gd name="connsiteY11" fmla="*/ 174877 h 607145"/>
              <a:gd name="connsiteX12" fmla="*/ 413950 w 608161"/>
              <a:gd name="connsiteY12" fmla="*/ 178122 h 607145"/>
              <a:gd name="connsiteX13" fmla="*/ 348733 w 608161"/>
              <a:gd name="connsiteY13" fmla="*/ 243230 h 607145"/>
              <a:gd name="connsiteX14" fmla="*/ 345482 w 608161"/>
              <a:gd name="connsiteY14" fmla="*/ 251098 h 607145"/>
              <a:gd name="connsiteX15" fmla="*/ 348733 w 608161"/>
              <a:gd name="connsiteY15" fmla="*/ 258966 h 607145"/>
              <a:gd name="connsiteX16" fmla="*/ 356615 w 608161"/>
              <a:gd name="connsiteY16" fmla="*/ 262310 h 607145"/>
              <a:gd name="connsiteX17" fmla="*/ 364496 w 608161"/>
              <a:gd name="connsiteY17" fmla="*/ 259064 h 607145"/>
              <a:gd name="connsiteX18" fmla="*/ 429712 w 608161"/>
              <a:gd name="connsiteY18" fmla="*/ 193858 h 607145"/>
              <a:gd name="connsiteX19" fmla="*/ 429712 w 608161"/>
              <a:gd name="connsiteY19" fmla="*/ 178122 h 607145"/>
              <a:gd name="connsiteX20" fmla="*/ 421831 w 608161"/>
              <a:gd name="connsiteY20" fmla="*/ 174877 h 607145"/>
              <a:gd name="connsiteX21" fmla="*/ 304102 w 608161"/>
              <a:gd name="connsiteY21" fmla="*/ 167875 h 607145"/>
              <a:gd name="connsiteX22" fmla="*/ 337989 w 608161"/>
              <a:gd name="connsiteY22" fmla="*/ 172104 h 607145"/>
              <a:gd name="connsiteX23" fmla="*/ 345082 w 608161"/>
              <a:gd name="connsiteY23" fmla="*/ 184104 h 607145"/>
              <a:gd name="connsiteX24" fmla="*/ 333064 w 608161"/>
              <a:gd name="connsiteY24" fmla="*/ 191186 h 607145"/>
              <a:gd name="connsiteX25" fmla="*/ 304102 w 608161"/>
              <a:gd name="connsiteY25" fmla="*/ 187546 h 607145"/>
              <a:gd name="connsiteX26" fmla="*/ 187859 w 608161"/>
              <a:gd name="connsiteY26" fmla="*/ 303608 h 607145"/>
              <a:gd name="connsiteX27" fmla="*/ 304102 w 608161"/>
              <a:gd name="connsiteY27" fmla="*/ 419669 h 607145"/>
              <a:gd name="connsiteX28" fmla="*/ 420344 w 608161"/>
              <a:gd name="connsiteY28" fmla="*/ 303608 h 607145"/>
              <a:gd name="connsiteX29" fmla="*/ 416600 w 608161"/>
              <a:gd name="connsiteY29" fmla="*/ 274494 h 607145"/>
              <a:gd name="connsiteX30" fmla="*/ 423693 w 608161"/>
              <a:gd name="connsiteY30" fmla="*/ 262593 h 607145"/>
              <a:gd name="connsiteX31" fmla="*/ 435712 w 608161"/>
              <a:gd name="connsiteY31" fmla="*/ 269674 h 607145"/>
              <a:gd name="connsiteX32" fmla="*/ 440046 w 608161"/>
              <a:gd name="connsiteY32" fmla="*/ 303608 h 607145"/>
              <a:gd name="connsiteX33" fmla="*/ 304102 w 608161"/>
              <a:gd name="connsiteY33" fmla="*/ 439340 h 607145"/>
              <a:gd name="connsiteX34" fmla="*/ 168157 w 608161"/>
              <a:gd name="connsiteY34" fmla="*/ 303608 h 607145"/>
              <a:gd name="connsiteX35" fmla="*/ 304102 w 608161"/>
              <a:gd name="connsiteY35" fmla="*/ 167875 h 607145"/>
              <a:gd name="connsiteX36" fmla="*/ 304136 w 608161"/>
              <a:gd name="connsiteY36" fmla="*/ 104931 h 607145"/>
              <a:gd name="connsiteX37" fmla="*/ 392600 w 608161"/>
              <a:gd name="connsiteY37" fmla="*/ 125589 h 607145"/>
              <a:gd name="connsiteX38" fmla="*/ 397033 w 608161"/>
              <a:gd name="connsiteY38" fmla="*/ 138771 h 607145"/>
              <a:gd name="connsiteX39" fmla="*/ 383833 w 608161"/>
              <a:gd name="connsiteY39" fmla="*/ 143198 h 607145"/>
              <a:gd name="connsiteX40" fmla="*/ 304136 w 608161"/>
              <a:gd name="connsiteY40" fmla="*/ 124605 h 607145"/>
              <a:gd name="connsiteX41" fmla="*/ 124844 w 608161"/>
              <a:gd name="connsiteY41" fmla="*/ 303643 h 607145"/>
              <a:gd name="connsiteX42" fmla="*/ 304136 w 608161"/>
              <a:gd name="connsiteY42" fmla="*/ 482681 h 607145"/>
              <a:gd name="connsiteX43" fmla="*/ 483429 w 608161"/>
              <a:gd name="connsiteY43" fmla="*/ 303643 h 607145"/>
              <a:gd name="connsiteX44" fmla="*/ 463431 w 608161"/>
              <a:gd name="connsiteY44" fmla="*/ 221502 h 607145"/>
              <a:gd name="connsiteX45" fmla="*/ 467667 w 608161"/>
              <a:gd name="connsiteY45" fmla="*/ 208222 h 607145"/>
              <a:gd name="connsiteX46" fmla="*/ 480966 w 608161"/>
              <a:gd name="connsiteY46" fmla="*/ 212452 h 607145"/>
              <a:gd name="connsiteX47" fmla="*/ 503131 w 608161"/>
              <a:gd name="connsiteY47" fmla="*/ 303643 h 607145"/>
              <a:gd name="connsiteX48" fmla="*/ 304136 w 608161"/>
              <a:gd name="connsiteY48" fmla="*/ 502355 h 607145"/>
              <a:gd name="connsiteX49" fmla="*/ 105142 w 608161"/>
              <a:gd name="connsiteY49" fmla="*/ 303643 h 607145"/>
              <a:gd name="connsiteX50" fmla="*/ 304136 w 608161"/>
              <a:gd name="connsiteY50" fmla="*/ 104931 h 607145"/>
              <a:gd name="connsiteX51" fmla="*/ 304150 w 608161"/>
              <a:gd name="connsiteY51" fmla="*/ 62945 h 607145"/>
              <a:gd name="connsiteX52" fmla="*/ 425717 w 608161"/>
              <a:gd name="connsiteY52" fmla="*/ 95796 h 607145"/>
              <a:gd name="connsiteX53" fmla="*/ 429264 w 608161"/>
              <a:gd name="connsiteY53" fmla="*/ 109271 h 607145"/>
              <a:gd name="connsiteX54" fmla="*/ 415767 w 608161"/>
              <a:gd name="connsiteY54" fmla="*/ 112713 h 607145"/>
              <a:gd name="connsiteX55" fmla="*/ 304150 w 608161"/>
              <a:gd name="connsiteY55" fmla="*/ 82616 h 607145"/>
              <a:gd name="connsiteX56" fmla="*/ 82788 w 608161"/>
              <a:gd name="connsiteY56" fmla="*/ 303622 h 607145"/>
              <a:gd name="connsiteX57" fmla="*/ 304150 w 608161"/>
              <a:gd name="connsiteY57" fmla="*/ 524530 h 607145"/>
              <a:gd name="connsiteX58" fmla="*/ 525414 w 608161"/>
              <a:gd name="connsiteY58" fmla="*/ 303622 h 607145"/>
              <a:gd name="connsiteX59" fmla="*/ 495269 w 608161"/>
              <a:gd name="connsiteY59" fmla="*/ 192185 h 607145"/>
              <a:gd name="connsiteX60" fmla="*/ 498815 w 608161"/>
              <a:gd name="connsiteY60" fmla="*/ 178710 h 607145"/>
              <a:gd name="connsiteX61" fmla="*/ 512312 w 608161"/>
              <a:gd name="connsiteY61" fmla="*/ 182251 h 607145"/>
              <a:gd name="connsiteX62" fmla="*/ 545117 w 608161"/>
              <a:gd name="connsiteY62" fmla="*/ 303622 h 607145"/>
              <a:gd name="connsiteX63" fmla="*/ 304150 w 608161"/>
              <a:gd name="connsiteY63" fmla="*/ 544201 h 607145"/>
              <a:gd name="connsiteX64" fmla="*/ 63085 w 608161"/>
              <a:gd name="connsiteY64" fmla="*/ 303622 h 607145"/>
              <a:gd name="connsiteX65" fmla="*/ 304150 w 608161"/>
              <a:gd name="connsiteY65" fmla="*/ 62945 h 607145"/>
              <a:gd name="connsiteX66" fmla="*/ 525369 w 608161"/>
              <a:gd name="connsiteY66" fmla="*/ 33548 h 607145"/>
              <a:gd name="connsiteX67" fmla="*/ 471580 w 608161"/>
              <a:gd name="connsiteY67" fmla="*/ 87346 h 607145"/>
              <a:gd name="connsiteX68" fmla="*/ 471580 w 608161"/>
              <a:gd name="connsiteY68" fmla="*/ 122456 h 607145"/>
              <a:gd name="connsiteX69" fmla="*/ 496800 w 608161"/>
              <a:gd name="connsiteY69" fmla="*/ 97279 h 607145"/>
              <a:gd name="connsiteX70" fmla="*/ 510690 w 608161"/>
              <a:gd name="connsiteY70" fmla="*/ 97279 h 607145"/>
              <a:gd name="connsiteX71" fmla="*/ 510690 w 608161"/>
              <a:gd name="connsiteY71" fmla="*/ 111245 h 607145"/>
              <a:gd name="connsiteX72" fmla="*/ 485471 w 608161"/>
              <a:gd name="connsiteY72" fmla="*/ 136422 h 607145"/>
              <a:gd name="connsiteX73" fmla="*/ 520640 w 608161"/>
              <a:gd name="connsiteY73" fmla="*/ 136422 h 607145"/>
              <a:gd name="connsiteX74" fmla="*/ 574528 w 608161"/>
              <a:gd name="connsiteY74" fmla="*/ 82625 h 607145"/>
              <a:gd name="connsiteX75" fmla="*/ 535220 w 608161"/>
              <a:gd name="connsiteY75" fmla="*/ 82625 h 607145"/>
              <a:gd name="connsiteX76" fmla="*/ 525369 w 608161"/>
              <a:gd name="connsiteY76" fmla="*/ 72790 h 607145"/>
              <a:gd name="connsiteX77" fmla="*/ 539063 w 608161"/>
              <a:gd name="connsiteY77" fmla="*/ 798 h 607145"/>
              <a:gd name="connsiteX78" fmla="*/ 545072 w 608161"/>
              <a:gd name="connsiteY78" fmla="*/ 9846 h 607145"/>
              <a:gd name="connsiteX79" fmla="*/ 545072 w 608161"/>
              <a:gd name="connsiteY79" fmla="*/ 62955 h 607145"/>
              <a:gd name="connsiteX80" fmla="*/ 598269 w 608161"/>
              <a:gd name="connsiteY80" fmla="*/ 62955 h 607145"/>
              <a:gd name="connsiteX81" fmla="*/ 607431 w 608161"/>
              <a:gd name="connsiteY81" fmla="*/ 69052 h 607145"/>
              <a:gd name="connsiteX82" fmla="*/ 605264 w 608161"/>
              <a:gd name="connsiteY82" fmla="*/ 79773 h 607145"/>
              <a:gd name="connsiteX83" fmla="*/ 531674 w 608161"/>
              <a:gd name="connsiteY83" fmla="*/ 153142 h 607145"/>
              <a:gd name="connsiteX84" fmla="*/ 524778 w 608161"/>
              <a:gd name="connsiteY84" fmla="*/ 156092 h 607145"/>
              <a:gd name="connsiteX85" fmla="*/ 465768 w 608161"/>
              <a:gd name="connsiteY85" fmla="*/ 156092 h 607145"/>
              <a:gd name="connsiteX86" fmla="*/ 449513 w 608161"/>
              <a:gd name="connsiteY86" fmla="*/ 172320 h 607145"/>
              <a:gd name="connsiteX87" fmla="*/ 452666 w 608161"/>
              <a:gd name="connsiteY87" fmla="*/ 185990 h 607145"/>
              <a:gd name="connsiteX88" fmla="*/ 443701 w 608161"/>
              <a:gd name="connsiteY88" fmla="*/ 207824 h 607145"/>
              <a:gd name="connsiteX89" fmla="*/ 378485 w 608161"/>
              <a:gd name="connsiteY89" fmla="*/ 272932 h 607145"/>
              <a:gd name="connsiteX90" fmla="*/ 356615 w 608161"/>
              <a:gd name="connsiteY90" fmla="*/ 281980 h 607145"/>
              <a:gd name="connsiteX91" fmla="*/ 342921 w 608161"/>
              <a:gd name="connsiteY91" fmla="*/ 278734 h 607145"/>
              <a:gd name="connsiteX92" fmla="*/ 311003 w 608161"/>
              <a:gd name="connsiteY92" fmla="*/ 310502 h 607145"/>
              <a:gd name="connsiteX93" fmla="*/ 304107 w 608161"/>
              <a:gd name="connsiteY93" fmla="*/ 313452 h 607145"/>
              <a:gd name="connsiteX94" fmla="*/ 297112 w 608161"/>
              <a:gd name="connsiteY94" fmla="*/ 310502 h 607145"/>
              <a:gd name="connsiteX95" fmla="*/ 297112 w 608161"/>
              <a:gd name="connsiteY95" fmla="*/ 296634 h 607145"/>
              <a:gd name="connsiteX96" fmla="*/ 328932 w 608161"/>
              <a:gd name="connsiteY96" fmla="*/ 264867 h 607145"/>
              <a:gd name="connsiteX97" fmla="*/ 325780 w 608161"/>
              <a:gd name="connsiteY97" fmla="*/ 251098 h 607145"/>
              <a:gd name="connsiteX98" fmla="*/ 334744 w 608161"/>
              <a:gd name="connsiteY98" fmla="*/ 229363 h 607145"/>
              <a:gd name="connsiteX99" fmla="*/ 400059 w 608161"/>
              <a:gd name="connsiteY99" fmla="*/ 164255 h 607145"/>
              <a:gd name="connsiteX100" fmla="*/ 421831 w 608161"/>
              <a:gd name="connsiteY100" fmla="*/ 155207 h 607145"/>
              <a:gd name="connsiteX101" fmla="*/ 435524 w 608161"/>
              <a:gd name="connsiteY101" fmla="*/ 158453 h 607145"/>
              <a:gd name="connsiteX102" fmla="*/ 451878 w 608161"/>
              <a:gd name="connsiteY102" fmla="*/ 142126 h 607145"/>
              <a:gd name="connsiteX103" fmla="*/ 451878 w 608161"/>
              <a:gd name="connsiteY103" fmla="*/ 83313 h 607145"/>
              <a:gd name="connsiteX104" fmla="*/ 454735 w 608161"/>
              <a:gd name="connsiteY104" fmla="*/ 76330 h 607145"/>
              <a:gd name="connsiteX105" fmla="*/ 528325 w 608161"/>
              <a:gd name="connsiteY105" fmla="*/ 2863 h 607145"/>
              <a:gd name="connsiteX106" fmla="*/ 539063 w 608161"/>
              <a:gd name="connsiteY106" fmla="*/ 798 h 607145"/>
              <a:gd name="connsiteX107" fmla="*/ 304116 w 608161"/>
              <a:gd name="connsiteY107" fmla="*/ 0 h 607145"/>
              <a:gd name="connsiteX108" fmla="*/ 445288 w 608161"/>
              <a:gd name="connsiteY108" fmla="*/ 34621 h 607145"/>
              <a:gd name="connsiteX109" fmla="*/ 449425 w 608161"/>
              <a:gd name="connsiteY109" fmla="*/ 47899 h 607145"/>
              <a:gd name="connsiteX110" fmla="*/ 436126 w 608161"/>
              <a:gd name="connsiteY110" fmla="*/ 52030 h 607145"/>
              <a:gd name="connsiteX111" fmla="*/ 304116 w 608161"/>
              <a:gd name="connsiteY111" fmla="*/ 19671 h 607145"/>
              <a:gd name="connsiteX112" fmla="*/ 102948 w 608161"/>
              <a:gd name="connsiteY112" fmla="*/ 102781 h 607145"/>
              <a:gd name="connsiteX113" fmla="*/ 19703 w 608161"/>
              <a:gd name="connsiteY113" fmla="*/ 303622 h 607145"/>
              <a:gd name="connsiteX114" fmla="*/ 102948 w 608161"/>
              <a:gd name="connsiteY114" fmla="*/ 504364 h 607145"/>
              <a:gd name="connsiteX115" fmla="*/ 304116 w 608161"/>
              <a:gd name="connsiteY115" fmla="*/ 587474 h 607145"/>
              <a:gd name="connsiteX116" fmla="*/ 505185 w 608161"/>
              <a:gd name="connsiteY116" fmla="*/ 504364 h 607145"/>
              <a:gd name="connsiteX117" fmla="*/ 588430 w 608161"/>
              <a:gd name="connsiteY117" fmla="*/ 303622 h 607145"/>
              <a:gd name="connsiteX118" fmla="*/ 556019 w 608161"/>
              <a:gd name="connsiteY118" fmla="*/ 171826 h 607145"/>
              <a:gd name="connsiteX119" fmla="*/ 560156 w 608161"/>
              <a:gd name="connsiteY119" fmla="*/ 158548 h 607145"/>
              <a:gd name="connsiteX120" fmla="*/ 573456 w 608161"/>
              <a:gd name="connsiteY120" fmla="*/ 162679 h 607145"/>
              <a:gd name="connsiteX121" fmla="*/ 608133 w 608161"/>
              <a:gd name="connsiteY121" fmla="*/ 303622 h 607145"/>
              <a:gd name="connsiteX122" fmla="*/ 519075 w 608161"/>
              <a:gd name="connsiteY122" fmla="*/ 518232 h 607145"/>
              <a:gd name="connsiteX123" fmla="*/ 304116 w 608161"/>
              <a:gd name="connsiteY123" fmla="*/ 607145 h 607145"/>
              <a:gd name="connsiteX124" fmla="*/ 89058 w 608161"/>
              <a:gd name="connsiteY124" fmla="*/ 518232 h 607145"/>
              <a:gd name="connsiteX125" fmla="*/ 0 w 608161"/>
              <a:gd name="connsiteY125" fmla="*/ 303622 h 607145"/>
              <a:gd name="connsiteX126" fmla="*/ 89058 w 608161"/>
              <a:gd name="connsiteY126" fmla="*/ 88913 h 607145"/>
              <a:gd name="connsiteX127" fmla="*/ 304116 w 608161"/>
              <a:gd name="connsiteY127" fmla="*/ 0 h 60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8161" h="607145">
                <a:moveTo>
                  <a:pt x="304116" y="209791"/>
                </a:moveTo>
                <a:cubicBezTo>
                  <a:pt x="309533" y="209791"/>
                  <a:pt x="313966" y="214217"/>
                  <a:pt x="313966" y="219627"/>
                </a:cubicBezTo>
                <a:cubicBezTo>
                  <a:pt x="313966" y="225134"/>
                  <a:pt x="309533" y="229462"/>
                  <a:pt x="304116" y="229462"/>
                </a:cubicBezTo>
                <a:cubicBezTo>
                  <a:pt x="263139" y="229462"/>
                  <a:pt x="229845" y="262706"/>
                  <a:pt x="229845" y="303622"/>
                </a:cubicBezTo>
                <a:cubicBezTo>
                  <a:pt x="229845" y="344439"/>
                  <a:pt x="263139" y="377683"/>
                  <a:pt x="304116" y="377683"/>
                </a:cubicBezTo>
                <a:cubicBezTo>
                  <a:pt x="344994" y="377683"/>
                  <a:pt x="378288" y="344439"/>
                  <a:pt x="378288" y="303622"/>
                </a:cubicBezTo>
                <a:cubicBezTo>
                  <a:pt x="378288" y="298114"/>
                  <a:pt x="382721" y="293786"/>
                  <a:pt x="388139" y="293786"/>
                </a:cubicBezTo>
                <a:cubicBezTo>
                  <a:pt x="393556" y="293786"/>
                  <a:pt x="397989" y="298114"/>
                  <a:pt x="397989" y="303622"/>
                </a:cubicBezTo>
                <a:cubicBezTo>
                  <a:pt x="397989" y="355258"/>
                  <a:pt x="355830" y="397354"/>
                  <a:pt x="304116" y="397354"/>
                </a:cubicBezTo>
                <a:cubicBezTo>
                  <a:pt x="252303" y="397354"/>
                  <a:pt x="210144" y="355258"/>
                  <a:pt x="210144" y="303622"/>
                </a:cubicBezTo>
                <a:cubicBezTo>
                  <a:pt x="210144" y="251887"/>
                  <a:pt x="252303" y="209791"/>
                  <a:pt x="304116" y="209791"/>
                </a:cubicBezTo>
                <a:close/>
                <a:moveTo>
                  <a:pt x="421831" y="174877"/>
                </a:moveTo>
                <a:cubicBezTo>
                  <a:pt x="418875" y="174877"/>
                  <a:pt x="416018" y="176057"/>
                  <a:pt x="413950" y="178122"/>
                </a:cubicBezTo>
                <a:lnTo>
                  <a:pt x="348733" y="243230"/>
                </a:lnTo>
                <a:cubicBezTo>
                  <a:pt x="346566" y="245394"/>
                  <a:pt x="345482" y="248148"/>
                  <a:pt x="345482" y="251098"/>
                </a:cubicBezTo>
                <a:cubicBezTo>
                  <a:pt x="345482" y="254147"/>
                  <a:pt x="346566" y="256901"/>
                  <a:pt x="348733" y="258966"/>
                </a:cubicBezTo>
                <a:cubicBezTo>
                  <a:pt x="350802" y="261130"/>
                  <a:pt x="353659" y="262310"/>
                  <a:pt x="356615" y="262310"/>
                </a:cubicBezTo>
                <a:cubicBezTo>
                  <a:pt x="359570" y="262310"/>
                  <a:pt x="362427" y="261130"/>
                  <a:pt x="364496" y="259064"/>
                </a:cubicBezTo>
                <a:lnTo>
                  <a:pt x="429712" y="193858"/>
                </a:lnTo>
                <a:cubicBezTo>
                  <a:pt x="434047" y="189531"/>
                  <a:pt x="434047" y="182450"/>
                  <a:pt x="429712" y="178122"/>
                </a:cubicBezTo>
                <a:cubicBezTo>
                  <a:pt x="427643" y="176057"/>
                  <a:pt x="424786" y="174877"/>
                  <a:pt x="421831" y="174877"/>
                </a:cubicBezTo>
                <a:close/>
                <a:moveTo>
                  <a:pt x="304102" y="167875"/>
                </a:moveTo>
                <a:cubicBezTo>
                  <a:pt x="315529" y="167875"/>
                  <a:pt x="326956" y="169252"/>
                  <a:pt x="337989" y="172104"/>
                </a:cubicBezTo>
                <a:cubicBezTo>
                  <a:pt x="343210" y="173481"/>
                  <a:pt x="346461" y="178793"/>
                  <a:pt x="345082" y="184104"/>
                </a:cubicBezTo>
                <a:cubicBezTo>
                  <a:pt x="343703" y="189317"/>
                  <a:pt x="338383" y="192464"/>
                  <a:pt x="333064" y="191186"/>
                </a:cubicBezTo>
                <a:cubicBezTo>
                  <a:pt x="323607" y="188727"/>
                  <a:pt x="313854" y="187546"/>
                  <a:pt x="304102" y="187546"/>
                </a:cubicBezTo>
                <a:cubicBezTo>
                  <a:pt x="239971" y="187546"/>
                  <a:pt x="187859" y="239577"/>
                  <a:pt x="187859" y="303608"/>
                </a:cubicBezTo>
                <a:cubicBezTo>
                  <a:pt x="187859" y="367539"/>
                  <a:pt x="239971" y="419669"/>
                  <a:pt x="304102" y="419669"/>
                </a:cubicBezTo>
                <a:cubicBezTo>
                  <a:pt x="368133" y="419669"/>
                  <a:pt x="420344" y="367539"/>
                  <a:pt x="420344" y="303608"/>
                </a:cubicBezTo>
                <a:cubicBezTo>
                  <a:pt x="420344" y="293772"/>
                  <a:pt x="419063" y="283936"/>
                  <a:pt x="416600" y="274494"/>
                </a:cubicBezTo>
                <a:cubicBezTo>
                  <a:pt x="415320" y="269281"/>
                  <a:pt x="418472" y="263871"/>
                  <a:pt x="423693" y="262593"/>
                </a:cubicBezTo>
                <a:cubicBezTo>
                  <a:pt x="429013" y="261216"/>
                  <a:pt x="434332" y="264363"/>
                  <a:pt x="435712" y="269674"/>
                </a:cubicBezTo>
                <a:cubicBezTo>
                  <a:pt x="438568" y="280690"/>
                  <a:pt x="440046" y="292100"/>
                  <a:pt x="440046" y="303608"/>
                </a:cubicBezTo>
                <a:cubicBezTo>
                  <a:pt x="440046" y="378457"/>
                  <a:pt x="379068" y="439340"/>
                  <a:pt x="304102" y="439340"/>
                </a:cubicBezTo>
                <a:cubicBezTo>
                  <a:pt x="229135" y="439340"/>
                  <a:pt x="168157" y="378457"/>
                  <a:pt x="168157" y="303608"/>
                </a:cubicBezTo>
                <a:cubicBezTo>
                  <a:pt x="168157" y="228758"/>
                  <a:pt x="229135" y="167875"/>
                  <a:pt x="304102" y="167875"/>
                </a:cubicBezTo>
                <a:close/>
                <a:moveTo>
                  <a:pt x="304136" y="104931"/>
                </a:moveTo>
                <a:cubicBezTo>
                  <a:pt x="335168" y="104931"/>
                  <a:pt x="364918" y="111817"/>
                  <a:pt x="392600" y="125589"/>
                </a:cubicBezTo>
                <a:cubicBezTo>
                  <a:pt x="397428" y="127950"/>
                  <a:pt x="399398" y="133852"/>
                  <a:pt x="397033" y="138771"/>
                </a:cubicBezTo>
                <a:cubicBezTo>
                  <a:pt x="394571" y="143591"/>
                  <a:pt x="388660" y="145559"/>
                  <a:pt x="383833" y="143198"/>
                </a:cubicBezTo>
                <a:cubicBezTo>
                  <a:pt x="358909" y="130803"/>
                  <a:pt x="332114" y="124605"/>
                  <a:pt x="304136" y="124605"/>
                </a:cubicBezTo>
                <a:cubicBezTo>
                  <a:pt x="205230" y="124605"/>
                  <a:pt x="124844" y="204877"/>
                  <a:pt x="124844" y="303643"/>
                </a:cubicBezTo>
                <a:cubicBezTo>
                  <a:pt x="124844" y="402310"/>
                  <a:pt x="205230" y="482681"/>
                  <a:pt x="304136" y="482681"/>
                </a:cubicBezTo>
                <a:cubicBezTo>
                  <a:pt x="402944" y="482681"/>
                  <a:pt x="483429" y="402310"/>
                  <a:pt x="483429" y="303643"/>
                </a:cubicBezTo>
                <a:cubicBezTo>
                  <a:pt x="483429" y="274623"/>
                  <a:pt x="476730" y="247079"/>
                  <a:pt x="463431" y="221502"/>
                </a:cubicBezTo>
                <a:cubicBezTo>
                  <a:pt x="460968" y="216682"/>
                  <a:pt x="462840" y="210780"/>
                  <a:pt x="467667" y="208222"/>
                </a:cubicBezTo>
                <a:cubicBezTo>
                  <a:pt x="472494" y="205763"/>
                  <a:pt x="478503" y="207632"/>
                  <a:pt x="480966" y="212452"/>
                </a:cubicBezTo>
                <a:cubicBezTo>
                  <a:pt x="495447" y="240390"/>
                  <a:pt x="503131" y="271967"/>
                  <a:pt x="503131" y="303643"/>
                </a:cubicBezTo>
                <a:cubicBezTo>
                  <a:pt x="503131" y="413230"/>
                  <a:pt x="413780" y="502355"/>
                  <a:pt x="304136" y="502355"/>
                </a:cubicBezTo>
                <a:cubicBezTo>
                  <a:pt x="194394" y="502355"/>
                  <a:pt x="105142" y="413131"/>
                  <a:pt x="105142" y="303643"/>
                </a:cubicBezTo>
                <a:cubicBezTo>
                  <a:pt x="105142" y="194056"/>
                  <a:pt x="194394" y="104931"/>
                  <a:pt x="304136" y="104931"/>
                </a:cubicBezTo>
                <a:close/>
                <a:moveTo>
                  <a:pt x="304150" y="62945"/>
                </a:moveTo>
                <a:cubicBezTo>
                  <a:pt x="346906" y="62945"/>
                  <a:pt x="388971" y="74256"/>
                  <a:pt x="425717" y="95796"/>
                </a:cubicBezTo>
                <a:cubicBezTo>
                  <a:pt x="430446" y="98550"/>
                  <a:pt x="432022" y="104550"/>
                  <a:pt x="429264" y="109271"/>
                </a:cubicBezTo>
                <a:cubicBezTo>
                  <a:pt x="426505" y="113893"/>
                  <a:pt x="420496" y="115467"/>
                  <a:pt x="415767" y="112713"/>
                </a:cubicBezTo>
                <a:cubicBezTo>
                  <a:pt x="382075" y="93042"/>
                  <a:pt x="343458" y="82616"/>
                  <a:pt x="304150" y="82616"/>
                </a:cubicBezTo>
                <a:cubicBezTo>
                  <a:pt x="182091" y="82616"/>
                  <a:pt x="82788" y="181759"/>
                  <a:pt x="82788" y="303622"/>
                </a:cubicBezTo>
                <a:cubicBezTo>
                  <a:pt x="82788" y="425387"/>
                  <a:pt x="182091" y="524530"/>
                  <a:pt x="304150" y="524530"/>
                </a:cubicBezTo>
                <a:cubicBezTo>
                  <a:pt x="426111" y="524530"/>
                  <a:pt x="525414" y="425387"/>
                  <a:pt x="525414" y="303622"/>
                </a:cubicBezTo>
                <a:cubicBezTo>
                  <a:pt x="525414" y="264378"/>
                  <a:pt x="514972" y="225823"/>
                  <a:pt x="495269" y="192185"/>
                </a:cubicBezTo>
                <a:cubicBezTo>
                  <a:pt x="492510" y="187464"/>
                  <a:pt x="494086" y="181464"/>
                  <a:pt x="498815" y="178710"/>
                </a:cubicBezTo>
                <a:cubicBezTo>
                  <a:pt x="503544" y="175956"/>
                  <a:pt x="509553" y="177530"/>
                  <a:pt x="512312" y="182251"/>
                </a:cubicBezTo>
                <a:cubicBezTo>
                  <a:pt x="533788" y="218938"/>
                  <a:pt x="545117" y="260837"/>
                  <a:pt x="545117" y="303622"/>
                </a:cubicBezTo>
                <a:cubicBezTo>
                  <a:pt x="545117" y="436304"/>
                  <a:pt x="437046" y="544201"/>
                  <a:pt x="304150" y="544201"/>
                </a:cubicBezTo>
                <a:cubicBezTo>
                  <a:pt x="171254" y="544201"/>
                  <a:pt x="63085" y="436304"/>
                  <a:pt x="63085" y="303622"/>
                </a:cubicBezTo>
                <a:cubicBezTo>
                  <a:pt x="63085" y="170940"/>
                  <a:pt x="171254" y="62945"/>
                  <a:pt x="304150" y="62945"/>
                </a:cubicBezTo>
                <a:close/>
                <a:moveTo>
                  <a:pt x="525369" y="33548"/>
                </a:moveTo>
                <a:lnTo>
                  <a:pt x="471580" y="87346"/>
                </a:lnTo>
                <a:lnTo>
                  <a:pt x="471580" y="122456"/>
                </a:lnTo>
                <a:lnTo>
                  <a:pt x="496800" y="97279"/>
                </a:lnTo>
                <a:cubicBezTo>
                  <a:pt x="500642" y="93443"/>
                  <a:pt x="506848" y="93443"/>
                  <a:pt x="510690" y="97279"/>
                </a:cubicBezTo>
                <a:cubicBezTo>
                  <a:pt x="514533" y="101115"/>
                  <a:pt x="514533" y="107409"/>
                  <a:pt x="510690" y="111245"/>
                </a:cubicBezTo>
                <a:lnTo>
                  <a:pt x="485471" y="136422"/>
                </a:lnTo>
                <a:lnTo>
                  <a:pt x="520640" y="136422"/>
                </a:lnTo>
                <a:lnTo>
                  <a:pt x="574528" y="82625"/>
                </a:lnTo>
                <a:lnTo>
                  <a:pt x="535220" y="82625"/>
                </a:lnTo>
                <a:cubicBezTo>
                  <a:pt x="529802" y="82625"/>
                  <a:pt x="525369" y="78199"/>
                  <a:pt x="525369" y="72790"/>
                </a:cubicBezTo>
                <a:close/>
                <a:moveTo>
                  <a:pt x="539063" y="798"/>
                </a:moveTo>
                <a:cubicBezTo>
                  <a:pt x="542708" y="2273"/>
                  <a:pt x="545072" y="5912"/>
                  <a:pt x="545072" y="9846"/>
                </a:cubicBezTo>
                <a:lnTo>
                  <a:pt x="545072" y="62955"/>
                </a:lnTo>
                <a:lnTo>
                  <a:pt x="598269" y="62955"/>
                </a:lnTo>
                <a:cubicBezTo>
                  <a:pt x="602309" y="62955"/>
                  <a:pt x="605855" y="65315"/>
                  <a:pt x="607431" y="69052"/>
                </a:cubicBezTo>
                <a:cubicBezTo>
                  <a:pt x="608909" y="72691"/>
                  <a:pt x="608121" y="76920"/>
                  <a:pt x="605264" y="79773"/>
                </a:cubicBezTo>
                <a:lnTo>
                  <a:pt x="531674" y="153142"/>
                </a:lnTo>
                <a:cubicBezTo>
                  <a:pt x="529901" y="155010"/>
                  <a:pt x="527339" y="156092"/>
                  <a:pt x="524778" y="156092"/>
                </a:cubicBezTo>
                <a:lnTo>
                  <a:pt x="465768" y="156092"/>
                </a:lnTo>
                <a:lnTo>
                  <a:pt x="449513" y="172320"/>
                </a:lnTo>
                <a:cubicBezTo>
                  <a:pt x="451582" y="176549"/>
                  <a:pt x="452666" y="181171"/>
                  <a:pt x="452666" y="185990"/>
                </a:cubicBezTo>
                <a:cubicBezTo>
                  <a:pt x="452666" y="194252"/>
                  <a:pt x="449513" y="202022"/>
                  <a:pt x="443701" y="207824"/>
                </a:cubicBezTo>
                <a:lnTo>
                  <a:pt x="378485" y="272932"/>
                </a:lnTo>
                <a:cubicBezTo>
                  <a:pt x="372574" y="278734"/>
                  <a:pt x="364890" y="281980"/>
                  <a:pt x="356615" y="281980"/>
                </a:cubicBezTo>
                <a:cubicBezTo>
                  <a:pt x="351787" y="281980"/>
                  <a:pt x="347059" y="280800"/>
                  <a:pt x="342921" y="278734"/>
                </a:cubicBezTo>
                <a:lnTo>
                  <a:pt x="311003" y="310502"/>
                </a:lnTo>
                <a:cubicBezTo>
                  <a:pt x="309131" y="312468"/>
                  <a:pt x="306569" y="313452"/>
                  <a:pt x="304107" y="313452"/>
                </a:cubicBezTo>
                <a:cubicBezTo>
                  <a:pt x="301545" y="313452"/>
                  <a:pt x="298984" y="312468"/>
                  <a:pt x="297112" y="310502"/>
                </a:cubicBezTo>
                <a:cubicBezTo>
                  <a:pt x="293270" y="306666"/>
                  <a:pt x="293270" y="300470"/>
                  <a:pt x="297112" y="296634"/>
                </a:cubicBezTo>
                <a:lnTo>
                  <a:pt x="328932" y="264867"/>
                </a:lnTo>
                <a:cubicBezTo>
                  <a:pt x="326863" y="260638"/>
                  <a:pt x="325780" y="255917"/>
                  <a:pt x="325780" y="251098"/>
                </a:cubicBezTo>
                <a:cubicBezTo>
                  <a:pt x="325780" y="242935"/>
                  <a:pt x="328932" y="235165"/>
                  <a:pt x="334744" y="229363"/>
                </a:cubicBezTo>
                <a:lnTo>
                  <a:pt x="400059" y="164255"/>
                </a:lnTo>
                <a:cubicBezTo>
                  <a:pt x="405872" y="158453"/>
                  <a:pt x="413556" y="155207"/>
                  <a:pt x="421831" y="155207"/>
                </a:cubicBezTo>
                <a:cubicBezTo>
                  <a:pt x="426658" y="155207"/>
                  <a:pt x="431387" y="156289"/>
                  <a:pt x="435524" y="158453"/>
                </a:cubicBezTo>
                <a:lnTo>
                  <a:pt x="451878" y="142126"/>
                </a:lnTo>
                <a:lnTo>
                  <a:pt x="451878" y="83313"/>
                </a:lnTo>
                <a:cubicBezTo>
                  <a:pt x="451878" y="80658"/>
                  <a:pt x="452863" y="78199"/>
                  <a:pt x="454735" y="76330"/>
                </a:cubicBezTo>
                <a:lnTo>
                  <a:pt x="528325" y="2863"/>
                </a:lnTo>
                <a:cubicBezTo>
                  <a:pt x="531083" y="109"/>
                  <a:pt x="535319" y="-776"/>
                  <a:pt x="539063" y="798"/>
                </a:cubicBezTo>
                <a:close/>
                <a:moveTo>
                  <a:pt x="304116" y="0"/>
                </a:moveTo>
                <a:cubicBezTo>
                  <a:pt x="353275" y="0"/>
                  <a:pt x="402040" y="11999"/>
                  <a:pt x="445288" y="34621"/>
                </a:cubicBezTo>
                <a:cubicBezTo>
                  <a:pt x="450115" y="37178"/>
                  <a:pt x="451987" y="43079"/>
                  <a:pt x="449425" y="47899"/>
                </a:cubicBezTo>
                <a:cubicBezTo>
                  <a:pt x="446864" y="52718"/>
                  <a:pt x="440953" y="54587"/>
                  <a:pt x="436126" y="52030"/>
                </a:cubicBezTo>
                <a:cubicBezTo>
                  <a:pt x="395735" y="30883"/>
                  <a:pt x="350024" y="19671"/>
                  <a:pt x="304116" y="19671"/>
                </a:cubicBezTo>
                <a:cubicBezTo>
                  <a:pt x="228161" y="19671"/>
                  <a:pt x="156737" y="49177"/>
                  <a:pt x="102948" y="102781"/>
                </a:cubicBezTo>
                <a:cubicBezTo>
                  <a:pt x="49257" y="156483"/>
                  <a:pt x="19703" y="227790"/>
                  <a:pt x="19703" y="303622"/>
                </a:cubicBezTo>
                <a:cubicBezTo>
                  <a:pt x="19703" y="379453"/>
                  <a:pt x="49257" y="450761"/>
                  <a:pt x="102948" y="504364"/>
                </a:cubicBezTo>
                <a:cubicBezTo>
                  <a:pt x="156737" y="557968"/>
                  <a:pt x="228161" y="587474"/>
                  <a:pt x="304116" y="587474"/>
                </a:cubicBezTo>
                <a:cubicBezTo>
                  <a:pt x="380071" y="587474"/>
                  <a:pt x="451494" y="557968"/>
                  <a:pt x="505185" y="504364"/>
                </a:cubicBezTo>
                <a:cubicBezTo>
                  <a:pt x="558876" y="450761"/>
                  <a:pt x="588430" y="379453"/>
                  <a:pt x="588430" y="303622"/>
                </a:cubicBezTo>
                <a:cubicBezTo>
                  <a:pt x="588430" y="257690"/>
                  <a:pt x="577199" y="212152"/>
                  <a:pt x="556019" y="171826"/>
                </a:cubicBezTo>
                <a:cubicBezTo>
                  <a:pt x="553457" y="167007"/>
                  <a:pt x="555329" y="161007"/>
                  <a:pt x="560156" y="158548"/>
                </a:cubicBezTo>
                <a:cubicBezTo>
                  <a:pt x="564983" y="155991"/>
                  <a:pt x="570993" y="157860"/>
                  <a:pt x="573456" y="162679"/>
                </a:cubicBezTo>
                <a:cubicBezTo>
                  <a:pt x="596213" y="205759"/>
                  <a:pt x="608133" y="254543"/>
                  <a:pt x="608133" y="303622"/>
                </a:cubicBezTo>
                <a:cubicBezTo>
                  <a:pt x="608133" y="384666"/>
                  <a:pt x="576510" y="460891"/>
                  <a:pt x="519075" y="518232"/>
                </a:cubicBezTo>
                <a:cubicBezTo>
                  <a:pt x="461641" y="575573"/>
                  <a:pt x="385292" y="607145"/>
                  <a:pt x="304116" y="607145"/>
                </a:cubicBezTo>
                <a:cubicBezTo>
                  <a:pt x="222841" y="607145"/>
                  <a:pt x="146492" y="575573"/>
                  <a:pt x="89058" y="518232"/>
                </a:cubicBezTo>
                <a:cubicBezTo>
                  <a:pt x="31623" y="460891"/>
                  <a:pt x="0" y="384666"/>
                  <a:pt x="0" y="303622"/>
                </a:cubicBezTo>
                <a:cubicBezTo>
                  <a:pt x="0" y="222479"/>
                  <a:pt x="31623" y="146254"/>
                  <a:pt x="89058" y="88913"/>
                </a:cubicBezTo>
                <a:cubicBezTo>
                  <a:pt x="146492" y="31572"/>
                  <a:pt x="222841" y="0"/>
                  <a:pt x="3041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9" name="closed-diary_74183">
            <a:extLst>
              <a:ext uri="{FF2B5EF4-FFF2-40B4-BE49-F238E27FC236}">
                <a16:creationId xmlns:a16="http://schemas.microsoft.com/office/drawing/2014/main" id="{D009B078-4C4F-4DE5-9802-8F54AADD5F2B}"/>
              </a:ext>
            </a:extLst>
          </p:cNvPr>
          <p:cNvSpPr>
            <a:spLocks noChangeAspect="1"/>
          </p:cNvSpPr>
          <p:nvPr/>
        </p:nvSpPr>
        <p:spPr bwMode="auto">
          <a:xfrm>
            <a:off x="3596330" y="1916185"/>
            <a:ext cx="539540" cy="609685"/>
          </a:xfrm>
          <a:custGeom>
            <a:avLst/>
            <a:gdLst>
              <a:gd name="T0" fmla="*/ 600116 w 606244"/>
              <a:gd name="T1" fmla="*/ 600116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455839 w 606244"/>
              <a:gd name="T65" fmla="*/ 455839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600116 w 606244"/>
              <a:gd name="T71" fmla="*/ 600116 w 606244"/>
              <a:gd name="T72" fmla="*/ 600116 w 606244"/>
              <a:gd name="T73" fmla="*/ 600116 w 606244"/>
              <a:gd name="T74" fmla="*/ 600116 w 606244"/>
              <a:gd name="T75" fmla="*/ 600116 w 606244"/>
              <a:gd name="T76" fmla="*/ 600116 w 606244"/>
              <a:gd name="T77" fmla="*/ 600116 w 606244"/>
              <a:gd name="T78" fmla="*/ 455839 w 606244"/>
              <a:gd name="T79" fmla="*/ 455839 w 606244"/>
              <a:gd name="T80" fmla="*/ 600116 w 606244"/>
              <a:gd name="T81" fmla="*/ 600116 w 606244"/>
              <a:gd name="T82" fmla="*/ 600116 w 606244"/>
              <a:gd name="T83" fmla="*/ 600116 w 606244"/>
              <a:gd name="T84" fmla="*/ 600116 w 606244"/>
              <a:gd name="T85" fmla="*/ 600116 w 606244"/>
              <a:gd name="T86" fmla="*/ 600116 w 606244"/>
              <a:gd name="T87" fmla="*/ 600116 w 606244"/>
              <a:gd name="T88" fmla="*/ 600116 w 606244"/>
              <a:gd name="T89" fmla="*/ 600116 w 606244"/>
              <a:gd name="T90" fmla="*/ 600116 w 606244"/>
              <a:gd name="T91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98" h="2827">
                <a:moveTo>
                  <a:pt x="2498" y="412"/>
                </a:moveTo>
                <a:cubicBezTo>
                  <a:pt x="2498" y="329"/>
                  <a:pt x="2431" y="262"/>
                  <a:pt x="2348" y="262"/>
                </a:cubicBezTo>
                <a:lnTo>
                  <a:pt x="2256" y="262"/>
                </a:lnTo>
                <a:lnTo>
                  <a:pt x="2256" y="67"/>
                </a:lnTo>
                <a:cubicBezTo>
                  <a:pt x="2256" y="30"/>
                  <a:pt x="2226" y="0"/>
                  <a:pt x="2189" y="0"/>
                </a:cubicBezTo>
                <a:lnTo>
                  <a:pt x="300" y="0"/>
                </a:lnTo>
                <a:cubicBezTo>
                  <a:pt x="263" y="0"/>
                  <a:pt x="233" y="30"/>
                  <a:pt x="233" y="67"/>
                </a:cubicBezTo>
                <a:lnTo>
                  <a:pt x="233" y="292"/>
                </a:lnTo>
                <a:lnTo>
                  <a:pt x="67" y="292"/>
                </a:lnTo>
                <a:cubicBezTo>
                  <a:pt x="30" y="292"/>
                  <a:pt x="0" y="322"/>
                  <a:pt x="0" y="359"/>
                </a:cubicBezTo>
                <a:cubicBezTo>
                  <a:pt x="0" y="396"/>
                  <a:pt x="30" y="426"/>
                  <a:pt x="67" y="426"/>
                </a:cubicBezTo>
                <a:lnTo>
                  <a:pt x="233" y="426"/>
                </a:lnTo>
                <a:lnTo>
                  <a:pt x="233" y="644"/>
                </a:lnTo>
                <a:lnTo>
                  <a:pt x="67" y="644"/>
                </a:lnTo>
                <a:cubicBezTo>
                  <a:pt x="30" y="644"/>
                  <a:pt x="0" y="674"/>
                  <a:pt x="0" y="710"/>
                </a:cubicBezTo>
                <a:cubicBezTo>
                  <a:pt x="0" y="747"/>
                  <a:pt x="30" y="777"/>
                  <a:pt x="67" y="777"/>
                </a:cubicBezTo>
                <a:lnTo>
                  <a:pt x="233" y="777"/>
                </a:lnTo>
                <a:lnTo>
                  <a:pt x="233" y="995"/>
                </a:lnTo>
                <a:lnTo>
                  <a:pt x="67" y="995"/>
                </a:lnTo>
                <a:cubicBezTo>
                  <a:pt x="30" y="995"/>
                  <a:pt x="0" y="1025"/>
                  <a:pt x="0" y="1062"/>
                </a:cubicBezTo>
                <a:cubicBezTo>
                  <a:pt x="0" y="1099"/>
                  <a:pt x="30" y="1129"/>
                  <a:pt x="67" y="1129"/>
                </a:cubicBezTo>
                <a:lnTo>
                  <a:pt x="233" y="1129"/>
                </a:lnTo>
                <a:lnTo>
                  <a:pt x="233" y="1347"/>
                </a:lnTo>
                <a:lnTo>
                  <a:pt x="67" y="1347"/>
                </a:lnTo>
                <a:cubicBezTo>
                  <a:pt x="30" y="1347"/>
                  <a:pt x="0" y="1377"/>
                  <a:pt x="0" y="1413"/>
                </a:cubicBezTo>
                <a:cubicBezTo>
                  <a:pt x="0" y="1450"/>
                  <a:pt x="30" y="1480"/>
                  <a:pt x="67" y="1480"/>
                </a:cubicBezTo>
                <a:lnTo>
                  <a:pt x="233" y="1480"/>
                </a:lnTo>
                <a:lnTo>
                  <a:pt x="233" y="1698"/>
                </a:lnTo>
                <a:lnTo>
                  <a:pt x="67" y="1698"/>
                </a:lnTo>
                <a:cubicBezTo>
                  <a:pt x="30" y="1698"/>
                  <a:pt x="0" y="1728"/>
                  <a:pt x="0" y="1765"/>
                </a:cubicBezTo>
                <a:cubicBezTo>
                  <a:pt x="0" y="1802"/>
                  <a:pt x="30" y="1831"/>
                  <a:pt x="67" y="1831"/>
                </a:cubicBezTo>
                <a:lnTo>
                  <a:pt x="233" y="1831"/>
                </a:lnTo>
                <a:lnTo>
                  <a:pt x="233" y="2050"/>
                </a:lnTo>
                <a:lnTo>
                  <a:pt x="67" y="2050"/>
                </a:lnTo>
                <a:cubicBezTo>
                  <a:pt x="30" y="2050"/>
                  <a:pt x="0" y="2079"/>
                  <a:pt x="0" y="2116"/>
                </a:cubicBezTo>
                <a:cubicBezTo>
                  <a:pt x="0" y="2153"/>
                  <a:pt x="30" y="2183"/>
                  <a:pt x="67" y="2183"/>
                </a:cubicBezTo>
                <a:lnTo>
                  <a:pt x="233" y="2183"/>
                </a:lnTo>
                <a:lnTo>
                  <a:pt x="233" y="2401"/>
                </a:lnTo>
                <a:lnTo>
                  <a:pt x="67" y="2401"/>
                </a:lnTo>
                <a:cubicBezTo>
                  <a:pt x="30" y="2401"/>
                  <a:pt x="0" y="2431"/>
                  <a:pt x="0" y="2468"/>
                </a:cubicBezTo>
                <a:cubicBezTo>
                  <a:pt x="0" y="2505"/>
                  <a:pt x="30" y="2534"/>
                  <a:pt x="67" y="2534"/>
                </a:cubicBezTo>
                <a:lnTo>
                  <a:pt x="233" y="2534"/>
                </a:lnTo>
                <a:lnTo>
                  <a:pt x="233" y="2760"/>
                </a:lnTo>
                <a:cubicBezTo>
                  <a:pt x="233" y="2797"/>
                  <a:pt x="263" y="2827"/>
                  <a:pt x="300" y="2827"/>
                </a:cubicBezTo>
                <a:lnTo>
                  <a:pt x="2189" y="2827"/>
                </a:lnTo>
                <a:cubicBezTo>
                  <a:pt x="2226" y="2827"/>
                  <a:pt x="2256" y="2797"/>
                  <a:pt x="2256" y="2760"/>
                </a:cubicBezTo>
                <a:lnTo>
                  <a:pt x="2256" y="2415"/>
                </a:lnTo>
                <a:lnTo>
                  <a:pt x="2348" y="2415"/>
                </a:lnTo>
                <a:cubicBezTo>
                  <a:pt x="2431" y="2415"/>
                  <a:pt x="2498" y="2347"/>
                  <a:pt x="2498" y="2265"/>
                </a:cubicBezTo>
                <a:lnTo>
                  <a:pt x="2498" y="1759"/>
                </a:lnTo>
                <a:cubicBezTo>
                  <a:pt x="2498" y="1728"/>
                  <a:pt x="2489" y="1699"/>
                  <a:pt x="2473" y="1675"/>
                </a:cubicBezTo>
                <a:cubicBezTo>
                  <a:pt x="2489" y="1651"/>
                  <a:pt x="2498" y="1622"/>
                  <a:pt x="2498" y="1591"/>
                </a:cubicBezTo>
                <a:lnTo>
                  <a:pt x="2498" y="1085"/>
                </a:lnTo>
                <a:cubicBezTo>
                  <a:pt x="2498" y="1054"/>
                  <a:pt x="2489" y="1025"/>
                  <a:pt x="2473" y="1002"/>
                </a:cubicBezTo>
                <a:cubicBezTo>
                  <a:pt x="2489" y="978"/>
                  <a:pt x="2498" y="949"/>
                  <a:pt x="2498" y="918"/>
                </a:cubicBezTo>
                <a:lnTo>
                  <a:pt x="2498" y="412"/>
                </a:lnTo>
                <a:close/>
                <a:moveTo>
                  <a:pt x="1832" y="676"/>
                </a:moveTo>
                <a:lnTo>
                  <a:pt x="1832" y="1196"/>
                </a:lnTo>
                <a:cubicBezTo>
                  <a:pt x="1832" y="1238"/>
                  <a:pt x="1798" y="1272"/>
                  <a:pt x="1756" y="1272"/>
                </a:cubicBezTo>
                <a:lnTo>
                  <a:pt x="804" y="1272"/>
                </a:lnTo>
                <a:cubicBezTo>
                  <a:pt x="763" y="1272"/>
                  <a:pt x="729" y="1238"/>
                  <a:pt x="729" y="1196"/>
                </a:cubicBezTo>
                <a:lnTo>
                  <a:pt x="729" y="676"/>
                </a:lnTo>
                <a:cubicBezTo>
                  <a:pt x="729" y="635"/>
                  <a:pt x="763" y="601"/>
                  <a:pt x="804" y="601"/>
                </a:cubicBezTo>
                <a:lnTo>
                  <a:pt x="1756" y="601"/>
                </a:lnTo>
                <a:cubicBezTo>
                  <a:pt x="1798" y="601"/>
                  <a:pt x="1832" y="635"/>
                  <a:pt x="1832" y="676"/>
                </a:cubicBezTo>
                <a:close/>
                <a:moveTo>
                  <a:pt x="2365" y="2265"/>
                </a:moveTo>
                <a:cubicBezTo>
                  <a:pt x="2365" y="2274"/>
                  <a:pt x="2357" y="2282"/>
                  <a:pt x="2348" y="2282"/>
                </a:cubicBezTo>
                <a:lnTo>
                  <a:pt x="2256" y="2282"/>
                </a:lnTo>
                <a:lnTo>
                  <a:pt x="2256" y="1742"/>
                </a:lnTo>
                <a:lnTo>
                  <a:pt x="2348" y="1742"/>
                </a:lnTo>
                <a:cubicBezTo>
                  <a:pt x="2357" y="1742"/>
                  <a:pt x="2365" y="1749"/>
                  <a:pt x="2365" y="1759"/>
                </a:cubicBezTo>
                <a:lnTo>
                  <a:pt x="2365" y="2265"/>
                </a:lnTo>
                <a:close/>
                <a:moveTo>
                  <a:pt x="2365" y="918"/>
                </a:moveTo>
                <a:cubicBezTo>
                  <a:pt x="2365" y="927"/>
                  <a:pt x="2357" y="935"/>
                  <a:pt x="2348" y="935"/>
                </a:cubicBezTo>
                <a:lnTo>
                  <a:pt x="2256" y="935"/>
                </a:lnTo>
                <a:lnTo>
                  <a:pt x="2256" y="395"/>
                </a:lnTo>
                <a:lnTo>
                  <a:pt x="2348" y="395"/>
                </a:lnTo>
                <a:cubicBezTo>
                  <a:pt x="2357" y="395"/>
                  <a:pt x="2365" y="402"/>
                  <a:pt x="2365" y="412"/>
                </a:cubicBezTo>
                <a:lnTo>
                  <a:pt x="2365" y="918"/>
                </a:lnTo>
                <a:close/>
                <a:moveTo>
                  <a:pt x="1740" y="816"/>
                </a:moveTo>
                <a:cubicBezTo>
                  <a:pt x="1740" y="853"/>
                  <a:pt x="1711" y="883"/>
                  <a:pt x="1674" y="883"/>
                </a:cubicBezTo>
                <a:lnTo>
                  <a:pt x="887" y="883"/>
                </a:lnTo>
                <a:cubicBezTo>
                  <a:pt x="850" y="883"/>
                  <a:pt x="820" y="853"/>
                  <a:pt x="820" y="816"/>
                </a:cubicBezTo>
                <a:cubicBezTo>
                  <a:pt x="820" y="780"/>
                  <a:pt x="850" y="750"/>
                  <a:pt x="887" y="750"/>
                </a:cubicBezTo>
                <a:lnTo>
                  <a:pt x="1674" y="750"/>
                </a:lnTo>
                <a:cubicBezTo>
                  <a:pt x="1711" y="750"/>
                  <a:pt x="1740" y="780"/>
                  <a:pt x="1740" y="816"/>
                </a:cubicBezTo>
                <a:close/>
                <a:moveTo>
                  <a:pt x="1740" y="1056"/>
                </a:moveTo>
                <a:cubicBezTo>
                  <a:pt x="1740" y="1093"/>
                  <a:pt x="1711" y="1123"/>
                  <a:pt x="1674" y="1123"/>
                </a:cubicBezTo>
                <a:lnTo>
                  <a:pt x="887" y="1123"/>
                </a:lnTo>
                <a:cubicBezTo>
                  <a:pt x="850" y="1123"/>
                  <a:pt x="820" y="1093"/>
                  <a:pt x="820" y="1056"/>
                </a:cubicBezTo>
                <a:cubicBezTo>
                  <a:pt x="820" y="1020"/>
                  <a:pt x="850" y="990"/>
                  <a:pt x="887" y="990"/>
                </a:cubicBezTo>
                <a:lnTo>
                  <a:pt x="1674" y="990"/>
                </a:lnTo>
                <a:cubicBezTo>
                  <a:pt x="1711" y="990"/>
                  <a:pt x="1740" y="1020"/>
                  <a:pt x="1740" y="10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0" name="circus_88957">
            <a:extLst>
              <a:ext uri="{FF2B5EF4-FFF2-40B4-BE49-F238E27FC236}">
                <a16:creationId xmlns:a16="http://schemas.microsoft.com/office/drawing/2014/main" id="{0022825E-4C15-4769-9AF5-0CFEF44D9DE8}"/>
              </a:ext>
            </a:extLst>
          </p:cNvPr>
          <p:cNvSpPr>
            <a:spLocks noChangeAspect="1"/>
          </p:cNvSpPr>
          <p:nvPr/>
        </p:nvSpPr>
        <p:spPr bwMode="auto">
          <a:xfrm>
            <a:off x="3647728" y="3433561"/>
            <a:ext cx="488141" cy="609685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455839 w 606244"/>
              <a:gd name="T51" fmla="*/ 455839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455839 w 606244"/>
              <a:gd name="T61" fmla="*/ 455839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455839 w 606244"/>
              <a:gd name="T71" fmla="*/ 455839 w 606244"/>
              <a:gd name="T72" fmla="*/ 600116 w 606244"/>
              <a:gd name="T73" fmla="*/ 600116 w 606244"/>
              <a:gd name="T74" fmla="*/ 600116 w 606244"/>
              <a:gd name="T75" fmla="*/ 600116 w 606244"/>
              <a:gd name="T76" fmla="*/ 600116 w 606244"/>
              <a:gd name="T77" fmla="*/ 600116 w 606244"/>
              <a:gd name="T78" fmla="*/ 600116 w 606244"/>
              <a:gd name="T79" fmla="*/ 600116 w 606244"/>
              <a:gd name="T80" fmla="*/ 455839 w 606244"/>
              <a:gd name="T81" fmla="*/ 455839 w 606244"/>
              <a:gd name="T82" fmla="*/ 600116 w 606244"/>
              <a:gd name="T83" fmla="*/ 600116 w 606244"/>
              <a:gd name="T84" fmla="*/ 600116 w 606244"/>
              <a:gd name="T85" fmla="*/ 600116 w 606244"/>
              <a:gd name="T86" fmla="*/ 600116 w 606244"/>
              <a:gd name="T87" fmla="*/ 600116 w 606244"/>
              <a:gd name="T88" fmla="*/ 600116 w 606244"/>
              <a:gd name="T89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15" h="4897">
                <a:moveTo>
                  <a:pt x="3844" y="2596"/>
                </a:moveTo>
                <a:cubicBezTo>
                  <a:pt x="3222" y="2276"/>
                  <a:pt x="2619" y="1704"/>
                  <a:pt x="2050" y="895"/>
                </a:cubicBezTo>
                <a:cubicBezTo>
                  <a:pt x="2039" y="880"/>
                  <a:pt x="2025" y="868"/>
                  <a:pt x="2010" y="860"/>
                </a:cubicBezTo>
                <a:cubicBezTo>
                  <a:pt x="2003" y="779"/>
                  <a:pt x="1990" y="684"/>
                  <a:pt x="1969" y="576"/>
                </a:cubicBezTo>
                <a:cubicBezTo>
                  <a:pt x="2083" y="499"/>
                  <a:pt x="2238" y="396"/>
                  <a:pt x="2379" y="396"/>
                </a:cubicBezTo>
                <a:cubicBezTo>
                  <a:pt x="2539" y="396"/>
                  <a:pt x="2600" y="592"/>
                  <a:pt x="2793" y="519"/>
                </a:cubicBezTo>
                <a:cubicBezTo>
                  <a:pt x="2927" y="469"/>
                  <a:pt x="3049" y="383"/>
                  <a:pt x="3166" y="303"/>
                </a:cubicBezTo>
                <a:cubicBezTo>
                  <a:pt x="2911" y="399"/>
                  <a:pt x="2775" y="506"/>
                  <a:pt x="2626" y="268"/>
                </a:cubicBezTo>
                <a:cubicBezTo>
                  <a:pt x="2460" y="0"/>
                  <a:pt x="2108" y="35"/>
                  <a:pt x="1837" y="80"/>
                </a:cubicBezTo>
                <a:cubicBezTo>
                  <a:pt x="1835" y="72"/>
                  <a:pt x="1832" y="64"/>
                  <a:pt x="1829" y="56"/>
                </a:cubicBezTo>
                <a:lnTo>
                  <a:pt x="1750" y="82"/>
                </a:lnTo>
                <a:cubicBezTo>
                  <a:pt x="1861" y="419"/>
                  <a:pt x="1909" y="670"/>
                  <a:pt x="1925" y="852"/>
                </a:cubicBezTo>
                <a:cubicBezTo>
                  <a:pt x="1901" y="859"/>
                  <a:pt x="1879" y="874"/>
                  <a:pt x="1864" y="895"/>
                </a:cubicBezTo>
                <a:cubicBezTo>
                  <a:pt x="1296" y="1704"/>
                  <a:pt x="692" y="2276"/>
                  <a:pt x="70" y="2596"/>
                </a:cubicBezTo>
                <a:cubicBezTo>
                  <a:pt x="24" y="2620"/>
                  <a:pt x="0" y="2673"/>
                  <a:pt x="12" y="2724"/>
                </a:cubicBezTo>
                <a:cubicBezTo>
                  <a:pt x="24" y="2774"/>
                  <a:pt x="70" y="2810"/>
                  <a:pt x="122" y="2810"/>
                </a:cubicBezTo>
                <a:lnTo>
                  <a:pt x="295" y="2810"/>
                </a:lnTo>
                <a:lnTo>
                  <a:pt x="394" y="4736"/>
                </a:lnTo>
                <a:cubicBezTo>
                  <a:pt x="398" y="4826"/>
                  <a:pt x="473" y="4897"/>
                  <a:pt x="563" y="4897"/>
                </a:cubicBezTo>
                <a:lnTo>
                  <a:pt x="3351" y="4897"/>
                </a:lnTo>
                <a:cubicBezTo>
                  <a:pt x="3441" y="4897"/>
                  <a:pt x="3516" y="4826"/>
                  <a:pt x="3521" y="4736"/>
                </a:cubicBezTo>
                <a:lnTo>
                  <a:pt x="3620" y="2810"/>
                </a:lnTo>
                <a:lnTo>
                  <a:pt x="3792" y="2810"/>
                </a:lnTo>
                <a:cubicBezTo>
                  <a:pt x="3844" y="2810"/>
                  <a:pt x="3890" y="2774"/>
                  <a:pt x="3902" y="2724"/>
                </a:cubicBezTo>
                <a:cubicBezTo>
                  <a:pt x="3915" y="2673"/>
                  <a:pt x="3890" y="2620"/>
                  <a:pt x="3844" y="2596"/>
                </a:cubicBezTo>
                <a:close/>
                <a:moveTo>
                  <a:pt x="908" y="2915"/>
                </a:moveTo>
                <a:lnTo>
                  <a:pt x="1613" y="2915"/>
                </a:lnTo>
                <a:lnTo>
                  <a:pt x="1613" y="4557"/>
                </a:lnTo>
                <a:lnTo>
                  <a:pt x="993" y="4557"/>
                </a:lnTo>
                <a:lnTo>
                  <a:pt x="908" y="2915"/>
                </a:lnTo>
                <a:close/>
                <a:moveTo>
                  <a:pt x="2301" y="2915"/>
                </a:moveTo>
                <a:lnTo>
                  <a:pt x="3006" y="2915"/>
                </a:lnTo>
                <a:lnTo>
                  <a:pt x="2922" y="4557"/>
                </a:lnTo>
                <a:lnTo>
                  <a:pt x="2301" y="4557"/>
                </a:lnTo>
                <a:lnTo>
                  <a:pt x="2301" y="2915"/>
                </a:lnTo>
                <a:close/>
                <a:moveTo>
                  <a:pt x="3154" y="2575"/>
                </a:moveTo>
                <a:lnTo>
                  <a:pt x="2350" y="2575"/>
                </a:lnTo>
                <a:cubicBezTo>
                  <a:pt x="2316" y="2337"/>
                  <a:pt x="2254" y="2022"/>
                  <a:pt x="2164" y="1636"/>
                </a:cubicBezTo>
                <a:cubicBezTo>
                  <a:pt x="2157" y="1608"/>
                  <a:pt x="2151" y="1580"/>
                  <a:pt x="2144" y="1552"/>
                </a:cubicBezTo>
                <a:cubicBezTo>
                  <a:pt x="2334" y="1897"/>
                  <a:pt x="2669" y="2371"/>
                  <a:pt x="3154" y="2575"/>
                </a:cubicBezTo>
                <a:close/>
                <a:moveTo>
                  <a:pt x="1766" y="1556"/>
                </a:moveTo>
                <a:cubicBezTo>
                  <a:pt x="1760" y="1580"/>
                  <a:pt x="1754" y="1606"/>
                  <a:pt x="1748" y="1632"/>
                </a:cubicBezTo>
                <a:cubicBezTo>
                  <a:pt x="1685" y="1907"/>
                  <a:pt x="1606" y="2273"/>
                  <a:pt x="1563" y="2575"/>
                </a:cubicBezTo>
                <a:lnTo>
                  <a:pt x="757" y="2575"/>
                </a:lnTo>
                <a:cubicBezTo>
                  <a:pt x="1252" y="2330"/>
                  <a:pt x="1579" y="1883"/>
                  <a:pt x="1766" y="15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3988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244273" y="122680"/>
            <a:ext cx="309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时间节点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A94A959-57D7-4830-AA65-D401771EF5D9}"/>
              </a:ext>
            </a:extLst>
          </p:cNvPr>
          <p:cNvSpPr/>
          <p:nvPr/>
        </p:nvSpPr>
        <p:spPr>
          <a:xfrm>
            <a:off x="446094" y="993943"/>
            <a:ext cx="8228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在常规淡旺季、特定节日、特殊事件时期，借助热点与品牌产品的紧密关联 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CC39493-7E52-43C8-9627-9B1CAFCD3AFA}"/>
              </a:ext>
            </a:extLst>
          </p:cNvPr>
          <p:cNvGrpSpPr/>
          <p:nvPr/>
        </p:nvGrpSpPr>
        <p:grpSpPr>
          <a:xfrm>
            <a:off x="4362823" y="1754448"/>
            <a:ext cx="2830654" cy="1385231"/>
            <a:chOff x="5203118" y="1781521"/>
            <a:chExt cx="2830654" cy="1385231"/>
          </a:xfrm>
        </p:grpSpPr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5C926700-BE40-4848-BA30-CCAA89132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653" y="1781521"/>
              <a:ext cx="2711450" cy="1042988"/>
            </a:xfrm>
            <a:custGeom>
              <a:avLst/>
              <a:gdLst>
                <a:gd name="T0" fmla="*/ 0 w 1708"/>
                <a:gd name="T1" fmla="*/ 657 h 657"/>
                <a:gd name="T2" fmla="*/ 1708 w 1708"/>
                <a:gd name="T3" fmla="*/ 657 h 657"/>
                <a:gd name="T4" fmla="*/ 1708 w 1708"/>
                <a:gd name="T5" fmla="*/ 0 h 657"/>
                <a:gd name="T6" fmla="*/ 0 w 1708"/>
                <a:gd name="T7" fmla="*/ 0 h 657"/>
                <a:gd name="T8" fmla="*/ 0 w 1708"/>
                <a:gd name="T9" fmla="*/ 657 h 657"/>
                <a:gd name="T10" fmla="*/ 0 w 1708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8" h="657">
                  <a:moveTo>
                    <a:pt x="0" y="657"/>
                  </a:moveTo>
                  <a:lnTo>
                    <a:pt x="1708" y="657"/>
                  </a:lnTo>
                  <a:lnTo>
                    <a:pt x="1708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1C70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5D8B71ED-932F-4F94-97D4-4603CC9E9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562" y="2201727"/>
              <a:ext cx="83456" cy="965025"/>
            </a:xfrm>
            <a:custGeom>
              <a:avLst/>
              <a:gdLst>
                <a:gd name="T0" fmla="*/ 44 w 44"/>
                <a:gd name="T1" fmla="*/ 1692 h 1692"/>
                <a:gd name="T2" fmla="*/ 0 w 44"/>
                <a:gd name="T3" fmla="*/ 1692 h 1692"/>
                <a:gd name="T4" fmla="*/ 0 w 44"/>
                <a:gd name="T5" fmla="*/ 0 h 1692"/>
                <a:gd name="T6" fmla="*/ 44 w 44"/>
                <a:gd name="T7" fmla="*/ 0 h 1692"/>
                <a:gd name="T8" fmla="*/ 44 w 44"/>
                <a:gd name="T9" fmla="*/ 1692 h 1692"/>
                <a:gd name="T10" fmla="*/ 44 w 44"/>
                <a:gd name="T11" fmla="*/ 1692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692">
                  <a:moveTo>
                    <a:pt x="44" y="1692"/>
                  </a:moveTo>
                  <a:lnTo>
                    <a:pt x="0" y="1692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692"/>
                  </a:lnTo>
                  <a:lnTo>
                    <a:pt x="44" y="1692"/>
                  </a:lnTo>
                  <a:close/>
                </a:path>
              </a:pathLst>
            </a:custGeom>
            <a:solidFill>
              <a:srgbClr val="1C70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1F41F57-5D74-457E-8311-7674AB55DEA4}"/>
                </a:ext>
              </a:extLst>
            </p:cNvPr>
            <p:cNvSpPr txBox="1"/>
            <p:nvPr/>
          </p:nvSpPr>
          <p:spPr>
            <a:xfrm>
              <a:off x="5203118" y="1841350"/>
              <a:ext cx="28306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婚纱摄影业新活动、新产品推介等节前时期进入抢占市场，排除竞品阶段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1F6E555-032A-48AF-9893-155C00422D1C}"/>
              </a:ext>
            </a:extLst>
          </p:cNvPr>
          <p:cNvGrpSpPr/>
          <p:nvPr/>
        </p:nvGrpSpPr>
        <p:grpSpPr>
          <a:xfrm>
            <a:off x="821731" y="3064884"/>
            <a:ext cx="10662140" cy="1669893"/>
            <a:chOff x="821731" y="3064884"/>
            <a:chExt cx="10662140" cy="1669893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0ADCD68-4A71-4507-8771-8FF324C35506}"/>
                </a:ext>
              </a:extLst>
            </p:cNvPr>
            <p:cNvGrpSpPr/>
            <p:nvPr/>
          </p:nvGrpSpPr>
          <p:grpSpPr>
            <a:xfrm>
              <a:off x="2379460" y="3064884"/>
              <a:ext cx="8654589" cy="1669893"/>
              <a:chOff x="2914119" y="3617884"/>
              <a:chExt cx="8301449" cy="1669893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A2A86EF0-0C7E-4818-9A8E-FDDB886C8D7E}"/>
                  </a:ext>
                </a:extLst>
              </p:cNvPr>
              <p:cNvSpPr txBox="1"/>
              <p:nvPr/>
            </p:nvSpPr>
            <p:spPr>
              <a:xfrm>
                <a:off x="2914119" y="4847496"/>
                <a:ext cx="1290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000" b="1" dirty="0">
                    <a:ln w="0"/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3.8</a:t>
                </a:r>
                <a:r>
                  <a:rPr lang="zh-CN" altLang="en-US" sz="2000" b="1" dirty="0">
                    <a:ln w="0"/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女王节</a:t>
                </a: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350A3A38-CAA3-4392-956E-7B094423E102}"/>
                  </a:ext>
                </a:extLst>
              </p:cNvPr>
              <p:cNvSpPr txBox="1"/>
              <p:nvPr/>
            </p:nvSpPr>
            <p:spPr>
              <a:xfrm>
                <a:off x="9620775" y="3626488"/>
                <a:ext cx="15947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000" b="1" dirty="0">
                    <a:ln w="0"/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11.11</a:t>
                </a:r>
                <a:r>
                  <a:rPr lang="zh-CN" altLang="en-US" sz="2000" b="1" dirty="0">
                    <a:ln w="0"/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电商日</a:t>
                </a:r>
              </a:p>
            </p:txBody>
          </p:sp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EEC316AE-4B20-402E-A869-B0709EA7565A}"/>
                  </a:ext>
                </a:extLst>
              </p:cNvPr>
              <p:cNvSpPr txBox="1"/>
              <p:nvPr/>
            </p:nvSpPr>
            <p:spPr>
              <a:xfrm>
                <a:off x="7612077" y="4887667"/>
                <a:ext cx="21452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dirty="0">
                    <a:ln w="0"/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阴历八月十五中秋</a:t>
                </a:r>
              </a:p>
            </p:txBody>
          </p:sp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0C22E0B3-BCB7-4099-94A9-5FD44E6C2AC1}"/>
                  </a:ext>
                </a:extLst>
              </p:cNvPr>
              <p:cNvSpPr txBox="1"/>
              <p:nvPr/>
            </p:nvSpPr>
            <p:spPr>
              <a:xfrm>
                <a:off x="6298488" y="3617884"/>
                <a:ext cx="18992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ln w="0"/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阴历七夕情人节</a:t>
                </a:r>
              </a:p>
            </p:txBody>
          </p:sp>
        </p:grp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59C04ABF-6AE6-4A19-988A-5758736D6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024" y="3832129"/>
              <a:ext cx="10416494" cy="118520"/>
            </a:xfrm>
            <a:custGeom>
              <a:avLst/>
              <a:gdLst>
                <a:gd name="T0" fmla="*/ 0 w 5998"/>
                <a:gd name="T1" fmla="*/ 0 h 74"/>
                <a:gd name="T2" fmla="*/ 5998 w 5998"/>
                <a:gd name="T3" fmla="*/ 0 h 74"/>
                <a:gd name="T4" fmla="*/ 5998 w 5998"/>
                <a:gd name="T5" fmla="*/ 74 h 74"/>
                <a:gd name="T6" fmla="*/ 0 w 5998"/>
                <a:gd name="T7" fmla="*/ 74 h 74"/>
                <a:gd name="T8" fmla="*/ 0 w 5998"/>
                <a:gd name="T9" fmla="*/ 0 h 74"/>
                <a:gd name="T10" fmla="*/ 0 w 5998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98" h="74">
                  <a:moveTo>
                    <a:pt x="0" y="0"/>
                  </a:moveTo>
                  <a:lnTo>
                    <a:pt x="5998" y="0"/>
                  </a:lnTo>
                  <a:lnTo>
                    <a:pt x="5998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6">
              <a:extLst>
                <a:ext uri="{FF2B5EF4-FFF2-40B4-BE49-F238E27FC236}">
                  <a16:creationId xmlns:a16="http://schemas.microsoft.com/office/drawing/2014/main" id="{792F0A66-C5C3-4461-A66E-917C3B2B9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731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Oval 9">
              <a:extLst>
                <a:ext uri="{FF2B5EF4-FFF2-40B4-BE49-F238E27FC236}">
                  <a16:creationId xmlns:a16="http://schemas.microsoft.com/office/drawing/2014/main" id="{6939A78F-CDCD-4D43-AB85-AA09BBE2A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5174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Oval 12">
              <a:extLst>
                <a:ext uri="{FF2B5EF4-FFF2-40B4-BE49-F238E27FC236}">
                  <a16:creationId xmlns:a16="http://schemas.microsoft.com/office/drawing/2014/main" id="{2E012135-DEF5-4B96-8EEE-33575C251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617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val 15">
              <a:extLst>
                <a:ext uri="{FF2B5EF4-FFF2-40B4-BE49-F238E27FC236}">
                  <a16:creationId xmlns:a16="http://schemas.microsoft.com/office/drawing/2014/main" id="{68EC0CAA-D42E-4DA3-8E73-C41438502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2060" y="3550786"/>
              <a:ext cx="720893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6">
              <a:extLst>
                <a:ext uri="{FF2B5EF4-FFF2-40B4-BE49-F238E27FC236}">
                  <a16:creationId xmlns:a16="http://schemas.microsoft.com/office/drawing/2014/main" id="{ECD7FB33-6B4A-4B61-9185-9DDAE64AC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7189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val 9">
              <a:extLst>
                <a:ext uri="{FF2B5EF4-FFF2-40B4-BE49-F238E27FC236}">
                  <a16:creationId xmlns:a16="http://schemas.microsoft.com/office/drawing/2014/main" id="{BEA17E2E-9B7F-42BA-9321-792F39628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0632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12">
              <a:extLst>
                <a:ext uri="{FF2B5EF4-FFF2-40B4-BE49-F238E27FC236}">
                  <a16:creationId xmlns:a16="http://schemas.microsoft.com/office/drawing/2014/main" id="{A70CE730-3B60-4367-8C1C-AF3916417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4075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15">
              <a:extLst>
                <a:ext uri="{FF2B5EF4-FFF2-40B4-BE49-F238E27FC236}">
                  <a16:creationId xmlns:a16="http://schemas.microsoft.com/office/drawing/2014/main" id="{CA95D977-3F49-4862-A76D-E253DBD60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7519" y="3550786"/>
              <a:ext cx="720893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A4A9F9F7-9A6F-4464-8E95-37F13380D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2647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Oval 9">
              <a:extLst>
                <a:ext uri="{FF2B5EF4-FFF2-40B4-BE49-F238E27FC236}">
                  <a16:creationId xmlns:a16="http://schemas.microsoft.com/office/drawing/2014/main" id="{4CD5D450-7517-4C4D-B0CB-ED9EC228A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6091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12">
              <a:extLst>
                <a:ext uri="{FF2B5EF4-FFF2-40B4-BE49-F238E27FC236}">
                  <a16:creationId xmlns:a16="http://schemas.microsoft.com/office/drawing/2014/main" id="{A7C9E133-2972-442F-9B7C-0E0684EEB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9534" y="3550786"/>
              <a:ext cx="718559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15">
              <a:extLst>
                <a:ext uri="{FF2B5EF4-FFF2-40B4-BE49-F238E27FC236}">
                  <a16:creationId xmlns:a16="http://schemas.microsoft.com/office/drawing/2014/main" id="{4DEEC449-F65C-449D-8452-8E4177170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2978" y="3550786"/>
              <a:ext cx="720893" cy="681221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82439BB-3334-4E0C-B862-AACE5CF37D11}"/>
                </a:ext>
              </a:extLst>
            </p:cNvPr>
            <p:cNvGrpSpPr/>
            <p:nvPr/>
          </p:nvGrpSpPr>
          <p:grpSpPr>
            <a:xfrm>
              <a:off x="968961" y="3687492"/>
              <a:ext cx="10361184" cy="395548"/>
              <a:chOff x="989395" y="5117676"/>
              <a:chExt cx="10361184" cy="395548"/>
            </a:xfrm>
          </p:grpSpPr>
          <p:sp>
            <p:nvSpPr>
              <p:cNvPr id="85" name="Oval 7">
                <a:extLst>
                  <a:ext uri="{FF2B5EF4-FFF2-40B4-BE49-F238E27FC236}">
                    <a16:creationId xmlns:a16="http://schemas.microsoft.com/office/drawing/2014/main" id="{5160B759-3B9F-4450-BD07-DCE3F08F5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9395" y="5117676"/>
                <a:ext cx="417605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Oval 10">
                <a:extLst>
                  <a:ext uri="{FF2B5EF4-FFF2-40B4-BE49-F238E27FC236}">
                    <a16:creationId xmlns:a16="http://schemas.microsoft.com/office/drawing/2014/main" id="{CED829EE-589E-4DD9-A405-09DD8784C0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72" y="5117676"/>
                <a:ext cx="431603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13">
                <a:extLst>
                  <a:ext uri="{FF2B5EF4-FFF2-40B4-BE49-F238E27FC236}">
                    <a16:creationId xmlns:a16="http://schemas.microsoft.com/office/drawing/2014/main" id="{B45DFA57-FE2B-4DCF-B54F-BD4042F33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615" y="5117676"/>
                <a:ext cx="415271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Oval 16">
                <a:extLst>
                  <a:ext uri="{FF2B5EF4-FFF2-40B4-BE49-F238E27FC236}">
                    <a16:creationId xmlns:a16="http://schemas.microsoft.com/office/drawing/2014/main" id="{6E0878F2-F9CD-4DC8-B7DF-E5A67F4E9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2056" y="5117676"/>
                <a:ext cx="417605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Oval 7">
                <a:extLst>
                  <a:ext uri="{FF2B5EF4-FFF2-40B4-BE49-F238E27FC236}">
                    <a16:creationId xmlns:a16="http://schemas.microsoft.com/office/drawing/2014/main" id="{8DA87FAF-646E-4004-8081-5C3F143259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4853" y="5117676"/>
                <a:ext cx="417605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Oval 10">
                <a:extLst>
                  <a:ext uri="{FF2B5EF4-FFF2-40B4-BE49-F238E27FC236}">
                    <a16:creationId xmlns:a16="http://schemas.microsoft.com/office/drawing/2014/main" id="{236EE186-9D33-44F5-A33E-DFEF02052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6630" y="5117676"/>
                <a:ext cx="431603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Oval 13">
                <a:extLst>
                  <a:ext uri="{FF2B5EF4-FFF2-40B4-BE49-F238E27FC236}">
                    <a16:creationId xmlns:a16="http://schemas.microsoft.com/office/drawing/2014/main" id="{CBCA1885-012E-4067-85E8-F34CF15B3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0073" y="5117676"/>
                <a:ext cx="415271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Oval 16">
                <a:extLst>
                  <a:ext uri="{FF2B5EF4-FFF2-40B4-BE49-F238E27FC236}">
                    <a16:creationId xmlns:a16="http://schemas.microsoft.com/office/drawing/2014/main" id="{3425C45E-8D09-4262-843E-13473335A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7515" y="5117676"/>
                <a:ext cx="417605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7">
                <a:extLst>
                  <a:ext uri="{FF2B5EF4-FFF2-40B4-BE49-F238E27FC236}">
                    <a16:creationId xmlns:a16="http://schemas.microsoft.com/office/drawing/2014/main" id="{FEDCDF72-93F0-4285-866D-7CA9FA300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20311" y="5117676"/>
                <a:ext cx="417605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Oval 10">
                <a:extLst>
                  <a:ext uri="{FF2B5EF4-FFF2-40B4-BE49-F238E27FC236}">
                    <a16:creationId xmlns:a16="http://schemas.microsoft.com/office/drawing/2014/main" id="{B1CCC3F1-D55D-4BD3-89FB-9EBA8823B0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12089" y="5117676"/>
                <a:ext cx="431603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13">
                <a:extLst>
                  <a:ext uri="{FF2B5EF4-FFF2-40B4-BE49-F238E27FC236}">
                    <a16:creationId xmlns:a16="http://schemas.microsoft.com/office/drawing/2014/main" id="{D70EFBE3-7862-4A52-A088-EF598AE89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5532" y="5117676"/>
                <a:ext cx="415271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Oval 16">
                <a:extLst>
                  <a:ext uri="{FF2B5EF4-FFF2-40B4-BE49-F238E27FC236}">
                    <a16:creationId xmlns:a16="http://schemas.microsoft.com/office/drawing/2014/main" id="{B21A2E89-6056-4077-8DB8-DA1FAF8E5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32974" y="5117676"/>
                <a:ext cx="417605" cy="3955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DBD4432A-F6BE-43CB-84DF-ACFAD5A2D1CD}"/>
                </a:ext>
              </a:extLst>
            </p:cNvPr>
            <p:cNvGrpSpPr/>
            <p:nvPr/>
          </p:nvGrpSpPr>
          <p:grpSpPr>
            <a:xfrm>
              <a:off x="1037531" y="3748792"/>
              <a:ext cx="10229372" cy="278849"/>
              <a:chOff x="1048884" y="5179438"/>
              <a:chExt cx="10229372" cy="278849"/>
            </a:xfrm>
          </p:grpSpPr>
          <p:sp>
            <p:nvSpPr>
              <p:cNvPr id="56" name="Oval 8">
                <a:extLst>
                  <a:ext uri="{FF2B5EF4-FFF2-40B4-BE49-F238E27FC236}">
                    <a16:creationId xmlns:a16="http://schemas.microsoft.com/office/drawing/2014/main" id="{7978565A-D27C-4109-B559-575174195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884" y="5185799"/>
                <a:ext cx="286958" cy="272488"/>
              </a:xfrm>
              <a:prstGeom prst="ellipse">
                <a:avLst/>
              </a:prstGeom>
              <a:solidFill>
                <a:srgbClr val="74A7A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Oval 11">
                <a:extLst>
                  <a:ext uri="{FF2B5EF4-FFF2-40B4-BE49-F238E27FC236}">
                    <a16:creationId xmlns:a16="http://schemas.microsoft.com/office/drawing/2014/main" id="{662500FE-D5BC-4C32-B665-D19695B56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3495" y="5185799"/>
                <a:ext cx="286958" cy="272488"/>
              </a:xfrm>
              <a:prstGeom prst="ellipse">
                <a:avLst/>
              </a:prstGeom>
              <a:solidFill>
                <a:srgbClr val="CCB7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14">
                <a:extLst>
                  <a:ext uri="{FF2B5EF4-FFF2-40B4-BE49-F238E27FC236}">
                    <a16:creationId xmlns:a16="http://schemas.microsoft.com/office/drawing/2014/main" id="{678F39E2-1B38-4892-ACFE-C6F48167C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4605" y="5185799"/>
                <a:ext cx="275292" cy="27248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Oval 17">
                <a:extLst>
                  <a:ext uri="{FF2B5EF4-FFF2-40B4-BE49-F238E27FC236}">
                    <a16:creationId xmlns:a16="http://schemas.microsoft.com/office/drawing/2014/main" id="{51EDDEDC-5427-4BB4-90F5-9910A48DC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0380" y="5185799"/>
                <a:ext cx="286958" cy="272488"/>
              </a:xfrm>
              <a:prstGeom prst="ellipse">
                <a:avLst/>
              </a:prstGeom>
              <a:solidFill>
                <a:srgbClr val="73A2D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Oval 8">
                <a:extLst>
                  <a:ext uri="{FF2B5EF4-FFF2-40B4-BE49-F238E27FC236}">
                    <a16:creationId xmlns:a16="http://schemas.microsoft.com/office/drawing/2014/main" id="{4BB18A52-62FE-4F99-B2C2-3BCB47C46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177" y="5185799"/>
                <a:ext cx="286958" cy="272488"/>
              </a:xfrm>
              <a:prstGeom prst="ellipse">
                <a:avLst/>
              </a:prstGeom>
              <a:solidFill>
                <a:srgbClr val="74A7A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Oval 11">
                <a:extLst>
                  <a:ext uri="{FF2B5EF4-FFF2-40B4-BE49-F238E27FC236}">
                    <a16:creationId xmlns:a16="http://schemas.microsoft.com/office/drawing/2014/main" id="{7B03B8BC-83C1-438C-95A4-5C189F8CD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8902" y="5185799"/>
                <a:ext cx="286958" cy="272488"/>
              </a:xfrm>
              <a:prstGeom prst="ellipse">
                <a:avLst/>
              </a:prstGeom>
              <a:solidFill>
                <a:srgbClr val="CCB7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14">
                <a:extLst>
                  <a:ext uri="{FF2B5EF4-FFF2-40B4-BE49-F238E27FC236}">
                    <a16:creationId xmlns:a16="http://schemas.microsoft.com/office/drawing/2014/main" id="{64FA7D5B-FDD9-4B65-9658-AC8D3817B4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0063" y="5185799"/>
                <a:ext cx="275292" cy="27248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Oval 17">
                <a:extLst>
                  <a:ext uri="{FF2B5EF4-FFF2-40B4-BE49-F238E27FC236}">
                    <a16:creationId xmlns:a16="http://schemas.microsoft.com/office/drawing/2014/main" id="{4B66D921-5AA1-4983-8A9E-BA5B909C1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78049" y="5185799"/>
                <a:ext cx="286958" cy="272488"/>
              </a:xfrm>
              <a:prstGeom prst="ellipse">
                <a:avLst/>
              </a:prstGeom>
              <a:solidFill>
                <a:srgbClr val="73A2D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Oval 8">
                <a:extLst>
                  <a:ext uri="{FF2B5EF4-FFF2-40B4-BE49-F238E27FC236}">
                    <a16:creationId xmlns:a16="http://schemas.microsoft.com/office/drawing/2014/main" id="{000DDEFD-3C4C-40B9-82C4-0AF7F41A4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78635" y="5185799"/>
                <a:ext cx="286958" cy="272488"/>
              </a:xfrm>
              <a:prstGeom prst="ellipse">
                <a:avLst/>
              </a:prstGeom>
              <a:solidFill>
                <a:srgbClr val="74A7A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Oval 11">
                <a:extLst>
                  <a:ext uri="{FF2B5EF4-FFF2-40B4-BE49-F238E27FC236}">
                    <a16:creationId xmlns:a16="http://schemas.microsoft.com/office/drawing/2014/main" id="{B53385F2-A139-40B5-AE5F-61D84268B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330" y="5179438"/>
                <a:ext cx="286958" cy="272488"/>
              </a:xfrm>
              <a:prstGeom prst="ellipse">
                <a:avLst/>
              </a:prstGeom>
              <a:solidFill>
                <a:srgbClr val="CCB7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Oval 14">
                <a:extLst>
                  <a:ext uri="{FF2B5EF4-FFF2-40B4-BE49-F238E27FC236}">
                    <a16:creationId xmlns:a16="http://schemas.microsoft.com/office/drawing/2014/main" id="{4E3B5D1E-6BCD-492C-849F-0B46F6DF0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5522" y="5185799"/>
                <a:ext cx="275292" cy="27248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Oval 17">
                <a:extLst>
                  <a:ext uri="{FF2B5EF4-FFF2-40B4-BE49-F238E27FC236}">
                    <a16:creationId xmlns:a16="http://schemas.microsoft.com/office/drawing/2014/main" id="{8C5B56B8-A194-473D-A82C-7938A5E1F4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91298" y="5185799"/>
                <a:ext cx="286958" cy="272488"/>
              </a:xfrm>
              <a:prstGeom prst="ellipse">
                <a:avLst/>
              </a:prstGeom>
              <a:solidFill>
                <a:srgbClr val="73A2D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F1135F6C-00F7-4F77-AD77-1355BEE51A97}"/>
                </a:ext>
              </a:extLst>
            </p:cNvPr>
            <p:cNvGrpSpPr/>
            <p:nvPr/>
          </p:nvGrpSpPr>
          <p:grpSpPr>
            <a:xfrm>
              <a:off x="968961" y="3757127"/>
              <a:ext cx="10404016" cy="276999"/>
              <a:chOff x="819270" y="5667786"/>
              <a:chExt cx="10404016" cy="276999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41D50442-88C2-4CE9-BE44-BDA2B0E811F6}"/>
                  </a:ext>
                </a:extLst>
              </p:cNvPr>
              <p:cNvSpPr txBox="1"/>
              <p:nvPr/>
            </p:nvSpPr>
            <p:spPr>
              <a:xfrm>
                <a:off x="6256120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BFCBC20-016B-48AE-8062-4A37FAF3C48A}"/>
                  </a:ext>
                </a:extLst>
              </p:cNvPr>
              <p:cNvSpPr txBox="1"/>
              <p:nvPr/>
            </p:nvSpPr>
            <p:spPr>
              <a:xfrm>
                <a:off x="819270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25D7684-3248-4F3B-BB1F-9426DEB1A2C3}"/>
                  </a:ext>
                </a:extLst>
              </p:cNvPr>
              <p:cNvSpPr txBox="1"/>
              <p:nvPr/>
            </p:nvSpPr>
            <p:spPr>
              <a:xfrm>
                <a:off x="1710214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860C7D53-5AC5-4CF9-9489-132F6FCC368F}"/>
                  </a:ext>
                </a:extLst>
              </p:cNvPr>
              <p:cNvSpPr txBox="1"/>
              <p:nvPr/>
            </p:nvSpPr>
            <p:spPr>
              <a:xfrm>
                <a:off x="2633493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299EC5D-105F-4BFC-B6D9-1E78051148A2}"/>
                  </a:ext>
                </a:extLst>
              </p:cNvPr>
              <p:cNvSpPr txBox="1"/>
              <p:nvPr/>
            </p:nvSpPr>
            <p:spPr>
              <a:xfrm>
                <a:off x="3545057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80721E1E-5713-46C4-BD0A-AB0D000AA3D7}"/>
                  </a:ext>
                </a:extLst>
              </p:cNvPr>
              <p:cNvSpPr txBox="1"/>
              <p:nvPr/>
            </p:nvSpPr>
            <p:spPr>
              <a:xfrm>
                <a:off x="4427887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06DF265C-6A85-478D-AF33-A69BFF32C83E}"/>
                  </a:ext>
                </a:extLst>
              </p:cNvPr>
              <p:cNvSpPr txBox="1"/>
              <p:nvPr/>
            </p:nvSpPr>
            <p:spPr>
              <a:xfrm>
                <a:off x="5361377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E6C39F3-A614-4411-8D38-4A29E7B6BFF2}"/>
                  </a:ext>
                </a:extLst>
              </p:cNvPr>
              <p:cNvSpPr txBox="1"/>
              <p:nvPr/>
            </p:nvSpPr>
            <p:spPr>
              <a:xfrm>
                <a:off x="7150467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409AD0CA-DC99-4DF9-81F8-931B433FBC19}"/>
                  </a:ext>
                </a:extLst>
              </p:cNvPr>
              <p:cNvSpPr txBox="1"/>
              <p:nvPr/>
            </p:nvSpPr>
            <p:spPr>
              <a:xfrm>
                <a:off x="8053621" y="5667786"/>
                <a:ext cx="433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C101CC12-BC41-45EC-AFAB-F7082CFC7811}"/>
                  </a:ext>
                </a:extLst>
              </p:cNvPr>
              <p:cNvSpPr txBox="1"/>
              <p:nvPr/>
            </p:nvSpPr>
            <p:spPr>
              <a:xfrm>
                <a:off x="8865763" y="5667786"/>
                <a:ext cx="5277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9D686640-A4FE-4C91-9400-EA9F14F045F6}"/>
                  </a:ext>
                </a:extLst>
              </p:cNvPr>
              <p:cNvSpPr txBox="1"/>
              <p:nvPr/>
            </p:nvSpPr>
            <p:spPr>
              <a:xfrm>
                <a:off x="9801942" y="5667786"/>
                <a:ext cx="5277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11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A320FD3A-C7C3-41C9-A6E8-602349FD9A7E}"/>
                  </a:ext>
                </a:extLst>
              </p:cNvPr>
              <p:cNvSpPr txBox="1"/>
              <p:nvPr/>
            </p:nvSpPr>
            <p:spPr>
              <a:xfrm>
                <a:off x="10695577" y="5667786"/>
                <a:ext cx="5277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</a:t>
                </a:r>
                <a:r>
                  <a:rPr lang="zh-CN" altLang="en-US" sz="1200" b="1" dirty="0">
                    <a:solidFill>
                      <a:srgbClr val="EA21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</a:p>
            </p:txBody>
          </p:sp>
        </p:grpSp>
      </p:grpSp>
      <p:sp>
        <p:nvSpPr>
          <p:cNvPr id="101" name="Freeform 33">
            <a:extLst>
              <a:ext uri="{FF2B5EF4-FFF2-40B4-BE49-F238E27FC236}">
                <a16:creationId xmlns:a16="http://schemas.microsoft.com/office/drawing/2014/main" id="{B9BF5EA7-67D8-4B9C-B0D9-42DF92429589}"/>
              </a:ext>
            </a:extLst>
          </p:cNvPr>
          <p:cNvSpPr>
            <a:spLocks/>
          </p:cNvSpPr>
          <p:nvPr/>
        </p:nvSpPr>
        <p:spPr bwMode="auto">
          <a:xfrm>
            <a:off x="7880889" y="4951758"/>
            <a:ext cx="2711450" cy="1042988"/>
          </a:xfrm>
          <a:custGeom>
            <a:avLst/>
            <a:gdLst>
              <a:gd name="T0" fmla="*/ 0 w 1708"/>
              <a:gd name="T1" fmla="*/ 657 h 657"/>
              <a:gd name="T2" fmla="*/ 1708 w 1708"/>
              <a:gd name="T3" fmla="*/ 657 h 657"/>
              <a:gd name="T4" fmla="*/ 1708 w 1708"/>
              <a:gd name="T5" fmla="*/ 0 h 657"/>
              <a:gd name="T6" fmla="*/ 0 w 1708"/>
              <a:gd name="T7" fmla="*/ 0 h 657"/>
              <a:gd name="T8" fmla="*/ 0 w 1708"/>
              <a:gd name="T9" fmla="*/ 657 h 657"/>
              <a:gd name="T10" fmla="*/ 0 w 1708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8" h="657">
                <a:moveTo>
                  <a:pt x="0" y="657"/>
                </a:moveTo>
                <a:lnTo>
                  <a:pt x="1708" y="657"/>
                </a:lnTo>
                <a:lnTo>
                  <a:pt x="1708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rgbClr val="1C70A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Freeform 36">
            <a:extLst>
              <a:ext uri="{FF2B5EF4-FFF2-40B4-BE49-F238E27FC236}">
                <a16:creationId xmlns:a16="http://schemas.microsoft.com/office/drawing/2014/main" id="{9F607C6C-56A6-45B9-8801-BDB36E3F82E5}"/>
              </a:ext>
            </a:extLst>
          </p:cNvPr>
          <p:cNvSpPr>
            <a:spLocks/>
          </p:cNvSpPr>
          <p:nvPr/>
        </p:nvSpPr>
        <p:spPr bwMode="auto">
          <a:xfrm>
            <a:off x="8373736" y="4688470"/>
            <a:ext cx="83456" cy="965025"/>
          </a:xfrm>
          <a:custGeom>
            <a:avLst/>
            <a:gdLst>
              <a:gd name="T0" fmla="*/ 44 w 44"/>
              <a:gd name="T1" fmla="*/ 1692 h 1692"/>
              <a:gd name="T2" fmla="*/ 0 w 44"/>
              <a:gd name="T3" fmla="*/ 1692 h 1692"/>
              <a:gd name="T4" fmla="*/ 0 w 44"/>
              <a:gd name="T5" fmla="*/ 0 h 1692"/>
              <a:gd name="T6" fmla="*/ 44 w 44"/>
              <a:gd name="T7" fmla="*/ 0 h 1692"/>
              <a:gd name="T8" fmla="*/ 44 w 44"/>
              <a:gd name="T9" fmla="*/ 1692 h 1692"/>
              <a:gd name="T10" fmla="*/ 44 w 44"/>
              <a:gd name="T11" fmla="*/ 1692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1692">
                <a:moveTo>
                  <a:pt x="44" y="1692"/>
                </a:moveTo>
                <a:lnTo>
                  <a:pt x="0" y="1692"/>
                </a:lnTo>
                <a:lnTo>
                  <a:pt x="0" y="0"/>
                </a:lnTo>
                <a:lnTo>
                  <a:pt x="44" y="0"/>
                </a:lnTo>
                <a:lnTo>
                  <a:pt x="44" y="1692"/>
                </a:lnTo>
                <a:lnTo>
                  <a:pt x="44" y="1692"/>
                </a:lnTo>
                <a:close/>
              </a:path>
            </a:pathLst>
          </a:custGeom>
          <a:solidFill>
            <a:srgbClr val="1C70A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8E3FEC89-8D79-4E89-96FC-EC65BE9ECC14}"/>
              </a:ext>
            </a:extLst>
          </p:cNvPr>
          <p:cNvSpPr txBox="1"/>
          <p:nvPr/>
        </p:nvSpPr>
        <p:spPr>
          <a:xfrm>
            <a:off x="7887828" y="5011587"/>
            <a:ext cx="2591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礼品行业节前预热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年末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年初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】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，品牌全面曝光</a:t>
            </a: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EC48C9C3-9CF5-43BD-BD4C-91A34C75E482}"/>
              </a:ext>
            </a:extLst>
          </p:cNvPr>
          <p:cNvGrpSpPr/>
          <p:nvPr/>
        </p:nvGrpSpPr>
        <p:grpSpPr>
          <a:xfrm>
            <a:off x="9033304" y="1756172"/>
            <a:ext cx="2956726" cy="1410596"/>
            <a:chOff x="4460562" y="1781521"/>
            <a:chExt cx="2956726" cy="1410596"/>
          </a:xfrm>
        </p:grpSpPr>
        <p:sp>
          <p:nvSpPr>
            <p:cNvPr id="105" name="Freeform 33">
              <a:extLst>
                <a:ext uri="{FF2B5EF4-FFF2-40B4-BE49-F238E27FC236}">
                  <a16:creationId xmlns:a16="http://schemas.microsoft.com/office/drawing/2014/main" id="{79F693C6-6571-46C6-B4F6-731EE2891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562" y="1781521"/>
              <a:ext cx="2911152" cy="1042988"/>
            </a:xfrm>
            <a:custGeom>
              <a:avLst/>
              <a:gdLst>
                <a:gd name="T0" fmla="*/ 0 w 1708"/>
                <a:gd name="T1" fmla="*/ 657 h 657"/>
                <a:gd name="T2" fmla="*/ 1708 w 1708"/>
                <a:gd name="T3" fmla="*/ 657 h 657"/>
                <a:gd name="T4" fmla="*/ 1708 w 1708"/>
                <a:gd name="T5" fmla="*/ 0 h 657"/>
                <a:gd name="T6" fmla="*/ 0 w 1708"/>
                <a:gd name="T7" fmla="*/ 0 h 657"/>
                <a:gd name="T8" fmla="*/ 0 w 1708"/>
                <a:gd name="T9" fmla="*/ 657 h 657"/>
                <a:gd name="T10" fmla="*/ 0 w 1708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8" h="657">
                  <a:moveTo>
                    <a:pt x="0" y="657"/>
                  </a:moveTo>
                  <a:lnTo>
                    <a:pt x="1708" y="657"/>
                  </a:lnTo>
                  <a:lnTo>
                    <a:pt x="1708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1C70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36">
              <a:extLst>
                <a:ext uri="{FF2B5EF4-FFF2-40B4-BE49-F238E27FC236}">
                  <a16:creationId xmlns:a16="http://schemas.microsoft.com/office/drawing/2014/main" id="{09D1B7BB-4B55-42F9-BBE5-93F05774F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0123" y="2227092"/>
              <a:ext cx="83456" cy="965025"/>
            </a:xfrm>
            <a:custGeom>
              <a:avLst/>
              <a:gdLst>
                <a:gd name="T0" fmla="*/ 44 w 44"/>
                <a:gd name="T1" fmla="*/ 1692 h 1692"/>
                <a:gd name="T2" fmla="*/ 0 w 44"/>
                <a:gd name="T3" fmla="*/ 1692 h 1692"/>
                <a:gd name="T4" fmla="*/ 0 w 44"/>
                <a:gd name="T5" fmla="*/ 0 h 1692"/>
                <a:gd name="T6" fmla="*/ 44 w 44"/>
                <a:gd name="T7" fmla="*/ 0 h 1692"/>
                <a:gd name="T8" fmla="*/ 44 w 44"/>
                <a:gd name="T9" fmla="*/ 1692 h 1692"/>
                <a:gd name="T10" fmla="*/ 44 w 44"/>
                <a:gd name="T11" fmla="*/ 1692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692">
                  <a:moveTo>
                    <a:pt x="44" y="1692"/>
                  </a:moveTo>
                  <a:lnTo>
                    <a:pt x="0" y="1692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692"/>
                  </a:lnTo>
                  <a:lnTo>
                    <a:pt x="44" y="1692"/>
                  </a:lnTo>
                  <a:close/>
                </a:path>
              </a:pathLst>
            </a:custGeom>
            <a:solidFill>
              <a:srgbClr val="1C70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079C301A-3346-4D96-B7FD-A2231291F670}"/>
                </a:ext>
              </a:extLst>
            </p:cNvPr>
            <p:cNvSpPr txBox="1"/>
            <p:nvPr/>
          </p:nvSpPr>
          <p:spPr>
            <a:xfrm>
              <a:off x="4460562" y="1976720"/>
              <a:ext cx="29567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个人用品、生活家居等行业借势双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11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 ，深化品牌认知</a:t>
              </a:r>
            </a:p>
          </p:txBody>
        </p:sp>
      </p:grpSp>
      <p:sp>
        <p:nvSpPr>
          <p:cNvPr id="108" name="Freeform 33">
            <a:extLst>
              <a:ext uri="{FF2B5EF4-FFF2-40B4-BE49-F238E27FC236}">
                <a16:creationId xmlns:a16="http://schemas.microsoft.com/office/drawing/2014/main" id="{4547DEC7-E61D-4607-9BB1-D5767E6142BF}"/>
              </a:ext>
            </a:extLst>
          </p:cNvPr>
          <p:cNvSpPr>
            <a:spLocks/>
          </p:cNvSpPr>
          <p:nvPr/>
        </p:nvSpPr>
        <p:spPr bwMode="auto">
          <a:xfrm>
            <a:off x="2497660" y="4951758"/>
            <a:ext cx="2711450" cy="1042988"/>
          </a:xfrm>
          <a:custGeom>
            <a:avLst/>
            <a:gdLst>
              <a:gd name="T0" fmla="*/ 0 w 1708"/>
              <a:gd name="T1" fmla="*/ 657 h 657"/>
              <a:gd name="T2" fmla="*/ 1708 w 1708"/>
              <a:gd name="T3" fmla="*/ 657 h 657"/>
              <a:gd name="T4" fmla="*/ 1708 w 1708"/>
              <a:gd name="T5" fmla="*/ 0 h 657"/>
              <a:gd name="T6" fmla="*/ 0 w 1708"/>
              <a:gd name="T7" fmla="*/ 0 h 657"/>
              <a:gd name="T8" fmla="*/ 0 w 1708"/>
              <a:gd name="T9" fmla="*/ 657 h 657"/>
              <a:gd name="T10" fmla="*/ 0 w 1708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8" h="657">
                <a:moveTo>
                  <a:pt x="0" y="657"/>
                </a:moveTo>
                <a:lnTo>
                  <a:pt x="1708" y="657"/>
                </a:lnTo>
                <a:lnTo>
                  <a:pt x="1708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rgbClr val="1C70A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Freeform 36">
            <a:extLst>
              <a:ext uri="{FF2B5EF4-FFF2-40B4-BE49-F238E27FC236}">
                <a16:creationId xmlns:a16="http://schemas.microsoft.com/office/drawing/2014/main" id="{5BE30FCA-9C41-43C2-ADA8-0D3C85DD8261}"/>
              </a:ext>
            </a:extLst>
          </p:cNvPr>
          <p:cNvSpPr>
            <a:spLocks/>
          </p:cNvSpPr>
          <p:nvPr/>
        </p:nvSpPr>
        <p:spPr bwMode="auto">
          <a:xfrm>
            <a:off x="2990507" y="4688470"/>
            <a:ext cx="83456" cy="965025"/>
          </a:xfrm>
          <a:custGeom>
            <a:avLst/>
            <a:gdLst>
              <a:gd name="T0" fmla="*/ 44 w 44"/>
              <a:gd name="T1" fmla="*/ 1692 h 1692"/>
              <a:gd name="T2" fmla="*/ 0 w 44"/>
              <a:gd name="T3" fmla="*/ 1692 h 1692"/>
              <a:gd name="T4" fmla="*/ 0 w 44"/>
              <a:gd name="T5" fmla="*/ 0 h 1692"/>
              <a:gd name="T6" fmla="*/ 44 w 44"/>
              <a:gd name="T7" fmla="*/ 0 h 1692"/>
              <a:gd name="T8" fmla="*/ 44 w 44"/>
              <a:gd name="T9" fmla="*/ 1692 h 1692"/>
              <a:gd name="T10" fmla="*/ 44 w 44"/>
              <a:gd name="T11" fmla="*/ 1692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1692">
                <a:moveTo>
                  <a:pt x="44" y="1692"/>
                </a:moveTo>
                <a:lnTo>
                  <a:pt x="0" y="1692"/>
                </a:lnTo>
                <a:lnTo>
                  <a:pt x="0" y="0"/>
                </a:lnTo>
                <a:lnTo>
                  <a:pt x="44" y="0"/>
                </a:lnTo>
                <a:lnTo>
                  <a:pt x="44" y="1692"/>
                </a:lnTo>
                <a:lnTo>
                  <a:pt x="44" y="1692"/>
                </a:lnTo>
                <a:close/>
              </a:path>
            </a:pathLst>
          </a:custGeom>
          <a:solidFill>
            <a:srgbClr val="1C70A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FD63374E-19D3-4E33-8CA6-67D157DD025E}"/>
              </a:ext>
            </a:extLst>
          </p:cNvPr>
          <p:cNvSpPr txBox="1"/>
          <p:nvPr/>
        </p:nvSpPr>
        <p:spPr>
          <a:xfrm>
            <a:off x="2508640" y="5056891"/>
            <a:ext cx="283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电商行业开年首个行业销售高峰节点</a:t>
            </a:r>
          </a:p>
        </p:txBody>
      </p:sp>
    </p:spTree>
    <p:extLst>
      <p:ext uri="{BB962C8B-B14F-4D97-AF65-F5344CB8AC3E}">
        <p14:creationId xmlns:p14="http://schemas.microsoft.com/office/powerpoint/2010/main" val="220846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244273" y="122680"/>
            <a:ext cx="309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特定需求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9FB0858-7971-400D-89C2-CBF80C4D5A90}"/>
              </a:ext>
            </a:extLst>
          </p:cNvPr>
          <p:cNvSpPr/>
          <p:nvPr/>
        </p:nvSpPr>
        <p:spPr>
          <a:xfrm>
            <a:off x="7852448" y="2084541"/>
            <a:ext cx="405161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广告位受限，而品牌产品与特定词联系密切，需要广告曝光，选择华表强势露出</a:t>
            </a: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114D3686-7ECF-4F4F-8FBF-8116E0126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745" y="1131282"/>
            <a:ext cx="5977558" cy="23312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7CFA1DCD-4905-4940-A03E-4EDB382B8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45" y="3586337"/>
            <a:ext cx="5977558" cy="28483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1" name="矩形 110">
            <a:extLst>
              <a:ext uri="{FF2B5EF4-FFF2-40B4-BE49-F238E27FC236}">
                <a16:creationId xmlns:a16="http://schemas.microsoft.com/office/drawing/2014/main" id="{5B0B09C8-E4B3-4D92-9AAC-76B4564FB6B1}"/>
              </a:ext>
            </a:extLst>
          </p:cNvPr>
          <p:cNvSpPr/>
          <p:nvPr/>
        </p:nvSpPr>
        <p:spPr>
          <a:xfrm>
            <a:off x="7852448" y="4244645"/>
            <a:ext cx="3915482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竞争激烈，有品牌产品阶段性高曝光需求，杀出重围，凸显品牌</a:t>
            </a:r>
          </a:p>
        </p:txBody>
      </p:sp>
    </p:spTree>
    <p:extLst>
      <p:ext uri="{BB962C8B-B14F-4D97-AF65-F5344CB8AC3E}">
        <p14:creationId xmlns:p14="http://schemas.microsoft.com/office/powerpoint/2010/main" val="13906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106B960E-4A35-4408-9513-9D40CA971202}"/>
              </a:ext>
            </a:extLst>
          </p:cNvPr>
          <p:cNvSpPr txBox="1"/>
          <p:nvPr/>
        </p:nvSpPr>
        <p:spPr>
          <a:xfrm>
            <a:off x="244273" y="122680"/>
            <a:ext cx="309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特定事件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E7DF952-0C82-4953-AD38-C529BFCACD2E}"/>
              </a:ext>
            </a:extLst>
          </p:cNvPr>
          <p:cNvSpPr/>
          <p:nvPr/>
        </p:nvSpPr>
        <p:spPr>
          <a:xfrm>
            <a:off x="7495459" y="2006448"/>
            <a:ext cx="387490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明星代言资源利用，粉丝人群覆盖，挖掘新流量资源，吸引新意向客户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33633C0-2558-433C-A162-263ECEC0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94" y="1098386"/>
            <a:ext cx="6322003" cy="25277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FF5C820-FE08-4384-A31B-8AA15A8A30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217" b="37586"/>
          <a:stretch/>
        </p:blipFill>
        <p:spPr>
          <a:xfrm>
            <a:off x="446094" y="3933056"/>
            <a:ext cx="6322003" cy="21135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ACC65F4-A482-4921-BFC7-C4F6A60BD002}"/>
              </a:ext>
            </a:extLst>
          </p:cNvPr>
          <p:cNvSpPr/>
          <p:nvPr/>
        </p:nvSpPr>
        <p:spPr>
          <a:xfrm>
            <a:off x="7495459" y="4590622"/>
            <a:ext cx="3988411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关注热点事件、舆论等找到产品契合点进行推介，挖掘潜在客户</a:t>
            </a:r>
          </a:p>
        </p:txBody>
      </p:sp>
    </p:spTree>
    <p:extLst>
      <p:ext uri="{BB962C8B-B14F-4D97-AF65-F5344CB8AC3E}">
        <p14:creationId xmlns:p14="http://schemas.microsoft.com/office/powerpoint/2010/main" val="298147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2">
            <a:extLst>
              <a:ext uri="{FF2B5EF4-FFF2-40B4-BE49-F238E27FC236}">
                <a16:creationId xmlns:a16="http://schemas.microsoft.com/office/drawing/2014/main" id="{1C0CBCBE-E0C7-449A-9ABA-6ECE2A7BBFFE}"/>
              </a:ext>
            </a:extLst>
          </p:cNvPr>
          <p:cNvSpPr/>
          <p:nvPr/>
        </p:nvSpPr>
        <p:spPr>
          <a:xfrm>
            <a:off x="198701" y="83186"/>
            <a:ext cx="3016980" cy="579030"/>
          </a:xfrm>
          <a:custGeom>
            <a:avLst/>
            <a:gdLst>
              <a:gd name="connsiteX0" fmla="*/ 442413 w 9526810"/>
              <a:gd name="connsiteY0" fmla="*/ 0 h 1315901"/>
              <a:gd name="connsiteX1" fmla="*/ 9526810 w 9526810"/>
              <a:gd name="connsiteY1" fmla="*/ 0 h 1315901"/>
              <a:gd name="connsiteX2" fmla="*/ 9526810 w 9526810"/>
              <a:gd name="connsiteY2" fmla="*/ 1315901 h 1315901"/>
              <a:gd name="connsiteX3" fmla="*/ 0 w 9526810"/>
              <a:gd name="connsiteY3" fmla="*/ 1315901 h 1315901"/>
              <a:gd name="connsiteX4" fmla="*/ 0 w 9526810"/>
              <a:gd name="connsiteY4" fmla="*/ 1315900 h 1315901"/>
              <a:gd name="connsiteX5" fmla="*/ 442412 w 9526810"/>
              <a:gd name="connsiteY5" fmla="*/ 1315900 h 1315901"/>
              <a:gd name="connsiteX6" fmla="*/ 788571 w 9526810"/>
              <a:gd name="connsiteY6" fmla="*/ 657950 h 1315901"/>
              <a:gd name="connsiteX7" fmla="*/ 442413 w 9526810"/>
              <a:gd name="connsiteY7" fmla="*/ 0 h 1315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26810" h="1315901">
                <a:moveTo>
                  <a:pt x="442413" y="0"/>
                </a:moveTo>
                <a:lnTo>
                  <a:pt x="9526810" y="0"/>
                </a:lnTo>
                <a:lnTo>
                  <a:pt x="9526810" y="1315901"/>
                </a:lnTo>
                <a:lnTo>
                  <a:pt x="0" y="1315901"/>
                </a:lnTo>
                <a:lnTo>
                  <a:pt x="0" y="1315900"/>
                </a:lnTo>
                <a:lnTo>
                  <a:pt x="442412" y="1315900"/>
                </a:lnTo>
                <a:lnTo>
                  <a:pt x="788571" y="657950"/>
                </a:lnTo>
                <a:lnTo>
                  <a:pt x="442413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E6A0CA5-99B9-49D8-BD37-CEB1D30330C0}"/>
              </a:ext>
            </a:extLst>
          </p:cNvPr>
          <p:cNvSpPr txBox="1"/>
          <p:nvPr/>
        </p:nvSpPr>
        <p:spPr>
          <a:xfrm>
            <a:off x="623392" y="9583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华表流程梳理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311659C-F438-4A27-B5DC-2A2DF5DB5296}"/>
              </a:ext>
            </a:extLst>
          </p:cNvPr>
          <p:cNvSpPr txBox="1"/>
          <p:nvPr/>
        </p:nvSpPr>
        <p:spPr>
          <a:xfrm>
            <a:off x="585152" y="2892200"/>
            <a:ext cx="7801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售卖方式有两种</a:t>
            </a:r>
          </a:p>
        </p:txBody>
      </p:sp>
      <p:sp>
        <p:nvSpPr>
          <p:cNvPr id="15" name="流程图: 终止 14">
            <a:extLst>
              <a:ext uri="{FF2B5EF4-FFF2-40B4-BE49-F238E27FC236}">
                <a16:creationId xmlns:a16="http://schemas.microsoft.com/office/drawing/2014/main" id="{CEA06CCD-7960-491C-B405-167C766DA43A}"/>
              </a:ext>
            </a:extLst>
          </p:cNvPr>
          <p:cNvSpPr/>
          <p:nvPr/>
        </p:nvSpPr>
        <p:spPr>
          <a:xfrm>
            <a:off x="585152" y="1695327"/>
            <a:ext cx="1856936" cy="844062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评估客户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是否可以购买</a:t>
            </a:r>
          </a:p>
        </p:txBody>
      </p:sp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27B686BE-BA85-42B4-8678-76E5ECDBF24B}"/>
              </a:ext>
            </a:extLst>
          </p:cNvPr>
          <p:cNvSpPr/>
          <p:nvPr/>
        </p:nvSpPr>
        <p:spPr>
          <a:xfrm>
            <a:off x="2979590" y="1695327"/>
            <a:ext cx="1856936" cy="844062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客保</a:t>
            </a:r>
          </a:p>
        </p:txBody>
      </p:sp>
      <p:sp>
        <p:nvSpPr>
          <p:cNvPr id="17" name="流程图: 终止 16">
            <a:extLst>
              <a:ext uri="{FF2B5EF4-FFF2-40B4-BE49-F238E27FC236}">
                <a16:creationId xmlns:a16="http://schemas.microsoft.com/office/drawing/2014/main" id="{D89F5F5D-062C-47C3-A5E2-28DE5A60F4FB}"/>
              </a:ext>
            </a:extLst>
          </p:cNvPr>
          <p:cNvSpPr/>
          <p:nvPr/>
        </p:nvSpPr>
        <p:spPr>
          <a:xfrm>
            <a:off x="5374028" y="1695327"/>
            <a:ext cx="1856936" cy="844062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开通一站式账号与产品端口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EFFB9BC0-E123-4D0C-8E1A-CE75C620DA64}"/>
              </a:ext>
            </a:extLst>
          </p:cNvPr>
          <p:cNvCxnSpPr/>
          <p:nvPr/>
        </p:nvCxnSpPr>
        <p:spPr>
          <a:xfrm>
            <a:off x="2442088" y="2117358"/>
            <a:ext cx="537502" cy="0"/>
          </a:xfrm>
          <a:prstGeom prst="straightConnector1">
            <a:avLst/>
          </a:prstGeom>
          <a:ln w="63500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7951EEF-65E3-4D18-8DDA-414D1B0C28C6}"/>
              </a:ext>
            </a:extLst>
          </p:cNvPr>
          <p:cNvCxnSpPr/>
          <p:nvPr/>
        </p:nvCxnSpPr>
        <p:spPr>
          <a:xfrm>
            <a:off x="9625402" y="2117358"/>
            <a:ext cx="537502" cy="0"/>
          </a:xfrm>
          <a:prstGeom prst="straightConnector1">
            <a:avLst/>
          </a:prstGeom>
          <a:ln w="63500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6A2CEBB2-B076-48E5-BA3B-6477C41EDADE}"/>
              </a:ext>
            </a:extLst>
          </p:cNvPr>
          <p:cNvCxnSpPr/>
          <p:nvPr/>
        </p:nvCxnSpPr>
        <p:spPr>
          <a:xfrm>
            <a:off x="7230964" y="2117358"/>
            <a:ext cx="537502" cy="0"/>
          </a:xfrm>
          <a:prstGeom prst="straightConnector1">
            <a:avLst/>
          </a:prstGeom>
          <a:ln w="63500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41EDA63-6844-4B4D-9EE8-65BD83C44318}"/>
              </a:ext>
            </a:extLst>
          </p:cNvPr>
          <p:cNvCxnSpPr/>
          <p:nvPr/>
        </p:nvCxnSpPr>
        <p:spPr>
          <a:xfrm>
            <a:off x="4836526" y="2117358"/>
            <a:ext cx="537502" cy="0"/>
          </a:xfrm>
          <a:prstGeom prst="straightConnector1">
            <a:avLst/>
          </a:prstGeom>
          <a:ln w="63500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1333ABDB-8499-4DEC-82B1-9186A52B7CE0}"/>
              </a:ext>
            </a:extLst>
          </p:cNvPr>
          <p:cNvSpPr/>
          <p:nvPr/>
        </p:nvSpPr>
        <p:spPr>
          <a:xfrm>
            <a:off x="10256168" y="4638550"/>
            <a:ext cx="1656000" cy="8440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购买成功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投放上线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C3DECD4A-521A-40C1-8EA3-EBF284D7F269}"/>
              </a:ext>
            </a:extLst>
          </p:cNvPr>
          <p:cNvCxnSpPr/>
          <p:nvPr/>
        </p:nvCxnSpPr>
        <p:spPr>
          <a:xfrm flipH="1">
            <a:off x="11063729" y="2679317"/>
            <a:ext cx="11723" cy="482990"/>
          </a:xfrm>
          <a:prstGeom prst="straightConnector1">
            <a:avLst/>
          </a:prstGeom>
          <a:ln w="63500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流程图: 终止 25">
            <a:extLst>
              <a:ext uri="{FF2B5EF4-FFF2-40B4-BE49-F238E27FC236}">
                <a16:creationId xmlns:a16="http://schemas.microsoft.com/office/drawing/2014/main" id="{F5ADFD7C-27C2-452F-86D1-F78EDBCD97D2}"/>
              </a:ext>
            </a:extLst>
          </p:cNvPr>
          <p:cNvSpPr/>
          <p:nvPr/>
        </p:nvSpPr>
        <p:spPr>
          <a:xfrm>
            <a:off x="10162904" y="1695327"/>
            <a:ext cx="1856936" cy="844062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竞价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（周三出结果）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569281D5-D204-4121-ADBB-2D2F9F8955AA}"/>
              </a:ext>
            </a:extLst>
          </p:cNvPr>
          <p:cNvCxnSpPr/>
          <p:nvPr/>
        </p:nvCxnSpPr>
        <p:spPr>
          <a:xfrm flipH="1">
            <a:off x="11079649" y="4141925"/>
            <a:ext cx="11723" cy="482990"/>
          </a:xfrm>
          <a:prstGeom prst="straightConnector1">
            <a:avLst/>
          </a:prstGeom>
          <a:ln w="63500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3FC9A6C-4EE6-4981-A41C-F8869079FC1C}"/>
              </a:ext>
            </a:extLst>
          </p:cNvPr>
          <p:cNvSpPr txBox="1"/>
          <p:nvPr/>
        </p:nvSpPr>
        <p:spPr>
          <a:xfrm>
            <a:off x="585151" y="988209"/>
            <a:ext cx="7801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售卖流程</a:t>
            </a:r>
          </a:p>
        </p:txBody>
      </p:sp>
      <p:sp>
        <p:nvSpPr>
          <p:cNvPr id="29" name="流程图: 终止 28">
            <a:extLst>
              <a:ext uri="{FF2B5EF4-FFF2-40B4-BE49-F238E27FC236}">
                <a16:creationId xmlns:a16="http://schemas.microsoft.com/office/drawing/2014/main" id="{A3133957-726B-4B2C-B765-E361B944E719}"/>
              </a:ext>
            </a:extLst>
          </p:cNvPr>
          <p:cNvSpPr/>
          <p:nvPr/>
        </p:nvSpPr>
        <p:spPr>
          <a:xfrm>
            <a:off x="7761433" y="1695327"/>
            <a:ext cx="1856936" cy="844062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查询可购买词包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（价格、可购买时段）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流程图: 终止 29">
            <a:extLst>
              <a:ext uri="{FF2B5EF4-FFF2-40B4-BE49-F238E27FC236}">
                <a16:creationId xmlns:a16="http://schemas.microsoft.com/office/drawing/2014/main" id="{1B107740-D571-4608-A0EC-DB684CBD1A43}"/>
              </a:ext>
            </a:extLst>
          </p:cNvPr>
          <p:cNvSpPr/>
          <p:nvPr/>
        </p:nvSpPr>
        <p:spPr>
          <a:xfrm>
            <a:off x="10162904" y="3162307"/>
            <a:ext cx="1856936" cy="844062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提交物料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并审核通过</a:t>
            </a:r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552C9138-1035-4117-977F-2C3DF4ADF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964172"/>
              </p:ext>
            </p:extLst>
          </p:nvPr>
        </p:nvGraphicFramePr>
        <p:xfrm>
          <a:off x="585152" y="3584338"/>
          <a:ext cx="9040250" cy="2544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3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86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每周竞价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包段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8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竞拍时间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每周一</a:t>
                      </a:r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</a:t>
                      </a:r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周三</a:t>
                      </a:r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时，价高者得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每周一</a:t>
                      </a:r>
                      <a:r>
                        <a:rPr lang="en-US" altLang="zh-CN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r>
                        <a:rPr lang="zh-CN" alt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</a:t>
                      </a:r>
                      <a:r>
                        <a:rPr lang="en-US" altLang="zh-CN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</a:t>
                      </a:r>
                      <a:r>
                        <a:rPr lang="zh-CN" alt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周三</a:t>
                      </a:r>
                      <a:r>
                        <a:rPr lang="en-US" altLang="zh-CN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</a:t>
                      </a:r>
                      <a:r>
                        <a:rPr lang="zh-CN" alt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时，价高者得（暂定）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8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购买方式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天启平台操作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天启平台操作（按需转换短期词包）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8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竞拍时长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次周起</a:t>
                      </a:r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1-13</a:t>
                      </a:r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次周起连续</a:t>
                      </a:r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周以上（包含</a:t>
                      </a:r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8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词包报价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客户后台可见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客户后台可见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62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反馈时间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4472C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周</a:t>
                      </a:r>
                      <a:r>
                        <a:rPr lang="zh-CN" alt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一至周二</a:t>
                      </a:r>
                      <a:r>
                        <a:rPr lang="zh-CN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上午</a:t>
                      </a:r>
                      <a:r>
                        <a:rPr lang="en-US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9:45 / </a:t>
                      </a:r>
                      <a:r>
                        <a:rPr lang="zh-CN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下午</a:t>
                      </a:r>
                      <a:r>
                        <a:rPr lang="en-US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15:45</a:t>
                      </a:r>
                      <a:r>
                        <a:rPr lang="zh-CN" alt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；</a:t>
                      </a:r>
                      <a:r>
                        <a:rPr lang="zh-CN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周</a:t>
                      </a:r>
                      <a:r>
                        <a:rPr lang="zh-CN" alt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三</a:t>
                      </a:r>
                      <a:r>
                        <a:rPr lang="zh-CN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上午</a:t>
                      </a:r>
                      <a:r>
                        <a:rPr lang="en-US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9:45 / </a:t>
                      </a:r>
                      <a:r>
                        <a:rPr lang="zh-CN" alt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</a:t>
                      </a:r>
                      <a:r>
                        <a:rPr lang="zh-CN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午</a:t>
                      </a:r>
                      <a:r>
                        <a:rPr lang="en-US" altLang="zh-CN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12:45</a:t>
                      </a:r>
                      <a:endParaRPr lang="zh-CN" altLang="en-US" sz="1800" u="none" strike="noStrike" kern="12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b"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zh-CN" alt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4528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天启平台登录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BB837791-A527-44B4-BAEC-F833DB1D4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727" y="2276872"/>
            <a:ext cx="4660013" cy="2720709"/>
          </a:xfrm>
          <a:prstGeom prst="rect">
            <a:avLst/>
          </a:prstGeom>
        </p:spPr>
      </p:pic>
      <p:pic>
        <p:nvPicPr>
          <p:cNvPr id="35" name="图片 34" descr="屏幕快照 2018-07-09 下午6">
            <a:extLst>
              <a:ext uri="{FF2B5EF4-FFF2-40B4-BE49-F238E27FC236}">
                <a16:creationId xmlns:a16="http://schemas.microsoft.com/office/drawing/2014/main" id="{40DFEA29-CB65-4E65-922B-F52461E7237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47" y="2612638"/>
            <a:ext cx="4702664" cy="25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五角星 81">
            <a:extLst>
              <a:ext uri="{FF2B5EF4-FFF2-40B4-BE49-F238E27FC236}">
                <a16:creationId xmlns:a16="http://schemas.microsoft.com/office/drawing/2014/main" id="{54683708-DFC5-4EAD-A218-645842E6E212}"/>
              </a:ext>
            </a:extLst>
          </p:cNvPr>
          <p:cNvSpPr/>
          <p:nvPr/>
        </p:nvSpPr>
        <p:spPr>
          <a:xfrm>
            <a:off x="375271" y="1649075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BD8ABE2-EEF2-4A21-B1E1-7AA8CBBD0D32}"/>
              </a:ext>
            </a:extLst>
          </p:cNvPr>
          <p:cNvSpPr txBox="1"/>
          <p:nvPr/>
        </p:nvSpPr>
        <p:spPr>
          <a:xfrm>
            <a:off x="1057659" y="1854976"/>
            <a:ext cx="4698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一站式账号登陆天启平台：</a:t>
            </a:r>
            <a:r>
              <a:rPr lang="en-US" altLang="zh-CN" sz="1600" b="1" dirty="0" err="1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sl.baidu.com</a:t>
            </a:r>
            <a:endParaRPr lang="en-US" altLang="zh-CN" sz="16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五角星 83">
            <a:extLst>
              <a:ext uri="{FF2B5EF4-FFF2-40B4-BE49-F238E27FC236}">
                <a16:creationId xmlns:a16="http://schemas.microsoft.com/office/drawing/2014/main" id="{D84A6DBF-7176-4537-B40F-CFB782780D04}"/>
              </a:ext>
            </a:extLst>
          </p:cNvPr>
          <p:cNvSpPr/>
          <p:nvPr/>
        </p:nvSpPr>
        <p:spPr>
          <a:xfrm>
            <a:off x="6218331" y="5040602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9FC718B-CF40-452E-B0EC-7EB1D346B405}"/>
              </a:ext>
            </a:extLst>
          </p:cNvPr>
          <p:cNvSpPr txBox="1"/>
          <p:nvPr/>
        </p:nvSpPr>
        <p:spPr>
          <a:xfrm>
            <a:off x="6900719" y="5212549"/>
            <a:ext cx="348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资源管理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品牌华表进入</a:t>
            </a:r>
            <a:endParaRPr lang="en-US" altLang="zh-CN" sz="16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查看词包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或者直接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去竞价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  <a:endParaRPr lang="zh-CN" altLang="en-US" sz="16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0809E2DA-EBA6-47FF-9D1F-A628BFB8365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696181" y="3343882"/>
            <a:ext cx="580049" cy="65337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椭圆 31">
            <a:extLst>
              <a:ext uri="{FF2B5EF4-FFF2-40B4-BE49-F238E27FC236}">
                <a16:creationId xmlns:a16="http://schemas.microsoft.com/office/drawing/2014/main" id="{B0F7CC82-3DA0-40B6-8192-9CBCF55CB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0030" y="3208275"/>
            <a:ext cx="302894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996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3810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词包查看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2C65C5C-D70A-49CE-A943-F5DFC2C4A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272" y="1122476"/>
            <a:ext cx="6633527" cy="5246920"/>
          </a:xfrm>
          <a:prstGeom prst="rect">
            <a:avLst/>
          </a:prstGeom>
        </p:spPr>
      </p:pic>
      <p:sp>
        <p:nvSpPr>
          <p:cNvPr id="13" name="五角星 81">
            <a:extLst>
              <a:ext uri="{FF2B5EF4-FFF2-40B4-BE49-F238E27FC236}">
                <a16:creationId xmlns:a16="http://schemas.microsoft.com/office/drawing/2014/main" id="{49E3AC62-4E24-4B18-A51E-39505F37A140}"/>
              </a:ext>
            </a:extLst>
          </p:cNvPr>
          <p:cNvSpPr/>
          <p:nvPr/>
        </p:nvSpPr>
        <p:spPr>
          <a:xfrm>
            <a:off x="418385" y="1224564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3D53B79-A99C-4DA1-AFE1-F7877E9C1174}"/>
              </a:ext>
            </a:extLst>
          </p:cNvPr>
          <p:cNvSpPr txBox="1"/>
          <p:nvPr/>
        </p:nvSpPr>
        <p:spPr>
          <a:xfrm>
            <a:off x="1100773" y="1430465"/>
            <a:ext cx="4698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资源管理：品牌华表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查看词包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DD37B49-742B-440C-ACB2-D914C2659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21" y="1974920"/>
            <a:ext cx="4068290" cy="2271569"/>
          </a:xfrm>
          <a:prstGeom prst="rect">
            <a:avLst/>
          </a:prstGeom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244A6130-4E61-4447-966C-E3D885581E8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668671" y="5810533"/>
            <a:ext cx="1107501" cy="77829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椭圆 31">
            <a:extLst>
              <a:ext uri="{FF2B5EF4-FFF2-40B4-BE49-F238E27FC236}">
                <a16:creationId xmlns:a16="http://schemas.microsoft.com/office/drawing/2014/main" id="{FFDD22F4-C4AF-4D8F-902A-5035D60C4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6172" y="5681173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18" name="五角星 83">
            <a:extLst>
              <a:ext uri="{FF2B5EF4-FFF2-40B4-BE49-F238E27FC236}">
                <a16:creationId xmlns:a16="http://schemas.microsoft.com/office/drawing/2014/main" id="{27FE80FE-3F00-412C-9979-E0C5A946A52A}"/>
              </a:ext>
            </a:extLst>
          </p:cNvPr>
          <p:cNvSpPr/>
          <p:nvPr/>
        </p:nvSpPr>
        <p:spPr>
          <a:xfrm>
            <a:off x="5799231" y="235358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861EC93-8C49-48D0-A53D-0FA95FB1B233}"/>
              </a:ext>
            </a:extLst>
          </p:cNvPr>
          <p:cNvSpPr txBox="1"/>
          <p:nvPr/>
        </p:nvSpPr>
        <p:spPr>
          <a:xfrm>
            <a:off x="6481619" y="407305"/>
            <a:ext cx="3480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华表词包工具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E41AC13-CA0C-4A41-9A72-FAE0A793175E}"/>
              </a:ext>
            </a:extLst>
          </p:cNvPr>
          <p:cNvSpPr txBox="1"/>
          <p:nvPr/>
        </p:nvSpPr>
        <p:spPr>
          <a:xfrm>
            <a:off x="210825" y="4648982"/>
            <a:ext cx="4196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查看词包：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查看到华表所有行业下的词包内容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可查看近一年各个词包预估底价与历史同期</a:t>
            </a:r>
            <a:r>
              <a:rPr lang="en-US" altLang="zh-CN" sz="1400" dirty="0" err="1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pv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BE52D84-2401-4109-99AC-8ACA8926914C}"/>
              </a:ext>
            </a:extLst>
          </p:cNvPr>
          <p:cNvSpPr txBox="1"/>
          <p:nvPr/>
        </p:nvSpPr>
        <p:spPr>
          <a:xfrm>
            <a:off x="10042758" y="5734474"/>
            <a:ext cx="1681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竞价说明与规则等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3B7A01D7-4E46-4D3F-889A-3DB6E0142434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0345434" y="3727733"/>
            <a:ext cx="1107501" cy="77829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椭圆 31">
            <a:extLst>
              <a:ext uri="{FF2B5EF4-FFF2-40B4-BE49-F238E27FC236}">
                <a16:creationId xmlns:a16="http://schemas.microsoft.com/office/drawing/2014/main" id="{75E798F6-A71F-470D-970C-8B9134675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2935" y="3598373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53FACA4-0335-4400-82B5-692EF6DEF628}"/>
              </a:ext>
            </a:extLst>
          </p:cNvPr>
          <p:cNvSpPr txBox="1"/>
          <p:nvPr/>
        </p:nvSpPr>
        <p:spPr>
          <a:xfrm>
            <a:off x="9815737" y="3996568"/>
            <a:ext cx="2166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指定词包近一年预估底价与历史同期价格走势图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C80FF9F4-8F37-41CB-BA1D-E1BDD906B31E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7158709" y="1975653"/>
            <a:ext cx="1107501" cy="77829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椭圆 31">
            <a:extLst>
              <a:ext uri="{FF2B5EF4-FFF2-40B4-BE49-F238E27FC236}">
                <a16:creationId xmlns:a16="http://schemas.microsoft.com/office/drawing/2014/main" id="{574DD2E4-4DFE-4875-9353-0BDC1174E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6210" y="1846293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A127DBE-DDCE-4A5B-A1EF-8C6F17E816CD}"/>
              </a:ext>
            </a:extLst>
          </p:cNvPr>
          <p:cNvSpPr txBox="1"/>
          <p:nvPr/>
        </p:nvSpPr>
        <p:spPr>
          <a:xfrm>
            <a:off x="8572987" y="1899593"/>
            <a:ext cx="2488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下一轮竞价周期倒计时提示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AA68DC75-DCCB-422C-B334-B096501E7D1E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257009" y="2559459"/>
            <a:ext cx="1107501" cy="77829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椭圆 31">
            <a:extLst>
              <a:ext uri="{FF2B5EF4-FFF2-40B4-BE49-F238E27FC236}">
                <a16:creationId xmlns:a16="http://schemas.microsoft.com/office/drawing/2014/main" id="{933D5CEC-7BE5-4F41-B103-CFD39BF62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4510" y="2430099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1F0563D2-9E49-4046-8234-A3B2A7DF0F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128736" y="2896009"/>
            <a:ext cx="615921" cy="88478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椭圆 31">
            <a:extLst>
              <a:ext uri="{FF2B5EF4-FFF2-40B4-BE49-F238E27FC236}">
                <a16:creationId xmlns:a16="http://schemas.microsoft.com/office/drawing/2014/main" id="{07CA1C2A-0ED1-4494-B5C8-C186BC8CF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1052" y="2766649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E5A7950-B885-475D-A551-0665B8392075}"/>
              </a:ext>
            </a:extLst>
          </p:cNvPr>
          <p:cNvSpPr txBox="1"/>
          <p:nvPr/>
        </p:nvSpPr>
        <p:spPr>
          <a:xfrm>
            <a:off x="8967173" y="2818666"/>
            <a:ext cx="154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可下载全部词包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2" name="Rectangle 8">
            <a:extLst>
              <a:ext uri="{FF2B5EF4-FFF2-40B4-BE49-F238E27FC236}">
                <a16:creationId xmlns:a16="http://schemas.microsoft.com/office/drawing/2014/main" id="{5A1773EF-20C1-4005-AFA8-74671EDEDD86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407228" y="5978808"/>
            <a:ext cx="826060" cy="63443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3" name="椭圆 31">
            <a:extLst>
              <a:ext uri="{FF2B5EF4-FFF2-40B4-BE49-F238E27FC236}">
                <a16:creationId xmlns:a16="http://schemas.microsoft.com/office/drawing/2014/main" id="{CB8D0F34-5D74-425A-9C9F-B273D66AD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071" y="5833799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6F02CD5-2C5B-424E-9FD4-D54AED74AD8A}"/>
              </a:ext>
            </a:extLst>
          </p:cNvPr>
          <p:cNvSpPr txBox="1"/>
          <p:nvPr/>
        </p:nvSpPr>
        <p:spPr>
          <a:xfrm>
            <a:off x="2589153" y="6210737"/>
            <a:ext cx="264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查看所有行业词包，但是竞价仅可选择客户行业准入词包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842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竞价到投放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2D04D25F-DC8D-417A-9FA4-11163BD5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880"/>
          <a:stretch/>
        </p:blipFill>
        <p:spPr>
          <a:xfrm>
            <a:off x="227070" y="3048928"/>
            <a:ext cx="3101386" cy="2860425"/>
          </a:xfrm>
          <a:prstGeom prst="rect">
            <a:avLst/>
          </a:prstGeom>
        </p:spPr>
      </p:pic>
      <p:sp>
        <p:nvSpPr>
          <p:cNvPr id="35" name="虚尾箭头 71">
            <a:extLst>
              <a:ext uri="{FF2B5EF4-FFF2-40B4-BE49-F238E27FC236}">
                <a16:creationId xmlns:a16="http://schemas.microsoft.com/office/drawing/2014/main" id="{791D452B-2D14-4F2E-AC5D-A20009C38982}"/>
              </a:ext>
            </a:extLst>
          </p:cNvPr>
          <p:cNvSpPr/>
          <p:nvPr/>
        </p:nvSpPr>
        <p:spPr>
          <a:xfrm>
            <a:off x="4891751" y="1353578"/>
            <a:ext cx="473684" cy="343630"/>
          </a:xfrm>
          <a:prstGeom prst="striped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虚尾箭头 72">
            <a:extLst>
              <a:ext uri="{FF2B5EF4-FFF2-40B4-BE49-F238E27FC236}">
                <a16:creationId xmlns:a16="http://schemas.microsoft.com/office/drawing/2014/main" id="{1D906ED8-8E9D-4408-8276-B090247A51A4}"/>
              </a:ext>
            </a:extLst>
          </p:cNvPr>
          <p:cNvSpPr/>
          <p:nvPr/>
        </p:nvSpPr>
        <p:spPr>
          <a:xfrm>
            <a:off x="6919151" y="1354362"/>
            <a:ext cx="473684" cy="343630"/>
          </a:xfrm>
          <a:prstGeom prst="striped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8DF99F58-247A-4F78-93F0-75CBE0EE74B0}"/>
              </a:ext>
            </a:extLst>
          </p:cNvPr>
          <p:cNvSpPr>
            <a:spLocks/>
          </p:cNvSpPr>
          <p:nvPr/>
        </p:nvSpPr>
        <p:spPr bwMode="auto">
          <a:xfrm>
            <a:off x="5752198" y="1191720"/>
            <a:ext cx="852494" cy="769895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28575">
            <a:noFill/>
          </a:ln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EF2083C-EC71-4413-B730-D37572CA7B1B}"/>
              </a:ext>
            </a:extLst>
          </p:cNvPr>
          <p:cNvSpPr/>
          <p:nvPr/>
        </p:nvSpPr>
        <p:spPr>
          <a:xfrm>
            <a:off x="5136772" y="1985102"/>
            <a:ext cx="2067829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查看竞价结果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D630070-0EF5-4D08-B938-BC94730C51E4}"/>
              </a:ext>
            </a:extLst>
          </p:cNvPr>
          <p:cNvSpPr txBox="1"/>
          <p:nvPr/>
        </p:nvSpPr>
        <p:spPr>
          <a:xfrm>
            <a:off x="5299040" y="2407624"/>
            <a:ext cx="1810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出局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竞价成功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查看胜出词包与时间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8B8227D-55E8-4CB8-9CA8-A555282A072F}"/>
              </a:ext>
            </a:extLst>
          </p:cNvPr>
          <p:cNvSpPr/>
          <p:nvPr/>
        </p:nvSpPr>
        <p:spPr>
          <a:xfrm>
            <a:off x="7091069" y="1989824"/>
            <a:ext cx="2067829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推广计划</a:t>
            </a:r>
          </a:p>
        </p:txBody>
      </p:sp>
      <p:sp>
        <p:nvSpPr>
          <p:cNvPr id="49" name="Rectangle 18">
            <a:extLst>
              <a:ext uri="{FF2B5EF4-FFF2-40B4-BE49-F238E27FC236}">
                <a16:creationId xmlns:a16="http://schemas.microsoft.com/office/drawing/2014/main" id="{ED7036BD-46BC-4FE9-84D6-BF6D23EF8AB3}"/>
              </a:ext>
            </a:extLst>
          </p:cNvPr>
          <p:cNvSpPr>
            <a:spLocks/>
          </p:cNvSpPr>
          <p:nvPr/>
        </p:nvSpPr>
        <p:spPr bwMode="auto">
          <a:xfrm>
            <a:off x="7707294" y="1180131"/>
            <a:ext cx="852494" cy="769895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28575"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3"/>
                </a:solidFill>
              </a14:hiddenLine>
            </a:ext>
          </a:extLst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2" name="Freeform: Shape 19">
            <a:extLst>
              <a:ext uri="{FF2B5EF4-FFF2-40B4-BE49-F238E27FC236}">
                <a16:creationId xmlns:a16="http://schemas.microsoft.com/office/drawing/2014/main" id="{F9E2FA2C-52F2-4514-A368-6B22508DB258}"/>
              </a:ext>
            </a:extLst>
          </p:cNvPr>
          <p:cNvSpPr>
            <a:spLocks/>
          </p:cNvSpPr>
          <p:nvPr/>
        </p:nvSpPr>
        <p:spPr bwMode="auto">
          <a:xfrm>
            <a:off x="7941363" y="1351189"/>
            <a:ext cx="367243" cy="371586"/>
          </a:xfrm>
          <a:custGeom>
            <a:avLst/>
            <a:gdLst>
              <a:gd name="connsiteX0" fmla="*/ 327500 w 596772"/>
              <a:gd name="connsiteY0" fmla="*/ 222827 h 603828"/>
              <a:gd name="connsiteX1" fmla="*/ 317859 w 596772"/>
              <a:gd name="connsiteY1" fmla="*/ 232453 h 603828"/>
              <a:gd name="connsiteX2" fmla="*/ 327500 w 596772"/>
              <a:gd name="connsiteY2" fmla="*/ 242079 h 603828"/>
              <a:gd name="connsiteX3" fmla="*/ 337141 w 596772"/>
              <a:gd name="connsiteY3" fmla="*/ 232453 h 603828"/>
              <a:gd name="connsiteX4" fmla="*/ 327500 w 596772"/>
              <a:gd name="connsiteY4" fmla="*/ 222827 h 603828"/>
              <a:gd name="connsiteX5" fmla="*/ 412093 w 596772"/>
              <a:gd name="connsiteY5" fmla="*/ 152184 h 603828"/>
              <a:gd name="connsiteX6" fmla="*/ 402452 w 596772"/>
              <a:gd name="connsiteY6" fmla="*/ 161810 h 603828"/>
              <a:gd name="connsiteX7" fmla="*/ 412093 w 596772"/>
              <a:gd name="connsiteY7" fmla="*/ 171436 h 603828"/>
              <a:gd name="connsiteX8" fmla="*/ 421734 w 596772"/>
              <a:gd name="connsiteY8" fmla="*/ 161810 h 603828"/>
              <a:gd name="connsiteX9" fmla="*/ 412093 w 596772"/>
              <a:gd name="connsiteY9" fmla="*/ 152184 h 603828"/>
              <a:gd name="connsiteX10" fmla="*/ 198124 w 596772"/>
              <a:gd name="connsiteY10" fmla="*/ 145508 h 603828"/>
              <a:gd name="connsiteX11" fmla="*/ 181796 w 596772"/>
              <a:gd name="connsiteY11" fmla="*/ 161810 h 603828"/>
              <a:gd name="connsiteX12" fmla="*/ 198124 w 596772"/>
              <a:gd name="connsiteY12" fmla="*/ 178112 h 603828"/>
              <a:gd name="connsiteX13" fmla="*/ 214451 w 596772"/>
              <a:gd name="connsiteY13" fmla="*/ 161810 h 603828"/>
              <a:gd name="connsiteX14" fmla="*/ 198124 w 596772"/>
              <a:gd name="connsiteY14" fmla="*/ 145508 h 603828"/>
              <a:gd name="connsiteX15" fmla="*/ 198124 w 596772"/>
              <a:gd name="connsiteY15" fmla="*/ 123772 h 603828"/>
              <a:gd name="connsiteX16" fmla="*/ 236221 w 596772"/>
              <a:gd name="connsiteY16" fmla="*/ 161810 h 603828"/>
              <a:gd name="connsiteX17" fmla="*/ 229379 w 596772"/>
              <a:gd name="connsiteY17" fmla="*/ 183546 h 603828"/>
              <a:gd name="connsiteX18" fmla="*/ 325945 w 596772"/>
              <a:gd name="connsiteY18" fmla="*/ 200625 h 603828"/>
              <a:gd name="connsiteX19" fmla="*/ 382859 w 596772"/>
              <a:gd name="connsiteY19" fmla="*/ 172989 h 603828"/>
              <a:gd name="connsiteX20" fmla="*/ 380682 w 596772"/>
              <a:gd name="connsiteY20" fmla="*/ 161810 h 603828"/>
              <a:gd name="connsiteX21" fmla="*/ 412093 w 596772"/>
              <a:gd name="connsiteY21" fmla="*/ 130448 h 603828"/>
              <a:gd name="connsiteX22" fmla="*/ 443504 w 596772"/>
              <a:gd name="connsiteY22" fmla="*/ 161810 h 603828"/>
              <a:gd name="connsiteX23" fmla="*/ 412093 w 596772"/>
              <a:gd name="connsiteY23" fmla="*/ 193172 h 603828"/>
              <a:gd name="connsiteX24" fmla="*/ 398253 w 596772"/>
              <a:gd name="connsiteY24" fmla="*/ 189757 h 603828"/>
              <a:gd name="connsiteX25" fmla="*/ 351448 w 596772"/>
              <a:gd name="connsiteY25" fmla="*/ 212424 h 603828"/>
              <a:gd name="connsiteX26" fmla="*/ 358912 w 596772"/>
              <a:gd name="connsiteY26" fmla="*/ 232453 h 603828"/>
              <a:gd name="connsiteX27" fmla="*/ 327500 w 596772"/>
              <a:gd name="connsiteY27" fmla="*/ 263815 h 603828"/>
              <a:gd name="connsiteX28" fmla="*/ 296089 w 596772"/>
              <a:gd name="connsiteY28" fmla="*/ 232453 h 603828"/>
              <a:gd name="connsiteX29" fmla="*/ 299821 w 596772"/>
              <a:gd name="connsiteY29" fmla="*/ 218169 h 603828"/>
              <a:gd name="connsiteX30" fmla="*/ 203255 w 596772"/>
              <a:gd name="connsiteY30" fmla="*/ 200935 h 603828"/>
              <a:gd name="connsiteX31" fmla="*/ 174954 w 596772"/>
              <a:gd name="connsiteY31" fmla="*/ 244408 h 603828"/>
              <a:gd name="connsiteX32" fmla="*/ 176820 w 596772"/>
              <a:gd name="connsiteY32" fmla="*/ 252947 h 603828"/>
              <a:gd name="connsiteX33" fmla="*/ 156294 w 596772"/>
              <a:gd name="connsiteY33" fmla="*/ 273441 h 603828"/>
              <a:gd name="connsiteX34" fmla="*/ 135768 w 596772"/>
              <a:gd name="connsiteY34" fmla="*/ 252947 h 603828"/>
              <a:gd name="connsiteX35" fmla="*/ 156294 w 596772"/>
              <a:gd name="connsiteY35" fmla="*/ 232453 h 603828"/>
              <a:gd name="connsiteX36" fmla="*/ 156761 w 596772"/>
              <a:gd name="connsiteY36" fmla="*/ 232453 h 603828"/>
              <a:gd name="connsiteX37" fmla="*/ 180863 w 596772"/>
              <a:gd name="connsiteY37" fmla="*/ 195501 h 603828"/>
              <a:gd name="connsiteX38" fmla="*/ 160026 w 596772"/>
              <a:gd name="connsiteY38" fmla="*/ 161810 h 603828"/>
              <a:gd name="connsiteX39" fmla="*/ 198124 w 596772"/>
              <a:gd name="connsiteY39" fmla="*/ 123772 h 603828"/>
              <a:gd name="connsiteX40" fmla="*/ 63907 w 596772"/>
              <a:gd name="connsiteY40" fmla="*/ 67696 h 603828"/>
              <a:gd name="connsiteX41" fmla="*/ 63907 w 596772"/>
              <a:gd name="connsiteY41" fmla="*/ 335684 h 603828"/>
              <a:gd name="connsiteX42" fmla="*/ 528201 w 596772"/>
              <a:gd name="connsiteY42" fmla="*/ 335684 h 603828"/>
              <a:gd name="connsiteX43" fmla="*/ 528201 w 596772"/>
              <a:gd name="connsiteY43" fmla="*/ 67696 h 603828"/>
              <a:gd name="connsiteX44" fmla="*/ 36385 w 596772"/>
              <a:gd name="connsiteY44" fmla="*/ 0 h 603828"/>
              <a:gd name="connsiteX45" fmla="*/ 560543 w 596772"/>
              <a:gd name="connsiteY45" fmla="*/ 0 h 603828"/>
              <a:gd name="connsiteX46" fmla="*/ 596772 w 596772"/>
              <a:gd name="connsiteY46" fmla="*/ 36177 h 603828"/>
              <a:gd name="connsiteX47" fmla="*/ 596772 w 596772"/>
              <a:gd name="connsiteY47" fmla="*/ 374345 h 603828"/>
              <a:gd name="connsiteX48" fmla="*/ 560543 w 596772"/>
              <a:gd name="connsiteY48" fmla="*/ 410522 h 603828"/>
              <a:gd name="connsiteX49" fmla="*/ 435684 w 596772"/>
              <a:gd name="connsiteY49" fmla="*/ 410522 h 603828"/>
              <a:gd name="connsiteX50" fmla="*/ 462428 w 596772"/>
              <a:gd name="connsiteY50" fmla="*/ 565633 h 603828"/>
              <a:gd name="connsiteX51" fmla="*/ 435839 w 596772"/>
              <a:gd name="connsiteY51" fmla="*/ 603207 h 603828"/>
              <a:gd name="connsiteX52" fmla="*/ 430242 w 596772"/>
              <a:gd name="connsiteY52" fmla="*/ 603828 h 603828"/>
              <a:gd name="connsiteX53" fmla="*/ 398055 w 596772"/>
              <a:gd name="connsiteY53" fmla="*/ 576657 h 603828"/>
              <a:gd name="connsiteX54" fmla="*/ 369445 w 596772"/>
              <a:gd name="connsiteY54" fmla="*/ 410522 h 603828"/>
              <a:gd name="connsiteX55" fmla="*/ 226238 w 596772"/>
              <a:gd name="connsiteY55" fmla="*/ 410522 h 603828"/>
              <a:gd name="connsiteX56" fmla="*/ 197628 w 596772"/>
              <a:gd name="connsiteY56" fmla="*/ 576657 h 603828"/>
              <a:gd name="connsiteX57" fmla="*/ 165442 w 596772"/>
              <a:gd name="connsiteY57" fmla="*/ 603828 h 603828"/>
              <a:gd name="connsiteX58" fmla="*/ 159844 w 596772"/>
              <a:gd name="connsiteY58" fmla="*/ 603207 h 603828"/>
              <a:gd name="connsiteX59" fmla="*/ 133255 w 596772"/>
              <a:gd name="connsiteY59" fmla="*/ 565633 h 603828"/>
              <a:gd name="connsiteX60" fmla="*/ 159844 w 596772"/>
              <a:gd name="connsiteY60" fmla="*/ 410522 h 603828"/>
              <a:gd name="connsiteX61" fmla="*/ 36385 w 596772"/>
              <a:gd name="connsiteY61" fmla="*/ 410522 h 603828"/>
              <a:gd name="connsiteX62" fmla="*/ 0 w 596772"/>
              <a:gd name="connsiteY62" fmla="*/ 374345 h 603828"/>
              <a:gd name="connsiteX63" fmla="*/ 0 w 596772"/>
              <a:gd name="connsiteY63" fmla="*/ 36177 h 603828"/>
              <a:gd name="connsiteX64" fmla="*/ 36385 w 596772"/>
              <a:gd name="connsiteY64" fmla="*/ 0 h 60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96772" h="603828">
                <a:moveTo>
                  <a:pt x="327500" y="222827"/>
                </a:moveTo>
                <a:cubicBezTo>
                  <a:pt x="322213" y="222827"/>
                  <a:pt x="317859" y="227174"/>
                  <a:pt x="317859" y="232453"/>
                </a:cubicBezTo>
                <a:cubicBezTo>
                  <a:pt x="317859" y="237732"/>
                  <a:pt x="322213" y="242079"/>
                  <a:pt x="327500" y="242079"/>
                </a:cubicBezTo>
                <a:cubicBezTo>
                  <a:pt x="332787" y="242079"/>
                  <a:pt x="337141" y="237732"/>
                  <a:pt x="337141" y="232453"/>
                </a:cubicBezTo>
                <a:cubicBezTo>
                  <a:pt x="337141" y="227174"/>
                  <a:pt x="332787" y="222827"/>
                  <a:pt x="327500" y="222827"/>
                </a:cubicBezTo>
                <a:close/>
                <a:moveTo>
                  <a:pt x="412093" y="152184"/>
                </a:moveTo>
                <a:cubicBezTo>
                  <a:pt x="406806" y="152184"/>
                  <a:pt x="402452" y="156532"/>
                  <a:pt x="402452" y="161810"/>
                </a:cubicBezTo>
                <a:cubicBezTo>
                  <a:pt x="402452" y="167089"/>
                  <a:pt x="406806" y="171436"/>
                  <a:pt x="412093" y="171436"/>
                </a:cubicBezTo>
                <a:cubicBezTo>
                  <a:pt x="417380" y="171436"/>
                  <a:pt x="421734" y="167089"/>
                  <a:pt x="421734" y="161810"/>
                </a:cubicBezTo>
                <a:cubicBezTo>
                  <a:pt x="421734" y="156532"/>
                  <a:pt x="417380" y="152184"/>
                  <a:pt x="412093" y="152184"/>
                </a:cubicBezTo>
                <a:close/>
                <a:moveTo>
                  <a:pt x="198124" y="145508"/>
                </a:moveTo>
                <a:cubicBezTo>
                  <a:pt x="189105" y="145508"/>
                  <a:pt x="181796" y="152805"/>
                  <a:pt x="181796" y="161810"/>
                </a:cubicBezTo>
                <a:cubicBezTo>
                  <a:pt x="181796" y="170815"/>
                  <a:pt x="189105" y="178112"/>
                  <a:pt x="198124" y="178112"/>
                </a:cubicBezTo>
                <a:cubicBezTo>
                  <a:pt x="207143" y="178112"/>
                  <a:pt x="214451" y="170815"/>
                  <a:pt x="214451" y="161810"/>
                </a:cubicBezTo>
                <a:cubicBezTo>
                  <a:pt x="214451" y="152805"/>
                  <a:pt x="207143" y="145508"/>
                  <a:pt x="198124" y="145508"/>
                </a:cubicBezTo>
                <a:close/>
                <a:moveTo>
                  <a:pt x="198124" y="123772"/>
                </a:moveTo>
                <a:cubicBezTo>
                  <a:pt x="219116" y="123772"/>
                  <a:pt x="236221" y="140850"/>
                  <a:pt x="236221" y="161810"/>
                </a:cubicBezTo>
                <a:cubicBezTo>
                  <a:pt x="236221" y="169884"/>
                  <a:pt x="233578" y="177336"/>
                  <a:pt x="229379" y="183546"/>
                </a:cubicBezTo>
                <a:lnTo>
                  <a:pt x="325945" y="200625"/>
                </a:lnTo>
                <a:lnTo>
                  <a:pt x="382859" y="172989"/>
                </a:lnTo>
                <a:cubicBezTo>
                  <a:pt x="381615" y="169573"/>
                  <a:pt x="380682" y="165847"/>
                  <a:pt x="380682" y="161810"/>
                </a:cubicBezTo>
                <a:cubicBezTo>
                  <a:pt x="380682" y="144577"/>
                  <a:pt x="394832" y="130448"/>
                  <a:pt x="412093" y="130448"/>
                </a:cubicBezTo>
                <a:cubicBezTo>
                  <a:pt x="429509" y="130448"/>
                  <a:pt x="443504" y="144577"/>
                  <a:pt x="443504" y="161810"/>
                </a:cubicBezTo>
                <a:cubicBezTo>
                  <a:pt x="443504" y="179199"/>
                  <a:pt x="429353" y="193172"/>
                  <a:pt x="412093" y="193172"/>
                </a:cubicBezTo>
                <a:cubicBezTo>
                  <a:pt x="407117" y="193172"/>
                  <a:pt x="402452" y="191930"/>
                  <a:pt x="398253" y="189757"/>
                </a:cubicBezTo>
                <a:lnTo>
                  <a:pt x="351448" y="212424"/>
                </a:lnTo>
                <a:cubicBezTo>
                  <a:pt x="355957" y="217859"/>
                  <a:pt x="358912" y="224845"/>
                  <a:pt x="358912" y="232453"/>
                </a:cubicBezTo>
                <a:cubicBezTo>
                  <a:pt x="358912" y="249842"/>
                  <a:pt x="344761" y="263815"/>
                  <a:pt x="327500" y="263815"/>
                </a:cubicBezTo>
                <a:cubicBezTo>
                  <a:pt x="310084" y="263815"/>
                  <a:pt x="296089" y="249842"/>
                  <a:pt x="296089" y="232453"/>
                </a:cubicBezTo>
                <a:cubicBezTo>
                  <a:pt x="296089" y="227329"/>
                  <a:pt x="297489" y="222361"/>
                  <a:pt x="299821" y="218169"/>
                </a:cubicBezTo>
                <a:lnTo>
                  <a:pt x="203255" y="200935"/>
                </a:lnTo>
                <a:lnTo>
                  <a:pt x="174954" y="244408"/>
                </a:lnTo>
                <a:cubicBezTo>
                  <a:pt x="176198" y="247047"/>
                  <a:pt x="176820" y="249842"/>
                  <a:pt x="176820" y="252947"/>
                </a:cubicBezTo>
                <a:cubicBezTo>
                  <a:pt x="176820" y="264281"/>
                  <a:pt x="167646" y="273441"/>
                  <a:pt x="156294" y="273441"/>
                </a:cubicBezTo>
                <a:cubicBezTo>
                  <a:pt x="145098" y="273441"/>
                  <a:pt x="135768" y="264281"/>
                  <a:pt x="135768" y="252947"/>
                </a:cubicBezTo>
                <a:cubicBezTo>
                  <a:pt x="135768" y="241613"/>
                  <a:pt x="145098" y="232453"/>
                  <a:pt x="156294" y="232453"/>
                </a:cubicBezTo>
                <a:cubicBezTo>
                  <a:pt x="156450" y="232453"/>
                  <a:pt x="156605" y="232453"/>
                  <a:pt x="156761" y="232453"/>
                </a:cubicBezTo>
                <a:lnTo>
                  <a:pt x="180863" y="195501"/>
                </a:lnTo>
                <a:cubicBezTo>
                  <a:pt x="168579" y="189291"/>
                  <a:pt x="160026" y="176560"/>
                  <a:pt x="160026" y="161810"/>
                </a:cubicBezTo>
                <a:cubicBezTo>
                  <a:pt x="160026" y="140850"/>
                  <a:pt x="177131" y="123772"/>
                  <a:pt x="198124" y="123772"/>
                </a:cubicBezTo>
                <a:close/>
                <a:moveTo>
                  <a:pt x="63907" y="67696"/>
                </a:moveTo>
                <a:lnTo>
                  <a:pt x="63907" y="335684"/>
                </a:lnTo>
                <a:lnTo>
                  <a:pt x="528201" y="335684"/>
                </a:lnTo>
                <a:lnTo>
                  <a:pt x="528201" y="67696"/>
                </a:lnTo>
                <a:close/>
                <a:moveTo>
                  <a:pt x="36385" y="0"/>
                </a:moveTo>
                <a:lnTo>
                  <a:pt x="560543" y="0"/>
                </a:lnTo>
                <a:cubicBezTo>
                  <a:pt x="580601" y="0"/>
                  <a:pt x="596772" y="16148"/>
                  <a:pt x="596772" y="36177"/>
                </a:cubicBezTo>
                <a:lnTo>
                  <a:pt x="596772" y="374345"/>
                </a:lnTo>
                <a:cubicBezTo>
                  <a:pt x="596772" y="394375"/>
                  <a:pt x="580601" y="410522"/>
                  <a:pt x="560543" y="410522"/>
                </a:cubicBezTo>
                <a:lnTo>
                  <a:pt x="435684" y="410522"/>
                </a:lnTo>
                <a:lnTo>
                  <a:pt x="462428" y="565633"/>
                </a:lnTo>
                <a:cubicBezTo>
                  <a:pt x="465538" y="583333"/>
                  <a:pt x="453565" y="600257"/>
                  <a:pt x="435839" y="603207"/>
                </a:cubicBezTo>
                <a:cubicBezTo>
                  <a:pt x="433818" y="603673"/>
                  <a:pt x="432108" y="603828"/>
                  <a:pt x="430242" y="603828"/>
                </a:cubicBezTo>
                <a:cubicBezTo>
                  <a:pt x="414537" y="603828"/>
                  <a:pt x="400854" y="592494"/>
                  <a:pt x="398055" y="576657"/>
                </a:cubicBezTo>
                <a:lnTo>
                  <a:pt x="369445" y="410522"/>
                </a:lnTo>
                <a:lnTo>
                  <a:pt x="226238" y="410522"/>
                </a:lnTo>
                <a:lnTo>
                  <a:pt x="197628" y="576657"/>
                </a:lnTo>
                <a:cubicBezTo>
                  <a:pt x="194829" y="592494"/>
                  <a:pt x="180991" y="603828"/>
                  <a:pt x="165442" y="603828"/>
                </a:cubicBezTo>
                <a:cubicBezTo>
                  <a:pt x="163576" y="603828"/>
                  <a:pt x="161710" y="603673"/>
                  <a:pt x="159844" y="603207"/>
                </a:cubicBezTo>
                <a:cubicBezTo>
                  <a:pt x="142118" y="600257"/>
                  <a:pt x="130145" y="583333"/>
                  <a:pt x="133255" y="565633"/>
                </a:cubicBezTo>
                <a:lnTo>
                  <a:pt x="159844" y="410522"/>
                </a:lnTo>
                <a:lnTo>
                  <a:pt x="36385" y="410522"/>
                </a:lnTo>
                <a:cubicBezTo>
                  <a:pt x="16326" y="410522"/>
                  <a:pt x="0" y="394375"/>
                  <a:pt x="0" y="374345"/>
                </a:cubicBezTo>
                <a:lnTo>
                  <a:pt x="0" y="36177"/>
                </a:lnTo>
                <a:cubicBezTo>
                  <a:pt x="0" y="16148"/>
                  <a:pt x="16326" y="0"/>
                  <a:pt x="36385" y="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BE11D02-D4EF-42DB-BF3D-2F666381B8E3}"/>
              </a:ext>
            </a:extLst>
          </p:cNvPr>
          <p:cNvSpPr txBox="1"/>
          <p:nvPr/>
        </p:nvSpPr>
        <p:spPr>
          <a:xfrm>
            <a:off x="7683548" y="2407624"/>
            <a:ext cx="975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默认建立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Rectangle 21">
            <a:extLst>
              <a:ext uri="{FF2B5EF4-FFF2-40B4-BE49-F238E27FC236}">
                <a16:creationId xmlns:a16="http://schemas.microsoft.com/office/drawing/2014/main" id="{69FAB0F5-EB73-47BB-8460-6E17E3F51257}"/>
              </a:ext>
            </a:extLst>
          </p:cNvPr>
          <p:cNvSpPr>
            <a:spLocks/>
          </p:cNvSpPr>
          <p:nvPr/>
        </p:nvSpPr>
        <p:spPr bwMode="auto">
          <a:xfrm>
            <a:off x="9432465" y="1180131"/>
            <a:ext cx="852494" cy="769895"/>
          </a:xfrm>
          <a:prstGeom prst="roundRect">
            <a:avLst/>
          </a:prstGeom>
          <a:solidFill>
            <a:schemeClr val="accent4">
              <a:lumMod val="100000"/>
            </a:schemeClr>
          </a:solidFill>
          <a:ln w="28575"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4"/>
                </a:solidFill>
              </a14:hiddenLine>
            </a:ext>
          </a:extLst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4" name="Freeform: Shape 22">
            <a:extLst>
              <a:ext uri="{FF2B5EF4-FFF2-40B4-BE49-F238E27FC236}">
                <a16:creationId xmlns:a16="http://schemas.microsoft.com/office/drawing/2014/main" id="{217055BC-5514-4E09-9BBA-875615AD35C9}"/>
              </a:ext>
            </a:extLst>
          </p:cNvPr>
          <p:cNvSpPr>
            <a:spLocks/>
          </p:cNvSpPr>
          <p:nvPr/>
        </p:nvSpPr>
        <p:spPr>
          <a:xfrm>
            <a:off x="9665160" y="1353578"/>
            <a:ext cx="371586" cy="343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6" y="15577"/>
                </a:moveTo>
                <a:cubicBezTo>
                  <a:pt x="12144" y="16865"/>
                  <a:pt x="9844" y="18851"/>
                  <a:pt x="8177" y="21278"/>
                </a:cubicBezTo>
                <a:cubicBezTo>
                  <a:pt x="9017" y="21487"/>
                  <a:pt x="9895" y="21600"/>
                  <a:pt x="10801" y="21600"/>
                </a:cubicBezTo>
                <a:cubicBezTo>
                  <a:pt x="12429" y="21600"/>
                  <a:pt x="13973" y="21237"/>
                  <a:pt x="15358" y="20591"/>
                </a:cubicBezTo>
                <a:cubicBezTo>
                  <a:pt x="15580" y="19502"/>
                  <a:pt x="15699" y="18376"/>
                  <a:pt x="15699" y="17222"/>
                </a:cubicBezTo>
                <a:cubicBezTo>
                  <a:pt x="15699" y="16807"/>
                  <a:pt x="15679" y="16394"/>
                  <a:pt x="15648" y="15985"/>
                </a:cubicBezTo>
                <a:cubicBezTo>
                  <a:pt x="15371" y="15896"/>
                  <a:pt x="15116" y="15757"/>
                  <a:pt x="14896" y="15577"/>
                </a:cubicBezTo>
                <a:close/>
                <a:moveTo>
                  <a:pt x="18049" y="2796"/>
                </a:moveTo>
                <a:cubicBezTo>
                  <a:pt x="16319" y="2963"/>
                  <a:pt x="14667" y="3397"/>
                  <a:pt x="13127" y="4050"/>
                </a:cubicBezTo>
                <a:cubicBezTo>
                  <a:pt x="13136" y="4125"/>
                  <a:pt x="13139" y="4202"/>
                  <a:pt x="13139" y="4280"/>
                </a:cubicBezTo>
                <a:cubicBezTo>
                  <a:pt x="13139" y="4642"/>
                  <a:pt x="13052" y="4984"/>
                  <a:pt x="12904" y="5289"/>
                </a:cubicBezTo>
                <a:cubicBezTo>
                  <a:pt x="14441" y="7094"/>
                  <a:pt x="15635" y="9198"/>
                  <a:pt x="16388" y="11500"/>
                </a:cubicBezTo>
                <a:cubicBezTo>
                  <a:pt x="17323" y="11517"/>
                  <a:pt x="18121" y="12090"/>
                  <a:pt x="18465" y="12903"/>
                </a:cubicBezTo>
                <a:cubicBezTo>
                  <a:pt x="19505" y="12797"/>
                  <a:pt x="20517" y="12599"/>
                  <a:pt x="21493" y="12312"/>
                </a:cubicBezTo>
                <a:cubicBezTo>
                  <a:pt x="21562" y="11817"/>
                  <a:pt x="21600" y="11314"/>
                  <a:pt x="21600" y="10799"/>
                </a:cubicBezTo>
                <a:cubicBezTo>
                  <a:pt x="21600" y="7626"/>
                  <a:pt x="20230" y="4772"/>
                  <a:pt x="18049" y="2796"/>
                </a:cubicBezTo>
                <a:close/>
                <a:moveTo>
                  <a:pt x="13739" y="14349"/>
                </a:moveTo>
                <a:cubicBezTo>
                  <a:pt x="11074" y="13908"/>
                  <a:pt x="8601" y="12890"/>
                  <a:pt x="6450" y="11433"/>
                </a:cubicBezTo>
                <a:cubicBezTo>
                  <a:pt x="6101" y="11646"/>
                  <a:pt x="5691" y="11773"/>
                  <a:pt x="5251" y="11773"/>
                </a:cubicBezTo>
                <a:cubicBezTo>
                  <a:pt x="5090" y="11773"/>
                  <a:pt x="4933" y="11755"/>
                  <a:pt x="4781" y="11724"/>
                </a:cubicBezTo>
                <a:cubicBezTo>
                  <a:pt x="3750" y="13677"/>
                  <a:pt x="3093" y="15854"/>
                  <a:pt x="2903" y="18164"/>
                </a:cubicBezTo>
                <a:cubicBezTo>
                  <a:pt x="3931" y="19266"/>
                  <a:pt x="5186" y="20154"/>
                  <a:pt x="6595" y="20750"/>
                </a:cubicBezTo>
                <a:cubicBezTo>
                  <a:pt x="8345" y="18059"/>
                  <a:pt x="10792" y="15833"/>
                  <a:pt x="13739" y="14349"/>
                </a:cubicBezTo>
                <a:close/>
                <a:moveTo>
                  <a:pt x="17258" y="15906"/>
                </a:moveTo>
                <a:cubicBezTo>
                  <a:pt x="17290" y="16340"/>
                  <a:pt x="17306" y="16780"/>
                  <a:pt x="17306" y="17222"/>
                </a:cubicBezTo>
                <a:cubicBezTo>
                  <a:pt x="17306" y="18003"/>
                  <a:pt x="17256" y="18770"/>
                  <a:pt x="17163" y="19525"/>
                </a:cubicBezTo>
                <a:cubicBezTo>
                  <a:pt x="18993" y="18186"/>
                  <a:pt x="20389" y="16288"/>
                  <a:pt x="21091" y="14080"/>
                </a:cubicBezTo>
                <a:cubicBezTo>
                  <a:pt x="20259" y="14281"/>
                  <a:pt x="19403" y="14425"/>
                  <a:pt x="18531" y="14508"/>
                </a:cubicBezTo>
                <a:cubicBezTo>
                  <a:pt x="18326" y="15137"/>
                  <a:pt x="17860" y="15646"/>
                  <a:pt x="17258" y="15906"/>
                </a:cubicBezTo>
                <a:close/>
                <a:moveTo>
                  <a:pt x="14278" y="12804"/>
                </a:moveTo>
                <a:cubicBezTo>
                  <a:pt x="14421" y="12507"/>
                  <a:pt x="14624" y="12244"/>
                  <a:pt x="14874" y="12035"/>
                </a:cubicBezTo>
                <a:cubicBezTo>
                  <a:pt x="14196" y="9947"/>
                  <a:pt x="13122" y="8037"/>
                  <a:pt x="11738" y="6396"/>
                </a:cubicBezTo>
                <a:cubicBezTo>
                  <a:pt x="11462" y="6512"/>
                  <a:pt x="11160" y="6577"/>
                  <a:pt x="10842" y="6577"/>
                </a:cubicBezTo>
                <a:cubicBezTo>
                  <a:pt x="10343" y="6577"/>
                  <a:pt x="9883" y="6417"/>
                  <a:pt x="9507" y="6147"/>
                </a:cubicBezTo>
                <a:cubicBezTo>
                  <a:pt x="8673" y="6781"/>
                  <a:pt x="7903" y="7490"/>
                  <a:pt x="7202" y="8265"/>
                </a:cubicBezTo>
                <a:cubicBezTo>
                  <a:pt x="7421" y="8615"/>
                  <a:pt x="7550" y="9030"/>
                  <a:pt x="7550" y="9475"/>
                </a:cubicBezTo>
                <a:cubicBezTo>
                  <a:pt x="7550" y="9715"/>
                  <a:pt x="7513" y="9946"/>
                  <a:pt x="7444" y="10163"/>
                </a:cubicBezTo>
                <a:cubicBezTo>
                  <a:pt x="9459" y="11510"/>
                  <a:pt x="11779" y="12433"/>
                  <a:pt x="14278" y="12804"/>
                </a:cubicBezTo>
                <a:close/>
                <a:moveTo>
                  <a:pt x="10842" y="1982"/>
                </a:moveTo>
                <a:cubicBezTo>
                  <a:pt x="11448" y="1982"/>
                  <a:pt x="11999" y="2219"/>
                  <a:pt x="12409" y="2604"/>
                </a:cubicBezTo>
                <a:cubicBezTo>
                  <a:pt x="13608" y="2088"/>
                  <a:pt x="14870" y="1692"/>
                  <a:pt x="16183" y="1439"/>
                </a:cubicBezTo>
                <a:cubicBezTo>
                  <a:pt x="14599" y="526"/>
                  <a:pt x="12761" y="0"/>
                  <a:pt x="10801" y="0"/>
                </a:cubicBezTo>
                <a:cubicBezTo>
                  <a:pt x="9464" y="0"/>
                  <a:pt x="8183" y="245"/>
                  <a:pt x="7001" y="690"/>
                </a:cubicBezTo>
                <a:cubicBezTo>
                  <a:pt x="7940" y="1152"/>
                  <a:pt x="8833" y="1693"/>
                  <a:pt x="9674" y="2303"/>
                </a:cubicBezTo>
                <a:cubicBezTo>
                  <a:pt x="10018" y="2100"/>
                  <a:pt x="10415" y="1982"/>
                  <a:pt x="10842" y="1982"/>
                </a:cubicBezTo>
                <a:close/>
                <a:moveTo>
                  <a:pt x="2954" y="9475"/>
                </a:moveTo>
                <a:cubicBezTo>
                  <a:pt x="2954" y="9153"/>
                  <a:pt x="3021" y="8844"/>
                  <a:pt x="3141" y="8566"/>
                </a:cubicBezTo>
                <a:cubicBezTo>
                  <a:pt x="2404" y="7757"/>
                  <a:pt x="1736" y="6884"/>
                  <a:pt x="1151" y="5952"/>
                </a:cubicBezTo>
                <a:cubicBezTo>
                  <a:pt x="417" y="7410"/>
                  <a:pt x="0" y="9056"/>
                  <a:pt x="0" y="10799"/>
                </a:cubicBezTo>
                <a:cubicBezTo>
                  <a:pt x="0" y="12819"/>
                  <a:pt x="556" y="14708"/>
                  <a:pt x="1521" y="16325"/>
                </a:cubicBezTo>
                <a:cubicBezTo>
                  <a:pt x="1866" y="14381"/>
                  <a:pt x="2520" y="12545"/>
                  <a:pt x="3424" y="10861"/>
                </a:cubicBezTo>
                <a:cubicBezTo>
                  <a:pt x="3130" y="10477"/>
                  <a:pt x="2954" y="9996"/>
                  <a:pt x="2954" y="9475"/>
                </a:cubicBezTo>
                <a:close/>
                <a:moveTo>
                  <a:pt x="5251" y="7176"/>
                </a:moveTo>
                <a:cubicBezTo>
                  <a:pt x="5487" y="7176"/>
                  <a:pt x="5715" y="7213"/>
                  <a:pt x="5930" y="7278"/>
                </a:cubicBezTo>
                <a:cubicBezTo>
                  <a:pt x="6738" y="6372"/>
                  <a:pt x="7636" y="5547"/>
                  <a:pt x="8608" y="4813"/>
                </a:cubicBezTo>
                <a:cubicBezTo>
                  <a:pt x="8567" y="4642"/>
                  <a:pt x="8543" y="4464"/>
                  <a:pt x="8543" y="4280"/>
                </a:cubicBezTo>
                <a:cubicBezTo>
                  <a:pt x="8543" y="4026"/>
                  <a:pt x="8587" y="3781"/>
                  <a:pt x="8663" y="3552"/>
                </a:cubicBezTo>
                <a:cubicBezTo>
                  <a:pt x="7575" y="2771"/>
                  <a:pt x="6391" y="2115"/>
                  <a:pt x="5131" y="1609"/>
                </a:cubicBezTo>
                <a:cubicBezTo>
                  <a:pt x="3949" y="2338"/>
                  <a:pt x="2920" y="3289"/>
                  <a:pt x="2099" y="4405"/>
                </a:cubicBezTo>
                <a:cubicBezTo>
                  <a:pt x="2708" y="5484"/>
                  <a:pt x="3433" y="6491"/>
                  <a:pt x="4256" y="7407"/>
                </a:cubicBezTo>
                <a:cubicBezTo>
                  <a:pt x="4557" y="7261"/>
                  <a:pt x="4895" y="7176"/>
                  <a:pt x="5251" y="7176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D5FE9E78-8EDC-45CF-B44D-FFAF33FDDD79}"/>
              </a:ext>
            </a:extLst>
          </p:cNvPr>
          <p:cNvSpPr/>
          <p:nvPr/>
        </p:nvSpPr>
        <p:spPr>
          <a:xfrm>
            <a:off x="8817038" y="1987379"/>
            <a:ext cx="2067829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物料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B02110A-663D-4B5E-A7AF-D59A023F652B}"/>
              </a:ext>
            </a:extLst>
          </p:cNvPr>
          <p:cNvSpPr txBox="1"/>
          <p:nvPr/>
        </p:nvSpPr>
        <p:spPr>
          <a:xfrm>
            <a:off x="9415805" y="2405381"/>
            <a:ext cx="975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上传物料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8" name="Rectangle 12">
            <a:extLst>
              <a:ext uri="{FF2B5EF4-FFF2-40B4-BE49-F238E27FC236}">
                <a16:creationId xmlns:a16="http://schemas.microsoft.com/office/drawing/2014/main" id="{40232703-9097-4BE7-A76C-7AE3B5C4A159}"/>
              </a:ext>
            </a:extLst>
          </p:cNvPr>
          <p:cNvSpPr>
            <a:spLocks/>
          </p:cNvSpPr>
          <p:nvPr/>
        </p:nvSpPr>
        <p:spPr bwMode="auto">
          <a:xfrm>
            <a:off x="3652494" y="1194725"/>
            <a:ext cx="852494" cy="769895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28575">
            <a:noFill/>
          </a:ln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9" name="Freeform: Shape 13">
            <a:extLst>
              <a:ext uri="{FF2B5EF4-FFF2-40B4-BE49-F238E27FC236}">
                <a16:creationId xmlns:a16="http://schemas.microsoft.com/office/drawing/2014/main" id="{4C09FCFD-69C8-4523-9AF6-FA99CE3C5BAF}"/>
              </a:ext>
            </a:extLst>
          </p:cNvPr>
          <p:cNvSpPr>
            <a:spLocks/>
          </p:cNvSpPr>
          <p:nvPr/>
        </p:nvSpPr>
        <p:spPr bwMode="auto">
          <a:xfrm>
            <a:off x="3885189" y="1368172"/>
            <a:ext cx="371586" cy="343630"/>
          </a:xfrm>
          <a:custGeom>
            <a:avLst/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FCA8277C-664B-411E-B7EE-B0AF990F6450}"/>
              </a:ext>
            </a:extLst>
          </p:cNvPr>
          <p:cNvSpPr/>
          <p:nvPr/>
        </p:nvSpPr>
        <p:spPr>
          <a:xfrm>
            <a:off x="2999625" y="2001275"/>
            <a:ext cx="2067829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填写基本信息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F7D3C1C-F712-4166-9AC9-EAA116822FAD}"/>
              </a:ext>
            </a:extLst>
          </p:cNvPr>
          <p:cNvSpPr txBox="1"/>
          <p:nvPr/>
        </p:nvSpPr>
        <p:spPr>
          <a:xfrm>
            <a:off x="3031433" y="2407624"/>
            <a:ext cx="207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选择词包与出价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查看比价结果调整出价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3" name="Rectangle 15">
            <a:extLst>
              <a:ext uri="{FF2B5EF4-FFF2-40B4-BE49-F238E27FC236}">
                <a16:creationId xmlns:a16="http://schemas.microsoft.com/office/drawing/2014/main" id="{F31DD5BF-C48E-4799-833B-C0587F686A0A}"/>
              </a:ext>
            </a:extLst>
          </p:cNvPr>
          <p:cNvSpPr>
            <a:spLocks/>
          </p:cNvSpPr>
          <p:nvPr/>
        </p:nvSpPr>
        <p:spPr bwMode="auto">
          <a:xfrm>
            <a:off x="1772071" y="1180131"/>
            <a:ext cx="852494" cy="769895"/>
          </a:xfrm>
          <a:prstGeom prst="roundRect">
            <a:avLst/>
          </a:prstGeom>
          <a:solidFill>
            <a:srgbClr val="EC414A"/>
          </a:solidFill>
          <a:ln w="28575">
            <a:noFill/>
          </a:ln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4" name="Freeform: Shape 16">
            <a:extLst>
              <a:ext uri="{FF2B5EF4-FFF2-40B4-BE49-F238E27FC236}">
                <a16:creationId xmlns:a16="http://schemas.microsoft.com/office/drawing/2014/main" id="{7B9D4CB0-38D5-48D3-9B64-8AFF0B894EEA}"/>
              </a:ext>
            </a:extLst>
          </p:cNvPr>
          <p:cNvSpPr>
            <a:spLocks/>
          </p:cNvSpPr>
          <p:nvPr/>
        </p:nvSpPr>
        <p:spPr bwMode="auto">
          <a:xfrm>
            <a:off x="2004766" y="1353578"/>
            <a:ext cx="371586" cy="343630"/>
          </a:xfrm>
          <a:custGeom>
            <a:avLst/>
            <a:gdLst>
              <a:gd name="T0" fmla="*/ 48 w 48"/>
              <a:gd name="T1" fmla="*/ 38 h 41"/>
              <a:gd name="T2" fmla="*/ 45 w 48"/>
              <a:gd name="T3" fmla="*/ 41 h 41"/>
              <a:gd name="T4" fmla="*/ 37 w 48"/>
              <a:gd name="T5" fmla="*/ 41 h 41"/>
              <a:gd name="T6" fmla="*/ 34 w 48"/>
              <a:gd name="T7" fmla="*/ 38 h 41"/>
              <a:gd name="T8" fmla="*/ 34 w 48"/>
              <a:gd name="T9" fmla="*/ 30 h 41"/>
              <a:gd name="T10" fmla="*/ 37 w 48"/>
              <a:gd name="T11" fmla="*/ 27 h 41"/>
              <a:gd name="T12" fmla="*/ 39 w 48"/>
              <a:gd name="T13" fmla="*/ 27 h 41"/>
              <a:gd name="T14" fmla="*/ 39 w 48"/>
              <a:gd name="T15" fmla="*/ 22 h 41"/>
              <a:gd name="T16" fmla="*/ 25 w 48"/>
              <a:gd name="T17" fmla="*/ 22 h 41"/>
              <a:gd name="T18" fmla="*/ 25 w 48"/>
              <a:gd name="T19" fmla="*/ 27 h 41"/>
              <a:gd name="T20" fmla="*/ 28 w 48"/>
              <a:gd name="T21" fmla="*/ 27 h 41"/>
              <a:gd name="T22" fmla="*/ 31 w 48"/>
              <a:gd name="T23" fmla="*/ 30 h 41"/>
              <a:gd name="T24" fmla="*/ 31 w 48"/>
              <a:gd name="T25" fmla="*/ 38 h 41"/>
              <a:gd name="T26" fmla="*/ 28 w 48"/>
              <a:gd name="T27" fmla="*/ 41 h 41"/>
              <a:gd name="T28" fmla="*/ 19 w 48"/>
              <a:gd name="T29" fmla="*/ 41 h 41"/>
              <a:gd name="T30" fmla="*/ 17 w 48"/>
              <a:gd name="T31" fmla="*/ 38 h 41"/>
              <a:gd name="T32" fmla="*/ 17 w 48"/>
              <a:gd name="T33" fmla="*/ 30 h 41"/>
              <a:gd name="T34" fmla="*/ 19 w 48"/>
              <a:gd name="T35" fmla="*/ 27 h 41"/>
              <a:gd name="T36" fmla="*/ 22 w 48"/>
              <a:gd name="T37" fmla="*/ 27 h 41"/>
              <a:gd name="T38" fmla="*/ 22 w 48"/>
              <a:gd name="T39" fmla="*/ 22 h 41"/>
              <a:gd name="T40" fmla="*/ 8 w 48"/>
              <a:gd name="T41" fmla="*/ 22 h 41"/>
              <a:gd name="T42" fmla="*/ 8 w 48"/>
              <a:gd name="T43" fmla="*/ 27 h 41"/>
              <a:gd name="T44" fmla="*/ 11 w 48"/>
              <a:gd name="T45" fmla="*/ 27 h 41"/>
              <a:gd name="T46" fmla="*/ 13 w 48"/>
              <a:gd name="T47" fmla="*/ 30 h 41"/>
              <a:gd name="T48" fmla="*/ 13 w 48"/>
              <a:gd name="T49" fmla="*/ 38 h 41"/>
              <a:gd name="T50" fmla="*/ 11 w 48"/>
              <a:gd name="T51" fmla="*/ 41 h 41"/>
              <a:gd name="T52" fmla="*/ 2 w 48"/>
              <a:gd name="T53" fmla="*/ 41 h 41"/>
              <a:gd name="T54" fmla="*/ 0 w 48"/>
              <a:gd name="T55" fmla="*/ 38 h 41"/>
              <a:gd name="T56" fmla="*/ 0 w 48"/>
              <a:gd name="T57" fmla="*/ 30 h 41"/>
              <a:gd name="T58" fmla="*/ 2 w 48"/>
              <a:gd name="T59" fmla="*/ 27 h 41"/>
              <a:gd name="T60" fmla="*/ 5 w 48"/>
              <a:gd name="T61" fmla="*/ 27 h 41"/>
              <a:gd name="T62" fmla="*/ 5 w 48"/>
              <a:gd name="T63" fmla="*/ 22 h 41"/>
              <a:gd name="T64" fmla="*/ 8 w 48"/>
              <a:gd name="T65" fmla="*/ 19 h 41"/>
              <a:gd name="T66" fmla="*/ 22 w 48"/>
              <a:gd name="T67" fmla="*/ 19 h 41"/>
              <a:gd name="T68" fmla="*/ 22 w 48"/>
              <a:gd name="T69" fmla="*/ 13 h 41"/>
              <a:gd name="T70" fmla="*/ 19 w 48"/>
              <a:gd name="T71" fmla="*/ 13 h 41"/>
              <a:gd name="T72" fmla="*/ 17 w 48"/>
              <a:gd name="T73" fmla="*/ 11 h 41"/>
              <a:gd name="T74" fmla="*/ 17 w 48"/>
              <a:gd name="T75" fmla="*/ 2 h 41"/>
              <a:gd name="T76" fmla="*/ 19 w 48"/>
              <a:gd name="T77" fmla="*/ 0 h 41"/>
              <a:gd name="T78" fmla="*/ 28 w 48"/>
              <a:gd name="T79" fmla="*/ 0 h 41"/>
              <a:gd name="T80" fmla="*/ 31 w 48"/>
              <a:gd name="T81" fmla="*/ 2 h 41"/>
              <a:gd name="T82" fmla="*/ 31 w 48"/>
              <a:gd name="T83" fmla="*/ 11 h 41"/>
              <a:gd name="T84" fmla="*/ 28 w 48"/>
              <a:gd name="T85" fmla="*/ 13 h 41"/>
              <a:gd name="T86" fmla="*/ 25 w 48"/>
              <a:gd name="T87" fmla="*/ 13 h 41"/>
              <a:gd name="T88" fmla="*/ 25 w 48"/>
              <a:gd name="T89" fmla="*/ 19 h 41"/>
              <a:gd name="T90" fmla="*/ 39 w 48"/>
              <a:gd name="T91" fmla="*/ 19 h 41"/>
              <a:gd name="T92" fmla="*/ 43 w 48"/>
              <a:gd name="T93" fmla="*/ 22 h 41"/>
              <a:gd name="T94" fmla="*/ 43 w 48"/>
              <a:gd name="T95" fmla="*/ 27 h 41"/>
              <a:gd name="T96" fmla="*/ 45 w 48"/>
              <a:gd name="T97" fmla="*/ 27 h 41"/>
              <a:gd name="T98" fmla="*/ 48 w 48"/>
              <a:gd name="T99" fmla="*/ 30 h 41"/>
              <a:gd name="T100" fmla="*/ 48 w 48"/>
              <a:gd name="T101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1">
                <a:moveTo>
                  <a:pt x="48" y="38"/>
                </a:moveTo>
                <a:cubicBezTo>
                  <a:pt x="48" y="40"/>
                  <a:pt x="47" y="41"/>
                  <a:pt x="45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5" y="41"/>
                  <a:pt x="34" y="40"/>
                  <a:pt x="34" y="38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5" y="27"/>
                  <a:pt x="37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2"/>
                  <a:pt x="39" y="22"/>
                  <a:pt x="39" y="22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7"/>
                  <a:pt x="25" y="27"/>
                  <a:pt x="25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7"/>
                  <a:pt x="31" y="28"/>
                  <a:pt x="31" y="30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40"/>
                  <a:pt x="29" y="41"/>
                  <a:pt x="2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0"/>
                  <a:pt x="17" y="38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8"/>
                  <a:pt x="18" y="27"/>
                  <a:pt x="19" y="27"/>
                </a:cubicBezTo>
                <a:cubicBezTo>
                  <a:pt x="22" y="27"/>
                  <a:pt x="22" y="27"/>
                  <a:pt x="22" y="27"/>
                </a:cubicBezTo>
                <a:cubicBezTo>
                  <a:pt x="22" y="22"/>
                  <a:pt x="22" y="22"/>
                  <a:pt x="22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7"/>
                  <a:pt x="8" y="27"/>
                  <a:pt x="8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2" y="27"/>
                  <a:pt x="13" y="28"/>
                  <a:pt x="13" y="30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40"/>
                  <a:pt x="12" y="41"/>
                  <a:pt x="11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0"/>
                  <a:pt x="0" y="38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1" y="27"/>
                  <a:pt x="2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0"/>
                  <a:pt x="6" y="19"/>
                  <a:pt x="8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3"/>
                  <a:pt x="17" y="12"/>
                  <a:pt x="17" y="11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1" y="1"/>
                  <a:pt x="31" y="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2"/>
                  <a:pt x="29" y="13"/>
                  <a:pt x="28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9"/>
                  <a:pt x="25" y="19"/>
                  <a:pt x="25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9"/>
                  <a:pt x="43" y="20"/>
                  <a:pt x="43" y="22"/>
                </a:cubicBezTo>
                <a:cubicBezTo>
                  <a:pt x="43" y="27"/>
                  <a:pt x="43" y="27"/>
                  <a:pt x="43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7" y="27"/>
                  <a:pt x="48" y="28"/>
                  <a:pt x="48" y="30"/>
                </a:cubicBezTo>
                <a:lnTo>
                  <a:pt x="48" y="38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29358CB-4EEC-4628-AB0F-246E81EA19B9}"/>
              </a:ext>
            </a:extLst>
          </p:cNvPr>
          <p:cNvSpPr/>
          <p:nvPr/>
        </p:nvSpPr>
        <p:spPr>
          <a:xfrm>
            <a:off x="1156645" y="1973513"/>
            <a:ext cx="2067829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竞价计划</a:t>
            </a:r>
          </a:p>
        </p:txBody>
      </p:sp>
      <p:sp>
        <p:nvSpPr>
          <p:cNvPr id="66" name="虚尾箭头 81">
            <a:extLst>
              <a:ext uri="{FF2B5EF4-FFF2-40B4-BE49-F238E27FC236}">
                <a16:creationId xmlns:a16="http://schemas.microsoft.com/office/drawing/2014/main" id="{55838CDC-41E4-4068-9FE9-D08C7405A01A}"/>
              </a:ext>
            </a:extLst>
          </p:cNvPr>
          <p:cNvSpPr/>
          <p:nvPr/>
        </p:nvSpPr>
        <p:spPr>
          <a:xfrm>
            <a:off x="2803266" y="1353578"/>
            <a:ext cx="473684" cy="343630"/>
          </a:xfrm>
          <a:prstGeom prst="striped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3" name="虚尾箭头 55">
            <a:extLst>
              <a:ext uri="{FF2B5EF4-FFF2-40B4-BE49-F238E27FC236}">
                <a16:creationId xmlns:a16="http://schemas.microsoft.com/office/drawing/2014/main" id="{035AA267-1067-4407-BE04-E514E22D7AD1}"/>
              </a:ext>
            </a:extLst>
          </p:cNvPr>
          <p:cNvSpPr/>
          <p:nvPr/>
        </p:nvSpPr>
        <p:spPr>
          <a:xfrm>
            <a:off x="8737691" y="1353578"/>
            <a:ext cx="473684" cy="343630"/>
          </a:xfrm>
          <a:prstGeom prst="striped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4" name="五角星 57">
            <a:extLst>
              <a:ext uri="{FF2B5EF4-FFF2-40B4-BE49-F238E27FC236}">
                <a16:creationId xmlns:a16="http://schemas.microsoft.com/office/drawing/2014/main" id="{B4E5B3BB-CED3-45D3-A1E9-018C4F22C6D8}"/>
              </a:ext>
            </a:extLst>
          </p:cNvPr>
          <p:cNvSpPr/>
          <p:nvPr/>
        </p:nvSpPr>
        <p:spPr>
          <a:xfrm>
            <a:off x="970297" y="5958211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572B212-FFEF-473A-BFEC-B82915409914}"/>
              </a:ext>
            </a:extLst>
          </p:cNvPr>
          <p:cNvSpPr txBox="1"/>
          <p:nvPr/>
        </p:nvSpPr>
        <p:spPr>
          <a:xfrm>
            <a:off x="1619033" y="6195947"/>
            <a:ext cx="1538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新建竞价计划</a:t>
            </a:r>
            <a:endParaRPr lang="en-US" altLang="zh-CN" sz="16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0EDF113F-282C-4E62-A1AD-124E17910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711" y="3053806"/>
            <a:ext cx="3962329" cy="2779544"/>
          </a:xfrm>
          <a:prstGeom prst="rect">
            <a:avLst/>
          </a:prstGeom>
        </p:spPr>
      </p:pic>
      <p:sp>
        <p:nvSpPr>
          <p:cNvPr id="77" name="五角星 82">
            <a:extLst>
              <a:ext uri="{FF2B5EF4-FFF2-40B4-BE49-F238E27FC236}">
                <a16:creationId xmlns:a16="http://schemas.microsoft.com/office/drawing/2014/main" id="{6ACCB97E-485F-4340-B614-F2B2B8E36259}"/>
              </a:ext>
            </a:extLst>
          </p:cNvPr>
          <p:cNvSpPr/>
          <p:nvPr/>
        </p:nvSpPr>
        <p:spPr>
          <a:xfrm>
            <a:off x="4713437" y="5906704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84A58E40-5B26-4736-AE87-2FA415B36E5D}"/>
              </a:ext>
            </a:extLst>
          </p:cNvPr>
          <p:cNvSpPr txBox="1"/>
          <p:nvPr/>
        </p:nvSpPr>
        <p:spPr>
          <a:xfrm>
            <a:off x="5362173" y="6144440"/>
            <a:ext cx="3460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竞价计划列表</a:t>
            </a:r>
            <a:endParaRPr lang="en-US" altLang="zh-CN" sz="16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97377D27-4502-4F05-A6C2-900C89ADB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294" y="3042708"/>
            <a:ext cx="4304943" cy="2790642"/>
          </a:xfrm>
          <a:prstGeom prst="rect">
            <a:avLst/>
          </a:prstGeom>
        </p:spPr>
      </p:pic>
      <p:sp>
        <p:nvSpPr>
          <p:cNvPr id="80" name="五角星 87">
            <a:extLst>
              <a:ext uri="{FF2B5EF4-FFF2-40B4-BE49-F238E27FC236}">
                <a16:creationId xmlns:a16="http://schemas.microsoft.com/office/drawing/2014/main" id="{DB36AFFE-CD3A-40EE-AC09-C863A4A106ED}"/>
              </a:ext>
            </a:extLst>
          </p:cNvPr>
          <p:cNvSpPr/>
          <p:nvPr/>
        </p:nvSpPr>
        <p:spPr>
          <a:xfrm>
            <a:off x="8526731" y="5906704"/>
            <a:ext cx="682388" cy="627797"/>
          </a:xfrm>
          <a:prstGeom prst="star5">
            <a:avLst/>
          </a:prstGeom>
          <a:solidFill>
            <a:srgbClr val="EC4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464107D8-F602-415C-B999-73E854171AD2}"/>
              </a:ext>
            </a:extLst>
          </p:cNvPr>
          <p:cNvSpPr txBox="1"/>
          <p:nvPr/>
        </p:nvSpPr>
        <p:spPr>
          <a:xfrm>
            <a:off x="9175467" y="6144440"/>
            <a:ext cx="1594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推广计划列表</a:t>
            </a:r>
            <a:endParaRPr lang="en-US" altLang="zh-CN" sz="16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2" name="燕尾形箭头 12">
            <a:extLst>
              <a:ext uri="{FF2B5EF4-FFF2-40B4-BE49-F238E27FC236}">
                <a16:creationId xmlns:a16="http://schemas.microsoft.com/office/drawing/2014/main" id="{F2117091-D149-466D-A97A-0A32DC895160}"/>
              </a:ext>
            </a:extLst>
          </p:cNvPr>
          <p:cNvSpPr/>
          <p:nvPr/>
        </p:nvSpPr>
        <p:spPr>
          <a:xfrm>
            <a:off x="6805089" y="4479140"/>
            <a:ext cx="1538724" cy="508000"/>
          </a:xfrm>
          <a:prstGeom prst="notch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9705F26F-5DF4-43EF-BFBC-FEE8242FA7BF}"/>
              </a:ext>
            </a:extLst>
          </p:cNvPr>
          <p:cNvSpPr txBox="1"/>
          <p:nvPr/>
        </p:nvSpPr>
        <p:spPr>
          <a:xfrm>
            <a:off x="6258587" y="4987140"/>
            <a:ext cx="2992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竞价成功后自动生成一条推广计划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4" name="Rectangle 8">
            <a:extLst>
              <a:ext uri="{FF2B5EF4-FFF2-40B4-BE49-F238E27FC236}">
                <a16:creationId xmlns:a16="http://schemas.microsoft.com/office/drawing/2014/main" id="{E25DE991-34B9-4381-A9FC-B296D79AC9D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76356" y="5602571"/>
            <a:ext cx="826060" cy="63443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5" name="椭圆 31">
            <a:extLst>
              <a:ext uri="{FF2B5EF4-FFF2-40B4-BE49-F238E27FC236}">
                <a16:creationId xmlns:a16="http://schemas.microsoft.com/office/drawing/2014/main" id="{734EC392-FA09-407B-9DBC-1709551B8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99" y="5457562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8F9E8151-ECFF-4BFE-AD33-83D3107E587F}"/>
              </a:ext>
            </a:extLst>
          </p:cNvPr>
          <p:cNvSpPr txBox="1"/>
          <p:nvPr/>
        </p:nvSpPr>
        <p:spPr>
          <a:xfrm>
            <a:off x="802313" y="5268398"/>
            <a:ext cx="264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可直接参与竞价，或存为草稿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7" name="Rectangle 8">
            <a:extLst>
              <a:ext uri="{FF2B5EF4-FFF2-40B4-BE49-F238E27FC236}">
                <a16:creationId xmlns:a16="http://schemas.microsoft.com/office/drawing/2014/main" id="{95868314-5BB0-442B-A2C3-2EFED0ED9E06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048598" y="5463418"/>
            <a:ext cx="826060" cy="63443"/>
          </a:xfrm>
          <a:prstGeom prst="rect">
            <a:avLst/>
          </a:prstGeom>
          <a:solidFill>
            <a:srgbClr val="EC414A"/>
          </a:solidFill>
          <a:ln w="9525" cap="flat" cmpd="sng">
            <a:solidFill>
              <a:srgbClr val="ED7D3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8" name="椭圆 31">
            <a:extLst>
              <a:ext uri="{FF2B5EF4-FFF2-40B4-BE49-F238E27FC236}">
                <a16:creationId xmlns:a16="http://schemas.microsoft.com/office/drawing/2014/main" id="{5A1446FF-BD72-4688-AA10-09D28761C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0441" y="5318409"/>
            <a:ext cx="309727" cy="336550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15B564DA-48D5-4FA5-A85F-7630FFC7B892}"/>
              </a:ext>
            </a:extLst>
          </p:cNvPr>
          <p:cNvSpPr txBox="1"/>
          <p:nvPr/>
        </p:nvSpPr>
        <p:spPr>
          <a:xfrm>
            <a:off x="5720438" y="5571740"/>
            <a:ext cx="264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草稿，可直接选择参与竞价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编辑计划，可查看比价情况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0" name="yen-bill_20978">
            <a:extLst>
              <a:ext uri="{FF2B5EF4-FFF2-40B4-BE49-F238E27FC236}">
                <a16:creationId xmlns:a16="http://schemas.microsoft.com/office/drawing/2014/main" id="{4D11EAA4-2916-4F47-9925-3375ADB8A7D6}"/>
              </a:ext>
            </a:extLst>
          </p:cNvPr>
          <p:cNvSpPr>
            <a:spLocks noChangeAspect="1"/>
          </p:cNvSpPr>
          <p:nvPr/>
        </p:nvSpPr>
        <p:spPr bwMode="auto">
          <a:xfrm>
            <a:off x="5873602" y="1387873"/>
            <a:ext cx="609685" cy="377587"/>
          </a:xfrm>
          <a:custGeom>
            <a:avLst/>
            <a:gdLst>
              <a:gd name="connsiteX0" fmla="*/ 230114 w 600582"/>
              <a:gd name="connsiteY0" fmla="*/ 107683 h 371950"/>
              <a:gd name="connsiteX1" fmla="*/ 256647 w 600582"/>
              <a:gd name="connsiteY1" fmla="*/ 107683 h 371950"/>
              <a:gd name="connsiteX2" fmla="*/ 300256 w 600582"/>
              <a:gd name="connsiteY2" fmla="*/ 187916 h 371950"/>
              <a:gd name="connsiteX3" fmla="*/ 343865 w 600582"/>
              <a:gd name="connsiteY3" fmla="*/ 107683 h 371950"/>
              <a:gd name="connsiteX4" fmla="*/ 370398 w 600582"/>
              <a:gd name="connsiteY4" fmla="*/ 107683 h 371950"/>
              <a:gd name="connsiteX5" fmla="*/ 339208 w 600582"/>
              <a:gd name="connsiteY5" fmla="*/ 160678 h 371950"/>
              <a:gd name="connsiteX6" fmla="*/ 359954 w 600582"/>
              <a:gd name="connsiteY6" fmla="*/ 160678 h 371950"/>
              <a:gd name="connsiteX7" fmla="*/ 359954 w 600582"/>
              <a:gd name="connsiteY7" fmla="*/ 176766 h 371950"/>
              <a:gd name="connsiteX8" fmla="*/ 329752 w 600582"/>
              <a:gd name="connsiteY8" fmla="*/ 176766 h 371950"/>
              <a:gd name="connsiteX9" fmla="*/ 314369 w 600582"/>
              <a:gd name="connsiteY9" fmla="*/ 202734 h 371950"/>
              <a:gd name="connsiteX10" fmla="*/ 355791 w 600582"/>
              <a:gd name="connsiteY10" fmla="*/ 202734 h 371950"/>
              <a:gd name="connsiteX11" fmla="*/ 355791 w 600582"/>
              <a:gd name="connsiteY11" fmla="*/ 218823 h 371950"/>
              <a:gd name="connsiteX12" fmla="*/ 311476 w 600582"/>
              <a:gd name="connsiteY12" fmla="*/ 218823 h 371950"/>
              <a:gd name="connsiteX13" fmla="*/ 311476 w 600582"/>
              <a:gd name="connsiteY13" fmla="*/ 274711 h 371950"/>
              <a:gd name="connsiteX14" fmla="*/ 288824 w 600582"/>
              <a:gd name="connsiteY14" fmla="*/ 274711 h 371950"/>
              <a:gd name="connsiteX15" fmla="*/ 288824 w 600582"/>
              <a:gd name="connsiteY15" fmla="*/ 218823 h 371950"/>
              <a:gd name="connsiteX16" fmla="*/ 245709 w 600582"/>
              <a:gd name="connsiteY16" fmla="*/ 218823 h 371950"/>
              <a:gd name="connsiteX17" fmla="*/ 245709 w 600582"/>
              <a:gd name="connsiteY17" fmla="*/ 202734 h 371950"/>
              <a:gd name="connsiteX18" fmla="*/ 286143 w 600582"/>
              <a:gd name="connsiteY18" fmla="*/ 202734 h 371950"/>
              <a:gd name="connsiteX19" fmla="*/ 270830 w 600582"/>
              <a:gd name="connsiteY19" fmla="*/ 176766 h 371950"/>
              <a:gd name="connsiteX20" fmla="*/ 240134 w 600582"/>
              <a:gd name="connsiteY20" fmla="*/ 176766 h 371950"/>
              <a:gd name="connsiteX21" fmla="*/ 240134 w 600582"/>
              <a:gd name="connsiteY21" fmla="*/ 160678 h 371950"/>
              <a:gd name="connsiteX22" fmla="*/ 261304 w 600582"/>
              <a:gd name="connsiteY22" fmla="*/ 160678 h 371950"/>
              <a:gd name="connsiteX23" fmla="*/ 300256 w 600582"/>
              <a:gd name="connsiteY23" fmla="*/ 71970 h 371950"/>
              <a:gd name="connsiteX24" fmla="*/ 186034 w 600582"/>
              <a:gd name="connsiteY24" fmla="*/ 185975 h 371950"/>
              <a:gd name="connsiteX25" fmla="*/ 300256 w 600582"/>
              <a:gd name="connsiteY25" fmla="*/ 299980 h 371950"/>
              <a:gd name="connsiteX26" fmla="*/ 414478 w 600582"/>
              <a:gd name="connsiteY26" fmla="*/ 185975 h 371950"/>
              <a:gd name="connsiteX27" fmla="*/ 300256 w 600582"/>
              <a:gd name="connsiteY27" fmla="*/ 71970 h 371950"/>
              <a:gd name="connsiteX28" fmla="*/ 300256 w 600582"/>
              <a:gd name="connsiteY28" fmla="*/ 56170 h 371950"/>
              <a:gd name="connsiteX29" fmla="*/ 430308 w 600582"/>
              <a:gd name="connsiteY29" fmla="*/ 185975 h 371950"/>
              <a:gd name="connsiteX30" fmla="*/ 300256 w 600582"/>
              <a:gd name="connsiteY30" fmla="*/ 315780 h 371950"/>
              <a:gd name="connsiteX31" fmla="*/ 170204 w 600582"/>
              <a:gd name="connsiteY31" fmla="*/ 185975 h 371950"/>
              <a:gd name="connsiteX32" fmla="*/ 300256 w 600582"/>
              <a:gd name="connsiteY32" fmla="*/ 56170 h 371950"/>
              <a:gd name="connsiteX33" fmla="*/ 19484 w 600582"/>
              <a:gd name="connsiteY33" fmla="*/ 19448 h 371950"/>
              <a:gd name="connsiteX34" fmla="*/ 19484 w 600582"/>
              <a:gd name="connsiteY34" fmla="*/ 352502 h 371950"/>
              <a:gd name="connsiteX35" fmla="*/ 581342 w 600582"/>
              <a:gd name="connsiteY35" fmla="*/ 352502 h 371950"/>
              <a:gd name="connsiteX36" fmla="*/ 581342 w 600582"/>
              <a:gd name="connsiteY36" fmla="*/ 19448 h 371950"/>
              <a:gd name="connsiteX37" fmla="*/ 0 w 600582"/>
              <a:gd name="connsiteY37" fmla="*/ 0 h 371950"/>
              <a:gd name="connsiteX38" fmla="*/ 600582 w 600582"/>
              <a:gd name="connsiteY38" fmla="*/ 0 h 371950"/>
              <a:gd name="connsiteX39" fmla="*/ 600582 w 600582"/>
              <a:gd name="connsiteY39" fmla="*/ 371950 h 371950"/>
              <a:gd name="connsiteX40" fmla="*/ 0 w 600582"/>
              <a:gd name="connsiteY40" fmla="*/ 371950 h 37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0582" h="371950">
                <a:moveTo>
                  <a:pt x="230114" y="107683"/>
                </a:moveTo>
                <a:lnTo>
                  <a:pt x="256647" y="107683"/>
                </a:lnTo>
                <a:lnTo>
                  <a:pt x="300256" y="187916"/>
                </a:lnTo>
                <a:lnTo>
                  <a:pt x="343865" y="107683"/>
                </a:lnTo>
                <a:lnTo>
                  <a:pt x="370398" y="107683"/>
                </a:lnTo>
                <a:lnTo>
                  <a:pt x="339208" y="160678"/>
                </a:lnTo>
                <a:lnTo>
                  <a:pt x="359954" y="160678"/>
                </a:lnTo>
                <a:lnTo>
                  <a:pt x="359954" y="176766"/>
                </a:lnTo>
                <a:lnTo>
                  <a:pt x="329752" y="176766"/>
                </a:lnTo>
                <a:lnTo>
                  <a:pt x="314369" y="202734"/>
                </a:lnTo>
                <a:lnTo>
                  <a:pt x="355791" y="202734"/>
                </a:lnTo>
                <a:lnTo>
                  <a:pt x="355791" y="218823"/>
                </a:lnTo>
                <a:lnTo>
                  <a:pt x="311476" y="218823"/>
                </a:lnTo>
                <a:lnTo>
                  <a:pt x="311476" y="274711"/>
                </a:lnTo>
                <a:lnTo>
                  <a:pt x="288824" y="274711"/>
                </a:lnTo>
                <a:lnTo>
                  <a:pt x="288824" y="218823"/>
                </a:lnTo>
                <a:lnTo>
                  <a:pt x="245709" y="218823"/>
                </a:lnTo>
                <a:lnTo>
                  <a:pt x="245709" y="202734"/>
                </a:lnTo>
                <a:lnTo>
                  <a:pt x="286143" y="202734"/>
                </a:lnTo>
                <a:lnTo>
                  <a:pt x="270830" y="176766"/>
                </a:lnTo>
                <a:lnTo>
                  <a:pt x="240134" y="176766"/>
                </a:lnTo>
                <a:lnTo>
                  <a:pt x="240134" y="160678"/>
                </a:lnTo>
                <a:lnTo>
                  <a:pt x="261304" y="160678"/>
                </a:lnTo>
                <a:close/>
                <a:moveTo>
                  <a:pt x="300256" y="71970"/>
                </a:moveTo>
                <a:cubicBezTo>
                  <a:pt x="237178" y="71970"/>
                  <a:pt x="186034" y="123017"/>
                  <a:pt x="186034" y="185975"/>
                </a:cubicBezTo>
                <a:cubicBezTo>
                  <a:pt x="186034" y="248933"/>
                  <a:pt x="237178" y="299980"/>
                  <a:pt x="300256" y="299980"/>
                </a:cubicBezTo>
                <a:cubicBezTo>
                  <a:pt x="363334" y="299980"/>
                  <a:pt x="414478" y="248933"/>
                  <a:pt x="414478" y="185975"/>
                </a:cubicBezTo>
                <a:cubicBezTo>
                  <a:pt x="414478" y="123017"/>
                  <a:pt x="363334" y="71970"/>
                  <a:pt x="300256" y="71970"/>
                </a:cubicBezTo>
                <a:close/>
                <a:moveTo>
                  <a:pt x="300256" y="56170"/>
                </a:moveTo>
                <a:cubicBezTo>
                  <a:pt x="372101" y="56170"/>
                  <a:pt x="430308" y="114266"/>
                  <a:pt x="430308" y="185975"/>
                </a:cubicBezTo>
                <a:cubicBezTo>
                  <a:pt x="430308" y="257684"/>
                  <a:pt x="372101" y="315780"/>
                  <a:pt x="300256" y="315780"/>
                </a:cubicBezTo>
                <a:cubicBezTo>
                  <a:pt x="228411" y="315780"/>
                  <a:pt x="170204" y="257684"/>
                  <a:pt x="170204" y="185975"/>
                </a:cubicBezTo>
                <a:cubicBezTo>
                  <a:pt x="170204" y="114266"/>
                  <a:pt x="228411" y="56170"/>
                  <a:pt x="300256" y="56170"/>
                </a:cubicBezTo>
                <a:close/>
                <a:moveTo>
                  <a:pt x="19484" y="19448"/>
                </a:moveTo>
                <a:lnTo>
                  <a:pt x="19484" y="352502"/>
                </a:lnTo>
                <a:lnTo>
                  <a:pt x="581342" y="352502"/>
                </a:lnTo>
                <a:lnTo>
                  <a:pt x="581342" y="19448"/>
                </a:lnTo>
                <a:close/>
                <a:moveTo>
                  <a:pt x="0" y="0"/>
                </a:moveTo>
                <a:lnTo>
                  <a:pt x="600582" y="0"/>
                </a:lnTo>
                <a:lnTo>
                  <a:pt x="600582" y="371950"/>
                </a:lnTo>
                <a:lnTo>
                  <a:pt x="0" y="37195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</p:sp>
    </p:spTree>
    <p:extLst>
      <p:ext uri="{BB962C8B-B14F-4D97-AF65-F5344CB8AC3E}">
        <p14:creationId xmlns:p14="http://schemas.microsoft.com/office/powerpoint/2010/main" val="418950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3810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词包询价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03B488C-D23B-4FA9-AECE-08889EA23C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6" r="3617"/>
          <a:stretch/>
        </p:blipFill>
        <p:spPr>
          <a:xfrm>
            <a:off x="371474" y="980728"/>
            <a:ext cx="6270153" cy="5269575"/>
          </a:xfrm>
          <a:prstGeom prst="rect">
            <a:avLst/>
          </a:prstGeom>
        </p:spPr>
      </p:pic>
      <p:sp>
        <p:nvSpPr>
          <p:cNvPr id="34" name="Rectangle 8">
            <a:extLst>
              <a:ext uri="{FF2B5EF4-FFF2-40B4-BE49-F238E27FC236}">
                <a16:creationId xmlns:a16="http://schemas.microsoft.com/office/drawing/2014/main" id="{C09BB81F-FCF8-4154-8184-4CF1FEB2F16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871864" y="2799771"/>
            <a:ext cx="2808312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椭圆 31">
            <a:extLst>
              <a:ext uri="{FF2B5EF4-FFF2-40B4-BE49-F238E27FC236}">
                <a16:creationId xmlns:a16="http://schemas.microsoft.com/office/drawing/2014/main" id="{C555D920-6090-43C0-8D40-A92772366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715" y="2705196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38" name="Rectangle 8">
            <a:extLst>
              <a:ext uri="{FF2B5EF4-FFF2-40B4-BE49-F238E27FC236}">
                <a16:creationId xmlns:a16="http://schemas.microsoft.com/office/drawing/2014/main" id="{8B30ACE2-243F-4734-A0B3-0C1B079AA08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871864" y="3716241"/>
            <a:ext cx="2808312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椭圆 31">
            <a:extLst>
              <a:ext uri="{FF2B5EF4-FFF2-40B4-BE49-F238E27FC236}">
                <a16:creationId xmlns:a16="http://schemas.microsoft.com/office/drawing/2014/main" id="{ABC1EB8F-742B-4E15-9B7B-4A4763A9C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715" y="3621666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D884145-0D63-44F4-8681-EFD36D03DE2E}"/>
              </a:ext>
            </a:extLst>
          </p:cNvPr>
          <p:cNvSpPr txBox="1"/>
          <p:nvPr/>
        </p:nvSpPr>
        <p:spPr>
          <a:xfrm>
            <a:off x="7680176" y="2430438"/>
            <a:ext cx="4140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客户信息填写：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计划名称可自定义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400" dirty="0" err="1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url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可自动弹出（制作物料时可更改落地页地址）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05A4D0D-5DAB-4EBF-8349-4EAA4C6C955C}"/>
              </a:ext>
            </a:extLst>
          </p:cNvPr>
          <p:cNvSpPr txBox="1"/>
          <p:nvPr/>
        </p:nvSpPr>
        <p:spPr>
          <a:xfrm>
            <a:off x="7680176" y="3427289"/>
            <a:ext cx="414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一级行业：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请选择想要购买的词包的行业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7" name="Rectangle 8">
            <a:extLst>
              <a:ext uri="{FF2B5EF4-FFF2-40B4-BE49-F238E27FC236}">
                <a16:creationId xmlns:a16="http://schemas.microsoft.com/office/drawing/2014/main" id="{5C014938-28B2-461B-B464-8208ABE3B85E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871864" y="4285337"/>
            <a:ext cx="2808312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8" name="椭圆 31">
            <a:extLst>
              <a:ext uri="{FF2B5EF4-FFF2-40B4-BE49-F238E27FC236}">
                <a16:creationId xmlns:a16="http://schemas.microsoft.com/office/drawing/2014/main" id="{5835F086-97E4-49C9-B338-1A95BE4EF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715" y="4190762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A8606D4-4B92-4BB0-8848-8A4B1754F277}"/>
              </a:ext>
            </a:extLst>
          </p:cNvPr>
          <p:cNvSpPr txBox="1"/>
          <p:nvPr/>
        </p:nvSpPr>
        <p:spPr>
          <a:xfrm>
            <a:off x="7680176" y="3996385"/>
            <a:ext cx="414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词包类型：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时效词包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通用词包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常用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id="{7B41876C-85BC-41E7-831B-83C5343BC4E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871864" y="4847525"/>
            <a:ext cx="2808312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" name="椭圆 31">
            <a:extLst>
              <a:ext uri="{FF2B5EF4-FFF2-40B4-BE49-F238E27FC236}">
                <a16:creationId xmlns:a16="http://schemas.microsoft.com/office/drawing/2014/main" id="{66E97563-DC62-486E-ACEE-5C257DE9B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715" y="4752950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246EED3-C10F-46DC-AD3B-87CE532B8B8A}"/>
              </a:ext>
            </a:extLst>
          </p:cNvPr>
          <p:cNvSpPr txBox="1"/>
          <p:nvPr/>
        </p:nvSpPr>
        <p:spPr>
          <a:xfrm>
            <a:off x="7680176" y="4558573"/>
            <a:ext cx="4140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周期类型：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短期词包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常用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长期词包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短期改长期需通过邮件申请，长期改短期可直接联系产品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pm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修改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E3310FD2-1B8C-43C1-9D0E-DD3D2C9206B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467707" y="5401688"/>
            <a:ext cx="972109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4" name="椭圆 31">
            <a:extLst>
              <a:ext uri="{FF2B5EF4-FFF2-40B4-BE49-F238E27FC236}">
                <a16:creationId xmlns:a16="http://schemas.microsoft.com/office/drawing/2014/main" id="{511E81B8-ED60-43BD-9330-5E9C5BC58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558" y="5307113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5FA6615-0B55-4003-9BE4-B4FFFDC58543}"/>
              </a:ext>
            </a:extLst>
          </p:cNvPr>
          <p:cNvSpPr txBox="1"/>
          <p:nvPr/>
        </p:nvSpPr>
        <p:spPr>
          <a:xfrm>
            <a:off x="4542977" y="5287894"/>
            <a:ext cx="4140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选择词包：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短期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长期词包不共用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选择后可查看购买周期，按周期出价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205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9205479-9283-467B-BCBB-CBF2A96A9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322"/>
            <a:ext cx="12192000" cy="536197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7D7FFFA-7C64-49C8-A50F-5DA888B841BD}"/>
              </a:ext>
            </a:extLst>
          </p:cNvPr>
          <p:cNvSpPr txBox="1"/>
          <p:nvPr/>
        </p:nvSpPr>
        <p:spPr>
          <a:xfrm>
            <a:off x="244273" y="122680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词包询价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【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找词包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】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2B3FE06-77BF-4739-B0C6-AA61B441702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508267" y="5467790"/>
            <a:ext cx="972109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椭圆 31">
            <a:extLst>
              <a:ext uri="{FF2B5EF4-FFF2-40B4-BE49-F238E27FC236}">
                <a16:creationId xmlns:a16="http://schemas.microsoft.com/office/drawing/2014/main" id="{FF6F75AD-52EB-4D9E-B9BA-88FE8C9D3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0376" y="5373216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6080A3-A36A-4827-99AC-8A840D52689C}"/>
              </a:ext>
            </a:extLst>
          </p:cNvPr>
          <p:cNvSpPr txBox="1"/>
          <p:nvPr/>
        </p:nvSpPr>
        <p:spPr>
          <a:xfrm>
            <a:off x="4386939" y="4915896"/>
            <a:ext cx="414035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若只知道关键词但是词包行业不匹配，可以先</a:t>
            </a:r>
            <a:endParaRPr lang="en-US" altLang="zh-CN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去老华表系统中搜索词包名后再询价</a:t>
            </a:r>
            <a:endParaRPr lang="en-US" altLang="zh-CN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日前上线的华表客户，在老系统中查看</a:t>
            </a:r>
            <a:endParaRPr lang="en-US" altLang="zh-CN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下线时间</a:t>
            </a:r>
            <a:endParaRPr lang="en-US" altLang="zh-CN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0942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3810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词包询价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2CDFD5-0394-478A-A8DA-EFCEB4E90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76" y="895713"/>
            <a:ext cx="11928648" cy="5066573"/>
          </a:xfrm>
          <a:prstGeom prst="rect">
            <a:avLst/>
          </a:prstGeom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26EEF089-6B9B-4EDB-9C3F-5DE3D840F9A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020730" y="1958618"/>
            <a:ext cx="972109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椭圆 31">
            <a:extLst>
              <a:ext uri="{FF2B5EF4-FFF2-40B4-BE49-F238E27FC236}">
                <a16:creationId xmlns:a16="http://schemas.microsoft.com/office/drawing/2014/main" id="{F432BC1F-8E11-4BD9-B72E-3138BF2C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4581" y="1864043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F0003B6-EABA-424B-90E7-9F32B8138509}"/>
              </a:ext>
            </a:extLst>
          </p:cNvPr>
          <p:cNvSpPr txBox="1"/>
          <p:nvPr/>
        </p:nvSpPr>
        <p:spPr>
          <a:xfrm>
            <a:off x="6096000" y="1844824"/>
            <a:ext cx="972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预估</a:t>
            </a:r>
            <a:r>
              <a:rPr lang="en-US" altLang="zh-CN" sz="1400" dirty="0" err="1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pv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97CDAE8B-469E-45DA-99A4-EE162BF9959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287688" y="4759090"/>
            <a:ext cx="972109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椭圆 31">
            <a:extLst>
              <a:ext uri="{FF2B5EF4-FFF2-40B4-BE49-F238E27FC236}">
                <a16:creationId xmlns:a16="http://schemas.microsoft.com/office/drawing/2014/main" id="{83C81E5D-014B-466B-A163-396325610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539" y="4664515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82455E5-CB12-497F-BB83-0267D3BB86AC}"/>
              </a:ext>
            </a:extLst>
          </p:cNvPr>
          <p:cNvSpPr txBox="1"/>
          <p:nvPr/>
        </p:nvSpPr>
        <p:spPr>
          <a:xfrm>
            <a:off x="4362958" y="4645296"/>
            <a:ext cx="454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在想要投放的周期内填写出价，可批量提交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灰色不可填写，说明已售出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051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3810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物料制作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195226-A110-4975-B8FD-21216A4F1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1052736"/>
            <a:ext cx="8208912" cy="3610234"/>
          </a:xfrm>
          <a:prstGeom prst="rect">
            <a:avLst/>
          </a:prstGeom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D0105D38-35AB-4287-837A-974F2071111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284426" y="3542794"/>
            <a:ext cx="972109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椭圆 31">
            <a:extLst>
              <a:ext uri="{FF2B5EF4-FFF2-40B4-BE49-F238E27FC236}">
                <a16:creationId xmlns:a16="http://schemas.microsoft.com/office/drawing/2014/main" id="{9C1592C6-88D4-41F6-89AC-CCD1A6E83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277" y="3448219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CF08559-995D-4360-B933-FEB18BC79B68}"/>
              </a:ext>
            </a:extLst>
          </p:cNvPr>
          <p:cNvSpPr txBox="1"/>
          <p:nvPr/>
        </p:nvSpPr>
        <p:spPr>
          <a:xfrm>
            <a:off x="3256535" y="3152479"/>
            <a:ext cx="4140350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选择推广管理，竞拍成功后自动生成计划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点击物料，制作物料，审核通过后即可等待上线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一定要在默认单元里建物料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AD276450-D82F-4CB8-BFD9-4120C5E4FB14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6817257" y="4930994"/>
            <a:ext cx="581768" cy="45719"/>
          </a:xfrm>
          <a:prstGeom prst="rect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椭圆 31">
            <a:extLst>
              <a:ext uri="{FF2B5EF4-FFF2-40B4-BE49-F238E27FC236}">
                <a16:creationId xmlns:a16="http://schemas.microsoft.com/office/drawing/2014/main" id="{AAE16043-DCA7-444B-8CA3-696C83714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495" y="4431892"/>
            <a:ext cx="216149" cy="234868"/>
          </a:xfrm>
          <a:prstGeom prst="ellipse">
            <a:avLst/>
          </a:prstGeom>
          <a:solidFill>
            <a:srgbClr val="EC414A"/>
          </a:solidFill>
          <a:ln w="9525" cap="flat" cmpd="sng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2160" b="1" i="1">
              <a:solidFill>
                <a:srgbClr val="DC4554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宋体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33E9EF8-4491-41DA-92AC-6C95EFA90C46}"/>
              </a:ext>
            </a:extLst>
          </p:cNvPr>
          <p:cNvSpPr txBox="1"/>
          <p:nvPr/>
        </p:nvSpPr>
        <p:spPr>
          <a:xfrm>
            <a:off x="5965362" y="5268212"/>
            <a:ext cx="5733884" cy="1221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制作物料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涉及商标和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logo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需提交商标证或授权；涉及数字（第一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始于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1973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等）需提交相应证明材料；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修改物料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直接修改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/【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审核通过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复制</a:t>
            </a:r>
            <a:r>
              <a:rPr lang="en-US" altLang="zh-CN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lang="zh-CN" altLang="en-US" sz="1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修改提交</a:t>
            </a:r>
            <a:endParaRPr lang="en-US" altLang="zh-CN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千 万 不 要 删 物 料</a:t>
            </a:r>
            <a:endParaRPr lang="en-US" altLang="zh-CN" sz="16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319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716EE151-46DB-47B7-B4C8-3856876EE201}"/>
              </a:ext>
            </a:extLst>
          </p:cNvPr>
          <p:cNvSpPr txBox="1"/>
          <p:nvPr/>
        </p:nvSpPr>
        <p:spPr>
          <a:xfrm>
            <a:off x="244273" y="122680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华表流程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——Q&amp;A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303DD71-FF90-4B73-9EF3-2BDDBDFA1BAF}"/>
              </a:ext>
            </a:extLst>
          </p:cNvPr>
          <p:cNvSpPr/>
          <p:nvPr/>
        </p:nvSpPr>
        <p:spPr>
          <a:xfrm>
            <a:off x="418573" y="666952"/>
            <a:ext cx="10513168" cy="5822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Ｑ：为什么无法提交竞价计划是，提示系统异常，无法提交？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Ａ：提交竞价计划时需保证广告资金池的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金额≥竞拍金额</a:t>
            </a: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，否则会导致无法提交</a:t>
            </a:r>
            <a:endParaRPr lang="en-US" altLang="zh-CN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Q:</a:t>
            </a:r>
            <a:r>
              <a:rPr lang="zh-CN" altLang="en-US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华表如何做精细化投放：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、默认单元下新建物料。</a:t>
            </a:r>
            <a:b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、新建一个精细化单元，然后设置精细化投放，并新建物料</a:t>
            </a:r>
          </a:p>
          <a:p>
            <a:pPr>
              <a:lnSpc>
                <a:spcPct val="130000"/>
              </a:lnSpc>
            </a:pP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Ｑ：周一华表物料没有自动启用，手动启用失败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Ａ：华表必须保证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默认单元下有物料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30000"/>
              </a:lnSpc>
            </a:pP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Ｑ：华表迁移至天启平台，物料可否同步迁移？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Ａ：当前平台无法打通，暂无迁移物料端口</a:t>
            </a:r>
          </a:p>
          <a:p>
            <a:pPr>
              <a:lnSpc>
                <a:spcPct val="130000"/>
              </a:lnSpc>
            </a:pP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Ｑ：华表竞拍成功后是否需要新建计划：</a:t>
            </a:r>
            <a:b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Ａ：不需要，竞拍成功后系统会自动生成计划及默认单元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Ｑ：一个单元可编辑多套物料吗？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Ａ：当前一个单元下可以有多个物料，但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同一时刻内仅可启用一个物料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，生效物料可随时操作启用替换等</a:t>
            </a:r>
            <a:endParaRPr lang="zh-CN" altLang="en-US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65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0DFFC942-69A2-4DE6-BF5F-243FDD4F4C49}"/>
              </a:ext>
            </a:extLst>
          </p:cNvPr>
          <p:cNvSpPr/>
          <p:nvPr/>
        </p:nvSpPr>
        <p:spPr>
          <a:xfrm>
            <a:off x="2851958" y="2413337"/>
            <a:ext cx="24929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1402</Words>
  <Application>Microsoft Office PowerPoint</Application>
  <PresentationFormat>宽屏</PresentationFormat>
  <Paragraphs>199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Broadway</vt:lpstr>
      <vt:lpstr>微软雅黑</vt:lpstr>
      <vt:lpstr>等线 Light</vt:lpstr>
      <vt:lpstr>Impact</vt:lpstr>
      <vt:lpstr>Arial</vt:lpstr>
      <vt:lpstr>微软雅黑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Song,Keyan</cp:lastModifiedBy>
  <cp:revision>147</cp:revision>
  <dcterms:created xsi:type="dcterms:W3CDTF">2018-07-16T04:41:00Z</dcterms:created>
  <dcterms:modified xsi:type="dcterms:W3CDTF">2019-12-09T03:05:07Z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2052-11.1.0.9145</vt:lpwstr>
  </property>
</Properties>
</file>